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72" r:id="rId1"/>
  </p:sldMasterIdLst>
  <p:notesMasterIdLst>
    <p:notesMasterId r:id="rId22"/>
  </p:notesMasterIdLst>
  <p:sldIdLst>
    <p:sldId id="407" r:id="rId2"/>
    <p:sldId id="351" r:id="rId3"/>
    <p:sldId id="389" r:id="rId4"/>
    <p:sldId id="402" r:id="rId5"/>
    <p:sldId id="403" r:id="rId6"/>
    <p:sldId id="414" r:id="rId7"/>
    <p:sldId id="436" r:id="rId8"/>
    <p:sldId id="326" r:id="rId9"/>
    <p:sldId id="437" r:id="rId10"/>
    <p:sldId id="438" r:id="rId11"/>
    <p:sldId id="385" r:id="rId12"/>
    <p:sldId id="442" r:id="rId13"/>
    <p:sldId id="394" r:id="rId14"/>
    <p:sldId id="412" r:id="rId15"/>
    <p:sldId id="392" r:id="rId16"/>
    <p:sldId id="369" r:id="rId17"/>
    <p:sldId id="370" r:id="rId18"/>
    <p:sldId id="401" r:id="rId19"/>
    <p:sldId id="411" r:id="rId20"/>
    <p:sldId id="413" r:id="rId21"/>
  </p:sldIdLst>
  <p:sldSz cx="12801600" cy="9601200" type="A3"/>
  <p:notesSz cx="6797675" cy="9926638"/>
  <p:defaultTextStyle>
    <a:defPPr>
      <a:defRPr lang="en-US"/>
    </a:defPPr>
    <a:lvl1pPr marL="0" algn="l" defTabSz="457117" rtl="0" eaLnBrk="1" latinLnBrk="0" hangingPunct="1">
      <a:defRPr sz="1800" kern="1200">
        <a:solidFill>
          <a:schemeClr val="tx1"/>
        </a:solidFill>
        <a:latin typeface="+mn-lt"/>
        <a:ea typeface="+mn-ea"/>
        <a:cs typeface="+mn-cs"/>
      </a:defRPr>
    </a:lvl1pPr>
    <a:lvl2pPr marL="457117" algn="l" defTabSz="457117" rtl="0" eaLnBrk="1" latinLnBrk="0" hangingPunct="1">
      <a:defRPr sz="1800" kern="1200">
        <a:solidFill>
          <a:schemeClr val="tx1"/>
        </a:solidFill>
        <a:latin typeface="+mn-lt"/>
        <a:ea typeface="+mn-ea"/>
        <a:cs typeface="+mn-cs"/>
      </a:defRPr>
    </a:lvl2pPr>
    <a:lvl3pPr marL="914235" algn="l" defTabSz="457117" rtl="0" eaLnBrk="1" latinLnBrk="0" hangingPunct="1">
      <a:defRPr sz="1800" kern="1200">
        <a:solidFill>
          <a:schemeClr val="tx1"/>
        </a:solidFill>
        <a:latin typeface="+mn-lt"/>
        <a:ea typeface="+mn-ea"/>
        <a:cs typeface="+mn-cs"/>
      </a:defRPr>
    </a:lvl3pPr>
    <a:lvl4pPr marL="1371352" algn="l" defTabSz="457117" rtl="0" eaLnBrk="1" latinLnBrk="0" hangingPunct="1">
      <a:defRPr sz="1800" kern="1200">
        <a:solidFill>
          <a:schemeClr val="tx1"/>
        </a:solidFill>
        <a:latin typeface="+mn-lt"/>
        <a:ea typeface="+mn-ea"/>
        <a:cs typeface="+mn-cs"/>
      </a:defRPr>
    </a:lvl4pPr>
    <a:lvl5pPr marL="1828470" algn="l" defTabSz="457117" rtl="0" eaLnBrk="1" latinLnBrk="0" hangingPunct="1">
      <a:defRPr sz="1800" kern="1200">
        <a:solidFill>
          <a:schemeClr val="tx1"/>
        </a:solidFill>
        <a:latin typeface="+mn-lt"/>
        <a:ea typeface="+mn-ea"/>
        <a:cs typeface="+mn-cs"/>
      </a:defRPr>
    </a:lvl5pPr>
    <a:lvl6pPr marL="2285587" algn="l" defTabSz="457117" rtl="0" eaLnBrk="1" latinLnBrk="0" hangingPunct="1">
      <a:defRPr sz="1800" kern="1200">
        <a:solidFill>
          <a:schemeClr val="tx1"/>
        </a:solidFill>
        <a:latin typeface="+mn-lt"/>
        <a:ea typeface="+mn-ea"/>
        <a:cs typeface="+mn-cs"/>
      </a:defRPr>
    </a:lvl6pPr>
    <a:lvl7pPr marL="2742705" algn="l" defTabSz="457117" rtl="0" eaLnBrk="1" latinLnBrk="0" hangingPunct="1">
      <a:defRPr sz="1800" kern="1200">
        <a:solidFill>
          <a:schemeClr val="tx1"/>
        </a:solidFill>
        <a:latin typeface="+mn-lt"/>
        <a:ea typeface="+mn-ea"/>
        <a:cs typeface="+mn-cs"/>
      </a:defRPr>
    </a:lvl7pPr>
    <a:lvl8pPr marL="3199822" algn="l" defTabSz="457117" rtl="0" eaLnBrk="1" latinLnBrk="0" hangingPunct="1">
      <a:defRPr sz="1800" kern="1200">
        <a:solidFill>
          <a:schemeClr val="tx1"/>
        </a:solidFill>
        <a:latin typeface="+mn-lt"/>
        <a:ea typeface="+mn-ea"/>
        <a:cs typeface="+mn-cs"/>
      </a:defRPr>
    </a:lvl8pPr>
    <a:lvl9pPr marL="3656940" algn="l" defTabSz="45711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24" userDrawn="1">
          <p15:clr>
            <a:srgbClr val="A4A3A4"/>
          </p15:clr>
        </p15:guide>
        <p15:guide id="2" pos="403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作成者"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99"/>
    <a:srgbClr val="FFFFCC"/>
    <a:srgbClr val="CCFFFF"/>
    <a:srgbClr val="FFCCFF"/>
    <a:srgbClr val="B7FF95"/>
    <a:srgbClr val="CCFFCC"/>
    <a:srgbClr val="00AC4E"/>
    <a:srgbClr val="33CC33"/>
    <a:srgbClr val="99FF66"/>
    <a:srgbClr val="FFEE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06799F8-075E-4A3A-A7F6-7FBC6576F1A4}" styleName="テーマ スタイル 2 - アクセント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539" autoAdjust="0"/>
    <p:restoredTop sz="94700" autoAdjust="0"/>
  </p:normalViewPr>
  <p:slideViewPr>
    <p:cSldViewPr snapToGrid="0">
      <p:cViewPr varScale="1">
        <p:scale>
          <a:sx n="54" d="100"/>
          <a:sy n="54" d="100"/>
        </p:scale>
        <p:origin x="1072" y="60"/>
      </p:cViewPr>
      <p:guideLst>
        <p:guide orient="horz" pos="3024"/>
        <p:guide pos="4032"/>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5" y="5"/>
            <a:ext cx="2945447" cy="497839"/>
          </a:xfrm>
          <a:prstGeom prst="rect">
            <a:avLst/>
          </a:prstGeom>
        </p:spPr>
        <p:txBody>
          <a:bodyPr vert="horz" lIns="91246" tIns="45625" rIns="91246" bIns="45625" rtlCol="0"/>
          <a:lstStyle>
            <a:lvl1pPr algn="l">
              <a:defRPr sz="1100"/>
            </a:lvl1pPr>
          </a:lstStyle>
          <a:p>
            <a:endParaRPr kumimoji="1" lang="ja-JP" altLang="en-US"/>
          </a:p>
        </p:txBody>
      </p:sp>
      <p:sp>
        <p:nvSpPr>
          <p:cNvPr id="3" name="日付プレースホルダー 2"/>
          <p:cNvSpPr>
            <a:spLocks noGrp="1"/>
          </p:cNvSpPr>
          <p:nvPr>
            <p:ph type="dt" idx="1"/>
          </p:nvPr>
        </p:nvSpPr>
        <p:spPr>
          <a:xfrm>
            <a:off x="3850647" y="5"/>
            <a:ext cx="2945447" cy="497839"/>
          </a:xfrm>
          <a:prstGeom prst="rect">
            <a:avLst/>
          </a:prstGeom>
        </p:spPr>
        <p:txBody>
          <a:bodyPr vert="horz" lIns="91246" tIns="45625" rIns="91246" bIns="45625" rtlCol="0"/>
          <a:lstStyle>
            <a:lvl1pPr algn="r">
              <a:defRPr sz="1100"/>
            </a:lvl1pPr>
          </a:lstStyle>
          <a:p>
            <a:fld id="{1BFA5588-ADFD-4748-B8CB-5A6C01508FD9}" type="datetimeFigureOut">
              <a:rPr kumimoji="1" lang="ja-JP" altLang="en-US" smtClean="0"/>
              <a:t>2026/1/26</a:t>
            </a:fld>
            <a:endParaRPr kumimoji="1" lang="ja-JP" altLang="en-US"/>
          </a:p>
        </p:txBody>
      </p:sp>
      <p:sp>
        <p:nvSpPr>
          <p:cNvPr id="4" name="スライド イメージ プレースホルダー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246" tIns="45625" rIns="91246" bIns="45625" rtlCol="0" anchor="ctr"/>
          <a:lstStyle/>
          <a:p>
            <a:endParaRPr lang="ja-JP" altLang="en-US"/>
          </a:p>
        </p:txBody>
      </p:sp>
      <p:sp>
        <p:nvSpPr>
          <p:cNvPr id="5" name="ノート プレースホルダー 4"/>
          <p:cNvSpPr>
            <a:spLocks noGrp="1"/>
          </p:cNvSpPr>
          <p:nvPr>
            <p:ph type="body" sz="quarter" idx="3"/>
          </p:nvPr>
        </p:nvSpPr>
        <p:spPr>
          <a:xfrm>
            <a:off x="680089" y="4777034"/>
            <a:ext cx="5437507" cy="3908187"/>
          </a:xfrm>
          <a:prstGeom prst="rect">
            <a:avLst/>
          </a:prstGeom>
        </p:spPr>
        <p:txBody>
          <a:bodyPr vert="horz" lIns="91246" tIns="45625" rIns="91246" bIns="45625"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5" y="9428804"/>
            <a:ext cx="2945447" cy="497839"/>
          </a:xfrm>
          <a:prstGeom prst="rect">
            <a:avLst/>
          </a:prstGeom>
        </p:spPr>
        <p:txBody>
          <a:bodyPr vert="horz" lIns="91246" tIns="45625" rIns="91246" bIns="45625" rtlCol="0" anchor="b"/>
          <a:lstStyle>
            <a:lvl1pPr algn="l">
              <a:defRPr sz="1100"/>
            </a:lvl1pPr>
          </a:lstStyle>
          <a:p>
            <a:endParaRPr kumimoji="1" lang="ja-JP" altLang="en-US"/>
          </a:p>
        </p:txBody>
      </p:sp>
      <p:sp>
        <p:nvSpPr>
          <p:cNvPr id="7" name="スライド番号プレースホルダー 6"/>
          <p:cNvSpPr>
            <a:spLocks noGrp="1"/>
          </p:cNvSpPr>
          <p:nvPr>
            <p:ph type="sldNum" sz="quarter" idx="5"/>
          </p:nvPr>
        </p:nvSpPr>
        <p:spPr>
          <a:xfrm>
            <a:off x="3850647" y="9428804"/>
            <a:ext cx="2945447" cy="497839"/>
          </a:xfrm>
          <a:prstGeom prst="rect">
            <a:avLst/>
          </a:prstGeom>
        </p:spPr>
        <p:txBody>
          <a:bodyPr vert="horz" lIns="91246" tIns="45625" rIns="91246" bIns="45625" rtlCol="0" anchor="b"/>
          <a:lstStyle>
            <a:lvl1pPr algn="r">
              <a:defRPr sz="1100"/>
            </a:lvl1pPr>
          </a:lstStyle>
          <a:p>
            <a:fld id="{546C6771-363C-4A78-B84C-71BE932C31F8}" type="slidenum">
              <a:rPr kumimoji="1" lang="ja-JP" altLang="en-US" smtClean="0"/>
              <a:t>‹#›</a:t>
            </a:fld>
            <a:endParaRPr kumimoji="1" lang="ja-JP" altLang="en-US"/>
          </a:p>
        </p:txBody>
      </p:sp>
    </p:spTree>
    <p:extLst>
      <p:ext uri="{BB962C8B-B14F-4D97-AF65-F5344CB8AC3E}">
        <p14:creationId xmlns:p14="http://schemas.microsoft.com/office/powerpoint/2010/main" val="574966714"/>
      </p:ext>
    </p:extLst>
  </p:cSld>
  <p:clrMap bg1="lt1" tx1="dk1" bg2="lt2" tx2="dk2" accent1="accent1" accent2="accent2" accent3="accent3" accent4="accent4" accent5="accent5" accent6="accent6" hlink="hlink" folHlink="folHlink"/>
  <p:notesStyle>
    <a:lvl1pPr marL="0" algn="l" defTabSz="914235" rtl="0" eaLnBrk="1" latinLnBrk="0" hangingPunct="1">
      <a:defRPr kumimoji="1" sz="1200" kern="1200">
        <a:solidFill>
          <a:schemeClr val="tx1"/>
        </a:solidFill>
        <a:latin typeface="+mn-lt"/>
        <a:ea typeface="+mn-ea"/>
        <a:cs typeface="+mn-cs"/>
      </a:defRPr>
    </a:lvl1pPr>
    <a:lvl2pPr marL="457117" algn="l" defTabSz="914235" rtl="0" eaLnBrk="1" latinLnBrk="0" hangingPunct="1">
      <a:defRPr kumimoji="1" sz="1200" kern="1200">
        <a:solidFill>
          <a:schemeClr val="tx1"/>
        </a:solidFill>
        <a:latin typeface="+mn-lt"/>
        <a:ea typeface="+mn-ea"/>
        <a:cs typeface="+mn-cs"/>
      </a:defRPr>
    </a:lvl2pPr>
    <a:lvl3pPr marL="914235" algn="l" defTabSz="914235" rtl="0" eaLnBrk="1" latinLnBrk="0" hangingPunct="1">
      <a:defRPr kumimoji="1" sz="1200" kern="1200">
        <a:solidFill>
          <a:schemeClr val="tx1"/>
        </a:solidFill>
        <a:latin typeface="+mn-lt"/>
        <a:ea typeface="+mn-ea"/>
        <a:cs typeface="+mn-cs"/>
      </a:defRPr>
    </a:lvl3pPr>
    <a:lvl4pPr marL="1371352" algn="l" defTabSz="914235" rtl="0" eaLnBrk="1" latinLnBrk="0" hangingPunct="1">
      <a:defRPr kumimoji="1" sz="1200" kern="1200">
        <a:solidFill>
          <a:schemeClr val="tx1"/>
        </a:solidFill>
        <a:latin typeface="+mn-lt"/>
        <a:ea typeface="+mn-ea"/>
        <a:cs typeface="+mn-cs"/>
      </a:defRPr>
    </a:lvl4pPr>
    <a:lvl5pPr marL="1828470" algn="l" defTabSz="914235" rtl="0" eaLnBrk="1" latinLnBrk="0" hangingPunct="1">
      <a:defRPr kumimoji="1" sz="1200" kern="1200">
        <a:solidFill>
          <a:schemeClr val="tx1"/>
        </a:solidFill>
        <a:latin typeface="+mn-lt"/>
        <a:ea typeface="+mn-ea"/>
        <a:cs typeface="+mn-cs"/>
      </a:defRPr>
    </a:lvl5pPr>
    <a:lvl6pPr marL="2285587" algn="l" defTabSz="914235" rtl="0" eaLnBrk="1" latinLnBrk="0" hangingPunct="1">
      <a:defRPr kumimoji="1" sz="1200" kern="1200">
        <a:solidFill>
          <a:schemeClr val="tx1"/>
        </a:solidFill>
        <a:latin typeface="+mn-lt"/>
        <a:ea typeface="+mn-ea"/>
        <a:cs typeface="+mn-cs"/>
      </a:defRPr>
    </a:lvl6pPr>
    <a:lvl7pPr marL="2742705" algn="l" defTabSz="914235" rtl="0" eaLnBrk="1" latinLnBrk="0" hangingPunct="1">
      <a:defRPr kumimoji="1" sz="1200" kern="1200">
        <a:solidFill>
          <a:schemeClr val="tx1"/>
        </a:solidFill>
        <a:latin typeface="+mn-lt"/>
        <a:ea typeface="+mn-ea"/>
        <a:cs typeface="+mn-cs"/>
      </a:defRPr>
    </a:lvl7pPr>
    <a:lvl8pPr marL="3199822" algn="l" defTabSz="914235" rtl="0" eaLnBrk="1" latinLnBrk="0" hangingPunct="1">
      <a:defRPr kumimoji="1" sz="1200" kern="1200">
        <a:solidFill>
          <a:schemeClr val="tx1"/>
        </a:solidFill>
        <a:latin typeface="+mn-lt"/>
        <a:ea typeface="+mn-ea"/>
        <a:cs typeface="+mn-cs"/>
      </a:defRPr>
    </a:lvl8pPr>
    <a:lvl9pPr marL="3656940" algn="l" defTabSz="914235"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166813" y="1241425"/>
            <a:ext cx="4464050" cy="3349625"/>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B8BC807D-4F6B-449D-8D02-C41327DA3A5E}" type="slidenum">
              <a:rPr kumimoji="1" lang="ja-JP" altLang="en-US" smtClean="0"/>
              <a:pPr/>
              <a:t>3</a:t>
            </a:fld>
            <a:endParaRPr kumimoji="1" lang="ja-JP" altLang="en-US"/>
          </a:p>
        </p:txBody>
      </p:sp>
    </p:spTree>
    <p:extLst>
      <p:ext uri="{BB962C8B-B14F-4D97-AF65-F5344CB8AC3E}">
        <p14:creationId xmlns:p14="http://schemas.microsoft.com/office/powerpoint/2010/main" val="3212553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166813" y="1241425"/>
            <a:ext cx="4464050" cy="3349625"/>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B8BC807D-4F6B-449D-8D02-C41327DA3A5E}" type="slidenum">
              <a:rPr kumimoji="1" lang="ja-JP" altLang="en-US" smtClean="0"/>
              <a:pPr/>
              <a:t>12</a:t>
            </a:fld>
            <a:endParaRPr kumimoji="1" lang="ja-JP" altLang="en-US"/>
          </a:p>
        </p:txBody>
      </p:sp>
    </p:spTree>
    <p:extLst>
      <p:ext uri="{BB962C8B-B14F-4D97-AF65-F5344CB8AC3E}">
        <p14:creationId xmlns:p14="http://schemas.microsoft.com/office/powerpoint/2010/main" val="2796916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166813" y="1241425"/>
            <a:ext cx="4464050" cy="3349625"/>
          </a:xfrm>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B8BC807D-4F6B-449D-8D02-C41327DA3A5E}" type="slidenum">
              <a:rPr kumimoji="1" lang="ja-JP" altLang="en-US" smtClean="0"/>
              <a:pPr/>
              <a:t>13</a:t>
            </a:fld>
            <a:endParaRPr kumimoji="1" lang="ja-JP" altLang="en-US"/>
          </a:p>
        </p:txBody>
      </p:sp>
    </p:spTree>
    <p:extLst>
      <p:ext uri="{BB962C8B-B14F-4D97-AF65-F5344CB8AC3E}">
        <p14:creationId xmlns:p14="http://schemas.microsoft.com/office/powerpoint/2010/main" val="161431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1425"/>
            <a:ext cx="4464050" cy="3349625"/>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6C6771-363C-4A78-B84C-71BE932C31F8}" type="slidenum">
              <a:rPr kumimoji="1" lang="ja-JP" altLang="en-US" smtClean="0"/>
              <a:t>15</a:t>
            </a:fld>
            <a:endParaRPr kumimoji="1" lang="ja-JP" altLang="en-US"/>
          </a:p>
        </p:txBody>
      </p:sp>
    </p:spTree>
    <p:extLst>
      <p:ext uri="{BB962C8B-B14F-4D97-AF65-F5344CB8AC3E}">
        <p14:creationId xmlns:p14="http://schemas.microsoft.com/office/powerpoint/2010/main" val="1831262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1425"/>
            <a:ext cx="4464050" cy="3349625"/>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6C6771-363C-4A78-B84C-71BE932C31F8}" type="slidenum">
              <a:rPr kumimoji="1" lang="ja-JP" altLang="en-US" smtClean="0"/>
              <a:t>17</a:t>
            </a:fld>
            <a:endParaRPr kumimoji="1" lang="ja-JP" altLang="en-US"/>
          </a:p>
        </p:txBody>
      </p:sp>
    </p:spTree>
    <p:extLst>
      <p:ext uri="{BB962C8B-B14F-4D97-AF65-F5344CB8AC3E}">
        <p14:creationId xmlns:p14="http://schemas.microsoft.com/office/powerpoint/2010/main" val="1755188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166813" y="1241425"/>
            <a:ext cx="4464050" cy="3349625"/>
          </a:xfrm>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B8BC807D-4F6B-449D-8D02-C41327DA3A5E}" type="slidenum">
              <a:rPr kumimoji="1" lang="ja-JP" altLang="en-US" smtClean="0"/>
              <a:pPr/>
              <a:t>4</a:t>
            </a:fld>
            <a:endParaRPr kumimoji="1" lang="ja-JP" altLang="en-US"/>
          </a:p>
        </p:txBody>
      </p:sp>
    </p:spTree>
    <p:extLst>
      <p:ext uri="{BB962C8B-B14F-4D97-AF65-F5344CB8AC3E}">
        <p14:creationId xmlns:p14="http://schemas.microsoft.com/office/powerpoint/2010/main" val="2078371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166813" y="1241425"/>
            <a:ext cx="4464050" cy="3349625"/>
          </a:xfrm>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B8BC807D-4F6B-449D-8D02-C41327DA3A5E}" type="slidenum">
              <a:rPr kumimoji="1" lang="ja-JP" altLang="en-US" smtClean="0"/>
              <a:pPr/>
              <a:t>5</a:t>
            </a:fld>
            <a:endParaRPr kumimoji="1" lang="ja-JP" altLang="en-US"/>
          </a:p>
        </p:txBody>
      </p:sp>
    </p:spTree>
    <p:extLst>
      <p:ext uri="{BB962C8B-B14F-4D97-AF65-F5344CB8AC3E}">
        <p14:creationId xmlns:p14="http://schemas.microsoft.com/office/powerpoint/2010/main" val="1669999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166813" y="1241425"/>
            <a:ext cx="4464050" cy="3349625"/>
          </a:xfrm>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B8BC807D-4F6B-449D-8D02-C41327DA3A5E}" type="slidenum">
              <a:rPr kumimoji="1" lang="ja-JP" altLang="en-US" smtClean="0"/>
              <a:pPr/>
              <a:t>6</a:t>
            </a:fld>
            <a:endParaRPr kumimoji="1" lang="ja-JP" altLang="en-US"/>
          </a:p>
        </p:txBody>
      </p:sp>
    </p:spTree>
    <p:extLst>
      <p:ext uri="{BB962C8B-B14F-4D97-AF65-F5344CB8AC3E}">
        <p14:creationId xmlns:p14="http://schemas.microsoft.com/office/powerpoint/2010/main" val="1591069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166813" y="1241425"/>
            <a:ext cx="4464050" cy="3349625"/>
          </a:xfrm>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B8BC807D-4F6B-449D-8D02-C41327DA3A5E}" type="slidenum">
              <a:rPr kumimoji="1" lang="ja-JP" altLang="en-US" smtClean="0"/>
              <a:pPr/>
              <a:t>7</a:t>
            </a:fld>
            <a:endParaRPr kumimoji="1" lang="ja-JP" altLang="en-US"/>
          </a:p>
        </p:txBody>
      </p:sp>
    </p:spTree>
    <p:extLst>
      <p:ext uri="{BB962C8B-B14F-4D97-AF65-F5344CB8AC3E}">
        <p14:creationId xmlns:p14="http://schemas.microsoft.com/office/powerpoint/2010/main" val="8148218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166813" y="1241425"/>
            <a:ext cx="4464050" cy="3349625"/>
          </a:xfrm>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B8BC807D-4F6B-449D-8D02-C41327DA3A5E}" type="slidenum">
              <a:rPr kumimoji="1" lang="ja-JP" altLang="en-US" smtClean="0"/>
              <a:pPr/>
              <a:t>8</a:t>
            </a:fld>
            <a:endParaRPr kumimoji="1" lang="ja-JP" altLang="en-US"/>
          </a:p>
        </p:txBody>
      </p:sp>
    </p:spTree>
    <p:extLst>
      <p:ext uri="{BB962C8B-B14F-4D97-AF65-F5344CB8AC3E}">
        <p14:creationId xmlns:p14="http://schemas.microsoft.com/office/powerpoint/2010/main" val="4206273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1425"/>
            <a:ext cx="4464050" cy="3349625"/>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40794">
              <a:defRPr/>
            </a:pPr>
            <a:fld id="{546C6771-363C-4A78-B84C-71BE932C31F8}" type="slidenum">
              <a:rPr kumimoji="1" lang="ja-JP" altLang="en-US">
                <a:solidFill>
                  <a:prstClr val="black"/>
                </a:solidFill>
                <a:latin typeface="游ゴシック" panose="020F0502020204030204"/>
                <a:ea typeface="游ゴシック" panose="020B0400000000000000" pitchFamily="50" charset="-128"/>
              </a:rPr>
              <a:pPr defTabSz="440794">
                <a:defRPr/>
              </a:pPr>
              <a:t>9</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937264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1425"/>
            <a:ext cx="4464050" cy="3349625"/>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40794">
              <a:defRPr/>
            </a:pPr>
            <a:fld id="{546C6771-363C-4A78-B84C-71BE932C31F8}" type="slidenum">
              <a:rPr kumimoji="1" lang="ja-JP" altLang="en-US">
                <a:solidFill>
                  <a:prstClr val="black"/>
                </a:solidFill>
                <a:latin typeface="游ゴシック" panose="020F0502020204030204"/>
                <a:ea typeface="游ゴシック" panose="020B0400000000000000" pitchFamily="50" charset="-128"/>
              </a:rPr>
              <a:pPr defTabSz="440794">
                <a:defRPr/>
              </a:pPr>
              <a:t>10</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6946220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166813" y="1241425"/>
            <a:ext cx="4464050" cy="3349625"/>
          </a:xfrm>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B8BC807D-4F6B-449D-8D02-C41327DA3A5E}" type="slidenum">
              <a:rPr kumimoji="1" lang="ja-JP" altLang="en-US" smtClean="0"/>
              <a:pPr/>
              <a:t>11</a:t>
            </a:fld>
            <a:endParaRPr kumimoji="1" lang="ja-JP" altLang="en-US"/>
          </a:p>
        </p:txBody>
      </p:sp>
    </p:spTree>
    <p:extLst>
      <p:ext uri="{BB962C8B-B14F-4D97-AF65-F5344CB8AC3E}">
        <p14:creationId xmlns:p14="http://schemas.microsoft.com/office/powerpoint/2010/main" val="938195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60120" y="1571308"/>
            <a:ext cx="10881360" cy="3342640"/>
          </a:xfrm>
        </p:spPr>
        <p:txBody>
          <a:bodyPr anchor="b"/>
          <a:lstStyle>
            <a:lvl1pPr algn="ctr">
              <a:defRPr sz="8400"/>
            </a:lvl1pPr>
          </a:lstStyle>
          <a:p>
            <a:r>
              <a:rPr lang="ja-JP" altLang="en-US"/>
              <a:t>マスター タイトルの書式設定</a:t>
            </a:r>
            <a:endParaRPr lang="en-US" dirty="0"/>
          </a:p>
        </p:txBody>
      </p:sp>
      <p:sp>
        <p:nvSpPr>
          <p:cNvPr id="3" name="Subtitle 2"/>
          <p:cNvSpPr>
            <a:spLocks noGrp="1"/>
          </p:cNvSpPr>
          <p:nvPr>
            <p:ph type="subTitle" idx="1"/>
          </p:nvPr>
        </p:nvSpPr>
        <p:spPr>
          <a:xfrm>
            <a:off x="1600200" y="5042853"/>
            <a:ext cx="9601200" cy="2318067"/>
          </a:xfrm>
        </p:spPr>
        <p:txBody>
          <a:bodyPr/>
          <a:lstStyle>
            <a:lvl1pPr marL="0" indent="0" algn="ctr">
              <a:buNone/>
              <a:defRPr sz="3360"/>
            </a:lvl1pPr>
            <a:lvl2pPr marL="640093" indent="0" algn="ctr">
              <a:buNone/>
              <a:defRPr sz="2800"/>
            </a:lvl2pPr>
            <a:lvl3pPr marL="1280185" indent="0" algn="ctr">
              <a:buNone/>
              <a:defRPr sz="2520"/>
            </a:lvl3pPr>
            <a:lvl4pPr marL="1920278" indent="0" algn="ctr">
              <a:buNone/>
              <a:defRPr sz="2240"/>
            </a:lvl4pPr>
            <a:lvl5pPr marL="2560372" indent="0" algn="ctr">
              <a:buNone/>
              <a:defRPr sz="2240"/>
            </a:lvl5pPr>
            <a:lvl6pPr marL="3200464" indent="0" algn="ctr">
              <a:buNone/>
              <a:defRPr sz="2240"/>
            </a:lvl6pPr>
            <a:lvl7pPr marL="3840557" indent="0" algn="ctr">
              <a:buNone/>
              <a:defRPr sz="2240"/>
            </a:lvl7pPr>
            <a:lvl8pPr marL="4480650" indent="0" algn="ctr">
              <a:buNone/>
              <a:defRPr sz="2240"/>
            </a:lvl8pPr>
            <a:lvl9pPr marL="5120742" indent="0" algn="ctr">
              <a:buNone/>
              <a:defRPr sz="224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D3327D6-F38F-4854-8994-63969E3C3F6D}" type="datetime1">
              <a:rPr kumimoji="1" lang="ja-JP" altLang="en-US" smtClean="0"/>
              <a:t>2026/1/26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AF1CC73-192F-4D58-A74B-385664C110B2}" type="slidenum">
              <a:rPr kumimoji="1" lang="ja-JP" altLang="en-US" smtClean="0"/>
              <a:t>‹#›</a:t>
            </a:fld>
            <a:endParaRPr kumimoji="1" lang="ja-JP" altLang="en-US"/>
          </a:p>
        </p:txBody>
      </p:sp>
    </p:spTree>
    <p:extLst>
      <p:ext uri="{BB962C8B-B14F-4D97-AF65-F5344CB8AC3E}">
        <p14:creationId xmlns:p14="http://schemas.microsoft.com/office/powerpoint/2010/main" val="2789590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8A76BA7-60B3-4114-9602-5E67E4E52D38}" type="datetime1">
              <a:rPr kumimoji="1" lang="ja-JP" altLang="en-US" smtClean="0"/>
              <a:t>2026/1/26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AF1CC73-192F-4D58-A74B-385664C110B2}" type="slidenum">
              <a:rPr kumimoji="1" lang="ja-JP" altLang="en-US" smtClean="0"/>
              <a:t>‹#›</a:t>
            </a:fld>
            <a:endParaRPr kumimoji="1" lang="ja-JP" altLang="en-US"/>
          </a:p>
        </p:txBody>
      </p:sp>
    </p:spTree>
    <p:extLst>
      <p:ext uri="{BB962C8B-B14F-4D97-AF65-F5344CB8AC3E}">
        <p14:creationId xmlns:p14="http://schemas.microsoft.com/office/powerpoint/2010/main" val="2920785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61148" y="511175"/>
            <a:ext cx="2760345" cy="8136573"/>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80113" y="511175"/>
            <a:ext cx="8121015" cy="8136573"/>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5832573-66AD-42E2-ACAF-A90B4F24E876}" type="datetime1">
              <a:rPr kumimoji="1" lang="ja-JP" altLang="en-US" smtClean="0"/>
              <a:t>2026/1/26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AF1CC73-192F-4D58-A74B-385664C110B2}" type="slidenum">
              <a:rPr kumimoji="1" lang="ja-JP" altLang="en-US" smtClean="0"/>
              <a:t>‹#›</a:t>
            </a:fld>
            <a:endParaRPr kumimoji="1" lang="ja-JP" altLang="en-US"/>
          </a:p>
        </p:txBody>
      </p:sp>
    </p:spTree>
    <p:extLst>
      <p:ext uri="{BB962C8B-B14F-4D97-AF65-F5344CB8AC3E}">
        <p14:creationId xmlns:p14="http://schemas.microsoft.com/office/powerpoint/2010/main" val="1628842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1DB94CB-1668-4CB4-922E-07500A5017AA}" type="datetime1">
              <a:rPr kumimoji="1" lang="ja-JP" altLang="en-US" smtClean="0"/>
              <a:t>2026/1/26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AF1CC73-192F-4D58-A74B-385664C110B2}" type="slidenum">
              <a:rPr kumimoji="1" lang="ja-JP" altLang="en-US" smtClean="0"/>
              <a:t>‹#›</a:t>
            </a:fld>
            <a:endParaRPr kumimoji="1" lang="ja-JP" altLang="en-US"/>
          </a:p>
        </p:txBody>
      </p:sp>
    </p:spTree>
    <p:extLst>
      <p:ext uri="{BB962C8B-B14F-4D97-AF65-F5344CB8AC3E}">
        <p14:creationId xmlns:p14="http://schemas.microsoft.com/office/powerpoint/2010/main" val="3141426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73444" y="2393635"/>
            <a:ext cx="11041380" cy="3993832"/>
          </a:xfrm>
        </p:spPr>
        <p:txBody>
          <a:bodyPr anchor="b"/>
          <a:lstStyle>
            <a:lvl1pPr>
              <a:defRPr sz="84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73444" y="6425250"/>
            <a:ext cx="11041380" cy="2100262"/>
          </a:xfrm>
        </p:spPr>
        <p:txBody>
          <a:bodyPr/>
          <a:lstStyle>
            <a:lvl1pPr marL="0" indent="0">
              <a:buNone/>
              <a:defRPr sz="3360">
                <a:solidFill>
                  <a:schemeClr val="tx1"/>
                </a:solidFill>
              </a:defRPr>
            </a:lvl1pPr>
            <a:lvl2pPr marL="640093" indent="0">
              <a:buNone/>
              <a:defRPr sz="2800">
                <a:solidFill>
                  <a:schemeClr val="tx1">
                    <a:tint val="75000"/>
                  </a:schemeClr>
                </a:solidFill>
              </a:defRPr>
            </a:lvl2pPr>
            <a:lvl3pPr marL="1280185" indent="0">
              <a:buNone/>
              <a:defRPr sz="2520">
                <a:solidFill>
                  <a:schemeClr val="tx1">
                    <a:tint val="75000"/>
                  </a:schemeClr>
                </a:solidFill>
              </a:defRPr>
            </a:lvl3pPr>
            <a:lvl4pPr marL="1920278" indent="0">
              <a:buNone/>
              <a:defRPr sz="2240">
                <a:solidFill>
                  <a:schemeClr val="tx1">
                    <a:tint val="75000"/>
                  </a:schemeClr>
                </a:solidFill>
              </a:defRPr>
            </a:lvl4pPr>
            <a:lvl5pPr marL="2560372" indent="0">
              <a:buNone/>
              <a:defRPr sz="2240">
                <a:solidFill>
                  <a:schemeClr val="tx1">
                    <a:tint val="75000"/>
                  </a:schemeClr>
                </a:solidFill>
              </a:defRPr>
            </a:lvl5pPr>
            <a:lvl6pPr marL="3200464" indent="0">
              <a:buNone/>
              <a:defRPr sz="2240">
                <a:solidFill>
                  <a:schemeClr val="tx1">
                    <a:tint val="75000"/>
                  </a:schemeClr>
                </a:solidFill>
              </a:defRPr>
            </a:lvl6pPr>
            <a:lvl7pPr marL="3840557" indent="0">
              <a:buNone/>
              <a:defRPr sz="2240">
                <a:solidFill>
                  <a:schemeClr val="tx1">
                    <a:tint val="75000"/>
                  </a:schemeClr>
                </a:solidFill>
              </a:defRPr>
            </a:lvl7pPr>
            <a:lvl8pPr marL="4480650" indent="0">
              <a:buNone/>
              <a:defRPr sz="2240">
                <a:solidFill>
                  <a:schemeClr val="tx1">
                    <a:tint val="75000"/>
                  </a:schemeClr>
                </a:solidFill>
              </a:defRPr>
            </a:lvl8pPr>
            <a:lvl9pPr marL="5120742" indent="0">
              <a:buNone/>
              <a:defRPr sz="224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9553C69-B3A0-4303-944F-37289A7D2E5C}" type="datetime1">
              <a:rPr kumimoji="1" lang="ja-JP" altLang="en-US" smtClean="0"/>
              <a:t>2026/1/26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AF1CC73-192F-4D58-A74B-385664C110B2}" type="slidenum">
              <a:rPr kumimoji="1" lang="ja-JP" altLang="en-US" smtClean="0"/>
              <a:t>‹#›</a:t>
            </a:fld>
            <a:endParaRPr kumimoji="1" lang="ja-JP" altLang="en-US"/>
          </a:p>
        </p:txBody>
      </p:sp>
    </p:spTree>
    <p:extLst>
      <p:ext uri="{BB962C8B-B14F-4D97-AF65-F5344CB8AC3E}">
        <p14:creationId xmlns:p14="http://schemas.microsoft.com/office/powerpoint/2010/main" val="938808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80111" y="2555875"/>
            <a:ext cx="5440680" cy="609187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480811" y="2555875"/>
            <a:ext cx="5440680" cy="609187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0F54BD03-D0F0-41E1-A03E-60F1CF88C632}" type="datetime1">
              <a:rPr kumimoji="1" lang="ja-JP" altLang="en-US" smtClean="0"/>
              <a:t>2026/1/26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AF1CC73-192F-4D58-A74B-385664C110B2}" type="slidenum">
              <a:rPr kumimoji="1" lang="ja-JP" altLang="en-US" smtClean="0"/>
              <a:t>‹#›</a:t>
            </a:fld>
            <a:endParaRPr kumimoji="1" lang="ja-JP" altLang="en-US"/>
          </a:p>
        </p:txBody>
      </p:sp>
    </p:spTree>
    <p:extLst>
      <p:ext uri="{BB962C8B-B14F-4D97-AF65-F5344CB8AC3E}">
        <p14:creationId xmlns:p14="http://schemas.microsoft.com/office/powerpoint/2010/main" val="1403291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81777" y="511177"/>
            <a:ext cx="11041380" cy="1855788"/>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81779" y="2353628"/>
            <a:ext cx="5415676" cy="1153477"/>
          </a:xfrm>
        </p:spPr>
        <p:txBody>
          <a:bodyPr anchor="b"/>
          <a:lstStyle>
            <a:lvl1pPr marL="0" indent="0">
              <a:buNone/>
              <a:defRPr sz="3360" b="1"/>
            </a:lvl1pPr>
            <a:lvl2pPr marL="640093" indent="0">
              <a:buNone/>
              <a:defRPr sz="2800" b="1"/>
            </a:lvl2pPr>
            <a:lvl3pPr marL="1280185" indent="0">
              <a:buNone/>
              <a:defRPr sz="2520" b="1"/>
            </a:lvl3pPr>
            <a:lvl4pPr marL="1920278" indent="0">
              <a:buNone/>
              <a:defRPr sz="2240" b="1"/>
            </a:lvl4pPr>
            <a:lvl5pPr marL="2560372" indent="0">
              <a:buNone/>
              <a:defRPr sz="2240" b="1"/>
            </a:lvl5pPr>
            <a:lvl6pPr marL="3200464" indent="0">
              <a:buNone/>
              <a:defRPr sz="2240" b="1"/>
            </a:lvl6pPr>
            <a:lvl7pPr marL="3840557" indent="0">
              <a:buNone/>
              <a:defRPr sz="2240" b="1"/>
            </a:lvl7pPr>
            <a:lvl8pPr marL="4480650" indent="0">
              <a:buNone/>
              <a:defRPr sz="2240" b="1"/>
            </a:lvl8pPr>
            <a:lvl9pPr marL="5120742" indent="0">
              <a:buNone/>
              <a:defRPr sz="2240" b="1"/>
            </a:lvl9pPr>
          </a:lstStyle>
          <a:p>
            <a:pPr lvl="0"/>
            <a:r>
              <a:rPr lang="ja-JP" altLang="en-US"/>
              <a:t>マスター テキストの書式設定</a:t>
            </a:r>
          </a:p>
        </p:txBody>
      </p:sp>
      <p:sp>
        <p:nvSpPr>
          <p:cNvPr id="4" name="Content Placeholder 3"/>
          <p:cNvSpPr>
            <a:spLocks noGrp="1"/>
          </p:cNvSpPr>
          <p:nvPr>
            <p:ph sz="half" idx="2"/>
          </p:nvPr>
        </p:nvSpPr>
        <p:spPr>
          <a:xfrm>
            <a:off x="881779" y="3507105"/>
            <a:ext cx="5415676" cy="515842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480812" y="2353628"/>
            <a:ext cx="5442347" cy="1153477"/>
          </a:xfrm>
        </p:spPr>
        <p:txBody>
          <a:bodyPr anchor="b"/>
          <a:lstStyle>
            <a:lvl1pPr marL="0" indent="0">
              <a:buNone/>
              <a:defRPr sz="3360" b="1"/>
            </a:lvl1pPr>
            <a:lvl2pPr marL="640093" indent="0">
              <a:buNone/>
              <a:defRPr sz="2800" b="1"/>
            </a:lvl2pPr>
            <a:lvl3pPr marL="1280185" indent="0">
              <a:buNone/>
              <a:defRPr sz="2520" b="1"/>
            </a:lvl3pPr>
            <a:lvl4pPr marL="1920278" indent="0">
              <a:buNone/>
              <a:defRPr sz="2240" b="1"/>
            </a:lvl4pPr>
            <a:lvl5pPr marL="2560372" indent="0">
              <a:buNone/>
              <a:defRPr sz="2240" b="1"/>
            </a:lvl5pPr>
            <a:lvl6pPr marL="3200464" indent="0">
              <a:buNone/>
              <a:defRPr sz="2240" b="1"/>
            </a:lvl6pPr>
            <a:lvl7pPr marL="3840557" indent="0">
              <a:buNone/>
              <a:defRPr sz="2240" b="1"/>
            </a:lvl7pPr>
            <a:lvl8pPr marL="4480650" indent="0">
              <a:buNone/>
              <a:defRPr sz="2240" b="1"/>
            </a:lvl8pPr>
            <a:lvl9pPr marL="5120742" indent="0">
              <a:buNone/>
              <a:defRPr sz="2240" b="1"/>
            </a:lvl9pPr>
          </a:lstStyle>
          <a:p>
            <a:pPr lvl="0"/>
            <a:r>
              <a:rPr lang="ja-JP" altLang="en-US"/>
              <a:t>マスター テキストの書式設定</a:t>
            </a:r>
          </a:p>
        </p:txBody>
      </p:sp>
      <p:sp>
        <p:nvSpPr>
          <p:cNvPr id="6" name="Content Placeholder 5"/>
          <p:cNvSpPr>
            <a:spLocks noGrp="1"/>
          </p:cNvSpPr>
          <p:nvPr>
            <p:ph sz="quarter" idx="4"/>
          </p:nvPr>
        </p:nvSpPr>
        <p:spPr>
          <a:xfrm>
            <a:off x="6480812" y="3507105"/>
            <a:ext cx="5442347" cy="515842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BA02712E-39EC-4A51-8A9D-22E2A5C70CC4}" type="datetime1">
              <a:rPr kumimoji="1" lang="ja-JP" altLang="en-US" smtClean="0"/>
              <a:t>2026/1/26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4AF1CC73-192F-4D58-A74B-385664C110B2}" type="slidenum">
              <a:rPr kumimoji="1" lang="ja-JP" altLang="en-US" smtClean="0"/>
              <a:t>‹#›</a:t>
            </a:fld>
            <a:endParaRPr kumimoji="1" lang="ja-JP" altLang="en-US"/>
          </a:p>
        </p:txBody>
      </p:sp>
    </p:spTree>
    <p:extLst>
      <p:ext uri="{BB962C8B-B14F-4D97-AF65-F5344CB8AC3E}">
        <p14:creationId xmlns:p14="http://schemas.microsoft.com/office/powerpoint/2010/main" val="1308175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6FF26852-BAAC-424B-875F-524504228033}" type="datetime1">
              <a:rPr kumimoji="1" lang="ja-JP" altLang="en-US" smtClean="0"/>
              <a:t>2026/1/26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4AF1CC73-192F-4D58-A74B-385664C110B2}" type="slidenum">
              <a:rPr kumimoji="1" lang="ja-JP" altLang="en-US" smtClean="0"/>
              <a:t>‹#›</a:t>
            </a:fld>
            <a:endParaRPr kumimoji="1" lang="ja-JP" altLang="en-US"/>
          </a:p>
        </p:txBody>
      </p:sp>
    </p:spTree>
    <p:extLst>
      <p:ext uri="{BB962C8B-B14F-4D97-AF65-F5344CB8AC3E}">
        <p14:creationId xmlns:p14="http://schemas.microsoft.com/office/powerpoint/2010/main" val="4241013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F8D2B0-A48F-40DC-AF38-64AA8760E3B2}" type="datetime1">
              <a:rPr kumimoji="1" lang="ja-JP" altLang="en-US" smtClean="0"/>
              <a:t>2026/1/26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4AF1CC73-192F-4D58-A74B-385664C110B2}" type="slidenum">
              <a:rPr kumimoji="1" lang="ja-JP" altLang="en-US" smtClean="0"/>
              <a:t>‹#›</a:t>
            </a:fld>
            <a:endParaRPr kumimoji="1" lang="ja-JP" altLang="en-US"/>
          </a:p>
        </p:txBody>
      </p:sp>
    </p:spTree>
    <p:extLst>
      <p:ext uri="{BB962C8B-B14F-4D97-AF65-F5344CB8AC3E}">
        <p14:creationId xmlns:p14="http://schemas.microsoft.com/office/powerpoint/2010/main" val="3870028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81779" y="640080"/>
            <a:ext cx="4128849" cy="2240280"/>
          </a:xfrm>
        </p:spPr>
        <p:txBody>
          <a:bodyPr anchor="b"/>
          <a:lstStyle>
            <a:lvl1pPr>
              <a:defRPr sz="4480"/>
            </a:lvl1pPr>
          </a:lstStyle>
          <a:p>
            <a:r>
              <a:rPr lang="ja-JP" altLang="en-US"/>
              <a:t>マスター タイトルの書式設定</a:t>
            </a:r>
            <a:endParaRPr lang="en-US" dirty="0"/>
          </a:p>
        </p:txBody>
      </p:sp>
      <p:sp>
        <p:nvSpPr>
          <p:cNvPr id="3" name="Content Placeholder 2"/>
          <p:cNvSpPr>
            <a:spLocks noGrp="1"/>
          </p:cNvSpPr>
          <p:nvPr>
            <p:ph idx="1"/>
          </p:nvPr>
        </p:nvSpPr>
        <p:spPr>
          <a:xfrm>
            <a:off x="5442348" y="1382399"/>
            <a:ext cx="6480811" cy="6823075"/>
          </a:xfrm>
        </p:spPr>
        <p:txBody>
          <a:bodyPr/>
          <a:lstStyle>
            <a:lvl1pPr>
              <a:defRPr sz="4480"/>
            </a:lvl1pPr>
            <a:lvl2pPr>
              <a:defRPr sz="3920"/>
            </a:lvl2pPr>
            <a:lvl3pPr>
              <a:defRPr sz="3360"/>
            </a:lvl3pPr>
            <a:lvl4pPr>
              <a:defRPr sz="2800"/>
            </a:lvl4pPr>
            <a:lvl5pPr>
              <a:defRPr sz="2800"/>
            </a:lvl5pPr>
            <a:lvl6pPr>
              <a:defRPr sz="2800"/>
            </a:lvl6pPr>
            <a:lvl7pPr>
              <a:defRPr sz="2800"/>
            </a:lvl7pPr>
            <a:lvl8pPr>
              <a:defRPr sz="2800"/>
            </a:lvl8pPr>
            <a:lvl9pPr>
              <a:defRPr sz="2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81779" y="2880360"/>
            <a:ext cx="4128849" cy="5336223"/>
          </a:xfrm>
        </p:spPr>
        <p:txBody>
          <a:bodyPr/>
          <a:lstStyle>
            <a:lvl1pPr marL="0" indent="0">
              <a:buNone/>
              <a:defRPr sz="2240"/>
            </a:lvl1pPr>
            <a:lvl2pPr marL="640093" indent="0">
              <a:buNone/>
              <a:defRPr sz="1960"/>
            </a:lvl2pPr>
            <a:lvl3pPr marL="1280185" indent="0">
              <a:buNone/>
              <a:defRPr sz="1680"/>
            </a:lvl3pPr>
            <a:lvl4pPr marL="1920278" indent="0">
              <a:buNone/>
              <a:defRPr sz="1400"/>
            </a:lvl4pPr>
            <a:lvl5pPr marL="2560372" indent="0">
              <a:buNone/>
              <a:defRPr sz="1400"/>
            </a:lvl5pPr>
            <a:lvl6pPr marL="3200464" indent="0">
              <a:buNone/>
              <a:defRPr sz="1400"/>
            </a:lvl6pPr>
            <a:lvl7pPr marL="3840557" indent="0">
              <a:buNone/>
              <a:defRPr sz="1400"/>
            </a:lvl7pPr>
            <a:lvl8pPr marL="4480650" indent="0">
              <a:buNone/>
              <a:defRPr sz="1400"/>
            </a:lvl8pPr>
            <a:lvl9pPr marL="5120742" indent="0">
              <a:buNone/>
              <a:defRPr sz="14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04EFAA1-96B6-4AAF-8A00-CE606B637906}" type="datetime1">
              <a:rPr kumimoji="1" lang="ja-JP" altLang="en-US" smtClean="0"/>
              <a:t>2026/1/26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AF1CC73-192F-4D58-A74B-385664C110B2}" type="slidenum">
              <a:rPr kumimoji="1" lang="ja-JP" altLang="en-US" smtClean="0"/>
              <a:t>‹#›</a:t>
            </a:fld>
            <a:endParaRPr kumimoji="1" lang="ja-JP" altLang="en-US"/>
          </a:p>
        </p:txBody>
      </p:sp>
    </p:spTree>
    <p:extLst>
      <p:ext uri="{BB962C8B-B14F-4D97-AF65-F5344CB8AC3E}">
        <p14:creationId xmlns:p14="http://schemas.microsoft.com/office/powerpoint/2010/main" val="3094004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81779" y="640080"/>
            <a:ext cx="4128849" cy="2240280"/>
          </a:xfrm>
        </p:spPr>
        <p:txBody>
          <a:bodyPr anchor="b"/>
          <a:lstStyle>
            <a:lvl1pPr>
              <a:defRPr sz="448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442348" y="1382399"/>
            <a:ext cx="6480811" cy="6823075"/>
          </a:xfrm>
        </p:spPr>
        <p:txBody>
          <a:bodyPr anchor="t"/>
          <a:lstStyle>
            <a:lvl1pPr marL="0" indent="0">
              <a:buNone/>
              <a:defRPr sz="4480"/>
            </a:lvl1pPr>
            <a:lvl2pPr marL="640093" indent="0">
              <a:buNone/>
              <a:defRPr sz="3920"/>
            </a:lvl2pPr>
            <a:lvl3pPr marL="1280185" indent="0">
              <a:buNone/>
              <a:defRPr sz="3360"/>
            </a:lvl3pPr>
            <a:lvl4pPr marL="1920278" indent="0">
              <a:buNone/>
              <a:defRPr sz="2800"/>
            </a:lvl4pPr>
            <a:lvl5pPr marL="2560372" indent="0">
              <a:buNone/>
              <a:defRPr sz="2800"/>
            </a:lvl5pPr>
            <a:lvl6pPr marL="3200464" indent="0">
              <a:buNone/>
              <a:defRPr sz="2800"/>
            </a:lvl6pPr>
            <a:lvl7pPr marL="3840557" indent="0">
              <a:buNone/>
              <a:defRPr sz="2800"/>
            </a:lvl7pPr>
            <a:lvl8pPr marL="4480650" indent="0">
              <a:buNone/>
              <a:defRPr sz="2800"/>
            </a:lvl8pPr>
            <a:lvl9pPr marL="5120742" indent="0">
              <a:buNone/>
              <a:defRPr sz="2800"/>
            </a:lvl9pPr>
          </a:lstStyle>
          <a:p>
            <a:r>
              <a:rPr lang="ja-JP" altLang="en-US"/>
              <a:t>図を追加</a:t>
            </a:r>
            <a:endParaRPr lang="en-US" dirty="0"/>
          </a:p>
        </p:txBody>
      </p:sp>
      <p:sp>
        <p:nvSpPr>
          <p:cNvPr id="4" name="Text Placeholder 3"/>
          <p:cNvSpPr>
            <a:spLocks noGrp="1"/>
          </p:cNvSpPr>
          <p:nvPr>
            <p:ph type="body" sz="half" idx="2"/>
          </p:nvPr>
        </p:nvSpPr>
        <p:spPr>
          <a:xfrm>
            <a:off x="881779" y="2880360"/>
            <a:ext cx="4128849" cy="5336223"/>
          </a:xfrm>
        </p:spPr>
        <p:txBody>
          <a:bodyPr/>
          <a:lstStyle>
            <a:lvl1pPr marL="0" indent="0">
              <a:buNone/>
              <a:defRPr sz="2240"/>
            </a:lvl1pPr>
            <a:lvl2pPr marL="640093" indent="0">
              <a:buNone/>
              <a:defRPr sz="1960"/>
            </a:lvl2pPr>
            <a:lvl3pPr marL="1280185" indent="0">
              <a:buNone/>
              <a:defRPr sz="1680"/>
            </a:lvl3pPr>
            <a:lvl4pPr marL="1920278" indent="0">
              <a:buNone/>
              <a:defRPr sz="1400"/>
            </a:lvl4pPr>
            <a:lvl5pPr marL="2560372" indent="0">
              <a:buNone/>
              <a:defRPr sz="1400"/>
            </a:lvl5pPr>
            <a:lvl6pPr marL="3200464" indent="0">
              <a:buNone/>
              <a:defRPr sz="1400"/>
            </a:lvl6pPr>
            <a:lvl7pPr marL="3840557" indent="0">
              <a:buNone/>
              <a:defRPr sz="1400"/>
            </a:lvl7pPr>
            <a:lvl8pPr marL="4480650" indent="0">
              <a:buNone/>
              <a:defRPr sz="1400"/>
            </a:lvl8pPr>
            <a:lvl9pPr marL="5120742" indent="0">
              <a:buNone/>
              <a:defRPr sz="14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534CBCA-3B5D-49C3-9C81-5A35A3E2C1A4}" type="datetime1">
              <a:rPr kumimoji="1" lang="ja-JP" altLang="en-US" smtClean="0"/>
              <a:t>2026/1/26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AF1CC73-192F-4D58-A74B-385664C110B2}" type="slidenum">
              <a:rPr kumimoji="1" lang="ja-JP" altLang="en-US" smtClean="0"/>
              <a:t>‹#›</a:t>
            </a:fld>
            <a:endParaRPr kumimoji="1" lang="ja-JP" altLang="en-US"/>
          </a:p>
        </p:txBody>
      </p:sp>
    </p:spTree>
    <p:extLst>
      <p:ext uri="{BB962C8B-B14F-4D97-AF65-F5344CB8AC3E}">
        <p14:creationId xmlns:p14="http://schemas.microsoft.com/office/powerpoint/2010/main" val="443651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0111" y="511177"/>
            <a:ext cx="11041380" cy="1855788"/>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80111" y="2555875"/>
            <a:ext cx="11041380" cy="6091873"/>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80111" y="8898894"/>
            <a:ext cx="2880360" cy="511175"/>
          </a:xfrm>
          <a:prstGeom prst="rect">
            <a:avLst/>
          </a:prstGeom>
        </p:spPr>
        <p:txBody>
          <a:bodyPr vert="horz" lIns="91440" tIns="45720" rIns="91440" bIns="45720" rtlCol="0" anchor="ctr"/>
          <a:lstStyle>
            <a:lvl1pPr algn="l">
              <a:defRPr sz="1680">
                <a:solidFill>
                  <a:schemeClr val="tx1">
                    <a:tint val="75000"/>
                  </a:schemeClr>
                </a:solidFill>
              </a:defRPr>
            </a:lvl1pPr>
          </a:lstStyle>
          <a:p>
            <a:fld id="{64F9A9AB-13F5-465A-8332-54386A2B2594}" type="datetime1">
              <a:rPr kumimoji="1" lang="ja-JP" altLang="en-US" smtClean="0"/>
              <a:t>2026/1/26</a:t>
            </a:fld>
            <a:endParaRPr kumimoji="1" lang="ja-JP" altLang="en-US"/>
          </a:p>
        </p:txBody>
      </p:sp>
      <p:sp>
        <p:nvSpPr>
          <p:cNvPr id="5" name="Footer Placeholder 4"/>
          <p:cNvSpPr>
            <a:spLocks noGrp="1"/>
          </p:cNvSpPr>
          <p:nvPr>
            <p:ph type="ftr" sz="quarter" idx="3"/>
          </p:nvPr>
        </p:nvSpPr>
        <p:spPr>
          <a:xfrm>
            <a:off x="4240531" y="8898894"/>
            <a:ext cx="4320540" cy="511175"/>
          </a:xfrm>
          <a:prstGeom prst="rect">
            <a:avLst/>
          </a:prstGeom>
        </p:spPr>
        <p:txBody>
          <a:bodyPr vert="horz" lIns="91440" tIns="45720" rIns="91440" bIns="45720" rtlCol="0" anchor="ctr"/>
          <a:lstStyle>
            <a:lvl1pPr algn="ctr">
              <a:defRPr sz="168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9041131" y="8898894"/>
            <a:ext cx="2880360" cy="511175"/>
          </a:xfrm>
          <a:prstGeom prst="rect">
            <a:avLst/>
          </a:prstGeom>
        </p:spPr>
        <p:txBody>
          <a:bodyPr vert="horz" lIns="91440" tIns="45720" rIns="91440" bIns="45720" rtlCol="0" anchor="ctr"/>
          <a:lstStyle>
            <a:lvl1pPr algn="r">
              <a:defRPr sz="1680">
                <a:solidFill>
                  <a:schemeClr val="tx1">
                    <a:tint val="75000"/>
                  </a:schemeClr>
                </a:solidFill>
              </a:defRPr>
            </a:lvl1pPr>
          </a:lstStyle>
          <a:p>
            <a:fld id="{4AF1CC73-192F-4D58-A74B-385664C110B2}" type="slidenum">
              <a:rPr kumimoji="1" lang="ja-JP" altLang="en-US" smtClean="0"/>
              <a:t>‹#›</a:t>
            </a:fld>
            <a:endParaRPr kumimoji="1" lang="ja-JP" altLang="en-US"/>
          </a:p>
        </p:txBody>
      </p:sp>
    </p:spTree>
    <p:extLst>
      <p:ext uri="{BB962C8B-B14F-4D97-AF65-F5344CB8AC3E}">
        <p14:creationId xmlns:p14="http://schemas.microsoft.com/office/powerpoint/2010/main" val="29755180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1280185" rtl="0" eaLnBrk="1" latinLnBrk="0" hangingPunct="1">
        <a:lnSpc>
          <a:spcPct val="90000"/>
        </a:lnSpc>
        <a:spcBef>
          <a:spcPct val="0"/>
        </a:spcBef>
        <a:buNone/>
        <a:defRPr kumimoji="1" sz="6160" kern="1200">
          <a:solidFill>
            <a:schemeClr val="tx1"/>
          </a:solidFill>
          <a:latin typeface="+mj-lt"/>
          <a:ea typeface="+mj-ea"/>
          <a:cs typeface="+mj-cs"/>
        </a:defRPr>
      </a:lvl1pPr>
    </p:titleStyle>
    <p:bodyStyle>
      <a:lvl1pPr marL="320047" indent="-320047" algn="l" defTabSz="1280185" rtl="0" eaLnBrk="1" latinLnBrk="0" hangingPunct="1">
        <a:lnSpc>
          <a:spcPct val="90000"/>
        </a:lnSpc>
        <a:spcBef>
          <a:spcPts val="1400"/>
        </a:spcBef>
        <a:buFont typeface="Arial" panose="020B0604020202020204" pitchFamily="34" charset="0"/>
        <a:buChar char="•"/>
        <a:defRPr kumimoji="1" sz="3920" kern="1200">
          <a:solidFill>
            <a:schemeClr val="tx1"/>
          </a:solidFill>
          <a:latin typeface="+mn-lt"/>
          <a:ea typeface="+mn-ea"/>
          <a:cs typeface="+mn-cs"/>
        </a:defRPr>
      </a:lvl1pPr>
      <a:lvl2pPr marL="960140" indent="-320047" algn="l" defTabSz="1280185" rtl="0" eaLnBrk="1" latinLnBrk="0" hangingPunct="1">
        <a:lnSpc>
          <a:spcPct val="90000"/>
        </a:lnSpc>
        <a:spcBef>
          <a:spcPts val="700"/>
        </a:spcBef>
        <a:buFont typeface="Arial" panose="020B0604020202020204" pitchFamily="34" charset="0"/>
        <a:buChar char="•"/>
        <a:defRPr kumimoji="1" sz="3360" kern="1200">
          <a:solidFill>
            <a:schemeClr val="tx1"/>
          </a:solidFill>
          <a:latin typeface="+mn-lt"/>
          <a:ea typeface="+mn-ea"/>
          <a:cs typeface="+mn-cs"/>
        </a:defRPr>
      </a:lvl2pPr>
      <a:lvl3pPr marL="1600232" indent="-320047" algn="l" defTabSz="1280185" rtl="0" eaLnBrk="1" latinLnBrk="0" hangingPunct="1">
        <a:lnSpc>
          <a:spcPct val="90000"/>
        </a:lnSpc>
        <a:spcBef>
          <a:spcPts val="700"/>
        </a:spcBef>
        <a:buFont typeface="Arial" panose="020B0604020202020204" pitchFamily="34" charset="0"/>
        <a:buChar char="•"/>
        <a:defRPr kumimoji="1" sz="2800" kern="1200">
          <a:solidFill>
            <a:schemeClr val="tx1"/>
          </a:solidFill>
          <a:latin typeface="+mn-lt"/>
          <a:ea typeface="+mn-ea"/>
          <a:cs typeface="+mn-cs"/>
        </a:defRPr>
      </a:lvl3pPr>
      <a:lvl4pPr marL="2240325" indent="-320047" algn="l" defTabSz="1280185"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4pPr>
      <a:lvl5pPr marL="2880417" indent="-320047" algn="l" defTabSz="1280185"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5pPr>
      <a:lvl6pPr marL="3520510" indent="-320047" algn="l" defTabSz="1280185"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6pPr>
      <a:lvl7pPr marL="4160603" indent="-320047" algn="l" defTabSz="1280185"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7pPr>
      <a:lvl8pPr marL="4800697" indent="-320047" algn="l" defTabSz="1280185"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8pPr>
      <a:lvl9pPr marL="5440789" indent="-320047" algn="l" defTabSz="1280185"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9pPr>
    </p:bodyStyle>
    <p:otherStyle>
      <a:defPPr>
        <a:defRPr lang="en-US"/>
      </a:defPPr>
      <a:lvl1pPr marL="0" algn="l" defTabSz="1280185" rtl="0" eaLnBrk="1" latinLnBrk="0" hangingPunct="1">
        <a:defRPr kumimoji="1" sz="2520" kern="1200">
          <a:solidFill>
            <a:schemeClr val="tx1"/>
          </a:solidFill>
          <a:latin typeface="+mn-lt"/>
          <a:ea typeface="+mn-ea"/>
          <a:cs typeface="+mn-cs"/>
        </a:defRPr>
      </a:lvl1pPr>
      <a:lvl2pPr marL="640093" algn="l" defTabSz="1280185" rtl="0" eaLnBrk="1" latinLnBrk="0" hangingPunct="1">
        <a:defRPr kumimoji="1" sz="2520" kern="1200">
          <a:solidFill>
            <a:schemeClr val="tx1"/>
          </a:solidFill>
          <a:latin typeface="+mn-lt"/>
          <a:ea typeface="+mn-ea"/>
          <a:cs typeface="+mn-cs"/>
        </a:defRPr>
      </a:lvl2pPr>
      <a:lvl3pPr marL="1280185" algn="l" defTabSz="1280185" rtl="0" eaLnBrk="1" latinLnBrk="0" hangingPunct="1">
        <a:defRPr kumimoji="1" sz="2520" kern="1200">
          <a:solidFill>
            <a:schemeClr val="tx1"/>
          </a:solidFill>
          <a:latin typeface="+mn-lt"/>
          <a:ea typeface="+mn-ea"/>
          <a:cs typeface="+mn-cs"/>
        </a:defRPr>
      </a:lvl3pPr>
      <a:lvl4pPr marL="1920278" algn="l" defTabSz="1280185" rtl="0" eaLnBrk="1" latinLnBrk="0" hangingPunct="1">
        <a:defRPr kumimoji="1" sz="2520" kern="1200">
          <a:solidFill>
            <a:schemeClr val="tx1"/>
          </a:solidFill>
          <a:latin typeface="+mn-lt"/>
          <a:ea typeface="+mn-ea"/>
          <a:cs typeface="+mn-cs"/>
        </a:defRPr>
      </a:lvl4pPr>
      <a:lvl5pPr marL="2560372" algn="l" defTabSz="1280185" rtl="0" eaLnBrk="1" latinLnBrk="0" hangingPunct="1">
        <a:defRPr kumimoji="1" sz="2520" kern="1200">
          <a:solidFill>
            <a:schemeClr val="tx1"/>
          </a:solidFill>
          <a:latin typeface="+mn-lt"/>
          <a:ea typeface="+mn-ea"/>
          <a:cs typeface="+mn-cs"/>
        </a:defRPr>
      </a:lvl5pPr>
      <a:lvl6pPr marL="3200464" algn="l" defTabSz="1280185" rtl="0" eaLnBrk="1" latinLnBrk="0" hangingPunct="1">
        <a:defRPr kumimoji="1" sz="2520" kern="1200">
          <a:solidFill>
            <a:schemeClr val="tx1"/>
          </a:solidFill>
          <a:latin typeface="+mn-lt"/>
          <a:ea typeface="+mn-ea"/>
          <a:cs typeface="+mn-cs"/>
        </a:defRPr>
      </a:lvl6pPr>
      <a:lvl7pPr marL="3840557" algn="l" defTabSz="1280185" rtl="0" eaLnBrk="1" latinLnBrk="0" hangingPunct="1">
        <a:defRPr kumimoji="1" sz="2520" kern="1200">
          <a:solidFill>
            <a:schemeClr val="tx1"/>
          </a:solidFill>
          <a:latin typeface="+mn-lt"/>
          <a:ea typeface="+mn-ea"/>
          <a:cs typeface="+mn-cs"/>
        </a:defRPr>
      </a:lvl7pPr>
      <a:lvl8pPr marL="4480650" algn="l" defTabSz="1280185" rtl="0" eaLnBrk="1" latinLnBrk="0" hangingPunct="1">
        <a:defRPr kumimoji="1" sz="2520" kern="1200">
          <a:solidFill>
            <a:schemeClr val="tx1"/>
          </a:solidFill>
          <a:latin typeface="+mn-lt"/>
          <a:ea typeface="+mn-ea"/>
          <a:cs typeface="+mn-cs"/>
        </a:defRPr>
      </a:lvl8pPr>
      <a:lvl9pPr marL="5120742" algn="l" defTabSz="1280185" rtl="0" eaLnBrk="1" latinLnBrk="0" hangingPunct="1">
        <a:defRPr kumimoji="1" sz="25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1.png"/><Relationship Id="rId7" Type="http://schemas.openxmlformats.org/officeDocument/2006/relationships/image" Target="../media/image46.png"/><Relationship Id="rId12"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5.png"/><Relationship Id="rId11" Type="http://schemas.openxmlformats.org/officeDocument/2006/relationships/image" Target="../media/image51.png"/><Relationship Id="rId5" Type="http://schemas.openxmlformats.org/officeDocument/2006/relationships/image" Target="../media/image44.png"/><Relationship Id="rId10" Type="http://schemas.openxmlformats.org/officeDocument/2006/relationships/image" Target="../media/image47.png"/><Relationship Id="rId4" Type="http://schemas.openxmlformats.org/officeDocument/2006/relationships/image" Target="../media/image42.png"/><Relationship Id="rId9"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image" Target="../media/image5.png"/><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4.jpg"/><Relationship Id="rId7"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25.png"/><Relationship Id="rId9" Type="http://schemas.openxmlformats.org/officeDocument/2006/relationships/image" Target="../media/image30.jp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32.jpe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JP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00F66F"/>
            </a:gs>
            <a:gs pos="100000">
              <a:srgbClr val="D9FFEA"/>
            </a:gs>
          </a:gsLst>
          <a:lin ang="5400000" scaled="1"/>
        </a:gradFill>
        <a:effectLst/>
      </p:bgPr>
    </p:bg>
    <p:spTree>
      <p:nvGrpSpPr>
        <p:cNvPr id="1" name=""/>
        <p:cNvGrpSpPr/>
        <p:nvPr/>
      </p:nvGrpSpPr>
      <p:grpSpPr>
        <a:xfrm>
          <a:off x="0" y="0"/>
          <a:ext cx="0" cy="0"/>
          <a:chOff x="0" y="0"/>
          <a:chExt cx="0" cy="0"/>
        </a:xfrm>
      </p:grpSpPr>
      <p:pic>
        <p:nvPicPr>
          <p:cNvPr id="8" name="図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949809" y="3509646"/>
            <a:ext cx="5809467" cy="3863296"/>
          </a:xfrm>
          <a:prstGeom prst="ellipse">
            <a:avLst/>
          </a:prstGeom>
          <a:ln>
            <a:noFill/>
          </a:ln>
          <a:effectLst>
            <a:softEdge rad="112500"/>
          </a:effectLst>
        </p:spPr>
      </p:pic>
      <p:pic>
        <p:nvPicPr>
          <p:cNvPr id="6" name="図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05561" y="651758"/>
            <a:ext cx="5366937" cy="4025203"/>
          </a:xfrm>
          <a:prstGeom prst="ellipse">
            <a:avLst/>
          </a:prstGeom>
          <a:ln>
            <a:noFill/>
          </a:ln>
          <a:effectLst>
            <a:softEdge rad="112500"/>
          </a:effectLst>
        </p:spPr>
      </p:pic>
      <p:sp>
        <p:nvSpPr>
          <p:cNvPr id="4" name="AutoShape 2" descr="大阪のビーチや海が楽しめるスポット5選 | LINEトラベルjp 旅行ガイド"/>
          <p:cNvSpPr>
            <a:spLocks noChangeAspect="1" noChangeArrowheads="1"/>
          </p:cNvSpPr>
          <p:nvPr/>
        </p:nvSpPr>
        <p:spPr bwMode="auto">
          <a:xfrm>
            <a:off x="63500" y="-136525"/>
            <a:ext cx="2590800" cy="1714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 name="正方形/長方形 11">
            <a:extLst>
              <a:ext uri="{FF2B5EF4-FFF2-40B4-BE49-F238E27FC236}">
                <a16:creationId xmlns:a16="http://schemas.microsoft.com/office/drawing/2014/main" id="{AE4CA40D-C8F5-4874-BA29-C44165C6BC19}"/>
              </a:ext>
            </a:extLst>
          </p:cNvPr>
          <p:cNvSpPr/>
          <p:nvPr/>
        </p:nvSpPr>
        <p:spPr>
          <a:xfrm>
            <a:off x="0" y="8044542"/>
            <a:ext cx="12801600" cy="15120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600" b="1" dirty="0">
                <a:solidFill>
                  <a:schemeClr val="tx1"/>
                </a:solidFill>
                <a:latin typeface="メイリオ" panose="020B0604030504040204" pitchFamily="50" charset="-128"/>
                <a:ea typeface="メイリオ" panose="020B0604030504040204" pitchFamily="50" charset="-128"/>
              </a:rPr>
              <a:t>2021</a:t>
            </a:r>
            <a:r>
              <a:rPr kumimoji="1" lang="ja-JP" altLang="en-US" sz="3600" b="1" dirty="0">
                <a:solidFill>
                  <a:schemeClr val="tx1"/>
                </a:solidFill>
                <a:latin typeface="メイリオ" panose="020B0604030504040204" pitchFamily="50" charset="-128"/>
                <a:ea typeface="メイリオ" panose="020B0604030504040204" pitchFamily="50" charset="-128"/>
              </a:rPr>
              <a:t>年３月</a:t>
            </a:r>
            <a:endParaRPr kumimoji="1" lang="en-US" altLang="ja-JP" sz="3600" b="1" dirty="0">
              <a:solidFill>
                <a:schemeClr val="tx1"/>
              </a:solidFill>
              <a:latin typeface="メイリオ" panose="020B0604030504040204" pitchFamily="50" charset="-128"/>
              <a:ea typeface="メイリオ" panose="020B0604030504040204" pitchFamily="50" charset="-128"/>
            </a:endParaRPr>
          </a:p>
          <a:p>
            <a:pPr algn="ctr"/>
            <a:r>
              <a:rPr kumimoji="1" lang="ja-JP" altLang="en-US" sz="3600" b="1" dirty="0">
                <a:solidFill>
                  <a:schemeClr val="tx1"/>
                </a:solidFill>
                <a:latin typeface="メイリオ" panose="020B0604030504040204" pitchFamily="50" charset="-128"/>
                <a:ea typeface="メイリオ" panose="020B0604030504040204" pitchFamily="50" charset="-128"/>
              </a:rPr>
              <a:t>（○年○月改定）</a:t>
            </a:r>
            <a:endParaRPr kumimoji="1" lang="en-US" altLang="ja-JP" sz="3600" b="1" dirty="0">
              <a:solidFill>
                <a:schemeClr val="tx1"/>
              </a:solidFill>
              <a:latin typeface="メイリオ" panose="020B0604030504040204" pitchFamily="50" charset="-128"/>
              <a:ea typeface="メイリオ" panose="020B0604030504040204" pitchFamily="50" charset="-128"/>
            </a:endParaRPr>
          </a:p>
          <a:p>
            <a:pPr algn="ctr"/>
            <a:r>
              <a:rPr kumimoji="1" lang="ja-JP" altLang="en-US" sz="3600" b="1" dirty="0">
                <a:solidFill>
                  <a:schemeClr val="tx1"/>
                </a:solidFill>
                <a:latin typeface="メイリオ" panose="020B0604030504040204" pitchFamily="50" charset="-128"/>
                <a:ea typeface="メイリオ" panose="020B0604030504040204" pitchFamily="50" charset="-128"/>
              </a:rPr>
              <a:t>大阪府</a:t>
            </a:r>
            <a:endParaRPr kumimoji="1" lang="en-US" altLang="ja-JP" sz="3600" b="1" dirty="0">
              <a:solidFill>
                <a:schemeClr val="tx1"/>
              </a:solidFill>
              <a:latin typeface="メイリオ" panose="020B0604030504040204" pitchFamily="50" charset="-128"/>
              <a:ea typeface="メイリオ" panose="020B0604030504040204" pitchFamily="50" charset="-128"/>
            </a:endParaRPr>
          </a:p>
        </p:txBody>
      </p:sp>
      <p:pic>
        <p:nvPicPr>
          <p:cNvPr id="3" name="図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2399" y="4535470"/>
            <a:ext cx="5791564" cy="3692122"/>
          </a:xfrm>
          <a:prstGeom prst="ellipse">
            <a:avLst/>
          </a:prstGeom>
          <a:ln>
            <a:noFill/>
          </a:ln>
          <a:effectLst>
            <a:softEdge rad="112500"/>
          </a:effectLst>
        </p:spPr>
      </p:pic>
      <p:pic>
        <p:nvPicPr>
          <p:cNvPr id="7" name="図 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762773" y="2118587"/>
            <a:ext cx="5349057" cy="4021847"/>
          </a:xfrm>
          <a:prstGeom prst="ellipse">
            <a:avLst/>
          </a:prstGeom>
          <a:ln>
            <a:noFill/>
          </a:ln>
          <a:effectLst>
            <a:softEdge rad="112500"/>
          </a:effectLst>
        </p:spPr>
      </p:pic>
      <p:sp>
        <p:nvSpPr>
          <p:cNvPr id="2" name="正方形/長方形 1">
            <a:extLst>
              <a:ext uri="{FF2B5EF4-FFF2-40B4-BE49-F238E27FC236}">
                <a16:creationId xmlns:a16="http://schemas.microsoft.com/office/drawing/2014/main" id="{AE4CA40D-C8F5-4874-BA29-C44165C6BC19}"/>
              </a:ext>
            </a:extLst>
          </p:cNvPr>
          <p:cNvSpPr/>
          <p:nvPr/>
        </p:nvSpPr>
        <p:spPr>
          <a:xfrm>
            <a:off x="460257" y="3750743"/>
            <a:ext cx="11353800" cy="20381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3599" dirty="0">
              <a:solidFill>
                <a:schemeClr val="tx1"/>
              </a:solidFill>
              <a:latin typeface="メイリオ" panose="020B0604030504040204" pitchFamily="50" charset="-128"/>
              <a:ea typeface="メイリオ" panose="020B0604030504040204" pitchFamily="50" charset="-128"/>
            </a:endParaRPr>
          </a:p>
          <a:p>
            <a:pPr algn="ctr"/>
            <a:r>
              <a:rPr kumimoji="1" lang="en-US" altLang="ja-JP" sz="5400" b="1" dirty="0">
                <a:solidFill>
                  <a:schemeClr val="tx1"/>
                </a:solidFill>
                <a:effectLst>
                  <a:glow rad="177800">
                    <a:schemeClr val="bg1"/>
                  </a:glow>
                </a:effectLst>
                <a:latin typeface="メイリオ" panose="020B0604030504040204" pitchFamily="50" charset="-128"/>
                <a:ea typeface="メイリオ" panose="020B0604030504040204" pitchFamily="50" charset="-128"/>
              </a:rPr>
              <a:t>2030</a:t>
            </a:r>
            <a:r>
              <a:rPr kumimoji="1" lang="ja-JP" altLang="en-US" sz="5400" b="1" dirty="0">
                <a:solidFill>
                  <a:schemeClr val="tx1"/>
                </a:solidFill>
                <a:effectLst>
                  <a:glow rad="177800">
                    <a:schemeClr val="bg1"/>
                  </a:glow>
                </a:effectLst>
                <a:latin typeface="メイリオ" panose="020B0604030504040204" pitchFamily="50" charset="-128"/>
                <a:ea typeface="メイリオ" panose="020B0604030504040204" pitchFamily="50" charset="-128"/>
              </a:rPr>
              <a:t>大阪府環境総合計画</a:t>
            </a:r>
            <a:endParaRPr kumimoji="1" lang="en-US" altLang="ja-JP" sz="5400" b="1" dirty="0">
              <a:solidFill>
                <a:schemeClr val="tx1"/>
              </a:solidFill>
              <a:effectLst>
                <a:glow rad="177800">
                  <a:schemeClr val="bg1"/>
                </a:glow>
              </a:effectLst>
              <a:latin typeface="メイリオ" panose="020B0604030504040204" pitchFamily="50" charset="-128"/>
              <a:ea typeface="メイリオ" panose="020B0604030504040204" pitchFamily="50" charset="-128"/>
            </a:endParaRPr>
          </a:p>
          <a:p>
            <a:pPr algn="ctr"/>
            <a:endParaRPr kumimoji="1" lang="en-US" altLang="ja-JP" sz="3599" dirty="0">
              <a:solidFill>
                <a:schemeClr val="tx1"/>
              </a:solidFill>
              <a:latin typeface="メイリオ" panose="020B0604030504040204" pitchFamily="50" charset="-128"/>
              <a:ea typeface="メイリオ" panose="020B0604030504040204" pitchFamily="50" charset="-128"/>
            </a:endParaRPr>
          </a:p>
          <a:p>
            <a:pPr algn="ctr"/>
            <a:r>
              <a:rPr kumimoji="1" lang="ja-JP" altLang="en-US" sz="4000" b="1" dirty="0">
                <a:solidFill>
                  <a:schemeClr val="tx1"/>
                </a:solidFill>
                <a:effectLst>
                  <a:glow rad="114300">
                    <a:schemeClr val="bg1"/>
                  </a:glow>
                  <a:reflection stA="45000" endPos="0" dist="50800" dir="5400000" sy="-100000" algn="bl" rotWithShape="0"/>
                </a:effectLst>
                <a:latin typeface="メイリオ" panose="020B0604030504040204" pitchFamily="50" charset="-128"/>
                <a:ea typeface="メイリオ" panose="020B0604030504040204" pitchFamily="50" charset="-128"/>
              </a:rPr>
              <a:t>～いのち輝く</a:t>
            </a:r>
            <a:r>
              <a:rPr kumimoji="1" lang="en-US" altLang="ja-JP" sz="4000" b="1" dirty="0">
                <a:solidFill>
                  <a:schemeClr val="tx1"/>
                </a:solidFill>
                <a:effectLst>
                  <a:glow rad="114300">
                    <a:schemeClr val="bg1"/>
                  </a:glow>
                  <a:reflection stA="45000" endPos="0" dist="50800" dir="5400000" sy="-100000" algn="bl" rotWithShape="0"/>
                </a:effectLst>
                <a:latin typeface="メイリオ" panose="020B0604030504040204" pitchFamily="50" charset="-128"/>
                <a:ea typeface="メイリオ" panose="020B0604030504040204" pitchFamily="50" charset="-128"/>
              </a:rPr>
              <a:t>SDGs</a:t>
            </a:r>
            <a:r>
              <a:rPr kumimoji="1" lang="ja-JP" altLang="en-US" sz="4000" b="1" dirty="0">
                <a:solidFill>
                  <a:schemeClr val="tx1"/>
                </a:solidFill>
                <a:effectLst>
                  <a:glow rad="114300">
                    <a:schemeClr val="bg1"/>
                  </a:glow>
                  <a:reflection stA="45000" endPos="0" dist="50800" dir="5400000" sy="-100000" algn="bl" rotWithShape="0"/>
                </a:effectLst>
                <a:latin typeface="メイリオ" panose="020B0604030504040204" pitchFamily="50" charset="-128"/>
                <a:ea typeface="メイリオ" panose="020B0604030504040204" pitchFamily="50" charset="-128"/>
              </a:rPr>
              <a:t>未来都市・大阪をめざして～</a:t>
            </a:r>
            <a:endParaRPr kumimoji="1" lang="en-US" altLang="ja-JP" sz="4000" dirty="0">
              <a:solidFill>
                <a:schemeClr val="tx1"/>
              </a:solidFill>
              <a:effectLst>
                <a:glow rad="114300">
                  <a:schemeClr val="bg1"/>
                </a:glow>
                <a:reflection stA="45000" endPos="0" dist="50800" dir="5400000" sy="-100000" algn="bl" rotWithShape="0"/>
              </a:effectLst>
              <a:latin typeface="メイリオ" panose="020B0604030504040204" pitchFamily="50" charset="-128"/>
              <a:ea typeface="メイリオ" panose="020B0604030504040204" pitchFamily="50" charset="-128"/>
            </a:endParaRPr>
          </a:p>
          <a:p>
            <a:pPr algn="ctr"/>
            <a:endParaRPr kumimoji="1" lang="en-US" altLang="ja-JP" sz="2800" dirty="0">
              <a:solidFill>
                <a:schemeClr val="tx1"/>
              </a:solidFill>
              <a:effectLst>
                <a:reflection stA="45000" endPos="0" dist="50800" dir="5400000" sy="-100000" algn="bl" rotWithShape="0"/>
              </a:effectLst>
              <a:latin typeface="メイリオ" panose="020B0604030504040204" pitchFamily="50" charset="-128"/>
              <a:ea typeface="メイリオ" panose="020B0604030504040204" pitchFamily="50" charset="-128"/>
            </a:endParaRPr>
          </a:p>
          <a:p>
            <a:pPr algn="ctr"/>
            <a:endParaRPr kumimoji="1" lang="en-US" altLang="ja-JP" sz="3599" dirty="0">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1476536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四角形: 角を丸くする 1">
            <a:extLst>
              <a:ext uri="{FF2B5EF4-FFF2-40B4-BE49-F238E27FC236}">
                <a16:creationId xmlns:a16="http://schemas.microsoft.com/office/drawing/2014/main" id="{2F17871D-3754-40D2-A1E0-B5EC5E30F262}"/>
              </a:ext>
            </a:extLst>
          </p:cNvPr>
          <p:cNvSpPr/>
          <p:nvPr/>
        </p:nvSpPr>
        <p:spPr>
          <a:xfrm>
            <a:off x="132442" y="765802"/>
            <a:ext cx="12567600" cy="8769951"/>
          </a:xfrm>
          <a:prstGeom prst="roundRect">
            <a:avLst>
              <a:gd name="adj" fmla="val 2057"/>
            </a:avLst>
          </a:prstGeom>
          <a:solidFill>
            <a:srgbClr val="FFEEBD"/>
          </a:solidFill>
          <a:ln>
            <a:noFill/>
          </a:ln>
          <a:effectLst>
            <a:glow rad="228600">
              <a:schemeClr val="accent5">
                <a:satMod val="175000"/>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117" rtl="0" eaLnBrk="1" fontAlgn="auto" latinLnBrk="0" hangingPunct="1">
              <a:lnSpc>
                <a:spcPct val="100000"/>
              </a:lnSpc>
              <a:spcBef>
                <a:spcPts val="0"/>
              </a:spcBef>
              <a:spcAft>
                <a:spcPts val="0"/>
              </a:spcAft>
              <a:buClrTx/>
              <a:buSzTx/>
              <a:buFontTx/>
              <a:buNone/>
              <a:tabLst/>
              <a:defRPr/>
            </a:pPr>
            <a:endParaRPr kumimoji="1" lang="ja-JP" altLang="en-US" sz="1347"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0" name="角丸四角形 30">
            <a:extLst>
              <a:ext uri="{FF2B5EF4-FFF2-40B4-BE49-F238E27FC236}">
                <a16:creationId xmlns:a16="http://schemas.microsoft.com/office/drawing/2014/main" id="{B6D3BD86-E861-48D8-BAAA-904BB8D3F930}"/>
              </a:ext>
            </a:extLst>
          </p:cNvPr>
          <p:cNvSpPr/>
          <p:nvPr/>
        </p:nvSpPr>
        <p:spPr>
          <a:xfrm>
            <a:off x="273600" y="6780738"/>
            <a:ext cx="12358800" cy="2708222"/>
          </a:xfrm>
          <a:prstGeom prst="roundRect">
            <a:avLst>
              <a:gd name="adj" fmla="val 6873"/>
            </a:avLst>
          </a:prstGeom>
          <a:solidFill>
            <a:srgbClr val="CCFFCC"/>
          </a:solidFill>
          <a:ln w="25400">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36000" tIns="216000" rIns="0" rtlCol="0" anchor="ctr"/>
          <a:lstStyle/>
          <a:p>
            <a:pPr marL="0" marR="0" lvl="0" indent="0" algn="just" defTabSz="457117"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n-cs"/>
            </a:endParaRPr>
          </a:p>
        </p:txBody>
      </p:sp>
      <p:sp>
        <p:nvSpPr>
          <p:cNvPr id="81" name="角丸四角形 7">
            <a:extLst>
              <a:ext uri="{FF2B5EF4-FFF2-40B4-BE49-F238E27FC236}">
                <a16:creationId xmlns:a16="http://schemas.microsoft.com/office/drawing/2014/main" id="{36848198-9E19-4112-AEEF-FCC7E3CDAE22}"/>
              </a:ext>
            </a:extLst>
          </p:cNvPr>
          <p:cNvSpPr/>
          <p:nvPr/>
        </p:nvSpPr>
        <p:spPr>
          <a:xfrm>
            <a:off x="360000" y="7239371"/>
            <a:ext cx="8171115" cy="2272221"/>
          </a:xfrm>
          <a:prstGeom prst="roundRect">
            <a:avLst>
              <a:gd name="adj" fmla="val 7166"/>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t"/>
          <a:lstStyle/>
          <a:p>
            <a:pPr marL="0" marR="0" lvl="0" indent="0" algn="l" defTabSz="457117" rtl="0" eaLnBrk="1" fontAlgn="auto" latinLnBrk="0" hangingPunct="1">
              <a:lnSpc>
                <a:spcPct val="100000"/>
              </a:lnSpc>
              <a:spcBef>
                <a:spcPts val="0"/>
              </a:spcBef>
              <a:spcAft>
                <a:spcPts val="0"/>
              </a:spcAft>
              <a:buClrTx/>
              <a:buSzTx/>
              <a:buFontTx/>
              <a:buNone/>
              <a:tabLst/>
              <a:defRPr/>
            </a:pPr>
            <a:endParaRPr kumimoji="0" lang="en-US" altLang="ja-JP" sz="16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Times New Roman" panose="02020603050405020304" pitchFamily="18" charset="0"/>
            </a:endParaRPr>
          </a:p>
          <a:p>
            <a:pPr marL="177800" marR="0" lvl="0" indent="-177800" algn="l" defTabSz="457117"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〇府民、事業者、民間団体、行政など各主体が積極的に参加し、自ら行動する社会となっている。 </a:t>
            </a:r>
            <a:endParaRPr kumimoji="0" lang="ja-JP" altLang="ja-JP" sz="16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Times New Roman" panose="02020603050405020304" pitchFamily="18" charset="0"/>
            </a:endParaRPr>
          </a:p>
          <a:p>
            <a:pPr marL="177800" marR="0" lvl="0" indent="-177800" algn="l" defTabSz="457117"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〇</a:t>
            </a:r>
            <a:r>
              <a:rPr kumimoji="0" lang="ja-JP" altLang="en-US" sz="16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Times New Roman" panose="02020603050405020304" pitchFamily="18" charset="0"/>
              </a:rPr>
              <a:t>み</a:t>
            </a:r>
            <a:r>
              <a:rPr kumimoji="0" lang="ja-JP" altLang="ja-JP" sz="16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Times New Roman" panose="02020603050405020304" pitchFamily="18" charset="0"/>
              </a:rPr>
              <a:t>どり</a:t>
            </a:r>
            <a:r>
              <a:rPr kumimoji="0" lang="ja-JP" altLang="en-US" sz="16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Times New Roman" panose="02020603050405020304" pitchFamily="18" charset="0"/>
              </a:rPr>
              <a:t>、</a:t>
            </a:r>
            <a:r>
              <a:rPr kumimoji="0" lang="ja-JP" altLang="ja-JP" sz="16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Times New Roman" panose="02020603050405020304" pitchFamily="18" charset="0"/>
              </a:rPr>
              <a:t>豊かな水辺や歴史・文化が活かされ</a:t>
            </a:r>
            <a:r>
              <a:rPr kumimoji="0" lang="ja-JP" altLang="en-US" sz="16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Times New Roman" panose="02020603050405020304" pitchFamily="18" charset="0"/>
              </a:rPr>
              <a:t>、多様な働き方が普及するともに、安全・安心で持続可能な</a:t>
            </a:r>
            <a:r>
              <a:rPr kumimoji="0" lang="ja-JP" altLang="ja-JP" sz="16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Times New Roman" panose="02020603050405020304" pitchFamily="18" charset="0"/>
              </a:rPr>
              <a:t>「暮らしやすい」「働きやすい」「訪れたくなる」都市となっている。</a:t>
            </a:r>
            <a:endParaRPr kumimoji="0" lang="en-US" altLang="ja-JP" sz="16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Times New Roman" panose="02020603050405020304" pitchFamily="18" charset="0"/>
            </a:endParaRPr>
          </a:p>
          <a:p>
            <a:pPr marL="177800" marR="0" lvl="0" indent="-177800" algn="l" defTabSz="457117"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〇</a:t>
            </a:r>
            <a:r>
              <a:rPr kumimoji="0" lang="ja-JP" altLang="ja-JP" sz="16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Times New Roman" panose="02020603050405020304" pitchFamily="18" charset="0"/>
              </a:rPr>
              <a:t>ヒートアイランド現象が緩和されるなど、快適な生活環境が確保され</a:t>
            </a:r>
            <a:r>
              <a:rPr kumimoji="0" lang="ja-JP" altLang="en-US" sz="16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Times New Roman" panose="02020603050405020304" pitchFamily="18" charset="0"/>
              </a:rPr>
              <a:t>ている。</a:t>
            </a:r>
            <a:endParaRPr kumimoji="0" lang="en-US" altLang="ja-JP" sz="16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Times New Roman" panose="02020603050405020304" pitchFamily="18" charset="0"/>
            </a:endParaRPr>
          </a:p>
          <a:p>
            <a:pPr marL="177800" marR="0" lvl="0" indent="-177800" algn="l" defTabSz="457117"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〇</a:t>
            </a:r>
            <a:r>
              <a:rPr kumimoji="1"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みどり豊かな環境都市の実現に向けて、大阪・関西万博で実施された環境教育・</a:t>
            </a:r>
            <a:r>
              <a:rPr kumimoji="1" lang="en-US" altLang="ja-JP"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ESD</a:t>
            </a:r>
            <a:r>
              <a:rPr kumimoji="1"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プログラム、「大屋根リング」に見られる木材利用、会場内で活用された暑さ対策など様々な取組を社会に展開し、府民の自主的な行動変容が進んでいる。</a:t>
            </a:r>
            <a:endParaRPr kumimoji="0" lang="en-US" altLang="ja-JP" sz="16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Times New Roman" panose="02020603050405020304" pitchFamily="18" charset="0"/>
            </a:endParaRPr>
          </a:p>
        </p:txBody>
      </p:sp>
      <p:sp>
        <p:nvSpPr>
          <p:cNvPr id="82" name="正方形/長方形 81">
            <a:extLst>
              <a:ext uri="{FF2B5EF4-FFF2-40B4-BE49-F238E27FC236}">
                <a16:creationId xmlns:a16="http://schemas.microsoft.com/office/drawing/2014/main" id="{BF2B7034-672C-4AAA-AF87-4905A0C1CA6C}"/>
              </a:ext>
            </a:extLst>
          </p:cNvPr>
          <p:cNvSpPr/>
          <p:nvPr/>
        </p:nvSpPr>
        <p:spPr>
          <a:xfrm>
            <a:off x="8525655" y="7026950"/>
            <a:ext cx="4002345" cy="2354017"/>
          </a:xfrm>
          <a:prstGeom prst="rect">
            <a:avLst/>
          </a:prstGeom>
          <a:solidFill>
            <a:srgbClr val="99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17"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3" name="角丸四角形 7">
            <a:extLst>
              <a:ext uri="{FF2B5EF4-FFF2-40B4-BE49-F238E27FC236}">
                <a16:creationId xmlns:a16="http://schemas.microsoft.com/office/drawing/2014/main" id="{CA54D9E8-663C-4897-B447-3E4E23A8A77C}"/>
              </a:ext>
            </a:extLst>
          </p:cNvPr>
          <p:cNvSpPr/>
          <p:nvPr/>
        </p:nvSpPr>
        <p:spPr>
          <a:xfrm>
            <a:off x="8525655" y="7303114"/>
            <a:ext cx="4038045" cy="1805949"/>
          </a:xfrm>
          <a:prstGeom prst="roundRect">
            <a:avLst>
              <a:gd name="adj" fmla="val 7166"/>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t"/>
          <a:lstStyle/>
          <a:p>
            <a:pPr marL="177800" marR="0" lvl="0" indent="-177800" algn="just" defTabSz="457117"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〇</a:t>
            </a:r>
            <a:r>
              <a:rPr kumimoji="1" lang="ja-JP" altLang="en-US" sz="1600" b="0" i="0" u="non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大阪・関西万博で環境の未来を考えるイベントを開催し、「おおさか環境宣言」を発信</a:t>
            </a:r>
            <a:endParaRPr kumimoji="1" lang="en-US" altLang="ja-JP" sz="1600" b="0" i="0" u="non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endParaRPr>
          </a:p>
          <a:p>
            <a:pPr marL="177800" marR="0" lvl="0" indent="-177800" algn="just" defTabSz="457117"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〇府営公園・府民の森等の利用促進と適正な管理運営、パークマネジメントの実践等みどりづくりを通じた地域交流の促進などを実施</a:t>
            </a:r>
            <a:endParaRPr kumimoji="0" lang="en-US" altLang="ja-JP"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endParaRPr>
          </a:p>
          <a:p>
            <a:pPr marL="177800" marR="0" lvl="0" indent="-177800" algn="just" defTabSz="457117"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〇駅前広場、駅周辺、多くの府民等が集まる観光スポット等において都市緑化を活用した猛暑対策を実施</a:t>
            </a:r>
            <a:endParaRPr kumimoji="1" lang="en-US" altLang="ja-JP" sz="1600" b="0" i="0" u="non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endParaRPr>
          </a:p>
        </p:txBody>
      </p:sp>
      <p:sp>
        <p:nvSpPr>
          <p:cNvPr id="84" name="テキスト ボックス 83">
            <a:extLst>
              <a:ext uri="{FF2B5EF4-FFF2-40B4-BE49-F238E27FC236}">
                <a16:creationId xmlns:a16="http://schemas.microsoft.com/office/drawing/2014/main" id="{3DDE0408-D80B-48D8-9F61-030C143EEAB4}"/>
              </a:ext>
            </a:extLst>
          </p:cNvPr>
          <p:cNvSpPr txBox="1"/>
          <p:nvPr/>
        </p:nvSpPr>
        <p:spPr>
          <a:xfrm>
            <a:off x="8492751" y="7040083"/>
            <a:ext cx="3507019" cy="369332"/>
          </a:xfrm>
          <a:prstGeom prst="rect">
            <a:avLst/>
          </a:prstGeom>
          <a:noFill/>
        </p:spPr>
        <p:txBody>
          <a:bodyPr wrap="square" rtlCol="0">
            <a:spAutoFit/>
          </a:bodyPr>
          <a:lstStyle/>
          <a:p>
            <a:pPr marL="0" marR="0" lvl="0" indent="0" algn="l" defTabSz="457117"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effectLst/>
                <a:uLnTx/>
                <a:uFillTx/>
                <a:latin typeface="Calibri" panose="020F0502020204030204"/>
                <a:ea typeface="游ゴシック" panose="020B0400000000000000" pitchFamily="50" charset="-128"/>
                <a:cs typeface="+mn-cs"/>
              </a:rPr>
              <a:t>（参考）</a:t>
            </a:r>
            <a:r>
              <a:rPr kumimoji="1" lang="en-US" altLang="ja-JP" sz="1800" b="1" i="0" u="none" strike="noStrike" kern="1200" cap="none" spc="0" normalizeH="0" baseline="0" noProof="0" dirty="0">
                <a:ln>
                  <a:noFill/>
                </a:ln>
                <a:effectLst/>
                <a:uLnTx/>
                <a:uFillTx/>
                <a:latin typeface="Calibri" panose="020F0502020204030204"/>
                <a:ea typeface="游ゴシック" panose="020B0400000000000000" pitchFamily="50" charset="-128"/>
                <a:cs typeface="+mn-cs"/>
              </a:rPr>
              <a:t> 2025</a:t>
            </a:r>
            <a:r>
              <a:rPr kumimoji="1" lang="ja-JP" altLang="en-US" sz="1800" b="1" i="0" u="none" strike="noStrike" kern="1200" cap="none" spc="0" normalizeH="0" baseline="0" noProof="0" dirty="0">
                <a:ln>
                  <a:noFill/>
                </a:ln>
                <a:effectLst/>
                <a:uLnTx/>
                <a:uFillTx/>
                <a:latin typeface="Calibri" panose="020F0502020204030204"/>
                <a:ea typeface="游ゴシック" panose="020B0400000000000000" pitchFamily="50" charset="-128"/>
                <a:cs typeface="+mn-cs"/>
              </a:rPr>
              <a:t>年度の状況</a:t>
            </a:r>
          </a:p>
        </p:txBody>
      </p:sp>
      <p:sp>
        <p:nvSpPr>
          <p:cNvPr id="85" name="角丸四角形 14">
            <a:extLst>
              <a:ext uri="{FF2B5EF4-FFF2-40B4-BE49-F238E27FC236}">
                <a16:creationId xmlns:a16="http://schemas.microsoft.com/office/drawing/2014/main" id="{65486A2C-B469-450D-A7FB-4E733C3931D1}"/>
              </a:ext>
            </a:extLst>
          </p:cNvPr>
          <p:cNvSpPr/>
          <p:nvPr/>
        </p:nvSpPr>
        <p:spPr>
          <a:xfrm>
            <a:off x="400088" y="6775708"/>
            <a:ext cx="3911562" cy="351909"/>
          </a:xfrm>
          <a:prstGeom prst="roundRect">
            <a:avLst/>
          </a:prstGeom>
          <a:solidFill>
            <a:srgbClr val="007E39"/>
          </a:solidFill>
          <a:ln w="38100">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117"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⑤魅力と活力ある快適な地域づくり</a:t>
            </a:r>
            <a:endParaRPr kumimoji="0" lang="en-US" altLang="ja-JP" sz="1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93" name="テキスト ボックス 92">
            <a:extLst>
              <a:ext uri="{FF2B5EF4-FFF2-40B4-BE49-F238E27FC236}">
                <a16:creationId xmlns:a16="http://schemas.microsoft.com/office/drawing/2014/main" id="{78F769B8-F6F1-4F73-BAB4-0D42D2B64821}"/>
              </a:ext>
            </a:extLst>
          </p:cNvPr>
          <p:cNvSpPr txBox="1"/>
          <p:nvPr/>
        </p:nvSpPr>
        <p:spPr>
          <a:xfrm>
            <a:off x="457793" y="7141683"/>
            <a:ext cx="2926493" cy="369332"/>
          </a:xfrm>
          <a:prstGeom prst="rect">
            <a:avLst/>
          </a:prstGeom>
          <a:noFill/>
        </p:spPr>
        <p:txBody>
          <a:bodyPr wrap="square" rtlCol="0">
            <a:spAutoFit/>
          </a:bodyPr>
          <a:lstStyle/>
          <a:p>
            <a:pPr marL="0" marR="0" lvl="0" indent="0" algn="l" defTabSz="457117"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2030</a:t>
            </a: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年の実現すべき姿</a:t>
            </a:r>
          </a:p>
        </p:txBody>
      </p:sp>
      <p:sp>
        <p:nvSpPr>
          <p:cNvPr id="74" name="角丸四角形 30">
            <a:extLst>
              <a:ext uri="{FF2B5EF4-FFF2-40B4-BE49-F238E27FC236}">
                <a16:creationId xmlns:a16="http://schemas.microsoft.com/office/drawing/2014/main" id="{5DFFEE6E-C44E-4AD1-B1D0-D0986154E321}"/>
              </a:ext>
            </a:extLst>
          </p:cNvPr>
          <p:cNvSpPr/>
          <p:nvPr/>
        </p:nvSpPr>
        <p:spPr>
          <a:xfrm>
            <a:off x="273600" y="3937289"/>
            <a:ext cx="12358800" cy="2726199"/>
          </a:xfrm>
          <a:prstGeom prst="roundRect">
            <a:avLst>
              <a:gd name="adj" fmla="val 6873"/>
            </a:avLst>
          </a:prstGeom>
          <a:solidFill>
            <a:srgbClr val="CCFFCC"/>
          </a:solidFill>
          <a:ln w="25400">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36000" tIns="216000" rIns="0" rtlCol="0" anchor="ctr"/>
          <a:lstStyle/>
          <a:p>
            <a:pPr marL="0" marR="0" lvl="0" indent="0" algn="just" defTabSz="457117"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n-cs"/>
            </a:endParaRPr>
          </a:p>
        </p:txBody>
      </p:sp>
      <p:sp>
        <p:nvSpPr>
          <p:cNvPr id="75" name="角丸四角形 7">
            <a:extLst>
              <a:ext uri="{FF2B5EF4-FFF2-40B4-BE49-F238E27FC236}">
                <a16:creationId xmlns:a16="http://schemas.microsoft.com/office/drawing/2014/main" id="{155FBBE8-8801-450E-ACD8-A12FE20D268D}"/>
              </a:ext>
            </a:extLst>
          </p:cNvPr>
          <p:cNvSpPr/>
          <p:nvPr/>
        </p:nvSpPr>
        <p:spPr>
          <a:xfrm>
            <a:off x="360000" y="4413519"/>
            <a:ext cx="8171115" cy="2272221"/>
          </a:xfrm>
          <a:prstGeom prst="roundRect">
            <a:avLst>
              <a:gd name="adj" fmla="val 7166"/>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t"/>
          <a:lstStyle/>
          <a:p>
            <a:pPr marL="182567" marR="0" lvl="0" indent="-182567" algn="l" defTabSz="457117" rtl="0" eaLnBrk="1" fontAlgn="auto" latinLnBrk="0" hangingPunct="1">
              <a:lnSpc>
                <a:spcPts val="17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endParaRPr>
          </a:p>
          <a:p>
            <a:pPr marL="177800" marR="0" lvl="0" indent="-177800" algn="l" defTabSz="457117"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〇</a:t>
            </a:r>
            <a:r>
              <a:rPr kumimoji="1"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澄みわたる空や澄んだ川、豊かな海や里山がある大阪が実現している。</a:t>
            </a:r>
            <a:endParaRPr kumimoji="1" lang="en-US" altLang="ja-JP"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endParaRPr>
          </a:p>
          <a:p>
            <a:pPr marL="177800" marR="0" lvl="0" indent="-177800" algn="l" defTabSz="457117"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〇</a:t>
            </a:r>
            <a:r>
              <a:rPr kumimoji="1"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環境リスクが最小化され、良好で安心して暮らせる生活環境が確保されている。</a:t>
            </a:r>
            <a:endParaRPr kumimoji="1" lang="en-US" altLang="ja-JP"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endParaRPr>
          </a:p>
          <a:p>
            <a:pPr marL="177800" marR="0" lvl="0" indent="-177800" algn="l" defTabSz="457117"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〇</a:t>
            </a:r>
            <a:r>
              <a:rPr kumimoji="1"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環境に関するリスクコミュニケーションの普及により、府民、事業者、行政機関等が信頼しあい安心できる暮らしが確立されている。</a:t>
            </a:r>
            <a:endParaRPr kumimoji="1" lang="en-US" altLang="ja-JP"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endParaRPr>
          </a:p>
          <a:p>
            <a:pPr marL="177800" marR="0" lvl="0" indent="-177800" algn="l" defTabSz="457117"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〇</a:t>
            </a:r>
            <a:r>
              <a:rPr kumimoji="1"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生活環境保全目標の達成と維持を図るための環境監視及び事業者への規制指導、化学物質のリスク管理の推進や環境アセスメント制度の運用等により環境が保全されており、マイボトル給水機の普及等による海洋プラスチックごみ対策やブルーカーボン生態系の保全・再生・創出が進んでいる。</a:t>
            </a:r>
          </a:p>
          <a:p>
            <a:pPr marL="0" marR="0" lvl="0" indent="0" algn="l" defTabSz="457117" rtl="0" eaLnBrk="1" fontAlgn="auto" latinLnBrk="0" hangingPunct="1">
              <a:lnSpc>
                <a:spcPct val="100000"/>
              </a:lnSpc>
              <a:spcBef>
                <a:spcPts val="0"/>
              </a:spcBef>
              <a:spcAft>
                <a:spcPts val="0"/>
              </a:spcAft>
              <a:buClrTx/>
              <a:buSzTx/>
              <a:buFontTx/>
              <a:buNone/>
              <a:tabLst/>
              <a:defRPr/>
            </a:pPr>
            <a:endParaRPr kumimoji="0" lang="ja-JP" altLang="ja-JP"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endParaRPr>
          </a:p>
        </p:txBody>
      </p:sp>
      <p:sp>
        <p:nvSpPr>
          <p:cNvPr id="76" name="正方形/長方形 75">
            <a:extLst>
              <a:ext uri="{FF2B5EF4-FFF2-40B4-BE49-F238E27FC236}">
                <a16:creationId xmlns:a16="http://schemas.microsoft.com/office/drawing/2014/main" id="{786C1A43-DD78-419A-BE18-31C033ECAE18}"/>
              </a:ext>
            </a:extLst>
          </p:cNvPr>
          <p:cNvSpPr/>
          <p:nvPr/>
        </p:nvSpPr>
        <p:spPr>
          <a:xfrm>
            <a:off x="8495676" y="4049187"/>
            <a:ext cx="4032000" cy="2522891"/>
          </a:xfrm>
          <a:prstGeom prst="rect">
            <a:avLst/>
          </a:prstGeom>
          <a:solidFill>
            <a:srgbClr val="99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17"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chemeClr val="tx1"/>
              </a:solidFill>
              <a:effectLst/>
              <a:uLnTx/>
              <a:uFillTx/>
              <a:latin typeface="Calibri" panose="020F0502020204030204"/>
              <a:ea typeface="游ゴシック" panose="020B0400000000000000" pitchFamily="50" charset="-128"/>
              <a:cs typeface="+mn-cs"/>
            </a:endParaRPr>
          </a:p>
        </p:txBody>
      </p:sp>
      <p:sp>
        <p:nvSpPr>
          <p:cNvPr id="77" name="角丸四角形 7">
            <a:extLst>
              <a:ext uri="{FF2B5EF4-FFF2-40B4-BE49-F238E27FC236}">
                <a16:creationId xmlns:a16="http://schemas.microsoft.com/office/drawing/2014/main" id="{D6D987B2-A34A-48A8-B7D0-92C0DA47537F}"/>
              </a:ext>
            </a:extLst>
          </p:cNvPr>
          <p:cNvSpPr/>
          <p:nvPr/>
        </p:nvSpPr>
        <p:spPr>
          <a:xfrm>
            <a:off x="8526110" y="4312872"/>
            <a:ext cx="4032000" cy="1178325"/>
          </a:xfrm>
          <a:prstGeom prst="roundRect">
            <a:avLst>
              <a:gd name="adj" fmla="val 7166"/>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t"/>
          <a:lstStyle/>
          <a:p>
            <a:pPr marL="177800" marR="0" lvl="0" indent="-177800" algn="just" defTabSz="457117"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〇</a:t>
            </a:r>
            <a:r>
              <a:rPr kumimoji="1"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大気環境や水環境などの生活環境の状況についてはおおむね安定的に推移</a:t>
            </a:r>
            <a:endParaRPr kumimoji="1" lang="en-US" altLang="ja-JP"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endParaRPr>
          </a:p>
          <a:p>
            <a:pPr marL="177800" marR="0" lvl="0" indent="-177800" algn="just" defTabSz="457117"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〇</a:t>
            </a:r>
            <a:r>
              <a:rPr kumimoji="1"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ごみを出さないライフスタイルの定着など発生抑制対策や地域団体等による美化活動の活性化、大阪湾へのプラスチックごみの流入実態の把握等の取組を実施</a:t>
            </a:r>
            <a:endParaRPr kumimoji="1" lang="en-US" altLang="ja-JP"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endParaRPr>
          </a:p>
          <a:p>
            <a:pPr marL="177800" marR="0" lvl="0" indent="-177800" algn="just" defTabSz="457117" rtl="0" eaLnBrk="1" fontAlgn="auto" latinLnBrk="0" hangingPunct="1">
              <a:lnSpc>
                <a:spcPct val="100000"/>
              </a:lnSpc>
              <a:spcBef>
                <a:spcPts val="0"/>
              </a:spcBef>
              <a:spcAft>
                <a:spcPts val="0"/>
              </a:spcAft>
              <a:buClrTx/>
              <a:buSzTx/>
              <a:buFontTx/>
              <a:buNone/>
              <a:tabLst/>
              <a:defRPr/>
            </a:pPr>
            <a:r>
              <a:rPr kumimoji="1" lang="ja-JP" altLang="en-US" sz="1600" dirty="0">
                <a:solidFill>
                  <a:schemeClr val="tx1"/>
                </a:solidFill>
                <a:latin typeface="Yu Gothic UI" panose="020B0500000000000000" pitchFamily="50" charset="-128"/>
                <a:ea typeface="Yu Gothic UI" panose="020B0500000000000000" pitchFamily="50" charset="-128"/>
              </a:rPr>
              <a:t>〇万博会場周辺海域において藻場の創出に取り組む民間事業者等を支援し、約</a:t>
            </a:r>
            <a:r>
              <a:rPr kumimoji="1" lang="en-US" altLang="ja-JP" sz="1600" dirty="0">
                <a:solidFill>
                  <a:schemeClr val="tx1"/>
                </a:solidFill>
                <a:latin typeface="Yu Gothic UI" panose="020B0500000000000000" pitchFamily="50" charset="-128"/>
                <a:ea typeface="Yu Gothic UI" panose="020B0500000000000000" pitchFamily="50" charset="-128"/>
              </a:rPr>
              <a:t>1,000m</a:t>
            </a:r>
            <a:r>
              <a:rPr kumimoji="1" lang="en-US" altLang="ja-JP" sz="1600" baseline="30000" dirty="0">
                <a:solidFill>
                  <a:schemeClr val="tx1"/>
                </a:solidFill>
                <a:latin typeface="Yu Gothic UI" panose="020B0500000000000000" pitchFamily="50" charset="-128"/>
                <a:ea typeface="Yu Gothic UI" panose="020B0500000000000000" pitchFamily="50" charset="-128"/>
              </a:rPr>
              <a:t>2</a:t>
            </a:r>
            <a:r>
              <a:rPr kumimoji="1" lang="ja-JP" altLang="en-US" sz="1600" dirty="0">
                <a:solidFill>
                  <a:schemeClr val="tx1"/>
                </a:solidFill>
                <a:latin typeface="Yu Gothic UI" panose="020B0500000000000000" pitchFamily="50" charset="-128"/>
                <a:ea typeface="Yu Gothic UI" panose="020B0500000000000000" pitchFamily="50" charset="-128"/>
              </a:rPr>
              <a:t>の藻場を新たに創出</a:t>
            </a:r>
            <a:endParaRPr kumimoji="1" lang="en-US" altLang="ja-JP"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endParaRPr>
          </a:p>
        </p:txBody>
      </p:sp>
      <p:sp>
        <p:nvSpPr>
          <p:cNvPr id="78" name="テキスト ボックス 77">
            <a:extLst>
              <a:ext uri="{FF2B5EF4-FFF2-40B4-BE49-F238E27FC236}">
                <a16:creationId xmlns:a16="http://schemas.microsoft.com/office/drawing/2014/main" id="{BF13F65C-B1C3-4167-A7DD-EF9B43B2E9CE}"/>
              </a:ext>
            </a:extLst>
          </p:cNvPr>
          <p:cNvSpPr txBox="1"/>
          <p:nvPr/>
        </p:nvSpPr>
        <p:spPr>
          <a:xfrm>
            <a:off x="8492751" y="4077585"/>
            <a:ext cx="3507019" cy="369332"/>
          </a:xfrm>
          <a:prstGeom prst="rect">
            <a:avLst/>
          </a:prstGeom>
          <a:noFill/>
        </p:spPr>
        <p:txBody>
          <a:bodyPr wrap="square" rtlCol="0">
            <a:spAutoFit/>
          </a:bodyPr>
          <a:lstStyle/>
          <a:p>
            <a:pPr marL="0" marR="0" lvl="0" indent="0" algn="l" defTabSz="457117"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effectLst/>
                <a:uLnTx/>
                <a:uFillTx/>
                <a:latin typeface="Calibri" panose="020F0502020204030204"/>
                <a:ea typeface="游ゴシック" panose="020B0400000000000000" pitchFamily="50" charset="-128"/>
                <a:cs typeface="+mn-cs"/>
              </a:rPr>
              <a:t>（参考）</a:t>
            </a:r>
            <a:r>
              <a:rPr kumimoji="1" lang="en-US" altLang="ja-JP" sz="1800" b="1" i="0" u="none" strike="noStrike" kern="1200" cap="none" spc="0" normalizeH="0" baseline="0" noProof="0" dirty="0">
                <a:ln>
                  <a:noFill/>
                </a:ln>
                <a:effectLst/>
                <a:uLnTx/>
                <a:uFillTx/>
                <a:latin typeface="Calibri" panose="020F0502020204030204"/>
                <a:ea typeface="游ゴシック" panose="020B0400000000000000" pitchFamily="50" charset="-128"/>
                <a:cs typeface="+mn-cs"/>
              </a:rPr>
              <a:t> 2025</a:t>
            </a:r>
            <a:r>
              <a:rPr kumimoji="1" lang="ja-JP" altLang="en-US" sz="1800" b="1" i="0" u="none" strike="noStrike" kern="1200" cap="none" spc="0" normalizeH="0" baseline="0" noProof="0" dirty="0">
                <a:ln>
                  <a:noFill/>
                </a:ln>
                <a:effectLst/>
                <a:uLnTx/>
                <a:uFillTx/>
                <a:latin typeface="Calibri" panose="020F0502020204030204"/>
                <a:ea typeface="游ゴシック" panose="020B0400000000000000" pitchFamily="50" charset="-128"/>
                <a:cs typeface="+mn-cs"/>
              </a:rPr>
              <a:t>年度の状況</a:t>
            </a:r>
          </a:p>
        </p:txBody>
      </p:sp>
      <p:sp>
        <p:nvSpPr>
          <p:cNvPr id="31" name="角丸四角形 30"/>
          <p:cNvSpPr/>
          <p:nvPr/>
        </p:nvSpPr>
        <p:spPr>
          <a:xfrm>
            <a:off x="273600" y="765802"/>
            <a:ext cx="12358800" cy="3117997"/>
          </a:xfrm>
          <a:prstGeom prst="roundRect">
            <a:avLst>
              <a:gd name="adj" fmla="val 6873"/>
            </a:avLst>
          </a:prstGeom>
          <a:solidFill>
            <a:srgbClr val="CCFFCC"/>
          </a:solidFill>
          <a:ln w="25400">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36000" tIns="216000" rIns="0" rtlCol="0" anchor="ctr"/>
          <a:lstStyle/>
          <a:p>
            <a:pPr marL="0" marR="0" lvl="0" indent="0" algn="just" defTabSz="457117"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n-cs"/>
            </a:endParaRPr>
          </a:p>
        </p:txBody>
      </p:sp>
      <p:sp>
        <p:nvSpPr>
          <p:cNvPr id="14" name="正方形/長方形 13"/>
          <p:cNvSpPr/>
          <p:nvPr/>
        </p:nvSpPr>
        <p:spPr>
          <a:xfrm>
            <a:off x="1" y="0"/>
            <a:ext cx="12801599" cy="648000"/>
          </a:xfrm>
          <a:prstGeom prst="rect">
            <a:avLst/>
          </a:prstGeom>
          <a:solidFill>
            <a:srgbClr val="007E39"/>
          </a:solidFill>
          <a:ln w="12700" cap="flat" cmpd="sng" algn="ctr">
            <a:noFill/>
            <a:prstDash val="solid"/>
            <a:miter lim="800000"/>
          </a:ln>
          <a:effectLst/>
        </p:spPr>
        <p:txBody>
          <a:bodyPr rot="0" spcFirstLastPara="0" vert="horz" wrap="square" lIns="91440" tIns="126000" rIns="91440" bIns="45720" numCol="1" spcCol="0" rtlCol="0" fromWordArt="0" anchor="ctr" anchorCtr="0" forceAA="0" compatLnSpc="1">
            <a:prstTxWarp prst="textNoShape">
              <a:avLst/>
            </a:prstTxWarp>
            <a:noAutofit/>
          </a:bodyPr>
          <a:lstStyle/>
          <a:p>
            <a:pPr marL="0" marR="0" lvl="0" indent="0" algn="ctr" defTabSz="457117" rtl="0" eaLnBrk="1" fontAlgn="auto" latinLnBrk="0" hangingPunct="1">
              <a:lnSpc>
                <a:spcPts val="308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４　</a:t>
            </a:r>
            <a:r>
              <a:rPr kumimoji="0" lang="en-US" altLang="ja-JP" sz="28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2030</a:t>
            </a:r>
            <a:r>
              <a:rPr kumimoji="0" lang="ja-JP" altLang="en-US" sz="28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年の実現すべき姿</a:t>
            </a:r>
            <a:endParaRPr kumimoji="0" lang="ja-JP" altLang="en-US" sz="16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20" name="角丸四角形 19"/>
          <p:cNvSpPr/>
          <p:nvPr/>
        </p:nvSpPr>
        <p:spPr>
          <a:xfrm>
            <a:off x="418237" y="735881"/>
            <a:ext cx="2823727" cy="360000"/>
          </a:xfrm>
          <a:prstGeom prst="roundRect">
            <a:avLst/>
          </a:prstGeom>
          <a:solidFill>
            <a:srgbClr val="007E39"/>
          </a:solidFill>
          <a:ln w="38100">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117"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③全てのいのちの共生</a:t>
            </a:r>
            <a:endParaRPr kumimoji="0" lang="en-US" altLang="ja-JP" sz="1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39" name="テキスト ボックス 38"/>
          <p:cNvSpPr txBox="1"/>
          <p:nvPr/>
        </p:nvSpPr>
        <p:spPr>
          <a:xfrm>
            <a:off x="11646975" y="65447"/>
            <a:ext cx="1038246" cy="400110"/>
          </a:xfrm>
          <a:prstGeom prst="rect">
            <a:avLst/>
          </a:prstGeom>
          <a:noFill/>
        </p:spPr>
        <p:txBody>
          <a:bodyPr wrap="square" rtlCol="0">
            <a:spAutoFit/>
          </a:bodyPr>
          <a:lstStyle/>
          <a:p>
            <a:pPr marL="0" marR="0" lvl="0" indent="0" algn="r" defTabSz="457117"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8</a:t>
            </a:r>
            <a:endParaRPr kumimoji="1" lang="ja-JP" altLang="en-US" sz="2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 name="角丸四角形 14"/>
          <p:cNvSpPr/>
          <p:nvPr/>
        </p:nvSpPr>
        <p:spPr>
          <a:xfrm>
            <a:off x="418236" y="4003304"/>
            <a:ext cx="2988111" cy="360000"/>
          </a:xfrm>
          <a:prstGeom prst="roundRect">
            <a:avLst/>
          </a:prstGeom>
          <a:solidFill>
            <a:srgbClr val="007E39"/>
          </a:solidFill>
          <a:ln w="38100">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117"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④健康で安心な暮らし</a:t>
            </a:r>
            <a:endParaRPr kumimoji="0" lang="en-US" altLang="ja-JP" sz="1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pic>
        <p:nvPicPr>
          <p:cNvPr id="1032" name="図 14">
            <a:extLst>
              <a:ext uri="{FF2B5EF4-FFF2-40B4-BE49-F238E27FC236}">
                <a16:creationId xmlns:a16="http://schemas.microsoft.com/office/drawing/2014/main" id="{685B3A15-749C-4F0C-90E6-12C72FBB1C2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460888" y="4118503"/>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図 17">
            <a:extLst>
              <a:ext uri="{FF2B5EF4-FFF2-40B4-BE49-F238E27FC236}">
                <a16:creationId xmlns:a16="http://schemas.microsoft.com/office/drawing/2014/main" id="{172B8EC3-5C74-450F-BEB8-9CD75E4BF119}"/>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929201" y="4118503"/>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図 24">
            <a:extLst>
              <a:ext uri="{FF2B5EF4-FFF2-40B4-BE49-F238E27FC236}">
                <a16:creationId xmlns:a16="http://schemas.microsoft.com/office/drawing/2014/main" id="{6913C9F0-4594-48FC-92BF-B27971FFBA34}"/>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397514" y="4118503"/>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図 25">
            <a:extLst>
              <a:ext uri="{FF2B5EF4-FFF2-40B4-BE49-F238E27FC236}">
                <a16:creationId xmlns:a16="http://schemas.microsoft.com/office/drawing/2014/main" id="{8A72D6C2-F05F-4451-A696-27EC562F1E63}"/>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864239" y="4118503"/>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図 1">
            <a:extLst>
              <a:ext uri="{FF2B5EF4-FFF2-40B4-BE49-F238E27FC236}">
                <a16:creationId xmlns:a16="http://schemas.microsoft.com/office/drawing/2014/main" id="{F773EAA2-76E2-42F0-970A-50769C146A2B}"/>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332551" y="4118503"/>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図 32">
            <a:extLst>
              <a:ext uri="{FF2B5EF4-FFF2-40B4-BE49-F238E27FC236}">
                <a16:creationId xmlns:a16="http://schemas.microsoft.com/office/drawing/2014/main" id="{E7184151-7150-44CD-A98A-549DE64E406E}"/>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6806642" y="4118502"/>
            <a:ext cx="468313"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図 13">
            <a:extLst>
              <a:ext uri="{FF2B5EF4-FFF2-40B4-BE49-F238E27FC236}">
                <a16:creationId xmlns:a16="http://schemas.microsoft.com/office/drawing/2014/main" id="{98A6A371-2498-44CE-B57A-404C82F545C7}"/>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7274955" y="4118502"/>
            <a:ext cx="4667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図 24">
            <a:extLst>
              <a:ext uri="{FF2B5EF4-FFF2-40B4-BE49-F238E27FC236}">
                <a16:creationId xmlns:a16="http://schemas.microsoft.com/office/drawing/2014/main" id="{906342EC-59F2-442D-A5B1-3A7405D228BE}"/>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881700" y="6876605"/>
            <a:ext cx="46672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図 25">
            <a:extLst>
              <a:ext uri="{FF2B5EF4-FFF2-40B4-BE49-F238E27FC236}">
                <a16:creationId xmlns:a16="http://schemas.microsoft.com/office/drawing/2014/main" id="{5C53302C-D1BE-417B-A036-277A35D44488}"/>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337312" y="6876605"/>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図 1">
            <a:extLst>
              <a:ext uri="{FF2B5EF4-FFF2-40B4-BE49-F238E27FC236}">
                <a16:creationId xmlns:a16="http://schemas.microsoft.com/office/drawing/2014/main" id="{5D038F96-AF61-4803-9F7F-0D396701CA3E}"/>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805624" y="6876605"/>
            <a:ext cx="46672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図 28">
            <a:extLst>
              <a:ext uri="{FF2B5EF4-FFF2-40B4-BE49-F238E27FC236}">
                <a16:creationId xmlns:a16="http://schemas.microsoft.com/office/drawing/2014/main" id="{A43DDE18-841C-4929-BC37-44635336ED5C}"/>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6269332" y="6876605"/>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図 32">
            <a:extLst>
              <a:ext uri="{FF2B5EF4-FFF2-40B4-BE49-F238E27FC236}">
                <a16:creationId xmlns:a16="http://schemas.microsoft.com/office/drawing/2014/main" id="{59AAB282-6D55-4E59-9E70-658DD4738191}"/>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6742888" y="6890985"/>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図 13">
            <a:extLst>
              <a:ext uri="{FF2B5EF4-FFF2-40B4-BE49-F238E27FC236}">
                <a16:creationId xmlns:a16="http://schemas.microsoft.com/office/drawing/2014/main" id="{6B23AC0D-6D82-4414-8B82-11F9CA30EF7B}"/>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7198499" y="6890985"/>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図 56">
            <a:extLst>
              <a:ext uri="{FF2B5EF4-FFF2-40B4-BE49-F238E27FC236}">
                <a16:creationId xmlns:a16="http://schemas.microsoft.com/office/drawing/2014/main" id="{DAD838BE-7CE7-4823-ABBE-C7A0BD686D44}"/>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664596" y="6893364"/>
            <a:ext cx="468000" cy="468000"/>
          </a:xfrm>
          <a:prstGeom prst="rect">
            <a:avLst/>
          </a:prstGeom>
        </p:spPr>
      </p:pic>
      <p:pic>
        <p:nvPicPr>
          <p:cNvPr id="2" name="図 1"/>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4411401" y="6876605"/>
            <a:ext cx="468000" cy="468000"/>
          </a:xfrm>
          <a:prstGeom prst="rect">
            <a:avLst/>
          </a:prstGeom>
        </p:spPr>
      </p:pic>
      <p:sp>
        <p:nvSpPr>
          <p:cNvPr id="64" name="角丸四角形 7">
            <a:extLst>
              <a:ext uri="{FF2B5EF4-FFF2-40B4-BE49-F238E27FC236}">
                <a16:creationId xmlns:a16="http://schemas.microsoft.com/office/drawing/2014/main" id="{14D749B9-B208-4C89-8546-854AD4FFA439}"/>
              </a:ext>
            </a:extLst>
          </p:cNvPr>
          <p:cNvSpPr/>
          <p:nvPr/>
        </p:nvSpPr>
        <p:spPr>
          <a:xfrm>
            <a:off x="360000" y="1170907"/>
            <a:ext cx="8171115" cy="2272221"/>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t"/>
          <a:lstStyle/>
          <a:p>
            <a:pPr marL="182567" marR="0" lvl="0" indent="-457200" algn="l" defTabSz="457117" rtl="0" eaLnBrk="1" fontAlgn="auto" latinLnBrk="0" hangingPunct="1">
              <a:lnSpc>
                <a:spcPts val="17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endParaRPr>
          </a:p>
          <a:p>
            <a:pPr marL="177800" marR="0" lvl="0" indent="-177800" algn="l" defTabSz="457117" rtl="0" eaLnBrk="1" fontAlgn="auto" latinLnBrk="0" hangingPunct="1">
              <a:lnSpc>
                <a:spcPct val="100000"/>
              </a:lnSpc>
              <a:spcBef>
                <a:spcPts val="0"/>
              </a:spcBef>
              <a:spcAft>
                <a:spcPts val="0"/>
              </a:spcAft>
              <a:buClrTx/>
              <a:buSzTx/>
              <a:buFontTx/>
              <a:buNone/>
              <a:tabLst>
                <a:tab pos="355600" algn="l"/>
              </a:tabLst>
              <a:defRPr/>
            </a:pPr>
            <a:r>
              <a:rPr kumimoji="0"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〇</a:t>
            </a:r>
            <a:r>
              <a:rPr kumimoji="0" lang="ja-JP" altLang="ja-JP"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生物多様性の保全や</a:t>
            </a:r>
            <a:r>
              <a:rPr kumimoji="0"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自然資本の持続可能な</a:t>
            </a:r>
            <a:r>
              <a:rPr kumimoji="0" lang="ja-JP" altLang="ja-JP"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利用の機運が醸成され、多様な主体が連携、府域の自然環境の保全及び回復活動が</a:t>
            </a:r>
            <a:r>
              <a:rPr kumimoji="0"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進んでいる。</a:t>
            </a:r>
            <a:endParaRPr kumimoji="0" lang="en-US" altLang="ja-JP"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endParaRPr>
          </a:p>
          <a:p>
            <a:pPr marL="177800" marR="0" lvl="0" indent="-177800" algn="l" defTabSz="457117" rtl="0" eaLnBrk="1" fontAlgn="auto" latinLnBrk="0" hangingPunct="1">
              <a:lnSpc>
                <a:spcPct val="100000"/>
              </a:lnSpc>
              <a:spcBef>
                <a:spcPts val="0"/>
              </a:spcBef>
              <a:spcAft>
                <a:spcPts val="0"/>
              </a:spcAft>
              <a:buClrTx/>
              <a:buSzTx/>
              <a:buFontTx/>
              <a:buNone/>
              <a:tabLst>
                <a:tab pos="355600" algn="l"/>
              </a:tabLst>
              <a:defRPr/>
            </a:pPr>
            <a:r>
              <a:rPr kumimoji="0"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〇</a:t>
            </a:r>
            <a:r>
              <a:rPr lang="en-US" altLang="ja-JP" sz="1600" dirty="0">
                <a:solidFill>
                  <a:schemeClr val="tx1"/>
                </a:solidFill>
                <a:latin typeface="Yu Gothic UI" panose="020B0500000000000000" pitchFamily="50" charset="-128"/>
                <a:ea typeface="Yu Gothic UI" panose="020B0500000000000000" pitchFamily="50" charset="-128"/>
              </a:rPr>
              <a:t>30by30</a:t>
            </a:r>
            <a:r>
              <a:rPr lang="ja-JP" altLang="en-US" sz="1600" dirty="0">
                <a:solidFill>
                  <a:schemeClr val="tx1"/>
                </a:solidFill>
                <a:latin typeface="Yu Gothic UI" panose="020B0500000000000000" pitchFamily="50" charset="-128"/>
                <a:ea typeface="Yu Gothic UI" panose="020B0500000000000000" pitchFamily="50" charset="-128"/>
              </a:rPr>
              <a:t>目標の達成などネイチャーポジティブの実現に向けて、企業の事業活動が自然資本や生物多様性に与えるリスクと依存関係を評価・開示する枠組み「</a:t>
            </a:r>
            <a:r>
              <a:rPr lang="en-US" altLang="ja-JP" sz="1600" dirty="0">
                <a:solidFill>
                  <a:schemeClr val="tx1"/>
                </a:solidFill>
                <a:latin typeface="Yu Gothic UI" panose="020B0500000000000000" pitchFamily="50" charset="-128"/>
                <a:ea typeface="Yu Gothic UI" panose="020B0500000000000000" pitchFamily="50" charset="-128"/>
              </a:rPr>
              <a:t>TNFD</a:t>
            </a:r>
            <a:r>
              <a:rPr lang="ja-JP" altLang="en-US" sz="1600" dirty="0">
                <a:solidFill>
                  <a:schemeClr val="tx1"/>
                </a:solidFill>
                <a:latin typeface="Yu Gothic UI" panose="020B0500000000000000" pitchFamily="50" charset="-128"/>
                <a:ea typeface="Yu Gothic UI" panose="020B0500000000000000" pitchFamily="50" charset="-128"/>
              </a:rPr>
              <a:t>」や自然共生サイト制度促進、自然を活用した解決策（</a:t>
            </a:r>
            <a:r>
              <a:rPr lang="en-US" altLang="ja-JP" sz="1600" dirty="0" err="1">
                <a:solidFill>
                  <a:schemeClr val="tx1"/>
                </a:solidFill>
                <a:latin typeface="Yu Gothic UI" panose="020B0500000000000000" pitchFamily="50" charset="-128"/>
                <a:ea typeface="Yu Gothic UI" panose="020B0500000000000000" pitchFamily="50" charset="-128"/>
              </a:rPr>
              <a:t>NbS</a:t>
            </a:r>
            <a:r>
              <a:rPr lang="ja-JP" altLang="en-US" sz="1600" dirty="0">
                <a:solidFill>
                  <a:schemeClr val="tx1"/>
                </a:solidFill>
                <a:latin typeface="Yu Gothic UI" panose="020B0500000000000000" pitchFamily="50" charset="-128"/>
                <a:ea typeface="Yu Gothic UI" panose="020B0500000000000000" pitchFamily="50" charset="-128"/>
              </a:rPr>
              <a:t>）となる取組を行政・事業者・民間団体など各主体とともに推進することにより、</a:t>
            </a:r>
            <a:r>
              <a:rPr kumimoji="1"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府民の自主的な行動変容が進んでいる。</a:t>
            </a:r>
            <a:endParaRPr kumimoji="1" lang="en-US" altLang="ja-JP"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endParaRPr>
          </a:p>
          <a:p>
            <a:pPr marL="177800" marR="0" lvl="0" indent="-177800" algn="l" defTabSz="457117" rtl="0" eaLnBrk="1" fontAlgn="auto" latinLnBrk="0" hangingPunct="1">
              <a:lnSpc>
                <a:spcPct val="100000"/>
              </a:lnSpc>
              <a:spcBef>
                <a:spcPts val="0"/>
              </a:spcBef>
              <a:spcAft>
                <a:spcPts val="0"/>
              </a:spcAft>
              <a:buClrTx/>
              <a:buSzTx/>
              <a:buFontTx/>
              <a:buNone/>
              <a:tabLst>
                <a:tab pos="355600" algn="l"/>
              </a:tabLst>
              <a:defRPr/>
            </a:pPr>
            <a:r>
              <a:rPr kumimoji="0"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〇</a:t>
            </a:r>
            <a:r>
              <a:rPr kumimoji="0" lang="ja-JP" altLang="ja-JP"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府民、</a:t>
            </a:r>
            <a:r>
              <a:rPr kumimoji="0"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事業者</a:t>
            </a:r>
            <a:r>
              <a:rPr kumimoji="0" lang="ja-JP" altLang="ja-JP"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a:t>
            </a:r>
            <a:r>
              <a:rPr kumimoji="0"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民間</a:t>
            </a:r>
            <a:r>
              <a:rPr kumimoji="0" lang="ja-JP" altLang="ja-JP"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団体などあらゆる主体が生物多様性の重要性を理解し、日常生活の中でも自然環境に配慮した行動を</a:t>
            </a:r>
            <a:r>
              <a:rPr kumimoji="0"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し</a:t>
            </a:r>
            <a:r>
              <a:rPr kumimoji="0" lang="ja-JP" altLang="ja-JP"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ている。</a:t>
            </a:r>
            <a:endParaRPr kumimoji="0" lang="en-US" altLang="ja-JP"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endParaRPr>
          </a:p>
          <a:p>
            <a:pPr marL="177800" marR="0" lvl="0" indent="-177800" algn="l" defTabSz="457117"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〇野生生物について生息状況のモニタリングが進むとともに、関係者が連携して特定外来生物の防除対策が進んでいる。</a:t>
            </a:r>
            <a:endParaRPr kumimoji="0" lang="en-US" altLang="ja-JP"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endParaRPr>
          </a:p>
        </p:txBody>
      </p:sp>
      <p:sp>
        <p:nvSpPr>
          <p:cNvPr id="65" name="テキスト ボックス 64">
            <a:extLst>
              <a:ext uri="{FF2B5EF4-FFF2-40B4-BE49-F238E27FC236}">
                <a16:creationId xmlns:a16="http://schemas.microsoft.com/office/drawing/2014/main" id="{AE387C33-DF4B-4C9D-8802-5C8BA1A683F6}"/>
              </a:ext>
            </a:extLst>
          </p:cNvPr>
          <p:cNvSpPr txBox="1"/>
          <p:nvPr/>
        </p:nvSpPr>
        <p:spPr>
          <a:xfrm>
            <a:off x="500900" y="1081670"/>
            <a:ext cx="2926493" cy="369332"/>
          </a:xfrm>
          <a:prstGeom prst="rect">
            <a:avLst/>
          </a:prstGeom>
          <a:noFill/>
        </p:spPr>
        <p:txBody>
          <a:bodyPr wrap="square" rtlCol="0">
            <a:spAutoFit/>
          </a:bodyPr>
          <a:lstStyle/>
          <a:p>
            <a:pPr marL="0" marR="0" lvl="0" indent="0" algn="l" defTabSz="457117"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2030</a:t>
            </a: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年の実現すべき姿</a:t>
            </a:r>
          </a:p>
        </p:txBody>
      </p:sp>
      <p:sp>
        <p:nvSpPr>
          <p:cNvPr id="66" name="正方形/長方形 65">
            <a:extLst>
              <a:ext uri="{FF2B5EF4-FFF2-40B4-BE49-F238E27FC236}">
                <a16:creationId xmlns:a16="http://schemas.microsoft.com/office/drawing/2014/main" id="{049B25D2-8322-487A-89E5-23312B48D1E6}"/>
              </a:ext>
            </a:extLst>
          </p:cNvPr>
          <p:cNvSpPr/>
          <p:nvPr/>
        </p:nvSpPr>
        <p:spPr>
          <a:xfrm>
            <a:off x="8526110" y="1087884"/>
            <a:ext cx="4032000" cy="2670561"/>
          </a:xfrm>
          <a:prstGeom prst="rect">
            <a:avLst/>
          </a:prstGeom>
          <a:solidFill>
            <a:srgbClr val="99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17"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chemeClr val="tx1"/>
              </a:solidFill>
              <a:effectLst/>
              <a:uLnTx/>
              <a:uFillTx/>
              <a:latin typeface="Calibri" panose="020F0502020204030204"/>
              <a:ea typeface="游ゴシック" panose="020B0400000000000000" pitchFamily="50" charset="-128"/>
              <a:cs typeface="+mn-cs"/>
            </a:endParaRPr>
          </a:p>
        </p:txBody>
      </p:sp>
      <p:sp>
        <p:nvSpPr>
          <p:cNvPr id="67" name="角丸四角形 7">
            <a:extLst>
              <a:ext uri="{FF2B5EF4-FFF2-40B4-BE49-F238E27FC236}">
                <a16:creationId xmlns:a16="http://schemas.microsoft.com/office/drawing/2014/main" id="{CC355741-A4A1-459E-8E6D-2798E6E198ED}"/>
              </a:ext>
            </a:extLst>
          </p:cNvPr>
          <p:cNvSpPr/>
          <p:nvPr/>
        </p:nvSpPr>
        <p:spPr>
          <a:xfrm>
            <a:off x="8526110" y="1369537"/>
            <a:ext cx="4032000" cy="2189032"/>
          </a:xfrm>
          <a:prstGeom prst="roundRect">
            <a:avLst>
              <a:gd name="adj" fmla="val 7166"/>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t"/>
          <a:lstStyle/>
          <a:p>
            <a:pPr marL="177800" marR="0" lvl="0" indent="-177800" algn="just" defTabSz="457117"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〇</a:t>
            </a:r>
            <a:r>
              <a:rPr kumimoji="1" lang="ja-JP" altLang="en-US" sz="1600" dirty="0">
                <a:solidFill>
                  <a:schemeClr val="tx1"/>
                </a:solidFill>
                <a:latin typeface="Yu Gothic UI" panose="020B0500000000000000" pitchFamily="50" charset="-128"/>
                <a:ea typeface="Yu Gothic UI" panose="020B0500000000000000" pitchFamily="50" charset="-128"/>
              </a:rPr>
              <a:t>生物多様性の情報発信ウェブサイト「生物多様性くらしナビ　まいのち</a:t>
            </a:r>
            <a:r>
              <a:rPr kumimoji="1" lang="en-US" altLang="ja-JP" sz="1600" dirty="0" err="1">
                <a:solidFill>
                  <a:schemeClr val="tx1"/>
                </a:solidFill>
                <a:latin typeface="Yu Gothic UI" panose="020B0500000000000000" pitchFamily="50" charset="-128"/>
                <a:ea typeface="Yu Gothic UI" panose="020B0500000000000000" pitchFamily="50" charset="-128"/>
              </a:rPr>
              <a:t>osaka</a:t>
            </a:r>
            <a:r>
              <a:rPr kumimoji="1" lang="ja-JP" altLang="en-US" sz="1600" dirty="0">
                <a:solidFill>
                  <a:schemeClr val="tx1"/>
                </a:solidFill>
                <a:latin typeface="Yu Gothic UI" panose="020B0500000000000000" pitchFamily="50" charset="-128"/>
                <a:ea typeface="Yu Gothic UI" panose="020B0500000000000000" pitchFamily="50" charset="-128"/>
              </a:rPr>
              <a:t>」の開設等による生物多様性についての意識啓発や行動促進を実施</a:t>
            </a:r>
            <a:endParaRPr kumimoji="1" lang="en-US" altLang="ja-JP" sz="1600" dirty="0">
              <a:solidFill>
                <a:schemeClr val="tx1"/>
              </a:solidFill>
              <a:latin typeface="Yu Gothic UI" panose="020B0500000000000000" pitchFamily="50" charset="-128"/>
              <a:ea typeface="Yu Gothic UI" panose="020B0500000000000000" pitchFamily="50" charset="-128"/>
            </a:endParaRPr>
          </a:p>
          <a:p>
            <a:pPr marL="177800" marR="0" lvl="0" indent="-177800" algn="just" defTabSz="457117"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〇</a:t>
            </a:r>
            <a:r>
              <a:rPr kumimoji="1" lang="ja-JP" altLang="en-US" sz="1600" dirty="0">
                <a:solidFill>
                  <a:schemeClr val="tx1"/>
                </a:solidFill>
                <a:latin typeface="Yu Gothic UI" panose="020B0500000000000000" pitchFamily="50" charset="-128"/>
                <a:ea typeface="Yu Gothic UI" panose="020B0500000000000000" pitchFamily="50" charset="-128"/>
              </a:rPr>
              <a:t>「堺第</a:t>
            </a:r>
            <a:r>
              <a:rPr kumimoji="1" lang="en-US" altLang="ja-JP" sz="1600" dirty="0">
                <a:solidFill>
                  <a:schemeClr val="tx1"/>
                </a:solidFill>
                <a:latin typeface="Yu Gothic UI" panose="020B0500000000000000" pitchFamily="50" charset="-128"/>
                <a:ea typeface="Yu Gothic UI" panose="020B0500000000000000" pitchFamily="50" charset="-128"/>
              </a:rPr>
              <a:t>7</a:t>
            </a:r>
            <a:r>
              <a:rPr kumimoji="1" lang="ja-JP" altLang="en-US" sz="1600" dirty="0">
                <a:solidFill>
                  <a:schemeClr val="tx1"/>
                </a:solidFill>
                <a:latin typeface="Yu Gothic UI" panose="020B0500000000000000" pitchFamily="50" charset="-128"/>
                <a:ea typeface="Yu Gothic UI" panose="020B0500000000000000" pitchFamily="50" charset="-128"/>
              </a:rPr>
              <a:t>－</a:t>
            </a:r>
            <a:r>
              <a:rPr kumimoji="1" lang="en-US" altLang="ja-JP" sz="1600" dirty="0">
                <a:solidFill>
                  <a:schemeClr val="tx1"/>
                </a:solidFill>
                <a:latin typeface="Yu Gothic UI" panose="020B0500000000000000" pitchFamily="50" charset="-128"/>
                <a:ea typeface="Yu Gothic UI" panose="020B0500000000000000" pitchFamily="50" charset="-128"/>
              </a:rPr>
              <a:t>3</a:t>
            </a:r>
            <a:r>
              <a:rPr kumimoji="1" lang="ja-JP" altLang="en-US" sz="1600" dirty="0">
                <a:solidFill>
                  <a:schemeClr val="tx1"/>
                </a:solidFill>
                <a:latin typeface="Yu Gothic UI" panose="020B0500000000000000" pitchFamily="50" charset="-128"/>
                <a:ea typeface="Yu Gothic UI" panose="020B0500000000000000" pitchFamily="50" charset="-128"/>
              </a:rPr>
              <a:t>区共生の森」等の自然共生サイト認定や</a:t>
            </a:r>
            <a:r>
              <a:rPr kumimoji="1"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クビアカツヤカミキリ捕獲イベントなど持続的な保全・特定外来生物の防除の推進</a:t>
            </a:r>
            <a:endParaRPr kumimoji="1" lang="en-US" altLang="ja-JP"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endParaRPr>
          </a:p>
          <a:p>
            <a:pPr marL="177800" marR="0" lvl="0" indent="-177800" algn="just" defTabSz="457117" rtl="0" eaLnBrk="1" fontAlgn="auto" latinLnBrk="0" hangingPunct="1">
              <a:lnSpc>
                <a:spcPct val="100000"/>
              </a:lnSpc>
              <a:spcBef>
                <a:spcPts val="0"/>
              </a:spcBef>
              <a:spcAft>
                <a:spcPts val="0"/>
              </a:spcAft>
              <a:buClrTx/>
              <a:buSzTx/>
              <a:buFontTx/>
              <a:buNone/>
              <a:tabLst/>
              <a:defRPr/>
            </a:pPr>
            <a:r>
              <a:rPr kumimoji="1" lang="ja-JP" altLang="en-US" sz="1347"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〇</a:t>
            </a:r>
            <a:r>
              <a:rPr kumimoji="1"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企業活動の支援として「おおさか生物多様性応援宣言」制度の創設</a:t>
            </a:r>
            <a:endParaRPr kumimoji="1" lang="ja-JP" altLang="en-US" sz="1347"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endParaRPr>
          </a:p>
          <a:p>
            <a:pPr marL="177800" marR="0" lvl="0" indent="-177800" algn="just" defTabSz="457117" rtl="0" eaLnBrk="1" fontAlgn="auto" latinLnBrk="0" hangingPunct="1">
              <a:lnSpc>
                <a:spcPct val="100000"/>
              </a:lnSpc>
              <a:spcBef>
                <a:spcPts val="0"/>
              </a:spcBef>
              <a:spcAft>
                <a:spcPts val="0"/>
              </a:spcAft>
              <a:buClrTx/>
              <a:buSzTx/>
              <a:buFontTx/>
              <a:buNone/>
              <a:tabLst/>
              <a:defRPr/>
            </a:pPr>
            <a:endParaRPr kumimoji="1" lang="ja-JP" altLang="en-US" sz="1347"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endParaRPr>
          </a:p>
        </p:txBody>
      </p:sp>
      <p:sp>
        <p:nvSpPr>
          <p:cNvPr id="68" name="テキスト ボックス 67">
            <a:extLst>
              <a:ext uri="{FF2B5EF4-FFF2-40B4-BE49-F238E27FC236}">
                <a16:creationId xmlns:a16="http://schemas.microsoft.com/office/drawing/2014/main" id="{3DAF77F1-7619-4C90-A36F-D3FA9660BFB7}"/>
              </a:ext>
            </a:extLst>
          </p:cNvPr>
          <p:cNvSpPr txBox="1"/>
          <p:nvPr/>
        </p:nvSpPr>
        <p:spPr>
          <a:xfrm>
            <a:off x="8492751" y="1117295"/>
            <a:ext cx="3507019" cy="369332"/>
          </a:xfrm>
          <a:prstGeom prst="rect">
            <a:avLst/>
          </a:prstGeom>
          <a:noFill/>
        </p:spPr>
        <p:txBody>
          <a:bodyPr wrap="square" rtlCol="0">
            <a:spAutoFit/>
          </a:bodyPr>
          <a:lstStyle/>
          <a:p>
            <a:pPr marL="0" marR="0" lvl="0" indent="0" algn="l" defTabSz="457117"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effectLst/>
                <a:uLnTx/>
                <a:uFillTx/>
                <a:latin typeface="Calibri" panose="020F0502020204030204"/>
                <a:ea typeface="游ゴシック" panose="020B0400000000000000" pitchFamily="50" charset="-128"/>
                <a:cs typeface="+mn-cs"/>
              </a:rPr>
              <a:t>（参考）</a:t>
            </a:r>
            <a:r>
              <a:rPr kumimoji="1" lang="en-US" altLang="ja-JP" sz="1800" b="1" i="0" u="none" strike="noStrike" kern="1200" cap="none" spc="0" normalizeH="0" baseline="0" noProof="0" dirty="0">
                <a:ln>
                  <a:noFill/>
                </a:ln>
                <a:effectLst/>
                <a:uLnTx/>
                <a:uFillTx/>
                <a:latin typeface="Calibri" panose="020F0502020204030204"/>
                <a:ea typeface="游ゴシック" panose="020B0400000000000000" pitchFamily="50" charset="-128"/>
                <a:cs typeface="+mn-cs"/>
              </a:rPr>
              <a:t> 2025</a:t>
            </a:r>
            <a:r>
              <a:rPr kumimoji="1" lang="ja-JP" altLang="en-US" sz="1800" b="1" i="0" u="none" strike="noStrike" kern="1200" cap="none" spc="0" normalizeH="0" baseline="0" noProof="0" dirty="0">
                <a:ln>
                  <a:noFill/>
                </a:ln>
                <a:effectLst/>
                <a:uLnTx/>
                <a:uFillTx/>
                <a:latin typeface="Calibri" panose="020F0502020204030204"/>
                <a:ea typeface="游ゴシック" panose="020B0400000000000000" pitchFamily="50" charset="-128"/>
                <a:cs typeface="+mn-cs"/>
              </a:rPr>
              <a:t>年度の状況</a:t>
            </a:r>
          </a:p>
        </p:txBody>
      </p:sp>
      <p:pic>
        <p:nvPicPr>
          <p:cNvPr id="69" name="図 17">
            <a:extLst>
              <a:ext uri="{FF2B5EF4-FFF2-40B4-BE49-F238E27FC236}">
                <a16:creationId xmlns:a16="http://schemas.microsoft.com/office/drawing/2014/main" id="{AA79E2DA-B840-437A-9AED-657293A88A4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496239" y="831711"/>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図 25">
            <a:extLst>
              <a:ext uri="{FF2B5EF4-FFF2-40B4-BE49-F238E27FC236}">
                <a16:creationId xmlns:a16="http://schemas.microsoft.com/office/drawing/2014/main" id="{D4205EE0-5062-4B52-B0C4-159D30597055}"/>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962964" y="833211"/>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図 13">
            <a:extLst>
              <a:ext uri="{FF2B5EF4-FFF2-40B4-BE49-F238E27FC236}">
                <a16:creationId xmlns:a16="http://schemas.microsoft.com/office/drawing/2014/main" id="{AC54BA72-1EBF-411A-A22A-C661CAC91382}"/>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330145" y="829973"/>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図 32">
            <a:extLst>
              <a:ext uri="{FF2B5EF4-FFF2-40B4-BE49-F238E27FC236}">
                <a16:creationId xmlns:a16="http://schemas.microsoft.com/office/drawing/2014/main" id="{0053A7A7-A76E-4300-AF50-E1700AD55048}"/>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893299" y="831561"/>
            <a:ext cx="4667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図 28">
            <a:extLst>
              <a:ext uri="{FF2B5EF4-FFF2-40B4-BE49-F238E27FC236}">
                <a16:creationId xmlns:a16="http://schemas.microsoft.com/office/drawing/2014/main" id="{19258667-6239-4799-8D71-A6F0A21124B1}"/>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5428016" y="831711"/>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 name="テキスト ボックス 78">
            <a:extLst>
              <a:ext uri="{FF2B5EF4-FFF2-40B4-BE49-F238E27FC236}">
                <a16:creationId xmlns:a16="http://schemas.microsoft.com/office/drawing/2014/main" id="{0F46C653-EA65-45CD-BAF4-CD659BE4C4B1}"/>
              </a:ext>
            </a:extLst>
          </p:cNvPr>
          <p:cNvSpPr txBox="1"/>
          <p:nvPr/>
        </p:nvSpPr>
        <p:spPr>
          <a:xfrm>
            <a:off x="500899" y="4393080"/>
            <a:ext cx="2926493" cy="369332"/>
          </a:xfrm>
          <a:prstGeom prst="rect">
            <a:avLst/>
          </a:prstGeom>
          <a:noFill/>
        </p:spPr>
        <p:txBody>
          <a:bodyPr wrap="square" rtlCol="0">
            <a:spAutoFit/>
          </a:bodyPr>
          <a:lstStyle/>
          <a:p>
            <a:pPr marL="0" marR="0" lvl="0" indent="0" algn="l" defTabSz="457117"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2030</a:t>
            </a: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年の実現すべき姿</a:t>
            </a:r>
          </a:p>
        </p:txBody>
      </p:sp>
    </p:spTree>
    <p:extLst>
      <p:ext uri="{BB962C8B-B14F-4D97-AF65-F5344CB8AC3E}">
        <p14:creationId xmlns:p14="http://schemas.microsoft.com/office/powerpoint/2010/main" val="29983330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テキスト ボックス 68">
            <a:extLst>
              <a:ext uri="{FF2B5EF4-FFF2-40B4-BE49-F238E27FC236}">
                <a16:creationId xmlns:a16="http://schemas.microsoft.com/office/drawing/2014/main" id="{8EE404DF-0BD9-4FBD-B37F-CA01D973EA20}"/>
              </a:ext>
            </a:extLst>
          </p:cNvPr>
          <p:cNvSpPr txBox="1"/>
          <p:nvPr/>
        </p:nvSpPr>
        <p:spPr>
          <a:xfrm>
            <a:off x="150407" y="2455176"/>
            <a:ext cx="12534814" cy="7017306"/>
          </a:xfrm>
          <a:prstGeom prst="rect">
            <a:avLst/>
          </a:prstGeom>
          <a:solidFill>
            <a:srgbClr val="FFFFCC"/>
          </a:solidFill>
        </p:spPr>
        <p:txBody>
          <a:bodyPr wrap="square">
            <a:spAutoFit/>
          </a:bodyPr>
          <a:lstStyle/>
          <a:p>
            <a:pPr marL="285750" indent="-285750">
              <a:buFont typeface="Wingdings" panose="05000000000000000000" pitchFamily="2" charset="2"/>
              <a:buChar char="Ø"/>
            </a:pPr>
            <a:endParaRPr kumimoji="1" lang="en-US" altLang="ja-JP" sz="1600" dirty="0">
              <a:latin typeface="Yu Gothic UI" panose="020B0500000000000000" pitchFamily="50" charset="-128"/>
              <a:ea typeface="Yu Gothic UI" panose="020B0500000000000000" pitchFamily="50" charset="-128"/>
            </a:endParaRPr>
          </a:p>
          <a:p>
            <a:pPr marL="285750" indent="-285750">
              <a:buFont typeface="Wingdings" panose="05000000000000000000" pitchFamily="2" charset="2"/>
              <a:buChar char="Ø"/>
            </a:pPr>
            <a:endParaRPr kumimoji="1" lang="en-US" altLang="ja-JP" sz="1600" dirty="0">
              <a:latin typeface="Yu Gothic UI" panose="020B0500000000000000" pitchFamily="50" charset="-128"/>
              <a:ea typeface="Yu Gothic UI" panose="020B0500000000000000" pitchFamily="50" charset="-128"/>
            </a:endParaRPr>
          </a:p>
          <a:p>
            <a:pPr marL="285750" indent="-285750">
              <a:buFont typeface="Wingdings" panose="05000000000000000000" pitchFamily="2" charset="2"/>
              <a:buChar char="Ø"/>
            </a:pPr>
            <a:endParaRPr kumimoji="1" lang="en-US" altLang="ja-JP" sz="1600" dirty="0">
              <a:latin typeface="Yu Gothic UI" panose="020B0500000000000000" pitchFamily="50" charset="-128"/>
              <a:ea typeface="Yu Gothic UI" panose="020B0500000000000000" pitchFamily="50" charset="-128"/>
            </a:endParaRPr>
          </a:p>
          <a:p>
            <a:pPr marL="285750" indent="-285750">
              <a:buFont typeface="Wingdings" panose="05000000000000000000" pitchFamily="2" charset="2"/>
              <a:buChar char="Ø"/>
            </a:pPr>
            <a:endParaRPr kumimoji="1" lang="en-US" altLang="ja-JP" sz="1600" dirty="0">
              <a:latin typeface="Yu Gothic UI" panose="020B0500000000000000" pitchFamily="50" charset="-128"/>
              <a:ea typeface="Yu Gothic UI" panose="020B0500000000000000" pitchFamily="50" charset="-128"/>
            </a:endParaRPr>
          </a:p>
          <a:p>
            <a:pPr marL="285750" indent="-285750">
              <a:buFont typeface="Wingdings" panose="05000000000000000000" pitchFamily="2" charset="2"/>
              <a:buChar char="Ø"/>
            </a:pPr>
            <a:endParaRPr kumimoji="1" lang="en-US" altLang="ja-JP" sz="1600" dirty="0">
              <a:latin typeface="Yu Gothic UI" panose="020B0500000000000000" pitchFamily="50" charset="-128"/>
              <a:ea typeface="Yu Gothic UI" panose="020B0500000000000000" pitchFamily="50" charset="-128"/>
            </a:endParaRPr>
          </a:p>
          <a:p>
            <a:pPr marL="285750" indent="-285750">
              <a:buFont typeface="Wingdings" panose="05000000000000000000" pitchFamily="2" charset="2"/>
              <a:buChar char="Ø"/>
            </a:pPr>
            <a:endParaRPr kumimoji="1" lang="en-US" altLang="ja-JP" sz="1600" dirty="0">
              <a:latin typeface="Yu Gothic UI" panose="020B0500000000000000" pitchFamily="50" charset="-128"/>
              <a:ea typeface="Yu Gothic UI" panose="020B0500000000000000" pitchFamily="50" charset="-128"/>
            </a:endParaRPr>
          </a:p>
          <a:p>
            <a:pPr marL="285750" indent="-285750">
              <a:buFont typeface="Wingdings" panose="05000000000000000000" pitchFamily="2" charset="2"/>
              <a:buChar char="Ø"/>
            </a:pPr>
            <a:endParaRPr kumimoji="1" lang="en-US" altLang="ja-JP" sz="1600" dirty="0">
              <a:latin typeface="Yu Gothic UI" panose="020B0500000000000000" pitchFamily="50" charset="-128"/>
              <a:ea typeface="Yu Gothic UI" panose="020B0500000000000000" pitchFamily="50" charset="-128"/>
            </a:endParaRPr>
          </a:p>
          <a:p>
            <a:pPr marL="285750" indent="-285750">
              <a:buFont typeface="Wingdings" panose="05000000000000000000" pitchFamily="2" charset="2"/>
              <a:buChar char="Ø"/>
            </a:pPr>
            <a:endParaRPr kumimoji="1" lang="en-US" altLang="ja-JP" sz="1600" dirty="0">
              <a:latin typeface="Yu Gothic UI" panose="020B0500000000000000" pitchFamily="50" charset="-128"/>
              <a:ea typeface="Yu Gothic UI" panose="020B0500000000000000" pitchFamily="50" charset="-128"/>
            </a:endParaRPr>
          </a:p>
          <a:p>
            <a:pPr marL="285750" indent="-285750">
              <a:buFont typeface="Wingdings" panose="05000000000000000000" pitchFamily="2" charset="2"/>
              <a:buChar char="Ø"/>
            </a:pPr>
            <a:endParaRPr kumimoji="1" lang="en-US" altLang="ja-JP" sz="1600" dirty="0">
              <a:latin typeface="Yu Gothic UI" panose="020B0500000000000000" pitchFamily="50" charset="-128"/>
              <a:ea typeface="Yu Gothic UI" panose="020B0500000000000000" pitchFamily="50" charset="-128"/>
            </a:endParaRPr>
          </a:p>
          <a:p>
            <a:pPr marL="285750" indent="-285750">
              <a:buFont typeface="Wingdings" panose="05000000000000000000" pitchFamily="2" charset="2"/>
              <a:buChar char="Ø"/>
            </a:pPr>
            <a:endParaRPr kumimoji="1" lang="en-US" altLang="ja-JP" sz="1600" dirty="0">
              <a:latin typeface="Yu Gothic UI" panose="020B0500000000000000" pitchFamily="50" charset="-128"/>
              <a:ea typeface="Yu Gothic UI" panose="020B0500000000000000" pitchFamily="50" charset="-128"/>
            </a:endParaRPr>
          </a:p>
          <a:p>
            <a:pPr marL="285750" indent="-285750">
              <a:buFont typeface="Wingdings" panose="05000000000000000000" pitchFamily="2" charset="2"/>
              <a:buChar char="Ø"/>
            </a:pPr>
            <a:endParaRPr kumimoji="1" lang="en-US" altLang="ja-JP" sz="1600" dirty="0">
              <a:latin typeface="Yu Gothic UI" panose="020B0500000000000000" pitchFamily="50" charset="-128"/>
              <a:ea typeface="Yu Gothic UI" panose="020B0500000000000000" pitchFamily="50" charset="-128"/>
            </a:endParaRPr>
          </a:p>
          <a:p>
            <a:pPr marL="285750" indent="-285750">
              <a:buFont typeface="Wingdings" panose="05000000000000000000" pitchFamily="2" charset="2"/>
              <a:buChar char="Ø"/>
            </a:pPr>
            <a:endParaRPr kumimoji="1" lang="en-US" altLang="ja-JP" sz="1600" dirty="0">
              <a:latin typeface="Yu Gothic UI" panose="020B0500000000000000" pitchFamily="50" charset="-128"/>
              <a:ea typeface="Yu Gothic UI" panose="020B0500000000000000" pitchFamily="50" charset="-128"/>
            </a:endParaRPr>
          </a:p>
          <a:p>
            <a:pPr marL="285750" indent="-285750">
              <a:buFont typeface="Wingdings" panose="05000000000000000000" pitchFamily="2" charset="2"/>
              <a:buChar char="Ø"/>
            </a:pPr>
            <a:endParaRPr kumimoji="1" lang="en-US" altLang="ja-JP" sz="1600" dirty="0">
              <a:latin typeface="Yu Gothic UI" panose="020B0500000000000000" pitchFamily="50" charset="-128"/>
              <a:ea typeface="Yu Gothic UI" panose="020B0500000000000000" pitchFamily="50" charset="-128"/>
            </a:endParaRPr>
          </a:p>
          <a:p>
            <a:pPr marL="285750" indent="-285750">
              <a:buFont typeface="Wingdings" panose="05000000000000000000" pitchFamily="2" charset="2"/>
              <a:buChar char="Ø"/>
            </a:pPr>
            <a:endParaRPr kumimoji="1" lang="en-US" altLang="ja-JP" sz="1600" dirty="0">
              <a:latin typeface="Yu Gothic UI" panose="020B0500000000000000" pitchFamily="50" charset="-128"/>
              <a:ea typeface="Yu Gothic UI" panose="020B0500000000000000" pitchFamily="50" charset="-128"/>
            </a:endParaRPr>
          </a:p>
          <a:p>
            <a:pPr marL="285750" indent="-285750">
              <a:buFont typeface="Wingdings" panose="05000000000000000000" pitchFamily="2" charset="2"/>
              <a:buChar char="Ø"/>
            </a:pPr>
            <a:endParaRPr kumimoji="1" lang="en-US" altLang="ja-JP" sz="1600" dirty="0">
              <a:latin typeface="Yu Gothic UI" panose="020B0500000000000000" pitchFamily="50" charset="-128"/>
              <a:ea typeface="Yu Gothic UI" panose="020B0500000000000000" pitchFamily="50" charset="-128"/>
            </a:endParaRPr>
          </a:p>
          <a:p>
            <a:pPr marL="285750" indent="-285750">
              <a:buFont typeface="Wingdings" panose="05000000000000000000" pitchFamily="2" charset="2"/>
              <a:buChar char="Ø"/>
            </a:pPr>
            <a:endParaRPr kumimoji="1" lang="en-US" altLang="ja-JP" sz="1600" dirty="0">
              <a:latin typeface="Yu Gothic UI" panose="020B0500000000000000" pitchFamily="50" charset="-128"/>
              <a:ea typeface="Yu Gothic UI" panose="020B0500000000000000" pitchFamily="50" charset="-128"/>
            </a:endParaRPr>
          </a:p>
          <a:p>
            <a:pPr marL="285750" indent="-285750">
              <a:buFont typeface="Wingdings" panose="05000000000000000000" pitchFamily="2" charset="2"/>
              <a:buChar char="Ø"/>
            </a:pPr>
            <a:endParaRPr kumimoji="1" lang="en-US" altLang="ja-JP" sz="1600" dirty="0">
              <a:latin typeface="Yu Gothic UI" panose="020B0500000000000000" pitchFamily="50" charset="-128"/>
              <a:ea typeface="Yu Gothic UI" panose="020B0500000000000000" pitchFamily="50" charset="-128"/>
            </a:endParaRPr>
          </a:p>
          <a:p>
            <a:pPr marL="285750" indent="-285750">
              <a:buFont typeface="Wingdings" panose="05000000000000000000" pitchFamily="2" charset="2"/>
              <a:buChar char="Ø"/>
            </a:pPr>
            <a:endParaRPr kumimoji="1" lang="en-US" altLang="ja-JP" sz="1600" dirty="0">
              <a:latin typeface="Yu Gothic UI" panose="020B0500000000000000" pitchFamily="50" charset="-128"/>
              <a:ea typeface="Yu Gothic UI" panose="020B0500000000000000" pitchFamily="50" charset="-128"/>
            </a:endParaRPr>
          </a:p>
          <a:p>
            <a:pPr marL="285750" indent="-285750">
              <a:buFont typeface="Wingdings" panose="05000000000000000000" pitchFamily="2" charset="2"/>
              <a:buChar char="Ø"/>
            </a:pPr>
            <a:endParaRPr kumimoji="1" lang="en-US" altLang="ja-JP" sz="1600" dirty="0">
              <a:latin typeface="Yu Gothic UI" panose="020B0500000000000000" pitchFamily="50" charset="-128"/>
              <a:ea typeface="Yu Gothic UI" panose="020B0500000000000000" pitchFamily="50" charset="-128"/>
            </a:endParaRPr>
          </a:p>
          <a:p>
            <a:pPr marL="285750" indent="-285750">
              <a:buFont typeface="Wingdings" panose="05000000000000000000" pitchFamily="2" charset="2"/>
              <a:buChar char="Ø"/>
            </a:pPr>
            <a:endParaRPr kumimoji="1" lang="en-US" altLang="ja-JP" sz="1600" dirty="0">
              <a:latin typeface="Yu Gothic UI" panose="020B0500000000000000" pitchFamily="50" charset="-128"/>
              <a:ea typeface="Yu Gothic UI" panose="020B0500000000000000" pitchFamily="50" charset="-128"/>
            </a:endParaRPr>
          </a:p>
          <a:p>
            <a:pPr marL="285750" indent="-285750">
              <a:buFont typeface="Wingdings" panose="05000000000000000000" pitchFamily="2" charset="2"/>
              <a:buChar char="Ø"/>
            </a:pPr>
            <a:endParaRPr kumimoji="1" lang="en-US" altLang="ja-JP" sz="1600" dirty="0">
              <a:latin typeface="Yu Gothic UI" panose="020B0500000000000000" pitchFamily="50" charset="-128"/>
              <a:ea typeface="Yu Gothic UI" panose="020B0500000000000000" pitchFamily="50" charset="-128"/>
            </a:endParaRPr>
          </a:p>
          <a:p>
            <a:pPr marL="285750" indent="-285750">
              <a:buFont typeface="Wingdings" panose="05000000000000000000" pitchFamily="2" charset="2"/>
              <a:buChar char="Ø"/>
            </a:pPr>
            <a:endParaRPr kumimoji="1" lang="en-US" altLang="ja-JP" sz="1600" dirty="0">
              <a:latin typeface="Yu Gothic UI" panose="020B0500000000000000" pitchFamily="50" charset="-128"/>
              <a:ea typeface="Yu Gothic UI" panose="020B0500000000000000" pitchFamily="50" charset="-128"/>
            </a:endParaRPr>
          </a:p>
          <a:p>
            <a:pPr marL="285750" indent="-285750">
              <a:buFont typeface="Wingdings" panose="05000000000000000000" pitchFamily="2" charset="2"/>
              <a:buChar char="Ø"/>
            </a:pPr>
            <a:endParaRPr kumimoji="1" lang="en-US" altLang="ja-JP" sz="1600" dirty="0">
              <a:latin typeface="Yu Gothic UI" panose="020B0500000000000000" pitchFamily="50" charset="-128"/>
              <a:ea typeface="Yu Gothic UI" panose="020B0500000000000000" pitchFamily="50" charset="-128"/>
            </a:endParaRPr>
          </a:p>
          <a:p>
            <a:pPr marL="285750" indent="-285750">
              <a:buFont typeface="Wingdings" panose="05000000000000000000" pitchFamily="2" charset="2"/>
              <a:buChar char="Ø"/>
            </a:pPr>
            <a:endParaRPr kumimoji="1" lang="en-US" altLang="ja-JP" sz="1600" dirty="0">
              <a:latin typeface="Yu Gothic UI" panose="020B0500000000000000" pitchFamily="50" charset="-128"/>
              <a:ea typeface="Yu Gothic UI" panose="020B0500000000000000" pitchFamily="50" charset="-128"/>
            </a:endParaRPr>
          </a:p>
          <a:p>
            <a:pPr marL="285750" indent="-285750">
              <a:buFont typeface="Wingdings" panose="05000000000000000000" pitchFamily="2" charset="2"/>
              <a:buChar char="Ø"/>
            </a:pPr>
            <a:endParaRPr kumimoji="1" lang="en-US" altLang="ja-JP" sz="1600" dirty="0">
              <a:latin typeface="Yu Gothic UI" panose="020B0500000000000000" pitchFamily="50" charset="-128"/>
              <a:ea typeface="Yu Gothic UI" panose="020B0500000000000000" pitchFamily="50" charset="-128"/>
            </a:endParaRPr>
          </a:p>
          <a:p>
            <a:pPr marL="285750" indent="-285750">
              <a:buFont typeface="Wingdings" panose="05000000000000000000" pitchFamily="2" charset="2"/>
              <a:buChar char="Ø"/>
            </a:pPr>
            <a:endParaRPr kumimoji="1" lang="en-US" altLang="ja-JP" sz="1600" dirty="0">
              <a:latin typeface="Yu Gothic UI" panose="020B0500000000000000" pitchFamily="50" charset="-128"/>
              <a:ea typeface="Yu Gothic UI" panose="020B0500000000000000" pitchFamily="50" charset="-128"/>
            </a:endParaRPr>
          </a:p>
          <a:p>
            <a:pPr marL="285750" indent="-285750">
              <a:buFont typeface="Wingdings" panose="05000000000000000000" pitchFamily="2" charset="2"/>
              <a:buChar char="Ø"/>
            </a:pPr>
            <a:endParaRPr kumimoji="1" lang="en-US" altLang="ja-JP" sz="1600" dirty="0">
              <a:latin typeface="Yu Gothic UI" panose="020B0500000000000000" pitchFamily="50" charset="-128"/>
              <a:ea typeface="Yu Gothic UI" panose="020B0500000000000000" pitchFamily="50" charset="-128"/>
            </a:endParaRPr>
          </a:p>
          <a:p>
            <a:r>
              <a:rPr kumimoji="1" lang="ja-JP" altLang="en-US" b="1" dirty="0">
                <a:solidFill>
                  <a:srgbClr val="FF0000"/>
                </a:solidFill>
                <a:latin typeface="Yu Gothic UI" panose="020B0500000000000000" pitchFamily="50" charset="-128"/>
                <a:ea typeface="Yu Gothic UI" panose="020B0500000000000000" pitchFamily="50" charset="-128"/>
              </a:rPr>
              <a:t>　　</a:t>
            </a:r>
          </a:p>
        </p:txBody>
      </p:sp>
      <p:sp>
        <p:nvSpPr>
          <p:cNvPr id="5" name="正方形/長方形 4"/>
          <p:cNvSpPr/>
          <p:nvPr/>
        </p:nvSpPr>
        <p:spPr>
          <a:xfrm>
            <a:off x="1" y="0"/>
            <a:ext cx="12801599" cy="648000"/>
          </a:xfrm>
          <a:prstGeom prst="rect">
            <a:avLst/>
          </a:prstGeom>
          <a:solidFill>
            <a:srgbClr val="007E39"/>
          </a:solidFill>
          <a:ln w="12700" cap="flat" cmpd="sng" algn="ctr">
            <a:noFill/>
            <a:prstDash val="solid"/>
            <a:miter lim="800000"/>
          </a:ln>
          <a:effectLst/>
        </p:spPr>
        <p:txBody>
          <a:bodyPr rot="0" spcFirstLastPara="0" vert="horz" wrap="square" lIns="91440" tIns="126000" rIns="91440" bIns="0" numCol="1" spcCol="0" rtlCol="0" fromWordArt="0" anchor="ctr" anchorCtr="0" forceAA="0" compatLnSpc="1">
            <a:prstTxWarp prst="textNoShape">
              <a:avLst/>
            </a:prstTxWarp>
            <a:noAutofit/>
          </a:bodyPr>
          <a:lstStyle/>
          <a:p>
            <a:pPr defTabSz="914418">
              <a:lnSpc>
                <a:spcPts val="2500"/>
              </a:lnSpc>
              <a:defRPr/>
            </a:pPr>
            <a:r>
              <a:rPr lang="ja-JP" altLang="en-US" sz="2800" b="1" dirty="0">
                <a:solidFill>
                  <a:schemeClr val="bg1"/>
                </a:solidFill>
                <a:latin typeface="メイリオ" panose="020B0604030504040204" pitchFamily="50" charset="-128"/>
                <a:ea typeface="メイリオ" panose="020B0604030504040204" pitchFamily="50" charset="-128"/>
              </a:rPr>
              <a:t>　　　　　　　　　　５　施策の基本的な方向性</a:t>
            </a:r>
            <a:r>
              <a:rPr lang="ja-JP" altLang="en-US" sz="1600" b="1" dirty="0">
                <a:solidFill>
                  <a:schemeClr val="bg1"/>
                </a:solidFill>
                <a:latin typeface="メイリオ" panose="020B0604030504040204" pitchFamily="50" charset="-128"/>
                <a:ea typeface="メイリオ" panose="020B0604030504040204" pitchFamily="50" charset="-128"/>
              </a:rPr>
              <a:t>　（１）</a:t>
            </a:r>
            <a:r>
              <a:rPr kumimoji="1" lang="ja-JP" altLang="en-US" sz="1600" b="1" dirty="0">
                <a:solidFill>
                  <a:schemeClr val="bg1"/>
                </a:solidFill>
                <a:latin typeface="メイリオ" panose="020B0604030504040204" pitchFamily="50" charset="-128"/>
                <a:ea typeface="メイリオ" panose="020B0604030504040204" pitchFamily="50" charset="-128"/>
              </a:rPr>
              <a:t>中・長期的かつ世界的な視野</a:t>
            </a:r>
            <a:r>
              <a:rPr lang="ja-JP" altLang="en-US" sz="1600" b="1" dirty="0">
                <a:solidFill>
                  <a:schemeClr val="bg1"/>
                </a:solidFill>
                <a:latin typeface="メイリオ" panose="020B0604030504040204" pitchFamily="50" charset="-128"/>
                <a:ea typeface="メイリオ" panose="020B0604030504040204" pitchFamily="50" charset="-128"/>
              </a:rPr>
              <a:t>　　</a:t>
            </a:r>
            <a:endParaRPr lang="en-US" altLang="ja-JP" sz="1600" b="1" dirty="0">
              <a:solidFill>
                <a:schemeClr val="bg1"/>
              </a:solidFill>
              <a:latin typeface="メイリオ" panose="020B0604030504040204" pitchFamily="50" charset="-128"/>
              <a:ea typeface="メイリオ" panose="020B0604030504040204" pitchFamily="50" charset="-128"/>
            </a:endParaRPr>
          </a:p>
        </p:txBody>
      </p:sp>
      <p:sp>
        <p:nvSpPr>
          <p:cNvPr id="37" name="テキスト ボックス 36"/>
          <p:cNvSpPr txBox="1"/>
          <p:nvPr/>
        </p:nvSpPr>
        <p:spPr>
          <a:xfrm>
            <a:off x="11646975" y="65447"/>
            <a:ext cx="1038246" cy="400110"/>
          </a:xfrm>
          <a:prstGeom prst="rect">
            <a:avLst/>
          </a:prstGeom>
          <a:noFill/>
        </p:spPr>
        <p:txBody>
          <a:bodyPr wrap="square" rtlCol="0">
            <a:spAutoFit/>
          </a:bodyPr>
          <a:lstStyle/>
          <a:p>
            <a:pPr algn="r"/>
            <a:r>
              <a:rPr kumimoji="1" lang="en-US" altLang="ja-JP" sz="2000" b="1" dirty="0">
                <a:solidFill>
                  <a:schemeClr val="bg1"/>
                </a:solidFill>
              </a:rPr>
              <a:t>9</a:t>
            </a:r>
            <a:endParaRPr kumimoji="1" lang="ja-JP" altLang="en-US" sz="2000" b="1" dirty="0">
              <a:solidFill>
                <a:schemeClr val="bg1"/>
              </a:solidFill>
            </a:endParaRPr>
          </a:p>
        </p:txBody>
      </p:sp>
      <p:sp>
        <p:nvSpPr>
          <p:cNvPr id="91" name="角丸四角形 8">
            <a:extLst>
              <a:ext uri="{FF2B5EF4-FFF2-40B4-BE49-F238E27FC236}">
                <a16:creationId xmlns:a16="http://schemas.microsoft.com/office/drawing/2014/main" id="{8F455C42-DE6D-4A5E-AF06-905F156ECD6A}"/>
              </a:ext>
            </a:extLst>
          </p:cNvPr>
          <p:cNvSpPr/>
          <p:nvPr/>
        </p:nvSpPr>
        <p:spPr>
          <a:xfrm>
            <a:off x="150407" y="2185176"/>
            <a:ext cx="12534814" cy="540000"/>
          </a:xfrm>
          <a:prstGeom prst="roundRect">
            <a:avLst/>
          </a:prstGeom>
          <a:solidFill>
            <a:srgbClr val="00AC4E"/>
          </a:solidFill>
          <a:ln w="254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200" b="1" dirty="0">
                <a:solidFill>
                  <a:schemeClr val="bg1"/>
                </a:solidFill>
                <a:latin typeface="Yu Gothic UI" panose="020B0500000000000000" pitchFamily="50" charset="-128"/>
                <a:ea typeface="Yu Gothic UI" panose="020B0500000000000000" pitchFamily="50" charset="-128"/>
              </a:rPr>
              <a:t>（１）中・長期的かつ世界的な視野</a:t>
            </a:r>
          </a:p>
        </p:txBody>
      </p:sp>
      <p:sp>
        <p:nvSpPr>
          <p:cNvPr id="13" name="角丸四角形 3">
            <a:extLst>
              <a:ext uri="{FF2B5EF4-FFF2-40B4-BE49-F238E27FC236}">
                <a16:creationId xmlns:a16="http://schemas.microsoft.com/office/drawing/2014/main" id="{732DB626-0E5B-487A-8821-31F522219AB8}"/>
              </a:ext>
            </a:extLst>
          </p:cNvPr>
          <p:cNvSpPr/>
          <p:nvPr/>
        </p:nvSpPr>
        <p:spPr>
          <a:xfrm>
            <a:off x="165600" y="835200"/>
            <a:ext cx="12571200" cy="1175936"/>
          </a:xfrm>
          <a:prstGeom prst="roundRect">
            <a:avLst>
              <a:gd name="adj" fmla="val 0"/>
            </a:avLst>
          </a:prstGeom>
          <a:solidFill>
            <a:srgbClr val="FFFFCC"/>
          </a:solidFill>
          <a:ln w="2857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500"/>
              </a:lnSpc>
            </a:pPr>
            <a:r>
              <a:rPr kumimoji="1" lang="ja-JP" altLang="en-US" sz="1700" dirty="0">
                <a:solidFill>
                  <a:schemeClr val="tx1"/>
                </a:solidFill>
                <a:latin typeface="Yu Gothic UI" panose="020B0500000000000000" pitchFamily="50" charset="-128"/>
                <a:ea typeface="Yu Gothic UI" panose="020B0500000000000000" pitchFamily="50" charset="-128"/>
              </a:rPr>
              <a:t>　「めざすべき将来像」の実現に向けて、</a:t>
            </a:r>
            <a:r>
              <a:rPr lang="ja-JP" altLang="en-US" sz="1700" dirty="0">
                <a:solidFill>
                  <a:schemeClr val="tx1"/>
                </a:solidFill>
                <a:latin typeface="Yu Gothic UI" panose="020B0500000000000000" pitchFamily="50" charset="-128"/>
                <a:ea typeface="Yu Gothic UI" panose="020B0500000000000000" pitchFamily="50" charset="-128"/>
              </a:rPr>
              <a:t>各分野の個別計画に共通する「施策の基本的な方向性」を定めます。</a:t>
            </a:r>
            <a:endParaRPr lang="en-US" altLang="ja-JP" sz="1700" dirty="0">
              <a:solidFill>
                <a:schemeClr val="tx1"/>
              </a:solidFill>
              <a:latin typeface="Yu Gothic UI" panose="020B0500000000000000" pitchFamily="50" charset="-128"/>
              <a:ea typeface="Yu Gothic UI" panose="020B0500000000000000" pitchFamily="50" charset="-128"/>
            </a:endParaRPr>
          </a:p>
          <a:p>
            <a:pPr>
              <a:lnSpc>
                <a:spcPts val="2500"/>
              </a:lnSpc>
            </a:pPr>
            <a:r>
              <a:rPr lang="ja-JP" altLang="en-US" sz="1700" dirty="0">
                <a:solidFill>
                  <a:schemeClr val="tx1"/>
                </a:solidFill>
                <a:latin typeface="Yu Gothic UI" panose="020B0500000000000000" pitchFamily="50" charset="-128"/>
                <a:ea typeface="Yu Gothic UI" panose="020B0500000000000000" pitchFamily="50" charset="-128"/>
              </a:rPr>
              <a:t>　施策の基本的な方向性は、以下のとおり</a:t>
            </a:r>
            <a:r>
              <a:rPr lang="ja-JP" altLang="en-US" sz="1700" b="1" dirty="0">
                <a:solidFill>
                  <a:schemeClr val="tx1"/>
                </a:solidFill>
                <a:latin typeface="Yu Gothic UI" panose="020B0500000000000000" pitchFamily="50" charset="-128"/>
                <a:ea typeface="Yu Gothic UI" panose="020B0500000000000000" pitchFamily="50" charset="-128"/>
              </a:rPr>
              <a:t>（１）「中・長期的かつ世界的な視野」</a:t>
            </a:r>
            <a:endParaRPr lang="en-US" altLang="ja-JP" sz="1700" b="1" dirty="0">
              <a:solidFill>
                <a:schemeClr val="tx1"/>
              </a:solidFill>
              <a:latin typeface="Yu Gothic UI" panose="020B0500000000000000" pitchFamily="50" charset="-128"/>
              <a:ea typeface="Yu Gothic UI" panose="020B0500000000000000" pitchFamily="50" charset="-128"/>
            </a:endParaRPr>
          </a:p>
          <a:p>
            <a:pPr>
              <a:lnSpc>
                <a:spcPts val="2500"/>
              </a:lnSpc>
            </a:pPr>
            <a:r>
              <a:rPr lang="ja-JP" altLang="en-US" sz="1700" b="1" dirty="0">
                <a:solidFill>
                  <a:schemeClr val="tx1"/>
                </a:solidFill>
                <a:latin typeface="Yu Gothic UI" panose="020B0500000000000000" pitchFamily="50" charset="-128"/>
                <a:ea typeface="Yu Gothic UI" panose="020B0500000000000000" pitchFamily="50" charset="-128"/>
              </a:rPr>
              <a:t>　</a:t>
            </a:r>
            <a:r>
              <a:rPr lang="ja-JP" altLang="en-US" sz="1700" dirty="0">
                <a:solidFill>
                  <a:schemeClr val="tx1"/>
                </a:solidFill>
                <a:latin typeface="Yu Gothic UI" panose="020B0500000000000000" pitchFamily="50" charset="-128"/>
                <a:ea typeface="Yu Gothic UI" panose="020B0500000000000000" pitchFamily="50" charset="-128"/>
              </a:rPr>
              <a:t>及び</a:t>
            </a:r>
            <a:r>
              <a:rPr lang="ja-JP" altLang="en-US" sz="1700" b="1" dirty="0">
                <a:solidFill>
                  <a:schemeClr val="tx1"/>
                </a:solidFill>
                <a:latin typeface="Yu Gothic UI" panose="020B0500000000000000" pitchFamily="50" charset="-128"/>
                <a:ea typeface="Yu Gothic UI" panose="020B0500000000000000" pitchFamily="50" charset="-128"/>
              </a:rPr>
              <a:t>（２）「</a:t>
            </a:r>
            <a:r>
              <a:rPr kumimoji="1" lang="ja-JP" altLang="en-US" sz="1700" b="1" dirty="0">
                <a:solidFill>
                  <a:schemeClr val="tx1"/>
                </a:solidFill>
                <a:latin typeface="Yu Gothic UI" panose="020B0500000000000000" pitchFamily="50" charset="-128"/>
                <a:ea typeface="Yu Gothic UI" panose="020B0500000000000000" pitchFamily="50" charset="-128"/>
              </a:rPr>
              <a:t>社会・経済の課題解決に資する環境施策の視点</a:t>
            </a:r>
            <a:r>
              <a:rPr lang="ja-JP" altLang="en-US" sz="1700" b="1" dirty="0">
                <a:solidFill>
                  <a:schemeClr val="tx1"/>
                </a:solidFill>
                <a:latin typeface="Yu Gothic UI" panose="020B0500000000000000" pitchFamily="50" charset="-128"/>
                <a:ea typeface="Yu Gothic UI" panose="020B0500000000000000" pitchFamily="50" charset="-128"/>
              </a:rPr>
              <a:t>」</a:t>
            </a:r>
            <a:r>
              <a:rPr lang="ja-JP" altLang="en-US" sz="1700" dirty="0">
                <a:solidFill>
                  <a:schemeClr val="tx1"/>
                </a:solidFill>
                <a:latin typeface="Yu Gothic UI" panose="020B0500000000000000" pitchFamily="50" charset="-128"/>
                <a:ea typeface="Yu Gothic UI" panose="020B0500000000000000" pitchFamily="50" charset="-128"/>
              </a:rPr>
              <a:t>とします。</a:t>
            </a:r>
            <a:endParaRPr lang="en-US" altLang="ja-JP" sz="1700" strike="dblStrike" dirty="0">
              <a:solidFill>
                <a:srgbClr val="FF0000"/>
              </a:solidFill>
              <a:latin typeface="Yu Gothic UI" panose="020B0500000000000000" pitchFamily="50" charset="-128"/>
              <a:ea typeface="Yu Gothic UI" panose="020B0500000000000000" pitchFamily="50" charset="-128"/>
            </a:endParaRPr>
          </a:p>
        </p:txBody>
      </p:sp>
      <p:sp>
        <p:nvSpPr>
          <p:cNvPr id="2" name="テキスト ボックス 1">
            <a:extLst>
              <a:ext uri="{FF2B5EF4-FFF2-40B4-BE49-F238E27FC236}">
                <a16:creationId xmlns:a16="http://schemas.microsoft.com/office/drawing/2014/main" id="{7101DD35-D4FC-418C-9677-4F8F7459955C}"/>
              </a:ext>
            </a:extLst>
          </p:cNvPr>
          <p:cNvSpPr txBox="1"/>
          <p:nvPr/>
        </p:nvSpPr>
        <p:spPr>
          <a:xfrm>
            <a:off x="7714761" y="7214687"/>
            <a:ext cx="4920159" cy="2062103"/>
          </a:xfrm>
          <a:prstGeom prst="rect">
            <a:avLst/>
          </a:prstGeom>
          <a:noFill/>
        </p:spPr>
        <p:txBody>
          <a:bodyPr wrap="square">
            <a:spAutoFit/>
          </a:bodyPr>
          <a:lstStyle/>
          <a:p>
            <a:pPr algn="just"/>
            <a:r>
              <a:rPr lang="ja-JP" altLang="en-US" sz="1600" dirty="0">
                <a:latin typeface="Yu Gothic UI" panose="020B0500000000000000" pitchFamily="50" charset="-128"/>
                <a:ea typeface="Yu Gothic UI" panose="020B0500000000000000" pitchFamily="50" charset="-128"/>
              </a:rPr>
              <a:t>　人間活動による地球への影響を客観的に評価する方法の一例として、地球の限界（プラネタリー・バウンダリー）という考え方があります。経済発展や技術開発により、人間の生活は物質的には豊かで便利なものとなった一方で、人類が豊かに生存し続けるための基盤となる地球環境は限界に達しつつあります。</a:t>
            </a:r>
            <a:endParaRPr lang="en-US" altLang="ja-JP" sz="1600" dirty="0">
              <a:latin typeface="Yu Gothic UI" panose="020B0500000000000000" pitchFamily="50" charset="-128"/>
              <a:ea typeface="Yu Gothic UI" panose="020B0500000000000000" pitchFamily="50" charset="-128"/>
            </a:endParaRPr>
          </a:p>
          <a:p>
            <a:pPr algn="just"/>
            <a:r>
              <a:rPr lang="ja-JP" altLang="en-US" sz="1600" i="0" dirty="0">
                <a:effectLst/>
                <a:latin typeface="Yu Gothic UI" panose="020B0500000000000000" pitchFamily="50" charset="-128"/>
                <a:ea typeface="Yu Gothic UI" panose="020B0500000000000000" pitchFamily="50" charset="-128"/>
              </a:rPr>
              <a:t>　既に、「新規化学物質」</a:t>
            </a:r>
            <a:r>
              <a:rPr lang="ja-JP" altLang="en-US" sz="1600" dirty="0">
                <a:latin typeface="Yu Gothic UI" panose="020B0500000000000000" pitchFamily="50" charset="-128"/>
                <a:ea typeface="Yu Gothic UI" panose="020B0500000000000000" pitchFamily="50" charset="-128"/>
              </a:rPr>
              <a:t>や「生物多様性」など</a:t>
            </a:r>
            <a:r>
              <a:rPr lang="ja-JP" altLang="en-US" sz="1600" i="0" dirty="0">
                <a:effectLst/>
                <a:latin typeface="Yu Gothic UI" panose="020B0500000000000000" pitchFamily="50" charset="-128"/>
                <a:ea typeface="Yu Gothic UI" panose="020B0500000000000000" pitchFamily="50" charset="-128"/>
              </a:rPr>
              <a:t>は人間が安全に活動できる限界を越えていると指摘されています。</a:t>
            </a:r>
            <a:endParaRPr kumimoji="1" lang="ja-JP" altLang="en-US" sz="1600" dirty="0">
              <a:latin typeface="Yu Gothic UI" panose="020B0500000000000000" pitchFamily="50" charset="-128"/>
              <a:ea typeface="Yu Gothic UI" panose="020B0500000000000000" pitchFamily="50" charset="-128"/>
            </a:endParaRPr>
          </a:p>
        </p:txBody>
      </p:sp>
      <p:sp>
        <p:nvSpPr>
          <p:cNvPr id="12" name="正方形/長方形 11">
            <a:extLst>
              <a:ext uri="{FF2B5EF4-FFF2-40B4-BE49-F238E27FC236}">
                <a16:creationId xmlns:a16="http://schemas.microsoft.com/office/drawing/2014/main" id="{6BFA68C6-E171-443E-AF3A-E7475B910649}"/>
              </a:ext>
            </a:extLst>
          </p:cNvPr>
          <p:cNvSpPr/>
          <p:nvPr/>
        </p:nvSpPr>
        <p:spPr>
          <a:xfrm>
            <a:off x="7591472" y="2888323"/>
            <a:ext cx="5043448" cy="6388467"/>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47"/>
          </a:p>
        </p:txBody>
      </p:sp>
      <p:sp>
        <p:nvSpPr>
          <p:cNvPr id="14" name="テキスト ボックス 13">
            <a:extLst>
              <a:ext uri="{FF2B5EF4-FFF2-40B4-BE49-F238E27FC236}">
                <a16:creationId xmlns:a16="http://schemas.microsoft.com/office/drawing/2014/main" id="{3323790B-0631-4AA3-B4C9-4D6B24589442}"/>
              </a:ext>
            </a:extLst>
          </p:cNvPr>
          <p:cNvSpPr txBox="1"/>
          <p:nvPr/>
        </p:nvSpPr>
        <p:spPr>
          <a:xfrm>
            <a:off x="7480221" y="2979858"/>
            <a:ext cx="4889480" cy="369332"/>
          </a:xfrm>
          <a:prstGeom prst="rect">
            <a:avLst/>
          </a:prstGeom>
          <a:noFill/>
        </p:spPr>
        <p:txBody>
          <a:bodyPr wrap="none" rtlCol="0">
            <a:spAutoFit/>
          </a:bodyPr>
          <a:lstStyle/>
          <a:p>
            <a:r>
              <a:rPr kumimoji="1" lang="ja-JP" altLang="en-US" b="1" dirty="0">
                <a:latin typeface="Yu Gothic UI" panose="020B0500000000000000" pitchFamily="50" charset="-128"/>
                <a:ea typeface="Yu Gothic UI" panose="020B0500000000000000" pitchFamily="50" charset="-128"/>
              </a:rPr>
              <a:t>（参考）地球の限界（プラネタリー・バウンダリー）</a:t>
            </a:r>
          </a:p>
        </p:txBody>
      </p:sp>
      <p:sp>
        <p:nvSpPr>
          <p:cNvPr id="15" name="テキスト ボックス 14">
            <a:extLst>
              <a:ext uri="{FF2B5EF4-FFF2-40B4-BE49-F238E27FC236}">
                <a16:creationId xmlns:a16="http://schemas.microsoft.com/office/drawing/2014/main" id="{3323790B-0631-4AA3-B4C9-4D6B24589442}"/>
              </a:ext>
            </a:extLst>
          </p:cNvPr>
          <p:cNvSpPr txBox="1"/>
          <p:nvPr/>
        </p:nvSpPr>
        <p:spPr>
          <a:xfrm>
            <a:off x="8287481" y="6763228"/>
            <a:ext cx="3743332" cy="338554"/>
          </a:xfrm>
          <a:prstGeom prst="rect">
            <a:avLst/>
          </a:prstGeom>
          <a:noFill/>
        </p:spPr>
        <p:txBody>
          <a:bodyPr wrap="none" rtlCol="0">
            <a:spAutoFit/>
          </a:bodyPr>
          <a:lstStyle/>
          <a:p>
            <a:r>
              <a:rPr kumimoji="1" lang="ja-JP" altLang="en-US" sz="1600" b="1" dirty="0">
                <a:latin typeface="Yu Gothic UI" panose="020B0500000000000000" pitchFamily="50" charset="-128"/>
                <a:ea typeface="Yu Gothic UI" panose="020B0500000000000000" pitchFamily="50" charset="-128"/>
              </a:rPr>
              <a:t>環境課題別の「地球の限界」の超過の状況</a:t>
            </a:r>
          </a:p>
        </p:txBody>
      </p:sp>
      <p:pic>
        <p:nvPicPr>
          <p:cNvPr id="3" name="図 2"/>
          <p:cNvPicPr>
            <a:picLocks noChangeAspect="1"/>
          </p:cNvPicPr>
          <p:nvPr/>
        </p:nvPicPr>
        <p:blipFill rotWithShape="1">
          <a:blip r:embed="rId3"/>
          <a:srcRect b="4669"/>
          <a:stretch/>
        </p:blipFill>
        <p:spPr>
          <a:xfrm>
            <a:off x="8494760" y="3318775"/>
            <a:ext cx="3160682" cy="3331548"/>
          </a:xfrm>
          <a:prstGeom prst="rect">
            <a:avLst/>
          </a:prstGeom>
        </p:spPr>
      </p:pic>
      <p:sp>
        <p:nvSpPr>
          <p:cNvPr id="4" name="正方形/長方形 3"/>
          <p:cNvSpPr/>
          <p:nvPr/>
        </p:nvSpPr>
        <p:spPr>
          <a:xfrm>
            <a:off x="283509" y="2899350"/>
            <a:ext cx="6993513" cy="3863878"/>
          </a:xfrm>
          <a:prstGeom prst="rect">
            <a:avLst/>
          </a:prstGeom>
        </p:spPr>
        <p:txBody>
          <a:bodyPr wrap="square">
            <a:spAutoFit/>
          </a:bodyPr>
          <a:lstStyle/>
          <a:p>
            <a:pPr marL="285750" indent="-285750" algn="just">
              <a:lnSpc>
                <a:spcPts val="2700"/>
              </a:lnSpc>
              <a:buFont typeface="Wingdings" panose="05000000000000000000" pitchFamily="2" charset="2"/>
              <a:buChar char="Ø"/>
            </a:pPr>
            <a:r>
              <a:rPr kumimoji="1" lang="ja-JP" altLang="en-US" sz="1700" dirty="0">
                <a:latin typeface="Yu Gothic UI" panose="020B0500000000000000" pitchFamily="50" charset="-128"/>
                <a:ea typeface="Yu Gothic UI" panose="020B0500000000000000" pitchFamily="50" charset="-128"/>
              </a:rPr>
              <a:t>　経済のグローバル化等による世界の相互依存の高まりや</a:t>
            </a:r>
            <a:r>
              <a:rPr lang="ja-JP" altLang="en-US" sz="1700" dirty="0">
                <a:latin typeface="Yu Gothic UI" panose="020B0500000000000000" pitchFamily="50" charset="-128"/>
                <a:ea typeface="Yu Gothic UI" panose="020B0500000000000000" pitchFamily="50" charset="-128"/>
              </a:rPr>
              <a:t>アフリカ、アジア諸国を中心とした世界人口、とりわけ都市人口の増加により、世界的に天然資源・エネルギー、水、食料等の需要が増大しています。その結果、人間活動に伴う地球環境の悪化はますます深刻化し、地球は限界（（参考）地球の限界（プラネタリー・バウンダリー）参照））に達しつつあります。</a:t>
            </a:r>
            <a:endParaRPr lang="en-US" altLang="ja-JP" sz="1700" dirty="0">
              <a:latin typeface="Yu Gothic UI" panose="020B0500000000000000" pitchFamily="50" charset="-128"/>
              <a:ea typeface="Yu Gothic UI" panose="020B0500000000000000" pitchFamily="50" charset="-128"/>
            </a:endParaRPr>
          </a:p>
          <a:p>
            <a:pPr marL="285750" indent="-285750" algn="just">
              <a:lnSpc>
                <a:spcPts val="2700"/>
              </a:lnSpc>
              <a:buFont typeface="Wingdings" panose="05000000000000000000" pitchFamily="2" charset="2"/>
              <a:buChar char="Ø"/>
            </a:pPr>
            <a:r>
              <a:rPr kumimoji="1" lang="ja-JP" altLang="en-US" sz="1700" dirty="0">
                <a:latin typeface="Yu Gothic UI" panose="020B0500000000000000" pitchFamily="50" charset="-128"/>
                <a:ea typeface="Yu Gothic UI" panose="020B0500000000000000" pitchFamily="50" charset="-128"/>
              </a:rPr>
              <a:t>　これは</a:t>
            </a:r>
            <a:r>
              <a:rPr lang="ja-JP" altLang="en-US" sz="1700" dirty="0">
                <a:latin typeface="Yu Gothic UI" panose="020B0500000000000000" pitchFamily="50" charset="-128"/>
                <a:ea typeface="Yu Gothic UI" panose="020B0500000000000000" pitchFamily="50" charset="-128"/>
              </a:rPr>
              <a:t>今後、大阪の社会・経済活動にも大きな影響を及ぼしつつあり、</a:t>
            </a:r>
            <a:r>
              <a:rPr kumimoji="1" lang="ja-JP" altLang="en-US" sz="1700" dirty="0">
                <a:latin typeface="Yu Gothic UI" panose="020B0500000000000000" pitchFamily="50" charset="-128"/>
                <a:ea typeface="Yu Gothic UI" panose="020B0500000000000000" pitchFamily="50" charset="-128"/>
              </a:rPr>
              <a:t>大阪が将来にわたって成長・発展していくためには、府域のみならず世界全体の健全な環境と安定した社会・経済が必要不可欠となります。</a:t>
            </a:r>
            <a:endParaRPr kumimoji="1" lang="en-US" altLang="ja-JP" sz="1700" dirty="0">
              <a:latin typeface="Yu Gothic UI" panose="020B0500000000000000" pitchFamily="50" charset="-128"/>
              <a:ea typeface="Yu Gothic UI" panose="020B0500000000000000" pitchFamily="50" charset="-128"/>
            </a:endParaRPr>
          </a:p>
          <a:p>
            <a:pPr marL="285750" indent="-285750" algn="just">
              <a:lnSpc>
                <a:spcPts val="2700"/>
              </a:lnSpc>
              <a:buFont typeface="Wingdings" panose="05000000000000000000" pitchFamily="2" charset="2"/>
              <a:buChar char="Ø"/>
            </a:pPr>
            <a:r>
              <a:rPr kumimoji="1" lang="ja-JP" altLang="en-US" sz="1700" dirty="0">
                <a:latin typeface="Yu Gothic UI" panose="020B0500000000000000" pitchFamily="50" charset="-128"/>
                <a:ea typeface="Yu Gothic UI" panose="020B0500000000000000" pitchFamily="50" charset="-128"/>
              </a:rPr>
              <a:t>　また、大阪は「大阪ブルー・オーシャン・ビジョン」の実現に向けてリードしていく立場であるとともに、「</a:t>
            </a:r>
            <a:r>
              <a:rPr kumimoji="1" lang="en-US" altLang="ja-JP" sz="1700" dirty="0">
                <a:latin typeface="Yu Gothic UI" panose="020B0500000000000000" pitchFamily="50" charset="-128"/>
                <a:ea typeface="Yu Gothic UI" panose="020B0500000000000000" pitchFamily="50" charset="-128"/>
              </a:rPr>
              <a:t>2025</a:t>
            </a:r>
            <a:r>
              <a:rPr kumimoji="1" lang="ja-JP" altLang="en-US" sz="1700" dirty="0">
                <a:latin typeface="Yu Gothic UI" panose="020B0500000000000000" pitchFamily="50" charset="-128"/>
                <a:ea typeface="Yu Gothic UI" panose="020B0500000000000000" pitchFamily="50" charset="-128"/>
              </a:rPr>
              <a:t>年大阪・関西万博」の開催地でもあり世界的に注目が集まっており、世界に向けた発信力も有しています。</a:t>
            </a:r>
            <a:endParaRPr kumimoji="1" lang="en-US" altLang="ja-JP" sz="1700" dirty="0">
              <a:latin typeface="Yu Gothic UI" panose="020B0500000000000000" pitchFamily="50" charset="-128"/>
              <a:ea typeface="Yu Gothic UI" panose="020B0500000000000000" pitchFamily="50" charset="-128"/>
            </a:endParaRPr>
          </a:p>
        </p:txBody>
      </p:sp>
      <p:sp>
        <p:nvSpPr>
          <p:cNvPr id="18" name="角丸四角形 17"/>
          <p:cNvSpPr/>
          <p:nvPr/>
        </p:nvSpPr>
        <p:spPr>
          <a:xfrm>
            <a:off x="807050" y="7214687"/>
            <a:ext cx="6673171" cy="414131"/>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tIns="288000" rtlCol="0" anchor="ctr"/>
          <a:lstStyle/>
          <a:p>
            <a:pPr algn="ctr"/>
            <a:r>
              <a:rPr kumimoji="1" lang="ja-JP" altLang="en-US" b="1" dirty="0">
                <a:solidFill>
                  <a:schemeClr val="tx1"/>
                </a:solidFill>
                <a:latin typeface="Yu Gothic UI" panose="020B0500000000000000" pitchFamily="50" charset="-128"/>
                <a:ea typeface="Yu Gothic UI" panose="020B0500000000000000" pitchFamily="50" charset="-128"/>
              </a:rPr>
              <a:t>中・長期的かつ世界的な視野を持ち、課題解決を考えることが必要</a:t>
            </a:r>
          </a:p>
          <a:p>
            <a:pPr algn="ctr"/>
            <a:endParaRPr kumimoji="1" lang="ja-JP" altLang="en-US" dirty="0">
              <a:solidFill>
                <a:schemeClr val="tx1"/>
              </a:solidFill>
            </a:endParaRPr>
          </a:p>
        </p:txBody>
      </p:sp>
      <p:sp>
        <p:nvSpPr>
          <p:cNvPr id="19" name="楕円 18"/>
          <p:cNvSpPr/>
          <p:nvPr/>
        </p:nvSpPr>
        <p:spPr>
          <a:xfrm>
            <a:off x="1041590" y="7529733"/>
            <a:ext cx="6235432" cy="70238"/>
          </a:xfrm>
          <a:prstGeom prst="ellipse">
            <a:avLst/>
          </a:prstGeom>
          <a:solidFill>
            <a:srgbClr val="C0000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3200" dirty="0">
              <a:latin typeface="Meiryo UI" panose="020B0604030504040204" pitchFamily="50" charset="-128"/>
              <a:ea typeface="Meiryo UI" panose="020B0604030504040204" pitchFamily="50" charset="-128"/>
            </a:endParaRPr>
          </a:p>
        </p:txBody>
      </p:sp>
      <p:sp>
        <p:nvSpPr>
          <p:cNvPr id="20" name="右矢印 19"/>
          <p:cNvSpPr/>
          <p:nvPr/>
        </p:nvSpPr>
        <p:spPr>
          <a:xfrm>
            <a:off x="283509" y="7168248"/>
            <a:ext cx="417444" cy="431723"/>
          </a:xfrm>
          <a:prstGeom prst="rightArrow">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7603510" y="7018995"/>
            <a:ext cx="5031410" cy="224292"/>
          </a:xfrm>
          <a:prstGeom prst="rect">
            <a:avLst/>
          </a:prstGeom>
        </p:spPr>
        <p:txBody>
          <a:bodyPr wrap="square">
            <a:spAutoFit/>
          </a:bodyPr>
          <a:lstStyle/>
          <a:p>
            <a:pPr algn="ctr">
              <a:lnSpc>
                <a:spcPts val="1100"/>
              </a:lnSpc>
            </a:pPr>
            <a:r>
              <a:rPr kumimoji="1" lang="ja-JP" altLang="en-US" sz="900" dirty="0">
                <a:latin typeface="Yu Gothic UI" panose="020B0500000000000000" pitchFamily="50" charset="-128"/>
                <a:ea typeface="Yu Gothic UI" panose="020B0500000000000000" pitchFamily="50" charset="-128"/>
              </a:rPr>
              <a:t>出典：</a:t>
            </a:r>
            <a:r>
              <a:rPr lang="en-US" altLang="ja-JP" sz="900" dirty="0">
                <a:latin typeface="Yu Gothic UI" panose="020B0500000000000000" pitchFamily="50" charset="-128"/>
                <a:ea typeface="Yu Gothic UI" panose="020B0500000000000000" pitchFamily="50" charset="-128"/>
              </a:rPr>
              <a:t>Stockholm Resilience Centre</a:t>
            </a:r>
            <a:r>
              <a:rPr lang="ja-JP" altLang="en-US" sz="900" dirty="0">
                <a:latin typeface="Yu Gothic UI" panose="020B0500000000000000" pitchFamily="50" charset="-128"/>
                <a:ea typeface="Yu Gothic UI" panose="020B0500000000000000" pitchFamily="50" charset="-128"/>
              </a:rPr>
              <a:t>（</a:t>
            </a:r>
            <a:r>
              <a:rPr lang="en-US" altLang="ja-JP" sz="900" dirty="0">
                <a:latin typeface="Yu Gothic UI" panose="020B0500000000000000" pitchFamily="50" charset="-128"/>
                <a:ea typeface="Yu Gothic UI" panose="020B0500000000000000" pitchFamily="50" charset="-128"/>
              </a:rPr>
              <a:t>2022</a:t>
            </a:r>
            <a:r>
              <a:rPr lang="ja-JP" altLang="en-US" sz="900" dirty="0">
                <a:latin typeface="Yu Gothic UI" panose="020B0500000000000000" pitchFamily="50" charset="-128"/>
                <a:ea typeface="Yu Gothic UI" panose="020B0500000000000000" pitchFamily="50" charset="-128"/>
              </a:rPr>
              <a:t>）より環境省作成</a:t>
            </a:r>
            <a:endParaRPr kumimoji="1" lang="en-US" altLang="ja-JP" sz="900" dirty="0">
              <a:latin typeface="Yu Gothic UI" panose="020B0500000000000000" pitchFamily="50" charset="-128"/>
              <a:ea typeface="Yu Gothic UI" panose="020B0500000000000000" pitchFamily="50" charset="-128"/>
            </a:endParaRPr>
          </a:p>
        </p:txBody>
      </p:sp>
    </p:spTree>
    <p:extLst>
      <p:ext uri="{BB962C8B-B14F-4D97-AF65-F5344CB8AC3E}">
        <p14:creationId xmlns:p14="http://schemas.microsoft.com/office/powerpoint/2010/main" val="14294378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テキスト ボックス 31">
            <a:extLst>
              <a:ext uri="{FF2B5EF4-FFF2-40B4-BE49-F238E27FC236}">
                <a16:creationId xmlns:a16="http://schemas.microsoft.com/office/drawing/2014/main" id="{DC1A3730-3E85-43B8-AAA2-7DF2BC87D2DA}"/>
              </a:ext>
            </a:extLst>
          </p:cNvPr>
          <p:cNvSpPr txBox="1"/>
          <p:nvPr/>
        </p:nvSpPr>
        <p:spPr>
          <a:xfrm flipH="1">
            <a:off x="172071" y="1474896"/>
            <a:ext cx="12495602" cy="4259140"/>
          </a:xfrm>
          <a:prstGeom prst="rect">
            <a:avLst/>
          </a:prstGeom>
          <a:solidFill>
            <a:srgbClr val="FFFFCC"/>
          </a:solidFill>
        </p:spPr>
        <p:txBody>
          <a:bodyPr wrap="square" rtlCol="0">
            <a:spAutoFit/>
          </a:bodyPr>
          <a:lstStyle/>
          <a:p>
            <a:pPr>
              <a:lnSpc>
                <a:spcPts val="700"/>
              </a:lnSpc>
            </a:pPr>
            <a:endParaRPr kumimoji="1" lang="en-US" altLang="ja-JP" sz="1700" dirty="0">
              <a:latin typeface="Yu Gothic UI" panose="020B0500000000000000" pitchFamily="50" charset="-128"/>
              <a:ea typeface="Yu Gothic UI" panose="020B0500000000000000" pitchFamily="50" charset="-128"/>
            </a:endParaRPr>
          </a:p>
          <a:p>
            <a:pPr lvl="0"/>
            <a:endParaRPr kumimoji="1" lang="en-US" altLang="ja-JP" sz="1700" dirty="0">
              <a:latin typeface="Yu Gothic UI" panose="020B0500000000000000" pitchFamily="50" charset="-128"/>
              <a:ea typeface="Yu Gothic UI" panose="020B0500000000000000" pitchFamily="50" charset="-128"/>
            </a:endParaRPr>
          </a:p>
          <a:p>
            <a:pPr lvl="0"/>
            <a:endParaRPr kumimoji="1" lang="en-US" altLang="ja-JP" sz="1700" b="1" dirty="0">
              <a:solidFill>
                <a:srgbClr val="FF0000"/>
              </a:solidFill>
              <a:latin typeface="Yu Gothic UI" panose="020B0500000000000000" pitchFamily="50" charset="-128"/>
              <a:ea typeface="Yu Gothic UI" panose="020B0500000000000000" pitchFamily="50" charset="-128"/>
            </a:endParaRPr>
          </a:p>
          <a:p>
            <a:pPr lvl="0"/>
            <a:endParaRPr kumimoji="1" lang="en-US" altLang="ja-JP" sz="1700" b="1" dirty="0">
              <a:solidFill>
                <a:srgbClr val="FF0000"/>
              </a:solidFill>
              <a:latin typeface="Yu Gothic UI" panose="020B0500000000000000" pitchFamily="50" charset="-128"/>
              <a:ea typeface="Yu Gothic UI" panose="020B0500000000000000" pitchFamily="50" charset="-128"/>
            </a:endParaRPr>
          </a:p>
          <a:p>
            <a:pPr lvl="0"/>
            <a:endParaRPr kumimoji="1" lang="en-US" altLang="ja-JP" sz="1700" b="1" dirty="0">
              <a:solidFill>
                <a:srgbClr val="FF0000"/>
              </a:solidFill>
              <a:latin typeface="Yu Gothic UI" panose="020B0500000000000000" pitchFamily="50" charset="-128"/>
              <a:ea typeface="Yu Gothic UI" panose="020B0500000000000000" pitchFamily="50" charset="-128"/>
            </a:endParaRPr>
          </a:p>
          <a:p>
            <a:pPr lvl="0"/>
            <a:endParaRPr kumimoji="1" lang="en-US" altLang="ja-JP" sz="1700" b="1" dirty="0">
              <a:solidFill>
                <a:srgbClr val="FF0000"/>
              </a:solidFill>
              <a:latin typeface="Yu Gothic UI" panose="020B0500000000000000" pitchFamily="50" charset="-128"/>
              <a:ea typeface="Yu Gothic UI" panose="020B0500000000000000" pitchFamily="50" charset="-128"/>
            </a:endParaRPr>
          </a:p>
          <a:p>
            <a:pPr lvl="0"/>
            <a:endParaRPr kumimoji="1" lang="en-US" altLang="ja-JP" sz="1700" b="1" dirty="0">
              <a:solidFill>
                <a:srgbClr val="FF0000"/>
              </a:solidFill>
              <a:latin typeface="Yu Gothic UI" panose="020B0500000000000000" pitchFamily="50" charset="-128"/>
              <a:ea typeface="Yu Gothic UI" panose="020B0500000000000000" pitchFamily="50" charset="-128"/>
            </a:endParaRPr>
          </a:p>
          <a:p>
            <a:pPr lvl="0"/>
            <a:endParaRPr kumimoji="1" lang="en-US" altLang="ja-JP" sz="1700" b="1" dirty="0">
              <a:solidFill>
                <a:srgbClr val="FF0000"/>
              </a:solidFill>
              <a:latin typeface="Yu Gothic UI" panose="020B0500000000000000" pitchFamily="50" charset="-128"/>
              <a:ea typeface="Yu Gothic UI" panose="020B0500000000000000" pitchFamily="50" charset="-128"/>
            </a:endParaRPr>
          </a:p>
          <a:p>
            <a:pPr lvl="0"/>
            <a:endParaRPr kumimoji="1" lang="en-US" altLang="ja-JP" sz="1700" b="1" dirty="0">
              <a:solidFill>
                <a:srgbClr val="FF0000"/>
              </a:solidFill>
              <a:latin typeface="Yu Gothic UI" panose="020B0500000000000000" pitchFamily="50" charset="-128"/>
              <a:ea typeface="Yu Gothic UI" panose="020B0500000000000000" pitchFamily="50" charset="-128"/>
            </a:endParaRPr>
          </a:p>
          <a:p>
            <a:pPr lvl="0"/>
            <a:endParaRPr kumimoji="1" lang="en-US" altLang="ja-JP" sz="1700" b="1" dirty="0">
              <a:solidFill>
                <a:srgbClr val="FF0000"/>
              </a:solidFill>
              <a:latin typeface="Yu Gothic UI" panose="020B0500000000000000" pitchFamily="50" charset="-128"/>
              <a:ea typeface="Yu Gothic UI" panose="020B0500000000000000" pitchFamily="50" charset="-128"/>
            </a:endParaRPr>
          </a:p>
          <a:p>
            <a:pPr lvl="0"/>
            <a:endParaRPr kumimoji="1" lang="en-US" altLang="ja-JP" sz="1700" b="1" dirty="0">
              <a:solidFill>
                <a:srgbClr val="FF0000"/>
              </a:solidFill>
              <a:latin typeface="Yu Gothic UI" panose="020B0500000000000000" pitchFamily="50" charset="-128"/>
              <a:ea typeface="Yu Gothic UI" panose="020B0500000000000000" pitchFamily="50" charset="-128"/>
            </a:endParaRPr>
          </a:p>
          <a:p>
            <a:pPr lvl="0"/>
            <a:endParaRPr kumimoji="1" lang="en-US" altLang="ja-JP" sz="1700" b="1" dirty="0">
              <a:solidFill>
                <a:srgbClr val="FF0000"/>
              </a:solidFill>
              <a:latin typeface="Yu Gothic UI" panose="020B0500000000000000" pitchFamily="50" charset="-128"/>
              <a:ea typeface="Yu Gothic UI" panose="020B0500000000000000" pitchFamily="50" charset="-128"/>
            </a:endParaRPr>
          </a:p>
          <a:p>
            <a:pPr lvl="0"/>
            <a:endParaRPr kumimoji="1" lang="en-US" altLang="ja-JP" sz="1700" b="1" dirty="0">
              <a:solidFill>
                <a:srgbClr val="FF0000"/>
              </a:solidFill>
              <a:latin typeface="Yu Gothic UI" panose="020B0500000000000000" pitchFamily="50" charset="-128"/>
              <a:ea typeface="Yu Gothic UI" panose="020B0500000000000000" pitchFamily="50" charset="-128"/>
            </a:endParaRPr>
          </a:p>
          <a:p>
            <a:pPr lvl="0"/>
            <a:endParaRPr kumimoji="1" lang="en-US" altLang="ja-JP" sz="1700" b="1" dirty="0">
              <a:solidFill>
                <a:srgbClr val="FF0000"/>
              </a:solidFill>
              <a:latin typeface="Yu Gothic UI" panose="020B0500000000000000" pitchFamily="50" charset="-128"/>
              <a:ea typeface="Yu Gothic UI" panose="020B0500000000000000" pitchFamily="50" charset="-128"/>
            </a:endParaRPr>
          </a:p>
          <a:p>
            <a:endParaRPr kumimoji="1" lang="en-US" altLang="ja-JP" sz="1700" b="1" dirty="0">
              <a:solidFill>
                <a:srgbClr val="FF0000"/>
              </a:solidFill>
              <a:latin typeface="Yu Gothic UI" panose="020B0500000000000000" pitchFamily="50" charset="-128"/>
              <a:ea typeface="Yu Gothic UI" panose="020B0500000000000000" pitchFamily="50" charset="-128"/>
            </a:endParaRPr>
          </a:p>
          <a:p>
            <a:endParaRPr kumimoji="1" lang="en-US" altLang="ja-JP" sz="1700" b="1" dirty="0">
              <a:solidFill>
                <a:srgbClr val="FF0000"/>
              </a:solidFill>
              <a:latin typeface="Yu Gothic UI" panose="020B0500000000000000" pitchFamily="50" charset="-128"/>
              <a:ea typeface="Yu Gothic UI" panose="020B0500000000000000" pitchFamily="50" charset="-128"/>
            </a:endParaRPr>
          </a:p>
        </p:txBody>
      </p:sp>
      <p:sp>
        <p:nvSpPr>
          <p:cNvPr id="5" name="正方形/長方形 4"/>
          <p:cNvSpPr/>
          <p:nvPr/>
        </p:nvSpPr>
        <p:spPr>
          <a:xfrm>
            <a:off x="1" y="0"/>
            <a:ext cx="12801599" cy="648000"/>
          </a:xfrm>
          <a:prstGeom prst="rect">
            <a:avLst/>
          </a:prstGeom>
          <a:solidFill>
            <a:srgbClr val="007E39"/>
          </a:solidFill>
          <a:ln w="12700" cap="flat" cmpd="sng" algn="ctr">
            <a:noFill/>
            <a:prstDash val="solid"/>
            <a:miter lim="800000"/>
          </a:ln>
          <a:effectLst/>
        </p:spPr>
        <p:txBody>
          <a:bodyPr rot="0" spcFirstLastPara="0" vert="horz" wrap="square" lIns="91440" tIns="126000" rIns="91440" bIns="0" numCol="1" spcCol="0" rtlCol="0" fromWordArt="0" anchor="ctr" anchorCtr="0" forceAA="0" compatLnSpc="1">
            <a:prstTxWarp prst="textNoShape">
              <a:avLst/>
            </a:prstTxWarp>
            <a:noAutofit/>
          </a:bodyPr>
          <a:lstStyle/>
          <a:p>
            <a:pPr defTabSz="914418">
              <a:lnSpc>
                <a:spcPts val="2500"/>
              </a:lnSpc>
              <a:defRPr/>
            </a:pPr>
            <a:r>
              <a:rPr lang="ja-JP" altLang="en-US" sz="2800" b="1" dirty="0">
                <a:solidFill>
                  <a:schemeClr val="bg1"/>
                </a:solidFill>
                <a:latin typeface="メイリオ" panose="020B0604030504040204" pitchFamily="50" charset="-128"/>
                <a:ea typeface="メイリオ" panose="020B0604030504040204" pitchFamily="50" charset="-128"/>
              </a:rPr>
              <a:t>　　　　　　　　５　施策の基本的な方向性</a:t>
            </a:r>
            <a:r>
              <a:rPr lang="ja-JP" altLang="en-US" sz="1600" b="1" dirty="0">
                <a:solidFill>
                  <a:schemeClr val="bg1"/>
                </a:solidFill>
                <a:latin typeface="メイリオ" panose="020B0604030504040204" pitchFamily="50" charset="-128"/>
                <a:ea typeface="メイリオ" panose="020B0604030504040204" pitchFamily="50" charset="-128"/>
              </a:rPr>
              <a:t>　（２）</a:t>
            </a:r>
            <a:r>
              <a:rPr kumimoji="1" lang="ja-JP" altLang="en-US" sz="1600" b="1" dirty="0">
                <a:solidFill>
                  <a:schemeClr val="bg1"/>
                </a:solidFill>
                <a:latin typeface="メイリオ" panose="020B0604030504040204" pitchFamily="50" charset="-128"/>
                <a:ea typeface="メイリオ" panose="020B0604030504040204" pitchFamily="50" charset="-128"/>
              </a:rPr>
              <a:t>社会・経済の課題解決に資する環境施策の視点</a:t>
            </a:r>
            <a:endParaRPr lang="en-US" altLang="ja-JP" sz="1600" b="1" dirty="0">
              <a:solidFill>
                <a:schemeClr val="bg1"/>
              </a:solidFill>
              <a:latin typeface="メイリオ" panose="020B0604030504040204" pitchFamily="50" charset="-128"/>
              <a:ea typeface="メイリオ" panose="020B0604030504040204" pitchFamily="50" charset="-128"/>
            </a:endParaRPr>
          </a:p>
        </p:txBody>
      </p:sp>
      <p:sp>
        <p:nvSpPr>
          <p:cNvPr id="37" name="テキスト ボックス 36"/>
          <p:cNvSpPr txBox="1"/>
          <p:nvPr/>
        </p:nvSpPr>
        <p:spPr>
          <a:xfrm>
            <a:off x="11756103" y="-51874"/>
            <a:ext cx="1038246" cy="400110"/>
          </a:xfrm>
          <a:prstGeom prst="rect">
            <a:avLst/>
          </a:prstGeom>
          <a:noFill/>
        </p:spPr>
        <p:txBody>
          <a:bodyPr wrap="square" rtlCol="0">
            <a:spAutoFit/>
          </a:bodyPr>
          <a:lstStyle/>
          <a:p>
            <a:pPr algn="r"/>
            <a:r>
              <a:rPr kumimoji="1" lang="en-US" altLang="ja-JP" sz="2000" b="1" dirty="0">
                <a:solidFill>
                  <a:schemeClr val="bg1"/>
                </a:solidFill>
              </a:rPr>
              <a:t>10</a:t>
            </a:r>
            <a:endParaRPr kumimoji="1" lang="ja-JP" altLang="en-US" sz="2000" b="1" dirty="0">
              <a:solidFill>
                <a:schemeClr val="bg1"/>
              </a:solidFill>
            </a:endParaRPr>
          </a:p>
        </p:txBody>
      </p:sp>
      <p:sp>
        <p:nvSpPr>
          <p:cNvPr id="22" name="角丸四角形 8">
            <a:extLst>
              <a:ext uri="{FF2B5EF4-FFF2-40B4-BE49-F238E27FC236}">
                <a16:creationId xmlns:a16="http://schemas.microsoft.com/office/drawing/2014/main" id="{44429632-7B51-432D-ADF7-F0F86B0D0EE9}"/>
              </a:ext>
            </a:extLst>
          </p:cNvPr>
          <p:cNvSpPr/>
          <p:nvPr/>
        </p:nvSpPr>
        <p:spPr>
          <a:xfrm>
            <a:off x="118800" y="908284"/>
            <a:ext cx="12489274" cy="539209"/>
          </a:xfrm>
          <a:prstGeom prst="roundRect">
            <a:avLst/>
          </a:prstGeom>
          <a:solidFill>
            <a:srgbClr val="00AC4E"/>
          </a:solidFill>
          <a:ln w="254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200" b="1" dirty="0">
                <a:solidFill>
                  <a:schemeClr val="bg1"/>
                </a:solidFill>
                <a:latin typeface="Yu Gothic UI" panose="020B0500000000000000" pitchFamily="50" charset="-128"/>
                <a:ea typeface="Yu Gothic UI" panose="020B0500000000000000" pitchFamily="50" charset="-128"/>
              </a:rPr>
              <a:t>（２）　社会・経済の課題解決に資する環境施策の視点</a:t>
            </a:r>
          </a:p>
        </p:txBody>
      </p:sp>
      <p:sp>
        <p:nvSpPr>
          <p:cNvPr id="7" name="テキスト ボックス 6">
            <a:extLst>
              <a:ext uri="{FF2B5EF4-FFF2-40B4-BE49-F238E27FC236}">
                <a16:creationId xmlns:a16="http://schemas.microsoft.com/office/drawing/2014/main" id="{3323790B-0631-4AA3-B4C9-4D6B24589442}"/>
              </a:ext>
            </a:extLst>
          </p:cNvPr>
          <p:cNvSpPr txBox="1"/>
          <p:nvPr/>
        </p:nvSpPr>
        <p:spPr>
          <a:xfrm>
            <a:off x="289507" y="5905160"/>
            <a:ext cx="5719953" cy="369332"/>
          </a:xfrm>
          <a:prstGeom prst="rect">
            <a:avLst/>
          </a:prstGeom>
          <a:noFill/>
        </p:spPr>
        <p:txBody>
          <a:bodyPr wrap="square" rtlCol="0">
            <a:spAutoFit/>
          </a:bodyPr>
          <a:lstStyle/>
          <a:p>
            <a:r>
              <a:rPr kumimoji="1" lang="ja-JP" altLang="en-US" b="1" dirty="0">
                <a:latin typeface="Yu Gothic UI" panose="020B0500000000000000" pitchFamily="50" charset="-128"/>
                <a:ea typeface="Yu Gothic UI" panose="020B0500000000000000" pitchFamily="50" charset="-128"/>
              </a:rPr>
              <a:t>環境・社会・経済の課題の同時解決と施策の相乗効果の例</a:t>
            </a:r>
          </a:p>
        </p:txBody>
      </p:sp>
      <p:sp>
        <p:nvSpPr>
          <p:cNvPr id="15" name="正方形/長方形 14">
            <a:extLst>
              <a:ext uri="{FF2B5EF4-FFF2-40B4-BE49-F238E27FC236}">
                <a16:creationId xmlns:a16="http://schemas.microsoft.com/office/drawing/2014/main" id="{6BFA68C6-E171-443E-AF3A-E7475B910649}"/>
              </a:ext>
            </a:extLst>
          </p:cNvPr>
          <p:cNvSpPr/>
          <p:nvPr/>
        </p:nvSpPr>
        <p:spPr>
          <a:xfrm>
            <a:off x="206503" y="5769698"/>
            <a:ext cx="12461170" cy="3774352"/>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47"/>
          </a:p>
        </p:txBody>
      </p:sp>
      <p:sp>
        <p:nvSpPr>
          <p:cNvPr id="47" name="角丸四角形 46"/>
          <p:cNvSpPr/>
          <p:nvPr/>
        </p:nvSpPr>
        <p:spPr>
          <a:xfrm>
            <a:off x="670885" y="5191162"/>
            <a:ext cx="7270848" cy="489028"/>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nSpc>
                <a:spcPts val="2500"/>
              </a:lnSpc>
            </a:pPr>
            <a:r>
              <a:rPr kumimoji="1" lang="ja-JP" altLang="en-US" b="1" dirty="0">
                <a:solidFill>
                  <a:schemeClr val="tx1"/>
                </a:solidFill>
                <a:latin typeface="Yu Gothic UI" panose="020B0500000000000000" pitchFamily="50" charset="-128"/>
                <a:ea typeface="Yu Gothic UI" panose="020B0500000000000000" pitchFamily="50" charset="-128"/>
              </a:rPr>
              <a:t>環境・社会・経済の課題の同時解決に資する施策の相乗効果の視点が必要</a:t>
            </a:r>
            <a:endParaRPr kumimoji="1" lang="ja-JP" altLang="en-US" dirty="0">
              <a:solidFill>
                <a:schemeClr val="tx1"/>
              </a:solidFill>
            </a:endParaRPr>
          </a:p>
        </p:txBody>
      </p:sp>
      <p:sp>
        <p:nvSpPr>
          <p:cNvPr id="49" name="楕円 48"/>
          <p:cNvSpPr/>
          <p:nvPr/>
        </p:nvSpPr>
        <p:spPr>
          <a:xfrm>
            <a:off x="818341" y="5597624"/>
            <a:ext cx="6994400" cy="82566"/>
          </a:xfrm>
          <a:prstGeom prst="ellipse">
            <a:avLst/>
          </a:prstGeom>
          <a:solidFill>
            <a:srgbClr val="C0000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3200" dirty="0">
              <a:latin typeface="Meiryo UI" panose="020B0604030504040204" pitchFamily="50" charset="-128"/>
              <a:ea typeface="Meiryo UI" panose="020B0604030504040204" pitchFamily="50" charset="-128"/>
            </a:endParaRPr>
          </a:p>
        </p:txBody>
      </p:sp>
      <p:sp>
        <p:nvSpPr>
          <p:cNvPr id="51" name="右矢印 50"/>
          <p:cNvSpPr/>
          <p:nvPr/>
        </p:nvSpPr>
        <p:spPr>
          <a:xfrm>
            <a:off x="266612" y="5249075"/>
            <a:ext cx="417444" cy="431723"/>
          </a:xfrm>
          <a:prstGeom prst="rightArrow">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a:off x="118800" y="1494201"/>
            <a:ext cx="9076118" cy="3754874"/>
          </a:xfrm>
          <a:prstGeom prst="rect">
            <a:avLst/>
          </a:prstGeom>
        </p:spPr>
        <p:txBody>
          <a:bodyPr wrap="square">
            <a:spAutoFit/>
          </a:bodyPr>
          <a:lstStyle/>
          <a:p>
            <a:pPr marL="285750" lvl="0" indent="-285750" algn="just">
              <a:buFont typeface="Wingdings" panose="05000000000000000000" pitchFamily="2" charset="2"/>
              <a:buChar char="Ø"/>
            </a:pPr>
            <a:r>
              <a:rPr kumimoji="1" lang="ja-JP" altLang="en-US" sz="1700" dirty="0">
                <a:latin typeface="Yu Gothic UI" panose="020B0500000000000000" pitchFamily="50" charset="-128"/>
                <a:ea typeface="Yu Gothic UI" panose="020B0500000000000000" pitchFamily="50" charset="-128"/>
              </a:rPr>
              <a:t>　</a:t>
            </a:r>
            <a:r>
              <a:rPr lang="ja-JP" altLang="ja-JP" sz="1700" dirty="0">
                <a:latin typeface="Yu Gothic UI" panose="020B0500000000000000" pitchFamily="50" charset="-128"/>
                <a:ea typeface="Yu Gothic UI" panose="020B0500000000000000" pitchFamily="50" charset="-128"/>
              </a:rPr>
              <a:t>環境課題と社会・経済課題は相互に密接に関連していることから、従来のような特定の環境課題の解決に</a:t>
            </a:r>
            <a:r>
              <a:rPr lang="ja-JP" altLang="en-US" sz="1700" dirty="0">
                <a:latin typeface="Yu Gothic UI" panose="020B0500000000000000" pitchFamily="50" charset="-128"/>
                <a:ea typeface="Yu Gothic UI" panose="020B0500000000000000" pitchFamily="50" charset="-128"/>
              </a:rPr>
              <a:t>のみ着目した直接的</a:t>
            </a:r>
            <a:r>
              <a:rPr lang="ja-JP" altLang="ja-JP" sz="1700" dirty="0">
                <a:latin typeface="Yu Gothic UI" panose="020B0500000000000000" pitchFamily="50" charset="-128"/>
                <a:ea typeface="Yu Gothic UI" panose="020B0500000000000000" pitchFamily="50" charset="-128"/>
              </a:rPr>
              <a:t>手法では</a:t>
            </a:r>
            <a:r>
              <a:rPr lang="ja-JP" altLang="en-US" sz="1700" dirty="0">
                <a:latin typeface="Yu Gothic UI" panose="020B0500000000000000" pitchFamily="50" charset="-128"/>
                <a:ea typeface="Yu Gothic UI" panose="020B0500000000000000" pitchFamily="50" charset="-128"/>
              </a:rPr>
              <a:t>、課題の解決に限界があります</a:t>
            </a:r>
            <a:r>
              <a:rPr lang="ja-JP" altLang="ja-JP" sz="1700" dirty="0">
                <a:latin typeface="Yu Gothic UI" panose="020B0500000000000000" pitchFamily="50" charset="-128"/>
                <a:ea typeface="Yu Gothic UI" panose="020B0500000000000000" pitchFamily="50" charset="-128"/>
              </a:rPr>
              <a:t>。</a:t>
            </a:r>
            <a:endParaRPr lang="en-US" altLang="ja-JP" sz="1700" dirty="0">
              <a:latin typeface="Yu Gothic UI" panose="020B0500000000000000" pitchFamily="50" charset="-128"/>
              <a:ea typeface="Yu Gothic UI" panose="020B0500000000000000" pitchFamily="50" charset="-128"/>
            </a:endParaRPr>
          </a:p>
          <a:p>
            <a:pPr marL="285750" lvl="0" indent="-285750" algn="just">
              <a:buFont typeface="Wingdings" panose="05000000000000000000" pitchFamily="2" charset="2"/>
              <a:buChar char="Ø"/>
            </a:pPr>
            <a:r>
              <a:rPr lang="ja-JP" altLang="ja-JP" sz="1700" dirty="0">
                <a:latin typeface="Yu Gothic UI" panose="020B0500000000000000" pitchFamily="50" charset="-128"/>
                <a:ea typeface="Yu Gothic UI" panose="020B0500000000000000" pitchFamily="50" charset="-128"/>
              </a:rPr>
              <a:t>　従来は環境保全と経済成長はトレードオフの関係にありましたが、</a:t>
            </a:r>
            <a:r>
              <a:rPr lang="ja-JP" altLang="en-US" sz="1700" dirty="0">
                <a:latin typeface="Yu Gothic UI" panose="020B0500000000000000" pitchFamily="50" charset="-128"/>
                <a:ea typeface="Yu Gothic UI" panose="020B0500000000000000" pitchFamily="50" charset="-128"/>
              </a:rPr>
              <a:t>環境ビジネスなど、</a:t>
            </a:r>
            <a:r>
              <a:rPr lang="ja-JP" altLang="ja-JP" sz="1700" dirty="0">
                <a:latin typeface="Yu Gothic UI" panose="020B0500000000000000" pitchFamily="50" charset="-128"/>
                <a:ea typeface="Yu Gothic UI" panose="020B0500000000000000" pitchFamily="50" charset="-128"/>
              </a:rPr>
              <a:t>環境と経済の好循環の重要性が</a:t>
            </a:r>
            <a:r>
              <a:rPr lang="ja-JP" altLang="en-US" sz="1700" dirty="0">
                <a:latin typeface="Yu Gothic UI" panose="020B0500000000000000" pitchFamily="50" charset="-128"/>
                <a:ea typeface="Yu Gothic UI" panose="020B0500000000000000" pitchFamily="50" charset="-128"/>
              </a:rPr>
              <a:t>広まっています。また</a:t>
            </a:r>
            <a:r>
              <a:rPr lang="ja-JP" altLang="ja-JP" sz="1700" dirty="0">
                <a:latin typeface="Yu Gothic UI" panose="020B0500000000000000" pitchFamily="50" charset="-128"/>
                <a:ea typeface="Yu Gothic UI" panose="020B0500000000000000" pitchFamily="50" charset="-128"/>
              </a:rPr>
              <a:t>、</a:t>
            </a:r>
            <a:r>
              <a:rPr lang="ja-JP" altLang="en-US" sz="1700" dirty="0">
                <a:latin typeface="Yu Gothic UI" panose="020B0500000000000000" pitchFamily="50" charset="-128"/>
                <a:ea typeface="Yu Gothic UI" panose="020B0500000000000000" pitchFamily="50" charset="-128"/>
              </a:rPr>
              <a:t>フードバンクを通じた食品ロスの削減と貧困問題の解決など、</a:t>
            </a:r>
            <a:r>
              <a:rPr lang="ja-JP" altLang="ja-JP" sz="1700" dirty="0">
                <a:latin typeface="Yu Gothic UI" panose="020B0500000000000000" pitchFamily="50" charset="-128"/>
                <a:ea typeface="Yu Gothic UI" panose="020B0500000000000000" pitchFamily="50" charset="-128"/>
              </a:rPr>
              <a:t>環境と社会の</a:t>
            </a:r>
            <a:r>
              <a:rPr lang="ja-JP" altLang="en-US" sz="1700" dirty="0">
                <a:latin typeface="Yu Gothic UI" panose="020B0500000000000000" pitchFamily="50" charset="-128"/>
                <a:ea typeface="Yu Gothic UI" panose="020B0500000000000000" pitchFamily="50" charset="-128"/>
              </a:rPr>
              <a:t>同時解決を図る取組も広まっています</a:t>
            </a:r>
            <a:r>
              <a:rPr lang="ja-JP" altLang="ja-JP" sz="1700" dirty="0">
                <a:latin typeface="Yu Gothic UI" panose="020B0500000000000000" pitchFamily="50" charset="-128"/>
                <a:ea typeface="Yu Gothic UI" panose="020B0500000000000000" pitchFamily="50" charset="-128"/>
              </a:rPr>
              <a:t>。</a:t>
            </a:r>
            <a:endParaRPr lang="en-US" altLang="ja-JP" sz="1700" dirty="0">
              <a:latin typeface="Yu Gothic UI" panose="020B0500000000000000" pitchFamily="50" charset="-128"/>
              <a:ea typeface="Yu Gothic UI" panose="020B0500000000000000" pitchFamily="50" charset="-128"/>
            </a:endParaRPr>
          </a:p>
          <a:p>
            <a:pPr marL="285750" lvl="0" indent="-285750" algn="just">
              <a:buFont typeface="Wingdings" panose="05000000000000000000" pitchFamily="2" charset="2"/>
              <a:buChar char="Ø"/>
            </a:pPr>
            <a:r>
              <a:rPr lang="ja-JP" altLang="en-US" sz="1700" dirty="0">
                <a:latin typeface="Yu Gothic UI" panose="020B0500000000000000" pitchFamily="50" charset="-128"/>
                <a:ea typeface="Yu Gothic UI" panose="020B0500000000000000" pitchFamily="50" charset="-128"/>
              </a:rPr>
              <a:t>　</a:t>
            </a:r>
            <a:r>
              <a:rPr lang="ja-JP" altLang="ja-JP" sz="1700" dirty="0">
                <a:latin typeface="Yu Gothic UI" panose="020B0500000000000000" pitchFamily="50" charset="-128"/>
                <a:ea typeface="Yu Gothic UI" panose="020B0500000000000000" pitchFamily="50" charset="-128"/>
              </a:rPr>
              <a:t>このような背景を踏まえて、持続可能な社会の構築のために</a:t>
            </a:r>
            <a:r>
              <a:rPr lang="ja-JP" altLang="en-US" sz="1700" dirty="0">
                <a:latin typeface="Yu Gothic UI" panose="020B0500000000000000" pitchFamily="50" charset="-128"/>
                <a:ea typeface="Yu Gothic UI" panose="020B0500000000000000" pitchFamily="50" charset="-128"/>
              </a:rPr>
              <a:t>は</a:t>
            </a:r>
            <a:r>
              <a:rPr lang="ja-JP" altLang="ja-JP" sz="1700" dirty="0">
                <a:latin typeface="Yu Gothic UI" panose="020B0500000000000000" pitchFamily="50" charset="-128"/>
                <a:ea typeface="Yu Gothic UI" panose="020B0500000000000000" pitchFamily="50" charset="-128"/>
              </a:rPr>
              <a:t>、環境課題の解決方策を検討する際には社会・経済課題の解決にも寄与する取組と</a:t>
            </a:r>
            <a:r>
              <a:rPr lang="ja-JP" altLang="en-US" sz="1700" dirty="0">
                <a:latin typeface="Yu Gothic UI" panose="020B0500000000000000" pitchFamily="50" charset="-128"/>
                <a:ea typeface="Yu Gothic UI" panose="020B0500000000000000" pitchFamily="50" charset="-128"/>
              </a:rPr>
              <a:t>し、</a:t>
            </a:r>
            <a:r>
              <a:rPr lang="ja-JP" altLang="ja-JP" sz="1700" dirty="0">
                <a:latin typeface="Yu Gothic UI" panose="020B0500000000000000" pitchFamily="50" charset="-128"/>
                <a:ea typeface="Yu Gothic UI" panose="020B0500000000000000" pitchFamily="50" charset="-128"/>
              </a:rPr>
              <a:t>経済成長や社会の発展に向けて経済・社会課題の解決方策を検討する際には、環境課題の解決にも寄与</a:t>
            </a:r>
            <a:r>
              <a:rPr lang="ja-JP" altLang="en-US" sz="1700" dirty="0">
                <a:latin typeface="Yu Gothic UI" panose="020B0500000000000000" pitchFamily="50" charset="-128"/>
                <a:ea typeface="Yu Gothic UI" panose="020B0500000000000000" pitchFamily="50" charset="-128"/>
              </a:rPr>
              <a:t>する</a:t>
            </a:r>
            <a:r>
              <a:rPr lang="ja-JP" altLang="ja-JP" sz="1700" dirty="0">
                <a:latin typeface="Yu Gothic UI" panose="020B0500000000000000" pitchFamily="50" charset="-128"/>
                <a:ea typeface="Yu Gothic UI" panose="020B0500000000000000" pitchFamily="50" charset="-128"/>
              </a:rPr>
              <a:t>取組とする</a:t>
            </a:r>
            <a:r>
              <a:rPr lang="ja-JP" altLang="en-US" sz="1700" dirty="0">
                <a:latin typeface="Yu Gothic UI" panose="020B0500000000000000" pitchFamily="50" charset="-128"/>
                <a:ea typeface="Yu Gothic UI" panose="020B0500000000000000" pitchFamily="50" charset="-128"/>
              </a:rPr>
              <a:t>ことが求められます。</a:t>
            </a:r>
            <a:endParaRPr lang="en-US" altLang="ja-JP" sz="1700" dirty="0">
              <a:latin typeface="Yu Gothic UI" panose="020B0500000000000000" pitchFamily="50" charset="-128"/>
              <a:ea typeface="Yu Gothic UI" panose="020B0500000000000000" pitchFamily="50" charset="-128"/>
            </a:endParaRPr>
          </a:p>
          <a:p>
            <a:pPr marL="285750" indent="-285750" algn="just">
              <a:buFont typeface="Wingdings" panose="05000000000000000000" pitchFamily="2" charset="2"/>
              <a:buChar char="Ø"/>
            </a:pPr>
            <a:r>
              <a:rPr lang="ja-JP" altLang="en-US" sz="1700" dirty="0">
                <a:latin typeface="Yu Gothic UI" panose="020B0500000000000000" pitchFamily="50" charset="-128"/>
                <a:ea typeface="Yu Gothic UI" panose="020B0500000000000000" pitchFamily="50" charset="-128"/>
              </a:rPr>
              <a:t>　</a:t>
            </a:r>
            <a:r>
              <a:rPr lang="ja-JP" altLang="ja-JP" sz="1700" dirty="0">
                <a:latin typeface="Yu Gothic UI" panose="020B0500000000000000" pitchFamily="50" charset="-128"/>
                <a:ea typeface="Yu Gothic UI" panose="020B0500000000000000" pitchFamily="50" charset="-128"/>
              </a:rPr>
              <a:t>なお、</a:t>
            </a:r>
            <a:r>
              <a:rPr lang="en-US" altLang="ja-JP" sz="1700" dirty="0">
                <a:latin typeface="Yu Gothic UI" panose="020B0500000000000000" pitchFamily="50" charset="-128"/>
                <a:ea typeface="Yu Gothic UI" panose="020B0500000000000000" pitchFamily="50" charset="-128"/>
              </a:rPr>
              <a:t>SDGs</a:t>
            </a:r>
            <a:r>
              <a:rPr lang="ja-JP" altLang="ja-JP" sz="1700" dirty="0">
                <a:latin typeface="Yu Gothic UI" panose="020B0500000000000000" pitchFamily="50" charset="-128"/>
                <a:ea typeface="Yu Gothic UI" panose="020B0500000000000000" pitchFamily="50" charset="-128"/>
              </a:rPr>
              <a:t>においても、</a:t>
            </a:r>
            <a:r>
              <a:rPr lang="ja-JP" altLang="en-US" sz="1700" dirty="0">
                <a:latin typeface="Yu Gothic UI" panose="020B0500000000000000" pitchFamily="50" charset="-128"/>
                <a:ea typeface="Yu Gothic UI" panose="020B0500000000000000" pitchFamily="50" charset="-128"/>
              </a:rPr>
              <a:t>「</a:t>
            </a:r>
            <a:r>
              <a:rPr lang="ja-JP" altLang="ja-JP" sz="1700" dirty="0">
                <a:latin typeface="Yu Gothic UI" panose="020B0500000000000000" pitchFamily="50" charset="-128"/>
                <a:ea typeface="Yu Gothic UI" panose="020B0500000000000000" pitchFamily="50" charset="-128"/>
              </a:rPr>
              <a:t>誰一人取り残さない</a:t>
            </a:r>
            <a:r>
              <a:rPr lang="ja-JP" altLang="en-US" sz="1700" dirty="0">
                <a:latin typeface="Yu Gothic UI" panose="020B0500000000000000" pitchFamily="50" charset="-128"/>
                <a:ea typeface="Yu Gothic UI" panose="020B0500000000000000" pitchFamily="50" charset="-128"/>
              </a:rPr>
              <a:t>」との</a:t>
            </a:r>
            <a:r>
              <a:rPr lang="ja-JP" altLang="ja-JP" sz="1700" dirty="0">
                <a:latin typeface="Yu Gothic UI" panose="020B0500000000000000" pitchFamily="50" charset="-128"/>
                <a:ea typeface="Yu Gothic UI" panose="020B0500000000000000" pitchFamily="50" charset="-128"/>
              </a:rPr>
              <a:t>理念のもと、１つの行動によって複数の側面にも良い影響を及ぼすような 「環境」・「社会」・「経済」の３つの側面の諸課題を</a:t>
            </a:r>
            <a:r>
              <a:rPr lang="ja-JP" altLang="en-US" sz="1700" dirty="0">
                <a:latin typeface="Yu Gothic UI" panose="020B0500000000000000" pitchFamily="50" charset="-128"/>
                <a:ea typeface="Yu Gothic UI" panose="020B0500000000000000" pitchFamily="50" charset="-128"/>
              </a:rPr>
              <a:t>同時解決するとともに、一つの行動によって複数の側面における相乗効果を生み出す</a:t>
            </a:r>
            <a:r>
              <a:rPr lang="ja-JP" altLang="ja-JP" sz="1700" dirty="0">
                <a:latin typeface="Yu Gothic UI" panose="020B0500000000000000" pitchFamily="50" charset="-128"/>
                <a:ea typeface="Yu Gothic UI" panose="020B0500000000000000" pitchFamily="50" charset="-128"/>
              </a:rPr>
              <a:t>取組が重要とされています。</a:t>
            </a:r>
            <a:endParaRPr lang="en-US" altLang="ja-JP" sz="1700" dirty="0">
              <a:latin typeface="Yu Gothic UI" panose="020B0500000000000000" pitchFamily="50" charset="-128"/>
              <a:ea typeface="Yu Gothic UI" panose="020B0500000000000000" pitchFamily="50" charset="-128"/>
            </a:endParaRPr>
          </a:p>
          <a:p>
            <a:pPr marL="285750" indent="-285750" algn="just">
              <a:buFont typeface="Wingdings" panose="05000000000000000000" pitchFamily="2" charset="2"/>
              <a:buChar char="Ø"/>
            </a:pPr>
            <a:r>
              <a:rPr lang="ja-JP" altLang="en-US" sz="1700" dirty="0">
                <a:latin typeface="Yu Gothic UI" panose="020B0500000000000000" pitchFamily="50" charset="-128"/>
                <a:ea typeface="Yu Gothic UI" panose="020B0500000000000000" pitchFamily="50" charset="-128"/>
              </a:rPr>
              <a:t>　そこで、今後は</a:t>
            </a:r>
            <a:r>
              <a:rPr lang="ja-JP" altLang="ja-JP" sz="1700" dirty="0">
                <a:latin typeface="Yu Gothic UI" panose="020B0500000000000000" pitchFamily="50" charset="-128"/>
                <a:ea typeface="Yu Gothic UI" panose="020B0500000000000000" pitchFamily="50" charset="-128"/>
              </a:rPr>
              <a:t>、環境施策を通じて、環境保全の効果を最大限発揮</a:t>
            </a:r>
            <a:r>
              <a:rPr lang="ja-JP" altLang="en-US" sz="1700" dirty="0">
                <a:latin typeface="Yu Gothic UI" panose="020B0500000000000000" pitchFamily="50" charset="-128"/>
                <a:ea typeface="Yu Gothic UI" panose="020B0500000000000000" pitchFamily="50" charset="-128"/>
              </a:rPr>
              <a:t>する</a:t>
            </a:r>
            <a:r>
              <a:rPr lang="ja-JP" altLang="ja-JP" sz="1700" dirty="0">
                <a:latin typeface="Yu Gothic UI" panose="020B0500000000000000" pitchFamily="50" charset="-128"/>
                <a:ea typeface="Yu Gothic UI" panose="020B0500000000000000" pitchFamily="50" charset="-128"/>
              </a:rPr>
              <a:t>取組を行うとともに、公正</a:t>
            </a:r>
            <a:r>
              <a:rPr lang="ja-JP" altLang="en-US" sz="1700" dirty="0">
                <a:latin typeface="Yu Gothic UI" panose="020B0500000000000000" pitchFamily="50" charset="-128"/>
                <a:ea typeface="Yu Gothic UI" panose="020B0500000000000000" pitchFamily="50" charset="-128"/>
              </a:rPr>
              <a:t>で</a:t>
            </a:r>
            <a:r>
              <a:rPr kumimoji="1" lang="ja-JP" altLang="en-US" sz="1700" dirty="0">
                <a:latin typeface="Yu Gothic UI" panose="020B0500000000000000" pitchFamily="50" charset="-128"/>
                <a:ea typeface="Yu Gothic UI" panose="020B0500000000000000" pitchFamily="50" charset="-128"/>
              </a:rPr>
              <a:t>誰もが不平等な扱いや不利益を受けず、災害等にも強い</a:t>
            </a:r>
            <a:r>
              <a:rPr lang="ja-JP" altLang="ja-JP" sz="1700" dirty="0">
                <a:latin typeface="Yu Gothic UI" panose="020B0500000000000000" pitchFamily="50" charset="-128"/>
                <a:ea typeface="Yu Gothic UI" panose="020B0500000000000000" pitchFamily="50" charset="-128"/>
              </a:rPr>
              <a:t>社会</a:t>
            </a:r>
            <a:r>
              <a:rPr lang="ja-JP" altLang="en-US" sz="1700" dirty="0">
                <a:latin typeface="Yu Gothic UI" panose="020B0500000000000000" pitchFamily="50" charset="-128"/>
                <a:ea typeface="Yu Gothic UI" panose="020B0500000000000000" pitchFamily="50" charset="-128"/>
              </a:rPr>
              <a:t>に変化させ</a:t>
            </a:r>
            <a:r>
              <a:rPr lang="ja-JP" altLang="ja-JP" sz="1700" dirty="0">
                <a:latin typeface="Yu Gothic UI" panose="020B0500000000000000" pitchFamily="50" charset="-128"/>
                <a:ea typeface="Yu Gothic UI" panose="020B0500000000000000" pitchFamily="50" charset="-128"/>
              </a:rPr>
              <a:t>、持続的な経済成長を図ります。</a:t>
            </a:r>
          </a:p>
        </p:txBody>
      </p:sp>
      <p:sp>
        <p:nvSpPr>
          <p:cNvPr id="34" name="角丸四角形 21">
            <a:extLst>
              <a:ext uri="{FF2B5EF4-FFF2-40B4-BE49-F238E27FC236}">
                <a16:creationId xmlns:a16="http://schemas.microsoft.com/office/drawing/2014/main" id="{31659373-A947-4630-B997-DDD6AEF1E758}"/>
              </a:ext>
            </a:extLst>
          </p:cNvPr>
          <p:cNvSpPr/>
          <p:nvPr/>
        </p:nvSpPr>
        <p:spPr>
          <a:xfrm>
            <a:off x="9409369" y="4619391"/>
            <a:ext cx="3201154" cy="660786"/>
          </a:xfrm>
          <a:prstGeom prst="roundRect">
            <a:avLst/>
          </a:prstGeom>
          <a:solidFill>
            <a:srgbClr val="00AC4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200" dirty="0">
              <a:solidFill>
                <a:schemeClr val="bg1"/>
              </a:solidFill>
              <a:latin typeface="Yu Gothic UI" panose="020B0500000000000000" pitchFamily="50" charset="-128"/>
              <a:ea typeface="Yu Gothic UI" panose="020B0500000000000000" pitchFamily="50" charset="-128"/>
            </a:endParaRPr>
          </a:p>
        </p:txBody>
      </p:sp>
      <p:sp>
        <p:nvSpPr>
          <p:cNvPr id="35" name="四角形: 角を丸くする 24">
            <a:extLst>
              <a:ext uri="{FF2B5EF4-FFF2-40B4-BE49-F238E27FC236}">
                <a16:creationId xmlns:a16="http://schemas.microsoft.com/office/drawing/2014/main" id="{ED829D1F-BA88-4423-B1AC-FACD0FE3770E}"/>
              </a:ext>
            </a:extLst>
          </p:cNvPr>
          <p:cNvSpPr/>
          <p:nvPr/>
        </p:nvSpPr>
        <p:spPr>
          <a:xfrm>
            <a:off x="10565815" y="1594967"/>
            <a:ext cx="911217" cy="71980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b="1" dirty="0"/>
              <a:t>環境課題</a:t>
            </a:r>
          </a:p>
        </p:txBody>
      </p:sp>
      <p:sp>
        <p:nvSpPr>
          <p:cNvPr id="36" name="四角形: 角を丸くする 26">
            <a:extLst>
              <a:ext uri="{FF2B5EF4-FFF2-40B4-BE49-F238E27FC236}">
                <a16:creationId xmlns:a16="http://schemas.microsoft.com/office/drawing/2014/main" id="{E01F98F3-1B5A-4D0C-A49B-D7F001917268}"/>
              </a:ext>
            </a:extLst>
          </p:cNvPr>
          <p:cNvSpPr/>
          <p:nvPr/>
        </p:nvSpPr>
        <p:spPr>
          <a:xfrm>
            <a:off x="11587256" y="3241454"/>
            <a:ext cx="854419" cy="7198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t>社会課題</a:t>
            </a:r>
          </a:p>
        </p:txBody>
      </p:sp>
      <p:sp>
        <p:nvSpPr>
          <p:cNvPr id="38" name="四角形: 角を丸くする 28">
            <a:extLst>
              <a:ext uri="{FF2B5EF4-FFF2-40B4-BE49-F238E27FC236}">
                <a16:creationId xmlns:a16="http://schemas.microsoft.com/office/drawing/2014/main" id="{20EA08EB-FBD5-4B88-8293-B705E2075A4D}"/>
              </a:ext>
            </a:extLst>
          </p:cNvPr>
          <p:cNvSpPr/>
          <p:nvPr/>
        </p:nvSpPr>
        <p:spPr>
          <a:xfrm>
            <a:off x="9566035" y="3244565"/>
            <a:ext cx="911217" cy="71980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b="1" dirty="0"/>
              <a:t>経済課題</a:t>
            </a:r>
          </a:p>
        </p:txBody>
      </p:sp>
      <p:sp>
        <p:nvSpPr>
          <p:cNvPr id="39" name="正方形/長方形 38"/>
          <p:cNvSpPr/>
          <p:nvPr/>
        </p:nvSpPr>
        <p:spPr>
          <a:xfrm>
            <a:off x="10179355" y="2804836"/>
            <a:ext cx="1725640" cy="708143"/>
          </a:xfrm>
          <a:prstGeom prst="rect">
            <a:avLst/>
          </a:prstGeom>
        </p:spPr>
        <p:txBody>
          <a:bodyPr wrap="square">
            <a:spAutoFit/>
          </a:bodyPr>
          <a:lstStyle/>
          <a:p>
            <a:pPr algn="ctr"/>
            <a:r>
              <a:rPr kumimoji="1" lang="ja-JP" altLang="en-US" sz="2001" b="1" dirty="0">
                <a:solidFill>
                  <a:srgbClr val="C00000"/>
                </a:solidFill>
              </a:rPr>
              <a:t>相互に密接に</a:t>
            </a:r>
            <a:endParaRPr kumimoji="1" lang="en-US" altLang="ja-JP" sz="2001" b="1" dirty="0">
              <a:solidFill>
                <a:srgbClr val="C00000"/>
              </a:solidFill>
            </a:endParaRPr>
          </a:p>
          <a:p>
            <a:pPr algn="ctr"/>
            <a:r>
              <a:rPr kumimoji="1" lang="ja-JP" altLang="en-US" sz="2001" b="1" dirty="0">
                <a:solidFill>
                  <a:srgbClr val="C00000"/>
                </a:solidFill>
              </a:rPr>
              <a:t>関係</a:t>
            </a:r>
            <a:endParaRPr kumimoji="1" lang="en-US" altLang="ja-JP" sz="2001" b="1" dirty="0">
              <a:solidFill>
                <a:srgbClr val="C00000"/>
              </a:solidFill>
            </a:endParaRPr>
          </a:p>
        </p:txBody>
      </p:sp>
      <p:sp>
        <p:nvSpPr>
          <p:cNvPr id="41" name="正方形/長方形 40"/>
          <p:cNvSpPr/>
          <p:nvPr/>
        </p:nvSpPr>
        <p:spPr>
          <a:xfrm>
            <a:off x="9147910" y="4773113"/>
            <a:ext cx="3747026" cy="369332"/>
          </a:xfrm>
          <a:prstGeom prst="rect">
            <a:avLst/>
          </a:prstGeom>
        </p:spPr>
        <p:txBody>
          <a:bodyPr wrap="square">
            <a:spAutoFit/>
          </a:bodyPr>
          <a:lstStyle/>
          <a:p>
            <a:pPr algn="ctr"/>
            <a:r>
              <a:rPr kumimoji="1" lang="ja-JP" altLang="en-US" b="1" dirty="0">
                <a:solidFill>
                  <a:schemeClr val="bg1"/>
                </a:solidFill>
              </a:rPr>
              <a:t>同時解決・相乗効果が必要</a:t>
            </a:r>
          </a:p>
        </p:txBody>
      </p:sp>
      <p:sp>
        <p:nvSpPr>
          <p:cNvPr id="53" name="下矢印 52"/>
          <p:cNvSpPr/>
          <p:nvPr/>
        </p:nvSpPr>
        <p:spPr>
          <a:xfrm>
            <a:off x="9634791" y="4147184"/>
            <a:ext cx="762366" cy="346746"/>
          </a:xfrm>
          <a:prstGeom prst="downArrow">
            <a:avLst/>
          </a:prstGeom>
          <a:gradFill flip="none" rotWithShape="1">
            <a:gsLst>
              <a:gs pos="0">
                <a:schemeClr val="accent2">
                  <a:lumMod val="5000"/>
                  <a:lumOff val="95000"/>
                </a:schemeClr>
              </a:gs>
              <a:gs pos="74000">
                <a:schemeClr val="accent2">
                  <a:lumMod val="45000"/>
                  <a:lumOff val="55000"/>
                </a:schemeClr>
              </a:gs>
              <a:gs pos="83000">
                <a:srgbClr val="F4AD7C"/>
              </a:gs>
              <a:gs pos="100000">
                <a:srgbClr val="F3A36D"/>
              </a:gs>
            </a:gsLst>
            <a:lin ang="5400000" scaled="1"/>
            <a:tileRect/>
          </a:gra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47"/>
          </a:p>
        </p:txBody>
      </p:sp>
      <p:sp>
        <p:nvSpPr>
          <p:cNvPr id="55" name="下矢印 54"/>
          <p:cNvSpPr/>
          <p:nvPr/>
        </p:nvSpPr>
        <p:spPr>
          <a:xfrm>
            <a:off x="11590195" y="4147184"/>
            <a:ext cx="762366" cy="346746"/>
          </a:xfrm>
          <a:prstGeom prst="downArrow">
            <a:avLst/>
          </a:prstGeom>
          <a:gradFill flip="none" rotWithShape="1">
            <a:gsLst>
              <a:gs pos="0">
                <a:schemeClr val="accent2">
                  <a:lumMod val="5000"/>
                  <a:lumOff val="95000"/>
                </a:schemeClr>
              </a:gs>
              <a:gs pos="74000">
                <a:schemeClr val="accent2">
                  <a:lumMod val="45000"/>
                  <a:lumOff val="55000"/>
                </a:schemeClr>
              </a:gs>
              <a:gs pos="83000">
                <a:srgbClr val="F4AD7C"/>
              </a:gs>
              <a:gs pos="100000">
                <a:srgbClr val="F3A36D"/>
              </a:gs>
            </a:gsLst>
            <a:lin ang="5400000" scaled="1"/>
            <a:tileRect/>
          </a:gra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47"/>
          </a:p>
        </p:txBody>
      </p:sp>
      <p:sp>
        <p:nvSpPr>
          <p:cNvPr id="59" name="左右矢印 58"/>
          <p:cNvSpPr/>
          <p:nvPr/>
        </p:nvSpPr>
        <p:spPr>
          <a:xfrm rot="18355113">
            <a:off x="9716235" y="2619445"/>
            <a:ext cx="1004547" cy="279002"/>
          </a:xfrm>
          <a:prstGeom prst="lef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47"/>
          </a:p>
        </p:txBody>
      </p:sp>
      <p:sp>
        <p:nvSpPr>
          <p:cNvPr id="60" name="左右矢印 59"/>
          <p:cNvSpPr/>
          <p:nvPr/>
        </p:nvSpPr>
        <p:spPr>
          <a:xfrm rot="2927818">
            <a:off x="11300556" y="2585684"/>
            <a:ext cx="1052247" cy="279002"/>
          </a:xfrm>
          <a:prstGeom prst="lef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47"/>
          </a:p>
        </p:txBody>
      </p:sp>
      <p:sp>
        <p:nvSpPr>
          <p:cNvPr id="65" name="正方形/長方形 64">
            <a:extLst>
              <a:ext uri="{FF2B5EF4-FFF2-40B4-BE49-F238E27FC236}">
                <a16:creationId xmlns:a16="http://schemas.microsoft.com/office/drawing/2014/main" id="{26E5BE3D-84F8-437D-BA99-A95B6207AFB9}"/>
              </a:ext>
            </a:extLst>
          </p:cNvPr>
          <p:cNvSpPr/>
          <p:nvPr/>
        </p:nvSpPr>
        <p:spPr>
          <a:xfrm>
            <a:off x="475334" y="6409953"/>
            <a:ext cx="6100278" cy="2800801"/>
          </a:xfrm>
          <a:prstGeom prst="rect">
            <a:avLst/>
          </a:prstGeom>
          <a:solidFill>
            <a:srgbClr val="FFFFCC"/>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nSpc>
                <a:spcPts val="1800"/>
              </a:lnSpc>
            </a:pPr>
            <a:r>
              <a:rPr kumimoji="1" lang="ja-JP" altLang="en-US" sz="1500" b="1" spc="-80" dirty="0">
                <a:solidFill>
                  <a:schemeClr val="tx1"/>
                </a:solidFill>
                <a:latin typeface="Yu Gothic UI" panose="020B0500000000000000" pitchFamily="50" charset="-128"/>
                <a:ea typeface="Yu Gothic UI" panose="020B0500000000000000" pitchFamily="50" charset="-128"/>
              </a:rPr>
              <a:t>◆環境 ⇔ 経済</a:t>
            </a:r>
            <a:endParaRPr kumimoji="1" lang="en-US" altLang="ja-JP" sz="1500" b="1" spc="-80" dirty="0">
              <a:solidFill>
                <a:schemeClr val="tx1"/>
              </a:solidFill>
              <a:latin typeface="Yu Gothic UI" panose="020B0500000000000000" pitchFamily="50" charset="-128"/>
              <a:ea typeface="Yu Gothic UI" panose="020B0500000000000000" pitchFamily="50" charset="-128"/>
            </a:endParaRPr>
          </a:p>
          <a:p>
            <a:pPr>
              <a:lnSpc>
                <a:spcPts val="1800"/>
              </a:lnSpc>
            </a:pPr>
            <a:endParaRPr kumimoji="1" lang="en-US" altLang="ja-JP" sz="1500" b="1" spc="-80" dirty="0">
              <a:solidFill>
                <a:schemeClr val="tx1"/>
              </a:solidFill>
              <a:latin typeface="Yu Gothic UI" panose="020B0500000000000000" pitchFamily="50" charset="-128"/>
              <a:ea typeface="Yu Gothic UI" panose="020B0500000000000000" pitchFamily="50" charset="-128"/>
            </a:endParaRPr>
          </a:p>
          <a:p>
            <a:pPr marL="176213" indent="-176213">
              <a:lnSpc>
                <a:spcPts val="1800"/>
              </a:lnSpc>
            </a:pPr>
            <a:r>
              <a:rPr kumimoji="1" lang="ja-JP" altLang="en-US" sz="1500" spc="-80" dirty="0">
                <a:solidFill>
                  <a:schemeClr val="tx1"/>
                </a:solidFill>
                <a:latin typeface="Yu Gothic UI" panose="020B0500000000000000" pitchFamily="50" charset="-128"/>
                <a:ea typeface="Yu Gothic UI" panose="020B0500000000000000" pitchFamily="50" charset="-128"/>
              </a:rPr>
              <a:t>〇</a:t>
            </a:r>
            <a:r>
              <a:rPr kumimoji="1" lang="ja-JP" altLang="en-US" sz="1500" u="sng" spc="-80" dirty="0">
                <a:solidFill>
                  <a:schemeClr val="tx1"/>
                </a:solidFill>
                <a:latin typeface="Yu Gothic UI" panose="020B0500000000000000" pitchFamily="50" charset="-128"/>
                <a:ea typeface="Yu Gothic UI" panose="020B0500000000000000" pitchFamily="50" charset="-128"/>
              </a:rPr>
              <a:t>環境技術のイノベーションにより、高い環境価値と国際競争力を持つグリーンな製品・サービスの供給を促進し、国内外の脱炭素等の環境関連市場を拡大する</a:t>
            </a:r>
            <a:endParaRPr kumimoji="1" lang="en-US" altLang="ja-JP" sz="1500" u="sng" spc="-80" dirty="0">
              <a:solidFill>
                <a:schemeClr val="tx1"/>
              </a:solidFill>
              <a:latin typeface="Yu Gothic UI" panose="020B0500000000000000" pitchFamily="50" charset="-128"/>
              <a:ea typeface="Yu Gothic UI" panose="020B0500000000000000" pitchFamily="50" charset="-128"/>
            </a:endParaRPr>
          </a:p>
          <a:p>
            <a:pPr marL="176213" indent="-176213">
              <a:lnSpc>
                <a:spcPts val="1800"/>
              </a:lnSpc>
            </a:pPr>
            <a:endParaRPr kumimoji="1" lang="en-US" altLang="ja-JP" sz="1500" u="sng" spc="-80" dirty="0">
              <a:solidFill>
                <a:schemeClr val="tx1"/>
              </a:solidFill>
              <a:latin typeface="Yu Gothic UI" panose="020B0500000000000000" pitchFamily="50" charset="-128"/>
              <a:ea typeface="Yu Gothic UI" panose="020B0500000000000000" pitchFamily="50" charset="-128"/>
            </a:endParaRPr>
          </a:p>
          <a:p>
            <a:pPr marL="176213" indent="-176213">
              <a:lnSpc>
                <a:spcPts val="1800"/>
              </a:lnSpc>
            </a:pPr>
            <a:r>
              <a:rPr kumimoji="1" lang="ja-JP" altLang="en-US" sz="1500" spc="-80" dirty="0">
                <a:solidFill>
                  <a:schemeClr val="tx1"/>
                </a:solidFill>
                <a:latin typeface="Yu Gothic UI" panose="020B0500000000000000" pitchFamily="50" charset="-128"/>
                <a:ea typeface="Yu Gothic UI" panose="020B0500000000000000" pitchFamily="50" charset="-128"/>
              </a:rPr>
              <a:t>〇</a:t>
            </a:r>
            <a:r>
              <a:rPr kumimoji="1" lang="ja-JP" altLang="en-US" sz="1500" u="sng" spc="-80" dirty="0">
                <a:solidFill>
                  <a:schemeClr val="tx1"/>
                </a:solidFill>
                <a:latin typeface="Yu Gothic UI" panose="020B0500000000000000" pitchFamily="50" charset="-128"/>
                <a:ea typeface="Yu Gothic UI" panose="020B0500000000000000" pitchFamily="50" charset="-128"/>
              </a:rPr>
              <a:t>資源・エネルギーの効率的利用の促進等により、サプライチェーン全体での環境負荷を低減し、府内企業の国際競争力を向上する</a:t>
            </a:r>
            <a:endParaRPr kumimoji="1" lang="en-US" altLang="ja-JP" sz="1500" spc="-80" dirty="0">
              <a:solidFill>
                <a:schemeClr val="tx1"/>
              </a:solidFill>
              <a:latin typeface="Yu Gothic UI" panose="020B0500000000000000" pitchFamily="50" charset="-128"/>
              <a:ea typeface="Yu Gothic UI" panose="020B0500000000000000" pitchFamily="50" charset="-128"/>
            </a:endParaRPr>
          </a:p>
          <a:p>
            <a:pPr marL="176213" indent="-176213">
              <a:lnSpc>
                <a:spcPts val="1800"/>
              </a:lnSpc>
            </a:pPr>
            <a:endParaRPr kumimoji="1" lang="en-US" altLang="ja-JP" sz="1500" spc="-80" dirty="0">
              <a:solidFill>
                <a:schemeClr val="tx1"/>
              </a:solidFill>
              <a:latin typeface="Yu Gothic UI" panose="020B0500000000000000" pitchFamily="50" charset="-128"/>
              <a:ea typeface="Yu Gothic UI" panose="020B0500000000000000" pitchFamily="50" charset="-128"/>
            </a:endParaRPr>
          </a:p>
          <a:p>
            <a:pPr marL="176213" indent="-176213">
              <a:lnSpc>
                <a:spcPts val="1800"/>
              </a:lnSpc>
            </a:pPr>
            <a:r>
              <a:rPr kumimoji="1" lang="ja-JP" altLang="en-US" sz="1500" spc="-80" dirty="0">
                <a:solidFill>
                  <a:schemeClr val="tx1"/>
                </a:solidFill>
                <a:latin typeface="Yu Gothic UI" panose="020B0500000000000000" pitchFamily="50" charset="-128"/>
                <a:ea typeface="Yu Gothic UI" panose="020B0500000000000000" pitchFamily="50" charset="-128"/>
              </a:rPr>
              <a:t>〇</a:t>
            </a:r>
            <a:r>
              <a:rPr kumimoji="1" lang="ja-JP" altLang="en-US" sz="1500" u="sng" spc="-80" dirty="0">
                <a:solidFill>
                  <a:schemeClr val="tx1"/>
                </a:solidFill>
                <a:latin typeface="Yu Gothic UI" panose="020B0500000000000000" pitchFamily="50" charset="-128"/>
                <a:ea typeface="Yu Gothic UI" panose="020B0500000000000000" pitchFamily="50" charset="-128"/>
              </a:rPr>
              <a:t>大阪湾での藻場の保全・再生・創出により、水産資源の保護に貢献するとともに、水質改善、二酸化炭素の吸収・固定に寄与する</a:t>
            </a:r>
            <a:endParaRPr kumimoji="1" lang="en-US" altLang="ja-JP" sz="1500" u="sng" spc="-80" dirty="0">
              <a:solidFill>
                <a:schemeClr val="tx1"/>
              </a:solidFill>
              <a:latin typeface="Yu Gothic UI" panose="020B0500000000000000" pitchFamily="50" charset="-128"/>
              <a:ea typeface="Yu Gothic UI" panose="020B0500000000000000" pitchFamily="50" charset="-128"/>
            </a:endParaRPr>
          </a:p>
        </p:txBody>
      </p:sp>
      <p:sp>
        <p:nvSpPr>
          <p:cNvPr id="66" name="正方形/長方形 65">
            <a:extLst>
              <a:ext uri="{FF2B5EF4-FFF2-40B4-BE49-F238E27FC236}">
                <a16:creationId xmlns:a16="http://schemas.microsoft.com/office/drawing/2014/main" id="{958A9283-DDE5-487B-8002-89807C29E5C2}"/>
              </a:ext>
            </a:extLst>
          </p:cNvPr>
          <p:cNvSpPr/>
          <p:nvPr/>
        </p:nvSpPr>
        <p:spPr>
          <a:xfrm>
            <a:off x="6705600" y="6409473"/>
            <a:ext cx="5902473" cy="2801281"/>
          </a:xfrm>
          <a:prstGeom prst="rect">
            <a:avLst/>
          </a:prstGeom>
          <a:solidFill>
            <a:srgbClr val="FFFFCC"/>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800"/>
              </a:lnSpc>
            </a:pPr>
            <a:r>
              <a:rPr kumimoji="1" lang="ja-JP" altLang="en-US" sz="1500" b="1" spc="-80" dirty="0">
                <a:solidFill>
                  <a:schemeClr val="tx1"/>
                </a:solidFill>
                <a:latin typeface="Yu Gothic UI" panose="020B0500000000000000" pitchFamily="50" charset="-128"/>
                <a:ea typeface="Yu Gothic UI" panose="020B0500000000000000" pitchFamily="50" charset="-128"/>
              </a:rPr>
              <a:t>◆環境 ⇔ 社会</a:t>
            </a:r>
            <a:endParaRPr kumimoji="1" lang="en-US" altLang="ja-JP" sz="1500" b="1" spc="-80" dirty="0">
              <a:solidFill>
                <a:schemeClr val="tx1"/>
              </a:solidFill>
              <a:latin typeface="Yu Gothic UI" panose="020B0500000000000000" pitchFamily="50" charset="-128"/>
              <a:ea typeface="Yu Gothic UI" panose="020B0500000000000000" pitchFamily="50" charset="-128"/>
            </a:endParaRPr>
          </a:p>
          <a:p>
            <a:pPr>
              <a:lnSpc>
                <a:spcPts val="1800"/>
              </a:lnSpc>
            </a:pPr>
            <a:endParaRPr kumimoji="1" lang="en-US" altLang="ja-JP" sz="1500" b="1" spc="-80" dirty="0">
              <a:solidFill>
                <a:schemeClr val="tx1"/>
              </a:solidFill>
              <a:latin typeface="Yu Gothic UI" panose="020B0500000000000000" pitchFamily="50" charset="-128"/>
              <a:ea typeface="Yu Gothic UI" panose="020B0500000000000000" pitchFamily="50" charset="-128"/>
            </a:endParaRPr>
          </a:p>
          <a:p>
            <a:pPr marL="176213" indent="-176213">
              <a:lnSpc>
                <a:spcPts val="1800"/>
              </a:lnSpc>
            </a:pPr>
            <a:r>
              <a:rPr kumimoji="1" lang="ja-JP" altLang="en-US" sz="1500" spc="-80" dirty="0">
                <a:solidFill>
                  <a:schemeClr val="tx1"/>
                </a:solidFill>
                <a:latin typeface="Yu Gothic UI" panose="020B0500000000000000" pitchFamily="50" charset="-128"/>
                <a:ea typeface="Yu Gothic UI" panose="020B0500000000000000" pitchFamily="50" charset="-128"/>
              </a:rPr>
              <a:t>〇</a:t>
            </a:r>
            <a:r>
              <a:rPr kumimoji="1" lang="ja-JP" altLang="en-US" sz="1500" u="sng" spc="-80" dirty="0">
                <a:solidFill>
                  <a:schemeClr val="tx1"/>
                </a:solidFill>
                <a:latin typeface="Yu Gothic UI" panose="020B0500000000000000" pitchFamily="50" charset="-128"/>
                <a:ea typeface="Yu Gothic UI" panose="020B0500000000000000" pitchFamily="50" charset="-128"/>
              </a:rPr>
              <a:t>災害時の防災拠点となる公共施設・公共インフラへ太陽光発電設備等を導入することで、創エネと防災機能向上を図る</a:t>
            </a:r>
            <a:endParaRPr kumimoji="1" lang="en-US" altLang="ja-JP" sz="1500" u="sng" spc="-80" dirty="0">
              <a:solidFill>
                <a:schemeClr val="tx1"/>
              </a:solidFill>
              <a:latin typeface="Yu Gothic UI" panose="020B0500000000000000" pitchFamily="50" charset="-128"/>
              <a:ea typeface="Yu Gothic UI" panose="020B0500000000000000" pitchFamily="50" charset="-128"/>
            </a:endParaRPr>
          </a:p>
          <a:p>
            <a:pPr marL="176213" indent="-176213">
              <a:lnSpc>
                <a:spcPts val="1800"/>
              </a:lnSpc>
            </a:pPr>
            <a:endParaRPr kumimoji="1" lang="en-US" altLang="ja-JP" sz="1500" u="sng" spc="-80" dirty="0">
              <a:solidFill>
                <a:schemeClr val="tx1"/>
              </a:solidFill>
              <a:latin typeface="Yu Gothic UI" panose="020B0500000000000000" pitchFamily="50" charset="-128"/>
              <a:ea typeface="Yu Gothic UI" panose="020B0500000000000000" pitchFamily="50" charset="-128"/>
            </a:endParaRPr>
          </a:p>
          <a:p>
            <a:pPr marL="176213" indent="-176213">
              <a:lnSpc>
                <a:spcPts val="1800"/>
              </a:lnSpc>
            </a:pPr>
            <a:r>
              <a:rPr kumimoji="1" lang="ja-JP" altLang="en-US" sz="1500" spc="-80" dirty="0">
                <a:solidFill>
                  <a:schemeClr val="tx1"/>
                </a:solidFill>
                <a:latin typeface="Yu Gothic UI" panose="020B0500000000000000" pitchFamily="50" charset="-128"/>
                <a:ea typeface="Yu Gothic UI" panose="020B0500000000000000" pitchFamily="50" charset="-128"/>
              </a:rPr>
              <a:t>〇</a:t>
            </a:r>
            <a:r>
              <a:rPr kumimoji="1" lang="ja-JP" altLang="en-US" sz="1500" u="sng" spc="-80" dirty="0">
                <a:solidFill>
                  <a:schemeClr val="tx1"/>
                </a:solidFill>
                <a:latin typeface="Yu Gothic UI" panose="020B0500000000000000" pitchFamily="50" charset="-128"/>
                <a:ea typeface="Yu Gothic UI" panose="020B0500000000000000" pitchFamily="50" charset="-128"/>
              </a:rPr>
              <a:t>フードバンクやフードドライブを通じて、企業や府民から寄附された未利用食品を、子ども食堂等で提供することで、食品ロス削減と子どもの食支援を促進する</a:t>
            </a:r>
            <a:endParaRPr kumimoji="1" lang="en-US" altLang="ja-JP" sz="1500" u="sng" spc="-80" dirty="0">
              <a:solidFill>
                <a:schemeClr val="tx1"/>
              </a:solidFill>
              <a:latin typeface="Yu Gothic UI" panose="020B0500000000000000" pitchFamily="50" charset="-128"/>
              <a:ea typeface="Yu Gothic UI" panose="020B0500000000000000" pitchFamily="50" charset="-128"/>
            </a:endParaRPr>
          </a:p>
          <a:p>
            <a:pPr marL="176213" indent="-176213">
              <a:lnSpc>
                <a:spcPts val="1800"/>
              </a:lnSpc>
            </a:pPr>
            <a:endParaRPr kumimoji="1" lang="en-US" altLang="ja-JP" sz="1500" u="sng" spc="-80" dirty="0">
              <a:solidFill>
                <a:schemeClr val="tx1"/>
              </a:solidFill>
              <a:latin typeface="Yu Gothic UI" panose="020B0500000000000000" pitchFamily="50" charset="-128"/>
              <a:ea typeface="Yu Gothic UI" panose="020B0500000000000000" pitchFamily="50" charset="-128"/>
            </a:endParaRPr>
          </a:p>
          <a:p>
            <a:pPr marL="176213" indent="-176213">
              <a:lnSpc>
                <a:spcPts val="1800"/>
              </a:lnSpc>
            </a:pPr>
            <a:r>
              <a:rPr kumimoji="1" lang="ja-JP" altLang="en-US" sz="1500" spc="-80" dirty="0">
                <a:solidFill>
                  <a:schemeClr val="tx1"/>
                </a:solidFill>
                <a:latin typeface="Yu Gothic UI" panose="020B0500000000000000" pitchFamily="50" charset="-128"/>
                <a:ea typeface="Yu Gothic UI" panose="020B0500000000000000" pitchFamily="50" charset="-128"/>
              </a:rPr>
              <a:t>〇</a:t>
            </a:r>
            <a:r>
              <a:rPr kumimoji="1" lang="ja-JP" altLang="en-US" sz="1500" u="sng" spc="-80" dirty="0">
                <a:solidFill>
                  <a:schemeClr val="tx1"/>
                </a:solidFill>
                <a:latin typeface="Yu Gothic UI" panose="020B0500000000000000" pitchFamily="50" charset="-128"/>
                <a:ea typeface="Yu Gothic UI" panose="020B0500000000000000" pitchFamily="50" charset="-128"/>
              </a:rPr>
              <a:t>ごみ拾いや自然共生サイトの保全活動等、民間企業・府民の自主的な取組により、地域コミュニティの活性化につなげるとともに環境保全を推進する</a:t>
            </a:r>
          </a:p>
        </p:txBody>
      </p:sp>
    </p:spTree>
    <p:extLst>
      <p:ext uri="{BB962C8B-B14F-4D97-AF65-F5344CB8AC3E}">
        <p14:creationId xmlns:p14="http://schemas.microsoft.com/office/powerpoint/2010/main" val="2124210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33">
            <a:extLst>
              <a:ext uri="{FF2B5EF4-FFF2-40B4-BE49-F238E27FC236}">
                <a16:creationId xmlns:a16="http://schemas.microsoft.com/office/drawing/2014/main" id="{CFDCE233-DBF1-4FDD-B556-1BF60533EEF1}"/>
              </a:ext>
            </a:extLst>
          </p:cNvPr>
          <p:cNvSpPr/>
          <p:nvPr/>
        </p:nvSpPr>
        <p:spPr>
          <a:xfrm>
            <a:off x="1" y="0"/>
            <a:ext cx="12801599" cy="648000"/>
          </a:xfrm>
          <a:prstGeom prst="rect">
            <a:avLst/>
          </a:prstGeom>
          <a:solidFill>
            <a:srgbClr val="007E39"/>
          </a:solidFill>
          <a:ln w="12700" cap="flat" cmpd="sng" algn="ctr">
            <a:noFill/>
            <a:prstDash val="solid"/>
            <a:miter lim="800000"/>
          </a:ln>
          <a:effectLst/>
        </p:spPr>
        <p:txBody>
          <a:bodyPr rot="0" spcFirstLastPara="0" vert="horz" wrap="square" lIns="91440" tIns="126000" rIns="91440" bIns="0" numCol="1" spcCol="0" rtlCol="0" fromWordArt="0" anchor="ctr" anchorCtr="0" forceAA="0" compatLnSpc="1">
            <a:prstTxWarp prst="textNoShape">
              <a:avLst/>
            </a:prstTxWarp>
            <a:noAutofit/>
          </a:bodyPr>
          <a:lstStyle/>
          <a:p>
            <a:pPr defTabSz="914418">
              <a:lnSpc>
                <a:spcPts val="2500"/>
              </a:lnSpc>
              <a:defRPr/>
            </a:pPr>
            <a:r>
              <a:rPr lang="ja-JP" altLang="en-US" sz="2800" b="1" dirty="0">
                <a:solidFill>
                  <a:schemeClr val="bg1"/>
                </a:solidFill>
                <a:latin typeface="メイリオ" panose="020B0604030504040204" pitchFamily="50" charset="-128"/>
                <a:ea typeface="メイリオ" panose="020B0604030504040204" pitchFamily="50" charset="-128"/>
              </a:rPr>
              <a:t>　　　　　　　　５　施策の基本的な方向性</a:t>
            </a:r>
            <a:r>
              <a:rPr lang="ja-JP" altLang="en-US" sz="1600" b="1" dirty="0">
                <a:solidFill>
                  <a:schemeClr val="bg1"/>
                </a:solidFill>
                <a:latin typeface="メイリオ" panose="020B0604030504040204" pitchFamily="50" charset="-128"/>
                <a:ea typeface="メイリオ" panose="020B0604030504040204" pitchFamily="50" charset="-128"/>
              </a:rPr>
              <a:t>　（２）</a:t>
            </a:r>
            <a:r>
              <a:rPr kumimoji="1" lang="ja-JP" altLang="en-US" sz="1600" b="1" dirty="0">
                <a:solidFill>
                  <a:schemeClr val="bg1"/>
                </a:solidFill>
                <a:latin typeface="メイリオ" panose="020B0604030504040204" pitchFamily="50" charset="-128"/>
                <a:ea typeface="メイリオ" panose="020B0604030504040204" pitchFamily="50" charset="-128"/>
              </a:rPr>
              <a:t>社会・経済の課題解決に資する環境施策の視点</a:t>
            </a:r>
            <a:endParaRPr lang="en-US" altLang="ja-JP" sz="1600" b="1" dirty="0">
              <a:solidFill>
                <a:schemeClr val="bg1"/>
              </a:solidFill>
              <a:latin typeface="メイリオ" panose="020B0604030504040204" pitchFamily="50" charset="-128"/>
              <a:ea typeface="メイリオ" panose="020B0604030504040204" pitchFamily="50" charset="-128"/>
            </a:endParaRPr>
          </a:p>
        </p:txBody>
      </p:sp>
      <p:sp>
        <p:nvSpPr>
          <p:cNvPr id="6" name="角丸四角形 5"/>
          <p:cNvSpPr/>
          <p:nvPr/>
        </p:nvSpPr>
        <p:spPr>
          <a:xfrm>
            <a:off x="136297" y="3087595"/>
            <a:ext cx="12548924" cy="6188943"/>
          </a:xfrm>
          <a:prstGeom prst="roundRect">
            <a:avLst>
              <a:gd name="adj" fmla="val 2130"/>
            </a:avLst>
          </a:prstGeom>
          <a:solidFill>
            <a:srgbClr val="FFFF99"/>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ts val="500"/>
              </a:lnSpc>
            </a:pPr>
            <a:endParaRPr kumimoji="1" lang="en-US" altLang="ja-JP" sz="2200" b="1" dirty="0">
              <a:solidFill>
                <a:schemeClr val="tx1"/>
              </a:solidFill>
              <a:latin typeface="Yu Gothic UI" panose="020B0500000000000000" pitchFamily="50" charset="-128"/>
              <a:ea typeface="Yu Gothic UI" panose="020B0500000000000000" pitchFamily="50" charset="-128"/>
            </a:endParaRPr>
          </a:p>
          <a:p>
            <a:pPr algn="ctr"/>
            <a:r>
              <a:rPr kumimoji="1" lang="ja-JP" altLang="en-US" sz="2200" b="1" dirty="0">
                <a:solidFill>
                  <a:schemeClr val="tx1"/>
                </a:solidFill>
                <a:latin typeface="Yu Gothic UI" panose="020B0500000000000000" pitchFamily="50" charset="-128"/>
                <a:ea typeface="Yu Gothic UI" panose="020B0500000000000000" pitchFamily="50" charset="-128"/>
              </a:rPr>
              <a:t>４つの観点の必要性と、社会・経済の課題の同時解決に資する環境施策の視点への寄与</a:t>
            </a:r>
          </a:p>
        </p:txBody>
      </p:sp>
      <p:sp>
        <p:nvSpPr>
          <p:cNvPr id="37" name="テキスト ボックス 36"/>
          <p:cNvSpPr txBox="1"/>
          <p:nvPr/>
        </p:nvSpPr>
        <p:spPr>
          <a:xfrm>
            <a:off x="11644554" y="-30977"/>
            <a:ext cx="1038246" cy="400110"/>
          </a:xfrm>
          <a:prstGeom prst="rect">
            <a:avLst/>
          </a:prstGeom>
          <a:noFill/>
        </p:spPr>
        <p:txBody>
          <a:bodyPr wrap="square" rtlCol="0">
            <a:spAutoFit/>
          </a:bodyPr>
          <a:lstStyle/>
          <a:p>
            <a:pPr algn="r"/>
            <a:r>
              <a:rPr kumimoji="1" lang="en-US" altLang="ja-JP" sz="2000" b="1" dirty="0">
                <a:solidFill>
                  <a:schemeClr val="bg1"/>
                </a:solidFill>
              </a:rPr>
              <a:t>11</a:t>
            </a:r>
            <a:endParaRPr kumimoji="1" lang="ja-JP" altLang="en-US" sz="2000" b="1" dirty="0">
              <a:solidFill>
                <a:schemeClr val="bg1"/>
              </a:solidFill>
            </a:endParaRPr>
          </a:p>
        </p:txBody>
      </p:sp>
      <p:sp>
        <p:nvSpPr>
          <p:cNvPr id="24" name="角丸四角形 3">
            <a:extLst>
              <a:ext uri="{FF2B5EF4-FFF2-40B4-BE49-F238E27FC236}">
                <a16:creationId xmlns:a16="http://schemas.microsoft.com/office/drawing/2014/main" id="{870496E5-0FC5-48D1-AEC7-C99A1474F37E}"/>
              </a:ext>
            </a:extLst>
          </p:cNvPr>
          <p:cNvSpPr/>
          <p:nvPr/>
        </p:nvSpPr>
        <p:spPr>
          <a:xfrm>
            <a:off x="165600" y="1273249"/>
            <a:ext cx="12517200" cy="1556866"/>
          </a:xfrm>
          <a:prstGeom prst="roundRect">
            <a:avLst>
              <a:gd name="adj" fmla="val 0"/>
            </a:avLst>
          </a:prstGeom>
          <a:solidFill>
            <a:srgbClr val="FFFFCC"/>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5" indent="-285755">
              <a:lnSpc>
                <a:spcPts val="2700"/>
              </a:lnSpc>
              <a:buFont typeface="Wingdings" panose="05000000000000000000" pitchFamily="2" charset="2"/>
              <a:buChar char="Ø"/>
            </a:pPr>
            <a:r>
              <a:rPr kumimoji="1" lang="ja-JP" altLang="en-US" sz="1700" dirty="0">
                <a:solidFill>
                  <a:schemeClr val="tx1"/>
                </a:solidFill>
                <a:latin typeface="Yu Gothic UI" panose="020B0500000000000000" pitchFamily="50" charset="-128"/>
                <a:ea typeface="Yu Gothic UI" panose="020B0500000000000000" pitchFamily="50" charset="-128"/>
              </a:rPr>
              <a:t>　環境・社会・経済の課題の同時解決に資する施策の相乗効果を図るために今後の環境施策を講じていく上で、以下の４つの観点（</a:t>
            </a:r>
            <a:r>
              <a:rPr kumimoji="1" lang="ja-JP" altLang="en-US" sz="1700" b="1" dirty="0">
                <a:solidFill>
                  <a:schemeClr val="tx1"/>
                </a:solidFill>
                <a:latin typeface="Yu Gothic UI" panose="020B0500000000000000" pitchFamily="50" charset="-128"/>
                <a:ea typeface="Yu Gothic UI" panose="020B0500000000000000" pitchFamily="50" charset="-128"/>
              </a:rPr>
              <a:t>外部性の内部化</a:t>
            </a:r>
            <a:r>
              <a:rPr kumimoji="1" lang="ja-JP" altLang="en-US" sz="1700" dirty="0">
                <a:solidFill>
                  <a:schemeClr val="tx1"/>
                </a:solidFill>
                <a:latin typeface="Yu Gothic UI" panose="020B0500000000000000" pitchFamily="50" charset="-128"/>
                <a:ea typeface="Yu Gothic UI" panose="020B0500000000000000" pitchFamily="50" charset="-128"/>
              </a:rPr>
              <a:t>、</a:t>
            </a:r>
            <a:r>
              <a:rPr kumimoji="1" lang="ja-JP" altLang="en-US" sz="1700" b="1" dirty="0">
                <a:solidFill>
                  <a:schemeClr val="tx1"/>
                </a:solidFill>
                <a:latin typeface="Yu Gothic UI" panose="020B0500000000000000" pitchFamily="50" charset="-128"/>
                <a:ea typeface="Yu Gothic UI" panose="020B0500000000000000" pitchFamily="50" charset="-128"/>
              </a:rPr>
              <a:t>環境効率性の向上</a:t>
            </a:r>
            <a:r>
              <a:rPr kumimoji="1" lang="ja-JP" altLang="en-US" sz="1700" dirty="0">
                <a:solidFill>
                  <a:schemeClr val="tx1"/>
                </a:solidFill>
                <a:latin typeface="Yu Gothic UI" panose="020B0500000000000000" pitchFamily="50" charset="-128"/>
                <a:ea typeface="Yu Gothic UI" panose="020B0500000000000000" pitchFamily="50" charset="-128"/>
              </a:rPr>
              <a:t>、</a:t>
            </a:r>
            <a:r>
              <a:rPr kumimoji="1" lang="ja-JP" altLang="en-US" sz="1700" b="1" dirty="0">
                <a:solidFill>
                  <a:schemeClr val="tx1"/>
                </a:solidFill>
                <a:latin typeface="Yu Gothic UI" panose="020B0500000000000000" pitchFamily="50" charset="-128"/>
                <a:ea typeface="Yu Gothic UI" panose="020B0500000000000000" pitchFamily="50" charset="-128"/>
              </a:rPr>
              <a:t>環境リスク・移行リスクへの対応</a:t>
            </a:r>
            <a:r>
              <a:rPr kumimoji="1" lang="ja-JP" altLang="en-US" sz="1700" dirty="0">
                <a:solidFill>
                  <a:schemeClr val="tx1"/>
                </a:solidFill>
                <a:latin typeface="Yu Gothic UI" panose="020B0500000000000000" pitchFamily="50" charset="-128"/>
                <a:ea typeface="Yu Gothic UI" panose="020B0500000000000000" pitchFamily="50" charset="-128"/>
              </a:rPr>
              <a:t>、</a:t>
            </a:r>
            <a:r>
              <a:rPr kumimoji="1" lang="ja-JP" altLang="en-US" sz="1700" b="1" dirty="0">
                <a:solidFill>
                  <a:schemeClr val="tx1"/>
                </a:solidFill>
                <a:latin typeface="Yu Gothic UI" panose="020B0500000000000000" pitchFamily="50" charset="-128"/>
                <a:ea typeface="Yu Gothic UI" panose="020B0500000000000000" pitchFamily="50" charset="-128"/>
              </a:rPr>
              <a:t>自然資本の強化</a:t>
            </a:r>
            <a:r>
              <a:rPr kumimoji="1" lang="ja-JP" altLang="en-US" sz="1700" dirty="0">
                <a:solidFill>
                  <a:schemeClr val="tx1"/>
                </a:solidFill>
                <a:latin typeface="Yu Gothic UI" panose="020B0500000000000000" pitchFamily="50" charset="-128"/>
                <a:ea typeface="Yu Gothic UI" panose="020B0500000000000000" pitchFamily="50" charset="-128"/>
              </a:rPr>
              <a:t>）が必要となります。</a:t>
            </a:r>
            <a:endParaRPr kumimoji="1" lang="en-US" altLang="ja-JP" sz="1700" dirty="0">
              <a:solidFill>
                <a:schemeClr val="tx1"/>
              </a:solidFill>
              <a:latin typeface="Yu Gothic UI" panose="020B0500000000000000" pitchFamily="50" charset="-128"/>
              <a:ea typeface="Yu Gothic UI" panose="020B0500000000000000" pitchFamily="50" charset="-128"/>
            </a:endParaRPr>
          </a:p>
          <a:p>
            <a:pPr marL="285755" indent="-285755">
              <a:lnSpc>
                <a:spcPts val="2700"/>
              </a:lnSpc>
              <a:buFont typeface="Wingdings" panose="05000000000000000000" pitchFamily="2" charset="2"/>
              <a:buChar char="Ø"/>
            </a:pPr>
            <a:r>
              <a:rPr kumimoji="1" lang="ja-JP" altLang="en-US" sz="1700" dirty="0">
                <a:solidFill>
                  <a:schemeClr val="tx1"/>
                </a:solidFill>
                <a:latin typeface="Yu Gothic UI" panose="020B0500000000000000" pitchFamily="50" charset="-128"/>
                <a:ea typeface="Yu Gothic UI" panose="020B0500000000000000" pitchFamily="50" charset="-128"/>
              </a:rPr>
              <a:t>　今後は、４つの観点を踏まえて各分野における環境施策を展開することにより、持続可能な社会の実現をめざします。</a:t>
            </a:r>
          </a:p>
        </p:txBody>
      </p:sp>
      <p:sp>
        <p:nvSpPr>
          <p:cNvPr id="11" name="正方形/長方形 10">
            <a:extLst>
              <a:ext uri="{FF2B5EF4-FFF2-40B4-BE49-F238E27FC236}">
                <a16:creationId xmlns:a16="http://schemas.microsoft.com/office/drawing/2014/main" id="{9D8CF6B8-2704-4BB0-80A7-7FFD4D814C71}"/>
              </a:ext>
            </a:extLst>
          </p:cNvPr>
          <p:cNvSpPr/>
          <p:nvPr/>
        </p:nvSpPr>
        <p:spPr>
          <a:xfrm>
            <a:off x="1040131" y="6572728"/>
            <a:ext cx="5436000" cy="1172086"/>
          </a:xfrm>
          <a:prstGeom prst="rect">
            <a:avLst/>
          </a:prstGeom>
        </p:spPr>
        <p:style>
          <a:lnRef idx="1">
            <a:schemeClr val="accent2"/>
          </a:lnRef>
          <a:fillRef idx="2">
            <a:schemeClr val="accent2"/>
          </a:fillRef>
          <a:effectRef idx="1">
            <a:schemeClr val="accent2"/>
          </a:effectRef>
          <a:fontRef idx="minor">
            <a:schemeClr val="dk1"/>
          </a:fontRef>
        </p:style>
        <p:txBody>
          <a:bodyPr lIns="36000" rIns="36000" rtlCol="0" anchor="ctr"/>
          <a:lstStyle/>
          <a:p>
            <a:pPr marL="285755" indent="-285755">
              <a:buFont typeface="Wingdings" panose="05000000000000000000" pitchFamily="2" charset="2"/>
              <a:buChar char="Ø"/>
            </a:pPr>
            <a:r>
              <a:rPr kumimoji="1" lang="ja-JP" altLang="en-US" dirty="0">
                <a:latin typeface="Yu Gothic UI" panose="020B0500000000000000" pitchFamily="50" charset="-128"/>
                <a:ea typeface="Yu Gothic UI" panose="020B0500000000000000" pitchFamily="50" charset="-128"/>
              </a:rPr>
              <a:t>　最新の科学的知見や世界の潮流を踏まえて、</a:t>
            </a:r>
            <a:r>
              <a:rPr kumimoji="1" lang="ja-JP" altLang="en-US" b="1" u="sng" dirty="0">
                <a:latin typeface="Yu Gothic UI" panose="020B0500000000000000" pitchFamily="50" charset="-128"/>
                <a:ea typeface="Yu Gothic UI" panose="020B0500000000000000" pitchFamily="50" charset="-128"/>
              </a:rPr>
              <a:t>環境</a:t>
            </a:r>
            <a:r>
              <a:rPr kumimoji="1" lang="ja-JP" altLang="en-US" dirty="0">
                <a:latin typeface="Yu Gothic UI" panose="020B0500000000000000" pitchFamily="50" charset="-128"/>
                <a:ea typeface="Yu Gothic UI" panose="020B0500000000000000" pitchFamily="50" charset="-128"/>
              </a:rPr>
              <a:t>リスクや脱炭素社会への転換などの</a:t>
            </a:r>
            <a:r>
              <a:rPr kumimoji="1" lang="ja-JP" altLang="en-US" b="1" u="sng" dirty="0">
                <a:solidFill>
                  <a:schemeClr val="tx1"/>
                </a:solidFill>
                <a:latin typeface="Yu Gothic UI" panose="020B0500000000000000" pitchFamily="50" charset="-128"/>
                <a:ea typeface="Yu Gothic UI" panose="020B0500000000000000" pitchFamily="50" charset="-128"/>
              </a:rPr>
              <a:t>社会</a:t>
            </a:r>
            <a:r>
              <a:rPr kumimoji="1" lang="ja-JP" altLang="en-US" dirty="0">
                <a:solidFill>
                  <a:schemeClr val="tx1"/>
                </a:solidFill>
                <a:latin typeface="Yu Gothic UI" panose="020B0500000000000000" pitchFamily="50" charset="-128"/>
                <a:ea typeface="Yu Gothic UI" panose="020B0500000000000000" pitchFamily="50" charset="-128"/>
              </a:rPr>
              <a:t>・</a:t>
            </a:r>
            <a:r>
              <a:rPr kumimoji="1" lang="ja-JP" altLang="en-US" b="1" u="sng" dirty="0">
                <a:solidFill>
                  <a:schemeClr val="tx1"/>
                </a:solidFill>
                <a:latin typeface="Yu Gothic UI" panose="020B0500000000000000" pitchFamily="50" charset="-128"/>
                <a:ea typeface="Yu Gothic UI" panose="020B0500000000000000" pitchFamily="50" charset="-128"/>
              </a:rPr>
              <a:t>経済</a:t>
            </a:r>
            <a:r>
              <a:rPr kumimoji="1" lang="ja-JP" altLang="en-US" dirty="0">
                <a:solidFill>
                  <a:schemeClr val="tx1"/>
                </a:solidFill>
                <a:latin typeface="Yu Gothic UI" panose="020B0500000000000000" pitchFamily="50" charset="-128"/>
                <a:ea typeface="Yu Gothic UI" panose="020B0500000000000000" pitchFamily="50" charset="-128"/>
              </a:rPr>
              <a:t>が大きく変化する移行</a:t>
            </a:r>
            <a:r>
              <a:rPr kumimoji="1" lang="ja-JP" altLang="en-US" dirty="0">
                <a:latin typeface="Yu Gothic UI" panose="020B0500000000000000" pitchFamily="50" charset="-128"/>
                <a:ea typeface="Yu Gothic UI" panose="020B0500000000000000" pitchFamily="50" charset="-128"/>
              </a:rPr>
              <a:t>リスクに迅速に対応する必要があります。</a:t>
            </a:r>
            <a:endParaRPr kumimoji="1" lang="en-US" altLang="ja-JP" dirty="0">
              <a:latin typeface="Yu Gothic UI" panose="020B0500000000000000" pitchFamily="50" charset="-128"/>
              <a:ea typeface="Yu Gothic UI" panose="020B0500000000000000" pitchFamily="50" charset="-128"/>
            </a:endParaRPr>
          </a:p>
        </p:txBody>
      </p:sp>
      <p:sp>
        <p:nvSpPr>
          <p:cNvPr id="12" name="正方形/長方形 11">
            <a:extLst>
              <a:ext uri="{FF2B5EF4-FFF2-40B4-BE49-F238E27FC236}">
                <a16:creationId xmlns:a16="http://schemas.microsoft.com/office/drawing/2014/main" id="{7D35BA57-7D08-4E79-8FC5-3D43B55F3C98}"/>
              </a:ext>
            </a:extLst>
          </p:cNvPr>
          <p:cNvSpPr/>
          <p:nvPr/>
        </p:nvSpPr>
        <p:spPr>
          <a:xfrm>
            <a:off x="1040130" y="7948713"/>
            <a:ext cx="5436000" cy="1167475"/>
          </a:xfrm>
          <a:prstGeom prst="rect">
            <a:avLst/>
          </a:prstGeom>
        </p:spPr>
        <p:style>
          <a:lnRef idx="1">
            <a:schemeClr val="accent1"/>
          </a:lnRef>
          <a:fillRef idx="2">
            <a:schemeClr val="accent1"/>
          </a:fillRef>
          <a:effectRef idx="1">
            <a:schemeClr val="accent1"/>
          </a:effectRef>
          <a:fontRef idx="minor">
            <a:schemeClr val="dk1"/>
          </a:fontRef>
        </p:style>
        <p:txBody>
          <a:bodyPr lIns="36000" rIns="36000" rtlCol="0" anchor="ctr"/>
          <a:lstStyle/>
          <a:p>
            <a:pPr marL="285755" indent="-285755">
              <a:buFont typeface="Wingdings" panose="05000000000000000000" pitchFamily="2" charset="2"/>
              <a:buChar char="Ø"/>
            </a:pPr>
            <a:r>
              <a:rPr kumimoji="1" lang="ja-JP" altLang="en-US" b="1" dirty="0">
                <a:solidFill>
                  <a:schemeClr val="tx1"/>
                </a:solidFill>
                <a:latin typeface="Yu Gothic UI" panose="020B0500000000000000" pitchFamily="50" charset="-128"/>
                <a:ea typeface="Yu Gothic UI" panose="020B0500000000000000" pitchFamily="50" charset="-128"/>
              </a:rPr>
              <a:t>　</a:t>
            </a:r>
            <a:r>
              <a:rPr kumimoji="1" lang="ja-JP" altLang="en-US" b="1" u="sng" dirty="0">
                <a:solidFill>
                  <a:schemeClr val="tx1"/>
                </a:solidFill>
                <a:latin typeface="Yu Gothic UI" panose="020B0500000000000000" pitchFamily="50" charset="-128"/>
                <a:ea typeface="Yu Gothic UI" panose="020B0500000000000000" pitchFamily="50" charset="-128"/>
              </a:rPr>
              <a:t>社会</a:t>
            </a:r>
            <a:r>
              <a:rPr kumimoji="1" lang="ja-JP" altLang="en-US" dirty="0">
                <a:solidFill>
                  <a:schemeClr val="tx1"/>
                </a:solidFill>
                <a:latin typeface="Yu Gothic UI" panose="020B0500000000000000" pitchFamily="50" charset="-128"/>
                <a:ea typeface="Yu Gothic UI" panose="020B0500000000000000" pitchFamily="50" charset="-128"/>
              </a:rPr>
              <a:t>・</a:t>
            </a:r>
            <a:r>
              <a:rPr kumimoji="1" lang="ja-JP" altLang="en-US" b="1" u="sng" dirty="0">
                <a:solidFill>
                  <a:schemeClr val="tx1"/>
                </a:solidFill>
                <a:latin typeface="Yu Gothic UI" panose="020B0500000000000000" pitchFamily="50" charset="-128"/>
                <a:ea typeface="Yu Gothic UI" panose="020B0500000000000000" pitchFamily="50" charset="-128"/>
              </a:rPr>
              <a:t>経済</a:t>
            </a:r>
            <a:r>
              <a:rPr kumimoji="1" lang="ja-JP" altLang="en-US" dirty="0">
                <a:solidFill>
                  <a:schemeClr val="tx1"/>
                </a:solidFill>
                <a:latin typeface="Yu Gothic UI" panose="020B0500000000000000" pitchFamily="50" charset="-128"/>
                <a:ea typeface="Yu Gothic UI" panose="020B0500000000000000" pitchFamily="50" charset="-128"/>
              </a:rPr>
              <a:t>システムの土台であり、全ての人にとって生存の基盤である</a:t>
            </a:r>
            <a:r>
              <a:rPr kumimoji="1" lang="ja-JP" altLang="en-US" dirty="0">
                <a:latin typeface="Yu Gothic UI" panose="020B0500000000000000" pitchFamily="50" charset="-128"/>
                <a:ea typeface="Yu Gothic UI" panose="020B0500000000000000" pitchFamily="50" charset="-128"/>
              </a:rPr>
              <a:t>自然</a:t>
            </a:r>
            <a:r>
              <a:rPr kumimoji="1" lang="ja-JP" altLang="en-US" dirty="0">
                <a:solidFill>
                  <a:schemeClr val="tx1"/>
                </a:solidFill>
                <a:latin typeface="Yu Gothic UI" panose="020B0500000000000000" pitchFamily="50" charset="-128"/>
                <a:ea typeface="Yu Gothic UI" panose="020B0500000000000000" pitchFamily="50" charset="-128"/>
              </a:rPr>
              <a:t>資本</a:t>
            </a:r>
            <a:r>
              <a:rPr kumimoji="1" lang="en-US" altLang="ja-JP" baseline="30000" dirty="0">
                <a:solidFill>
                  <a:schemeClr val="tx1"/>
                </a:solidFill>
                <a:latin typeface="Yu Gothic UI" panose="020B0500000000000000" pitchFamily="50" charset="-128"/>
                <a:ea typeface="Yu Gothic UI" panose="020B0500000000000000" pitchFamily="50" charset="-128"/>
              </a:rPr>
              <a:t>※</a:t>
            </a:r>
            <a:r>
              <a:rPr kumimoji="1" lang="ja-JP" altLang="en-US" dirty="0">
                <a:solidFill>
                  <a:schemeClr val="tx1"/>
                </a:solidFill>
                <a:latin typeface="Yu Gothic UI" panose="020B0500000000000000" pitchFamily="50" charset="-128"/>
                <a:ea typeface="Yu Gothic UI" panose="020B0500000000000000" pitchFamily="50" charset="-128"/>
              </a:rPr>
              <a:t>を充実させる必要があります。</a:t>
            </a:r>
            <a:endParaRPr kumimoji="1" lang="en-US" altLang="ja-JP" dirty="0">
              <a:solidFill>
                <a:schemeClr val="tx1"/>
              </a:solidFill>
              <a:latin typeface="Yu Gothic UI" panose="020B0500000000000000" pitchFamily="50" charset="-128"/>
              <a:ea typeface="Yu Gothic UI" panose="020B0500000000000000" pitchFamily="50" charset="-128"/>
            </a:endParaRPr>
          </a:p>
          <a:p>
            <a:pPr marL="285755" indent="-285755">
              <a:buFont typeface="Wingdings" panose="05000000000000000000" pitchFamily="2" charset="2"/>
              <a:buChar char="Ø"/>
            </a:pPr>
            <a:endParaRPr kumimoji="1" lang="en-US" altLang="ja-JP" dirty="0">
              <a:solidFill>
                <a:schemeClr val="tx1"/>
              </a:solidFill>
              <a:latin typeface="Yu Gothic UI" panose="020B0500000000000000" pitchFamily="50" charset="-128"/>
              <a:ea typeface="Yu Gothic UI" panose="020B0500000000000000" pitchFamily="50" charset="-128"/>
            </a:endParaRPr>
          </a:p>
        </p:txBody>
      </p:sp>
      <p:sp>
        <p:nvSpPr>
          <p:cNvPr id="13" name="角丸四角形 8">
            <a:extLst>
              <a:ext uri="{FF2B5EF4-FFF2-40B4-BE49-F238E27FC236}">
                <a16:creationId xmlns:a16="http://schemas.microsoft.com/office/drawing/2014/main" id="{8A91FF9B-C484-4842-A4D8-F4AE993D1080}"/>
              </a:ext>
            </a:extLst>
          </p:cNvPr>
          <p:cNvSpPr/>
          <p:nvPr/>
        </p:nvSpPr>
        <p:spPr>
          <a:xfrm>
            <a:off x="118799" y="917467"/>
            <a:ext cx="9065541" cy="540000"/>
          </a:xfrm>
          <a:prstGeom prst="roundRect">
            <a:avLst/>
          </a:prstGeom>
          <a:solidFill>
            <a:srgbClr val="00AC4E"/>
          </a:solidFill>
          <a:ln w="254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200" b="1" dirty="0">
                <a:solidFill>
                  <a:srgbClr val="FF0000"/>
                </a:solidFill>
                <a:latin typeface="Yu Gothic UI" panose="020B0500000000000000" pitchFamily="50" charset="-128"/>
                <a:ea typeface="Yu Gothic UI" panose="020B0500000000000000" pitchFamily="50" charset="-128"/>
              </a:rPr>
              <a:t>　</a:t>
            </a:r>
            <a:r>
              <a:rPr kumimoji="1" lang="ja-JP" altLang="en-US" sz="2200" b="1" dirty="0">
                <a:solidFill>
                  <a:schemeClr val="bg1"/>
                </a:solidFill>
                <a:latin typeface="Yu Gothic UI" panose="020B0500000000000000" pitchFamily="50" charset="-128"/>
                <a:ea typeface="Yu Gothic UI" panose="020B0500000000000000" pitchFamily="50" charset="-128"/>
              </a:rPr>
              <a:t>社会・経済の課題解決に資する環境施策の４つの観点</a:t>
            </a:r>
          </a:p>
        </p:txBody>
      </p:sp>
      <p:sp>
        <p:nvSpPr>
          <p:cNvPr id="2" name="楕円 1"/>
          <p:cNvSpPr/>
          <p:nvPr/>
        </p:nvSpPr>
        <p:spPr>
          <a:xfrm>
            <a:off x="231446" y="4062564"/>
            <a:ext cx="776888" cy="776888"/>
          </a:xfrm>
          <a:prstGeom prst="ellipse">
            <a:avLst/>
          </a:prstGeom>
          <a:solidFill>
            <a:schemeClr val="accent2">
              <a:lumMod val="40000"/>
              <a:lumOff val="60000"/>
            </a:schemeClr>
          </a:solidFill>
          <a:ln w="25400">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latin typeface="Yu Gothic UI" panose="020B0500000000000000" pitchFamily="50" charset="-128"/>
                <a:ea typeface="Yu Gothic UI" panose="020B0500000000000000" pitchFamily="50" charset="-128"/>
              </a:rPr>
              <a:t>１</a:t>
            </a:r>
          </a:p>
        </p:txBody>
      </p:sp>
      <p:sp>
        <p:nvSpPr>
          <p:cNvPr id="49" name="楕円 48"/>
          <p:cNvSpPr/>
          <p:nvPr/>
        </p:nvSpPr>
        <p:spPr>
          <a:xfrm>
            <a:off x="231446" y="5418287"/>
            <a:ext cx="776888" cy="776888"/>
          </a:xfrm>
          <a:prstGeom prst="ellipse">
            <a:avLst/>
          </a:prstGeom>
          <a:solidFill>
            <a:schemeClr val="accent2">
              <a:lumMod val="40000"/>
              <a:lumOff val="60000"/>
            </a:schemeClr>
          </a:solidFill>
          <a:ln w="25400">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latin typeface="Yu Gothic UI" panose="020B0500000000000000" pitchFamily="50" charset="-128"/>
                <a:ea typeface="Yu Gothic UI" panose="020B0500000000000000" pitchFamily="50" charset="-128"/>
              </a:rPr>
              <a:t>２</a:t>
            </a:r>
          </a:p>
        </p:txBody>
      </p:sp>
      <p:sp>
        <p:nvSpPr>
          <p:cNvPr id="51" name="楕円 50"/>
          <p:cNvSpPr/>
          <p:nvPr/>
        </p:nvSpPr>
        <p:spPr>
          <a:xfrm>
            <a:off x="231446" y="6804256"/>
            <a:ext cx="776888" cy="776888"/>
          </a:xfrm>
          <a:prstGeom prst="ellipse">
            <a:avLst/>
          </a:prstGeom>
          <a:solidFill>
            <a:schemeClr val="accent2">
              <a:lumMod val="40000"/>
              <a:lumOff val="60000"/>
            </a:schemeClr>
          </a:solidFill>
          <a:ln w="25400">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latin typeface="Yu Gothic UI" panose="020B0500000000000000" pitchFamily="50" charset="-128"/>
                <a:ea typeface="Yu Gothic UI" panose="020B0500000000000000" pitchFamily="50" charset="-128"/>
              </a:rPr>
              <a:t>３</a:t>
            </a:r>
          </a:p>
        </p:txBody>
      </p:sp>
      <p:sp>
        <p:nvSpPr>
          <p:cNvPr id="55" name="楕円 54"/>
          <p:cNvSpPr/>
          <p:nvPr/>
        </p:nvSpPr>
        <p:spPr>
          <a:xfrm>
            <a:off x="231446" y="8115191"/>
            <a:ext cx="776888" cy="776888"/>
          </a:xfrm>
          <a:prstGeom prst="ellipse">
            <a:avLst/>
          </a:prstGeom>
          <a:solidFill>
            <a:schemeClr val="accent2">
              <a:lumMod val="40000"/>
              <a:lumOff val="60000"/>
            </a:schemeClr>
          </a:solidFill>
          <a:ln w="25400">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latin typeface="Yu Gothic UI" panose="020B0500000000000000" pitchFamily="50" charset="-128"/>
                <a:ea typeface="Yu Gothic UI" panose="020B0500000000000000" pitchFamily="50" charset="-128"/>
              </a:rPr>
              <a:t>４</a:t>
            </a:r>
          </a:p>
        </p:txBody>
      </p:sp>
      <p:sp>
        <p:nvSpPr>
          <p:cNvPr id="3" name="フローチャート: 抜出し 2"/>
          <p:cNvSpPr/>
          <p:nvPr/>
        </p:nvSpPr>
        <p:spPr>
          <a:xfrm rot="5400000">
            <a:off x="6282284" y="4177253"/>
            <a:ext cx="918389" cy="498161"/>
          </a:xfrm>
          <a:prstGeom prst="flowChartExtra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47">
              <a:solidFill>
                <a:schemeClr val="tx1"/>
              </a:solidFill>
            </a:endParaRPr>
          </a:p>
        </p:txBody>
      </p:sp>
      <p:sp>
        <p:nvSpPr>
          <p:cNvPr id="56" name="フローチャート: 抜出し 55"/>
          <p:cNvSpPr/>
          <p:nvPr/>
        </p:nvSpPr>
        <p:spPr>
          <a:xfrm rot="5400000">
            <a:off x="6282287" y="6929769"/>
            <a:ext cx="918387" cy="498161"/>
          </a:xfrm>
          <a:prstGeom prst="flowChartExtra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47">
              <a:solidFill>
                <a:schemeClr val="tx1"/>
              </a:solidFill>
            </a:endParaRPr>
          </a:p>
        </p:txBody>
      </p:sp>
      <p:sp>
        <p:nvSpPr>
          <p:cNvPr id="57" name="フローチャート: 抜出し 56"/>
          <p:cNvSpPr/>
          <p:nvPr/>
        </p:nvSpPr>
        <p:spPr>
          <a:xfrm rot="5400000">
            <a:off x="6282287" y="5526839"/>
            <a:ext cx="918387" cy="498161"/>
          </a:xfrm>
          <a:prstGeom prst="flowChartExtra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47">
              <a:solidFill>
                <a:schemeClr val="tx1"/>
              </a:solidFill>
            </a:endParaRPr>
          </a:p>
        </p:txBody>
      </p:sp>
      <p:sp>
        <p:nvSpPr>
          <p:cNvPr id="58" name="フローチャート: 抜出し 57"/>
          <p:cNvSpPr/>
          <p:nvPr/>
        </p:nvSpPr>
        <p:spPr>
          <a:xfrm rot="5400000">
            <a:off x="6282287" y="8328673"/>
            <a:ext cx="918387" cy="498161"/>
          </a:xfrm>
          <a:prstGeom prst="flowChartExtra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47">
              <a:solidFill>
                <a:schemeClr val="tx1"/>
              </a:solidFill>
            </a:endParaRPr>
          </a:p>
        </p:txBody>
      </p:sp>
      <p:sp>
        <p:nvSpPr>
          <p:cNvPr id="28" name="正方形/長方形 27">
            <a:extLst>
              <a:ext uri="{FF2B5EF4-FFF2-40B4-BE49-F238E27FC236}">
                <a16:creationId xmlns:a16="http://schemas.microsoft.com/office/drawing/2014/main" id="{AB9708F1-698A-41B7-A2E2-919FD3A679F5}"/>
              </a:ext>
            </a:extLst>
          </p:cNvPr>
          <p:cNvSpPr/>
          <p:nvPr/>
        </p:nvSpPr>
        <p:spPr>
          <a:xfrm>
            <a:off x="1040131" y="3837976"/>
            <a:ext cx="5436000" cy="1180186"/>
          </a:xfrm>
          <a:prstGeom prst="rect">
            <a:avLst/>
          </a:prstGeom>
          <a:solidFill>
            <a:schemeClr val="accent6">
              <a:lumMod val="60000"/>
              <a:lumOff val="4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285755" indent="-285755">
              <a:buFont typeface="Wingdings" panose="05000000000000000000" pitchFamily="2" charset="2"/>
              <a:buChar char="Ø"/>
            </a:pPr>
            <a:r>
              <a:rPr kumimoji="1" lang="ja-JP" altLang="en-US" b="1" dirty="0">
                <a:solidFill>
                  <a:schemeClr val="tx1"/>
                </a:solidFill>
                <a:latin typeface="Yu Gothic UI" panose="020B0500000000000000" pitchFamily="50" charset="-128"/>
                <a:ea typeface="Yu Gothic UI" panose="020B0500000000000000" pitchFamily="50" charset="-128"/>
              </a:rPr>
              <a:t>　</a:t>
            </a:r>
            <a:r>
              <a:rPr kumimoji="1" lang="ja-JP" altLang="en-US" b="1" u="sng" dirty="0">
                <a:solidFill>
                  <a:schemeClr val="tx1"/>
                </a:solidFill>
                <a:latin typeface="Yu Gothic UI" panose="020B0500000000000000" pitchFamily="50" charset="-128"/>
                <a:ea typeface="Yu Gothic UI" panose="020B0500000000000000" pitchFamily="50" charset="-128"/>
              </a:rPr>
              <a:t>環境</a:t>
            </a:r>
            <a:r>
              <a:rPr kumimoji="1" lang="ja-JP" altLang="en-US" dirty="0">
                <a:solidFill>
                  <a:schemeClr val="tx1"/>
                </a:solidFill>
                <a:latin typeface="Yu Gothic UI" panose="020B0500000000000000" pitchFamily="50" charset="-128"/>
                <a:ea typeface="Yu Gothic UI" panose="020B0500000000000000" pitchFamily="50" charset="-128"/>
              </a:rPr>
              <a:t>に負荷を与えている主体が適正にその費用を負担し、</a:t>
            </a:r>
            <a:r>
              <a:rPr kumimoji="1" lang="ja-JP" altLang="en-US" b="1" u="sng" dirty="0">
                <a:solidFill>
                  <a:schemeClr val="tx1"/>
                </a:solidFill>
                <a:latin typeface="Yu Gothic UI" panose="020B0500000000000000" pitchFamily="50" charset="-128"/>
                <a:ea typeface="Yu Gothic UI" panose="020B0500000000000000" pitchFamily="50" charset="-128"/>
              </a:rPr>
              <a:t>社会</a:t>
            </a:r>
            <a:r>
              <a:rPr kumimoji="1" lang="ja-JP" altLang="en-US" dirty="0">
                <a:solidFill>
                  <a:schemeClr val="tx1"/>
                </a:solidFill>
                <a:latin typeface="Yu Gothic UI" panose="020B0500000000000000" pitchFamily="50" charset="-128"/>
                <a:ea typeface="Yu Gothic UI" panose="020B0500000000000000" pitchFamily="50" charset="-128"/>
              </a:rPr>
              <a:t>・</a:t>
            </a:r>
            <a:r>
              <a:rPr kumimoji="1" lang="ja-JP" altLang="en-US" b="1" u="sng" dirty="0">
                <a:solidFill>
                  <a:schemeClr val="tx1"/>
                </a:solidFill>
                <a:latin typeface="Yu Gothic UI" panose="020B0500000000000000" pitchFamily="50" charset="-128"/>
                <a:ea typeface="Yu Gothic UI" panose="020B0500000000000000" pitchFamily="50" charset="-128"/>
              </a:rPr>
              <a:t>経済</a:t>
            </a:r>
            <a:r>
              <a:rPr kumimoji="1" lang="ja-JP" altLang="en-US" dirty="0">
                <a:solidFill>
                  <a:schemeClr val="tx1"/>
                </a:solidFill>
                <a:latin typeface="Yu Gothic UI" panose="020B0500000000000000" pitchFamily="50" charset="-128"/>
                <a:ea typeface="Yu Gothic UI" panose="020B0500000000000000" pitchFamily="50" charset="-128"/>
              </a:rPr>
              <a:t>活動において環境汚染の防止対策やその費用を織り込む必要があります。</a:t>
            </a:r>
            <a:endParaRPr kumimoji="1" lang="en-US" altLang="ja-JP" dirty="0">
              <a:solidFill>
                <a:schemeClr val="tx1"/>
              </a:solidFill>
              <a:latin typeface="Yu Gothic UI" panose="020B0500000000000000" pitchFamily="50" charset="-128"/>
              <a:ea typeface="Yu Gothic UI" panose="020B0500000000000000" pitchFamily="50" charset="-128"/>
            </a:endParaRPr>
          </a:p>
        </p:txBody>
      </p:sp>
      <p:sp>
        <p:nvSpPr>
          <p:cNvPr id="29" name="正方形/長方形 28">
            <a:extLst>
              <a:ext uri="{FF2B5EF4-FFF2-40B4-BE49-F238E27FC236}">
                <a16:creationId xmlns:a16="http://schemas.microsoft.com/office/drawing/2014/main" id="{ACC057D7-9259-41B6-9452-FC8DFBEB60F7}"/>
              </a:ext>
            </a:extLst>
          </p:cNvPr>
          <p:cNvSpPr/>
          <p:nvPr/>
        </p:nvSpPr>
        <p:spPr>
          <a:xfrm>
            <a:off x="1040131" y="5207570"/>
            <a:ext cx="5436000" cy="1172086"/>
          </a:xfrm>
          <a:prstGeom prst="rect">
            <a:avLst/>
          </a:prstGeom>
        </p:spPr>
        <p:style>
          <a:lnRef idx="1">
            <a:schemeClr val="accent4"/>
          </a:lnRef>
          <a:fillRef idx="2">
            <a:schemeClr val="accent4"/>
          </a:fillRef>
          <a:effectRef idx="1">
            <a:schemeClr val="accent4"/>
          </a:effectRef>
          <a:fontRef idx="minor">
            <a:schemeClr val="dk1"/>
          </a:fontRef>
        </p:style>
        <p:txBody>
          <a:bodyPr lIns="36000" rIns="36000" rtlCol="0" anchor="ctr"/>
          <a:lstStyle/>
          <a:p>
            <a:pPr marL="285755" indent="-285755">
              <a:buFont typeface="Wingdings" panose="05000000000000000000" pitchFamily="2" charset="2"/>
              <a:buChar char="Ø"/>
            </a:pPr>
            <a:r>
              <a:rPr lang="ja-JP" altLang="en-US" dirty="0">
                <a:solidFill>
                  <a:schemeClr val="tx1"/>
                </a:solidFill>
                <a:latin typeface="Yu Gothic UI" panose="020B0500000000000000" pitchFamily="50" charset="-128"/>
                <a:ea typeface="Yu Gothic UI" panose="020B0500000000000000" pitchFamily="50" charset="-128"/>
              </a:rPr>
              <a:t>　</a:t>
            </a:r>
            <a:r>
              <a:rPr lang="ja-JP" altLang="ja-JP" dirty="0">
                <a:solidFill>
                  <a:schemeClr val="tx1"/>
                </a:solidFill>
                <a:latin typeface="Yu Gothic UI" panose="020B0500000000000000" pitchFamily="50" charset="-128"/>
                <a:ea typeface="Yu Gothic UI" panose="020B0500000000000000" pitchFamily="50" charset="-128"/>
              </a:rPr>
              <a:t>消費や生産</a:t>
            </a:r>
            <a:r>
              <a:rPr lang="ja-JP" altLang="en-US" dirty="0">
                <a:solidFill>
                  <a:schemeClr val="tx1"/>
                </a:solidFill>
                <a:latin typeface="Yu Gothic UI" panose="020B0500000000000000" pitchFamily="50" charset="-128"/>
                <a:ea typeface="Yu Gothic UI" panose="020B0500000000000000" pitchFamily="50" charset="-128"/>
              </a:rPr>
              <a:t>にあたり、できる限り</a:t>
            </a:r>
            <a:r>
              <a:rPr lang="ja-JP" altLang="ja-JP" b="1" u="sng" dirty="0">
                <a:solidFill>
                  <a:schemeClr val="tx1"/>
                </a:solidFill>
                <a:latin typeface="Yu Gothic UI" panose="020B0500000000000000" pitchFamily="50" charset="-128"/>
                <a:ea typeface="Yu Gothic UI" panose="020B0500000000000000" pitchFamily="50" charset="-128"/>
              </a:rPr>
              <a:t>環境</a:t>
            </a:r>
            <a:r>
              <a:rPr lang="ja-JP" altLang="ja-JP" dirty="0">
                <a:solidFill>
                  <a:schemeClr val="tx1"/>
                </a:solidFill>
                <a:latin typeface="Yu Gothic UI" panose="020B0500000000000000" pitchFamily="50" charset="-128"/>
                <a:ea typeface="Yu Gothic UI" panose="020B0500000000000000" pitchFamily="50" charset="-128"/>
              </a:rPr>
              <a:t>への負荷</a:t>
            </a:r>
            <a:r>
              <a:rPr lang="ja-JP" altLang="en-US" dirty="0">
                <a:solidFill>
                  <a:schemeClr val="tx1"/>
                </a:solidFill>
                <a:latin typeface="Yu Gothic UI" panose="020B0500000000000000" pitchFamily="50" charset="-128"/>
                <a:ea typeface="Yu Gothic UI" panose="020B0500000000000000" pitchFamily="50" charset="-128"/>
              </a:rPr>
              <a:t>が少ない手法や製品を選択するなど</a:t>
            </a:r>
            <a:r>
              <a:rPr lang="ja-JP" altLang="en-US" dirty="0">
                <a:latin typeface="Yu Gothic UI" panose="020B0500000000000000" pitchFamily="50" charset="-128"/>
                <a:ea typeface="Yu Gothic UI" panose="020B0500000000000000" pitchFamily="50" charset="-128"/>
              </a:rPr>
              <a:t>、</a:t>
            </a:r>
            <a:r>
              <a:rPr kumimoji="1" lang="ja-JP" altLang="en-US" dirty="0">
                <a:latin typeface="Yu Gothic UI" panose="020B0500000000000000" pitchFamily="50" charset="-128"/>
                <a:ea typeface="Yu Gothic UI" panose="020B0500000000000000" pitchFamily="50" charset="-128"/>
              </a:rPr>
              <a:t> </a:t>
            </a:r>
            <a:r>
              <a:rPr kumimoji="1" lang="ja-JP" altLang="en-US" b="1" u="sng" dirty="0">
                <a:latin typeface="Yu Gothic UI" panose="020B0500000000000000" pitchFamily="50" charset="-128"/>
                <a:ea typeface="Yu Gothic UI" panose="020B0500000000000000" pitchFamily="50" charset="-128"/>
              </a:rPr>
              <a:t>経済</a:t>
            </a:r>
            <a:r>
              <a:rPr kumimoji="1" lang="ja-JP" altLang="en-US" dirty="0">
                <a:latin typeface="Yu Gothic UI" panose="020B0500000000000000" pitchFamily="50" charset="-128"/>
                <a:ea typeface="Yu Gothic UI" panose="020B0500000000000000" pitchFamily="50" charset="-128"/>
              </a:rPr>
              <a:t>活動あたりの</a:t>
            </a:r>
            <a:r>
              <a:rPr kumimoji="1" lang="ja-JP" altLang="en-US" b="1" u="sng" dirty="0">
                <a:latin typeface="Yu Gothic UI" panose="020B0500000000000000" pitchFamily="50" charset="-128"/>
                <a:ea typeface="Yu Gothic UI" panose="020B0500000000000000" pitchFamily="50" charset="-128"/>
              </a:rPr>
              <a:t>環境</a:t>
            </a:r>
            <a:r>
              <a:rPr kumimoji="1" lang="ja-JP" altLang="en-US" dirty="0">
                <a:latin typeface="Yu Gothic UI" panose="020B0500000000000000" pitchFamily="50" charset="-128"/>
                <a:ea typeface="Yu Gothic UI" panose="020B0500000000000000" pitchFamily="50" charset="-128"/>
              </a:rPr>
              <a:t>負荷を減らす必要があります。</a:t>
            </a:r>
            <a:endParaRPr kumimoji="1" lang="en-US" altLang="ja-JP" dirty="0">
              <a:latin typeface="Yu Gothic UI" panose="020B0500000000000000" pitchFamily="50" charset="-128"/>
              <a:ea typeface="Yu Gothic UI" panose="020B0500000000000000" pitchFamily="50" charset="-128"/>
            </a:endParaRPr>
          </a:p>
        </p:txBody>
      </p:sp>
      <p:sp>
        <p:nvSpPr>
          <p:cNvPr id="36" name="四角形: 角を丸くする 51">
            <a:extLst>
              <a:ext uri="{FF2B5EF4-FFF2-40B4-BE49-F238E27FC236}">
                <a16:creationId xmlns:a16="http://schemas.microsoft.com/office/drawing/2014/main" id="{0579D66F-BFBC-42E6-B7BF-708CDE202191}"/>
              </a:ext>
            </a:extLst>
          </p:cNvPr>
          <p:cNvSpPr/>
          <p:nvPr/>
        </p:nvSpPr>
        <p:spPr>
          <a:xfrm>
            <a:off x="7024128" y="5201913"/>
            <a:ext cx="5586023" cy="1165847"/>
          </a:xfrm>
          <a:prstGeom prst="roundRect">
            <a:avLst>
              <a:gd name="adj" fmla="val 12932"/>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lIns="0" rIns="0" rtlCol="0" anchor="ctr"/>
          <a:lstStyle/>
          <a:p>
            <a:r>
              <a:rPr kumimoji="1" lang="ja-JP" altLang="en-US" sz="2200" b="1" dirty="0">
                <a:solidFill>
                  <a:schemeClr val="tx1"/>
                </a:solidFill>
                <a:latin typeface="Yu Gothic UI" panose="020B0500000000000000" pitchFamily="50" charset="-128"/>
                <a:ea typeface="Yu Gothic UI" panose="020B0500000000000000" pitchFamily="50" charset="-128"/>
              </a:rPr>
              <a:t>　環境効率性の向上</a:t>
            </a:r>
            <a:endParaRPr kumimoji="1" lang="en-US" altLang="ja-JP" sz="2200" b="1" dirty="0">
              <a:solidFill>
                <a:schemeClr val="tx1"/>
              </a:solidFill>
              <a:latin typeface="Yu Gothic UI" panose="020B0500000000000000" pitchFamily="50" charset="-128"/>
              <a:ea typeface="Yu Gothic UI" panose="020B0500000000000000" pitchFamily="50" charset="-128"/>
            </a:endParaRPr>
          </a:p>
          <a:p>
            <a:pPr>
              <a:lnSpc>
                <a:spcPts val="400"/>
              </a:lnSpc>
            </a:pPr>
            <a:r>
              <a:rPr kumimoji="1" lang="ja-JP" altLang="en-US" dirty="0">
                <a:solidFill>
                  <a:schemeClr val="tx1"/>
                </a:solidFill>
                <a:latin typeface="Yu Gothic UI" panose="020B0500000000000000" pitchFamily="50" charset="-128"/>
                <a:ea typeface="Yu Gothic UI" panose="020B0500000000000000" pitchFamily="50" charset="-128"/>
              </a:rPr>
              <a:t>　</a:t>
            </a:r>
            <a:endParaRPr kumimoji="1" lang="en-US" altLang="ja-JP" dirty="0">
              <a:solidFill>
                <a:schemeClr val="tx1"/>
              </a:solidFill>
              <a:latin typeface="Yu Gothic UI" panose="020B0500000000000000" pitchFamily="50" charset="-128"/>
              <a:ea typeface="Yu Gothic UI" panose="020B0500000000000000" pitchFamily="50" charset="-128"/>
            </a:endParaRPr>
          </a:p>
          <a:p>
            <a:r>
              <a:rPr kumimoji="1" lang="ja-JP" altLang="en-US" dirty="0">
                <a:solidFill>
                  <a:schemeClr val="tx1"/>
                </a:solidFill>
                <a:latin typeface="Yu Gothic UI" panose="020B0500000000000000" pitchFamily="50" charset="-128"/>
                <a:ea typeface="Yu Gothic UI" panose="020B0500000000000000" pitchFamily="50" charset="-128"/>
              </a:rPr>
              <a:t>　省エネルギー化・省資源化と行動変容の促進により、持続可能な</a:t>
            </a:r>
            <a:r>
              <a:rPr kumimoji="1" lang="ja-JP" altLang="en-US" b="1" u="sng" dirty="0">
                <a:solidFill>
                  <a:schemeClr val="tx1"/>
                </a:solidFill>
                <a:latin typeface="Yu Gothic UI" panose="020B0500000000000000" pitchFamily="50" charset="-128"/>
                <a:ea typeface="Yu Gothic UI" panose="020B0500000000000000" pitchFamily="50" charset="-128"/>
              </a:rPr>
              <a:t>経済</a:t>
            </a:r>
            <a:r>
              <a:rPr kumimoji="1" lang="ja-JP" altLang="en-US" dirty="0">
                <a:solidFill>
                  <a:schemeClr val="tx1"/>
                </a:solidFill>
                <a:latin typeface="Yu Gothic UI" panose="020B0500000000000000" pitchFamily="50" charset="-128"/>
                <a:ea typeface="Yu Gothic UI" panose="020B0500000000000000" pitchFamily="50" charset="-128"/>
              </a:rPr>
              <a:t>成長を図るとともに、 </a:t>
            </a:r>
            <a:r>
              <a:rPr kumimoji="1" lang="ja-JP" altLang="en-US" b="1" u="sng" dirty="0">
                <a:solidFill>
                  <a:schemeClr val="tx1"/>
                </a:solidFill>
                <a:latin typeface="Yu Gothic UI" panose="020B0500000000000000" pitchFamily="50" charset="-128"/>
                <a:ea typeface="Yu Gothic UI" panose="020B0500000000000000" pitchFamily="50" charset="-128"/>
              </a:rPr>
              <a:t>環境</a:t>
            </a:r>
            <a:r>
              <a:rPr kumimoji="1" lang="ja-JP" altLang="en-US" dirty="0">
                <a:solidFill>
                  <a:schemeClr val="tx1"/>
                </a:solidFill>
                <a:latin typeface="Yu Gothic UI" panose="020B0500000000000000" pitchFamily="50" charset="-128"/>
                <a:ea typeface="Yu Gothic UI" panose="020B0500000000000000" pitchFamily="50" charset="-128"/>
              </a:rPr>
              <a:t>の保全を確保します。</a:t>
            </a:r>
            <a:endParaRPr kumimoji="1" lang="en-US" altLang="ja-JP" dirty="0">
              <a:solidFill>
                <a:schemeClr val="tx1"/>
              </a:solidFill>
              <a:latin typeface="Yu Gothic UI" panose="020B0500000000000000" pitchFamily="50" charset="-128"/>
              <a:ea typeface="Yu Gothic UI" panose="020B0500000000000000" pitchFamily="50" charset="-128"/>
            </a:endParaRPr>
          </a:p>
        </p:txBody>
      </p:sp>
      <p:sp>
        <p:nvSpPr>
          <p:cNvPr id="38" name="四角形: 角を丸くする 52">
            <a:extLst>
              <a:ext uri="{FF2B5EF4-FFF2-40B4-BE49-F238E27FC236}">
                <a16:creationId xmlns:a16="http://schemas.microsoft.com/office/drawing/2014/main" id="{499EE8C7-B9DF-4026-9D93-16A126773F35}"/>
              </a:ext>
            </a:extLst>
          </p:cNvPr>
          <p:cNvSpPr/>
          <p:nvPr/>
        </p:nvSpPr>
        <p:spPr>
          <a:xfrm>
            <a:off x="7014947" y="6525230"/>
            <a:ext cx="5586023" cy="1229067"/>
          </a:xfrm>
          <a:prstGeom prst="roundRect">
            <a:avLst>
              <a:gd name="adj" fmla="val 13124"/>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lIns="0" rIns="0" rtlCol="0" anchor="ctr"/>
          <a:lstStyle/>
          <a:p>
            <a:r>
              <a:rPr kumimoji="1" lang="ja-JP" altLang="en-US" sz="2001" b="1" dirty="0">
                <a:solidFill>
                  <a:schemeClr val="tx1"/>
                </a:solidFill>
                <a:latin typeface="Yu Gothic UI" panose="020B0500000000000000" pitchFamily="50" charset="-128"/>
                <a:ea typeface="Yu Gothic UI" panose="020B0500000000000000" pitchFamily="50" charset="-128"/>
              </a:rPr>
              <a:t> 　</a:t>
            </a:r>
            <a:r>
              <a:rPr kumimoji="1" lang="ja-JP" altLang="en-US" sz="2200" b="1" dirty="0">
                <a:solidFill>
                  <a:schemeClr val="tx1"/>
                </a:solidFill>
                <a:latin typeface="Yu Gothic UI" panose="020B0500000000000000" pitchFamily="50" charset="-128"/>
                <a:ea typeface="Yu Gothic UI" panose="020B0500000000000000" pitchFamily="50" charset="-128"/>
              </a:rPr>
              <a:t>環境リスク・ 移行リスクへの対応</a:t>
            </a:r>
            <a:endParaRPr kumimoji="1" lang="en-US" altLang="ja-JP" sz="2200" b="1" dirty="0">
              <a:solidFill>
                <a:schemeClr val="tx1"/>
              </a:solidFill>
              <a:latin typeface="Yu Gothic UI" panose="020B0500000000000000" pitchFamily="50" charset="-128"/>
              <a:ea typeface="Yu Gothic UI" panose="020B0500000000000000" pitchFamily="50" charset="-128"/>
            </a:endParaRPr>
          </a:p>
          <a:p>
            <a:r>
              <a:rPr kumimoji="1" lang="ja-JP" altLang="en-US" dirty="0">
                <a:solidFill>
                  <a:schemeClr val="tx1"/>
                </a:solidFill>
                <a:latin typeface="Yu Gothic UI" panose="020B0500000000000000" pitchFamily="50" charset="-128"/>
                <a:ea typeface="Yu Gothic UI" panose="020B0500000000000000" pitchFamily="50" charset="-128"/>
              </a:rPr>
              <a:t>　リスクをチャンスと捉えることで、</a:t>
            </a:r>
            <a:r>
              <a:rPr kumimoji="1" lang="ja-JP" altLang="en-US" b="1" u="sng" dirty="0">
                <a:solidFill>
                  <a:schemeClr val="tx1"/>
                </a:solidFill>
                <a:latin typeface="Yu Gothic UI" panose="020B0500000000000000" pitchFamily="50" charset="-128"/>
                <a:ea typeface="Yu Gothic UI" panose="020B0500000000000000" pitchFamily="50" charset="-128"/>
              </a:rPr>
              <a:t>社会</a:t>
            </a:r>
            <a:r>
              <a:rPr kumimoji="1" lang="ja-JP" altLang="en-US" dirty="0">
                <a:solidFill>
                  <a:schemeClr val="tx1"/>
                </a:solidFill>
                <a:latin typeface="Yu Gothic UI" panose="020B0500000000000000" pitchFamily="50" charset="-128"/>
                <a:ea typeface="Yu Gothic UI" panose="020B0500000000000000" pitchFamily="50" charset="-128"/>
              </a:rPr>
              <a:t>の強靭性を向上させるとともに</a:t>
            </a:r>
            <a:r>
              <a:rPr kumimoji="1" lang="ja-JP" altLang="en-US" b="1" u="sng" dirty="0">
                <a:solidFill>
                  <a:schemeClr val="tx1"/>
                </a:solidFill>
                <a:latin typeface="Yu Gothic UI" panose="020B0500000000000000" pitchFamily="50" charset="-128"/>
                <a:ea typeface="Yu Gothic UI" panose="020B0500000000000000" pitchFamily="50" charset="-128"/>
              </a:rPr>
              <a:t>経済</a:t>
            </a:r>
            <a:r>
              <a:rPr kumimoji="1" lang="ja-JP" altLang="en-US" dirty="0">
                <a:solidFill>
                  <a:schemeClr val="tx1"/>
                </a:solidFill>
                <a:latin typeface="Yu Gothic UI" panose="020B0500000000000000" pitchFamily="50" charset="-128"/>
                <a:ea typeface="Yu Gothic UI" panose="020B0500000000000000" pitchFamily="50" charset="-128"/>
              </a:rPr>
              <a:t>成長を図り、</a:t>
            </a:r>
            <a:r>
              <a:rPr kumimoji="1" lang="ja-JP" altLang="en-US" b="1" u="sng" dirty="0">
                <a:solidFill>
                  <a:schemeClr val="tx1"/>
                </a:solidFill>
                <a:latin typeface="Yu Gothic UI" panose="020B0500000000000000" pitchFamily="50" charset="-128"/>
                <a:ea typeface="Yu Gothic UI" panose="020B0500000000000000" pitchFamily="50" charset="-128"/>
              </a:rPr>
              <a:t>環境</a:t>
            </a:r>
            <a:r>
              <a:rPr kumimoji="1" lang="ja-JP" altLang="en-US" dirty="0">
                <a:solidFill>
                  <a:schemeClr val="tx1"/>
                </a:solidFill>
                <a:latin typeface="Yu Gothic UI" panose="020B0500000000000000" pitchFamily="50" charset="-128"/>
                <a:ea typeface="Yu Gothic UI" panose="020B0500000000000000" pitchFamily="50" charset="-128"/>
              </a:rPr>
              <a:t>の保全を確保します。</a:t>
            </a:r>
            <a:endParaRPr kumimoji="1" lang="ja-JP" altLang="en-US" b="1" dirty="0">
              <a:solidFill>
                <a:schemeClr val="tx1"/>
              </a:solidFill>
              <a:latin typeface="Yu Gothic UI" panose="020B0500000000000000" pitchFamily="50" charset="-128"/>
              <a:ea typeface="Yu Gothic UI" panose="020B0500000000000000" pitchFamily="50" charset="-128"/>
            </a:endParaRPr>
          </a:p>
        </p:txBody>
      </p:sp>
      <p:sp>
        <p:nvSpPr>
          <p:cNvPr id="39" name="四角形: 角を丸くする 53">
            <a:extLst>
              <a:ext uri="{FF2B5EF4-FFF2-40B4-BE49-F238E27FC236}">
                <a16:creationId xmlns:a16="http://schemas.microsoft.com/office/drawing/2014/main" id="{0C9127E7-0C68-417B-8389-7B3A2DDFAA19}"/>
              </a:ext>
            </a:extLst>
          </p:cNvPr>
          <p:cNvSpPr/>
          <p:nvPr/>
        </p:nvSpPr>
        <p:spPr>
          <a:xfrm>
            <a:off x="7024128" y="7938719"/>
            <a:ext cx="5586023" cy="1177471"/>
          </a:xfrm>
          <a:prstGeom prst="roundRect">
            <a:avLst>
              <a:gd name="adj" fmla="val 11683"/>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lIns="36000" rIns="36000" rtlCol="0" anchor="ctr"/>
          <a:lstStyle/>
          <a:p>
            <a:r>
              <a:rPr kumimoji="1" lang="ja-JP" altLang="en-US" sz="2200" b="1" dirty="0">
                <a:solidFill>
                  <a:schemeClr val="tx1"/>
                </a:solidFill>
                <a:latin typeface="Yu Gothic UI" panose="020B0500000000000000" pitchFamily="50" charset="-128"/>
                <a:ea typeface="Yu Gothic UI" panose="020B0500000000000000" pitchFamily="50" charset="-128"/>
              </a:rPr>
              <a:t>　自然資本の強化</a:t>
            </a:r>
            <a:endParaRPr kumimoji="1" lang="en-US" altLang="ja-JP" sz="2200" b="1" dirty="0">
              <a:solidFill>
                <a:schemeClr val="tx1"/>
              </a:solidFill>
              <a:latin typeface="Yu Gothic UI" panose="020B0500000000000000" pitchFamily="50" charset="-128"/>
              <a:ea typeface="Yu Gothic UI" panose="020B0500000000000000" pitchFamily="50" charset="-128"/>
            </a:endParaRPr>
          </a:p>
          <a:p>
            <a:r>
              <a:rPr kumimoji="1" lang="ja-JP" altLang="en-US" dirty="0">
                <a:solidFill>
                  <a:schemeClr val="tx1"/>
                </a:solidFill>
                <a:latin typeface="Yu Gothic UI" panose="020B0500000000000000" pitchFamily="50" charset="-128"/>
                <a:ea typeface="Yu Gothic UI" panose="020B0500000000000000" pitchFamily="50" charset="-128"/>
              </a:rPr>
              <a:t>　自然資本の充実により、</a:t>
            </a:r>
            <a:r>
              <a:rPr kumimoji="1" lang="ja-JP" altLang="en-US" b="1" u="sng" dirty="0">
                <a:solidFill>
                  <a:schemeClr val="tx1"/>
                </a:solidFill>
                <a:latin typeface="Yu Gothic UI" panose="020B0500000000000000" pitchFamily="50" charset="-128"/>
                <a:ea typeface="Yu Gothic UI" panose="020B0500000000000000" pitchFamily="50" charset="-128"/>
              </a:rPr>
              <a:t>環境</a:t>
            </a:r>
            <a:r>
              <a:rPr kumimoji="1" lang="ja-JP" altLang="en-US" dirty="0">
                <a:solidFill>
                  <a:schemeClr val="tx1"/>
                </a:solidFill>
                <a:latin typeface="Yu Gothic UI" panose="020B0500000000000000" pitchFamily="50" charset="-128"/>
                <a:ea typeface="Yu Gothic UI" panose="020B0500000000000000" pitchFamily="50" charset="-128"/>
              </a:rPr>
              <a:t>の保全を確保するとともに、あらゆる人にその恩恵が届く公正な</a:t>
            </a:r>
            <a:r>
              <a:rPr kumimoji="1" lang="ja-JP" altLang="en-US" b="1" u="sng" dirty="0">
                <a:solidFill>
                  <a:schemeClr val="tx1"/>
                </a:solidFill>
                <a:latin typeface="Yu Gothic UI" panose="020B0500000000000000" pitchFamily="50" charset="-128"/>
                <a:ea typeface="Yu Gothic UI" panose="020B0500000000000000" pitchFamily="50" charset="-128"/>
              </a:rPr>
              <a:t>社会</a:t>
            </a:r>
            <a:r>
              <a:rPr kumimoji="1" lang="ja-JP" altLang="en-US" dirty="0">
                <a:solidFill>
                  <a:schemeClr val="tx1"/>
                </a:solidFill>
                <a:latin typeface="Yu Gothic UI" panose="020B0500000000000000" pitchFamily="50" charset="-128"/>
                <a:ea typeface="Yu Gothic UI" panose="020B0500000000000000" pitchFamily="50" charset="-128"/>
              </a:rPr>
              <a:t>を創り、持続可能な</a:t>
            </a:r>
            <a:r>
              <a:rPr kumimoji="1" lang="ja-JP" altLang="en-US" b="1" u="sng" dirty="0">
                <a:solidFill>
                  <a:schemeClr val="tx1"/>
                </a:solidFill>
                <a:latin typeface="Yu Gothic UI" panose="020B0500000000000000" pitchFamily="50" charset="-128"/>
                <a:ea typeface="Yu Gothic UI" panose="020B0500000000000000" pitchFamily="50" charset="-128"/>
              </a:rPr>
              <a:t>経済</a:t>
            </a:r>
            <a:r>
              <a:rPr kumimoji="1" lang="ja-JP" altLang="en-US" dirty="0">
                <a:solidFill>
                  <a:schemeClr val="tx1"/>
                </a:solidFill>
                <a:latin typeface="Yu Gothic UI" panose="020B0500000000000000" pitchFamily="50" charset="-128"/>
                <a:ea typeface="Yu Gothic UI" panose="020B0500000000000000" pitchFamily="50" charset="-128"/>
              </a:rPr>
              <a:t>成長を図ります。</a:t>
            </a:r>
            <a:endParaRPr kumimoji="1" lang="en-US" altLang="ja-JP" dirty="0">
              <a:solidFill>
                <a:schemeClr val="tx1"/>
              </a:solidFill>
              <a:latin typeface="Yu Gothic UI" panose="020B0500000000000000" pitchFamily="50" charset="-128"/>
              <a:ea typeface="Yu Gothic UI" panose="020B0500000000000000" pitchFamily="50" charset="-128"/>
            </a:endParaRPr>
          </a:p>
        </p:txBody>
      </p:sp>
      <p:sp>
        <p:nvSpPr>
          <p:cNvPr id="41" name="四角形: 角を丸くする 51">
            <a:extLst>
              <a:ext uri="{FF2B5EF4-FFF2-40B4-BE49-F238E27FC236}">
                <a16:creationId xmlns:a16="http://schemas.microsoft.com/office/drawing/2014/main" id="{0579D66F-BFBC-42E6-B7BF-708CDE202191}"/>
              </a:ext>
            </a:extLst>
          </p:cNvPr>
          <p:cNvSpPr/>
          <p:nvPr/>
        </p:nvSpPr>
        <p:spPr>
          <a:xfrm>
            <a:off x="9629591" y="5358195"/>
            <a:ext cx="1044000" cy="252000"/>
          </a:xfrm>
          <a:prstGeom prst="roundRect">
            <a:avLst>
              <a:gd name="adj" fmla="val 12932"/>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en-US" altLang="ja-JP" sz="1500" dirty="0">
                <a:solidFill>
                  <a:schemeClr val="tx1"/>
                </a:solidFill>
                <a:latin typeface="Yu Gothic UI" panose="020B0500000000000000" pitchFamily="50" charset="-128"/>
                <a:ea typeface="Yu Gothic UI" panose="020B0500000000000000" pitchFamily="50" charset="-128"/>
              </a:rPr>
              <a:t>P.13</a:t>
            </a:r>
            <a:r>
              <a:rPr kumimoji="1" lang="ja-JP" altLang="en-US" sz="1500" dirty="0">
                <a:solidFill>
                  <a:schemeClr val="tx1"/>
                </a:solidFill>
                <a:latin typeface="Yu Gothic UI" panose="020B0500000000000000" pitchFamily="50" charset="-128"/>
                <a:ea typeface="Yu Gothic UI" panose="020B0500000000000000" pitchFamily="50" charset="-128"/>
              </a:rPr>
              <a:t>参照</a:t>
            </a:r>
          </a:p>
        </p:txBody>
      </p:sp>
      <p:sp>
        <p:nvSpPr>
          <p:cNvPr id="42" name="四角形: 角を丸くする 52">
            <a:extLst>
              <a:ext uri="{FF2B5EF4-FFF2-40B4-BE49-F238E27FC236}">
                <a16:creationId xmlns:a16="http://schemas.microsoft.com/office/drawing/2014/main" id="{499EE8C7-B9DF-4026-9D93-16A126773F35}"/>
              </a:ext>
            </a:extLst>
          </p:cNvPr>
          <p:cNvSpPr/>
          <p:nvPr/>
        </p:nvSpPr>
        <p:spPr>
          <a:xfrm>
            <a:off x="11189249" y="6736767"/>
            <a:ext cx="1044000" cy="252000"/>
          </a:xfrm>
          <a:prstGeom prst="roundRect">
            <a:avLst>
              <a:gd name="adj" fmla="val 13124"/>
            </a:avLst>
          </a:prstGeom>
        </p:spPr>
        <p:style>
          <a:lnRef idx="1">
            <a:schemeClr val="accent2"/>
          </a:lnRef>
          <a:fillRef idx="2">
            <a:schemeClr val="accent2"/>
          </a:fillRef>
          <a:effectRef idx="1">
            <a:schemeClr val="accent2"/>
          </a:effectRef>
          <a:fontRef idx="minor">
            <a:schemeClr val="dk1"/>
          </a:fontRef>
        </p:style>
        <p:txBody>
          <a:bodyPr lIns="36000" rIns="36000" rtlCol="0" anchor="ctr"/>
          <a:lstStyle/>
          <a:p>
            <a:r>
              <a:rPr kumimoji="1" lang="ja-JP" altLang="en-US" sz="1500" dirty="0">
                <a:solidFill>
                  <a:schemeClr val="tx1"/>
                </a:solidFill>
                <a:latin typeface="Yu Gothic UI" panose="020B0500000000000000" pitchFamily="50" charset="-128"/>
                <a:ea typeface="Yu Gothic UI" panose="020B0500000000000000" pitchFamily="50" charset="-128"/>
              </a:rPr>
              <a:t>  </a:t>
            </a:r>
            <a:r>
              <a:rPr kumimoji="1" lang="en-US" altLang="ja-JP" sz="1500" dirty="0">
                <a:solidFill>
                  <a:schemeClr val="tx1"/>
                </a:solidFill>
                <a:latin typeface="Yu Gothic UI" panose="020B0500000000000000" pitchFamily="50" charset="-128"/>
                <a:ea typeface="Yu Gothic UI" panose="020B0500000000000000" pitchFamily="50" charset="-128"/>
              </a:rPr>
              <a:t>P.14</a:t>
            </a:r>
            <a:r>
              <a:rPr kumimoji="1" lang="ja-JP" altLang="en-US" sz="1500" dirty="0">
                <a:solidFill>
                  <a:schemeClr val="tx1"/>
                </a:solidFill>
                <a:latin typeface="Yu Gothic UI" panose="020B0500000000000000" pitchFamily="50" charset="-128"/>
                <a:ea typeface="Yu Gothic UI" panose="020B0500000000000000" pitchFamily="50" charset="-128"/>
              </a:rPr>
              <a:t>参照</a:t>
            </a:r>
          </a:p>
        </p:txBody>
      </p:sp>
      <p:sp>
        <p:nvSpPr>
          <p:cNvPr id="43" name="四角形: 角を丸くする 53">
            <a:extLst>
              <a:ext uri="{FF2B5EF4-FFF2-40B4-BE49-F238E27FC236}">
                <a16:creationId xmlns:a16="http://schemas.microsoft.com/office/drawing/2014/main" id="{0C9127E7-0C68-417B-8389-7B3A2DDFAA19}"/>
              </a:ext>
            </a:extLst>
          </p:cNvPr>
          <p:cNvSpPr/>
          <p:nvPr/>
        </p:nvSpPr>
        <p:spPr>
          <a:xfrm>
            <a:off x="9392885" y="7986862"/>
            <a:ext cx="1044000" cy="252000"/>
          </a:xfrm>
          <a:prstGeom prst="roundRect">
            <a:avLst>
              <a:gd name="adj" fmla="val 11683"/>
            </a:avLst>
          </a:prstGeom>
        </p:spPr>
        <p:style>
          <a:lnRef idx="1">
            <a:schemeClr val="accent1"/>
          </a:lnRef>
          <a:fillRef idx="2">
            <a:schemeClr val="accent1"/>
          </a:fillRef>
          <a:effectRef idx="1">
            <a:schemeClr val="accent1"/>
          </a:effectRef>
          <a:fontRef idx="minor">
            <a:schemeClr val="dk1"/>
          </a:fontRef>
        </p:style>
        <p:txBody>
          <a:bodyPr lIns="36000" rIns="36000" rtlCol="0" anchor="ctr"/>
          <a:lstStyle/>
          <a:p>
            <a:pPr algn="ctr"/>
            <a:r>
              <a:rPr kumimoji="1" lang="en-US" altLang="ja-JP" sz="1500" dirty="0">
                <a:solidFill>
                  <a:schemeClr val="tx1"/>
                </a:solidFill>
                <a:latin typeface="Yu Gothic UI" panose="020B0500000000000000" pitchFamily="50" charset="-128"/>
                <a:ea typeface="Yu Gothic UI" panose="020B0500000000000000" pitchFamily="50" charset="-128"/>
              </a:rPr>
              <a:t>P.15</a:t>
            </a:r>
            <a:r>
              <a:rPr kumimoji="1" lang="ja-JP" altLang="en-US" sz="1500" dirty="0">
                <a:solidFill>
                  <a:schemeClr val="tx1"/>
                </a:solidFill>
                <a:latin typeface="Yu Gothic UI" panose="020B0500000000000000" pitchFamily="50" charset="-128"/>
                <a:ea typeface="Yu Gothic UI" panose="020B0500000000000000" pitchFamily="50" charset="-128"/>
              </a:rPr>
              <a:t>参照</a:t>
            </a:r>
          </a:p>
        </p:txBody>
      </p:sp>
      <p:sp>
        <p:nvSpPr>
          <p:cNvPr id="53" name="四角形: 角を丸くする 49">
            <a:extLst>
              <a:ext uri="{FF2B5EF4-FFF2-40B4-BE49-F238E27FC236}">
                <a16:creationId xmlns:a16="http://schemas.microsoft.com/office/drawing/2014/main" id="{A9B9AEF6-C264-45CC-8DEC-2D2C37CAC10E}"/>
              </a:ext>
            </a:extLst>
          </p:cNvPr>
          <p:cNvSpPr/>
          <p:nvPr/>
        </p:nvSpPr>
        <p:spPr>
          <a:xfrm>
            <a:off x="7008686" y="3828395"/>
            <a:ext cx="5601466" cy="1288712"/>
          </a:xfrm>
          <a:prstGeom prst="roundRect">
            <a:avLst>
              <a:gd name="adj" fmla="val 12978"/>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lIns="0" rIns="0" rtlCol="0" anchor="ctr">
            <a:sp3d extrusionH="57150">
              <a:bevelT w="38100" h="38100" prst="slope"/>
            </a:sp3d>
          </a:bodyPr>
          <a:lstStyle/>
          <a:p>
            <a:r>
              <a:rPr kumimoji="1" lang="ja-JP" altLang="en-US" sz="2200" b="1" dirty="0">
                <a:solidFill>
                  <a:schemeClr val="tx1"/>
                </a:solidFill>
                <a:latin typeface="Yu Gothic UI" panose="020B0500000000000000" pitchFamily="50" charset="-128"/>
                <a:ea typeface="Yu Gothic UI" panose="020B0500000000000000" pitchFamily="50" charset="-128"/>
              </a:rPr>
              <a:t>　外部性の内部化</a:t>
            </a:r>
            <a:endParaRPr kumimoji="1" lang="en-US" altLang="ja-JP" sz="2200" b="1" dirty="0">
              <a:solidFill>
                <a:schemeClr val="tx1"/>
              </a:solidFill>
              <a:latin typeface="Yu Gothic UI" panose="020B0500000000000000" pitchFamily="50" charset="-128"/>
              <a:ea typeface="Yu Gothic UI" panose="020B0500000000000000" pitchFamily="50" charset="-128"/>
            </a:endParaRPr>
          </a:p>
          <a:p>
            <a:r>
              <a:rPr kumimoji="1" lang="ja-JP" altLang="en-US" dirty="0">
                <a:solidFill>
                  <a:schemeClr val="tx1"/>
                </a:solidFill>
                <a:latin typeface="Yu Gothic UI" panose="020B0500000000000000" pitchFamily="50" charset="-128"/>
                <a:ea typeface="Yu Gothic UI" panose="020B0500000000000000" pitchFamily="50" charset="-128"/>
              </a:rPr>
              <a:t>　環境負荷などを与えている行動にはコストの負担を求め、持続可能な</a:t>
            </a:r>
            <a:r>
              <a:rPr kumimoji="1" lang="ja-JP" altLang="en-US" b="1" u="sng" dirty="0">
                <a:solidFill>
                  <a:schemeClr val="tx1"/>
                </a:solidFill>
                <a:latin typeface="Yu Gothic UI" panose="020B0500000000000000" pitchFamily="50" charset="-128"/>
                <a:ea typeface="Yu Gothic UI" panose="020B0500000000000000" pitchFamily="50" charset="-128"/>
              </a:rPr>
              <a:t>社会</a:t>
            </a:r>
            <a:r>
              <a:rPr kumimoji="1" lang="ja-JP" altLang="en-US" dirty="0">
                <a:solidFill>
                  <a:schemeClr val="tx1"/>
                </a:solidFill>
                <a:latin typeface="Yu Gothic UI" panose="020B0500000000000000" pitchFamily="50" charset="-128"/>
                <a:ea typeface="Yu Gothic UI" panose="020B0500000000000000" pitchFamily="50" charset="-128"/>
              </a:rPr>
              <a:t>・</a:t>
            </a:r>
            <a:r>
              <a:rPr kumimoji="1" lang="ja-JP" altLang="en-US" b="1" u="sng" dirty="0">
                <a:solidFill>
                  <a:schemeClr val="tx1"/>
                </a:solidFill>
                <a:latin typeface="Yu Gothic UI" panose="020B0500000000000000" pitchFamily="50" charset="-128"/>
                <a:ea typeface="Yu Gothic UI" panose="020B0500000000000000" pitchFamily="50" charset="-128"/>
              </a:rPr>
              <a:t>経済</a:t>
            </a:r>
            <a:r>
              <a:rPr kumimoji="1" lang="ja-JP" altLang="en-US" dirty="0">
                <a:solidFill>
                  <a:schemeClr val="tx1"/>
                </a:solidFill>
                <a:latin typeface="Yu Gothic UI" panose="020B0500000000000000" pitchFamily="50" charset="-128"/>
                <a:ea typeface="Yu Gothic UI" panose="020B0500000000000000" pitchFamily="50" charset="-128"/>
              </a:rPr>
              <a:t>成長を図り、 </a:t>
            </a:r>
            <a:r>
              <a:rPr kumimoji="1" lang="ja-JP" altLang="en-US" b="1" u="sng" dirty="0">
                <a:solidFill>
                  <a:schemeClr val="tx1"/>
                </a:solidFill>
                <a:latin typeface="Yu Gothic UI" panose="020B0500000000000000" pitchFamily="50" charset="-128"/>
                <a:ea typeface="Yu Gothic UI" panose="020B0500000000000000" pitchFamily="50" charset="-128"/>
              </a:rPr>
              <a:t>環境</a:t>
            </a:r>
            <a:r>
              <a:rPr kumimoji="1" lang="ja-JP" altLang="en-US" dirty="0">
                <a:solidFill>
                  <a:schemeClr val="tx1"/>
                </a:solidFill>
                <a:latin typeface="Yu Gothic UI" panose="020B0500000000000000" pitchFamily="50" charset="-128"/>
                <a:ea typeface="Yu Gothic UI" panose="020B0500000000000000" pitchFamily="50" charset="-128"/>
              </a:rPr>
              <a:t>の保全を確保します。</a:t>
            </a:r>
            <a:endParaRPr kumimoji="1" lang="en-US" altLang="ja-JP" dirty="0">
              <a:solidFill>
                <a:schemeClr val="tx1"/>
              </a:solidFill>
              <a:latin typeface="Yu Gothic UI" panose="020B0500000000000000" pitchFamily="50" charset="-128"/>
              <a:ea typeface="Yu Gothic UI" panose="020B0500000000000000" pitchFamily="50" charset="-128"/>
            </a:endParaRPr>
          </a:p>
        </p:txBody>
      </p:sp>
      <p:sp>
        <p:nvSpPr>
          <p:cNvPr id="54" name="四角形: 角を丸くする 49">
            <a:extLst>
              <a:ext uri="{FF2B5EF4-FFF2-40B4-BE49-F238E27FC236}">
                <a16:creationId xmlns:a16="http://schemas.microsoft.com/office/drawing/2014/main" id="{A9B9AEF6-C264-45CC-8DEC-2D2C37CAC10E}"/>
              </a:ext>
            </a:extLst>
          </p:cNvPr>
          <p:cNvSpPr/>
          <p:nvPr/>
        </p:nvSpPr>
        <p:spPr>
          <a:xfrm>
            <a:off x="9619612" y="3945636"/>
            <a:ext cx="1044000" cy="252000"/>
          </a:xfrm>
          <a:prstGeom prst="roundRect">
            <a:avLst>
              <a:gd name="adj" fmla="val 12978"/>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en-US" altLang="ja-JP" sz="1500" dirty="0">
                <a:solidFill>
                  <a:schemeClr val="tx1"/>
                </a:solidFill>
                <a:latin typeface="Yu Gothic UI" panose="020B0500000000000000" pitchFamily="50" charset="-128"/>
                <a:ea typeface="Yu Gothic UI" panose="020B0500000000000000" pitchFamily="50" charset="-128"/>
              </a:rPr>
              <a:t>P.12</a:t>
            </a:r>
            <a:r>
              <a:rPr kumimoji="1" lang="ja-JP" altLang="en-US" sz="1500" dirty="0">
                <a:solidFill>
                  <a:schemeClr val="tx1"/>
                </a:solidFill>
                <a:latin typeface="Yu Gothic UI" panose="020B0500000000000000" pitchFamily="50" charset="-128"/>
                <a:ea typeface="Yu Gothic UI" panose="020B0500000000000000" pitchFamily="50" charset="-128"/>
              </a:rPr>
              <a:t>参照</a:t>
            </a:r>
          </a:p>
        </p:txBody>
      </p:sp>
      <p:sp>
        <p:nvSpPr>
          <p:cNvPr id="59" name="楕円 58"/>
          <p:cNvSpPr/>
          <p:nvPr/>
        </p:nvSpPr>
        <p:spPr>
          <a:xfrm>
            <a:off x="7091266" y="4193629"/>
            <a:ext cx="3412731" cy="72000"/>
          </a:xfrm>
          <a:prstGeom prst="ellipse">
            <a:avLst/>
          </a:prstGeom>
          <a:solidFill>
            <a:srgbClr val="C0000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3200" dirty="0">
              <a:solidFill>
                <a:schemeClr val="tx1"/>
              </a:solidFill>
              <a:latin typeface="Meiryo UI" panose="020B0604030504040204" pitchFamily="50" charset="-128"/>
              <a:ea typeface="Meiryo UI" panose="020B0604030504040204" pitchFamily="50" charset="-128"/>
            </a:endParaRPr>
          </a:p>
        </p:txBody>
      </p:sp>
      <p:sp>
        <p:nvSpPr>
          <p:cNvPr id="61" name="楕円 60"/>
          <p:cNvSpPr/>
          <p:nvPr/>
        </p:nvSpPr>
        <p:spPr>
          <a:xfrm>
            <a:off x="7091266" y="5616899"/>
            <a:ext cx="3412731" cy="72000"/>
          </a:xfrm>
          <a:prstGeom prst="ellipse">
            <a:avLst/>
          </a:prstGeom>
          <a:solidFill>
            <a:srgbClr val="C0000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3200" b="1" dirty="0">
              <a:solidFill>
                <a:schemeClr val="tx1"/>
              </a:solidFill>
              <a:latin typeface="Meiryo UI" panose="020B0604030504040204" pitchFamily="50" charset="-128"/>
              <a:ea typeface="Meiryo UI" panose="020B0604030504040204" pitchFamily="50" charset="-128"/>
            </a:endParaRPr>
          </a:p>
        </p:txBody>
      </p:sp>
      <p:sp>
        <p:nvSpPr>
          <p:cNvPr id="62" name="楕円 61"/>
          <p:cNvSpPr/>
          <p:nvPr/>
        </p:nvSpPr>
        <p:spPr>
          <a:xfrm>
            <a:off x="7091266" y="6965907"/>
            <a:ext cx="4867538" cy="72000"/>
          </a:xfrm>
          <a:prstGeom prst="ellipse">
            <a:avLst/>
          </a:prstGeom>
          <a:solidFill>
            <a:srgbClr val="C0000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3200" b="1" dirty="0">
              <a:solidFill>
                <a:schemeClr val="tx1"/>
              </a:solidFill>
              <a:latin typeface="Meiryo UI" panose="020B0604030504040204" pitchFamily="50" charset="-128"/>
              <a:ea typeface="Meiryo UI" panose="020B0604030504040204" pitchFamily="50" charset="-128"/>
            </a:endParaRPr>
          </a:p>
        </p:txBody>
      </p:sp>
      <p:sp>
        <p:nvSpPr>
          <p:cNvPr id="66" name="楕円 65"/>
          <p:cNvSpPr/>
          <p:nvPr/>
        </p:nvSpPr>
        <p:spPr>
          <a:xfrm>
            <a:off x="7091266" y="8242856"/>
            <a:ext cx="3412731" cy="72000"/>
          </a:xfrm>
          <a:prstGeom prst="ellipse">
            <a:avLst/>
          </a:prstGeom>
          <a:solidFill>
            <a:srgbClr val="C0000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3200" dirty="0">
              <a:solidFill>
                <a:schemeClr val="tx1"/>
              </a:solidFill>
              <a:latin typeface="Meiryo UI" panose="020B0604030504040204" pitchFamily="50" charset="-128"/>
              <a:ea typeface="Meiryo UI" panose="020B0604030504040204" pitchFamily="50" charset="-128"/>
            </a:endParaRPr>
          </a:p>
        </p:txBody>
      </p:sp>
      <p:sp>
        <p:nvSpPr>
          <p:cNvPr id="4" name="正方形/長方形 3"/>
          <p:cNvSpPr/>
          <p:nvPr/>
        </p:nvSpPr>
        <p:spPr>
          <a:xfrm>
            <a:off x="1352000" y="8738499"/>
            <a:ext cx="5155926" cy="427675"/>
          </a:xfrm>
          <a:prstGeom prst="rect">
            <a:avLst/>
          </a:prstGeom>
        </p:spPr>
        <p:txBody>
          <a:bodyPr wrap="square" lIns="36000" rIns="36000">
            <a:spAutoFit/>
          </a:bodyPr>
          <a:lstStyle/>
          <a:p>
            <a:pPr>
              <a:lnSpc>
                <a:spcPts val="1300"/>
              </a:lnSpc>
            </a:pPr>
            <a:r>
              <a:rPr lang="en-US" altLang="ja-JP" sz="1200" dirty="0">
                <a:latin typeface="Yu Gothic UI" panose="020B0500000000000000" pitchFamily="50" charset="-128"/>
                <a:ea typeface="Yu Gothic UI" panose="020B0500000000000000" pitchFamily="50" charset="-128"/>
              </a:rPr>
              <a:t>※</a:t>
            </a:r>
            <a:r>
              <a:rPr lang="ja-JP" altLang="en-US" sz="1200" dirty="0">
                <a:latin typeface="Yu Gothic UI" panose="020B0500000000000000" pitchFamily="50" charset="-128"/>
                <a:ea typeface="Yu Gothic UI" panose="020B0500000000000000" pitchFamily="50" charset="-128"/>
              </a:rPr>
              <a:t>森林、土壌、水、大気、生物資源など、自然によって形成される資本（ストック）</a:t>
            </a:r>
            <a:endParaRPr lang="en-US" altLang="ja-JP" sz="1200" dirty="0">
              <a:latin typeface="Yu Gothic UI" panose="020B0500000000000000" pitchFamily="50" charset="-128"/>
              <a:ea typeface="Yu Gothic UI" panose="020B0500000000000000" pitchFamily="50" charset="-128"/>
            </a:endParaRPr>
          </a:p>
          <a:p>
            <a:pPr>
              <a:lnSpc>
                <a:spcPts val="1300"/>
              </a:lnSpc>
            </a:pPr>
            <a:r>
              <a:rPr lang="ja-JP" altLang="en-US" sz="1200" dirty="0">
                <a:latin typeface="Yu Gothic UI" panose="020B0500000000000000" pitchFamily="50" charset="-128"/>
                <a:ea typeface="Yu Gothic UI" panose="020B0500000000000000" pitchFamily="50" charset="-128"/>
              </a:rPr>
              <a:t>　のこと。</a:t>
            </a:r>
          </a:p>
        </p:txBody>
      </p:sp>
    </p:spTree>
    <p:extLst>
      <p:ext uri="{BB962C8B-B14F-4D97-AF65-F5344CB8AC3E}">
        <p14:creationId xmlns:p14="http://schemas.microsoft.com/office/powerpoint/2010/main" val="9561439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正方形/長方形 42">
            <a:extLst>
              <a:ext uri="{FF2B5EF4-FFF2-40B4-BE49-F238E27FC236}">
                <a16:creationId xmlns:a16="http://schemas.microsoft.com/office/drawing/2014/main" id="{A158BF04-BD03-44CA-B486-CB579BD49CA5}"/>
              </a:ext>
            </a:extLst>
          </p:cNvPr>
          <p:cNvSpPr/>
          <p:nvPr/>
        </p:nvSpPr>
        <p:spPr>
          <a:xfrm>
            <a:off x="1" y="0"/>
            <a:ext cx="12801599" cy="648000"/>
          </a:xfrm>
          <a:prstGeom prst="rect">
            <a:avLst/>
          </a:prstGeom>
          <a:solidFill>
            <a:srgbClr val="007E39"/>
          </a:solidFill>
          <a:ln w="12700" cap="flat" cmpd="sng" algn="ctr">
            <a:noFill/>
            <a:prstDash val="solid"/>
            <a:miter lim="800000"/>
          </a:ln>
          <a:effectLst/>
        </p:spPr>
        <p:txBody>
          <a:bodyPr rot="0" spcFirstLastPara="0" vert="horz" wrap="square" lIns="91440" tIns="126000" rIns="91440" bIns="0" numCol="1" spcCol="0" rtlCol="0" fromWordArt="0" anchor="ctr" anchorCtr="0" forceAA="0" compatLnSpc="1">
            <a:prstTxWarp prst="textNoShape">
              <a:avLst/>
            </a:prstTxWarp>
            <a:noAutofit/>
          </a:bodyPr>
          <a:lstStyle/>
          <a:p>
            <a:pPr defTabSz="914418">
              <a:lnSpc>
                <a:spcPts val="2500"/>
              </a:lnSpc>
              <a:defRPr/>
            </a:pPr>
            <a:r>
              <a:rPr lang="ja-JP" altLang="en-US" sz="2800" b="1" dirty="0">
                <a:solidFill>
                  <a:schemeClr val="bg1"/>
                </a:solidFill>
                <a:latin typeface="メイリオ" panose="020B0604030504040204" pitchFamily="50" charset="-128"/>
                <a:ea typeface="メイリオ" panose="020B0604030504040204" pitchFamily="50" charset="-128"/>
              </a:rPr>
              <a:t>　　　　　　５　施策の基本的な方向性</a:t>
            </a:r>
            <a:r>
              <a:rPr lang="ja-JP" altLang="en-US" sz="1600" b="1" dirty="0">
                <a:solidFill>
                  <a:schemeClr val="bg1"/>
                </a:solidFill>
                <a:latin typeface="メイリオ" panose="020B0604030504040204" pitchFamily="50" charset="-128"/>
                <a:ea typeface="メイリオ" panose="020B0604030504040204" pitchFamily="50" charset="-128"/>
              </a:rPr>
              <a:t>　（２）</a:t>
            </a:r>
            <a:r>
              <a:rPr kumimoji="1" lang="ja-JP" altLang="en-US" sz="1600" b="1" dirty="0">
                <a:solidFill>
                  <a:schemeClr val="bg1"/>
                </a:solidFill>
                <a:latin typeface="メイリオ" panose="020B0604030504040204" pitchFamily="50" charset="-128"/>
                <a:ea typeface="メイリオ" panose="020B0604030504040204" pitchFamily="50" charset="-128"/>
              </a:rPr>
              <a:t>社会・経済の課題解決に資する環境施策の視点①</a:t>
            </a:r>
            <a:endParaRPr lang="en-US" altLang="ja-JP" sz="1600" b="1" dirty="0">
              <a:solidFill>
                <a:schemeClr val="bg1"/>
              </a:solidFill>
              <a:latin typeface="メイリオ" panose="020B0604030504040204" pitchFamily="50" charset="-128"/>
              <a:ea typeface="メイリオ" panose="020B0604030504040204" pitchFamily="50" charset="-128"/>
            </a:endParaRPr>
          </a:p>
        </p:txBody>
      </p:sp>
      <p:sp>
        <p:nvSpPr>
          <p:cNvPr id="53" name="角丸四角形 52"/>
          <p:cNvSpPr/>
          <p:nvPr/>
        </p:nvSpPr>
        <p:spPr>
          <a:xfrm>
            <a:off x="143700" y="1084523"/>
            <a:ext cx="12486108" cy="2225790"/>
          </a:xfrm>
          <a:prstGeom prst="roundRect">
            <a:avLst>
              <a:gd name="adj" fmla="val 2269"/>
            </a:avLst>
          </a:prstGeom>
          <a:solidFill>
            <a:schemeClr val="accent4">
              <a:lumMod val="20000"/>
              <a:lumOff val="80000"/>
            </a:schemeClr>
          </a:solidFill>
          <a:ln w="28575">
            <a:solidFill>
              <a:schemeClr val="accent4">
                <a:lumMod val="40000"/>
                <a:lumOff val="6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528"/>
          </a:p>
        </p:txBody>
      </p:sp>
      <p:sp>
        <p:nvSpPr>
          <p:cNvPr id="51" name="角丸四角形 50"/>
          <p:cNvSpPr/>
          <p:nvPr/>
        </p:nvSpPr>
        <p:spPr>
          <a:xfrm>
            <a:off x="135858" y="3637603"/>
            <a:ext cx="9787117" cy="5822864"/>
          </a:xfrm>
          <a:prstGeom prst="roundRect">
            <a:avLst>
              <a:gd name="adj" fmla="val 2269"/>
            </a:avLst>
          </a:prstGeom>
          <a:solidFill>
            <a:srgbClr val="FFE393"/>
          </a:solidFill>
          <a:ln w="28575">
            <a:solidFill>
              <a:srgbClr val="FFE393"/>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528"/>
          </a:p>
        </p:txBody>
      </p:sp>
      <p:sp>
        <p:nvSpPr>
          <p:cNvPr id="52" name="角丸四角形 51"/>
          <p:cNvSpPr/>
          <p:nvPr/>
        </p:nvSpPr>
        <p:spPr>
          <a:xfrm>
            <a:off x="338400" y="7251431"/>
            <a:ext cx="5558393" cy="324000"/>
          </a:xfrm>
          <a:prstGeom prst="roundRect">
            <a:avLst/>
          </a:prstGeom>
          <a:solidFill>
            <a:srgbClr val="00AC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47"/>
          </a:p>
        </p:txBody>
      </p:sp>
      <p:sp>
        <p:nvSpPr>
          <p:cNvPr id="34" name="角丸四角形 33"/>
          <p:cNvSpPr/>
          <p:nvPr/>
        </p:nvSpPr>
        <p:spPr>
          <a:xfrm>
            <a:off x="338400" y="8314519"/>
            <a:ext cx="5590515" cy="324000"/>
          </a:xfrm>
          <a:prstGeom prst="roundRect">
            <a:avLst/>
          </a:prstGeom>
          <a:solidFill>
            <a:srgbClr val="00AC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47"/>
          </a:p>
        </p:txBody>
      </p:sp>
      <p:sp>
        <p:nvSpPr>
          <p:cNvPr id="26" name="角丸四角形 25"/>
          <p:cNvSpPr/>
          <p:nvPr/>
        </p:nvSpPr>
        <p:spPr>
          <a:xfrm>
            <a:off x="338400" y="4068546"/>
            <a:ext cx="5590513" cy="324000"/>
          </a:xfrm>
          <a:prstGeom prst="roundRect">
            <a:avLst/>
          </a:prstGeom>
          <a:solidFill>
            <a:srgbClr val="00AC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47"/>
          </a:p>
        </p:txBody>
      </p:sp>
      <p:sp>
        <p:nvSpPr>
          <p:cNvPr id="46" name="テキスト ボックス 45">
            <a:extLst>
              <a:ext uri="{FF2B5EF4-FFF2-40B4-BE49-F238E27FC236}">
                <a16:creationId xmlns:a16="http://schemas.microsoft.com/office/drawing/2014/main" id="{AA789F95-7DDC-40D7-8181-315DDAF28B1F}"/>
              </a:ext>
            </a:extLst>
          </p:cNvPr>
          <p:cNvSpPr txBox="1"/>
          <p:nvPr/>
        </p:nvSpPr>
        <p:spPr>
          <a:xfrm>
            <a:off x="338400" y="4069411"/>
            <a:ext cx="4914320" cy="324000"/>
          </a:xfrm>
          <a:prstGeom prst="rect">
            <a:avLst/>
          </a:prstGeom>
          <a:noFill/>
        </p:spPr>
        <p:txBody>
          <a:bodyPr wrap="square" rtlCol="0" anchor="ctr">
            <a:spAutoFit/>
          </a:bodyPr>
          <a:lstStyle/>
          <a:p>
            <a:pPr algn="just">
              <a:lnSpc>
                <a:spcPts val="2600"/>
              </a:lnSpc>
            </a:pPr>
            <a:r>
              <a:rPr kumimoji="1" lang="ja-JP" altLang="en-US" sz="1700" b="1" dirty="0">
                <a:solidFill>
                  <a:schemeClr val="bg1"/>
                </a:solidFill>
                <a:latin typeface="Yu Gothic UI" panose="020B0500000000000000" pitchFamily="50" charset="-128"/>
                <a:ea typeface="Yu Gothic UI" panose="020B0500000000000000" pitchFamily="50" charset="-128"/>
              </a:rPr>
              <a:t>〇汚染者負担の原則に則った環境規制等</a:t>
            </a:r>
            <a:endParaRPr kumimoji="1" lang="en-US" altLang="ja-JP" sz="1700" dirty="0">
              <a:latin typeface="Yu Gothic UI" panose="020B0500000000000000" pitchFamily="50" charset="-128"/>
              <a:ea typeface="Yu Gothic UI" panose="020B0500000000000000" pitchFamily="50" charset="-128"/>
            </a:endParaRPr>
          </a:p>
        </p:txBody>
      </p:sp>
      <p:sp>
        <p:nvSpPr>
          <p:cNvPr id="3" name="角丸四角形 44">
            <a:extLst>
              <a:ext uri="{FF2B5EF4-FFF2-40B4-BE49-F238E27FC236}">
                <a16:creationId xmlns:a16="http://schemas.microsoft.com/office/drawing/2014/main" id="{D7096AB2-7DAF-44EE-9697-2D1D1627E311}"/>
              </a:ext>
            </a:extLst>
          </p:cNvPr>
          <p:cNvSpPr/>
          <p:nvPr/>
        </p:nvSpPr>
        <p:spPr>
          <a:xfrm>
            <a:off x="118800" y="918000"/>
            <a:ext cx="12529884" cy="476726"/>
          </a:xfrm>
          <a:prstGeom prst="roundRect">
            <a:avLst/>
          </a:prstGeom>
          <a:solidFill>
            <a:srgbClr val="00AC4E"/>
          </a:solidFill>
          <a:ln w="254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wrap="square" lIns="179999" rIns="179999" rtlCol="0" anchor="ctr">
            <a:spAutoFit/>
          </a:bodyPr>
          <a:lstStyle/>
          <a:p>
            <a:r>
              <a:rPr kumimoji="1" lang="ja-JP" altLang="en-US" sz="2200" b="1" dirty="0">
                <a:solidFill>
                  <a:schemeClr val="bg1"/>
                </a:solidFill>
                <a:latin typeface="Yu Gothic UI" panose="020B0500000000000000" pitchFamily="50" charset="-128"/>
                <a:ea typeface="Yu Gothic UI" panose="020B0500000000000000" pitchFamily="50" charset="-128"/>
              </a:rPr>
              <a:t>①　外部性の内部化</a:t>
            </a:r>
            <a:r>
              <a:rPr kumimoji="1" lang="en-US" altLang="ja-JP" sz="2200" b="1" baseline="30000" dirty="0">
                <a:solidFill>
                  <a:schemeClr val="bg1"/>
                </a:solidFill>
                <a:latin typeface="Yu Gothic UI" panose="020B0500000000000000" pitchFamily="50" charset="-128"/>
                <a:ea typeface="Yu Gothic UI" panose="020B0500000000000000" pitchFamily="50" charset="-128"/>
              </a:rPr>
              <a:t>※</a:t>
            </a:r>
            <a:r>
              <a:rPr lang="ja-JP" altLang="en-US" sz="2200" b="1" dirty="0">
                <a:solidFill>
                  <a:schemeClr val="bg1"/>
                </a:solidFill>
                <a:latin typeface="Yu Gothic UI" panose="020B0500000000000000" pitchFamily="50" charset="-128"/>
                <a:ea typeface="Yu Gothic UI" panose="020B0500000000000000" pitchFamily="50" charset="-128"/>
              </a:rPr>
              <a:t>（</a:t>
            </a:r>
            <a:r>
              <a:rPr kumimoji="1" lang="ja-JP" altLang="en-US" sz="2200" b="1" dirty="0">
                <a:solidFill>
                  <a:schemeClr val="bg1"/>
                </a:solidFill>
                <a:latin typeface="Yu Gothic UI" panose="020B0500000000000000" pitchFamily="50" charset="-128"/>
                <a:ea typeface="Yu Gothic UI" panose="020B0500000000000000" pitchFamily="50" charset="-128"/>
              </a:rPr>
              <a:t>負担も評価も公正に</a:t>
            </a:r>
            <a:r>
              <a:rPr lang="ja-JP" altLang="en-US" sz="2200" b="1" dirty="0">
                <a:solidFill>
                  <a:schemeClr val="bg1"/>
                </a:solidFill>
                <a:latin typeface="Yu Gothic UI" panose="020B0500000000000000" pitchFamily="50" charset="-128"/>
                <a:ea typeface="Yu Gothic UI" panose="020B0500000000000000" pitchFamily="50" charset="-128"/>
              </a:rPr>
              <a:t>）</a:t>
            </a:r>
          </a:p>
        </p:txBody>
      </p:sp>
      <p:sp>
        <p:nvSpPr>
          <p:cNvPr id="2" name="正方形/長方形 1"/>
          <p:cNvSpPr/>
          <p:nvPr/>
        </p:nvSpPr>
        <p:spPr>
          <a:xfrm>
            <a:off x="593661" y="2779874"/>
            <a:ext cx="11925504" cy="461665"/>
          </a:xfrm>
          <a:prstGeom prst="rect">
            <a:avLst/>
          </a:prstGeom>
        </p:spPr>
        <p:txBody>
          <a:bodyPr wrap="square">
            <a:spAutoFit/>
          </a:bodyPr>
          <a:lstStyle/>
          <a:p>
            <a:r>
              <a:rPr kumimoji="1" lang="en-US" altLang="ja-JP" sz="1200" dirty="0">
                <a:latin typeface="Yu Gothic UI" panose="020B0500000000000000" pitchFamily="50" charset="-128"/>
                <a:ea typeface="Yu Gothic UI" panose="020B0500000000000000" pitchFamily="50" charset="-128"/>
              </a:rPr>
              <a:t>※</a:t>
            </a:r>
            <a:r>
              <a:rPr kumimoji="1" lang="ja-JP" altLang="en-US" sz="1200" dirty="0">
                <a:latin typeface="Yu Gothic UI" panose="020B0500000000000000" pitchFamily="50" charset="-128"/>
                <a:ea typeface="Yu Gothic UI" panose="020B0500000000000000" pitchFamily="50" charset="-128"/>
              </a:rPr>
              <a:t>　ある経済活動がその目的（利益や便益）の他（例えば環境）に影響を与えることを「外部性」といい、公害などの損失を与える「負の外部性（外部不経済）」や、自然資本の保全・創造な</a:t>
            </a:r>
            <a:endParaRPr kumimoji="1" lang="en-US" altLang="ja-JP" sz="1200" dirty="0">
              <a:latin typeface="Yu Gothic UI" panose="020B0500000000000000" pitchFamily="50" charset="-128"/>
              <a:ea typeface="Yu Gothic UI" panose="020B0500000000000000" pitchFamily="50" charset="-128"/>
            </a:endParaRPr>
          </a:p>
          <a:p>
            <a:r>
              <a:rPr kumimoji="1" lang="ja-JP" altLang="en-US" sz="1200" dirty="0">
                <a:latin typeface="Yu Gothic UI" panose="020B0500000000000000" pitchFamily="50" charset="-128"/>
                <a:ea typeface="Yu Gothic UI" panose="020B0500000000000000" pitchFamily="50" charset="-128"/>
              </a:rPr>
              <a:t>　どの利益を与える「正の外部性（外部経済）」を考慮して生産や消費を決める仕組みを「外部性の内部化」といいます。</a:t>
            </a:r>
            <a:endParaRPr kumimoji="1" lang="en-US" altLang="ja-JP" sz="1200" dirty="0">
              <a:latin typeface="Yu Gothic UI" panose="020B0500000000000000" pitchFamily="50" charset="-128"/>
              <a:ea typeface="Yu Gothic UI" panose="020B0500000000000000" pitchFamily="50" charset="-128"/>
            </a:endParaRPr>
          </a:p>
        </p:txBody>
      </p:sp>
      <p:sp>
        <p:nvSpPr>
          <p:cNvPr id="4" name="正方形/長方形 3"/>
          <p:cNvSpPr/>
          <p:nvPr/>
        </p:nvSpPr>
        <p:spPr>
          <a:xfrm>
            <a:off x="282436" y="1447254"/>
            <a:ext cx="12236728" cy="1695336"/>
          </a:xfrm>
          <a:prstGeom prst="rect">
            <a:avLst/>
          </a:prstGeom>
        </p:spPr>
        <p:txBody>
          <a:bodyPr wrap="square">
            <a:spAutoFit/>
          </a:bodyPr>
          <a:lstStyle/>
          <a:p>
            <a:pPr marL="285750" indent="-285750" algn="just">
              <a:lnSpc>
                <a:spcPts val="2500"/>
              </a:lnSpc>
              <a:buFont typeface="Wingdings" panose="05000000000000000000" pitchFamily="2" charset="2"/>
              <a:buChar char="l"/>
            </a:pPr>
            <a:r>
              <a:rPr lang="ja-JP" altLang="en-US" sz="1700" dirty="0">
                <a:latin typeface="Yu Gothic UI" panose="020B0500000000000000" pitchFamily="50" charset="-128"/>
                <a:ea typeface="Yu Gothic UI" panose="020B0500000000000000" pitchFamily="50" charset="-128"/>
              </a:rPr>
              <a:t>　環境に負荷を与える行為に対して、その対策費用や原状回復にかかる費用の負担を原因者に直接負担を求めたり、製品やサービス等の価格に反映させることにより受益者に負担を求めます。</a:t>
            </a:r>
            <a:r>
              <a:rPr kumimoji="1" lang="ja-JP" altLang="en-US" sz="1700" dirty="0">
                <a:latin typeface="Yu Gothic UI" panose="020B0500000000000000" pitchFamily="50" charset="-128"/>
                <a:ea typeface="Yu Gothic UI" panose="020B0500000000000000" pitchFamily="50" charset="-128"/>
              </a:rPr>
              <a:t>具体的には、環境に負荷を与える行為を規制する手法、課税や損失の回復費用の補填などの経済的手法が挙げられます。</a:t>
            </a:r>
            <a:endParaRPr kumimoji="1" lang="en-US" altLang="ja-JP" sz="1700" dirty="0">
              <a:latin typeface="Yu Gothic UI" panose="020B0500000000000000" pitchFamily="50" charset="-128"/>
              <a:ea typeface="Yu Gothic UI" panose="020B0500000000000000" pitchFamily="50" charset="-128"/>
            </a:endParaRPr>
          </a:p>
          <a:p>
            <a:pPr marL="285750" indent="-285750" algn="just">
              <a:lnSpc>
                <a:spcPts val="2500"/>
              </a:lnSpc>
              <a:buFont typeface="Wingdings" panose="05000000000000000000" pitchFamily="2" charset="2"/>
              <a:buChar char="l"/>
            </a:pPr>
            <a:r>
              <a:rPr kumimoji="1" lang="ja-JP" altLang="en-US" sz="1700" dirty="0">
                <a:latin typeface="Yu Gothic UI" panose="020B0500000000000000" pitchFamily="50" charset="-128"/>
                <a:ea typeface="Yu Gothic UI" panose="020B0500000000000000" pitchFamily="50" charset="-128"/>
              </a:rPr>
              <a:t>　また、模範となる取組に対する顕彰制度など</a:t>
            </a:r>
            <a:r>
              <a:rPr lang="ja-JP" altLang="en-US" sz="1700" dirty="0">
                <a:latin typeface="Yu Gothic UI" panose="020B0500000000000000" pitchFamily="50" charset="-128"/>
                <a:ea typeface="Yu Gothic UI" panose="020B0500000000000000" pitchFamily="50" charset="-128"/>
              </a:rPr>
              <a:t>、豊かな環境の保全や創造につながる取組に対して評価・支援していきます。</a:t>
            </a:r>
            <a:endParaRPr lang="en-US" altLang="ja-JP" sz="1700" dirty="0">
              <a:latin typeface="Yu Gothic UI" panose="020B0500000000000000" pitchFamily="50" charset="-128"/>
              <a:ea typeface="Yu Gothic UI" panose="020B0500000000000000" pitchFamily="50" charset="-128"/>
            </a:endParaRPr>
          </a:p>
          <a:p>
            <a:pPr marL="285750" indent="-285750" algn="just">
              <a:lnSpc>
                <a:spcPts val="2500"/>
              </a:lnSpc>
              <a:buFont typeface="Wingdings" panose="05000000000000000000" pitchFamily="2" charset="2"/>
              <a:buChar char="l"/>
            </a:pPr>
            <a:endParaRPr kumimoji="1" lang="en-US" altLang="ja-JP" sz="1700" dirty="0">
              <a:latin typeface="Yu Gothic UI" panose="020B0500000000000000" pitchFamily="50" charset="-128"/>
              <a:ea typeface="Yu Gothic UI" panose="020B0500000000000000" pitchFamily="50" charset="-128"/>
            </a:endParaRPr>
          </a:p>
        </p:txBody>
      </p:sp>
      <p:sp>
        <p:nvSpPr>
          <p:cNvPr id="40" name="角丸四角形 33">
            <a:extLst>
              <a:ext uri="{FF2B5EF4-FFF2-40B4-BE49-F238E27FC236}">
                <a16:creationId xmlns:a16="http://schemas.microsoft.com/office/drawing/2014/main" id="{C564DFA2-7492-4917-BF7A-7BE1B9FC8A8E}"/>
              </a:ext>
            </a:extLst>
          </p:cNvPr>
          <p:cNvSpPr/>
          <p:nvPr/>
        </p:nvSpPr>
        <p:spPr>
          <a:xfrm>
            <a:off x="9985164" y="3637603"/>
            <a:ext cx="2700057" cy="5825082"/>
          </a:xfrm>
          <a:prstGeom prst="roundRect">
            <a:avLst>
              <a:gd name="adj" fmla="val 2269"/>
            </a:avLst>
          </a:prstGeom>
          <a:solidFill>
            <a:srgbClr val="FFEEBD"/>
          </a:solidFill>
          <a:ln w="28575">
            <a:solidFill>
              <a:srgbClr val="FFE393"/>
            </a:solidFill>
            <a:prstDash val="dash"/>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528"/>
          </a:p>
        </p:txBody>
      </p:sp>
      <p:sp>
        <p:nvSpPr>
          <p:cNvPr id="48" name="正方形/長方形 47"/>
          <p:cNvSpPr/>
          <p:nvPr/>
        </p:nvSpPr>
        <p:spPr>
          <a:xfrm>
            <a:off x="9985164" y="3759578"/>
            <a:ext cx="2698075" cy="2585323"/>
          </a:xfrm>
          <a:prstGeom prst="rect">
            <a:avLst/>
          </a:prstGeom>
          <a:noFill/>
        </p:spPr>
        <p:txBody>
          <a:bodyPr wrap="square">
            <a:spAutoFit/>
          </a:bodyPr>
          <a:lstStyle/>
          <a:p>
            <a:r>
              <a:rPr lang="ja-JP" altLang="en-US" sz="1600" dirty="0">
                <a:latin typeface="Yu Gothic UI" panose="020B0500000000000000" pitchFamily="50" charset="-128"/>
                <a:ea typeface="Yu Gothic UI" panose="020B0500000000000000" pitchFamily="50" charset="-128"/>
              </a:rPr>
              <a:t>（参考）森林環境税及び</a:t>
            </a:r>
            <a:endParaRPr lang="en-US" altLang="ja-JP" sz="1600" dirty="0">
              <a:latin typeface="Yu Gothic UI" panose="020B0500000000000000" pitchFamily="50" charset="-128"/>
              <a:ea typeface="Yu Gothic UI" panose="020B0500000000000000" pitchFamily="50" charset="-128"/>
            </a:endParaRPr>
          </a:p>
          <a:p>
            <a:r>
              <a:rPr lang="ja-JP" altLang="en-US" sz="1600" dirty="0">
                <a:latin typeface="Yu Gothic UI" panose="020B0500000000000000" pitchFamily="50" charset="-128"/>
                <a:ea typeface="Yu Gothic UI" panose="020B0500000000000000" pitchFamily="50" charset="-128"/>
              </a:rPr>
              <a:t>　　　　森林環境譲与税</a:t>
            </a:r>
            <a:endParaRPr lang="en-US" altLang="ja-JP" sz="1600" dirty="0">
              <a:latin typeface="Yu Gothic UI" panose="020B0500000000000000" pitchFamily="50" charset="-128"/>
              <a:ea typeface="Yu Gothic UI" panose="020B0500000000000000" pitchFamily="50" charset="-128"/>
            </a:endParaRPr>
          </a:p>
          <a:p>
            <a:pPr algn="just"/>
            <a:endParaRPr lang="en-US" altLang="ja-JP" sz="1400" dirty="0">
              <a:latin typeface="Yu Gothic UI" panose="020B0500000000000000" pitchFamily="50" charset="-128"/>
              <a:ea typeface="Yu Gothic UI" panose="020B0500000000000000" pitchFamily="50" charset="-128"/>
            </a:endParaRPr>
          </a:p>
          <a:p>
            <a:pPr algn="just"/>
            <a:r>
              <a:rPr lang="ja-JP" altLang="en-US" sz="1600" dirty="0">
                <a:latin typeface="Yu Gothic UI" panose="020B0500000000000000" pitchFamily="50" charset="-128"/>
                <a:ea typeface="Yu Gothic UI" panose="020B0500000000000000" pitchFamily="50" charset="-128"/>
              </a:rPr>
              <a:t>　</a:t>
            </a:r>
            <a:r>
              <a:rPr lang="ja-JP" altLang="en-US" sz="1400" dirty="0">
                <a:latin typeface="Yu Gothic UI" panose="020B0500000000000000" pitchFamily="50" charset="-128"/>
                <a:ea typeface="Yu Gothic UI" panose="020B0500000000000000" pitchFamily="50" charset="-128"/>
              </a:rPr>
              <a:t>地球温暖化抑制や災害防止など森林が有する公益的機能の維持・増進を目的として、令和元年度から取組が開始されました。</a:t>
            </a:r>
            <a:endParaRPr lang="en-US" altLang="ja-JP" sz="1400" dirty="0">
              <a:latin typeface="Yu Gothic UI" panose="020B0500000000000000" pitchFamily="50" charset="-128"/>
              <a:ea typeface="Yu Gothic UI" panose="020B0500000000000000" pitchFamily="50" charset="-128"/>
            </a:endParaRPr>
          </a:p>
          <a:p>
            <a:pPr algn="just"/>
            <a:r>
              <a:rPr lang="ja-JP" altLang="en-US" sz="1400" dirty="0">
                <a:latin typeface="Yu Gothic UI" panose="020B0500000000000000" pitchFamily="50" charset="-128"/>
                <a:ea typeface="Yu Gothic UI" panose="020B0500000000000000" pitchFamily="50" charset="-128"/>
              </a:rPr>
              <a:t>　府内の市町村では、この税を活用して、間伐などの森林整備や木材利用の促進など健全な森林を次世代につなぐ取組を進めています。</a:t>
            </a:r>
            <a:endParaRPr lang="en-US" altLang="ja-JP" sz="1400" dirty="0">
              <a:latin typeface="Yu Gothic UI" panose="020B0500000000000000" pitchFamily="50" charset="-128"/>
              <a:ea typeface="Yu Gothic UI" panose="020B0500000000000000" pitchFamily="50" charset="-128"/>
            </a:endParaRPr>
          </a:p>
        </p:txBody>
      </p:sp>
      <p:sp>
        <p:nvSpPr>
          <p:cNvPr id="49" name="正方形/長方形 48"/>
          <p:cNvSpPr/>
          <p:nvPr/>
        </p:nvSpPr>
        <p:spPr>
          <a:xfrm>
            <a:off x="10962734" y="9194764"/>
            <a:ext cx="1443494" cy="276999"/>
          </a:xfrm>
          <a:prstGeom prst="rect">
            <a:avLst/>
          </a:prstGeom>
          <a:noFill/>
        </p:spPr>
        <p:txBody>
          <a:bodyPr wrap="square">
            <a:spAutoFit/>
          </a:bodyPr>
          <a:lstStyle/>
          <a:p>
            <a:r>
              <a:rPr lang="ja-JP" altLang="en-US" sz="1200" dirty="0">
                <a:latin typeface="Yu Gothic UI" panose="020B0500000000000000" pitchFamily="50" charset="-128"/>
                <a:ea typeface="Yu Gothic UI" panose="020B0500000000000000" pitchFamily="50" charset="-128"/>
              </a:rPr>
              <a:t>木材利用</a:t>
            </a:r>
            <a:endParaRPr lang="en-US" altLang="ja-JP" sz="1200" dirty="0">
              <a:latin typeface="Yu Gothic UI" panose="020B0500000000000000" pitchFamily="50" charset="-128"/>
              <a:ea typeface="Yu Gothic UI" panose="020B0500000000000000" pitchFamily="50" charset="-128"/>
            </a:endParaRPr>
          </a:p>
        </p:txBody>
      </p:sp>
      <p:sp>
        <p:nvSpPr>
          <p:cNvPr id="50" name="正方形/長方形 49"/>
          <p:cNvSpPr/>
          <p:nvPr/>
        </p:nvSpPr>
        <p:spPr>
          <a:xfrm>
            <a:off x="10924870" y="7578092"/>
            <a:ext cx="1255168" cy="276999"/>
          </a:xfrm>
          <a:prstGeom prst="rect">
            <a:avLst/>
          </a:prstGeom>
          <a:noFill/>
        </p:spPr>
        <p:txBody>
          <a:bodyPr wrap="square">
            <a:spAutoFit/>
          </a:bodyPr>
          <a:lstStyle/>
          <a:p>
            <a:r>
              <a:rPr lang="ja-JP" altLang="en-US" sz="1200" dirty="0">
                <a:latin typeface="Yu Gothic UI" panose="020B0500000000000000" pitchFamily="50" charset="-128"/>
                <a:ea typeface="Yu Gothic UI" panose="020B0500000000000000" pitchFamily="50" charset="-128"/>
              </a:rPr>
              <a:t>森林整備</a:t>
            </a:r>
            <a:endParaRPr lang="en-US" altLang="ja-JP" sz="1200" dirty="0">
              <a:latin typeface="Yu Gothic UI" panose="020B0500000000000000" pitchFamily="50" charset="-128"/>
              <a:ea typeface="Yu Gothic UI" panose="020B0500000000000000" pitchFamily="50" charset="-128"/>
            </a:endParaRPr>
          </a:p>
        </p:txBody>
      </p:sp>
      <p:sp>
        <p:nvSpPr>
          <p:cNvPr id="10" name="正方形/長方形 9"/>
          <p:cNvSpPr/>
          <p:nvPr/>
        </p:nvSpPr>
        <p:spPr>
          <a:xfrm>
            <a:off x="338400" y="4401453"/>
            <a:ext cx="9246950" cy="702756"/>
          </a:xfrm>
          <a:prstGeom prst="rect">
            <a:avLst/>
          </a:prstGeom>
        </p:spPr>
        <p:txBody>
          <a:bodyPr wrap="square">
            <a:spAutoFit/>
          </a:bodyPr>
          <a:lstStyle/>
          <a:p>
            <a:pPr algn="just">
              <a:lnSpc>
                <a:spcPts val="2500"/>
              </a:lnSpc>
            </a:pPr>
            <a:r>
              <a:rPr kumimoji="1" lang="ja-JP" altLang="en-US" sz="1700" dirty="0">
                <a:latin typeface="Yu Gothic UI" panose="020B0500000000000000" pitchFamily="50" charset="-128"/>
                <a:ea typeface="Yu Gothic UI" panose="020B0500000000000000" pitchFamily="50" charset="-128"/>
              </a:rPr>
              <a:t>　生活環境保全目標の達成に向けて、大気汚染、水質汚濁、土壌汚染等の改善に向けた規制など必要な対策を実施します。</a:t>
            </a:r>
            <a:endParaRPr kumimoji="1" lang="en-US" altLang="ja-JP" sz="1700" b="1" dirty="0">
              <a:latin typeface="Yu Gothic UI" panose="020B0500000000000000" pitchFamily="50" charset="-128"/>
              <a:ea typeface="Yu Gothic UI" panose="020B0500000000000000" pitchFamily="50" charset="-128"/>
            </a:endParaRPr>
          </a:p>
        </p:txBody>
      </p:sp>
      <p:grpSp>
        <p:nvGrpSpPr>
          <p:cNvPr id="54" name="グループ化 53">
            <a:extLst>
              <a:ext uri="{FF2B5EF4-FFF2-40B4-BE49-F238E27FC236}">
                <a16:creationId xmlns:a16="http://schemas.microsoft.com/office/drawing/2014/main" id="{CE1090C4-1029-40D8-864D-9BE0084331F8}"/>
              </a:ext>
            </a:extLst>
          </p:cNvPr>
          <p:cNvGrpSpPr/>
          <p:nvPr/>
        </p:nvGrpSpPr>
        <p:grpSpPr>
          <a:xfrm>
            <a:off x="73669" y="3353553"/>
            <a:ext cx="2529099" cy="625225"/>
            <a:chOff x="156487" y="3949843"/>
            <a:chExt cx="1465909" cy="416295"/>
          </a:xfrm>
          <a:solidFill>
            <a:srgbClr val="E26714"/>
          </a:solidFill>
          <a:scene3d>
            <a:camera prst="orthographicFront">
              <a:rot lat="0" lon="0" rev="0"/>
            </a:camera>
            <a:lightRig rig="brightRoom" dir="t">
              <a:rot lat="0" lon="0" rev="600000"/>
            </a:lightRig>
          </a:scene3d>
        </p:grpSpPr>
        <p:grpSp>
          <p:nvGrpSpPr>
            <p:cNvPr id="55" name="グループ化 54">
              <a:extLst>
                <a:ext uri="{FF2B5EF4-FFF2-40B4-BE49-F238E27FC236}">
                  <a16:creationId xmlns:a16="http://schemas.microsoft.com/office/drawing/2014/main" id="{B958968D-D387-464F-ABD8-1E2691E0CF85}"/>
                </a:ext>
              </a:extLst>
            </p:cNvPr>
            <p:cNvGrpSpPr/>
            <p:nvPr/>
          </p:nvGrpSpPr>
          <p:grpSpPr>
            <a:xfrm>
              <a:off x="156487" y="3949843"/>
              <a:ext cx="681645" cy="416295"/>
              <a:chOff x="-764771" y="1828141"/>
              <a:chExt cx="681645" cy="416295"/>
            </a:xfrm>
            <a:grpFill/>
          </p:grpSpPr>
          <p:sp>
            <p:nvSpPr>
              <p:cNvPr id="60" name="楕円 59">
                <a:extLst>
                  <a:ext uri="{FF2B5EF4-FFF2-40B4-BE49-F238E27FC236}">
                    <a16:creationId xmlns:a16="http://schemas.microsoft.com/office/drawing/2014/main" id="{B1917F15-CD18-416E-9ED7-6952EC1C7281}"/>
                  </a:ext>
                </a:extLst>
              </p:cNvPr>
              <p:cNvSpPr/>
              <p:nvPr/>
            </p:nvSpPr>
            <p:spPr>
              <a:xfrm>
                <a:off x="-764771" y="1828141"/>
                <a:ext cx="416295" cy="416295"/>
              </a:xfrm>
              <a:prstGeom prst="ellipse">
                <a:avLst/>
              </a:prstGeom>
              <a:grpFill/>
              <a:ln w="19050">
                <a:solidFill>
                  <a:srgbClr val="FFE393"/>
                </a:solidFill>
              </a:ln>
              <a:effectLst>
                <a:outerShdw blurRad="57785" dist="33020" dir="3180000" algn="ctr">
                  <a:srgbClr val="000000">
                    <a:alpha val="30000"/>
                  </a:srgbClr>
                </a:outerShdw>
              </a:effectLst>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solidFill>
                </a:endParaRPr>
              </a:p>
            </p:txBody>
          </p:sp>
          <p:sp>
            <p:nvSpPr>
              <p:cNvPr id="61" name="楕円 60">
                <a:extLst>
                  <a:ext uri="{FF2B5EF4-FFF2-40B4-BE49-F238E27FC236}">
                    <a16:creationId xmlns:a16="http://schemas.microsoft.com/office/drawing/2014/main" id="{000E43DE-A910-4DD5-BDB1-2876942F7D97}"/>
                  </a:ext>
                </a:extLst>
              </p:cNvPr>
              <p:cNvSpPr/>
              <p:nvPr/>
            </p:nvSpPr>
            <p:spPr>
              <a:xfrm>
                <a:off x="-499421" y="1828141"/>
                <a:ext cx="416295" cy="416295"/>
              </a:xfrm>
              <a:prstGeom prst="ellipse">
                <a:avLst/>
              </a:prstGeom>
              <a:grpFill/>
              <a:ln w="19050">
                <a:solidFill>
                  <a:srgbClr val="FFE393"/>
                </a:solidFill>
              </a:ln>
              <a:effectLst>
                <a:outerShdw blurRad="57785" dist="33020" dir="3180000" algn="ctr">
                  <a:srgbClr val="000000">
                    <a:alpha val="30000"/>
                  </a:srgbClr>
                </a:outerShdw>
              </a:effectLst>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solidFill>
                </a:endParaRPr>
              </a:p>
            </p:txBody>
          </p:sp>
        </p:grpSp>
        <p:grpSp>
          <p:nvGrpSpPr>
            <p:cNvPr id="56" name="グループ化 55">
              <a:extLst>
                <a:ext uri="{FF2B5EF4-FFF2-40B4-BE49-F238E27FC236}">
                  <a16:creationId xmlns:a16="http://schemas.microsoft.com/office/drawing/2014/main" id="{92E0EFCC-9839-40CE-9ECF-783C2E19AE15}"/>
                </a:ext>
              </a:extLst>
            </p:cNvPr>
            <p:cNvGrpSpPr/>
            <p:nvPr/>
          </p:nvGrpSpPr>
          <p:grpSpPr>
            <a:xfrm>
              <a:off x="681294" y="3949843"/>
              <a:ext cx="681645" cy="416295"/>
              <a:chOff x="-764771" y="1828141"/>
              <a:chExt cx="681645" cy="416295"/>
            </a:xfrm>
            <a:grpFill/>
          </p:grpSpPr>
          <p:sp>
            <p:nvSpPr>
              <p:cNvPr id="58" name="楕円 57">
                <a:extLst>
                  <a:ext uri="{FF2B5EF4-FFF2-40B4-BE49-F238E27FC236}">
                    <a16:creationId xmlns:a16="http://schemas.microsoft.com/office/drawing/2014/main" id="{1C413890-7C16-4E94-9FFB-9870B79A4E09}"/>
                  </a:ext>
                </a:extLst>
              </p:cNvPr>
              <p:cNvSpPr/>
              <p:nvPr/>
            </p:nvSpPr>
            <p:spPr>
              <a:xfrm>
                <a:off x="-764771" y="1828141"/>
                <a:ext cx="416295" cy="416295"/>
              </a:xfrm>
              <a:prstGeom prst="ellipse">
                <a:avLst/>
              </a:prstGeom>
              <a:grpFill/>
              <a:ln w="19050">
                <a:solidFill>
                  <a:srgbClr val="FFE393"/>
                </a:solidFill>
              </a:ln>
              <a:effectLst>
                <a:outerShdw blurRad="57785" dist="33020" dir="3180000" algn="ctr">
                  <a:srgbClr val="000000">
                    <a:alpha val="30000"/>
                  </a:srgbClr>
                </a:outerShdw>
              </a:effectLst>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solidFill>
                </a:endParaRPr>
              </a:p>
            </p:txBody>
          </p:sp>
          <p:sp>
            <p:nvSpPr>
              <p:cNvPr id="59" name="楕円 58">
                <a:extLst>
                  <a:ext uri="{FF2B5EF4-FFF2-40B4-BE49-F238E27FC236}">
                    <a16:creationId xmlns:a16="http://schemas.microsoft.com/office/drawing/2014/main" id="{68E4547F-E990-454F-A646-8770F5EAC3EF}"/>
                  </a:ext>
                </a:extLst>
              </p:cNvPr>
              <p:cNvSpPr/>
              <p:nvPr/>
            </p:nvSpPr>
            <p:spPr>
              <a:xfrm>
                <a:off x="-499421" y="1828141"/>
                <a:ext cx="416295" cy="416295"/>
              </a:xfrm>
              <a:prstGeom prst="ellipse">
                <a:avLst/>
              </a:prstGeom>
              <a:grpFill/>
              <a:ln w="19050">
                <a:solidFill>
                  <a:srgbClr val="FFE393"/>
                </a:solidFill>
              </a:ln>
              <a:effectLst>
                <a:outerShdw blurRad="57785" dist="33020" dir="3180000" algn="ctr">
                  <a:srgbClr val="000000">
                    <a:alpha val="30000"/>
                  </a:srgbClr>
                </a:outerShdw>
              </a:effectLst>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solidFill>
                </a:endParaRPr>
              </a:p>
            </p:txBody>
          </p:sp>
        </p:grpSp>
        <p:sp>
          <p:nvSpPr>
            <p:cNvPr id="57" name="楕円 56">
              <a:extLst>
                <a:ext uri="{FF2B5EF4-FFF2-40B4-BE49-F238E27FC236}">
                  <a16:creationId xmlns:a16="http://schemas.microsoft.com/office/drawing/2014/main" id="{4E9D3974-317A-40DE-8C0E-82AF1BD9DB9E}"/>
                </a:ext>
              </a:extLst>
            </p:cNvPr>
            <p:cNvSpPr/>
            <p:nvPr/>
          </p:nvSpPr>
          <p:spPr>
            <a:xfrm>
              <a:off x="1206101" y="3949843"/>
              <a:ext cx="416295" cy="416295"/>
            </a:xfrm>
            <a:prstGeom prst="ellipse">
              <a:avLst/>
            </a:prstGeom>
            <a:grpFill/>
            <a:ln w="19050">
              <a:solidFill>
                <a:srgbClr val="FFE393"/>
              </a:solidFill>
            </a:ln>
            <a:effectLst>
              <a:outerShdw blurRad="57785" dist="33020" dir="3180000" algn="ctr">
                <a:srgbClr val="000000">
                  <a:alpha val="30000"/>
                </a:srgbClr>
              </a:outerShdw>
            </a:effectLst>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solidFill>
              </a:endParaRPr>
            </a:p>
          </p:txBody>
        </p:sp>
      </p:grpSp>
      <p:sp>
        <p:nvSpPr>
          <p:cNvPr id="62" name="正方形/長方形 61">
            <a:extLst>
              <a:ext uri="{FF2B5EF4-FFF2-40B4-BE49-F238E27FC236}">
                <a16:creationId xmlns:a16="http://schemas.microsoft.com/office/drawing/2014/main" id="{7335D227-A208-40F1-8777-8B0320339768}"/>
              </a:ext>
            </a:extLst>
          </p:cNvPr>
          <p:cNvSpPr/>
          <p:nvPr/>
        </p:nvSpPr>
        <p:spPr>
          <a:xfrm>
            <a:off x="340292" y="3466110"/>
            <a:ext cx="2782683" cy="400238"/>
          </a:xfrm>
          <a:prstGeom prst="rect">
            <a:avLst/>
          </a:prstGeom>
        </p:spPr>
        <p:txBody>
          <a:bodyPr wrap="square">
            <a:spAutoFit/>
          </a:bodyPr>
          <a:lstStyle/>
          <a:p>
            <a:r>
              <a:rPr kumimoji="1" lang="ja-JP" altLang="en-US" sz="2001" b="1" dirty="0">
                <a:solidFill>
                  <a:schemeClr val="bg1"/>
                </a:solidFill>
              </a:rPr>
              <a:t>取組方針（例）</a:t>
            </a:r>
            <a:endParaRPr kumimoji="1" lang="en-US" altLang="ja-JP" sz="1347" dirty="0">
              <a:solidFill>
                <a:schemeClr val="bg1"/>
              </a:solidFill>
            </a:endParaRPr>
          </a:p>
        </p:txBody>
      </p:sp>
      <p:pic>
        <p:nvPicPr>
          <p:cNvPr id="13" name="図 12" descr="天井, 屋内, 建物, 床 が含まれている画像&#10;&#10;自動的に生成された説明">
            <a:extLst>
              <a:ext uri="{FF2B5EF4-FFF2-40B4-BE49-F238E27FC236}">
                <a16:creationId xmlns:a16="http://schemas.microsoft.com/office/drawing/2014/main" id="{A58871E2-E67F-4ED5-8059-1026614E5E0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452245" y="7902233"/>
            <a:ext cx="1777493" cy="1290986"/>
          </a:xfrm>
          <a:prstGeom prst="roundRect">
            <a:avLst>
              <a:gd name="adj" fmla="val 894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図 14" descr="屋外, トラック, 草, 座る が含まれている画像&#10;&#10;自動的に生成された説明">
            <a:extLst>
              <a:ext uri="{FF2B5EF4-FFF2-40B4-BE49-F238E27FC236}">
                <a16:creationId xmlns:a16="http://schemas.microsoft.com/office/drawing/2014/main" id="{CFE0593C-D52C-4AD8-A78D-A4A4185846F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464799" y="6297058"/>
            <a:ext cx="1777493" cy="1265119"/>
          </a:xfrm>
          <a:prstGeom prst="roundRect">
            <a:avLst>
              <a:gd name="adj" fmla="val 894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7" name="テキスト ボックス 46">
            <a:extLst>
              <a:ext uri="{FF2B5EF4-FFF2-40B4-BE49-F238E27FC236}">
                <a16:creationId xmlns:a16="http://schemas.microsoft.com/office/drawing/2014/main" id="{6EF3E693-AF7E-44AE-800F-0B63762BA21C}"/>
              </a:ext>
            </a:extLst>
          </p:cNvPr>
          <p:cNvSpPr txBox="1"/>
          <p:nvPr/>
        </p:nvSpPr>
        <p:spPr>
          <a:xfrm>
            <a:off x="338400" y="7213862"/>
            <a:ext cx="5492308" cy="391774"/>
          </a:xfrm>
          <a:prstGeom prst="rect">
            <a:avLst/>
          </a:prstGeom>
          <a:noFill/>
        </p:spPr>
        <p:txBody>
          <a:bodyPr wrap="square" rtlCol="0" anchor="ctr">
            <a:spAutoFit/>
          </a:bodyPr>
          <a:lstStyle/>
          <a:p>
            <a:pPr algn="just">
              <a:lnSpc>
                <a:spcPts val="2600"/>
              </a:lnSpc>
            </a:pPr>
            <a:r>
              <a:rPr kumimoji="1" lang="ja-JP" altLang="en-US" sz="1700" b="1" dirty="0">
                <a:solidFill>
                  <a:schemeClr val="bg1"/>
                </a:solidFill>
                <a:latin typeface="Yu Gothic UI" panose="020B0500000000000000" pitchFamily="50" charset="-128"/>
                <a:ea typeface="Yu Gothic UI" panose="020B0500000000000000" pitchFamily="50" charset="-128"/>
              </a:rPr>
              <a:t>〇優れた取組や事業者や府民の模範となる取組の顕彰</a:t>
            </a:r>
            <a:endParaRPr kumimoji="1" lang="en-US" altLang="ja-JP" sz="1700" b="1" dirty="0">
              <a:solidFill>
                <a:schemeClr val="bg1"/>
              </a:solidFill>
              <a:latin typeface="Yu Gothic UI" panose="020B0500000000000000" pitchFamily="50" charset="-128"/>
              <a:ea typeface="Yu Gothic UI" panose="020B0500000000000000" pitchFamily="50" charset="-128"/>
            </a:endParaRPr>
          </a:p>
        </p:txBody>
      </p:sp>
      <p:sp>
        <p:nvSpPr>
          <p:cNvPr id="63" name="テキスト ボックス 62">
            <a:extLst>
              <a:ext uri="{FF2B5EF4-FFF2-40B4-BE49-F238E27FC236}">
                <a16:creationId xmlns:a16="http://schemas.microsoft.com/office/drawing/2014/main" id="{9428B7CB-6275-41DD-BDC6-72BFB322CB68}"/>
              </a:ext>
            </a:extLst>
          </p:cNvPr>
          <p:cNvSpPr txBox="1"/>
          <p:nvPr/>
        </p:nvSpPr>
        <p:spPr>
          <a:xfrm>
            <a:off x="338400" y="7583042"/>
            <a:ext cx="9470274" cy="725199"/>
          </a:xfrm>
          <a:prstGeom prst="rect">
            <a:avLst/>
          </a:prstGeom>
          <a:noFill/>
        </p:spPr>
        <p:txBody>
          <a:bodyPr wrap="square" rtlCol="0">
            <a:spAutoFit/>
          </a:bodyPr>
          <a:lstStyle/>
          <a:p>
            <a:pPr algn="just">
              <a:lnSpc>
                <a:spcPts val="2500"/>
              </a:lnSpc>
            </a:pPr>
            <a:r>
              <a:rPr kumimoji="1" lang="ja-JP" altLang="en-US" sz="1700" dirty="0">
                <a:latin typeface="Yu Gothic UI" panose="020B0500000000000000" pitchFamily="50" charset="-128"/>
                <a:ea typeface="Yu Gothic UI" panose="020B0500000000000000" pitchFamily="50" charset="-128"/>
              </a:rPr>
              <a:t>　環境負荷が低い取組のうち特に優れた取組や事業者や府民の模範となる取組に対して顕彰を行うことにより、地域への取組の浸透・水平展開を図ります。</a:t>
            </a:r>
            <a:endParaRPr kumimoji="1" lang="en-US" altLang="ja-JP" sz="1700" dirty="0">
              <a:latin typeface="Yu Gothic UI" panose="020B0500000000000000" pitchFamily="50" charset="-128"/>
              <a:ea typeface="Yu Gothic UI" panose="020B0500000000000000" pitchFamily="50" charset="-128"/>
            </a:endParaRPr>
          </a:p>
        </p:txBody>
      </p:sp>
      <p:sp>
        <p:nvSpPr>
          <p:cNvPr id="64" name="テキスト ボックス 63">
            <a:extLst>
              <a:ext uri="{FF2B5EF4-FFF2-40B4-BE49-F238E27FC236}">
                <a16:creationId xmlns:a16="http://schemas.microsoft.com/office/drawing/2014/main" id="{06D8B1D8-3857-47AA-81A7-8DA148BDED41}"/>
              </a:ext>
            </a:extLst>
          </p:cNvPr>
          <p:cNvSpPr txBox="1"/>
          <p:nvPr/>
        </p:nvSpPr>
        <p:spPr>
          <a:xfrm>
            <a:off x="338400" y="8324552"/>
            <a:ext cx="5555547" cy="324000"/>
          </a:xfrm>
          <a:prstGeom prst="rect">
            <a:avLst/>
          </a:prstGeom>
          <a:noFill/>
        </p:spPr>
        <p:txBody>
          <a:bodyPr wrap="square" anchor="ctr">
            <a:spAutoFit/>
          </a:bodyPr>
          <a:lstStyle/>
          <a:p>
            <a:pPr algn="just">
              <a:lnSpc>
                <a:spcPts val="2600"/>
              </a:lnSpc>
              <a:tabLst>
                <a:tab pos="2609850" algn="l"/>
              </a:tabLst>
            </a:pPr>
            <a:r>
              <a:rPr kumimoji="1" lang="ja-JP" altLang="en-US" sz="1800" b="1" dirty="0">
                <a:solidFill>
                  <a:schemeClr val="bg1"/>
                </a:solidFill>
                <a:latin typeface="Yu Gothic UI" panose="020B0500000000000000" pitchFamily="50" charset="-128"/>
                <a:ea typeface="Yu Gothic UI" panose="020B0500000000000000" pitchFamily="50" charset="-128"/>
              </a:rPr>
              <a:t>〇豊かな環境の保全や創造につながる活動の支援</a:t>
            </a:r>
            <a:endParaRPr kumimoji="1" lang="en-US" altLang="ja-JP" sz="1800" b="1" dirty="0">
              <a:solidFill>
                <a:schemeClr val="bg1"/>
              </a:solidFill>
              <a:latin typeface="Yu Gothic UI" panose="020B0500000000000000" pitchFamily="50" charset="-128"/>
              <a:ea typeface="Yu Gothic UI" panose="020B0500000000000000" pitchFamily="50" charset="-128"/>
            </a:endParaRPr>
          </a:p>
        </p:txBody>
      </p:sp>
      <p:sp>
        <p:nvSpPr>
          <p:cNvPr id="65" name="テキスト ボックス 64">
            <a:extLst>
              <a:ext uri="{FF2B5EF4-FFF2-40B4-BE49-F238E27FC236}">
                <a16:creationId xmlns:a16="http://schemas.microsoft.com/office/drawing/2014/main" id="{4D97D21C-4257-4051-BE8D-0B25CF91763C}"/>
              </a:ext>
            </a:extLst>
          </p:cNvPr>
          <p:cNvSpPr txBox="1"/>
          <p:nvPr/>
        </p:nvSpPr>
        <p:spPr>
          <a:xfrm>
            <a:off x="338400" y="8642726"/>
            <a:ext cx="9321800" cy="712439"/>
          </a:xfrm>
          <a:prstGeom prst="rect">
            <a:avLst/>
          </a:prstGeom>
          <a:noFill/>
        </p:spPr>
        <p:txBody>
          <a:bodyPr wrap="square">
            <a:spAutoFit/>
          </a:bodyPr>
          <a:lstStyle/>
          <a:p>
            <a:pPr>
              <a:lnSpc>
                <a:spcPts val="2500"/>
              </a:lnSpc>
            </a:pPr>
            <a:r>
              <a:rPr kumimoji="1" lang="ja-JP" altLang="en-US" sz="1800" dirty="0">
                <a:latin typeface="Yu Gothic UI" panose="020B0500000000000000" pitchFamily="50" charset="-128"/>
                <a:ea typeface="Yu Gothic UI" panose="020B0500000000000000" pitchFamily="50" charset="-128"/>
              </a:rPr>
              <a:t>　</a:t>
            </a:r>
            <a:r>
              <a:rPr kumimoji="1" lang="en-US" altLang="ja-JP" sz="1800" dirty="0">
                <a:latin typeface="Yu Gothic UI" panose="020B0500000000000000" pitchFamily="50" charset="-128"/>
                <a:ea typeface="Yu Gothic UI" panose="020B0500000000000000" pitchFamily="50" charset="-128"/>
              </a:rPr>
              <a:t>NPO</a:t>
            </a:r>
            <a:r>
              <a:rPr kumimoji="1" lang="ja-JP" altLang="en-US" sz="1800" dirty="0">
                <a:latin typeface="Yu Gothic UI" panose="020B0500000000000000" pitchFamily="50" charset="-128"/>
                <a:ea typeface="Yu Gothic UI" panose="020B0500000000000000" pitchFamily="50" charset="-128"/>
              </a:rPr>
              <a:t>、教育機関等による環境保全活動などの取組費用に対する補助や、事業者と活動団体の連携等による環境保全活動を支える枠組みの構築を図ります。</a:t>
            </a:r>
            <a:endParaRPr lang="ja-JP" altLang="en-US" dirty="0"/>
          </a:p>
        </p:txBody>
      </p:sp>
      <p:sp>
        <p:nvSpPr>
          <p:cNvPr id="41" name="角丸四角形 30">
            <a:extLst>
              <a:ext uri="{FF2B5EF4-FFF2-40B4-BE49-F238E27FC236}">
                <a16:creationId xmlns:a16="http://schemas.microsoft.com/office/drawing/2014/main" id="{DC7B9C06-4B9E-43A4-ABE5-945EA02F6BFD}"/>
              </a:ext>
            </a:extLst>
          </p:cNvPr>
          <p:cNvSpPr/>
          <p:nvPr/>
        </p:nvSpPr>
        <p:spPr>
          <a:xfrm>
            <a:off x="336759" y="5147151"/>
            <a:ext cx="5590514" cy="324000"/>
          </a:xfrm>
          <a:prstGeom prst="roundRect">
            <a:avLst/>
          </a:prstGeom>
          <a:solidFill>
            <a:srgbClr val="00AC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47"/>
          </a:p>
        </p:txBody>
      </p:sp>
      <p:sp>
        <p:nvSpPr>
          <p:cNvPr id="44" name="正方形/長方形 43">
            <a:extLst>
              <a:ext uri="{FF2B5EF4-FFF2-40B4-BE49-F238E27FC236}">
                <a16:creationId xmlns:a16="http://schemas.microsoft.com/office/drawing/2014/main" id="{9ABFD955-0B43-4545-B353-EBEA0DDE0DFA}"/>
              </a:ext>
            </a:extLst>
          </p:cNvPr>
          <p:cNvSpPr/>
          <p:nvPr/>
        </p:nvSpPr>
        <p:spPr>
          <a:xfrm>
            <a:off x="6470733" y="7050317"/>
            <a:ext cx="3337941" cy="461665"/>
          </a:xfrm>
          <a:prstGeom prst="rect">
            <a:avLst/>
          </a:prstGeom>
          <a:noFill/>
        </p:spPr>
        <p:txBody>
          <a:bodyPr wrap="square">
            <a:spAutoFit/>
          </a:bodyPr>
          <a:lstStyle/>
          <a:p>
            <a:r>
              <a:rPr lang="ja-JP" altLang="en-US" sz="1200" dirty="0">
                <a:latin typeface="Yu Gothic UI" panose="020B0500000000000000" pitchFamily="50" charset="-128"/>
                <a:ea typeface="Yu Gothic UI" panose="020B0500000000000000" pitchFamily="50" charset="-128"/>
              </a:rPr>
              <a:t>太陽光発電、省エネ機器、蓄電池等を活用したネット・ゼロ・エネルギー・ハウス（例）</a:t>
            </a:r>
            <a:endParaRPr lang="en-US" altLang="ja-JP" sz="1200" dirty="0">
              <a:latin typeface="Yu Gothic UI" panose="020B0500000000000000" pitchFamily="50" charset="-128"/>
              <a:ea typeface="Yu Gothic UI" panose="020B0500000000000000" pitchFamily="50" charset="-128"/>
            </a:endParaRPr>
          </a:p>
        </p:txBody>
      </p:sp>
      <p:sp>
        <p:nvSpPr>
          <p:cNvPr id="66" name="テキスト ボックス 65">
            <a:extLst>
              <a:ext uri="{FF2B5EF4-FFF2-40B4-BE49-F238E27FC236}">
                <a16:creationId xmlns:a16="http://schemas.microsoft.com/office/drawing/2014/main" id="{00C46A3F-FD0B-475C-BF27-DA0F48F6107A}"/>
              </a:ext>
            </a:extLst>
          </p:cNvPr>
          <p:cNvSpPr txBox="1"/>
          <p:nvPr/>
        </p:nvSpPr>
        <p:spPr>
          <a:xfrm>
            <a:off x="334777" y="5147175"/>
            <a:ext cx="5492308" cy="324000"/>
          </a:xfrm>
          <a:prstGeom prst="rect">
            <a:avLst/>
          </a:prstGeom>
          <a:noFill/>
        </p:spPr>
        <p:txBody>
          <a:bodyPr wrap="square" rtlCol="0" anchor="ctr">
            <a:spAutoFit/>
          </a:bodyPr>
          <a:lstStyle/>
          <a:p>
            <a:pPr marL="0" algn="just" rtl="0" eaLnBrk="1" latinLnBrk="0" hangingPunct="1">
              <a:lnSpc>
                <a:spcPts val="2600"/>
              </a:lnSpc>
              <a:spcBef>
                <a:spcPts val="0"/>
              </a:spcBef>
              <a:spcAft>
                <a:spcPts val="0"/>
              </a:spcAft>
            </a:pPr>
            <a:r>
              <a:rPr kumimoji="1" lang="ja-JP" altLang="en-US" sz="1700" b="1" dirty="0">
                <a:solidFill>
                  <a:schemeClr val="bg1"/>
                </a:solidFill>
                <a:latin typeface="Yu Gothic UI" panose="020B0500000000000000" pitchFamily="50" charset="-128"/>
                <a:ea typeface="Yu Gothic UI" panose="020B0500000000000000" pitchFamily="50" charset="-128"/>
              </a:rPr>
              <a:t>〇</a:t>
            </a:r>
            <a:r>
              <a:rPr kumimoji="1" lang="ja-JP" altLang="ja-JP" sz="1700" b="1" kern="1200" dirty="0">
                <a:solidFill>
                  <a:srgbClr val="FFFFFF"/>
                </a:solidFill>
                <a:effectLst/>
                <a:latin typeface="Yu Gothic UI" panose="020B0500000000000000" pitchFamily="50" charset="-128"/>
                <a:ea typeface="Yu Gothic UI" panose="020B0500000000000000" pitchFamily="50" charset="-128"/>
                <a:cs typeface="+mn-cs"/>
              </a:rPr>
              <a:t>環境に配慮した消費活動を通じた地球環境への関与</a:t>
            </a:r>
            <a:endParaRPr lang="ja-JP" altLang="ja-JP" sz="1700" dirty="0">
              <a:effectLst/>
            </a:endParaRPr>
          </a:p>
        </p:txBody>
      </p:sp>
      <p:sp>
        <p:nvSpPr>
          <p:cNvPr id="67" name="正方形/長方形 66">
            <a:extLst>
              <a:ext uri="{FF2B5EF4-FFF2-40B4-BE49-F238E27FC236}">
                <a16:creationId xmlns:a16="http://schemas.microsoft.com/office/drawing/2014/main" id="{5D6826B9-371B-4628-83B5-1B224BB49014}"/>
              </a:ext>
            </a:extLst>
          </p:cNvPr>
          <p:cNvSpPr/>
          <p:nvPr/>
        </p:nvSpPr>
        <p:spPr>
          <a:xfrm>
            <a:off x="282437" y="5515775"/>
            <a:ext cx="5962698" cy="1664558"/>
          </a:xfrm>
          <a:prstGeom prst="rect">
            <a:avLst/>
          </a:prstGeom>
        </p:spPr>
        <p:txBody>
          <a:bodyPr wrap="square">
            <a:spAutoFit/>
          </a:bodyPr>
          <a:lstStyle/>
          <a:p>
            <a:pPr algn="just">
              <a:lnSpc>
                <a:spcPts val="2500"/>
              </a:lnSpc>
            </a:pPr>
            <a:r>
              <a:rPr kumimoji="1" lang="ja-JP" altLang="en-US" sz="1700" dirty="0">
                <a:latin typeface="Yu Gothic UI" panose="020B0500000000000000" pitchFamily="50" charset="-128"/>
                <a:ea typeface="Yu Gothic UI" panose="020B0500000000000000" pitchFamily="50" charset="-128"/>
              </a:rPr>
              <a:t>　大阪が大消費地である特徴を活かして、環境負荷の低い製品・サービス（再生可能エネルギー由来の電気やゼロエネルギーとなる住宅・建築物・自動車、ライフサイクル全体での</a:t>
            </a:r>
            <a:r>
              <a:rPr kumimoji="1" lang="en-US" altLang="ja-JP" sz="1700" dirty="0">
                <a:latin typeface="Yu Gothic UI" panose="020B0500000000000000" pitchFamily="50" charset="-128"/>
                <a:ea typeface="Yu Gothic UI" panose="020B0500000000000000" pitchFamily="50" charset="-128"/>
              </a:rPr>
              <a:t>CO</a:t>
            </a:r>
            <a:r>
              <a:rPr kumimoji="1" lang="en-US" altLang="ja-JP" sz="1700" baseline="-25000" dirty="0">
                <a:latin typeface="Yu Gothic UI" panose="020B0500000000000000" pitchFamily="50" charset="-128"/>
                <a:ea typeface="Yu Gothic UI" panose="020B0500000000000000" pitchFamily="50" charset="-128"/>
              </a:rPr>
              <a:t>2</a:t>
            </a:r>
            <a:r>
              <a:rPr kumimoji="1" lang="ja-JP" altLang="en-US" sz="1700" dirty="0">
                <a:latin typeface="Yu Gothic UI" panose="020B0500000000000000" pitchFamily="50" charset="-128"/>
                <a:ea typeface="Yu Gothic UI" panose="020B0500000000000000" pitchFamily="50" charset="-128"/>
              </a:rPr>
              <a:t>排出の少ない商品など）の普及、環境に配慮した消費・経済活動の普及を通じて、世界の環境課題の改善に寄与します。</a:t>
            </a:r>
            <a:endParaRPr kumimoji="1" lang="en-US" altLang="ja-JP" sz="1700" b="1" dirty="0">
              <a:latin typeface="Yu Gothic UI" panose="020B0500000000000000" pitchFamily="50" charset="-128"/>
              <a:ea typeface="Yu Gothic UI" panose="020B0500000000000000" pitchFamily="50" charset="-128"/>
            </a:endParaRPr>
          </a:p>
        </p:txBody>
      </p:sp>
      <p:sp>
        <p:nvSpPr>
          <p:cNvPr id="38" name="テキスト ボックス 37">
            <a:extLst>
              <a:ext uri="{FF2B5EF4-FFF2-40B4-BE49-F238E27FC236}">
                <a16:creationId xmlns:a16="http://schemas.microsoft.com/office/drawing/2014/main" id="{0CA7B01E-E643-46DE-8148-CED818A1397E}"/>
              </a:ext>
            </a:extLst>
          </p:cNvPr>
          <p:cNvSpPr txBox="1"/>
          <p:nvPr/>
        </p:nvSpPr>
        <p:spPr>
          <a:xfrm>
            <a:off x="11646975" y="65447"/>
            <a:ext cx="1038246" cy="400110"/>
          </a:xfrm>
          <a:prstGeom prst="rect">
            <a:avLst/>
          </a:prstGeom>
          <a:noFill/>
        </p:spPr>
        <p:txBody>
          <a:bodyPr wrap="square" rtlCol="0">
            <a:spAutoFit/>
          </a:bodyPr>
          <a:lstStyle/>
          <a:p>
            <a:pPr algn="r"/>
            <a:r>
              <a:rPr kumimoji="1" lang="en-US" altLang="ja-JP" sz="2000" b="1" dirty="0">
                <a:solidFill>
                  <a:schemeClr val="bg1"/>
                </a:solidFill>
              </a:rPr>
              <a:t>12</a:t>
            </a:r>
            <a:endParaRPr kumimoji="1" lang="ja-JP" altLang="en-US" sz="2000" b="1" dirty="0">
              <a:solidFill>
                <a:schemeClr val="bg1"/>
              </a:solidFill>
            </a:endParaRPr>
          </a:p>
        </p:txBody>
      </p:sp>
      <p:pic>
        <p:nvPicPr>
          <p:cNvPr id="6" name="図 5">
            <a:extLst>
              <a:ext uri="{FF2B5EF4-FFF2-40B4-BE49-F238E27FC236}">
                <a16:creationId xmlns:a16="http://schemas.microsoft.com/office/drawing/2014/main" id="{0EF30472-FA74-4B48-96BD-4A8EDF4B71E4}"/>
              </a:ext>
            </a:extLst>
          </p:cNvPr>
          <p:cNvPicPr>
            <a:picLocks noChangeAspect="1"/>
          </p:cNvPicPr>
          <p:nvPr/>
        </p:nvPicPr>
        <p:blipFill>
          <a:blip r:embed="rId4"/>
          <a:srcRect/>
          <a:stretch/>
        </p:blipFill>
        <p:spPr>
          <a:xfrm>
            <a:off x="6724770" y="4845583"/>
            <a:ext cx="2529969" cy="2198456"/>
          </a:xfrm>
          <a:prstGeom prst="rect">
            <a:avLst/>
          </a:prstGeom>
        </p:spPr>
      </p:pic>
    </p:spTree>
    <p:extLst>
      <p:ext uri="{BB962C8B-B14F-4D97-AF65-F5344CB8AC3E}">
        <p14:creationId xmlns:p14="http://schemas.microsoft.com/office/powerpoint/2010/main" val="33256920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正方形/長方形 35">
            <a:extLst>
              <a:ext uri="{FF2B5EF4-FFF2-40B4-BE49-F238E27FC236}">
                <a16:creationId xmlns:a16="http://schemas.microsoft.com/office/drawing/2014/main" id="{9347B303-0C9B-437B-83F2-CE40757370E3}"/>
              </a:ext>
            </a:extLst>
          </p:cNvPr>
          <p:cNvSpPr/>
          <p:nvPr/>
        </p:nvSpPr>
        <p:spPr>
          <a:xfrm>
            <a:off x="1" y="0"/>
            <a:ext cx="12801599" cy="648000"/>
          </a:xfrm>
          <a:prstGeom prst="rect">
            <a:avLst/>
          </a:prstGeom>
          <a:solidFill>
            <a:srgbClr val="007E39"/>
          </a:solidFill>
          <a:ln w="12700" cap="flat" cmpd="sng" algn="ctr">
            <a:noFill/>
            <a:prstDash val="solid"/>
            <a:miter lim="800000"/>
          </a:ln>
          <a:effectLst/>
        </p:spPr>
        <p:txBody>
          <a:bodyPr rot="0" spcFirstLastPara="0" vert="horz" wrap="square" lIns="91440" tIns="126000" rIns="91440" bIns="0" numCol="1" spcCol="0" rtlCol="0" fromWordArt="0" anchor="ctr" anchorCtr="0" forceAA="0" compatLnSpc="1">
            <a:prstTxWarp prst="textNoShape">
              <a:avLst/>
            </a:prstTxWarp>
            <a:noAutofit/>
          </a:bodyPr>
          <a:lstStyle/>
          <a:p>
            <a:pPr defTabSz="914418">
              <a:lnSpc>
                <a:spcPts val="2500"/>
              </a:lnSpc>
              <a:defRPr/>
            </a:pPr>
            <a:r>
              <a:rPr lang="ja-JP" altLang="en-US" sz="2800" b="1" dirty="0">
                <a:solidFill>
                  <a:schemeClr val="bg1"/>
                </a:solidFill>
                <a:latin typeface="メイリオ" panose="020B0604030504040204" pitchFamily="50" charset="-128"/>
                <a:ea typeface="メイリオ" panose="020B0604030504040204" pitchFamily="50" charset="-128"/>
              </a:rPr>
              <a:t>　　　　　　５　施策の基本的な方向性</a:t>
            </a:r>
            <a:r>
              <a:rPr lang="ja-JP" altLang="en-US" sz="1600" b="1" dirty="0">
                <a:solidFill>
                  <a:schemeClr val="bg1"/>
                </a:solidFill>
                <a:latin typeface="メイリオ" panose="020B0604030504040204" pitchFamily="50" charset="-128"/>
                <a:ea typeface="メイリオ" panose="020B0604030504040204" pitchFamily="50" charset="-128"/>
              </a:rPr>
              <a:t>　（２）</a:t>
            </a:r>
            <a:r>
              <a:rPr kumimoji="1" lang="ja-JP" altLang="en-US" sz="1600" b="1" dirty="0">
                <a:solidFill>
                  <a:schemeClr val="bg1"/>
                </a:solidFill>
                <a:latin typeface="メイリオ" panose="020B0604030504040204" pitchFamily="50" charset="-128"/>
                <a:ea typeface="メイリオ" panose="020B0604030504040204" pitchFamily="50" charset="-128"/>
              </a:rPr>
              <a:t>社会・経済の課題解決に資する環境施策の視点②</a:t>
            </a:r>
            <a:endParaRPr lang="en-US" altLang="ja-JP" sz="1600" b="1" dirty="0">
              <a:solidFill>
                <a:schemeClr val="bg1"/>
              </a:solidFill>
              <a:latin typeface="メイリオ" panose="020B0604030504040204" pitchFamily="50" charset="-128"/>
              <a:ea typeface="メイリオ" panose="020B0604030504040204" pitchFamily="50" charset="-128"/>
            </a:endParaRPr>
          </a:p>
        </p:txBody>
      </p:sp>
      <p:sp>
        <p:nvSpPr>
          <p:cNvPr id="32" name="角丸四角形 31"/>
          <p:cNvSpPr/>
          <p:nvPr/>
        </p:nvSpPr>
        <p:spPr>
          <a:xfrm>
            <a:off x="144000" y="3810892"/>
            <a:ext cx="12484800" cy="5649575"/>
          </a:xfrm>
          <a:prstGeom prst="roundRect">
            <a:avLst>
              <a:gd name="adj" fmla="val 2269"/>
            </a:avLst>
          </a:prstGeom>
          <a:solidFill>
            <a:srgbClr val="FFE393"/>
          </a:solidFill>
          <a:ln w="28575">
            <a:solidFill>
              <a:srgbClr val="FFE393"/>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528"/>
          </a:p>
        </p:txBody>
      </p:sp>
      <p:sp>
        <p:nvSpPr>
          <p:cNvPr id="8" name="角丸四角形 7"/>
          <p:cNvSpPr/>
          <p:nvPr/>
        </p:nvSpPr>
        <p:spPr>
          <a:xfrm>
            <a:off x="338400" y="5654550"/>
            <a:ext cx="5256000" cy="324000"/>
          </a:xfrm>
          <a:prstGeom prst="roundRect">
            <a:avLst/>
          </a:prstGeom>
          <a:solidFill>
            <a:srgbClr val="00AC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47">
              <a:solidFill>
                <a:schemeClr val="tx1"/>
              </a:solidFill>
            </a:endParaRPr>
          </a:p>
        </p:txBody>
      </p:sp>
      <p:sp>
        <p:nvSpPr>
          <p:cNvPr id="51" name="角丸四角形 50"/>
          <p:cNvSpPr/>
          <p:nvPr/>
        </p:nvSpPr>
        <p:spPr>
          <a:xfrm>
            <a:off x="338400" y="6995333"/>
            <a:ext cx="5256000" cy="324000"/>
          </a:xfrm>
          <a:prstGeom prst="roundRect">
            <a:avLst/>
          </a:prstGeom>
          <a:solidFill>
            <a:srgbClr val="00AC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47">
              <a:solidFill>
                <a:schemeClr val="tx1"/>
              </a:solidFill>
            </a:endParaRPr>
          </a:p>
        </p:txBody>
      </p:sp>
      <p:sp>
        <p:nvSpPr>
          <p:cNvPr id="52" name="角丸四角形 51"/>
          <p:cNvSpPr/>
          <p:nvPr/>
        </p:nvSpPr>
        <p:spPr>
          <a:xfrm>
            <a:off x="338400" y="8370417"/>
            <a:ext cx="5256000" cy="324000"/>
          </a:xfrm>
          <a:prstGeom prst="roundRect">
            <a:avLst/>
          </a:prstGeom>
          <a:solidFill>
            <a:srgbClr val="00AC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47">
              <a:solidFill>
                <a:schemeClr val="bg1"/>
              </a:solidFill>
            </a:endParaRPr>
          </a:p>
        </p:txBody>
      </p:sp>
      <p:sp>
        <p:nvSpPr>
          <p:cNvPr id="26" name="テキスト ボックス 25">
            <a:extLst>
              <a:ext uri="{FF2B5EF4-FFF2-40B4-BE49-F238E27FC236}">
                <a16:creationId xmlns:a16="http://schemas.microsoft.com/office/drawing/2014/main" id="{7DB6C7AF-0AD9-4C8D-A045-522EEF82CC07}"/>
              </a:ext>
            </a:extLst>
          </p:cNvPr>
          <p:cNvSpPr txBox="1"/>
          <p:nvPr/>
        </p:nvSpPr>
        <p:spPr>
          <a:xfrm>
            <a:off x="338400" y="5617872"/>
            <a:ext cx="5012723" cy="391774"/>
          </a:xfrm>
          <a:prstGeom prst="rect">
            <a:avLst/>
          </a:prstGeom>
          <a:noFill/>
        </p:spPr>
        <p:txBody>
          <a:bodyPr wrap="square" rtlCol="0" anchor="ctr">
            <a:spAutoFit/>
          </a:bodyPr>
          <a:lstStyle/>
          <a:p>
            <a:pPr algn="just">
              <a:lnSpc>
                <a:spcPts val="2600"/>
              </a:lnSpc>
            </a:pPr>
            <a:r>
              <a:rPr kumimoji="1" lang="ja-JP" altLang="en-US" sz="1700" b="1" dirty="0">
                <a:solidFill>
                  <a:schemeClr val="bg1"/>
                </a:solidFill>
                <a:latin typeface="Yu Gothic UI" panose="020B0500000000000000" pitchFamily="50" charset="-128"/>
                <a:ea typeface="Yu Gothic UI" panose="020B0500000000000000" pitchFamily="50" charset="-128"/>
              </a:rPr>
              <a:t>〇サーキュラーエコノミーへの移行に向けた取組</a:t>
            </a:r>
            <a:endParaRPr kumimoji="1" lang="en-US" altLang="ja-JP" sz="1700" b="1" strike="dblStrike" dirty="0">
              <a:solidFill>
                <a:srgbClr val="FF0000"/>
              </a:solidFill>
              <a:latin typeface="Yu Gothic UI" panose="020B0500000000000000" pitchFamily="50" charset="-128"/>
              <a:ea typeface="Yu Gothic UI" panose="020B0500000000000000" pitchFamily="50" charset="-128"/>
            </a:endParaRPr>
          </a:p>
        </p:txBody>
      </p:sp>
      <p:sp>
        <p:nvSpPr>
          <p:cNvPr id="31" name="角丸四角形 30"/>
          <p:cNvSpPr/>
          <p:nvPr/>
        </p:nvSpPr>
        <p:spPr>
          <a:xfrm>
            <a:off x="144000" y="1176217"/>
            <a:ext cx="12484800" cy="2402797"/>
          </a:xfrm>
          <a:prstGeom prst="roundRect">
            <a:avLst>
              <a:gd name="adj" fmla="val 2269"/>
            </a:avLst>
          </a:prstGeom>
          <a:solidFill>
            <a:schemeClr val="accent4">
              <a:lumMod val="20000"/>
              <a:lumOff val="80000"/>
            </a:schemeClr>
          </a:solidFill>
          <a:ln w="28575">
            <a:solidFill>
              <a:schemeClr val="accent4">
                <a:lumMod val="40000"/>
                <a:lumOff val="6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528"/>
          </a:p>
        </p:txBody>
      </p:sp>
      <p:sp>
        <p:nvSpPr>
          <p:cNvPr id="42" name="テキスト ボックス 41">
            <a:extLst>
              <a:ext uri="{FF2B5EF4-FFF2-40B4-BE49-F238E27FC236}">
                <a16:creationId xmlns:a16="http://schemas.microsoft.com/office/drawing/2014/main" id="{1DCDA737-A953-408F-B231-A461723ECAF7}"/>
              </a:ext>
            </a:extLst>
          </p:cNvPr>
          <p:cNvSpPr txBox="1"/>
          <p:nvPr/>
        </p:nvSpPr>
        <p:spPr>
          <a:xfrm>
            <a:off x="281165" y="1520095"/>
            <a:ext cx="12404056" cy="2064668"/>
          </a:xfrm>
          <a:prstGeom prst="rect">
            <a:avLst/>
          </a:prstGeom>
          <a:noFill/>
        </p:spPr>
        <p:txBody>
          <a:bodyPr wrap="square" lIns="72000" rIns="180000" rtlCol="0">
            <a:spAutoFit/>
          </a:bodyPr>
          <a:lstStyle/>
          <a:p>
            <a:pPr marL="285750" indent="-285750" algn="just">
              <a:lnSpc>
                <a:spcPts val="2500"/>
              </a:lnSpc>
              <a:buFont typeface="Wingdings" panose="05000000000000000000" pitchFamily="2" charset="2"/>
              <a:buChar char="l"/>
            </a:pPr>
            <a:r>
              <a:rPr kumimoji="1" lang="ja-JP" altLang="en-US" dirty="0">
                <a:latin typeface="Yu Gothic UI" panose="020B0500000000000000" pitchFamily="50" charset="-128"/>
                <a:ea typeface="Yu Gothic UI" panose="020B0500000000000000" pitchFamily="50" charset="-128"/>
              </a:rPr>
              <a:t>　</a:t>
            </a:r>
            <a:r>
              <a:rPr kumimoji="1" lang="ja-JP" altLang="en-US" sz="1700" dirty="0">
                <a:latin typeface="Yu Gothic UI" panose="020B0500000000000000" pitchFamily="50" charset="-128"/>
                <a:ea typeface="Yu Gothic UI" panose="020B0500000000000000" pitchFamily="50" charset="-128"/>
              </a:rPr>
              <a:t>必要な物の生産やサービスの提供、消費を行うにあたり、それに伴うエネルギーの使用や廃棄物の発生など環境負荷をできる限り小さくし、製品やサービスの価値や環境性能の向上を図ります。また、製品の生産段階から廃棄段階に至るまでのライフサイクルあるいはサプライチェーン全体における環境効率性の向上をめざします。</a:t>
            </a:r>
            <a:endParaRPr kumimoji="1" lang="en-US" altLang="ja-JP" sz="1700" dirty="0">
              <a:latin typeface="Yu Gothic UI" panose="020B0500000000000000" pitchFamily="50" charset="-128"/>
              <a:ea typeface="Yu Gothic UI" panose="020B0500000000000000" pitchFamily="50" charset="-128"/>
            </a:endParaRPr>
          </a:p>
          <a:p>
            <a:pPr marL="285750" indent="-285750" algn="just">
              <a:lnSpc>
                <a:spcPts val="2500"/>
              </a:lnSpc>
              <a:buFont typeface="Wingdings" panose="05000000000000000000" pitchFamily="2" charset="2"/>
              <a:buChar char="l"/>
            </a:pPr>
            <a:r>
              <a:rPr kumimoji="1" lang="ja-JP" altLang="en-US" sz="1700" dirty="0">
                <a:latin typeface="Yu Gothic UI" panose="020B0500000000000000" pitchFamily="50" charset="-128"/>
                <a:ea typeface="Yu Gothic UI" panose="020B0500000000000000" pitchFamily="50" charset="-128"/>
              </a:rPr>
              <a:t>　大阪の特徴の１つである中小企業が支える高い技術力とバランスの良い産業構造を活かし、また産学官が連携して環境効率性を高める取組を促進していくことにより、大阪のビジネスチャンスの拡大を図ります。</a:t>
            </a:r>
          </a:p>
          <a:p>
            <a:endParaRPr kumimoji="1" lang="en-US" altLang="ja-JP" sz="1200" dirty="0">
              <a:latin typeface="Yu Gothic UI" panose="020B0500000000000000" pitchFamily="50" charset="-128"/>
              <a:ea typeface="Yu Gothic UI" panose="020B0500000000000000" pitchFamily="50" charset="-128"/>
            </a:endParaRPr>
          </a:p>
          <a:p>
            <a:r>
              <a:rPr kumimoji="1" lang="ja-JP" altLang="en-US" sz="1200" dirty="0">
                <a:latin typeface="Yu Gothic UI" panose="020B0500000000000000" pitchFamily="50" charset="-128"/>
                <a:ea typeface="Yu Gothic UI" panose="020B0500000000000000" pitchFamily="50" charset="-128"/>
              </a:rPr>
              <a:t>　　</a:t>
            </a:r>
            <a:r>
              <a:rPr kumimoji="1" lang="en-US" altLang="ja-JP" sz="1200" dirty="0">
                <a:latin typeface="Yu Gothic UI" panose="020B0500000000000000" pitchFamily="50" charset="-128"/>
                <a:ea typeface="Yu Gothic UI" panose="020B0500000000000000" pitchFamily="50" charset="-128"/>
              </a:rPr>
              <a:t>※</a:t>
            </a:r>
            <a:r>
              <a:rPr kumimoji="1" lang="ja-JP" altLang="en-US" sz="1200" dirty="0">
                <a:latin typeface="Yu Gothic UI" panose="020B0500000000000000" pitchFamily="50" charset="-128"/>
                <a:ea typeface="Yu Gothic UI" panose="020B0500000000000000" pitchFamily="50" charset="-128"/>
              </a:rPr>
              <a:t>　「製品・サービスの価値」</a:t>
            </a:r>
            <a:r>
              <a:rPr kumimoji="1" lang="en-US" altLang="ja-JP" sz="1200" dirty="0">
                <a:latin typeface="Yu Gothic UI" panose="020B0500000000000000" pitchFamily="50" charset="-128"/>
                <a:ea typeface="Yu Gothic UI" panose="020B0500000000000000" pitchFamily="50" charset="-128"/>
              </a:rPr>
              <a:t>÷</a:t>
            </a:r>
            <a:r>
              <a:rPr kumimoji="1" lang="ja-JP" altLang="en-US" sz="1200" dirty="0">
                <a:latin typeface="Yu Gothic UI" panose="020B0500000000000000" pitchFamily="50" charset="-128"/>
                <a:ea typeface="Yu Gothic UI" panose="020B0500000000000000" pitchFamily="50" charset="-128"/>
              </a:rPr>
              <a:t>「製品・サービスを生み出すための環境負荷」として示されます。</a:t>
            </a:r>
            <a:endParaRPr kumimoji="1" lang="en-US" altLang="ja-JP" sz="1600" dirty="0">
              <a:latin typeface="Yu Gothic UI" panose="020B0500000000000000" pitchFamily="50" charset="-128"/>
              <a:ea typeface="Yu Gothic UI" panose="020B0500000000000000" pitchFamily="50" charset="-128"/>
            </a:endParaRPr>
          </a:p>
        </p:txBody>
      </p:sp>
      <p:grpSp>
        <p:nvGrpSpPr>
          <p:cNvPr id="41" name="グループ化 40">
            <a:extLst>
              <a:ext uri="{FF2B5EF4-FFF2-40B4-BE49-F238E27FC236}">
                <a16:creationId xmlns:a16="http://schemas.microsoft.com/office/drawing/2014/main" id="{CE1090C4-1029-40D8-864D-9BE0084331F8}"/>
              </a:ext>
            </a:extLst>
          </p:cNvPr>
          <p:cNvGrpSpPr/>
          <p:nvPr/>
        </p:nvGrpSpPr>
        <p:grpSpPr>
          <a:xfrm>
            <a:off x="81153" y="3591330"/>
            <a:ext cx="2529099" cy="625225"/>
            <a:chOff x="156487" y="3949843"/>
            <a:chExt cx="1465909" cy="416295"/>
          </a:xfrm>
          <a:solidFill>
            <a:srgbClr val="E26714"/>
          </a:solidFill>
          <a:scene3d>
            <a:camera prst="orthographicFront">
              <a:rot lat="0" lon="0" rev="0"/>
            </a:camera>
            <a:lightRig rig="brightRoom" dir="t">
              <a:rot lat="0" lon="0" rev="600000"/>
            </a:lightRig>
          </a:scene3d>
        </p:grpSpPr>
        <p:grpSp>
          <p:nvGrpSpPr>
            <p:cNvPr id="43" name="グループ化 42">
              <a:extLst>
                <a:ext uri="{FF2B5EF4-FFF2-40B4-BE49-F238E27FC236}">
                  <a16:creationId xmlns:a16="http://schemas.microsoft.com/office/drawing/2014/main" id="{B958968D-D387-464F-ABD8-1E2691E0CF85}"/>
                </a:ext>
              </a:extLst>
            </p:cNvPr>
            <p:cNvGrpSpPr/>
            <p:nvPr/>
          </p:nvGrpSpPr>
          <p:grpSpPr>
            <a:xfrm>
              <a:off x="156487" y="3949843"/>
              <a:ext cx="681645" cy="416295"/>
              <a:chOff x="-764771" y="1828141"/>
              <a:chExt cx="681645" cy="416295"/>
            </a:xfrm>
            <a:grpFill/>
          </p:grpSpPr>
          <p:sp>
            <p:nvSpPr>
              <p:cNvPr id="48" name="楕円 47">
                <a:extLst>
                  <a:ext uri="{FF2B5EF4-FFF2-40B4-BE49-F238E27FC236}">
                    <a16:creationId xmlns:a16="http://schemas.microsoft.com/office/drawing/2014/main" id="{B1917F15-CD18-416E-9ED7-6952EC1C7281}"/>
                  </a:ext>
                </a:extLst>
              </p:cNvPr>
              <p:cNvSpPr/>
              <p:nvPr/>
            </p:nvSpPr>
            <p:spPr>
              <a:xfrm>
                <a:off x="-764771" y="1828141"/>
                <a:ext cx="416295" cy="416295"/>
              </a:xfrm>
              <a:prstGeom prst="ellipse">
                <a:avLst/>
              </a:prstGeom>
              <a:grpFill/>
              <a:ln w="19050">
                <a:solidFill>
                  <a:srgbClr val="FFE393"/>
                </a:solidFill>
              </a:ln>
              <a:effectLst>
                <a:outerShdw blurRad="57785" dist="33020" dir="3180000" algn="ctr">
                  <a:srgbClr val="000000">
                    <a:alpha val="30000"/>
                  </a:srgbClr>
                </a:outerShdw>
              </a:effectLst>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solidFill>
                </a:endParaRPr>
              </a:p>
            </p:txBody>
          </p:sp>
          <p:sp>
            <p:nvSpPr>
              <p:cNvPr id="49" name="楕円 48">
                <a:extLst>
                  <a:ext uri="{FF2B5EF4-FFF2-40B4-BE49-F238E27FC236}">
                    <a16:creationId xmlns:a16="http://schemas.microsoft.com/office/drawing/2014/main" id="{000E43DE-A910-4DD5-BDB1-2876942F7D97}"/>
                  </a:ext>
                </a:extLst>
              </p:cNvPr>
              <p:cNvSpPr/>
              <p:nvPr/>
            </p:nvSpPr>
            <p:spPr>
              <a:xfrm>
                <a:off x="-499421" y="1828141"/>
                <a:ext cx="416295" cy="416295"/>
              </a:xfrm>
              <a:prstGeom prst="ellipse">
                <a:avLst/>
              </a:prstGeom>
              <a:grpFill/>
              <a:ln w="19050">
                <a:solidFill>
                  <a:srgbClr val="FFE393"/>
                </a:solidFill>
              </a:ln>
              <a:effectLst>
                <a:outerShdw blurRad="57785" dist="33020" dir="3180000" algn="ctr">
                  <a:srgbClr val="000000">
                    <a:alpha val="30000"/>
                  </a:srgbClr>
                </a:outerShdw>
              </a:effectLst>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solidFill>
                </a:endParaRPr>
              </a:p>
            </p:txBody>
          </p:sp>
        </p:grpSp>
        <p:grpSp>
          <p:nvGrpSpPr>
            <p:cNvPr id="44" name="グループ化 43">
              <a:extLst>
                <a:ext uri="{FF2B5EF4-FFF2-40B4-BE49-F238E27FC236}">
                  <a16:creationId xmlns:a16="http://schemas.microsoft.com/office/drawing/2014/main" id="{92E0EFCC-9839-40CE-9ECF-783C2E19AE15}"/>
                </a:ext>
              </a:extLst>
            </p:cNvPr>
            <p:cNvGrpSpPr/>
            <p:nvPr/>
          </p:nvGrpSpPr>
          <p:grpSpPr>
            <a:xfrm>
              <a:off x="681294" y="3949843"/>
              <a:ext cx="681645" cy="416295"/>
              <a:chOff x="-764771" y="1828141"/>
              <a:chExt cx="681645" cy="416295"/>
            </a:xfrm>
            <a:grpFill/>
          </p:grpSpPr>
          <p:sp>
            <p:nvSpPr>
              <p:cNvPr id="46" name="楕円 45">
                <a:extLst>
                  <a:ext uri="{FF2B5EF4-FFF2-40B4-BE49-F238E27FC236}">
                    <a16:creationId xmlns:a16="http://schemas.microsoft.com/office/drawing/2014/main" id="{1C413890-7C16-4E94-9FFB-9870B79A4E09}"/>
                  </a:ext>
                </a:extLst>
              </p:cNvPr>
              <p:cNvSpPr/>
              <p:nvPr/>
            </p:nvSpPr>
            <p:spPr>
              <a:xfrm>
                <a:off x="-764771" y="1828141"/>
                <a:ext cx="416295" cy="416295"/>
              </a:xfrm>
              <a:prstGeom prst="ellipse">
                <a:avLst/>
              </a:prstGeom>
              <a:grpFill/>
              <a:ln w="19050">
                <a:solidFill>
                  <a:srgbClr val="FFE393"/>
                </a:solidFill>
              </a:ln>
              <a:effectLst>
                <a:outerShdw blurRad="57785" dist="33020" dir="3180000" algn="ctr">
                  <a:srgbClr val="000000">
                    <a:alpha val="30000"/>
                  </a:srgbClr>
                </a:outerShdw>
              </a:effectLst>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solidFill>
                </a:endParaRPr>
              </a:p>
            </p:txBody>
          </p:sp>
          <p:sp>
            <p:nvSpPr>
              <p:cNvPr id="47" name="楕円 46">
                <a:extLst>
                  <a:ext uri="{FF2B5EF4-FFF2-40B4-BE49-F238E27FC236}">
                    <a16:creationId xmlns:a16="http://schemas.microsoft.com/office/drawing/2014/main" id="{68E4547F-E990-454F-A646-8770F5EAC3EF}"/>
                  </a:ext>
                </a:extLst>
              </p:cNvPr>
              <p:cNvSpPr/>
              <p:nvPr/>
            </p:nvSpPr>
            <p:spPr>
              <a:xfrm>
                <a:off x="-499421" y="1828141"/>
                <a:ext cx="416295" cy="416295"/>
              </a:xfrm>
              <a:prstGeom prst="ellipse">
                <a:avLst/>
              </a:prstGeom>
              <a:grpFill/>
              <a:ln w="19050">
                <a:solidFill>
                  <a:srgbClr val="FFE393"/>
                </a:solidFill>
              </a:ln>
              <a:effectLst>
                <a:outerShdw blurRad="57785" dist="33020" dir="3180000" algn="ctr">
                  <a:srgbClr val="000000">
                    <a:alpha val="30000"/>
                  </a:srgbClr>
                </a:outerShdw>
              </a:effectLst>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solidFill>
                </a:endParaRPr>
              </a:p>
            </p:txBody>
          </p:sp>
        </p:grpSp>
        <p:sp>
          <p:nvSpPr>
            <p:cNvPr id="45" name="楕円 44">
              <a:extLst>
                <a:ext uri="{FF2B5EF4-FFF2-40B4-BE49-F238E27FC236}">
                  <a16:creationId xmlns:a16="http://schemas.microsoft.com/office/drawing/2014/main" id="{4E9D3974-317A-40DE-8C0E-82AF1BD9DB9E}"/>
                </a:ext>
              </a:extLst>
            </p:cNvPr>
            <p:cNvSpPr/>
            <p:nvPr/>
          </p:nvSpPr>
          <p:spPr>
            <a:xfrm>
              <a:off x="1206101" y="3949843"/>
              <a:ext cx="416295" cy="416295"/>
            </a:xfrm>
            <a:prstGeom prst="ellipse">
              <a:avLst/>
            </a:prstGeom>
            <a:grpFill/>
            <a:ln w="19050">
              <a:solidFill>
                <a:srgbClr val="FFE393"/>
              </a:solidFill>
            </a:ln>
            <a:effectLst>
              <a:outerShdw blurRad="57785" dist="33020" dir="3180000" algn="ctr">
                <a:srgbClr val="000000">
                  <a:alpha val="30000"/>
                </a:srgbClr>
              </a:outerShdw>
            </a:effectLst>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solidFill>
              </a:endParaRPr>
            </a:p>
          </p:txBody>
        </p:sp>
      </p:grpSp>
      <p:sp>
        <p:nvSpPr>
          <p:cNvPr id="50" name="正方形/長方形 49">
            <a:extLst>
              <a:ext uri="{FF2B5EF4-FFF2-40B4-BE49-F238E27FC236}">
                <a16:creationId xmlns:a16="http://schemas.microsoft.com/office/drawing/2014/main" id="{7335D227-A208-40F1-8777-8B0320339768}"/>
              </a:ext>
            </a:extLst>
          </p:cNvPr>
          <p:cNvSpPr/>
          <p:nvPr/>
        </p:nvSpPr>
        <p:spPr>
          <a:xfrm>
            <a:off x="347776" y="3703887"/>
            <a:ext cx="2782683" cy="400238"/>
          </a:xfrm>
          <a:prstGeom prst="rect">
            <a:avLst/>
          </a:prstGeom>
        </p:spPr>
        <p:txBody>
          <a:bodyPr wrap="square">
            <a:spAutoFit/>
          </a:bodyPr>
          <a:lstStyle/>
          <a:p>
            <a:r>
              <a:rPr kumimoji="1" lang="ja-JP" altLang="en-US" sz="2001" b="1" dirty="0">
                <a:solidFill>
                  <a:schemeClr val="bg1"/>
                </a:solidFill>
              </a:rPr>
              <a:t>取組方針（例）</a:t>
            </a:r>
            <a:endParaRPr kumimoji="1" lang="en-US" altLang="ja-JP" sz="1347" dirty="0">
              <a:solidFill>
                <a:schemeClr val="bg1"/>
              </a:solidFill>
            </a:endParaRPr>
          </a:p>
        </p:txBody>
      </p:sp>
      <p:sp>
        <p:nvSpPr>
          <p:cNvPr id="2" name="角丸四角形 44">
            <a:extLst>
              <a:ext uri="{FF2B5EF4-FFF2-40B4-BE49-F238E27FC236}">
                <a16:creationId xmlns:a16="http://schemas.microsoft.com/office/drawing/2014/main" id="{93884875-7F80-4B42-B0F3-86636D6138DA}"/>
              </a:ext>
            </a:extLst>
          </p:cNvPr>
          <p:cNvSpPr/>
          <p:nvPr/>
        </p:nvSpPr>
        <p:spPr>
          <a:xfrm>
            <a:off x="118800" y="918000"/>
            <a:ext cx="12531600" cy="476726"/>
          </a:xfrm>
          <a:prstGeom prst="roundRect">
            <a:avLst/>
          </a:prstGeom>
          <a:solidFill>
            <a:srgbClr val="00AC4E"/>
          </a:solidFill>
          <a:ln w="254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wrap="square" lIns="179999" rIns="179999" rtlCol="0" anchor="ctr">
            <a:spAutoFit/>
          </a:bodyPr>
          <a:lstStyle/>
          <a:p>
            <a:r>
              <a:rPr kumimoji="1" lang="ja-JP" altLang="en-US" sz="2200" b="1" dirty="0">
                <a:solidFill>
                  <a:schemeClr val="bg1"/>
                </a:solidFill>
                <a:latin typeface="Yu Gothic UI" panose="020B0500000000000000" pitchFamily="50" charset="-128"/>
                <a:ea typeface="Yu Gothic UI" panose="020B0500000000000000" pitchFamily="50" charset="-128"/>
              </a:rPr>
              <a:t>②　環境効率性</a:t>
            </a:r>
            <a:r>
              <a:rPr kumimoji="1" lang="en-US" altLang="ja-JP" sz="2200" b="1" baseline="30000" dirty="0">
                <a:solidFill>
                  <a:schemeClr val="bg1"/>
                </a:solidFill>
                <a:latin typeface="Yu Gothic UI" panose="020B0500000000000000" pitchFamily="50" charset="-128"/>
                <a:ea typeface="Yu Gothic UI" panose="020B0500000000000000" pitchFamily="50" charset="-128"/>
              </a:rPr>
              <a:t>※</a:t>
            </a:r>
            <a:r>
              <a:rPr kumimoji="1" lang="ja-JP" altLang="en-US" sz="2200" b="1" dirty="0">
                <a:solidFill>
                  <a:schemeClr val="bg1"/>
                </a:solidFill>
                <a:latin typeface="Yu Gothic UI" panose="020B0500000000000000" pitchFamily="50" charset="-128"/>
                <a:ea typeface="Yu Gothic UI" panose="020B0500000000000000" pitchFamily="50" charset="-128"/>
              </a:rPr>
              <a:t>の向上（よい環境を効率よく）</a:t>
            </a:r>
            <a:endParaRPr lang="ja-JP" altLang="en-US" sz="2200" b="1" dirty="0">
              <a:solidFill>
                <a:schemeClr val="bg1"/>
              </a:solidFill>
              <a:latin typeface="Yu Gothic UI" panose="020B0500000000000000" pitchFamily="50" charset="-128"/>
              <a:ea typeface="Yu Gothic UI" panose="020B0500000000000000" pitchFamily="50" charset="-128"/>
            </a:endParaRPr>
          </a:p>
        </p:txBody>
      </p:sp>
      <p:sp>
        <p:nvSpPr>
          <p:cNvPr id="30" name="テキスト ボックス 29"/>
          <p:cNvSpPr txBox="1"/>
          <p:nvPr/>
        </p:nvSpPr>
        <p:spPr>
          <a:xfrm>
            <a:off x="11646975" y="65447"/>
            <a:ext cx="1038246" cy="400110"/>
          </a:xfrm>
          <a:prstGeom prst="rect">
            <a:avLst/>
          </a:prstGeom>
          <a:noFill/>
        </p:spPr>
        <p:txBody>
          <a:bodyPr wrap="square" rtlCol="0">
            <a:spAutoFit/>
          </a:bodyPr>
          <a:lstStyle/>
          <a:p>
            <a:pPr algn="r"/>
            <a:r>
              <a:rPr kumimoji="1" lang="en-US" altLang="ja-JP" sz="2000" b="1" dirty="0">
                <a:solidFill>
                  <a:schemeClr val="bg1"/>
                </a:solidFill>
              </a:rPr>
              <a:t>13</a:t>
            </a:r>
            <a:endParaRPr kumimoji="1" lang="ja-JP" altLang="en-US" sz="2000" b="1" dirty="0">
              <a:solidFill>
                <a:schemeClr val="bg1"/>
              </a:solidFill>
            </a:endParaRPr>
          </a:p>
        </p:txBody>
      </p:sp>
      <p:sp>
        <p:nvSpPr>
          <p:cNvPr id="35" name="テキスト ボックス 34">
            <a:extLst>
              <a:ext uri="{FF2B5EF4-FFF2-40B4-BE49-F238E27FC236}">
                <a16:creationId xmlns:a16="http://schemas.microsoft.com/office/drawing/2014/main" id="{86D1D28A-A36F-4023-8914-F26D59A02E10}"/>
              </a:ext>
            </a:extLst>
          </p:cNvPr>
          <p:cNvSpPr txBox="1"/>
          <p:nvPr/>
        </p:nvSpPr>
        <p:spPr>
          <a:xfrm>
            <a:off x="338401" y="4605403"/>
            <a:ext cx="9751578" cy="1023357"/>
          </a:xfrm>
          <a:prstGeom prst="rect">
            <a:avLst/>
          </a:prstGeom>
          <a:noFill/>
        </p:spPr>
        <p:txBody>
          <a:bodyPr wrap="square">
            <a:spAutoFit/>
          </a:bodyPr>
          <a:lstStyle/>
          <a:p>
            <a:pPr algn="just">
              <a:lnSpc>
                <a:spcPts val="2500"/>
              </a:lnSpc>
            </a:pPr>
            <a:r>
              <a:rPr kumimoji="1" lang="ja-JP" altLang="en-US" sz="1700" dirty="0">
                <a:latin typeface="Yu Gothic UI" panose="020B0500000000000000" pitchFamily="50" charset="-128"/>
                <a:ea typeface="Yu Gothic UI" panose="020B0500000000000000" pitchFamily="50" charset="-128"/>
              </a:rPr>
              <a:t>　カーボンフットプリント（</a:t>
            </a:r>
            <a:r>
              <a:rPr kumimoji="1" lang="en-US" altLang="ja-JP" sz="1700" dirty="0">
                <a:latin typeface="Yu Gothic UI" panose="020B0500000000000000" pitchFamily="50" charset="-128"/>
                <a:ea typeface="Yu Gothic UI" panose="020B0500000000000000" pitchFamily="50" charset="-128"/>
              </a:rPr>
              <a:t>CFP</a:t>
            </a:r>
            <a:r>
              <a:rPr kumimoji="1" lang="ja-JP" altLang="en-US" sz="1700" dirty="0">
                <a:latin typeface="Yu Gothic UI" panose="020B0500000000000000" pitchFamily="50" charset="-128"/>
                <a:ea typeface="Yu Gothic UI" panose="020B0500000000000000" pitchFamily="50" charset="-128"/>
              </a:rPr>
              <a:t>）を含めたエコラベルの普及や学習機会の創出、</a:t>
            </a:r>
            <a:r>
              <a:rPr lang="ja-JP" altLang="en-US" sz="1700" dirty="0">
                <a:latin typeface="Yu Gothic UI" panose="020B0500000000000000" pitchFamily="50" charset="-128"/>
                <a:ea typeface="Yu Gothic UI" panose="020B0500000000000000" pitchFamily="50" charset="-128"/>
              </a:rPr>
              <a:t>製品のカーボンフットプリント、</a:t>
            </a:r>
            <a:r>
              <a:rPr lang="en-US" altLang="ja-JP" sz="1700" dirty="0">
                <a:latin typeface="Yu Gothic UI" panose="020B0500000000000000" pitchFamily="50" charset="-128"/>
                <a:ea typeface="Yu Gothic UI" panose="020B0500000000000000" pitchFamily="50" charset="-128"/>
              </a:rPr>
              <a:t>CO</a:t>
            </a:r>
            <a:r>
              <a:rPr lang="en-US" altLang="ja-JP" sz="1700" baseline="-25000" dirty="0">
                <a:latin typeface="Yu Gothic UI" panose="020B0500000000000000" pitchFamily="50" charset="-128"/>
                <a:ea typeface="Yu Gothic UI" panose="020B0500000000000000" pitchFamily="50" charset="-128"/>
              </a:rPr>
              <a:t>2</a:t>
            </a:r>
            <a:r>
              <a:rPr lang="ja-JP" altLang="en-US" sz="1700" dirty="0">
                <a:latin typeface="Yu Gothic UI" panose="020B0500000000000000" pitchFamily="50" charset="-128"/>
                <a:ea typeface="Yu Gothic UI" panose="020B0500000000000000" pitchFamily="50" charset="-128"/>
              </a:rPr>
              <a:t>削減貢献量および削減実績量の見える化など、環境価値の可視化を図り、消費者の選択が変わることにより、サプライチェーン全体における環境効率性の向上を促します。</a:t>
            </a:r>
          </a:p>
        </p:txBody>
      </p:sp>
      <p:sp>
        <p:nvSpPr>
          <p:cNvPr id="37" name="テキスト ボックス 36">
            <a:extLst>
              <a:ext uri="{FF2B5EF4-FFF2-40B4-BE49-F238E27FC236}">
                <a16:creationId xmlns:a16="http://schemas.microsoft.com/office/drawing/2014/main" id="{F18DE7A5-BEC6-40EE-B773-A6A1D5CBC58B}"/>
              </a:ext>
            </a:extLst>
          </p:cNvPr>
          <p:cNvSpPr txBox="1"/>
          <p:nvPr/>
        </p:nvSpPr>
        <p:spPr>
          <a:xfrm>
            <a:off x="338400" y="5998044"/>
            <a:ext cx="12133000" cy="1023357"/>
          </a:xfrm>
          <a:prstGeom prst="rect">
            <a:avLst/>
          </a:prstGeom>
          <a:noFill/>
        </p:spPr>
        <p:txBody>
          <a:bodyPr wrap="square" rtlCol="0">
            <a:spAutoFit/>
          </a:bodyPr>
          <a:lstStyle/>
          <a:p>
            <a:pPr algn="just">
              <a:lnSpc>
                <a:spcPts val="2500"/>
              </a:lnSpc>
            </a:pPr>
            <a:r>
              <a:rPr kumimoji="1" lang="ja-JP" altLang="en-US" sz="1700" dirty="0">
                <a:latin typeface="Yu Gothic UI" panose="020B0500000000000000" pitchFamily="50" charset="-128"/>
                <a:ea typeface="Yu Gothic UI" panose="020B0500000000000000" pitchFamily="50" charset="-128"/>
              </a:rPr>
              <a:t>　サステナブルファッションの推進（⾐類のライフサイクル全体に携わる関係者との共同により「サステナブルファッション・プラットフォーム協議会」の取組を推進）や、動静脈連携を促進（排出者や再生材利用者等の交流機会を創出）することで、ライフスタイルやビジネスモデルの転換を図ります。</a:t>
            </a:r>
            <a:endParaRPr kumimoji="1" lang="en-US" altLang="ja-JP" sz="1700" dirty="0">
              <a:latin typeface="Yu Gothic UI" panose="020B0500000000000000" pitchFamily="50" charset="-128"/>
              <a:ea typeface="Yu Gothic UI" panose="020B0500000000000000" pitchFamily="50" charset="-128"/>
            </a:endParaRPr>
          </a:p>
        </p:txBody>
      </p:sp>
      <p:sp>
        <p:nvSpPr>
          <p:cNvPr id="38" name="テキスト ボックス 37">
            <a:extLst>
              <a:ext uri="{FF2B5EF4-FFF2-40B4-BE49-F238E27FC236}">
                <a16:creationId xmlns:a16="http://schemas.microsoft.com/office/drawing/2014/main" id="{79415BA1-9CF0-46BD-93E1-9BD3F8937099}"/>
              </a:ext>
            </a:extLst>
          </p:cNvPr>
          <p:cNvSpPr txBox="1"/>
          <p:nvPr/>
        </p:nvSpPr>
        <p:spPr>
          <a:xfrm>
            <a:off x="338400" y="6959833"/>
            <a:ext cx="5012723" cy="391774"/>
          </a:xfrm>
          <a:prstGeom prst="rect">
            <a:avLst/>
          </a:prstGeom>
          <a:noFill/>
        </p:spPr>
        <p:txBody>
          <a:bodyPr wrap="square" rtlCol="0" anchor="ctr">
            <a:spAutoFit/>
          </a:bodyPr>
          <a:lstStyle/>
          <a:p>
            <a:pPr algn="just">
              <a:lnSpc>
                <a:spcPts val="2600"/>
              </a:lnSpc>
            </a:pPr>
            <a:r>
              <a:rPr kumimoji="1" lang="ja-JP" altLang="en-US" sz="1700" b="1" dirty="0">
                <a:solidFill>
                  <a:schemeClr val="bg1"/>
                </a:solidFill>
                <a:latin typeface="Yu Gothic UI" panose="020B0500000000000000" pitchFamily="50" charset="-128"/>
                <a:ea typeface="Yu Gothic UI" panose="020B0500000000000000" pitchFamily="50" charset="-128"/>
              </a:rPr>
              <a:t>〇「大阪ブルー・オーシャン・ビジョン」の実現</a:t>
            </a:r>
            <a:endParaRPr kumimoji="1" lang="en-US" altLang="ja-JP" sz="1700" b="1" dirty="0">
              <a:solidFill>
                <a:schemeClr val="bg1"/>
              </a:solidFill>
              <a:latin typeface="Yu Gothic UI" panose="020B0500000000000000" pitchFamily="50" charset="-128"/>
              <a:ea typeface="Yu Gothic UI" panose="020B0500000000000000" pitchFamily="50" charset="-128"/>
            </a:endParaRPr>
          </a:p>
        </p:txBody>
      </p:sp>
      <p:sp>
        <p:nvSpPr>
          <p:cNvPr id="39" name="テキスト ボックス 38">
            <a:extLst>
              <a:ext uri="{FF2B5EF4-FFF2-40B4-BE49-F238E27FC236}">
                <a16:creationId xmlns:a16="http://schemas.microsoft.com/office/drawing/2014/main" id="{DB768751-C933-477F-B71F-89D4F087D405}"/>
              </a:ext>
            </a:extLst>
          </p:cNvPr>
          <p:cNvSpPr txBox="1"/>
          <p:nvPr/>
        </p:nvSpPr>
        <p:spPr>
          <a:xfrm>
            <a:off x="338400" y="7354872"/>
            <a:ext cx="12133000" cy="1058623"/>
          </a:xfrm>
          <a:prstGeom prst="rect">
            <a:avLst/>
          </a:prstGeom>
          <a:noFill/>
        </p:spPr>
        <p:txBody>
          <a:bodyPr wrap="square" rtlCol="0">
            <a:spAutoFit/>
          </a:bodyPr>
          <a:lstStyle/>
          <a:p>
            <a:pPr algn="just">
              <a:lnSpc>
                <a:spcPts val="2500"/>
              </a:lnSpc>
            </a:pPr>
            <a:r>
              <a:rPr kumimoji="1" lang="ja-JP" altLang="en-US" sz="1700" dirty="0">
                <a:latin typeface="Yu Gothic UI" panose="020B0500000000000000" pitchFamily="50" charset="-128"/>
                <a:ea typeface="Yu Gothic UI" panose="020B0500000000000000" pitchFamily="50" charset="-128"/>
              </a:rPr>
              <a:t>　使い捨てプラスチックに代表される使用期間が短いプラスチック製品を削減するなど３</a:t>
            </a:r>
            <a:r>
              <a:rPr kumimoji="1" lang="en-US" altLang="ja-JP" sz="1700" dirty="0">
                <a:latin typeface="Yu Gothic UI" panose="020B0500000000000000" pitchFamily="50" charset="-128"/>
                <a:ea typeface="Yu Gothic UI" panose="020B0500000000000000" pitchFamily="50" charset="-128"/>
              </a:rPr>
              <a:t>R</a:t>
            </a:r>
            <a:r>
              <a:rPr kumimoji="1" lang="ja-JP" altLang="en-US" sz="1700" dirty="0">
                <a:latin typeface="Yu Gothic UI" panose="020B0500000000000000" pitchFamily="50" charset="-128"/>
                <a:ea typeface="Yu Gothic UI" panose="020B0500000000000000" pitchFamily="50" charset="-128"/>
              </a:rPr>
              <a:t>に取り組むとともに、エネルギー消費量の削減にも留意した代替素材や代替プラスチックを普及させることにより、海洋プラスチックごみによる新たな汚染ゼロをめざす「大阪ブルー・オーシャン・ビジョン」の実現を図ります。</a:t>
            </a:r>
            <a:endParaRPr kumimoji="1" lang="en-US" altLang="ja-JP" sz="1700" dirty="0">
              <a:latin typeface="Yu Gothic UI" panose="020B0500000000000000" pitchFamily="50" charset="-128"/>
              <a:ea typeface="Yu Gothic UI" panose="020B0500000000000000" pitchFamily="50" charset="-128"/>
            </a:endParaRPr>
          </a:p>
        </p:txBody>
      </p:sp>
      <p:sp>
        <p:nvSpPr>
          <p:cNvPr id="40" name="テキスト ボックス 39">
            <a:extLst>
              <a:ext uri="{FF2B5EF4-FFF2-40B4-BE49-F238E27FC236}">
                <a16:creationId xmlns:a16="http://schemas.microsoft.com/office/drawing/2014/main" id="{05087368-8B01-49EA-A367-94772928D027}"/>
              </a:ext>
            </a:extLst>
          </p:cNvPr>
          <p:cNvSpPr txBox="1"/>
          <p:nvPr/>
        </p:nvSpPr>
        <p:spPr>
          <a:xfrm>
            <a:off x="338400" y="8365753"/>
            <a:ext cx="5012723" cy="324000"/>
          </a:xfrm>
          <a:prstGeom prst="rect">
            <a:avLst/>
          </a:prstGeom>
          <a:noFill/>
        </p:spPr>
        <p:txBody>
          <a:bodyPr wrap="square" rtlCol="0" anchor="ctr">
            <a:spAutoFit/>
          </a:bodyPr>
          <a:lstStyle/>
          <a:p>
            <a:pPr algn="just">
              <a:lnSpc>
                <a:spcPts val="2600"/>
              </a:lnSpc>
            </a:pPr>
            <a:r>
              <a:rPr kumimoji="1" lang="ja-JP" altLang="en-US" sz="1700" b="1" dirty="0">
                <a:solidFill>
                  <a:schemeClr val="bg1"/>
                </a:solidFill>
                <a:latin typeface="Yu Gothic UI" panose="020B0500000000000000" pitchFamily="50" charset="-128"/>
                <a:ea typeface="Yu Gothic UI" panose="020B0500000000000000" pitchFamily="50" charset="-128"/>
              </a:rPr>
              <a:t>〇環境技術のイノベーション・海外展開</a:t>
            </a:r>
            <a:endParaRPr kumimoji="1" lang="en-US" altLang="ja-JP" sz="1700" b="1" dirty="0">
              <a:solidFill>
                <a:schemeClr val="bg1"/>
              </a:solidFill>
              <a:latin typeface="Yu Gothic UI" panose="020B0500000000000000" pitchFamily="50" charset="-128"/>
              <a:ea typeface="Yu Gothic UI" panose="020B0500000000000000" pitchFamily="50" charset="-128"/>
            </a:endParaRPr>
          </a:p>
        </p:txBody>
      </p:sp>
      <p:sp>
        <p:nvSpPr>
          <p:cNvPr id="53" name="テキスト ボックス 52">
            <a:extLst>
              <a:ext uri="{FF2B5EF4-FFF2-40B4-BE49-F238E27FC236}">
                <a16:creationId xmlns:a16="http://schemas.microsoft.com/office/drawing/2014/main" id="{685C888E-AA7D-4E8A-88D2-492AF866F6EA}"/>
              </a:ext>
            </a:extLst>
          </p:cNvPr>
          <p:cNvSpPr txBox="1"/>
          <p:nvPr/>
        </p:nvSpPr>
        <p:spPr>
          <a:xfrm>
            <a:off x="338400" y="8683406"/>
            <a:ext cx="12133000" cy="725199"/>
          </a:xfrm>
          <a:prstGeom prst="rect">
            <a:avLst/>
          </a:prstGeom>
          <a:noFill/>
        </p:spPr>
        <p:txBody>
          <a:bodyPr wrap="square" rtlCol="0">
            <a:spAutoFit/>
          </a:bodyPr>
          <a:lstStyle/>
          <a:p>
            <a:pPr algn="just">
              <a:lnSpc>
                <a:spcPts val="2600"/>
              </a:lnSpc>
            </a:pPr>
            <a:r>
              <a:rPr kumimoji="1" lang="ja-JP" altLang="en-US" sz="1700" dirty="0">
                <a:latin typeface="Yu Gothic UI" panose="020B0500000000000000" pitchFamily="50" charset="-128"/>
                <a:ea typeface="Yu Gothic UI" panose="020B0500000000000000" pitchFamily="50" charset="-128"/>
              </a:rPr>
              <a:t>　大阪の公害に対処してきた経験や多種多様な中小企業が持つ優れた環境技術を活かし、今後、一層の環境技術のイノベーションを図るととともに、環境技術の海外展開を促進します。</a:t>
            </a:r>
            <a:endParaRPr kumimoji="1" lang="en-US" altLang="ja-JP" sz="1700" dirty="0">
              <a:latin typeface="Yu Gothic UI" panose="020B0500000000000000" pitchFamily="50" charset="-128"/>
              <a:ea typeface="Yu Gothic UI" panose="020B0500000000000000" pitchFamily="50" charset="-128"/>
            </a:endParaRPr>
          </a:p>
        </p:txBody>
      </p:sp>
      <p:sp>
        <p:nvSpPr>
          <p:cNvPr id="54" name="角丸四角形 51">
            <a:extLst>
              <a:ext uri="{FF2B5EF4-FFF2-40B4-BE49-F238E27FC236}">
                <a16:creationId xmlns:a16="http://schemas.microsoft.com/office/drawing/2014/main" id="{94C54E23-5B60-43BF-AD38-0B2FDF5B7FD8}"/>
              </a:ext>
            </a:extLst>
          </p:cNvPr>
          <p:cNvSpPr/>
          <p:nvPr/>
        </p:nvSpPr>
        <p:spPr>
          <a:xfrm>
            <a:off x="338400" y="4281604"/>
            <a:ext cx="5256000" cy="324000"/>
          </a:xfrm>
          <a:prstGeom prst="roundRect">
            <a:avLst/>
          </a:prstGeom>
          <a:solidFill>
            <a:srgbClr val="00AC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47">
              <a:solidFill>
                <a:schemeClr val="tx1"/>
              </a:solidFill>
            </a:endParaRPr>
          </a:p>
        </p:txBody>
      </p:sp>
      <p:sp>
        <p:nvSpPr>
          <p:cNvPr id="55" name="テキスト ボックス 54">
            <a:extLst>
              <a:ext uri="{FF2B5EF4-FFF2-40B4-BE49-F238E27FC236}">
                <a16:creationId xmlns:a16="http://schemas.microsoft.com/office/drawing/2014/main" id="{4E9C8922-253A-403D-9E40-17421B60FAAA}"/>
              </a:ext>
            </a:extLst>
          </p:cNvPr>
          <p:cNvSpPr txBox="1"/>
          <p:nvPr/>
        </p:nvSpPr>
        <p:spPr>
          <a:xfrm>
            <a:off x="338400" y="4245248"/>
            <a:ext cx="5012723" cy="391774"/>
          </a:xfrm>
          <a:prstGeom prst="rect">
            <a:avLst/>
          </a:prstGeom>
          <a:noFill/>
        </p:spPr>
        <p:txBody>
          <a:bodyPr wrap="square" rtlCol="0" anchor="ctr">
            <a:spAutoFit/>
          </a:bodyPr>
          <a:lstStyle/>
          <a:p>
            <a:pPr algn="just">
              <a:lnSpc>
                <a:spcPts val="2600"/>
              </a:lnSpc>
            </a:pPr>
            <a:r>
              <a:rPr kumimoji="1" lang="ja-JP" altLang="en-US" sz="1700" b="1" dirty="0">
                <a:solidFill>
                  <a:schemeClr val="bg1"/>
                </a:solidFill>
                <a:latin typeface="Yu Gothic UI" panose="020B0500000000000000" pitchFamily="50" charset="-128"/>
                <a:ea typeface="Yu Gothic UI" panose="020B0500000000000000" pitchFamily="50" charset="-128"/>
              </a:rPr>
              <a:t>〇環境価値の可視化等による適正評価の促進</a:t>
            </a:r>
          </a:p>
        </p:txBody>
      </p:sp>
      <p:sp>
        <p:nvSpPr>
          <p:cNvPr id="33" name="テキスト ボックス 32">
            <a:extLst>
              <a:ext uri="{FF2B5EF4-FFF2-40B4-BE49-F238E27FC236}">
                <a16:creationId xmlns:a16="http://schemas.microsoft.com/office/drawing/2014/main" id="{7D8392B6-9C5A-4486-BCF1-BC9C0E93E521}"/>
              </a:ext>
            </a:extLst>
          </p:cNvPr>
          <p:cNvSpPr txBox="1"/>
          <p:nvPr/>
        </p:nvSpPr>
        <p:spPr>
          <a:xfrm>
            <a:off x="9849299" y="5751306"/>
            <a:ext cx="2974557" cy="276999"/>
          </a:xfrm>
          <a:prstGeom prst="rect">
            <a:avLst/>
          </a:prstGeom>
          <a:noFill/>
        </p:spPr>
        <p:txBody>
          <a:bodyPr wrap="square">
            <a:spAutoFit/>
          </a:bodyPr>
          <a:lstStyle/>
          <a:p>
            <a:pPr algn="l"/>
            <a:r>
              <a:rPr lang="ja-JP" altLang="en-US" sz="1200" b="1" i="0" dirty="0">
                <a:effectLst/>
                <a:latin typeface="Yu Gothic UI" panose="020B0500000000000000" pitchFamily="50" charset="-128"/>
                <a:ea typeface="Yu Gothic UI" panose="020B0500000000000000" pitchFamily="50" charset="-128"/>
              </a:rPr>
              <a:t>大阪版カーボンフットプリント（</a:t>
            </a:r>
            <a:r>
              <a:rPr lang="en-US" altLang="ja-JP" sz="1200" b="1" i="0" dirty="0">
                <a:effectLst/>
                <a:latin typeface="Yu Gothic UI" panose="020B0500000000000000" pitchFamily="50" charset="-128"/>
                <a:ea typeface="Yu Gothic UI" panose="020B0500000000000000" pitchFamily="50" charset="-128"/>
              </a:rPr>
              <a:t>CFP</a:t>
            </a:r>
            <a:r>
              <a:rPr lang="ja-JP" altLang="en-US" sz="1200" b="1" i="0" dirty="0">
                <a:effectLst/>
                <a:latin typeface="Yu Gothic UI" panose="020B0500000000000000" pitchFamily="50" charset="-128"/>
                <a:ea typeface="Yu Gothic UI" panose="020B0500000000000000" pitchFamily="50" charset="-128"/>
              </a:rPr>
              <a:t>）ラベル</a:t>
            </a:r>
          </a:p>
        </p:txBody>
      </p:sp>
      <p:pic>
        <p:nvPicPr>
          <p:cNvPr id="56" name="図 55">
            <a:extLst>
              <a:ext uri="{FF2B5EF4-FFF2-40B4-BE49-F238E27FC236}">
                <a16:creationId xmlns:a16="http://schemas.microsoft.com/office/drawing/2014/main" id="{DE14B3EA-644A-453E-ABBE-930C3C7C8A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56602" y="3944122"/>
            <a:ext cx="1768801" cy="1817717"/>
          </a:xfrm>
          <a:prstGeom prst="rect">
            <a:avLst/>
          </a:prstGeom>
        </p:spPr>
      </p:pic>
    </p:spTree>
    <p:extLst>
      <p:ext uri="{BB962C8B-B14F-4D97-AF65-F5344CB8AC3E}">
        <p14:creationId xmlns:p14="http://schemas.microsoft.com/office/powerpoint/2010/main" val="41469578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正方形/長方形 54">
            <a:extLst>
              <a:ext uri="{FF2B5EF4-FFF2-40B4-BE49-F238E27FC236}">
                <a16:creationId xmlns:a16="http://schemas.microsoft.com/office/drawing/2014/main" id="{3BE3D0B1-B4C3-4989-AC0A-662EA0A63E2E}"/>
              </a:ext>
            </a:extLst>
          </p:cNvPr>
          <p:cNvSpPr/>
          <p:nvPr/>
        </p:nvSpPr>
        <p:spPr>
          <a:xfrm>
            <a:off x="1" y="0"/>
            <a:ext cx="12801599" cy="648000"/>
          </a:xfrm>
          <a:prstGeom prst="rect">
            <a:avLst/>
          </a:prstGeom>
          <a:solidFill>
            <a:srgbClr val="007E39"/>
          </a:solidFill>
          <a:ln w="12700" cap="flat" cmpd="sng" algn="ctr">
            <a:noFill/>
            <a:prstDash val="solid"/>
            <a:miter lim="800000"/>
          </a:ln>
          <a:effectLst/>
        </p:spPr>
        <p:txBody>
          <a:bodyPr rot="0" spcFirstLastPara="0" vert="horz" wrap="square" lIns="91440" tIns="126000" rIns="91440" bIns="0" numCol="1" spcCol="0" rtlCol="0" fromWordArt="0" anchor="ctr" anchorCtr="0" forceAA="0" compatLnSpc="1">
            <a:prstTxWarp prst="textNoShape">
              <a:avLst/>
            </a:prstTxWarp>
            <a:noAutofit/>
          </a:bodyPr>
          <a:lstStyle/>
          <a:p>
            <a:pPr defTabSz="914418">
              <a:lnSpc>
                <a:spcPts val="2500"/>
              </a:lnSpc>
              <a:defRPr/>
            </a:pPr>
            <a:r>
              <a:rPr lang="ja-JP" altLang="en-US" sz="2800" b="1" dirty="0">
                <a:solidFill>
                  <a:schemeClr val="bg1"/>
                </a:solidFill>
                <a:latin typeface="メイリオ" panose="020B0604030504040204" pitchFamily="50" charset="-128"/>
                <a:ea typeface="メイリオ" panose="020B0604030504040204" pitchFamily="50" charset="-128"/>
              </a:rPr>
              <a:t>　　　　　　５　施策の基本的な方向性</a:t>
            </a:r>
            <a:r>
              <a:rPr lang="ja-JP" altLang="en-US" sz="1600" b="1" dirty="0">
                <a:solidFill>
                  <a:schemeClr val="bg1"/>
                </a:solidFill>
                <a:latin typeface="メイリオ" panose="020B0604030504040204" pitchFamily="50" charset="-128"/>
                <a:ea typeface="メイリオ" panose="020B0604030504040204" pitchFamily="50" charset="-128"/>
              </a:rPr>
              <a:t>　（２）</a:t>
            </a:r>
            <a:r>
              <a:rPr kumimoji="1" lang="ja-JP" altLang="en-US" sz="1600" b="1" dirty="0">
                <a:solidFill>
                  <a:schemeClr val="bg1"/>
                </a:solidFill>
                <a:latin typeface="メイリオ" panose="020B0604030504040204" pitchFamily="50" charset="-128"/>
                <a:ea typeface="メイリオ" panose="020B0604030504040204" pitchFamily="50" charset="-128"/>
              </a:rPr>
              <a:t>社会・経済の課題解決に資する環境施策の視点③</a:t>
            </a:r>
            <a:endParaRPr lang="en-US" altLang="ja-JP" sz="1600" b="1" dirty="0">
              <a:solidFill>
                <a:schemeClr val="bg1"/>
              </a:solidFill>
              <a:latin typeface="メイリオ" panose="020B0604030504040204" pitchFamily="50" charset="-128"/>
              <a:ea typeface="メイリオ" panose="020B0604030504040204" pitchFamily="50" charset="-128"/>
            </a:endParaRPr>
          </a:p>
        </p:txBody>
      </p:sp>
      <p:sp>
        <p:nvSpPr>
          <p:cNvPr id="28" name="角丸四角形 27"/>
          <p:cNvSpPr/>
          <p:nvPr/>
        </p:nvSpPr>
        <p:spPr>
          <a:xfrm>
            <a:off x="144000" y="1190505"/>
            <a:ext cx="12486108" cy="2561124"/>
          </a:xfrm>
          <a:prstGeom prst="roundRect">
            <a:avLst>
              <a:gd name="adj" fmla="val 2269"/>
            </a:avLst>
          </a:prstGeom>
          <a:solidFill>
            <a:schemeClr val="accent4">
              <a:lumMod val="20000"/>
              <a:lumOff val="80000"/>
            </a:schemeClr>
          </a:solidFill>
          <a:ln w="28575">
            <a:solidFill>
              <a:schemeClr val="accent4">
                <a:lumMod val="40000"/>
                <a:lumOff val="6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528"/>
          </a:p>
        </p:txBody>
      </p:sp>
      <p:sp>
        <p:nvSpPr>
          <p:cNvPr id="25" name="角丸四角形 24"/>
          <p:cNvSpPr/>
          <p:nvPr/>
        </p:nvSpPr>
        <p:spPr>
          <a:xfrm>
            <a:off x="144000" y="4182529"/>
            <a:ext cx="12486108" cy="5277938"/>
          </a:xfrm>
          <a:prstGeom prst="roundRect">
            <a:avLst>
              <a:gd name="adj" fmla="val 2269"/>
            </a:avLst>
          </a:prstGeom>
          <a:solidFill>
            <a:srgbClr val="FFE393"/>
          </a:solidFill>
          <a:ln w="28575">
            <a:solidFill>
              <a:srgbClr val="FFE393"/>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528"/>
          </a:p>
        </p:txBody>
      </p:sp>
      <p:sp>
        <p:nvSpPr>
          <p:cNvPr id="30" name="テキスト ボックス 29"/>
          <p:cNvSpPr txBox="1"/>
          <p:nvPr/>
        </p:nvSpPr>
        <p:spPr>
          <a:xfrm>
            <a:off x="11646975" y="65447"/>
            <a:ext cx="1038246" cy="400110"/>
          </a:xfrm>
          <a:prstGeom prst="rect">
            <a:avLst/>
          </a:prstGeom>
          <a:noFill/>
        </p:spPr>
        <p:txBody>
          <a:bodyPr wrap="square" rtlCol="0">
            <a:spAutoFit/>
          </a:bodyPr>
          <a:lstStyle/>
          <a:p>
            <a:pPr algn="r"/>
            <a:r>
              <a:rPr kumimoji="1" lang="en-US" altLang="ja-JP" sz="2000" b="1" dirty="0">
                <a:solidFill>
                  <a:schemeClr val="bg1"/>
                </a:solidFill>
              </a:rPr>
              <a:t>14</a:t>
            </a:r>
            <a:endParaRPr kumimoji="1" lang="ja-JP" altLang="en-US" sz="2000" b="1" dirty="0">
              <a:solidFill>
                <a:schemeClr val="bg1"/>
              </a:solidFill>
            </a:endParaRPr>
          </a:p>
        </p:txBody>
      </p:sp>
      <p:sp>
        <p:nvSpPr>
          <p:cNvPr id="42" name="テキスト ボックス 41">
            <a:extLst>
              <a:ext uri="{FF2B5EF4-FFF2-40B4-BE49-F238E27FC236}">
                <a16:creationId xmlns:a16="http://schemas.microsoft.com/office/drawing/2014/main" id="{1DCDA737-A953-408F-B231-A461723ECAF7}"/>
              </a:ext>
            </a:extLst>
          </p:cNvPr>
          <p:cNvSpPr txBox="1"/>
          <p:nvPr/>
        </p:nvSpPr>
        <p:spPr>
          <a:xfrm>
            <a:off x="254688" y="1512955"/>
            <a:ext cx="12256778" cy="2113399"/>
          </a:xfrm>
          <a:prstGeom prst="rect">
            <a:avLst/>
          </a:prstGeom>
          <a:noFill/>
        </p:spPr>
        <p:txBody>
          <a:bodyPr wrap="square" rtlCol="0">
            <a:spAutoFit/>
          </a:bodyPr>
          <a:lstStyle/>
          <a:p>
            <a:pPr marL="285750" indent="-285750">
              <a:lnSpc>
                <a:spcPts val="2500"/>
              </a:lnSpc>
              <a:buFont typeface="Wingdings" panose="05000000000000000000" pitchFamily="2" charset="2"/>
              <a:buChar char="l"/>
            </a:pPr>
            <a:r>
              <a:rPr kumimoji="1" lang="ja-JP" altLang="en-US" dirty="0">
                <a:latin typeface="Yu Gothic UI" panose="020B0500000000000000" pitchFamily="50" charset="-128"/>
                <a:ea typeface="Yu Gothic UI" panose="020B0500000000000000" pitchFamily="50" charset="-128"/>
              </a:rPr>
              <a:t>　</a:t>
            </a:r>
            <a:r>
              <a:rPr kumimoji="1" lang="ja-JP" altLang="en-US" sz="1700" dirty="0">
                <a:latin typeface="Yu Gothic UI" panose="020B0500000000000000" pitchFamily="50" charset="-128"/>
                <a:ea typeface="Yu Gothic UI" panose="020B0500000000000000" pitchFamily="50" charset="-128"/>
              </a:rPr>
              <a:t>人為活動によって生じる環境リスクに対して、最新の知見を取り入れ予防的な考えに基づき取組を促進します。また、社会変革や技術革新等により、従来の社会・経済の仕組み（価値体系）が変化するリスクに迅速かつ柔軟に対応します。</a:t>
            </a:r>
            <a:endParaRPr kumimoji="1" lang="en-US" altLang="ja-JP" sz="1700" dirty="0">
              <a:latin typeface="Yu Gothic UI" panose="020B0500000000000000" pitchFamily="50" charset="-128"/>
              <a:ea typeface="Yu Gothic UI" panose="020B0500000000000000" pitchFamily="50" charset="-128"/>
            </a:endParaRPr>
          </a:p>
          <a:p>
            <a:pPr marL="285750" indent="-285750">
              <a:lnSpc>
                <a:spcPts val="2500"/>
              </a:lnSpc>
              <a:buFont typeface="Wingdings" panose="05000000000000000000" pitchFamily="2" charset="2"/>
              <a:buChar char="l"/>
            </a:pPr>
            <a:r>
              <a:rPr kumimoji="1" lang="ja-JP" altLang="en-US" sz="1700" dirty="0">
                <a:latin typeface="Yu Gothic UI" panose="020B0500000000000000" pitchFamily="50" charset="-128"/>
                <a:ea typeface="Yu Gothic UI" panose="020B0500000000000000" pitchFamily="50" charset="-128"/>
              </a:rPr>
              <a:t>　正確な情報を府民、事業者、行政、専門家等の関係主体間で共有し、相互理解を深めるとともに、将来を見越した対策を検討していきます。</a:t>
            </a:r>
            <a:endParaRPr kumimoji="1" lang="en-US" altLang="ja-JP" sz="1200" dirty="0">
              <a:latin typeface="Yu Gothic UI" panose="020B0500000000000000" pitchFamily="50" charset="-128"/>
              <a:ea typeface="Yu Gothic UI" panose="020B0500000000000000" pitchFamily="50" charset="-128"/>
            </a:endParaRPr>
          </a:p>
          <a:p>
            <a:r>
              <a:rPr kumimoji="1" lang="ja-JP" altLang="en-US" sz="1200" dirty="0">
                <a:latin typeface="Yu Gothic UI" panose="020B0500000000000000" pitchFamily="50" charset="-128"/>
                <a:ea typeface="Yu Gothic UI" panose="020B0500000000000000" pitchFamily="50" charset="-128"/>
              </a:rPr>
              <a:t>　　</a:t>
            </a:r>
            <a:r>
              <a:rPr kumimoji="1" lang="en-US" altLang="ja-JP" sz="1200" dirty="0">
                <a:latin typeface="Yu Gothic UI" panose="020B0500000000000000" pitchFamily="50" charset="-128"/>
                <a:ea typeface="Yu Gothic UI" panose="020B0500000000000000" pitchFamily="50" charset="-128"/>
              </a:rPr>
              <a:t>※</a:t>
            </a:r>
            <a:r>
              <a:rPr kumimoji="1" lang="ja-JP" altLang="en-US" sz="1200" dirty="0">
                <a:latin typeface="Yu Gothic UI" panose="020B0500000000000000" pitchFamily="50" charset="-128"/>
                <a:ea typeface="Yu Gothic UI" panose="020B0500000000000000" pitchFamily="50" charset="-128"/>
              </a:rPr>
              <a:t>１　化学物質の使用や温室効果ガスの排出など、人為活動によって生じた環境の汚染や変化といった環境負荷が、人体や自然生態系に影響を及ぼす可能性を「環境リスク」といいます。</a:t>
            </a:r>
            <a:endParaRPr kumimoji="1" lang="en-US" altLang="ja-JP" sz="1200" dirty="0">
              <a:latin typeface="Yu Gothic UI" panose="020B0500000000000000" pitchFamily="50" charset="-128"/>
              <a:ea typeface="Yu Gothic UI" panose="020B0500000000000000" pitchFamily="50" charset="-128"/>
            </a:endParaRPr>
          </a:p>
          <a:p>
            <a:r>
              <a:rPr kumimoji="1" lang="ja-JP" altLang="en-US" sz="1200" dirty="0">
                <a:latin typeface="Yu Gothic UI" panose="020B0500000000000000" pitchFamily="50" charset="-128"/>
                <a:ea typeface="Yu Gothic UI" panose="020B0500000000000000" pitchFamily="50" charset="-128"/>
              </a:rPr>
              <a:t>　　</a:t>
            </a:r>
            <a:r>
              <a:rPr kumimoji="1" lang="en-US" altLang="ja-JP" sz="1200" dirty="0">
                <a:latin typeface="Yu Gothic UI" panose="020B0500000000000000" pitchFamily="50" charset="-128"/>
                <a:ea typeface="Yu Gothic UI" panose="020B0500000000000000" pitchFamily="50" charset="-128"/>
              </a:rPr>
              <a:t>※</a:t>
            </a:r>
            <a:r>
              <a:rPr kumimoji="1" lang="ja-JP" altLang="en-US" sz="1200" dirty="0">
                <a:latin typeface="Yu Gothic UI" panose="020B0500000000000000" pitchFamily="50" charset="-128"/>
                <a:ea typeface="Yu Gothic UI" panose="020B0500000000000000" pitchFamily="50" charset="-128"/>
              </a:rPr>
              <a:t>２　価値体系が変化するリスクを「移行リスク」といい、ここでは将来に向けた技術革新や政策・規制の変更、消費行動の変化等により、資産価値等が大きな変動にさらされる可能性をいいます。</a:t>
            </a:r>
            <a:endParaRPr kumimoji="1" lang="en-US" altLang="ja-JP" sz="1200" dirty="0">
              <a:latin typeface="Yu Gothic UI" panose="020B0500000000000000" pitchFamily="50" charset="-128"/>
              <a:ea typeface="Yu Gothic UI" panose="020B0500000000000000" pitchFamily="50" charset="-128"/>
            </a:endParaRPr>
          </a:p>
          <a:p>
            <a:r>
              <a:rPr kumimoji="1" lang="ja-JP" altLang="en-US" sz="1200" dirty="0">
                <a:latin typeface="Yu Gothic UI" panose="020B0500000000000000" pitchFamily="50" charset="-128"/>
                <a:ea typeface="Yu Gothic UI" panose="020B0500000000000000" pitchFamily="50" charset="-128"/>
              </a:rPr>
              <a:t>　　　　例えば、近年、</a:t>
            </a:r>
            <a:r>
              <a:rPr kumimoji="1" lang="ja-JP" altLang="en-US" sz="1200" dirty="0">
                <a:solidFill>
                  <a:schemeClr val="tx1"/>
                </a:solidFill>
                <a:latin typeface="Yu Gothic UI" panose="020B0500000000000000" pitchFamily="50" charset="-128"/>
                <a:ea typeface="Yu Gothic UI" panose="020B0500000000000000" pitchFamily="50" charset="-128"/>
              </a:rPr>
              <a:t>金融面では企業における気候変動対策等も考慮して投資を行う</a:t>
            </a:r>
            <a:r>
              <a:rPr kumimoji="1" lang="en-US" altLang="ja-JP" sz="1200" dirty="0">
                <a:solidFill>
                  <a:schemeClr val="tx1"/>
                </a:solidFill>
                <a:latin typeface="Yu Gothic UI" panose="020B0500000000000000" pitchFamily="50" charset="-128"/>
                <a:ea typeface="Yu Gothic UI" panose="020B0500000000000000" pitchFamily="50" charset="-128"/>
              </a:rPr>
              <a:t>ESG</a:t>
            </a:r>
            <a:r>
              <a:rPr kumimoji="1" lang="ja-JP" altLang="en-US" sz="1200" dirty="0">
                <a:latin typeface="Yu Gothic UI" panose="020B0500000000000000" pitchFamily="50" charset="-128"/>
                <a:ea typeface="Yu Gothic UI" panose="020B0500000000000000" pitchFamily="50" charset="-128"/>
              </a:rPr>
              <a:t>金融が広まってきており、</a:t>
            </a:r>
            <a:r>
              <a:rPr lang="ja-JP" altLang="en-US" sz="1200" dirty="0">
                <a:solidFill>
                  <a:schemeClr val="tx1"/>
                </a:solidFill>
                <a:latin typeface="Yu Gothic UI" panose="020B0500000000000000" pitchFamily="50" charset="-128"/>
                <a:ea typeface="Yu Gothic UI" panose="020B0500000000000000" pitchFamily="50" charset="-128"/>
              </a:rPr>
              <a:t>今後、 気候変動対策に取り組まない企業は世界での資金調達が徐々に困難に</a:t>
            </a:r>
            <a:endParaRPr lang="en-US" altLang="ja-JP" sz="1200" dirty="0">
              <a:solidFill>
                <a:schemeClr val="tx1"/>
              </a:solidFill>
              <a:latin typeface="Yu Gothic UI" panose="020B0500000000000000" pitchFamily="50" charset="-128"/>
              <a:ea typeface="Yu Gothic UI" panose="020B0500000000000000" pitchFamily="50" charset="-128"/>
            </a:endParaRPr>
          </a:p>
          <a:p>
            <a:r>
              <a:rPr lang="ja-JP" altLang="en-US" sz="1200" dirty="0">
                <a:latin typeface="Yu Gothic UI" panose="020B0500000000000000" pitchFamily="50" charset="-128"/>
                <a:ea typeface="Yu Gothic UI" panose="020B0500000000000000" pitchFamily="50" charset="-128"/>
              </a:rPr>
              <a:t>　　　　</a:t>
            </a:r>
            <a:r>
              <a:rPr lang="ja-JP" altLang="en-US" sz="1200" dirty="0">
                <a:solidFill>
                  <a:schemeClr val="tx1"/>
                </a:solidFill>
                <a:latin typeface="Yu Gothic UI" panose="020B0500000000000000" pitchFamily="50" charset="-128"/>
                <a:ea typeface="Yu Gothic UI" panose="020B0500000000000000" pitchFamily="50" charset="-128"/>
              </a:rPr>
              <a:t>なるおそれが指摘されています。</a:t>
            </a:r>
            <a:endParaRPr kumimoji="1" lang="en-US" altLang="ja-JP" sz="1200" dirty="0">
              <a:latin typeface="Yu Gothic UI" panose="020B0500000000000000" pitchFamily="50" charset="-128"/>
              <a:ea typeface="Yu Gothic UI" panose="020B0500000000000000" pitchFamily="50" charset="-128"/>
            </a:endParaRPr>
          </a:p>
        </p:txBody>
      </p:sp>
      <p:sp>
        <p:nvSpPr>
          <p:cNvPr id="48" name="角丸四角形 47"/>
          <p:cNvSpPr/>
          <p:nvPr/>
        </p:nvSpPr>
        <p:spPr>
          <a:xfrm>
            <a:off x="338400" y="7073802"/>
            <a:ext cx="5760000" cy="324000"/>
          </a:xfrm>
          <a:prstGeom prst="roundRect">
            <a:avLst/>
          </a:prstGeom>
          <a:solidFill>
            <a:srgbClr val="00AC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47"/>
          </a:p>
        </p:txBody>
      </p:sp>
      <p:sp>
        <p:nvSpPr>
          <p:cNvPr id="49" name="角丸四角形 48"/>
          <p:cNvSpPr/>
          <p:nvPr/>
        </p:nvSpPr>
        <p:spPr>
          <a:xfrm>
            <a:off x="338400" y="8412578"/>
            <a:ext cx="5749877" cy="324000"/>
          </a:xfrm>
          <a:prstGeom prst="roundRect">
            <a:avLst/>
          </a:prstGeom>
          <a:solidFill>
            <a:srgbClr val="00AC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47"/>
          </a:p>
        </p:txBody>
      </p:sp>
      <p:sp>
        <p:nvSpPr>
          <p:cNvPr id="53" name="角丸四角形 52"/>
          <p:cNvSpPr/>
          <p:nvPr/>
        </p:nvSpPr>
        <p:spPr>
          <a:xfrm>
            <a:off x="338400" y="6041563"/>
            <a:ext cx="8983400" cy="324000"/>
          </a:xfrm>
          <a:prstGeom prst="roundRect">
            <a:avLst/>
          </a:prstGeom>
          <a:solidFill>
            <a:srgbClr val="00AC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47"/>
          </a:p>
        </p:txBody>
      </p:sp>
      <p:sp>
        <p:nvSpPr>
          <p:cNvPr id="3" name="角丸四角形 44">
            <a:extLst>
              <a:ext uri="{FF2B5EF4-FFF2-40B4-BE49-F238E27FC236}">
                <a16:creationId xmlns:a16="http://schemas.microsoft.com/office/drawing/2014/main" id="{A1A52C59-2AF9-47D2-943F-7650FBD72DE2}"/>
              </a:ext>
            </a:extLst>
          </p:cNvPr>
          <p:cNvSpPr/>
          <p:nvPr/>
        </p:nvSpPr>
        <p:spPr>
          <a:xfrm>
            <a:off x="118799" y="918000"/>
            <a:ext cx="12531600" cy="476726"/>
          </a:xfrm>
          <a:prstGeom prst="roundRect">
            <a:avLst/>
          </a:prstGeom>
          <a:solidFill>
            <a:srgbClr val="00AC4E"/>
          </a:solidFill>
          <a:ln w="254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wrap="square" lIns="179999" rIns="179999" rtlCol="0" anchor="ctr">
            <a:spAutoFit/>
          </a:bodyPr>
          <a:lstStyle/>
          <a:p>
            <a:r>
              <a:rPr kumimoji="1" lang="ja-JP" altLang="en-US" sz="2200" b="1" dirty="0">
                <a:solidFill>
                  <a:schemeClr val="bg1"/>
                </a:solidFill>
                <a:latin typeface="Yu Gothic UI" panose="020B0500000000000000" pitchFamily="50" charset="-128"/>
                <a:ea typeface="Yu Gothic UI" panose="020B0500000000000000" pitchFamily="50" charset="-128"/>
              </a:rPr>
              <a:t>③　環境リスク</a:t>
            </a:r>
            <a:r>
              <a:rPr kumimoji="1" lang="en-US" altLang="ja-JP" sz="2200" b="1" baseline="30000" dirty="0">
                <a:solidFill>
                  <a:schemeClr val="bg1"/>
                </a:solidFill>
                <a:latin typeface="Yu Gothic UI" panose="020B0500000000000000" pitchFamily="50" charset="-128"/>
                <a:ea typeface="Yu Gothic UI" panose="020B0500000000000000" pitchFamily="50" charset="-128"/>
              </a:rPr>
              <a:t>※</a:t>
            </a:r>
            <a:r>
              <a:rPr kumimoji="1" lang="ja-JP" altLang="en-US" sz="2200" b="1" baseline="30000" dirty="0">
                <a:solidFill>
                  <a:schemeClr val="bg1"/>
                </a:solidFill>
                <a:latin typeface="Yu Gothic UI" panose="020B0500000000000000" pitchFamily="50" charset="-128"/>
                <a:ea typeface="Yu Gothic UI" panose="020B0500000000000000" pitchFamily="50" charset="-128"/>
              </a:rPr>
              <a:t>１</a:t>
            </a:r>
            <a:r>
              <a:rPr kumimoji="1" lang="ja-JP" altLang="en-US" sz="2200" b="1" dirty="0">
                <a:solidFill>
                  <a:schemeClr val="bg1"/>
                </a:solidFill>
                <a:latin typeface="Yu Gothic UI" panose="020B0500000000000000" pitchFamily="50" charset="-128"/>
                <a:ea typeface="Yu Gothic UI" panose="020B0500000000000000" pitchFamily="50" charset="-128"/>
              </a:rPr>
              <a:t>・移行リスク</a:t>
            </a:r>
            <a:r>
              <a:rPr kumimoji="1" lang="en-US" altLang="ja-JP" sz="2200" b="1" baseline="30000" dirty="0">
                <a:solidFill>
                  <a:schemeClr val="bg1"/>
                </a:solidFill>
                <a:latin typeface="Yu Gothic UI" panose="020B0500000000000000" pitchFamily="50" charset="-128"/>
                <a:ea typeface="Yu Gothic UI" panose="020B0500000000000000" pitchFamily="50" charset="-128"/>
              </a:rPr>
              <a:t>※</a:t>
            </a:r>
            <a:r>
              <a:rPr kumimoji="1" lang="ja-JP" altLang="en-US" sz="2200" b="1" baseline="30000" dirty="0">
                <a:solidFill>
                  <a:schemeClr val="bg1"/>
                </a:solidFill>
                <a:latin typeface="Yu Gothic UI" panose="020B0500000000000000" pitchFamily="50" charset="-128"/>
                <a:ea typeface="Yu Gothic UI" panose="020B0500000000000000" pitchFamily="50" charset="-128"/>
              </a:rPr>
              <a:t>２</a:t>
            </a:r>
            <a:r>
              <a:rPr kumimoji="1" lang="ja-JP" altLang="en-US" sz="2200" b="1" dirty="0">
                <a:solidFill>
                  <a:schemeClr val="bg1"/>
                </a:solidFill>
                <a:latin typeface="Yu Gothic UI" panose="020B0500000000000000" pitchFamily="50" charset="-128"/>
                <a:ea typeface="Yu Gothic UI" panose="020B0500000000000000" pitchFamily="50" charset="-128"/>
              </a:rPr>
              <a:t>への対応</a:t>
            </a:r>
            <a:r>
              <a:rPr lang="ja-JP" altLang="en-US" sz="2200" b="1" dirty="0">
                <a:solidFill>
                  <a:schemeClr val="bg1"/>
                </a:solidFill>
                <a:latin typeface="Yu Gothic UI" panose="020B0500000000000000" pitchFamily="50" charset="-128"/>
                <a:ea typeface="Yu Gothic UI" panose="020B0500000000000000" pitchFamily="50" charset="-128"/>
              </a:rPr>
              <a:t>（</a:t>
            </a:r>
            <a:r>
              <a:rPr kumimoji="1" lang="ja-JP" altLang="en-US" sz="2200" b="1" dirty="0">
                <a:solidFill>
                  <a:schemeClr val="bg1"/>
                </a:solidFill>
                <a:latin typeface="Yu Gothic UI" panose="020B0500000000000000" pitchFamily="50" charset="-128"/>
                <a:ea typeface="Yu Gothic UI" panose="020B0500000000000000" pitchFamily="50" charset="-128"/>
              </a:rPr>
              <a:t>リスクをチャンスに捉えた行動を</a:t>
            </a:r>
            <a:r>
              <a:rPr lang="ja-JP" altLang="en-US" sz="2200" b="1" dirty="0">
                <a:solidFill>
                  <a:schemeClr val="bg1"/>
                </a:solidFill>
                <a:latin typeface="Yu Gothic UI" panose="020B0500000000000000" pitchFamily="50" charset="-128"/>
                <a:ea typeface="Yu Gothic UI" panose="020B0500000000000000" pitchFamily="50" charset="-128"/>
              </a:rPr>
              <a:t>）</a:t>
            </a:r>
          </a:p>
        </p:txBody>
      </p:sp>
      <p:sp>
        <p:nvSpPr>
          <p:cNvPr id="4" name="正方形/長方形 3"/>
          <p:cNvSpPr/>
          <p:nvPr/>
        </p:nvSpPr>
        <p:spPr>
          <a:xfrm>
            <a:off x="358064" y="7398596"/>
            <a:ext cx="8853670" cy="1023357"/>
          </a:xfrm>
          <a:prstGeom prst="rect">
            <a:avLst/>
          </a:prstGeom>
        </p:spPr>
        <p:txBody>
          <a:bodyPr wrap="square">
            <a:spAutoFit/>
          </a:bodyPr>
          <a:lstStyle/>
          <a:p>
            <a:pPr>
              <a:lnSpc>
                <a:spcPts val="2500"/>
              </a:lnSpc>
              <a:spcBef>
                <a:spcPts val="601"/>
              </a:spcBef>
            </a:pPr>
            <a:r>
              <a:rPr kumimoji="1" lang="ja-JP" altLang="en-US" sz="1700" dirty="0">
                <a:latin typeface="Yu Gothic UI" panose="020B0500000000000000" pitchFamily="50" charset="-128"/>
                <a:ea typeface="Yu Gothic UI" panose="020B0500000000000000" pitchFamily="50" charset="-128"/>
              </a:rPr>
              <a:t>　事業者や行政からの環境リスクに関するわかりやすい情報開示を進め、府民や事業者等の意見交換の機会を確保することなどにより、府民の環境リスクについての理解を促進します。また、環境リスクを踏まえた事業者による予防的措置の検討・実施を促進します。 </a:t>
            </a:r>
            <a:endParaRPr kumimoji="1" lang="en-US" altLang="ja-JP" sz="1700" dirty="0">
              <a:latin typeface="Yu Gothic UI" panose="020B0500000000000000" pitchFamily="50" charset="-128"/>
              <a:ea typeface="Yu Gothic UI" panose="020B0500000000000000" pitchFamily="50" charset="-128"/>
            </a:endParaRPr>
          </a:p>
        </p:txBody>
      </p:sp>
      <p:sp>
        <p:nvSpPr>
          <p:cNvPr id="5" name="正方形/長方形 4"/>
          <p:cNvSpPr/>
          <p:nvPr/>
        </p:nvSpPr>
        <p:spPr>
          <a:xfrm>
            <a:off x="338400" y="6343571"/>
            <a:ext cx="12027618" cy="725199"/>
          </a:xfrm>
          <a:prstGeom prst="rect">
            <a:avLst/>
          </a:prstGeom>
        </p:spPr>
        <p:txBody>
          <a:bodyPr wrap="square">
            <a:spAutoFit/>
          </a:bodyPr>
          <a:lstStyle/>
          <a:p>
            <a:pPr>
              <a:lnSpc>
                <a:spcPts val="2600"/>
              </a:lnSpc>
            </a:pPr>
            <a:r>
              <a:rPr kumimoji="1" lang="ja-JP" altLang="en-US" sz="1700" dirty="0">
                <a:latin typeface="Yu Gothic UI" panose="020B0500000000000000" pitchFamily="50" charset="-128"/>
                <a:ea typeface="Yu Gothic UI" panose="020B0500000000000000" pitchFamily="50" charset="-128"/>
              </a:rPr>
              <a:t>　脱炭素経営宣言登録制度を通じてあらゆる事業者の脱炭素経営を支援するとともに、府条例に基づく届出・評価制度と連動したサステナビリティ・リンク・ローン（</a:t>
            </a:r>
            <a:r>
              <a:rPr kumimoji="1" lang="en-US" altLang="ja-JP" sz="1700" dirty="0">
                <a:latin typeface="Yu Gothic UI" panose="020B0500000000000000" pitchFamily="50" charset="-128"/>
                <a:ea typeface="Yu Gothic UI" panose="020B0500000000000000" pitchFamily="50" charset="-128"/>
              </a:rPr>
              <a:t>SLL</a:t>
            </a:r>
            <a:r>
              <a:rPr kumimoji="1" lang="ja-JP" altLang="en-US" sz="1700" dirty="0">
                <a:latin typeface="Yu Gothic UI" panose="020B0500000000000000" pitchFamily="50" charset="-128"/>
                <a:ea typeface="Yu Gothic UI" panose="020B0500000000000000" pitchFamily="50" charset="-128"/>
              </a:rPr>
              <a:t>）制度の構築・運用や、公共調達等における脱炭素評価を通じて、事業者の脱炭素化の取組を促進します。</a:t>
            </a:r>
          </a:p>
        </p:txBody>
      </p:sp>
      <p:grpSp>
        <p:nvGrpSpPr>
          <p:cNvPr id="29" name="グループ化 28">
            <a:extLst>
              <a:ext uri="{FF2B5EF4-FFF2-40B4-BE49-F238E27FC236}">
                <a16:creationId xmlns:a16="http://schemas.microsoft.com/office/drawing/2014/main" id="{CE1090C4-1029-40D8-864D-9BE0084331F8}"/>
              </a:ext>
            </a:extLst>
          </p:cNvPr>
          <p:cNvGrpSpPr/>
          <p:nvPr/>
        </p:nvGrpSpPr>
        <p:grpSpPr>
          <a:xfrm>
            <a:off x="91440" y="3864893"/>
            <a:ext cx="2529099" cy="625225"/>
            <a:chOff x="156487" y="3949843"/>
            <a:chExt cx="1465909" cy="416295"/>
          </a:xfrm>
          <a:solidFill>
            <a:srgbClr val="E26714"/>
          </a:solidFill>
          <a:scene3d>
            <a:camera prst="orthographicFront">
              <a:rot lat="0" lon="0" rev="0"/>
            </a:camera>
            <a:lightRig rig="brightRoom" dir="t">
              <a:rot lat="0" lon="0" rev="600000"/>
            </a:lightRig>
          </a:scene3d>
        </p:grpSpPr>
        <p:grpSp>
          <p:nvGrpSpPr>
            <p:cNvPr id="31" name="グループ化 30">
              <a:extLst>
                <a:ext uri="{FF2B5EF4-FFF2-40B4-BE49-F238E27FC236}">
                  <a16:creationId xmlns:a16="http://schemas.microsoft.com/office/drawing/2014/main" id="{B958968D-D387-464F-ABD8-1E2691E0CF85}"/>
                </a:ext>
              </a:extLst>
            </p:cNvPr>
            <p:cNvGrpSpPr/>
            <p:nvPr/>
          </p:nvGrpSpPr>
          <p:grpSpPr>
            <a:xfrm>
              <a:off x="156487" y="3949843"/>
              <a:ext cx="681645" cy="416295"/>
              <a:chOff x="-764771" y="1828141"/>
              <a:chExt cx="681645" cy="416295"/>
            </a:xfrm>
            <a:grpFill/>
          </p:grpSpPr>
          <p:sp>
            <p:nvSpPr>
              <p:cNvPr id="46" name="楕円 45">
                <a:extLst>
                  <a:ext uri="{FF2B5EF4-FFF2-40B4-BE49-F238E27FC236}">
                    <a16:creationId xmlns:a16="http://schemas.microsoft.com/office/drawing/2014/main" id="{B1917F15-CD18-416E-9ED7-6952EC1C7281}"/>
                  </a:ext>
                </a:extLst>
              </p:cNvPr>
              <p:cNvSpPr/>
              <p:nvPr/>
            </p:nvSpPr>
            <p:spPr>
              <a:xfrm>
                <a:off x="-764771" y="1828141"/>
                <a:ext cx="416295" cy="416295"/>
              </a:xfrm>
              <a:prstGeom prst="ellipse">
                <a:avLst/>
              </a:prstGeom>
              <a:grpFill/>
              <a:ln w="19050">
                <a:solidFill>
                  <a:srgbClr val="FFE393"/>
                </a:solidFill>
              </a:ln>
              <a:effectLst>
                <a:outerShdw blurRad="57785" dist="33020" dir="3180000" algn="ctr">
                  <a:srgbClr val="000000">
                    <a:alpha val="30000"/>
                  </a:srgbClr>
                </a:outerShdw>
              </a:effectLst>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solidFill>
                </a:endParaRPr>
              </a:p>
            </p:txBody>
          </p:sp>
          <p:sp>
            <p:nvSpPr>
              <p:cNvPr id="47" name="楕円 46">
                <a:extLst>
                  <a:ext uri="{FF2B5EF4-FFF2-40B4-BE49-F238E27FC236}">
                    <a16:creationId xmlns:a16="http://schemas.microsoft.com/office/drawing/2014/main" id="{000E43DE-A910-4DD5-BDB1-2876942F7D97}"/>
                  </a:ext>
                </a:extLst>
              </p:cNvPr>
              <p:cNvSpPr/>
              <p:nvPr/>
            </p:nvSpPr>
            <p:spPr>
              <a:xfrm>
                <a:off x="-499421" y="1828141"/>
                <a:ext cx="416295" cy="416295"/>
              </a:xfrm>
              <a:prstGeom prst="ellipse">
                <a:avLst/>
              </a:prstGeom>
              <a:grpFill/>
              <a:ln w="19050">
                <a:solidFill>
                  <a:srgbClr val="FFE393"/>
                </a:solidFill>
              </a:ln>
              <a:effectLst>
                <a:outerShdw blurRad="57785" dist="33020" dir="3180000" algn="ctr">
                  <a:srgbClr val="000000">
                    <a:alpha val="30000"/>
                  </a:srgbClr>
                </a:outerShdw>
              </a:effectLst>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solidFill>
                </a:endParaRPr>
              </a:p>
            </p:txBody>
          </p:sp>
        </p:grpSp>
        <p:grpSp>
          <p:nvGrpSpPr>
            <p:cNvPr id="32" name="グループ化 31">
              <a:extLst>
                <a:ext uri="{FF2B5EF4-FFF2-40B4-BE49-F238E27FC236}">
                  <a16:creationId xmlns:a16="http://schemas.microsoft.com/office/drawing/2014/main" id="{92E0EFCC-9839-40CE-9ECF-783C2E19AE15}"/>
                </a:ext>
              </a:extLst>
            </p:cNvPr>
            <p:cNvGrpSpPr/>
            <p:nvPr/>
          </p:nvGrpSpPr>
          <p:grpSpPr>
            <a:xfrm>
              <a:off x="681294" y="3949843"/>
              <a:ext cx="681645" cy="416295"/>
              <a:chOff x="-764771" y="1828141"/>
              <a:chExt cx="681645" cy="416295"/>
            </a:xfrm>
            <a:grpFill/>
          </p:grpSpPr>
          <p:sp>
            <p:nvSpPr>
              <p:cNvPr id="34" name="楕円 33">
                <a:extLst>
                  <a:ext uri="{FF2B5EF4-FFF2-40B4-BE49-F238E27FC236}">
                    <a16:creationId xmlns:a16="http://schemas.microsoft.com/office/drawing/2014/main" id="{1C413890-7C16-4E94-9FFB-9870B79A4E09}"/>
                  </a:ext>
                </a:extLst>
              </p:cNvPr>
              <p:cNvSpPr/>
              <p:nvPr/>
            </p:nvSpPr>
            <p:spPr>
              <a:xfrm>
                <a:off x="-764771" y="1828141"/>
                <a:ext cx="416295" cy="416295"/>
              </a:xfrm>
              <a:prstGeom prst="ellipse">
                <a:avLst/>
              </a:prstGeom>
              <a:grpFill/>
              <a:ln w="19050">
                <a:solidFill>
                  <a:srgbClr val="FFE393"/>
                </a:solidFill>
              </a:ln>
              <a:effectLst>
                <a:outerShdw blurRad="57785" dist="33020" dir="3180000" algn="ctr">
                  <a:srgbClr val="000000">
                    <a:alpha val="30000"/>
                  </a:srgbClr>
                </a:outerShdw>
              </a:effectLst>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solidFill>
                </a:endParaRPr>
              </a:p>
            </p:txBody>
          </p:sp>
          <p:sp>
            <p:nvSpPr>
              <p:cNvPr id="40" name="楕円 39">
                <a:extLst>
                  <a:ext uri="{FF2B5EF4-FFF2-40B4-BE49-F238E27FC236}">
                    <a16:creationId xmlns:a16="http://schemas.microsoft.com/office/drawing/2014/main" id="{68E4547F-E990-454F-A646-8770F5EAC3EF}"/>
                  </a:ext>
                </a:extLst>
              </p:cNvPr>
              <p:cNvSpPr/>
              <p:nvPr/>
            </p:nvSpPr>
            <p:spPr>
              <a:xfrm>
                <a:off x="-499421" y="1828141"/>
                <a:ext cx="416295" cy="416295"/>
              </a:xfrm>
              <a:prstGeom prst="ellipse">
                <a:avLst/>
              </a:prstGeom>
              <a:grpFill/>
              <a:ln w="19050">
                <a:solidFill>
                  <a:srgbClr val="FFE393"/>
                </a:solidFill>
              </a:ln>
              <a:effectLst>
                <a:outerShdw blurRad="57785" dist="33020" dir="3180000" algn="ctr">
                  <a:srgbClr val="000000">
                    <a:alpha val="30000"/>
                  </a:srgbClr>
                </a:outerShdw>
              </a:effectLst>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solidFill>
                </a:endParaRPr>
              </a:p>
            </p:txBody>
          </p:sp>
        </p:grpSp>
        <p:sp>
          <p:nvSpPr>
            <p:cNvPr id="33" name="楕円 32">
              <a:extLst>
                <a:ext uri="{FF2B5EF4-FFF2-40B4-BE49-F238E27FC236}">
                  <a16:creationId xmlns:a16="http://schemas.microsoft.com/office/drawing/2014/main" id="{4E9D3974-317A-40DE-8C0E-82AF1BD9DB9E}"/>
                </a:ext>
              </a:extLst>
            </p:cNvPr>
            <p:cNvSpPr/>
            <p:nvPr/>
          </p:nvSpPr>
          <p:spPr>
            <a:xfrm>
              <a:off x="1206101" y="3949843"/>
              <a:ext cx="416295" cy="416295"/>
            </a:xfrm>
            <a:prstGeom prst="ellipse">
              <a:avLst/>
            </a:prstGeom>
            <a:grpFill/>
            <a:ln w="19050">
              <a:solidFill>
                <a:srgbClr val="FFE393"/>
              </a:solidFill>
            </a:ln>
            <a:effectLst>
              <a:outerShdw blurRad="57785" dist="33020" dir="3180000" algn="ctr">
                <a:srgbClr val="000000">
                  <a:alpha val="30000"/>
                </a:srgbClr>
              </a:outerShdw>
            </a:effectLst>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solidFill>
              </a:endParaRPr>
            </a:p>
          </p:txBody>
        </p:sp>
      </p:grpSp>
      <p:sp>
        <p:nvSpPr>
          <p:cNvPr id="51" name="正方形/長方形 50">
            <a:extLst>
              <a:ext uri="{FF2B5EF4-FFF2-40B4-BE49-F238E27FC236}">
                <a16:creationId xmlns:a16="http://schemas.microsoft.com/office/drawing/2014/main" id="{7335D227-A208-40F1-8777-8B0320339768}"/>
              </a:ext>
            </a:extLst>
          </p:cNvPr>
          <p:cNvSpPr/>
          <p:nvPr/>
        </p:nvSpPr>
        <p:spPr>
          <a:xfrm>
            <a:off x="358063" y="3977450"/>
            <a:ext cx="2782683" cy="400238"/>
          </a:xfrm>
          <a:prstGeom prst="rect">
            <a:avLst/>
          </a:prstGeom>
        </p:spPr>
        <p:txBody>
          <a:bodyPr wrap="square">
            <a:spAutoFit/>
          </a:bodyPr>
          <a:lstStyle/>
          <a:p>
            <a:r>
              <a:rPr kumimoji="1" lang="ja-JP" altLang="en-US" sz="2001" b="1" dirty="0">
                <a:solidFill>
                  <a:schemeClr val="bg1"/>
                </a:solidFill>
              </a:rPr>
              <a:t>取組方針（例）</a:t>
            </a:r>
            <a:endParaRPr kumimoji="1" lang="en-US" altLang="ja-JP" sz="1347" dirty="0">
              <a:solidFill>
                <a:schemeClr val="bg1"/>
              </a:solidFill>
            </a:endParaRPr>
          </a:p>
        </p:txBody>
      </p:sp>
      <p:sp>
        <p:nvSpPr>
          <p:cNvPr id="36" name="角丸四角形 52">
            <a:extLst>
              <a:ext uri="{FF2B5EF4-FFF2-40B4-BE49-F238E27FC236}">
                <a16:creationId xmlns:a16="http://schemas.microsoft.com/office/drawing/2014/main" id="{5754820C-A76B-49FA-95ED-F7130DBD5332}"/>
              </a:ext>
            </a:extLst>
          </p:cNvPr>
          <p:cNvSpPr/>
          <p:nvPr/>
        </p:nvSpPr>
        <p:spPr>
          <a:xfrm>
            <a:off x="338400" y="4644568"/>
            <a:ext cx="8983400" cy="324000"/>
          </a:xfrm>
          <a:prstGeom prst="roundRect">
            <a:avLst/>
          </a:prstGeom>
          <a:solidFill>
            <a:srgbClr val="00AC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47" dirty="0"/>
          </a:p>
        </p:txBody>
      </p:sp>
      <p:sp>
        <p:nvSpPr>
          <p:cNvPr id="41" name="テキスト ボックス 40">
            <a:extLst>
              <a:ext uri="{FF2B5EF4-FFF2-40B4-BE49-F238E27FC236}">
                <a16:creationId xmlns:a16="http://schemas.microsoft.com/office/drawing/2014/main" id="{042E7760-61AA-4358-8163-716CA466DB0B}"/>
              </a:ext>
            </a:extLst>
          </p:cNvPr>
          <p:cNvSpPr txBox="1"/>
          <p:nvPr/>
        </p:nvSpPr>
        <p:spPr>
          <a:xfrm>
            <a:off x="338400" y="7074776"/>
            <a:ext cx="5580067" cy="324000"/>
          </a:xfrm>
          <a:prstGeom prst="rect">
            <a:avLst/>
          </a:prstGeom>
          <a:noFill/>
        </p:spPr>
        <p:txBody>
          <a:bodyPr wrap="square" rtlCol="0" anchor="ctr">
            <a:spAutoFit/>
          </a:bodyPr>
          <a:lstStyle/>
          <a:p>
            <a:pPr>
              <a:lnSpc>
                <a:spcPts val="2500"/>
              </a:lnSpc>
              <a:spcBef>
                <a:spcPts val="601"/>
              </a:spcBef>
            </a:pPr>
            <a:r>
              <a:rPr kumimoji="1" lang="ja-JP" altLang="en-US" sz="1700" b="1" dirty="0">
                <a:solidFill>
                  <a:schemeClr val="bg1"/>
                </a:solidFill>
                <a:latin typeface="Yu Gothic UI" panose="020B0500000000000000" pitchFamily="50" charset="-128"/>
                <a:ea typeface="Yu Gothic UI" panose="020B0500000000000000" pitchFamily="50" charset="-128"/>
              </a:rPr>
              <a:t>〇化学物質等のリスクコミュニケーションの促進</a:t>
            </a:r>
            <a:endParaRPr kumimoji="1" lang="en-US" altLang="ja-JP" sz="1700" dirty="0">
              <a:latin typeface="Yu Gothic UI" panose="020B0500000000000000" pitchFamily="50" charset="-128"/>
              <a:ea typeface="Yu Gothic UI" panose="020B0500000000000000" pitchFamily="50" charset="-128"/>
            </a:endParaRPr>
          </a:p>
        </p:txBody>
      </p:sp>
      <p:sp>
        <p:nvSpPr>
          <p:cNvPr id="43" name="テキスト ボックス 42">
            <a:extLst>
              <a:ext uri="{FF2B5EF4-FFF2-40B4-BE49-F238E27FC236}">
                <a16:creationId xmlns:a16="http://schemas.microsoft.com/office/drawing/2014/main" id="{5BBE2EBC-D5E1-411C-8AB0-BDE45202798E}"/>
              </a:ext>
            </a:extLst>
          </p:cNvPr>
          <p:cNvSpPr txBox="1"/>
          <p:nvPr/>
        </p:nvSpPr>
        <p:spPr>
          <a:xfrm>
            <a:off x="338400" y="8409262"/>
            <a:ext cx="5749876" cy="324000"/>
          </a:xfrm>
          <a:prstGeom prst="rect">
            <a:avLst/>
          </a:prstGeom>
          <a:noFill/>
        </p:spPr>
        <p:txBody>
          <a:bodyPr wrap="square" rtlCol="0" anchor="ctr">
            <a:spAutoFit/>
          </a:bodyPr>
          <a:lstStyle/>
          <a:p>
            <a:pPr>
              <a:lnSpc>
                <a:spcPts val="2500"/>
              </a:lnSpc>
              <a:spcBef>
                <a:spcPts val="601"/>
              </a:spcBef>
            </a:pPr>
            <a:r>
              <a:rPr kumimoji="1" lang="ja-JP" altLang="en-US" sz="1700" b="1" dirty="0">
                <a:solidFill>
                  <a:schemeClr val="bg1"/>
                </a:solidFill>
                <a:latin typeface="Yu Gothic UI" panose="020B0500000000000000" pitchFamily="50" charset="-128"/>
                <a:ea typeface="Yu Gothic UI" panose="020B0500000000000000" pitchFamily="50" charset="-128"/>
              </a:rPr>
              <a:t>〇暑さ対策をはじめとする、気候変動影響への適応策の推進</a:t>
            </a:r>
            <a:endParaRPr kumimoji="1" lang="en-US" altLang="ja-JP" sz="1700" b="1" dirty="0">
              <a:solidFill>
                <a:schemeClr val="bg1"/>
              </a:solidFill>
              <a:latin typeface="Yu Gothic UI" panose="020B0500000000000000" pitchFamily="50" charset="-128"/>
              <a:ea typeface="Yu Gothic UI" panose="020B0500000000000000" pitchFamily="50" charset="-128"/>
            </a:endParaRPr>
          </a:p>
        </p:txBody>
      </p:sp>
      <p:sp>
        <p:nvSpPr>
          <p:cNvPr id="44" name="テキスト ボックス 43">
            <a:extLst>
              <a:ext uri="{FF2B5EF4-FFF2-40B4-BE49-F238E27FC236}">
                <a16:creationId xmlns:a16="http://schemas.microsoft.com/office/drawing/2014/main" id="{56B2B1C3-540A-45D4-9625-6BB7901A663B}"/>
              </a:ext>
            </a:extLst>
          </p:cNvPr>
          <p:cNvSpPr txBox="1"/>
          <p:nvPr/>
        </p:nvSpPr>
        <p:spPr>
          <a:xfrm>
            <a:off x="358063" y="8686659"/>
            <a:ext cx="8785937" cy="705642"/>
          </a:xfrm>
          <a:prstGeom prst="rect">
            <a:avLst/>
          </a:prstGeom>
          <a:noFill/>
        </p:spPr>
        <p:txBody>
          <a:bodyPr wrap="square">
            <a:spAutoFit/>
          </a:bodyPr>
          <a:lstStyle/>
          <a:p>
            <a:pPr>
              <a:lnSpc>
                <a:spcPts val="2500"/>
              </a:lnSpc>
              <a:spcBef>
                <a:spcPts val="601"/>
              </a:spcBef>
            </a:pPr>
            <a:r>
              <a:rPr kumimoji="1" lang="ja-JP" altLang="en-US" sz="1700" dirty="0">
                <a:latin typeface="Yu Gothic UI" panose="020B0500000000000000" pitchFamily="50" charset="-128"/>
                <a:ea typeface="Yu Gothic UI" panose="020B0500000000000000" pitchFamily="50" charset="-128"/>
              </a:rPr>
              <a:t>　暑さ、自然災害、農業・漁業被害等の気候変動リスクの予測と、その適応策について情報提供し、関係主体の理解や取組の促進により、リスク影響の最小化を図ります。</a:t>
            </a:r>
            <a:endParaRPr kumimoji="1" lang="en-US" altLang="ja-JP" sz="1700" dirty="0">
              <a:latin typeface="Yu Gothic UI" panose="020B0500000000000000" pitchFamily="50" charset="-128"/>
              <a:ea typeface="Yu Gothic UI" panose="020B0500000000000000" pitchFamily="50" charset="-128"/>
            </a:endParaRPr>
          </a:p>
        </p:txBody>
      </p:sp>
      <p:sp>
        <p:nvSpPr>
          <p:cNvPr id="45" name="テキスト ボックス 44">
            <a:extLst>
              <a:ext uri="{FF2B5EF4-FFF2-40B4-BE49-F238E27FC236}">
                <a16:creationId xmlns:a16="http://schemas.microsoft.com/office/drawing/2014/main" id="{06C0CFBD-60FC-4D51-84B3-D90AD877A64C}"/>
              </a:ext>
            </a:extLst>
          </p:cNvPr>
          <p:cNvSpPr txBox="1"/>
          <p:nvPr/>
        </p:nvSpPr>
        <p:spPr>
          <a:xfrm>
            <a:off x="338400" y="6005707"/>
            <a:ext cx="7738800" cy="385042"/>
          </a:xfrm>
          <a:prstGeom prst="rect">
            <a:avLst/>
          </a:prstGeom>
          <a:noFill/>
        </p:spPr>
        <p:txBody>
          <a:bodyPr wrap="square" anchor="ctr">
            <a:spAutoFit/>
          </a:bodyPr>
          <a:lstStyle/>
          <a:p>
            <a:pPr>
              <a:lnSpc>
                <a:spcPts val="2500"/>
              </a:lnSpc>
              <a:spcBef>
                <a:spcPts val="601"/>
              </a:spcBef>
            </a:pPr>
            <a:r>
              <a:rPr kumimoji="1" lang="ja-JP" altLang="en-US" sz="1800" b="1" dirty="0">
                <a:solidFill>
                  <a:schemeClr val="bg1"/>
                </a:solidFill>
                <a:latin typeface="Yu Gothic UI" panose="020B0500000000000000" pitchFamily="50" charset="-128"/>
                <a:ea typeface="Yu Gothic UI" panose="020B0500000000000000" pitchFamily="50" charset="-128"/>
              </a:rPr>
              <a:t>〇グリーントランスフォーメーション（</a:t>
            </a:r>
            <a:r>
              <a:rPr kumimoji="1" lang="en-US" altLang="ja-JP" sz="1800" b="1" dirty="0">
                <a:solidFill>
                  <a:schemeClr val="bg1"/>
                </a:solidFill>
                <a:latin typeface="Yu Gothic UI" panose="020B0500000000000000" pitchFamily="50" charset="-128"/>
                <a:ea typeface="Yu Gothic UI" panose="020B0500000000000000" pitchFamily="50" charset="-128"/>
              </a:rPr>
              <a:t>GX</a:t>
            </a:r>
            <a:r>
              <a:rPr kumimoji="1" lang="ja-JP" altLang="en-US" sz="1800" b="1" dirty="0">
                <a:solidFill>
                  <a:schemeClr val="bg1"/>
                </a:solidFill>
                <a:latin typeface="Yu Gothic UI" panose="020B0500000000000000" pitchFamily="50" charset="-128"/>
                <a:ea typeface="Yu Gothic UI" panose="020B0500000000000000" pitchFamily="50" charset="-128"/>
              </a:rPr>
              <a:t>）を通じた脱炭素経営の促進</a:t>
            </a:r>
            <a:r>
              <a:rPr kumimoji="1" lang="ja-JP" altLang="en-US" sz="1800" dirty="0">
                <a:solidFill>
                  <a:schemeClr val="bg1"/>
                </a:solidFill>
                <a:latin typeface="Yu Gothic UI" panose="020B0500000000000000" pitchFamily="50" charset="-128"/>
                <a:ea typeface="Yu Gothic UI" panose="020B0500000000000000" pitchFamily="50" charset="-128"/>
              </a:rPr>
              <a:t>　</a:t>
            </a:r>
            <a:endParaRPr kumimoji="1" lang="en-US" altLang="ja-JP" sz="1800" dirty="0">
              <a:solidFill>
                <a:schemeClr val="bg1"/>
              </a:solidFill>
              <a:latin typeface="Yu Gothic UI" panose="020B0500000000000000" pitchFamily="50" charset="-128"/>
              <a:ea typeface="Yu Gothic UI" panose="020B0500000000000000" pitchFamily="50" charset="-128"/>
            </a:endParaRPr>
          </a:p>
        </p:txBody>
      </p:sp>
      <p:sp>
        <p:nvSpPr>
          <p:cNvPr id="50" name="テキスト ボックス 49">
            <a:extLst>
              <a:ext uri="{FF2B5EF4-FFF2-40B4-BE49-F238E27FC236}">
                <a16:creationId xmlns:a16="http://schemas.microsoft.com/office/drawing/2014/main" id="{885B365B-2208-4CB2-A2CE-6BE6CC61B02B}"/>
              </a:ext>
            </a:extLst>
          </p:cNvPr>
          <p:cNvSpPr txBox="1"/>
          <p:nvPr/>
        </p:nvSpPr>
        <p:spPr>
          <a:xfrm>
            <a:off x="338400" y="4613496"/>
            <a:ext cx="8005500" cy="385042"/>
          </a:xfrm>
          <a:prstGeom prst="rect">
            <a:avLst/>
          </a:prstGeom>
          <a:noFill/>
        </p:spPr>
        <p:txBody>
          <a:bodyPr wrap="square" anchor="ctr">
            <a:spAutoFit/>
          </a:bodyPr>
          <a:lstStyle/>
          <a:p>
            <a:pPr>
              <a:lnSpc>
                <a:spcPts val="2500"/>
              </a:lnSpc>
              <a:spcBef>
                <a:spcPts val="601"/>
              </a:spcBef>
            </a:pPr>
            <a:r>
              <a:rPr kumimoji="1" lang="ja-JP" altLang="en-US" sz="1800" b="1" dirty="0">
                <a:solidFill>
                  <a:schemeClr val="bg1"/>
                </a:solidFill>
                <a:latin typeface="Yu Gothic UI" panose="020B0500000000000000" pitchFamily="50" charset="-128"/>
                <a:ea typeface="Yu Gothic UI" panose="020B0500000000000000" pitchFamily="50" charset="-128"/>
              </a:rPr>
              <a:t>〇次世代型太陽電池をはじめとしたカーボンニュートラル先進技術の社会実装促進</a:t>
            </a:r>
          </a:p>
        </p:txBody>
      </p:sp>
      <p:sp>
        <p:nvSpPr>
          <p:cNvPr id="52" name="正方形/長方形 51">
            <a:extLst>
              <a:ext uri="{FF2B5EF4-FFF2-40B4-BE49-F238E27FC236}">
                <a16:creationId xmlns:a16="http://schemas.microsoft.com/office/drawing/2014/main" id="{99D0139C-B831-4671-BFDA-3A7F0DE021A4}"/>
              </a:ext>
            </a:extLst>
          </p:cNvPr>
          <p:cNvSpPr/>
          <p:nvPr/>
        </p:nvSpPr>
        <p:spPr>
          <a:xfrm>
            <a:off x="338400" y="4951278"/>
            <a:ext cx="12027618" cy="1058623"/>
          </a:xfrm>
          <a:prstGeom prst="rect">
            <a:avLst/>
          </a:prstGeom>
        </p:spPr>
        <p:txBody>
          <a:bodyPr wrap="square">
            <a:spAutoFit/>
          </a:bodyPr>
          <a:lstStyle/>
          <a:p>
            <a:pPr>
              <a:lnSpc>
                <a:spcPts val="2600"/>
              </a:lnSpc>
            </a:pPr>
            <a:r>
              <a:rPr kumimoji="1" lang="ja-JP" altLang="en-US" sz="1700" dirty="0">
                <a:latin typeface="Yu Gothic UI" panose="020B0500000000000000" pitchFamily="50" charset="-128"/>
                <a:ea typeface="Yu Gothic UI" panose="020B0500000000000000" pitchFamily="50" charset="-128"/>
              </a:rPr>
              <a:t>　ペロブスカイト太陽電池等の次世代型太陽電池の様々な場所での実証・実装の促進や府関連施設への率先導入</a:t>
            </a:r>
            <a:r>
              <a:rPr kumimoji="1" lang="ja-JP" altLang="en-US" sz="1700" dirty="0">
                <a:solidFill>
                  <a:srgbClr val="0070C0"/>
                </a:solidFill>
                <a:latin typeface="Yu Gothic UI" panose="020B0500000000000000" pitchFamily="50" charset="-128"/>
                <a:ea typeface="Yu Gothic UI" panose="020B0500000000000000" pitchFamily="50" charset="-128"/>
              </a:rPr>
              <a:t>、</a:t>
            </a:r>
            <a:r>
              <a:rPr kumimoji="1" lang="ja-JP" altLang="en-US" sz="1700" dirty="0">
                <a:latin typeface="Yu Gothic UI" panose="020B0500000000000000" pitchFamily="50" charset="-128"/>
                <a:ea typeface="Yu Gothic UI" panose="020B0500000000000000" pitchFamily="50" charset="-128"/>
              </a:rPr>
              <a:t>府域での導入拡大を進めるとともに、国と連携した、水素・アンモニア・合成メタンの供給拠点整備等の有望なプロジェクトの実施に向けた効果的な支援等を実施し、カーボンニュートラル先進技術の社会実装を促進します。</a:t>
            </a:r>
          </a:p>
        </p:txBody>
      </p:sp>
      <p:sp>
        <p:nvSpPr>
          <p:cNvPr id="37" name="テキスト ボックス 36">
            <a:extLst>
              <a:ext uri="{FF2B5EF4-FFF2-40B4-BE49-F238E27FC236}">
                <a16:creationId xmlns:a16="http://schemas.microsoft.com/office/drawing/2014/main" id="{96E2F4FE-6A1D-4A48-9B7E-8A472CDB16C4}"/>
              </a:ext>
            </a:extLst>
          </p:cNvPr>
          <p:cNvSpPr txBox="1"/>
          <p:nvPr/>
        </p:nvSpPr>
        <p:spPr>
          <a:xfrm>
            <a:off x="9196560" y="9115302"/>
            <a:ext cx="3356180" cy="276999"/>
          </a:xfrm>
          <a:prstGeom prst="rect">
            <a:avLst/>
          </a:prstGeom>
          <a:noFill/>
        </p:spPr>
        <p:txBody>
          <a:bodyPr wrap="square">
            <a:spAutoFit/>
          </a:bodyPr>
          <a:lstStyle/>
          <a:p>
            <a:pPr algn="ctr"/>
            <a:r>
              <a:rPr lang="ja-JP" altLang="en-US" sz="1200" b="1" i="0" dirty="0">
                <a:effectLst/>
                <a:latin typeface="游ゴシック" panose="020B0400000000000000" pitchFamily="50" charset="-128"/>
                <a:ea typeface="游ゴシック" panose="020B0400000000000000" pitchFamily="50" charset="-128"/>
              </a:rPr>
              <a:t>おおさか気候変動適応ハンドブック</a:t>
            </a:r>
          </a:p>
        </p:txBody>
      </p:sp>
      <p:pic>
        <p:nvPicPr>
          <p:cNvPr id="6" name="図 5">
            <a:extLst>
              <a:ext uri="{FF2B5EF4-FFF2-40B4-BE49-F238E27FC236}">
                <a16:creationId xmlns:a16="http://schemas.microsoft.com/office/drawing/2014/main" id="{2B6FFDD8-DCB5-4DEC-8C3A-7B5D9CEF82A3}"/>
              </a:ext>
            </a:extLst>
          </p:cNvPr>
          <p:cNvPicPr>
            <a:picLocks noChangeAspect="1"/>
          </p:cNvPicPr>
          <p:nvPr/>
        </p:nvPicPr>
        <p:blipFill>
          <a:blip r:embed="rId2"/>
          <a:srcRect/>
          <a:stretch/>
        </p:blipFill>
        <p:spPr>
          <a:xfrm>
            <a:off x="9439573" y="7135994"/>
            <a:ext cx="2700869" cy="1904502"/>
          </a:xfrm>
          <a:prstGeom prst="rect">
            <a:avLst/>
          </a:prstGeom>
        </p:spPr>
      </p:pic>
    </p:spTree>
    <p:extLst>
      <p:ext uri="{BB962C8B-B14F-4D97-AF65-F5344CB8AC3E}">
        <p14:creationId xmlns:p14="http://schemas.microsoft.com/office/powerpoint/2010/main" val="36865852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正方形/長方形 50">
            <a:extLst>
              <a:ext uri="{FF2B5EF4-FFF2-40B4-BE49-F238E27FC236}">
                <a16:creationId xmlns:a16="http://schemas.microsoft.com/office/drawing/2014/main" id="{FB64D140-F019-4410-A773-FAE75649680B}"/>
              </a:ext>
            </a:extLst>
          </p:cNvPr>
          <p:cNvSpPr/>
          <p:nvPr/>
        </p:nvSpPr>
        <p:spPr>
          <a:xfrm>
            <a:off x="1" y="0"/>
            <a:ext cx="12801599" cy="648000"/>
          </a:xfrm>
          <a:prstGeom prst="rect">
            <a:avLst/>
          </a:prstGeom>
          <a:solidFill>
            <a:srgbClr val="007E39"/>
          </a:solidFill>
          <a:ln w="12700" cap="flat" cmpd="sng" algn="ctr">
            <a:noFill/>
            <a:prstDash val="solid"/>
            <a:miter lim="800000"/>
          </a:ln>
          <a:effectLst/>
        </p:spPr>
        <p:txBody>
          <a:bodyPr rot="0" spcFirstLastPara="0" vert="horz" wrap="square" lIns="91440" tIns="126000" rIns="91440" bIns="0" numCol="1" spcCol="0" rtlCol="0" fromWordArt="0" anchor="ctr" anchorCtr="0" forceAA="0" compatLnSpc="1">
            <a:prstTxWarp prst="textNoShape">
              <a:avLst/>
            </a:prstTxWarp>
            <a:noAutofit/>
          </a:bodyPr>
          <a:lstStyle/>
          <a:p>
            <a:pPr defTabSz="914418">
              <a:lnSpc>
                <a:spcPts val="2500"/>
              </a:lnSpc>
              <a:defRPr/>
            </a:pPr>
            <a:r>
              <a:rPr lang="ja-JP" altLang="en-US" sz="2800" b="1" dirty="0">
                <a:solidFill>
                  <a:schemeClr val="bg1"/>
                </a:solidFill>
                <a:latin typeface="メイリオ" panose="020B0604030504040204" pitchFamily="50" charset="-128"/>
                <a:ea typeface="メイリオ" panose="020B0604030504040204" pitchFamily="50" charset="-128"/>
              </a:rPr>
              <a:t>　　　　　　５　施策の基本的な方向性</a:t>
            </a:r>
            <a:r>
              <a:rPr lang="ja-JP" altLang="en-US" sz="1600" b="1" dirty="0">
                <a:solidFill>
                  <a:schemeClr val="bg1"/>
                </a:solidFill>
                <a:latin typeface="メイリオ" panose="020B0604030504040204" pitchFamily="50" charset="-128"/>
                <a:ea typeface="メイリオ" panose="020B0604030504040204" pitchFamily="50" charset="-128"/>
              </a:rPr>
              <a:t>　（２）</a:t>
            </a:r>
            <a:r>
              <a:rPr kumimoji="1" lang="ja-JP" altLang="en-US" sz="1600" b="1" dirty="0">
                <a:solidFill>
                  <a:schemeClr val="bg1"/>
                </a:solidFill>
                <a:latin typeface="メイリオ" panose="020B0604030504040204" pitchFamily="50" charset="-128"/>
                <a:ea typeface="メイリオ" panose="020B0604030504040204" pitchFamily="50" charset="-128"/>
              </a:rPr>
              <a:t>社会・経済の課題解決に資する環境施策の視点④</a:t>
            </a:r>
            <a:endParaRPr lang="en-US" altLang="ja-JP" sz="1600" b="1" dirty="0">
              <a:solidFill>
                <a:schemeClr val="bg1"/>
              </a:solidFill>
              <a:latin typeface="メイリオ" panose="020B0604030504040204" pitchFamily="50" charset="-128"/>
              <a:ea typeface="メイリオ" panose="020B0604030504040204" pitchFamily="50" charset="-128"/>
            </a:endParaRPr>
          </a:p>
        </p:txBody>
      </p:sp>
      <p:sp>
        <p:nvSpPr>
          <p:cNvPr id="22" name="角丸四角形 21"/>
          <p:cNvSpPr/>
          <p:nvPr/>
        </p:nvSpPr>
        <p:spPr>
          <a:xfrm>
            <a:off x="144000" y="1176218"/>
            <a:ext cx="12486108" cy="2143080"/>
          </a:xfrm>
          <a:prstGeom prst="roundRect">
            <a:avLst>
              <a:gd name="adj" fmla="val 2269"/>
            </a:avLst>
          </a:prstGeom>
          <a:solidFill>
            <a:schemeClr val="accent4">
              <a:lumMod val="20000"/>
              <a:lumOff val="80000"/>
            </a:schemeClr>
          </a:solidFill>
          <a:ln w="28575">
            <a:solidFill>
              <a:schemeClr val="accent4">
                <a:lumMod val="40000"/>
                <a:lumOff val="6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528"/>
          </a:p>
        </p:txBody>
      </p:sp>
      <p:sp>
        <p:nvSpPr>
          <p:cNvPr id="21" name="角丸四角形 20"/>
          <p:cNvSpPr/>
          <p:nvPr/>
        </p:nvSpPr>
        <p:spPr>
          <a:xfrm>
            <a:off x="144000" y="3813330"/>
            <a:ext cx="12486108" cy="5647137"/>
          </a:xfrm>
          <a:prstGeom prst="roundRect">
            <a:avLst>
              <a:gd name="adj" fmla="val 2269"/>
            </a:avLst>
          </a:prstGeom>
          <a:solidFill>
            <a:srgbClr val="FFE393"/>
          </a:solidFill>
          <a:ln w="28575">
            <a:solidFill>
              <a:srgbClr val="FFE393"/>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528" dirty="0"/>
          </a:p>
        </p:txBody>
      </p:sp>
      <p:sp>
        <p:nvSpPr>
          <p:cNvPr id="30" name="テキスト ボックス 29"/>
          <p:cNvSpPr txBox="1"/>
          <p:nvPr/>
        </p:nvSpPr>
        <p:spPr>
          <a:xfrm>
            <a:off x="11646975" y="63837"/>
            <a:ext cx="1038246" cy="400110"/>
          </a:xfrm>
          <a:prstGeom prst="rect">
            <a:avLst/>
          </a:prstGeom>
          <a:noFill/>
        </p:spPr>
        <p:txBody>
          <a:bodyPr wrap="square" rtlCol="0">
            <a:spAutoFit/>
          </a:bodyPr>
          <a:lstStyle/>
          <a:p>
            <a:pPr algn="r"/>
            <a:r>
              <a:rPr kumimoji="1" lang="en-US" altLang="ja-JP" sz="2000" b="1" dirty="0">
                <a:solidFill>
                  <a:schemeClr val="bg1"/>
                </a:solidFill>
              </a:rPr>
              <a:t>15</a:t>
            </a:r>
            <a:endParaRPr kumimoji="1" lang="ja-JP" altLang="en-US" sz="2000" b="1" dirty="0">
              <a:solidFill>
                <a:schemeClr val="bg1"/>
              </a:solidFill>
            </a:endParaRPr>
          </a:p>
        </p:txBody>
      </p:sp>
      <p:sp>
        <p:nvSpPr>
          <p:cNvPr id="40" name="テキスト ボックス 39">
            <a:extLst>
              <a:ext uri="{FF2B5EF4-FFF2-40B4-BE49-F238E27FC236}">
                <a16:creationId xmlns:a16="http://schemas.microsoft.com/office/drawing/2014/main" id="{4C433D4F-B5C1-460E-A591-A21080302762}"/>
              </a:ext>
            </a:extLst>
          </p:cNvPr>
          <p:cNvSpPr txBox="1"/>
          <p:nvPr/>
        </p:nvSpPr>
        <p:spPr>
          <a:xfrm>
            <a:off x="280800" y="1520095"/>
            <a:ext cx="12191003" cy="1759456"/>
          </a:xfrm>
          <a:prstGeom prst="rect">
            <a:avLst/>
          </a:prstGeom>
          <a:noFill/>
          <a:ln>
            <a:noFill/>
            <a:prstDash val="sysDash"/>
          </a:ln>
        </p:spPr>
        <p:style>
          <a:lnRef idx="1">
            <a:schemeClr val="accent1"/>
          </a:lnRef>
          <a:fillRef idx="2">
            <a:schemeClr val="accent1"/>
          </a:fillRef>
          <a:effectRef idx="1">
            <a:schemeClr val="accent1"/>
          </a:effectRef>
          <a:fontRef idx="minor">
            <a:schemeClr val="dk1"/>
          </a:fontRef>
        </p:style>
        <p:txBody>
          <a:bodyPr wrap="square" rtlCol="0">
            <a:spAutoFit/>
          </a:bodyPr>
          <a:lstStyle/>
          <a:p>
            <a:pPr marL="285750" indent="-285750" algn="just">
              <a:lnSpc>
                <a:spcPts val="2600"/>
              </a:lnSpc>
              <a:buFont typeface="Wingdings" panose="05000000000000000000" pitchFamily="2" charset="2"/>
              <a:buChar char="l"/>
            </a:pPr>
            <a:r>
              <a:rPr kumimoji="1" lang="ja-JP" altLang="en-US" sz="1700" dirty="0">
                <a:latin typeface="Yu Gothic UI" panose="020B0500000000000000" pitchFamily="50" charset="-128"/>
                <a:ea typeface="Yu Gothic UI" panose="020B0500000000000000" pitchFamily="50" charset="-128"/>
              </a:rPr>
              <a:t>　自然から得られる資源や生物多様性などの様々な恵みを、将来世代も含めた全ての人が受けられるように維持・充実を図ります。</a:t>
            </a:r>
          </a:p>
          <a:p>
            <a:pPr marL="285750" indent="-285750" algn="just">
              <a:lnSpc>
                <a:spcPts val="2600"/>
              </a:lnSpc>
              <a:buFont typeface="Wingdings" panose="05000000000000000000" pitchFamily="2" charset="2"/>
              <a:buChar char="l"/>
            </a:pPr>
            <a:r>
              <a:rPr kumimoji="1" lang="ja-JP" altLang="en-US" sz="1700" dirty="0">
                <a:solidFill>
                  <a:schemeClr val="tx1"/>
                </a:solidFill>
                <a:latin typeface="Yu Gothic UI" panose="020B0500000000000000" pitchFamily="50" charset="-128"/>
                <a:ea typeface="Yu Gothic UI" panose="020B0500000000000000" pitchFamily="50" charset="-128"/>
              </a:rPr>
              <a:t>　大阪は、金剛生駒山系の森林をはじめ身近な農空間や、大阪湾の豊かな自然に囲まれていますが、近年、森林の手入れが行き届いておらず、森林の荒廃は、土砂災害防止、</a:t>
            </a:r>
            <a:r>
              <a:rPr kumimoji="1" lang="zh-TW" altLang="en-US" sz="1700" dirty="0">
                <a:solidFill>
                  <a:schemeClr val="tx1"/>
                </a:solidFill>
                <a:latin typeface="Yu Gothic UI" panose="020B0500000000000000" pitchFamily="50" charset="-128"/>
                <a:ea typeface="Yu Gothic UI" panose="020B0500000000000000" pitchFamily="50" charset="-128"/>
              </a:rPr>
              <a:t>水源涵養機能</a:t>
            </a:r>
            <a:r>
              <a:rPr kumimoji="1" lang="ja-JP" altLang="en-US" sz="1700" dirty="0">
                <a:solidFill>
                  <a:schemeClr val="tx1"/>
                </a:solidFill>
                <a:latin typeface="Yu Gothic UI" panose="020B0500000000000000" pitchFamily="50" charset="-128"/>
                <a:ea typeface="Yu Gothic UI" panose="020B0500000000000000" pitchFamily="50" charset="-128"/>
              </a:rPr>
              <a:t>、</a:t>
            </a:r>
            <a:r>
              <a:rPr kumimoji="1" lang="en-US" altLang="ja-JP" sz="1700" dirty="0">
                <a:solidFill>
                  <a:schemeClr val="tx1"/>
                </a:solidFill>
                <a:latin typeface="Yu Gothic UI" panose="020B0500000000000000" pitchFamily="50" charset="-128"/>
                <a:ea typeface="Yu Gothic UI" panose="020B0500000000000000" pitchFamily="50" charset="-128"/>
              </a:rPr>
              <a:t>CO</a:t>
            </a:r>
            <a:r>
              <a:rPr kumimoji="1" lang="en-US" altLang="ja-JP" sz="1700" baseline="-25000" dirty="0">
                <a:solidFill>
                  <a:schemeClr val="tx1"/>
                </a:solidFill>
                <a:latin typeface="Yu Gothic UI" panose="020B0500000000000000" pitchFamily="50" charset="-128"/>
                <a:ea typeface="Yu Gothic UI" panose="020B0500000000000000" pitchFamily="50" charset="-128"/>
              </a:rPr>
              <a:t>2</a:t>
            </a:r>
            <a:r>
              <a:rPr kumimoji="1" lang="ja-JP" altLang="en-US" sz="1700" dirty="0">
                <a:solidFill>
                  <a:schemeClr val="tx1"/>
                </a:solidFill>
                <a:latin typeface="Yu Gothic UI" panose="020B0500000000000000" pitchFamily="50" charset="-128"/>
                <a:ea typeface="Yu Gothic UI" panose="020B0500000000000000" pitchFamily="50" charset="-128"/>
              </a:rPr>
              <a:t>の吸収、生物多様性の保全など様々な公益的機能の低下を招きます。</a:t>
            </a:r>
            <a:endParaRPr kumimoji="1" lang="en-US" altLang="ja-JP" sz="1700" dirty="0">
              <a:solidFill>
                <a:schemeClr val="tx1"/>
              </a:solidFill>
              <a:latin typeface="Yu Gothic UI" panose="020B0500000000000000" pitchFamily="50" charset="-128"/>
              <a:ea typeface="Yu Gothic UI" panose="020B0500000000000000" pitchFamily="50" charset="-128"/>
            </a:endParaRPr>
          </a:p>
          <a:p>
            <a:pPr marL="285750" indent="-285750" algn="just">
              <a:lnSpc>
                <a:spcPts val="2600"/>
              </a:lnSpc>
              <a:buFont typeface="Wingdings" panose="05000000000000000000" pitchFamily="2" charset="2"/>
              <a:buChar char="l"/>
            </a:pPr>
            <a:r>
              <a:rPr kumimoji="1" lang="ja-JP" altLang="en-US" sz="1700" dirty="0">
                <a:solidFill>
                  <a:schemeClr val="tx1"/>
                </a:solidFill>
                <a:latin typeface="Yu Gothic UI" panose="020B0500000000000000" pitchFamily="50" charset="-128"/>
                <a:ea typeface="Yu Gothic UI" panose="020B0500000000000000" pitchFamily="50" charset="-128"/>
              </a:rPr>
              <a:t>　自然資本はすべての人にとって生存の基盤であるため、希少な野生動植物の保護、生物多様性の保全、環境の保全・創造等を通して自然資本を強化していきます。</a:t>
            </a:r>
            <a:endParaRPr kumimoji="1" lang="en-US" altLang="ja-JP" sz="1700" dirty="0">
              <a:solidFill>
                <a:schemeClr val="tx1"/>
              </a:solidFill>
              <a:latin typeface="Yu Gothic UI" panose="020B0500000000000000" pitchFamily="50" charset="-128"/>
              <a:ea typeface="Yu Gothic UI" panose="020B0500000000000000" pitchFamily="50" charset="-128"/>
            </a:endParaRPr>
          </a:p>
        </p:txBody>
      </p:sp>
      <p:sp>
        <p:nvSpPr>
          <p:cNvPr id="48" name="角丸四角形 47"/>
          <p:cNvSpPr/>
          <p:nvPr/>
        </p:nvSpPr>
        <p:spPr>
          <a:xfrm>
            <a:off x="338400" y="5643438"/>
            <a:ext cx="4170659" cy="324000"/>
          </a:xfrm>
          <a:prstGeom prst="roundRect">
            <a:avLst/>
          </a:prstGeom>
          <a:solidFill>
            <a:srgbClr val="00AC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47"/>
          </a:p>
        </p:txBody>
      </p:sp>
      <p:sp>
        <p:nvSpPr>
          <p:cNvPr id="49" name="角丸四角形 48"/>
          <p:cNvSpPr/>
          <p:nvPr/>
        </p:nvSpPr>
        <p:spPr>
          <a:xfrm>
            <a:off x="338400" y="7102452"/>
            <a:ext cx="4397199" cy="324000"/>
          </a:xfrm>
          <a:prstGeom prst="roundRect">
            <a:avLst/>
          </a:prstGeom>
          <a:solidFill>
            <a:srgbClr val="00AC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47"/>
          </a:p>
        </p:txBody>
      </p:sp>
      <p:sp>
        <p:nvSpPr>
          <p:cNvPr id="41" name="テキスト ボックス 40">
            <a:extLst>
              <a:ext uri="{FF2B5EF4-FFF2-40B4-BE49-F238E27FC236}">
                <a16:creationId xmlns:a16="http://schemas.microsoft.com/office/drawing/2014/main" id="{5420D8B0-C9C4-42FD-8F06-76B55D5EE16F}"/>
              </a:ext>
            </a:extLst>
          </p:cNvPr>
          <p:cNvSpPr txBox="1"/>
          <p:nvPr/>
        </p:nvSpPr>
        <p:spPr>
          <a:xfrm>
            <a:off x="338400" y="5638346"/>
            <a:ext cx="4307542" cy="324000"/>
          </a:xfrm>
          <a:prstGeom prst="rect">
            <a:avLst/>
          </a:prstGeom>
          <a:noFill/>
        </p:spPr>
        <p:txBody>
          <a:bodyPr wrap="square" rtlCol="0" anchor="ctr">
            <a:spAutoFit/>
          </a:bodyPr>
          <a:lstStyle/>
          <a:p>
            <a:pPr algn="just">
              <a:lnSpc>
                <a:spcPts val="2701"/>
              </a:lnSpc>
            </a:pPr>
            <a:r>
              <a:rPr kumimoji="1" lang="ja-JP" altLang="en-US" sz="1700" b="1" dirty="0">
                <a:solidFill>
                  <a:schemeClr val="bg1"/>
                </a:solidFill>
                <a:latin typeface="Yu Gothic UI" panose="020B0500000000000000" pitchFamily="50" charset="-128"/>
                <a:ea typeface="Yu Gothic UI" panose="020B0500000000000000" pitchFamily="50" charset="-128"/>
              </a:rPr>
              <a:t>〇生物多様性の理解と行動の促進</a:t>
            </a:r>
            <a:endParaRPr kumimoji="1" lang="en-US" altLang="ja-JP" sz="1700" dirty="0">
              <a:latin typeface="Yu Gothic UI" panose="020B0500000000000000" pitchFamily="50" charset="-128"/>
              <a:ea typeface="Yu Gothic UI" panose="020B0500000000000000" pitchFamily="50" charset="-128"/>
            </a:endParaRPr>
          </a:p>
        </p:txBody>
      </p:sp>
      <p:sp>
        <p:nvSpPr>
          <p:cNvPr id="2" name="角丸四角形 44">
            <a:extLst>
              <a:ext uri="{FF2B5EF4-FFF2-40B4-BE49-F238E27FC236}">
                <a16:creationId xmlns:a16="http://schemas.microsoft.com/office/drawing/2014/main" id="{51529C21-AFB8-4E9A-94C0-CE8595D2FD07}"/>
              </a:ext>
            </a:extLst>
          </p:cNvPr>
          <p:cNvSpPr/>
          <p:nvPr/>
        </p:nvSpPr>
        <p:spPr>
          <a:xfrm>
            <a:off x="118800" y="918000"/>
            <a:ext cx="12531600" cy="476726"/>
          </a:xfrm>
          <a:prstGeom prst="roundRect">
            <a:avLst/>
          </a:prstGeom>
          <a:solidFill>
            <a:srgbClr val="00AC4E"/>
          </a:solidFill>
          <a:ln w="254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wrap="square" lIns="179999" rIns="179999" rtlCol="0" anchor="ctr">
            <a:spAutoFit/>
          </a:bodyPr>
          <a:lstStyle/>
          <a:p>
            <a:r>
              <a:rPr lang="ja-JP" altLang="en-US" sz="2200" b="1" dirty="0">
                <a:solidFill>
                  <a:schemeClr val="bg1"/>
                </a:solidFill>
                <a:latin typeface="Yu Gothic UI" panose="020B0500000000000000" pitchFamily="50" charset="-128"/>
                <a:ea typeface="Yu Gothic UI" panose="020B0500000000000000" pitchFamily="50" charset="-128"/>
              </a:rPr>
              <a:t>④　自然資本の強化（自然をめぐみ豊かに）</a:t>
            </a:r>
          </a:p>
        </p:txBody>
      </p:sp>
      <p:grpSp>
        <p:nvGrpSpPr>
          <p:cNvPr id="23" name="グループ化 22">
            <a:extLst>
              <a:ext uri="{FF2B5EF4-FFF2-40B4-BE49-F238E27FC236}">
                <a16:creationId xmlns:a16="http://schemas.microsoft.com/office/drawing/2014/main" id="{CE1090C4-1029-40D8-864D-9BE0084331F8}"/>
              </a:ext>
            </a:extLst>
          </p:cNvPr>
          <p:cNvGrpSpPr/>
          <p:nvPr/>
        </p:nvGrpSpPr>
        <p:grpSpPr>
          <a:xfrm>
            <a:off x="89385" y="3442854"/>
            <a:ext cx="2529099" cy="625225"/>
            <a:chOff x="156487" y="3949843"/>
            <a:chExt cx="1465909" cy="416295"/>
          </a:xfrm>
          <a:solidFill>
            <a:srgbClr val="E26714"/>
          </a:solidFill>
          <a:scene3d>
            <a:camera prst="orthographicFront">
              <a:rot lat="0" lon="0" rev="0"/>
            </a:camera>
            <a:lightRig rig="brightRoom" dir="t">
              <a:rot lat="0" lon="0" rev="600000"/>
            </a:lightRig>
          </a:scene3d>
        </p:grpSpPr>
        <p:grpSp>
          <p:nvGrpSpPr>
            <p:cNvPr id="24" name="グループ化 23">
              <a:extLst>
                <a:ext uri="{FF2B5EF4-FFF2-40B4-BE49-F238E27FC236}">
                  <a16:creationId xmlns:a16="http://schemas.microsoft.com/office/drawing/2014/main" id="{B958968D-D387-464F-ABD8-1E2691E0CF85}"/>
                </a:ext>
              </a:extLst>
            </p:cNvPr>
            <p:cNvGrpSpPr/>
            <p:nvPr/>
          </p:nvGrpSpPr>
          <p:grpSpPr>
            <a:xfrm>
              <a:off x="156487" y="3949843"/>
              <a:ext cx="681645" cy="416295"/>
              <a:chOff x="-764771" y="1828141"/>
              <a:chExt cx="681645" cy="416295"/>
            </a:xfrm>
            <a:grpFill/>
          </p:grpSpPr>
          <p:sp>
            <p:nvSpPr>
              <p:cNvPr id="32" name="楕円 31">
                <a:extLst>
                  <a:ext uri="{FF2B5EF4-FFF2-40B4-BE49-F238E27FC236}">
                    <a16:creationId xmlns:a16="http://schemas.microsoft.com/office/drawing/2014/main" id="{B1917F15-CD18-416E-9ED7-6952EC1C7281}"/>
                  </a:ext>
                </a:extLst>
              </p:cNvPr>
              <p:cNvSpPr/>
              <p:nvPr/>
            </p:nvSpPr>
            <p:spPr>
              <a:xfrm>
                <a:off x="-764771" y="1828141"/>
                <a:ext cx="416295" cy="416295"/>
              </a:xfrm>
              <a:prstGeom prst="ellipse">
                <a:avLst/>
              </a:prstGeom>
              <a:grpFill/>
              <a:ln w="19050">
                <a:solidFill>
                  <a:srgbClr val="FFE393"/>
                </a:solidFill>
              </a:ln>
              <a:effectLst>
                <a:outerShdw blurRad="57785" dist="33020" dir="3180000" algn="ctr">
                  <a:srgbClr val="000000">
                    <a:alpha val="30000"/>
                  </a:srgbClr>
                </a:outerShdw>
              </a:effectLst>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solidFill>
                </a:endParaRPr>
              </a:p>
            </p:txBody>
          </p:sp>
          <p:sp>
            <p:nvSpPr>
              <p:cNvPr id="33" name="楕円 32">
                <a:extLst>
                  <a:ext uri="{FF2B5EF4-FFF2-40B4-BE49-F238E27FC236}">
                    <a16:creationId xmlns:a16="http://schemas.microsoft.com/office/drawing/2014/main" id="{000E43DE-A910-4DD5-BDB1-2876942F7D97}"/>
                  </a:ext>
                </a:extLst>
              </p:cNvPr>
              <p:cNvSpPr/>
              <p:nvPr/>
            </p:nvSpPr>
            <p:spPr>
              <a:xfrm>
                <a:off x="-499421" y="1828141"/>
                <a:ext cx="416295" cy="416295"/>
              </a:xfrm>
              <a:prstGeom prst="ellipse">
                <a:avLst/>
              </a:prstGeom>
              <a:grpFill/>
              <a:ln w="19050">
                <a:solidFill>
                  <a:srgbClr val="FFE393"/>
                </a:solidFill>
              </a:ln>
              <a:effectLst>
                <a:outerShdw blurRad="57785" dist="33020" dir="3180000" algn="ctr">
                  <a:srgbClr val="000000">
                    <a:alpha val="30000"/>
                  </a:srgbClr>
                </a:outerShdw>
              </a:effectLst>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solidFill>
                </a:endParaRPr>
              </a:p>
            </p:txBody>
          </p:sp>
        </p:grpSp>
        <p:grpSp>
          <p:nvGrpSpPr>
            <p:cNvPr id="26" name="グループ化 25">
              <a:extLst>
                <a:ext uri="{FF2B5EF4-FFF2-40B4-BE49-F238E27FC236}">
                  <a16:creationId xmlns:a16="http://schemas.microsoft.com/office/drawing/2014/main" id="{92E0EFCC-9839-40CE-9ECF-783C2E19AE15}"/>
                </a:ext>
              </a:extLst>
            </p:cNvPr>
            <p:cNvGrpSpPr/>
            <p:nvPr/>
          </p:nvGrpSpPr>
          <p:grpSpPr>
            <a:xfrm>
              <a:off x="681294" y="3949843"/>
              <a:ext cx="681645" cy="416295"/>
              <a:chOff x="-764771" y="1828141"/>
              <a:chExt cx="681645" cy="416295"/>
            </a:xfrm>
            <a:grpFill/>
          </p:grpSpPr>
          <p:sp>
            <p:nvSpPr>
              <p:cNvPr id="29" name="楕円 28">
                <a:extLst>
                  <a:ext uri="{FF2B5EF4-FFF2-40B4-BE49-F238E27FC236}">
                    <a16:creationId xmlns:a16="http://schemas.microsoft.com/office/drawing/2014/main" id="{1C413890-7C16-4E94-9FFB-9870B79A4E09}"/>
                  </a:ext>
                </a:extLst>
              </p:cNvPr>
              <p:cNvSpPr/>
              <p:nvPr/>
            </p:nvSpPr>
            <p:spPr>
              <a:xfrm>
                <a:off x="-764771" y="1828141"/>
                <a:ext cx="416295" cy="416295"/>
              </a:xfrm>
              <a:prstGeom prst="ellipse">
                <a:avLst/>
              </a:prstGeom>
              <a:grpFill/>
              <a:ln w="19050">
                <a:solidFill>
                  <a:srgbClr val="FFE393"/>
                </a:solidFill>
              </a:ln>
              <a:effectLst>
                <a:outerShdw blurRad="57785" dist="33020" dir="3180000" algn="ctr">
                  <a:srgbClr val="000000">
                    <a:alpha val="30000"/>
                  </a:srgbClr>
                </a:outerShdw>
              </a:effectLst>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solidFill>
                </a:endParaRPr>
              </a:p>
            </p:txBody>
          </p:sp>
          <p:sp>
            <p:nvSpPr>
              <p:cNvPr id="31" name="楕円 30">
                <a:extLst>
                  <a:ext uri="{FF2B5EF4-FFF2-40B4-BE49-F238E27FC236}">
                    <a16:creationId xmlns:a16="http://schemas.microsoft.com/office/drawing/2014/main" id="{68E4547F-E990-454F-A646-8770F5EAC3EF}"/>
                  </a:ext>
                </a:extLst>
              </p:cNvPr>
              <p:cNvSpPr/>
              <p:nvPr/>
            </p:nvSpPr>
            <p:spPr>
              <a:xfrm>
                <a:off x="-499421" y="1828141"/>
                <a:ext cx="416295" cy="416295"/>
              </a:xfrm>
              <a:prstGeom prst="ellipse">
                <a:avLst/>
              </a:prstGeom>
              <a:grpFill/>
              <a:ln w="19050">
                <a:solidFill>
                  <a:srgbClr val="FFE393"/>
                </a:solidFill>
              </a:ln>
              <a:effectLst>
                <a:outerShdw blurRad="57785" dist="33020" dir="3180000" algn="ctr">
                  <a:srgbClr val="000000">
                    <a:alpha val="30000"/>
                  </a:srgbClr>
                </a:outerShdw>
              </a:effectLst>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solidFill>
                </a:endParaRPr>
              </a:p>
            </p:txBody>
          </p:sp>
        </p:grpSp>
        <p:sp>
          <p:nvSpPr>
            <p:cNvPr id="28" name="楕円 27">
              <a:extLst>
                <a:ext uri="{FF2B5EF4-FFF2-40B4-BE49-F238E27FC236}">
                  <a16:creationId xmlns:a16="http://schemas.microsoft.com/office/drawing/2014/main" id="{4E9D3974-317A-40DE-8C0E-82AF1BD9DB9E}"/>
                </a:ext>
              </a:extLst>
            </p:cNvPr>
            <p:cNvSpPr/>
            <p:nvPr/>
          </p:nvSpPr>
          <p:spPr>
            <a:xfrm>
              <a:off x="1206101" y="3949843"/>
              <a:ext cx="416295" cy="416295"/>
            </a:xfrm>
            <a:prstGeom prst="ellipse">
              <a:avLst/>
            </a:prstGeom>
            <a:grpFill/>
            <a:ln w="19050">
              <a:solidFill>
                <a:srgbClr val="FFE393"/>
              </a:solidFill>
            </a:ln>
            <a:effectLst>
              <a:outerShdw blurRad="57785" dist="33020" dir="3180000" algn="ctr">
                <a:srgbClr val="000000">
                  <a:alpha val="30000"/>
                </a:srgbClr>
              </a:outerShdw>
            </a:effectLst>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solidFill>
              </a:endParaRPr>
            </a:p>
          </p:txBody>
        </p:sp>
      </p:grpSp>
      <p:sp>
        <p:nvSpPr>
          <p:cNvPr id="34" name="正方形/長方形 33">
            <a:extLst>
              <a:ext uri="{FF2B5EF4-FFF2-40B4-BE49-F238E27FC236}">
                <a16:creationId xmlns:a16="http://schemas.microsoft.com/office/drawing/2014/main" id="{7335D227-A208-40F1-8777-8B0320339768}"/>
              </a:ext>
            </a:extLst>
          </p:cNvPr>
          <p:cNvSpPr/>
          <p:nvPr/>
        </p:nvSpPr>
        <p:spPr>
          <a:xfrm>
            <a:off x="356008" y="3512547"/>
            <a:ext cx="2782683" cy="400238"/>
          </a:xfrm>
          <a:prstGeom prst="rect">
            <a:avLst/>
          </a:prstGeom>
        </p:spPr>
        <p:txBody>
          <a:bodyPr wrap="square">
            <a:spAutoFit/>
          </a:bodyPr>
          <a:lstStyle/>
          <a:p>
            <a:r>
              <a:rPr kumimoji="1" lang="ja-JP" altLang="en-US" sz="2001" b="1" dirty="0">
                <a:solidFill>
                  <a:schemeClr val="bg1"/>
                </a:solidFill>
              </a:rPr>
              <a:t>取組方針（例）</a:t>
            </a:r>
            <a:endParaRPr kumimoji="1" lang="en-US" altLang="ja-JP" sz="1347" dirty="0">
              <a:solidFill>
                <a:schemeClr val="bg1"/>
              </a:solidFill>
            </a:endParaRPr>
          </a:p>
        </p:txBody>
      </p:sp>
      <p:sp>
        <p:nvSpPr>
          <p:cNvPr id="25" name="テキスト ボックス 24">
            <a:extLst>
              <a:ext uri="{FF2B5EF4-FFF2-40B4-BE49-F238E27FC236}">
                <a16:creationId xmlns:a16="http://schemas.microsoft.com/office/drawing/2014/main" id="{5EF622C6-7333-44D5-ABF4-363C419D1C7D}"/>
              </a:ext>
            </a:extLst>
          </p:cNvPr>
          <p:cNvSpPr txBox="1"/>
          <p:nvPr/>
        </p:nvSpPr>
        <p:spPr>
          <a:xfrm>
            <a:off x="338400" y="7097368"/>
            <a:ext cx="4750304" cy="324000"/>
          </a:xfrm>
          <a:prstGeom prst="rect">
            <a:avLst/>
          </a:prstGeom>
          <a:noFill/>
        </p:spPr>
        <p:txBody>
          <a:bodyPr wrap="square" anchor="ctr">
            <a:spAutoFit/>
          </a:bodyPr>
          <a:lstStyle/>
          <a:p>
            <a:pPr algn="just">
              <a:lnSpc>
                <a:spcPts val="2701"/>
              </a:lnSpc>
            </a:pPr>
            <a:r>
              <a:rPr kumimoji="1" lang="ja-JP" altLang="en-US" sz="1800" b="1" dirty="0">
                <a:solidFill>
                  <a:schemeClr val="bg1"/>
                </a:solidFill>
                <a:latin typeface="Yu Gothic UI" panose="020B0500000000000000" pitchFamily="50" charset="-128"/>
                <a:ea typeface="Yu Gothic UI" panose="020B0500000000000000" pitchFamily="50" charset="-128"/>
              </a:rPr>
              <a:t>〇自然資本の持続可能な利用、維持・充実</a:t>
            </a:r>
            <a:endParaRPr kumimoji="1" lang="en-US" altLang="ja-JP" sz="1800" b="1" dirty="0">
              <a:solidFill>
                <a:schemeClr val="bg1"/>
              </a:solidFill>
              <a:latin typeface="Yu Gothic UI" panose="020B0500000000000000" pitchFamily="50" charset="-128"/>
              <a:ea typeface="Yu Gothic UI" panose="020B0500000000000000" pitchFamily="50" charset="-128"/>
            </a:endParaRPr>
          </a:p>
        </p:txBody>
      </p:sp>
      <p:sp>
        <p:nvSpPr>
          <p:cNvPr id="35" name="テキスト ボックス 34">
            <a:extLst>
              <a:ext uri="{FF2B5EF4-FFF2-40B4-BE49-F238E27FC236}">
                <a16:creationId xmlns:a16="http://schemas.microsoft.com/office/drawing/2014/main" id="{28025FCC-5D1C-4077-B31C-7CEDC0F8227E}"/>
              </a:ext>
            </a:extLst>
          </p:cNvPr>
          <p:cNvSpPr txBox="1"/>
          <p:nvPr/>
        </p:nvSpPr>
        <p:spPr>
          <a:xfrm>
            <a:off x="299742" y="7420861"/>
            <a:ext cx="12191002" cy="2008242"/>
          </a:xfrm>
          <a:prstGeom prst="rect">
            <a:avLst/>
          </a:prstGeom>
          <a:noFill/>
        </p:spPr>
        <p:txBody>
          <a:bodyPr wrap="square">
            <a:spAutoFit/>
          </a:bodyPr>
          <a:lstStyle/>
          <a:p>
            <a:pPr algn="just">
              <a:lnSpc>
                <a:spcPts val="2700"/>
              </a:lnSpc>
            </a:pPr>
            <a:r>
              <a:rPr kumimoji="1" lang="ja-JP" altLang="en-US" sz="1800" dirty="0">
                <a:latin typeface="Yu Gothic UI" panose="020B0500000000000000" pitchFamily="50" charset="-128"/>
                <a:ea typeface="Yu Gothic UI" panose="020B0500000000000000" pitchFamily="50" charset="-128"/>
              </a:rPr>
              <a:t>　</a:t>
            </a:r>
            <a:r>
              <a:rPr lang="ja-JP" altLang="ja-JP" sz="1800" dirty="0">
                <a:latin typeface="Yu Gothic UI" panose="020B0500000000000000" pitchFamily="50" charset="-128"/>
                <a:ea typeface="Yu Gothic UI" panose="020B0500000000000000" pitchFamily="50" charset="-128"/>
              </a:rPr>
              <a:t>都市部におけるヒートアイランド現象の緩和や、生物多様性の</a:t>
            </a:r>
            <a:r>
              <a:rPr lang="ja-JP" altLang="en-US" sz="1800" dirty="0">
                <a:latin typeface="Yu Gothic UI" panose="020B0500000000000000" pitchFamily="50" charset="-128"/>
                <a:ea typeface="Yu Gothic UI" panose="020B0500000000000000" pitchFamily="50" charset="-128"/>
              </a:rPr>
              <a:t>保全等</a:t>
            </a:r>
            <a:r>
              <a:rPr lang="ja-JP" altLang="ja-JP" sz="1800" dirty="0">
                <a:latin typeface="Yu Gothic UI" panose="020B0500000000000000" pitchFamily="50" charset="-128"/>
                <a:ea typeface="Yu Gothic UI" panose="020B0500000000000000" pitchFamily="50" charset="-128"/>
              </a:rPr>
              <a:t>、</a:t>
            </a:r>
            <a:r>
              <a:rPr lang="ja-JP" altLang="en-US" sz="1800" dirty="0">
                <a:latin typeface="Yu Gothic UI" panose="020B0500000000000000" pitchFamily="50" charset="-128"/>
                <a:ea typeface="Yu Gothic UI" panose="020B0500000000000000" pitchFamily="50" charset="-128"/>
              </a:rPr>
              <a:t>みどりが有する多面的な効果を発揮するため、</a:t>
            </a:r>
            <a:r>
              <a:rPr lang="ja-JP" altLang="ja-JP" sz="1800" dirty="0">
                <a:latin typeface="Yu Gothic UI" panose="020B0500000000000000" pitchFamily="50" charset="-128"/>
                <a:ea typeface="Yu Gothic UI" panose="020B0500000000000000" pitchFamily="50" charset="-128"/>
              </a:rPr>
              <a:t>「みどりのネットワーク」の形成を図ります。また、快適で安全な都市空間の形成を図るため、公共施設や民間施設等</a:t>
            </a:r>
            <a:r>
              <a:rPr lang="ja-JP" altLang="en-US" sz="1800" dirty="0">
                <a:latin typeface="Yu Gothic UI" panose="020B0500000000000000" pitchFamily="50" charset="-128"/>
                <a:ea typeface="Yu Gothic UI" panose="020B0500000000000000" pitchFamily="50" charset="-128"/>
              </a:rPr>
              <a:t>において、</a:t>
            </a:r>
            <a:r>
              <a:rPr lang="ja-JP" altLang="ja-JP" sz="1800" dirty="0">
                <a:latin typeface="Yu Gothic UI" panose="020B0500000000000000" pitchFamily="50" charset="-128"/>
                <a:ea typeface="Yu Gothic UI" panose="020B0500000000000000" pitchFamily="50" charset="-128"/>
              </a:rPr>
              <a:t>自然が持つ多様な機能を利用したグリーンインフラ</a:t>
            </a:r>
            <a:r>
              <a:rPr lang="en-US" altLang="ja-JP" sz="1800" baseline="30000" dirty="0">
                <a:latin typeface="Yu Gothic UI" panose="020B0500000000000000" pitchFamily="50" charset="-128"/>
                <a:ea typeface="Yu Gothic UI" panose="020B0500000000000000" pitchFamily="50" charset="-128"/>
              </a:rPr>
              <a:t>※</a:t>
            </a:r>
            <a:r>
              <a:rPr lang="ja-JP" altLang="ja-JP" sz="1800" dirty="0">
                <a:latin typeface="Yu Gothic UI" panose="020B0500000000000000" pitchFamily="50" charset="-128"/>
                <a:ea typeface="Yu Gothic UI" panose="020B0500000000000000" pitchFamily="50" charset="-128"/>
              </a:rPr>
              <a:t>の導入・普及に取り組みます。</a:t>
            </a:r>
            <a:endParaRPr kumimoji="1" lang="en-US" altLang="ja-JP" sz="1800" dirty="0">
              <a:latin typeface="Yu Gothic UI" panose="020B0500000000000000" pitchFamily="50" charset="-128"/>
              <a:ea typeface="Yu Gothic UI" panose="020B0500000000000000" pitchFamily="50" charset="-128"/>
            </a:endParaRPr>
          </a:p>
          <a:p>
            <a:pPr algn="just">
              <a:lnSpc>
                <a:spcPts val="2700"/>
              </a:lnSpc>
            </a:pPr>
            <a:r>
              <a:rPr kumimoji="1" lang="ja-JP" altLang="en-US" sz="1800" dirty="0">
                <a:latin typeface="Yu Gothic UI" panose="020B0500000000000000" pitchFamily="50" charset="-128"/>
                <a:ea typeface="Yu Gothic UI" panose="020B0500000000000000" pitchFamily="50" charset="-128"/>
              </a:rPr>
              <a:t>　さらに、稚魚が育つ場でもある豊かな大阪湾、その他の水環境の維持・創出のため、水質保全やごみ問題への対応、自然豊かな水辺環境の保全や再生に取り組みます。</a:t>
            </a:r>
            <a:endParaRPr kumimoji="1" lang="en-US" altLang="ja-JP" sz="1800" dirty="0">
              <a:latin typeface="Yu Gothic UI" panose="020B0500000000000000" pitchFamily="50" charset="-128"/>
              <a:ea typeface="Yu Gothic UI" panose="020B0500000000000000" pitchFamily="50" charset="-128"/>
            </a:endParaRPr>
          </a:p>
          <a:p>
            <a:pPr algn="just"/>
            <a:r>
              <a:rPr kumimoji="1" lang="ja-JP" altLang="en-US" sz="1200" dirty="0">
                <a:latin typeface="Yu Gothic UI" panose="020B0500000000000000" pitchFamily="50" charset="-128"/>
                <a:ea typeface="Yu Gothic UI" panose="020B0500000000000000" pitchFamily="50" charset="-128"/>
              </a:rPr>
              <a:t>　</a:t>
            </a:r>
            <a:r>
              <a:rPr kumimoji="1" lang="en-US" altLang="ja-JP" sz="1200" dirty="0">
                <a:latin typeface="Yu Gothic UI" panose="020B0500000000000000" pitchFamily="50" charset="-128"/>
                <a:ea typeface="Yu Gothic UI" panose="020B0500000000000000" pitchFamily="50" charset="-128"/>
              </a:rPr>
              <a:t>※</a:t>
            </a:r>
            <a:r>
              <a:rPr lang="ja-JP" altLang="en-US" sz="1200" dirty="0">
                <a:latin typeface="Yu Gothic UI" panose="020B0500000000000000" pitchFamily="50" charset="-128"/>
                <a:ea typeface="Yu Gothic UI" panose="020B0500000000000000" pitchFamily="50" charset="-128"/>
              </a:rPr>
              <a:t> 社会資本整備や土地利用等のハード・ソフト両面において、自然環境が有する多様な機能を活用し、持続可能で魅力ある国土・都市・地域づくりを進める取組。</a:t>
            </a:r>
            <a:endParaRPr kumimoji="1" lang="en-US" altLang="ja-JP" sz="1200" dirty="0">
              <a:latin typeface="Yu Gothic UI" panose="020B0500000000000000" pitchFamily="50" charset="-128"/>
              <a:ea typeface="Yu Gothic UI" panose="020B0500000000000000" pitchFamily="50" charset="-128"/>
            </a:endParaRPr>
          </a:p>
        </p:txBody>
      </p:sp>
      <p:sp>
        <p:nvSpPr>
          <p:cNvPr id="38" name="テキスト ボックス 37">
            <a:extLst>
              <a:ext uri="{FF2B5EF4-FFF2-40B4-BE49-F238E27FC236}">
                <a16:creationId xmlns:a16="http://schemas.microsoft.com/office/drawing/2014/main" id="{915E0C92-DC4B-4CF6-8964-B1083C9150BE}"/>
              </a:ext>
            </a:extLst>
          </p:cNvPr>
          <p:cNvSpPr txBox="1"/>
          <p:nvPr/>
        </p:nvSpPr>
        <p:spPr>
          <a:xfrm>
            <a:off x="289026" y="5962450"/>
            <a:ext cx="12123613" cy="1026243"/>
          </a:xfrm>
          <a:prstGeom prst="rect">
            <a:avLst/>
          </a:prstGeom>
          <a:noFill/>
        </p:spPr>
        <p:txBody>
          <a:bodyPr wrap="square">
            <a:spAutoFit/>
          </a:bodyPr>
          <a:lstStyle/>
          <a:p>
            <a:pPr algn="just">
              <a:lnSpc>
                <a:spcPts val="2500"/>
              </a:lnSpc>
            </a:pPr>
            <a:r>
              <a:rPr kumimoji="1" lang="ja-JP" altLang="en-US" sz="1800" dirty="0">
                <a:latin typeface="Yu Gothic UI" panose="020B0500000000000000" pitchFamily="50" charset="-128"/>
                <a:ea typeface="Yu Gothic UI" panose="020B0500000000000000" pitchFamily="50" charset="-128"/>
              </a:rPr>
              <a:t>　森・里・川・海のつながりに関する教育や啓発を促進するとともに、地域の社会・経済活動において、自然環境に関する様々な体験活動を通じて、生物多様性の保全や理解を促進します。</a:t>
            </a:r>
            <a:endParaRPr kumimoji="1" lang="en-US" altLang="ja-JP" sz="1800" dirty="0">
              <a:latin typeface="Yu Gothic UI" panose="020B0500000000000000" pitchFamily="50" charset="-128"/>
              <a:ea typeface="Yu Gothic UI" panose="020B0500000000000000" pitchFamily="50" charset="-128"/>
            </a:endParaRPr>
          </a:p>
          <a:p>
            <a:pPr algn="just">
              <a:lnSpc>
                <a:spcPts val="2500"/>
              </a:lnSpc>
            </a:pPr>
            <a:r>
              <a:rPr kumimoji="1" lang="ja-JP" altLang="en-US" sz="1800" dirty="0">
                <a:latin typeface="Yu Gothic UI" panose="020B0500000000000000" pitchFamily="50" charset="-128"/>
                <a:ea typeface="Yu Gothic UI" panose="020B0500000000000000" pitchFamily="50" charset="-128"/>
              </a:rPr>
              <a:t>　また、今後、既に侵入している、もしくは侵入する恐れのある特定外来生物に対して、関係者が連携して防除に取り組みます。</a:t>
            </a:r>
            <a:endParaRPr kumimoji="1" lang="en-US" altLang="ja-JP" sz="1800" dirty="0">
              <a:latin typeface="Yu Gothic UI" panose="020B0500000000000000" pitchFamily="50" charset="-128"/>
              <a:ea typeface="Yu Gothic UI" panose="020B0500000000000000" pitchFamily="50" charset="-128"/>
            </a:endParaRPr>
          </a:p>
        </p:txBody>
      </p:sp>
      <p:sp>
        <p:nvSpPr>
          <p:cNvPr id="42" name="角丸四角形 52">
            <a:extLst>
              <a:ext uri="{FF2B5EF4-FFF2-40B4-BE49-F238E27FC236}">
                <a16:creationId xmlns:a16="http://schemas.microsoft.com/office/drawing/2014/main" id="{DF2AD547-F6D3-4698-BF45-0A7F8B28C684}"/>
              </a:ext>
            </a:extLst>
          </p:cNvPr>
          <p:cNvSpPr/>
          <p:nvPr/>
        </p:nvSpPr>
        <p:spPr>
          <a:xfrm>
            <a:off x="338399" y="4205073"/>
            <a:ext cx="4551947" cy="320308"/>
          </a:xfrm>
          <a:prstGeom prst="roundRect">
            <a:avLst/>
          </a:prstGeom>
          <a:solidFill>
            <a:srgbClr val="00AC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47"/>
          </a:p>
        </p:txBody>
      </p:sp>
      <p:sp>
        <p:nvSpPr>
          <p:cNvPr id="43" name="正方形/長方形 42">
            <a:extLst>
              <a:ext uri="{FF2B5EF4-FFF2-40B4-BE49-F238E27FC236}">
                <a16:creationId xmlns:a16="http://schemas.microsoft.com/office/drawing/2014/main" id="{D8A5EC93-5572-470A-9CC1-D3689AC12A2C}"/>
              </a:ext>
            </a:extLst>
          </p:cNvPr>
          <p:cNvSpPr/>
          <p:nvPr/>
        </p:nvSpPr>
        <p:spPr>
          <a:xfrm>
            <a:off x="278866" y="4530465"/>
            <a:ext cx="9695324" cy="1061509"/>
          </a:xfrm>
          <a:prstGeom prst="rect">
            <a:avLst/>
          </a:prstGeom>
        </p:spPr>
        <p:txBody>
          <a:bodyPr wrap="square">
            <a:spAutoFit/>
          </a:bodyPr>
          <a:lstStyle/>
          <a:p>
            <a:pPr>
              <a:lnSpc>
                <a:spcPts val="2600"/>
              </a:lnSpc>
            </a:pPr>
            <a:r>
              <a:rPr kumimoji="1" lang="ja-JP" altLang="en-US" sz="1700" dirty="0">
                <a:latin typeface="Yu Gothic UI" panose="020B0500000000000000" pitchFamily="50" charset="-128"/>
                <a:ea typeface="Yu Gothic UI" panose="020B0500000000000000" pitchFamily="50" charset="-128"/>
              </a:rPr>
              <a:t>　</a:t>
            </a:r>
            <a:r>
              <a:rPr lang="en-US" altLang="ja-JP" sz="1800" dirty="0">
                <a:latin typeface="Yu Gothic UI" panose="020B0500000000000000" pitchFamily="50" charset="-128"/>
                <a:ea typeface="Yu Gothic UI" panose="020B0500000000000000" pitchFamily="50" charset="-128"/>
              </a:rPr>
              <a:t> 30by30</a:t>
            </a:r>
            <a:r>
              <a:rPr lang="ja-JP" altLang="en-US" sz="1800" dirty="0">
                <a:latin typeface="Yu Gothic UI" panose="020B0500000000000000" pitchFamily="50" charset="-128"/>
                <a:ea typeface="Yu Gothic UI" panose="020B0500000000000000" pitchFamily="50" charset="-128"/>
              </a:rPr>
              <a:t>目標の達成などネイチャーポジティブの実現に向けて、企業の事業活動が自然資本や生物多様性に与えるリスクと依存関係を評価・開示する枠組み「</a:t>
            </a:r>
            <a:r>
              <a:rPr lang="en-US" altLang="ja-JP" sz="1800" dirty="0">
                <a:latin typeface="Yu Gothic UI" panose="020B0500000000000000" pitchFamily="50" charset="-128"/>
                <a:ea typeface="Yu Gothic UI" panose="020B0500000000000000" pitchFamily="50" charset="-128"/>
              </a:rPr>
              <a:t>TNFD</a:t>
            </a:r>
            <a:r>
              <a:rPr lang="ja-JP" altLang="en-US" sz="1800" dirty="0">
                <a:latin typeface="Yu Gothic UI" panose="020B0500000000000000" pitchFamily="50" charset="-128"/>
                <a:ea typeface="Yu Gothic UI" panose="020B0500000000000000" pitchFamily="50" charset="-128"/>
              </a:rPr>
              <a:t>」や自然共生サイト制度促進、自然を活用した解決策（</a:t>
            </a:r>
            <a:r>
              <a:rPr lang="en-US" altLang="ja-JP" sz="1800" dirty="0" err="1">
                <a:latin typeface="Yu Gothic UI" panose="020B0500000000000000" pitchFamily="50" charset="-128"/>
                <a:ea typeface="Yu Gothic UI" panose="020B0500000000000000" pitchFamily="50" charset="-128"/>
              </a:rPr>
              <a:t>NbS</a:t>
            </a:r>
            <a:r>
              <a:rPr lang="ja-JP" altLang="en-US" sz="1800" dirty="0">
                <a:latin typeface="Yu Gothic UI" panose="020B0500000000000000" pitchFamily="50" charset="-128"/>
                <a:ea typeface="Yu Gothic UI" panose="020B0500000000000000" pitchFamily="50" charset="-128"/>
              </a:rPr>
              <a:t>）となる取組を行政・事業者・民間団体など各主体とともに推進</a:t>
            </a:r>
            <a:r>
              <a:rPr lang="ja-JP" altLang="en-US" dirty="0">
                <a:latin typeface="Yu Gothic UI" panose="020B0500000000000000" pitchFamily="50" charset="-128"/>
                <a:ea typeface="Yu Gothic UI" panose="020B0500000000000000" pitchFamily="50" charset="-128"/>
              </a:rPr>
              <a:t>します</a:t>
            </a:r>
            <a:r>
              <a:rPr lang="ja-JP" altLang="en-US" sz="1800" dirty="0">
                <a:latin typeface="Yu Gothic UI" panose="020B0500000000000000" pitchFamily="50" charset="-128"/>
                <a:ea typeface="Yu Gothic UI" panose="020B0500000000000000" pitchFamily="50" charset="-128"/>
              </a:rPr>
              <a:t>。</a:t>
            </a:r>
            <a:endParaRPr kumimoji="1" lang="ja-JP" altLang="en-US" sz="1700" dirty="0">
              <a:latin typeface="Yu Gothic UI" panose="020B0500000000000000" pitchFamily="50" charset="-128"/>
              <a:ea typeface="Yu Gothic UI" panose="020B0500000000000000" pitchFamily="50" charset="-128"/>
            </a:endParaRPr>
          </a:p>
        </p:txBody>
      </p:sp>
      <p:sp>
        <p:nvSpPr>
          <p:cNvPr id="44" name="テキスト ボックス 43">
            <a:extLst>
              <a:ext uri="{FF2B5EF4-FFF2-40B4-BE49-F238E27FC236}">
                <a16:creationId xmlns:a16="http://schemas.microsoft.com/office/drawing/2014/main" id="{D22BE58A-B2A7-4AD4-91EF-CE52322AA8A8}"/>
              </a:ext>
            </a:extLst>
          </p:cNvPr>
          <p:cNvSpPr txBox="1"/>
          <p:nvPr/>
        </p:nvSpPr>
        <p:spPr>
          <a:xfrm>
            <a:off x="338399" y="4171511"/>
            <a:ext cx="4551947" cy="385042"/>
          </a:xfrm>
          <a:prstGeom prst="rect">
            <a:avLst/>
          </a:prstGeom>
          <a:noFill/>
        </p:spPr>
        <p:txBody>
          <a:bodyPr wrap="square" anchor="ctr">
            <a:spAutoFit/>
          </a:bodyPr>
          <a:lstStyle/>
          <a:p>
            <a:pPr>
              <a:lnSpc>
                <a:spcPts val="2500"/>
              </a:lnSpc>
              <a:spcBef>
                <a:spcPts val="601"/>
              </a:spcBef>
            </a:pPr>
            <a:r>
              <a:rPr kumimoji="1" lang="ja-JP" altLang="en-US" sz="1800" b="1" dirty="0">
                <a:solidFill>
                  <a:schemeClr val="bg1"/>
                </a:solidFill>
                <a:latin typeface="Yu Gothic UI" panose="020B0500000000000000" pitchFamily="50" charset="-128"/>
                <a:ea typeface="Yu Gothic UI" panose="020B0500000000000000" pitchFamily="50" charset="-128"/>
              </a:rPr>
              <a:t>〇ネイチャーポジティブ経済の実現に向けた取組</a:t>
            </a:r>
            <a:endParaRPr kumimoji="1" lang="en-US" altLang="ja-JP" sz="1800" dirty="0">
              <a:solidFill>
                <a:schemeClr val="bg1"/>
              </a:solidFill>
              <a:latin typeface="Yu Gothic UI" panose="020B0500000000000000" pitchFamily="50" charset="-128"/>
              <a:ea typeface="Yu Gothic UI" panose="020B0500000000000000" pitchFamily="50" charset="-128"/>
            </a:endParaRPr>
          </a:p>
        </p:txBody>
      </p:sp>
      <p:pic>
        <p:nvPicPr>
          <p:cNvPr id="2052" name="Picture 4">
            <a:extLst>
              <a:ext uri="{FF2B5EF4-FFF2-40B4-BE49-F238E27FC236}">
                <a16:creationId xmlns:a16="http://schemas.microsoft.com/office/drawing/2014/main" id="{91A3C666-C67C-457A-8172-D3F499BE3640}"/>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124218" y="4007353"/>
            <a:ext cx="1767010" cy="1728429"/>
          </a:xfrm>
          <a:prstGeom prst="rect">
            <a:avLst/>
          </a:prstGeom>
          <a:noFill/>
          <a:extLst>
            <a:ext uri="{909E8E84-426E-40DD-AFC4-6F175D3DCCD1}">
              <a14:hiddenFill xmlns:a14="http://schemas.microsoft.com/office/drawing/2010/main">
                <a:solidFill>
                  <a:srgbClr val="FFFFFF"/>
                </a:solidFill>
              </a14:hiddenFill>
            </a:ext>
          </a:extLst>
        </p:spPr>
      </p:pic>
      <p:sp>
        <p:nvSpPr>
          <p:cNvPr id="36" name="テキスト ボックス 35">
            <a:extLst>
              <a:ext uri="{FF2B5EF4-FFF2-40B4-BE49-F238E27FC236}">
                <a16:creationId xmlns:a16="http://schemas.microsoft.com/office/drawing/2014/main" id="{0CD4D17F-39EA-4003-A361-16007DF0A7F8}"/>
              </a:ext>
            </a:extLst>
          </p:cNvPr>
          <p:cNvSpPr txBox="1"/>
          <p:nvPr/>
        </p:nvSpPr>
        <p:spPr>
          <a:xfrm>
            <a:off x="9945366" y="5735782"/>
            <a:ext cx="2757627" cy="276999"/>
          </a:xfrm>
          <a:prstGeom prst="rect">
            <a:avLst/>
          </a:prstGeom>
          <a:noFill/>
        </p:spPr>
        <p:txBody>
          <a:bodyPr wrap="square">
            <a:spAutoFit/>
          </a:bodyPr>
          <a:lstStyle/>
          <a:p>
            <a:pPr algn="l"/>
            <a:r>
              <a:rPr lang="ja-JP" altLang="en-US" sz="1200" b="1" i="0" dirty="0">
                <a:effectLst/>
                <a:latin typeface="Yu Gothic UI" panose="020B0500000000000000" pitchFamily="50" charset="-128"/>
                <a:ea typeface="Yu Gothic UI" panose="020B0500000000000000" pitchFamily="50" charset="-128"/>
              </a:rPr>
              <a:t>おおさか生物多様性シンボルマーク</a:t>
            </a:r>
          </a:p>
        </p:txBody>
      </p:sp>
    </p:spTree>
    <p:extLst>
      <p:ext uri="{BB962C8B-B14F-4D97-AF65-F5344CB8AC3E}">
        <p14:creationId xmlns:p14="http://schemas.microsoft.com/office/powerpoint/2010/main" val="39298851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 y="10854"/>
            <a:ext cx="12801599" cy="648000"/>
          </a:xfrm>
          <a:prstGeom prst="rect">
            <a:avLst/>
          </a:prstGeom>
          <a:solidFill>
            <a:srgbClr val="007E39"/>
          </a:solidFill>
          <a:ln w="12700" cap="flat" cmpd="sng" algn="ctr">
            <a:noFill/>
            <a:prstDash val="solid"/>
            <a:miter lim="800000"/>
          </a:ln>
          <a:effectLst/>
        </p:spPr>
        <p:txBody>
          <a:bodyPr rot="0" spcFirstLastPara="0" vert="horz" wrap="square" lIns="91440" tIns="126000" rIns="91440" bIns="45720" numCol="1" spcCol="0" rtlCol="0" fromWordArt="0" anchor="ctr" anchorCtr="0" forceAA="0" compatLnSpc="1">
            <a:prstTxWarp prst="textNoShape">
              <a:avLst/>
            </a:prstTxWarp>
            <a:noAutofit/>
          </a:bodyPr>
          <a:lstStyle/>
          <a:p>
            <a:pPr algn="ctr" defTabSz="914418">
              <a:lnSpc>
                <a:spcPts val="3000"/>
              </a:lnSpc>
              <a:defRPr/>
            </a:pPr>
            <a:r>
              <a:rPr kumimoji="1" lang="ja-JP" altLang="en-US" sz="2800" b="1" dirty="0">
                <a:solidFill>
                  <a:schemeClr val="bg1"/>
                </a:solidFill>
                <a:latin typeface="メイリオ" panose="020B0604030504040204" pitchFamily="50" charset="-128"/>
                <a:ea typeface="メイリオ" panose="020B0604030504040204" pitchFamily="50" charset="-128"/>
              </a:rPr>
              <a:t>６ </a:t>
            </a:r>
            <a:r>
              <a:rPr lang="ja-JP" altLang="en-US" sz="2800" b="1" dirty="0">
                <a:solidFill>
                  <a:schemeClr val="bg1"/>
                </a:solidFill>
                <a:latin typeface="メイリオ" panose="020B0604030504040204" pitchFamily="50" charset="-128"/>
                <a:ea typeface="メイリオ" panose="020B0604030504040204" pitchFamily="50" charset="-128"/>
              </a:rPr>
              <a:t>　施策の基本的な方向性に基づいた個別計画の実行</a:t>
            </a:r>
            <a:endParaRPr kumimoji="1" lang="ja-JP" altLang="en-US" sz="2800" b="1" kern="1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34" name="テキスト ボックス 33"/>
          <p:cNvSpPr txBox="1"/>
          <p:nvPr/>
        </p:nvSpPr>
        <p:spPr>
          <a:xfrm>
            <a:off x="11646975" y="65447"/>
            <a:ext cx="1038246" cy="400110"/>
          </a:xfrm>
          <a:prstGeom prst="rect">
            <a:avLst/>
          </a:prstGeom>
          <a:noFill/>
        </p:spPr>
        <p:txBody>
          <a:bodyPr wrap="square" rtlCol="0">
            <a:spAutoFit/>
          </a:bodyPr>
          <a:lstStyle/>
          <a:p>
            <a:pPr algn="r"/>
            <a:r>
              <a:rPr kumimoji="1" lang="en-US" altLang="ja-JP" sz="2000" b="1" dirty="0">
                <a:solidFill>
                  <a:schemeClr val="bg1"/>
                </a:solidFill>
              </a:rPr>
              <a:t>16</a:t>
            </a:r>
          </a:p>
        </p:txBody>
      </p:sp>
      <p:sp>
        <p:nvSpPr>
          <p:cNvPr id="15" name="角丸四角形 3">
            <a:extLst>
              <a:ext uri="{FF2B5EF4-FFF2-40B4-BE49-F238E27FC236}">
                <a16:creationId xmlns:a16="http://schemas.microsoft.com/office/drawing/2014/main" id="{78D236E8-3C80-4818-8D19-9A7F3F55C599}"/>
              </a:ext>
            </a:extLst>
          </p:cNvPr>
          <p:cNvSpPr/>
          <p:nvPr/>
        </p:nvSpPr>
        <p:spPr>
          <a:xfrm>
            <a:off x="83127" y="713447"/>
            <a:ext cx="12602093" cy="1186605"/>
          </a:xfrm>
          <a:prstGeom prst="roundRect">
            <a:avLst>
              <a:gd name="adj" fmla="val 0"/>
            </a:avLst>
          </a:prstGeom>
          <a:solidFill>
            <a:srgbClr val="FFFFCC"/>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Ins="180000" rtlCol="0" anchor="ctr"/>
          <a:lstStyle/>
          <a:p>
            <a:pPr marL="285755" indent="-285755" algn="just">
              <a:lnSpc>
                <a:spcPts val="2300"/>
              </a:lnSpc>
              <a:buFont typeface="Wingdings" panose="05000000000000000000" pitchFamily="2" charset="2"/>
              <a:buChar char="Ø"/>
            </a:pPr>
            <a:r>
              <a:rPr kumimoji="1" lang="ja-JP" altLang="en-US" sz="1700" dirty="0">
                <a:solidFill>
                  <a:schemeClr val="tx1"/>
                </a:solidFill>
                <a:latin typeface="Yu Gothic UI" panose="020B0500000000000000" pitchFamily="50" charset="-128"/>
                <a:ea typeface="Yu Gothic UI" panose="020B0500000000000000" pitchFamily="50" charset="-128"/>
              </a:rPr>
              <a:t>　</a:t>
            </a:r>
            <a:r>
              <a:rPr kumimoji="1" lang="en-US" altLang="ja-JP" sz="1700" dirty="0">
                <a:solidFill>
                  <a:schemeClr val="tx1"/>
                </a:solidFill>
                <a:latin typeface="Yu Gothic UI" panose="020B0500000000000000" pitchFamily="50" charset="-128"/>
                <a:ea typeface="Yu Gothic UI" panose="020B0500000000000000" pitchFamily="50" charset="-128"/>
              </a:rPr>
              <a:t>2050</a:t>
            </a:r>
            <a:r>
              <a:rPr kumimoji="1" lang="ja-JP" altLang="en-US" sz="1700" dirty="0">
                <a:solidFill>
                  <a:schemeClr val="tx1"/>
                </a:solidFill>
                <a:latin typeface="Yu Gothic UI" panose="020B0500000000000000" pitchFamily="50" charset="-128"/>
                <a:ea typeface="Yu Gothic UI" panose="020B0500000000000000" pitchFamily="50" charset="-128"/>
              </a:rPr>
              <a:t>年の将来像を見通して</a:t>
            </a:r>
            <a:r>
              <a:rPr kumimoji="1" lang="en-US" altLang="ja-JP" sz="1700" dirty="0">
                <a:solidFill>
                  <a:schemeClr val="tx1"/>
                </a:solidFill>
                <a:latin typeface="Yu Gothic UI" panose="020B0500000000000000" pitchFamily="50" charset="-128"/>
                <a:ea typeface="Yu Gothic UI" panose="020B0500000000000000" pitchFamily="50" charset="-128"/>
              </a:rPr>
              <a:t>2030</a:t>
            </a:r>
            <a:r>
              <a:rPr kumimoji="1" lang="ja-JP" altLang="en-US" sz="1700" dirty="0">
                <a:solidFill>
                  <a:schemeClr val="tx1"/>
                </a:solidFill>
                <a:latin typeface="Yu Gothic UI" panose="020B0500000000000000" pitchFamily="50" charset="-128"/>
                <a:ea typeface="Yu Gothic UI" panose="020B0500000000000000" pitchFamily="50" charset="-128"/>
              </a:rPr>
              <a:t>年の「いのち輝く</a:t>
            </a:r>
            <a:r>
              <a:rPr kumimoji="1" lang="en-US" altLang="ja-JP" sz="1700" dirty="0">
                <a:solidFill>
                  <a:schemeClr val="tx1"/>
                </a:solidFill>
                <a:latin typeface="Yu Gothic UI" panose="020B0500000000000000" pitchFamily="50" charset="-128"/>
                <a:ea typeface="Yu Gothic UI" panose="020B0500000000000000" pitchFamily="50" charset="-128"/>
              </a:rPr>
              <a:t>SDGs</a:t>
            </a:r>
            <a:r>
              <a:rPr kumimoji="1" lang="ja-JP" altLang="en-US" sz="1700" dirty="0">
                <a:solidFill>
                  <a:schemeClr val="tx1"/>
                </a:solidFill>
                <a:latin typeface="Yu Gothic UI" panose="020B0500000000000000" pitchFamily="50" charset="-128"/>
                <a:ea typeface="Yu Gothic UI" panose="020B0500000000000000" pitchFamily="50" charset="-128"/>
              </a:rPr>
              <a:t>未来都市・大阪」を実現するため、「施策の基本的な方向性」（「中・長期的かつ世界的な視野」及び「社会・経済の課題解決に資する環境施策の視点」 ）に基づき、各分野ごとの個別計画を策定し取組を推進します。</a:t>
            </a:r>
            <a:endParaRPr kumimoji="1" lang="en-US" altLang="ja-JP" sz="1700" dirty="0">
              <a:solidFill>
                <a:schemeClr val="tx1"/>
              </a:solidFill>
              <a:latin typeface="Yu Gothic UI" panose="020B0500000000000000" pitchFamily="50" charset="-128"/>
              <a:ea typeface="Yu Gothic UI" panose="020B0500000000000000" pitchFamily="50" charset="-128"/>
            </a:endParaRPr>
          </a:p>
          <a:p>
            <a:pPr marL="285755" indent="-285755" algn="just">
              <a:lnSpc>
                <a:spcPts val="2300"/>
              </a:lnSpc>
              <a:buFont typeface="Wingdings" panose="05000000000000000000" pitchFamily="2" charset="2"/>
              <a:buChar char="Ø"/>
            </a:pPr>
            <a:r>
              <a:rPr kumimoji="1" lang="ja-JP" altLang="en-US" sz="1700" dirty="0">
                <a:solidFill>
                  <a:schemeClr val="tx1"/>
                </a:solidFill>
                <a:latin typeface="Yu Gothic UI" panose="020B0500000000000000" pitchFamily="50" charset="-128"/>
                <a:ea typeface="Yu Gothic UI" panose="020B0500000000000000" pitchFamily="50" charset="-128"/>
              </a:rPr>
              <a:t>　個別計画は、「施策の基本的な方向性」に基づき、分野ごとに背景・現状・課題等を詳細に整理・解析するとともに、適宜、有識者等に意見聴取を行い、具体的な目標や施策を定め、各分野が同じ方向性をめざし、整合性を保ちながら、計画的かつ実効性ある取組を推進します。</a:t>
            </a:r>
            <a:endParaRPr kumimoji="1" lang="en-US" altLang="ja-JP" sz="1700" dirty="0">
              <a:solidFill>
                <a:schemeClr val="tx1"/>
              </a:solidFill>
              <a:latin typeface="Yu Gothic UI" panose="020B0500000000000000" pitchFamily="50" charset="-128"/>
              <a:ea typeface="Yu Gothic UI" panose="020B0500000000000000" pitchFamily="50" charset="-128"/>
            </a:endParaRPr>
          </a:p>
        </p:txBody>
      </p:sp>
      <p:sp>
        <p:nvSpPr>
          <p:cNvPr id="115" name="吹き出し: 角を丸めた四角形 114">
            <a:extLst>
              <a:ext uri="{FF2B5EF4-FFF2-40B4-BE49-F238E27FC236}">
                <a16:creationId xmlns:a16="http://schemas.microsoft.com/office/drawing/2014/main" id="{F465186E-3983-4FA8-A66D-0A24826AE7A2}"/>
              </a:ext>
            </a:extLst>
          </p:cNvPr>
          <p:cNvSpPr/>
          <p:nvPr/>
        </p:nvSpPr>
        <p:spPr>
          <a:xfrm>
            <a:off x="0" y="8752111"/>
            <a:ext cx="12801600" cy="932213"/>
          </a:xfrm>
          <a:prstGeom prst="wedgeRoundRectCallout">
            <a:avLst>
              <a:gd name="adj1" fmla="val -1191"/>
              <a:gd name="adj2" fmla="val 26519"/>
              <a:gd name="adj3" fmla="val 16667"/>
            </a:avLst>
          </a:prstGeom>
          <a:no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endParaRPr kumimoji="1" lang="en-US" altLang="ja-JP" sz="1400" b="1" dirty="0">
              <a:solidFill>
                <a:schemeClr val="tx1"/>
              </a:solidFill>
              <a:latin typeface="Yu Gothic UI" panose="020B0500000000000000" pitchFamily="50" charset="-128"/>
              <a:ea typeface="Yu Gothic UI" panose="020B0500000000000000" pitchFamily="50" charset="-128"/>
            </a:endParaRPr>
          </a:p>
          <a:p>
            <a:pPr algn="just">
              <a:lnSpc>
                <a:spcPts val="1500"/>
              </a:lnSpc>
            </a:pPr>
            <a:r>
              <a:rPr kumimoji="1" lang="ja-JP" altLang="en-US" sz="1400" dirty="0">
                <a:solidFill>
                  <a:schemeClr val="tx1"/>
                </a:solidFill>
                <a:latin typeface="Yu Gothic UI" panose="020B0500000000000000" pitchFamily="50" charset="-128"/>
                <a:ea typeface="Yu Gothic UI" panose="020B0500000000000000" pitchFamily="50" charset="-128"/>
              </a:rPr>
              <a:t>　大阪府の環境施策という「木」は、施策の基本的な方向性（「幹」）を踏まえて、５つの分野における個別計画に基づき施策を実行することにより、樹木が成長し、その成果が「果実」として実るということを示しています。また、</a:t>
            </a:r>
            <a:r>
              <a:rPr kumimoji="1" lang="en-US" altLang="ja-JP" sz="1400" dirty="0">
                <a:solidFill>
                  <a:schemeClr val="tx1"/>
                </a:solidFill>
                <a:latin typeface="Yu Gothic UI" panose="020B0500000000000000" pitchFamily="50" charset="-128"/>
                <a:ea typeface="Yu Gothic UI" panose="020B0500000000000000" pitchFamily="50" charset="-128"/>
              </a:rPr>
              <a:t>2025</a:t>
            </a:r>
            <a:r>
              <a:rPr kumimoji="1" lang="ja-JP" altLang="en-US" sz="1400" dirty="0">
                <a:solidFill>
                  <a:schemeClr val="tx1"/>
                </a:solidFill>
                <a:latin typeface="Yu Gothic UI" panose="020B0500000000000000" pitchFamily="50" charset="-128"/>
                <a:ea typeface="Yu Gothic UI" panose="020B0500000000000000" pitchFamily="50" charset="-128"/>
              </a:rPr>
              <a:t>年度の改定により、大屋根リングに象徴される「大阪・関西万博」を契機として、新技術の社会実装と自主的な行動変容の促進により、さらに樹木が成長し、大阪の成長と環境が両立した</a:t>
            </a:r>
            <a:r>
              <a:rPr kumimoji="1" lang="en-US" altLang="ja-JP" sz="1400" dirty="0">
                <a:solidFill>
                  <a:schemeClr val="tx1"/>
                </a:solidFill>
                <a:latin typeface="Yu Gothic UI" panose="020B0500000000000000" pitchFamily="50" charset="-128"/>
                <a:ea typeface="Yu Gothic UI" panose="020B0500000000000000" pitchFamily="50" charset="-128"/>
              </a:rPr>
              <a:t>2030</a:t>
            </a:r>
            <a:r>
              <a:rPr kumimoji="1" lang="ja-JP" altLang="en-US" sz="1400" dirty="0">
                <a:solidFill>
                  <a:schemeClr val="tx1"/>
                </a:solidFill>
                <a:latin typeface="Yu Gothic UI" panose="020B0500000000000000" pitchFamily="50" charset="-128"/>
                <a:ea typeface="Yu Gothic UI" panose="020B0500000000000000" pitchFamily="50" charset="-128"/>
              </a:rPr>
              <a:t>年のめざすべき姿（いのち輝く</a:t>
            </a:r>
            <a:r>
              <a:rPr kumimoji="1" lang="en-US" altLang="ja-JP" sz="1400" dirty="0">
                <a:solidFill>
                  <a:schemeClr val="tx1"/>
                </a:solidFill>
                <a:latin typeface="Yu Gothic UI" panose="020B0500000000000000" pitchFamily="50" charset="-128"/>
                <a:ea typeface="Yu Gothic UI" panose="020B0500000000000000" pitchFamily="50" charset="-128"/>
              </a:rPr>
              <a:t>SDGs</a:t>
            </a:r>
            <a:r>
              <a:rPr kumimoji="1" lang="ja-JP" altLang="en-US" sz="1400" dirty="0">
                <a:solidFill>
                  <a:schemeClr val="tx1"/>
                </a:solidFill>
                <a:latin typeface="Yu Gothic UI" panose="020B0500000000000000" pitchFamily="50" charset="-128"/>
                <a:ea typeface="Yu Gothic UI" panose="020B0500000000000000" pitchFamily="50" charset="-128"/>
              </a:rPr>
              <a:t>未来都市・大阪）、</a:t>
            </a:r>
            <a:r>
              <a:rPr kumimoji="1" lang="en-US" altLang="ja-JP" sz="1400" dirty="0">
                <a:solidFill>
                  <a:schemeClr val="tx1"/>
                </a:solidFill>
                <a:latin typeface="Yu Gothic UI" panose="020B0500000000000000" pitchFamily="50" charset="-128"/>
                <a:ea typeface="Yu Gothic UI" panose="020B0500000000000000" pitchFamily="50" charset="-128"/>
              </a:rPr>
              <a:t>2050</a:t>
            </a:r>
            <a:r>
              <a:rPr kumimoji="1" lang="ja-JP" altLang="en-US" sz="1400" dirty="0">
                <a:solidFill>
                  <a:schemeClr val="tx1"/>
                </a:solidFill>
                <a:latin typeface="Yu Gothic UI" panose="020B0500000000000000" pitchFamily="50" charset="-128"/>
                <a:ea typeface="Yu Gothic UI" panose="020B0500000000000000" pitchFamily="50" charset="-128"/>
              </a:rPr>
              <a:t>年のめざすべき将来像の実現につなげていきます。</a:t>
            </a:r>
            <a:endParaRPr kumimoji="1" lang="ja-JP" altLang="en-US" sz="1400" dirty="0">
              <a:solidFill>
                <a:schemeClr val="tx1"/>
              </a:solidFill>
            </a:endParaRPr>
          </a:p>
        </p:txBody>
      </p:sp>
      <p:pic>
        <p:nvPicPr>
          <p:cNvPr id="7" name="図 6">
            <a:extLst>
              <a:ext uri="{FF2B5EF4-FFF2-40B4-BE49-F238E27FC236}">
                <a16:creationId xmlns:a16="http://schemas.microsoft.com/office/drawing/2014/main" id="{3A57288F-A924-4084-8347-AC7843C5BF3B}"/>
              </a:ext>
            </a:extLst>
          </p:cNvPr>
          <p:cNvPicPr>
            <a:picLocks noChangeAspect="1"/>
          </p:cNvPicPr>
          <p:nvPr/>
        </p:nvPicPr>
        <p:blipFill>
          <a:blip r:embed="rId2"/>
          <a:stretch>
            <a:fillRect/>
          </a:stretch>
        </p:blipFill>
        <p:spPr>
          <a:xfrm>
            <a:off x="-5741" y="1856508"/>
            <a:ext cx="12801600" cy="7153957"/>
          </a:xfrm>
          <a:prstGeom prst="rect">
            <a:avLst/>
          </a:prstGeom>
        </p:spPr>
      </p:pic>
    </p:spTree>
    <p:extLst>
      <p:ext uri="{BB962C8B-B14F-4D97-AF65-F5344CB8AC3E}">
        <p14:creationId xmlns:p14="http://schemas.microsoft.com/office/powerpoint/2010/main" val="22332361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63846" y="2653596"/>
            <a:ext cx="9601200" cy="6788048"/>
          </a:xfrm>
          <a:prstGeom prst="rect">
            <a:avLst/>
          </a:prstGeom>
        </p:spPr>
      </p:pic>
      <p:sp>
        <p:nvSpPr>
          <p:cNvPr id="35" name="楕円 34"/>
          <p:cNvSpPr/>
          <p:nvPr/>
        </p:nvSpPr>
        <p:spPr>
          <a:xfrm>
            <a:off x="4316358" y="6427605"/>
            <a:ext cx="3761834" cy="2472087"/>
          </a:xfrm>
          <a:prstGeom prst="ellipse">
            <a:avLst/>
          </a:prstGeom>
          <a:solidFill>
            <a:srgbClr val="F7CCAF">
              <a:alpha val="73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47"/>
          </a:p>
        </p:txBody>
      </p:sp>
      <p:sp>
        <p:nvSpPr>
          <p:cNvPr id="3" name="楕円 2"/>
          <p:cNvSpPr/>
          <p:nvPr/>
        </p:nvSpPr>
        <p:spPr>
          <a:xfrm>
            <a:off x="4370860" y="6071984"/>
            <a:ext cx="3409840" cy="3119082"/>
          </a:xfrm>
          <a:prstGeom prst="ellipse">
            <a:avLst/>
          </a:prstGeom>
          <a:solidFill>
            <a:srgbClr val="FF8E1D"/>
          </a:solidFill>
          <a:effectLst>
            <a:softEdge rad="850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47" dirty="0"/>
          </a:p>
        </p:txBody>
      </p:sp>
      <p:sp>
        <p:nvSpPr>
          <p:cNvPr id="14" name="正方形/長方形 13"/>
          <p:cNvSpPr/>
          <p:nvPr/>
        </p:nvSpPr>
        <p:spPr>
          <a:xfrm>
            <a:off x="1" y="0"/>
            <a:ext cx="12801599" cy="648000"/>
          </a:xfrm>
          <a:prstGeom prst="rect">
            <a:avLst/>
          </a:prstGeom>
          <a:solidFill>
            <a:srgbClr val="007E39"/>
          </a:solidFill>
          <a:ln w="12700" cap="flat" cmpd="sng" algn="ctr">
            <a:noFill/>
            <a:prstDash val="solid"/>
            <a:miter lim="800000"/>
          </a:ln>
          <a:effectLst/>
        </p:spPr>
        <p:txBody>
          <a:bodyPr rot="0" spcFirstLastPara="0" vert="horz" wrap="square" lIns="91440" tIns="126000" rIns="91440" bIns="45720" numCol="1" spcCol="0" rtlCol="0" fromWordArt="0" anchor="ctr" anchorCtr="0" forceAA="0" compatLnSpc="1">
            <a:prstTxWarp prst="textNoShape">
              <a:avLst/>
            </a:prstTxWarp>
            <a:noAutofit/>
          </a:bodyPr>
          <a:lstStyle/>
          <a:p>
            <a:pPr algn="ctr">
              <a:lnSpc>
                <a:spcPts val="3080"/>
              </a:lnSpc>
            </a:pPr>
            <a:r>
              <a:rPr kumimoji="1" lang="ja-JP" altLang="en-US" sz="2800" b="1" dirty="0">
                <a:solidFill>
                  <a:schemeClr val="bg1"/>
                </a:solidFill>
                <a:latin typeface="メイリオ" panose="020B0604030504040204" pitchFamily="50" charset="-128"/>
                <a:ea typeface="メイリオ" panose="020B0604030504040204" pitchFamily="50" charset="-128"/>
              </a:rPr>
              <a:t>７ </a:t>
            </a:r>
            <a:r>
              <a:rPr lang="ja-JP" altLang="en-US" sz="2800" b="1" dirty="0">
                <a:solidFill>
                  <a:schemeClr val="bg1"/>
                </a:solidFill>
                <a:latin typeface="游ゴシック 本文"/>
                <a:ea typeface="メイリオ" panose="020B0604030504040204" pitchFamily="50" charset="-128"/>
              </a:rPr>
              <a:t>　各主体の役割・連携</a:t>
            </a:r>
            <a:endParaRPr lang="ja-JP" altLang="en-US" sz="2800" b="1" strike="dblStrike" dirty="0">
              <a:solidFill>
                <a:schemeClr val="bg1"/>
              </a:solidFill>
              <a:latin typeface="游ゴシック 本文"/>
              <a:ea typeface="メイリオ" panose="020B0604030504040204" pitchFamily="50" charset="-128"/>
            </a:endParaRPr>
          </a:p>
        </p:txBody>
      </p:sp>
      <p:sp>
        <p:nvSpPr>
          <p:cNvPr id="51" name="角丸四角形 3">
            <a:extLst>
              <a:ext uri="{FF2B5EF4-FFF2-40B4-BE49-F238E27FC236}">
                <a16:creationId xmlns:a16="http://schemas.microsoft.com/office/drawing/2014/main" id="{870496E5-0FC5-48D1-AEC7-C99A1474F37E}"/>
              </a:ext>
            </a:extLst>
          </p:cNvPr>
          <p:cNvSpPr/>
          <p:nvPr/>
        </p:nvSpPr>
        <p:spPr>
          <a:xfrm>
            <a:off x="165599" y="979801"/>
            <a:ext cx="12571200" cy="1647615"/>
          </a:xfrm>
          <a:prstGeom prst="roundRect">
            <a:avLst>
              <a:gd name="adj" fmla="val 0"/>
            </a:avLst>
          </a:prstGeom>
          <a:solidFill>
            <a:srgbClr val="FFFFCC"/>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Ins="180000" rtlCol="0" anchor="t"/>
          <a:lstStyle/>
          <a:p>
            <a:pPr algn="just"/>
            <a:r>
              <a:rPr kumimoji="1" lang="ja-JP" altLang="en-US" dirty="0">
                <a:solidFill>
                  <a:schemeClr val="tx1"/>
                </a:solidFill>
                <a:latin typeface="Yu Gothic UI" panose="020B0500000000000000" pitchFamily="50" charset="-128"/>
                <a:ea typeface="Yu Gothic UI" panose="020B0500000000000000" pitchFamily="50" charset="-128"/>
              </a:rPr>
              <a:t>　</a:t>
            </a:r>
            <a:endParaRPr kumimoji="1" lang="en-US" altLang="ja-JP" dirty="0">
              <a:solidFill>
                <a:schemeClr val="tx1"/>
              </a:solidFill>
              <a:latin typeface="Yu Gothic UI" panose="020B0500000000000000" pitchFamily="50" charset="-128"/>
              <a:ea typeface="Yu Gothic UI" panose="020B0500000000000000" pitchFamily="50" charset="-128"/>
            </a:endParaRPr>
          </a:p>
          <a:p>
            <a:pPr marL="285755" indent="-285755" algn="just">
              <a:lnSpc>
                <a:spcPts val="2600"/>
              </a:lnSpc>
              <a:buFont typeface="Wingdings" panose="05000000000000000000" pitchFamily="2" charset="2"/>
              <a:buChar char="Ø"/>
            </a:pPr>
            <a:r>
              <a:rPr kumimoji="1" lang="ja-JP" altLang="en-US" dirty="0">
                <a:solidFill>
                  <a:schemeClr val="tx1"/>
                </a:solidFill>
                <a:latin typeface="Yu Gothic UI" panose="020B0500000000000000" pitchFamily="50" charset="-128"/>
                <a:ea typeface="Yu Gothic UI" panose="020B0500000000000000" pitchFamily="50" charset="-128"/>
              </a:rPr>
              <a:t>　府民、事業者、民間団体、行政がそれぞれの役割を認識して、</a:t>
            </a:r>
            <a:r>
              <a:rPr lang="ja-JP" altLang="en-US" dirty="0">
                <a:solidFill>
                  <a:schemeClr val="tx1"/>
                </a:solidFill>
                <a:latin typeface="Yu Gothic UI" panose="020B0500000000000000" pitchFamily="50" charset="-128"/>
                <a:ea typeface="Yu Gothic UI" panose="020B0500000000000000" pitchFamily="50" charset="-128"/>
              </a:rPr>
              <a:t>適切な連携・協働（パートナーシップ）を図りながら</a:t>
            </a:r>
            <a:r>
              <a:rPr kumimoji="1" lang="ja-JP" altLang="en-US" dirty="0">
                <a:solidFill>
                  <a:schemeClr val="tx1"/>
                </a:solidFill>
                <a:latin typeface="Yu Gothic UI" panose="020B0500000000000000" pitchFamily="50" charset="-128"/>
                <a:ea typeface="Yu Gothic UI" panose="020B0500000000000000" pitchFamily="50" charset="-128"/>
              </a:rPr>
              <a:t>取組を推進していきます</a:t>
            </a:r>
            <a:r>
              <a:rPr lang="ja-JP" altLang="en-US" dirty="0">
                <a:solidFill>
                  <a:schemeClr val="tx1"/>
                </a:solidFill>
                <a:latin typeface="Yu Gothic UI" panose="020B0500000000000000" pitchFamily="50" charset="-128"/>
                <a:ea typeface="Yu Gothic UI" panose="020B0500000000000000" pitchFamily="50" charset="-128"/>
              </a:rPr>
              <a:t>。 </a:t>
            </a:r>
            <a:endParaRPr kumimoji="1" lang="en-US" altLang="ja-JP" dirty="0">
              <a:solidFill>
                <a:schemeClr val="tx1"/>
              </a:solidFill>
              <a:latin typeface="Yu Gothic UI" panose="020B0500000000000000" pitchFamily="50" charset="-128"/>
              <a:ea typeface="Yu Gothic UI" panose="020B0500000000000000" pitchFamily="50" charset="-128"/>
            </a:endParaRPr>
          </a:p>
          <a:p>
            <a:pPr marL="285755" indent="-285755" algn="just">
              <a:lnSpc>
                <a:spcPts val="2600"/>
              </a:lnSpc>
              <a:buFont typeface="Wingdings" panose="05000000000000000000" pitchFamily="2" charset="2"/>
              <a:buChar char="Ø"/>
            </a:pPr>
            <a:r>
              <a:rPr kumimoji="1" lang="ja-JP" altLang="en-US" dirty="0">
                <a:solidFill>
                  <a:schemeClr val="tx1"/>
                </a:solidFill>
                <a:latin typeface="Yu Gothic UI" panose="020B0500000000000000" pitchFamily="50" charset="-128"/>
                <a:ea typeface="Yu Gothic UI" panose="020B0500000000000000" pitchFamily="50" charset="-128"/>
              </a:rPr>
              <a:t>　府民を中心とした各主体から生まれる一つ一つの取組が、相乗効果を生みながら新たな価値を創造する「共創」の考え方のもと、日本、世界に対してその効果を波及させ、大阪から世界全体の「持続可能な社会」の実現に寄与していきます。</a:t>
            </a:r>
          </a:p>
        </p:txBody>
      </p:sp>
      <p:sp>
        <p:nvSpPr>
          <p:cNvPr id="54" name="テキスト ボックス 53"/>
          <p:cNvSpPr txBox="1"/>
          <p:nvPr/>
        </p:nvSpPr>
        <p:spPr>
          <a:xfrm>
            <a:off x="11646975" y="65447"/>
            <a:ext cx="1038246" cy="400110"/>
          </a:xfrm>
          <a:prstGeom prst="rect">
            <a:avLst/>
          </a:prstGeom>
          <a:noFill/>
        </p:spPr>
        <p:txBody>
          <a:bodyPr wrap="square" rtlCol="0">
            <a:spAutoFit/>
          </a:bodyPr>
          <a:lstStyle/>
          <a:p>
            <a:pPr algn="r"/>
            <a:r>
              <a:rPr kumimoji="1" lang="en-US" altLang="ja-JP" sz="2000" b="1" dirty="0">
                <a:solidFill>
                  <a:schemeClr val="bg1"/>
                </a:solidFill>
              </a:rPr>
              <a:t>17</a:t>
            </a:r>
            <a:endParaRPr kumimoji="1" lang="ja-JP" altLang="en-US" sz="2000" b="1" dirty="0">
              <a:solidFill>
                <a:schemeClr val="bg1"/>
              </a:solidFill>
            </a:endParaRPr>
          </a:p>
        </p:txBody>
      </p:sp>
      <p:grpSp>
        <p:nvGrpSpPr>
          <p:cNvPr id="32" name="グループ化 6"/>
          <p:cNvGrpSpPr>
            <a:grpSpLocks/>
          </p:cNvGrpSpPr>
          <p:nvPr/>
        </p:nvGrpSpPr>
        <p:grpSpPr bwMode="auto">
          <a:xfrm>
            <a:off x="4847326" y="6023847"/>
            <a:ext cx="1776692" cy="2694594"/>
            <a:chOff x="5049838" y="447675"/>
            <a:chExt cx="3340100" cy="5065713"/>
          </a:xfrm>
          <a:solidFill>
            <a:srgbClr val="FFFFCC"/>
          </a:solidFill>
        </p:grpSpPr>
        <p:sp>
          <p:nvSpPr>
            <p:cNvPr id="34" name="Freeform 11"/>
            <p:cNvSpPr>
              <a:spLocks/>
            </p:cNvSpPr>
            <p:nvPr/>
          </p:nvSpPr>
          <p:spPr bwMode="auto">
            <a:xfrm>
              <a:off x="5049838" y="447675"/>
              <a:ext cx="3340100" cy="5065713"/>
            </a:xfrm>
            <a:custGeom>
              <a:avLst/>
              <a:gdLst>
                <a:gd name="T0" fmla="*/ 0 w 357"/>
                <a:gd name="T1" fmla="*/ 0 h 510"/>
                <a:gd name="T2" fmla="*/ 0 w 357"/>
                <a:gd name="T3" fmla="*/ 0 h 510"/>
                <a:gd name="T4" fmla="*/ 0 w 357"/>
                <a:gd name="T5" fmla="*/ 0 h 510"/>
                <a:gd name="T6" fmla="*/ 0 w 357"/>
                <a:gd name="T7" fmla="*/ 0 h 510"/>
                <a:gd name="T8" fmla="*/ 0 w 357"/>
                <a:gd name="T9" fmla="*/ 0 h 510"/>
                <a:gd name="T10" fmla="*/ 0 w 357"/>
                <a:gd name="T11" fmla="*/ 0 h 510"/>
                <a:gd name="T12" fmla="*/ 0 w 357"/>
                <a:gd name="T13" fmla="*/ 0 h 510"/>
                <a:gd name="T14" fmla="*/ 0 w 357"/>
                <a:gd name="T15" fmla="*/ 0 h 510"/>
                <a:gd name="T16" fmla="*/ 0 w 357"/>
                <a:gd name="T17" fmla="*/ 0 h 510"/>
                <a:gd name="T18" fmla="*/ 0 w 357"/>
                <a:gd name="T19" fmla="*/ 0 h 510"/>
                <a:gd name="T20" fmla="*/ 0 w 357"/>
                <a:gd name="T21" fmla="*/ 0 h 510"/>
                <a:gd name="T22" fmla="*/ 0 w 357"/>
                <a:gd name="T23" fmla="*/ 0 h 510"/>
                <a:gd name="T24" fmla="*/ 0 w 357"/>
                <a:gd name="T25" fmla="*/ 0 h 510"/>
                <a:gd name="T26" fmla="*/ 0 w 357"/>
                <a:gd name="T27" fmla="*/ 0 h 510"/>
                <a:gd name="T28" fmla="*/ 0 w 357"/>
                <a:gd name="T29" fmla="*/ 0 h 510"/>
                <a:gd name="T30" fmla="*/ 0 w 357"/>
                <a:gd name="T31" fmla="*/ 0 h 510"/>
                <a:gd name="T32" fmla="*/ 0 w 357"/>
                <a:gd name="T33" fmla="*/ 0 h 510"/>
                <a:gd name="T34" fmla="*/ 0 w 357"/>
                <a:gd name="T35" fmla="*/ 0 h 510"/>
                <a:gd name="T36" fmla="*/ 0 w 357"/>
                <a:gd name="T37" fmla="*/ 0 h 510"/>
                <a:gd name="T38" fmla="*/ 0 w 357"/>
                <a:gd name="T39" fmla="*/ 0 h 510"/>
                <a:gd name="T40" fmla="*/ 0 w 357"/>
                <a:gd name="T41" fmla="*/ 0 h 510"/>
                <a:gd name="T42" fmla="*/ 0 w 357"/>
                <a:gd name="T43" fmla="*/ 0 h 510"/>
                <a:gd name="T44" fmla="*/ 0 w 357"/>
                <a:gd name="T45" fmla="*/ 0 h 510"/>
                <a:gd name="T46" fmla="*/ 0 w 357"/>
                <a:gd name="T47" fmla="*/ 0 h 510"/>
                <a:gd name="T48" fmla="*/ 0 w 357"/>
                <a:gd name="T49" fmla="*/ 0 h 510"/>
                <a:gd name="T50" fmla="*/ 0 w 357"/>
                <a:gd name="T51" fmla="*/ 0 h 510"/>
                <a:gd name="T52" fmla="*/ 0 w 357"/>
                <a:gd name="T53" fmla="*/ 0 h 510"/>
                <a:gd name="T54" fmla="*/ 0 w 357"/>
                <a:gd name="T55" fmla="*/ 0 h 510"/>
                <a:gd name="T56" fmla="*/ 0 w 357"/>
                <a:gd name="T57" fmla="*/ 0 h 510"/>
                <a:gd name="T58" fmla="*/ 0 w 357"/>
                <a:gd name="T59" fmla="*/ 0 h 510"/>
                <a:gd name="T60" fmla="*/ 0 w 357"/>
                <a:gd name="T61" fmla="*/ 0 h 510"/>
                <a:gd name="T62" fmla="*/ 0 w 357"/>
                <a:gd name="T63" fmla="*/ 0 h 510"/>
                <a:gd name="T64" fmla="*/ 0 w 357"/>
                <a:gd name="T65" fmla="*/ 0 h 510"/>
                <a:gd name="T66" fmla="*/ 0 w 357"/>
                <a:gd name="T67" fmla="*/ 0 h 510"/>
                <a:gd name="T68" fmla="*/ 0 w 357"/>
                <a:gd name="T69" fmla="*/ 0 h 510"/>
                <a:gd name="T70" fmla="*/ 0 w 357"/>
                <a:gd name="T71" fmla="*/ 0 h 510"/>
                <a:gd name="T72" fmla="*/ 0 w 357"/>
                <a:gd name="T73" fmla="*/ 0 h 510"/>
                <a:gd name="T74" fmla="*/ 0 w 357"/>
                <a:gd name="T75" fmla="*/ 0 h 510"/>
                <a:gd name="T76" fmla="*/ 0 w 357"/>
                <a:gd name="T77" fmla="*/ 0 h 510"/>
                <a:gd name="T78" fmla="*/ 0 w 357"/>
                <a:gd name="T79" fmla="*/ 0 h 510"/>
                <a:gd name="T80" fmla="*/ 0 w 357"/>
                <a:gd name="T81" fmla="*/ 0 h 510"/>
                <a:gd name="T82" fmla="*/ 0 w 357"/>
                <a:gd name="T83" fmla="*/ 0 h 510"/>
                <a:gd name="T84" fmla="*/ 0 w 357"/>
                <a:gd name="T85" fmla="*/ 0 h 510"/>
                <a:gd name="T86" fmla="*/ 0 w 357"/>
                <a:gd name="T87" fmla="*/ 0 h 510"/>
                <a:gd name="T88" fmla="*/ 0 w 357"/>
                <a:gd name="T89" fmla="*/ 0 h 510"/>
                <a:gd name="T90" fmla="*/ 0 w 357"/>
                <a:gd name="T91" fmla="*/ 0 h 510"/>
                <a:gd name="T92" fmla="*/ 0 w 357"/>
                <a:gd name="T93" fmla="*/ 0 h 510"/>
                <a:gd name="T94" fmla="*/ 0 w 357"/>
                <a:gd name="T95" fmla="*/ 0 h 510"/>
                <a:gd name="T96" fmla="*/ 0 w 357"/>
                <a:gd name="T97" fmla="*/ 0 h 510"/>
                <a:gd name="T98" fmla="*/ 0 w 357"/>
                <a:gd name="T99" fmla="*/ 0 h 510"/>
                <a:gd name="T100" fmla="*/ 0 w 357"/>
                <a:gd name="T101" fmla="*/ 0 h 510"/>
                <a:gd name="T102" fmla="*/ 0 w 357"/>
                <a:gd name="T103" fmla="*/ 0 h 510"/>
                <a:gd name="T104" fmla="*/ 0 w 357"/>
                <a:gd name="T105" fmla="*/ 0 h 510"/>
                <a:gd name="T106" fmla="*/ 0 w 357"/>
                <a:gd name="T107" fmla="*/ 0 h 510"/>
                <a:gd name="T108" fmla="*/ 0 w 357"/>
                <a:gd name="T109" fmla="*/ 0 h 51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57" h="510">
                  <a:moveTo>
                    <a:pt x="2" y="492"/>
                  </a:moveTo>
                  <a:lnTo>
                    <a:pt x="7" y="488"/>
                  </a:lnTo>
                  <a:lnTo>
                    <a:pt x="6" y="484"/>
                  </a:lnTo>
                  <a:lnTo>
                    <a:pt x="0" y="483"/>
                  </a:lnTo>
                  <a:lnTo>
                    <a:pt x="3" y="479"/>
                  </a:lnTo>
                  <a:lnTo>
                    <a:pt x="8" y="477"/>
                  </a:lnTo>
                  <a:lnTo>
                    <a:pt x="14" y="477"/>
                  </a:lnTo>
                  <a:lnTo>
                    <a:pt x="18" y="475"/>
                  </a:lnTo>
                  <a:lnTo>
                    <a:pt x="25" y="479"/>
                  </a:lnTo>
                  <a:lnTo>
                    <a:pt x="30" y="475"/>
                  </a:lnTo>
                  <a:lnTo>
                    <a:pt x="37" y="467"/>
                  </a:lnTo>
                  <a:lnTo>
                    <a:pt x="45" y="465"/>
                  </a:lnTo>
                  <a:lnTo>
                    <a:pt x="53" y="466"/>
                  </a:lnTo>
                  <a:lnTo>
                    <a:pt x="64" y="462"/>
                  </a:lnTo>
                  <a:lnTo>
                    <a:pt x="76" y="454"/>
                  </a:lnTo>
                  <a:lnTo>
                    <a:pt x="81" y="444"/>
                  </a:lnTo>
                  <a:lnTo>
                    <a:pt x="88" y="441"/>
                  </a:lnTo>
                  <a:lnTo>
                    <a:pt x="97" y="437"/>
                  </a:lnTo>
                  <a:lnTo>
                    <a:pt x="98" y="433"/>
                  </a:lnTo>
                  <a:lnTo>
                    <a:pt x="118" y="414"/>
                  </a:lnTo>
                  <a:lnTo>
                    <a:pt x="123" y="415"/>
                  </a:lnTo>
                  <a:lnTo>
                    <a:pt x="127" y="410"/>
                  </a:lnTo>
                  <a:lnTo>
                    <a:pt x="123" y="405"/>
                  </a:lnTo>
                  <a:lnTo>
                    <a:pt x="129" y="400"/>
                  </a:lnTo>
                  <a:lnTo>
                    <a:pt x="135" y="402"/>
                  </a:lnTo>
                  <a:lnTo>
                    <a:pt x="136" y="396"/>
                  </a:lnTo>
                  <a:lnTo>
                    <a:pt x="133" y="389"/>
                  </a:lnTo>
                  <a:lnTo>
                    <a:pt x="140" y="385"/>
                  </a:lnTo>
                  <a:lnTo>
                    <a:pt x="140" y="392"/>
                  </a:lnTo>
                  <a:lnTo>
                    <a:pt x="146" y="391"/>
                  </a:lnTo>
                  <a:lnTo>
                    <a:pt x="148" y="384"/>
                  </a:lnTo>
                  <a:lnTo>
                    <a:pt x="153" y="379"/>
                  </a:lnTo>
                  <a:lnTo>
                    <a:pt x="151" y="374"/>
                  </a:lnTo>
                  <a:lnTo>
                    <a:pt x="150" y="370"/>
                  </a:lnTo>
                  <a:lnTo>
                    <a:pt x="154" y="367"/>
                  </a:lnTo>
                  <a:lnTo>
                    <a:pt x="155" y="372"/>
                  </a:lnTo>
                  <a:lnTo>
                    <a:pt x="157" y="375"/>
                  </a:lnTo>
                  <a:lnTo>
                    <a:pt x="159" y="370"/>
                  </a:lnTo>
                  <a:lnTo>
                    <a:pt x="159" y="365"/>
                  </a:lnTo>
                  <a:lnTo>
                    <a:pt x="155" y="359"/>
                  </a:lnTo>
                  <a:lnTo>
                    <a:pt x="159" y="355"/>
                  </a:lnTo>
                  <a:lnTo>
                    <a:pt x="168" y="354"/>
                  </a:lnTo>
                  <a:lnTo>
                    <a:pt x="172" y="350"/>
                  </a:lnTo>
                  <a:lnTo>
                    <a:pt x="176" y="346"/>
                  </a:lnTo>
                  <a:lnTo>
                    <a:pt x="178" y="346"/>
                  </a:lnTo>
                  <a:lnTo>
                    <a:pt x="181" y="344"/>
                  </a:lnTo>
                  <a:lnTo>
                    <a:pt x="177" y="341"/>
                  </a:lnTo>
                  <a:lnTo>
                    <a:pt x="186" y="322"/>
                  </a:lnTo>
                  <a:lnTo>
                    <a:pt x="189" y="325"/>
                  </a:lnTo>
                  <a:lnTo>
                    <a:pt x="186" y="334"/>
                  </a:lnTo>
                  <a:lnTo>
                    <a:pt x="189" y="336"/>
                  </a:lnTo>
                  <a:lnTo>
                    <a:pt x="193" y="323"/>
                  </a:lnTo>
                  <a:lnTo>
                    <a:pt x="190" y="319"/>
                  </a:lnTo>
                  <a:lnTo>
                    <a:pt x="186" y="315"/>
                  </a:lnTo>
                  <a:lnTo>
                    <a:pt x="179" y="313"/>
                  </a:lnTo>
                  <a:lnTo>
                    <a:pt x="181" y="302"/>
                  </a:lnTo>
                  <a:lnTo>
                    <a:pt x="185" y="303"/>
                  </a:lnTo>
                  <a:lnTo>
                    <a:pt x="191" y="304"/>
                  </a:lnTo>
                  <a:lnTo>
                    <a:pt x="189" y="312"/>
                  </a:lnTo>
                  <a:lnTo>
                    <a:pt x="195" y="315"/>
                  </a:lnTo>
                  <a:lnTo>
                    <a:pt x="199" y="307"/>
                  </a:lnTo>
                  <a:lnTo>
                    <a:pt x="203" y="297"/>
                  </a:lnTo>
                  <a:lnTo>
                    <a:pt x="198" y="297"/>
                  </a:lnTo>
                  <a:lnTo>
                    <a:pt x="191" y="299"/>
                  </a:lnTo>
                  <a:lnTo>
                    <a:pt x="187" y="295"/>
                  </a:lnTo>
                  <a:lnTo>
                    <a:pt x="192" y="292"/>
                  </a:lnTo>
                  <a:lnTo>
                    <a:pt x="197" y="291"/>
                  </a:lnTo>
                  <a:lnTo>
                    <a:pt x="208" y="292"/>
                  </a:lnTo>
                  <a:lnTo>
                    <a:pt x="200" y="287"/>
                  </a:lnTo>
                  <a:lnTo>
                    <a:pt x="178" y="288"/>
                  </a:lnTo>
                  <a:lnTo>
                    <a:pt x="174" y="264"/>
                  </a:lnTo>
                  <a:lnTo>
                    <a:pt x="189" y="266"/>
                  </a:lnTo>
                  <a:lnTo>
                    <a:pt x="190" y="283"/>
                  </a:lnTo>
                  <a:lnTo>
                    <a:pt x="197" y="284"/>
                  </a:lnTo>
                  <a:lnTo>
                    <a:pt x="201" y="279"/>
                  </a:lnTo>
                  <a:lnTo>
                    <a:pt x="198" y="275"/>
                  </a:lnTo>
                  <a:lnTo>
                    <a:pt x="200" y="262"/>
                  </a:lnTo>
                  <a:lnTo>
                    <a:pt x="195" y="265"/>
                  </a:lnTo>
                  <a:lnTo>
                    <a:pt x="187" y="260"/>
                  </a:lnTo>
                  <a:lnTo>
                    <a:pt x="191" y="250"/>
                  </a:lnTo>
                  <a:lnTo>
                    <a:pt x="179" y="259"/>
                  </a:lnTo>
                  <a:lnTo>
                    <a:pt x="179" y="254"/>
                  </a:lnTo>
                  <a:lnTo>
                    <a:pt x="184" y="251"/>
                  </a:lnTo>
                  <a:lnTo>
                    <a:pt x="187" y="246"/>
                  </a:lnTo>
                  <a:lnTo>
                    <a:pt x="184" y="240"/>
                  </a:lnTo>
                  <a:lnTo>
                    <a:pt x="200" y="232"/>
                  </a:lnTo>
                  <a:lnTo>
                    <a:pt x="197" y="229"/>
                  </a:lnTo>
                  <a:lnTo>
                    <a:pt x="187" y="235"/>
                  </a:lnTo>
                  <a:lnTo>
                    <a:pt x="177" y="236"/>
                  </a:lnTo>
                  <a:lnTo>
                    <a:pt x="173" y="232"/>
                  </a:lnTo>
                  <a:lnTo>
                    <a:pt x="182" y="222"/>
                  </a:lnTo>
                  <a:lnTo>
                    <a:pt x="190" y="221"/>
                  </a:lnTo>
                  <a:lnTo>
                    <a:pt x="197" y="217"/>
                  </a:lnTo>
                  <a:lnTo>
                    <a:pt x="197" y="209"/>
                  </a:lnTo>
                  <a:lnTo>
                    <a:pt x="202" y="205"/>
                  </a:lnTo>
                  <a:lnTo>
                    <a:pt x="202" y="195"/>
                  </a:lnTo>
                  <a:lnTo>
                    <a:pt x="193" y="182"/>
                  </a:lnTo>
                  <a:lnTo>
                    <a:pt x="193" y="176"/>
                  </a:lnTo>
                  <a:lnTo>
                    <a:pt x="191" y="168"/>
                  </a:lnTo>
                  <a:lnTo>
                    <a:pt x="186" y="165"/>
                  </a:lnTo>
                  <a:lnTo>
                    <a:pt x="180" y="154"/>
                  </a:lnTo>
                  <a:lnTo>
                    <a:pt x="182" y="141"/>
                  </a:lnTo>
                  <a:lnTo>
                    <a:pt x="182" y="133"/>
                  </a:lnTo>
                  <a:lnTo>
                    <a:pt x="190" y="120"/>
                  </a:lnTo>
                  <a:lnTo>
                    <a:pt x="190" y="110"/>
                  </a:lnTo>
                  <a:lnTo>
                    <a:pt x="194" y="104"/>
                  </a:lnTo>
                  <a:lnTo>
                    <a:pt x="189" y="105"/>
                  </a:lnTo>
                  <a:lnTo>
                    <a:pt x="185" y="101"/>
                  </a:lnTo>
                  <a:lnTo>
                    <a:pt x="183" y="95"/>
                  </a:lnTo>
                  <a:lnTo>
                    <a:pt x="189" y="91"/>
                  </a:lnTo>
                  <a:lnTo>
                    <a:pt x="197" y="89"/>
                  </a:lnTo>
                  <a:lnTo>
                    <a:pt x="206" y="90"/>
                  </a:lnTo>
                  <a:lnTo>
                    <a:pt x="209" y="83"/>
                  </a:lnTo>
                  <a:lnTo>
                    <a:pt x="197" y="80"/>
                  </a:lnTo>
                  <a:lnTo>
                    <a:pt x="188" y="75"/>
                  </a:lnTo>
                  <a:lnTo>
                    <a:pt x="174" y="73"/>
                  </a:lnTo>
                  <a:lnTo>
                    <a:pt x="165" y="73"/>
                  </a:lnTo>
                  <a:lnTo>
                    <a:pt x="160" y="69"/>
                  </a:lnTo>
                  <a:lnTo>
                    <a:pt x="159" y="63"/>
                  </a:lnTo>
                  <a:lnTo>
                    <a:pt x="155" y="64"/>
                  </a:lnTo>
                  <a:lnTo>
                    <a:pt x="148" y="64"/>
                  </a:lnTo>
                  <a:lnTo>
                    <a:pt x="141" y="56"/>
                  </a:lnTo>
                  <a:lnTo>
                    <a:pt x="145" y="48"/>
                  </a:lnTo>
                  <a:lnTo>
                    <a:pt x="145" y="40"/>
                  </a:lnTo>
                  <a:lnTo>
                    <a:pt x="142" y="34"/>
                  </a:lnTo>
                  <a:lnTo>
                    <a:pt x="146" y="29"/>
                  </a:lnTo>
                  <a:lnTo>
                    <a:pt x="145" y="21"/>
                  </a:lnTo>
                  <a:lnTo>
                    <a:pt x="134" y="18"/>
                  </a:lnTo>
                  <a:lnTo>
                    <a:pt x="132" y="12"/>
                  </a:lnTo>
                  <a:lnTo>
                    <a:pt x="139" y="7"/>
                  </a:lnTo>
                  <a:lnTo>
                    <a:pt x="147" y="0"/>
                  </a:lnTo>
                  <a:lnTo>
                    <a:pt x="153" y="7"/>
                  </a:lnTo>
                  <a:lnTo>
                    <a:pt x="157" y="7"/>
                  </a:lnTo>
                  <a:lnTo>
                    <a:pt x="159" y="14"/>
                  </a:lnTo>
                  <a:lnTo>
                    <a:pt x="159" y="27"/>
                  </a:lnTo>
                  <a:lnTo>
                    <a:pt x="164" y="31"/>
                  </a:lnTo>
                  <a:lnTo>
                    <a:pt x="170" y="30"/>
                  </a:lnTo>
                  <a:lnTo>
                    <a:pt x="176" y="30"/>
                  </a:lnTo>
                  <a:lnTo>
                    <a:pt x="182" y="34"/>
                  </a:lnTo>
                  <a:lnTo>
                    <a:pt x="190" y="31"/>
                  </a:lnTo>
                  <a:lnTo>
                    <a:pt x="200" y="33"/>
                  </a:lnTo>
                  <a:lnTo>
                    <a:pt x="210" y="40"/>
                  </a:lnTo>
                  <a:lnTo>
                    <a:pt x="218" y="42"/>
                  </a:lnTo>
                  <a:lnTo>
                    <a:pt x="216" y="47"/>
                  </a:lnTo>
                  <a:lnTo>
                    <a:pt x="215" y="60"/>
                  </a:lnTo>
                  <a:lnTo>
                    <a:pt x="214" y="65"/>
                  </a:lnTo>
                  <a:lnTo>
                    <a:pt x="217" y="70"/>
                  </a:lnTo>
                  <a:lnTo>
                    <a:pt x="224" y="72"/>
                  </a:lnTo>
                  <a:lnTo>
                    <a:pt x="227" y="70"/>
                  </a:lnTo>
                  <a:lnTo>
                    <a:pt x="238" y="83"/>
                  </a:lnTo>
                  <a:lnTo>
                    <a:pt x="243" y="84"/>
                  </a:lnTo>
                  <a:lnTo>
                    <a:pt x="246" y="90"/>
                  </a:lnTo>
                  <a:lnTo>
                    <a:pt x="256" y="90"/>
                  </a:lnTo>
                  <a:lnTo>
                    <a:pt x="266" y="87"/>
                  </a:lnTo>
                  <a:lnTo>
                    <a:pt x="270" y="80"/>
                  </a:lnTo>
                  <a:lnTo>
                    <a:pt x="272" y="75"/>
                  </a:lnTo>
                  <a:lnTo>
                    <a:pt x="266" y="74"/>
                  </a:lnTo>
                  <a:lnTo>
                    <a:pt x="268" y="61"/>
                  </a:lnTo>
                  <a:lnTo>
                    <a:pt x="273" y="62"/>
                  </a:lnTo>
                  <a:lnTo>
                    <a:pt x="277" y="51"/>
                  </a:lnTo>
                  <a:lnTo>
                    <a:pt x="284" y="54"/>
                  </a:lnTo>
                  <a:lnTo>
                    <a:pt x="288" y="52"/>
                  </a:lnTo>
                  <a:lnTo>
                    <a:pt x="294" y="60"/>
                  </a:lnTo>
                  <a:lnTo>
                    <a:pt x="289" y="70"/>
                  </a:lnTo>
                  <a:lnTo>
                    <a:pt x="281" y="75"/>
                  </a:lnTo>
                  <a:lnTo>
                    <a:pt x="278" y="81"/>
                  </a:lnTo>
                  <a:lnTo>
                    <a:pt x="282" y="82"/>
                  </a:lnTo>
                  <a:lnTo>
                    <a:pt x="294" y="78"/>
                  </a:lnTo>
                  <a:lnTo>
                    <a:pt x="303" y="82"/>
                  </a:lnTo>
                  <a:lnTo>
                    <a:pt x="303" y="91"/>
                  </a:lnTo>
                  <a:lnTo>
                    <a:pt x="309" y="96"/>
                  </a:lnTo>
                  <a:lnTo>
                    <a:pt x="315" y="95"/>
                  </a:lnTo>
                  <a:lnTo>
                    <a:pt x="322" y="101"/>
                  </a:lnTo>
                  <a:lnTo>
                    <a:pt x="321" y="114"/>
                  </a:lnTo>
                  <a:lnTo>
                    <a:pt x="328" y="121"/>
                  </a:lnTo>
                  <a:lnTo>
                    <a:pt x="330" y="129"/>
                  </a:lnTo>
                  <a:lnTo>
                    <a:pt x="335" y="131"/>
                  </a:lnTo>
                  <a:lnTo>
                    <a:pt x="339" y="132"/>
                  </a:lnTo>
                  <a:lnTo>
                    <a:pt x="341" y="136"/>
                  </a:lnTo>
                  <a:lnTo>
                    <a:pt x="341" y="141"/>
                  </a:lnTo>
                  <a:lnTo>
                    <a:pt x="347" y="149"/>
                  </a:lnTo>
                  <a:lnTo>
                    <a:pt x="357" y="162"/>
                  </a:lnTo>
                  <a:lnTo>
                    <a:pt x="347" y="180"/>
                  </a:lnTo>
                  <a:lnTo>
                    <a:pt x="339" y="177"/>
                  </a:lnTo>
                  <a:lnTo>
                    <a:pt x="337" y="182"/>
                  </a:lnTo>
                  <a:lnTo>
                    <a:pt x="338" y="187"/>
                  </a:lnTo>
                  <a:lnTo>
                    <a:pt x="335" y="195"/>
                  </a:lnTo>
                  <a:lnTo>
                    <a:pt x="329" y="200"/>
                  </a:lnTo>
                  <a:lnTo>
                    <a:pt x="333" y="204"/>
                  </a:lnTo>
                  <a:lnTo>
                    <a:pt x="335" y="214"/>
                  </a:lnTo>
                  <a:lnTo>
                    <a:pt x="326" y="221"/>
                  </a:lnTo>
                  <a:lnTo>
                    <a:pt x="319" y="224"/>
                  </a:lnTo>
                  <a:lnTo>
                    <a:pt x="319" y="232"/>
                  </a:lnTo>
                  <a:lnTo>
                    <a:pt x="322" y="239"/>
                  </a:lnTo>
                  <a:lnTo>
                    <a:pt x="322" y="244"/>
                  </a:lnTo>
                  <a:lnTo>
                    <a:pt x="316" y="255"/>
                  </a:lnTo>
                  <a:lnTo>
                    <a:pt x="313" y="268"/>
                  </a:lnTo>
                  <a:lnTo>
                    <a:pt x="311" y="281"/>
                  </a:lnTo>
                  <a:lnTo>
                    <a:pt x="306" y="287"/>
                  </a:lnTo>
                  <a:lnTo>
                    <a:pt x="308" y="290"/>
                  </a:lnTo>
                  <a:lnTo>
                    <a:pt x="318" y="291"/>
                  </a:lnTo>
                  <a:lnTo>
                    <a:pt x="322" y="300"/>
                  </a:lnTo>
                  <a:lnTo>
                    <a:pt x="317" y="303"/>
                  </a:lnTo>
                  <a:lnTo>
                    <a:pt x="317" y="312"/>
                  </a:lnTo>
                  <a:lnTo>
                    <a:pt x="310" y="319"/>
                  </a:lnTo>
                  <a:lnTo>
                    <a:pt x="309" y="326"/>
                  </a:lnTo>
                  <a:lnTo>
                    <a:pt x="307" y="329"/>
                  </a:lnTo>
                  <a:lnTo>
                    <a:pt x="312" y="333"/>
                  </a:lnTo>
                  <a:lnTo>
                    <a:pt x="314" y="339"/>
                  </a:lnTo>
                  <a:lnTo>
                    <a:pt x="320" y="340"/>
                  </a:lnTo>
                  <a:lnTo>
                    <a:pt x="323" y="347"/>
                  </a:lnTo>
                  <a:lnTo>
                    <a:pt x="320" y="355"/>
                  </a:lnTo>
                  <a:lnTo>
                    <a:pt x="324" y="364"/>
                  </a:lnTo>
                  <a:lnTo>
                    <a:pt x="325" y="387"/>
                  </a:lnTo>
                  <a:lnTo>
                    <a:pt x="323" y="395"/>
                  </a:lnTo>
                  <a:lnTo>
                    <a:pt x="322" y="403"/>
                  </a:lnTo>
                  <a:lnTo>
                    <a:pt x="317" y="408"/>
                  </a:lnTo>
                  <a:lnTo>
                    <a:pt x="316" y="412"/>
                  </a:lnTo>
                  <a:lnTo>
                    <a:pt x="322" y="417"/>
                  </a:lnTo>
                  <a:lnTo>
                    <a:pt x="320" y="424"/>
                  </a:lnTo>
                  <a:lnTo>
                    <a:pt x="315" y="425"/>
                  </a:lnTo>
                  <a:lnTo>
                    <a:pt x="312" y="429"/>
                  </a:lnTo>
                  <a:lnTo>
                    <a:pt x="309" y="436"/>
                  </a:lnTo>
                  <a:lnTo>
                    <a:pt x="303" y="436"/>
                  </a:lnTo>
                  <a:lnTo>
                    <a:pt x="289" y="436"/>
                  </a:lnTo>
                  <a:lnTo>
                    <a:pt x="285" y="439"/>
                  </a:lnTo>
                  <a:lnTo>
                    <a:pt x="272" y="439"/>
                  </a:lnTo>
                  <a:lnTo>
                    <a:pt x="263" y="444"/>
                  </a:lnTo>
                  <a:lnTo>
                    <a:pt x="249" y="453"/>
                  </a:lnTo>
                  <a:lnTo>
                    <a:pt x="245" y="453"/>
                  </a:lnTo>
                  <a:lnTo>
                    <a:pt x="233" y="464"/>
                  </a:lnTo>
                  <a:lnTo>
                    <a:pt x="229" y="467"/>
                  </a:lnTo>
                  <a:lnTo>
                    <a:pt x="226" y="464"/>
                  </a:lnTo>
                  <a:lnTo>
                    <a:pt x="226" y="458"/>
                  </a:lnTo>
                  <a:lnTo>
                    <a:pt x="219" y="452"/>
                  </a:lnTo>
                  <a:lnTo>
                    <a:pt x="214" y="453"/>
                  </a:lnTo>
                  <a:lnTo>
                    <a:pt x="210" y="457"/>
                  </a:lnTo>
                  <a:lnTo>
                    <a:pt x="205" y="459"/>
                  </a:lnTo>
                  <a:lnTo>
                    <a:pt x="200" y="457"/>
                  </a:lnTo>
                  <a:lnTo>
                    <a:pt x="196" y="460"/>
                  </a:lnTo>
                  <a:lnTo>
                    <a:pt x="189" y="457"/>
                  </a:lnTo>
                  <a:lnTo>
                    <a:pt x="181" y="464"/>
                  </a:lnTo>
                  <a:lnTo>
                    <a:pt x="175" y="463"/>
                  </a:lnTo>
                  <a:lnTo>
                    <a:pt x="168" y="470"/>
                  </a:lnTo>
                  <a:lnTo>
                    <a:pt x="159" y="472"/>
                  </a:lnTo>
                  <a:lnTo>
                    <a:pt x="157" y="470"/>
                  </a:lnTo>
                  <a:lnTo>
                    <a:pt x="142" y="469"/>
                  </a:lnTo>
                  <a:lnTo>
                    <a:pt x="138" y="469"/>
                  </a:lnTo>
                  <a:lnTo>
                    <a:pt x="131" y="474"/>
                  </a:lnTo>
                  <a:lnTo>
                    <a:pt x="128" y="479"/>
                  </a:lnTo>
                  <a:lnTo>
                    <a:pt x="122" y="479"/>
                  </a:lnTo>
                  <a:lnTo>
                    <a:pt x="116" y="484"/>
                  </a:lnTo>
                  <a:lnTo>
                    <a:pt x="112" y="492"/>
                  </a:lnTo>
                  <a:lnTo>
                    <a:pt x="107" y="485"/>
                  </a:lnTo>
                  <a:lnTo>
                    <a:pt x="104" y="478"/>
                  </a:lnTo>
                  <a:lnTo>
                    <a:pt x="99" y="484"/>
                  </a:lnTo>
                  <a:lnTo>
                    <a:pt x="94" y="481"/>
                  </a:lnTo>
                  <a:lnTo>
                    <a:pt x="88" y="481"/>
                  </a:lnTo>
                  <a:lnTo>
                    <a:pt x="79" y="487"/>
                  </a:lnTo>
                  <a:lnTo>
                    <a:pt x="72" y="489"/>
                  </a:lnTo>
                  <a:lnTo>
                    <a:pt x="64" y="487"/>
                  </a:lnTo>
                  <a:lnTo>
                    <a:pt x="61" y="492"/>
                  </a:lnTo>
                  <a:lnTo>
                    <a:pt x="62" y="496"/>
                  </a:lnTo>
                  <a:lnTo>
                    <a:pt x="55" y="501"/>
                  </a:lnTo>
                  <a:lnTo>
                    <a:pt x="51" y="505"/>
                  </a:lnTo>
                  <a:lnTo>
                    <a:pt x="43" y="504"/>
                  </a:lnTo>
                  <a:lnTo>
                    <a:pt x="37" y="508"/>
                  </a:lnTo>
                  <a:lnTo>
                    <a:pt x="32" y="502"/>
                  </a:lnTo>
                  <a:lnTo>
                    <a:pt x="28" y="503"/>
                  </a:lnTo>
                  <a:lnTo>
                    <a:pt x="26" y="507"/>
                  </a:lnTo>
                  <a:lnTo>
                    <a:pt x="23" y="510"/>
                  </a:lnTo>
                  <a:lnTo>
                    <a:pt x="19" y="505"/>
                  </a:lnTo>
                  <a:lnTo>
                    <a:pt x="15" y="509"/>
                  </a:lnTo>
                  <a:lnTo>
                    <a:pt x="10" y="507"/>
                  </a:lnTo>
                  <a:lnTo>
                    <a:pt x="7" y="501"/>
                  </a:lnTo>
                  <a:lnTo>
                    <a:pt x="3" y="499"/>
                  </a:lnTo>
                  <a:lnTo>
                    <a:pt x="2" y="492"/>
                  </a:lnTo>
                  <a:close/>
                </a:path>
              </a:pathLst>
            </a:custGeom>
            <a:grpFill/>
            <a:ln w="9525" cap="flat" cmpd="sng">
              <a:solidFill>
                <a:srgbClr val="008000"/>
              </a:solidFill>
              <a:prstDash val="solid"/>
              <a:round/>
              <a:headEnd/>
              <a:tailEnd/>
            </a:ln>
          </p:spPr>
          <p:txBody>
            <a:bodyPr/>
            <a:lstStyle/>
            <a:p>
              <a:endParaRPr lang="ja-JP" altLang="en-US"/>
            </a:p>
          </p:txBody>
        </p:sp>
        <p:sp>
          <p:nvSpPr>
            <p:cNvPr id="36" name="Freeform 12"/>
            <p:cNvSpPr>
              <a:spLocks/>
            </p:cNvSpPr>
            <p:nvPr/>
          </p:nvSpPr>
          <p:spPr bwMode="auto">
            <a:xfrm>
              <a:off x="5893653" y="4425198"/>
              <a:ext cx="140636" cy="262667"/>
            </a:xfrm>
            <a:custGeom>
              <a:avLst/>
              <a:gdLst>
                <a:gd name="T0" fmla="*/ 0 w 14"/>
                <a:gd name="T1" fmla="*/ 0 h 21"/>
                <a:gd name="T2" fmla="*/ 0 w 14"/>
                <a:gd name="T3" fmla="*/ 0 h 21"/>
                <a:gd name="T4" fmla="*/ 0 60000 65536"/>
                <a:gd name="T5" fmla="*/ 0 60000 65536"/>
              </a:gdLst>
              <a:ahLst/>
              <a:cxnLst>
                <a:cxn ang="T4">
                  <a:pos x="T0" y="T1"/>
                </a:cxn>
                <a:cxn ang="T5">
                  <a:pos x="T2" y="T3"/>
                </a:cxn>
              </a:cxnLst>
              <a:rect l="0" t="0" r="r" b="b"/>
              <a:pathLst>
                <a:path w="14" h="21">
                  <a:moveTo>
                    <a:pt x="0" y="0"/>
                  </a:moveTo>
                  <a:lnTo>
                    <a:pt x="14" y="21"/>
                  </a:lnTo>
                </a:path>
              </a:pathLst>
            </a:custGeom>
            <a:grpFill/>
            <a:ln w="9525" cap="flat" cmpd="sng">
              <a:solidFill>
                <a:srgbClr val="008000"/>
              </a:solidFill>
              <a:prstDash val="solid"/>
              <a:round/>
              <a:headEnd type="none" w="med" len="med"/>
              <a:tailEnd type="none" w="med" len="med"/>
            </a:ln>
          </p:spPr>
          <p:txBody>
            <a:bodyPr/>
            <a:lstStyle/>
            <a:p>
              <a:endParaRPr lang="ja-JP" altLang="en-US"/>
            </a:p>
          </p:txBody>
        </p:sp>
        <p:grpSp>
          <p:nvGrpSpPr>
            <p:cNvPr id="37" name="Group 13"/>
            <p:cNvGrpSpPr>
              <a:grpSpLocks/>
            </p:cNvGrpSpPr>
            <p:nvPr/>
          </p:nvGrpSpPr>
          <p:grpSpPr bwMode="auto">
            <a:xfrm rot="-2280940">
              <a:off x="5577222" y="4350150"/>
              <a:ext cx="316431" cy="187619"/>
              <a:chOff x="290" y="78"/>
              <a:chExt cx="356" cy="181"/>
            </a:xfrm>
            <a:grpFill/>
          </p:grpSpPr>
          <p:sp>
            <p:nvSpPr>
              <p:cNvPr id="38" name="Freeform 14"/>
              <p:cNvSpPr>
                <a:spLocks/>
              </p:cNvSpPr>
              <p:nvPr/>
            </p:nvSpPr>
            <p:spPr bwMode="auto">
              <a:xfrm>
                <a:off x="290" y="78"/>
                <a:ext cx="356" cy="92"/>
              </a:xfrm>
              <a:custGeom>
                <a:avLst/>
                <a:gdLst>
                  <a:gd name="T0" fmla="*/ 0 w 356"/>
                  <a:gd name="T1" fmla="*/ 48 h 92"/>
                  <a:gd name="T2" fmla="*/ 1 w 356"/>
                  <a:gd name="T3" fmla="*/ 0 h 92"/>
                  <a:gd name="T4" fmla="*/ 29 w 356"/>
                  <a:gd name="T5" fmla="*/ 0 h 92"/>
                  <a:gd name="T6" fmla="*/ 53 w 356"/>
                  <a:gd name="T7" fmla="*/ 7 h 92"/>
                  <a:gd name="T8" fmla="*/ 266 w 356"/>
                  <a:gd name="T9" fmla="*/ 8 h 92"/>
                  <a:gd name="T10" fmla="*/ 285 w 356"/>
                  <a:gd name="T11" fmla="*/ 1 h 92"/>
                  <a:gd name="T12" fmla="*/ 314 w 356"/>
                  <a:gd name="T13" fmla="*/ 2 h 92"/>
                  <a:gd name="T14" fmla="*/ 312 w 356"/>
                  <a:gd name="T15" fmla="*/ 41 h 92"/>
                  <a:gd name="T16" fmla="*/ 356 w 356"/>
                  <a:gd name="T17" fmla="*/ 75 h 92"/>
                  <a:gd name="T18" fmla="*/ 355 w 356"/>
                  <a:gd name="T19" fmla="*/ 92 h 92"/>
                  <a:gd name="T20" fmla="*/ 120 w 356"/>
                  <a:gd name="T21" fmla="*/ 91 h 92"/>
                  <a:gd name="T22" fmla="*/ 120 w 356"/>
                  <a:gd name="T23" fmla="*/ 48 h 92"/>
                  <a:gd name="T24" fmla="*/ 0 w 356"/>
                  <a:gd name="T25" fmla="*/ 48 h 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6" h="92">
                    <a:moveTo>
                      <a:pt x="0" y="48"/>
                    </a:moveTo>
                    <a:lnTo>
                      <a:pt x="1" y="0"/>
                    </a:lnTo>
                    <a:lnTo>
                      <a:pt x="29" y="0"/>
                    </a:lnTo>
                    <a:lnTo>
                      <a:pt x="53" y="7"/>
                    </a:lnTo>
                    <a:lnTo>
                      <a:pt x="266" y="8"/>
                    </a:lnTo>
                    <a:lnTo>
                      <a:pt x="285" y="1"/>
                    </a:lnTo>
                    <a:lnTo>
                      <a:pt x="314" y="2"/>
                    </a:lnTo>
                    <a:lnTo>
                      <a:pt x="312" y="41"/>
                    </a:lnTo>
                    <a:lnTo>
                      <a:pt x="356" y="75"/>
                    </a:lnTo>
                    <a:lnTo>
                      <a:pt x="355" y="92"/>
                    </a:lnTo>
                    <a:lnTo>
                      <a:pt x="120" y="91"/>
                    </a:lnTo>
                    <a:lnTo>
                      <a:pt x="120" y="48"/>
                    </a:lnTo>
                    <a:lnTo>
                      <a:pt x="0" y="48"/>
                    </a:lnTo>
                    <a:close/>
                  </a:path>
                </a:pathLst>
              </a:custGeom>
              <a:grpFill/>
              <a:ln w="9525" cap="flat" cmpd="sng">
                <a:solidFill>
                  <a:srgbClr val="008000"/>
                </a:solidFill>
                <a:prstDash val="solid"/>
                <a:round/>
                <a:headEnd/>
                <a:tailEnd/>
              </a:ln>
            </p:spPr>
            <p:txBody>
              <a:bodyPr/>
              <a:lstStyle/>
              <a:p>
                <a:endParaRPr lang="ja-JP" altLang="en-US"/>
              </a:p>
            </p:txBody>
          </p:sp>
          <p:sp>
            <p:nvSpPr>
              <p:cNvPr id="39" name="Freeform 15"/>
              <p:cNvSpPr>
                <a:spLocks/>
              </p:cNvSpPr>
              <p:nvPr/>
            </p:nvSpPr>
            <p:spPr bwMode="auto">
              <a:xfrm>
                <a:off x="345" y="182"/>
                <a:ext cx="289" cy="77"/>
              </a:xfrm>
              <a:custGeom>
                <a:avLst/>
                <a:gdLst>
                  <a:gd name="T0" fmla="*/ 2 w 289"/>
                  <a:gd name="T1" fmla="*/ 0 h 77"/>
                  <a:gd name="T2" fmla="*/ 257 w 289"/>
                  <a:gd name="T3" fmla="*/ 0 h 77"/>
                  <a:gd name="T4" fmla="*/ 289 w 289"/>
                  <a:gd name="T5" fmla="*/ 33 h 77"/>
                  <a:gd name="T6" fmla="*/ 288 w 289"/>
                  <a:gd name="T7" fmla="*/ 77 h 77"/>
                  <a:gd name="T8" fmla="*/ 0 w 289"/>
                  <a:gd name="T9" fmla="*/ 77 h 77"/>
                  <a:gd name="T10" fmla="*/ 2 w 289"/>
                  <a:gd name="T11" fmla="*/ 0 h 7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9" h="77">
                    <a:moveTo>
                      <a:pt x="2" y="0"/>
                    </a:moveTo>
                    <a:lnTo>
                      <a:pt x="257" y="0"/>
                    </a:lnTo>
                    <a:lnTo>
                      <a:pt x="289" y="33"/>
                    </a:lnTo>
                    <a:lnTo>
                      <a:pt x="288" y="77"/>
                    </a:lnTo>
                    <a:lnTo>
                      <a:pt x="0" y="77"/>
                    </a:lnTo>
                    <a:lnTo>
                      <a:pt x="2" y="0"/>
                    </a:lnTo>
                    <a:close/>
                  </a:path>
                </a:pathLst>
              </a:custGeom>
              <a:grpFill/>
              <a:ln w="9525" cap="flat" cmpd="sng">
                <a:solidFill>
                  <a:srgbClr val="008000"/>
                </a:solidFill>
                <a:prstDash val="solid"/>
                <a:round/>
                <a:headEnd/>
                <a:tailEnd/>
              </a:ln>
            </p:spPr>
            <p:txBody>
              <a:bodyPr/>
              <a:lstStyle/>
              <a:p>
                <a:endParaRPr lang="ja-JP" altLang="en-US"/>
              </a:p>
            </p:txBody>
          </p:sp>
        </p:grpSp>
      </p:grpSp>
      <p:sp>
        <p:nvSpPr>
          <p:cNvPr id="90" name="角丸四角形 89"/>
          <p:cNvSpPr/>
          <p:nvPr/>
        </p:nvSpPr>
        <p:spPr>
          <a:xfrm>
            <a:off x="8254048" y="4840965"/>
            <a:ext cx="4176000" cy="1760703"/>
          </a:xfrm>
          <a:prstGeom prst="roundRect">
            <a:avLst>
              <a:gd name="adj" fmla="val 10067"/>
            </a:avLst>
          </a:prstGeom>
          <a:solidFill>
            <a:srgbClr val="FFFF99"/>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36000" rtlCol="0" anchor="t"/>
          <a:lstStyle/>
          <a:p>
            <a:pPr algn="ctr"/>
            <a:r>
              <a:rPr kumimoji="1" lang="ja-JP" altLang="en-US" sz="1600" b="1" dirty="0">
                <a:solidFill>
                  <a:schemeClr val="tx1"/>
                </a:solidFill>
                <a:latin typeface="Yu Gothic UI" panose="020B0500000000000000" pitchFamily="50" charset="-128"/>
                <a:ea typeface="Yu Gothic UI" panose="020B0500000000000000" pitchFamily="50" charset="-128"/>
              </a:rPr>
              <a:t>民間団体（</a:t>
            </a:r>
            <a:r>
              <a:rPr kumimoji="1" lang="en-US" altLang="ja-JP" sz="1600" b="1" dirty="0">
                <a:solidFill>
                  <a:schemeClr val="tx1"/>
                </a:solidFill>
                <a:latin typeface="Yu Gothic UI" panose="020B0500000000000000" pitchFamily="50" charset="-128"/>
                <a:ea typeface="Yu Gothic UI" panose="020B0500000000000000" pitchFamily="50" charset="-128"/>
              </a:rPr>
              <a:t>NPO</a:t>
            </a:r>
            <a:r>
              <a:rPr kumimoji="1" lang="ja-JP" altLang="en-US" sz="1600" b="1" dirty="0">
                <a:solidFill>
                  <a:schemeClr val="tx1"/>
                </a:solidFill>
                <a:latin typeface="Yu Gothic UI" panose="020B0500000000000000" pitchFamily="50" charset="-128"/>
                <a:ea typeface="Yu Gothic UI" panose="020B0500000000000000" pitchFamily="50" charset="-128"/>
              </a:rPr>
              <a:t>・</a:t>
            </a:r>
            <a:r>
              <a:rPr kumimoji="1" lang="en-US" altLang="ja-JP" sz="1600" b="1" dirty="0">
                <a:solidFill>
                  <a:schemeClr val="tx1"/>
                </a:solidFill>
                <a:latin typeface="Yu Gothic UI" panose="020B0500000000000000" pitchFamily="50" charset="-128"/>
                <a:ea typeface="Yu Gothic UI" panose="020B0500000000000000" pitchFamily="50" charset="-128"/>
              </a:rPr>
              <a:t>NGO</a:t>
            </a:r>
            <a:r>
              <a:rPr kumimoji="1" lang="ja-JP" altLang="en-US" sz="1600" b="1" dirty="0" err="1">
                <a:solidFill>
                  <a:schemeClr val="tx1"/>
                </a:solidFill>
                <a:latin typeface="Yu Gothic UI" panose="020B0500000000000000" pitchFamily="50" charset="-128"/>
                <a:ea typeface="Yu Gothic UI" panose="020B0500000000000000" pitchFamily="50" charset="-128"/>
              </a:rPr>
              <a:t>、</a:t>
            </a:r>
            <a:endParaRPr kumimoji="1" lang="en-US" altLang="ja-JP" sz="1600" b="1" dirty="0">
              <a:solidFill>
                <a:schemeClr val="tx1"/>
              </a:solidFill>
              <a:latin typeface="Yu Gothic UI" panose="020B0500000000000000" pitchFamily="50" charset="-128"/>
              <a:ea typeface="Yu Gothic UI" panose="020B0500000000000000" pitchFamily="50" charset="-128"/>
            </a:endParaRPr>
          </a:p>
          <a:p>
            <a:pPr algn="ctr"/>
            <a:r>
              <a:rPr kumimoji="1" lang="ja-JP" altLang="en-US" sz="1600" b="1" dirty="0">
                <a:solidFill>
                  <a:schemeClr val="tx1"/>
                </a:solidFill>
                <a:latin typeface="Yu Gothic UI" panose="020B0500000000000000" pitchFamily="50" charset="-128"/>
                <a:ea typeface="Yu Gothic UI" panose="020B0500000000000000" pitchFamily="50" charset="-128"/>
              </a:rPr>
              <a:t>教育・研究機関等）の役割</a:t>
            </a:r>
            <a:endParaRPr kumimoji="1" lang="en-US" altLang="ja-JP" sz="1600" b="1" dirty="0">
              <a:solidFill>
                <a:schemeClr val="tx1"/>
              </a:solidFill>
              <a:latin typeface="Yu Gothic UI" panose="020B0500000000000000" pitchFamily="50" charset="-128"/>
              <a:ea typeface="Yu Gothic UI" panose="020B0500000000000000" pitchFamily="50" charset="-128"/>
            </a:endParaRPr>
          </a:p>
          <a:p>
            <a:pPr algn="ctr">
              <a:lnSpc>
                <a:spcPts val="900"/>
              </a:lnSpc>
            </a:pPr>
            <a:endParaRPr kumimoji="1" lang="en-US" altLang="ja-JP" sz="1600" b="1" dirty="0">
              <a:solidFill>
                <a:schemeClr val="tx1"/>
              </a:solidFill>
              <a:latin typeface="Yu Gothic UI" panose="020B0500000000000000" pitchFamily="50" charset="-128"/>
              <a:ea typeface="Yu Gothic UI" panose="020B0500000000000000" pitchFamily="50" charset="-128"/>
            </a:endParaRPr>
          </a:p>
          <a:p>
            <a:pPr marL="285750" indent="-285750">
              <a:buFont typeface="Wingdings" panose="05000000000000000000" pitchFamily="2" charset="2"/>
              <a:buChar char="u"/>
            </a:pPr>
            <a:r>
              <a:rPr kumimoji="1" lang="ja-JP" altLang="en-US" sz="1600" dirty="0">
                <a:solidFill>
                  <a:schemeClr val="tx1"/>
                </a:solidFill>
                <a:latin typeface="Yu Gothic UI" panose="020B0500000000000000" pitchFamily="50" charset="-128"/>
                <a:ea typeface="Yu Gothic UI" panose="020B0500000000000000" pitchFamily="50" charset="-128"/>
              </a:rPr>
              <a:t>知の拠点としての役割</a:t>
            </a:r>
            <a:endParaRPr kumimoji="1" lang="en-US" altLang="ja-JP" sz="1600" dirty="0">
              <a:solidFill>
                <a:schemeClr val="tx1"/>
              </a:solidFill>
              <a:latin typeface="Yu Gothic UI" panose="020B0500000000000000" pitchFamily="50" charset="-128"/>
              <a:ea typeface="Yu Gothic UI" panose="020B0500000000000000" pitchFamily="50" charset="-128"/>
            </a:endParaRPr>
          </a:p>
          <a:p>
            <a:r>
              <a:rPr kumimoji="1" lang="ja-JP" altLang="en-US" sz="1600" dirty="0">
                <a:solidFill>
                  <a:schemeClr val="tx1"/>
                </a:solidFill>
                <a:latin typeface="Yu Gothic UI" panose="020B0500000000000000" pitchFamily="50" charset="-128"/>
                <a:ea typeface="Yu Gothic UI" panose="020B0500000000000000" pitchFamily="50" charset="-128"/>
              </a:rPr>
              <a:t>　（科学的知見の拡充・提言、環境の技術革新にかかる研究）</a:t>
            </a:r>
            <a:endParaRPr kumimoji="1" lang="en-US" altLang="ja-JP" sz="1600" dirty="0">
              <a:solidFill>
                <a:schemeClr val="tx1"/>
              </a:solidFill>
              <a:latin typeface="Yu Gothic UI" panose="020B0500000000000000" pitchFamily="50" charset="-128"/>
              <a:ea typeface="Yu Gothic UI" panose="020B0500000000000000" pitchFamily="50" charset="-128"/>
            </a:endParaRPr>
          </a:p>
          <a:p>
            <a:pPr marL="285750" indent="-285750">
              <a:buFont typeface="Wingdings" panose="05000000000000000000" pitchFamily="2" charset="2"/>
              <a:buChar char="u"/>
            </a:pPr>
            <a:r>
              <a:rPr kumimoji="1" lang="ja-JP" altLang="en-US" sz="1600" dirty="0">
                <a:solidFill>
                  <a:schemeClr val="tx1"/>
                </a:solidFill>
                <a:latin typeface="Yu Gothic UI" panose="020B0500000000000000" pitchFamily="50" charset="-128"/>
                <a:ea typeface="Yu Gothic UI" panose="020B0500000000000000" pitchFamily="50" charset="-128"/>
              </a:rPr>
              <a:t>府民に対して環境行動を促進</a:t>
            </a:r>
            <a:endParaRPr kumimoji="1" lang="en-US" altLang="ja-JP" sz="1600" dirty="0">
              <a:solidFill>
                <a:schemeClr val="tx1"/>
              </a:solidFill>
              <a:latin typeface="Yu Gothic UI" panose="020B0500000000000000" pitchFamily="50" charset="-128"/>
              <a:ea typeface="Yu Gothic UI" panose="020B0500000000000000" pitchFamily="50" charset="-128"/>
            </a:endParaRPr>
          </a:p>
        </p:txBody>
      </p:sp>
      <p:sp>
        <p:nvSpPr>
          <p:cNvPr id="49" name="角丸四角形 48"/>
          <p:cNvSpPr/>
          <p:nvPr/>
        </p:nvSpPr>
        <p:spPr>
          <a:xfrm>
            <a:off x="7612038" y="6774800"/>
            <a:ext cx="4212000" cy="1728000"/>
          </a:xfrm>
          <a:prstGeom prst="roundRect">
            <a:avLst>
              <a:gd name="adj" fmla="val 8151"/>
            </a:avLst>
          </a:prstGeom>
          <a:solidFill>
            <a:srgbClr val="FFABF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46800" rtlCol="0" anchor="t"/>
          <a:lstStyle/>
          <a:p>
            <a:pPr algn="ctr"/>
            <a:r>
              <a:rPr kumimoji="1" lang="ja-JP" altLang="en-US" sz="1600" b="1" dirty="0">
                <a:solidFill>
                  <a:schemeClr val="tx1"/>
                </a:solidFill>
                <a:latin typeface="Yu Gothic UI" panose="020B0500000000000000" pitchFamily="50" charset="-128"/>
                <a:ea typeface="Yu Gothic UI" panose="020B0500000000000000" pitchFamily="50" charset="-128"/>
              </a:rPr>
              <a:t>行政の役割</a:t>
            </a:r>
            <a:endParaRPr kumimoji="1" lang="en-US" altLang="ja-JP" sz="1600" b="1" dirty="0">
              <a:solidFill>
                <a:schemeClr val="tx1"/>
              </a:solidFill>
              <a:latin typeface="Yu Gothic UI" panose="020B0500000000000000" pitchFamily="50" charset="-128"/>
              <a:ea typeface="Yu Gothic UI" panose="020B0500000000000000" pitchFamily="50" charset="-128"/>
            </a:endParaRPr>
          </a:p>
          <a:p>
            <a:pPr algn="ctr">
              <a:lnSpc>
                <a:spcPts val="900"/>
              </a:lnSpc>
            </a:pPr>
            <a:endParaRPr kumimoji="1" lang="en-US" altLang="ja-JP" sz="1600" b="1" dirty="0">
              <a:solidFill>
                <a:schemeClr val="tx1"/>
              </a:solidFill>
              <a:latin typeface="Yu Gothic UI" panose="020B0500000000000000" pitchFamily="50" charset="-128"/>
              <a:ea typeface="Yu Gothic UI" panose="020B0500000000000000" pitchFamily="50" charset="-128"/>
            </a:endParaRPr>
          </a:p>
          <a:p>
            <a:pPr marL="285750" indent="-285750" algn="just">
              <a:buFont typeface="Wingdings" panose="05000000000000000000" pitchFamily="2" charset="2"/>
              <a:buChar char="u"/>
            </a:pPr>
            <a:r>
              <a:rPr kumimoji="1" lang="ja-JP" altLang="en-US" sz="1600" dirty="0">
                <a:solidFill>
                  <a:schemeClr val="tx1"/>
                </a:solidFill>
                <a:latin typeface="Yu Gothic UI" panose="020B0500000000000000" pitchFamily="50" charset="-128"/>
                <a:ea typeface="Yu Gothic UI" panose="020B0500000000000000" pitchFamily="50" charset="-128"/>
              </a:rPr>
              <a:t>環境に関する新しい知見等の収集・発信</a:t>
            </a:r>
            <a:endParaRPr kumimoji="1" lang="en-US" altLang="ja-JP" sz="1600" dirty="0">
              <a:solidFill>
                <a:schemeClr val="tx1"/>
              </a:solidFill>
              <a:latin typeface="Yu Gothic UI" panose="020B0500000000000000" pitchFamily="50" charset="-128"/>
              <a:ea typeface="Yu Gothic UI" panose="020B0500000000000000" pitchFamily="50" charset="-128"/>
            </a:endParaRPr>
          </a:p>
          <a:p>
            <a:pPr marL="285750" indent="-285750" algn="just">
              <a:buFont typeface="Wingdings" panose="05000000000000000000" pitchFamily="2" charset="2"/>
              <a:buChar char="u"/>
            </a:pPr>
            <a:r>
              <a:rPr kumimoji="1" lang="ja-JP" altLang="en-US" sz="1600" dirty="0">
                <a:solidFill>
                  <a:schemeClr val="tx1"/>
                </a:solidFill>
                <a:latin typeface="Yu Gothic UI" panose="020B0500000000000000" pitchFamily="50" charset="-128"/>
                <a:ea typeface="Yu Gothic UI" panose="020B0500000000000000" pitchFamily="50" charset="-128"/>
              </a:rPr>
              <a:t>各主体の取組を支援・促進する仕組みづくり</a:t>
            </a:r>
            <a:endParaRPr kumimoji="1" lang="en-US" altLang="ja-JP" sz="1600" dirty="0">
              <a:solidFill>
                <a:schemeClr val="tx1"/>
              </a:solidFill>
              <a:latin typeface="Yu Gothic UI" panose="020B0500000000000000" pitchFamily="50" charset="-128"/>
              <a:ea typeface="Yu Gothic UI" panose="020B0500000000000000" pitchFamily="50" charset="-128"/>
            </a:endParaRPr>
          </a:p>
          <a:p>
            <a:pPr marL="285750" indent="-285750" algn="just">
              <a:buFont typeface="Wingdings" panose="05000000000000000000" pitchFamily="2" charset="2"/>
              <a:buChar char="u"/>
            </a:pPr>
            <a:r>
              <a:rPr kumimoji="1" lang="ja-JP" altLang="en-US" sz="1600" dirty="0">
                <a:solidFill>
                  <a:schemeClr val="tx1"/>
                </a:solidFill>
                <a:latin typeface="Yu Gothic UI" panose="020B0500000000000000" pitchFamily="50" charset="-128"/>
                <a:ea typeface="Yu Gothic UI" panose="020B0500000000000000" pitchFamily="50" charset="-128"/>
              </a:rPr>
              <a:t>各主体の模範となる環境配慮製品の購入や契約など取組の率先的な実施</a:t>
            </a:r>
            <a:endParaRPr kumimoji="1" lang="en-US" altLang="ja-JP" sz="1600" dirty="0">
              <a:solidFill>
                <a:schemeClr val="tx1"/>
              </a:solidFill>
              <a:latin typeface="Yu Gothic UI" panose="020B0500000000000000" pitchFamily="50" charset="-128"/>
              <a:ea typeface="Yu Gothic UI" panose="020B0500000000000000" pitchFamily="50" charset="-128"/>
            </a:endParaRPr>
          </a:p>
        </p:txBody>
      </p:sp>
      <p:sp>
        <p:nvSpPr>
          <p:cNvPr id="84" name="角丸四角形 83"/>
          <p:cNvSpPr/>
          <p:nvPr/>
        </p:nvSpPr>
        <p:spPr>
          <a:xfrm>
            <a:off x="758031" y="6776212"/>
            <a:ext cx="4104000" cy="1728000"/>
          </a:xfrm>
          <a:prstGeom prst="roundRect">
            <a:avLst>
              <a:gd name="adj" fmla="val 8081"/>
            </a:avLst>
          </a:prstGeom>
          <a:solidFill>
            <a:srgbClr val="00D66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46800" rtlCol="0" anchor="t"/>
          <a:lstStyle/>
          <a:p>
            <a:pPr algn="ctr"/>
            <a:r>
              <a:rPr kumimoji="1" lang="ja-JP" altLang="en-US" sz="1600" b="1" dirty="0">
                <a:solidFill>
                  <a:schemeClr val="tx1"/>
                </a:solidFill>
                <a:latin typeface="Yu Gothic UI" panose="020B0500000000000000" pitchFamily="50" charset="-128"/>
                <a:ea typeface="Yu Gothic UI" panose="020B0500000000000000" pitchFamily="50" charset="-128"/>
              </a:rPr>
              <a:t>事業者の役割</a:t>
            </a:r>
            <a:endParaRPr kumimoji="1" lang="en-US" altLang="ja-JP" sz="1600" b="1" dirty="0">
              <a:solidFill>
                <a:schemeClr val="tx1"/>
              </a:solidFill>
              <a:latin typeface="Yu Gothic UI" panose="020B0500000000000000" pitchFamily="50" charset="-128"/>
              <a:ea typeface="Yu Gothic UI" panose="020B0500000000000000" pitchFamily="50" charset="-128"/>
            </a:endParaRPr>
          </a:p>
          <a:p>
            <a:pPr algn="ctr">
              <a:lnSpc>
                <a:spcPts val="900"/>
              </a:lnSpc>
            </a:pPr>
            <a:endParaRPr kumimoji="1" lang="en-US" altLang="ja-JP" sz="1600" b="1" dirty="0">
              <a:solidFill>
                <a:schemeClr val="tx1"/>
              </a:solidFill>
              <a:latin typeface="Yu Gothic UI" panose="020B0500000000000000" pitchFamily="50" charset="-128"/>
              <a:ea typeface="Yu Gothic UI" panose="020B0500000000000000" pitchFamily="50" charset="-128"/>
            </a:endParaRPr>
          </a:p>
          <a:p>
            <a:pPr marL="285750" indent="-285750" algn="just">
              <a:buFont typeface="Wingdings" panose="05000000000000000000" pitchFamily="2" charset="2"/>
              <a:buChar char="u"/>
            </a:pPr>
            <a:r>
              <a:rPr kumimoji="1" lang="ja-JP" altLang="en-US" sz="1600" dirty="0">
                <a:solidFill>
                  <a:schemeClr val="tx1"/>
                </a:solidFill>
                <a:latin typeface="Yu Gothic UI" panose="020B0500000000000000" pitchFamily="50" charset="-128"/>
                <a:ea typeface="Yu Gothic UI" panose="020B0500000000000000" pitchFamily="50" charset="-128"/>
              </a:rPr>
              <a:t>環境課題解決型のビジネスモデルの構築</a:t>
            </a:r>
            <a:endParaRPr kumimoji="1" lang="en-US" altLang="ja-JP" sz="1600" dirty="0">
              <a:solidFill>
                <a:schemeClr val="tx1"/>
              </a:solidFill>
              <a:latin typeface="Yu Gothic UI" panose="020B0500000000000000" pitchFamily="50" charset="-128"/>
              <a:ea typeface="Yu Gothic UI" panose="020B0500000000000000" pitchFamily="50" charset="-128"/>
            </a:endParaRPr>
          </a:p>
          <a:p>
            <a:pPr marL="285750" indent="-285750" algn="just">
              <a:buFont typeface="Wingdings" panose="05000000000000000000" pitchFamily="2" charset="2"/>
              <a:buChar char="u"/>
            </a:pPr>
            <a:r>
              <a:rPr kumimoji="1" lang="ja-JP" altLang="en-US" sz="1600" dirty="0">
                <a:solidFill>
                  <a:schemeClr val="tx1"/>
                </a:solidFill>
                <a:latin typeface="Yu Gothic UI" panose="020B0500000000000000" pitchFamily="50" charset="-128"/>
                <a:ea typeface="Yu Gothic UI" panose="020B0500000000000000" pitchFamily="50" charset="-128"/>
              </a:rPr>
              <a:t>サプライチェーン全体での環境効率性の向上、持続可能性に配慮した経営</a:t>
            </a:r>
            <a:endParaRPr kumimoji="1" lang="en-US" altLang="ja-JP" sz="1600" dirty="0">
              <a:solidFill>
                <a:schemeClr val="tx1"/>
              </a:solidFill>
              <a:latin typeface="Yu Gothic UI" panose="020B0500000000000000" pitchFamily="50" charset="-128"/>
              <a:ea typeface="Yu Gothic UI" panose="020B0500000000000000" pitchFamily="50" charset="-128"/>
            </a:endParaRPr>
          </a:p>
          <a:p>
            <a:pPr marL="285750" indent="-285750" algn="just">
              <a:buFont typeface="Wingdings" panose="05000000000000000000" pitchFamily="2" charset="2"/>
              <a:buChar char="u"/>
            </a:pPr>
            <a:r>
              <a:rPr kumimoji="1" lang="ja-JP" altLang="en-US" sz="1600" dirty="0">
                <a:solidFill>
                  <a:schemeClr val="tx1"/>
                </a:solidFill>
                <a:latin typeface="Yu Gothic UI" panose="020B0500000000000000" pitchFamily="50" charset="-128"/>
                <a:ea typeface="Yu Gothic UI" panose="020B0500000000000000" pitchFamily="50" charset="-128"/>
              </a:rPr>
              <a:t>環境技術の開発と普及</a:t>
            </a:r>
            <a:endParaRPr kumimoji="1" lang="en-US" altLang="ja-JP" sz="1600" dirty="0">
              <a:solidFill>
                <a:schemeClr val="tx1"/>
              </a:solidFill>
              <a:latin typeface="Yu Gothic UI" panose="020B0500000000000000" pitchFamily="50" charset="-128"/>
              <a:ea typeface="Yu Gothic UI" panose="020B0500000000000000" pitchFamily="50" charset="-128"/>
            </a:endParaRPr>
          </a:p>
        </p:txBody>
      </p:sp>
      <p:sp>
        <p:nvSpPr>
          <p:cNvPr id="86" name="角丸四角形 85"/>
          <p:cNvSpPr/>
          <p:nvPr/>
        </p:nvSpPr>
        <p:spPr>
          <a:xfrm>
            <a:off x="235690" y="4813666"/>
            <a:ext cx="4104000" cy="1764000"/>
          </a:xfrm>
          <a:prstGeom prst="roundRect">
            <a:avLst>
              <a:gd name="adj" fmla="val 10301"/>
            </a:avLst>
          </a:prstGeom>
          <a:solidFill>
            <a:schemeClr val="accent1">
              <a:lumMod val="40000"/>
              <a:lumOff val="6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46800" rtlCol="0" anchor="t"/>
          <a:lstStyle/>
          <a:p>
            <a:pPr algn="ctr"/>
            <a:r>
              <a:rPr kumimoji="1" lang="ja-JP" altLang="en-US" sz="1600" b="1" dirty="0">
                <a:solidFill>
                  <a:schemeClr val="tx1"/>
                </a:solidFill>
                <a:latin typeface="Yu Gothic UI" panose="020B0500000000000000" pitchFamily="50" charset="-128"/>
                <a:ea typeface="Yu Gothic UI" panose="020B0500000000000000" pitchFamily="50" charset="-128"/>
              </a:rPr>
              <a:t>府民の役割</a:t>
            </a:r>
            <a:endParaRPr kumimoji="1" lang="en-US" altLang="ja-JP" sz="1600" b="1" dirty="0">
              <a:solidFill>
                <a:schemeClr val="tx1"/>
              </a:solidFill>
              <a:latin typeface="Yu Gothic UI" panose="020B0500000000000000" pitchFamily="50" charset="-128"/>
              <a:ea typeface="Yu Gothic UI" panose="020B0500000000000000" pitchFamily="50" charset="-128"/>
            </a:endParaRPr>
          </a:p>
          <a:p>
            <a:pPr algn="ctr">
              <a:lnSpc>
                <a:spcPts val="900"/>
              </a:lnSpc>
            </a:pPr>
            <a:endParaRPr kumimoji="1" lang="en-US" altLang="ja-JP" sz="1600" b="1" dirty="0">
              <a:solidFill>
                <a:schemeClr val="tx1"/>
              </a:solidFill>
              <a:latin typeface="Yu Gothic UI" panose="020B0500000000000000" pitchFamily="50" charset="-128"/>
              <a:ea typeface="Yu Gothic UI" panose="020B0500000000000000" pitchFamily="50" charset="-128"/>
            </a:endParaRPr>
          </a:p>
          <a:p>
            <a:pPr marL="285750" indent="-285750" algn="just">
              <a:buFont typeface="Wingdings" panose="05000000000000000000" pitchFamily="2" charset="2"/>
              <a:buChar char="u"/>
            </a:pPr>
            <a:r>
              <a:rPr kumimoji="1" lang="ja-JP" altLang="en-US" sz="1600" dirty="0">
                <a:solidFill>
                  <a:schemeClr val="tx1"/>
                </a:solidFill>
                <a:latin typeface="Yu Gothic UI" panose="020B0500000000000000" pitchFamily="50" charset="-128"/>
                <a:ea typeface="Yu Gothic UI" panose="020B0500000000000000" pitchFamily="50" charset="-128"/>
              </a:rPr>
              <a:t>持続可能な社会に向けて、主体的に考え、行動</a:t>
            </a:r>
            <a:endParaRPr kumimoji="1" lang="en-US" altLang="ja-JP" sz="1600" dirty="0">
              <a:solidFill>
                <a:schemeClr val="tx1"/>
              </a:solidFill>
              <a:latin typeface="Yu Gothic UI" panose="020B0500000000000000" pitchFamily="50" charset="-128"/>
              <a:ea typeface="Yu Gothic UI" panose="020B0500000000000000" pitchFamily="50" charset="-128"/>
            </a:endParaRPr>
          </a:p>
          <a:p>
            <a:pPr marL="285750" indent="-285750" algn="just">
              <a:buFont typeface="Wingdings" panose="05000000000000000000" pitchFamily="2" charset="2"/>
              <a:buChar char="u"/>
            </a:pPr>
            <a:r>
              <a:rPr kumimoji="1" lang="ja-JP" altLang="en-US" sz="1600" dirty="0">
                <a:solidFill>
                  <a:schemeClr val="tx1"/>
                </a:solidFill>
                <a:latin typeface="Yu Gothic UI" panose="020B0500000000000000" pitchFamily="50" charset="-128"/>
                <a:ea typeface="Yu Gothic UI" panose="020B0500000000000000" pitchFamily="50" charset="-128"/>
              </a:rPr>
              <a:t>消費者としての購買行動による環境行動の実践（持続可能な方法で供給された商品の選択など）</a:t>
            </a:r>
          </a:p>
        </p:txBody>
      </p:sp>
      <p:sp>
        <p:nvSpPr>
          <p:cNvPr id="50" name="テキスト ボックス 49"/>
          <p:cNvSpPr txBox="1"/>
          <p:nvPr/>
        </p:nvSpPr>
        <p:spPr>
          <a:xfrm>
            <a:off x="4790175" y="4284304"/>
            <a:ext cx="2914325" cy="523220"/>
          </a:xfrm>
          <a:prstGeom prst="rect">
            <a:avLst/>
          </a:prstGeom>
          <a:noFill/>
        </p:spPr>
        <p:txBody>
          <a:bodyPr wrap="square" rtlCol="0">
            <a:spAutoFit/>
          </a:bodyPr>
          <a:lstStyle/>
          <a:p>
            <a:pPr algn="ctr"/>
            <a:r>
              <a:rPr kumimoji="1" lang="ja-JP" altLang="en-US" sz="2800" b="1" dirty="0">
                <a:latin typeface="Yu Gothic UI" panose="020B0500000000000000" pitchFamily="50" charset="-128"/>
                <a:ea typeface="Yu Gothic UI" panose="020B0500000000000000" pitchFamily="50" charset="-128"/>
              </a:rPr>
              <a:t>世　界</a:t>
            </a:r>
          </a:p>
        </p:txBody>
      </p:sp>
      <p:sp>
        <p:nvSpPr>
          <p:cNvPr id="56" name="テキスト ボックス 55"/>
          <p:cNvSpPr txBox="1"/>
          <p:nvPr/>
        </p:nvSpPr>
        <p:spPr>
          <a:xfrm>
            <a:off x="4216915" y="5415106"/>
            <a:ext cx="2507971" cy="523220"/>
          </a:xfrm>
          <a:prstGeom prst="rect">
            <a:avLst/>
          </a:prstGeom>
          <a:noFill/>
        </p:spPr>
        <p:txBody>
          <a:bodyPr wrap="square" rtlCol="0">
            <a:spAutoFit/>
          </a:bodyPr>
          <a:lstStyle/>
          <a:p>
            <a:pPr algn="ctr"/>
            <a:r>
              <a:rPr kumimoji="1" lang="ja-JP" altLang="en-US" sz="2800" b="1" dirty="0">
                <a:latin typeface="Yu Gothic UI" panose="020B0500000000000000" pitchFamily="50" charset="-128"/>
                <a:ea typeface="Yu Gothic UI" panose="020B0500000000000000" pitchFamily="50" charset="-128"/>
              </a:rPr>
              <a:t>日　本</a:t>
            </a:r>
            <a:endParaRPr kumimoji="1" lang="en-US" altLang="ja-JP" sz="2800" b="1" dirty="0">
              <a:latin typeface="Yu Gothic UI" panose="020B0500000000000000" pitchFamily="50" charset="-128"/>
              <a:ea typeface="Yu Gothic UI" panose="020B0500000000000000" pitchFamily="50" charset="-128"/>
            </a:endParaRPr>
          </a:p>
        </p:txBody>
      </p:sp>
      <p:sp>
        <p:nvSpPr>
          <p:cNvPr id="82" name="テキスト ボックス 81">
            <a:extLst>
              <a:ext uri="{FF2B5EF4-FFF2-40B4-BE49-F238E27FC236}">
                <a16:creationId xmlns:a16="http://schemas.microsoft.com/office/drawing/2014/main" id="{A245476B-625F-484B-A826-855C8DD776B0}"/>
              </a:ext>
            </a:extLst>
          </p:cNvPr>
          <p:cNvSpPr txBox="1"/>
          <p:nvPr/>
        </p:nvSpPr>
        <p:spPr>
          <a:xfrm>
            <a:off x="5593379" y="6478326"/>
            <a:ext cx="1120946" cy="461665"/>
          </a:xfrm>
          <a:prstGeom prst="rect">
            <a:avLst/>
          </a:prstGeom>
          <a:noFill/>
        </p:spPr>
        <p:txBody>
          <a:bodyPr wrap="square" rtlCol="0">
            <a:spAutoFit/>
          </a:bodyPr>
          <a:lstStyle/>
          <a:p>
            <a:pPr algn="ctr"/>
            <a:r>
              <a:rPr kumimoji="1" lang="ja-JP" altLang="en-US" sz="2400" b="1" dirty="0">
                <a:latin typeface="Yu Gothic UI" panose="020B0500000000000000" pitchFamily="50" charset="-128"/>
                <a:ea typeface="Yu Gothic UI" panose="020B0500000000000000" pitchFamily="50" charset="-128"/>
              </a:rPr>
              <a:t>大阪府</a:t>
            </a:r>
            <a:endParaRPr kumimoji="1" lang="en-US" altLang="ja-JP" sz="2400" b="1" dirty="0">
              <a:latin typeface="Yu Gothic UI" panose="020B0500000000000000" pitchFamily="50" charset="-128"/>
              <a:ea typeface="Yu Gothic UI" panose="020B0500000000000000" pitchFamily="50" charset="-128"/>
            </a:endParaRPr>
          </a:p>
        </p:txBody>
      </p:sp>
      <p:sp>
        <p:nvSpPr>
          <p:cNvPr id="85" name="ドーナツ 84"/>
          <p:cNvSpPr/>
          <p:nvPr/>
        </p:nvSpPr>
        <p:spPr>
          <a:xfrm>
            <a:off x="5282574" y="6997525"/>
            <a:ext cx="1563785" cy="1298401"/>
          </a:xfrm>
          <a:prstGeom prst="donut">
            <a:avLst>
              <a:gd name="adj" fmla="val 14419"/>
            </a:avLst>
          </a:prstGeom>
          <a:solidFill>
            <a:srgbClr val="99FF6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47">
              <a:solidFill>
                <a:schemeClr val="tx1"/>
              </a:solidFill>
            </a:endParaRPr>
          </a:p>
        </p:txBody>
      </p:sp>
      <p:sp>
        <p:nvSpPr>
          <p:cNvPr id="87" name="楕円 86"/>
          <p:cNvSpPr/>
          <p:nvPr/>
        </p:nvSpPr>
        <p:spPr>
          <a:xfrm>
            <a:off x="5046425" y="6909734"/>
            <a:ext cx="927143" cy="595491"/>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47"/>
          </a:p>
        </p:txBody>
      </p:sp>
      <p:sp>
        <p:nvSpPr>
          <p:cNvPr id="88" name="楕円 87"/>
          <p:cNvSpPr/>
          <p:nvPr/>
        </p:nvSpPr>
        <p:spPr>
          <a:xfrm>
            <a:off x="6183603" y="7714072"/>
            <a:ext cx="927143" cy="595491"/>
          </a:xfrm>
          <a:prstGeom prst="ellipse">
            <a:avLst/>
          </a:prstGeom>
          <a:solidFill>
            <a:srgbClr val="FFA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47"/>
          </a:p>
        </p:txBody>
      </p:sp>
      <p:sp>
        <p:nvSpPr>
          <p:cNvPr id="89" name="楕円 88"/>
          <p:cNvSpPr/>
          <p:nvPr/>
        </p:nvSpPr>
        <p:spPr>
          <a:xfrm>
            <a:off x="6220402" y="6919005"/>
            <a:ext cx="927143" cy="595491"/>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47"/>
          </a:p>
        </p:txBody>
      </p:sp>
      <p:sp>
        <p:nvSpPr>
          <p:cNvPr id="91" name="楕円 90"/>
          <p:cNvSpPr/>
          <p:nvPr/>
        </p:nvSpPr>
        <p:spPr>
          <a:xfrm>
            <a:off x="5024423" y="7708065"/>
            <a:ext cx="927143" cy="595491"/>
          </a:xfrm>
          <a:prstGeom prst="ellipse">
            <a:avLst/>
          </a:prstGeom>
          <a:solidFill>
            <a:srgbClr val="00D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47"/>
          </a:p>
        </p:txBody>
      </p:sp>
      <p:sp>
        <p:nvSpPr>
          <p:cNvPr id="92" name="テキスト ボックス 91">
            <a:extLst>
              <a:ext uri="{FF2B5EF4-FFF2-40B4-BE49-F238E27FC236}">
                <a16:creationId xmlns:a16="http://schemas.microsoft.com/office/drawing/2014/main" id="{A245476B-625F-484B-A826-855C8DD776B0}"/>
              </a:ext>
            </a:extLst>
          </p:cNvPr>
          <p:cNvSpPr txBox="1"/>
          <p:nvPr/>
        </p:nvSpPr>
        <p:spPr>
          <a:xfrm>
            <a:off x="4784898" y="7818622"/>
            <a:ext cx="1429672" cy="369332"/>
          </a:xfrm>
          <a:prstGeom prst="rect">
            <a:avLst/>
          </a:prstGeom>
          <a:noFill/>
        </p:spPr>
        <p:txBody>
          <a:bodyPr wrap="square" rtlCol="0">
            <a:spAutoFit/>
          </a:bodyPr>
          <a:lstStyle/>
          <a:p>
            <a:pPr algn="ctr"/>
            <a:r>
              <a:rPr kumimoji="1" lang="ja-JP" altLang="en-US" b="1" dirty="0">
                <a:latin typeface="Yu Gothic UI" panose="020B0500000000000000" pitchFamily="50" charset="-128"/>
                <a:ea typeface="Yu Gothic UI" panose="020B0500000000000000" pitchFamily="50" charset="-128"/>
              </a:rPr>
              <a:t>事業者</a:t>
            </a:r>
            <a:endParaRPr kumimoji="1" lang="en-US" altLang="ja-JP" b="1" dirty="0">
              <a:latin typeface="Yu Gothic UI" panose="020B0500000000000000" pitchFamily="50" charset="-128"/>
              <a:ea typeface="Yu Gothic UI" panose="020B0500000000000000" pitchFamily="50" charset="-128"/>
            </a:endParaRPr>
          </a:p>
        </p:txBody>
      </p:sp>
      <p:sp>
        <p:nvSpPr>
          <p:cNvPr id="93" name="テキスト ボックス 92">
            <a:extLst>
              <a:ext uri="{FF2B5EF4-FFF2-40B4-BE49-F238E27FC236}">
                <a16:creationId xmlns:a16="http://schemas.microsoft.com/office/drawing/2014/main" id="{A245476B-625F-484B-A826-855C8DD776B0}"/>
              </a:ext>
            </a:extLst>
          </p:cNvPr>
          <p:cNvSpPr txBox="1"/>
          <p:nvPr/>
        </p:nvSpPr>
        <p:spPr>
          <a:xfrm>
            <a:off x="4766263" y="7036198"/>
            <a:ext cx="1429672" cy="369332"/>
          </a:xfrm>
          <a:prstGeom prst="rect">
            <a:avLst/>
          </a:prstGeom>
          <a:noFill/>
        </p:spPr>
        <p:txBody>
          <a:bodyPr wrap="square" rtlCol="0">
            <a:spAutoFit/>
          </a:bodyPr>
          <a:lstStyle/>
          <a:p>
            <a:pPr algn="ctr"/>
            <a:r>
              <a:rPr kumimoji="1" lang="ja-JP" altLang="en-US" b="1" dirty="0">
                <a:latin typeface="Yu Gothic UI" panose="020B0500000000000000" pitchFamily="50" charset="-128"/>
                <a:ea typeface="Yu Gothic UI" panose="020B0500000000000000" pitchFamily="50" charset="-128"/>
              </a:rPr>
              <a:t>府民</a:t>
            </a:r>
            <a:endParaRPr kumimoji="1" lang="en-US" altLang="ja-JP" b="1" dirty="0">
              <a:latin typeface="Yu Gothic UI" panose="020B0500000000000000" pitchFamily="50" charset="-128"/>
              <a:ea typeface="Yu Gothic UI" panose="020B0500000000000000" pitchFamily="50" charset="-128"/>
            </a:endParaRPr>
          </a:p>
        </p:txBody>
      </p:sp>
      <p:sp>
        <p:nvSpPr>
          <p:cNvPr id="94" name="テキスト ボックス 93">
            <a:extLst>
              <a:ext uri="{FF2B5EF4-FFF2-40B4-BE49-F238E27FC236}">
                <a16:creationId xmlns:a16="http://schemas.microsoft.com/office/drawing/2014/main" id="{A245476B-625F-484B-A826-855C8DD776B0}"/>
              </a:ext>
            </a:extLst>
          </p:cNvPr>
          <p:cNvSpPr txBox="1"/>
          <p:nvPr/>
        </p:nvSpPr>
        <p:spPr>
          <a:xfrm>
            <a:off x="5940646" y="7825134"/>
            <a:ext cx="1429672" cy="369332"/>
          </a:xfrm>
          <a:prstGeom prst="rect">
            <a:avLst/>
          </a:prstGeom>
          <a:noFill/>
        </p:spPr>
        <p:txBody>
          <a:bodyPr wrap="square" rtlCol="0">
            <a:spAutoFit/>
          </a:bodyPr>
          <a:lstStyle/>
          <a:p>
            <a:pPr algn="ctr"/>
            <a:r>
              <a:rPr kumimoji="1" lang="ja-JP" altLang="en-US" b="1" dirty="0">
                <a:latin typeface="Yu Gothic UI" panose="020B0500000000000000" pitchFamily="50" charset="-128"/>
                <a:ea typeface="Yu Gothic UI" panose="020B0500000000000000" pitchFamily="50" charset="-128"/>
              </a:rPr>
              <a:t>行政</a:t>
            </a:r>
            <a:endParaRPr kumimoji="1" lang="en-US" altLang="ja-JP" b="1" dirty="0">
              <a:latin typeface="Yu Gothic UI" panose="020B0500000000000000" pitchFamily="50" charset="-128"/>
              <a:ea typeface="Yu Gothic UI" panose="020B0500000000000000" pitchFamily="50" charset="-128"/>
            </a:endParaRPr>
          </a:p>
        </p:txBody>
      </p:sp>
      <p:sp>
        <p:nvSpPr>
          <p:cNvPr id="95" name="テキスト ボックス 94">
            <a:extLst>
              <a:ext uri="{FF2B5EF4-FFF2-40B4-BE49-F238E27FC236}">
                <a16:creationId xmlns:a16="http://schemas.microsoft.com/office/drawing/2014/main" id="{A245476B-625F-484B-A826-855C8DD776B0}"/>
              </a:ext>
            </a:extLst>
          </p:cNvPr>
          <p:cNvSpPr txBox="1"/>
          <p:nvPr/>
        </p:nvSpPr>
        <p:spPr>
          <a:xfrm>
            <a:off x="5982889" y="7033033"/>
            <a:ext cx="1429672" cy="369332"/>
          </a:xfrm>
          <a:prstGeom prst="rect">
            <a:avLst/>
          </a:prstGeom>
          <a:noFill/>
        </p:spPr>
        <p:txBody>
          <a:bodyPr wrap="square" rtlCol="0">
            <a:spAutoFit/>
          </a:bodyPr>
          <a:lstStyle/>
          <a:p>
            <a:pPr algn="ctr"/>
            <a:r>
              <a:rPr kumimoji="1" lang="ja-JP" altLang="en-US" b="1" dirty="0">
                <a:latin typeface="Yu Gothic UI" panose="020B0500000000000000" pitchFamily="50" charset="-128"/>
                <a:ea typeface="Yu Gothic UI" panose="020B0500000000000000" pitchFamily="50" charset="-128"/>
              </a:rPr>
              <a:t>民間団体</a:t>
            </a:r>
            <a:endParaRPr kumimoji="1" lang="en-US" altLang="ja-JP" b="1" dirty="0">
              <a:latin typeface="Yu Gothic UI" panose="020B0500000000000000" pitchFamily="50" charset="-128"/>
              <a:ea typeface="Yu Gothic UI" panose="020B0500000000000000" pitchFamily="50" charset="-128"/>
            </a:endParaRPr>
          </a:p>
        </p:txBody>
      </p:sp>
      <p:sp>
        <p:nvSpPr>
          <p:cNvPr id="6" name="角丸四角形 44">
            <a:extLst>
              <a:ext uri="{FF2B5EF4-FFF2-40B4-BE49-F238E27FC236}">
                <a16:creationId xmlns:a16="http://schemas.microsoft.com/office/drawing/2014/main" id="{7BB598B6-B95D-40CC-BFD0-B97E0572CCA7}"/>
              </a:ext>
            </a:extLst>
          </p:cNvPr>
          <p:cNvSpPr/>
          <p:nvPr/>
        </p:nvSpPr>
        <p:spPr>
          <a:xfrm>
            <a:off x="96197" y="761071"/>
            <a:ext cx="3185440" cy="442674"/>
          </a:xfrm>
          <a:prstGeom prst="roundRect">
            <a:avLst/>
          </a:prstGeom>
          <a:solidFill>
            <a:srgbClr val="00AC4E"/>
          </a:solidFill>
          <a:ln w="254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wrap="square" lIns="179999" rIns="179999" rtlCol="0" anchor="ctr">
            <a:spAutoFit/>
          </a:bodyPr>
          <a:lstStyle/>
          <a:p>
            <a:pPr algn="ctr"/>
            <a:r>
              <a:rPr kumimoji="1" lang="ja-JP" altLang="en-US" sz="2000" b="1" dirty="0">
                <a:solidFill>
                  <a:schemeClr val="bg1"/>
                </a:solidFill>
                <a:latin typeface="Yu Gothic UI" panose="020B0500000000000000" pitchFamily="50" charset="-128"/>
                <a:ea typeface="Yu Gothic UI" panose="020B0500000000000000" pitchFamily="50" charset="-128"/>
              </a:rPr>
              <a:t>各主体の役割・連携</a:t>
            </a:r>
          </a:p>
        </p:txBody>
      </p:sp>
    </p:spTree>
    <p:extLst>
      <p:ext uri="{BB962C8B-B14F-4D97-AF65-F5344CB8AC3E}">
        <p14:creationId xmlns:p14="http://schemas.microsoft.com/office/powerpoint/2010/main" val="6773107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AE4CA40D-C8F5-4874-BA29-C44165C6BC19}"/>
              </a:ext>
            </a:extLst>
          </p:cNvPr>
          <p:cNvSpPr/>
          <p:nvPr/>
        </p:nvSpPr>
        <p:spPr>
          <a:xfrm>
            <a:off x="1291170" y="20719"/>
            <a:ext cx="9961122" cy="7481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599" dirty="0">
                <a:solidFill>
                  <a:schemeClr val="tx1"/>
                </a:solidFill>
                <a:latin typeface="ＭＳ ゴシック" panose="020B0609070205080204" pitchFamily="49" charset="-128"/>
                <a:ea typeface="ＭＳ ゴシック" panose="020B0609070205080204" pitchFamily="49" charset="-128"/>
              </a:rPr>
              <a:t>目　次</a:t>
            </a:r>
            <a:endParaRPr kumimoji="1" lang="en-US" altLang="ja-JP" sz="3599" dirty="0">
              <a:solidFill>
                <a:schemeClr val="tx1"/>
              </a:solidFill>
              <a:latin typeface="ＭＳ ゴシック" panose="020B0609070205080204" pitchFamily="49" charset="-128"/>
              <a:ea typeface="ＭＳ ゴシック" panose="020B0609070205080204" pitchFamily="49" charset="-128"/>
            </a:endParaRPr>
          </a:p>
        </p:txBody>
      </p:sp>
      <p:sp>
        <p:nvSpPr>
          <p:cNvPr id="8" name="正方形/長方形 7"/>
          <p:cNvSpPr/>
          <p:nvPr/>
        </p:nvSpPr>
        <p:spPr>
          <a:xfrm>
            <a:off x="1152036" y="660293"/>
            <a:ext cx="11073108" cy="6196568"/>
          </a:xfrm>
          <a:prstGeom prst="rect">
            <a:avLst/>
          </a:prstGeom>
        </p:spPr>
        <p:txBody>
          <a:bodyPr wrap="square">
            <a:spAutoFit/>
          </a:bodyPr>
          <a:lstStyle/>
          <a:p>
            <a:pPr>
              <a:lnSpc>
                <a:spcPts val="3400"/>
              </a:lnSpc>
            </a:pPr>
            <a:r>
              <a:rPr kumimoji="1" lang="ja-JP" altLang="en-US" sz="2400" b="1" dirty="0">
                <a:latin typeface="メイリオ" panose="020B0604030504040204" pitchFamily="50" charset="-128"/>
                <a:ea typeface="メイリオ" panose="020B0604030504040204" pitchFamily="50" charset="-128"/>
              </a:rPr>
              <a:t>１　環境総合計画の枠組み</a:t>
            </a:r>
            <a:endParaRPr kumimoji="1" lang="en-US" altLang="ja-JP" sz="2400" b="1" dirty="0">
              <a:latin typeface="メイリオ" panose="020B0604030504040204" pitchFamily="50" charset="-128"/>
              <a:ea typeface="メイリオ" panose="020B0604030504040204" pitchFamily="50" charset="-128"/>
            </a:endParaRPr>
          </a:p>
          <a:p>
            <a:pPr>
              <a:lnSpc>
                <a:spcPts val="3400"/>
              </a:lnSpc>
            </a:pPr>
            <a:r>
              <a:rPr kumimoji="1" lang="ja-JP" altLang="en-US" sz="2400" b="1" dirty="0">
                <a:latin typeface="メイリオ" panose="020B0604030504040204" pitchFamily="50" charset="-128"/>
                <a:ea typeface="メイリオ" panose="020B0604030504040204" pitchFamily="50" charset="-128"/>
              </a:rPr>
              <a:t>２　環境総合計画策定・改定の背景</a:t>
            </a:r>
            <a:endParaRPr kumimoji="1" lang="en-US" altLang="ja-JP" sz="2400" b="1" dirty="0">
              <a:latin typeface="メイリオ" panose="020B0604030504040204" pitchFamily="50" charset="-128"/>
              <a:ea typeface="メイリオ" panose="020B0604030504040204" pitchFamily="50" charset="-128"/>
            </a:endParaRPr>
          </a:p>
          <a:p>
            <a:pPr>
              <a:lnSpc>
                <a:spcPts val="3400"/>
              </a:lnSpc>
            </a:pPr>
            <a:r>
              <a:rPr kumimoji="1" lang="ja-JP" altLang="en-US" sz="2400" b="1" dirty="0">
                <a:latin typeface="メイリオ" panose="020B0604030504040204" pitchFamily="50" charset="-128"/>
                <a:ea typeface="メイリオ" panose="020B0604030504040204" pitchFamily="50" charset="-128"/>
              </a:rPr>
              <a:t>３　</a:t>
            </a:r>
            <a:r>
              <a:rPr kumimoji="1" lang="en-US" altLang="ja-JP" sz="2400" b="1" dirty="0">
                <a:latin typeface="メイリオ" panose="020B0604030504040204" pitchFamily="50" charset="-128"/>
                <a:ea typeface="メイリオ" panose="020B0604030504040204" pitchFamily="50" charset="-128"/>
              </a:rPr>
              <a:t>2050</a:t>
            </a:r>
            <a:r>
              <a:rPr kumimoji="1" lang="ja-JP" altLang="en-US" sz="2400" b="1" dirty="0">
                <a:latin typeface="メイリオ" panose="020B0604030504040204" pitchFamily="50" charset="-128"/>
                <a:ea typeface="メイリオ" panose="020B0604030504040204" pitchFamily="50" charset="-128"/>
              </a:rPr>
              <a:t>年のめざすべき将来像</a:t>
            </a:r>
            <a:endParaRPr kumimoji="1" lang="en-US" altLang="ja-JP" sz="2400" b="1" dirty="0">
              <a:latin typeface="メイリオ" panose="020B0604030504040204" pitchFamily="50" charset="-128"/>
              <a:ea typeface="メイリオ" panose="020B0604030504040204" pitchFamily="50" charset="-128"/>
            </a:endParaRPr>
          </a:p>
          <a:p>
            <a:pPr>
              <a:lnSpc>
                <a:spcPts val="3400"/>
              </a:lnSpc>
            </a:pPr>
            <a:r>
              <a:rPr kumimoji="1" lang="ja-JP" altLang="en-US" sz="2400" b="1" dirty="0">
                <a:latin typeface="メイリオ" panose="020B0604030504040204" pitchFamily="50" charset="-128"/>
                <a:ea typeface="メイリオ" panose="020B0604030504040204" pitchFamily="50" charset="-128"/>
              </a:rPr>
              <a:t>４　</a:t>
            </a:r>
            <a:r>
              <a:rPr kumimoji="1" lang="en-US" altLang="ja-JP" sz="2400" b="1" dirty="0">
                <a:latin typeface="メイリオ" panose="020B0604030504040204" pitchFamily="50" charset="-128"/>
                <a:ea typeface="メイリオ" panose="020B0604030504040204" pitchFamily="50" charset="-128"/>
              </a:rPr>
              <a:t>2030</a:t>
            </a:r>
            <a:r>
              <a:rPr kumimoji="1" lang="ja-JP" altLang="en-US" sz="2400" b="1" dirty="0">
                <a:latin typeface="メイリオ" panose="020B0604030504040204" pitchFamily="50" charset="-128"/>
                <a:ea typeface="メイリオ" panose="020B0604030504040204" pitchFamily="50" charset="-128"/>
              </a:rPr>
              <a:t>年の実現すべき姿</a:t>
            </a:r>
            <a:endParaRPr kumimoji="1" lang="en-US" altLang="ja-JP" sz="2400" b="1" dirty="0">
              <a:latin typeface="メイリオ" panose="020B0604030504040204" pitchFamily="50" charset="-128"/>
              <a:ea typeface="メイリオ" panose="020B0604030504040204" pitchFamily="50" charset="-128"/>
            </a:endParaRPr>
          </a:p>
          <a:p>
            <a:pPr>
              <a:lnSpc>
                <a:spcPts val="3400"/>
              </a:lnSpc>
            </a:pPr>
            <a:r>
              <a:rPr kumimoji="1" lang="ja-JP" altLang="en-US" sz="2400" b="1" dirty="0">
                <a:latin typeface="メイリオ" panose="020B0604030504040204" pitchFamily="50" charset="-128"/>
                <a:ea typeface="メイリオ" panose="020B0604030504040204" pitchFamily="50" charset="-128"/>
              </a:rPr>
              <a:t>５　施策の基本的な方向性</a:t>
            </a:r>
            <a:endParaRPr kumimoji="1" lang="en-US" altLang="ja-JP" sz="2400" b="1" dirty="0">
              <a:latin typeface="メイリオ" panose="020B0604030504040204" pitchFamily="50" charset="-128"/>
              <a:ea typeface="メイリオ" panose="020B0604030504040204" pitchFamily="50" charset="-128"/>
            </a:endParaRPr>
          </a:p>
          <a:p>
            <a:pPr>
              <a:lnSpc>
                <a:spcPts val="3400"/>
              </a:lnSpc>
            </a:pPr>
            <a:r>
              <a:rPr kumimoji="1" lang="ja-JP" altLang="en-US" sz="2400" b="1" dirty="0">
                <a:latin typeface="メイリオ" panose="020B0604030504040204" pitchFamily="50" charset="-128"/>
                <a:ea typeface="メイリオ" panose="020B0604030504040204" pitchFamily="50" charset="-128"/>
              </a:rPr>
              <a:t>　（１）中・長期的かつ世界的な視野</a:t>
            </a:r>
            <a:endParaRPr kumimoji="1" lang="en-US" altLang="ja-JP" sz="2400" b="1" dirty="0">
              <a:latin typeface="メイリオ" panose="020B0604030504040204" pitchFamily="50" charset="-128"/>
              <a:ea typeface="メイリオ" panose="020B0604030504040204" pitchFamily="50" charset="-128"/>
            </a:endParaRPr>
          </a:p>
          <a:p>
            <a:pPr>
              <a:lnSpc>
                <a:spcPts val="3400"/>
              </a:lnSpc>
            </a:pPr>
            <a:r>
              <a:rPr kumimoji="1" lang="ja-JP" altLang="en-US" sz="2400" b="1" dirty="0">
                <a:latin typeface="メイリオ" panose="020B0604030504040204" pitchFamily="50" charset="-128"/>
                <a:ea typeface="メイリオ" panose="020B0604030504040204" pitchFamily="50" charset="-128"/>
              </a:rPr>
              <a:t>　（２）社会・経済の課題解決に資する環境施策の視点</a:t>
            </a:r>
            <a:endParaRPr kumimoji="1" lang="en-US" altLang="ja-JP" sz="2400" b="1" dirty="0">
              <a:latin typeface="メイリオ" panose="020B0604030504040204" pitchFamily="50" charset="-128"/>
              <a:ea typeface="メイリオ" panose="020B0604030504040204" pitchFamily="50" charset="-128"/>
            </a:endParaRPr>
          </a:p>
          <a:p>
            <a:pPr>
              <a:lnSpc>
                <a:spcPts val="3400"/>
              </a:lnSpc>
            </a:pPr>
            <a:r>
              <a:rPr kumimoji="1" lang="ja-JP" altLang="en-US" sz="2400" b="1" dirty="0">
                <a:latin typeface="メイリオ" panose="020B0604030504040204" pitchFamily="50" charset="-128"/>
                <a:ea typeface="メイリオ" panose="020B0604030504040204" pitchFamily="50" charset="-128"/>
              </a:rPr>
              <a:t>　　　①外部性の内部化</a:t>
            </a:r>
            <a:endParaRPr kumimoji="1" lang="en-US" altLang="ja-JP" sz="2400" b="1" dirty="0">
              <a:latin typeface="メイリオ" panose="020B0604030504040204" pitchFamily="50" charset="-128"/>
              <a:ea typeface="メイリオ" panose="020B0604030504040204" pitchFamily="50" charset="-128"/>
            </a:endParaRPr>
          </a:p>
          <a:p>
            <a:pPr>
              <a:lnSpc>
                <a:spcPts val="3400"/>
              </a:lnSpc>
            </a:pPr>
            <a:r>
              <a:rPr kumimoji="1" lang="ja-JP" altLang="en-US" sz="2400" b="1" dirty="0">
                <a:latin typeface="メイリオ" panose="020B0604030504040204" pitchFamily="50" charset="-128"/>
                <a:ea typeface="メイリオ" panose="020B0604030504040204" pitchFamily="50" charset="-128"/>
              </a:rPr>
              <a:t>　　　②環境効率性の向上</a:t>
            </a:r>
            <a:endParaRPr kumimoji="1" lang="en-US" altLang="ja-JP" sz="2400" b="1" dirty="0">
              <a:latin typeface="メイリオ" panose="020B0604030504040204" pitchFamily="50" charset="-128"/>
              <a:ea typeface="メイリオ" panose="020B0604030504040204" pitchFamily="50" charset="-128"/>
            </a:endParaRPr>
          </a:p>
          <a:p>
            <a:pPr>
              <a:lnSpc>
                <a:spcPts val="3400"/>
              </a:lnSpc>
            </a:pPr>
            <a:r>
              <a:rPr kumimoji="1" lang="ja-JP" altLang="en-US" sz="2400" b="1" dirty="0">
                <a:latin typeface="メイリオ" panose="020B0604030504040204" pitchFamily="50" charset="-128"/>
                <a:ea typeface="メイリオ" panose="020B0604030504040204" pitchFamily="50" charset="-128"/>
              </a:rPr>
              <a:t>　　　③環境リスク・移行リスクへの対応</a:t>
            </a:r>
            <a:endParaRPr kumimoji="1" lang="en-US" altLang="ja-JP" sz="2400" b="1" dirty="0">
              <a:latin typeface="メイリオ" panose="020B0604030504040204" pitchFamily="50" charset="-128"/>
              <a:ea typeface="メイリオ" panose="020B0604030504040204" pitchFamily="50" charset="-128"/>
            </a:endParaRPr>
          </a:p>
          <a:p>
            <a:pPr>
              <a:lnSpc>
                <a:spcPts val="3400"/>
              </a:lnSpc>
            </a:pPr>
            <a:r>
              <a:rPr kumimoji="1" lang="ja-JP" altLang="en-US" sz="2400" b="1" dirty="0">
                <a:latin typeface="メイリオ" panose="020B0604030504040204" pitchFamily="50" charset="-128"/>
                <a:ea typeface="メイリオ" panose="020B0604030504040204" pitchFamily="50" charset="-128"/>
              </a:rPr>
              <a:t>　　　④自然資本の強化</a:t>
            </a:r>
            <a:endParaRPr kumimoji="1" lang="en-US" altLang="ja-JP" sz="2400" b="1" dirty="0">
              <a:latin typeface="メイリオ" panose="020B0604030504040204" pitchFamily="50" charset="-128"/>
              <a:ea typeface="メイリオ" panose="020B0604030504040204" pitchFamily="50" charset="-128"/>
            </a:endParaRPr>
          </a:p>
          <a:p>
            <a:pPr>
              <a:lnSpc>
                <a:spcPts val="3400"/>
              </a:lnSpc>
            </a:pPr>
            <a:r>
              <a:rPr kumimoji="1" lang="ja-JP" altLang="en-US" sz="2400" b="1" dirty="0">
                <a:latin typeface="メイリオ" panose="020B0604030504040204" pitchFamily="50" charset="-128"/>
                <a:ea typeface="メイリオ" panose="020B0604030504040204" pitchFamily="50" charset="-128"/>
              </a:rPr>
              <a:t>６　施策の基本的な方向性に基づいた個別計画の実行</a:t>
            </a:r>
            <a:endParaRPr kumimoji="1" lang="en-US" altLang="ja-JP" sz="2400" b="1" dirty="0">
              <a:latin typeface="メイリオ" panose="020B0604030504040204" pitchFamily="50" charset="-128"/>
              <a:ea typeface="メイリオ" panose="020B0604030504040204" pitchFamily="50" charset="-128"/>
            </a:endParaRPr>
          </a:p>
          <a:p>
            <a:pPr>
              <a:lnSpc>
                <a:spcPts val="3400"/>
              </a:lnSpc>
            </a:pPr>
            <a:r>
              <a:rPr kumimoji="1" lang="ja-JP" altLang="en-US" sz="2400" b="1" dirty="0">
                <a:latin typeface="メイリオ" panose="020B0604030504040204" pitchFamily="50" charset="-128"/>
                <a:ea typeface="メイリオ" panose="020B0604030504040204" pitchFamily="50" charset="-128"/>
              </a:rPr>
              <a:t>７　各主体の役割・連携</a:t>
            </a:r>
            <a:endParaRPr kumimoji="1" lang="en-US" altLang="ja-JP" sz="2400" b="1" strike="dblStrike" dirty="0">
              <a:latin typeface="メイリオ" panose="020B0604030504040204" pitchFamily="50" charset="-128"/>
              <a:ea typeface="メイリオ" panose="020B0604030504040204" pitchFamily="50" charset="-128"/>
            </a:endParaRPr>
          </a:p>
          <a:p>
            <a:pPr>
              <a:lnSpc>
                <a:spcPts val="3400"/>
              </a:lnSpc>
            </a:pPr>
            <a:r>
              <a:rPr kumimoji="1" lang="ja-JP" altLang="en-US" sz="2400" b="1" dirty="0">
                <a:latin typeface="メイリオ" panose="020B0604030504040204" pitchFamily="50" charset="-128"/>
                <a:ea typeface="メイリオ" panose="020B0604030504040204" pitchFamily="50" charset="-128"/>
              </a:rPr>
              <a:t>８　計画の進行管理</a:t>
            </a:r>
            <a:endParaRPr kumimoji="1" lang="en-US" altLang="ja-JP" sz="2400" b="1" dirty="0">
              <a:latin typeface="メイリオ" panose="020B0604030504040204" pitchFamily="50" charset="-128"/>
              <a:ea typeface="メイリオ" panose="020B0604030504040204" pitchFamily="50" charset="-128"/>
            </a:endParaRPr>
          </a:p>
        </p:txBody>
      </p:sp>
      <p:sp>
        <p:nvSpPr>
          <p:cNvPr id="31" name="テキスト ボックス 30">
            <a:extLst>
              <a:ext uri="{FF2B5EF4-FFF2-40B4-BE49-F238E27FC236}">
                <a16:creationId xmlns:a16="http://schemas.microsoft.com/office/drawing/2014/main" id="{AF45A109-3071-40B7-A50A-EAAE35D1307D}"/>
              </a:ext>
            </a:extLst>
          </p:cNvPr>
          <p:cNvSpPr txBox="1"/>
          <p:nvPr/>
        </p:nvSpPr>
        <p:spPr>
          <a:xfrm>
            <a:off x="772971" y="7171070"/>
            <a:ext cx="5719954" cy="2359620"/>
          </a:xfrm>
          <a:prstGeom prst="rect">
            <a:avLst/>
          </a:prstGeom>
          <a:noFill/>
        </p:spPr>
        <p:txBody>
          <a:bodyPr wrap="square">
            <a:spAutoFit/>
          </a:bodyPr>
          <a:lstStyle/>
          <a:p>
            <a:pPr algn="just">
              <a:spcBef>
                <a:spcPts val="200"/>
              </a:spcBef>
            </a:pPr>
            <a:r>
              <a:rPr kumimoji="1" lang="ja-JP" altLang="en-US" sz="1600" dirty="0">
                <a:latin typeface="Yu Gothic UI" panose="020B0500000000000000" pitchFamily="50" charset="-128"/>
                <a:ea typeface="Yu Gothic UI" panose="020B0500000000000000" pitchFamily="50" charset="-128"/>
              </a:rPr>
              <a:t>　</a:t>
            </a:r>
            <a:r>
              <a:rPr kumimoji="1" lang="en-US" altLang="ja-JP" sz="1600" dirty="0">
                <a:latin typeface="Yu Gothic UI" panose="020B0500000000000000" pitchFamily="50" charset="-128"/>
                <a:ea typeface="Yu Gothic UI" panose="020B0500000000000000" pitchFamily="50" charset="-128"/>
              </a:rPr>
              <a:t>2015</a:t>
            </a:r>
            <a:r>
              <a:rPr kumimoji="1" lang="ja-JP" altLang="en-US" sz="1600" dirty="0">
                <a:latin typeface="Yu Gothic UI" panose="020B0500000000000000" pitchFamily="50" charset="-128"/>
                <a:ea typeface="Yu Gothic UI" panose="020B0500000000000000" pitchFamily="50" charset="-128"/>
              </a:rPr>
              <a:t>年に、国連総会において「我々の世界を変革する：持続可能な開発のための</a:t>
            </a:r>
            <a:r>
              <a:rPr kumimoji="1" lang="en-US" altLang="ja-JP" sz="1600" dirty="0">
                <a:latin typeface="Yu Gothic UI" panose="020B0500000000000000" pitchFamily="50" charset="-128"/>
                <a:ea typeface="Yu Gothic UI" panose="020B0500000000000000" pitchFamily="50" charset="-128"/>
              </a:rPr>
              <a:t>2030</a:t>
            </a:r>
            <a:r>
              <a:rPr kumimoji="1" lang="ja-JP" altLang="en-US" sz="1600" dirty="0">
                <a:latin typeface="Yu Gothic UI" panose="020B0500000000000000" pitchFamily="50" charset="-128"/>
                <a:ea typeface="Yu Gothic UI" panose="020B0500000000000000" pitchFamily="50" charset="-128"/>
              </a:rPr>
              <a:t>アジェンダ」が採択されました。</a:t>
            </a:r>
            <a:endParaRPr kumimoji="1" lang="en-US" altLang="ja-JP" sz="1600" dirty="0">
              <a:latin typeface="Yu Gothic UI" panose="020B0500000000000000" pitchFamily="50" charset="-128"/>
              <a:ea typeface="Yu Gothic UI" panose="020B0500000000000000" pitchFamily="50" charset="-128"/>
            </a:endParaRPr>
          </a:p>
          <a:p>
            <a:pPr algn="just">
              <a:spcBef>
                <a:spcPts val="200"/>
              </a:spcBef>
            </a:pPr>
            <a:r>
              <a:rPr kumimoji="1" lang="ja-JP" altLang="en-US" sz="1600" dirty="0">
                <a:latin typeface="Yu Gothic UI" panose="020B0500000000000000" pitchFamily="50" charset="-128"/>
                <a:ea typeface="Yu Gothic UI" panose="020B0500000000000000" pitchFamily="50" charset="-128"/>
              </a:rPr>
              <a:t>　</a:t>
            </a:r>
            <a:r>
              <a:rPr lang="ja-JP" altLang="en-US" sz="1600" dirty="0">
                <a:latin typeface="Yu Gothic UI" panose="020B0500000000000000" pitchFamily="50" charset="-128"/>
                <a:ea typeface="Yu Gothic UI" panose="020B0500000000000000" pitchFamily="50" charset="-128"/>
              </a:rPr>
              <a:t>先進国と開発途上国が共に取り組むべき国際社会全体の普遍的な目標として採択され、その中に、「持続可能な開発目標（</a:t>
            </a:r>
            <a:r>
              <a:rPr lang="en-US" altLang="ja-JP" sz="1600" dirty="0">
                <a:latin typeface="Yu Gothic UI" panose="020B0500000000000000" pitchFamily="50" charset="-128"/>
                <a:ea typeface="Yu Gothic UI" panose="020B0500000000000000" pitchFamily="50" charset="-128"/>
              </a:rPr>
              <a:t>SDGs</a:t>
            </a:r>
            <a:r>
              <a:rPr lang="ja-JP" altLang="en-US" sz="1600" dirty="0">
                <a:latin typeface="Yu Gothic UI" panose="020B0500000000000000" pitchFamily="50" charset="-128"/>
                <a:ea typeface="Yu Gothic UI" panose="020B0500000000000000" pitchFamily="50" charset="-128"/>
              </a:rPr>
              <a:t>）」として、</a:t>
            </a:r>
            <a:r>
              <a:rPr lang="en-US" altLang="ja-JP" sz="1600" dirty="0">
                <a:latin typeface="Yu Gothic UI" panose="020B0500000000000000" pitchFamily="50" charset="-128"/>
                <a:ea typeface="Yu Gothic UI" panose="020B0500000000000000" pitchFamily="50" charset="-128"/>
              </a:rPr>
              <a:t>17</a:t>
            </a:r>
            <a:r>
              <a:rPr lang="ja-JP" altLang="en-US" sz="1600" dirty="0">
                <a:latin typeface="Yu Gothic UI" panose="020B0500000000000000" pitchFamily="50" charset="-128"/>
                <a:ea typeface="Yu Gothic UI" panose="020B0500000000000000" pitchFamily="50" charset="-128"/>
              </a:rPr>
              <a:t>のゴールと</a:t>
            </a:r>
            <a:r>
              <a:rPr lang="en-US" altLang="ja-JP" sz="1600" dirty="0">
                <a:latin typeface="Yu Gothic UI" panose="020B0500000000000000" pitchFamily="50" charset="-128"/>
                <a:ea typeface="Yu Gothic UI" panose="020B0500000000000000" pitchFamily="50" charset="-128"/>
              </a:rPr>
              <a:t>169</a:t>
            </a:r>
            <a:r>
              <a:rPr lang="ja-JP" altLang="en-US" sz="1600" dirty="0">
                <a:latin typeface="Yu Gothic UI" panose="020B0500000000000000" pitchFamily="50" charset="-128"/>
                <a:ea typeface="Yu Gothic UI" panose="020B0500000000000000" pitchFamily="50" charset="-128"/>
              </a:rPr>
              <a:t>のターゲットが設定されています</a:t>
            </a:r>
            <a:r>
              <a:rPr lang="ja-JP" altLang="ja-JP" sz="1600" dirty="0">
                <a:latin typeface="Yu Gothic UI" panose="020B0500000000000000" pitchFamily="50" charset="-128"/>
                <a:ea typeface="Yu Gothic UI" panose="020B0500000000000000" pitchFamily="50" charset="-128"/>
              </a:rPr>
              <a:t>。</a:t>
            </a:r>
          </a:p>
          <a:p>
            <a:pPr algn="just">
              <a:spcBef>
                <a:spcPts val="200"/>
              </a:spcBef>
            </a:pPr>
            <a:r>
              <a:rPr kumimoji="1" lang="ja-JP" altLang="en-US" sz="1600" dirty="0">
                <a:latin typeface="Yu Gothic UI" panose="020B0500000000000000" pitchFamily="50" charset="-128"/>
                <a:ea typeface="Yu Gothic UI" panose="020B0500000000000000" pitchFamily="50" charset="-128"/>
              </a:rPr>
              <a:t>　また、アジェンダでは、「環境」・「社会」・「経済」の３つの側面の諸課題を統合的に解決することの重要性が示されるとともに、</a:t>
            </a:r>
            <a:r>
              <a:rPr lang="ja-JP" altLang="en-US" sz="1600" dirty="0">
                <a:solidFill>
                  <a:srgbClr val="000000"/>
                </a:solidFill>
                <a:latin typeface="Yu Gothic UI" panose="020B0500000000000000" pitchFamily="50" charset="-128"/>
                <a:ea typeface="Yu Gothic UI" panose="020B0500000000000000" pitchFamily="50" charset="-128"/>
              </a:rPr>
              <a:t>一つの行動によって複数の側面における利益（マルチベネフィット）を生み出すことをめざしています。</a:t>
            </a:r>
            <a:endParaRPr lang="en-US" altLang="ja-JP" sz="1600" dirty="0">
              <a:solidFill>
                <a:srgbClr val="000000"/>
              </a:solidFill>
              <a:latin typeface="Yu Gothic UI" panose="020B0500000000000000" pitchFamily="50" charset="-128"/>
              <a:ea typeface="Yu Gothic UI" panose="020B0500000000000000" pitchFamily="50" charset="-128"/>
            </a:endParaRPr>
          </a:p>
        </p:txBody>
      </p:sp>
      <p:sp>
        <p:nvSpPr>
          <p:cNvPr id="32" name="テキスト ボックス 31">
            <a:extLst>
              <a:ext uri="{FF2B5EF4-FFF2-40B4-BE49-F238E27FC236}">
                <a16:creationId xmlns:a16="http://schemas.microsoft.com/office/drawing/2014/main" id="{83A80F23-17B3-43BE-B406-F74AE7D3A6CE}"/>
              </a:ext>
            </a:extLst>
          </p:cNvPr>
          <p:cNvSpPr txBox="1"/>
          <p:nvPr/>
        </p:nvSpPr>
        <p:spPr>
          <a:xfrm>
            <a:off x="725229" y="6825488"/>
            <a:ext cx="2497800" cy="369332"/>
          </a:xfrm>
          <a:prstGeom prst="rect">
            <a:avLst/>
          </a:prstGeom>
          <a:noFill/>
        </p:spPr>
        <p:txBody>
          <a:bodyPr wrap="none" rtlCol="0">
            <a:spAutoFit/>
          </a:bodyPr>
          <a:lstStyle/>
          <a:p>
            <a:r>
              <a:rPr kumimoji="1" lang="ja-JP" altLang="en-US" b="1" dirty="0">
                <a:latin typeface="Yu Gothic UI" panose="020B0500000000000000" pitchFamily="50" charset="-128"/>
                <a:ea typeface="Yu Gothic UI" panose="020B0500000000000000" pitchFamily="50" charset="-128"/>
              </a:rPr>
              <a:t>（参考）</a:t>
            </a:r>
            <a:r>
              <a:rPr kumimoji="1" lang="en-US" altLang="ja-JP" b="1" dirty="0">
                <a:latin typeface="Yu Gothic UI" panose="020B0500000000000000" pitchFamily="50" charset="-128"/>
                <a:ea typeface="Yu Gothic UI" panose="020B0500000000000000" pitchFamily="50" charset="-128"/>
              </a:rPr>
              <a:t>SDGs</a:t>
            </a:r>
            <a:r>
              <a:rPr kumimoji="1" lang="ja-JP" altLang="en-US" b="1" dirty="0">
                <a:latin typeface="Yu Gothic UI" panose="020B0500000000000000" pitchFamily="50" charset="-128"/>
                <a:ea typeface="Yu Gothic UI" panose="020B0500000000000000" pitchFamily="50" charset="-128"/>
              </a:rPr>
              <a:t>の考え方</a:t>
            </a:r>
          </a:p>
        </p:txBody>
      </p:sp>
      <p:sp>
        <p:nvSpPr>
          <p:cNvPr id="33" name="正方形/長方形 32">
            <a:extLst>
              <a:ext uri="{FF2B5EF4-FFF2-40B4-BE49-F238E27FC236}">
                <a16:creationId xmlns:a16="http://schemas.microsoft.com/office/drawing/2014/main" id="{B66CFDFF-B1BB-47EE-9925-71178941733F}"/>
              </a:ext>
            </a:extLst>
          </p:cNvPr>
          <p:cNvSpPr/>
          <p:nvPr/>
        </p:nvSpPr>
        <p:spPr>
          <a:xfrm>
            <a:off x="438515" y="6825488"/>
            <a:ext cx="11981330" cy="2647312"/>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47"/>
          </a:p>
        </p:txBody>
      </p:sp>
      <p:grpSp>
        <p:nvGrpSpPr>
          <p:cNvPr id="34" name="グループ化 33">
            <a:extLst>
              <a:ext uri="{FF2B5EF4-FFF2-40B4-BE49-F238E27FC236}">
                <a16:creationId xmlns:a16="http://schemas.microsoft.com/office/drawing/2014/main" id="{FFA14F7F-9A7F-48DE-BD4C-36CF7B26B21F}"/>
              </a:ext>
            </a:extLst>
          </p:cNvPr>
          <p:cNvGrpSpPr/>
          <p:nvPr/>
        </p:nvGrpSpPr>
        <p:grpSpPr>
          <a:xfrm>
            <a:off x="6997449" y="6950012"/>
            <a:ext cx="5173226" cy="2441922"/>
            <a:chOff x="8369245" y="5964696"/>
            <a:chExt cx="4028407" cy="1960889"/>
          </a:xfrm>
        </p:grpSpPr>
        <p:pic>
          <p:nvPicPr>
            <p:cNvPr id="35" name="図 34">
              <a:extLst>
                <a:ext uri="{FF2B5EF4-FFF2-40B4-BE49-F238E27FC236}">
                  <a16:creationId xmlns:a16="http://schemas.microsoft.com/office/drawing/2014/main" id="{209937F2-8627-4C91-B3A3-0FF94D794A6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369245" y="5964696"/>
              <a:ext cx="630000" cy="630000"/>
            </a:xfrm>
            <a:prstGeom prst="rect">
              <a:avLst/>
            </a:prstGeom>
          </p:spPr>
        </p:pic>
        <p:pic>
          <p:nvPicPr>
            <p:cNvPr id="36" name="図 35">
              <a:extLst>
                <a:ext uri="{FF2B5EF4-FFF2-40B4-BE49-F238E27FC236}">
                  <a16:creationId xmlns:a16="http://schemas.microsoft.com/office/drawing/2014/main" id="{C3A09D3D-8E51-48EB-95DC-A9D89D76847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048926" y="5964696"/>
              <a:ext cx="630000" cy="630000"/>
            </a:xfrm>
            <a:prstGeom prst="rect">
              <a:avLst/>
            </a:prstGeom>
          </p:spPr>
        </p:pic>
        <p:pic>
          <p:nvPicPr>
            <p:cNvPr id="37" name="図 36">
              <a:extLst>
                <a:ext uri="{FF2B5EF4-FFF2-40B4-BE49-F238E27FC236}">
                  <a16:creationId xmlns:a16="http://schemas.microsoft.com/office/drawing/2014/main" id="{358A9E42-D11B-47EA-BE17-F1A44336B3E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719923" y="5964696"/>
              <a:ext cx="630000" cy="630000"/>
            </a:xfrm>
            <a:prstGeom prst="rect">
              <a:avLst/>
            </a:prstGeom>
          </p:spPr>
        </p:pic>
        <p:pic>
          <p:nvPicPr>
            <p:cNvPr id="38" name="図 37">
              <a:extLst>
                <a:ext uri="{FF2B5EF4-FFF2-40B4-BE49-F238E27FC236}">
                  <a16:creationId xmlns:a16="http://schemas.microsoft.com/office/drawing/2014/main" id="{4C660FBD-8FF6-4C42-BB79-E7CC6B01665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408288" y="5964696"/>
              <a:ext cx="630000" cy="630000"/>
            </a:xfrm>
            <a:prstGeom prst="rect">
              <a:avLst/>
            </a:prstGeom>
          </p:spPr>
        </p:pic>
        <p:pic>
          <p:nvPicPr>
            <p:cNvPr id="39" name="図 38">
              <a:extLst>
                <a:ext uri="{FF2B5EF4-FFF2-40B4-BE49-F238E27FC236}">
                  <a16:creationId xmlns:a16="http://schemas.microsoft.com/office/drawing/2014/main" id="{302DB020-4285-4E53-844D-06DA3CD9FB5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087969" y="5964696"/>
              <a:ext cx="630000" cy="630000"/>
            </a:xfrm>
            <a:prstGeom prst="rect">
              <a:avLst/>
            </a:prstGeom>
          </p:spPr>
        </p:pic>
        <p:pic>
          <p:nvPicPr>
            <p:cNvPr id="40" name="図 39">
              <a:extLst>
                <a:ext uri="{FF2B5EF4-FFF2-40B4-BE49-F238E27FC236}">
                  <a16:creationId xmlns:a16="http://schemas.microsoft.com/office/drawing/2014/main" id="{31E0CD5B-9F43-4AFD-9F66-B064339B94B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1767652" y="5964696"/>
              <a:ext cx="630000" cy="630000"/>
            </a:xfrm>
            <a:prstGeom prst="rect">
              <a:avLst/>
            </a:prstGeom>
          </p:spPr>
        </p:pic>
        <p:pic>
          <p:nvPicPr>
            <p:cNvPr id="41" name="図 40">
              <a:extLst>
                <a:ext uri="{FF2B5EF4-FFF2-40B4-BE49-F238E27FC236}">
                  <a16:creationId xmlns:a16="http://schemas.microsoft.com/office/drawing/2014/main" id="{E8B7E580-AA2A-4F8D-A902-02D15728761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369245" y="6626718"/>
              <a:ext cx="630000" cy="630000"/>
            </a:xfrm>
            <a:prstGeom prst="rect">
              <a:avLst/>
            </a:prstGeom>
          </p:spPr>
        </p:pic>
        <p:pic>
          <p:nvPicPr>
            <p:cNvPr id="42" name="図 41">
              <a:extLst>
                <a:ext uri="{FF2B5EF4-FFF2-40B4-BE49-F238E27FC236}">
                  <a16:creationId xmlns:a16="http://schemas.microsoft.com/office/drawing/2014/main" id="{41F1B24B-181E-4E6C-819C-7881D51B0C9F}"/>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044468" y="6626718"/>
              <a:ext cx="630000" cy="630000"/>
            </a:xfrm>
            <a:prstGeom prst="rect">
              <a:avLst/>
            </a:prstGeom>
          </p:spPr>
        </p:pic>
        <p:pic>
          <p:nvPicPr>
            <p:cNvPr id="43" name="図 42">
              <a:extLst>
                <a:ext uri="{FF2B5EF4-FFF2-40B4-BE49-F238E27FC236}">
                  <a16:creationId xmlns:a16="http://schemas.microsoft.com/office/drawing/2014/main" id="{73383096-5486-478B-BC5C-AF35C9D6FF23}"/>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719691" y="6626718"/>
              <a:ext cx="630000" cy="630000"/>
            </a:xfrm>
            <a:prstGeom prst="rect">
              <a:avLst/>
            </a:prstGeom>
          </p:spPr>
        </p:pic>
        <p:pic>
          <p:nvPicPr>
            <p:cNvPr id="44" name="図 43">
              <a:extLst>
                <a:ext uri="{FF2B5EF4-FFF2-40B4-BE49-F238E27FC236}">
                  <a16:creationId xmlns:a16="http://schemas.microsoft.com/office/drawing/2014/main" id="{4E1E2720-D4BC-426A-A522-B2A94319AF2A}"/>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403597" y="6626718"/>
              <a:ext cx="630000" cy="630000"/>
            </a:xfrm>
            <a:prstGeom prst="rect">
              <a:avLst/>
            </a:prstGeom>
          </p:spPr>
        </p:pic>
        <p:pic>
          <p:nvPicPr>
            <p:cNvPr id="45" name="図 44">
              <a:extLst>
                <a:ext uri="{FF2B5EF4-FFF2-40B4-BE49-F238E27FC236}">
                  <a16:creationId xmlns:a16="http://schemas.microsoft.com/office/drawing/2014/main" id="{8E58DB02-C47D-4EB6-8631-4AF20511E2F7}"/>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1078820" y="6626718"/>
              <a:ext cx="630000" cy="630000"/>
            </a:xfrm>
            <a:prstGeom prst="rect">
              <a:avLst/>
            </a:prstGeom>
          </p:spPr>
        </p:pic>
        <p:pic>
          <p:nvPicPr>
            <p:cNvPr id="46" name="図 45">
              <a:extLst>
                <a:ext uri="{FF2B5EF4-FFF2-40B4-BE49-F238E27FC236}">
                  <a16:creationId xmlns:a16="http://schemas.microsoft.com/office/drawing/2014/main" id="{0082406F-0BB7-4C5C-9F6A-F7076E48BF4A}"/>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1762726" y="6626718"/>
              <a:ext cx="630000" cy="630000"/>
            </a:xfrm>
            <a:prstGeom prst="rect">
              <a:avLst/>
            </a:prstGeom>
          </p:spPr>
        </p:pic>
        <p:pic>
          <p:nvPicPr>
            <p:cNvPr id="47" name="図 46">
              <a:extLst>
                <a:ext uri="{FF2B5EF4-FFF2-40B4-BE49-F238E27FC236}">
                  <a16:creationId xmlns:a16="http://schemas.microsoft.com/office/drawing/2014/main" id="{0CEE1DA8-ACDF-451B-AB76-146FBB4CA8A6}"/>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8372844" y="7295585"/>
              <a:ext cx="626401" cy="626401"/>
            </a:xfrm>
            <a:prstGeom prst="rect">
              <a:avLst/>
            </a:prstGeom>
          </p:spPr>
        </p:pic>
        <p:pic>
          <p:nvPicPr>
            <p:cNvPr id="48" name="図 47">
              <a:extLst>
                <a:ext uri="{FF2B5EF4-FFF2-40B4-BE49-F238E27FC236}">
                  <a16:creationId xmlns:a16="http://schemas.microsoft.com/office/drawing/2014/main" id="{D89A2A60-FA01-4007-B569-C78A8776327B}"/>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0397614" y="7295585"/>
              <a:ext cx="626401" cy="626401"/>
            </a:xfrm>
            <a:prstGeom prst="rect">
              <a:avLst/>
            </a:prstGeom>
          </p:spPr>
        </p:pic>
        <p:pic>
          <p:nvPicPr>
            <p:cNvPr id="49" name="図 48">
              <a:extLst>
                <a:ext uri="{FF2B5EF4-FFF2-40B4-BE49-F238E27FC236}">
                  <a16:creationId xmlns:a16="http://schemas.microsoft.com/office/drawing/2014/main" id="{8238CB3A-8D58-4651-91CA-B6F84467E821}"/>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11078820" y="7295585"/>
              <a:ext cx="630000" cy="630000"/>
            </a:xfrm>
            <a:prstGeom prst="rect">
              <a:avLst/>
            </a:prstGeom>
          </p:spPr>
        </p:pic>
        <p:pic>
          <p:nvPicPr>
            <p:cNvPr id="50" name="図 49">
              <a:extLst>
                <a:ext uri="{FF2B5EF4-FFF2-40B4-BE49-F238E27FC236}">
                  <a16:creationId xmlns:a16="http://schemas.microsoft.com/office/drawing/2014/main" id="{5A1DC73F-DFF2-4E51-B477-4D700CC60FCA}"/>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9045368" y="7295585"/>
              <a:ext cx="630000" cy="630000"/>
            </a:xfrm>
            <a:prstGeom prst="rect">
              <a:avLst/>
            </a:prstGeom>
          </p:spPr>
        </p:pic>
        <p:pic>
          <p:nvPicPr>
            <p:cNvPr id="51" name="図 50">
              <a:extLst>
                <a:ext uri="{FF2B5EF4-FFF2-40B4-BE49-F238E27FC236}">
                  <a16:creationId xmlns:a16="http://schemas.microsoft.com/office/drawing/2014/main" id="{CAAED7EE-A52E-482F-8E6E-C3C378D77D4B}"/>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9721491" y="7295585"/>
              <a:ext cx="630000" cy="630000"/>
            </a:xfrm>
            <a:prstGeom prst="rect">
              <a:avLst/>
            </a:prstGeom>
          </p:spPr>
        </p:pic>
      </p:grpSp>
      <p:pic>
        <p:nvPicPr>
          <p:cNvPr id="54" name="図 53">
            <a:extLst>
              <a:ext uri="{FF2B5EF4-FFF2-40B4-BE49-F238E27FC236}">
                <a16:creationId xmlns:a16="http://schemas.microsoft.com/office/drawing/2014/main" id="{93F03A08-2135-464E-BC52-F0B8A3A3BE6F}"/>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11390609" y="8655185"/>
            <a:ext cx="780066" cy="780066"/>
          </a:xfrm>
          <a:prstGeom prst="rect">
            <a:avLst/>
          </a:prstGeom>
        </p:spPr>
      </p:pic>
      <p:pic>
        <p:nvPicPr>
          <p:cNvPr id="5" name="図 4">
            <a:extLst>
              <a:ext uri="{FF2B5EF4-FFF2-40B4-BE49-F238E27FC236}">
                <a16:creationId xmlns:a16="http://schemas.microsoft.com/office/drawing/2014/main" id="{C28D835F-A153-4441-A4E2-04CABEF30889}"/>
              </a:ext>
            </a:extLst>
          </p:cNvPr>
          <p:cNvPicPr>
            <a:picLocks noChangeAspect="1"/>
          </p:cNvPicPr>
          <p:nvPr/>
        </p:nvPicPr>
        <p:blipFill>
          <a:blip r:embed="rId20"/>
          <a:stretch>
            <a:fillRect/>
          </a:stretch>
        </p:blipFill>
        <p:spPr>
          <a:xfrm>
            <a:off x="8652553" y="183988"/>
            <a:ext cx="4059017" cy="624775"/>
          </a:xfrm>
          <a:prstGeom prst="rect">
            <a:avLst/>
          </a:prstGeom>
        </p:spPr>
      </p:pic>
      <p:sp>
        <p:nvSpPr>
          <p:cNvPr id="30" name="正方形/長方形 29">
            <a:extLst>
              <a:ext uri="{FF2B5EF4-FFF2-40B4-BE49-F238E27FC236}">
                <a16:creationId xmlns:a16="http://schemas.microsoft.com/office/drawing/2014/main" id="{DF6A291B-9E87-47AD-8146-8A87D6CEC927}"/>
              </a:ext>
            </a:extLst>
          </p:cNvPr>
          <p:cNvSpPr/>
          <p:nvPr/>
        </p:nvSpPr>
        <p:spPr>
          <a:xfrm>
            <a:off x="8634102" y="831065"/>
            <a:ext cx="4098966" cy="461665"/>
          </a:xfrm>
          <a:prstGeom prst="rect">
            <a:avLst/>
          </a:prstGeom>
        </p:spPr>
        <p:txBody>
          <a:bodyPr wrap="square">
            <a:spAutoFit/>
          </a:bodyPr>
          <a:lstStyle/>
          <a:p>
            <a:r>
              <a:rPr lang="ja-JP" altLang="en-US" sz="1200" dirty="0">
                <a:latin typeface="メイリオ" panose="020B0604030504040204" pitchFamily="50" charset="-128"/>
                <a:ea typeface="メイリオ" panose="020B0604030504040204" pitchFamily="50" charset="-128"/>
              </a:rPr>
              <a:t>本計画は、「持続可能な開発目標（</a:t>
            </a:r>
            <a:r>
              <a:rPr lang="en-US" altLang="ja-JP" sz="1200" dirty="0">
                <a:latin typeface="メイリオ" panose="020B0604030504040204" pitchFamily="50" charset="-128"/>
                <a:ea typeface="メイリオ" panose="020B0604030504040204" pitchFamily="50" charset="-128"/>
              </a:rPr>
              <a:t>SDGs</a:t>
            </a:r>
            <a:r>
              <a:rPr lang="ja-JP" altLang="en-US" sz="1200" dirty="0">
                <a:latin typeface="メイリオ" panose="020B0604030504040204" pitchFamily="50" charset="-128"/>
                <a:ea typeface="メイリオ" panose="020B0604030504040204" pitchFamily="50" charset="-128"/>
              </a:rPr>
              <a:t>）」に掲げる</a:t>
            </a:r>
            <a:r>
              <a:rPr lang="en-US" altLang="ja-JP" sz="1200" dirty="0">
                <a:latin typeface="メイリオ" panose="020B0604030504040204" pitchFamily="50" charset="-128"/>
                <a:ea typeface="メイリオ" panose="020B0604030504040204" pitchFamily="50" charset="-128"/>
              </a:rPr>
              <a:t>17</a:t>
            </a:r>
            <a:r>
              <a:rPr lang="ja-JP" altLang="en-US" sz="1200" dirty="0">
                <a:latin typeface="メイリオ" panose="020B0604030504040204" pitchFamily="50" charset="-128"/>
                <a:ea typeface="メイリオ" panose="020B0604030504040204" pitchFamily="50" charset="-128"/>
              </a:rPr>
              <a:t>のゴールの達成に寄与するものです。</a:t>
            </a:r>
            <a:endParaRPr lang="en-US" altLang="ja-JP" sz="12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3922709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矢印: 右 3">
            <a:extLst>
              <a:ext uri="{FF2B5EF4-FFF2-40B4-BE49-F238E27FC236}">
                <a16:creationId xmlns:a16="http://schemas.microsoft.com/office/drawing/2014/main" id="{6B348FC5-D13C-4748-8B40-911BA97A1FD7}"/>
              </a:ext>
            </a:extLst>
          </p:cNvPr>
          <p:cNvSpPr/>
          <p:nvPr/>
        </p:nvSpPr>
        <p:spPr>
          <a:xfrm rot="5400000">
            <a:off x="3933416" y="3432150"/>
            <a:ext cx="4928259" cy="5711669"/>
          </a:xfrm>
          <a:prstGeom prst="rightArrow">
            <a:avLst>
              <a:gd name="adj1" fmla="val 50000"/>
              <a:gd name="adj2" fmla="val 35060"/>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latin typeface="Yu Gothic UI" panose="020B0500000000000000" pitchFamily="50" charset="-128"/>
              <a:ea typeface="Yu Gothic UI" panose="020B0500000000000000" pitchFamily="50" charset="-128"/>
            </a:endParaRPr>
          </a:p>
        </p:txBody>
      </p:sp>
      <p:sp>
        <p:nvSpPr>
          <p:cNvPr id="42" name="正方形/長方形 41">
            <a:extLst>
              <a:ext uri="{FF2B5EF4-FFF2-40B4-BE49-F238E27FC236}">
                <a16:creationId xmlns:a16="http://schemas.microsoft.com/office/drawing/2014/main" id="{F3F641A4-B06C-48AA-B040-D266BD2C8020}"/>
              </a:ext>
            </a:extLst>
          </p:cNvPr>
          <p:cNvSpPr/>
          <p:nvPr/>
        </p:nvSpPr>
        <p:spPr>
          <a:xfrm>
            <a:off x="6583153" y="7832933"/>
            <a:ext cx="4593298" cy="1365338"/>
          </a:xfrm>
          <a:prstGeom prst="rect">
            <a:avLst/>
          </a:prstGeom>
          <a:solidFill>
            <a:srgbClr val="00AC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A01EF3B8-6C07-4A4C-8D62-ED9B15D3515F}"/>
              </a:ext>
            </a:extLst>
          </p:cNvPr>
          <p:cNvSpPr/>
          <p:nvPr/>
        </p:nvSpPr>
        <p:spPr>
          <a:xfrm>
            <a:off x="2378692" y="7816674"/>
            <a:ext cx="3754422" cy="1365338"/>
          </a:xfrm>
          <a:prstGeom prst="rect">
            <a:avLst/>
          </a:prstGeom>
          <a:solidFill>
            <a:srgbClr val="00AC4E"/>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1" y="10854"/>
            <a:ext cx="12801599" cy="648000"/>
          </a:xfrm>
          <a:prstGeom prst="rect">
            <a:avLst/>
          </a:prstGeom>
          <a:solidFill>
            <a:srgbClr val="007E39"/>
          </a:solidFill>
          <a:ln w="12700" cap="flat" cmpd="sng" algn="ctr">
            <a:noFill/>
            <a:prstDash val="solid"/>
            <a:miter lim="800000"/>
          </a:ln>
          <a:effectLst/>
        </p:spPr>
        <p:txBody>
          <a:bodyPr rot="0" spcFirstLastPara="0" vert="horz" wrap="square" lIns="91440" tIns="126000" rIns="91440" bIns="45720" numCol="1" spcCol="0" rtlCol="0" fromWordArt="0" anchor="ctr" anchorCtr="0" forceAA="0" compatLnSpc="1">
            <a:prstTxWarp prst="textNoShape">
              <a:avLst/>
            </a:prstTxWarp>
            <a:noAutofit/>
          </a:bodyPr>
          <a:lstStyle/>
          <a:p>
            <a:pPr algn="ctr">
              <a:lnSpc>
                <a:spcPts val="3080"/>
              </a:lnSpc>
            </a:pPr>
            <a:r>
              <a:rPr lang="ja-JP" altLang="en-US" sz="2800" b="1" dirty="0">
                <a:solidFill>
                  <a:schemeClr val="bg1"/>
                </a:solidFill>
                <a:latin typeface="Yu Gothic UI" panose="020B0500000000000000" pitchFamily="50" charset="-128"/>
                <a:ea typeface="Yu Gothic UI" panose="020B0500000000000000" pitchFamily="50" charset="-128"/>
              </a:rPr>
              <a:t>８　計画の進行管理</a:t>
            </a:r>
          </a:p>
        </p:txBody>
      </p:sp>
      <p:sp>
        <p:nvSpPr>
          <p:cNvPr id="51" name="角丸四角形 3">
            <a:extLst>
              <a:ext uri="{FF2B5EF4-FFF2-40B4-BE49-F238E27FC236}">
                <a16:creationId xmlns:a16="http://schemas.microsoft.com/office/drawing/2014/main" id="{870496E5-0FC5-48D1-AEC7-C99A1474F37E}"/>
              </a:ext>
            </a:extLst>
          </p:cNvPr>
          <p:cNvSpPr/>
          <p:nvPr/>
        </p:nvSpPr>
        <p:spPr>
          <a:xfrm>
            <a:off x="165600" y="979801"/>
            <a:ext cx="12571200" cy="2203666"/>
          </a:xfrm>
          <a:prstGeom prst="roundRect">
            <a:avLst>
              <a:gd name="adj" fmla="val 0"/>
            </a:avLst>
          </a:prstGeom>
          <a:solidFill>
            <a:srgbClr val="FFFFCC"/>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Ins="180000" rtlCol="0" anchor="t"/>
          <a:lstStyle/>
          <a:p>
            <a:pPr marL="285755" indent="-285755" algn="just">
              <a:lnSpc>
                <a:spcPts val="2400"/>
              </a:lnSpc>
              <a:buFont typeface="Wingdings" panose="05000000000000000000" pitchFamily="2" charset="2"/>
              <a:buChar char="Ø"/>
            </a:pPr>
            <a:endParaRPr lang="en-US" altLang="ja-JP" dirty="0">
              <a:solidFill>
                <a:schemeClr val="tx1"/>
              </a:solidFill>
              <a:latin typeface="Yu Gothic UI" panose="020B0500000000000000" pitchFamily="50" charset="-128"/>
              <a:ea typeface="Yu Gothic UI" panose="020B0500000000000000" pitchFamily="50" charset="-128"/>
            </a:endParaRPr>
          </a:p>
          <a:p>
            <a:pPr marL="285755" indent="-285755" algn="just">
              <a:lnSpc>
                <a:spcPts val="2200"/>
              </a:lnSpc>
              <a:buFont typeface="Wingdings" panose="05000000000000000000" pitchFamily="2" charset="2"/>
              <a:buChar char="Ø"/>
            </a:pPr>
            <a:r>
              <a:rPr lang="ja-JP" altLang="en-US" dirty="0">
                <a:solidFill>
                  <a:schemeClr val="tx1"/>
                </a:solidFill>
                <a:latin typeface="Yu Gothic UI" panose="020B0500000000000000" pitchFamily="50" charset="-128"/>
                <a:ea typeface="Yu Gothic UI" panose="020B0500000000000000" pitchFamily="50" charset="-128"/>
              </a:rPr>
              <a:t>　</a:t>
            </a:r>
            <a:r>
              <a:rPr lang="ja-JP" altLang="ja-JP" dirty="0">
                <a:solidFill>
                  <a:schemeClr val="tx1"/>
                </a:solidFill>
                <a:latin typeface="Yu Gothic UI" panose="020B0500000000000000" pitchFamily="50" charset="-128"/>
                <a:ea typeface="Yu Gothic UI" panose="020B0500000000000000" pitchFamily="50" charset="-128"/>
              </a:rPr>
              <a:t>計画期間の中間年である</a:t>
            </a:r>
            <a:r>
              <a:rPr lang="en-US" altLang="ja-JP" dirty="0">
                <a:solidFill>
                  <a:schemeClr val="tx1"/>
                </a:solidFill>
                <a:latin typeface="Yu Gothic UI" panose="020B0500000000000000" pitchFamily="50" charset="-128"/>
                <a:ea typeface="Yu Gothic UI" panose="020B0500000000000000" pitchFamily="50" charset="-128"/>
              </a:rPr>
              <a:t>2025</a:t>
            </a:r>
            <a:r>
              <a:rPr lang="ja-JP" altLang="en-US" dirty="0">
                <a:solidFill>
                  <a:schemeClr val="tx1"/>
                </a:solidFill>
                <a:latin typeface="Yu Gothic UI" panose="020B0500000000000000" pitchFamily="50" charset="-128"/>
                <a:ea typeface="Yu Gothic UI" panose="020B0500000000000000" pitchFamily="50" charset="-128"/>
              </a:rPr>
              <a:t>年度</a:t>
            </a:r>
            <a:r>
              <a:rPr lang="ja-JP" altLang="ja-JP" dirty="0">
                <a:solidFill>
                  <a:schemeClr val="tx1"/>
                </a:solidFill>
                <a:latin typeface="Yu Gothic UI" panose="020B0500000000000000" pitchFamily="50" charset="-128"/>
                <a:ea typeface="Yu Gothic UI" panose="020B0500000000000000" pitchFamily="50" charset="-128"/>
              </a:rPr>
              <a:t>に、</a:t>
            </a:r>
            <a:r>
              <a:rPr lang="ja-JP" altLang="en-US" dirty="0">
                <a:solidFill>
                  <a:schemeClr val="tx1"/>
                </a:solidFill>
                <a:latin typeface="Yu Gothic UI" panose="020B0500000000000000" pitchFamily="50" charset="-128"/>
                <a:ea typeface="Yu Gothic UI" panose="020B0500000000000000" pitchFamily="50" charset="-128"/>
              </a:rPr>
              <a:t>「施策の</a:t>
            </a:r>
            <a:r>
              <a:rPr lang="ja-JP" altLang="ja-JP" dirty="0">
                <a:solidFill>
                  <a:schemeClr val="tx1"/>
                </a:solidFill>
                <a:latin typeface="Yu Gothic UI" panose="020B0500000000000000" pitchFamily="50" charset="-128"/>
                <a:ea typeface="Yu Gothic UI" panose="020B0500000000000000" pitchFamily="50" charset="-128"/>
              </a:rPr>
              <a:t>基本的な方向性</a:t>
            </a:r>
            <a:r>
              <a:rPr lang="ja-JP" altLang="en-US" dirty="0">
                <a:solidFill>
                  <a:schemeClr val="tx1"/>
                </a:solidFill>
                <a:latin typeface="Yu Gothic UI" panose="020B0500000000000000" pitchFamily="50" charset="-128"/>
                <a:ea typeface="Yu Gothic UI" panose="020B0500000000000000" pitchFamily="50" charset="-128"/>
              </a:rPr>
              <a:t>」</a:t>
            </a:r>
            <a:r>
              <a:rPr lang="ja-JP" altLang="ja-JP" dirty="0">
                <a:solidFill>
                  <a:schemeClr val="tx1"/>
                </a:solidFill>
                <a:latin typeface="Yu Gothic UI" panose="020B0500000000000000" pitchFamily="50" charset="-128"/>
                <a:ea typeface="Yu Gothic UI" panose="020B0500000000000000" pitchFamily="50" charset="-128"/>
              </a:rPr>
              <a:t>が各分野の</a:t>
            </a:r>
            <a:r>
              <a:rPr lang="ja-JP" altLang="en-US" dirty="0">
                <a:solidFill>
                  <a:schemeClr val="tx1"/>
                </a:solidFill>
                <a:latin typeface="Yu Gothic UI" panose="020B0500000000000000" pitchFamily="50" charset="-128"/>
                <a:ea typeface="Yu Gothic UI" panose="020B0500000000000000" pitchFamily="50" charset="-128"/>
              </a:rPr>
              <a:t>個別</a:t>
            </a:r>
            <a:r>
              <a:rPr lang="ja-JP" altLang="ja-JP" dirty="0">
                <a:solidFill>
                  <a:schemeClr val="tx1"/>
                </a:solidFill>
                <a:latin typeface="Yu Gothic UI" panose="020B0500000000000000" pitchFamily="50" charset="-128"/>
                <a:ea typeface="Yu Gothic UI" panose="020B0500000000000000" pitchFamily="50" charset="-128"/>
              </a:rPr>
              <a:t>計画にどのように反映されたのか</a:t>
            </a:r>
            <a:r>
              <a:rPr lang="ja-JP" altLang="en-US" dirty="0">
                <a:solidFill>
                  <a:schemeClr val="tx1"/>
                </a:solidFill>
                <a:latin typeface="Yu Gothic UI" panose="020B0500000000000000" pitchFamily="50" charset="-128"/>
                <a:ea typeface="Yu Gothic UI" panose="020B0500000000000000" pitchFamily="50" charset="-128"/>
              </a:rPr>
              <a:t>についてレビューを行い、</a:t>
            </a:r>
            <a:r>
              <a:rPr lang="ja-JP" altLang="ja-JP" dirty="0">
                <a:solidFill>
                  <a:schemeClr val="tx1"/>
                </a:solidFill>
                <a:latin typeface="Yu Gothic UI" panose="020B0500000000000000" pitchFamily="50" charset="-128"/>
                <a:ea typeface="Yu Gothic UI" panose="020B0500000000000000" pitchFamily="50" charset="-128"/>
              </a:rPr>
              <a:t>中間見直しを行</a:t>
            </a:r>
            <a:r>
              <a:rPr lang="ja-JP" altLang="en-US" dirty="0">
                <a:solidFill>
                  <a:schemeClr val="tx1"/>
                </a:solidFill>
                <a:latin typeface="Yu Gothic UI" panose="020B0500000000000000" pitchFamily="50" charset="-128"/>
                <a:ea typeface="Yu Gothic UI" panose="020B0500000000000000" pitchFamily="50" charset="-128"/>
              </a:rPr>
              <a:t>いました。総合計画の枠組みの中で個別施策を最適化していくため、今後は、「施策の</a:t>
            </a:r>
            <a:r>
              <a:rPr lang="ja-JP" altLang="ja-JP" dirty="0">
                <a:solidFill>
                  <a:schemeClr val="tx1"/>
                </a:solidFill>
                <a:latin typeface="Yu Gothic UI" panose="020B0500000000000000" pitchFamily="50" charset="-128"/>
                <a:ea typeface="Yu Gothic UI" panose="020B0500000000000000" pitchFamily="50" charset="-128"/>
              </a:rPr>
              <a:t>基本的な方向性</a:t>
            </a:r>
            <a:r>
              <a:rPr lang="ja-JP" altLang="en-US" dirty="0">
                <a:solidFill>
                  <a:schemeClr val="tx1"/>
                </a:solidFill>
                <a:latin typeface="Yu Gothic UI" panose="020B0500000000000000" pitchFamily="50" charset="-128"/>
                <a:ea typeface="Yu Gothic UI" panose="020B0500000000000000" pitchFamily="50" charset="-128"/>
              </a:rPr>
              <a:t>」だけでなく、「分野間の相乗・相反関係」についても点検します。</a:t>
            </a:r>
            <a:endParaRPr lang="en-US" altLang="ja-JP" kern="100" dirty="0">
              <a:solidFill>
                <a:schemeClr val="tx1"/>
              </a:solidFill>
              <a:latin typeface="Yu Gothic UI" panose="020B0500000000000000" pitchFamily="50" charset="-128"/>
              <a:ea typeface="Yu Gothic UI" panose="020B0500000000000000" pitchFamily="50" charset="-128"/>
              <a:cs typeface="Times New Roman" panose="02020603050405020304" pitchFamily="18" charset="0"/>
            </a:endParaRPr>
          </a:p>
          <a:p>
            <a:pPr marL="285755" indent="-285755" algn="just">
              <a:lnSpc>
                <a:spcPts val="2200"/>
              </a:lnSpc>
              <a:buFont typeface="Wingdings" panose="05000000000000000000" pitchFamily="2" charset="2"/>
              <a:buChar char="Ø"/>
            </a:pPr>
            <a:r>
              <a:rPr lang="ja-JP" altLang="en-US" b="1" kern="100" dirty="0">
                <a:solidFill>
                  <a:schemeClr val="tx1"/>
                </a:solidFill>
                <a:latin typeface="Yu Gothic UI" panose="020B0500000000000000" pitchFamily="50" charset="-128"/>
                <a:ea typeface="Yu Gothic UI" panose="020B0500000000000000" pitchFamily="50" charset="-128"/>
                <a:cs typeface="Times New Roman" panose="02020603050405020304" pitchFamily="18" charset="0"/>
              </a:rPr>
              <a:t>　</a:t>
            </a:r>
            <a:r>
              <a:rPr lang="ja-JP" altLang="en-US" kern="100" dirty="0">
                <a:solidFill>
                  <a:schemeClr val="tx1"/>
                </a:solidFill>
                <a:latin typeface="Yu Gothic UI" panose="020B0500000000000000" pitchFamily="50" charset="-128"/>
                <a:ea typeface="Yu Gothic UI" panose="020B0500000000000000" pitchFamily="50" charset="-128"/>
                <a:cs typeface="Times New Roman" panose="02020603050405020304" pitchFamily="18" charset="0"/>
              </a:rPr>
              <a:t>毎年度、各分野の個別計画の進捗状況について確認を行うため、</a:t>
            </a:r>
            <a:r>
              <a:rPr lang="ja-JP" altLang="ja-JP" kern="100" dirty="0">
                <a:solidFill>
                  <a:schemeClr val="tx1"/>
                </a:solidFill>
                <a:latin typeface="Yu Gothic UI" panose="020B0500000000000000" pitchFamily="50" charset="-128"/>
                <a:ea typeface="Yu Gothic UI" panose="020B0500000000000000" pitchFamily="50" charset="-128"/>
                <a:cs typeface="Times New Roman" panose="02020603050405020304" pitchFamily="18" charset="0"/>
              </a:rPr>
              <a:t>環境の保全等に関して講じようとする施策</a:t>
            </a:r>
            <a:r>
              <a:rPr lang="ja-JP" altLang="en-US" kern="100" dirty="0">
                <a:solidFill>
                  <a:schemeClr val="tx1"/>
                </a:solidFill>
                <a:latin typeface="Yu Gothic UI" panose="020B0500000000000000" pitchFamily="50" charset="-128"/>
                <a:ea typeface="Yu Gothic UI" panose="020B0500000000000000" pitchFamily="50" charset="-128"/>
                <a:cs typeface="Times New Roman" panose="02020603050405020304" pitchFamily="18" charset="0"/>
              </a:rPr>
              <a:t>、環境の状況及び</a:t>
            </a:r>
            <a:r>
              <a:rPr lang="ja-JP" altLang="ja-JP" kern="100" dirty="0">
                <a:solidFill>
                  <a:schemeClr val="tx1"/>
                </a:solidFill>
                <a:latin typeface="Yu Gothic UI" panose="020B0500000000000000" pitchFamily="50" charset="-128"/>
                <a:ea typeface="Yu Gothic UI" panose="020B0500000000000000" pitchFamily="50" charset="-128"/>
                <a:cs typeface="Times New Roman" panose="02020603050405020304" pitchFamily="18" charset="0"/>
              </a:rPr>
              <a:t>講じた施策をとりまとめ、</a:t>
            </a:r>
            <a:r>
              <a:rPr lang="ja-JP" altLang="en-US" kern="100" dirty="0">
                <a:solidFill>
                  <a:schemeClr val="tx1"/>
                </a:solidFill>
                <a:latin typeface="Yu Gothic UI" panose="020B0500000000000000" pitchFamily="50" charset="-128"/>
                <a:ea typeface="Yu Gothic UI" panose="020B0500000000000000" pitchFamily="50" charset="-128"/>
                <a:cs typeface="Times New Roman" panose="02020603050405020304" pitchFamily="18" charset="0"/>
              </a:rPr>
              <a:t>大阪</a:t>
            </a:r>
            <a:r>
              <a:rPr lang="ja-JP" altLang="ja-JP" kern="100" dirty="0">
                <a:solidFill>
                  <a:schemeClr val="tx1"/>
                </a:solidFill>
                <a:latin typeface="Yu Gothic UI" panose="020B0500000000000000" pitchFamily="50" charset="-128"/>
                <a:ea typeface="Yu Gothic UI" panose="020B0500000000000000" pitchFamily="50" charset="-128"/>
                <a:cs typeface="Times New Roman" panose="02020603050405020304" pitchFamily="18" charset="0"/>
              </a:rPr>
              <a:t>府議会に報告します。</a:t>
            </a:r>
            <a:r>
              <a:rPr lang="ja-JP" altLang="en-US" kern="100" dirty="0">
                <a:solidFill>
                  <a:schemeClr val="tx1"/>
                </a:solidFill>
                <a:latin typeface="Yu Gothic UI" panose="020B0500000000000000" pitchFamily="50" charset="-128"/>
                <a:ea typeface="Yu Gothic UI" panose="020B0500000000000000" pitchFamily="50" charset="-128"/>
                <a:cs typeface="Times New Roman" panose="02020603050405020304" pitchFamily="18" charset="0"/>
              </a:rPr>
              <a:t>また、</a:t>
            </a:r>
            <a:r>
              <a:rPr lang="ja-JP" altLang="ja-JP" kern="100" dirty="0">
                <a:solidFill>
                  <a:schemeClr val="tx1"/>
                </a:solidFill>
                <a:latin typeface="Yu Gothic UI" panose="020B0500000000000000" pitchFamily="50" charset="-128"/>
                <a:ea typeface="Yu Gothic UI" panose="020B0500000000000000" pitchFamily="50" charset="-128"/>
                <a:cs typeface="Times New Roman" panose="02020603050405020304" pitchFamily="18" charset="0"/>
              </a:rPr>
              <a:t>環境の状況及び講じた施策については、</a:t>
            </a:r>
            <a:r>
              <a:rPr lang="ja-JP" altLang="en-US" kern="100" dirty="0">
                <a:solidFill>
                  <a:schemeClr val="tx1"/>
                </a:solidFill>
                <a:latin typeface="Yu Gothic UI" panose="020B0500000000000000" pitchFamily="50" charset="-128"/>
                <a:ea typeface="Yu Gothic UI" panose="020B0500000000000000" pitchFamily="50" charset="-128"/>
                <a:cs typeface="Times New Roman" panose="02020603050405020304" pitchFamily="18" charset="0"/>
              </a:rPr>
              <a:t>大阪府</a:t>
            </a:r>
            <a:r>
              <a:rPr lang="ja-JP" altLang="ja-JP" kern="100" dirty="0">
                <a:solidFill>
                  <a:schemeClr val="tx1"/>
                </a:solidFill>
                <a:latin typeface="Yu Gothic UI" panose="020B0500000000000000" pitchFamily="50" charset="-128"/>
                <a:ea typeface="Yu Gothic UI" panose="020B0500000000000000" pitchFamily="50" charset="-128"/>
                <a:cs typeface="Times New Roman" panose="02020603050405020304" pitchFamily="18" charset="0"/>
              </a:rPr>
              <a:t>環境審議会にも報告</a:t>
            </a:r>
            <a:r>
              <a:rPr lang="ja-JP" altLang="en-US" kern="100" dirty="0">
                <a:solidFill>
                  <a:schemeClr val="tx1"/>
                </a:solidFill>
                <a:latin typeface="Yu Gothic UI" panose="020B0500000000000000" pitchFamily="50" charset="-128"/>
                <a:ea typeface="Yu Gothic UI" panose="020B0500000000000000" pitchFamily="50" charset="-128"/>
                <a:cs typeface="Times New Roman" panose="02020603050405020304" pitchFamily="18" charset="0"/>
              </a:rPr>
              <a:t>して意見聴取する</a:t>
            </a:r>
            <a:r>
              <a:rPr lang="ja-JP" altLang="ja-JP" kern="100" dirty="0">
                <a:solidFill>
                  <a:schemeClr val="tx1"/>
                </a:solidFill>
                <a:latin typeface="Yu Gothic UI" panose="020B0500000000000000" pitchFamily="50" charset="-128"/>
                <a:ea typeface="Yu Gothic UI" panose="020B0500000000000000" pitchFamily="50" charset="-128"/>
                <a:cs typeface="Times New Roman" panose="02020603050405020304" pitchFamily="18" charset="0"/>
              </a:rPr>
              <a:t>とともに、その結果</a:t>
            </a:r>
            <a:r>
              <a:rPr lang="ja-JP" altLang="en-US" kern="100" dirty="0">
                <a:solidFill>
                  <a:schemeClr val="tx1"/>
                </a:solidFill>
                <a:latin typeface="Yu Gothic UI" panose="020B0500000000000000" pitchFamily="50" charset="-128"/>
                <a:ea typeface="Yu Gothic UI" panose="020B0500000000000000" pitchFamily="50" charset="-128"/>
                <a:cs typeface="Times New Roman" panose="02020603050405020304" pitchFamily="18" charset="0"/>
              </a:rPr>
              <a:t>を</a:t>
            </a:r>
            <a:r>
              <a:rPr lang="ja-JP" altLang="ja-JP" kern="100" dirty="0">
                <a:solidFill>
                  <a:schemeClr val="tx1"/>
                </a:solidFill>
                <a:latin typeface="Yu Gothic UI" panose="020B0500000000000000" pitchFamily="50" charset="-128"/>
                <a:ea typeface="Yu Gothic UI" panose="020B0500000000000000" pitchFamily="50" charset="-128"/>
                <a:cs typeface="Times New Roman" panose="02020603050405020304" pitchFamily="18" charset="0"/>
              </a:rPr>
              <a:t>公表します。</a:t>
            </a:r>
          </a:p>
        </p:txBody>
      </p:sp>
      <p:sp>
        <p:nvSpPr>
          <p:cNvPr id="54" name="テキスト ボックス 53"/>
          <p:cNvSpPr txBox="1"/>
          <p:nvPr/>
        </p:nvSpPr>
        <p:spPr>
          <a:xfrm>
            <a:off x="11646975" y="65447"/>
            <a:ext cx="1038246" cy="400110"/>
          </a:xfrm>
          <a:prstGeom prst="rect">
            <a:avLst/>
          </a:prstGeom>
          <a:noFill/>
        </p:spPr>
        <p:txBody>
          <a:bodyPr wrap="square" rtlCol="0">
            <a:spAutoFit/>
          </a:bodyPr>
          <a:lstStyle/>
          <a:p>
            <a:pPr algn="r"/>
            <a:r>
              <a:rPr kumimoji="1" lang="en-US" altLang="ja-JP" sz="2000" b="1" dirty="0">
                <a:solidFill>
                  <a:schemeClr val="bg1"/>
                </a:solidFill>
                <a:latin typeface="Yu Gothic UI" panose="020B0500000000000000" pitchFamily="50" charset="-128"/>
                <a:ea typeface="Yu Gothic UI" panose="020B0500000000000000" pitchFamily="50" charset="-128"/>
              </a:rPr>
              <a:t>18</a:t>
            </a:r>
            <a:endParaRPr kumimoji="1" lang="ja-JP" altLang="en-US" sz="2000" b="1" dirty="0">
              <a:solidFill>
                <a:schemeClr val="bg1"/>
              </a:solidFill>
              <a:latin typeface="Yu Gothic UI" panose="020B0500000000000000" pitchFamily="50" charset="-128"/>
              <a:ea typeface="Yu Gothic UI" panose="020B0500000000000000" pitchFamily="50" charset="-128"/>
            </a:endParaRPr>
          </a:p>
        </p:txBody>
      </p:sp>
      <p:sp>
        <p:nvSpPr>
          <p:cNvPr id="6" name="角丸四角形 44">
            <a:extLst>
              <a:ext uri="{FF2B5EF4-FFF2-40B4-BE49-F238E27FC236}">
                <a16:creationId xmlns:a16="http://schemas.microsoft.com/office/drawing/2014/main" id="{7BB598B6-B95D-40CC-BFD0-B97E0572CCA7}"/>
              </a:ext>
            </a:extLst>
          </p:cNvPr>
          <p:cNvSpPr/>
          <p:nvPr/>
        </p:nvSpPr>
        <p:spPr>
          <a:xfrm>
            <a:off x="96197" y="761000"/>
            <a:ext cx="3185440" cy="442816"/>
          </a:xfrm>
          <a:prstGeom prst="roundRect">
            <a:avLst/>
          </a:prstGeom>
          <a:solidFill>
            <a:srgbClr val="00AC4E"/>
          </a:solidFill>
          <a:ln w="254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wrap="square" lIns="179999" rIns="179999" rtlCol="0" anchor="ctr">
            <a:spAutoFit/>
          </a:bodyPr>
          <a:lstStyle/>
          <a:p>
            <a:pPr algn="ctr"/>
            <a:r>
              <a:rPr kumimoji="1" lang="ja-JP" altLang="en-US" sz="2001" b="1" dirty="0">
                <a:solidFill>
                  <a:schemeClr val="bg1"/>
                </a:solidFill>
                <a:latin typeface="Yu Gothic UI" panose="020B0500000000000000" pitchFamily="50" charset="-128"/>
                <a:ea typeface="Yu Gothic UI" panose="020B0500000000000000" pitchFamily="50" charset="-128"/>
              </a:rPr>
              <a:t>計画の進行管理</a:t>
            </a:r>
          </a:p>
        </p:txBody>
      </p:sp>
      <p:sp>
        <p:nvSpPr>
          <p:cNvPr id="3" name="正方形/長方形 2">
            <a:extLst>
              <a:ext uri="{FF2B5EF4-FFF2-40B4-BE49-F238E27FC236}">
                <a16:creationId xmlns:a16="http://schemas.microsoft.com/office/drawing/2014/main" id="{4164007F-135E-4261-A314-E2230F93E630}"/>
              </a:ext>
            </a:extLst>
          </p:cNvPr>
          <p:cNvSpPr/>
          <p:nvPr/>
        </p:nvSpPr>
        <p:spPr>
          <a:xfrm>
            <a:off x="5832704" y="4337654"/>
            <a:ext cx="4534011" cy="557702"/>
          </a:xfrm>
          <a:prstGeom prst="rect">
            <a:avLst/>
          </a:prstGeom>
          <a:ln>
            <a:noFill/>
          </a:ln>
          <a:effectLst/>
          <a:scene3d>
            <a:camera prst="orthographicFront">
              <a:rot lat="0" lon="0" rev="0"/>
            </a:camera>
            <a:lightRig rig="contrasting" dir="t">
              <a:rot lat="0" lon="0" rev="7800000"/>
            </a:lightRig>
          </a:scene3d>
          <a:sp3d>
            <a:bevelT w="139700" h="139700"/>
          </a:sp3d>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2400" kern="100" dirty="0">
                <a:solidFill>
                  <a:schemeClr val="tx1"/>
                </a:solidFill>
                <a:latin typeface="Yu Gothic UI" panose="020B0500000000000000" pitchFamily="50" charset="-128"/>
                <a:ea typeface="Yu Gothic UI" panose="020B0500000000000000" pitchFamily="50" charset="-128"/>
                <a:cs typeface="Times New Roman" panose="02020603050405020304" pitchFamily="18" charset="0"/>
              </a:rPr>
              <a:t>環境の状況及び</a:t>
            </a:r>
            <a:r>
              <a:rPr lang="ja-JP" altLang="ja-JP" sz="2400" kern="100" dirty="0">
                <a:solidFill>
                  <a:schemeClr val="tx1"/>
                </a:solidFill>
                <a:latin typeface="Yu Gothic UI" panose="020B0500000000000000" pitchFamily="50" charset="-128"/>
                <a:ea typeface="Yu Gothic UI" panose="020B0500000000000000" pitchFamily="50" charset="-128"/>
                <a:cs typeface="Times New Roman" panose="02020603050405020304" pitchFamily="18" charset="0"/>
              </a:rPr>
              <a:t>講じた施策</a:t>
            </a:r>
            <a:endParaRPr kumimoji="1" lang="ja-JP" altLang="en-US" sz="2400" dirty="0">
              <a:latin typeface="Yu Gothic UI" panose="020B0500000000000000" pitchFamily="50" charset="-128"/>
              <a:ea typeface="Yu Gothic UI" panose="020B0500000000000000" pitchFamily="50" charset="-128"/>
            </a:endParaRPr>
          </a:p>
        </p:txBody>
      </p:sp>
      <p:sp>
        <p:nvSpPr>
          <p:cNvPr id="28" name="正方形/長方形 27">
            <a:extLst>
              <a:ext uri="{FF2B5EF4-FFF2-40B4-BE49-F238E27FC236}">
                <a16:creationId xmlns:a16="http://schemas.microsoft.com/office/drawing/2014/main" id="{2B3D5300-3CDB-4EF5-8974-43FEC59ECDD1}"/>
              </a:ext>
            </a:extLst>
          </p:cNvPr>
          <p:cNvSpPr/>
          <p:nvPr/>
        </p:nvSpPr>
        <p:spPr>
          <a:xfrm>
            <a:off x="2861769" y="3566787"/>
            <a:ext cx="7504945" cy="608259"/>
          </a:xfrm>
          <a:prstGeom prst="rect">
            <a:avLst/>
          </a:prstGeom>
          <a:ln>
            <a:noFill/>
          </a:ln>
          <a:effectLst/>
          <a:scene3d>
            <a:camera prst="orthographicFront">
              <a:rot lat="0" lon="0" rev="0"/>
            </a:camera>
            <a:lightRig rig="contrasting" dir="t">
              <a:rot lat="0" lon="0" rev="7800000"/>
            </a:lightRig>
          </a:scene3d>
          <a:sp3d>
            <a:bevelT w="139700" h="139700"/>
          </a:sp3d>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ja-JP" sz="2400" kern="100" dirty="0">
                <a:solidFill>
                  <a:schemeClr val="tx1"/>
                </a:solidFill>
                <a:latin typeface="Yu Gothic UI" panose="020B0500000000000000" pitchFamily="50" charset="-128"/>
                <a:ea typeface="Yu Gothic UI" panose="020B0500000000000000" pitchFamily="50" charset="-128"/>
                <a:cs typeface="Times New Roman" panose="02020603050405020304" pitchFamily="18" charset="0"/>
              </a:rPr>
              <a:t>環境の保全等に関して講じようとする施策</a:t>
            </a:r>
            <a:endParaRPr kumimoji="1" lang="ja-JP" altLang="en-US" sz="2400" dirty="0">
              <a:latin typeface="Yu Gothic UI" panose="020B0500000000000000" pitchFamily="50" charset="-128"/>
              <a:ea typeface="Yu Gothic UI" panose="020B0500000000000000" pitchFamily="50" charset="-128"/>
            </a:endParaRPr>
          </a:p>
        </p:txBody>
      </p:sp>
      <p:sp>
        <p:nvSpPr>
          <p:cNvPr id="5" name="テキスト ボックス 4">
            <a:extLst>
              <a:ext uri="{FF2B5EF4-FFF2-40B4-BE49-F238E27FC236}">
                <a16:creationId xmlns:a16="http://schemas.microsoft.com/office/drawing/2014/main" id="{B673802A-0916-4334-9A5F-EFA0CA074D52}"/>
              </a:ext>
            </a:extLst>
          </p:cNvPr>
          <p:cNvSpPr txBox="1"/>
          <p:nvPr/>
        </p:nvSpPr>
        <p:spPr>
          <a:xfrm>
            <a:off x="2578776" y="7843970"/>
            <a:ext cx="4215740" cy="523220"/>
          </a:xfrm>
          <a:prstGeom prst="rect">
            <a:avLst/>
          </a:prstGeom>
          <a:noFill/>
        </p:spPr>
        <p:txBody>
          <a:bodyPr wrap="square" rtlCol="0">
            <a:spAutoFit/>
          </a:bodyPr>
          <a:lstStyle/>
          <a:p>
            <a:r>
              <a:rPr lang="ja-JP" altLang="en-US" sz="2800" kern="100" dirty="0">
                <a:solidFill>
                  <a:schemeClr val="bg1"/>
                </a:solidFill>
                <a:latin typeface="Yu Gothic UI" panose="020B0500000000000000" pitchFamily="50" charset="-128"/>
                <a:ea typeface="Yu Gothic UI" panose="020B0500000000000000" pitchFamily="50" charset="-128"/>
                <a:cs typeface="Times New Roman" panose="02020603050405020304" pitchFamily="18" charset="0"/>
              </a:rPr>
              <a:t>・大阪</a:t>
            </a:r>
            <a:r>
              <a:rPr lang="ja-JP" altLang="ja-JP" sz="2800" kern="100" dirty="0">
                <a:solidFill>
                  <a:schemeClr val="bg1"/>
                </a:solidFill>
                <a:latin typeface="Yu Gothic UI" panose="020B0500000000000000" pitchFamily="50" charset="-128"/>
                <a:ea typeface="Yu Gothic UI" panose="020B0500000000000000" pitchFamily="50" charset="-128"/>
                <a:cs typeface="Times New Roman" panose="02020603050405020304" pitchFamily="18" charset="0"/>
              </a:rPr>
              <a:t>府議会に報告</a:t>
            </a:r>
            <a:endParaRPr kumimoji="1" lang="ja-JP" altLang="en-US" sz="2800" dirty="0">
              <a:solidFill>
                <a:schemeClr val="bg1"/>
              </a:solidFill>
              <a:latin typeface="Yu Gothic UI" panose="020B0500000000000000" pitchFamily="50" charset="-128"/>
              <a:ea typeface="Yu Gothic UI" panose="020B0500000000000000" pitchFamily="50" charset="-128"/>
            </a:endParaRPr>
          </a:p>
        </p:txBody>
      </p:sp>
      <p:sp>
        <p:nvSpPr>
          <p:cNvPr id="31" name="テキスト ボックス 30">
            <a:extLst>
              <a:ext uri="{FF2B5EF4-FFF2-40B4-BE49-F238E27FC236}">
                <a16:creationId xmlns:a16="http://schemas.microsoft.com/office/drawing/2014/main" id="{CCC7051F-90DE-4A15-845D-29AAEA6E2A2B}"/>
              </a:ext>
            </a:extLst>
          </p:cNvPr>
          <p:cNvSpPr txBox="1"/>
          <p:nvPr/>
        </p:nvSpPr>
        <p:spPr>
          <a:xfrm>
            <a:off x="6583154" y="7823105"/>
            <a:ext cx="6442362" cy="1384995"/>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a:spAutoFit/>
          </a:bodyPr>
          <a:lstStyle/>
          <a:p>
            <a:r>
              <a:rPr lang="ja-JP" altLang="en-US" sz="2800" kern="100" dirty="0">
                <a:solidFill>
                  <a:schemeClr val="bg1"/>
                </a:solidFill>
                <a:latin typeface="Yu Gothic UI" panose="020B0500000000000000" pitchFamily="50" charset="-128"/>
                <a:ea typeface="Yu Gothic UI" panose="020B0500000000000000" pitchFamily="50" charset="-128"/>
                <a:cs typeface="Times New Roman" panose="02020603050405020304" pitchFamily="18" charset="0"/>
              </a:rPr>
              <a:t>・大阪</a:t>
            </a:r>
            <a:r>
              <a:rPr lang="ja-JP" altLang="ja-JP" sz="2800" kern="100" dirty="0">
                <a:solidFill>
                  <a:schemeClr val="bg1"/>
                </a:solidFill>
                <a:latin typeface="Yu Gothic UI" panose="020B0500000000000000" pitchFamily="50" charset="-128"/>
                <a:ea typeface="Yu Gothic UI" panose="020B0500000000000000" pitchFamily="50" charset="-128"/>
                <a:cs typeface="Times New Roman" panose="02020603050405020304" pitchFamily="18" charset="0"/>
              </a:rPr>
              <a:t>府議会に報告</a:t>
            </a:r>
            <a:endParaRPr kumimoji="1" lang="ja-JP" altLang="en-US" sz="2800" dirty="0">
              <a:solidFill>
                <a:schemeClr val="bg1"/>
              </a:solidFill>
              <a:latin typeface="Yu Gothic UI" panose="020B0500000000000000" pitchFamily="50" charset="-128"/>
              <a:ea typeface="Yu Gothic UI" panose="020B0500000000000000" pitchFamily="50" charset="-128"/>
            </a:endParaRPr>
          </a:p>
          <a:p>
            <a:r>
              <a:rPr lang="ja-JP" altLang="en-US" sz="2800" kern="100" dirty="0">
                <a:solidFill>
                  <a:schemeClr val="bg1"/>
                </a:solidFill>
                <a:latin typeface="Yu Gothic UI" panose="020B0500000000000000" pitchFamily="50" charset="-128"/>
                <a:ea typeface="Yu Gothic UI" panose="020B0500000000000000" pitchFamily="50" charset="-128"/>
                <a:cs typeface="Times New Roman" panose="02020603050405020304" pitchFamily="18" charset="0"/>
              </a:rPr>
              <a:t>・大阪府</a:t>
            </a:r>
            <a:r>
              <a:rPr lang="ja-JP" altLang="ja-JP" sz="2800" kern="100" dirty="0">
                <a:solidFill>
                  <a:schemeClr val="bg1"/>
                </a:solidFill>
                <a:latin typeface="Yu Gothic UI" panose="020B0500000000000000" pitchFamily="50" charset="-128"/>
                <a:ea typeface="Yu Gothic UI" panose="020B0500000000000000" pitchFamily="50" charset="-128"/>
                <a:cs typeface="Times New Roman" panose="02020603050405020304" pitchFamily="18" charset="0"/>
              </a:rPr>
              <a:t>環境審議会に報告</a:t>
            </a:r>
            <a:r>
              <a:rPr lang="ja-JP" altLang="en-US" sz="2800" kern="100" dirty="0">
                <a:solidFill>
                  <a:schemeClr val="bg1"/>
                </a:solidFill>
                <a:latin typeface="Yu Gothic UI" panose="020B0500000000000000" pitchFamily="50" charset="-128"/>
                <a:ea typeface="Yu Gothic UI" panose="020B0500000000000000" pitchFamily="50" charset="-128"/>
                <a:cs typeface="Times New Roman" panose="02020603050405020304" pitchFamily="18" charset="0"/>
              </a:rPr>
              <a:t>し</a:t>
            </a:r>
            <a:endParaRPr lang="en-US" altLang="ja-JP" sz="2800" kern="100" dirty="0">
              <a:solidFill>
                <a:schemeClr val="bg1"/>
              </a:solidFill>
              <a:latin typeface="Yu Gothic UI" panose="020B0500000000000000" pitchFamily="50" charset="-128"/>
              <a:ea typeface="Yu Gothic UI" panose="020B0500000000000000" pitchFamily="50" charset="-128"/>
              <a:cs typeface="Times New Roman" panose="02020603050405020304" pitchFamily="18" charset="0"/>
            </a:endParaRPr>
          </a:p>
          <a:p>
            <a:r>
              <a:rPr lang="ja-JP" altLang="en-US" sz="2800" kern="100" dirty="0">
                <a:solidFill>
                  <a:schemeClr val="bg1"/>
                </a:solidFill>
                <a:latin typeface="Yu Gothic UI" panose="020B0500000000000000" pitchFamily="50" charset="-128"/>
                <a:ea typeface="Yu Gothic UI" panose="020B0500000000000000" pitchFamily="50" charset="-128"/>
                <a:cs typeface="Times New Roman" panose="02020603050405020304" pitchFamily="18" charset="0"/>
              </a:rPr>
              <a:t>  意見聴取・</a:t>
            </a:r>
            <a:r>
              <a:rPr lang="ja-JP" altLang="ja-JP" sz="2800" kern="100" dirty="0">
                <a:solidFill>
                  <a:schemeClr val="bg1"/>
                </a:solidFill>
                <a:latin typeface="Yu Gothic UI" panose="020B0500000000000000" pitchFamily="50" charset="-128"/>
                <a:ea typeface="Yu Gothic UI" panose="020B0500000000000000" pitchFamily="50" charset="-128"/>
                <a:cs typeface="Times New Roman" panose="02020603050405020304" pitchFamily="18" charset="0"/>
              </a:rPr>
              <a:t>結果公表</a:t>
            </a:r>
            <a:endParaRPr lang="ja-JP" altLang="en-US" sz="2800" dirty="0">
              <a:solidFill>
                <a:schemeClr val="bg1"/>
              </a:solidFill>
              <a:latin typeface="Yu Gothic UI" panose="020B0500000000000000" pitchFamily="50" charset="-128"/>
              <a:ea typeface="Yu Gothic UI" panose="020B0500000000000000" pitchFamily="50" charset="-128"/>
            </a:endParaRPr>
          </a:p>
        </p:txBody>
      </p:sp>
      <p:sp>
        <p:nvSpPr>
          <p:cNvPr id="33" name="矢印: 右 32">
            <a:extLst>
              <a:ext uri="{FF2B5EF4-FFF2-40B4-BE49-F238E27FC236}">
                <a16:creationId xmlns:a16="http://schemas.microsoft.com/office/drawing/2014/main" id="{8C99FCEC-7FFC-4940-A70D-95D5AFE351E9}"/>
              </a:ext>
            </a:extLst>
          </p:cNvPr>
          <p:cNvSpPr/>
          <p:nvPr/>
        </p:nvSpPr>
        <p:spPr>
          <a:xfrm rot="5400000">
            <a:off x="2378585" y="5827208"/>
            <a:ext cx="3620761" cy="358171"/>
          </a:xfrm>
          <a:prstGeom prst="rightArrow">
            <a:avLst/>
          </a:prstGeom>
          <a:solidFill>
            <a:srgbClr val="00AC4E"/>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latin typeface="Yu Gothic UI" panose="020B0500000000000000" pitchFamily="50" charset="-128"/>
              <a:ea typeface="Yu Gothic UI" panose="020B0500000000000000" pitchFamily="50" charset="-128"/>
            </a:endParaRPr>
          </a:p>
        </p:txBody>
      </p:sp>
      <p:sp>
        <p:nvSpPr>
          <p:cNvPr id="34" name="矢印: 右 33">
            <a:extLst>
              <a:ext uri="{FF2B5EF4-FFF2-40B4-BE49-F238E27FC236}">
                <a16:creationId xmlns:a16="http://schemas.microsoft.com/office/drawing/2014/main" id="{88C6C9E2-531C-4EEF-9651-25231BFDAD6E}"/>
              </a:ext>
            </a:extLst>
          </p:cNvPr>
          <p:cNvSpPr/>
          <p:nvPr/>
        </p:nvSpPr>
        <p:spPr>
          <a:xfrm rot="5400000">
            <a:off x="6749276" y="6161705"/>
            <a:ext cx="2950622" cy="417928"/>
          </a:xfrm>
          <a:prstGeom prst="rightArrow">
            <a:avLst/>
          </a:prstGeom>
          <a:solidFill>
            <a:srgbClr val="00AC4E"/>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latin typeface="Yu Gothic UI" panose="020B0500000000000000" pitchFamily="50" charset="-128"/>
              <a:ea typeface="Yu Gothic UI" panose="020B0500000000000000" pitchFamily="50" charset="-128"/>
            </a:endParaRPr>
          </a:p>
        </p:txBody>
      </p:sp>
      <p:sp>
        <p:nvSpPr>
          <p:cNvPr id="24" name="楕円 23">
            <a:extLst>
              <a:ext uri="{FF2B5EF4-FFF2-40B4-BE49-F238E27FC236}">
                <a16:creationId xmlns:a16="http://schemas.microsoft.com/office/drawing/2014/main" id="{24A99647-8FA1-4FA8-85B0-51368F114416}"/>
              </a:ext>
            </a:extLst>
          </p:cNvPr>
          <p:cNvSpPr/>
          <p:nvPr/>
        </p:nvSpPr>
        <p:spPr>
          <a:xfrm>
            <a:off x="2953182" y="5458757"/>
            <a:ext cx="7283347" cy="720000"/>
          </a:xfrm>
          <a:prstGeom prst="ellipse">
            <a:avLst/>
          </a:prstGeom>
          <a:ln>
            <a:noFill/>
          </a:ln>
          <a:effectLst/>
          <a:scene3d>
            <a:camera prst="orthographicFront">
              <a:rot lat="0" lon="0" rev="0"/>
            </a:camera>
            <a:lightRig rig="contrasting" dir="t">
              <a:rot lat="0" lon="0" rev="7800000"/>
            </a:lightRig>
          </a:scene3d>
          <a:sp3d>
            <a:bevelT w="139700" h="139700"/>
          </a:sp3d>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sz="2800" dirty="0">
                <a:solidFill>
                  <a:sysClr val="windowText" lastClr="000000"/>
                </a:solidFill>
                <a:latin typeface="Yu Gothic UI" panose="020B0500000000000000" pitchFamily="50" charset="-128"/>
                <a:ea typeface="Yu Gothic UI" panose="020B0500000000000000" pitchFamily="50" charset="-128"/>
              </a:rPr>
              <a:t>施策の基本的な方向性</a:t>
            </a:r>
          </a:p>
        </p:txBody>
      </p:sp>
      <p:sp>
        <p:nvSpPr>
          <p:cNvPr id="25" name="楕円 24">
            <a:extLst>
              <a:ext uri="{FF2B5EF4-FFF2-40B4-BE49-F238E27FC236}">
                <a16:creationId xmlns:a16="http://schemas.microsoft.com/office/drawing/2014/main" id="{D5A447F2-798A-48B1-B35B-73E6036FA1A8}"/>
              </a:ext>
            </a:extLst>
          </p:cNvPr>
          <p:cNvSpPr/>
          <p:nvPr/>
        </p:nvSpPr>
        <p:spPr>
          <a:xfrm>
            <a:off x="2953180" y="6170301"/>
            <a:ext cx="7283349" cy="720000"/>
          </a:xfrm>
          <a:prstGeom prst="ellipse">
            <a:avLst/>
          </a:prstGeom>
          <a:solidFill>
            <a:srgbClr val="FFC000"/>
          </a:solidFill>
          <a:ln w="57150">
            <a:noFill/>
          </a:ln>
          <a:effectLst/>
          <a:scene3d>
            <a:camera prst="orthographicFront">
              <a:rot lat="0" lon="0" rev="0"/>
            </a:camera>
            <a:lightRig rig="contrasting" dir="t">
              <a:rot lat="0" lon="0" rev="7800000"/>
            </a:lightRig>
          </a:scene3d>
          <a:sp3d>
            <a:bevelT w="139700" h="139700"/>
          </a:sp3d>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sz="2800" dirty="0">
                <a:solidFill>
                  <a:sysClr val="windowText" lastClr="000000"/>
                </a:solidFill>
                <a:latin typeface="Yu Gothic UI" panose="020B0500000000000000" pitchFamily="50" charset="-128"/>
                <a:ea typeface="Yu Gothic UI" panose="020B0500000000000000" pitchFamily="50" charset="-128"/>
              </a:rPr>
              <a:t>分野間の相乗・相反関係</a:t>
            </a:r>
          </a:p>
        </p:txBody>
      </p:sp>
      <p:sp>
        <p:nvSpPr>
          <p:cNvPr id="35" name="正方形/長方形 34">
            <a:extLst>
              <a:ext uri="{FF2B5EF4-FFF2-40B4-BE49-F238E27FC236}">
                <a16:creationId xmlns:a16="http://schemas.microsoft.com/office/drawing/2014/main" id="{D94573D8-03AF-49B3-86DA-AAAB47B58EDC}"/>
              </a:ext>
            </a:extLst>
          </p:cNvPr>
          <p:cNvSpPr/>
          <p:nvPr/>
        </p:nvSpPr>
        <p:spPr>
          <a:xfrm>
            <a:off x="387265" y="3624964"/>
            <a:ext cx="2047620" cy="14491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kern="100" dirty="0">
                <a:solidFill>
                  <a:schemeClr val="tx1"/>
                </a:solidFill>
                <a:latin typeface="Yu Gothic UI" panose="020B0500000000000000" pitchFamily="50" charset="-128"/>
                <a:ea typeface="Yu Gothic UI" panose="020B0500000000000000" pitchFamily="50" charset="-128"/>
                <a:cs typeface="Times New Roman" panose="02020603050405020304" pitchFamily="18" charset="0"/>
              </a:rPr>
              <a:t>各分野の</a:t>
            </a:r>
            <a:endParaRPr lang="en-US" altLang="ja-JP" sz="2400" kern="100" dirty="0">
              <a:solidFill>
                <a:schemeClr val="tx1"/>
              </a:solidFill>
              <a:latin typeface="Yu Gothic UI" panose="020B0500000000000000" pitchFamily="50" charset="-128"/>
              <a:ea typeface="Yu Gothic UI" panose="020B0500000000000000" pitchFamily="50" charset="-128"/>
              <a:cs typeface="Times New Roman" panose="02020603050405020304" pitchFamily="18" charset="0"/>
            </a:endParaRPr>
          </a:p>
          <a:p>
            <a:pPr algn="ctr"/>
            <a:r>
              <a:rPr kumimoji="1" lang="ja-JP" altLang="en-US" sz="2400" kern="100" dirty="0">
                <a:solidFill>
                  <a:schemeClr val="tx1"/>
                </a:solidFill>
                <a:latin typeface="Yu Gothic UI" panose="020B0500000000000000" pitchFamily="50" charset="-128"/>
                <a:ea typeface="Yu Gothic UI" panose="020B0500000000000000" pitchFamily="50" charset="-128"/>
                <a:cs typeface="Times New Roman" panose="02020603050405020304" pitchFamily="18" charset="0"/>
              </a:rPr>
              <a:t>個別施策</a:t>
            </a:r>
            <a:endParaRPr kumimoji="1" lang="ja-JP" altLang="en-US" sz="2400" dirty="0">
              <a:latin typeface="Yu Gothic UI" panose="020B0500000000000000" pitchFamily="50" charset="-128"/>
              <a:ea typeface="Yu Gothic UI" panose="020B0500000000000000" pitchFamily="50" charset="-128"/>
            </a:endParaRPr>
          </a:p>
        </p:txBody>
      </p:sp>
      <p:sp>
        <p:nvSpPr>
          <p:cNvPr id="36" name="正方形/長方形 35">
            <a:extLst>
              <a:ext uri="{FF2B5EF4-FFF2-40B4-BE49-F238E27FC236}">
                <a16:creationId xmlns:a16="http://schemas.microsoft.com/office/drawing/2014/main" id="{CC458785-EE63-483C-AB64-A9A091AAB7B7}"/>
              </a:ext>
            </a:extLst>
          </p:cNvPr>
          <p:cNvSpPr/>
          <p:nvPr/>
        </p:nvSpPr>
        <p:spPr>
          <a:xfrm>
            <a:off x="331072" y="5563222"/>
            <a:ext cx="2047620" cy="14491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kern="100" dirty="0">
                <a:solidFill>
                  <a:schemeClr val="tx1"/>
                </a:solidFill>
                <a:latin typeface="Yu Gothic UI" panose="020B0500000000000000" pitchFamily="50" charset="-128"/>
                <a:ea typeface="Yu Gothic UI" panose="020B0500000000000000" pitchFamily="50" charset="-128"/>
                <a:cs typeface="Times New Roman" panose="02020603050405020304" pitchFamily="18" charset="0"/>
              </a:rPr>
              <a:t>点検・</a:t>
            </a:r>
            <a:endParaRPr lang="en-US" altLang="ja-JP" sz="2400" kern="100" dirty="0">
              <a:solidFill>
                <a:schemeClr val="tx1"/>
              </a:solidFill>
              <a:latin typeface="Yu Gothic UI" panose="020B0500000000000000" pitchFamily="50" charset="-128"/>
              <a:ea typeface="Yu Gothic UI" panose="020B0500000000000000" pitchFamily="50" charset="-128"/>
              <a:cs typeface="Times New Roman" panose="02020603050405020304" pitchFamily="18" charset="0"/>
            </a:endParaRPr>
          </a:p>
          <a:p>
            <a:pPr algn="ctr"/>
            <a:r>
              <a:rPr lang="ja-JP" altLang="en-US" sz="2400" kern="100" dirty="0">
                <a:solidFill>
                  <a:schemeClr val="tx1"/>
                </a:solidFill>
                <a:latin typeface="Yu Gothic UI" panose="020B0500000000000000" pitchFamily="50" charset="-128"/>
                <a:ea typeface="Yu Gothic UI" panose="020B0500000000000000" pitchFamily="50" charset="-128"/>
                <a:cs typeface="Times New Roman" panose="02020603050405020304" pitchFamily="18" charset="0"/>
              </a:rPr>
              <a:t>進行管理</a:t>
            </a:r>
            <a:endParaRPr kumimoji="1" lang="ja-JP" altLang="en-US" sz="2400" dirty="0">
              <a:latin typeface="Yu Gothic UI" panose="020B0500000000000000" pitchFamily="50" charset="-128"/>
              <a:ea typeface="Yu Gothic UI" panose="020B0500000000000000" pitchFamily="50" charset="-128"/>
            </a:endParaRPr>
          </a:p>
        </p:txBody>
      </p:sp>
      <p:sp>
        <p:nvSpPr>
          <p:cNvPr id="37" name="正方形/長方形 36">
            <a:extLst>
              <a:ext uri="{FF2B5EF4-FFF2-40B4-BE49-F238E27FC236}">
                <a16:creationId xmlns:a16="http://schemas.microsoft.com/office/drawing/2014/main" id="{529D3D76-1B40-420E-B872-73F2D45B35F4}"/>
              </a:ext>
            </a:extLst>
          </p:cNvPr>
          <p:cNvSpPr/>
          <p:nvPr/>
        </p:nvSpPr>
        <p:spPr>
          <a:xfrm>
            <a:off x="437922" y="7678262"/>
            <a:ext cx="2047620" cy="14491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kern="100" dirty="0">
                <a:solidFill>
                  <a:schemeClr val="tx1"/>
                </a:solidFill>
                <a:latin typeface="Yu Gothic UI" panose="020B0500000000000000" pitchFamily="50" charset="-128"/>
                <a:ea typeface="Yu Gothic UI" panose="020B0500000000000000" pitchFamily="50" charset="-128"/>
                <a:cs typeface="Times New Roman" panose="02020603050405020304" pitchFamily="18" charset="0"/>
              </a:rPr>
              <a:t>報告・公表</a:t>
            </a:r>
            <a:endParaRPr kumimoji="1" lang="ja-JP" altLang="en-US" sz="2400" dirty="0">
              <a:latin typeface="Yu Gothic UI" panose="020B0500000000000000" pitchFamily="50" charset="-128"/>
              <a:ea typeface="Yu Gothic UI" panose="020B0500000000000000" pitchFamily="50" charset="-128"/>
            </a:endParaRPr>
          </a:p>
        </p:txBody>
      </p:sp>
      <p:sp>
        <p:nvSpPr>
          <p:cNvPr id="29" name="円弧 28">
            <a:extLst>
              <a:ext uri="{FF2B5EF4-FFF2-40B4-BE49-F238E27FC236}">
                <a16:creationId xmlns:a16="http://schemas.microsoft.com/office/drawing/2014/main" id="{F0D7FBAC-9422-4C76-BF6C-059A036B5379}"/>
              </a:ext>
            </a:extLst>
          </p:cNvPr>
          <p:cNvSpPr/>
          <p:nvPr/>
        </p:nvSpPr>
        <p:spPr>
          <a:xfrm>
            <a:off x="9939831" y="3737259"/>
            <a:ext cx="1236620" cy="969167"/>
          </a:xfrm>
          <a:prstGeom prst="arc">
            <a:avLst>
              <a:gd name="adj1" fmla="val 16200000"/>
              <a:gd name="adj2" fmla="val 5540710"/>
            </a:avLst>
          </a:prstGeom>
          <a:ln w="57150">
            <a:solidFill>
              <a:schemeClr val="tx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39" name="正方形/長方形 38">
            <a:extLst>
              <a:ext uri="{FF2B5EF4-FFF2-40B4-BE49-F238E27FC236}">
                <a16:creationId xmlns:a16="http://schemas.microsoft.com/office/drawing/2014/main" id="{9525F5E3-C84D-4D12-9FCB-B0BC94B6F9EA}"/>
              </a:ext>
            </a:extLst>
          </p:cNvPr>
          <p:cNvSpPr/>
          <p:nvPr/>
        </p:nvSpPr>
        <p:spPr>
          <a:xfrm>
            <a:off x="10866627" y="3486377"/>
            <a:ext cx="2047620" cy="9691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kern="100" dirty="0">
                <a:solidFill>
                  <a:schemeClr val="tx1"/>
                </a:solidFill>
                <a:latin typeface="Yu Gothic UI" panose="020B0500000000000000" pitchFamily="50" charset="-128"/>
                <a:ea typeface="Yu Gothic UI" panose="020B0500000000000000" pitchFamily="50" charset="-128"/>
                <a:cs typeface="Times New Roman" panose="02020603050405020304" pitchFamily="18" charset="0"/>
              </a:rPr>
              <a:t>計画</a:t>
            </a:r>
            <a:endParaRPr lang="en-US" altLang="ja-JP" sz="2400" kern="100" dirty="0">
              <a:solidFill>
                <a:schemeClr val="tx1"/>
              </a:solidFill>
              <a:latin typeface="Yu Gothic UI" panose="020B0500000000000000" pitchFamily="50" charset="-128"/>
              <a:ea typeface="Yu Gothic UI" panose="020B0500000000000000" pitchFamily="50" charset="-128"/>
              <a:cs typeface="Times New Roman" panose="02020603050405020304" pitchFamily="18" charset="0"/>
            </a:endParaRPr>
          </a:p>
        </p:txBody>
      </p:sp>
      <p:sp>
        <p:nvSpPr>
          <p:cNvPr id="40" name="正方形/長方形 39">
            <a:extLst>
              <a:ext uri="{FF2B5EF4-FFF2-40B4-BE49-F238E27FC236}">
                <a16:creationId xmlns:a16="http://schemas.microsoft.com/office/drawing/2014/main" id="{143BDFEB-D934-4EB1-9C0C-F1F11A925793}"/>
              </a:ext>
            </a:extLst>
          </p:cNvPr>
          <p:cNvSpPr/>
          <p:nvPr/>
        </p:nvSpPr>
        <p:spPr>
          <a:xfrm>
            <a:off x="10884569" y="4114394"/>
            <a:ext cx="2047620" cy="9691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kern="100" dirty="0">
                <a:solidFill>
                  <a:schemeClr val="tx1"/>
                </a:solidFill>
                <a:latin typeface="Yu Gothic UI" panose="020B0500000000000000" pitchFamily="50" charset="-128"/>
                <a:ea typeface="Yu Gothic UI" panose="020B0500000000000000" pitchFamily="50" charset="-128"/>
                <a:cs typeface="Times New Roman" panose="02020603050405020304" pitchFamily="18" charset="0"/>
              </a:rPr>
              <a:t>実績</a:t>
            </a:r>
            <a:endParaRPr lang="en-US" altLang="ja-JP" sz="2400" kern="100" dirty="0">
              <a:solidFill>
                <a:schemeClr val="tx1"/>
              </a:solidFill>
              <a:latin typeface="Yu Gothic UI" panose="020B0500000000000000" pitchFamily="50" charset="-128"/>
              <a:ea typeface="Yu Gothic UI" panose="020B0500000000000000" pitchFamily="50" charset="-128"/>
              <a:cs typeface="Times New Roman" panose="02020603050405020304" pitchFamily="18" charset="0"/>
            </a:endParaRPr>
          </a:p>
        </p:txBody>
      </p:sp>
      <p:sp>
        <p:nvSpPr>
          <p:cNvPr id="26" name="正方形/長方形 25">
            <a:extLst>
              <a:ext uri="{FF2B5EF4-FFF2-40B4-BE49-F238E27FC236}">
                <a16:creationId xmlns:a16="http://schemas.microsoft.com/office/drawing/2014/main" id="{D7F9D65C-B342-40BD-ABDF-795DE1164F6E}"/>
              </a:ext>
            </a:extLst>
          </p:cNvPr>
          <p:cNvSpPr/>
          <p:nvPr/>
        </p:nvSpPr>
        <p:spPr>
          <a:xfrm>
            <a:off x="10753979" y="6174184"/>
            <a:ext cx="2047620" cy="7122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kern="100" dirty="0">
                <a:solidFill>
                  <a:schemeClr val="tx1"/>
                </a:solidFill>
                <a:latin typeface="Yu Gothic UI" panose="020B0500000000000000" pitchFamily="50" charset="-128"/>
                <a:ea typeface="Yu Gothic UI" panose="020B0500000000000000" pitchFamily="50" charset="-128"/>
                <a:cs typeface="Times New Roman" panose="02020603050405020304" pitchFamily="18" charset="0"/>
              </a:rPr>
              <a:t>追加点検</a:t>
            </a:r>
            <a:endParaRPr lang="en-US" altLang="ja-JP" sz="2400" kern="100" dirty="0">
              <a:solidFill>
                <a:schemeClr val="tx1"/>
              </a:solidFill>
              <a:latin typeface="Yu Gothic UI" panose="020B0500000000000000" pitchFamily="50" charset="-128"/>
              <a:ea typeface="Yu Gothic UI" panose="020B0500000000000000" pitchFamily="50" charset="-128"/>
              <a:cs typeface="Times New Roman" panose="02020603050405020304" pitchFamily="18" charset="0"/>
            </a:endParaRPr>
          </a:p>
        </p:txBody>
      </p:sp>
      <p:sp>
        <p:nvSpPr>
          <p:cNvPr id="27" name="正方形/長方形 26">
            <a:extLst>
              <a:ext uri="{FF2B5EF4-FFF2-40B4-BE49-F238E27FC236}">
                <a16:creationId xmlns:a16="http://schemas.microsoft.com/office/drawing/2014/main" id="{6ACB0F69-391F-4A78-AB52-3544597589FA}"/>
              </a:ext>
            </a:extLst>
          </p:cNvPr>
          <p:cNvSpPr/>
          <p:nvPr/>
        </p:nvSpPr>
        <p:spPr>
          <a:xfrm>
            <a:off x="10753979" y="5495779"/>
            <a:ext cx="2047620" cy="6387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kern="100" dirty="0">
                <a:solidFill>
                  <a:schemeClr val="tx1"/>
                </a:solidFill>
                <a:latin typeface="Yu Gothic UI" panose="020B0500000000000000" pitchFamily="50" charset="-128"/>
                <a:ea typeface="Yu Gothic UI" panose="020B0500000000000000" pitchFamily="50" charset="-128"/>
                <a:cs typeface="Times New Roman" panose="02020603050405020304" pitchFamily="18" charset="0"/>
              </a:rPr>
              <a:t>既存点検</a:t>
            </a:r>
            <a:endParaRPr lang="en-US" altLang="ja-JP" sz="2400" kern="100" dirty="0">
              <a:solidFill>
                <a:schemeClr val="tx1"/>
              </a:solidFill>
              <a:latin typeface="Yu Gothic UI" panose="020B0500000000000000" pitchFamily="50" charset="-128"/>
              <a:ea typeface="Yu Gothic UI" panose="020B0500000000000000" pitchFamily="50" charset="-128"/>
              <a:cs typeface="Times New Roman" panose="02020603050405020304" pitchFamily="18" charset="0"/>
            </a:endParaRPr>
          </a:p>
        </p:txBody>
      </p:sp>
    </p:spTree>
    <p:extLst>
      <p:ext uri="{BB962C8B-B14F-4D97-AF65-F5344CB8AC3E}">
        <p14:creationId xmlns:p14="http://schemas.microsoft.com/office/powerpoint/2010/main" val="5432180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 y="-1020"/>
            <a:ext cx="12801599" cy="648000"/>
          </a:xfrm>
          <a:prstGeom prst="rect">
            <a:avLst/>
          </a:prstGeom>
          <a:solidFill>
            <a:srgbClr val="007E39"/>
          </a:solidFill>
          <a:ln w="12700" cap="flat" cmpd="sng" algn="ctr">
            <a:noFill/>
            <a:prstDash val="solid"/>
            <a:miter lim="800000"/>
          </a:ln>
          <a:effectLst/>
        </p:spPr>
        <p:txBody>
          <a:bodyPr rot="0" spcFirstLastPara="0" vert="horz" wrap="square" lIns="91440" tIns="126000" rIns="91440" bIns="45720" numCol="1" spcCol="0" rtlCol="0" fromWordArt="0" anchor="ctr" anchorCtr="0" forceAA="0" compatLnSpc="1">
            <a:prstTxWarp prst="textNoShape">
              <a:avLst/>
            </a:prstTxWarp>
            <a:noAutofit/>
          </a:bodyPr>
          <a:lstStyle/>
          <a:p>
            <a:pPr algn="ctr">
              <a:lnSpc>
                <a:spcPts val="3080"/>
              </a:lnSpc>
            </a:pPr>
            <a:r>
              <a:rPr lang="ja-JP" altLang="en-US" sz="2800" b="1" dirty="0">
                <a:solidFill>
                  <a:schemeClr val="bg1"/>
                </a:solidFill>
                <a:latin typeface="メイリオ" panose="020B0604030504040204" pitchFamily="50" charset="-128"/>
                <a:ea typeface="メイリオ" panose="020B0604030504040204" pitchFamily="50" charset="-128"/>
              </a:rPr>
              <a:t>１　環境総合計画の枠組み</a:t>
            </a:r>
          </a:p>
        </p:txBody>
      </p:sp>
      <p:sp>
        <p:nvSpPr>
          <p:cNvPr id="37" name="正方形/長方形 36">
            <a:extLst>
              <a:ext uri="{FF2B5EF4-FFF2-40B4-BE49-F238E27FC236}">
                <a16:creationId xmlns:a16="http://schemas.microsoft.com/office/drawing/2014/main" id="{648BA109-C8E6-414A-BA3F-0CE7ED4E775C}"/>
              </a:ext>
            </a:extLst>
          </p:cNvPr>
          <p:cNvSpPr/>
          <p:nvPr/>
        </p:nvSpPr>
        <p:spPr>
          <a:xfrm>
            <a:off x="164608" y="4274336"/>
            <a:ext cx="12495600" cy="3970710"/>
          </a:xfrm>
          <a:prstGeom prst="rect">
            <a:avLst/>
          </a:prstGeom>
          <a:solidFill>
            <a:srgbClr val="FFFFCC"/>
          </a:solidFill>
          <a:ln w="1905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347" dirty="0"/>
              <a:t>：</a:t>
            </a:r>
          </a:p>
        </p:txBody>
      </p:sp>
      <p:sp>
        <p:nvSpPr>
          <p:cNvPr id="26" name="正方形/長方形 25">
            <a:extLst>
              <a:ext uri="{FF2B5EF4-FFF2-40B4-BE49-F238E27FC236}">
                <a16:creationId xmlns:a16="http://schemas.microsoft.com/office/drawing/2014/main" id="{05C03F85-99EA-45B1-B7D9-CDE17BEF6408}"/>
              </a:ext>
            </a:extLst>
          </p:cNvPr>
          <p:cNvSpPr/>
          <p:nvPr/>
        </p:nvSpPr>
        <p:spPr>
          <a:xfrm>
            <a:off x="164608" y="8526544"/>
            <a:ext cx="12495600" cy="1010316"/>
          </a:xfrm>
          <a:prstGeom prst="rect">
            <a:avLst/>
          </a:prstGeom>
          <a:solidFill>
            <a:srgbClr val="FFFFCC"/>
          </a:solidFill>
          <a:ln w="1905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347" dirty="0"/>
              <a:t>ｚｚｚｚ</a:t>
            </a:r>
          </a:p>
        </p:txBody>
      </p:sp>
      <p:sp>
        <p:nvSpPr>
          <p:cNvPr id="2" name="正方形/長方形 1"/>
          <p:cNvSpPr/>
          <p:nvPr/>
        </p:nvSpPr>
        <p:spPr>
          <a:xfrm>
            <a:off x="164608" y="1036103"/>
            <a:ext cx="12496863" cy="3015191"/>
          </a:xfrm>
          <a:prstGeom prst="rect">
            <a:avLst/>
          </a:prstGeom>
          <a:solidFill>
            <a:srgbClr val="FFFFCC"/>
          </a:solidFill>
          <a:ln w="9525">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347" dirty="0"/>
              <a:t>								</a:t>
            </a:r>
            <a:endParaRPr kumimoji="1" lang="ja-JP" altLang="en-US" sz="1347" dirty="0"/>
          </a:p>
        </p:txBody>
      </p:sp>
      <p:sp>
        <p:nvSpPr>
          <p:cNvPr id="20" name="テキスト ボックス 19"/>
          <p:cNvSpPr txBox="1"/>
          <p:nvPr/>
        </p:nvSpPr>
        <p:spPr>
          <a:xfrm>
            <a:off x="11646975" y="65447"/>
            <a:ext cx="1038246" cy="400110"/>
          </a:xfrm>
          <a:prstGeom prst="rect">
            <a:avLst/>
          </a:prstGeom>
          <a:noFill/>
        </p:spPr>
        <p:txBody>
          <a:bodyPr wrap="square" rtlCol="0">
            <a:spAutoFit/>
          </a:bodyPr>
          <a:lstStyle/>
          <a:p>
            <a:pPr algn="r"/>
            <a:r>
              <a:rPr kumimoji="1" lang="en-US" altLang="ja-JP" sz="2000" b="1" dirty="0">
                <a:solidFill>
                  <a:schemeClr val="bg1"/>
                </a:solidFill>
              </a:rPr>
              <a:t>1</a:t>
            </a:r>
            <a:endParaRPr kumimoji="1" lang="ja-JP" altLang="en-US" sz="2000" b="1" dirty="0">
              <a:solidFill>
                <a:schemeClr val="bg1"/>
              </a:solidFill>
            </a:endParaRPr>
          </a:p>
        </p:txBody>
      </p:sp>
      <p:sp>
        <p:nvSpPr>
          <p:cNvPr id="16" name="角丸四角形 15"/>
          <p:cNvSpPr/>
          <p:nvPr/>
        </p:nvSpPr>
        <p:spPr>
          <a:xfrm>
            <a:off x="118800" y="726990"/>
            <a:ext cx="3068622" cy="442800"/>
          </a:xfrm>
          <a:prstGeom prst="roundRect">
            <a:avLst>
              <a:gd name="adj" fmla="val 13797"/>
            </a:avLst>
          </a:prstGeom>
          <a:solidFill>
            <a:srgbClr val="00AC4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1" b="1" dirty="0">
                <a:solidFill>
                  <a:schemeClr val="bg1"/>
                </a:solidFill>
                <a:latin typeface="Yu Gothic UI" panose="020B0500000000000000" pitchFamily="50" charset="-128"/>
                <a:ea typeface="Yu Gothic UI" panose="020B0500000000000000" pitchFamily="50" charset="-128"/>
              </a:rPr>
              <a:t>計画の位置づけ・役割</a:t>
            </a:r>
          </a:p>
        </p:txBody>
      </p:sp>
      <p:sp>
        <p:nvSpPr>
          <p:cNvPr id="17" name="角丸四角形 16"/>
          <p:cNvSpPr/>
          <p:nvPr/>
        </p:nvSpPr>
        <p:spPr>
          <a:xfrm>
            <a:off x="118800" y="8315654"/>
            <a:ext cx="3045260" cy="442800"/>
          </a:xfrm>
          <a:prstGeom prst="roundRect">
            <a:avLst>
              <a:gd name="adj" fmla="val 16650"/>
            </a:avLst>
          </a:prstGeom>
          <a:solidFill>
            <a:srgbClr val="00AC4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1" b="1" dirty="0">
                <a:solidFill>
                  <a:schemeClr val="bg1"/>
                </a:solidFill>
                <a:latin typeface="Yu Gothic UI" panose="020B0500000000000000" pitchFamily="50" charset="-128"/>
                <a:ea typeface="Yu Gothic UI" panose="020B0500000000000000" pitchFamily="50" charset="-128"/>
              </a:rPr>
              <a:t>計画の期間・対象地域</a:t>
            </a:r>
          </a:p>
        </p:txBody>
      </p:sp>
      <p:sp>
        <p:nvSpPr>
          <p:cNvPr id="15" name="角丸四角形 15">
            <a:extLst>
              <a:ext uri="{FF2B5EF4-FFF2-40B4-BE49-F238E27FC236}">
                <a16:creationId xmlns:a16="http://schemas.microsoft.com/office/drawing/2014/main" id="{DEC6C666-E40B-4687-83A7-7B902937A25A}"/>
              </a:ext>
            </a:extLst>
          </p:cNvPr>
          <p:cNvSpPr/>
          <p:nvPr/>
        </p:nvSpPr>
        <p:spPr>
          <a:xfrm>
            <a:off x="118800" y="4121115"/>
            <a:ext cx="3045260" cy="442800"/>
          </a:xfrm>
          <a:prstGeom prst="roundRect">
            <a:avLst>
              <a:gd name="adj" fmla="val 16650"/>
            </a:avLst>
          </a:prstGeom>
          <a:solidFill>
            <a:srgbClr val="00AC4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1" b="1" dirty="0">
                <a:solidFill>
                  <a:schemeClr val="bg1"/>
                </a:solidFill>
                <a:latin typeface="Yu Gothic UI" panose="020B0500000000000000" pitchFamily="50" charset="-128"/>
                <a:ea typeface="Yu Gothic UI" panose="020B0500000000000000" pitchFamily="50" charset="-128"/>
              </a:rPr>
              <a:t>計画の構成</a:t>
            </a:r>
          </a:p>
        </p:txBody>
      </p:sp>
      <p:sp>
        <p:nvSpPr>
          <p:cNvPr id="27" name="テキスト ボックス 26">
            <a:extLst>
              <a:ext uri="{FF2B5EF4-FFF2-40B4-BE49-F238E27FC236}">
                <a16:creationId xmlns:a16="http://schemas.microsoft.com/office/drawing/2014/main" id="{0C39B4BA-E324-4E68-9294-F9B46E410193}"/>
              </a:ext>
            </a:extLst>
          </p:cNvPr>
          <p:cNvSpPr txBox="1"/>
          <p:nvPr/>
        </p:nvSpPr>
        <p:spPr>
          <a:xfrm>
            <a:off x="274760" y="8765952"/>
            <a:ext cx="12087288" cy="810478"/>
          </a:xfrm>
          <a:prstGeom prst="rect">
            <a:avLst/>
          </a:prstGeom>
          <a:noFill/>
        </p:spPr>
        <p:txBody>
          <a:bodyPr wrap="square">
            <a:spAutoFit/>
          </a:bodyPr>
          <a:lstStyle/>
          <a:p>
            <a:pPr marL="285750" indent="-285750">
              <a:lnSpc>
                <a:spcPts val="2800"/>
              </a:lnSpc>
              <a:buFont typeface="Wingdings" panose="05000000000000000000" pitchFamily="2" charset="2"/>
              <a:buChar char="Ø"/>
            </a:pPr>
            <a:r>
              <a:rPr lang="ja-JP" altLang="en-US" sz="1600" dirty="0">
                <a:latin typeface="Yu Gothic UI" panose="020B0500000000000000" pitchFamily="50" charset="-128"/>
                <a:ea typeface="Yu Gothic UI" panose="020B0500000000000000" pitchFamily="50" charset="-128"/>
              </a:rPr>
              <a:t>　計画期間は、</a:t>
            </a:r>
            <a:r>
              <a:rPr lang="en-US" altLang="ja-JP" sz="1600" dirty="0">
                <a:latin typeface="Yu Gothic UI" panose="020B0500000000000000" pitchFamily="50" charset="-128"/>
                <a:ea typeface="Yu Gothic UI" panose="020B0500000000000000" pitchFamily="50" charset="-128"/>
              </a:rPr>
              <a:t>2050</a:t>
            </a:r>
            <a:r>
              <a:rPr lang="ja-JP" altLang="en-US" sz="1600" dirty="0">
                <a:latin typeface="Yu Gothic UI" panose="020B0500000000000000" pitchFamily="50" charset="-128"/>
                <a:ea typeface="Yu Gothic UI" panose="020B0500000000000000" pitchFamily="50" charset="-128"/>
              </a:rPr>
              <a:t>年のめざすべき将来像を見通し、その実現を確実なものとするため</a:t>
            </a:r>
            <a:r>
              <a:rPr lang="en-US" altLang="ja-JP" sz="1600" b="1" dirty="0">
                <a:latin typeface="Yu Gothic UI" panose="020B0500000000000000" pitchFamily="50" charset="-128"/>
                <a:ea typeface="Yu Gothic UI" panose="020B0500000000000000" pitchFamily="50" charset="-128"/>
              </a:rPr>
              <a:t>2021</a:t>
            </a:r>
            <a:r>
              <a:rPr lang="ja-JP" altLang="en-US" sz="1600" b="1" dirty="0">
                <a:latin typeface="Yu Gothic UI" panose="020B0500000000000000" pitchFamily="50" charset="-128"/>
                <a:ea typeface="Yu Gothic UI" panose="020B0500000000000000" pitchFamily="50" charset="-128"/>
              </a:rPr>
              <a:t>年度から</a:t>
            </a:r>
            <a:r>
              <a:rPr lang="en-US" altLang="ja-JP" sz="1600" b="1" dirty="0">
                <a:latin typeface="Yu Gothic UI" panose="020B0500000000000000" pitchFamily="50" charset="-128"/>
                <a:ea typeface="Yu Gothic UI" panose="020B0500000000000000" pitchFamily="50" charset="-128"/>
              </a:rPr>
              <a:t>2030</a:t>
            </a:r>
            <a:r>
              <a:rPr lang="ja-JP" altLang="en-US" sz="1600" b="1" dirty="0">
                <a:latin typeface="Yu Gothic UI" panose="020B0500000000000000" pitchFamily="50" charset="-128"/>
                <a:ea typeface="Yu Gothic UI" panose="020B0500000000000000" pitchFamily="50" charset="-128"/>
              </a:rPr>
              <a:t>年度の</a:t>
            </a:r>
            <a:r>
              <a:rPr lang="en-US" altLang="ja-JP" sz="1600" b="1" dirty="0">
                <a:latin typeface="Yu Gothic UI" panose="020B0500000000000000" pitchFamily="50" charset="-128"/>
                <a:ea typeface="Yu Gothic UI" panose="020B0500000000000000" pitchFamily="50" charset="-128"/>
              </a:rPr>
              <a:t>10</a:t>
            </a:r>
            <a:r>
              <a:rPr lang="ja-JP" altLang="en-US" sz="1600" b="1" dirty="0">
                <a:latin typeface="Yu Gothic UI" panose="020B0500000000000000" pitchFamily="50" charset="-128"/>
                <a:ea typeface="Yu Gothic UI" panose="020B0500000000000000" pitchFamily="50" charset="-128"/>
              </a:rPr>
              <a:t>年間</a:t>
            </a:r>
            <a:r>
              <a:rPr lang="ja-JP" altLang="en-US" sz="1600" dirty="0">
                <a:latin typeface="Yu Gothic UI" panose="020B0500000000000000" pitchFamily="50" charset="-128"/>
                <a:ea typeface="Yu Gothic UI" panose="020B0500000000000000" pitchFamily="50" charset="-128"/>
              </a:rPr>
              <a:t>とします。</a:t>
            </a:r>
            <a:endParaRPr lang="en-US" altLang="ja-JP" sz="1600" dirty="0">
              <a:latin typeface="Yu Gothic UI" panose="020B0500000000000000" pitchFamily="50" charset="-128"/>
              <a:ea typeface="Yu Gothic UI" panose="020B0500000000000000" pitchFamily="50" charset="-128"/>
            </a:endParaRPr>
          </a:p>
          <a:p>
            <a:pPr marL="285750" indent="-285750">
              <a:lnSpc>
                <a:spcPts val="2800"/>
              </a:lnSpc>
              <a:buFont typeface="Wingdings" panose="05000000000000000000" pitchFamily="2" charset="2"/>
              <a:buChar char="Ø"/>
            </a:pPr>
            <a:r>
              <a:rPr lang="ja-JP" altLang="en-US" sz="1600" dirty="0">
                <a:latin typeface="Yu Gothic UI" panose="020B0500000000000000" pitchFamily="50" charset="-128"/>
                <a:ea typeface="Yu Gothic UI" panose="020B0500000000000000" pitchFamily="50" charset="-128"/>
              </a:rPr>
              <a:t>　計画の対象地域は、大阪湾を含む大阪府全域とします。</a:t>
            </a:r>
            <a:endParaRPr lang="en-US" altLang="ja-JP" sz="1600" dirty="0">
              <a:latin typeface="Yu Gothic UI" panose="020B0500000000000000" pitchFamily="50" charset="-128"/>
              <a:ea typeface="Yu Gothic UI" panose="020B0500000000000000" pitchFamily="50" charset="-128"/>
            </a:endParaRPr>
          </a:p>
        </p:txBody>
      </p:sp>
      <p:sp>
        <p:nvSpPr>
          <p:cNvPr id="33" name="テキスト ボックス 32">
            <a:extLst>
              <a:ext uri="{FF2B5EF4-FFF2-40B4-BE49-F238E27FC236}">
                <a16:creationId xmlns:a16="http://schemas.microsoft.com/office/drawing/2014/main" id="{DAAFABFE-843A-4790-9FFE-996F12FA6598}"/>
              </a:ext>
            </a:extLst>
          </p:cNvPr>
          <p:cNvSpPr txBox="1"/>
          <p:nvPr/>
        </p:nvSpPr>
        <p:spPr>
          <a:xfrm>
            <a:off x="201432" y="4648348"/>
            <a:ext cx="8353589" cy="3606115"/>
          </a:xfrm>
          <a:prstGeom prst="rect">
            <a:avLst/>
          </a:prstGeom>
          <a:noFill/>
        </p:spPr>
        <p:txBody>
          <a:bodyPr wrap="square">
            <a:spAutoFit/>
          </a:bodyPr>
          <a:lstStyle/>
          <a:p>
            <a:pPr>
              <a:lnSpc>
                <a:spcPts val="2400"/>
              </a:lnSpc>
            </a:pPr>
            <a:r>
              <a:rPr lang="ja-JP" altLang="en-US" sz="1600" dirty="0">
                <a:latin typeface="Yu Gothic UI" panose="020B0500000000000000" pitchFamily="50" charset="-128"/>
                <a:ea typeface="Yu Gothic UI" panose="020B0500000000000000" pitchFamily="50" charset="-128"/>
              </a:rPr>
              <a:t>　本計画は、</a:t>
            </a:r>
            <a:r>
              <a:rPr lang="en-US" altLang="ja-JP" sz="1600" b="1" dirty="0">
                <a:latin typeface="Yu Gothic UI" panose="020B0500000000000000" pitchFamily="50" charset="-128"/>
                <a:ea typeface="Yu Gothic UI" panose="020B0500000000000000" pitchFamily="50" charset="-128"/>
              </a:rPr>
              <a:t>【</a:t>
            </a:r>
            <a:r>
              <a:rPr lang="ja-JP" altLang="en-US" sz="1600" b="1" dirty="0">
                <a:latin typeface="Yu Gothic UI" panose="020B0500000000000000" pitchFamily="50" charset="-128"/>
                <a:ea typeface="Yu Gothic UI" panose="020B0500000000000000" pitchFamily="50" charset="-128"/>
              </a:rPr>
              <a:t>各分野に共通する基本的事項</a:t>
            </a:r>
            <a:r>
              <a:rPr lang="en-US" altLang="ja-JP" sz="1600" b="1" dirty="0">
                <a:latin typeface="Yu Gothic UI" panose="020B0500000000000000" pitchFamily="50" charset="-128"/>
                <a:ea typeface="Yu Gothic UI" panose="020B0500000000000000" pitchFamily="50" charset="-128"/>
              </a:rPr>
              <a:t>】</a:t>
            </a:r>
            <a:r>
              <a:rPr lang="ja-JP" altLang="en-US" sz="1600" dirty="0">
                <a:latin typeface="Yu Gothic UI" panose="020B0500000000000000" pitchFamily="50" charset="-128"/>
                <a:ea typeface="Yu Gothic UI" panose="020B0500000000000000" pitchFamily="50" charset="-128"/>
              </a:rPr>
              <a:t>と、それに基づき策定される</a:t>
            </a:r>
            <a:r>
              <a:rPr lang="en-US" altLang="ja-JP" sz="1600" b="1" dirty="0">
                <a:latin typeface="Yu Gothic UI" panose="020B0500000000000000" pitchFamily="50" charset="-128"/>
                <a:ea typeface="Yu Gothic UI" panose="020B0500000000000000" pitchFamily="50" charset="-128"/>
              </a:rPr>
              <a:t>【</a:t>
            </a:r>
            <a:r>
              <a:rPr lang="ja-JP" altLang="en-US" sz="1600" b="1" dirty="0">
                <a:latin typeface="Yu Gothic UI" panose="020B0500000000000000" pitchFamily="50" charset="-128"/>
                <a:ea typeface="Yu Gothic UI" panose="020B0500000000000000" pitchFamily="50" charset="-128"/>
              </a:rPr>
              <a:t>各分野の個別計画</a:t>
            </a:r>
            <a:r>
              <a:rPr lang="en-US" altLang="ja-JP" sz="1600" b="1" dirty="0">
                <a:latin typeface="Yu Gothic UI" panose="020B0500000000000000" pitchFamily="50" charset="-128"/>
                <a:ea typeface="Yu Gothic UI" panose="020B0500000000000000" pitchFamily="50" charset="-128"/>
              </a:rPr>
              <a:t>】</a:t>
            </a:r>
            <a:r>
              <a:rPr lang="ja-JP" altLang="en-US" sz="1600" dirty="0">
                <a:latin typeface="Yu Gothic UI" panose="020B0500000000000000" pitchFamily="50" charset="-128"/>
                <a:ea typeface="Yu Gothic UI" panose="020B0500000000000000" pitchFamily="50" charset="-128"/>
              </a:rPr>
              <a:t>から構成します。</a:t>
            </a:r>
            <a:endParaRPr lang="en-US" altLang="ja-JP" sz="1600" dirty="0">
              <a:latin typeface="Yu Gothic UI" panose="020B0500000000000000" pitchFamily="50" charset="-128"/>
              <a:ea typeface="Yu Gothic UI" panose="020B0500000000000000" pitchFamily="50" charset="-128"/>
            </a:endParaRPr>
          </a:p>
          <a:p>
            <a:pPr>
              <a:lnSpc>
                <a:spcPts val="2400"/>
              </a:lnSpc>
            </a:pPr>
            <a:r>
              <a:rPr lang="en-US" altLang="ja-JP" sz="1600" b="1" dirty="0">
                <a:latin typeface="Yu Gothic UI" panose="020B0500000000000000" pitchFamily="50" charset="-128"/>
                <a:ea typeface="Yu Gothic UI" panose="020B0500000000000000" pitchFamily="50" charset="-128"/>
              </a:rPr>
              <a:t>【</a:t>
            </a:r>
            <a:r>
              <a:rPr lang="ja-JP" altLang="en-US" sz="1600" b="1" dirty="0">
                <a:latin typeface="Yu Gothic UI" panose="020B0500000000000000" pitchFamily="50" charset="-128"/>
                <a:ea typeface="Yu Gothic UI" panose="020B0500000000000000" pitchFamily="50" charset="-128"/>
              </a:rPr>
              <a:t>各分野に共通する基本的事項</a:t>
            </a:r>
            <a:r>
              <a:rPr lang="en-US" altLang="ja-JP" sz="1600" b="1" dirty="0">
                <a:latin typeface="Yu Gothic UI" panose="020B0500000000000000" pitchFamily="50" charset="-128"/>
                <a:ea typeface="Yu Gothic UI" panose="020B0500000000000000" pitchFamily="50" charset="-128"/>
              </a:rPr>
              <a:t>】</a:t>
            </a:r>
          </a:p>
          <a:p>
            <a:pPr>
              <a:lnSpc>
                <a:spcPts val="2400"/>
              </a:lnSpc>
            </a:pPr>
            <a:endParaRPr lang="en-US" altLang="ja-JP" sz="1600" dirty="0">
              <a:latin typeface="Yu Gothic UI" panose="020B0500000000000000" pitchFamily="50" charset="-128"/>
              <a:ea typeface="Yu Gothic UI" panose="020B0500000000000000" pitchFamily="50" charset="-128"/>
            </a:endParaRPr>
          </a:p>
          <a:p>
            <a:pPr>
              <a:lnSpc>
                <a:spcPts val="2400"/>
              </a:lnSpc>
            </a:pPr>
            <a:endParaRPr lang="en-US" altLang="ja-JP" sz="1600" dirty="0">
              <a:latin typeface="Yu Gothic UI" panose="020B0500000000000000" pitchFamily="50" charset="-128"/>
              <a:ea typeface="Yu Gothic UI" panose="020B0500000000000000" pitchFamily="50" charset="-128"/>
            </a:endParaRPr>
          </a:p>
          <a:p>
            <a:pPr>
              <a:lnSpc>
                <a:spcPts val="2400"/>
              </a:lnSpc>
            </a:pPr>
            <a:endParaRPr lang="en-US" altLang="ja-JP" sz="1600" dirty="0">
              <a:latin typeface="Yu Gothic UI" panose="020B0500000000000000" pitchFamily="50" charset="-128"/>
              <a:ea typeface="Yu Gothic UI" panose="020B0500000000000000" pitchFamily="50" charset="-128"/>
            </a:endParaRPr>
          </a:p>
          <a:p>
            <a:pPr>
              <a:lnSpc>
                <a:spcPts val="2400"/>
              </a:lnSpc>
            </a:pPr>
            <a:endParaRPr lang="en-US" altLang="ja-JP" sz="1600" b="1" dirty="0">
              <a:latin typeface="Yu Gothic UI" panose="020B0500000000000000" pitchFamily="50" charset="-128"/>
              <a:ea typeface="Yu Gothic UI" panose="020B0500000000000000" pitchFamily="50" charset="-128"/>
            </a:endParaRPr>
          </a:p>
          <a:p>
            <a:pPr>
              <a:lnSpc>
                <a:spcPts val="2400"/>
              </a:lnSpc>
            </a:pPr>
            <a:r>
              <a:rPr lang="en-US" altLang="ja-JP" sz="1600" b="1" dirty="0">
                <a:latin typeface="Yu Gothic UI" panose="020B0500000000000000" pitchFamily="50" charset="-128"/>
                <a:ea typeface="Yu Gothic UI" panose="020B0500000000000000" pitchFamily="50" charset="-128"/>
              </a:rPr>
              <a:t>【</a:t>
            </a:r>
            <a:r>
              <a:rPr lang="ja-JP" altLang="en-US" sz="1600" b="1" dirty="0">
                <a:latin typeface="Yu Gothic UI" panose="020B0500000000000000" pitchFamily="50" charset="-128"/>
                <a:ea typeface="Yu Gothic UI" panose="020B0500000000000000" pitchFamily="50" charset="-128"/>
              </a:rPr>
              <a:t>各分野の個別計画</a:t>
            </a:r>
            <a:r>
              <a:rPr lang="en-US" altLang="ja-JP" sz="1600" b="1" dirty="0">
                <a:latin typeface="Yu Gothic UI" panose="020B0500000000000000" pitchFamily="50" charset="-128"/>
                <a:ea typeface="Yu Gothic UI" panose="020B0500000000000000" pitchFamily="50" charset="-128"/>
              </a:rPr>
              <a:t>】</a:t>
            </a:r>
            <a:endParaRPr lang="en-US" altLang="ja-JP" sz="1600" dirty="0">
              <a:latin typeface="Yu Gothic UI" panose="020B0500000000000000" pitchFamily="50" charset="-128"/>
              <a:ea typeface="Yu Gothic UI" panose="020B0500000000000000" pitchFamily="50" charset="-128"/>
            </a:endParaRPr>
          </a:p>
          <a:p>
            <a:pPr>
              <a:lnSpc>
                <a:spcPts val="2400"/>
              </a:lnSpc>
            </a:pPr>
            <a:endParaRPr lang="en-US" altLang="ja-JP" sz="1600" dirty="0">
              <a:latin typeface="Yu Gothic UI" panose="020B0500000000000000" pitchFamily="50" charset="-128"/>
              <a:ea typeface="Yu Gothic UI" panose="020B0500000000000000" pitchFamily="50" charset="-128"/>
            </a:endParaRPr>
          </a:p>
          <a:p>
            <a:pPr>
              <a:lnSpc>
                <a:spcPts val="2400"/>
              </a:lnSpc>
            </a:pPr>
            <a:endParaRPr lang="en-US" altLang="ja-JP" sz="1600" dirty="0">
              <a:latin typeface="Yu Gothic UI" panose="020B0500000000000000" pitchFamily="50" charset="-128"/>
              <a:ea typeface="Yu Gothic UI" panose="020B0500000000000000" pitchFamily="50" charset="-128"/>
            </a:endParaRPr>
          </a:p>
          <a:p>
            <a:pPr>
              <a:lnSpc>
                <a:spcPts val="1700"/>
              </a:lnSpc>
            </a:pPr>
            <a:r>
              <a:rPr lang="ja-JP" altLang="en-US" sz="1200" dirty="0">
                <a:latin typeface="Yu Gothic UI" panose="020B0500000000000000" pitchFamily="50" charset="-128"/>
                <a:ea typeface="Yu Gothic UI" panose="020B0500000000000000" pitchFamily="50" charset="-128"/>
              </a:rPr>
              <a:t>　</a:t>
            </a:r>
            <a:r>
              <a:rPr lang="en-US" altLang="ja-JP" sz="1200" dirty="0">
                <a:latin typeface="Yu Gothic UI" panose="020B0500000000000000" pitchFamily="50" charset="-128"/>
                <a:ea typeface="Yu Gothic UI" panose="020B0500000000000000" pitchFamily="50" charset="-128"/>
              </a:rPr>
              <a:t>※</a:t>
            </a:r>
            <a:r>
              <a:rPr lang="ja-JP" altLang="en-US" sz="1200" dirty="0">
                <a:latin typeface="Yu Gothic UI" panose="020B0500000000000000" pitchFamily="50" charset="-128"/>
                <a:ea typeface="Yu Gothic UI" panose="020B0500000000000000" pitchFamily="50" charset="-128"/>
              </a:rPr>
              <a:t>本編では、主に</a:t>
            </a:r>
            <a:r>
              <a:rPr lang="en-US" altLang="ja-JP" sz="1200" dirty="0">
                <a:latin typeface="Yu Gothic UI" panose="020B0500000000000000" pitchFamily="50" charset="-128"/>
                <a:ea typeface="Yu Gothic UI" panose="020B0500000000000000" pitchFamily="50" charset="-128"/>
              </a:rPr>
              <a:t>【</a:t>
            </a:r>
            <a:r>
              <a:rPr lang="ja-JP" altLang="en-US" sz="1200" dirty="0">
                <a:latin typeface="Yu Gothic UI" panose="020B0500000000000000" pitchFamily="50" charset="-128"/>
                <a:ea typeface="Yu Gothic UI" panose="020B0500000000000000" pitchFamily="50" charset="-128"/>
              </a:rPr>
              <a:t>各分野に共通する基本的事項</a:t>
            </a:r>
            <a:r>
              <a:rPr lang="en-US" altLang="ja-JP" sz="1200" dirty="0">
                <a:latin typeface="Yu Gothic UI" panose="020B0500000000000000" pitchFamily="50" charset="-128"/>
                <a:ea typeface="Yu Gothic UI" panose="020B0500000000000000" pitchFamily="50" charset="-128"/>
              </a:rPr>
              <a:t>】</a:t>
            </a:r>
            <a:r>
              <a:rPr lang="ja-JP" altLang="en-US" sz="1200" dirty="0">
                <a:latin typeface="Yu Gothic UI" panose="020B0500000000000000" pitchFamily="50" charset="-128"/>
                <a:ea typeface="Yu Gothic UI" panose="020B0500000000000000" pitchFamily="50" charset="-128"/>
              </a:rPr>
              <a:t>について記述することとし、各分野に位置づけられる個別計画の概要は府環境</a:t>
            </a:r>
            <a:endParaRPr lang="en-US" altLang="ja-JP" sz="1200" dirty="0">
              <a:latin typeface="Yu Gothic UI" panose="020B0500000000000000" pitchFamily="50" charset="-128"/>
              <a:ea typeface="Yu Gothic UI" panose="020B0500000000000000" pitchFamily="50" charset="-128"/>
            </a:endParaRPr>
          </a:p>
          <a:p>
            <a:pPr>
              <a:lnSpc>
                <a:spcPts val="1700"/>
              </a:lnSpc>
            </a:pPr>
            <a:r>
              <a:rPr lang="ja-JP" altLang="en-US" sz="1200" dirty="0">
                <a:latin typeface="Yu Gothic UI" panose="020B0500000000000000" pitchFamily="50" charset="-128"/>
                <a:ea typeface="Yu Gothic UI" panose="020B0500000000000000" pitchFamily="50" charset="-128"/>
              </a:rPr>
              <a:t>　　基本条例に基づく各年度の「</a:t>
            </a:r>
            <a:r>
              <a:rPr lang="ja-JP" altLang="ja-JP" sz="1200" kern="100" dirty="0">
                <a:latin typeface="Yu Gothic UI" panose="020B0500000000000000" pitchFamily="50" charset="-128"/>
                <a:ea typeface="Yu Gothic UI" panose="020B0500000000000000" pitchFamily="50" charset="-128"/>
                <a:cs typeface="Times New Roman" panose="02020603050405020304" pitchFamily="18" charset="0"/>
              </a:rPr>
              <a:t>環境の保全等に関して</a:t>
            </a:r>
            <a:r>
              <a:rPr lang="ja-JP" altLang="en-US" sz="1200" dirty="0">
                <a:latin typeface="Yu Gothic UI" panose="020B0500000000000000" pitchFamily="50" charset="-128"/>
                <a:ea typeface="Yu Gothic UI" panose="020B0500000000000000" pitchFamily="50" charset="-128"/>
              </a:rPr>
              <a:t>講じようとする施策」報告に記載します。</a:t>
            </a:r>
            <a:endParaRPr lang="en-US" altLang="ja-JP" sz="1200" dirty="0">
              <a:latin typeface="Yu Gothic UI" panose="020B0500000000000000" pitchFamily="50" charset="-128"/>
              <a:ea typeface="Yu Gothic UI" panose="020B0500000000000000" pitchFamily="50" charset="-128"/>
            </a:endParaRPr>
          </a:p>
        </p:txBody>
      </p:sp>
      <p:sp>
        <p:nvSpPr>
          <p:cNvPr id="35" name="テキスト ボックス 34">
            <a:extLst>
              <a:ext uri="{FF2B5EF4-FFF2-40B4-BE49-F238E27FC236}">
                <a16:creationId xmlns:a16="http://schemas.microsoft.com/office/drawing/2014/main" id="{C8690D5D-11D9-412B-A671-402B4FC33299}"/>
              </a:ext>
            </a:extLst>
          </p:cNvPr>
          <p:cNvSpPr txBox="1"/>
          <p:nvPr/>
        </p:nvSpPr>
        <p:spPr>
          <a:xfrm>
            <a:off x="144000" y="1203871"/>
            <a:ext cx="12447390" cy="3170099"/>
          </a:xfrm>
          <a:prstGeom prst="rect">
            <a:avLst/>
          </a:prstGeom>
          <a:noFill/>
        </p:spPr>
        <p:txBody>
          <a:bodyPr wrap="square">
            <a:spAutoFit/>
          </a:bodyPr>
          <a:lstStyle/>
          <a:p>
            <a:pPr marL="285755" indent="-285755" algn="just">
              <a:lnSpc>
                <a:spcPts val="2400"/>
              </a:lnSpc>
              <a:buFont typeface="Wingdings" panose="05000000000000000000" pitchFamily="2" charset="2"/>
              <a:buChar char="Ø"/>
            </a:pPr>
            <a:r>
              <a:rPr lang="ja-JP" altLang="en-US" sz="1600" dirty="0">
                <a:latin typeface="Yu Gothic UI" panose="020B0500000000000000" pitchFamily="50" charset="-128"/>
                <a:ea typeface="Yu Gothic UI" panose="020B0500000000000000" pitchFamily="50" charset="-128"/>
              </a:rPr>
              <a:t>　本計画は、</a:t>
            </a:r>
            <a:r>
              <a:rPr lang="ja-JP" altLang="ja-JP" sz="1600" b="1" dirty="0">
                <a:latin typeface="Yu Gothic UI" panose="020B0500000000000000" pitchFamily="50" charset="-128"/>
                <a:ea typeface="Yu Gothic UI" panose="020B0500000000000000" pitchFamily="50" charset="-128"/>
              </a:rPr>
              <a:t>大阪府環境基本条例</a:t>
            </a:r>
            <a:r>
              <a:rPr lang="ja-JP" altLang="en-US" sz="1600" b="1" dirty="0">
                <a:latin typeface="Yu Gothic UI" panose="020B0500000000000000" pitchFamily="50" charset="-128"/>
                <a:ea typeface="Yu Gothic UI" panose="020B0500000000000000" pitchFamily="50" charset="-128"/>
              </a:rPr>
              <a:t>に基づき</a:t>
            </a:r>
            <a:r>
              <a:rPr lang="ja-JP" altLang="ja-JP" sz="1600" dirty="0">
                <a:latin typeface="Yu Gothic UI" panose="020B0500000000000000" pitchFamily="50" charset="-128"/>
                <a:ea typeface="Yu Gothic UI" panose="020B0500000000000000" pitchFamily="50" charset="-128"/>
              </a:rPr>
              <a:t>、現在及び将来</a:t>
            </a:r>
            <a:r>
              <a:rPr lang="ja-JP" altLang="en-US" sz="1600" dirty="0">
                <a:latin typeface="Yu Gothic UI" panose="020B0500000000000000" pitchFamily="50" charset="-128"/>
                <a:ea typeface="Yu Gothic UI" panose="020B0500000000000000" pitchFamily="50" charset="-128"/>
              </a:rPr>
              <a:t>にわたり府民の</a:t>
            </a:r>
            <a:r>
              <a:rPr lang="ja-JP" altLang="ja-JP" sz="1600" dirty="0">
                <a:latin typeface="Yu Gothic UI" panose="020B0500000000000000" pitchFamily="50" charset="-128"/>
                <a:ea typeface="Yu Gothic UI" panose="020B0500000000000000" pitchFamily="50" charset="-128"/>
              </a:rPr>
              <a:t>健康で文化的な生活</a:t>
            </a:r>
            <a:r>
              <a:rPr lang="ja-JP" altLang="en-US" sz="1600" dirty="0">
                <a:latin typeface="Yu Gothic UI" panose="020B0500000000000000" pitchFamily="50" charset="-128"/>
                <a:ea typeface="Yu Gothic UI" panose="020B0500000000000000" pitchFamily="50" charset="-128"/>
              </a:rPr>
              <a:t>を</a:t>
            </a:r>
            <a:r>
              <a:rPr lang="ja-JP" altLang="ja-JP" sz="1600" dirty="0">
                <a:latin typeface="Yu Gothic UI" panose="020B0500000000000000" pitchFamily="50" charset="-128"/>
                <a:ea typeface="Yu Gothic UI" panose="020B0500000000000000" pitchFamily="50" charset="-128"/>
              </a:rPr>
              <a:t>確保</a:t>
            </a:r>
            <a:r>
              <a:rPr lang="ja-JP" altLang="en-US" sz="1600" dirty="0">
                <a:latin typeface="Yu Gothic UI" panose="020B0500000000000000" pitchFamily="50" charset="-128"/>
                <a:ea typeface="Yu Gothic UI" panose="020B0500000000000000" pitchFamily="50" charset="-128"/>
              </a:rPr>
              <a:t>することを目的として、</a:t>
            </a:r>
            <a:r>
              <a:rPr lang="ja-JP" altLang="ja-JP" sz="1600" dirty="0">
                <a:latin typeface="Yu Gothic UI" panose="020B0500000000000000" pitchFamily="50" charset="-128"/>
                <a:ea typeface="Yu Gothic UI" panose="020B0500000000000000" pitchFamily="50" charset="-128"/>
              </a:rPr>
              <a:t>豊かな環境の保全及び創造に関する施策を総合的かつ計画的に推進するため</a:t>
            </a:r>
            <a:r>
              <a:rPr lang="ja-JP" altLang="en-US" sz="1600" dirty="0">
                <a:latin typeface="Yu Gothic UI" panose="020B0500000000000000" pitchFamily="50" charset="-128"/>
                <a:ea typeface="Yu Gothic UI" panose="020B0500000000000000" pitchFamily="50" charset="-128"/>
              </a:rPr>
              <a:t>に</a:t>
            </a:r>
            <a:r>
              <a:rPr lang="ja-JP" altLang="ja-JP" sz="1600" dirty="0">
                <a:latin typeface="Yu Gothic UI" panose="020B0500000000000000" pitchFamily="50" charset="-128"/>
                <a:ea typeface="Yu Gothic UI" panose="020B0500000000000000" pitchFamily="50" charset="-128"/>
              </a:rPr>
              <a:t>策定</a:t>
            </a:r>
            <a:r>
              <a:rPr lang="ja-JP" altLang="en-US" sz="1600" dirty="0">
                <a:latin typeface="Yu Gothic UI" panose="020B0500000000000000" pitchFamily="50" charset="-128"/>
                <a:ea typeface="Yu Gothic UI" panose="020B0500000000000000" pitchFamily="50" charset="-128"/>
              </a:rPr>
              <a:t>するものです。</a:t>
            </a:r>
            <a:endParaRPr lang="en-US" altLang="ja-JP" sz="1600" dirty="0">
              <a:latin typeface="Yu Gothic UI" panose="020B0500000000000000" pitchFamily="50" charset="-128"/>
              <a:ea typeface="Yu Gothic UI" panose="020B0500000000000000" pitchFamily="50" charset="-128"/>
            </a:endParaRPr>
          </a:p>
          <a:p>
            <a:pPr marL="285755" indent="-285755" algn="just">
              <a:lnSpc>
                <a:spcPts val="2400"/>
              </a:lnSpc>
              <a:buFont typeface="Wingdings" panose="05000000000000000000" pitchFamily="2" charset="2"/>
              <a:buChar char="Ø"/>
            </a:pPr>
            <a:r>
              <a:rPr lang="ja-JP" altLang="en-US" sz="1600" dirty="0">
                <a:latin typeface="Yu Gothic UI" panose="020B0500000000000000" pitchFamily="50" charset="-128"/>
                <a:ea typeface="Yu Gothic UI" panose="020B0500000000000000" pitchFamily="50" charset="-128"/>
              </a:rPr>
              <a:t>　これまで大阪府では、</a:t>
            </a:r>
            <a:r>
              <a:rPr lang="en-US" altLang="ja-JP" sz="1600" dirty="0">
                <a:latin typeface="Yu Gothic UI" panose="020B0500000000000000" pitchFamily="50" charset="-128"/>
                <a:ea typeface="Yu Gothic UI" panose="020B0500000000000000" pitchFamily="50" charset="-128"/>
              </a:rPr>
              <a:t> 2020</a:t>
            </a:r>
            <a:r>
              <a:rPr lang="ja-JP" altLang="en-US" sz="1600" dirty="0">
                <a:latin typeface="Yu Gothic UI" panose="020B0500000000000000" pitchFamily="50" charset="-128"/>
                <a:ea typeface="Yu Gothic UI" panose="020B0500000000000000" pitchFamily="50" charset="-128"/>
              </a:rPr>
              <a:t>年度を年限とする「大阪</a:t>
            </a:r>
            <a:r>
              <a:rPr lang="en-US" altLang="ja-JP" sz="1600" dirty="0">
                <a:latin typeface="Yu Gothic UI" panose="020B0500000000000000" pitchFamily="50" charset="-128"/>
                <a:ea typeface="Yu Gothic UI" panose="020B0500000000000000" pitchFamily="50" charset="-128"/>
              </a:rPr>
              <a:t>21</a:t>
            </a:r>
            <a:r>
              <a:rPr lang="ja-JP" altLang="en-US" sz="1600" dirty="0">
                <a:latin typeface="Yu Gothic UI" panose="020B0500000000000000" pitchFamily="50" charset="-128"/>
                <a:ea typeface="Yu Gothic UI" panose="020B0500000000000000" pitchFamily="50" charset="-128"/>
              </a:rPr>
              <a:t>世紀の新環境総合計画」に基づき、持続可能な社会の構築に向けて低炭素・省エネルギーや資源循環等の各分野ごとに個別計画</a:t>
            </a:r>
            <a:r>
              <a:rPr lang="en-US" altLang="ja-JP" sz="1600" baseline="30000" dirty="0">
                <a:latin typeface="Yu Gothic UI" panose="020B0500000000000000" pitchFamily="50" charset="-128"/>
                <a:ea typeface="Yu Gothic UI" panose="020B0500000000000000" pitchFamily="50" charset="-128"/>
              </a:rPr>
              <a:t>※</a:t>
            </a:r>
            <a:r>
              <a:rPr lang="ja-JP" altLang="en-US" sz="1600" dirty="0">
                <a:latin typeface="Yu Gothic UI" panose="020B0500000000000000" pitchFamily="50" charset="-128"/>
                <a:ea typeface="Yu Gothic UI" panose="020B0500000000000000" pitchFamily="50" charset="-128"/>
              </a:rPr>
              <a:t>を策定し施策を展開してきましたが、近年、気候変動による自然災害リスクの増大など環境問題はさらに深刻度が増していることに加え、人口減少や高齢化など社会・経済課題とも密接に関係していることから、今後は</a:t>
            </a:r>
            <a:r>
              <a:rPr lang="ja-JP" altLang="en-US" sz="1600" b="1" dirty="0">
                <a:latin typeface="Yu Gothic UI" panose="020B0500000000000000" pitchFamily="50" charset="-128"/>
                <a:ea typeface="Yu Gothic UI" panose="020B0500000000000000" pitchFamily="50" charset="-128"/>
              </a:rPr>
              <a:t>環境・社会・経済それぞれの課題の改善を図る考え方や取組が求められています</a:t>
            </a:r>
            <a:r>
              <a:rPr lang="ja-JP" altLang="en-US" sz="1600" dirty="0">
                <a:latin typeface="Yu Gothic UI" panose="020B0500000000000000" pitchFamily="50" charset="-128"/>
                <a:ea typeface="Yu Gothic UI" panose="020B0500000000000000" pitchFamily="50" charset="-128"/>
              </a:rPr>
              <a:t>。</a:t>
            </a:r>
            <a:r>
              <a:rPr lang="en-US" altLang="ja-JP" sz="1100" dirty="0">
                <a:latin typeface="Yu Gothic UI" panose="020B0500000000000000" pitchFamily="50" charset="-128"/>
                <a:ea typeface="Yu Gothic UI" panose="020B0500000000000000" pitchFamily="50" charset="-128"/>
              </a:rPr>
              <a:t>※</a:t>
            </a:r>
            <a:r>
              <a:rPr lang="ja-JP" altLang="en-US" sz="1100" dirty="0">
                <a:latin typeface="Yu Gothic UI" panose="020B0500000000000000" pitchFamily="50" charset="-128"/>
                <a:ea typeface="Yu Gothic UI" panose="020B0500000000000000" pitchFamily="50" charset="-128"/>
              </a:rPr>
              <a:t>いわゆる行政計画の体裁をなしているものに限らず、施策の方向性やそれを実現するための具体的な手法、手段、目標を示すものを含みます。</a:t>
            </a:r>
            <a:endParaRPr lang="en-US" altLang="ja-JP" sz="1150" dirty="0">
              <a:latin typeface="Yu Gothic UI" panose="020B0500000000000000" pitchFamily="50" charset="-128"/>
              <a:ea typeface="Yu Gothic UI" panose="020B0500000000000000" pitchFamily="50" charset="-128"/>
            </a:endParaRPr>
          </a:p>
          <a:p>
            <a:pPr marL="285755" indent="-285755" algn="just">
              <a:lnSpc>
                <a:spcPts val="2400"/>
              </a:lnSpc>
              <a:buFont typeface="Wingdings" panose="05000000000000000000" pitchFamily="2" charset="2"/>
              <a:buChar char="Ø"/>
            </a:pPr>
            <a:r>
              <a:rPr lang="ja-JP" altLang="en-US" sz="1600" dirty="0">
                <a:latin typeface="Yu Gothic UI" panose="020B0500000000000000" pitchFamily="50" charset="-128"/>
                <a:ea typeface="Yu Gothic UI" panose="020B0500000000000000" pitchFamily="50" charset="-128"/>
              </a:rPr>
              <a:t>　そこで本計画では、環境だけでなく社会・経済課題の同時解決に資する施策の相乗効果をめざすため、大阪府域における</a:t>
            </a:r>
            <a:r>
              <a:rPr lang="en-US" altLang="ja-JP" sz="1600" b="1" dirty="0">
                <a:latin typeface="Yu Gothic UI" panose="020B0500000000000000" pitchFamily="50" charset="-128"/>
                <a:ea typeface="Yu Gothic UI" panose="020B0500000000000000" pitchFamily="50" charset="-128"/>
              </a:rPr>
              <a:t>2050</a:t>
            </a:r>
            <a:r>
              <a:rPr lang="ja-JP" altLang="en-US" sz="1600" b="1" dirty="0">
                <a:latin typeface="Yu Gothic UI" panose="020B0500000000000000" pitchFamily="50" charset="-128"/>
                <a:ea typeface="Yu Gothic UI" panose="020B0500000000000000" pitchFamily="50" charset="-128"/>
              </a:rPr>
              <a:t>年の環境分野全体としての「めざすべき将来像」</a:t>
            </a:r>
            <a:r>
              <a:rPr lang="ja-JP" altLang="en-US" sz="1600" dirty="0">
                <a:latin typeface="Yu Gothic UI" panose="020B0500000000000000" pitchFamily="50" charset="-128"/>
                <a:ea typeface="Yu Gothic UI" panose="020B0500000000000000" pitchFamily="50" charset="-128"/>
              </a:rPr>
              <a:t>とそれを見据えた</a:t>
            </a:r>
            <a:r>
              <a:rPr lang="en-US" altLang="ja-JP" sz="1600" b="1" dirty="0">
                <a:latin typeface="Yu Gothic UI" panose="020B0500000000000000" pitchFamily="50" charset="-128"/>
                <a:ea typeface="Yu Gothic UI" panose="020B0500000000000000" pitchFamily="50" charset="-128"/>
              </a:rPr>
              <a:t>2030</a:t>
            </a:r>
            <a:r>
              <a:rPr lang="ja-JP" altLang="en-US" sz="1600" b="1" dirty="0">
                <a:latin typeface="Yu Gothic UI" panose="020B0500000000000000" pitchFamily="50" charset="-128"/>
                <a:ea typeface="Yu Gothic UI" panose="020B0500000000000000" pitchFamily="50" charset="-128"/>
              </a:rPr>
              <a:t>年の実現すべき姿</a:t>
            </a:r>
            <a:r>
              <a:rPr lang="ja-JP" altLang="en-US" sz="1600" dirty="0">
                <a:latin typeface="Yu Gothic UI" panose="020B0500000000000000" pitchFamily="50" charset="-128"/>
                <a:ea typeface="Yu Gothic UI" panose="020B0500000000000000" pitchFamily="50" charset="-128"/>
              </a:rPr>
              <a:t>を定めて、その実現に向けた</a:t>
            </a:r>
            <a:r>
              <a:rPr lang="ja-JP" altLang="en-US" sz="1600" b="1" dirty="0">
                <a:latin typeface="Yu Gothic UI" panose="020B0500000000000000" pitchFamily="50" charset="-128"/>
                <a:ea typeface="Yu Gothic UI" panose="020B0500000000000000" pitchFamily="50" charset="-128"/>
              </a:rPr>
              <a:t>施策の基本的な方向性</a:t>
            </a:r>
            <a:r>
              <a:rPr lang="ja-JP" altLang="en-US" sz="1600" dirty="0">
                <a:latin typeface="Yu Gothic UI" panose="020B0500000000000000" pitchFamily="50" charset="-128"/>
                <a:ea typeface="Yu Gothic UI" panose="020B0500000000000000" pitchFamily="50" charset="-128"/>
              </a:rPr>
              <a:t>を明確にします。この方向性に基づき各分野の個別計画を策定し、これらを一体として環境総合計画とすることにより、環境施策を展開していきます。</a:t>
            </a:r>
            <a:endParaRPr lang="en-US" altLang="ja-JP" sz="1600" dirty="0">
              <a:latin typeface="Yu Gothic UI" panose="020B0500000000000000" pitchFamily="50" charset="-128"/>
              <a:ea typeface="Yu Gothic UI" panose="020B0500000000000000" pitchFamily="50" charset="-128"/>
            </a:endParaRPr>
          </a:p>
          <a:p>
            <a:pPr algn="just">
              <a:lnSpc>
                <a:spcPts val="2400"/>
              </a:lnSpc>
            </a:pPr>
            <a:r>
              <a:rPr lang="ja-JP" altLang="en-US" sz="1200" dirty="0">
                <a:latin typeface="Yu Gothic UI" panose="020B0500000000000000" pitchFamily="50" charset="-128"/>
                <a:ea typeface="Yu Gothic UI" panose="020B0500000000000000" pitchFamily="50" charset="-128"/>
              </a:rPr>
              <a:t>　　</a:t>
            </a:r>
            <a:endParaRPr lang="en-US" altLang="ja-JP" sz="1200" dirty="0">
              <a:latin typeface="Yu Gothic UI" panose="020B0500000000000000" pitchFamily="50" charset="-128"/>
              <a:ea typeface="Yu Gothic UI" panose="020B0500000000000000" pitchFamily="50" charset="-128"/>
            </a:endParaRPr>
          </a:p>
        </p:txBody>
      </p:sp>
      <p:sp>
        <p:nvSpPr>
          <p:cNvPr id="19" name="正方形/長方形 18"/>
          <p:cNvSpPr/>
          <p:nvPr/>
        </p:nvSpPr>
        <p:spPr>
          <a:xfrm>
            <a:off x="336584" y="5618342"/>
            <a:ext cx="8006068" cy="1077218"/>
          </a:xfrm>
          <a:prstGeom prst="rect">
            <a:avLst/>
          </a:prstGeom>
          <a:solidFill>
            <a:srgbClr val="FFCCCC"/>
          </a:solidFill>
          <a:ln>
            <a:solidFill>
              <a:schemeClr val="tx1"/>
            </a:solidFill>
          </a:ln>
        </p:spPr>
        <p:txBody>
          <a:bodyPr wrap="square">
            <a:spAutoFit/>
          </a:bodyPr>
          <a:lstStyle/>
          <a:p>
            <a:r>
              <a:rPr lang="ja-JP" altLang="en-US" sz="1600" dirty="0">
                <a:latin typeface="ＭＳＰゴシック"/>
                <a:ea typeface="Yu Gothic UI" panose="020B0500000000000000" pitchFamily="50" charset="-128"/>
              </a:rPr>
              <a:t>　</a:t>
            </a:r>
            <a:r>
              <a:rPr lang="ja-JP" altLang="en-US" sz="1600" dirty="0">
                <a:latin typeface="Yu Gothic UI" panose="020B0500000000000000" pitchFamily="50" charset="-128"/>
                <a:ea typeface="Yu Gothic UI" panose="020B0500000000000000" pitchFamily="50" charset="-128"/>
              </a:rPr>
              <a:t>現在の大阪の環境を取り巻く状況や世界の動き等を踏まえ、各分野が同じ方向性をもって取組を進めるために、長期的な目標や各分野の個別計画に共通するものとして、「</a:t>
            </a:r>
            <a:r>
              <a:rPr lang="en-US" altLang="ja-JP" sz="1600" dirty="0">
                <a:latin typeface="Yu Gothic UI" panose="020B0500000000000000" pitchFamily="50" charset="-128"/>
                <a:ea typeface="Yu Gothic UI" panose="020B0500000000000000" pitchFamily="50" charset="-128"/>
              </a:rPr>
              <a:t>2050</a:t>
            </a:r>
            <a:r>
              <a:rPr lang="ja-JP" altLang="en-US" sz="1600" dirty="0">
                <a:latin typeface="Yu Gothic UI" panose="020B0500000000000000" pitchFamily="50" charset="-128"/>
                <a:ea typeface="Yu Gothic UI" panose="020B0500000000000000" pitchFamily="50" charset="-128"/>
              </a:rPr>
              <a:t>年のめざすべき将来像」とそれを見据えた「</a:t>
            </a:r>
            <a:r>
              <a:rPr lang="en-US" altLang="ja-JP" sz="1600" dirty="0">
                <a:latin typeface="Yu Gothic UI" panose="020B0500000000000000" pitchFamily="50" charset="-128"/>
                <a:ea typeface="Yu Gothic UI" panose="020B0500000000000000" pitchFamily="50" charset="-128"/>
              </a:rPr>
              <a:t>2030</a:t>
            </a:r>
            <a:r>
              <a:rPr lang="ja-JP" altLang="en-US" sz="1600" dirty="0">
                <a:latin typeface="Yu Gothic UI" panose="020B0500000000000000" pitchFamily="50" charset="-128"/>
                <a:ea typeface="Yu Gothic UI" panose="020B0500000000000000" pitchFamily="50" charset="-128"/>
              </a:rPr>
              <a:t>年の実現すべき姿」、その実現に向けた「施策の基本的な方向性」を定めます。　</a:t>
            </a:r>
            <a:endParaRPr lang="en-US" altLang="ja-JP" sz="1600" dirty="0">
              <a:latin typeface="Yu Gothic UI" panose="020B0500000000000000" pitchFamily="50" charset="-128"/>
              <a:ea typeface="Yu Gothic UI" panose="020B0500000000000000" pitchFamily="50" charset="-128"/>
            </a:endParaRPr>
          </a:p>
        </p:txBody>
      </p:sp>
      <p:sp>
        <p:nvSpPr>
          <p:cNvPr id="21" name="正方形/長方形 20"/>
          <p:cNvSpPr/>
          <p:nvPr/>
        </p:nvSpPr>
        <p:spPr>
          <a:xfrm>
            <a:off x="336584" y="7126630"/>
            <a:ext cx="8006068" cy="584775"/>
          </a:xfrm>
          <a:prstGeom prst="rect">
            <a:avLst/>
          </a:prstGeom>
          <a:solidFill>
            <a:schemeClr val="accent1">
              <a:lumMod val="40000"/>
              <a:lumOff val="60000"/>
            </a:schemeClr>
          </a:solidFill>
          <a:ln>
            <a:solidFill>
              <a:schemeClr val="tx1"/>
            </a:solidFill>
          </a:ln>
        </p:spPr>
        <p:txBody>
          <a:bodyPr wrap="square">
            <a:spAutoFit/>
          </a:bodyPr>
          <a:lstStyle/>
          <a:p>
            <a:r>
              <a:rPr lang="ja-JP" altLang="en-US" sz="1600" dirty="0">
                <a:latin typeface="Yu Gothic UI" panose="020B0500000000000000" pitchFamily="50" charset="-128"/>
                <a:ea typeface="Yu Gothic UI" panose="020B0500000000000000" pitchFamily="50" charset="-128"/>
              </a:rPr>
              <a:t>　上記の基本的事項を踏まえて 、具体的な施策を推進していくため、各分野ごとに個別計画を策定し、具体的な目標や取り組む施策等を定めます。</a:t>
            </a:r>
          </a:p>
        </p:txBody>
      </p:sp>
      <p:sp>
        <p:nvSpPr>
          <p:cNvPr id="47" name="角丸四角形 46"/>
          <p:cNvSpPr/>
          <p:nvPr/>
        </p:nvSpPr>
        <p:spPr>
          <a:xfrm>
            <a:off x="8517586" y="4476978"/>
            <a:ext cx="3977700" cy="3551879"/>
          </a:xfrm>
          <a:prstGeom prst="roundRect">
            <a:avLst>
              <a:gd name="adj" fmla="val 4755"/>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sz="1347"/>
          </a:p>
        </p:txBody>
      </p:sp>
      <p:sp>
        <p:nvSpPr>
          <p:cNvPr id="48" name="角丸四角形 437"/>
          <p:cNvSpPr>
            <a:spLocks noChangeArrowheads="1"/>
          </p:cNvSpPr>
          <p:nvPr/>
        </p:nvSpPr>
        <p:spPr bwMode="auto">
          <a:xfrm>
            <a:off x="10059447" y="4341793"/>
            <a:ext cx="994036" cy="442537"/>
          </a:xfrm>
          <a:prstGeom prst="roundRect">
            <a:avLst>
              <a:gd name="adj" fmla="val 16530"/>
            </a:avLst>
          </a:prstGeom>
          <a:solidFill>
            <a:srgbClr val="00AC4E"/>
          </a:solidFill>
          <a:ln w="19050">
            <a:noFill/>
            <a:miter lim="800000"/>
            <a:headEnd/>
            <a:tailEnd/>
          </a:ln>
          <a:effectLst/>
          <a:scene3d>
            <a:camera prst="orthographicFront">
              <a:rot lat="0" lon="0" rev="0"/>
            </a:camera>
            <a:lightRig rig="contrasting" dir="t">
              <a:rot lat="0" lon="0" rev="7800000"/>
            </a:lightRig>
          </a:scene3d>
          <a:sp3d>
            <a:bevelT w="139700" h="139700"/>
          </a:sp3d>
        </p:spPr>
        <p:txBody>
          <a:bodyPr vert="horz" wrap="square" lIns="0" tIns="36000" rIns="0" bIns="36000" numCol="1" anchor="t" anchorCtr="0" compatLnSpc="1">
            <a:prstTxWarp prst="textNoShape">
              <a:avLst/>
            </a:prstTxWarp>
          </a:bodyPr>
          <a:lstStyle/>
          <a:p>
            <a:pPr algn="ctr" defTabSz="914418" eaLnBrk="0" fontAlgn="base" hangingPunct="0">
              <a:spcBef>
                <a:spcPct val="0"/>
              </a:spcBef>
              <a:spcAft>
                <a:spcPct val="0"/>
              </a:spcAft>
            </a:pPr>
            <a:r>
              <a:rPr lang="ja-JP" altLang="en-US" b="1" dirty="0">
                <a:solidFill>
                  <a:schemeClr val="bg1"/>
                </a:solidFill>
                <a:latin typeface="Yu Gothic UI" panose="020B0500000000000000" pitchFamily="50" charset="-128"/>
                <a:ea typeface="Yu Gothic UI" panose="020B0500000000000000" pitchFamily="50" charset="-128"/>
              </a:rPr>
              <a:t>体系</a:t>
            </a:r>
            <a:endParaRPr lang="ja-JP" altLang="ja-JP" b="1" dirty="0">
              <a:solidFill>
                <a:schemeClr val="bg1"/>
              </a:solidFill>
              <a:latin typeface="Yu Gothic UI" panose="020B0500000000000000" pitchFamily="50" charset="-128"/>
              <a:ea typeface="Yu Gothic UI" panose="020B0500000000000000" pitchFamily="50" charset="-128"/>
            </a:endParaRPr>
          </a:p>
        </p:txBody>
      </p:sp>
      <p:sp>
        <p:nvSpPr>
          <p:cNvPr id="51" name="角丸四角形 451">
            <a:extLst>
              <a:ext uri="{FF2B5EF4-FFF2-40B4-BE49-F238E27FC236}">
                <a16:creationId xmlns:a16="http://schemas.microsoft.com/office/drawing/2014/main" id="{659BE37F-8B82-4E27-964E-1C60C28BAA05}"/>
              </a:ext>
            </a:extLst>
          </p:cNvPr>
          <p:cNvSpPr>
            <a:spLocks noChangeArrowheads="1"/>
          </p:cNvSpPr>
          <p:nvPr/>
        </p:nvSpPr>
        <p:spPr bwMode="auto">
          <a:xfrm>
            <a:off x="9302552" y="7336659"/>
            <a:ext cx="3037115" cy="576000"/>
          </a:xfrm>
          <a:prstGeom prst="roundRect">
            <a:avLst>
              <a:gd name="adj" fmla="val 16667"/>
            </a:avLst>
          </a:prstGeom>
          <a:solidFill>
            <a:schemeClr val="accent1">
              <a:lumMod val="40000"/>
              <a:lumOff val="60000"/>
            </a:schemeClr>
          </a:solidFill>
          <a:ln w="12700">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0" tIns="0" rIns="0" bIns="0" numCol="1" anchor="ctr" anchorCtr="0" compatLnSpc="1">
            <a:prstTxWarp prst="textNoShape">
              <a:avLst/>
            </a:prstTxWarp>
          </a:bodyPr>
          <a:lstStyle/>
          <a:p>
            <a:pPr algn="ctr" defTabSz="914418" eaLnBrk="0" fontAlgn="base" hangingPunct="0">
              <a:spcBef>
                <a:spcPct val="0"/>
              </a:spcBef>
              <a:spcAft>
                <a:spcPct val="0"/>
              </a:spcAft>
            </a:pPr>
            <a:r>
              <a:rPr lang="ja-JP" altLang="ja-JP" sz="1347" dirty="0">
                <a:latin typeface="メイリオ" panose="020B0604030504040204" pitchFamily="50" charset="-128"/>
                <a:ea typeface="メイリオ" panose="020B0604030504040204" pitchFamily="50" charset="-128"/>
                <a:cs typeface="Times New Roman" panose="02020603050405020304" pitchFamily="18" charset="0"/>
              </a:rPr>
              <a:t>個別分野の計画</a:t>
            </a:r>
            <a:r>
              <a:rPr lang="ja-JP" altLang="en-US" sz="1347" dirty="0">
                <a:latin typeface="メイリオ" panose="020B0604030504040204" pitchFamily="50" charset="-128"/>
                <a:ea typeface="メイリオ" panose="020B0604030504040204" pitchFamily="50" charset="-128"/>
                <a:cs typeface="Times New Roman" panose="02020603050405020304" pitchFamily="18" charset="0"/>
              </a:rPr>
              <a:t>等</a:t>
            </a:r>
            <a:endParaRPr lang="ja-JP" altLang="en-US" sz="1347" dirty="0">
              <a:latin typeface="メイリオ" panose="020B0604030504040204" pitchFamily="50" charset="-128"/>
              <a:ea typeface="メイリオ" panose="020B0604030504040204" pitchFamily="50" charset="-128"/>
            </a:endParaRPr>
          </a:p>
        </p:txBody>
      </p:sp>
      <p:sp>
        <p:nvSpPr>
          <p:cNvPr id="52" name="角丸四角形 451">
            <a:extLst>
              <a:ext uri="{FF2B5EF4-FFF2-40B4-BE49-F238E27FC236}">
                <a16:creationId xmlns:a16="http://schemas.microsoft.com/office/drawing/2014/main" id="{74E47FBC-FDE5-47F1-9316-C64C29B68AA4}"/>
              </a:ext>
            </a:extLst>
          </p:cNvPr>
          <p:cNvSpPr>
            <a:spLocks noChangeArrowheads="1"/>
          </p:cNvSpPr>
          <p:nvPr/>
        </p:nvSpPr>
        <p:spPr bwMode="auto">
          <a:xfrm>
            <a:off x="9230476" y="7239181"/>
            <a:ext cx="3037115" cy="576000"/>
          </a:xfrm>
          <a:prstGeom prst="roundRect">
            <a:avLst>
              <a:gd name="adj" fmla="val 16667"/>
            </a:avLst>
          </a:prstGeom>
          <a:solidFill>
            <a:schemeClr val="accent1">
              <a:lumMod val="40000"/>
              <a:lumOff val="60000"/>
            </a:schemeClr>
          </a:solidFill>
          <a:ln w="12700">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0" tIns="0" rIns="0" bIns="0" numCol="1" anchor="ctr" anchorCtr="0" compatLnSpc="1">
            <a:prstTxWarp prst="textNoShape">
              <a:avLst/>
            </a:prstTxWarp>
          </a:bodyPr>
          <a:lstStyle/>
          <a:p>
            <a:pPr algn="ctr" defTabSz="914418" eaLnBrk="0" fontAlgn="base" hangingPunct="0">
              <a:spcBef>
                <a:spcPct val="0"/>
              </a:spcBef>
              <a:spcAft>
                <a:spcPct val="0"/>
              </a:spcAft>
            </a:pPr>
            <a:r>
              <a:rPr lang="ja-JP" altLang="ja-JP" sz="1347" dirty="0">
                <a:latin typeface="メイリオ" panose="020B0604030504040204" pitchFamily="50" charset="-128"/>
                <a:ea typeface="メイリオ" panose="020B0604030504040204" pitchFamily="50" charset="-128"/>
                <a:cs typeface="Times New Roman" panose="02020603050405020304" pitchFamily="18" charset="0"/>
              </a:rPr>
              <a:t>個別分野の計画</a:t>
            </a:r>
            <a:r>
              <a:rPr lang="ja-JP" altLang="en-US" sz="1347" dirty="0">
                <a:latin typeface="メイリオ" panose="020B0604030504040204" pitchFamily="50" charset="-128"/>
                <a:ea typeface="メイリオ" panose="020B0604030504040204" pitchFamily="50" charset="-128"/>
                <a:cs typeface="Times New Roman" panose="02020603050405020304" pitchFamily="18" charset="0"/>
              </a:rPr>
              <a:t>等</a:t>
            </a:r>
            <a:endParaRPr lang="ja-JP" altLang="en-US" sz="1347" dirty="0">
              <a:latin typeface="メイリオ" panose="020B0604030504040204" pitchFamily="50" charset="-128"/>
              <a:ea typeface="メイリオ" panose="020B0604030504040204" pitchFamily="50" charset="-128"/>
            </a:endParaRPr>
          </a:p>
        </p:txBody>
      </p:sp>
      <p:sp>
        <p:nvSpPr>
          <p:cNvPr id="53" name="角丸四角形 451"/>
          <p:cNvSpPr>
            <a:spLocks noChangeArrowheads="1"/>
          </p:cNvSpPr>
          <p:nvPr/>
        </p:nvSpPr>
        <p:spPr bwMode="auto">
          <a:xfrm>
            <a:off x="9161502" y="7124881"/>
            <a:ext cx="3029888" cy="576000"/>
          </a:xfrm>
          <a:prstGeom prst="roundRect">
            <a:avLst>
              <a:gd name="adj" fmla="val 16667"/>
            </a:avLst>
          </a:prstGeom>
          <a:solidFill>
            <a:schemeClr val="accent1">
              <a:lumMod val="40000"/>
              <a:lumOff val="60000"/>
            </a:schemeClr>
          </a:solidFill>
          <a:ln w="12700">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0" tIns="0" rIns="0" bIns="0" numCol="1" anchor="ctr" anchorCtr="0" compatLnSpc="1">
            <a:prstTxWarp prst="textNoShape">
              <a:avLst/>
            </a:prstTxWarp>
          </a:bodyPr>
          <a:lstStyle/>
          <a:p>
            <a:pPr algn="ctr" defTabSz="914418" eaLnBrk="0" fontAlgn="base" hangingPunct="0">
              <a:spcBef>
                <a:spcPct val="0"/>
              </a:spcBef>
              <a:spcAft>
                <a:spcPct val="0"/>
              </a:spcAft>
            </a:pPr>
            <a:r>
              <a:rPr lang="ja-JP" altLang="en-US" sz="1600" dirty="0">
                <a:latin typeface="Yu Gothic UI" panose="020B0500000000000000" pitchFamily="50" charset="-128"/>
                <a:ea typeface="Yu Gothic UI" panose="020B0500000000000000" pitchFamily="50" charset="-128"/>
                <a:cs typeface="Times New Roman" panose="02020603050405020304" pitchFamily="18" charset="0"/>
              </a:rPr>
              <a:t>各</a:t>
            </a:r>
            <a:r>
              <a:rPr lang="ja-JP" altLang="ja-JP" sz="1600" dirty="0">
                <a:latin typeface="Yu Gothic UI" panose="020B0500000000000000" pitchFamily="50" charset="-128"/>
                <a:ea typeface="Yu Gothic UI" panose="020B0500000000000000" pitchFamily="50" charset="-128"/>
                <a:cs typeface="Times New Roman" panose="02020603050405020304" pitchFamily="18" charset="0"/>
              </a:rPr>
              <a:t>分野の</a:t>
            </a:r>
            <a:r>
              <a:rPr lang="ja-JP" altLang="en-US" sz="1600" dirty="0">
                <a:latin typeface="Yu Gothic UI" panose="020B0500000000000000" pitchFamily="50" charset="-128"/>
                <a:ea typeface="Yu Gothic UI" panose="020B0500000000000000" pitchFamily="50" charset="-128"/>
                <a:cs typeface="Times New Roman" panose="02020603050405020304" pitchFamily="18" charset="0"/>
              </a:rPr>
              <a:t>個別</a:t>
            </a:r>
            <a:r>
              <a:rPr lang="ja-JP" altLang="ja-JP" sz="1600" dirty="0">
                <a:latin typeface="Yu Gothic UI" panose="020B0500000000000000" pitchFamily="50" charset="-128"/>
                <a:ea typeface="Yu Gothic UI" panose="020B0500000000000000" pitchFamily="50" charset="-128"/>
                <a:cs typeface="Times New Roman" panose="02020603050405020304" pitchFamily="18" charset="0"/>
              </a:rPr>
              <a:t>計画</a:t>
            </a:r>
            <a:endParaRPr lang="en-US" altLang="ja-JP" sz="1600" dirty="0">
              <a:latin typeface="Yu Gothic UI" panose="020B0500000000000000" pitchFamily="50" charset="-128"/>
              <a:ea typeface="Yu Gothic UI" panose="020B0500000000000000" pitchFamily="50" charset="-128"/>
              <a:cs typeface="Times New Roman" panose="02020603050405020304" pitchFamily="18" charset="0"/>
            </a:endParaRPr>
          </a:p>
          <a:p>
            <a:pPr algn="ctr" defTabSz="914418" eaLnBrk="0" fontAlgn="base" hangingPunct="0">
              <a:spcBef>
                <a:spcPct val="0"/>
              </a:spcBef>
              <a:spcAft>
                <a:spcPct val="0"/>
              </a:spcAft>
            </a:pPr>
            <a:r>
              <a:rPr lang="ja-JP" altLang="en-US" sz="1200" dirty="0">
                <a:latin typeface="Yu Gothic UI" panose="020B0500000000000000" pitchFamily="50" charset="-128"/>
                <a:ea typeface="Yu Gothic UI" panose="020B0500000000000000" pitchFamily="50" charset="-128"/>
                <a:cs typeface="Times New Roman" panose="02020603050405020304" pitchFamily="18" charset="0"/>
              </a:rPr>
              <a:t>（</a:t>
            </a:r>
            <a:r>
              <a:rPr lang="en-US" altLang="ja-JP" sz="1200" dirty="0">
                <a:latin typeface="Yu Gothic UI" panose="020B0500000000000000" pitchFamily="50" charset="-128"/>
                <a:ea typeface="Yu Gothic UI" panose="020B0500000000000000" pitchFamily="50" charset="-128"/>
                <a:cs typeface="Times New Roman" panose="02020603050405020304" pitchFamily="18" charset="0"/>
              </a:rPr>
              <a:t>P16</a:t>
            </a:r>
            <a:r>
              <a:rPr lang="ja-JP" altLang="en-US" sz="1200" dirty="0">
                <a:latin typeface="Yu Gothic UI" panose="020B0500000000000000" pitchFamily="50" charset="-128"/>
                <a:ea typeface="Yu Gothic UI" panose="020B0500000000000000" pitchFamily="50" charset="-128"/>
                <a:cs typeface="Times New Roman" panose="02020603050405020304" pitchFamily="18" charset="0"/>
              </a:rPr>
              <a:t>参照）</a:t>
            </a:r>
            <a:endParaRPr lang="ja-JP" altLang="en-US" sz="1600" dirty="0">
              <a:latin typeface="Yu Gothic UI" panose="020B0500000000000000" pitchFamily="50" charset="-128"/>
              <a:ea typeface="Yu Gothic UI" panose="020B0500000000000000" pitchFamily="50" charset="-128"/>
            </a:endParaRPr>
          </a:p>
        </p:txBody>
      </p:sp>
      <p:sp>
        <p:nvSpPr>
          <p:cNvPr id="54" name="角丸四角形 53"/>
          <p:cNvSpPr/>
          <p:nvPr/>
        </p:nvSpPr>
        <p:spPr>
          <a:xfrm>
            <a:off x="8682101" y="4858895"/>
            <a:ext cx="354679" cy="1866721"/>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rPr>
              <a:t>基本的事項</a:t>
            </a:r>
          </a:p>
        </p:txBody>
      </p:sp>
      <p:sp>
        <p:nvSpPr>
          <p:cNvPr id="55" name="角丸四角形 30">
            <a:extLst>
              <a:ext uri="{FF2B5EF4-FFF2-40B4-BE49-F238E27FC236}">
                <a16:creationId xmlns:a16="http://schemas.microsoft.com/office/drawing/2014/main" id="{333952B9-0F1C-4258-95AD-869A4D57864A}"/>
              </a:ext>
            </a:extLst>
          </p:cNvPr>
          <p:cNvSpPr/>
          <p:nvPr/>
        </p:nvSpPr>
        <p:spPr>
          <a:xfrm>
            <a:off x="8682350" y="6926337"/>
            <a:ext cx="354430" cy="101162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rPr>
              <a:t>個別計画</a:t>
            </a:r>
          </a:p>
        </p:txBody>
      </p:sp>
      <p:sp>
        <p:nvSpPr>
          <p:cNvPr id="4" name="二等辺三角形 3"/>
          <p:cNvSpPr/>
          <p:nvPr/>
        </p:nvSpPr>
        <p:spPr>
          <a:xfrm rot="10800000">
            <a:off x="10059447" y="6828446"/>
            <a:ext cx="1156758" cy="20944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角丸四角形 5"/>
          <p:cNvSpPr/>
          <p:nvPr/>
        </p:nvSpPr>
        <p:spPr>
          <a:xfrm>
            <a:off x="9036780" y="4863662"/>
            <a:ext cx="3393179" cy="1866721"/>
          </a:xfrm>
          <a:prstGeom prst="roundRect">
            <a:avLst>
              <a:gd name="adj" fmla="val 4746"/>
            </a:avLst>
          </a:prstGeom>
          <a:solidFill>
            <a:srgbClr val="FFFF99">
              <a:alpha val="5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角丸四角形 438"/>
          <p:cNvSpPr>
            <a:spLocks noChangeArrowheads="1"/>
          </p:cNvSpPr>
          <p:nvPr/>
        </p:nvSpPr>
        <p:spPr bwMode="auto">
          <a:xfrm>
            <a:off x="9161501" y="4972855"/>
            <a:ext cx="3168000" cy="468000"/>
          </a:xfrm>
          <a:prstGeom prst="roundRect">
            <a:avLst>
              <a:gd name="adj" fmla="val 16667"/>
            </a:avLst>
          </a:prstGeom>
          <a:solidFill>
            <a:srgbClr val="FFCCCC"/>
          </a:solidFill>
          <a:ln w="12700">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0" tIns="45720" rIns="0" bIns="45720" numCol="1" anchor="ctr" anchorCtr="0" compatLnSpc="1">
            <a:prstTxWarp prst="textNoShape">
              <a:avLst/>
            </a:prstTxWarp>
          </a:bodyPr>
          <a:lstStyle/>
          <a:p>
            <a:pPr algn="ctr" defTabSz="914418" eaLnBrk="0" fontAlgn="base" hangingPunct="0">
              <a:spcBef>
                <a:spcPct val="0"/>
              </a:spcBef>
              <a:spcAft>
                <a:spcPct val="0"/>
              </a:spcAft>
            </a:pPr>
            <a:r>
              <a:rPr lang="en-US" altLang="ja-JP" sz="1600" dirty="0">
                <a:latin typeface="Yu Gothic UI" panose="020B0500000000000000" pitchFamily="50" charset="-128"/>
                <a:ea typeface="Yu Gothic UI" panose="020B0500000000000000" pitchFamily="50" charset="-128"/>
                <a:cs typeface="Times New Roman" panose="02020603050405020304" pitchFamily="18" charset="0"/>
              </a:rPr>
              <a:t>2050</a:t>
            </a:r>
            <a:r>
              <a:rPr lang="ja-JP" altLang="en-US" sz="1600" dirty="0">
                <a:latin typeface="Yu Gothic UI" panose="020B0500000000000000" pitchFamily="50" charset="-128"/>
                <a:ea typeface="Yu Gothic UI" panose="020B0500000000000000" pitchFamily="50" charset="-128"/>
                <a:cs typeface="Times New Roman" panose="02020603050405020304" pitchFamily="18" charset="0"/>
              </a:rPr>
              <a:t>年の</a:t>
            </a:r>
            <a:r>
              <a:rPr lang="ja-JP" altLang="ja-JP" sz="1600" dirty="0">
                <a:latin typeface="Yu Gothic UI" panose="020B0500000000000000" pitchFamily="50" charset="-128"/>
                <a:ea typeface="Yu Gothic UI" panose="020B0500000000000000" pitchFamily="50" charset="-128"/>
                <a:cs typeface="Times New Roman" panose="02020603050405020304" pitchFamily="18" charset="0"/>
              </a:rPr>
              <a:t>めざすべき将来像</a:t>
            </a:r>
            <a:endParaRPr lang="ja-JP" altLang="ja-JP" sz="1600" dirty="0">
              <a:latin typeface="Yu Gothic UI" panose="020B0500000000000000" pitchFamily="50" charset="-128"/>
              <a:ea typeface="Yu Gothic UI" panose="020B0500000000000000" pitchFamily="50" charset="-128"/>
            </a:endParaRPr>
          </a:p>
        </p:txBody>
      </p:sp>
      <p:sp>
        <p:nvSpPr>
          <p:cNvPr id="50" name="角丸四角形 439"/>
          <p:cNvSpPr>
            <a:spLocks noChangeArrowheads="1"/>
          </p:cNvSpPr>
          <p:nvPr/>
        </p:nvSpPr>
        <p:spPr bwMode="auto">
          <a:xfrm>
            <a:off x="9161501" y="6101605"/>
            <a:ext cx="3168000" cy="468000"/>
          </a:xfrm>
          <a:prstGeom prst="roundRect">
            <a:avLst>
              <a:gd name="adj" fmla="val 16667"/>
            </a:avLst>
          </a:prstGeom>
          <a:solidFill>
            <a:srgbClr val="FFCCCC"/>
          </a:solidFill>
          <a:ln w="12700">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0" tIns="45720" rIns="0" bIns="45720" numCol="1" anchor="ctr" anchorCtr="0" compatLnSpc="1">
            <a:prstTxWarp prst="textNoShape">
              <a:avLst/>
            </a:prstTxWarp>
          </a:bodyPr>
          <a:lstStyle/>
          <a:p>
            <a:pPr algn="ctr" defTabSz="914418" eaLnBrk="0" fontAlgn="base" hangingPunct="0">
              <a:spcBef>
                <a:spcPct val="0"/>
              </a:spcBef>
              <a:spcAft>
                <a:spcPct val="0"/>
              </a:spcAft>
            </a:pPr>
            <a:r>
              <a:rPr lang="ja-JP" altLang="en-US" sz="1600" dirty="0">
                <a:latin typeface="Yu Gothic UI" panose="020B0500000000000000" pitchFamily="50" charset="-128"/>
                <a:ea typeface="Yu Gothic UI" panose="020B0500000000000000" pitchFamily="50" charset="-128"/>
                <a:cs typeface="Times New Roman" panose="02020603050405020304" pitchFamily="18" charset="0"/>
              </a:rPr>
              <a:t>施策</a:t>
            </a:r>
            <a:r>
              <a:rPr lang="ja-JP" altLang="ja-JP" sz="1600" dirty="0">
                <a:latin typeface="Yu Gothic UI" panose="020B0500000000000000" pitchFamily="50" charset="-128"/>
                <a:ea typeface="Yu Gothic UI" panose="020B0500000000000000" pitchFamily="50" charset="-128"/>
                <a:cs typeface="Times New Roman" panose="02020603050405020304" pitchFamily="18" charset="0"/>
              </a:rPr>
              <a:t>の基本的</a:t>
            </a:r>
            <a:r>
              <a:rPr lang="ja-JP" altLang="en-US" sz="1600" dirty="0">
                <a:latin typeface="Yu Gothic UI" panose="020B0500000000000000" pitchFamily="50" charset="-128"/>
                <a:ea typeface="Yu Gothic UI" panose="020B0500000000000000" pitchFamily="50" charset="-128"/>
                <a:cs typeface="Times New Roman" panose="02020603050405020304" pitchFamily="18" charset="0"/>
              </a:rPr>
              <a:t>な</a:t>
            </a:r>
            <a:r>
              <a:rPr lang="ja-JP" altLang="ja-JP" sz="1600" dirty="0">
                <a:latin typeface="Yu Gothic UI" panose="020B0500000000000000" pitchFamily="50" charset="-128"/>
                <a:ea typeface="Yu Gothic UI" panose="020B0500000000000000" pitchFamily="50" charset="-128"/>
                <a:cs typeface="Times New Roman" panose="02020603050405020304" pitchFamily="18" charset="0"/>
              </a:rPr>
              <a:t>方向性</a:t>
            </a:r>
            <a:endParaRPr lang="ja-JP" altLang="ja-JP" sz="1600" dirty="0">
              <a:latin typeface="Yu Gothic UI" panose="020B0500000000000000" pitchFamily="50" charset="-128"/>
              <a:ea typeface="Yu Gothic UI" panose="020B0500000000000000" pitchFamily="50" charset="-128"/>
            </a:endParaRPr>
          </a:p>
        </p:txBody>
      </p:sp>
      <p:sp>
        <p:nvSpPr>
          <p:cNvPr id="34" name="角丸四角形 438"/>
          <p:cNvSpPr>
            <a:spLocks noChangeArrowheads="1"/>
          </p:cNvSpPr>
          <p:nvPr/>
        </p:nvSpPr>
        <p:spPr bwMode="auto">
          <a:xfrm>
            <a:off x="9149624" y="5537230"/>
            <a:ext cx="3168000" cy="468000"/>
          </a:xfrm>
          <a:prstGeom prst="roundRect">
            <a:avLst>
              <a:gd name="adj" fmla="val 16667"/>
            </a:avLst>
          </a:prstGeom>
          <a:solidFill>
            <a:srgbClr val="FFCCCC"/>
          </a:solidFill>
          <a:ln w="12700">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0" tIns="45720" rIns="0" bIns="45720" numCol="1" anchor="ctr" anchorCtr="0" compatLnSpc="1">
            <a:prstTxWarp prst="textNoShape">
              <a:avLst/>
            </a:prstTxWarp>
          </a:bodyPr>
          <a:lstStyle/>
          <a:p>
            <a:pPr algn="ctr" defTabSz="914418" eaLnBrk="0" fontAlgn="base" hangingPunct="0">
              <a:spcBef>
                <a:spcPct val="0"/>
              </a:spcBef>
              <a:spcAft>
                <a:spcPct val="0"/>
              </a:spcAft>
            </a:pPr>
            <a:r>
              <a:rPr lang="en-US" altLang="ja-JP" sz="1600" dirty="0">
                <a:latin typeface="Yu Gothic UI" panose="020B0500000000000000" pitchFamily="50" charset="-128"/>
                <a:ea typeface="Yu Gothic UI" panose="020B0500000000000000" pitchFamily="50" charset="-128"/>
                <a:cs typeface="Times New Roman" panose="02020603050405020304" pitchFamily="18" charset="0"/>
              </a:rPr>
              <a:t>2030</a:t>
            </a:r>
            <a:r>
              <a:rPr lang="ja-JP" altLang="en-US" sz="1600" dirty="0">
                <a:latin typeface="Yu Gothic UI" panose="020B0500000000000000" pitchFamily="50" charset="-128"/>
                <a:ea typeface="Yu Gothic UI" panose="020B0500000000000000" pitchFamily="50" charset="-128"/>
                <a:cs typeface="Times New Roman" panose="02020603050405020304" pitchFamily="18" charset="0"/>
              </a:rPr>
              <a:t>年の実現すべき姿</a:t>
            </a:r>
            <a:endParaRPr lang="ja-JP" altLang="ja-JP" sz="1600" dirty="0">
              <a:latin typeface="Yu Gothic UI" panose="020B0500000000000000" pitchFamily="50" charset="-128"/>
              <a:ea typeface="Yu Gothic UI" panose="020B0500000000000000" pitchFamily="50" charset="-128"/>
            </a:endParaRPr>
          </a:p>
        </p:txBody>
      </p:sp>
    </p:spTree>
    <p:extLst>
      <p:ext uri="{BB962C8B-B14F-4D97-AF65-F5344CB8AC3E}">
        <p14:creationId xmlns:p14="http://schemas.microsoft.com/office/powerpoint/2010/main" val="8451774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4ED0285-86AF-4372-8312-550FA94A720C}"/>
              </a:ext>
            </a:extLst>
          </p:cNvPr>
          <p:cNvSpPr/>
          <p:nvPr/>
        </p:nvSpPr>
        <p:spPr>
          <a:xfrm>
            <a:off x="165600" y="974591"/>
            <a:ext cx="12495600" cy="3633221"/>
          </a:xfrm>
          <a:prstGeom prst="rect">
            <a:avLst/>
          </a:prstGeom>
          <a:solidFill>
            <a:srgbClr val="FFFFCC"/>
          </a:solidFill>
          <a:ln w="1905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tIns="144000" rtlCol="0" anchor="ctr"/>
          <a:lstStyle/>
          <a:p>
            <a:pPr marL="285750" indent="-285750">
              <a:lnSpc>
                <a:spcPct val="100000"/>
              </a:lnSpc>
              <a:spcBef>
                <a:spcPts val="601"/>
              </a:spcBef>
              <a:buFont typeface="Wingdings" panose="05000000000000000000" pitchFamily="2" charset="2"/>
              <a:buChar char="Ø"/>
            </a:pPr>
            <a:endParaRPr kumimoji="1" lang="en-US" altLang="ja-JP" sz="1600" dirty="0">
              <a:solidFill>
                <a:schemeClr val="tx1"/>
              </a:solidFill>
              <a:latin typeface="Yu Gothic UI" panose="020B0500000000000000" pitchFamily="50" charset="-128"/>
              <a:ea typeface="Yu Gothic UI" panose="020B0500000000000000" pitchFamily="50" charset="-128"/>
            </a:endParaRPr>
          </a:p>
          <a:p>
            <a:pPr marL="285750" indent="-285750">
              <a:lnSpc>
                <a:spcPct val="100000"/>
              </a:lnSpc>
              <a:spcBef>
                <a:spcPts val="601"/>
              </a:spcBef>
              <a:buFont typeface="Wingdings" panose="05000000000000000000" pitchFamily="2" charset="2"/>
              <a:buChar char="Ø"/>
            </a:pPr>
            <a:endParaRPr kumimoji="1" lang="en-US" altLang="ja-JP" sz="1600" dirty="0">
              <a:solidFill>
                <a:schemeClr val="tx1"/>
              </a:solidFill>
              <a:latin typeface="Yu Gothic UI" panose="020B0500000000000000" pitchFamily="50" charset="-128"/>
              <a:ea typeface="Yu Gothic UI" panose="020B0500000000000000" pitchFamily="50" charset="-128"/>
            </a:endParaRPr>
          </a:p>
          <a:p>
            <a:pPr marL="285750" indent="-285750">
              <a:lnSpc>
                <a:spcPct val="100000"/>
              </a:lnSpc>
              <a:spcBef>
                <a:spcPts val="601"/>
              </a:spcBef>
              <a:buFont typeface="Wingdings" panose="05000000000000000000" pitchFamily="2" charset="2"/>
              <a:buChar char="Ø"/>
            </a:pPr>
            <a:endParaRPr kumimoji="1" lang="en-US" altLang="ja-JP" sz="1600" dirty="0">
              <a:solidFill>
                <a:schemeClr val="tx1"/>
              </a:solidFill>
              <a:latin typeface="Yu Gothic UI" panose="020B0500000000000000" pitchFamily="50" charset="-128"/>
              <a:ea typeface="Yu Gothic UI" panose="020B0500000000000000" pitchFamily="50" charset="-128"/>
            </a:endParaRPr>
          </a:p>
          <a:p>
            <a:pPr marL="285750" indent="-285750">
              <a:lnSpc>
                <a:spcPct val="100000"/>
              </a:lnSpc>
              <a:spcBef>
                <a:spcPts val="601"/>
              </a:spcBef>
              <a:buFont typeface="Wingdings" panose="05000000000000000000" pitchFamily="2" charset="2"/>
              <a:buChar char="Ø"/>
            </a:pPr>
            <a:endParaRPr kumimoji="1" lang="en-US" altLang="ja-JP" sz="1600" dirty="0">
              <a:solidFill>
                <a:schemeClr val="tx1"/>
              </a:solidFill>
              <a:latin typeface="Yu Gothic UI" panose="020B0500000000000000" pitchFamily="50" charset="-128"/>
              <a:ea typeface="Yu Gothic UI" panose="020B0500000000000000" pitchFamily="50" charset="-128"/>
            </a:endParaRPr>
          </a:p>
        </p:txBody>
      </p:sp>
      <p:sp>
        <p:nvSpPr>
          <p:cNvPr id="4" name="正方形/長方形 3"/>
          <p:cNvSpPr/>
          <p:nvPr/>
        </p:nvSpPr>
        <p:spPr>
          <a:xfrm>
            <a:off x="1" y="0"/>
            <a:ext cx="12801599" cy="648000"/>
          </a:xfrm>
          <a:prstGeom prst="rect">
            <a:avLst/>
          </a:prstGeom>
          <a:solidFill>
            <a:srgbClr val="007E39"/>
          </a:solidFill>
          <a:ln w="12700" cap="flat" cmpd="sng" algn="ctr">
            <a:noFill/>
            <a:prstDash val="solid"/>
            <a:miter lim="800000"/>
          </a:ln>
          <a:effectLst/>
        </p:spPr>
        <p:txBody>
          <a:bodyPr rot="0" spcFirstLastPara="0" vert="horz" wrap="square" lIns="91440" tIns="126000" rIns="91440" bIns="45720" numCol="1" spcCol="0" rtlCol="0" fromWordArt="0" anchor="ctr" anchorCtr="0" forceAA="0" compatLnSpc="1">
            <a:prstTxWarp prst="textNoShape">
              <a:avLst/>
            </a:prstTxWarp>
            <a:noAutofit/>
          </a:bodyPr>
          <a:lstStyle/>
          <a:p>
            <a:pPr algn="ctr">
              <a:lnSpc>
                <a:spcPts val="3080"/>
              </a:lnSpc>
            </a:pPr>
            <a:r>
              <a:rPr lang="ja-JP" altLang="en-US" sz="2800" b="1" dirty="0">
                <a:solidFill>
                  <a:schemeClr val="bg1"/>
                </a:solidFill>
                <a:latin typeface="メイリオ" panose="020B0604030504040204" pitchFamily="50" charset="-128"/>
                <a:ea typeface="メイリオ" panose="020B0604030504040204" pitchFamily="50" charset="-128"/>
              </a:rPr>
              <a:t>２　環境総合計画策定・改定の背景</a:t>
            </a:r>
          </a:p>
        </p:txBody>
      </p:sp>
      <p:sp>
        <p:nvSpPr>
          <p:cNvPr id="16" name="テキスト ボックス 15"/>
          <p:cNvSpPr txBox="1"/>
          <p:nvPr/>
        </p:nvSpPr>
        <p:spPr>
          <a:xfrm>
            <a:off x="11646975" y="65447"/>
            <a:ext cx="1038246" cy="400110"/>
          </a:xfrm>
          <a:prstGeom prst="rect">
            <a:avLst/>
          </a:prstGeom>
          <a:noFill/>
        </p:spPr>
        <p:txBody>
          <a:bodyPr wrap="square" rtlCol="0">
            <a:spAutoFit/>
          </a:bodyPr>
          <a:lstStyle/>
          <a:p>
            <a:pPr algn="r"/>
            <a:r>
              <a:rPr kumimoji="1" lang="en-US" altLang="ja-JP" sz="2000" b="1" dirty="0">
                <a:solidFill>
                  <a:schemeClr val="bg1"/>
                </a:solidFill>
              </a:rPr>
              <a:t>2</a:t>
            </a:r>
          </a:p>
        </p:txBody>
      </p:sp>
      <p:sp>
        <p:nvSpPr>
          <p:cNvPr id="45" name="角丸四角形 44"/>
          <p:cNvSpPr/>
          <p:nvPr/>
        </p:nvSpPr>
        <p:spPr>
          <a:xfrm>
            <a:off x="117602" y="727200"/>
            <a:ext cx="8343055" cy="442674"/>
          </a:xfrm>
          <a:prstGeom prst="roundRect">
            <a:avLst/>
          </a:prstGeom>
          <a:solidFill>
            <a:srgbClr val="00AC4E"/>
          </a:solidFill>
          <a:ln w="254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wrap="square" lIns="179999" rIns="179999" rtlCol="0" anchor="ctr">
            <a:spAutoFit/>
          </a:bodyPr>
          <a:lstStyle/>
          <a:p>
            <a:r>
              <a:rPr kumimoji="1" lang="ja-JP" altLang="en-US" sz="2000" b="1" dirty="0">
                <a:solidFill>
                  <a:schemeClr val="bg1"/>
                </a:solidFill>
                <a:latin typeface="Yu Gothic UI" panose="020B0500000000000000" pitchFamily="50" charset="-128"/>
                <a:ea typeface="Yu Gothic UI" panose="020B0500000000000000" pitchFamily="50" charset="-128"/>
              </a:rPr>
              <a:t>大阪の環境を取り巻く現状と課題</a:t>
            </a:r>
            <a:r>
              <a:rPr kumimoji="1" lang="ja-JP" altLang="en-US" sz="1200" dirty="0">
                <a:solidFill>
                  <a:schemeClr val="bg1"/>
                </a:solidFill>
                <a:latin typeface="Yu Gothic UI" panose="020B0500000000000000" pitchFamily="50" charset="-128"/>
                <a:ea typeface="Yu Gothic UI" panose="020B0500000000000000" pitchFamily="50" charset="-128"/>
              </a:rPr>
              <a:t>　～府域の環境は改善傾向の一方、地球規模の環境課題が深刻化～</a:t>
            </a:r>
            <a:endParaRPr kumimoji="1" lang="ja-JP" altLang="en-US" sz="2001" dirty="0">
              <a:solidFill>
                <a:schemeClr val="bg1"/>
              </a:solidFill>
              <a:latin typeface="Yu Gothic UI" panose="020B0500000000000000" pitchFamily="50" charset="-128"/>
              <a:ea typeface="Yu Gothic UI" panose="020B0500000000000000" pitchFamily="50" charset="-128"/>
            </a:endParaRPr>
          </a:p>
        </p:txBody>
      </p:sp>
      <p:pic>
        <p:nvPicPr>
          <p:cNvPr id="11" name="図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007256" y="2926972"/>
            <a:ext cx="1565917" cy="1171306"/>
          </a:xfrm>
          <a:prstGeom prst="roundRect">
            <a:avLst>
              <a:gd name="adj" fmla="val 1141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正方形/長方形 7"/>
          <p:cNvSpPr/>
          <p:nvPr/>
        </p:nvSpPr>
        <p:spPr>
          <a:xfrm>
            <a:off x="169330" y="3529110"/>
            <a:ext cx="7311617" cy="1066959"/>
          </a:xfrm>
          <a:prstGeom prst="rect">
            <a:avLst/>
          </a:prstGeom>
        </p:spPr>
        <p:txBody>
          <a:bodyPr wrap="square">
            <a:spAutoFit/>
          </a:bodyPr>
          <a:lstStyle/>
          <a:p>
            <a:pPr marL="285750" indent="-285750" algn="just">
              <a:lnSpc>
                <a:spcPts val="1900"/>
              </a:lnSpc>
              <a:spcBef>
                <a:spcPts val="601"/>
              </a:spcBef>
              <a:buFont typeface="Wingdings" panose="05000000000000000000" pitchFamily="2" charset="2"/>
              <a:buChar char="Ø"/>
            </a:pPr>
            <a:r>
              <a:rPr lang="ja-JP" altLang="en-US" sz="1600" dirty="0">
                <a:latin typeface="Yu Gothic UI" panose="020B0500000000000000" pitchFamily="50" charset="-128"/>
                <a:ea typeface="Yu Gothic UI" panose="020B0500000000000000" pitchFamily="50" charset="-128"/>
              </a:rPr>
              <a:t>　一方、</a:t>
            </a:r>
            <a:r>
              <a:rPr lang="ja-JP" altLang="en-US" sz="1600" b="1" dirty="0">
                <a:latin typeface="Yu Gothic UI" panose="020B0500000000000000" pitchFamily="50" charset="-128"/>
                <a:ea typeface="Yu Gothic UI" panose="020B0500000000000000" pitchFamily="50" charset="-128"/>
              </a:rPr>
              <a:t>地球規模で見ると、資源消費の増大、気候変動によるリスクの増大、生物多様性の損失、プラスチックごみによる海洋汚染などは危機的な状況</a:t>
            </a:r>
            <a:r>
              <a:rPr lang="ja-JP" altLang="en-US" sz="1600" dirty="0">
                <a:latin typeface="Yu Gothic UI" panose="020B0500000000000000" pitchFamily="50" charset="-128"/>
                <a:ea typeface="Yu Gothic UI" panose="020B0500000000000000" pitchFamily="50" charset="-128"/>
              </a:rPr>
              <a:t>であり、世界全体で取り組んで解決していくことが必要です。また、大阪の環境は世界と密接に関わり合っており、</a:t>
            </a:r>
            <a:r>
              <a:rPr lang="ja-JP" altLang="en-US" sz="1600" b="1" dirty="0">
                <a:latin typeface="Yu Gothic UI" panose="020B0500000000000000" pitchFamily="50" charset="-128"/>
                <a:ea typeface="Yu Gothic UI" panose="020B0500000000000000" pitchFamily="50" charset="-128"/>
              </a:rPr>
              <a:t>その関わりは今後もさらに密接</a:t>
            </a:r>
            <a:r>
              <a:rPr lang="ja-JP" altLang="en-US" sz="1600" dirty="0">
                <a:latin typeface="Yu Gothic UI" panose="020B0500000000000000" pitchFamily="50" charset="-128"/>
                <a:ea typeface="Yu Gothic UI" panose="020B0500000000000000" pitchFamily="50" charset="-128"/>
              </a:rPr>
              <a:t>になっていくものと考えられます。</a:t>
            </a:r>
            <a:endParaRPr lang="en-US" altLang="ja-JP" sz="1600" dirty="0">
              <a:latin typeface="Yu Gothic UI" panose="020B0500000000000000" pitchFamily="50" charset="-128"/>
              <a:ea typeface="Yu Gothic UI" panose="020B0500000000000000" pitchFamily="50" charset="-128"/>
            </a:endParaRPr>
          </a:p>
        </p:txBody>
      </p:sp>
      <p:sp>
        <p:nvSpPr>
          <p:cNvPr id="17" name="テキスト ボックス 16">
            <a:extLst>
              <a:ext uri="{FF2B5EF4-FFF2-40B4-BE49-F238E27FC236}">
                <a16:creationId xmlns:a16="http://schemas.microsoft.com/office/drawing/2014/main" id="{511CC4E5-1941-4762-9CE6-68F194611121}"/>
              </a:ext>
            </a:extLst>
          </p:cNvPr>
          <p:cNvSpPr txBox="1"/>
          <p:nvPr/>
        </p:nvSpPr>
        <p:spPr>
          <a:xfrm>
            <a:off x="11017390" y="4146916"/>
            <a:ext cx="1627111" cy="284693"/>
          </a:xfrm>
          <a:prstGeom prst="rect">
            <a:avLst/>
          </a:prstGeom>
          <a:noFill/>
        </p:spPr>
        <p:txBody>
          <a:bodyPr wrap="square" rtlCol="0">
            <a:spAutoFit/>
          </a:bodyPr>
          <a:lstStyle/>
          <a:p>
            <a:pPr>
              <a:lnSpc>
                <a:spcPts val="1500"/>
              </a:lnSpc>
            </a:pPr>
            <a:r>
              <a:rPr lang="ja-JP" altLang="en-US" sz="900" b="1" dirty="0">
                <a:solidFill>
                  <a:srgbClr val="333333"/>
                </a:solidFill>
                <a:latin typeface="Yu Gothic UI" panose="020B0500000000000000" pitchFamily="50" charset="-128"/>
                <a:ea typeface="Yu Gothic UI" panose="020B0500000000000000" pitchFamily="50" charset="-128"/>
              </a:rPr>
              <a:t>大阪湾におけるプラスチックごみ</a:t>
            </a:r>
            <a:endParaRPr kumimoji="1" lang="en-US" altLang="ja-JP" sz="700" b="1" dirty="0">
              <a:latin typeface="Yu Gothic UI" panose="020B0500000000000000" pitchFamily="50" charset="-128"/>
              <a:ea typeface="Yu Gothic UI" panose="020B0500000000000000" pitchFamily="50" charset="-128"/>
            </a:endParaRPr>
          </a:p>
        </p:txBody>
      </p:sp>
      <p:pic>
        <p:nvPicPr>
          <p:cNvPr id="28" name="図 27" descr="\\10.247.108.33\lib\04_温暖化対策G\14_環境審議会関係\01温暖化対策部会（H25.1委員会から審議会に移行）\R2部会\参考資料・図\0803・0915用\浸水被害min.png"/>
          <p:cNvPicPr/>
          <p:nvPr/>
        </p:nvPicPr>
        <p:blipFill>
          <a:blip r:embed="rId4">
            <a:extLst>
              <a:ext uri="{28A0092B-C50C-407E-A947-70E740481C1C}">
                <a14:useLocalDpi xmlns:a14="http://schemas.microsoft.com/office/drawing/2010/main"/>
              </a:ext>
            </a:extLst>
          </a:blip>
          <a:srcRect/>
          <a:stretch>
            <a:fillRect/>
          </a:stretch>
        </p:blipFill>
        <p:spPr bwMode="auto">
          <a:xfrm>
            <a:off x="9230495" y="2927362"/>
            <a:ext cx="1685223" cy="1171306"/>
          </a:xfrm>
          <a:prstGeom prst="roundRect">
            <a:avLst>
              <a:gd name="adj" fmla="val 9816"/>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0" name="テキスト ボックス 29">
            <a:extLst>
              <a:ext uri="{FF2B5EF4-FFF2-40B4-BE49-F238E27FC236}">
                <a16:creationId xmlns:a16="http://schemas.microsoft.com/office/drawing/2014/main" id="{511CC4E5-1941-4762-9CE6-68F194611121}"/>
              </a:ext>
            </a:extLst>
          </p:cNvPr>
          <p:cNvSpPr txBox="1"/>
          <p:nvPr/>
        </p:nvSpPr>
        <p:spPr>
          <a:xfrm>
            <a:off x="9238924" y="4133375"/>
            <a:ext cx="1840798" cy="262764"/>
          </a:xfrm>
          <a:prstGeom prst="rect">
            <a:avLst/>
          </a:prstGeom>
          <a:noFill/>
        </p:spPr>
        <p:txBody>
          <a:bodyPr wrap="square" rtlCol="0">
            <a:spAutoFit/>
          </a:bodyPr>
          <a:lstStyle/>
          <a:p>
            <a:pPr>
              <a:lnSpc>
                <a:spcPts val="1500"/>
              </a:lnSpc>
            </a:pPr>
            <a:r>
              <a:rPr lang="ja-JP" altLang="en-US" sz="900" b="1" dirty="0">
                <a:solidFill>
                  <a:srgbClr val="333333"/>
                </a:solidFill>
                <a:latin typeface="Yu Gothic UI" panose="020B0500000000000000" pitchFamily="50" charset="-128"/>
                <a:ea typeface="Yu Gothic UI" panose="020B0500000000000000" pitchFamily="50" charset="-128"/>
              </a:rPr>
              <a:t>気候</a:t>
            </a:r>
            <a:r>
              <a:rPr lang="ja-JP" altLang="en-US" sz="900" b="1" dirty="0">
                <a:latin typeface="Yu Gothic UI" panose="020B0500000000000000" pitchFamily="50" charset="-128"/>
                <a:ea typeface="Yu Gothic UI" panose="020B0500000000000000" pitchFamily="50" charset="-128"/>
              </a:rPr>
              <a:t>変動による水災害の甚大化</a:t>
            </a:r>
            <a:endParaRPr kumimoji="1" lang="en-US" altLang="ja-JP" sz="700" b="1" dirty="0">
              <a:latin typeface="Yu Gothic UI" panose="020B0500000000000000" pitchFamily="50" charset="-128"/>
              <a:ea typeface="Yu Gothic UI" panose="020B0500000000000000" pitchFamily="50" charset="-128"/>
            </a:endParaRPr>
          </a:p>
        </p:txBody>
      </p:sp>
      <p:pic>
        <p:nvPicPr>
          <p:cNvPr id="12" name="図 1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572485" y="2927736"/>
            <a:ext cx="1568277" cy="1173915"/>
          </a:xfrm>
          <a:prstGeom prst="roundRect">
            <a:avLst>
              <a:gd name="adj" fmla="val 1133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図 13"/>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8712705" y="1235403"/>
            <a:ext cx="3785692" cy="1268773"/>
          </a:xfrm>
          <a:prstGeom prst="roundRect">
            <a:avLst>
              <a:gd name="adj" fmla="val 840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1" name="テキスト ボックス 30">
            <a:extLst>
              <a:ext uri="{FF2B5EF4-FFF2-40B4-BE49-F238E27FC236}">
                <a16:creationId xmlns:a16="http://schemas.microsoft.com/office/drawing/2014/main" id="{511CC4E5-1941-4762-9CE6-68F194611121}"/>
              </a:ext>
            </a:extLst>
          </p:cNvPr>
          <p:cNvSpPr txBox="1"/>
          <p:nvPr/>
        </p:nvSpPr>
        <p:spPr>
          <a:xfrm>
            <a:off x="7814332" y="4151744"/>
            <a:ext cx="1380507" cy="284693"/>
          </a:xfrm>
          <a:prstGeom prst="rect">
            <a:avLst/>
          </a:prstGeom>
          <a:noFill/>
        </p:spPr>
        <p:txBody>
          <a:bodyPr wrap="square" rtlCol="0">
            <a:spAutoFit/>
          </a:bodyPr>
          <a:lstStyle/>
          <a:p>
            <a:pPr>
              <a:lnSpc>
                <a:spcPts val="1500"/>
              </a:lnSpc>
            </a:pPr>
            <a:r>
              <a:rPr lang="ja-JP" altLang="en-US" sz="900" b="1" dirty="0">
                <a:solidFill>
                  <a:srgbClr val="333333"/>
                </a:solidFill>
                <a:latin typeface="Yu Gothic UI" panose="020B0500000000000000" pitchFamily="50" charset="-128"/>
                <a:ea typeface="Yu Gothic UI" panose="020B0500000000000000" pitchFamily="50" charset="-128"/>
              </a:rPr>
              <a:t>アスベストの適正処理</a:t>
            </a:r>
            <a:endParaRPr kumimoji="1" lang="en-US" altLang="ja-JP" sz="700" b="1" dirty="0">
              <a:latin typeface="Yu Gothic UI" panose="020B0500000000000000" pitchFamily="50" charset="-128"/>
              <a:ea typeface="Yu Gothic UI" panose="020B0500000000000000" pitchFamily="50" charset="-128"/>
            </a:endParaRPr>
          </a:p>
        </p:txBody>
      </p:sp>
      <p:sp>
        <p:nvSpPr>
          <p:cNvPr id="32" name="テキスト ボックス 31">
            <a:extLst>
              <a:ext uri="{FF2B5EF4-FFF2-40B4-BE49-F238E27FC236}">
                <a16:creationId xmlns:a16="http://schemas.microsoft.com/office/drawing/2014/main" id="{511CC4E5-1941-4762-9CE6-68F194611121}"/>
              </a:ext>
            </a:extLst>
          </p:cNvPr>
          <p:cNvSpPr txBox="1"/>
          <p:nvPr/>
        </p:nvSpPr>
        <p:spPr>
          <a:xfrm>
            <a:off x="8779286" y="2573824"/>
            <a:ext cx="3812039" cy="284693"/>
          </a:xfrm>
          <a:prstGeom prst="rect">
            <a:avLst/>
          </a:prstGeom>
          <a:noFill/>
        </p:spPr>
        <p:txBody>
          <a:bodyPr wrap="square" rtlCol="0">
            <a:spAutoFit/>
          </a:bodyPr>
          <a:lstStyle/>
          <a:p>
            <a:pPr>
              <a:lnSpc>
                <a:spcPts val="1500"/>
              </a:lnSpc>
            </a:pPr>
            <a:r>
              <a:rPr lang="ja-JP" altLang="en-US" sz="900" b="1" dirty="0">
                <a:solidFill>
                  <a:srgbClr val="333333"/>
                </a:solidFill>
                <a:latin typeface="Yu Gothic UI" panose="020B0500000000000000" pitchFamily="50" charset="-128"/>
                <a:ea typeface="Yu Gothic UI" panose="020B0500000000000000" pitchFamily="50" charset="-128"/>
              </a:rPr>
              <a:t>大阪府庁から見た大阪城周辺の大気の状況（左）１９６６年（右）現在</a:t>
            </a:r>
            <a:endParaRPr kumimoji="1" lang="en-US" altLang="ja-JP" sz="700" b="1" dirty="0">
              <a:latin typeface="Yu Gothic UI" panose="020B0500000000000000" pitchFamily="50" charset="-128"/>
              <a:ea typeface="Yu Gothic UI" panose="020B0500000000000000" pitchFamily="50" charset="-128"/>
            </a:endParaRPr>
          </a:p>
        </p:txBody>
      </p:sp>
      <p:sp>
        <p:nvSpPr>
          <p:cNvPr id="25" name="正方形/長方形 24">
            <a:extLst>
              <a:ext uri="{FF2B5EF4-FFF2-40B4-BE49-F238E27FC236}">
                <a16:creationId xmlns:a16="http://schemas.microsoft.com/office/drawing/2014/main" id="{CFB2EFAB-5EED-43F4-9FA9-3762298BA2C9}"/>
              </a:ext>
            </a:extLst>
          </p:cNvPr>
          <p:cNvSpPr/>
          <p:nvPr/>
        </p:nvSpPr>
        <p:spPr>
          <a:xfrm>
            <a:off x="142506" y="5195981"/>
            <a:ext cx="12495600" cy="4339772"/>
          </a:xfrm>
          <a:prstGeom prst="rect">
            <a:avLst/>
          </a:prstGeom>
          <a:solidFill>
            <a:srgbClr val="FFFFCC"/>
          </a:solidFill>
          <a:ln w="1905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00000"/>
              </a:lnSpc>
              <a:spcBef>
                <a:spcPts val="601"/>
              </a:spcBef>
            </a:pPr>
            <a:endParaRPr lang="en-US" altLang="ja-JP" sz="1600" dirty="0">
              <a:solidFill>
                <a:schemeClr val="tx1"/>
              </a:solidFill>
              <a:latin typeface="Yu Gothic UI" panose="020B0500000000000000" pitchFamily="50" charset="-128"/>
              <a:ea typeface="Yu Gothic UI" panose="020B0500000000000000" pitchFamily="50" charset="-128"/>
            </a:endParaRPr>
          </a:p>
        </p:txBody>
      </p:sp>
      <p:sp>
        <p:nvSpPr>
          <p:cNvPr id="41" name="角丸四角形 40"/>
          <p:cNvSpPr/>
          <p:nvPr/>
        </p:nvSpPr>
        <p:spPr>
          <a:xfrm>
            <a:off x="117602" y="4682345"/>
            <a:ext cx="8346919" cy="442674"/>
          </a:xfrm>
          <a:prstGeom prst="roundRect">
            <a:avLst/>
          </a:prstGeom>
          <a:solidFill>
            <a:srgbClr val="00AC4E"/>
          </a:solidFill>
          <a:ln w="254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wrap="square" lIns="179999" rIns="179999" rtlCol="0" anchor="ctr">
            <a:spAutoFit/>
          </a:bodyPr>
          <a:lstStyle/>
          <a:p>
            <a:r>
              <a:rPr kumimoji="1" lang="ja-JP" altLang="en-US" sz="2000" b="1" dirty="0">
                <a:solidFill>
                  <a:schemeClr val="bg1"/>
                </a:solidFill>
                <a:latin typeface="Yu Gothic UI" panose="020B0500000000000000" pitchFamily="50" charset="-128"/>
                <a:ea typeface="Yu Gothic UI" panose="020B0500000000000000" pitchFamily="50" charset="-128"/>
              </a:rPr>
              <a:t>課題の解決に資する大阪の強み・機会</a:t>
            </a:r>
            <a:r>
              <a:rPr kumimoji="1" lang="ja-JP" altLang="en-US" sz="1200" dirty="0">
                <a:solidFill>
                  <a:schemeClr val="bg1"/>
                </a:solidFill>
                <a:latin typeface="Yu Gothic UI" panose="020B0500000000000000" pitchFamily="50" charset="-128"/>
                <a:ea typeface="Yu Gothic UI" panose="020B0500000000000000" pitchFamily="50" charset="-128"/>
              </a:rPr>
              <a:t>　～</a:t>
            </a:r>
            <a:r>
              <a:rPr kumimoji="1" lang="en-US" altLang="ja-JP" sz="1200" dirty="0">
                <a:solidFill>
                  <a:schemeClr val="bg1"/>
                </a:solidFill>
                <a:latin typeface="Yu Gothic UI" panose="020B0500000000000000" pitchFamily="50" charset="-128"/>
                <a:ea typeface="Yu Gothic UI" panose="020B0500000000000000" pitchFamily="50" charset="-128"/>
              </a:rPr>
              <a:t>SDGs</a:t>
            </a:r>
            <a:r>
              <a:rPr kumimoji="1" lang="ja-JP" altLang="en-US" sz="1200" dirty="0">
                <a:solidFill>
                  <a:schemeClr val="bg1"/>
                </a:solidFill>
                <a:latin typeface="Yu Gothic UI" panose="020B0500000000000000" pitchFamily="50" charset="-128"/>
                <a:ea typeface="Yu Gothic UI" panose="020B0500000000000000" pitchFamily="50" charset="-128"/>
              </a:rPr>
              <a:t>の達成をめざして～</a:t>
            </a:r>
            <a:endParaRPr kumimoji="1" lang="ja-JP" altLang="en-US" sz="1347" dirty="0">
              <a:solidFill>
                <a:schemeClr val="bg1"/>
              </a:solidFill>
              <a:latin typeface="Yu Gothic UI" panose="020B0500000000000000" pitchFamily="50" charset="-128"/>
              <a:ea typeface="Yu Gothic UI" panose="020B0500000000000000" pitchFamily="50" charset="-128"/>
            </a:endParaRPr>
          </a:p>
        </p:txBody>
      </p:sp>
      <p:pic>
        <p:nvPicPr>
          <p:cNvPr id="43" name="図 42"/>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555832" y="7588867"/>
            <a:ext cx="1178446" cy="1667500"/>
          </a:xfrm>
          <a:prstGeom prst="rect">
            <a:avLst/>
          </a:prstGeom>
        </p:spPr>
      </p:pic>
      <p:pic>
        <p:nvPicPr>
          <p:cNvPr id="47" name="図 46"/>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685625" y="7584808"/>
            <a:ext cx="2301875" cy="1531793"/>
          </a:xfrm>
          <a:prstGeom prst="roundRect">
            <a:avLst>
              <a:gd name="adj" fmla="val 1060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8" name="テキスト ボックス 47">
            <a:extLst>
              <a:ext uri="{FF2B5EF4-FFF2-40B4-BE49-F238E27FC236}">
                <a16:creationId xmlns:a16="http://schemas.microsoft.com/office/drawing/2014/main" id="{511CC4E5-1941-4762-9CE6-68F194611121}"/>
              </a:ext>
            </a:extLst>
          </p:cNvPr>
          <p:cNvSpPr txBox="1"/>
          <p:nvPr/>
        </p:nvSpPr>
        <p:spPr>
          <a:xfrm>
            <a:off x="4820450" y="9130427"/>
            <a:ext cx="2285098" cy="265650"/>
          </a:xfrm>
          <a:prstGeom prst="rect">
            <a:avLst/>
          </a:prstGeom>
          <a:noFill/>
        </p:spPr>
        <p:txBody>
          <a:bodyPr wrap="square" rtlCol="0">
            <a:spAutoFit/>
          </a:bodyPr>
          <a:lstStyle/>
          <a:p>
            <a:pPr>
              <a:lnSpc>
                <a:spcPts val="1500"/>
              </a:lnSpc>
            </a:pPr>
            <a:r>
              <a:rPr lang="ja-JP" altLang="en-US" sz="1000" b="1" dirty="0">
                <a:solidFill>
                  <a:srgbClr val="333333"/>
                </a:solidFill>
                <a:latin typeface="Yu Gothic UI" panose="020B0500000000000000" pitchFamily="50" charset="-128"/>
                <a:ea typeface="Yu Gothic UI" panose="020B0500000000000000" pitchFamily="50" charset="-128"/>
              </a:rPr>
              <a:t>大阪ブルー・オーシャン・ビジョンの採択</a:t>
            </a:r>
            <a:endParaRPr kumimoji="1" lang="en-US" altLang="ja-JP" sz="800" b="1" dirty="0">
              <a:latin typeface="Yu Gothic UI" panose="020B0500000000000000" pitchFamily="50" charset="-128"/>
              <a:ea typeface="Yu Gothic UI" panose="020B0500000000000000" pitchFamily="50" charset="-128"/>
            </a:endParaRPr>
          </a:p>
        </p:txBody>
      </p:sp>
      <p:sp>
        <p:nvSpPr>
          <p:cNvPr id="49" name="テキスト ボックス 48">
            <a:extLst>
              <a:ext uri="{FF2B5EF4-FFF2-40B4-BE49-F238E27FC236}">
                <a16:creationId xmlns:a16="http://schemas.microsoft.com/office/drawing/2014/main" id="{511CC4E5-1941-4762-9CE6-68F194611121}"/>
              </a:ext>
            </a:extLst>
          </p:cNvPr>
          <p:cNvSpPr txBox="1"/>
          <p:nvPr/>
        </p:nvSpPr>
        <p:spPr>
          <a:xfrm>
            <a:off x="1502984" y="9204504"/>
            <a:ext cx="2285098" cy="265650"/>
          </a:xfrm>
          <a:prstGeom prst="rect">
            <a:avLst/>
          </a:prstGeom>
          <a:noFill/>
        </p:spPr>
        <p:txBody>
          <a:bodyPr wrap="square" rtlCol="0">
            <a:spAutoFit/>
          </a:bodyPr>
          <a:lstStyle/>
          <a:p>
            <a:pPr>
              <a:lnSpc>
                <a:spcPts val="1500"/>
              </a:lnSpc>
            </a:pPr>
            <a:r>
              <a:rPr kumimoji="1" lang="en-US" altLang="ja-JP" sz="1000" b="1" dirty="0">
                <a:latin typeface="Yu Gothic UI" panose="020B0500000000000000" pitchFamily="50" charset="-128"/>
                <a:ea typeface="Yu Gothic UI" panose="020B0500000000000000" pitchFamily="50" charset="-128"/>
              </a:rPr>
              <a:t>SDGs</a:t>
            </a:r>
            <a:r>
              <a:rPr kumimoji="1" lang="ja-JP" altLang="en-US" sz="1000" b="1" dirty="0">
                <a:latin typeface="Yu Gothic UI" panose="020B0500000000000000" pitchFamily="50" charset="-128"/>
                <a:ea typeface="Yu Gothic UI" panose="020B0500000000000000" pitchFamily="50" charset="-128"/>
              </a:rPr>
              <a:t>未来都市に選定</a:t>
            </a:r>
            <a:endParaRPr kumimoji="1" lang="en-US" altLang="ja-JP" sz="1000" b="1" dirty="0">
              <a:latin typeface="Yu Gothic UI" panose="020B0500000000000000" pitchFamily="50" charset="-128"/>
              <a:ea typeface="Yu Gothic UI" panose="020B0500000000000000" pitchFamily="50" charset="-128"/>
            </a:endParaRPr>
          </a:p>
        </p:txBody>
      </p:sp>
      <p:graphicFrame>
        <p:nvGraphicFramePr>
          <p:cNvPr id="51" name="表 50"/>
          <p:cNvGraphicFramePr>
            <a:graphicFrameLocks noGrp="1"/>
          </p:cNvGraphicFramePr>
          <p:nvPr>
            <p:extLst>
              <p:ext uri="{D42A27DB-BD31-4B8C-83A1-F6EECF244321}">
                <p14:modId xmlns:p14="http://schemas.microsoft.com/office/powerpoint/2010/main" val="1210029402"/>
              </p:ext>
            </p:extLst>
          </p:nvPr>
        </p:nvGraphicFramePr>
        <p:xfrm>
          <a:off x="529494" y="5540543"/>
          <a:ext cx="11311734" cy="1979644"/>
        </p:xfrm>
        <a:graphic>
          <a:graphicData uri="http://schemas.openxmlformats.org/drawingml/2006/table">
            <a:tbl>
              <a:tblPr firstRow="1" bandRow="1">
                <a:tableStyleId>{93296810-A885-4BE3-A3E7-6D5BEEA58F35}</a:tableStyleId>
              </a:tblPr>
              <a:tblGrid>
                <a:gridCol w="4873611">
                  <a:extLst>
                    <a:ext uri="{9D8B030D-6E8A-4147-A177-3AD203B41FA5}">
                      <a16:colId xmlns:a16="http://schemas.microsoft.com/office/drawing/2014/main" val="4275334763"/>
                    </a:ext>
                  </a:extLst>
                </a:gridCol>
                <a:gridCol w="6438123">
                  <a:extLst>
                    <a:ext uri="{9D8B030D-6E8A-4147-A177-3AD203B41FA5}">
                      <a16:colId xmlns:a16="http://schemas.microsoft.com/office/drawing/2014/main" val="1392052170"/>
                    </a:ext>
                  </a:extLst>
                </a:gridCol>
              </a:tblGrid>
              <a:tr h="370403">
                <a:tc>
                  <a:txBody>
                    <a:bodyPr/>
                    <a:lstStyle/>
                    <a:p>
                      <a:pPr marL="0" indent="0" algn="ctr">
                        <a:buFont typeface="Wingdings" panose="05000000000000000000" pitchFamily="2" charset="2"/>
                        <a:buNone/>
                      </a:pPr>
                      <a:r>
                        <a:rPr kumimoji="1" lang="ja-JP" altLang="en-US" sz="1500" b="1" dirty="0">
                          <a:solidFill>
                            <a:schemeClr val="tx1"/>
                          </a:solidFill>
                          <a:latin typeface="Yu Gothic UI" panose="020B0500000000000000" pitchFamily="50" charset="-128"/>
                          <a:ea typeface="Yu Gothic UI" panose="020B0500000000000000" pitchFamily="50" charset="-128"/>
                        </a:rPr>
                        <a:t>強み（内部環境）</a:t>
                      </a:r>
                    </a:p>
                  </a:txBody>
                  <a:tcPr marL="144000" marR="144000" marT="72001" marB="72001" anchor="ctr"/>
                </a:tc>
                <a:tc>
                  <a:txBody>
                    <a:bodyPr/>
                    <a:lstStyle/>
                    <a:p>
                      <a:pPr marL="0" indent="0" algn="ctr">
                        <a:buFont typeface="Wingdings" panose="05000000000000000000" pitchFamily="2" charset="2"/>
                        <a:buNone/>
                      </a:pPr>
                      <a:r>
                        <a:rPr kumimoji="1" lang="ja-JP" altLang="en-US" sz="1500" b="1" dirty="0">
                          <a:solidFill>
                            <a:schemeClr val="tx1"/>
                          </a:solidFill>
                          <a:latin typeface="Yu Gothic UI" panose="020B0500000000000000" pitchFamily="50" charset="-128"/>
                          <a:ea typeface="Yu Gothic UI" panose="020B0500000000000000" pitchFamily="50" charset="-128"/>
                        </a:rPr>
                        <a:t>機会（外部環境）</a:t>
                      </a:r>
                    </a:p>
                  </a:txBody>
                  <a:tcPr marL="144000" marR="144000" marT="72001" marB="72001" anchor="ctr"/>
                </a:tc>
                <a:extLst>
                  <a:ext uri="{0D108BD9-81ED-4DB2-BD59-A6C34878D82A}">
                    <a16:rowId xmlns:a16="http://schemas.microsoft.com/office/drawing/2014/main" val="2836556123"/>
                  </a:ext>
                </a:extLst>
              </a:tr>
              <a:tr h="1533374">
                <a:tc>
                  <a:txBody>
                    <a:bodyPr/>
                    <a:lstStyle/>
                    <a:p>
                      <a:pPr marL="285750" indent="-285750">
                        <a:lnSpc>
                          <a:spcPct val="100000"/>
                        </a:lnSpc>
                        <a:buFont typeface="Wingdings" panose="05000000000000000000" pitchFamily="2" charset="2"/>
                        <a:buChar char="p"/>
                      </a:pPr>
                      <a:r>
                        <a:rPr kumimoji="1" lang="ja-JP" altLang="en-US" sz="1600" b="0" dirty="0">
                          <a:solidFill>
                            <a:schemeClr val="tx1"/>
                          </a:solidFill>
                          <a:latin typeface="Yu Gothic UI" panose="020B0500000000000000" pitchFamily="50" charset="-128"/>
                          <a:ea typeface="Yu Gothic UI" panose="020B0500000000000000" pitchFamily="50" charset="-128"/>
                        </a:rPr>
                        <a:t>大規模な人口と経済を抱える</a:t>
                      </a:r>
                      <a:r>
                        <a:rPr kumimoji="1" lang="ja-JP" altLang="en-US" sz="1600" b="1" u="none" dirty="0">
                          <a:solidFill>
                            <a:schemeClr val="tx1"/>
                          </a:solidFill>
                          <a:latin typeface="Yu Gothic UI" panose="020B0500000000000000" pitchFamily="50" charset="-128"/>
                          <a:ea typeface="Yu Gothic UI" panose="020B0500000000000000" pitchFamily="50" charset="-128"/>
                        </a:rPr>
                        <a:t>大都市圏の中核</a:t>
                      </a:r>
                      <a:endParaRPr kumimoji="1" lang="en-US" altLang="ja-JP" sz="1600" b="1" u="none" dirty="0">
                        <a:solidFill>
                          <a:schemeClr val="tx1"/>
                        </a:solidFill>
                        <a:latin typeface="Yu Gothic UI" panose="020B0500000000000000" pitchFamily="50" charset="-128"/>
                        <a:ea typeface="Yu Gothic UI" panose="020B0500000000000000" pitchFamily="50" charset="-128"/>
                      </a:endParaRPr>
                    </a:p>
                    <a:p>
                      <a:pPr marL="285750" indent="-285750">
                        <a:lnSpc>
                          <a:spcPct val="100000"/>
                        </a:lnSpc>
                        <a:buFont typeface="Wingdings" panose="05000000000000000000" pitchFamily="2" charset="2"/>
                        <a:buChar char="p"/>
                      </a:pPr>
                      <a:r>
                        <a:rPr kumimoji="1" lang="ja-JP" altLang="en-US" sz="1600" b="0" u="none" dirty="0">
                          <a:solidFill>
                            <a:schemeClr val="tx1"/>
                          </a:solidFill>
                          <a:latin typeface="Yu Gothic UI" panose="020B0500000000000000" pitchFamily="50" charset="-128"/>
                          <a:ea typeface="Yu Gothic UI" panose="020B0500000000000000" pitchFamily="50" charset="-128"/>
                        </a:rPr>
                        <a:t>製品・サービスの</a:t>
                      </a:r>
                      <a:r>
                        <a:rPr kumimoji="1" lang="ja-JP" altLang="en-US" sz="1600" b="1" u="none" dirty="0">
                          <a:solidFill>
                            <a:schemeClr val="tx1"/>
                          </a:solidFill>
                          <a:latin typeface="Yu Gothic UI" panose="020B0500000000000000" pitchFamily="50" charset="-128"/>
                          <a:ea typeface="Yu Gothic UI" panose="020B0500000000000000" pitchFamily="50" charset="-128"/>
                        </a:rPr>
                        <a:t>大消費地としての影響力</a:t>
                      </a:r>
                      <a:endParaRPr kumimoji="1" lang="en-US" altLang="ja-JP" sz="1600" b="1" u="none" dirty="0">
                        <a:solidFill>
                          <a:schemeClr val="tx1"/>
                        </a:solidFill>
                        <a:latin typeface="Yu Gothic UI" panose="020B0500000000000000" pitchFamily="50" charset="-128"/>
                        <a:ea typeface="Yu Gothic UI" panose="020B0500000000000000" pitchFamily="50" charset="-128"/>
                      </a:endParaRPr>
                    </a:p>
                    <a:p>
                      <a:pPr marL="285750" indent="-285750">
                        <a:lnSpc>
                          <a:spcPct val="100000"/>
                        </a:lnSpc>
                        <a:buFont typeface="Wingdings" panose="05000000000000000000" pitchFamily="2" charset="2"/>
                        <a:buChar char="p"/>
                      </a:pPr>
                      <a:r>
                        <a:rPr kumimoji="1" lang="ja-JP" altLang="en-US" sz="1600" b="0" u="none" dirty="0">
                          <a:solidFill>
                            <a:schemeClr val="tx1"/>
                          </a:solidFill>
                          <a:latin typeface="Yu Gothic UI" panose="020B0500000000000000" pitchFamily="50" charset="-128"/>
                          <a:ea typeface="Yu Gothic UI" panose="020B0500000000000000" pitchFamily="50" charset="-128"/>
                        </a:rPr>
                        <a:t>都市部を囲む山や海、貫く川などの</a:t>
                      </a:r>
                      <a:r>
                        <a:rPr kumimoji="1" lang="ja-JP" altLang="en-US" sz="1600" b="1" u="none" dirty="0">
                          <a:solidFill>
                            <a:schemeClr val="tx1"/>
                          </a:solidFill>
                          <a:latin typeface="Yu Gothic UI" panose="020B0500000000000000" pitchFamily="50" charset="-128"/>
                          <a:ea typeface="Yu Gothic UI" panose="020B0500000000000000" pitchFamily="50" charset="-128"/>
                        </a:rPr>
                        <a:t>豊かな自然</a:t>
                      </a:r>
                      <a:endParaRPr kumimoji="1" lang="en-US" altLang="ja-JP" sz="1600" b="1" u="none" dirty="0">
                        <a:solidFill>
                          <a:schemeClr val="tx1"/>
                        </a:solidFill>
                        <a:latin typeface="Yu Gothic UI" panose="020B0500000000000000" pitchFamily="50" charset="-128"/>
                        <a:ea typeface="Yu Gothic UI" panose="020B0500000000000000" pitchFamily="50" charset="-128"/>
                      </a:endParaRPr>
                    </a:p>
                    <a:p>
                      <a:pPr marL="285750" indent="-285750">
                        <a:lnSpc>
                          <a:spcPct val="100000"/>
                        </a:lnSpc>
                        <a:buFont typeface="Wingdings" panose="05000000000000000000" pitchFamily="2" charset="2"/>
                        <a:buChar char="p"/>
                      </a:pPr>
                      <a:r>
                        <a:rPr kumimoji="1" lang="ja-JP" altLang="en-US" sz="1600" b="0" u="none" dirty="0">
                          <a:solidFill>
                            <a:schemeClr val="tx1"/>
                          </a:solidFill>
                          <a:latin typeface="Yu Gothic UI" panose="020B0500000000000000" pitchFamily="50" charset="-128"/>
                          <a:ea typeface="Yu Gothic UI" panose="020B0500000000000000" pitchFamily="50" charset="-128"/>
                        </a:rPr>
                        <a:t>自然環境と都市部が近接する</a:t>
                      </a:r>
                      <a:r>
                        <a:rPr kumimoji="1" lang="ja-JP" altLang="en-US" sz="1600" b="1" u="none" dirty="0">
                          <a:solidFill>
                            <a:schemeClr val="tx1"/>
                          </a:solidFill>
                          <a:latin typeface="Yu Gothic UI" panose="020B0500000000000000" pitchFamily="50" charset="-128"/>
                          <a:ea typeface="Yu Gothic UI" panose="020B0500000000000000" pitchFamily="50" charset="-128"/>
                        </a:rPr>
                        <a:t>地理的条件</a:t>
                      </a:r>
                      <a:endParaRPr kumimoji="1" lang="en-US" altLang="ja-JP" sz="1600" b="1" u="none" dirty="0">
                        <a:solidFill>
                          <a:schemeClr val="tx1"/>
                        </a:solidFill>
                        <a:latin typeface="Yu Gothic UI" panose="020B0500000000000000" pitchFamily="50" charset="-128"/>
                        <a:ea typeface="Yu Gothic UI" panose="020B0500000000000000" pitchFamily="50" charset="-128"/>
                      </a:endParaRPr>
                    </a:p>
                    <a:p>
                      <a:pPr marL="285750" marR="0" lvl="0" indent="-285750" algn="l" defTabSz="128016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lang="ja-JP" altLang="en-US" sz="1600" u="none" dirty="0">
                          <a:solidFill>
                            <a:schemeClr val="tx1"/>
                          </a:solidFill>
                          <a:latin typeface="Yu Gothic UI" panose="020B0500000000000000" pitchFamily="50" charset="-128"/>
                          <a:ea typeface="Yu Gothic UI" panose="020B0500000000000000" pitchFamily="50" charset="-128"/>
                        </a:rPr>
                        <a:t>優れた技術を有する多種多様な</a:t>
                      </a:r>
                      <a:r>
                        <a:rPr lang="ja-JP" altLang="en-US" sz="1600" b="1" u="none" dirty="0">
                          <a:solidFill>
                            <a:schemeClr val="tx1"/>
                          </a:solidFill>
                          <a:latin typeface="Yu Gothic UI" panose="020B0500000000000000" pitchFamily="50" charset="-128"/>
                          <a:ea typeface="Yu Gothic UI" panose="020B0500000000000000" pitchFamily="50" charset="-128"/>
                        </a:rPr>
                        <a:t>中小企業の集積</a:t>
                      </a:r>
                      <a:endParaRPr lang="en-US" altLang="ja-JP" sz="1600" b="1" u="none" dirty="0">
                        <a:solidFill>
                          <a:schemeClr val="tx1"/>
                        </a:solidFill>
                        <a:latin typeface="Yu Gothic UI" panose="020B0500000000000000" pitchFamily="50" charset="-128"/>
                        <a:ea typeface="Yu Gothic UI" panose="020B0500000000000000" pitchFamily="50" charset="-128"/>
                      </a:endParaRPr>
                    </a:p>
                    <a:p>
                      <a:pPr marL="285750" marR="0" lvl="0" indent="-285750" algn="l" defTabSz="128016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600" b="1" u="none" dirty="0">
                          <a:solidFill>
                            <a:schemeClr val="tx1"/>
                          </a:solidFill>
                          <a:latin typeface="Yu Gothic UI" panose="020B0500000000000000" pitchFamily="50" charset="-128"/>
                          <a:ea typeface="Yu Gothic UI" panose="020B0500000000000000" pitchFamily="50" charset="-128"/>
                        </a:rPr>
                        <a:t>環境・新エネルギー産業</a:t>
                      </a:r>
                      <a:r>
                        <a:rPr kumimoji="1" lang="ja-JP" altLang="en-US" sz="1600" b="0" u="none" dirty="0">
                          <a:solidFill>
                            <a:schemeClr val="tx1"/>
                          </a:solidFill>
                          <a:latin typeface="Yu Gothic UI" panose="020B0500000000000000" pitchFamily="50" charset="-128"/>
                          <a:ea typeface="Yu Gothic UI" panose="020B0500000000000000" pitchFamily="50" charset="-128"/>
                        </a:rPr>
                        <a:t>で強みを有する企業の立地</a:t>
                      </a:r>
                    </a:p>
                  </a:txBody>
                  <a:tcPr marL="144000" marR="144000" marT="72001" marB="72001"/>
                </a:tc>
                <a:tc>
                  <a:txBody>
                    <a:bodyPr/>
                    <a:lstStyle/>
                    <a:p>
                      <a:pPr marL="285750" indent="-285750">
                        <a:lnSpc>
                          <a:spcPct val="100000"/>
                        </a:lnSpc>
                        <a:buFont typeface="Wingdings" panose="05000000000000000000" pitchFamily="2" charset="2"/>
                        <a:buChar char="p"/>
                      </a:pPr>
                      <a:r>
                        <a:rPr kumimoji="1" lang="ja-JP" altLang="en-US" sz="1600" b="1" u="none" dirty="0">
                          <a:solidFill>
                            <a:schemeClr val="tx1"/>
                          </a:solidFill>
                          <a:latin typeface="Yu Gothic UI" panose="020B0500000000000000" pitchFamily="50" charset="-128"/>
                          <a:ea typeface="Yu Gothic UI" panose="020B0500000000000000" pitchFamily="50" charset="-128"/>
                        </a:rPr>
                        <a:t>大阪府・大阪市の共同提案が</a:t>
                      </a:r>
                      <a:r>
                        <a:rPr kumimoji="1" lang="en-US" altLang="ja-JP" sz="1600" b="1" u="none" dirty="0">
                          <a:solidFill>
                            <a:schemeClr val="tx1"/>
                          </a:solidFill>
                          <a:latin typeface="Yu Gothic UI" panose="020B0500000000000000" pitchFamily="50" charset="-128"/>
                          <a:ea typeface="Yu Gothic UI" panose="020B0500000000000000" pitchFamily="50" charset="-128"/>
                        </a:rPr>
                        <a:t>SDGs</a:t>
                      </a:r>
                      <a:r>
                        <a:rPr kumimoji="1" lang="ja-JP" altLang="en-US" sz="1600" b="1" u="none" dirty="0">
                          <a:solidFill>
                            <a:schemeClr val="tx1"/>
                          </a:solidFill>
                          <a:latin typeface="Yu Gothic UI" panose="020B0500000000000000" pitchFamily="50" charset="-128"/>
                          <a:ea typeface="Yu Gothic UI" panose="020B0500000000000000" pitchFamily="50" charset="-128"/>
                        </a:rPr>
                        <a:t>未来都市に選定（</a:t>
                      </a:r>
                      <a:r>
                        <a:rPr kumimoji="1" lang="en-US" altLang="ja-JP" sz="1600" b="1" u="none" dirty="0">
                          <a:solidFill>
                            <a:schemeClr val="tx1"/>
                          </a:solidFill>
                          <a:latin typeface="Yu Gothic UI" panose="020B0500000000000000" pitchFamily="50" charset="-128"/>
                          <a:ea typeface="Yu Gothic UI" panose="020B0500000000000000" pitchFamily="50" charset="-128"/>
                        </a:rPr>
                        <a:t>2020</a:t>
                      </a:r>
                      <a:r>
                        <a:rPr kumimoji="1" lang="ja-JP" altLang="en-US" sz="1600" b="1" u="none" dirty="0">
                          <a:solidFill>
                            <a:schemeClr val="tx1"/>
                          </a:solidFill>
                          <a:latin typeface="Yu Gothic UI" panose="020B0500000000000000" pitchFamily="50" charset="-128"/>
                          <a:ea typeface="Yu Gothic UI" panose="020B0500000000000000" pitchFamily="50" charset="-128"/>
                        </a:rPr>
                        <a:t>年７月）</a:t>
                      </a:r>
                      <a:endParaRPr kumimoji="1" lang="en-US" altLang="ja-JP" sz="1600" b="1" u="none" dirty="0">
                        <a:solidFill>
                          <a:schemeClr val="tx1"/>
                        </a:solidFill>
                        <a:latin typeface="Yu Gothic UI" panose="020B0500000000000000" pitchFamily="50" charset="-128"/>
                        <a:ea typeface="Yu Gothic UI" panose="020B0500000000000000" pitchFamily="50" charset="-128"/>
                      </a:endParaRPr>
                    </a:p>
                    <a:p>
                      <a:pPr marL="285750" marR="0" lvl="0" indent="-285750" algn="l" defTabSz="128016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600" b="1" u="none" dirty="0">
                          <a:solidFill>
                            <a:schemeClr val="tx1"/>
                          </a:solidFill>
                          <a:latin typeface="Yu Gothic UI" panose="020B0500000000000000" pitchFamily="50" charset="-128"/>
                          <a:ea typeface="Yu Gothic UI" panose="020B0500000000000000" pitchFamily="50" charset="-128"/>
                        </a:rPr>
                        <a:t>大阪・関西万博</a:t>
                      </a:r>
                      <a:r>
                        <a:rPr kumimoji="1" lang="ja-JP" altLang="en-US" sz="1600" b="0" u="none" dirty="0">
                          <a:solidFill>
                            <a:schemeClr val="tx1"/>
                          </a:solidFill>
                          <a:latin typeface="Yu Gothic UI" panose="020B0500000000000000" pitchFamily="50" charset="-128"/>
                          <a:ea typeface="Yu Gothic UI" panose="020B0500000000000000" pitchFamily="50" charset="-128"/>
                        </a:rPr>
                        <a:t>の開催（</a:t>
                      </a:r>
                      <a:r>
                        <a:rPr kumimoji="1" lang="en-US" altLang="ja-JP" sz="1600" b="1" u="none" dirty="0">
                          <a:solidFill>
                            <a:schemeClr val="tx1"/>
                          </a:solidFill>
                          <a:latin typeface="Yu Gothic UI" panose="020B0500000000000000" pitchFamily="50" charset="-128"/>
                          <a:ea typeface="Yu Gothic UI" panose="020B0500000000000000" pitchFamily="50" charset="-128"/>
                        </a:rPr>
                        <a:t>2025</a:t>
                      </a:r>
                      <a:r>
                        <a:rPr kumimoji="1" lang="ja-JP" altLang="en-US" sz="1600" b="1" u="none" dirty="0">
                          <a:solidFill>
                            <a:schemeClr val="tx1"/>
                          </a:solidFill>
                          <a:latin typeface="Yu Gothic UI" panose="020B0500000000000000" pitchFamily="50" charset="-128"/>
                          <a:ea typeface="Yu Gothic UI" panose="020B0500000000000000" pitchFamily="50" charset="-128"/>
                        </a:rPr>
                        <a:t>年</a:t>
                      </a:r>
                      <a:r>
                        <a:rPr kumimoji="1" lang="ja-JP" altLang="en-US" sz="1600" b="0" u="none" dirty="0">
                          <a:solidFill>
                            <a:schemeClr val="tx1"/>
                          </a:solidFill>
                          <a:latin typeface="Yu Gothic UI" panose="020B0500000000000000" pitchFamily="50" charset="-128"/>
                          <a:ea typeface="Yu Gothic UI" panose="020B0500000000000000" pitchFamily="50" charset="-128"/>
                        </a:rPr>
                        <a:t>）</a:t>
                      </a:r>
                      <a:endParaRPr kumimoji="1" lang="en-US" altLang="ja-JP" sz="1600" b="0" u="none" dirty="0">
                        <a:solidFill>
                          <a:schemeClr val="tx1"/>
                        </a:solidFill>
                        <a:latin typeface="Yu Gothic UI" panose="020B0500000000000000" pitchFamily="50" charset="-128"/>
                        <a:ea typeface="Yu Gothic UI" panose="020B0500000000000000" pitchFamily="50" charset="-128"/>
                      </a:endParaRPr>
                    </a:p>
                    <a:p>
                      <a:pPr marL="285750" marR="0" lvl="0" indent="-285750" algn="l" defTabSz="128016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600" b="1" u="none" dirty="0">
                          <a:solidFill>
                            <a:schemeClr val="tx1"/>
                          </a:solidFill>
                          <a:latin typeface="Yu Gothic UI" panose="020B0500000000000000" pitchFamily="50" charset="-128"/>
                          <a:ea typeface="Yu Gothic UI" panose="020B0500000000000000" pitchFamily="50" charset="-128"/>
                        </a:rPr>
                        <a:t>全国豊かな海づくり大会</a:t>
                      </a:r>
                      <a:r>
                        <a:rPr kumimoji="1" lang="ja-JP" altLang="en-US" sz="1600" b="0" u="none" dirty="0">
                          <a:solidFill>
                            <a:schemeClr val="tx1"/>
                          </a:solidFill>
                          <a:latin typeface="Yu Gothic UI" panose="020B0500000000000000" pitchFamily="50" charset="-128"/>
                          <a:ea typeface="Yu Gothic UI" panose="020B0500000000000000" pitchFamily="50" charset="-128"/>
                        </a:rPr>
                        <a:t>の開催（</a:t>
                      </a:r>
                      <a:r>
                        <a:rPr kumimoji="1" lang="en-US" altLang="ja-JP" sz="1600" b="1" u="none" dirty="0">
                          <a:solidFill>
                            <a:schemeClr val="tx1"/>
                          </a:solidFill>
                          <a:latin typeface="Yu Gothic UI" panose="020B0500000000000000" pitchFamily="50" charset="-128"/>
                          <a:ea typeface="Yu Gothic UI" panose="020B0500000000000000" pitchFamily="50" charset="-128"/>
                        </a:rPr>
                        <a:t>2026</a:t>
                      </a:r>
                      <a:r>
                        <a:rPr kumimoji="1" lang="ja-JP" altLang="en-US" sz="1600" b="1" u="none" dirty="0">
                          <a:solidFill>
                            <a:schemeClr val="tx1"/>
                          </a:solidFill>
                          <a:latin typeface="Yu Gothic UI" panose="020B0500000000000000" pitchFamily="50" charset="-128"/>
                          <a:ea typeface="Yu Gothic UI" panose="020B0500000000000000" pitchFamily="50" charset="-128"/>
                        </a:rPr>
                        <a:t>年</a:t>
                      </a:r>
                      <a:r>
                        <a:rPr kumimoji="1" lang="ja-JP" altLang="en-US" sz="1600" b="0" u="none" dirty="0">
                          <a:solidFill>
                            <a:schemeClr val="tx1"/>
                          </a:solidFill>
                          <a:latin typeface="Yu Gothic UI" panose="020B0500000000000000" pitchFamily="50" charset="-128"/>
                          <a:ea typeface="Yu Gothic UI" panose="020B0500000000000000" pitchFamily="50" charset="-128"/>
                        </a:rPr>
                        <a:t>）</a:t>
                      </a:r>
                      <a:endParaRPr kumimoji="1" lang="en-US" altLang="ja-JP" sz="1600" b="0" u="none" dirty="0">
                        <a:solidFill>
                          <a:schemeClr val="tx1"/>
                        </a:solidFill>
                        <a:latin typeface="Yu Gothic UI" panose="020B0500000000000000" pitchFamily="50" charset="-128"/>
                        <a:ea typeface="Yu Gothic UI" panose="020B0500000000000000" pitchFamily="50" charset="-128"/>
                      </a:endParaRPr>
                    </a:p>
                    <a:p>
                      <a:pPr marL="285750" indent="-285750">
                        <a:lnSpc>
                          <a:spcPct val="100000"/>
                        </a:lnSpc>
                        <a:buFont typeface="Wingdings" panose="05000000000000000000" pitchFamily="2" charset="2"/>
                        <a:buChar char="p"/>
                      </a:pPr>
                      <a:r>
                        <a:rPr kumimoji="1" lang="ja-JP" altLang="en-US" sz="1600" b="1" u="none" dirty="0">
                          <a:solidFill>
                            <a:schemeClr val="tx1"/>
                          </a:solidFill>
                          <a:latin typeface="Yu Gothic UI" panose="020B0500000000000000" pitchFamily="50" charset="-128"/>
                          <a:ea typeface="Yu Gothic UI" panose="020B0500000000000000" pitchFamily="50" charset="-128"/>
                        </a:rPr>
                        <a:t>「大阪ブルー・オーシャン・ビジョン」（</a:t>
                      </a:r>
                      <a:r>
                        <a:rPr kumimoji="1" lang="en-US" altLang="ja-JP" sz="1600" b="1" u="none" dirty="0">
                          <a:solidFill>
                            <a:schemeClr val="tx1"/>
                          </a:solidFill>
                          <a:latin typeface="Yu Gothic UI" panose="020B0500000000000000" pitchFamily="50" charset="-128"/>
                          <a:ea typeface="Yu Gothic UI" panose="020B0500000000000000" pitchFamily="50" charset="-128"/>
                        </a:rPr>
                        <a:t>G20</a:t>
                      </a:r>
                      <a:r>
                        <a:rPr kumimoji="1" lang="ja-JP" altLang="en-US" sz="1600" b="1" u="none" dirty="0">
                          <a:solidFill>
                            <a:schemeClr val="tx1"/>
                          </a:solidFill>
                          <a:latin typeface="Yu Gothic UI" panose="020B0500000000000000" pitchFamily="50" charset="-128"/>
                          <a:ea typeface="Yu Gothic UI" panose="020B0500000000000000" pitchFamily="50" charset="-128"/>
                        </a:rPr>
                        <a:t>大阪サミットのレガシー）の実現に向けた先導</a:t>
                      </a:r>
                      <a:endParaRPr kumimoji="1" lang="en-US" altLang="ja-JP" sz="1600" b="0" u="none" dirty="0">
                        <a:solidFill>
                          <a:schemeClr val="tx1"/>
                        </a:solidFill>
                        <a:latin typeface="Yu Gothic UI" panose="020B0500000000000000" pitchFamily="50" charset="-128"/>
                        <a:ea typeface="Yu Gothic UI" panose="020B0500000000000000" pitchFamily="50" charset="-128"/>
                      </a:endParaRPr>
                    </a:p>
                    <a:p>
                      <a:pPr marL="285750" indent="-285750">
                        <a:lnSpc>
                          <a:spcPct val="100000"/>
                        </a:lnSpc>
                        <a:buFont typeface="Wingdings" panose="05000000000000000000" pitchFamily="2" charset="2"/>
                        <a:buChar char="p"/>
                      </a:pPr>
                      <a:r>
                        <a:rPr kumimoji="1" lang="ja-JP" altLang="en-US" sz="1600" b="0" u="none" dirty="0">
                          <a:solidFill>
                            <a:schemeClr val="tx1"/>
                          </a:solidFill>
                          <a:latin typeface="Yu Gothic UI" panose="020B0500000000000000" pitchFamily="50" charset="-128"/>
                          <a:ea typeface="Yu Gothic UI" panose="020B0500000000000000" pitchFamily="50" charset="-128"/>
                        </a:rPr>
                        <a:t>百舌鳥・古市古墳群の</a:t>
                      </a:r>
                      <a:r>
                        <a:rPr kumimoji="1" lang="ja-JP" altLang="en-US" sz="1600" b="1" u="none" dirty="0">
                          <a:solidFill>
                            <a:schemeClr val="tx1"/>
                          </a:solidFill>
                          <a:latin typeface="Yu Gothic UI" panose="020B0500000000000000" pitchFamily="50" charset="-128"/>
                          <a:ea typeface="Yu Gothic UI" panose="020B0500000000000000" pitchFamily="50" charset="-128"/>
                        </a:rPr>
                        <a:t>世界文化遺産の登録</a:t>
                      </a:r>
                      <a:endParaRPr kumimoji="1" lang="en-US" altLang="ja-JP" sz="1600" b="1" u="none" dirty="0">
                        <a:solidFill>
                          <a:schemeClr val="tx1"/>
                        </a:solidFill>
                        <a:latin typeface="Yu Gothic UI" panose="020B0500000000000000" pitchFamily="50" charset="-128"/>
                        <a:ea typeface="Yu Gothic UI" panose="020B0500000000000000" pitchFamily="50" charset="-128"/>
                      </a:endParaRPr>
                    </a:p>
                  </a:txBody>
                  <a:tcPr marL="144000" marR="144000" marT="72001" marB="72001"/>
                </a:tc>
                <a:extLst>
                  <a:ext uri="{0D108BD9-81ED-4DB2-BD59-A6C34878D82A}">
                    <a16:rowId xmlns:a16="http://schemas.microsoft.com/office/drawing/2014/main" val="1903520781"/>
                  </a:ext>
                </a:extLst>
              </a:tr>
            </a:tbl>
          </a:graphicData>
        </a:graphic>
      </p:graphicFrame>
      <p:sp>
        <p:nvSpPr>
          <p:cNvPr id="3" name="正方形/長方形 2"/>
          <p:cNvSpPr/>
          <p:nvPr/>
        </p:nvSpPr>
        <p:spPr>
          <a:xfrm>
            <a:off x="176976" y="1217934"/>
            <a:ext cx="8532435" cy="1631216"/>
          </a:xfrm>
          <a:prstGeom prst="rect">
            <a:avLst/>
          </a:prstGeom>
        </p:spPr>
        <p:txBody>
          <a:bodyPr wrap="square">
            <a:spAutoFit/>
          </a:bodyPr>
          <a:lstStyle/>
          <a:p>
            <a:pPr marL="285750" indent="-285750">
              <a:lnSpc>
                <a:spcPts val="1900"/>
              </a:lnSpc>
              <a:spcBef>
                <a:spcPts val="601"/>
              </a:spcBef>
              <a:buFont typeface="Wingdings" panose="05000000000000000000" pitchFamily="2" charset="2"/>
              <a:buChar char="Ø"/>
              <a:tabLst>
                <a:tab pos="3238565" algn="l"/>
              </a:tabLst>
            </a:pPr>
            <a:r>
              <a:rPr lang="ja-JP" altLang="en-US" sz="1600" dirty="0">
                <a:latin typeface="Yu Gothic UI" panose="020B0500000000000000" pitchFamily="50" charset="-128"/>
                <a:ea typeface="Yu Gothic UI" panose="020B0500000000000000" pitchFamily="50" charset="-128"/>
              </a:rPr>
              <a:t>　都市域である大阪において、産業活動及び日常生活を営む中で生じる環境課題への対応を進めてきた結果、大気汚染や水質汚濁の改善、廃棄物の最終処分量の削減などが進み、</a:t>
            </a:r>
            <a:r>
              <a:rPr lang="ja-JP" altLang="en-US" sz="1600" b="1" dirty="0">
                <a:latin typeface="Yu Gothic UI" panose="020B0500000000000000" pitchFamily="50" charset="-128"/>
                <a:ea typeface="Yu Gothic UI" panose="020B0500000000000000" pitchFamily="50" charset="-128"/>
              </a:rPr>
              <a:t>府域の環境の状況は概ね改善傾向</a:t>
            </a:r>
            <a:r>
              <a:rPr lang="ja-JP" altLang="en-US" sz="1600" dirty="0">
                <a:latin typeface="Yu Gothic UI" panose="020B0500000000000000" pitchFamily="50" charset="-128"/>
                <a:ea typeface="Yu Gothic UI" panose="020B0500000000000000" pitchFamily="50" charset="-128"/>
              </a:rPr>
              <a:t>となっています。</a:t>
            </a:r>
            <a:endParaRPr lang="en-US" altLang="ja-JP" sz="1600" dirty="0">
              <a:latin typeface="Yu Gothic UI" panose="020B0500000000000000" pitchFamily="50" charset="-128"/>
              <a:ea typeface="Yu Gothic UI" panose="020B0500000000000000" pitchFamily="50" charset="-128"/>
            </a:endParaRPr>
          </a:p>
          <a:p>
            <a:pPr marL="285750" indent="-285750">
              <a:lnSpc>
                <a:spcPts val="1900"/>
              </a:lnSpc>
              <a:spcBef>
                <a:spcPts val="601"/>
              </a:spcBef>
              <a:buFont typeface="Wingdings" panose="05000000000000000000" pitchFamily="2" charset="2"/>
              <a:buChar char="Ø"/>
            </a:pPr>
            <a:r>
              <a:rPr lang="ja-JP" altLang="en-US" sz="1600" dirty="0">
                <a:latin typeface="Yu Gothic UI" panose="020B0500000000000000" pitchFamily="50" charset="-128"/>
                <a:ea typeface="Yu Gothic UI" panose="020B0500000000000000" pitchFamily="50" charset="-128"/>
              </a:rPr>
              <a:t>　しかしながら、</a:t>
            </a:r>
            <a:r>
              <a:rPr lang="ja-JP" altLang="en-US" sz="1600" b="1" dirty="0">
                <a:latin typeface="Yu Gothic UI" panose="020B0500000000000000" pitchFamily="50" charset="-128"/>
                <a:ea typeface="Yu Gothic UI" panose="020B0500000000000000" pitchFamily="50" charset="-128"/>
              </a:rPr>
              <a:t>光化学オキシダントなど生活環境保全目標未達成の項目への対応、資源・エネルギー消費のさらなる削減、増加が見込まれる建設廃棄物の適正処理、郊外の里地里山の生態系機能の低下への対応など課題は依然として残存しています</a:t>
            </a:r>
            <a:r>
              <a:rPr lang="ja-JP" altLang="en-US" sz="1600" dirty="0">
                <a:latin typeface="Yu Gothic UI" panose="020B0500000000000000" pitchFamily="50" charset="-128"/>
                <a:ea typeface="Yu Gothic UI" panose="020B0500000000000000" pitchFamily="50" charset="-128"/>
              </a:rPr>
              <a:t>。また、災害時のアスベストの飛散や化学物</a:t>
            </a:r>
            <a:endParaRPr lang="en-US" altLang="ja-JP" sz="1600" dirty="0">
              <a:latin typeface="Yu Gothic UI" panose="020B0500000000000000" pitchFamily="50" charset="-128"/>
              <a:ea typeface="Yu Gothic UI" panose="020B0500000000000000" pitchFamily="50" charset="-128"/>
            </a:endParaRPr>
          </a:p>
        </p:txBody>
      </p:sp>
      <p:sp>
        <p:nvSpPr>
          <p:cNvPr id="26" name="正方形/長方形 25"/>
          <p:cNvSpPr/>
          <p:nvPr/>
        </p:nvSpPr>
        <p:spPr>
          <a:xfrm>
            <a:off x="5428544" y="9295341"/>
            <a:ext cx="943085" cy="246221"/>
          </a:xfrm>
          <a:prstGeom prst="rect">
            <a:avLst/>
          </a:prstGeom>
        </p:spPr>
        <p:txBody>
          <a:bodyPr wrap="square">
            <a:spAutoFit/>
          </a:bodyPr>
          <a:lstStyle/>
          <a:p>
            <a:pPr>
              <a:lnSpc>
                <a:spcPts val="1200"/>
              </a:lnSpc>
              <a:tabLst>
                <a:tab pos="180340" algn="l"/>
              </a:tabLst>
            </a:pPr>
            <a:r>
              <a:rPr lang="ja-JP" altLang="ja-JP" sz="900" kern="100" dirty="0">
                <a:latin typeface="Yu Gothic UI" panose="020B0500000000000000" pitchFamily="50" charset="-128"/>
                <a:ea typeface="Yu Gothic UI" panose="020B0500000000000000" pitchFamily="50" charset="-128"/>
                <a:cs typeface="Times New Roman" panose="02020603050405020304" pitchFamily="18" charset="0"/>
              </a:rPr>
              <a:t>出典：</a:t>
            </a:r>
            <a:r>
              <a:rPr lang="ja-JP" altLang="en-US" sz="900" kern="100" dirty="0">
                <a:latin typeface="Yu Gothic UI" panose="020B0500000000000000" pitchFamily="50" charset="-128"/>
                <a:ea typeface="Yu Gothic UI" panose="020B0500000000000000" pitchFamily="50" charset="-128"/>
                <a:cs typeface="Times New Roman" panose="02020603050405020304" pitchFamily="18" charset="0"/>
              </a:rPr>
              <a:t>外務省</a:t>
            </a:r>
            <a:endParaRPr lang="ja-JP" altLang="ja-JP" sz="900" kern="100" dirty="0">
              <a:effectLst/>
              <a:latin typeface="Yu Gothic UI" panose="020B0500000000000000" pitchFamily="50" charset="-128"/>
              <a:ea typeface="Yu Gothic UI" panose="020B0500000000000000" pitchFamily="50" charset="-128"/>
              <a:cs typeface="Times New Roman" panose="02020603050405020304" pitchFamily="18" charset="0"/>
            </a:endParaRPr>
          </a:p>
        </p:txBody>
      </p:sp>
      <p:sp>
        <p:nvSpPr>
          <p:cNvPr id="33" name="テキスト ボックス 32">
            <a:extLst>
              <a:ext uri="{FF2B5EF4-FFF2-40B4-BE49-F238E27FC236}">
                <a16:creationId xmlns:a16="http://schemas.microsoft.com/office/drawing/2014/main" id="{C89B6083-49F3-41E0-8E51-6FC4A057AC04}"/>
              </a:ext>
            </a:extLst>
          </p:cNvPr>
          <p:cNvSpPr txBox="1"/>
          <p:nvPr/>
        </p:nvSpPr>
        <p:spPr>
          <a:xfrm>
            <a:off x="9238924" y="9061451"/>
            <a:ext cx="1843538" cy="267061"/>
          </a:xfrm>
          <a:prstGeom prst="rect">
            <a:avLst/>
          </a:prstGeom>
          <a:noFill/>
        </p:spPr>
        <p:txBody>
          <a:bodyPr wrap="square" rtlCol="0">
            <a:spAutoFit/>
          </a:bodyPr>
          <a:lstStyle/>
          <a:p>
            <a:pPr marL="0" marR="0" lvl="0" indent="0" algn="l" defTabSz="457117" rtl="0" eaLnBrk="1" fontAlgn="auto" latinLnBrk="0" hangingPunct="1">
              <a:lnSpc>
                <a:spcPts val="15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n-cs"/>
              </a:rPr>
              <a:t>大屋根リング</a:t>
            </a:r>
            <a:endParaRPr kumimoji="1" lang="en-US" altLang="ja-JP" sz="1000"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n-cs"/>
            </a:endParaRPr>
          </a:p>
        </p:txBody>
      </p:sp>
      <p:sp>
        <p:nvSpPr>
          <p:cNvPr id="34" name="正方形/長方形 33">
            <a:extLst>
              <a:ext uri="{FF2B5EF4-FFF2-40B4-BE49-F238E27FC236}">
                <a16:creationId xmlns:a16="http://schemas.microsoft.com/office/drawing/2014/main" id="{B6F7E7A4-D158-4DF3-9DE4-F8C89E7287B4}"/>
              </a:ext>
            </a:extLst>
          </p:cNvPr>
          <p:cNvSpPr/>
          <p:nvPr/>
        </p:nvSpPr>
        <p:spPr>
          <a:xfrm>
            <a:off x="8712557" y="9252840"/>
            <a:ext cx="2438905" cy="233910"/>
          </a:xfrm>
          <a:prstGeom prst="rect">
            <a:avLst/>
          </a:prstGeom>
        </p:spPr>
        <p:txBody>
          <a:bodyPr wrap="square">
            <a:spAutoFit/>
          </a:bodyPr>
          <a:lstStyle/>
          <a:p>
            <a:pPr marL="0" marR="0" lvl="0" indent="0" algn="l" defTabSz="457117" rtl="0" eaLnBrk="1" fontAlgn="auto" latinLnBrk="0" hangingPunct="1">
              <a:lnSpc>
                <a:spcPts val="1200"/>
              </a:lnSpc>
              <a:spcBef>
                <a:spcPts val="0"/>
              </a:spcBef>
              <a:spcAft>
                <a:spcPts val="0"/>
              </a:spcAft>
              <a:buClrTx/>
              <a:buSzTx/>
              <a:buFontTx/>
              <a:buNone/>
              <a:tabLst>
                <a:tab pos="180340" algn="l"/>
              </a:tabLst>
              <a:defRPr/>
            </a:pPr>
            <a:r>
              <a:rPr kumimoji="0" lang="zh-CN" altLang="en-US" sz="900" b="0"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cs typeface="+mn-cs"/>
              </a:rPr>
              <a:t>提供：２０２５年日本国際博覧会協会</a:t>
            </a:r>
            <a:endParaRPr kumimoji="0" lang="ja-JP" altLang="ja-JP" sz="900" b="0" i="0" u="none" strike="noStrike" kern="100" cap="none" spc="0" normalizeH="0" baseline="0" noProof="0" dirty="0">
              <a:ln>
                <a:noFill/>
              </a:ln>
              <a:effectLst/>
              <a:uLnTx/>
              <a:uFillTx/>
              <a:latin typeface="Yu Gothic UI" panose="020B0500000000000000" pitchFamily="50" charset="-128"/>
              <a:ea typeface="Yu Gothic UI" panose="020B0500000000000000" pitchFamily="50" charset="-128"/>
              <a:cs typeface="Times New Roman" panose="02020603050405020304" pitchFamily="18" charset="0"/>
            </a:endParaRPr>
          </a:p>
        </p:txBody>
      </p:sp>
      <p:pic>
        <p:nvPicPr>
          <p:cNvPr id="35" name="図 34">
            <a:extLst>
              <a:ext uri="{FF2B5EF4-FFF2-40B4-BE49-F238E27FC236}">
                <a16:creationId xmlns:a16="http://schemas.microsoft.com/office/drawing/2014/main" id="{8B70D1BA-D186-490B-BCDB-77BFCEBE2872}"/>
              </a:ext>
            </a:extLst>
          </p:cNvPr>
          <p:cNvPicPr>
            <a:picLocks noChangeAspect="1"/>
          </p:cNvPicPr>
          <p:nvPr/>
        </p:nvPicPr>
        <p:blipFill>
          <a:blip r:embed="rId9"/>
          <a:stretch>
            <a:fillRect/>
          </a:stretch>
        </p:blipFill>
        <p:spPr>
          <a:xfrm>
            <a:off x="8401566" y="7568276"/>
            <a:ext cx="2480699" cy="1550437"/>
          </a:xfrm>
          <a:prstGeom prst="rect">
            <a:avLst/>
          </a:prstGeom>
        </p:spPr>
      </p:pic>
      <p:sp>
        <p:nvSpPr>
          <p:cNvPr id="38" name="テキスト ボックス 37">
            <a:extLst>
              <a:ext uri="{FF2B5EF4-FFF2-40B4-BE49-F238E27FC236}">
                <a16:creationId xmlns:a16="http://schemas.microsoft.com/office/drawing/2014/main" id="{15664C52-27CF-4E81-8A64-0C4740B53D38}"/>
              </a:ext>
            </a:extLst>
          </p:cNvPr>
          <p:cNvSpPr txBox="1"/>
          <p:nvPr/>
        </p:nvSpPr>
        <p:spPr>
          <a:xfrm>
            <a:off x="161803" y="5216401"/>
            <a:ext cx="12801599" cy="338554"/>
          </a:xfrm>
          <a:prstGeom prst="rect">
            <a:avLst/>
          </a:prstGeom>
          <a:noFill/>
        </p:spPr>
        <p:txBody>
          <a:bodyPr wrap="square">
            <a:spAutoFit/>
          </a:bodyPr>
          <a:lstStyle/>
          <a:p>
            <a:pPr marL="285750" indent="-285750">
              <a:lnSpc>
                <a:spcPct val="100000"/>
              </a:lnSpc>
              <a:spcBef>
                <a:spcPts val="601"/>
              </a:spcBef>
              <a:buFont typeface="Wingdings" panose="05000000000000000000" pitchFamily="2" charset="2"/>
              <a:buChar char="Ø"/>
            </a:pPr>
            <a:r>
              <a:rPr lang="ja-JP" altLang="en-US" sz="1600" dirty="0">
                <a:solidFill>
                  <a:schemeClr val="tx1"/>
                </a:solidFill>
                <a:latin typeface="Yu Gothic UI" panose="020B0500000000000000" pitchFamily="50" charset="-128"/>
                <a:ea typeface="Yu Gothic UI" panose="020B0500000000000000" pitchFamily="50" charset="-128"/>
              </a:rPr>
              <a:t>大阪の強み・機会を活かして、環境・社会・経済の諸課題の解決を図ることで、暮らしやすく、持続可能な社会を創っていくことが必要です。</a:t>
            </a:r>
            <a:endParaRPr lang="en-US" altLang="ja-JP" sz="1600" dirty="0">
              <a:solidFill>
                <a:schemeClr val="tx1"/>
              </a:solidFill>
              <a:latin typeface="Yu Gothic UI" panose="020B0500000000000000" pitchFamily="50" charset="-128"/>
              <a:ea typeface="Yu Gothic UI" panose="020B0500000000000000" pitchFamily="50" charset="-128"/>
            </a:endParaRPr>
          </a:p>
        </p:txBody>
      </p:sp>
      <p:sp>
        <p:nvSpPr>
          <p:cNvPr id="36" name="テキスト ボックス 35">
            <a:extLst>
              <a:ext uri="{FF2B5EF4-FFF2-40B4-BE49-F238E27FC236}">
                <a16:creationId xmlns:a16="http://schemas.microsoft.com/office/drawing/2014/main" id="{DAF75281-1A69-4FAC-91D4-40DB7EB3A4B6}"/>
              </a:ext>
            </a:extLst>
          </p:cNvPr>
          <p:cNvSpPr txBox="1"/>
          <p:nvPr/>
        </p:nvSpPr>
        <p:spPr>
          <a:xfrm>
            <a:off x="453544" y="2737946"/>
            <a:ext cx="7084003" cy="830997"/>
          </a:xfrm>
          <a:prstGeom prst="rect">
            <a:avLst/>
          </a:prstGeom>
          <a:noFill/>
        </p:spPr>
        <p:txBody>
          <a:bodyPr wrap="square">
            <a:spAutoFit/>
          </a:bodyPr>
          <a:lstStyle/>
          <a:p>
            <a:r>
              <a:rPr lang="ja-JP" altLang="en-US" sz="1600" dirty="0">
                <a:latin typeface="Yu Gothic UI" panose="020B0500000000000000" pitchFamily="50" charset="-128"/>
                <a:ea typeface="Yu Gothic UI" panose="020B0500000000000000" pitchFamily="50" charset="-128"/>
              </a:rPr>
              <a:t>質の漏洩・流出といった潜在的な環境リスクのさらなる低減が必要です。さらに、都市部と郊外で環境負荷が異なるだけでなく、</a:t>
            </a:r>
            <a:r>
              <a:rPr lang="zh-CN" altLang="en-US" sz="1600" dirty="0">
                <a:latin typeface="Yu Gothic UI" panose="020B0500000000000000" pitchFamily="50" charset="-128"/>
                <a:ea typeface="Yu Gothic UI" panose="020B0500000000000000" pitchFamily="50" charset="-128"/>
              </a:rPr>
              <a:t>将来人口</a:t>
            </a:r>
            <a:r>
              <a:rPr lang="ja-JP" altLang="en-US" sz="1600" dirty="0">
                <a:latin typeface="Yu Gothic UI" panose="020B0500000000000000" pitchFamily="50" charset="-128"/>
                <a:ea typeface="Yu Gothic UI" panose="020B0500000000000000" pitchFamily="50" charset="-128"/>
              </a:rPr>
              <a:t>変化や経済成長においても差異が生じることが、持続可能な社会の構築の上でリスクとなっており、対策が必要です。</a:t>
            </a:r>
            <a:endParaRPr lang="ja-JP" altLang="en-US" sz="1600" dirty="0"/>
          </a:p>
        </p:txBody>
      </p:sp>
    </p:spTree>
    <p:extLst>
      <p:ext uri="{BB962C8B-B14F-4D97-AF65-F5344CB8AC3E}">
        <p14:creationId xmlns:p14="http://schemas.microsoft.com/office/powerpoint/2010/main" val="21920415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6">
            <a:extLst>
              <a:ext uri="{FF2B5EF4-FFF2-40B4-BE49-F238E27FC236}">
                <a16:creationId xmlns:a16="http://schemas.microsoft.com/office/drawing/2014/main" id="{765D8A20-E155-4F88-AD43-47BCFFAF5D04}"/>
              </a:ext>
            </a:extLst>
          </p:cNvPr>
          <p:cNvSpPr/>
          <p:nvPr/>
        </p:nvSpPr>
        <p:spPr>
          <a:xfrm>
            <a:off x="165600" y="959779"/>
            <a:ext cx="12495600" cy="8575974"/>
          </a:xfrm>
          <a:prstGeom prst="rect">
            <a:avLst/>
          </a:prstGeom>
          <a:solidFill>
            <a:srgbClr val="FFFFCC"/>
          </a:solidFill>
          <a:ln w="1905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Ins="180000" rtlCol="0" anchor="t"/>
          <a:lstStyle/>
          <a:p>
            <a:pPr marL="285750" indent="-285750" algn="just">
              <a:lnSpc>
                <a:spcPts val="1800"/>
              </a:lnSpc>
              <a:spcBef>
                <a:spcPts val="601"/>
              </a:spcBef>
              <a:buFont typeface="Wingdings" panose="05000000000000000000" pitchFamily="2" charset="2"/>
              <a:buChar char="Ø"/>
            </a:pPr>
            <a:endParaRPr lang="en-US" altLang="ja-JP" sz="1600" dirty="0">
              <a:solidFill>
                <a:schemeClr val="tx1"/>
              </a:solidFill>
              <a:latin typeface="Yu Gothic UI" panose="020B0500000000000000" pitchFamily="50" charset="-128"/>
              <a:ea typeface="Yu Gothic UI" panose="020B0500000000000000" pitchFamily="50" charset="-128"/>
            </a:endParaRPr>
          </a:p>
        </p:txBody>
      </p:sp>
      <p:sp>
        <p:nvSpPr>
          <p:cNvPr id="20" name="正方形/長方形 19">
            <a:extLst>
              <a:ext uri="{FF2B5EF4-FFF2-40B4-BE49-F238E27FC236}">
                <a16:creationId xmlns:a16="http://schemas.microsoft.com/office/drawing/2014/main" id="{EDA957FD-3247-41B3-8F50-AD281A6667BF}"/>
              </a:ext>
            </a:extLst>
          </p:cNvPr>
          <p:cNvSpPr/>
          <p:nvPr/>
        </p:nvSpPr>
        <p:spPr>
          <a:xfrm>
            <a:off x="165600" y="961192"/>
            <a:ext cx="8633820" cy="705607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Ins="180000" rtlCol="0" anchor="t"/>
          <a:lstStyle/>
          <a:p>
            <a:pPr algn="just">
              <a:lnSpc>
                <a:spcPts val="2100"/>
              </a:lnSpc>
              <a:spcBef>
                <a:spcPts val="601"/>
              </a:spcBef>
            </a:pPr>
            <a:r>
              <a:rPr lang="ja-JP" altLang="en-US" sz="1600" b="1" dirty="0">
                <a:solidFill>
                  <a:schemeClr val="tx1"/>
                </a:solidFill>
                <a:latin typeface="Yu Gothic UI" panose="020B0500000000000000" pitchFamily="50" charset="-128"/>
                <a:ea typeface="Yu Gothic UI" panose="020B0500000000000000" pitchFamily="50" charset="-128"/>
              </a:rPr>
              <a:t>　</a:t>
            </a:r>
            <a:endParaRPr lang="en-US" altLang="ja-JP" sz="1600" b="1" dirty="0">
              <a:solidFill>
                <a:schemeClr val="tx1"/>
              </a:solidFill>
              <a:latin typeface="Yu Gothic UI" panose="020B0500000000000000" pitchFamily="50" charset="-128"/>
              <a:ea typeface="Yu Gothic UI" panose="020B0500000000000000" pitchFamily="50" charset="-128"/>
            </a:endParaRPr>
          </a:p>
          <a:p>
            <a:pPr marL="285750" indent="-285750" algn="just">
              <a:lnSpc>
                <a:spcPts val="2100"/>
              </a:lnSpc>
              <a:spcBef>
                <a:spcPts val="601"/>
              </a:spcBef>
              <a:buFont typeface="Wingdings" panose="05000000000000000000" pitchFamily="2" charset="2"/>
              <a:buChar char="Ø"/>
            </a:pPr>
            <a:r>
              <a:rPr lang="ja-JP" altLang="en-US" sz="1600" b="1" dirty="0">
                <a:solidFill>
                  <a:schemeClr val="tx1"/>
                </a:solidFill>
                <a:latin typeface="Yu Gothic UI" panose="020B0500000000000000" pitchFamily="50" charset="-128"/>
                <a:ea typeface="Yu Gothic UI" panose="020B0500000000000000" pitchFamily="50" charset="-128"/>
              </a:rPr>
              <a:t>　</a:t>
            </a:r>
            <a:r>
              <a:rPr lang="en-US" altLang="ja-JP" sz="1600" b="1" dirty="0">
                <a:solidFill>
                  <a:schemeClr val="tx1"/>
                </a:solidFill>
                <a:latin typeface="Yu Gothic UI" panose="020B0500000000000000" pitchFamily="50" charset="-128"/>
                <a:ea typeface="Yu Gothic UI" panose="020B0500000000000000" pitchFamily="50" charset="-128"/>
              </a:rPr>
              <a:t>SDGs</a:t>
            </a:r>
            <a:r>
              <a:rPr lang="ja-JP" altLang="en-US" sz="1600" b="1" dirty="0" err="1">
                <a:solidFill>
                  <a:schemeClr val="tx1"/>
                </a:solidFill>
                <a:latin typeface="Yu Gothic UI" panose="020B0500000000000000" pitchFamily="50" charset="-128"/>
                <a:ea typeface="Yu Gothic UI" panose="020B0500000000000000" pitchFamily="50" charset="-128"/>
              </a:rPr>
              <a:t>、</a:t>
            </a:r>
            <a:r>
              <a:rPr lang="ja-JP" altLang="en-US" sz="1600" b="1" dirty="0">
                <a:solidFill>
                  <a:schemeClr val="tx1"/>
                </a:solidFill>
                <a:latin typeface="Yu Gothic UI" panose="020B0500000000000000" pitchFamily="50" charset="-128"/>
                <a:ea typeface="Yu Gothic UI" panose="020B0500000000000000" pitchFamily="50" charset="-128"/>
              </a:rPr>
              <a:t>パリ協定、大阪ブルー・オーシャン・ビジョンなど時代の転換点ともいえる国際的な合意・共有</a:t>
            </a:r>
            <a:r>
              <a:rPr lang="ja-JP" altLang="en-US" sz="1600" dirty="0">
                <a:solidFill>
                  <a:schemeClr val="tx1"/>
                </a:solidFill>
                <a:latin typeface="Yu Gothic UI" panose="020B0500000000000000" pitchFamily="50" charset="-128"/>
                <a:ea typeface="Yu Gothic UI" panose="020B0500000000000000" pitchFamily="50" charset="-128"/>
              </a:rPr>
              <a:t>がされるとともに、</a:t>
            </a:r>
            <a:r>
              <a:rPr lang="en-US" altLang="ja-JP" sz="1600" b="1" dirty="0">
                <a:solidFill>
                  <a:schemeClr val="tx1"/>
                </a:solidFill>
                <a:latin typeface="Yu Gothic UI" panose="020B0500000000000000" pitchFamily="50" charset="-128"/>
                <a:ea typeface="Yu Gothic UI" panose="020B0500000000000000" pitchFamily="50" charset="-128"/>
              </a:rPr>
              <a:t>RE100</a:t>
            </a:r>
            <a:r>
              <a:rPr lang="en-US" altLang="ja-JP" sz="1600" b="1" baseline="30000" dirty="0">
                <a:solidFill>
                  <a:schemeClr val="tx1"/>
                </a:solidFill>
                <a:latin typeface="Yu Gothic UI" panose="020B0500000000000000" pitchFamily="50" charset="-128"/>
                <a:ea typeface="Yu Gothic UI" panose="020B0500000000000000" pitchFamily="50" charset="-128"/>
              </a:rPr>
              <a:t>※</a:t>
            </a:r>
            <a:r>
              <a:rPr lang="ja-JP" altLang="en-US" sz="1600" b="1" baseline="30000" dirty="0">
                <a:solidFill>
                  <a:schemeClr val="tx1"/>
                </a:solidFill>
                <a:latin typeface="Yu Gothic UI" panose="020B0500000000000000" pitchFamily="50" charset="-128"/>
                <a:ea typeface="Yu Gothic UI" panose="020B0500000000000000" pitchFamily="50" charset="-128"/>
              </a:rPr>
              <a:t>１</a:t>
            </a:r>
            <a:r>
              <a:rPr lang="ja-JP" altLang="en-US" sz="1600" b="1" dirty="0">
                <a:solidFill>
                  <a:schemeClr val="tx1"/>
                </a:solidFill>
                <a:latin typeface="Yu Gothic UI" panose="020B0500000000000000" pitchFamily="50" charset="-128"/>
                <a:ea typeface="Yu Gothic UI" panose="020B0500000000000000" pitchFamily="50" charset="-128"/>
              </a:rPr>
              <a:t>や</a:t>
            </a:r>
            <a:r>
              <a:rPr lang="en-US" altLang="ja-JP" sz="1600" b="1" dirty="0">
                <a:solidFill>
                  <a:schemeClr val="tx1"/>
                </a:solidFill>
                <a:latin typeface="Yu Gothic UI" panose="020B0500000000000000" pitchFamily="50" charset="-128"/>
                <a:ea typeface="Yu Gothic UI" panose="020B0500000000000000" pitchFamily="50" charset="-128"/>
              </a:rPr>
              <a:t>SBT</a:t>
            </a:r>
            <a:r>
              <a:rPr lang="en-US" altLang="ja-JP" sz="1600" b="1" baseline="30000" dirty="0">
                <a:solidFill>
                  <a:schemeClr val="tx1"/>
                </a:solidFill>
                <a:latin typeface="Yu Gothic UI" panose="020B0500000000000000" pitchFamily="50" charset="-128"/>
                <a:ea typeface="Yu Gothic UI" panose="020B0500000000000000" pitchFamily="50" charset="-128"/>
              </a:rPr>
              <a:t>※</a:t>
            </a:r>
            <a:r>
              <a:rPr lang="ja-JP" altLang="en-US" sz="1600" b="1" baseline="30000" dirty="0">
                <a:solidFill>
                  <a:schemeClr val="tx1"/>
                </a:solidFill>
                <a:latin typeface="Yu Gothic UI" panose="020B0500000000000000" pitchFamily="50" charset="-128"/>
                <a:ea typeface="Yu Gothic UI" panose="020B0500000000000000" pitchFamily="50" charset="-128"/>
              </a:rPr>
              <a:t>２</a:t>
            </a:r>
            <a:r>
              <a:rPr lang="ja-JP" altLang="en-US" sz="1600" b="1" dirty="0">
                <a:solidFill>
                  <a:schemeClr val="tx1"/>
                </a:solidFill>
                <a:latin typeface="Yu Gothic UI" panose="020B0500000000000000" pitchFamily="50" charset="-128"/>
                <a:ea typeface="Yu Gothic UI" panose="020B0500000000000000" pitchFamily="50" charset="-128"/>
              </a:rPr>
              <a:t>をはじめとした国際イニシアティブが発足</a:t>
            </a:r>
            <a:r>
              <a:rPr lang="ja-JP" altLang="en-US" sz="1600" dirty="0">
                <a:solidFill>
                  <a:schemeClr val="tx1"/>
                </a:solidFill>
                <a:latin typeface="Yu Gothic UI" panose="020B0500000000000000" pitchFamily="50" charset="-128"/>
                <a:ea typeface="Yu Gothic UI" panose="020B0500000000000000" pitchFamily="50" charset="-128"/>
              </a:rPr>
              <a:t>するなど、</a:t>
            </a:r>
            <a:r>
              <a:rPr lang="ja-JP" altLang="en-US" sz="1600" b="1" dirty="0">
                <a:solidFill>
                  <a:schemeClr val="tx1"/>
                </a:solidFill>
                <a:latin typeface="Yu Gothic UI" panose="020B0500000000000000" pitchFamily="50" charset="-128"/>
                <a:ea typeface="Yu Gothic UI" panose="020B0500000000000000" pitchFamily="50" charset="-128"/>
              </a:rPr>
              <a:t>官民を挙げた取組が拡大</a:t>
            </a:r>
            <a:r>
              <a:rPr lang="ja-JP" altLang="en-US" sz="1600" dirty="0">
                <a:solidFill>
                  <a:schemeClr val="tx1"/>
                </a:solidFill>
                <a:latin typeface="Yu Gothic UI" panose="020B0500000000000000" pitchFamily="50" charset="-128"/>
                <a:ea typeface="Yu Gothic UI" panose="020B0500000000000000" pitchFamily="50" charset="-128"/>
              </a:rPr>
              <a:t>しています。</a:t>
            </a:r>
            <a:endParaRPr lang="en-US" altLang="ja-JP" sz="1600" dirty="0">
              <a:solidFill>
                <a:schemeClr val="tx1"/>
              </a:solidFill>
              <a:latin typeface="Yu Gothic UI" panose="020B0500000000000000" pitchFamily="50" charset="-128"/>
              <a:ea typeface="Yu Gothic UI" panose="020B0500000000000000" pitchFamily="50" charset="-128"/>
            </a:endParaRPr>
          </a:p>
          <a:p>
            <a:pPr marL="285750" indent="-285750" algn="just">
              <a:lnSpc>
                <a:spcPts val="2100"/>
              </a:lnSpc>
              <a:spcBef>
                <a:spcPts val="601"/>
              </a:spcBef>
              <a:buFont typeface="Wingdings" panose="05000000000000000000" pitchFamily="2" charset="2"/>
              <a:buChar char="Ø"/>
            </a:pPr>
            <a:r>
              <a:rPr lang="ja-JP" altLang="en-US" sz="1600" dirty="0">
                <a:solidFill>
                  <a:schemeClr val="tx1"/>
                </a:solidFill>
                <a:latin typeface="Yu Gothic UI" panose="020B0500000000000000" pitchFamily="50" charset="-128"/>
                <a:ea typeface="Yu Gothic UI" panose="020B0500000000000000" pitchFamily="50" charset="-128"/>
              </a:rPr>
              <a:t>　サプライチェーン全体での持続可能性を追求する企業の自主的な取組が加速しています。金融面においても、</a:t>
            </a:r>
            <a:r>
              <a:rPr lang="ja-JP" altLang="en-US" sz="1600" b="1" dirty="0">
                <a:solidFill>
                  <a:schemeClr val="tx1"/>
                </a:solidFill>
                <a:latin typeface="Yu Gothic UI" panose="020B0500000000000000" pitchFamily="50" charset="-128"/>
                <a:ea typeface="Yu Gothic UI" panose="020B0500000000000000" pitchFamily="50" charset="-128"/>
              </a:rPr>
              <a:t>責任投資原則（</a:t>
            </a:r>
            <a:r>
              <a:rPr lang="en-US" altLang="ja-JP" sz="1600" b="1" dirty="0">
                <a:solidFill>
                  <a:schemeClr val="tx1"/>
                </a:solidFill>
                <a:latin typeface="Yu Gothic UI" panose="020B0500000000000000" pitchFamily="50" charset="-128"/>
                <a:ea typeface="Yu Gothic UI" panose="020B0500000000000000" pitchFamily="50" charset="-128"/>
              </a:rPr>
              <a:t>PRI</a:t>
            </a:r>
            <a:r>
              <a:rPr lang="ja-JP" altLang="en-US" sz="1600" b="1" dirty="0">
                <a:solidFill>
                  <a:schemeClr val="tx1"/>
                </a:solidFill>
                <a:latin typeface="Yu Gothic UI" panose="020B0500000000000000" pitchFamily="50" charset="-128"/>
                <a:ea typeface="Yu Gothic UI" panose="020B0500000000000000" pitchFamily="50" charset="-128"/>
              </a:rPr>
              <a:t>）</a:t>
            </a:r>
            <a:r>
              <a:rPr lang="en-US" altLang="ja-JP" sz="1600" b="1" baseline="30000" dirty="0">
                <a:solidFill>
                  <a:schemeClr val="tx1"/>
                </a:solidFill>
                <a:latin typeface="Yu Gothic UI" panose="020B0500000000000000" pitchFamily="50" charset="-128"/>
                <a:ea typeface="Yu Gothic UI" panose="020B0500000000000000" pitchFamily="50" charset="-128"/>
              </a:rPr>
              <a:t>※</a:t>
            </a:r>
            <a:r>
              <a:rPr lang="ja-JP" altLang="en-US" sz="1600" b="1" baseline="30000" dirty="0">
                <a:solidFill>
                  <a:schemeClr val="tx1"/>
                </a:solidFill>
                <a:latin typeface="Yu Gothic UI" panose="020B0500000000000000" pitchFamily="50" charset="-128"/>
                <a:ea typeface="Yu Gothic UI" panose="020B0500000000000000" pitchFamily="50" charset="-128"/>
              </a:rPr>
              <a:t>３</a:t>
            </a:r>
            <a:r>
              <a:rPr lang="en-US" altLang="ja-JP" sz="1600" b="1" baseline="30000" dirty="0">
                <a:solidFill>
                  <a:schemeClr val="tx1"/>
                </a:solidFill>
                <a:latin typeface="Yu Gothic UI" panose="020B0500000000000000" pitchFamily="50" charset="-128"/>
                <a:ea typeface="Yu Gothic UI" panose="020B0500000000000000" pitchFamily="50" charset="-128"/>
              </a:rPr>
              <a:t> </a:t>
            </a:r>
            <a:r>
              <a:rPr lang="ja-JP" altLang="en-US" sz="1600" b="1" dirty="0">
                <a:solidFill>
                  <a:schemeClr val="tx1"/>
                </a:solidFill>
                <a:latin typeface="Yu Gothic UI" panose="020B0500000000000000" pitchFamily="50" charset="-128"/>
                <a:ea typeface="Yu Gothic UI" panose="020B0500000000000000" pitchFamily="50" charset="-128"/>
              </a:rPr>
              <a:t>などの国際イニシアティブが発足</a:t>
            </a:r>
            <a:r>
              <a:rPr lang="ja-JP" altLang="en-US" sz="1600" dirty="0">
                <a:solidFill>
                  <a:schemeClr val="tx1"/>
                </a:solidFill>
                <a:latin typeface="Yu Gothic UI" panose="020B0500000000000000" pitchFamily="50" charset="-128"/>
                <a:ea typeface="Yu Gothic UI" panose="020B0500000000000000" pitchFamily="50" charset="-128"/>
              </a:rPr>
              <a:t>し、いわゆる</a:t>
            </a:r>
            <a:r>
              <a:rPr lang="en-US" altLang="ja-JP" sz="1600" b="1" dirty="0">
                <a:solidFill>
                  <a:schemeClr val="tx1"/>
                </a:solidFill>
                <a:latin typeface="Yu Gothic UI" panose="020B0500000000000000" pitchFamily="50" charset="-128"/>
                <a:ea typeface="Yu Gothic UI" panose="020B0500000000000000" pitchFamily="50" charset="-128"/>
              </a:rPr>
              <a:t>ESG</a:t>
            </a:r>
            <a:r>
              <a:rPr lang="ja-JP" altLang="en-US" sz="1600" b="1" dirty="0">
                <a:solidFill>
                  <a:schemeClr val="tx1"/>
                </a:solidFill>
                <a:latin typeface="Yu Gothic UI" panose="020B0500000000000000" pitchFamily="50" charset="-128"/>
                <a:ea typeface="Yu Gothic UI" panose="020B0500000000000000" pitchFamily="50" charset="-128"/>
              </a:rPr>
              <a:t>金融</a:t>
            </a:r>
            <a:r>
              <a:rPr lang="en-US" altLang="ja-JP" sz="1600" b="1" baseline="30000" dirty="0">
                <a:solidFill>
                  <a:schemeClr val="tx1"/>
                </a:solidFill>
                <a:latin typeface="Yu Gothic UI" panose="020B0500000000000000" pitchFamily="50" charset="-128"/>
                <a:ea typeface="Yu Gothic UI" panose="020B0500000000000000" pitchFamily="50" charset="-128"/>
              </a:rPr>
              <a:t>※4</a:t>
            </a:r>
            <a:r>
              <a:rPr lang="ja-JP" altLang="en-US" sz="1600" b="1" dirty="0">
                <a:solidFill>
                  <a:schemeClr val="tx1"/>
                </a:solidFill>
                <a:latin typeface="Yu Gothic UI" panose="020B0500000000000000" pitchFamily="50" charset="-128"/>
                <a:ea typeface="Yu Gothic UI" panose="020B0500000000000000" pitchFamily="50" charset="-128"/>
              </a:rPr>
              <a:t>が拡大</a:t>
            </a:r>
            <a:r>
              <a:rPr lang="ja-JP" altLang="en-US" sz="1600" dirty="0">
                <a:solidFill>
                  <a:schemeClr val="tx1"/>
                </a:solidFill>
                <a:latin typeface="Yu Gothic UI" panose="020B0500000000000000" pitchFamily="50" charset="-128"/>
                <a:ea typeface="Yu Gothic UI" panose="020B0500000000000000" pitchFamily="50" charset="-128"/>
              </a:rPr>
              <a:t>しています。</a:t>
            </a:r>
            <a:endParaRPr lang="en-US" altLang="ja-JP" sz="1600" dirty="0">
              <a:solidFill>
                <a:schemeClr val="tx1"/>
              </a:solidFill>
              <a:latin typeface="Yu Gothic UI" panose="020B0500000000000000" pitchFamily="50" charset="-128"/>
              <a:ea typeface="Yu Gothic UI" panose="020B0500000000000000" pitchFamily="50" charset="-128"/>
            </a:endParaRPr>
          </a:p>
          <a:p>
            <a:pPr marL="285750" indent="-285750" algn="just">
              <a:lnSpc>
                <a:spcPts val="2100"/>
              </a:lnSpc>
              <a:spcBef>
                <a:spcPts val="601"/>
              </a:spcBef>
              <a:buFont typeface="Wingdings" panose="05000000000000000000" pitchFamily="2" charset="2"/>
              <a:buChar char="Ø"/>
            </a:pPr>
            <a:r>
              <a:rPr lang="ja-JP" altLang="en-US" sz="1600" dirty="0">
                <a:solidFill>
                  <a:schemeClr val="tx1"/>
                </a:solidFill>
                <a:latin typeface="Yu Gothic UI" panose="020B0500000000000000" pitchFamily="50" charset="-128"/>
                <a:ea typeface="Yu Gothic UI" panose="020B0500000000000000" pitchFamily="50" charset="-128"/>
              </a:rPr>
              <a:t>　人工知能（</a:t>
            </a:r>
            <a:r>
              <a:rPr lang="en-US" altLang="ja-JP" sz="1600" dirty="0">
                <a:solidFill>
                  <a:schemeClr val="tx1"/>
                </a:solidFill>
                <a:latin typeface="Yu Gothic UI" panose="020B0500000000000000" pitchFamily="50" charset="-128"/>
                <a:ea typeface="Yu Gothic UI" panose="020B0500000000000000" pitchFamily="50" charset="-128"/>
              </a:rPr>
              <a:t>AI</a:t>
            </a:r>
            <a:r>
              <a:rPr lang="ja-JP" altLang="en-US" sz="1600" dirty="0">
                <a:solidFill>
                  <a:schemeClr val="tx1"/>
                </a:solidFill>
                <a:latin typeface="Yu Gothic UI" panose="020B0500000000000000" pitchFamily="50" charset="-128"/>
                <a:ea typeface="Yu Gothic UI" panose="020B0500000000000000" pitchFamily="50" charset="-128"/>
              </a:rPr>
              <a:t>）等の情報通信技術（</a:t>
            </a:r>
            <a:r>
              <a:rPr lang="en-US" altLang="ja-JP" sz="1600" dirty="0">
                <a:solidFill>
                  <a:schemeClr val="tx1"/>
                </a:solidFill>
                <a:latin typeface="Yu Gothic UI" panose="020B0500000000000000" pitchFamily="50" charset="-128"/>
                <a:ea typeface="Yu Gothic UI" panose="020B0500000000000000" pitchFamily="50" charset="-128"/>
              </a:rPr>
              <a:t>ICT</a:t>
            </a:r>
            <a:r>
              <a:rPr lang="ja-JP" altLang="en-US" sz="1600" dirty="0">
                <a:solidFill>
                  <a:schemeClr val="tx1"/>
                </a:solidFill>
                <a:latin typeface="Yu Gothic UI" panose="020B0500000000000000" pitchFamily="50" charset="-128"/>
                <a:ea typeface="Yu Gothic UI" panose="020B0500000000000000" pitchFamily="50" charset="-128"/>
              </a:rPr>
              <a:t>）の発展、</a:t>
            </a:r>
            <a:r>
              <a:rPr lang="en-US" altLang="ja-JP" sz="1600" dirty="0">
                <a:solidFill>
                  <a:schemeClr val="tx1"/>
                </a:solidFill>
                <a:latin typeface="Yu Gothic UI" panose="020B0500000000000000" pitchFamily="50" charset="-128"/>
                <a:ea typeface="Yu Gothic UI" panose="020B0500000000000000" pitchFamily="50" charset="-128"/>
              </a:rPr>
              <a:t> ICT </a:t>
            </a:r>
            <a:r>
              <a:rPr lang="ja-JP" altLang="en-US" sz="1600" dirty="0">
                <a:solidFill>
                  <a:schemeClr val="tx1"/>
                </a:solidFill>
                <a:latin typeface="Yu Gothic UI" panose="020B0500000000000000" pitchFamily="50" charset="-128"/>
                <a:ea typeface="Yu Gothic UI" panose="020B0500000000000000" pitchFamily="50" charset="-128"/>
              </a:rPr>
              <a:t>の進展によるシェアリング・エコノミーの拡大など社会構造・産業構造そのものを覆す革新的な技術・サービスが発達・拡大しています。これらを活用して、省資源・省エネルギーによる環境課題の改善、労働生産性の向上による社会課題の改善、サーキュラーエコノミーの拡大等による経済発展など</a:t>
            </a:r>
            <a:r>
              <a:rPr lang="ja-JP" altLang="en-US" sz="1600" b="1" dirty="0">
                <a:solidFill>
                  <a:schemeClr val="tx1"/>
                </a:solidFill>
                <a:latin typeface="Yu Gothic UI" panose="020B0500000000000000" pitchFamily="50" charset="-128"/>
                <a:ea typeface="Yu Gothic UI" panose="020B0500000000000000" pitchFamily="50" charset="-128"/>
              </a:rPr>
              <a:t>環境・社会・経済の課題の同時解決を図る取組が期待</a:t>
            </a:r>
            <a:r>
              <a:rPr lang="ja-JP" altLang="en-US" sz="1600" dirty="0">
                <a:solidFill>
                  <a:schemeClr val="tx1"/>
                </a:solidFill>
                <a:latin typeface="Yu Gothic UI" panose="020B0500000000000000" pitchFamily="50" charset="-128"/>
                <a:ea typeface="Yu Gothic UI" panose="020B0500000000000000" pitchFamily="50" charset="-128"/>
              </a:rPr>
              <a:t>されています。</a:t>
            </a:r>
            <a:endParaRPr lang="en-US" altLang="ja-JP" sz="1600" dirty="0">
              <a:solidFill>
                <a:schemeClr val="tx1"/>
              </a:solidFill>
              <a:latin typeface="Yu Gothic UI" panose="020B0500000000000000" pitchFamily="50" charset="-128"/>
              <a:ea typeface="Yu Gothic UI" panose="020B0500000000000000" pitchFamily="50" charset="-128"/>
            </a:endParaRPr>
          </a:p>
          <a:p>
            <a:pPr marL="285750" indent="-285750">
              <a:lnSpc>
                <a:spcPts val="2100"/>
              </a:lnSpc>
              <a:spcBef>
                <a:spcPts val="601"/>
              </a:spcBef>
              <a:buFont typeface="Wingdings" panose="05000000000000000000" pitchFamily="2" charset="2"/>
              <a:buChar char="Ø"/>
            </a:pPr>
            <a:r>
              <a:rPr lang="ja-JP" altLang="en-US" sz="1600" dirty="0">
                <a:solidFill>
                  <a:schemeClr val="tx1"/>
                </a:solidFill>
                <a:latin typeface="Yu Gothic UI" panose="020B0500000000000000" pitchFamily="50" charset="-128"/>
                <a:ea typeface="Yu Gothic UI" panose="020B0500000000000000" pitchFamily="50" charset="-128"/>
              </a:rPr>
              <a:t>　</a:t>
            </a:r>
            <a:r>
              <a:rPr lang="en-US" altLang="ja-JP" sz="1600" dirty="0">
                <a:solidFill>
                  <a:schemeClr val="tx1"/>
                </a:solidFill>
                <a:latin typeface="Yu Gothic UI" panose="020B0500000000000000" pitchFamily="50" charset="-128"/>
                <a:ea typeface="Yu Gothic UI" panose="020B0500000000000000" pitchFamily="50" charset="-128"/>
              </a:rPr>
              <a:t>2020</a:t>
            </a:r>
            <a:r>
              <a:rPr lang="ja-JP" altLang="en-US" sz="1600" dirty="0">
                <a:solidFill>
                  <a:schemeClr val="tx1"/>
                </a:solidFill>
                <a:latin typeface="Yu Gothic UI" panose="020B0500000000000000" pitchFamily="50" charset="-128"/>
                <a:ea typeface="Yu Gothic UI" panose="020B0500000000000000" pitchFamily="50" charset="-128"/>
              </a:rPr>
              <a:t>年度以降、新型コロナウイルス感染症が猛威を奮い、経済復興にあたっては、これまでの経済システムに戻るのではなく、持続可能な社会の実現に資する環境施策も含めて取組を進める「グリーンリカバリー」の考え方が重要視されました。その後、日本においては</a:t>
            </a:r>
            <a:r>
              <a:rPr lang="en-US" altLang="ja-JP" sz="1600" dirty="0">
                <a:solidFill>
                  <a:schemeClr val="tx1"/>
                </a:solidFill>
                <a:latin typeface="Yu Gothic UI" panose="020B0500000000000000" pitchFamily="50" charset="-128"/>
                <a:ea typeface="Yu Gothic UI" panose="020B0500000000000000" pitchFamily="50" charset="-128"/>
              </a:rPr>
              <a:t>5</a:t>
            </a:r>
            <a:r>
              <a:rPr lang="ja-JP" altLang="en-US" sz="1600" dirty="0">
                <a:solidFill>
                  <a:schemeClr val="tx1"/>
                </a:solidFill>
                <a:latin typeface="Yu Gothic UI" panose="020B0500000000000000" pitchFamily="50" charset="-128"/>
                <a:ea typeface="Yu Gothic UI" panose="020B0500000000000000" pitchFamily="50" charset="-128"/>
              </a:rPr>
              <a:t>類感染症に位置づけられ、法律に基づき行政が様々な要請・関与をしていく仕組みから個人の自主的な取組をベースとした対応に変更されました。</a:t>
            </a:r>
            <a:endParaRPr lang="en-US" altLang="ja-JP" sz="1600" dirty="0">
              <a:solidFill>
                <a:schemeClr val="tx1"/>
              </a:solidFill>
              <a:latin typeface="Yu Gothic UI" panose="020B0500000000000000" pitchFamily="50" charset="-128"/>
              <a:ea typeface="Yu Gothic UI" panose="020B0500000000000000" pitchFamily="50" charset="-128"/>
            </a:endParaRPr>
          </a:p>
          <a:p>
            <a:pPr marL="285750" indent="-285750">
              <a:lnSpc>
                <a:spcPts val="2100"/>
              </a:lnSpc>
              <a:spcBef>
                <a:spcPts val="601"/>
              </a:spcBef>
              <a:buFont typeface="Wingdings" panose="05000000000000000000" pitchFamily="2" charset="2"/>
              <a:buChar char="Ø"/>
            </a:pPr>
            <a:r>
              <a:rPr lang="ja-JP" altLang="en-US" sz="1600" b="1" dirty="0">
                <a:solidFill>
                  <a:schemeClr val="tx1"/>
                </a:solidFill>
                <a:latin typeface="Yu Gothic UI" panose="020B0500000000000000" pitchFamily="50" charset="-128"/>
                <a:ea typeface="Yu Gothic UI" panose="020B0500000000000000" pitchFamily="50" charset="-128"/>
              </a:rPr>
              <a:t>　</a:t>
            </a:r>
            <a:r>
              <a:rPr lang="ja-JP" altLang="en-US" sz="1600" dirty="0">
                <a:solidFill>
                  <a:schemeClr val="tx1"/>
                </a:solidFill>
                <a:latin typeface="Yu Gothic UI" panose="020B0500000000000000" pitchFamily="50" charset="-128"/>
                <a:ea typeface="Yu Gothic UI" panose="020B0500000000000000" pitchFamily="50" charset="-128"/>
              </a:rPr>
              <a:t>生物多様性条約第</a:t>
            </a:r>
            <a:r>
              <a:rPr lang="en-US" altLang="ja-JP" sz="1600" dirty="0">
                <a:solidFill>
                  <a:schemeClr val="tx1"/>
                </a:solidFill>
                <a:latin typeface="Yu Gothic UI" panose="020B0500000000000000" pitchFamily="50" charset="-128"/>
                <a:ea typeface="Yu Gothic UI" panose="020B0500000000000000" pitchFamily="50" charset="-128"/>
              </a:rPr>
              <a:t>15</a:t>
            </a:r>
            <a:r>
              <a:rPr lang="ja-JP" altLang="en-US" sz="1600" dirty="0">
                <a:solidFill>
                  <a:schemeClr val="tx1"/>
                </a:solidFill>
                <a:latin typeface="Yu Gothic UI" panose="020B0500000000000000" pitchFamily="50" charset="-128"/>
                <a:ea typeface="Yu Gothic UI" panose="020B0500000000000000" pitchFamily="50" charset="-128"/>
              </a:rPr>
              <a:t>回締約国会議</a:t>
            </a:r>
            <a:r>
              <a:rPr lang="en-US" altLang="ja-JP" sz="1600" dirty="0">
                <a:solidFill>
                  <a:schemeClr val="tx1"/>
                </a:solidFill>
                <a:latin typeface="Yu Gothic UI" panose="020B0500000000000000" pitchFamily="50" charset="-128"/>
                <a:ea typeface="Yu Gothic UI" panose="020B0500000000000000" pitchFamily="50" charset="-128"/>
              </a:rPr>
              <a:t>(COP15)</a:t>
            </a:r>
            <a:r>
              <a:rPr lang="ja-JP" altLang="en-US" sz="1600" dirty="0">
                <a:solidFill>
                  <a:schemeClr val="tx1"/>
                </a:solidFill>
                <a:latin typeface="Yu Gothic UI" panose="020B0500000000000000" pitchFamily="50" charset="-128"/>
                <a:ea typeface="Yu Gothic UI" panose="020B0500000000000000" pitchFamily="50" charset="-128"/>
              </a:rPr>
              <a:t>（</a:t>
            </a:r>
            <a:r>
              <a:rPr lang="en-US" altLang="ja-JP" sz="1600" dirty="0">
                <a:solidFill>
                  <a:schemeClr val="tx1"/>
                </a:solidFill>
                <a:latin typeface="Yu Gothic UI" panose="020B0500000000000000" pitchFamily="50" charset="-128"/>
                <a:ea typeface="Yu Gothic UI" panose="020B0500000000000000" pitchFamily="50" charset="-128"/>
              </a:rPr>
              <a:t>2022</a:t>
            </a:r>
            <a:r>
              <a:rPr lang="ja-JP" altLang="en-US" sz="1600" dirty="0">
                <a:solidFill>
                  <a:schemeClr val="tx1"/>
                </a:solidFill>
                <a:latin typeface="Yu Gothic UI" panose="020B0500000000000000" pitchFamily="50" charset="-128"/>
                <a:ea typeface="Yu Gothic UI" panose="020B0500000000000000" pitchFamily="50" charset="-128"/>
              </a:rPr>
              <a:t>年）において、</a:t>
            </a:r>
            <a:r>
              <a:rPr lang="en-US" altLang="ja-JP" sz="1600" dirty="0">
                <a:solidFill>
                  <a:schemeClr val="tx1"/>
                </a:solidFill>
                <a:latin typeface="Yu Gothic UI" panose="020B0500000000000000" pitchFamily="50" charset="-128"/>
                <a:ea typeface="Yu Gothic UI" panose="020B0500000000000000" pitchFamily="50" charset="-128"/>
              </a:rPr>
              <a:t>2020</a:t>
            </a:r>
            <a:r>
              <a:rPr lang="ja-JP" altLang="en-US" sz="1600" dirty="0">
                <a:solidFill>
                  <a:schemeClr val="tx1"/>
                </a:solidFill>
                <a:latin typeface="Yu Gothic UI" panose="020B0500000000000000" pitchFamily="50" charset="-128"/>
                <a:ea typeface="Yu Gothic UI" panose="020B0500000000000000" pitchFamily="50" charset="-128"/>
              </a:rPr>
              <a:t>年以降の生物多様性に関する世界目標となる「昆明・モントリオール生物多様性枠組」が採択され、「</a:t>
            </a:r>
            <a:r>
              <a:rPr lang="en-US" altLang="ja-JP" sz="1600" dirty="0">
                <a:solidFill>
                  <a:schemeClr val="tx1"/>
                </a:solidFill>
                <a:latin typeface="Yu Gothic UI" panose="020B0500000000000000" pitchFamily="50" charset="-128"/>
                <a:ea typeface="Yu Gothic UI" panose="020B0500000000000000" pitchFamily="50" charset="-128"/>
              </a:rPr>
              <a:t>2030</a:t>
            </a:r>
            <a:r>
              <a:rPr lang="ja-JP" altLang="en-US" sz="1600" dirty="0">
                <a:solidFill>
                  <a:schemeClr val="tx1"/>
                </a:solidFill>
                <a:latin typeface="Yu Gothic UI" panose="020B0500000000000000" pitchFamily="50" charset="-128"/>
                <a:ea typeface="Yu Gothic UI" panose="020B0500000000000000" pitchFamily="50" charset="-128"/>
              </a:rPr>
              <a:t>年までに生物多様性の損失を食い止め、反転させ、回復軌道に乗せる」、いわゆる</a:t>
            </a:r>
            <a:r>
              <a:rPr lang="ja-JP" altLang="en-US" sz="1600" b="1" dirty="0">
                <a:solidFill>
                  <a:schemeClr val="tx1"/>
                </a:solidFill>
                <a:latin typeface="Yu Gothic UI" panose="020B0500000000000000" pitchFamily="50" charset="-128"/>
                <a:ea typeface="Yu Gothic UI" panose="020B0500000000000000" pitchFamily="50" charset="-128"/>
              </a:rPr>
              <a:t>「ネイチャー・ポジティブ」</a:t>
            </a:r>
            <a:r>
              <a:rPr lang="ja-JP" altLang="en-US" sz="1600" dirty="0">
                <a:solidFill>
                  <a:schemeClr val="tx1"/>
                </a:solidFill>
                <a:latin typeface="Yu Gothic UI" panose="020B0500000000000000" pitchFamily="50" charset="-128"/>
                <a:ea typeface="Yu Gothic UI" panose="020B0500000000000000" pitchFamily="50" charset="-128"/>
              </a:rPr>
              <a:t> の達成をめざし、</a:t>
            </a:r>
            <a:r>
              <a:rPr lang="en-US" altLang="ja-JP" sz="1600" dirty="0">
                <a:solidFill>
                  <a:schemeClr val="tx1"/>
                </a:solidFill>
                <a:latin typeface="Yu Gothic UI" panose="020B0500000000000000" pitchFamily="50" charset="-128"/>
                <a:ea typeface="Yu Gothic UI" panose="020B0500000000000000" pitchFamily="50" charset="-128"/>
              </a:rPr>
              <a:t> 2030</a:t>
            </a:r>
            <a:r>
              <a:rPr lang="ja-JP" altLang="en-US" sz="1600" dirty="0">
                <a:solidFill>
                  <a:schemeClr val="tx1"/>
                </a:solidFill>
                <a:latin typeface="Yu Gothic UI" panose="020B0500000000000000" pitchFamily="50" charset="-128"/>
                <a:ea typeface="Yu Gothic UI" panose="020B0500000000000000" pitchFamily="50" charset="-128"/>
              </a:rPr>
              <a:t>年までに陸と海の</a:t>
            </a:r>
            <a:r>
              <a:rPr lang="en-US" altLang="ja-JP" sz="1600" dirty="0">
                <a:solidFill>
                  <a:schemeClr val="tx1"/>
                </a:solidFill>
                <a:latin typeface="Yu Gothic UI" panose="020B0500000000000000" pitchFamily="50" charset="-128"/>
                <a:ea typeface="Yu Gothic UI" panose="020B0500000000000000" pitchFamily="50" charset="-128"/>
              </a:rPr>
              <a:t>30</a:t>
            </a:r>
            <a:r>
              <a:rPr lang="ja-JP" altLang="en-US" sz="1600" dirty="0">
                <a:solidFill>
                  <a:schemeClr val="tx1"/>
                </a:solidFill>
                <a:latin typeface="Yu Gothic UI" panose="020B0500000000000000" pitchFamily="50" charset="-128"/>
                <a:ea typeface="Yu Gothic UI" panose="020B0500000000000000" pitchFamily="50" charset="-128"/>
              </a:rPr>
              <a:t>％以上を保全するという</a:t>
            </a:r>
            <a:r>
              <a:rPr lang="ja-JP" altLang="en-US" sz="1600" b="1" dirty="0">
                <a:solidFill>
                  <a:schemeClr val="tx1"/>
                </a:solidFill>
                <a:latin typeface="Yu Gothic UI" panose="020B0500000000000000" pitchFamily="50" charset="-128"/>
                <a:ea typeface="Yu Gothic UI" panose="020B0500000000000000" pitchFamily="50" charset="-128"/>
              </a:rPr>
              <a:t>「</a:t>
            </a:r>
            <a:r>
              <a:rPr lang="en-US" altLang="ja-JP" sz="1600" b="1" dirty="0">
                <a:solidFill>
                  <a:schemeClr val="tx1"/>
                </a:solidFill>
                <a:latin typeface="Yu Gothic UI" panose="020B0500000000000000" pitchFamily="50" charset="-128"/>
                <a:ea typeface="Yu Gothic UI" panose="020B0500000000000000" pitchFamily="50" charset="-128"/>
              </a:rPr>
              <a:t>30by30</a:t>
            </a:r>
            <a:r>
              <a:rPr lang="ja-JP" altLang="en-US" sz="1600" b="1" dirty="0">
                <a:solidFill>
                  <a:schemeClr val="tx1"/>
                </a:solidFill>
                <a:latin typeface="Yu Gothic UI" panose="020B0500000000000000" pitchFamily="50" charset="-128"/>
                <a:ea typeface="Yu Gothic UI" panose="020B0500000000000000" pitchFamily="50" charset="-128"/>
              </a:rPr>
              <a:t>目標」</a:t>
            </a:r>
            <a:r>
              <a:rPr lang="ja-JP" altLang="en-US" sz="1600" dirty="0">
                <a:solidFill>
                  <a:schemeClr val="tx1"/>
                </a:solidFill>
                <a:latin typeface="Yu Gothic UI" panose="020B0500000000000000" pitchFamily="50" charset="-128"/>
                <a:ea typeface="Yu Gothic UI" panose="020B0500000000000000" pitchFamily="50" charset="-128"/>
              </a:rPr>
              <a:t> など</a:t>
            </a:r>
            <a:r>
              <a:rPr lang="en-US" altLang="ja-JP" sz="1600" dirty="0">
                <a:solidFill>
                  <a:schemeClr val="tx1"/>
                </a:solidFill>
                <a:latin typeface="Yu Gothic UI" panose="020B0500000000000000" pitchFamily="50" charset="-128"/>
                <a:ea typeface="Yu Gothic UI" panose="020B0500000000000000" pitchFamily="50" charset="-128"/>
              </a:rPr>
              <a:t>23</a:t>
            </a:r>
            <a:r>
              <a:rPr lang="ja-JP" altLang="en-US" sz="1600" dirty="0">
                <a:solidFill>
                  <a:schemeClr val="tx1"/>
                </a:solidFill>
                <a:latin typeface="Yu Gothic UI" panose="020B0500000000000000" pitchFamily="50" charset="-128"/>
                <a:ea typeface="Yu Gothic UI" panose="020B0500000000000000" pitchFamily="50" charset="-128"/>
              </a:rPr>
              <a:t>の目標が策定されました。</a:t>
            </a:r>
          </a:p>
          <a:p>
            <a:pPr marL="285750" indent="-285750">
              <a:lnSpc>
                <a:spcPts val="2100"/>
              </a:lnSpc>
              <a:spcBef>
                <a:spcPts val="601"/>
              </a:spcBef>
              <a:buFont typeface="Wingdings" panose="05000000000000000000" pitchFamily="2" charset="2"/>
              <a:buChar char="Ø"/>
            </a:pPr>
            <a:r>
              <a:rPr lang="ja-JP" altLang="en-US" sz="1600" dirty="0">
                <a:solidFill>
                  <a:schemeClr val="tx1"/>
                </a:solidFill>
                <a:latin typeface="Yu Gothic UI" panose="020B0500000000000000" pitchFamily="50" charset="-128"/>
                <a:ea typeface="Yu Gothic UI" panose="020B0500000000000000" pitchFamily="50" charset="-128"/>
              </a:rPr>
              <a:t>　</a:t>
            </a:r>
            <a:r>
              <a:rPr lang="en-US" altLang="ja-JP" sz="1600" dirty="0">
                <a:solidFill>
                  <a:schemeClr val="tx1"/>
                </a:solidFill>
                <a:latin typeface="Yu Gothic UI" panose="020B0500000000000000" pitchFamily="50" charset="-128"/>
                <a:ea typeface="Yu Gothic UI" panose="020B0500000000000000" pitchFamily="50" charset="-128"/>
              </a:rPr>
              <a:t>G7</a:t>
            </a:r>
            <a:r>
              <a:rPr lang="ja-JP" altLang="en-US" sz="1600" dirty="0">
                <a:solidFill>
                  <a:schemeClr val="tx1"/>
                </a:solidFill>
                <a:latin typeface="Yu Gothic UI" panose="020B0500000000000000" pitchFamily="50" charset="-128"/>
                <a:ea typeface="Yu Gothic UI" panose="020B0500000000000000" pitchFamily="50" charset="-128"/>
              </a:rPr>
              <a:t>広島サミット・</a:t>
            </a:r>
            <a:r>
              <a:rPr lang="en-US" altLang="ja-JP" sz="1600" dirty="0">
                <a:solidFill>
                  <a:schemeClr val="tx1"/>
                </a:solidFill>
                <a:latin typeface="Yu Gothic UI" panose="020B0500000000000000" pitchFamily="50" charset="-128"/>
                <a:ea typeface="Yu Gothic UI" panose="020B0500000000000000" pitchFamily="50" charset="-128"/>
              </a:rPr>
              <a:t>G7</a:t>
            </a:r>
            <a:r>
              <a:rPr lang="ja-JP" altLang="en-US" sz="1600" dirty="0">
                <a:solidFill>
                  <a:schemeClr val="tx1"/>
                </a:solidFill>
                <a:latin typeface="Yu Gothic UI" panose="020B0500000000000000" pitchFamily="50" charset="-128"/>
                <a:ea typeface="Yu Gothic UI" panose="020B0500000000000000" pitchFamily="50" charset="-128"/>
              </a:rPr>
              <a:t>札幌気候・エネルギー・環境大臣会合（</a:t>
            </a:r>
            <a:r>
              <a:rPr lang="en-US" altLang="ja-JP" sz="1600" dirty="0">
                <a:solidFill>
                  <a:schemeClr val="tx1"/>
                </a:solidFill>
                <a:latin typeface="Yu Gothic UI" panose="020B0500000000000000" pitchFamily="50" charset="-128"/>
                <a:ea typeface="Yu Gothic UI" panose="020B0500000000000000" pitchFamily="50" charset="-128"/>
              </a:rPr>
              <a:t>2023</a:t>
            </a:r>
            <a:r>
              <a:rPr lang="ja-JP" altLang="en-US" sz="1600" dirty="0">
                <a:solidFill>
                  <a:schemeClr val="tx1"/>
                </a:solidFill>
                <a:latin typeface="Yu Gothic UI" panose="020B0500000000000000" pitchFamily="50" charset="-128"/>
                <a:ea typeface="Yu Gothic UI" panose="020B0500000000000000" pitchFamily="50" charset="-128"/>
              </a:rPr>
              <a:t>年）において、ネット・ゼロ、循環経済、ネイチャーポジティブ経済の統合的な実現に向けた</a:t>
            </a:r>
            <a:r>
              <a:rPr lang="ja-JP" altLang="en-US" sz="1600" b="1" dirty="0">
                <a:solidFill>
                  <a:schemeClr val="tx1"/>
                </a:solidFill>
                <a:latin typeface="Yu Gothic UI" panose="020B0500000000000000" pitchFamily="50" charset="-128"/>
                <a:ea typeface="Yu Gothic UI" panose="020B0500000000000000" pitchFamily="50" charset="-128"/>
              </a:rPr>
              <a:t>グリーントランスフォーメーション</a:t>
            </a:r>
            <a:r>
              <a:rPr lang="en-US" altLang="ja-JP" sz="1600" b="1" baseline="30000" dirty="0">
                <a:solidFill>
                  <a:schemeClr val="tx1"/>
                </a:solidFill>
                <a:latin typeface="Yu Gothic UI" panose="020B0500000000000000" pitchFamily="50" charset="-128"/>
                <a:ea typeface="Yu Gothic UI" panose="020B0500000000000000" pitchFamily="50" charset="-128"/>
              </a:rPr>
              <a:t>※</a:t>
            </a:r>
            <a:r>
              <a:rPr lang="ja-JP" altLang="en-US" sz="1600" b="1" baseline="30000" dirty="0">
                <a:solidFill>
                  <a:schemeClr val="tx1"/>
                </a:solidFill>
                <a:latin typeface="Yu Gothic UI" panose="020B0500000000000000" pitchFamily="50" charset="-128"/>
                <a:ea typeface="Yu Gothic UI" panose="020B0500000000000000" pitchFamily="50" charset="-128"/>
              </a:rPr>
              <a:t>５ </a:t>
            </a:r>
            <a:r>
              <a:rPr lang="ja-JP" altLang="en-US" sz="1600" b="1" dirty="0">
                <a:solidFill>
                  <a:schemeClr val="tx1"/>
                </a:solidFill>
                <a:latin typeface="Yu Gothic UI" panose="020B0500000000000000" pitchFamily="50" charset="-128"/>
                <a:ea typeface="Yu Gothic UI" panose="020B0500000000000000" pitchFamily="50" charset="-128"/>
              </a:rPr>
              <a:t>の重要性</a:t>
            </a:r>
            <a:r>
              <a:rPr lang="ja-JP" altLang="en-US" sz="1600" dirty="0">
                <a:solidFill>
                  <a:schemeClr val="tx1"/>
                </a:solidFill>
                <a:latin typeface="Yu Gothic UI" panose="020B0500000000000000" pitchFamily="50" charset="-128"/>
                <a:ea typeface="Yu Gothic UI" panose="020B0500000000000000" pitchFamily="50" charset="-128"/>
              </a:rPr>
              <a:t>が共有されました。さらに、 「</a:t>
            </a:r>
            <a:r>
              <a:rPr lang="en-US" altLang="ja-JP" sz="1600" dirty="0">
                <a:solidFill>
                  <a:schemeClr val="tx1"/>
                </a:solidFill>
                <a:latin typeface="Yu Gothic UI" panose="020B0500000000000000" pitchFamily="50" charset="-128"/>
                <a:ea typeface="Yu Gothic UI" panose="020B0500000000000000" pitchFamily="50" charset="-128"/>
              </a:rPr>
              <a:t>2050</a:t>
            </a:r>
            <a:r>
              <a:rPr lang="ja-JP" altLang="en-US" sz="1600" dirty="0">
                <a:solidFill>
                  <a:schemeClr val="tx1"/>
                </a:solidFill>
                <a:latin typeface="Yu Gothic UI" panose="020B0500000000000000" pitchFamily="50" charset="-128"/>
                <a:ea typeface="Yu Gothic UI" panose="020B0500000000000000" pitchFamily="50" charset="-128"/>
              </a:rPr>
              <a:t>年までに海洋プラスチックごみによる追加的な汚染をゼロにする」という</a:t>
            </a:r>
            <a:r>
              <a:rPr lang="ja-JP" altLang="en-US" sz="1600" b="1" dirty="0">
                <a:solidFill>
                  <a:schemeClr val="tx1"/>
                </a:solidFill>
                <a:latin typeface="Yu Gothic UI" panose="020B0500000000000000" pitchFamily="50" charset="-128"/>
                <a:ea typeface="Yu Gothic UI" panose="020B0500000000000000" pitchFamily="50" charset="-128"/>
              </a:rPr>
              <a:t>大阪ブルー・オーシャン・ビジョン目標を</a:t>
            </a:r>
            <a:r>
              <a:rPr lang="en-US" altLang="ja-JP" sz="1600" b="1" dirty="0">
                <a:solidFill>
                  <a:schemeClr val="tx1"/>
                </a:solidFill>
                <a:latin typeface="Yu Gothic UI" panose="020B0500000000000000" pitchFamily="50" charset="-128"/>
                <a:ea typeface="Yu Gothic UI" panose="020B0500000000000000" pitchFamily="50" charset="-128"/>
              </a:rPr>
              <a:t>10</a:t>
            </a:r>
            <a:r>
              <a:rPr lang="ja-JP" altLang="en-US" sz="1600" b="1" dirty="0">
                <a:solidFill>
                  <a:schemeClr val="tx1"/>
                </a:solidFill>
                <a:latin typeface="Yu Gothic UI" panose="020B0500000000000000" pitchFamily="50" charset="-128"/>
                <a:ea typeface="Yu Gothic UI" panose="020B0500000000000000" pitchFamily="50" charset="-128"/>
              </a:rPr>
              <a:t>年前倒しして</a:t>
            </a:r>
            <a:r>
              <a:rPr lang="en-US" altLang="ja-JP" sz="1600" b="1" dirty="0">
                <a:solidFill>
                  <a:schemeClr val="tx1"/>
                </a:solidFill>
                <a:latin typeface="Yu Gothic UI" panose="020B0500000000000000" pitchFamily="50" charset="-128"/>
                <a:ea typeface="Yu Gothic UI" panose="020B0500000000000000" pitchFamily="50" charset="-128"/>
              </a:rPr>
              <a:t>2040</a:t>
            </a:r>
            <a:r>
              <a:rPr lang="ja-JP" altLang="en-US" sz="1600" b="1" dirty="0">
                <a:solidFill>
                  <a:schemeClr val="tx1"/>
                </a:solidFill>
                <a:latin typeface="Yu Gothic UI" panose="020B0500000000000000" pitchFamily="50" charset="-128"/>
                <a:ea typeface="Yu Gothic UI" panose="020B0500000000000000" pitchFamily="50" charset="-128"/>
              </a:rPr>
              <a:t>年までに達成することが合意</a:t>
            </a:r>
            <a:r>
              <a:rPr lang="ja-JP" altLang="en-US" sz="1600" dirty="0">
                <a:solidFill>
                  <a:schemeClr val="tx1"/>
                </a:solidFill>
                <a:latin typeface="Yu Gothic UI" panose="020B0500000000000000" pitchFamily="50" charset="-128"/>
                <a:ea typeface="Yu Gothic UI" panose="020B0500000000000000" pitchFamily="50" charset="-128"/>
              </a:rPr>
              <a:t>されました。</a:t>
            </a:r>
            <a:endParaRPr lang="en-US" altLang="ja-JP" sz="1600" dirty="0">
              <a:solidFill>
                <a:schemeClr val="tx1"/>
              </a:solidFill>
              <a:latin typeface="Yu Gothic UI" panose="020B0500000000000000" pitchFamily="50" charset="-128"/>
              <a:ea typeface="Yu Gothic UI" panose="020B0500000000000000" pitchFamily="50" charset="-128"/>
            </a:endParaRPr>
          </a:p>
          <a:p>
            <a:pPr algn="just">
              <a:lnSpc>
                <a:spcPts val="1800"/>
              </a:lnSpc>
              <a:spcBef>
                <a:spcPts val="601"/>
              </a:spcBef>
            </a:pPr>
            <a:endParaRPr lang="en-US" altLang="ja-JP" sz="1600" dirty="0">
              <a:solidFill>
                <a:schemeClr val="tx1"/>
              </a:solidFill>
              <a:latin typeface="Yu Gothic UI" panose="020B0500000000000000" pitchFamily="50" charset="-128"/>
              <a:ea typeface="Yu Gothic UI" panose="020B0500000000000000" pitchFamily="50" charset="-128"/>
            </a:endParaRPr>
          </a:p>
          <a:p>
            <a:pPr marL="285750" indent="-285750" algn="just">
              <a:lnSpc>
                <a:spcPts val="1800"/>
              </a:lnSpc>
              <a:spcBef>
                <a:spcPts val="601"/>
              </a:spcBef>
              <a:buFont typeface="Wingdings" panose="05000000000000000000" pitchFamily="2" charset="2"/>
              <a:buChar char="Ø"/>
            </a:pPr>
            <a:endParaRPr lang="en-US" altLang="ja-JP" sz="1600" dirty="0">
              <a:solidFill>
                <a:schemeClr val="tx1"/>
              </a:solidFill>
              <a:latin typeface="Yu Gothic UI" panose="020B0500000000000000" pitchFamily="50" charset="-128"/>
              <a:ea typeface="Yu Gothic UI" panose="020B0500000000000000" pitchFamily="50" charset="-128"/>
            </a:endParaRPr>
          </a:p>
        </p:txBody>
      </p:sp>
      <p:sp>
        <p:nvSpPr>
          <p:cNvPr id="4" name="正方形/長方形 3"/>
          <p:cNvSpPr/>
          <p:nvPr/>
        </p:nvSpPr>
        <p:spPr>
          <a:xfrm>
            <a:off x="1" y="0"/>
            <a:ext cx="12801599" cy="648000"/>
          </a:xfrm>
          <a:prstGeom prst="rect">
            <a:avLst/>
          </a:prstGeom>
          <a:solidFill>
            <a:srgbClr val="007E39"/>
          </a:solidFill>
          <a:ln w="12700" cap="flat" cmpd="sng" algn="ctr">
            <a:noFill/>
            <a:prstDash val="solid"/>
            <a:miter lim="800000"/>
          </a:ln>
          <a:effectLst/>
        </p:spPr>
        <p:txBody>
          <a:bodyPr rot="0" spcFirstLastPara="0" vert="horz" wrap="square" lIns="91440" tIns="126000" rIns="91440" bIns="45720" numCol="1" spcCol="0" rtlCol="0" fromWordArt="0" anchor="ctr" anchorCtr="0" forceAA="0" compatLnSpc="1">
            <a:prstTxWarp prst="textNoShape">
              <a:avLst/>
            </a:prstTxWarp>
            <a:noAutofit/>
          </a:bodyPr>
          <a:lstStyle/>
          <a:p>
            <a:pPr algn="ctr">
              <a:lnSpc>
                <a:spcPts val="3080"/>
              </a:lnSpc>
            </a:pPr>
            <a:r>
              <a:rPr lang="ja-JP" altLang="en-US" sz="2800" b="1" dirty="0">
                <a:solidFill>
                  <a:schemeClr val="bg1"/>
                </a:solidFill>
                <a:latin typeface="メイリオ" panose="020B0604030504040204" pitchFamily="50" charset="-128"/>
                <a:ea typeface="メイリオ" panose="020B0604030504040204" pitchFamily="50" charset="-128"/>
              </a:rPr>
              <a:t>２　環境総合計画策定・改定の背景</a:t>
            </a:r>
          </a:p>
        </p:txBody>
      </p:sp>
      <p:sp>
        <p:nvSpPr>
          <p:cNvPr id="16" name="テキスト ボックス 15"/>
          <p:cNvSpPr txBox="1"/>
          <p:nvPr/>
        </p:nvSpPr>
        <p:spPr>
          <a:xfrm>
            <a:off x="11646975" y="65447"/>
            <a:ext cx="1038246" cy="400110"/>
          </a:xfrm>
          <a:prstGeom prst="rect">
            <a:avLst/>
          </a:prstGeom>
          <a:noFill/>
        </p:spPr>
        <p:txBody>
          <a:bodyPr wrap="square" rtlCol="0">
            <a:spAutoFit/>
          </a:bodyPr>
          <a:lstStyle/>
          <a:p>
            <a:pPr algn="r"/>
            <a:r>
              <a:rPr kumimoji="1" lang="en-US" altLang="ja-JP" sz="2000" b="1" dirty="0">
                <a:solidFill>
                  <a:schemeClr val="bg1"/>
                </a:solidFill>
              </a:rPr>
              <a:t>3</a:t>
            </a:r>
          </a:p>
        </p:txBody>
      </p:sp>
      <p:sp>
        <p:nvSpPr>
          <p:cNvPr id="33" name="角丸四角形 32"/>
          <p:cNvSpPr/>
          <p:nvPr/>
        </p:nvSpPr>
        <p:spPr>
          <a:xfrm>
            <a:off x="118799" y="727200"/>
            <a:ext cx="6578883" cy="442674"/>
          </a:xfrm>
          <a:prstGeom prst="roundRect">
            <a:avLst/>
          </a:prstGeom>
          <a:solidFill>
            <a:srgbClr val="00AC4E"/>
          </a:solidFill>
          <a:ln w="254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wrap="square" lIns="179999" rIns="179999" rtlCol="0" anchor="ctr">
            <a:spAutoFit/>
          </a:bodyPr>
          <a:lstStyle/>
          <a:p>
            <a:r>
              <a:rPr kumimoji="1" lang="ja-JP" altLang="en-US" sz="2000" b="1" dirty="0">
                <a:solidFill>
                  <a:schemeClr val="bg1"/>
                </a:solidFill>
                <a:latin typeface="Yu Gothic UI" panose="020B0500000000000000" pitchFamily="50" charset="-128"/>
                <a:ea typeface="Yu Gothic UI" panose="020B0500000000000000" pitchFamily="50" charset="-128"/>
              </a:rPr>
              <a:t>持続可能な社会へ向けた世界の動き</a:t>
            </a:r>
            <a:endParaRPr kumimoji="1" lang="ja-JP" altLang="en-US" sz="1347" strike="dblStrike" dirty="0">
              <a:solidFill>
                <a:schemeClr val="bg1"/>
              </a:solidFill>
              <a:latin typeface="Yu Gothic UI" panose="020B0500000000000000" pitchFamily="50" charset="-128"/>
              <a:ea typeface="Yu Gothic UI" panose="020B0500000000000000" pitchFamily="50" charset="-128"/>
            </a:endParaRPr>
          </a:p>
        </p:txBody>
      </p:sp>
      <p:sp>
        <p:nvSpPr>
          <p:cNvPr id="34" name="正方形/長方形 33"/>
          <p:cNvSpPr/>
          <p:nvPr/>
        </p:nvSpPr>
        <p:spPr>
          <a:xfrm>
            <a:off x="165600" y="8377771"/>
            <a:ext cx="12636000" cy="1015663"/>
          </a:xfrm>
          <a:prstGeom prst="rect">
            <a:avLst/>
          </a:prstGeom>
        </p:spPr>
        <p:txBody>
          <a:bodyPr wrap="square">
            <a:spAutoFit/>
          </a:bodyPr>
          <a:lstStyle/>
          <a:p>
            <a:r>
              <a:rPr lang="en-US" altLang="ja-JP" sz="1200" dirty="0">
                <a:latin typeface="Yu Gothic UI" panose="020B0500000000000000" pitchFamily="50" charset="-128"/>
                <a:ea typeface="Yu Gothic UI" panose="020B0500000000000000" pitchFamily="50" charset="-128"/>
              </a:rPr>
              <a:t>※</a:t>
            </a:r>
            <a:r>
              <a:rPr lang="ja-JP" altLang="en-US" sz="1200" dirty="0">
                <a:latin typeface="Yu Gothic UI" panose="020B0500000000000000" pitchFamily="50" charset="-128"/>
                <a:ea typeface="Yu Gothic UI" panose="020B0500000000000000" pitchFamily="50" charset="-128"/>
              </a:rPr>
              <a:t>１　「</a:t>
            </a:r>
            <a:r>
              <a:rPr lang="en-US" altLang="ja-JP" sz="1200" dirty="0">
                <a:latin typeface="Yu Gothic UI" panose="020B0500000000000000" pitchFamily="50" charset="-128"/>
                <a:ea typeface="Yu Gothic UI" panose="020B0500000000000000" pitchFamily="50" charset="-128"/>
              </a:rPr>
              <a:t>Renewable Energy 100</a:t>
            </a:r>
            <a:r>
              <a:rPr lang="ja-JP" altLang="en-US" sz="1200" dirty="0">
                <a:latin typeface="Yu Gothic UI" panose="020B0500000000000000" pitchFamily="50" charset="-128"/>
                <a:ea typeface="Yu Gothic UI" panose="020B0500000000000000" pitchFamily="50" charset="-128"/>
              </a:rPr>
              <a:t>」の略。</a:t>
            </a:r>
            <a:r>
              <a:rPr kumimoji="1" lang="ja-JP" altLang="ja-JP" sz="1200" dirty="0">
                <a:latin typeface="Yu Gothic UI" panose="020B0500000000000000" pitchFamily="50" charset="-128"/>
                <a:ea typeface="Yu Gothic UI" panose="020B0500000000000000" pitchFamily="50" charset="-128"/>
              </a:rPr>
              <a:t>企業が自らの事業の使用電力を</a:t>
            </a:r>
            <a:r>
              <a:rPr kumimoji="1" lang="en-US" altLang="ja-JP" sz="1200" dirty="0">
                <a:latin typeface="Yu Gothic UI" panose="020B0500000000000000" pitchFamily="50" charset="-128"/>
                <a:ea typeface="Yu Gothic UI" panose="020B0500000000000000" pitchFamily="50" charset="-128"/>
              </a:rPr>
              <a:t>100</a:t>
            </a:r>
            <a:r>
              <a:rPr kumimoji="1" lang="ja-JP" altLang="ja-JP" sz="1200" dirty="0">
                <a:latin typeface="Yu Gothic UI" panose="020B0500000000000000" pitchFamily="50" charset="-128"/>
                <a:ea typeface="Yu Gothic UI" panose="020B0500000000000000" pitchFamily="50" charset="-128"/>
              </a:rPr>
              <a:t>％再生可能エネルギーで賄うことをめざす国際的なイニシアティブ</a:t>
            </a:r>
            <a:endParaRPr lang="en-US" altLang="ja-JP" sz="1200" b="1" dirty="0">
              <a:latin typeface="Yu Gothic UI" panose="020B0500000000000000" pitchFamily="50" charset="-128"/>
              <a:ea typeface="Yu Gothic UI" panose="020B0500000000000000" pitchFamily="50" charset="-128"/>
            </a:endParaRPr>
          </a:p>
          <a:p>
            <a:r>
              <a:rPr kumimoji="1" lang="en-US" altLang="ja-JP" sz="1200" dirty="0">
                <a:latin typeface="Yu Gothic UI" panose="020B0500000000000000" pitchFamily="50" charset="-128"/>
                <a:ea typeface="Yu Gothic UI" panose="020B0500000000000000" pitchFamily="50" charset="-128"/>
              </a:rPr>
              <a:t>※</a:t>
            </a:r>
            <a:r>
              <a:rPr kumimoji="1" lang="ja-JP" altLang="en-US" sz="1200" dirty="0">
                <a:latin typeface="Yu Gothic UI" panose="020B0500000000000000" pitchFamily="50" charset="-128"/>
                <a:ea typeface="Yu Gothic UI" panose="020B0500000000000000" pitchFamily="50" charset="-128"/>
              </a:rPr>
              <a:t>２　「</a:t>
            </a:r>
            <a:r>
              <a:rPr lang="en-US" altLang="ja-JP" sz="1200" dirty="0">
                <a:latin typeface="Yu Gothic UI" panose="020B0500000000000000" pitchFamily="50" charset="-128"/>
                <a:ea typeface="Yu Gothic UI" panose="020B0500000000000000" pitchFamily="50" charset="-128"/>
              </a:rPr>
              <a:t>Science Based Targets</a:t>
            </a:r>
            <a:r>
              <a:rPr lang="ja-JP" altLang="en-US" sz="1200" dirty="0">
                <a:latin typeface="Yu Gothic UI" panose="020B0500000000000000" pitchFamily="50" charset="-128"/>
                <a:ea typeface="Yu Gothic UI" panose="020B0500000000000000" pitchFamily="50" charset="-128"/>
              </a:rPr>
              <a:t>」の略。</a:t>
            </a:r>
            <a:r>
              <a:rPr kumimoji="1" lang="ja-JP" altLang="ja-JP" sz="1200" dirty="0">
                <a:latin typeface="Yu Gothic UI" panose="020B0500000000000000" pitchFamily="50" charset="-128"/>
                <a:ea typeface="Yu Gothic UI" panose="020B0500000000000000" pitchFamily="50" charset="-128"/>
              </a:rPr>
              <a:t>平均気温上昇を産業革命前から２℃未満に維持するために、企業が自らの気候科学の知見に沿って、２℃目標と整合した削減目標を設定するプロジェクト</a:t>
            </a:r>
            <a:endParaRPr kumimoji="1" lang="en-US" altLang="ja-JP" sz="1200" dirty="0">
              <a:latin typeface="Yu Gothic UI" panose="020B0500000000000000" pitchFamily="50" charset="-128"/>
              <a:ea typeface="Yu Gothic UI" panose="020B0500000000000000" pitchFamily="50" charset="-128"/>
            </a:endParaRPr>
          </a:p>
          <a:p>
            <a:r>
              <a:rPr kumimoji="1" lang="en-US" altLang="ja-JP" sz="1200" dirty="0">
                <a:latin typeface="Yu Gothic UI" panose="020B0500000000000000" pitchFamily="50" charset="-128"/>
                <a:ea typeface="Yu Gothic UI" panose="020B0500000000000000" pitchFamily="50" charset="-128"/>
              </a:rPr>
              <a:t>※</a:t>
            </a:r>
            <a:r>
              <a:rPr kumimoji="1" lang="ja-JP" altLang="en-US" sz="1200" dirty="0">
                <a:latin typeface="Yu Gothic UI" panose="020B0500000000000000" pitchFamily="50" charset="-128"/>
                <a:ea typeface="Yu Gothic UI" panose="020B0500000000000000" pitchFamily="50" charset="-128"/>
              </a:rPr>
              <a:t>３　</a:t>
            </a:r>
            <a:r>
              <a:rPr kumimoji="1" lang="ja-JP" altLang="ja-JP" sz="1200" dirty="0">
                <a:latin typeface="Yu Gothic UI" panose="020B0500000000000000" pitchFamily="50" charset="-128"/>
                <a:ea typeface="Yu Gothic UI" panose="020B0500000000000000" pitchFamily="50" charset="-128"/>
              </a:rPr>
              <a:t>「</a:t>
            </a:r>
            <a:r>
              <a:rPr kumimoji="1" lang="en-US" altLang="ja-JP" sz="1200" dirty="0">
                <a:latin typeface="Yu Gothic UI" panose="020B0500000000000000" pitchFamily="50" charset="-128"/>
                <a:ea typeface="Yu Gothic UI" panose="020B0500000000000000" pitchFamily="50" charset="-128"/>
              </a:rPr>
              <a:t>Principles for Responsible Investment</a:t>
            </a:r>
            <a:r>
              <a:rPr kumimoji="1" lang="ja-JP" altLang="ja-JP" sz="1200" dirty="0">
                <a:latin typeface="Yu Gothic UI" panose="020B0500000000000000" pitchFamily="50" charset="-128"/>
                <a:ea typeface="Yu Gothic UI" panose="020B0500000000000000" pitchFamily="50" charset="-128"/>
              </a:rPr>
              <a:t>」の略</a:t>
            </a:r>
            <a:r>
              <a:rPr kumimoji="1" lang="ja-JP" altLang="en-US" sz="1200" dirty="0">
                <a:latin typeface="Yu Gothic UI" panose="020B0500000000000000" pitchFamily="50" charset="-128"/>
                <a:ea typeface="Yu Gothic UI" panose="020B0500000000000000" pitchFamily="50" charset="-128"/>
              </a:rPr>
              <a:t>。</a:t>
            </a:r>
            <a:r>
              <a:rPr kumimoji="1" lang="ja-JP" altLang="ja-JP" sz="1200" dirty="0">
                <a:latin typeface="Yu Gothic UI" panose="020B0500000000000000" pitchFamily="50" charset="-128"/>
                <a:ea typeface="Yu Gothic UI" panose="020B0500000000000000" pitchFamily="50" charset="-128"/>
              </a:rPr>
              <a:t>投資家に対し、企業分析・評価を行う上で長期的な視点を重視し、</a:t>
            </a:r>
            <a:r>
              <a:rPr kumimoji="1" lang="en-US" altLang="ja-JP" sz="1200" dirty="0">
                <a:latin typeface="Yu Gothic UI" panose="020B0500000000000000" pitchFamily="50" charset="-128"/>
                <a:ea typeface="Yu Gothic UI" panose="020B0500000000000000" pitchFamily="50" charset="-128"/>
              </a:rPr>
              <a:t>ESG</a:t>
            </a:r>
            <a:r>
              <a:rPr kumimoji="1" lang="ja-JP" altLang="ja-JP" sz="1200" dirty="0">
                <a:latin typeface="Yu Gothic UI" panose="020B0500000000000000" pitchFamily="50" charset="-128"/>
                <a:ea typeface="Yu Gothic UI" panose="020B0500000000000000" pitchFamily="50" charset="-128"/>
              </a:rPr>
              <a:t>情報を考慮した投資行動をとることを求めるイニシアティブ</a:t>
            </a:r>
            <a:endParaRPr kumimoji="1" lang="en-US" altLang="ja-JP" sz="1200" dirty="0">
              <a:latin typeface="Yu Gothic UI" panose="020B0500000000000000" pitchFamily="50" charset="-128"/>
              <a:ea typeface="Yu Gothic UI" panose="020B0500000000000000" pitchFamily="50" charset="-128"/>
            </a:endParaRPr>
          </a:p>
          <a:p>
            <a:r>
              <a:rPr kumimoji="1" lang="en-US" altLang="ja-JP" sz="1200" dirty="0">
                <a:latin typeface="Yu Gothic UI" panose="020B0500000000000000" pitchFamily="50" charset="-128"/>
                <a:ea typeface="Yu Gothic UI" panose="020B0500000000000000" pitchFamily="50" charset="-128"/>
              </a:rPr>
              <a:t>※</a:t>
            </a:r>
            <a:r>
              <a:rPr kumimoji="1" lang="ja-JP" altLang="en-US" sz="1200" dirty="0">
                <a:latin typeface="Yu Gothic UI" panose="020B0500000000000000" pitchFamily="50" charset="-128"/>
                <a:ea typeface="Yu Gothic UI" panose="020B0500000000000000" pitchFamily="50" charset="-128"/>
              </a:rPr>
              <a:t>４　</a:t>
            </a:r>
            <a:r>
              <a:rPr lang="ja-JP" altLang="en-US" sz="1200" dirty="0">
                <a:latin typeface="Yu Gothic UI" panose="020B0500000000000000" pitchFamily="50" charset="-128"/>
                <a:ea typeface="Yu Gothic UI" panose="020B0500000000000000" pitchFamily="50" charset="-128"/>
              </a:rPr>
              <a:t>企業分析・評価を行ううえで長期的な視点を重視 し、環境（</a:t>
            </a:r>
            <a:r>
              <a:rPr lang="en-US" altLang="ja-JP" sz="1200" dirty="0">
                <a:latin typeface="Yu Gothic UI" panose="020B0500000000000000" pitchFamily="50" charset="-128"/>
                <a:ea typeface="Yu Gothic UI" panose="020B0500000000000000" pitchFamily="50" charset="-128"/>
              </a:rPr>
              <a:t>Environment</a:t>
            </a:r>
            <a:r>
              <a:rPr lang="ja-JP" altLang="en-US" sz="1200" dirty="0">
                <a:latin typeface="Yu Gothic UI" panose="020B0500000000000000" pitchFamily="50" charset="-128"/>
                <a:ea typeface="Yu Gothic UI" panose="020B0500000000000000" pitchFamily="50" charset="-128"/>
              </a:rPr>
              <a:t>）、社会（</a:t>
            </a:r>
            <a:r>
              <a:rPr lang="en-US" altLang="ja-JP" sz="1200" dirty="0">
                <a:latin typeface="Yu Gothic UI" panose="020B0500000000000000" pitchFamily="50" charset="-128"/>
                <a:ea typeface="Yu Gothic UI" panose="020B0500000000000000" pitchFamily="50" charset="-128"/>
              </a:rPr>
              <a:t>Social</a:t>
            </a:r>
            <a:r>
              <a:rPr lang="ja-JP" altLang="en-US" sz="1200" dirty="0">
                <a:latin typeface="Yu Gothic UI" panose="020B0500000000000000" pitchFamily="50" charset="-128"/>
                <a:ea typeface="Yu Gothic UI" panose="020B0500000000000000" pitchFamily="50" charset="-128"/>
              </a:rPr>
              <a:t>）、ガバナンス（</a:t>
            </a:r>
            <a:r>
              <a:rPr lang="en-US" altLang="ja-JP" sz="1200" dirty="0">
                <a:latin typeface="Yu Gothic UI" panose="020B0500000000000000" pitchFamily="50" charset="-128"/>
                <a:ea typeface="Yu Gothic UI" panose="020B0500000000000000" pitchFamily="50" charset="-128"/>
              </a:rPr>
              <a:t>Governance</a:t>
            </a:r>
            <a:r>
              <a:rPr lang="ja-JP" altLang="en-US" sz="1200" dirty="0">
                <a:latin typeface="Yu Gothic UI" panose="020B0500000000000000" pitchFamily="50" charset="-128"/>
                <a:ea typeface="Yu Gothic UI" panose="020B0500000000000000" pitchFamily="50" charset="-128"/>
              </a:rPr>
              <a:t>）情報を考慮した投融資行動をとることを求める取組</a:t>
            </a:r>
            <a:endParaRPr lang="en-US" altLang="ja-JP" sz="1200" dirty="0">
              <a:latin typeface="Yu Gothic UI" panose="020B0500000000000000" pitchFamily="50" charset="-128"/>
              <a:ea typeface="Yu Gothic UI" panose="020B0500000000000000" pitchFamily="50" charset="-128"/>
            </a:endParaRPr>
          </a:p>
          <a:p>
            <a:r>
              <a:rPr kumimoji="1" lang="en-US" altLang="ja-JP" sz="1200" dirty="0">
                <a:latin typeface="Yu Gothic UI" panose="020B0500000000000000" pitchFamily="50" charset="-128"/>
                <a:ea typeface="Yu Gothic UI" panose="020B0500000000000000" pitchFamily="50" charset="-128"/>
              </a:rPr>
              <a:t>※</a:t>
            </a:r>
            <a:r>
              <a:rPr kumimoji="1" lang="ja-JP" altLang="en-US" sz="1200" dirty="0">
                <a:latin typeface="Yu Gothic UI" panose="020B0500000000000000" pitchFamily="50" charset="-128"/>
                <a:ea typeface="Yu Gothic UI" panose="020B0500000000000000" pitchFamily="50" charset="-128"/>
              </a:rPr>
              <a:t>５　</a:t>
            </a:r>
            <a:r>
              <a:rPr lang="ja-JP" altLang="en-US" sz="1200" b="0" i="0" dirty="0">
                <a:effectLst/>
                <a:latin typeface="Yu Gothic UI" panose="020B0500000000000000" pitchFamily="50" charset="-128"/>
                <a:ea typeface="Yu Gothic UI" panose="020B0500000000000000" pitchFamily="50" charset="-128"/>
              </a:rPr>
              <a:t>産業革命以来の化石燃料中心の経済・社会、産業構造をクリーンエネルギー中心に移行させ、経済社会システム全体の変革</a:t>
            </a:r>
            <a:endParaRPr kumimoji="1" lang="en-US" altLang="ja-JP" sz="1200" dirty="0">
              <a:latin typeface="Yu Gothic UI" panose="020B0500000000000000" pitchFamily="50" charset="-128"/>
              <a:ea typeface="Yu Gothic UI" panose="020B0500000000000000" pitchFamily="50" charset="-128"/>
            </a:endParaRPr>
          </a:p>
        </p:txBody>
      </p:sp>
      <p:sp>
        <p:nvSpPr>
          <p:cNvPr id="38" name="テキスト ボックス 37">
            <a:extLst>
              <a:ext uri="{FF2B5EF4-FFF2-40B4-BE49-F238E27FC236}">
                <a16:creationId xmlns:a16="http://schemas.microsoft.com/office/drawing/2014/main" id="{511CC4E5-1941-4762-9CE6-68F194611121}"/>
              </a:ext>
            </a:extLst>
          </p:cNvPr>
          <p:cNvSpPr txBox="1"/>
          <p:nvPr/>
        </p:nvSpPr>
        <p:spPr>
          <a:xfrm>
            <a:off x="9702058" y="4250324"/>
            <a:ext cx="2285098" cy="267061"/>
          </a:xfrm>
          <a:prstGeom prst="rect">
            <a:avLst/>
          </a:prstGeom>
          <a:noFill/>
        </p:spPr>
        <p:txBody>
          <a:bodyPr wrap="square" rtlCol="0">
            <a:spAutoFit/>
          </a:bodyPr>
          <a:lstStyle/>
          <a:p>
            <a:pPr>
              <a:lnSpc>
                <a:spcPts val="1500"/>
              </a:lnSpc>
            </a:pPr>
            <a:r>
              <a:rPr lang="ja-JP" altLang="en-US" sz="1050" b="1" i="0" dirty="0">
                <a:effectLst/>
                <a:latin typeface="Yu Gothic UI" panose="020B0500000000000000" pitchFamily="50" charset="-128"/>
                <a:ea typeface="Yu Gothic UI" panose="020B0500000000000000" pitchFamily="50" charset="-128"/>
              </a:rPr>
              <a:t>日本における</a:t>
            </a:r>
            <a:r>
              <a:rPr lang="en-US" altLang="ja-JP" sz="1050" b="1" i="0" dirty="0">
                <a:effectLst/>
                <a:latin typeface="Yu Gothic UI" panose="020B0500000000000000" pitchFamily="50" charset="-128"/>
                <a:ea typeface="Yu Gothic UI" panose="020B0500000000000000" pitchFamily="50" charset="-128"/>
              </a:rPr>
              <a:t>ESG</a:t>
            </a:r>
            <a:r>
              <a:rPr lang="ja-JP" altLang="en-US" sz="1050" b="1" dirty="0">
                <a:latin typeface="Yu Gothic UI" panose="020B0500000000000000" pitchFamily="50" charset="-128"/>
                <a:ea typeface="Yu Gothic UI" panose="020B0500000000000000" pitchFamily="50" charset="-128"/>
              </a:rPr>
              <a:t>投資残高</a:t>
            </a:r>
            <a:endParaRPr kumimoji="1" lang="en-US" altLang="ja-JP" sz="900" b="1" dirty="0">
              <a:latin typeface="Yu Gothic UI" panose="020B0500000000000000" pitchFamily="50" charset="-128"/>
              <a:ea typeface="Yu Gothic UI" panose="020B0500000000000000" pitchFamily="50" charset="-128"/>
            </a:endParaRPr>
          </a:p>
        </p:txBody>
      </p:sp>
      <p:sp>
        <p:nvSpPr>
          <p:cNvPr id="40" name="テキスト ボックス 39">
            <a:extLst>
              <a:ext uri="{FF2B5EF4-FFF2-40B4-BE49-F238E27FC236}">
                <a16:creationId xmlns:a16="http://schemas.microsoft.com/office/drawing/2014/main" id="{88619CD6-B991-48FE-95B0-C0589EB25CC6}"/>
              </a:ext>
            </a:extLst>
          </p:cNvPr>
          <p:cNvSpPr txBox="1"/>
          <p:nvPr/>
        </p:nvSpPr>
        <p:spPr>
          <a:xfrm>
            <a:off x="9120600" y="7795049"/>
            <a:ext cx="3387795" cy="455125"/>
          </a:xfrm>
          <a:prstGeom prst="rect">
            <a:avLst/>
          </a:prstGeom>
          <a:noFill/>
        </p:spPr>
        <p:txBody>
          <a:bodyPr wrap="square" rtlCol="0">
            <a:spAutoFit/>
          </a:bodyPr>
          <a:lstStyle/>
          <a:p>
            <a:pPr algn="ctr">
              <a:lnSpc>
                <a:spcPts val="1500"/>
              </a:lnSpc>
            </a:pPr>
            <a:r>
              <a:rPr lang="ja-JP" altLang="en-US" sz="1050" dirty="0">
                <a:latin typeface="Yu Gothic UI" panose="020B0500000000000000" pitchFamily="50" charset="-128"/>
                <a:ea typeface="Yu Gothic UI" panose="020B0500000000000000" pitchFamily="50" charset="-128"/>
              </a:rPr>
              <a:t>生物多様性条約第</a:t>
            </a:r>
            <a:r>
              <a:rPr lang="en-US" altLang="ja-JP" sz="1050" dirty="0">
                <a:latin typeface="Yu Gothic UI" panose="020B0500000000000000" pitchFamily="50" charset="-128"/>
                <a:ea typeface="Yu Gothic UI" panose="020B0500000000000000" pitchFamily="50" charset="-128"/>
              </a:rPr>
              <a:t>15</a:t>
            </a:r>
            <a:r>
              <a:rPr lang="ja-JP" altLang="en-US" sz="1050" dirty="0">
                <a:latin typeface="Yu Gothic UI" panose="020B0500000000000000" pitchFamily="50" charset="-128"/>
                <a:ea typeface="Yu Gothic UI" panose="020B0500000000000000" pitchFamily="50" charset="-128"/>
              </a:rPr>
              <a:t>回締約国会議</a:t>
            </a:r>
            <a:r>
              <a:rPr lang="en-US" altLang="ja-JP" sz="1050" dirty="0">
                <a:latin typeface="Yu Gothic UI" panose="020B0500000000000000" pitchFamily="50" charset="-128"/>
                <a:ea typeface="Yu Gothic UI" panose="020B0500000000000000" pitchFamily="50" charset="-128"/>
              </a:rPr>
              <a:t>(COP15)</a:t>
            </a:r>
          </a:p>
          <a:p>
            <a:pPr algn="ctr">
              <a:lnSpc>
                <a:spcPts val="1500"/>
              </a:lnSpc>
            </a:pPr>
            <a:endParaRPr kumimoji="1" lang="en-US" altLang="ja-JP" sz="900" b="1" dirty="0">
              <a:latin typeface="Yu Gothic UI" panose="020B0500000000000000" pitchFamily="50" charset="-128"/>
              <a:ea typeface="Yu Gothic UI" panose="020B0500000000000000" pitchFamily="50" charset="-128"/>
            </a:endParaRPr>
          </a:p>
        </p:txBody>
      </p:sp>
      <p:sp>
        <p:nvSpPr>
          <p:cNvPr id="2" name="正方形/長方形 1"/>
          <p:cNvSpPr/>
          <p:nvPr/>
        </p:nvSpPr>
        <p:spPr>
          <a:xfrm>
            <a:off x="8418725" y="4496579"/>
            <a:ext cx="4266496" cy="400110"/>
          </a:xfrm>
          <a:prstGeom prst="rect">
            <a:avLst/>
          </a:prstGeom>
        </p:spPr>
        <p:txBody>
          <a:bodyPr wrap="square">
            <a:spAutoFit/>
          </a:bodyPr>
          <a:lstStyle/>
          <a:p>
            <a:pPr indent="508000">
              <a:lnSpc>
                <a:spcPts val="1200"/>
              </a:lnSpc>
              <a:tabLst>
                <a:tab pos="180340" algn="l"/>
              </a:tabLst>
            </a:pPr>
            <a:r>
              <a:rPr lang="ja-JP" altLang="ja-JP" sz="900" kern="100" dirty="0">
                <a:latin typeface="Yu Gothic UI" panose="020B0500000000000000" pitchFamily="50" charset="-128"/>
                <a:ea typeface="Yu Gothic UI" panose="020B0500000000000000" pitchFamily="50" charset="-128"/>
                <a:cs typeface="Times New Roman" panose="02020603050405020304" pitchFamily="18" charset="0"/>
              </a:rPr>
              <a:t>出典：サステナブル投資残高調査（</a:t>
            </a:r>
            <a:r>
              <a:rPr lang="en-US" altLang="ja-JP" sz="900" kern="100" dirty="0">
                <a:latin typeface="Yu Gothic UI" panose="020B0500000000000000" pitchFamily="50" charset="-128"/>
                <a:ea typeface="Yu Gothic UI" panose="020B0500000000000000" pitchFamily="50" charset="-128"/>
                <a:cs typeface="Times New Roman" panose="02020603050405020304" pitchFamily="18" charset="0"/>
              </a:rPr>
              <a:t>NPO</a:t>
            </a:r>
            <a:r>
              <a:rPr lang="ja-JP" altLang="ja-JP" sz="900" kern="100" dirty="0">
                <a:latin typeface="Yu Gothic UI" panose="020B0500000000000000" pitchFamily="50" charset="-128"/>
                <a:ea typeface="Yu Gothic UI" panose="020B0500000000000000" pitchFamily="50" charset="-128"/>
                <a:cs typeface="Times New Roman" panose="02020603050405020304" pitchFamily="18" charset="0"/>
              </a:rPr>
              <a:t>法人日本サステナブル投資フォーラム</a:t>
            </a:r>
            <a:endParaRPr lang="en-US" altLang="ja-JP" sz="900" kern="100" dirty="0">
              <a:latin typeface="Yu Gothic UI" panose="020B0500000000000000" pitchFamily="50" charset="-128"/>
              <a:ea typeface="Yu Gothic UI" panose="020B0500000000000000" pitchFamily="50" charset="-128"/>
              <a:cs typeface="Times New Roman" panose="02020603050405020304" pitchFamily="18" charset="0"/>
            </a:endParaRPr>
          </a:p>
          <a:p>
            <a:pPr indent="508000">
              <a:lnSpc>
                <a:spcPts val="1200"/>
              </a:lnSpc>
              <a:tabLst>
                <a:tab pos="180340" algn="l"/>
              </a:tabLst>
            </a:pPr>
            <a:r>
              <a:rPr lang="ja-JP" altLang="en-US" sz="900" kern="100" dirty="0">
                <a:latin typeface="Yu Gothic UI" panose="020B0500000000000000" pitchFamily="50" charset="-128"/>
                <a:ea typeface="Yu Gothic UI" panose="020B0500000000000000" pitchFamily="50" charset="-128"/>
                <a:cs typeface="Times New Roman" panose="02020603050405020304" pitchFamily="18" charset="0"/>
              </a:rPr>
              <a:t>　　　</a:t>
            </a:r>
            <a:r>
              <a:rPr lang="ja-JP" altLang="ja-JP" sz="900" kern="100" dirty="0">
                <a:latin typeface="Yu Gothic UI" panose="020B0500000000000000" pitchFamily="50" charset="-128"/>
                <a:ea typeface="Yu Gothic UI" panose="020B0500000000000000" pitchFamily="50" charset="-128"/>
                <a:cs typeface="Times New Roman" panose="02020603050405020304" pitchFamily="18" charset="0"/>
              </a:rPr>
              <a:t>公表資料）をもとに大阪府作成</a:t>
            </a:r>
            <a:endParaRPr lang="ja-JP" altLang="ja-JP" sz="900" kern="100" dirty="0">
              <a:effectLst/>
              <a:latin typeface="Yu Gothic UI" panose="020B0500000000000000" pitchFamily="50" charset="-128"/>
              <a:ea typeface="Yu Gothic UI" panose="020B0500000000000000" pitchFamily="50" charset="-128"/>
              <a:cs typeface="Times New Roman" panose="02020603050405020304" pitchFamily="18" charset="0"/>
            </a:endParaRPr>
          </a:p>
        </p:txBody>
      </p:sp>
      <p:sp>
        <p:nvSpPr>
          <p:cNvPr id="17" name="正方形/長方形 16"/>
          <p:cNvSpPr/>
          <p:nvPr/>
        </p:nvSpPr>
        <p:spPr>
          <a:xfrm>
            <a:off x="9120293" y="8046735"/>
            <a:ext cx="3510368" cy="230832"/>
          </a:xfrm>
          <a:prstGeom prst="rect">
            <a:avLst/>
          </a:prstGeom>
        </p:spPr>
        <p:txBody>
          <a:bodyPr wrap="square">
            <a:spAutoFit/>
          </a:bodyPr>
          <a:lstStyle/>
          <a:p>
            <a:r>
              <a:rPr lang="ja-JP" altLang="ja-JP" sz="900" kern="100" dirty="0">
                <a:latin typeface="Yu Gothic UI" panose="020B0500000000000000" pitchFamily="50" charset="-128"/>
                <a:ea typeface="Yu Gothic UI" panose="020B0500000000000000" pitchFamily="50" charset="-128"/>
                <a:cs typeface="Times New Roman" panose="02020603050405020304" pitchFamily="18" charset="0"/>
              </a:rPr>
              <a:t>出典：</a:t>
            </a:r>
            <a:r>
              <a:rPr lang="ja-JP" altLang="en-US" sz="900" kern="100" dirty="0">
                <a:latin typeface="Yu Gothic UI" panose="020B0500000000000000" pitchFamily="50" charset="-128"/>
                <a:ea typeface="Yu Gothic UI" panose="020B0500000000000000" pitchFamily="50" charset="-128"/>
                <a:cs typeface="Times New Roman" panose="02020603050405020304" pitchFamily="18" charset="0"/>
              </a:rPr>
              <a:t>環境省</a:t>
            </a:r>
            <a:r>
              <a:rPr lang="en-US" altLang="ja-JP" sz="900" kern="100" dirty="0">
                <a:latin typeface="Yu Gothic UI" panose="020B0500000000000000" pitchFamily="50" charset="-128"/>
                <a:ea typeface="Yu Gothic UI" panose="020B0500000000000000" pitchFamily="50" charset="-128"/>
                <a:cs typeface="Times New Roman" panose="02020603050405020304" pitchFamily="18" charset="0"/>
              </a:rPr>
              <a:t>HP</a:t>
            </a:r>
            <a:endParaRPr lang="ja-JP" altLang="ja-JP" sz="900" kern="100" dirty="0">
              <a:effectLst/>
              <a:latin typeface="Yu Gothic UI" panose="020B0500000000000000" pitchFamily="50" charset="-128"/>
              <a:ea typeface="Yu Gothic UI" panose="020B0500000000000000" pitchFamily="50" charset="-128"/>
              <a:cs typeface="Times New Roman" panose="02020603050405020304" pitchFamily="18" charset="0"/>
            </a:endParaRPr>
          </a:p>
        </p:txBody>
      </p:sp>
      <p:pic>
        <p:nvPicPr>
          <p:cNvPr id="5" name="図 4">
            <a:extLst>
              <a:ext uri="{FF2B5EF4-FFF2-40B4-BE49-F238E27FC236}">
                <a16:creationId xmlns:a16="http://schemas.microsoft.com/office/drawing/2014/main" id="{C04C0D23-C742-4949-8312-7BC2FD0CA66F}"/>
              </a:ext>
            </a:extLst>
          </p:cNvPr>
          <p:cNvPicPr>
            <a:picLocks noChangeAspect="1"/>
          </p:cNvPicPr>
          <p:nvPr/>
        </p:nvPicPr>
        <p:blipFill>
          <a:blip r:embed="rId3"/>
          <a:stretch>
            <a:fillRect/>
          </a:stretch>
        </p:blipFill>
        <p:spPr>
          <a:xfrm>
            <a:off x="8710618" y="1522440"/>
            <a:ext cx="3914569" cy="2694732"/>
          </a:xfrm>
          <a:prstGeom prst="rect">
            <a:avLst/>
          </a:prstGeom>
        </p:spPr>
      </p:pic>
      <p:pic>
        <p:nvPicPr>
          <p:cNvPr id="3" name="Picture 2">
            <a:extLst>
              <a:ext uri="{FF2B5EF4-FFF2-40B4-BE49-F238E27FC236}">
                <a16:creationId xmlns:a16="http://schemas.microsoft.com/office/drawing/2014/main" id="{9D01B280-9B30-49C8-9A5D-F4BE325771A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785613" y="5419902"/>
            <a:ext cx="3822346" cy="2127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12310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57C65949-6D44-44C8-B220-22B3F992D4C6}"/>
              </a:ext>
            </a:extLst>
          </p:cNvPr>
          <p:cNvSpPr/>
          <p:nvPr/>
        </p:nvSpPr>
        <p:spPr>
          <a:xfrm>
            <a:off x="165600" y="959779"/>
            <a:ext cx="12495600" cy="8575974"/>
          </a:xfrm>
          <a:prstGeom prst="rect">
            <a:avLst/>
          </a:prstGeom>
          <a:solidFill>
            <a:srgbClr val="FFFFCC"/>
          </a:solidFill>
          <a:ln w="1905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Ins="180000" rtlCol="0" anchor="t"/>
          <a:lstStyle/>
          <a:p>
            <a:pPr marL="285750" indent="-285750" algn="just">
              <a:lnSpc>
                <a:spcPts val="1800"/>
              </a:lnSpc>
              <a:spcBef>
                <a:spcPts val="601"/>
              </a:spcBef>
              <a:buFont typeface="Wingdings" panose="05000000000000000000" pitchFamily="2" charset="2"/>
              <a:buChar char="Ø"/>
            </a:pPr>
            <a:endParaRPr lang="en-US" altLang="ja-JP" sz="1600" dirty="0">
              <a:solidFill>
                <a:schemeClr val="tx1"/>
              </a:solidFill>
              <a:latin typeface="Yu Gothic UI" panose="020B0500000000000000" pitchFamily="50" charset="-128"/>
              <a:ea typeface="Yu Gothic UI" panose="020B0500000000000000" pitchFamily="50" charset="-128"/>
            </a:endParaRPr>
          </a:p>
        </p:txBody>
      </p:sp>
      <p:sp>
        <p:nvSpPr>
          <p:cNvPr id="4" name="正方形/長方形 3"/>
          <p:cNvSpPr/>
          <p:nvPr/>
        </p:nvSpPr>
        <p:spPr>
          <a:xfrm>
            <a:off x="1" y="0"/>
            <a:ext cx="12801599" cy="648000"/>
          </a:xfrm>
          <a:prstGeom prst="rect">
            <a:avLst/>
          </a:prstGeom>
          <a:solidFill>
            <a:srgbClr val="007E39"/>
          </a:solidFill>
          <a:ln w="12700" cap="flat" cmpd="sng" algn="ctr">
            <a:noFill/>
            <a:prstDash val="solid"/>
            <a:miter lim="800000"/>
          </a:ln>
          <a:effectLst/>
        </p:spPr>
        <p:txBody>
          <a:bodyPr rot="0" spcFirstLastPara="0" vert="horz" wrap="square" lIns="91440" tIns="126000" rIns="91440" bIns="45720" numCol="1" spcCol="0" rtlCol="0" fromWordArt="0" anchor="ctr" anchorCtr="0" forceAA="0" compatLnSpc="1">
            <a:prstTxWarp prst="textNoShape">
              <a:avLst/>
            </a:prstTxWarp>
            <a:noAutofit/>
          </a:bodyPr>
          <a:lstStyle/>
          <a:p>
            <a:pPr algn="ctr">
              <a:lnSpc>
                <a:spcPts val="3080"/>
              </a:lnSpc>
            </a:pPr>
            <a:r>
              <a:rPr lang="ja-JP" altLang="en-US" sz="2800" b="1" dirty="0">
                <a:solidFill>
                  <a:schemeClr val="bg1"/>
                </a:solidFill>
                <a:latin typeface="メイリオ" panose="020B0604030504040204" pitchFamily="50" charset="-128"/>
                <a:ea typeface="メイリオ" panose="020B0604030504040204" pitchFamily="50" charset="-128"/>
              </a:rPr>
              <a:t>２　環境総合計画策定・改定の背景</a:t>
            </a:r>
          </a:p>
        </p:txBody>
      </p:sp>
      <p:sp>
        <p:nvSpPr>
          <p:cNvPr id="16" name="テキスト ボックス 15"/>
          <p:cNvSpPr txBox="1"/>
          <p:nvPr/>
        </p:nvSpPr>
        <p:spPr>
          <a:xfrm>
            <a:off x="11646975" y="65447"/>
            <a:ext cx="1038246" cy="400110"/>
          </a:xfrm>
          <a:prstGeom prst="rect">
            <a:avLst/>
          </a:prstGeom>
          <a:noFill/>
        </p:spPr>
        <p:txBody>
          <a:bodyPr wrap="square" rtlCol="0">
            <a:spAutoFit/>
          </a:bodyPr>
          <a:lstStyle/>
          <a:p>
            <a:pPr algn="r"/>
            <a:r>
              <a:rPr kumimoji="1" lang="en-US" altLang="ja-JP" sz="2000" b="1" dirty="0">
                <a:solidFill>
                  <a:schemeClr val="bg1"/>
                </a:solidFill>
              </a:rPr>
              <a:t>4</a:t>
            </a:r>
          </a:p>
        </p:txBody>
      </p:sp>
      <p:sp>
        <p:nvSpPr>
          <p:cNvPr id="27" name="正方形/長方形 26">
            <a:extLst>
              <a:ext uri="{FF2B5EF4-FFF2-40B4-BE49-F238E27FC236}">
                <a16:creationId xmlns:a16="http://schemas.microsoft.com/office/drawing/2014/main" id="{765D8A20-E155-4F88-AD43-47BCFFAF5D04}"/>
              </a:ext>
            </a:extLst>
          </p:cNvPr>
          <p:cNvSpPr/>
          <p:nvPr/>
        </p:nvSpPr>
        <p:spPr>
          <a:xfrm>
            <a:off x="181696" y="934378"/>
            <a:ext cx="6235201" cy="8567903"/>
          </a:xfrm>
          <a:prstGeom prst="rect">
            <a:avLst/>
          </a:prstGeom>
          <a:noFill/>
          <a:ln w="1905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Ins="180000" rtlCol="0" anchor="t"/>
          <a:lstStyle/>
          <a:p>
            <a:pPr>
              <a:lnSpc>
                <a:spcPts val="2100"/>
              </a:lnSpc>
              <a:spcBef>
                <a:spcPts val="601"/>
              </a:spcBef>
            </a:pPr>
            <a:endParaRPr lang="en-US" altLang="ja-JP" sz="1600" b="1" dirty="0">
              <a:solidFill>
                <a:schemeClr val="tx1"/>
              </a:solidFill>
              <a:latin typeface="Yu Gothic UI" panose="020B0500000000000000" pitchFamily="50" charset="-128"/>
              <a:ea typeface="Yu Gothic UI" panose="020B0500000000000000" pitchFamily="50" charset="-128"/>
            </a:endParaRPr>
          </a:p>
          <a:p>
            <a:pPr marL="285750" indent="-285750">
              <a:lnSpc>
                <a:spcPts val="2100"/>
              </a:lnSpc>
              <a:spcBef>
                <a:spcPts val="601"/>
              </a:spcBef>
              <a:buFont typeface="Wingdings" panose="05000000000000000000" pitchFamily="2" charset="2"/>
              <a:buChar char="Ø"/>
            </a:pPr>
            <a:r>
              <a:rPr lang="ja-JP" altLang="en-US" sz="1600" dirty="0">
                <a:solidFill>
                  <a:schemeClr val="tx1"/>
                </a:solidFill>
                <a:latin typeface="Yu Gothic UI" panose="020B0500000000000000" pitchFamily="50" charset="-128"/>
                <a:ea typeface="Yu Gothic UI" panose="020B0500000000000000" pitchFamily="50" charset="-128"/>
              </a:rPr>
              <a:t>　国の</a:t>
            </a:r>
            <a:r>
              <a:rPr lang="ja-JP" altLang="en-US" sz="1600" b="1" dirty="0">
                <a:solidFill>
                  <a:schemeClr val="tx1"/>
                </a:solidFill>
                <a:latin typeface="Yu Gothic UI" panose="020B0500000000000000" pitchFamily="50" charset="-128"/>
                <a:ea typeface="Yu Gothic UI" panose="020B0500000000000000" pitchFamily="50" charset="-128"/>
              </a:rPr>
              <a:t>第六次環境基本計画</a:t>
            </a:r>
            <a:r>
              <a:rPr lang="ja-JP" altLang="en-US" sz="1600" dirty="0">
                <a:solidFill>
                  <a:schemeClr val="tx1"/>
                </a:solidFill>
                <a:latin typeface="Yu Gothic UI" panose="020B0500000000000000" pitchFamily="50" charset="-128"/>
                <a:ea typeface="Yu Gothic UI" panose="020B0500000000000000" pitchFamily="50" charset="-128"/>
              </a:rPr>
              <a:t>（</a:t>
            </a:r>
            <a:r>
              <a:rPr lang="en-US" altLang="ja-JP" sz="1600" dirty="0">
                <a:solidFill>
                  <a:schemeClr val="tx1"/>
                </a:solidFill>
                <a:latin typeface="Yu Gothic UI" panose="020B0500000000000000" pitchFamily="50" charset="-128"/>
                <a:ea typeface="Yu Gothic UI" panose="020B0500000000000000" pitchFamily="50" charset="-128"/>
              </a:rPr>
              <a:t>2024</a:t>
            </a:r>
            <a:r>
              <a:rPr lang="ja-JP" altLang="en-US" sz="1600" dirty="0">
                <a:solidFill>
                  <a:schemeClr val="tx1"/>
                </a:solidFill>
                <a:latin typeface="Yu Gothic UI" panose="020B0500000000000000" pitchFamily="50" charset="-128"/>
                <a:ea typeface="Yu Gothic UI" panose="020B0500000000000000" pitchFamily="50" charset="-128"/>
              </a:rPr>
              <a:t>年）において、環境・経済・社会の統合的向上の共通した上位の目的として「</a:t>
            </a:r>
            <a:r>
              <a:rPr lang="ja-JP" altLang="en-US" sz="1600" b="1" dirty="0">
                <a:solidFill>
                  <a:schemeClr val="tx1"/>
                </a:solidFill>
                <a:latin typeface="Yu Gothic UI" panose="020B0500000000000000" pitchFamily="50" charset="-128"/>
                <a:ea typeface="Yu Gothic UI" panose="020B0500000000000000" pitchFamily="50" charset="-128"/>
              </a:rPr>
              <a:t>ウェルビーイング</a:t>
            </a:r>
            <a:r>
              <a:rPr lang="ja-JP" altLang="en-US" sz="1600" dirty="0">
                <a:solidFill>
                  <a:schemeClr val="tx1"/>
                </a:solidFill>
                <a:latin typeface="Yu Gothic UI" panose="020B0500000000000000" pitchFamily="50" charset="-128"/>
                <a:ea typeface="Yu Gothic UI" panose="020B0500000000000000" pitchFamily="50" charset="-128"/>
              </a:rPr>
              <a:t>／高い生活の質」</a:t>
            </a:r>
            <a:r>
              <a:rPr lang="en-US" altLang="ja-JP" sz="1600" b="1" baseline="30000" dirty="0">
                <a:solidFill>
                  <a:schemeClr val="tx1"/>
                </a:solidFill>
                <a:latin typeface="Yu Gothic UI" panose="020B0500000000000000" pitchFamily="50" charset="-128"/>
                <a:ea typeface="Yu Gothic UI" panose="020B0500000000000000" pitchFamily="50" charset="-128"/>
              </a:rPr>
              <a:t> ※</a:t>
            </a:r>
            <a:r>
              <a:rPr lang="ja-JP" altLang="en-US" sz="1600" b="1" baseline="30000" dirty="0">
                <a:solidFill>
                  <a:schemeClr val="tx1"/>
                </a:solidFill>
                <a:latin typeface="Yu Gothic UI" panose="020B0500000000000000" pitchFamily="50" charset="-128"/>
                <a:ea typeface="Yu Gothic UI" panose="020B0500000000000000" pitchFamily="50" charset="-128"/>
              </a:rPr>
              <a:t>６ </a:t>
            </a:r>
            <a:r>
              <a:rPr lang="ja-JP" altLang="en-US" sz="1600" dirty="0">
                <a:solidFill>
                  <a:schemeClr val="tx1"/>
                </a:solidFill>
                <a:latin typeface="Yu Gothic UI" panose="020B0500000000000000" pitchFamily="50" charset="-128"/>
                <a:ea typeface="Yu Gothic UI" panose="020B0500000000000000" pitchFamily="50" charset="-128"/>
              </a:rPr>
              <a:t>を設定し、今後の環境政策が果たすべき役割は、将来にわたって「ウェルビーイング／高い生活の質」をもたらす「新たな成長」を実現するとされました。</a:t>
            </a:r>
            <a:br>
              <a:rPr lang="en-US" altLang="ja-JP" sz="1600" dirty="0">
                <a:solidFill>
                  <a:schemeClr val="tx1"/>
                </a:solidFill>
                <a:latin typeface="Yu Gothic UI" panose="020B0500000000000000" pitchFamily="50" charset="-128"/>
                <a:ea typeface="Yu Gothic UI" panose="020B0500000000000000" pitchFamily="50" charset="-128"/>
              </a:rPr>
            </a:br>
            <a:r>
              <a:rPr lang="ja-JP" altLang="en-US" sz="1600" dirty="0">
                <a:solidFill>
                  <a:schemeClr val="tx1"/>
                </a:solidFill>
                <a:latin typeface="Yu Gothic UI" panose="020B0500000000000000" pitchFamily="50" charset="-128"/>
                <a:ea typeface="Yu Gothic UI" panose="020B0500000000000000" pitchFamily="50" charset="-128"/>
              </a:rPr>
              <a:t>　「新たな成長」の基盤は、まずはストックとしての自然資本の維持・回復・充実を図ることであり、環境負荷の総量を抑えて自然資本のこれ以上の毀損を防止し、気候変動、生物多様性の損失及び汚染の危機を回避するとともに、自然資本を充実させ良好な環境を創出し、持続可能な形で利用することによって「ウェルビーイング／高い生活の質」に結び付けていくこととされました。</a:t>
            </a:r>
            <a:endParaRPr lang="en-US" altLang="ja-JP" sz="1600" dirty="0">
              <a:solidFill>
                <a:schemeClr val="tx1"/>
              </a:solidFill>
              <a:latin typeface="Yu Gothic UI" panose="020B0500000000000000" pitchFamily="50" charset="-128"/>
              <a:ea typeface="Yu Gothic UI" panose="020B0500000000000000" pitchFamily="50" charset="-128"/>
            </a:endParaRPr>
          </a:p>
          <a:p>
            <a:pPr marL="285750" indent="-285750">
              <a:lnSpc>
                <a:spcPts val="2100"/>
              </a:lnSpc>
              <a:spcBef>
                <a:spcPts val="601"/>
              </a:spcBef>
              <a:buFont typeface="Wingdings" panose="05000000000000000000" pitchFamily="2" charset="2"/>
              <a:buChar char="Ø"/>
            </a:pPr>
            <a:r>
              <a:rPr lang="ja-JP" altLang="en-US" sz="1600" dirty="0">
                <a:solidFill>
                  <a:schemeClr val="tx1"/>
                </a:solidFill>
                <a:latin typeface="Yu Gothic UI" panose="020B0500000000000000" pitchFamily="50" charset="-128"/>
                <a:ea typeface="Yu Gothic UI" panose="020B0500000000000000" pitchFamily="50" charset="-128"/>
              </a:rPr>
              <a:t>　</a:t>
            </a:r>
            <a:r>
              <a:rPr lang="ja-JP" altLang="en-US" sz="1600" b="1" dirty="0">
                <a:solidFill>
                  <a:schemeClr val="tx1"/>
                </a:solidFill>
                <a:latin typeface="Yu Gothic UI" panose="020B0500000000000000" pitchFamily="50" charset="-128"/>
                <a:ea typeface="Yu Gothic UI" panose="020B0500000000000000" pitchFamily="50" charset="-128"/>
              </a:rPr>
              <a:t>地球温暖化対策計画</a:t>
            </a:r>
            <a:r>
              <a:rPr lang="ja-JP" altLang="en-US" sz="1600" dirty="0">
                <a:solidFill>
                  <a:schemeClr val="tx1"/>
                </a:solidFill>
                <a:latin typeface="Yu Gothic UI" panose="020B0500000000000000" pitchFamily="50" charset="-128"/>
                <a:ea typeface="Yu Gothic UI" panose="020B0500000000000000" pitchFamily="50" charset="-128"/>
              </a:rPr>
              <a:t>（</a:t>
            </a:r>
            <a:r>
              <a:rPr lang="en-US" altLang="ja-JP" sz="1600" dirty="0">
                <a:solidFill>
                  <a:schemeClr val="tx1"/>
                </a:solidFill>
                <a:latin typeface="Yu Gothic UI" panose="020B0500000000000000" pitchFamily="50" charset="-128"/>
                <a:ea typeface="Yu Gothic UI" panose="020B0500000000000000" pitchFamily="50" charset="-128"/>
              </a:rPr>
              <a:t>2025</a:t>
            </a:r>
            <a:r>
              <a:rPr lang="ja-JP" altLang="en-US" sz="1600" dirty="0">
                <a:solidFill>
                  <a:schemeClr val="tx1"/>
                </a:solidFill>
                <a:latin typeface="Yu Gothic UI" panose="020B0500000000000000" pitchFamily="50" charset="-128"/>
                <a:ea typeface="Yu Gothic UI" panose="020B0500000000000000" pitchFamily="50" charset="-128"/>
              </a:rPr>
              <a:t>年）において、</a:t>
            </a:r>
            <a:r>
              <a:rPr lang="en-US" altLang="ja-JP" sz="1600" dirty="0">
                <a:solidFill>
                  <a:schemeClr val="tx1"/>
                </a:solidFill>
                <a:latin typeface="Yu Gothic UI" panose="020B0500000000000000" pitchFamily="50" charset="-128"/>
                <a:ea typeface="Yu Gothic UI" panose="020B0500000000000000" pitchFamily="50" charset="-128"/>
              </a:rPr>
              <a:t>2035</a:t>
            </a:r>
            <a:r>
              <a:rPr lang="ja-JP" altLang="en-US" sz="1600" dirty="0">
                <a:solidFill>
                  <a:schemeClr val="tx1"/>
                </a:solidFill>
                <a:latin typeface="Yu Gothic UI" panose="020B0500000000000000" pitchFamily="50" charset="-128"/>
                <a:ea typeface="Yu Gothic UI" panose="020B0500000000000000" pitchFamily="50" charset="-128"/>
              </a:rPr>
              <a:t>年度、</a:t>
            </a:r>
            <a:r>
              <a:rPr lang="en-US" altLang="ja-JP" sz="1600" dirty="0">
                <a:solidFill>
                  <a:schemeClr val="tx1"/>
                </a:solidFill>
                <a:latin typeface="Yu Gothic UI" panose="020B0500000000000000" pitchFamily="50" charset="-128"/>
                <a:ea typeface="Yu Gothic UI" panose="020B0500000000000000" pitchFamily="50" charset="-128"/>
              </a:rPr>
              <a:t>2040</a:t>
            </a:r>
            <a:r>
              <a:rPr lang="ja-JP" altLang="en-US" sz="1600" dirty="0">
                <a:solidFill>
                  <a:schemeClr val="tx1"/>
                </a:solidFill>
                <a:latin typeface="Yu Gothic UI" panose="020B0500000000000000" pitchFamily="50" charset="-128"/>
                <a:ea typeface="Yu Gothic UI" panose="020B0500000000000000" pitchFamily="50" charset="-128"/>
              </a:rPr>
              <a:t>年度において、温室効果ガスを</a:t>
            </a:r>
            <a:r>
              <a:rPr lang="en-US" altLang="ja-JP" sz="1600" dirty="0">
                <a:solidFill>
                  <a:schemeClr val="tx1"/>
                </a:solidFill>
                <a:latin typeface="Yu Gothic UI" panose="020B0500000000000000" pitchFamily="50" charset="-128"/>
                <a:ea typeface="Yu Gothic UI" panose="020B0500000000000000" pitchFamily="50" charset="-128"/>
              </a:rPr>
              <a:t>2013</a:t>
            </a:r>
            <a:r>
              <a:rPr lang="ja-JP" altLang="en-US" sz="1600" dirty="0">
                <a:solidFill>
                  <a:schemeClr val="tx1"/>
                </a:solidFill>
                <a:latin typeface="Yu Gothic UI" panose="020B0500000000000000" pitchFamily="50" charset="-128"/>
                <a:ea typeface="Yu Gothic UI" panose="020B0500000000000000" pitchFamily="50" charset="-128"/>
              </a:rPr>
              <a:t>年度からそれぞれ</a:t>
            </a:r>
            <a:r>
              <a:rPr lang="en-US" altLang="ja-JP" sz="1600" dirty="0">
                <a:solidFill>
                  <a:schemeClr val="tx1"/>
                </a:solidFill>
                <a:latin typeface="Yu Gothic UI" panose="020B0500000000000000" pitchFamily="50" charset="-128"/>
                <a:ea typeface="Yu Gothic UI" panose="020B0500000000000000" pitchFamily="50" charset="-128"/>
              </a:rPr>
              <a:t>60</a:t>
            </a:r>
            <a:r>
              <a:rPr lang="ja-JP" altLang="en-US" sz="1600" dirty="0">
                <a:solidFill>
                  <a:schemeClr val="tx1"/>
                </a:solidFill>
                <a:latin typeface="Yu Gothic UI" panose="020B0500000000000000" pitchFamily="50" charset="-128"/>
                <a:ea typeface="Yu Gothic UI" panose="020B0500000000000000" pitchFamily="50" charset="-128"/>
              </a:rPr>
              <a:t>％、</a:t>
            </a:r>
            <a:r>
              <a:rPr lang="en-US" altLang="ja-JP" sz="1600" dirty="0">
                <a:solidFill>
                  <a:schemeClr val="tx1"/>
                </a:solidFill>
                <a:latin typeface="Yu Gothic UI" panose="020B0500000000000000" pitchFamily="50" charset="-128"/>
                <a:ea typeface="Yu Gothic UI" panose="020B0500000000000000" pitchFamily="50" charset="-128"/>
              </a:rPr>
              <a:t>73</a:t>
            </a:r>
            <a:r>
              <a:rPr lang="ja-JP" altLang="en-US" sz="1600" dirty="0">
                <a:solidFill>
                  <a:schemeClr val="tx1"/>
                </a:solidFill>
                <a:latin typeface="Yu Gothic UI" panose="020B0500000000000000" pitchFamily="50" charset="-128"/>
                <a:ea typeface="Yu Gothic UI" panose="020B0500000000000000" pitchFamily="50" charset="-128"/>
              </a:rPr>
              <a:t>％削減することを目指すとされました。</a:t>
            </a:r>
            <a:br>
              <a:rPr lang="en-US" altLang="ja-JP" sz="1600" dirty="0">
                <a:solidFill>
                  <a:schemeClr val="tx1"/>
                </a:solidFill>
                <a:latin typeface="Yu Gothic UI" panose="020B0500000000000000" pitchFamily="50" charset="-128"/>
                <a:ea typeface="Yu Gothic UI" panose="020B0500000000000000" pitchFamily="50" charset="-128"/>
              </a:rPr>
            </a:br>
            <a:endParaRPr lang="en-US" altLang="ja-JP" sz="1600" dirty="0">
              <a:solidFill>
                <a:schemeClr val="tx1"/>
              </a:solidFill>
              <a:latin typeface="Yu Gothic UI" panose="020B0500000000000000" pitchFamily="50" charset="-128"/>
              <a:ea typeface="Yu Gothic UI" panose="020B0500000000000000" pitchFamily="50" charset="-128"/>
            </a:endParaRPr>
          </a:p>
        </p:txBody>
      </p:sp>
      <p:sp>
        <p:nvSpPr>
          <p:cNvPr id="14" name="角丸四角形 32">
            <a:extLst>
              <a:ext uri="{FF2B5EF4-FFF2-40B4-BE49-F238E27FC236}">
                <a16:creationId xmlns:a16="http://schemas.microsoft.com/office/drawing/2014/main" id="{61C3E6E5-677B-4D99-8D1E-01BF48B1AF03}"/>
              </a:ext>
            </a:extLst>
          </p:cNvPr>
          <p:cNvSpPr/>
          <p:nvPr/>
        </p:nvSpPr>
        <p:spPr>
          <a:xfrm>
            <a:off x="118800" y="727200"/>
            <a:ext cx="4560078" cy="442674"/>
          </a:xfrm>
          <a:prstGeom prst="roundRect">
            <a:avLst/>
          </a:prstGeom>
          <a:solidFill>
            <a:srgbClr val="00AC4E"/>
          </a:solidFill>
          <a:ln w="254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wrap="square" lIns="179999" rIns="179999" rtlCol="0" anchor="ctr">
            <a:spAutoFit/>
          </a:bodyPr>
          <a:lstStyle/>
          <a:p>
            <a:r>
              <a:rPr kumimoji="1" lang="ja-JP" altLang="en-US" sz="2000" b="1" dirty="0">
                <a:solidFill>
                  <a:schemeClr val="bg1"/>
                </a:solidFill>
                <a:latin typeface="Yu Gothic UI" panose="020B0500000000000000" pitchFamily="50" charset="-128"/>
                <a:ea typeface="Yu Gothic UI" panose="020B0500000000000000" pitchFamily="50" charset="-128"/>
              </a:rPr>
              <a:t>持続可能な社会へ向けた国内の動き</a:t>
            </a:r>
            <a:endParaRPr kumimoji="1" lang="ja-JP" altLang="en-US" sz="1347" dirty="0">
              <a:solidFill>
                <a:schemeClr val="bg1"/>
              </a:solidFill>
              <a:latin typeface="Yu Gothic UI" panose="020B0500000000000000" pitchFamily="50" charset="-128"/>
              <a:ea typeface="Yu Gothic UI" panose="020B0500000000000000" pitchFamily="50" charset="-128"/>
            </a:endParaRPr>
          </a:p>
        </p:txBody>
      </p:sp>
      <p:sp>
        <p:nvSpPr>
          <p:cNvPr id="9" name="テキスト ボックス 8">
            <a:extLst>
              <a:ext uri="{FF2B5EF4-FFF2-40B4-BE49-F238E27FC236}">
                <a16:creationId xmlns:a16="http://schemas.microsoft.com/office/drawing/2014/main" id="{BA49C945-CF7F-40C7-9647-6CDFBBFC07F3}"/>
              </a:ext>
            </a:extLst>
          </p:cNvPr>
          <p:cNvSpPr txBox="1"/>
          <p:nvPr/>
        </p:nvSpPr>
        <p:spPr>
          <a:xfrm>
            <a:off x="7449968" y="4598619"/>
            <a:ext cx="4291495" cy="267061"/>
          </a:xfrm>
          <a:prstGeom prst="rect">
            <a:avLst/>
          </a:prstGeom>
          <a:noFill/>
        </p:spPr>
        <p:txBody>
          <a:bodyPr wrap="square" rtlCol="0">
            <a:spAutoFit/>
          </a:bodyPr>
          <a:lstStyle/>
          <a:p>
            <a:pPr algn="ctr">
              <a:lnSpc>
                <a:spcPts val="1500"/>
              </a:lnSpc>
            </a:pPr>
            <a:r>
              <a:rPr kumimoji="1" lang="zh-TW" altLang="en-US" sz="1050" b="1" dirty="0">
                <a:latin typeface="Yu Gothic UI" panose="020B0500000000000000" pitchFamily="50" charset="-128"/>
                <a:ea typeface="Yu Gothic UI" panose="020B0500000000000000" pitchFamily="50" charset="-128"/>
              </a:rPr>
              <a:t>第六次環境基本計画</a:t>
            </a:r>
            <a:r>
              <a:rPr kumimoji="1" lang="ja-JP" altLang="en-US" sz="1050" b="1" dirty="0">
                <a:latin typeface="Yu Gothic UI" panose="020B0500000000000000" pitchFamily="50" charset="-128"/>
                <a:ea typeface="Yu Gothic UI" panose="020B0500000000000000" pitchFamily="50" charset="-128"/>
              </a:rPr>
              <a:t>の概要（抜粋）</a:t>
            </a:r>
            <a:endParaRPr kumimoji="1" lang="en-US" altLang="ja-JP" sz="900" b="1" dirty="0">
              <a:latin typeface="Yu Gothic UI" panose="020B0500000000000000" pitchFamily="50" charset="-128"/>
              <a:ea typeface="Yu Gothic UI" panose="020B0500000000000000" pitchFamily="50" charset="-128"/>
            </a:endParaRPr>
          </a:p>
        </p:txBody>
      </p:sp>
      <p:sp>
        <p:nvSpPr>
          <p:cNvPr id="10" name="正方形/長方形 9">
            <a:extLst>
              <a:ext uri="{FF2B5EF4-FFF2-40B4-BE49-F238E27FC236}">
                <a16:creationId xmlns:a16="http://schemas.microsoft.com/office/drawing/2014/main" id="{D4C8BC71-8959-4194-9E74-9F99B6244FD3}"/>
              </a:ext>
            </a:extLst>
          </p:cNvPr>
          <p:cNvSpPr/>
          <p:nvPr/>
        </p:nvSpPr>
        <p:spPr>
          <a:xfrm>
            <a:off x="9015689" y="4815940"/>
            <a:ext cx="4128102" cy="230832"/>
          </a:xfrm>
          <a:prstGeom prst="rect">
            <a:avLst/>
          </a:prstGeom>
        </p:spPr>
        <p:txBody>
          <a:bodyPr wrap="square">
            <a:spAutoFit/>
          </a:bodyPr>
          <a:lstStyle/>
          <a:p>
            <a:r>
              <a:rPr lang="ja-JP" altLang="ja-JP" sz="900" kern="100" dirty="0">
                <a:latin typeface="Yu Gothic UI" panose="020B0500000000000000" pitchFamily="50" charset="-128"/>
                <a:ea typeface="Yu Gothic UI" panose="020B0500000000000000" pitchFamily="50" charset="-128"/>
                <a:cs typeface="Times New Roman" panose="02020603050405020304" pitchFamily="18" charset="0"/>
              </a:rPr>
              <a:t>出典：</a:t>
            </a:r>
            <a:r>
              <a:rPr lang="ja-JP" altLang="en-US" sz="900" kern="100" dirty="0">
                <a:latin typeface="Yu Gothic UI" panose="020B0500000000000000" pitchFamily="50" charset="-128"/>
                <a:ea typeface="Yu Gothic UI" panose="020B0500000000000000" pitchFamily="50" charset="-128"/>
                <a:cs typeface="Times New Roman" panose="02020603050405020304" pitchFamily="18" charset="0"/>
              </a:rPr>
              <a:t>環境省</a:t>
            </a:r>
            <a:endParaRPr lang="ja-JP" altLang="ja-JP" sz="900" kern="100" dirty="0">
              <a:effectLst/>
              <a:latin typeface="Yu Gothic UI" panose="020B0500000000000000" pitchFamily="50" charset="-128"/>
              <a:ea typeface="Yu Gothic UI" panose="020B0500000000000000" pitchFamily="50" charset="-128"/>
              <a:cs typeface="Times New Roman" panose="02020603050405020304" pitchFamily="18" charset="0"/>
            </a:endParaRPr>
          </a:p>
        </p:txBody>
      </p:sp>
      <p:sp>
        <p:nvSpPr>
          <p:cNvPr id="11" name="正方形/長方形 10">
            <a:extLst>
              <a:ext uri="{FF2B5EF4-FFF2-40B4-BE49-F238E27FC236}">
                <a16:creationId xmlns:a16="http://schemas.microsoft.com/office/drawing/2014/main" id="{36FB5BA4-12BF-4F29-B01E-A4A574C56586}"/>
              </a:ext>
            </a:extLst>
          </p:cNvPr>
          <p:cNvSpPr/>
          <p:nvPr/>
        </p:nvSpPr>
        <p:spPr>
          <a:xfrm>
            <a:off x="5551983" y="9005558"/>
            <a:ext cx="10008425" cy="461665"/>
          </a:xfrm>
          <a:prstGeom prst="rect">
            <a:avLst/>
          </a:prstGeom>
        </p:spPr>
        <p:txBody>
          <a:bodyPr wrap="square">
            <a:spAutoFit/>
          </a:bodyPr>
          <a:lstStyle/>
          <a:p>
            <a:r>
              <a:rPr kumimoji="1" lang="en-US" altLang="ja-JP" sz="1200" dirty="0">
                <a:latin typeface="Yu Gothic UI" panose="020B0500000000000000" pitchFamily="50" charset="-128"/>
                <a:ea typeface="Yu Gothic UI" panose="020B0500000000000000" pitchFamily="50" charset="-128"/>
              </a:rPr>
              <a:t>※</a:t>
            </a:r>
            <a:r>
              <a:rPr kumimoji="1" lang="ja-JP" altLang="en-US" sz="1200" dirty="0">
                <a:latin typeface="Yu Gothic UI" panose="020B0500000000000000" pitchFamily="50" charset="-128"/>
                <a:ea typeface="Yu Gothic UI" panose="020B0500000000000000" pitchFamily="50" charset="-128"/>
              </a:rPr>
              <a:t>６　</a:t>
            </a:r>
            <a:r>
              <a:rPr lang="ja-JP" altLang="en-US" sz="1200" dirty="0">
                <a:latin typeface="Yu Gothic UI" panose="020B0500000000000000" pitchFamily="50" charset="-128"/>
                <a:ea typeface="Yu Gothic UI" panose="020B0500000000000000" pitchFamily="50" charset="-128"/>
              </a:rPr>
              <a:t>現在及び将来の国民一人一人の生活の質、幸福度、ウェルビーイング、経済厚生の向上</a:t>
            </a:r>
            <a:endParaRPr kumimoji="1" lang="ja-JP" altLang="en-US" sz="1200" dirty="0">
              <a:latin typeface="Yu Gothic UI" panose="020B0500000000000000" pitchFamily="50" charset="-128"/>
              <a:ea typeface="Yu Gothic UI" panose="020B0500000000000000" pitchFamily="50" charset="-128"/>
            </a:endParaRPr>
          </a:p>
          <a:p>
            <a:r>
              <a:rPr kumimoji="1" lang="en-US" altLang="ja-JP" sz="1200" dirty="0">
                <a:latin typeface="Yu Gothic UI" panose="020B0500000000000000" pitchFamily="50" charset="-128"/>
                <a:ea typeface="Yu Gothic UI" panose="020B0500000000000000" pitchFamily="50" charset="-128"/>
              </a:rPr>
              <a:t>※</a:t>
            </a:r>
            <a:r>
              <a:rPr kumimoji="1" lang="ja-JP" altLang="en-US" sz="1200" dirty="0">
                <a:latin typeface="Yu Gothic UI" panose="020B0500000000000000" pitchFamily="50" charset="-128"/>
                <a:ea typeface="Yu Gothic UI" panose="020B0500000000000000" pitchFamily="50" charset="-128"/>
              </a:rPr>
              <a:t>７　個々の企業が自社の価値創造プロセスにおいて自然の保全の概念を重要課題として位置づける経営</a:t>
            </a:r>
            <a:endParaRPr kumimoji="1" lang="en-US" altLang="ja-JP" sz="1200" dirty="0">
              <a:latin typeface="Yu Gothic UI" panose="020B0500000000000000" pitchFamily="50" charset="-128"/>
              <a:ea typeface="Yu Gothic UI" panose="020B0500000000000000" pitchFamily="50" charset="-128"/>
            </a:endParaRPr>
          </a:p>
        </p:txBody>
      </p:sp>
      <p:sp>
        <p:nvSpPr>
          <p:cNvPr id="18" name="正方形/長方形 17">
            <a:extLst>
              <a:ext uri="{FF2B5EF4-FFF2-40B4-BE49-F238E27FC236}">
                <a16:creationId xmlns:a16="http://schemas.microsoft.com/office/drawing/2014/main" id="{BB937464-1DE8-4A07-B6F0-1619CF2CD14D}"/>
              </a:ext>
            </a:extLst>
          </p:cNvPr>
          <p:cNvSpPr/>
          <p:nvPr/>
        </p:nvSpPr>
        <p:spPr>
          <a:xfrm>
            <a:off x="155540" y="5079369"/>
            <a:ext cx="9348268" cy="3474501"/>
          </a:xfrm>
          <a:prstGeom prst="rect">
            <a:avLst/>
          </a:prstGeom>
          <a:noFill/>
          <a:ln w="1905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Ins="180000" rtlCol="0" anchor="t"/>
          <a:lstStyle/>
          <a:p>
            <a:pPr marL="273050" indent="-273050">
              <a:lnSpc>
                <a:spcPts val="2100"/>
              </a:lnSpc>
              <a:spcBef>
                <a:spcPts val="601"/>
              </a:spcBef>
            </a:pPr>
            <a:r>
              <a:rPr lang="ja-JP" altLang="en-US" sz="1600" dirty="0">
                <a:solidFill>
                  <a:schemeClr val="tx1"/>
                </a:solidFill>
                <a:latin typeface="Yu Gothic UI" panose="020B0500000000000000" pitchFamily="50" charset="-128"/>
                <a:ea typeface="Yu Gothic UI" panose="020B0500000000000000" pitchFamily="50" charset="-128"/>
              </a:rPr>
              <a:t>　　また、</a:t>
            </a:r>
            <a:r>
              <a:rPr lang="ja-JP" altLang="en-US" sz="1600" b="1" dirty="0">
                <a:solidFill>
                  <a:schemeClr val="tx1"/>
                </a:solidFill>
                <a:latin typeface="Yu Gothic UI" panose="020B0500000000000000" pitchFamily="50" charset="-128"/>
                <a:ea typeface="Yu Gothic UI" panose="020B0500000000000000" pitchFamily="50" charset="-128"/>
              </a:rPr>
              <a:t>第７次エネルギー基本計画</a:t>
            </a:r>
            <a:r>
              <a:rPr lang="ja-JP" altLang="en-US" sz="1600" dirty="0">
                <a:solidFill>
                  <a:schemeClr val="tx1"/>
                </a:solidFill>
                <a:latin typeface="Yu Gothic UI" panose="020B0500000000000000" pitchFamily="50" charset="-128"/>
                <a:ea typeface="Yu Gothic UI" panose="020B0500000000000000" pitchFamily="50" charset="-128"/>
              </a:rPr>
              <a:t>（</a:t>
            </a:r>
            <a:r>
              <a:rPr lang="en-US" altLang="ja-JP" sz="1600" dirty="0">
                <a:solidFill>
                  <a:schemeClr val="tx1"/>
                </a:solidFill>
                <a:latin typeface="Yu Gothic UI" panose="020B0500000000000000" pitchFamily="50" charset="-128"/>
                <a:ea typeface="Yu Gothic UI" panose="020B0500000000000000" pitchFamily="50" charset="-128"/>
              </a:rPr>
              <a:t>2025</a:t>
            </a:r>
            <a:r>
              <a:rPr lang="ja-JP" altLang="en-US" sz="1600" dirty="0">
                <a:solidFill>
                  <a:schemeClr val="tx1"/>
                </a:solidFill>
                <a:latin typeface="Yu Gothic UI" panose="020B0500000000000000" pitchFamily="50" charset="-128"/>
                <a:ea typeface="Yu Gothic UI" panose="020B0500000000000000" pitchFamily="50" charset="-128"/>
              </a:rPr>
              <a:t>年）も閣議決定され、「</a:t>
            </a:r>
            <a:r>
              <a:rPr lang="en-US" altLang="ja-JP" sz="1600" b="1" dirty="0">
                <a:solidFill>
                  <a:schemeClr val="tx1"/>
                </a:solidFill>
                <a:latin typeface="Yu Gothic UI" panose="020B0500000000000000" pitchFamily="50" charset="-128"/>
                <a:ea typeface="Yu Gothic UI" panose="020B0500000000000000" pitchFamily="50" charset="-128"/>
              </a:rPr>
              <a:t>GX2040</a:t>
            </a:r>
            <a:r>
              <a:rPr lang="ja-JP" altLang="en-US" sz="1600" b="1" dirty="0">
                <a:solidFill>
                  <a:schemeClr val="tx1"/>
                </a:solidFill>
                <a:latin typeface="Yu Gothic UI" panose="020B0500000000000000" pitchFamily="50" charset="-128"/>
                <a:ea typeface="Yu Gothic UI" panose="020B0500000000000000" pitchFamily="50" charset="-128"/>
              </a:rPr>
              <a:t>ビジョン</a:t>
            </a:r>
            <a:r>
              <a:rPr lang="ja-JP" altLang="en-US" sz="1600" dirty="0">
                <a:solidFill>
                  <a:schemeClr val="tx1"/>
                </a:solidFill>
                <a:latin typeface="Yu Gothic UI" panose="020B0500000000000000" pitchFamily="50" charset="-128"/>
                <a:ea typeface="Yu Gothic UI" panose="020B0500000000000000" pitchFamily="50" charset="-128"/>
              </a:rPr>
              <a:t>」、「地球温暖化対策計画」と一体的に取り組むこと、再生可能エネルギーなど脱炭素効果の高い電源を最大限活用するとされました。</a:t>
            </a:r>
            <a:endParaRPr lang="en-US" altLang="ja-JP" sz="1600" dirty="0">
              <a:solidFill>
                <a:schemeClr val="tx1"/>
              </a:solidFill>
              <a:latin typeface="Yu Gothic UI" panose="020B0500000000000000" pitchFamily="50" charset="-128"/>
              <a:ea typeface="Yu Gothic UI" panose="020B0500000000000000" pitchFamily="50" charset="-128"/>
            </a:endParaRPr>
          </a:p>
          <a:p>
            <a:pPr marL="285750" indent="-285750">
              <a:lnSpc>
                <a:spcPts val="2100"/>
              </a:lnSpc>
              <a:spcBef>
                <a:spcPts val="601"/>
              </a:spcBef>
              <a:buFont typeface="Wingdings" panose="05000000000000000000" pitchFamily="2" charset="2"/>
              <a:buChar char="Ø"/>
            </a:pPr>
            <a:r>
              <a:rPr lang="ja-JP" altLang="en-US" sz="1600" dirty="0">
                <a:solidFill>
                  <a:schemeClr val="tx1"/>
                </a:solidFill>
                <a:latin typeface="Yu Gothic UI" panose="020B0500000000000000" pitchFamily="50" charset="-128"/>
                <a:ea typeface="Yu Gothic UI" panose="020B0500000000000000" pitchFamily="50" charset="-128"/>
              </a:rPr>
              <a:t>　プラスチックに係る資源循環の促進等に関する法律（</a:t>
            </a:r>
            <a:r>
              <a:rPr lang="en-US" altLang="ja-JP" sz="1600" dirty="0">
                <a:solidFill>
                  <a:schemeClr val="tx1"/>
                </a:solidFill>
                <a:latin typeface="Yu Gothic UI" panose="020B0500000000000000" pitchFamily="50" charset="-128"/>
                <a:ea typeface="Yu Gothic UI" panose="020B0500000000000000" pitchFamily="50" charset="-128"/>
              </a:rPr>
              <a:t>2022</a:t>
            </a:r>
            <a:r>
              <a:rPr lang="ja-JP" altLang="en-US" sz="1600" dirty="0">
                <a:solidFill>
                  <a:schemeClr val="tx1"/>
                </a:solidFill>
                <a:latin typeface="Yu Gothic UI" panose="020B0500000000000000" pitchFamily="50" charset="-128"/>
                <a:ea typeface="Yu Gothic UI" panose="020B0500000000000000" pitchFamily="50" charset="-128"/>
              </a:rPr>
              <a:t>年施行）では、あらゆる主体におけるプラスチック資源循環等の取組を促進するとされ、</a:t>
            </a:r>
            <a:r>
              <a:rPr lang="ja-JP" altLang="en-US" sz="1600" b="1" dirty="0">
                <a:solidFill>
                  <a:schemeClr val="tx1"/>
                </a:solidFill>
                <a:latin typeface="Yu Gothic UI" panose="020B0500000000000000" pitchFamily="50" charset="-128"/>
                <a:ea typeface="Yu Gothic UI" panose="020B0500000000000000" pitchFamily="50" charset="-128"/>
              </a:rPr>
              <a:t>第五次循環型社会形成推進基本計画</a:t>
            </a:r>
            <a:r>
              <a:rPr lang="ja-JP" altLang="en-US" sz="1600" dirty="0">
                <a:solidFill>
                  <a:schemeClr val="tx1"/>
                </a:solidFill>
                <a:latin typeface="Yu Gothic UI" panose="020B0500000000000000" pitchFamily="50" charset="-128"/>
                <a:ea typeface="Yu Gothic UI" panose="020B0500000000000000" pitchFamily="50" charset="-128"/>
              </a:rPr>
              <a:t>（</a:t>
            </a:r>
            <a:r>
              <a:rPr lang="en-US" altLang="ja-JP" sz="1600" dirty="0">
                <a:solidFill>
                  <a:schemeClr val="tx1"/>
                </a:solidFill>
                <a:latin typeface="Yu Gothic UI" panose="020B0500000000000000" pitchFamily="50" charset="-128"/>
                <a:ea typeface="Yu Gothic UI" panose="020B0500000000000000" pitchFamily="50" charset="-128"/>
              </a:rPr>
              <a:t>2024</a:t>
            </a:r>
            <a:r>
              <a:rPr lang="ja-JP" altLang="en-US" sz="1600" dirty="0">
                <a:solidFill>
                  <a:schemeClr val="tx1"/>
                </a:solidFill>
                <a:latin typeface="Yu Gothic UI" panose="020B0500000000000000" pitchFamily="50" charset="-128"/>
                <a:ea typeface="Yu Gothic UI" panose="020B0500000000000000" pitchFamily="50" charset="-128"/>
              </a:rPr>
              <a:t>年）では、循環型社会の形成に向けた施策の方向性や数値目標が明記されました。</a:t>
            </a:r>
            <a:br>
              <a:rPr lang="en-US" altLang="ja-JP" sz="1600" dirty="0">
                <a:solidFill>
                  <a:schemeClr val="tx1"/>
                </a:solidFill>
                <a:latin typeface="Yu Gothic UI" panose="020B0500000000000000" pitchFamily="50" charset="-128"/>
                <a:ea typeface="Yu Gothic UI" panose="020B0500000000000000" pitchFamily="50" charset="-128"/>
              </a:rPr>
            </a:br>
            <a:r>
              <a:rPr lang="ja-JP" altLang="en-US" sz="1600" dirty="0">
                <a:solidFill>
                  <a:schemeClr val="tx1"/>
                </a:solidFill>
                <a:latin typeface="Yu Gothic UI" panose="020B0500000000000000" pitchFamily="50" charset="-128"/>
                <a:ea typeface="Yu Gothic UI" panose="020B0500000000000000" pitchFamily="50" charset="-128"/>
              </a:rPr>
              <a:t>　さらに、資源循環の促進のための再資源化事業等の高度化に関する法律（</a:t>
            </a:r>
            <a:r>
              <a:rPr lang="en-US" altLang="ja-JP" sz="1600" dirty="0">
                <a:solidFill>
                  <a:schemeClr val="tx1"/>
                </a:solidFill>
                <a:latin typeface="Yu Gothic UI" panose="020B0500000000000000" pitchFamily="50" charset="-128"/>
                <a:ea typeface="Yu Gothic UI" panose="020B0500000000000000" pitchFamily="50" charset="-128"/>
              </a:rPr>
              <a:t>2025</a:t>
            </a:r>
            <a:r>
              <a:rPr lang="ja-JP" altLang="en-US" sz="1600" dirty="0">
                <a:solidFill>
                  <a:schemeClr val="tx1"/>
                </a:solidFill>
                <a:latin typeface="Yu Gothic UI" panose="020B0500000000000000" pitchFamily="50" charset="-128"/>
                <a:ea typeface="Yu Gothic UI" panose="020B0500000000000000" pitchFamily="50" charset="-128"/>
              </a:rPr>
              <a:t>年施行）では、再資源化事業等の高度化に係る認定制度の創設等が盛り込まれました。</a:t>
            </a:r>
            <a:endParaRPr lang="en-US" altLang="ja-JP" sz="1600" dirty="0">
              <a:solidFill>
                <a:schemeClr val="tx1"/>
              </a:solidFill>
              <a:latin typeface="Yu Gothic UI" panose="020B0500000000000000" pitchFamily="50" charset="-128"/>
              <a:ea typeface="Yu Gothic UI" panose="020B0500000000000000" pitchFamily="50" charset="-128"/>
            </a:endParaRPr>
          </a:p>
          <a:p>
            <a:pPr marL="285750" indent="-285750">
              <a:lnSpc>
                <a:spcPts val="2100"/>
              </a:lnSpc>
              <a:spcBef>
                <a:spcPts val="601"/>
              </a:spcBef>
              <a:buFont typeface="Wingdings" panose="05000000000000000000" pitchFamily="2" charset="2"/>
              <a:buChar char="Ø"/>
            </a:pPr>
            <a:r>
              <a:rPr lang="ja-JP" altLang="en-US" sz="1600" dirty="0">
                <a:solidFill>
                  <a:schemeClr val="tx1"/>
                </a:solidFill>
                <a:latin typeface="Yu Gothic UI" panose="020B0500000000000000" pitchFamily="50" charset="-128"/>
                <a:ea typeface="Yu Gothic UI" panose="020B0500000000000000" pitchFamily="50" charset="-128"/>
              </a:rPr>
              <a:t>　</a:t>
            </a:r>
            <a:r>
              <a:rPr lang="ja-JP" altLang="en-US" sz="1600" b="1" dirty="0">
                <a:solidFill>
                  <a:schemeClr val="tx1"/>
                </a:solidFill>
                <a:latin typeface="Yu Gothic UI" panose="020B0500000000000000" pitchFamily="50" charset="-128"/>
                <a:ea typeface="Yu Gothic UI" panose="020B0500000000000000" pitchFamily="50" charset="-128"/>
              </a:rPr>
              <a:t>生物多様性国家戦略</a:t>
            </a:r>
            <a:r>
              <a:rPr lang="en-US" altLang="ja-JP" sz="1600" b="1" dirty="0">
                <a:solidFill>
                  <a:schemeClr val="tx1"/>
                </a:solidFill>
                <a:latin typeface="Yu Gothic UI" panose="020B0500000000000000" pitchFamily="50" charset="-128"/>
                <a:ea typeface="Yu Gothic UI" panose="020B0500000000000000" pitchFamily="50" charset="-128"/>
              </a:rPr>
              <a:t>2023-2030</a:t>
            </a:r>
            <a:r>
              <a:rPr lang="ja-JP" altLang="en-US" sz="1600" b="1" dirty="0">
                <a:solidFill>
                  <a:schemeClr val="tx1"/>
                </a:solidFill>
                <a:latin typeface="Yu Gothic UI" panose="020B0500000000000000" pitchFamily="50" charset="-128"/>
                <a:ea typeface="Yu Gothic UI" panose="020B0500000000000000" pitchFamily="50" charset="-128"/>
              </a:rPr>
              <a:t>（</a:t>
            </a:r>
            <a:r>
              <a:rPr lang="en-US" altLang="ja-JP" sz="1600" dirty="0">
                <a:solidFill>
                  <a:schemeClr val="tx1"/>
                </a:solidFill>
                <a:latin typeface="Yu Gothic UI" panose="020B0500000000000000" pitchFamily="50" charset="-128"/>
                <a:ea typeface="Yu Gothic UI" panose="020B0500000000000000" pitchFamily="50" charset="-128"/>
              </a:rPr>
              <a:t>2023</a:t>
            </a:r>
            <a:r>
              <a:rPr lang="ja-JP" altLang="en-US" sz="1600" dirty="0">
                <a:solidFill>
                  <a:schemeClr val="tx1"/>
                </a:solidFill>
                <a:latin typeface="Yu Gothic UI" panose="020B0500000000000000" pitchFamily="50" charset="-128"/>
                <a:ea typeface="Yu Gothic UI" panose="020B0500000000000000" pitchFamily="50" charset="-128"/>
              </a:rPr>
              <a:t>年）では、「</a:t>
            </a:r>
            <a:r>
              <a:rPr lang="en-US" altLang="ja-JP" sz="1600" dirty="0">
                <a:solidFill>
                  <a:schemeClr val="tx1"/>
                </a:solidFill>
                <a:latin typeface="Yu Gothic UI" panose="020B0500000000000000" pitchFamily="50" charset="-128"/>
                <a:ea typeface="Yu Gothic UI" panose="020B0500000000000000" pitchFamily="50" charset="-128"/>
              </a:rPr>
              <a:t>30by30</a:t>
            </a:r>
            <a:r>
              <a:rPr lang="ja-JP" altLang="en-US" sz="1600" dirty="0">
                <a:solidFill>
                  <a:schemeClr val="tx1"/>
                </a:solidFill>
                <a:latin typeface="Yu Gothic UI" panose="020B0500000000000000" pitchFamily="50" charset="-128"/>
                <a:ea typeface="Yu Gothic UI" panose="020B0500000000000000" pitchFamily="50" charset="-128"/>
              </a:rPr>
              <a:t>目標」の達成に向けた取組により健全な生態系を確保し、社会・経済そのものの変革にアプローチをしていく取組の推進を行うとされ、ネイチャーポジティブ経済移行戦略（</a:t>
            </a:r>
            <a:r>
              <a:rPr lang="en-US" altLang="ja-JP" sz="1600" dirty="0">
                <a:solidFill>
                  <a:schemeClr val="tx1"/>
                </a:solidFill>
                <a:latin typeface="Yu Gothic UI" panose="020B0500000000000000" pitchFamily="50" charset="-128"/>
                <a:ea typeface="Yu Gothic UI" panose="020B0500000000000000" pitchFamily="50" charset="-128"/>
              </a:rPr>
              <a:t>2024</a:t>
            </a:r>
            <a:r>
              <a:rPr lang="ja-JP" altLang="en-US" sz="1600" dirty="0">
                <a:solidFill>
                  <a:schemeClr val="tx1"/>
                </a:solidFill>
                <a:latin typeface="Yu Gothic UI" panose="020B0500000000000000" pitchFamily="50" charset="-128"/>
                <a:ea typeface="Yu Gothic UI" panose="020B0500000000000000" pitchFamily="50" charset="-128"/>
              </a:rPr>
              <a:t>年３月）において、ネイチャーポジティブ経営</a:t>
            </a:r>
            <a:r>
              <a:rPr lang="en-US" altLang="ja-JP" sz="1600" b="1" baseline="30000" dirty="0">
                <a:solidFill>
                  <a:schemeClr val="tx1"/>
                </a:solidFill>
                <a:latin typeface="Yu Gothic UI" panose="020B0500000000000000" pitchFamily="50" charset="-128"/>
                <a:ea typeface="Yu Gothic UI" panose="020B0500000000000000" pitchFamily="50" charset="-128"/>
              </a:rPr>
              <a:t> ※</a:t>
            </a:r>
            <a:r>
              <a:rPr lang="ja-JP" altLang="en-US" sz="1600" b="1" baseline="30000" dirty="0">
                <a:solidFill>
                  <a:schemeClr val="tx1"/>
                </a:solidFill>
                <a:latin typeface="Yu Gothic UI" panose="020B0500000000000000" pitchFamily="50" charset="-128"/>
                <a:ea typeface="Yu Gothic UI" panose="020B0500000000000000" pitchFamily="50" charset="-128"/>
              </a:rPr>
              <a:t>７</a:t>
            </a:r>
            <a:r>
              <a:rPr lang="ja-JP" altLang="en-US" sz="1600" dirty="0">
                <a:solidFill>
                  <a:schemeClr val="tx1"/>
                </a:solidFill>
                <a:latin typeface="Yu Gothic UI" panose="020B0500000000000000" pitchFamily="50" charset="-128"/>
                <a:ea typeface="Yu Gothic UI" panose="020B0500000000000000" pitchFamily="50" charset="-128"/>
              </a:rPr>
              <a:t>への移行の必要性、移行に当たって企業が押えるべき要素、移行後の絵姿等が示されました。</a:t>
            </a:r>
            <a:br>
              <a:rPr lang="en-US" altLang="ja-JP" sz="1600" dirty="0">
                <a:solidFill>
                  <a:schemeClr val="tx1"/>
                </a:solidFill>
                <a:latin typeface="Yu Gothic UI" panose="020B0500000000000000" pitchFamily="50" charset="-128"/>
                <a:ea typeface="Yu Gothic UI" panose="020B0500000000000000" pitchFamily="50" charset="-128"/>
              </a:rPr>
            </a:br>
            <a:r>
              <a:rPr lang="ja-JP" altLang="en-US" sz="1600" dirty="0">
                <a:solidFill>
                  <a:schemeClr val="tx1"/>
                </a:solidFill>
                <a:latin typeface="Yu Gothic UI" panose="020B0500000000000000" pitchFamily="50" charset="-128"/>
                <a:ea typeface="Yu Gothic UI" panose="020B0500000000000000" pitchFamily="50" charset="-128"/>
              </a:rPr>
              <a:t>　</a:t>
            </a:r>
            <a:r>
              <a:rPr lang="en-US" altLang="ja-JP" sz="1600" dirty="0">
                <a:solidFill>
                  <a:schemeClr val="tx1"/>
                </a:solidFill>
                <a:latin typeface="Yu Gothic UI" panose="020B0500000000000000" pitchFamily="50" charset="-128"/>
                <a:ea typeface="Yu Gothic UI" panose="020B0500000000000000" pitchFamily="50" charset="-128"/>
              </a:rPr>
              <a:t>2023</a:t>
            </a:r>
            <a:r>
              <a:rPr lang="ja-JP" altLang="en-US" sz="1600" dirty="0">
                <a:solidFill>
                  <a:schemeClr val="tx1"/>
                </a:solidFill>
                <a:latin typeface="Yu Gothic UI" panose="020B0500000000000000" pitchFamily="50" charset="-128"/>
                <a:ea typeface="Yu Gothic UI" panose="020B0500000000000000" pitchFamily="50" charset="-128"/>
              </a:rPr>
              <a:t>年度から民間の取組等によって生物多様性の保全が図られている区域を「</a:t>
            </a:r>
            <a:r>
              <a:rPr lang="ja-JP" altLang="en-US" sz="1600" b="1" dirty="0">
                <a:solidFill>
                  <a:schemeClr val="tx1"/>
                </a:solidFill>
                <a:latin typeface="Yu Gothic UI" panose="020B0500000000000000" pitchFamily="50" charset="-128"/>
                <a:ea typeface="Yu Gothic UI" panose="020B0500000000000000" pitchFamily="50" charset="-128"/>
              </a:rPr>
              <a:t>自然共生サイト</a:t>
            </a:r>
            <a:r>
              <a:rPr lang="ja-JP" altLang="en-US" sz="1600" dirty="0">
                <a:solidFill>
                  <a:schemeClr val="tx1"/>
                </a:solidFill>
                <a:latin typeface="Yu Gothic UI" panose="020B0500000000000000" pitchFamily="50" charset="-128"/>
                <a:ea typeface="Yu Gothic UI" panose="020B0500000000000000" pitchFamily="50" charset="-128"/>
              </a:rPr>
              <a:t>」として認定する仕組みが開始され、地域における生物の多様性の増進のための活動の促進等に関する法律（</a:t>
            </a:r>
            <a:r>
              <a:rPr lang="en-US" altLang="ja-JP" sz="1600" dirty="0">
                <a:solidFill>
                  <a:schemeClr val="tx1"/>
                </a:solidFill>
                <a:latin typeface="Yu Gothic UI" panose="020B0500000000000000" pitchFamily="50" charset="-128"/>
                <a:ea typeface="Yu Gothic UI" panose="020B0500000000000000" pitchFamily="50" charset="-128"/>
              </a:rPr>
              <a:t>2025</a:t>
            </a:r>
            <a:r>
              <a:rPr lang="ja-JP" altLang="en-US" sz="1600" dirty="0">
                <a:solidFill>
                  <a:schemeClr val="tx1"/>
                </a:solidFill>
                <a:latin typeface="Yu Gothic UI" panose="020B0500000000000000" pitchFamily="50" charset="-128"/>
                <a:ea typeface="Yu Gothic UI" panose="020B0500000000000000" pitchFamily="50" charset="-128"/>
              </a:rPr>
              <a:t>年施行）に規定されました。</a:t>
            </a:r>
            <a:endParaRPr lang="en-US" altLang="ja-JP" sz="1600" dirty="0">
              <a:solidFill>
                <a:schemeClr val="tx1"/>
              </a:solidFill>
              <a:latin typeface="Yu Gothic UI" panose="020B0500000000000000" pitchFamily="50" charset="-128"/>
              <a:ea typeface="Yu Gothic UI" panose="020B0500000000000000" pitchFamily="50" charset="-128"/>
            </a:endParaRPr>
          </a:p>
        </p:txBody>
      </p:sp>
      <p:sp>
        <p:nvSpPr>
          <p:cNvPr id="20" name="テキスト ボックス 19">
            <a:extLst>
              <a:ext uri="{FF2B5EF4-FFF2-40B4-BE49-F238E27FC236}">
                <a16:creationId xmlns:a16="http://schemas.microsoft.com/office/drawing/2014/main" id="{47116E8D-6D65-4F33-A760-8B712ABCA63A}"/>
              </a:ext>
            </a:extLst>
          </p:cNvPr>
          <p:cNvSpPr txBox="1"/>
          <p:nvPr/>
        </p:nvSpPr>
        <p:spPr>
          <a:xfrm>
            <a:off x="9896492" y="7712424"/>
            <a:ext cx="2629236" cy="276998"/>
          </a:xfrm>
          <a:prstGeom prst="rect">
            <a:avLst/>
          </a:prstGeom>
          <a:noFill/>
        </p:spPr>
        <p:txBody>
          <a:bodyPr wrap="square" rtlCol="0">
            <a:spAutoFit/>
          </a:bodyPr>
          <a:lstStyle/>
          <a:p>
            <a:pPr algn="ctr">
              <a:lnSpc>
                <a:spcPts val="1500"/>
              </a:lnSpc>
            </a:pPr>
            <a:r>
              <a:rPr kumimoji="1" lang="ja-JP" altLang="en-US" sz="1050" b="1" dirty="0">
                <a:latin typeface="Yu Gothic UI" panose="020B0500000000000000" pitchFamily="50" charset="-128"/>
                <a:ea typeface="Yu Gothic UI" panose="020B0500000000000000" pitchFamily="50" charset="-128"/>
              </a:rPr>
              <a:t>循環経済のイメージ</a:t>
            </a:r>
            <a:endParaRPr kumimoji="1" lang="en-US" altLang="ja-JP" sz="900" b="1" dirty="0">
              <a:latin typeface="Yu Gothic UI" panose="020B0500000000000000" pitchFamily="50" charset="-128"/>
              <a:ea typeface="Yu Gothic UI" panose="020B0500000000000000" pitchFamily="50" charset="-128"/>
            </a:endParaRPr>
          </a:p>
        </p:txBody>
      </p:sp>
      <p:sp>
        <p:nvSpPr>
          <p:cNvPr id="21" name="正方形/長方形 20">
            <a:extLst>
              <a:ext uri="{FF2B5EF4-FFF2-40B4-BE49-F238E27FC236}">
                <a16:creationId xmlns:a16="http://schemas.microsoft.com/office/drawing/2014/main" id="{A8E3F7D6-8460-48F9-A25B-AF8EBC133F76}"/>
              </a:ext>
            </a:extLst>
          </p:cNvPr>
          <p:cNvSpPr/>
          <p:nvPr/>
        </p:nvSpPr>
        <p:spPr>
          <a:xfrm>
            <a:off x="9416033" y="7916261"/>
            <a:ext cx="3385567" cy="369332"/>
          </a:xfrm>
          <a:prstGeom prst="rect">
            <a:avLst/>
          </a:prstGeom>
        </p:spPr>
        <p:txBody>
          <a:bodyPr wrap="square">
            <a:spAutoFit/>
          </a:bodyPr>
          <a:lstStyle/>
          <a:p>
            <a:r>
              <a:rPr lang="ja-JP" altLang="ja-JP" sz="900" kern="100" dirty="0">
                <a:latin typeface="Yu Gothic UI" panose="020B0500000000000000" pitchFamily="50" charset="-128"/>
                <a:ea typeface="Yu Gothic UI" panose="020B0500000000000000" pitchFamily="50" charset="-128"/>
                <a:cs typeface="Times New Roman" panose="02020603050405020304" pitchFamily="18" charset="0"/>
              </a:rPr>
              <a:t>出典：</a:t>
            </a:r>
            <a:r>
              <a:rPr lang="ja-JP" altLang="en-US" sz="900" kern="100" dirty="0">
                <a:latin typeface="Yu Gothic UI" panose="020B0500000000000000" pitchFamily="50" charset="-128"/>
                <a:ea typeface="Yu Gothic UI" panose="020B0500000000000000" pitchFamily="50" charset="-128"/>
                <a:cs typeface="Times New Roman" panose="02020603050405020304" pitchFamily="18" charset="0"/>
              </a:rPr>
              <a:t>オランダ政府「</a:t>
            </a:r>
            <a:r>
              <a:rPr lang="en-US" altLang="ja-JP" sz="900" kern="100" dirty="0">
                <a:latin typeface="Yu Gothic UI" panose="020B0500000000000000" pitchFamily="50" charset="-128"/>
                <a:ea typeface="Yu Gothic UI" panose="020B0500000000000000" pitchFamily="50" charset="-128"/>
                <a:cs typeface="Times New Roman" panose="02020603050405020304" pitchFamily="18" charset="0"/>
              </a:rPr>
              <a:t>From a linear to a circular economy</a:t>
            </a:r>
            <a:r>
              <a:rPr lang="ja-JP" altLang="en-US" sz="900" kern="100" dirty="0">
                <a:latin typeface="Yu Gothic UI" panose="020B0500000000000000" pitchFamily="50" charset="-128"/>
                <a:ea typeface="Yu Gothic UI" panose="020B0500000000000000" pitchFamily="50" charset="-128"/>
                <a:cs typeface="Times New Roman" panose="02020603050405020304" pitchFamily="18" charset="0"/>
              </a:rPr>
              <a:t>」を</a:t>
            </a:r>
            <a:endParaRPr lang="en-US" altLang="ja-JP" sz="900" kern="100" dirty="0">
              <a:latin typeface="Yu Gothic UI" panose="020B0500000000000000" pitchFamily="50" charset="-128"/>
              <a:ea typeface="Yu Gothic UI" panose="020B0500000000000000" pitchFamily="50" charset="-128"/>
              <a:cs typeface="Times New Roman" panose="02020603050405020304" pitchFamily="18" charset="0"/>
            </a:endParaRPr>
          </a:p>
          <a:p>
            <a:r>
              <a:rPr lang="ja-JP" altLang="en-US" sz="900" kern="100" dirty="0">
                <a:latin typeface="Yu Gothic UI" panose="020B0500000000000000" pitchFamily="50" charset="-128"/>
                <a:ea typeface="Yu Gothic UI" panose="020B0500000000000000" pitchFamily="50" charset="-128"/>
                <a:cs typeface="Times New Roman" panose="02020603050405020304" pitchFamily="18" charset="0"/>
              </a:rPr>
              <a:t>　　　参考に作成</a:t>
            </a:r>
            <a:endParaRPr lang="ja-JP" altLang="ja-JP" sz="900" kern="100" dirty="0">
              <a:effectLst/>
              <a:latin typeface="Yu Gothic UI" panose="020B0500000000000000" pitchFamily="50" charset="-128"/>
              <a:ea typeface="Yu Gothic UI" panose="020B0500000000000000" pitchFamily="50" charset="-128"/>
              <a:cs typeface="Times New Roman" panose="02020603050405020304" pitchFamily="18" charset="0"/>
            </a:endParaRPr>
          </a:p>
        </p:txBody>
      </p:sp>
      <p:pic>
        <p:nvPicPr>
          <p:cNvPr id="22" name="image6.png">
            <a:extLst>
              <a:ext uri="{FF2B5EF4-FFF2-40B4-BE49-F238E27FC236}">
                <a16:creationId xmlns:a16="http://schemas.microsoft.com/office/drawing/2014/main" id="{4AC65B4D-2486-49B8-91A7-F4324675A642}"/>
              </a:ext>
            </a:extLst>
          </p:cNvPr>
          <p:cNvPicPr/>
          <p:nvPr/>
        </p:nvPicPr>
        <p:blipFill rotWithShape="1">
          <a:blip r:embed="rId3">
            <a:extLst>
              <a:ext uri="{28A0092B-C50C-407E-A947-70E740481C1C}">
                <a14:useLocalDpi xmlns:a14="http://schemas.microsoft.com/office/drawing/2010/main"/>
              </a:ext>
            </a:extLst>
          </a:blip>
          <a:srcRect/>
          <a:stretch/>
        </p:blipFill>
        <p:spPr>
          <a:xfrm>
            <a:off x="6400800" y="1107376"/>
            <a:ext cx="6090005" cy="3474502"/>
          </a:xfrm>
          <a:prstGeom prst="rect">
            <a:avLst/>
          </a:prstGeom>
          <a:ln/>
        </p:spPr>
      </p:pic>
      <p:pic>
        <p:nvPicPr>
          <p:cNvPr id="29" name="図 28" descr="リニアエコノミー、リサイクリングエコノミー、サーキュラーエコノミーのイメージ図">
            <a:extLst>
              <a:ext uri="{FF2B5EF4-FFF2-40B4-BE49-F238E27FC236}">
                <a16:creationId xmlns:a16="http://schemas.microsoft.com/office/drawing/2014/main" id="{A76CA913-B3F2-4B59-87B3-DA8AA4181F07}"/>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bwMode="auto">
          <a:xfrm>
            <a:off x="9503808" y="5148690"/>
            <a:ext cx="2820653" cy="2461816"/>
          </a:xfrm>
          <a:prstGeom prst="rect">
            <a:avLst/>
          </a:prstGeom>
          <a:noFill/>
          <a:ln>
            <a:noFill/>
          </a:ln>
        </p:spPr>
      </p:pic>
    </p:spTree>
    <p:extLst>
      <p:ext uri="{BB962C8B-B14F-4D97-AF65-F5344CB8AC3E}">
        <p14:creationId xmlns:p14="http://schemas.microsoft.com/office/powerpoint/2010/main" val="2402205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正方形/長方形 24">
            <a:extLst>
              <a:ext uri="{FF2B5EF4-FFF2-40B4-BE49-F238E27FC236}">
                <a16:creationId xmlns:a16="http://schemas.microsoft.com/office/drawing/2014/main" id="{A5C430DF-7F8B-4F56-B1B3-32DF42D40D41}"/>
              </a:ext>
            </a:extLst>
          </p:cNvPr>
          <p:cNvSpPr/>
          <p:nvPr/>
        </p:nvSpPr>
        <p:spPr>
          <a:xfrm>
            <a:off x="165600" y="959779"/>
            <a:ext cx="12495600" cy="8575974"/>
          </a:xfrm>
          <a:prstGeom prst="rect">
            <a:avLst/>
          </a:prstGeom>
          <a:solidFill>
            <a:srgbClr val="FFFFCC"/>
          </a:solidFill>
          <a:ln w="1905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Ins="180000" rtlCol="0" anchor="t"/>
          <a:lstStyle/>
          <a:p>
            <a:pPr marL="285750" indent="-285750" algn="just">
              <a:lnSpc>
                <a:spcPts val="1800"/>
              </a:lnSpc>
              <a:spcBef>
                <a:spcPts val="601"/>
              </a:spcBef>
              <a:buFont typeface="Wingdings" panose="05000000000000000000" pitchFamily="2" charset="2"/>
              <a:buChar char="Ø"/>
            </a:pPr>
            <a:endParaRPr lang="en-US" altLang="ja-JP" sz="1600" dirty="0">
              <a:solidFill>
                <a:schemeClr val="tx1"/>
              </a:solidFill>
              <a:latin typeface="Yu Gothic UI" panose="020B0500000000000000" pitchFamily="50" charset="-128"/>
              <a:ea typeface="Yu Gothic UI" panose="020B0500000000000000" pitchFamily="50" charset="-128"/>
            </a:endParaRPr>
          </a:p>
        </p:txBody>
      </p:sp>
      <p:sp>
        <p:nvSpPr>
          <p:cNvPr id="20" name="角丸四角形 32">
            <a:extLst>
              <a:ext uri="{FF2B5EF4-FFF2-40B4-BE49-F238E27FC236}">
                <a16:creationId xmlns:a16="http://schemas.microsoft.com/office/drawing/2014/main" id="{696E6A47-7037-4B82-9C3B-F8BEFA97A4B2}"/>
              </a:ext>
            </a:extLst>
          </p:cNvPr>
          <p:cNvSpPr/>
          <p:nvPr/>
        </p:nvSpPr>
        <p:spPr>
          <a:xfrm>
            <a:off x="118800" y="727200"/>
            <a:ext cx="3643200" cy="442674"/>
          </a:xfrm>
          <a:prstGeom prst="roundRect">
            <a:avLst/>
          </a:prstGeom>
          <a:solidFill>
            <a:srgbClr val="00AC4E"/>
          </a:solidFill>
          <a:ln w="254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wrap="square" lIns="179999" rIns="179999" rtlCol="0" anchor="ctr">
            <a:spAutoFit/>
          </a:bodyPr>
          <a:lstStyle/>
          <a:p>
            <a:r>
              <a:rPr kumimoji="1" lang="ja-JP" altLang="en-US" sz="2000" b="1" dirty="0">
                <a:solidFill>
                  <a:schemeClr val="bg1"/>
                </a:solidFill>
                <a:latin typeface="Yu Gothic UI" panose="020B0500000000000000" pitchFamily="50" charset="-128"/>
                <a:ea typeface="Yu Gothic UI" panose="020B0500000000000000" pitchFamily="50" charset="-128"/>
              </a:rPr>
              <a:t>大阪・関西万博の開催</a:t>
            </a:r>
            <a:endParaRPr kumimoji="1" lang="ja-JP" altLang="en-US" sz="1347" dirty="0">
              <a:solidFill>
                <a:schemeClr val="bg1"/>
              </a:solidFill>
              <a:latin typeface="Yu Gothic UI" panose="020B0500000000000000" pitchFamily="50" charset="-128"/>
              <a:ea typeface="Yu Gothic UI" panose="020B0500000000000000" pitchFamily="50" charset="-128"/>
            </a:endParaRPr>
          </a:p>
        </p:txBody>
      </p:sp>
      <p:sp>
        <p:nvSpPr>
          <p:cNvPr id="4" name="正方形/長方形 3"/>
          <p:cNvSpPr/>
          <p:nvPr/>
        </p:nvSpPr>
        <p:spPr>
          <a:xfrm>
            <a:off x="1" y="0"/>
            <a:ext cx="12801599" cy="648000"/>
          </a:xfrm>
          <a:prstGeom prst="rect">
            <a:avLst/>
          </a:prstGeom>
          <a:solidFill>
            <a:srgbClr val="007E39"/>
          </a:solidFill>
          <a:ln w="12700" cap="flat" cmpd="sng" algn="ctr">
            <a:noFill/>
            <a:prstDash val="solid"/>
            <a:miter lim="800000"/>
          </a:ln>
          <a:effectLst/>
        </p:spPr>
        <p:txBody>
          <a:bodyPr rot="0" spcFirstLastPara="0" vert="horz" wrap="square" lIns="91440" tIns="126000" rIns="91440" bIns="45720" numCol="1" spcCol="0" rtlCol="0" fromWordArt="0" anchor="ctr" anchorCtr="0" forceAA="0" compatLnSpc="1">
            <a:prstTxWarp prst="textNoShape">
              <a:avLst/>
            </a:prstTxWarp>
            <a:noAutofit/>
          </a:bodyPr>
          <a:lstStyle/>
          <a:p>
            <a:pPr algn="ctr">
              <a:lnSpc>
                <a:spcPts val="3080"/>
              </a:lnSpc>
            </a:pPr>
            <a:r>
              <a:rPr lang="ja-JP" altLang="en-US" sz="2800" b="1" dirty="0">
                <a:solidFill>
                  <a:schemeClr val="bg1"/>
                </a:solidFill>
                <a:latin typeface="メイリオ" panose="020B0604030504040204" pitchFamily="50" charset="-128"/>
                <a:ea typeface="メイリオ" panose="020B0604030504040204" pitchFamily="50" charset="-128"/>
              </a:rPr>
              <a:t>２　環境総合計画策定・改定の背景</a:t>
            </a:r>
          </a:p>
        </p:txBody>
      </p:sp>
      <p:sp>
        <p:nvSpPr>
          <p:cNvPr id="16" name="テキスト ボックス 15"/>
          <p:cNvSpPr txBox="1"/>
          <p:nvPr/>
        </p:nvSpPr>
        <p:spPr>
          <a:xfrm>
            <a:off x="11622954" y="65447"/>
            <a:ext cx="1038246" cy="400110"/>
          </a:xfrm>
          <a:prstGeom prst="rect">
            <a:avLst/>
          </a:prstGeom>
          <a:noFill/>
        </p:spPr>
        <p:txBody>
          <a:bodyPr wrap="square" rtlCol="0">
            <a:spAutoFit/>
          </a:bodyPr>
          <a:lstStyle/>
          <a:p>
            <a:pPr algn="r"/>
            <a:r>
              <a:rPr kumimoji="1" lang="en-US" altLang="ja-JP" sz="2000" b="1" dirty="0">
                <a:solidFill>
                  <a:schemeClr val="bg1"/>
                </a:solidFill>
              </a:rPr>
              <a:t>5</a:t>
            </a:r>
          </a:p>
        </p:txBody>
      </p:sp>
      <p:sp>
        <p:nvSpPr>
          <p:cNvPr id="8" name="テキスト ボックス 7">
            <a:extLst>
              <a:ext uri="{FF2B5EF4-FFF2-40B4-BE49-F238E27FC236}">
                <a16:creationId xmlns:a16="http://schemas.microsoft.com/office/drawing/2014/main" id="{91CF4B69-2FC9-4D76-80C2-A55AC9FDFDBC}"/>
              </a:ext>
            </a:extLst>
          </p:cNvPr>
          <p:cNvSpPr txBox="1"/>
          <p:nvPr/>
        </p:nvSpPr>
        <p:spPr>
          <a:xfrm>
            <a:off x="9559248" y="4087375"/>
            <a:ext cx="1843538" cy="267061"/>
          </a:xfrm>
          <a:prstGeom prst="rect">
            <a:avLst/>
          </a:prstGeom>
          <a:noFill/>
        </p:spPr>
        <p:txBody>
          <a:bodyPr wrap="square" rtlCol="0">
            <a:spAutoFit/>
          </a:bodyPr>
          <a:lstStyle/>
          <a:p>
            <a:pPr>
              <a:lnSpc>
                <a:spcPts val="1500"/>
              </a:lnSpc>
            </a:pPr>
            <a:r>
              <a:rPr kumimoji="1" lang="ja-JP" altLang="en-US" sz="1050" b="1" dirty="0">
                <a:latin typeface="Yu Gothic UI" panose="020B0500000000000000" pitchFamily="50" charset="-128"/>
                <a:ea typeface="Yu Gothic UI" panose="020B0500000000000000" pitchFamily="50" charset="-128"/>
              </a:rPr>
              <a:t>大屋根リング</a:t>
            </a:r>
            <a:endParaRPr kumimoji="1" lang="en-US" altLang="ja-JP" sz="1050" b="1" dirty="0">
              <a:latin typeface="Yu Gothic UI" panose="020B0500000000000000" pitchFamily="50" charset="-128"/>
              <a:ea typeface="Yu Gothic UI" panose="020B0500000000000000" pitchFamily="50" charset="-128"/>
            </a:endParaRPr>
          </a:p>
        </p:txBody>
      </p:sp>
      <p:sp>
        <p:nvSpPr>
          <p:cNvPr id="9" name="正方形/長方形 8">
            <a:extLst>
              <a:ext uri="{FF2B5EF4-FFF2-40B4-BE49-F238E27FC236}">
                <a16:creationId xmlns:a16="http://schemas.microsoft.com/office/drawing/2014/main" id="{CEC7559B-F54C-4C79-888B-A8F96ECF3890}"/>
              </a:ext>
            </a:extLst>
          </p:cNvPr>
          <p:cNvSpPr/>
          <p:nvPr/>
        </p:nvSpPr>
        <p:spPr>
          <a:xfrm>
            <a:off x="8852327" y="4340794"/>
            <a:ext cx="2438905" cy="246221"/>
          </a:xfrm>
          <a:prstGeom prst="rect">
            <a:avLst/>
          </a:prstGeom>
        </p:spPr>
        <p:txBody>
          <a:bodyPr wrap="square">
            <a:spAutoFit/>
          </a:bodyPr>
          <a:lstStyle/>
          <a:p>
            <a:pPr>
              <a:lnSpc>
                <a:spcPts val="1200"/>
              </a:lnSpc>
              <a:tabLst>
                <a:tab pos="180340" algn="l"/>
              </a:tabLst>
            </a:pPr>
            <a:r>
              <a:rPr lang="zh-CN" altLang="en-US" sz="1000" b="0" i="0" dirty="0">
                <a:effectLst/>
                <a:latin typeface="Yu Gothic UI" panose="020B0500000000000000" pitchFamily="50" charset="-128"/>
                <a:ea typeface="Yu Gothic UI" panose="020B0500000000000000" pitchFamily="50" charset="-128"/>
              </a:rPr>
              <a:t>提供：２０２５年日本国際博覧会協会</a:t>
            </a:r>
            <a:endParaRPr lang="ja-JP" altLang="ja-JP" sz="1000" kern="100" dirty="0">
              <a:effectLst/>
              <a:latin typeface="Yu Gothic UI" panose="020B0500000000000000" pitchFamily="50" charset="-128"/>
              <a:ea typeface="Yu Gothic UI" panose="020B0500000000000000" pitchFamily="50" charset="-128"/>
              <a:cs typeface="Times New Roman" panose="02020603050405020304" pitchFamily="18" charset="0"/>
            </a:endParaRPr>
          </a:p>
        </p:txBody>
      </p:sp>
      <p:sp>
        <p:nvSpPr>
          <p:cNvPr id="21" name="正方形/長方形 20">
            <a:extLst>
              <a:ext uri="{FF2B5EF4-FFF2-40B4-BE49-F238E27FC236}">
                <a16:creationId xmlns:a16="http://schemas.microsoft.com/office/drawing/2014/main" id="{5A04A9CD-2D7A-4098-A0D5-09C8E004088F}"/>
              </a:ext>
            </a:extLst>
          </p:cNvPr>
          <p:cNvSpPr/>
          <p:nvPr/>
        </p:nvSpPr>
        <p:spPr>
          <a:xfrm>
            <a:off x="188543" y="996850"/>
            <a:ext cx="7510435" cy="3929548"/>
          </a:xfrm>
          <a:prstGeom prst="rect">
            <a:avLst/>
          </a:prstGeom>
          <a:noFill/>
          <a:ln w="1905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Ins="180000" rtlCol="0" anchor="t"/>
          <a:lstStyle/>
          <a:p>
            <a:pPr>
              <a:lnSpc>
                <a:spcPts val="2100"/>
              </a:lnSpc>
              <a:spcBef>
                <a:spcPts val="601"/>
              </a:spcBef>
            </a:pPr>
            <a:endParaRPr lang="en-US" altLang="ja-JP" sz="1600" b="1" dirty="0">
              <a:solidFill>
                <a:schemeClr val="tx1"/>
              </a:solidFill>
              <a:latin typeface="Yu Gothic UI" panose="020B0500000000000000" pitchFamily="50" charset="-128"/>
              <a:ea typeface="Yu Gothic UI" panose="020B0500000000000000" pitchFamily="50" charset="-128"/>
            </a:endParaRPr>
          </a:p>
          <a:p>
            <a:pPr marL="285750" indent="-285750">
              <a:lnSpc>
                <a:spcPts val="2100"/>
              </a:lnSpc>
              <a:spcBef>
                <a:spcPts val="601"/>
              </a:spcBef>
              <a:buFont typeface="Wingdings" panose="05000000000000000000" pitchFamily="2" charset="2"/>
              <a:buChar char="Ø"/>
            </a:pPr>
            <a:r>
              <a:rPr lang="ja-JP" altLang="en-US" sz="1600" b="1" dirty="0">
                <a:solidFill>
                  <a:schemeClr val="tx1"/>
                </a:solidFill>
                <a:latin typeface="Yu Gothic UI" panose="020B0500000000000000" pitchFamily="50" charset="-128"/>
                <a:ea typeface="Yu Gothic UI" panose="020B0500000000000000" pitchFamily="50" charset="-128"/>
              </a:rPr>
              <a:t>　</a:t>
            </a:r>
            <a:r>
              <a:rPr lang="en-US" altLang="ja-JP" sz="1600" dirty="0">
                <a:solidFill>
                  <a:schemeClr val="tx1"/>
                </a:solidFill>
                <a:latin typeface="Yu Gothic UI" panose="020B0500000000000000" pitchFamily="50" charset="-128"/>
                <a:ea typeface="Yu Gothic UI" panose="020B0500000000000000" pitchFamily="50" charset="-128"/>
              </a:rPr>
              <a:t>2025</a:t>
            </a:r>
            <a:r>
              <a:rPr lang="ja-JP" altLang="en-US" sz="1600" dirty="0">
                <a:solidFill>
                  <a:schemeClr val="tx1"/>
                </a:solidFill>
                <a:latin typeface="Yu Gothic UI" panose="020B0500000000000000" pitchFamily="50" charset="-128"/>
                <a:ea typeface="Yu Gothic UI" panose="020B0500000000000000" pitchFamily="50" charset="-128"/>
              </a:rPr>
              <a:t>年４月</a:t>
            </a:r>
            <a:r>
              <a:rPr lang="en-US" altLang="ja-JP" sz="1600" dirty="0">
                <a:solidFill>
                  <a:schemeClr val="tx1"/>
                </a:solidFill>
                <a:latin typeface="Yu Gothic UI" panose="020B0500000000000000" pitchFamily="50" charset="-128"/>
                <a:ea typeface="Yu Gothic UI" panose="020B0500000000000000" pitchFamily="50" charset="-128"/>
              </a:rPr>
              <a:t>13</a:t>
            </a:r>
            <a:r>
              <a:rPr lang="ja-JP" altLang="en-US" sz="1600" dirty="0">
                <a:solidFill>
                  <a:schemeClr val="tx1"/>
                </a:solidFill>
                <a:latin typeface="Yu Gothic UI" panose="020B0500000000000000" pitchFamily="50" charset="-128"/>
                <a:ea typeface="Yu Gothic UI" panose="020B0500000000000000" pitchFamily="50" charset="-128"/>
              </a:rPr>
              <a:t>日から</a:t>
            </a:r>
            <a:r>
              <a:rPr lang="en-US" altLang="ja-JP" sz="1600" dirty="0">
                <a:solidFill>
                  <a:schemeClr val="tx1"/>
                </a:solidFill>
                <a:latin typeface="Yu Gothic UI" panose="020B0500000000000000" pitchFamily="50" charset="-128"/>
                <a:ea typeface="Yu Gothic UI" panose="020B0500000000000000" pitchFamily="50" charset="-128"/>
              </a:rPr>
              <a:t>10</a:t>
            </a:r>
            <a:r>
              <a:rPr lang="ja-JP" altLang="en-US" sz="1600" dirty="0">
                <a:solidFill>
                  <a:schemeClr val="tx1"/>
                </a:solidFill>
                <a:latin typeface="Yu Gothic UI" panose="020B0500000000000000" pitchFamily="50" charset="-128"/>
                <a:ea typeface="Yu Gothic UI" panose="020B0500000000000000" pitchFamily="50" charset="-128"/>
              </a:rPr>
              <a:t>月</a:t>
            </a:r>
            <a:r>
              <a:rPr lang="en-US" altLang="ja-JP" sz="1600" dirty="0">
                <a:solidFill>
                  <a:schemeClr val="tx1"/>
                </a:solidFill>
                <a:latin typeface="Yu Gothic UI" panose="020B0500000000000000" pitchFamily="50" charset="-128"/>
                <a:ea typeface="Yu Gothic UI" panose="020B0500000000000000" pitchFamily="50" charset="-128"/>
              </a:rPr>
              <a:t>13</a:t>
            </a:r>
            <a:r>
              <a:rPr lang="ja-JP" altLang="en-US" sz="1600" dirty="0">
                <a:solidFill>
                  <a:schemeClr val="tx1"/>
                </a:solidFill>
                <a:latin typeface="Yu Gothic UI" panose="020B0500000000000000" pitchFamily="50" charset="-128"/>
                <a:ea typeface="Yu Gothic UI" panose="020B0500000000000000" pitchFamily="50" charset="-128"/>
              </a:rPr>
              <a:t>日までの</a:t>
            </a:r>
            <a:r>
              <a:rPr lang="en-US" altLang="ja-JP" sz="1600" dirty="0">
                <a:solidFill>
                  <a:schemeClr val="tx1"/>
                </a:solidFill>
                <a:latin typeface="Yu Gothic UI" panose="020B0500000000000000" pitchFamily="50" charset="-128"/>
                <a:ea typeface="Yu Gothic UI" panose="020B0500000000000000" pitchFamily="50" charset="-128"/>
              </a:rPr>
              <a:t>184</a:t>
            </a:r>
            <a:r>
              <a:rPr lang="ja-JP" altLang="en-US" sz="1600" dirty="0">
                <a:solidFill>
                  <a:schemeClr val="tx1"/>
                </a:solidFill>
                <a:latin typeface="Yu Gothic UI" panose="020B0500000000000000" pitchFamily="50" charset="-128"/>
                <a:ea typeface="Yu Gothic UI" panose="020B0500000000000000" pitchFamily="50" charset="-128"/>
              </a:rPr>
              <a:t>日間、大阪市の夢洲で大阪・関西万博が開催されました。コンセプトは「</a:t>
            </a:r>
            <a:r>
              <a:rPr lang="en-US" altLang="ja-JP" sz="1600" dirty="0">
                <a:solidFill>
                  <a:schemeClr val="tx1"/>
                </a:solidFill>
                <a:latin typeface="Yu Gothic UI" panose="020B0500000000000000" pitchFamily="50" charset="-128"/>
                <a:ea typeface="Yu Gothic UI" panose="020B0500000000000000" pitchFamily="50" charset="-128"/>
              </a:rPr>
              <a:t>-People’s Living Lab –</a:t>
            </a:r>
            <a:r>
              <a:rPr lang="ja-JP" altLang="en-US" sz="1600" b="1" dirty="0">
                <a:solidFill>
                  <a:schemeClr val="tx1"/>
                </a:solidFill>
                <a:latin typeface="Yu Gothic UI" panose="020B0500000000000000" pitchFamily="50" charset="-128"/>
                <a:ea typeface="Yu Gothic UI" panose="020B0500000000000000" pitchFamily="50" charset="-128"/>
              </a:rPr>
              <a:t>未来社会の実験場</a:t>
            </a:r>
            <a:r>
              <a:rPr lang="ja-JP" altLang="en-US" sz="1600" dirty="0">
                <a:solidFill>
                  <a:schemeClr val="tx1"/>
                </a:solidFill>
                <a:latin typeface="Yu Gothic UI" panose="020B0500000000000000" pitchFamily="50" charset="-128"/>
                <a:ea typeface="Yu Gothic UI" panose="020B0500000000000000" pitchFamily="50" charset="-128"/>
              </a:rPr>
              <a:t>」であり、　先端技術など世界の英知を集め、新たなアイデアを創造・発信する場となりました。</a:t>
            </a:r>
          </a:p>
          <a:p>
            <a:pPr marL="285750" indent="-285750">
              <a:lnSpc>
                <a:spcPts val="2100"/>
              </a:lnSpc>
              <a:spcBef>
                <a:spcPts val="601"/>
              </a:spcBef>
              <a:buFont typeface="Wingdings" panose="05000000000000000000" pitchFamily="2" charset="2"/>
              <a:buChar char="Ø"/>
            </a:pPr>
            <a:r>
              <a:rPr lang="ja-JP" altLang="en-US" sz="1600" dirty="0">
                <a:solidFill>
                  <a:schemeClr val="tx1"/>
                </a:solidFill>
                <a:latin typeface="Yu Gothic UI" panose="020B0500000000000000" pitchFamily="50" charset="-128"/>
                <a:ea typeface="Yu Gothic UI" panose="020B0500000000000000" pitchFamily="50" charset="-128"/>
              </a:rPr>
              <a:t>　大阪府・大阪市においては、万博の成功と、そのポテンシャルを活かした持続的な成長への道筋を確かなものとするため、「大阪・関西万博を契機とした「未来社会」の実現に向けて（大阪版万博アクションプラン）」を策定し、環境分野における未来社会の姿として、</a:t>
            </a:r>
            <a:r>
              <a:rPr lang="ja-JP" altLang="en-US" sz="1600" b="1" dirty="0">
                <a:solidFill>
                  <a:schemeClr val="tx1"/>
                </a:solidFill>
                <a:latin typeface="Yu Gothic UI" panose="020B0500000000000000" pitchFamily="50" charset="-128"/>
                <a:ea typeface="Yu Gothic UI" panose="020B0500000000000000" pitchFamily="50" charset="-128"/>
              </a:rPr>
              <a:t>万博を契機とした脱炭素社会の実現や、</a:t>
            </a:r>
            <a:r>
              <a:rPr lang="ja-JP" altLang="en-US" sz="1600" dirty="0">
                <a:solidFill>
                  <a:schemeClr val="tx1"/>
                </a:solidFill>
                <a:latin typeface="Yu Gothic UI" panose="020B0500000000000000" pitchFamily="50" charset="-128"/>
                <a:ea typeface="Yu Gothic UI" panose="020B0500000000000000" pitchFamily="50" charset="-128"/>
              </a:rPr>
              <a:t>モビリティ分野における未来社会の姿として、</a:t>
            </a:r>
            <a:r>
              <a:rPr lang="ja-JP" altLang="en-US" sz="1600" b="1" dirty="0">
                <a:solidFill>
                  <a:schemeClr val="tx1"/>
                </a:solidFill>
                <a:latin typeface="Yu Gothic UI" panose="020B0500000000000000" pitchFamily="50" charset="-128"/>
                <a:ea typeface="Yu Gothic UI" panose="020B0500000000000000" pitchFamily="50" charset="-128"/>
              </a:rPr>
              <a:t>世界をリードする次世代モビリティの実現</a:t>
            </a:r>
            <a:r>
              <a:rPr lang="ja-JP" altLang="en-US" sz="1600" dirty="0">
                <a:solidFill>
                  <a:schemeClr val="tx1"/>
                </a:solidFill>
                <a:latin typeface="Yu Gothic UI" panose="020B0500000000000000" pitchFamily="50" charset="-128"/>
                <a:ea typeface="Yu Gothic UI" panose="020B0500000000000000" pitchFamily="50" charset="-128"/>
              </a:rPr>
              <a:t>を掲げました。</a:t>
            </a:r>
          </a:p>
          <a:p>
            <a:pPr marL="285750" indent="-285750">
              <a:lnSpc>
                <a:spcPts val="2100"/>
              </a:lnSpc>
              <a:spcBef>
                <a:spcPts val="601"/>
              </a:spcBef>
              <a:buFont typeface="Wingdings" panose="05000000000000000000" pitchFamily="2" charset="2"/>
              <a:buChar char="Ø"/>
            </a:pPr>
            <a:r>
              <a:rPr lang="ja-JP" altLang="en-US" sz="1600" dirty="0">
                <a:solidFill>
                  <a:schemeClr val="tx1"/>
                </a:solidFill>
                <a:latin typeface="Yu Gothic UI" panose="020B0500000000000000" pitchFamily="50" charset="-128"/>
                <a:ea typeface="Yu Gothic UI" panose="020B0500000000000000" pitchFamily="50" charset="-128"/>
              </a:rPr>
              <a:t>　大阪・関西万博は、</a:t>
            </a:r>
            <a:r>
              <a:rPr lang="en-US" altLang="ja-JP" sz="1600" dirty="0">
                <a:solidFill>
                  <a:schemeClr val="tx1"/>
                </a:solidFill>
                <a:latin typeface="Yu Gothic UI" panose="020B0500000000000000" pitchFamily="50" charset="-128"/>
                <a:ea typeface="Yu Gothic UI" panose="020B0500000000000000" pitchFamily="50" charset="-128"/>
              </a:rPr>
              <a:t>2,900</a:t>
            </a:r>
            <a:r>
              <a:rPr lang="ja-JP" altLang="en-US" sz="1600" dirty="0">
                <a:solidFill>
                  <a:schemeClr val="tx1"/>
                </a:solidFill>
                <a:latin typeface="Yu Gothic UI" panose="020B0500000000000000" pitchFamily="50" charset="-128"/>
                <a:ea typeface="Yu Gothic UI" panose="020B0500000000000000" pitchFamily="50" charset="-128"/>
              </a:rPr>
              <a:t>万人を超える来場者があり、今後は、</a:t>
            </a:r>
            <a:r>
              <a:rPr lang="ja-JP" altLang="en-US" sz="1600" b="1" dirty="0">
                <a:solidFill>
                  <a:schemeClr val="tx1"/>
                </a:solidFill>
                <a:latin typeface="Yu Gothic UI" panose="020B0500000000000000" pitchFamily="50" charset="-128"/>
                <a:ea typeface="Yu Gothic UI" panose="020B0500000000000000" pitchFamily="50" charset="-128"/>
              </a:rPr>
              <a:t>万博のレガシー</a:t>
            </a:r>
            <a:br>
              <a:rPr lang="en-US" altLang="ja-JP" sz="1600" b="1" dirty="0">
                <a:solidFill>
                  <a:schemeClr val="tx1"/>
                </a:solidFill>
                <a:latin typeface="Yu Gothic UI" panose="020B0500000000000000" pitchFamily="50" charset="-128"/>
                <a:ea typeface="Yu Gothic UI" panose="020B0500000000000000" pitchFamily="50" charset="-128"/>
              </a:rPr>
            </a:br>
            <a:r>
              <a:rPr lang="ja-JP" altLang="en-US" sz="1600" b="1" dirty="0">
                <a:solidFill>
                  <a:schemeClr val="tx1"/>
                </a:solidFill>
                <a:latin typeface="Yu Gothic UI" panose="020B0500000000000000" pitchFamily="50" charset="-128"/>
                <a:ea typeface="Yu Gothic UI" panose="020B0500000000000000" pitchFamily="50" charset="-128"/>
              </a:rPr>
              <a:t>（遺産）として、新技術の社会実装や自主的な行動変容などが期待</a:t>
            </a:r>
            <a:r>
              <a:rPr lang="ja-JP" altLang="en-US" sz="1600" dirty="0">
                <a:solidFill>
                  <a:schemeClr val="tx1"/>
                </a:solidFill>
                <a:latin typeface="Yu Gothic UI" panose="020B0500000000000000" pitchFamily="50" charset="-128"/>
                <a:ea typeface="Yu Gothic UI" panose="020B0500000000000000" pitchFamily="50" charset="-128"/>
              </a:rPr>
              <a:t>されています。</a:t>
            </a:r>
            <a:endParaRPr lang="en-US" altLang="ja-JP" sz="1600" dirty="0">
              <a:solidFill>
                <a:schemeClr val="tx1"/>
              </a:solidFill>
              <a:latin typeface="Yu Gothic UI" panose="020B0500000000000000" pitchFamily="50" charset="-128"/>
              <a:ea typeface="Yu Gothic UI" panose="020B0500000000000000" pitchFamily="50" charset="-128"/>
            </a:endParaRPr>
          </a:p>
        </p:txBody>
      </p:sp>
      <p:sp>
        <p:nvSpPr>
          <p:cNvPr id="14" name="正方形/長方形 13">
            <a:extLst>
              <a:ext uri="{FF2B5EF4-FFF2-40B4-BE49-F238E27FC236}">
                <a16:creationId xmlns:a16="http://schemas.microsoft.com/office/drawing/2014/main" id="{71F4DC5A-5334-4B41-BD3E-802511C6AA52}"/>
              </a:ext>
            </a:extLst>
          </p:cNvPr>
          <p:cNvSpPr/>
          <p:nvPr/>
        </p:nvSpPr>
        <p:spPr>
          <a:xfrm>
            <a:off x="4131006" y="9047367"/>
            <a:ext cx="2012315" cy="215860"/>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50" dirty="0">
                <a:solidFill>
                  <a:schemeClr val="tx1"/>
                </a:solidFill>
                <a:latin typeface="Yu Gothic UI" panose="020B0500000000000000" pitchFamily="50" charset="-128"/>
                <a:ea typeface="Yu Gothic UI" panose="020B0500000000000000" pitchFamily="50" charset="-128"/>
              </a:rPr>
              <a:t>ワイヤレス給電の実証の様子</a:t>
            </a:r>
          </a:p>
        </p:txBody>
      </p:sp>
      <p:sp>
        <p:nvSpPr>
          <p:cNvPr id="17" name="テキスト ボックス 16">
            <a:extLst>
              <a:ext uri="{FF2B5EF4-FFF2-40B4-BE49-F238E27FC236}">
                <a16:creationId xmlns:a16="http://schemas.microsoft.com/office/drawing/2014/main" id="{B7E9B752-BE93-489D-BE7F-5BD9B285D577}"/>
              </a:ext>
            </a:extLst>
          </p:cNvPr>
          <p:cNvSpPr txBox="1"/>
          <p:nvPr/>
        </p:nvSpPr>
        <p:spPr>
          <a:xfrm>
            <a:off x="194671" y="4440986"/>
            <a:ext cx="12271260" cy="1687321"/>
          </a:xfrm>
          <a:prstGeom prst="rect">
            <a:avLst/>
          </a:prstGeom>
          <a:noFill/>
        </p:spPr>
        <p:txBody>
          <a:bodyPr wrap="square">
            <a:spAutoFit/>
          </a:bodyPr>
          <a:lstStyle/>
          <a:p>
            <a:pPr marL="285750" indent="-285750">
              <a:lnSpc>
                <a:spcPts val="2100"/>
              </a:lnSpc>
              <a:spcBef>
                <a:spcPts val="601"/>
              </a:spcBef>
              <a:buFont typeface="Wingdings" panose="05000000000000000000" pitchFamily="2" charset="2"/>
              <a:buChar char="Ø"/>
            </a:pPr>
            <a:r>
              <a:rPr lang="ja-JP" altLang="en-US" sz="1600" dirty="0">
                <a:latin typeface="Yu Gothic UI" panose="020B0500000000000000" pitchFamily="50" charset="-128"/>
                <a:ea typeface="Yu Gothic UI" panose="020B0500000000000000" pitchFamily="50" charset="-128"/>
              </a:rPr>
              <a:t>　新技術の例としては、万博で披露された</a:t>
            </a:r>
            <a:r>
              <a:rPr lang="ja-JP" altLang="en-US" sz="1600" b="1" dirty="0">
                <a:latin typeface="Yu Gothic UI" panose="020B0500000000000000" pitchFamily="50" charset="-128"/>
                <a:ea typeface="Yu Gothic UI" panose="020B0500000000000000" pitchFamily="50" charset="-128"/>
              </a:rPr>
              <a:t>「ペロブスカイト太陽電池」</a:t>
            </a:r>
            <a:r>
              <a:rPr lang="ja-JP" altLang="en-US" sz="1600" dirty="0">
                <a:latin typeface="Yu Gothic UI" panose="020B0500000000000000" pitchFamily="50" charset="-128"/>
                <a:ea typeface="Yu Gothic UI" panose="020B0500000000000000" pitchFamily="50" charset="-128"/>
              </a:rPr>
              <a:t>は、日本発の技術</a:t>
            </a:r>
            <a:br>
              <a:rPr lang="en-US" altLang="ja-JP" sz="1600" dirty="0">
                <a:latin typeface="Yu Gothic UI" panose="020B0500000000000000" pitchFamily="50" charset="-128"/>
                <a:ea typeface="Yu Gothic UI" panose="020B0500000000000000" pitchFamily="50" charset="-128"/>
              </a:rPr>
            </a:br>
            <a:r>
              <a:rPr lang="ja-JP" altLang="en-US" sz="1600" dirty="0">
                <a:latin typeface="Yu Gothic UI" panose="020B0500000000000000" pitchFamily="50" charset="-128"/>
                <a:ea typeface="Yu Gothic UI" panose="020B0500000000000000" pitchFamily="50" charset="-128"/>
              </a:rPr>
              <a:t>で軽量で柔軟な太陽電池であり、建物壁面などこれまで設置が困難であった場所にも導入が可能で、再エネ導入拡大と地域共生を両立するものです。さらに、ケーブルを使わずに</a:t>
            </a:r>
            <a:r>
              <a:rPr lang="en-US" altLang="ja-JP" sz="1600" dirty="0">
                <a:latin typeface="Yu Gothic UI" panose="020B0500000000000000" pitchFamily="50" charset="-128"/>
                <a:ea typeface="Yu Gothic UI" panose="020B0500000000000000" pitchFamily="50" charset="-128"/>
              </a:rPr>
              <a:t>EV</a:t>
            </a:r>
            <a:r>
              <a:rPr lang="ja-JP" altLang="en-US" sz="1600" dirty="0">
                <a:latin typeface="Yu Gothic UI" panose="020B0500000000000000" pitchFamily="50" charset="-128"/>
                <a:ea typeface="Yu Gothic UI" panose="020B0500000000000000" pitchFamily="50" charset="-128"/>
              </a:rPr>
              <a:t>に電気を供給する技術である</a:t>
            </a:r>
            <a:r>
              <a:rPr lang="ja-JP" altLang="en-US" sz="1600" b="1" dirty="0">
                <a:latin typeface="Yu Gothic UI" panose="020B0500000000000000" pitchFamily="50" charset="-128"/>
                <a:ea typeface="Yu Gothic UI" panose="020B0500000000000000" pitchFamily="50" charset="-128"/>
              </a:rPr>
              <a:t>「</a:t>
            </a:r>
            <a:r>
              <a:rPr lang="en-US" altLang="ja-JP" sz="1600" b="1" dirty="0">
                <a:latin typeface="Yu Gothic UI" panose="020B0500000000000000" pitchFamily="50" charset="-128"/>
                <a:ea typeface="Yu Gothic UI" panose="020B0500000000000000" pitchFamily="50" charset="-128"/>
              </a:rPr>
              <a:t>EV</a:t>
            </a:r>
            <a:r>
              <a:rPr lang="ja-JP" altLang="en-US" sz="1600" b="1" dirty="0">
                <a:latin typeface="Yu Gothic UI" panose="020B0500000000000000" pitchFamily="50" charset="-128"/>
                <a:ea typeface="Yu Gothic UI" panose="020B0500000000000000" pitchFamily="50" charset="-128"/>
              </a:rPr>
              <a:t>ワイヤレス給電」</a:t>
            </a:r>
            <a:r>
              <a:rPr lang="ja-JP" altLang="en-US" sz="1600" dirty="0">
                <a:latin typeface="Yu Gothic UI" panose="020B0500000000000000" pitchFamily="50" charset="-128"/>
                <a:ea typeface="Yu Gothic UI" panose="020B0500000000000000" pitchFamily="50" charset="-128"/>
              </a:rPr>
              <a:t>等は、会場内で実証が行われました。</a:t>
            </a:r>
            <a:br>
              <a:rPr lang="en-US" altLang="ja-JP" sz="1600" dirty="0">
                <a:latin typeface="Yu Gothic UI" panose="020B0500000000000000" pitchFamily="50" charset="-128"/>
                <a:ea typeface="Yu Gothic UI" panose="020B0500000000000000" pitchFamily="50" charset="-128"/>
              </a:rPr>
            </a:br>
            <a:r>
              <a:rPr lang="ja-JP" altLang="en-US" sz="1600" dirty="0">
                <a:latin typeface="Yu Gothic UI" panose="020B0500000000000000" pitchFamily="50" charset="-128"/>
                <a:ea typeface="Yu Gothic UI" panose="020B0500000000000000" pitchFamily="50" charset="-128"/>
              </a:rPr>
              <a:t>　また、行動変容を促す取組の例としては、</a:t>
            </a:r>
            <a:r>
              <a:rPr lang="en-US" altLang="ja-JP" sz="1600" dirty="0">
                <a:latin typeface="Yu Gothic UI" panose="020B0500000000000000" pitchFamily="50" charset="-128"/>
                <a:ea typeface="Yu Gothic UI" panose="020B0500000000000000" pitchFamily="50" charset="-128"/>
              </a:rPr>
              <a:t>BLUE OCEAN DOME</a:t>
            </a:r>
            <a:r>
              <a:rPr lang="ja-JP" altLang="en-US" sz="1600" dirty="0">
                <a:latin typeface="Yu Gothic UI" panose="020B0500000000000000" pitchFamily="50" charset="-128"/>
                <a:ea typeface="Yu Gothic UI" panose="020B0500000000000000" pitchFamily="50" charset="-128"/>
              </a:rPr>
              <a:t>パビリオンにおける海洋プラスチックごみ対策に関する情報発信や、マイボトルの携帯促進などにより、来場者のごみ削減に向けた意識醸成が進み、ごみの発生量が予測に比べて大きく減少しました。なお、会場内で収集されたペットボトルについては、新たなペットボトルに再生する「水平リサイクル」が実施されました。</a:t>
            </a:r>
          </a:p>
        </p:txBody>
      </p:sp>
      <p:pic>
        <p:nvPicPr>
          <p:cNvPr id="18" name="図 17">
            <a:extLst>
              <a:ext uri="{FF2B5EF4-FFF2-40B4-BE49-F238E27FC236}">
                <a16:creationId xmlns:a16="http://schemas.microsoft.com/office/drawing/2014/main" id="{4BF4B592-8AD4-452E-9AB3-8AF136C64A73}"/>
              </a:ext>
            </a:extLst>
          </p:cNvPr>
          <p:cNvPicPr>
            <a:picLocks noChangeAspect="1"/>
          </p:cNvPicPr>
          <p:nvPr/>
        </p:nvPicPr>
        <p:blipFill>
          <a:blip r:embed="rId3"/>
          <a:stretch>
            <a:fillRect/>
          </a:stretch>
        </p:blipFill>
        <p:spPr>
          <a:xfrm>
            <a:off x="10513012" y="6508726"/>
            <a:ext cx="1858157" cy="2477544"/>
          </a:xfrm>
          <a:prstGeom prst="rect">
            <a:avLst/>
          </a:prstGeom>
        </p:spPr>
      </p:pic>
      <p:sp>
        <p:nvSpPr>
          <p:cNvPr id="19" name="正方形/長方形 18">
            <a:extLst>
              <a:ext uri="{FF2B5EF4-FFF2-40B4-BE49-F238E27FC236}">
                <a16:creationId xmlns:a16="http://schemas.microsoft.com/office/drawing/2014/main" id="{FF8A8EA3-DD75-4810-A655-471BD469ECE9}"/>
              </a:ext>
            </a:extLst>
          </p:cNvPr>
          <p:cNvSpPr/>
          <p:nvPr/>
        </p:nvSpPr>
        <p:spPr>
          <a:xfrm>
            <a:off x="10336380" y="8970365"/>
            <a:ext cx="2211420" cy="358108"/>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50" dirty="0">
                <a:solidFill>
                  <a:schemeClr val="tx1"/>
                </a:solidFill>
                <a:latin typeface="Yu Gothic UI" panose="020B0500000000000000" pitchFamily="50" charset="-128"/>
                <a:ea typeface="Yu Gothic UI" panose="020B0500000000000000" pitchFamily="50" charset="-128"/>
              </a:rPr>
              <a:t>万博会場での冷水器設置</a:t>
            </a:r>
            <a:endParaRPr lang="en-US" altLang="ja-JP" sz="1050" dirty="0">
              <a:solidFill>
                <a:schemeClr val="tx1"/>
              </a:solidFill>
              <a:latin typeface="Yu Gothic UI" panose="020B0500000000000000" pitchFamily="50" charset="-128"/>
              <a:ea typeface="Yu Gothic UI" panose="020B0500000000000000" pitchFamily="50" charset="-128"/>
            </a:endParaRPr>
          </a:p>
          <a:p>
            <a:pPr algn="ctr"/>
            <a:r>
              <a:rPr lang="ja-JP" altLang="en-US" sz="1050" dirty="0">
                <a:solidFill>
                  <a:schemeClr val="tx1"/>
                </a:solidFill>
                <a:latin typeface="Yu Gothic UI" panose="020B0500000000000000" pitchFamily="50" charset="-128"/>
                <a:ea typeface="Yu Gothic UI" panose="020B0500000000000000" pitchFamily="50" charset="-128"/>
              </a:rPr>
              <a:t>（おおさかマイボトルパートナーズ）</a:t>
            </a:r>
          </a:p>
        </p:txBody>
      </p:sp>
      <p:sp>
        <p:nvSpPr>
          <p:cNvPr id="27" name="正方形/長方形 26">
            <a:extLst>
              <a:ext uri="{FF2B5EF4-FFF2-40B4-BE49-F238E27FC236}">
                <a16:creationId xmlns:a16="http://schemas.microsoft.com/office/drawing/2014/main" id="{9E949F44-0884-4594-BA78-0FE682E7A201}"/>
              </a:ext>
            </a:extLst>
          </p:cNvPr>
          <p:cNvSpPr/>
          <p:nvPr/>
        </p:nvSpPr>
        <p:spPr>
          <a:xfrm>
            <a:off x="7149690" y="9047368"/>
            <a:ext cx="2443837" cy="215860"/>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ja-JP" sz="1050" dirty="0">
                <a:solidFill>
                  <a:schemeClr val="tx1"/>
                </a:solidFill>
                <a:latin typeface="Yu Gothic UI" panose="020B0500000000000000" pitchFamily="50" charset="-128"/>
                <a:ea typeface="Yu Gothic UI" panose="020B0500000000000000" pitchFamily="50" charset="-128"/>
              </a:rPr>
              <a:t>BLUE OCEAN DOME</a:t>
            </a:r>
            <a:r>
              <a:rPr lang="ja-JP" altLang="en-US" sz="1050" dirty="0">
                <a:solidFill>
                  <a:schemeClr val="tx1"/>
                </a:solidFill>
                <a:latin typeface="Yu Gothic UI" panose="020B0500000000000000" pitchFamily="50" charset="-128"/>
                <a:ea typeface="Yu Gothic UI" panose="020B0500000000000000" pitchFamily="50" charset="-128"/>
              </a:rPr>
              <a:t>パビリオン催事</a:t>
            </a:r>
          </a:p>
        </p:txBody>
      </p:sp>
      <p:sp>
        <p:nvSpPr>
          <p:cNvPr id="28" name="正方形/長方形 27">
            <a:extLst>
              <a:ext uri="{FF2B5EF4-FFF2-40B4-BE49-F238E27FC236}">
                <a16:creationId xmlns:a16="http://schemas.microsoft.com/office/drawing/2014/main" id="{5D14E146-CFB1-4891-9182-4F73C66C8BA9}"/>
              </a:ext>
            </a:extLst>
          </p:cNvPr>
          <p:cNvSpPr/>
          <p:nvPr/>
        </p:nvSpPr>
        <p:spPr>
          <a:xfrm>
            <a:off x="1071779" y="8948437"/>
            <a:ext cx="2443837" cy="358108"/>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50" dirty="0">
                <a:solidFill>
                  <a:schemeClr val="tx1"/>
                </a:solidFill>
                <a:latin typeface="Yu Gothic UI" panose="020B0500000000000000" pitchFamily="50" charset="-128"/>
                <a:ea typeface="Yu Gothic UI" panose="020B0500000000000000" pitchFamily="50" charset="-128"/>
              </a:rPr>
              <a:t>ペロブスカイト太陽電池の</a:t>
            </a:r>
          </a:p>
          <a:p>
            <a:pPr algn="ctr"/>
            <a:r>
              <a:rPr lang="ja-JP" altLang="en-US" sz="1050" dirty="0">
                <a:solidFill>
                  <a:schemeClr val="tx1"/>
                </a:solidFill>
                <a:latin typeface="Yu Gothic UI" panose="020B0500000000000000" pitchFamily="50" charset="-128"/>
                <a:ea typeface="Yu Gothic UI" panose="020B0500000000000000" pitchFamily="50" charset="-128"/>
              </a:rPr>
              <a:t>万博西ゲートでのバスシェルター設置状況</a:t>
            </a:r>
          </a:p>
        </p:txBody>
      </p:sp>
      <p:pic>
        <p:nvPicPr>
          <p:cNvPr id="5" name="図 4">
            <a:extLst>
              <a:ext uri="{FF2B5EF4-FFF2-40B4-BE49-F238E27FC236}">
                <a16:creationId xmlns:a16="http://schemas.microsoft.com/office/drawing/2014/main" id="{998C0BAD-7234-4B07-9481-8774E125616A}"/>
              </a:ext>
            </a:extLst>
          </p:cNvPr>
          <p:cNvPicPr>
            <a:picLocks noChangeAspect="1"/>
          </p:cNvPicPr>
          <p:nvPr/>
        </p:nvPicPr>
        <p:blipFill>
          <a:blip r:embed="rId4"/>
          <a:stretch>
            <a:fillRect/>
          </a:stretch>
        </p:blipFill>
        <p:spPr>
          <a:xfrm>
            <a:off x="4117157" y="6484027"/>
            <a:ext cx="2012315" cy="2476787"/>
          </a:xfrm>
          <a:prstGeom prst="rect">
            <a:avLst/>
          </a:prstGeom>
        </p:spPr>
      </p:pic>
      <p:pic>
        <p:nvPicPr>
          <p:cNvPr id="7" name="図 6">
            <a:extLst>
              <a:ext uri="{FF2B5EF4-FFF2-40B4-BE49-F238E27FC236}">
                <a16:creationId xmlns:a16="http://schemas.microsoft.com/office/drawing/2014/main" id="{A6BA8E58-62DD-4B98-BF05-7B6A3E6B75F5}"/>
              </a:ext>
            </a:extLst>
          </p:cNvPr>
          <p:cNvPicPr>
            <a:picLocks noChangeAspect="1"/>
          </p:cNvPicPr>
          <p:nvPr/>
        </p:nvPicPr>
        <p:blipFill>
          <a:blip r:embed="rId5"/>
          <a:stretch>
            <a:fillRect/>
          </a:stretch>
        </p:blipFill>
        <p:spPr>
          <a:xfrm>
            <a:off x="6462673" y="6484027"/>
            <a:ext cx="3717137" cy="2476787"/>
          </a:xfrm>
          <a:prstGeom prst="rect">
            <a:avLst/>
          </a:prstGeom>
        </p:spPr>
      </p:pic>
      <p:pic>
        <p:nvPicPr>
          <p:cNvPr id="6" name="図 5">
            <a:extLst>
              <a:ext uri="{FF2B5EF4-FFF2-40B4-BE49-F238E27FC236}">
                <a16:creationId xmlns:a16="http://schemas.microsoft.com/office/drawing/2014/main" id="{ECDBC4E3-850C-4166-B421-87D43184A9F8}"/>
              </a:ext>
            </a:extLst>
          </p:cNvPr>
          <p:cNvPicPr>
            <a:picLocks noChangeAspect="1"/>
          </p:cNvPicPr>
          <p:nvPr/>
        </p:nvPicPr>
        <p:blipFill>
          <a:blip r:embed="rId6"/>
          <a:stretch>
            <a:fillRect/>
          </a:stretch>
        </p:blipFill>
        <p:spPr>
          <a:xfrm>
            <a:off x="495277" y="6495369"/>
            <a:ext cx="3300829" cy="2474996"/>
          </a:xfrm>
          <a:prstGeom prst="rect">
            <a:avLst/>
          </a:prstGeom>
        </p:spPr>
      </p:pic>
      <p:pic>
        <p:nvPicPr>
          <p:cNvPr id="10" name="図 9">
            <a:extLst>
              <a:ext uri="{FF2B5EF4-FFF2-40B4-BE49-F238E27FC236}">
                <a16:creationId xmlns:a16="http://schemas.microsoft.com/office/drawing/2014/main" id="{BCF44F0F-A2E9-4701-A4C1-2A92DE1C3A12}"/>
              </a:ext>
            </a:extLst>
          </p:cNvPr>
          <p:cNvPicPr>
            <a:picLocks noChangeAspect="1"/>
          </p:cNvPicPr>
          <p:nvPr/>
        </p:nvPicPr>
        <p:blipFill rotWithShape="1">
          <a:blip r:embed="rId7"/>
          <a:srcRect b="21824"/>
          <a:stretch/>
        </p:blipFill>
        <p:spPr>
          <a:xfrm>
            <a:off x="7698978" y="1293373"/>
            <a:ext cx="4745604" cy="2750725"/>
          </a:xfrm>
          <a:prstGeom prst="rect">
            <a:avLst/>
          </a:prstGeom>
        </p:spPr>
      </p:pic>
    </p:spTree>
    <p:extLst>
      <p:ext uri="{BB962C8B-B14F-4D97-AF65-F5344CB8AC3E}">
        <p14:creationId xmlns:p14="http://schemas.microsoft.com/office/powerpoint/2010/main" val="488832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65599" y="3380825"/>
            <a:ext cx="12572579" cy="6029875"/>
          </a:xfrm>
          <a:prstGeom prst="rect">
            <a:avLst/>
          </a:prstGeom>
          <a:solidFill>
            <a:srgbClr val="FFFFCC"/>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5" indent="-285755">
              <a:lnSpc>
                <a:spcPts val="2600"/>
              </a:lnSpc>
              <a:buFont typeface="Wingdings" panose="05000000000000000000" pitchFamily="2" charset="2"/>
              <a:buChar char="Ø"/>
            </a:pPr>
            <a:endParaRPr kumimoji="1" lang="ja-JP" altLang="en-US" sz="1600" dirty="0">
              <a:solidFill>
                <a:schemeClr val="tx1"/>
              </a:solidFill>
            </a:endParaRPr>
          </a:p>
        </p:txBody>
      </p:sp>
      <p:sp>
        <p:nvSpPr>
          <p:cNvPr id="24" name="正方形/長方形 23"/>
          <p:cNvSpPr/>
          <p:nvPr/>
        </p:nvSpPr>
        <p:spPr>
          <a:xfrm>
            <a:off x="165600" y="834407"/>
            <a:ext cx="12572579" cy="2313584"/>
          </a:xfrm>
          <a:prstGeom prst="rect">
            <a:avLst/>
          </a:prstGeom>
          <a:solidFill>
            <a:srgbClr val="FFFFCC"/>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5" indent="-285755">
              <a:lnSpc>
                <a:spcPts val="2600"/>
              </a:lnSpc>
              <a:buFont typeface="Wingdings" panose="05000000000000000000" pitchFamily="2" charset="2"/>
              <a:buChar char="Ø"/>
            </a:pPr>
            <a:endParaRPr kumimoji="1" lang="en-US" altLang="ja-JP" sz="1600" dirty="0">
              <a:solidFill>
                <a:schemeClr val="tx1"/>
              </a:solidFill>
              <a:latin typeface="Yu Gothic UI" panose="020B0500000000000000" pitchFamily="50" charset="-128"/>
              <a:ea typeface="Yu Gothic UI" panose="020B0500000000000000" pitchFamily="50" charset="-128"/>
            </a:endParaRPr>
          </a:p>
        </p:txBody>
      </p:sp>
      <p:sp>
        <p:nvSpPr>
          <p:cNvPr id="5" name="正方形/長方形 4"/>
          <p:cNvSpPr/>
          <p:nvPr/>
        </p:nvSpPr>
        <p:spPr>
          <a:xfrm>
            <a:off x="1" y="0"/>
            <a:ext cx="12801599" cy="648000"/>
          </a:xfrm>
          <a:prstGeom prst="rect">
            <a:avLst/>
          </a:prstGeom>
          <a:solidFill>
            <a:srgbClr val="007E39"/>
          </a:solidFill>
          <a:ln w="12700" cap="flat" cmpd="sng" algn="ctr">
            <a:noFill/>
            <a:prstDash val="solid"/>
            <a:miter lim="800000"/>
          </a:ln>
          <a:effectLst/>
        </p:spPr>
        <p:txBody>
          <a:bodyPr rot="0" spcFirstLastPara="0" vert="horz" wrap="square" lIns="91440" tIns="126000" rIns="91440" bIns="45720" numCol="1" spcCol="0" rtlCol="0" fromWordArt="0" anchor="ctr" anchorCtr="0" forceAA="0" compatLnSpc="1">
            <a:prstTxWarp prst="textNoShape">
              <a:avLst/>
            </a:prstTxWarp>
            <a:noAutofit/>
          </a:bodyPr>
          <a:lstStyle/>
          <a:p>
            <a:pPr algn="ctr">
              <a:lnSpc>
                <a:spcPts val="3080"/>
              </a:lnSpc>
            </a:pPr>
            <a:r>
              <a:rPr lang="ja-JP" altLang="en-US" sz="2800" b="1" dirty="0">
                <a:solidFill>
                  <a:schemeClr val="bg1"/>
                </a:solidFill>
                <a:latin typeface="メイリオ" panose="020B0604030504040204" pitchFamily="50" charset="-128"/>
                <a:ea typeface="メイリオ" panose="020B0604030504040204" pitchFamily="50" charset="-128"/>
              </a:rPr>
              <a:t>３　</a:t>
            </a:r>
            <a:r>
              <a:rPr lang="en-US" altLang="ja-JP" sz="2800" b="1" dirty="0">
                <a:solidFill>
                  <a:schemeClr val="bg1"/>
                </a:solidFill>
                <a:latin typeface="メイリオ" panose="020B0604030504040204" pitchFamily="50" charset="-128"/>
                <a:ea typeface="メイリオ" panose="020B0604030504040204" pitchFamily="50" charset="-128"/>
              </a:rPr>
              <a:t>2050</a:t>
            </a:r>
            <a:r>
              <a:rPr lang="ja-JP" altLang="en-US" sz="2800" b="1" dirty="0">
                <a:solidFill>
                  <a:schemeClr val="bg1"/>
                </a:solidFill>
                <a:latin typeface="メイリオ" panose="020B0604030504040204" pitchFamily="50" charset="-128"/>
                <a:ea typeface="メイリオ" panose="020B0604030504040204" pitchFamily="50" charset="-128"/>
              </a:rPr>
              <a:t>年のめざすべき将来像</a:t>
            </a:r>
            <a:endParaRPr lang="ja-JP" altLang="en-US" sz="1600" b="1" dirty="0">
              <a:solidFill>
                <a:schemeClr val="bg1"/>
              </a:solidFill>
              <a:latin typeface="メイリオ" panose="020B0604030504040204" pitchFamily="50" charset="-128"/>
              <a:ea typeface="メイリオ" panose="020B0604030504040204" pitchFamily="50" charset="-128"/>
            </a:endParaRPr>
          </a:p>
        </p:txBody>
      </p:sp>
      <p:sp>
        <p:nvSpPr>
          <p:cNvPr id="2" name="四角形: 角を丸くする 1">
            <a:extLst>
              <a:ext uri="{FF2B5EF4-FFF2-40B4-BE49-F238E27FC236}">
                <a16:creationId xmlns:a16="http://schemas.microsoft.com/office/drawing/2014/main" id="{2F17871D-3754-40D2-A1E0-B5EC5E30F262}"/>
              </a:ext>
            </a:extLst>
          </p:cNvPr>
          <p:cNvSpPr/>
          <p:nvPr/>
        </p:nvSpPr>
        <p:spPr>
          <a:xfrm>
            <a:off x="352950" y="4903648"/>
            <a:ext cx="12161002" cy="4208724"/>
          </a:xfrm>
          <a:prstGeom prst="roundRect">
            <a:avLst>
              <a:gd name="adj" fmla="val 6481"/>
            </a:avLst>
          </a:prstGeom>
          <a:solidFill>
            <a:schemeClr val="accent1">
              <a:lumMod val="40000"/>
              <a:lumOff val="60000"/>
            </a:schemeClr>
          </a:solidFill>
          <a:ln>
            <a:noFill/>
          </a:ln>
          <a:effectLst>
            <a:glow rad="228600">
              <a:schemeClr val="accent5">
                <a:satMod val="175000"/>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1347" dirty="0">
              <a:solidFill>
                <a:schemeClr val="tx1"/>
              </a:solidFill>
            </a:endParaRPr>
          </a:p>
        </p:txBody>
      </p:sp>
      <p:sp>
        <p:nvSpPr>
          <p:cNvPr id="107" name="縦書きテキスト プレースホルダ 106"/>
          <p:cNvSpPr>
            <a:spLocks noGrp="1"/>
          </p:cNvSpPr>
          <p:nvPr>
            <p:ph type="body" orient="vert" idx="1"/>
          </p:nvPr>
        </p:nvSpPr>
        <p:spPr>
          <a:xfrm>
            <a:off x="474593" y="5020270"/>
            <a:ext cx="11771218" cy="4092102"/>
          </a:xfrm>
        </p:spPr>
        <p:txBody>
          <a:bodyPr vert="horz">
            <a:noAutofit/>
          </a:bodyPr>
          <a:lstStyle/>
          <a:p>
            <a:pPr algn="just">
              <a:buFont typeface="Wingdings" panose="05000000000000000000" pitchFamily="2" charset="2"/>
              <a:buChar char="u"/>
            </a:pPr>
            <a:endParaRPr lang="en-US" altLang="ja-JP" sz="1800" b="1" dirty="0">
              <a:latin typeface="Yu Gothic UI" panose="020B0500000000000000" pitchFamily="50" charset="-128"/>
              <a:ea typeface="Yu Gothic UI" panose="020B0500000000000000" pitchFamily="50" charset="-128"/>
            </a:endParaRPr>
          </a:p>
          <a:p>
            <a:pPr algn="just">
              <a:lnSpc>
                <a:spcPts val="2500"/>
              </a:lnSpc>
              <a:buFont typeface="Wingdings" panose="05000000000000000000" pitchFamily="2" charset="2"/>
              <a:buChar char="u"/>
            </a:pPr>
            <a:r>
              <a:rPr lang="ja-JP" altLang="en-US" sz="1800" dirty="0">
                <a:latin typeface="Yu Gothic UI" panose="020B0500000000000000" pitchFamily="50" charset="-128"/>
                <a:ea typeface="Yu Gothic UI" panose="020B0500000000000000" pitchFamily="50" charset="-128"/>
              </a:rPr>
              <a:t>　</a:t>
            </a:r>
            <a:r>
              <a:rPr lang="ja-JP" altLang="en-US" sz="1800" b="1" dirty="0">
                <a:latin typeface="Yu Gothic UI" panose="020B0500000000000000" pitchFamily="50" charset="-128"/>
                <a:ea typeface="Yu Gothic UI" panose="020B0500000000000000" pitchFamily="50" charset="-128"/>
              </a:rPr>
              <a:t>日本を代表する大都市・大消費地</a:t>
            </a:r>
            <a:r>
              <a:rPr lang="ja-JP" altLang="en-US" sz="1800" dirty="0">
                <a:latin typeface="Yu Gothic UI" panose="020B0500000000000000" pitchFamily="50" charset="-128"/>
                <a:ea typeface="Yu Gothic UI" panose="020B0500000000000000" pitchFamily="50" charset="-128"/>
              </a:rPr>
              <a:t>として、現在だけでなく将来にわたって、限りある資源や自然の恵み、良好な環境を保全しつつ、社会・経済が安定して繁栄し、社会構造・産業構造を転換させる革新的な技術・サービスが発達することにより、</a:t>
            </a:r>
            <a:r>
              <a:rPr lang="ja-JP" altLang="en-US" sz="1800" b="1" dirty="0">
                <a:latin typeface="Yu Gothic UI" panose="020B0500000000000000" pitchFamily="50" charset="-128"/>
                <a:ea typeface="Yu Gothic UI" panose="020B0500000000000000" pitchFamily="50" charset="-128"/>
              </a:rPr>
              <a:t>府域における</a:t>
            </a:r>
            <a:r>
              <a:rPr lang="en-US" altLang="ja-JP" sz="1800" b="1" dirty="0">
                <a:latin typeface="Yu Gothic UI" panose="020B0500000000000000" pitchFamily="50" charset="-128"/>
                <a:ea typeface="Yu Gothic UI" panose="020B0500000000000000" pitchFamily="50" charset="-128"/>
              </a:rPr>
              <a:t>CO</a:t>
            </a:r>
            <a:r>
              <a:rPr lang="en-US" altLang="ja-JP" sz="1800" b="1" baseline="-25000" dirty="0">
                <a:latin typeface="Yu Gothic UI" panose="020B0500000000000000" pitchFamily="50" charset="-128"/>
                <a:ea typeface="Yu Gothic UI" panose="020B0500000000000000" pitchFamily="50" charset="-128"/>
              </a:rPr>
              <a:t>2</a:t>
            </a:r>
            <a:r>
              <a:rPr lang="ja-JP" altLang="en-US" sz="1800" b="1" dirty="0">
                <a:latin typeface="Yu Gothic UI" panose="020B0500000000000000" pitchFamily="50" charset="-128"/>
                <a:ea typeface="Yu Gothic UI" panose="020B0500000000000000" pitchFamily="50" charset="-128"/>
              </a:rPr>
              <a:t>排出量の実質ゼロ</a:t>
            </a:r>
            <a:r>
              <a:rPr lang="ja-JP" altLang="en-US" sz="1800" dirty="0">
                <a:latin typeface="Yu Gothic UI" panose="020B0500000000000000" pitchFamily="50" charset="-128"/>
                <a:ea typeface="Yu Gothic UI" panose="020B0500000000000000" pitchFamily="50" charset="-128"/>
              </a:rPr>
              <a:t>、</a:t>
            </a:r>
            <a:r>
              <a:rPr lang="ja-JP" altLang="en-US" sz="1800" b="1" dirty="0">
                <a:latin typeface="Yu Gothic UI" panose="020B0500000000000000" pitchFamily="50" charset="-128"/>
                <a:ea typeface="Yu Gothic UI" panose="020B0500000000000000" pitchFamily="50" charset="-128"/>
              </a:rPr>
              <a:t>大阪湾における海洋プラスチックごみによる追加的な汚染ゼロ</a:t>
            </a:r>
            <a:r>
              <a:rPr lang="ja-JP" altLang="en-US" sz="1800" dirty="0">
                <a:latin typeface="Yu Gothic UI" panose="020B0500000000000000" pitchFamily="50" charset="-128"/>
                <a:ea typeface="Yu Gothic UI" panose="020B0500000000000000" pitchFamily="50" charset="-128"/>
              </a:rPr>
              <a:t>、</a:t>
            </a:r>
            <a:r>
              <a:rPr lang="ja-JP" altLang="en-US" sz="1800" b="1" dirty="0">
                <a:latin typeface="Yu Gothic UI" panose="020B0500000000000000" pitchFamily="50" charset="-128"/>
                <a:ea typeface="Yu Gothic UI" panose="020B0500000000000000" pitchFamily="50" charset="-128"/>
              </a:rPr>
              <a:t>資源循環型の社会やネイチャー・ポジティブが実現</a:t>
            </a:r>
            <a:r>
              <a:rPr lang="ja-JP" altLang="en-US" sz="1800" dirty="0">
                <a:latin typeface="Yu Gothic UI" panose="020B0500000000000000" pitchFamily="50" charset="-128"/>
                <a:ea typeface="Yu Gothic UI" panose="020B0500000000000000" pitchFamily="50" charset="-128"/>
              </a:rPr>
              <a:t>している。</a:t>
            </a:r>
            <a:endParaRPr lang="en-US" altLang="ja-JP" sz="1800" dirty="0">
              <a:latin typeface="Yu Gothic UI" panose="020B0500000000000000" pitchFamily="50" charset="-128"/>
              <a:ea typeface="Yu Gothic UI" panose="020B0500000000000000" pitchFamily="50" charset="-128"/>
            </a:endParaRPr>
          </a:p>
          <a:p>
            <a:pPr algn="just">
              <a:lnSpc>
                <a:spcPts val="2500"/>
              </a:lnSpc>
              <a:buFont typeface="Wingdings" panose="05000000000000000000" pitchFamily="2" charset="2"/>
              <a:buChar char="u"/>
            </a:pPr>
            <a:r>
              <a:rPr lang="ja-JP" altLang="en-US" sz="1800" dirty="0">
                <a:latin typeface="Yu Gothic UI" panose="020B0500000000000000" pitchFamily="50" charset="-128"/>
                <a:ea typeface="Yu Gothic UI" panose="020B0500000000000000" pitchFamily="50" charset="-128"/>
              </a:rPr>
              <a:t>　府民、事業者、研究機関や</a:t>
            </a:r>
            <a:r>
              <a:rPr lang="en-US" altLang="ja-JP" sz="1800" dirty="0">
                <a:latin typeface="Yu Gothic UI" panose="020B0500000000000000" pitchFamily="50" charset="-128"/>
                <a:ea typeface="Yu Gothic UI" panose="020B0500000000000000" pitchFamily="50" charset="-128"/>
              </a:rPr>
              <a:t>NPO</a:t>
            </a:r>
            <a:r>
              <a:rPr lang="ja-JP" altLang="en-US" sz="1800" dirty="0">
                <a:latin typeface="Yu Gothic UI" panose="020B0500000000000000" pitchFamily="50" charset="-128"/>
                <a:ea typeface="Yu Gothic UI" panose="020B0500000000000000" pitchFamily="50" charset="-128"/>
              </a:rPr>
              <a:t>等の民間団体、行政など</a:t>
            </a:r>
            <a:r>
              <a:rPr lang="ja-JP" altLang="en-US" sz="1800" b="1" dirty="0">
                <a:latin typeface="Yu Gothic UI" panose="020B0500000000000000" pitchFamily="50" charset="-128"/>
                <a:ea typeface="Yu Gothic UI" panose="020B0500000000000000" pitchFamily="50" charset="-128"/>
              </a:rPr>
              <a:t>各主体における１つ１つの取組が大きな力</a:t>
            </a:r>
            <a:r>
              <a:rPr lang="ja-JP" altLang="en-US" sz="1800" dirty="0">
                <a:latin typeface="Yu Gothic UI" panose="020B0500000000000000" pitchFamily="50" charset="-128"/>
                <a:ea typeface="Yu Gothic UI" panose="020B0500000000000000" pitchFamily="50" charset="-128"/>
              </a:rPr>
              <a:t>となって、快適で文化的な生活や健全で豊かな環境を創り出すことで、</a:t>
            </a:r>
            <a:r>
              <a:rPr lang="ja-JP" altLang="en-US" sz="1800" b="1" dirty="0">
                <a:latin typeface="Yu Gothic UI" panose="020B0500000000000000" pitchFamily="50" charset="-128"/>
                <a:ea typeface="Yu Gothic UI" panose="020B0500000000000000" pitchFamily="50" charset="-128"/>
              </a:rPr>
              <a:t>ウェルビーイングが実現</a:t>
            </a:r>
            <a:r>
              <a:rPr lang="ja-JP" altLang="en-US" sz="1800" dirty="0">
                <a:latin typeface="Yu Gothic UI" panose="020B0500000000000000" pitchFamily="50" charset="-128"/>
                <a:ea typeface="Yu Gothic UI" panose="020B0500000000000000" pitchFamily="50" charset="-128"/>
              </a:rPr>
              <a:t>している。</a:t>
            </a:r>
            <a:endParaRPr lang="en-US" altLang="ja-JP" sz="1800" dirty="0">
              <a:latin typeface="Yu Gothic UI" panose="020B0500000000000000" pitchFamily="50" charset="-128"/>
              <a:ea typeface="Yu Gothic UI" panose="020B0500000000000000" pitchFamily="50" charset="-128"/>
            </a:endParaRPr>
          </a:p>
          <a:p>
            <a:pPr algn="just">
              <a:lnSpc>
                <a:spcPts val="2500"/>
              </a:lnSpc>
              <a:buFont typeface="Wingdings" panose="05000000000000000000" pitchFamily="2" charset="2"/>
              <a:buChar char="u"/>
            </a:pPr>
            <a:r>
              <a:rPr lang="ja-JP" altLang="en-US" sz="1800" dirty="0">
                <a:latin typeface="Yu Gothic UI" panose="020B0500000000000000" pitchFamily="50" charset="-128"/>
                <a:ea typeface="Yu Gothic UI" panose="020B0500000000000000" pitchFamily="50" charset="-128"/>
              </a:rPr>
              <a:t>　「いのち輝く未来社会」を世界に発信した</a:t>
            </a:r>
            <a:r>
              <a:rPr lang="en-US" altLang="ja-JP" sz="1800" b="1" dirty="0">
                <a:latin typeface="Yu Gothic UI" panose="020B0500000000000000" pitchFamily="50" charset="-128"/>
                <a:ea typeface="Yu Gothic UI" panose="020B0500000000000000" pitchFamily="50" charset="-128"/>
              </a:rPr>
              <a:t>2025</a:t>
            </a:r>
            <a:r>
              <a:rPr lang="ja-JP" altLang="en-US" sz="1800" b="1" dirty="0">
                <a:latin typeface="Yu Gothic UI" panose="020B0500000000000000" pitchFamily="50" charset="-128"/>
                <a:ea typeface="Yu Gothic UI" panose="020B0500000000000000" pitchFamily="50" charset="-128"/>
              </a:rPr>
              <a:t>年大阪・関西万博を契機に</a:t>
            </a:r>
            <a:r>
              <a:rPr lang="ja-JP" altLang="en-US" sz="1800" dirty="0">
                <a:latin typeface="Yu Gothic UI" panose="020B0500000000000000" pitchFamily="50" charset="-128"/>
                <a:ea typeface="Yu Gothic UI" panose="020B0500000000000000" pitchFamily="50" charset="-128"/>
              </a:rPr>
              <a:t>、</a:t>
            </a:r>
            <a:r>
              <a:rPr lang="ja-JP" altLang="en-US" sz="1800" b="1" dirty="0">
                <a:latin typeface="Yu Gothic UI" panose="020B0500000000000000" pitchFamily="50" charset="-128"/>
                <a:ea typeface="Yu Gothic UI" panose="020B0500000000000000" pitchFamily="50" charset="-128"/>
              </a:rPr>
              <a:t>万博のレガシー</a:t>
            </a:r>
            <a:r>
              <a:rPr lang="ja-JP" altLang="en-US" sz="1800" dirty="0">
                <a:latin typeface="Yu Gothic UI" panose="020B0500000000000000" pitchFamily="50" charset="-128"/>
                <a:ea typeface="Yu Gothic UI" panose="020B0500000000000000" pitchFamily="50" charset="-128"/>
              </a:rPr>
              <a:t>として</a:t>
            </a:r>
            <a:r>
              <a:rPr lang="ja-JP" altLang="en-US" sz="1800" b="1" dirty="0">
                <a:latin typeface="Yu Gothic UI" panose="020B0500000000000000" pitchFamily="50" charset="-128"/>
                <a:ea typeface="Yu Gothic UI" panose="020B0500000000000000" pitchFamily="50" charset="-128"/>
              </a:rPr>
              <a:t>新技術の社会実装と自主的な行動変容の促進</a:t>
            </a:r>
            <a:r>
              <a:rPr lang="ja-JP" altLang="en-US" sz="1800" dirty="0">
                <a:latin typeface="Yu Gothic UI" panose="020B0500000000000000" pitchFamily="50" charset="-128"/>
                <a:ea typeface="Yu Gothic UI" panose="020B0500000000000000" pitchFamily="50" charset="-128"/>
              </a:rPr>
              <a:t>が行われ、環境はもとより経済・社会・文化など様々な面で、世界と積極的につながるなど</a:t>
            </a:r>
            <a:r>
              <a:rPr lang="ja-JP" altLang="en-US" sz="1800" b="1" dirty="0">
                <a:latin typeface="Yu Gothic UI" panose="020B0500000000000000" pitchFamily="50" charset="-128"/>
                <a:ea typeface="Yu Gothic UI" panose="020B0500000000000000" pitchFamily="50" charset="-128"/>
              </a:rPr>
              <a:t>国際的な影響力を発揮</a:t>
            </a:r>
            <a:r>
              <a:rPr lang="ja-JP" altLang="en-US" sz="1800" dirty="0">
                <a:latin typeface="Yu Gothic UI" panose="020B0500000000000000" pitchFamily="50" charset="-128"/>
                <a:ea typeface="Yu Gothic UI" panose="020B0500000000000000" pitchFamily="50" charset="-128"/>
              </a:rPr>
              <a:t>している。また、</a:t>
            </a:r>
            <a:r>
              <a:rPr lang="ja-JP" altLang="en-US" sz="1800" b="1" dirty="0">
                <a:latin typeface="Yu Gothic UI" panose="020B0500000000000000" pitchFamily="50" charset="-128"/>
                <a:ea typeface="Yu Gothic UI" panose="020B0500000000000000" pitchFamily="50" charset="-128"/>
              </a:rPr>
              <a:t>現在、そして、これからの府民の営みは、次世代とつながり、その影響は将来に波及し、持続可能な社会が構築</a:t>
            </a:r>
            <a:r>
              <a:rPr lang="ja-JP" altLang="en-US" sz="1800" dirty="0">
                <a:latin typeface="Yu Gothic UI" panose="020B0500000000000000" pitchFamily="50" charset="-128"/>
                <a:ea typeface="Yu Gothic UI" panose="020B0500000000000000" pitchFamily="50" charset="-128"/>
              </a:rPr>
              <a:t>されている。</a:t>
            </a:r>
            <a:endParaRPr lang="en-US" altLang="ja-JP" sz="1800" dirty="0">
              <a:latin typeface="Yu Gothic UI" panose="020B0500000000000000" pitchFamily="50" charset="-128"/>
              <a:ea typeface="Yu Gothic UI" panose="020B0500000000000000" pitchFamily="50" charset="-128"/>
            </a:endParaRPr>
          </a:p>
        </p:txBody>
      </p:sp>
      <p:sp>
        <p:nvSpPr>
          <p:cNvPr id="6" name="テキスト ボックス 5"/>
          <p:cNvSpPr txBox="1"/>
          <p:nvPr/>
        </p:nvSpPr>
        <p:spPr>
          <a:xfrm>
            <a:off x="11646975" y="65446"/>
            <a:ext cx="1038246" cy="707886"/>
          </a:xfrm>
          <a:prstGeom prst="rect">
            <a:avLst/>
          </a:prstGeom>
          <a:noFill/>
        </p:spPr>
        <p:txBody>
          <a:bodyPr wrap="square" rtlCol="0">
            <a:spAutoFit/>
          </a:bodyPr>
          <a:lstStyle/>
          <a:p>
            <a:pPr algn="r"/>
            <a:r>
              <a:rPr kumimoji="1" lang="en-US" altLang="ja-JP" sz="2000" b="1" dirty="0">
                <a:solidFill>
                  <a:schemeClr val="bg1"/>
                </a:solidFill>
              </a:rPr>
              <a:t>6</a:t>
            </a:r>
          </a:p>
          <a:p>
            <a:pPr algn="r"/>
            <a:endParaRPr kumimoji="1" lang="ja-JP" altLang="en-US" sz="2000" b="1" dirty="0">
              <a:solidFill>
                <a:schemeClr val="bg1"/>
              </a:solidFill>
            </a:endParaRPr>
          </a:p>
        </p:txBody>
      </p:sp>
      <p:sp>
        <p:nvSpPr>
          <p:cNvPr id="10" name="角丸四角形 43">
            <a:extLst>
              <a:ext uri="{FF2B5EF4-FFF2-40B4-BE49-F238E27FC236}">
                <a16:creationId xmlns:a16="http://schemas.microsoft.com/office/drawing/2014/main" id="{73B987F4-CB1A-42B5-B28B-6A8B75CB5DC0}"/>
              </a:ext>
            </a:extLst>
          </p:cNvPr>
          <p:cNvSpPr/>
          <p:nvPr/>
        </p:nvSpPr>
        <p:spPr>
          <a:xfrm>
            <a:off x="237448" y="4689991"/>
            <a:ext cx="12349764" cy="576000"/>
          </a:xfrm>
          <a:prstGeom prst="roundRect">
            <a:avLst>
              <a:gd name="adj" fmla="val 46932"/>
            </a:avLst>
          </a:prstGeom>
          <a:solidFill>
            <a:srgbClr val="00AC4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latin typeface="Yu Gothic UI" panose="020B0500000000000000" pitchFamily="50" charset="-128"/>
                <a:ea typeface="Yu Gothic UI" panose="020B0500000000000000" pitchFamily="50" charset="-128"/>
              </a:rPr>
              <a:t>大阪から世界へ、現在から未来へ　 府民がつくる暮らしやすい持続可能な社会</a:t>
            </a:r>
            <a:endParaRPr lang="en-US" altLang="ja-JP" sz="2400" b="1" dirty="0">
              <a:latin typeface="Yu Gothic UI" panose="020B0500000000000000" pitchFamily="50" charset="-128"/>
              <a:ea typeface="Yu Gothic UI" panose="020B0500000000000000" pitchFamily="50" charset="-128"/>
            </a:endParaRPr>
          </a:p>
        </p:txBody>
      </p:sp>
      <p:sp>
        <p:nvSpPr>
          <p:cNvPr id="8" name="正方形/長方形 7"/>
          <p:cNvSpPr/>
          <p:nvPr/>
        </p:nvSpPr>
        <p:spPr>
          <a:xfrm>
            <a:off x="165598" y="908741"/>
            <a:ext cx="7372001" cy="20497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5" indent="-285755" algn="just">
              <a:lnSpc>
                <a:spcPts val="2600"/>
              </a:lnSpc>
              <a:buFont typeface="Wingdings" panose="05000000000000000000" pitchFamily="2" charset="2"/>
              <a:buChar char="Ø"/>
            </a:pPr>
            <a:r>
              <a:rPr lang="ja-JP" altLang="en-US" sz="1700" dirty="0">
                <a:solidFill>
                  <a:schemeClr val="tx1"/>
                </a:solidFill>
                <a:latin typeface="Yu Gothic UI" panose="020B0500000000000000" pitchFamily="50" charset="-128"/>
                <a:ea typeface="Yu Gothic UI" panose="020B0500000000000000" pitchFamily="50" charset="-128"/>
              </a:rPr>
              <a:t>　大阪の環境を取り巻く現状や昨今の持続可能な社会へ向けた世界の動き等も踏まえて、大阪の強み等を活かして大阪から世界への波及効果も意識した計画を策定します。</a:t>
            </a:r>
            <a:endParaRPr lang="en-US" altLang="ja-JP" sz="1700" dirty="0">
              <a:solidFill>
                <a:schemeClr val="tx1"/>
              </a:solidFill>
              <a:latin typeface="Yu Gothic UI" panose="020B0500000000000000" pitchFamily="50" charset="-128"/>
              <a:ea typeface="Yu Gothic UI" panose="020B0500000000000000" pitchFamily="50" charset="-128"/>
            </a:endParaRPr>
          </a:p>
          <a:p>
            <a:pPr marL="285755" indent="-285755" algn="just">
              <a:lnSpc>
                <a:spcPts val="2600"/>
              </a:lnSpc>
              <a:buFont typeface="Wingdings" panose="05000000000000000000" pitchFamily="2" charset="2"/>
              <a:buChar char="Ø"/>
            </a:pPr>
            <a:r>
              <a:rPr lang="ja-JP" altLang="en-US" sz="1700" dirty="0">
                <a:solidFill>
                  <a:schemeClr val="tx1"/>
                </a:solidFill>
                <a:latin typeface="Yu Gothic UI" panose="020B0500000000000000" pitchFamily="50" charset="-128"/>
                <a:ea typeface="Yu Gothic UI" panose="020B0500000000000000" pitchFamily="50" charset="-128"/>
              </a:rPr>
              <a:t>　計画の策定にあたり、</a:t>
            </a:r>
            <a:r>
              <a:rPr lang="en-US" altLang="ja-JP" sz="1700" dirty="0">
                <a:solidFill>
                  <a:schemeClr val="tx1"/>
                </a:solidFill>
                <a:latin typeface="Yu Gothic UI" panose="020B0500000000000000" pitchFamily="50" charset="-128"/>
                <a:ea typeface="Yu Gothic UI" panose="020B0500000000000000" pitchFamily="50" charset="-128"/>
              </a:rPr>
              <a:t>2050</a:t>
            </a:r>
            <a:r>
              <a:rPr lang="ja-JP" altLang="en-US" sz="1700" dirty="0">
                <a:solidFill>
                  <a:schemeClr val="tx1"/>
                </a:solidFill>
                <a:latin typeface="Yu Gothic UI" panose="020B0500000000000000" pitchFamily="50" charset="-128"/>
                <a:ea typeface="Yu Gothic UI" panose="020B0500000000000000" pitchFamily="50" charset="-128"/>
              </a:rPr>
              <a:t>年に「めざすべき将来像」を示すとともに、その将来像</a:t>
            </a:r>
            <a:r>
              <a:rPr kumimoji="1" lang="ja-JP" altLang="en-US" sz="1700" dirty="0">
                <a:solidFill>
                  <a:schemeClr val="tx1"/>
                </a:solidFill>
                <a:latin typeface="Yu Gothic UI" panose="020B0500000000000000" pitchFamily="50" charset="-128"/>
                <a:ea typeface="Yu Gothic UI" panose="020B0500000000000000" pitchFamily="50" charset="-128"/>
              </a:rPr>
              <a:t>の実現に向けて速やかに取組に着手し、足掛かりを確実にするための</a:t>
            </a:r>
            <a:r>
              <a:rPr kumimoji="1" lang="en-US" altLang="ja-JP" sz="1700" dirty="0">
                <a:solidFill>
                  <a:schemeClr val="tx1"/>
                </a:solidFill>
                <a:latin typeface="Yu Gothic UI" panose="020B0500000000000000" pitchFamily="50" charset="-128"/>
                <a:ea typeface="Yu Gothic UI" panose="020B0500000000000000" pitchFamily="50" charset="-128"/>
              </a:rPr>
              <a:t>2030</a:t>
            </a:r>
            <a:r>
              <a:rPr kumimoji="1" lang="ja-JP" altLang="en-US" sz="1700" dirty="0">
                <a:solidFill>
                  <a:schemeClr val="tx1"/>
                </a:solidFill>
                <a:latin typeface="Yu Gothic UI" panose="020B0500000000000000" pitchFamily="50" charset="-128"/>
                <a:ea typeface="Yu Gothic UI" panose="020B0500000000000000" pitchFamily="50" charset="-128"/>
              </a:rPr>
              <a:t>年に「実現すべき姿」を示すことにより、今後の取組を進めていきます。</a:t>
            </a:r>
            <a:endParaRPr kumimoji="1" lang="en-US" altLang="ja-JP" sz="1700" dirty="0">
              <a:solidFill>
                <a:schemeClr val="tx1"/>
              </a:solidFill>
              <a:latin typeface="Yu Gothic UI" panose="020B0500000000000000" pitchFamily="50" charset="-128"/>
              <a:ea typeface="Yu Gothic UI" panose="020B0500000000000000" pitchFamily="50" charset="-128"/>
            </a:endParaRPr>
          </a:p>
        </p:txBody>
      </p:sp>
      <p:sp>
        <p:nvSpPr>
          <p:cNvPr id="17" name="正方形/長方形 16"/>
          <p:cNvSpPr/>
          <p:nvPr/>
        </p:nvSpPr>
        <p:spPr>
          <a:xfrm>
            <a:off x="7676577" y="798774"/>
            <a:ext cx="1604963" cy="7027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tx1"/>
                </a:solidFill>
                <a:latin typeface="Yu Gothic UI" panose="020B0500000000000000" pitchFamily="50" charset="-128"/>
                <a:ea typeface="Yu Gothic UI" panose="020B0500000000000000" pitchFamily="50" charset="-128"/>
              </a:rPr>
              <a:t>2025</a:t>
            </a:r>
            <a:r>
              <a:rPr kumimoji="1" lang="ja-JP" altLang="en-US" sz="1200" dirty="0">
                <a:solidFill>
                  <a:schemeClr val="tx1"/>
                </a:solidFill>
                <a:latin typeface="Yu Gothic UI" panose="020B0500000000000000" pitchFamily="50" charset="-128"/>
                <a:ea typeface="Yu Gothic UI" panose="020B0500000000000000" pitchFamily="50" charset="-128"/>
              </a:rPr>
              <a:t>年</a:t>
            </a:r>
            <a:endParaRPr kumimoji="1" lang="en-US" altLang="ja-JP" sz="1200" dirty="0">
              <a:solidFill>
                <a:schemeClr val="tx1"/>
              </a:solidFill>
              <a:latin typeface="Yu Gothic UI" panose="020B0500000000000000" pitchFamily="50" charset="-128"/>
              <a:ea typeface="Yu Gothic UI" panose="020B0500000000000000" pitchFamily="50" charset="-128"/>
            </a:endParaRPr>
          </a:p>
          <a:p>
            <a:pPr algn="ctr"/>
            <a:r>
              <a:rPr kumimoji="1" lang="en-US" altLang="ja-JP" sz="1050" dirty="0">
                <a:solidFill>
                  <a:schemeClr val="tx1"/>
                </a:solidFill>
                <a:latin typeface="Yu Gothic UI" panose="020B0500000000000000" pitchFamily="50" charset="-128"/>
                <a:ea typeface="Yu Gothic UI" panose="020B0500000000000000" pitchFamily="50" charset="-128"/>
              </a:rPr>
              <a:t>【</a:t>
            </a:r>
            <a:r>
              <a:rPr kumimoji="1" lang="ja-JP" altLang="en-US" sz="1050" dirty="0">
                <a:solidFill>
                  <a:schemeClr val="tx1"/>
                </a:solidFill>
                <a:latin typeface="Yu Gothic UI" panose="020B0500000000000000" pitchFamily="50" charset="-128"/>
                <a:ea typeface="Yu Gothic UI" panose="020B0500000000000000" pitchFamily="50" charset="-128"/>
              </a:rPr>
              <a:t>大阪・関西万博</a:t>
            </a:r>
            <a:r>
              <a:rPr kumimoji="1" lang="en-US" altLang="ja-JP" sz="1050" dirty="0">
                <a:solidFill>
                  <a:schemeClr val="tx1"/>
                </a:solidFill>
                <a:latin typeface="Yu Gothic UI" panose="020B0500000000000000" pitchFamily="50" charset="-128"/>
                <a:ea typeface="Yu Gothic UI" panose="020B0500000000000000" pitchFamily="50" charset="-128"/>
              </a:rPr>
              <a:t>】</a:t>
            </a:r>
            <a:endParaRPr kumimoji="1" lang="ja-JP" altLang="en-US" sz="1050" dirty="0">
              <a:solidFill>
                <a:schemeClr val="tx1"/>
              </a:solidFill>
              <a:latin typeface="Yu Gothic UI" panose="020B0500000000000000" pitchFamily="50" charset="-128"/>
              <a:ea typeface="Yu Gothic UI" panose="020B0500000000000000" pitchFamily="50" charset="-128"/>
            </a:endParaRPr>
          </a:p>
        </p:txBody>
      </p:sp>
      <p:sp>
        <p:nvSpPr>
          <p:cNvPr id="18" name="正方形/長方形 17"/>
          <p:cNvSpPr/>
          <p:nvPr/>
        </p:nvSpPr>
        <p:spPr>
          <a:xfrm>
            <a:off x="8759751" y="867006"/>
            <a:ext cx="1758366" cy="5542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tx1"/>
                </a:solidFill>
                <a:latin typeface="Yu Gothic UI" panose="020B0500000000000000" pitchFamily="50" charset="-128"/>
                <a:ea typeface="Yu Gothic UI" panose="020B0500000000000000" pitchFamily="50" charset="-128"/>
              </a:rPr>
              <a:t>2030</a:t>
            </a:r>
            <a:r>
              <a:rPr kumimoji="1" lang="ja-JP" altLang="en-US" sz="1200" dirty="0">
                <a:solidFill>
                  <a:schemeClr val="tx1"/>
                </a:solidFill>
                <a:latin typeface="Yu Gothic UI" panose="020B0500000000000000" pitchFamily="50" charset="-128"/>
                <a:ea typeface="Yu Gothic UI" panose="020B0500000000000000" pitchFamily="50" charset="-128"/>
              </a:rPr>
              <a:t>年</a:t>
            </a:r>
            <a:endParaRPr kumimoji="1" lang="en-US" altLang="ja-JP" sz="1200" dirty="0">
              <a:solidFill>
                <a:schemeClr val="tx1"/>
              </a:solidFill>
              <a:latin typeface="Yu Gothic UI" panose="020B0500000000000000" pitchFamily="50" charset="-128"/>
              <a:ea typeface="Yu Gothic UI" panose="020B0500000000000000" pitchFamily="50" charset="-128"/>
            </a:endParaRPr>
          </a:p>
          <a:p>
            <a:pPr algn="ctr"/>
            <a:r>
              <a:rPr kumimoji="1" lang="en-US" altLang="ja-JP" sz="1050" dirty="0">
                <a:solidFill>
                  <a:schemeClr val="tx1"/>
                </a:solidFill>
                <a:latin typeface="Yu Gothic UI" panose="020B0500000000000000" pitchFamily="50" charset="-128"/>
                <a:ea typeface="Yu Gothic UI" panose="020B0500000000000000" pitchFamily="50" charset="-128"/>
              </a:rPr>
              <a:t>【SDGs</a:t>
            </a:r>
            <a:r>
              <a:rPr kumimoji="1" lang="ja-JP" altLang="en-US" sz="1050" dirty="0">
                <a:solidFill>
                  <a:schemeClr val="tx1"/>
                </a:solidFill>
                <a:latin typeface="Yu Gothic UI" panose="020B0500000000000000" pitchFamily="50" charset="-128"/>
                <a:ea typeface="Yu Gothic UI" panose="020B0500000000000000" pitchFamily="50" charset="-128"/>
              </a:rPr>
              <a:t>目標年</a:t>
            </a:r>
            <a:r>
              <a:rPr kumimoji="1" lang="en-US" altLang="ja-JP" sz="1050" dirty="0">
                <a:solidFill>
                  <a:schemeClr val="tx1"/>
                </a:solidFill>
                <a:latin typeface="Yu Gothic UI" panose="020B0500000000000000" pitchFamily="50" charset="-128"/>
                <a:ea typeface="Yu Gothic UI" panose="020B0500000000000000" pitchFamily="50" charset="-128"/>
              </a:rPr>
              <a:t>】</a:t>
            </a:r>
            <a:endParaRPr kumimoji="1" lang="ja-JP" altLang="en-US" sz="1050" dirty="0">
              <a:solidFill>
                <a:schemeClr val="tx1"/>
              </a:solidFill>
              <a:latin typeface="Yu Gothic UI" panose="020B0500000000000000" pitchFamily="50" charset="-128"/>
              <a:ea typeface="Yu Gothic UI" panose="020B0500000000000000" pitchFamily="50" charset="-128"/>
            </a:endParaRPr>
          </a:p>
        </p:txBody>
      </p:sp>
      <p:sp>
        <p:nvSpPr>
          <p:cNvPr id="19" name="正方形/長方形 18"/>
          <p:cNvSpPr/>
          <p:nvPr/>
        </p:nvSpPr>
        <p:spPr>
          <a:xfrm>
            <a:off x="11612090" y="890305"/>
            <a:ext cx="955101" cy="3608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tx1"/>
                </a:solidFill>
                <a:latin typeface="Yu Gothic UI" panose="020B0500000000000000" pitchFamily="50" charset="-128"/>
                <a:ea typeface="Yu Gothic UI" panose="020B0500000000000000" pitchFamily="50" charset="-128"/>
              </a:rPr>
              <a:t>2050</a:t>
            </a:r>
            <a:r>
              <a:rPr kumimoji="1" lang="ja-JP" altLang="en-US" sz="1200" dirty="0">
                <a:solidFill>
                  <a:schemeClr val="tx1"/>
                </a:solidFill>
                <a:latin typeface="Yu Gothic UI" panose="020B0500000000000000" pitchFamily="50" charset="-128"/>
                <a:ea typeface="Yu Gothic UI" panose="020B0500000000000000" pitchFamily="50" charset="-128"/>
              </a:rPr>
              <a:t>年</a:t>
            </a:r>
            <a:endParaRPr kumimoji="1" lang="en-US" altLang="ja-JP" sz="1200" dirty="0">
              <a:solidFill>
                <a:schemeClr val="tx1"/>
              </a:solidFill>
              <a:latin typeface="Yu Gothic UI" panose="020B0500000000000000" pitchFamily="50" charset="-128"/>
              <a:ea typeface="Yu Gothic UI" panose="020B0500000000000000" pitchFamily="50" charset="-128"/>
            </a:endParaRPr>
          </a:p>
        </p:txBody>
      </p:sp>
      <p:sp>
        <p:nvSpPr>
          <p:cNvPr id="7" name="二等辺三角形 6"/>
          <p:cNvSpPr/>
          <p:nvPr/>
        </p:nvSpPr>
        <p:spPr>
          <a:xfrm rot="10800000">
            <a:off x="8430082" y="1414397"/>
            <a:ext cx="153668" cy="929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二等辺三角形 19"/>
          <p:cNvSpPr/>
          <p:nvPr/>
        </p:nvSpPr>
        <p:spPr>
          <a:xfrm rot="10800000">
            <a:off x="9573690" y="1431439"/>
            <a:ext cx="153668" cy="929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二等辺三角形 21"/>
          <p:cNvSpPr/>
          <p:nvPr/>
        </p:nvSpPr>
        <p:spPr>
          <a:xfrm rot="10800000">
            <a:off x="11999367" y="1431440"/>
            <a:ext cx="153668" cy="929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二等辺三角形 22"/>
          <p:cNvSpPr/>
          <p:nvPr/>
        </p:nvSpPr>
        <p:spPr>
          <a:xfrm rot="16200000">
            <a:off x="9692027" y="1037059"/>
            <a:ext cx="1277799" cy="2503865"/>
          </a:xfrm>
          <a:prstGeom prst="triangle">
            <a:avLst/>
          </a:prstGeom>
          <a:gradFill flip="none" rotWithShape="1">
            <a:gsLst>
              <a:gs pos="0">
                <a:schemeClr val="bg1"/>
              </a:gs>
              <a:gs pos="25000">
                <a:schemeClr val="accent2">
                  <a:lumMod val="60000"/>
                  <a:lumOff val="40000"/>
                </a:schemeClr>
              </a:gs>
              <a:gs pos="100000">
                <a:schemeClr val="accent2">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Yu Gothic UI" panose="020B0500000000000000" pitchFamily="50" charset="-128"/>
              <a:ea typeface="Yu Gothic UI" panose="020B0500000000000000" pitchFamily="50" charset="-128"/>
            </a:endParaRPr>
          </a:p>
        </p:txBody>
      </p:sp>
      <p:sp>
        <p:nvSpPr>
          <p:cNvPr id="25" name="正方形/長方形 24"/>
          <p:cNvSpPr/>
          <p:nvPr/>
        </p:nvSpPr>
        <p:spPr>
          <a:xfrm>
            <a:off x="11582856" y="1540013"/>
            <a:ext cx="1083358" cy="1387882"/>
          </a:xfrm>
          <a:prstGeom prst="rect">
            <a:avLst/>
          </a:prstGeom>
          <a:solidFill>
            <a:schemeClr val="accent1">
              <a:lumMod val="60000"/>
              <a:lumOff val="40000"/>
            </a:schemeClr>
          </a:solidFill>
          <a:ln>
            <a:noFill/>
            <a:prstDash val="dash"/>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b="1" dirty="0">
                <a:solidFill>
                  <a:schemeClr val="tx1"/>
                </a:solidFill>
                <a:latin typeface="Yu Gothic UI" panose="020B0500000000000000" pitchFamily="50" charset="-128"/>
                <a:ea typeface="Yu Gothic UI" panose="020B0500000000000000" pitchFamily="50" charset="-128"/>
              </a:rPr>
              <a:t>2050</a:t>
            </a:r>
            <a:r>
              <a:rPr kumimoji="1" lang="ja-JP" altLang="en-US" b="1" dirty="0">
                <a:solidFill>
                  <a:schemeClr val="tx1"/>
                </a:solidFill>
                <a:latin typeface="Yu Gothic UI" panose="020B0500000000000000" pitchFamily="50" charset="-128"/>
                <a:ea typeface="Yu Gothic UI" panose="020B0500000000000000" pitchFamily="50" charset="-128"/>
              </a:rPr>
              <a:t>年</a:t>
            </a:r>
            <a:endParaRPr kumimoji="1" lang="en-US" altLang="ja-JP" b="1" dirty="0">
              <a:solidFill>
                <a:schemeClr val="tx1"/>
              </a:solidFill>
              <a:latin typeface="Yu Gothic UI" panose="020B0500000000000000" pitchFamily="50" charset="-128"/>
              <a:ea typeface="Yu Gothic UI" panose="020B0500000000000000" pitchFamily="50" charset="-128"/>
            </a:endParaRPr>
          </a:p>
          <a:p>
            <a:pPr algn="ctr"/>
            <a:r>
              <a:rPr kumimoji="1" lang="ja-JP" altLang="en-US" b="1" dirty="0">
                <a:solidFill>
                  <a:schemeClr val="tx1"/>
                </a:solidFill>
                <a:latin typeface="Yu Gothic UI" panose="020B0500000000000000" pitchFamily="50" charset="-128"/>
                <a:ea typeface="Yu Gothic UI" panose="020B0500000000000000" pitchFamily="50" charset="-128"/>
              </a:rPr>
              <a:t>めざすべき</a:t>
            </a:r>
            <a:endParaRPr kumimoji="1" lang="en-US" altLang="ja-JP" b="1" dirty="0">
              <a:solidFill>
                <a:schemeClr val="tx1"/>
              </a:solidFill>
              <a:latin typeface="Yu Gothic UI" panose="020B0500000000000000" pitchFamily="50" charset="-128"/>
              <a:ea typeface="Yu Gothic UI" panose="020B0500000000000000" pitchFamily="50" charset="-128"/>
            </a:endParaRPr>
          </a:p>
          <a:p>
            <a:pPr algn="ctr"/>
            <a:r>
              <a:rPr kumimoji="1" lang="ja-JP" altLang="en-US" b="1" dirty="0">
                <a:solidFill>
                  <a:schemeClr val="tx1"/>
                </a:solidFill>
                <a:latin typeface="Yu Gothic UI" panose="020B0500000000000000" pitchFamily="50" charset="-128"/>
                <a:ea typeface="Yu Gothic UI" panose="020B0500000000000000" pitchFamily="50" charset="-128"/>
              </a:rPr>
              <a:t>将来像</a:t>
            </a:r>
            <a:endParaRPr kumimoji="1" lang="en-US" altLang="ja-JP" b="1" dirty="0">
              <a:solidFill>
                <a:schemeClr val="tx1"/>
              </a:solidFill>
              <a:latin typeface="Yu Gothic UI" panose="020B0500000000000000" pitchFamily="50" charset="-128"/>
              <a:ea typeface="Yu Gothic UI" panose="020B0500000000000000" pitchFamily="50" charset="-128"/>
            </a:endParaRPr>
          </a:p>
        </p:txBody>
      </p:sp>
      <p:sp>
        <p:nvSpPr>
          <p:cNvPr id="26" name="正方形/長方形 25"/>
          <p:cNvSpPr/>
          <p:nvPr/>
        </p:nvSpPr>
        <p:spPr>
          <a:xfrm>
            <a:off x="9117783" y="1542064"/>
            <a:ext cx="1106382" cy="1385830"/>
          </a:xfrm>
          <a:prstGeom prst="rect">
            <a:avLst/>
          </a:prstGeom>
          <a:solidFill>
            <a:srgbClr val="99FF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b="1" dirty="0">
                <a:solidFill>
                  <a:schemeClr val="tx1"/>
                </a:solidFill>
                <a:latin typeface="Yu Gothic UI" panose="020B0500000000000000" pitchFamily="50" charset="-128"/>
                <a:ea typeface="Yu Gothic UI" panose="020B0500000000000000" pitchFamily="50" charset="-128"/>
              </a:rPr>
              <a:t>2030</a:t>
            </a:r>
            <a:r>
              <a:rPr kumimoji="1" lang="ja-JP" altLang="en-US" b="1" dirty="0">
                <a:solidFill>
                  <a:schemeClr val="tx1"/>
                </a:solidFill>
                <a:latin typeface="Yu Gothic UI" panose="020B0500000000000000" pitchFamily="50" charset="-128"/>
                <a:ea typeface="Yu Gothic UI" panose="020B0500000000000000" pitchFamily="50" charset="-128"/>
              </a:rPr>
              <a:t>年</a:t>
            </a:r>
            <a:endParaRPr kumimoji="1" lang="en-US" altLang="ja-JP" b="1" dirty="0">
              <a:solidFill>
                <a:schemeClr val="tx1"/>
              </a:solidFill>
              <a:latin typeface="Yu Gothic UI" panose="020B0500000000000000" pitchFamily="50" charset="-128"/>
              <a:ea typeface="Yu Gothic UI" panose="020B0500000000000000" pitchFamily="50" charset="-128"/>
            </a:endParaRPr>
          </a:p>
          <a:p>
            <a:pPr algn="ctr"/>
            <a:r>
              <a:rPr kumimoji="1" lang="ja-JP" altLang="en-US" b="1" dirty="0">
                <a:solidFill>
                  <a:schemeClr val="tx1"/>
                </a:solidFill>
                <a:latin typeface="Yu Gothic UI" panose="020B0500000000000000" pitchFamily="50" charset="-128"/>
                <a:ea typeface="Yu Gothic UI" panose="020B0500000000000000" pitchFamily="50" charset="-128"/>
              </a:rPr>
              <a:t>実現すべき</a:t>
            </a:r>
            <a:endParaRPr kumimoji="1" lang="en-US" altLang="ja-JP" b="1" dirty="0">
              <a:solidFill>
                <a:schemeClr val="tx1"/>
              </a:solidFill>
              <a:latin typeface="Yu Gothic UI" panose="020B0500000000000000" pitchFamily="50" charset="-128"/>
              <a:ea typeface="Yu Gothic UI" panose="020B0500000000000000" pitchFamily="50" charset="-128"/>
            </a:endParaRPr>
          </a:p>
          <a:p>
            <a:pPr algn="ctr"/>
            <a:r>
              <a:rPr kumimoji="1" lang="ja-JP" altLang="en-US" b="1" dirty="0">
                <a:solidFill>
                  <a:schemeClr val="tx1"/>
                </a:solidFill>
                <a:latin typeface="Yu Gothic UI" panose="020B0500000000000000" pitchFamily="50" charset="-128"/>
                <a:ea typeface="Yu Gothic UI" panose="020B0500000000000000" pitchFamily="50" charset="-128"/>
              </a:rPr>
              <a:t>姿</a:t>
            </a:r>
            <a:endParaRPr kumimoji="1" lang="en-US" altLang="ja-JP" b="1" dirty="0">
              <a:solidFill>
                <a:schemeClr val="tx1"/>
              </a:solidFill>
              <a:latin typeface="Yu Gothic UI" panose="020B0500000000000000" pitchFamily="50" charset="-128"/>
              <a:ea typeface="Yu Gothic UI" panose="020B0500000000000000" pitchFamily="50" charset="-128"/>
            </a:endParaRPr>
          </a:p>
        </p:txBody>
      </p:sp>
      <p:sp>
        <p:nvSpPr>
          <p:cNvPr id="27" name="正方形/長方形 26"/>
          <p:cNvSpPr/>
          <p:nvPr/>
        </p:nvSpPr>
        <p:spPr>
          <a:xfrm>
            <a:off x="10183655" y="1881723"/>
            <a:ext cx="1558979" cy="8975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latin typeface="Yu Gothic UI" panose="020B0500000000000000" pitchFamily="50" charset="-128"/>
                <a:ea typeface="Yu Gothic UI" panose="020B0500000000000000" pitchFamily="50" charset="-128"/>
              </a:rPr>
              <a:t>産業・社会の</a:t>
            </a:r>
            <a:endParaRPr kumimoji="1" lang="en-US" altLang="ja-JP" sz="1400" b="1" dirty="0">
              <a:solidFill>
                <a:schemeClr val="tx1"/>
              </a:solidFill>
              <a:latin typeface="Yu Gothic UI" panose="020B0500000000000000" pitchFamily="50" charset="-128"/>
              <a:ea typeface="Yu Gothic UI" panose="020B0500000000000000" pitchFamily="50" charset="-128"/>
            </a:endParaRPr>
          </a:p>
          <a:p>
            <a:pPr algn="ctr"/>
            <a:r>
              <a:rPr kumimoji="1" lang="ja-JP" altLang="en-US" sz="1400" b="1" dirty="0">
                <a:solidFill>
                  <a:schemeClr val="tx1"/>
                </a:solidFill>
                <a:latin typeface="Yu Gothic UI" panose="020B0500000000000000" pitchFamily="50" charset="-128"/>
                <a:ea typeface="Yu Gothic UI" panose="020B0500000000000000" pitchFamily="50" charset="-128"/>
              </a:rPr>
              <a:t>大きな転換</a:t>
            </a:r>
            <a:endParaRPr kumimoji="1" lang="en-US" altLang="ja-JP" sz="1400" b="1" dirty="0">
              <a:solidFill>
                <a:schemeClr val="tx1"/>
              </a:solidFill>
              <a:latin typeface="Yu Gothic UI" panose="020B0500000000000000" pitchFamily="50" charset="-128"/>
              <a:ea typeface="Yu Gothic UI" panose="020B0500000000000000" pitchFamily="50" charset="-128"/>
            </a:endParaRPr>
          </a:p>
          <a:p>
            <a:pPr algn="ctr"/>
            <a:r>
              <a:rPr kumimoji="1" lang="ja-JP" altLang="en-US" sz="1400" b="1" dirty="0">
                <a:solidFill>
                  <a:schemeClr val="tx1"/>
                </a:solidFill>
                <a:latin typeface="Yu Gothic UI" panose="020B0500000000000000" pitchFamily="50" charset="-128"/>
                <a:ea typeface="Yu Gothic UI" panose="020B0500000000000000" pitchFamily="50" charset="-128"/>
              </a:rPr>
              <a:t>世界・未来への</a:t>
            </a:r>
            <a:endParaRPr kumimoji="1" lang="en-US" altLang="ja-JP" sz="1400" b="1" dirty="0">
              <a:solidFill>
                <a:schemeClr val="tx1"/>
              </a:solidFill>
              <a:latin typeface="Yu Gothic UI" panose="020B0500000000000000" pitchFamily="50" charset="-128"/>
              <a:ea typeface="Yu Gothic UI" panose="020B0500000000000000" pitchFamily="50" charset="-128"/>
            </a:endParaRPr>
          </a:p>
          <a:p>
            <a:pPr algn="ctr"/>
            <a:r>
              <a:rPr kumimoji="1" lang="ja-JP" altLang="en-US" sz="1400" b="1" dirty="0">
                <a:solidFill>
                  <a:schemeClr val="tx1"/>
                </a:solidFill>
                <a:latin typeface="Yu Gothic UI" panose="020B0500000000000000" pitchFamily="50" charset="-128"/>
                <a:ea typeface="Yu Gothic UI" panose="020B0500000000000000" pitchFamily="50" charset="-128"/>
              </a:rPr>
              <a:t>波及</a:t>
            </a:r>
            <a:endParaRPr kumimoji="1" lang="en-US" altLang="ja-JP" sz="1400" b="1" dirty="0">
              <a:solidFill>
                <a:schemeClr val="tx1"/>
              </a:solidFill>
              <a:latin typeface="Yu Gothic UI" panose="020B0500000000000000" pitchFamily="50" charset="-128"/>
              <a:ea typeface="Yu Gothic UI" panose="020B0500000000000000" pitchFamily="50" charset="-128"/>
            </a:endParaRPr>
          </a:p>
        </p:txBody>
      </p:sp>
      <p:sp>
        <p:nvSpPr>
          <p:cNvPr id="28" name="ホームベース 27"/>
          <p:cNvSpPr/>
          <p:nvPr/>
        </p:nvSpPr>
        <p:spPr>
          <a:xfrm>
            <a:off x="7478358" y="1601018"/>
            <a:ext cx="1600635" cy="1212452"/>
          </a:xfrm>
          <a:prstGeom prst="homePlate">
            <a:avLst>
              <a:gd name="adj" fmla="val 13651"/>
            </a:avLst>
          </a:prstGeom>
          <a:solidFill>
            <a:schemeClr val="accent2">
              <a:lumMod val="60000"/>
              <a:lumOff val="40000"/>
            </a:schemeClr>
          </a:solidFill>
          <a:ln>
            <a:solidFill>
              <a:schemeClr val="accent2">
                <a:lumMod val="75000"/>
              </a:schemeClr>
            </a:solidFill>
          </a:ln>
          <a:effectLst>
            <a:outerShdw blurRad="57785" dist="33020" dir="318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r>
              <a:rPr kumimoji="1" lang="ja-JP" altLang="en-US" sz="1300" b="1" dirty="0">
                <a:solidFill>
                  <a:schemeClr val="tx1"/>
                </a:solidFill>
                <a:latin typeface="Yu Gothic UI" panose="020B0500000000000000" pitchFamily="50" charset="-128"/>
                <a:ea typeface="Yu Gothic UI" panose="020B0500000000000000" pitchFamily="50" charset="-128"/>
              </a:rPr>
              <a:t>環境施策の実施を通して、将来像の実現に向けて速やかに着手し、足掛かりを確実にする</a:t>
            </a:r>
          </a:p>
        </p:txBody>
      </p:sp>
      <p:sp>
        <p:nvSpPr>
          <p:cNvPr id="4" name="正方形/長方形 3"/>
          <p:cNvSpPr/>
          <p:nvPr/>
        </p:nvSpPr>
        <p:spPr>
          <a:xfrm>
            <a:off x="199348" y="3479516"/>
            <a:ext cx="12403469" cy="1092607"/>
          </a:xfrm>
          <a:prstGeom prst="rect">
            <a:avLst/>
          </a:prstGeom>
        </p:spPr>
        <p:txBody>
          <a:bodyPr wrap="square">
            <a:spAutoFit/>
          </a:bodyPr>
          <a:lstStyle/>
          <a:p>
            <a:pPr marL="285755" indent="-285755" algn="just">
              <a:lnSpc>
                <a:spcPts val="2600"/>
              </a:lnSpc>
              <a:buFont typeface="Wingdings" panose="05000000000000000000" pitchFamily="2" charset="2"/>
              <a:buChar char="Ø"/>
            </a:pPr>
            <a:r>
              <a:rPr lang="ja-JP" altLang="en-US" sz="1700" dirty="0">
                <a:latin typeface="Yu Gothic UI" panose="020B0500000000000000" pitchFamily="50" charset="-128"/>
                <a:ea typeface="Yu Gothic UI" panose="020B0500000000000000" pitchFamily="50" charset="-128"/>
              </a:rPr>
              <a:t>　産業構造や都市構造等が大きく転換していると考えられる</a:t>
            </a:r>
            <a:r>
              <a:rPr lang="en-US" altLang="ja-JP" sz="1700" dirty="0">
                <a:latin typeface="Yu Gothic UI" panose="020B0500000000000000" pitchFamily="50" charset="-128"/>
                <a:ea typeface="Yu Gothic UI" panose="020B0500000000000000" pitchFamily="50" charset="-128"/>
              </a:rPr>
              <a:t>2050</a:t>
            </a:r>
            <a:r>
              <a:rPr lang="ja-JP" altLang="en-US" sz="1700" dirty="0">
                <a:latin typeface="Yu Gothic UI" panose="020B0500000000000000" pitchFamily="50" charset="-128"/>
                <a:ea typeface="Yu Gothic UI" panose="020B0500000000000000" pitchFamily="50" charset="-128"/>
              </a:rPr>
              <a:t>年を見通して、「</a:t>
            </a:r>
            <a:r>
              <a:rPr lang="ja-JP" altLang="ja-JP" sz="1700" dirty="0">
                <a:latin typeface="Yu Gothic UI" panose="020B0500000000000000" pitchFamily="50" charset="-128"/>
                <a:ea typeface="Yu Gothic UI" panose="020B0500000000000000" pitchFamily="50" charset="-128"/>
                <a:cs typeface="Times New Roman" panose="02020603050405020304" pitchFamily="18" charset="0"/>
              </a:rPr>
              <a:t>世界」及び「次世代」とのつながりを意識し、府民を中心とし様々な主体の取組が大阪のみならず世界及び未来の社会に波及</a:t>
            </a:r>
            <a:r>
              <a:rPr lang="ja-JP" altLang="en-US" sz="1700" dirty="0">
                <a:latin typeface="Yu Gothic UI" panose="020B0500000000000000" pitchFamily="50" charset="-128"/>
                <a:ea typeface="Yu Gothic UI" panose="020B0500000000000000" pitchFamily="50" charset="-128"/>
                <a:cs typeface="Times New Roman" panose="02020603050405020304" pitchFamily="18" charset="0"/>
              </a:rPr>
              <a:t>し</a:t>
            </a:r>
            <a:r>
              <a:rPr lang="ja-JP" altLang="ja-JP" sz="1700" dirty="0">
                <a:latin typeface="Yu Gothic UI" panose="020B0500000000000000" pitchFamily="50" charset="-128"/>
                <a:ea typeface="Yu Gothic UI" panose="020B0500000000000000" pitchFamily="50" charset="-128"/>
                <a:cs typeface="Times New Roman" panose="02020603050405020304" pitchFamily="18" charset="0"/>
              </a:rPr>
              <a:t>「持続可能な社会</a:t>
            </a:r>
            <a:r>
              <a:rPr lang="ja-JP" altLang="en-US" sz="1700" dirty="0">
                <a:latin typeface="Yu Gothic UI" panose="020B0500000000000000" pitchFamily="50" charset="-128"/>
                <a:ea typeface="Yu Gothic UI" panose="020B0500000000000000" pitchFamily="50" charset="-128"/>
                <a:cs typeface="Times New Roman" panose="02020603050405020304" pitchFamily="18" charset="0"/>
              </a:rPr>
              <a:t>」が構築されている姿として、</a:t>
            </a:r>
            <a:r>
              <a:rPr lang="ja-JP" altLang="en-US" sz="1700" dirty="0">
                <a:latin typeface="Yu Gothic UI" panose="020B0500000000000000" pitchFamily="50" charset="-128"/>
                <a:ea typeface="Yu Gothic UI" panose="020B0500000000000000" pitchFamily="50" charset="-128"/>
              </a:rPr>
              <a:t>めざすべき将来像を以下のとおり設定します。</a:t>
            </a:r>
            <a:endParaRPr kumimoji="1" lang="ja-JP" altLang="en-US" sz="1700" dirty="0"/>
          </a:p>
        </p:txBody>
      </p:sp>
    </p:spTree>
    <p:extLst>
      <p:ext uri="{BB962C8B-B14F-4D97-AF65-F5344CB8AC3E}">
        <p14:creationId xmlns:p14="http://schemas.microsoft.com/office/powerpoint/2010/main" val="10805181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四角形: 角を丸くする 1">
            <a:extLst>
              <a:ext uri="{FF2B5EF4-FFF2-40B4-BE49-F238E27FC236}">
                <a16:creationId xmlns:a16="http://schemas.microsoft.com/office/drawing/2014/main" id="{2F17871D-3754-40D2-A1E0-B5EC5E30F262}"/>
              </a:ext>
            </a:extLst>
          </p:cNvPr>
          <p:cNvSpPr/>
          <p:nvPr/>
        </p:nvSpPr>
        <p:spPr>
          <a:xfrm>
            <a:off x="132443" y="2917482"/>
            <a:ext cx="12568007" cy="6618271"/>
          </a:xfrm>
          <a:prstGeom prst="roundRect">
            <a:avLst>
              <a:gd name="adj" fmla="val 2057"/>
            </a:avLst>
          </a:prstGeom>
          <a:solidFill>
            <a:srgbClr val="FFEEBD"/>
          </a:solidFill>
          <a:ln>
            <a:noFill/>
          </a:ln>
          <a:effectLst>
            <a:glow rad="228600">
              <a:schemeClr val="accent5">
                <a:satMod val="175000"/>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117" rtl="0" eaLnBrk="1" fontAlgn="auto" latinLnBrk="0" hangingPunct="1">
              <a:lnSpc>
                <a:spcPct val="100000"/>
              </a:lnSpc>
              <a:spcBef>
                <a:spcPts val="0"/>
              </a:spcBef>
              <a:spcAft>
                <a:spcPts val="0"/>
              </a:spcAft>
              <a:buClrTx/>
              <a:buSzTx/>
              <a:buFontTx/>
              <a:buNone/>
              <a:tabLst/>
              <a:defRPr/>
            </a:pPr>
            <a:endParaRPr kumimoji="1" lang="ja-JP" altLang="en-US" sz="1347"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6" name="角丸四角形 55"/>
          <p:cNvSpPr/>
          <p:nvPr/>
        </p:nvSpPr>
        <p:spPr>
          <a:xfrm>
            <a:off x="273103" y="6308413"/>
            <a:ext cx="12348000" cy="3180547"/>
          </a:xfrm>
          <a:prstGeom prst="roundRect">
            <a:avLst>
              <a:gd name="adj" fmla="val 7166"/>
            </a:avLst>
          </a:prstGeom>
          <a:solidFill>
            <a:srgbClr val="CCFFCC"/>
          </a:solidFill>
          <a:ln w="25400">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t"/>
          <a:lstStyle/>
          <a:p>
            <a:pPr marL="0" marR="0" lvl="0" indent="0" algn="just" defTabSz="457117" rtl="0" eaLnBrk="1" fontAlgn="auto" latinLnBrk="0" hangingPunct="1">
              <a:lnSpc>
                <a:spcPct val="100000"/>
              </a:lnSpc>
              <a:spcBef>
                <a:spcPts val="0"/>
              </a:spcBef>
              <a:spcAft>
                <a:spcPts val="0"/>
              </a:spcAft>
              <a:buClrTx/>
              <a:buSzTx/>
              <a:buFontTx/>
              <a:buNone/>
              <a:tabLst/>
              <a:defRPr/>
            </a:pPr>
            <a:endParaRPr kumimoji="1" lang="ja-JP" altLang="en-US" sz="1347"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n-cs"/>
            </a:endParaRPr>
          </a:p>
        </p:txBody>
      </p:sp>
      <p:sp>
        <p:nvSpPr>
          <p:cNvPr id="8" name="角丸四角形 7"/>
          <p:cNvSpPr/>
          <p:nvPr/>
        </p:nvSpPr>
        <p:spPr>
          <a:xfrm>
            <a:off x="273103" y="3297245"/>
            <a:ext cx="12357152" cy="2880000"/>
          </a:xfrm>
          <a:prstGeom prst="roundRect">
            <a:avLst>
              <a:gd name="adj" fmla="val 7166"/>
            </a:avLst>
          </a:prstGeom>
          <a:solidFill>
            <a:srgbClr val="CCFFCC"/>
          </a:solidFill>
          <a:ln w="25400">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t"/>
          <a:lstStyle/>
          <a:p>
            <a:pPr marL="182567" marR="0" lvl="0" indent="-182567" algn="just" defTabSz="457117"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n-cs"/>
            </a:endParaRPr>
          </a:p>
          <a:p>
            <a:pPr marL="0" marR="0" lvl="0" indent="0" algn="just" defTabSz="457117"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n-cs"/>
            </a:endParaRPr>
          </a:p>
        </p:txBody>
      </p:sp>
      <p:sp>
        <p:nvSpPr>
          <p:cNvPr id="14" name="正方形/長方形 13"/>
          <p:cNvSpPr/>
          <p:nvPr/>
        </p:nvSpPr>
        <p:spPr>
          <a:xfrm>
            <a:off x="1" y="0"/>
            <a:ext cx="12801599" cy="648000"/>
          </a:xfrm>
          <a:prstGeom prst="rect">
            <a:avLst/>
          </a:prstGeom>
          <a:solidFill>
            <a:srgbClr val="007E39"/>
          </a:solidFill>
          <a:ln w="12700" cap="flat" cmpd="sng" algn="ctr">
            <a:noFill/>
            <a:prstDash val="solid"/>
            <a:miter lim="800000"/>
          </a:ln>
          <a:effectLst/>
        </p:spPr>
        <p:txBody>
          <a:bodyPr rot="0" spcFirstLastPara="0" vert="horz" wrap="square" lIns="91440" tIns="126000" rIns="91440" bIns="45720" numCol="1" spcCol="0" rtlCol="0" fromWordArt="0" anchor="ctr" anchorCtr="0" forceAA="0" compatLnSpc="1">
            <a:prstTxWarp prst="textNoShape">
              <a:avLst/>
            </a:prstTxWarp>
            <a:noAutofit/>
          </a:bodyPr>
          <a:lstStyle/>
          <a:p>
            <a:pPr marL="0" marR="0" lvl="0" indent="0" algn="ctr" defTabSz="457117" rtl="0" eaLnBrk="1" fontAlgn="auto" latinLnBrk="0" hangingPunct="1">
              <a:lnSpc>
                <a:spcPts val="308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４　</a:t>
            </a:r>
            <a:r>
              <a:rPr kumimoji="0" lang="en-US" altLang="ja-JP" sz="28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2030</a:t>
            </a:r>
            <a:r>
              <a:rPr kumimoji="0" lang="ja-JP" altLang="en-US" sz="28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年の実現すべき姿</a:t>
            </a:r>
            <a:endParaRPr kumimoji="0" lang="ja-JP" altLang="en-US" sz="16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11" name="角丸四角形 10"/>
          <p:cNvSpPr/>
          <p:nvPr/>
        </p:nvSpPr>
        <p:spPr>
          <a:xfrm>
            <a:off x="325293" y="3277514"/>
            <a:ext cx="3060000" cy="360000"/>
          </a:xfrm>
          <a:prstGeom prst="roundRect">
            <a:avLst/>
          </a:prstGeom>
          <a:solidFill>
            <a:srgbClr val="007E39"/>
          </a:solidFill>
          <a:ln w="38100">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117"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①脱炭素・省エネルギー</a:t>
            </a:r>
            <a:endParaRPr kumimoji="0" lang="en-US" altLang="ja-JP" sz="1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39" name="テキスト ボックス 38"/>
          <p:cNvSpPr txBox="1"/>
          <p:nvPr/>
        </p:nvSpPr>
        <p:spPr>
          <a:xfrm>
            <a:off x="11646975" y="65447"/>
            <a:ext cx="1038246" cy="400110"/>
          </a:xfrm>
          <a:prstGeom prst="rect">
            <a:avLst/>
          </a:prstGeom>
          <a:noFill/>
        </p:spPr>
        <p:txBody>
          <a:bodyPr wrap="square" rtlCol="0">
            <a:spAutoFit/>
          </a:bodyPr>
          <a:lstStyle/>
          <a:p>
            <a:pPr marL="0" marR="0" lvl="0" indent="0" algn="r" defTabSz="457117"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7</a:t>
            </a:r>
            <a:endParaRPr kumimoji="1" lang="ja-JP" altLang="en-US" sz="2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4" name="角丸四角形 43"/>
          <p:cNvSpPr/>
          <p:nvPr/>
        </p:nvSpPr>
        <p:spPr>
          <a:xfrm>
            <a:off x="83361" y="2629482"/>
            <a:ext cx="12585796" cy="576000"/>
          </a:xfrm>
          <a:prstGeom prst="roundRect">
            <a:avLst>
              <a:gd name="adj" fmla="val 50000"/>
            </a:avLst>
          </a:prstGeom>
          <a:solidFill>
            <a:srgbClr val="00AC4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17"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Yu Gothic UI" panose="020B0500000000000000" pitchFamily="50" charset="-128"/>
                <a:ea typeface="Yu Gothic UI" panose="020B0500000000000000" pitchFamily="50" charset="-128"/>
                <a:cs typeface="+mn-cs"/>
              </a:rPr>
              <a:t>いのち輝く</a:t>
            </a:r>
            <a:r>
              <a:rPr kumimoji="1" lang="en-US" altLang="ja-JP" sz="2400" b="1" i="0" u="none" strike="noStrike" kern="1200" cap="none" spc="0" normalizeH="0" baseline="0" noProof="0" dirty="0">
                <a:ln>
                  <a:noFill/>
                </a:ln>
                <a:solidFill>
                  <a:prstClr val="white"/>
                </a:solidFill>
                <a:effectLst/>
                <a:uLnTx/>
                <a:uFillTx/>
                <a:latin typeface="Yu Gothic UI" panose="020B0500000000000000" pitchFamily="50" charset="-128"/>
                <a:ea typeface="Yu Gothic UI" panose="020B0500000000000000" pitchFamily="50" charset="-128"/>
                <a:cs typeface="+mn-cs"/>
              </a:rPr>
              <a:t>SDGs</a:t>
            </a:r>
            <a:r>
              <a:rPr kumimoji="1" lang="ja-JP" altLang="en-US" sz="2400" b="1" i="0" u="none" strike="noStrike" kern="1200" cap="none" spc="0" normalizeH="0" baseline="0" noProof="0" dirty="0">
                <a:ln>
                  <a:noFill/>
                </a:ln>
                <a:solidFill>
                  <a:prstClr val="white"/>
                </a:solidFill>
                <a:effectLst/>
                <a:uLnTx/>
                <a:uFillTx/>
                <a:latin typeface="Yu Gothic UI" panose="020B0500000000000000" pitchFamily="50" charset="-128"/>
                <a:ea typeface="Yu Gothic UI" panose="020B0500000000000000" pitchFamily="50" charset="-128"/>
                <a:cs typeface="+mn-cs"/>
              </a:rPr>
              <a:t>未来都市・大阪　</a:t>
            </a:r>
            <a:r>
              <a:rPr kumimoji="1" lang="ja-JP" altLang="en-US" sz="2400" b="1" i="0" u="none" strike="noStrike" kern="1200" cap="none" spc="0" normalizeH="0" baseline="0" noProof="0" dirty="0" err="1">
                <a:ln>
                  <a:noFill/>
                </a:ln>
                <a:solidFill>
                  <a:prstClr val="white"/>
                </a:solidFill>
                <a:effectLst/>
                <a:uLnTx/>
                <a:uFillTx/>
                <a:latin typeface="Yu Gothic UI" panose="020B0500000000000000" pitchFamily="50" charset="-128"/>
                <a:ea typeface="Yu Gothic UI" panose="020B0500000000000000" pitchFamily="50" charset="-128"/>
                <a:cs typeface="+mn-cs"/>
              </a:rPr>
              <a:t>ー</a:t>
            </a:r>
            <a:r>
              <a:rPr kumimoji="1" lang="ja-JP" altLang="en-US" sz="2400" b="1" i="0" u="none" strike="noStrike" kern="1200" cap="none" spc="0" normalizeH="0" baseline="0" noProof="0" dirty="0">
                <a:ln>
                  <a:noFill/>
                </a:ln>
                <a:solidFill>
                  <a:prstClr val="white"/>
                </a:solidFill>
                <a:effectLst/>
                <a:uLnTx/>
                <a:uFillTx/>
                <a:latin typeface="Yu Gothic UI" panose="020B0500000000000000" pitchFamily="50" charset="-128"/>
                <a:ea typeface="Yu Gothic UI" panose="020B0500000000000000" pitchFamily="50" charset="-128"/>
                <a:cs typeface="+mn-cs"/>
              </a:rPr>
              <a:t>環境施策を通じてー</a:t>
            </a:r>
          </a:p>
        </p:txBody>
      </p:sp>
      <p:sp>
        <p:nvSpPr>
          <p:cNvPr id="7" name="角丸四角形 6"/>
          <p:cNvSpPr/>
          <p:nvPr/>
        </p:nvSpPr>
        <p:spPr>
          <a:xfrm>
            <a:off x="367393" y="6290800"/>
            <a:ext cx="1758290" cy="360000"/>
          </a:xfrm>
          <a:prstGeom prst="roundRect">
            <a:avLst/>
          </a:prstGeom>
          <a:solidFill>
            <a:srgbClr val="007E39"/>
          </a:solidFill>
          <a:ln w="38100">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117"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②資源循環</a:t>
            </a:r>
            <a:endParaRPr kumimoji="0" lang="en-US" altLang="ja-JP" sz="1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41" name="角丸四角形 3">
            <a:extLst>
              <a:ext uri="{FF2B5EF4-FFF2-40B4-BE49-F238E27FC236}">
                <a16:creationId xmlns:a16="http://schemas.microsoft.com/office/drawing/2014/main" id="{870496E5-0FC5-48D1-AEC7-C99A1474F37E}"/>
              </a:ext>
            </a:extLst>
          </p:cNvPr>
          <p:cNvSpPr/>
          <p:nvPr/>
        </p:nvSpPr>
        <p:spPr>
          <a:xfrm>
            <a:off x="83361" y="776363"/>
            <a:ext cx="12585797" cy="1761356"/>
          </a:xfrm>
          <a:prstGeom prst="roundRect">
            <a:avLst>
              <a:gd name="adj" fmla="val 0"/>
            </a:avLst>
          </a:prstGeom>
          <a:solidFill>
            <a:srgbClr val="FFFFCC"/>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Ins="90000" rtlCol="0" anchor="ctr"/>
          <a:lstStyle/>
          <a:p>
            <a:pPr marL="285755" marR="0" lvl="0" indent="-285755" algn="just" defTabSz="457117" rtl="0" eaLnBrk="1" fontAlgn="auto" latinLnBrk="0" hangingPunct="1">
              <a:lnSpc>
                <a:spcPts val="2300"/>
              </a:lnSpc>
              <a:spcBef>
                <a:spcPts val="0"/>
              </a:spcBef>
              <a:spcAft>
                <a:spcPts val="0"/>
              </a:spcAft>
              <a:buClrTx/>
              <a:buSzTx/>
              <a:buFont typeface="Wingdings" panose="05000000000000000000" pitchFamily="2" charset="2"/>
              <a:buChar char="Ø"/>
              <a:tabLst/>
              <a:defRPr/>
            </a:pPr>
            <a:r>
              <a:rPr kumimoji="1"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　</a:t>
            </a:r>
            <a:r>
              <a:rPr kumimoji="1" lang="en-US" altLang="ja-JP"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SDGs</a:t>
            </a:r>
            <a:r>
              <a:rPr kumimoji="1"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実現の目標年が</a:t>
            </a:r>
            <a:r>
              <a:rPr kumimoji="1" lang="en-US" altLang="ja-JP"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2030</a:t>
            </a:r>
            <a:r>
              <a:rPr kumimoji="1"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年であることを鑑みて、</a:t>
            </a:r>
            <a:r>
              <a:rPr kumimoji="1" lang="en-US" altLang="ja-JP"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2030</a:t>
            </a:r>
            <a:r>
              <a:rPr kumimoji="1"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年に実現すべき姿を以下のとおり設定し、誰一人としてとり残されることなく、活力に満ち溢れた社会の実現をめざします。</a:t>
            </a:r>
          </a:p>
          <a:p>
            <a:pPr marL="285755" marR="0" lvl="0" indent="-285755" algn="just" defTabSz="457117" rtl="0" eaLnBrk="1" fontAlgn="auto" latinLnBrk="0" hangingPunct="1">
              <a:lnSpc>
                <a:spcPts val="2300"/>
              </a:lnSpc>
              <a:spcBef>
                <a:spcPts val="0"/>
              </a:spcBef>
              <a:spcAft>
                <a:spcPts val="0"/>
              </a:spcAft>
              <a:buClrTx/>
              <a:buSzTx/>
              <a:buFont typeface="Wingdings" panose="05000000000000000000" pitchFamily="2" charset="2"/>
              <a:buChar char="Ø"/>
              <a:tabLst/>
              <a:defRPr/>
            </a:pPr>
            <a:r>
              <a:rPr kumimoji="1"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　その実現に向けた環境施策として、</a:t>
            </a:r>
            <a:r>
              <a:rPr kumimoji="1" lang="ja-JP" altLang="en-US" sz="1600" b="1"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「脱炭素・省エネルギー」</a:t>
            </a:r>
            <a:r>
              <a:rPr kumimoji="1"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a:t>
            </a:r>
            <a:r>
              <a:rPr kumimoji="1" lang="ja-JP" altLang="en-US" sz="1600" b="1"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「資源循環」</a:t>
            </a:r>
            <a:r>
              <a:rPr kumimoji="1"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a:t>
            </a:r>
            <a:r>
              <a:rPr kumimoji="1" lang="ja-JP" altLang="en-US" sz="1600" b="1"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「全てのいのちの共生」</a:t>
            </a:r>
            <a:r>
              <a:rPr kumimoji="1"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a:t>
            </a:r>
            <a:r>
              <a:rPr kumimoji="1" lang="ja-JP" altLang="en-US" sz="1600" b="1"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「健康で安心な暮らし」</a:t>
            </a:r>
            <a:r>
              <a:rPr kumimoji="1"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a:t>
            </a:r>
            <a:r>
              <a:rPr kumimoji="1" lang="ja-JP" altLang="en-US" sz="1600" b="1"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「魅力と活力ある快適な地域づくり」</a:t>
            </a:r>
            <a:r>
              <a:rPr kumimoji="1"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の５つの分野を設定し、</a:t>
            </a:r>
            <a:r>
              <a:rPr kumimoji="1" lang="en-US" altLang="ja-JP"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2030</a:t>
            </a:r>
            <a:r>
              <a:rPr kumimoji="1"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年の各分野において実現すべき大阪の姿を以下のとおりとして、取組を推進します。参考に、中間年度である</a:t>
            </a:r>
            <a:r>
              <a:rPr kumimoji="1" lang="en-US" altLang="ja-JP"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2025</a:t>
            </a:r>
            <a:r>
              <a:rPr kumimoji="1"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年度の状況を示しています。</a:t>
            </a:r>
            <a:endParaRPr kumimoji="1" lang="en-US" altLang="ja-JP"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endParaRPr>
          </a:p>
        </p:txBody>
      </p:sp>
      <p:sp>
        <p:nvSpPr>
          <p:cNvPr id="59" name="角丸四角形 7">
            <a:extLst>
              <a:ext uri="{FF2B5EF4-FFF2-40B4-BE49-F238E27FC236}">
                <a16:creationId xmlns:a16="http://schemas.microsoft.com/office/drawing/2014/main" id="{84AF078E-5C60-4C85-9E4B-5D0BCF5BFB76}"/>
              </a:ext>
            </a:extLst>
          </p:cNvPr>
          <p:cNvSpPr/>
          <p:nvPr/>
        </p:nvSpPr>
        <p:spPr>
          <a:xfrm>
            <a:off x="360000" y="4018656"/>
            <a:ext cx="8166110" cy="2272221"/>
          </a:xfrm>
          <a:prstGeom prst="roundRect">
            <a:avLst>
              <a:gd name="adj" fmla="val 7166"/>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t"/>
          <a:lstStyle/>
          <a:p>
            <a:pPr marL="182567" marR="0" lvl="0" indent="-182567" algn="just" defTabSz="457117"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〇脱炭素社会の将来像を見通しつつ、</a:t>
            </a:r>
            <a:r>
              <a:rPr kumimoji="1" lang="en-US" altLang="ja-JP"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SDGs</a:t>
            </a:r>
            <a:r>
              <a:rPr kumimoji="1"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実現に向けて温暖化対策（緩和策・適応策）が加速している。</a:t>
            </a:r>
            <a:endParaRPr kumimoji="1" lang="en-US" altLang="ja-JP"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endParaRPr>
          </a:p>
          <a:p>
            <a:pPr marL="182567" marR="0" lvl="0" indent="-182567" algn="just" defTabSz="457117"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〇気候危機</a:t>
            </a:r>
            <a:r>
              <a:rPr kumimoji="1" lang="en-US" altLang="ja-JP" sz="1600" b="0" i="0" u="none" strike="noStrike" kern="1200" cap="none" spc="0" normalizeH="0" baseline="3000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a:t>
            </a:r>
            <a:r>
              <a:rPr kumimoji="1"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であるという意識や脱炭素化に向けた意識が社会で共有され、あらゆる主体がその意識のもと行動している。</a:t>
            </a:r>
            <a:endParaRPr kumimoji="1" lang="en-US" altLang="ja-JP"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endParaRPr>
          </a:p>
          <a:p>
            <a:pPr marL="182567" marR="0" lvl="0" indent="-182567" algn="just" defTabSz="457117"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〇再生可能エネルギー由来の電気など</a:t>
            </a:r>
            <a:r>
              <a:rPr kumimoji="1" lang="en-US" altLang="ja-JP"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CO</a:t>
            </a:r>
            <a:r>
              <a:rPr kumimoji="1" lang="en-US" altLang="ja-JP" sz="1600" b="0" i="0" u="none" strike="noStrike" kern="1200" cap="none" spc="0" normalizeH="0" baseline="-2500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2</a:t>
            </a:r>
            <a:r>
              <a:rPr kumimoji="1"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排出が少ないエネルギーの選択等が拡大している。</a:t>
            </a:r>
            <a:endParaRPr kumimoji="1" lang="en-US" altLang="ja-JP"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endParaRPr>
          </a:p>
          <a:p>
            <a:pPr marL="182567" marR="0" lvl="0" indent="-182567" algn="just" defTabSz="457117"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〇大阪・関西万博で披露された次世代型太陽電池や</a:t>
            </a:r>
            <a:r>
              <a:rPr kumimoji="1" lang="en-US" altLang="ja-JP"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EV</a:t>
            </a:r>
            <a:r>
              <a:rPr kumimoji="1"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ワイヤレス給電等の先進技術の社会実装が進んでいる。</a:t>
            </a:r>
            <a:endParaRPr kumimoji="1" lang="en-US" altLang="ja-JP"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endParaRPr>
          </a:p>
          <a:p>
            <a:pPr marL="182567" marR="0" lvl="0" indent="-182567" algn="just" defTabSz="457117"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　</a:t>
            </a:r>
            <a:r>
              <a:rPr kumimoji="1" lang="en-US" altLang="ja-JP" sz="12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a:t>
            </a:r>
            <a:r>
              <a:rPr kumimoji="0" lang="ja-JP" altLang="en-US" sz="12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単なる「気候変動」ではなく、私たち人類や全ての生き物にとっての生存基盤を揺るがす状態</a:t>
            </a:r>
            <a:endParaRPr kumimoji="1" lang="en-US" altLang="ja-JP"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endParaRPr>
          </a:p>
          <a:p>
            <a:pPr marL="0" marR="0" lvl="0" indent="0" algn="just" defTabSz="457117" rtl="0" eaLnBrk="1" fontAlgn="auto" latinLnBrk="0" hangingPunct="1">
              <a:lnSpc>
                <a:spcPct val="100000"/>
              </a:lnSpc>
              <a:spcBef>
                <a:spcPts val="0"/>
              </a:spcBef>
              <a:spcAft>
                <a:spcPts val="0"/>
              </a:spcAft>
              <a:buClrTx/>
              <a:buSzTx/>
              <a:buFontTx/>
              <a:buNone/>
              <a:tabLst/>
              <a:defRPr/>
            </a:pPr>
            <a:endParaRPr kumimoji="1" lang="ja-JP" altLang="en-US" sz="1347"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endParaRPr>
          </a:p>
        </p:txBody>
      </p:sp>
      <p:sp>
        <p:nvSpPr>
          <p:cNvPr id="62" name="テキスト ボックス 61">
            <a:extLst>
              <a:ext uri="{FF2B5EF4-FFF2-40B4-BE49-F238E27FC236}">
                <a16:creationId xmlns:a16="http://schemas.microsoft.com/office/drawing/2014/main" id="{D2D91D2B-AA35-4183-8054-5754A5DD2517}"/>
              </a:ext>
            </a:extLst>
          </p:cNvPr>
          <p:cNvSpPr txBox="1"/>
          <p:nvPr/>
        </p:nvSpPr>
        <p:spPr>
          <a:xfrm>
            <a:off x="500900" y="3692350"/>
            <a:ext cx="2926493" cy="369332"/>
          </a:xfrm>
          <a:prstGeom prst="rect">
            <a:avLst/>
          </a:prstGeom>
          <a:noFill/>
        </p:spPr>
        <p:txBody>
          <a:bodyPr wrap="square" rtlCol="0">
            <a:spAutoFit/>
          </a:bodyPr>
          <a:lstStyle/>
          <a:p>
            <a:pPr marL="0" marR="0" lvl="0" indent="0" algn="l" defTabSz="457117"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2030</a:t>
            </a: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年の実現すべき姿</a:t>
            </a:r>
          </a:p>
        </p:txBody>
      </p:sp>
      <p:pic>
        <p:nvPicPr>
          <p:cNvPr id="63" name="図 5">
            <a:extLst>
              <a:ext uri="{FF2B5EF4-FFF2-40B4-BE49-F238E27FC236}">
                <a16:creationId xmlns:a16="http://schemas.microsoft.com/office/drawing/2014/main" id="{18521A81-762A-492F-9218-44F3EC0C81AB}"/>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699332" y="3368355"/>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図 14">
            <a:extLst>
              <a:ext uri="{FF2B5EF4-FFF2-40B4-BE49-F238E27FC236}">
                <a16:creationId xmlns:a16="http://schemas.microsoft.com/office/drawing/2014/main" id="{30F61C15-66EC-45D0-A009-84CC6E79C87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167643" y="3368355"/>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図 17">
            <a:extLst>
              <a:ext uri="{FF2B5EF4-FFF2-40B4-BE49-F238E27FC236}">
                <a16:creationId xmlns:a16="http://schemas.microsoft.com/office/drawing/2014/main" id="{E133642D-9654-4E48-A7FC-21AD8572D672}"/>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628019" y="3368355"/>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図 34">
            <a:extLst>
              <a:ext uri="{FF2B5EF4-FFF2-40B4-BE49-F238E27FC236}">
                <a16:creationId xmlns:a16="http://schemas.microsoft.com/office/drawing/2014/main" id="{036338E3-BAB2-43FF-A9E4-0A01017F6CF0}"/>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096332" y="3368355"/>
            <a:ext cx="46672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図 24">
            <a:extLst>
              <a:ext uri="{FF2B5EF4-FFF2-40B4-BE49-F238E27FC236}">
                <a16:creationId xmlns:a16="http://schemas.microsoft.com/office/drawing/2014/main" id="{66976621-AD6C-4454-A606-397CB8D560FD}"/>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563057" y="3368355"/>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図 25">
            <a:extLst>
              <a:ext uri="{FF2B5EF4-FFF2-40B4-BE49-F238E27FC236}">
                <a16:creationId xmlns:a16="http://schemas.microsoft.com/office/drawing/2014/main" id="{C619E5CD-C2EF-42EC-B144-53AB608DBB49}"/>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6023129" y="3368355"/>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図 1">
            <a:extLst>
              <a:ext uri="{FF2B5EF4-FFF2-40B4-BE49-F238E27FC236}">
                <a16:creationId xmlns:a16="http://schemas.microsoft.com/office/drawing/2014/main" id="{767DBECE-1A26-48A5-ACCC-068BC0F4BAB1}"/>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491440" y="3368355"/>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図 28">
            <a:extLst>
              <a:ext uri="{FF2B5EF4-FFF2-40B4-BE49-F238E27FC236}">
                <a16:creationId xmlns:a16="http://schemas.microsoft.com/office/drawing/2014/main" id="{40FFBE3B-868F-4656-9AB3-A3F14D65A396}"/>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6959754" y="3368355"/>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図 32">
            <a:extLst>
              <a:ext uri="{FF2B5EF4-FFF2-40B4-BE49-F238E27FC236}">
                <a16:creationId xmlns:a16="http://schemas.microsoft.com/office/drawing/2014/main" id="{3EAAE976-9D5B-4C2A-BF10-5CE67ED87BCB}"/>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7410603" y="3368355"/>
            <a:ext cx="46672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図 13">
            <a:extLst>
              <a:ext uri="{FF2B5EF4-FFF2-40B4-BE49-F238E27FC236}">
                <a16:creationId xmlns:a16="http://schemas.microsoft.com/office/drawing/2014/main" id="{E926B2A2-03B2-40C9-9891-521025408D09}"/>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7877328" y="3368355"/>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正方形/長方形 4">
            <a:extLst>
              <a:ext uri="{FF2B5EF4-FFF2-40B4-BE49-F238E27FC236}">
                <a16:creationId xmlns:a16="http://schemas.microsoft.com/office/drawing/2014/main" id="{C00145C2-9DA5-4CAA-ABFA-75590F440808}"/>
              </a:ext>
            </a:extLst>
          </p:cNvPr>
          <p:cNvSpPr/>
          <p:nvPr/>
        </p:nvSpPr>
        <p:spPr>
          <a:xfrm>
            <a:off x="8526110" y="3691453"/>
            <a:ext cx="4032000" cy="2260123"/>
          </a:xfrm>
          <a:prstGeom prst="rect">
            <a:avLst/>
          </a:prstGeom>
          <a:solidFill>
            <a:srgbClr val="99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17"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1" name="角丸四角形 7">
            <a:extLst>
              <a:ext uri="{FF2B5EF4-FFF2-40B4-BE49-F238E27FC236}">
                <a16:creationId xmlns:a16="http://schemas.microsoft.com/office/drawing/2014/main" id="{71168664-FBB1-49DA-AA7C-7B0C424AA5CB}"/>
              </a:ext>
            </a:extLst>
          </p:cNvPr>
          <p:cNvSpPr/>
          <p:nvPr/>
        </p:nvSpPr>
        <p:spPr>
          <a:xfrm>
            <a:off x="8526110" y="4051566"/>
            <a:ext cx="4032000" cy="1397765"/>
          </a:xfrm>
          <a:prstGeom prst="roundRect">
            <a:avLst>
              <a:gd name="adj" fmla="val 7166"/>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t"/>
          <a:lstStyle/>
          <a:p>
            <a:pPr marL="177800" marR="0" lvl="0" indent="-177800" algn="just" defTabSz="457117"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〇府域のエネルギー消費量は減少しており、温室効果ガスの排出量は、電気の排出係数の影響等で増減しているが、長期的には減少傾向</a:t>
            </a:r>
            <a:endParaRPr kumimoji="1" lang="en-US" altLang="ja-JP"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endParaRPr>
          </a:p>
          <a:p>
            <a:pPr marL="177800" marR="0" lvl="0" indent="-177800" algn="just" defTabSz="457117"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〇大阪・関西万博でペロブスカイト太陽電池や</a:t>
            </a:r>
            <a:r>
              <a:rPr kumimoji="1" lang="en-US" altLang="ja-JP"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EV</a:t>
            </a:r>
            <a:r>
              <a:rPr kumimoji="1"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バスワイヤレス給電など最先端技術が披露</a:t>
            </a:r>
            <a:endParaRPr kumimoji="1" lang="ja-JP" altLang="en-US" sz="1347"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endParaRPr>
          </a:p>
        </p:txBody>
      </p:sp>
      <p:sp>
        <p:nvSpPr>
          <p:cNvPr id="4" name="テキスト ボックス 3">
            <a:extLst>
              <a:ext uri="{FF2B5EF4-FFF2-40B4-BE49-F238E27FC236}">
                <a16:creationId xmlns:a16="http://schemas.microsoft.com/office/drawing/2014/main" id="{3D00866F-0973-43DE-B5B8-C08290A992DE}"/>
              </a:ext>
            </a:extLst>
          </p:cNvPr>
          <p:cNvSpPr txBox="1"/>
          <p:nvPr/>
        </p:nvSpPr>
        <p:spPr>
          <a:xfrm>
            <a:off x="8492751" y="3692350"/>
            <a:ext cx="3507019" cy="369332"/>
          </a:xfrm>
          <a:prstGeom prst="rect">
            <a:avLst/>
          </a:prstGeom>
          <a:noFill/>
        </p:spPr>
        <p:txBody>
          <a:bodyPr wrap="square" rtlCol="0">
            <a:spAutoFit/>
          </a:bodyPr>
          <a:lstStyle/>
          <a:p>
            <a:pPr marL="0" marR="0" lvl="0" indent="0" algn="l" defTabSz="457117"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effectLst/>
                <a:uLnTx/>
                <a:uFillTx/>
                <a:latin typeface="Calibri" panose="020F0502020204030204"/>
                <a:ea typeface="游ゴシック" panose="020B0400000000000000" pitchFamily="50" charset="-128"/>
                <a:cs typeface="+mn-cs"/>
              </a:rPr>
              <a:t>（参考）</a:t>
            </a:r>
            <a:r>
              <a:rPr kumimoji="1" lang="en-US" altLang="ja-JP" sz="1800" b="1" i="0" u="none" strike="noStrike" kern="1200" cap="none" spc="0" normalizeH="0" baseline="0" noProof="0" dirty="0">
                <a:ln>
                  <a:noFill/>
                </a:ln>
                <a:effectLst/>
                <a:uLnTx/>
                <a:uFillTx/>
                <a:latin typeface="Calibri" panose="020F0502020204030204"/>
                <a:ea typeface="游ゴシック" panose="020B0400000000000000" pitchFamily="50" charset="-128"/>
                <a:cs typeface="+mn-cs"/>
              </a:rPr>
              <a:t>2025</a:t>
            </a:r>
            <a:r>
              <a:rPr kumimoji="1" lang="ja-JP" altLang="en-US" sz="1800" b="1" i="0" u="none" strike="noStrike" kern="1200" cap="none" spc="0" normalizeH="0" baseline="0" noProof="0" dirty="0">
                <a:ln>
                  <a:noFill/>
                </a:ln>
                <a:effectLst/>
                <a:uLnTx/>
                <a:uFillTx/>
                <a:latin typeface="Calibri" panose="020F0502020204030204"/>
                <a:ea typeface="游ゴシック" panose="020B0400000000000000" pitchFamily="50" charset="-128"/>
                <a:cs typeface="+mn-cs"/>
              </a:rPr>
              <a:t>年度の状況</a:t>
            </a:r>
          </a:p>
        </p:txBody>
      </p:sp>
      <p:sp>
        <p:nvSpPr>
          <p:cNvPr id="74" name="正方形/長方形 73">
            <a:extLst>
              <a:ext uri="{FF2B5EF4-FFF2-40B4-BE49-F238E27FC236}">
                <a16:creationId xmlns:a16="http://schemas.microsoft.com/office/drawing/2014/main" id="{420D2485-9E64-4364-B3F5-8B23F132476D}"/>
              </a:ext>
            </a:extLst>
          </p:cNvPr>
          <p:cNvSpPr/>
          <p:nvPr/>
        </p:nvSpPr>
        <p:spPr>
          <a:xfrm>
            <a:off x="8492750" y="6597423"/>
            <a:ext cx="4032000" cy="2534701"/>
          </a:xfrm>
          <a:prstGeom prst="rect">
            <a:avLst/>
          </a:prstGeom>
          <a:solidFill>
            <a:srgbClr val="99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17"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5" name="角丸四角形 7">
            <a:extLst>
              <a:ext uri="{FF2B5EF4-FFF2-40B4-BE49-F238E27FC236}">
                <a16:creationId xmlns:a16="http://schemas.microsoft.com/office/drawing/2014/main" id="{72019F04-E2D0-455E-8D06-4D84856EAAAC}"/>
              </a:ext>
            </a:extLst>
          </p:cNvPr>
          <p:cNvSpPr/>
          <p:nvPr/>
        </p:nvSpPr>
        <p:spPr>
          <a:xfrm>
            <a:off x="8492750" y="6869089"/>
            <a:ext cx="4032000" cy="2208830"/>
          </a:xfrm>
          <a:prstGeom prst="roundRect">
            <a:avLst>
              <a:gd name="adj" fmla="val 7166"/>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t"/>
          <a:lstStyle/>
          <a:p>
            <a:pPr marL="177800" marR="0" lvl="0" indent="-177800" algn="just" defTabSz="457117"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〇廃棄物対策や食品ロスの削減により、一般廃棄物及び産業廃棄物の排出量及び最終処分量や府内の食品ロス量は減少傾向</a:t>
            </a:r>
            <a:endParaRPr kumimoji="1" lang="en-US" altLang="ja-JP" sz="1600" dirty="0">
              <a:solidFill>
                <a:schemeClr val="tx1"/>
              </a:solidFill>
              <a:latin typeface="Yu Gothic UI" panose="020B0500000000000000" pitchFamily="50" charset="-128"/>
              <a:ea typeface="Yu Gothic UI" panose="020B0500000000000000" pitchFamily="50" charset="-128"/>
            </a:endParaRPr>
          </a:p>
          <a:p>
            <a:pPr marL="177800" marR="0" lvl="0" indent="-177800" algn="just" defTabSz="457117"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〇大阪・関西万博</a:t>
            </a:r>
            <a:r>
              <a:rPr kumimoji="1" lang="ja-JP" altLang="en-US" sz="1600" dirty="0">
                <a:solidFill>
                  <a:schemeClr val="tx1"/>
                </a:solidFill>
                <a:latin typeface="Yu Gothic UI" panose="020B0500000000000000" pitchFamily="50" charset="-128"/>
                <a:ea typeface="Yu Gothic UI" panose="020B0500000000000000" pitchFamily="50" charset="-128"/>
              </a:rPr>
              <a:t>において、</a:t>
            </a:r>
            <a:r>
              <a:rPr kumimoji="1"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使い捨てプラスチックごみ対策、ごみの分別や回収の徹底、ペットボトルの水平リサイクル、食品ロスの削減などが取り組まれ</a:t>
            </a:r>
            <a:r>
              <a:rPr lang="ja-JP" altLang="en-US" sz="1600" dirty="0">
                <a:solidFill>
                  <a:schemeClr val="tx1"/>
                </a:solidFill>
                <a:latin typeface="Yu Gothic UI" panose="020B0500000000000000" pitchFamily="50" charset="-128"/>
                <a:ea typeface="Yu Gothic UI" panose="020B0500000000000000" pitchFamily="50" charset="-128"/>
              </a:rPr>
              <a:t>、来場者のごみ削減に向けた意識醸成が進み、ごみの発生量が予測より大きく減少</a:t>
            </a:r>
            <a:endParaRPr kumimoji="1" lang="en-US" altLang="ja-JP" sz="160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endParaRPr>
          </a:p>
        </p:txBody>
      </p:sp>
      <p:sp>
        <p:nvSpPr>
          <p:cNvPr id="76" name="テキスト ボックス 75">
            <a:extLst>
              <a:ext uri="{FF2B5EF4-FFF2-40B4-BE49-F238E27FC236}">
                <a16:creationId xmlns:a16="http://schemas.microsoft.com/office/drawing/2014/main" id="{1A0C3187-CF4D-4FA7-BB67-1164FF3D008A}"/>
              </a:ext>
            </a:extLst>
          </p:cNvPr>
          <p:cNvSpPr txBox="1"/>
          <p:nvPr/>
        </p:nvSpPr>
        <p:spPr>
          <a:xfrm>
            <a:off x="8492751" y="6625718"/>
            <a:ext cx="3507019" cy="369332"/>
          </a:xfrm>
          <a:prstGeom prst="rect">
            <a:avLst/>
          </a:prstGeom>
          <a:noFill/>
        </p:spPr>
        <p:txBody>
          <a:bodyPr wrap="square" rtlCol="0">
            <a:spAutoFit/>
          </a:bodyPr>
          <a:lstStyle/>
          <a:p>
            <a:pPr marL="0" marR="0" lvl="0" indent="0" algn="l" defTabSz="457117"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effectLst/>
                <a:uLnTx/>
                <a:uFillTx/>
                <a:latin typeface="Calibri" panose="020F0502020204030204"/>
                <a:ea typeface="游ゴシック" panose="020B0400000000000000" pitchFamily="50" charset="-128"/>
                <a:cs typeface="+mn-cs"/>
              </a:rPr>
              <a:t>（参考）</a:t>
            </a:r>
            <a:r>
              <a:rPr kumimoji="1" lang="en-US" altLang="ja-JP" sz="1800" b="1" i="0" u="none" strike="noStrike" kern="1200" cap="none" spc="0" normalizeH="0" baseline="0" noProof="0" dirty="0">
                <a:ln>
                  <a:noFill/>
                </a:ln>
                <a:effectLst/>
                <a:uLnTx/>
                <a:uFillTx/>
                <a:latin typeface="Calibri" panose="020F0502020204030204"/>
                <a:ea typeface="游ゴシック" panose="020B0400000000000000" pitchFamily="50" charset="-128"/>
                <a:cs typeface="+mn-cs"/>
              </a:rPr>
              <a:t> 2025</a:t>
            </a:r>
            <a:r>
              <a:rPr kumimoji="1" lang="ja-JP" altLang="en-US" sz="1800" b="1" i="0" u="none" strike="noStrike" kern="1200" cap="none" spc="0" normalizeH="0" baseline="0" noProof="0" dirty="0">
                <a:ln>
                  <a:noFill/>
                </a:ln>
                <a:effectLst/>
                <a:uLnTx/>
                <a:uFillTx/>
                <a:latin typeface="Calibri" panose="020F0502020204030204"/>
                <a:ea typeface="游ゴシック" panose="020B0400000000000000" pitchFamily="50" charset="-128"/>
                <a:cs typeface="+mn-cs"/>
              </a:rPr>
              <a:t>年度の状況</a:t>
            </a:r>
          </a:p>
        </p:txBody>
      </p:sp>
      <p:sp>
        <p:nvSpPr>
          <p:cNvPr id="77" name="テキスト ボックス 76">
            <a:extLst>
              <a:ext uri="{FF2B5EF4-FFF2-40B4-BE49-F238E27FC236}">
                <a16:creationId xmlns:a16="http://schemas.microsoft.com/office/drawing/2014/main" id="{E33B37F2-4211-4F1E-BF84-721F51B978B4}"/>
              </a:ext>
            </a:extLst>
          </p:cNvPr>
          <p:cNvSpPr txBox="1"/>
          <p:nvPr/>
        </p:nvSpPr>
        <p:spPr>
          <a:xfrm>
            <a:off x="535623" y="6625718"/>
            <a:ext cx="2926493" cy="369332"/>
          </a:xfrm>
          <a:prstGeom prst="rect">
            <a:avLst/>
          </a:prstGeom>
          <a:noFill/>
        </p:spPr>
        <p:txBody>
          <a:bodyPr wrap="square" rtlCol="0">
            <a:spAutoFit/>
          </a:bodyPr>
          <a:lstStyle/>
          <a:p>
            <a:pPr marL="0" marR="0" lvl="0" indent="0" algn="l" defTabSz="457117"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2030</a:t>
            </a: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年の実現すべき姿</a:t>
            </a:r>
          </a:p>
        </p:txBody>
      </p:sp>
      <p:sp>
        <p:nvSpPr>
          <p:cNvPr id="78" name="角丸四角形 30">
            <a:extLst>
              <a:ext uri="{FF2B5EF4-FFF2-40B4-BE49-F238E27FC236}">
                <a16:creationId xmlns:a16="http://schemas.microsoft.com/office/drawing/2014/main" id="{DED507CB-288B-4F54-B65D-4BF5F8233CE8}"/>
              </a:ext>
            </a:extLst>
          </p:cNvPr>
          <p:cNvSpPr/>
          <p:nvPr/>
        </p:nvSpPr>
        <p:spPr>
          <a:xfrm>
            <a:off x="360000" y="6687425"/>
            <a:ext cx="8132749" cy="2011482"/>
          </a:xfrm>
          <a:prstGeom prst="roundRect">
            <a:avLst>
              <a:gd name="adj" fmla="val 6873"/>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lIns="36000" tIns="216000" rIns="0" rtlCol="0" anchor="t"/>
          <a:lstStyle/>
          <a:p>
            <a:pPr marL="177800" marR="0" lvl="0" indent="-177800" algn="just" defTabSz="457117"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〇</a:t>
            </a:r>
            <a:r>
              <a:rPr kumimoji="0" lang="ja-JP" altLang="ja-JP" sz="16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Times New Roman" panose="02020603050405020304" pitchFamily="18" charset="0"/>
              </a:rPr>
              <a:t>サーキュラーエコノミーへの移行を見据え、少ない資源で</a:t>
            </a:r>
            <a:r>
              <a:rPr kumimoji="0" lang="ja-JP" altLang="en-US" sz="16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Times New Roman" panose="02020603050405020304" pitchFamily="18" charset="0"/>
              </a:rPr>
              <a:t>必要な</a:t>
            </a:r>
            <a:r>
              <a:rPr kumimoji="0" lang="ja-JP" altLang="ja-JP" sz="16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Times New Roman" panose="02020603050405020304" pitchFamily="18" charset="0"/>
              </a:rPr>
              <a:t>物が生産されるとともに</a:t>
            </a:r>
            <a:r>
              <a:rPr kumimoji="0" lang="ja-JP" altLang="en-US" sz="16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Times New Roman" panose="02020603050405020304" pitchFamily="18" charset="0"/>
              </a:rPr>
              <a:t>３</a:t>
            </a:r>
            <a:r>
              <a:rPr kumimoji="0" lang="en-US" altLang="ja-JP" sz="16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Times New Roman" panose="02020603050405020304" pitchFamily="18" charset="0"/>
              </a:rPr>
              <a:t>R</a:t>
            </a:r>
            <a:r>
              <a:rPr kumimoji="0" lang="ja-JP" altLang="en-US" sz="16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Times New Roman" panose="02020603050405020304" pitchFamily="18" charset="0"/>
              </a:rPr>
              <a:t>の取組が一層進み、</a:t>
            </a:r>
            <a:r>
              <a:rPr kumimoji="0" lang="ja-JP" altLang="ja-JP" sz="16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Times New Roman" panose="02020603050405020304" pitchFamily="18" charset="0"/>
              </a:rPr>
              <a:t>廃棄物はほぼ全量が再生素材やエネルギーとして使用され、最終処分量が必要最小限となっている。</a:t>
            </a:r>
          </a:p>
          <a:p>
            <a:pPr marL="177800" marR="0" lvl="0" indent="-177800" algn="just" defTabSz="457117"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〇</a:t>
            </a:r>
            <a:r>
              <a:rPr kumimoji="0" lang="ja-JP" altLang="ja-JP" sz="16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Times New Roman" panose="02020603050405020304" pitchFamily="18" charset="0"/>
              </a:rPr>
              <a:t>府民誰もが食品ロス削減のための具体的な行動をとっている。</a:t>
            </a:r>
          </a:p>
          <a:p>
            <a:pPr marL="177800" marR="0" lvl="0" indent="-177800" algn="l" defTabSz="457117"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〇</a:t>
            </a:r>
            <a:r>
              <a:rPr kumimoji="0" lang="ja-JP" altLang="ja-JP"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Times New Roman" panose="02020603050405020304" pitchFamily="18" charset="0"/>
              </a:rPr>
              <a:t>海洋プラスチックごみの削減に向けて、使い捨てプラスチックの削減・適正処理、プラスチック代替素材（紙、バイオプラスチック等）への切替等が一層進み、大阪湾へ流れ込むプラスチックごみが減っている。</a:t>
            </a:r>
            <a:endParaRPr kumimoji="0" lang="en-US" altLang="ja-JP"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Times New Roman" panose="02020603050405020304" pitchFamily="18" charset="0"/>
            </a:endParaRPr>
          </a:p>
          <a:p>
            <a:pPr marL="177800" marR="0" lvl="0" indent="-177800" algn="just" defTabSz="457117"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〇大阪・関西万博で取り組まれた使い捨てプラスチックの利用削減、ごみの分別・回収の徹底、ペットボトルの水平リサイクル、食品ロスの削減など、資源循環に係る取組により、府民の自主的な行動変容がさらに進んでいる。</a:t>
            </a:r>
          </a:p>
        </p:txBody>
      </p:sp>
      <p:pic>
        <p:nvPicPr>
          <p:cNvPr id="79" name="図 14">
            <a:extLst>
              <a:ext uri="{FF2B5EF4-FFF2-40B4-BE49-F238E27FC236}">
                <a16:creationId xmlns:a16="http://schemas.microsoft.com/office/drawing/2014/main" id="{7AAC62C9-55F3-45E6-9074-23F192F82C7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700919" y="6395667"/>
            <a:ext cx="4667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図 11" descr="http://www.unic.or.jp/files/sdg_icon_08_ja-290x290.png">
            <a:extLst>
              <a:ext uri="{FF2B5EF4-FFF2-40B4-BE49-F238E27FC236}">
                <a16:creationId xmlns:a16="http://schemas.microsoft.com/office/drawing/2014/main" id="{DAEAB9C7-BEA9-499E-B0E3-8B619EF9527D}"/>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4628019" y="6395349"/>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図 17">
            <a:extLst>
              <a:ext uri="{FF2B5EF4-FFF2-40B4-BE49-F238E27FC236}">
                <a16:creationId xmlns:a16="http://schemas.microsoft.com/office/drawing/2014/main" id="{1A644910-9B3A-43B3-813F-C87AE5B039D2}"/>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159706" y="6395349"/>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図 24">
            <a:extLst>
              <a:ext uri="{FF2B5EF4-FFF2-40B4-BE49-F238E27FC236}">
                <a16:creationId xmlns:a16="http://schemas.microsoft.com/office/drawing/2014/main" id="{801AFA18-8C35-44BB-A516-12BBD6AFEE89}"/>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096331" y="6395349"/>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図 25">
            <a:extLst>
              <a:ext uri="{FF2B5EF4-FFF2-40B4-BE49-F238E27FC236}">
                <a16:creationId xmlns:a16="http://schemas.microsoft.com/office/drawing/2014/main" id="{3A9D7308-F10F-44E1-92C3-59B755DE07FE}"/>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557991" y="6395667"/>
            <a:ext cx="46672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図 1">
            <a:extLst>
              <a:ext uri="{FF2B5EF4-FFF2-40B4-BE49-F238E27FC236}">
                <a16:creationId xmlns:a16="http://schemas.microsoft.com/office/drawing/2014/main" id="{D02B88ED-E857-4D47-8B6C-5C9D95575EE4}"/>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024529" y="6393838"/>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 name="図 32">
            <a:extLst>
              <a:ext uri="{FF2B5EF4-FFF2-40B4-BE49-F238E27FC236}">
                <a16:creationId xmlns:a16="http://schemas.microsoft.com/office/drawing/2014/main" id="{EE9AC47A-333D-4926-A966-EC7A00A88D70}"/>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6959566" y="6411191"/>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図 28">
            <a:extLst>
              <a:ext uri="{FF2B5EF4-FFF2-40B4-BE49-F238E27FC236}">
                <a16:creationId xmlns:a16="http://schemas.microsoft.com/office/drawing/2014/main" id="{49F2842C-A03F-4A65-835F-5EB6C27863F7}"/>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6490562" y="6395349"/>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6972398"/>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10023</Words>
  <Application>Microsoft Office PowerPoint</Application>
  <PresentationFormat>A3 297x420 mm</PresentationFormat>
  <Paragraphs>503</Paragraphs>
  <Slides>20</Slides>
  <Notes>13</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20</vt:i4>
      </vt:variant>
    </vt:vector>
  </HeadingPairs>
  <TitlesOfParts>
    <vt:vector size="32" baseType="lpstr">
      <vt:lpstr>Meiryo UI</vt:lpstr>
      <vt:lpstr>ＭＳ ゴシック</vt:lpstr>
      <vt:lpstr>ＭＳＰゴシック</vt:lpstr>
      <vt:lpstr>Yu Gothic UI</vt:lpstr>
      <vt:lpstr>メイリオ</vt:lpstr>
      <vt:lpstr>游ゴシック</vt:lpstr>
      <vt:lpstr>游ゴシック 本文</vt:lpstr>
      <vt:lpstr>Arial</vt:lpstr>
      <vt:lpstr>Calibri</vt:lpstr>
      <vt:lpstr>Calibri Light</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2026-01-26T06:09:22Z</dcterms:created>
  <dcterms:modified xsi:type="dcterms:W3CDTF">2026-01-26T12:04:11Z</dcterms:modified>
</cp:coreProperties>
</file>