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7"/>
  </p:notesMasterIdLst>
  <p:handoutMasterIdLst>
    <p:handoutMasterId r:id="rId8"/>
  </p:handoutMasterIdLst>
  <p:sldIdLst>
    <p:sldId id="257" r:id="rId2"/>
    <p:sldId id="256" r:id="rId3"/>
    <p:sldId id="260" r:id="rId4"/>
    <p:sldId id="258" r:id="rId5"/>
    <p:sldId id="261" r:id="rId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995D"/>
    <a:srgbClr val="F6BC94"/>
    <a:srgbClr val="B7FFD8"/>
    <a:srgbClr val="A3FFCD"/>
    <a:srgbClr val="71FFB1"/>
    <a:srgbClr val="FFCDE1"/>
    <a:srgbClr val="F8CCAE"/>
    <a:srgbClr val="FF6600"/>
    <a:srgbClr val="FFB3D2"/>
    <a:srgbClr val="FF8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98" d="100"/>
          <a:sy n="98" d="100"/>
        </p:scale>
        <p:origin x="110" y="355"/>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5659" cy="498136"/>
          </a:xfrm>
          <a:prstGeom prst="rect">
            <a:avLst/>
          </a:prstGeom>
        </p:spPr>
        <p:txBody>
          <a:bodyPr vert="horz" lIns="91432" tIns="45715" rIns="91432"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5" y="1"/>
            <a:ext cx="2945659" cy="498136"/>
          </a:xfrm>
          <a:prstGeom prst="rect">
            <a:avLst/>
          </a:prstGeom>
        </p:spPr>
        <p:txBody>
          <a:bodyPr vert="horz" lIns="91432" tIns="45715" rIns="91432" bIns="45715" rtlCol="0"/>
          <a:lstStyle>
            <a:lvl1pPr algn="r">
              <a:defRPr sz="1200"/>
            </a:lvl1pPr>
          </a:lstStyle>
          <a:p>
            <a:fld id="{22D6D495-EFC7-49E2-8EC4-30989EFAEAE4}" type="datetimeFigureOut">
              <a:rPr kumimoji="1" lang="ja-JP" altLang="en-US" smtClean="0"/>
              <a:t>2026/5/7</a:t>
            </a:fld>
            <a:endParaRPr kumimoji="1" lang="ja-JP" altLang="en-US"/>
          </a:p>
        </p:txBody>
      </p:sp>
      <p:sp>
        <p:nvSpPr>
          <p:cNvPr id="4" name="フッター プレースホルダー 3"/>
          <p:cNvSpPr>
            <a:spLocks noGrp="1"/>
          </p:cNvSpPr>
          <p:nvPr>
            <p:ph type="ftr" sz="quarter" idx="2"/>
          </p:nvPr>
        </p:nvSpPr>
        <p:spPr>
          <a:xfrm>
            <a:off x="2" y="9430093"/>
            <a:ext cx="2945659" cy="498135"/>
          </a:xfrm>
          <a:prstGeom prst="rect">
            <a:avLst/>
          </a:prstGeom>
        </p:spPr>
        <p:txBody>
          <a:bodyPr vert="horz" lIns="91432" tIns="45715" rIns="91432"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5" y="9430093"/>
            <a:ext cx="2945659" cy="498135"/>
          </a:xfrm>
          <a:prstGeom prst="rect">
            <a:avLst/>
          </a:prstGeom>
        </p:spPr>
        <p:txBody>
          <a:bodyPr vert="horz" lIns="91432" tIns="45715" rIns="91432" bIns="45715" rtlCol="0" anchor="b"/>
          <a:lstStyle>
            <a:lvl1pPr algn="r">
              <a:defRPr sz="1200"/>
            </a:lvl1pPr>
          </a:lstStyle>
          <a:p>
            <a:fld id="{B781C515-8F86-4551-8AE9-FC5009E8393E}" type="slidenum">
              <a:rPr kumimoji="1" lang="ja-JP" altLang="en-US" smtClean="0"/>
              <a:t>‹#›</a:t>
            </a:fld>
            <a:endParaRPr kumimoji="1" lang="ja-JP" altLang="en-US"/>
          </a:p>
        </p:txBody>
      </p:sp>
    </p:spTree>
    <p:extLst>
      <p:ext uri="{BB962C8B-B14F-4D97-AF65-F5344CB8AC3E}">
        <p14:creationId xmlns:p14="http://schemas.microsoft.com/office/powerpoint/2010/main" val="4128867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5659" cy="498136"/>
          </a:xfrm>
          <a:prstGeom prst="rect">
            <a:avLst/>
          </a:prstGeom>
        </p:spPr>
        <p:txBody>
          <a:bodyPr vert="horz" lIns="91432" tIns="45715" rIns="91432"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1"/>
            <a:ext cx="2945659" cy="498136"/>
          </a:xfrm>
          <a:prstGeom prst="rect">
            <a:avLst/>
          </a:prstGeom>
        </p:spPr>
        <p:txBody>
          <a:bodyPr vert="horz" lIns="91432" tIns="45715" rIns="91432" bIns="45715" rtlCol="0"/>
          <a:lstStyle>
            <a:lvl1pPr algn="r">
              <a:defRPr sz="1200"/>
            </a:lvl1pPr>
          </a:lstStyle>
          <a:p>
            <a:fld id="{EE8BC680-C9ED-4C18-9C4C-9BA07AE59521}" type="datetimeFigureOut">
              <a:rPr kumimoji="1" lang="ja-JP" altLang="en-US" smtClean="0"/>
              <a:t>2026/5/7</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5" rIns="91432" bIns="45715" rtlCol="0" anchor="ctr"/>
          <a:lstStyle/>
          <a:p>
            <a:endParaRPr lang="ja-JP" altLang="en-US"/>
          </a:p>
        </p:txBody>
      </p:sp>
      <p:sp>
        <p:nvSpPr>
          <p:cNvPr id="5" name="ノート プレースホルダー 4"/>
          <p:cNvSpPr>
            <a:spLocks noGrp="1"/>
          </p:cNvSpPr>
          <p:nvPr>
            <p:ph type="body" sz="quarter" idx="3"/>
          </p:nvPr>
        </p:nvSpPr>
        <p:spPr>
          <a:xfrm>
            <a:off x="679768" y="4777959"/>
            <a:ext cx="5438140" cy="3909239"/>
          </a:xfrm>
          <a:prstGeom prst="rect">
            <a:avLst/>
          </a:prstGeom>
        </p:spPr>
        <p:txBody>
          <a:bodyPr vert="horz" lIns="91432" tIns="45715" rIns="91432"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30093"/>
            <a:ext cx="2945659" cy="498135"/>
          </a:xfrm>
          <a:prstGeom prst="rect">
            <a:avLst/>
          </a:prstGeom>
        </p:spPr>
        <p:txBody>
          <a:bodyPr vert="horz" lIns="91432" tIns="45715" rIns="91432"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430093"/>
            <a:ext cx="2945659" cy="498135"/>
          </a:xfrm>
          <a:prstGeom prst="rect">
            <a:avLst/>
          </a:prstGeom>
        </p:spPr>
        <p:txBody>
          <a:bodyPr vert="horz" lIns="91432" tIns="45715" rIns="91432" bIns="45715" rtlCol="0" anchor="b"/>
          <a:lstStyle>
            <a:lvl1pPr algn="r">
              <a:defRPr sz="1200"/>
            </a:lvl1pPr>
          </a:lstStyle>
          <a:p>
            <a:fld id="{60C50E2D-A11C-4CB3-91BE-AC5FC3C34453}" type="slidenum">
              <a:rPr kumimoji="1" lang="ja-JP" altLang="en-US" smtClean="0"/>
              <a:t>‹#›</a:t>
            </a:fld>
            <a:endParaRPr kumimoji="1" lang="ja-JP" altLang="en-US"/>
          </a:p>
        </p:txBody>
      </p:sp>
    </p:spTree>
    <p:extLst>
      <p:ext uri="{BB962C8B-B14F-4D97-AF65-F5344CB8AC3E}">
        <p14:creationId xmlns:p14="http://schemas.microsoft.com/office/powerpoint/2010/main" val="31474467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E61ADE-DD12-453D-B60F-EDD8ADD872CF}" type="datetimeFigureOut">
              <a:rPr kumimoji="1" lang="ja-JP" altLang="en-US" smtClean="0"/>
              <a:t>2026/5/7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58A1976-ABC6-4BB2-AC35-9A3604D3D506}" type="slidenum">
              <a:rPr kumimoji="1" lang="ja-JP" altLang="en-US" smtClean="0"/>
              <a:pPr/>
              <a:t>‹#›</a:t>
            </a:fld>
            <a:endParaRPr kumimoji="1" lang="ja-JP" altLang="en-US"/>
          </a:p>
        </p:txBody>
      </p:sp>
    </p:spTree>
    <p:extLst>
      <p:ext uri="{BB962C8B-B14F-4D97-AF65-F5344CB8AC3E}">
        <p14:creationId xmlns:p14="http://schemas.microsoft.com/office/powerpoint/2010/main" val="321873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E61ADE-DD12-453D-B60F-EDD8ADD872CF}" type="datetimeFigureOut">
              <a:rPr kumimoji="1" lang="ja-JP" altLang="en-US" smtClean="0"/>
              <a:t>2026/5/7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33923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E61ADE-DD12-453D-B60F-EDD8ADD872CF}" type="datetimeFigureOut">
              <a:rPr kumimoji="1" lang="ja-JP" altLang="en-US" smtClean="0"/>
              <a:t>2026/5/7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3495961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E61ADE-DD12-453D-B60F-EDD8ADD872CF}" type="datetimeFigureOut">
              <a:rPr kumimoji="1" lang="ja-JP" altLang="en-US" smtClean="0"/>
              <a:t>2026/5/7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171660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1E61ADE-DD12-453D-B60F-EDD8ADD872CF}" type="datetimeFigureOut">
              <a:rPr kumimoji="1" lang="ja-JP" altLang="en-US" smtClean="0"/>
              <a:t>2026/5/7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296788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E61ADE-DD12-453D-B60F-EDD8ADD872CF}" type="datetimeFigureOut">
              <a:rPr kumimoji="1" lang="ja-JP" altLang="en-US" smtClean="0"/>
              <a:t>2026/5/7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48604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E61ADE-DD12-453D-B60F-EDD8ADD872CF}" type="datetimeFigureOut">
              <a:rPr kumimoji="1" lang="ja-JP" altLang="en-US" smtClean="0"/>
              <a:t>2026/5/7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194315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E61ADE-DD12-453D-B60F-EDD8ADD872CF}" type="datetimeFigureOut">
              <a:rPr kumimoji="1" lang="ja-JP" altLang="en-US" smtClean="0"/>
              <a:t>2026/5/7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344006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61ADE-DD12-453D-B60F-EDD8ADD872CF}" type="datetimeFigureOut">
              <a:rPr kumimoji="1" lang="ja-JP" altLang="en-US" smtClean="0"/>
              <a:t>2026/5/7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82331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E61ADE-DD12-453D-B60F-EDD8ADD872CF}" type="datetimeFigureOut">
              <a:rPr kumimoji="1" lang="ja-JP" altLang="en-US" smtClean="0"/>
              <a:t>2026/5/7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50884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E61ADE-DD12-453D-B60F-EDD8ADD872CF}" type="datetimeFigureOut">
              <a:rPr kumimoji="1" lang="ja-JP" altLang="en-US" smtClean="0"/>
              <a:t>2026/5/7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991896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61ADE-DD12-453D-B60F-EDD8ADD872CF}" type="datetimeFigureOut">
              <a:rPr kumimoji="1" lang="ja-JP" altLang="en-US" smtClean="0"/>
              <a:t>2026/5/7</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600" b="1">
                <a:solidFill>
                  <a:schemeClr val="tx1">
                    <a:tint val="75000"/>
                  </a:schemeClr>
                </a:solidFill>
                <a:latin typeface="メイリオ" panose="020B0604030504040204" pitchFamily="50" charset="-128"/>
                <a:ea typeface="メイリオ" panose="020B0604030504040204" pitchFamily="50" charset="-128"/>
              </a:defRPr>
            </a:lvl1pPr>
          </a:lstStyle>
          <a:p>
            <a:fld id="{758A1976-ABC6-4BB2-AC35-9A3604D3D506}" type="slidenum">
              <a:rPr kumimoji="1" lang="ja-JP" altLang="en-US" smtClean="0"/>
              <a:pPr/>
              <a:t>‹#›</a:t>
            </a:fld>
            <a:endParaRPr kumimoji="1" lang="ja-JP" altLang="en-US"/>
          </a:p>
        </p:txBody>
      </p:sp>
      <p:sp>
        <p:nvSpPr>
          <p:cNvPr id="7" name="正方形/長方形 6"/>
          <p:cNvSpPr/>
          <p:nvPr userDrawn="1"/>
        </p:nvSpPr>
        <p:spPr>
          <a:xfrm>
            <a:off x="0" y="0"/>
            <a:ext cx="12192000" cy="7680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09014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64498"/>
            <a:ext cx="12192000" cy="6093502"/>
          </a:xfrm>
          <a:prstGeom prst="rect">
            <a:avLst/>
          </a:prstGeom>
        </p:spPr>
      </p:pic>
      <p:sp>
        <p:nvSpPr>
          <p:cNvPr id="6" name="正方形/長方形 5"/>
          <p:cNvSpPr/>
          <p:nvPr/>
        </p:nvSpPr>
        <p:spPr>
          <a:xfrm>
            <a:off x="0" y="764498"/>
            <a:ext cx="12192001" cy="609350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3" y="2307779"/>
            <a:ext cx="12191999" cy="1116244"/>
          </a:xfrm>
        </p:spPr>
        <p:txBody>
          <a:bodyPr>
            <a:noAutofit/>
          </a:bodyPr>
          <a:lstStyle/>
          <a:p>
            <a:r>
              <a:rPr lang="ja-JP" altLang="en-US" sz="3200" b="1" dirty="0">
                <a:latin typeface="メイリオ" panose="020B0604030504040204" pitchFamily="50" charset="-128"/>
                <a:ea typeface="メイリオ" panose="020B0604030504040204" pitchFamily="50" charset="-128"/>
              </a:rPr>
              <a:t>大阪府立男女共同参画・青少年センター（ドーンセンター）</a:t>
            </a:r>
            <a:br>
              <a:rPr lang="en-US" altLang="ja-JP" sz="3600" b="1" dirty="0">
                <a:latin typeface="メイリオ" panose="020B0604030504040204" pitchFamily="50" charset="-128"/>
                <a:ea typeface="メイリオ" panose="020B0604030504040204" pitchFamily="50" charset="-128"/>
              </a:rPr>
            </a:br>
            <a:r>
              <a:rPr lang="ja-JP" altLang="en-US" sz="36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飲食店事業者募集　参考資料</a:t>
            </a:r>
          </a:p>
        </p:txBody>
      </p:sp>
      <p:sp>
        <p:nvSpPr>
          <p:cNvPr id="3" name="サブタイトル 2"/>
          <p:cNvSpPr>
            <a:spLocks noGrp="1"/>
          </p:cNvSpPr>
          <p:nvPr>
            <p:ph type="subTitle" idx="1"/>
          </p:nvPr>
        </p:nvSpPr>
        <p:spPr>
          <a:xfrm>
            <a:off x="0" y="6417063"/>
            <a:ext cx="5041386" cy="440937"/>
          </a:xfrm>
        </p:spPr>
        <p:txBody>
          <a:bodyPr>
            <a:normAutofit fontScale="62500" lnSpcReduction="20000"/>
          </a:bodyPr>
          <a:lstStyle/>
          <a:p>
            <a:r>
              <a:rPr lang="ja-JP" altLang="en-US" b="1" dirty="0">
                <a:latin typeface="メイリオ" panose="020B0604030504040204" pitchFamily="50" charset="-128"/>
                <a:ea typeface="メイリオ" panose="020B0604030504040204" pitchFamily="50" charset="-128"/>
              </a:rPr>
              <a:t>令和８年５月　府民文化部　男女参画・府民協働課</a:t>
            </a:r>
            <a:endParaRPr kumimoji="1" lang="ja-JP" altLang="en-US" b="1"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586" y="3667282"/>
            <a:ext cx="4441004" cy="2960669"/>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6946" y="6178239"/>
            <a:ext cx="2520612" cy="458485"/>
          </a:xfrm>
          <a:prstGeom prst="rect">
            <a:avLst/>
          </a:prstGeom>
        </p:spPr>
      </p:pic>
      <p:pic>
        <p:nvPicPr>
          <p:cNvPr id="9" name="図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165" y="1099935"/>
            <a:ext cx="2700999" cy="778666"/>
          </a:xfrm>
          <a:prstGeom prst="rect">
            <a:avLst/>
          </a:prstGeom>
        </p:spPr>
      </p:pic>
      <p:sp>
        <p:nvSpPr>
          <p:cNvPr id="10" name="正方形/長方形 9">
            <a:extLst>
              <a:ext uri="{FF2B5EF4-FFF2-40B4-BE49-F238E27FC236}">
                <a16:creationId xmlns:a16="http://schemas.microsoft.com/office/drawing/2014/main" id="{5AA4CA2E-E63B-4A0C-8C97-152BB475A846}"/>
              </a:ext>
            </a:extLst>
          </p:cNvPr>
          <p:cNvSpPr/>
          <p:nvPr/>
        </p:nvSpPr>
        <p:spPr>
          <a:xfrm>
            <a:off x="340471" y="4662152"/>
            <a:ext cx="6665636" cy="15160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大阪府立男女共同参画・青少年センターはドーンセンターという愛称で親しまれており、それは、物事の始まり、夜明けを意味する英語の</a:t>
            </a:r>
            <a:r>
              <a:rPr lang="en-US" altLang="ja-JP" sz="1400" dirty="0">
                <a:solidFill>
                  <a:schemeClr val="tx1"/>
                </a:solidFill>
                <a:latin typeface="メイリオ" panose="020B0604030504040204" pitchFamily="50" charset="-128"/>
                <a:ea typeface="メイリオ" panose="020B0604030504040204" pitchFamily="50" charset="-128"/>
              </a:rPr>
              <a:t>DAWN</a:t>
            </a:r>
            <a:r>
              <a:rPr lang="ja-JP" altLang="en-US" sz="1400" dirty="0">
                <a:solidFill>
                  <a:schemeClr val="tx1"/>
                </a:solidFill>
                <a:latin typeface="メイリオ" panose="020B0604030504040204" pitchFamily="50" charset="-128"/>
                <a:ea typeface="メイリオ" panose="020B0604030504040204" pitchFamily="50" charset="-128"/>
              </a:rPr>
              <a:t>と、「ドーンといってみよう」という大阪の女性たちの心意気を兼ねた言葉です。</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このドーンセンターでは、大阪府における男女共同参画の発信地として、様々な取り組みを行っています。</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409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0"/>
            <a:ext cx="11861443" cy="706553"/>
          </a:xfrm>
        </p:spPr>
        <p:txBody>
          <a:bodyPr>
            <a:noAutofit/>
          </a:bodyPr>
          <a:lstStyle/>
          <a:p>
            <a:pPr algn="l"/>
            <a:r>
              <a:rPr lang="ja-JP" altLang="en-US" sz="2800" b="1" dirty="0">
                <a:solidFill>
                  <a:schemeClr val="bg1"/>
                </a:solidFill>
                <a:latin typeface="メイリオ" panose="020B0604030504040204" pitchFamily="50" charset="-128"/>
                <a:ea typeface="メイリオ" panose="020B0604030504040204" pitchFamily="50" charset="-128"/>
              </a:rPr>
              <a:t>大阪府立男女共同参画・青少年センター（ドーンセンター）について</a:t>
            </a:r>
          </a:p>
        </p:txBody>
      </p:sp>
      <p:cxnSp>
        <p:nvCxnSpPr>
          <p:cNvPr id="5" name="直線コネクタ 4"/>
          <p:cNvCxnSpPr/>
          <p:nvPr/>
        </p:nvCxnSpPr>
        <p:spPr>
          <a:xfrm>
            <a:off x="6226625" y="1305626"/>
            <a:ext cx="0" cy="5405413"/>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サブタイトル 2"/>
          <p:cNvSpPr txBox="1">
            <a:spLocks/>
          </p:cNvSpPr>
          <p:nvPr/>
        </p:nvSpPr>
        <p:spPr>
          <a:xfrm>
            <a:off x="7158047" y="1922660"/>
            <a:ext cx="844062" cy="22508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200" dirty="0">
                <a:latin typeface="メイリオ" panose="020B0604030504040204" pitchFamily="50" charset="-128"/>
                <a:ea typeface="メイリオ" panose="020B0604030504040204" pitchFamily="50" charset="-128"/>
              </a:rPr>
              <a:t>ホール</a:t>
            </a: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109" y="1411363"/>
            <a:ext cx="4059934" cy="4390395"/>
          </a:xfrm>
          <a:prstGeom prst="rect">
            <a:avLst/>
          </a:prstGeom>
        </p:spPr>
      </p:pic>
      <p:sp>
        <p:nvSpPr>
          <p:cNvPr id="24" name="サブタイトル 2"/>
          <p:cNvSpPr txBox="1">
            <a:spLocks/>
          </p:cNvSpPr>
          <p:nvPr/>
        </p:nvSpPr>
        <p:spPr>
          <a:xfrm>
            <a:off x="6798969" y="2420483"/>
            <a:ext cx="1203140" cy="25530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200" dirty="0">
                <a:latin typeface="メイリオ" panose="020B0604030504040204" pitchFamily="50" charset="-128"/>
                <a:ea typeface="メイリオ" panose="020B0604030504040204" pitchFamily="50" charset="-128"/>
              </a:rPr>
              <a:t>会議室のフロア</a:t>
            </a:r>
          </a:p>
        </p:txBody>
      </p:sp>
      <p:sp>
        <p:nvSpPr>
          <p:cNvPr id="25" name="サブタイトル 2"/>
          <p:cNvSpPr txBox="1">
            <a:spLocks/>
          </p:cNvSpPr>
          <p:nvPr/>
        </p:nvSpPr>
        <p:spPr>
          <a:xfrm>
            <a:off x="6798969" y="2942979"/>
            <a:ext cx="1203140" cy="25530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200" dirty="0">
                <a:latin typeface="メイリオ" panose="020B0604030504040204" pitchFamily="50" charset="-128"/>
                <a:ea typeface="メイリオ" panose="020B0604030504040204" pitchFamily="50" charset="-128"/>
              </a:rPr>
              <a:t>会議室のフロア</a:t>
            </a:r>
          </a:p>
        </p:txBody>
      </p:sp>
      <p:sp>
        <p:nvSpPr>
          <p:cNvPr id="26" name="サブタイトル 2"/>
          <p:cNvSpPr txBox="1">
            <a:spLocks/>
          </p:cNvSpPr>
          <p:nvPr/>
        </p:nvSpPr>
        <p:spPr>
          <a:xfrm>
            <a:off x="6778217" y="3464487"/>
            <a:ext cx="1223892" cy="26485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400" dirty="0">
                <a:latin typeface="メイリオ" panose="020B0604030504040204" pitchFamily="50" charset="-128"/>
                <a:ea typeface="メイリオ" panose="020B0604030504040204" pitchFamily="50" charset="-128"/>
              </a:rPr>
              <a:t>大阪府執務室</a:t>
            </a:r>
          </a:p>
        </p:txBody>
      </p:sp>
      <p:sp>
        <p:nvSpPr>
          <p:cNvPr id="27" name="サブタイトル 2"/>
          <p:cNvSpPr txBox="1">
            <a:spLocks/>
          </p:cNvSpPr>
          <p:nvPr/>
        </p:nvSpPr>
        <p:spPr>
          <a:xfrm>
            <a:off x="6637543" y="3950224"/>
            <a:ext cx="1470075" cy="4601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200" dirty="0">
                <a:latin typeface="メイリオ" panose="020B0604030504040204" pitchFamily="50" charset="-128"/>
                <a:ea typeface="メイリオ" panose="020B0604030504040204" pitchFamily="50" charset="-128"/>
              </a:rPr>
              <a:t>施設の利用受付</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情報ライブラリー</a:t>
            </a:r>
          </a:p>
        </p:txBody>
      </p:sp>
      <p:sp>
        <p:nvSpPr>
          <p:cNvPr id="28" name="サブタイトル 2"/>
          <p:cNvSpPr txBox="1">
            <a:spLocks/>
          </p:cNvSpPr>
          <p:nvPr/>
        </p:nvSpPr>
        <p:spPr>
          <a:xfrm>
            <a:off x="6367710" y="4585817"/>
            <a:ext cx="1758463" cy="26507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200" dirty="0">
                <a:latin typeface="メイリオ" panose="020B0604030504040204" pitchFamily="50" charset="-128"/>
                <a:ea typeface="メイリオ" panose="020B0604030504040204" pitchFamily="50" charset="-128"/>
              </a:rPr>
              <a:t>パフォーマンススペース</a:t>
            </a:r>
          </a:p>
        </p:txBody>
      </p:sp>
      <p:sp>
        <p:nvSpPr>
          <p:cNvPr id="29" name="サブタイトル 2"/>
          <p:cNvSpPr txBox="1">
            <a:spLocks/>
          </p:cNvSpPr>
          <p:nvPr/>
        </p:nvSpPr>
        <p:spPr>
          <a:xfrm>
            <a:off x="6288961" y="5026338"/>
            <a:ext cx="1960829" cy="505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協働フロア</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（ワークステーション）</a:t>
            </a:r>
          </a:p>
        </p:txBody>
      </p:sp>
      <p:pic>
        <p:nvPicPr>
          <p:cNvPr id="34" name="図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56" y="4266746"/>
            <a:ext cx="5651074" cy="2444293"/>
          </a:xfrm>
          <a:prstGeom prst="rect">
            <a:avLst/>
          </a:prstGeom>
        </p:spPr>
      </p:pic>
      <p:sp>
        <p:nvSpPr>
          <p:cNvPr id="23" name="正方形/長方形 22">
            <a:extLst>
              <a:ext uri="{FF2B5EF4-FFF2-40B4-BE49-F238E27FC236}">
                <a16:creationId xmlns:a16="http://schemas.microsoft.com/office/drawing/2014/main" id="{5AA4CA2E-E63B-4A0C-8C97-152BB475A846}"/>
              </a:ext>
            </a:extLst>
          </p:cNvPr>
          <p:cNvSpPr/>
          <p:nvPr/>
        </p:nvSpPr>
        <p:spPr>
          <a:xfrm>
            <a:off x="6367710" y="1305626"/>
            <a:ext cx="1982039"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フロア概要</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5AA4CA2E-E63B-4A0C-8C97-152BB475A846}"/>
              </a:ext>
            </a:extLst>
          </p:cNvPr>
          <p:cNvSpPr/>
          <p:nvPr/>
        </p:nvSpPr>
        <p:spPr>
          <a:xfrm>
            <a:off x="2132290" y="1530151"/>
            <a:ext cx="4032000" cy="468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rPr>
              <a:t>大阪府立男女共同参画・青少年センター</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FBE9D2DA-C252-48C8-B4AC-3091B7BB6A2C}"/>
              </a:ext>
            </a:extLst>
          </p:cNvPr>
          <p:cNvSpPr/>
          <p:nvPr/>
        </p:nvSpPr>
        <p:spPr>
          <a:xfrm>
            <a:off x="238195" y="1544605"/>
            <a:ext cx="1800000" cy="468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施設名称</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FBE9D2DA-C252-48C8-B4AC-3091B7BB6A2C}"/>
              </a:ext>
            </a:extLst>
          </p:cNvPr>
          <p:cNvSpPr/>
          <p:nvPr/>
        </p:nvSpPr>
        <p:spPr>
          <a:xfrm>
            <a:off x="238195" y="2068817"/>
            <a:ext cx="1800000" cy="468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所在地</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5AA4CA2E-E63B-4A0C-8C97-152BB475A846}"/>
              </a:ext>
            </a:extLst>
          </p:cNvPr>
          <p:cNvSpPr/>
          <p:nvPr/>
        </p:nvSpPr>
        <p:spPr>
          <a:xfrm>
            <a:off x="2132290" y="2068817"/>
            <a:ext cx="4032000" cy="468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大阪府大阪市中央区大手前</a:t>
            </a:r>
            <a:r>
              <a:rPr kumimoji="1" lang="en-US" altLang="ja-JP" sz="1400" dirty="0">
                <a:solidFill>
                  <a:schemeClr val="tx1"/>
                </a:solidFill>
                <a:latin typeface="メイリオ" panose="020B0604030504040204" pitchFamily="50" charset="-128"/>
                <a:ea typeface="メイリオ" panose="020B0604030504040204" pitchFamily="50" charset="-128"/>
              </a:rPr>
              <a:t>1</a:t>
            </a:r>
            <a:r>
              <a:rPr kumimoji="1" lang="ja-JP" altLang="en-US" sz="1400" dirty="0" err="1">
                <a:solidFill>
                  <a:schemeClr val="tx1"/>
                </a:solidFill>
                <a:latin typeface="メイリオ" panose="020B0604030504040204" pitchFamily="50" charset="-128"/>
                <a:ea typeface="メイリオ" panose="020B0604030504040204" pitchFamily="50" charset="-128"/>
              </a:rPr>
              <a:t>ｰ</a:t>
            </a:r>
            <a:r>
              <a:rPr kumimoji="1" lang="en-US" altLang="ja-JP" sz="1400" dirty="0">
                <a:solidFill>
                  <a:schemeClr val="tx1"/>
                </a:solidFill>
                <a:latin typeface="メイリオ" panose="020B0604030504040204" pitchFamily="50" charset="-128"/>
                <a:ea typeface="メイリオ" panose="020B0604030504040204" pitchFamily="50" charset="-128"/>
              </a:rPr>
              <a:t>3</a:t>
            </a:r>
            <a:r>
              <a:rPr kumimoji="1" lang="ja-JP" altLang="en-US" sz="1400" dirty="0" err="1">
                <a:solidFill>
                  <a:schemeClr val="tx1"/>
                </a:solidFill>
                <a:latin typeface="メイリオ" panose="020B0604030504040204" pitchFamily="50" charset="-128"/>
                <a:ea typeface="メイリオ" panose="020B0604030504040204" pitchFamily="50" charset="-128"/>
              </a:rPr>
              <a:t>ｰ</a:t>
            </a:r>
            <a:r>
              <a:rPr kumimoji="1" lang="en-US" altLang="ja-JP" sz="1400" dirty="0">
                <a:solidFill>
                  <a:schemeClr val="tx1"/>
                </a:solidFill>
                <a:latin typeface="メイリオ" panose="020B0604030504040204" pitchFamily="50" charset="-128"/>
                <a:ea typeface="メイリオ" panose="020B0604030504040204" pitchFamily="50" charset="-128"/>
              </a:rPr>
              <a:t>49</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FBE9D2DA-C252-48C8-B4AC-3091B7BB6A2C}"/>
              </a:ext>
            </a:extLst>
          </p:cNvPr>
          <p:cNvSpPr/>
          <p:nvPr/>
        </p:nvSpPr>
        <p:spPr>
          <a:xfrm>
            <a:off x="238195" y="2593730"/>
            <a:ext cx="1800000" cy="1080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規模</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5AA4CA2E-E63B-4A0C-8C97-152BB475A846}"/>
              </a:ext>
            </a:extLst>
          </p:cNvPr>
          <p:cNvSpPr/>
          <p:nvPr/>
        </p:nvSpPr>
        <p:spPr>
          <a:xfrm>
            <a:off x="2132290" y="2593731"/>
            <a:ext cx="4032000" cy="1080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地上</a:t>
            </a:r>
            <a:r>
              <a:rPr kumimoji="1" lang="en-US" altLang="ja-JP" sz="1200" dirty="0">
                <a:solidFill>
                  <a:schemeClr val="tx1"/>
                </a:solidFill>
                <a:latin typeface="メイリオ" panose="020B0604030504040204" pitchFamily="50" charset="-128"/>
                <a:ea typeface="メイリオ" panose="020B0604030504040204" pitchFamily="50" charset="-128"/>
              </a:rPr>
              <a:t>10</a:t>
            </a:r>
            <a:r>
              <a:rPr kumimoji="1" lang="ja-JP" altLang="en-US" sz="1200" dirty="0">
                <a:solidFill>
                  <a:schemeClr val="tx1"/>
                </a:solidFill>
                <a:latin typeface="メイリオ" panose="020B0604030504040204" pitchFamily="50" charset="-128"/>
                <a:ea typeface="メイリオ" panose="020B0604030504040204" pitchFamily="50" charset="-128"/>
              </a:rPr>
              <a:t>階、地下</a:t>
            </a:r>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階（鉄筋コンクリート造、一部鉄骨造）</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利用エリアは地上７階、地下１階</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zh-TW" altLang="en-US" sz="1200" dirty="0">
                <a:solidFill>
                  <a:schemeClr val="tx1"/>
                </a:solidFill>
                <a:latin typeface="メイリオ" panose="020B0604030504040204" pitchFamily="50" charset="-128"/>
                <a:ea typeface="メイリオ" panose="020B0604030504040204" pitchFamily="50" charset="-128"/>
              </a:rPr>
              <a:t>敷地面積：</a:t>
            </a:r>
            <a:r>
              <a:rPr kumimoji="1" lang="en-US" altLang="ja-JP" sz="1200" dirty="0">
                <a:solidFill>
                  <a:schemeClr val="tx1"/>
                </a:solidFill>
                <a:latin typeface="メイリオ" panose="020B0604030504040204" pitchFamily="50" charset="-128"/>
                <a:ea typeface="メイリオ" panose="020B0604030504040204" pitchFamily="50" charset="-128"/>
              </a:rPr>
              <a:t>3,170.02</a:t>
            </a:r>
            <a:r>
              <a:rPr kumimoji="1" lang="zh-TW" altLang="en-US" sz="1200" dirty="0">
                <a:solidFill>
                  <a:schemeClr val="tx1"/>
                </a:solidFill>
                <a:latin typeface="メイリオ" panose="020B0604030504040204" pitchFamily="50" charset="-128"/>
                <a:ea typeface="メイリオ" panose="020B0604030504040204" pitchFamily="50" charset="-128"/>
              </a:rPr>
              <a:t>㎡</a:t>
            </a:r>
          </a:p>
          <a:p>
            <a:pPr algn="ctr"/>
            <a:r>
              <a:rPr kumimoji="1" lang="zh-TW" altLang="en-US" sz="1200" dirty="0">
                <a:solidFill>
                  <a:schemeClr val="tx1"/>
                </a:solidFill>
                <a:latin typeface="メイリオ" panose="020B0604030504040204" pitchFamily="50" charset="-128"/>
                <a:ea typeface="メイリオ" panose="020B0604030504040204" pitchFamily="50" charset="-128"/>
              </a:rPr>
              <a:t>　建築面積：</a:t>
            </a:r>
            <a:r>
              <a:rPr kumimoji="1" lang="en-US" altLang="zh-TW" sz="1200" dirty="0">
                <a:solidFill>
                  <a:schemeClr val="tx1"/>
                </a:solidFill>
                <a:latin typeface="メイリオ" panose="020B0604030504040204" pitchFamily="50" charset="-128"/>
                <a:ea typeface="メイリオ" panose="020B0604030504040204" pitchFamily="50" charset="-128"/>
              </a:rPr>
              <a:t>1,971.18 ㎡</a:t>
            </a:r>
            <a:endParaRPr kumimoji="1" lang="zh-TW" altLang="en-US" sz="1200" dirty="0">
              <a:solidFill>
                <a:schemeClr val="tx1"/>
              </a:solidFill>
              <a:latin typeface="メイリオ" panose="020B0604030504040204" pitchFamily="50" charset="-128"/>
              <a:ea typeface="メイリオ" panose="020B0604030504040204" pitchFamily="50" charset="-128"/>
            </a:endParaRPr>
          </a:p>
          <a:p>
            <a:pPr algn="ctr"/>
            <a:r>
              <a:rPr kumimoji="1" lang="zh-TW" altLang="en-US" sz="1200" dirty="0">
                <a:solidFill>
                  <a:schemeClr val="tx1"/>
                </a:solidFill>
                <a:latin typeface="メイリオ" panose="020B0604030504040204" pitchFamily="50" charset="-128"/>
                <a:ea typeface="メイリオ" panose="020B0604030504040204" pitchFamily="50" charset="-128"/>
              </a:rPr>
              <a:t>　延床面積：</a:t>
            </a:r>
            <a:r>
              <a:rPr kumimoji="1" lang="en-US" altLang="zh-TW" sz="1200" dirty="0">
                <a:solidFill>
                  <a:schemeClr val="tx1"/>
                </a:solidFill>
                <a:latin typeface="メイリオ" panose="020B0604030504040204" pitchFamily="50" charset="-128"/>
                <a:ea typeface="メイリオ" panose="020B0604030504040204" pitchFamily="50" charset="-128"/>
              </a:rPr>
              <a:t>14,173.24 ㎡</a:t>
            </a:r>
            <a:endParaRPr kumimoji="1" lang="zh-TW" altLang="en-US" sz="1200" dirty="0">
              <a:solidFill>
                <a:schemeClr val="tx1"/>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FBE9D2DA-C252-48C8-B4AC-3091B7BB6A2C}"/>
              </a:ext>
            </a:extLst>
          </p:cNvPr>
          <p:cNvSpPr/>
          <p:nvPr/>
        </p:nvSpPr>
        <p:spPr>
          <a:xfrm>
            <a:off x="228065" y="3738586"/>
            <a:ext cx="1800000" cy="468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所在地</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5AA4CA2E-E63B-4A0C-8C97-152BB475A846}"/>
              </a:ext>
            </a:extLst>
          </p:cNvPr>
          <p:cNvSpPr/>
          <p:nvPr/>
        </p:nvSpPr>
        <p:spPr>
          <a:xfrm>
            <a:off x="2132289" y="3738383"/>
            <a:ext cx="4032000" cy="468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１９９４（平成６）年</a:t>
            </a:r>
          </a:p>
        </p:txBody>
      </p:sp>
      <p:sp>
        <p:nvSpPr>
          <p:cNvPr id="36" name="正方形/長方形 35">
            <a:extLst>
              <a:ext uri="{FF2B5EF4-FFF2-40B4-BE49-F238E27FC236}">
                <a16:creationId xmlns:a16="http://schemas.microsoft.com/office/drawing/2014/main" id="{FBE9D2DA-C252-48C8-B4AC-3091B7BB6A2C}"/>
              </a:ext>
            </a:extLst>
          </p:cNvPr>
          <p:cNvSpPr/>
          <p:nvPr/>
        </p:nvSpPr>
        <p:spPr>
          <a:xfrm>
            <a:off x="228064" y="810830"/>
            <a:ext cx="11720919" cy="37473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大阪府立男女共同参画・青少年センター（ドーンセンター）とは、こんな施設です！</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5AA4CA2E-E63B-4A0C-8C97-152BB475A846}"/>
              </a:ext>
            </a:extLst>
          </p:cNvPr>
          <p:cNvSpPr/>
          <p:nvPr/>
        </p:nvSpPr>
        <p:spPr>
          <a:xfrm>
            <a:off x="238195" y="1270025"/>
            <a:ext cx="1982039"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基本情報</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FBE9D2DA-C252-48C8-B4AC-3091B7BB6A2C}"/>
              </a:ext>
            </a:extLst>
          </p:cNvPr>
          <p:cNvSpPr/>
          <p:nvPr/>
        </p:nvSpPr>
        <p:spPr>
          <a:xfrm>
            <a:off x="255456" y="4742140"/>
            <a:ext cx="4341258" cy="5134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　ドーンセンター１階　ロビー風景</a:t>
            </a:r>
            <a:endPar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cxnSp>
        <p:nvCxnSpPr>
          <p:cNvPr id="13" name="直線矢印コネクタ 12"/>
          <p:cNvCxnSpPr/>
          <p:nvPr/>
        </p:nvCxnSpPr>
        <p:spPr>
          <a:xfrm flipV="1">
            <a:off x="10233017" y="4734343"/>
            <a:ext cx="389698" cy="1176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0356634" y="4585817"/>
            <a:ext cx="68552" cy="34323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10341396" y="4593885"/>
            <a:ext cx="554131" cy="83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10425186" y="4873664"/>
            <a:ext cx="624887" cy="203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flipV="1">
            <a:off x="10848877" y="4585819"/>
            <a:ext cx="265591" cy="34678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5AA4CA2E-E63B-4A0C-8C97-152BB475A846}"/>
              </a:ext>
            </a:extLst>
          </p:cNvPr>
          <p:cNvSpPr/>
          <p:nvPr/>
        </p:nvSpPr>
        <p:spPr>
          <a:xfrm>
            <a:off x="9627441" y="5970263"/>
            <a:ext cx="1982039"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600" dirty="0">
                <a:solidFill>
                  <a:schemeClr val="tx1"/>
                </a:solidFill>
                <a:latin typeface="メイリオ" panose="020B0604030504040204" pitchFamily="50" charset="-128"/>
                <a:ea typeface="メイリオ" panose="020B0604030504040204" pitchFamily="50" charset="-128"/>
              </a:rPr>
              <a:t>飲食店</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8661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ctrTitle"/>
          </p:nvPr>
        </p:nvSpPr>
        <p:spPr>
          <a:xfrm>
            <a:off x="-1" y="0"/>
            <a:ext cx="11861443" cy="706553"/>
          </a:xfrm>
        </p:spPr>
        <p:txBody>
          <a:bodyPr>
            <a:noAutofit/>
          </a:bodyPr>
          <a:lstStyle/>
          <a:p>
            <a:pPr algn="l"/>
            <a:r>
              <a:rPr lang="ja-JP" altLang="en-US" sz="2800" b="1" dirty="0">
                <a:solidFill>
                  <a:schemeClr val="bg1"/>
                </a:solidFill>
                <a:latin typeface="メイリオ" panose="020B0604030504040204" pitchFamily="50" charset="-128"/>
                <a:ea typeface="メイリオ" panose="020B0604030504040204" pitchFamily="50" charset="-128"/>
              </a:rPr>
              <a:t>ドーンセンターの取組み</a:t>
            </a:r>
          </a:p>
        </p:txBody>
      </p:sp>
      <p:sp>
        <p:nvSpPr>
          <p:cNvPr id="8" name="正方形/長方形 7">
            <a:extLst>
              <a:ext uri="{FF2B5EF4-FFF2-40B4-BE49-F238E27FC236}">
                <a16:creationId xmlns:a16="http://schemas.microsoft.com/office/drawing/2014/main" id="{FBE9D2DA-C252-48C8-B4AC-3091B7BB6A2C}"/>
              </a:ext>
            </a:extLst>
          </p:cNvPr>
          <p:cNvSpPr/>
          <p:nvPr/>
        </p:nvSpPr>
        <p:spPr>
          <a:xfrm>
            <a:off x="67427" y="810830"/>
            <a:ext cx="3960000" cy="37473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貸ホール・会議室</a:t>
            </a:r>
            <a:endParaRPr lang="en-US" altLang="ja-JP" sz="1400" b="1" dirty="0">
              <a:solidFill>
                <a:schemeClr val="bg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FBE9D2DA-C252-48C8-B4AC-3091B7BB6A2C}"/>
              </a:ext>
            </a:extLst>
          </p:cNvPr>
          <p:cNvSpPr/>
          <p:nvPr/>
        </p:nvSpPr>
        <p:spPr>
          <a:xfrm>
            <a:off x="4125317" y="809547"/>
            <a:ext cx="3960000" cy="37473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情報ライブラリ</a:t>
            </a:r>
            <a:endParaRPr lang="en-US" altLang="ja-JP" sz="1400" b="1" dirty="0">
              <a:solidFill>
                <a:schemeClr val="bg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FBE9D2DA-C252-48C8-B4AC-3091B7BB6A2C}"/>
              </a:ext>
            </a:extLst>
          </p:cNvPr>
          <p:cNvSpPr/>
          <p:nvPr/>
        </p:nvSpPr>
        <p:spPr>
          <a:xfrm>
            <a:off x="8183207" y="809547"/>
            <a:ext cx="3960000" cy="37473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相談事業など</a:t>
            </a:r>
            <a:endParaRPr lang="en-US" altLang="ja-JP" sz="1400" b="1" dirty="0">
              <a:solidFill>
                <a:schemeClr val="bg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5AA4CA2E-E63B-4A0C-8C97-152BB475A846}"/>
              </a:ext>
            </a:extLst>
          </p:cNvPr>
          <p:cNvSpPr/>
          <p:nvPr/>
        </p:nvSpPr>
        <p:spPr>
          <a:xfrm>
            <a:off x="67427" y="1232793"/>
            <a:ext cx="3960000" cy="55243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会議室やホールなどを貸出しており、男女共同参画に関するイベントだけに留まらず、交流、文化・創造・表現の場として幅広くご利用いただいています。</a:t>
            </a:r>
            <a:endParaRPr lang="en-US" altLang="ja-JP" sz="1400" dirty="0">
              <a:solidFill>
                <a:schemeClr val="tx1"/>
              </a:solidFill>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7" y="2453957"/>
            <a:ext cx="1970373" cy="1307920"/>
          </a:xfrm>
          <a:prstGeom prst="rect">
            <a:avLst/>
          </a:prstGeom>
        </p:spPr>
      </p:pic>
      <p:sp>
        <p:nvSpPr>
          <p:cNvPr id="16" name="正方形/長方形 15">
            <a:extLst>
              <a:ext uri="{FF2B5EF4-FFF2-40B4-BE49-F238E27FC236}">
                <a16:creationId xmlns:a16="http://schemas.microsoft.com/office/drawing/2014/main" id="{5AA4CA2E-E63B-4A0C-8C97-152BB475A846}"/>
              </a:ext>
            </a:extLst>
          </p:cNvPr>
          <p:cNvSpPr/>
          <p:nvPr/>
        </p:nvSpPr>
        <p:spPr>
          <a:xfrm>
            <a:off x="4125317" y="1232793"/>
            <a:ext cx="3960000" cy="5524353"/>
          </a:xfrm>
          <a:prstGeom prst="rect">
            <a:avLst/>
          </a:prstGeom>
          <a:solidFill>
            <a:srgbClr val="F8CCA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２階の情報ライブラリーでは、女性問題の解決、男女共同参画社会の実現をめざすさまざまな活動を情報でバックアップするために、図書・行政資料・雑誌・グループ資料・視聴覚資料・各種データなどを広範囲にわたって収集しており、図書の貸出等を行っています。どなたでもご利用いただけます。</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5AA4CA2E-E63B-4A0C-8C97-152BB475A846}"/>
              </a:ext>
            </a:extLst>
          </p:cNvPr>
          <p:cNvSpPr/>
          <p:nvPr/>
        </p:nvSpPr>
        <p:spPr>
          <a:xfrm>
            <a:off x="8183207" y="1230655"/>
            <a:ext cx="3960000" cy="5524352"/>
          </a:xfrm>
          <a:prstGeom prst="rect">
            <a:avLst/>
          </a:prstGeom>
          <a:solidFill>
            <a:srgbClr val="FFCD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rPr>
              <a:t>ドーンセンター内の「女性のためのコミュニティスペース」では、コロナ禍において孤独・孤立で不安を抱えたり、生活に困窮している女性が、社会との絆・つながりを回復することができるよう、悩みや不安をお聞きするとともに、情報提供や、必要に応じた生活用品等の提供を行っています。その他、女性相談や一時保育など、女性を支援する様々な事業が行われています。</a:t>
            </a:r>
            <a:endParaRPr lang="en-US" altLang="ja-JP" sz="1400" dirty="0">
              <a:solidFill>
                <a:schemeClr val="tx1"/>
              </a:solidFill>
              <a:latin typeface="メイリオ" panose="020B0604030504040204" pitchFamily="50" charset="-128"/>
              <a:ea typeface="メイリオ" panose="020B0604030504040204" pitchFamily="50" charset="-128"/>
            </a:endParaRPr>
          </a:p>
        </p:txBody>
      </p:sp>
      <p:pic>
        <p:nvPicPr>
          <p:cNvPr id="18" name="図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8659" y="5152582"/>
            <a:ext cx="3061358" cy="1685734"/>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FA7DA116-604A-4745-A618-0CD4111DBBF0}"/>
              </a:ext>
            </a:extLst>
          </p:cNvPr>
          <p:cNvPicPr>
            <a:picLocks noChangeAspect="1"/>
          </p:cNvPicPr>
          <p:nvPr/>
        </p:nvPicPr>
        <p:blipFill>
          <a:blip r:embed="rId4"/>
          <a:stretch>
            <a:fillRect/>
          </a:stretch>
        </p:blipFill>
        <p:spPr>
          <a:xfrm>
            <a:off x="6077748" y="2989794"/>
            <a:ext cx="1989317" cy="1313377"/>
          </a:xfrm>
          <a:prstGeom prst="rect">
            <a:avLst/>
          </a:prstGeom>
        </p:spPr>
      </p:pic>
      <p:pic>
        <p:nvPicPr>
          <p:cNvPr id="20" name="図 19">
            <a:extLst>
              <a:ext uri="{FF2B5EF4-FFF2-40B4-BE49-F238E27FC236}">
                <a16:creationId xmlns:a16="http://schemas.microsoft.com/office/drawing/2014/main" id="{BCF0E0E5-9BEF-4CD0-8889-29537D4507F7}"/>
              </a:ext>
            </a:extLst>
          </p:cNvPr>
          <p:cNvPicPr>
            <a:picLocks noChangeAspect="1"/>
          </p:cNvPicPr>
          <p:nvPr/>
        </p:nvPicPr>
        <p:blipFill>
          <a:blip r:embed="rId5">
            <a:clrChange>
              <a:clrFrom>
                <a:srgbClr val="FFAEC9"/>
              </a:clrFrom>
              <a:clrTo>
                <a:srgbClr val="FFAEC9">
                  <a:alpha val="0"/>
                </a:srgbClr>
              </a:clrTo>
            </a:clrChange>
          </a:blip>
          <a:stretch>
            <a:fillRect/>
          </a:stretch>
        </p:blipFill>
        <p:spPr>
          <a:xfrm>
            <a:off x="10095433" y="3028352"/>
            <a:ext cx="2039859" cy="1960807"/>
          </a:xfrm>
          <a:prstGeom prst="rect">
            <a:avLst/>
          </a:prstGeom>
        </p:spPr>
      </p:pic>
      <p:pic>
        <p:nvPicPr>
          <p:cNvPr id="23" name="図 22">
            <a:extLst>
              <a:ext uri="{FF2B5EF4-FFF2-40B4-BE49-F238E27FC236}">
                <a16:creationId xmlns:a16="http://schemas.microsoft.com/office/drawing/2014/main" id="{DDDBE988-20D0-4CBA-8198-E5B15D73B2FB}"/>
              </a:ext>
            </a:extLst>
          </p:cNvPr>
          <p:cNvPicPr>
            <a:picLocks noChangeAspect="1"/>
          </p:cNvPicPr>
          <p:nvPr/>
        </p:nvPicPr>
        <p:blipFill>
          <a:blip r:embed="rId6"/>
          <a:stretch>
            <a:fillRect/>
          </a:stretch>
        </p:blipFill>
        <p:spPr>
          <a:xfrm>
            <a:off x="2106760" y="3726706"/>
            <a:ext cx="1919549" cy="1264537"/>
          </a:xfrm>
          <a:prstGeom prst="rect">
            <a:avLst/>
          </a:prstGeom>
        </p:spPr>
      </p:pic>
      <p:pic>
        <p:nvPicPr>
          <p:cNvPr id="25" name="図 24">
            <a:extLst>
              <a:ext uri="{FF2B5EF4-FFF2-40B4-BE49-F238E27FC236}">
                <a16:creationId xmlns:a16="http://schemas.microsoft.com/office/drawing/2014/main" id="{5DC1ED4C-8E09-4D01-8E76-BE1930B11D0C}"/>
              </a:ext>
            </a:extLst>
          </p:cNvPr>
          <p:cNvPicPr>
            <a:picLocks noChangeAspect="1"/>
          </p:cNvPicPr>
          <p:nvPr/>
        </p:nvPicPr>
        <p:blipFill>
          <a:blip r:embed="rId7"/>
          <a:stretch>
            <a:fillRect/>
          </a:stretch>
        </p:blipFill>
        <p:spPr>
          <a:xfrm>
            <a:off x="8182089" y="3213392"/>
            <a:ext cx="1833141" cy="1213406"/>
          </a:xfrm>
          <a:prstGeom prst="rect">
            <a:avLst/>
          </a:prstGeom>
        </p:spPr>
      </p:pic>
      <p:pic>
        <p:nvPicPr>
          <p:cNvPr id="27" name="図 26">
            <a:extLst>
              <a:ext uri="{FF2B5EF4-FFF2-40B4-BE49-F238E27FC236}">
                <a16:creationId xmlns:a16="http://schemas.microsoft.com/office/drawing/2014/main" id="{A82BA683-158F-4E37-A035-A41401CE79CA}"/>
              </a:ext>
            </a:extLst>
          </p:cNvPr>
          <p:cNvPicPr>
            <a:picLocks noChangeAspect="1"/>
          </p:cNvPicPr>
          <p:nvPr/>
        </p:nvPicPr>
        <p:blipFill>
          <a:blip r:embed="rId8"/>
          <a:stretch>
            <a:fillRect/>
          </a:stretch>
        </p:blipFill>
        <p:spPr>
          <a:xfrm>
            <a:off x="2096524" y="2365764"/>
            <a:ext cx="1916337" cy="1254494"/>
          </a:xfrm>
          <a:prstGeom prst="rect">
            <a:avLst/>
          </a:prstGeom>
        </p:spPr>
      </p:pic>
      <p:sp>
        <p:nvSpPr>
          <p:cNvPr id="28" name="正方形/長方形 27">
            <a:extLst>
              <a:ext uri="{FF2B5EF4-FFF2-40B4-BE49-F238E27FC236}">
                <a16:creationId xmlns:a16="http://schemas.microsoft.com/office/drawing/2014/main" id="{6A1B238A-7C0D-4CCE-A10B-73FC3EE135C3}"/>
              </a:ext>
            </a:extLst>
          </p:cNvPr>
          <p:cNvSpPr/>
          <p:nvPr/>
        </p:nvSpPr>
        <p:spPr>
          <a:xfrm>
            <a:off x="4161724" y="3014053"/>
            <a:ext cx="1867079" cy="35863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開室時間</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365B8E47-E8B4-4858-B401-AD219ADF08AA}"/>
              </a:ext>
            </a:extLst>
          </p:cNvPr>
          <p:cNvSpPr/>
          <p:nvPr/>
        </p:nvSpPr>
        <p:spPr>
          <a:xfrm>
            <a:off x="4154132" y="3396949"/>
            <a:ext cx="1867079" cy="885743"/>
          </a:xfrm>
          <a:prstGeom prst="rect">
            <a:avLst/>
          </a:prstGeom>
          <a:solidFill>
            <a:srgbClr val="F6BC9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rPr>
              <a:t>火曜日～土曜日　</a:t>
            </a:r>
            <a:endParaRPr lang="en-US" altLang="ja-JP" sz="1000" dirty="0">
              <a:solidFill>
                <a:schemeClr val="tx1"/>
              </a:solidFill>
              <a:latin typeface="メイリオ" panose="020B0604030504040204" pitchFamily="50" charset="-128"/>
              <a:ea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rPr>
              <a:t>午前９時</a:t>
            </a:r>
            <a:r>
              <a:rPr lang="en-US" altLang="ja-JP" sz="1000" dirty="0">
                <a:solidFill>
                  <a:schemeClr val="tx1"/>
                </a:solidFill>
                <a:latin typeface="メイリオ" panose="020B0604030504040204" pitchFamily="50" charset="-128"/>
                <a:ea typeface="メイリオ" panose="020B0604030504040204" pitchFamily="50" charset="-128"/>
              </a:rPr>
              <a:t>30</a:t>
            </a:r>
            <a:r>
              <a:rPr lang="ja-JP" altLang="en-US" sz="1000" dirty="0">
                <a:solidFill>
                  <a:schemeClr val="tx1"/>
                </a:solidFill>
                <a:latin typeface="メイリオ" panose="020B0604030504040204" pitchFamily="50" charset="-128"/>
                <a:ea typeface="メイリオ" panose="020B0604030504040204" pitchFamily="50" charset="-128"/>
              </a:rPr>
              <a:t>分～午後９時</a:t>
            </a:r>
            <a:r>
              <a:rPr lang="en-US" altLang="ja-JP" sz="1000" dirty="0">
                <a:solidFill>
                  <a:schemeClr val="tx1"/>
                </a:solidFill>
                <a:latin typeface="メイリオ" panose="020B0604030504040204" pitchFamily="50" charset="-128"/>
                <a:ea typeface="メイリオ" panose="020B0604030504040204" pitchFamily="50" charset="-128"/>
              </a:rPr>
              <a:t>30</a:t>
            </a:r>
            <a:r>
              <a:rPr lang="ja-JP" altLang="en-US" sz="1000" dirty="0">
                <a:solidFill>
                  <a:schemeClr val="tx1"/>
                </a:solidFill>
                <a:latin typeface="メイリオ" panose="020B0604030504040204" pitchFamily="50" charset="-128"/>
                <a:ea typeface="メイリオ" panose="020B0604030504040204" pitchFamily="50" charset="-128"/>
              </a:rPr>
              <a:t>分</a:t>
            </a:r>
            <a:endParaRPr lang="en-US" altLang="ja-JP" sz="1000" dirty="0">
              <a:solidFill>
                <a:schemeClr val="tx1"/>
              </a:solidFill>
              <a:latin typeface="メイリオ" panose="020B0604030504040204" pitchFamily="50" charset="-128"/>
              <a:ea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rPr>
              <a:t>（貸出時間は午後６時まで）</a:t>
            </a:r>
            <a:endParaRPr lang="en-US" altLang="ja-JP" sz="1000" dirty="0">
              <a:solidFill>
                <a:schemeClr val="tx1"/>
              </a:solidFill>
              <a:latin typeface="メイリオ" panose="020B0604030504040204" pitchFamily="50" charset="-128"/>
              <a:ea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rPr>
              <a:t>日曜日・祝日　　</a:t>
            </a:r>
            <a:endParaRPr lang="en-US" altLang="ja-JP" sz="1000" dirty="0">
              <a:solidFill>
                <a:schemeClr val="tx1"/>
              </a:solidFill>
              <a:latin typeface="メイリオ" panose="020B0604030504040204" pitchFamily="50" charset="-128"/>
              <a:ea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rPr>
              <a:t>午前９時</a:t>
            </a:r>
            <a:r>
              <a:rPr lang="en-US" altLang="ja-JP" sz="1000" dirty="0">
                <a:solidFill>
                  <a:schemeClr val="tx1"/>
                </a:solidFill>
                <a:latin typeface="メイリオ" panose="020B0604030504040204" pitchFamily="50" charset="-128"/>
                <a:ea typeface="メイリオ" panose="020B0604030504040204" pitchFamily="50" charset="-128"/>
              </a:rPr>
              <a:t>30</a:t>
            </a:r>
            <a:r>
              <a:rPr lang="ja-JP" altLang="en-US" sz="1000" dirty="0">
                <a:solidFill>
                  <a:schemeClr val="tx1"/>
                </a:solidFill>
                <a:latin typeface="メイリオ" panose="020B0604030504040204" pitchFamily="50" charset="-128"/>
                <a:ea typeface="メイリオ" panose="020B0604030504040204" pitchFamily="50" charset="-128"/>
              </a:rPr>
              <a:t>分～午後５時</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C79FBE47-7238-479B-8AD5-38FE38C49E80}"/>
              </a:ext>
            </a:extLst>
          </p:cNvPr>
          <p:cNvPicPr>
            <a:picLocks noChangeAspect="1"/>
          </p:cNvPicPr>
          <p:nvPr/>
        </p:nvPicPr>
        <p:blipFill>
          <a:blip r:embed="rId9"/>
          <a:stretch>
            <a:fillRect/>
          </a:stretch>
        </p:blipFill>
        <p:spPr>
          <a:xfrm>
            <a:off x="4202499" y="5344887"/>
            <a:ext cx="2031101" cy="1320700"/>
          </a:xfrm>
          <a:prstGeom prst="rect">
            <a:avLst/>
          </a:prstGeom>
        </p:spPr>
      </p:pic>
      <p:pic>
        <p:nvPicPr>
          <p:cNvPr id="34" name="図 33">
            <a:extLst>
              <a:ext uri="{FF2B5EF4-FFF2-40B4-BE49-F238E27FC236}">
                <a16:creationId xmlns:a16="http://schemas.microsoft.com/office/drawing/2014/main" id="{F7E55E3D-3B46-4054-BBDD-261555A8A630}"/>
              </a:ext>
            </a:extLst>
          </p:cNvPr>
          <p:cNvPicPr>
            <a:picLocks noChangeAspect="1"/>
          </p:cNvPicPr>
          <p:nvPr/>
        </p:nvPicPr>
        <p:blipFill>
          <a:blip r:embed="rId10"/>
          <a:stretch>
            <a:fillRect/>
          </a:stretch>
        </p:blipFill>
        <p:spPr>
          <a:xfrm>
            <a:off x="67427" y="3873833"/>
            <a:ext cx="1975646" cy="1264537"/>
          </a:xfrm>
          <a:prstGeom prst="rect">
            <a:avLst/>
          </a:prstGeom>
        </p:spPr>
      </p:pic>
      <p:sp>
        <p:nvSpPr>
          <p:cNvPr id="35" name="正方形/長方形 34">
            <a:extLst>
              <a:ext uri="{FF2B5EF4-FFF2-40B4-BE49-F238E27FC236}">
                <a16:creationId xmlns:a16="http://schemas.microsoft.com/office/drawing/2014/main" id="{C711BDAF-9B4A-4CAC-9CE9-5A0476FE9AA7}"/>
              </a:ext>
            </a:extLst>
          </p:cNvPr>
          <p:cNvSpPr/>
          <p:nvPr/>
        </p:nvSpPr>
        <p:spPr>
          <a:xfrm>
            <a:off x="119073" y="5448011"/>
            <a:ext cx="3785628" cy="35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貸出時間</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42A53399-90FB-4E14-83AF-25B8F6834D1F}"/>
              </a:ext>
            </a:extLst>
          </p:cNvPr>
          <p:cNvSpPr/>
          <p:nvPr/>
        </p:nvSpPr>
        <p:spPr>
          <a:xfrm>
            <a:off x="166112" y="5776542"/>
            <a:ext cx="3764254" cy="940708"/>
          </a:xfrm>
          <a:prstGeom prst="rect">
            <a:avLst/>
          </a:prstGeom>
          <a:solidFill>
            <a:srgbClr val="B7FFD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altLang="ja-JP" sz="500" dirty="0">
              <a:solidFill>
                <a:schemeClr val="tx1"/>
              </a:solidFill>
              <a:latin typeface="メイリオ" panose="020B0604030504040204" pitchFamily="50" charset="-128"/>
              <a:ea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rPr>
              <a:t>火曜日～日曜日　</a:t>
            </a:r>
            <a:endParaRPr lang="en-US" altLang="ja-JP" sz="1050" dirty="0">
              <a:solidFill>
                <a:schemeClr val="tx1"/>
              </a:solidFill>
              <a:latin typeface="メイリオ" panose="020B0604030504040204" pitchFamily="50" charset="-128"/>
              <a:ea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rPr>
              <a:t>午前：９時</a:t>
            </a:r>
            <a:r>
              <a:rPr lang="en-US" altLang="ja-JP" sz="1050" dirty="0">
                <a:solidFill>
                  <a:schemeClr val="tx1"/>
                </a:solidFill>
                <a:latin typeface="メイリオ" panose="020B0604030504040204" pitchFamily="50" charset="-128"/>
                <a:ea typeface="メイリオ" panose="020B0604030504040204" pitchFamily="50" charset="-128"/>
              </a:rPr>
              <a:t>30</a:t>
            </a:r>
            <a:r>
              <a:rPr lang="ja-JP" altLang="en-US" sz="1050" dirty="0">
                <a:solidFill>
                  <a:schemeClr val="tx1"/>
                </a:solidFill>
                <a:latin typeface="メイリオ" panose="020B0604030504040204" pitchFamily="50" charset="-128"/>
                <a:ea typeface="メイリオ" panose="020B0604030504040204" pitchFamily="50" charset="-128"/>
              </a:rPr>
              <a:t>分～</a:t>
            </a:r>
            <a:r>
              <a:rPr lang="en-US" altLang="ja-JP" sz="1050" dirty="0">
                <a:solidFill>
                  <a:schemeClr val="tx1"/>
                </a:solidFill>
                <a:latin typeface="メイリオ" panose="020B0604030504040204" pitchFamily="50" charset="-128"/>
                <a:ea typeface="メイリオ" panose="020B0604030504040204" pitchFamily="50" charset="-128"/>
              </a:rPr>
              <a:t>12</a:t>
            </a:r>
            <a:r>
              <a:rPr lang="ja-JP" altLang="en-US" sz="1050" dirty="0">
                <a:solidFill>
                  <a:schemeClr val="tx1"/>
                </a:solidFill>
                <a:latin typeface="メイリオ" panose="020B0604030504040204" pitchFamily="50" charset="-128"/>
                <a:ea typeface="メイリオ" panose="020B0604030504040204" pitchFamily="50" charset="-128"/>
              </a:rPr>
              <a:t>時</a:t>
            </a:r>
            <a:r>
              <a:rPr lang="en-US" altLang="ja-JP" sz="1050" dirty="0">
                <a:solidFill>
                  <a:schemeClr val="tx1"/>
                </a:solidFill>
                <a:latin typeface="メイリオ" panose="020B0604030504040204" pitchFamily="50" charset="-128"/>
                <a:ea typeface="メイリオ" panose="020B0604030504040204" pitchFamily="50" charset="-128"/>
              </a:rPr>
              <a:t>00</a:t>
            </a:r>
            <a:r>
              <a:rPr lang="ja-JP" altLang="en-US" sz="1050" dirty="0">
                <a:solidFill>
                  <a:schemeClr val="tx1"/>
                </a:solidFill>
                <a:latin typeface="メイリオ" panose="020B0604030504040204" pitchFamily="50" charset="-128"/>
                <a:ea typeface="メイリオ" panose="020B0604030504040204" pitchFamily="50" charset="-128"/>
              </a:rPr>
              <a:t>分</a:t>
            </a:r>
            <a:endParaRPr lang="en-US" altLang="ja-JP" sz="1050" dirty="0">
              <a:solidFill>
                <a:schemeClr val="tx1"/>
              </a:solidFill>
              <a:latin typeface="メイリオ" panose="020B0604030504040204" pitchFamily="50" charset="-128"/>
              <a:ea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rPr>
              <a:t>午後：</a:t>
            </a:r>
            <a:r>
              <a:rPr lang="en-US" altLang="ja-JP" sz="1050" dirty="0">
                <a:solidFill>
                  <a:schemeClr val="tx1"/>
                </a:solidFill>
                <a:latin typeface="メイリオ" panose="020B0604030504040204" pitchFamily="50" charset="-128"/>
                <a:ea typeface="メイリオ" panose="020B0604030504040204" pitchFamily="50" charset="-128"/>
              </a:rPr>
              <a:t>13</a:t>
            </a:r>
            <a:r>
              <a:rPr lang="ja-JP" altLang="en-US" sz="1050" dirty="0">
                <a:solidFill>
                  <a:schemeClr val="tx1"/>
                </a:solidFill>
                <a:latin typeface="メイリオ" panose="020B0604030504040204" pitchFamily="50" charset="-128"/>
                <a:ea typeface="メイリオ" panose="020B0604030504040204" pitchFamily="50" charset="-128"/>
              </a:rPr>
              <a:t>時</a:t>
            </a:r>
            <a:r>
              <a:rPr lang="en-US" altLang="ja-JP" sz="1050" dirty="0">
                <a:solidFill>
                  <a:schemeClr val="tx1"/>
                </a:solidFill>
                <a:latin typeface="メイリオ" panose="020B0604030504040204" pitchFamily="50" charset="-128"/>
                <a:ea typeface="メイリオ" panose="020B0604030504040204" pitchFamily="50" charset="-128"/>
              </a:rPr>
              <a:t>00</a:t>
            </a:r>
            <a:r>
              <a:rPr lang="ja-JP" altLang="en-US" sz="1050" dirty="0">
                <a:solidFill>
                  <a:schemeClr val="tx1"/>
                </a:solidFill>
                <a:latin typeface="メイリオ" panose="020B0604030504040204" pitchFamily="50" charset="-128"/>
                <a:ea typeface="メイリオ" panose="020B0604030504040204" pitchFamily="50" charset="-128"/>
              </a:rPr>
              <a:t>分～</a:t>
            </a:r>
            <a:r>
              <a:rPr lang="en-US" altLang="ja-JP" sz="1050" dirty="0">
                <a:solidFill>
                  <a:schemeClr val="tx1"/>
                </a:solidFill>
                <a:latin typeface="メイリオ" panose="020B0604030504040204" pitchFamily="50" charset="-128"/>
                <a:ea typeface="メイリオ" panose="020B0604030504040204" pitchFamily="50" charset="-128"/>
              </a:rPr>
              <a:t>17</a:t>
            </a:r>
            <a:r>
              <a:rPr lang="ja-JP" altLang="en-US" sz="1050" dirty="0">
                <a:solidFill>
                  <a:schemeClr val="tx1"/>
                </a:solidFill>
                <a:latin typeface="メイリオ" panose="020B0604030504040204" pitchFamily="50" charset="-128"/>
                <a:ea typeface="メイリオ" panose="020B0604030504040204" pitchFamily="50" charset="-128"/>
              </a:rPr>
              <a:t>時</a:t>
            </a:r>
            <a:r>
              <a:rPr lang="en-US" altLang="ja-JP" sz="1050" dirty="0">
                <a:solidFill>
                  <a:schemeClr val="tx1"/>
                </a:solidFill>
                <a:latin typeface="メイリオ" panose="020B0604030504040204" pitchFamily="50" charset="-128"/>
                <a:ea typeface="メイリオ" panose="020B0604030504040204" pitchFamily="50" charset="-128"/>
              </a:rPr>
              <a:t>00</a:t>
            </a:r>
            <a:r>
              <a:rPr lang="ja-JP" altLang="en-US" sz="1050" dirty="0">
                <a:solidFill>
                  <a:schemeClr val="tx1"/>
                </a:solidFill>
                <a:latin typeface="メイリオ" panose="020B0604030504040204" pitchFamily="50" charset="-128"/>
                <a:ea typeface="メイリオ" panose="020B0604030504040204" pitchFamily="50" charset="-128"/>
              </a:rPr>
              <a:t>分</a:t>
            </a:r>
            <a:endParaRPr lang="en-US" altLang="ja-JP" sz="1050" dirty="0">
              <a:solidFill>
                <a:schemeClr val="tx1"/>
              </a:solidFill>
              <a:latin typeface="メイリオ" panose="020B0604030504040204" pitchFamily="50" charset="-128"/>
              <a:ea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rPr>
              <a:t>夜間：</a:t>
            </a:r>
            <a:r>
              <a:rPr lang="en-US" altLang="ja-JP" sz="1050" dirty="0">
                <a:solidFill>
                  <a:schemeClr val="tx1"/>
                </a:solidFill>
                <a:latin typeface="メイリオ" panose="020B0604030504040204" pitchFamily="50" charset="-128"/>
                <a:ea typeface="メイリオ" panose="020B0604030504040204" pitchFamily="50" charset="-128"/>
              </a:rPr>
              <a:t>18</a:t>
            </a:r>
            <a:r>
              <a:rPr lang="ja-JP" altLang="en-US" sz="1050" dirty="0">
                <a:solidFill>
                  <a:schemeClr val="tx1"/>
                </a:solidFill>
                <a:latin typeface="メイリオ" panose="020B0604030504040204" pitchFamily="50" charset="-128"/>
                <a:ea typeface="メイリオ" panose="020B0604030504040204" pitchFamily="50" charset="-128"/>
              </a:rPr>
              <a:t>時</a:t>
            </a:r>
            <a:r>
              <a:rPr lang="en-US" altLang="ja-JP" sz="1050" dirty="0">
                <a:solidFill>
                  <a:schemeClr val="tx1"/>
                </a:solidFill>
                <a:latin typeface="メイリオ" panose="020B0604030504040204" pitchFamily="50" charset="-128"/>
                <a:ea typeface="メイリオ" panose="020B0604030504040204" pitchFamily="50" charset="-128"/>
              </a:rPr>
              <a:t>00</a:t>
            </a:r>
            <a:r>
              <a:rPr lang="ja-JP" altLang="en-US" sz="1050" dirty="0">
                <a:solidFill>
                  <a:schemeClr val="tx1"/>
                </a:solidFill>
                <a:latin typeface="メイリオ" panose="020B0604030504040204" pitchFamily="50" charset="-128"/>
                <a:ea typeface="メイリオ" panose="020B0604030504040204" pitchFamily="50" charset="-128"/>
              </a:rPr>
              <a:t>分～</a:t>
            </a:r>
            <a:r>
              <a:rPr lang="en-US" altLang="ja-JP" sz="1050" dirty="0">
                <a:solidFill>
                  <a:schemeClr val="tx1"/>
                </a:solidFill>
                <a:latin typeface="メイリオ" panose="020B0604030504040204" pitchFamily="50" charset="-128"/>
                <a:ea typeface="メイリオ" panose="020B0604030504040204" pitchFamily="50" charset="-128"/>
              </a:rPr>
              <a:t>21</a:t>
            </a:r>
            <a:r>
              <a:rPr lang="ja-JP" altLang="en-US" sz="1050" dirty="0">
                <a:solidFill>
                  <a:schemeClr val="tx1"/>
                </a:solidFill>
                <a:latin typeface="メイリオ" panose="020B0604030504040204" pitchFamily="50" charset="-128"/>
                <a:ea typeface="メイリオ" panose="020B0604030504040204" pitchFamily="50" charset="-128"/>
              </a:rPr>
              <a:t>時</a:t>
            </a:r>
            <a:r>
              <a:rPr lang="en-US" altLang="ja-JP" sz="1050" dirty="0">
                <a:solidFill>
                  <a:schemeClr val="tx1"/>
                </a:solidFill>
                <a:latin typeface="メイリオ" panose="020B0604030504040204" pitchFamily="50" charset="-128"/>
                <a:ea typeface="メイリオ" panose="020B0604030504040204" pitchFamily="50" charset="-128"/>
              </a:rPr>
              <a:t>30</a:t>
            </a:r>
            <a:r>
              <a:rPr lang="ja-JP" altLang="en-US" sz="1050" dirty="0">
                <a:solidFill>
                  <a:schemeClr val="tx1"/>
                </a:solidFill>
                <a:latin typeface="メイリオ" panose="020B0604030504040204" pitchFamily="50" charset="-128"/>
                <a:ea typeface="メイリオ" panose="020B0604030504040204" pitchFamily="50" charset="-128"/>
              </a:rPr>
              <a:t>分</a:t>
            </a:r>
            <a:endParaRPr lang="en-US" altLang="ja-JP" sz="1050" dirty="0">
              <a:solidFill>
                <a:schemeClr val="tx1"/>
              </a:solidFill>
              <a:latin typeface="メイリオ" panose="020B0604030504040204" pitchFamily="50" charset="-128"/>
              <a:ea typeface="メイリオ" panose="020B0604030504040204" pitchFamily="50" charset="-128"/>
            </a:endParaRPr>
          </a:p>
          <a:p>
            <a:pPr algn="ct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曜日・時期により利用料金は異なります。</a:t>
            </a:r>
            <a:endParaRPr lang="en-US" altLang="ja-JP" sz="900" dirty="0">
              <a:solidFill>
                <a:schemeClr val="tx1"/>
              </a:solidFill>
              <a:latin typeface="メイリオ" panose="020B0604030504040204" pitchFamily="50" charset="-128"/>
              <a:ea typeface="メイリオ" panose="020B0604030504040204" pitchFamily="50" charset="-128"/>
            </a:endParaRPr>
          </a:p>
          <a:p>
            <a:pPr algn="ctr"/>
            <a:endParaRPr lang="en-US" altLang="ja-JP" sz="800" dirty="0">
              <a:solidFill>
                <a:schemeClr val="tx1"/>
              </a:solidFill>
              <a:latin typeface="メイリオ" panose="020B0604030504040204" pitchFamily="50" charset="-128"/>
              <a:ea typeface="メイリオ" panose="020B0604030504040204" pitchFamily="50" charset="-128"/>
            </a:endParaRPr>
          </a:p>
          <a:p>
            <a:pPr algn="ctr"/>
            <a:endParaRPr lang="en-US" altLang="ja-JP" sz="900" dirty="0">
              <a:solidFill>
                <a:schemeClr val="tx1"/>
              </a:solidFill>
              <a:latin typeface="メイリオ" panose="020B0604030504040204" pitchFamily="50" charset="-128"/>
              <a:ea typeface="メイリオ" panose="020B0604030504040204" pitchFamily="50" charset="-128"/>
            </a:endParaRPr>
          </a:p>
          <a:p>
            <a:pPr algn="ctr"/>
            <a:endParaRPr lang="en-US" altLang="ja-JP" sz="800" dirty="0">
              <a:solidFill>
                <a:schemeClr val="tx1"/>
              </a:solidFill>
              <a:latin typeface="メイリオ" panose="020B0604030504040204" pitchFamily="50" charset="-128"/>
              <a:ea typeface="メイリオ" panose="020B0604030504040204" pitchFamily="50" charset="-128"/>
            </a:endParaRPr>
          </a:p>
          <a:p>
            <a:pPr algn="ct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14EAF8F7-768A-44C7-A8B3-77FC347026CD}"/>
              </a:ext>
            </a:extLst>
          </p:cNvPr>
          <p:cNvSpPr/>
          <p:nvPr/>
        </p:nvSpPr>
        <p:spPr>
          <a:xfrm>
            <a:off x="62769" y="2520972"/>
            <a:ext cx="1228149"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b="1" dirty="0">
                <a:solidFill>
                  <a:schemeClr val="tx1">
                    <a:lumMod val="65000"/>
                    <a:lumOff val="35000"/>
                  </a:schemeClr>
                </a:solidFill>
                <a:latin typeface="メイリオ" panose="020B0604030504040204" pitchFamily="50" charset="-128"/>
                <a:ea typeface="メイリオ" panose="020B0604030504040204" pitchFamily="50" charset="-128"/>
              </a:rPr>
              <a:t>　ホール</a:t>
            </a:r>
            <a:endPar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3D9768C6-5B22-47B3-9621-4BF8AD731931}"/>
              </a:ext>
            </a:extLst>
          </p:cNvPr>
          <p:cNvSpPr/>
          <p:nvPr/>
        </p:nvSpPr>
        <p:spPr>
          <a:xfrm>
            <a:off x="2798160" y="2467565"/>
            <a:ext cx="1228149"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b="1" dirty="0">
                <a:solidFill>
                  <a:schemeClr val="tx1">
                    <a:lumMod val="65000"/>
                    <a:lumOff val="35000"/>
                  </a:schemeClr>
                </a:solidFill>
                <a:latin typeface="メイリオ" panose="020B0604030504040204" pitchFamily="50" charset="-128"/>
                <a:ea typeface="メイリオ" panose="020B0604030504040204" pitchFamily="50" charset="-128"/>
              </a:rPr>
              <a:t>　　　　　　セミナー室</a:t>
            </a:r>
            <a:endPar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1F77CC0E-1169-47F1-856A-82059980B2CA}"/>
              </a:ext>
            </a:extLst>
          </p:cNvPr>
          <p:cNvSpPr/>
          <p:nvPr/>
        </p:nvSpPr>
        <p:spPr>
          <a:xfrm>
            <a:off x="69300" y="4006870"/>
            <a:ext cx="1228149"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b="1" dirty="0">
                <a:solidFill>
                  <a:schemeClr val="tx1">
                    <a:lumMod val="65000"/>
                    <a:lumOff val="35000"/>
                  </a:schemeClr>
                </a:solidFill>
                <a:latin typeface="メイリオ" panose="020B0604030504040204" pitchFamily="50" charset="-128"/>
                <a:ea typeface="メイリオ" panose="020B0604030504040204" pitchFamily="50" charset="-128"/>
              </a:rPr>
              <a:t>　特別会議室</a:t>
            </a:r>
            <a:endPar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6C5D672D-9E78-4A7C-83D2-74C1702BBABD}"/>
              </a:ext>
            </a:extLst>
          </p:cNvPr>
          <p:cNvSpPr/>
          <p:nvPr/>
        </p:nvSpPr>
        <p:spPr>
          <a:xfrm>
            <a:off x="2386812" y="4635984"/>
            <a:ext cx="1635076"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b="1" dirty="0">
                <a:solidFill>
                  <a:schemeClr val="tx1">
                    <a:lumMod val="65000"/>
                    <a:lumOff val="35000"/>
                  </a:schemeClr>
                </a:solidFill>
                <a:latin typeface="メイリオ" panose="020B0604030504040204" pitchFamily="50" charset="-128"/>
                <a:ea typeface="メイリオ" panose="020B0604030504040204" pitchFamily="50" charset="-128"/>
              </a:rPr>
              <a:t>　　　　パフォーマンススペース</a:t>
            </a:r>
            <a:endPar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2" name="吹き出し: 円形 41">
            <a:extLst>
              <a:ext uri="{FF2B5EF4-FFF2-40B4-BE49-F238E27FC236}">
                <a16:creationId xmlns:a16="http://schemas.microsoft.com/office/drawing/2014/main" id="{860DDEF8-727E-479A-BC39-FFBE6D45F330}"/>
              </a:ext>
            </a:extLst>
          </p:cNvPr>
          <p:cNvSpPr/>
          <p:nvPr/>
        </p:nvSpPr>
        <p:spPr>
          <a:xfrm>
            <a:off x="5887444" y="4762755"/>
            <a:ext cx="1552093" cy="1240941"/>
          </a:xfrm>
          <a:custGeom>
            <a:avLst/>
            <a:gdLst>
              <a:gd name="connsiteX0" fmla="*/ 28009 w 1917093"/>
              <a:gd name="connsiteY0" fmla="*/ 836043 h 874632"/>
              <a:gd name="connsiteX1" fmla="*/ 147469 w 1917093"/>
              <a:gd name="connsiteY1" fmla="*/ 670379 h 874632"/>
              <a:gd name="connsiteX2" fmla="*/ 800662 w 1917093"/>
              <a:gd name="connsiteY2" fmla="*/ 5973 h 874632"/>
              <a:gd name="connsiteX3" fmla="*/ 1641792 w 1917093"/>
              <a:gd name="connsiteY3" fmla="*/ 130594 h 874632"/>
              <a:gd name="connsiteX4" fmla="*/ 1186754 w 1917093"/>
              <a:gd name="connsiteY4" fmla="*/ 862058 h 874632"/>
              <a:gd name="connsiteX5" fmla="*/ 397896 w 1917093"/>
              <a:gd name="connsiteY5" fmla="*/ 792027 h 874632"/>
              <a:gd name="connsiteX6" fmla="*/ 28009 w 1917093"/>
              <a:gd name="connsiteY6" fmla="*/ 836043 h 874632"/>
              <a:gd name="connsiteX0" fmla="*/ 28874 w 1918624"/>
              <a:gd name="connsiteY0" fmla="*/ 836048 h 870889"/>
              <a:gd name="connsiteX1" fmla="*/ 148334 w 1918624"/>
              <a:gd name="connsiteY1" fmla="*/ 670384 h 870889"/>
              <a:gd name="connsiteX2" fmla="*/ 801527 w 1918624"/>
              <a:gd name="connsiteY2" fmla="*/ 5978 h 870889"/>
              <a:gd name="connsiteX3" fmla="*/ 1642657 w 1918624"/>
              <a:gd name="connsiteY3" fmla="*/ 130599 h 870889"/>
              <a:gd name="connsiteX4" fmla="*/ 1187619 w 1918624"/>
              <a:gd name="connsiteY4" fmla="*/ 862063 h 870889"/>
              <a:gd name="connsiteX5" fmla="*/ 271014 w 1918624"/>
              <a:gd name="connsiteY5" fmla="*/ 765138 h 870889"/>
              <a:gd name="connsiteX6" fmla="*/ 28874 w 1918624"/>
              <a:gd name="connsiteY6" fmla="*/ 836048 h 87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624" h="870889">
                <a:moveTo>
                  <a:pt x="28874" y="836048"/>
                </a:moveTo>
                <a:lnTo>
                  <a:pt x="148334" y="670384"/>
                </a:lnTo>
                <a:cubicBezTo>
                  <a:pt x="-216593" y="406046"/>
                  <a:pt x="126136" y="57434"/>
                  <a:pt x="801527" y="5978"/>
                </a:cubicBezTo>
                <a:cubicBezTo>
                  <a:pt x="1109664" y="-17498"/>
                  <a:pt x="1423545" y="29006"/>
                  <a:pt x="1642657" y="130599"/>
                </a:cubicBezTo>
                <a:cubicBezTo>
                  <a:pt x="2164189" y="372410"/>
                  <a:pt x="1909823" y="781297"/>
                  <a:pt x="1187619" y="862063"/>
                </a:cubicBezTo>
                <a:cubicBezTo>
                  <a:pt x="914876" y="892564"/>
                  <a:pt x="498787" y="840073"/>
                  <a:pt x="271014" y="765138"/>
                </a:cubicBezTo>
                <a:lnTo>
                  <a:pt x="28874" y="836048"/>
                </a:lnTo>
                <a:close/>
              </a:path>
            </a:pathLst>
          </a:custGeom>
          <a:solidFill>
            <a:srgbClr val="F1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EAA96F58-9EBE-4C2F-BC37-C7F1E5863C8D}"/>
              </a:ext>
            </a:extLst>
          </p:cNvPr>
          <p:cNvSpPr/>
          <p:nvPr/>
        </p:nvSpPr>
        <p:spPr>
          <a:xfrm>
            <a:off x="6050554" y="4909688"/>
            <a:ext cx="1302367" cy="1055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900" dirty="0">
                <a:solidFill>
                  <a:schemeClr val="tx1"/>
                </a:solidFill>
                <a:latin typeface="メイリオ" panose="020B0604030504040204" pitchFamily="50" charset="-128"/>
                <a:ea typeface="メイリオ" panose="020B0604030504040204" pitchFamily="50" charset="-128"/>
              </a:rPr>
              <a:t>情報ライブラリー前の自習スペースでは、図書や資料を読んだり、憩いの場として利用者の方々に親しまれています。</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2FD2144C-C97D-4A43-9575-657DD450B19D}"/>
              </a:ext>
            </a:extLst>
          </p:cNvPr>
          <p:cNvSpPr/>
          <p:nvPr/>
        </p:nvSpPr>
        <p:spPr>
          <a:xfrm>
            <a:off x="8182089" y="3288749"/>
            <a:ext cx="1228149"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b="1" dirty="0">
                <a:solidFill>
                  <a:schemeClr val="tx1">
                    <a:lumMod val="65000"/>
                    <a:lumOff val="35000"/>
                  </a:schemeClr>
                </a:solidFill>
                <a:latin typeface="メイリオ" panose="020B0604030504040204" pitchFamily="50" charset="-128"/>
                <a:ea typeface="メイリオ" panose="020B0604030504040204" pitchFamily="50" charset="-128"/>
              </a:rPr>
              <a:t>　こどものへや</a:t>
            </a:r>
            <a:endPar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1" name="楕円 50">
            <a:extLst>
              <a:ext uri="{FF2B5EF4-FFF2-40B4-BE49-F238E27FC236}">
                <a16:creationId xmlns:a16="http://schemas.microsoft.com/office/drawing/2014/main" id="{62C42372-0B18-4877-A67B-AFE3C2C92EE7}"/>
              </a:ext>
            </a:extLst>
          </p:cNvPr>
          <p:cNvSpPr/>
          <p:nvPr/>
        </p:nvSpPr>
        <p:spPr>
          <a:xfrm>
            <a:off x="7394371" y="4373389"/>
            <a:ext cx="2601910" cy="63100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descr="部屋 が含まれている画像&#10;&#10;自動的に生成された説明">
            <a:extLst>
              <a:ext uri="{FF2B5EF4-FFF2-40B4-BE49-F238E27FC236}">
                <a16:creationId xmlns:a16="http://schemas.microsoft.com/office/drawing/2014/main" id="{B7865428-01B5-44D8-BE9A-92C293C904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8433" y="5045082"/>
            <a:ext cx="1428131" cy="1695263"/>
          </a:xfrm>
          <a:prstGeom prst="rect">
            <a:avLst/>
          </a:prstGeom>
        </p:spPr>
      </p:pic>
      <p:sp>
        <p:nvSpPr>
          <p:cNvPr id="53" name="正方形/長方形 52">
            <a:extLst>
              <a:ext uri="{FF2B5EF4-FFF2-40B4-BE49-F238E27FC236}">
                <a16:creationId xmlns:a16="http://schemas.microsoft.com/office/drawing/2014/main" id="{0FB9C50E-ED99-449D-BC4D-F4BC8126747F}"/>
              </a:ext>
            </a:extLst>
          </p:cNvPr>
          <p:cNvSpPr/>
          <p:nvPr/>
        </p:nvSpPr>
        <p:spPr>
          <a:xfrm>
            <a:off x="7637156" y="4180195"/>
            <a:ext cx="2159417" cy="1055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00" b="1" dirty="0">
                <a:solidFill>
                  <a:schemeClr val="bg1"/>
                </a:solidFill>
                <a:latin typeface="メイリオ" panose="020B0604030504040204" pitchFamily="50" charset="-128"/>
                <a:ea typeface="メイリオ" panose="020B0604030504040204" pitchFamily="50" charset="-128"/>
              </a:rPr>
              <a:t>毎日、様々な目的でたくさんの利用客のみなさまで賑わっています！</a:t>
            </a:r>
            <a:endParaRPr lang="en-US" altLang="ja-JP" sz="1000" b="1" dirty="0">
              <a:solidFill>
                <a:schemeClr val="bg1"/>
              </a:solidFill>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EAA96F58-9EBE-4C2F-BC37-C7F1E5863C8D}"/>
              </a:ext>
            </a:extLst>
          </p:cNvPr>
          <p:cNvSpPr/>
          <p:nvPr/>
        </p:nvSpPr>
        <p:spPr>
          <a:xfrm>
            <a:off x="4082406" y="4400246"/>
            <a:ext cx="3224258" cy="569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000" dirty="0">
                <a:solidFill>
                  <a:schemeClr val="tx1"/>
                </a:solidFill>
                <a:latin typeface="メイリオ" panose="020B0604030504040204" pitchFamily="50" charset="-128"/>
                <a:ea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rPr>
              <a:t>蔵書数は、図書や雑誌等あわせて、</a:t>
            </a:r>
            <a:r>
              <a:rPr lang="en-US" altLang="ja-JP" sz="1050" dirty="0">
                <a:solidFill>
                  <a:schemeClr val="tx1"/>
                </a:solidFill>
                <a:latin typeface="メイリオ" panose="020B0604030504040204" pitchFamily="50" charset="-128"/>
                <a:ea typeface="メイリオ" panose="020B0604030504040204" pitchFamily="50" charset="-128"/>
              </a:rPr>
              <a:t>10</a:t>
            </a:r>
            <a:r>
              <a:rPr lang="ja-JP" altLang="en-US" sz="1050" dirty="0">
                <a:solidFill>
                  <a:schemeClr val="tx1"/>
                </a:solidFill>
                <a:latin typeface="メイリオ" panose="020B0604030504040204" pitchFamily="50" charset="-128"/>
                <a:ea typeface="メイリオ" panose="020B0604030504040204" pitchFamily="50" charset="-128"/>
              </a:rPr>
              <a:t>万冊以上！　</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視聴覚資料も多数取り揃えています。</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（令和</a:t>
            </a:r>
            <a:r>
              <a:rPr lang="en-US" altLang="ja-JP" sz="1050" dirty="0">
                <a:solidFill>
                  <a:schemeClr val="tx1"/>
                </a:solidFill>
                <a:latin typeface="メイリオ" panose="020B0604030504040204" pitchFamily="50" charset="-128"/>
                <a:ea typeface="メイリオ" panose="020B0604030504040204" pitchFamily="50" charset="-128"/>
              </a:rPr>
              <a:t>7</a:t>
            </a:r>
            <a:r>
              <a:rPr lang="ja-JP" altLang="en-US" sz="1050" dirty="0">
                <a:solidFill>
                  <a:schemeClr val="tx1"/>
                </a:solidFill>
                <a:latin typeface="メイリオ" panose="020B0604030504040204" pitchFamily="50" charset="-128"/>
                <a:ea typeface="メイリオ" panose="020B0604030504040204" pitchFamily="50" charset="-128"/>
              </a:rPr>
              <a:t>年</a:t>
            </a:r>
            <a:r>
              <a:rPr lang="en-US" altLang="ja-JP" sz="1050" dirty="0">
                <a:solidFill>
                  <a:schemeClr val="tx1"/>
                </a:solidFill>
                <a:latin typeface="メイリオ" panose="020B0604030504040204" pitchFamily="50" charset="-128"/>
                <a:ea typeface="メイリオ" panose="020B0604030504040204" pitchFamily="50" charset="-128"/>
              </a:rPr>
              <a:t>4</a:t>
            </a:r>
            <a:r>
              <a:rPr lang="ja-JP" altLang="en-US" sz="1050" dirty="0">
                <a:solidFill>
                  <a:schemeClr val="tx1"/>
                </a:solidFill>
                <a:latin typeface="メイリオ" panose="020B0604030504040204" pitchFamily="50" charset="-128"/>
                <a:ea typeface="メイリオ" panose="020B0604030504040204" pitchFamily="50" charset="-128"/>
              </a:rPr>
              <a:t>月末時点）</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EAA96F58-9EBE-4C2F-BC37-C7F1E5863C8D}"/>
              </a:ext>
            </a:extLst>
          </p:cNvPr>
          <p:cNvSpPr/>
          <p:nvPr/>
        </p:nvSpPr>
        <p:spPr>
          <a:xfrm>
            <a:off x="6359128" y="6587463"/>
            <a:ext cx="2556055" cy="259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900" dirty="0">
                <a:solidFill>
                  <a:schemeClr val="tx1"/>
                </a:solidFill>
                <a:latin typeface="メイリオ" panose="020B0604030504040204" pitchFamily="50" charset="-128"/>
                <a:ea typeface="メイリオ" panose="020B0604030504040204" pitchFamily="50" charset="-128"/>
              </a:rPr>
              <a:t>大阪府広報担当副知事　も</a:t>
            </a:r>
            <a:r>
              <a:rPr lang="ja-JP" altLang="en-US" sz="900" dirty="0" err="1">
                <a:solidFill>
                  <a:schemeClr val="tx1"/>
                </a:solidFill>
                <a:latin typeface="メイリオ" panose="020B0604030504040204" pitchFamily="50" charset="-128"/>
                <a:ea typeface="メイリオ" panose="020B0604030504040204" pitchFamily="50" charset="-128"/>
              </a:rPr>
              <a:t>ずやん</a:t>
            </a:r>
            <a:endParaRPr lang="en-US" altLang="ja-JP" sz="9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278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5AA4CA2E-E63B-4A0C-8C97-152BB475A846}"/>
              </a:ext>
            </a:extLst>
          </p:cNvPr>
          <p:cNvSpPr/>
          <p:nvPr/>
        </p:nvSpPr>
        <p:spPr>
          <a:xfrm>
            <a:off x="33740" y="840568"/>
            <a:ext cx="4874378" cy="1261954"/>
          </a:xfrm>
          <a:prstGeom prst="rect">
            <a:avLst/>
          </a:prstGeom>
          <a:solidFill>
            <a:schemeClr val="accent5">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6" name="タイトル 1"/>
          <p:cNvSpPr>
            <a:spLocks noGrp="1"/>
          </p:cNvSpPr>
          <p:nvPr>
            <p:ph type="ctrTitle"/>
          </p:nvPr>
        </p:nvSpPr>
        <p:spPr>
          <a:xfrm>
            <a:off x="-1" y="0"/>
            <a:ext cx="11861443" cy="706553"/>
          </a:xfrm>
        </p:spPr>
        <p:txBody>
          <a:bodyPr>
            <a:noAutofit/>
          </a:bodyPr>
          <a:lstStyle/>
          <a:p>
            <a:pPr algn="l"/>
            <a:r>
              <a:rPr lang="ja-JP" altLang="en-US" sz="2800" b="1" dirty="0">
                <a:solidFill>
                  <a:schemeClr val="bg1"/>
                </a:solidFill>
                <a:latin typeface="メイリオ" panose="020B0604030504040204" pitchFamily="50" charset="-128"/>
                <a:ea typeface="メイリオ" panose="020B0604030504040204" pitchFamily="50" charset="-128"/>
              </a:rPr>
              <a:t>ドーンセンターへのアクセス</a:t>
            </a:r>
          </a:p>
        </p:txBody>
      </p:sp>
      <p:sp>
        <p:nvSpPr>
          <p:cNvPr id="26" name="正方形/長方形 25">
            <a:extLst>
              <a:ext uri="{FF2B5EF4-FFF2-40B4-BE49-F238E27FC236}">
                <a16:creationId xmlns:a16="http://schemas.microsoft.com/office/drawing/2014/main" id="{5AA4CA2E-E63B-4A0C-8C97-152BB475A846}"/>
              </a:ext>
            </a:extLst>
          </p:cNvPr>
          <p:cNvSpPr/>
          <p:nvPr/>
        </p:nvSpPr>
        <p:spPr>
          <a:xfrm>
            <a:off x="33740" y="856566"/>
            <a:ext cx="8015556" cy="10150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en-US" sz="2400" b="1" dirty="0">
                <a:solidFill>
                  <a:srgbClr val="002060"/>
                </a:solidFill>
                <a:latin typeface="メイリオ" panose="020B0604030504040204" pitchFamily="50" charset="-128"/>
                <a:ea typeface="メイリオ" panose="020B0604030504040204" pitchFamily="50" charset="-128"/>
              </a:rPr>
              <a:t>大阪メトロ谷町線・京阪「天満橋」駅近くの好立地！</a:t>
            </a:r>
            <a:r>
              <a:rPr lang="en-US" altLang="ja-JP" sz="2400" b="1" dirty="0">
                <a:solidFill>
                  <a:srgbClr val="002060"/>
                </a:solidFill>
                <a:latin typeface="メイリオ" panose="020B0604030504040204" pitchFamily="50" charset="-128"/>
                <a:ea typeface="メイリオ" panose="020B0604030504040204" pitchFamily="50" charset="-128"/>
              </a:rPr>
              <a:t>!</a:t>
            </a:r>
          </a:p>
        </p:txBody>
      </p:sp>
      <p:sp>
        <p:nvSpPr>
          <p:cNvPr id="31" name="正方形/長方形 30">
            <a:extLst>
              <a:ext uri="{FF2B5EF4-FFF2-40B4-BE49-F238E27FC236}">
                <a16:creationId xmlns:a16="http://schemas.microsoft.com/office/drawing/2014/main" id="{5AA4CA2E-E63B-4A0C-8C97-152BB475A846}"/>
              </a:ext>
            </a:extLst>
          </p:cNvPr>
          <p:cNvSpPr/>
          <p:nvPr/>
        </p:nvSpPr>
        <p:spPr>
          <a:xfrm>
            <a:off x="33740" y="1864094"/>
            <a:ext cx="8015556" cy="10544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600" dirty="0">
                <a:solidFill>
                  <a:schemeClr val="tx1"/>
                </a:solidFill>
                <a:latin typeface="メイリオ" panose="020B0604030504040204" pitchFamily="50" charset="-128"/>
                <a:ea typeface="メイリオ" panose="020B0604030504040204" pitchFamily="50" charset="-128"/>
              </a:rPr>
              <a:t>　</a:t>
            </a: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ドーンセンターは、大阪メトロ谷町線・京阪「天満橋」駅①番出入口から東へ</a:t>
            </a: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約</a:t>
            </a:r>
            <a:r>
              <a:rPr lang="en-US" altLang="ja-JP" sz="1600" dirty="0">
                <a:solidFill>
                  <a:schemeClr val="tx1"/>
                </a:solidFill>
                <a:latin typeface="メイリオ" panose="020B0604030504040204" pitchFamily="50" charset="-128"/>
                <a:ea typeface="メイリオ" panose="020B0604030504040204" pitchFamily="50" charset="-128"/>
              </a:rPr>
              <a:t>350m</a:t>
            </a:r>
            <a:r>
              <a:rPr lang="ja-JP" altLang="en-US" sz="1600" dirty="0">
                <a:solidFill>
                  <a:schemeClr val="tx1"/>
                </a:solidFill>
                <a:latin typeface="メイリオ" panose="020B0604030504040204" pitchFamily="50" charset="-128"/>
                <a:ea typeface="メイリオ" panose="020B0604030504040204" pitchFamily="50" charset="-128"/>
              </a:rPr>
              <a:t>（徒歩</a:t>
            </a:r>
            <a:r>
              <a:rPr lang="en-US" altLang="ja-JP" sz="1600" dirty="0">
                <a:solidFill>
                  <a:schemeClr val="tx1"/>
                </a:solidFill>
                <a:latin typeface="メイリオ" panose="020B0604030504040204" pitchFamily="50" charset="-128"/>
                <a:ea typeface="メイリオ" panose="020B0604030504040204" pitchFamily="50" charset="-128"/>
              </a:rPr>
              <a:t>7</a:t>
            </a:r>
            <a:r>
              <a:rPr lang="ja-JP" altLang="en-US" sz="1600" dirty="0">
                <a:solidFill>
                  <a:schemeClr val="tx1"/>
                </a:solidFill>
                <a:latin typeface="メイリオ" panose="020B0604030504040204" pitchFamily="50" charset="-128"/>
                <a:ea typeface="メイリオ" panose="020B0604030504040204" pitchFamily="50" charset="-128"/>
              </a:rPr>
              <a:t>分）。また、</a:t>
            </a:r>
            <a:r>
              <a:rPr lang="en-US" altLang="ja-JP" sz="1600" dirty="0">
                <a:solidFill>
                  <a:schemeClr val="tx1"/>
                </a:solidFill>
                <a:latin typeface="メイリオ" panose="020B0604030504040204" pitchFamily="50" charset="-128"/>
                <a:ea typeface="メイリオ" panose="020B0604030504040204" pitchFamily="50" charset="-128"/>
              </a:rPr>
              <a:t>JR </a:t>
            </a:r>
            <a:r>
              <a:rPr lang="ja-JP" altLang="en-US" sz="1600" dirty="0">
                <a:solidFill>
                  <a:schemeClr val="tx1"/>
                </a:solidFill>
                <a:latin typeface="メイリオ" panose="020B0604030504040204" pitchFamily="50" charset="-128"/>
                <a:ea typeface="メイリオ" panose="020B0604030504040204" pitchFamily="50" charset="-128"/>
              </a:rPr>
              <a:t>東西線「大阪城北詰」駅②号出入口から西へ</a:t>
            </a: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約</a:t>
            </a:r>
            <a:r>
              <a:rPr lang="en-US" altLang="ja-JP" sz="1600" dirty="0">
                <a:solidFill>
                  <a:schemeClr val="tx1"/>
                </a:solidFill>
                <a:latin typeface="メイリオ" panose="020B0604030504040204" pitchFamily="50" charset="-128"/>
                <a:ea typeface="メイリオ" panose="020B0604030504040204" pitchFamily="50" charset="-128"/>
              </a:rPr>
              <a:t>550m</a:t>
            </a:r>
            <a:r>
              <a:rPr lang="ja-JP" altLang="en-US" sz="1600" dirty="0">
                <a:solidFill>
                  <a:schemeClr val="tx1"/>
                </a:solidFill>
                <a:latin typeface="メイリオ" panose="020B0604030504040204" pitchFamily="50" charset="-128"/>
                <a:ea typeface="メイリオ" panose="020B0604030504040204" pitchFamily="50" charset="-128"/>
              </a:rPr>
              <a:t>（徒歩約</a:t>
            </a:r>
            <a:r>
              <a:rPr lang="en-US" altLang="ja-JP" sz="1600" dirty="0">
                <a:solidFill>
                  <a:schemeClr val="tx1"/>
                </a:solidFill>
                <a:latin typeface="メイリオ" panose="020B0604030504040204" pitchFamily="50" charset="-128"/>
                <a:ea typeface="メイリオ" panose="020B0604030504040204" pitchFamily="50" charset="-128"/>
              </a:rPr>
              <a:t>10</a:t>
            </a:r>
            <a:r>
              <a:rPr lang="ja-JP" altLang="en-US" sz="1600" dirty="0">
                <a:solidFill>
                  <a:schemeClr val="tx1"/>
                </a:solidFill>
                <a:latin typeface="メイリオ" panose="020B0604030504040204" pitchFamily="50" charset="-128"/>
                <a:ea typeface="メイリオ" panose="020B0604030504040204" pitchFamily="50" charset="-128"/>
              </a:rPr>
              <a:t>分程度）と、好立地の場所にあります。</a:t>
            </a:r>
            <a:endParaRPr lang="en-US" altLang="ja-JP" sz="1600" dirty="0">
              <a:solidFill>
                <a:schemeClr val="tx1"/>
              </a:solidFill>
              <a:latin typeface="メイリオ" panose="020B0604030504040204" pitchFamily="50" charset="-128"/>
              <a:ea typeface="メイリオ" panose="020B0604030504040204" pitchFamily="50" charset="-128"/>
            </a:endParaRPr>
          </a:p>
        </p:txBody>
      </p:sp>
      <p:cxnSp>
        <p:nvCxnSpPr>
          <p:cNvPr id="33" name="直線コネクタ 32"/>
          <p:cNvCxnSpPr/>
          <p:nvPr/>
        </p:nvCxnSpPr>
        <p:spPr>
          <a:xfrm>
            <a:off x="33740" y="1620638"/>
            <a:ext cx="7719342" cy="2979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574471" y="3244399"/>
            <a:ext cx="400110" cy="1636413"/>
          </a:xfrm>
          <a:prstGeom prst="rect">
            <a:avLst/>
          </a:prstGeom>
          <a:noFill/>
          <a:ln>
            <a:solidFill>
              <a:schemeClr val="tx1"/>
            </a:solidFill>
          </a:ln>
        </p:spPr>
        <p:txBody>
          <a:bodyPr vert="eaVert" wrap="square" rtlCol="0">
            <a:spAutoFit/>
          </a:bodyPr>
          <a:lstStyle/>
          <a:p>
            <a:pPr algn="ctr"/>
            <a:r>
              <a:rPr kumimoji="1" lang="ja-JP" altLang="en-US" sz="1400" dirty="0"/>
              <a:t>大阪・梅田</a:t>
            </a:r>
          </a:p>
        </p:txBody>
      </p:sp>
      <p:cxnSp>
        <p:nvCxnSpPr>
          <p:cNvPr id="8" name="直線コネクタ 7"/>
          <p:cNvCxnSpPr/>
          <p:nvPr/>
        </p:nvCxnSpPr>
        <p:spPr>
          <a:xfrm flipV="1">
            <a:off x="974581" y="4622384"/>
            <a:ext cx="4303905" cy="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92785" y="5104934"/>
            <a:ext cx="400110" cy="693367"/>
          </a:xfrm>
          <a:prstGeom prst="rect">
            <a:avLst/>
          </a:prstGeom>
          <a:noFill/>
          <a:ln>
            <a:solidFill>
              <a:schemeClr val="tx1"/>
            </a:solidFill>
          </a:ln>
        </p:spPr>
        <p:txBody>
          <a:bodyPr vert="eaVert" wrap="square" rtlCol="0">
            <a:spAutoFit/>
          </a:bodyPr>
          <a:lstStyle/>
          <a:p>
            <a:pPr algn="ctr"/>
            <a:r>
              <a:rPr kumimoji="1" lang="ja-JP" altLang="en-US" sz="1400" dirty="0"/>
              <a:t>なんば</a:t>
            </a:r>
          </a:p>
        </p:txBody>
      </p:sp>
      <p:sp>
        <p:nvSpPr>
          <p:cNvPr id="40" name="テキスト ボックス 39"/>
          <p:cNvSpPr txBox="1"/>
          <p:nvPr/>
        </p:nvSpPr>
        <p:spPr>
          <a:xfrm>
            <a:off x="592785" y="5997693"/>
            <a:ext cx="400110" cy="761776"/>
          </a:xfrm>
          <a:prstGeom prst="rect">
            <a:avLst/>
          </a:prstGeom>
          <a:noFill/>
          <a:ln>
            <a:solidFill>
              <a:schemeClr val="tx1"/>
            </a:solidFill>
          </a:ln>
        </p:spPr>
        <p:txBody>
          <a:bodyPr vert="eaVert" wrap="square" rtlCol="0">
            <a:spAutoFit/>
          </a:bodyPr>
          <a:lstStyle/>
          <a:p>
            <a:pPr algn="ctr"/>
            <a:r>
              <a:rPr kumimoji="1" lang="ja-JP" altLang="en-US" sz="1400" dirty="0"/>
              <a:t>天王寺</a:t>
            </a:r>
          </a:p>
        </p:txBody>
      </p:sp>
      <p:sp>
        <p:nvSpPr>
          <p:cNvPr id="41" name="テキスト ボックス 40"/>
          <p:cNvSpPr txBox="1"/>
          <p:nvPr/>
        </p:nvSpPr>
        <p:spPr>
          <a:xfrm>
            <a:off x="5283512" y="4363373"/>
            <a:ext cx="492443" cy="2208554"/>
          </a:xfrm>
          <a:prstGeom prst="rect">
            <a:avLst/>
          </a:prstGeom>
          <a:noFill/>
          <a:ln>
            <a:solidFill>
              <a:schemeClr val="tx1"/>
            </a:solidFill>
          </a:ln>
        </p:spPr>
        <p:txBody>
          <a:bodyPr vert="eaVert" wrap="square" rtlCol="0">
            <a:spAutoFit/>
          </a:bodyPr>
          <a:lstStyle/>
          <a:p>
            <a:pPr algn="ctr"/>
            <a:r>
              <a:rPr kumimoji="1" lang="ja-JP" altLang="en-US" sz="2000" dirty="0"/>
              <a:t>天満橋</a:t>
            </a:r>
          </a:p>
        </p:txBody>
      </p:sp>
      <p:sp>
        <p:nvSpPr>
          <p:cNvPr id="14" name="テキスト ボックス 13"/>
          <p:cNvSpPr txBox="1"/>
          <p:nvPr/>
        </p:nvSpPr>
        <p:spPr>
          <a:xfrm>
            <a:off x="1464154" y="4358995"/>
            <a:ext cx="3033203" cy="276999"/>
          </a:xfrm>
          <a:prstGeom prst="rect">
            <a:avLst/>
          </a:prstGeom>
          <a:noFill/>
        </p:spPr>
        <p:txBody>
          <a:bodyPr wrap="none" rtlCol="0">
            <a:spAutoFit/>
          </a:bodyPr>
          <a:lstStyle/>
          <a:p>
            <a:r>
              <a:rPr kumimoji="1" lang="ja-JP" altLang="en-US" sz="1200" dirty="0"/>
              <a:t>「東梅田」駅発　大阪メトロ谷町線　</a:t>
            </a:r>
            <a:r>
              <a:rPr kumimoji="1" lang="en-US" altLang="ja-JP" sz="1200" dirty="0"/>
              <a:t>5</a:t>
            </a:r>
            <a:r>
              <a:rPr kumimoji="1" lang="ja-JP" altLang="en-US" sz="1200" dirty="0"/>
              <a:t>分</a:t>
            </a:r>
          </a:p>
        </p:txBody>
      </p:sp>
      <p:cxnSp>
        <p:nvCxnSpPr>
          <p:cNvPr id="42" name="直線コネクタ 41"/>
          <p:cNvCxnSpPr>
            <a:endCxn id="51" idx="1"/>
          </p:cNvCxnSpPr>
          <p:nvPr/>
        </p:nvCxnSpPr>
        <p:spPr>
          <a:xfrm flipV="1">
            <a:off x="995587" y="5468273"/>
            <a:ext cx="2100109" cy="240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043977" y="5016687"/>
            <a:ext cx="2251774" cy="461665"/>
          </a:xfrm>
          <a:prstGeom prst="rect">
            <a:avLst/>
          </a:prstGeom>
          <a:noFill/>
        </p:spPr>
        <p:txBody>
          <a:bodyPr wrap="square" rtlCol="0">
            <a:spAutoFit/>
          </a:bodyPr>
          <a:lstStyle/>
          <a:p>
            <a:r>
              <a:rPr kumimoji="1" lang="ja-JP" altLang="en-US" sz="1200" dirty="0"/>
              <a:t>「なんば」駅発</a:t>
            </a:r>
            <a:endParaRPr kumimoji="1" lang="en-US" altLang="ja-JP" sz="1200" dirty="0"/>
          </a:p>
          <a:p>
            <a:r>
              <a:rPr kumimoji="1" lang="ja-JP" altLang="en-US" sz="1200" dirty="0"/>
              <a:t>大阪メトロ御堂筋線　６分</a:t>
            </a:r>
          </a:p>
        </p:txBody>
      </p:sp>
      <p:sp>
        <p:nvSpPr>
          <p:cNvPr id="51" name="テキスト ボックス 50"/>
          <p:cNvSpPr txBox="1"/>
          <p:nvPr/>
        </p:nvSpPr>
        <p:spPr>
          <a:xfrm>
            <a:off x="3095696" y="5086177"/>
            <a:ext cx="400110" cy="764192"/>
          </a:xfrm>
          <a:prstGeom prst="rect">
            <a:avLst/>
          </a:prstGeom>
          <a:noFill/>
          <a:ln>
            <a:solidFill>
              <a:schemeClr val="tx1"/>
            </a:solidFill>
          </a:ln>
        </p:spPr>
        <p:txBody>
          <a:bodyPr vert="eaVert" wrap="square" rtlCol="0">
            <a:spAutoFit/>
          </a:bodyPr>
          <a:lstStyle/>
          <a:p>
            <a:pPr algn="ctr"/>
            <a:r>
              <a:rPr kumimoji="1" lang="ja-JP" altLang="en-US" sz="1400" dirty="0"/>
              <a:t>淀屋橋</a:t>
            </a:r>
          </a:p>
        </p:txBody>
      </p:sp>
      <p:cxnSp>
        <p:nvCxnSpPr>
          <p:cNvPr id="52" name="直線コネクタ 51"/>
          <p:cNvCxnSpPr/>
          <p:nvPr/>
        </p:nvCxnSpPr>
        <p:spPr>
          <a:xfrm flipV="1">
            <a:off x="3507714" y="5492282"/>
            <a:ext cx="1774561" cy="115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3624148" y="5016687"/>
            <a:ext cx="1261884" cy="461665"/>
          </a:xfrm>
          <a:prstGeom prst="rect">
            <a:avLst/>
          </a:prstGeom>
          <a:noFill/>
        </p:spPr>
        <p:txBody>
          <a:bodyPr wrap="none" rtlCol="0">
            <a:spAutoFit/>
          </a:bodyPr>
          <a:lstStyle/>
          <a:p>
            <a:r>
              <a:rPr kumimoji="1" lang="ja-JP" altLang="en-US" sz="1200" dirty="0"/>
              <a:t>「淀屋橋」駅発</a:t>
            </a:r>
            <a:endParaRPr kumimoji="1" lang="en-US" altLang="ja-JP" sz="1200" dirty="0"/>
          </a:p>
          <a:p>
            <a:r>
              <a:rPr kumimoji="1" lang="ja-JP" altLang="en-US" sz="1200" dirty="0"/>
              <a:t>京阪電車３分</a:t>
            </a:r>
          </a:p>
        </p:txBody>
      </p:sp>
      <p:cxnSp>
        <p:nvCxnSpPr>
          <p:cNvPr id="54" name="直線コネクタ 53"/>
          <p:cNvCxnSpPr/>
          <p:nvPr/>
        </p:nvCxnSpPr>
        <p:spPr>
          <a:xfrm>
            <a:off x="991798" y="6378581"/>
            <a:ext cx="42866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1418485" y="6098215"/>
            <a:ext cx="3033203" cy="276999"/>
          </a:xfrm>
          <a:prstGeom prst="rect">
            <a:avLst/>
          </a:prstGeom>
          <a:noFill/>
        </p:spPr>
        <p:txBody>
          <a:bodyPr wrap="none" rtlCol="0">
            <a:spAutoFit/>
          </a:bodyPr>
          <a:lstStyle/>
          <a:p>
            <a:r>
              <a:rPr kumimoji="1" lang="ja-JP" altLang="en-US" sz="1200" dirty="0"/>
              <a:t>「天王寺」駅発　大阪メトロ谷町線　</a:t>
            </a:r>
            <a:r>
              <a:rPr kumimoji="1" lang="en-US" altLang="ja-JP" sz="1200" dirty="0"/>
              <a:t>8</a:t>
            </a:r>
            <a:r>
              <a:rPr kumimoji="1" lang="ja-JP" altLang="en-US" sz="1200" dirty="0"/>
              <a:t>分</a:t>
            </a:r>
          </a:p>
        </p:txBody>
      </p:sp>
      <p:cxnSp>
        <p:nvCxnSpPr>
          <p:cNvPr id="56" name="直線コネクタ 55"/>
          <p:cNvCxnSpPr/>
          <p:nvPr/>
        </p:nvCxnSpPr>
        <p:spPr>
          <a:xfrm flipV="1">
            <a:off x="5775955" y="5215944"/>
            <a:ext cx="1680912" cy="48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図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9807" y="3569306"/>
            <a:ext cx="3444839" cy="2296559"/>
          </a:xfrm>
          <a:prstGeom prst="rect">
            <a:avLst/>
          </a:prstGeom>
        </p:spPr>
      </p:pic>
      <p:sp>
        <p:nvSpPr>
          <p:cNvPr id="59" name="テキスト ボックス 58"/>
          <p:cNvSpPr txBox="1"/>
          <p:nvPr/>
        </p:nvSpPr>
        <p:spPr>
          <a:xfrm>
            <a:off x="6968326" y="5957812"/>
            <a:ext cx="3416320" cy="523220"/>
          </a:xfrm>
          <a:prstGeom prst="rect">
            <a:avLst/>
          </a:prstGeom>
          <a:noFill/>
        </p:spPr>
        <p:txBody>
          <a:bodyPr wrap="none" rtlCol="0">
            <a:spAutoFit/>
          </a:bodyPr>
          <a:lstStyle/>
          <a:p>
            <a:r>
              <a:rPr kumimoji="1" lang="ja-JP" altLang="en-US" sz="1400" b="1" dirty="0"/>
              <a:t>大阪府立男女共同参画・青少年センター</a:t>
            </a:r>
            <a:endParaRPr kumimoji="1" lang="en-US" altLang="ja-JP" sz="1400" b="1" dirty="0"/>
          </a:p>
          <a:p>
            <a:r>
              <a:rPr kumimoji="1" lang="ja-JP" altLang="en-US" sz="1400" b="1" dirty="0"/>
              <a:t>（ドーンセンター）</a:t>
            </a:r>
          </a:p>
        </p:txBody>
      </p:sp>
      <p:cxnSp>
        <p:nvCxnSpPr>
          <p:cNvPr id="66" name="直線コネクタ 65"/>
          <p:cNvCxnSpPr/>
          <p:nvPr/>
        </p:nvCxnSpPr>
        <p:spPr>
          <a:xfrm flipV="1">
            <a:off x="998466" y="3863979"/>
            <a:ext cx="3498891" cy="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1080648" y="3589769"/>
            <a:ext cx="1111202" cy="276999"/>
          </a:xfrm>
          <a:prstGeom prst="rect">
            <a:avLst/>
          </a:prstGeom>
          <a:noFill/>
        </p:spPr>
        <p:txBody>
          <a:bodyPr wrap="none" rtlCol="0">
            <a:spAutoFit/>
          </a:bodyPr>
          <a:lstStyle/>
          <a:p>
            <a:r>
              <a:rPr kumimoji="1" lang="ja-JP" altLang="en-US" sz="1200" dirty="0"/>
              <a:t>徒歩　約</a:t>
            </a:r>
            <a:r>
              <a:rPr kumimoji="1" lang="en-US" altLang="ja-JP" sz="1200" dirty="0"/>
              <a:t>10</a:t>
            </a:r>
            <a:r>
              <a:rPr kumimoji="1" lang="ja-JP" altLang="en-US" sz="1200" dirty="0"/>
              <a:t>分</a:t>
            </a:r>
          </a:p>
        </p:txBody>
      </p:sp>
      <p:sp>
        <p:nvSpPr>
          <p:cNvPr id="72" name="テキスト ボックス 71"/>
          <p:cNvSpPr txBox="1"/>
          <p:nvPr/>
        </p:nvSpPr>
        <p:spPr>
          <a:xfrm>
            <a:off x="2957550" y="3402314"/>
            <a:ext cx="1261884" cy="461665"/>
          </a:xfrm>
          <a:prstGeom prst="rect">
            <a:avLst/>
          </a:prstGeom>
          <a:noFill/>
        </p:spPr>
        <p:txBody>
          <a:bodyPr wrap="none" rtlCol="0">
            <a:spAutoFit/>
          </a:bodyPr>
          <a:lstStyle/>
          <a:p>
            <a:r>
              <a:rPr kumimoji="1" lang="ja-JP" altLang="en-US" sz="1200" dirty="0"/>
              <a:t>「北新地」駅発</a:t>
            </a:r>
            <a:endParaRPr kumimoji="1" lang="en-US" altLang="ja-JP" sz="1200" dirty="0"/>
          </a:p>
          <a:p>
            <a:r>
              <a:rPr kumimoji="1" lang="en-US" altLang="ja-JP" sz="1200" dirty="0"/>
              <a:t>JR</a:t>
            </a:r>
            <a:r>
              <a:rPr kumimoji="1" lang="ja-JP" altLang="en-US" sz="1200" dirty="0"/>
              <a:t>東西線　４分</a:t>
            </a:r>
          </a:p>
        </p:txBody>
      </p:sp>
      <p:sp>
        <p:nvSpPr>
          <p:cNvPr id="74" name="テキスト ボックス 73"/>
          <p:cNvSpPr txBox="1"/>
          <p:nvPr/>
        </p:nvSpPr>
        <p:spPr>
          <a:xfrm>
            <a:off x="4489042" y="3267078"/>
            <a:ext cx="400110" cy="1052458"/>
          </a:xfrm>
          <a:prstGeom prst="rect">
            <a:avLst/>
          </a:prstGeom>
          <a:noFill/>
          <a:ln>
            <a:solidFill>
              <a:schemeClr val="tx1"/>
            </a:solidFill>
          </a:ln>
        </p:spPr>
        <p:txBody>
          <a:bodyPr vert="eaVert" wrap="square" rtlCol="0">
            <a:spAutoFit/>
          </a:bodyPr>
          <a:lstStyle/>
          <a:p>
            <a:pPr algn="ctr"/>
            <a:r>
              <a:rPr kumimoji="1" lang="ja-JP" altLang="en-US" sz="1400" dirty="0"/>
              <a:t>大阪駅北詰</a:t>
            </a:r>
          </a:p>
        </p:txBody>
      </p:sp>
      <p:cxnSp>
        <p:nvCxnSpPr>
          <p:cNvPr id="75" name="直線コネクタ 74"/>
          <p:cNvCxnSpPr/>
          <p:nvPr/>
        </p:nvCxnSpPr>
        <p:spPr>
          <a:xfrm>
            <a:off x="4908118" y="3863979"/>
            <a:ext cx="206020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2274032" y="3422696"/>
            <a:ext cx="400110" cy="764192"/>
          </a:xfrm>
          <a:prstGeom prst="rect">
            <a:avLst/>
          </a:prstGeom>
          <a:solidFill>
            <a:schemeClr val="bg1"/>
          </a:solidFill>
          <a:ln>
            <a:solidFill>
              <a:schemeClr val="tx1"/>
            </a:solidFill>
          </a:ln>
        </p:spPr>
        <p:txBody>
          <a:bodyPr vert="eaVert" wrap="square" rtlCol="0">
            <a:spAutoFit/>
          </a:bodyPr>
          <a:lstStyle/>
          <a:p>
            <a:pPr algn="ctr"/>
            <a:r>
              <a:rPr kumimoji="1" lang="ja-JP" altLang="en-US" sz="1400" dirty="0"/>
              <a:t>北新地</a:t>
            </a:r>
          </a:p>
        </p:txBody>
      </p:sp>
      <p:sp>
        <p:nvSpPr>
          <p:cNvPr id="38" name="テキスト ボックス 37"/>
          <p:cNvSpPr txBox="1"/>
          <p:nvPr/>
        </p:nvSpPr>
        <p:spPr>
          <a:xfrm>
            <a:off x="5220354" y="3574328"/>
            <a:ext cx="1111202" cy="276999"/>
          </a:xfrm>
          <a:prstGeom prst="rect">
            <a:avLst/>
          </a:prstGeom>
          <a:noFill/>
        </p:spPr>
        <p:txBody>
          <a:bodyPr wrap="none" rtlCol="0">
            <a:spAutoFit/>
          </a:bodyPr>
          <a:lstStyle/>
          <a:p>
            <a:r>
              <a:rPr kumimoji="1" lang="ja-JP" altLang="en-US" sz="1200" dirty="0"/>
              <a:t>徒歩　約</a:t>
            </a:r>
            <a:r>
              <a:rPr kumimoji="1" lang="en-US" altLang="ja-JP" sz="1200" dirty="0"/>
              <a:t>10</a:t>
            </a:r>
            <a:r>
              <a:rPr kumimoji="1" lang="ja-JP" altLang="en-US" sz="1200" dirty="0"/>
              <a:t>分</a:t>
            </a:r>
          </a:p>
        </p:txBody>
      </p:sp>
      <p:sp>
        <p:nvSpPr>
          <p:cNvPr id="39" name="テキスト ボックス 38"/>
          <p:cNvSpPr txBox="1"/>
          <p:nvPr/>
        </p:nvSpPr>
        <p:spPr>
          <a:xfrm>
            <a:off x="5864402" y="4897462"/>
            <a:ext cx="1032655" cy="276999"/>
          </a:xfrm>
          <a:prstGeom prst="rect">
            <a:avLst/>
          </a:prstGeom>
          <a:noFill/>
        </p:spPr>
        <p:txBody>
          <a:bodyPr wrap="none" rtlCol="0">
            <a:spAutoFit/>
          </a:bodyPr>
          <a:lstStyle/>
          <a:p>
            <a:r>
              <a:rPr kumimoji="1" lang="ja-JP" altLang="en-US" sz="1200" dirty="0"/>
              <a:t>徒歩　約</a:t>
            </a:r>
            <a:r>
              <a:rPr kumimoji="1" lang="en-US" altLang="ja-JP" sz="1200" dirty="0"/>
              <a:t>7</a:t>
            </a:r>
            <a:r>
              <a:rPr kumimoji="1" lang="ja-JP" altLang="en-US" sz="1200" dirty="0"/>
              <a:t>分</a:t>
            </a:r>
          </a:p>
        </p:txBody>
      </p:sp>
      <p:pic>
        <p:nvPicPr>
          <p:cNvPr id="5" name="図 4">
            <a:extLst>
              <a:ext uri="{FF2B5EF4-FFF2-40B4-BE49-F238E27FC236}">
                <a16:creationId xmlns:a16="http://schemas.microsoft.com/office/drawing/2014/main" id="{7FD8667E-1E61-4F8D-AC8C-58A6CDE16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272" y="840568"/>
            <a:ext cx="4066987" cy="2582128"/>
          </a:xfrm>
          <a:prstGeom prst="rect">
            <a:avLst/>
          </a:prstGeom>
        </p:spPr>
      </p:pic>
    </p:spTree>
    <p:extLst>
      <p:ext uri="{BB962C8B-B14F-4D97-AF65-F5344CB8AC3E}">
        <p14:creationId xmlns:p14="http://schemas.microsoft.com/office/powerpoint/2010/main" val="317800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p:cNvPicPr>
            <a:picLocks noChangeAspect="1"/>
          </p:cNvPicPr>
          <p:nvPr/>
        </p:nvPicPr>
        <p:blipFill>
          <a:blip r:embed="rId2"/>
          <a:stretch>
            <a:fillRect/>
          </a:stretch>
        </p:blipFill>
        <p:spPr>
          <a:xfrm>
            <a:off x="11548" y="861502"/>
            <a:ext cx="12081737" cy="5999934"/>
          </a:xfrm>
          <a:prstGeom prst="rect">
            <a:avLst/>
          </a:prstGeom>
        </p:spPr>
      </p:pic>
      <p:sp>
        <p:nvSpPr>
          <p:cNvPr id="46" name="正方形/長方形 45">
            <a:extLst>
              <a:ext uri="{FF2B5EF4-FFF2-40B4-BE49-F238E27FC236}">
                <a16:creationId xmlns:a16="http://schemas.microsoft.com/office/drawing/2014/main" id="{5AA4CA2E-E63B-4A0C-8C97-152BB475A846}"/>
              </a:ext>
            </a:extLst>
          </p:cNvPr>
          <p:cNvSpPr/>
          <p:nvPr/>
        </p:nvSpPr>
        <p:spPr>
          <a:xfrm>
            <a:off x="-12358" y="840569"/>
            <a:ext cx="4232960" cy="6017431"/>
          </a:xfrm>
          <a:prstGeom prst="rect">
            <a:avLst/>
          </a:prstGeom>
          <a:solidFill>
            <a:schemeClr val="accent5">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5AA4CA2E-E63B-4A0C-8C97-152BB475A846}"/>
              </a:ext>
            </a:extLst>
          </p:cNvPr>
          <p:cNvSpPr/>
          <p:nvPr/>
        </p:nvSpPr>
        <p:spPr>
          <a:xfrm>
            <a:off x="4189986" y="4795359"/>
            <a:ext cx="4493415" cy="2062641"/>
          </a:xfrm>
          <a:prstGeom prst="rect">
            <a:avLst/>
          </a:prstGeom>
          <a:solidFill>
            <a:schemeClr val="accent5">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5" name="正方形/長方形 44">
            <a:extLst>
              <a:ext uri="{FF2B5EF4-FFF2-40B4-BE49-F238E27FC236}">
                <a16:creationId xmlns:a16="http://schemas.microsoft.com/office/drawing/2014/main" id="{5AA4CA2E-E63B-4A0C-8C97-152BB475A846}"/>
              </a:ext>
            </a:extLst>
          </p:cNvPr>
          <p:cNvSpPr/>
          <p:nvPr/>
        </p:nvSpPr>
        <p:spPr>
          <a:xfrm>
            <a:off x="33740" y="840568"/>
            <a:ext cx="4874378" cy="1261954"/>
          </a:xfrm>
          <a:prstGeom prst="rect">
            <a:avLst/>
          </a:prstGeom>
          <a:solidFill>
            <a:schemeClr val="accent5">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AA4CA2E-E63B-4A0C-8C97-152BB475A846}"/>
              </a:ext>
            </a:extLst>
          </p:cNvPr>
          <p:cNvSpPr/>
          <p:nvPr/>
        </p:nvSpPr>
        <p:spPr>
          <a:xfrm>
            <a:off x="8081319" y="3958556"/>
            <a:ext cx="4011966" cy="274704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6" name="タイトル 1"/>
          <p:cNvSpPr>
            <a:spLocks noGrp="1"/>
          </p:cNvSpPr>
          <p:nvPr>
            <p:ph type="ctrTitle"/>
          </p:nvPr>
        </p:nvSpPr>
        <p:spPr>
          <a:xfrm>
            <a:off x="-1" y="0"/>
            <a:ext cx="11861443" cy="706553"/>
          </a:xfrm>
        </p:spPr>
        <p:txBody>
          <a:bodyPr>
            <a:noAutofit/>
          </a:bodyPr>
          <a:lstStyle/>
          <a:p>
            <a:pPr algn="l"/>
            <a:r>
              <a:rPr lang="ja-JP" altLang="en-US" sz="2800" b="1" dirty="0">
                <a:solidFill>
                  <a:schemeClr val="bg1"/>
                </a:solidFill>
                <a:latin typeface="メイリオ" panose="020B0604030504040204" pitchFamily="50" charset="-128"/>
                <a:ea typeface="メイリオ" panose="020B0604030504040204" pitchFamily="50" charset="-128"/>
              </a:rPr>
              <a:t>ドーンセンター周辺情報</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3676" y="4107123"/>
            <a:ext cx="4098324" cy="2726869"/>
          </a:xfrm>
          <a:prstGeom prst="rect">
            <a:avLst/>
          </a:prstGeom>
        </p:spPr>
      </p:pic>
      <p:cxnSp>
        <p:nvCxnSpPr>
          <p:cNvPr id="11" name="直線コネクタ 10"/>
          <p:cNvCxnSpPr/>
          <p:nvPr/>
        </p:nvCxnSpPr>
        <p:spPr>
          <a:xfrm>
            <a:off x="7134311" y="4559643"/>
            <a:ext cx="259492" cy="729049"/>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7393803" y="5288692"/>
            <a:ext cx="720000"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853563"/>
            <a:ext cx="4096766" cy="2741930"/>
          </a:xfrm>
          <a:prstGeom prst="rect">
            <a:avLst/>
          </a:prstGeom>
        </p:spPr>
      </p:pic>
      <p:cxnSp>
        <p:nvCxnSpPr>
          <p:cNvPr id="19" name="直線コネクタ 18"/>
          <p:cNvCxnSpPr/>
          <p:nvPr/>
        </p:nvCxnSpPr>
        <p:spPr>
          <a:xfrm>
            <a:off x="4808856" y="1940011"/>
            <a:ext cx="204306" cy="1655482"/>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flipV="1">
            <a:off x="4129841" y="1940011"/>
            <a:ext cx="679016" cy="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FBE9D2DA-C252-48C8-B4AC-3091B7BB6A2C}"/>
              </a:ext>
            </a:extLst>
          </p:cNvPr>
          <p:cNvSpPr/>
          <p:nvPr/>
        </p:nvSpPr>
        <p:spPr>
          <a:xfrm>
            <a:off x="-6182" y="921745"/>
            <a:ext cx="2700077" cy="351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　天満橋駅周辺（</a:t>
            </a:r>
            <a:r>
              <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rPr>
              <a:t>CITY MALL</a:t>
            </a: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など）</a:t>
            </a:r>
            <a:endPar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FBE9D2DA-C252-48C8-B4AC-3091B7BB6A2C}"/>
              </a:ext>
            </a:extLst>
          </p:cNvPr>
          <p:cNvSpPr/>
          <p:nvPr/>
        </p:nvSpPr>
        <p:spPr>
          <a:xfrm>
            <a:off x="9675215" y="6177486"/>
            <a:ext cx="2529142" cy="351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　　　　　　　　　　　　大阪城</a:t>
            </a:r>
            <a:endPar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5AA4CA2E-E63B-4A0C-8C97-152BB475A846}"/>
              </a:ext>
            </a:extLst>
          </p:cNvPr>
          <p:cNvSpPr/>
          <p:nvPr/>
        </p:nvSpPr>
        <p:spPr>
          <a:xfrm>
            <a:off x="4908118" y="840568"/>
            <a:ext cx="7185167" cy="126195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en-US" sz="2400" b="1" dirty="0">
                <a:solidFill>
                  <a:srgbClr val="002060"/>
                </a:solidFill>
                <a:latin typeface="メイリオ" panose="020B0604030504040204" pitchFamily="50" charset="-128"/>
                <a:ea typeface="メイリオ" panose="020B0604030504040204" pitchFamily="50" charset="-128"/>
              </a:rPr>
              <a:t>駅や商業施設、ビジネスエリアや</a:t>
            </a:r>
            <a:endParaRPr lang="en-US" altLang="ja-JP" sz="2400" b="1" dirty="0">
              <a:solidFill>
                <a:srgbClr val="002060"/>
              </a:solidFill>
              <a:latin typeface="メイリオ" panose="020B0604030504040204" pitchFamily="50" charset="-128"/>
              <a:ea typeface="メイリオ" panose="020B0604030504040204" pitchFamily="50" charset="-128"/>
            </a:endParaRPr>
          </a:p>
          <a:p>
            <a:r>
              <a:rPr lang="ja-JP" altLang="en-US" sz="2400" b="1" dirty="0">
                <a:solidFill>
                  <a:srgbClr val="002060"/>
                </a:solidFill>
                <a:latin typeface="メイリオ" panose="020B0604030504040204" pitchFamily="50" charset="-128"/>
                <a:ea typeface="メイリオ" panose="020B0604030504040204" pitchFamily="50" charset="-128"/>
              </a:rPr>
              <a:t>　　　　　観光スポットからのアクセスも抜群</a:t>
            </a:r>
            <a:r>
              <a:rPr lang="en-US" altLang="ja-JP" sz="2400" b="1" dirty="0">
                <a:solidFill>
                  <a:srgbClr val="002060"/>
                </a:solidFill>
                <a:latin typeface="メイリオ" panose="020B0604030504040204" pitchFamily="50" charset="-128"/>
                <a:ea typeface="メイリオ" panose="020B0604030504040204" pitchFamily="50" charset="-128"/>
              </a:rPr>
              <a:t>!!</a:t>
            </a:r>
          </a:p>
        </p:txBody>
      </p:sp>
      <p:sp>
        <p:nvSpPr>
          <p:cNvPr id="31" name="正方形/長方形 30">
            <a:extLst>
              <a:ext uri="{FF2B5EF4-FFF2-40B4-BE49-F238E27FC236}">
                <a16:creationId xmlns:a16="http://schemas.microsoft.com/office/drawing/2014/main" id="{5AA4CA2E-E63B-4A0C-8C97-152BB475A846}"/>
              </a:ext>
            </a:extLst>
          </p:cNvPr>
          <p:cNvSpPr/>
          <p:nvPr/>
        </p:nvSpPr>
        <p:spPr>
          <a:xfrm>
            <a:off x="8081319" y="2103300"/>
            <a:ext cx="4011966" cy="18552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400" dirty="0">
                <a:solidFill>
                  <a:schemeClr val="tx1"/>
                </a:solidFill>
                <a:latin typeface="メイリオ" panose="020B0604030504040204" pitchFamily="50" charset="-128"/>
                <a:ea typeface="メイリオ" panose="020B0604030504040204" pitchFamily="50" charset="-128"/>
              </a:rPr>
              <a:t>　</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周辺には、</a:t>
            </a:r>
            <a:r>
              <a:rPr lang="en-US" altLang="ja-JP" sz="1600" dirty="0">
                <a:solidFill>
                  <a:schemeClr val="tx1"/>
                </a:solidFill>
                <a:latin typeface="メイリオ" panose="020B0604030504040204" pitchFamily="50" charset="-128"/>
                <a:ea typeface="メイリオ" panose="020B0604030504040204" pitchFamily="50" charset="-128"/>
              </a:rPr>
              <a:t>CITY MALL</a:t>
            </a:r>
            <a:r>
              <a:rPr lang="ja-JP" altLang="en-US" sz="1600" dirty="0">
                <a:solidFill>
                  <a:schemeClr val="tx1"/>
                </a:solidFill>
                <a:latin typeface="メイリオ" panose="020B0604030504040204" pitchFamily="50" charset="-128"/>
                <a:ea typeface="メイリオ" panose="020B0604030504040204" pitchFamily="50" charset="-128"/>
              </a:rPr>
              <a:t>や</a:t>
            </a:r>
            <a:r>
              <a:rPr lang="en-US" altLang="ja-JP" sz="1600" dirty="0">
                <a:solidFill>
                  <a:schemeClr val="tx1"/>
                </a:solidFill>
                <a:latin typeface="メイリオ" panose="020B0604030504040204" pitchFamily="50" charset="-128"/>
                <a:ea typeface="メイリオ" panose="020B0604030504040204" pitchFamily="50" charset="-128"/>
              </a:rPr>
              <a:t>OMM</a:t>
            </a:r>
            <a:r>
              <a:rPr lang="ja-JP" altLang="en-US" sz="1600" dirty="0">
                <a:solidFill>
                  <a:schemeClr val="tx1"/>
                </a:solidFill>
                <a:latin typeface="メイリオ" panose="020B0604030504040204" pitchFamily="50" charset="-128"/>
                <a:ea typeface="メイリオ" panose="020B0604030504040204" pitchFamily="50" charset="-128"/>
              </a:rPr>
              <a:t>ビルなどの商業施設、大阪府庁本館・別館、大手前病院、大阪歯科大学病院、テレビ大阪、追手門学院などの各種施設、大阪城が立地しており、様々な方からの来店が見込めます！</a:t>
            </a:r>
            <a:endParaRPr lang="en-US" altLang="ja-JP" sz="1600" dirty="0">
              <a:solidFill>
                <a:schemeClr val="tx1"/>
              </a:solidFill>
              <a:latin typeface="メイリオ" panose="020B0604030504040204" pitchFamily="50" charset="-128"/>
              <a:ea typeface="メイリオ" panose="020B0604030504040204" pitchFamily="50" charset="-128"/>
            </a:endParaRPr>
          </a:p>
        </p:txBody>
      </p:sp>
      <p:cxnSp>
        <p:nvCxnSpPr>
          <p:cNvPr id="33" name="直線コネクタ 32"/>
          <p:cNvCxnSpPr/>
          <p:nvPr/>
        </p:nvCxnSpPr>
        <p:spPr>
          <a:xfrm flipV="1">
            <a:off x="5013162" y="1828800"/>
            <a:ext cx="7080123" cy="2471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図 33"/>
          <p:cNvPicPr>
            <a:picLocks noChangeAspect="1"/>
          </p:cNvPicPr>
          <p:nvPr/>
        </p:nvPicPr>
        <p:blipFill>
          <a:blip r:embed="rId5"/>
          <a:stretch>
            <a:fillRect/>
          </a:stretch>
        </p:blipFill>
        <p:spPr>
          <a:xfrm>
            <a:off x="3061387" y="4780734"/>
            <a:ext cx="4085967" cy="2090261"/>
          </a:xfrm>
          <a:prstGeom prst="rect">
            <a:avLst/>
          </a:prstGeom>
        </p:spPr>
      </p:pic>
      <p:sp>
        <p:nvSpPr>
          <p:cNvPr id="35" name="正方形/長方形 34">
            <a:extLst>
              <a:ext uri="{FF2B5EF4-FFF2-40B4-BE49-F238E27FC236}">
                <a16:creationId xmlns:a16="http://schemas.microsoft.com/office/drawing/2014/main" id="{FBE9D2DA-C252-48C8-B4AC-3091B7BB6A2C}"/>
              </a:ext>
            </a:extLst>
          </p:cNvPr>
          <p:cNvSpPr/>
          <p:nvPr/>
        </p:nvSpPr>
        <p:spPr>
          <a:xfrm>
            <a:off x="3061730" y="4864407"/>
            <a:ext cx="2529142" cy="351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　大阪府庁</a:t>
            </a:r>
            <a:endPar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cxnSp>
        <p:nvCxnSpPr>
          <p:cNvPr id="36" name="直線コネクタ 35"/>
          <p:cNvCxnSpPr/>
          <p:nvPr/>
        </p:nvCxnSpPr>
        <p:spPr>
          <a:xfrm flipH="1">
            <a:off x="3496154" y="4587792"/>
            <a:ext cx="97790" cy="192942"/>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3593601" y="4600492"/>
            <a:ext cx="2232000"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pic>
        <p:nvPicPr>
          <p:cNvPr id="48" name="図 47"/>
          <p:cNvPicPr>
            <a:picLocks noChangeAspect="1"/>
          </p:cNvPicPr>
          <p:nvPr/>
        </p:nvPicPr>
        <p:blipFill>
          <a:blip r:embed="rId6"/>
          <a:stretch>
            <a:fillRect/>
          </a:stretch>
        </p:blipFill>
        <p:spPr>
          <a:xfrm>
            <a:off x="11548" y="3880668"/>
            <a:ext cx="2770050" cy="2985548"/>
          </a:xfrm>
          <a:prstGeom prst="rect">
            <a:avLst/>
          </a:prstGeom>
        </p:spPr>
      </p:pic>
      <p:sp>
        <p:nvSpPr>
          <p:cNvPr id="49" name="正方形/長方形 48">
            <a:extLst>
              <a:ext uri="{FF2B5EF4-FFF2-40B4-BE49-F238E27FC236}">
                <a16:creationId xmlns:a16="http://schemas.microsoft.com/office/drawing/2014/main" id="{FBE9D2DA-C252-48C8-B4AC-3091B7BB6A2C}"/>
              </a:ext>
            </a:extLst>
          </p:cNvPr>
          <p:cNvSpPr/>
          <p:nvPr/>
        </p:nvSpPr>
        <p:spPr>
          <a:xfrm>
            <a:off x="7814" y="6352986"/>
            <a:ext cx="2529142" cy="351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　大手前病院</a:t>
            </a:r>
            <a:r>
              <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800" b="1" dirty="0">
                <a:solidFill>
                  <a:schemeClr val="tx1">
                    <a:lumMod val="65000"/>
                    <a:lumOff val="35000"/>
                  </a:schemeClr>
                </a:solidFill>
                <a:latin typeface="メイリオ" panose="020B0604030504040204" pitchFamily="50" charset="-128"/>
                <a:ea typeface="メイリオ" panose="020B0604030504040204" pitchFamily="50" charset="-128"/>
              </a:rPr>
              <a:t>公式サイトより</a:t>
            </a:r>
            <a:endPar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cxnSp>
        <p:nvCxnSpPr>
          <p:cNvPr id="27" name="直線コネクタ 26"/>
          <p:cNvCxnSpPr/>
          <p:nvPr/>
        </p:nvCxnSpPr>
        <p:spPr>
          <a:xfrm flipH="1">
            <a:off x="3496154" y="3954097"/>
            <a:ext cx="2232000"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2781598" y="3954097"/>
            <a:ext cx="714556" cy="126131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DA8EC622-88E4-49E7-94D8-8435942050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2379" y="2092015"/>
            <a:ext cx="4051297" cy="2728477"/>
          </a:xfrm>
          <a:prstGeom prst="rect">
            <a:avLst/>
          </a:prstGeom>
        </p:spPr>
      </p:pic>
    </p:spTree>
    <p:extLst>
      <p:ext uri="{BB962C8B-B14F-4D97-AF65-F5344CB8AC3E}">
        <p14:creationId xmlns:p14="http://schemas.microsoft.com/office/powerpoint/2010/main" val="6279349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909</Words>
  <Application>Microsoft Office PowerPoint</Application>
  <PresentationFormat>ワイド画面</PresentationFormat>
  <Paragraphs>102</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メイリオ</vt:lpstr>
      <vt:lpstr>游ゴシック</vt:lpstr>
      <vt:lpstr>Arial</vt:lpstr>
      <vt:lpstr>Calibri</vt:lpstr>
      <vt:lpstr>Calibri Light</vt:lpstr>
      <vt:lpstr>Office テーマ</vt:lpstr>
      <vt:lpstr>大阪府立男女共同参画・青少年センター（ドーンセンター） 　　　飲食店事業者募集　参考資料</vt:lpstr>
      <vt:lpstr>大阪府立男女共同参画・青少年センター（ドーンセンター）について</vt:lpstr>
      <vt:lpstr>ドーンセンターの取組み</vt:lpstr>
      <vt:lpstr>ドーンセンターへのアクセス</vt:lpstr>
      <vt:lpstr>ドーンセンター周辺情報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2025-12-10T01:40:56Z</dcterms:created>
  <dcterms:modified xsi:type="dcterms:W3CDTF">2026-05-07T09:39:20Z</dcterms:modified>
</cp:coreProperties>
</file>