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641" r:id="rId2"/>
    <p:sldId id="1176" r:id="rId3"/>
    <p:sldId id="333" r:id="rId4"/>
    <p:sldId id="1251" r:id="rId5"/>
    <p:sldId id="1177" r:id="rId6"/>
    <p:sldId id="1179" r:id="rId7"/>
    <p:sldId id="1178" r:id="rId8"/>
    <p:sldId id="1241" r:id="rId9"/>
    <p:sldId id="1183" r:id="rId10"/>
    <p:sldId id="1182" r:id="rId11"/>
    <p:sldId id="981" r:id="rId12"/>
    <p:sldId id="1261" r:id="rId13"/>
    <p:sldId id="1188" r:id="rId14"/>
    <p:sldId id="1185" r:id="rId15"/>
    <p:sldId id="1186" r:id="rId16"/>
    <p:sldId id="1240" r:id="rId17"/>
    <p:sldId id="1245" r:id="rId18"/>
    <p:sldId id="419" r:id="rId19"/>
    <p:sldId id="1199" r:id="rId20"/>
    <p:sldId id="1275" r:id="rId21"/>
    <p:sldId id="1274" r:id="rId22"/>
    <p:sldId id="1237" r:id="rId23"/>
    <p:sldId id="1227" r:id="rId24"/>
    <p:sldId id="950" r:id="rId25"/>
    <p:sldId id="1189" r:id="rId26"/>
    <p:sldId id="1062" r:id="rId27"/>
    <p:sldId id="1218" r:id="rId28"/>
    <p:sldId id="1257" r:id="rId29"/>
    <p:sldId id="964" r:id="rId30"/>
    <p:sldId id="1279" r:id="rId31"/>
    <p:sldId id="1023" r:id="rId32"/>
    <p:sldId id="1267" r:id="rId33"/>
    <p:sldId id="959" r:id="rId34"/>
    <p:sldId id="1035" r:id="rId35"/>
    <p:sldId id="1268" r:id="rId36"/>
    <p:sldId id="1258" r:id="rId37"/>
    <p:sldId id="988" r:id="rId38"/>
    <p:sldId id="990" r:id="rId39"/>
    <p:sldId id="989" r:id="rId40"/>
    <p:sldId id="953" r:id="rId41"/>
    <p:sldId id="1269" r:id="rId42"/>
    <p:sldId id="1280" r:id="rId43"/>
    <p:sldId id="1281" r:id="rId44"/>
    <p:sldId id="1282" r:id="rId45"/>
    <p:sldId id="1259" r:id="rId46"/>
    <p:sldId id="1266" r:id="rId47"/>
    <p:sldId id="1228" r:id="rId48"/>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59" autoAdjust="0"/>
    <p:restoredTop sz="90545" autoAdjust="0"/>
  </p:normalViewPr>
  <p:slideViewPr>
    <p:cSldViewPr snapToGrid="0">
      <p:cViewPr varScale="1">
        <p:scale>
          <a:sx n="87" d="100"/>
          <a:sy n="87" d="100"/>
        </p:scale>
        <p:origin x="9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3"/>
            <a:ext cx="2949575" cy="498475"/>
          </a:xfrm>
          <a:prstGeom prst="rect">
            <a:avLst/>
          </a:prstGeom>
        </p:spPr>
        <p:txBody>
          <a:bodyPr vert="horz" lIns="91410" tIns="45707" rIns="91410" bIns="4570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2" y="3"/>
            <a:ext cx="2949575" cy="498475"/>
          </a:xfrm>
          <a:prstGeom prst="rect">
            <a:avLst/>
          </a:prstGeom>
        </p:spPr>
        <p:txBody>
          <a:bodyPr vert="horz" lIns="91410" tIns="45707" rIns="91410" bIns="45707" rtlCol="0"/>
          <a:lstStyle>
            <a:lvl1pPr algn="r">
              <a:defRPr sz="1200"/>
            </a:lvl1pPr>
          </a:lstStyle>
          <a:p>
            <a:fld id="{F2EA6373-2DC8-4306-A4CC-A5A9EE98E462}" type="datetimeFigureOut">
              <a:rPr kumimoji="1" lang="ja-JP" altLang="en-US" smtClean="0"/>
              <a:t>2025/11/26</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10" tIns="45707" rIns="91410" bIns="45707" rtlCol="0" anchor="ctr"/>
          <a:lstStyle/>
          <a:p>
            <a:endParaRPr lang="ja-JP" altLang="en-US"/>
          </a:p>
        </p:txBody>
      </p:sp>
      <p:sp>
        <p:nvSpPr>
          <p:cNvPr id="5" name="ノート プレースホルダー 4"/>
          <p:cNvSpPr>
            <a:spLocks noGrp="1"/>
          </p:cNvSpPr>
          <p:nvPr>
            <p:ph type="body" sz="quarter" idx="3"/>
          </p:nvPr>
        </p:nvSpPr>
        <p:spPr>
          <a:xfrm>
            <a:off x="681038" y="4783142"/>
            <a:ext cx="5445125" cy="3913187"/>
          </a:xfrm>
          <a:prstGeom prst="rect">
            <a:avLst/>
          </a:prstGeom>
        </p:spPr>
        <p:txBody>
          <a:bodyPr vert="horz" lIns="91410" tIns="45707" rIns="91410" bIns="4570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864"/>
            <a:ext cx="2949575" cy="498475"/>
          </a:xfrm>
          <a:prstGeom prst="rect">
            <a:avLst/>
          </a:prstGeom>
        </p:spPr>
        <p:txBody>
          <a:bodyPr vert="horz" lIns="91410" tIns="45707" rIns="91410" bIns="4570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2" y="9440864"/>
            <a:ext cx="2949575" cy="498475"/>
          </a:xfrm>
          <a:prstGeom prst="rect">
            <a:avLst/>
          </a:prstGeom>
        </p:spPr>
        <p:txBody>
          <a:bodyPr vert="horz" lIns="91410" tIns="45707" rIns="91410" bIns="45707" rtlCol="0" anchor="b"/>
          <a:lstStyle>
            <a:lvl1pPr algn="r">
              <a:defRPr sz="1200"/>
            </a:lvl1pPr>
          </a:lstStyle>
          <a:p>
            <a:fld id="{B886BA63-3FD8-463C-99D7-0BD885C7C531}" type="slidenum">
              <a:rPr kumimoji="1" lang="ja-JP" altLang="en-US" smtClean="0"/>
              <a:t>‹#›</a:t>
            </a:fld>
            <a:endParaRPr kumimoji="1" lang="ja-JP" altLang="en-US"/>
          </a:p>
        </p:txBody>
      </p:sp>
    </p:spTree>
    <p:extLst>
      <p:ext uri="{BB962C8B-B14F-4D97-AF65-F5344CB8AC3E}">
        <p14:creationId xmlns:p14="http://schemas.microsoft.com/office/powerpoint/2010/main" val="24208017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17488" y="812800"/>
            <a:ext cx="7194551" cy="40465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155869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555625" y="884238"/>
            <a:ext cx="7816850" cy="4397375"/>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552421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91765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723013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726314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5630286" y="6465810"/>
            <a:ext cx="4306737" cy="34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D48875C2-A9E5-4665-BF49-3006D396299E}" type="slidenum">
              <a:rPr kumimoji="1" lang="en-US" altLang="ja-JP">
                <a:solidFill>
                  <a:schemeClr val="tx1"/>
                </a:solidFill>
                <a:latin typeface="Arial" charset="0"/>
              </a:rPr>
              <a:pPr algn="r" eaLnBrk="1" hangingPunct="1">
                <a:spcBef>
                  <a:spcPct val="0"/>
                </a:spcBef>
              </a:pPr>
              <a:t>22</a:t>
            </a:fld>
            <a:endParaRPr kumimoji="1" lang="en-US" altLang="ja-JP">
              <a:solidFill>
                <a:schemeClr val="tx1"/>
              </a:solidFill>
              <a:latin typeface="Arial" charset="0"/>
            </a:endParaRPr>
          </a:p>
        </p:txBody>
      </p:sp>
      <p:sp>
        <p:nvSpPr>
          <p:cNvPr id="51203" name="Rectangle 2"/>
          <p:cNvSpPr>
            <a:spLocks noGrp="1" noRot="1" noChangeAspect="1" noChangeArrowheads="1" noTextEdit="1"/>
          </p:cNvSpPr>
          <p:nvPr>
            <p:ph type="sldImg"/>
          </p:nvPr>
        </p:nvSpPr>
        <p:spPr>
          <a:xfrm>
            <a:off x="2708275" y="511175"/>
            <a:ext cx="4533900" cy="2551113"/>
          </a:xfrm>
          <a:ln/>
        </p:spPr>
      </p:sp>
      <p:sp>
        <p:nvSpPr>
          <p:cNvPr id="51204" name="Rectangle 3"/>
          <p:cNvSpPr>
            <a:spLocks noGrp="1" noChangeArrowheads="1"/>
          </p:cNvSpPr>
          <p:nvPr>
            <p:ph type="body" idx="1"/>
          </p:nvPr>
        </p:nvSpPr>
        <p:spPr>
          <a:xfrm>
            <a:off x="996718" y="3233449"/>
            <a:ext cx="7945907" cy="3062751"/>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117589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5630286" y="6465810"/>
            <a:ext cx="4306737" cy="34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D48875C2-A9E5-4665-BF49-3006D396299E}" type="slidenum">
              <a:rPr kumimoji="1" lang="en-US" altLang="ja-JP">
                <a:solidFill>
                  <a:schemeClr val="tx1"/>
                </a:solidFill>
                <a:latin typeface="Arial" charset="0"/>
              </a:rPr>
              <a:pPr algn="r" eaLnBrk="1" hangingPunct="1">
                <a:spcBef>
                  <a:spcPct val="0"/>
                </a:spcBef>
              </a:pPr>
              <a:t>23</a:t>
            </a:fld>
            <a:endParaRPr kumimoji="1" lang="en-US" altLang="ja-JP">
              <a:solidFill>
                <a:schemeClr val="tx1"/>
              </a:solidFill>
              <a:latin typeface="Arial" charset="0"/>
            </a:endParaRPr>
          </a:p>
        </p:txBody>
      </p:sp>
      <p:sp>
        <p:nvSpPr>
          <p:cNvPr id="51203" name="Rectangle 2"/>
          <p:cNvSpPr>
            <a:spLocks noGrp="1" noRot="1" noChangeAspect="1" noChangeArrowheads="1" noTextEdit="1"/>
          </p:cNvSpPr>
          <p:nvPr>
            <p:ph type="sldImg"/>
          </p:nvPr>
        </p:nvSpPr>
        <p:spPr>
          <a:xfrm>
            <a:off x="2708275" y="511175"/>
            <a:ext cx="4533900" cy="2551113"/>
          </a:xfrm>
          <a:ln/>
        </p:spPr>
      </p:sp>
      <p:sp>
        <p:nvSpPr>
          <p:cNvPr id="51204" name="Rectangle 3"/>
          <p:cNvSpPr>
            <a:spLocks noGrp="1" noChangeArrowheads="1"/>
          </p:cNvSpPr>
          <p:nvPr>
            <p:ph type="body" idx="1"/>
          </p:nvPr>
        </p:nvSpPr>
        <p:spPr>
          <a:xfrm>
            <a:off x="996718" y="3233449"/>
            <a:ext cx="7945907" cy="3062751"/>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3237637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24</a:t>
            </a:fld>
            <a:endParaRPr kumimoji="1" lang="ja-JP" altLang="en-US" dirty="0"/>
          </a:p>
        </p:txBody>
      </p:sp>
    </p:spTree>
    <p:extLst>
      <p:ext uri="{BB962C8B-B14F-4D97-AF65-F5344CB8AC3E}">
        <p14:creationId xmlns:p14="http://schemas.microsoft.com/office/powerpoint/2010/main" val="3038104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7CAB5-E355-8E4C-82E2-2C86D7E3AF48}"/>
            </a:ext>
          </a:extLst>
        </p:cNvPr>
        <p:cNvGrpSpPr/>
        <p:nvPr/>
      </p:nvGrpSpPr>
      <p:grpSpPr>
        <a:xfrm>
          <a:off x="0" y="0"/>
          <a:ext cx="0" cy="0"/>
          <a:chOff x="0" y="0"/>
          <a:chExt cx="0" cy="0"/>
        </a:xfrm>
      </p:grpSpPr>
      <p:sp>
        <p:nvSpPr>
          <p:cNvPr id="50178" name="Rectangle 7">
            <a:extLst>
              <a:ext uri="{FF2B5EF4-FFF2-40B4-BE49-F238E27FC236}">
                <a16:creationId xmlns:a16="http://schemas.microsoft.com/office/drawing/2014/main" id="{62130D7C-8DA9-656B-0815-86ABF664757B}"/>
              </a:ext>
            </a:extLst>
          </p:cNvPr>
          <p:cNvSpPr txBox="1">
            <a:spLocks noGrp="1" noChangeArrowheads="1"/>
          </p:cNvSpPr>
          <p:nvPr/>
        </p:nvSpPr>
        <p:spPr bwMode="auto">
          <a:xfrm>
            <a:off x="3827476" y="10262026"/>
            <a:ext cx="2927726" cy="54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25</a:t>
            </a:fld>
            <a:endParaRPr kumimoji="1" lang="en-US" altLang="ja-JP" dirty="0">
              <a:solidFill>
                <a:schemeClr val="tx1"/>
              </a:solidFill>
              <a:latin typeface="Arial" charset="0"/>
            </a:endParaRPr>
          </a:p>
        </p:txBody>
      </p:sp>
      <p:sp>
        <p:nvSpPr>
          <p:cNvPr id="50179" name="Rectangle 2">
            <a:extLst>
              <a:ext uri="{FF2B5EF4-FFF2-40B4-BE49-F238E27FC236}">
                <a16:creationId xmlns:a16="http://schemas.microsoft.com/office/drawing/2014/main" id="{122B4551-BA19-1088-87C6-5E4DDF69F1DC}"/>
              </a:ext>
            </a:extLst>
          </p:cNvPr>
          <p:cNvSpPr>
            <a:spLocks noGrp="1" noRot="1" noChangeAspect="1" noChangeArrowheads="1" noTextEdit="1"/>
          </p:cNvSpPr>
          <p:nvPr>
            <p:ph type="sldImg"/>
          </p:nvPr>
        </p:nvSpPr>
        <p:spPr>
          <a:xfrm>
            <a:off x="-217488" y="811213"/>
            <a:ext cx="7199313" cy="4049712"/>
          </a:xfrm>
          <a:ln/>
        </p:spPr>
      </p:sp>
      <p:sp>
        <p:nvSpPr>
          <p:cNvPr id="50180" name="Rectangle 3">
            <a:extLst>
              <a:ext uri="{FF2B5EF4-FFF2-40B4-BE49-F238E27FC236}">
                <a16:creationId xmlns:a16="http://schemas.microsoft.com/office/drawing/2014/main" id="{BFB130FE-4957-7D97-4439-9658ECB103B0}"/>
              </a:ext>
            </a:extLst>
          </p:cNvPr>
          <p:cNvSpPr>
            <a:spLocks noGrp="1" noChangeArrowheads="1"/>
          </p:cNvSpPr>
          <p:nvPr>
            <p:ph type="body" idx="1"/>
          </p:nvPr>
        </p:nvSpPr>
        <p:spPr>
          <a:xfrm>
            <a:off x="677571" y="5131876"/>
            <a:ext cx="5401639" cy="486095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3883510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26</a:t>
            </a:fld>
            <a:endParaRPr kumimoji="1" lang="ja-JP" altLang="en-US" dirty="0"/>
          </a:p>
        </p:txBody>
      </p:sp>
    </p:spTree>
    <p:extLst>
      <p:ext uri="{BB962C8B-B14F-4D97-AF65-F5344CB8AC3E}">
        <p14:creationId xmlns:p14="http://schemas.microsoft.com/office/powerpoint/2010/main" val="3419095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5630286" y="6465810"/>
            <a:ext cx="4306737" cy="34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D48875C2-A9E5-4665-BF49-3006D396299E}" type="slidenum">
              <a:rPr kumimoji="1" lang="en-US" altLang="ja-JP">
                <a:solidFill>
                  <a:schemeClr val="tx1"/>
                </a:solidFill>
                <a:latin typeface="Arial" charset="0"/>
              </a:rPr>
              <a:pPr algn="r" eaLnBrk="1" hangingPunct="1">
                <a:spcBef>
                  <a:spcPct val="0"/>
                </a:spcBef>
              </a:pPr>
              <a:t>27</a:t>
            </a:fld>
            <a:endParaRPr kumimoji="1" lang="en-US" altLang="ja-JP">
              <a:solidFill>
                <a:schemeClr val="tx1"/>
              </a:solidFill>
              <a:latin typeface="Arial" charset="0"/>
            </a:endParaRPr>
          </a:p>
        </p:txBody>
      </p:sp>
      <p:sp>
        <p:nvSpPr>
          <p:cNvPr id="51203" name="Rectangle 2"/>
          <p:cNvSpPr>
            <a:spLocks noGrp="1" noRot="1" noChangeAspect="1" noChangeArrowheads="1" noTextEdit="1"/>
          </p:cNvSpPr>
          <p:nvPr>
            <p:ph type="sldImg"/>
          </p:nvPr>
        </p:nvSpPr>
        <p:spPr>
          <a:xfrm>
            <a:off x="2708275" y="511175"/>
            <a:ext cx="4533900" cy="2551113"/>
          </a:xfrm>
          <a:ln/>
        </p:spPr>
      </p:sp>
      <p:sp>
        <p:nvSpPr>
          <p:cNvPr id="51204" name="Rectangle 3"/>
          <p:cNvSpPr>
            <a:spLocks noGrp="1" noChangeArrowheads="1"/>
          </p:cNvSpPr>
          <p:nvPr>
            <p:ph type="body" idx="1"/>
          </p:nvPr>
        </p:nvSpPr>
        <p:spPr>
          <a:xfrm>
            <a:off x="996718" y="3233449"/>
            <a:ext cx="7945907" cy="3062751"/>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17488" y="812800"/>
            <a:ext cx="7194551" cy="40465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4017343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29</a:t>
            </a:fld>
            <a:endParaRPr kumimoji="1" lang="ja-JP" altLang="en-US" dirty="0"/>
          </a:p>
        </p:txBody>
      </p:sp>
    </p:spTree>
    <p:extLst>
      <p:ext uri="{BB962C8B-B14F-4D97-AF65-F5344CB8AC3E}">
        <p14:creationId xmlns:p14="http://schemas.microsoft.com/office/powerpoint/2010/main" val="1701042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30</a:t>
            </a:fld>
            <a:endParaRPr kumimoji="1" lang="ja-JP" altLang="en-US" dirty="0"/>
          </a:p>
        </p:txBody>
      </p:sp>
    </p:spTree>
    <p:extLst>
      <p:ext uri="{BB962C8B-B14F-4D97-AF65-F5344CB8AC3E}">
        <p14:creationId xmlns:p14="http://schemas.microsoft.com/office/powerpoint/2010/main" val="3458227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31</a:t>
            </a:fld>
            <a:endParaRPr kumimoji="1" lang="ja-JP" altLang="en-US" dirty="0"/>
          </a:p>
        </p:txBody>
      </p:sp>
    </p:spTree>
    <p:extLst>
      <p:ext uri="{BB962C8B-B14F-4D97-AF65-F5344CB8AC3E}">
        <p14:creationId xmlns:p14="http://schemas.microsoft.com/office/powerpoint/2010/main" val="2379754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32</a:t>
            </a:fld>
            <a:endParaRPr kumimoji="1" lang="ja-JP" altLang="en-US" dirty="0"/>
          </a:p>
        </p:txBody>
      </p:sp>
    </p:spTree>
    <p:extLst>
      <p:ext uri="{BB962C8B-B14F-4D97-AF65-F5344CB8AC3E}">
        <p14:creationId xmlns:p14="http://schemas.microsoft.com/office/powerpoint/2010/main" val="2845743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33</a:t>
            </a:fld>
            <a:endParaRPr kumimoji="1" lang="ja-JP" altLang="en-US" dirty="0"/>
          </a:p>
        </p:txBody>
      </p:sp>
    </p:spTree>
    <p:extLst>
      <p:ext uri="{BB962C8B-B14F-4D97-AF65-F5344CB8AC3E}">
        <p14:creationId xmlns:p14="http://schemas.microsoft.com/office/powerpoint/2010/main" val="3373434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34</a:t>
            </a:fld>
            <a:endParaRPr kumimoji="1" lang="ja-JP" altLang="en-US" dirty="0"/>
          </a:p>
        </p:txBody>
      </p:sp>
    </p:spTree>
    <p:extLst>
      <p:ext uri="{BB962C8B-B14F-4D97-AF65-F5344CB8AC3E}">
        <p14:creationId xmlns:p14="http://schemas.microsoft.com/office/powerpoint/2010/main" val="1482757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35</a:t>
            </a:fld>
            <a:endParaRPr kumimoji="1" lang="ja-JP" altLang="en-US" dirty="0"/>
          </a:p>
        </p:txBody>
      </p:sp>
    </p:spTree>
    <p:extLst>
      <p:ext uri="{BB962C8B-B14F-4D97-AF65-F5344CB8AC3E}">
        <p14:creationId xmlns:p14="http://schemas.microsoft.com/office/powerpoint/2010/main" val="2044882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37</a:t>
            </a:fld>
            <a:endParaRPr kumimoji="1" lang="ja-JP" altLang="en-US" dirty="0"/>
          </a:p>
        </p:txBody>
      </p:sp>
    </p:spTree>
    <p:extLst>
      <p:ext uri="{BB962C8B-B14F-4D97-AF65-F5344CB8AC3E}">
        <p14:creationId xmlns:p14="http://schemas.microsoft.com/office/powerpoint/2010/main" val="979708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38</a:t>
            </a:fld>
            <a:endParaRPr kumimoji="1" lang="ja-JP" altLang="en-US" dirty="0"/>
          </a:p>
        </p:txBody>
      </p:sp>
    </p:spTree>
    <p:extLst>
      <p:ext uri="{BB962C8B-B14F-4D97-AF65-F5344CB8AC3E}">
        <p14:creationId xmlns:p14="http://schemas.microsoft.com/office/powerpoint/2010/main" val="3533786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39</a:t>
            </a:fld>
            <a:endParaRPr kumimoji="1" lang="ja-JP" altLang="en-US" dirty="0"/>
          </a:p>
        </p:txBody>
      </p:sp>
    </p:spTree>
    <p:extLst>
      <p:ext uri="{BB962C8B-B14F-4D97-AF65-F5344CB8AC3E}">
        <p14:creationId xmlns:p14="http://schemas.microsoft.com/office/powerpoint/2010/main" val="105420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17488" y="812800"/>
            <a:ext cx="7194551" cy="40465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760220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40</a:t>
            </a:fld>
            <a:endParaRPr kumimoji="1" lang="ja-JP" altLang="en-US" dirty="0"/>
          </a:p>
        </p:txBody>
      </p:sp>
    </p:spTree>
    <p:extLst>
      <p:ext uri="{BB962C8B-B14F-4D97-AF65-F5344CB8AC3E}">
        <p14:creationId xmlns:p14="http://schemas.microsoft.com/office/powerpoint/2010/main" val="3140819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886BA63-3FD8-463C-99D7-0BD885C7C531}" type="slidenum">
              <a:rPr kumimoji="1" lang="ja-JP" altLang="en-US" smtClean="0"/>
              <a:t>42</a:t>
            </a:fld>
            <a:endParaRPr kumimoji="1" lang="ja-JP" altLang="en-US"/>
          </a:p>
        </p:txBody>
      </p:sp>
    </p:spTree>
    <p:extLst>
      <p:ext uri="{BB962C8B-B14F-4D97-AF65-F5344CB8AC3E}">
        <p14:creationId xmlns:p14="http://schemas.microsoft.com/office/powerpoint/2010/main" val="4049516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886BA63-3FD8-463C-99D7-0BD885C7C531}" type="slidenum">
              <a:rPr kumimoji="1" lang="ja-JP" altLang="en-US" smtClean="0"/>
              <a:t>43</a:t>
            </a:fld>
            <a:endParaRPr kumimoji="1" lang="ja-JP" altLang="en-US"/>
          </a:p>
        </p:txBody>
      </p:sp>
    </p:spTree>
    <p:extLst>
      <p:ext uri="{BB962C8B-B14F-4D97-AF65-F5344CB8AC3E}">
        <p14:creationId xmlns:p14="http://schemas.microsoft.com/office/powerpoint/2010/main" val="3890024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886BA63-3FD8-463C-99D7-0BD885C7C531}" type="slidenum">
              <a:rPr kumimoji="1" lang="ja-JP" altLang="en-US" smtClean="0"/>
              <a:t>44</a:t>
            </a:fld>
            <a:endParaRPr kumimoji="1" lang="ja-JP" altLang="en-US"/>
          </a:p>
        </p:txBody>
      </p:sp>
    </p:spTree>
    <p:extLst>
      <p:ext uri="{BB962C8B-B14F-4D97-AF65-F5344CB8AC3E}">
        <p14:creationId xmlns:p14="http://schemas.microsoft.com/office/powerpoint/2010/main" val="1428677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17488" y="812800"/>
            <a:ext cx="7194551" cy="40465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3300368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11</a:t>
            </a:fld>
            <a:endParaRPr kumimoji="1" lang="ja-JP" altLang="en-US" dirty="0"/>
          </a:p>
        </p:txBody>
      </p:sp>
    </p:spTree>
    <p:extLst>
      <p:ext uri="{BB962C8B-B14F-4D97-AF65-F5344CB8AC3E}">
        <p14:creationId xmlns:p14="http://schemas.microsoft.com/office/powerpoint/2010/main" val="1967116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86456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555625" y="884238"/>
            <a:ext cx="7816850" cy="4397375"/>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042738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27476" y="10262026"/>
            <a:ext cx="2927726" cy="54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15</a:t>
            </a:fld>
            <a:endParaRPr kumimoji="1" lang="en-US" altLang="ja-JP" dirty="0">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217488" y="811213"/>
            <a:ext cx="7199313" cy="4049712"/>
          </a:xfrm>
          <a:ln/>
        </p:spPr>
      </p:sp>
      <p:sp>
        <p:nvSpPr>
          <p:cNvPr id="50180" name="Rectangle 3"/>
          <p:cNvSpPr>
            <a:spLocks noGrp="1" noChangeArrowheads="1"/>
          </p:cNvSpPr>
          <p:nvPr>
            <p:ph type="body" idx="1"/>
          </p:nvPr>
        </p:nvSpPr>
        <p:spPr>
          <a:xfrm>
            <a:off x="677571" y="5131876"/>
            <a:ext cx="5401639" cy="486095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934638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989231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DE557C-268C-4DEC-969E-95CC65BA530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304DF42-5CA2-49CA-9090-D0CEC6A7D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F89F2AE-96EC-45B0-9D81-2DFC56007C74}"/>
              </a:ext>
            </a:extLst>
          </p:cNvPr>
          <p:cNvSpPr>
            <a:spLocks noGrp="1"/>
          </p:cNvSpPr>
          <p:nvPr>
            <p:ph type="dt" sz="half" idx="10"/>
          </p:nvPr>
        </p:nvSpPr>
        <p:spPr/>
        <p:txBody>
          <a:bodyPr/>
          <a:lstStyle/>
          <a:p>
            <a:fld id="{42EDEE9F-28ED-48F8-8389-A6813D8FF8D2}" type="datetimeFigureOut">
              <a:rPr kumimoji="1" lang="ja-JP" altLang="en-US" smtClean="0"/>
              <a:t>2025/11/26</a:t>
            </a:fld>
            <a:endParaRPr kumimoji="1" lang="ja-JP" altLang="en-US"/>
          </a:p>
        </p:txBody>
      </p:sp>
      <p:sp>
        <p:nvSpPr>
          <p:cNvPr id="5" name="フッター プレースホルダー 4">
            <a:extLst>
              <a:ext uri="{FF2B5EF4-FFF2-40B4-BE49-F238E27FC236}">
                <a16:creationId xmlns:a16="http://schemas.microsoft.com/office/drawing/2014/main" id="{F91D110D-0699-4B8E-9AE3-9E09685A6C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1842A94-F8BF-4CE4-BD4D-5D26ACAC075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16399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0B531-BD64-4D31-83C4-F388BFAAAA2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CA2CF03-AD33-4E2F-BD0A-49AC92D3868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0D60FE-AF9B-4012-9C61-93201F70E207}"/>
              </a:ext>
            </a:extLst>
          </p:cNvPr>
          <p:cNvSpPr>
            <a:spLocks noGrp="1"/>
          </p:cNvSpPr>
          <p:nvPr>
            <p:ph type="dt" sz="half" idx="10"/>
          </p:nvPr>
        </p:nvSpPr>
        <p:spPr/>
        <p:txBody>
          <a:bodyPr/>
          <a:lstStyle/>
          <a:p>
            <a:fld id="{42EDEE9F-28ED-48F8-8389-A6813D8FF8D2}" type="datetimeFigureOut">
              <a:rPr kumimoji="1" lang="ja-JP" altLang="en-US" smtClean="0"/>
              <a:t>2025/11/26</a:t>
            </a:fld>
            <a:endParaRPr kumimoji="1" lang="ja-JP" altLang="en-US"/>
          </a:p>
        </p:txBody>
      </p:sp>
      <p:sp>
        <p:nvSpPr>
          <p:cNvPr id="5" name="フッター プレースホルダー 4">
            <a:extLst>
              <a:ext uri="{FF2B5EF4-FFF2-40B4-BE49-F238E27FC236}">
                <a16:creationId xmlns:a16="http://schemas.microsoft.com/office/drawing/2014/main" id="{05725BE9-4FEC-4D8D-8F6B-5097A10F64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EED59E-A095-46D2-A2BC-7AD639251E36}"/>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111214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8FE8F53-9B2A-484D-9C59-32A5B7EFA69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374E6CB-2843-4234-8698-F877B882CCB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E37FD18-EDDB-4508-8F09-5D90A0718A41}"/>
              </a:ext>
            </a:extLst>
          </p:cNvPr>
          <p:cNvSpPr>
            <a:spLocks noGrp="1"/>
          </p:cNvSpPr>
          <p:nvPr>
            <p:ph type="dt" sz="half" idx="10"/>
          </p:nvPr>
        </p:nvSpPr>
        <p:spPr/>
        <p:txBody>
          <a:bodyPr/>
          <a:lstStyle/>
          <a:p>
            <a:fld id="{42EDEE9F-28ED-48F8-8389-A6813D8FF8D2}" type="datetimeFigureOut">
              <a:rPr kumimoji="1" lang="ja-JP" altLang="en-US" smtClean="0"/>
              <a:t>2025/11/26</a:t>
            </a:fld>
            <a:endParaRPr kumimoji="1" lang="ja-JP" altLang="en-US"/>
          </a:p>
        </p:txBody>
      </p:sp>
      <p:sp>
        <p:nvSpPr>
          <p:cNvPr id="5" name="フッター プレースホルダー 4">
            <a:extLst>
              <a:ext uri="{FF2B5EF4-FFF2-40B4-BE49-F238E27FC236}">
                <a16:creationId xmlns:a16="http://schemas.microsoft.com/office/drawing/2014/main" id="{1E224F50-3DD8-4FFA-BA5D-D93F3D6AFB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BADD886-B7AA-4D33-AD18-8570F95A9A7E}"/>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686165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09600" y="274640"/>
            <a:ext cx="109728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3"/>
          <p:cNvSpPr>
            <a:spLocks noGrp="1"/>
          </p:cNvSpPr>
          <p:nvPr>
            <p:ph type="dt" sz="half" idx="10"/>
          </p:nvPr>
        </p:nvSpPr>
        <p:spPr>
          <a:xfrm>
            <a:off x="609600" y="6356352"/>
            <a:ext cx="2844800" cy="365125"/>
          </a:xfrm>
          <a:prstGeom prst="rect">
            <a:avLst/>
          </a:prstGeom>
        </p:spPr>
        <p:txBody>
          <a:bodyPr/>
          <a:lstStyle>
            <a:lvl1pPr>
              <a:defRPr/>
            </a:lvl1pPr>
          </a:lstStyle>
          <a:p>
            <a:pPr>
              <a:defRPr/>
            </a:pPr>
            <a:endParaRPr lang="en-US" altLang="ja-JP"/>
          </a:p>
        </p:txBody>
      </p:sp>
      <p:sp>
        <p:nvSpPr>
          <p:cNvPr id="4" name="フッター プレースホルダ 4"/>
          <p:cNvSpPr>
            <a:spLocks noGrp="1"/>
          </p:cNvSpPr>
          <p:nvPr>
            <p:ph type="ftr" sz="quarter" idx="11"/>
          </p:nvPr>
        </p:nvSpPr>
        <p:spPr>
          <a:xfrm>
            <a:off x="4165600" y="6356352"/>
            <a:ext cx="3860800" cy="365125"/>
          </a:xfrm>
          <a:prstGeom prst="rect">
            <a:avLst/>
          </a:prstGeom>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4C4AE124-F07C-4949-85EC-055B3F0DE189}" type="slidenum">
              <a:rPr lang="en-US" altLang="ja-JP"/>
              <a:pPr>
                <a:defRPr/>
              </a:pPr>
              <a:t>‹#›</a:t>
            </a:fld>
            <a:endParaRPr lang="en-US" altLang="ja-JP"/>
          </a:p>
        </p:txBody>
      </p:sp>
    </p:spTree>
    <p:extLst>
      <p:ext uri="{BB962C8B-B14F-4D97-AF65-F5344CB8AC3E}">
        <p14:creationId xmlns:p14="http://schemas.microsoft.com/office/powerpoint/2010/main" val="53820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821F1A-48E4-4172-AE44-F73A51DB347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7DC0FC-BEE2-4E1D-91F3-4C6711F45EC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C6661F-85A6-4460-A04B-F0A6C9F0B43E}"/>
              </a:ext>
            </a:extLst>
          </p:cNvPr>
          <p:cNvSpPr>
            <a:spLocks noGrp="1"/>
          </p:cNvSpPr>
          <p:nvPr>
            <p:ph type="dt" sz="half" idx="10"/>
          </p:nvPr>
        </p:nvSpPr>
        <p:spPr/>
        <p:txBody>
          <a:bodyPr/>
          <a:lstStyle/>
          <a:p>
            <a:fld id="{42EDEE9F-28ED-48F8-8389-A6813D8FF8D2}" type="datetimeFigureOut">
              <a:rPr kumimoji="1" lang="ja-JP" altLang="en-US" smtClean="0"/>
              <a:t>2025/11/26</a:t>
            </a:fld>
            <a:endParaRPr kumimoji="1" lang="ja-JP" altLang="en-US"/>
          </a:p>
        </p:txBody>
      </p:sp>
      <p:sp>
        <p:nvSpPr>
          <p:cNvPr id="5" name="フッター プレースホルダー 4">
            <a:extLst>
              <a:ext uri="{FF2B5EF4-FFF2-40B4-BE49-F238E27FC236}">
                <a16:creationId xmlns:a16="http://schemas.microsoft.com/office/drawing/2014/main" id="{61E4FF5D-F838-4FB9-B386-D6E0E99936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5C916B-EDAF-4030-BA12-F8C851E6AE8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946828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2AA106-5CD2-47B0-A2F4-E363E732DE7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4368EB9-6B10-4A02-881F-245AF37275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9A54866-5F61-4D14-A5D5-FEE10FBE2339}"/>
              </a:ext>
            </a:extLst>
          </p:cNvPr>
          <p:cNvSpPr>
            <a:spLocks noGrp="1"/>
          </p:cNvSpPr>
          <p:nvPr>
            <p:ph type="dt" sz="half" idx="10"/>
          </p:nvPr>
        </p:nvSpPr>
        <p:spPr/>
        <p:txBody>
          <a:bodyPr/>
          <a:lstStyle/>
          <a:p>
            <a:fld id="{42EDEE9F-28ED-48F8-8389-A6813D8FF8D2}" type="datetimeFigureOut">
              <a:rPr kumimoji="1" lang="ja-JP" altLang="en-US" smtClean="0"/>
              <a:t>2025/11/26</a:t>
            </a:fld>
            <a:endParaRPr kumimoji="1" lang="ja-JP" altLang="en-US"/>
          </a:p>
        </p:txBody>
      </p:sp>
      <p:sp>
        <p:nvSpPr>
          <p:cNvPr id="5" name="フッター プレースホルダー 4">
            <a:extLst>
              <a:ext uri="{FF2B5EF4-FFF2-40B4-BE49-F238E27FC236}">
                <a16:creationId xmlns:a16="http://schemas.microsoft.com/office/drawing/2014/main" id="{35631C71-9B4A-49EC-A6BC-7E26275ED07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A9B9656-36FA-41C8-A00C-A813FD188E43}"/>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554494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7E8897-054D-4851-A7AC-B7B64FEF38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BB89DDB-EDA4-40CF-A222-23D1C8D1C55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B64B410-FFFE-456F-B2B6-BF4D8EC176B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67F2885-F84D-4334-8DF6-D8E66B65A5EE}"/>
              </a:ext>
            </a:extLst>
          </p:cNvPr>
          <p:cNvSpPr>
            <a:spLocks noGrp="1"/>
          </p:cNvSpPr>
          <p:nvPr>
            <p:ph type="dt" sz="half" idx="10"/>
          </p:nvPr>
        </p:nvSpPr>
        <p:spPr/>
        <p:txBody>
          <a:bodyPr/>
          <a:lstStyle/>
          <a:p>
            <a:fld id="{42EDEE9F-28ED-48F8-8389-A6813D8FF8D2}" type="datetimeFigureOut">
              <a:rPr kumimoji="1" lang="ja-JP" altLang="en-US" smtClean="0"/>
              <a:t>2025/11/26</a:t>
            </a:fld>
            <a:endParaRPr kumimoji="1" lang="ja-JP" altLang="en-US"/>
          </a:p>
        </p:txBody>
      </p:sp>
      <p:sp>
        <p:nvSpPr>
          <p:cNvPr id="6" name="フッター プレースホルダー 5">
            <a:extLst>
              <a:ext uri="{FF2B5EF4-FFF2-40B4-BE49-F238E27FC236}">
                <a16:creationId xmlns:a16="http://schemas.microsoft.com/office/drawing/2014/main" id="{A0D9B468-C0C4-4730-A21A-A4A6B2B901A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1CFE8C2-E579-4D53-81F7-BC9B5033C949}"/>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995594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F51D58-D2FB-4B18-924E-A418FA30B28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D7355C-DC6D-49E2-B184-785DB80510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B00537A-ADDF-44CC-A09B-282F01AA3B6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7535529-2206-4513-9119-84CA763EA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D143762-5837-4892-9911-001B3EA9A46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BA9185C-7104-45B7-857F-42957B5FAA77}"/>
              </a:ext>
            </a:extLst>
          </p:cNvPr>
          <p:cNvSpPr>
            <a:spLocks noGrp="1"/>
          </p:cNvSpPr>
          <p:nvPr>
            <p:ph type="dt" sz="half" idx="10"/>
          </p:nvPr>
        </p:nvSpPr>
        <p:spPr/>
        <p:txBody>
          <a:bodyPr/>
          <a:lstStyle/>
          <a:p>
            <a:fld id="{42EDEE9F-28ED-48F8-8389-A6813D8FF8D2}" type="datetimeFigureOut">
              <a:rPr kumimoji="1" lang="ja-JP" altLang="en-US" smtClean="0"/>
              <a:t>2025/11/26</a:t>
            </a:fld>
            <a:endParaRPr kumimoji="1" lang="ja-JP" altLang="en-US"/>
          </a:p>
        </p:txBody>
      </p:sp>
      <p:sp>
        <p:nvSpPr>
          <p:cNvPr id="8" name="フッター プレースホルダー 7">
            <a:extLst>
              <a:ext uri="{FF2B5EF4-FFF2-40B4-BE49-F238E27FC236}">
                <a16:creationId xmlns:a16="http://schemas.microsoft.com/office/drawing/2014/main" id="{B1BAE4D6-98EB-4ADB-B4EE-17AB9EE2ECF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4564B26-DC88-4A7C-95DF-07613595BDDA}"/>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723685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8EF1B4-8F4D-4D05-A296-E8222382650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F3D6A89-E1B8-4F4D-940F-7F1AF6D6FD56}"/>
              </a:ext>
            </a:extLst>
          </p:cNvPr>
          <p:cNvSpPr>
            <a:spLocks noGrp="1"/>
          </p:cNvSpPr>
          <p:nvPr>
            <p:ph type="dt" sz="half" idx="10"/>
          </p:nvPr>
        </p:nvSpPr>
        <p:spPr/>
        <p:txBody>
          <a:bodyPr/>
          <a:lstStyle/>
          <a:p>
            <a:fld id="{42EDEE9F-28ED-48F8-8389-A6813D8FF8D2}" type="datetimeFigureOut">
              <a:rPr kumimoji="1" lang="ja-JP" altLang="en-US" smtClean="0"/>
              <a:t>2025/11/26</a:t>
            </a:fld>
            <a:endParaRPr kumimoji="1" lang="ja-JP" altLang="en-US"/>
          </a:p>
        </p:txBody>
      </p:sp>
      <p:sp>
        <p:nvSpPr>
          <p:cNvPr id="4" name="フッター プレースホルダー 3">
            <a:extLst>
              <a:ext uri="{FF2B5EF4-FFF2-40B4-BE49-F238E27FC236}">
                <a16:creationId xmlns:a16="http://schemas.microsoft.com/office/drawing/2014/main" id="{F96AEB79-1B47-4FF7-9328-6375228A323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95F6529-8913-4191-8B29-2E5BDC70BF70}"/>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11585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EB5BDEA-E08E-47B5-9EA4-8D26018DF2F7}"/>
              </a:ext>
            </a:extLst>
          </p:cNvPr>
          <p:cNvSpPr>
            <a:spLocks noGrp="1"/>
          </p:cNvSpPr>
          <p:nvPr>
            <p:ph type="dt" sz="half" idx="10"/>
          </p:nvPr>
        </p:nvSpPr>
        <p:spPr/>
        <p:txBody>
          <a:bodyPr/>
          <a:lstStyle/>
          <a:p>
            <a:fld id="{42EDEE9F-28ED-48F8-8389-A6813D8FF8D2}" type="datetimeFigureOut">
              <a:rPr kumimoji="1" lang="ja-JP" altLang="en-US" smtClean="0"/>
              <a:t>2025/11/26</a:t>
            </a:fld>
            <a:endParaRPr kumimoji="1" lang="ja-JP" altLang="en-US"/>
          </a:p>
        </p:txBody>
      </p:sp>
      <p:sp>
        <p:nvSpPr>
          <p:cNvPr id="3" name="フッター プレースホルダー 2">
            <a:extLst>
              <a:ext uri="{FF2B5EF4-FFF2-40B4-BE49-F238E27FC236}">
                <a16:creationId xmlns:a16="http://schemas.microsoft.com/office/drawing/2014/main" id="{F2126008-56E5-4E33-A03B-19D0889D248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E794F1E-4416-4189-91EF-623B036DD70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4071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1EF9A9-82FD-429F-A49F-253DBA3650B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531BC92-07FA-4F78-BE8B-415532481B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D16D663-25DC-4D4E-A307-80F9E6A45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02B7ED1-040C-4CA9-9E35-BFE93074FC03}"/>
              </a:ext>
            </a:extLst>
          </p:cNvPr>
          <p:cNvSpPr>
            <a:spLocks noGrp="1"/>
          </p:cNvSpPr>
          <p:nvPr>
            <p:ph type="dt" sz="half" idx="10"/>
          </p:nvPr>
        </p:nvSpPr>
        <p:spPr/>
        <p:txBody>
          <a:bodyPr/>
          <a:lstStyle/>
          <a:p>
            <a:fld id="{42EDEE9F-28ED-48F8-8389-A6813D8FF8D2}" type="datetimeFigureOut">
              <a:rPr kumimoji="1" lang="ja-JP" altLang="en-US" smtClean="0"/>
              <a:t>2025/11/26</a:t>
            </a:fld>
            <a:endParaRPr kumimoji="1" lang="ja-JP" altLang="en-US"/>
          </a:p>
        </p:txBody>
      </p:sp>
      <p:sp>
        <p:nvSpPr>
          <p:cNvPr id="6" name="フッター プレースホルダー 5">
            <a:extLst>
              <a:ext uri="{FF2B5EF4-FFF2-40B4-BE49-F238E27FC236}">
                <a16:creationId xmlns:a16="http://schemas.microsoft.com/office/drawing/2014/main" id="{7CAA6AD6-FDE7-4715-A0C6-494F2BBFC5B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D073288-F1E0-49D2-B090-1621BD638248}"/>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191257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57DF4D-60DA-49BC-A5F3-C217A730CD2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FA9BBFC-8C3D-45C5-919B-A3295DD580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1A6E2AB-AA1A-429E-854A-BBDCDCEA7B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434D7DB-368F-4A87-A9DF-232A90C76D55}"/>
              </a:ext>
            </a:extLst>
          </p:cNvPr>
          <p:cNvSpPr>
            <a:spLocks noGrp="1"/>
          </p:cNvSpPr>
          <p:nvPr>
            <p:ph type="dt" sz="half" idx="10"/>
          </p:nvPr>
        </p:nvSpPr>
        <p:spPr/>
        <p:txBody>
          <a:bodyPr/>
          <a:lstStyle/>
          <a:p>
            <a:fld id="{42EDEE9F-28ED-48F8-8389-A6813D8FF8D2}" type="datetimeFigureOut">
              <a:rPr kumimoji="1" lang="ja-JP" altLang="en-US" smtClean="0"/>
              <a:t>2025/11/26</a:t>
            </a:fld>
            <a:endParaRPr kumimoji="1" lang="ja-JP" altLang="en-US"/>
          </a:p>
        </p:txBody>
      </p:sp>
      <p:sp>
        <p:nvSpPr>
          <p:cNvPr id="6" name="フッター プレースホルダー 5">
            <a:extLst>
              <a:ext uri="{FF2B5EF4-FFF2-40B4-BE49-F238E27FC236}">
                <a16:creationId xmlns:a16="http://schemas.microsoft.com/office/drawing/2014/main" id="{1311AA59-EAF2-4346-B743-A871E08014C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39CF6E3-5498-4505-9DCC-F2F098EE4EF3}"/>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034878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927079-E682-4FAF-9746-E0191416DF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62DD731-5752-4A4B-AEFE-7B6474DC8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48208B-99D8-4C52-9384-9AF44FF6A8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DEE9F-28ED-48F8-8389-A6813D8FF8D2}" type="datetimeFigureOut">
              <a:rPr kumimoji="1" lang="ja-JP" altLang="en-US" smtClean="0"/>
              <a:t>2025/11/26</a:t>
            </a:fld>
            <a:endParaRPr kumimoji="1" lang="ja-JP" altLang="en-US"/>
          </a:p>
        </p:txBody>
      </p:sp>
      <p:sp>
        <p:nvSpPr>
          <p:cNvPr id="5" name="フッター プレースホルダー 4">
            <a:extLst>
              <a:ext uri="{FF2B5EF4-FFF2-40B4-BE49-F238E27FC236}">
                <a16:creationId xmlns:a16="http://schemas.microsoft.com/office/drawing/2014/main" id="{CEF11C39-9868-441C-9638-D065304B47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290010D-03C1-48A1-BF07-A95963900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1137621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2209800"/>
            <a:ext cx="12192000" cy="1435224"/>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大阪における今後の住宅・建築政策のあり方</a:t>
            </a:r>
            <a:endParaRPr lang="en-US" altLang="ja-JP" sz="2400"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a:p>
            <a:pPr algn="ctr" eaLnBrk="1" hangingPunct="1"/>
            <a:r>
              <a:rPr lang="ja-JP" altLang="en-US" sz="2400"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答申（素案）　参考資料</a:t>
            </a:r>
          </a:p>
        </p:txBody>
      </p:sp>
      <p:sp>
        <p:nvSpPr>
          <p:cNvPr id="3" name="テキスト ボックス 2">
            <a:extLst>
              <a:ext uri="{FF2B5EF4-FFF2-40B4-BE49-F238E27FC236}">
                <a16:creationId xmlns:a16="http://schemas.microsoft.com/office/drawing/2014/main" id="{3446CFB4-B17F-4027-A2F5-A652E82E4DA4}"/>
              </a:ext>
            </a:extLst>
          </p:cNvPr>
          <p:cNvSpPr txBox="1"/>
          <p:nvPr/>
        </p:nvSpPr>
        <p:spPr>
          <a:xfrm>
            <a:off x="10495254" y="353726"/>
            <a:ext cx="1447796" cy="284198"/>
          </a:xfrm>
          <a:prstGeom prst="rect">
            <a:avLst/>
          </a:prstGeom>
          <a:noFill/>
          <a:ln>
            <a:solidFill>
              <a:schemeClr val="tx1"/>
            </a:solidFill>
          </a:ln>
        </p:spPr>
        <p:txBody>
          <a:bodyPr wrap="square" tIns="58500" bIns="0">
            <a:spAutoFit/>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1463" b="0" i="0" u="none" strike="noStrike" kern="1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参考資料１</a:t>
            </a:r>
            <a:endParaRPr kumimoji="1" lang="en-US" altLang="ja-JP" sz="1463" b="0" i="0" u="none" strike="noStrike" kern="1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Times New Roman" panose="02020603050405020304" pitchFamily="18" charset="0"/>
            </a:endParaRPr>
          </a:p>
        </p:txBody>
      </p:sp>
      <p:sp>
        <p:nvSpPr>
          <p:cNvPr id="5" name="Rectangle 1">
            <a:extLst>
              <a:ext uri="{FF2B5EF4-FFF2-40B4-BE49-F238E27FC236}">
                <a16:creationId xmlns:a16="http://schemas.microsoft.com/office/drawing/2014/main" id="{7E427987-9145-4B4F-B264-A74618A32AED}"/>
              </a:ext>
            </a:extLst>
          </p:cNvPr>
          <p:cNvSpPr>
            <a:spLocks noChangeArrowheads="1"/>
          </p:cNvSpPr>
          <p:nvPr/>
        </p:nvSpPr>
        <p:spPr bwMode="auto">
          <a:xfrm>
            <a:off x="2654213" y="5803096"/>
            <a:ext cx="6883573" cy="792088"/>
          </a:xfrm>
          <a:prstGeom prst="rect">
            <a:avLst/>
          </a:prstGeom>
          <a:no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290" rtl="0" eaLnBrk="1" fontAlgn="auto" latinLnBrk="0" hangingPunct="1">
              <a:lnSpc>
                <a:spcPct val="15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令和７年</a:t>
            </a:r>
            <a:r>
              <a:rPr kumimoji="1" lang="en-US" altLang="ja-JP"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11</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月</a:t>
            </a:r>
            <a:r>
              <a:rPr kumimoji="1" lang="en-US" altLang="ja-JP"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1</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４日</a:t>
            </a:r>
            <a:endParaRPr kumimoji="1" lang="en-US" altLang="ja-JP"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lvl="0" indent="0" algn="ctr" defTabSz="914290" rtl="0" eaLnBrk="1" fontAlgn="auto" latinLnBrk="0" hangingPunct="1">
              <a:lnSpc>
                <a:spcPct val="15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sz="1800"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令和７年度 </a:t>
            </a:r>
            <a:r>
              <a:rPr kumimoji="1" lang="zh-TW"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第</a:t>
            </a:r>
            <a:r>
              <a:rPr lang="ja-JP" altLang="en-US" sz="1800"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６</a:t>
            </a:r>
            <a:r>
              <a:rPr kumimoji="1" lang="zh-TW"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回 </a:t>
            </a:r>
            <a:r>
              <a:rPr lang="ja-JP" altLang="en-US" sz="1800"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住生活基本計画推進部</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会 資料</a:t>
            </a:r>
          </a:p>
        </p:txBody>
      </p:sp>
    </p:spTree>
    <p:extLst>
      <p:ext uri="{BB962C8B-B14F-4D97-AF65-F5344CB8AC3E}">
        <p14:creationId xmlns:p14="http://schemas.microsoft.com/office/powerpoint/2010/main" val="2793978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AA3369E-3969-436E-AB97-968B93661992}"/>
              </a:ext>
            </a:extLst>
          </p:cNvPr>
          <p:cNvPicPr>
            <a:picLocks noChangeAspect="1"/>
          </p:cNvPicPr>
          <p:nvPr/>
        </p:nvPicPr>
        <p:blipFill>
          <a:blip r:embed="rId2"/>
          <a:stretch>
            <a:fillRect/>
          </a:stretch>
        </p:blipFill>
        <p:spPr>
          <a:xfrm>
            <a:off x="718476" y="1417646"/>
            <a:ext cx="10803048" cy="4950381"/>
          </a:xfrm>
          <a:prstGeom prst="rect">
            <a:avLst/>
          </a:prstGeom>
        </p:spPr>
      </p:pic>
      <p:sp>
        <p:nvSpPr>
          <p:cNvPr id="12" name="正方形/長方形 11">
            <a:extLst>
              <a:ext uri="{FF2B5EF4-FFF2-40B4-BE49-F238E27FC236}">
                <a16:creationId xmlns:a16="http://schemas.microsoft.com/office/drawing/2014/main" id="{81436C83-D52A-4E08-8F62-15B48687547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1- 6</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大阪府の年齢階級別転出入の状況（令和６年）</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9" name="Rectangle 57"/>
          <p:cNvSpPr>
            <a:spLocks noChangeArrowheads="1"/>
          </p:cNvSpPr>
          <p:nvPr/>
        </p:nvSpPr>
        <p:spPr bwMode="auto">
          <a:xfrm>
            <a:off x="360000" y="751334"/>
            <a:ext cx="11520000" cy="369332"/>
          </a:xfrm>
          <a:prstGeom prst="rect">
            <a:avLst/>
          </a:prstGeom>
          <a:solidFill>
            <a:schemeClr val="bg1"/>
          </a:solidFill>
          <a:ln w="9525">
            <a:solidFill>
              <a:schemeClr val="tx1"/>
            </a:solidFill>
            <a:prstDash val="solid"/>
            <a:miter lim="800000"/>
            <a:headEnd/>
            <a:tailEnd/>
          </a:ln>
        </p:spPr>
        <p:txBody>
          <a:bodyPr wrap="square" anchor="ctr">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　</a:t>
            </a:r>
            <a:r>
              <a:rPr kumimoji="1" lang="en-US" altLang="ja-JP" sz="1800" b="0" i="0" u="none" strike="noStrike" kern="1200" cap="none" normalizeH="0" noProof="0" dirty="0">
                <a:ln>
                  <a:noFill/>
                </a:ln>
                <a:effectLst/>
                <a:uLnTx/>
                <a:uFillTx/>
                <a:latin typeface="UD デジタル 教科書体 N-R" panose="02020400000000000000" pitchFamily="17" charset="-128"/>
                <a:ea typeface="UD デジタル 教科書体 N-R" panose="02020400000000000000" pitchFamily="17" charset="-128"/>
              </a:rPr>
              <a:t>15</a:t>
            </a:r>
            <a:r>
              <a:rPr kumimoji="1" lang="ja-JP" altLang="en-US" sz="1800" b="0" i="0" u="none" strike="noStrike" kern="1200" cap="none" normalizeH="0" noProof="0" dirty="0">
                <a:ln>
                  <a:noFill/>
                </a:ln>
                <a:effectLst/>
                <a:uLnTx/>
                <a:uFillTx/>
                <a:latin typeface="UD デジタル 教科書体 N-R" panose="02020400000000000000" pitchFamily="17" charset="-128"/>
                <a:ea typeface="UD デジタル 教科書体 N-R" panose="02020400000000000000" pitchFamily="17" charset="-128"/>
              </a:rPr>
              <a:t>～</a:t>
            </a:r>
            <a:r>
              <a:rPr kumimoji="1" lang="en-US" altLang="ja-JP" sz="1800" b="0" i="0" u="none" strike="noStrike" kern="1200" cap="none" normalizeH="0" noProof="0" dirty="0">
                <a:ln>
                  <a:noFill/>
                </a:ln>
                <a:effectLst/>
                <a:uLnTx/>
                <a:uFillTx/>
                <a:latin typeface="UD デジタル 教科書体 N-R" panose="02020400000000000000" pitchFamily="17" charset="-128"/>
                <a:ea typeface="UD デジタル 教科書体 N-R" panose="02020400000000000000" pitchFamily="17" charset="-128"/>
              </a:rPr>
              <a:t>29</a:t>
            </a:r>
            <a:r>
              <a:rPr kumimoji="1" lang="ja-JP" altLang="en-US" sz="1800" b="0" i="0" u="none" strike="noStrike" kern="1200" cap="none" normalizeH="0" noProof="0" dirty="0">
                <a:ln>
                  <a:noFill/>
                </a:ln>
                <a:effectLst/>
                <a:uLnTx/>
                <a:uFillTx/>
                <a:latin typeface="UD デジタル 教科書体 N-R" panose="02020400000000000000" pitchFamily="17" charset="-128"/>
                <a:ea typeface="UD デジタル 教科書体 N-R" panose="02020400000000000000" pitchFamily="17" charset="-128"/>
              </a:rPr>
              <a:t>歳の若い世代において多くの転入超過が見られる。</a:t>
            </a:r>
            <a:endParaRPr kumimoji="1" lang="en-US" altLang="ja-JP" sz="1800" b="0" i="0" u="none" strike="noStrike" kern="1200" cap="none" normalizeH="0" noProof="0" dirty="0">
              <a:ln>
                <a:noFill/>
              </a:ln>
              <a:effectLst/>
              <a:uLnTx/>
              <a:uFillTx/>
              <a:latin typeface="UD デジタル 教科書体 N-R" panose="02020400000000000000" pitchFamily="17" charset="-128"/>
              <a:ea typeface="UD デジタル 教科書体 N-R" panose="02020400000000000000" pitchFamily="17" charset="-128"/>
            </a:endParaRPr>
          </a:p>
        </p:txBody>
      </p:sp>
      <p:sp>
        <p:nvSpPr>
          <p:cNvPr id="2" name="スライド番号プレースホルダー 1">
            <a:extLst>
              <a:ext uri="{FF2B5EF4-FFF2-40B4-BE49-F238E27FC236}">
                <a16:creationId xmlns:a16="http://schemas.microsoft.com/office/drawing/2014/main" id="{69A5307A-DFA5-E44F-1A10-C23DB429DD51}"/>
              </a:ext>
            </a:extLst>
          </p:cNvPr>
          <p:cNvSpPr>
            <a:spLocks noGrp="1"/>
          </p:cNvSpPr>
          <p:nvPr>
            <p:ph type="sldNum" sz="quarter" idx="12"/>
          </p:nvPr>
        </p:nvSpPr>
        <p:spPr>
          <a:xfrm>
            <a:off x="9421200" y="6487200"/>
            <a:ext cx="2743200" cy="365125"/>
          </a:xfrm>
        </p:spPr>
        <p:txBody>
          <a:bodyPr/>
          <a:lstStyle/>
          <a:p>
            <a:fld id="{939419F8-C6ED-4129-B08A-7AC8488EBEA0}" type="slidenum">
              <a:rPr kumimoji="1" lang="ja-JP" altLang="en-US" smtClean="0"/>
              <a:t>10</a:t>
            </a:fld>
            <a:endParaRPr kumimoji="1" lang="ja-JP" altLang="en-US" dirty="0"/>
          </a:p>
        </p:txBody>
      </p:sp>
      <p:sp>
        <p:nvSpPr>
          <p:cNvPr id="13" name="テキスト ボックス 12">
            <a:extLst>
              <a:ext uri="{FF2B5EF4-FFF2-40B4-BE49-F238E27FC236}">
                <a16:creationId xmlns:a16="http://schemas.microsoft.com/office/drawing/2014/main" id="{6ADDC69C-7F0E-4BFC-8313-E5B181C90DD5}"/>
              </a:ext>
            </a:extLst>
          </p:cNvPr>
          <p:cNvSpPr txBox="1"/>
          <p:nvPr/>
        </p:nvSpPr>
        <p:spPr>
          <a:xfrm>
            <a:off x="6600825" y="6502528"/>
            <a:ext cx="5279175"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 令和６年結果」（総務省統計局）を基に大阪府作成</a:t>
            </a:r>
          </a:p>
        </p:txBody>
      </p:sp>
      <p:sp>
        <p:nvSpPr>
          <p:cNvPr id="10" name="正方形/長方形 9">
            <a:extLst>
              <a:ext uri="{FF2B5EF4-FFF2-40B4-BE49-F238E27FC236}">
                <a16:creationId xmlns:a16="http://schemas.microsoft.com/office/drawing/2014/main" id="{A4DFAF28-95CE-4F1D-8FDE-35CB2D799153}"/>
              </a:ext>
            </a:extLst>
          </p:cNvPr>
          <p:cNvSpPr/>
          <p:nvPr/>
        </p:nvSpPr>
        <p:spPr>
          <a:xfrm>
            <a:off x="1196750" y="1585171"/>
            <a:ext cx="602650" cy="194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1000" dirty="0">
                <a:solidFill>
                  <a:schemeClr val="tx1"/>
                </a:solidFill>
                <a:latin typeface="Meiryo UI" panose="020B0604030504040204" pitchFamily="50" charset="-128"/>
                <a:ea typeface="Meiryo UI" panose="020B0604030504040204" pitchFamily="50" charset="-128"/>
              </a:rPr>
              <a:t>（人）</a:t>
            </a:r>
            <a:endParaRPr lang="ja-JP" sz="1000" dirty="0">
              <a:solidFill>
                <a:schemeClr val="tx1"/>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9DE5E941-6DCC-3D1B-C23F-383FDD108404}"/>
              </a:ext>
            </a:extLst>
          </p:cNvPr>
          <p:cNvSpPr/>
          <p:nvPr/>
        </p:nvSpPr>
        <p:spPr>
          <a:xfrm>
            <a:off x="3702740" y="2141621"/>
            <a:ext cx="473064" cy="1803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7A811D5-91B9-3331-E726-E6B4FA7DCAF3}"/>
              </a:ext>
            </a:extLst>
          </p:cNvPr>
          <p:cNvSpPr/>
          <p:nvPr/>
        </p:nvSpPr>
        <p:spPr>
          <a:xfrm>
            <a:off x="4194854" y="2451469"/>
            <a:ext cx="473064" cy="1803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D8089EEA-1350-FE1D-2051-6905894AFEA1}"/>
              </a:ext>
            </a:extLst>
          </p:cNvPr>
          <p:cNvSpPr/>
          <p:nvPr/>
        </p:nvSpPr>
        <p:spPr>
          <a:xfrm>
            <a:off x="3159256" y="4921780"/>
            <a:ext cx="473064" cy="1803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94274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a:extLst>
              <a:ext uri="{FF2B5EF4-FFF2-40B4-BE49-F238E27FC236}">
                <a16:creationId xmlns:a16="http://schemas.microsoft.com/office/drawing/2014/main" id="{9115ED2D-DE96-D927-D90A-32A0DE5F8FAC}"/>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11</a:t>
            </a:fld>
            <a:endParaRPr lang="en-US" altLang="ja-JP" dirty="0"/>
          </a:p>
        </p:txBody>
      </p:sp>
      <p:sp>
        <p:nvSpPr>
          <p:cNvPr id="15" name="テキスト ボックス 14">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a:latin typeface="メイリオ" panose="020B0604030504040204" pitchFamily="50" charset="-128"/>
                <a:ea typeface="メイリオ" panose="020B0604030504040204" pitchFamily="50" charset="-128"/>
              </a:rPr>
              <a:t>人口減少・少子高齢化</a:t>
            </a:r>
            <a:endParaRPr lang="ja-JP" altLang="en-US" sz="1400" b="1" dirty="0">
              <a:latin typeface="メイリオ" panose="020B0604030504040204" pitchFamily="50" charset="-128"/>
              <a:ea typeface="メイリオ" panose="020B0604030504040204" pitchFamily="50" charset="-128"/>
            </a:endParaRPr>
          </a:p>
        </p:txBody>
      </p:sp>
      <p:sp>
        <p:nvSpPr>
          <p:cNvPr id="11" name="テキスト ボックス 2">
            <a:extLst>
              <a:ext uri="{FF2B5EF4-FFF2-40B4-BE49-F238E27FC236}">
                <a16:creationId xmlns:a16="http://schemas.microsoft.com/office/drawing/2014/main" id="{B7ED68DB-634C-4CC2-86A0-C4E6A78EBF40}"/>
              </a:ext>
            </a:extLst>
          </p:cNvPr>
          <p:cNvSpPr txBox="1">
            <a:spLocks noChangeArrowheads="1"/>
          </p:cNvSpPr>
          <p:nvPr/>
        </p:nvSpPr>
        <p:spPr bwMode="auto">
          <a:xfrm>
            <a:off x="360000" y="1672282"/>
            <a:ext cx="3560679" cy="184666"/>
          </a:xfrm>
          <a:prstGeom prst="rect">
            <a:avLst/>
          </a:prstGeom>
          <a:noFill/>
          <a:ln w="9525">
            <a:noFill/>
            <a:miter lim="800000"/>
            <a:headEnd/>
            <a:tailEnd/>
          </a:ln>
        </p:spPr>
        <p:txBody>
          <a:bodyPr rot="0" vert="horz" wrap="square" lIns="72000" tIns="0" rIns="72000" bIns="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200" b="1" kern="100" dirty="0">
                <a:solidFill>
                  <a:prstClr val="black"/>
                </a:solidFill>
                <a:latin typeface="メイリオ" panose="020B0604030504040204" pitchFamily="50" charset="-128"/>
                <a:ea typeface="メイリオ" panose="020B0604030504040204" pitchFamily="50" charset="-128"/>
                <a:cs typeface="Times New Roman"/>
              </a:rPr>
              <a:t>大阪府の住民基本台帳人口（外国人居住者）</a:t>
            </a:r>
            <a:endParaRPr kumimoji="1" lang="zh-TW" altLang="en-US" sz="12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endParaRPr>
          </a:p>
        </p:txBody>
      </p:sp>
      <p:sp>
        <p:nvSpPr>
          <p:cNvPr id="25" name="テキスト ボックス 2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B4755567-F493-2D91-CD2E-C7E1B3173F63}"/>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1- 7</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大阪府の外国人居住の推移（全体）</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4" name="テキスト ボックス 9">
            <a:extLst>
              <a:ext uri="{FF2B5EF4-FFF2-40B4-BE49-F238E27FC236}">
                <a16:creationId xmlns:a16="http://schemas.microsoft.com/office/drawing/2014/main" id="{7E09107B-7330-75F2-7C1F-9B343446DA25}"/>
              </a:ext>
            </a:extLst>
          </p:cNvPr>
          <p:cNvSpPr txBox="1"/>
          <p:nvPr/>
        </p:nvSpPr>
        <p:spPr>
          <a:xfrm>
            <a:off x="359999" y="720000"/>
            <a:ext cx="11520000" cy="788806"/>
          </a:xfrm>
          <a:prstGeom prst="rect">
            <a:avLst/>
          </a:prstGeom>
          <a:noFill/>
          <a:ln w="6350">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88900" indent="-88900">
              <a:lnSpc>
                <a:spcPct val="130000"/>
              </a:lnSpc>
            </a:pPr>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・大阪府の外国人居住者は、コロナ禍の影響により</a:t>
            </a:r>
            <a:r>
              <a:rPr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2022</a:t>
            </a:r>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年に減少したものの、</a:t>
            </a:r>
            <a:r>
              <a:rPr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2023</a:t>
            </a:r>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年以降は増加しており、</a:t>
            </a:r>
            <a:r>
              <a:rPr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2025</a:t>
            </a:r>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年には</a:t>
            </a:r>
            <a:r>
              <a:rPr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30</a:t>
            </a:r>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万人を超えている。</a:t>
            </a:r>
          </a:p>
        </p:txBody>
      </p:sp>
      <p:sp>
        <p:nvSpPr>
          <p:cNvPr id="12" name="テキスト ボックス 11">
            <a:extLst>
              <a:ext uri="{FF2B5EF4-FFF2-40B4-BE49-F238E27FC236}">
                <a16:creationId xmlns:a16="http://schemas.microsoft.com/office/drawing/2014/main" id="{8D2172D1-21DC-4734-838B-9D5091838102}"/>
              </a:ext>
            </a:extLst>
          </p:cNvPr>
          <p:cNvSpPr txBox="1"/>
          <p:nvPr/>
        </p:nvSpPr>
        <p:spPr>
          <a:xfrm>
            <a:off x="6600825" y="6502528"/>
            <a:ext cx="5279175"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「住民基本台帳データ」を基に大阪府作成</a:t>
            </a:r>
          </a:p>
        </p:txBody>
      </p:sp>
      <p:sp>
        <p:nvSpPr>
          <p:cNvPr id="6" name="正方形/長方形 5">
            <a:extLst>
              <a:ext uri="{FF2B5EF4-FFF2-40B4-BE49-F238E27FC236}">
                <a16:creationId xmlns:a16="http://schemas.microsoft.com/office/drawing/2014/main" id="{BB94F18C-59EA-A646-BB5A-EE28FD99C89C}"/>
              </a:ext>
            </a:extLst>
          </p:cNvPr>
          <p:cNvSpPr/>
          <p:nvPr/>
        </p:nvSpPr>
        <p:spPr>
          <a:xfrm>
            <a:off x="977675" y="1943447"/>
            <a:ext cx="602650" cy="194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1000" dirty="0">
                <a:solidFill>
                  <a:schemeClr val="tx1"/>
                </a:solidFill>
                <a:latin typeface="Meiryo UI" panose="020B0604030504040204" pitchFamily="50" charset="-128"/>
                <a:ea typeface="Meiryo UI" panose="020B0604030504040204" pitchFamily="50" charset="-128"/>
              </a:rPr>
              <a:t>（人）</a:t>
            </a:r>
            <a:endParaRPr lang="ja-JP" sz="1000" dirty="0">
              <a:solidFill>
                <a:schemeClr val="tx1"/>
              </a:solidFill>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70FCBC23-DD8A-4439-B9BF-41782AF55405}"/>
              </a:ext>
            </a:extLst>
          </p:cNvPr>
          <p:cNvPicPr>
            <a:picLocks noChangeAspect="1"/>
          </p:cNvPicPr>
          <p:nvPr/>
        </p:nvPicPr>
        <p:blipFill>
          <a:blip r:embed="rId3"/>
          <a:stretch>
            <a:fillRect/>
          </a:stretch>
        </p:blipFill>
        <p:spPr>
          <a:xfrm>
            <a:off x="359999" y="2006255"/>
            <a:ext cx="11522439" cy="4316342"/>
          </a:xfrm>
          <a:prstGeom prst="rect">
            <a:avLst/>
          </a:prstGeom>
        </p:spPr>
      </p:pic>
    </p:spTree>
    <p:extLst>
      <p:ext uri="{BB962C8B-B14F-4D97-AF65-F5344CB8AC3E}">
        <p14:creationId xmlns:p14="http://schemas.microsoft.com/office/powerpoint/2010/main" val="2354511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E99DC-816D-2AF1-0BB3-D89ECF350F95}"/>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2E09D7C8-98A2-4CBB-82F6-564C57C7ED05}"/>
              </a:ext>
            </a:extLst>
          </p:cNvPr>
          <p:cNvSpPr>
            <a:spLocks noChangeArrowheads="1"/>
          </p:cNvSpPr>
          <p:nvPr/>
        </p:nvSpPr>
        <p:spPr bwMode="auto">
          <a:xfrm>
            <a:off x="0" y="29141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4" name="正方形/長方形 3">
            <a:extLst>
              <a:ext uri="{FF2B5EF4-FFF2-40B4-BE49-F238E27FC236}">
                <a16:creationId xmlns:a16="http://schemas.microsoft.com/office/drawing/2014/main" id="{53B79F1B-8E02-D467-FFB5-F34C39C1F020}"/>
              </a:ext>
            </a:extLst>
          </p:cNvPr>
          <p:cNvSpPr/>
          <p:nvPr/>
        </p:nvSpPr>
        <p:spPr>
          <a:xfrm>
            <a:off x="1969114" y="326208"/>
            <a:ext cx="8253772" cy="955212"/>
          </a:xfrm>
          <a:prstGeom prst="rect">
            <a:avLst/>
          </a:prstGeom>
          <a:no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spcBef>
                <a:spcPts val="600"/>
              </a:spcBef>
            </a:pPr>
            <a:r>
              <a:rPr lang="en-US" altLang="ja-JP" sz="1800"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a:t>
            </a:r>
            <a:r>
              <a:rPr lang="ja-JP" altLang="en-US"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sz="1800"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住宅</a:t>
            </a:r>
            <a:r>
              <a:rPr lang="ja-JP" altLang="en-US"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ストック・市場環境</a:t>
            </a:r>
            <a:endParaRPr lang="en-US" altLang="ja-JP" sz="1800"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a:p>
            <a:pPr marL="92075" indent="-92075" algn="ctr">
              <a:spcBef>
                <a:spcPts val="60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目　次</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p>
          <a:p>
            <a:pPr marL="176213">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6">
            <a:extLst>
              <a:ext uri="{FF2B5EF4-FFF2-40B4-BE49-F238E27FC236}">
                <a16:creationId xmlns:a16="http://schemas.microsoft.com/office/drawing/2014/main" id="{E00BA6AF-FE76-4ADD-A7F6-8AE7E8C75E6A}"/>
              </a:ext>
            </a:extLst>
          </p:cNvPr>
          <p:cNvGraphicFramePr>
            <a:graphicFrameLocks noGrp="1"/>
          </p:cNvGraphicFramePr>
          <p:nvPr>
            <p:extLst>
              <p:ext uri="{D42A27DB-BD31-4B8C-83A1-F6EECF244321}">
                <p14:modId xmlns:p14="http://schemas.microsoft.com/office/powerpoint/2010/main" val="603407966"/>
              </p:ext>
            </p:extLst>
          </p:nvPr>
        </p:nvGraphicFramePr>
        <p:xfrm>
          <a:off x="1085852" y="1120862"/>
          <a:ext cx="9302846" cy="3002725"/>
        </p:xfrm>
        <a:graphic>
          <a:graphicData uri="http://schemas.openxmlformats.org/drawingml/2006/table">
            <a:tbl>
              <a:tblPr firstRow="1" bandRow="1">
                <a:tableStyleId>{5C22544A-7EE6-4342-B048-85BDC9FD1C3A}</a:tableStyleId>
              </a:tblPr>
              <a:tblGrid>
                <a:gridCol w="7667760">
                  <a:extLst>
                    <a:ext uri="{9D8B030D-6E8A-4147-A177-3AD203B41FA5}">
                      <a16:colId xmlns:a16="http://schemas.microsoft.com/office/drawing/2014/main" val="1326004190"/>
                    </a:ext>
                  </a:extLst>
                </a:gridCol>
                <a:gridCol w="403484">
                  <a:extLst>
                    <a:ext uri="{9D8B030D-6E8A-4147-A177-3AD203B41FA5}">
                      <a16:colId xmlns:a16="http://schemas.microsoft.com/office/drawing/2014/main" val="622283939"/>
                    </a:ext>
                  </a:extLst>
                </a:gridCol>
                <a:gridCol w="1231602">
                  <a:extLst>
                    <a:ext uri="{9D8B030D-6E8A-4147-A177-3AD203B41FA5}">
                      <a16:colId xmlns:a16="http://schemas.microsoft.com/office/drawing/2014/main" val="172850306"/>
                    </a:ext>
                  </a:extLst>
                </a:gridCol>
              </a:tblGrid>
              <a:tr h="2243440">
                <a:tc>
                  <a:txBody>
                    <a:bodyPr/>
                    <a:lstStyle/>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○住宅ストック</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180975" indent="0">
                        <a:lnSpc>
                          <a:spcPct val="120000"/>
                        </a:lnSpc>
                      </a:pP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１　  大阪府の住宅数・世帯数・空家数の推移</a:t>
                      </a:r>
                    </a:p>
                    <a:p>
                      <a:pPr marL="180975" indent="0">
                        <a:lnSpc>
                          <a:spcPct val="120000"/>
                        </a:lnSpc>
                      </a:pP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２　  </a:t>
                      </a:r>
                      <a:r>
                        <a:rPr lang="ja-JP" altLang="en-US" sz="1600" b="0" dirty="0">
                          <a:solidFill>
                            <a:schemeClr val="tx1"/>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大阪府の所有関係別の住宅ストックの状況</a:t>
                      </a:r>
                      <a:endPar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180975" indent="0">
                        <a:lnSpc>
                          <a:spcPct val="120000"/>
                        </a:lnSpc>
                      </a:pP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３　  </a:t>
                      </a:r>
                      <a:r>
                        <a:rPr lang="ja-JP" altLang="en-US" sz="1600" b="0" dirty="0">
                          <a:solidFill>
                            <a:schemeClr val="tx1"/>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大阪府の所有関係別の新設住宅着工戸数</a:t>
                      </a:r>
                      <a:endPar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180975" indent="0">
                        <a:lnSpc>
                          <a:spcPct val="120000"/>
                        </a:lnSpc>
                      </a:pP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４　  </a:t>
                      </a:r>
                      <a:r>
                        <a:rPr lang="ja-JP" altLang="en-US" sz="1600" b="0" dirty="0">
                          <a:solidFill>
                            <a:schemeClr val="tx1"/>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大阪府内の分譲マンションのストック数推計</a:t>
                      </a:r>
                      <a:endPar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180975" indent="0">
                        <a:lnSpc>
                          <a:spcPct val="120000"/>
                        </a:lnSpc>
                      </a:pP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５　  </a:t>
                      </a:r>
                      <a:r>
                        <a:rPr lang="ja-JP" altLang="en-US" sz="1600" b="0" dirty="0">
                          <a:solidFill>
                            <a:schemeClr val="tx1"/>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大阪府の空家の種類別内訳の推移</a:t>
                      </a:r>
                      <a:endParaRPr lang="en-US" altLang="ja-JP" sz="1600" b="0" dirty="0">
                        <a:solidFill>
                          <a:schemeClr val="tx1"/>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80975" indent="0">
                        <a:lnSpc>
                          <a:spcPct val="120000"/>
                        </a:lnSpc>
                      </a:pPr>
                      <a:r>
                        <a:rPr kumimoji="1" lang="zh-TW" altLang="en-US" sz="1600" b="0"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zh-TW" sz="1600" b="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６</a:t>
                      </a:r>
                      <a:r>
                        <a:rPr kumimoji="1" lang="zh-TW" altLang="en-US" sz="1600" b="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1600" b="0" dirty="0">
                          <a:solidFill>
                            <a:schemeClr val="tx1"/>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大阪府の賃貸住宅の総量</a:t>
                      </a:r>
                      <a:endParaRPr kumimoji="1" lang="zh-TW"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180975" indent="0">
                        <a:lnSpc>
                          <a:spcPct val="120000"/>
                        </a:lnSpc>
                      </a:pP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７</a:t>
                      </a:r>
                      <a:r>
                        <a:rPr kumimoji="1" lang="zh-TW" altLang="en-US" sz="1600" b="0"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大阪府の民営借家の１か月あたりの家賃別世帯数</a:t>
                      </a:r>
                      <a:endPar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180975" marR="0" lvl="0" indent="0" algn="l" defTabSz="914400" rtl="0" eaLnBrk="1" fontAlgn="auto" latinLnBrk="0" hangingPunct="1">
                        <a:lnSpc>
                          <a:spcPct val="120000"/>
                        </a:lnSpc>
                        <a:spcBef>
                          <a:spcPts val="0"/>
                        </a:spcBef>
                        <a:spcAft>
                          <a:spcPts val="0"/>
                        </a:spcAft>
                        <a:buClrTx/>
                        <a:buSzTx/>
                        <a:buFontTx/>
                        <a:buNone/>
                        <a:tabLst/>
                        <a:defRPr/>
                      </a:pPr>
                      <a:r>
                        <a:rPr kumimoji="1" lang="zh-TW" altLang="en-US" sz="1600" b="0"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zh-TW" sz="1600" b="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８</a:t>
                      </a:r>
                      <a:r>
                        <a:rPr kumimoji="1" lang="zh-TW" altLang="en-US" sz="1600" b="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1600" b="0" dirty="0">
                          <a:solidFill>
                            <a:schemeClr val="tx1"/>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大阪府の住宅及び居住環境の総合満足度（総合評価）</a:t>
                      </a:r>
                      <a:endParaRPr kumimoji="1" lang="zh-TW"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180975" marR="0" lvl="0" indent="0" algn="l" defTabSz="914400" rtl="0" eaLnBrk="1" fontAlgn="auto" latinLnBrk="0" hangingPunct="1">
                        <a:lnSpc>
                          <a:spcPct val="120000"/>
                        </a:lnSpc>
                        <a:spcBef>
                          <a:spcPts val="0"/>
                        </a:spcBef>
                        <a:spcAft>
                          <a:spcPts val="0"/>
                        </a:spcAft>
                        <a:buClrTx/>
                        <a:buSzTx/>
                        <a:buFontTx/>
                        <a:buNone/>
                        <a:tabLst/>
                        <a:defRPr/>
                      </a:pPr>
                      <a:r>
                        <a:rPr kumimoji="1" lang="zh-TW" altLang="en-US" sz="1600" b="0"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zh-TW" sz="1600" b="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９</a:t>
                      </a:r>
                      <a:r>
                        <a:rPr kumimoji="1" lang="zh-TW" altLang="en-US" sz="1600" b="0"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  大阪府の住宅及び居住環境における重要な要素</a:t>
                      </a:r>
                      <a:endParaRPr kumimoji="1" lang="zh-TW"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gn="r">
                        <a:lnSpc>
                          <a:spcPct val="120000"/>
                        </a:lnSpc>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13</a:t>
                      </a:r>
                    </a:p>
                    <a:p>
                      <a:pPr algn="r">
                        <a:lnSpc>
                          <a:spcPct val="120000"/>
                        </a:lnSpc>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14</a:t>
                      </a:r>
                    </a:p>
                    <a:p>
                      <a:pPr algn="r">
                        <a:lnSpc>
                          <a:spcPct val="120000"/>
                        </a:lnSpc>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15</a:t>
                      </a:r>
                    </a:p>
                    <a:p>
                      <a:pPr algn="r">
                        <a:lnSpc>
                          <a:spcPct val="120000"/>
                        </a:lnSpc>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16</a:t>
                      </a:r>
                    </a:p>
                    <a:p>
                      <a:pPr algn="r">
                        <a:lnSpc>
                          <a:spcPct val="120000"/>
                        </a:lnSpc>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17</a:t>
                      </a:r>
                    </a:p>
                    <a:p>
                      <a:pPr algn="r">
                        <a:lnSpc>
                          <a:spcPct val="120000"/>
                        </a:lnSpc>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18</a:t>
                      </a:r>
                    </a:p>
                    <a:p>
                      <a:pPr algn="r">
                        <a:lnSpc>
                          <a:spcPct val="120000"/>
                        </a:lnSpc>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19</a:t>
                      </a:r>
                    </a:p>
                    <a:p>
                      <a:pPr algn="r">
                        <a:lnSpc>
                          <a:spcPct val="120000"/>
                        </a:lnSpc>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20</a:t>
                      </a:r>
                    </a:p>
                    <a:p>
                      <a:pPr algn="r">
                        <a:lnSpc>
                          <a:spcPct val="120000"/>
                        </a:lnSpc>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951872"/>
                  </a:ext>
                </a:extLst>
              </a:tr>
            </a:tbl>
          </a:graphicData>
        </a:graphic>
      </p:graphicFrame>
      <p:graphicFrame>
        <p:nvGraphicFramePr>
          <p:cNvPr id="8" name="表 7">
            <a:extLst>
              <a:ext uri="{FF2B5EF4-FFF2-40B4-BE49-F238E27FC236}">
                <a16:creationId xmlns:a16="http://schemas.microsoft.com/office/drawing/2014/main" id="{5223E8A1-608A-4280-854C-142CC22C0F9C}"/>
              </a:ext>
            </a:extLst>
          </p:cNvPr>
          <p:cNvGraphicFramePr>
            <a:graphicFrameLocks noGrp="1"/>
          </p:cNvGraphicFramePr>
          <p:nvPr>
            <p:extLst>
              <p:ext uri="{D42A27DB-BD31-4B8C-83A1-F6EECF244321}">
                <p14:modId xmlns:p14="http://schemas.microsoft.com/office/powerpoint/2010/main" val="68604233"/>
              </p:ext>
            </p:extLst>
          </p:nvPr>
        </p:nvGraphicFramePr>
        <p:xfrm>
          <a:off x="1085852" y="4123587"/>
          <a:ext cx="9302846" cy="2338035"/>
        </p:xfrm>
        <a:graphic>
          <a:graphicData uri="http://schemas.openxmlformats.org/drawingml/2006/table">
            <a:tbl>
              <a:tblPr firstRow="1" bandRow="1">
                <a:tableStyleId>{5C22544A-7EE6-4342-B048-85BDC9FD1C3A}</a:tableStyleId>
              </a:tblPr>
              <a:tblGrid>
                <a:gridCol w="7666674">
                  <a:extLst>
                    <a:ext uri="{9D8B030D-6E8A-4147-A177-3AD203B41FA5}">
                      <a16:colId xmlns:a16="http://schemas.microsoft.com/office/drawing/2014/main" val="1326004190"/>
                    </a:ext>
                  </a:extLst>
                </a:gridCol>
                <a:gridCol w="403751">
                  <a:extLst>
                    <a:ext uri="{9D8B030D-6E8A-4147-A177-3AD203B41FA5}">
                      <a16:colId xmlns:a16="http://schemas.microsoft.com/office/drawing/2014/main" val="622283939"/>
                    </a:ext>
                  </a:extLst>
                </a:gridCol>
                <a:gridCol w="1232421">
                  <a:extLst>
                    <a:ext uri="{9D8B030D-6E8A-4147-A177-3AD203B41FA5}">
                      <a16:colId xmlns:a16="http://schemas.microsoft.com/office/drawing/2014/main" val="172850306"/>
                    </a:ext>
                  </a:extLst>
                </a:gridCol>
              </a:tblGrid>
              <a:tr h="2338035">
                <a:tc>
                  <a:txBody>
                    <a:bodyPr/>
                    <a:lstStyle/>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○市場環境</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180975" indent="0">
                        <a:lnSpc>
                          <a:spcPct val="120000"/>
                        </a:lnSpc>
                      </a:pP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- 10</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　大阪府の建築費の推移</a:t>
                      </a:r>
                    </a:p>
                    <a:p>
                      <a:pPr marL="180975" indent="0">
                        <a:lnSpc>
                          <a:spcPct val="120000"/>
                        </a:lnSpc>
                      </a:pP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- 11</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　大阪府の不動産取引価格の推移</a:t>
                      </a:r>
                    </a:p>
                    <a:p>
                      <a:pPr marL="180975" indent="0">
                        <a:lnSpc>
                          <a:spcPct val="120000"/>
                        </a:lnSpc>
                      </a:pP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- 12</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　大阪府の地価の動向：</a:t>
                      </a: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2014-2024</a:t>
                      </a:r>
                    </a:p>
                    <a:p>
                      <a:pPr marL="180975" indent="0">
                        <a:lnSpc>
                          <a:spcPct val="120000"/>
                        </a:lnSpc>
                      </a:pP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- 13</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　大阪府の既存住宅の流通量</a:t>
                      </a:r>
                      <a:endPar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180975" indent="0">
                        <a:lnSpc>
                          <a:spcPct val="120000"/>
                        </a:lnSpc>
                      </a:pP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- 14</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　既存住宅状況調査</a:t>
                      </a: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インスペクション</a:t>
                      </a: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p>
                    <a:p>
                      <a:pPr marL="180975" indent="0">
                        <a:lnSpc>
                          <a:spcPct val="120000"/>
                        </a:lnSpc>
                      </a:pP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- 15</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　大阪府内の大規模ニュータウンの分布</a:t>
                      </a:r>
                      <a:endPar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endPar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endParaRPr>
                    </a:p>
                    <a:p>
                      <a:pPr algn="r">
                        <a:lnSpc>
                          <a:spcPct val="120000"/>
                        </a:lnSpc>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22</a:t>
                      </a:r>
                    </a:p>
                    <a:p>
                      <a:pPr algn="r">
                        <a:lnSpc>
                          <a:spcPct val="120000"/>
                        </a:lnSpc>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23</a:t>
                      </a:r>
                    </a:p>
                    <a:p>
                      <a:pPr algn="r">
                        <a:lnSpc>
                          <a:spcPct val="120000"/>
                        </a:lnSpc>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24</a:t>
                      </a:r>
                    </a:p>
                    <a:p>
                      <a:pPr algn="r">
                        <a:lnSpc>
                          <a:spcPct val="120000"/>
                        </a:lnSpc>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25</a:t>
                      </a:r>
                    </a:p>
                    <a:p>
                      <a:pPr algn="r">
                        <a:lnSpc>
                          <a:spcPct val="120000"/>
                        </a:lnSpc>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26</a:t>
                      </a:r>
                    </a:p>
                    <a:p>
                      <a:pPr algn="r">
                        <a:lnSpc>
                          <a:spcPct val="120000"/>
                        </a:lnSpc>
                      </a:pP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951872"/>
                  </a:ext>
                </a:extLst>
              </a:tr>
            </a:tbl>
          </a:graphicData>
        </a:graphic>
      </p:graphicFrame>
      <p:sp>
        <p:nvSpPr>
          <p:cNvPr id="2" name="スライド番号プレースホルダー 1">
            <a:extLst>
              <a:ext uri="{FF2B5EF4-FFF2-40B4-BE49-F238E27FC236}">
                <a16:creationId xmlns:a16="http://schemas.microsoft.com/office/drawing/2014/main" id="{3212D299-EB18-4BEC-C8AA-4805ADC7117B}"/>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12</a:t>
            </a:fld>
            <a:endParaRPr lang="en-US" altLang="ja-JP" dirty="0"/>
          </a:p>
        </p:txBody>
      </p:sp>
    </p:spTree>
    <p:extLst>
      <p:ext uri="{BB962C8B-B14F-4D97-AF65-F5344CB8AC3E}">
        <p14:creationId xmlns:p14="http://schemas.microsoft.com/office/powerpoint/2010/main" val="2746870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DB557D1F-D3FB-446A-87E4-0A4920919AB4}"/>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大阪府の住宅数・世帯数・空家数の推移</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7" name="スライド番号プレースホルダー 6">
            <a:extLst>
              <a:ext uri="{FF2B5EF4-FFF2-40B4-BE49-F238E27FC236}">
                <a16:creationId xmlns:a16="http://schemas.microsoft.com/office/drawing/2014/main" id="{82A1CC59-C51B-FE41-77E1-7C56DA073AC6}"/>
              </a:ext>
            </a:extLst>
          </p:cNvPr>
          <p:cNvSpPr>
            <a:spLocks noGrp="1"/>
          </p:cNvSpPr>
          <p:nvPr>
            <p:ph type="sldNum" sz="quarter" idx="12"/>
          </p:nvPr>
        </p:nvSpPr>
        <p:spPr>
          <a:xfrm>
            <a:off x="9421200" y="6487155"/>
            <a:ext cx="2743200" cy="365125"/>
          </a:xfrm>
        </p:spPr>
        <p:txBody>
          <a:bodyPr/>
          <a:lstStyle/>
          <a:p>
            <a:fld id="{939419F8-C6ED-4129-B08A-7AC8488EBEA0}" type="slidenum">
              <a:rPr kumimoji="1" lang="ja-JP" altLang="en-US" smtClean="0"/>
              <a:t>13</a:t>
            </a:fld>
            <a:endParaRPr kumimoji="1" lang="ja-JP" altLang="en-US" dirty="0"/>
          </a:p>
        </p:txBody>
      </p:sp>
      <p:sp>
        <p:nvSpPr>
          <p:cNvPr id="3" name="正方形/長方形 2"/>
          <p:cNvSpPr/>
          <p:nvPr/>
        </p:nvSpPr>
        <p:spPr>
          <a:xfrm>
            <a:off x="360000" y="720000"/>
            <a:ext cx="11520000" cy="923330"/>
          </a:xfrm>
          <a:prstGeom prst="rect">
            <a:avLst/>
          </a:prstGeom>
          <a:ln cmpd="sng">
            <a:solidFill>
              <a:schemeClr val="tx1"/>
            </a:solidFill>
          </a:ln>
        </p:spPr>
        <p:txBody>
          <a:bodyPr wrap="square">
            <a:spAutoFit/>
          </a:bodyPr>
          <a:lstStyle/>
          <a:p>
            <a:pPr marL="274638" indent="-274638"/>
            <a:r>
              <a:rPr lang="ja-JP" altLang="en-US"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 大阪府の住宅数は、令和</a:t>
            </a:r>
            <a:r>
              <a:rPr lang="en-US" altLang="ja-JP"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5</a:t>
            </a:r>
            <a:r>
              <a:rPr lang="ja-JP" altLang="en-US"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年では約</a:t>
            </a:r>
            <a:r>
              <a:rPr lang="en-US" altLang="ja-JP"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493</a:t>
            </a:r>
            <a:r>
              <a:rPr lang="ja-JP" altLang="en-US"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万戸となり、前回調査の平成</a:t>
            </a:r>
            <a:r>
              <a:rPr lang="en-US" altLang="ja-JP"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30</a:t>
            </a:r>
            <a:r>
              <a:rPr lang="ja-JP" altLang="en-US"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年に比べ、約</a:t>
            </a:r>
            <a:r>
              <a:rPr lang="en-US" altLang="ja-JP"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25</a:t>
            </a:r>
            <a:r>
              <a:rPr lang="ja-JP" altLang="en-US"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万（</a:t>
            </a:r>
            <a:r>
              <a:rPr lang="en-US" altLang="ja-JP"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5.3%</a:t>
            </a:r>
            <a:r>
              <a:rPr lang="ja-JP" altLang="en-US"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）増加している。</a:t>
            </a:r>
            <a:endParaRPr lang="en-US" altLang="ja-JP"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endParaRPr>
          </a:p>
          <a:p>
            <a:pPr marL="177800" indent="-177800"/>
            <a:r>
              <a:rPr lang="ja-JP" altLang="en-US"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a:t>
            </a:r>
            <a:r>
              <a:rPr lang="en-US" altLang="ja-JP"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 </a:t>
            </a:r>
            <a:r>
              <a:rPr lang="ja-JP" altLang="en-US"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空家数は、年々増加しているが、令和</a:t>
            </a:r>
            <a:r>
              <a:rPr lang="en-US" altLang="ja-JP"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5</a:t>
            </a:r>
            <a:r>
              <a:rPr lang="ja-JP" altLang="en-US"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年では、空家数約</a:t>
            </a:r>
            <a:r>
              <a:rPr lang="en-US" altLang="ja-JP"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70</a:t>
            </a:r>
            <a:r>
              <a:rPr lang="ja-JP" altLang="en-US"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万戸、空家率が</a:t>
            </a:r>
            <a:r>
              <a:rPr lang="en-US" altLang="ja-JP"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14.2%</a:t>
            </a:r>
            <a:r>
              <a:rPr lang="ja-JP" altLang="en-US"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となり、平成</a:t>
            </a:r>
            <a:r>
              <a:rPr lang="en-US" altLang="ja-JP"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30</a:t>
            </a:r>
            <a:r>
              <a:rPr lang="ja-JP" altLang="en-US"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年に比べるとほぼ横ばいである。</a:t>
            </a:r>
            <a:endParaRPr lang="en-US" altLang="ja-JP"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endParaRPr>
          </a:p>
        </p:txBody>
      </p:sp>
      <p:sp>
        <p:nvSpPr>
          <p:cNvPr id="31" name="テキスト ボックス 30">
            <a:extLst>
              <a:ext uri="{FF2B5EF4-FFF2-40B4-BE49-F238E27FC236}">
                <a16:creationId xmlns:a16="http://schemas.microsoft.com/office/drawing/2014/main" id="{545A8518-7861-4801-9B88-928E3F9E5CDD}"/>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各年「住宅・土地統計調査」（総務省統計局）より大阪府作成</a:t>
            </a:r>
          </a:p>
        </p:txBody>
      </p:sp>
      <p:pic>
        <p:nvPicPr>
          <p:cNvPr id="6" name="図 5">
            <a:extLst>
              <a:ext uri="{FF2B5EF4-FFF2-40B4-BE49-F238E27FC236}">
                <a16:creationId xmlns:a16="http://schemas.microsoft.com/office/drawing/2014/main" id="{87A4A901-9A70-4A84-87E6-8821A4367C5D}"/>
              </a:ext>
            </a:extLst>
          </p:cNvPr>
          <p:cNvPicPr>
            <a:picLocks noChangeAspect="1"/>
          </p:cNvPicPr>
          <p:nvPr/>
        </p:nvPicPr>
        <p:blipFill>
          <a:blip r:embed="rId3"/>
          <a:stretch>
            <a:fillRect/>
          </a:stretch>
        </p:blipFill>
        <p:spPr>
          <a:xfrm>
            <a:off x="360000" y="1894879"/>
            <a:ext cx="11528535" cy="4584589"/>
          </a:xfrm>
          <a:prstGeom prst="rect">
            <a:avLst/>
          </a:prstGeom>
        </p:spPr>
      </p:pic>
    </p:spTree>
    <p:extLst>
      <p:ext uri="{BB962C8B-B14F-4D97-AF65-F5344CB8AC3E}">
        <p14:creationId xmlns:p14="http://schemas.microsoft.com/office/powerpoint/2010/main" val="2830781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77479694-A76B-4FC9-B4CD-A7ECE606D67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2- 2</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大阪府の所有関係別の住宅ストックの状況</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7" name="テキスト ボックス 9"/>
          <p:cNvSpPr txBox="1"/>
          <p:nvPr/>
        </p:nvSpPr>
        <p:spPr>
          <a:xfrm>
            <a:off x="360000" y="720000"/>
            <a:ext cx="11520000" cy="9233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　住宅ストックの</a:t>
            </a:r>
            <a:r>
              <a:rPr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45.6</a:t>
            </a:r>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a:t>
            </a:r>
            <a:r>
              <a:rPr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225</a:t>
            </a:r>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万戸）が賃貸住宅と推計され、うち公的賃貸住宅は約</a:t>
            </a:r>
            <a:r>
              <a:rPr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39</a:t>
            </a:r>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万戸で、賃貸住宅ストックの約２割を占めている。</a:t>
            </a:r>
            <a:endParaRPr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endParaRPr>
          </a:p>
          <a:p>
            <a:pPr marL="174625" indent="-174625"/>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　住宅全体の約９割を、民間住宅（民間賃貸住宅及び持家）が占めている。</a:t>
            </a:r>
            <a:endParaRPr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endParaRPr>
          </a:p>
        </p:txBody>
      </p:sp>
      <p:sp>
        <p:nvSpPr>
          <p:cNvPr id="9" name="Text Box 78"/>
          <p:cNvSpPr txBox="1">
            <a:spLocks noChangeArrowheads="1"/>
          </p:cNvSpPr>
          <p:nvPr/>
        </p:nvSpPr>
        <p:spPr bwMode="auto">
          <a:xfrm>
            <a:off x="7054591" y="2706957"/>
            <a:ext cx="4518284" cy="87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lIns="74295" tIns="8890" rIns="74295" bIns="889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公的賃貸住宅戸数は</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R6.3.31</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時点</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公的賃貸住宅以外の住宅数については、</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R6</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住宅･土地統計調査より推計</a:t>
            </a:r>
          </a:p>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特定公共賃貸住宅は特優賃として計上</a:t>
            </a:r>
          </a:p>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高優賃には、公社・</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UR</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分を含む</a:t>
            </a:r>
          </a:p>
        </p:txBody>
      </p:sp>
      <p:sp>
        <p:nvSpPr>
          <p:cNvPr id="35" name="テキスト ボックス 34">
            <a:extLst>
              <a:ext uri="{FF2B5EF4-FFF2-40B4-BE49-F238E27FC236}">
                <a16:creationId xmlns:a16="http://schemas.microsoft.com/office/drawing/2014/main" id="{CA030C37-7C7C-42AC-8D11-DD1A612F5E76}"/>
              </a:ext>
            </a:extLst>
          </p:cNvPr>
          <p:cNvSpPr txBox="1"/>
          <p:nvPr/>
        </p:nvSpPr>
        <p:spPr>
          <a:xfrm>
            <a:off x="6878367" y="6502528"/>
            <a:ext cx="5001634"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「令和５年 住宅・土地統計調査」（総務省統計局）、大阪府資料を基に大阪府作成</a:t>
            </a:r>
          </a:p>
        </p:txBody>
      </p:sp>
      <p:sp>
        <p:nvSpPr>
          <p:cNvPr id="26" name="スライド番号プレースホルダー 1">
            <a:extLst>
              <a:ext uri="{FF2B5EF4-FFF2-40B4-BE49-F238E27FC236}">
                <a16:creationId xmlns:a16="http://schemas.microsoft.com/office/drawing/2014/main" id="{87A1C87C-2F33-49DB-91C0-E36DBF17506C}"/>
              </a:ext>
            </a:extLst>
          </p:cNvPr>
          <p:cNvSpPr>
            <a:spLocks noGrp="1"/>
          </p:cNvSpPr>
          <p:nvPr>
            <p:ph type="sldNum" sz="quarter" idx="12"/>
          </p:nvPr>
        </p:nvSpPr>
        <p:spPr>
          <a:xfrm>
            <a:off x="9421200" y="6487200"/>
            <a:ext cx="2743200" cy="365125"/>
          </a:xfrm>
        </p:spPr>
        <p:txBody>
          <a:bodyPr/>
          <a:lstStyle/>
          <a:p>
            <a:fld id="{939419F8-C6ED-4129-B08A-7AC8488EBEA0}" type="slidenum">
              <a:rPr kumimoji="1" lang="ja-JP" altLang="en-US" smtClean="0"/>
              <a:t>14</a:t>
            </a:fld>
            <a:endParaRPr kumimoji="1" lang="ja-JP" altLang="en-US" dirty="0"/>
          </a:p>
        </p:txBody>
      </p:sp>
      <p:pic>
        <p:nvPicPr>
          <p:cNvPr id="2" name="図 1">
            <a:extLst>
              <a:ext uri="{FF2B5EF4-FFF2-40B4-BE49-F238E27FC236}">
                <a16:creationId xmlns:a16="http://schemas.microsoft.com/office/drawing/2014/main" id="{786FE37F-1BA6-43F4-89D4-C2C05B8FBFE2}"/>
              </a:ext>
            </a:extLst>
          </p:cNvPr>
          <p:cNvPicPr>
            <a:picLocks noChangeAspect="1"/>
          </p:cNvPicPr>
          <p:nvPr/>
        </p:nvPicPr>
        <p:blipFill>
          <a:blip r:embed="rId3"/>
          <a:stretch>
            <a:fillRect/>
          </a:stretch>
        </p:blipFill>
        <p:spPr>
          <a:xfrm>
            <a:off x="619125" y="1674980"/>
            <a:ext cx="5834378" cy="5133277"/>
          </a:xfrm>
          <a:prstGeom prst="rect">
            <a:avLst/>
          </a:prstGeom>
        </p:spPr>
      </p:pic>
    </p:spTree>
    <p:extLst>
      <p:ext uri="{BB962C8B-B14F-4D97-AF65-F5344CB8AC3E}">
        <p14:creationId xmlns:p14="http://schemas.microsoft.com/office/powerpoint/2010/main" val="3234087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6AB4BC3-0369-438F-A25F-4248DE4399B5}"/>
              </a:ext>
            </a:extLst>
          </p:cNvPr>
          <p:cNvPicPr>
            <a:picLocks noChangeAspect="1"/>
          </p:cNvPicPr>
          <p:nvPr/>
        </p:nvPicPr>
        <p:blipFill>
          <a:blip r:embed="rId3"/>
          <a:stretch>
            <a:fillRect/>
          </a:stretch>
        </p:blipFill>
        <p:spPr>
          <a:xfrm>
            <a:off x="718476" y="1389022"/>
            <a:ext cx="10803048" cy="4944285"/>
          </a:xfrm>
          <a:prstGeom prst="rect">
            <a:avLst/>
          </a:prstGeom>
        </p:spPr>
      </p:pic>
      <p:sp>
        <p:nvSpPr>
          <p:cNvPr id="8" name="正方形/長方形 7">
            <a:extLst>
              <a:ext uri="{FF2B5EF4-FFF2-40B4-BE49-F238E27FC236}">
                <a16:creationId xmlns:a16="http://schemas.microsoft.com/office/drawing/2014/main" id="{BC95E6BE-CBEE-4D3A-99BE-6F22F141A948}"/>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2- 3</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大阪府の所有関係別の新設住宅着工戸数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3" name="テキスト ボックス 12"/>
          <p:cNvSpPr txBox="1"/>
          <p:nvPr/>
        </p:nvSpPr>
        <p:spPr>
          <a:xfrm>
            <a:off x="1669217" y="6269998"/>
            <a:ext cx="4306740" cy="584775"/>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持家：建築主（個人）が自分で居住する目的で建築するもの。</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貸家：建築主が賃貸する目的で建築するもの。</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給与住宅：会社、官公署、学校等がその社員、職員、教員等を居住させる目的で建築するもの。</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分譲住宅：建て売り又は分譲の目的で建築するもの。</a:t>
            </a:r>
            <a:endParaRPr lang="en-US" altLang="ja-JP" sz="8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1E195306-F568-4BDD-8A6D-2CB8A263F76F}"/>
              </a:ext>
            </a:extLst>
          </p:cNvPr>
          <p:cNvSpPr txBox="1"/>
          <p:nvPr/>
        </p:nvSpPr>
        <p:spPr>
          <a:xfrm>
            <a:off x="6878367" y="6502528"/>
            <a:ext cx="5001634" cy="253916"/>
          </a:xfrm>
          <a:prstGeom prst="rect">
            <a:avLst/>
          </a:prstGeom>
          <a:noFill/>
        </p:spPr>
        <p:txBody>
          <a:bodyPr wrap="square" rtlCol="0">
            <a:spAutoFit/>
          </a:body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「建築統計年報」（国土交通省）</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を基に大阪府作成</a:t>
            </a:r>
          </a:p>
        </p:txBody>
      </p:sp>
      <p:sp>
        <p:nvSpPr>
          <p:cNvPr id="21510" name="Rectangle 6"/>
          <p:cNvSpPr>
            <a:spLocks noChangeArrowheads="1"/>
          </p:cNvSpPr>
          <p:nvPr/>
        </p:nvSpPr>
        <p:spPr bwMode="auto">
          <a:xfrm>
            <a:off x="360000" y="720000"/>
            <a:ext cx="11520000" cy="646331"/>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66700" indent="-266700" eaLnBrk="1" hangingPunct="1">
              <a:spcBef>
                <a:spcPct val="0"/>
              </a:spcBef>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　</a:t>
            </a:r>
            <a:r>
              <a:rPr kumimoji="1"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着工新設住宅戸数は、令和</a:t>
            </a:r>
            <a:r>
              <a:rPr kumimoji="1"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3</a:t>
            </a:r>
            <a:r>
              <a:rPr kumimoji="1"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年度以降増加傾向であったが減少に転じている。新設住宅は約</a:t>
            </a:r>
            <a:r>
              <a:rPr kumimoji="1"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6</a:t>
            </a:r>
            <a:r>
              <a:rPr kumimoji="1"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万</a:t>
            </a:r>
            <a:r>
              <a:rPr kumimoji="1"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6</a:t>
            </a:r>
            <a:r>
              <a:rPr kumimoji="1"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千戸（前年度比約</a:t>
            </a:r>
            <a:r>
              <a:rPr kumimoji="1"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11</a:t>
            </a:r>
            <a:r>
              <a:rPr kumimoji="1"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％減）であった。</a:t>
            </a:r>
            <a:endParaRPr lang="ja-JP" altLang="en-US" sz="1800" dirty="0">
              <a:solidFill>
                <a:schemeClr val="tx1"/>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endParaRPr>
          </a:p>
        </p:txBody>
      </p:sp>
      <p:sp>
        <p:nvSpPr>
          <p:cNvPr id="3" name="正方形/長方形 2">
            <a:extLst>
              <a:ext uri="{FF2B5EF4-FFF2-40B4-BE49-F238E27FC236}">
                <a16:creationId xmlns:a16="http://schemas.microsoft.com/office/drawing/2014/main" id="{EB91CEFA-7086-389A-B4FD-6A5B8138849B}"/>
              </a:ext>
            </a:extLst>
          </p:cNvPr>
          <p:cNvSpPr/>
          <p:nvPr/>
        </p:nvSpPr>
        <p:spPr>
          <a:xfrm>
            <a:off x="10509740" y="2306008"/>
            <a:ext cx="514160" cy="2008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a:extLst>
              <a:ext uri="{FF2B5EF4-FFF2-40B4-BE49-F238E27FC236}">
                <a16:creationId xmlns:a16="http://schemas.microsoft.com/office/drawing/2014/main" id="{369E9E43-4DBA-95EA-9E4D-0AA984D83EC0}"/>
              </a:ext>
            </a:extLst>
          </p:cNvPr>
          <p:cNvCxnSpPr>
            <a:cxnSpLocks/>
          </p:cNvCxnSpPr>
          <p:nvPr/>
        </p:nvCxnSpPr>
        <p:spPr>
          <a:xfrm flipV="1">
            <a:off x="9153418" y="1963865"/>
            <a:ext cx="359596" cy="2274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769A4239-E094-BD96-E4EF-A89B5B8A1D6A}"/>
              </a:ext>
            </a:extLst>
          </p:cNvPr>
          <p:cNvCxnSpPr>
            <a:cxnSpLocks/>
          </p:cNvCxnSpPr>
          <p:nvPr/>
        </p:nvCxnSpPr>
        <p:spPr>
          <a:xfrm>
            <a:off x="10187444" y="1963865"/>
            <a:ext cx="322296" cy="2553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
            <a:extLst>
              <a:ext uri="{FF2B5EF4-FFF2-40B4-BE49-F238E27FC236}">
                <a16:creationId xmlns:a16="http://schemas.microsoft.com/office/drawing/2014/main" id="{E27A58F2-D0C1-4020-960C-5C75AC5925D8}"/>
              </a:ext>
            </a:extLst>
          </p:cNvPr>
          <p:cNvSpPr>
            <a:spLocks noGrp="1"/>
          </p:cNvSpPr>
          <p:nvPr>
            <p:ph type="sldNum" sz="quarter" idx="12"/>
          </p:nvPr>
        </p:nvSpPr>
        <p:spPr>
          <a:xfrm>
            <a:off x="9421200" y="6487200"/>
            <a:ext cx="2743200" cy="365125"/>
          </a:xfrm>
        </p:spPr>
        <p:txBody>
          <a:bodyPr/>
          <a:lstStyle/>
          <a:p>
            <a:fld id="{939419F8-C6ED-4129-B08A-7AC8488EBEA0}" type="slidenum">
              <a:rPr kumimoji="1" lang="ja-JP" altLang="en-US" smtClean="0"/>
              <a:t>15</a:t>
            </a:fld>
            <a:endParaRPr kumimoji="1" lang="ja-JP" altLang="en-US" dirty="0"/>
          </a:p>
        </p:txBody>
      </p:sp>
    </p:spTree>
    <p:extLst>
      <p:ext uri="{BB962C8B-B14F-4D97-AF65-F5344CB8AC3E}">
        <p14:creationId xmlns:p14="http://schemas.microsoft.com/office/powerpoint/2010/main" val="3035749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3F1A81BB-59F6-4CA3-BF17-94A0AA3D2A4F}"/>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2- 4</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大阪府内の分譲マンションのストック数推計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6" name="テキスト ボックス 9"/>
          <p:cNvSpPr txBox="1"/>
          <p:nvPr/>
        </p:nvSpPr>
        <p:spPr>
          <a:xfrm>
            <a:off x="360000" y="720000"/>
            <a:ext cx="11520000" cy="369332"/>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273050" indent="-273050"/>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　大阪府内の分譲マンションストック数は、令和</a:t>
            </a:r>
            <a:r>
              <a:rPr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6</a:t>
            </a:r>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年度末で</a:t>
            </a:r>
            <a:r>
              <a:rPr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83.1</a:t>
            </a:r>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万戸と増加し続けている。</a:t>
            </a:r>
          </a:p>
        </p:txBody>
      </p:sp>
      <p:sp>
        <p:nvSpPr>
          <p:cNvPr id="7" name="テキスト ボックス 3"/>
          <p:cNvSpPr txBox="1"/>
          <p:nvPr/>
        </p:nvSpPr>
        <p:spPr>
          <a:xfrm>
            <a:off x="719120" y="6094371"/>
            <a:ext cx="7553290" cy="4326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注１ 新規供給戸数は、建築物着工統計等を基に推計した</a:t>
            </a:r>
          </a:p>
          <a:p>
            <a:pPr marR="0" lvl="0" indent="9525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２ ストック戸数は、新規供給戸数の累計等を基に、各年末時点の戸数を推計した</a:t>
            </a:r>
          </a:p>
          <a:p>
            <a:pPr marR="0" lvl="0" indent="9525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３ ここでいうマンションとは、中高層（</a:t>
            </a:r>
            <a:r>
              <a:rPr kumimoji="1" lang="en-US" altLang="ja-JP"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3</a:t>
            </a: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階建て以上）･分譲･共同建てで、鉄筋コンクリート、鉄骨鉄筋コンクリート又は鉄骨造の住宅をいう</a:t>
            </a:r>
          </a:p>
          <a:p>
            <a:pPr algn="just"/>
            <a:r>
              <a:rPr lang="en-US" sz="800" kern="100" dirty="0">
                <a:solidFill>
                  <a:schemeClr val="tx1"/>
                </a:solidFill>
                <a:ea typeface="ＭＳ 明朝"/>
                <a:cs typeface="Times New Roman"/>
              </a:rPr>
              <a:t> </a:t>
            </a:r>
            <a:endParaRPr lang="ja-JP" altLang="en-US" sz="1050" kern="100" dirty="0">
              <a:solidFill>
                <a:schemeClr val="tx1"/>
              </a:solidFill>
              <a:ea typeface="ＭＳ 明朝"/>
              <a:cs typeface="Times New Roman"/>
            </a:endParaRPr>
          </a:p>
        </p:txBody>
      </p:sp>
      <p:sp>
        <p:nvSpPr>
          <p:cNvPr id="8" name="正方形/長方形 7">
            <a:extLst>
              <a:ext uri="{FF2B5EF4-FFF2-40B4-BE49-F238E27FC236}">
                <a16:creationId xmlns:a16="http://schemas.microsoft.com/office/drawing/2014/main" id="{357C7C5C-F6B6-45C8-A55D-7C3DB584E3C2}"/>
              </a:ext>
            </a:extLst>
          </p:cNvPr>
          <p:cNvSpPr/>
          <p:nvPr/>
        </p:nvSpPr>
        <p:spPr>
          <a:xfrm>
            <a:off x="10980119" y="5988613"/>
            <a:ext cx="426603" cy="137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n-ea"/>
              </a:rPr>
              <a:t>（年度）</a:t>
            </a:r>
            <a:endParaRPr lang="ja-JP" sz="800" dirty="0">
              <a:solidFill>
                <a:schemeClr val="tx1"/>
              </a:solidFill>
              <a:latin typeface="+mn-ea"/>
            </a:endParaRPr>
          </a:p>
        </p:txBody>
      </p:sp>
      <p:sp>
        <p:nvSpPr>
          <p:cNvPr id="11" name="テキスト ボックス 10">
            <a:extLst>
              <a:ext uri="{FF2B5EF4-FFF2-40B4-BE49-F238E27FC236}">
                <a16:creationId xmlns:a16="http://schemas.microsoft.com/office/drawing/2014/main" id="{F75DB048-1757-414A-8188-F57DFEF565C3}"/>
              </a:ext>
            </a:extLst>
          </p:cNvPr>
          <p:cNvSpPr txBox="1"/>
          <p:nvPr/>
        </p:nvSpPr>
        <p:spPr>
          <a:xfrm>
            <a:off x="6878367" y="6502528"/>
            <a:ext cx="5001634" cy="253916"/>
          </a:xfrm>
          <a:prstGeom prst="rect">
            <a:avLst/>
          </a:prstGeom>
          <a:noFill/>
        </p:spPr>
        <p:txBody>
          <a:bodyPr wrap="square" rtlCol="0">
            <a:spAutoFit/>
          </a:bodyPr>
          <a:lstStyle/>
          <a:p>
            <a:pPr algn="r" fontAlgn="base">
              <a:spcBef>
                <a:spcPct val="50000"/>
              </a:spcBef>
              <a:spcAft>
                <a:spcPct val="0"/>
              </a:spcAft>
            </a:pPr>
            <a:r>
              <a:rPr lang="ja-JP" altLang="en-US" sz="1050" dirty="0">
                <a:latin typeface="メイリオ" panose="020B0604030504040204" pitchFamily="50" charset="-128"/>
                <a:ea typeface="メイリオ" panose="020B0604030504040204" pitchFamily="50" charset="-128"/>
              </a:rPr>
              <a:t>各年「建築物着工統計」及び「住宅着工統計」（国土交通省）</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を基に大阪府作成</a:t>
            </a:r>
          </a:p>
        </p:txBody>
      </p:sp>
      <p:sp>
        <p:nvSpPr>
          <p:cNvPr id="12" name="Rectangle 4">
            <a:extLst>
              <a:ext uri="{FF2B5EF4-FFF2-40B4-BE49-F238E27FC236}">
                <a16:creationId xmlns:a16="http://schemas.microsoft.com/office/drawing/2014/main" id="{5750FC2D-2E7F-40B7-8853-CE3F9AE9EA10}"/>
              </a:ext>
            </a:extLst>
          </p:cNvPr>
          <p:cNvSpPr>
            <a:spLocks noChangeArrowheads="1"/>
          </p:cNvSpPr>
          <p:nvPr/>
        </p:nvSpPr>
        <p:spPr bwMode="auto">
          <a:xfrm>
            <a:off x="10562030" y="1701609"/>
            <a:ext cx="836178" cy="339454"/>
          </a:xfrm>
          <a:prstGeom prst="rect">
            <a:avLst/>
          </a:prstGeom>
          <a:solidFill>
            <a:schemeClr val="accent2">
              <a:lumMod val="60000"/>
              <a:lumOff val="40000"/>
            </a:schemeClr>
          </a:solidFill>
          <a:ln w="9525">
            <a:solidFill>
              <a:srgbClr val="FF0000"/>
            </a:solidFill>
            <a:miter lim="800000"/>
            <a:headEnd/>
            <a:tailEnd/>
          </a:ln>
        </p:spPr>
        <p:txBody>
          <a:bodyPr wrap="square" lIns="45720" tIns="2286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1" dirty="0">
                <a:latin typeface="+mn-ea"/>
              </a:rPr>
              <a:t>令和</a:t>
            </a:r>
            <a:r>
              <a:rPr lang="en-US" altLang="ja-JP" sz="1000" b="1" dirty="0">
                <a:latin typeface="+mn-ea"/>
              </a:rPr>
              <a:t>6</a:t>
            </a:r>
            <a:r>
              <a:rPr lang="ja-JP" altLang="en-US" sz="1000" b="1" dirty="0">
                <a:latin typeface="+mn-ea"/>
              </a:rPr>
              <a:t>年度</a:t>
            </a:r>
            <a:endParaRPr lang="en-US" altLang="ja-JP" sz="1000" b="1" dirty="0">
              <a:latin typeface="+mn-ea"/>
            </a:endParaRPr>
          </a:p>
          <a:p>
            <a:pPr algn="ctr" rtl="0">
              <a:defRPr sz="1000"/>
            </a:pPr>
            <a:r>
              <a:rPr lang="en-US" altLang="ja-JP" sz="1000" b="1" dirty="0">
                <a:latin typeface="+mn-ea"/>
              </a:rPr>
              <a:t>83.1</a:t>
            </a:r>
            <a:r>
              <a:rPr lang="ja-JP" altLang="en-US" sz="1000" b="1" dirty="0">
                <a:latin typeface="+mn-ea"/>
              </a:rPr>
              <a:t>万戸</a:t>
            </a:r>
            <a:endParaRPr lang="ja-JP" altLang="en-US" sz="1000" b="1" i="0" u="none" strike="noStrike" baseline="0" dirty="0">
              <a:latin typeface="+mn-ea"/>
            </a:endParaRPr>
          </a:p>
        </p:txBody>
      </p:sp>
      <p:sp>
        <p:nvSpPr>
          <p:cNvPr id="14" name="スライド番号プレースホルダー 1">
            <a:extLst>
              <a:ext uri="{FF2B5EF4-FFF2-40B4-BE49-F238E27FC236}">
                <a16:creationId xmlns:a16="http://schemas.microsoft.com/office/drawing/2014/main" id="{50FB6C5A-1BA1-4EEE-B730-66FD64E8D61B}"/>
              </a:ext>
            </a:extLst>
          </p:cNvPr>
          <p:cNvSpPr>
            <a:spLocks noGrp="1"/>
          </p:cNvSpPr>
          <p:nvPr>
            <p:ph type="sldNum" sz="quarter" idx="12"/>
          </p:nvPr>
        </p:nvSpPr>
        <p:spPr>
          <a:xfrm>
            <a:off x="9421200" y="6487200"/>
            <a:ext cx="2743200" cy="365125"/>
          </a:xfrm>
        </p:spPr>
        <p:txBody>
          <a:bodyPr/>
          <a:lstStyle/>
          <a:p>
            <a:fld id="{939419F8-C6ED-4129-B08A-7AC8488EBEA0}" type="slidenum">
              <a:rPr kumimoji="1" lang="ja-JP" altLang="en-US" smtClean="0"/>
              <a:t>16</a:t>
            </a:fld>
            <a:endParaRPr kumimoji="1" lang="ja-JP" altLang="en-US" dirty="0"/>
          </a:p>
        </p:txBody>
      </p:sp>
      <p:pic>
        <p:nvPicPr>
          <p:cNvPr id="2" name="図 1">
            <a:extLst>
              <a:ext uri="{FF2B5EF4-FFF2-40B4-BE49-F238E27FC236}">
                <a16:creationId xmlns:a16="http://schemas.microsoft.com/office/drawing/2014/main" id="{358197C1-EB51-408C-88A2-5E6D3A6E212D}"/>
              </a:ext>
            </a:extLst>
          </p:cNvPr>
          <p:cNvPicPr>
            <a:picLocks noChangeAspect="1"/>
          </p:cNvPicPr>
          <p:nvPr/>
        </p:nvPicPr>
        <p:blipFill>
          <a:blip r:embed="rId2"/>
          <a:stretch>
            <a:fillRect/>
          </a:stretch>
        </p:blipFill>
        <p:spPr>
          <a:xfrm>
            <a:off x="203705" y="1126654"/>
            <a:ext cx="11784589" cy="5011346"/>
          </a:xfrm>
          <a:prstGeom prst="rect">
            <a:avLst/>
          </a:prstGeom>
        </p:spPr>
      </p:pic>
    </p:spTree>
    <p:extLst>
      <p:ext uri="{BB962C8B-B14F-4D97-AF65-F5344CB8AC3E}">
        <p14:creationId xmlns:p14="http://schemas.microsoft.com/office/powerpoint/2010/main" val="657776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7AA749F-48CB-4237-B9F5-861F1536CEE5}"/>
              </a:ext>
            </a:extLst>
          </p:cNvPr>
          <p:cNvPicPr>
            <a:picLocks noChangeAspect="1"/>
          </p:cNvPicPr>
          <p:nvPr/>
        </p:nvPicPr>
        <p:blipFill>
          <a:blip r:embed="rId3"/>
          <a:stretch>
            <a:fillRect/>
          </a:stretch>
        </p:blipFill>
        <p:spPr>
          <a:xfrm>
            <a:off x="1269582" y="1792730"/>
            <a:ext cx="10022693" cy="4828450"/>
          </a:xfrm>
          <a:prstGeom prst="rect">
            <a:avLst/>
          </a:prstGeom>
        </p:spPr>
      </p:pic>
      <p:sp>
        <p:nvSpPr>
          <p:cNvPr id="3" name="正方形/長方形 2"/>
          <p:cNvSpPr/>
          <p:nvPr/>
        </p:nvSpPr>
        <p:spPr>
          <a:xfrm>
            <a:off x="360000" y="720000"/>
            <a:ext cx="11520000" cy="1072730"/>
          </a:xfrm>
          <a:prstGeom prst="rect">
            <a:avLst/>
          </a:prstGeom>
          <a:ln cmpd="sng">
            <a:solidFill>
              <a:schemeClr val="tx1"/>
            </a:solidFill>
          </a:ln>
        </p:spPr>
        <p:txBody>
          <a:bodyPr wrap="square">
            <a:spAutoFit/>
          </a:bodyPr>
          <a:lstStyle/>
          <a:p>
            <a:pPr marL="274638" indent="-274638">
              <a:lnSpc>
                <a:spcPct val="120000"/>
              </a:lnSpc>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　</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空家数は、この</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20</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年で約</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1.16</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倍</a:t>
            </a:r>
            <a:r>
              <a:rPr lang="ja-JP" altLang="en-US" spc="-5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a:t>
            </a:r>
            <a:r>
              <a:rPr lang="en-US" altLang="ja-JP" spc="-5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603 → 702</a:t>
            </a:r>
            <a:r>
              <a:rPr lang="ja-JP" altLang="en-US" spc="-5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千戸）</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に増加しており、「賃貸用又は売却用の住宅」（</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466</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千戸）等を除いた「賃貸・売却用や二次的住宅（別荘など）を除く空き家」（</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227</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千戸）はこの</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20</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年で約</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1.76</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倍</a:t>
            </a:r>
            <a:r>
              <a:rPr lang="ja-JP" altLang="en-US" spc="-5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a:t>
            </a:r>
            <a:r>
              <a:rPr lang="en-US" altLang="ja-JP" spc="-5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129 → 227</a:t>
            </a:r>
            <a:r>
              <a:rPr lang="ja-JP" altLang="en-US" spc="-5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千戸）</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に増加している。</a:t>
            </a:r>
            <a:endPar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833FE7AF-5A68-056B-D60D-A0E9002D1427}"/>
              </a:ext>
            </a:extLst>
          </p:cNvPr>
          <p:cNvSpPr>
            <a:spLocks noGrp="1"/>
          </p:cNvSpPr>
          <p:nvPr>
            <p:ph type="sldNum" sz="quarter" idx="12"/>
          </p:nvPr>
        </p:nvSpPr>
        <p:spPr>
          <a:xfrm>
            <a:off x="9421200" y="6486784"/>
            <a:ext cx="2743200" cy="365125"/>
          </a:xfrm>
        </p:spPr>
        <p:txBody>
          <a:bodyPr/>
          <a:lstStyle/>
          <a:p>
            <a:fld id="{939419F8-C6ED-4129-B08A-7AC8488EBEA0}" type="slidenum">
              <a:rPr kumimoji="1" lang="ja-JP" altLang="en-US" smtClean="0"/>
              <a:t>17</a:t>
            </a:fld>
            <a:endParaRPr kumimoji="1" lang="ja-JP" altLang="en-US" dirty="0"/>
          </a:p>
        </p:txBody>
      </p:sp>
      <p:sp>
        <p:nvSpPr>
          <p:cNvPr id="11" name="テキスト ボックス 10">
            <a:extLst>
              <a:ext uri="{FF2B5EF4-FFF2-40B4-BE49-F238E27FC236}">
                <a16:creationId xmlns:a16="http://schemas.microsoft.com/office/drawing/2014/main" id="{4D0F9674-A8EA-1DD7-47AA-8875C334D2DC}"/>
              </a:ext>
            </a:extLst>
          </p:cNvPr>
          <p:cNvSpPr txBox="1"/>
          <p:nvPr/>
        </p:nvSpPr>
        <p:spPr>
          <a:xfrm>
            <a:off x="10890539" y="1926167"/>
            <a:ext cx="479957" cy="161583"/>
          </a:xfrm>
          <a:prstGeom prst="rect">
            <a:avLst/>
          </a:prstGeom>
          <a:noFill/>
        </p:spPr>
        <p:txBody>
          <a:bodyPr wrap="square" lIns="0" tIns="0" rIns="0" bIns="0" rtlCol="0">
            <a:spAutoFit/>
          </a:bodyPr>
          <a:lstStyle/>
          <a:p>
            <a:pPr algn="ctr"/>
            <a:r>
              <a:rPr lang="ja-JP" altLang="en-US" sz="1050" dirty="0">
                <a:latin typeface="+mn-ea"/>
              </a:rPr>
              <a:t>（％）</a:t>
            </a:r>
          </a:p>
        </p:txBody>
      </p:sp>
      <p:sp>
        <p:nvSpPr>
          <p:cNvPr id="17" name="テキスト ボックス 16">
            <a:extLst>
              <a:ext uri="{FF2B5EF4-FFF2-40B4-BE49-F238E27FC236}">
                <a16:creationId xmlns:a16="http://schemas.microsoft.com/office/drawing/2014/main" id="{066B62A7-D0AD-1636-2274-E155C2D38C4F}"/>
              </a:ext>
            </a:extLst>
          </p:cNvPr>
          <p:cNvSpPr txBox="1"/>
          <p:nvPr/>
        </p:nvSpPr>
        <p:spPr>
          <a:xfrm>
            <a:off x="1348739" y="1946912"/>
            <a:ext cx="647125" cy="184666"/>
          </a:xfrm>
          <a:prstGeom prst="rect">
            <a:avLst/>
          </a:prstGeom>
          <a:noFill/>
        </p:spPr>
        <p:txBody>
          <a:bodyPr wrap="square" lIns="0" tIns="0" rIns="0" bIns="0" rtlCol="0">
            <a:spAutoFit/>
          </a:bodyPr>
          <a:lstStyle/>
          <a:p>
            <a:pPr algn="ctr"/>
            <a:r>
              <a:rPr lang="ja-JP" altLang="en-US" sz="1200" dirty="0">
                <a:latin typeface="+mn-ea"/>
              </a:rPr>
              <a:t>（千戸）</a:t>
            </a:r>
          </a:p>
        </p:txBody>
      </p:sp>
      <p:sp>
        <p:nvSpPr>
          <p:cNvPr id="20" name="テキスト ボックス 19">
            <a:extLst>
              <a:ext uri="{FF2B5EF4-FFF2-40B4-BE49-F238E27FC236}">
                <a16:creationId xmlns:a16="http://schemas.microsoft.com/office/drawing/2014/main" id="{F1A3BF17-6D44-089B-E7EC-2CF2EB74832A}"/>
              </a:ext>
            </a:extLst>
          </p:cNvPr>
          <p:cNvSpPr txBox="1"/>
          <p:nvPr/>
        </p:nvSpPr>
        <p:spPr>
          <a:xfrm>
            <a:off x="2316700" y="4036224"/>
            <a:ext cx="454685" cy="276999"/>
          </a:xfrm>
          <a:prstGeom prst="rect">
            <a:avLst/>
          </a:prstGeom>
          <a:noFill/>
        </p:spPr>
        <p:txBody>
          <a:bodyPr wrap="square" rtlCol="0">
            <a:spAutoFit/>
          </a:bodyPr>
          <a:lstStyle/>
          <a:p>
            <a:r>
              <a:rPr kumimoji="1" lang="en-US" altLang="ja-JP" sz="1200" b="1" u="sng" dirty="0">
                <a:effectLst>
                  <a:glow rad="63500">
                    <a:schemeClr val="bg1"/>
                  </a:glow>
                </a:effectLst>
              </a:rPr>
              <a:t>369</a:t>
            </a:r>
            <a:endParaRPr kumimoji="1" lang="ja-JP" altLang="en-US" sz="1200" b="1" u="sng" dirty="0">
              <a:effectLst>
                <a:glow rad="63500">
                  <a:schemeClr val="bg1"/>
                </a:glow>
              </a:effectLst>
            </a:endParaRPr>
          </a:p>
        </p:txBody>
      </p:sp>
      <p:sp>
        <p:nvSpPr>
          <p:cNvPr id="21" name="テキスト ボックス 20">
            <a:extLst>
              <a:ext uri="{FF2B5EF4-FFF2-40B4-BE49-F238E27FC236}">
                <a16:creationId xmlns:a16="http://schemas.microsoft.com/office/drawing/2014/main" id="{65DDCAB8-8811-DB5F-D788-5CF175DD1451}"/>
              </a:ext>
            </a:extLst>
          </p:cNvPr>
          <p:cNvSpPr txBox="1"/>
          <p:nvPr/>
        </p:nvSpPr>
        <p:spPr>
          <a:xfrm>
            <a:off x="3612771" y="3320893"/>
            <a:ext cx="454685" cy="276999"/>
          </a:xfrm>
          <a:prstGeom prst="rect">
            <a:avLst/>
          </a:prstGeom>
          <a:noFill/>
        </p:spPr>
        <p:txBody>
          <a:bodyPr wrap="square" rtlCol="0">
            <a:spAutoFit/>
          </a:bodyPr>
          <a:lstStyle/>
          <a:p>
            <a:r>
              <a:rPr kumimoji="1" lang="en-US" altLang="ja-JP" sz="1200" b="1" u="sng" dirty="0">
                <a:effectLst>
                  <a:glow rad="63500">
                    <a:schemeClr val="bg1"/>
                  </a:glow>
                </a:effectLst>
              </a:rPr>
              <a:t>501</a:t>
            </a:r>
            <a:endParaRPr kumimoji="1" lang="ja-JP" altLang="en-US" sz="1200" b="1" u="sng" dirty="0">
              <a:effectLst>
                <a:glow rad="63500">
                  <a:schemeClr val="bg1"/>
                </a:glow>
              </a:effectLst>
            </a:endParaRPr>
          </a:p>
        </p:txBody>
      </p:sp>
      <p:sp>
        <p:nvSpPr>
          <p:cNvPr id="24" name="テキスト ボックス 23">
            <a:extLst>
              <a:ext uri="{FF2B5EF4-FFF2-40B4-BE49-F238E27FC236}">
                <a16:creationId xmlns:a16="http://schemas.microsoft.com/office/drawing/2014/main" id="{37CF2299-88E8-A5FF-DA48-FA80E0B0E5E7}"/>
              </a:ext>
            </a:extLst>
          </p:cNvPr>
          <p:cNvSpPr txBox="1"/>
          <p:nvPr/>
        </p:nvSpPr>
        <p:spPr>
          <a:xfrm>
            <a:off x="5050555" y="2883571"/>
            <a:ext cx="454685" cy="276999"/>
          </a:xfrm>
          <a:prstGeom prst="rect">
            <a:avLst/>
          </a:prstGeom>
          <a:noFill/>
        </p:spPr>
        <p:txBody>
          <a:bodyPr wrap="square" rtlCol="0">
            <a:spAutoFit/>
          </a:bodyPr>
          <a:lstStyle/>
          <a:p>
            <a:r>
              <a:rPr kumimoji="1" lang="en-US" altLang="ja-JP" sz="1200" b="1" u="sng" dirty="0">
                <a:effectLst>
                  <a:glow rad="63500">
                    <a:schemeClr val="bg1"/>
                  </a:glow>
                </a:effectLst>
              </a:rPr>
              <a:t>603</a:t>
            </a:r>
            <a:endParaRPr kumimoji="1" lang="ja-JP" altLang="en-US" sz="1200" b="1" u="sng" dirty="0">
              <a:effectLst>
                <a:glow rad="63500">
                  <a:schemeClr val="bg1"/>
                </a:glow>
              </a:effectLst>
            </a:endParaRPr>
          </a:p>
        </p:txBody>
      </p:sp>
      <p:sp>
        <p:nvSpPr>
          <p:cNvPr id="25" name="テキスト ボックス 24">
            <a:extLst>
              <a:ext uri="{FF2B5EF4-FFF2-40B4-BE49-F238E27FC236}">
                <a16:creationId xmlns:a16="http://schemas.microsoft.com/office/drawing/2014/main" id="{C567C4B4-49F4-043B-E5A9-30830E0394BC}"/>
              </a:ext>
            </a:extLst>
          </p:cNvPr>
          <p:cNvSpPr txBox="1"/>
          <p:nvPr/>
        </p:nvSpPr>
        <p:spPr>
          <a:xfrm>
            <a:off x="6280929" y="2745072"/>
            <a:ext cx="454685" cy="276999"/>
          </a:xfrm>
          <a:prstGeom prst="rect">
            <a:avLst/>
          </a:prstGeom>
          <a:noFill/>
        </p:spPr>
        <p:txBody>
          <a:bodyPr wrap="square" rtlCol="0">
            <a:spAutoFit/>
          </a:bodyPr>
          <a:lstStyle/>
          <a:p>
            <a:r>
              <a:rPr kumimoji="1" lang="en-US" altLang="ja-JP" sz="1200" b="1" u="sng" dirty="0">
                <a:effectLst>
                  <a:glow rad="63500">
                    <a:schemeClr val="bg1"/>
                  </a:glow>
                </a:effectLst>
              </a:rPr>
              <a:t>625</a:t>
            </a:r>
            <a:endParaRPr kumimoji="1" lang="ja-JP" altLang="en-US" sz="1200" b="1" u="sng" dirty="0">
              <a:effectLst>
                <a:glow rad="63500">
                  <a:schemeClr val="bg1"/>
                </a:glow>
              </a:effectLst>
            </a:endParaRPr>
          </a:p>
        </p:txBody>
      </p:sp>
      <p:sp>
        <p:nvSpPr>
          <p:cNvPr id="26" name="テキスト ボックス 25">
            <a:extLst>
              <a:ext uri="{FF2B5EF4-FFF2-40B4-BE49-F238E27FC236}">
                <a16:creationId xmlns:a16="http://schemas.microsoft.com/office/drawing/2014/main" id="{76BBDF68-AA65-70F6-A44A-131E6A7659F2}"/>
              </a:ext>
            </a:extLst>
          </p:cNvPr>
          <p:cNvSpPr txBox="1"/>
          <p:nvPr/>
        </p:nvSpPr>
        <p:spPr>
          <a:xfrm>
            <a:off x="7630695" y="2560406"/>
            <a:ext cx="277770" cy="184666"/>
          </a:xfrm>
          <a:prstGeom prst="rect">
            <a:avLst/>
          </a:prstGeom>
          <a:noFill/>
        </p:spPr>
        <p:txBody>
          <a:bodyPr wrap="square" lIns="0" tIns="0" rIns="0" bIns="0" rtlCol="0">
            <a:spAutoFit/>
          </a:bodyPr>
          <a:lstStyle>
            <a:defPPr>
              <a:defRPr lang="ja-JP"/>
            </a:defPPr>
            <a:lvl1pPr>
              <a:defRPr sz="1200" b="1" u="sng"/>
            </a:lvl1pPr>
          </a:lstStyle>
          <a:p>
            <a:r>
              <a:rPr lang="en-US" altLang="ja-JP" dirty="0">
                <a:effectLst>
                  <a:glow rad="63500">
                    <a:schemeClr val="bg1"/>
                  </a:glow>
                </a:effectLst>
              </a:rPr>
              <a:t>679</a:t>
            </a:r>
            <a:endParaRPr lang="ja-JP" altLang="en-US" dirty="0">
              <a:effectLst>
                <a:glow rad="63500">
                  <a:schemeClr val="bg1"/>
                </a:glow>
              </a:effectLst>
            </a:endParaRPr>
          </a:p>
        </p:txBody>
      </p:sp>
      <p:sp>
        <p:nvSpPr>
          <p:cNvPr id="27" name="テキスト ボックス 26">
            <a:extLst>
              <a:ext uri="{FF2B5EF4-FFF2-40B4-BE49-F238E27FC236}">
                <a16:creationId xmlns:a16="http://schemas.microsoft.com/office/drawing/2014/main" id="{17A16D53-C173-B694-A24A-62B97C0E6A4C}"/>
              </a:ext>
            </a:extLst>
          </p:cNvPr>
          <p:cNvSpPr txBox="1"/>
          <p:nvPr/>
        </p:nvSpPr>
        <p:spPr>
          <a:xfrm>
            <a:off x="9030888" y="2490945"/>
            <a:ext cx="277769" cy="184666"/>
          </a:xfrm>
          <a:prstGeom prst="rect">
            <a:avLst/>
          </a:prstGeom>
          <a:noFill/>
        </p:spPr>
        <p:txBody>
          <a:bodyPr wrap="square" lIns="0" tIns="0" rIns="0" bIns="0" rtlCol="0">
            <a:spAutoFit/>
          </a:bodyPr>
          <a:lstStyle/>
          <a:p>
            <a:r>
              <a:rPr kumimoji="1" lang="en-US" altLang="ja-JP" sz="1200" b="1" u="sng" dirty="0">
                <a:effectLst>
                  <a:glow rad="63500">
                    <a:schemeClr val="bg1"/>
                  </a:glow>
                </a:effectLst>
              </a:rPr>
              <a:t>709</a:t>
            </a:r>
            <a:endParaRPr kumimoji="1" lang="ja-JP" altLang="en-US" sz="1200" b="1" u="sng" dirty="0">
              <a:effectLst>
                <a:glow rad="63500">
                  <a:schemeClr val="bg1"/>
                </a:glow>
              </a:effectLst>
            </a:endParaRPr>
          </a:p>
        </p:txBody>
      </p:sp>
      <p:sp>
        <p:nvSpPr>
          <p:cNvPr id="28" name="テキスト ボックス 27">
            <a:extLst>
              <a:ext uri="{FF2B5EF4-FFF2-40B4-BE49-F238E27FC236}">
                <a16:creationId xmlns:a16="http://schemas.microsoft.com/office/drawing/2014/main" id="{7ADC8A81-066E-6612-4EFA-553675F166F3}"/>
              </a:ext>
            </a:extLst>
          </p:cNvPr>
          <p:cNvSpPr txBox="1"/>
          <p:nvPr/>
        </p:nvSpPr>
        <p:spPr>
          <a:xfrm>
            <a:off x="10311688" y="2449455"/>
            <a:ext cx="277769" cy="184666"/>
          </a:xfrm>
          <a:prstGeom prst="rect">
            <a:avLst/>
          </a:prstGeom>
          <a:noFill/>
        </p:spPr>
        <p:txBody>
          <a:bodyPr wrap="square" lIns="0" tIns="0" rIns="0" bIns="0" rtlCol="0">
            <a:spAutoFit/>
          </a:bodyPr>
          <a:lstStyle>
            <a:defPPr>
              <a:defRPr lang="ja-JP"/>
            </a:defPPr>
            <a:lvl1pPr>
              <a:defRPr sz="1200" b="1" u="sng"/>
            </a:lvl1pPr>
          </a:lstStyle>
          <a:p>
            <a:r>
              <a:rPr lang="en-US" altLang="ja-JP" dirty="0">
                <a:effectLst>
                  <a:glow rad="63500">
                    <a:schemeClr val="bg1"/>
                  </a:glow>
                </a:effectLst>
              </a:rPr>
              <a:t>702</a:t>
            </a:r>
            <a:endParaRPr lang="ja-JP" altLang="en-US" dirty="0">
              <a:effectLst>
                <a:glow rad="63500">
                  <a:schemeClr val="bg1"/>
                </a:glow>
              </a:effectLst>
            </a:endParaRPr>
          </a:p>
        </p:txBody>
      </p:sp>
      <p:sp>
        <p:nvSpPr>
          <p:cNvPr id="19" name="正方形/長方形 18">
            <a:extLst>
              <a:ext uri="{FF2B5EF4-FFF2-40B4-BE49-F238E27FC236}">
                <a16:creationId xmlns:a16="http://schemas.microsoft.com/office/drawing/2014/main" id="{57DD9C32-156C-4442-932F-CCDAE509E22C}"/>
              </a:ext>
            </a:extLst>
          </p:cNvPr>
          <p:cNvSpPr/>
          <p:nvPr/>
        </p:nvSpPr>
        <p:spPr>
          <a:xfrm>
            <a:off x="10348965" y="6352220"/>
            <a:ext cx="480983" cy="150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1000" dirty="0">
                <a:solidFill>
                  <a:schemeClr val="tx1"/>
                </a:solidFill>
                <a:latin typeface="+mn-ea"/>
              </a:rPr>
              <a:t>（年）</a:t>
            </a:r>
            <a:endParaRPr lang="ja-JP" sz="1000" dirty="0">
              <a:solidFill>
                <a:schemeClr val="tx1"/>
              </a:solidFill>
              <a:latin typeface="+mn-ea"/>
            </a:endParaRPr>
          </a:p>
        </p:txBody>
      </p:sp>
      <p:sp>
        <p:nvSpPr>
          <p:cNvPr id="22" name="正方形/長方形 21">
            <a:extLst>
              <a:ext uri="{FF2B5EF4-FFF2-40B4-BE49-F238E27FC236}">
                <a16:creationId xmlns:a16="http://schemas.microsoft.com/office/drawing/2014/main" id="{B75366C4-2E6A-4EAB-9CAE-BD261690121D}"/>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2- 5</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大阪府の空家の種類別内訳の推移</a:t>
            </a:r>
            <a:endPar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3" name="テキスト ボックス 22">
            <a:extLst>
              <a:ext uri="{FF2B5EF4-FFF2-40B4-BE49-F238E27FC236}">
                <a16:creationId xmlns:a16="http://schemas.microsoft.com/office/drawing/2014/main" id="{48593F55-D0D4-49AC-9660-7FDE39B006E4}"/>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各年「住宅・土地統計調査」（総務省統計局）より大阪府作成</a:t>
            </a:r>
          </a:p>
        </p:txBody>
      </p:sp>
    </p:spTree>
    <p:extLst>
      <p:ext uri="{BB962C8B-B14F-4D97-AF65-F5344CB8AC3E}">
        <p14:creationId xmlns:p14="http://schemas.microsoft.com/office/powerpoint/2010/main" val="1937064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B95A350-F46D-43A1-B90A-30AB03FCDBF4}"/>
              </a:ext>
            </a:extLst>
          </p:cNvPr>
          <p:cNvPicPr>
            <a:picLocks noChangeAspect="1"/>
          </p:cNvPicPr>
          <p:nvPr/>
        </p:nvPicPr>
        <p:blipFill>
          <a:blip r:embed="rId3"/>
          <a:stretch>
            <a:fillRect/>
          </a:stretch>
        </p:blipFill>
        <p:spPr>
          <a:xfrm>
            <a:off x="1109304" y="4152334"/>
            <a:ext cx="9797121" cy="2438611"/>
          </a:xfrm>
          <a:prstGeom prst="rect">
            <a:avLst/>
          </a:prstGeom>
        </p:spPr>
      </p:pic>
      <p:pic>
        <p:nvPicPr>
          <p:cNvPr id="3" name="図 2">
            <a:extLst>
              <a:ext uri="{FF2B5EF4-FFF2-40B4-BE49-F238E27FC236}">
                <a16:creationId xmlns:a16="http://schemas.microsoft.com/office/drawing/2014/main" id="{D98AB529-86CF-47ED-BC3E-BC52F1A207E0}"/>
              </a:ext>
            </a:extLst>
          </p:cNvPr>
          <p:cNvPicPr>
            <a:picLocks noChangeAspect="1"/>
          </p:cNvPicPr>
          <p:nvPr/>
        </p:nvPicPr>
        <p:blipFill>
          <a:blip r:embed="rId4"/>
          <a:stretch>
            <a:fillRect/>
          </a:stretch>
        </p:blipFill>
        <p:spPr>
          <a:xfrm>
            <a:off x="1109304" y="1428196"/>
            <a:ext cx="9797121" cy="2688569"/>
          </a:xfrm>
          <a:prstGeom prst="rect">
            <a:avLst/>
          </a:prstGeom>
        </p:spPr>
      </p:pic>
      <p:sp>
        <p:nvSpPr>
          <p:cNvPr id="7" name="テキスト ボックス 9"/>
          <p:cNvSpPr txBox="1"/>
          <p:nvPr/>
        </p:nvSpPr>
        <p:spPr>
          <a:xfrm>
            <a:off x="360000" y="720000"/>
            <a:ext cx="11520000" cy="740331"/>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lnSpc>
                <a:spcPct val="120000"/>
              </a:lnSpc>
            </a:pPr>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　賃貸住宅の総量をみると、令和５年は増加傾向。</a:t>
            </a:r>
            <a:endParaRPr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endParaRPr>
          </a:p>
          <a:p>
            <a:pPr marL="355600" indent="-355600">
              <a:lnSpc>
                <a:spcPct val="120000"/>
              </a:lnSpc>
            </a:pPr>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　全国と比較すると、空家率の差に大きな傾向の違いはない。 　</a:t>
            </a:r>
          </a:p>
        </p:txBody>
      </p:sp>
      <p:sp>
        <p:nvSpPr>
          <p:cNvPr id="15" name="テキスト ボックス 14">
            <a:extLst>
              <a:ext uri="{FF2B5EF4-FFF2-40B4-BE49-F238E27FC236}">
                <a16:creationId xmlns:a16="http://schemas.microsoft.com/office/drawing/2014/main" id="{EB0418C4-39D1-2117-2325-CBA4B34C0FFB}"/>
              </a:ext>
            </a:extLst>
          </p:cNvPr>
          <p:cNvSpPr txBox="1"/>
          <p:nvPr/>
        </p:nvSpPr>
        <p:spPr>
          <a:xfrm>
            <a:off x="4419533" y="1675185"/>
            <a:ext cx="1332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居住世帯のある借家</a:t>
            </a:r>
            <a:endParaRPr kumimoji="1" lang="ja-JP" altLang="en-US" sz="1100" dirty="0"/>
          </a:p>
        </p:txBody>
      </p:sp>
      <p:sp>
        <p:nvSpPr>
          <p:cNvPr id="16" name="テキスト ボックス 15">
            <a:extLst>
              <a:ext uri="{FF2B5EF4-FFF2-40B4-BE49-F238E27FC236}">
                <a16:creationId xmlns:a16="http://schemas.microsoft.com/office/drawing/2014/main" id="{59738D7C-E310-E500-20C2-2CD70AEDDA79}"/>
              </a:ext>
            </a:extLst>
          </p:cNvPr>
          <p:cNvSpPr txBox="1"/>
          <p:nvPr/>
        </p:nvSpPr>
        <p:spPr>
          <a:xfrm>
            <a:off x="8334354" y="1709939"/>
            <a:ext cx="1008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賃貸住宅の空家</a:t>
            </a:r>
            <a:endParaRPr kumimoji="1" lang="ja-JP" altLang="en-US" sz="1100" dirty="0"/>
          </a:p>
        </p:txBody>
      </p:sp>
      <p:sp>
        <p:nvSpPr>
          <p:cNvPr id="17" name="テキスト ボックス 16">
            <a:extLst>
              <a:ext uri="{FF2B5EF4-FFF2-40B4-BE49-F238E27FC236}">
                <a16:creationId xmlns:a16="http://schemas.microsoft.com/office/drawing/2014/main" id="{7E4710D4-07C3-D074-353C-41A52C4CA396}"/>
              </a:ext>
            </a:extLst>
          </p:cNvPr>
          <p:cNvSpPr txBox="1"/>
          <p:nvPr/>
        </p:nvSpPr>
        <p:spPr>
          <a:xfrm>
            <a:off x="4229891" y="4381498"/>
            <a:ext cx="1332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居住世帯のある借家</a:t>
            </a:r>
            <a:endParaRPr kumimoji="1" lang="ja-JP" altLang="en-US" sz="1100" dirty="0"/>
          </a:p>
        </p:txBody>
      </p:sp>
      <p:sp>
        <p:nvSpPr>
          <p:cNvPr id="18" name="テキスト ボックス 17">
            <a:extLst>
              <a:ext uri="{FF2B5EF4-FFF2-40B4-BE49-F238E27FC236}">
                <a16:creationId xmlns:a16="http://schemas.microsoft.com/office/drawing/2014/main" id="{9A1F7EA8-B642-B7CA-A2B2-639B92C0ED04}"/>
              </a:ext>
            </a:extLst>
          </p:cNvPr>
          <p:cNvSpPr txBox="1"/>
          <p:nvPr/>
        </p:nvSpPr>
        <p:spPr>
          <a:xfrm>
            <a:off x="7658694" y="4466137"/>
            <a:ext cx="1008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賃貸住宅の空家</a:t>
            </a:r>
            <a:endParaRPr kumimoji="1" lang="ja-JP" altLang="en-US" sz="1100" dirty="0"/>
          </a:p>
        </p:txBody>
      </p:sp>
      <p:sp>
        <p:nvSpPr>
          <p:cNvPr id="9" name="テキスト ボックス 8"/>
          <p:cNvSpPr txBox="1"/>
          <p:nvPr/>
        </p:nvSpPr>
        <p:spPr bwMode="hidden">
          <a:xfrm>
            <a:off x="9957285" y="3855155"/>
            <a:ext cx="826714" cy="261610"/>
          </a:xfrm>
          <a:prstGeom prst="rect">
            <a:avLst/>
          </a:prstGeom>
          <a:solidFill>
            <a:schemeClr val="bg1"/>
          </a:solidFill>
          <a:ln>
            <a:noFill/>
          </a:ln>
        </p:spPr>
        <p:txBody>
          <a:bodyPr wrap="square" rtlCol="0">
            <a:spAutoFit/>
          </a:bodyPr>
          <a:lstStyle/>
          <a:p>
            <a:r>
              <a:rPr lang="ja-JP" altLang="en-US" sz="1100" dirty="0">
                <a:latin typeface="+mn-ea"/>
              </a:rPr>
              <a:t>（万戸）</a:t>
            </a:r>
          </a:p>
        </p:txBody>
      </p:sp>
      <p:sp>
        <p:nvSpPr>
          <p:cNvPr id="19" name="テキスト ボックス 18">
            <a:extLst>
              <a:ext uri="{FF2B5EF4-FFF2-40B4-BE49-F238E27FC236}">
                <a16:creationId xmlns:a16="http://schemas.microsoft.com/office/drawing/2014/main" id="{C53FD60F-9C1E-4DBB-86C2-0A5974580574}"/>
              </a:ext>
            </a:extLst>
          </p:cNvPr>
          <p:cNvSpPr txBox="1"/>
          <p:nvPr/>
        </p:nvSpPr>
        <p:spPr bwMode="hidden">
          <a:xfrm>
            <a:off x="9977788" y="6221237"/>
            <a:ext cx="826714" cy="261610"/>
          </a:xfrm>
          <a:prstGeom prst="rect">
            <a:avLst/>
          </a:prstGeom>
          <a:solidFill>
            <a:schemeClr val="bg1"/>
          </a:solidFill>
          <a:ln>
            <a:noFill/>
          </a:ln>
        </p:spPr>
        <p:txBody>
          <a:bodyPr wrap="square" rtlCol="0">
            <a:spAutoFit/>
          </a:bodyPr>
          <a:lstStyle/>
          <a:p>
            <a:r>
              <a:rPr lang="ja-JP" altLang="en-US" sz="1100" dirty="0">
                <a:latin typeface="+mn-ea"/>
              </a:rPr>
              <a:t>（万戸）</a:t>
            </a:r>
          </a:p>
        </p:txBody>
      </p:sp>
      <p:sp>
        <p:nvSpPr>
          <p:cNvPr id="26" name="正方形/長方形 25">
            <a:extLst>
              <a:ext uri="{FF2B5EF4-FFF2-40B4-BE49-F238E27FC236}">
                <a16:creationId xmlns:a16="http://schemas.microsoft.com/office/drawing/2014/main" id="{708F804B-5195-55DF-FD4B-9F52FFEF1FD5}"/>
              </a:ext>
            </a:extLst>
          </p:cNvPr>
          <p:cNvSpPr/>
          <p:nvPr/>
        </p:nvSpPr>
        <p:spPr>
          <a:xfrm>
            <a:off x="7285564" y="1675185"/>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100" dirty="0">
                <a:solidFill>
                  <a:schemeClr val="tx1"/>
                </a:solidFill>
              </a:rPr>
              <a:t>18.6%</a:t>
            </a:r>
            <a:endParaRPr kumimoji="1" lang="ja-JP" altLang="en-US" sz="1100" dirty="0">
              <a:solidFill>
                <a:schemeClr val="tx1"/>
              </a:solidFill>
            </a:endParaRPr>
          </a:p>
        </p:txBody>
      </p:sp>
      <p:sp>
        <p:nvSpPr>
          <p:cNvPr id="28" name="正方形/長方形 27">
            <a:extLst>
              <a:ext uri="{FF2B5EF4-FFF2-40B4-BE49-F238E27FC236}">
                <a16:creationId xmlns:a16="http://schemas.microsoft.com/office/drawing/2014/main" id="{1510EA07-7E33-4A35-B620-04C60C713896}"/>
              </a:ext>
            </a:extLst>
          </p:cNvPr>
          <p:cNvSpPr/>
          <p:nvPr/>
        </p:nvSpPr>
        <p:spPr>
          <a:xfrm>
            <a:off x="6844907" y="4458940"/>
            <a:ext cx="1001384" cy="193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100" dirty="0">
                <a:solidFill>
                  <a:schemeClr val="tx1"/>
                </a:solidFill>
              </a:rPr>
              <a:t>20.2%</a:t>
            </a:r>
            <a:endParaRPr kumimoji="1" lang="ja-JP" altLang="en-US" sz="1100" dirty="0">
              <a:solidFill>
                <a:schemeClr val="tx1"/>
              </a:solidFill>
            </a:endParaRPr>
          </a:p>
        </p:txBody>
      </p:sp>
      <p:sp>
        <p:nvSpPr>
          <p:cNvPr id="29" name="正方形/長方形 28">
            <a:extLst>
              <a:ext uri="{FF2B5EF4-FFF2-40B4-BE49-F238E27FC236}">
                <a16:creationId xmlns:a16="http://schemas.microsoft.com/office/drawing/2014/main" id="{33CAEC52-7D26-4067-966B-3C47507EB287}"/>
              </a:ext>
            </a:extLst>
          </p:cNvPr>
          <p:cNvSpPr/>
          <p:nvPr/>
        </p:nvSpPr>
        <p:spPr>
          <a:xfrm>
            <a:off x="9378103" y="1873669"/>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2,390</a:t>
            </a:r>
            <a:endParaRPr kumimoji="1" lang="ja-JP" altLang="en-US" sz="900" dirty="0">
              <a:solidFill>
                <a:schemeClr val="tx1"/>
              </a:solidFill>
            </a:endParaRPr>
          </a:p>
        </p:txBody>
      </p:sp>
      <p:sp>
        <p:nvSpPr>
          <p:cNvPr id="31" name="正方形/長方形 30">
            <a:extLst>
              <a:ext uri="{FF2B5EF4-FFF2-40B4-BE49-F238E27FC236}">
                <a16:creationId xmlns:a16="http://schemas.microsoft.com/office/drawing/2014/main" id="{B31505F1-E680-4458-99C5-5226D8FAE49D}"/>
              </a:ext>
            </a:extLst>
          </p:cNvPr>
          <p:cNvSpPr/>
          <p:nvPr/>
        </p:nvSpPr>
        <p:spPr>
          <a:xfrm>
            <a:off x="9260805" y="2386837"/>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2,339</a:t>
            </a:r>
            <a:endParaRPr kumimoji="1" lang="ja-JP" altLang="en-US" sz="900" dirty="0">
              <a:solidFill>
                <a:schemeClr val="tx1"/>
              </a:solidFill>
            </a:endParaRPr>
          </a:p>
        </p:txBody>
      </p:sp>
      <p:sp>
        <p:nvSpPr>
          <p:cNvPr id="32" name="正方形/長方形 31">
            <a:extLst>
              <a:ext uri="{FF2B5EF4-FFF2-40B4-BE49-F238E27FC236}">
                <a16:creationId xmlns:a16="http://schemas.microsoft.com/office/drawing/2014/main" id="{495C0EA4-2F2E-42FB-8005-36AEF5C0ECD0}"/>
              </a:ext>
            </a:extLst>
          </p:cNvPr>
          <p:cNvSpPr/>
          <p:nvPr/>
        </p:nvSpPr>
        <p:spPr>
          <a:xfrm>
            <a:off x="9080051" y="2827860"/>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2,281</a:t>
            </a:r>
            <a:endParaRPr kumimoji="1" lang="ja-JP" altLang="en-US" sz="900" dirty="0">
              <a:solidFill>
                <a:schemeClr val="tx1"/>
              </a:solidFill>
            </a:endParaRPr>
          </a:p>
        </p:txBody>
      </p:sp>
      <p:sp>
        <p:nvSpPr>
          <p:cNvPr id="33" name="正方形/長方形 32">
            <a:extLst>
              <a:ext uri="{FF2B5EF4-FFF2-40B4-BE49-F238E27FC236}">
                <a16:creationId xmlns:a16="http://schemas.microsoft.com/office/drawing/2014/main" id="{FFE1118F-CD5F-4631-925D-CB4E3816B477}"/>
              </a:ext>
            </a:extLst>
          </p:cNvPr>
          <p:cNvSpPr/>
          <p:nvPr/>
        </p:nvSpPr>
        <p:spPr>
          <a:xfrm>
            <a:off x="9125378" y="3331657"/>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2,190</a:t>
            </a:r>
            <a:endParaRPr kumimoji="1" lang="ja-JP" altLang="en-US" sz="900" dirty="0">
              <a:solidFill>
                <a:schemeClr val="tx1"/>
              </a:solidFill>
            </a:endParaRPr>
          </a:p>
        </p:txBody>
      </p:sp>
      <p:sp>
        <p:nvSpPr>
          <p:cNvPr id="34" name="正方形/長方形 33">
            <a:extLst>
              <a:ext uri="{FF2B5EF4-FFF2-40B4-BE49-F238E27FC236}">
                <a16:creationId xmlns:a16="http://schemas.microsoft.com/office/drawing/2014/main" id="{16314DA8-2445-41DB-B449-D45BCA0F1534}"/>
              </a:ext>
            </a:extLst>
          </p:cNvPr>
          <p:cNvSpPr/>
          <p:nvPr/>
        </p:nvSpPr>
        <p:spPr>
          <a:xfrm>
            <a:off x="8558678" y="4624386"/>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215</a:t>
            </a:r>
            <a:endParaRPr kumimoji="1" lang="ja-JP" altLang="en-US" sz="900" dirty="0">
              <a:solidFill>
                <a:schemeClr val="tx1"/>
              </a:solidFill>
            </a:endParaRPr>
          </a:p>
        </p:txBody>
      </p:sp>
      <p:sp>
        <p:nvSpPr>
          <p:cNvPr id="35" name="正方形/長方形 34">
            <a:extLst>
              <a:ext uri="{FF2B5EF4-FFF2-40B4-BE49-F238E27FC236}">
                <a16:creationId xmlns:a16="http://schemas.microsoft.com/office/drawing/2014/main" id="{EEE01D57-4AF9-4FB0-8562-E194EBC40BAB}"/>
              </a:ext>
            </a:extLst>
          </p:cNvPr>
          <p:cNvSpPr/>
          <p:nvPr/>
        </p:nvSpPr>
        <p:spPr>
          <a:xfrm>
            <a:off x="8334354" y="5118818"/>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208</a:t>
            </a:r>
            <a:endParaRPr kumimoji="1" lang="ja-JP" altLang="en-US" sz="900" dirty="0">
              <a:solidFill>
                <a:schemeClr val="tx1"/>
              </a:solidFill>
            </a:endParaRPr>
          </a:p>
        </p:txBody>
      </p:sp>
      <p:sp>
        <p:nvSpPr>
          <p:cNvPr id="36" name="正方形/長方形 35">
            <a:extLst>
              <a:ext uri="{FF2B5EF4-FFF2-40B4-BE49-F238E27FC236}">
                <a16:creationId xmlns:a16="http://schemas.microsoft.com/office/drawing/2014/main" id="{27BDBBFF-26AF-4894-A1D8-D9DF831A62F7}"/>
              </a:ext>
            </a:extLst>
          </p:cNvPr>
          <p:cNvSpPr/>
          <p:nvPr/>
        </p:nvSpPr>
        <p:spPr>
          <a:xfrm>
            <a:off x="8337180" y="5506528"/>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207</a:t>
            </a:r>
            <a:endParaRPr kumimoji="1" lang="ja-JP" altLang="en-US" sz="900" dirty="0">
              <a:solidFill>
                <a:schemeClr val="tx1"/>
              </a:solidFill>
            </a:endParaRPr>
          </a:p>
        </p:txBody>
      </p:sp>
      <p:sp>
        <p:nvSpPr>
          <p:cNvPr id="37" name="正方形/長方形 36">
            <a:extLst>
              <a:ext uri="{FF2B5EF4-FFF2-40B4-BE49-F238E27FC236}">
                <a16:creationId xmlns:a16="http://schemas.microsoft.com/office/drawing/2014/main" id="{D980135B-A1AA-450B-B1B3-FC9385C2411A}"/>
              </a:ext>
            </a:extLst>
          </p:cNvPr>
          <p:cNvSpPr/>
          <p:nvPr/>
        </p:nvSpPr>
        <p:spPr>
          <a:xfrm>
            <a:off x="8052157" y="6000960"/>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900" dirty="0">
                <a:solidFill>
                  <a:schemeClr val="tx1"/>
                </a:solidFill>
              </a:rPr>
              <a:t>197</a:t>
            </a:r>
            <a:endParaRPr kumimoji="1" lang="ja-JP" altLang="en-US" sz="900" dirty="0">
              <a:solidFill>
                <a:schemeClr val="tx1"/>
              </a:solidFill>
            </a:endParaRPr>
          </a:p>
        </p:txBody>
      </p:sp>
      <p:sp>
        <p:nvSpPr>
          <p:cNvPr id="30" name="正方形/長方形 29">
            <a:extLst>
              <a:ext uri="{FF2B5EF4-FFF2-40B4-BE49-F238E27FC236}">
                <a16:creationId xmlns:a16="http://schemas.microsoft.com/office/drawing/2014/main" id="{529CD0D4-7F8D-49B5-9005-88C3E67DF412}"/>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2- 6</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大阪府の賃貸住宅の総量</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9" name="テキスト ボックス 38">
            <a:extLst>
              <a:ext uri="{FF2B5EF4-FFF2-40B4-BE49-F238E27FC236}">
                <a16:creationId xmlns:a16="http://schemas.microsoft.com/office/drawing/2014/main" id="{64C4872A-05A3-4BB4-803F-DCD7E40DA8A7}"/>
              </a:ext>
            </a:extLst>
          </p:cNvPr>
          <p:cNvSpPr txBox="1"/>
          <p:nvPr/>
        </p:nvSpPr>
        <p:spPr>
          <a:xfrm>
            <a:off x="6997959" y="6502528"/>
            <a:ext cx="4882041"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　　</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不詳を含まず</a:t>
            </a:r>
          </a:p>
        </p:txBody>
      </p:sp>
      <p:sp>
        <p:nvSpPr>
          <p:cNvPr id="24" name="スライド番号プレースホルダー 3">
            <a:extLst>
              <a:ext uri="{FF2B5EF4-FFF2-40B4-BE49-F238E27FC236}">
                <a16:creationId xmlns:a16="http://schemas.microsoft.com/office/drawing/2014/main" id="{94BE53BC-2C0E-4210-A878-B07B70022114}"/>
              </a:ext>
            </a:extLst>
          </p:cNvPr>
          <p:cNvSpPr>
            <a:spLocks noGrp="1"/>
          </p:cNvSpPr>
          <p:nvPr>
            <p:ph type="sldNum" sz="quarter" idx="12"/>
          </p:nvPr>
        </p:nvSpPr>
        <p:spPr>
          <a:xfrm>
            <a:off x="9421200" y="6486784"/>
            <a:ext cx="2743200" cy="365125"/>
          </a:xfrm>
        </p:spPr>
        <p:txBody>
          <a:bodyPr/>
          <a:lstStyle/>
          <a:p>
            <a:fld id="{939419F8-C6ED-4129-B08A-7AC8488EBEA0}" type="slidenum">
              <a:rPr kumimoji="1" lang="ja-JP" altLang="en-US" smtClean="0"/>
              <a:t>18</a:t>
            </a:fld>
            <a:endParaRPr kumimoji="1" lang="ja-JP" altLang="en-US" dirty="0"/>
          </a:p>
        </p:txBody>
      </p:sp>
    </p:spTree>
    <p:extLst>
      <p:ext uri="{BB962C8B-B14F-4D97-AF65-F5344CB8AC3E}">
        <p14:creationId xmlns:p14="http://schemas.microsoft.com/office/powerpoint/2010/main" val="1421512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B986877B-E508-433A-9717-1FAC6E3A299C}"/>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2- 7</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大阪府の民営借家の１か月あたりの家賃別世帯数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p:cNvSpPr/>
          <p:nvPr/>
        </p:nvSpPr>
        <p:spPr>
          <a:xfrm>
            <a:off x="360000" y="720000"/>
            <a:ext cx="11520000" cy="740331"/>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　民営借家の１か月あたりの家賃について、</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4</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万円未満の借家に居住する世帯は減少している。</a:t>
            </a:r>
            <a:endPar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endParaRPr>
          </a:p>
          <a:p>
            <a:pPr marL="274638" indent="-274638">
              <a:lnSpc>
                <a:spcPct val="120000"/>
              </a:lnSpc>
            </a:pP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　６万円台以上で増加しており、</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H30</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年以降は６万円台が最も多い家賃区分となっている。</a:t>
            </a:r>
          </a:p>
        </p:txBody>
      </p:sp>
      <p:sp>
        <p:nvSpPr>
          <p:cNvPr id="15" name="テキスト ボックス 14">
            <a:extLst>
              <a:ext uri="{FF2B5EF4-FFF2-40B4-BE49-F238E27FC236}">
                <a16:creationId xmlns:a16="http://schemas.microsoft.com/office/drawing/2014/main" id="{E630BA8C-D045-4CB6-9CC3-7334FECD82B9}"/>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8" name="テキスト ボックス 2">
            <a:extLst>
              <a:ext uri="{FF2B5EF4-FFF2-40B4-BE49-F238E27FC236}">
                <a16:creationId xmlns:a16="http://schemas.microsoft.com/office/drawing/2014/main" id="{61E77B77-922E-4DDF-871A-ABE18D26AB19}"/>
              </a:ext>
            </a:extLst>
          </p:cNvPr>
          <p:cNvSpPr txBox="1"/>
          <p:nvPr/>
        </p:nvSpPr>
        <p:spPr>
          <a:xfrm>
            <a:off x="1270773" y="1918558"/>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11" name="スライド番号プレースホルダー 3">
            <a:extLst>
              <a:ext uri="{FF2B5EF4-FFF2-40B4-BE49-F238E27FC236}">
                <a16:creationId xmlns:a16="http://schemas.microsoft.com/office/drawing/2014/main" id="{2EAC523D-4054-4A68-9D6B-DD587758161C}"/>
              </a:ext>
            </a:extLst>
          </p:cNvPr>
          <p:cNvSpPr>
            <a:spLocks noGrp="1"/>
          </p:cNvSpPr>
          <p:nvPr>
            <p:ph type="sldNum" sz="quarter" idx="12"/>
          </p:nvPr>
        </p:nvSpPr>
        <p:spPr>
          <a:xfrm>
            <a:off x="9421200" y="6486784"/>
            <a:ext cx="2743200" cy="365125"/>
          </a:xfrm>
        </p:spPr>
        <p:txBody>
          <a:bodyPr/>
          <a:lstStyle/>
          <a:p>
            <a:fld id="{939419F8-C6ED-4129-B08A-7AC8488EBEA0}" type="slidenum">
              <a:rPr kumimoji="1" lang="ja-JP" altLang="en-US" smtClean="0"/>
              <a:t>19</a:t>
            </a:fld>
            <a:endParaRPr kumimoji="1" lang="ja-JP" altLang="en-US" dirty="0"/>
          </a:p>
        </p:txBody>
      </p:sp>
      <p:pic>
        <p:nvPicPr>
          <p:cNvPr id="2" name="図 1">
            <a:extLst>
              <a:ext uri="{FF2B5EF4-FFF2-40B4-BE49-F238E27FC236}">
                <a16:creationId xmlns:a16="http://schemas.microsoft.com/office/drawing/2014/main" id="{8F6D8F20-1A4E-4D2A-940D-16F316CEBC2F}"/>
              </a:ext>
            </a:extLst>
          </p:cNvPr>
          <p:cNvPicPr>
            <a:picLocks noChangeAspect="1"/>
          </p:cNvPicPr>
          <p:nvPr/>
        </p:nvPicPr>
        <p:blipFill>
          <a:blip r:embed="rId3"/>
          <a:stretch>
            <a:fillRect/>
          </a:stretch>
        </p:blipFill>
        <p:spPr>
          <a:xfrm>
            <a:off x="360000" y="1627667"/>
            <a:ext cx="11522439" cy="4676037"/>
          </a:xfrm>
          <a:prstGeom prst="rect">
            <a:avLst/>
          </a:prstGeom>
        </p:spPr>
      </p:pic>
    </p:spTree>
    <p:extLst>
      <p:ext uri="{BB962C8B-B14F-4D97-AF65-F5344CB8AC3E}">
        <p14:creationId xmlns:p14="http://schemas.microsoft.com/office/powerpoint/2010/main" val="2323895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E3050-0605-74BA-D728-1823265B489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61C9D1D-41CF-4ED4-9108-62238876508D}"/>
              </a:ext>
            </a:extLst>
          </p:cNvPr>
          <p:cNvSpPr/>
          <p:nvPr/>
        </p:nvSpPr>
        <p:spPr>
          <a:xfrm>
            <a:off x="1969114" y="326207"/>
            <a:ext cx="8253772" cy="1124743"/>
          </a:xfrm>
          <a:prstGeom prst="rect">
            <a:avLst/>
          </a:prstGeom>
          <a:no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spcBef>
                <a:spcPts val="600"/>
              </a:spcBef>
            </a:pPr>
            <a:r>
              <a:rPr lang="ja-JP" altLang="en-US" sz="1800"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大阪における今後の住宅・建築政策のあり方</a:t>
            </a:r>
          </a:p>
          <a:p>
            <a:pPr marL="92075" indent="-92075" algn="ctr">
              <a:spcBef>
                <a:spcPts val="600"/>
              </a:spcBef>
            </a:pPr>
            <a:r>
              <a:rPr lang="ja-JP" altLang="en-US" sz="1800"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答申（素案）　参考資料</a:t>
            </a:r>
          </a:p>
          <a:p>
            <a:pPr marL="92075" indent="-92075" algn="ctr">
              <a:spcBef>
                <a:spcPts val="60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目　次</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p>
          <a:p>
            <a:pPr marL="176213">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a:extLst>
              <a:ext uri="{FF2B5EF4-FFF2-40B4-BE49-F238E27FC236}">
                <a16:creationId xmlns:a16="http://schemas.microsoft.com/office/drawing/2014/main" id="{AEFE579A-22B5-46D8-B7FE-676B8C3F641E}"/>
              </a:ext>
            </a:extLst>
          </p:cNvPr>
          <p:cNvGraphicFramePr>
            <a:graphicFrameLocks noGrp="1"/>
          </p:cNvGraphicFramePr>
          <p:nvPr>
            <p:extLst>
              <p:ext uri="{D42A27DB-BD31-4B8C-83A1-F6EECF244321}">
                <p14:modId xmlns:p14="http://schemas.microsoft.com/office/powerpoint/2010/main" val="3370961336"/>
              </p:ext>
            </p:extLst>
          </p:nvPr>
        </p:nvGraphicFramePr>
        <p:xfrm>
          <a:off x="2441109" y="1435272"/>
          <a:ext cx="7128712" cy="4518506"/>
        </p:xfrm>
        <a:graphic>
          <a:graphicData uri="http://schemas.openxmlformats.org/drawingml/2006/table">
            <a:tbl>
              <a:tblPr firstRow="1" bandRow="1">
                <a:tableStyleId>{5C22544A-7EE6-4342-B048-85BDC9FD1C3A}</a:tableStyleId>
              </a:tblPr>
              <a:tblGrid>
                <a:gridCol w="5835979">
                  <a:extLst>
                    <a:ext uri="{9D8B030D-6E8A-4147-A177-3AD203B41FA5}">
                      <a16:colId xmlns:a16="http://schemas.microsoft.com/office/drawing/2014/main" val="1326004190"/>
                    </a:ext>
                  </a:extLst>
                </a:gridCol>
                <a:gridCol w="348964">
                  <a:extLst>
                    <a:ext uri="{9D8B030D-6E8A-4147-A177-3AD203B41FA5}">
                      <a16:colId xmlns:a16="http://schemas.microsoft.com/office/drawing/2014/main" val="622283939"/>
                    </a:ext>
                  </a:extLst>
                </a:gridCol>
                <a:gridCol w="943769">
                  <a:extLst>
                    <a:ext uri="{9D8B030D-6E8A-4147-A177-3AD203B41FA5}">
                      <a16:colId xmlns:a16="http://schemas.microsoft.com/office/drawing/2014/main" val="172850306"/>
                    </a:ext>
                  </a:extLst>
                </a:gridCol>
              </a:tblGrid>
              <a:tr h="540000">
                <a:tc>
                  <a:txBody>
                    <a:bodyPr/>
                    <a:lstStyle/>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大阪府の住宅・建築政策を取り巻く状況</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8372310"/>
                  </a:ext>
                </a:extLst>
              </a:tr>
              <a:tr h="540000">
                <a:tc>
                  <a:txBody>
                    <a:bodyPr/>
                    <a:lstStyle/>
                    <a:p>
                      <a:pPr marL="355600" indent="0">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人口動態</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4</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951872"/>
                  </a:ext>
                </a:extLst>
              </a:tr>
              <a:tr h="540000">
                <a:tc>
                  <a:txBody>
                    <a:bodyPr/>
                    <a:lstStyle/>
                    <a:p>
                      <a:pPr marL="355600" indent="0">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 </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住宅ストック・市場環境</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12</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8572204"/>
                  </a:ext>
                </a:extLst>
              </a:tr>
              <a:tr h="540000">
                <a:tc>
                  <a:txBody>
                    <a:bodyPr/>
                    <a:lstStyle/>
                    <a:p>
                      <a:pPr marL="355600" indent="0">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 </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社会潮流</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28</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0721390"/>
                  </a:ext>
                </a:extLst>
              </a:tr>
              <a:tr h="540000">
                <a:tc>
                  <a:txBody>
                    <a:bodyPr/>
                    <a:lstStyle/>
                    <a:p>
                      <a:pPr marL="355600" indent="0">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4 </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災害リスク</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36</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1642300"/>
                  </a:ext>
                </a:extLst>
              </a:tr>
              <a:tr h="360000">
                <a:tc>
                  <a:txBody>
                    <a:bodyPr/>
                    <a:lstStyle/>
                    <a:p>
                      <a:pP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8296521"/>
                  </a:ext>
                </a:extLst>
              </a:tr>
              <a:tr h="540000">
                <a:tc>
                  <a:txBody>
                    <a:bodyPr/>
                    <a:lstStyle/>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「住まうビジョン・大阪」の成果指標の進捗状況</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41</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2866051"/>
                  </a:ext>
                </a:extLst>
              </a:tr>
              <a:tr h="360000">
                <a:tc>
                  <a:txBody>
                    <a:bodyPr/>
                    <a:lstStyle/>
                    <a:p>
                      <a:pP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6705751"/>
                  </a:ext>
                </a:extLst>
              </a:tr>
              <a:tr h="540000">
                <a:tc>
                  <a:txBody>
                    <a:bodyPr/>
                    <a:lstStyle/>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審議経過</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46</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0264944"/>
                  </a:ext>
                </a:extLst>
              </a:tr>
            </a:tbl>
          </a:graphicData>
        </a:graphic>
      </p:graphicFrame>
      <p:sp>
        <p:nvSpPr>
          <p:cNvPr id="6" name="スライド番号プレースホルダー 1">
            <a:extLst>
              <a:ext uri="{FF2B5EF4-FFF2-40B4-BE49-F238E27FC236}">
                <a16:creationId xmlns:a16="http://schemas.microsoft.com/office/drawing/2014/main" id="{34381A8B-BD65-429A-91CE-F7E4C1A836B7}"/>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2</a:t>
            </a:fld>
            <a:endParaRPr lang="en-US" altLang="ja-JP" dirty="0"/>
          </a:p>
        </p:txBody>
      </p:sp>
    </p:spTree>
    <p:extLst>
      <p:ext uri="{BB962C8B-B14F-4D97-AF65-F5344CB8AC3E}">
        <p14:creationId xmlns:p14="http://schemas.microsoft.com/office/powerpoint/2010/main" val="1257236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B986877B-E508-433A-9717-1FAC6E3A299C}"/>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2- 8</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大阪府の住宅及び居住環境の総合満足度（総合評価）</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1" name="スライド番号プレースホルダー 3">
            <a:extLst>
              <a:ext uri="{FF2B5EF4-FFF2-40B4-BE49-F238E27FC236}">
                <a16:creationId xmlns:a16="http://schemas.microsoft.com/office/drawing/2014/main" id="{2EAC523D-4054-4A68-9D6B-DD587758161C}"/>
              </a:ext>
            </a:extLst>
          </p:cNvPr>
          <p:cNvSpPr>
            <a:spLocks noGrp="1"/>
          </p:cNvSpPr>
          <p:nvPr>
            <p:ph type="sldNum" sz="quarter" idx="12"/>
          </p:nvPr>
        </p:nvSpPr>
        <p:spPr>
          <a:xfrm>
            <a:off x="9421200" y="6486784"/>
            <a:ext cx="2743200" cy="365125"/>
          </a:xfrm>
        </p:spPr>
        <p:txBody>
          <a:bodyPr/>
          <a:lstStyle/>
          <a:p>
            <a:fld id="{939419F8-C6ED-4129-B08A-7AC8488EBEA0}" type="slidenum">
              <a:rPr kumimoji="1" lang="ja-JP" altLang="en-US" smtClean="0"/>
              <a:t>20</a:t>
            </a:fld>
            <a:endParaRPr kumimoji="1" lang="ja-JP" altLang="en-US" dirty="0"/>
          </a:p>
        </p:txBody>
      </p:sp>
      <p:sp>
        <p:nvSpPr>
          <p:cNvPr id="3" name="正方形/長方形 2"/>
          <p:cNvSpPr/>
          <p:nvPr/>
        </p:nvSpPr>
        <p:spPr>
          <a:xfrm>
            <a:off x="360000" y="720000"/>
            <a:ext cx="11520000" cy="740331"/>
          </a:xfrm>
          <a:prstGeom prst="rect">
            <a:avLst/>
          </a:prstGeom>
          <a:ln cmpd="sng">
            <a:solidFill>
              <a:schemeClr val="tx1"/>
            </a:solidFill>
          </a:ln>
        </p:spPr>
        <p:txBody>
          <a:bodyPr wrap="square">
            <a:spAutoFit/>
          </a:bodyPr>
          <a:lstStyle/>
          <a:p>
            <a:pPr marL="274638" indent="-274638">
              <a:lnSpc>
                <a:spcPct val="120000"/>
              </a:lnSpc>
            </a:pPr>
            <a:r>
              <a:rPr lang="ja-JP" altLang="en-US"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　住宅及び居住環境に対する総合評価をみると、不満率（「⾮常に不満」と「多少不満」を合わせた率）は </a:t>
            </a:r>
            <a:r>
              <a:rPr lang="en-US" altLang="ja-JP"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19.2</a:t>
            </a:r>
            <a:r>
              <a:rPr lang="ja-JP" altLang="en-US"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％で、平成</a:t>
            </a:r>
            <a:r>
              <a:rPr lang="en-US" altLang="ja-JP"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10</a:t>
            </a:r>
            <a:r>
              <a:rPr lang="ja-JP" altLang="en-US"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年以降最も低く、満足率（「満足」と「まあ満足」を合わせた率）は</a:t>
            </a:r>
            <a:r>
              <a:rPr lang="en-US" altLang="ja-JP"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79.7%</a:t>
            </a:r>
            <a:r>
              <a:rPr lang="ja-JP" altLang="en-US" spc="-100"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と最も高くなっている。 </a:t>
            </a:r>
          </a:p>
        </p:txBody>
      </p:sp>
      <p:sp>
        <p:nvSpPr>
          <p:cNvPr id="15" name="テキスト ボックス 14">
            <a:extLst>
              <a:ext uri="{FF2B5EF4-FFF2-40B4-BE49-F238E27FC236}">
                <a16:creationId xmlns:a16="http://schemas.microsoft.com/office/drawing/2014/main" id="{E630BA8C-D045-4CB6-9CC3-7334FECD82B9}"/>
              </a:ext>
            </a:extLst>
          </p:cNvPr>
          <p:cNvSpPr txBox="1"/>
          <p:nvPr/>
        </p:nvSpPr>
        <p:spPr>
          <a:xfrm>
            <a:off x="7135504" y="6538541"/>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各年「住生活総合調査」（国土交通省）を基に大阪府作成</a:t>
            </a:r>
          </a:p>
        </p:txBody>
      </p:sp>
      <p:pic>
        <p:nvPicPr>
          <p:cNvPr id="2" name="図 1">
            <a:extLst>
              <a:ext uri="{FF2B5EF4-FFF2-40B4-BE49-F238E27FC236}">
                <a16:creationId xmlns:a16="http://schemas.microsoft.com/office/drawing/2014/main" id="{A8183BF0-5A73-4E25-B63E-B4CDCBEC1D9E}"/>
              </a:ext>
            </a:extLst>
          </p:cNvPr>
          <p:cNvPicPr>
            <a:picLocks noChangeAspect="1"/>
          </p:cNvPicPr>
          <p:nvPr/>
        </p:nvPicPr>
        <p:blipFill>
          <a:blip r:embed="rId3"/>
          <a:stretch>
            <a:fillRect/>
          </a:stretch>
        </p:blipFill>
        <p:spPr>
          <a:xfrm>
            <a:off x="862777" y="1556284"/>
            <a:ext cx="10796952" cy="4834547"/>
          </a:xfrm>
          <a:prstGeom prst="rect">
            <a:avLst/>
          </a:prstGeom>
        </p:spPr>
      </p:pic>
    </p:spTree>
    <p:extLst>
      <p:ext uri="{BB962C8B-B14F-4D97-AF65-F5344CB8AC3E}">
        <p14:creationId xmlns:p14="http://schemas.microsoft.com/office/powerpoint/2010/main" val="1227652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B986877B-E508-433A-9717-1FAC6E3A299C}"/>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2- 9</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大阪府の住宅及び居住環境における重要な要素</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1" name="スライド番号プレースホルダー 3">
            <a:extLst>
              <a:ext uri="{FF2B5EF4-FFF2-40B4-BE49-F238E27FC236}">
                <a16:creationId xmlns:a16="http://schemas.microsoft.com/office/drawing/2014/main" id="{2EAC523D-4054-4A68-9D6B-DD587758161C}"/>
              </a:ext>
            </a:extLst>
          </p:cNvPr>
          <p:cNvSpPr>
            <a:spLocks noGrp="1"/>
          </p:cNvSpPr>
          <p:nvPr>
            <p:ph type="sldNum" sz="quarter" idx="12"/>
          </p:nvPr>
        </p:nvSpPr>
        <p:spPr>
          <a:xfrm>
            <a:off x="9421200" y="6486784"/>
            <a:ext cx="2743200" cy="365125"/>
          </a:xfrm>
        </p:spPr>
        <p:txBody>
          <a:bodyPr/>
          <a:lstStyle/>
          <a:p>
            <a:fld id="{939419F8-C6ED-4129-B08A-7AC8488EBEA0}" type="slidenum">
              <a:rPr kumimoji="1" lang="ja-JP" altLang="en-US" smtClean="0"/>
              <a:t>21</a:t>
            </a:fld>
            <a:endParaRPr kumimoji="1" lang="ja-JP" altLang="en-US" dirty="0"/>
          </a:p>
        </p:txBody>
      </p:sp>
      <p:sp>
        <p:nvSpPr>
          <p:cNvPr id="3" name="正方形/長方形 2"/>
          <p:cNvSpPr/>
          <p:nvPr/>
        </p:nvSpPr>
        <p:spPr>
          <a:xfrm>
            <a:off x="360000" y="720000"/>
            <a:ext cx="11520000" cy="740331"/>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　住まい・居住環境において最も重要と思う点をみると、「広さや間取り」が </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14.11</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％と最も⾼くなっており、次いで「治安」が </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10.54</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％、「⽇常の買物などの利便」が </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9.02</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％となっている。</a:t>
            </a:r>
          </a:p>
        </p:txBody>
      </p:sp>
      <p:sp>
        <p:nvSpPr>
          <p:cNvPr id="15" name="テキスト ボックス 14">
            <a:extLst>
              <a:ext uri="{FF2B5EF4-FFF2-40B4-BE49-F238E27FC236}">
                <a16:creationId xmlns:a16="http://schemas.microsoft.com/office/drawing/2014/main" id="{E630BA8C-D045-4CB6-9CC3-7334FECD82B9}"/>
              </a:ext>
            </a:extLst>
          </p:cNvPr>
          <p:cNvSpPr txBox="1"/>
          <p:nvPr/>
        </p:nvSpPr>
        <p:spPr>
          <a:xfrm>
            <a:off x="7135504" y="6538541"/>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住生活総合調査」（国土交通省）を基に大阪府作成</a:t>
            </a:r>
          </a:p>
        </p:txBody>
      </p:sp>
      <p:pic>
        <p:nvPicPr>
          <p:cNvPr id="2" name="図 1">
            <a:extLst>
              <a:ext uri="{FF2B5EF4-FFF2-40B4-BE49-F238E27FC236}">
                <a16:creationId xmlns:a16="http://schemas.microsoft.com/office/drawing/2014/main" id="{98F7F05E-3A2F-429E-9B37-0DC7700A521C}"/>
              </a:ext>
            </a:extLst>
          </p:cNvPr>
          <p:cNvPicPr>
            <a:picLocks noChangeAspect="1"/>
          </p:cNvPicPr>
          <p:nvPr/>
        </p:nvPicPr>
        <p:blipFill>
          <a:blip r:embed="rId3"/>
          <a:stretch>
            <a:fillRect/>
          </a:stretch>
        </p:blipFill>
        <p:spPr>
          <a:xfrm>
            <a:off x="1287042" y="1639669"/>
            <a:ext cx="10168758" cy="6858000"/>
          </a:xfrm>
          <a:prstGeom prst="rect">
            <a:avLst/>
          </a:prstGeom>
        </p:spPr>
      </p:pic>
    </p:spTree>
    <p:extLst>
      <p:ext uri="{BB962C8B-B14F-4D97-AF65-F5344CB8AC3E}">
        <p14:creationId xmlns:p14="http://schemas.microsoft.com/office/powerpoint/2010/main" val="659981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F5295CF-538C-429C-B624-B7192C3E31CB}"/>
              </a:ext>
            </a:extLst>
          </p:cNvPr>
          <p:cNvSpPr>
            <a:spLocks/>
          </p:cNvSpPr>
          <p:nvPr/>
        </p:nvSpPr>
        <p:spPr>
          <a:xfrm>
            <a:off x="-1200" y="0"/>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2- 10</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大阪府の建築費の推移</a:t>
            </a:r>
          </a:p>
        </p:txBody>
      </p:sp>
      <p:sp>
        <p:nvSpPr>
          <p:cNvPr id="22533" name="Rectangle 3"/>
          <p:cNvSpPr>
            <a:spLocks noChangeArrowheads="1"/>
          </p:cNvSpPr>
          <p:nvPr/>
        </p:nvSpPr>
        <p:spPr bwMode="auto">
          <a:xfrm>
            <a:off x="360000" y="720000"/>
            <a:ext cx="11520000" cy="432000"/>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1800" spc="-100" dirty="0">
                <a:solidFill>
                  <a:schemeClr val="tx1"/>
                </a:solidFill>
                <a:latin typeface="UD デジタル 教科書体 N-R" panose="02020400000000000000" pitchFamily="17" charset="-128"/>
                <a:ea typeface="UD デジタル 教科書体 N-R" panose="02020400000000000000" pitchFamily="17" charset="-128"/>
              </a:rPr>
              <a:t>・ </a:t>
            </a:r>
            <a:r>
              <a:rPr lang="en-US" altLang="ja-JP" sz="1800" spc="-100" dirty="0">
                <a:solidFill>
                  <a:schemeClr val="tx1"/>
                </a:solidFill>
                <a:latin typeface="UD デジタル 教科書体 N-R" panose="02020400000000000000" pitchFamily="17" charset="-128"/>
                <a:ea typeface="UD デジタル 教科書体 N-R" panose="02020400000000000000" pitchFamily="17" charset="-128"/>
              </a:rPr>
              <a:t>2015</a:t>
            </a:r>
            <a:r>
              <a:rPr lang="ja-JP" altLang="en-US" sz="1800" spc="-100" dirty="0">
                <a:solidFill>
                  <a:schemeClr val="tx1"/>
                </a:solidFill>
                <a:latin typeface="UD デジタル 教科書体 N-R" panose="02020400000000000000" pitchFamily="17" charset="-128"/>
                <a:ea typeface="UD デジタル 教科書体 N-R" panose="02020400000000000000" pitchFamily="17" charset="-128"/>
              </a:rPr>
              <a:t>年から</a:t>
            </a:r>
            <a:r>
              <a:rPr lang="en-US" altLang="ja-JP" sz="1800" spc="-100" dirty="0">
                <a:solidFill>
                  <a:schemeClr val="tx1"/>
                </a:solidFill>
                <a:latin typeface="UD デジタル 教科書体 N-R" panose="02020400000000000000" pitchFamily="17" charset="-128"/>
                <a:ea typeface="UD デジタル 教科書体 N-R" panose="02020400000000000000" pitchFamily="17" charset="-128"/>
              </a:rPr>
              <a:t>2024</a:t>
            </a:r>
            <a:r>
              <a:rPr lang="ja-JP" altLang="en-US" sz="1800" spc="-100" dirty="0">
                <a:solidFill>
                  <a:schemeClr val="tx1"/>
                </a:solidFill>
                <a:latin typeface="UD デジタル 教科書体 N-R" panose="02020400000000000000" pitchFamily="17" charset="-128"/>
                <a:ea typeface="UD デジタル 教科書体 N-R" panose="02020400000000000000" pitchFamily="17" charset="-128"/>
              </a:rPr>
              <a:t>年にかけて、集合住宅（</a:t>
            </a:r>
            <a:r>
              <a:rPr lang="en-US" altLang="ja-JP" sz="1800" spc="-100" dirty="0">
                <a:solidFill>
                  <a:schemeClr val="tx1"/>
                </a:solidFill>
                <a:latin typeface="UD デジタル 教科書体 N-R" panose="02020400000000000000" pitchFamily="17" charset="-128"/>
                <a:ea typeface="UD デジタル 教科書体 N-R" panose="02020400000000000000" pitchFamily="17" charset="-128"/>
              </a:rPr>
              <a:t>RC</a:t>
            </a:r>
            <a:r>
              <a:rPr lang="ja-JP" altLang="en-US" sz="1800" spc="-100" dirty="0">
                <a:solidFill>
                  <a:schemeClr val="tx1"/>
                </a:solidFill>
                <a:latin typeface="UD デジタル 教科書体 N-R" panose="02020400000000000000" pitchFamily="17" charset="-128"/>
                <a:ea typeface="UD デジタル 教科書体 N-R" panose="02020400000000000000" pitchFamily="17" charset="-128"/>
              </a:rPr>
              <a:t>）は</a:t>
            </a:r>
            <a:r>
              <a:rPr lang="en-US" altLang="ja-JP" sz="1800" spc="-100" dirty="0">
                <a:solidFill>
                  <a:schemeClr val="tx1"/>
                </a:solidFill>
                <a:latin typeface="UD デジタル 教科書体 N-R" panose="02020400000000000000" pitchFamily="17" charset="-128"/>
                <a:ea typeface="UD デジタル 教科書体 N-R" panose="02020400000000000000" pitchFamily="17" charset="-128"/>
              </a:rPr>
              <a:t>1.38</a:t>
            </a:r>
            <a:r>
              <a:rPr lang="ja-JP" altLang="en-US" sz="1800" spc="-100" dirty="0">
                <a:solidFill>
                  <a:schemeClr val="tx1"/>
                </a:solidFill>
                <a:latin typeface="UD デジタル 教科書体 N-R" panose="02020400000000000000" pitchFamily="17" charset="-128"/>
                <a:ea typeface="UD デジタル 教科書体 N-R" panose="02020400000000000000" pitchFamily="17" charset="-128"/>
              </a:rPr>
              <a:t>倍、住宅（木造）は</a:t>
            </a:r>
            <a:r>
              <a:rPr lang="en-US" altLang="ja-JP" sz="1800" spc="-100" dirty="0">
                <a:solidFill>
                  <a:schemeClr val="tx1"/>
                </a:solidFill>
                <a:latin typeface="UD デジタル 教科書体 N-R" panose="02020400000000000000" pitchFamily="17" charset="-128"/>
                <a:ea typeface="UD デジタル 教科書体 N-R" panose="02020400000000000000" pitchFamily="17" charset="-128"/>
              </a:rPr>
              <a:t>1.41</a:t>
            </a:r>
            <a:r>
              <a:rPr lang="ja-JP" altLang="en-US" sz="1800" spc="-100" dirty="0">
                <a:solidFill>
                  <a:schemeClr val="tx1"/>
                </a:solidFill>
                <a:latin typeface="UD デジタル 教科書体 N-R" panose="02020400000000000000" pitchFamily="17" charset="-128"/>
                <a:ea typeface="UD デジタル 教科書体 N-R" panose="02020400000000000000" pitchFamily="17" charset="-128"/>
              </a:rPr>
              <a:t>倍となっており、建築費は上昇傾向。</a:t>
            </a:r>
            <a:endParaRPr lang="en-US" altLang="ja-JP" sz="1800" spc="-1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2" name="テキスト ボックス 11">
            <a:extLst>
              <a:ext uri="{FF2B5EF4-FFF2-40B4-BE49-F238E27FC236}">
                <a16:creationId xmlns:a16="http://schemas.microsoft.com/office/drawing/2014/main" id="{1A67CE82-2F1C-451E-B387-33C83DFA56FC}"/>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一般財団法人建設物価調査会「建設物価指数月報」</a:t>
            </a:r>
          </a:p>
        </p:txBody>
      </p:sp>
      <p:sp>
        <p:nvSpPr>
          <p:cNvPr id="14" name="テキスト ボックス 13">
            <a:extLst>
              <a:ext uri="{FF2B5EF4-FFF2-40B4-BE49-F238E27FC236}">
                <a16:creationId xmlns:a16="http://schemas.microsoft.com/office/drawing/2014/main" id="{31FE4A09-93F7-4151-A44D-6917887CA927}"/>
              </a:ext>
            </a:extLst>
          </p:cNvPr>
          <p:cNvSpPr txBox="1"/>
          <p:nvPr/>
        </p:nvSpPr>
        <p:spPr>
          <a:xfrm>
            <a:off x="1084608" y="1350944"/>
            <a:ext cx="1657350"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 平均</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2" name="直線矢印コネクタ 1">
            <a:extLst>
              <a:ext uri="{FF2B5EF4-FFF2-40B4-BE49-F238E27FC236}">
                <a16:creationId xmlns:a16="http://schemas.microsoft.com/office/drawing/2014/main" id="{7EC4C6E1-35C9-0132-3704-BB12EE30054E}"/>
              </a:ext>
            </a:extLst>
          </p:cNvPr>
          <p:cNvCxnSpPr>
            <a:cxnSpLocks/>
          </p:cNvCxnSpPr>
          <p:nvPr/>
        </p:nvCxnSpPr>
        <p:spPr>
          <a:xfrm flipV="1">
            <a:off x="1559531" y="1785108"/>
            <a:ext cx="9565669" cy="4093734"/>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7FE2CF00-1B0E-F2E7-146B-2729500A18E0}"/>
              </a:ext>
            </a:extLst>
          </p:cNvPr>
          <p:cNvCxnSpPr>
            <a:cxnSpLocks/>
          </p:cNvCxnSpPr>
          <p:nvPr/>
        </p:nvCxnSpPr>
        <p:spPr>
          <a:xfrm flipV="1">
            <a:off x="1705510" y="2634130"/>
            <a:ext cx="9419690" cy="2431030"/>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3">
            <a:extLst>
              <a:ext uri="{FF2B5EF4-FFF2-40B4-BE49-F238E27FC236}">
                <a16:creationId xmlns:a16="http://schemas.microsoft.com/office/drawing/2014/main" id="{9B6D70A9-38BA-432E-83BB-C9A010A8F4DE}"/>
              </a:ext>
            </a:extLst>
          </p:cNvPr>
          <p:cNvSpPr>
            <a:spLocks noGrp="1"/>
          </p:cNvSpPr>
          <p:nvPr>
            <p:ph type="sldNum" sz="quarter" idx="12"/>
          </p:nvPr>
        </p:nvSpPr>
        <p:spPr>
          <a:xfrm>
            <a:off x="9421200" y="6486784"/>
            <a:ext cx="2743200" cy="365125"/>
          </a:xfrm>
        </p:spPr>
        <p:txBody>
          <a:bodyPr/>
          <a:lstStyle/>
          <a:p>
            <a:fld id="{939419F8-C6ED-4129-B08A-7AC8488EBEA0}" type="slidenum">
              <a:rPr kumimoji="1" lang="ja-JP" altLang="en-US" smtClean="0"/>
              <a:t>22</a:t>
            </a:fld>
            <a:endParaRPr kumimoji="1" lang="ja-JP" altLang="en-US" dirty="0"/>
          </a:p>
        </p:txBody>
      </p:sp>
      <p:pic>
        <p:nvPicPr>
          <p:cNvPr id="3" name="図 2">
            <a:extLst>
              <a:ext uri="{FF2B5EF4-FFF2-40B4-BE49-F238E27FC236}">
                <a16:creationId xmlns:a16="http://schemas.microsoft.com/office/drawing/2014/main" id="{7DC13D4C-AC24-4BEF-B233-7D26B7AEA5B7}"/>
              </a:ext>
            </a:extLst>
          </p:cNvPr>
          <p:cNvPicPr>
            <a:picLocks noChangeAspect="1"/>
          </p:cNvPicPr>
          <p:nvPr/>
        </p:nvPicPr>
        <p:blipFill>
          <a:blip r:embed="rId3"/>
          <a:stretch>
            <a:fillRect/>
          </a:stretch>
        </p:blipFill>
        <p:spPr>
          <a:xfrm>
            <a:off x="693876" y="1481749"/>
            <a:ext cx="10803048" cy="5041829"/>
          </a:xfrm>
          <a:prstGeom prst="rect">
            <a:avLst/>
          </a:prstGeom>
        </p:spPr>
      </p:pic>
    </p:spTree>
    <p:extLst>
      <p:ext uri="{BB962C8B-B14F-4D97-AF65-F5344CB8AC3E}">
        <p14:creationId xmlns:p14="http://schemas.microsoft.com/office/powerpoint/2010/main" val="3130849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F5295CF-538C-429C-B624-B7192C3E31CB}"/>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2- 11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大阪府の不動産取引価格の推移</a:t>
            </a:r>
          </a:p>
        </p:txBody>
      </p:sp>
      <p:sp>
        <p:nvSpPr>
          <p:cNvPr id="22533" name="Rectangle 3"/>
          <p:cNvSpPr>
            <a:spLocks noChangeArrowheads="1"/>
          </p:cNvSpPr>
          <p:nvPr/>
        </p:nvSpPr>
        <p:spPr bwMode="auto">
          <a:xfrm>
            <a:off x="360000" y="720000"/>
            <a:ext cx="11520000" cy="684000"/>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 マンションの不動産取引価格は、</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2012</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年以降上昇傾向にある。</a:t>
            </a:r>
            <a:endParaRPr lang="en-US" altLang="ja-JP" sz="1800" dirty="0">
              <a:solidFill>
                <a:schemeClr val="tx1"/>
              </a:solidFill>
              <a:latin typeface="UD デジタル 教科書体 N-R" panose="02020400000000000000" pitchFamily="17" charset="-128"/>
              <a:ea typeface="UD デジタル 教科書体 N-R" panose="02020400000000000000" pitchFamily="17" charset="-128"/>
            </a:endParaRPr>
          </a:p>
          <a:p>
            <a:pPr eaLnBrk="1" hangingPunct="1">
              <a:spcBef>
                <a:spcPct val="0"/>
              </a:spcBef>
              <a:buFontTx/>
              <a:buNone/>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 戸建住宅の不動産取引価格は、</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2020</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年以降上昇傾向にある。</a:t>
            </a:r>
          </a:p>
        </p:txBody>
      </p:sp>
      <p:sp>
        <p:nvSpPr>
          <p:cNvPr id="12" name="テキスト ボックス 11">
            <a:extLst>
              <a:ext uri="{FF2B5EF4-FFF2-40B4-BE49-F238E27FC236}">
                <a16:creationId xmlns:a16="http://schemas.microsoft.com/office/drawing/2014/main" id="{1A67CE82-2F1C-451E-B387-33C83DFA56FC}"/>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国土交通省「不動産価格指数」</a:t>
            </a:r>
          </a:p>
        </p:txBody>
      </p:sp>
      <p:sp>
        <p:nvSpPr>
          <p:cNvPr id="14" name="テキスト ボックス 13">
            <a:extLst>
              <a:ext uri="{FF2B5EF4-FFF2-40B4-BE49-F238E27FC236}">
                <a16:creationId xmlns:a16="http://schemas.microsoft.com/office/drawing/2014/main" id="{31FE4A09-93F7-4151-A44D-6917887CA927}"/>
              </a:ext>
            </a:extLst>
          </p:cNvPr>
          <p:cNvSpPr txBox="1"/>
          <p:nvPr/>
        </p:nvSpPr>
        <p:spPr>
          <a:xfrm>
            <a:off x="1114425" y="1654303"/>
            <a:ext cx="1657350"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 平均</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8" name="スライド番号プレースホルダー 3">
            <a:extLst>
              <a:ext uri="{FF2B5EF4-FFF2-40B4-BE49-F238E27FC236}">
                <a16:creationId xmlns:a16="http://schemas.microsoft.com/office/drawing/2014/main" id="{BB30F89A-674C-4C4D-B203-2D3A89FD92BB}"/>
              </a:ext>
            </a:extLst>
          </p:cNvPr>
          <p:cNvSpPr>
            <a:spLocks noGrp="1"/>
          </p:cNvSpPr>
          <p:nvPr>
            <p:ph type="sldNum" sz="quarter" idx="12"/>
          </p:nvPr>
        </p:nvSpPr>
        <p:spPr>
          <a:xfrm>
            <a:off x="9424800" y="6486784"/>
            <a:ext cx="2743200" cy="365125"/>
          </a:xfrm>
        </p:spPr>
        <p:txBody>
          <a:bodyPr/>
          <a:lstStyle/>
          <a:p>
            <a:fld id="{939419F8-C6ED-4129-B08A-7AC8488EBEA0}" type="slidenum">
              <a:rPr kumimoji="1" lang="ja-JP" altLang="en-US" smtClean="0"/>
              <a:t>23</a:t>
            </a:fld>
            <a:endParaRPr kumimoji="1" lang="ja-JP" altLang="en-US" dirty="0"/>
          </a:p>
        </p:txBody>
      </p:sp>
      <p:pic>
        <p:nvPicPr>
          <p:cNvPr id="2" name="図 1">
            <a:extLst>
              <a:ext uri="{FF2B5EF4-FFF2-40B4-BE49-F238E27FC236}">
                <a16:creationId xmlns:a16="http://schemas.microsoft.com/office/drawing/2014/main" id="{AABF7549-D034-4048-AC33-7FA3D245CCFF}"/>
              </a:ext>
            </a:extLst>
          </p:cNvPr>
          <p:cNvPicPr>
            <a:picLocks noChangeAspect="1"/>
          </p:cNvPicPr>
          <p:nvPr/>
        </p:nvPicPr>
        <p:blipFill>
          <a:blip r:embed="rId3"/>
          <a:stretch>
            <a:fillRect/>
          </a:stretch>
        </p:blipFill>
        <p:spPr>
          <a:xfrm>
            <a:off x="694476" y="1357184"/>
            <a:ext cx="10803048" cy="5041829"/>
          </a:xfrm>
          <a:prstGeom prst="rect">
            <a:avLst/>
          </a:prstGeom>
        </p:spPr>
      </p:pic>
    </p:spTree>
    <p:extLst>
      <p:ext uri="{BB962C8B-B14F-4D97-AF65-F5344CB8AC3E}">
        <p14:creationId xmlns:p14="http://schemas.microsoft.com/office/powerpoint/2010/main" val="4281554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二等辺三角形 29"/>
          <p:cNvSpPr/>
          <p:nvPr/>
        </p:nvSpPr>
        <p:spPr>
          <a:xfrm rot="5400000">
            <a:off x="3551636" y="4099670"/>
            <a:ext cx="1260277" cy="286777"/>
          </a:xfrm>
          <a:prstGeom prst="triangle">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CBE8A9B8-766F-9E60-3DA1-0386804C6CDE}"/>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a:t>
            </a:r>
            <a:r>
              <a:rPr lang="zh-CN" altLang="en-US" sz="1050" dirty="0">
                <a:latin typeface="メイリオ" panose="020B0604030504040204" pitchFamily="50" charset="-128"/>
                <a:ea typeface="メイリオ" panose="020B0604030504040204" pitchFamily="50" charset="-128"/>
              </a:rPr>
              <a:t>国土数値情報</a:t>
            </a:r>
            <a:endParaRPr lang="ja-JP" altLang="en-US" sz="900" dirty="0">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DB1A27C9-AAF9-4DBF-B17F-4734FB8CC5ED}"/>
              </a:ext>
            </a:extLst>
          </p:cNvPr>
          <p:cNvGrpSpPr/>
          <p:nvPr/>
        </p:nvGrpSpPr>
        <p:grpSpPr>
          <a:xfrm>
            <a:off x="548855" y="1698171"/>
            <a:ext cx="3214422" cy="4806210"/>
            <a:chOff x="775519" y="2412791"/>
            <a:chExt cx="2867432" cy="4287390"/>
          </a:xfrm>
        </p:grpSpPr>
        <p:pic>
          <p:nvPicPr>
            <p:cNvPr id="9" name="図 8"/>
            <p:cNvPicPr>
              <a:picLocks noChangeAspect="1"/>
            </p:cNvPicPr>
            <p:nvPr/>
          </p:nvPicPr>
          <p:blipFill>
            <a:blip r:embed="rId3"/>
            <a:stretch>
              <a:fillRect/>
            </a:stretch>
          </p:blipFill>
          <p:spPr>
            <a:xfrm>
              <a:off x="775519" y="2421386"/>
              <a:ext cx="2867432" cy="4278795"/>
            </a:xfrm>
            <a:prstGeom prst="rect">
              <a:avLst/>
            </a:prstGeom>
          </p:spPr>
        </p:pic>
        <p:pic>
          <p:nvPicPr>
            <p:cNvPr id="22" name="図 2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75519" y="2412791"/>
              <a:ext cx="2867432" cy="4278795"/>
            </a:xfrm>
            <a:prstGeom prst="rect">
              <a:avLst/>
            </a:prstGeom>
          </p:spPr>
        </p:pic>
        <p:sp>
          <p:nvSpPr>
            <p:cNvPr id="11" name="テキスト ボックス 3"/>
            <p:cNvSpPr txBox="1"/>
            <p:nvPr/>
          </p:nvSpPr>
          <p:spPr>
            <a:xfrm>
              <a:off x="828735" y="3451844"/>
              <a:ext cx="648000" cy="22101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r>
                <a:rPr lang="en-US" altLang="ja-JP" sz="1200" dirty="0"/>
                <a:t>2014</a:t>
              </a:r>
              <a:r>
                <a:rPr lang="ja-JP" altLang="en-US" sz="1200" dirty="0"/>
                <a:t>年</a:t>
              </a:r>
            </a:p>
          </p:txBody>
        </p:sp>
      </p:grpSp>
      <p:grpSp>
        <p:nvGrpSpPr>
          <p:cNvPr id="7" name="グループ化 6">
            <a:extLst>
              <a:ext uri="{FF2B5EF4-FFF2-40B4-BE49-F238E27FC236}">
                <a16:creationId xmlns:a16="http://schemas.microsoft.com/office/drawing/2014/main" id="{61C33151-96C7-490F-A296-A86B99746309}"/>
              </a:ext>
            </a:extLst>
          </p:cNvPr>
          <p:cNvGrpSpPr/>
          <p:nvPr/>
        </p:nvGrpSpPr>
        <p:grpSpPr>
          <a:xfrm>
            <a:off x="4530376" y="1698006"/>
            <a:ext cx="3262349" cy="4806548"/>
            <a:chOff x="4206127" y="2412791"/>
            <a:chExt cx="2910186" cy="4287692"/>
          </a:xfrm>
        </p:grpSpPr>
        <p:pic>
          <p:nvPicPr>
            <p:cNvPr id="10" name="図 9"/>
            <p:cNvPicPr>
              <a:picLocks noChangeAspect="1"/>
            </p:cNvPicPr>
            <p:nvPr/>
          </p:nvPicPr>
          <p:blipFill rotWithShape="1">
            <a:blip r:embed="rId5"/>
            <a:srcRect b="315"/>
            <a:stretch/>
          </p:blipFill>
          <p:spPr>
            <a:xfrm>
              <a:off x="4206127" y="2412791"/>
              <a:ext cx="2910185" cy="4287692"/>
            </a:xfrm>
            <a:prstGeom prst="rect">
              <a:avLst/>
            </a:prstGeom>
          </p:spPr>
        </p:pic>
        <p:pic>
          <p:nvPicPr>
            <p:cNvPr id="23" name="図 22"/>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4224941" y="2421386"/>
              <a:ext cx="2891372" cy="4278795"/>
            </a:xfrm>
            <a:prstGeom prst="rect">
              <a:avLst/>
            </a:prstGeom>
          </p:spPr>
        </p:pic>
        <p:sp>
          <p:nvSpPr>
            <p:cNvPr id="12" name="テキスト ボックス 4"/>
            <p:cNvSpPr txBox="1"/>
            <p:nvPr/>
          </p:nvSpPr>
          <p:spPr>
            <a:xfrm>
              <a:off x="4271912" y="3451844"/>
              <a:ext cx="648000" cy="22101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r>
                <a:rPr lang="en-US" altLang="ja-JP" sz="1200" dirty="0"/>
                <a:t>2024</a:t>
              </a:r>
              <a:r>
                <a:rPr lang="ja-JP" altLang="en-US" sz="1200" dirty="0"/>
                <a:t>年</a:t>
              </a:r>
            </a:p>
          </p:txBody>
        </p:sp>
      </p:grpSp>
      <p:grpSp>
        <p:nvGrpSpPr>
          <p:cNvPr id="16" name="グループ化 15">
            <a:extLst>
              <a:ext uri="{FF2B5EF4-FFF2-40B4-BE49-F238E27FC236}">
                <a16:creationId xmlns:a16="http://schemas.microsoft.com/office/drawing/2014/main" id="{387DDEEF-B520-4C83-8EE7-0BA3A23F24C9}"/>
              </a:ext>
            </a:extLst>
          </p:cNvPr>
          <p:cNvGrpSpPr/>
          <p:nvPr/>
        </p:nvGrpSpPr>
        <p:grpSpPr>
          <a:xfrm>
            <a:off x="8357544" y="1494272"/>
            <a:ext cx="3516220" cy="5010434"/>
            <a:chOff x="8252219" y="1202957"/>
            <a:chExt cx="3788121" cy="5397879"/>
          </a:xfrm>
        </p:grpSpPr>
        <p:pic>
          <p:nvPicPr>
            <p:cNvPr id="8" name="図 7"/>
            <p:cNvPicPr>
              <a:picLocks noChangeAspect="1"/>
            </p:cNvPicPr>
            <p:nvPr/>
          </p:nvPicPr>
          <p:blipFill>
            <a:blip r:embed="rId7"/>
            <a:stretch>
              <a:fillRect/>
            </a:stretch>
          </p:blipFill>
          <p:spPr>
            <a:xfrm>
              <a:off x="8252219" y="1202957"/>
              <a:ext cx="3788121" cy="5397879"/>
            </a:xfrm>
            <a:prstGeom prst="rect">
              <a:avLst/>
            </a:prstGeom>
          </p:spPr>
        </p:pic>
        <p:pic>
          <p:nvPicPr>
            <p:cNvPr id="24" name="図 23"/>
            <p:cNvPicPr>
              <a:picLocks noChangeAspect="1"/>
            </p:cNvPicPr>
            <p:nvPr/>
          </p:nvPicPr>
          <p:blipFill rotWithShape="1">
            <a:blip r:embed="rId8" cstate="hqprint">
              <a:extLst>
                <a:ext uri="{28A0092B-C50C-407E-A947-70E740481C1C}">
                  <a14:useLocalDpi xmlns:a14="http://schemas.microsoft.com/office/drawing/2010/main"/>
                </a:ext>
              </a:extLst>
            </a:blip>
            <a:srcRect l="5154" t="5168" r="4972" b="4013"/>
            <a:stretch/>
          </p:blipFill>
          <p:spPr>
            <a:xfrm>
              <a:off x="8267700" y="1219199"/>
              <a:ext cx="3741420" cy="5356861"/>
            </a:xfrm>
            <a:prstGeom prst="rect">
              <a:avLst/>
            </a:prstGeom>
          </p:spPr>
        </p:pic>
        <p:sp>
          <p:nvSpPr>
            <p:cNvPr id="13" name="テキスト ボックス 5"/>
            <p:cNvSpPr txBox="1"/>
            <p:nvPr/>
          </p:nvSpPr>
          <p:spPr>
            <a:xfrm>
              <a:off x="8326440" y="2649765"/>
              <a:ext cx="1141410" cy="34412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lnSpc>
                  <a:spcPts val="1200"/>
                </a:lnSpc>
              </a:pPr>
              <a:r>
                <a:rPr lang="ja-JP" altLang="en-US" sz="1100" dirty="0"/>
                <a:t>上昇率</a:t>
              </a:r>
              <a:endParaRPr lang="en-US" altLang="ja-JP" sz="1100" dirty="0"/>
            </a:p>
            <a:p>
              <a:pPr algn="ctr">
                <a:lnSpc>
                  <a:spcPts val="1200"/>
                </a:lnSpc>
              </a:pPr>
              <a:r>
                <a:rPr lang="en-US" altLang="ja-JP" sz="1000" dirty="0"/>
                <a:t>(2014 </a:t>
              </a:r>
              <a:r>
                <a:rPr lang="ja-JP" altLang="en-US" sz="1000" dirty="0"/>
                <a:t>→ </a:t>
              </a:r>
              <a:r>
                <a:rPr lang="en-US" altLang="ja-JP" sz="1000" dirty="0"/>
                <a:t>2024)</a:t>
              </a:r>
              <a:endParaRPr lang="ja-JP" altLang="en-US" sz="1000" dirty="0"/>
            </a:p>
          </p:txBody>
        </p:sp>
      </p:grpSp>
      <p:sp>
        <p:nvSpPr>
          <p:cNvPr id="17" name="正方形/長方形 16">
            <a:extLst>
              <a:ext uri="{FF2B5EF4-FFF2-40B4-BE49-F238E27FC236}">
                <a16:creationId xmlns:a16="http://schemas.microsoft.com/office/drawing/2014/main" id="{7A0A18D4-2706-01B6-2CB4-4A9415CDD623}"/>
              </a:ext>
            </a:extLst>
          </p:cNvPr>
          <p:cNvSpPr/>
          <p:nvPr/>
        </p:nvSpPr>
        <p:spPr>
          <a:xfrm>
            <a:off x="193800" y="673534"/>
            <a:ext cx="11804400" cy="740331"/>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 これまでの</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10</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年間で大阪市や北大阪地域の地価は上昇傾向。</a:t>
            </a:r>
          </a:p>
          <a:p>
            <a:pPr marL="274638" indent="-274638">
              <a:lnSpc>
                <a:spcPct val="120000"/>
              </a:lnSpc>
            </a:pP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 各地域の最大上昇率（住宅地）は</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30</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％を超えており、特に大阪市、北大阪地域は</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70</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％以上となった地点もある。</a:t>
            </a:r>
          </a:p>
        </p:txBody>
      </p:sp>
      <p:sp>
        <p:nvSpPr>
          <p:cNvPr id="21" name="正方形/長方形 20">
            <a:extLst>
              <a:ext uri="{FF2B5EF4-FFF2-40B4-BE49-F238E27FC236}">
                <a16:creationId xmlns:a16="http://schemas.microsoft.com/office/drawing/2014/main" id="{60653CED-B2A6-499B-8D93-AE2A20CCE95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2- 12</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大阪府の地価の動向：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2014-2024</a:t>
            </a:r>
            <a:endPar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5" name="スライド番号プレースホルダー 3">
            <a:extLst>
              <a:ext uri="{FF2B5EF4-FFF2-40B4-BE49-F238E27FC236}">
                <a16:creationId xmlns:a16="http://schemas.microsoft.com/office/drawing/2014/main" id="{373D53DA-8F75-4639-BE53-0D34AF0F5B7F}"/>
              </a:ext>
            </a:extLst>
          </p:cNvPr>
          <p:cNvSpPr>
            <a:spLocks noGrp="1"/>
          </p:cNvSpPr>
          <p:nvPr>
            <p:ph type="sldNum" sz="quarter" idx="12"/>
          </p:nvPr>
        </p:nvSpPr>
        <p:spPr>
          <a:xfrm>
            <a:off x="9421200" y="6486784"/>
            <a:ext cx="2743200" cy="365125"/>
          </a:xfrm>
        </p:spPr>
        <p:txBody>
          <a:bodyPr/>
          <a:lstStyle/>
          <a:p>
            <a:fld id="{939419F8-C6ED-4129-B08A-7AC8488EBEA0}" type="slidenum">
              <a:rPr kumimoji="1" lang="ja-JP" altLang="en-US" smtClean="0"/>
              <a:t>24</a:t>
            </a:fld>
            <a:endParaRPr kumimoji="1" lang="ja-JP" altLang="en-US" dirty="0"/>
          </a:p>
        </p:txBody>
      </p:sp>
    </p:spTree>
    <p:extLst>
      <p:ext uri="{BB962C8B-B14F-4D97-AF65-F5344CB8AC3E}">
        <p14:creationId xmlns:p14="http://schemas.microsoft.com/office/powerpoint/2010/main" val="2050283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9435D-5B76-D96D-A595-8FC06E9A1024}"/>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1A240798-C832-4DC2-8A7A-1A7178C6FC2D}"/>
              </a:ext>
            </a:extLst>
          </p:cNvPr>
          <p:cNvPicPr>
            <a:picLocks noChangeAspect="1"/>
          </p:cNvPicPr>
          <p:nvPr/>
        </p:nvPicPr>
        <p:blipFill>
          <a:blip r:embed="rId3"/>
          <a:stretch>
            <a:fillRect/>
          </a:stretch>
        </p:blipFill>
        <p:spPr>
          <a:xfrm>
            <a:off x="694476" y="1274939"/>
            <a:ext cx="10803048" cy="5041829"/>
          </a:xfrm>
          <a:prstGeom prst="rect">
            <a:avLst/>
          </a:prstGeom>
        </p:spPr>
      </p:pic>
      <p:sp>
        <p:nvSpPr>
          <p:cNvPr id="5" name="正方形/長方形 4">
            <a:extLst>
              <a:ext uri="{FF2B5EF4-FFF2-40B4-BE49-F238E27FC236}">
                <a16:creationId xmlns:a16="http://schemas.microsoft.com/office/drawing/2014/main" id="{32E6CABB-6987-478E-BB1E-8072FEC857B9}"/>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2- 13</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大阪府の既存住宅の流通量</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1510" name="Rectangle 6">
            <a:extLst>
              <a:ext uri="{FF2B5EF4-FFF2-40B4-BE49-F238E27FC236}">
                <a16:creationId xmlns:a16="http://schemas.microsoft.com/office/drawing/2014/main" id="{1A2291D5-7F60-2388-9464-595986765A22}"/>
              </a:ext>
            </a:extLst>
          </p:cNvPr>
          <p:cNvSpPr>
            <a:spLocks noChangeArrowheads="1"/>
          </p:cNvSpPr>
          <p:nvPr/>
        </p:nvSpPr>
        <p:spPr bwMode="auto">
          <a:xfrm>
            <a:off x="360000" y="751334"/>
            <a:ext cx="11520000" cy="369332"/>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61950" indent="-361950" eaLnBrk="1" hangingPunct="1">
              <a:spcBef>
                <a:spcPct val="0"/>
              </a:spcBef>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　既存住宅の流通量は増加傾向にある。　　　</a:t>
            </a:r>
          </a:p>
        </p:txBody>
      </p:sp>
      <p:sp>
        <p:nvSpPr>
          <p:cNvPr id="9" name="テキスト ボックス 8">
            <a:extLst>
              <a:ext uri="{FF2B5EF4-FFF2-40B4-BE49-F238E27FC236}">
                <a16:creationId xmlns:a16="http://schemas.microsoft.com/office/drawing/2014/main" id="{8FEC34C2-3C16-4FA0-BB08-DCD263411D93}"/>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国土交通省「既存住宅販売指数」「住宅着工統計」を基に大阪府作成</a:t>
            </a:r>
          </a:p>
        </p:txBody>
      </p:sp>
      <p:cxnSp>
        <p:nvCxnSpPr>
          <p:cNvPr id="3" name="直線矢印コネクタ 2">
            <a:extLst>
              <a:ext uri="{FF2B5EF4-FFF2-40B4-BE49-F238E27FC236}">
                <a16:creationId xmlns:a16="http://schemas.microsoft.com/office/drawing/2014/main" id="{363B4C0E-7E00-FD85-F43A-D0F7172A5BF9}"/>
              </a:ext>
            </a:extLst>
          </p:cNvPr>
          <p:cNvCxnSpPr>
            <a:cxnSpLocks/>
          </p:cNvCxnSpPr>
          <p:nvPr/>
        </p:nvCxnSpPr>
        <p:spPr>
          <a:xfrm flipV="1">
            <a:off x="8620018" y="4150760"/>
            <a:ext cx="1941816" cy="380143"/>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3">
            <a:extLst>
              <a:ext uri="{FF2B5EF4-FFF2-40B4-BE49-F238E27FC236}">
                <a16:creationId xmlns:a16="http://schemas.microsoft.com/office/drawing/2014/main" id="{82A1B832-F1B2-4678-9191-AC7EDD24DAA6}"/>
              </a:ext>
            </a:extLst>
          </p:cNvPr>
          <p:cNvSpPr>
            <a:spLocks noGrp="1"/>
          </p:cNvSpPr>
          <p:nvPr>
            <p:ph type="sldNum" sz="quarter" idx="12"/>
          </p:nvPr>
        </p:nvSpPr>
        <p:spPr>
          <a:xfrm>
            <a:off x="9421200" y="6486784"/>
            <a:ext cx="2743200" cy="365125"/>
          </a:xfrm>
        </p:spPr>
        <p:txBody>
          <a:bodyPr/>
          <a:lstStyle/>
          <a:p>
            <a:fld id="{939419F8-C6ED-4129-B08A-7AC8488EBEA0}" type="slidenum">
              <a:rPr kumimoji="1" lang="ja-JP" altLang="en-US" smtClean="0"/>
              <a:t>25</a:t>
            </a:fld>
            <a:endParaRPr kumimoji="1" lang="ja-JP" altLang="en-US" dirty="0"/>
          </a:p>
        </p:txBody>
      </p:sp>
    </p:spTree>
    <p:extLst>
      <p:ext uri="{BB962C8B-B14F-4D97-AF65-F5344CB8AC3E}">
        <p14:creationId xmlns:p14="http://schemas.microsoft.com/office/powerpoint/2010/main" val="1746767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D2A6766-2E3A-6519-5374-6FFA01CC344A}"/>
              </a:ext>
            </a:extLst>
          </p:cNvPr>
          <p:cNvSpPr>
            <a:spLocks noChangeArrowheads="1"/>
          </p:cNvSpPr>
          <p:nvPr/>
        </p:nvSpPr>
        <p:spPr bwMode="auto">
          <a:xfrm>
            <a:off x="360000" y="720000"/>
            <a:ext cx="11520000" cy="923330"/>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80975" indent="-180975" eaLnBrk="1" hangingPunct="1">
              <a:spcBef>
                <a:spcPct val="0"/>
              </a:spcBef>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・インスペクションは、建築士の資格をもつ専門の検査員が、第三者的な立場で、目視、動作確認、聞き取りなどにより住宅の現状の検査を行う。</a:t>
            </a:r>
          </a:p>
          <a:p>
            <a:pPr marL="361950" indent="-361950" eaLnBrk="1" hangingPunct="1">
              <a:spcBef>
                <a:spcPct val="0"/>
              </a:spcBef>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・国土交通省が実施したアンケート調査によると、インスペクションを実施したのは</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3</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割程度となっている。</a:t>
            </a:r>
          </a:p>
        </p:txBody>
      </p:sp>
      <p:sp>
        <p:nvSpPr>
          <p:cNvPr id="22" name="テキスト ボックス 21">
            <a:extLst>
              <a:ext uri="{FF2B5EF4-FFF2-40B4-BE49-F238E27FC236}">
                <a16:creationId xmlns:a16="http://schemas.microsoft.com/office/drawing/2014/main" id="{8E0CA02E-C797-4476-BFEC-7EC9CA2D1518}"/>
              </a:ext>
            </a:extLst>
          </p:cNvPr>
          <p:cNvSpPr txBox="1"/>
          <p:nvPr/>
        </p:nvSpPr>
        <p:spPr>
          <a:xfrm>
            <a:off x="1007016" y="6461342"/>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出典：国土交通省「既存住宅状況調査、既存住宅瑕疵保険関係資料</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令和５年９月版</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0" name="テキスト ボックス 9">
            <a:extLst>
              <a:ext uri="{FF2B5EF4-FFF2-40B4-BE49-F238E27FC236}">
                <a16:creationId xmlns:a16="http://schemas.microsoft.com/office/drawing/2014/main" id="{0C3592CD-FE76-4B45-A100-078144A30C0C}"/>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
        <p:nvSpPr>
          <p:cNvPr id="3" name="正方形/長方形 2">
            <a:extLst>
              <a:ext uri="{FF2B5EF4-FFF2-40B4-BE49-F238E27FC236}">
                <a16:creationId xmlns:a16="http://schemas.microsoft.com/office/drawing/2014/main" id="{BC90C541-D6DB-7C7B-18E3-ED3F1384E8B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2- 14</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既存住宅状況調査</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インスペクション</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pic>
        <p:nvPicPr>
          <p:cNvPr id="5" name="図 4">
            <a:extLst>
              <a:ext uri="{FF2B5EF4-FFF2-40B4-BE49-F238E27FC236}">
                <a16:creationId xmlns:a16="http://schemas.microsoft.com/office/drawing/2014/main" id="{575772C9-622E-7284-E189-EAFA06A1808D}"/>
              </a:ext>
            </a:extLst>
          </p:cNvPr>
          <p:cNvPicPr>
            <a:picLocks noChangeAspect="1"/>
          </p:cNvPicPr>
          <p:nvPr/>
        </p:nvPicPr>
        <p:blipFill>
          <a:blip r:embed="rId3"/>
          <a:srcRect t="8817" r="519" b="10566"/>
          <a:stretch>
            <a:fillRect/>
          </a:stretch>
        </p:blipFill>
        <p:spPr>
          <a:xfrm>
            <a:off x="235068" y="1849616"/>
            <a:ext cx="6208440" cy="3509058"/>
          </a:xfrm>
          <a:prstGeom prst="rect">
            <a:avLst/>
          </a:prstGeom>
        </p:spPr>
      </p:pic>
      <p:pic>
        <p:nvPicPr>
          <p:cNvPr id="12" name="図 11">
            <a:extLst>
              <a:ext uri="{FF2B5EF4-FFF2-40B4-BE49-F238E27FC236}">
                <a16:creationId xmlns:a16="http://schemas.microsoft.com/office/drawing/2014/main" id="{F29422B2-685E-B51F-EF91-4D97E736ECB2}"/>
              </a:ext>
            </a:extLst>
          </p:cNvPr>
          <p:cNvPicPr>
            <a:picLocks noChangeAspect="1"/>
          </p:cNvPicPr>
          <p:nvPr/>
        </p:nvPicPr>
        <p:blipFill>
          <a:blip r:embed="rId4"/>
          <a:stretch>
            <a:fillRect/>
          </a:stretch>
        </p:blipFill>
        <p:spPr>
          <a:xfrm>
            <a:off x="6174947" y="2745998"/>
            <a:ext cx="5869258" cy="3392002"/>
          </a:xfrm>
          <a:prstGeom prst="rect">
            <a:avLst/>
          </a:prstGeom>
        </p:spPr>
      </p:pic>
      <p:sp>
        <p:nvSpPr>
          <p:cNvPr id="14" name="スライド番号プレースホルダー 1">
            <a:extLst>
              <a:ext uri="{FF2B5EF4-FFF2-40B4-BE49-F238E27FC236}">
                <a16:creationId xmlns:a16="http://schemas.microsoft.com/office/drawing/2014/main" id="{1FFE5D36-B806-0DB4-5104-91198F2E6201}"/>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26</a:t>
            </a:fld>
            <a:endParaRPr lang="en-US" altLang="ja-JP" dirty="0"/>
          </a:p>
        </p:txBody>
      </p:sp>
    </p:spTree>
    <p:extLst>
      <p:ext uri="{BB962C8B-B14F-4D97-AF65-F5344CB8AC3E}">
        <p14:creationId xmlns:p14="http://schemas.microsoft.com/office/powerpoint/2010/main" val="1797702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F5295CF-538C-429C-B624-B7192C3E31CB}"/>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2- 15</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大阪府内の大規模ニュータウンの分布</a:t>
            </a:r>
          </a:p>
        </p:txBody>
      </p:sp>
      <p:pic>
        <p:nvPicPr>
          <p:cNvPr id="614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1943" y="1025338"/>
            <a:ext cx="4623490" cy="58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3"/>
          <p:cNvSpPr>
            <a:spLocks noChangeArrowheads="1"/>
          </p:cNvSpPr>
          <p:nvPr/>
        </p:nvSpPr>
        <p:spPr bwMode="auto">
          <a:xfrm>
            <a:off x="360000" y="720000"/>
            <a:ext cx="11520000" cy="684000"/>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 高度経済成長期に大都市圏への人口集中を解決するために形成され、人口集中地区の広がりと同様に、大阪市外延部の郊外にまで宅地開発が進展している。</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893" y="1696063"/>
            <a:ext cx="2785768" cy="500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830981" y="1465261"/>
            <a:ext cx="54292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algn="just" fontAlgn="base">
              <a:spcBef>
                <a:spcPct val="0"/>
              </a:spcBef>
              <a:spcAft>
                <a:spcPct val="0"/>
              </a:spcAft>
            </a:pPr>
            <a:r>
              <a:rPr lang="en-US" altLang="ja-JP" sz="1400" dirty="0">
                <a:latin typeface="Meiryo UI" panose="020B0604030504040204" pitchFamily="50" charset="-128"/>
                <a:ea typeface="Meiryo UI" panose="020B0604030504040204" pitchFamily="50" charset="-128"/>
                <a:cs typeface="ＭＳ Ｐゴシック" pitchFamily="50" charset="-128"/>
              </a:rPr>
              <a:t>■</a:t>
            </a:r>
            <a:r>
              <a:rPr lang="ja-JP" altLang="en-US" sz="1400" dirty="0">
                <a:latin typeface="Meiryo UI" panose="020B0604030504040204" pitchFamily="50" charset="-128"/>
                <a:ea typeface="Meiryo UI" panose="020B0604030504040204" pitchFamily="50" charset="-128"/>
                <a:cs typeface="ＭＳ Ｐゴシック" pitchFamily="50" charset="-128"/>
              </a:rPr>
              <a:t>大規模ニュータウン（</a:t>
            </a:r>
            <a:r>
              <a:rPr lang="en-US" altLang="ja-JP" sz="1400" dirty="0">
                <a:latin typeface="Meiryo UI" panose="020B0604030504040204" pitchFamily="50" charset="-128"/>
                <a:ea typeface="Meiryo UI" panose="020B0604030504040204" pitchFamily="50" charset="-128"/>
                <a:cs typeface="ＭＳ Ｐゴシック" pitchFamily="50" charset="-128"/>
              </a:rPr>
              <a:t>50ha</a:t>
            </a:r>
            <a:r>
              <a:rPr lang="ja-JP" altLang="en-US" sz="1400" dirty="0">
                <a:latin typeface="Meiryo UI" panose="020B0604030504040204" pitchFamily="50" charset="-128"/>
                <a:ea typeface="Meiryo UI" panose="020B0604030504040204" pitchFamily="50" charset="-128"/>
                <a:cs typeface="ＭＳ Ｐゴシック" pitchFamily="50" charset="-128"/>
              </a:rPr>
              <a:t>以上。事業完了分）の分布</a:t>
            </a:r>
            <a:endParaRPr lang="ja-JP" altLang="ja-JP" sz="3200" dirty="0">
              <a:latin typeface="Meiryo UI" panose="020B0604030504040204" pitchFamily="50" charset="-128"/>
              <a:ea typeface="Meiryo UI" panose="020B0604030504040204" pitchFamily="50" charset="-128"/>
              <a:cs typeface="ＭＳ Ｐゴシック" pitchFamily="50" charset="-128"/>
            </a:endParaRPr>
          </a:p>
        </p:txBody>
      </p:sp>
      <p:sp>
        <p:nvSpPr>
          <p:cNvPr id="12" name="テキスト ボックス 11">
            <a:extLst>
              <a:ext uri="{FF2B5EF4-FFF2-40B4-BE49-F238E27FC236}">
                <a16:creationId xmlns:a16="http://schemas.microsoft.com/office/drawing/2014/main" id="{1A67CE82-2F1C-451E-B387-33C83DFA56FC}"/>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大阪府住宅・宅地開発状況図</a:t>
            </a:r>
          </a:p>
        </p:txBody>
      </p:sp>
      <p:sp>
        <p:nvSpPr>
          <p:cNvPr id="13" name="スライド番号プレースホルダー 3">
            <a:extLst>
              <a:ext uri="{FF2B5EF4-FFF2-40B4-BE49-F238E27FC236}">
                <a16:creationId xmlns:a16="http://schemas.microsoft.com/office/drawing/2014/main" id="{59A2237F-CE39-4AE9-9830-FCFEF871F156}"/>
              </a:ext>
            </a:extLst>
          </p:cNvPr>
          <p:cNvSpPr>
            <a:spLocks noGrp="1"/>
          </p:cNvSpPr>
          <p:nvPr>
            <p:ph type="sldNum" sz="quarter" idx="12"/>
          </p:nvPr>
        </p:nvSpPr>
        <p:spPr>
          <a:xfrm>
            <a:off x="9421200" y="6486784"/>
            <a:ext cx="2743200" cy="365125"/>
          </a:xfrm>
        </p:spPr>
        <p:txBody>
          <a:bodyPr/>
          <a:lstStyle/>
          <a:p>
            <a:fld id="{939419F8-C6ED-4129-B08A-7AC8488EBEA0}" type="slidenum">
              <a:rPr kumimoji="1" lang="ja-JP" altLang="en-US" smtClean="0"/>
              <a:t>27</a:t>
            </a:fld>
            <a:endParaRPr kumimoji="1" lang="ja-JP" altLang="en-US" dirty="0"/>
          </a:p>
        </p:txBody>
      </p:sp>
    </p:spTree>
    <p:extLst>
      <p:ext uri="{BB962C8B-B14F-4D97-AF65-F5344CB8AC3E}">
        <p14:creationId xmlns:p14="http://schemas.microsoft.com/office/powerpoint/2010/main" val="46993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974C8-5DA2-EF33-E903-F2C09FD6613E}"/>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8C475BD6-7DDE-4C2E-8DE0-6F4187BB0DE6}"/>
              </a:ext>
            </a:extLst>
          </p:cNvPr>
          <p:cNvSpPr>
            <a:spLocks noChangeArrowheads="1"/>
          </p:cNvSpPr>
          <p:nvPr/>
        </p:nvSpPr>
        <p:spPr bwMode="auto">
          <a:xfrm>
            <a:off x="0" y="29141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4" name="正方形/長方形 3">
            <a:extLst>
              <a:ext uri="{FF2B5EF4-FFF2-40B4-BE49-F238E27FC236}">
                <a16:creationId xmlns:a16="http://schemas.microsoft.com/office/drawing/2014/main" id="{2E6BCD79-4705-8B09-7DEA-770C88717872}"/>
              </a:ext>
            </a:extLst>
          </p:cNvPr>
          <p:cNvSpPr/>
          <p:nvPr/>
        </p:nvSpPr>
        <p:spPr>
          <a:xfrm>
            <a:off x="1969114" y="326207"/>
            <a:ext cx="8253772" cy="782693"/>
          </a:xfrm>
          <a:prstGeom prst="rect">
            <a:avLst/>
          </a:prstGeom>
          <a:no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kumimoji="1" lang="en-US" altLang="ja-JP"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r>
              <a:rPr kumimoji="1" lang="ja-JP" altLang="en-US"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社会潮流</a:t>
            </a:r>
            <a:endParaRPr kumimoji="1" lang="en-US" altLang="ja-JP"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目　次</a:t>
            </a:r>
            <a:r>
              <a:rPr kumimoji="1" lang="en-US" altLang="ja-JP"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p>
          <a:p>
            <a:pPr marL="176213"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a:extLst>
              <a:ext uri="{FF2B5EF4-FFF2-40B4-BE49-F238E27FC236}">
                <a16:creationId xmlns:a16="http://schemas.microsoft.com/office/drawing/2014/main" id="{07C2EE66-CD88-77B9-CE91-AFF11EA30079}"/>
              </a:ext>
            </a:extLst>
          </p:cNvPr>
          <p:cNvGraphicFramePr>
            <a:graphicFrameLocks noGrp="1"/>
          </p:cNvGraphicFramePr>
          <p:nvPr>
            <p:extLst>
              <p:ext uri="{D42A27DB-BD31-4B8C-83A1-F6EECF244321}">
                <p14:modId xmlns:p14="http://schemas.microsoft.com/office/powerpoint/2010/main" val="1289300534"/>
              </p:ext>
            </p:extLst>
          </p:nvPr>
        </p:nvGraphicFramePr>
        <p:xfrm>
          <a:off x="2531644" y="1280351"/>
          <a:ext cx="7128712" cy="2148649"/>
        </p:xfrm>
        <a:graphic>
          <a:graphicData uri="http://schemas.openxmlformats.org/drawingml/2006/table">
            <a:tbl>
              <a:tblPr firstRow="1" bandRow="1">
                <a:tableStyleId>{5C22544A-7EE6-4342-B048-85BDC9FD1C3A}</a:tableStyleId>
              </a:tblPr>
              <a:tblGrid>
                <a:gridCol w="5810099">
                  <a:extLst>
                    <a:ext uri="{9D8B030D-6E8A-4147-A177-3AD203B41FA5}">
                      <a16:colId xmlns:a16="http://schemas.microsoft.com/office/drawing/2014/main" val="1326004190"/>
                    </a:ext>
                  </a:extLst>
                </a:gridCol>
                <a:gridCol w="374844">
                  <a:extLst>
                    <a:ext uri="{9D8B030D-6E8A-4147-A177-3AD203B41FA5}">
                      <a16:colId xmlns:a16="http://schemas.microsoft.com/office/drawing/2014/main" val="622283939"/>
                    </a:ext>
                  </a:extLst>
                </a:gridCol>
                <a:gridCol w="943769">
                  <a:extLst>
                    <a:ext uri="{9D8B030D-6E8A-4147-A177-3AD203B41FA5}">
                      <a16:colId xmlns:a16="http://schemas.microsoft.com/office/drawing/2014/main" val="172850306"/>
                    </a:ext>
                  </a:extLst>
                </a:gridCol>
              </a:tblGrid>
              <a:tr h="2148649">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３</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新技術（万博を契機としたもの、</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DX</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など）</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３</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- 2</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脱炭素社会の実現に向けた取組①</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３</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- 3</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脱炭素社会の実現に向けた取組②</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３</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- 4</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多様な住まい方（テレワーク）</a:t>
                      </a:r>
                      <a:endParaRPr kumimoji="1" lang="en-US" altLang="ja-JP" sz="1600" b="1" strike="sngStrike"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３</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- 5</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多様な住まい方（多拠点居住）</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３</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- 6</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多様な住まい方（シェアハウス）</a:t>
                      </a: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３</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7</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住教育・住生活リテラシー</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29</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30</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31</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32</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33</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34</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951872"/>
                  </a:ext>
                </a:extLst>
              </a:tr>
            </a:tbl>
          </a:graphicData>
        </a:graphic>
      </p:graphicFrame>
      <p:sp>
        <p:nvSpPr>
          <p:cNvPr id="6" name="スライド番号プレースホルダー 1">
            <a:extLst>
              <a:ext uri="{FF2B5EF4-FFF2-40B4-BE49-F238E27FC236}">
                <a16:creationId xmlns:a16="http://schemas.microsoft.com/office/drawing/2014/main" id="{FDA71ED0-315E-85EA-25F4-5820676E5001}"/>
              </a:ext>
            </a:extLst>
          </p:cNvPr>
          <p:cNvSpPr>
            <a:spLocks noGrp="1"/>
          </p:cNvSpPr>
          <p:nvPr>
            <p:ph type="sldNum" sz="quarter" idx="12"/>
          </p:nvPr>
        </p:nvSpPr>
        <p:spPr>
          <a:xfrm>
            <a:off x="9421015" y="64872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AE124-F07C-4949-85EC-055B3F0DE189}" type="slidenum">
              <a:rPr kumimoji="1" lang="en-US" altLang="ja-JP"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en-US" altLang="ja-JP"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07710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
        <p:nvSpPr>
          <p:cNvPr id="2" name="正方形/長方形 1">
            <a:extLst>
              <a:ext uri="{FF2B5EF4-FFF2-40B4-BE49-F238E27FC236}">
                <a16:creationId xmlns:a16="http://schemas.microsoft.com/office/drawing/2014/main" id="{E17E5134-6ADB-088F-24A0-26F9B447E5ED}"/>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新技術（万博を契機としたもの、</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DX</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など）</a:t>
            </a:r>
          </a:p>
        </p:txBody>
      </p:sp>
      <p:pic>
        <p:nvPicPr>
          <p:cNvPr id="3" name="図 2">
            <a:extLst>
              <a:ext uri="{FF2B5EF4-FFF2-40B4-BE49-F238E27FC236}">
                <a16:creationId xmlns:a16="http://schemas.microsoft.com/office/drawing/2014/main" id="{135705C0-7195-66CB-F514-B9EB74AC5F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0000" y="1833968"/>
            <a:ext cx="3024000" cy="2296786"/>
          </a:xfrm>
          <a:prstGeom prst="rect">
            <a:avLst/>
          </a:prstGeom>
        </p:spPr>
      </p:pic>
      <p:sp>
        <p:nvSpPr>
          <p:cNvPr id="5" name="テキスト ボックス 4">
            <a:extLst>
              <a:ext uri="{FF2B5EF4-FFF2-40B4-BE49-F238E27FC236}">
                <a16:creationId xmlns:a16="http://schemas.microsoft.com/office/drawing/2014/main" id="{52274976-015F-2A9F-17D5-16F54763310E}"/>
              </a:ext>
            </a:extLst>
          </p:cNvPr>
          <p:cNvSpPr txBox="1"/>
          <p:nvPr/>
        </p:nvSpPr>
        <p:spPr>
          <a:xfrm>
            <a:off x="93133" y="4146894"/>
            <a:ext cx="3290867" cy="161583"/>
          </a:xfrm>
          <a:prstGeom prst="rect">
            <a:avLst/>
          </a:prstGeom>
          <a:noFill/>
        </p:spPr>
        <p:txBody>
          <a:bodyPr wrap="square" lIns="0" tIns="0" rIns="0" bIns="0">
            <a:spAutoFit/>
          </a:bodyPr>
          <a:lstStyle/>
          <a:p>
            <a:pPr algn="r"/>
            <a:r>
              <a:rPr lang="ja-JP" altLang="en-US" sz="1050" dirty="0">
                <a:solidFill>
                  <a:schemeClr val="tx1"/>
                </a:solidFill>
                <a:latin typeface="メイリオ" panose="020B0604030504040204" pitchFamily="50" charset="-128"/>
                <a:ea typeface="メイリオ" panose="020B0604030504040204" pitchFamily="50" charset="-128"/>
              </a:rPr>
              <a:t>出典：大阪･関西</a:t>
            </a:r>
            <a:r>
              <a:rPr lang="ja-JP" altLang="en-US" sz="1050" dirty="0">
                <a:latin typeface="メイリオ" panose="020B0604030504040204" pitchFamily="50" charset="-128"/>
                <a:ea typeface="メイリオ" panose="020B0604030504040204" pitchFamily="50" charset="-128"/>
              </a:rPr>
              <a:t>万博 大阪ヘルスケアパビリオン</a:t>
            </a:r>
            <a:r>
              <a:rPr lang="en-US" altLang="ja-JP" sz="1050" dirty="0">
                <a:latin typeface="メイリオ" panose="020B0604030504040204" pitchFamily="50" charset="-128"/>
                <a:ea typeface="メイリオ" panose="020B0604030504040204" pitchFamily="50" charset="-128"/>
              </a:rPr>
              <a:t>HP</a:t>
            </a:r>
            <a:endParaRPr lang="ja-JP" altLang="en-US" sz="1050" dirty="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274EF83E-ECD3-18C0-E3E2-9A3810714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00" y="4406913"/>
            <a:ext cx="3024000" cy="2067328"/>
          </a:xfrm>
          <a:prstGeom prst="rect">
            <a:avLst/>
          </a:prstGeom>
        </p:spPr>
      </p:pic>
      <p:grpSp>
        <p:nvGrpSpPr>
          <p:cNvPr id="17" name="グループ化 16">
            <a:extLst>
              <a:ext uri="{FF2B5EF4-FFF2-40B4-BE49-F238E27FC236}">
                <a16:creationId xmlns:a16="http://schemas.microsoft.com/office/drawing/2014/main" id="{11A0C158-BC68-FD19-76F4-6CD038FFCB6B}"/>
              </a:ext>
            </a:extLst>
          </p:cNvPr>
          <p:cNvGrpSpPr/>
          <p:nvPr/>
        </p:nvGrpSpPr>
        <p:grpSpPr>
          <a:xfrm>
            <a:off x="3766474" y="1977350"/>
            <a:ext cx="8157069" cy="4371834"/>
            <a:chOff x="0" y="161809"/>
            <a:chExt cx="12192000" cy="6534382"/>
          </a:xfrm>
        </p:grpSpPr>
        <p:pic>
          <p:nvPicPr>
            <p:cNvPr id="12" name="図 11">
              <a:extLst>
                <a:ext uri="{FF2B5EF4-FFF2-40B4-BE49-F238E27FC236}">
                  <a16:creationId xmlns:a16="http://schemas.microsoft.com/office/drawing/2014/main" id="{6008A912-A11D-8F76-54AF-B0A8AD0E05AF}"/>
                </a:ext>
              </a:extLst>
            </p:cNvPr>
            <p:cNvPicPr>
              <a:picLocks noChangeAspect="1"/>
            </p:cNvPicPr>
            <p:nvPr/>
          </p:nvPicPr>
          <p:blipFill>
            <a:blip r:embed="rId5"/>
            <a:stretch>
              <a:fillRect/>
            </a:stretch>
          </p:blipFill>
          <p:spPr>
            <a:xfrm>
              <a:off x="0" y="161809"/>
              <a:ext cx="12192000" cy="6534382"/>
            </a:xfrm>
            <a:prstGeom prst="rect">
              <a:avLst/>
            </a:prstGeom>
          </p:spPr>
        </p:pic>
        <p:sp>
          <p:nvSpPr>
            <p:cNvPr id="15" name="正方形/長方形 14">
              <a:extLst>
                <a:ext uri="{FF2B5EF4-FFF2-40B4-BE49-F238E27FC236}">
                  <a16:creationId xmlns:a16="http://schemas.microsoft.com/office/drawing/2014/main" id="{FE23070F-5D50-E091-D013-0F4A3B1DA06C}"/>
                </a:ext>
              </a:extLst>
            </p:cNvPr>
            <p:cNvSpPr/>
            <p:nvPr/>
          </p:nvSpPr>
          <p:spPr>
            <a:xfrm>
              <a:off x="4857751" y="161925"/>
              <a:ext cx="2305050" cy="54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a:extLst>
              <a:ext uri="{FF2B5EF4-FFF2-40B4-BE49-F238E27FC236}">
                <a16:creationId xmlns:a16="http://schemas.microsoft.com/office/drawing/2014/main" id="{285F1566-188C-B2BB-CDA5-8A2355D1EA42}"/>
              </a:ext>
            </a:extLst>
          </p:cNvPr>
          <p:cNvSpPr txBox="1"/>
          <p:nvPr/>
        </p:nvSpPr>
        <p:spPr>
          <a:xfrm>
            <a:off x="627335" y="6522353"/>
            <a:ext cx="2756665" cy="161583"/>
          </a:xfrm>
          <a:prstGeom prst="rect">
            <a:avLst/>
          </a:prstGeom>
          <a:noFill/>
        </p:spPr>
        <p:txBody>
          <a:bodyPr wrap="square" lIns="0" tIns="0" rIns="0" bIns="0">
            <a:spAutoFit/>
          </a:bodyPr>
          <a:lstStyle/>
          <a:p>
            <a:pPr algn="r"/>
            <a:r>
              <a:rPr lang="ja-JP" altLang="en-US" sz="1050" dirty="0">
                <a:solidFill>
                  <a:schemeClr val="tx1"/>
                </a:solidFill>
                <a:latin typeface="メイリオ" panose="020B0604030504040204" pitchFamily="50" charset="-128"/>
                <a:ea typeface="メイリオ" panose="020B0604030504040204" pitchFamily="50" charset="-128"/>
              </a:rPr>
              <a:t>画像：積水化学工業</a:t>
            </a:r>
            <a:endParaRPr lang="ja-JP" altLang="en-US" sz="105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49F4253F-2F58-4DE9-F39B-1C4E07BE9A29}"/>
              </a:ext>
            </a:extLst>
          </p:cNvPr>
          <p:cNvSpPr txBox="1"/>
          <p:nvPr/>
        </p:nvSpPr>
        <p:spPr>
          <a:xfrm>
            <a:off x="9075335" y="6474241"/>
            <a:ext cx="2756665" cy="161583"/>
          </a:xfrm>
          <a:prstGeom prst="rect">
            <a:avLst/>
          </a:prstGeom>
          <a:noFill/>
        </p:spPr>
        <p:txBody>
          <a:bodyPr wrap="square" lIns="0" tIns="0" rIns="0" bIns="0">
            <a:spAutoFit/>
          </a:bodyPr>
          <a:lstStyle/>
          <a:p>
            <a:pPr algn="r"/>
            <a:r>
              <a:rPr lang="ja-JP" altLang="en-US" sz="1050" dirty="0">
                <a:solidFill>
                  <a:schemeClr val="tx1"/>
                </a:solidFill>
                <a:latin typeface="メイリオ" panose="020B0604030504040204" pitchFamily="50" charset="-128"/>
                <a:ea typeface="メイリオ" panose="020B0604030504040204" pitchFamily="50" charset="-128"/>
              </a:rPr>
              <a:t>出典：国土交通省</a:t>
            </a:r>
            <a:r>
              <a:rPr lang="en-US" altLang="ja-JP" sz="1050" dirty="0">
                <a:latin typeface="メイリオ" panose="020B0604030504040204" pitchFamily="50" charset="-128"/>
                <a:ea typeface="メイリオ" panose="020B0604030504040204" pitchFamily="50" charset="-128"/>
              </a:rPr>
              <a:t>HP</a:t>
            </a:r>
            <a:endParaRPr lang="ja-JP" altLang="en-US" sz="1050" dirty="0">
              <a:latin typeface="メイリオ" panose="020B0604030504040204" pitchFamily="50" charset="-128"/>
              <a:ea typeface="メイリオ" panose="020B0604030504040204" pitchFamily="50" charset="-128"/>
            </a:endParaRPr>
          </a:p>
        </p:txBody>
      </p:sp>
      <p:sp>
        <p:nvSpPr>
          <p:cNvPr id="20" name="Rectangle 3">
            <a:extLst>
              <a:ext uri="{FF2B5EF4-FFF2-40B4-BE49-F238E27FC236}">
                <a16:creationId xmlns:a16="http://schemas.microsoft.com/office/drawing/2014/main" id="{A4E31AD7-2136-9000-1044-15C63FDD3B4B}"/>
              </a:ext>
            </a:extLst>
          </p:cNvPr>
          <p:cNvSpPr>
            <a:spLocks noChangeArrowheads="1"/>
          </p:cNvSpPr>
          <p:nvPr/>
        </p:nvSpPr>
        <p:spPr bwMode="auto">
          <a:xfrm>
            <a:off x="360000" y="720000"/>
            <a:ext cx="11520000" cy="934630"/>
          </a:xfrm>
          <a:prstGeom prst="rect">
            <a:avLst/>
          </a:prstGeom>
          <a:solidFill>
            <a:schemeClr val="bg1"/>
          </a:solidFill>
          <a:ln w="9525">
            <a:solidFill>
              <a:schemeClr val="tx1"/>
            </a:solidFill>
            <a:prstDash val="sysDot"/>
            <a:miter lim="800000"/>
            <a:headEnd/>
            <a:tailEnd/>
          </a:ln>
        </p:spPr>
        <p:txBody>
          <a:bodyPr wrap="square" anchor="t"/>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・「未来社会の実験場」である大阪・関西万博を契機として、新しい移動サービスや多様なデジタルサービスが普及し、便利で快適に生活できる社会の実現が期待される。</a:t>
            </a:r>
          </a:p>
          <a:p>
            <a:pPr marL="177800" indent="-177800" eaLnBrk="1" hangingPunct="1">
              <a:spcBef>
                <a:spcPct val="0"/>
              </a:spcBef>
              <a:buFontTx/>
              <a:buNone/>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・不動産</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ID</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の導入検討や</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3D</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プリンター、</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BIM</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3D</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都市モデルの活用など、建築・都市の</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DX</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が進められている。</a:t>
            </a:r>
          </a:p>
        </p:txBody>
      </p:sp>
      <p:sp>
        <p:nvSpPr>
          <p:cNvPr id="4" name="スライド番号プレースホルダー 1">
            <a:extLst>
              <a:ext uri="{FF2B5EF4-FFF2-40B4-BE49-F238E27FC236}">
                <a16:creationId xmlns:a16="http://schemas.microsoft.com/office/drawing/2014/main" id="{DF353578-6B4D-776E-BD1F-77A4A254E4D7}"/>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29</a:t>
            </a:fld>
            <a:endParaRPr lang="en-US" altLang="ja-JP" dirty="0"/>
          </a:p>
        </p:txBody>
      </p:sp>
    </p:spTree>
    <p:extLst>
      <p:ext uri="{BB962C8B-B14F-4D97-AF65-F5344CB8AC3E}">
        <p14:creationId xmlns:p14="http://schemas.microsoft.com/office/powerpoint/2010/main" val="2759468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99695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大阪府の住宅・建築政策を取り巻く状況</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4" name="スライド番号プレースホルダー 1">
            <a:extLst>
              <a:ext uri="{FF2B5EF4-FFF2-40B4-BE49-F238E27FC236}">
                <a16:creationId xmlns:a16="http://schemas.microsoft.com/office/drawing/2014/main" id="{8DA9BCB4-67A3-4F8C-A039-93601AE8ADFB}"/>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3</a:t>
            </a:fld>
            <a:endParaRPr lang="en-US" altLang="ja-JP" dirty="0"/>
          </a:p>
        </p:txBody>
      </p:sp>
    </p:spTree>
    <p:extLst>
      <p:ext uri="{BB962C8B-B14F-4D97-AF65-F5344CB8AC3E}">
        <p14:creationId xmlns:p14="http://schemas.microsoft.com/office/powerpoint/2010/main" val="649005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8F6B574B-EDEF-475D-95D8-8DD69DB094B3}"/>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sp>
        <p:nvSpPr>
          <p:cNvPr id="2" name="正方形/長方形 1">
            <a:extLst>
              <a:ext uri="{FF2B5EF4-FFF2-40B4-BE49-F238E27FC236}">
                <a16:creationId xmlns:a16="http://schemas.microsoft.com/office/drawing/2014/main" id="{E6D46B7A-E0A0-541E-73E3-61A85626922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3- 2</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脱炭素社会の実現に向けた取組①</a:t>
            </a:r>
          </a:p>
        </p:txBody>
      </p:sp>
      <p:sp>
        <p:nvSpPr>
          <p:cNvPr id="4" name="スライド番号プレースホルダー 1">
            <a:extLst>
              <a:ext uri="{FF2B5EF4-FFF2-40B4-BE49-F238E27FC236}">
                <a16:creationId xmlns:a16="http://schemas.microsoft.com/office/drawing/2014/main" id="{1DCA8D7A-B3DC-DB89-DA19-5F0994BE039D}"/>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30</a:t>
            </a:fld>
            <a:endParaRPr lang="en-US" altLang="ja-JP" dirty="0"/>
          </a:p>
        </p:txBody>
      </p:sp>
      <p:grpSp>
        <p:nvGrpSpPr>
          <p:cNvPr id="5" name="グループ化 4">
            <a:extLst>
              <a:ext uri="{FF2B5EF4-FFF2-40B4-BE49-F238E27FC236}">
                <a16:creationId xmlns:a16="http://schemas.microsoft.com/office/drawing/2014/main" id="{0AF17009-53FC-4DC2-9E38-FAEC6AA9E555}"/>
              </a:ext>
            </a:extLst>
          </p:cNvPr>
          <p:cNvGrpSpPr/>
          <p:nvPr/>
        </p:nvGrpSpPr>
        <p:grpSpPr>
          <a:xfrm>
            <a:off x="852273" y="540662"/>
            <a:ext cx="10487455" cy="6129981"/>
            <a:chOff x="1228899" y="961795"/>
            <a:chExt cx="9651075" cy="5641112"/>
          </a:xfrm>
        </p:grpSpPr>
        <p:sp>
          <p:nvSpPr>
            <p:cNvPr id="12" name="正方形/長方形 11">
              <a:extLst>
                <a:ext uri="{FF2B5EF4-FFF2-40B4-BE49-F238E27FC236}">
                  <a16:creationId xmlns:a16="http://schemas.microsoft.com/office/drawing/2014/main" id="{4872DE38-7C75-4E3C-BD43-3E47B18DDAE3}"/>
                </a:ext>
              </a:extLst>
            </p:cNvPr>
            <p:cNvSpPr/>
            <p:nvPr/>
          </p:nvSpPr>
          <p:spPr>
            <a:xfrm>
              <a:off x="1351039" y="2067177"/>
              <a:ext cx="3122814" cy="453573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3" name="正方形/長方形 12">
              <a:extLst>
                <a:ext uri="{FF2B5EF4-FFF2-40B4-BE49-F238E27FC236}">
                  <a16:creationId xmlns:a16="http://schemas.microsoft.com/office/drawing/2014/main" id="{A11F837E-A9F6-4772-B676-2DA5190FE151}"/>
                </a:ext>
              </a:extLst>
            </p:cNvPr>
            <p:cNvSpPr/>
            <p:nvPr/>
          </p:nvSpPr>
          <p:spPr>
            <a:xfrm>
              <a:off x="1312026" y="1218586"/>
              <a:ext cx="3122814" cy="5957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大阪府内における</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algn="ctr"/>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ＺＥＢを実現した建築物の事例集</a:t>
              </a:r>
              <a:endPar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6" name="正方形/長方形 15">
              <a:extLst>
                <a:ext uri="{FF2B5EF4-FFF2-40B4-BE49-F238E27FC236}">
                  <a16:creationId xmlns:a16="http://schemas.microsoft.com/office/drawing/2014/main" id="{DE07F53C-0F68-4FD2-B9B1-0FDD7848E4E0}"/>
                </a:ext>
              </a:extLst>
            </p:cNvPr>
            <p:cNvSpPr/>
            <p:nvPr/>
          </p:nvSpPr>
          <p:spPr>
            <a:xfrm>
              <a:off x="4534593" y="1218586"/>
              <a:ext cx="3122814" cy="5957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　住宅断熱性能</a:t>
              </a:r>
              <a:r>
                <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rPr>
                <a:t>｢</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見える化</a:t>
              </a:r>
              <a:r>
                <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rPr>
                <a:t>｣</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ツール </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algn="ctr"/>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－エコミエル－</a:t>
              </a:r>
            </a:p>
          </p:txBody>
        </p:sp>
        <p:sp>
          <p:nvSpPr>
            <p:cNvPr id="17" name="正方形/長方形 16">
              <a:extLst>
                <a:ext uri="{FF2B5EF4-FFF2-40B4-BE49-F238E27FC236}">
                  <a16:creationId xmlns:a16="http://schemas.microsoft.com/office/drawing/2014/main" id="{08D03F13-1CCE-4D91-A274-3BAA0FB61953}"/>
                </a:ext>
              </a:extLst>
            </p:cNvPr>
            <p:cNvSpPr/>
            <p:nvPr/>
          </p:nvSpPr>
          <p:spPr>
            <a:xfrm>
              <a:off x="7757160" y="1218586"/>
              <a:ext cx="3122814" cy="5957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府営竹城台第３住宅活用地</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algn="ctr"/>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次世代ＺＥＨ供給モデル事業</a:t>
              </a:r>
              <a:endPar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8" name="テキスト ボックス 17">
              <a:extLst>
                <a:ext uri="{FF2B5EF4-FFF2-40B4-BE49-F238E27FC236}">
                  <a16:creationId xmlns:a16="http://schemas.microsoft.com/office/drawing/2014/main" id="{FA5BF037-E1DA-47DF-9678-3D0990B0DBD4}"/>
                </a:ext>
              </a:extLst>
            </p:cNvPr>
            <p:cNvSpPr txBox="1"/>
            <p:nvPr/>
          </p:nvSpPr>
          <p:spPr>
            <a:xfrm>
              <a:off x="1312026" y="2102636"/>
              <a:ext cx="3122814" cy="793047"/>
            </a:xfrm>
            <a:prstGeom prst="rect">
              <a:avLst/>
            </a:prstGeom>
            <a:noFill/>
          </p:spPr>
          <p:txBody>
            <a:bodyPr wrap="square">
              <a:spAutoFit/>
            </a:bodyPr>
            <a:lstStyle/>
            <a:p>
              <a:r>
                <a:rPr lang="ja-JP" altLang="en-US" sz="1000" dirty="0">
                  <a:latin typeface="BIZ UDゴシック" panose="020B0400000000000000" pitchFamily="49" charset="-128"/>
                  <a:ea typeface="BIZ UDゴシック" panose="020B0400000000000000" pitchFamily="49" charset="-128"/>
                </a:rPr>
                <a:t>・ＺＥＢの普及促進を図るため、ＺＥＢを実現した建</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築物の省エネ等技術情報を広く発信し、多くの府内</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事業者においてＺＥＢ化に向けた技術導入がさら</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に進むよう、在阪建築関係４団体と連携して府内の</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１０事例を掲載した事例集を作成。</a:t>
              </a:r>
            </a:p>
          </p:txBody>
        </p:sp>
        <p:sp>
          <p:nvSpPr>
            <p:cNvPr id="19" name="正方形/長方形 18">
              <a:extLst>
                <a:ext uri="{FF2B5EF4-FFF2-40B4-BE49-F238E27FC236}">
                  <a16:creationId xmlns:a16="http://schemas.microsoft.com/office/drawing/2014/main" id="{677192B3-4968-4B9C-8C67-3319FADA7BB3}"/>
                </a:ext>
              </a:extLst>
            </p:cNvPr>
            <p:cNvSpPr/>
            <p:nvPr/>
          </p:nvSpPr>
          <p:spPr>
            <a:xfrm>
              <a:off x="4534593" y="2067177"/>
              <a:ext cx="3122814" cy="453573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0" name="正方形/長方形 19">
              <a:extLst>
                <a:ext uri="{FF2B5EF4-FFF2-40B4-BE49-F238E27FC236}">
                  <a16:creationId xmlns:a16="http://schemas.microsoft.com/office/drawing/2014/main" id="{F07A5890-A18C-4C68-8C19-709194487581}"/>
                </a:ext>
              </a:extLst>
            </p:cNvPr>
            <p:cNvSpPr/>
            <p:nvPr/>
          </p:nvSpPr>
          <p:spPr>
            <a:xfrm>
              <a:off x="7757160" y="2067176"/>
              <a:ext cx="3122814" cy="453573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1" name="テキスト ボックス 20">
              <a:extLst>
                <a:ext uri="{FF2B5EF4-FFF2-40B4-BE49-F238E27FC236}">
                  <a16:creationId xmlns:a16="http://schemas.microsoft.com/office/drawing/2014/main" id="{C9D5D16A-C7E0-4A32-9A29-3FF7BD892C56}"/>
                </a:ext>
              </a:extLst>
            </p:cNvPr>
            <p:cNvSpPr txBox="1"/>
            <p:nvPr/>
          </p:nvSpPr>
          <p:spPr>
            <a:xfrm>
              <a:off x="1312027" y="1814331"/>
              <a:ext cx="3122814" cy="246221"/>
            </a:xfrm>
            <a:prstGeom prst="rect">
              <a:avLst/>
            </a:prstGeom>
            <a:noFill/>
          </p:spPr>
          <p:txBody>
            <a:bodyPr wrap="square">
              <a:spAutoFit/>
            </a:bodyPr>
            <a:lstStyle/>
            <a:p>
              <a:pPr algn="ctr"/>
              <a:r>
                <a:rPr lang="ja-JP" altLang="en-US" sz="10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２０２５年３月２６日（水）より大阪府ＨＰで公開</a:t>
              </a:r>
            </a:p>
          </p:txBody>
        </p:sp>
        <p:sp>
          <p:nvSpPr>
            <p:cNvPr id="25" name="テキスト ボックス 24">
              <a:extLst>
                <a:ext uri="{FF2B5EF4-FFF2-40B4-BE49-F238E27FC236}">
                  <a16:creationId xmlns:a16="http://schemas.microsoft.com/office/drawing/2014/main" id="{C4D32BB7-6B1B-4CF7-9CFE-FA2EC8E2F0D4}"/>
                </a:ext>
              </a:extLst>
            </p:cNvPr>
            <p:cNvSpPr txBox="1"/>
            <p:nvPr/>
          </p:nvSpPr>
          <p:spPr>
            <a:xfrm>
              <a:off x="4534593" y="1814331"/>
              <a:ext cx="3122814" cy="246221"/>
            </a:xfrm>
            <a:prstGeom prst="rect">
              <a:avLst/>
            </a:prstGeom>
            <a:noFill/>
          </p:spPr>
          <p:txBody>
            <a:bodyPr wrap="square">
              <a:spAutoFit/>
            </a:bodyPr>
            <a:lstStyle/>
            <a:p>
              <a:pPr algn="ctr"/>
              <a:r>
                <a:rPr lang="ja-JP" altLang="en-US" sz="10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２０２５年３月２６日（水）より大阪府ＨＰで公開</a:t>
              </a:r>
            </a:p>
          </p:txBody>
        </p:sp>
        <p:sp>
          <p:nvSpPr>
            <p:cNvPr id="27" name="テキスト ボックス 26">
              <a:extLst>
                <a:ext uri="{FF2B5EF4-FFF2-40B4-BE49-F238E27FC236}">
                  <a16:creationId xmlns:a16="http://schemas.microsoft.com/office/drawing/2014/main" id="{4ECC42F7-4E89-472C-9F23-A0EBA503C8E0}"/>
                </a:ext>
              </a:extLst>
            </p:cNvPr>
            <p:cNvSpPr txBox="1"/>
            <p:nvPr/>
          </p:nvSpPr>
          <p:spPr>
            <a:xfrm>
              <a:off x="7757160" y="1814331"/>
              <a:ext cx="3122814" cy="246221"/>
            </a:xfrm>
            <a:prstGeom prst="rect">
              <a:avLst/>
            </a:prstGeom>
            <a:noFill/>
          </p:spPr>
          <p:txBody>
            <a:bodyPr wrap="square">
              <a:spAutoFit/>
            </a:bodyPr>
            <a:lstStyle/>
            <a:p>
              <a:pPr algn="ctr"/>
              <a:r>
                <a:rPr lang="ja-JP" altLang="en-US" sz="10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２０２５年３月</a:t>
              </a:r>
              <a:r>
                <a:rPr lang="en-US" altLang="ja-JP" sz="10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26</a:t>
              </a:r>
              <a:r>
                <a:rPr lang="ja-JP" altLang="en-US" sz="1000" b="1">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日（水）</a:t>
              </a:r>
              <a:r>
                <a:rPr lang="ja-JP" altLang="en-US" sz="10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に事業概要を公表</a:t>
              </a:r>
            </a:p>
          </p:txBody>
        </p:sp>
        <p:sp>
          <p:nvSpPr>
            <p:cNvPr id="28" name="テキスト ボックス 27">
              <a:extLst>
                <a:ext uri="{FF2B5EF4-FFF2-40B4-BE49-F238E27FC236}">
                  <a16:creationId xmlns:a16="http://schemas.microsoft.com/office/drawing/2014/main" id="{4FFFEE0B-317D-4FE5-9B0B-9CE68C4EB6DF}"/>
                </a:ext>
              </a:extLst>
            </p:cNvPr>
            <p:cNvSpPr txBox="1"/>
            <p:nvPr/>
          </p:nvSpPr>
          <p:spPr>
            <a:xfrm>
              <a:off x="4494628" y="2095083"/>
              <a:ext cx="3161185" cy="793047"/>
            </a:xfrm>
            <a:prstGeom prst="rect">
              <a:avLst/>
            </a:prstGeom>
            <a:noFill/>
          </p:spPr>
          <p:txBody>
            <a:bodyPr wrap="square">
              <a:spAutoFit/>
            </a:bodyPr>
            <a:lstStyle/>
            <a:p>
              <a:r>
                <a:rPr lang="ja-JP" altLang="en-US" sz="1000" dirty="0">
                  <a:latin typeface="BIZ UDゴシック" panose="020B0400000000000000" pitchFamily="49" charset="-128"/>
                  <a:ea typeface="BIZ UDゴシック" panose="020B0400000000000000" pitchFamily="49" charset="-128"/>
                </a:rPr>
                <a:t>・戸建て住宅や共同住宅の単室を対象に、新築や断熱リ</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フォームによる</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保温性能</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快適性</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経済性</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二酸化炭</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素削減量」等の効果をわかりやすく</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見える化</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するシ</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ミュレーションツール（愛称</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エコミエル</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）を在阪</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建築関係４団体と連携し開発。</a:t>
              </a:r>
            </a:p>
          </p:txBody>
        </p:sp>
        <p:sp>
          <p:nvSpPr>
            <p:cNvPr id="29" name="正方形/長方形 28">
              <a:extLst>
                <a:ext uri="{FF2B5EF4-FFF2-40B4-BE49-F238E27FC236}">
                  <a16:creationId xmlns:a16="http://schemas.microsoft.com/office/drawing/2014/main" id="{C5DF3BCB-69EF-4710-B066-993DEAFE45CE}"/>
                </a:ext>
              </a:extLst>
            </p:cNvPr>
            <p:cNvSpPr/>
            <p:nvPr/>
          </p:nvSpPr>
          <p:spPr>
            <a:xfrm>
              <a:off x="1228899" y="961795"/>
              <a:ext cx="596637" cy="584775"/>
            </a:xfrm>
            <a:prstGeom prst="rect">
              <a:avLst/>
            </a:prstGeom>
            <a:noFill/>
          </p:spPr>
          <p:txBody>
            <a:bodyPr wrap="none" lIns="91440" tIns="45720" rIns="91440" bIns="45720">
              <a:spAutoFit/>
            </a:bodyPr>
            <a:lstStyle/>
            <a:p>
              <a:pPr algn="ctr"/>
              <a:r>
                <a:rPr lang="ja-JP" altLang="en-US" sz="3200" b="1" cap="none" spc="0" dirty="0">
                  <a:ln w="22225">
                    <a:solidFill>
                      <a:schemeClr val="accent1"/>
                    </a:solidFill>
                    <a:prstDash val="solid"/>
                  </a:ln>
                  <a:solidFill>
                    <a:schemeClr val="accent4">
                      <a:lumMod val="40000"/>
                      <a:lumOff val="60000"/>
                    </a:schemeClr>
                  </a:solidFill>
                  <a:effectLst/>
                  <a:latin typeface="HG創英角ﾎﾟｯﾌﾟ体" panose="040B0A09000000000000" pitchFamily="49" charset="-128"/>
                  <a:ea typeface="HG創英角ﾎﾟｯﾌﾟ体" panose="040B0A09000000000000" pitchFamily="49" charset="-128"/>
                </a:rPr>
                <a:t>１</a:t>
              </a:r>
            </a:p>
          </p:txBody>
        </p:sp>
        <p:sp>
          <p:nvSpPr>
            <p:cNvPr id="30" name="正方形/長方形 29">
              <a:extLst>
                <a:ext uri="{FF2B5EF4-FFF2-40B4-BE49-F238E27FC236}">
                  <a16:creationId xmlns:a16="http://schemas.microsoft.com/office/drawing/2014/main" id="{E7EA2502-484A-4C44-A26A-3C71F71D25C4}"/>
                </a:ext>
              </a:extLst>
            </p:cNvPr>
            <p:cNvSpPr/>
            <p:nvPr/>
          </p:nvSpPr>
          <p:spPr>
            <a:xfrm>
              <a:off x="4434840" y="966562"/>
              <a:ext cx="596637" cy="584775"/>
            </a:xfrm>
            <a:prstGeom prst="rect">
              <a:avLst/>
            </a:prstGeom>
            <a:noFill/>
          </p:spPr>
          <p:txBody>
            <a:bodyPr wrap="none" lIns="91440" tIns="45720" rIns="91440" bIns="45720">
              <a:spAutoFit/>
            </a:bodyPr>
            <a:lstStyle/>
            <a:p>
              <a:pPr algn="ctr"/>
              <a:r>
                <a:rPr lang="ja-JP" altLang="en-US" sz="3200" b="1" cap="none" spc="0" dirty="0">
                  <a:ln w="22225">
                    <a:solidFill>
                      <a:schemeClr val="accent1"/>
                    </a:solidFill>
                    <a:prstDash val="solid"/>
                  </a:ln>
                  <a:solidFill>
                    <a:schemeClr val="accent4">
                      <a:lumMod val="40000"/>
                      <a:lumOff val="60000"/>
                    </a:schemeClr>
                  </a:solidFill>
                  <a:effectLst/>
                  <a:latin typeface="HG創英角ﾎﾟｯﾌﾟ体" panose="040B0A09000000000000" pitchFamily="49" charset="-128"/>
                  <a:ea typeface="HG創英角ﾎﾟｯﾌﾟ体" panose="040B0A09000000000000" pitchFamily="49" charset="-128"/>
                </a:rPr>
                <a:t>２</a:t>
              </a:r>
            </a:p>
          </p:txBody>
        </p:sp>
        <p:sp>
          <p:nvSpPr>
            <p:cNvPr id="31" name="正方形/長方形 30">
              <a:extLst>
                <a:ext uri="{FF2B5EF4-FFF2-40B4-BE49-F238E27FC236}">
                  <a16:creationId xmlns:a16="http://schemas.microsoft.com/office/drawing/2014/main" id="{3A38E308-4613-4AA8-B5B3-85C96214A54B}"/>
                </a:ext>
              </a:extLst>
            </p:cNvPr>
            <p:cNvSpPr/>
            <p:nvPr/>
          </p:nvSpPr>
          <p:spPr>
            <a:xfrm>
              <a:off x="7657407" y="966561"/>
              <a:ext cx="596637" cy="584775"/>
            </a:xfrm>
            <a:prstGeom prst="rect">
              <a:avLst/>
            </a:prstGeom>
            <a:noFill/>
          </p:spPr>
          <p:txBody>
            <a:bodyPr wrap="none" lIns="91440" tIns="45720" rIns="91440" bIns="45720">
              <a:spAutoFit/>
            </a:bodyPr>
            <a:lstStyle/>
            <a:p>
              <a:pPr algn="ctr"/>
              <a:r>
                <a:rPr lang="ja-JP" altLang="en-US" sz="3200" b="1" cap="none" spc="0" dirty="0">
                  <a:ln w="22225">
                    <a:solidFill>
                      <a:schemeClr val="accent1"/>
                    </a:solidFill>
                    <a:prstDash val="solid"/>
                  </a:ln>
                  <a:solidFill>
                    <a:schemeClr val="accent4">
                      <a:lumMod val="40000"/>
                      <a:lumOff val="60000"/>
                    </a:schemeClr>
                  </a:solidFill>
                  <a:effectLst/>
                  <a:latin typeface="HG創英角ﾎﾟｯﾌﾟ体" panose="040B0A09000000000000" pitchFamily="49" charset="-128"/>
                  <a:ea typeface="HG創英角ﾎﾟｯﾌﾟ体" panose="040B0A09000000000000" pitchFamily="49" charset="-128"/>
                </a:rPr>
                <a:t>３</a:t>
              </a:r>
            </a:p>
          </p:txBody>
        </p:sp>
        <p:sp>
          <p:nvSpPr>
            <p:cNvPr id="32" name="テキスト ボックス 31">
              <a:extLst>
                <a:ext uri="{FF2B5EF4-FFF2-40B4-BE49-F238E27FC236}">
                  <a16:creationId xmlns:a16="http://schemas.microsoft.com/office/drawing/2014/main" id="{E8A04063-E69A-424F-8E75-911F7CB6368A}"/>
                </a:ext>
              </a:extLst>
            </p:cNvPr>
            <p:cNvSpPr txBox="1"/>
            <p:nvPr/>
          </p:nvSpPr>
          <p:spPr>
            <a:xfrm>
              <a:off x="7757160" y="2085370"/>
              <a:ext cx="3122814" cy="1359510"/>
            </a:xfrm>
            <a:prstGeom prst="rect">
              <a:avLst/>
            </a:prstGeom>
            <a:noFill/>
          </p:spPr>
          <p:txBody>
            <a:bodyPr wrap="square">
              <a:spAutoFit/>
            </a:bodyPr>
            <a:lstStyle/>
            <a:p>
              <a:r>
                <a:rPr lang="ja-JP" altLang="en-US" sz="1000" dirty="0">
                  <a:latin typeface="BIZ UDゴシック" panose="020B0400000000000000" pitchFamily="49" charset="-128"/>
                  <a:ea typeface="BIZ UDゴシック" panose="020B0400000000000000" pitchFamily="49" charset="-128"/>
                </a:rPr>
                <a:t>・次世代の脱炭素型の住宅地の具体的なモデルを示す大</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阪府と堺市の連携プロジェクト。</a:t>
              </a:r>
            </a:p>
            <a:p>
              <a:r>
                <a:rPr lang="ja-JP" altLang="en-US" sz="1000" dirty="0">
                  <a:latin typeface="BIZ UDゴシック" panose="020B0400000000000000" pitchFamily="49" charset="-128"/>
                  <a:ea typeface="BIZ UDゴシック" panose="020B0400000000000000" pitchFamily="49" charset="-128"/>
                </a:rPr>
                <a:t>・大阪府は、府営住宅建替事業により創出した活用地の</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売却にあたり、事業者に対し、戸建て住宅は先導的な</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住宅</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次世代</a:t>
              </a:r>
              <a:r>
                <a:rPr lang="en-US" altLang="ja-JP" sz="1000" dirty="0">
                  <a:latin typeface="BIZ UDゴシック" panose="020B0400000000000000" pitchFamily="49" charset="-128"/>
                  <a:ea typeface="BIZ UDゴシック" panose="020B0400000000000000" pitchFamily="49" charset="-128"/>
                </a:rPr>
                <a:t>ZEH+｣</a:t>
              </a:r>
              <a:r>
                <a:rPr lang="ja-JP" altLang="en-US" sz="1000" dirty="0">
                  <a:latin typeface="BIZ UDゴシック" panose="020B0400000000000000" pitchFamily="49" charset="-128"/>
                  <a:ea typeface="BIZ UDゴシック" panose="020B0400000000000000" pitchFamily="49" charset="-128"/>
                </a:rPr>
                <a:t>以上、共同住宅は</a:t>
              </a:r>
              <a:r>
                <a:rPr lang="en-US" altLang="ja-JP" sz="1000" dirty="0">
                  <a:latin typeface="BIZ UDゴシック" panose="020B0400000000000000" pitchFamily="49" charset="-128"/>
                  <a:ea typeface="BIZ UDゴシック" panose="020B0400000000000000" pitchFamily="49" charset="-128"/>
                </a:rPr>
                <a:t>｢ZEH-M Oriented｣</a:t>
              </a:r>
            </a:p>
            <a:p>
              <a:r>
                <a:rPr lang="ja-JP" altLang="en-US" sz="1000" dirty="0">
                  <a:latin typeface="BIZ UDゴシック" panose="020B0400000000000000" pitchFamily="49" charset="-128"/>
                  <a:ea typeface="BIZ UDゴシック" panose="020B0400000000000000" pitchFamily="49" charset="-128"/>
                </a:rPr>
                <a:t>　以上の水準の住宅の建設等を要件化し、堺市は、脱炭</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素化に寄与する取組に対し、補助金を交付。</a:t>
              </a:r>
            </a:p>
            <a:p>
              <a:r>
                <a:rPr lang="ja-JP" altLang="en-US" sz="1000" dirty="0">
                  <a:latin typeface="BIZ UDゴシック" panose="020B0400000000000000" pitchFamily="49" charset="-128"/>
                  <a:ea typeface="BIZ UDゴシック" panose="020B0400000000000000" pitchFamily="49" charset="-128"/>
                </a:rPr>
                <a:t>・事業者による効果の検証を実施し、検証結果を広く発</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信していくことでＺＥＨの普及促進を図る。</a:t>
              </a:r>
            </a:p>
          </p:txBody>
        </p:sp>
        <p:pic>
          <p:nvPicPr>
            <p:cNvPr id="33" name="図 32">
              <a:extLst>
                <a:ext uri="{FF2B5EF4-FFF2-40B4-BE49-F238E27FC236}">
                  <a16:creationId xmlns:a16="http://schemas.microsoft.com/office/drawing/2014/main" id="{2F240C1A-07DA-41A4-BF35-6BEB54E4F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155" y="3886527"/>
              <a:ext cx="888986" cy="843981"/>
            </a:xfrm>
            <a:prstGeom prst="rect">
              <a:avLst/>
            </a:prstGeom>
          </p:spPr>
        </p:pic>
        <p:sp>
          <p:nvSpPr>
            <p:cNvPr id="34" name="正方形/長方形 33">
              <a:extLst>
                <a:ext uri="{FF2B5EF4-FFF2-40B4-BE49-F238E27FC236}">
                  <a16:creationId xmlns:a16="http://schemas.microsoft.com/office/drawing/2014/main" id="{B50AD898-F3AA-4ECF-85E4-FF637134EF0A}"/>
                </a:ext>
              </a:extLst>
            </p:cNvPr>
            <p:cNvSpPr/>
            <p:nvPr/>
          </p:nvSpPr>
          <p:spPr>
            <a:xfrm>
              <a:off x="7804458" y="4193949"/>
              <a:ext cx="3024000" cy="2367411"/>
            </a:xfrm>
            <a:prstGeom prst="rect">
              <a:avLst/>
            </a:prstGeom>
            <a:ln>
              <a:solidFill>
                <a:schemeClr val="tx1"/>
              </a:solidFill>
              <a:extLst>
                <a:ext uri="{C807C97D-BFC1-408E-A445-0C87EB9F89A2}">
                  <ask:lineSketchStyleProps xmlns:ask="http://schemas.microsoft.com/office/drawing/2018/sketchyshapes" sd="3008917798">
                    <a:custGeom>
                      <a:avLst/>
                      <a:gdLst>
                        <a:gd name="connsiteX0" fmla="*/ 0 w 3122814"/>
                        <a:gd name="connsiteY0" fmla="*/ 0 h 2446741"/>
                        <a:gd name="connsiteX1" fmla="*/ 3122814 w 3122814"/>
                        <a:gd name="connsiteY1" fmla="*/ 0 h 2446741"/>
                        <a:gd name="connsiteX2" fmla="*/ 3122814 w 3122814"/>
                        <a:gd name="connsiteY2" fmla="*/ 2446741 h 2446741"/>
                        <a:gd name="connsiteX3" fmla="*/ 0 w 3122814"/>
                        <a:gd name="connsiteY3" fmla="*/ 2446741 h 2446741"/>
                        <a:gd name="connsiteX4" fmla="*/ 0 w 3122814"/>
                        <a:gd name="connsiteY4" fmla="*/ 0 h 24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814" h="2446741" fill="none" extrusionOk="0">
                          <a:moveTo>
                            <a:pt x="0" y="0"/>
                          </a:moveTo>
                          <a:cubicBezTo>
                            <a:pt x="942905" y="-167159"/>
                            <a:pt x="2430060" y="84397"/>
                            <a:pt x="3122814" y="0"/>
                          </a:cubicBezTo>
                          <a:cubicBezTo>
                            <a:pt x="3013198" y="1173280"/>
                            <a:pt x="3169755" y="1251584"/>
                            <a:pt x="3122814" y="2446741"/>
                          </a:cubicBezTo>
                          <a:cubicBezTo>
                            <a:pt x="1692073" y="2364292"/>
                            <a:pt x="1071104" y="2442646"/>
                            <a:pt x="0" y="2446741"/>
                          </a:cubicBezTo>
                          <a:cubicBezTo>
                            <a:pt x="-137658" y="1317747"/>
                            <a:pt x="162890" y="262853"/>
                            <a:pt x="0" y="0"/>
                          </a:cubicBezTo>
                          <a:close/>
                        </a:path>
                        <a:path w="3122814" h="2446741" stroke="0" extrusionOk="0">
                          <a:moveTo>
                            <a:pt x="0" y="0"/>
                          </a:moveTo>
                          <a:cubicBezTo>
                            <a:pt x="973972" y="-81273"/>
                            <a:pt x="2589062" y="130869"/>
                            <a:pt x="3122814" y="0"/>
                          </a:cubicBezTo>
                          <a:cubicBezTo>
                            <a:pt x="2963586" y="409497"/>
                            <a:pt x="3228153" y="1720975"/>
                            <a:pt x="3122814" y="2446741"/>
                          </a:cubicBezTo>
                          <a:cubicBezTo>
                            <a:pt x="1908611" y="2321758"/>
                            <a:pt x="1343259" y="2511548"/>
                            <a:pt x="0" y="2446741"/>
                          </a:cubicBezTo>
                          <a:cubicBezTo>
                            <a:pt x="-121539" y="1940729"/>
                            <a:pt x="-78336" y="843982"/>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イメージ図</a:t>
              </a:r>
            </a:p>
          </p:txBody>
        </p:sp>
        <p:sp>
          <p:nvSpPr>
            <p:cNvPr id="35" name="フリーフォーム: 図形 34">
              <a:extLst>
                <a:ext uri="{FF2B5EF4-FFF2-40B4-BE49-F238E27FC236}">
                  <a16:creationId xmlns:a16="http://schemas.microsoft.com/office/drawing/2014/main" id="{40A7F945-F95C-44CE-BDFD-5F1F36956363}"/>
                </a:ext>
              </a:extLst>
            </p:cNvPr>
            <p:cNvSpPr/>
            <p:nvPr/>
          </p:nvSpPr>
          <p:spPr>
            <a:xfrm rot="633020">
              <a:off x="1396852" y="2821467"/>
              <a:ext cx="191920" cy="244265"/>
            </a:xfrm>
            <a:custGeom>
              <a:avLst/>
              <a:gdLst>
                <a:gd name="connsiteX0" fmla="*/ 861060 w 861060"/>
                <a:gd name="connsiteY0" fmla="*/ 769620 h 769620"/>
                <a:gd name="connsiteX1" fmla="*/ 114300 w 861060"/>
                <a:gd name="connsiteY1" fmla="*/ 0 h 769620"/>
                <a:gd name="connsiteX2" fmla="*/ 0 w 861060"/>
                <a:gd name="connsiteY2" fmla="*/ 152400 h 769620"/>
                <a:gd name="connsiteX3" fmla="*/ 861060 w 861060"/>
                <a:gd name="connsiteY3" fmla="*/ 769620 h 769620"/>
              </a:gdLst>
              <a:ahLst/>
              <a:cxnLst>
                <a:cxn ang="0">
                  <a:pos x="connsiteX0" y="connsiteY0"/>
                </a:cxn>
                <a:cxn ang="0">
                  <a:pos x="connsiteX1" y="connsiteY1"/>
                </a:cxn>
                <a:cxn ang="0">
                  <a:pos x="connsiteX2" y="connsiteY2"/>
                </a:cxn>
                <a:cxn ang="0">
                  <a:pos x="connsiteX3" y="connsiteY3"/>
                </a:cxn>
              </a:cxnLst>
              <a:rect l="l" t="t" r="r" b="b"/>
              <a:pathLst>
                <a:path w="861060" h="769620">
                  <a:moveTo>
                    <a:pt x="861060" y="769620"/>
                  </a:moveTo>
                  <a:lnTo>
                    <a:pt x="114300" y="0"/>
                  </a:lnTo>
                  <a:lnTo>
                    <a:pt x="0" y="152400"/>
                  </a:lnTo>
                  <a:lnTo>
                    <a:pt x="861060" y="769620"/>
                  </a:lnTo>
                  <a:close/>
                </a:path>
              </a:pathLst>
            </a:custGeom>
            <a:solidFill>
              <a:srgbClr val="5C8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36" name="フリーフォーム: 図形 35">
              <a:extLst>
                <a:ext uri="{FF2B5EF4-FFF2-40B4-BE49-F238E27FC236}">
                  <a16:creationId xmlns:a16="http://schemas.microsoft.com/office/drawing/2014/main" id="{FAB16414-9F52-457A-8FD2-661B103C94F9}"/>
                </a:ext>
              </a:extLst>
            </p:cNvPr>
            <p:cNvSpPr/>
            <p:nvPr/>
          </p:nvSpPr>
          <p:spPr>
            <a:xfrm rot="322071">
              <a:off x="1245742" y="3020359"/>
              <a:ext cx="264986" cy="136486"/>
            </a:xfrm>
            <a:custGeom>
              <a:avLst/>
              <a:gdLst>
                <a:gd name="connsiteX0" fmla="*/ 746760 w 746760"/>
                <a:gd name="connsiteY0" fmla="*/ 480060 h 480060"/>
                <a:gd name="connsiteX1" fmla="*/ 121920 w 746760"/>
                <a:gd name="connsiteY1" fmla="*/ 0 h 480060"/>
                <a:gd name="connsiteX2" fmla="*/ 0 w 746760"/>
                <a:gd name="connsiteY2" fmla="*/ 167640 h 480060"/>
                <a:gd name="connsiteX3" fmla="*/ 746760 w 746760"/>
                <a:gd name="connsiteY3" fmla="*/ 480060 h 480060"/>
              </a:gdLst>
              <a:ahLst/>
              <a:cxnLst>
                <a:cxn ang="0">
                  <a:pos x="connsiteX0" y="connsiteY0"/>
                </a:cxn>
                <a:cxn ang="0">
                  <a:pos x="connsiteX1" y="connsiteY1"/>
                </a:cxn>
                <a:cxn ang="0">
                  <a:pos x="connsiteX2" y="connsiteY2"/>
                </a:cxn>
                <a:cxn ang="0">
                  <a:pos x="connsiteX3" y="connsiteY3"/>
                </a:cxn>
              </a:cxnLst>
              <a:rect l="l" t="t" r="r" b="b"/>
              <a:pathLst>
                <a:path w="746760" h="480060">
                  <a:moveTo>
                    <a:pt x="746760" y="480060"/>
                  </a:moveTo>
                  <a:lnTo>
                    <a:pt x="121920" y="0"/>
                  </a:lnTo>
                  <a:lnTo>
                    <a:pt x="0" y="167640"/>
                  </a:lnTo>
                  <a:lnTo>
                    <a:pt x="746760" y="48006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37" name="フリーフォーム: 図形 36">
              <a:extLst>
                <a:ext uri="{FF2B5EF4-FFF2-40B4-BE49-F238E27FC236}">
                  <a16:creationId xmlns:a16="http://schemas.microsoft.com/office/drawing/2014/main" id="{A70009F5-A176-4B36-91A8-67BC03C18CA2}"/>
                </a:ext>
              </a:extLst>
            </p:cNvPr>
            <p:cNvSpPr/>
            <p:nvPr/>
          </p:nvSpPr>
          <p:spPr>
            <a:xfrm rot="18822905">
              <a:off x="1261519" y="3198611"/>
              <a:ext cx="229186" cy="188169"/>
            </a:xfrm>
            <a:custGeom>
              <a:avLst/>
              <a:gdLst>
                <a:gd name="connsiteX0" fmla="*/ 0 w 1059180"/>
                <a:gd name="connsiteY0" fmla="*/ 198120 h 525780"/>
                <a:gd name="connsiteX1" fmla="*/ 83820 w 1059180"/>
                <a:gd name="connsiteY1" fmla="*/ 0 h 525780"/>
                <a:gd name="connsiteX2" fmla="*/ 1059180 w 1059180"/>
                <a:gd name="connsiteY2" fmla="*/ 525780 h 525780"/>
                <a:gd name="connsiteX3" fmla="*/ 0 w 1059180"/>
                <a:gd name="connsiteY3" fmla="*/ 198120 h 525780"/>
              </a:gdLst>
              <a:ahLst/>
              <a:cxnLst>
                <a:cxn ang="0">
                  <a:pos x="connsiteX0" y="connsiteY0"/>
                </a:cxn>
                <a:cxn ang="0">
                  <a:pos x="connsiteX1" y="connsiteY1"/>
                </a:cxn>
                <a:cxn ang="0">
                  <a:pos x="connsiteX2" y="connsiteY2"/>
                </a:cxn>
                <a:cxn ang="0">
                  <a:pos x="connsiteX3" y="connsiteY3"/>
                </a:cxn>
              </a:cxnLst>
              <a:rect l="l" t="t" r="r" b="b"/>
              <a:pathLst>
                <a:path w="1059180" h="525780">
                  <a:moveTo>
                    <a:pt x="0" y="198120"/>
                  </a:moveTo>
                  <a:lnTo>
                    <a:pt x="83820" y="0"/>
                  </a:lnTo>
                  <a:lnTo>
                    <a:pt x="1059180" y="525780"/>
                  </a:lnTo>
                  <a:lnTo>
                    <a:pt x="0" y="198120"/>
                  </a:lnTo>
                  <a:close/>
                </a:path>
              </a:pathLst>
            </a:custGeom>
            <a:solidFill>
              <a:srgbClr val="5C8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38" name="フリーフォーム: 図形 37">
              <a:extLst>
                <a:ext uri="{FF2B5EF4-FFF2-40B4-BE49-F238E27FC236}">
                  <a16:creationId xmlns:a16="http://schemas.microsoft.com/office/drawing/2014/main" id="{EEF9904B-548F-4C65-99F9-136A18E0E423}"/>
                </a:ext>
              </a:extLst>
            </p:cNvPr>
            <p:cNvSpPr/>
            <p:nvPr/>
          </p:nvSpPr>
          <p:spPr>
            <a:xfrm rot="18366664">
              <a:off x="1226793" y="3389139"/>
              <a:ext cx="324511" cy="108305"/>
            </a:xfrm>
            <a:custGeom>
              <a:avLst/>
              <a:gdLst>
                <a:gd name="connsiteX0" fmla="*/ 0 w 1135380"/>
                <a:gd name="connsiteY0" fmla="*/ 274320 h 327660"/>
                <a:gd name="connsiteX1" fmla="*/ 38100 w 1135380"/>
                <a:gd name="connsiteY1" fmla="*/ 0 h 327660"/>
                <a:gd name="connsiteX2" fmla="*/ 1135380 w 1135380"/>
                <a:gd name="connsiteY2" fmla="*/ 327660 h 327660"/>
                <a:gd name="connsiteX3" fmla="*/ 0 w 1135380"/>
                <a:gd name="connsiteY3" fmla="*/ 274320 h 327660"/>
              </a:gdLst>
              <a:ahLst/>
              <a:cxnLst>
                <a:cxn ang="0">
                  <a:pos x="connsiteX0" y="connsiteY0"/>
                </a:cxn>
                <a:cxn ang="0">
                  <a:pos x="connsiteX1" y="connsiteY1"/>
                </a:cxn>
                <a:cxn ang="0">
                  <a:pos x="connsiteX2" y="connsiteY2"/>
                </a:cxn>
                <a:cxn ang="0">
                  <a:pos x="connsiteX3" y="connsiteY3"/>
                </a:cxn>
              </a:cxnLst>
              <a:rect l="l" t="t" r="r" b="b"/>
              <a:pathLst>
                <a:path w="1135380" h="327660">
                  <a:moveTo>
                    <a:pt x="0" y="274320"/>
                  </a:moveTo>
                  <a:lnTo>
                    <a:pt x="38100" y="0"/>
                  </a:lnTo>
                  <a:lnTo>
                    <a:pt x="1135380" y="327660"/>
                  </a:lnTo>
                  <a:lnTo>
                    <a:pt x="0" y="274320"/>
                  </a:lnTo>
                  <a:close/>
                </a:path>
              </a:pathLst>
            </a:cu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pic>
          <p:nvPicPr>
            <p:cNvPr id="39" name="Picture 2" descr="1">
              <a:extLst>
                <a:ext uri="{FF2B5EF4-FFF2-40B4-BE49-F238E27FC236}">
                  <a16:creationId xmlns:a16="http://schemas.microsoft.com/office/drawing/2014/main" id="{CFC3AB67-57F9-4089-B8D3-DCBF861317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4419" y="3434531"/>
              <a:ext cx="3038400" cy="698727"/>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グループ化 39">
              <a:extLst>
                <a:ext uri="{FF2B5EF4-FFF2-40B4-BE49-F238E27FC236}">
                  <a16:creationId xmlns:a16="http://schemas.microsoft.com/office/drawing/2014/main" id="{DCBC04E4-D86B-451B-A9D9-F95D7055C646}"/>
                </a:ext>
              </a:extLst>
            </p:cNvPr>
            <p:cNvGrpSpPr/>
            <p:nvPr/>
          </p:nvGrpSpPr>
          <p:grpSpPr>
            <a:xfrm>
              <a:off x="2040300" y="5114054"/>
              <a:ext cx="4943979" cy="1454267"/>
              <a:chOff x="3937124" y="3017012"/>
              <a:chExt cx="4943979" cy="1454267"/>
            </a:xfrm>
          </p:grpSpPr>
          <p:sp>
            <p:nvSpPr>
              <p:cNvPr id="41" name="四角形: 角を丸くする 40">
                <a:extLst>
                  <a:ext uri="{FF2B5EF4-FFF2-40B4-BE49-F238E27FC236}">
                    <a16:creationId xmlns:a16="http://schemas.microsoft.com/office/drawing/2014/main" id="{2BEDB25D-272D-4FA6-B62B-09DD837BB70A}"/>
                  </a:ext>
                </a:extLst>
              </p:cNvPr>
              <p:cNvSpPr/>
              <p:nvPr/>
            </p:nvSpPr>
            <p:spPr>
              <a:xfrm>
                <a:off x="3937124" y="3017012"/>
                <a:ext cx="4943979" cy="1454267"/>
              </a:xfrm>
              <a:prstGeom prst="roundRect">
                <a:avLst>
                  <a:gd name="adj" fmla="val 580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8016592C-06BE-495E-B5E4-E7F59F5C4F74}"/>
                  </a:ext>
                </a:extLst>
              </p:cNvPr>
              <p:cNvSpPr txBox="1"/>
              <p:nvPr/>
            </p:nvSpPr>
            <p:spPr>
              <a:xfrm>
                <a:off x="4017649" y="3090120"/>
                <a:ext cx="4782928" cy="1302864"/>
              </a:xfrm>
              <a:prstGeom prst="rect">
                <a:avLst/>
              </a:prstGeom>
              <a:noFill/>
            </p:spPr>
            <p:txBody>
              <a:bodyPr wrap="square" rtlCol="0">
                <a:spAutoFit/>
              </a:bodyPr>
              <a:lstStyle/>
              <a:p>
                <a:pPr>
                  <a:spcAft>
                    <a:spcPts val="600"/>
                  </a:spcAft>
                </a:pPr>
                <a:r>
                  <a:rPr lang="ja-JP" altLang="en-US" sz="10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参考：在阪建築関係４団体との</a:t>
                </a:r>
                <a:r>
                  <a:rPr lang="en-US" altLang="ja-JP" sz="10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a:t>
                </a:r>
                <a:r>
                  <a:rPr lang="ja-JP" altLang="en-US" sz="10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省エネ住宅・建築物の普及啓発の協力に関する協定</a:t>
                </a:r>
                <a:r>
                  <a:rPr lang="en-US" altLang="ja-JP" sz="10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a:t>
                </a:r>
                <a:endParaRPr lang="ja-JP" altLang="en-US" sz="10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・府民・事業者への省エネ住宅・建築物の普及啓発に向け、</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建築業界との更なる連携を図るため、２０２４年３月に</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大阪府と在阪建築関係４団体で協定を締結。</a:t>
                </a:r>
                <a:endParaRPr lang="en-US" altLang="ja-JP" sz="1000" dirty="0">
                  <a:latin typeface="BIZ UDゴシック" panose="020B0400000000000000" pitchFamily="49" charset="-128"/>
                  <a:ea typeface="BIZ UDゴシック" panose="020B0400000000000000" pitchFamily="49" charset="-128"/>
                </a:endParaRPr>
              </a:p>
              <a:p>
                <a:pPr>
                  <a:spcBef>
                    <a:spcPts val="600"/>
                  </a:spcBef>
                </a:pPr>
                <a:r>
                  <a:rPr lang="ja-JP" altLang="en-US" sz="9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　</a:t>
                </a:r>
                <a:r>
                  <a:rPr lang="en-US" altLang="ja-JP" sz="900" b="1" dirty="0">
                    <a:latin typeface="BIZ UDゴシック" panose="020B0400000000000000" pitchFamily="49" charset="-128"/>
                    <a:ea typeface="BIZ UDゴシック" panose="020B0400000000000000" pitchFamily="49" charset="-128"/>
                  </a:rPr>
                  <a:t>※</a:t>
                </a:r>
                <a:r>
                  <a:rPr lang="ja-JP" altLang="en-US" sz="900" b="1" dirty="0">
                    <a:latin typeface="BIZ UDゴシック" panose="020B0400000000000000" pitchFamily="49" charset="-128"/>
                    <a:ea typeface="BIZ UDゴシック" panose="020B0400000000000000" pitchFamily="49" charset="-128"/>
                  </a:rPr>
                  <a:t>在阪建築関係４団体　</a:t>
                </a:r>
                <a:r>
                  <a:rPr lang="zh-TW" altLang="en-US" sz="900" b="1" dirty="0">
                    <a:latin typeface="BIZ UDゴシック" panose="020B0400000000000000" pitchFamily="49" charset="-128"/>
                    <a:ea typeface="BIZ UDゴシック" panose="020B0400000000000000" pitchFamily="49" charset="-128"/>
                  </a:rPr>
                  <a:t>公益社団法人 大阪府建築士会</a:t>
                </a:r>
                <a:endParaRPr lang="en-US" altLang="zh-TW" sz="900" b="1" dirty="0">
                  <a:latin typeface="BIZ UDゴシック" panose="020B0400000000000000" pitchFamily="49" charset="-128"/>
                  <a:ea typeface="BIZ UDゴシック" panose="020B0400000000000000" pitchFamily="49" charset="-128"/>
                </a:endParaRPr>
              </a:p>
              <a:p>
                <a:r>
                  <a:rPr lang="ja-JP" altLang="en-US" sz="900" b="1" dirty="0">
                    <a:latin typeface="BIZ UDゴシック" panose="020B0400000000000000" pitchFamily="49" charset="-128"/>
                    <a:ea typeface="BIZ UDゴシック" panose="020B0400000000000000" pitchFamily="49" charset="-128"/>
                  </a:rPr>
                  <a:t>　　　　　　　　　　　　</a:t>
                </a:r>
                <a:r>
                  <a:rPr lang="zh-TW" altLang="en-US" sz="900" b="1" dirty="0">
                    <a:latin typeface="BIZ UDゴシック" panose="020B0400000000000000" pitchFamily="49" charset="-128"/>
                    <a:ea typeface="BIZ UDゴシック" panose="020B0400000000000000" pitchFamily="49" charset="-128"/>
                  </a:rPr>
                  <a:t>一般社団法人 大阪府建築士事務所協会</a:t>
                </a:r>
              </a:p>
              <a:p>
                <a:r>
                  <a:rPr lang="zh-TW" altLang="en-US" sz="900" b="1" dirty="0">
                    <a:latin typeface="BIZ UDゴシック" panose="020B0400000000000000" pitchFamily="49" charset="-128"/>
                    <a:ea typeface="BIZ UDゴシック" panose="020B0400000000000000" pitchFamily="49" charset="-128"/>
                  </a:rPr>
                  <a:t>　</a:t>
                </a:r>
                <a:r>
                  <a:rPr lang="ja-JP" altLang="en-US" sz="900" b="1" dirty="0">
                    <a:latin typeface="BIZ UDゴシック" panose="020B0400000000000000" pitchFamily="49" charset="-128"/>
                    <a:ea typeface="BIZ UDゴシック" panose="020B0400000000000000" pitchFamily="49" charset="-128"/>
                  </a:rPr>
                  <a:t>　</a:t>
                </a:r>
                <a:r>
                  <a:rPr lang="zh-TW" altLang="en-US" sz="900" b="1" dirty="0">
                    <a:latin typeface="BIZ UDゴシック" panose="020B0400000000000000" pitchFamily="49" charset="-128"/>
                    <a:ea typeface="BIZ UDゴシック" panose="020B0400000000000000" pitchFamily="49" charset="-128"/>
                  </a:rPr>
                  <a:t>　　　　　　　　　　公益社団法人 日本建築家協会近畿支部</a:t>
                </a:r>
                <a:endParaRPr lang="en-US" altLang="zh-TW" sz="900" b="1" dirty="0">
                  <a:latin typeface="BIZ UDゴシック" panose="020B0400000000000000" pitchFamily="49" charset="-128"/>
                  <a:ea typeface="BIZ UDゴシック" panose="020B0400000000000000" pitchFamily="49" charset="-128"/>
                </a:endParaRPr>
              </a:p>
              <a:p>
                <a:r>
                  <a:rPr lang="ja-JP" altLang="en-US" sz="900" b="1" dirty="0">
                    <a:latin typeface="BIZ UDゴシック" panose="020B0400000000000000" pitchFamily="49" charset="-128"/>
                    <a:ea typeface="BIZ UDゴシック" panose="020B0400000000000000" pitchFamily="49" charset="-128"/>
                  </a:rPr>
                  <a:t>　　　　　　　　　　　　</a:t>
                </a:r>
                <a:r>
                  <a:rPr lang="zh-TW" altLang="en-US" sz="900" b="1" dirty="0">
                    <a:latin typeface="BIZ UDゴシック" panose="020B0400000000000000" pitchFamily="49" charset="-128"/>
                    <a:ea typeface="BIZ UDゴシック" panose="020B0400000000000000" pitchFamily="49" charset="-128"/>
                  </a:rPr>
                  <a:t>一般社団法人 日本建築協会</a:t>
                </a:r>
                <a:endParaRPr kumimoji="1" lang="ja-JP" altLang="en-US" sz="900" b="1" dirty="0">
                  <a:latin typeface="BIZ UDゴシック" panose="020B0400000000000000" pitchFamily="49" charset="-128"/>
                  <a:ea typeface="BIZ UDゴシック" panose="020B0400000000000000" pitchFamily="49" charset="-128"/>
                </a:endParaRPr>
              </a:p>
            </p:txBody>
          </p:sp>
          <p:pic>
            <p:nvPicPr>
              <p:cNvPr id="43" name="図 42">
                <a:extLst>
                  <a:ext uri="{FF2B5EF4-FFF2-40B4-BE49-F238E27FC236}">
                    <a16:creationId xmlns:a16="http://schemas.microsoft.com/office/drawing/2014/main" id="{25DC186F-2FE6-4495-9B0F-2D64D76B57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289549" y="3400266"/>
                <a:ext cx="1422189" cy="937958"/>
              </a:xfrm>
              <a:prstGeom prst="rect">
                <a:avLst/>
              </a:prstGeom>
            </p:spPr>
          </p:pic>
        </p:grpSp>
        <p:grpSp>
          <p:nvGrpSpPr>
            <p:cNvPr id="44" name="グループ化 43">
              <a:extLst>
                <a:ext uri="{FF2B5EF4-FFF2-40B4-BE49-F238E27FC236}">
                  <a16:creationId xmlns:a16="http://schemas.microsoft.com/office/drawing/2014/main" id="{08A35322-2D9B-45FC-81F8-BB892D9FBDC6}"/>
                </a:ext>
              </a:extLst>
            </p:cNvPr>
            <p:cNvGrpSpPr/>
            <p:nvPr/>
          </p:nvGrpSpPr>
          <p:grpSpPr>
            <a:xfrm>
              <a:off x="2311420" y="3552319"/>
              <a:ext cx="2081528" cy="1487081"/>
              <a:chOff x="-594207" y="591821"/>
              <a:chExt cx="9610090" cy="6865620"/>
            </a:xfrm>
          </p:grpSpPr>
          <p:pic>
            <p:nvPicPr>
              <p:cNvPr id="45" name="図 44">
                <a:extLst>
                  <a:ext uri="{FF2B5EF4-FFF2-40B4-BE49-F238E27FC236}">
                    <a16:creationId xmlns:a16="http://schemas.microsoft.com/office/drawing/2014/main" id="{41D3D96F-4D08-4FCB-A9AA-7E4CEAAEE315}"/>
                  </a:ext>
                </a:extLst>
              </p:cNvPr>
              <p:cNvPicPr>
                <a:picLocks noChangeAspect="1"/>
              </p:cNvPicPr>
              <p:nvPr/>
            </p:nvPicPr>
            <p:blipFill rotWithShape="1">
              <a:blip r:embed="rId6"/>
              <a:srcRect l="2176" r="2208"/>
              <a:stretch/>
            </p:blipFill>
            <p:spPr>
              <a:xfrm>
                <a:off x="-594207" y="591821"/>
                <a:ext cx="4805684" cy="6858000"/>
              </a:xfrm>
              <a:prstGeom prst="rect">
                <a:avLst/>
              </a:prstGeom>
            </p:spPr>
          </p:pic>
          <p:pic>
            <p:nvPicPr>
              <p:cNvPr id="46" name="図 45">
                <a:extLst>
                  <a:ext uri="{FF2B5EF4-FFF2-40B4-BE49-F238E27FC236}">
                    <a16:creationId xmlns:a16="http://schemas.microsoft.com/office/drawing/2014/main" id="{F47ED8FD-32F2-4202-9775-BF85CE693148}"/>
                  </a:ext>
                </a:extLst>
              </p:cNvPr>
              <p:cNvPicPr>
                <a:picLocks noChangeAspect="1"/>
              </p:cNvPicPr>
              <p:nvPr/>
            </p:nvPicPr>
            <p:blipFill rotWithShape="1">
              <a:blip r:embed="rId7"/>
              <a:srcRect l="1497" r="1716"/>
              <a:stretch/>
            </p:blipFill>
            <p:spPr>
              <a:xfrm>
                <a:off x="4179449" y="599441"/>
                <a:ext cx="4836434" cy="6858000"/>
              </a:xfrm>
              <a:prstGeom prst="rect">
                <a:avLst/>
              </a:prstGeom>
            </p:spPr>
          </p:pic>
        </p:grpSp>
        <p:grpSp>
          <p:nvGrpSpPr>
            <p:cNvPr id="47" name="グループ化 46">
              <a:extLst>
                <a:ext uri="{FF2B5EF4-FFF2-40B4-BE49-F238E27FC236}">
                  <a16:creationId xmlns:a16="http://schemas.microsoft.com/office/drawing/2014/main" id="{3E1F82F5-1CD7-47A5-88A5-F48742536DD9}"/>
                </a:ext>
              </a:extLst>
            </p:cNvPr>
            <p:cNvGrpSpPr/>
            <p:nvPr/>
          </p:nvGrpSpPr>
          <p:grpSpPr>
            <a:xfrm>
              <a:off x="1600816" y="2952410"/>
              <a:ext cx="2094916" cy="1495270"/>
              <a:chOff x="-400460" y="371334"/>
              <a:chExt cx="9612162" cy="6860792"/>
            </a:xfrm>
          </p:grpSpPr>
          <p:pic>
            <p:nvPicPr>
              <p:cNvPr id="48" name="図 47">
                <a:extLst>
                  <a:ext uri="{FF2B5EF4-FFF2-40B4-BE49-F238E27FC236}">
                    <a16:creationId xmlns:a16="http://schemas.microsoft.com/office/drawing/2014/main" id="{9C9D49F9-98E3-4E3B-A728-E6E2C7C79184}"/>
                  </a:ext>
                </a:extLst>
              </p:cNvPr>
              <p:cNvPicPr>
                <a:picLocks noChangeAspect="1"/>
              </p:cNvPicPr>
              <p:nvPr/>
            </p:nvPicPr>
            <p:blipFill rotWithShape="1">
              <a:blip r:embed="rId8"/>
              <a:srcRect l="1587" r="2428"/>
              <a:stretch/>
            </p:blipFill>
            <p:spPr>
              <a:xfrm>
                <a:off x="-400460" y="374126"/>
                <a:ext cx="4817713" cy="6858000"/>
              </a:xfrm>
              <a:prstGeom prst="rect">
                <a:avLst/>
              </a:prstGeom>
            </p:spPr>
          </p:pic>
          <p:pic>
            <p:nvPicPr>
              <p:cNvPr id="49" name="図 48">
                <a:extLst>
                  <a:ext uri="{FF2B5EF4-FFF2-40B4-BE49-F238E27FC236}">
                    <a16:creationId xmlns:a16="http://schemas.microsoft.com/office/drawing/2014/main" id="{ABE5184A-B2CE-47F0-8240-4E63D8EFD071}"/>
                  </a:ext>
                </a:extLst>
              </p:cNvPr>
              <p:cNvPicPr>
                <a:picLocks noChangeAspect="1"/>
              </p:cNvPicPr>
              <p:nvPr/>
            </p:nvPicPr>
            <p:blipFill rotWithShape="1">
              <a:blip r:embed="rId9"/>
              <a:srcRect l="1040" r="2451"/>
              <a:stretch/>
            </p:blipFill>
            <p:spPr>
              <a:xfrm>
                <a:off x="4393989" y="371334"/>
                <a:ext cx="4817713" cy="6858000"/>
              </a:xfrm>
              <a:prstGeom prst="rect">
                <a:avLst/>
              </a:prstGeom>
            </p:spPr>
          </p:pic>
        </p:grpSp>
        <p:pic>
          <p:nvPicPr>
            <p:cNvPr id="50" name="図 49">
              <a:extLst>
                <a:ext uri="{FF2B5EF4-FFF2-40B4-BE49-F238E27FC236}">
                  <a16:creationId xmlns:a16="http://schemas.microsoft.com/office/drawing/2014/main" id="{63E92DB2-E367-4693-94CC-307320F662F4}"/>
                </a:ext>
              </a:extLst>
            </p:cNvPr>
            <p:cNvPicPr>
              <a:picLocks noChangeAspect="1"/>
            </p:cNvPicPr>
            <p:nvPr/>
          </p:nvPicPr>
          <p:blipFill rotWithShape="1">
            <a:blip r:embed="rId10"/>
            <a:srcRect l="12989" t="17266" r="33606" b="7416"/>
            <a:stretch/>
          </p:blipFill>
          <p:spPr>
            <a:xfrm>
              <a:off x="5641392" y="3125397"/>
              <a:ext cx="1968876" cy="1735470"/>
            </a:xfrm>
            <a:prstGeom prst="rect">
              <a:avLst/>
            </a:prstGeom>
          </p:spPr>
        </p:pic>
        <p:pic>
          <p:nvPicPr>
            <p:cNvPr id="51" name="図 50">
              <a:extLst>
                <a:ext uri="{FF2B5EF4-FFF2-40B4-BE49-F238E27FC236}">
                  <a16:creationId xmlns:a16="http://schemas.microsoft.com/office/drawing/2014/main" id="{42AFF7A5-0EC0-47CA-815D-A5B7CF502DB1}"/>
                </a:ext>
              </a:extLst>
            </p:cNvPr>
            <p:cNvPicPr>
              <a:picLocks noChangeAspect="1"/>
            </p:cNvPicPr>
            <p:nvPr/>
          </p:nvPicPr>
          <p:blipFill rotWithShape="1">
            <a:blip r:embed="rId11"/>
            <a:srcRect r="42697"/>
            <a:stretch/>
          </p:blipFill>
          <p:spPr>
            <a:xfrm>
              <a:off x="4576775" y="3024161"/>
              <a:ext cx="1018858" cy="667843"/>
            </a:xfrm>
            <a:prstGeom prst="rect">
              <a:avLst/>
            </a:prstGeom>
          </p:spPr>
        </p:pic>
        <p:pic>
          <p:nvPicPr>
            <p:cNvPr id="52" name="Picture 2" descr="矢印画像素材（透過・単品・1000px×300px）／著作権フリー | タドワークス">
              <a:extLst>
                <a:ext uri="{FF2B5EF4-FFF2-40B4-BE49-F238E27FC236}">
                  <a16:creationId xmlns:a16="http://schemas.microsoft.com/office/drawing/2014/main" id="{D274EF57-9172-49C7-AAD6-B41E2B3837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348673">
              <a:off x="5262929" y="3347497"/>
              <a:ext cx="449905" cy="264298"/>
            </a:xfrm>
            <a:prstGeom prst="rect">
              <a:avLst/>
            </a:prstGeom>
            <a:noFill/>
            <a:extLst>
              <a:ext uri="{909E8E84-426E-40DD-AFC4-6F175D3DCCD1}">
                <a14:hiddenFill xmlns:a14="http://schemas.microsoft.com/office/drawing/2010/main">
                  <a:solidFill>
                    <a:srgbClr val="FFFFFF"/>
                  </a:solidFill>
                </a14:hiddenFill>
              </a:ext>
            </a:extLst>
          </p:spPr>
        </p:pic>
        <p:pic>
          <p:nvPicPr>
            <p:cNvPr id="53" name="図 52">
              <a:extLst>
                <a:ext uri="{FF2B5EF4-FFF2-40B4-BE49-F238E27FC236}">
                  <a16:creationId xmlns:a16="http://schemas.microsoft.com/office/drawing/2014/main" id="{85E02F0D-DCE4-4734-8969-CE6943C7D1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64134" y="4297526"/>
              <a:ext cx="2403452" cy="2145075"/>
            </a:xfrm>
            <a:prstGeom prst="rect">
              <a:avLst/>
            </a:prstGeom>
          </p:spPr>
        </p:pic>
        <p:sp>
          <p:nvSpPr>
            <p:cNvPr id="54" name="テキスト ボックス 53">
              <a:extLst>
                <a:ext uri="{FF2B5EF4-FFF2-40B4-BE49-F238E27FC236}">
                  <a16:creationId xmlns:a16="http://schemas.microsoft.com/office/drawing/2014/main" id="{DD674BB2-EA71-406E-A084-6DB82AB2A3A2}"/>
                </a:ext>
              </a:extLst>
            </p:cNvPr>
            <p:cNvSpPr txBox="1"/>
            <p:nvPr/>
          </p:nvSpPr>
          <p:spPr>
            <a:xfrm>
              <a:off x="7798398" y="4235029"/>
              <a:ext cx="1676678" cy="113293"/>
            </a:xfrm>
            <a:prstGeom prst="rect">
              <a:avLst/>
            </a:prstGeom>
            <a:noFill/>
          </p:spPr>
          <p:txBody>
            <a:bodyPr wrap="square" lIns="0" tIns="0" rIns="0" bIns="0" rtlCol="0">
              <a:spAutoFit/>
            </a:bodyPr>
            <a:lstStyle/>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事業用地全体のイメージ（予定）</a:t>
              </a:r>
              <a:r>
                <a:rPr kumimoji="1" lang="en-US" altLang="ja-JP" sz="800" dirty="0">
                  <a:latin typeface="BIZ UDゴシック" panose="020B0400000000000000" pitchFamily="49" charset="-128"/>
                  <a:ea typeface="BIZ UDゴシック" panose="020B0400000000000000" pitchFamily="49" charset="-128"/>
                </a:rPr>
                <a:t>】</a:t>
              </a:r>
              <a:endParaRPr kumimoji="1" lang="ja-JP" altLang="en-US" sz="800" dirty="0">
                <a:latin typeface="BIZ UDゴシック" panose="020B0400000000000000" pitchFamily="49" charset="-128"/>
                <a:ea typeface="BIZ UDゴシック" panose="020B0400000000000000" pitchFamily="49" charset="-128"/>
              </a:endParaRPr>
            </a:p>
          </p:txBody>
        </p:sp>
        <p:sp>
          <p:nvSpPr>
            <p:cNvPr id="55" name="四角形: 角を丸くする 54">
              <a:extLst>
                <a:ext uri="{FF2B5EF4-FFF2-40B4-BE49-F238E27FC236}">
                  <a16:creationId xmlns:a16="http://schemas.microsoft.com/office/drawing/2014/main" id="{D30F3D73-C7D3-4303-8897-52F294B31B2E}"/>
                </a:ext>
              </a:extLst>
            </p:cNvPr>
            <p:cNvSpPr/>
            <p:nvPr/>
          </p:nvSpPr>
          <p:spPr>
            <a:xfrm>
              <a:off x="7866578" y="6113249"/>
              <a:ext cx="1147145" cy="438707"/>
            </a:xfrm>
            <a:prstGeom prst="roundRect">
              <a:avLst/>
            </a:prstGeom>
          </p:spPr>
          <p:style>
            <a:lnRef idx="2">
              <a:schemeClr val="accent6"/>
            </a:lnRef>
            <a:fillRef idx="1">
              <a:schemeClr val="lt1"/>
            </a:fillRef>
            <a:effectRef idx="0">
              <a:schemeClr val="accent6"/>
            </a:effectRef>
            <a:fontRef idx="minor">
              <a:schemeClr val="dk1"/>
            </a:fontRef>
          </p:style>
          <p:txBody>
            <a:bodyPr wrap="square" lIns="36000" tIns="0" rIns="0" bIns="0" rtlCol="0" anchor="ctr">
              <a:spAutoFit/>
            </a:bodyPr>
            <a:lstStyle/>
            <a:p>
              <a:r>
                <a:rPr kumimoji="1" lang="ja-JP" altLang="en-US" sz="700" b="1" dirty="0">
                  <a:latin typeface="BIZ UDPゴシック" panose="020B0400000000000000" pitchFamily="50" charset="-128"/>
                  <a:ea typeface="BIZ UDPゴシック" panose="020B0400000000000000" pitchFamily="50" charset="-128"/>
                </a:rPr>
                <a:t>共同住宅</a:t>
              </a:r>
              <a:endParaRPr kumimoji="1" lang="en-US" altLang="ja-JP" sz="700" b="1" dirty="0">
                <a:latin typeface="BIZ UDPゴシック" panose="020B0400000000000000" pitchFamily="50" charset="-128"/>
                <a:ea typeface="BIZ UDPゴシック" panose="020B0400000000000000" pitchFamily="50" charset="-128"/>
              </a:endParaRPr>
            </a:p>
            <a:p>
              <a:r>
                <a:rPr kumimoji="1" lang="ja-JP" altLang="en-US" sz="700" b="1" dirty="0">
                  <a:latin typeface="BIZ UDPゴシック" panose="020B0400000000000000" pitchFamily="50" charset="-128"/>
                  <a:ea typeface="BIZ UDPゴシック" panose="020B0400000000000000" pitchFamily="50" charset="-128"/>
                </a:rPr>
                <a:t>・「</a:t>
              </a:r>
              <a:r>
                <a:rPr kumimoji="1" lang="en-US" altLang="ja-JP" sz="700" b="1" dirty="0">
                  <a:latin typeface="BIZ UDPゴシック" panose="020B0400000000000000" pitchFamily="50" charset="-128"/>
                  <a:ea typeface="BIZ UDPゴシック" panose="020B0400000000000000" pitchFamily="50" charset="-128"/>
                </a:rPr>
                <a:t>Z</a:t>
              </a:r>
              <a:r>
                <a:rPr kumimoji="1" lang="ja-JP" altLang="en-US" sz="700" b="1" dirty="0">
                  <a:latin typeface="BIZ UDPゴシック" panose="020B0400000000000000" pitchFamily="50" charset="-128"/>
                  <a:ea typeface="BIZ UDPゴシック" panose="020B0400000000000000" pitchFamily="50" charset="-128"/>
                </a:rPr>
                <a:t>ＥＨ</a:t>
              </a:r>
              <a:r>
                <a:rPr kumimoji="1" lang="en-US" altLang="ja-JP" sz="700" b="1" dirty="0">
                  <a:latin typeface="BIZ UDPゴシック" panose="020B0400000000000000" pitchFamily="50" charset="-128"/>
                  <a:ea typeface="BIZ UDPゴシック" panose="020B0400000000000000" pitchFamily="50" charset="-128"/>
                </a:rPr>
                <a:t>-M</a:t>
              </a:r>
              <a:r>
                <a:rPr kumimoji="1" lang="ja-JP" altLang="en-US" sz="700" b="1" dirty="0">
                  <a:latin typeface="BIZ UDPゴシック" panose="020B0400000000000000" pitchFamily="50" charset="-128"/>
                  <a:ea typeface="BIZ UDPゴシック" panose="020B0400000000000000" pitchFamily="50" charset="-128"/>
                </a:rPr>
                <a:t> </a:t>
              </a:r>
              <a:r>
                <a:rPr kumimoji="1" lang="en-US" altLang="ja-JP" sz="700" b="1" dirty="0">
                  <a:latin typeface="BIZ UDPゴシック" panose="020B0400000000000000" pitchFamily="50" charset="-128"/>
                  <a:ea typeface="BIZ UDPゴシック" panose="020B0400000000000000" pitchFamily="50" charset="-128"/>
                </a:rPr>
                <a:t>Oriented</a:t>
              </a:r>
              <a:r>
                <a:rPr kumimoji="1" lang="ja-JP" altLang="en-US" sz="700" b="1" dirty="0">
                  <a:latin typeface="BIZ UDPゴシック" panose="020B0400000000000000" pitchFamily="50" charset="-128"/>
                  <a:ea typeface="BIZ UDPゴシック" panose="020B0400000000000000" pitchFamily="50" charset="-128"/>
                </a:rPr>
                <a:t>」以上</a:t>
              </a:r>
              <a:endParaRPr kumimoji="1" lang="en-US" altLang="ja-JP" sz="700" b="1" dirty="0">
                <a:latin typeface="BIZ UDPゴシック" panose="020B0400000000000000" pitchFamily="50" charset="-128"/>
                <a:ea typeface="BIZ UDPゴシック" panose="020B0400000000000000" pitchFamily="50" charset="-128"/>
              </a:endParaRPr>
            </a:p>
            <a:p>
              <a:r>
                <a:rPr kumimoji="1" lang="ja-JP" altLang="en-US" sz="700" b="1" dirty="0">
                  <a:latin typeface="BIZ UDPゴシック" panose="020B0400000000000000" pitchFamily="50" charset="-128"/>
                  <a:ea typeface="BIZ UDPゴシック" panose="020B0400000000000000" pitchFamily="50" charset="-128"/>
                </a:rPr>
                <a:t>・太陽光発電設備</a:t>
              </a:r>
              <a:endParaRPr kumimoji="1" lang="en-US" altLang="ja-JP" sz="700" b="1" dirty="0">
                <a:latin typeface="BIZ UDPゴシック" panose="020B0400000000000000" pitchFamily="50" charset="-128"/>
                <a:ea typeface="BIZ UDPゴシック" panose="020B0400000000000000" pitchFamily="50" charset="-128"/>
              </a:endParaRPr>
            </a:p>
            <a:p>
              <a:r>
                <a:rPr kumimoji="1" lang="ja-JP" altLang="en-US" sz="700" b="1" dirty="0">
                  <a:latin typeface="BIZ UDPゴシック" panose="020B0400000000000000" pitchFamily="50" charset="-128"/>
                  <a:ea typeface="BIZ UDPゴシック" panose="020B0400000000000000" pitchFamily="50" charset="-128"/>
                </a:rPr>
                <a:t>　　　　　　（容量</a:t>
              </a:r>
              <a:r>
                <a:rPr kumimoji="1" lang="en-US" altLang="ja-JP" sz="700" b="1" dirty="0">
                  <a:latin typeface="BIZ UDPゴシック" panose="020B0400000000000000" pitchFamily="50" charset="-128"/>
                  <a:ea typeface="BIZ UDPゴシック" panose="020B0400000000000000" pitchFamily="50" charset="-128"/>
                </a:rPr>
                <a:t>5.0kW</a:t>
              </a:r>
              <a:r>
                <a:rPr kumimoji="1" lang="ja-JP" altLang="en-US" sz="700" b="1" dirty="0">
                  <a:latin typeface="BIZ UDPゴシック" panose="020B0400000000000000" pitchFamily="50" charset="-128"/>
                  <a:ea typeface="BIZ UDPゴシック" panose="020B0400000000000000" pitchFamily="50" charset="-128"/>
                </a:rPr>
                <a:t>以上）</a:t>
              </a:r>
              <a:endParaRPr kumimoji="1" lang="en-US" altLang="ja-JP" sz="700" b="1" dirty="0">
                <a:latin typeface="BIZ UDPゴシック" panose="020B0400000000000000" pitchFamily="50" charset="-128"/>
                <a:ea typeface="BIZ UDPゴシック" panose="020B0400000000000000" pitchFamily="50" charset="-128"/>
              </a:endParaRPr>
            </a:p>
          </p:txBody>
        </p:sp>
        <p:sp>
          <p:nvSpPr>
            <p:cNvPr id="57" name="テキスト ボックス 56">
              <a:extLst>
                <a:ext uri="{FF2B5EF4-FFF2-40B4-BE49-F238E27FC236}">
                  <a16:creationId xmlns:a16="http://schemas.microsoft.com/office/drawing/2014/main" id="{AEEA81B2-91C9-48B2-9027-5734FE6B3353}"/>
                </a:ext>
              </a:extLst>
            </p:cNvPr>
            <p:cNvSpPr txBox="1"/>
            <p:nvPr/>
          </p:nvSpPr>
          <p:spPr>
            <a:xfrm>
              <a:off x="9893579" y="4980322"/>
              <a:ext cx="900000" cy="1569660"/>
            </a:xfrm>
            <a:prstGeom prst="rect">
              <a:avLst/>
            </a:prstGeom>
            <a:solidFill>
              <a:schemeClr val="bg1"/>
            </a:solidFill>
          </p:spPr>
          <p:txBody>
            <a:bodyPr wrap="square" rIns="0">
              <a:spAutoFit/>
            </a:bodyPr>
            <a:lstStyle/>
            <a:p>
              <a:r>
                <a:rPr lang="en-US" altLang="ja-JP" sz="600" dirty="0">
                  <a:latin typeface="BIZ UDPゴシック" panose="020B0400000000000000" pitchFamily="50" charset="-128"/>
                  <a:ea typeface="BIZ UDPゴシック" panose="020B0400000000000000" pitchFamily="50" charset="-128"/>
                </a:rPr>
                <a:t>【</a:t>
              </a:r>
              <a:r>
                <a:rPr lang="ja-JP" altLang="en-US" sz="600" dirty="0">
                  <a:latin typeface="BIZ UDPゴシック" panose="020B0400000000000000" pitchFamily="50" charset="-128"/>
                  <a:ea typeface="BIZ UDPゴシック" panose="020B0400000000000000" pitchFamily="50" charset="-128"/>
                </a:rPr>
                <a:t>事業概要</a:t>
              </a:r>
              <a:r>
                <a:rPr lang="en-US" altLang="ja-JP" sz="600" dirty="0">
                  <a:latin typeface="BIZ UDPゴシック" panose="020B0400000000000000" pitchFamily="50" charset="-128"/>
                  <a:ea typeface="BIZ UDPゴシック" panose="020B0400000000000000" pitchFamily="50" charset="-128"/>
                </a:rPr>
                <a:t>】</a:t>
              </a:r>
              <a:r>
                <a:rPr lang="ja-JP" altLang="en-US" sz="600" dirty="0">
                  <a:latin typeface="BIZ UDPゴシック" panose="020B0400000000000000" pitchFamily="50" charset="-128"/>
                  <a:ea typeface="BIZ UDPゴシック" panose="020B0400000000000000" pitchFamily="50" charset="-128"/>
                </a:rPr>
                <a:t> </a:t>
              </a:r>
              <a:endParaRPr lang="en-US" altLang="ja-JP" sz="600" dirty="0">
                <a:latin typeface="BIZ UDPゴシック" panose="020B0400000000000000" pitchFamily="50" charset="-128"/>
                <a:ea typeface="BIZ UDPゴシック" panose="020B0400000000000000" pitchFamily="50" charset="-128"/>
              </a:endParaRPr>
            </a:p>
            <a:p>
              <a:r>
                <a:rPr lang="zh-TW" altLang="en-US" sz="600" dirty="0">
                  <a:latin typeface="BIZ UDPゴシック" panose="020B0400000000000000" pitchFamily="50" charset="-128"/>
                  <a:ea typeface="BIZ UDPゴシック" panose="020B0400000000000000" pitchFamily="50" charset="-128"/>
                </a:rPr>
                <a:t>所 在</a:t>
              </a:r>
              <a:r>
                <a:rPr lang="ja-JP" altLang="en-US" sz="600" dirty="0">
                  <a:latin typeface="BIZ UDPゴシック" panose="020B0400000000000000" pitchFamily="50" charset="-128"/>
                  <a:ea typeface="BIZ UDPゴシック" panose="020B0400000000000000" pitchFamily="50" charset="-128"/>
                </a:rPr>
                <a:t> </a:t>
              </a:r>
              <a:r>
                <a:rPr lang="zh-TW" altLang="en-US" sz="600" dirty="0">
                  <a:latin typeface="BIZ UDPゴシック" panose="020B0400000000000000" pitchFamily="50" charset="-128"/>
                  <a:ea typeface="BIZ UDPゴシック" panose="020B0400000000000000" pitchFamily="50" charset="-128"/>
                </a:rPr>
                <a:t>地：</a:t>
              </a:r>
              <a:endParaRPr lang="en-US" altLang="zh-TW"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a:t>
              </a:r>
              <a:r>
                <a:rPr lang="zh-TW" altLang="en-US" sz="600" dirty="0">
                  <a:latin typeface="BIZ UDPゴシック" panose="020B0400000000000000" pitchFamily="50" charset="-128"/>
                  <a:ea typeface="BIZ UDPゴシック" panose="020B0400000000000000" pitchFamily="50" charset="-128"/>
                </a:rPr>
                <a:t>堺市南区竹城台三丁</a:t>
              </a:r>
            </a:p>
            <a:p>
              <a:r>
                <a:rPr lang="ja-JP" altLang="en-US" sz="600" dirty="0">
                  <a:latin typeface="BIZ UDPゴシック" panose="020B0400000000000000" pitchFamily="50" charset="-128"/>
                  <a:ea typeface="BIZ UDPゴシック" panose="020B0400000000000000" pitchFamily="50" charset="-128"/>
                </a:rPr>
                <a:t>用地</a:t>
              </a:r>
              <a:r>
                <a:rPr lang="zh-TW" altLang="en-US" sz="600" dirty="0">
                  <a:latin typeface="BIZ UDPゴシック" panose="020B0400000000000000" pitchFamily="50" charset="-128"/>
                  <a:ea typeface="BIZ UDPゴシック" panose="020B0400000000000000" pitchFamily="50" charset="-128"/>
                </a:rPr>
                <a:t>面積：</a:t>
              </a:r>
              <a:endParaRPr lang="en-US" altLang="zh-TW"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a:t>
              </a:r>
              <a:r>
                <a:rPr lang="zh-TW" altLang="en-US" sz="600" dirty="0">
                  <a:latin typeface="BIZ UDPゴシック" panose="020B0400000000000000" pitchFamily="50" charset="-128"/>
                  <a:ea typeface="BIZ UDPゴシック" panose="020B0400000000000000" pitchFamily="50" charset="-128"/>
                </a:rPr>
                <a:t>約</a:t>
              </a:r>
              <a:r>
                <a:rPr lang="en-US" altLang="zh-TW" sz="600" dirty="0">
                  <a:latin typeface="BIZ UDPゴシック" panose="020B0400000000000000" pitchFamily="50" charset="-128"/>
                  <a:ea typeface="BIZ UDPゴシック" panose="020B0400000000000000" pitchFamily="50" charset="-128"/>
                </a:rPr>
                <a:t>12,300㎡</a:t>
              </a:r>
            </a:p>
            <a:p>
              <a:r>
                <a:rPr lang="ja-JP" altLang="en-US" sz="600" dirty="0">
                  <a:latin typeface="BIZ UDPゴシック" panose="020B0400000000000000" pitchFamily="50" charset="-128"/>
                  <a:ea typeface="BIZ UDPゴシック" panose="020B0400000000000000" pitchFamily="50" charset="-128"/>
                </a:rPr>
                <a:t>事 業 者：</a:t>
              </a:r>
              <a:endParaRPr lang="en-US" altLang="ja-JP"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南海不動産（株）、</a:t>
              </a:r>
              <a:endParaRPr lang="en-US" altLang="ja-JP"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総合地所（株）、</a:t>
              </a:r>
              <a:endParaRPr lang="en-US" altLang="ja-JP"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積水ハウス（株）</a:t>
              </a:r>
              <a:endParaRPr lang="en-US" altLang="ja-JP"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整備概要：</a:t>
              </a:r>
              <a:endParaRPr lang="en-US" altLang="ja-JP"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戸建住宅　</a:t>
              </a:r>
              <a:r>
                <a:rPr lang="en-US" altLang="ja-JP" sz="600" dirty="0">
                  <a:latin typeface="BIZ UDPゴシック" panose="020B0400000000000000" pitchFamily="50" charset="-128"/>
                  <a:ea typeface="BIZ UDPゴシック" panose="020B0400000000000000" pitchFamily="50" charset="-128"/>
                </a:rPr>
                <a:t>23</a:t>
              </a:r>
              <a:r>
                <a:rPr lang="ja-JP" altLang="en-US" sz="600" dirty="0">
                  <a:latin typeface="BIZ UDPゴシック" panose="020B0400000000000000" pitchFamily="50" charset="-128"/>
                  <a:ea typeface="BIZ UDPゴシック" panose="020B0400000000000000" pitchFamily="50" charset="-128"/>
                </a:rPr>
                <a:t>戸</a:t>
              </a:r>
              <a:endParaRPr lang="en-US" altLang="ja-JP" sz="600" strike="sngStrike"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共同住宅　</a:t>
              </a:r>
              <a:r>
                <a:rPr lang="en-US" altLang="ja-JP" sz="600" dirty="0">
                  <a:latin typeface="BIZ UDPゴシック" panose="020B0400000000000000" pitchFamily="50" charset="-128"/>
                  <a:ea typeface="BIZ UDPゴシック" panose="020B0400000000000000" pitchFamily="50" charset="-128"/>
                </a:rPr>
                <a:t>245</a:t>
              </a:r>
              <a:r>
                <a:rPr lang="ja-JP" altLang="en-US" sz="600" dirty="0">
                  <a:latin typeface="BIZ UDPゴシック" panose="020B0400000000000000" pitchFamily="50" charset="-128"/>
                  <a:ea typeface="BIZ UDPゴシック" panose="020B0400000000000000" pitchFamily="50" charset="-128"/>
                </a:rPr>
                <a:t>戸</a:t>
              </a:r>
              <a:endParaRPr lang="en-US" altLang="ja-JP"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a:t>
              </a:r>
              <a:r>
                <a:rPr lang="en-US" altLang="ja-JP" sz="600" dirty="0">
                  <a:latin typeface="BIZ UDPゴシック" panose="020B0400000000000000" pitchFamily="50" charset="-128"/>
                  <a:ea typeface="BIZ UDPゴシック" panose="020B0400000000000000" pitchFamily="50" charset="-128"/>
                </a:rPr>
                <a:t>15</a:t>
              </a:r>
              <a:r>
                <a:rPr lang="ja-JP" altLang="en-US" sz="600" dirty="0">
                  <a:latin typeface="BIZ UDPゴシック" panose="020B0400000000000000" pitchFamily="50" charset="-128"/>
                  <a:ea typeface="BIZ UDPゴシック" panose="020B0400000000000000" pitchFamily="50" charset="-128"/>
                </a:rPr>
                <a:t>階建て）</a:t>
              </a:r>
              <a:endParaRPr lang="en-US" altLang="ja-JP" sz="600" dirty="0">
                <a:latin typeface="BIZ UDPゴシック" panose="020B0400000000000000" pitchFamily="50" charset="-128"/>
                <a:ea typeface="BIZ UDPゴシック" panose="020B0400000000000000" pitchFamily="50" charset="-128"/>
              </a:endParaRPr>
            </a:p>
            <a:p>
              <a:endParaRPr lang="en-US" altLang="ja-JP" sz="600" dirty="0">
                <a:latin typeface="BIZ UDPゴシック" panose="020B0400000000000000" pitchFamily="50" charset="-128"/>
                <a:ea typeface="BIZ UDPゴシック" panose="020B0400000000000000" pitchFamily="50" charset="-128"/>
              </a:endParaRPr>
            </a:p>
            <a:p>
              <a:r>
                <a:rPr lang="en-US" altLang="ja-JP" sz="600" dirty="0">
                  <a:latin typeface="BIZ UDPゴシック" panose="020B0400000000000000" pitchFamily="50" charset="-128"/>
                  <a:ea typeface="BIZ UDPゴシック" panose="020B0400000000000000" pitchFamily="50" charset="-128"/>
                </a:rPr>
                <a:t>※</a:t>
              </a:r>
              <a:r>
                <a:rPr lang="ja-JP" altLang="en-US" sz="600" dirty="0">
                  <a:latin typeface="BIZ UDPゴシック" panose="020B0400000000000000" pitchFamily="50" charset="-128"/>
                  <a:ea typeface="BIZ UDPゴシック" panose="020B0400000000000000" pitchFamily="50" charset="-128"/>
                </a:rPr>
                <a:t>令和</a:t>
              </a:r>
              <a:r>
                <a:rPr lang="en-US" altLang="ja-JP" sz="600" dirty="0">
                  <a:latin typeface="BIZ UDPゴシック" panose="020B0400000000000000" pitchFamily="50" charset="-128"/>
                  <a:ea typeface="BIZ UDPゴシック" panose="020B0400000000000000" pitchFamily="50" charset="-128"/>
                </a:rPr>
                <a:t>10</a:t>
              </a:r>
              <a:r>
                <a:rPr lang="ja-JP" altLang="en-US" sz="600" dirty="0">
                  <a:latin typeface="BIZ UDPゴシック" panose="020B0400000000000000" pitchFamily="50" charset="-128"/>
                  <a:ea typeface="BIZ UDPゴシック" panose="020B0400000000000000" pitchFamily="50" charset="-128"/>
                </a:rPr>
                <a:t>年度末</a:t>
              </a:r>
              <a:endParaRPr lang="en-US" altLang="ja-JP"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までに整備</a:t>
              </a:r>
              <a:endParaRPr lang="en-US" altLang="ja-JP" sz="600" dirty="0">
                <a:latin typeface="BIZ UDPゴシック" panose="020B0400000000000000" pitchFamily="50" charset="-128"/>
                <a:ea typeface="BIZ UDPゴシック" panose="020B0400000000000000" pitchFamily="50" charset="-128"/>
              </a:endParaRPr>
            </a:p>
          </p:txBody>
        </p:sp>
        <p:sp>
          <p:nvSpPr>
            <p:cNvPr id="56" name="四角形: 角を丸くする 55">
              <a:extLst>
                <a:ext uri="{FF2B5EF4-FFF2-40B4-BE49-F238E27FC236}">
                  <a16:creationId xmlns:a16="http://schemas.microsoft.com/office/drawing/2014/main" id="{C9053CD5-4BD6-4F88-B79F-F9C1881EA62A}"/>
                </a:ext>
              </a:extLst>
            </p:cNvPr>
            <p:cNvSpPr/>
            <p:nvPr/>
          </p:nvSpPr>
          <p:spPr>
            <a:xfrm>
              <a:off x="9353375" y="4243398"/>
              <a:ext cx="1422359" cy="767737"/>
            </a:xfrm>
            <a:prstGeom prst="roundRect">
              <a:avLst/>
            </a:prstGeom>
          </p:spPr>
          <p:style>
            <a:lnRef idx="2">
              <a:schemeClr val="accent6"/>
            </a:lnRef>
            <a:fillRef idx="1">
              <a:schemeClr val="lt1"/>
            </a:fillRef>
            <a:effectRef idx="0">
              <a:schemeClr val="accent6"/>
            </a:effectRef>
            <a:fontRef idx="minor">
              <a:schemeClr val="dk1"/>
            </a:fontRef>
          </p:style>
          <p:txBody>
            <a:bodyPr wrap="square" lIns="36000" tIns="0" rIns="0" bIns="0" rtlCol="0" anchor="ctr">
              <a:spAutoFit/>
            </a:bodyPr>
            <a:lstStyle/>
            <a:p>
              <a:r>
                <a:rPr kumimoji="1" lang="ja-JP" altLang="en-US" sz="700" b="1" dirty="0">
                  <a:latin typeface="BIZ UDPゴシック" panose="020B0400000000000000" pitchFamily="50" charset="-128"/>
                  <a:ea typeface="BIZ UDPゴシック" panose="020B0400000000000000" pitchFamily="50" charset="-128"/>
                </a:rPr>
                <a:t>戸建て住宅</a:t>
              </a:r>
              <a:endParaRPr kumimoji="1" lang="en-US" altLang="ja-JP" sz="700" b="1" dirty="0">
                <a:latin typeface="BIZ UDPゴシック" panose="020B0400000000000000" pitchFamily="50" charset="-128"/>
                <a:ea typeface="BIZ UDPゴシック" panose="020B0400000000000000" pitchFamily="50" charset="-128"/>
              </a:endParaRPr>
            </a:p>
            <a:p>
              <a:r>
                <a:rPr kumimoji="1" lang="ja-JP" altLang="en-US" sz="700" b="1" dirty="0">
                  <a:latin typeface="BIZ UDPゴシック" panose="020B0400000000000000" pitchFamily="50" charset="-128"/>
                  <a:ea typeface="BIZ UDPゴシック" panose="020B0400000000000000" pitchFamily="50" charset="-128"/>
                </a:rPr>
                <a:t>・「次世代ＺＥＨ＋」以上</a:t>
              </a:r>
              <a:endParaRPr kumimoji="1" lang="en-US" altLang="ja-JP" sz="700" b="1" dirty="0">
                <a:latin typeface="BIZ UDPゴシック" panose="020B0400000000000000" pitchFamily="50" charset="-128"/>
                <a:ea typeface="BIZ UDPゴシック" panose="020B0400000000000000" pitchFamily="50" charset="-128"/>
              </a:endParaRPr>
            </a:p>
            <a:p>
              <a:r>
                <a:rPr kumimoji="1" lang="ja-JP" altLang="en-US" sz="700" b="1" dirty="0">
                  <a:latin typeface="BIZ UDPゴシック" panose="020B0400000000000000" pitchFamily="50" charset="-128"/>
                  <a:ea typeface="BIZ UDPゴシック" panose="020B0400000000000000" pitchFamily="50" charset="-128"/>
                </a:rPr>
                <a:t>・</a:t>
              </a:r>
              <a:r>
                <a:rPr kumimoji="1" lang="en-US" altLang="ja-JP" sz="700" b="1" dirty="0">
                  <a:latin typeface="BIZ UDPゴシック" panose="020B0400000000000000" pitchFamily="50" charset="-128"/>
                  <a:ea typeface="BIZ UDPゴシック" panose="020B0400000000000000" pitchFamily="50" charset="-128"/>
                </a:rPr>
                <a:t>ZEH</a:t>
              </a:r>
              <a:r>
                <a:rPr kumimoji="1" lang="ja-JP" altLang="en-US" sz="700" b="1" dirty="0">
                  <a:latin typeface="BIZ UDPゴシック" panose="020B0400000000000000" pitchFamily="50" charset="-128"/>
                  <a:ea typeface="BIZ UDPゴシック" panose="020B0400000000000000" pitchFamily="50" charset="-128"/>
                </a:rPr>
                <a:t>水準を上回る断熱性能を確保</a:t>
              </a:r>
              <a:endParaRPr kumimoji="1" lang="en-US" altLang="ja-JP" sz="700" b="1" dirty="0">
                <a:latin typeface="BIZ UDPゴシック" panose="020B0400000000000000" pitchFamily="50" charset="-128"/>
                <a:ea typeface="BIZ UDPゴシック" panose="020B0400000000000000" pitchFamily="50" charset="-128"/>
              </a:endParaRPr>
            </a:p>
            <a:p>
              <a:r>
                <a:rPr kumimoji="1" lang="ja-JP" altLang="en-US" sz="700" b="1" dirty="0">
                  <a:latin typeface="BIZ UDPゴシック" panose="020B0400000000000000" pitchFamily="50" charset="-128"/>
                  <a:ea typeface="BIZ UDPゴシック" panose="020B0400000000000000" pitchFamily="50" charset="-128"/>
                </a:rPr>
                <a:t>・太陽光発電設備（容量</a:t>
              </a:r>
              <a:r>
                <a:rPr kumimoji="1" lang="en-US" altLang="ja-JP" sz="700" b="1" dirty="0">
                  <a:latin typeface="BIZ UDPゴシック" panose="020B0400000000000000" pitchFamily="50" charset="-128"/>
                  <a:ea typeface="BIZ UDPゴシック" panose="020B0400000000000000" pitchFamily="50" charset="-128"/>
                </a:rPr>
                <a:t>3.0kW</a:t>
              </a:r>
              <a:r>
                <a:rPr kumimoji="1" lang="ja-JP" altLang="en-US" sz="700" b="1" dirty="0">
                  <a:latin typeface="BIZ UDPゴシック" panose="020B0400000000000000" pitchFamily="50" charset="-128"/>
                  <a:ea typeface="BIZ UDPゴシック" panose="020B0400000000000000" pitchFamily="50" charset="-128"/>
                </a:rPr>
                <a:t>以上）</a:t>
              </a:r>
              <a:endParaRPr kumimoji="1" lang="en-US" altLang="ja-JP" sz="700" b="1" dirty="0">
                <a:latin typeface="BIZ UDPゴシック" panose="020B0400000000000000" pitchFamily="50" charset="-128"/>
                <a:ea typeface="BIZ UDPゴシック" panose="020B0400000000000000" pitchFamily="50" charset="-128"/>
              </a:endParaRPr>
            </a:p>
            <a:p>
              <a:r>
                <a:rPr kumimoji="1" lang="ja-JP" altLang="en-US" sz="700" b="1" dirty="0">
                  <a:latin typeface="BIZ UDPゴシック" panose="020B0400000000000000" pitchFamily="50" charset="-128"/>
                  <a:ea typeface="BIZ UDPゴシック" panose="020B0400000000000000" pitchFamily="50" charset="-128"/>
                </a:rPr>
                <a:t>・蓄電池（容量</a:t>
              </a:r>
              <a:r>
                <a:rPr kumimoji="1" lang="en-US" altLang="ja-JP" sz="700" b="1" dirty="0">
                  <a:latin typeface="BIZ UDPゴシック" panose="020B0400000000000000" pitchFamily="50" charset="-128"/>
                  <a:ea typeface="BIZ UDPゴシック" panose="020B0400000000000000" pitchFamily="50" charset="-128"/>
                </a:rPr>
                <a:t>4.0kWh</a:t>
              </a:r>
              <a:r>
                <a:rPr kumimoji="1" lang="ja-JP" altLang="en-US" sz="700" b="1" dirty="0">
                  <a:latin typeface="BIZ UDPゴシック" panose="020B0400000000000000" pitchFamily="50" charset="-128"/>
                  <a:ea typeface="BIZ UDPゴシック" panose="020B0400000000000000" pitchFamily="50" charset="-128"/>
                </a:rPr>
                <a:t>以上）又は</a:t>
              </a:r>
              <a:endParaRPr kumimoji="1" lang="en-US" altLang="ja-JP" sz="700" b="1" dirty="0">
                <a:latin typeface="BIZ UDPゴシック" panose="020B0400000000000000" pitchFamily="50" charset="-128"/>
                <a:ea typeface="BIZ UDPゴシック" panose="020B0400000000000000" pitchFamily="50" charset="-128"/>
              </a:endParaRPr>
            </a:p>
            <a:p>
              <a:r>
                <a:rPr kumimoji="1" lang="ja-JP" altLang="en-US" sz="700" b="1" dirty="0">
                  <a:latin typeface="BIZ UDPゴシック" panose="020B0400000000000000" pitchFamily="50" charset="-128"/>
                  <a:ea typeface="BIZ UDPゴシック" panose="020B0400000000000000" pitchFamily="50" charset="-128"/>
                </a:rPr>
                <a:t>　　　　　　　　</a:t>
              </a:r>
              <a:r>
                <a:rPr kumimoji="1" lang="en-US" altLang="ja-JP" sz="700" b="1" dirty="0">
                  <a:latin typeface="BIZ UDPゴシック" panose="020B0400000000000000" pitchFamily="50" charset="-128"/>
                  <a:ea typeface="BIZ UDPゴシック" panose="020B0400000000000000" pitchFamily="50" charset="-128"/>
                </a:rPr>
                <a:t>V2H</a:t>
              </a:r>
              <a:r>
                <a:rPr kumimoji="1" lang="ja-JP" altLang="en-US" sz="700" b="1" dirty="0">
                  <a:latin typeface="BIZ UDPゴシック" panose="020B0400000000000000" pitchFamily="50" charset="-128"/>
                  <a:ea typeface="BIZ UDPゴシック" panose="020B0400000000000000" pitchFamily="50" charset="-128"/>
                </a:rPr>
                <a:t>充放電設備を設置</a:t>
              </a:r>
            </a:p>
          </p:txBody>
        </p:sp>
      </p:grpSp>
    </p:spTree>
    <p:extLst>
      <p:ext uri="{BB962C8B-B14F-4D97-AF65-F5344CB8AC3E}">
        <p14:creationId xmlns:p14="http://schemas.microsoft.com/office/powerpoint/2010/main" val="1385049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806079C-619F-38B5-46CF-68B7D2BDEFA7}"/>
              </a:ext>
            </a:extLst>
          </p:cNvPr>
          <p:cNvSpPr>
            <a:spLocks noChangeArrowheads="1"/>
          </p:cNvSpPr>
          <p:nvPr/>
        </p:nvSpPr>
        <p:spPr bwMode="auto">
          <a:xfrm>
            <a:off x="326305" y="677969"/>
            <a:ext cx="11695319" cy="918300"/>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800" spc="-100" dirty="0">
                <a:solidFill>
                  <a:schemeClr val="tx1"/>
                </a:solidFill>
                <a:latin typeface="UD デジタル 教科書体 N-R" panose="02020400000000000000" pitchFamily="17" charset="-128"/>
                <a:ea typeface="UD デジタル 教科書体 N-R" panose="02020400000000000000" pitchFamily="17" charset="-128"/>
              </a:rPr>
              <a:t>・</a:t>
            </a:r>
            <a:r>
              <a:rPr lang="en-US" altLang="ja-JP" sz="1800" spc="-100" dirty="0">
                <a:solidFill>
                  <a:schemeClr val="tx1"/>
                </a:solidFill>
                <a:latin typeface="UD デジタル 教科書体 N-R" panose="02020400000000000000" pitchFamily="17" charset="-128"/>
                <a:ea typeface="UD デジタル 教科書体 N-R" panose="02020400000000000000" pitchFamily="17" charset="-128"/>
              </a:rPr>
              <a:t>2050</a:t>
            </a:r>
            <a:r>
              <a:rPr lang="ja-JP" altLang="en-US" sz="1800" spc="-100" dirty="0">
                <a:solidFill>
                  <a:schemeClr val="tx1"/>
                </a:solidFill>
                <a:latin typeface="UD デジタル 教科書体 N-R" panose="02020400000000000000" pitchFamily="17" charset="-128"/>
                <a:ea typeface="UD デジタル 教科書体 N-R" panose="02020400000000000000" pitchFamily="17" charset="-128"/>
              </a:rPr>
              <a:t>カーボンニュートラルを実現する環境に優しい交通：次世代エネルギー等を利用するモビリティが走行できます。</a:t>
            </a:r>
          </a:p>
          <a:p>
            <a:pPr marL="177800" indent="-177800" eaLnBrk="1" hangingPunct="1">
              <a:spcBef>
                <a:spcPct val="0"/>
              </a:spcBef>
              <a:buFontTx/>
              <a:buNone/>
            </a:pPr>
            <a:r>
              <a:rPr lang="ja-JP" altLang="en-US" sz="1800" spc="-100" dirty="0">
                <a:solidFill>
                  <a:schemeClr val="tx1"/>
                </a:solidFill>
                <a:latin typeface="UD デジタル 教科書体 N-R" panose="02020400000000000000" pitchFamily="17" charset="-128"/>
                <a:ea typeface="UD デジタル 教科書体 N-R" panose="02020400000000000000" pitchFamily="17" charset="-128"/>
              </a:rPr>
              <a:t>・事故ゼロをめざした交通利用者の安全・安心確保：渋滞や事故のない安全・安心な移動が実現します。</a:t>
            </a:r>
          </a:p>
          <a:p>
            <a:pPr marL="177800" indent="-177800" eaLnBrk="1" hangingPunct="1">
              <a:spcBef>
                <a:spcPct val="0"/>
              </a:spcBef>
              <a:buFontTx/>
              <a:buNone/>
            </a:pPr>
            <a:r>
              <a:rPr lang="ja-JP" altLang="en-US" sz="1800" spc="-100" dirty="0">
                <a:solidFill>
                  <a:schemeClr val="tx1"/>
                </a:solidFill>
                <a:latin typeface="UD デジタル 教科書体 N-R" panose="02020400000000000000" pitchFamily="17" charset="-128"/>
                <a:ea typeface="UD デジタル 教科書体 N-R" panose="02020400000000000000" pitchFamily="17" charset="-128"/>
              </a:rPr>
              <a:t>・交通インフラ施設の強靭化：最新のテクノロジーで強靭な交通インフラが実現します。</a:t>
            </a:r>
          </a:p>
        </p:txBody>
      </p:sp>
      <p:pic>
        <p:nvPicPr>
          <p:cNvPr id="24" name="図 23">
            <a:extLst>
              <a:ext uri="{FF2B5EF4-FFF2-40B4-BE49-F238E27FC236}">
                <a16:creationId xmlns:a16="http://schemas.microsoft.com/office/drawing/2014/main" id="{CA966FC1-B375-4676-A5D5-22547C563F36}"/>
              </a:ext>
            </a:extLst>
          </p:cNvPr>
          <p:cNvPicPr>
            <a:picLocks noChangeAspect="1"/>
          </p:cNvPicPr>
          <p:nvPr/>
        </p:nvPicPr>
        <p:blipFill>
          <a:blip r:embed="rId3"/>
          <a:stretch>
            <a:fillRect/>
          </a:stretch>
        </p:blipFill>
        <p:spPr>
          <a:xfrm>
            <a:off x="4700470" y="1700849"/>
            <a:ext cx="6514525" cy="4621748"/>
          </a:xfrm>
          <a:prstGeom prst="rect">
            <a:avLst/>
          </a:prstGeom>
        </p:spPr>
      </p:pic>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B1656642-E207-4D9B-82BE-3350AC1879E7}"/>
              </a:ext>
            </a:extLst>
          </p:cNvPr>
          <p:cNvSpPr txBox="1"/>
          <p:nvPr/>
        </p:nvSpPr>
        <p:spPr>
          <a:xfrm>
            <a:off x="539623" y="1817638"/>
            <a:ext cx="3556128" cy="369332"/>
          </a:xfrm>
          <a:prstGeom prst="rect">
            <a:avLst/>
          </a:prstGeom>
          <a:noFill/>
        </p:spPr>
        <p:txBody>
          <a:bodyPr wrap="square" lIns="0" tIns="0" rIns="0" bIns="0">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大阪における総合的な交通のあり方について</a:t>
            </a:r>
            <a:r>
              <a:rPr lang="en-US" altLang="ja-JP" sz="1200" b="1" dirty="0">
                <a:latin typeface="メイリオ" panose="020B0604030504040204" pitchFamily="50" charset="-128"/>
                <a:ea typeface="メイリオ" panose="020B0604030504040204" pitchFamily="50" charset="-128"/>
              </a:rPr>
              <a:t>』</a:t>
            </a:r>
          </a:p>
          <a:p>
            <a:pPr marL="265113"/>
            <a:r>
              <a:rPr lang="ja-JP" altLang="en-US" sz="1200" b="1" dirty="0">
                <a:latin typeface="メイリオ" panose="020B0604030504040204" pitchFamily="50" charset="-128"/>
                <a:ea typeface="メイリオ" panose="020B0604030504040204" pitchFamily="50" charset="-128"/>
              </a:rPr>
              <a:t>方向性３　安全・安心でグリーンな交通</a:t>
            </a:r>
          </a:p>
        </p:txBody>
      </p:sp>
      <p:sp>
        <p:nvSpPr>
          <p:cNvPr id="25" name="テキスト ボックス 24">
            <a:extLst>
              <a:ext uri="{FF2B5EF4-FFF2-40B4-BE49-F238E27FC236}">
                <a16:creationId xmlns:a16="http://schemas.microsoft.com/office/drawing/2014/main" id="{6EDEB1FD-7A4E-4270-B159-FC14D8902CB7}"/>
              </a:ext>
            </a:extLst>
          </p:cNvPr>
          <p:cNvSpPr txBox="1"/>
          <p:nvPr/>
        </p:nvSpPr>
        <p:spPr>
          <a:xfrm>
            <a:off x="3758184" y="6427177"/>
            <a:ext cx="8297135"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a:t>
            </a:r>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大阪における交通の方向性について</a:t>
            </a:r>
            <a:r>
              <a:rPr lang="en-US" altLang="ja-JP" sz="1050" dirty="0">
                <a:latin typeface="メイリオ" panose="020B0604030504040204" pitchFamily="50" charset="-128"/>
                <a:ea typeface="メイリオ" panose="020B0604030504040204" pitchFamily="50" charset="-128"/>
              </a:rPr>
              <a:t>』</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7B4982C2-5BD7-42A0-B391-4FD127DEA682}"/>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sp>
        <p:nvSpPr>
          <p:cNvPr id="2" name="正方形/長方形 1">
            <a:extLst>
              <a:ext uri="{FF2B5EF4-FFF2-40B4-BE49-F238E27FC236}">
                <a16:creationId xmlns:a16="http://schemas.microsoft.com/office/drawing/2014/main" id="{6A1692DF-C066-B95E-7871-0682E5B6B066}"/>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3- 3</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脱炭素社会の実現に向けた取組②</a:t>
            </a:r>
          </a:p>
        </p:txBody>
      </p:sp>
      <p:sp>
        <p:nvSpPr>
          <p:cNvPr id="4" name="スライド番号プレースホルダー 1">
            <a:extLst>
              <a:ext uri="{FF2B5EF4-FFF2-40B4-BE49-F238E27FC236}">
                <a16:creationId xmlns:a16="http://schemas.microsoft.com/office/drawing/2014/main" id="{F1DDAFE2-071A-988B-B66C-427B23F101A9}"/>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31</a:t>
            </a:fld>
            <a:endParaRPr lang="en-US" altLang="ja-JP" dirty="0"/>
          </a:p>
        </p:txBody>
      </p:sp>
    </p:spTree>
    <p:extLst>
      <p:ext uri="{BB962C8B-B14F-4D97-AF65-F5344CB8AC3E}">
        <p14:creationId xmlns:p14="http://schemas.microsoft.com/office/powerpoint/2010/main" val="2957376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E7D700-ED47-BD7D-AD56-1ED546DC1FF4}"/>
              </a:ext>
            </a:extLst>
          </p:cNvPr>
          <p:cNvSpPr>
            <a:spLocks noChangeArrowheads="1"/>
          </p:cNvSpPr>
          <p:nvPr/>
        </p:nvSpPr>
        <p:spPr bwMode="auto">
          <a:xfrm>
            <a:off x="379015" y="651277"/>
            <a:ext cx="11520000" cy="1048669"/>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en-US" sz="1600" spc="-40" dirty="0">
                <a:solidFill>
                  <a:schemeClr val="tx1"/>
                </a:solidFill>
                <a:latin typeface="UD デジタル 教科書体 N-R" panose="02020400000000000000" pitchFamily="17" charset="-128"/>
                <a:ea typeface="UD デジタル 教科書体 N-R" panose="02020400000000000000" pitchFamily="17" charset="-128"/>
              </a:rPr>
              <a:t>コロナ禍を境に、テレワーク実施率は増加傾向にある。近畿圏は令和</a:t>
            </a:r>
            <a:r>
              <a:rPr lang="en-US" altLang="ja-JP" sz="1600" spc="-40" dirty="0">
                <a:solidFill>
                  <a:schemeClr val="tx1"/>
                </a:solidFill>
                <a:latin typeface="UD デジタル 教科書体 N-R" panose="02020400000000000000" pitchFamily="17" charset="-128"/>
                <a:ea typeface="UD デジタル 教科書体 N-R" panose="02020400000000000000" pitchFamily="17" charset="-128"/>
              </a:rPr>
              <a:t>6</a:t>
            </a:r>
            <a:r>
              <a:rPr lang="ja-JP" altLang="en-US" sz="1600" spc="-40" dirty="0">
                <a:solidFill>
                  <a:schemeClr val="tx1"/>
                </a:solidFill>
                <a:latin typeface="UD デジタル 教科書体 N-R" panose="02020400000000000000" pitchFamily="17" charset="-128"/>
                <a:ea typeface="UD デジタル 教科書体 N-R" panose="02020400000000000000" pitchFamily="17" charset="-128"/>
              </a:rPr>
              <a:t>年度で</a:t>
            </a:r>
            <a:r>
              <a:rPr lang="en-US" altLang="ja-JP" sz="1600" spc="-40" dirty="0">
                <a:solidFill>
                  <a:schemeClr val="tx1"/>
                </a:solidFill>
                <a:latin typeface="UD デジタル 教科書体 N-R" panose="02020400000000000000" pitchFamily="17" charset="-128"/>
                <a:ea typeface="UD デジタル 教科書体 N-R" panose="02020400000000000000" pitchFamily="17" charset="-128"/>
              </a:rPr>
              <a:t>24.6</a:t>
            </a:r>
            <a:r>
              <a:rPr lang="ja-JP" altLang="en-US" sz="1600" spc="-40" dirty="0">
                <a:solidFill>
                  <a:schemeClr val="tx1"/>
                </a:solidFill>
                <a:latin typeface="UD デジタル 教科書体 N-R" panose="02020400000000000000" pitchFamily="17" charset="-128"/>
                <a:ea typeface="UD デジタル 教科書体 N-R" panose="02020400000000000000" pitchFamily="17" charset="-128"/>
              </a:rPr>
              <a:t>％となっており、全国平均とおおむね同様の推移となっている。</a:t>
            </a:r>
          </a:p>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・今後の継続以降は、テレワーカーの約７割が継続意向、非テレワーカーの約２割が実施意向を示しており、理由には「時間の有効活用」や「通勤の負担軽減」」が挙げられている。</a:t>
            </a:r>
          </a:p>
        </p:txBody>
      </p:sp>
      <p:sp>
        <p:nvSpPr>
          <p:cNvPr id="28" name="テキスト ボックス 27">
            <a:extLst>
              <a:ext uri="{FF2B5EF4-FFF2-40B4-BE49-F238E27FC236}">
                <a16:creationId xmlns:a16="http://schemas.microsoft.com/office/drawing/2014/main" id="{6B2B05AA-D888-43E3-8500-963E91B73BF2}"/>
              </a:ext>
            </a:extLst>
          </p:cNvPr>
          <p:cNvSpPr txBox="1"/>
          <p:nvPr/>
        </p:nvSpPr>
        <p:spPr>
          <a:xfrm>
            <a:off x="1097700"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年度テレワーク人口実態調査</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
        <p:nvSpPr>
          <p:cNvPr id="15" name="テキスト ボックス 14">
            <a:extLst>
              <a:ext uri="{FF2B5EF4-FFF2-40B4-BE49-F238E27FC236}">
                <a16:creationId xmlns:a16="http://schemas.microsoft.com/office/drawing/2014/main" id="{FB24E4D4-2BF3-4A03-A7FE-FAAAF5DD03DC}"/>
              </a:ext>
            </a:extLst>
          </p:cNvPr>
          <p:cNvSpPr txBox="1"/>
          <p:nvPr/>
        </p:nvSpPr>
        <p:spPr>
          <a:xfrm>
            <a:off x="581323" y="1732278"/>
            <a:ext cx="3359150" cy="257369"/>
          </a:xfrm>
          <a:prstGeom prst="rect">
            <a:avLst/>
          </a:prstGeom>
          <a:noFill/>
        </p:spPr>
        <p:txBody>
          <a:bodyPr wrap="square" tIns="72000" bIns="0">
            <a:spAutoFit/>
          </a:bodyPr>
          <a:lstStyle/>
          <a:p>
            <a:pPr algn="just"/>
            <a:r>
              <a:rPr lang="ja-JP" altLang="en-US" sz="1200" b="1" dirty="0">
                <a:latin typeface="メイリオ" panose="020B0604030504040204" pitchFamily="50" charset="-128"/>
                <a:ea typeface="メイリオ" panose="020B0604030504040204" pitchFamily="50" charset="-128"/>
              </a:rPr>
              <a:t>雇用型テレワーカーの割合（居住地域別）</a:t>
            </a:r>
            <a:endParaRPr lang="en-US" altLang="ja-JP" sz="1200" b="1" dirty="0">
              <a:latin typeface="メイリオ" panose="020B0604030504040204" pitchFamily="50" charset="-128"/>
              <a:ea typeface="メイリオ" panose="020B0604030504040204" pitchFamily="50" charset="-128"/>
            </a:endParaRPr>
          </a:p>
        </p:txBody>
      </p:sp>
      <p:pic>
        <p:nvPicPr>
          <p:cNvPr id="7" name="図 6"/>
          <p:cNvPicPr>
            <a:picLocks noChangeAspect="1"/>
          </p:cNvPicPr>
          <p:nvPr/>
        </p:nvPicPr>
        <p:blipFill>
          <a:blip r:embed="rId3"/>
          <a:stretch>
            <a:fillRect/>
          </a:stretch>
        </p:blipFill>
        <p:spPr>
          <a:xfrm>
            <a:off x="517525" y="6106950"/>
            <a:ext cx="3204994" cy="582322"/>
          </a:xfrm>
          <a:prstGeom prst="rect">
            <a:avLst/>
          </a:prstGeom>
        </p:spPr>
      </p:pic>
      <p:sp>
        <p:nvSpPr>
          <p:cNvPr id="24" name="テキスト ボックス 23">
            <a:extLst>
              <a:ext uri="{FF2B5EF4-FFF2-40B4-BE49-F238E27FC236}">
                <a16:creationId xmlns:a16="http://schemas.microsoft.com/office/drawing/2014/main" id="{FB24E4D4-2BF3-4A03-A7FE-FAAAF5DD03DC}"/>
              </a:ext>
            </a:extLst>
          </p:cNvPr>
          <p:cNvSpPr txBox="1"/>
          <p:nvPr/>
        </p:nvSpPr>
        <p:spPr>
          <a:xfrm>
            <a:off x="5473398" y="1722351"/>
            <a:ext cx="3359150" cy="257369"/>
          </a:xfrm>
          <a:prstGeom prst="rect">
            <a:avLst/>
          </a:prstGeom>
          <a:noFill/>
        </p:spPr>
        <p:txBody>
          <a:bodyPr wrap="square" tIns="72000" bIns="0">
            <a:spAutoFit/>
          </a:bodyPr>
          <a:lstStyle/>
          <a:p>
            <a:pPr algn="just"/>
            <a:r>
              <a:rPr lang="ja-JP" altLang="en-US" sz="1200" b="1" dirty="0">
                <a:latin typeface="メイリオ" panose="020B0604030504040204" pitchFamily="50" charset="-128"/>
                <a:ea typeface="メイリオ" panose="020B0604030504040204" pitchFamily="50" charset="-128"/>
              </a:rPr>
              <a:t>テレワークの継続意向等</a:t>
            </a:r>
            <a:endParaRPr lang="en-US" altLang="ja-JP" sz="1200" b="1"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F4988221-9A1C-4558-BE22-193786ADC998}"/>
              </a:ext>
            </a:extLst>
          </p:cNvPr>
          <p:cNvSpPr txBox="1"/>
          <p:nvPr/>
        </p:nvSpPr>
        <p:spPr>
          <a:xfrm>
            <a:off x="5664386" y="2083296"/>
            <a:ext cx="3561226" cy="226591"/>
          </a:xfrm>
          <a:prstGeom prst="rect">
            <a:avLst/>
          </a:prstGeom>
          <a:noFill/>
        </p:spPr>
        <p:txBody>
          <a:bodyPr wrap="square" tIns="72000" bIns="0">
            <a:spAutoFit/>
          </a:bodyPr>
          <a:lstStyle/>
          <a:p>
            <a:pPr algn="just"/>
            <a:r>
              <a:rPr lang="ja-JP" altLang="en-US" sz="1000" dirty="0">
                <a:latin typeface="メイリオ" panose="020B0604030504040204" pitchFamily="50" charset="-128"/>
                <a:ea typeface="メイリオ" panose="020B0604030504040204" pitchFamily="50" charset="-128"/>
              </a:rPr>
              <a:t>テレワークの継続意向（雇用型テレワーカー）</a:t>
            </a:r>
            <a:endParaRPr lang="en-US" altLang="ja-JP" sz="10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C5DE6B2D-16E1-4F6A-87CD-817B79585683}"/>
              </a:ext>
            </a:extLst>
          </p:cNvPr>
          <p:cNvSpPr txBox="1"/>
          <p:nvPr/>
        </p:nvSpPr>
        <p:spPr>
          <a:xfrm>
            <a:off x="5664386" y="4698702"/>
            <a:ext cx="3908615" cy="226591"/>
          </a:xfrm>
          <a:prstGeom prst="rect">
            <a:avLst/>
          </a:prstGeom>
          <a:noFill/>
        </p:spPr>
        <p:txBody>
          <a:bodyPr wrap="square" tIns="72000" bIns="0">
            <a:spAutoFit/>
          </a:bodyPr>
          <a:lstStyle/>
          <a:p>
            <a:pPr algn="just"/>
            <a:r>
              <a:rPr lang="ja-JP" altLang="en-US" sz="1000" dirty="0">
                <a:latin typeface="メイリオ" panose="020B0604030504040204" pitchFamily="50" charset="-128"/>
                <a:ea typeface="メイリオ" panose="020B0604030504040204" pitchFamily="50" charset="-128"/>
              </a:rPr>
              <a:t>テレワークの実施意向（雇用型非テレワーカー）</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複数回答</a:t>
            </a:r>
            <a:endParaRPr lang="en-US" altLang="ja-JP" sz="1000" dirty="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E17E5134-6ADB-088F-24A0-26F9B447E5ED}"/>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3- 4</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多様な住まい方（テレワーク）</a:t>
            </a:r>
          </a:p>
        </p:txBody>
      </p:sp>
      <p:pic>
        <p:nvPicPr>
          <p:cNvPr id="12" name="図 11">
            <a:extLst>
              <a:ext uri="{FF2B5EF4-FFF2-40B4-BE49-F238E27FC236}">
                <a16:creationId xmlns:a16="http://schemas.microsoft.com/office/drawing/2014/main" id="{891CEAA9-2469-E251-A84A-9DA9E2CCFD18}"/>
              </a:ext>
            </a:extLst>
          </p:cNvPr>
          <p:cNvPicPr>
            <a:picLocks noChangeAspect="1"/>
          </p:cNvPicPr>
          <p:nvPr/>
        </p:nvPicPr>
        <p:blipFill>
          <a:blip r:embed="rId4"/>
          <a:stretch>
            <a:fillRect/>
          </a:stretch>
        </p:blipFill>
        <p:spPr>
          <a:xfrm>
            <a:off x="517525" y="2057846"/>
            <a:ext cx="4734586" cy="4039164"/>
          </a:xfrm>
          <a:prstGeom prst="rect">
            <a:avLst/>
          </a:prstGeom>
        </p:spPr>
      </p:pic>
      <p:pic>
        <p:nvPicPr>
          <p:cNvPr id="37" name="図 36">
            <a:extLst>
              <a:ext uri="{FF2B5EF4-FFF2-40B4-BE49-F238E27FC236}">
                <a16:creationId xmlns:a16="http://schemas.microsoft.com/office/drawing/2014/main" id="{78F4C7CE-F70F-79C2-708F-339C313763FE}"/>
              </a:ext>
            </a:extLst>
          </p:cNvPr>
          <p:cNvPicPr>
            <a:picLocks noChangeAspect="1"/>
          </p:cNvPicPr>
          <p:nvPr/>
        </p:nvPicPr>
        <p:blipFill>
          <a:blip r:embed="rId5"/>
          <a:stretch>
            <a:fillRect/>
          </a:stretch>
        </p:blipFill>
        <p:spPr>
          <a:xfrm>
            <a:off x="6007748" y="2305131"/>
            <a:ext cx="5666328" cy="2333623"/>
          </a:xfrm>
          <a:prstGeom prst="rect">
            <a:avLst/>
          </a:prstGeom>
        </p:spPr>
      </p:pic>
      <p:pic>
        <p:nvPicPr>
          <p:cNvPr id="39" name="図 38">
            <a:extLst>
              <a:ext uri="{FF2B5EF4-FFF2-40B4-BE49-F238E27FC236}">
                <a16:creationId xmlns:a16="http://schemas.microsoft.com/office/drawing/2014/main" id="{81DABA50-51FC-BA8E-A920-787A3FAE0059}"/>
              </a:ext>
            </a:extLst>
          </p:cNvPr>
          <p:cNvPicPr>
            <a:picLocks noChangeAspect="1"/>
          </p:cNvPicPr>
          <p:nvPr/>
        </p:nvPicPr>
        <p:blipFill>
          <a:blip r:embed="rId6"/>
          <a:stretch>
            <a:fillRect/>
          </a:stretch>
        </p:blipFill>
        <p:spPr>
          <a:xfrm>
            <a:off x="5964001" y="4977081"/>
            <a:ext cx="5709679" cy="1160919"/>
          </a:xfrm>
          <a:prstGeom prst="rect">
            <a:avLst/>
          </a:prstGeom>
        </p:spPr>
      </p:pic>
      <p:sp>
        <p:nvSpPr>
          <p:cNvPr id="3" name="スライド番号プレースホルダー 1">
            <a:extLst>
              <a:ext uri="{FF2B5EF4-FFF2-40B4-BE49-F238E27FC236}">
                <a16:creationId xmlns:a16="http://schemas.microsoft.com/office/drawing/2014/main" id="{AFDC4DEC-A215-65B8-986A-4895233ED617}"/>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32</a:t>
            </a:fld>
            <a:endParaRPr lang="en-US" altLang="ja-JP" dirty="0"/>
          </a:p>
        </p:txBody>
      </p:sp>
    </p:spTree>
    <p:extLst>
      <p:ext uri="{BB962C8B-B14F-4D97-AF65-F5344CB8AC3E}">
        <p14:creationId xmlns:p14="http://schemas.microsoft.com/office/powerpoint/2010/main" val="1069509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FFC86DDD-93EC-44DA-A2E1-8B1BAFD7CA4A}"/>
              </a:ext>
            </a:extLst>
          </p:cNvPr>
          <p:cNvGrpSpPr/>
          <p:nvPr/>
        </p:nvGrpSpPr>
        <p:grpSpPr>
          <a:xfrm>
            <a:off x="2374901" y="2470307"/>
            <a:ext cx="3976272" cy="3720943"/>
            <a:chOff x="2143125" y="3876675"/>
            <a:chExt cx="3653678" cy="3419064"/>
          </a:xfrm>
        </p:grpSpPr>
        <p:pic>
          <p:nvPicPr>
            <p:cNvPr id="23" name="図 22">
              <a:extLst>
                <a:ext uri="{FF2B5EF4-FFF2-40B4-BE49-F238E27FC236}">
                  <a16:creationId xmlns:a16="http://schemas.microsoft.com/office/drawing/2014/main" id="{69FD9E8E-E50A-4FA7-89E9-BB8605B43BAE}"/>
                </a:ext>
              </a:extLst>
            </p:cNvPr>
            <p:cNvPicPr>
              <a:picLocks noChangeAspect="1"/>
            </p:cNvPicPr>
            <p:nvPr/>
          </p:nvPicPr>
          <p:blipFill rotWithShape="1">
            <a:blip r:embed="rId3"/>
            <a:srcRect l="28079" t="14753" b="2988"/>
            <a:stretch/>
          </p:blipFill>
          <p:spPr>
            <a:xfrm>
              <a:off x="2143125" y="3876675"/>
              <a:ext cx="3653678" cy="3419064"/>
            </a:xfrm>
            <a:prstGeom prst="rect">
              <a:avLst/>
            </a:prstGeom>
          </p:spPr>
        </p:pic>
        <p:sp>
          <p:nvSpPr>
            <p:cNvPr id="7" name="正方形/長方形 6">
              <a:extLst>
                <a:ext uri="{FF2B5EF4-FFF2-40B4-BE49-F238E27FC236}">
                  <a16:creationId xmlns:a16="http://schemas.microsoft.com/office/drawing/2014/main" id="{5E8D1D5A-EF3A-47C5-B415-3655504AE9FD}"/>
                </a:ext>
              </a:extLst>
            </p:cNvPr>
            <p:cNvSpPr/>
            <p:nvPr/>
          </p:nvSpPr>
          <p:spPr>
            <a:xfrm>
              <a:off x="2143125" y="3876675"/>
              <a:ext cx="866776"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 name="図 2"/>
          <p:cNvPicPr>
            <a:picLocks noChangeAspect="1"/>
          </p:cNvPicPr>
          <p:nvPr/>
        </p:nvPicPr>
        <p:blipFill rotWithShape="1">
          <a:blip r:embed="rId3"/>
          <a:srcRect l="518" t="2378" r="54859" b="73102"/>
          <a:stretch/>
        </p:blipFill>
        <p:spPr>
          <a:xfrm>
            <a:off x="589953" y="2450012"/>
            <a:ext cx="2266950" cy="1019176"/>
          </a:xfrm>
          <a:prstGeom prst="rect">
            <a:avLst/>
          </a:prstGeom>
        </p:spPr>
      </p:pic>
      <p:sp>
        <p:nvSpPr>
          <p:cNvPr id="4" name="正方形/長方形 3"/>
          <p:cNvSpPr/>
          <p:nvPr/>
        </p:nvSpPr>
        <p:spPr>
          <a:xfrm>
            <a:off x="540000" y="2160000"/>
            <a:ext cx="1988365" cy="257369"/>
          </a:xfrm>
          <a:prstGeom prst="rect">
            <a:avLst/>
          </a:prstGeom>
          <a:noFill/>
        </p:spPr>
        <p:txBody>
          <a:bodyPr wrap="square" tIns="72000" bIns="0">
            <a:spAutoFit/>
          </a:bodyPr>
          <a:lstStyle/>
          <a:p>
            <a:pPr algn="just"/>
            <a:r>
              <a:rPr lang="zh-CN" altLang="en-US" sz="1200" b="1" dirty="0">
                <a:latin typeface="メイリオ" panose="020B0604030504040204" pitchFamily="50" charset="-128"/>
                <a:ea typeface="メイリオ" panose="020B0604030504040204" pitchFamily="50" charset="-128"/>
              </a:rPr>
              <a:t>二地域居住等実施者数</a:t>
            </a:r>
            <a:endParaRPr lang="ja-JP" altLang="en-US" sz="1200" b="1" dirty="0">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rotWithShape="1">
          <a:blip r:embed="rId4"/>
          <a:srcRect b="14862"/>
          <a:stretch/>
        </p:blipFill>
        <p:spPr>
          <a:xfrm>
            <a:off x="6639066" y="2350548"/>
            <a:ext cx="5205051" cy="4001965"/>
          </a:xfrm>
          <a:prstGeom prst="rect">
            <a:avLst/>
          </a:prstGeom>
        </p:spPr>
      </p:pic>
      <p:sp>
        <p:nvSpPr>
          <p:cNvPr id="25" name="テキスト ボックス 24">
            <a:extLst>
              <a:ext uri="{FF2B5EF4-FFF2-40B4-BE49-F238E27FC236}">
                <a16:creationId xmlns:a16="http://schemas.microsoft.com/office/drawing/2014/main" id="{2FF7F684-CDA3-4B9C-9265-1FF24C3B7009}"/>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国土交通省「「二地域居住等促進シンポジウム」（二地域居住等の最新動向について）</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AE407A23-3922-4749-B7CC-494121C8C8FE}"/>
              </a:ext>
            </a:extLst>
          </p:cNvPr>
          <p:cNvSpPr txBox="1"/>
          <p:nvPr/>
        </p:nvSpPr>
        <p:spPr>
          <a:xfrm>
            <a:off x="288000" y="1727625"/>
            <a:ext cx="11520000" cy="318924"/>
          </a:xfrm>
          <a:prstGeom prst="rect">
            <a:avLst/>
          </a:prstGeom>
          <a:noFill/>
        </p:spPr>
        <p:txBody>
          <a:bodyPr wrap="square" tIns="72000" bIns="0">
            <a:spAutoFit/>
          </a:bodyPr>
          <a:lstStyle/>
          <a:p>
            <a:pPr marL="146050" indent="-146050" algn="just"/>
            <a:r>
              <a:rPr lang="ja-JP" altLang="en-US" sz="1600" b="1" dirty="0">
                <a:latin typeface="メイリオ" panose="020B0604030504040204" pitchFamily="50" charset="-128"/>
                <a:ea typeface="メイリオ" panose="020B0604030504040204" pitchFamily="50" charset="-128"/>
              </a:rPr>
              <a:t>二地域居住に関するアンケート</a:t>
            </a:r>
            <a:r>
              <a:rPr lang="ja-JP" altLang="en-US" sz="1200" dirty="0">
                <a:latin typeface="メイリオ" panose="020B0604030504040204" pitchFamily="50" charset="-128"/>
                <a:ea typeface="メイリオ" panose="020B0604030504040204" pitchFamily="50" charset="-128"/>
              </a:rPr>
              <a:t>（国土交通省：インターネット調査、令和</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8</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31</a:t>
            </a:r>
            <a:r>
              <a:rPr lang="ja-JP" altLang="en-US" sz="1200" dirty="0">
                <a:latin typeface="メイリオ" panose="020B0604030504040204" pitchFamily="50" charset="-128"/>
                <a:ea typeface="メイリオ" panose="020B0604030504040204" pitchFamily="50" charset="-128"/>
              </a:rPr>
              <a:t>日～</a:t>
            </a:r>
            <a:r>
              <a:rPr lang="en-US" altLang="ja-JP" sz="1200" dirty="0">
                <a:latin typeface="メイリオ" panose="020B0604030504040204" pitchFamily="50" charset="-128"/>
                <a:ea typeface="メイリオ" panose="020B0604030504040204" pitchFamily="50" charset="-128"/>
              </a:rPr>
              <a:t>9</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12</a:t>
            </a:r>
            <a:r>
              <a:rPr lang="ja-JP" altLang="en-US" sz="1200" dirty="0">
                <a:latin typeface="メイリオ" panose="020B0604030504040204" pitchFamily="50" charset="-128"/>
                <a:ea typeface="メイリオ" panose="020B0604030504040204" pitchFamily="50" charset="-128"/>
              </a:rPr>
              <a:t>日）</a:t>
            </a:r>
            <a:endParaRPr lang="en-US" altLang="ja-JP" sz="12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FB24E4D4-2BF3-4A03-A7FE-FAAAF5DD03DC}"/>
              </a:ext>
            </a:extLst>
          </p:cNvPr>
          <p:cNvSpPr txBox="1"/>
          <p:nvPr/>
        </p:nvSpPr>
        <p:spPr>
          <a:xfrm>
            <a:off x="6300000" y="2160000"/>
            <a:ext cx="3359150" cy="257369"/>
          </a:xfrm>
          <a:prstGeom prst="rect">
            <a:avLst/>
          </a:prstGeom>
          <a:noFill/>
        </p:spPr>
        <p:txBody>
          <a:bodyPr wrap="square" tIns="72000" bIns="0">
            <a:spAutoFit/>
          </a:bodyPr>
          <a:lstStyle>
            <a:defPPr>
              <a:defRPr lang="ja-JP"/>
            </a:defPPr>
            <a:lvl1pPr marL="261938" algn="just">
              <a:defRPr sz="1200" b="1">
                <a:latin typeface="メイリオ" panose="020B0604030504040204" pitchFamily="50" charset="-128"/>
                <a:ea typeface="メイリオ" panose="020B0604030504040204" pitchFamily="50" charset="-128"/>
              </a:defRPr>
            </a:lvl1pPr>
          </a:lstStyle>
          <a:p>
            <a:pPr marL="0"/>
            <a:r>
              <a:rPr lang="ja-JP" altLang="en-US" dirty="0"/>
              <a:t>二地域居住等への関心</a:t>
            </a:r>
            <a:endParaRPr lang="en-US" altLang="ja-JP" dirty="0"/>
          </a:p>
        </p:txBody>
      </p:sp>
      <p:sp>
        <p:nvSpPr>
          <p:cNvPr id="16" name="テキスト ボックス 15">
            <a:extLst>
              <a:ext uri="{FF2B5EF4-FFF2-40B4-BE49-F238E27FC236}">
                <a16:creationId xmlns:a16="http://schemas.microsoft.com/office/drawing/2014/main" id="{FBB6EE8F-E821-4FF8-A082-D8CD37F3F3EF}"/>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
        <p:nvSpPr>
          <p:cNvPr id="2" name="正方形/長方形 1">
            <a:extLst>
              <a:ext uri="{FF2B5EF4-FFF2-40B4-BE49-F238E27FC236}">
                <a16:creationId xmlns:a16="http://schemas.microsoft.com/office/drawing/2014/main" id="{F96CF7E9-CA76-C994-46E7-756DC7014018}"/>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3- 5</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多様な住まい方（多拠点居住）</a:t>
            </a:r>
          </a:p>
        </p:txBody>
      </p:sp>
      <p:sp>
        <p:nvSpPr>
          <p:cNvPr id="10" name="Rectangle 3">
            <a:extLst>
              <a:ext uri="{FF2B5EF4-FFF2-40B4-BE49-F238E27FC236}">
                <a16:creationId xmlns:a16="http://schemas.microsoft.com/office/drawing/2014/main" id="{D5C447BD-713A-CFD8-ACBE-03B1A7D842D6}"/>
              </a:ext>
            </a:extLst>
          </p:cNvPr>
          <p:cNvSpPr>
            <a:spLocks noChangeArrowheads="1"/>
          </p:cNvSpPr>
          <p:nvPr/>
        </p:nvSpPr>
        <p:spPr bwMode="auto">
          <a:xfrm>
            <a:off x="360000" y="720000"/>
            <a:ext cx="11520000" cy="923087"/>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・二拠点居住等の実施者は</a:t>
            </a:r>
            <a:r>
              <a:rPr lang="en-US" altLang="ja-JP" sz="1600" dirty="0">
                <a:solidFill>
                  <a:schemeClr val="tx1"/>
                </a:solidFill>
                <a:latin typeface="UD デジタル 教科書体 N-R" panose="02020400000000000000" pitchFamily="17" charset="-128"/>
                <a:ea typeface="UD デジタル 教科書体 N-R" panose="02020400000000000000" pitchFamily="17" charset="-128"/>
              </a:rPr>
              <a:t>8,035</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人であり、この結果を総人口規模に換算すると、</a:t>
            </a:r>
            <a:r>
              <a:rPr lang="en-US" altLang="ja-JP" sz="1600" dirty="0">
                <a:solidFill>
                  <a:schemeClr val="tx1"/>
                </a:solidFill>
                <a:latin typeface="UD デジタル 教科書体 N-R" panose="02020400000000000000" pitchFamily="17" charset="-128"/>
                <a:ea typeface="UD デジタル 教科書体 N-R" panose="02020400000000000000" pitchFamily="17" charset="-128"/>
              </a:rPr>
              <a:t>18</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歳以上人口（約１億</a:t>
            </a:r>
            <a:r>
              <a:rPr lang="en-US" altLang="ja-JP" sz="1600" dirty="0">
                <a:solidFill>
                  <a:schemeClr val="tx1"/>
                </a:solidFill>
                <a:latin typeface="UD デジタル 教科書体 N-R" panose="02020400000000000000" pitchFamily="17" charset="-128"/>
                <a:ea typeface="UD デジタル 教科書体 N-R" panose="02020400000000000000" pitchFamily="17" charset="-128"/>
              </a:rPr>
              <a:t>495</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万人）のうち、約</a:t>
            </a:r>
            <a:r>
              <a:rPr lang="en-US" altLang="ja-JP" sz="1600" dirty="0">
                <a:solidFill>
                  <a:schemeClr val="tx1"/>
                </a:solidFill>
                <a:latin typeface="UD デジタル 教科書体 N-R" panose="02020400000000000000" pitchFamily="17" charset="-128"/>
                <a:ea typeface="UD デジタル 教科書体 N-R" panose="02020400000000000000" pitchFamily="17" charset="-128"/>
              </a:rPr>
              <a:t>6.7</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％（約</a:t>
            </a:r>
            <a:r>
              <a:rPr lang="en-US" altLang="ja-JP" sz="1600" dirty="0">
                <a:solidFill>
                  <a:schemeClr val="tx1"/>
                </a:solidFill>
                <a:latin typeface="UD デジタル 教科書体 N-R" panose="02020400000000000000" pitchFamily="17" charset="-128"/>
                <a:ea typeface="UD デジタル 教科書体 N-R" panose="02020400000000000000" pitchFamily="17" charset="-128"/>
              </a:rPr>
              <a:t>701</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万人）が二地域居住等を行っていると推計される。</a:t>
            </a:r>
          </a:p>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・二地域居住等の未実施者の今後の二拠点居住等への希望は、約</a:t>
            </a:r>
            <a:r>
              <a:rPr lang="en-US" altLang="ja-JP" sz="1600" dirty="0">
                <a:solidFill>
                  <a:schemeClr val="tx1"/>
                </a:solidFill>
                <a:latin typeface="UD デジタル 教科書体 N-R" panose="02020400000000000000" pitchFamily="17" charset="-128"/>
                <a:ea typeface="UD デジタル 教科書体 N-R" panose="02020400000000000000" pitchFamily="17" charset="-128"/>
              </a:rPr>
              <a:t>3</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割が関心がある傾向となっている。</a:t>
            </a:r>
          </a:p>
        </p:txBody>
      </p:sp>
      <p:sp>
        <p:nvSpPr>
          <p:cNvPr id="11" name="スライド番号プレースホルダー 1">
            <a:extLst>
              <a:ext uri="{FF2B5EF4-FFF2-40B4-BE49-F238E27FC236}">
                <a16:creationId xmlns:a16="http://schemas.microsoft.com/office/drawing/2014/main" id="{8846D9EB-FDB0-224D-4420-E45F23F6A1FE}"/>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33</a:t>
            </a:fld>
            <a:endParaRPr lang="en-US" altLang="ja-JP" dirty="0"/>
          </a:p>
        </p:txBody>
      </p:sp>
    </p:spTree>
    <p:extLst>
      <p:ext uri="{BB962C8B-B14F-4D97-AF65-F5344CB8AC3E}">
        <p14:creationId xmlns:p14="http://schemas.microsoft.com/office/powerpoint/2010/main" val="374067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A67A7B05-6960-56BE-8511-B93ABC9AD4E0}"/>
              </a:ext>
            </a:extLst>
          </p:cNvPr>
          <p:cNvSpPr>
            <a:spLocks noChangeArrowheads="1"/>
          </p:cNvSpPr>
          <p:nvPr/>
        </p:nvSpPr>
        <p:spPr bwMode="auto">
          <a:xfrm>
            <a:off x="360000" y="720000"/>
            <a:ext cx="11520000" cy="1320703"/>
          </a:xfrm>
          <a:prstGeom prst="rect">
            <a:avLst/>
          </a:prstGeom>
          <a:solidFill>
            <a:schemeClr val="bg1"/>
          </a:solidFill>
          <a:ln w="9525">
            <a:solidFill>
              <a:schemeClr val="tx1"/>
            </a:solidFill>
            <a:prstDash val="sysDot"/>
            <a:miter lim="800000"/>
            <a:headEnd/>
            <a:tailEnd/>
          </a:ln>
        </p:spPr>
        <p:txBody>
          <a:bodyPr wrap="square" anchor="t"/>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近年、一つの賃貸物件に親族ではない複数の者が共同で生活する「シェアハウス」と呼ばれる共同居住型賃貸住宅が、若年単身世帯を中心に注目を集めている。</a:t>
            </a:r>
          </a:p>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シェアハウスは賃貸住宅の一種であるが、一般の賃貸住宅とは異なり、リビング、台所、浴室、トイレ、洗面所等を他の入居者と共用して、共用部分の利用方法や清掃・ゴミ出し等に関する生活ルールが設けられていることが多い点が特徴。</a:t>
            </a:r>
          </a:p>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・シェアハウスの運営棟数は増加傾向。コロナの収束により、外国人利用が回復している。</a:t>
            </a:r>
          </a:p>
        </p:txBody>
      </p:sp>
      <p:sp>
        <p:nvSpPr>
          <p:cNvPr id="24" name="テキスト ボックス 23">
            <a:extLst>
              <a:ext uri="{FF2B5EF4-FFF2-40B4-BE49-F238E27FC236}">
                <a16:creationId xmlns:a16="http://schemas.microsoft.com/office/drawing/2014/main" id="{EA724E06-0B60-4E08-9324-1D53BEAC654F}"/>
              </a:ext>
            </a:extLst>
          </p:cNvPr>
          <p:cNvSpPr txBox="1"/>
          <p:nvPr/>
        </p:nvSpPr>
        <p:spPr>
          <a:xfrm>
            <a:off x="8445794" y="6427177"/>
            <a:ext cx="3520919"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国土交通省「シェアハウスガイドブック」</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a:extLst>
              <a:ext uri="{FF2B5EF4-FFF2-40B4-BE49-F238E27FC236}">
                <a16:creationId xmlns:a16="http://schemas.microsoft.com/office/drawing/2014/main" id="{32457229-693F-4E19-A162-21215D1D8E87}"/>
              </a:ext>
            </a:extLst>
          </p:cNvPr>
          <p:cNvSpPr txBox="1"/>
          <p:nvPr/>
        </p:nvSpPr>
        <p:spPr>
          <a:xfrm>
            <a:off x="817608" y="6580671"/>
            <a:ext cx="4522427" cy="161583"/>
          </a:xfrm>
          <a:prstGeom prst="rect">
            <a:avLst/>
          </a:prstGeom>
          <a:noFill/>
        </p:spPr>
        <p:txBody>
          <a:bodyPr wrap="square" tIns="0" bIns="0">
            <a:spAutoFit/>
          </a:bodyPr>
          <a:lstStyle/>
          <a:p>
            <a:pPr algn="ct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一般社団法人日本シェアハウス連盟「シェアハウス市場調査</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年度版」</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30960C7A-4ABA-4565-BCF5-792C4D24F026}"/>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
        <p:nvSpPr>
          <p:cNvPr id="4" name="正方形/長方形 3">
            <a:extLst>
              <a:ext uri="{FF2B5EF4-FFF2-40B4-BE49-F238E27FC236}">
                <a16:creationId xmlns:a16="http://schemas.microsoft.com/office/drawing/2014/main" id="{6991A229-CAC7-37A2-66ED-FF05928BEC8E}"/>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3- 6</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多様な住まい方（シェアハウス）</a:t>
            </a:r>
          </a:p>
        </p:txBody>
      </p:sp>
      <p:grpSp>
        <p:nvGrpSpPr>
          <p:cNvPr id="15" name="グループ化 14">
            <a:extLst>
              <a:ext uri="{FF2B5EF4-FFF2-40B4-BE49-F238E27FC236}">
                <a16:creationId xmlns:a16="http://schemas.microsoft.com/office/drawing/2014/main" id="{8117B52B-019B-6027-BD83-28D7A7ECF285}"/>
              </a:ext>
            </a:extLst>
          </p:cNvPr>
          <p:cNvGrpSpPr/>
          <p:nvPr/>
        </p:nvGrpSpPr>
        <p:grpSpPr>
          <a:xfrm>
            <a:off x="480035" y="2107885"/>
            <a:ext cx="4860000" cy="4395686"/>
            <a:chOff x="480035" y="2088835"/>
            <a:chExt cx="4860000" cy="4395686"/>
          </a:xfrm>
        </p:grpSpPr>
        <p:pic>
          <p:nvPicPr>
            <p:cNvPr id="9" name="図 8">
              <a:extLst>
                <a:ext uri="{FF2B5EF4-FFF2-40B4-BE49-F238E27FC236}">
                  <a16:creationId xmlns:a16="http://schemas.microsoft.com/office/drawing/2014/main" id="{1BA73BFC-7100-3CD2-2E9C-FD82DB4D1E3E}"/>
                </a:ext>
              </a:extLst>
            </p:cNvPr>
            <p:cNvPicPr>
              <a:picLocks noChangeAspect="1"/>
            </p:cNvPicPr>
            <p:nvPr/>
          </p:nvPicPr>
          <p:blipFill>
            <a:blip r:embed="rId3"/>
            <a:stretch>
              <a:fillRect/>
            </a:stretch>
          </p:blipFill>
          <p:spPr>
            <a:xfrm>
              <a:off x="480035" y="2088835"/>
              <a:ext cx="4860000" cy="4232154"/>
            </a:xfrm>
            <a:prstGeom prst="rect">
              <a:avLst/>
            </a:prstGeom>
          </p:spPr>
        </p:pic>
        <p:pic>
          <p:nvPicPr>
            <p:cNvPr id="14" name="図 13">
              <a:extLst>
                <a:ext uri="{FF2B5EF4-FFF2-40B4-BE49-F238E27FC236}">
                  <a16:creationId xmlns:a16="http://schemas.microsoft.com/office/drawing/2014/main" id="{CD885933-BDC6-D3F0-F5BD-1595ED1B102B}"/>
                </a:ext>
              </a:extLst>
            </p:cNvPr>
            <p:cNvPicPr>
              <a:picLocks noChangeAspect="1"/>
            </p:cNvPicPr>
            <p:nvPr/>
          </p:nvPicPr>
          <p:blipFill>
            <a:blip r:embed="rId4"/>
            <a:stretch>
              <a:fillRect/>
            </a:stretch>
          </p:blipFill>
          <p:spPr>
            <a:xfrm>
              <a:off x="871013" y="6322203"/>
              <a:ext cx="3205786" cy="162318"/>
            </a:xfrm>
            <a:prstGeom prst="rect">
              <a:avLst/>
            </a:prstGeom>
          </p:spPr>
        </p:pic>
      </p:grpSp>
      <p:pic>
        <p:nvPicPr>
          <p:cNvPr id="17" name="図 16">
            <a:extLst>
              <a:ext uri="{FF2B5EF4-FFF2-40B4-BE49-F238E27FC236}">
                <a16:creationId xmlns:a16="http://schemas.microsoft.com/office/drawing/2014/main" id="{940C35A0-FE79-BF68-985C-8D980D679B25}"/>
              </a:ext>
            </a:extLst>
          </p:cNvPr>
          <p:cNvPicPr>
            <a:picLocks noChangeAspect="1"/>
          </p:cNvPicPr>
          <p:nvPr/>
        </p:nvPicPr>
        <p:blipFill>
          <a:blip r:embed="rId5"/>
          <a:stretch>
            <a:fillRect/>
          </a:stretch>
        </p:blipFill>
        <p:spPr>
          <a:xfrm>
            <a:off x="5406472" y="2846370"/>
            <a:ext cx="6560241" cy="2836861"/>
          </a:xfrm>
          <a:prstGeom prst="rect">
            <a:avLst/>
          </a:prstGeom>
        </p:spPr>
      </p:pic>
      <p:sp>
        <p:nvSpPr>
          <p:cNvPr id="2" name="スライド番号プレースホルダー 1">
            <a:extLst>
              <a:ext uri="{FF2B5EF4-FFF2-40B4-BE49-F238E27FC236}">
                <a16:creationId xmlns:a16="http://schemas.microsoft.com/office/drawing/2014/main" id="{85A5014F-B098-D222-75F5-53CC17AD219A}"/>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34</a:t>
            </a:fld>
            <a:endParaRPr lang="en-US" altLang="ja-JP" dirty="0"/>
          </a:p>
        </p:txBody>
      </p:sp>
    </p:spTree>
    <p:extLst>
      <p:ext uri="{BB962C8B-B14F-4D97-AF65-F5344CB8AC3E}">
        <p14:creationId xmlns:p14="http://schemas.microsoft.com/office/powerpoint/2010/main" val="1163224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
        <p:nvSpPr>
          <p:cNvPr id="2" name="正方形/長方形 1">
            <a:extLst>
              <a:ext uri="{FF2B5EF4-FFF2-40B4-BE49-F238E27FC236}">
                <a16:creationId xmlns:a16="http://schemas.microsoft.com/office/drawing/2014/main" id="{E17E5134-6ADB-088F-24A0-26F9B447E5ED}"/>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3- 7</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住生活リテラシー・住教育</a:t>
            </a:r>
          </a:p>
        </p:txBody>
      </p:sp>
      <p:sp>
        <p:nvSpPr>
          <p:cNvPr id="6" name="Rectangle 3">
            <a:extLst>
              <a:ext uri="{FF2B5EF4-FFF2-40B4-BE49-F238E27FC236}">
                <a16:creationId xmlns:a16="http://schemas.microsoft.com/office/drawing/2014/main" id="{DF205205-1F41-CF67-0FCF-03D7C5F81541}"/>
              </a:ext>
            </a:extLst>
          </p:cNvPr>
          <p:cNvSpPr>
            <a:spLocks noChangeArrowheads="1"/>
          </p:cNvSpPr>
          <p:nvPr/>
        </p:nvSpPr>
        <p:spPr bwMode="auto">
          <a:xfrm>
            <a:off x="360000" y="720000"/>
            <a:ext cx="11520000" cy="913323"/>
          </a:xfrm>
          <a:prstGeom prst="rect">
            <a:avLst/>
          </a:prstGeom>
          <a:solidFill>
            <a:schemeClr val="bg1"/>
          </a:solidFill>
          <a:ln w="9525">
            <a:solidFill>
              <a:schemeClr val="tx1"/>
            </a:solidFill>
            <a:prstDash val="sysDot"/>
            <a:miter lim="800000"/>
            <a:headEnd/>
            <a:tailEnd/>
          </a:ln>
        </p:spPr>
        <p:txBody>
          <a:bodyPr wrap="square" anchor="t"/>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国では、より良い住まいの選択と判断する能力（住生活リテラシー）の向上を目的として、住まいや住まい方に関する必要な考慮事項や情報を広く発信していくため、官民が連携する「住生活リテラシー・プラットフォーム」 を設立。</a:t>
            </a:r>
          </a:p>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・大阪府住まい・まちづくり教育普及協議会では、住まいや まちづくりに関する教材の配布や出前講座を実施。</a:t>
            </a:r>
          </a:p>
        </p:txBody>
      </p:sp>
      <p:pic>
        <p:nvPicPr>
          <p:cNvPr id="10" name="図 9">
            <a:extLst>
              <a:ext uri="{FF2B5EF4-FFF2-40B4-BE49-F238E27FC236}">
                <a16:creationId xmlns:a16="http://schemas.microsoft.com/office/drawing/2014/main" id="{F75A147A-F6C6-09B4-6BA0-2316E9EE9E7E}"/>
              </a:ext>
            </a:extLst>
          </p:cNvPr>
          <p:cNvPicPr>
            <a:picLocks noChangeAspect="1"/>
          </p:cNvPicPr>
          <p:nvPr/>
        </p:nvPicPr>
        <p:blipFill>
          <a:blip r:embed="rId3"/>
          <a:srcRect t="1553"/>
          <a:stretch>
            <a:fillRect/>
          </a:stretch>
        </p:blipFill>
        <p:spPr>
          <a:xfrm>
            <a:off x="508668" y="1940022"/>
            <a:ext cx="4858091" cy="1651267"/>
          </a:xfrm>
          <a:prstGeom prst="rect">
            <a:avLst/>
          </a:prstGeom>
        </p:spPr>
      </p:pic>
      <p:pic>
        <p:nvPicPr>
          <p:cNvPr id="15" name="図 14">
            <a:extLst>
              <a:ext uri="{FF2B5EF4-FFF2-40B4-BE49-F238E27FC236}">
                <a16:creationId xmlns:a16="http://schemas.microsoft.com/office/drawing/2014/main" id="{50A29A57-E418-11DF-D364-30E89D413C1F}"/>
              </a:ext>
            </a:extLst>
          </p:cNvPr>
          <p:cNvPicPr>
            <a:picLocks noChangeAspect="1"/>
          </p:cNvPicPr>
          <p:nvPr/>
        </p:nvPicPr>
        <p:blipFill>
          <a:blip r:embed="rId4"/>
          <a:stretch>
            <a:fillRect/>
          </a:stretch>
        </p:blipFill>
        <p:spPr>
          <a:xfrm>
            <a:off x="5675087" y="1975964"/>
            <a:ext cx="6204914" cy="3762760"/>
          </a:xfrm>
          <a:prstGeom prst="rect">
            <a:avLst/>
          </a:prstGeom>
        </p:spPr>
      </p:pic>
      <p:pic>
        <p:nvPicPr>
          <p:cNvPr id="20" name="図 19">
            <a:extLst>
              <a:ext uri="{FF2B5EF4-FFF2-40B4-BE49-F238E27FC236}">
                <a16:creationId xmlns:a16="http://schemas.microsoft.com/office/drawing/2014/main" id="{B1B7B355-6944-4ACF-B37A-4A2CEE123281}"/>
              </a:ext>
            </a:extLst>
          </p:cNvPr>
          <p:cNvPicPr>
            <a:picLocks noChangeAspect="1"/>
          </p:cNvPicPr>
          <p:nvPr/>
        </p:nvPicPr>
        <p:blipFill>
          <a:blip r:embed="rId5"/>
          <a:stretch>
            <a:fillRect/>
          </a:stretch>
        </p:blipFill>
        <p:spPr>
          <a:xfrm>
            <a:off x="508668" y="4385668"/>
            <a:ext cx="4858091" cy="1752332"/>
          </a:xfrm>
          <a:prstGeom prst="rect">
            <a:avLst/>
          </a:prstGeom>
        </p:spPr>
      </p:pic>
      <p:sp>
        <p:nvSpPr>
          <p:cNvPr id="23" name="テキスト ボックス 22">
            <a:extLst>
              <a:ext uri="{FF2B5EF4-FFF2-40B4-BE49-F238E27FC236}">
                <a16:creationId xmlns:a16="http://schemas.microsoft.com/office/drawing/2014/main" id="{2E416388-6177-A58F-7CF1-E76344F4C73D}"/>
              </a:ext>
            </a:extLst>
          </p:cNvPr>
          <p:cNvSpPr txBox="1"/>
          <p:nvPr/>
        </p:nvSpPr>
        <p:spPr>
          <a:xfrm>
            <a:off x="1845840" y="6138000"/>
            <a:ext cx="3520919"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大阪府住まい・まちづくり教育普及協議会</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C02DA2F1-78A8-D1DB-C290-02E68EFDFC44}"/>
              </a:ext>
            </a:extLst>
          </p:cNvPr>
          <p:cNvSpPr txBox="1"/>
          <p:nvPr/>
        </p:nvSpPr>
        <p:spPr>
          <a:xfrm>
            <a:off x="1371600" y="3651221"/>
            <a:ext cx="3995159"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国土交通省「いま考える</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住まい</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のリテラシー」 テキスト資料編</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1A9029DD-3792-D100-5C42-6F79216F2A3F}"/>
              </a:ext>
            </a:extLst>
          </p:cNvPr>
          <p:cNvSpPr txBox="1"/>
          <p:nvPr/>
        </p:nvSpPr>
        <p:spPr>
          <a:xfrm>
            <a:off x="7884841" y="5738724"/>
            <a:ext cx="3995159"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国土交通省「いま考える</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住まい</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のリテラシー」 テキスト資料編</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1">
            <a:extLst>
              <a:ext uri="{FF2B5EF4-FFF2-40B4-BE49-F238E27FC236}">
                <a16:creationId xmlns:a16="http://schemas.microsoft.com/office/drawing/2014/main" id="{DEBDBAC4-398B-BEE4-AC4A-4280246ED769}"/>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35</a:t>
            </a:fld>
            <a:endParaRPr lang="en-US" altLang="ja-JP" dirty="0"/>
          </a:p>
        </p:txBody>
      </p:sp>
    </p:spTree>
    <p:extLst>
      <p:ext uri="{BB962C8B-B14F-4D97-AF65-F5344CB8AC3E}">
        <p14:creationId xmlns:p14="http://schemas.microsoft.com/office/powerpoint/2010/main" val="730223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408A9-B09F-BB57-3574-BD58FDBBB145}"/>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DD6D0791-8BDC-4A81-8E10-D1423AC4AF4A}"/>
              </a:ext>
            </a:extLst>
          </p:cNvPr>
          <p:cNvSpPr>
            <a:spLocks noChangeArrowheads="1"/>
          </p:cNvSpPr>
          <p:nvPr/>
        </p:nvSpPr>
        <p:spPr bwMode="auto">
          <a:xfrm>
            <a:off x="0" y="29141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4" name="正方形/長方形 3">
            <a:extLst>
              <a:ext uri="{FF2B5EF4-FFF2-40B4-BE49-F238E27FC236}">
                <a16:creationId xmlns:a16="http://schemas.microsoft.com/office/drawing/2014/main" id="{E8F07295-B957-89E2-D15D-F410B915E2EF}"/>
              </a:ext>
            </a:extLst>
          </p:cNvPr>
          <p:cNvSpPr/>
          <p:nvPr/>
        </p:nvSpPr>
        <p:spPr>
          <a:xfrm>
            <a:off x="1969114" y="326207"/>
            <a:ext cx="8253772" cy="782693"/>
          </a:xfrm>
          <a:prstGeom prst="rect">
            <a:avLst/>
          </a:prstGeom>
          <a:no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４</a:t>
            </a:r>
            <a:r>
              <a:rPr kumimoji="1" lang="en-US" altLang="ja-JP"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r>
              <a:rPr kumimoji="1" lang="ja-JP" altLang="en-US"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災害リスク</a:t>
            </a:r>
            <a:endParaRPr kumimoji="1" lang="en-US" altLang="ja-JP"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目　次</a:t>
            </a:r>
            <a:r>
              <a:rPr kumimoji="1" lang="en-US" altLang="ja-JP"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p>
          <a:p>
            <a:pPr marL="176213"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a:extLst>
              <a:ext uri="{FF2B5EF4-FFF2-40B4-BE49-F238E27FC236}">
                <a16:creationId xmlns:a16="http://schemas.microsoft.com/office/drawing/2014/main" id="{DDBD2238-A09E-237A-D531-E51F4063D880}"/>
              </a:ext>
            </a:extLst>
          </p:cNvPr>
          <p:cNvGraphicFramePr>
            <a:graphicFrameLocks noGrp="1"/>
          </p:cNvGraphicFramePr>
          <p:nvPr>
            <p:extLst>
              <p:ext uri="{D42A27DB-BD31-4B8C-83A1-F6EECF244321}">
                <p14:modId xmlns:p14="http://schemas.microsoft.com/office/powerpoint/2010/main" val="641015390"/>
              </p:ext>
            </p:extLst>
          </p:nvPr>
        </p:nvGraphicFramePr>
        <p:xfrm>
          <a:off x="2531644" y="1432751"/>
          <a:ext cx="7128712" cy="1247077"/>
        </p:xfrm>
        <a:graphic>
          <a:graphicData uri="http://schemas.openxmlformats.org/drawingml/2006/table">
            <a:tbl>
              <a:tblPr firstRow="1" bandRow="1">
                <a:tableStyleId>{5C22544A-7EE6-4342-B048-85BDC9FD1C3A}</a:tableStyleId>
              </a:tblPr>
              <a:tblGrid>
                <a:gridCol w="5810099">
                  <a:extLst>
                    <a:ext uri="{9D8B030D-6E8A-4147-A177-3AD203B41FA5}">
                      <a16:colId xmlns:a16="http://schemas.microsoft.com/office/drawing/2014/main" val="1326004190"/>
                    </a:ext>
                  </a:extLst>
                </a:gridCol>
                <a:gridCol w="374844">
                  <a:extLst>
                    <a:ext uri="{9D8B030D-6E8A-4147-A177-3AD203B41FA5}">
                      <a16:colId xmlns:a16="http://schemas.microsoft.com/office/drawing/2014/main" val="622283939"/>
                    </a:ext>
                  </a:extLst>
                </a:gridCol>
                <a:gridCol w="943769">
                  <a:extLst>
                    <a:ext uri="{9D8B030D-6E8A-4147-A177-3AD203B41FA5}">
                      <a16:colId xmlns:a16="http://schemas.microsoft.com/office/drawing/2014/main" val="172850306"/>
                    </a:ext>
                  </a:extLst>
                </a:gridCol>
              </a:tblGrid>
              <a:tr h="1208849">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４</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地球規模での平均気温の上昇</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４</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- 2</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激甚化・頻発化する豪雨災害</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４</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- 3</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地球温暖化による大型台風・大雨リスクの増加</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４</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- 4</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大規模地震による被害想定</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37</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38</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39</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951872"/>
                  </a:ext>
                </a:extLst>
              </a:tr>
            </a:tbl>
          </a:graphicData>
        </a:graphic>
      </p:graphicFrame>
      <p:sp>
        <p:nvSpPr>
          <p:cNvPr id="3" name="スライド番号プレースホルダー 1">
            <a:extLst>
              <a:ext uri="{FF2B5EF4-FFF2-40B4-BE49-F238E27FC236}">
                <a16:creationId xmlns:a16="http://schemas.microsoft.com/office/drawing/2014/main" id="{92525221-DE86-8B3F-35BA-48B6ACF0F4EA}"/>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36</a:t>
            </a:fld>
            <a:endParaRPr lang="en-US" altLang="ja-JP" dirty="0"/>
          </a:p>
        </p:txBody>
      </p:sp>
    </p:spTree>
    <p:extLst>
      <p:ext uri="{BB962C8B-B14F-4D97-AF65-F5344CB8AC3E}">
        <p14:creationId xmlns:p14="http://schemas.microsoft.com/office/powerpoint/2010/main" val="204821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D9041AF-14F8-A0AD-8811-40154A376859}"/>
              </a:ext>
            </a:extLst>
          </p:cNvPr>
          <p:cNvSpPr>
            <a:spLocks noChangeArrowheads="1"/>
          </p:cNvSpPr>
          <p:nvPr/>
        </p:nvSpPr>
        <p:spPr bwMode="auto">
          <a:xfrm>
            <a:off x="360000" y="720000"/>
            <a:ext cx="11520000" cy="467188"/>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・日本の年平均気温については</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100</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年当たり</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1.24℃</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と、世界平均を上回るペースで気温が上昇。</a:t>
            </a:r>
          </a:p>
        </p:txBody>
      </p:sp>
      <p:sp>
        <p:nvSpPr>
          <p:cNvPr id="19" name="テキスト ボックス 18">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pic>
        <p:nvPicPr>
          <p:cNvPr id="15" name="図 14">
            <a:extLst>
              <a:ext uri="{FF2B5EF4-FFF2-40B4-BE49-F238E27FC236}">
                <a16:creationId xmlns:a16="http://schemas.microsoft.com/office/drawing/2014/main" id="{1A5A9EC7-53F7-4909-B831-ABD03B010B9F}"/>
              </a:ext>
            </a:extLst>
          </p:cNvPr>
          <p:cNvPicPr>
            <a:picLocks noChangeAspect="1"/>
          </p:cNvPicPr>
          <p:nvPr/>
        </p:nvPicPr>
        <p:blipFill>
          <a:blip r:embed="rId3"/>
          <a:stretch>
            <a:fillRect/>
          </a:stretch>
        </p:blipFill>
        <p:spPr>
          <a:xfrm>
            <a:off x="719999" y="1691999"/>
            <a:ext cx="7134789" cy="4680000"/>
          </a:xfrm>
          <a:prstGeom prst="rect">
            <a:avLst/>
          </a:prstGeom>
        </p:spPr>
      </p:pic>
      <p:sp>
        <p:nvSpPr>
          <p:cNvPr id="22" name="テキスト ボックス 21">
            <a:extLst>
              <a:ext uri="{FF2B5EF4-FFF2-40B4-BE49-F238E27FC236}">
                <a16:creationId xmlns:a16="http://schemas.microsoft.com/office/drawing/2014/main" id="{CF235F11-4D39-46EF-9B2B-550461A4EF76}"/>
              </a:ext>
            </a:extLst>
          </p:cNvPr>
          <p:cNvSpPr txBox="1"/>
          <p:nvPr/>
        </p:nvSpPr>
        <p:spPr>
          <a:xfrm>
            <a:off x="540000" y="1440000"/>
            <a:ext cx="6152369" cy="184666"/>
          </a:xfrm>
          <a:prstGeom prst="rect">
            <a:avLst/>
          </a:prstGeom>
          <a:noFill/>
        </p:spPr>
        <p:txBody>
          <a:bodyPr wrap="square" lIns="0" tIns="0" rIns="0" bIns="0">
            <a:spAutoFit/>
          </a:bodyPr>
          <a:lstStyle/>
          <a:p>
            <a:r>
              <a:rPr lang="ja-JP" altLang="en-US" sz="1200" b="1" dirty="0">
                <a:latin typeface="メイリオ" panose="020B0604030504040204" pitchFamily="50" charset="-128"/>
                <a:ea typeface="メイリオ" panose="020B0604030504040204" pitchFamily="50" charset="-128"/>
              </a:rPr>
              <a:t>観測された日本の平均地上気温の変化</a:t>
            </a:r>
          </a:p>
        </p:txBody>
      </p:sp>
      <p:sp>
        <p:nvSpPr>
          <p:cNvPr id="24" name="テキスト ボックス 23">
            <a:extLst>
              <a:ext uri="{FF2B5EF4-FFF2-40B4-BE49-F238E27FC236}">
                <a16:creationId xmlns:a16="http://schemas.microsoft.com/office/drawing/2014/main" id="{0D296D31-FAFA-4A39-9772-5CD5DC5F3B5F}"/>
              </a:ext>
            </a:extLst>
          </p:cNvPr>
          <p:cNvSpPr txBox="1"/>
          <p:nvPr/>
        </p:nvSpPr>
        <p:spPr>
          <a:xfrm>
            <a:off x="7254104" y="6427177"/>
            <a:ext cx="462589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出典：気象庁</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C2ED0FE6-58DD-40EA-B77C-5DC20FFB8CF3}"/>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3F276692-C0CA-DBD0-ADD3-71C72A24810E}"/>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4- 1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地球規模での平均気温の上昇</a:t>
            </a:r>
          </a:p>
        </p:txBody>
      </p:sp>
      <p:sp>
        <p:nvSpPr>
          <p:cNvPr id="4" name="スライド番号プレースホルダー 1">
            <a:extLst>
              <a:ext uri="{FF2B5EF4-FFF2-40B4-BE49-F238E27FC236}">
                <a16:creationId xmlns:a16="http://schemas.microsoft.com/office/drawing/2014/main" id="{8017AD40-74EF-7A5B-F8EC-2363A101D454}"/>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37</a:t>
            </a:fld>
            <a:endParaRPr lang="en-US" altLang="ja-JP" dirty="0"/>
          </a:p>
        </p:txBody>
      </p:sp>
    </p:spTree>
    <p:extLst>
      <p:ext uri="{BB962C8B-B14F-4D97-AF65-F5344CB8AC3E}">
        <p14:creationId xmlns:p14="http://schemas.microsoft.com/office/powerpoint/2010/main" val="2234111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C1179D8-A331-4727-BDC2-30739205E913}"/>
              </a:ext>
            </a:extLst>
          </p:cNvPr>
          <p:cNvPicPr>
            <a:picLocks noChangeAspect="1"/>
          </p:cNvPicPr>
          <p:nvPr/>
        </p:nvPicPr>
        <p:blipFill>
          <a:blip r:embed="rId3"/>
          <a:stretch>
            <a:fillRect/>
          </a:stretch>
        </p:blipFill>
        <p:spPr>
          <a:xfrm>
            <a:off x="540000" y="1692000"/>
            <a:ext cx="8784586" cy="4680000"/>
          </a:xfrm>
          <a:prstGeom prst="rect">
            <a:avLst/>
          </a:prstGeom>
        </p:spPr>
      </p:pic>
      <p:sp>
        <p:nvSpPr>
          <p:cNvPr id="26" name="テキスト ボックス 25">
            <a:extLst>
              <a:ext uri="{FF2B5EF4-FFF2-40B4-BE49-F238E27FC236}">
                <a16:creationId xmlns:a16="http://schemas.microsoft.com/office/drawing/2014/main" id="{F8EFC5D9-7F57-4834-8B29-23492B29CFBB}"/>
              </a:ext>
            </a:extLst>
          </p:cNvPr>
          <p:cNvSpPr txBox="1"/>
          <p:nvPr/>
        </p:nvSpPr>
        <p:spPr>
          <a:xfrm>
            <a:off x="7344788" y="6427177"/>
            <a:ext cx="462589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出典：国土交通省</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a:extLst>
              <a:ext uri="{FF2B5EF4-FFF2-40B4-BE49-F238E27FC236}">
                <a16:creationId xmlns:a16="http://schemas.microsoft.com/office/drawing/2014/main" id="{0527D8D9-7F5B-4837-9C22-CD6954B5FBB1}"/>
              </a:ext>
            </a:extLst>
          </p:cNvPr>
          <p:cNvSpPr txBox="1"/>
          <p:nvPr/>
        </p:nvSpPr>
        <p:spPr>
          <a:xfrm>
            <a:off x="10346813" y="1059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63DFC5A6-DA99-4D19-96E4-7FC4A2EFE608}"/>
              </a:ext>
            </a:extLst>
          </p:cNvPr>
          <p:cNvSpPr txBox="1"/>
          <p:nvPr/>
        </p:nvSpPr>
        <p:spPr>
          <a:xfrm>
            <a:off x="540000" y="1440000"/>
            <a:ext cx="6152369" cy="184666"/>
          </a:xfrm>
          <a:prstGeom prst="rect">
            <a:avLst/>
          </a:prstGeom>
          <a:noFill/>
        </p:spPr>
        <p:txBody>
          <a:bodyPr wrap="square" lIns="0" tIns="0" rIns="0" bIns="0">
            <a:spAutoFit/>
          </a:bodyPr>
          <a:lstStyle/>
          <a:p>
            <a:r>
              <a:rPr lang="ja-JP" altLang="en-US" sz="1200" b="1" dirty="0">
                <a:latin typeface="メイリオ" panose="020B0604030504040204" pitchFamily="50" charset="-128"/>
                <a:ea typeface="メイリオ" panose="020B0604030504040204" pitchFamily="50" charset="-128"/>
              </a:rPr>
              <a:t>土砂災害の発生件数の推移</a:t>
            </a:r>
          </a:p>
        </p:txBody>
      </p:sp>
      <p:sp>
        <p:nvSpPr>
          <p:cNvPr id="11" name="テキスト ボックス 10">
            <a:extLst>
              <a:ext uri="{FF2B5EF4-FFF2-40B4-BE49-F238E27FC236}">
                <a16:creationId xmlns:a16="http://schemas.microsoft.com/office/drawing/2014/main" id="{63F69722-5F0A-41D0-9D15-A97BE9265D8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sp>
        <p:nvSpPr>
          <p:cNvPr id="2" name="正方形/長方形 1">
            <a:extLst>
              <a:ext uri="{FF2B5EF4-FFF2-40B4-BE49-F238E27FC236}">
                <a16:creationId xmlns:a16="http://schemas.microsoft.com/office/drawing/2014/main" id="{67E99EFB-553F-2854-A8D6-D90776A48AE1}"/>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4- 2</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激甚化・頻発化する豪雨災害</a:t>
            </a:r>
          </a:p>
        </p:txBody>
      </p:sp>
      <p:sp>
        <p:nvSpPr>
          <p:cNvPr id="4" name="Rectangle 3">
            <a:extLst>
              <a:ext uri="{FF2B5EF4-FFF2-40B4-BE49-F238E27FC236}">
                <a16:creationId xmlns:a16="http://schemas.microsoft.com/office/drawing/2014/main" id="{F53211B0-1239-F666-7F6E-DB34906A9BD5}"/>
              </a:ext>
            </a:extLst>
          </p:cNvPr>
          <p:cNvSpPr>
            <a:spLocks noChangeArrowheads="1"/>
          </p:cNvSpPr>
          <p:nvPr/>
        </p:nvSpPr>
        <p:spPr bwMode="auto">
          <a:xfrm>
            <a:off x="360000" y="720000"/>
            <a:ext cx="11520000" cy="467188"/>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2018</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年（平成</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30</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年）は過去最多の</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3,459</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件、</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2019</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年も</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1,996</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件と非常に多くの土砂災害が発生。</a:t>
            </a:r>
          </a:p>
        </p:txBody>
      </p:sp>
      <p:sp>
        <p:nvSpPr>
          <p:cNvPr id="3" name="スライド番号プレースホルダー 1">
            <a:extLst>
              <a:ext uri="{FF2B5EF4-FFF2-40B4-BE49-F238E27FC236}">
                <a16:creationId xmlns:a16="http://schemas.microsoft.com/office/drawing/2014/main" id="{A3E9A735-151F-27C6-5DCF-1EF30112A55E}"/>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38</a:t>
            </a:fld>
            <a:endParaRPr lang="en-US" altLang="ja-JP" dirty="0"/>
          </a:p>
        </p:txBody>
      </p:sp>
    </p:spTree>
    <p:extLst>
      <p:ext uri="{BB962C8B-B14F-4D97-AF65-F5344CB8AC3E}">
        <p14:creationId xmlns:p14="http://schemas.microsoft.com/office/powerpoint/2010/main" val="1177850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9675358F-B30C-D964-4C43-6DA0EEEF16FA}"/>
              </a:ext>
            </a:extLst>
          </p:cNvPr>
          <p:cNvSpPr>
            <a:spLocks noChangeArrowheads="1"/>
          </p:cNvSpPr>
          <p:nvPr/>
        </p:nvSpPr>
        <p:spPr bwMode="auto">
          <a:xfrm>
            <a:off x="359999" y="719999"/>
            <a:ext cx="11661671" cy="1241957"/>
          </a:xfrm>
          <a:prstGeom prst="rect">
            <a:avLst/>
          </a:prstGeom>
          <a:solidFill>
            <a:schemeClr val="bg1"/>
          </a:solidFill>
          <a:ln w="9525">
            <a:solidFill>
              <a:schemeClr val="tx1"/>
            </a:solidFill>
            <a:prstDash val="sysDot"/>
            <a:miter lim="800000"/>
            <a:headEnd/>
            <a:tailEnd/>
          </a:ln>
        </p:spPr>
        <p:txBody>
          <a:bodyPr wrap="square" anchor="t"/>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lnSpc>
                <a:spcPts val="1500"/>
              </a:lnSpc>
              <a:spcBef>
                <a:spcPct val="0"/>
              </a:spcBef>
              <a:buFontTx/>
              <a:buNone/>
            </a:pP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・気象庁によると、</a:t>
            </a:r>
            <a:r>
              <a:rPr lang="en-US" altLang="ja-JP" sz="1600" spc="-100" dirty="0">
                <a:solidFill>
                  <a:schemeClr val="tx1"/>
                </a:solidFill>
                <a:latin typeface="UD デジタル 教科書体 N-R" panose="02020400000000000000" pitchFamily="17" charset="-128"/>
                <a:ea typeface="UD デジタル 教科書体 N-R" panose="02020400000000000000" pitchFamily="17" charset="-128"/>
              </a:rPr>
              <a:t>1</a:t>
            </a: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日の降水量が</a:t>
            </a:r>
            <a:r>
              <a:rPr lang="en-US" altLang="ja-JP" sz="1600" spc="-100" dirty="0">
                <a:solidFill>
                  <a:schemeClr val="tx1"/>
                </a:solidFill>
                <a:latin typeface="UD デジタル 教科書体 N-R" panose="02020400000000000000" pitchFamily="17" charset="-128"/>
                <a:ea typeface="UD デジタル 教科書体 N-R" panose="02020400000000000000" pitchFamily="17" charset="-128"/>
              </a:rPr>
              <a:t>200</a:t>
            </a: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ミリ以上という大雨を観測した日数は、増減を繰り返しながらも長期的に見れば増加傾向にある。また、「滝のように降る」</a:t>
            </a:r>
            <a:r>
              <a:rPr lang="en-US" altLang="ja-JP" sz="1600" spc="-100" dirty="0">
                <a:solidFill>
                  <a:schemeClr val="tx1"/>
                </a:solidFill>
                <a:latin typeface="UD デジタル 教科書体 N-R" panose="02020400000000000000" pitchFamily="17" charset="-128"/>
                <a:ea typeface="UD デジタル 教科書体 N-R" panose="02020400000000000000" pitchFamily="17" charset="-128"/>
              </a:rPr>
              <a:t>1</a:t>
            </a: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時間あたり</a:t>
            </a:r>
            <a:r>
              <a:rPr lang="en-US" altLang="ja-JP" sz="1600" spc="-100" dirty="0">
                <a:solidFill>
                  <a:schemeClr val="tx1"/>
                </a:solidFill>
                <a:latin typeface="UD デジタル 教科書体 N-R" panose="02020400000000000000" pitchFamily="17" charset="-128"/>
                <a:ea typeface="UD デジタル 教科書体 N-R" panose="02020400000000000000" pitchFamily="17" charset="-128"/>
              </a:rPr>
              <a:t>50</a:t>
            </a: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ミリ以上の短時間の強い雨の頻度が長期的に増加傾向にあるなど、雨の降り方に変化が見られる。</a:t>
            </a:r>
          </a:p>
          <a:p>
            <a:pPr marL="177800" indent="-177800" eaLnBrk="1" hangingPunct="1">
              <a:lnSpc>
                <a:spcPts val="1500"/>
              </a:lnSpc>
              <a:spcBef>
                <a:spcPct val="0"/>
              </a:spcBef>
              <a:buFontTx/>
              <a:buNone/>
            </a:pP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・気象庁の将来予測においても、温暖化が進むと、ほぼすべての地域で大雨の頻度が増加すると考えられており、増加リスクが懸念されている。</a:t>
            </a:r>
          </a:p>
          <a:p>
            <a:pPr marL="177800" indent="-177800" eaLnBrk="1" hangingPunct="1">
              <a:lnSpc>
                <a:spcPts val="1500"/>
              </a:lnSpc>
              <a:spcBef>
                <a:spcPct val="0"/>
              </a:spcBef>
              <a:buFontTx/>
              <a:buNone/>
            </a:pP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・また、今世紀末に地球の平均気温が工業化以前と比較して</a:t>
            </a:r>
            <a:r>
              <a:rPr lang="en-US" altLang="ja-JP" sz="1600" spc="-100" dirty="0">
                <a:solidFill>
                  <a:schemeClr val="tx1"/>
                </a:solidFill>
                <a:latin typeface="UD デジタル 教科書体 N-R" panose="02020400000000000000" pitchFamily="17" charset="-128"/>
                <a:ea typeface="UD デジタル 教科書体 N-R" panose="02020400000000000000" pitchFamily="17" charset="-128"/>
              </a:rPr>
              <a:t>4℃</a:t>
            </a: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上昇した状態では、台風の移動速度が約</a:t>
            </a:r>
            <a:r>
              <a:rPr lang="en-US" altLang="ja-JP" sz="1600" spc="-100" dirty="0">
                <a:solidFill>
                  <a:schemeClr val="tx1"/>
                </a:solidFill>
                <a:latin typeface="UD デジタル 教科書体 N-R" panose="02020400000000000000" pitchFamily="17" charset="-128"/>
                <a:ea typeface="UD デジタル 教科書体 N-R" panose="02020400000000000000" pitchFamily="17" charset="-128"/>
              </a:rPr>
              <a:t>10%</a:t>
            </a: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遅くなると予測されている。</a:t>
            </a:r>
          </a:p>
          <a:p>
            <a:pPr marL="177800" indent="-177800" eaLnBrk="1" hangingPunct="1">
              <a:lnSpc>
                <a:spcPts val="1400"/>
              </a:lnSpc>
              <a:spcBef>
                <a:spcPct val="0"/>
              </a:spcBef>
              <a:buFontTx/>
              <a:buNone/>
            </a:pPr>
            <a:endParaRPr lang="en-US" altLang="ja-JP" sz="1600" spc="-100" dirty="0">
              <a:solidFill>
                <a:schemeClr val="tx1"/>
              </a:solidFill>
              <a:latin typeface="UD デジタル 教科書体 N-R" panose="02020400000000000000" pitchFamily="17" charset="-128"/>
              <a:ea typeface="UD デジタル 教科書体 N-R" panose="02020400000000000000" pitchFamily="17" charset="-128"/>
            </a:endParaRPr>
          </a:p>
          <a:p>
            <a:pPr marL="177800" indent="-177800" eaLnBrk="1" hangingPunct="1">
              <a:lnSpc>
                <a:spcPts val="1400"/>
              </a:lnSpc>
              <a:spcBef>
                <a:spcPct val="0"/>
              </a:spcBef>
              <a:buFontTx/>
              <a:buNone/>
            </a:pPr>
            <a:endParaRPr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pic>
        <p:nvPicPr>
          <p:cNvPr id="3" name="図 2"/>
          <p:cNvPicPr>
            <a:picLocks noChangeAspect="1"/>
          </p:cNvPicPr>
          <p:nvPr/>
        </p:nvPicPr>
        <p:blipFill rotWithShape="1">
          <a:blip r:embed="rId3"/>
          <a:srcRect b="15882"/>
          <a:stretch/>
        </p:blipFill>
        <p:spPr>
          <a:xfrm>
            <a:off x="5292000" y="2251608"/>
            <a:ext cx="5323694" cy="2739013"/>
          </a:xfrm>
          <a:prstGeom prst="rect">
            <a:avLst/>
          </a:prstGeom>
        </p:spPr>
      </p:pic>
      <p:pic>
        <p:nvPicPr>
          <p:cNvPr id="4" name="図 3"/>
          <p:cNvPicPr>
            <a:picLocks noChangeAspect="1"/>
          </p:cNvPicPr>
          <p:nvPr/>
        </p:nvPicPr>
        <p:blipFill>
          <a:blip r:embed="rId4"/>
          <a:stretch>
            <a:fillRect/>
          </a:stretch>
        </p:blipFill>
        <p:spPr>
          <a:xfrm>
            <a:off x="720000" y="5344137"/>
            <a:ext cx="2791550" cy="1442589"/>
          </a:xfrm>
          <a:prstGeom prst="rect">
            <a:avLst/>
          </a:prstGeom>
        </p:spPr>
      </p:pic>
      <p:sp>
        <p:nvSpPr>
          <p:cNvPr id="6" name="テキスト ボックス 5"/>
          <p:cNvSpPr txBox="1"/>
          <p:nvPr/>
        </p:nvSpPr>
        <p:spPr>
          <a:xfrm>
            <a:off x="540000" y="1980000"/>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日降水量</a:t>
            </a:r>
            <a:r>
              <a:rPr lang="en-US" altLang="ja-JP" b="1" dirty="0"/>
              <a:t>200</a:t>
            </a:r>
            <a:r>
              <a:rPr lang="ja-JP" altLang="en-US" b="1" dirty="0"/>
              <a:t>ミリ以上の年間日数の変化</a:t>
            </a:r>
          </a:p>
        </p:txBody>
      </p:sp>
      <p:sp>
        <p:nvSpPr>
          <p:cNvPr id="22" name="テキスト ボックス 21"/>
          <p:cNvSpPr txBox="1"/>
          <p:nvPr/>
        </p:nvSpPr>
        <p:spPr>
          <a:xfrm>
            <a:off x="5112000" y="1980000"/>
            <a:ext cx="6573862"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日降水量</a:t>
            </a:r>
            <a:r>
              <a:rPr lang="en-US" altLang="ja-JP" b="1" dirty="0"/>
              <a:t>200</a:t>
            </a:r>
            <a:r>
              <a:rPr lang="ja-JP" altLang="en-US" b="1" dirty="0"/>
              <a:t>ミリ以上の大雨の年間発生回数の変化</a:t>
            </a:r>
            <a:r>
              <a:rPr lang="ja-JP" altLang="en-US" sz="1050" dirty="0"/>
              <a:t>（二酸化炭素の排出が高いレベルで続く場合）</a:t>
            </a:r>
            <a:endParaRPr lang="ja-JP" altLang="en-US" dirty="0"/>
          </a:p>
        </p:txBody>
      </p:sp>
      <p:sp>
        <p:nvSpPr>
          <p:cNvPr id="23" name="テキスト ボックス 22"/>
          <p:cNvSpPr txBox="1"/>
          <p:nvPr/>
        </p:nvSpPr>
        <p:spPr>
          <a:xfrm>
            <a:off x="540000" y="5047556"/>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緯度別の台風の移動速度の変化</a:t>
            </a:r>
          </a:p>
        </p:txBody>
      </p:sp>
      <p:grpSp>
        <p:nvGrpSpPr>
          <p:cNvPr id="7" name="グループ化 6">
            <a:extLst>
              <a:ext uri="{FF2B5EF4-FFF2-40B4-BE49-F238E27FC236}">
                <a16:creationId xmlns:a16="http://schemas.microsoft.com/office/drawing/2014/main" id="{C2D3A23A-3943-4397-9344-275E41E6E76A}"/>
              </a:ext>
            </a:extLst>
          </p:cNvPr>
          <p:cNvGrpSpPr/>
          <p:nvPr/>
        </p:nvGrpSpPr>
        <p:grpSpPr>
          <a:xfrm>
            <a:off x="720000" y="2251609"/>
            <a:ext cx="4320000" cy="2696195"/>
            <a:chOff x="720000" y="2251609"/>
            <a:chExt cx="4320000" cy="2696195"/>
          </a:xfrm>
        </p:grpSpPr>
        <p:pic>
          <p:nvPicPr>
            <p:cNvPr id="2" name="図 1"/>
            <p:cNvPicPr>
              <a:picLocks noChangeAspect="1"/>
            </p:cNvPicPr>
            <p:nvPr/>
          </p:nvPicPr>
          <p:blipFill rotWithShape="1">
            <a:blip r:embed="rId5"/>
            <a:srcRect l="3461" t="8311" r="7088" b="16168"/>
            <a:stretch/>
          </p:blipFill>
          <p:spPr>
            <a:xfrm>
              <a:off x="720000" y="2450077"/>
              <a:ext cx="4320000" cy="2244469"/>
            </a:xfrm>
            <a:prstGeom prst="rect">
              <a:avLst/>
            </a:prstGeom>
          </p:spPr>
        </p:pic>
        <p:sp>
          <p:nvSpPr>
            <p:cNvPr id="25" name="テキスト ボックス 24">
              <a:extLst>
                <a:ext uri="{FF2B5EF4-FFF2-40B4-BE49-F238E27FC236}">
                  <a16:creationId xmlns:a16="http://schemas.microsoft.com/office/drawing/2014/main" id="{E460A9C3-733D-48C2-A28E-A32822041710}"/>
                </a:ext>
              </a:extLst>
            </p:cNvPr>
            <p:cNvSpPr txBox="1"/>
            <p:nvPr/>
          </p:nvSpPr>
          <p:spPr>
            <a:xfrm>
              <a:off x="720000" y="4696009"/>
              <a:ext cx="4320000" cy="251795"/>
            </a:xfrm>
            <a:prstGeom prst="rect">
              <a:avLst/>
            </a:prstGeom>
            <a:noFill/>
          </p:spPr>
          <p:txBody>
            <a:bodyPr wrap="square" lIns="36000" tIns="36000" rIns="36000" bIns="0">
              <a:spAutoFit/>
            </a:bodyPr>
            <a:lstStyle/>
            <a:p>
              <a:pPr algn="just"/>
              <a:r>
                <a:rPr lang="ja-JP" altLang="en-US" sz="700" spc="-40" dirty="0">
                  <a:latin typeface="メイリオ" panose="020B0604030504040204" pitchFamily="50" charset="-128"/>
                  <a:ea typeface="メイリオ" panose="020B0604030504040204" pitchFamily="50" charset="-128"/>
                </a:rPr>
                <a:t>棒グラフ（緑）は</a:t>
              </a:r>
              <a:r>
                <a:rPr lang="en-US" altLang="ja-JP" sz="700" spc="-40" dirty="0">
                  <a:latin typeface="メイリオ" panose="020B0604030504040204" pitchFamily="50" charset="-128"/>
                  <a:ea typeface="メイリオ" panose="020B0604030504040204" pitchFamily="50" charset="-128"/>
                </a:rPr>
                <a:t>1</a:t>
              </a:r>
              <a:r>
                <a:rPr lang="ja-JP" altLang="en-US" sz="700" spc="-40" dirty="0">
                  <a:latin typeface="メイリオ" panose="020B0604030504040204" pitchFamily="50" charset="-128"/>
                  <a:ea typeface="メイリオ" panose="020B0604030504040204" pitchFamily="50" charset="-128"/>
                </a:rPr>
                <a:t>地点当たりの各年の日降水量</a:t>
              </a:r>
              <a:r>
                <a:rPr lang="en-US" altLang="ja-JP" sz="700" spc="-40" dirty="0">
                  <a:latin typeface="メイリオ" panose="020B0604030504040204" pitchFamily="50" charset="-128"/>
                  <a:ea typeface="メイリオ" panose="020B0604030504040204" pitchFamily="50" charset="-128"/>
                </a:rPr>
                <a:t>200</a:t>
              </a:r>
              <a:r>
                <a:rPr lang="ja-JP" altLang="en-US" sz="700" spc="-40" dirty="0">
                  <a:latin typeface="メイリオ" panose="020B0604030504040204" pitchFamily="50" charset="-128"/>
                  <a:ea typeface="メイリオ" panose="020B0604030504040204" pitchFamily="50" charset="-128"/>
                </a:rPr>
                <a:t>ミリ以上の年間日数。年ごと、あるいは青線（</a:t>
              </a:r>
              <a:r>
                <a:rPr lang="en-US" altLang="ja-JP" sz="700" spc="-40" dirty="0">
                  <a:latin typeface="メイリオ" panose="020B0604030504040204" pitchFamily="50" charset="-128"/>
                  <a:ea typeface="メイリオ" panose="020B0604030504040204" pitchFamily="50" charset="-128"/>
                </a:rPr>
                <a:t>5</a:t>
              </a:r>
              <a:r>
                <a:rPr lang="ja-JP" altLang="en-US" sz="700" spc="-40" dirty="0">
                  <a:latin typeface="メイリオ" panose="020B0604030504040204" pitchFamily="50" charset="-128"/>
                  <a:ea typeface="メイリオ" panose="020B0604030504040204" pitchFamily="50" charset="-128"/>
                </a:rPr>
                <a:t>年移動平均）で示される数年ごとの変動を繰り返しながらも、赤線で示されるように長期的に大雨の頻度は増加している。</a:t>
              </a:r>
            </a:p>
          </p:txBody>
        </p:sp>
        <p:sp>
          <p:nvSpPr>
            <p:cNvPr id="26" name="テキスト ボックス 25">
              <a:extLst>
                <a:ext uri="{FF2B5EF4-FFF2-40B4-BE49-F238E27FC236}">
                  <a16:creationId xmlns:a16="http://schemas.microsoft.com/office/drawing/2014/main" id="{3CF40A6F-985E-49DA-95C5-C4CE15495E4B}"/>
                </a:ext>
              </a:extLst>
            </p:cNvPr>
            <p:cNvSpPr txBox="1"/>
            <p:nvPr/>
          </p:nvSpPr>
          <p:spPr>
            <a:xfrm>
              <a:off x="720000" y="2251609"/>
              <a:ext cx="4320000" cy="180425"/>
            </a:xfrm>
            <a:prstGeom prst="rect">
              <a:avLst/>
            </a:prstGeom>
            <a:noFill/>
          </p:spPr>
          <p:txBody>
            <a:bodyPr wrap="square" tIns="72000" bIns="0">
              <a:spAutoFit/>
            </a:bodyPr>
            <a:lstStyle/>
            <a:p>
              <a:pPr algn="ctr"/>
              <a:r>
                <a:rPr lang="en-US" altLang="ja-JP" sz="700" dirty="0">
                  <a:latin typeface="メイリオ" panose="020B0604030504040204" pitchFamily="50" charset="-128"/>
                  <a:ea typeface="メイリオ" panose="020B0604030504040204" pitchFamily="50" charset="-128"/>
                </a:rPr>
                <a:t>[51</a:t>
              </a:r>
              <a:r>
                <a:rPr lang="ja-JP" altLang="en-US" sz="700" dirty="0">
                  <a:latin typeface="メイリオ" panose="020B0604030504040204" pitchFamily="50" charset="-128"/>
                  <a:ea typeface="メイリオ" panose="020B0604030504040204" pitchFamily="50" charset="-128"/>
                </a:rPr>
                <a:t>地点平均</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日降水量</a:t>
              </a:r>
              <a:r>
                <a:rPr lang="en-US" altLang="ja-JP" sz="700" dirty="0">
                  <a:latin typeface="メイリオ" panose="020B0604030504040204" pitchFamily="50" charset="-128"/>
                  <a:ea typeface="メイリオ" panose="020B0604030504040204" pitchFamily="50" charset="-128"/>
                </a:rPr>
                <a:t>200</a:t>
              </a:r>
              <a:r>
                <a:rPr lang="ja-JP" altLang="en-US" sz="700" dirty="0">
                  <a:latin typeface="メイリオ" panose="020B0604030504040204" pitchFamily="50" charset="-128"/>
                  <a:ea typeface="メイリオ" panose="020B0604030504040204" pitchFamily="50" charset="-128"/>
                </a:rPr>
                <a:t>ミリ以上の年間日数</a:t>
              </a:r>
            </a:p>
          </p:txBody>
        </p:sp>
      </p:grpSp>
      <p:sp>
        <p:nvSpPr>
          <p:cNvPr id="27" name="テキスト ボックス 26">
            <a:extLst>
              <a:ext uri="{FF2B5EF4-FFF2-40B4-BE49-F238E27FC236}">
                <a16:creationId xmlns:a16="http://schemas.microsoft.com/office/drawing/2014/main" id="{2DA0CDE6-0767-45D4-B054-3D8A0B2789FB}"/>
              </a:ext>
            </a:extLst>
          </p:cNvPr>
          <p:cNvSpPr txBox="1"/>
          <p:nvPr/>
        </p:nvSpPr>
        <p:spPr>
          <a:xfrm>
            <a:off x="10488168" y="2582294"/>
            <a:ext cx="1436796" cy="1042199"/>
          </a:xfrm>
          <a:prstGeom prst="rect">
            <a:avLst/>
          </a:prstGeom>
          <a:noFill/>
        </p:spPr>
        <p:txBody>
          <a:bodyPr wrap="square" tIns="72000" bIns="0">
            <a:spAutoFit/>
          </a:bodyPr>
          <a:lstStyle/>
          <a:p>
            <a:pPr algn="just"/>
            <a:r>
              <a:rPr lang="ja-JP" altLang="en-US" sz="700" dirty="0">
                <a:latin typeface="メイリオ" panose="020B0604030504040204" pitchFamily="50" charset="-128"/>
                <a:ea typeface="メイリオ" panose="020B0604030504040204" pitchFamily="50" charset="-128"/>
              </a:rPr>
              <a:t>青い棒グラフは将来（</a:t>
            </a:r>
            <a:r>
              <a:rPr lang="en-US" altLang="ja-JP" sz="700" dirty="0">
                <a:latin typeface="メイリオ" panose="020B0604030504040204" pitchFamily="50" charset="-128"/>
                <a:ea typeface="メイリオ" panose="020B0604030504040204" pitchFamily="50" charset="-128"/>
              </a:rPr>
              <a:t>2076</a:t>
            </a:r>
            <a:r>
              <a:rPr lang="ja-JP" altLang="en-US" sz="700" dirty="0">
                <a:latin typeface="メイリオ" panose="020B0604030504040204" pitchFamily="50" charset="-128"/>
                <a:ea typeface="メイリオ" panose="020B0604030504040204" pitchFamily="50" charset="-128"/>
              </a:rPr>
              <a:t>～</a:t>
            </a:r>
            <a:r>
              <a:rPr lang="en-US" altLang="ja-JP" sz="700" dirty="0">
                <a:latin typeface="メイリオ" panose="020B0604030504040204" pitchFamily="50" charset="-128"/>
                <a:ea typeface="メイリオ" panose="020B0604030504040204" pitchFamily="50" charset="-128"/>
              </a:rPr>
              <a:t>2095</a:t>
            </a:r>
            <a:r>
              <a:rPr lang="ja-JP" altLang="en-US" sz="700" dirty="0">
                <a:latin typeface="メイリオ" panose="020B0604030504040204" pitchFamily="50" charset="-128"/>
                <a:ea typeface="メイリオ" panose="020B0604030504040204" pitchFamily="50" charset="-128"/>
              </a:rPr>
              <a:t>年の平均）における、灰色の棒グラフは現在（</a:t>
            </a:r>
            <a:r>
              <a:rPr lang="en-US" altLang="ja-JP" sz="700" dirty="0">
                <a:latin typeface="メイリオ" panose="020B0604030504040204" pitchFamily="50" charset="-128"/>
                <a:ea typeface="メイリオ" panose="020B0604030504040204" pitchFamily="50" charset="-128"/>
              </a:rPr>
              <a:t>1980</a:t>
            </a:r>
            <a:r>
              <a:rPr lang="ja-JP" altLang="en-US" sz="700" dirty="0">
                <a:latin typeface="メイリオ" panose="020B0604030504040204" pitchFamily="50" charset="-128"/>
                <a:ea typeface="メイリオ" panose="020B0604030504040204" pitchFamily="50" charset="-128"/>
              </a:rPr>
              <a:t>～</a:t>
            </a:r>
            <a:r>
              <a:rPr lang="en-US" altLang="ja-JP" sz="700" dirty="0">
                <a:latin typeface="メイリオ" panose="020B0604030504040204" pitchFamily="50" charset="-128"/>
                <a:ea typeface="メイリオ" panose="020B0604030504040204" pitchFamily="50" charset="-128"/>
              </a:rPr>
              <a:t>1999</a:t>
            </a:r>
            <a:r>
              <a:rPr lang="ja-JP" altLang="en-US" sz="700" dirty="0">
                <a:latin typeface="メイリオ" panose="020B0604030504040204" pitchFamily="50" charset="-128"/>
                <a:ea typeface="メイリオ" panose="020B0604030504040204" pitchFamily="50" charset="-128"/>
              </a:rPr>
              <a:t>年の平均）における、それぞれの日降水量</a:t>
            </a:r>
            <a:r>
              <a:rPr lang="en-US" altLang="ja-JP" sz="700" dirty="0">
                <a:latin typeface="メイリオ" panose="020B0604030504040204" pitchFamily="50" charset="-128"/>
                <a:ea typeface="メイリオ" panose="020B0604030504040204" pitchFamily="50" charset="-128"/>
              </a:rPr>
              <a:t>200</a:t>
            </a:r>
            <a:r>
              <a:rPr lang="ja-JP" altLang="en-US" sz="700" dirty="0">
                <a:latin typeface="メイリオ" panose="020B0604030504040204" pitchFamily="50" charset="-128"/>
                <a:ea typeface="メイリオ" panose="020B0604030504040204" pitchFamily="50" charset="-128"/>
              </a:rPr>
              <a:t>ミリ以上の大雨の年間発生回数（</a:t>
            </a:r>
            <a:r>
              <a:rPr lang="en-US" altLang="ja-JP" sz="700" dirty="0">
                <a:latin typeface="メイリオ" panose="020B0604030504040204" pitchFamily="50" charset="-128"/>
                <a:ea typeface="メイリオ" panose="020B0604030504040204" pitchFamily="50" charset="-128"/>
              </a:rPr>
              <a:t>1</a:t>
            </a:r>
            <a:r>
              <a:rPr lang="ja-JP" altLang="en-US" sz="700" dirty="0">
                <a:latin typeface="メイリオ" panose="020B0604030504040204" pitchFamily="50" charset="-128"/>
                <a:ea typeface="メイリオ" panose="020B0604030504040204" pitchFamily="50" charset="-128"/>
              </a:rPr>
              <a:t>地点あたり）を示している。細い縦棒はそれぞれの期間の年ごとの変動の幅を示している。</a:t>
            </a:r>
          </a:p>
        </p:txBody>
      </p:sp>
      <p:sp>
        <p:nvSpPr>
          <p:cNvPr id="28" name="テキスト ボックス 27">
            <a:extLst>
              <a:ext uri="{FF2B5EF4-FFF2-40B4-BE49-F238E27FC236}">
                <a16:creationId xmlns:a16="http://schemas.microsoft.com/office/drawing/2014/main" id="{CE39CE28-0B12-4868-A209-47581936E208}"/>
              </a:ext>
            </a:extLst>
          </p:cNvPr>
          <p:cNvSpPr txBox="1"/>
          <p:nvPr/>
        </p:nvSpPr>
        <p:spPr>
          <a:xfrm>
            <a:off x="2831904" y="5937888"/>
            <a:ext cx="4320000" cy="574961"/>
          </a:xfrm>
          <a:prstGeom prst="rect">
            <a:avLst/>
          </a:prstGeom>
          <a:noFill/>
        </p:spPr>
        <p:txBody>
          <a:bodyPr wrap="square" lIns="36000" tIns="36000" rIns="36000" bIns="0">
            <a:spAutoFit/>
          </a:bodyPr>
          <a:lstStyle/>
          <a:p>
            <a:pPr algn="just"/>
            <a:r>
              <a:rPr lang="ja-JP" altLang="en-US" sz="700" dirty="0">
                <a:latin typeface="メイリオ" panose="020B0604030504040204" pitchFamily="50" charset="-128"/>
                <a:ea typeface="メイリオ" panose="020B0604030504040204" pitchFamily="50" charset="-128"/>
              </a:rPr>
              <a:t>「現在気候実験」と「将来気候実験」における台風の移動速度。黒線は、現在の気候を再現する「現在気候実験」に基づく各緯度帯における台風の平均移動速度。赤線は、地球温暖化が進行した将来の気候を予測する「将来気候変動」に基づく各緯度帯における他風の平均移動速度。横軸は緯度、縦軸は移動速度（キロメートル毎時）。地球温暖化により、将来、相対的に移動速度の速い中緯度帯において台風の移動速度が約</a:t>
            </a:r>
            <a:r>
              <a:rPr lang="en-US" altLang="ja-JP" sz="700" dirty="0">
                <a:latin typeface="メイリオ" panose="020B0604030504040204" pitchFamily="50" charset="-128"/>
                <a:ea typeface="メイリオ" panose="020B0604030504040204" pitchFamily="50" charset="-128"/>
              </a:rPr>
              <a:t>10%</a:t>
            </a:r>
            <a:r>
              <a:rPr lang="ja-JP" altLang="en-US" sz="700" dirty="0">
                <a:latin typeface="メイリオ" panose="020B0604030504040204" pitchFamily="50" charset="-128"/>
                <a:ea typeface="メイリオ" panose="020B0604030504040204" pitchFamily="50" charset="-128"/>
              </a:rPr>
              <a:t>遅くなります。</a:t>
            </a:r>
          </a:p>
        </p:txBody>
      </p:sp>
      <p:sp>
        <p:nvSpPr>
          <p:cNvPr id="29" name="テキスト ボックス 28">
            <a:extLst>
              <a:ext uri="{FF2B5EF4-FFF2-40B4-BE49-F238E27FC236}">
                <a16:creationId xmlns:a16="http://schemas.microsoft.com/office/drawing/2014/main" id="{8FA12200-D0C3-4986-A051-E1FEDA771045}"/>
              </a:ext>
            </a:extLst>
          </p:cNvPr>
          <p:cNvSpPr txBox="1"/>
          <p:nvPr/>
        </p:nvSpPr>
        <p:spPr>
          <a:xfrm>
            <a:off x="2773970" y="5505987"/>
            <a:ext cx="1340830" cy="316134"/>
          </a:xfrm>
          <a:prstGeom prst="rect">
            <a:avLst/>
          </a:prstGeom>
          <a:solidFill>
            <a:schemeClr val="bg1"/>
          </a:solidFill>
        </p:spPr>
        <p:txBody>
          <a:bodyPr wrap="square" lIns="36000" tIns="36000" rIns="36000" bIns="0">
            <a:noAutofit/>
          </a:bodyPr>
          <a:lstStyle/>
          <a:p>
            <a:pPr algn="just"/>
            <a:r>
              <a:rPr lang="ja-JP" altLang="en-US" sz="800" u="sng" dirty="0">
                <a:latin typeface="メイリオ" panose="020B0604030504040204" pitchFamily="50" charset="-128"/>
                <a:ea typeface="メイリオ" panose="020B0604030504040204" pitchFamily="50" charset="-128"/>
              </a:rPr>
              <a:t>日本の位置する中緯度帯で移動速度が約</a:t>
            </a:r>
            <a:r>
              <a:rPr lang="en-US" altLang="ja-JP" sz="800" u="sng" dirty="0">
                <a:latin typeface="メイリオ" panose="020B0604030504040204" pitchFamily="50" charset="-128"/>
                <a:ea typeface="メイリオ" panose="020B0604030504040204" pitchFamily="50" charset="-128"/>
              </a:rPr>
              <a:t>10%</a:t>
            </a:r>
            <a:r>
              <a:rPr lang="ja-JP" altLang="en-US" sz="800" u="sng" dirty="0">
                <a:latin typeface="メイリオ" panose="020B0604030504040204" pitchFamily="50" charset="-128"/>
                <a:ea typeface="メイリオ" panose="020B0604030504040204" pitchFamily="50" charset="-128"/>
              </a:rPr>
              <a:t>遅くなる</a:t>
            </a:r>
          </a:p>
        </p:txBody>
      </p:sp>
      <p:sp>
        <p:nvSpPr>
          <p:cNvPr id="30" name="テキスト ボックス 29">
            <a:extLst>
              <a:ext uri="{FF2B5EF4-FFF2-40B4-BE49-F238E27FC236}">
                <a16:creationId xmlns:a16="http://schemas.microsoft.com/office/drawing/2014/main" id="{E9D22501-07FA-4912-84E0-8ACB68A98A16}"/>
              </a:ext>
            </a:extLst>
          </p:cNvPr>
          <p:cNvSpPr txBox="1"/>
          <p:nvPr/>
        </p:nvSpPr>
        <p:spPr>
          <a:xfrm>
            <a:off x="7299068" y="6427177"/>
            <a:ext cx="462589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出典：気象業務はいま</a:t>
            </a:r>
            <a:r>
              <a:rPr lang="en-US" altLang="ja-JP" sz="1050" dirty="0">
                <a:latin typeface="メイリオ" panose="020B0604030504040204" pitchFamily="50" charset="-128"/>
                <a:ea typeface="メイリオ" panose="020B0604030504040204" pitchFamily="50" charset="-128"/>
              </a:rPr>
              <a:t>2020</a:t>
            </a:r>
            <a:r>
              <a:rPr lang="ja-JP" altLang="en-US" sz="1050" dirty="0">
                <a:latin typeface="メイリオ" panose="020B0604030504040204" pitchFamily="50" charset="-128"/>
                <a:ea typeface="メイリオ" panose="020B0604030504040204" pitchFamily="50" charset="-128"/>
              </a:rPr>
              <a:t>、</a:t>
            </a:r>
            <a:r>
              <a:rPr lang="en-US" altLang="ja-JP" sz="1050" dirty="0">
                <a:latin typeface="メイリオ" panose="020B0604030504040204" pitchFamily="50" charset="-128"/>
                <a:ea typeface="メイリオ" panose="020B0604030504040204" pitchFamily="50" charset="-128"/>
              </a:rPr>
              <a:t>2021</a:t>
            </a:r>
            <a:r>
              <a:rPr lang="ja-JP" altLang="en-US" sz="1050" dirty="0">
                <a:latin typeface="メイリオ" panose="020B0604030504040204" pitchFamily="50" charset="-128"/>
                <a:ea typeface="メイリオ" panose="020B0604030504040204" pitchFamily="50" charset="-128"/>
              </a:rPr>
              <a:t>（気象庁）</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4D0424AD-91CC-4185-9A80-C3EDB5B1BB5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sp>
        <p:nvSpPr>
          <p:cNvPr id="5" name="正方形/長方形 4">
            <a:extLst>
              <a:ext uri="{FF2B5EF4-FFF2-40B4-BE49-F238E27FC236}">
                <a16:creationId xmlns:a16="http://schemas.microsoft.com/office/drawing/2014/main" id="{D61EAF86-9712-70F9-70D5-852ACA0AFBB4}"/>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4- 3</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地球温暖化による大型台風・大雨リスクの増加</a:t>
            </a:r>
          </a:p>
        </p:txBody>
      </p:sp>
      <p:sp>
        <p:nvSpPr>
          <p:cNvPr id="9" name="スライド番号プレースホルダー 1">
            <a:extLst>
              <a:ext uri="{FF2B5EF4-FFF2-40B4-BE49-F238E27FC236}">
                <a16:creationId xmlns:a16="http://schemas.microsoft.com/office/drawing/2014/main" id="{0042A608-E9C4-905B-5E6B-7C13AC3CD2E7}"/>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39</a:t>
            </a:fld>
            <a:endParaRPr lang="en-US" altLang="ja-JP" dirty="0"/>
          </a:p>
        </p:txBody>
      </p:sp>
    </p:spTree>
    <p:extLst>
      <p:ext uri="{BB962C8B-B14F-4D97-AF65-F5344CB8AC3E}">
        <p14:creationId xmlns:p14="http://schemas.microsoft.com/office/powerpoint/2010/main" val="1677217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0503D-B196-B12B-B90A-791A9B4F5414}"/>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4E4ED69D-E60E-4257-8307-D6454CCAB8D9}"/>
              </a:ext>
            </a:extLst>
          </p:cNvPr>
          <p:cNvSpPr>
            <a:spLocks noChangeArrowheads="1"/>
          </p:cNvSpPr>
          <p:nvPr/>
        </p:nvSpPr>
        <p:spPr bwMode="auto">
          <a:xfrm>
            <a:off x="0" y="29141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4" name="正方形/長方形 3">
            <a:extLst>
              <a:ext uri="{FF2B5EF4-FFF2-40B4-BE49-F238E27FC236}">
                <a16:creationId xmlns:a16="http://schemas.microsoft.com/office/drawing/2014/main" id="{272568BB-94CF-96B3-C6BB-FFFE6A481D73}"/>
              </a:ext>
            </a:extLst>
          </p:cNvPr>
          <p:cNvSpPr/>
          <p:nvPr/>
        </p:nvSpPr>
        <p:spPr>
          <a:xfrm>
            <a:off x="1969114" y="326208"/>
            <a:ext cx="8253772" cy="504056"/>
          </a:xfrm>
          <a:prstGeom prst="rect">
            <a:avLst/>
          </a:prstGeom>
          <a:no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1 </a:t>
            </a:r>
            <a:r>
              <a:rPr kumimoji="1" lang="ja-JP" altLang="en-US"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人口動態</a:t>
            </a:r>
            <a:endParaRPr kumimoji="1" lang="en-US" altLang="ja-JP"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目　次</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176213"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a:extLst>
              <a:ext uri="{FF2B5EF4-FFF2-40B4-BE49-F238E27FC236}">
                <a16:creationId xmlns:a16="http://schemas.microsoft.com/office/drawing/2014/main" id="{23B5232C-CDB8-5B80-37F2-400B32FDB096}"/>
              </a:ext>
            </a:extLst>
          </p:cNvPr>
          <p:cNvGraphicFramePr>
            <a:graphicFrameLocks noGrp="1"/>
          </p:cNvGraphicFramePr>
          <p:nvPr>
            <p:extLst>
              <p:ext uri="{D42A27DB-BD31-4B8C-83A1-F6EECF244321}">
                <p14:modId xmlns:p14="http://schemas.microsoft.com/office/powerpoint/2010/main" val="366650721"/>
              </p:ext>
            </p:extLst>
          </p:nvPr>
        </p:nvGraphicFramePr>
        <p:xfrm>
          <a:off x="2531644" y="1108901"/>
          <a:ext cx="7128712" cy="2124901"/>
        </p:xfrm>
        <a:graphic>
          <a:graphicData uri="http://schemas.openxmlformats.org/drawingml/2006/table">
            <a:tbl>
              <a:tblPr firstRow="1" bandRow="1">
                <a:tableStyleId>{5C22544A-7EE6-4342-B048-85BDC9FD1C3A}</a:tableStyleId>
              </a:tblPr>
              <a:tblGrid>
                <a:gridCol w="5810099">
                  <a:extLst>
                    <a:ext uri="{9D8B030D-6E8A-4147-A177-3AD203B41FA5}">
                      <a16:colId xmlns:a16="http://schemas.microsoft.com/office/drawing/2014/main" val="1326004190"/>
                    </a:ext>
                  </a:extLst>
                </a:gridCol>
                <a:gridCol w="374844">
                  <a:extLst>
                    <a:ext uri="{9D8B030D-6E8A-4147-A177-3AD203B41FA5}">
                      <a16:colId xmlns:a16="http://schemas.microsoft.com/office/drawing/2014/main" val="622283939"/>
                    </a:ext>
                  </a:extLst>
                </a:gridCol>
                <a:gridCol w="943769">
                  <a:extLst>
                    <a:ext uri="{9D8B030D-6E8A-4147-A177-3AD203B41FA5}">
                      <a16:colId xmlns:a16="http://schemas.microsoft.com/office/drawing/2014/main" val="172850306"/>
                    </a:ext>
                  </a:extLst>
                </a:gridCol>
              </a:tblGrid>
              <a:tr h="2091499">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大阪府の人口推移（将来推計）</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- 2</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大阪府の年齢別人口推移（将来推計）</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- 3</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大阪府の世帯推移（将来推計）</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- 4</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大阪府の家族類型別世帯数の推移（将来推計）</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zh-TW" sz="16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5</a:t>
                      </a: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大阪府内外への人口移動の状況（令和６年）</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- 6</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大阪府の年齢階級別転出入の状況（令和６年）</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- 7</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大阪府の外国人居住の推移（全体）</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5</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6</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7</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8</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9</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10</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951872"/>
                  </a:ext>
                </a:extLst>
              </a:tr>
            </a:tbl>
          </a:graphicData>
        </a:graphic>
      </p:graphicFrame>
      <p:sp>
        <p:nvSpPr>
          <p:cNvPr id="6" name="スライド番号プレースホルダー 1">
            <a:extLst>
              <a:ext uri="{FF2B5EF4-FFF2-40B4-BE49-F238E27FC236}">
                <a16:creationId xmlns:a16="http://schemas.microsoft.com/office/drawing/2014/main" id="{F6EB35F3-B9BC-741A-5683-3F0C34244264}"/>
              </a:ext>
            </a:extLst>
          </p:cNvPr>
          <p:cNvSpPr>
            <a:spLocks noGrp="1"/>
          </p:cNvSpPr>
          <p:nvPr>
            <p:ph type="sldNum" sz="quarter" idx="12"/>
          </p:nvPr>
        </p:nvSpPr>
        <p:spPr>
          <a:xfrm>
            <a:off x="9421015" y="64872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AE124-F07C-4949-85EC-055B3F0DE189}" type="slidenum">
              <a:rPr kumimoji="1" lang="en-US" altLang="ja-JP"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20460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B16516-875C-74D4-DB7C-3E0AFD030DA9}"/>
              </a:ext>
            </a:extLst>
          </p:cNvPr>
          <p:cNvSpPr>
            <a:spLocks noChangeArrowheads="1"/>
          </p:cNvSpPr>
          <p:nvPr/>
        </p:nvSpPr>
        <p:spPr bwMode="auto">
          <a:xfrm>
            <a:off x="360000" y="720000"/>
            <a:ext cx="11520000" cy="1072285"/>
          </a:xfrm>
          <a:prstGeom prst="rect">
            <a:avLst/>
          </a:prstGeom>
          <a:solidFill>
            <a:schemeClr val="bg1"/>
          </a:solidFill>
          <a:ln w="9525">
            <a:solidFill>
              <a:schemeClr val="tx1"/>
            </a:solidFill>
            <a:prstDash val="sysDot"/>
            <a:miter lim="800000"/>
            <a:headEnd/>
            <a:tailEnd/>
          </a:ln>
        </p:spPr>
        <p:txBody>
          <a:bodyPr wrap="square" anchor="t"/>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・令和６年１月に令和</a:t>
            </a:r>
            <a:r>
              <a:rPr lang="en-US" altLang="ja-JP" sz="1600" dirty="0">
                <a:solidFill>
                  <a:schemeClr val="tx1"/>
                </a:solidFill>
                <a:latin typeface="UD デジタル 教科書体 N-R" panose="02020400000000000000" pitchFamily="17" charset="-128"/>
                <a:ea typeface="UD デジタル 教科書体 N-R" panose="02020400000000000000" pitchFamily="17" charset="-128"/>
              </a:rPr>
              <a:t>6</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年能登半島地震が発生するなど、従来から自然災害による甚大な被害に見舞われてきた。海岸線が長く複雑であるため、地震の際は津波による被害が発生しやすい特徴がある。</a:t>
            </a:r>
          </a:p>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・南海トラフ地震、首都直下地震や日本海溝・千島海溝周辺海溝型地震といった大規模地震の発生確率が高まっており、とくに南海トラフ地震は大阪府を含む広い範囲での被害想定がなされている。</a:t>
            </a:r>
          </a:p>
          <a:p>
            <a:pPr marL="177800" indent="-177800" eaLnBrk="1" hangingPunct="1">
              <a:spcBef>
                <a:spcPct val="0"/>
              </a:spcBef>
              <a:buFontTx/>
              <a:buNone/>
            </a:pPr>
            <a:endParaRPr lang="en-US" altLang="ja-JP" sz="1600" dirty="0">
              <a:solidFill>
                <a:schemeClr val="tx1"/>
              </a:solidFill>
              <a:latin typeface="UD デジタル 教科書体 N-R" panose="02020400000000000000" pitchFamily="17" charset="-128"/>
              <a:ea typeface="UD デジタル 教科書体 N-R" panose="02020400000000000000" pitchFamily="17" charset="-128"/>
            </a:endParaRPr>
          </a:p>
          <a:p>
            <a:pPr marL="177800" indent="-177800" eaLnBrk="1" hangingPunct="1">
              <a:spcBef>
                <a:spcPct val="0"/>
              </a:spcBef>
              <a:buFontTx/>
              <a:buNone/>
            </a:pPr>
            <a:endParaRPr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5" name="テキスト ボックス 24">
            <a:extLst>
              <a:ext uri="{FF2B5EF4-FFF2-40B4-BE49-F238E27FC236}">
                <a16:creationId xmlns:a16="http://schemas.microsoft.com/office/drawing/2014/main" id="{05BBA964-F183-4476-8970-70716023EF3D}"/>
              </a:ext>
            </a:extLst>
          </p:cNvPr>
          <p:cNvSpPr txBox="1"/>
          <p:nvPr/>
        </p:nvSpPr>
        <p:spPr>
          <a:xfrm>
            <a:off x="7344788" y="6427177"/>
            <a:ext cx="462589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出典：国土交通白書</a:t>
            </a:r>
            <a:r>
              <a:rPr lang="en-US" altLang="ja-JP" sz="1050" dirty="0">
                <a:latin typeface="メイリオ" panose="020B0604030504040204" pitchFamily="50" charset="-128"/>
                <a:ea typeface="メイリオ" panose="020B0604030504040204" pitchFamily="50" charset="-128"/>
              </a:rPr>
              <a:t>2021</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50" name="Picture 2" descr="図表Ⅰ-1-1-27 南海トラフ地震の震度分布">
            <a:extLst>
              <a:ext uri="{FF2B5EF4-FFF2-40B4-BE49-F238E27FC236}">
                <a16:creationId xmlns:a16="http://schemas.microsoft.com/office/drawing/2014/main" id="{BEFEBF27-2F68-4FC5-A3AB-E25D99D8B8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 t="902" r="387" b="990"/>
          <a:stretch/>
        </p:blipFill>
        <p:spPr bwMode="auto">
          <a:xfrm>
            <a:off x="6300000" y="2246506"/>
            <a:ext cx="5040607" cy="324000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図表Ⅰ-1-1-26 大規模地震による被害想定">
            <a:extLst>
              <a:ext uri="{FF2B5EF4-FFF2-40B4-BE49-F238E27FC236}">
                <a16:creationId xmlns:a16="http://schemas.microsoft.com/office/drawing/2014/main" id="{02553F74-1161-42B7-91D3-D3C1EE640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991" y="2246506"/>
            <a:ext cx="4962257" cy="324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33F1D97E-8929-490B-B91E-8B67F62F7F01}"/>
              </a:ext>
            </a:extLst>
          </p:cNvPr>
          <p:cNvSpPr txBox="1"/>
          <p:nvPr/>
        </p:nvSpPr>
        <p:spPr>
          <a:xfrm>
            <a:off x="6300000" y="5508000"/>
            <a:ext cx="4366425" cy="498016"/>
          </a:xfrm>
          <a:prstGeom prst="rect">
            <a:avLst/>
          </a:prstGeom>
          <a:noFill/>
        </p:spPr>
        <p:txBody>
          <a:bodyPr wrap="square" lIns="0" tIns="36000" rIns="0" bIns="0">
            <a:spAutoFit/>
          </a:bodyPr>
          <a:lstStyle/>
          <a:p>
            <a:pPr algn="just"/>
            <a:r>
              <a:rPr lang="ja-JP" altLang="en-US" sz="1000" dirty="0">
                <a:latin typeface="メイリオ" panose="020B0604030504040204" pitchFamily="50" charset="-128"/>
                <a:ea typeface="メイリオ" panose="020B0604030504040204" pitchFamily="50" charset="-128"/>
              </a:rPr>
              <a:t>（注）強震波形</a:t>
            </a:r>
            <a:r>
              <a:rPr lang="en-US" altLang="ja-JP" sz="1000" dirty="0">
                <a:latin typeface="メイリオ" panose="020B0604030504040204" pitchFamily="50" charset="-128"/>
                <a:ea typeface="メイリオ" panose="020B0604030504040204" pitchFamily="50" charset="-128"/>
              </a:rPr>
              <a:t>4</a:t>
            </a:r>
            <a:r>
              <a:rPr lang="ja-JP" altLang="en-US" sz="1000" dirty="0">
                <a:latin typeface="メイリオ" panose="020B0604030504040204" pitchFamily="50" charset="-128"/>
                <a:ea typeface="メイリオ" panose="020B0604030504040204" pitchFamily="50" charset="-128"/>
              </a:rPr>
              <a:t>ケースと経験的手法の震度の最大値の分布</a:t>
            </a:r>
          </a:p>
          <a:p>
            <a:pPr algn="just"/>
            <a:r>
              <a:rPr lang="ja-JP" altLang="en-US" sz="1000" dirty="0">
                <a:latin typeface="メイリオ" panose="020B0604030504040204" pitchFamily="50" charset="-128"/>
                <a:ea typeface="メイリオ" panose="020B0604030504040204" pitchFamily="50" charset="-128"/>
              </a:rPr>
              <a:t>（一つの地震でこのような震度分布が生じるものではない）</a:t>
            </a:r>
          </a:p>
          <a:p>
            <a:pPr algn="just"/>
            <a:r>
              <a:rPr lang="ja-JP" altLang="en-US" sz="1000" dirty="0">
                <a:latin typeface="メイリオ" panose="020B0604030504040204" pitchFamily="50" charset="-128"/>
                <a:ea typeface="メイリオ" panose="020B0604030504040204" pitchFamily="50" charset="-128"/>
              </a:rPr>
              <a:t>資料）内閣府「南海トラフ巨大地震対策について（最終報告）」</a:t>
            </a:r>
            <a:endParaRPr lang="en-US" altLang="ja-JP" sz="10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FB24E4D4-2BF3-4A03-A7FE-FAAAF5DD03DC}"/>
              </a:ext>
            </a:extLst>
          </p:cNvPr>
          <p:cNvSpPr txBox="1"/>
          <p:nvPr/>
        </p:nvSpPr>
        <p:spPr>
          <a:xfrm>
            <a:off x="708516" y="5508000"/>
            <a:ext cx="2436151" cy="190240"/>
          </a:xfrm>
          <a:prstGeom prst="rect">
            <a:avLst/>
          </a:prstGeom>
          <a:noFill/>
        </p:spPr>
        <p:txBody>
          <a:bodyPr wrap="square" lIns="0" tIns="36000" rIns="0" bIns="0">
            <a:spAutoFit/>
          </a:bodyPr>
          <a:lstStyle/>
          <a:p>
            <a:pPr algn="just"/>
            <a:r>
              <a:rPr lang="ja-JP" altLang="en-US" sz="1000" dirty="0">
                <a:latin typeface="メイリオ" panose="020B0604030504040204" pitchFamily="50" charset="-128"/>
                <a:ea typeface="メイリオ" panose="020B0604030504040204" pitchFamily="50" charset="-128"/>
              </a:rPr>
              <a:t>（注）被害が最大となるケース</a:t>
            </a:r>
            <a:endParaRPr lang="en-US" altLang="ja-JP" sz="1000"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BD973830-5341-4ABD-AF7C-B48FBE245010}"/>
              </a:ext>
            </a:extLst>
          </p:cNvPr>
          <p:cNvSpPr txBox="1"/>
          <p:nvPr/>
        </p:nvSpPr>
        <p:spPr>
          <a:xfrm>
            <a:off x="540000" y="1980000"/>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大規模地震による被害想定</a:t>
            </a:r>
          </a:p>
        </p:txBody>
      </p:sp>
      <p:sp>
        <p:nvSpPr>
          <p:cNvPr id="30" name="テキスト ボックス 29">
            <a:extLst>
              <a:ext uri="{FF2B5EF4-FFF2-40B4-BE49-F238E27FC236}">
                <a16:creationId xmlns:a16="http://schemas.microsoft.com/office/drawing/2014/main" id="{42322C58-D67A-411C-8C7E-60C46D413BE7}"/>
              </a:ext>
            </a:extLst>
          </p:cNvPr>
          <p:cNvSpPr txBox="1"/>
          <p:nvPr/>
        </p:nvSpPr>
        <p:spPr>
          <a:xfrm>
            <a:off x="6120000" y="1980000"/>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南海トラフ地震の震度分布</a:t>
            </a:r>
          </a:p>
        </p:txBody>
      </p:sp>
      <p:sp>
        <p:nvSpPr>
          <p:cNvPr id="14" name="テキスト ボックス 13">
            <a:extLst>
              <a:ext uri="{FF2B5EF4-FFF2-40B4-BE49-F238E27FC236}">
                <a16:creationId xmlns:a16="http://schemas.microsoft.com/office/drawing/2014/main" id="{62E8E05D-A178-4727-A102-55034D06EAA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sp>
        <p:nvSpPr>
          <p:cNvPr id="2" name="正方形/長方形 1">
            <a:extLst>
              <a:ext uri="{FF2B5EF4-FFF2-40B4-BE49-F238E27FC236}">
                <a16:creationId xmlns:a16="http://schemas.microsoft.com/office/drawing/2014/main" id="{B4A5B5A3-9B09-1068-BE15-83D7B33B1AD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4- 4</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大規模地震による被害想定</a:t>
            </a:r>
          </a:p>
        </p:txBody>
      </p:sp>
      <p:sp>
        <p:nvSpPr>
          <p:cNvPr id="3" name="スライド番号プレースホルダー 1">
            <a:extLst>
              <a:ext uri="{FF2B5EF4-FFF2-40B4-BE49-F238E27FC236}">
                <a16:creationId xmlns:a16="http://schemas.microsoft.com/office/drawing/2014/main" id="{35877809-75E1-A686-20B4-8E29B6246FA3}"/>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40</a:t>
            </a:fld>
            <a:endParaRPr lang="en-US" altLang="ja-JP" dirty="0"/>
          </a:p>
        </p:txBody>
      </p:sp>
    </p:spTree>
    <p:extLst>
      <p:ext uri="{BB962C8B-B14F-4D97-AF65-F5344CB8AC3E}">
        <p14:creationId xmlns:p14="http://schemas.microsoft.com/office/powerpoint/2010/main" val="2037733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99695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「住まうビジョン・大阪」の成果指標の進捗状況</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3" name="スライド番号プレースホルダー 1">
            <a:extLst>
              <a:ext uri="{FF2B5EF4-FFF2-40B4-BE49-F238E27FC236}">
                <a16:creationId xmlns:a16="http://schemas.microsoft.com/office/drawing/2014/main" id="{3356F00C-9F5C-BC34-A7CD-0AA2BDE0A693}"/>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41</a:t>
            </a:fld>
            <a:endParaRPr lang="en-US" altLang="ja-JP" dirty="0"/>
          </a:p>
        </p:txBody>
      </p:sp>
    </p:spTree>
    <p:extLst>
      <p:ext uri="{BB962C8B-B14F-4D97-AF65-F5344CB8AC3E}">
        <p14:creationId xmlns:p14="http://schemas.microsoft.com/office/powerpoint/2010/main" val="2718581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a:extLst>
              <a:ext uri="{FF2B5EF4-FFF2-40B4-BE49-F238E27FC236}">
                <a16:creationId xmlns:a16="http://schemas.microsoft.com/office/drawing/2014/main" id="{639D1C7B-638A-4800-BFC8-0BA2876C15BC}"/>
              </a:ext>
            </a:extLst>
          </p:cNvPr>
          <p:cNvGraphicFramePr>
            <a:graphicFrameLocks noGrp="1"/>
          </p:cNvGraphicFramePr>
          <p:nvPr/>
        </p:nvGraphicFramePr>
        <p:xfrm>
          <a:off x="251520" y="648000"/>
          <a:ext cx="11697313" cy="5760001"/>
        </p:xfrm>
        <a:graphic>
          <a:graphicData uri="http://schemas.openxmlformats.org/drawingml/2006/table">
            <a:tbl>
              <a:tblPr firstRow="1" bandRow="1">
                <a:tableStyleId>{5FD0F851-EC5A-4D38-B0AD-8093EC10F338}</a:tableStyleId>
              </a:tblPr>
              <a:tblGrid>
                <a:gridCol w="2547436">
                  <a:extLst>
                    <a:ext uri="{9D8B030D-6E8A-4147-A177-3AD203B41FA5}">
                      <a16:colId xmlns:a16="http://schemas.microsoft.com/office/drawing/2014/main" val="20000"/>
                    </a:ext>
                  </a:extLst>
                </a:gridCol>
                <a:gridCol w="4068569">
                  <a:extLst>
                    <a:ext uri="{9D8B030D-6E8A-4147-A177-3AD203B41FA5}">
                      <a16:colId xmlns:a16="http://schemas.microsoft.com/office/drawing/2014/main" val="1160030746"/>
                    </a:ext>
                  </a:extLst>
                </a:gridCol>
                <a:gridCol w="1038225">
                  <a:extLst>
                    <a:ext uri="{9D8B030D-6E8A-4147-A177-3AD203B41FA5}">
                      <a16:colId xmlns:a16="http://schemas.microsoft.com/office/drawing/2014/main" val="20002"/>
                    </a:ext>
                  </a:extLst>
                </a:gridCol>
                <a:gridCol w="4043083">
                  <a:extLst>
                    <a:ext uri="{9D8B030D-6E8A-4147-A177-3AD203B41FA5}">
                      <a16:colId xmlns:a16="http://schemas.microsoft.com/office/drawing/2014/main" val="20004"/>
                    </a:ext>
                  </a:extLst>
                </a:gridCol>
              </a:tblGrid>
              <a:tr h="215668">
                <a:tc>
                  <a:txBody>
                    <a:bodyPr/>
                    <a:lstStyle/>
                    <a:p>
                      <a:pPr algn="ctr" fontAlgn="ctr">
                        <a:lnSpc>
                          <a:spcPct val="100000"/>
                        </a:lnSpc>
                      </a:pPr>
                      <a:r>
                        <a:rPr lang="ja-JP" altLang="en-US" sz="1400" b="1" u="none" strike="noStrike" dirty="0">
                          <a:solidFill>
                            <a:schemeClr val="tx1"/>
                          </a:solidFill>
                          <a:effectLst/>
                          <a:latin typeface="UD デジタル 教科書体 NP-R" panose="02020400000000000000" pitchFamily="18" charset="-128"/>
                          <a:ea typeface="UD デジタル 教科書体 NP-R" panose="02020400000000000000" pitchFamily="18" charset="-128"/>
                        </a:rPr>
                        <a:t>　項目</a:t>
                      </a:r>
                      <a:endPar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algn="ctr" fontAlgn="ctr">
                        <a:lnSpc>
                          <a:spcPct val="100000"/>
                        </a:lnSpc>
                      </a:pPr>
                      <a:r>
                        <a:rPr lang="ja-JP" altLang="en-US" sz="1400" b="1" u="none" strike="noStrike" dirty="0">
                          <a:solidFill>
                            <a:schemeClr val="tx1"/>
                          </a:solidFill>
                          <a:effectLst/>
                          <a:latin typeface="UD デジタル 教科書体 NP-R" panose="02020400000000000000" pitchFamily="18" charset="-128"/>
                          <a:ea typeface="UD デジタル 教科書体 NP-R" panose="02020400000000000000" pitchFamily="18" charset="-128"/>
                        </a:rPr>
                        <a:t>進捗状況</a:t>
                      </a:r>
                      <a:endPar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n-cs"/>
                      </a:endParaRPr>
                    </a:p>
                  </a:txBody>
                  <a:tcPr marL="0" marR="0" marT="0" marB="0" anchor="ctr"/>
                </a:tc>
                <a:tc>
                  <a:txBody>
                    <a:bodyPr/>
                    <a:lstStyle/>
                    <a:p>
                      <a:pPr algn="ctr" fontAlgn="ctr">
                        <a:lnSpc>
                          <a:spcPct val="100000"/>
                        </a:lnSpc>
                      </a:pPr>
                      <a:r>
                        <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rPr>
                        <a:t>評価</a:t>
                      </a:r>
                    </a:p>
                  </a:txBody>
                  <a:tcPr marL="0" marR="0" marT="0" marB="0" anchor="ctr"/>
                </a:tc>
                <a:tc>
                  <a:txBody>
                    <a:bodyPr/>
                    <a:lstStyle/>
                    <a:p>
                      <a:pPr algn="ctr" fontAlgn="ctr">
                        <a:lnSpc>
                          <a:spcPct val="100000"/>
                        </a:lnSpc>
                      </a:pPr>
                      <a:r>
                        <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rPr>
                        <a:t>関連施策</a:t>
                      </a:r>
                    </a:p>
                  </a:txBody>
                  <a:tcPr marL="0" marR="0" marT="0" marB="0" anchor="ctr"/>
                </a:tc>
                <a:extLst>
                  <a:ext uri="{0D108BD9-81ED-4DB2-BD59-A6C34878D82A}">
                    <a16:rowId xmlns:a16="http://schemas.microsoft.com/office/drawing/2014/main" val="10000"/>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①新たな日常に対応した質の高い住まい環境であると感じている府民の割合</a:t>
                      </a:r>
                      <a:endParaRPr lang="en-US" altLang="ja-JP" sz="1400" dirty="0">
                        <a:latin typeface="UD デジタル 教科書体 NP-R" panose="02020400000000000000" pitchFamily="18" charset="-128"/>
                        <a:ea typeface="UD デジタル 教科書体 NP-R" panose="02020400000000000000" pitchFamily="18" charset="-128"/>
                      </a:endParaRPr>
                    </a:p>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rPr>
                        <a:t>（換気の良さ、断熱性、遮音性に対する満足度）</a:t>
                      </a:r>
                      <a:endParaRPr lang="en-US" altLang="ja-JP" sz="1200" dirty="0">
                        <a:latin typeface="UD デジタル 教科書体 NP-R" panose="02020400000000000000" pitchFamily="18" charset="-128"/>
                        <a:ea typeface="UD デジタル 教科書体 NP-R" panose="02020400000000000000" pitchFamily="18" charset="-128"/>
                      </a:endParaRPr>
                    </a:p>
                    <a:p>
                      <a:pPr marL="174625" marR="0" indent="-174625" algn="just" defTabSz="914400" rtl="0" eaLnBrk="1" fontAlgn="auto" latinLnBrk="0" hangingPunct="1">
                        <a:lnSpc>
                          <a:spcPct val="10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出典：住生活総合調査</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360000" marR="0" indent="0" algn="l" defTabSz="914400" rtl="0" eaLnBrk="1" fontAlgn="auto" latinLnBrk="0" hangingPunct="1">
                        <a:lnSpc>
                          <a:spcPct val="12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（国土交通省）</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n-cs"/>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・新たな日常に対応した質の高い住まいの普及</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・建築物の省エネルギー化の推進</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・既存住宅流通、リフォーム市場の環境整備･活性化</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1"/>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②</a:t>
                      </a:r>
                      <a:r>
                        <a:rPr lang="ja-JP" altLang="en-US" sz="1400" spc="-60" baseline="0" dirty="0">
                          <a:latin typeface="UD デジタル 教科書体 NP-R" panose="02020400000000000000" pitchFamily="18" charset="-128"/>
                          <a:ea typeface="UD デジタル 教科書体 NP-R" panose="02020400000000000000" pitchFamily="18" charset="-128"/>
                        </a:rPr>
                        <a:t>市町村の取組により除却等がなされた管理不全空き家数</a:t>
                      </a:r>
                      <a:endParaRPr lang="en-US" altLang="ja-JP" sz="1400" spc="-60" baseline="0" dirty="0">
                        <a:latin typeface="UD デジタル 教科書体 NP-R" panose="02020400000000000000" pitchFamily="18" charset="-128"/>
                        <a:ea typeface="UD デジタル 教科書体 NP-R" panose="02020400000000000000" pitchFamily="18" charset="-128"/>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出典：空き家対策に関するアンケート</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360000" marR="0" indent="0" algn="l" defTabSz="914400" rtl="0" eaLnBrk="1" fontAlgn="auto" latinLnBrk="0" hangingPunct="1">
                        <a:lnSpc>
                          <a:spcPct val="12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（国土交通省）</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n-cs"/>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・空家等を活用したまちづくりの推進</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・既存住宅流通、リフォーム市場の環境整備･活性化</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・危険な空家の除却等促進</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2"/>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③</a:t>
                      </a:r>
                      <a:r>
                        <a:rPr lang="en-US" altLang="ja-JP" sz="1400" dirty="0">
                          <a:latin typeface="UD デジタル 教科書体 NP-R" panose="02020400000000000000" pitchFamily="18" charset="-128"/>
                          <a:ea typeface="UD デジタル 教科書体 NP-R" panose="02020400000000000000" pitchFamily="18" charset="-128"/>
                        </a:rPr>
                        <a:t>25</a:t>
                      </a:r>
                      <a:r>
                        <a:rPr lang="ja-JP" altLang="en-US" sz="1400" dirty="0">
                          <a:latin typeface="UD デジタル 教科書体 NP-R" panose="02020400000000000000" pitchFamily="18" charset="-128"/>
                          <a:ea typeface="UD デジタル 教科書体 NP-R" panose="02020400000000000000" pitchFamily="18" charset="-128"/>
                        </a:rPr>
                        <a:t>年以上の長期修繕計画に基づく修繕積立金額を設定している分譲マンション管理組合の割合</a:t>
                      </a:r>
                      <a:endParaRPr lang="en-US" altLang="ja-JP" sz="1400" dirty="0">
                        <a:latin typeface="UD デジタル 教科書体 NP-R" panose="02020400000000000000" pitchFamily="18" charset="-128"/>
                        <a:ea typeface="UD デジタル 教科書体 NP-R" panose="02020400000000000000" pitchFamily="18" charset="-128"/>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出典：マンション総合調査</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360000" marR="0" indent="0" algn="l" defTabSz="914400" rtl="0" eaLnBrk="1" fontAlgn="auto" latinLnBrk="0" hangingPunct="1">
                        <a:lnSpc>
                          <a:spcPct val="12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（国土交通省）</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n-cs"/>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・研修会、意見交換会の開催</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・マンション管理適正化専門家派遣</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・個別相談会の実施</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3"/>
                  </a:ext>
                </a:extLst>
              </a:tr>
            </a:tbl>
          </a:graphicData>
        </a:graphic>
      </p:graphicFrame>
      <p:pic>
        <p:nvPicPr>
          <p:cNvPr id="6" name="図 5">
            <a:extLst>
              <a:ext uri="{FF2B5EF4-FFF2-40B4-BE49-F238E27FC236}">
                <a16:creationId xmlns:a16="http://schemas.microsoft.com/office/drawing/2014/main" id="{DB53E1DB-4E66-4112-B997-7B34240B9692}"/>
              </a:ext>
            </a:extLst>
          </p:cNvPr>
          <p:cNvPicPr>
            <a:picLocks noChangeAspect="1"/>
          </p:cNvPicPr>
          <p:nvPr/>
        </p:nvPicPr>
        <p:blipFill>
          <a:blip r:embed="rId3"/>
          <a:stretch>
            <a:fillRect/>
          </a:stretch>
        </p:blipFill>
        <p:spPr>
          <a:xfrm>
            <a:off x="3057689" y="4711558"/>
            <a:ext cx="3779848" cy="1615580"/>
          </a:xfrm>
          <a:prstGeom prst="rect">
            <a:avLst/>
          </a:prstGeom>
        </p:spPr>
      </p:pic>
      <p:pic>
        <p:nvPicPr>
          <p:cNvPr id="5" name="図 4">
            <a:extLst>
              <a:ext uri="{FF2B5EF4-FFF2-40B4-BE49-F238E27FC236}">
                <a16:creationId xmlns:a16="http://schemas.microsoft.com/office/drawing/2014/main" id="{6E664786-7171-4E27-862E-1285BE729008}"/>
              </a:ext>
            </a:extLst>
          </p:cNvPr>
          <p:cNvPicPr>
            <a:picLocks noChangeAspect="1"/>
          </p:cNvPicPr>
          <p:nvPr/>
        </p:nvPicPr>
        <p:blipFill>
          <a:blip r:embed="rId4"/>
          <a:stretch>
            <a:fillRect/>
          </a:stretch>
        </p:blipFill>
        <p:spPr>
          <a:xfrm>
            <a:off x="3056775" y="2840203"/>
            <a:ext cx="3779848" cy="1633870"/>
          </a:xfrm>
          <a:prstGeom prst="rect">
            <a:avLst/>
          </a:prstGeom>
        </p:spPr>
      </p:pic>
      <p:pic>
        <p:nvPicPr>
          <p:cNvPr id="3" name="図 2">
            <a:extLst>
              <a:ext uri="{FF2B5EF4-FFF2-40B4-BE49-F238E27FC236}">
                <a16:creationId xmlns:a16="http://schemas.microsoft.com/office/drawing/2014/main" id="{E0BD1D2B-7D68-4159-98D9-2C266FB37BB7}"/>
              </a:ext>
            </a:extLst>
          </p:cNvPr>
          <p:cNvPicPr>
            <a:picLocks noChangeAspect="1"/>
          </p:cNvPicPr>
          <p:nvPr/>
        </p:nvPicPr>
        <p:blipFill>
          <a:blip r:embed="rId5"/>
          <a:stretch>
            <a:fillRect/>
          </a:stretch>
        </p:blipFill>
        <p:spPr>
          <a:xfrm>
            <a:off x="3044582" y="1025468"/>
            <a:ext cx="3792041" cy="1652159"/>
          </a:xfrm>
          <a:prstGeom prst="rect">
            <a:avLst/>
          </a:prstGeom>
        </p:spPr>
      </p:pic>
      <p:sp>
        <p:nvSpPr>
          <p:cNvPr id="13" name="正方形/長方形 12">
            <a:extLst>
              <a:ext uri="{FF2B5EF4-FFF2-40B4-BE49-F238E27FC236}">
                <a16:creationId xmlns:a16="http://schemas.microsoft.com/office/drawing/2014/main" id="{5D0530B3-E31C-40EC-A627-BAA65901E3CD}"/>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「住まうビジョン・大阪」の成果指標の進捗状況</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4" name="スライド番号プレースホルダー 1">
            <a:extLst>
              <a:ext uri="{FF2B5EF4-FFF2-40B4-BE49-F238E27FC236}">
                <a16:creationId xmlns:a16="http://schemas.microsoft.com/office/drawing/2014/main" id="{3DCEDADC-02B0-4930-A9B4-2E34A29F4FC4}"/>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42</a:t>
            </a:fld>
            <a:endParaRPr lang="en-US" altLang="ja-JP" dirty="0"/>
          </a:p>
        </p:txBody>
      </p:sp>
      <p:sp>
        <p:nvSpPr>
          <p:cNvPr id="28" name="テキスト ボックス 27">
            <a:extLst>
              <a:ext uri="{FF2B5EF4-FFF2-40B4-BE49-F238E27FC236}">
                <a16:creationId xmlns:a16="http://schemas.microsoft.com/office/drawing/2014/main" id="{774FB962-3487-493B-91A7-AF8EBDF195D1}"/>
              </a:ext>
            </a:extLst>
          </p:cNvPr>
          <p:cNvSpPr txBox="1"/>
          <p:nvPr/>
        </p:nvSpPr>
        <p:spPr>
          <a:xfrm>
            <a:off x="5099680" y="3882769"/>
            <a:ext cx="540000" cy="184666"/>
          </a:xfrm>
          <a:prstGeom prst="rect">
            <a:avLst/>
          </a:prstGeom>
          <a:noFill/>
        </p:spPr>
        <p:txBody>
          <a:bodyPr wrap="square" lIns="0" tIns="0" rIns="0" bIns="0"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16" name="テキスト ボックス 15">
            <a:extLst>
              <a:ext uri="{FF2B5EF4-FFF2-40B4-BE49-F238E27FC236}">
                <a16:creationId xmlns:a16="http://schemas.microsoft.com/office/drawing/2014/main" id="{C9441A7C-FB6A-DE46-63BD-96550FA929A6}"/>
              </a:ext>
            </a:extLst>
          </p:cNvPr>
          <p:cNvSpPr txBox="1"/>
          <p:nvPr/>
        </p:nvSpPr>
        <p:spPr>
          <a:xfrm>
            <a:off x="6193297" y="3416044"/>
            <a:ext cx="540000" cy="184666"/>
          </a:xfrm>
          <a:prstGeom prst="rect">
            <a:avLst/>
          </a:prstGeom>
          <a:noFill/>
        </p:spPr>
        <p:txBody>
          <a:bodyPr wrap="square" lIns="0" tIns="0" rIns="0" bIns="0"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7" name="テキスト ボックス 16">
            <a:extLst>
              <a:ext uri="{FF2B5EF4-FFF2-40B4-BE49-F238E27FC236}">
                <a16:creationId xmlns:a16="http://schemas.microsoft.com/office/drawing/2014/main" id="{FBF1412F-A980-AE2F-9BFA-7BE26B1DB90B}"/>
              </a:ext>
            </a:extLst>
          </p:cNvPr>
          <p:cNvSpPr txBox="1"/>
          <p:nvPr/>
        </p:nvSpPr>
        <p:spPr>
          <a:xfrm>
            <a:off x="3957674" y="3975102"/>
            <a:ext cx="540000" cy="184666"/>
          </a:xfrm>
          <a:prstGeom prst="rect">
            <a:avLst/>
          </a:prstGeom>
          <a:noFill/>
        </p:spPr>
        <p:txBody>
          <a:bodyPr wrap="square" lIns="0" tIns="0" rIns="0" bIns="0"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F63F039A-9748-D8DF-F1D3-055538297FC2}"/>
              </a:ext>
            </a:extLst>
          </p:cNvPr>
          <p:cNvSpPr txBox="1"/>
          <p:nvPr/>
        </p:nvSpPr>
        <p:spPr>
          <a:xfrm>
            <a:off x="3417674" y="5386422"/>
            <a:ext cx="540000" cy="184666"/>
          </a:xfrm>
          <a:prstGeom prst="rect">
            <a:avLst/>
          </a:prstGeom>
          <a:noFill/>
        </p:spPr>
        <p:txBody>
          <a:bodyPr wrap="square" lIns="0" tIns="0" rIns="0" bIns="0"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DBB54246-9877-2321-5EE6-18A196F224F9}"/>
              </a:ext>
            </a:extLst>
          </p:cNvPr>
          <p:cNvSpPr txBox="1"/>
          <p:nvPr/>
        </p:nvSpPr>
        <p:spPr>
          <a:xfrm>
            <a:off x="4594441" y="5393088"/>
            <a:ext cx="540000" cy="184666"/>
          </a:xfrm>
          <a:prstGeom prst="rect">
            <a:avLst/>
          </a:prstGeom>
          <a:noFill/>
        </p:spPr>
        <p:txBody>
          <a:bodyPr wrap="square" lIns="0" tIns="0" rIns="0" bIns="0"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29" name="テキスト ボックス 28">
            <a:extLst>
              <a:ext uri="{FF2B5EF4-FFF2-40B4-BE49-F238E27FC236}">
                <a16:creationId xmlns:a16="http://schemas.microsoft.com/office/drawing/2014/main" id="{50506B15-5506-52B2-E7BB-84CFD34BC2E5}"/>
              </a:ext>
            </a:extLst>
          </p:cNvPr>
          <p:cNvSpPr txBox="1"/>
          <p:nvPr/>
        </p:nvSpPr>
        <p:spPr>
          <a:xfrm>
            <a:off x="6210736" y="5386422"/>
            <a:ext cx="540000" cy="184666"/>
          </a:xfrm>
          <a:prstGeom prst="rect">
            <a:avLst/>
          </a:prstGeom>
          <a:noFill/>
        </p:spPr>
        <p:txBody>
          <a:bodyPr wrap="square" lIns="0" tIns="0" rIns="0" bIns="0"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0" name="テキスト ボックス 9">
            <a:extLst>
              <a:ext uri="{FF2B5EF4-FFF2-40B4-BE49-F238E27FC236}">
                <a16:creationId xmlns:a16="http://schemas.microsoft.com/office/drawing/2014/main" id="{7E83CA53-5093-B745-0975-950625EE7790}"/>
              </a:ext>
            </a:extLst>
          </p:cNvPr>
          <p:cNvSpPr txBox="1"/>
          <p:nvPr/>
        </p:nvSpPr>
        <p:spPr>
          <a:xfrm>
            <a:off x="6254148" y="1639117"/>
            <a:ext cx="540000" cy="184666"/>
          </a:xfrm>
          <a:prstGeom prst="rect">
            <a:avLst/>
          </a:prstGeom>
          <a:noFill/>
        </p:spPr>
        <p:txBody>
          <a:bodyPr wrap="square" lIns="0" tIns="0" rIns="0" bIns="0"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1" name="テキスト ボックス 10">
            <a:extLst>
              <a:ext uri="{FF2B5EF4-FFF2-40B4-BE49-F238E27FC236}">
                <a16:creationId xmlns:a16="http://schemas.microsoft.com/office/drawing/2014/main" id="{8CD28149-6A6C-567E-173A-A8677B31AD15}"/>
              </a:ext>
            </a:extLst>
          </p:cNvPr>
          <p:cNvSpPr txBox="1"/>
          <p:nvPr/>
        </p:nvSpPr>
        <p:spPr>
          <a:xfrm>
            <a:off x="3333910" y="1731450"/>
            <a:ext cx="540000" cy="184666"/>
          </a:xfrm>
          <a:prstGeom prst="rect">
            <a:avLst/>
          </a:prstGeom>
          <a:noFill/>
        </p:spPr>
        <p:txBody>
          <a:bodyPr wrap="square" lIns="0" tIns="0" rIns="0" bIns="0"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BBEAD23F-D258-45DD-B9E7-A3B01777F9BA}"/>
              </a:ext>
            </a:extLst>
          </p:cNvPr>
          <p:cNvSpPr txBox="1"/>
          <p:nvPr/>
        </p:nvSpPr>
        <p:spPr>
          <a:xfrm>
            <a:off x="65885" y="6408001"/>
            <a:ext cx="11697313" cy="353943"/>
          </a:xfrm>
          <a:prstGeom prst="rect">
            <a:avLst/>
          </a:prstGeom>
          <a:noFill/>
        </p:spPr>
        <p:txBody>
          <a:bodyPr wrap="square" tIns="0" bIns="0">
            <a:spAutoFit/>
          </a:bodyPr>
          <a:lstStyle/>
          <a:p>
            <a:pPr marL="444500" marR="0" lvl="0" indent="-268288" algn="l" defTabSz="914400" rtl="0" eaLnBrk="1" fontAlgn="auto" latinLnBrk="0" hangingPunct="1">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r>
              <a:rPr lang="ja-JP" altLang="en-US" sz="1200" dirty="0">
                <a:solidFill>
                  <a:prstClr val="black"/>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基本目標の達成状況把握のための指標である「みんなでめざそう値」の進捗状況を点検し、下記の区分により分類</a:t>
            </a: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444500" marR="0" lvl="0" indent="-268288" algn="l" defTabSz="914400" rtl="0" eaLnBrk="1" fontAlgn="auto" latinLnBrk="0" hangingPunct="1">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a:t>
            </a:r>
            <a:r>
              <a:rPr kumimoji="1" lang="ja-JP" altLang="en-US" sz="105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○：目標達成に向け順調に推移しているもの　　△：数値の改善はみられるが、ほぼ横ばいのもの　　▲：数値が悪化しているもの　</a:t>
            </a:r>
            <a:endParaRPr kumimoji="1" lang="ja-JP" altLang="en-US" sz="11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19" name="テキスト ボックス 18">
            <a:extLst>
              <a:ext uri="{FF2B5EF4-FFF2-40B4-BE49-F238E27FC236}">
                <a16:creationId xmlns:a16="http://schemas.microsoft.com/office/drawing/2014/main" id="{182F4E73-E72A-46F1-A2E3-57166909B3FD}"/>
              </a:ext>
            </a:extLst>
          </p:cNvPr>
          <p:cNvSpPr txBox="1"/>
          <p:nvPr/>
        </p:nvSpPr>
        <p:spPr>
          <a:xfrm>
            <a:off x="4656973" y="1657423"/>
            <a:ext cx="540000" cy="184666"/>
          </a:xfrm>
          <a:prstGeom prst="rect">
            <a:avLst/>
          </a:prstGeom>
          <a:noFill/>
        </p:spPr>
        <p:txBody>
          <a:bodyPr wrap="square" lIns="0" tIns="0" rIns="0" bIns="0"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2" name="テキスト ボックス 1">
            <a:extLst>
              <a:ext uri="{FF2B5EF4-FFF2-40B4-BE49-F238E27FC236}">
                <a16:creationId xmlns:a16="http://schemas.microsoft.com/office/drawing/2014/main" id="{21B9D254-0E78-4BB0-A28E-64459358228A}"/>
              </a:ext>
            </a:extLst>
          </p:cNvPr>
          <p:cNvSpPr txBox="1"/>
          <p:nvPr/>
        </p:nvSpPr>
        <p:spPr>
          <a:xfrm>
            <a:off x="519228" y="4012408"/>
            <a:ext cx="2525354" cy="461665"/>
          </a:xfrm>
          <a:prstGeom prst="rect">
            <a:avLst/>
          </a:prstGeom>
          <a:noFill/>
        </p:spPr>
        <p:txBody>
          <a:bodyPr wrap="square" rtlCol="0">
            <a:spAutoFit/>
          </a:bodyPr>
          <a:lstStyle/>
          <a:p>
            <a:pPr marL="92075" indent="-92075" algn="just"/>
            <a:r>
              <a:rPr kumimoji="1" lang="en-US" altLang="ja-JP" sz="800" dirty="0">
                <a:latin typeface="UD デジタル 教科書体 NP-R" panose="02020400000000000000" pitchFamily="18" charset="-128"/>
                <a:ea typeface="UD デジタル 教科書体 NP-R" panose="02020400000000000000" pitchFamily="18" charset="-128"/>
              </a:rPr>
              <a:t>※</a:t>
            </a:r>
            <a:r>
              <a:rPr kumimoji="1" lang="ja-JP" altLang="en-US" sz="800" dirty="0">
                <a:latin typeface="UD デジタル 教科書体 NP-R" panose="02020400000000000000" pitchFamily="18" charset="-128"/>
                <a:ea typeface="UD デジタル 教科書体 NP-R" panose="02020400000000000000" pitchFamily="18" charset="-128"/>
              </a:rPr>
              <a:t>空家法に基づく措置や</a:t>
            </a:r>
            <a:r>
              <a:rPr lang="ja-JP" altLang="en-US" sz="800" dirty="0">
                <a:latin typeface="UD デジタル 教科書体 NP-R" panose="02020400000000000000" pitchFamily="18" charset="-128"/>
                <a:ea typeface="UD デジタル 教科書体 NP-R" panose="02020400000000000000" pitchFamily="18" charset="-128"/>
              </a:rPr>
              <a:t>市町村による空家</a:t>
            </a:r>
            <a:r>
              <a:rPr kumimoji="1" lang="ja-JP" altLang="en-US" sz="800" dirty="0">
                <a:latin typeface="UD デジタル 教科書体 NP-R" panose="02020400000000000000" pitchFamily="18" charset="-128"/>
                <a:ea typeface="UD デジタル 教科書体 NP-R" panose="02020400000000000000" pitchFamily="18" charset="-128"/>
              </a:rPr>
              <a:t>対策に</a:t>
            </a:r>
            <a:r>
              <a:rPr lang="ja-JP" altLang="en-US" sz="800" dirty="0">
                <a:latin typeface="UD デジタル 教科書体 NP-R" panose="02020400000000000000" pitchFamily="18" charset="-128"/>
                <a:ea typeface="UD デジタル 教科書体 NP-R" panose="02020400000000000000" pitchFamily="18" charset="-128"/>
              </a:rPr>
              <a:t>よって</a:t>
            </a:r>
            <a:r>
              <a:rPr kumimoji="1" lang="ja-JP" altLang="en-US" sz="800" dirty="0">
                <a:latin typeface="UD デジタル 教科書体 NP-R" panose="02020400000000000000" pitchFamily="18" charset="-128"/>
                <a:ea typeface="UD デジタル 教科書体 NP-R" panose="02020400000000000000" pitchFamily="18" charset="-128"/>
              </a:rPr>
              <a:t>、除却、修繕、繁茂した樹木の伐採、改修による利活用、その他適切な管理がなされた件数</a:t>
            </a:r>
          </a:p>
        </p:txBody>
      </p:sp>
    </p:spTree>
    <p:extLst>
      <p:ext uri="{BB962C8B-B14F-4D97-AF65-F5344CB8AC3E}">
        <p14:creationId xmlns:p14="http://schemas.microsoft.com/office/powerpoint/2010/main" val="1378511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a:extLst>
              <a:ext uri="{FF2B5EF4-FFF2-40B4-BE49-F238E27FC236}">
                <a16:creationId xmlns:a16="http://schemas.microsoft.com/office/drawing/2014/main" id="{639D1C7B-638A-4800-BFC8-0BA2876C15BC}"/>
              </a:ext>
            </a:extLst>
          </p:cNvPr>
          <p:cNvGraphicFramePr>
            <a:graphicFrameLocks noGrp="1"/>
          </p:cNvGraphicFramePr>
          <p:nvPr/>
        </p:nvGraphicFramePr>
        <p:xfrm>
          <a:off x="251520" y="648000"/>
          <a:ext cx="11697313" cy="5760001"/>
        </p:xfrm>
        <a:graphic>
          <a:graphicData uri="http://schemas.openxmlformats.org/drawingml/2006/table">
            <a:tbl>
              <a:tblPr firstRow="1" bandRow="1">
                <a:tableStyleId>{5FD0F851-EC5A-4D38-B0AD-8093EC10F338}</a:tableStyleId>
              </a:tblPr>
              <a:tblGrid>
                <a:gridCol w="2547436">
                  <a:extLst>
                    <a:ext uri="{9D8B030D-6E8A-4147-A177-3AD203B41FA5}">
                      <a16:colId xmlns:a16="http://schemas.microsoft.com/office/drawing/2014/main" val="20000"/>
                    </a:ext>
                  </a:extLst>
                </a:gridCol>
                <a:gridCol w="4104000">
                  <a:extLst>
                    <a:ext uri="{9D8B030D-6E8A-4147-A177-3AD203B41FA5}">
                      <a16:colId xmlns:a16="http://schemas.microsoft.com/office/drawing/2014/main" val="1160030746"/>
                    </a:ext>
                  </a:extLst>
                </a:gridCol>
                <a:gridCol w="983744">
                  <a:extLst>
                    <a:ext uri="{9D8B030D-6E8A-4147-A177-3AD203B41FA5}">
                      <a16:colId xmlns:a16="http://schemas.microsoft.com/office/drawing/2014/main" val="20002"/>
                    </a:ext>
                  </a:extLst>
                </a:gridCol>
                <a:gridCol w="4062133">
                  <a:extLst>
                    <a:ext uri="{9D8B030D-6E8A-4147-A177-3AD203B41FA5}">
                      <a16:colId xmlns:a16="http://schemas.microsoft.com/office/drawing/2014/main" val="20004"/>
                    </a:ext>
                  </a:extLst>
                </a:gridCol>
              </a:tblGrid>
              <a:tr h="215668">
                <a:tc>
                  <a:txBody>
                    <a:bodyPr/>
                    <a:lstStyle/>
                    <a:p>
                      <a:pPr algn="ctr" fontAlgn="ctr">
                        <a:lnSpc>
                          <a:spcPct val="100000"/>
                        </a:lnSpc>
                      </a:pPr>
                      <a:r>
                        <a:rPr lang="ja-JP" altLang="en-US" sz="1400" b="1" u="none" strike="noStrike" dirty="0">
                          <a:solidFill>
                            <a:schemeClr val="tx1"/>
                          </a:solidFill>
                          <a:effectLst/>
                          <a:latin typeface="UD デジタル 教科書体 NP-R" panose="02020400000000000000" pitchFamily="18" charset="-128"/>
                          <a:ea typeface="UD デジタル 教科書体 NP-R" panose="02020400000000000000" pitchFamily="18" charset="-128"/>
                        </a:rPr>
                        <a:t>　項目</a:t>
                      </a:r>
                      <a:endPar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algn="ctr" fontAlgn="ctr">
                        <a:lnSpc>
                          <a:spcPct val="100000"/>
                        </a:lnSpc>
                      </a:pPr>
                      <a:r>
                        <a:rPr lang="ja-JP" altLang="en-US" sz="1400" b="1" u="none" strike="noStrike" dirty="0">
                          <a:solidFill>
                            <a:schemeClr val="tx1"/>
                          </a:solidFill>
                          <a:effectLst/>
                          <a:latin typeface="UD デジタル 教科書体 NP-R" panose="02020400000000000000" pitchFamily="18" charset="-128"/>
                          <a:ea typeface="UD デジタル 教科書体 NP-R" panose="02020400000000000000" pitchFamily="18" charset="-128"/>
                        </a:rPr>
                        <a:t>進捗状況</a:t>
                      </a:r>
                      <a:endPar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algn="ctr" fontAlgn="ctr">
                        <a:lnSpc>
                          <a:spcPct val="100000"/>
                        </a:lnSpc>
                      </a:pPr>
                      <a:r>
                        <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rPr>
                        <a:t>評価</a:t>
                      </a:r>
                    </a:p>
                  </a:txBody>
                  <a:tcPr marL="0" marR="0" marT="0" marB="0" anchor="ctr"/>
                </a:tc>
                <a:tc>
                  <a:txBody>
                    <a:bodyPr/>
                    <a:lstStyle/>
                    <a:p>
                      <a:pPr algn="ctr" fontAlgn="ctr">
                        <a:lnSpc>
                          <a:spcPct val="100000"/>
                        </a:lnSpc>
                      </a:pPr>
                      <a:r>
                        <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rPr>
                        <a:t>関連施策</a:t>
                      </a:r>
                    </a:p>
                  </a:txBody>
                  <a:tcPr marL="0" marR="0" marT="0" marB="0" anchor="ctr"/>
                </a:tc>
                <a:extLst>
                  <a:ext uri="{0D108BD9-81ED-4DB2-BD59-A6C34878D82A}">
                    <a16:rowId xmlns:a16="http://schemas.microsoft.com/office/drawing/2014/main" val="10000"/>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④高齢者の居住する住宅のバリアフリー化率</a:t>
                      </a:r>
                      <a:endParaRPr lang="en-US" altLang="ja-JP" sz="1400" dirty="0">
                        <a:latin typeface="UD デジタル 教科書体 NP-R" panose="02020400000000000000" pitchFamily="18" charset="-128"/>
                        <a:ea typeface="UD デジタル 教科書体 NP-R" panose="02020400000000000000" pitchFamily="18" charset="-128"/>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出典：住宅･土地統計調査</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360000" marR="0" indent="0" algn="l" defTabSz="914400" rtl="0" eaLnBrk="1" fontAlgn="auto" latinLnBrk="0" hangingPunct="1">
                        <a:lnSpc>
                          <a:spcPct val="12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（総務省）</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・府営住宅の建替え、改善によるバリアフリー化の推進</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・大阪府住宅リフォームマイスター制度の推進</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1"/>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⑤地震時等に著しく危険な密集市街地の面積</a:t>
                      </a:r>
                      <a:endParaRPr lang="en-US" altLang="ja-JP" sz="1400" dirty="0">
                        <a:latin typeface="UD デジタル 教科書体 NP-R" panose="02020400000000000000" pitchFamily="18" charset="-128"/>
                        <a:ea typeface="UD デジタル 教科書体 NP-R" panose="02020400000000000000" pitchFamily="18" charset="-128"/>
                      </a:endParaRPr>
                    </a:p>
                    <a:p>
                      <a:pPr marL="174625" marR="0" lvl="0" indent="-174625" algn="just" defTabSz="914400" rtl="0" eaLnBrk="1" fontAlgn="auto" latinLnBrk="0" hangingPunct="1">
                        <a:lnSpc>
                          <a:spcPct val="10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74625" marR="0" lvl="0" indent="-174625" algn="just" defTabSz="914400" rtl="0" eaLnBrk="1" fontAlgn="auto" latinLnBrk="0" hangingPunct="1">
                        <a:lnSpc>
                          <a:spcPct val="10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出典：大阪府独自調査</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74625" marR="0" indent="-174625" algn="just" defTabSz="914400" rtl="0" eaLnBrk="1" fontAlgn="auto" latinLnBrk="0" hangingPunct="1">
                        <a:lnSpc>
                          <a:spcPct val="100000"/>
                        </a:lnSpc>
                        <a:spcBef>
                          <a:spcPts val="0"/>
                        </a:spcBef>
                        <a:spcAft>
                          <a:spcPts val="0"/>
                        </a:spcAft>
                        <a:buClrTx/>
                        <a:buSzTx/>
                        <a:buFontTx/>
                        <a:buNone/>
                        <a:tabLst/>
                        <a:defRPr/>
                      </a:pPr>
                      <a:endParaRPr lang="en-US" altLang="ja-JP" sz="1400" dirty="0">
                        <a:latin typeface="UD デジタル 教科書体 NP-R" panose="02020400000000000000" pitchFamily="18" charset="-128"/>
                        <a:ea typeface="UD デジタル 教科書体 NP-R" panose="02020400000000000000" pitchFamily="18"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182563" marR="0" indent="-182563"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・延焼危険性を効果的に低減する地区内道路等の重点整備や老朽建築物の除却</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82563" marR="0" indent="-182563"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・「火災延焼の危険性･改善マップ」の作成･公表</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82563" marR="0" indent="-182563"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・地域特性に応じた防災訓練やワークショップの実施</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82563" marR="0" indent="-182563" algn="l" defTabSz="914400" rtl="0" eaLnBrk="1" fontAlgn="auto" latinLnBrk="0" hangingPunct="1">
                        <a:lnSpc>
                          <a:spcPct val="120000"/>
                        </a:lnSpc>
                        <a:spcBef>
                          <a:spcPts val="0"/>
                        </a:spcBef>
                        <a:spcAft>
                          <a:spcPts val="0"/>
                        </a:spcAft>
                        <a:buClrTx/>
                        <a:buSzTx/>
                        <a:buFontTx/>
                        <a:buNone/>
                        <a:tabLst/>
                        <a:defRPr/>
                      </a:pPr>
                      <a:r>
                        <a:rPr lang="ja-JP" altLang="en-US" sz="120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・住民や民間が魅力と感じるまちの将来像の検討・提示</a:t>
                      </a:r>
                      <a:endPar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2"/>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⑥住宅の耐震化率</a:t>
                      </a:r>
                      <a:endParaRPr lang="en-US" altLang="ja-JP" sz="1400" dirty="0">
                        <a:latin typeface="UD デジタル 教科書体 NP-R" panose="02020400000000000000" pitchFamily="18" charset="-128"/>
                        <a:ea typeface="UD デジタル 教科書体 NP-R" panose="02020400000000000000" pitchFamily="18" charset="-128"/>
                      </a:endParaRPr>
                    </a:p>
                    <a:p>
                      <a:pPr marL="174625" marR="0" lvl="0" indent="-174625" algn="just" defTabSz="914400" rtl="0" eaLnBrk="1" fontAlgn="auto" latinLnBrk="0" hangingPunct="1">
                        <a:lnSpc>
                          <a:spcPct val="10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74625" marR="0" lvl="0" indent="-174625" algn="just" defTabSz="914400" rtl="0" eaLnBrk="1" fontAlgn="auto" latinLnBrk="0" hangingPunct="1">
                        <a:lnSpc>
                          <a:spcPct val="10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出典：大阪府独自調査</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・市町村･民間事業者と連携した個別訪問等の普及啓発</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r>
                        <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WEB</a:t>
                      </a: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セミナーや耐震化フォーラム等による普及啓発</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・耐震診断等の補助の実施</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3"/>
                  </a:ext>
                </a:extLst>
              </a:tr>
            </a:tbl>
          </a:graphicData>
        </a:graphic>
      </p:graphicFrame>
      <p:sp>
        <p:nvSpPr>
          <p:cNvPr id="14" name="スライド番号プレースホルダー 1">
            <a:extLst>
              <a:ext uri="{FF2B5EF4-FFF2-40B4-BE49-F238E27FC236}">
                <a16:creationId xmlns:a16="http://schemas.microsoft.com/office/drawing/2014/main" id="{3DCEDADC-02B0-4930-A9B4-2E34A29F4FC4}"/>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43</a:t>
            </a:fld>
            <a:endParaRPr lang="en-US" altLang="ja-JP" dirty="0"/>
          </a:p>
        </p:txBody>
      </p:sp>
      <p:sp>
        <p:nvSpPr>
          <p:cNvPr id="9" name="正方形/長方形 8">
            <a:extLst>
              <a:ext uri="{FF2B5EF4-FFF2-40B4-BE49-F238E27FC236}">
                <a16:creationId xmlns:a16="http://schemas.microsoft.com/office/drawing/2014/main" id="{788917FA-E5EB-454D-ABB6-5679C6AE837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「住まうビジョン・大阪」の成果指標の進捗状況</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A55EBA41-8D7E-462B-966F-1E7724CFBF66}"/>
              </a:ext>
            </a:extLst>
          </p:cNvPr>
          <p:cNvSpPr txBox="1"/>
          <p:nvPr/>
        </p:nvSpPr>
        <p:spPr>
          <a:xfrm>
            <a:off x="65885" y="6408001"/>
            <a:ext cx="11697313" cy="353943"/>
          </a:xfrm>
          <a:prstGeom prst="rect">
            <a:avLst/>
          </a:prstGeom>
          <a:noFill/>
        </p:spPr>
        <p:txBody>
          <a:bodyPr wrap="square" tIns="0" bIns="0">
            <a:spAutoFit/>
          </a:bodyPr>
          <a:lstStyle/>
          <a:p>
            <a:pPr marL="444500" marR="0" lvl="0" indent="-268288" algn="l" defTabSz="914400" rtl="0" eaLnBrk="1" fontAlgn="auto" latinLnBrk="0" hangingPunct="1">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r>
              <a:rPr lang="ja-JP" altLang="en-US" sz="1200" dirty="0">
                <a:solidFill>
                  <a:prstClr val="black"/>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基本目標の達成状況把握のための指標である「みんなでめざそう値」の進捗状況を点検し、下記の区分により分類</a:t>
            </a: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444500" marR="0" lvl="0" indent="-268288" algn="l" defTabSz="914400" rtl="0" eaLnBrk="1" fontAlgn="auto" latinLnBrk="0" hangingPunct="1">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a:t>
            </a:r>
            <a:r>
              <a:rPr kumimoji="1" lang="ja-JP" altLang="en-US" sz="105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○：目標達成に向け順調に推移しているもの　　△：数値の改善はみられるが、ほぼ横ばいのもの　　▲：数値が悪化しているもの　</a:t>
            </a:r>
            <a:endParaRPr kumimoji="1" lang="ja-JP" altLang="en-US" sz="11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pic>
        <p:nvPicPr>
          <p:cNvPr id="2" name="図 1">
            <a:extLst>
              <a:ext uri="{FF2B5EF4-FFF2-40B4-BE49-F238E27FC236}">
                <a16:creationId xmlns:a16="http://schemas.microsoft.com/office/drawing/2014/main" id="{E2A20EF2-F469-46E3-8FA0-92903EAA9C9D}"/>
              </a:ext>
            </a:extLst>
          </p:cNvPr>
          <p:cNvPicPr>
            <a:picLocks noChangeAspect="1"/>
          </p:cNvPicPr>
          <p:nvPr/>
        </p:nvPicPr>
        <p:blipFill>
          <a:blip r:embed="rId3"/>
          <a:stretch>
            <a:fillRect/>
          </a:stretch>
        </p:blipFill>
        <p:spPr>
          <a:xfrm>
            <a:off x="3040793" y="1019737"/>
            <a:ext cx="3798137" cy="5297883"/>
          </a:xfrm>
          <a:prstGeom prst="rect">
            <a:avLst/>
          </a:prstGeom>
        </p:spPr>
      </p:pic>
    </p:spTree>
    <p:extLst>
      <p:ext uri="{BB962C8B-B14F-4D97-AF65-F5344CB8AC3E}">
        <p14:creationId xmlns:p14="http://schemas.microsoft.com/office/powerpoint/2010/main" val="3379956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a:extLst>
              <a:ext uri="{FF2B5EF4-FFF2-40B4-BE49-F238E27FC236}">
                <a16:creationId xmlns:a16="http://schemas.microsoft.com/office/drawing/2014/main" id="{639D1C7B-638A-4800-BFC8-0BA2876C15BC}"/>
              </a:ext>
            </a:extLst>
          </p:cNvPr>
          <p:cNvGraphicFramePr>
            <a:graphicFrameLocks noGrp="1"/>
          </p:cNvGraphicFramePr>
          <p:nvPr/>
        </p:nvGraphicFramePr>
        <p:xfrm>
          <a:off x="247343" y="648000"/>
          <a:ext cx="11697313" cy="5766970"/>
        </p:xfrm>
        <a:graphic>
          <a:graphicData uri="http://schemas.openxmlformats.org/drawingml/2006/table">
            <a:tbl>
              <a:tblPr firstRow="1" bandRow="1">
                <a:tableStyleId>{5FD0F851-EC5A-4D38-B0AD-8093EC10F338}</a:tableStyleId>
              </a:tblPr>
              <a:tblGrid>
                <a:gridCol w="2547436">
                  <a:extLst>
                    <a:ext uri="{9D8B030D-6E8A-4147-A177-3AD203B41FA5}">
                      <a16:colId xmlns:a16="http://schemas.microsoft.com/office/drawing/2014/main" val="20000"/>
                    </a:ext>
                  </a:extLst>
                </a:gridCol>
                <a:gridCol w="4104000">
                  <a:extLst>
                    <a:ext uri="{9D8B030D-6E8A-4147-A177-3AD203B41FA5}">
                      <a16:colId xmlns:a16="http://schemas.microsoft.com/office/drawing/2014/main" val="1160030746"/>
                    </a:ext>
                  </a:extLst>
                </a:gridCol>
                <a:gridCol w="1002794">
                  <a:extLst>
                    <a:ext uri="{9D8B030D-6E8A-4147-A177-3AD203B41FA5}">
                      <a16:colId xmlns:a16="http://schemas.microsoft.com/office/drawing/2014/main" val="20002"/>
                    </a:ext>
                  </a:extLst>
                </a:gridCol>
                <a:gridCol w="4043083">
                  <a:extLst>
                    <a:ext uri="{9D8B030D-6E8A-4147-A177-3AD203B41FA5}">
                      <a16:colId xmlns:a16="http://schemas.microsoft.com/office/drawing/2014/main" val="20004"/>
                    </a:ext>
                  </a:extLst>
                </a:gridCol>
              </a:tblGrid>
              <a:tr h="215668">
                <a:tc>
                  <a:txBody>
                    <a:bodyPr/>
                    <a:lstStyle/>
                    <a:p>
                      <a:pPr algn="ctr" fontAlgn="ctr">
                        <a:lnSpc>
                          <a:spcPct val="100000"/>
                        </a:lnSpc>
                      </a:pPr>
                      <a:r>
                        <a:rPr lang="ja-JP" altLang="en-US" sz="1400" b="1" u="none" strike="noStrike" dirty="0">
                          <a:solidFill>
                            <a:schemeClr val="tx1"/>
                          </a:solidFill>
                          <a:effectLst/>
                          <a:latin typeface="UD デジタル 教科書体 NP-R" panose="02020400000000000000" pitchFamily="18" charset="-128"/>
                          <a:ea typeface="UD デジタル 教科書体 NP-R" panose="02020400000000000000" pitchFamily="18" charset="-128"/>
                        </a:rPr>
                        <a:t>　項目</a:t>
                      </a:r>
                      <a:endPar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algn="ctr" fontAlgn="ctr">
                        <a:lnSpc>
                          <a:spcPct val="100000"/>
                        </a:lnSpc>
                      </a:pPr>
                      <a:r>
                        <a:rPr lang="ja-JP" altLang="en-US" sz="1400" b="1" u="none" strike="noStrike" dirty="0">
                          <a:solidFill>
                            <a:schemeClr val="tx1"/>
                          </a:solidFill>
                          <a:effectLst/>
                          <a:latin typeface="UD デジタル 教科書体 NP-R" panose="02020400000000000000" pitchFamily="18" charset="-128"/>
                          <a:ea typeface="UD デジタル 教科書体 NP-R" panose="02020400000000000000" pitchFamily="18" charset="-128"/>
                        </a:rPr>
                        <a:t>進捗状況</a:t>
                      </a:r>
                      <a:endPar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algn="ctr" fontAlgn="ctr">
                        <a:lnSpc>
                          <a:spcPct val="100000"/>
                        </a:lnSpc>
                      </a:pPr>
                      <a:r>
                        <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rPr>
                        <a:t>評価</a:t>
                      </a:r>
                    </a:p>
                  </a:txBody>
                  <a:tcPr marL="0" marR="0" marT="0" marB="0" anchor="ctr"/>
                </a:tc>
                <a:tc>
                  <a:txBody>
                    <a:bodyPr/>
                    <a:lstStyle/>
                    <a:p>
                      <a:pPr algn="ctr" fontAlgn="ctr">
                        <a:lnSpc>
                          <a:spcPct val="100000"/>
                        </a:lnSpc>
                      </a:pPr>
                      <a:r>
                        <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rPr>
                        <a:t>関連施策</a:t>
                      </a:r>
                    </a:p>
                  </a:txBody>
                  <a:tcPr marL="0" marR="0" marT="0" marB="0" anchor="ctr"/>
                </a:tc>
                <a:extLst>
                  <a:ext uri="{0D108BD9-81ED-4DB2-BD59-A6C34878D82A}">
                    <a16:rowId xmlns:a16="http://schemas.microsoft.com/office/drawing/2014/main" val="10000"/>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⑦居住支援協議会を設立した市区町村数の人口カバー率</a:t>
                      </a:r>
                      <a:endParaRPr lang="en-US" altLang="ja-JP" sz="1400" dirty="0">
                        <a:latin typeface="UD デジタル 教科書体 NP-R" panose="02020400000000000000" pitchFamily="18" charset="-128"/>
                        <a:ea typeface="UD デジタル 教科書体 NP-R" panose="02020400000000000000" pitchFamily="18"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出典：大阪府独自調査</a:t>
                      </a:r>
                      <a:endParaRPr lang="en-US" altLang="ja-JP" sz="1100" dirty="0">
                        <a:latin typeface="UD デジタル 教科書体 NP-R" panose="02020400000000000000" pitchFamily="18" charset="-128"/>
                        <a:ea typeface="UD デジタル 教科書体 NP-R" panose="02020400000000000000" pitchFamily="18"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・居住支援研修会･交流会の開催</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82563" marR="0" indent="-182563"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・市区町村居住支援協議会の設立に向けた事業に対する補助の実施</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1"/>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⑧公的賃貸住宅全体の戸数</a:t>
                      </a:r>
                      <a:endParaRPr lang="en-US" altLang="ja-JP" sz="1400" dirty="0">
                        <a:latin typeface="UD デジタル 教科書体 NP-R" panose="02020400000000000000" pitchFamily="18" charset="-128"/>
                        <a:ea typeface="UD デジタル 教科書体 NP-R" panose="02020400000000000000" pitchFamily="18"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出典：大阪府独自調査</a:t>
                      </a:r>
                      <a:endParaRPr lang="en-US" altLang="ja-JP" sz="1100" dirty="0">
                        <a:latin typeface="UD デジタル 教科書体 NP-R" panose="02020400000000000000" pitchFamily="18" charset="-128"/>
                        <a:ea typeface="UD デジタル 教科書体 NP-R" panose="02020400000000000000" pitchFamily="18"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182563" marR="0" indent="-182563"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・府営住宅の再編・整備の推進</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82563" marR="0" indent="-182563"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・府営住宅資産を活用したまちづくり</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82563" marR="0" indent="-182563"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・公的賃貸住宅事業者間連携の取組推進</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2"/>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⑨賃貸住宅における入居差別の状況</a:t>
                      </a:r>
                      <a:endParaRPr lang="en-US" altLang="ja-JP" sz="1400" dirty="0">
                        <a:latin typeface="UD デジタル 教科書体 NP-R" panose="02020400000000000000" pitchFamily="18" charset="-128"/>
                        <a:ea typeface="UD デジタル 教科書体 NP-R" panose="02020400000000000000" pitchFamily="18" charset="-128"/>
                      </a:endParaRPr>
                    </a:p>
                    <a:p>
                      <a:pPr marL="90000" marR="0" indent="0" algn="just"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7030A0"/>
                          </a:solidFill>
                          <a:latin typeface="UD デジタル 教科書体 NP-R" panose="02020400000000000000" pitchFamily="18" charset="-128"/>
                          <a:ea typeface="UD デジタル 教科書体 NP-R" panose="02020400000000000000" pitchFamily="18" charset="-128"/>
                        </a:rPr>
                        <a:t>○</a:t>
                      </a:r>
                      <a:r>
                        <a:rPr lang="ja-JP" altLang="en-US" sz="1400" dirty="0">
                          <a:latin typeface="UD デジタル 教科書体 NP-R" panose="02020400000000000000" pitchFamily="18" charset="-128"/>
                          <a:ea typeface="UD デジタル 教科書体 NP-R" panose="02020400000000000000" pitchFamily="18" charset="-128"/>
                        </a:rPr>
                        <a:t>高齢者</a:t>
                      </a:r>
                      <a:endParaRPr lang="en-US" altLang="ja-JP" sz="1400" dirty="0">
                        <a:latin typeface="UD デジタル 教科書体 NP-R" panose="02020400000000000000" pitchFamily="18" charset="-128"/>
                        <a:ea typeface="UD デジタル 教科書体 NP-R" panose="02020400000000000000" pitchFamily="18" charset="-128"/>
                      </a:endParaRPr>
                    </a:p>
                    <a:p>
                      <a:pPr marL="90000" marR="0" indent="0" algn="just"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0099FF"/>
                          </a:solidFill>
                          <a:latin typeface="UD デジタル 教科書体 NP-R" panose="02020400000000000000" pitchFamily="18" charset="-128"/>
                          <a:ea typeface="UD デジタル 教科書体 NP-R" panose="02020400000000000000" pitchFamily="18" charset="-128"/>
                        </a:rPr>
                        <a:t>○</a:t>
                      </a:r>
                      <a:r>
                        <a:rPr lang="ja-JP" altLang="en-US" sz="1400" dirty="0">
                          <a:latin typeface="UD デジタル 教科書体 NP-R" panose="02020400000000000000" pitchFamily="18" charset="-128"/>
                          <a:ea typeface="UD デジタル 教科書体 NP-R" panose="02020400000000000000" pitchFamily="18" charset="-128"/>
                        </a:rPr>
                        <a:t>障がい者</a:t>
                      </a:r>
                      <a:endParaRPr lang="en-US" altLang="ja-JP" sz="1400" dirty="0">
                        <a:latin typeface="UD デジタル 教科書体 NP-R" panose="02020400000000000000" pitchFamily="18" charset="-128"/>
                        <a:ea typeface="UD デジタル 教科書体 NP-R" panose="02020400000000000000" pitchFamily="18" charset="-128"/>
                      </a:endParaRPr>
                    </a:p>
                    <a:p>
                      <a:pPr marL="90000" marR="0" indent="0" algn="just"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CC99FF"/>
                          </a:solidFill>
                          <a:latin typeface="UD デジタル 教科書体 NP-R" panose="02020400000000000000" pitchFamily="18" charset="-128"/>
                          <a:ea typeface="UD デジタル 教科書体 NP-R" panose="02020400000000000000" pitchFamily="18" charset="-128"/>
                        </a:rPr>
                        <a:t>○</a:t>
                      </a:r>
                      <a:r>
                        <a:rPr lang="ja-JP" altLang="en-US" sz="1400" dirty="0">
                          <a:latin typeface="UD デジタル 教科書体 NP-R" panose="02020400000000000000" pitchFamily="18" charset="-128"/>
                          <a:ea typeface="UD デジタル 教科書体 NP-R" panose="02020400000000000000" pitchFamily="18" charset="-128"/>
                        </a:rPr>
                        <a:t>母子（父子）家庭</a:t>
                      </a:r>
                      <a:endParaRPr lang="en-US" altLang="ja-JP" sz="1400" dirty="0">
                        <a:latin typeface="UD デジタル 教科書体 NP-R" panose="02020400000000000000" pitchFamily="18" charset="-128"/>
                        <a:ea typeface="UD デジタル 教科書体 NP-R" panose="02020400000000000000" pitchFamily="18" charset="-128"/>
                      </a:endParaRPr>
                    </a:p>
                    <a:p>
                      <a:pPr marL="90000" marR="0" indent="0" algn="just"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2F528F"/>
                          </a:solidFill>
                          <a:latin typeface="UD デジタル 教科書体 NP-R" panose="02020400000000000000" pitchFamily="18" charset="-128"/>
                          <a:ea typeface="UD デジタル 教科書体 NP-R" panose="02020400000000000000" pitchFamily="18" charset="-128"/>
                        </a:rPr>
                        <a:t>○</a:t>
                      </a:r>
                      <a:r>
                        <a:rPr lang="ja-JP" altLang="en-US" sz="1400" dirty="0">
                          <a:latin typeface="UD デジタル 教科書体 NP-R" panose="02020400000000000000" pitchFamily="18" charset="-128"/>
                          <a:ea typeface="UD デジタル 教科書体 NP-R" panose="02020400000000000000" pitchFamily="18" charset="-128"/>
                        </a:rPr>
                        <a:t>外国人</a:t>
                      </a:r>
                      <a:endParaRPr lang="en-US" altLang="ja-JP" sz="1400" dirty="0">
                        <a:latin typeface="UD デジタル 教科書体 NP-R" panose="02020400000000000000" pitchFamily="18" charset="-128"/>
                        <a:ea typeface="UD デジタル 教科書体 NP-R" panose="02020400000000000000" pitchFamily="18" charset="-128"/>
                      </a:endParaRPr>
                    </a:p>
                    <a:p>
                      <a:pPr marL="414000" marR="0" lvl="0" indent="-41400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414000" marR="0" lvl="0" indent="-41400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出典：宅地建物取引業者に関する人権問題実態調査</a:t>
                      </a:r>
                      <a:endParaRPr lang="en-US" altLang="ja-JP" sz="1100" dirty="0">
                        <a:latin typeface="UD デジタル 教科書体 NP-R" panose="02020400000000000000" pitchFamily="18" charset="-128"/>
                        <a:ea typeface="UD デジタル 教科書体 NP-R" panose="02020400000000000000" pitchFamily="18"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・セーフティーネット住宅の登録促進</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・居住支援協議会設立支援等の居住支援体制の構築</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・宅地建物取引業者研修会の開催</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3"/>
                  </a:ext>
                </a:extLst>
              </a:tr>
            </a:tbl>
          </a:graphicData>
        </a:graphic>
      </p:graphicFrame>
      <p:sp>
        <p:nvSpPr>
          <p:cNvPr id="14" name="スライド番号プレースホルダー 1">
            <a:extLst>
              <a:ext uri="{FF2B5EF4-FFF2-40B4-BE49-F238E27FC236}">
                <a16:creationId xmlns:a16="http://schemas.microsoft.com/office/drawing/2014/main" id="{3DCEDADC-02B0-4930-A9B4-2E34A29F4FC4}"/>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44</a:t>
            </a:fld>
            <a:endParaRPr lang="en-US" altLang="ja-JP" dirty="0"/>
          </a:p>
        </p:txBody>
      </p:sp>
      <p:sp>
        <p:nvSpPr>
          <p:cNvPr id="7" name="楕円 6">
            <a:extLst>
              <a:ext uri="{FF2B5EF4-FFF2-40B4-BE49-F238E27FC236}">
                <a16:creationId xmlns:a16="http://schemas.microsoft.com/office/drawing/2014/main" id="{DD470207-1EDB-A91A-7CAD-861B70391AB0}"/>
              </a:ext>
            </a:extLst>
          </p:cNvPr>
          <p:cNvSpPr/>
          <p:nvPr/>
        </p:nvSpPr>
        <p:spPr>
          <a:xfrm>
            <a:off x="433387" y="5080348"/>
            <a:ext cx="144000" cy="144000"/>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B18B4DE3-9855-D363-8854-C5F39A8F48B9}"/>
              </a:ext>
            </a:extLst>
          </p:cNvPr>
          <p:cNvSpPr/>
          <p:nvPr/>
        </p:nvSpPr>
        <p:spPr>
          <a:xfrm>
            <a:off x="428624" y="5296517"/>
            <a:ext cx="144000" cy="1440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97EEAB09-8B9A-B9F5-A779-C127AA455F6A}"/>
              </a:ext>
            </a:extLst>
          </p:cNvPr>
          <p:cNvSpPr/>
          <p:nvPr/>
        </p:nvSpPr>
        <p:spPr>
          <a:xfrm>
            <a:off x="428624" y="5508111"/>
            <a:ext cx="144000" cy="144000"/>
          </a:xfrm>
          <a:prstGeom prst="ellipse">
            <a:avLst/>
          </a:prstGeom>
          <a:solidFill>
            <a:srgbClr val="CC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6B9568E3-944A-94F9-3087-B01C23D80A2B}"/>
              </a:ext>
            </a:extLst>
          </p:cNvPr>
          <p:cNvSpPr/>
          <p:nvPr/>
        </p:nvSpPr>
        <p:spPr>
          <a:xfrm>
            <a:off x="428624" y="5723545"/>
            <a:ext cx="144000" cy="144000"/>
          </a:xfrm>
          <a:prstGeom prst="ellipse">
            <a:avLst/>
          </a:prstGeom>
          <a:solidFill>
            <a:srgbClr val="2F52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45DC139F-11B0-488B-A22C-A41E6B8D6771}"/>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「住まうビジョン・大阪」の成果指標の進捗状況</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3" name="テキスト ボックス 12">
            <a:extLst>
              <a:ext uri="{FF2B5EF4-FFF2-40B4-BE49-F238E27FC236}">
                <a16:creationId xmlns:a16="http://schemas.microsoft.com/office/drawing/2014/main" id="{CF169BE5-9054-430E-8642-587ABB8C8308}"/>
              </a:ext>
            </a:extLst>
          </p:cNvPr>
          <p:cNvSpPr txBox="1"/>
          <p:nvPr/>
        </p:nvSpPr>
        <p:spPr>
          <a:xfrm>
            <a:off x="65885" y="6408001"/>
            <a:ext cx="11697313" cy="353943"/>
          </a:xfrm>
          <a:prstGeom prst="rect">
            <a:avLst/>
          </a:prstGeom>
          <a:noFill/>
        </p:spPr>
        <p:txBody>
          <a:bodyPr wrap="square" tIns="0" bIns="0">
            <a:spAutoFit/>
          </a:bodyPr>
          <a:lstStyle/>
          <a:p>
            <a:pPr marL="444500" marR="0" lvl="0" indent="-268288" algn="l" defTabSz="914400" rtl="0" eaLnBrk="1" fontAlgn="auto" latinLnBrk="0" hangingPunct="1">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r>
              <a:rPr lang="ja-JP" altLang="en-US" sz="1200" dirty="0">
                <a:solidFill>
                  <a:prstClr val="black"/>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基本目標の達成状況把握のための指標である「みんなでめざそう値」の進捗状況を点検し、下記の区分により分類</a:t>
            </a: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444500" marR="0" lvl="0" indent="-268288" algn="l" defTabSz="914400" rtl="0" eaLnBrk="1" fontAlgn="auto" latinLnBrk="0" hangingPunct="1">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a:t>
            </a:r>
            <a:r>
              <a:rPr kumimoji="1" lang="ja-JP" altLang="en-US" sz="105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○：目標達成に向け順調に推移しているもの　　△：数値の改善はみられるが、ほぼ横ばいのもの　　▲：数値が悪化しているもの　</a:t>
            </a:r>
            <a:endParaRPr kumimoji="1" lang="ja-JP" altLang="en-US" sz="11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pic>
        <p:nvPicPr>
          <p:cNvPr id="2" name="図 1">
            <a:extLst>
              <a:ext uri="{FF2B5EF4-FFF2-40B4-BE49-F238E27FC236}">
                <a16:creationId xmlns:a16="http://schemas.microsoft.com/office/drawing/2014/main" id="{E6432468-932F-42A7-8321-B3C09645604A}"/>
              </a:ext>
            </a:extLst>
          </p:cNvPr>
          <p:cNvPicPr>
            <a:picLocks noChangeAspect="1"/>
          </p:cNvPicPr>
          <p:nvPr/>
        </p:nvPicPr>
        <p:blipFill>
          <a:blip r:embed="rId3"/>
          <a:stretch>
            <a:fillRect/>
          </a:stretch>
        </p:blipFill>
        <p:spPr>
          <a:xfrm>
            <a:off x="3044255" y="972297"/>
            <a:ext cx="3938357" cy="5328366"/>
          </a:xfrm>
          <a:prstGeom prst="rect">
            <a:avLst/>
          </a:prstGeom>
        </p:spPr>
      </p:pic>
    </p:spTree>
    <p:extLst>
      <p:ext uri="{BB962C8B-B14F-4D97-AF65-F5344CB8AC3E}">
        <p14:creationId xmlns:p14="http://schemas.microsoft.com/office/powerpoint/2010/main" val="4292455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a:extLst>
              <a:ext uri="{FF2B5EF4-FFF2-40B4-BE49-F238E27FC236}">
                <a16:creationId xmlns:a16="http://schemas.microsoft.com/office/drawing/2014/main" id="{639D1C7B-638A-4800-BFC8-0BA2876C15BC}"/>
              </a:ext>
            </a:extLst>
          </p:cNvPr>
          <p:cNvGraphicFramePr>
            <a:graphicFrameLocks noGrp="1"/>
          </p:cNvGraphicFramePr>
          <p:nvPr/>
        </p:nvGraphicFramePr>
        <p:xfrm>
          <a:off x="251520" y="648000"/>
          <a:ext cx="11697313" cy="5190748"/>
        </p:xfrm>
        <a:graphic>
          <a:graphicData uri="http://schemas.openxmlformats.org/drawingml/2006/table">
            <a:tbl>
              <a:tblPr firstRow="1" bandRow="1">
                <a:tableStyleId>{5FD0F851-EC5A-4D38-B0AD-8093EC10F338}</a:tableStyleId>
              </a:tblPr>
              <a:tblGrid>
                <a:gridCol w="2796480">
                  <a:extLst>
                    <a:ext uri="{9D8B030D-6E8A-4147-A177-3AD203B41FA5}">
                      <a16:colId xmlns:a16="http://schemas.microsoft.com/office/drawing/2014/main" val="20000"/>
                    </a:ext>
                  </a:extLst>
                </a:gridCol>
                <a:gridCol w="3854956">
                  <a:extLst>
                    <a:ext uri="{9D8B030D-6E8A-4147-A177-3AD203B41FA5}">
                      <a16:colId xmlns:a16="http://schemas.microsoft.com/office/drawing/2014/main" val="1160030746"/>
                    </a:ext>
                  </a:extLst>
                </a:gridCol>
                <a:gridCol w="1012319">
                  <a:extLst>
                    <a:ext uri="{9D8B030D-6E8A-4147-A177-3AD203B41FA5}">
                      <a16:colId xmlns:a16="http://schemas.microsoft.com/office/drawing/2014/main" val="20002"/>
                    </a:ext>
                  </a:extLst>
                </a:gridCol>
                <a:gridCol w="4033558">
                  <a:extLst>
                    <a:ext uri="{9D8B030D-6E8A-4147-A177-3AD203B41FA5}">
                      <a16:colId xmlns:a16="http://schemas.microsoft.com/office/drawing/2014/main" val="20004"/>
                    </a:ext>
                  </a:extLst>
                </a:gridCol>
              </a:tblGrid>
              <a:tr h="215668">
                <a:tc>
                  <a:txBody>
                    <a:bodyPr/>
                    <a:lstStyle/>
                    <a:p>
                      <a:pPr algn="ctr" fontAlgn="ctr">
                        <a:lnSpc>
                          <a:spcPct val="100000"/>
                        </a:lnSpc>
                      </a:pPr>
                      <a:r>
                        <a:rPr lang="ja-JP" altLang="en-US" sz="1400" b="1" u="none" strike="noStrike" dirty="0">
                          <a:solidFill>
                            <a:schemeClr val="tx1"/>
                          </a:solidFill>
                          <a:effectLst/>
                          <a:latin typeface="UD デジタル 教科書体 NP-R" panose="02020400000000000000" pitchFamily="18" charset="-128"/>
                          <a:ea typeface="UD デジタル 教科書体 NP-R" panose="02020400000000000000" pitchFamily="18" charset="-128"/>
                        </a:rPr>
                        <a:t>　項目</a:t>
                      </a:r>
                      <a:endPar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algn="ctr" fontAlgn="ctr">
                        <a:lnSpc>
                          <a:spcPct val="100000"/>
                        </a:lnSpc>
                      </a:pPr>
                      <a:r>
                        <a:rPr lang="ja-JP" altLang="en-US" sz="1400" b="1" u="none" strike="noStrike" dirty="0">
                          <a:solidFill>
                            <a:schemeClr val="tx1"/>
                          </a:solidFill>
                          <a:effectLst/>
                          <a:latin typeface="UD デジタル 教科書体 NP-R" panose="02020400000000000000" pitchFamily="18" charset="-128"/>
                          <a:ea typeface="UD デジタル 教科書体 NP-R" panose="02020400000000000000" pitchFamily="18" charset="-128"/>
                        </a:rPr>
                        <a:t>進捗状況</a:t>
                      </a:r>
                      <a:endPar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algn="ctr" fontAlgn="ctr">
                        <a:lnSpc>
                          <a:spcPct val="100000"/>
                        </a:lnSpc>
                      </a:pPr>
                      <a:r>
                        <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rPr>
                        <a:t>評価</a:t>
                      </a:r>
                    </a:p>
                  </a:txBody>
                  <a:tcPr marL="0" marR="0" marT="0" marB="0" anchor="ctr"/>
                </a:tc>
                <a:tc>
                  <a:txBody>
                    <a:bodyPr/>
                    <a:lstStyle/>
                    <a:p>
                      <a:pPr algn="ctr" fontAlgn="ctr">
                        <a:lnSpc>
                          <a:spcPct val="100000"/>
                        </a:lnSpc>
                      </a:pPr>
                      <a:r>
                        <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rPr>
                        <a:t>関連施策</a:t>
                      </a:r>
                    </a:p>
                  </a:txBody>
                  <a:tcPr marL="0" marR="0" marT="0" marB="0" anchor="ctr"/>
                </a:tc>
                <a:extLst>
                  <a:ext uri="{0D108BD9-81ED-4DB2-BD59-A6C34878D82A}">
                    <a16:rowId xmlns:a16="http://schemas.microsoft.com/office/drawing/2014/main" val="10000"/>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⑩土地取引等における差別の状況</a:t>
                      </a:r>
                      <a:endParaRPr lang="en-US" altLang="ja-JP" sz="1400" dirty="0">
                        <a:latin typeface="UD デジタル 教科書体 NP-R" panose="02020400000000000000" pitchFamily="18" charset="-128"/>
                        <a:ea typeface="UD デジタル 教科書体 NP-R" panose="02020400000000000000" pitchFamily="18" charset="-128"/>
                      </a:endParaRPr>
                    </a:p>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rPr>
                        <a:t>（</a:t>
                      </a:r>
                      <a:r>
                        <a:rPr lang="ja-JP" altLang="en-US" sz="1200" spc="-20" baseline="0" dirty="0">
                          <a:latin typeface="UD デジタル 教科書体 NP-R" panose="02020400000000000000" pitchFamily="18" charset="-128"/>
                          <a:ea typeface="UD デジタル 教科書体 NP-R" panose="02020400000000000000" pitchFamily="18" charset="-128"/>
                        </a:rPr>
                        <a:t>宅地建物取引業者が取引物件に関して、同和地区であるかどうかの質問を受けた経験がある割合</a:t>
                      </a:r>
                      <a:r>
                        <a:rPr lang="ja-JP" altLang="en-US" sz="1200" dirty="0">
                          <a:latin typeface="UD デジタル 教科書体 NP-R" panose="02020400000000000000" pitchFamily="18" charset="-128"/>
                          <a:ea typeface="UD デジタル 教科書体 NP-R" panose="02020400000000000000" pitchFamily="18" charset="-128"/>
                        </a:rPr>
                        <a:t>（過去</a:t>
                      </a:r>
                      <a:r>
                        <a:rPr lang="en-US" altLang="ja-JP" sz="1200" dirty="0">
                          <a:latin typeface="UD デジタル 教科書体 NP-R" panose="02020400000000000000" pitchFamily="18" charset="-128"/>
                          <a:ea typeface="UD デジタル 教科書体 NP-R" panose="02020400000000000000" pitchFamily="18" charset="-128"/>
                        </a:rPr>
                        <a:t>5</a:t>
                      </a:r>
                      <a:r>
                        <a:rPr lang="ja-JP" altLang="en-US" sz="1200" dirty="0">
                          <a:latin typeface="UD デジタル 教科書体 NP-R" panose="02020400000000000000" pitchFamily="18" charset="-128"/>
                          <a:ea typeface="UD デジタル 教科書体 NP-R" panose="02020400000000000000" pitchFamily="18" charset="-128"/>
                        </a:rPr>
                        <a:t>年間））</a:t>
                      </a:r>
                      <a:endParaRPr lang="en-US" altLang="ja-JP" sz="1200" dirty="0">
                        <a:latin typeface="UD デジタル 教科書体 NP-R" panose="02020400000000000000" pitchFamily="18" charset="-128"/>
                        <a:ea typeface="UD デジタル 教科書体 NP-R" panose="02020400000000000000" pitchFamily="18" charset="-128"/>
                      </a:endParaRPr>
                    </a:p>
                    <a:p>
                      <a:pPr marL="414000" marR="0" lvl="0" indent="-41400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414000" marR="0" lvl="0" indent="-41400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出典：宅地建物取引業者に関する人権問題実態調査</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74625" marR="0" indent="-174625" algn="just" defTabSz="914400" rtl="0" eaLnBrk="1" fontAlgn="auto" latinLnBrk="0" hangingPunct="1">
                        <a:lnSpc>
                          <a:spcPct val="100000"/>
                        </a:lnSpc>
                        <a:spcBef>
                          <a:spcPts val="0"/>
                        </a:spcBef>
                        <a:spcAft>
                          <a:spcPts val="0"/>
                        </a:spcAft>
                        <a:buClrTx/>
                        <a:buSzTx/>
                        <a:buFontTx/>
                        <a:buNone/>
                        <a:tabLst/>
                        <a:defRPr/>
                      </a:pPr>
                      <a:endParaRPr lang="en-US" altLang="ja-JP" sz="1400" dirty="0">
                        <a:latin typeface="UD デジタル 教科書体 NP-R" panose="02020400000000000000" pitchFamily="18" charset="-128"/>
                        <a:ea typeface="UD デジタル 教科書体 NP-R" panose="02020400000000000000" pitchFamily="18"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・宅地建物取引業者研修会の開催</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・業界団体との連携による人権推進員養成講座の開催</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・宅地建物取引業法に基づく指導監督基準の適正な運用</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1"/>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⑪</a:t>
                      </a:r>
                      <a:r>
                        <a:rPr lang="ja-JP" altLang="en-US" sz="1400" spc="-60" baseline="0" dirty="0">
                          <a:latin typeface="UD デジタル 教科書体 NP-R" panose="02020400000000000000" pitchFamily="18" charset="-128"/>
                          <a:ea typeface="UD デジタル 教科書体 NP-R" panose="02020400000000000000" pitchFamily="18" charset="-128"/>
                        </a:rPr>
                        <a:t>宅地建物取引業者の人権意識</a:t>
                      </a:r>
                      <a:endParaRPr lang="en-US" altLang="ja-JP" sz="1400" spc="-60" baseline="0" dirty="0">
                        <a:latin typeface="UD デジタル 教科書体 NP-R" panose="02020400000000000000" pitchFamily="18" charset="-128"/>
                        <a:ea typeface="UD デジタル 教科書体 NP-R" panose="02020400000000000000" pitchFamily="18" charset="-128"/>
                      </a:endParaRPr>
                    </a:p>
                    <a:p>
                      <a:pPr marL="270000" marR="0" indent="-180000" algn="just"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2F528F"/>
                          </a:solidFill>
                          <a:latin typeface="UD デジタル 教科書体 NP-R" panose="02020400000000000000" pitchFamily="18" charset="-128"/>
                          <a:ea typeface="UD デジタル 教科書体 NP-R" panose="02020400000000000000" pitchFamily="18" charset="-128"/>
                        </a:rPr>
                        <a:t>○</a:t>
                      </a:r>
                      <a:r>
                        <a:rPr lang="ja-JP" altLang="en-US" sz="1300" dirty="0">
                          <a:latin typeface="UD デジタル 教科書体 NP-R" panose="02020400000000000000" pitchFamily="18" charset="-128"/>
                          <a:ea typeface="UD デジタル 教科書体 NP-R" panose="02020400000000000000" pitchFamily="18" charset="-128"/>
                        </a:rPr>
                        <a:t>宅地建物取引業法に基づく指導監督基準の規制内容の認識割合</a:t>
                      </a:r>
                      <a:endParaRPr lang="en-US" altLang="ja-JP" sz="1300" dirty="0">
                        <a:latin typeface="UD デジタル 教科書体 NP-R" panose="02020400000000000000" pitchFamily="18" charset="-128"/>
                        <a:ea typeface="UD デジタル 教科書体 NP-R" panose="02020400000000000000" pitchFamily="18" charset="-128"/>
                      </a:endParaRPr>
                    </a:p>
                    <a:p>
                      <a:pPr marL="270000" marR="0" indent="-180000" algn="just" defTabSz="914400" rtl="0" eaLnBrk="1" fontAlgn="auto" latinLnBrk="0" hangingPunct="1">
                        <a:lnSpc>
                          <a:spcPct val="100000"/>
                        </a:lnSpc>
                        <a:spcBef>
                          <a:spcPts val="0"/>
                        </a:spcBef>
                        <a:spcAft>
                          <a:spcPts val="0"/>
                        </a:spcAft>
                        <a:buClrTx/>
                        <a:buSzTx/>
                        <a:buFontTx/>
                        <a:buNone/>
                        <a:tabLst/>
                        <a:defRPr/>
                      </a:pPr>
                      <a:endParaRPr lang="en-US" altLang="ja-JP" sz="1300" dirty="0">
                        <a:latin typeface="UD デジタル 教科書体 NP-R" panose="02020400000000000000" pitchFamily="18" charset="-128"/>
                        <a:ea typeface="UD デジタル 教科書体 NP-R" panose="02020400000000000000" pitchFamily="18" charset="-128"/>
                      </a:endParaRPr>
                    </a:p>
                    <a:p>
                      <a:pPr marL="270000" marR="0" indent="-180000" algn="just"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0099FF"/>
                          </a:solidFill>
                          <a:latin typeface="UD デジタル 教科書体 NP-R" panose="02020400000000000000" pitchFamily="18" charset="-128"/>
                          <a:ea typeface="UD デジタル 教科書体 NP-R" panose="02020400000000000000" pitchFamily="18" charset="-128"/>
                        </a:rPr>
                        <a:t>○</a:t>
                      </a:r>
                      <a:r>
                        <a:rPr lang="ja-JP" altLang="en-US" sz="1300" dirty="0">
                          <a:latin typeface="UD デジタル 教科書体 NP-R" panose="02020400000000000000" pitchFamily="18" charset="-128"/>
                          <a:ea typeface="UD デジタル 教科書体 NP-R" panose="02020400000000000000" pitchFamily="18" charset="-128"/>
                        </a:rPr>
                        <a:t>宅地建物取引業法第</a:t>
                      </a:r>
                      <a:r>
                        <a:rPr lang="en-US" altLang="ja-JP" sz="1300" dirty="0">
                          <a:latin typeface="UD デジタル 教科書体 NP-R" panose="02020400000000000000" pitchFamily="18" charset="-128"/>
                          <a:ea typeface="UD デジタル 教科書体 NP-R" panose="02020400000000000000" pitchFamily="18" charset="-128"/>
                        </a:rPr>
                        <a:t>47</a:t>
                      </a:r>
                      <a:r>
                        <a:rPr lang="ja-JP" altLang="en-US" sz="1300" dirty="0">
                          <a:latin typeface="UD デジタル 教科書体 NP-R" panose="02020400000000000000" pitchFamily="18" charset="-128"/>
                          <a:ea typeface="UD デジタル 教科書体 NP-R" panose="02020400000000000000" pitchFamily="18" charset="-128"/>
                        </a:rPr>
                        <a:t>条関係の解釈に関する国土交通大臣答弁の認識割合</a:t>
                      </a:r>
                      <a:endParaRPr lang="en-US" altLang="ja-JP" sz="1300" dirty="0">
                        <a:latin typeface="UD デジタル 教科書体 NP-R" panose="02020400000000000000" pitchFamily="18" charset="-128"/>
                        <a:ea typeface="UD デジタル 教科書体 NP-R" panose="02020400000000000000" pitchFamily="18" charset="-128"/>
                      </a:endParaRPr>
                    </a:p>
                    <a:p>
                      <a:pPr marL="270000" marR="0" indent="-180000" algn="just" defTabSz="914400" rtl="0" eaLnBrk="1" fontAlgn="auto" latinLnBrk="0" hangingPunct="1">
                        <a:lnSpc>
                          <a:spcPct val="100000"/>
                        </a:lnSpc>
                        <a:spcBef>
                          <a:spcPts val="0"/>
                        </a:spcBef>
                        <a:spcAft>
                          <a:spcPts val="0"/>
                        </a:spcAft>
                        <a:buClrTx/>
                        <a:buSzTx/>
                        <a:buFontTx/>
                        <a:buNone/>
                        <a:tabLst/>
                        <a:defRPr/>
                      </a:pPr>
                      <a:endParaRPr lang="en-US" altLang="ja-JP" sz="1300" dirty="0">
                        <a:latin typeface="UD デジタル 教科書体 NP-R" panose="02020400000000000000" pitchFamily="18" charset="-128"/>
                        <a:ea typeface="UD デジタル 教科書体 NP-R" panose="02020400000000000000" pitchFamily="18" charset="-128"/>
                      </a:endParaRPr>
                    </a:p>
                    <a:p>
                      <a:pPr marL="270000" marR="0" indent="-180000" algn="just"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7030A0"/>
                          </a:solidFill>
                          <a:latin typeface="UD デジタル 教科書体 NP-R" panose="02020400000000000000" pitchFamily="18" charset="-128"/>
                          <a:ea typeface="UD デジタル 教科書体 NP-R" panose="02020400000000000000" pitchFamily="18" charset="-128"/>
                        </a:rPr>
                        <a:t>○</a:t>
                      </a:r>
                      <a:r>
                        <a:rPr lang="ja-JP" altLang="en-US" sz="1300" spc="-10" baseline="0" dirty="0">
                          <a:latin typeface="UD デジタル 教科書体 NP-R" panose="02020400000000000000" pitchFamily="18" charset="-128"/>
                          <a:ea typeface="UD デジタル 教科書体 NP-R" panose="02020400000000000000" pitchFamily="18" charset="-128"/>
                        </a:rPr>
                        <a:t>大阪府部落差別事象に係る調査等の規制等に関する条例の改正内容の認識割合</a:t>
                      </a:r>
                      <a:endParaRPr lang="en-US" altLang="ja-JP" sz="1300" spc="-10" baseline="0" dirty="0">
                        <a:latin typeface="UD デジタル 教科書体 NP-R" panose="02020400000000000000" pitchFamily="18" charset="-128"/>
                        <a:ea typeface="UD デジタル 教科書体 NP-R" panose="02020400000000000000" pitchFamily="18" charset="-128"/>
                      </a:endParaRPr>
                    </a:p>
                    <a:p>
                      <a:pPr marL="414000" marR="0" lvl="0" indent="-41400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414000" marR="0" lvl="0" indent="-41400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出典：宅地建物取引業者に関する人権問題実態調査</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74625" marR="0" indent="-174625" algn="just" defTabSz="914400" rtl="0" eaLnBrk="1" fontAlgn="auto" latinLnBrk="0" hangingPunct="1">
                        <a:lnSpc>
                          <a:spcPct val="100000"/>
                        </a:lnSpc>
                        <a:spcBef>
                          <a:spcPts val="0"/>
                        </a:spcBef>
                        <a:spcAft>
                          <a:spcPts val="0"/>
                        </a:spcAft>
                        <a:buClrTx/>
                        <a:buSzTx/>
                        <a:buFontTx/>
                        <a:buNone/>
                        <a:tabLst/>
                        <a:defRPr/>
                      </a:pPr>
                      <a:endParaRPr lang="en-US" altLang="ja-JP" sz="1400" dirty="0">
                        <a:latin typeface="UD デジタル 教科書体 NP-R" panose="02020400000000000000" pitchFamily="18" charset="-128"/>
                        <a:ea typeface="UD デジタル 教科書体 NP-R" panose="02020400000000000000" pitchFamily="18"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・宅地建物取引業者研修会の開催</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・業界団体との連携による人権推進員養成講座の開催</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・宅地建物取引業法に基づく指導監督基準の適正な運用</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2"/>
                  </a:ext>
                </a:extLst>
              </a:tr>
            </a:tbl>
          </a:graphicData>
        </a:graphic>
      </p:graphicFrame>
      <p:sp>
        <p:nvSpPr>
          <p:cNvPr id="14" name="スライド番号プレースホルダー 1">
            <a:extLst>
              <a:ext uri="{FF2B5EF4-FFF2-40B4-BE49-F238E27FC236}">
                <a16:creationId xmlns:a16="http://schemas.microsoft.com/office/drawing/2014/main" id="{3DCEDADC-02B0-4930-A9B4-2E34A29F4FC4}"/>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45</a:t>
            </a:fld>
            <a:endParaRPr lang="en-US" altLang="ja-JP" dirty="0"/>
          </a:p>
        </p:txBody>
      </p:sp>
      <p:sp>
        <p:nvSpPr>
          <p:cNvPr id="4" name="楕円 3">
            <a:extLst>
              <a:ext uri="{FF2B5EF4-FFF2-40B4-BE49-F238E27FC236}">
                <a16:creationId xmlns:a16="http://schemas.microsoft.com/office/drawing/2014/main" id="{8CD37821-FFFA-24D1-84F0-549E7BC86B15}"/>
              </a:ext>
            </a:extLst>
          </p:cNvPr>
          <p:cNvSpPr/>
          <p:nvPr/>
        </p:nvSpPr>
        <p:spPr>
          <a:xfrm>
            <a:off x="428624" y="3114388"/>
            <a:ext cx="144000" cy="144000"/>
          </a:xfrm>
          <a:prstGeom prst="ellipse">
            <a:avLst/>
          </a:prstGeom>
          <a:solidFill>
            <a:srgbClr val="2F52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72142B0D-B930-4905-F07F-028A4200FDED}"/>
              </a:ext>
            </a:extLst>
          </p:cNvPr>
          <p:cNvSpPr/>
          <p:nvPr/>
        </p:nvSpPr>
        <p:spPr>
          <a:xfrm>
            <a:off x="428624" y="3730820"/>
            <a:ext cx="144000" cy="144000"/>
          </a:xfrm>
          <a:prstGeom prst="ellipse">
            <a:avLst/>
          </a:prstGeom>
          <a:solidFill>
            <a:srgbClr val="00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DDC3D8E2-FBAC-B033-7F3D-881BE8BD5C6C}"/>
              </a:ext>
            </a:extLst>
          </p:cNvPr>
          <p:cNvSpPr/>
          <p:nvPr/>
        </p:nvSpPr>
        <p:spPr>
          <a:xfrm>
            <a:off x="428624" y="4533307"/>
            <a:ext cx="144000" cy="14400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23FE1556-7254-42C1-AD9F-7C6296DF82B2}"/>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「住まうビジョン・大阪」の成果指標の進捗状況</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17FC3AF3-2204-4FBA-B2FD-6983C31C4825}"/>
              </a:ext>
            </a:extLst>
          </p:cNvPr>
          <p:cNvSpPr txBox="1"/>
          <p:nvPr/>
        </p:nvSpPr>
        <p:spPr>
          <a:xfrm>
            <a:off x="65885" y="6408001"/>
            <a:ext cx="11697313" cy="353943"/>
          </a:xfrm>
          <a:prstGeom prst="rect">
            <a:avLst/>
          </a:prstGeom>
          <a:noFill/>
        </p:spPr>
        <p:txBody>
          <a:bodyPr wrap="square" tIns="0" bIns="0">
            <a:spAutoFit/>
          </a:bodyPr>
          <a:lstStyle/>
          <a:p>
            <a:pPr marL="444500" marR="0" lvl="0" indent="-268288" algn="l" defTabSz="914400" rtl="0" eaLnBrk="1" fontAlgn="auto" latinLnBrk="0" hangingPunct="1">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r>
              <a:rPr lang="ja-JP" altLang="en-US" sz="1200" dirty="0">
                <a:solidFill>
                  <a:prstClr val="black"/>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基本目標の達成状況把握のための指標である「みんなでめざそう値」の進捗状況を点検し、下記の区分により分類</a:t>
            </a: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444500" marR="0" lvl="0" indent="-268288" algn="l" defTabSz="914400" rtl="0" eaLnBrk="1" fontAlgn="auto" latinLnBrk="0" hangingPunct="1">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a:t>
            </a:r>
            <a:r>
              <a:rPr kumimoji="1" lang="ja-JP" altLang="en-US" sz="105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○：目標達成に向け順調に推移しているもの　　△：数値の改善はみられるが、ほぼ横ばいのもの　　▲：数値が悪化しているもの　</a:t>
            </a:r>
            <a:endParaRPr kumimoji="1" lang="ja-JP" altLang="en-US" sz="11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pic>
        <p:nvPicPr>
          <p:cNvPr id="7" name="図 6">
            <a:extLst>
              <a:ext uri="{FF2B5EF4-FFF2-40B4-BE49-F238E27FC236}">
                <a16:creationId xmlns:a16="http://schemas.microsoft.com/office/drawing/2014/main" id="{9B88D4D2-BCC5-42E1-A002-5AB84C6B4C7E}"/>
              </a:ext>
            </a:extLst>
          </p:cNvPr>
          <p:cNvPicPr>
            <a:picLocks noChangeAspect="1"/>
          </p:cNvPicPr>
          <p:nvPr/>
        </p:nvPicPr>
        <p:blipFill>
          <a:blip r:embed="rId2"/>
          <a:stretch>
            <a:fillRect/>
          </a:stretch>
        </p:blipFill>
        <p:spPr>
          <a:xfrm>
            <a:off x="3254048" y="1019252"/>
            <a:ext cx="3792041" cy="3993226"/>
          </a:xfrm>
          <a:prstGeom prst="rect">
            <a:avLst/>
          </a:prstGeom>
        </p:spPr>
      </p:pic>
    </p:spTree>
    <p:extLst>
      <p:ext uri="{BB962C8B-B14F-4D97-AF65-F5344CB8AC3E}">
        <p14:creationId xmlns:p14="http://schemas.microsoft.com/office/powerpoint/2010/main" val="4279283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C88F8BFA-FE79-45C5-92C9-B990F80FB32A}"/>
              </a:ext>
            </a:extLst>
          </p:cNvPr>
          <p:cNvSpPr>
            <a:spLocks noChangeArrowheads="1"/>
          </p:cNvSpPr>
          <p:nvPr/>
        </p:nvSpPr>
        <p:spPr bwMode="auto">
          <a:xfrm>
            <a:off x="0" y="299695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審議経過</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5" name="スライド番号プレースホルダー 1">
            <a:extLst>
              <a:ext uri="{FF2B5EF4-FFF2-40B4-BE49-F238E27FC236}">
                <a16:creationId xmlns:a16="http://schemas.microsoft.com/office/drawing/2014/main" id="{79E74A80-4454-4B52-BB60-25752CD2335A}"/>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46</a:t>
            </a:fld>
            <a:endParaRPr lang="en-US" altLang="ja-JP" dirty="0"/>
          </a:p>
        </p:txBody>
      </p:sp>
    </p:spTree>
    <p:extLst>
      <p:ext uri="{BB962C8B-B14F-4D97-AF65-F5344CB8AC3E}">
        <p14:creationId xmlns:p14="http://schemas.microsoft.com/office/powerpoint/2010/main" val="3638549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1730F4AD-8EBD-4074-ADBC-DF2C8272DC47}"/>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sz="2800" b="1" kern="100" dirty="0">
                <a:solidFill>
                  <a:schemeClr val="tx1"/>
                </a:solidFill>
                <a:latin typeface="UD デジタル 教科書体 NP-B" panose="02020700000000000000" pitchFamily="18" charset="-128"/>
                <a:ea typeface="UD デジタル 教科書体 NP-B" panose="02020700000000000000" pitchFamily="18" charset="-128"/>
                <a:cs typeface="Times New Roman"/>
              </a:rPr>
              <a:t>　審議経過</a:t>
            </a:r>
            <a:endParaRPr kumimoji="1" lang="ja-JP" altLang="en-US" sz="2800" b="1" i="0" u="none" strike="noStrike" kern="100" cap="none" spc="0" normalizeH="0" baseline="0" noProof="0" dirty="0">
              <a:ln>
                <a:noFill/>
              </a:ln>
              <a:solidFill>
                <a:schemeClr val="tx1"/>
              </a:solidFill>
              <a:effectLst/>
              <a:uLnTx/>
              <a:uFillTx/>
              <a:latin typeface="UD デジタル 教科書体 NP-B" panose="02020700000000000000" pitchFamily="18" charset="-128"/>
              <a:ea typeface="UD デジタル 教科書体 NP-B" panose="02020700000000000000" pitchFamily="18" charset="-128"/>
              <a:cs typeface="Times New Roman"/>
            </a:endParaRPr>
          </a:p>
        </p:txBody>
      </p:sp>
      <p:sp>
        <p:nvSpPr>
          <p:cNvPr id="11" name="AutoShape 6">
            <a:extLst>
              <a:ext uri="{FF2B5EF4-FFF2-40B4-BE49-F238E27FC236}">
                <a16:creationId xmlns:a16="http://schemas.microsoft.com/office/drawing/2014/main" id="{42E8CCE9-3494-4023-9519-E85954A99684}"/>
              </a:ext>
            </a:extLst>
          </p:cNvPr>
          <p:cNvSpPr>
            <a:spLocks noChangeArrowheads="1"/>
          </p:cNvSpPr>
          <p:nvPr/>
        </p:nvSpPr>
        <p:spPr bwMode="auto">
          <a:xfrm>
            <a:off x="2584647" y="2200521"/>
            <a:ext cx="8605951" cy="720080"/>
          </a:xfrm>
          <a:prstGeom prst="roundRect">
            <a:avLst>
              <a:gd name="adj" fmla="val 7759"/>
            </a:avLst>
          </a:prstGeom>
          <a:solidFill>
            <a:srgbClr xmlns:mc="http://schemas.openxmlformats.org/markup-compatibility/2006" xmlns:a14="http://schemas.microsoft.com/office/drawing/2010/main" val="C0C0C0" mc:Ignorable="a14" a14:legacySpreadsheetColorIndex="22"/>
          </a:solidFill>
          <a:ln w="28575">
            <a:solidFill>
              <a:srgbClr xmlns:mc="http://schemas.openxmlformats.org/markup-compatibility/2006" xmlns:a14="http://schemas.microsoft.com/office/drawing/2010/main" val="000000" mc:Ignorable="a14" a14:legacySpreadsheetColorIndex="64"/>
            </a:solidFill>
            <a:round/>
            <a:headEnd/>
            <a:tailEnd/>
          </a:ln>
        </p:spPr>
        <p:txBody>
          <a:bodyPr wrap="square" lIns="36576" tIns="22860" rIns="36576" bIns="2286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第</a:t>
            </a:r>
            <a:r>
              <a:rPr lang="ja-JP" altLang="en-US" sz="2000" b="1" dirty="0">
                <a:solidFill>
                  <a:srgbClr val="000000"/>
                </a:solidFill>
                <a:latin typeface="UD デジタル 教科書体 N-R" panose="02020400000000000000" pitchFamily="17" charset="-128"/>
                <a:ea typeface="UD デジタル 教科書体 N-R" panose="02020400000000000000" pitchFamily="17" charset="-128"/>
              </a:rPr>
              <a:t>４</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回　審議会 （３月</a:t>
            </a:r>
            <a:r>
              <a:rPr lang="en-US" altLang="ja-JP"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27</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日）　 諮問</a:t>
            </a:r>
            <a:endParaRPr lang="en-US" altLang="ja-JP" sz="2000" b="1" dirty="0">
              <a:solidFill>
                <a:srgbClr val="000000"/>
              </a:solidFill>
              <a:latin typeface="UD デジタル 教科書体 N-R" panose="02020400000000000000" pitchFamily="17" charset="-128"/>
              <a:ea typeface="UD デジタル 教科書体 N-R" panose="02020400000000000000" pitchFamily="17" charset="-128"/>
            </a:endParaRPr>
          </a:p>
          <a:p>
            <a:pPr rtl="0">
              <a:defRPr sz="1000"/>
            </a:pP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0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大阪における今後の住宅・</a:t>
            </a:r>
            <a:r>
              <a:rPr lang="ja-JP" altLang="en-US" sz="2000" dirty="0">
                <a:solidFill>
                  <a:srgbClr val="000000"/>
                </a:solidFill>
                <a:latin typeface="UD デジタル 教科書体 N-R" panose="02020400000000000000" pitchFamily="17" charset="-128"/>
                <a:ea typeface="UD デジタル 教科書体 N-R" panose="02020400000000000000" pitchFamily="17" charset="-128"/>
              </a:rPr>
              <a:t>建築</a:t>
            </a:r>
            <a:r>
              <a:rPr lang="ja-JP" altLang="en-US" sz="20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政策のあり方について</a:t>
            </a:r>
          </a:p>
        </p:txBody>
      </p:sp>
      <p:sp>
        <p:nvSpPr>
          <p:cNvPr id="13" name="AutoShape 17">
            <a:extLst>
              <a:ext uri="{FF2B5EF4-FFF2-40B4-BE49-F238E27FC236}">
                <a16:creationId xmlns:a16="http://schemas.microsoft.com/office/drawing/2014/main" id="{F410196C-4B43-4F6E-8930-848FBAA2B9C6}"/>
              </a:ext>
            </a:extLst>
          </p:cNvPr>
          <p:cNvSpPr>
            <a:spLocks noChangeArrowheads="1"/>
          </p:cNvSpPr>
          <p:nvPr/>
        </p:nvSpPr>
        <p:spPr bwMode="auto">
          <a:xfrm>
            <a:off x="2584647" y="5457822"/>
            <a:ext cx="8605945" cy="687829"/>
          </a:xfrm>
          <a:prstGeom prst="roundRect">
            <a:avLst>
              <a:gd name="adj" fmla="val 16667"/>
            </a:avLst>
          </a:prstGeom>
          <a:solidFill>
            <a:schemeClr val="accent4">
              <a:lumMod val="20000"/>
              <a:lumOff val="80000"/>
            </a:schemeClr>
          </a:solidFill>
          <a:ln w="76200">
            <a:solidFill>
              <a:srgbClr xmlns:mc="http://schemas.openxmlformats.org/markup-compatibility/2006" xmlns:a14="http://schemas.microsoft.com/office/drawing/2010/main" val="000000" mc:Ignorable="a14" a14:legacySpreadsheetColorIndex="64"/>
            </a:solidFill>
            <a:round/>
            <a:headEnd/>
            <a:tailEnd/>
          </a:ln>
        </p:spPr>
        <p:txBody>
          <a:bodyPr wrap="square" lIns="36576" tIns="22860" rIns="36576" bIns="2286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2000" b="1" dirty="0">
                <a:latin typeface="UD デジタル 教科書体 N-R" panose="02020400000000000000" pitchFamily="17" charset="-128"/>
                <a:ea typeface="UD デジタル 教科書体 N-R" panose="02020400000000000000" pitchFamily="17" charset="-128"/>
              </a:rPr>
              <a:t>　</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第６回　審議会（</a:t>
            </a:r>
            <a:r>
              <a:rPr lang="en-US" altLang="ja-JP" sz="2000" b="1" dirty="0">
                <a:solidFill>
                  <a:srgbClr val="000000"/>
                </a:solidFill>
                <a:latin typeface="UD デジタル 教科書体 N-R" panose="02020400000000000000" pitchFamily="17" charset="-128"/>
                <a:ea typeface="UD デジタル 教科書体 N-R" panose="02020400000000000000" pitchFamily="17" charset="-128"/>
              </a:rPr>
              <a:t>12</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月</a:t>
            </a:r>
            <a:r>
              <a:rPr lang="en-US" altLang="ja-JP" sz="2000" b="1" dirty="0">
                <a:solidFill>
                  <a:srgbClr val="000000"/>
                </a:solidFill>
                <a:latin typeface="UD デジタル 教科書体 N-R" panose="02020400000000000000" pitchFamily="17" charset="-128"/>
                <a:ea typeface="UD デジタル 教科書体 N-R" panose="02020400000000000000" pitchFamily="17" charset="-128"/>
              </a:rPr>
              <a:t>16</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日）　　</a:t>
            </a:r>
            <a:r>
              <a:rPr lang="ja-JP" altLang="en-US" sz="200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答申（案）審議</a:t>
            </a:r>
          </a:p>
        </p:txBody>
      </p:sp>
      <p:sp>
        <p:nvSpPr>
          <p:cNvPr id="15" name="AutoShape 14">
            <a:extLst>
              <a:ext uri="{FF2B5EF4-FFF2-40B4-BE49-F238E27FC236}">
                <a16:creationId xmlns:a16="http://schemas.microsoft.com/office/drawing/2014/main" id="{162D124A-C15B-42DD-903C-7DDABA7FD345}"/>
              </a:ext>
            </a:extLst>
          </p:cNvPr>
          <p:cNvSpPr>
            <a:spLocks noChangeArrowheads="1"/>
          </p:cNvSpPr>
          <p:nvPr/>
        </p:nvSpPr>
        <p:spPr bwMode="auto">
          <a:xfrm>
            <a:off x="2584647" y="3969653"/>
            <a:ext cx="8605946" cy="439120"/>
          </a:xfrm>
          <a:prstGeom prst="roundRect">
            <a:avLst>
              <a:gd name="adj" fmla="val 23174"/>
            </a:avLst>
          </a:prstGeom>
          <a:solidFill>
            <a:schemeClr val="accent5">
              <a:lumMod val="20000"/>
              <a:lumOff val="80000"/>
            </a:schemeClr>
          </a:solidFill>
          <a:ln w="28575">
            <a:solidFill>
              <a:srgbClr xmlns:mc="http://schemas.openxmlformats.org/markup-compatibility/2006" xmlns:a14="http://schemas.microsoft.com/office/drawing/2010/main" val="000000" mc:Ignorable="a14" a14:legacySpreadsheetColorIndex="64"/>
            </a:solidFill>
            <a:round/>
            <a:headEnd/>
            <a:tailEnd/>
          </a:ln>
        </p:spPr>
        <p:txBody>
          <a:bodyPr wrap="square" lIns="36576" tIns="18288" rIns="36576"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defRPr sz="1000"/>
            </a:pPr>
            <a:r>
              <a:rPr lang="ja-JP" altLang="ja-JP" sz="2000" b="1" i="0" baseline="0" dirty="0">
                <a:effectLst/>
                <a:latin typeface="UD デジタル 教科書体 N-R" panose="02020400000000000000" pitchFamily="17" charset="-128"/>
                <a:ea typeface="UD デジタル 教科書体 N-R" panose="02020400000000000000" pitchFamily="17" charset="-128"/>
              </a:rPr>
              <a:t>　</a:t>
            </a:r>
            <a:r>
              <a:rPr lang="ja-JP" altLang="en-US" sz="2000" b="1" dirty="0">
                <a:solidFill>
                  <a:srgbClr val="000000"/>
                </a:solidFill>
                <a:latin typeface="UD デジタル 教科書体 N-R" panose="02020400000000000000" pitchFamily="17" charset="-128"/>
                <a:ea typeface="UD デジタル 教科書体 N-R" panose="02020400000000000000" pitchFamily="17" charset="-128"/>
              </a:rPr>
              <a:t>第５回　審議会（８月４日）　　中間報告</a:t>
            </a:r>
          </a:p>
        </p:txBody>
      </p:sp>
      <p:sp>
        <p:nvSpPr>
          <p:cNvPr id="18" name="テキスト ボックス 17">
            <a:extLst>
              <a:ext uri="{FF2B5EF4-FFF2-40B4-BE49-F238E27FC236}">
                <a16:creationId xmlns:a16="http://schemas.microsoft.com/office/drawing/2014/main" id="{F3F39E09-8AF6-42F7-81D7-76060FE93BBB}"/>
              </a:ext>
            </a:extLst>
          </p:cNvPr>
          <p:cNvSpPr txBox="1"/>
          <p:nvPr/>
        </p:nvSpPr>
        <p:spPr>
          <a:xfrm>
            <a:off x="601591" y="749332"/>
            <a:ext cx="1983056" cy="400110"/>
          </a:xfrm>
          <a:prstGeom prst="rect">
            <a:avLst/>
          </a:prstGeom>
          <a:noFill/>
        </p:spPr>
        <p:txBody>
          <a:bodyPr wrap="square" rtlCol="0">
            <a:spAutoFit/>
          </a:bodyPr>
          <a:lstStyle/>
          <a:p>
            <a:r>
              <a:rPr lang="ja-JP" altLang="en-US" sz="2000" dirty="0">
                <a:latin typeface="UD デジタル 教科書体 N-R" panose="02020400000000000000" pitchFamily="17" charset="-128"/>
                <a:ea typeface="UD デジタル 教科書体 N-R" panose="02020400000000000000" pitchFamily="17" charset="-128"/>
              </a:rPr>
              <a:t>令和６年度</a:t>
            </a:r>
            <a:endParaRPr kumimoji="1" lang="ja-JP" altLang="en-US" sz="20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9" name="テキスト ボックス 18">
            <a:extLst>
              <a:ext uri="{FF2B5EF4-FFF2-40B4-BE49-F238E27FC236}">
                <a16:creationId xmlns:a16="http://schemas.microsoft.com/office/drawing/2014/main" id="{643A2E1D-DD81-41F2-BFA9-BE7E2243A6F2}"/>
              </a:ext>
            </a:extLst>
          </p:cNvPr>
          <p:cNvSpPr txBox="1"/>
          <p:nvPr/>
        </p:nvSpPr>
        <p:spPr>
          <a:xfrm>
            <a:off x="601591" y="3220154"/>
            <a:ext cx="2163190" cy="400110"/>
          </a:xfrm>
          <a:prstGeom prst="rect">
            <a:avLst/>
          </a:prstGeom>
          <a:noFill/>
        </p:spPr>
        <p:txBody>
          <a:bodyPr wrap="square" rtlCol="0">
            <a:spAutoFit/>
          </a:bodyPr>
          <a:lstStyle/>
          <a:p>
            <a:r>
              <a:rPr kumimoji="1" lang="ja-JP" altLang="en-US" sz="2000" dirty="0">
                <a:solidFill>
                  <a:schemeClr val="tx1"/>
                </a:solidFill>
                <a:latin typeface="UD デジタル 教科書体 N-R" panose="02020400000000000000" pitchFamily="17" charset="-128"/>
                <a:ea typeface="UD デジタル 教科書体 N-R" panose="02020400000000000000" pitchFamily="17" charset="-128"/>
              </a:rPr>
              <a:t>令和７年度</a:t>
            </a:r>
          </a:p>
        </p:txBody>
      </p:sp>
      <p:sp>
        <p:nvSpPr>
          <p:cNvPr id="20" name="AutoShape 40">
            <a:extLst>
              <a:ext uri="{FF2B5EF4-FFF2-40B4-BE49-F238E27FC236}">
                <a16:creationId xmlns:a16="http://schemas.microsoft.com/office/drawing/2014/main" id="{557F0017-77E9-4DD0-B0F8-6154B6DC40E6}"/>
              </a:ext>
            </a:extLst>
          </p:cNvPr>
          <p:cNvSpPr>
            <a:spLocks noChangeArrowheads="1"/>
          </p:cNvSpPr>
          <p:nvPr/>
        </p:nvSpPr>
        <p:spPr bwMode="auto">
          <a:xfrm rot="5400000">
            <a:off x="6798887" y="1341791"/>
            <a:ext cx="537734" cy="4206671"/>
          </a:xfrm>
          <a:prstGeom prst="homePlate">
            <a:avLst>
              <a:gd name="adj" fmla="val 29829"/>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（部会）第１～４回</a:t>
            </a:r>
          </a:p>
        </p:txBody>
      </p:sp>
      <p:sp>
        <p:nvSpPr>
          <p:cNvPr id="21" name="AutoShape 40">
            <a:extLst>
              <a:ext uri="{FF2B5EF4-FFF2-40B4-BE49-F238E27FC236}">
                <a16:creationId xmlns:a16="http://schemas.microsoft.com/office/drawing/2014/main" id="{1DA7AE2C-366D-406A-B622-DC10BBB02247}"/>
              </a:ext>
            </a:extLst>
          </p:cNvPr>
          <p:cNvSpPr>
            <a:spLocks noChangeArrowheads="1"/>
          </p:cNvSpPr>
          <p:nvPr/>
        </p:nvSpPr>
        <p:spPr bwMode="auto">
          <a:xfrm rot="5400000">
            <a:off x="6798887" y="2829963"/>
            <a:ext cx="537734" cy="4206671"/>
          </a:xfrm>
          <a:prstGeom prst="homePlate">
            <a:avLst>
              <a:gd name="adj" fmla="val 29829"/>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（部会）第５～６回</a:t>
            </a:r>
          </a:p>
        </p:txBody>
      </p:sp>
      <p:sp>
        <p:nvSpPr>
          <p:cNvPr id="23" name="AutoShape 6">
            <a:extLst>
              <a:ext uri="{FF2B5EF4-FFF2-40B4-BE49-F238E27FC236}">
                <a16:creationId xmlns:a16="http://schemas.microsoft.com/office/drawing/2014/main" id="{A878F6A8-E95F-4BD6-8555-BE5CDDCABFCA}"/>
              </a:ext>
            </a:extLst>
          </p:cNvPr>
          <p:cNvSpPr>
            <a:spLocks noChangeArrowheads="1"/>
          </p:cNvSpPr>
          <p:nvPr/>
        </p:nvSpPr>
        <p:spPr bwMode="auto">
          <a:xfrm>
            <a:off x="2584647" y="712349"/>
            <a:ext cx="8605951" cy="439120"/>
          </a:xfrm>
          <a:prstGeom prst="roundRect">
            <a:avLst>
              <a:gd name="adj" fmla="val 7759"/>
            </a:avLst>
          </a:prstGeom>
          <a:solidFill>
            <a:srgbClr xmlns:mc="http://schemas.openxmlformats.org/markup-compatibility/2006" xmlns:a14="http://schemas.microsoft.com/office/drawing/2010/main" val="C0C0C0" mc:Ignorable="a14" a14:legacySpreadsheetColorIndex="22"/>
          </a:solidFill>
          <a:ln w="28575">
            <a:solidFill>
              <a:srgbClr xmlns:mc="http://schemas.openxmlformats.org/markup-compatibility/2006" xmlns:a14="http://schemas.microsoft.com/office/drawing/2010/main" val="000000" mc:Ignorable="a14" a14:legacySpreadsheetColorIndex="64"/>
            </a:solidFill>
            <a:round/>
            <a:headEnd/>
            <a:tailEnd/>
          </a:ln>
        </p:spPr>
        <p:txBody>
          <a:bodyPr wrap="square" lIns="36576" tIns="22860" rIns="36576" bIns="2286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第３回　審議会 （７月</a:t>
            </a:r>
            <a:r>
              <a:rPr lang="ja-JP" altLang="en-US" sz="2000" b="1" dirty="0">
                <a:solidFill>
                  <a:srgbClr val="000000"/>
                </a:solidFill>
                <a:latin typeface="UD デジタル 教科書体 N-R" panose="02020400000000000000" pitchFamily="17" charset="-128"/>
                <a:ea typeface="UD デジタル 教科書体 N-R" panose="02020400000000000000" pitchFamily="17" charset="-128"/>
              </a:rPr>
              <a:t>１</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日）　 部会設置</a:t>
            </a:r>
            <a:endParaRPr lang="en-US" altLang="ja-JP" sz="2000" b="1" dirty="0">
              <a:solidFill>
                <a:srgbClr val="000000"/>
              </a:solidFill>
              <a:latin typeface="UD デジタル 教科書体 N-R" panose="02020400000000000000" pitchFamily="17" charset="-128"/>
              <a:ea typeface="UD デジタル 教科書体 N-R" panose="02020400000000000000" pitchFamily="17" charset="-128"/>
            </a:endParaRPr>
          </a:p>
        </p:txBody>
      </p:sp>
      <p:sp>
        <p:nvSpPr>
          <p:cNvPr id="24" name="AutoShape 40">
            <a:extLst>
              <a:ext uri="{FF2B5EF4-FFF2-40B4-BE49-F238E27FC236}">
                <a16:creationId xmlns:a16="http://schemas.microsoft.com/office/drawing/2014/main" id="{6B9C242C-5CF7-424F-A2E9-894559BE0196}"/>
              </a:ext>
            </a:extLst>
          </p:cNvPr>
          <p:cNvSpPr>
            <a:spLocks noChangeArrowheads="1"/>
          </p:cNvSpPr>
          <p:nvPr/>
        </p:nvSpPr>
        <p:spPr bwMode="auto">
          <a:xfrm rot="5400000">
            <a:off x="6798887" y="-427341"/>
            <a:ext cx="537734" cy="4206671"/>
          </a:xfrm>
          <a:prstGeom prst="homePlate">
            <a:avLst>
              <a:gd name="adj" fmla="val 29829"/>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（部会）第１～４回</a:t>
            </a:r>
          </a:p>
        </p:txBody>
      </p:sp>
      <p:sp>
        <p:nvSpPr>
          <p:cNvPr id="14" name="スライド番号プレースホルダー 1">
            <a:extLst>
              <a:ext uri="{FF2B5EF4-FFF2-40B4-BE49-F238E27FC236}">
                <a16:creationId xmlns:a16="http://schemas.microsoft.com/office/drawing/2014/main" id="{52799CD7-2FF0-40D5-84D0-FE2B3539AAF1}"/>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47</a:t>
            </a:fld>
            <a:endParaRPr lang="en-US" altLang="ja-JP" dirty="0"/>
          </a:p>
        </p:txBody>
      </p:sp>
    </p:spTree>
    <p:extLst>
      <p:ext uri="{BB962C8B-B14F-4D97-AF65-F5344CB8AC3E}">
        <p14:creationId xmlns:p14="http://schemas.microsoft.com/office/powerpoint/2010/main" val="2833473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5CA4458-EDAD-4DC8-B8B3-872345D55C62}"/>
              </a:ext>
            </a:extLst>
          </p:cNvPr>
          <p:cNvPicPr>
            <a:picLocks noChangeAspect="1"/>
          </p:cNvPicPr>
          <p:nvPr/>
        </p:nvPicPr>
        <p:blipFill>
          <a:blip r:embed="rId2"/>
          <a:stretch>
            <a:fillRect/>
          </a:stretch>
        </p:blipFill>
        <p:spPr>
          <a:xfrm>
            <a:off x="496173" y="1539103"/>
            <a:ext cx="10803048" cy="4810161"/>
          </a:xfrm>
          <a:prstGeom prst="rect">
            <a:avLst/>
          </a:prstGeom>
        </p:spPr>
      </p:pic>
      <p:sp>
        <p:nvSpPr>
          <p:cNvPr id="13" name="正方形/長方形 12">
            <a:extLst>
              <a:ext uri="{FF2B5EF4-FFF2-40B4-BE49-F238E27FC236}">
                <a16:creationId xmlns:a16="http://schemas.microsoft.com/office/drawing/2014/main" id="{5D0530B3-E31C-40EC-A627-BAA65901E3CD}"/>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1- 1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大阪府の人口推移（将来推計）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p:cNvSpPr/>
          <p:nvPr/>
        </p:nvSpPr>
        <p:spPr>
          <a:xfrm>
            <a:off x="360000" y="720000"/>
            <a:ext cx="11520000" cy="407932"/>
          </a:xfrm>
          <a:prstGeom prst="rect">
            <a:avLst/>
          </a:prstGeom>
          <a:ln w="6350" cmpd="sng">
            <a:solidFill>
              <a:schemeClr val="tx1"/>
            </a:solidFill>
          </a:ln>
        </p:spPr>
        <p:txBody>
          <a:bodyPr wrap="square">
            <a:spAutoFit/>
          </a:bodyPr>
          <a:lstStyle/>
          <a:p>
            <a:pPr marL="274638" indent="-274638">
              <a:lnSpc>
                <a:spcPct val="120000"/>
              </a:lnSpc>
            </a:pP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　大阪府の人口は今後減少に転じ、</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2050</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年には約</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726</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万人（</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2020</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年比約</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158</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万人（</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17.8</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％）減少）と推計。</a:t>
            </a:r>
            <a:endPar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endParaRPr>
          </a:p>
        </p:txBody>
      </p:sp>
      <p:sp>
        <p:nvSpPr>
          <p:cNvPr id="45" name="テキスト ボックス 44"/>
          <p:cNvSpPr txBox="1"/>
          <p:nvPr/>
        </p:nvSpPr>
        <p:spPr>
          <a:xfrm>
            <a:off x="1516183" y="1677491"/>
            <a:ext cx="792088" cy="261610"/>
          </a:xfrm>
          <a:prstGeom prst="rect">
            <a:avLst/>
          </a:prstGeom>
          <a:noFill/>
        </p:spPr>
        <p:txBody>
          <a:bodyPr wrap="square" rtlCol="0">
            <a:spAutoFit/>
          </a:bodyPr>
          <a:lstStyle/>
          <a:p>
            <a:pPr algn="ctr"/>
            <a:r>
              <a:rPr lang="ja-JP" altLang="en-US" sz="1050" dirty="0"/>
              <a:t>（千人）</a:t>
            </a:r>
          </a:p>
        </p:txBody>
      </p:sp>
      <p:grpSp>
        <p:nvGrpSpPr>
          <p:cNvPr id="46" name="グループ化 45"/>
          <p:cNvGrpSpPr/>
          <p:nvPr/>
        </p:nvGrpSpPr>
        <p:grpSpPr>
          <a:xfrm>
            <a:off x="5445237" y="1711794"/>
            <a:ext cx="2561970" cy="531070"/>
            <a:chOff x="3369050" y="3967565"/>
            <a:chExt cx="2956969" cy="591795"/>
          </a:xfrm>
        </p:grpSpPr>
        <p:sp>
          <p:nvSpPr>
            <p:cNvPr id="47" name="直線コネクタ 2"/>
            <p:cNvSpPr>
              <a:spLocks noChangeShapeType="1"/>
            </p:cNvSpPr>
            <p:nvPr/>
          </p:nvSpPr>
          <p:spPr bwMode="auto">
            <a:xfrm flipH="1">
              <a:off x="4835918" y="4083040"/>
              <a:ext cx="0" cy="47632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mj-ea"/>
                <a:ea typeface="+mj-ea"/>
              </a:endParaRPr>
            </a:p>
          </p:txBody>
        </p:sp>
        <p:sp>
          <p:nvSpPr>
            <p:cNvPr id="48" name="直線コネクタ 4"/>
            <p:cNvSpPr>
              <a:spLocks noChangeShapeType="1"/>
            </p:cNvSpPr>
            <p:nvPr/>
          </p:nvSpPr>
          <p:spPr bwMode="auto">
            <a:xfrm>
              <a:off x="4145353" y="4075102"/>
              <a:ext cx="1358899" cy="0"/>
            </a:xfrm>
            <a:prstGeom prst="line">
              <a:avLst/>
            </a:prstGeom>
            <a:noFill/>
            <a:ln w="19050">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mj-ea"/>
                <a:ea typeface="+mj-ea"/>
              </a:endParaRPr>
            </a:p>
          </p:txBody>
        </p:sp>
        <p:sp>
          <p:nvSpPr>
            <p:cNvPr id="49" name="テキスト ボックス 9"/>
            <p:cNvSpPr txBox="1">
              <a:spLocks noChangeArrowheads="1"/>
            </p:cNvSpPr>
            <p:nvPr/>
          </p:nvSpPr>
          <p:spPr bwMode="auto">
            <a:xfrm>
              <a:off x="3369050" y="3967565"/>
              <a:ext cx="84692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1000" dirty="0">
                  <a:solidFill>
                    <a:srgbClr val="000000"/>
                  </a:solidFill>
                  <a:latin typeface="+mj-ea"/>
                  <a:ea typeface="+mj-ea"/>
                  <a:cs typeface="Times New Roman" pitchFamily="18" charset="0"/>
                </a:rPr>
                <a:t>これまで</a:t>
              </a:r>
              <a:endParaRPr lang="ja-JP" altLang="ja-JP" sz="1000" dirty="0">
                <a:solidFill>
                  <a:prstClr val="black"/>
                </a:solidFill>
                <a:latin typeface="+mj-ea"/>
                <a:ea typeface="+mj-ea"/>
                <a:cs typeface="ＭＳ Ｐゴシック" pitchFamily="50" charset="-128"/>
              </a:endParaRPr>
            </a:p>
          </p:txBody>
        </p:sp>
        <p:sp>
          <p:nvSpPr>
            <p:cNvPr id="50" name="テキスト ボックス 10"/>
            <p:cNvSpPr txBox="1">
              <a:spLocks noChangeArrowheads="1"/>
            </p:cNvSpPr>
            <p:nvPr/>
          </p:nvSpPr>
          <p:spPr bwMode="auto">
            <a:xfrm>
              <a:off x="5479096" y="3967565"/>
              <a:ext cx="84692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1000" dirty="0">
                  <a:solidFill>
                    <a:srgbClr val="000000"/>
                  </a:solidFill>
                  <a:latin typeface="+mj-ea"/>
                  <a:ea typeface="+mj-ea"/>
                  <a:cs typeface="Times New Roman" pitchFamily="18" charset="0"/>
                </a:rPr>
                <a:t>これから</a:t>
              </a:r>
              <a:endParaRPr lang="ja-JP" altLang="ja-JP" sz="2400" dirty="0">
                <a:solidFill>
                  <a:prstClr val="black"/>
                </a:solidFill>
                <a:latin typeface="+mj-ea"/>
                <a:ea typeface="+mj-ea"/>
                <a:cs typeface="ＭＳ Ｐゴシック" pitchFamily="50" charset="-128"/>
              </a:endParaRPr>
            </a:p>
          </p:txBody>
        </p:sp>
      </p:grpSp>
      <p:sp>
        <p:nvSpPr>
          <p:cNvPr id="14" name="スライド番号プレースホルダー 1">
            <a:extLst>
              <a:ext uri="{FF2B5EF4-FFF2-40B4-BE49-F238E27FC236}">
                <a16:creationId xmlns:a16="http://schemas.microsoft.com/office/drawing/2014/main" id="{3DCEDADC-02B0-4930-A9B4-2E34A29F4FC4}"/>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5</a:t>
            </a:fld>
            <a:endParaRPr lang="en-US" altLang="ja-JP" dirty="0"/>
          </a:p>
        </p:txBody>
      </p:sp>
      <p:sp>
        <p:nvSpPr>
          <p:cNvPr id="2" name="正方形/長方形 1">
            <a:extLst>
              <a:ext uri="{FF2B5EF4-FFF2-40B4-BE49-F238E27FC236}">
                <a16:creationId xmlns:a16="http://schemas.microsoft.com/office/drawing/2014/main" id="{F8888EA1-A110-689F-300D-DE1F4292F50A}"/>
              </a:ext>
            </a:extLst>
          </p:cNvPr>
          <p:cNvSpPr/>
          <p:nvPr/>
        </p:nvSpPr>
        <p:spPr>
          <a:xfrm>
            <a:off x="10455453" y="5207499"/>
            <a:ext cx="462337" cy="2465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3C4E6568-CC9E-4470-AEB3-1FBB30D4C9AF}"/>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「地域別将来推計人口」（国立社会保障・人口問題研究所）を基に大阪府作成</a:t>
            </a:r>
          </a:p>
        </p:txBody>
      </p:sp>
    </p:spTree>
    <p:extLst>
      <p:ext uri="{BB962C8B-B14F-4D97-AF65-F5344CB8AC3E}">
        <p14:creationId xmlns:p14="http://schemas.microsoft.com/office/powerpoint/2010/main" val="3153041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F056B52-0B4A-4D71-8E3E-0EEAA988438E}"/>
              </a:ext>
            </a:extLst>
          </p:cNvPr>
          <p:cNvPicPr>
            <a:picLocks noChangeAspect="1"/>
          </p:cNvPicPr>
          <p:nvPr/>
        </p:nvPicPr>
        <p:blipFill>
          <a:blip r:embed="rId3"/>
          <a:stretch>
            <a:fillRect/>
          </a:stretch>
        </p:blipFill>
        <p:spPr>
          <a:xfrm>
            <a:off x="367835" y="2039329"/>
            <a:ext cx="10614056" cy="4724809"/>
          </a:xfrm>
          <a:prstGeom prst="rect">
            <a:avLst/>
          </a:prstGeom>
        </p:spPr>
      </p:pic>
      <p:sp>
        <p:nvSpPr>
          <p:cNvPr id="43" name="正方形/長方形 42">
            <a:extLst>
              <a:ext uri="{FF2B5EF4-FFF2-40B4-BE49-F238E27FC236}">
                <a16:creationId xmlns:a16="http://schemas.microsoft.com/office/drawing/2014/main" id="{7DD727BB-7698-4BCB-97F2-D0E49A7F815C}"/>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1- 2</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大阪府の年齢別人口推移（将来推計）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7" name="テキスト ボックス 6"/>
          <p:cNvSpPr txBox="1"/>
          <p:nvPr/>
        </p:nvSpPr>
        <p:spPr>
          <a:xfrm>
            <a:off x="10983409" y="3711331"/>
            <a:ext cx="900000" cy="276999"/>
          </a:xfrm>
          <a:prstGeom prst="rect">
            <a:avLst/>
          </a:prstGeom>
          <a:solidFill>
            <a:schemeClr val="bg1"/>
          </a:solidFill>
          <a:ln>
            <a:solidFill>
              <a:schemeClr val="tx1"/>
            </a:solidFill>
          </a:ln>
        </p:spPr>
        <p:txBody>
          <a:bodyPr wrap="square" rtlCol="0">
            <a:spAutoFit/>
          </a:bodyPr>
          <a:lstStyle/>
          <a:p>
            <a:pPr algn="ctr"/>
            <a:r>
              <a:rPr lang="en-US" altLang="ja-JP" sz="1200" dirty="0"/>
              <a:t>65</a:t>
            </a:r>
            <a:r>
              <a:rPr lang="ja-JP" altLang="en-US" sz="1200" dirty="0"/>
              <a:t>歳以上</a:t>
            </a:r>
          </a:p>
        </p:txBody>
      </p:sp>
      <p:sp>
        <p:nvSpPr>
          <p:cNvPr id="8" name="テキスト ボックス 7"/>
          <p:cNvSpPr txBox="1"/>
          <p:nvPr/>
        </p:nvSpPr>
        <p:spPr>
          <a:xfrm>
            <a:off x="10983409" y="4981281"/>
            <a:ext cx="900000" cy="276999"/>
          </a:xfrm>
          <a:prstGeom prst="rect">
            <a:avLst/>
          </a:prstGeom>
          <a:solidFill>
            <a:schemeClr val="bg1"/>
          </a:solidFill>
          <a:ln>
            <a:solidFill>
              <a:schemeClr val="tx1"/>
            </a:solidFill>
          </a:ln>
        </p:spPr>
        <p:txBody>
          <a:bodyPr wrap="square" rtlCol="0">
            <a:spAutoFit/>
          </a:bodyPr>
          <a:lstStyle/>
          <a:p>
            <a:pPr algn="ctr"/>
            <a:r>
              <a:rPr lang="en-US" altLang="ja-JP" sz="1200" dirty="0"/>
              <a:t>15</a:t>
            </a:r>
            <a:r>
              <a:rPr lang="ja-JP" altLang="en-US" sz="1200" dirty="0"/>
              <a:t>～</a:t>
            </a:r>
            <a:r>
              <a:rPr lang="en-US" altLang="ja-JP" sz="1200" dirty="0"/>
              <a:t>64</a:t>
            </a:r>
            <a:r>
              <a:rPr lang="ja-JP" altLang="en-US" sz="1200" dirty="0"/>
              <a:t>歳</a:t>
            </a:r>
          </a:p>
        </p:txBody>
      </p:sp>
      <p:sp>
        <p:nvSpPr>
          <p:cNvPr id="10" name="テキスト ボックス 9"/>
          <p:cNvSpPr txBox="1"/>
          <p:nvPr/>
        </p:nvSpPr>
        <p:spPr>
          <a:xfrm>
            <a:off x="10981891" y="5874641"/>
            <a:ext cx="900000" cy="276999"/>
          </a:xfrm>
          <a:prstGeom prst="rect">
            <a:avLst/>
          </a:prstGeom>
          <a:solidFill>
            <a:schemeClr val="bg1"/>
          </a:solidFill>
          <a:ln>
            <a:solidFill>
              <a:schemeClr val="tx1"/>
            </a:solidFill>
          </a:ln>
        </p:spPr>
        <p:txBody>
          <a:bodyPr wrap="square" rtlCol="0">
            <a:spAutoFit/>
          </a:bodyPr>
          <a:lstStyle/>
          <a:p>
            <a:pPr algn="ctr"/>
            <a:r>
              <a:rPr lang="en-US" altLang="ja-JP" sz="1200" dirty="0"/>
              <a:t>0</a:t>
            </a:r>
            <a:r>
              <a:rPr lang="ja-JP" altLang="en-US" sz="1200" dirty="0"/>
              <a:t>～</a:t>
            </a:r>
            <a:r>
              <a:rPr lang="en-US" altLang="ja-JP" sz="1200" dirty="0"/>
              <a:t>14</a:t>
            </a:r>
            <a:r>
              <a:rPr lang="ja-JP" altLang="en-US" sz="1200" dirty="0"/>
              <a:t>歳</a:t>
            </a:r>
          </a:p>
        </p:txBody>
      </p:sp>
      <p:sp>
        <p:nvSpPr>
          <p:cNvPr id="2" name="スライド番号プレースホルダー 1">
            <a:extLst>
              <a:ext uri="{FF2B5EF4-FFF2-40B4-BE49-F238E27FC236}">
                <a16:creationId xmlns:a16="http://schemas.microsoft.com/office/drawing/2014/main" id="{B29E8A7B-A147-28EF-0D19-1DA67B55BCC2}"/>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6</a:t>
            </a:fld>
            <a:endParaRPr lang="en-US" altLang="ja-JP" dirty="0"/>
          </a:p>
        </p:txBody>
      </p:sp>
      <p:sp>
        <p:nvSpPr>
          <p:cNvPr id="14" name="テキスト ボックス 9">
            <a:extLst>
              <a:ext uri="{FF2B5EF4-FFF2-40B4-BE49-F238E27FC236}">
                <a16:creationId xmlns:a16="http://schemas.microsoft.com/office/drawing/2014/main" id="{F684AF73-1C65-486A-8390-D3A49F0C9543}"/>
              </a:ext>
            </a:extLst>
          </p:cNvPr>
          <p:cNvSpPr txBox="1"/>
          <p:nvPr/>
        </p:nvSpPr>
        <p:spPr>
          <a:xfrm>
            <a:off x="360000" y="720000"/>
            <a:ext cx="11520000" cy="1230785"/>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tIns="10800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80000" marR="0" lvl="0" indent="-180000" algn="just" defTabSz="914400" rtl="0" eaLnBrk="1" fontAlgn="auto" latinLnBrk="0" hangingPunct="1">
              <a:lnSpc>
                <a:spcPct val="100000"/>
              </a:lnSpc>
              <a:spcBef>
                <a:spcPts val="0"/>
              </a:spcBef>
              <a:spcAft>
                <a:spcPts val="0"/>
              </a:spcAft>
              <a:buClrTx/>
              <a:buSzTx/>
              <a:buFontTx/>
              <a:buNone/>
              <a:tabLst/>
              <a:defRPr/>
            </a:pPr>
            <a:r>
              <a:rPr lang="ja-JP" altLang="en-US" sz="1800" dirty="0">
                <a:latin typeface="UD デジタル 教科書体 N-R" panose="02020400000000000000" pitchFamily="17" charset="-128"/>
                <a:ea typeface="UD デジタル 教科書体 N-R" panose="02020400000000000000" pitchFamily="17" charset="-128"/>
              </a:rPr>
              <a:t>・</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 </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2050</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年には、生産年齢人口（</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15</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64</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歳）は</a:t>
            </a:r>
            <a:r>
              <a:rPr lang="ja-JP" altLang="en-US" sz="1800" dirty="0">
                <a:latin typeface="UD デジタル 教科書体 N-R" panose="02020400000000000000" pitchFamily="17" charset="-128"/>
                <a:ea typeface="UD デジタル 教科書体 N-R" panose="02020400000000000000" pitchFamily="17" charset="-128"/>
              </a:rPr>
              <a:t>約</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390</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万人（</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2020</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年</a:t>
            </a:r>
            <a:r>
              <a:rPr lang="ja-JP" altLang="en-US" sz="1800" dirty="0">
                <a:latin typeface="UD デジタル 教科書体 N-R" panose="02020400000000000000" pitchFamily="17" charset="-128"/>
                <a:ea typeface="UD デジタル 教科書体 N-R" panose="02020400000000000000" pitchFamily="17" charset="-128"/>
              </a:rPr>
              <a:t>比約</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146</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万人（</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27</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％）減少）、年少人口（</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0~14</a:t>
            </a:r>
            <a:r>
              <a:rPr lang="ja-JP" altLang="en-US" sz="1800" dirty="0">
                <a:latin typeface="UD デジタル 教科書体 N-R" panose="02020400000000000000" pitchFamily="17" charset="-128"/>
                <a:ea typeface="UD デジタル 教科書体 N-R" panose="02020400000000000000" pitchFamily="17" charset="-128"/>
              </a:rPr>
              <a:t>歳</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）は</a:t>
            </a:r>
            <a:r>
              <a:rPr lang="ja-JP" altLang="en-US" sz="1800" dirty="0">
                <a:latin typeface="UD デジタル 教科書体 N-R" panose="02020400000000000000" pitchFamily="17" charset="-128"/>
                <a:ea typeface="UD デジタル 教科書体 N-R" panose="02020400000000000000" pitchFamily="17" charset="-128"/>
              </a:rPr>
              <a:t>約</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70</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万人（</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2020</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年</a:t>
            </a:r>
            <a:r>
              <a:rPr lang="ja-JP" altLang="en-US" sz="1800" dirty="0">
                <a:latin typeface="UD デジタル 教科書体 N-R" panose="02020400000000000000" pitchFamily="17" charset="-128"/>
                <a:ea typeface="UD デジタル 教科書体 N-R" panose="02020400000000000000" pitchFamily="17" charset="-128"/>
              </a:rPr>
              <a:t>比約</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33</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万人（</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32%</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）減少）になるとされている。</a:t>
            </a:r>
          </a:p>
          <a:p>
            <a:pPr marL="180000" marR="0" lvl="0" indent="-180000" algn="just" defTabSz="914400" rtl="0" eaLnBrk="1" fontAlgn="auto" latinLnBrk="0" hangingPunct="1">
              <a:lnSpc>
                <a:spcPct val="100000"/>
              </a:lnSpc>
              <a:spcBef>
                <a:spcPts val="0"/>
              </a:spcBef>
              <a:spcAft>
                <a:spcPts val="0"/>
              </a:spcAft>
              <a:buClrTx/>
              <a:buSzTx/>
              <a:buFontTx/>
              <a:buNone/>
              <a:tabLst/>
              <a:defRPr/>
            </a:pPr>
            <a:r>
              <a:rPr lang="ja-JP" altLang="en-US" sz="1800" dirty="0">
                <a:latin typeface="UD デジタル 教科書体 N-R" panose="02020400000000000000" pitchFamily="17" charset="-128"/>
                <a:ea typeface="UD デジタル 教科書体 N-R" panose="02020400000000000000" pitchFamily="17" charset="-128"/>
              </a:rPr>
              <a:t>・</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 一</a:t>
            </a:r>
            <a:r>
              <a:rPr lang="ja-JP" altLang="en-US" sz="1800" dirty="0">
                <a:latin typeface="UD デジタル 教科書体 N-R" panose="02020400000000000000" pitchFamily="17" charset="-128"/>
                <a:ea typeface="UD デジタル 教科書体 N-R" panose="02020400000000000000" pitchFamily="17" charset="-128"/>
              </a:rPr>
              <a:t>方</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で、 </a:t>
            </a:r>
            <a:r>
              <a:rPr lang="ja-JP" altLang="en-US" sz="1800" dirty="0">
                <a:latin typeface="UD デジタル 教科書体 N-R" panose="02020400000000000000" pitchFamily="17" charset="-128"/>
                <a:ea typeface="UD デジタル 教科書体 N-R" panose="02020400000000000000" pitchFamily="17" charset="-128"/>
              </a:rPr>
              <a:t>高齢者</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人口（</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65</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歳以上）は、</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2050</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年には</a:t>
            </a:r>
            <a:r>
              <a:rPr lang="ja-JP" altLang="en-US" sz="1800" dirty="0">
                <a:latin typeface="UD デジタル 教科書体 N-R" panose="02020400000000000000" pitchFamily="17" charset="-128"/>
                <a:ea typeface="UD デジタル 教科書体 N-R" panose="02020400000000000000" pitchFamily="17" charset="-128"/>
              </a:rPr>
              <a:t>約</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266</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万人（</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2020</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年</a:t>
            </a:r>
            <a:r>
              <a:rPr lang="ja-JP" altLang="en-US" sz="1800" dirty="0">
                <a:latin typeface="UD デジタル 教科書体 N-R" panose="02020400000000000000" pitchFamily="17" charset="-128"/>
                <a:ea typeface="UD デジタル 教科書体 N-R" panose="02020400000000000000" pitchFamily="17" charset="-128"/>
              </a:rPr>
              <a:t>比約</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22</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万人（</a:t>
            </a:r>
            <a:r>
              <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8.9</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％）増加）に</a:t>
            </a:r>
            <a:r>
              <a:rPr lang="ja-JP" altLang="en-US" sz="1800" dirty="0">
                <a:latin typeface="UD デジタル 教科書体 N-R" panose="02020400000000000000" pitchFamily="17" charset="-128"/>
                <a:ea typeface="UD デジタル 教科書体 N-R" panose="02020400000000000000" pitchFamily="17" charset="-128"/>
              </a:rPr>
              <a:t>な</a:t>
            </a:r>
            <a:r>
              <a:rPr kumimoji="1" lang="ja-JP" altLang="en-US"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るとされている。</a:t>
            </a:r>
            <a:endParaRPr kumimoji="1" lang="en-US" altLang="ja-JP" sz="18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endParaRPr>
          </a:p>
        </p:txBody>
      </p:sp>
      <p:sp>
        <p:nvSpPr>
          <p:cNvPr id="24" name="テキスト ボックス 2">
            <a:extLst>
              <a:ext uri="{FF2B5EF4-FFF2-40B4-BE49-F238E27FC236}">
                <a16:creationId xmlns:a16="http://schemas.microsoft.com/office/drawing/2014/main" id="{A4F9C6DD-F8E4-404A-B26D-76291633F2EB}"/>
              </a:ext>
            </a:extLst>
          </p:cNvPr>
          <p:cNvSpPr txBox="1"/>
          <p:nvPr/>
        </p:nvSpPr>
        <p:spPr>
          <a:xfrm>
            <a:off x="10539856" y="6239827"/>
            <a:ext cx="482371" cy="23128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（年）</a:t>
            </a:r>
          </a:p>
        </p:txBody>
      </p:sp>
      <p:grpSp>
        <p:nvGrpSpPr>
          <p:cNvPr id="57" name="グループ化 56">
            <a:extLst>
              <a:ext uri="{FF2B5EF4-FFF2-40B4-BE49-F238E27FC236}">
                <a16:creationId xmlns:a16="http://schemas.microsoft.com/office/drawing/2014/main" id="{BE06D89B-B14C-4F42-AB36-78A333D00274}"/>
              </a:ext>
            </a:extLst>
          </p:cNvPr>
          <p:cNvGrpSpPr/>
          <p:nvPr/>
        </p:nvGrpSpPr>
        <p:grpSpPr>
          <a:xfrm>
            <a:off x="4100424" y="2069609"/>
            <a:ext cx="1824017" cy="4085786"/>
            <a:chOff x="2337338" y="2728242"/>
            <a:chExt cx="1185804" cy="3894319"/>
          </a:xfrm>
        </p:grpSpPr>
        <p:cxnSp>
          <p:nvCxnSpPr>
            <p:cNvPr id="58" name="直線コネクタ 57">
              <a:extLst>
                <a:ext uri="{FF2B5EF4-FFF2-40B4-BE49-F238E27FC236}">
                  <a16:creationId xmlns:a16="http://schemas.microsoft.com/office/drawing/2014/main" id="{C4873A53-C66D-4E1B-8F37-AE1B4DDCB29E}"/>
                </a:ext>
              </a:extLst>
            </p:cNvPr>
            <p:cNvCxnSpPr>
              <a:cxnSpLocks/>
            </p:cNvCxnSpPr>
            <p:nvPr/>
          </p:nvCxnSpPr>
          <p:spPr>
            <a:xfrm>
              <a:off x="2339225" y="2728242"/>
              <a:ext cx="0" cy="3894319"/>
            </a:xfrm>
            <a:prstGeom prst="line">
              <a:avLst/>
            </a:prstGeom>
            <a:noFill/>
            <a:ln w="12700" cap="flat" cmpd="sng" algn="ctr">
              <a:solidFill>
                <a:sysClr val="windowText" lastClr="000000">
                  <a:lumMod val="75000"/>
                  <a:lumOff val="25000"/>
                </a:sysClr>
              </a:solidFill>
              <a:prstDash val="solid"/>
              <a:miter lim="800000"/>
            </a:ln>
            <a:effectLst/>
          </p:spPr>
        </p:cxnSp>
        <p:cxnSp>
          <p:nvCxnSpPr>
            <p:cNvPr id="59" name="直線矢印コネクタ 58">
              <a:extLst>
                <a:ext uri="{FF2B5EF4-FFF2-40B4-BE49-F238E27FC236}">
                  <a16:creationId xmlns:a16="http://schemas.microsoft.com/office/drawing/2014/main" id="{1B48D8F0-E4BF-4A69-9C91-B2856238C3C9}"/>
                </a:ext>
              </a:extLst>
            </p:cNvPr>
            <p:cNvCxnSpPr>
              <a:cxnSpLocks/>
            </p:cNvCxnSpPr>
            <p:nvPr/>
          </p:nvCxnSpPr>
          <p:spPr>
            <a:xfrm>
              <a:off x="2337338" y="2995769"/>
              <a:ext cx="1185804" cy="0"/>
            </a:xfrm>
            <a:prstGeom prst="straightConnector1">
              <a:avLst/>
            </a:prstGeom>
            <a:noFill/>
            <a:ln w="12700" cap="flat" cmpd="sng" algn="ctr">
              <a:solidFill>
                <a:schemeClr val="tx1"/>
              </a:solidFill>
              <a:prstDash val="solid"/>
              <a:miter lim="800000"/>
              <a:tailEnd type="triangle"/>
            </a:ln>
            <a:effectLst/>
          </p:spPr>
        </p:cxnSp>
        <p:sp>
          <p:nvSpPr>
            <p:cNvPr id="60" name="テキスト ボックス 13">
              <a:extLst>
                <a:ext uri="{FF2B5EF4-FFF2-40B4-BE49-F238E27FC236}">
                  <a16:creationId xmlns:a16="http://schemas.microsoft.com/office/drawing/2014/main" id="{2B79C2B5-5FBF-4ACF-B07C-6B0A311C1543}"/>
                </a:ext>
              </a:extLst>
            </p:cNvPr>
            <p:cNvSpPr txBox="1"/>
            <p:nvPr/>
          </p:nvSpPr>
          <p:spPr>
            <a:xfrm>
              <a:off x="2760170" y="2803134"/>
              <a:ext cx="340139" cy="146677"/>
            </a:xfrm>
            <a:prstGeom prst="rect">
              <a:avLst/>
            </a:prstGeom>
            <a:solidFill>
              <a:sysClr val="window" lastClr="FFFFFF"/>
            </a:solid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推計値</a:t>
              </a:r>
            </a:p>
          </p:txBody>
        </p:sp>
      </p:grpSp>
      <p:sp>
        <p:nvSpPr>
          <p:cNvPr id="64" name="テキスト ボックス 63">
            <a:extLst>
              <a:ext uri="{FF2B5EF4-FFF2-40B4-BE49-F238E27FC236}">
                <a16:creationId xmlns:a16="http://schemas.microsoft.com/office/drawing/2014/main" id="{15E574E3-8178-4307-A741-B16B5237677C}"/>
              </a:ext>
            </a:extLst>
          </p:cNvPr>
          <p:cNvSpPr txBox="1"/>
          <p:nvPr/>
        </p:nvSpPr>
        <p:spPr>
          <a:xfrm>
            <a:off x="1271234" y="602784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(13.2%)</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5" name="テキスト ボックス 64">
            <a:extLst>
              <a:ext uri="{FF2B5EF4-FFF2-40B4-BE49-F238E27FC236}">
                <a16:creationId xmlns:a16="http://schemas.microsoft.com/office/drawing/2014/main" id="{4AB1239D-7903-4C92-AF63-249C9CB3DFF6}"/>
              </a:ext>
            </a:extLst>
          </p:cNvPr>
          <p:cNvSpPr txBox="1"/>
          <p:nvPr/>
        </p:nvSpPr>
        <p:spPr>
          <a:xfrm>
            <a:off x="2363109" y="602784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(12.4%)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6" name="テキスト ボックス 65">
            <a:extLst>
              <a:ext uri="{FF2B5EF4-FFF2-40B4-BE49-F238E27FC236}">
                <a16:creationId xmlns:a16="http://schemas.microsoft.com/office/drawing/2014/main" id="{4AEB5BF5-F7B9-46E8-94CF-412FEFF4781D}"/>
              </a:ext>
            </a:extLst>
          </p:cNvPr>
          <p:cNvSpPr txBox="1"/>
          <p:nvPr/>
        </p:nvSpPr>
        <p:spPr>
          <a:xfrm>
            <a:off x="3455803" y="602784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(11.7%)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7" name="テキスト ボックス 66">
            <a:extLst>
              <a:ext uri="{FF2B5EF4-FFF2-40B4-BE49-F238E27FC236}">
                <a16:creationId xmlns:a16="http://schemas.microsoft.com/office/drawing/2014/main" id="{B8D130FC-2194-405F-B871-C9239050488D}"/>
              </a:ext>
            </a:extLst>
          </p:cNvPr>
          <p:cNvSpPr txBox="1"/>
          <p:nvPr/>
        </p:nvSpPr>
        <p:spPr>
          <a:xfrm>
            <a:off x="4550011" y="602784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(11.2%)</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3D96CF42-A20D-436C-9984-50FAE2C1AB33}"/>
              </a:ext>
            </a:extLst>
          </p:cNvPr>
          <p:cNvSpPr txBox="1"/>
          <p:nvPr/>
        </p:nvSpPr>
        <p:spPr>
          <a:xfrm>
            <a:off x="5629279" y="602784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(10.7%)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9" name="テキスト ボックス 68">
            <a:extLst>
              <a:ext uri="{FF2B5EF4-FFF2-40B4-BE49-F238E27FC236}">
                <a16:creationId xmlns:a16="http://schemas.microsoft.com/office/drawing/2014/main" id="{45EB1B2D-614C-4D00-88D4-A06A5EF8A219}"/>
              </a:ext>
            </a:extLst>
          </p:cNvPr>
          <p:cNvSpPr txBox="1"/>
          <p:nvPr/>
        </p:nvSpPr>
        <p:spPr>
          <a:xfrm>
            <a:off x="6727338" y="602784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(10.5%)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0" name="テキスト ボックス 69">
            <a:extLst>
              <a:ext uri="{FF2B5EF4-FFF2-40B4-BE49-F238E27FC236}">
                <a16:creationId xmlns:a16="http://schemas.microsoft.com/office/drawing/2014/main" id="{792A4DC8-B14C-4027-856A-C8F1EA85BF95}"/>
              </a:ext>
            </a:extLst>
          </p:cNvPr>
          <p:cNvSpPr txBox="1"/>
          <p:nvPr/>
        </p:nvSpPr>
        <p:spPr>
          <a:xfrm>
            <a:off x="7819006" y="602784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(10.4%)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1" name="テキスト ボックス 70">
            <a:extLst>
              <a:ext uri="{FF2B5EF4-FFF2-40B4-BE49-F238E27FC236}">
                <a16:creationId xmlns:a16="http://schemas.microsoft.com/office/drawing/2014/main" id="{6DE66085-3286-4CC0-9247-1571EA4E5736}"/>
              </a:ext>
            </a:extLst>
          </p:cNvPr>
          <p:cNvSpPr txBox="1"/>
          <p:nvPr/>
        </p:nvSpPr>
        <p:spPr>
          <a:xfrm>
            <a:off x="8908749" y="602784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(10.3%)</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BE412B24-9715-4DFA-8F5E-57FC8DA976DD}"/>
              </a:ext>
            </a:extLst>
          </p:cNvPr>
          <p:cNvSpPr txBox="1"/>
          <p:nvPr/>
        </p:nvSpPr>
        <p:spPr>
          <a:xfrm>
            <a:off x="10000836" y="602784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( 9.7%)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3" name="テキスト ボックス 72">
            <a:extLst>
              <a:ext uri="{FF2B5EF4-FFF2-40B4-BE49-F238E27FC236}">
                <a16:creationId xmlns:a16="http://schemas.microsoft.com/office/drawing/2014/main" id="{698DC07C-F78C-4975-91C0-D50062A7B411}"/>
              </a:ext>
            </a:extLst>
          </p:cNvPr>
          <p:cNvSpPr txBox="1"/>
          <p:nvPr/>
        </p:nvSpPr>
        <p:spPr>
          <a:xfrm>
            <a:off x="1271234" y="4706255"/>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(64.4%)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4" name="テキスト ボックス 73">
            <a:extLst>
              <a:ext uri="{FF2B5EF4-FFF2-40B4-BE49-F238E27FC236}">
                <a16:creationId xmlns:a16="http://schemas.microsoft.com/office/drawing/2014/main" id="{C06415F4-E3AB-4B00-B7B2-8C27898B168E}"/>
              </a:ext>
            </a:extLst>
          </p:cNvPr>
          <p:cNvSpPr txBox="1"/>
          <p:nvPr/>
        </p:nvSpPr>
        <p:spPr>
          <a:xfrm>
            <a:off x="2363109" y="476011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(61.4%)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5" name="テキスト ボックス 74">
            <a:extLst>
              <a:ext uri="{FF2B5EF4-FFF2-40B4-BE49-F238E27FC236}">
                <a16:creationId xmlns:a16="http://schemas.microsoft.com/office/drawing/2014/main" id="{0E27FA9C-5990-4389-ADDE-21D290119DF4}"/>
              </a:ext>
            </a:extLst>
          </p:cNvPr>
          <p:cNvSpPr txBox="1"/>
          <p:nvPr/>
        </p:nvSpPr>
        <p:spPr>
          <a:xfrm>
            <a:off x="3455803" y="4813977"/>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(60.7%)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6" name="テキスト ボックス 75">
            <a:extLst>
              <a:ext uri="{FF2B5EF4-FFF2-40B4-BE49-F238E27FC236}">
                <a16:creationId xmlns:a16="http://schemas.microsoft.com/office/drawing/2014/main" id="{1010EF3E-0E1E-4293-8400-E2DD609A97F6}"/>
              </a:ext>
            </a:extLst>
          </p:cNvPr>
          <p:cNvSpPr txBox="1"/>
          <p:nvPr/>
        </p:nvSpPr>
        <p:spPr>
          <a:xfrm>
            <a:off x="4550011" y="485455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(60.5%)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7" name="テキスト ボックス 76">
            <a:extLst>
              <a:ext uri="{FF2B5EF4-FFF2-40B4-BE49-F238E27FC236}">
                <a16:creationId xmlns:a16="http://schemas.microsoft.com/office/drawing/2014/main" id="{4807E472-4371-4023-9E26-E1FB3F8C9722}"/>
              </a:ext>
            </a:extLst>
          </p:cNvPr>
          <p:cNvSpPr txBox="1"/>
          <p:nvPr/>
        </p:nvSpPr>
        <p:spPr>
          <a:xfrm>
            <a:off x="5629279" y="491677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(59.8%)</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8" name="テキスト ボックス 77">
            <a:extLst>
              <a:ext uri="{FF2B5EF4-FFF2-40B4-BE49-F238E27FC236}">
                <a16:creationId xmlns:a16="http://schemas.microsoft.com/office/drawing/2014/main" id="{709C2B6D-C991-4DC7-A2B3-BA70B8E4341B}"/>
              </a:ext>
            </a:extLst>
          </p:cNvPr>
          <p:cNvSpPr txBox="1"/>
          <p:nvPr/>
        </p:nvSpPr>
        <p:spPr>
          <a:xfrm>
            <a:off x="6727338" y="4987211"/>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(58.1%)</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9" name="テキスト ボックス 78">
            <a:extLst>
              <a:ext uri="{FF2B5EF4-FFF2-40B4-BE49-F238E27FC236}">
                <a16:creationId xmlns:a16="http://schemas.microsoft.com/office/drawing/2014/main" id="{D334F47C-5566-4BE0-A8F8-44A40662FED9}"/>
              </a:ext>
            </a:extLst>
          </p:cNvPr>
          <p:cNvSpPr txBox="1"/>
          <p:nvPr/>
        </p:nvSpPr>
        <p:spPr>
          <a:xfrm>
            <a:off x="7819006" y="5094933"/>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(55.1%)</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0" name="テキスト ボックス 79">
            <a:extLst>
              <a:ext uri="{FF2B5EF4-FFF2-40B4-BE49-F238E27FC236}">
                <a16:creationId xmlns:a16="http://schemas.microsoft.com/office/drawing/2014/main" id="{4E3D74EF-3498-4664-B9B3-F61900C77FF1}"/>
              </a:ext>
            </a:extLst>
          </p:cNvPr>
          <p:cNvSpPr txBox="1"/>
          <p:nvPr/>
        </p:nvSpPr>
        <p:spPr>
          <a:xfrm>
            <a:off x="8908749" y="5155635"/>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(53.5%)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1" name="テキスト ボックス 80">
            <a:extLst>
              <a:ext uri="{FF2B5EF4-FFF2-40B4-BE49-F238E27FC236}">
                <a16:creationId xmlns:a16="http://schemas.microsoft.com/office/drawing/2014/main" id="{55B73A3C-917E-4C99-94AD-0A21BA5A125D}"/>
              </a:ext>
            </a:extLst>
          </p:cNvPr>
          <p:cNvSpPr txBox="1"/>
          <p:nvPr/>
        </p:nvSpPr>
        <p:spPr>
          <a:xfrm>
            <a:off x="10000836" y="522254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(53.7%)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2" name="テキスト ボックス 81">
            <a:extLst>
              <a:ext uri="{FF2B5EF4-FFF2-40B4-BE49-F238E27FC236}">
                <a16:creationId xmlns:a16="http://schemas.microsoft.com/office/drawing/2014/main" id="{B2D037D7-1AF3-4AD6-9C17-7B6F1DAD1865}"/>
              </a:ext>
            </a:extLst>
          </p:cNvPr>
          <p:cNvSpPr txBox="1"/>
          <p:nvPr/>
        </p:nvSpPr>
        <p:spPr>
          <a:xfrm>
            <a:off x="1271234" y="321709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(22.4%)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a16="http://schemas.microsoft.com/office/drawing/2014/main" id="{EFC2667D-D148-4A79-9B3E-E81D6371A0C9}"/>
              </a:ext>
            </a:extLst>
          </p:cNvPr>
          <p:cNvSpPr txBox="1"/>
          <p:nvPr/>
        </p:nvSpPr>
        <p:spPr>
          <a:xfrm>
            <a:off x="2363109" y="326051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(26.2%)</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4" name="テキスト ボックス 83">
            <a:extLst>
              <a:ext uri="{FF2B5EF4-FFF2-40B4-BE49-F238E27FC236}">
                <a16:creationId xmlns:a16="http://schemas.microsoft.com/office/drawing/2014/main" id="{194941AC-11F8-4824-8C87-B0EE4FA08722}"/>
              </a:ext>
            </a:extLst>
          </p:cNvPr>
          <p:cNvSpPr txBox="1"/>
          <p:nvPr/>
        </p:nvSpPr>
        <p:spPr>
          <a:xfrm>
            <a:off x="3455803" y="3287703"/>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(27.6%)</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5" name="テキスト ボックス 84">
            <a:extLst>
              <a:ext uri="{FF2B5EF4-FFF2-40B4-BE49-F238E27FC236}">
                <a16:creationId xmlns:a16="http://schemas.microsoft.com/office/drawing/2014/main" id="{BE943CFB-B6B3-4C4F-A2FE-79E0FED28D1E}"/>
              </a:ext>
            </a:extLst>
          </p:cNvPr>
          <p:cNvSpPr txBox="1"/>
          <p:nvPr/>
        </p:nvSpPr>
        <p:spPr>
          <a:xfrm>
            <a:off x="4550011" y="335212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(28.3%)</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6" name="テキスト ボックス 85">
            <a:extLst>
              <a:ext uri="{FF2B5EF4-FFF2-40B4-BE49-F238E27FC236}">
                <a16:creationId xmlns:a16="http://schemas.microsoft.com/office/drawing/2014/main" id="{C93C9CF5-1916-48E1-8C3C-0B50F578BD1A}"/>
              </a:ext>
            </a:extLst>
          </p:cNvPr>
          <p:cNvSpPr txBox="1"/>
          <p:nvPr/>
        </p:nvSpPr>
        <p:spPr>
          <a:xfrm>
            <a:off x="5629279" y="346809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(29.4%)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7" name="テキスト ボックス 86">
            <a:extLst>
              <a:ext uri="{FF2B5EF4-FFF2-40B4-BE49-F238E27FC236}">
                <a16:creationId xmlns:a16="http://schemas.microsoft.com/office/drawing/2014/main" id="{809369B7-023D-430F-B016-CF4EA0448700}"/>
              </a:ext>
            </a:extLst>
          </p:cNvPr>
          <p:cNvSpPr txBox="1"/>
          <p:nvPr/>
        </p:nvSpPr>
        <p:spPr>
          <a:xfrm>
            <a:off x="6727338" y="3560489"/>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(31.5%)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8" name="テキスト ボックス 87">
            <a:extLst>
              <a:ext uri="{FF2B5EF4-FFF2-40B4-BE49-F238E27FC236}">
                <a16:creationId xmlns:a16="http://schemas.microsoft.com/office/drawing/2014/main" id="{5AAC7C14-7486-42BA-A23B-8F1A0E22CC57}"/>
              </a:ext>
            </a:extLst>
          </p:cNvPr>
          <p:cNvSpPr txBox="1"/>
          <p:nvPr/>
        </p:nvSpPr>
        <p:spPr>
          <a:xfrm>
            <a:off x="7819006" y="3723749"/>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(34.5%)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9" name="テキスト ボックス 88">
            <a:extLst>
              <a:ext uri="{FF2B5EF4-FFF2-40B4-BE49-F238E27FC236}">
                <a16:creationId xmlns:a16="http://schemas.microsoft.com/office/drawing/2014/main" id="{EF5C0CA4-BC7D-49C3-8AD4-68EADFA21CA2}"/>
              </a:ext>
            </a:extLst>
          </p:cNvPr>
          <p:cNvSpPr txBox="1"/>
          <p:nvPr/>
        </p:nvSpPr>
        <p:spPr>
          <a:xfrm>
            <a:off x="8908749" y="385039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(36.2%)</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90" name="テキスト ボックス 89">
            <a:extLst>
              <a:ext uri="{FF2B5EF4-FFF2-40B4-BE49-F238E27FC236}">
                <a16:creationId xmlns:a16="http://schemas.microsoft.com/office/drawing/2014/main" id="{02D0E537-1413-4466-968F-3B32DF6E0DA2}"/>
              </a:ext>
            </a:extLst>
          </p:cNvPr>
          <p:cNvSpPr txBox="1"/>
          <p:nvPr/>
        </p:nvSpPr>
        <p:spPr>
          <a:xfrm>
            <a:off x="10000836" y="395210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(36.6%)</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9A42485C-C1BA-43DB-A602-CDCF068CDAA3}"/>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「地域別将来推計人口」（国立社会保障・人口問題研究所）を基に大阪府作成</a:t>
            </a:r>
          </a:p>
        </p:txBody>
      </p:sp>
      <p:sp>
        <p:nvSpPr>
          <p:cNvPr id="23" name="テキスト ボックス 2">
            <a:extLst>
              <a:ext uri="{FF2B5EF4-FFF2-40B4-BE49-F238E27FC236}">
                <a16:creationId xmlns:a16="http://schemas.microsoft.com/office/drawing/2014/main" id="{FFF40197-0FC0-4A9C-ADA0-122A51920CA2}"/>
              </a:ext>
            </a:extLst>
          </p:cNvPr>
          <p:cNvSpPr txBox="1"/>
          <p:nvPr/>
        </p:nvSpPr>
        <p:spPr>
          <a:xfrm>
            <a:off x="825922" y="2075621"/>
            <a:ext cx="797164" cy="18123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（千人）</a:t>
            </a:r>
          </a:p>
        </p:txBody>
      </p:sp>
      <p:sp>
        <p:nvSpPr>
          <p:cNvPr id="3" name="正方形/長方形 2">
            <a:extLst>
              <a:ext uri="{FF2B5EF4-FFF2-40B4-BE49-F238E27FC236}">
                <a16:creationId xmlns:a16="http://schemas.microsoft.com/office/drawing/2014/main" id="{430BF7E9-5689-1200-E076-412B098FD370}"/>
              </a:ext>
            </a:extLst>
          </p:cNvPr>
          <p:cNvSpPr/>
          <p:nvPr/>
        </p:nvSpPr>
        <p:spPr>
          <a:xfrm>
            <a:off x="9883694" y="3048909"/>
            <a:ext cx="726827" cy="316774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88876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9B3438B-389B-4225-A154-9026901E2654}"/>
              </a:ext>
            </a:extLst>
          </p:cNvPr>
          <p:cNvPicPr>
            <a:picLocks noChangeAspect="1"/>
          </p:cNvPicPr>
          <p:nvPr/>
        </p:nvPicPr>
        <p:blipFill>
          <a:blip r:embed="rId3"/>
          <a:stretch>
            <a:fillRect/>
          </a:stretch>
        </p:blipFill>
        <p:spPr>
          <a:xfrm>
            <a:off x="556848" y="1486827"/>
            <a:ext cx="10796952" cy="4602879"/>
          </a:xfrm>
          <a:prstGeom prst="rect">
            <a:avLst/>
          </a:prstGeom>
        </p:spPr>
      </p:pic>
      <p:sp>
        <p:nvSpPr>
          <p:cNvPr id="9" name="正方形/長方形 8">
            <a:extLst>
              <a:ext uri="{FF2B5EF4-FFF2-40B4-BE49-F238E27FC236}">
                <a16:creationId xmlns:a16="http://schemas.microsoft.com/office/drawing/2014/main" id="{C406E243-DFC3-401F-80C9-EA9DF8C62E6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1- 3</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大阪府の世帯推移（将来推計）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4" name="テキスト ボックス 3"/>
          <p:cNvSpPr txBox="1"/>
          <p:nvPr/>
        </p:nvSpPr>
        <p:spPr>
          <a:xfrm>
            <a:off x="360000" y="720000"/>
            <a:ext cx="11520000" cy="369332"/>
          </a:xfrm>
          <a:prstGeom prst="rect">
            <a:avLst/>
          </a:prstGeom>
          <a:noFill/>
          <a:ln>
            <a:solidFill>
              <a:schemeClr val="tx1"/>
            </a:solidFill>
          </a:ln>
        </p:spPr>
        <p:txBody>
          <a:bodyPr wrap="square" rtlCol="0">
            <a:spAutoFit/>
          </a:bodyPr>
          <a:lstStyle/>
          <a:p>
            <a:pPr marL="354013" indent="-354013"/>
            <a:r>
              <a:rPr lang="ja-JP" altLang="en-US"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a:t>
            </a:r>
            <a:r>
              <a:rPr lang="en-US" altLang="ja-JP"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 </a:t>
            </a:r>
            <a:r>
              <a:rPr lang="ja-JP" altLang="en-US"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国立社会保障人口問題研究所の推計によると、令和</a:t>
            </a:r>
            <a:r>
              <a:rPr lang="en-US" altLang="ja-JP"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32</a:t>
            </a:r>
            <a:r>
              <a:rPr lang="ja-JP" altLang="en-US"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a:t>
            </a:r>
            <a:r>
              <a:rPr lang="en-US" altLang="ja-JP"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2050</a:t>
            </a:r>
            <a:r>
              <a:rPr lang="ja-JP" altLang="en-US"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年）の世帯数は約</a:t>
            </a:r>
            <a:r>
              <a:rPr lang="en-US" altLang="ja-JP"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377</a:t>
            </a:r>
            <a:r>
              <a:rPr lang="ja-JP" altLang="en-US"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万世帯と見込まれる。</a:t>
            </a:r>
            <a:endParaRPr lang="en-US" altLang="ja-JP" dirty="0">
              <a:latin typeface="UD デジタル 教科書体 N-R" panose="02020400000000000000" pitchFamily="17" charset="-128"/>
              <a:ea typeface="UD デジタル 教科書体 N-R" panose="02020400000000000000" pitchFamily="17"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E6649160-DAB4-45FD-81BC-42DCB1EE3329}"/>
              </a:ext>
            </a:extLst>
          </p:cNvPr>
          <p:cNvSpPr txBox="1"/>
          <p:nvPr/>
        </p:nvSpPr>
        <p:spPr>
          <a:xfrm>
            <a:off x="6391175" y="6348640"/>
            <a:ext cx="5488825" cy="415498"/>
          </a:xfrm>
          <a:prstGeom prst="rect">
            <a:avLst/>
          </a:prstGeom>
          <a:noFill/>
        </p:spPr>
        <p:txBody>
          <a:bodyPr wrap="square" rtlCol="0">
            <a:spAutoFit/>
          </a:bodyPr>
          <a:lstStyle/>
          <a:p>
            <a:pPr marL="196850" fontAlgn="base">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年以前：「国勢調査」（総務省統計局）</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fontAlgn="base">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年以降：「世帯数の将来推計」（国立社会保障・人口問題研究所）を基に大阪府作成</a:t>
            </a:r>
          </a:p>
        </p:txBody>
      </p:sp>
      <p:sp>
        <p:nvSpPr>
          <p:cNvPr id="10" name="スライド番号プレースホルダー 1">
            <a:extLst>
              <a:ext uri="{FF2B5EF4-FFF2-40B4-BE49-F238E27FC236}">
                <a16:creationId xmlns:a16="http://schemas.microsoft.com/office/drawing/2014/main" id="{05C2E182-EC58-457F-9D82-48078168E27B}"/>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7</a:t>
            </a:fld>
            <a:endParaRPr lang="en-US" altLang="ja-JP" dirty="0"/>
          </a:p>
        </p:txBody>
      </p:sp>
      <p:sp>
        <p:nvSpPr>
          <p:cNvPr id="2" name="正方形/長方形 1">
            <a:extLst>
              <a:ext uri="{FF2B5EF4-FFF2-40B4-BE49-F238E27FC236}">
                <a16:creationId xmlns:a16="http://schemas.microsoft.com/office/drawing/2014/main" id="{B5C88A2F-039A-17FE-5340-9B3C0A35532E}"/>
              </a:ext>
            </a:extLst>
          </p:cNvPr>
          <p:cNvSpPr/>
          <p:nvPr/>
        </p:nvSpPr>
        <p:spPr>
          <a:xfrm>
            <a:off x="10764040" y="2521462"/>
            <a:ext cx="589760" cy="2465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9625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F677A59-31A9-41F3-8631-E7E035EF18D9}"/>
              </a:ext>
            </a:extLst>
          </p:cNvPr>
          <p:cNvPicPr>
            <a:picLocks noChangeAspect="1"/>
          </p:cNvPicPr>
          <p:nvPr/>
        </p:nvPicPr>
        <p:blipFill>
          <a:blip r:embed="rId3"/>
          <a:stretch>
            <a:fillRect/>
          </a:stretch>
        </p:blipFill>
        <p:spPr>
          <a:xfrm>
            <a:off x="852985" y="4786372"/>
            <a:ext cx="10278747" cy="1743607"/>
          </a:xfrm>
          <a:prstGeom prst="rect">
            <a:avLst/>
          </a:prstGeom>
        </p:spPr>
      </p:pic>
      <p:pic>
        <p:nvPicPr>
          <p:cNvPr id="3" name="図 2">
            <a:extLst>
              <a:ext uri="{FF2B5EF4-FFF2-40B4-BE49-F238E27FC236}">
                <a16:creationId xmlns:a16="http://schemas.microsoft.com/office/drawing/2014/main" id="{495E7037-A924-41B9-AED2-6B562D7CBBAF}"/>
              </a:ext>
            </a:extLst>
          </p:cNvPr>
          <p:cNvPicPr>
            <a:picLocks noChangeAspect="1"/>
          </p:cNvPicPr>
          <p:nvPr/>
        </p:nvPicPr>
        <p:blipFill>
          <a:blip r:embed="rId4"/>
          <a:stretch>
            <a:fillRect/>
          </a:stretch>
        </p:blipFill>
        <p:spPr>
          <a:xfrm>
            <a:off x="852985" y="1967636"/>
            <a:ext cx="10486029" cy="2621507"/>
          </a:xfrm>
          <a:prstGeom prst="rect">
            <a:avLst/>
          </a:prstGeom>
        </p:spPr>
      </p:pic>
      <p:sp>
        <p:nvSpPr>
          <p:cNvPr id="27" name="正方形/長方形 26">
            <a:extLst>
              <a:ext uri="{FF2B5EF4-FFF2-40B4-BE49-F238E27FC236}">
                <a16:creationId xmlns:a16="http://schemas.microsoft.com/office/drawing/2014/main" id="{FB79A8BE-85AA-48D6-A837-E3F684ADEA74}"/>
              </a:ext>
            </a:extLst>
          </p:cNvPr>
          <p:cNvSpPr/>
          <p:nvPr/>
        </p:nvSpPr>
        <p:spPr>
          <a:xfrm>
            <a:off x="360000" y="720000"/>
            <a:ext cx="11520000" cy="1089529"/>
          </a:xfrm>
          <a:prstGeom prst="rect">
            <a:avLst/>
          </a:prstGeom>
          <a:ln w="6350" cmpd="sng">
            <a:solidFill>
              <a:schemeClr val="tx1"/>
            </a:solidFill>
          </a:ln>
        </p:spPr>
        <p:txBody>
          <a:bodyPr wrap="square">
            <a:spAutoFit/>
          </a:bodyPr>
          <a:lstStyle/>
          <a:p>
            <a:pPr marL="274638" indent="-274638">
              <a:lnSpc>
                <a:spcPct val="120000"/>
              </a:lnSpc>
            </a:pP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　全体に対して「夫婦と子供」「その他の親族世帯」が占める割合が減少する一方、 「単独世帯」 「夫婦のみ」「片親と子供」が占める割合が増加している。</a:t>
            </a:r>
            <a:endPar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endParaRPr>
          </a:p>
          <a:p>
            <a:pPr marL="274638" indent="-274638">
              <a:lnSpc>
                <a:spcPct val="120000"/>
              </a:lnSpc>
            </a:pP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　平成</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17</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年以降は「単独世帯」が最も多く、令和２年は全世帯の約</a:t>
            </a:r>
            <a:r>
              <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42</a:t>
            </a:r>
            <a:r>
              <a:rPr lang="ja-JP" altLang="en-US"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rPr>
              <a:t>％を占める。</a:t>
            </a:r>
            <a:endParaRPr lang="en-US" altLang="ja-JP" dirty="0">
              <a:solidFill>
                <a:prstClr val="black"/>
              </a:solidFill>
              <a:latin typeface="UD デジタル 教科書体 N-R" panose="02020400000000000000" pitchFamily="17" charset="-128"/>
              <a:ea typeface="UD デジタル 教科書体 N-R" panose="02020400000000000000" pitchFamily="17" charset="-128"/>
              <a:cs typeface="Meiryo UI" panose="020B0604030504040204" pitchFamily="50" charset="-128"/>
            </a:endParaRPr>
          </a:p>
        </p:txBody>
      </p:sp>
      <p:sp>
        <p:nvSpPr>
          <p:cNvPr id="43" name="正方形/長方形 42">
            <a:extLst>
              <a:ext uri="{FF2B5EF4-FFF2-40B4-BE49-F238E27FC236}">
                <a16:creationId xmlns:a16="http://schemas.microsoft.com/office/drawing/2014/main" id="{7DD727BB-7698-4BCB-97F2-D0E49A7F815C}"/>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1- 4</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大阪府の家族類型別世帯数の推移（将来推計）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B29E8A7B-A147-28EF-0D19-1DA67B55BCC2}"/>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8</a:t>
            </a:fld>
            <a:endParaRPr lang="en-US" altLang="ja-JP" dirty="0"/>
          </a:p>
        </p:txBody>
      </p:sp>
      <p:sp>
        <p:nvSpPr>
          <p:cNvPr id="19" name="テキスト ボックス 18">
            <a:extLst>
              <a:ext uri="{FF2B5EF4-FFF2-40B4-BE49-F238E27FC236}">
                <a16:creationId xmlns:a16="http://schemas.microsoft.com/office/drawing/2014/main" id="{983B8C11-73F5-4369-A131-D87525E3BE69}"/>
              </a:ext>
            </a:extLst>
          </p:cNvPr>
          <p:cNvSpPr txBox="1"/>
          <p:nvPr/>
        </p:nvSpPr>
        <p:spPr>
          <a:xfrm>
            <a:off x="1947156" y="2222198"/>
            <a:ext cx="936000" cy="169277"/>
          </a:xfrm>
          <a:prstGeom prst="rect">
            <a:avLst/>
          </a:prstGeom>
          <a:noFill/>
          <a:ln>
            <a:solidFill>
              <a:schemeClr val="tx1"/>
            </a:solidFill>
          </a:ln>
        </p:spPr>
        <p:txBody>
          <a:bodyPr wrap="square" tIns="0" bIns="0" rtlCol="0">
            <a:spAutoFit/>
          </a:bodyPr>
          <a:lstStyle/>
          <a:p>
            <a:pPr algn="ctr"/>
            <a:r>
              <a:rPr lang="ja-JP" altLang="en-US" sz="1100" dirty="0"/>
              <a:t>夫婦のみ</a:t>
            </a:r>
          </a:p>
        </p:txBody>
      </p:sp>
      <p:sp>
        <p:nvSpPr>
          <p:cNvPr id="20" name="テキスト ボックス 19">
            <a:extLst>
              <a:ext uri="{FF2B5EF4-FFF2-40B4-BE49-F238E27FC236}">
                <a16:creationId xmlns:a16="http://schemas.microsoft.com/office/drawing/2014/main" id="{54CDBF8A-279E-4D3E-8BB7-80E4A35071AC}"/>
              </a:ext>
            </a:extLst>
          </p:cNvPr>
          <p:cNvSpPr txBox="1"/>
          <p:nvPr/>
        </p:nvSpPr>
        <p:spPr>
          <a:xfrm>
            <a:off x="4660689" y="2222198"/>
            <a:ext cx="936000" cy="169277"/>
          </a:xfrm>
          <a:prstGeom prst="rect">
            <a:avLst/>
          </a:prstGeom>
          <a:noFill/>
          <a:ln>
            <a:solidFill>
              <a:schemeClr val="tx1"/>
            </a:solidFill>
          </a:ln>
        </p:spPr>
        <p:txBody>
          <a:bodyPr wrap="square" tIns="0" bIns="0" rtlCol="0">
            <a:spAutoFit/>
          </a:bodyPr>
          <a:lstStyle/>
          <a:p>
            <a:pPr algn="ctr"/>
            <a:r>
              <a:rPr lang="ja-JP" altLang="en-US" sz="1100" dirty="0"/>
              <a:t>夫婦と子供</a:t>
            </a:r>
          </a:p>
        </p:txBody>
      </p:sp>
      <p:sp>
        <p:nvSpPr>
          <p:cNvPr id="21" name="テキスト ボックス 20">
            <a:extLst>
              <a:ext uri="{FF2B5EF4-FFF2-40B4-BE49-F238E27FC236}">
                <a16:creationId xmlns:a16="http://schemas.microsoft.com/office/drawing/2014/main" id="{9996A054-B76C-47FF-BB9B-47A138594D29}"/>
              </a:ext>
            </a:extLst>
          </p:cNvPr>
          <p:cNvSpPr txBox="1"/>
          <p:nvPr/>
        </p:nvSpPr>
        <p:spPr>
          <a:xfrm>
            <a:off x="7119907" y="2222198"/>
            <a:ext cx="936000" cy="169277"/>
          </a:xfrm>
          <a:prstGeom prst="rect">
            <a:avLst/>
          </a:prstGeom>
          <a:noFill/>
          <a:ln>
            <a:solidFill>
              <a:schemeClr val="tx1"/>
            </a:solidFill>
          </a:ln>
        </p:spPr>
        <p:txBody>
          <a:bodyPr wrap="square" tIns="0" bIns="0" rtlCol="0">
            <a:spAutoFit/>
          </a:bodyPr>
          <a:lstStyle/>
          <a:p>
            <a:pPr algn="ctr"/>
            <a:r>
              <a:rPr lang="ja-JP" altLang="en-US" sz="1100" dirty="0"/>
              <a:t>片親と子供</a:t>
            </a:r>
          </a:p>
        </p:txBody>
      </p:sp>
      <p:sp>
        <p:nvSpPr>
          <p:cNvPr id="22" name="テキスト ボックス 21">
            <a:extLst>
              <a:ext uri="{FF2B5EF4-FFF2-40B4-BE49-F238E27FC236}">
                <a16:creationId xmlns:a16="http://schemas.microsoft.com/office/drawing/2014/main" id="{37591072-978D-4F78-9401-47242D06893A}"/>
              </a:ext>
            </a:extLst>
          </p:cNvPr>
          <p:cNvSpPr txBox="1"/>
          <p:nvPr/>
        </p:nvSpPr>
        <p:spPr>
          <a:xfrm>
            <a:off x="8440731" y="2222198"/>
            <a:ext cx="936000" cy="169277"/>
          </a:xfrm>
          <a:prstGeom prst="rect">
            <a:avLst/>
          </a:prstGeom>
          <a:noFill/>
          <a:ln>
            <a:solidFill>
              <a:schemeClr val="tx1"/>
            </a:solidFill>
          </a:ln>
        </p:spPr>
        <p:txBody>
          <a:bodyPr wrap="square" tIns="0" bIns="0" rtlCol="0">
            <a:spAutoFit/>
          </a:bodyPr>
          <a:lstStyle/>
          <a:p>
            <a:pPr algn="ctr"/>
            <a:r>
              <a:rPr lang="ja-JP" altLang="en-US" sz="1100" dirty="0"/>
              <a:t>単独世帯</a:t>
            </a:r>
          </a:p>
        </p:txBody>
      </p:sp>
      <p:sp>
        <p:nvSpPr>
          <p:cNvPr id="23" name="テキスト ボックス 22">
            <a:extLst>
              <a:ext uri="{FF2B5EF4-FFF2-40B4-BE49-F238E27FC236}">
                <a16:creationId xmlns:a16="http://schemas.microsoft.com/office/drawing/2014/main" id="{A13E2F72-9CF3-439D-BC28-4FD2BA0D7E1B}"/>
              </a:ext>
            </a:extLst>
          </p:cNvPr>
          <p:cNvSpPr txBox="1"/>
          <p:nvPr/>
        </p:nvSpPr>
        <p:spPr>
          <a:xfrm>
            <a:off x="9987608" y="2222198"/>
            <a:ext cx="936000" cy="169277"/>
          </a:xfrm>
          <a:prstGeom prst="rect">
            <a:avLst/>
          </a:prstGeom>
          <a:noFill/>
          <a:ln>
            <a:solidFill>
              <a:schemeClr val="tx1"/>
            </a:solidFill>
          </a:ln>
        </p:spPr>
        <p:txBody>
          <a:bodyPr wrap="square" tIns="0" bIns="0" rtlCol="0">
            <a:spAutoFit/>
          </a:bodyPr>
          <a:lstStyle/>
          <a:p>
            <a:pPr algn="ctr"/>
            <a:r>
              <a:rPr lang="ja-JP" altLang="en-US" sz="1100" dirty="0"/>
              <a:t>その他世帯</a:t>
            </a:r>
            <a:endParaRPr lang="ja-JP" altLang="en-US" sz="1600" dirty="0"/>
          </a:p>
        </p:txBody>
      </p:sp>
      <p:sp>
        <p:nvSpPr>
          <p:cNvPr id="24" name="テキスト ボックス 23">
            <a:extLst>
              <a:ext uri="{FF2B5EF4-FFF2-40B4-BE49-F238E27FC236}">
                <a16:creationId xmlns:a16="http://schemas.microsoft.com/office/drawing/2014/main" id="{FA611583-090E-415E-80AC-542082E88545}"/>
              </a:ext>
            </a:extLst>
          </p:cNvPr>
          <p:cNvSpPr txBox="1"/>
          <p:nvPr/>
        </p:nvSpPr>
        <p:spPr>
          <a:xfrm flipH="1">
            <a:off x="163670" y="4613453"/>
            <a:ext cx="8343736" cy="261610"/>
          </a:xfrm>
          <a:prstGeom prst="rect">
            <a:avLst/>
          </a:prstGeom>
          <a:noFill/>
        </p:spPr>
        <p:txBody>
          <a:bodyPr vert="horz" wrap="square" rtlCol="0" anchor="ctr">
            <a:spAutoFit/>
          </a:bodyPr>
          <a:lstStyle/>
          <a:p>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参考　国立社会保障人口問題研究所推計値</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8">
            <a:extLst>
              <a:ext uri="{FF2B5EF4-FFF2-40B4-BE49-F238E27FC236}">
                <a16:creationId xmlns:a16="http://schemas.microsoft.com/office/drawing/2014/main" id="{F75A04C7-6E5F-4F07-98B6-5871A190155F}"/>
              </a:ext>
            </a:extLst>
          </p:cNvPr>
          <p:cNvSpPr/>
          <p:nvPr/>
        </p:nvSpPr>
        <p:spPr>
          <a:xfrm>
            <a:off x="6635406" y="4332311"/>
            <a:ext cx="3975444" cy="216024"/>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テキスト ボックス 27">
            <a:extLst>
              <a:ext uri="{FF2B5EF4-FFF2-40B4-BE49-F238E27FC236}">
                <a16:creationId xmlns:a16="http://schemas.microsoft.com/office/drawing/2014/main" id="{475EB309-4469-4BCC-939F-F54858DBCA70}"/>
              </a:ext>
            </a:extLst>
          </p:cNvPr>
          <p:cNvSpPr txBox="1"/>
          <p:nvPr/>
        </p:nvSpPr>
        <p:spPr>
          <a:xfrm>
            <a:off x="6391175" y="6348640"/>
            <a:ext cx="5488825" cy="415498"/>
          </a:xfrm>
          <a:prstGeom prst="rect">
            <a:avLst/>
          </a:prstGeom>
          <a:noFill/>
        </p:spPr>
        <p:txBody>
          <a:bodyPr wrap="square" rtlCol="0">
            <a:spAutoFit/>
          </a:bodyPr>
          <a:lstStyle/>
          <a:p>
            <a:pPr marL="196850" fontAlgn="base">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年以前：「国勢調査」（総務省統計局）</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fontAlgn="base">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年以降：「世帯数の将来推計」（国立社会保障・人口問題研究所）を基に大阪府作成</a:t>
            </a:r>
          </a:p>
        </p:txBody>
      </p:sp>
    </p:spTree>
    <p:extLst>
      <p:ext uri="{BB962C8B-B14F-4D97-AF65-F5344CB8AC3E}">
        <p14:creationId xmlns:p14="http://schemas.microsoft.com/office/powerpoint/2010/main" val="2434391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F84028A7-D5B6-4B99-BBDA-9A4F5D714E11}"/>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1- 5</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大阪府内外への人口移動の状況（令和６年）</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8" name="Rectangle 57"/>
          <p:cNvSpPr>
            <a:spLocks noChangeArrowheads="1"/>
          </p:cNvSpPr>
          <p:nvPr/>
        </p:nvSpPr>
        <p:spPr bwMode="auto">
          <a:xfrm>
            <a:off x="360000" y="720000"/>
            <a:ext cx="11520000" cy="720000"/>
          </a:xfrm>
          <a:prstGeom prst="rect">
            <a:avLst/>
          </a:prstGeom>
          <a:solidFill>
            <a:schemeClr val="bg1"/>
          </a:solidFill>
          <a:ln w="6350">
            <a:solidFill>
              <a:schemeClr val="tx1"/>
            </a:solidFill>
            <a:prstDash val="solid"/>
            <a:miter lim="800000"/>
            <a:headEnd/>
            <a:tailEnd/>
          </a:ln>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buFont typeface="Wingdings" pitchFamily="2" charset="2"/>
              <a:buNone/>
            </a:pPr>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　令和６年の大阪府への日本人の転入超過者数は、</a:t>
            </a:r>
            <a:r>
              <a:rPr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18,800</a:t>
            </a:r>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人。</a:t>
            </a:r>
            <a:endParaRPr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endParaRPr>
          </a:p>
          <a:p>
            <a:pPr eaLnBrk="1" hangingPunct="1">
              <a:buFont typeface="Wingdings" pitchFamily="2" charset="2"/>
              <a:buNone/>
            </a:pPr>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　関東圏に対する日本人の転出超過者数は、</a:t>
            </a:r>
            <a:r>
              <a:rPr lang="en-US" altLang="ja-JP"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8,568</a:t>
            </a:r>
            <a:r>
              <a:rPr lang="ja-JP" altLang="en-US" sz="1800" dirty="0">
                <a:latin typeface="UD デジタル 教科書体 N-R" panose="02020400000000000000" pitchFamily="17" charset="-128"/>
                <a:ea typeface="UD デジタル 教科書体 N-R" panose="02020400000000000000" pitchFamily="17" charset="-128"/>
                <a:cs typeface="Meiryo UI" panose="020B0604030504040204" pitchFamily="50" charset="-128"/>
              </a:rPr>
              <a:t>人（関東地方以外は全て転入超過）。</a:t>
            </a:r>
          </a:p>
        </p:txBody>
      </p:sp>
      <p:sp>
        <p:nvSpPr>
          <p:cNvPr id="36" name="テキスト ボックス 35">
            <a:extLst>
              <a:ext uri="{FF2B5EF4-FFF2-40B4-BE49-F238E27FC236}">
                <a16:creationId xmlns:a16="http://schemas.microsoft.com/office/drawing/2014/main" id="{034D7DE7-40EB-4CE9-9E64-B54667FABF5C}"/>
              </a:ext>
            </a:extLst>
          </p:cNvPr>
          <p:cNvSpPr txBox="1"/>
          <p:nvPr/>
        </p:nvSpPr>
        <p:spPr>
          <a:xfrm>
            <a:off x="6600825" y="6502528"/>
            <a:ext cx="5279175"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 令和６年結果」（総務省統計局）を基に大阪府作成</a:t>
            </a:r>
          </a:p>
        </p:txBody>
      </p:sp>
      <p:sp>
        <p:nvSpPr>
          <p:cNvPr id="34" name="スライド番号プレースホルダー 1">
            <a:extLst>
              <a:ext uri="{FF2B5EF4-FFF2-40B4-BE49-F238E27FC236}">
                <a16:creationId xmlns:a16="http://schemas.microsoft.com/office/drawing/2014/main" id="{13AD2018-87BF-4460-8CE2-3E93E86531B7}"/>
              </a:ext>
            </a:extLst>
          </p:cNvPr>
          <p:cNvSpPr>
            <a:spLocks noGrp="1"/>
          </p:cNvSpPr>
          <p:nvPr>
            <p:ph type="sldNum" sz="quarter" idx="12"/>
          </p:nvPr>
        </p:nvSpPr>
        <p:spPr>
          <a:xfrm>
            <a:off x="9421200" y="6487200"/>
            <a:ext cx="2743200" cy="365125"/>
          </a:xfrm>
        </p:spPr>
        <p:txBody>
          <a:bodyPr/>
          <a:lstStyle/>
          <a:p>
            <a:fld id="{939419F8-C6ED-4129-B08A-7AC8488EBEA0}" type="slidenum">
              <a:rPr kumimoji="1" lang="ja-JP" altLang="en-US" smtClean="0"/>
              <a:t>9</a:t>
            </a:fld>
            <a:endParaRPr kumimoji="1" lang="ja-JP" altLang="en-US" dirty="0"/>
          </a:p>
        </p:txBody>
      </p:sp>
      <p:pic>
        <p:nvPicPr>
          <p:cNvPr id="2" name="図 1">
            <a:extLst>
              <a:ext uri="{FF2B5EF4-FFF2-40B4-BE49-F238E27FC236}">
                <a16:creationId xmlns:a16="http://schemas.microsoft.com/office/drawing/2014/main" id="{EE9C7AF4-26D2-4522-9F84-4DE3866869CD}"/>
              </a:ext>
            </a:extLst>
          </p:cNvPr>
          <p:cNvPicPr>
            <a:picLocks noChangeAspect="1"/>
          </p:cNvPicPr>
          <p:nvPr/>
        </p:nvPicPr>
        <p:blipFill>
          <a:blip r:embed="rId3"/>
          <a:stretch>
            <a:fillRect/>
          </a:stretch>
        </p:blipFill>
        <p:spPr>
          <a:xfrm>
            <a:off x="581690" y="1557174"/>
            <a:ext cx="11028620" cy="5072312"/>
          </a:xfrm>
          <a:prstGeom prst="rect">
            <a:avLst/>
          </a:prstGeom>
        </p:spPr>
      </p:pic>
    </p:spTree>
    <p:extLst>
      <p:ext uri="{BB962C8B-B14F-4D97-AF65-F5344CB8AC3E}">
        <p14:creationId xmlns:p14="http://schemas.microsoft.com/office/powerpoint/2010/main" val="415678364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2392</TotalTime>
  <Words>6258</Words>
  <PresentationFormat>ワイド画面</PresentationFormat>
  <Paragraphs>685</Paragraphs>
  <Slides>47</Slides>
  <Notes>33</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47</vt:i4>
      </vt:variant>
    </vt:vector>
  </HeadingPairs>
  <TitlesOfParts>
    <vt:vector size="61" baseType="lpstr">
      <vt:lpstr>BIZ UDPゴシック</vt:lpstr>
      <vt:lpstr>BIZ UDゴシック</vt:lpstr>
      <vt:lpstr>HGP創英角ｺﾞｼｯｸUB</vt:lpstr>
      <vt:lpstr>HG創英角ﾎﾟｯﾌﾟ体</vt:lpstr>
      <vt:lpstr>Meiryo UI</vt:lpstr>
      <vt:lpstr>UD デジタル 教科書体 NP-B</vt:lpstr>
      <vt:lpstr>UD デジタル 教科書体 NP-R</vt:lpstr>
      <vt:lpstr>UD デジタル 教科書体 N-R</vt:lpstr>
      <vt:lpstr>メイリオ</vt: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2025-11-07T07:55:23Z</cp:lastPrinted>
  <dcterms:created xsi:type="dcterms:W3CDTF">2025-05-16T02:36:49Z</dcterms:created>
  <dcterms:modified xsi:type="dcterms:W3CDTF">2025-11-26T04:27:52Z</dcterms:modified>
</cp:coreProperties>
</file>