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9"/>
  </p:notesMasterIdLst>
  <p:sldIdLst>
    <p:sldId id="1266" r:id="rId4"/>
    <p:sldId id="141169610" r:id="rId5"/>
    <p:sldId id="141169629" r:id="rId6"/>
    <p:sldId id="141169651" r:id="rId7"/>
    <p:sldId id="141169613" r:id="rId8"/>
    <p:sldId id="141169620" r:id="rId9"/>
    <p:sldId id="141169605" r:id="rId10"/>
    <p:sldId id="141169650" r:id="rId11"/>
    <p:sldId id="141169646" r:id="rId12"/>
    <p:sldId id="141169647" r:id="rId13"/>
    <p:sldId id="141169648" r:id="rId14"/>
    <p:sldId id="141169649" r:id="rId15"/>
    <p:sldId id="1281" r:id="rId16"/>
    <p:sldId id="1279" r:id="rId17"/>
    <p:sldId id="1280" r:id="rId18"/>
    <p:sldId id="141169639" r:id="rId19"/>
    <p:sldId id="1228" r:id="rId20"/>
    <p:sldId id="1221" r:id="rId21"/>
    <p:sldId id="1231" r:id="rId22"/>
    <p:sldId id="1270" r:id="rId23"/>
    <p:sldId id="1271" r:id="rId24"/>
    <p:sldId id="141169622" r:id="rId25"/>
    <p:sldId id="141169636" r:id="rId26"/>
    <p:sldId id="141169637" r:id="rId27"/>
    <p:sldId id="141169638" r:id="rId28"/>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3B4"/>
    <a:srgbClr val="FFD93D"/>
    <a:srgbClr val="98DDD5"/>
    <a:srgbClr val="98DDED"/>
    <a:srgbClr val="98DDCA"/>
    <a:srgbClr val="4CCD99"/>
    <a:srgbClr val="FFAAA7"/>
    <a:srgbClr val="FF9A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7" autoAdjust="0"/>
    <p:restoredTop sz="94660"/>
  </p:normalViewPr>
  <p:slideViewPr>
    <p:cSldViewPr snapToGrid="0">
      <p:cViewPr varScale="1">
        <p:scale>
          <a:sx n="95" d="100"/>
          <a:sy n="95" d="100"/>
        </p:scale>
        <p:origin x="84" y="84"/>
      </p:cViewPr>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84B7588F-B74C-4FA2-9DC1-C41E9E9511B1}" type="datetimeFigureOut">
              <a:rPr kumimoji="1" lang="ja-JP" altLang="en-US" smtClean="0"/>
              <a:t>2025/11/26</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701AAA27-C6B8-454F-92B4-CA480EAB233B}" type="slidenum">
              <a:rPr kumimoji="1" lang="ja-JP" altLang="en-US" smtClean="0"/>
              <a:t>‹#›</a:t>
            </a:fld>
            <a:endParaRPr kumimoji="1" lang="ja-JP" altLang="en-US"/>
          </a:p>
        </p:txBody>
      </p:sp>
    </p:spTree>
    <p:extLst>
      <p:ext uri="{BB962C8B-B14F-4D97-AF65-F5344CB8AC3E}">
        <p14:creationId xmlns:p14="http://schemas.microsoft.com/office/powerpoint/2010/main" val="29967219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01AAA27-C6B8-454F-92B4-CA480EAB233B}" type="slidenum">
              <a:rPr kumimoji="1" lang="ja-JP" altLang="en-US" smtClean="0"/>
              <a:t>3</a:t>
            </a:fld>
            <a:endParaRPr kumimoji="1" lang="ja-JP" altLang="en-US"/>
          </a:p>
        </p:txBody>
      </p:sp>
    </p:spTree>
    <p:extLst>
      <p:ext uri="{BB962C8B-B14F-4D97-AF65-F5344CB8AC3E}">
        <p14:creationId xmlns:p14="http://schemas.microsoft.com/office/powerpoint/2010/main" val="3334600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1AAA27-C6B8-454F-92B4-CA480EAB233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97112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01AAA27-C6B8-454F-92B4-CA480EAB233B}" type="slidenum">
              <a:rPr kumimoji="1" lang="ja-JP" altLang="en-US" smtClean="0"/>
              <a:t>11</a:t>
            </a:fld>
            <a:endParaRPr kumimoji="1" lang="ja-JP" altLang="en-US"/>
          </a:p>
        </p:txBody>
      </p:sp>
    </p:spTree>
    <p:extLst>
      <p:ext uri="{BB962C8B-B14F-4D97-AF65-F5344CB8AC3E}">
        <p14:creationId xmlns:p14="http://schemas.microsoft.com/office/powerpoint/2010/main" val="3803867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01AAA27-C6B8-454F-92B4-CA480EAB233B}" type="slidenum">
              <a:rPr kumimoji="1" lang="ja-JP" altLang="en-US" smtClean="0"/>
              <a:t>12</a:t>
            </a:fld>
            <a:endParaRPr kumimoji="1" lang="ja-JP" altLang="en-US"/>
          </a:p>
        </p:txBody>
      </p:sp>
    </p:spTree>
    <p:extLst>
      <p:ext uri="{BB962C8B-B14F-4D97-AF65-F5344CB8AC3E}">
        <p14:creationId xmlns:p14="http://schemas.microsoft.com/office/powerpoint/2010/main" val="463297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A14020-F9D8-4629-872D-358536D93EE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9E63CBA-3CA9-4F20-BBC4-A8ED88098C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BB8DEED-E5BD-4879-9A86-6B21E3D9FF12}"/>
              </a:ext>
            </a:extLst>
          </p:cNvPr>
          <p:cNvSpPr>
            <a:spLocks noGrp="1"/>
          </p:cNvSpPr>
          <p:nvPr>
            <p:ph type="dt" sz="half" idx="10"/>
          </p:nvPr>
        </p:nvSpPr>
        <p:spPr/>
        <p:txBody>
          <a:bodyPr/>
          <a:lstStyle/>
          <a:p>
            <a:fld id="{EF85821D-C9CF-4BAE-96A7-1A5E6AA4BE84}" type="datetimeFigureOut">
              <a:rPr kumimoji="1" lang="ja-JP" altLang="en-US" smtClean="0"/>
              <a:t>2025/11/26</a:t>
            </a:fld>
            <a:endParaRPr kumimoji="1" lang="ja-JP" altLang="en-US"/>
          </a:p>
        </p:txBody>
      </p:sp>
      <p:sp>
        <p:nvSpPr>
          <p:cNvPr id="5" name="フッター プレースホルダー 4">
            <a:extLst>
              <a:ext uri="{FF2B5EF4-FFF2-40B4-BE49-F238E27FC236}">
                <a16:creationId xmlns:a16="http://schemas.microsoft.com/office/drawing/2014/main" id="{F99E1BEE-5CF9-4CAE-9F73-D0B0EE6F673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9183808-7FE2-4CF9-854D-40953118ED52}"/>
              </a:ext>
            </a:extLst>
          </p:cNvPr>
          <p:cNvSpPr>
            <a:spLocks noGrp="1"/>
          </p:cNvSpPr>
          <p:nvPr>
            <p:ph type="sldNum" sz="quarter" idx="12"/>
          </p:nvPr>
        </p:nvSpPr>
        <p:spPr/>
        <p:txBody>
          <a:bodyPr/>
          <a:lstStyle/>
          <a:p>
            <a:fld id="{27C9EB68-3047-45F7-B709-6F809DCECA90}" type="slidenum">
              <a:rPr kumimoji="1" lang="ja-JP" altLang="en-US" smtClean="0"/>
              <a:t>‹#›</a:t>
            </a:fld>
            <a:endParaRPr kumimoji="1" lang="ja-JP" altLang="en-US"/>
          </a:p>
        </p:txBody>
      </p:sp>
    </p:spTree>
    <p:extLst>
      <p:ext uri="{BB962C8B-B14F-4D97-AF65-F5344CB8AC3E}">
        <p14:creationId xmlns:p14="http://schemas.microsoft.com/office/powerpoint/2010/main" val="2356876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33FD97-5BE4-4C61-827D-FF35583710E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00F8FE1-1B1B-463D-8A99-A9FCC8CBC52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C6EC20B-81F1-419E-B82A-5237B24F3BEC}"/>
              </a:ext>
            </a:extLst>
          </p:cNvPr>
          <p:cNvSpPr>
            <a:spLocks noGrp="1"/>
          </p:cNvSpPr>
          <p:nvPr>
            <p:ph type="dt" sz="half" idx="10"/>
          </p:nvPr>
        </p:nvSpPr>
        <p:spPr/>
        <p:txBody>
          <a:bodyPr/>
          <a:lstStyle/>
          <a:p>
            <a:fld id="{EF85821D-C9CF-4BAE-96A7-1A5E6AA4BE84}" type="datetimeFigureOut">
              <a:rPr kumimoji="1" lang="ja-JP" altLang="en-US" smtClean="0"/>
              <a:t>2025/11/26</a:t>
            </a:fld>
            <a:endParaRPr kumimoji="1" lang="ja-JP" altLang="en-US"/>
          </a:p>
        </p:txBody>
      </p:sp>
      <p:sp>
        <p:nvSpPr>
          <p:cNvPr id="5" name="フッター プレースホルダー 4">
            <a:extLst>
              <a:ext uri="{FF2B5EF4-FFF2-40B4-BE49-F238E27FC236}">
                <a16:creationId xmlns:a16="http://schemas.microsoft.com/office/drawing/2014/main" id="{E9EE93C0-2F6E-424D-8991-0C51E3B4E7A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29ACC79-2BC9-4A64-BFA0-93B2CC502E45}"/>
              </a:ext>
            </a:extLst>
          </p:cNvPr>
          <p:cNvSpPr>
            <a:spLocks noGrp="1"/>
          </p:cNvSpPr>
          <p:nvPr>
            <p:ph type="sldNum" sz="quarter" idx="12"/>
          </p:nvPr>
        </p:nvSpPr>
        <p:spPr/>
        <p:txBody>
          <a:bodyPr/>
          <a:lstStyle/>
          <a:p>
            <a:fld id="{27C9EB68-3047-45F7-B709-6F809DCECA90}" type="slidenum">
              <a:rPr kumimoji="1" lang="ja-JP" altLang="en-US" smtClean="0"/>
              <a:t>‹#›</a:t>
            </a:fld>
            <a:endParaRPr kumimoji="1" lang="ja-JP" altLang="en-US"/>
          </a:p>
        </p:txBody>
      </p:sp>
    </p:spTree>
    <p:extLst>
      <p:ext uri="{BB962C8B-B14F-4D97-AF65-F5344CB8AC3E}">
        <p14:creationId xmlns:p14="http://schemas.microsoft.com/office/powerpoint/2010/main" val="945854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EC6A206-5E94-48AA-BD93-C71719F68A8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B52E6CF-8F6F-4B8D-B042-53162D6285D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F6BD91C-A80D-4144-8ABF-BBFB65B7117A}"/>
              </a:ext>
            </a:extLst>
          </p:cNvPr>
          <p:cNvSpPr>
            <a:spLocks noGrp="1"/>
          </p:cNvSpPr>
          <p:nvPr>
            <p:ph type="dt" sz="half" idx="10"/>
          </p:nvPr>
        </p:nvSpPr>
        <p:spPr/>
        <p:txBody>
          <a:bodyPr/>
          <a:lstStyle/>
          <a:p>
            <a:fld id="{EF85821D-C9CF-4BAE-96A7-1A5E6AA4BE84}" type="datetimeFigureOut">
              <a:rPr kumimoji="1" lang="ja-JP" altLang="en-US" smtClean="0"/>
              <a:t>2025/11/26</a:t>
            </a:fld>
            <a:endParaRPr kumimoji="1" lang="ja-JP" altLang="en-US"/>
          </a:p>
        </p:txBody>
      </p:sp>
      <p:sp>
        <p:nvSpPr>
          <p:cNvPr id="5" name="フッター プレースホルダー 4">
            <a:extLst>
              <a:ext uri="{FF2B5EF4-FFF2-40B4-BE49-F238E27FC236}">
                <a16:creationId xmlns:a16="http://schemas.microsoft.com/office/drawing/2014/main" id="{12F3DCED-E494-4DAC-A567-D16215461A3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E6ECAED-8B95-446D-B9A7-8A726F7D7809}"/>
              </a:ext>
            </a:extLst>
          </p:cNvPr>
          <p:cNvSpPr>
            <a:spLocks noGrp="1"/>
          </p:cNvSpPr>
          <p:nvPr>
            <p:ph type="sldNum" sz="quarter" idx="12"/>
          </p:nvPr>
        </p:nvSpPr>
        <p:spPr/>
        <p:txBody>
          <a:bodyPr/>
          <a:lstStyle/>
          <a:p>
            <a:fld id="{27C9EB68-3047-45F7-B709-6F809DCECA90}" type="slidenum">
              <a:rPr kumimoji="1" lang="ja-JP" altLang="en-US" smtClean="0"/>
              <a:t>‹#›</a:t>
            </a:fld>
            <a:endParaRPr kumimoji="1" lang="ja-JP" altLang="en-US"/>
          </a:p>
        </p:txBody>
      </p:sp>
    </p:spTree>
    <p:extLst>
      <p:ext uri="{BB962C8B-B14F-4D97-AF65-F5344CB8AC3E}">
        <p14:creationId xmlns:p14="http://schemas.microsoft.com/office/powerpoint/2010/main" val="4044998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3EE03C-05D7-44FB-AE12-690BC305D7B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F372B9D-582A-4289-B298-2FF6F994CA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FB764A5-7FB1-4AFB-9BF7-338E4C66515F}"/>
              </a:ext>
            </a:extLst>
          </p:cNvPr>
          <p:cNvSpPr>
            <a:spLocks noGrp="1"/>
          </p:cNvSpPr>
          <p:nvPr>
            <p:ph type="dt" sz="half" idx="10"/>
          </p:nvPr>
        </p:nvSpPr>
        <p:spPr/>
        <p:txBody>
          <a:bodyPr/>
          <a:lstStyle/>
          <a:p>
            <a:fld id="{15A36DA7-9B80-4494-809E-B822EC23F3A8}" type="datetime1">
              <a:rPr kumimoji="1" lang="ja-JP" altLang="en-US" smtClean="0"/>
              <a:t>2025/11/26</a:t>
            </a:fld>
            <a:endParaRPr kumimoji="1" lang="ja-JP" altLang="en-US"/>
          </a:p>
        </p:txBody>
      </p:sp>
      <p:sp>
        <p:nvSpPr>
          <p:cNvPr id="5" name="フッター プレースホルダー 4">
            <a:extLst>
              <a:ext uri="{FF2B5EF4-FFF2-40B4-BE49-F238E27FC236}">
                <a16:creationId xmlns:a16="http://schemas.microsoft.com/office/drawing/2014/main" id="{F4A46F86-42EF-4A61-8565-0C2D8E37740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078C13F-2BC6-4C77-8A60-A6CDF2D3658A}"/>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2737372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0B5ED3-91F0-4425-B568-A42D4301435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B1CFF10-6A07-48B4-97E1-9B9EEED247B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2012568-233A-415E-9E18-F23481A4FF65}"/>
              </a:ext>
            </a:extLst>
          </p:cNvPr>
          <p:cNvSpPr>
            <a:spLocks noGrp="1"/>
          </p:cNvSpPr>
          <p:nvPr>
            <p:ph type="dt" sz="half" idx="10"/>
          </p:nvPr>
        </p:nvSpPr>
        <p:spPr/>
        <p:txBody>
          <a:bodyPr/>
          <a:lstStyle/>
          <a:p>
            <a:fld id="{6C513FB1-0F4E-4B9D-BF45-65FE71ADA76C}" type="datetime1">
              <a:rPr kumimoji="1" lang="ja-JP" altLang="en-US" smtClean="0"/>
              <a:t>2025/11/26</a:t>
            </a:fld>
            <a:endParaRPr kumimoji="1" lang="ja-JP" altLang="en-US"/>
          </a:p>
        </p:txBody>
      </p:sp>
      <p:sp>
        <p:nvSpPr>
          <p:cNvPr id="5" name="フッター プレースホルダー 4">
            <a:extLst>
              <a:ext uri="{FF2B5EF4-FFF2-40B4-BE49-F238E27FC236}">
                <a16:creationId xmlns:a16="http://schemas.microsoft.com/office/drawing/2014/main" id="{00AB6022-0F94-4965-8D4C-3B9B32605BB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482C247-5DF0-4E3F-A4AA-43D615E5C9A8}"/>
              </a:ext>
            </a:extLst>
          </p:cNvPr>
          <p:cNvSpPr>
            <a:spLocks noGrp="1"/>
          </p:cNvSpPr>
          <p:nvPr>
            <p:ph type="sldNum" sz="quarter" idx="12"/>
          </p:nvPr>
        </p:nvSpPr>
        <p:spPr>
          <a:xfrm>
            <a:off x="9448800" y="6492875"/>
            <a:ext cx="2743200" cy="365125"/>
          </a:xfrm>
        </p:spPr>
        <p:txBody>
          <a:bodyPr/>
          <a:lstStyle>
            <a:lvl1pPr>
              <a:defRPr sz="1000" b="1">
                <a:solidFill>
                  <a:schemeClr val="tx1"/>
                </a:solidFill>
                <a:latin typeface="Meiryo UI" panose="020B0604030504040204" pitchFamily="50" charset="-128"/>
                <a:ea typeface="Meiryo UI" panose="020B0604030504040204" pitchFamily="50" charset="-128"/>
              </a:defRPr>
            </a:lvl1pPr>
          </a:lstStyle>
          <a:p>
            <a:fld id="{74A4BBC7-558C-4ECD-8236-0D2AC15A5369}" type="slidenum">
              <a:rPr lang="ja-JP" altLang="en-US" smtClean="0"/>
              <a:pPr/>
              <a:t>‹#›</a:t>
            </a:fld>
            <a:endParaRPr lang="ja-JP" altLang="en-US"/>
          </a:p>
        </p:txBody>
      </p:sp>
    </p:spTree>
    <p:extLst>
      <p:ext uri="{BB962C8B-B14F-4D97-AF65-F5344CB8AC3E}">
        <p14:creationId xmlns:p14="http://schemas.microsoft.com/office/powerpoint/2010/main" val="506718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A63BF8-171C-4D24-8089-FC33CE8AB59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9CA69A1-7A89-4B2B-8EEA-8E43D7A7B0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00A0DA6-292C-4A28-9997-60B45DD79390}"/>
              </a:ext>
            </a:extLst>
          </p:cNvPr>
          <p:cNvSpPr>
            <a:spLocks noGrp="1"/>
          </p:cNvSpPr>
          <p:nvPr>
            <p:ph type="dt" sz="half" idx="10"/>
          </p:nvPr>
        </p:nvSpPr>
        <p:spPr/>
        <p:txBody>
          <a:bodyPr/>
          <a:lstStyle/>
          <a:p>
            <a:fld id="{30E34E4E-4DF6-4498-8A5D-9CA84DA4C62A}" type="datetime1">
              <a:rPr kumimoji="1" lang="ja-JP" altLang="en-US" smtClean="0"/>
              <a:t>2025/11/26</a:t>
            </a:fld>
            <a:endParaRPr kumimoji="1" lang="ja-JP" altLang="en-US"/>
          </a:p>
        </p:txBody>
      </p:sp>
      <p:sp>
        <p:nvSpPr>
          <p:cNvPr id="5" name="フッター プレースホルダー 4">
            <a:extLst>
              <a:ext uri="{FF2B5EF4-FFF2-40B4-BE49-F238E27FC236}">
                <a16:creationId xmlns:a16="http://schemas.microsoft.com/office/drawing/2014/main" id="{F15D56D8-5B05-4469-9D7E-7144EF47C00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F637BB1-03B3-42C5-97E6-6220A65E7B28}"/>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453077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CC9D0F-C6B9-448C-B061-D7F75D5AEB9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51609E6-2C0C-4ED9-852E-6668B694EF0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8AF32B9-E795-4DF4-B02F-2A9A801F5FF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F18D7BA-84A5-406A-87BA-1629EFA59C78}"/>
              </a:ext>
            </a:extLst>
          </p:cNvPr>
          <p:cNvSpPr>
            <a:spLocks noGrp="1"/>
          </p:cNvSpPr>
          <p:nvPr>
            <p:ph type="dt" sz="half" idx="10"/>
          </p:nvPr>
        </p:nvSpPr>
        <p:spPr/>
        <p:txBody>
          <a:bodyPr/>
          <a:lstStyle/>
          <a:p>
            <a:fld id="{91F48025-F4D0-4E83-A642-94089D9237C3}" type="datetime1">
              <a:rPr kumimoji="1" lang="ja-JP" altLang="en-US" smtClean="0"/>
              <a:t>2025/11/26</a:t>
            </a:fld>
            <a:endParaRPr kumimoji="1" lang="ja-JP" altLang="en-US"/>
          </a:p>
        </p:txBody>
      </p:sp>
      <p:sp>
        <p:nvSpPr>
          <p:cNvPr id="6" name="フッター プレースホルダー 5">
            <a:extLst>
              <a:ext uri="{FF2B5EF4-FFF2-40B4-BE49-F238E27FC236}">
                <a16:creationId xmlns:a16="http://schemas.microsoft.com/office/drawing/2014/main" id="{094BBDDB-410A-4DC3-9243-5100279AF70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3BE045F-C962-459E-9020-5A3E68A88442}"/>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3643444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2CD761-AB0E-4F17-93F7-AB1F8D98987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0B8BBFC-AC7D-4E60-BED3-D87C436075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FD3459E-1D57-41B0-990F-FB7919BC56C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6218AB2-23A4-4913-BFE8-423B9C512D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87E4BF1-BA1B-48C8-97DA-8D8BB3B1087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74438A8-7C0D-449C-A1CE-6B4F073FFF66}"/>
              </a:ext>
            </a:extLst>
          </p:cNvPr>
          <p:cNvSpPr>
            <a:spLocks noGrp="1"/>
          </p:cNvSpPr>
          <p:nvPr>
            <p:ph type="dt" sz="half" idx="10"/>
          </p:nvPr>
        </p:nvSpPr>
        <p:spPr/>
        <p:txBody>
          <a:bodyPr/>
          <a:lstStyle/>
          <a:p>
            <a:fld id="{5B2B1BBF-0BB6-4254-A9C7-463597E46382}" type="datetime1">
              <a:rPr kumimoji="1" lang="ja-JP" altLang="en-US" smtClean="0"/>
              <a:t>2025/11/26</a:t>
            </a:fld>
            <a:endParaRPr kumimoji="1" lang="ja-JP" altLang="en-US"/>
          </a:p>
        </p:txBody>
      </p:sp>
      <p:sp>
        <p:nvSpPr>
          <p:cNvPr id="8" name="フッター プレースホルダー 7">
            <a:extLst>
              <a:ext uri="{FF2B5EF4-FFF2-40B4-BE49-F238E27FC236}">
                <a16:creationId xmlns:a16="http://schemas.microsoft.com/office/drawing/2014/main" id="{088EDABD-3417-4668-A692-3A27532B3F7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3A45E5C-28F6-4DB7-87F8-8E511255DC21}"/>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2803388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0E91E1-DF9B-48AE-B2A3-DBCB83812DC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79C9E50-3A97-4D68-B8C1-6D530C8A0331}"/>
              </a:ext>
            </a:extLst>
          </p:cNvPr>
          <p:cNvSpPr>
            <a:spLocks noGrp="1"/>
          </p:cNvSpPr>
          <p:nvPr>
            <p:ph type="dt" sz="half" idx="10"/>
          </p:nvPr>
        </p:nvSpPr>
        <p:spPr/>
        <p:txBody>
          <a:bodyPr/>
          <a:lstStyle/>
          <a:p>
            <a:fld id="{D3D0FC66-4BF0-4BCF-A6F0-6256EBCE9118}" type="datetime1">
              <a:rPr kumimoji="1" lang="ja-JP" altLang="en-US" smtClean="0"/>
              <a:t>2025/11/26</a:t>
            </a:fld>
            <a:endParaRPr kumimoji="1" lang="ja-JP" altLang="en-US"/>
          </a:p>
        </p:txBody>
      </p:sp>
      <p:sp>
        <p:nvSpPr>
          <p:cNvPr id="4" name="フッター プレースホルダー 3">
            <a:extLst>
              <a:ext uri="{FF2B5EF4-FFF2-40B4-BE49-F238E27FC236}">
                <a16:creationId xmlns:a16="http://schemas.microsoft.com/office/drawing/2014/main" id="{C8132032-2261-4704-B226-3E6C5B5C619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B2E850D-1432-4F16-BA04-3F990540279C}"/>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3923932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CF504DE-0CE2-4FE5-951E-F8D867C81706}"/>
              </a:ext>
            </a:extLst>
          </p:cNvPr>
          <p:cNvSpPr>
            <a:spLocks noGrp="1"/>
          </p:cNvSpPr>
          <p:nvPr>
            <p:ph type="dt" sz="half" idx="10"/>
          </p:nvPr>
        </p:nvSpPr>
        <p:spPr/>
        <p:txBody>
          <a:bodyPr/>
          <a:lstStyle/>
          <a:p>
            <a:fld id="{DBBA3675-43B2-4335-ACCA-4E254CE81A4C}" type="datetime1">
              <a:rPr kumimoji="1" lang="ja-JP" altLang="en-US" smtClean="0"/>
              <a:t>2025/11/26</a:t>
            </a:fld>
            <a:endParaRPr kumimoji="1" lang="ja-JP" altLang="en-US"/>
          </a:p>
        </p:txBody>
      </p:sp>
      <p:sp>
        <p:nvSpPr>
          <p:cNvPr id="3" name="フッター プレースホルダー 2">
            <a:extLst>
              <a:ext uri="{FF2B5EF4-FFF2-40B4-BE49-F238E27FC236}">
                <a16:creationId xmlns:a16="http://schemas.microsoft.com/office/drawing/2014/main" id="{7A4C8A5C-C03C-41DF-AAF9-37284C62F76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4E87479-4D4C-4B41-A9ED-E6C6F8E00A4D}"/>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3569828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CCA8E3-AE65-4C0C-94A7-53F82C07153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0E81AF6-9FF8-4507-ACC2-F94599AA80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5CA306C-8015-490D-841C-90D736F1CF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06AD0B9-4908-473D-B154-2D496C4D89AA}"/>
              </a:ext>
            </a:extLst>
          </p:cNvPr>
          <p:cNvSpPr>
            <a:spLocks noGrp="1"/>
          </p:cNvSpPr>
          <p:nvPr>
            <p:ph type="dt" sz="half" idx="10"/>
          </p:nvPr>
        </p:nvSpPr>
        <p:spPr/>
        <p:txBody>
          <a:bodyPr/>
          <a:lstStyle/>
          <a:p>
            <a:fld id="{C59D02B9-2D33-42E4-A8B3-98069CEDCA35}" type="datetime1">
              <a:rPr kumimoji="1" lang="ja-JP" altLang="en-US" smtClean="0"/>
              <a:t>2025/11/26</a:t>
            </a:fld>
            <a:endParaRPr kumimoji="1" lang="ja-JP" altLang="en-US"/>
          </a:p>
        </p:txBody>
      </p:sp>
      <p:sp>
        <p:nvSpPr>
          <p:cNvPr id="6" name="フッター プレースホルダー 5">
            <a:extLst>
              <a:ext uri="{FF2B5EF4-FFF2-40B4-BE49-F238E27FC236}">
                <a16:creationId xmlns:a16="http://schemas.microsoft.com/office/drawing/2014/main" id="{442F1440-2C51-4325-80CA-741B309CEBE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D17FE54-7E8C-452D-AC8A-ED2A2F5F72F9}"/>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677163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724A82-39FC-47AF-8B1F-740DC74219B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2F8758F-C309-44C1-8B34-15AE661CA87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CCFE961-9197-4FB3-BB77-471D53A2D627}"/>
              </a:ext>
            </a:extLst>
          </p:cNvPr>
          <p:cNvSpPr>
            <a:spLocks noGrp="1"/>
          </p:cNvSpPr>
          <p:nvPr>
            <p:ph type="dt" sz="half" idx="10"/>
          </p:nvPr>
        </p:nvSpPr>
        <p:spPr/>
        <p:txBody>
          <a:bodyPr/>
          <a:lstStyle/>
          <a:p>
            <a:fld id="{EF85821D-C9CF-4BAE-96A7-1A5E6AA4BE84}" type="datetimeFigureOut">
              <a:rPr kumimoji="1" lang="ja-JP" altLang="en-US" smtClean="0"/>
              <a:t>2025/11/26</a:t>
            </a:fld>
            <a:endParaRPr kumimoji="1" lang="ja-JP" altLang="en-US"/>
          </a:p>
        </p:txBody>
      </p:sp>
      <p:sp>
        <p:nvSpPr>
          <p:cNvPr id="5" name="フッター プレースホルダー 4">
            <a:extLst>
              <a:ext uri="{FF2B5EF4-FFF2-40B4-BE49-F238E27FC236}">
                <a16:creationId xmlns:a16="http://schemas.microsoft.com/office/drawing/2014/main" id="{92555D94-A529-47B7-8D67-0561A655BB5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C64F932-7D94-4C8D-9281-A512CBA30185}"/>
              </a:ext>
            </a:extLst>
          </p:cNvPr>
          <p:cNvSpPr>
            <a:spLocks noGrp="1"/>
          </p:cNvSpPr>
          <p:nvPr>
            <p:ph type="sldNum" sz="quarter" idx="12"/>
          </p:nvPr>
        </p:nvSpPr>
        <p:spPr/>
        <p:txBody>
          <a:bodyPr/>
          <a:lstStyle/>
          <a:p>
            <a:fld id="{27C9EB68-3047-45F7-B709-6F809DCECA90}" type="slidenum">
              <a:rPr kumimoji="1" lang="ja-JP" altLang="en-US" smtClean="0"/>
              <a:t>‹#›</a:t>
            </a:fld>
            <a:endParaRPr kumimoji="1" lang="ja-JP" altLang="en-US"/>
          </a:p>
        </p:txBody>
      </p:sp>
    </p:spTree>
    <p:extLst>
      <p:ext uri="{BB962C8B-B14F-4D97-AF65-F5344CB8AC3E}">
        <p14:creationId xmlns:p14="http://schemas.microsoft.com/office/powerpoint/2010/main" val="3670459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00197D-9402-4312-8B28-53A9D07C4FB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BA535B1-5ADB-4241-A4A2-67D3F4B1A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6160ED6-2B7E-4711-BF06-6151652F5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180417D-1F98-464F-A424-7A54D6EF0996}"/>
              </a:ext>
            </a:extLst>
          </p:cNvPr>
          <p:cNvSpPr>
            <a:spLocks noGrp="1"/>
          </p:cNvSpPr>
          <p:nvPr>
            <p:ph type="dt" sz="half" idx="10"/>
          </p:nvPr>
        </p:nvSpPr>
        <p:spPr/>
        <p:txBody>
          <a:bodyPr/>
          <a:lstStyle/>
          <a:p>
            <a:fld id="{F58486D3-9A5B-403B-804C-12C0A09D1A07}" type="datetime1">
              <a:rPr kumimoji="1" lang="ja-JP" altLang="en-US" smtClean="0"/>
              <a:t>2025/11/26</a:t>
            </a:fld>
            <a:endParaRPr kumimoji="1" lang="ja-JP" altLang="en-US"/>
          </a:p>
        </p:txBody>
      </p:sp>
      <p:sp>
        <p:nvSpPr>
          <p:cNvPr id="6" name="フッター プレースホルダー 5">
            <a:extLst>
              <a:ext uri="{FF2B5EF4-FFF2-40B4-BE49-F238E27FC236}">
                <a16:creationId xmlns:a16="http://schemas.microsoft.com/office/drawing/2014/main" id="{3B8BAF52-4B8F-4A9A-98C3-3AC56F4CAC5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B02B3D4-B02E-4D10-879C-93DEAB9A1C17}"/>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245873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48A29B-2444-4E6E-9BDA-E7B5BD023FA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CB98F6B-0F5F-4899-8CE7-0CF1EAD2189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1D9EFE-2A21-41C3-9A6A-77193FC8E6DF}"/>
              </a:ext>
            </a:extLst>
          </p:cNvPr>
          <p:cNvSpPr>
            <a:spLocks noGrp="1"/>
          </p:cNvSpPr>
          <p:nvPr>
            <p:ph type="dt" sz="half" idx="10"/>
          </p:nvPr>
        </p:nvSpPr>
        <p:spPr/>
        <p:txBody>
          <a:bodyPr/>
          <a:lstStyle/>
          <a:p>
            <a:fld id="{6DB8E3ED-B2B2-4555-8955-72BCEE41D8CF}" type="datetime1">
              <a:rPr kumimoji="1" lang="ja-JP" altLang="en-US" smtClean="0"/>
              <a:t>2025/11/26</a:t>
            </a:fld>
            <a:endParaRPr kumimoji="1" lang="ja-JP" altLang="en-US"/>
          </a:p>
        </p:txBody>
      </p:sp>
      <p:sp>
        <p:nvSpPr>
          <p:cNvPr id="5" name="フッター プレースホルダー 4">
            <a:extLst>
              <a:ext uri="{FF2B5EF4-FFF2-40B4-BE49-F238E27FC236}">
                <a16:creationId xmlns:a16="http://schemas.microsoft.com/office/drawing/2014/main" id="{DD5FC8B1-1834-4991-B214-642CA9470AF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C539FF1-9225-4A1E-89B5-ECA2CAECB3EE}"/>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3111780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00FD850-409D-4048-9D81-AF5A5F4F059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A3453A1-DA25-420E-9AF4-564A250C4A8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A1A3440-83BA-4CF6-8317-4062678CDEDE}"/>
              </a:ext>
            </a:extLst>
          </p:cNvPr>
          <p:cNvSpPr>
            <a:spLocks noGrp="1"/>
          </p:cNvSpPr>
          <p:nvPr>
            <p:ph type="dt" sz="half" idx="10"/>
          </p:nvPr>
        </p:nvSpPr>
        <p:spPr/>
        <p:txBody>
          <a:bodyPr/>
          <a:lstStyle/>
          <a:p>
            <a:fld id="{C7DE1951-6CFA-4FDC-867B-E5B8582B1E09}" type="datetime1">
              <a:rPr kumimoji="1" lang="ja-JP" altLang="en-US" smtClean="0"/>
              <a:t>2025/11/26</a:t>
            </a:fld>
            <a:endParaRPr kumimoji="1" lang="ja-JP" altLang="en-US"/>
          </a:p>
        </p:txBody>
      </p:sp>
      <p:sp>
        <p:nvSpPr>
          <p:cNvPr id="5" name="フッター プレースホルダー 4">
            <a:extLst>
              <a:ext uri="{FF2B5EF4-FFF2-40B4-BE49-F238E27FC236}">
                <a16:creationId xmlns:a16="http://schemas.microsoft.com/office/drawing/2014/main" id="{9F0A0929-F5C5-416E-9A32-F5E7FEF5D9F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151495-7735-446D-A0FB-E87E2556876E}"/>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1595289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C8EE5E9-BA3A-49A1-AE21-E791B1B03B4A}" type="datetimeFigureOut">
              <a:rPr kumimoji="1" lang="ja-JP" altLang="en-US" smtClean="0"/>
              <a:t>2025/11/26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A7A593-3637-4342-8420-703FE21A412B}" type="slidenum">
              <a:rPr kumimoji="1" lang="ja-JP" altLang="en-US" smtClean="0"/>
              <a:t>‹#›</a:t>
            </a:fld>
            <a:endParaRPr kumimoji="1" lang="ja-JP" altLang="en-US"/>
          </a:p>
        </p:txBody>
      </p:sp>
    </p:spTree>
    <p:extLst>
      <p:ext uri="{BB962C8B-B14F-4D97-AF65-F5344CB8AC3E}">
        <p14:creationId xmlns:p14="http://schemas.microsoft.com/office/powerpoint/2010/main" val="16606300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C8EE5E9-BA3A-49A1-AE21-E791B1B03B4A}" type="datetimeFigureOut">
              <a:rPr kumimoji="1" lang="ja-JP" altLang="en-US" smtClean="0"/>
              <a:t>2025/11/26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A7A593-3637-4342-8420-703FE21A412B}" type="slidenum">
              <a:rPr kumimoji="1" lang="ja-JP" altLang="en-US" smtClean="0"/>
              <a:t>‹#›</a:t>
            </a:fld>
            <a:endParaRPr kumimoji="1" lang="ja-JP" altLang="en-US"/>
          </a:p>
        </p:txBody>
      </p:sp>
    </p:spTree>
    <p:extLst>
      <p:ext uri="{BB962C8B-B14F-4D97-AF65-F5344CB8AC3E}">
        <p14:creationId xmlns:p14="http://schemas.microsoft.com/office/powerpoint/2010/main" val="895357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2" y="4589466"/>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C8EE5E9-BA3A-49A1-AE21-E791B1B03B4A}" type="datetimeFigureOut">
              <a:rPr kumimoji="1" lang="ja-JP" altLang="en-US" smtClean="0"/>
              <a:t>2025/11/26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A7A593-3637-4342-8420-703FE21A412B}" type="slidenum">
              <a:rPr kumimoji="1" lang="ja-JP" altLang="en-US" smtClean="0"/>
              <a:t>‹#›</a:t>
            </a:fld>
            <a:endParaRPr kumimoji="1" lang="ja-JP" altLang="en-US"/>
          </a:p>
        </p:txBody>
      </p:sp>
    </p:spTree>
    <p:extLst>
      <p:ext uri="{BB962C8B-B14F-4D97-AF65-F5344CB8AC3E}">
        <p14:creationId xmlns:p14="http://schemas.microsoft.com/office/powerpoint/2010/main" val="40030149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C8EE5E9-BA3A-49A1-AE21-E791B1B03B4A}" type="datetimeFigureOut">
              <a:rPr kumimoji="1" lang="ja-JP" altLang="en-US" smtClean="0"/>
              <a:t>2025/11/26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A7A593-3637-4342-8420-703FE21A412B}" type="slidenum">
              <a:rPr kumimoji="1" lang="ja-JP" altLang="en-US" smtClean="0"/>
              <a:t>‹#›</a:t>
            </a:fld>
            <a:endParaRPr kumimoji="1" lang="ja-JP" altLang="en-US"/>
          </a:p>
        </p:txBody>
      </p:sp>
    </p:spTree>
    <p:extLst>
      <p:ext uri="{BB962C8B-B14F-4D97-AF65-F5344CB8AC3E}">
        <p14:creationId xmlns:p14="http://schemas.microsoft.com/office/powerpoint/2010/main" val="31755863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90"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C8EE5E9-BA3A-49A1-AE21-E791B1B03B4A}" type="datetimeFigureOut">
              <a:rPr kumimoji="1" lang="ja-JP" altLang="en-US" smtClean="0"/>
              <a:t>2025/11/26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4A7A593-3637-4342-8420-703FE21A412B}" type="slidenum">
              <a:rPr kumimoji="1" lang="ja-JP" altLang="en-US" smtClean="0"/>
              <a:t>‹#›</a:t>
            </a:fld>
            <a:endParaRPr kumimoji="1" lang="ja-JP" altLang="en-US"/>
          </a:p>
        </p:txBody>
      </p:sp>
    </p:spTree>
    <p:extLst>
      <p:ext uri="{BB962C8B-B14F-4D97-AF65-F5344CB8AC3E}">
        <p14:creationId xmlns:p14="http://schemas.microsoft.com/office/powerpoint/2010/main" val="163346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C8EE5E9-BA3A-49A1-AE21-E791B1B03B4A}" type="datetimeFigureOut">
              <a:rPr kumimoji="1" lang="ja-JP" altLang="en-US" smtClean="0"/>
              <a:t>2025/11/26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4A7A593-3637-4342-8420-703FE21A412B}" type="slidenum">
              <a:rPr kumimoji="1" lang="ja-JP" altLang="en-US" smtClean="0"/>
              <a:t>‹#›</a:t>
            </a:fld>
            <a:endParaRPr kumimoji="1" lang="ja-JP" altLang="en-US"/>
          </a:p>
        </p:txBody>
      </p:sp>
    </p:spTree>
    <p:extLst>
      <p:ext uri="{BB962C8B-B14F-4D97-AF65-F5344CB8AC3E}">
        <p14:creationId xmlns:p14="http://schemas.microsoft.com/office/powerpoint/2010/main" val="20874542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EE5E9-BA3A-49A1-AE21-E791B1B03B4A}" type="datetimeFigureOut">
              <a:rPr kumimoji="1" lang="ja-JP" altLang="en-US" smtClean="0"/>
              <a:t>2025/11/26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4A7A593-3637-4342-8420-703FE21A412B}" type="slidenum">
              <a:rPr kumimoji="1" lang="ja-JP" altLang="en-US" smtClean="0"/>
              <a:t>‹#›</a:t>
            </a:fld>
            <a:endParaRPr kumimoji="1" lang="ja-JP" altLang="en-US"/>
          </a:p>
        </p:txBody>
      </p:sp>
    </p:spTree>
    <p:extLst>
      <p:ext uri="{BB962C8B-B14F-4D97-AF65-F5344CB8AC3E}">
        <p14:creationId xmlns:p14="http://schemas.microsoft.com/office/powerpoint/2010/main" val="3797676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660698-21C2-4984-A830-73C3A9B157F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E7AE2DC-E3EF-4E04-9944-C423C4BC7A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EEAD28B-67F3-4115-BF40-A8F934A76ED0}"/>
              </a:ext>
            </a:extLst>
          </p:cNvPr>
          <p:cNvSpPr>
            <a:spLocks noGrp="1"/>
          </p:cNvSpPr>
          <p:nvPr>
            <p:ph type="dt" sz="half" idx="10"/>
          </p:nvPr>
        </p:nvSpPr>
        <p:spPr/>
        <p:txBody>
          <a:bodyPr/>
          <a:lstStyle/>
          <a:p>
            <a:fld id="{EF85821D-C9CF-4BAE-96A7-1A5E6AA4BE84}" type="datetimeFigureOut">
              <a:rPr kumimoji="1" lang="ja-JP" altLang="en-US" smtClean="0"/>
              <a:t>2025/11/26</a:t>
            </a:fld>
            <a:endParaRPr kumimoji="1" lang="ja-JP" altLang="en-US"/>
          </a:p>
        </p:txBody>
      </p:sp>
      <p:sp>
        <p:nvSpPr>
          <p:cNvPr id="5" name="フッター プレースホルダー 4">
            <a:extLst>
              <a:ext uri="{FF2B5EF4-FFF2-40B4-BE49-F238E27FC236}">
                <a16:creationId xmlns:a16="http://schemas.microsoft.com/office/drawing/2014/main" id="{50401DD1-8B5E-41A2-97D8-0E1616EA36F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9143C82-48E5-498A-8DFF-E1CC4DBD3FEE}"/>
              </a:ext>
            </a:extLst>
          </p:cNvPr>
          <p:cNvSpPr>
            <a:spLocks noGrp="1"/>
          </p:cNvSpPr>
          <p:nvPr>
            <p:ph type="sldNum" sz="quarter" idx="12"/>
          </p:nvPr>
        </p:nvSpPr>
        <p:spPr/>
        <p:txBody>
          <a:bodyPr/>
          <a:lstStyle/>
          <a:p>
            <a:fld id="{27C9EB68-3047-45F7-B709-6F809DCECA90}" type="slidenum">
              <a:rPr kumimoji="1" lang="ja-JP" altLang="en-US" smtClean="0"/>
              <a:t>‹#›</a:t>
            </a:fld>
            <a:endParaRPr kumimoji="1" lang="ja-JP" altLang="en-US"/>
          </a:p>
        </p:txBody>
      </p:sp>
    </p:spTree>
    <p:extLst>
      <p:ext uri="{BB962C8B-B14F-4D97-AF65-F5344CB8AC3E}">
        <p14:creationId xmlns:p14="http://schemas.microsoft.com/office/powerpoint/2010/main" val="8957372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C8EE5E9-BA3A-49A1-AE21-E791B1B03B4A}" type="datetimeFigureOut">
              <a:rPr kumimoji="1" lang="ja-JP" altLang="en-US" smtClean="0"/>
              <a:t>2025/11/26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A7A593-3637-4342-8420-703FE21A412B}" type="slidenum">
              <a:rPr kumimoji="1" lang="ja-JP" altLang="en-US" smtClean="0"/>
              <a:t>‹#›</a:t>
            </a:fld>
            <a:endParaRPr kumimoji="1" lang="ja-JP" altLang="en-US"/>
          </a:p>
        </p:txBody>
      </p:sp>
    </p:spTree>
    <p:extLst>
      <p:ext uri="{BB962C8B-B14F-4D97-AF65-F5344CB8AC3E}">
        <p14:creationId xmlns:p14="http://schemas.microsoft.com/office/powerpoint/2010/main" val="3533212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8"/>
            <a:ext cx="617220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C8EE5E9-BA3A-49A1-AE21-E791B1B03B4A}" type="datetimeFigureOut">
              <a:rPr kumimoji="1" lang="ja-JP" altLang="en-US" smtClean="0"/>
              <a:t>2025/11/26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A7A593-3637-4342-8420-703FE21A412B}" type="slidenum">
              <a:rPr kumimoji="1" lang="ja-JP" altLang="en-US" smtClean="0"/>
              <a:t>‹#›</a:t>
            </a:fld>
            <a:endParaRPr kumimoji="1" lang="ja-JP" altLang="en-US"/>
          </a:p>
        </p:txBody>
      </p:sp>
    </p:spTree>
    <p:extLst>
      <p:ext uri="{BB962C8B-B14F-4D97-AF65-F5344CB8AC3E}">
        <p14:creationId xmlns:p14="http://schemas.microsoft.com/office/powerpoint/2010/main" val="16598087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C8EE5E9-BA3A-49A1-AE21-E791B1B03B4A}" type="datetimeFigureOut">
              <a:rPr kumimoji="1" lang="ja-JP" altLang="en-US" smtClean="0"/>
              <a:t>2025/11/26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A7A593-3637-4342-8420-703FE21A412B}" type="slidenum">
              <a:rPr kumimoji="1" lang="ja-JP" altLang="en-US" smtClean="0"/>
              <a:t>‹#›</a:t>
            </a:fld>
            <a:endParaRPr kumimoji="1" lang="ja-JP" altLang="en-US"/>
          </a:p>
        </p:txBody>
      </p:sp>
    </p:spTree>
    <p:extLst>
      <p:ext uri="{BB962C8B-B14F-4D97-AF65-F5344CB8AC3E}">
        <p14:creationId xmlns:p14="http://schemas.microsoft.com/office/powerpoint/2010/main" val="3714553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C8EE5E9-BA3A-49A1-AE21-E791B1B03B4A}" type="datetimeFigureOut">
              <a:rPr kumimoji="1" lang="ja-JP" altLang="en-US" smtClean="0"/>
              <a:t>2025/11/26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A7A593-3637-4342-8420-703FE21A412B}" type="slidenum">
              <a:rPr kumimoji="1" lang="ja-JP" altLang="en-US" smtClean="0"/>
              <a:t>‹#›</a:t>
            </a:fld>
            <a:endParaRPr kumimoji="1" lang="ja-JP" altLang="en-US"/>
          </a:p>
        </p:txBody>
      </p:sp>
    </p:spTree>
    <p:extLst>
      <p:ext uri="{BB962C8B-B14F-4D97-AF65-F5344CB8AC3E}">
        <p14:creationId xmlns:p14="http://schemas.microsoft.com/office/powerpoint/2010/main" val="284968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701A8F-D094-4E58-BC30-AD3283D4894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94C043D-55C0-4C33-9CAE-4C69D64DABB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1B0D78B-67AD-4911-AA5B-2478B21E0E1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428AE79-C210-4204-B1AC-0467F395C6F3}"/>
              </a:ext>
            </a:extLst>
          </p:cNvPr>
          <p:cNvSpPr>
            <a:spLocks noGrp="1"/>
          </p:cNvSpPr>
          <p:nvPr>
            <p:ph type="dt" sz="half" idx="10"/>
          </p:nvPr>
        </p:nvSpPr>
        <p:spPr/>
        <p:txBody>
          <a:bodyPr/>
          <a:lstStyle/>
          <a:p>
            <a:fld id="{EF85821D-C9CF-4BAE-96A7-1A5E6AA4BE84}" type="datetimeFigureOut">
              <a:rPr kumimoji="1" lang="ja-JP" altLang="en-US" smtClean="0"/>
              <a:t>2025/11/26</a:t>
            </a:fld>
            <a:endParaRPr kumimoji="1" lang="ja-JP" altLang="en-US"/>
          </a:p>
        </p:txBody>
      </p:sp>
      <p:sp>
        <p:nvSpPr>
          <p:cNvPr id="6" name="フッター プレースホルダー 5">
            <a:extLst>
              <a:ext uri="{FF2B5EF4-FFF2-40B4-BE49-F238E27FC236}">
                <a16:creationId xmlns:a16="http://schemas.microsoft.com/office/drawing/2014/main" id="{9F913EE5-9102-48DD-AB5F-B92BA589B93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930A9D9-B767-40A5-8202-F4D9D423DF0A}"/>
              </a:ext>
            </a:extLst>
          </p:cNvPr>
          <p:cNvSpPr>
            <a:spLocks noGrp="1"/>
          </p:cNvSpPr>
          <p:nvPr>
            <p:ph type="sldNum" sz="quarter" idx="12"/>
          </p:nvPr>
        </p:nvSpPr>
        <p:spPr/>
        <p:txBody>
          <a:bodyPr/>
          <a:lstStyle/>
          <a:p>
            <a:fld id="{27C9EB68-3047-45F7-B709-6F809DCECA90}" type="slidenum">
              <a:rPr kumimoji="1" lang="ja-JP" altLang="en-US" smtClean="0"/>
              <a:t>‹#›</a:t>
            </a:fld>
            <a:endParaRPr kumimoji="1" lang="ja-JP" altLang="en-US"/>
          </a:p>
        </p:txBody>
      </p:sp>
    </p:spTree>
    <p:extLst>
      <p:ext uri="{BB962C8B-B14F-4D97-AF65-F5344CB8AC3E}">
        <p14:creationId xmlns:p14="http://schemas.microsoft.com/office/powerpoint/2010/main" val="3822771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C14337-7654-4752-BCD9-8B63452C288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CA5CE87-C5F3-4DD0-B3F8-267EEC7280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06B1F7B-C25F-4299-8E4E-85A9789A2FD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5C87622-988C-4E26-8D53-FA99F148DE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3A9A83C-904B-4279-93DF-991F5862B46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5575F24-B111-4934-95BF-6B93B01BFB22}"/>
              </a:ext>
            </a:extLst>
          </p:cNvPr>
          <p:cNvSpPr>
            <a:spLocks noGrp="1"/>
          </p:cNvSpPr>
          <p:nvPr>
            <p:ph type="dt" sz="half" idx="10"/>
          </p:nvPr>
        </p:nvSpPr>
        <p:spPr/>
        <p:txBody>
          <a:bodyPr/>
          <a:lstStyle/>
          <a:p>
            <a:fld id="{EF85821D-C9CF-4BAE-96A7-1A5E6AA4BE84}" type="datetimeFigureOut">
              <a:rPr kumimoji="1" lang="ja-JP" altLang="en-US" smtClean="0"/>
              <a:t>2025/11/26</a:t>
            </a:fld>
            <a:endParaRPr kumimoji="1" lang="ja-JP" altLang="en-US"/>
          </a:p>
        </p:txBody>
      </p:sp>
      <p:sp>
        <p:nvSpPr>
          <p:cNvPr id="8" name="フッター プレースホルダー 7">
            <a:extLst>
              <a:ext uri="{FF2B5EF4-FFF2-40B4-BE49-F238E27FC236}">
                <a16:creationId xmlns:a16="http://schemas.microsoft.com/office/drawing/2014/main" id="{44753950-C455-47B1-8B4B-CC96367BBC0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14C3912-D52A-474A-B3B9-943492504918}"/>
              </a:ext>
            </a:extLst>
          </p:cNvPr>
          <p:cNvSpPr>
            <a:spLocks noGrp="1"/>
          </p:cNvSpPr>
          <p:nvPr>
            <p:ph type="sldNum" sz="quarter" idx="12"/>
          </p:nvPr>
        </p:nvSpPr>
        <p:spPr/>
        <p:txBody>
          <a:bodyPr/>
          <a:lstStyle/>
          <a:p>
            <a:fld id="{27C9EB68-3047-45F7-B709-6F809DCECA90}" type="slidenum">
              <a:rPr kumimoji="1" lang="ja-JP" altLang="en-US" smtClean="0"/>
              <a:t>‹#›</a:t>
            </a:fld>
            <a:endParaRPr kumimoji="1" lang="ja-JP" altLang="en-US"/>
          </a:p>
        </p:txBody>
      </p:sp>
    </p:spTree>
    <p:extLst>
      <p:ext uri="{BB962C8B-B14F-4D97-AF65-F5344CB8AC3E}">
        <p14:creationId xmlns:p14="http://schemas.microsoft.com/office/powerpoint/2010/main" val="3383647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5B41D0-67A1-4CDC-B79A-A1D05E0A2DC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C9A43B6-6D8C-4ADC-982B-834C5FA750C5}"/>
              </a:ext>
            </a:extLst>
          </p:cNvPr>
          <p:cNvSpPr>
            <a:spLocks noGrp="1"/>
          </p:cNvSpPr>
          <p:nvPr>
            <p:ph type="dt" sz="half" idx="10"/>
          </p:nvPr>
        </p:nvSpPr>
        <p:spPr/>
        <p:txBody>
          <a:bodyPr/>
          <a:lstStyle/>
          <a:p>
            <a:fld id="{EF85821D-C9CF-4BAE-96A7-1A5E6AA4BE84}" type="datetimeFigureOut">
              <a:rPr kumimoji="1" lang="ja-JP" altLang="en-US" smtClean="0"/>
              <a:t>2025/11/26</a:t>
            </a:fld>
            <a:endParaRPr kumimoji="1" lang="ja-JP" altLang="en-US"/>
          </a:p>
        </p:txBody>
      </p:sp>
      <p:sp>
        <p:nvSpPr>
          <p:cNvPr id="4" name="フッター プレースホルダー 3">
            <a:extLst>
              <a:ext uri="{FF2B5EF4-FFF2-40B4-BE49-F238E27FC236}">
                <a16:creationId xmlns:a16="http://schemas.microsoft.com/office/drawing/2014/main" id="{419513D1-F7C7-4AD0-B29B-62D122D4F23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8866931-9D17-4969-9EAC-D3EB1588C911}"/>
              </a:ext>
            </a:extLst>
          </p:cNvPr>
          <p:cNvSpPr>
            <a:spLocks noGrp="1"/>
          </p:cNvSpPr>
          <p:nvPr>
            <p:ph type="sldNum" sz="quarter" idx="12"/>
          </p:nvPr>
        </p:nvSpPr>
        <p:spPr/>
        <p:txBody>
          <a:bodyPr/>
          <a:lstStyle/>
          <a:p>
            <a:fld id="{27C9EB68-3047-45F7-B709-6F809DCECA90}" type="slidenum">
              <a:rPr kumimoji="1" lang="ja-JP" altLang="en-US" smtClean="0"/>
              <a:t>‹#›</a:t>
            </a:fld>
            <a:endParaRPr kumimoji="1" lang="ja-JP" altLang="en-US"/>
          </a:p>
        </p:txBody>
      </p:sp>
    </p:spTree>
    <p:extLst>
      <p:ext uri="{BB962C8B-B14F-4D97-AF65-F5344CB8AC3E}">
        <p14:creationId xmlns:p14="http://schemas.microsoft.com/office/powerpoint/2010/main" val="341703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2A97EAC-4DFF-4934-9AB9-24F24CB5DBC0}"/>
              </a:ext>
            </a:extLst>
          </p:cNvPr>
          <p:cNvSpPr>
            <a:spLocks noGrp="1"/>
          </p:cNvSpPr>
          <p:nvPr>
            <p:ph type="dt" sz="half" idx="10"/>
          </p:nvPr>
        </p:nvSpPr>
        <p:spPr/>
        <p:txBody>
          <a:bodyPr/>
          <a:lstStyle/>
          <a:p>
            <a:fld id="{EF85821D-C9CF-4BAE-96A7-1A5E6AA4BE84}" type="datetimeFigureOut">
              <a:rPr kumimoji="1" lang="ja-JP" altLang="en-US" smtClean="0"/>
              <a:t>2025/11/26</a:t>
            </a:fld>
            <a:endParaRPr kumimoji="1" lang="ja-JP" altLang="en-US"/>
          </a:p>
        </p:txBody>
      </p:sp>
      <p:sp>
        <p:nvSpPr>
          <p:cNvPr id="3" name="フッター プレースホルダー 2">
            <a:extLst>
              <a:ext uri="{FF2B5EF4-FFF2-40B4-BE49-F238E27FC236}">
                <a16:creationId xmlns:a16="http://schemas.microsoft.com/office/drawing/2014/main" id="{61674874-9E66-4A38-88A7-D351E77901C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EA703BD-7404-41A8-83FD-B5BF6ABC1D1F}"/>
              </a:ext>
            </a:extLst>
          </p:cNvPr>
          <p:cNvSpPr>
            <a:spLocks noGrp="1"/>
          </p:cNvSpPr>
          <p:nvPr>
            <p:ph type="sldNum" sz="quarter" idx="12"/>
          </p:nvPr>
        </p:nvSpPr>
        <p:spPr/>
        <p:txBody>
          <a:bodyPr/>
          <a:lstStyle/>
          <a:p>
            <a:fld id="{27C9EB68-3047-45F7-B709-6F809DCECA90}" type="slidenum">
              <a:rPr kumimoji="1" lang="ja-JP" altLang="en-US" smtClean="0"/>
              <a:t>‹#›</a:t>
            </a:fld>
            <a:endParaRPr kumimoji="1" lang="ja-JP" altLang="en-US"/>
          </a:p>
        </p:txBody>
      </p:sp>
    </p:spTree>
    <p:extLst>
      <p:ext uri="{BB962C8B-B14F-4D97-AF65-F5344CB8AC3E}">
        <p14:creationId xmlns:p14="http://schemas.microsoft.com/office/powerpoint/2010/main" val="1375047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2FB062-574B-40B4-91EE-C4B481A2D9D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9231397-4934-4C40-B526-3703A79BFE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A0A4C8A-2AC5-403C-A913-D05130BE44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84B395B-4F0B-421D-8C10-3D8132F1D4CE}"/>
              </a:ext>
            </a:extLst>
          </p:cNvPr>
          <p:cNvSpPr>
            <a:spLocks noGrp="1"/>
          </p:cNvSpPr>
          <p:nvPr>
            <p:ph type="dt" sz="half" idx="10"/>
          </p:nvPr>
        </p:nvSpPr>
        <p:spPr/>
        <p:txBody>
          <a:bodyPr/>
          <a:lstStyle/>
          <a:p>
            <a:fld id="{EF85821D-C9CF-4BAE-96A7-1A5E6AA4BE84}" type="datetimeFigureOut">
              <a:rPr kumimoji="1" lang="ja-JP" altLang="en-US" smtClean="0"/>
              <a:t>2025/11/26</a:t>
            </a:fld>
            <a:endParaRPr kumimoji="1" lang="ja-JP" altLang="en-US"/>
          </a:p>
        </p:txBody>
      </p:sp>
      <p:sp>
        <p:nvSpPr>
          <p:cNvPr id="6" name="フッター プレースホルダー 5">
            <a:extLst>
              <a:ext uri="{FF2B5EF4-FFF2-40B4-BE49-F238E27FC236}">
                <a16:creationId xmlns:a16="http://schemas.microsoft.com/office/drawing/2014/main" id="{775F1721-4D7C-4621-A447-B8DDFA23A1C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C95FE57-6E96-4BDF-A544-4A1ED16EFC96}"/>
              </a:ext>
            </a:extLst>
          </p:cNvPr>
          <p:cNvSpPr>
            <a:spLocks noGrp="1"/>
          </p:cNvSpPr>
          <p:nvPr>
            <p:ph type="sldNum" sz="quarter" idx="12"/>
          </p:nvPr>
        </p:nvSpPr>
        <p:spPr/>
        <p:txBody>
          <a:bodyPr/>
          <a:lstStyle/>
          <a:p>
            <a:fld id="{27C9EB68-3047-45F7-B709-6F809DCECA90}" type="slidenum">
              <a:rPr kumimoji="1" lang="ja-JP" altLang="en-US" smtClean="0"/>
              <a:t>‹#›</a:t>
            </a:fld>
            <a:endParaRPr kumimoji="1" lang="ja-JP" altLang="en-US"/>
          </a:p>
        </p:txBody>
      </p:sp>
    </p:spTree>
    <p:extLst>
      <p:ext uri="{BB962C8B-B14F-4D97-AF65-F5344CB8AC3E}">
        <p14:creationId xmlns:p14="http://schemas.microsoft.com/office/powerpoint/2010/main" val="4155449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CFE4A2-6FBE-4690-BC43-D2EB73BB94C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7082C3E-A270-42F2-B3AF-B73357C8E5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C74F0F2-0361-4DA7-869C-AD9CCAB647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712A553-A9A0-448D-830F-68B52E03391F}"/>
              </a:ext>
            </a:extLst>
          </p:cNvPr>
          <p:cNvSpPr>
            <a:spLocks noGrp="1"/>
          </p:cNvSpPr>
          <p:nvPr>
            <p:ph type="dt" sz="half" idx="10"/>
          </p:nvPr>
        </p:nvSpPr>
        <p:spPr/>
        <p:txBody>
          <a:bodyPr/>
          <a:lstStyle/>
          <a:p>
            <a:fld id="{EF85821D-C9CF-4BAE-96A7-1A5E6AA4BE84}" type="datetimeFigureOut">
              <a:rPr kumimoji="1" lang="ja-JP" altLang="en-US" smtClean="0"/>
              <a:t>2025/11/26</a:t>
            </a:fld>
            <a:endParaRPr kumimoji="1" lang="ja-JP" altLang="en-US"/>
          </a:p>
        </p:txBody>
      </p:sp>
      <p:sp>
        <p:nvSpPr>
          <p:cNvPr id="6" name="フッター プレースホルダー 5">
            <a:extLst>
              <a:ext uri="{FF2B5EF4-FFF2-40B4-BE49-F238E27FC236}">
                <a16:creationId xmlns:a16="http://schemas.microsoft.com/office/drawing/2014/main" id="{223D1D22-ED07-42F8-82AA-082C29D127B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6643C16-495D-41F7-BE3B-664BB22818FE}"/>
              </a:ext>
            </a:extLst>
          </p:cNvPr>
          <p:cNvSpPr>
            <a:spLocks noGrp="1"/>
          </p:cNvSpPr>
          <p:nvPr>
            <p:ph type="sldNum" sz="quarter" idx="12"/>
          </p:nvPr>
        </p:nvSpPr>
        <p:spPr/>
        <p:txBody>
          <a:bodyPr/>
          <a:lstStyle/>
          <a:p>
            <a:fld id="{27C9EB68-3047-45F7-B709-6F809DCECA90}" type="slidenum">
              <a:rPr kumimoji="1" lang="ja-JP" altLang="en-US" smtClean="0"/>
              <a:t>‹#›</a:t>
            </a:fld>
            <a:endParaRPr kumimoji="1" lang="ja-JP" altLang="en-US"/>
          </a:p>
        </p:txBody>
      </p:sp>
    </p:spTree>
    <p:extLst>
      <p:ext uri="{BB962C8B-B14F-4D97-AF65-F5344CB8AC3E}">
        <p14:creationId xmlns:p14="http://schemas.microsoft.com/office/powerpoint/2010/main" val="825886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E0229E7-1BB3-4AD8-A921-803027B590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8F353D5-CF5A-4468-B76C-75D72325C7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FD86553-91E2-476B-9987-5880E66128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85821D-C9CF-4BAE-96A7-1A5E6AA4BE84}" type="datetimeFigureOut">
              <a:rPr kumimoji="1" lang="ja-JP" altLang="en-US" smtClean="0"/>
              <a:t>2025/11/26</a:t>
            </a:fld>
            <a:endParaRPr kumimoji="1" lang="ja-JP" altLang="en-US"/>
          </a:p>
        </p:txBody>
      </p:sp>
      <p:sp>
        <p:nvSpPr>
          <p:cNvPr id="5" name="フッター プレースホルダー 4">
            <a:extLst>
              <a:ext uri="{FF2B5EF4-FFF2-40B4-BE49-F238E27FC236}">
                <a16:creationId xmlns:a16="http://schemas.microsoft.com/office/drawing/2014/main" id="{60B9EA9B-76C1-4F63-A531-A2F5CFD6AC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8B9057B-0964-449F-9EA0-90651D0C41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9EB68-3047-45F7-B709-6F809DCECA90}" type="slidenum">
              <a:rPr kumimoji="1" lang="ja-JP" altLang="en-US" smtClean="0"/>
              <a:t>‹#›</a:t>
            </a:fld>
            <a:endParaRPr kumimoji="1" lang="ja-JP" altLang="en-US"/>
          </a:p>
        </p:txBody>
      </p:sp>
    </p:spTree>
    <p:extLst>
      <p:ext uri="{BB962C8B-B14F-4D97-AF65-F5344CB8AC3E}">
        <p14:creationId xmlns:p14="http://schemas.microsoft.com/office/powerpoint/2010/main" val="2041901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3D63926-4AD3-4378-8E12-CA643E76A0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0195782-B43D-4B68-9F07-0E52A78BE6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4455E7F-CD89-4964-838C-A988FA3768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776A87-E7A6-4B63-92C9-FFE2D2D8C87A}" type="datetime1">
              <a:rPr kumimoji="1" lang="ja-JP" altLang="en-US" smtClean="0"/>
              <a:t>2025/11/26</a:t>
            </a:fld>
            <a:endParaRPr kumimoji="1" lang="ja-JP" altLang="en-US"/>
          </a:p>
        </p:txBody>
      </p:sp>
      <p:sp>
        <p:nvSpPr>
          <p:cNvPr id="5" name="フッター プレースホルダー 4">
            <a:extLst>
              <a:ext uri="{FF2B5EF4-FFF2-40B4-BE49-F238E27FC236}">
                <a16:creationId xmlns:a16="http://schemas.microsoft.com/office/drawing/2014/main" id="{71DF0779-94C5-4C8E-8035-E535A390F2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A3C2B82-780D-46DA-BBA9-1B93D926DB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22598524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8"/>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8EE5E9-BA3A-49A1-AE21-E791B1B03B4A}" type="datetimeFigureOut">
              <a:rPr kumimoji="1" lang="ja-JP" altLang="en-US" smtClean="0"/>
              <a:t>2025/11/26</a:t>
            </a:fld>
            <a:endParaRPr kumimoji="1" lang="ja-JP" altLang="en-US"/>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A7A593-3637-4342-8420-703FE21A412B}" type="slidenum">
              <a:rPr kumimoji="1" lang="ja-JP" altLang="en-US" smtClean="0"/>
              <a:t>‹#›</a:t>
            </a:fld>
            <a:endParaRPr kumimoji="1" lang="ja-JP" altLang="en-US"/>
          </a:p>
        </p:txBody>
      </p:sp>
    </p:spTree>
    <p:extLst>
      <p:ext uri="{BB962C8B-B14F-4D97-AF65-F5344CB8AC3E}">
        <p14:creationId xmlns:p14="http://schemas.microsoft.com/office/powerpoint/2010/main" val="19072972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g"/></Relationships>
</file>

<file path=ppt/slides/_rels/slide1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svg"/><Relationship Id="rId1" Type="http://schemas.openxmlformats.org/officeDocument/2006/relationships/slideLayout" Target="../slideLayouts/slideLayout24.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jpe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B51D844-6A45-4102-9DB6-2062A2AA3AC1}"/>
              </a:ext>
            </a:extLst>
          </p:cNvPr>
          <p:cNvSpPr>
            <a:spLocks noChangeArrowheads="1"/>
          </p:cNvSpPr>
          <p:nvPr/>
        </p:nvSpPr>
        <p:spPr bwMode="auto">
          <a:xfrm>
            <a:off x="0" y="1415025"/>
            <a:ext cx="12192000" cy="1272992"/>
          </a:xfrm>
          <a:prstGeom prst="rect">
            <a:avLst/>
          </a:prstGeom>
          <a:solidFill>
            <a:srgbClr val="DEEBF7"/>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ctr" defTabSz="914400" rtl="0" eaLnBrk="1" fontAlgn="auto" latinLnBrk="0" hangingPunct="1">
              <a:lnSpc>
                <a:spcPct val="100000"/>
              </a:lnSpc>
              <a:spcBef>
                <a:spcPts val="1200"/>
              </a:spcBef>
              <a:spcAft>
                <a:spcPts val="0"/>
              </a:spcAft>
              <a:buClrTx/>
              <a:buSzTx/>
              <a:buFontTx/>
              <a:buNone/>
              <a:tabLst>
                <a:tab pos="0" algn="l"/>
                <a:tab pos="914400" algn="l"/>
                <a:tab pos="1828800" algn="l"/>
                <a:tab pos="2743200" algn="l"/>
                <a:tab pos="3657600" algn="l"/>
                <a:tab pos="4122738" algn="l"/>
                <a:tab pos="4572000" algn="l"/>
                <a:tab pos="5486400" algn="l"/>
                <a:tab pos="6400800" algn="l"/>
                <a:tab pos="7315200" algn="l"/>
                <a:tab pos="8229600" algn="l"/>
                <a:tab pos="9144000" algn="l"/>
                <a:tab pos="10058400" algn="l"/>
              </a:tabLst>
              <a:defRPr/>
            </a:pPr>
            <a:r>
              <a:rPr kumimoji="1" lang="ja-JP" altLang="en-US" sz="2400" b="1" i="0" u="none" strike="noStrike" kern="1200" cap="none" spc="0" normalizeH="0" baseline="0" noProof="0" dirty="0">
                <a:ln>
                  <a:noFill/>
                </a:ln>
                <a:solidFill>
                  <a:srgbClr val="000000"/>
                </a:solidFill>
                <a:effectLst/>
                <a:uLnTx/>
                <a:uFillTx/>
                <a:latin typeface="UD デジタル 教科書体 NP-B" panose="02020700000000000000" pitchFamily="18" charset="-128"/>
                <a:ea typeface="UD デジタル 教科書体 NP-B" panose="02020700000000000000" pitchFamily="18" charset="-128"/>
                <a:cs typeface="Meiryo UI" panose="020B0604030504040204" pitchFamily="50" charset="-128"/>
              </a:rPr>
              <a:t>大阪における今後の住宅・建築政策のあり方 答申</a:t>
            </a:r>
            <a:r>
              <a:rPr kumimoji="1" lang="en-US" altLang="ja-JP" sz="2400" b="1" i="0" u="none" strike="noStrike" kern="1200" cap="none" spc="0" normalizeH="0" baseline="0" noProof="0" dirty="0">
                <a:ln>
                  <a:noFill/>
                </a:ln>
                <a:solidFill>
                  <a:srgbClr val="000000"/>
                </a:solidFill>
                <a:effectLst/>
                <a:uLnTx/>
                <a:uFillTx/>
                <a:latin typeface="UD デジタル 教科書体 NP-B" panose="02020700000000000000" pitchFamily="18" charset="-128"/>
                <a:ea typeface="UD デジタル 教科書体 NP-B" panose="02020700000000000000" pitchFamily="18" charset="-128"/>
                <a:cs typeface="Meiryo UI" panose="020B0604030504040204" pitchFamily="50" charset="-128"/>
              </a:rPr>
              <a:t>(</a:t>
            </a:r>
            <a:r>
              <a:rPr kumimoji="1" lang="ja-JP" altLang="en-US" sz="2400" b="1" i="0" u="none" strike="noStrike" kern="1200" cap="none" spc="0" normalizeH="0" baseline="0" noProof="0" dirty="0">
                <a:ln>
                  <a:noFill/>
                </a:ln>
                <a:solidFill>
                  <a:srgbClr val="000000"/>
                </a:solidFill>
                <a:effectLst/>
                <a:uLnTx/>
                <a:uFillTx/>
                <a:latin typeface="UD デジタル 教科書体 NP-B" panose="02020700000000000000" pitchFamily="18" charset="-128"/>
                <a:ea typeface="UD デジタル 教科書体 NP-B" panose="02020700000000000000" pitchFamily="18" charset="-128"/>
                <a:cs typeface="Meiryo UI" panose="020B0604030504040204" pitchFamily="50" charset="-128"/>
              </a:rPr>
              <a:t>素案）</a:t>
            </a:r>
          </a:p>
        </p:txBody>
      </p:sp>
      <p:sp>
        <p:nvSpPr>
          <p:cNvPr id="5" name="Rectangle 1">
            <a:extLst>
              <a:ext uri="{FF2B5EF4-FFF2-40B4-BE49-F238E27FC236}">
                <a16:creationId xmlns:a16="http://schemas.microsoft.com/office/drawing/2014/main" id="{C5EFE74E-B1D9-4B26-A6CA-9B6EA9BB3076}"/>
              </a:ext>
            </a:extLst>
          </p:cNvPr>
          <p:cNvSpPr>
            <a:spLocks noChangeArrowheads="1"/>
          </p:cNvSpPr>
          <p:nvPr/>
        </p:nvSpPr>
        <p:spPr bwMode="auto">
          <a:xfrm>
            <a:off x="2654213" y="5803096"/>
            <a:ext cx="6883573" cy="792088"/>
          </a:xfrm>
          <a:prstGeom prst="rect">
            <a:avLst/>
          </a:prstGeom>
          <a:no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ctr" defTabSz="914290" rtl="0" eaLnBrk="1" fontAlgn="auto" latinLnBrk="0" hangingPunct="1">
              <a:lnSpc>
                <a:spcPct val="15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令和７年</a:t>
            </a:r>
            <a:r>
              <a:rPr kumimoji="1" lang="en-US" altLang="ja-JP"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11</a:t>
            </a: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月</a:t>
            </a:r>
            <a:r>
              <a:rPr kumimoji="1" lang="en-US" altLang="ja-JP"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1</a:t>
            </a: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４日</a:t>
            </a:r>
            <a:endParaRPr kumimoji="1" lang="en-US" altLang="ja-JP"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endParaRPr>
          </a:p>
          <a:p>
            <a:pPr marL="0" marR="0" lvl="0" indent="0" algn="ctr" defTabSz="914290" rtl="0" eaLnBrk="1" fontAlgn="auto" latinLnBrk="0" hangingPunct="1">
              <a:lnSpc>
                <a:spcPct val="15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ja-JP" altLang="en-US" sz="1800" dirty="0">
                <a:solidFill>
                  <a:srgbClr val="000000"/>
                </a:solidFill>
                <a:latin typeface="UD デジタル 教科書体 NP-R" panose="02020400000000000000" pitchFamily="18" charset="-128"/>
                <a:ea typeface="UD デジタル 教科書体 NP-R" panose="02020400000000000000" pitchFamily="18" charset="-128"/>
                <a:cs typeface="Meiryo UI" panose="020B0604030504040204" pitchFamily="50" charset="-128"/>
              </a:rPr>
              <a:t>令和７年度 </a:t>
            </a:r>
            <a:r>
              <a:rPr kumimoji="1" lang="zh-TW"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第</a:t>
            </a:r>
            <a:r>
              <a:rPr lang="ja-JP" altLang="en-US" sz="1800" dirty="0">
                <a:solidFill>
                  <a:srgbClr val="000000"/>
                </a:solidFill>
                <a:latin typeface="UD デジタル 教科書体 NP-R" panose="02020400000000000000" pitchFamily="18" charset="-128"/>
                <a:ea typeface="UD デジタル 教科書体 NP-R" panose="02020400000000000000" pitchFamily="18" charset="-128"/>
                <a:cs typeface="Meiryo UI" panose="020B0604030504040204" pitchFamily="50" charset="-128"/>
              </a:rPr>
              <a:t>６</a:t>
            </a:r>
            <a:r>
              <a:rPr kumimoji="1" lang="zh-TW"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回 </a:t>
            </a:r>
            <a:r>
              <a:rPr lang="ja-JP" altLang="en-US" sz="1800" dirty="0">
                <a:solidFill>
                  <a:srgbClr val="000000"/>
                </a:solidFill>
                <a:latin typeface="UD デジタル 教科書体 NP-R" panose="02020400000000000000" pitchFamily="18" charset="-128"/>
                <a:ea typeface="UD デジタル 教科書体 NP-R" panose="02020400000000000000" pitchFamily="18" charset="-128"/>
                <a:cs typeface="Meiryo UI" panose="020B0604030504040204" pitchFamily="50" charset="-128"/>
              </a:rPr>
              <a:t>住生活基本計画推進部</a:t>
            </a: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会 資料</a:t>
            </a:r>
          </a:p>
        </p:txBody>
      </p:sp>
      <p:sp>
        <p:nvSpPr>
          <p:cNvPr id="6" name="テキスト ボックス 5">
            <a:extLst>
              <a:ext uri="{FF2B5EF4-FFF2-40B4-BE49-F238E27FC236}">
                <a16:creationId xmlns:a16="http://schemas.microsoft.com/office/drawing/2014/main" id="{46B2AF73-9553-4AEC-9FF0-95A3E7E9E858}"/>
              </a:ext>
            </a:extLst>
          </p:cNvPr>
          <p:cNvSpPr txBox="1"/>
          <p:nvPr/>
        </p:nvSpPr>
        <p:spPr>
          <a:xfrm>
            <a:off x="10495254" y="353726"/>
            <a:ext cx="1447796" cy="284198"/>
          </a:xfrm>
          <a:prstGeom prst="rect">
            <a:avLst/>
          </a:prstGeom>
          <a:noFill/>
          <a:ln>
            <a:solidFill>
              <a:schemeClr val="tx1"/>
            </a:solidFill>
          </a:ln>
        </p:spPr>
        <p:txBody>
          <a:bodyPr wrap="square" tIns="58500" bIns="0">
            <a:sp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1463" b="0" i="0" u="none" strike="noStrike" kern="1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資料４</a:t>
            </a:r>
            <a:endParaRPr kumimoji="1" lang="en-US" altLang="ja-JP" sz="1463" b="0" i="0" u="none" strike="noStrike" kern="1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sp>
        <p:nvSpPr>
          <p:cNvPr id="8" name="正方形/長方形 7">
            <a:extLst>
              <a:ext uri="{FF2B5EF4-FFF2-40B4-BE49-F238E27FC236}">
                <a16:creationId xmlns:a16="http://schemas.microsoft.com/office/drawing/2014/main" id="{89A703DF-7E30-49D8-92DA-F746737AE20C}"/>
              </a:ext>
            </a:extLst>
          </p:cNvPr>
          <p:cNvSpPr/>
          <p:nvPr/>
        </p:nvSpPr>
        <p:spPr>
          <a:xfrm>
            <a:off x="3087787" y="3008706"/>
            <a:ext cx="6016424" cy="247370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just" defTabSz="914400" rtl="0" eaLnBrk="1" fontAlgn="auto" latinLnBrk="0" hangingPunct="1">
              <a:lnSpc>
                <a:spcPct val="100000"/>
              </a:lnSpc>
              <a:spcBef>
                <a:spcPts val="10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はじめに</a:t>
            </a:r>
            <a:endParaRPr kumimoji="1" lang="en-US" altLang="ja-JP"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182563" marR="0" lvl="0" indent="-180975" algn="just" defTabSz="914400" rtl="0" eaLnBrk="1" fontAlgn="auto" latinLnBrk="0" hangingPunct="1">
              <a:lnSpc>
                <a:spcPct val="100000"/>
              </a:lnSpc>
              <a:spcBef>
                <a:spcPts val="1000"/>
              </a:spcBef>
              <a:spcAft>
                <a:spcPts val="0"/>
              </a:spcAft>
              <a:buClrTx/>
              <a:buSzTx/>
              <a:buFontTx/>
              <a:buNone/>
              <a:tabLst/>
              <a:defRPr/>
            </a:pPr>
            <a:r>
              <a:rPr lang="ja-JP" altLang="en-US" sz="1600" dirty="0">
                <a:solidFill>
                  <a:prstClr val="black"/>
                </a:solidFill>
                <a:latin typeface="UD デジタル 教科書体 N-R" panose="02020400000000000000" pitchFamily="17" charset="-128"/>
                <a:ea typeface="UD デジタル 教科書体 N-R" panose="02020400000000000000" pitchFamily="17" charset="-128"/>
              </a:rPr>
              <a:t>大阪における今後の住宅・建築政策のあり方 答申</a:t>
            </a:r>
            <a:r>
              <a:rPr lang="en-US" altLang="ja-JP" sz="1600" dirty="0">
                <a:solidFill>
                  <a:prstClr val="black"/>
                </a:solidFill>
                <a:latin typeface="UD デジタル 教科書体 N-R" panose="02020400000000000000" pitchFamily="17" charset="-128"/>
                <a:ea typeface="UD デジタル 教科書体 N-R" panose="02020400000000000000" pitchFamily="17" charset="-128"/>
              </a:rPr>
              <a:t>(</a:t>
            </a:r>
            <a:r>
              <a:rPr lang="ja-JP" altLang="en-US" sz="1600" dirty="0">
                <a:solidFill>
                  <a:prstClr val="black"/>
                </a:solidFill>
                <a:latin typeface="UD デジタル 教科書体 N-R" panose="02020400000000000000" pitchFamily="17" charset="-128"/>
                <a:ea typeface="UD デジタル 教科書体 N-R" panose="02020400000000000000" pitchFamily="17" charset="-128"/>
              </a:rPr>
              <a:t>素案）概要</a:t>
            </a:r>
            <a:endPar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182563" marR="0" lvl="0" indent="-180975" algn="just" defTabSz="914400" rtl="0" eaLnBrk="1" fontAlgn="auto" latinLnBrk="0" hangingPunct="1">
              <a:lnSpc>
                <a:spcPct val="100000"/>
              </a:lnSpc>
              <a:spcBef>
                <a:spcPts val="10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第１章　住宅・建築政策</a:t>
            </a:r>
            <a:r>
              <a:rPr lang="ja-JP" altLang="en-US" sz="1600" dirty="0">
                <a:solidFill>
                  <a:prstClr val="black"/>
                </a:solidFill>
                <a:latin typeface="UD デジタル 教科書体 N-R" panose="02020400000000000000" pitchFamily="17" charset="-128"/>
                <a:ea typeface="UD デジタル 教科書体 N-R" panose="02020400000000000000" pitchFamily="17" charset="-128"/>
              </a:rPr>
              <a:t>の基本的な方針</a:t>
            </a:r>
            <a:endParaRPr lang="en-US" altLang="ja-JP" sz="1600" dirty="0">
              <a:solidFill>
                <a:prstClr val="black"/>
              </a:solidFill>
              <a:latin typeface="UD デジタル 教科書体 N-R" panose="02020400000000000000" pitchFamily="17" charset="-128"/>
              <a:ea typeface="UD デジタル 教科書体 N-R" panose="02020400000000000000" pitchFamily="17" charset="-128"/>
            </a:endParaRPr>
          </a:p>
          <a:p>
            <a:pPr marL="182563" marR="0" lvl="0" indent="-180975" algn="just" defTabSz="914400" rtl="0" eaLnBrk="1" fontAlgn="auto" latinLnBrk="0" hangingPunct="1">
              <a:lnSpc>
                <a:spcPct val="100000"/>
              </a:lnSpc>
              <a:spcBef>
                <a:spcPts val="1000"/>
              </a:spcBef>
              <a:spcAft>
                <a:spcPts val="0"/>
              </a:spcAft>
              <a:buClrTx/>
              <a:buSzTx/>
              <a:buFontTx/>
              <a:buNone/>
              <a:tabLst/>
              <a:defRPr/>
            </a:pPr>
            <a:r>
              <a:rPr lang="ja-JP" altLang="en-US" sz="1600" dirty="0">
                <a:solidFill>
                  <a:prstClr val="black"/>
                </a:solidFill>
                <a:latin typeface="UD デジタル 教科書体 N-R" panose="02020400000000000000" pitchFamily="17" charset="-128"/>
                <a:ea typeface="UD デジタル 教科書体 N-R" panose="02020400000000000000" pitchFamily="17" charset="-128"/>
              </a:rPr>
              <a:t>第２章　基本目標の実現に向けた重点的に取り組むべき施策</a:t>
            </a:r>
            <a:endParaRPr lang="en-US" altLang="ja-JP" sz="1600" dirty="0">
              <a:solidFill>
                <a:prstClr val="black"/>
              </a:solidFill>
              <a:latin typeface="UD デジタル 教科書体 N-R" panose="02020400000000000000" pitchFamily="17" charset="-128"/>
              <a:ea typeface="UD デジタル 教科書体 N-R" panose="02020400000000000000" pitchFamily="17" charset="-128"/>
            </a:endParaRPr>
          </a:p>
          <a:p>
            <a:pPr marL="182563" marR="0" lvl="0" indent="-180975" algn="just" defTabSz="914400" rtl="0" eaLnBrk="1" fontAlgn="auto" latinLnBrk="0" hangingPunct="1">
              <a:lnSpc>
                <a:spcPct val="100000"/>
              </a:lnSpc>
              <a:spcBef>
                <a:spcPts val="10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第３章　地域特性を踏まえた取り組むべき施策</a:t>
            </a:r>
            <a:endParaRPr kumimoji="1" lang="en-US" altLang="ja-JP"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182563" marR="0" lvl="0" indent="-180975" algn="just" defTabSz="914400" rtl="0" eaLnBrk="1" fontAlgn="auto" latinLnBrk="0" hangingPunct="1">
              <a:lnSpc>
                <a:spcPct val="100000"/>
              </a:lnSpc>
              <a:spcBef>
                <a:spcPts val="1000"/>
              </a:spcBef>
              <a:spcAft>
                <a:spcPts val="0"/>
              </a:spcAft>
              <a:buClrTx/>
              <a:buSzTx/>
              <a:buFontTx/>
              <a:buNone/>
              <a:tabLst/>
              <a:defRPr/>
            </a:pPr>
            <a:r>
              <a:rPr lang="ja-JP" altLang="en-US" sz="1600" dirty="0">
                <a:solidFill>
                  <a:prstClr val="black"/>
                </a:solidFill>
                <a:latin typeface="UD デジタル 教科書体 N-R" panose="02020400000000000000" pitchFamily="17" charset="-128"/>
                <a:ea typeface="UD デジタル 教科書体 N-R" panose="02020400000000000000" pitchFamily="17" charset="-128"/>
              </a:rPr>
              <a:t>第４章　実効性を持った計画の推進に向けて</a:t>
            </a:r>
            <a:endParaRPr kumimoji="1" lang="en-US" altLang="ja-JP"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Tree>
    <p:extLst>
      <p:ext uri="{BB962C8B-B14F-4D97-AF65-F5344CB8AC3E}">
        <p14:creationId xmlns:p14="http://schemas.microsoft.com/office/powerpoint/2010/main" val="3638549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矢印: 五方向 32">
            <a:extLst>
              <a:ext uri="{FF2B5EF4-FFF2-40B4-BE49-F238E27FC236}">
                <a16:creationId xmlns:a16="http://schemas.microsoft.com/office/drawing/2014/main" id="{99FC600E-F331-4CF2-9924-6C863AD06CF7}"/>
              </a:ext>
            </a:extLst>
          </p:cNvPr>
          <p:cNvSpPr/>
          <p:nvPr/>
        </p:nvSpPr>
        <p:spPr>
          <a:xfrm rot="16200000">
            <a:off x="4798592" y="-186497"/>
            <a:ext cx="2604446" cy="11268000"/>
          </a:xfrm>
          <a:prstGeom prst="homePlate">
            <a:avLst>
              <a:gd name="adj" fmla="val 0"/>
            </a:avLst>
          </a:prstGeom>
          <a:solidFill>
            <a:srgbClr val="CBF1ED"/>
          </a:solidFill>
          <a:ln>
            <a:solidFill>
              <a:srgbClr val="CBF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矢印: 五方向 7">
            <a:extLst>
              <a:ext uri="{FF2B5EF4-FFF2-40B4-BE49-F238E27FC236}">
                <a16:creationId xmlns:a16="http://schemas.microsoft.com/office/drawing/2014/main" id="{BC4415CC-0CC8-440C-A983-7ABA5D382108}"/>
              </a:ext>
            </a:extLst>
          </p:cNvPr>
          <p:cNvSpPr/>
          <p:nvPr/>
        </p:nvSpPr>
        <p:spPr>
          <a:xfrm rot="16200000">
            <a:off x="4605156" y="-3100273"/>
            <a:ext cx="2988000" cy="11269137"/>
          </a:xfrm>
          <a:prstGeom prst="homePlate">
            <a:avLst>
              <a:gd name="adj" fmla="val 0"/>
            </a:avLst>
          </a:prstGeom>
          <a:solidFill>
            <a:srgbClr val="CBF1ED"/>
          </a:solidFill>
          <a:ln>
            <a:solidFill>
              <a:srgbClr val="CBF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 name="正方形/長方形 4">
            <a:extLst>
              <a:ext uri="{FF2B5EF4-FFF2-40B4-BE49-F238E27FC236}">
                <a16:creationId xmlns:a16="http://schemas.microsoft.com/office/drawing/2014/main" id="{D2BF0825-A16D-4C74-97E2-27843A4CFD21}"/>
              </a:ext>
            </a:extLst>
          </p:cNvPr>
          <p:cNvSpPr/>
          <p:nvPr/>
        </p:nvSpPr>
        <p:spPr>
          <a:xfrm>
            <a:off x="240731" y="189553"/>
            <a:ext cx="11492989" cy="7259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92075" marR="0" lvl="0" indent="176213" algn="just" defTabSz="914400" rtl="0" eaLnBrk="1" fontAlgn="auto" latinLnBrk="0" hangingPunct="1">
              <a:lnSpc>
                <a:spcPct val="100000"/>
              </a:lnSpc>
              <a:spcBef>
                <a:spcPts val="100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20" name="Text Box 2">
            <a:extLst>
              <a:ext uri="{FF2B5EF4-FFF2-40B4-BE49-F238E27FC236}">
                <a16:creationId xmlns:a16="http://schemas.microsoft.com/office/drawing/2014/main" id="{C4F0F7DD-FF12-4A0A-89C7-F6DCD2A6E3B6}"/>
              </a:ext>
            </a:extLst>
          </p:cNvPr>
          <p:cNvSpPr txBox="1">
            <a:spLocks noChangeArrowheads="1"/>
          </p:cNvSpPr>
          <p:nvPr/>
        </p:nvSpPr>
        <p:spPr bwMode="auto">
          <a:xfrm>
            <a:off x="9936487" y="6467401"/>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CD1E3EF9-C8F1-45E4-AD9D-B4C5D7756A5D}" type="slidenum">
              <a:rPr kumimoji="1" lang="en-US" altLang="ja-JP"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10</a:t>
            </a:fld>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6" name="角丸四角形 65">
            <a:extLst>
              <a:ext uri="{FF2B5EF4-FFF2-40B4-BE49-F238E27FC236}">
                <a16:creationId xmlns:a16="http://schemas.microsoft.com/office/drawing/2014/main" id="{4D031123-9CA1-4403-B17A-47F625A2762D}"/>
              </a:ext>
            </a:extLst>
          </p:cNvPr>
          <p:cNvSpPr/>
          <p:nvPr/>
        </p:nvSpPr>
        <p:spPr>
          <a:xfrm>
            <a:off x="458280" y="556895"/>
            <a:ext cx="4234490" cy="504000"/>
          </a:xfrm>
          <a:prstGeom prst="roundRect">
            <a:avLst>
              <a:gd name="adj" fmla="val 7429"/>
            </a:avLst>
          </a:prstGeom>
          <a:solidFill>
            <a:srgbClr val="98DDD5"/>
          </a:solidFill>
          <a:ln w="38100">
            <a:solidFill>
              <a:schemeClr val="bg1"/>
            </a:solidFill>
          </a:ln>
          <a:effectLst/>
          <a:scene3d>
            <a:camera prst="orthographicFront">
              <a:rot lat="0" lon="0" rev="0"/>
            </a:camera>
            <a:lightRig rig="threePt" dir="t">
              <a:rot lat="0" lon="0" rev="1200000"/>
            </a:lightRig>
          </a:scene3d>
          <a:sp3d/>
        </p:spPr>
        <p:txBody>
          <a:bodyPr lIns="91430" tIns="45714" rIns="91430" bIns="45714" rtlCol="0" anchor="ctr"/>
          <a:lstStyle/>
          <a:p>
            <a:pPr marL="0" marR="0" lvl="0" indent="0" algn="ctr" defTabSz="914290" rtl="0" eaLnBrk="1" fontAlgn="auto" latinLnBrk="0" hangingPunct="1">
              <a:lnSpc>
                <a:spcPts val="196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18EA26C4-F2A7-4FEF-A72C-ACAC723C0F00}"/>
              </a:ext>
            </a:extLst>
          </p:cNvPr>
          <p:cNvSpPr txBox="1"/>
          <p:nvPr/>
        </p:nvSpPr>
        <p:spPr>
          <a:xfrm>
            <a:off x="653651" y="610728"/>
            <a:ext cx="408225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多様なくらしを実現できる</a:t>
            </a:r>
          </a:p>
        </p:txBody>
      </p:sp>
      <p:sp>
        <p:nvSpPr>
          <p:cNvPr id="10" name="テキスト ボックス 9">
            <a:extLst>
              <a:ext uri="{FF2B5EF4-FFF2-40B4-BE49-F238E27FC236}">
                <a16:creationId xmlns:a16="http://schemas.microsoft.com/office/drawing/2014/main" id="{504DEDD7-124C-4DA1-81E7-B8F5EEDD5978}"/>
              </a:ext>
            </a:extLst>
          </p:cNvPr>
          <p:cNvSpPr txBox="1"/>
          <p:nvPr/>
        </p:nvSpPr>
        <p:spPr>
          <a:xfrm>
            <a:off x="455239" y="1152557"/>
            <a:ext cx="6094562" cy="300595"/>
          </a:xfrm>
          <a:prstGeom prst="rect">
            <a:avLst/>
          </a:prstGeom>
          <a:noFill/>
        </p:spPr>
        <p:txBody>
          <a:bodyPr wrap="square">
            <a:spAutoFit/>
          </a:bodyPr>
          <a:lstStyle/>
          <a:p>
            <a:pPr marL="182563" marR="0" lvl="0" indent="-180975" algn="just" defTabSz="914400" rtl="0" eaLnBrk="1" fontAlgn="auto" latinLnBrk="0" hangingPunct="1">
              <a:lnSpc>
                <a:spcPts val="1400"/>
              </a:lnSpc>
              <a:spcBef>
                <a:spcPts val="0"/>
              </a:spcBef>
              <a:spcAft>
                <a:spcPts val="0"/>
              </a:spcAft>
              <a:buClrTx/>
              <a:buSzTx/>
              <a:buFontTx/>
              <a:buNone/>
              <a:tabLst/>
              <a:defRPr/>
            </a:pPr>
            <a:r>
              <a:rPr kumimoji="1" lang="ja-JP" altLang="en-US" sz="1800" b="1" i="0" u="sng"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誰もが</a:t>
            </a:r>
            <a:r>
              <a:rPr kumimoji="1" lang="ja-JP" altLang="en-US" sz="1800" b="1" i="0" u="sng" strike="noStrike" kern="1200" cap="none" spc="-10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活き活きとくらすことができる</a:t>
            </a:r>
            <a:r>
              <a:rPr kumimoji="1" lang="ja-JP" altLang="en-US" sz="1800" b="1" i="0" u="sng"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環境の整備</a:t>
            </a:r>
            <a:endParaRPr kumimoji="1" lang="en-US" altLang="ja-JP" sz="1800" b="1" i="0" u="sng"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12" name="テキスト ボックス 11">
            <a:extLst>
              <a:ext uri="{FF2B5EF4-FFF2-40B4-BE49-F238E27FC236}">
                <a16:creationId xmlns:a16="http://schemas.microsoft.com/office/drawing/2014/main" id="{29EDAB8B-AD79-4956-82EA-C5265B5D9E4B}"/>
              </a:ext>
            </a:extLst>
          </p:cNvPr>
          <p:cNvSpPr txBox="1"/>
          <p:nvPr/>
        </p:nvSpPr>
        <p:spPr>
          <a:xfrm>
            <a:off x="5366839" y="4255280"/>
            <a:ext cx="6094562" cy="300595"/>
          </a:xfrm>
          <a:prstGeom prst="rect">
            <a:avLst/>
          </a:prstGeom>
          <a:noFill/>
        </p:spPr>
        <p:txBody>
          <a:bodyPr wrap="square">
            <a:spAutoFit/>
          </a:bodyPr>
          <a:lstStyle/>
          <a:p>
            <a:pPr marL="182563" marR="0" lvl="0" indent="-180975" algn="just" defTabSz="914400" rtl="0" eaLnBrk="1" fontAlgn="auto" latinLnBrk="0" hangingPunct="1">
              <a:lnSpc>
                <a:spcPts val="1400"/>
              </a:lnSpc>
              <a:spcBef>
                <a:spcPts val="0"/>
              </a:spcBef>
              <a:spcAft>
                <a:spcPts val="0"/>
              </a:spcAft>
              <a:buClrTx/>
              <a:buSzTx/>
              <a:buFontTx/>
              <a:buNone/>
              <a:tabLst/>
              <a:defRPr/>
            </a:pPr>
            <a:r>
              <a:rPr kumimoji="1" lang="ja-JP" altLang="en-US" sz="1800" b="1" i="0" u="sng" strike="noStrike" kern="1200" cap="none" spc="0" normalizeH="0" baseline="0" noProof="0" dirty="0">
                <a:ln>
                  <a:noFill/>
                </a:ln>
                <a:solidFill>
                  <a:prstClr val="black"/>
                </a:solidFill>
                <a:effectLst/>
                <a:uLnTx/>
                <a:uFill>
                  <a:solidFill>
                    <a:prstClr val="black"/>
                  </a:solidFill>
                </a:uFill>
                <a:latin typeface="UD デジタル 教科書体 N-R" panose="02020400000000000000" pitchFamily="17" charset="-128"/>
                <a:ea typeface="UD デジタル 教科書体 N-R" panose="02020400000000000000" pitchFamily="17" charset="-128"/>
                <a:cs typeface="+mn-cs"/>
              </a:rPr>
              <a:t>○ </a:t>
            </a:r>
            <a:r>
              <a:rPr kumimoji="1" lang="ja-JP" altLang="en-US" sz="1800" b="1" i="0" u="sng" strike="noStrike" kern="1200" cap="none" spc="-100" normalizeH="0" baseline="0" noProof="0" dirty="0">
                <a:ln>
                  <a:noFill/>
                </a:ln>
                <a:solidFill>
                  <a:prstClr val="black"/>
                </a:solidFill>
                <a:effectLst/>
                <a:uLnTx/>
                <a:uFill>
                  <a:solidFill>
                    <a:prstClr val="black"/>
                  </a:solidFill>
                </a:uFill>
                <a:latin typeface="UD デジタル 教科書体 N-R" panose="02020400000000000000" pitchFamily="17" charset="-128"/>
                <a:ea typeface="UD デジタル 教科書体 N-R" panose="02020400000000000000" pitchFamily="17" charset="-128"/>
                <a:cs typeface="+mn-cs"/>
              </a:rPr>
              <a:t>自分らしいくらしを選択・創造できる</a:t>
            </a:r>
            <a:r>
              <a:rPr kumimoji="1" lang="ja-JP" altLang="en-US" sz="1800" b="1" i="0" u="sng" strike="noStrike" kern="1200" cap="none" spc="0" normalizeH="0" baseline="0" noProof="0" dirty="0">
                <a:ln>
                  <a:noFill/>
                </a:ln>
                <a:solidFill>
                  <a:prstClr val="black"/>
                </a:solidFill>
                <a:effectLst/>
                <a:uLnTx/>
                <a:uFill>
                  <a:solidFill>
                    <a:prstClr val="black"/>
                  </a:solidFill>
                </a:uFill>
                <a:latin typeface="UD デジタル 教科書体 N-R" panose="02020400000000000000" pitchFamily="17" charset="-128"/>
                <a:ea typeface="UD デジタル 教科書体 N-R" panose="02020400000000000000" pitchFamily="17" charset="-128"/>
                <a:cs typeface="+mn-cs"/>
              </a:rPr>
              <a:t>環境の整備</a:t>
            </a:r>
            <a:endParaRPr kumimoji="1" lang="en-US" altLang="ja-JP" sz="1800" b="1" i="0" u="sng" strike="noStrike" kern="1200" cap="none" spc="0" normalizeH="0" baseline="0" noProof="0" dirty="0">
              <a:ln>
                <a:noFill/>
              </a:ln>
              <a:solidFill>
                <a:prstClr val="black"/>
              </a:solidFill>
              <a:effectLst/>
              <a:uLnTx/>
              <a:uFill>
                <a:solidFill>
                  <a:prstClr val="black"/>
                </a:solidFill>
              </a:uFill>
              <a:latin typeface="UD デジタル 教科書体 N-R" panose="02020400000000000000" pitchFamily="17" charset="-128"/>
              <a:ea typeface="UD デジタル 教科書体 N-R" panose="02020400000000000000" pitchFamily="17" charset="-128"/>
              <a:cs typeface="+mn-cs"/>
            </a:endParaRPr>
          </a:p>
        </p:txBody>
      </p:sp>
      <p:sp>
        <p:nvSpPr>
          <p:cNvPr id="16" name="テキスト ボックス 15">
            <a:extLst>
              <a:ext uri="{FF2B5EF4-FFF2-40B4-BE49-F238E27FC236}">
                <a16:creationId xmlns:a16="http://schemas.microsoft.com/office/drawing/2014/main" id="{845B31B0-56D2-4A7D-8B12-AD9A7FA84D82}"/>
              </a:ext>
            </a:extLst>
          </p:cNvPr>
          <p:cNvSpPr txBox="1"/>
          <p:nvPr/>
        </p:nvSpPr>
        <p:spPr>
          <a:xfrm>
            <a:off x="622010" y="1411591"/>
            <a:ext cx="6094562" cy="307777"/>
          </a:xfrm>
          <a:prstGeom prst="rect">
            <a:avLst/>
          </a:prstGeom>
          <a:noFill/>
        </p:spPr>
        <p:txBody>
          <a:bodyPr wrap="square">
            <a:spAutoFit/>
          </a:bodyPr>
          <a:lstStyle/>
          <a:p>
            <a:pPr marL="182563"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a:t>
            </a:r>
            <a:r>
              <a:rPr kumimoji="1" lang="ja-JP" altLang="en-US" sz="1400" b="1" i="0" u="none" strike="noStrike" kern="1200" cap="none" spc="-13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子育て世帯にやさしい住ま</a:t>
            </a:r>
            <a:r>
              <a:rPr kumimoji="1" lang="ja-JP" altLang="en-US" sz="1400" b="1" i="0" u="none" strike="noStrike" kern="1200" cap="none" spc="-21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い・住</a:t>
            </a:r>
            <a:r>
              <a:rPr kumimoji="1" lang="ja-JP" altLang="en-US" sz="1400" b="1" i="0" u="none" strike="noStrike" kern="1200" cap="none" spc="-13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環境の形成</a:t>
            </a:r>
            <a:endParaRPr kumimoji="1" lang="en-US" altLang="ja-JP" sz="1400" b="1" i="0" u="none" strike="noStrike" kern="1200" cap="none" spc="-13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17" name="テキスト ボックス 16">
            <a:extLst>
              <a:ext uri="{FF2B5EF4-FFF2-40B4-BE49-F238E27FC236}">
                <a16:creationId xmlns:a16="http://schemas.microsoft.com/office/drawing/2014/main" id="{B7D7E19C-5C0A-46A5-9F09-D820C064BD2C}"/>
              </a:ext>
            </a:extLst>
          </p:cNvPr>
          <p:cNvSpPr txBox="1"/>
          <p:nvPr/>
        </p:nvSpPr>
        <p:spPr>
          <a:xfrm>
            <a:off x="1172306" y="1617744"/>
            <a:ext cx="5544266"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公的賃貸住宅への入居促進、子育て世帯向け住戸の供給、民間住宅も含めた住宅ストック全体での住宅支援の充実、公的賃貸住宅等の公的資産を活用した子育て支援施設等の導入　など</a:t>
            </a:r>
          </a:p>
        </p:txBody>
      </p:sp>
      <p:sp>
        <p:nvSpPr>
          <p:cNvPr id="18" name="テキスト ボックス 17">
            <a:extLst>
              <a:ext uri="{FF2B5EF4-FFF2-40B4-BE49-F238E27FC236}">
                <a16:creationId xmlns:a16="http://schemas.microsoft.com/office/drawing/2014/main" id="{048F0EEB-EF54-41AA-AF2F-FE297CFD87B7}"/>
              </a:ext>
            </a:extLst>
          </p:cNvPr>
          <p:cNvSpPr txBox="1"/>
          <p:nvPr/>
        </p:nvSpPr>
        <p:spPr>
          <a:xfrm>
            <a:off x="1172306" y="2420308"/>
            <a:ext cx="554426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公的賃貸住宅への入居機会の創出、公的資産を活用した生活</a:t>
            </a:r>
            <a:r>
              <a:rPr lang="ja-JP" altLang="en-US" sz="1100" dirty="0">
                <a:solidFill>
                  <a:prstClr val="black"/>
                </a:solidFill>
                <a:latin typeface="UD デジタル 教科書体 N-R" panose="02020400000000000000" pitchFamily="17" charset="-128"/>
                <a:ea typeface="UD デジタル 教科書体 N-R" panose="02020400000000000000" pitchFamily="17" charset="-128"/>
              </a:rPr>
              <a:t>・</a:t>
            </a:r>
            <a:r>
              <a:rPr kumimoji="1" lang="ja-JP" altLang="en-US"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就労支援などの機能の導入、地域交流イベントや交流の場の創出　など</a:t>
            </a:r>
          </a:p>
        </p:txBody>
      </p:sp>
      <p:sp>
        <p:nvSpPr>
          <p:cNvPr id="21" name="テキスト ボックス 20">
            <a:extLst>
              <a:ext uri="{FF2B5EF4-FFF2-40B4-BE49-F238E27FC236}">
                <a16:creationId xmlns:a16="http://schemas.microsoft.com/office/drawing/2014/main" id="{C264B231-8A73-4937-89DC-5D9F63DB0BE5}"/>
              </a:ext>
            </a:extLst>
          </p:cNvPr>
          <p:cNvSpPr txBox="1"/>
          <p:nvPr/>
        </p:nvSpPr>
        <p:spPr>
          <a:xfrm>
            <a:off x="1172306" y="3051579"/>
            <a:ext cx="554426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住まいのバリアフリー化や断熱化の推進、高齢者向けの住まいの的確な供給、公的資産を活用した高齢者の生活を支える施設の導入　など</a:t>
            </a:r>
          </a:p>
        </p:txBody>
      </p:sp>
      <p:sp>
        <p:nvSpPr>
          <p:cNvPr id="22" name="テキスト ボックス 21">
            <a:extLst>
              <a:ext uri="{FF2B5EF4-FFF2-40B4-BE49-F238E27FC236}">
                <a16:creationId xmlns:a16="http://schemas.microsoft.com/office/drawing/2014/main" id="{C397128A-0070-4973-997E-77D81650F3DF}"/>
              </a:ext>
            </a:extLst>
          </p:cNvPr>
          <p:cNvSpPr txBox="1"/>
          <p:nvPr/>
        </p:nvSpPr>
        <p:spPr>
          <a:xfrm>
            <a:off x="1150288" y="3723490"/>
            <a:ext cx="554426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公的資産や空家等の活用による交流を促す場づくりや生活支援施設等の導入　など</a:t>
            </a:r>
          </a:p>
        </p:txBody>
      </p:sp>
      <p:sp>
        <p:nvSpPr>
          <p:cNvPr id="23" name="テキスト ボックス 22">
            <a:extLst>
              <a:ext uri="{FF2B5EF4-FFF2-40B4-BE49-F238E27FC236}">
                <a16:creationId xmlns:a16="http://schemas.microsoft.com/office/drawing/2014/main" id="{2FEB9A41-8A9F-45CE-A60F-11C23423C9B5}"/>
              </a:ext>
            </a:extLst>
          </p:cNvPr>
          <p:cNvSpPr txBox="1"/>
          <p:nvPr/>
        </p:nvSpPr>
        <p:spPr>
          <a:xfrm>
            <a:off x="5541958" y="4538993"/>
            <a:ext cx="6259183" cy="307777"/>
          </a:xfrm>
          <a:prstGeom prst="rect">
            <a:avLst/>
          </a:prstGeom>
          <a:noFill/>
        </p:spPr>
        <p:txBody>
          <a:bodyPr wrap="square">
            <a:spAutoFit/>
          </a:bodyPr>
          <a:lstStyle/>
          <a:p>
            <a:pPr marL="182563"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・住情報の提供や住教育の推進等、住まいを学ぶ機会の創出</a:t>
            </a:r>
          </a:p>
        </p:txBody>
      </p:sp>
      <p:sp>
        <p:nvSpPr>
          <p:cNvPr id="24" name="テキスト ボックス 23">
            <a:extLst>
              <a:ext uri="{FF2B5EF4-FFF2-40B4-BE49-F238E27FC236}">
                <a16:creationId xmlns:a16="http://schemas.microsoft.com/office/drawing/2014/main" id="{AD8D4067-4621-42B7-8D7E-06B59890F346}"/>
              </a:ext>
            </a:extLst>
          </p:cNvPr>
          <p:cNvSpPr txBox="1"/>
          <p:nvPr/>
        </p:nvSpPr>
        <p:spPr>
          <a:xfrm>
            <a:off x="6038685" y="4761166"/>
            <a:ext cx="589471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住まいの取得や維持管理・処分・賃貸住宅の入居や退去に関すること・まちづくりに関する基礎知識などの住情報の提供、出前講座やイベント等の開催による住教育の推進　など</a:t>
            </a:r>
          </a:p>
        </p:txBody>
      </p:sp>
      <p:sp>
        <p:nvSpPr>
          <p:cNvPr id="25" name="テキスト ボックス 24">
            <a:extLst>
              <a:ext uri="{FF2B5EF4-FFF2-40B4-BE49-F238E27FC236}">
                <a16:creationId xmlns:a16="http://schemas.microsoft.com/office/drawing/2014/main" id="{C8E196DD-6295-4B50-9140-AAAFB6843BE9}"/>
              </a:ext>
            </a:extLst>
          </p:cNvPr>
          <p:cNvSpPr txBox="1"/>
          <p:nvPr/>
        </p:nvSpPr>
        <p:spPr>
          <a:xfrm>
            <a:off x="6048844" y="5450628"/>
            <a:ext cx="589471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建築関係団体等と連携した住まいに関する相談体制の充実　など</a:t>
            </a:r>
          </a:p>
        </p:txBody>
      </p:sp>
      <p:sp>
        <p:nvSpPr>
          <p:cNvPr id="26" name="テキスト ボックス 25">
            <a:extLst>
              <a:ext uri="{FF2B5EF4-FFF2-40B4-BE49-F238E27FC236}">
                <a16:creationId xmlns:a16="http://schemas.microsoft.com/office/drawing/2014/main" id="{1BEE4D7E-0906-41A0-BE57-4949760824CD}"/>
              </a:ext>
            </a:extLst>
          </p:cNvPr>
          <p:cNvSpPr txBox="1"/>
          <p:nvPr/>
        </p:nvSpPr>
        <p:spPr>
          <a:xfrm>
            <a:off x="6059004" y="6085864"/>
            <a:ext cx="5706824"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業界団体との連携による受け入れ体制の整備など就労環境の改善による入職促進、</a:t>
            </a:r>
            <a:r>
              <a:rPr kumimoji="1" lang="en-US" altLang="ja-JP"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DIY</a:t>
            </a:r>
            <a:r>
              <a:rPr kumimoji="1" lang="ja-JP" altLang="en-US"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による住まいの維持修繕や機能向上などの住まい手自らがくらしを支える担い手として活躍できる環境整備　など</a:t>
            </a:r>
          </a:p>
        </p:txBody>
      </p:sp>
      <p:sp>
        <p:nvSpPr>
          <p:cNvPr id="27" name="テキスト ボックス 26">
            <a:extLst>
              <a:ext uri="{FF2B5EF4-FFF2-40B4-BE49-F238E27FC236}">
                <a16:creationId xmlns:a16="http://schemas.microsoft.com/office/drawing/2014/main" id="{F75D4893-1E14-404B-916A-70B9851A2958}"/>
              </a:ext>
            </a:extLst>
          </p:cNvPr>
          <p:cNvSpPr txBox="1"/>
          <p:nvPr/>
        </p:nvSpPr>
        <p:spPr>
          <a:xfrm>
            <a:off x="622010" y="2205474"/>
            <a:ext cx="4367633" cy="307777"/>
          </a:xfrm>
          <a:prstGeom prst="rect">
            <a:avLst/>
          </a:prstGeom>
          <a:noFill/>
        </p:spPr>
        <p:txBody>
          <a:bodyPr wrap="square">
            <a:spAutoFit/>
          </a:bodyPr>
          <a:lstStyle/>
          <a:p>
            <a:pPr marL="182563"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12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・若年世代の活躍を支える住ま</a:t>
            </a:r>
            <a:r>
              <a:rPr kumimoji="1" lang="ja-JP" altLang="en-US" sz="1400" b="1" i="0" u="none" strike="noStrike" kern="1200" cap="none" spc="-21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い・住</a:t>
            </a:r>
            <a:r>
              <a:rPr kumimoji="1" lang="ja-JP" altLang="en-US" sz="1400" b="1" i="0" u="none" strike="noStrike" kern="1200" cap="none" spc="-12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環境の形成</a:t>
            </a:r>
            <a:endParaRPr kumimoji="1" lang="en-US" altLang="ja-JP" sz="1400" b="1" i="0" u="none" strike="noStrike" kern="1200" cap="none" spc="-12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28" name="テキスト ボックス 27">
            <a:extLst>
              <a:ext uri="{FF2B5EF4-FFF2-40B4-BE49-F238E27FC236}">
                <a16:creationId xmlns:a16="http://schemas.microsoft.com/office/drawing/2014/main" id="{FA24CCD0-8D56-43BB-9E05-1439C171CBAF}"/>
              </a:ext>
            </a:extLst>
          </p:cNvPr>
          <p:cNvSpPr txBox="1"/>
          <p:nvPr/>
        </p:nvSpPr>
        <p:spPr>
          <a:xfrm>
            <a:off x="630501" y="2842569"/>
            <a:ext cx="4884500" cy="307777"/>
          </a:xfrm>
          <a:prstGeom prst="rect">
            <a:avLst/>
          </a:prstGeom>
          <a:noFill/>
        </p:spPr>
        <p:txBody>
          <a:bodyPr wrap="square">
            <a:spAutoFit/>
          </a:bodyPr>
          <a:lstStyle/>
          <a:p>
            <a:pPr marL="92075" marR="0" lvl="0" indent="-90488"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・高齢者が元気</a:t>
            </a:r>
            <a:r>
              <a:rPr kumimoji="1" lang="ja-JP" altLang="en-US" sz="1400" b="1" i="0" u="none" strike="noStrike" kern="1200" cap="none" spc="-13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にくらすことができる住まい・住環境の形成</a:t>
            </a:r>
            <a:endParaRPr kumimoji="1" lang="en-US" altLang="ja-JP" sz="1400" b="1" i="0" u="none" strike="noStrike" kern="1200" cap="none" spc="-13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29" name="テキスト ボックス 28">
            <a:extLst>
              <a:ext uri="{FF2B5EF4-FFF2-40B4-BE49-F238E27FC236}">
                <a16:creationId xmlns:a16="http://schemas.microsoft.com/office/drawing/2014/main" id="{34D50763-E89A-40A1-8C4D-C0E98C166421}"/>
              </a:ext>
            </a:extLst>
          </p:cNvPr>
          <p:cNvSpPr txBox="1"/>
          <p:nvPr/>
        </p:nvSpPr>
        <p:spPr>
          <a:xfrm>
            <a:off x="653651" y="3461444"/>
            <a:ext cx="4120571" cy="307777"/>
          </a:xfrm>
          <a:prstGeom prst="rect">
            <a:avLst/>
          </a:prstGeom>
          <a:noFill/>
        </p:spPr>
        <p:txBody>
          <a:bodyPr wrap="square">
            <a:spAutoFit/>
          </a:bodyPr>
          <a:lstStyle/>
          <a:p>
            <a:pPr marL="182563"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・人々</a:t>
            </a:r>
            <a:r>
              <a:rPr kumimoji="1" lang="ja-JP" altLang="en-US" sz="1400" b="1" i="0" u="none" strike="noStrike" kern="1200" cap="none" spc="-16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のつながりや</a:t>
            </a:r>
            <a:r>
              <a:rPr kumimoji="1" lang="ja-JP" altLang="en-US"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交流が</a:t>
            </a:r>
            <a:r>
              <a:rPr kumimoji="1" lang="ja-JP" altLang="en-US" sz="1400" b="1" i="0" u="none" strike="noStrike" kern="1200" cap="none" spc="-18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生まれる</a:t>
            </a:r>
            <a:r>
              <a:rPr kumimoji="1" lang="ja-JP" altLang="en-US"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環境づくり</a:t>
            </a:r>
            <a:endParaRPr kumimoji="1" lang="en-US" altLang="ja-JP"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30" name="テキスト ボックス 29">
            <a:extLst>
              <a:ext uri="{FF2B5EF4-FFF2-40B4-BE49-F238E27FC236}">
                <a16:creationId xmlns:a16="http://schemas.microsoft.com/office/drawing/2014/main" id="{3E05C44B-9086-4339-8B54-635A018EAD92}"/>
              </a:ext>
            </a:extLst>
          </p:cNvPr>
          <p:cNvSpPr txBox="1"/>
          <p:nvPr/>
        </p:nvSpPr>
        <p:spPr>
          <a:xfrm>
            <a:off x="5541958" y="5216329"/>
            <a:ext cx="3354969" cy="318740"/>
          </a:xfrm>
          <a:prstGeom prst="rect">
            <a:avLst/>
          </a:prstGeom>
          <a:noFill/>
        </p:spPr>
        <p:txBody>
          <a:bodyPr wrap="square">
            <a:spAutoFit/>
          </a:bodyPr>
          <a:lstStyle/>
          <a:p>
            <a:pPr marL="182563"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a:t>
            </a:r>
            <a:r>
              <a:rPr kumimoji="1" lang="ja-JP" altLang="en-US" sz="1400" b="1" i="0" u="none" strike="noStrike" kern="1200" cap="none" spc="-10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住まいに</a:t>
            </a:r>
            <a:r>
              <a:rPr kumimoji="1" lang="ja-JP" altLang="en-US"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関する相談体制の充実</a:t>
            </a:r>
            <a:endParaRPr kumimoji="1" lang="en-US" altLang="ja-JP"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32" name="テキスト ボックス 31">
            <a:extLst>
              <a:ext uri="{FF2B5EF4-FFF2-40B4-BE49-F238E27FC236}">
                <a16:creationId xmlns:a16="http://schemas.microsoft.com/office/drawing/2014/main" id="{67532300-2388-4098-86F4-8CC76EF73720}"/>
              </a:ext>
            </a:extLst>
          </p:cNvPr>
          <p:cNvSpPr txBox="1"/>
          <p:nvPr/>
        </p:nvSpPr>
        <p:spPr>
          <a:xfrm>
            <a:off x="5541958" y="5793136"/>
            <a:ext cx="6259183" cy="307777"/>
          </a:xfrm>
          <a:prstGeom prst="rect">
            <a:avLst/>
          </a:prstGeom>
          <a:noFill/>
        </p:spPr>
        <p:txBody>
          <a:bodyPr wrap="square">
            <a:spAutoFit/>
          </a:bodyPr>
          <a:lstStyle/>
          <a:p>
            <a:pPr marL="92075" marR="0" lvl="0" indent="-9207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12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・住生活関連産業</a:t>
            </a:r>
            <a:r>
              <a:rPr kumimoji="1" lang="ja-JP" altLang="en-US" sz="1400" b="1" i="0" u="none" strike="noStrike" kern="1200" cap="none" spc="-22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やくらしを支える</a:t>
            </a:r>
            <a:r>
              <a:rPr kumimoji="1" lang="ja-JP" altLang="en-US" sz="1400" b="1" i="0" u="none" strike="noStrike" kern="1200" cap="none" spc="-12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多様な担い手の確保と活動しやすい環境の整備</a:t>
            </a:r>
          </a:p>
        </p:txBody>
      </p:sp>
      <p:sp>
        <p:nvSpPr>
          <p:cNvPr id="39" name="正方形/長方形 38">
            <a:extLst>
              <a:ext uri="{FF2B5EF4-FFF2-40B4-BE49-F238E27FC236}">
                <a16:creationId xmlns:a16="http://schemas.microsoft.com/office/drawing/2014/main" id="{7BA86ACF-D646-47AA-BAE7-C59E1F407E01}"/>
              </a:ext>
            </a:extLst>
          </p:cNvPr>
          <p:cNvSpPr/>
          <p:nvPr/>
        </p:nvSpPr>
        <p:spPr>
          <a:xfrm>
            <a:off x="6728543" y="3817777"/>
            <a:ext cx="2531669" cy="256930"/>
          </a:xfrm>
          <a:prstGeom prst="rect">
            <a:avLst/>
          </a:prstGeom>
        </p:spPr>
        <p:txBody>
          <a:bodyPr wrap="square">
            <a:spAutoFit/>
          </a:bodyPr>
          <a:lstStyle/>
          <a:p>
            <a:pPr marL="0" marR="0" lvl="0" indent="152400" algn="l" defTabSz="914400" rtl="0" eaLnBrk="1" fontAlgn="auto" latinLnBrk="0" hangingPunct="1">
              <a:lnSpc>
                <a:spcPts val="1500"/>
              </a:lnSpc>
              <a:spcBef>
                <a:spcPts val="0"/>
              </a:spcBef>
              <a:spcAft>
                <a:spcPts val="0"/>
              </a:spcAft>
              <a:buClrTx/>
              <a:buSzTx/>
              <a:buFontTx/>
              <a:buNone/>
              <a:tabLst/>
              <a:defRPr/>
            </a:pPr>
            <a:r>
              <a:rPr kumimoji="1" lang="en-US" altLang="ja-JP"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高齢者等の交流活動拠点</a:t>
            </a:r>
            <a:r>
              <a:rPr kumimoji="1" lang="en-US" altLang="ja-JP"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御池台２丁住宅（堺市）</a:t>
            </a:r>
            <a:endParaRPr kumimoji="1" lang="ja-JP" altLang="ja-JP"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 name="図 2">
            <a:extLst>
              <a:ext uri="{FF2B5EF4-FFF2-40B4-BE49-F238E27FC236}">
                <a16:creationId xmlns:a16="http://schemas.microsoft.com/office/drawing/2014/main" id="{BD55A001-554E-43DA-A8FE-0FB7969CFFB7}"/>
              </a:ext>
            </a:extLst>
          </p:cNvPr>
          <p:cNvPicPr>
            <a:picLocks noChangeAspect="1"/>
          </p:cNvPicPr>
          <p:nvPr/>
        </p:nvPicPr>
        <p:blipFill>
          <a:blip r:embed="rId2"/>
          <a:stretch>
            <a:fillRect/>
          </a:stretch>
        </p:blipFill>
        <p:spPr>
          <a:xfrm>
            <a:off x="6945605" y="1240460"/>
            <a:ext cx="2239959" cy="1149667"/>
          </a:xfrm>
          <a:prstGeom prst="rect">
            <a:avLst/>
          </a:prstGeom>
        </p:spPr>
      </p:pic>
      <p:pic>
        <p:nvPicPr>
          <p:cNvPr id="40" name="図 39">
            <a:extLst>
              <a:ext uri="{FF2B5EF4-FFF2-40B4-BE49-F238E27FC236}">
                <a16:creationId xmlns:a16="http://schemas.microsoft.com/office/drawing/2014/main" id="{6799EEE0-1770-467B-BB77-F086AED98CA3}"/>
              </a:ext>
            </a:extLst>
          </p:cNvPr>
          <p:cNvPicPr/>
          <p:nvPr/>
        </p:nvPicPr>
        <p:blipFill rotWithShape="1">
          <a:blip r:embed="rId3" cstate="print">
            <a:extLst>
              <a:ext uri="{28A0092B-C50C-407E-A947-70E740481C1C}">
                <a14:useLocalDpi xmlns:a14="http://schemas.microsoft.com/office/drawing/2010/main"/>
              </a:ext>
            </a:extLst>
          </a:blip>
          <a:srcRect/>
          <a:stretch/>
        </p:blipFill>
        <p:spPr bwMode="auto">
          <a:xfrm>
            <a:off x="9168234" y="1108510"/>
            <a:ext cx="2037620" cy="1289264"/>
          </a:xfrm>
          <a:prstGeom prst="rect">
            <a:avLst/>
          </a:prstGeom>
          <a:noFill/>
          <a:ln>
            <a:noFill/>
          </a:ln>
        </p:spPr>
      </p:pic>
      <p:sp>
        <p:nvSpPr>
          <p:cNvPr id="41" name="正方形/長方形 40">
            <a:extLst>
              <a:ext uri="{FF2B5EF4-FFF2-40B4-BE49-F238E27FC236}">
                <a16:creationId xmlns:a16="http://schemas.microsoft.com/office/drawing/2014/main" id="{F2E047CF-3D5D-49F1-8854-D91842452740}"/>
              </a:ext>
            </a:extLst>
          </p:cNvPr>
          <p:cNvSpPr/>
          <p:nvPr/>
        </p:nvSpPr>
        <p:spPr>
          <a:xfrm>
            <a:off x="8844840" y="3811191"/>
            <a:ext cx="2880346" cy="254429"/>
          </a:xfrm>
          <a:prstGeom prst="rect">
            <a:avLst/>
          </a:prstGeom>
        </p:spPr>
        <p:txBody>
          <a:bodyPr wrap="square">
            <a:spAutoFit/>
          </a:bodyPr>
          <a:lstStyle/>
          <a:p>
            <a:pPr marL="0" marR="0" lvl="0" indent="152400" algn="l" defTabSz="914400" rtl="0" eaLnBrk="1" fontAlgn="auto" latinLnBrk="0" hangingPunct="1">
              <a:lnSpc>
                <a:spcPts val="1500"/>
              </a:lnSpc>
              <a:spcBef>
                <a:spcPts val="0"/>
              </a:spcBef>
              <a:spcAft>
                <a:spcPts val="0"/>
              </a:spcAft>
              <a:buClrTx/>
              <a:buSzTx/>
              <a:buFontTx/>
              <a:buNone/>
              <a:tabLst/>
              <a:defRPr/>
            </a:pPr>
            <a:r>
              <a:rPr kumimoji="1" lang="en-US" altLang="ja-JP"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若者の職業的自立モデル事業</a:t>
            </a:r>
            <a:r>
              <a:rPr kumimoji="1" lang="en-US" altLang="ja-JP"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府営清滝住宅（</a:t>
            </a:r>
            <a:r>
              <a:rPr lang="ja-JP" altLang="en-US" sz="7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四條畷市</a:t>
            </a:r>
            <a:r>
              <a:rPr kumimoji="1" lang="ja-JP" altLang="en-US"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endParaRPr kumimoji="1" lang="ja-JP" altLang="ja-JP"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4" name="図 3">
            <a:extLst>
              <a:ext uri="{FF2B5EF4-FFF2-40B4-BE49-F238E27FC236}">
                <a16:creationId xmlns:a16="http://schemas.microsoft.com/office/drawing/2014/main" id="{86A3A0AE-038C-4286-92BC-0A30EC8366FB}"/>
              </a:ext>
            </a:extLst>
          </p:cNvPr>
          <p:cNvPicPr>
            <a:picLocks noChangeAspect="1"/>
          </p:cNvPicPr>
          <p:nvPr/>
        </p:nvPicPr>
        <p:blipFill rotWithShape="1">
          <a:blip r:embed="rId4"/>
          <a:srcRect l="1796"/>
          <a:stretch/>
        </p:blipFill>
        <p:spPr>
          <a:xfrm>
            <a:off x="2869565" y="5383144"/>
            <a:ext cx="2760366" cy="1191800"/>
          </a:xfrm>
          <a:prstGeom prst="rect">
            <a:avLst/>
          </a:prstGeom>
        </p:spPr>
      </p:pic>
      <p:sp>
        <p:nvSpPr>
          <p:cNvPr id="34" name="テキスト ボックス 33">
            <a:extLst>
              <a:ext uri="{FF2B5EF4-FFF2-40B4-BE49-F238E27FC236}">
                <a16:creationId xmlns:a16="http://schemas.microsoft.com/office/drawing/2014/main" id="{6D6526F0-AF16-43D2-9688-D02F082F5ABF}"/>
              </a:ext>
            </a:extLst>
          </p:cNvPr>
          <p:cNvSpPr txBox="1"/>
          <p:nvPr/>
        </p:nvSpPr>
        <p:spPr>
          <a:xfrm>
            <a:off x="2519114" y="6545588"/>
            <a:ext cx="3632191"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あんぜん・あんしん賃貸検索システム　画像：</a:t>
            </a: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Osaka</a:t>
            </a: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あんしん住まい推進協議会</a:t>
            </a: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HP</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正方形/長方形 34">
            <a:extLst>
              <a:ext uri="{FF2B5EF4-FFF2-40B4-BE49-F238E27FC236}">
                <a16:creationId xmlns:a16="http://schemas.microsoft.com/office/drawing/2014/main" id="{9CA2C078-FE10-4372-9169-B448D004BA10}"/>
              </a:ext>
            </a:extLst>
          </p:cNvPr>
          <p:cNvSpPr>
            <a:spLocks/>
          </p:cNvSpPr>
          <p:nvPr/>
        </p:nvSpPr>
        <p:spPr>
          <a:xfrm>
            <a:off x="0" y="4583"/>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Times New Roman"/>
              </a:rPr>
              <a:t>　基本目標の実現に向けた重点的に取り組むべき施策</a:t>
            </a:r>
          </a:p>
        </p:txBody>
      </p:sp>
      <p:sp>
        <p:nvSpPr>
          <p:cNvPr id="42" name="テキスト ボックス 41">
            <a:extLst>
              <a:ext uri="{FF2B5EF4-FFF2-40B4-BE49-F238E27FC236}">
                <a16:creationId xmlns:a16="http://schemas.microsoft.com/office/drawing/2014/main" id="{F8DA3837-F834-4374-AB49-E9B0FAD646BE}"/>
              </a:ext>
            </a:extLst>
          </p:cNvPr>
          <p:cNvSpPr txBox="1"/>
          <p:nvPr/>
        </p:nvSpPr>
        <p:spPr>
          <a:xfrm>
            <a:off x="3335697" y="5175704"/>
            <a:ext cx="2257209" cy="215444"/>
          </a:xfrm>
          <a:prstGeom prst="rect">
            <a:avLst/>
          </a:prstGeom>
          <a:noFill/>
        </p:spPr>
        <p:txBody>
          <a:bodyPr wrap="square">
            <a:spAutoFit/>
          </a:bodyPr>
          <a:lstStyle/>
          <a:p>
            <a:r>
              <a:rPr lang="ja-JP" altLang="en-US" sz="800" dirty="0">
                <a:latin typeface="Meiryo UI" panose="020B0604030504040204" pitchFamily="50" charset="-128"/>
                <a:ea typeface="Meiryo UI" panose="020B0604030504040204" pitchFamily="50" charset="-128"/>
              </a:rPr>
              <a:t>建築関係団体による住教育の出前講座　</a:t>
            </a:r>
          </a:p>
        </p:txBody>
      </p:sp>
      <p:sp>
        <p:nvSpPr>
          <p:cNvPr id="43" name="テキスト ボックス 42">
            <a:extLst>
              <a:ext uri="{FF2B5EF4-FFF2-40B4-BE49-F238E27FC236}">
                <a16:creationId xmlns:a16="http://schemas.microsoft.com/office/drawing/2014/main" id="{C0CCC23E-ECE6-454B-816D-3C5CED666410}"/>
              </a:ext>
            </a:extLst>
          </p:cNvPr>
          <p:cNvSpPr txBox="1"/>
          <p:nvPr/>
        </p:nvSpPr>
        <p:spPr>
          <a:xfrm>
            <a:off x="815542" y="6018475"/>
            <a:ext cx="2257209" cy="215444"/>
          </a:xfrm>
          <a:prstGeom prst="rect">
            <a:avLst/>
          </a:prstGeom>
          <a:noFill/>
        </p:spPr>
        <p:txBody>
          <a:bodyPr wrap="square">
            <a:spAutoFit/>
          </a:bodyPr>
          <a:lstStyle/>
          <a:p>
            <a:r>
              <a:rPr lang="ja-JP" altLang="en-US" sz="800" dirty="0">
                <a:latin typeface="Meiryo UI" panose="020B0604030504040204" pitchFamily="50" charset="-128"/>
                <a:ea typeface="Meiryo UI" panose="020B0604030504040204" pitchFamily="50" charset="-128"/>
              </a:rPr>
              <a:t>原状回復トラブルに関する周知啓発　</a:t>
            </a:r>
          </a:p>
        </p:txBody>
      </p:sp>
      <p:sp>
        <p:nvSpPr>
          <p:cNvPr id="37" name="正方形/長方形 36">
            <a:extLst>
              <a:ext uri="{FF2B5EF4-FFF2-40B4-BE49-F238E27FC236}">
                <a16:creationId xmlns:a16="http://schemas.microsoft.com/office/drawing/2014/main" id="{C357EA72-E2A6-441B-8EC5-CE2614A0E892}"/>
              </a:ext>
            </a:extLst>
          </p:cNvPr>
          <p:cNvSpPr/>
          <p:nvPr/>
        </p:nvSpPr>
        <p:spPr>
          <a:xfrm>
            <a:off x="8291981" y="2331929"/>
            <a:ext cx="2531669" cy="256930"/>
          </a:xfrm>
          <a:prstGeom prst="rect">
            <a:avLst/>
          </a:prstGeom>
        </p:spPr>
        <p:txBody>
          <a:bodyPr wrap="square">
            <a:spAutoFit/>
          </a:bodyPr>
          <a:lstStyle/>
          <a:p>
            <a:pPr marL="0" marR="0" lvl="0" indent="152400" algn="l" defTabSz="914400" rtl="0" eaLnBrk="1" fontAlgn="auto" latinLnBrk="0" hangingPunct="1">
              <a:lnSpc>
                <a:spcPts val="1500"/>
              </a:lnSpc>
              <a:spcBef>
                <a:spcPts val="0"/>
              </a:spcBef>
              <a:spcAft>
                <a:spcPts val="0"/>
              </a:spcAft>
              <a:buClrTx/>
              <a:buSzTx/>
              <a:buFontTx/>
              <a:buNone/>
              <a:tabLst/>
              <a:defRPr/>
            </a:pPr>
            <a:r>
              <a:rPr lang="ja-JP" altLang="en-US" sz="8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府営住宅での住戸プランの見直し</a:t>
            </a:r>
            <a:endParaRPr kumimoji="1" lang="ja-JP" altLang="ja-JP"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9" name="図 8">
            <a:extLst>
              <a:ext uri="{FF2B5EF4-FFF2-40B4-BE49-F238E27FC236}">
                <a16:creationId xmlns:a16="http://schemas.microsoft.com/office/drawing/2014/main" id="{0A8F3E88-2E66-4378-930D-09E62631391A}"/>
              </a:ext>
            </a:extLst>
          </p:cNvPr>
          <p:cNvPicPr>
            <a:picLocks noChangeAspect="1"/>
          </p:cNvPicPr>
          <p:nvPr/>
        </p:nvPicPr>
        <p:blipFill>
          <a:blip r:embed="rId5"/>
          <a:stretch>
            <a:fillRect/>
          </a:stretch>
        </p:blipFill>
        <p:spPr>
          <a:xfrm>
            <a:off x="7000074" y="2644639"/>
            <a:ext cx="1932599" cy="1231499"/>
          </a:xfrm>
          <a:prstGeom prst="rect">
            <a:avLst/>
          </a:prstGeom>
        </p:spPr>
      </p:pic>
      <p:pic>
        <p:nvPicPr>
          <p:cNvPr id="11" name="図 10">
            <a:extLst>
              <a:ext uri="{FF2B5EF4-FFF2-40B4-BE49-F238E27FC236}">
                <a16:creationId xmlns:a16="http://schemas.microsoft.com/office/drawing/2014/main" id="{982DF7BE-A34B-46BE-B4FD-FADBB770A8EF}"/>
              </a:ext>
            </a:extLst>
          </p:cNvPr>
          <p:cNvPicPr>
            <a:picLocks noChangeAspect="1"/>
          </p:cNvPicPr>
          <p:nvPr/>
        </p:nvPicPr>
        <p:blipFill>
          <a:blip r:embed="rId6"/>
          <a:stretch>
            <a:fillRect/>
          </a:stretch>
        </p:blipFill>
        <p:spPr>
          <a:xfrm>
            <a:off x="9238193" y="2651586"/>
            <a:ext cx="1926503" cy="1243692"/>
          </a:xfrm>
          <a:prstGeom prst="rect">
            <a:avLst/>
          </a:prstGeom>
        </p:spPr>
      </p:pic>
      <p:pic>
        <p:nvPicPr>
          <p:cNvPr id="13" name="図 12">
            <a:extLst>
              <a:ext uri="{FF2B5EF4-FFF2-40B4-BE49-F238E27FC236}">
                <a16:creationId xmlns:a16="http://schemas.microsoft.com/office/drawing/2014/main" id="{7E2FCB17-140B-4A9B-BDC9-236CDBF1B927}"/>
              </a:ext>
            </a:extLst>
          </p:cNvPr>
          <p:cNvPicPr>
            <a:picLocks noChangeAspect="1"/>
          </p:cNvPicPr>
          <p:nvPr/>
        </p:nvPicPr>
        <p:blipFill>
          <a:blip r:embed="rId7"/>
          <a:stretch>
            <a:fillRect/>
          </a:stretch>
        </p:blipFill>
        <p:spPr>
          <a:xfrm>
            <a:off x="576824" y="4684048"/>
            <a:ext cx="2255716" cy="1274174"/>
          </a:xfrm>
          <a:prstGeom prst="rect">
            <a:avLst/>
          </a:prstGeom>
        </p:spPr>
      </p:pic>
      <p:pic>
        <p:nvPicPr>
          <p:cNvPr id="19" name="図 18">
            <a:extLst>
              <a:ext uri="{FF2B5EF4-FFF2-40B4-BE49-F238E27FC236}">
                <a16:creationId xmlns:a16="http://schemas.microsoft.com/office/drawing/2014/main" id="{A5183964-7B47-4D1E-A2B6-F6D7F9F6A219}"/>
              </a:ext>
            </a:extLst>
          </p:cNvPr>
          <p:cNvPicPr>
            <a:picLocks noChangeAspect="1"/>
          </p:cNvPicPr>
          <p:nvPr/>
        </p:nvPicPr>
        <p:blipFill>
          <a:blip r:embed="rId8"/>
          <a:stretch>
            <a:fillRect/>
          </a:stretch>
        </p:blipFill>
        <p:spPr>
          <a:xfrm>
            <a:off x="3412536" y="4192540"/>
            <a:ext cx="1731414" cy="981541"/>
          </a:xfrm>
          <a:prstGeom prst="rect">
            <a:avLst/>
          </a:prstGeom>
        </p:spPr>
      </p:pic>
    </p:spTree>
    <p:extLst>
      <p:ext uri="{BB962C8B-B14F-4D97-AF65-F5344CB8AC3E}">
        <p14:creationId xmlns:p14="http://schemas.microsoft.com/office/powerpoint/2010/main" val="3815764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矢印: 五方向 38">
            <a:extLst>
              <a:ext uri="{FF2B5EF4-FFF2-40B4-BE49-F238E27FC236}">
                <a16:creationId xmlns:a16="http://schemas.microsoft.com/office/drawing/2014/main" id="{C81AD873-D860-4384-9FD2-E16C88DA6096}"/>
              </a:ext>
            </a:extLst>
          </p:cNvPr>
          <p:cNvSpPr/>
          <p:nvPr/>
        </p:nvSpPr>
        <p:spPr>
          <a:xfrm rot="16200000">
            <a:off x="4560875" y="-433075"/>
            <a:ext cx="3073405" cy="11269137"/>
          </a:xfrm>
          <a:prstGeom prst="homePlate">
            <a:avLst>
              <a:gd name="adj" fmla="val 0"/>
            </a:avLst>
          </a:prstGeom>
          <a:solidFill>
            <a:srgbClr val="CBF1ED"/>
          </a:solidFill>
          <a:ln>
            <a:solidFill>
              <a:srgbClr val="CBF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矢印: 五方向 7">
            <a:extLst>
              <a:ext uri="{FF2B5EF4-FFF2-40B4-BE49-F238E27FC236}">
                <a16:creationId xmlns:a16="http://schemas.microsoft.com/office/drawing/2014/main" id="{EAEC8031-67F2-49B7-93B0-C7BC03DA575A}"/>
              </a:ext>
            </a:extLst>
          </p:cNvPr>
          <p:cNvSpPr/>
          <p:nvPr/>
        </p:nvSpPr>
        <p:spPr>
          <a:xfrm rot="16200000">
            <a:off x="4821156" y="-3362266"/>
            <a:ext cx="2556000" cy="11269137"/>
          </a:xfrm>
          <a:prstGeom prst="homePlate">
            <a:avLst>
              <a:gd name="adj" fmla="val 0"/>
            </a:avLst>
          </a:prstGeom>
          <a:solidFill>
            <a:srgbClr val="CBF1ED"/>
          </a:solidFill>
          <a:ln>
            <a:solidFill>
              <a:srgbClr val="CBF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 name="正方形/長方形 4">
            <a:extLst>
              <a:ext uri="{FF2B5EF4-FFF2-40B4-BE49-F238E27FC236}">
                <a16:creationId xmlns:a16="http://schemas.microsoft.com/office/drawing/2014/main" id="{D2BF0825-A16D-4C74-97E2-27843A4CFD21}"/>
              </a:ext>
            </a:extLst>
          </p:cNvPr>
          <p:cNvSpPr/>
          <p:nvPr/>
        </p:nvSpPr>
        <p:spPr>
          <a:xfrm>
            <a:off x="240731" y="189553"/>
            <a:ext cx="11492989" cy="7259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92075" marR="0" lvl="0" indent="176213" algn="just" defTabSz="914400" rtl="0" eaLnBrk="1" fontAlgn="auto" latinLnBrk="0" hangingPunct="1">
              <a:lnSpc>
                <a:spcPct val="100000"/>
              </a:lnSpc>
              <a:spcBef>
                <a:spcPts val="100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20" name="Text Box 2">
            <a:extLst>
              <a:ext uri="{FF2B5EF4-FFF2-40B4-BE49-F238E27FC236}">
                <a16:creationId xmlns:a16="http://schemas.microsoft.com/office/drawing/2014/main" id="{C4F0F7DD-FF12-4A0A-89C7-F6DCD2A6E3B6}"/>
              </a:ext>
            </a:extLst>
          </p:cNvPr>
          <p:cNvSpPr txBox="1">
            <a:spLocks noChangeArrowheads="1"/>
          </p:cNvSpPr>
          <p:nvPr/>
        </p:nvSpPr>
        <p:spPr bwMode="auto">
          <a:xfrm>
            <a:off x="9977127" y="6495394"/>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CD1E3EF9-C8F1-45E4-AD9D-B4C5D7756A5D}" type="slidenum">
              <a:rPr kumimoji="1" lang="en-US" altLang="ja-JP"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11</a:t>
            </a:fld>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6" name="角丸四角形 65">
            <a:extLst>
              <a:ext uri="{FF2B5EF4-FFF2-40B4-BE49-F238E27FC236}">
                <a16:creationId xmlns:a16="http://schemas.microsoft.com/office/drawing/2014/main" id="{C3896349-E289-4C18-BD7D-8B903844C92E}"/>
              </a:ext>
            </a:extLst>
          </p:cNvPr>
          <p:cNvSpPr/>
          <p:nvPr/>
        </p:nvSpPr>
        <p:spPr>
          <a:xfrm>
            <a:off x="458281" y="565520"/>
            <a:ext cx="3984324" cy="504000"/>
          </a:xfrm>
          <a:prstGeom prst="roundRect">
            <a:avLst>
              <a:gd name="adj" fmla="val 7429"/>
            </a:avLst>
          </a:prstGeom>
          <a:solidFill>
            <a:srgbClr val="98DDD5"/>
          </a:solidFill>
          <a:ln w="38100">
            <a:solidFill>
              <a:schemeClr val="bg1"/>
            </a:solidFill>
          </a:ln>
          <a:effectLst/>
          <a:scene3d>
            <a:camera prst="orthographicFront">
              <a:rot lat="0" lon="0" rev="0"/>
            </a:camera>
            <a:lightRig rig="threePt" dir="t">
              <a:rot lat="0" lon="0" rev="1200000"/>
            </a:lightRig>
          </a:scene3d>
          <a:sp3d/>
        </p:spPr>
        <p:txBody>
          <a:bodyPr lIns="91430" tIns="45714" rIns="91430" bIns="45714" rtlCol="0" anchor="ctr"/>
          <a:lstStyle/>
          <a:p>
            <a:pPr marL="0" marR="0" lvl="0" indent="0" algn="ctr" defTabSz="914290" rtl="0" eaLnBrk="1" fontAlgn="auto" latinLnBrk="0" hangingPunct="1">
              <a:lnSpc>
                <a:spcPts val="196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5B593C0E-B75A-49FF-AF92-251A97903CEC}"/>
              </a:ext>
            </a:extLst>
          </p:cNvPr>
          <p:cNvSpPr txBox="1"/>
          <p:nvPr/>
        </p:nvSpPr>
        <p:spPr>
          <a:xfrm>
            <a:off x="847546" y="595376"/>
            <a:ext cx="331038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安全なくらしを支える</a:t>
            </a:r>
          </a:p>
        </p:txBody>
      </p:sp>
      <p:sp>
        <p:nvSpPr>
          <p:cNvPr id="10" name="テキスト ボックス 9">
            <a:extLst>
              <a:ext uri="{FF2B5EF4-FFF2-40B4-BE49-F238E27FC236}">
                <a16:creationId xmlns:a16="http://schemas.microsoft.com/office/drawing/2014/main" id="{8A99BDCC-905C-41E6-8FB0-FDEFDA2F00CE}"/>
              </a:ext>
            </a:extLst>
          </p:cNvPr>
          <p:cNvSpPr txBox="1"/>
          <p:nvPr/>
        </p:nvSpPr>
        <p:spPr>
          <a:xfrm>
            <a:off x="458281" y="1165722"/>
            <a:ext cx="3984324" cy="290977"/>
          </a:xfrm>
          <a:prstGeom prst="rect">
            <a:avLst/>
          </a:prstGeom>
          <a:noFill/>
        </p:spPr>
        <p:txBody>
          <a:bodyPr wrap="square">
            <a:spAutoFit/>
          </a:bodyPr>
          <a:lstStyle/>
          <a:p>
            <a:pPr marL="182563" marR="0" lvl="0" indent="-180975" algn="just" defTabSz="914400" rtl="0" eaLnBrk="1" fontAlgn="auto" latinLnBrk="0" hangingPunct="1">
              <a:lnSpc>
                <a:spcPts val="1300"/>
              </a:lnSpc>
              <a:spcBef>
                <a:spcPts val="600"/>
              </a:spcBef>
              <a:spcAft>
                <a:spcPts val="0"/>
              </a:spcAft>
              <a:buClrTx/>
              <a:buSzTx/>
              <a:buFontTx/>
              <a:buNone/>
              <a:tabLst/>
              <a:defRPr/>
            </a:pPr>
            <a:r>
              <a:rPr kumimoji="1" lang="ja-JP" altLang="en-US" sz="1800" b="1" i="0" u="sng"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災害に強いまちづくりの推進                </a:t>
            </a:r>
            <a:endParaRPr kumimoji="1" lang="en-US" altLang="ja-JP" sz="1800" b="1" i="0" u="sng"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12" name="テキスト ボックス 11">
            <a:extLst>
              <a:ext uri="{FF2B5EF4-FFF2-40B4-BE49-F238E27FC236}">
                <a16:creationId xmlns:a16="http://schemas.microsoft.com/office/drawing/2014/main" id="{B9CFA2D6-462C-4877-A34A-F9AD52A2444B}"/>
              </a:ext>
            </a:extLst>
          </p:cNvPr>
          <p:cNvSpPr txBox="1"/>
          <p:nvPr/>
        </p:nvSpPr>
        <p:spPr>
          <a:xfrm>
            <a:off x="5439398" y="3694818"/>
            <a:ext cx="6094562" cy="300595"/>
          </a:xfrm>
          <a:prstGeom prst="rect">
            <a:avLst/>
          </a:prstGeom>
          <a:noFill/>
        </p:spPr>
        <p:txBody>
          <a:bodyPr wrap="square">
            <a:spAutoFit/>
          </a:bodyPr>
          <a:lstStyle/>
          <a:p>
            <a:pPr marL="182563" marR="0" lvl="0" indent="-180975" algn="just" defTabSz="914400" rtl="0" eaLnBrk="1" fontAlgn="auto" latinLnBrk="0" hangingPunct="1">
              <a:lnSpc>
                <a:spcPts val="1400"/>
              </a:lnSpc>
              <a:spcBef>
                <a:spcPts val="0"/>
              </a:spcBef>
              <a:spcAft>
                <a:spcPts val="0"/>
              </a:spcAft>
              <a:buClrTx/>
              <a:buSzTx/>
              <a:buFontTx/>
              <a:buNone/>
              <a:tabLst/>
              <a:defRPr/>
            </a:pPr>
            <a:r>
              <a:rPr kumimoji="1" lang="ja-JP" altLang="en-US" sz="1800" b="1" i="0" u="sng"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住宅・建築物の安全性の確保</a:t>
            </a:r>
          </a:p>
        </p:txBody>
      </p:sp>
      <p:sp>
        <p:nvSpPr>
          <p:cNvPr id="17" name="テキスト ボックス 16">
            <a:extLst>
              <a:ext uri="{FF2B5EF4-FFF2-40B4-BE49-F238E27FC236}">
                <a16:creationId xmlns:a16="http://schemas.microsoft.com/office/drawing/2014/main" id="{F39A6AD4-9576-4098-B236-22CB3CC54E59}"/>
              </a:ext>
            </a:extLst>
          </p:cNvPr>
          <p:cNvSpPr txBox="1"/>
          <p:nvPr/>
        </p:nvSpPr>
        <p:spPr>
          <a:xfrm>
            <a:off x="636158" y="1357978"/>
            <a:ext cx="6094562" cy="307777"/>
          </a:xfrm>
          <a:prstGeom prst="rect">
            <a:avLst/>
          </a:prstGeom>
          <a:noFill/>
        </p:spPr>
        <p:txBody>
          <a:bodyPr wrap="square">
            <a:spAutoFit/>
          </a:bodyPr>
          <a:lstStyle/>
          <a:p>
            <a:pPr marL="182563"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・密集市街地の整備</a:t>
            </a:r>
            <a:endParaRPr kumimoji="1" lang="en-US" altLang="ja-JP"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21" name="テキスト ボックス 20">
            <a:extLst>
              <a:ext uri="{FF2B5EF4-FFF2-40B4-BE49-F238E27FC236}">
                <a16:creationId xmlns:a16="http://schemas.microsoft.com/office/drawing/2014/main" id="{D65A6327-6291-4FE5-85BC-BC0946170018}"/>
              </a:ext>
            </a:extLst>
          </p:cNvPr>
          <p:cNvSpPr txBox="1"/>
          <p:nvPr/>
        </p:nvSpPr>
        <p:spPr>
          <a:xfrm>
            <a:off x="5648541" y="3901667"/>
            <a:ext cx="6094562" cy="307777"/>
          </a:xfrm>
          <a:prstGeom prst="rect">
            <a:avLst/>
          </a:prstGeom>
          <a:noFill/>
        </p:spPr>
        <p:txBody>
          <a:bodyPr wrap="square">
            <a:spAutoFit/>
          </a:bodyPr>
          <a:lstStyle/>
          <a:p>
            <a:pPr marL="182563"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・住宅・建築物の耐震化のさらなる推進</a:t>
            </a:r>
            <a:endParaRPr kumimoji="1" lang="en-US" altLang="ja-JP"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22" name="テキスト ボックス 21">
            <a:extLst>
              <a:ext uri="{FF2B5EF4-FFF2-40B4-BE49-F238E27FC236}">
                <a16:creationId xmlns:a16="http://schemas.microsoft.com/office/drawing/2014/main" id="{368CAE31-C5A8-4BBA-8BEA-CECD1D7DDDFA}"/>
              </a:ext>
            </a:extLst>
          </p:cNvPr>
          <p:cNvSpPr txBox="1"/>
          <p:nvPr/>
        </p:nvSpPr>
        <p:spPr>
          <a:xfrm>
            <a:off x="1172306" y="1575620"/>
            <a:ext cx="555841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100" normalizeH="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延焼を効果的に抑制できる老朽建築物の重点的かつ戦略的な除却、基本構想策定や駅周辺の拠点整備などのまちづくりを通じた民間投資の呼び込みによる老朽建築物の除却　など</a:t>
            </a:r>
          </a:p>
        </p:txBody>
      </p:sp>
      <p:sp>
        <p:nvSpPr>
          <p:cNvPr id="23" name="テキスト ボックス 22">
            <a:extLst>
              <a:ext uri="{FF2B5EF4-FFF2-40B4-BE49-F238E27FC236}">
                <a16:creationId xmlns:a16="http://schemas.microsoft.com/office/drawing/2014/main" id="{FD34CA8C-BFD0-479F-87BC-12B00E8A8BD7}"/>
              </a:ext>
            </a:extLst>
          </p:cNvPr>
          <p:cNvSpPr txBox="1"/>
          <p:nvPr/>
        </p:nvSpPr>
        <p:spPr>
          <a:xfrm>
            <a:off x="1177526" y="2209073"/>
            <a:ext cx="586672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7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「道路閉塞建築物」の解消に向けたプッシュ型の働きかけなどによる沿道建築物の耐震化</a:t>
            </a:r>
            <a:r>
              <a:rPr lang="ja-JP" altLang="en-US" sz="1100" spc="-70" dirty="0">
                <a:solidFill>
                  <a:prstClr val="black"/>
                </a:solidFill>
                <a:latin typeface="UD デジタル 教科書体 N-R" panose="02020400000000000000" pitchFamily="17" charset="-128"/>
                <a:ea typeface="UD デジタル 教科書体 N-R" panose="02020400000000000000" pitchFamily="17" charset="-128"/>
              </a:rPr>
              <a:t>　</a:t>
            </a:r>
            <a:r>
              <a:rPr kumimoji="1" lang="ja-JP" altLang="en-US" sz="1100" b="0" i="0" u="none" strike="noStrike" kern="1200" cap="none" spc="-7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など</a:t>
            </a:r>
          </a:p>
        </p:txBody>
      </p:sp>
      <p:sp>
        <p:nvSpPr>
          <p:cNvPr id="24" name="テキスト ボックス 23">
            <a:extLst>
              <a:ext uri="{FF2B5EF4-FFF2-40B4-BE49-F238E27FC236}">
                <a16:creationId xmlns:a16="http://schemas.microsoft.com/office/drawing/2014/main" id="{179F4CE6-491C-4084-B26C-A5C0C3375F55}"/>
              </a:ext>
            </a:extLst>
          </p:cNvPr>
          <p:cNvSpPr txBox="1"/>
          <p:nvPr/>
        </p:nvSpPr>
        <p:spPr>
          <a:xfrm>
            <a:off x="1172306" y="2674326"/>
            <a:ext cx="594985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浸水や土砂災害等の災害ハザードエリアにおける開発抑制、災害リスクの見える化　など</a:t>
            </a:r>
          </a:p>
        </p:txBody>
      </p:sp>
      <p:sp>
        <p:nvSpPr>
          <p:cNvPr id="25" name="テキスト ボックス 24">
            <a:extLst>
              <a:ext uri="{FF2B5EF4-FFF2-40B4-BE49-F238E27FC236}">
                <a16:creationId xmlns:a16="http://schemas.microsoft.com/office/drawing/2014/main" id="{31872D26-DEAC-4E45-AFE6-B9CBEA84D152}"/>
              </a:ext>
            </a:extLst>
          </p:cNvPr>
          <p:cNvSpPr txBox="1"/>
          <p:nvPr/>
        </p:nvSpPr>
        <p:spPr>
          <a:xfrm>
            <a:off x="1172306" y="3128833"/>
            <a:ext cx="555841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建築物・宅地の応急危険度判定体制の充実、応急仮設住宅の建設候補地の事前検討、市町村や関係団体との連携体制の充実・強化　など</a:t>
            </a:r>
          </a:p>
        </p:txBody>
      </p:sp>
      <p:sp>
        <p:nvSpPr>
          <p:cNvPr id="26" name="テキスト ボックス 25">
            <a:extLst>
              <a:ext uri="{FF2B5EF4-FFF2-40B4-BE49-F238E27FC236}">
                <a16:creationId xmlns:a16="http://schemas.microsoft.com/office/drawing/2014/main" id="{AE515207-680A-4264-BD79-2B61B6BAC7F0}"/>
              </a:ext>
            </a:extLst>
          </p:cNvPr>
          <p:cNvSpPr txBox="1"/>
          <p:nvPr/>
        </p:nvSpPr>
        <p:spPr>
          <a:xfrm>
            <a:off x="6234603" y="4076857"/>
            <a:ext cx="550542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木造住宅の耐震改修</a:t>
            </a:r>
            <a:r>
              <a:rPr lang="ja-JP" altLang="en-US" sz="1100" dirty="0">
                <a:solidFill>
                  <a:prstClr val="black"/>
                </a:solidFill>
                <a:latin typeface="UD デジタル 教科書体 N-R" panose="02020400000000000000" pitchFamily="17" charset="-128"/>
                <a:ea typeface="UD デジタル 教科書体 N-R" panose="02020400000000000000" pitchFamily="17" charset="-128"/>
              </a:rPr>
              <a:t>・</a:t>
            </a:r>
            <a:r>
              <a:rPr kumimoji="1" lang="ja-JP" altLang="en-US"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除却支援による建替え・住替えの促進、分譲マンションの耐震診断の合意形成を促す相談体制の構築　など</a:t>
            </a:r>
          </a:p>
        </p:txBody>
      </p:sp>
      <p:sp>
        <p:nvSpPr>
          <p:cNvPr id="27" name="テキスト ボックス 26">
            <a:extLst>
              <a:ext uri="{FF2B5EF4-FFF2-40B4-BE49-F238E27FC236}">
                <a16:creationId xmlns:a16="http://schemas.microsoft.com/office/drawing/2014/main" id="{E9190CA1-988E-4B9A-9FEA-6CBB7D1AA808}"/>
              </a:ext>
            </a:extLst>
          </p:cNvPr>
          <p:cNvSpPr txBox="1"/>
          <p:nvPr/>
        </p:nvSpPr>
        <p:spPr>
          <a:xfrm>
            <a:off x="6234603" y="4637439"/>
            <a:ext cx="550542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「特定空家等」、「管理不全空家等」に対する空家法に基づく的確な措置、関係団体や民間事業者等との連携による取組の強化　など</a:t>
            </a:r>
          </a:p>
        </p:txBody>
      </p:sp>
      <p:sp>
        <p:nvSpPr>
          <p:cNvPr id="28" name="テキスト ボックス 27">
            <a:extLst>
              <a:ext uri="{FF2B5EF4-FFF2-40B4-BE49-F238E27FC236}">
                <a16:creationId xmlns:a16="http://schemas.microsoft.com/office/drawing/2014/main" id="{67CA29BE-3F3B-4709-9AA8-475ADA70A94E}"/>
              </a:ext>
            </a:extLst>
          </p:cNvPr>
          <p:cNvSpPr txBox="1"/>
          <p:nvPr/>
        </p:nvSpPr>
        <p:spPr>
          <a:xfrm>
            <a:off x="6234601" y="5215603"/>
            <a:ext cx="550542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管理状況等の実態把握、専門家等との連携によるアドバイザーの派遣、相談体制の充実、民間との連携体制の強化　など</a:t>
            </a:r>
          </a:p>
        </p:txBody>
      </p:sp>
      <p:sp>
        <p:nvSpPr>
          <p:cNvPr id="29" name="テキスト ボックス 28">
            <a:extLst>
              <a:ext uri="{FF2B5EF4-FFF2-40B4-BE49-F238E27FC236}">
                <a16:creationId xmlns:a16="http://schemas.microsoft.com/office/drawing/2014/main" id="{752E395E-AF7A-49E2-A06A-9A6E649BB93C}"/>
              </a:ext>
            </a:extLst>
          </p:cNvPr>
          <p:cNvSpPr txBox="1"/>
          <p:nvPr/>
        </p:nvSpPr>
        <p:spPr>
          <a:xfrm>
            <a:off x="6254921" y="5776621"/>
            <a:ext cx="550542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防犯に配慮した設計指針やガイドブックの周知啓発、地域の見守り活動や住まい手の防犯意識の向上等のソフト面での取組みの推進　など</a:t>
            </a:r>
          </a:p>
        </p:txBody>
      </p:sp>
      <p:sp>
        <p:nvSpPr>
          <p:cNvPr id="30" name="テキスト ボックス 29">
            <a:extLst>
              <a:ext uri="{FF2B5EF4-FFF2-40B4-BE49-F238E27FC236}">
                <a16:creationId xmlns:a16="http://schemas.microsoft.com/office/drawing/2014/main" id="{440684C5-F3F0-4C57-AA5B-04F8FFB9764F}"/>
              </a:ext>
            </a:extLst>
          </p:cNvPr>
          <p:cNvSpPr txBox="1"/>
          <p:nvPr/>
        </p:nvSpPr>
        <p:spPr>
          <a:xfrm>
            <a:off x="6275240" y="6368753"/>
            <a:ext cx="546478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中間・完了検査の徹底、違反建築物対策、定期報告制度の的確な運用による適正な維持管理の促進　など</a:t>
            </a:r>
          </a:p>
        </p:txBody>
      </p:sp>
      <p:sp>
        <p:nvSpPr>
          <p:cNvPr id="32" name="テキスト ボックス 31">
            <a:extLst>
              <a:ext uri="{FF2B5EF4-FFF2-40B4-BE49-F238E27FC236}">
                <a16:creationId xmlns:a16="http://schemas.microsoft.com/office/drawing/2014/main" id="{97993515-49D0-49AF-9924-541B2C57D6CA}"/>
              </a:ext>
            </a:extLst>
          </p:cNvPr>
          <p:cNvSpPr txBox="1"/>
          <p:nvPr/>
        </p:nvSpPr>
        <p:spPr>
          <a:xfrm>
            <a:off x="636158" y="1989857"/>
            <a:ext cx="6094562" cy="307777"/>
          </a:xfrm>
          <a:prstGeom prst="rect">
            <a:avLst/>
          </a:prstGeom>
          <a:noFill/>
        </p:spPr>
        <p:txBody>
          <a:bodyPr wrap="square">
            <a:spAutoFit/>
          </a:bodyPr>
          <a:lstStyle/>
          <a:p>
            <a:pPr marL="182563"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・広域緊急交通路沿道建築物の耐震化の推進</a:t>
            </a:r>
            <a:endParaRPr kumimoji="1" lang="en-US" altLang="ja-JP"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33" name="テキスト ボックス 32">
            <a:extLst>
              <a:ext uri="{FF2B5EF4-FFF2-40B4-BE49-F238E27FC236}">
                <a16:creationId xmlns:a16="http://schemas.microsoft.com/office/drawing/2014/main" id="{12EF12EA-DED9-4CC1-B731-996CB31E4DCA}"/>
              </a:ext>
            </a:extLst>
          </p:cNvPr>
          <p:cNvSpPr txBox="1"/>
          <p:nvPr/>
        </p:nvSpPr>
        <p:spPr>
          <a:xfrm>
            <a:off x="636158" y="2476021"/>
            <a:ext cx="6094562" cy="307777"/>
          </a:xfrm>
          <a:prstGeom prst="rect">
            <a:avLst/>
          </a:prstGeom>
          <a:noFill/>
        </p:spPr>
        <p:txBody>
          <a:bodyPr wrap="square">
            <a:spAutoFit/>
          </a:bodyPr>
          <a:lstStyle/>
          <a:p>
            <a:pPr marL="182563"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・災害リスクを考慮したまちづくりの推進</a:t>
            </a:r>
            <a:endParaRPr kumimoji="1" lang="en-US" altLang="ja-JP"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34" name="テキスト ボックス 33">
            <a:extLst>
              <a:ext uri="{FF2B5EF4-FFF2-40B4-BE49-F238E27FC236}">
                <a16:creationId xmlns:a16="http://schemas.microsoft.com/office/drawing/2014/main" id="{B604DFF3-0EBA-4EDB-86DD-C804034F64DB}"/>
              </a:ext>
            </a:extLst>
          </p:cNvPr>
          <p:cNvSpPr txBox="1"/>
          <p:nvPr/>
        </p:nvSpPr>
        <p:spPr>
          <a:xfrm>
            <a:off x="636158" y="2923212"/>
            <a:ext cx="4042009" cy="307777"/>
          </a:xfrm>
          <a:prstGeom prst="rect">
            <a:avLst/>
          </a:prstGeom>
          <a:noFill/>
        </p:spPr>
        <p:txBody>
          <a:bodyPr wrap="square">
            <a:spAutoFit/>
          </a:bodyPr>
          <a:lstStyle/>
          <a:p>
            <a:pPr marL="182563"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7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・災害復興までを見据えた平時からの体制整備</a:t>
            </a:r>
            <a:endParaRPr kumimoji="1" lang="en-US" altLang="ja-JP" sz="1400" b="1" i="0" u="none" strike="noStrike" kern="1200" cap="none" spc="-7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35" name="テキスト ボックス 34">
            <a:extLst>
              <a:ext uri="{FF2B5EF4-FFF2-40B4-BE49-F238E27FC236}">
                <a16:creationId xmlns:a16="http://schemas.microsoft.com/office/drawing/2014/main" id="{68ECE947-E6BF-43DC-BC1C-1CF5339C4B91}"/>
              </a:ext>
            </a:extLst>
          </p:cNvPr>
          <p:cNvSpPr txBox="1"/>
          <p:nvPr/>
        </p:nvSpPr>
        <p:spPr>
          <a:xfrm>
            <a:off x="5648541" y="4448683"/>
            <a:ext cx="6094562" cy="307777"/>
          </a:xfrm>
          <a:prstGeom prst="rect">
            <a:avLst/>
          </a:prstGeom>
          <a:noFill/>
        </p:spPr>
        <p:txBody>
          <a:bodyPr wrap="square">
            <a:spAutoFit/>
          </a:bodyPr>
          <a:lstStyle/>
          <a:p>
            <a:pPr marL="182563"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・空家等の管理・除却の推進</a:t>
            </a:r>
            <a:endParaRPr kumimoji="1" lang="en-US" altLang="ja-JP"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36" name="テキスト ボックス 35">
            <a:extLst>
              <a:ext uri="{FF2B5EF4-FFF2-40B4-BE49-F238E27FC236}">
                <a16:creationId xmlns:a16="http://schemas.microsoft.com/office/drawing/2014/main" id="{F68455AE-95AA-465C-BC8D-567ECB6AB515}"/>
              </a:ext>
            </a:extLst>
          </p:cNvPr>
          <p:cNvSpPr txBox="1"/>
          <p:nvPr/>
        </p:nvSpPr>
        <p:spPr>
          <a:xfrm>
            <a:off x="5648541" y="5010610"/>
            <a:ext cx="6094562" cy="307777"/>
          </a:xfrm>
          <a:prstGeom prst="rect">
            <a:avLst/>
          </a:prstGeom>
          <a:noFill/>
        </p:spPr>
        <p:txBody>
          <a:bodyPr wrap="square">
            <a:spAutoFit/>
          </a:bodyPr>
          <a:lstStyle/>
          <a:p>
            <a:pPr marL="182563"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・分譲マンションの管理適正化・再生円滑化</a:t>
            </a:r>
          </a:p>
        </p:txBody>
      </p:sp>
      <p:sp>
        <p:nvSpPr>
          <p:cNvPr id="37" name="テキスト ボックス 36">
            <a:extLst>
              <a:ext uri="{FF2B5EF4-FFF2-40B4-BE49-F238E27FC236}">
                <a16:creationId xmlns:a16="http://schemas.microsoft.com/office/drawing/2014/main" id="{F3F5BCC5-4167-4E5F-8739-53E81EEE2B83}"/>
              </a:ext>
            </a:extLst>
          </p:cNvPr>
          <p:cNvSpPr txBox="1"/>
          <p:nvPr/>
        </p:nvSpPr>
        <p:spPr>
          <a:xfrm>
            <a:off x="5648541" y="5560999"/>
            <a:ext cx="6094562" cy="307777"/>
          </a:xfrm>
          <a:prstGeom prst="rect">
            <a:avLst/>
          </a:prstGeom>
          <a:noFill/>
        </p:spPr>
        <p:txBody>
          <a:bodyPr wrap="square">
            <a:spAutoFit/>
          </a:bodyPr>
          <a:lstStyle/>
          <a:p>
            <a:pPr marL="182563"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・犯罪に強い住まいづくりの推進</a:t>
            </a:r>
          </a:p>
        </p:txBody>
      </p:sp>
      <p:sp>
        <p:nvSpPr>
          <p:cNvPr id="38" name="テキスト ボックス 37">
            <a:extLst>
              <a:ext uri="{FF2B5EF4-FFF2-40B4-BE49-F238E27FC236}">
                <a16:creationId xmlns:a16="http://schemas.microsoft.com/office/drawing/2014/main" id="{675E2D0E-25D7-467F-979E-92B233AA68C0}"/>
              </a:ext>
            </a:extLst>
          </p:cNvPr>
          <p:cNvSpPr txBox="1"/>
          <p:nvPr/>
        </p:nvSpPr>
        <p:spPr>
          <a:xfrm>
            <a:off x="5648541" y="6179585"/>
            <a:ext cx="3505619" cy="307777"/>
          </a:xfrm>
          <a:prstGeom prst="rect">
            <a:avLst/>
          </a:prstGeom>
          <a:noFill/>
        </p:spPr>
        <p:txBody>
          <a:bodyPr wrap="square">
            <a:spAutoFit/>
          </a:bodyPr>
          <a:lstStyle/>
          <a:p>
            <a:pPr marL="182563"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・建築基準関連の法令順守の徹底</a:t>
            </a:r>
            <a:endParaRPr kumimoji="1" lang="ja-JP" altLang="en-US" sz="3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1" name="テキスト ボックス 2">
            <a:extLst>
              <a:ext uri="{FF2B5EF4-FFF2-40B4-BE49-F238E27FC236}">
                <a16:creationId xmlns:a16="http://schemas.microsoft.com/office/drawing/2014/main" id="{898A3444-2165-4CD0-BB3D-89AEC6516D47}"/>
              </a:ext>
            </a:extLst>
          </p:cNvPr>
          <p:cNvSpPr txBox="1">
            <a:spLocks noChangeArrowheads="1"/>
          </p:cNvSpPr>
          <p:nvPr/>
        </p:nvSpPr>
        <p:spPr bwMode="auto">
          <a:xfrm>
            <a:off x="10114540" y="3204497"/>
            <a:ext cx="1530219" cy="123111"/>
          </a:xfrm>
          <a:prstGeom prst="rect">
            <a:avLst/>
          </a:prstGeom>
          <a:noFill/>
          <a:ln w="9525">
            <a:noFill/>
            <a:miter lim="800000"/>
            <a:headEnd/>
            <a:tailEnd/>
          </a:ln>
        </p:spPr>
        <p:txBody>
          <a:bodyPr rot="0" vert="horz"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火災延焼の危険性・改善マップ</a:t>
            </a:r>
            <a:r>
              <a:rPr kumimoji="1" lang="en-US" altLang="ja-JP"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p>
        </p:txBody>
      </p:sp>
      <p:pic>
        <p:nvPicPr>
          <p:cNvPr id="42" name="Picture 3" descr="youtyuui[1]">
            <a:extLst>
              <a:ext uri="{FF2B5EF4-FFF2-40B4-BE49-F238E27FC236}">
                <a16:creationId xmlns:a16="http://schemas.microsoft.com/office/drawing/2014/main" id="{15BA1DD8-6ACB-40FD-8C8F-577E6D6A2C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8092568" y="2204680"/>
            <a:ext cx="605048" cy="850971"/>
          </a:xfrm>
          <a:prstGeom prst="rect">
            <a:avLst/>
          </a:prstGeom>
          <a:noFill/>
        </p:spPr>
      </p:pic>
      <p:pic>
        <p:nvPicPr>
          <p:cNvPr id="43" name="Picture 4" descr="kiken[1]">
            <a:extLst>
              <a:ext uri="{FF2B5EF4-FFF2-40B4-BE49-F238E27FC236}">
                <a16:creationId xmlns:a16="http://schemas.microsoft.com/office/drawing/2014/main" id="{7CF1674D-208E-4F37-AE4C-47E6DBCBB40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375638" y="2214510"/>
            <a:ext cx="605048" cy="850971"/>
          </a:xfrm>
          <a:prstGeom prst="rect">
            <a:avLst/>
          </a:prstGeom>
          <a:noFill/>
        </p:spPr>
      </p:pic>
      <p:pic>
        <p:nvPicPr>
          <p:cNvPr id="44" name="Picture 8" descr="tyousazumi[1]">
            <a:extLst>
              <a:ext uri="{FF2B5EF4-FFF2-40B4-BE49-F238E27FC236}">
                <a16:creationId xmlns:a16="http://schemas.microsoft.com/office/drawing/2014/main" id="{6459A40F-1B4A-4A3B-A9AA-872056C032C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8786532" y="2214510"/>
            <a:ext cx="605048" cy="850971"/>
          </a:xfrm>
          <a:prstGeom prst="rect">
            <a:avLst/>
          </a:prstGeom>
          <a:noFill/>
        </p:spPr>
      </p:pic>
      <p:sp>
        <p:nvSpPr>
          <p:cNvPr id="45" name="正方形/長方形 44">
            <a:extLst>
              <a:ext uri="{FF2B5EF4-FFF2-40B4-BE49-F238E27FC236}">
                <a16:creationId xmlns:a16="http://schemas.microsoft.com/office/drawing/2014/main" id="{92C26762-5826-4787-B0F5-C9AB79D9620B}"/>
              </a:ext>
            </a:extLst>
          </p:cNvPr>
          <p:cNvSpPr/>
          <p:nvPr/>
        </p:nvSpPr>
        <p:spPr>
          <a:xfrm>
            <a:off x="7267248" y="3042196"/>
            <a:ext cx="907674" cy="462678"/>
          </a:xfrm>
          <a:prstGeom prst="rect">
            <a:avLst/>
          </a:prstGeom>
          <a:no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70" normalizeH="0" baseline="0" noProof="0" dirty="0">
                <a:ln>
                  <a:noFill/>
                </a:ln>
                <a:solidFill>
                  <a:prstClr val="black"/>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この建物に立ち入る</a:t>
            </a:r>
            <a:endParaRPr kumimoji="1" lang="en-US" altLang="ja-JP" sz="750" b="0" i="0" u="none" strike="noStrike" kern="1200" cap="none" spc="-70" normalizeH="0" baseline="0" noProof="0" dirty="0">
              <a:ln>
                <a:noFill/>
              </a:ln>
              <a:solidFill>
                <a:prstClr val="black"/>
              </a:solidFill>
              <a:effectLst/>
              <a:uLnTx/>
              <a:uFillTx/>
              <a:latin typeface="ＭＳ Ｐゴシック" panose="020B060007020508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70" normalizeH="0" baseline="0" noProof="0" dirty="0">
                <a:ln>
                  <a:noFill/>
                </a:ln>
                <a:solidFill>
                  <a:prstClr val="black"/>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ことは危険です</a:t>
            </a:r>
            <a:endParaRPr kumimoji="1" lang="ja-JP" altLang="en-US" sz="750" b="0" i="0" u="none" strike="noStrike" kern="1200" cap="none" spc="-7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6" name="正方形/長方形 45">
            <a:extLst>
              <a:ext uri="{FF2B5EF4-FFF2-40B4-BE49-F238E27FC236}">
                <a16:creationId xmlns:a16="http://schemas.microsoft.com/office/drawing/2014/main" id="{7BC6159B-7371-42C9-9847-6FFDA9151213}"/>
              </a:ext>
            </a:extLst>
          </p:cNvPr>
          <p:cNvSpPr/>
          <p:nvPr/>
        </p:nvSpPr>
        <p:spPr>
          <a:xfrm>
            <a:off x="8031232" y="3006524"/>
            <a:ext cx="939014" cy="278391"/>
          </a:xfrm>
          <a:prstGeom prst="rect">
            <a:avLst/>
          </a:prstGeom>
          <a:noFill/>
        </p:spPr>
        <p:txBody>
          <a:bodyPr wrap="square" lIns="36000" rIns="36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70" normalizeH="0" baseline="0" noProof="0" dirty="0">
                <a:ln>
                  <a:noFill/>
                </a:ln>
                <a:solidFill>
                  <a:prstClr val="black"/>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この建物に立ち入る</a:t>
            </a:r>
            <a:endParaRPr kumimoji="1" lang="en-US" altLang="ja-JP" sz="750" b="0" i="0" u="none" strike="noStrike" kern="1200" cap="none" spc="-70" normalizeH="0" baseline="0" noProof="0" dirty="0">
              <a:ln>
                <a:noFill/>
              </a:ln>
              <a:solidFill>
                <a:prstClr val="black"/>
              </a:solidFill>
              <a:effectLst/>
              <a:uLnTx/>
              <a:uFillTx/>
              <a:latin typeface="ＭＳ Ｐゴシック" panose="020B060007020508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70" normalizeH="0" baseline="0" noProof="0" dirty="0">
                <a:ln>
                  <a:noFill/>
                </a:ln>
                <a:solidFill>
                  <a:prstClr val="black"/>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ときは十分注意して</a:t>
            </a:r>
            <a:endParaRPr kumimoji="1" lang="en-US" altLang="ja-JP" sz="750" b="0" i="0" u="none" strike="noStrike" kern="1200" cap="none" spc="-70" normalizeH="0" baseline="0" noProof="0" dirty="0">
              <a:ln>
                <a:noFill/>
              </a:ln>
              <a:solidFill>
                <a:prstClr val="black"/>
              </a:solidFill>
              <a:effectLst/>
              <a:uLnTx/>
              <a:uFillTx/>
              <a:latin typeface="ＭＳ Ｐゴシック" panose="020B060007020508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70" normalizeH="0" baseline="0" noProof="0" dirty="0">
                <a:ln>
                  <a:noFill/>
                </a:ln>
                <a:solidFill>
                  <a:prstClr val="black"/>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ください</a:t>
            </a:r>
            <a:endParaRPr kumimoji="1" lang="ja-JP" altLang="en-US" sz="750" b="0" i="0" u="none" strike="noStrike" kern="1200" cap="none" spc="-7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7" name="正方形/長方形 46">
            <a:extLst>
              <a:ext uri="{FF2B5EF4-FFF2-40B4-BE49-F238E27FC236}">
                <a16:creationId xmlns:a16="http://schemas.microsoft.com/office/drawing/2014/main" id="{F8ED1AF7-0152-473A-B72D-5582F97FDB44}"/>
              </a:ext>
            </a:extLst>
          </p:cNvPr>
          <p:cNvSpPr/>
          <p:nvPr/>
        </p:nvSpPr>
        <p:spPr>
          <a:xfrm>
            <a:off x="8847267" y="3043286"/>
            <a:ext cx="771914" cy="268378"/>
          </a:xfrm>
          <a:prstGeom prst="rect">
            <a:avLst/>
          </a:prstGeom>
          <a:noFill/>
        </p:spPr>
        <p:txBody>
          <a:bodyPr wrap="square" lIns="36000" rIns="36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70" normalizeH="0" baseline="0" noProof="0" dirty="0">
                <a:ln>
                  <a:noFill/>
                </a:ln>
                <a:solidFill>
                  <a:prstClr val="black"/>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この建物は</a:t>
            </a:r>
            <a:endParaRPr kumimoji="1" lang="ja-JP" altLang="en-US" sz="750" b="0" i="0" u="none" strike="noStrike" kern="1200" cap="none" spc="-7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70" normalizeH="0" baseline="0" noProof="0" dirty="0">
                <a:ln>
                  <a:noFill/>
                </a:ln>
                <a:solidFill>
                  <a:prstClr val="black"/>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使用可能です</a:t>
            </a:r>
            <a:endParaRPr kumimoji="1" lang="ja-JP" altLang="en-US" sz="750" b="0" i="0" u="none" strike="noStrike" kern="1200" cap="none" spc="-7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8" name="テキスト ボックス 47">
            <a:extLst>
              <a:ext uri="{FF2B5EF4-FFF2-40B4-BE49-F238E27FC236}">
                <a16:creationId xmlns:a16="http://schemas.microsoft.com/office/drawing/2014/main" id="{8288899D-0A43-46F1-8DD2-AF81C4EA71CD}"/>
              </a:ext>
            </a:extLst>
          </p:cNvPr>
          <p:cNvSpPr txBox="1"/>
          <p:nvPr/>
        </p:nvSpPr>
        <p:spPr>
          <a:xfrm>
            <a:off x="7648683" y="3386525"/>
            <a:ext cx="150599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被災建築物応急危険度判定</a:t>
            </a:r>
            <a:r>
              <a:rPr kumimoji="1" lang="en-US" altLang="ja-JP"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3" name="図 2">
            <a:extLst>
              <a:ext uri="{FF2B5EF4-FFF2-40B4-BE49-F238E27FC236}">
                <a16:creationId xmlns:a16="http://schemas.microsoft.com/office/drawing/2014/main" id="{C37DF1FC-4591-4CF8-B7A7-62324878E3D1}"/>
              </a:ext>
            </a:extLst>
          </p:cNvPr>
          <p:cNvPicPr>
            <a:picLocks noChangeAspect="1"/>
          </p:cNvPicPr>
          <p:nvPr/>
        </p:nvPicPr>
        <p:blipFill>
          <a:blip r:embed="rId6"/>
          <a:stretch>
            <a:fillRect/>
          </a:stretch>
        </p:blipFill>
        <p:spPr>
          <a:xfrm>
            <a:off x="6857281" y="986969"/>
            <a:ext cx="3010556" cy="1190650"/>
          </a:xfrm>
          <a:prstGeom prst="rect">
            <a:avLst/>
          </a:prstGeom>
        </p:spPr>
      </p:pic>
      <p:sp>
        <p:nvSpPr>
          <p:cNvPr id="85" name="正方形/長方形 84">
            <a:extLst>
              <a:ext uri="{FF2B5EF4-FFF2-40B4-BE49-F238E27FC236}">
                <a16:creationId xmlns:a16="http://schemas.microsoft.com/office/drawing/2014/main" id="{D8A7339F-77DC-4AF1-921E-D5454DB7D00C}"/>
              </a:ext>
            </a:extLst>
          </p:cNvPr>
          <p:cNvSpPr/>
          <p:nvPr/>
        </p:nvSpPr>
        <p:spPr>
          <a:xfrm>
            <a:off x="187730" y="3664792"/>
            <a:ext cx="3346269"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ja-JP" sz="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空家法に基づく特定空家等の略式代執行事例（池田市）</a:t>
            </a:r>
            <a:r>
              <a:rPr lang="en-US" altLang="ja-JP"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a:t>
            </a:r>
            <a:endParaRPr kumimoji="1" lang="ja-JP" altLang="ja-JP" sz="10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87" name="図 86">
            <a:extLst>
              <a:ext uri="{FF2B5EF4-FFF2-40B4-BE49-F238E27FC236}">
                <a16:creationId xmlns:a16="http://schemas.microsoft.com/office/drawing/2014/main" id="{1EA916AF-9CA8-43A5-959F-19EBAE205E93}"/>
              </a:ext>
            </a:extLst>
          </p:cNvPr>
          <p:cNvPicPr>
            <a:picLocks noChangeAspect="1"/>
          </p:cNvPicPr>
          <p:nvPr/>
        </p:nvPicPr>
        <p:blipFill>
          <a:blip r:embed="rId7"/>
          <a:stretch>
            <a:fillRect/>
          </a:stretch>
        </p:blipFill>
        <p:spPr>
          <a:xfrm>
            <a:off x="3155627" y="3853867"/>
            <a:ext cx="1913616" cy="1414176"/>
          </a:xfrm>
          <a:prstGeom prst="rect">
            <a:avLst/>
          </a:prstGeom>
          <a:ln>
            <a:noFill/>
          </a:ln>
        </p:spPr>
      </p:pic>
      <p:grpSp>
        <p:nvGrpSpPr>
          <p:cNvPr id="91" name="グループ化 90">
            <a:extLst>
              <a:ext uri="{FF2B5EF4-FFF2-40B4-BE49-F238E27FC236}">
                <a16:creationId xmlns:a16="http://schemas.microsoft.com/office/drawing/2014/main" id="{86439896-6CC6-42B8-9AFE-7D887A8A38D9}"/>
              </a:ext>
            </a:extLst>
          </p:cNvPr>
          <p:cNvGrpSpPr/>
          <p:nvPr/>
        </p:nvGrpSpPr>
        <p:grpSpPr>
          <a:xfrm>
            <a:off x="4526794" y="5013094"/>
            <a:ext cx="539067" cy="204995"/>
            <a:chOff x="5316873" y="3687191"/>
            <a:chExt cx="792088" cy="289510"/>
          </a:xfrm>
        </p:grpSpPr>
        <p:sp>
          <p:nvSpPr>
            <p:cNvPr id="92" name="テキスト ボックス 2">
              <a:extLst>
                <a:ext uri="{FF2B5EF4-FFF2-40B4-BE49-F238E27FC236}">
                  <a16:creationId xmlns:a16="http://schemas.microsoft.com/office/drawing/2014/main" id="{4250DA8F-3101-4593-92A8-40A5F9EF63FD}"/>
                </a:ext>
              </a:extLst>
            </p:cNvPr>
            <p:cNvSpPr txBox="1">
              <a:spLocks noChangeArrowheads="1"/>
            </p:cNvSpPr>
            <p:nvPr/>
          </p:nvSpPr>
          <p:spPr bwMode="auto">
            <a:xfrm>
              <a:off x="5326008" y="3696777"/>
              <a:ext cx="736406" cy="216000"/>
            </a:xfrm>
            <a:prstGeom prst="rect">
              <a:avLst/>
            </a:prstGeom>
            <a:solidFill>
              <a:sysClr val="window" lastClr="FFFFFF"/>
            </a:solidFill>
            <a:ln w="9525">
              <a:solidFill>
                <a:sysClr val="windowText" lastClr="000000"/>
              </a:solidFill>
              <a:miter lim="800000"/>
              <a:headEnd/>
              <a:tailEnd/>
            </a:ln>
          </p:spPr>
          <p:txBody>
            <a:bodyPr rot="0" vert="horz"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93" name="テキスト ボックス 92">
              <a:extLst>
                <a:ext uri="{FF2B5EF4-FFF2-40B4-BE49-F238E27FC236}">
                  <a16:creationId xmlns:a16="http://schemas.microsoft.com/office/drawing/2014/main" id="{39C2A636-9D14-4656-9B2F-ADCE0E13C125}"/>
                </a:ext>
              </a:extLst>
            </p:cNvPr>
            <p:cNvSpPr txBox="1"/>
            <p:nvPr/>
          </p:nvSpPr>
          <p:spPr>
            <a:xfrm>
              <a:off x="5316873" y="3687191"/>
              <a:ext cx="792088" cy="2895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除却後</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pic>
        <p:nvPicPr>
          <p:cNvPr id="2" name="図 1">
            <a:extLst>
              <a:ext uri="{FF2B5EF4-FFF2-40B4-BE49-F238E27FC236}">
                <a16:creationId xmlns:a16="http://schemas.microsoft.com/office/drawing/2014/main" id="{5DCFFBC5-4210-43E1-AFFF-26D7E56AA913}"/>
              </a:ext>
            </a:extLst>
          </p:cNvPr>
          <p:cNvPicPr>
            <a:picLocks noChangeAspect="1"/>
          </p:cNvPicPr>
          <p:nvPr/>
        </p:nvPicPr>
        <p:blipFill>
          <a:blip r:embed="rId8"/>
          <a:stretch>
            <a:fillRect/>
          </a:stretch>
        </p:blipFill>
        <p:spPr>
          <a:xfrm>
            <a:off x="653996" y="5473122"/>
            <a:ext cx="4645527" cy="1265076"/>
          </a:xfrm>
          <a:prstGeom prst="rect">
            <a:avLst/>
          </a:prstGeom>
        </p:spPr>
      </p:pic>
      <p:sp>
        <p:nvSpPr>
          <p:cNvPr id="51" name="テキスト ボックス 50">
            <a:extLst>
              <a:ext uri="{FF2B5EF4-FFF2-40B4-BE49-F238E27FC236}">
                <a16:creationId xmlns:a16="http://schemas.microsoft.com/office/drawing/2014/main" id="{653EB7B4-C702-40AA-9F88-D9A90EA3883A}"/>
              </a:ext>
            </a:extLst>
          </p:cNvPr>
          <p:cNvSpPr txBox="1"/>
          <p:nvPr/>
        </p:nvSpPr>
        <p:spPr>
          <a:xfrm>
            <a:off x="458281" y="5276489"/>
            <a:ext cx="2606804"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分譲マンションの管理適正化及び再生円滑化の考え方</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0" name="正方形/長方形 49">
            <a:extLst>
              <a:ext uri="{FF2B5EF4-FFF2-40B4-BE49-F238E27FC236}">
                <a16:creationId xmlns:a16="http://schemas.microsoft.com/office/drawing/2014/main" id="{6D7731D3-6A59-4D39-9672-129B072352A6}"/>
              </a:ext>
            </a:extLst>
          </p:cNvPr>
          <p:cNvSpPr>
            <a:spLocks/>
          </p:cNvSpPr>
          <p:nvPr/>
        </p:nvSpPr>
        <p:spPr>
          <a:xfrm>
            <a:off x="0" y="4583"/>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Times New Roman"/>
              </a:rPr>
              <a:t>　基本目標の実現に向けた重点的に取り組むべき施策</a:t>
            </a:r>
          </a:p>
        </p:txBody>
      </p:sp>
      <p:pic>
        <p:nvPicPr>
          <p:cNvPr id="9" name="図 8">
            <a:extLst>
              <a:ext uri="{FF2B5EF4-FFF2-40B4-BE49-F238E27FC236}">
                <a16:creationId xmlns:a16="http://schemas.microsoft.com/office/drawing/2014/main" id="{B47A0015-749A-4C59-8712-52D9E1C7EE1A}"/>
              </a:ext>
            </a:extLst>
          </p:cNvPr>
          <p:cNvPicPr>
            <a:picLocks noChangeAspect="1"/>
          </p:cNvPicPr>
          <p:nvPr/>
        </p:nvPicPr>
        <p:blipFill>
          <a:blip r:embed="rId9"/>
          <a:stretch>
            <a:fillRect/>
          </a:stretch>
        </p:blipFill>
        <p:spPr>
          <a:xfrm>
            <a:off x="9883478" y="1391639"/>
            <a:ext cx="1713124" cy="1731414"/>
          </a:xfrm>
          <a:prstGeom prst="rect">
            <a:avLst/>
          </a:prstGeom>
        </p:spPr>
      </p:pic>
      <p:pic>
        <p:nvPicPr>
          <p:cNvPr id="11" name="図 10">
            <a:extLst>
              <a:ext uri="{FF2B5EF4-FFF2-40B4-BE49-F238E27FC236}">
                <a16:creationId xmlns:a16="http://schemas.microsoft.com/office/drawing/2014/main" id="{6BF01A28-74BB-43D5-93AD-0DC23C5C6522}"/>
              </a:ext>
            </a:extLst>
          </p:cNvPr>
          <p:cNvPicPr>
            <a:picLocks noChangeAspect="1"/>
          </p:cNvPicPr>
          <p:nvPr/>
        </p:nvPicPr>
        <p:blipFill>
          <a:blip r:embed="rId10"/>
          <a:stretch>
            <a:fillRect/>
          </a:stretch>
        </p:blipFill>
        <p:spPr>
          <a:xfrm>
            <a:off x="1015348" y="3862092"/>
            <a:ext cx="1847248" cy="1414395"/>
          </a:xfrm>
          <a:prstGeom prst="rect">
            <a:avLst/>
          </a:prstGeom>
        </p:spPr>
      </p:pic>
      <p:grpSp>
        <p:nvGrpSpPr>
          <p:cNvPr id="88" name="グループ化 87">
            <a:extLst>
              <a:ext uri="{FF2B5EF4-FFF2-40B4-BE49-F238E27FC236}">
                <a16:creationId xmlns:a16="http://schemas.microsoft.com/office/drawing/2014/main" id="{E6427699-5EC7-45D1-885A-C273A02E8BF8}"/>
              </a:ext>
            </a:extLst>
          </p:cNvPr>
          <p:cNvGrpSpPr/>
          <p:nvPr/>
        </p:nvGrpSpPr>
        <p:grpSpPr>
          <a:xfrm>
            <a:off x="2279639" y="5007854"/>
            <a:ext cx="533030" cy="212363"/>
            <a:chOff x="2476570" y="3724521"/>
            <a:chExt cx="795039" cy="209583"/>
          </a:xfrm>
        </p:grpSpPr>
        <p:sp>
          <p:nvSpPr>
            <p:cNvPr id="89" name="テキスト ボックス 2">
              <a:extLst>
                <a:ext uri="{FF2B5EF4-FFF2-40B4-BE49-F238E27FC236}">
                  <a16:creationId xmlns:a16="http://schemas.microsoft.com/office/drawing/2014/main" id="{53EB919B-FB57-42D2-BAB5-E1A4E4F41093}"/>
                </a:ext>
              </a:extLst>
            </p:cNvPr>
            <p:cNvSpPr txBox="1">
              <a:spLocks noChangeArrowheads="1"/>
            </p:cNvSpPr>
            <p:nvPr/>
          </p:nvSpPr>
          <p:spPr bwMode="auto">
            <a:xfrm>
              <a:off x="2476570" y="3724521"/>
              <a:ext cx="736406" cy="167826"/>
            </a:xfrm>
            <a:prstGeom prst="rect">
              <a:avLst/>
            </a:prstGeom>
            <a:solidFill>
              <a:sysClr val="window" lastClr="FFFFFF"/>
            </a:solidFill>
            <a:ln w="9525">
              <a:solidFill>
                <a:sysClr val="windowText" lastClr="000000"/>
              </a:solidFill>
              <a:miter lim="800000"/>
              <a:headEnd/>
              <a:tailEnd/>
            </a:ln>
          </p:spPr>
          <p:txBody>
            <a:bodyPr rot="0" vert="horz"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90" name="テキスト ボックス 89">
              <a:extLst>
                <a:ext uri="{FF2B5EF4-FFF2-40B4-BE49-F238E27FC236}">
                  <a16:creationId xmlns:a16="http://schemas.microsoft.com/office/drawing/2014/main" id="{9F9CBAA6-5461-45A9-875B-EA8A3793ABEA}"/>
                </a:ext>
              </a:extLst>
            </p:cNvPr>
            <p:cNvSpPr txBox="1"/>
            <p:nvPr/>
          </p:nvSpPr>
          <p:spPr>
            <a:xfrm>
              <a:off x="2479521" y="3727593"/>
              <a:ext cx="792088" cy="2065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除却前</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spTree>
    <p:extLst>
      <p:ext uri="{BB962C8B-B14F-4D97-AF65-F5344CB8AC3E}">
        <p14:creationId xmlns:p14="http://schemas.microsoft.com/office/powerpoint/2010/main" val="2765375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矢印: 五方向 27">
            <a:extLst>
              <a:ext uri="{FF2B5EF4-FFF2-40B4-BE49-F238E27FC236}">
                <a16:creationId xmlns:a16="http://schemas.microsoft.com/office/drawing/2014/main" id="{DCBA5A74-C33A-49D0-BA25-30761D17D52A}"/>
              </a:ext>
            </a:extLst>
          </p:cNvPr>
          <p:cNvSpPr/>
          <p:nvPr/>
        </p:nvSpPr>
        <p:spPr>
          <a:xfrm rot="16200000">
            <a:off x="4673303" y="-378131"/>
            <a:ext cx="2880000" cy="11269137"/>
          </a:xfrm>
          <a:prstGeom prst="homePlate">
            <a:avLst>
              <a:gd name="adj" fmla="val 0"/>
            </a:avLst>
          </a:prstGeom>
          <a:solidFill>
            <a:srgbClr val="CBF1ED"/>
          </a:solidFill>
          <a:ln>
            <a:solidFill>
              <a:srgbClr val="CBF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矢印: 五方向 7">
            <a:extLst>
              <a:ext uri="{FF2B5EF4-FFF2-40B4-BE49-F238E27FC236}">
                <a16:creationId xmlns:a16="http://schemas.microsoft.com/office/drawing/2014/main" id="{FBB91F07-1B0F-410D-8813-1279B6E55138}"/>
              </a:ext>
            </a:extLst>
          </p:cNvPr>
          <p:cNvSpPr/>
          <p:nvPr/>
        </p:nvSpPr>
        <p:spPr>
          <a:xfrm rot="16200000">
            <a:off x="4751140" y="-3278331"/>
            <a:ext cx="2696031" cy="11269137"/>
          </a:xfrm>
          <a:prstGeom prst="homePlate">
            <a:avLst>
              <a:gd name="adj" fmla="val 0"/>
            </a:avLst>
          </a:prstGeom>
          <a:solidFill>
            <a:srgbClr val="CBF1ED"/>
          </a:solidFill>
          <a:ln>
            <a:solidFill>
              <a:srgbClr val="CBF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角丸四角形 65">
            <a:extLst>
              <a:ext uri="{FF2B5EF4-FFF2-40B4-BE49-F238E27FC236}">
                <a16:creationId xmlns:a16="http://schemas.microsoft.com/office/drawing/2014/main" id="{95AFFC30-7737-468E-A11A-DC81E1FDF84E}"/>
              </a:ext>
            </a:extLst>
          </p:cNvPr>
          <p:cNvSpPr/>
          <p:nvPr/>
        </p:nvSpPr>
        <p:spPr>
          <a:xfrm>
            <a:off x="458279" y="574145"/>
            <a:ext cx="4381139" cy="504000"/>
          </a:xfrm>
          <a:prstGeom prst="roundRect">
            <a:avLst>
              <a:gd name="adj" fmla="val 7429"/>
            </a:avLst>
          </a:prstGeom>
          <a:solidFill>
            <a:srgbClr val="98DDD5"/>
          </a:solidFill>
          <a:ln w="38100">
            <a:solidFill>
              <a:schemeClr val="bg1"/>
            </a:solidFill>
          </a:ln>
          <a:effectLst/>
          <a:scene3d>
            <a:camera prst="orthographicFront">
              <a:rot lat="0" lon="0" rev="0"/>
            </a:camera>
            <a:lightRig rig="threePt" dir="t">
              <a:rot lat="0" lon="0" rev="1200000"/>
            </a:lightRig>
          </a:scene3d>
          <a:sp3d/>
        </p:spPr>
        <p:txBody>
          <a:bodyPr lIns="91430" tIns="45714" rIns="91430" bIns="45714" rtlCol="0" anchor="ctr"/>
          <a:lstStyle/>
          <a:p>
            <a:pPr marL="0" marR="0" lvl="0" indent="0" algn="ctr" defTabSz="914290" rtl="0" eaLnBrk="1" fontAlgn="auto" latinLnBrk="0" hangingPunct="1">
              <a:lnSpc>
                <a:spcPts val="196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 name="正方形/長方形 4">
            <a:extLst>
              <a:ext uri="{FF2B5EF4-FFF2-40B4-BE49-F238E27FC236}">
                <a16:creationId xmlns:a16="http://schemas.microsoft.com/office/drawing/2014/main" id="{D2BF0825-A16D-4C74-97E2-27843A4CFD21}"/>
              </a:ext>
            </a:extLst>
          </p:cNvPr>
          <p:cNvSpPr/>
          <p:nvPr/>
        </p:nvSpPr>
        <p:spPr>
          <a:xfrm>
            <a:off x="240731" y="189553"/>
            <a:ext cx="11492989" cy="7259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92075" marR="0" lvl="0" indent="176213" algn="just" defTabSz="914400" rtl="0" eaLnBrk="1" fontAlgn="auto" latinLnBrk="0" hangingPunct="1">
              <a:lnSpc>
                <a:spcPct val="100000"/>
              </a:lnSpc>
              <a:spcBef>
                <a:spcPts val="100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20" name="Text Box 2">
            <a:extLst>
              <a:ext uri="{FF2B5EF4-FFF2-40B4-BE49-F238E27FC236}">
                <a16:creationId xmlns:a16="http://schemas.microsoft.com/office/drawing/2014/main" id="{C4F0F7DD-FF12-4A0A-89C7-F6DCD2A6E3B6}"/>
              </a:ext>
            </a:extLst>
          </p:cNvPr>
          <p:cNvSpPr txBox="1">
            <a:spLocks noChangeArrowheads="1"/>
          </p:cNvSpPr>
          <p:nvPr/>
        </p:nvSpPr>
        <p:spPr bwMode="auto">
          <a:xfrm>
            <a:off x="9977127" y="6467401"/>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CD1E3EF9-C8F1-45E4-AD9D-B4C5D7756A5D}" type="slidenum">
              <a:rPr kumimoji="1" lang="en-US" altLang="ja-JP"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12</a:t>
            </a:fld>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7" name="テキスト ボックス 6">
            <a:extLst>
              <a:ext uri="{FF2B5EF4-FFF2-40B4-BE49-F238E27FC236}">
                <a16:creationId xmlns:a16="http://schemas.microsoft.com/office/drawing/2014/main" id="{99EA6028-5160-44A3-980A-A02AD27EC6EA}"/>
              </a:ext>
            </a:extLst>
          </p:cNvPr>
          <p:cNvSpPr txBox="1"/>
          <p:nvPr/>
        </p:nvSpPr>
        <p:spPr>
          <a:xfrm>
            <a:off x="597379" y="594640"/>
            <a:ext cx="431967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安心してくらすことができる</a:t>
            </a:r>
          </a:p>
        </p:txBody>
      </p:sp>
      <p:sp>
        <p:nvSpPr>
          <p:cNvPr id="11" name="テキスト ボックス 10">
            <a:extLst>
              <a:ext uri="{FF2B5EF4-FFF2-40B4-BE49-F238E27FC236}">
                <a16:creationId xmlns:a16="http://schemas.microsoft.com/office/drawing/2014/main" id="{467F54B1-F629-4542-9D5E-87E079C0C545}"/>
              </a:ext>
            </a:extLst>
          </p:cNvPr>
          <p:cNvSpPr txBox="1"/>
          <p:nvPr/>
        </p:nvSpPr>
        <p:spPr>
          <a:xfrm>
            <a:off x="458279" y="1127600"/>
            <a:ext cx="6094562" cy="369332"/>
          </a:xfrm>
          <a:prstGeom prst="rect">
            <a:avLst/>
          </a:prstGeom>
          <a:noFill/>
        </p:spPr>
        <p:txBody>
          <a:bodyPr wrap="square">
            <a:spAutoFit/>
          </a:bodyPr>
          <a:lstStyle/>
          <a:p>
            <a:pPr marL="182563"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a:t>
            </a:r>
            <a:r>
              <a:rPr lang="ja-JP" altLang="en-US" b="1" u="sng" dirty="0">
                <a:solidFill>
                  <a:prstClr val="black"/>
                </a:solidFill>
                <a:latin typeface="UD デジタル 教科書体 N-R" panose="02020400000000000000" pitchFamily="17" charset="-128"/>
                <a:ea typeface="UD デジタル 教科書体 N-R" panose="02020400000000000000" pitchFamily="17" charset="-128"/>
              </a:rPr>
              <a:t>誰もが安心できる住まい・居住支援体制の整備</a:t>
            </a:r>
            <a:endParaRPr kumimoji="1" lang="en-US" altLang="ja-JP" sz="1800" b="1" i="0" u="sng"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13" name="テキスト ボックス 12">
            <a:extLst>
              <a:ext uri="{FF2B5EF4-FFF2-40B4-BE49-F238E27FC236}">
                <a16:creationId xmlns:a16="http://schemas.microsoft.com/office/drawing/2014/main" id="{A6B4BF46-0E03-46E1-81C3-8388FA91E477}"/>
              </a:ext>
            </a:extLst>
          </p:cNvPr>
          <p:cNvSpPr txBox="1"/>
          <p:nvPr/>
        </p:nvSpPr>
        <p:spPr>
          <a:xfrm>
            <a:off x="5386378" y="3913125"/>
            <a:ext cx="6094562" cy="300595"/>
          </a:xfrm>
          <a:prstGeom prst="rect">
            <a:avLst/>
          </a:prstGeom>
          <a:noFill/>
        </p:spPr>
        <p:txBody>
          <a:bodyPr wrap="square">
            <a:spAutoFit/>
          </a:bodyPr>
          <a:lstStyle/>
          <a:p>
            <a:pPr marL="182563" marR="0" lvl="0" indent="-180975" algn="just" defTabSz="914400" rtl="0" eaLnBrk="1" fontAlgn="auto" latinLnBrk="0" hangingPunct="1">
              <a:lnSpc>
                <a:spcPts val="1400"/>
              </a:lnSpc>
              <a:spcBef>
                <a:spcPts val="0"/>
              </a:spcBef>
              <a:spcAft>
                <a:spcPts val="0"/>
              </a:spcAft>
              <a:buClrTx/>
              <a:buSzTx/>
              <a:buFontTx/>
              <a:buNone/>
              <a:tabLst/>
              <a:defRPr/>
            </a:pPr>
            <a:r>
              <a:rPr kumimoji="1" lang="ja-JP" altLang="en-US" sz="1800" b="1" i="0" u="sng"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住生活関連産業の活性化</a:t>
            </a:r>
            <a:endParaRPr kumimoji="1" lang="en-US" altLang="ja-JP" sz="1800" b="1" i="0" u="sng"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16" name="テキスト ボックス 15">
            <a:extLst>
              <a:ext uri="{FF2B5EF4-FFF2-40B4-BE49-F238E27FC236}">
                <a16:creationId xmlns:a16="http://schemas.microsoft.com/office/drawing/2014/main" id="{67A6E2D7-AAFE-4D82-AC83-21E61FA0AD45}"/>
              </a:ext>
            </a:extLst>
          </p:cNvPr>
          <p:cNvSpPr txBox="1"/>
          <p:nvPr/>
        </p:nvSpPr>
        <p:spPr>
          <a:xfrm>
            <a:off x="597379" y="1463700"/>
            <a:ext cx="6094562" cy="307777"/>
          </a:xfrm>
          <a:prstGeom prst="rect">
            <a:avLst/>
          </a:prstGeom>
          <a:noFill/>
        </p:spPr>
        <p:txBody>
          <a:bodyPr wrap="square">
            <a:spAutoFit/>
          </a:bodyPr>
          <a:lstStyle/>
          <a:p>
            <a:pPr marL="182563"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・住宅ストック全体を活用した居住の安定確保</a:t>
            </a:r>
            <a:endParaRPr kumimoji="1" lang="en-US" altLang="ja-JP"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17" name="テキスト ボックス 16">
            <a:extLst>
              <a:ext uri="{FF2B5EF4-FFF2-40B4-BE49-F238E27FC236}">
                <a16:creationId xmlns:a16="http://schemas.microsoft.com/office/drawing/2014/main" id="{FF7460E5-E80D-4409-992A-377B314840C7}"/>
              </a:ext>
            </a:extLst>
          </p:cNvPr>
          <p:cNvSpPr txBox="1"/>
          <p:nvPr/>
        </p:nvSpPr>
        <p:spPr>
          <a:xfrm>
            <a:off x="1172305" y="1702473"/>
            <a:ext cx="563517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福祉施策等と連携した居住支援、将来的な世帯の変動やストックの状況を的確に見極めた施策の実施など、住宅ストック全体を活用した居住の安定確保　など</a:t>
            </a:r>
          </a:p>
        </p:txBody>
      </p:sp>
      <p:sp>
        <p:nvSpPr>
          <p:cNvPr id="18" name="テキスト ボックス 17">
            <a:extLst>
              <a:ext uri="{FF2B5EF4-FFF2-40B4-BE49-F238E27FC236}">
                <a16:creationId xmlns:a16="http://schemas.microsoft.com/office/drawing/2014/main" id="{5FF1172F-66E9-4842-BADB-933DC416C315}"/>
              </a:ext>
            </a:extLst>
          </p:cNvPr>
          <p:cNvSpPr txBox="1"/>
          <p:nvPr/>
        </p:nvSpPr>
        <p:spPr>
          <a:xfrm>
            <a:off x="1172305" y="2355740"/>
            <a:ext cx="578921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セーフティネット住宅や居住サポート住宅等の供給、市区町村単位を基本とした居住支援協議会設立や居住支援法人等のネットワーク強化による居住支援体制の充実　など</a:t>
            </a:r>
          </a:p>
        </p:txBody>
      </p:sp>
      <p:sp>
        <p:nvSpPr>
          <p:cNvPr id="21" name="テキスト ボックス 20">
            <a:extLst>
              <a:ext uri="{FF2B5EF4-FFF2-40B4-BE49-F238E27FC236}">
                <a16:creationId xmlns:a16="http://schemas.microsoft.com/office/drawing/2014/main" id="{102EDBC4-8D20-4068-ABCE-A7B6CC1137BA}"/>
              </a:ext>
            </a:extLst>
          </p:cNvPr>
          <p:cNvSpPr txBox="1"/>
          <p:nvPr/>
        </p:nvSpPr>
        <p:spPr>
          <a:xfrm>
            <a:off x="1172305" y="3103043"/>
            <a:ext cx="578921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ストックを有効活用した居住安定確保、活用地や空室等を活用した地域のまちづくりへの貢献、ストックの更新に合わせた公的賃貸住宅の量的縮小、府営住宅の基礎自治体への移管の推進　など</a:t>
            </a:r>
          </a:p>
        </p:txBody>
      </p:sp>
      <p:sp>
        <p:nvSpPr>
          <p:cNvPr id="22" name="テキスト ボックス 21">
            <a:extLst>
              <a:ext uri="{FF2B5EF4-FFF2-40B4-BE49-F238E27FC236}">
                <a16:creationId xmlns:a16="http://schemas.microsoft.com/office/drawing/2014/main" id="{C5771187-7423-4B63-A46A-4481596920ED}"/>
              </a:ext>
            </a:extLst>
          </p:cNvPr>
          <p:cNvSpPr txBox="1"/>
          <p:nvPr/>
        </p:nvSpPr>
        <p:spPr>
          <a:xfrm>
            <a:off x="5544819" y="4224234"/>
            <a:ext cx="6094562" cy="307777"/>
          </a:xfrm>
          <a:prstGeom prst="rect">
            <a:avLst/>
          </a:prstGeom>
          <a:noFill/>
        </p:spPr>
        <p:txBody>
          <a:bodyPr wrap="square">
            <a:spAutoFit/>
          </a:bodyPr>
          <a:lstStyle/>
          <a:p>
            <a:pPr marL="182563"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・住生活関連産業の振興に向けた環境整備</a:t>
            </a:r>
            <a:endParaRPr kumimoji="1" lang="en-US" altLang="ja-JP"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23" name="テキスト ボックス 22">
            <a:extLst>
              <a:ext uri="{FF2B5EF4-FFF2-40B4-BE49-F238E27FC236}">
                <a16:creationId xmlns:a16="http://schemas.microsoft.com/office/drawing/2014/main" id="{2A2B5798-5F54-4B9B-93B3-3D324EDF0440}"/>
              </a:ext>
            </a:extLst>
          </p:cNvPr>
          <p:cNvSpPr txBox="1"/>
          <p:nvPr/>
        </p:nvSpPr>
        <p:spPr>
          <a:xfrm>
            <a:off x="6123377" y="4470138"/>
            <a:ext cx="5516004"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建設産業のイメージアップや就労環境の改善等による建設従事者の入職促進、建設施工の省力化や生産性の向上などの環境整備、不良・不適格業者に対する適切な指導、賃貸住宅の退去時のトラブル未然防止に向けた取組　など</a:t>
            </a:r>
          </a:p>
        </p:txBody>
      </p:sp>
      <p:sp>
        <p:nvSpPr>
          <p:cNvPr id="24" name="テキスト ボックス 23">
            <a:extLst>
              <a:ext uri="{FF2B5EF4-FFF2-40B4-BE49-F238E27FC236}">
                <a16:creationId xmlns:a16="http://schemas.microsoft.com/office/drawing/2014/main" id="{82BAC46E-F60F-49E7-BE33-164A1A8748F3}"/>
              </a:ext>
            </a:extLst>
          </p:cNvPr>
          <p:cNvSpPr txBox="1"/>
          <p:nvPr/>
        </p:nvSpPr>
        <p:spPr>
          <a:xfrm>
            <a:off x="6123377" y="5405178"/>
            <a:ext cx="56244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「宅地建物取引業人権推進員制度」の推進による一層の人権意識の向上、宅地建物取引業者に対する法令等の周知啓発や人権研修等の実施　など</a:t>
            </a:r>
          </a:p>
        </p:txBody>
      </p:sp>
      <p:sp>
        <p:nvSpPr>
          <p:cNvPr id="25" name="テキスト ボックス 24">
            <a:extLst>
              <a:ext uri="{FF2B5EF4-FFF2-40B4-BE49-F238E27FC236}">
                <a16:creationId xmlns:a16="http://schemas.microsoft.com/office/drawing/2014/main" id="{64AACB19-6C93-451E-8859-D75804812583}"/>
              </a:ext>
            </a:extLst>
          </p:cNvPr>
          <p:cNvSpPr txBox="1"/>
          <p:nvPr/>
        </p:nvSpPr>
        <p:spPr>
          <a:xfrm>
            <a:off x="6123377" y="6165683"/>
            <a:ext cx="56244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設計から施工、維持管理までの建設プロセスにおけるデジタル化等の促進に向けた技術の活用フィールドの提供、ノウハウの蓄積等の支援　など</a:t>
            </a:r>
          </a:p>
        </p:txBody>
      </p:sp>
      <p:sp>
        <p:nvSpPr>
          <p:cNvPr id="26" name="テキスト ボックス 25">
            <a:extLst>
              <a:ext uri="{FF2B5EF4-FFF2-40B4-BE49-F238E27FC236}">
                <a16:creationId xmlns:a16="http://schemas.microsoft.com/office/drawing/2014/main" id="{D52E20EF-B1B4-4AB3-A90D-7D0317A5020C}"/>
              </a:ext>
            </a:extLst>
          </p:cNvPr>
          <p:cNvSpPr txBox="1"/>
          <p:nvPr/>
        </p:nvSpPr>
        <p:spPr>
          <a:xfrm>
            <a:off x="597379" y="2133360"/>
            <a:ext cx="6094562" cy="307777"/>
          </a:xfrm>
          <a:prstGeom prst="rect">
            <a:avLst/>
          </a:prstGeom>
          <a:noFill/>
        </p:spPr>
        <p:txBody>
          <a:bodyPr wrap="square">
            <a:spAutoFit/>
          </a:bodyPr>
          <a:lstStyle/>
          <a:p>
            <a:pPr marL="182563"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・民間賃貸住宅における居住安定の確保</a:t>
            </a:r>
            <a:endParaRPr kumimoji="1" lang="en-US" altLang="ja-JP"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27" name="テキスト ボックス 26">
            <a:extLst>
              <a:ext uri="{FF2B5EF4-FFF2-40B4-BE49-F238E27FC236}">
                <a16:creationId xmlns:a16="http://schemas.microsoft.com/office/drawing/2014/main" id="{134E94BB-1249-4500-94BF-F10238E10432}"/>
              </a:ext>
            </a:extLst>
          </p:cNvPr>
          <p:cNvSpPr txBox="1"/>
          <p:nvPr/>
        </p:nvSpPr>
        <p:spPr>
          <a:xfrm>
            <a:off x="597379" y="2864185"/>
            <a:ext cx="6094562" cy="307777"/>
          </a:xfrm>
          <a:prstGeom prst="rect">
            <a:avLst/>
          </a:prstGeom>
          <a:noFill/>
        </p:spPr>
        <p:txBody>
          <a:bodyPr wrap="square">
            <a:spAutoFit/>
          </a:bodyPr>
          <a:lstStyle/>
          <a:p>
            <a:pPr marL="182563"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a:t>
            </a:r>
            <a:r>
              <a:rPr kumimoji="1" lang="ja-JP" altLang="en-US" sz="1400" b="1" i="0" u="none" strike="noStrike" kern="1200" cap="none" spc="-15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公的賃貸住宅の的確な供給とストックの有効活用</a:t>
            </a:r>
            <a:endParaRPr kumimoji="1" lang="en-US" altLang="ja-JP" sz="1400" b="1" i="0" u="none" strike="noStrike" kern="1200" cap="none" spc="-15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29" name="テキスト ボックス 28">
            <a:extLst>
              <a:ext uri="{FF2B5EF4-FFF2-40B4-BE49-F238E27FC236}">
                <a16:creationId xmlns:a16="http://schemas.microsoft.com/office/drawing/2014/main" id="{1D36EE32-53F4-4CDE-8990-A586573D1682}"/>
              </a:ext>
            </a:extLst>
          </p:cNvPr>
          <p:cNvSpPr txBox="1"/>
          <p:nvPr/>
        </p:nvSpPr>
        <p:spPr>
          <a:xfrm>
            <a:off x="5544819" y="5125900"/>
            <a:ext cx="6094562" cy="307777"/>
          </a:xfrm>
          <a:prstGeom prst="rect">
            <a:avLst/>
          </a:prstGeom>
          <a:noFill/>
        </p:spPr>
        <p:txBody>
          <a:bodyPr wrap="square">
            <a:spAutoFit/>
          </a:bodyPr>
          <a:lstStyle/>
          <a:p>
            <a:pPr marL="182563"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・不動産取引等における差別の解消</a:t>
            </a:r>
            <a:endParaRPr kumimoji="1" lang="en-US" altLang="ja-JP"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30" name="テキスト ボックス 29">
            <a:extLst>
              <a:ext uri="{FF2B5EF4-FFF2-40B4-BE49-F238E27FC236}">
                <a16:creationId xmlns:a16="http://schemas.microsoft.com/office/drawing/2014/main" id="{C478F6BA-7FB2-47F7-AB36-AE3FA905549D}"/>
              </a:ext>
            </a:extLst>
          </p:cNvPr>
          <p:cNvSpPr txBox="1"/>
          <p:nvPr/>
        </p:nvSpPr>
        <p:spPr>
          <a:xfrm>
            <a:off x="5544819" y="5895810"/>
            <a:ext cx="6094562" cy="307777"/>
          </a:xfrm>
          <a:prstGeom prst="rect">
            <a:avLst/>
          </a:prstGeom>
          <a:noFill/>
        </p:spPr>
        <p:txBody>
          <a:bodyPr wrap="square">
            <a:spAutoFit/>
          </a:bodyPr>
          <a:lstStyle/>
          <a:p>
            <a:pPr marL="182563"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・建築分野における新技術の普及</a:t>
            </a:r>
          </a:p>
        </p:txBody>
      </p:sp>
      <p:sp>
        <p:nvSpPr>
          <p:cNvPr id="34" name="テキスト ボックス 33">
            <a:extLst>
              <a:ext uri="{FF2B5EF4-FFF2-40B4-BE49-F238E27FC236}">
                <a16:creationId xmlns:a16="http://schemas.microsoft.com/office/drawing/2014/main" id="{9B676949-6976-456F-9586-752B5BB9FB60}"/>
              </a:ext>
            </a:extLst>
          </p:cNvPr>
          <p:cNvSpPr txBox="1"/>
          <p:nvPr/>
        </p:nvSpPr>
        <p:spPr>
          <a:xfrm>
            <a:off x="8284680" y="1148302"/>
            <a:ext cx="2012930"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居住支援体制構築の取組</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pic>
        <p:nvPicPr>
          <p:cNvPr id="35" name="図 34">
            <a:extLst>
              <a:ext uri="{FF2B5EF4-FFF2-40B4-BE49-F238E27FC236}">
                <a16:creationId xmlns:a16="http://schemas.microsoft.com/office/drawing/2014/main" id="{154DED77-74DB-44F3-B144-19A6D0178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0176" y="4021688"/>
            <a:ext cx="2167896" cy="2253199"/>
          </a:xfrm>
          <a:prstGeom prst="rect">
            <a:avLst/>
          </a:prstGeom>
        </p:spPr>
      </p:pic>
      <p:pic>
        <p:nvPicPr>
          <p:cNvPr id="36" name="図 35">
            <a:extLst>
              <a:ext uri="{FF2B5EF4-FFF2-40B4-BE49-F238E27FC236}">
                <a16:creationId xmlns:a16="http://schemas.microsoft.com/office/drawing/2014/main" id="{8675AC80-8630-4CDA-A654-851544ADDA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351" y="5325608"/>
            <a:ext cx="1701523" cy="1163230"/>
          </a:xfrm>
          <a:prstGeom prst="rect">
            <a:avLst/>
          </a:prstGeom>
        </p:spPr>
      </p:pic>
      <p:sp>
        <p:nvSpPr>
          <p:cNvPr id="37" name="テキスト ボックス 36">
            <a:extLst>
              <a:ext uri="{FF2B5EF4-FFF2-40B4-BE49-F238E27FC236}">
                <a16:creationId xmlns:a16="http://schemas.microsoft.com/office/drawing/2014/main" id="{865D5DA1-6477-4B5B-933C-208914EE4B3D}"/>
              </a:ext>
            </a:extLst>
          </p:cNvPr>
          <p:cNvSpPr txBox="1"/>
          <p:nvPr/>
        </p:nvSpPr>
        <p:spPr>
          <a:xfrm>
            <a:off x="557968" y="6457434"/>
            <a:ext cx="2452287"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ペロブスカイト太陽電池　画像：積水化学工業</a:t>
            </a:r>
          </a:p>
        </p:txBody>
      </p:sp>
      <p:sp>
        <p:nvSpPr>
          <p:cNvPr id="38" name="テキスト ボックス 37">
            <a:extLst>
              <a:ext uri="{FF2B5EF4-FFF2-40B4-BE49-F238E27FC236}">
                <a16:creationId xmlns:a16="http://schemas.microsoft.com/office/drawing/2014/main" id="{7C5844EB-9D65-4497-ACA5-AFE35EB6A4C9}"/>
              </a:ext>
            </a:extLst>
          </p:cNvPr>
          <p:cNvSpPr txBox="1"/>
          <p:nvPr/>
        </p:nvSpPr>
        <p:spPr>
          <a:xfrm>
            <a:off x="3574941" y="6269106"/>
            <a:ext cx="1423103"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BIM</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図：国土交通省</a:t>
            </a:r>
          </a:p>
        </p:txBody>
      </p:sp>
      <p:sp>
        <p:nvSpPr>
          <p:cNvPr id="39" name="テキスト ボックス 38">
            <a:extLst>
              <a:ext uri="{FF2B5EF4-FFF2-40B4-BE49-F238E27FC236}">
                <a16:creationId xmlns:a16="http://schemas.microsoft.com/office/drawing/2014/main" id="{7A96D8F8-C4B5-44DB-A1D4-D7B841D37A12}"/>
              </a:ext>
            </a:extLst>
          </p:cNvPr>
          <p:cNvSpPr txBox="1"/>
          <p:nvPr/>
        </p:nvSpPr>
        <p:spPr>
          <a:xfrm>
            <a:off x="681094" y="5085035"/>
            <a:ext cx="2206033"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⼯科系⾼等学校の⽣徒を対象とした現場⾒学会</a:t>
            </a:r>
          </a:p>
        </p:txBody>
      </p:sp>
      <p:sp>
        <p:nvSpPr>
          <p:cNvPr id="40" name="正方形/長方形 39">
            <a:extLst>
              <a:ext uri="{FF2B5EF4-FFF2-40B4-BE49-F238E27FC236}">
                <a16:creationId xmlns:a16="http://schemas.microsoft.com/office/drawing/2014/main" id="{BF383089-44CC-457C-B939-A731FC4A8182}"/>
              </a:ext>
            </a:extLst>
          </p:cNvPr>
          <p:cNvSpPr>
            <a:spLocks/>
          </p:cNvSpPr>
          <p:nvPr/>
        </p:nvSpPr>
        <p:spPr>
          <a:xfrm>
            <a:off x="0" y="4583"/>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Times New Roman"/>
              </a:rPr>
              <a:t>　基本目標の実現に向けた重点的に取り組むべき施策</a:t>
            </a:r>
          </a:p>
        </p:txBody>
      </p:sp>
      <p:pic>
        <p:nvPicPr>
          <p:cNvPr id="3" name="図 2">
            <a:extLst>
              <a:ext uri="{FF2B5EF4-FFF2-40B4-BE49-F238E27FC236}">
                <a16:creationId xmlns:a16="http://schemas.microsoft.com/office/drawing/2014/main" id="{E373F90C-9CC3-4526-BDA6-A299A9120ED5}"/>
              </a:ext>
            </a:extLst>
          </p:cNvPr>
          <p:cNvPicPr>
            <a:picLocks noChangeAspect="1"/>
          </p:cNvPicPr>
          <p:nvPr/>
        </p:nvPicPr>
        <p:blipFill>
          <a:blip r:embed="rId5"/>
          <a:stretch>
            <a:fillRect/>
          </a:stretch>
        </p:blipFill>
        <p:spPr>
          <a:xfrm>
            <a:off x="986592" y="3908405"/>
            <a:ext cx="1700931" cy="1176630"/>
          </a:xfrm>
          <a:prstGeom prst="rect">
            <a:avLst/>
          </a:prstGeom>
        </p:spPr>
      </p:pic>
      <p:pic>
        <p:nvPicPr>
          <p:cNvPr id="4" name="図 3">
            <a:extLst>
              <a:ext uri="{FF2B5EF4-FFF2-40B4-BE49-F238E27FC236}">
                <a16:creationId xmlns:a16="http://schemas.microsoft.com/office/drawing/2014/main" id="{8A358ABD-B5A4-4A82-90E0-D9CF482DBC7C}"/>
              </a:ext>
            </a:extLst>
          </p:cNvPr>
          <p:cNvPicPr>
            <a:picLocks noChangeAspect="1"/>
          </p:cNvPicPr>
          <p:nvPr/>
        </p:nvPicPr>
        <p:blipFill>
          <a:blip r:embed="rId6"/>
          <a:stretch>
            <a:fillRect/>
          </a:stretch>
        </p:blipFill>
        <p:spPr>
          <a:xfrm>
            <a:off x="6945054" y="1446673"/>
            <a:ext cx="4694327" cy="2072820"/>
          </a:xfrm>
          <a:prstGeom prst="rect">
            <a:avLst/>
          </a:prstGeom>
        </p:spPr>
      </p:pic>
    </p:spTree>
    <p:extLst>
      <p:ext uri="{BB962C8B-B14F-4D97-AF65-F5344CB8AC3E}">
        <p14:creationId xmlns:p14="http://schemas.microsoft.com/office/powerpoint/2010/main" val="3406646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A68CBE38-8460-4B79-A820-219D2AF63999}"/>
              </a:ext>
            </a:extLst>
          </p:cNvPr>
          <p:cNvSpPr txBox="1"/>
          <p:nvPr/>
        </p:nvSpPr>
        <p:spPr>
          <a:xfrm>
            <a:off x="206768" y="720000"/>
            <a:ext cx="11520000" cy="833663"/>
          </a:xfrm>
          <a:prstGeom prst="rect">
            <a:avLst/>
          </a:prstGeom>
          <a:noFill/>
          <a:ln w="19050">
            <a:noFill/>
          </a:ln>
        </p:spPr>
        <p:txBody>
          <a:bodyPr wrap="square" lIns="144000" tIns="108000" rIns="144000" bIns="108000">
            <a:spAutoFit/>
          </a:bodyPr>
          <a:lstStyle/>
          <a:p>
            <a:pPr algn="just" fontAlgn="base">
              <a:spcAft>
                <a:spcPct val="0"/>
              </a:spcAft>
            </a:pPr>
            <a:r>
              <a:rPr lang="en-US" altLang="ja-JP" sz="2000" dirty="0">
                <a:latin typeface="UD デジタル 教科書体 NP-R" panose="02020400000000000000" pitchFamily="18" charset="-128"/>
                <a:ea typeface="UD デジタル 教科書体 NP-R" panose="02020400000000000000" pitchFamily="18" charset="-128"/>
                <a:cs typeface="Meiryo UI" panose="020B0604030504040204" pitchFamily="50" charset="-128"/>
              </a:rPr>
              <a:t>【R3.3</a:t>
            </a:r>
            <a:r>
              <a:rPr lang="ja-JP" altLang="en-US" sz="2000" dirty="0">
                <a:latin typeface="UD デジタル 教科書体 NP-R" panose="02020400000000000000" pitchFamily="18" charset="-128"/>
                <a:ea typeface="UD デジタル 教科書体 NP-R" panose="02020400000000000000" pitchFamily="18" charset="-128"/>
                <a:cs typeface="Meiryo UI" panose="020B0604030504040204" pitchFamily="50" charset="-128"/>
              </a:rPr>
              <a:t>月 答申</a:t>
            </a:r>
            <a:r>
              <a:rPr lang="en-US" altLang="ja-JP" sz="2000" dirty="0">
                <a:latin typeface="UD デジタル 教科書体 NP-R" panose="02020400000000000000" pitchFamily="18" charset="-128"/>
                <a:ea typeface="UD デジタル 教科書体 NP-R" panose="02020400000000000000" pitchFamily="18" charset="-128"/>
                <a:cs typeface="Meiryo UI" panose="020B0604030504040204" pitchFamily="50" charset="-128"/>
              </a:rPr>
              <a:t>】</a:t>
            </a:r>
            <a:r>
              <a:rPr lang="ja-JP" altLang="en-US" sz="2000" dirty="0">
                <a:latin typeface="UD デジタル 教科書体 NP-R" panose="02020400000000000000" pitchFamily="18" charset="-128"/>
                <a:ea typeface="UD デジタル 教科書体 NP-R" panose="02020400000000000000" pitchFamily="18" charset="-128"/>
                <a:cs typeface="Meiryo UI" panose="020B0604030504040204" pitchFamily="50" charset="-128"/>
              </a:rPr>
              <a:t>安心のくらしをつくる</a:t>
            </a:r>
            <a:endParaRPr lang="en-US" altLang="ja-JP" sz="2000" dirty="0">
              <a:latin typeface="UD デジタル 教科書体 NP-R" panose="02020400000000000000" pitchFamily="18" charset="-128"/>
              <a:ea typeface="UD デジタル 教科書体 NP-R" panose="02020400000000000000" pitchFamily="18" charset="-128"/>
              <a:cs typeface="Meiryo UI" panose="020B0604030504040204" pitchFamily="50" charset="-128"/>
            </a:endParaRPr>
          </a:p>
          <a:p>
            <a:pPr marL="174625" algn="just" fontAlgn="base">
              <a:spcAft>
                <a:spcPct val="0"/>
              </a:spcAft>
            </a:pPr>
            <a:r>
              <a:rPr lang="ja-JP" altLang="en-US" sz="2000" dirty="0">
                <a:latin typeface="UD デジタル 教科書体 NP-R" panose="02020400000000000000" pitchFamily="18" charset="-128"/>
                <a:ea typeface="UD デジタル 教科書体 NP-R" panose="02020400000000000000" pitchFamily="18" charset="-128"/>
                <a:cs typeface="Meiryo UI" panose="020B0604030504040204" pitchFamily="50" charset="-128"/>
              </a:rPr>
              <a:t>「誰もがくらしやすい環境整備」</a:t>
            </a:r>
          </a:p>
        </p:txBody>
      </p:sp>
      <p:sp>
        <p:nvSpPr>
          <p:cNvPr id="22" name="正方形/長方形 21">
            <a:extLst>
              <a:ext uri="{FF2B5EF4-FFF2-40B4-BE49-F238E27FC236}">
                <a16:creationId xmlns:a16="http://schemas.microsoft.com/office/drawing/2014/main" id="{A4F167F7-343C-401A-9002-AD4D67AF7AF6}"/>
              </a:ext>
            </a:extLst>
          </p:cNvPr>
          <p:cNvSpPr/>
          <p:nvPr/>
        </p:nvSpPr>
        <p:spPr>
          <a:xfrm>
            <a:off x="728320" y="1553663"/>
            <a:ext cx="11160000" cy="95519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71463" indent="-271463"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人口や世帯数の減少など、社会情勢が大きく変化する中、質的側面を満たし、かつ経済的側面及び社会的側面から居住の安定確保を図るべき世帯に対応し、危機事象時にも、迅速に提供可能なストックとして有効活用できる公的賃貸住宅は、住宅セーフティネットの一翼として、重要な役割を担っている。</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p:txBody>
      </p:sp>
      <p:pic>
        <p:nvPicPr>
          <p:cNvPr id="3" name="図 2">
            <a:extLst>
              <a:ext uri="{FF2B5EF4-FFF2-40B4-BE49-F238E27FC236}">
                <a16:creationId xmlns:a16="http://schemas.microsoft.com/office/drawing/2014/main" id="{79910A65-B6A9-45CF-9A9A-2A93AC2CA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3071" y="2691446"/>
            <a:ext cx="5500827" cy="3545079"/>
          </a:xfrm>
          <a:prstGeom prst="rect">
            <a:avLst/>
          </a:prstGeom>
        </p:spPr>
      </p:pic>
      <p:sp>
        <p:nvSpPr>
          <p:cNvPr id="40" name="正方形/長方形 39">
            <a:extLst>
              <a:ext uri="{FF2B5EF4-FFF2-40B4-BE49-F238E27FC236}">
                <a16:creationId xmlns:a16="http://schemas.microsoft.com/office/drawing/2014/main" id="{5E9CE1AE-D4D9-4399-94B9-6E7BDBAD53D3}"/>
              </a:ext>
            </a:extLst>
          </p:cNvPr>
          <p:cNvSpPr/>
          <p:nvPr/>
        </p:nvSpPr>
        <p:spPr>
          <a:xfrm>
            <a:off x="728320" y="2691446"/>
            <a:ext cx="5654373" cy="31400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71463" indent="-271463"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公的賃貸住宅は、民間賃貸住宅の補完を基本に、居住支援の枠組みとも連携しながら、引き続き既存ストックを活用して府民の居住の安定確保を図るとともに、空室を活用した地域のまちづくりや危機事象による急速な需要の変動などに対して、ストックを有効活用すべき。</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271463" indent="-271463" algn="just"/>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271463" indent="-271463"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・空き家の数が増加する中、今後の居住の安定確保を図るべき世帯数の変化（減少）や民間賃貸住宅での住宅セーフティネット機能の拡大等を確認しつつ、公的賃貸住宅の量的縮小を図るべき。</a:t>
            </a:r>
          </a:p>
        </p:txBody>
      </p:sp>
      <p:sp>
        <p:nvSpPr>
          <p:cNvPr id="42" name="テキスト ボックス 41">
            <a:extLst>
              <a:ext uri="{FF2B5EF4-FFF2-40B4-BE49-F238E27FC236}">
                <a16:creationId xmlns:a16="http://schemas.microsoft.com/office/drawing/2014/main" id="{42E689E5-7B7B-48B7-BE0E-AD7010F032C4}"/>
              </a:ext>
            </a:extLst>
          </p:cNvPr>
          <p:cNvSpPr txBox="1"/>
          <p:nvPr/>
        </p:nvSpPr>
        <p:spPr>
          <a:xfrm>
            <a:off x="8774599" y="6209366"/>
            <a:ext cx="3289299" cy="261610"/>
          </a:xfrm>
          <a:prstGeom prst="rect">
            <a:avLst/>
          </a:prstGeom>
          <a:noFill/>
        </p:spPr>
        <p:txBody>
          <a:bodyPr wrap="square">
            <a:spAutoFit/>
          </a:bodyPr>
          <a:lstStyle/>
          <a:p>
            <a:pPr algn="r"/>
            <a:r>
              <a:rPr lang="en-US" altLang="ja-JP" sz="1100" dirty="0">
                <a:latin typeface="UD デジタル 教科書体 NP-R" panose="02020400000000000000" pitchFamily="18" charset="-128"/>
                <a:ea typeface="UD デジタル 教科書体 NP-R" panose="02020400000000000000" pitchFamily="18" charset="-128"/>
                <a:cs typeface="Meiryo UI" panose="020B0604030504040204" pitchFamily="50" charset="-128"/>
              </a:rPr>
              <a:t>R12.8</a:t>
            </a:r>
            <a:r>
              <a:rPr lang="ja-JP" altLang="en-US" sz="1100" dirty="0">
                <a:latin typeface="UD デジタル 教科書体 NP-R" panose="02020400000000000000" pitchFamily="18" charset="-128"/>
                <a:ea typeface="UD デジタル 教科書体 NP-R" panose="02020400000000000000" pitchFamily="18" charset="-128"/>
                <a:cs typeface="Meiryo UI" panose="020B0604030504040204" pitchFamily="50" charset="-128"/>
              </a:rPr>
              <a:t>月 答申中間とりまとめ（抜粋）</a:t>
            </a:r>
            <a:endParaRPr lang="ja-JP" altLang="en-US" sz="1100" dirty="0"/>
          </a:p>
        </p:txBody>
      </p:sp>
      <p:sp>
        <p:nvSpPr>
          <p:cNvPr id="9" name="正方形/長方形 8">
            <a:extLst>
              <a:ext uri="{FF2B5EF4-FFF2-40B4-BE49-F238E27FC236}">
                <a16:creationId xmlns:a16="http://schemas.microsoft.com/office/drawing/2014/main" id="{D77BCF4D-56BF-45A2-9598-29E27C5E0F81}"/>
              </a:ext>
            </a:extLst>
          </p:cNvPr>
          <p:cNvSpPr>
            <a:spLocks/>
          </p:cNvSpPr>
          <p:nvPr/>
        </p:nvSpPr>
        <p:spPr>
          <a:xfrm>
            <a:off x="0" y="4583"/>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Times New Roman"/>
              </a:rPr>
              <a:t>【</a:t>
            </a:r>
            <a:r>
              <a:rPr kumimoji="1" lang="ja-JP" altLang="en-US" sz="2800" b="1" i="0" u="none" strike="noStrike" kern="1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Times New Roman"/>
              </a:rPr>
              <a:t>補足</a:t>
            </a:r>
            <a:r>
              <a:rPr kumimoji="1" lang="en-US" altLang="ja-JP" sz="2800" b="1" i="0" u="none" strike="noStrike" kern="1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Times New Roman"/>
              </a:rPr>
              <a:t>】</a:t>
            </a:r>
            <a:r>
              <a:rPr kumimoji="1" lang="ja-JP" altLang="en-US" sz="2800" b="1" i="0" u="none" strike="noStrike" kern="1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Times New Roman"/>
              </a:rPr>
              <a:t>公的賃貸住宅の的確な供給とストックの有効活用</a:t>
            </a:r>
          </a:p>
        </p:txBody>
      </p:sp>
      <p:sp>
        <p:nvSpPr>
          <p:cNvPr id="10" name="Text Box 2">
            <a:extLst>
              <a:ext uri="{FF2B5EF4-FFF2-40B4-BE49-F238E27FC236}">
                <a16:creationId xmlns:a16="http://schemas.microsoft.com/office/drawing/2014/main" id="{EDEA8D1B-2BDA-4EB4-96FF-9F6B1DD722AC}"/>
              </a:ext>
            </a:extLst>
          </p:cNvPr>
          <p:cNvSpPr txBox="1">
            <a:spLocks noChangeArrowheads="1"/>
          </p:cNvSpPr>
          <p:nvPr/>
        </p:nvSpPr>
        <p:spPr bwMode="auto">
          <a:xfrm>
            <a:off x="9977127" y="6467401"/>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CD1E3EF9-C8F1-45E4-AD9D-B4C5D7756A5D}" type="slidenum">
              <a:rPr kumimoji="1" lang="en-US" altLang="ja-JP"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13</a:t>
            </a:fld>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Tree>
    <p:extLst>
      <p:ext uri="{BB962C8B-B14F-4D97-AF65-F5344CB8AC3E}">
        <p14:creationId xmlns:p14="http://schemas.microsoft.com/office/powerpoint/2010/main" val="1894752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テキスト ボックス 105">
            <a:extLst>
              <a:ext uri="{FF2B5EF4-FFF2-40B4-BE49-F238E27FC236}">
                <a16:creationId xmlns:a16="http://schemas.microsoft.com/office/drawing/2014/main" id="{876C9588-E7BE-4B9C-9924-82CDA2E4085C}"/>
              </a:ext>
            </a:extLst>
          </p:cNvPr>
          <p:cNvSpPr txBox="1"/>
          <p:nvPr/>
        </p:nvSpPr>
        <p:spPr>
          <a:xfrm>
            <a:off x="295273" y="1512000"/>
            <a:ext cx="11520000" cy="1312795"/>
          </a:xfrm>
          <a:prstGeom prst="rect">
            <a:avLst/>
          </a:prstGeom>
          <a:noFill/>
          <a:ln>
            <a:noFill/>
          </a:ln>
        </p:spPr>
        <p:txBody>
          <a:bodyPr wrap="square" rtlCol="0">
            <a:spAutoFit/>
          </a:bodyPr>
          <a:lstStyle/>
          <a:p>
            <a:pPr marL="271463" indent="-271463" algn="just">
              <a:lnSpc>
                <a:spcPts val="2400"/>
              </a:lnSpc>
            </a:pPr>
            <a:r>
              <a:rPr kumimoji="1" lang="ja-JP" altLang="en-US" dirty="0">
                <a:latin typeface="UD デジタル 教科書体 NP-R" panose="02020400000000000000" pitchFamily="18" charset="-128"/>
                <a:ea typeface="UD デジタル 教科書体 NP-R" panose="02020400000000000000" pitchFamily="18" charset="-128"/>
              </a:rPr>
              <a:t>○</a:t>
            </a:r>
            <a:r>
              <a:rPr kumimoji="1" lang="ja-JP" altLang="en-US" b="1" u="sng" dirty="0">
                <a:latin typeface="UD デジタル 教科書体 NP-R" panose="02020400000000000000" pitchFamily="18" charset="-128"/>
                <a:ea typeface="UD デジタル 教科書体 NP-R" panose="02020400000000000000" pitchFamily="18" charset="-128"/>
              </a:rPr>
              <a:t>将来の人口･世帯数の減少を見据え、民間賃貸住宅を補完する</a:t>
            </a:r>
            <a:r>
              <a:rPr kumimoji="1" lang="ja-JP" altLang="en-US" dirty="0">
                <a:latin typeface="UD デジタル 教科書体 NP-R" panose="02020400000000000000" pitchFamily="18" charset="-128"/>
                <a:ea typeface="UD デジタル 教科書体 NP-R" panose="02020400000000000000" pitchFamily="18" charset="-128"/>
              </a:rPr>
              <a:t>考えのもと、⺠間賃貸住宅での</a:t>
            </a:r>
            <a:r>
              <a:rPr kumimoji="1" lang="ja-JP" altLang="en-US" u="sng" dirty="0">
                <a:latin typeface="UD デジタル 教科書体 NP-R" panose="02020400000000000000" pitchFamily="18" charset="-128"/>
                <a:ea typeface="UD デジタル 教科書体 NP-R" panose="02020400000000000000" pitchFamily="18" charset="-128"/>
              </a:rPr>
              <a:t>住宅セーフティネット機能の拡大等を確認しつつ</a:t>
            </a:r>
            <a:r>
              <a:rPr kumimoji="1" lang="ja-JP" altLang="en-US" dirty="0">
                <a:latin typeface="UD デジタル 教科書体 NP-R" panose="02020400000000000000" pitchFamily="18" charset="-128"/>
                <a:ea typeface="UD デジタル 教科書体 NP-R" panose="02020400000000000000" pitchFamily="18" charset="-128"/>
              </a:rPr>
              <a:t>、</a:t>
            </a:r>
            <a:r>
              <a:rPr kumimoji="1" lang="ja-JP" altLang="en-US" b="1" u="sng" dirty="0">
                <a:latin typeface="UD デジタル 教科書体 NP-R" panose="02020400000000000000" pitchFamily="18" charset="-128"/>
                <a:ea typeface="UD デジタル 教科書体 NP-R" panose="02020400000000000000" pitchFamily="18" charset="-128"/>
              </a:rPr>
              <a:t>最低限必要</a:t>
            </a:r>
            <a:r>
              <a:rPr kumimoji="1" lang="ja-JP" altLang="en-US" dirty="0">
                <a:latin typeface="UD デジタル 教科書体 NP-R" panose="02020400000000000000" pitchFamily="18" charset="-128"/>
                <a:ea typeface="UD デジタル 教科書体 NP-R" panose="02020400000000000000" pitchFamily="18" charset="-128"/>
              </a:rPr>
              <a:t>となる</a:t>
            </a:r>
            <a:r>
              <a:rPr kumimoji="1" lang="ja-JP" altLang="en-US" b="1" u="sng" dirty="0">
                <a:latin typeface="UD デジタル 教科書体 NP-R" panose="02020400000000000000" pitchFamily="18" charset="-128"/>
                <a:ea typeface="UD デジタル 教科書体 NP-R" panose="02020400000000000000" pitchFamily="18" charset="-128"/>
              </a:rPr>
              <a:t>公的賃貸住宅</a:t>
            </a:r>
            <a:r>
              <a:rPr kumimoji="1" lang="ja-JP" altLang="en-US" dirty="0">
                <a:latin typeface="UD デジタル 教科書体 NP-R" panose="02020400000000000000" pitchFamily="18" charset="-128"/>
                <a:ea typeface="UD デジタル 教科書体 NP-R" panose="02020400000000000000" pitchFamily="18" charset="-128"/>
              </a:rPr>
              <a:t>の戸数を</a:t>
            </a:r>
            <a:r>
              <a:rPr kumimoji="1" lang="en-US" altLang="ja-JP" b="1" u="sng" dirty="0">
                <a:latin typeface="UD デジタル 教科書体 NP-R" panose="02020400000000000000" pitchFamily="18" charset="-128"/>
                <a:ea typeface="UD デジタル 教科書体 NP-R" panose="02020400000000000000" pitchFamily="18" charset="-128"/>
              </a:rPr>
              <a:t>2020</a:t>
            </a:r>
            <a:r>
              <a:rPr kumimoji="1" lang="ja-JP" altLang="en-US" b="1" u="sng" dirty="0">
                <a:latin typeface="UD デジタル 教科書体 NP-R" panose="02020400000000000000" pitchFamily="18" charset="-128"/>
                <a:ea typeface="UD デジタル 教科書体 NP-R" panose="02020400000000000000" pitchFamily="18" charset="-128"/>
              </a:rPr>
              <a:t>年から</a:t>
            </a:r>
            <a:r>
              <a:rPr kumimoji="1" lang="en-US" altLang="ja-JP" b="1" u="sng" dirty="0">
                <a:latin typeface="UD デジタル 教科書体 NP-R" panose="02020400000000000000" pitchFamily="18" charset="-128"/>
                <a:ea typeface="UD デジタル 教科書体 NP-R" panose="02020400000000000000" pitchFamily="18" charset="-128"/>
              </a:rPr>
              <a:t>30</a:t>
            </a:r>
            <a:r>
              <a:rPr kumimoji="1" lang="ja-JP" altLang="en-US" b="1" u="sng" dirty="0">
                <a:latin typeface="UD デジタル 教科書体 NP-R" panose="02020400000000000000" pitchFamily="18" charset="-128"/>
                <a:ea typeface="UD デジタル 教科書体 NP-R" panose="02020400000000000000" pitchFamily="18" charset="-128"/>
              </a:rPr>
              <a:t>年間（</a:t>
            </a:r>
            <a:r>
              <a:rPr kumimoji="1" lang="en-US" altLang="ja-JP" b="1" u="sng" dirty="0">
                <a:latin typeface="UD デジタル 教科書体 NP-R" panose="02020400000000000000" pitchFamily="18" charset="-128"/>
                <a:ea typeface="UD デジタル 教科書体 NP-R" panose="02020400000000000000" pitchFamily="18" charset="-128"/>
              </a:rPr>
              <a:t>2050</a:t>
            </a:r>
            <a:r>
              <a:rPr kumimoji="1" lang="ja-JP" altLang="en-US" b="1" u="sng" dirty="0">
                <a:latin typeface="UD デジタル 教科書体 NP-R" panose="02020400000000000000" pitchFamily="18" charset="-128"/>
                <a:ea typeface="UD デジタル 教科書体 NP-R" panose="02020400000000000000" pitchFamily="18" charset="-128"/>
              </a:rPr>
              <a:t>年）で</a:t>
            </a:r>
            <a:r>
              <a:rPr kumimoji="1" lang="en-US" altLang="ja-JP" dirty="0">
                <a:latin typeface="UD デジタル 教科書体 NP-R" panose="02020400000000000000" pitchFamily="18" charset="-128"/>
                <a:ea typeface="UD デジタル 教科書体 NP-R" panose="02020400000000000000" pitchFamily="18" charset="-128"/>
              </a:rPr>
              <a:t>39.2</a:t>
            </a:r>
            <a:r>
              <a:rPr kumimoji="1" lang="ja-JP" altLang="en-US" dirty="0">
                <a:latin typeface="UD デジタル 教科書体 NP-R" panose="02020400000000000000" pitchFamily="18" charset="-128"/>
                <a:ea typeface="UD デジタル 教科書体 NP-R" panose="02020400000000000000" pitchFamily="18" charset="-128"/>
              </a:rPr>
              <a:t>万戸の</a:t>
            </a:r>
            <a:r>
              <a:rPr kumimoji="1" lang="ja-JP" altLang="en-US" b="1" u="sng" dirty="0">
                <a:latin typeface="UD デジタル 教科書体 NP-R" panose="02020400000000000000" pitchFamily="18" charset="-128"/>
                <a:ea typeface="UD デジタル 教科書体 NP-R" panose="02020400000000000000" pitchFamily="18" charset="-128"/>
              </a:rPr>
              <a:t>概ね２割減</a:t>
            </a:r>
            <a:r>
              <a:rPr kumimoji="1" lang="ja-JP" altLang="en-US" dirty="0">
                <a:latin typeface="UD デジタル 教科書体 NP-R" panose="02020400000000000000" pitchFamily="18" charset="-128"/>
                <a:ea typeface="UD デジタル 教科書体 NP-R" panose="02020400000000000000" pitchFamily="18" charset="-128"/>
              </a:rPr>
              <a:t>となる</a:t>
            </a:r>
            <a:r>
              <a:rPr kumimoji="1" lang="en-US" altLang="ja-JP" dirty="0">
                <a:latin typeface="UD デジタル 教科書体 NP-R" panose="02020400000000000000" pitchFamily="18" charset="-128"/>
                <a:ea typeface="UD デジタル 教科書体 NP-R" panose="02020400000000000000" pitchFamily="18" charset="-128"/>
              </a:rPr>
              <a:t>31</a:t>
            </a:r>
            <a:r>
              <a:rPr kumimoji="1" lang="ja-JP" altLang="en-US" dirty="0">
                <a:latin typeface="UD デジタル 教科書体 NP-R" panose="02020400000000000000" pitchFamily="18" charset="-128"/>
                <a:ea typeface="UD デジタル 教科書体 NP-R" panose="02020400000000000000" pitchFamily="18" charset="-128"/>
              </a:rPr>
              <a:t>万戸と設定し、</a:t>
            </a:r>
            <a:r>
              <a:rPr kumimoji="1" lang="ja-JP" altLang="en-US" b="1" u="sng" dirty="0">
                <a:latin typeface="UD デジタル 教科書体 NP-R" panose="02020400000000000000" pitchFamily="18" charset="-128"/>
                <a:ea typeface="UD デジタル 教科書体 NP-R" panose="02020400000000000000" pitchFamily="18" charset="-128"/>
              </a:rPr>
              <a:t>ストックの更新に合わせて</a:t>
            </a:r>
            <a:r>
              <a:rPr kumimoji="1" lang="ja-JP" altLang="en-US" dirty="0">
                <a:latin typeface="UD デジタル 教科書体 NP-R" panose="02020400000000000000" pitchFamily="18" charset="-128"/>
                <a:ea typeface="UD デジタル 教科書体 NP-R" panose="02020400000000000000" pitchFamily="18" charset="-128"/>
              </a:rPr>
              <a:t>、府域全体として公的賃貸住宅の</a:t>
            </a:r>
            <a:r>
              <a:rPr kumimoji="1" lang="ja-JP" altLang="en-US" b="1" u="sng" dirty="0">
                <a:latin typeface="UD デジタル 教科書体 NP-R" panose="02020400000000000000" pitchFamily="18" charset="-128"/>
                <a:ea typeface="UD デジタル 教科書体 NP-R" panose="02020400000000000000" pitchFamily="18" charset="-128"/>
              </a:rPr>
              <a:t>量的縮小を図る</a:t>
            </a:r>
            <a:r>
              <a:rPr kumimoji="1" lang="ja-JP" altLang="en-US" dirty="0">
                <a:latin typeface="UD デジタル 教科書体 NP-R" panose="02020400000000000000" pitchFamily="18" charset="-128"/>
                <a:ea typeface="UD デジタル 教科書体 NP-R" panose="02020400000000000000" pitchFamily="18" charset="-128"/>
              </a:rPr>
              <a:t>。</a:t>
            </a:r>
            <a:endParaRPr kumimoji="1" lang="en-US" altLang="ja-JP" dirty="0">
              <a:latin typeface="UD デジタル 教科書体 NP-R" panose="02020400000000000000" pitchFamily="18" charset="-128"/>
              <a:ea typeface="UD デジタル 教科書体 NP-R" panose="02020400000000000000" pitchFamily="18" charset="-128"/>
            </a:endParaRPr>
          </a:p>
        </p:txBody>
      </p:sp>
      <p:sp>
        <p:nvSpPr>
          <p:cNvPr id="65" name="テキスト ボックス 64">
            <a:extLst>
              <a:ext uri="{FF2B5EF4-FFF2-40B4-BE49-F238E27FC236}">
                <a16:creationId xmlns:a16="http://schemas.microsoft.com/office/drawing/2014/main" id="{C691DB96-89CC-4C06-B334-B0C972B71502}"/>
              </a:ext>
            </a:extLst>
          </p:cNvPr>
          <p:cNvSpPr txBox="1"/>
          <p:nvPr/>
        </p:nvSpPr>
        <p:spPr>
          <a:xfrm>
            <a:off x="295273" y="3045218"/>
            <a:ext cx="3485559" cy="1620572"/>
          </a:xfrm>
          <a:prstGeom prst="rect">
            <a:avLst/>
          </a:prstGeom>
          <a:noFill/>
          <a:ln>
            <a:noFill/>
          </a:ln>
        </p:spPr>
        <p:txBody>
          <a:bodyPr wrap="square" rtlCol="0">
            <a:spAutoFit/>
          </a:bodyPr>
          <a:lstStyle/>
          <a:p>
            <a:pPr marL="271463" indent="-271463" algn="just">
              <a:lnSpc>
                <a:spcPts val="2400"/>
              </a:lnSpc>
            </a:pPr>
            <a:r>
              <a:rPr kumimoji="1" lang="ja-JP" altLang="en-US" dirty="0">
                <a:latin typeface="UD デジタル 教科書体 NP-R" panose="02020400000000000000" pitchFamily="18" charset="-128"/>
                <a:ea typeface="UD デジタル 教科書体 NP-R" panose="02020400000000000000" pitchFamily="18" charset="-128"/>
              </a:rPr>
              <a:t>○</a:t>
            </a:r>
            <a:r>
              <a:rPr kumimoji="1" lang="ja-JP" altLang="en-US" b="1" u="sng" dirty="0">
                <a:latin typeface="UD デジタル 教科書体 NP-R" panose="02020400000000000000" pitchFamily="18" charset="-128"/>
                <a:ea typeface="UD デジタル 教科書体 NP-R" panose="02020400000000000000" pitchFamily="18" charset="-128"/>
              </a:rPr>
              <a:t>府営住宅</a:t>
            </a:r>
            <a:r>
              <a:rPr kumimoji="1" lang="ja-JP" altLang="en-US" dirty="0">
                <a:latin typeface="UD デジタル 教科書体 NP-R" panose="02020400000000000000" pitchFamily="18" charset="-128"/>
                <a:ea typeface="UD デジタル 教科書体 NP-R" panose="02020400000000000000" pitchFamily="18" charset="-128"/>
              </a:rPr>
              <a:t>は、低家賃ストックの必要量を踏まえ</a:t>
            </a:r>
            <a:r>
              <a:rPr lang="ja-JP" altLang="en-US" dirty="0">
                <a:latin typeface="UD デジタル 教科書体 NP-R" panose="02020400000000000000" pitchFamily="18" charset="-128"/>
                <a:ea typeface="UD デジタル 教科書体 NP-R" panose="02020400000000000000" pitchFamily="18" charset="-128"/>
              </a:rPr>
              <a:t>、市町</a:t>
            </a:r>
            <a:r>
              <a:rPr kumimoji="1" lang="ja-JP" altLang="en-US" dirty="0">
                <a:latin typeface="UD デジタル 教科書体 NP-R" panose="02020400000000000000" pitchFamily="18" charset="-128"/>
                <a:ea typeface="UD デジタル 教科書体 NP-R" panose="02020400000000000000" pitchFamily="18" charset="-128"/>
              </a:rPr>
              <a:t>への移管戸数と合わせ、</a:t>
            </a:r>
            <a:r>
              <a:rPr kumimoji="1" lang="en-US" altLang="ja-JP" b="1" u="sng" dirty="0">
                <a:latin typeface="UD デジタル 教科書体 NP-R" panose="02020400000000000000" pitchFamily="18" charset="-128"/>
                <a:ea typeface="UD デジタル 教科書体 NP-R" panose="02020400000000000000" pitchFamily="18" charset="-128"/>
              </a:rPr>
              <a:t>30</a:t>
            </a:r>
            <a:r>
              <a:rPr kumimoji="1" lang="ja-JP" altLang="en-US" b="1" u="sng" dirty="0">
                <a:latin typeface="UD デジタル 教科書体 NP-R" panose="02020400000000000000" pitchFamily="18" charset="-128"/>
                <a:ea typeface="UD デジタル 教科書体 NP-R" panose="02020400000000000000" pitchFamily="18" charset="-128"/>
              </a:rPr>
              <a:t>年間で</a:t>
            </a:r>
            <a:r>
              <a:rPr lang="en-US" altLang="ja-JP" dirty="0">
                <a:latin typeface="UD デジタル 教科書体 NP-R" panose="02020400000000000000" pitchFamily="18" charset="-128"/>
                <a:ea typeface="UD デジタル 教科書体 NP-R" panose="02020400000000000000" pitchFamily="18" charset="-128"/>
              </a:rPr>
              <a:t>13.2</a:t>
            </a:r>
            <a:r>
              <a:rPr lang="ja-JP" altLang="en-US" dirty="0">
                <a:latin typeface="UD デジタル 教科書体 NP-R" panose="02020400000000000000" pitchFamily="18" charset="-128"/>
                <a:ea typeface="UD デジタル 教科書体 NP-R" panose="02020400000000000000" pitchFamily="18" charset="-128"/>
              </a:rPr>
              <a:t>万戸の</a:t>
            </a:r>
            <a:r>
              <a:rPr lang="ja-JP" altLang="en-US" b="1" u="sng" dirty="0">
                <a:latin typeface="UD デジタル 教科書体 NP-R" panose="02020400000000000000" pitchFamily="18" charset="-128"/>
                <a:ea typeface="UD デジタル 教科書体 NP-R" panose="02020400000000000000" pitchFamily="18" charset="-128"/>
              </a:rPr>
              <a:t>概ね</a:t>
            </a:r>
            <a:r>
              <a:rPr kumimoji="1" lang="ja-JP" altLang="en-US" b="1" u="sng" dirty="0">
                <a:latin typeface="UD デジタル 教科書体 NP-R" panose="02020400000000000000" pitchFamily="18" charset="-128"/>
                <a:ea typeface="UD デジタル 教科書体 NP-R" panose="02020400000000000000" pitchFamily="18" charset="-128"/>
              </a:rPr>
              <a:t>３割減</a:t>
            </a:r>
            <a:r>
              <a:rPr kumimoji="1" lang="ja-JP" altLang="en-US" dirty="0">
                <a:latin typeface="UD デジタル 教科書体 NP-R" panose="02020400000000000000" pitchFamily="18" charset="-128"/>
                <a:ea typeface="UD デジタル 教科書体 NP-R" panose="02020400000000000000" pitchFamily="18" charset="-128"/>
              </a:rPr>
              <a:t>となる</a:t>
            </a:r>
            <a:r>
              <a:rPr kumimoji="1" lang="en-US" altLang="ja-JP" dirty="0">
                <a:latin typeface="UD デジタル 教科書体 NP-R" panose="02020400000000000000" pitchFamily="18" charset="-128"/>
                <a:ea typeface="UD デジタル 教科書体 NP-R" panose="02020400000000000000" pitchFamily="18" charset="-128"/>
              </a:rPr>
              <a:t>9.3</a:t>
            </a:r>
            <a:r>
              <a:rPr kumimoji="1" lang="ja-JP" altLang="en-US" dirty="0">
                <a:latin typeface="UD デジタル 教科書体 NP-R" panose="02020400000000000000" pitchFamily="18" charset="-128"/>
                <a:ea typeface="UD デジタル 教科書体 NP-R" panose="02020400000000000000" pitchFamily="18" charset="-128"/>
              </a:rPr>
              <a:t>万戸と設定。</a:t>
            </a:r>
            <a:endParaRPr kumimoji="1" lang="en-US" altLang="ja-JP" dirty="0">
              <a:latin typeface="UD デジタル 教科書体 NP-R" panose="02020400000000000000" pitchFamily="18" charset="-128"/>
              <a:ea typeface="UD デジタル 教科書体 NP-R" panose="02020400000000000000" pitchFamily="18" charset="-128"/>
            </a:endParaRPr>
          </a:p>
        </p:txBody>
      </p:sp>
      <p:sp>
        <p:nvSpPr>
          <p:cNvPr id="66" name="正方形/長方形 65">
            <a:extLst>
              <a:ext uri="{FF2B5EF4-FFF2-40B4-BE49-F238E27FC236}">
                <a16:creationId xmlns:a16="http://schemas.microsoft.com/office/drawing/2014/main" id="{F5230316-D3B4-4D43-A406-E26B9F63EFCA}"/>
              </a:ext>
            </a:extLst>
          </p:cNvPr>
          <p:cNvSpPr/>
          <p:nvPr/>
        </p:nvSpPr>
        <p:spPr>
          <a:xfrm>
            <a:off x="421384" y="6229586"/>
            <a:ext cx="11623050" cy="592470"/>
          </a:xfrm>
          <a:prstGeom prst="rect">
            <a:avLst/>
          </a:prstGeom>
        </p:spPr>
        <p:txBody>
          <a:bodyPr wrap="square">
            <a:spAutoFit/>
          </a:bodyPr>
          <a:lstStyle/>
          <a:p>
            <a:pPr marL="0" marR="0" lvl="0" indent="0" algn="l" defTabSz="457200" rtl="0" eaLnBrk="1" fontAlgn="auto" latinLnBrk="0" hangingPunct="1">
              <a:lnSpc>
                <a:spcPts val="1300"/>
              </a:lnSpc>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a:t>
            </a:r>
            <a:r>
              <a:rPr kumimoji="1" lang="ja-JP" altLang="en-US" sz="1100" b="1"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「低廉な家賃のストック」と「中堅所得者向け」の算定の考え方</a:t>
            </a:r>
            <a:r>
              <a:rPr kumimoji="1" lang="en-US" altLang="ja-JP" sz="1100" b="1"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a:t>
            </a:r>
          </a:p>
          <a:p>
            <a:pPr marL="136525" marR="0" lvl="0" indent="-136525" algn="l" defTabSz="457200" rtl="0" eaLnBrk="1" fontAlgn="auto" latinLnBrk="0" hangingPunct="1">
              <a:lnSpc>
                <a:spcPts val="1300"/>
              </a:lnSpc>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・公的賃貸住宅は、高経年で低廉な家賃ストックが多く、今後建替えや廃止により縮減が見込まれ、全体量が縮小するという想定。</a:t>
            </a:r>
            <a:endParaRPr kumimoji="1" lang="en-US" altLang="ja-JP"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a:p>
            <a:pPr marL="136525" marR="0" lvl="0" indent="-136525" algn="l" defTabSz="457200" rtl="0" eaLnBrk="1" fontAlgn="auto" latinLnBrk="0" hangingPunct="1">
              <a:lnSpc>
                <a:spcPts val="1300"/>
              </a:lnSpc>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a:t>
            </a:r>
            <a:r>
              <a:rPr kumimoji="1" lang="en-US" altLang="ja-JP" sz="1100" b="0" i="0" u="none" strike="noStrike" kern="1200" cap="none" spc="-50" normalizeH="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UR</a:t>
            </a:r>
            <a:r>
              <a:rPr kumimoji="1" lang="ja-JP" altLang="en-US" sz="1100" b="0" i="0" u="none" strike="noStrike" kern="1200" cap="none" spc="-50" normalizeH="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･公社の中堅所得者向けストックは、築年数の浅いものも多く、また、高経年の低家賃ストックの建替えに伴い増加が見込まれることから、結果的に現ストック数が維持されると想定。</a:t>
            </a:r>
            <a:endParaRPr kumimoji="1" lang="en-US" altLang="ja-JP" sz="1100" b="0" i="0" u="none" strike="noStrike" kern="1200" cap="none" spc="-50" normalizeH="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67" name="テキスト ボックス 66">
            <a:extLst>
              <a:ext uri="{FF2B5EF4-FFF2-40B4-BE49-F238E27FC236}">
                <a16:creationId xmlns:a16="http://schemas.microsoft.com/office/drawing/2014/main" id="{39C9CFEC-BCE4-426F-AC0E-6CA449E9ABD6}"/>
              </a:ext>
            </a:extLst>
          </p:cNvPr>
          <p:cNvSpPr txBox="1"/>
          <p:nvPr/>
        </p:nvSpPr>
        <p:spPr>
          <a:xfrm>
            <a:off x="206768" y="720000"/>
            <a:ext cx="11520000" cy="833663"/>
          </a:xfrm>
          <a:prstGeom prst="rect">
            <a:avLst/>
          </a:prstGeom>
          <a:noFill/>
          <a:ln w="19050">
            <a:noFill/>
          </a:ln>
        </p:spPr>
        <p:txBody>
          <a:bodyPr wrap="square" lIns="144000" tIns="108000" rIns="144000" bIns="108000">
            <a:spAutoFit/>
          </a:bodyPr>
          <a:lstStyle/>
          <a:p>
            <a:pPr algn="just" fontAlgn="base">
              <a:spcAft>
                <a:spcPct val="0"/>
              </a:spcAft>
            </a:pPr>
            <a:r>
              <a:rPr lang="en-US" altLang="ja-JP" sz="2000" dirty="0">
                <a:latin typeface="UD デジタル 教科書体 NP-R" panose="02020400000000000000" pitchFamily="18" charset="-128"/>
                <a:ea typeface="UD デジタル 教科書体 NP-R" panose="02020400000000000000" pitchFamily="18" charset="-128"/>
                <a:cs typeface="Meiryo UI" panose="020B0604030504040204" pitchFamily="50" charset="-128"/>
              </a:rPr>
              <a:t>【R3.12</a:t>
            </a:r>
            <a:r>
              <a:rPr lang="ja-JP" altLang="en-US" sz="2000" dirty="0">
                <a:latin typeface="UD デジタル 教科書体 NP-R" panose="02020400000000000000" pitchFamily="18" charset="-128"/>
                <a:ea typeface="UD デジタル 教科書体 NP-R" panose="02020400000000000000" pitchFamily="18" charset="-128"/>
                <a:cs typeface="Meiryo UI" panose="020B0604030504040204" pitchFamily="50" charset="-128"/>
              </a:rPr>
              <a:t>月 住まうビジョン･大阪</a:t>
            </a:r>
            <a:r>
              <a:rPr lang="en-US" altLang="ja-JP" sz="2000" dirty="0">
                <a:latin typeface="UD デジタル 教科書体 NP-R" panose="02020400000000000000" pitchFamily="18" charset="-128"/>
                <a:ea typeface="UD デジタル 教科書体 NP-R" panose="02020400000000000000" pitchFamily="18" charset="-128"/>
                <a:cs typeface="Meiryo UI" panose="020B0604030504040204" pitchFamily="50" charset="-128"/>
              </a:rPr>
              <a:t>】</a:t>
            </a:r>
            <a:r>
              <a:rPr lang="ja-JP" altLang="en-US" sz="2000" dirty="0">
                <a:latin typeface="UD デジタル 教科書体 NP-R" panose="02020400000000000000" pitchFamily="18" charset="-128"/>
                <a:ea typeface="UD デジタル 教科書体 NP-R" panose="02020400000000000000" pitchFamily="18" charset="-128"/>
                <a:cs typeface="Meiryo UI" panose="020B0604030504040204" pitchFamily="50" charset="-128"/>
              </a:rPr>
              <a:t>安心のくらしをつくる</a:t>
            </a:r>
            <a:endParaRPr lang="en-US" altLang="ja-JP" sz="2000" dirty="0">
              <a:latin typeface="UD デジタル 教科書体 NP-R" panose="02020400000000000000" pitchFamily="18" charset="-128"/>
              <a:ea typeface="UD デジタル 教科書体 NP-R" panose="02020400000000000000" pitchFamily="18" charset="-128"/>
              <a:cs typeface="Meiryo UI" panose="020B0604030504040204" pitchFamily="50" charset="-128"/>
            </a:endParaRPr>
          </a:p>
          <a:p>
            <a:pPr marL="174625" algn="just" fontAlgn="base">
              <a:spcAft>
                <a:spcPct val="0"/>
              </a:spcAft>
            </a:pPr>
            <a:r>
              <a:rPr lang="ja-JP" altLang="en-US" sz="2000" dirty="0">
                <a:latin typeface="UD デジタル 教科書体 NP-R" panose="02020400000000000000" pitchFamily="18" charset="-128"/>
                <a:ea typeface="UD デジタル 教科書体 NP-R" panose="02020400000000000000" pitchFamily="18" charset="-128"/>
                <a:cs typeface="Meiryo UI" panose="020B0604030504040204" pitchFamily="50" charset="-128"/>
              </a:rPr>
              <a:t>「誰もがくらしやすい環境整備」</a:t>
            </a:r>
          </a:p>
        </p:txBody>
      </p:sp>
      <p:sp>
        <p:nvSpPr>
          <p:cNvPr id="68" name="正方形/長方形 67">
            <a:extLst>
              <a:ext uri="{FF2B5EF4-FFF2-40B4-BE49-F238E27FC236}">
                <a16:creationId xmlns:a16="http://schemas.microsoft.com/office/drawing/2014/main" id="{4EC0479C-5D36-4E62-9EC1-0727C8497A6F}"/>
              </a:ext>
            </a:extLst>
          </p:cNvPr>
          <p:cNvSpPr>
            <a:spLocks/>
          </p:cNvSpPr>
          <p:nvPr/>
        </p:nvSpPr>
        <p:spPr>
          <a:xfrm>
            <a:off x="0" y="4583"/>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Times New Roman"/>
              </a:rPr>
              <a:t>【</a:t>
            </a:r>
            <a:r>
              <a:rPr kumimoji="1" lang="ja-JP" altLang="en-US" sz="2800" b="1" i="0" u="none" strike="noStrike" kern="1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Times New Roman"/>
              </a:rPr>
              <a:t>補足</a:t>
            </a:r>
            <a:r>
              <a:rPr kumimoji="1" lang="en-US" altLang="ja-JP" sz="2800" b="1" i="0" u="none" strike="noStrike" kern="1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Times New Roman"/>
              </a:rPr>
              <a:t>】</a:t>
            </a:r>
            <a:r>
              <a:rPr kumimoji="1" lang="ja-JP" altLang="en-US" sz="2800" b="1" i="0" u="none" strike="noStrike" kern="1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Times New Roman"/>
              </a:rPr>
              <a:t>公的賃貸住宅の的確な供給とストックの有効活用</a:t>
            </a:r>
          </a:p>
        </p:txBody>
      </p:sp>
      <p:sp>
        <p:nvSpPr>
          <p:cNvPr id="69" name="Text Box 2">
            <a:extLst>
              <a:ext uri="{FF2B5EF4-FFF2-40B4-BE49-F238E27FC236}">
                <a16:creationId xmlns:a16="http://schemas.microsoft.com/office/drawing/2014/main" id="{4CA07670-455D-4EBA-B9AB-BBC5A0E3276F}"/>
              </a:ext>
            </a:extLst>
          </p:cNvPr>
          <p:cNvSpPr txBox="1">
            <a:spLocks noChangeArrowheads="1"/>
          </p:cNvSpPr>
          <p:nvPr/>
        </p:nvSpPr>
        <p:spPr bwMode="auto">
          <a:xfrm>
            <a:off x="9977127" y="6467401"/>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CD1E3EF9-C8F1-45E4-AD9D-B4C5D7756A5D}" type="slidenum">
              <a:rPr kumimoji="1" lang="en-US" altLang="ja-JP"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14</a:t>
            </a:fld>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pic>
        <p:nvPicPr>
          <p:cNvPr id="3" name="図 2">
            <a:extLst>
              <a:ext uri="{FF2B5EF4-FFF2-40B4-BE49-F238E27FC236}">
                <a16:creationId xmlns:a16="http://schemas.microsoft.com/office/drawing/2014/main" id="{E0C35275-9C5F-4AD4-BABC-D064F8099A4B}"/>
              </a:ext>
            </a:extLst>
          </p:cNvPr>
          <p:cNvPicPr>
            <a:picLocks noChangeAspect="1"/>
          </p:cNvPicPr>
          <p:nvPr/>
        </p:nvPicPr>
        <p:blipFill>
          <a:blip r:embed="rId2"/>
          <a:stretch>
            <a:fillRect/>
          </a:stretch>
        </p:blipFill>
        <p:spPr>
          <a:xfrm>
            <a:off x="3999681" y="2660094"/>
            <a:ext cx="8077900" cy="3688400"/>
          </a:xfrm>
          <a:prstGeom prst="rect">
            <a:avLst/>
          </a:prstGeom>
        </p:spPr>
      </p:pic>
    </p:spTree>
    <p:extLst>
      <p:ext uri="{BB962C8B-B14F-4D97-AF65-F5344CB8AC3E}">
        <p14:creationId xmlns:p14="http://schemas.microsoft.com/office/powerpoint/2010/main" val="2912289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886A9357-D67B-457E-9E3F-5F43E9795F5A}"/>
              </a:ext>
            </a:extLst>
          </p:cNvPr>
          <p:cNvGrpSpPr/>
          <p:nvPr/>
        </p:nvGrpSpPr>
        <p:grpSpPr>
          <a:xfrm>
            <a:off x="4145316" y="3378172"/>
            <a:ext cx="4376515" cy="3381124"/>
            <a:chOff x="3907742" y="3397222"/>
            <a:chExt cx="4376515" cy="3381124"/>
          </a:xfrm>
        </p:grpSpPr>
        <p:pic>
          <p:nvPicPr>
            <p:cNvPr id="76" name="図 75" title="再編・整備を通じた一体的な取組み推進">
              <a:extLst>
                <a:ext uri="{FF2B5EF4-FFF2-40B4-BE49-F238E27FC236}">
                  <a16:creationId xmlns:a16="http://schemas.microsoft.com/office/drawing/2014/main" id="{0AC39093-42EC-4149-A67B-04C07CFE539D}"/>
                </a:ext>
              </a:extLst>
            </p:cNvPr>
            <p:cNvPicPr/>
            <p:nvPr/>
          </p:nvPicPr>
          <p:blipFill rotWithShape="1">
            <a:blip r:embed="rId2">
              <a:extLst>
                <a:ext uri="{28A0092B-C50C-407E-A947-70E740481C1C}">
                  <a14:useLocalDpi xmlns:a14="http://schemas.microsoft.com/office/drawing/2010/main" val="0"/>
                </a:ext>
              </a:extLst>
            </a:blip>
            <a:srcRect r="1575"/>
            <a:stretch/>
          </p:blipFill>
          <p:spPr bwMode="auto">
            <a:xfrm>
              <a:off x="3907742" y="3719681"/>
              <a:ext cx="4376515" cy="3058665"/>
            </a:xfrm>
            <a:prstGeom prst="rect">
              <a:avLst/>
            </a:prstGeom>
            <a:noFill/>
            <a:ln>
              <a:noFill/>
            </a:ln>
          </p:spPr>
        </p:pic>
        <p:sp>
          <p:nvSpPr>
            <p:cNvPr id="77" name="テキスト ボックス 76">
              <a:extLst>
                <a:ext uri="{FF2B5EF4-FFF2-40B4-BE49-F238E27FC236}">
                  <a16:creationId xmlns:a16="http://schemas.microsoft.com/office/drawing/2014/main" id="{9C1C8305-E212-4F1D-9F86-C9414E77C6FC}"/>
                </a:ext>
              </a:extLst>
            </p:cNvPr>
            <p:cNvSpPr txBox="1"/>
            <p:nvPr/>
          </p:nvSpPr>
          <p:spPr>
            <a:xfrm>
              <a:off x="4581524" y="3397222"/>
              <a:ext cx="3028950" cy="276999"/>
            </a:xfrm>
            <a:prstGeom prst="rect">
              <a:avLst/>
            </a:prstGeom>
            <a:noFill/>
          </p:spPr>
          <p:txBody>
            <a:bodyPr wrap="square">
              <a:spAutoFit/>
            </a:bodyPr>
            <a:lstStyle/>
            <a:p>
              <a:pPr algn="ctr"/>
              <a:r>
                <a:rPr lang="ja-JP" altLang="ja-JP" sz="1200" b="1" kern="100" dirty="0">
                  <a:effectLst/>
                  <a:latin typeface="+mn-ea"/>
                  <a:cs typeface="Times New Roman" panose="02020603050405020304" pitchFamily="18" charset="0"/>
                </a:rPr>
                <a:t>再編・整備を通じた一体的な取組み推進</a:t>
              </a:r>
              <a:endParaRPr lang="ja-JP" altLang="en-US" sz="1200" b="1" dirty="0">
                <a:latin typeface="+mn-ea"/>
              </a:endParaRPr>
            </a:p>
          </p:txBody>
        </p:sp>
      </p:grpSp>
      <p:sp>
        <p:nvSpPr>
          <p:cNvPr id="79" name="テキスト ボックス 78">
            <a:extLst>
              <a:ext uri="{FF2B5EF4-FFF2-40B4-BE49-F238E27FC236}">
                <a16:creationId xmlns:a16="http://schemas.microsoft.com/office/drawing/2014/main" id="{01CF2579-0092-4405-968E-D9186CC8334D}"/>
              </a:ext>
            </a:extLst>
          </p:cNvPr>
          <p:cNvSpPr txBox="1"/>
          <p:nvPr/>
        </p:nvSpPr>
        <p:spPr>
          <a:xfrm>
            <a:off x="375750" y="1289726"/>
            <a:ext cx="11520000" cy="646331"/>
          </a:xfrm>
          <a:prstGeom prst="rect">
            <a:avLst/>
          </a:prstGeom>
          <a:noFill/>
        </p:spPr>
        <p:txBody>
          <a:bodyPr wrap="square">
            <a:spAutoFit/>
          </a:bodyPr>
          <a:lstStyle/>
          <a:p>
            <a:pPr marL="266700" indent="-180975" algn="just">
              <a:spcBef>
                <a:spcPts val="800"/>
              </a:spcBef>
              <a:tabLst>
                <a:tab pos="361950" algn="l"/>
              </a:tabLst>
            </a:pPr>
            <a:r>
              <a:rPr lang="ja-JP" altLang="en-US" dirty="0">
                <a:latin typeface="UD デジタル 教科書体 NP-R" panose="02020400000000000000" pitchFamily="18" charset="-128"/>
                <a:ea typeface="UD デジタル 教科書体 NP-R" panose="02020400000000000000" pitchFamily="18" charset="-128"/>
              </a:rPr>
              <a:t>○昭和</a:t>
            </a:r>
            <a:r>
              <a:rPr lang="en-US" altLang="ja-JP" dirty="0">
                <a:latin typeface="UD デジタル 教科書体 NP-R" panose="02020400000000000000" pitchFamily="18" charset="-128"/>
                <a:ea typeface="UD デジタル 教科書体 NP-R" panose="02020400000000000000" pitchFamily="18" charset="-128"/>
              </a:rPr>
              <a:t>50</a:t>
            </a:r>
            <a:r>
              <a:rPr lang="ja-JP" altLang="en-US" dirty="0">
                <a:latin typeface="UD デジタル 教科書体 NP-R" panose="02020400000000000000" pitchFamily="18" charset="-128"/>
                <a:ea typeface="UD デジタル 教科書体 NP-R" panose="02020400000000000000" pitchFamily="18" charset="-128"/>
              </a:rPr>
              <a:t>年代以前に建設された団地については、</a:t>
            </a:r>
            <a:r>
              <a:rPr kumimoji="1" lang="ja-JP" altLang="en-US" dirty="0">
                <a:latin typeface="UD デジタル 教科書体 NP-R" panose="02020400000000000000" pitchFamily="18" charset="-128"/>
                <a:ea typeface="UD デジタル 教科書体 NP-R" panose="02020400000000000000" pitchFamily="18" charset="-128"/>
              </a:rPr>
              <a:t>再編･整備を通じて「</a:t>
            </a:r>
            <a:r>
              <a:rPr kumimoji="1" lang="ja-JP" altLang="en-US" b="1" u="sng" dirty="0">
                <a:latin typeface="UD デジタル 教科書体 NP-R" panose="02020400000000000000" pitchFamily="18" charset="-128"/>
                <a:ea typeface="UD デジタル 教科書体 NP-R" panose="02020400000000000000" pitchFamily="18" charset="-128"/>
              </a:rPr>
              <a:t>将来の管理戸数の適正化</a:t>
            </a:r>
            <a:r>
              <a:rPr kumimoji="1" lang="ja-JP" altLang="en-US" dirty="0">
                <a:latin typeface="UD デジタル 教科書体 NP-R" panose="02020400000000000000" pitchFamily="18" charset="-128"/>
                <a:ea typeface="UD デジタル 教科書体 NP-R" panose="02020400000000000000" pitchFamily="18" charset="-128"/>
              </a:rPr>
              <a:t>」「</a:t>
            </a:r>
            <a:r>
              <a:rPr kumimoji="1" lang="ja-JP" altLang="en-US" b="1" u="sng" dirty="0">
                <a:latin typeface="UD デジタル 教科書体 NP-R" panose="02020400000000000000" pitchFamily="18" charset="-128"/>
                <a:ea typeface="UD デジタル 教科書体 NP-R" panose="02020400000000000000" pitchFamily="18" charset="-128"/>
              </a:rPr>
              <a:t>創出される活用地による地域のまちづくり</a:t>
            </a:r>
            <a:r>
              <a:rPr kumimoji="1" lang="ja-JP" altLang="en-US" dirty="0">
                <a:latin typeface="UD デジタル 教科書体 NP-R" panose="02020400000000000000" pitchFamily="18" charset="-128"/>
                <a:ea typeface="UD デジタル 教科書体 NP-R" panose="02020400000000000000" pitchFamily="18" charset="-128"/>
              </a:rPr>
              <a:t>」「</a:t>
            </a:r>
            <a:r>
              <a:rPr kumimoji="1" lang="ja-JP" altLang="en-US" b="1" u="sng" dirty="0">
                <a:latin typeface="UD デジタル 教科書体 NP-R" panose="02020400000000000000" pitchFamily="18" charset="-128"/>
                <a:ea typeface="UD デジタル 教科書体 NP-R" panose="02020400000000000000" pitchFamily="18" charset="-128"/>
              </a:rPr>
              <a:t>ストックの更新による良質なストックの形成</a:t>
            </a:r>
            <a:r>
              <a:rPr kumimoji="1" lang="ja-JP" altLang="en-US" dirty="0">
                <a:latin typeface="UD デジタル 教科書体 NP-R" panose="02020400000000000000" pitchFamily="18" charset="-128"/>
                <a:ea typeface="UD デジタル 教科書体 NP-R" panose="02020400000000000000" pitchFamily="18" charset="-128"/>
              </a:rPr>
              <a:t>」を推進。</a:t>
            </a:r>
            <a:endParaRPr kumimoji="1" lang="en-US" altLang="ja-JP" dirty="0">
              <a:latin typeface="UD デジタル 教科書体 NP-R" panose="02020400000000000000" pitchFamily="18" charset="-128"/>
              <a:ea typeface="UD デジタル 教科書体 NP-R" panose="02020400000000000000" pitchFamily="18" charset="-128"/>
            </a:endParaRPr>
          </a:p>
        </p:txBody>
      </p:sp>
      <p:sp>
        <p:nvSpPr>
          <p:cNvPr id="80" name="テキスト ボックス 79">
            <a:extLst>
              <a:ext uri="{FF2B5EF4-FFF2-40B4-BE49-F238E27FC236}">
                <a16:creationId xmlns:a16="http://schemas.microsoft.com/office/drawing/2014/main" id="{DFAC6922-4867-44A0-AF60-C129B005ABC8}"/>
              </a:ext>
            </a:extLst>
          </p:cNvPr>
          <p:cNvSpPr txBox="1"/>
          <p:nvPr/>
        </p:nvSpPr>
        <p:spPr>
          <a:xfrm>
            <a:off x="375750" y="1931001"/>
            <a:ext cx="11520000" cy="646331"/>
          </a:xfrm>
          <a:prstGeom prst="rect">
            <a:avLst/>
          </a:prstGeom>
          <a:noFill/>
        </p:spPr>
        <p:txBody>
          <a:bodyPr wrap="square">
            <a:spAutoFit/>
          </a:bodyPr>
          <a:lstStyle/>
          <a:p>
            <a:pPr marL="266700" indent="-177800" algn="just">
              <a:spcBef>
                <a:spcPts val="800"/>
              </a:spcBef>
              <a:tabLst>
                <a:tab pos="361950" algn="l"/>
              </a:tabLst>
            </a:pPr>
            <a:r>
              <a:rPr kumimoji="1" lang="ja-JP" altLang="en-US" spc="-20" dirty="0">
                <a:latin typeface="UD デジタル 教科書体 NP-R" panose="02020400000000000000" pitchFamily="18" charset="-128"/>
                <a:ea typeface="UD デジタル 教科書体 NP-R" panose="02020400000000000000" pitchFamily="18" charset="-128"/>
              </a:rPr>
              <a:t>○地域のまちづくりや福祉施策と緊密に連携した住民サービスの提供を進めるため、地域経営の主体である</a:t>
            </a:r>
            <a:r>
              <a:rPr kumimoji="1" lang="ja-JP" altLang="en-US" b="1" u="sng" spc="-20" dirty="0">
                <a:latin typeface="UD デジタル 教科書体 NP-R" panose="02020400000000000000" pitchFamily="18" charset="-128"/>
                <a:ea typeface="UD デジタル 教科書体 NP-R" panose="02020400000000000000" pitchFamily="18" charset="-128"/>
              </a:rPr>
              <a:t>市町への府営住宅の移管</a:t>
            </a:r>
            <a:r>
              <a:rPr kumimoji="1" lang="ja-JP" altLang="en-US" spc="-20" dirty="0">
                <a:latin typeface="UD デジタル 教科書体 NP-R" panose="02020400000000000000" pitchFamily="18" charset="-128"/>
                <a:ea typeface="UD デジタル 教科書体 NP-R" panose="02020400000000000000" pitchFamily="18" charset="-128"/>
              </a:rPr>
              <a:t>を推進。</a:t>
            </a:r>
            <a:endParaRPr kumimoji="1" lang="en-US" altLang="ja-JP" spc="-20" dirty="0">
              <a:latin typeface="UD デジタル 教科書体 NP-R" panose="02020400000000000000" pitchFamily="18" charset="-128"/>
              <a:ea typeface="UD デジタル 教科書体 NP-R" panose="02020400000000000000" pitchFamily="18" charset="-128"/>
            </a:endParaRPr>
          </a:p>
        </p:txBody>
      </p:sp>
      <p:sp>
        <p:nvSpPr>
          <p:cNvPr id="81" name="テキスト ボックス 80">
            <a:extLst>
              <a:ext uri="{FF2B5EF4-FFF2-40B4-BE49-F238E27FC236}">
                <a16:creationId xmlns:a16="http://schemas.microsoft.com/office/drawing/2014/main" id="{72F9C3DA-2FA9-460D-9059-15B5F7CF69E5}"/>
              </a:ext>
            </a:extLst>
          </p:cNvPr>
          <p:cNvSpPr txBox="1"/>
          <p:nvPr/>
        </p:nvSpPr>
        <p:spPr>
          <a:xfrm>
            <a:off x="375750" y="2575122"/>
            <a:ext cx="11520000" cy="646331"/>
          </a:xfrm>
          <a:prstGeom prst="rect">
            <a:avLst/>
          </a:prstGeom>
          <a:noFill/>
        </p:spPr>
        <p:txBody>
          <a:bodyPr wrap="square">
            <a:spAutoFit/>
          </a:bodyPr>
          <a:lstStyle/>
          <a:p>
            <a:pPr marL="266700" indent="-177800" algn="just">
              <a:spcBef>
                <a:spcPts val="800"/>
              </a:spcBef>
              <a:tabLst>
                <a:tab pos="361950" algn="l"/>
              </a:tabLst>
            </a:pPr>
            <a:r>
              <a:rPr kumimoji="1" lang="ja-JP" altLang="en-US" spc="-20" dirty="0">
                <a:latin typeface="UD デジタル 教科書体 NP-R" panose="02020400000000000000" pitchFamily="18" charset="-128"/>
                <a:ea typeface="UD デジタル 教科書体 NP-R" panose="02020400000000000000" pitchFamily="18" charset="-128"/>
              </a:rPr>
              <a:t>○各公的賃貸住宅事業者間の</a:t>
            </a:r>
            <a:r>
              <a:rPr kumimoji="1" lang="ja-JP" altLang="en-US" b="1" u="sng" spc="-20" dirty="0">
                <a:latin typeface="UD デジタル 教科書体 NP-R" panose="02020400000000000000" pitchFamily="18" charset="-128"/>
                <a:ea typeface="UD デジタル 教科書体 NP-R" panose="02020400000000000000" pitchFamily="18" charset="-128"/>
              </a:rPr>
              <a:t>連携体制を整備</a:t>
            </a:r>
            <a:r>
              <a:rPr kumimoji="1" lang="ja-JP" altLang="en-US" spc="-20" dirty="0">
                <a:latin typeface="UD デジタル 教科書体 NP-R" panose="02020400000000000000" pitchFamily="18" charset="-128"/>
                <a:ea typeface="UD デジタル 教科書体 NP-R" panose="02020400000000000000" pitchFamily="18" charset="-128"/>
              </a:rPr>
              <a:t>し、将来のまちのあり方を共有し、公的賃貸住宅の再編･整備を核とした地域に必要な施設導入等による</a:t>
            </a:r>
            <a:r>
              <a:rPr kumimoji="1" lang="ja-JP" altLang="en-US" b="1" u="sng" spc="-20" dirty="0">
                <a:latin typeface="UD デジタル 教科書体 NP-R" panose="02020400000000000000" pitchFamily="18" charset="-128"/>
                <a:ea typeface="UD デジタル 教科書体 NP-R" panose="02020400000000000000" pitchFamily="18" charset="-128"/>
              </a:rPr>
              <a:t>地域課題の解消</a:t>
            </a:r>
            <a:r>
              <a:rPr kumimoji="1" lang="ja-JP" altLang="en-US" spc="-20" dirty="0">
                <a:latin typeface="UD デジタル 教科書体 NP-R" panose="02020400000000000000" pitchFamily="18" charset="-128"/>
                <a:ea typeface="UD デジタル 教科書体 NP-R" panose="02020400000000000000" pitchFamily="18" charset="-128"/>
              </a:rPr>
              <a:t>、</a:t>
            </a:r>
            <a:r>
              <a:rPr kumimoji="1" lang="ja-JP" altLang="en-US" b="1" u="sng" spc="-20" dirty="0">
                <a:latin typeface="UD デジタル 教科書体 NP-R" panose="02020400000000000000" pitchFamily="18" charset="-128"/>
                <a:ea typeface="UD デジタル 教科書体 NP-R" panose="02020400000000000000" pitchFamily="18" charset="-128"/>
              </a:rPr>
              <a:t>地域再生</a:t>
            </a:r>
            <a:r>
              <a:rPr kumimoji="1" lang="ja-JP" altLang="en-US" spc="-20" dirty="0">
                <a:latin typeface="UD デジタル 教科書体 NP-R" panose="02020400000000000000" pitchFamily="18" charset="-128"/>
                <a:ea typeface="UD デジタル 教科書体 NP-R" panose="02020400000000000000" pitchFamily="18" charset="-128"/>
              </a:rPr>
              <a:t>につなげる取組を推進。</a:t>
            </a:r>
          </a:p>
        </p:txBody>
      </p:sp>
      <p:sp>
        <p:nvSpPr>
          <p:cNvPr id="62" name="テキスト ボックス 61">
            <a:extLst>
              <a:ext uri="{FF2B5EF4-FFF2-40B4-BE49-F238E27FC236}">
                <a16:creationId xmlns:a16="http://schemas.microsoft.com/office/drawing/2014/main" id="{92506262-1C43-4657-9B49-5052511817E4}"/>
              </a:ext>
            </a:extLst>
          </p:cNvPr>
          <p:cNvSpPr txBox="1"/>
          <p:nvPr/>
        </p:nvSpPr>
        <p:spPr>
          <a:xfrm>
            <a:off x="375750" y="648000"/>
            <a:ext cx="11520000" cy="646331"/>
          </a:xfrm>
          <a:prstGeom prst="rect">
            <a:avLst/>
          </a:prstGeom>
          <a:noFill/>
        </p:spPr>
        <p:txBody>
          <a:bodyPr wrap="square">
            <a:spAutoFit/>
          </a:bodyPr>
          <a:lstStyle/>
          <a:p>
            <a:pPr marL="266700" indent="-180975" algn="just">
              <a:spcBef>
                <a:spcPts val="800"/>
              </a:spcBef>
              <a:tabLst>
                <a:tab pos="361950" algn="l"/>
              </a:tabLst>
            </a:pPr>
            <a:r>
              <a:rPr kumimoji="1" lang="ja-JP" altLang="en-US" dirty="0">
                <a:latin typeface="UD デジタル 教科書体 NP-R" panose="02020400000000000000" pitchFamily="18" charset="-128"/>
                <a:ea typeface="UD デジタル 教科書体 NP-R" panose="02020400000000000000" pitchFamily="18" charset="-128"/>
              </a:rPr>
              <a:t>○空室を活用した</a:t>
            </a:r>
            <a:r>
              <a:rPr kumimoji="1" lang="en-US" altLang="ja-JP" dirty="0">
                <a:latin typeface="UD デジタル 教科書体 NP-R" panose="02020400000000000000" pitchFamily="18" charset="-128"/>
                <a:ea typeface="UD デジタル 教科書体 NP-R" panose="02020400000000000000" pitchFamily="18" charset="-128"/>
              </a:rPr>
              <a:t>NPO</a:t>
            </a:r>
            <a:r>
              <a:rPr kumimoji="1" lang="ja-JP" altLang="en-US" dirty="0">
                <a:latin typeface="UD デジタル 教科書体 NP-R" panose="02020400000000000000" pitchFamily="18" charset="-128"/>
                <a:ea typeface="UD デジタル 教科書体 NP-R" panose="02020400000000000000" pitchFamily="18" charset="-128"/>
              </a:rPr>
              <a:t>や福祉部局等と連携した就労、高齢者、子育て支援などの</a:t>
            </a:r>
            <a:r>
              <a:rPr kumimoji="1" lang="ja-JP" altLang="en-US" b="1" u="sng" dirty="0">
                <a:latin typeface="UD デジタル 教科書体 NP-R" panose="02020400000000000000" pitchFamily="18" charset="-128"/>
                <a:ea typeface="UD デジタル 教科書体 NP-R" panose="02020400000000000000" pitchFamily="18" charset="-128"/>
              </a:rPr>
              <a:t>地域のまちづくり等へのストックの有効活用</a:t>
            </a:r>
            <a:r>
              <a:rPr kumimoji="1" lang="ja-JP" altLang="en-US" dirty="0">
                <a:latin typeface="UD デジタル 教科書体 NP-R" panose="02020400000000000000" pitchFamily="18" charset="-128"/>
                <a:ea typeface="UD デジタル 教科書体 NP-R" panose="02020400000000000000" pitchFamily="18" charset="-128"/>
              </a:rPr>
              <a:t>を推進。</a:t>
            </a:r>
            <a:endParaRPr kumimoji="1" lang="en-US" altLang="ja-JP" dirty="0">
              <a:latin typeface="UD デジタル 教科書体 NP-R" panose="02020400000000000000" pitchFamily="18" charset="-128"/>
              <a:ea typeface="UD デジタル 教科書体 NP-R" panose="02020400000000000000" pitchFamily="18" charset="-128"/>
            </a:endParaRPr>
          </a:p>
        </p:txBody>
      </p:sp>
      <p:grpSp>
        <p:nvGrpSpPr>
          <p:cNvPr id="7" name="グループ化 6">
            <a:extLst>
              <a:ext uri="{FF2B5EF4-FFF2-40B4-BE49-F238E27FC236}">
                <a16:creationId xmlns:a16="http://schemas.microsoft.com/office/drawing/2014/main" id="{5B8F5EAC-7382-4BFE-8491-B9422FD49DF2}"/>
              </a:ext>
            </a:extLst>
          </p:cNvPr>
          <p:cNvGrpSpPr/>
          <p:nvPr/>
        </p:nvGrpSpPr>
        <p:grpSpPr>
          <a:xfrm>
            <a:off x="8553450" y="3328203"/>
            <a:ext cx="3267521" cy="3472235"/>
            <a:chOff x="8420100" y="3347253"/>
            <a:chExt cx="3267521" cy="3472235"/>
          </a:xfrm>
        </p:grpSpPr>
        <p:sp>
          <p:nvSpPr>
            <p:cNvPr id="13" name="テキスト ボックス 12">
              <a:extLst>
                <a:ext uri="{FF2B5EF4-FFF2-40B4-BE49-F238E27FC236}">
                  <a16:creationId xmlns:a16="http://schemas.microsoft.com/office/drawing/2014/main" id="{FF7DBCC0-D4BC-442A-8BAA-156A7AC67350}"/>
                </a:ext>
              </a:extLst>
            </p:cNvPr>
            <p:cNvSpPr txBox="1"/>
            <p:nvPr/>
          </p:nvSpPr>
          <p:spPr>
            <a:xfrm>
              <a:off x="8570094" y="3347253"/>
              <a:ext cx="2967533" cy="308290"/>
            </a:xfrm>
            <a:prstGeom prst="rect">
              <a:avLst/>
            </a:prstGeom>
            <a:noFill/>
            <a:ln>
              <a:noFill/>
            </a:ln>
          </p:spPr>
          <p:txBody>
            <a:bodyPr wrap="square" rtlCol="0">
              <a:spAutoFit/>
            </a:bodyPr>
            <a:lstStyle/>
            <a:p>
              <a:pPr algn="ctr">
                <a:lnSpc>
                  <a:spcPts val="1800"/>
                </a:lnSpc>
              </a:pPr>
              <a:r>
                <a:rPr lang="ja-JP" altLang="en-US" sz="1200" b="1" dirty="0">
                  <a:latin typeface="+mn-ea"/>
                  <a:cs typeface="Meiryo UI" panose="020B0604030504040204" pitchFamily="50" charset="-128"/>
                </a:rPr>
                <a:t>公的賃貸住宅事業者間の連携イメージ</a:t>
              </a:r>
              <a:endParaRPr lang="en-US" altLang="ja-JP" sz="1200" b="1" dirty="0">
                <a:latin typeface="+mn-ea"/>
                <a:cs typeface="Meiryo UI" panose="020B0604030504040204" pitchFamily="50" charset="-128"/>
              </a:endParaRPr>
            </a:p>
          </p:txBody>
        </p:sp>
        <p:pic>
          <p:nvPicPr>
            <p:cNvPr id="3" name="図 2">
              <a:extLst>
                <a:ext uri="{FF2B5EF4-FFF2-40B4-BE49-F238E27FC236}">
                  <a16:creationId xmlns:a16="http://schemas.microsoft.com/office/drawing/2014/main" id="{33380D24-0B40-4F9C-9EB2-CEAA730017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0100" y="3668664"/>
              <a:ext cx="3267521" cy="3150824"/>
            </a:xfrm>
            <a:prstGeom prst="rect">
              <a:avLst/>
            </a:prstGeom>
          </p:spPr>
        </p:pic>
      </p:grpSp>
      <p:pic>
        <p:nvPicPr>
          <p:cNvPr id="5" name="図 4">
            <a:extLst>
              <a:ext uri="{FF2B5EF4-FFF2-40B4-BE49-F238E27FC236}">
                <a16:creationId xmlns:a16="http://schemas.microsoft.com/office/drawing/2014/main" id="{8A82280F-2580-4C63-BCC2-B60E972C26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935" y="3328203"/>
            <a:ext cx="3837761" cy="3150233"/>
          </a:xfrm>
          <a:prstGeom prst="rect">
            <a:avLst/>
          </a:prstGeom>
        </p:spPr>
      </p:pic>
      <p:sp>
        <p:nvSpPr>
          <p:cNvPr id="14" name="正方形/長方形 13">
            <a:extLst>
              <a:ext uri="{FF2B5EF4-FFF2-40B4-BE49-F238E27FC236}">
                <a16:creationId xmlns:a16="http://schemas.microsoft.com/office/drawing/2014/main" id="{736A9FE4-D7C4-4C50-9E65-553683080323}"/>
              </a:ext>
            </a:extLst>
          </p:cNvPr>
          <p:cNvSpPr>
            <a:spLocks/>
          </p:cNvSpPr>
          <p:nvPr/>
        </p:nvSpPr>
        <p:spPr>
          <a:xfrm>
            <a:off x="0" y="4583"/>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Times New Roman"/>
              </a:rPr>
              <a:t>【</a:t>
            </a:r>
            <a:r>
              <a:rPr kumimoji="1" lang="ja-JP" altLang="en-US" sz="2800" b="1" i="0" u="none" strike="noStrike" kern="1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Times New Roman"/>
              </a:rPr>
              <a:t>補足</a:t>
            </a:r>
            <a:r>
              <a:rPr kumimoji="1" lang="en-US" altLang="ja-JP" sz="2800" b="1" i="0" u="none" strike="noStrike" kern="1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Times New Roman"/>
              </a:rPr>
              <a:t>】</a:t>
            </a:r>
            <a:r>
              <a:rPr kumimoji="1" lang="ja-JP" altLang="en-US" sz="2800" b="1" i="0" u="none" strike="noStrike" kern="1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Times New Roman"/>
              </a:rPr>
              <a:t>公的賃貸住宅の的確な供給とストックの有効活用</a:t>
            </a:r>
          </a:p>
        </p:txBody>
      </p:sp>
      <p:sp>
        <p:nvSpPr>
          <p:cNvPr id="15" name="Text Box 2">
            <a:extLst>
              <a:ext uri="{FF2B5EF4-FFF2-40B4-BE49-F238E27FC236}">
                <a16:creationId xmlns:a16="http://schemas.microsoft.com/office/drawing/2014/main" id="{BF248BB2-E56A-4FA6-A927-9B4364AA046D}"/>
              </a:ext>
            </a:extLst>
          </p:cNvPr>
          <p:cNvSpPr txBox="1">
            <a:spLocks noChangeArrowheads="1"/>
          </p:cNvSpPr>
          <p:nvPr/>
        </p:nvSpPr>
        <p:spPr bwMode="auto">
          <a:xfrm>
            <a:off x="9977127" y="6467401"/>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CD1E3EF9-C8F1-45E4-AD9D-B4C5D7756A5D}" type="slidenum">
              <a:rPr kumimoji="1" lang="en-US" altLang="ja-JP"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15</a:t>
            </a:fld>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Tree>
    <p:extLst>
      <p:ext uri="{BB962C8B-B14F-4D97-AF65-F5344CB8AC3E}">
        <p14:creationId xmlns:p14="http://schemas.microsoft.com/office/powerpoint/2010/main" val="2435221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B51D844-6A45-4102-9DB6-2062A2AA3AC1}"/>
              </a:ext>
            </a:extLst>
          </p:cNvPr>
          <p:cNvSpPr>
            <a:spLocks noChangeArrowheads="1"/>
          </p:cNvSpPr>
          <p:nvPr/>
        </p:nvSpPr>
        <p:spPr bwMode="auto">
          <a:xfrm>
            <a:off x="0" y="2524765"/>
            <a:ext cx="12192000" cy="1272992"/>
          </a:xfrm>
          <a:prstGeom prst="rect">
            <a:avLst/>
          </a:prstGeom>
          <a:solidFill>
            <a:srgbClr val="DEEBF7"/>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ctr" defTabSz="914400" rtl="0" eaLnBrk="1" fontAlgn="auto" latinLnBrk="0" hangingPunct="1">
              <a:lnSpc>
                <a:spcPct val="100000"/>
              </a:lnSpc>
              <a:spcBef>
                <a:spcPts val="1200"/>
              </a:spcBef>
              <a:spcAft>
                <a:spcPts val="0"/>
              </a:spcAft>
              <a:buClrTx/>
              <a:buSzTx/>
              <a:buFontTx/>
              <a:buNone/>
              <a:tabLst>
                <a:tab pos="0" algn="l"/>
                <a:tab pos="914400" algn="l"/>
                <a:tab pos="1828800" algn="l"/>
                <a:tab pos="2743200" algn="l"/>
                <a:tab pos="3657600" algn="l"/>
                <a:tab pos="4122738" algn="l"/>
                <a:tab pos="4572000" algn="l"/>
                <a:tab pos="5486400" algn="l"/>
                <a:tab pos="6400800" algn="l"/>
                <a:tab pos="7315200" algn="l"/>
                <a:tab pos="8229600" algn="l"/>
                <a:tab pos="9144000" algn="l"/>
                <a:tab pos="10058400" algn="l"/>
              </a:tabLst>
              <a:defRPr/>
            </a:pPr>
            <a:r>
              <a:rPr kumimoji="1" lang="ja-JP" altLang="en-US" sz="2400" b="1" i="0" u="none" strike="noStrike" kern="1200" cap="none" spc="0" normalizeH="0" baseline="0" noProof="0" dirty="0">
                <a:ln>
                  <a:noFill/>
                </a:ln>
                <a:solidFill>
                  <a:srgbClr val="000000"/>
                </a:solidFill>
                <a:effectLst/>
                <a:uLnTx/>
                <a:uFillTx/>
                <a:latin typeface="UD デジタル 教科書体 NP-B" panose="02020700000000000000" pitchFamily="18" charset="-128"/>
                <a:ea typeface="UD デジタル 教科書体 NP-B" panose="02020700000000000000" pitchFamily="18" charset="-128"/>
                <a:cs typeface="Meiryo UI" panose="020B0604030504040204" pitchFamily="50" charset="-128"/>
              </a:rPr>
              <a:t>第３章　地域特性を踏まえた</a:t>
            </a:r>
            <a:r>
              <a:rPr kumimoji="1" lang="ja-JP" altLang="en-US" sz="2400" b="1" i="0" u="none" strike="noStrike" kern="12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Meiryo UI" panose="020B0604030504040204" pitchFamily="50" charset="-128"/>
              </a:rPr>
              <a:t>取り組むべき</a:t>
            </a:r>
            <a:r>
              <a:rPr kumimoji="1" lang="ja-JP" altLang="en-US" sz="2400" b="1" i="0" u="none" strike="noStrike" kern="1200" cap="none" spc="0" normalizeH="0" baseline="0" noProof="0" dirty="0">
                <a:ln>
                  <a:noFill/>
                </a:ln>
                <a:solidFill>
                  <a:srgbClr val="000000"/>
                </a:solidFill>
                <a:effectLst/>
                <a:uLnTx/>
                <a:uFillTx/>
                <a:latin typeface="UD デジタル 教科書体 NP-B" panose="02020700000000000000" pitchFamily="18" charset="-128"/>
                <a:ea typeface="UD デジタル 教科書体 NP-B" panose="02020700000000000000" pitchFamily="18" charset="-128"/>
                <a:cs typeface="Meiryo UI" panose="020B0604030504040204" pitchFamily="50" charset="-128"/>
              </a:rPr>
              <a:t>施策</a:t>
            </a:r>
          </a:p>
        </p:txBody>
      </p:sp>
    </p:spTree>
    <p:extLst>
      <p:ext uri="{BB962C8B-B14F-4D97-AF65-F5344CB8AC3E}">
        <p14:creationId xmlns:p14="http://schemas.microsoft.com/office/powerpoint/2010/main" val="2359094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38DFD8B3-1DF9-4F2D-A93A-8EEE1391F914}"/>
              </a:ext>
            </a:extLst>
          </p:cNvPr>
          <p:cNvSpPr/>
          <p:nvPr/>
        </p:nvSpPr>
        <p:spPr>
          <a:xfrm>
            <a:off x="540239" y="2604561"/>
            <a:ext cx="5022359" cy="720000"/>
          </a:xfrm>
          <a:prstGeom prst="rect">
            <a:avLst/>
          </a:prstGeom>
          <a:solidFill>
            <a:schemeClr val="bg1">
              <a:lumMod val="85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82563" indent="-180975"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大阪都市圏の中心として</a:t>
            </a:r>
            <a:endParaRPr lang="en-US" altLang="ja-JP" sz="1600" dirty="0">
              <a:solidFill>
                <a:schemeClr val="tx1"/>
              </a:solidFill>
              <a:latin typeface="UD デジタル 教科書体 N-B" panose="02020700000000000000" pitchFamily="17" charset="-128"/>
              <a:ea typeface="UD デジタル 教科書体 N-B" panose="02020700000000000000" pitchFamily="17" charset="-128"/>
            </a:endParaRPr>
          </a:p>
          <a:p>
            <a:pPr marL="182563" indent="-180975"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多様な都市機能が集積する地域</a:t>
            </a:r>
          </a:p>
        </p:txBody>
      </p:sp>
      <p:sp>
        <p:nvSpPr>
          <p:cNvPr id="2" name="正方形/長方形 1">
            <a:extLst>
              <a:ext uri="{FF2B5EF4-FFF2-40B4-BE49-F238E27FC236}">
                <a16:creationId xmlns:a16="http://schemas.microsoft.com/office/drawing/2014/main" id="{B3DA4B8D-6CB9-43CF-8D37-C82A0813FC8F}"/>
              </a:ext>
            </a:extLst>
          </p:cNvPr>
          <p:cNvSpPr/>
          <p:nvPr/>
        </p:nvSpPr>
        <p:spPr>
          <a:xfrm>
            <a:off x="540240" y="3874759"/>
            <a:ext cx="5022359" cy="720000"/>
          </a:xfrm>
          <a:prstGeom prst="rect">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82563" indent="-180975"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木造住宅が密集する地域</a:t>
            </a:r>
          </a:p>
        </p:txBody>
      </p:sp>
      <p:sp>
        <p:nvSpPr>
          <p:cNvPr id="16" name="正方形/長方形 15">
            <a:extLst>
              <a:ext uri="{FF2B5EF4-FFF2-40B4-BE49-F238E27FC236}">
                <a16:creationId xmlns:a16="http://schemas.microsoft.com/office/drawing/2014/main" id="{1730F4AD-8EBD-4074-ADBC-DF2C8272DC47}"/>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地域特性を踏まえた取り組むべき施策</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29" name="正方形/長方形 28">
            <a:extLst>
              <a:ext uri="{FF2B5EF4-FFF2-40B4-BE49-F238E27FC236}">
                <a16:creationId xmlns:a16="http://schemas.microsoft.com/office/drawing/2014/main" id="{830CF2E7-73B3-4632-A426-C23B7B2C8B1D}"/>
              </a:ext>
            </a:extLst>
          </p:cNvPr>
          <p:cNvSpPr/>
          <p:nvPr/>
        </p:nvSpPr>
        <p:spPr>
          <a:xfrm>
            <a:off x="6246774" y="3889202"/>
            <a:ext cx="5022359" cy="720000"/>
          </a:xfrm>
          <a:prstGeom prst="rect">
            <a:avLst/>
          </a:prstGeom>
          <a:solidFill>
            <a:schemeClr val="bg1">
              <a:lumMod val="85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82563" indent="-180975"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ニュータウンをはじめ、郊外に整備された住宅地</a:t>
            </a:r>
          </a:p>
        </p:txBody>
      </p:sp>
      <p:sp>
        <p:nvSpPr>
          <p:cNvPr id="30" name="正方形/長方形 29">
            <a:extLst>
              <a:ext uri="{FF2B5EF4-FFF2-40B4-BE49-F238E27FC236}">
                <a16:creationId xmlns:a16="http://schemas.microsoft.com/office/drawing/2014/main" id="{9D479B7A-7EC9-460B-8CAE-520DC996A3BB}"/>
              </a:ext>
            </a:extLst>
          </p:cNvPr>
          <p:cNvSpPr/>
          <p:nvPr/>
        </p:nvSpPr>
        <p:spPr>
          <a:xfrm>
            <a:off x="6246774" y="2608798"/>
            <a:ext cx="5022359" cy="72000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82563" indent="-180975"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歴史的まちなみなどの景観資源がある地域</a:t>
            </a:r>
          </a:p>
        </p:txBody>
      </p:sp>
      <p:sp>
        <p:nvSpPr>
          <p:cNvPr id="31" name="正方形/長方形 30">
            <a:extLst>
              <a:ext uri="{FF2B5EF4-FFF2-40B4-BE49-F238E27FC236}">
                <a16:creationId xmlns:a16="http://schemas.microsoft.com/office/drawing/2014/main" id="{00E04539-1648-4A6A-82DA-9693468F1050}"/>
              </a:ext>
            </a:extLst>
          </p:cNvPr>
          <p:cNvSpPr/>
          <p:nvPr/>
        </p:nvSpPr>
        <p:spPr>
          <a:xfrm>
            <a:off x="540239" y="5096247"/>
            <a:ext cx="5022359" cy="720000"/>
          </a:xfrm>
          <a:prstGeom prst="rect">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82563" indent="-180975"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公営・改良住宅など</a:t>
            </a:r>
            <a:endParaRPr lang="en-US" altLang="ja-JP" sz="1600" dirty="0">
              <a:solidFill>
                <a:schemeClr val="tx1"/>
              </a:solidFill>
              <a:latin typeface="UD デジタル 教科書体 N-B" panose="02020700000000000000" pitchFamily="17" charset="-128"/>
              <a:ea typeface="UD デジタル 教科書体 N-B" panose="02020700000000000000" pitchFamily="17" charset="-128"/>
            </a:endParaRPr>
          </a:p>
          <a:p>
            <a:pPr marL="182563" indent="-180975"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公的賃貸住宅を多く有する地域</a:t>
            </a:r>
          </a:p>
        </p:txBody>
      </p:sp>
      <p:sp>
        <p:nvSpPr>
          <p:cNvPr id="32" name="正方形/長方形 31">
            <a:extLst>
              <a:ext uri="{FF2B5EF4-FFF2-40B4-BE49-F238E27FC236}">
                <a16:creationId xmlns:a16="http://schemas.microsoft.com/office/drawing/2014/main" id="{70D01077-5228-41D8-9D3C-ED79B3188491}"/>
              </a:ext>
            </a:extLst>
          </p:cNvPr>
          <p:cNvSpPr/>
          <p:nvPr/>
        </p:nvSpPr>
        <p:spPr>
          <a:xfrm>
            <a:off x="6246774" y="5096247"/>
            <a:ext cx="5022359" cy="72000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82563" indent="-180975"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農山漁村など豊かな自然を有する地域</a:t>
            </a:r>
          </a:p>
        </p:txBody>
      </p:sp>
      <p:sp>
        <p:nvSpPr>
          <p:cNvPr id="26" name="正方形/長方形 25">
            <a:extLst>
              <a:ext uri="{FF2B5EF4-FFF2-40B4-BE49-F238E27FC236}">
                <a16:creationId xmlns:a16="http://schemas.microsoft.com/office/drawing/2014/main" id="{174CE7F3-C9DE-4C67-88D2-2474019738CB}"/>
              </a:ext>
            </a:extLst>
          </p:cNvPr>
          <p:cNvSpPr/>
          <p:nvPr/>
        </p:nvSpPr>
        <p:spPr>
          <a:xfrm>
            <a:off x="447105" y="1041753"/>
            <a:ext cx="11109895" cy="97631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indent="177800"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大阪にはさまざまな地域があり、それぞれの地域が持つストックやポテンシャルを活かし、施策を展開することが重要。このため第２章で示した大阪全体で重点的に取り組むべき施策に加えて、まちのなりたちや変遷、特性を踏まえた特徴的な、６つの地域を取り上げ、地域特性に応じた施策を</a:t>
            </a:r>
            <a:r>
              <a:rPr lang="ja-JP" altLang="en-US">
                <a:solidFill>
                  <a:schemeClr val="tx1"/>
                </a:solidFill>
                <a:latin typeface="UD デジタル 教科書体 NP-R" panose="02020400000000000000" pitchFamily="18" charset="-128"/>
                <a:ea typeface="UD デジタル 教科書体 NP-R" panose="02020400000000000000" pitchFamily="18" charset="-128"/>
              </a:rPr>
              <a:t>展開すべき</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0" name="Text Box 2">
            <a:extLst>
              <a:ext uri="{FF2B5EF4-FFF2-40B4-BE49-F238E27FC236}">
                <a16:creationId xmlns:a16="http://schemas.microsoft.com/office/drawing/2014/main" id="{38BA85C4-B56D-4A9F-87AE-9FA05CE04D1F}"/>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17</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833473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06FF34AB-F0BE-4EBC-98CD-2872AD872C38}"/>
              </a:ext>
            </a:extLst>
          </p:cNvPr>
          <p:cNvSpPr/>
          <p:nvPr/>
        </p:nvSpPr>
        <p:spPr>
          <a:xfrm>
            <a:off x="185737" y="710305"/>
            <a:ext cx="11844513" cy="2824926"/>
          </a:xfrm>
          <a:prstGeom prst="rect">
            <a:avLst/>
          </a:prstGeom>
          <a:no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09A1FCE1-0729-481E-A529-6416489B87B4}"/>
              </a:ext>
            </a:extLst>
          </p:cNvPr>
          <p:cNvSpPr/>
          <p:nvPr/>
        </p:nvSpPr>
        <p:spPr>
          <a:xfrm>
            <a:off x="170045" y="3807091"/>
            <a:ext cx="11844513" cy="2824926"/>
          </a:xfrm>
          <a:prstGeom prst="rect">
            <a:avLst/>
          </a:prstGeom>
          <a:no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664BB681-C09A-4E78-953D-A73F67963543}"/>
              </a:ext>
            </a:extLst>
          </p:cNvPr>
          <p:cNvSpPr/>
          <p:nvPr/>
        </p:nvSpPr>
        <p:spPr>
          <a:xfrm>
            <a:off x="131933" y="3719397"/>
            <a:ext cx="11890022" cy="4680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BD9C04F3-3EFB-446E-9373-1069470A67BA}"/>
              </a:ext>
            </a:extLst>
          </p:cNvPr>
          <p:cNvSpPr/>
          <p:nvPr/>
        </p:nvSpPr>
        <p:spPr>
          <a:xfrm>
            <a:off x="161750" y="609403"/>
            <a:ext cx="11890022" cy="4680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1730F4AD-8EBD-4074-ADBC-DF2C8272DC47}"/>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地域特性を踏まえた取り組むべき施策</a:t>
            </a:r>
          </a:p>
        </p:txBody>
      </p:sp>
      <p:sp>
        <p:nvSpPr>
          <p:cNvPr id="4" name="角丸四角形 55">
            <a:extLst>
              <a:ext uri="{FF2B5EF4-FFF2-40B4-BE49-F238E27FC236}">
                <a16:creationId xmlns:a16="http://schemas.microsoft.com/office/drawing/2014/main" id="{14A809B7-4A48-4A73-8A38-887572F3BA1A}"/>
              </a:ext>
            </a:extLst>
          </p:cNvPr>
          <p:cNvSpPr/>
          <p:nvPr/>
        </p:nvSpPr>
        <p:spPr>
          <a:xfrm>
            <a:off x="185737" y="1118319"/>
            <a:ext cx="9293578" cy="2430180"/>
          </a:xfrm>
          <a:prstGeom prst="roundRect">
            <a:avLst>
              <a:gd name="adj" fmla="val 823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t"/>
          <a:lstStyle/>
          <a:p>
            <a:pPr algn="just">
              <a:spcAft>
                <a:spcPts val="600"/>
              </a:spcAft>
            </a:pPr>
            <a:r>
              <a:rPr lang="en-US"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現状とめざすべき姿</a:t>
            </a:r>
            <a:r>
              <a:rPr lang="en-US"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　</a:t>
            </a:r>
          </a:p>
          <a:p>
            <a:pPr marL="177800" algn="just">
              <a:spcAft>
                <a:spcPts val="600"/>
              </a:spcAft>
            </a:pPr>
            <a:r>
              <a:rPr lang="ja-JP" altLang="en-US"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　</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大阪都心部は、大阪都市圏の中心として、</a:t>
            </a:r>
            <a:r>
              <a:rPr lang="ja-JP" altLang="en-US"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居住機能など</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多様な都市機能が集積</a:t>
            </a:r>
            <a:r>
              <a:rPr lang="ja-JP" altLang="en-US"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し、人口も増加傾向となっており、今後、</a:t>
            </a:r>
            <a:r>
              <a:rPr lang="ja-JP" altLang="en-US"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更に</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住みたい・住み続けたいと思える居住機能の充実や環境の整備</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を図る</a:t>
            </a:r>
            <a:r>
              <a:rPr lang="ja-JP" altLang="en-US"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べき</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a:t>
            </a:r>
          </a:p>
          <a:p>
            <a:pPr algn="just">
              <a:spcAft>
                <a:spcPts val="600"/>
              </a:spcAft>
            </a:pP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（施策の方向性）</a:t>
            </a:r>
          </a:p>
          <a:p>
            <a:pPr marL="355600" indent="-177800" algn="just"/>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　・</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魅力的で質の高い住まい・まちづくり</a:t>
            </a:r>
            <a:r>
              <a:rPr lang="ja-JP" altLang="en-US"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の</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推進</a:t>
            </a:r>
            <a:r>
              <a:rPr lang="ja-JP" altLang="en-US"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や</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「住むまち」としての大阪の魅力</a:t>
            </a:r>
            <a:r>
              <a:rPr lang="ja-JP" altLang="en-US"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の</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情報発信</a:t>
            </a:r>
            <a:r>
              <a:rPr lang="ja-JP" altLang="en-US"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などに</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より、多世代・多様な人々が</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住み、働き、交流する住まい・まち</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をめざす。</a:t>
            </a:r>
          </a:p>
          <a:p>
            <a:pPr marL="355600" indent="-177800" algn="just"/>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　・歩行者中心の賑わいのある道路空間</a:t>
            </a:r>
            <a:r>
              <a:rPr lang="ja-JP" altLang="en-US"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や公園など快適に過ごせる</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魅力的なオープンスペース</a:t>
            </a:r>
            <a:r>
              <a:rPr lang="ja-JP" altLang="en-US"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を形成</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。また、豊かな歴史・文化を活かしたさまざまな</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観光資源の活用などによる賑わいを創出</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a:t>
            </a:r>
          </a:p>
          <a:p>
            <a:pPr marL="449263" marR="0" lvl="0" indent="-449263" algn="l" defTabSz="914400" rtl="0" eaLnBrk="1" fontAlgn="auto" latinLnBrk="0" hangingPunct="1">
              <a:lnSpc>
                <a:spcPts val="1800"/>
              </a:lnSpc>
              <a:spcBef>
                <a:spcPts val="0"/>
              </a:spcBef>
              <a:spcAft>
                <a:spcPts val="600"/>
              </a:spcAft>
              <a:buClrTx/>
              <a:buSzTx/>
              <a:buFontTx/>
              <a:buNone/>
              <a:tabLst/>
              <a:defRPr/>
            </a:pP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spcAft>
                <a:spcPts val="600"/>
              </a:spcAft>
            </a:pP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8" name="Text Box 2">
            <a:extLst>
              <a:ext uri="{FF2B5EF4-FFF2-40B4-BE49-F238E27FC236}">
                <a16:creationId xmlns:a16="http://schemas.microsoft.com/office/drawing/2014/main" id="{3BCC8442-E02C-453B-9983-76687B1F419C}"/>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18</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0" name="正方形/長方形 9">
            <a:extLst>
              <a:ext uri="{FF2B5EF4-FFF2-40B4-BE49-F238E27FC236}">
                <a16:creationId xmlns:a16="http://schemas.microsoft.com/office/drawing/2014/main" id="{7D52A700-8EAC-4C32-A86B-F9D223126E5D}"/>
              </a:ext>
            </a:extLst>
          </p:cNvPr>
          <p:cNvSpPr>
            <a:spLocks/>
          </p:cNvSpPr>
          <p:nvPr/>
        </p:nvSpPr>
        <p:spPr>
          <a:xfrm>
            <a:off x="-1200" y="580579"/>
            <a:ext cx="12193200" cy="540000"/>
          </a:xfrm>
          <a:prstGeom prst="rect">
            <a:avLst/>
          </a:prstGeom>
          <a:no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大阪都市圏の中心として多様な都市機能が集積する地域</a:t>
            </a:r>
          </a:p>
        </p:txBody>
      </p:sp>
      <p:sp>
        <p:nvSpPr>
          <p:cNvPr id="12" name="正方形/長方形 11">
            <a:extLst>
              <a:ext uri="{FF2B5EF4-FFF2-40B4-BE49-F238E27FC236}">
                <a16:creationId xmlns:a16="http://schemas.microsoft.com/office/drawing/2014/main" id="{F65B327B-E93A-4D1E-ABE8-DEE1BD5DFE5C}"/>
              </a:ext>
            </a:extLst>
          </p:cNvPr>
          <p:cNvSpPr>
            <a:spLocks/>
          </p:cNvSpPr>
          <p:nvPr/>
        </p:nvSpPr>
        <p:spPr>
          <a:xfrm>
            <a:off x="-9350" y="3698993"/>
            <a:ext cx="12061122" cy="540000"/>
          </a:xfrm>
          <a:prstGeom prst="rect">
            <a:avLst/>
          </a:prstGeom>
          <a:no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木造住宅が密集する地域</a:t>
            </a:r>
          </a:p>
        </p:txBody>
      </p:sp>
      <p:sp>
        <p:nvSpPr>
          <p:cNvPr id="13" name="角丸四角形 55">
            <a:extLst>
              <a:ext uri="{FF2B5EF4-FFF2-40B4-BE49-F238E27FC236}">
                <a16:creationId xmlns:a16="http://schemas.microsoft.com/office/drawing/2014/main" id="{157919B1-9217-4069-8BF4-87D31C7B1DC0}"/>
              </a:ext>
            </a:extLst>
          </p:cNvPr>
          <p:cNvSpPr/>
          <p:nvPr/>
        </p:nvSpPr>
        <p:spPr>
          <a:xfrm>
            <a:off x="170046" y="4227816"/>
            <a:ext cx="9414222" cy="2342317"/>
          </a:xfrm>
          <a:prstGeom prst="roundRect">
            <a:avLst>
              <a:gd name="adj" fmla="val 823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t"/>
          <a:lstStyle/>
          <a:p>
            <a:pPr algn="just">
              <a:spcAft>
                <a:spcPts val="600"/>
              </a:spcAft>
            </a:pP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　</a:t>
            </a:r>
            <a:r>
              <a:rPr lang="en-US"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現状とめざすべき姿</a:t>
            </a:r>
            <a:r>
              <a:rPr lang="en-US"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　</a:t>
            </a:r>
          </a:p>
          <a:p>
            <a:pPr marL="177800" indent="133350" algn="just">
              <a:spcAft>
                <a:spcPts val="600"/>
              </a:spcAft>
              <a:tabLst>
                <a:tab pos="177800" algn="l"/>
              </a:tabLst>
            </a:pP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狭あいな道路や老朽化した木造住宅等が数多く残っており、</a:t>
            </a:r>
            <a:r>
              <a:rPr lang="ja-JP" altLang="en-US" sz="1600" b="1" u="sng" kern="100" dirty="0">
                <a:solidFill>
                  <a:schemeClr val="tx1"/>
                </a:solidFill>
                <a:latin typeface="Century" panose="02040604050505020304" pitchFamily="18" charset="0"/>
                <a:ea typeface="UD デジタル 教科書体 NK-R" panose="02020400000000000000" pitchFamily="18" charset="-128"/>
                <a:cs typeface="Times New Roman" panose="02020603050405020304" pitchFamily="18" charset="0"/>
              </a:rPr>
              <a:t>地震などの発生による</a:t>
            </a:r>
            <a:r>
              <a:rPr lang="ja-JP" altLang="ja-JP" sz="1600" b="1" u="sng" kern="100" dirty="0">
                <a:solidFill>
                  <a:schemeClr val="tx1"/>
                </a:solidFill>
                <a:latin typeface="Century" panose="02040604050505020304" pitchFamily="18" charset="0"/>
                <a:ea typeface="UD デジタル 教科書体 NK-R" panose="02020400000000000000" pitchFamily="18" charset="-128"/>
                <a:cs typeface="Times New Roman" panose="02020603050405020304" pitchFamily="18" charset="0"/>
              </a:rPr>
              <a:t>甚大な被害が想定</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され</a:t>
            </a:r>
            <a:r>
              <a:rPr lang="ja-JP" altLang="en-US" sz="1600" kern="100" dirty="0">
                <a:solidFill>
                  <a:schemeClr val="tx1"/>
                </a:solidFill>
                <a:latin typeface="Century" panose="02040604050505020304" pitchFamily="18" charset="0"/>
                <a:ea typeface="UD デジタル 教科書体 NK-R" panose="02020400000000000000" pitchFamily="18" charset="-128"/>
                <a:cs typeface="Times New Roman" panose="02020603050405020304" pitchFamily="18" charset="0"/>
              </a:rPr>
              <a:t>る</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ため、</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災害に強い都市構造を形成</a:t>
            </a:r>
            <a:r>
              <a:rPr lang="ja-JP" altLang="en-US"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するだけでなく、</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地域の魅力を高めるまちづくりを推進</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すべき。</a:t>
            </a:r>
          </a:p>
          <a:p>
            <a:pPr algn="just">
              <a:spcAft>
                <a:spcPts val="600"/>
              </a:spcAft>
            </a:pP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（施策の方向性）</a:t>
            </a:r>
          </a:p>
          <a:p>
            <a:pPr marL="355600" indent="-177800" algn="just"/>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・「地震時等に著しく危険な密集市街地」について、</a:t>
            </a:r>
            <a:r>
              <a:rPr lang="ja-JP" altLang="en-US"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大阪府密集市街地整備方針</a:t>
            </a:r>
            <a:r>
              <a:rPr lang="ja-JP" altLang="en-US"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に基づき</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、「まちの防災性の向上」「地域防災力の</a:t>
            </a:r>
            <a:r>
              <a:rPr lang="ja-JP" altLang="en-US"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さらなる</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向上」「民間活力を誘発するまちづくり」の</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取組</a:t>
            </a:r>
            <a:r>
              <a:rPr lang="ja-JP" altLang="en-US" sz="1600" b="1" u="sng" kern="100" dirty="0">
                <a:solidFill>
                  <a:schemeClr val="tx1"/>
                </a:solidFill>
                <a:latin typeface="Century" panose="02040604050505020304" pitchFamily="18" charset="0"/>
                <a:ea typeface="UD デジタル 教科書体 NK-R" panose="02020400000000000000" pitchFamily="18" charset="-128"/>
                <a:cs typeface="Times New Roman" panose="02020603050405020304" pitchFamily="18" charset="0"/>
              </a:rPr>
              <a:t>を</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推進</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a:t>
            </a:r>
          </a:p>
          <a:p>
            <a:pPr marL="355600" indent="-177800"/>
            <a:r>
              <a:rPr lang="ja-JP" altLang="ja-JP" sz="16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・耐震性</a:t>
            </a:r>
            <a:r>
              <a:rPr lang="ja-JP" altLang="en-US" sz="1600" dirty="0">
                <a:solidFill>
                  <a:schemeClr val="tx1"/>
                </a:solidFill>
                <a:latin typeface="Century" panose="02040604050505020304" pitchFamily="18" charset="0"/>
                <a:ea typeface="UD デジタル 教科書体 NK-R" panose="02020400000000000000" pitchFamily="18" charset="-128"/>
                <a:cs typeface="Times New Roman" panose="02020603050405020304" pitchFamily="18" charset="0"/>
              </a:rPr>
              <a:t>が</a:t>
            </a:r>
            <a:r>
              <a:rPr lang="ja-JP" altLang="ja-JP" sz="16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不足する住宅の耐震化・除却の促進や、利用可能な長屋などの</a:t>
            </a:r>
            <a:r>
              <a:rPr lang="ja-JP" altLang="en-US" sz="16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地域資源の利活用の推進</a:t>
            </a:r>
            <a:r>
              <a:rPr lang="ja-JP" altLang="ja-JP" sz="16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a:t>
            </a:r>
            <a:endParaRPr lang="en-US" altLang="ja-JP" sz="16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endParaRPr>
          </a:p>
          <a:p>
            <a:pPr marL="355600" indent="-177800"/>
            <a:r>
              <a:rPr lang="ja-JP" altLang="en-US" sz="1600" dirty="0">
                <a:solidFill>
                  <a:schemeClr val="tx1"/>
                </a:solidFill>
                <a:latin typeface="Century" panose="02040604050505020304" pitchFamily="18" charset="0"/>
                <a:ea typeface="UD デジタル 教科書体 NK-R" panose="02020400000000000000" pitchFamily="18" charset="-128"/>
                <a:cs typeface="Times New Roman" panose="02020603050405020304" pitchFamily="18" charset="0"/>
              </a:rPr>
              <a:t>・</a:t>
            </a:r>
            <a:r>
              <a:rPr lang="ja-JP" altLang="ja-JP" sz="16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住宅所有者の死亡等により空き家の発生が見込まれることから、住宅の終活や住宅更新、住み替えを促進。</a:t>
            </a:r>
            <a:endParaRPr kumimoji="1" lang="en-US" altLang="ja-JP" sz="16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14" name="テキスト ボックス 59440">
            <a:extLst>
              <a:ext uri="{FF2B5EF4-FFF2-40B4-BE49-F238E27FC236}">
                <a16:creationId xmlns:a16="http://schemas.microsoft.com/office/drawing/2014/main" id="{4FF2B21D-8DD3-44F4-A84A-14F3FC6F2549}"/>
              </a:ext>
            </a:extLst>
          </p:cNvPr>
          <p:cNvSpPr txBox="1"/>
          <p:nvPr/>
        </p:nvSpPr>
        <p:spPr>
          <a:xfrm>
            <a:off x="10384096" y="6155634"/>
            <a:ext cx="1095375" cy="3238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1000" kern="1200" dirty="0">
                <a:solidFill>
                  <a:srgbClr val="000000"/>
                </a:solidFill>
                <a:effectLst/>
                <a:latin typeface="Century" panose="02040604050505020304" pitchFamily="18" charset="0"/>
                <a:ea typeface="UD デジタル 教科書体 N-R" panose="02020400000000000000" pitchFamily="17" charset="-128"/>
                <a:cs typeface="Times New Roman" panose="02020603050405020304" pitchFamily="18" charset="0"/>
              </a:rPr>
              <a:t>木造密集市街地</a:t>
            </a:r>
            <a:endParaRPr lang="ja-JP" sz="1100" kern="100" dirty="0">
              <a:effectLst/>
              <a:latin typeface="Century" panose="02040604050505020304" pitchFamily="18" charset="0"/>
              <a:ea typeface="UD デジタル 教科書体 NK-R" panose="02020400000000000000" pitchFamily="18" charset="-128"/>
              <a:cs typeface="Times New Roman" panose="02020603050405020304" pitchFamily="18" charset="0"/>
            </a:endParaRPr>
          </a:p>
        </p:txBody>
      </p:sp>
      <p:sp>
        <p:nvSpPr>
          <p:cNvPr id="18" name="テキスト ボックス 59440">
            <a:extLst>
              <a:ext uri="{FF2B5EF4-FFF2-40B4-BE49-F238E27FC236}">
                <a16:creationId xmlns:a16="http://schemas.microsoft.com/office/drawing/2014/main" id="{B7F6E8D0-4F35-4F6E-92EA-906628AD72CF}"/>
              </a:ext>
            </a:extLst>
          </p:cNvPr>
          <p:cNvSpPr txBox="1"/>
          <p:nvPr/>
        </p:nvSpPr>
        <p:spPr>
          <a:xfrm>
            <a:off x="10558248" y="3104609"/>
            <a:ext cx="852029" cy="3238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1050" kern="100" dirty="0">
                <a:latin typeface="Century" panose="02040604050505020304" pitchFamily="18" charset="0"/>
                <a:ea typeface="UD デジタル 教科書体 NK-R" panose="02020400000000000000" pitchFamily="18" charset="-128"/>
                <a:cs typeface="Times New Roman" panose="02020603050405020304" pitchFamily="18" charset="0"/>
              </a:rPr>
              <a:t>大阪市内</a:t>
            </a:r>
            <a:endParaRPr lang="ja-JP" sz="1050" kern="100" dirty="0">
              <a:effectLst/>
              <a:latin typeface="Century" panose="02040604050505020304" pitchFamily="18" charset="0"/>
              <a:ea typeface="UD デジタル 教科書体 NK-R" panose="02020400000000000000" pitchFamily="18" charset="-128"/>
              <a:cs typeface="Times New Roman" panose="02020603050405020304" pitchFamily="18" charset="0"/>
            </a:endParaRPr>
          </a:p>
        </p:txBody>
      </p:sp>
      <p:pic>
        <p:nvPicPr>
          <p:cNvPr id="5" name="図 4">
            <a:extLst>
              <a:ext uri="{FF2B5EF4-FFF2-40B4-BE49-F238E27FC236}">
                <a16:creationId xmlns:a16="http://schemas.microsoft.com/office/drawing/2014/main" id="{0D0E5AEB-1EBC-4E53-9D02-9B2B9095C706}"/>
              </a:ext>
            </a:extLst>
          </p:cNvPr>
          <p:cNvPicPr>
            <a:picLocks noChangeAspect="1"/>
          </p:cNvPicPr>
          <p:nvPr/>
        </p:nvPicPr>
        <p:blipFill>
          <a:blip r:embed="rId2"/>
          <a:stretch>
            <a:fillRect/>
          </a:stretch>
        </p:blipFill>
        <p:spPr>
          <a:xfrm>
            <a:off x="9785731" y="1458501"/>
            <a:ext cx="2109399" cy="1579001"/>
          </a:xfrm>
          <a:prstGeom prst="rect">
            <a:avLst/>
          </a:prstGeom>
        </p:spPr>
      </p:pic>
      <p:pic>
        <p:nvPicPr>
          <p:cNvPr id="6" name="図 5">
            <a:extLst>
              <a:ext uri="{FF2B5EF4-FFF2-40B4-BE49-F238E27FC236}">
                <a16:creationId xmlns:a16="http://schemas.microsoft.com/office/drawing/2014/main" id="{E3F7AF5E-17B6-4E6A-84F8-B0F590E4F616}"/>
              </a:ext>
            </a:extLst>
          </p:cNvPr>
          <p:cNvPicPr>
            <a:picLocks noChangeAspect="1"/>
          </p:cNvPicPr>
          <p:nvPr/>
        </p:nvPicPr>
        <p:blipFill>
          <a:blip r:embed="rId3"/>
          <a:stretch>
            <a:fillRect/>
          </a:stretch>
        </p:blipFill>
        <p:spPr>
          <a:xfrm>
            <a:off x="9846697" y="4598275"/>
            <a:ext cx="1987468" cy="1493649"/>
          </a:xfrm>
          <a:prstGeom prst="rect">
            <a:avLst/>
          </a:prstGeom>
        </p:spPr>
      </p:pic>
    </p:spTree>
    <p:extLst>
      <p:ext uri="{BB962C8B-B14F-4D97-AF65-F5344CB8AC3E}">
        <p14:creationId xmlns:p14="http://schemas.microsoft.com/office/powerpoint/2010/main" val="2947944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B8FDE8DB-7578-4F15-8F27-26BB553D30B7}"/>
              </a:ext>
            </a:extLst>
          </p:cNvPr>
          <p:cNvSpPr/>
          <p:nvPr/>
        </p:nvSpPr>
        <p:spPr>
          <a:xfrm>
            <a:off x="212886" y="4011038"/>
            <a:ext cx="11844513" cy="2717140"/>
          </a:xfrm>
          <a:prstGeom prst="rect">
            <a:avLst/>
          </a:prstGeom>
          <a:no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FA001650-C3D7-40CB-97AF-69AF96E63F58}"/>
              </a:ext>
            </a:extLst>
          </p:cNvPr>
          <p:cNvSpPr/>
          <p:nvPr/>
        </p:nvSpPr>
        <p:spPr>
          <a:xfrm>
            <a:off x="212886" y="3787363"/>
            <a:ext cx="11890022" cy="4680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C78B7C9F-8EEB-474F-89FD-6CCED02FE7F0}"/>
              </a:ext>
            </a:extLst>
          </p:cNvPr>
          <p:cNvSpPr/>
          <p:nvPr/>
        </p:nvSpPr>
        <p:spPr>
          <a:xfrm>
            <a:off x="185737" y="744171"/>
            <a:ext cx="11844513" cy="2910571"/>
          </a:xfrm>
          <a:prstGeom prst="rect">
            <a:avLst/>
          </a:prstGeom>
          <a:no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2A5B3A76-2231-4CD5-89AC-3BAEC3327D4F}"/>
              </a:ext>
            </a:extLst>
          </p:cNvPr>
          <p:cNvSpPr/>
          <p:nvPr/>
        </p:nvSpPr>
        <p:spPr>
          <a:xfrm>
            <a:off x="161750" y="587913"/>
            <a:ext cx="11890022" cy="4680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55">
            <a:extLst>
              <a:ext uri="{FF2B5EF4-FFF2-40B4-BE49-F238E27FC236}">
                <a16:creationId xmlns:a16="http://schemas.microsoft.com/office/drawing/2014/main" id="{E08642F6-93BC-4310-AC6C-63AEC9F87803}"/>
              </a:ext>
            </a:extLst>
          </p:cNvPr>
          <p:cNvSpPr/>
          <p:nvPr/>
        </p:nvSpPr>
        <p:spPr>
          <a:xfrm>
            <a:off x="240899" y="1040487"/>
            <a:ext cx="11529159" cy="1563818"/>
          </a:xfrm>
          <a:prstGeom prst="roundRect">
            <a:avLst>
              <a:gd name="adj" fmla="val 823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t"/>
          <a:lstStyle/>
          <a:p>
            <a:pPr algn="just"/>
            <a:r>
              <a:rPr lang="en-US"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現状とめざすべき姿</a:t>
            </a:r>
            <a:r>
              <a:rPr lang="en-US"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a:t>
            </a:r>
            <a:endPar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endParaRPr>
          </a:p>
          <a:p>
            <a:pPr marL="185738" algn="just"/>
            <a:r>
              <a:rPr lang="ja-JP" altLang="en-US" sz="1600" b="1" kern="100" dirty="0">
                <a:solidFill>
                  <a:schemeClr val="tx1"/>
                </a:solidFill>
                <a:latin typeface="Century" panose="02040604050505020304" pitchFamily="18" charset="0"/>
                <a:ea typeface="UD デジタル 教科書体 NK-R" panose="02020400000000000000" pitchFamily="18" charset="-128"/>
                <a:cs typeface="Times New Roman" panose="02020603050405020304" pitchFamily="18" charset="0"/>
              </a:rPr>
              <a:t>○　</a:t>
            </a:r>
            <a:r>
              <a:rPr lang="ja-JP" altLang="ja-JP" sz="1600" b="1"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大規模な公的賃貸住宅団地のある地域</a:t>
            </a:r>
          </a:p>
          <a:p>
            <a:pPr marL="358775" algn="just"/>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公的賃貸住宅が</a:t>
            </a:r>
            <a:r>
              <a:rPr lang="ja-JP" altLang="en-US"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一定</a:t>
            </a:r>
            <a:r>
              <a:rPr lang="ja-JP" altLang="en-US" sz="1600" kern="100" dirty="0">
                <a:solidFill>
                  <a:schemeClr val="tx1"/>
                </a:solidFill>
                <a:latin typeface="Century" panose="02040604050505020304" pitchFamily="18" charset="0"/>
                <a:ea typeface="UD デジタル 教科書体 NK-R" panose="02020400000000000000" pitchFamily="18" charset="-128"/>
                <a:cs typeface="Times New Roman" panose="02020603050405020304" pitchFamily="18" charset="0"/>
              </a:rPr>
              <a:t>まとまってあり</a:t>
            </a:r>
            <a:r>
              <a:rPr lang="ja-JP" altLang="en-US"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、設備等の老朽化などの</a:t>
            </a:r>
            <a:r>
              <a:rPr lang="ja-JP" altLang="en-US"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ストックの課題</a:t>
            </a:r>
            <a:r>
              <a:rPr lang="ja-JP" altLang="en-US"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に加え、</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地域交流の希薄化</a:t>
            </a:r>
            <a:r>
              <a:rPr lang="ja-JP" altLang="en-US"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など</a:t>
            </a:r>
            <a:r>
              <a:rPr lang="ja-JP" altLang="en-US"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地域コミュニティの</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課題</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が生じて</a:t>
            </a:r>
            <a:r>
              <a:rPr lang="ja-JP" altLang="en-US"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おり、</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多様な世代が</a:t>
            </a:r>
            <a:r>
              <a:rPr lang="ja-JP" altLang="en-US"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安心して</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活き活きと住み続けることができるまちづくりを</a:t>
            </a:r>
            <a:r>
              <a:rPr lang="ja-JP" altLang="en-US" sz="1600" b="1" u="sng" kern="100" dirty="0">
                <a:solidFill>
                  <a:schemeClr val="tx1"/>
                </a:solidFill>
                <a:latin typeface="Century" panose="02040604050505020304" pitchFamily="18" charset="0"/>
                <a:ea typeface="UD デジタル 教科書体 NK-R" panose="02020400000000000000" pitchFamily="18" charset="-128"/>
                <a:cs typeface="Times New Roman" panose="02020603050405020304" pitchFamily="18" charset="0"/>
              </a:rPr>
              <a:t>進める</a:t>
            </a:r>
            <a:r>
              <a:rPr lang="ja-JP" altLang="en-US" sz="1600" kern="100" dirty="0">
                <a:solidFill>
                  <a:schemeClr val="tx1"/>
                </a:solidFill>
                <a:latin typeface="Century" panose="02040604050505020304" pitchFamily="18" charset="0"/>
                <a:ea typeface="UD デジタル 教科書体 NK-R" panose="02020400000000000000" pitchFamily="18" charset="-128"/>
                <a:cs typeface="Times New Roman" panose="02020603050405020304" pitchFamily="18" charset="0"/>
              </a:rPr>
              <a:t>べき</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a:t>
            </a:r>
          </a:p>
          <a:p>
            <a:pPr marL="185738" algn="just"/>
            <a:r>
              <a:rPr lang="ja-JP" altLang="en-US" sz="1600" b="1" kern="100" dirty="0">
                <a:solidFill>
                  <a:schemeClr val="tx1"/>
                </a:solidFill>
                <a:latin typeface="Century" panose="02040604050505020304" pitchFamily="18" charset="0"/>
                <a:ea typeface="UD デジタル 教科書体 NK-R" panose="02020400000000000000" pitchFamily="18" charset="-128"/>
                <a:cs typeface="Times New Roman" panose="02020603050405020304" pitchFamily="18" charset="0"/>
              </a:rPr>
              <a:t>○　</a:t>
            </a:r>
            <a:r>
              <a:rPr lang="ja-JP" altLang="ja-JP" sz="1600" b="1"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いわゆる同和地区を含む旧地域改善向け公営・改良住宅のある地域</a:t>
            </a:r>
          </a:p>
          <a:p>
            <a:pPr marL="358775" algn="just">
              <a:spcAft>
                <a:spcPts val="600"/>
              </a:spcAft>
            </a:pP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地域の実情に即して、建替え</a:t>
            </a:r>
            <a:r>
              <a:rPr lang="ja-JP" altLang="en-US"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など</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により居住水準の向上を促進するとともに、建替え余剰地等を活用すべき。</a:t>
            </a:r>
          </a:p>
        </p:txBody>
      </p:sp>
      <p:sp>
        <p:nvSpPr>
          <p:cNvPr id="14" name="Text Box 2">
            <a:extLst>
              <a:ext uri="{FF2B5EF4-FFF2-40B4-BE49-F238E27FC236}">
                <a16:creationId xmlns:a16="http://schemas.microsoft.com/office/drawing/2014/main" id="{2CB63AFB-2226-4ACE-84F2-3BE9EA5678A8}"/>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19</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5" name="正方形/長方形 4">
            <a:extLst>
              <a:ext uri="{FF2B5EF4-FFF2-40B4-BE49-F238E27FC236}">
                <a16:creationId xmlns:a16="http://schemas.microsoft.com/office/drawing/2014/main" id="{D9F8A273-8656-4435-BE38-5B312DBD2790}"/>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地域特性を踏まえた取り組むべき施策</a:t>
            </a:r>
          </a:p>
        </p:txBody>
      </p:sp>
      <p:sp>
        <p:nvSpPr>
          <p:cNvPr id="6" name="正方形/長方形 5">
            <a:extLst>
              <a:ext uri="{FF2B5EF4-FFF2-40B4-BE49-F238E27FC236}">
                <a16:creationId xmlns:a16="http://schemas.microsoft.com/office/drawing/2014/main" id="{1507126A-7259-43AE-8EE1-08DFB0F59F59}"/>
              </a:ext>
            </a:extLst>
          </p:cNvPr>
          <p:cNvSpPr>
            <a:spLocks/>
          </p:cNvSpPr>
          <p:nvPr/>
        </p:nvSpPr>
        <p:spPr>
          <a:xfrm>
            <a:off x="0" y="574529"/>
            <a:ext cx="12193200" cy="540000"/>
          </a:xfrm>
          <a:prstGeom prst="rect">
            <a:avLst/>
          </a:prstGeom>
          <a:no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公営・改良住宅など公的賃貸住宅を多く有する地域</a:t>
            </a:r>
          </a:p>
        </p:txBody>
      </p:sp>
      <p:sp>
        <p:nvSpPr>
          <p:cNvPr id="7" name="正方形/長方形 6">
            <a:extLst>
              <a:ext uri="{FF2B5EF4-FFF2-40B4-BE49-F238E27FC236}">
                <a16:creationId xmlns:a16="http://schemas.microsoft.com/office/drawing/2014/main" id="{6AA020EF-FBCC-4376-9874-44D9D6D8EBD3}"/>
              </a:ext>
            </a:extLst>
          </p:cNvPr>
          <p:cNvSpPr>
            <a:spLocks/>
          </p:cNvSpPr>
          <p:nvPr/>
        </p:nvSpPr>
        <p:spPr>
          <a:xfrm>
            <a:off x="10161" y="3751363"/>
            <a:ext cx="12193200" cy="540000"/>
          </a:xfrm>
          <a:prstGeom prst="rect">
            <a:avLst/>
          </a:prstGeom>
          <a:no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歴史的まちなみなどの景観資源がある地域</a:t>
            </a:r>
          </a:p>
        </p:txBody>
      </p:sp>
      <p:sp>
        <p:nvSpPr>
          <p:cNvPr id="8" name="角丸四角形 55">
            <a:extLst>
              <a:ext uri="{FF2B5EF4-FFF2-40B4-BE49-F238E27FC236}">
                <a16:creationId xmlns:a16="http://schemas.microsoft.com/office/drawing/2014/main" id="{D37F5DB5-8E81-4CCE-BC73-F5F7C8D20B8C}"/>
              </a:ext>
            </a:extLst>
          </p:cNvPr>
          <p:cNvSpPr/>
          <p:nvPr/>
        </p:nvSpPr>
        <p:spPr>
          <a:xfrm>
            <a:off x="212886" y="4360823"/>
            <a:ext cx="10003722" cy="2262497"/>
          </a:xfrm>
          <a:prstGeom prst="roundRect">
            <a:avLst>
              <a:gd name="adj" fmla="val 823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t"/>
          <a:lstStyle/>
          <a:p>
            <a:pPr algn="just"/>
            <a:r>
              <a:rPr lang="en-US"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現状とめざすべき姿</a:t>
            </a:r>
            <a:r>
              <a:rPr lang="en-US"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a:t>
            </a:r>
            <a:endPar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endParaRPr>
          </a:p>
          <a:p>
            <a:pPr marL="177800" indent="133350" algn="just">
              <a:tabLst>
                <a:tab pos="9693275" algn="l"/>
              </a:tabLst>
            </a:pPr>
            <a:r>
              <a:rPr lang="ja-JP" altLang="en-US"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大阪には、歴史的な</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まちなみや建築物が多く残ってい</a:t>
            </a:r>
            <a:r>
              <a:rPr lang="ja-JP" altLang="en-US"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るが</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建替えなどが進むことで失われつつある</a:t>
            </a:r>
            <a:endParaRPr lang="en-US"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endParaRPr>
          </a:p>
          <a:p>
            <a:pPr marL="177800" indent="133350" algn="just">
              <a:tabLst>
                <a:tab pos="9693275" algn="l"/>
              </a:tabLst>
            </a:pP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地域もあ</a:t>
            </a:r>
            <a:r>
              <a:rPr lang="ja-JP" altLang="en-US"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る</a:t>
            </a:r>
            <a:r>
              <a:rPr lang="ja-JP" altLang="en-US"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ため、</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まちなみを保全・修景により継承</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していくとともに、地域資源として</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積極的に発信、</a:t>
            </a:r>
            <a:endParaRPr lang="en-US"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endParaRPr>
          </a:p>
          <a:p>
            <a:pPr marL="177800" indent="133350" algn="just">
              <a:spcAft>
                <a:spcPts val="600"/>
              </a:spcAft>
              <a:tabLst>
                <a:tab pos="9693275" algn="l"/>
              </a:tabLst>
            </a:pP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活用</a:t>
            </a:r>
            <a:r>
              <a:rPr lang="ja-JP" altLang="en-US" sz="1600" b="1" u="sng" kern="100" dirty="0">
                <a:solidFill>
                  <a:schemeClr val="tx1"/>
                </a:solidFill>
                <a:latin typeface="Century" panose="02040604050505020304" pitchFamily="18" charset="0"/>
                <a:ea typeface="UD デジタル 教科書体 NK-R" panose="02020400000000000000" pitchFamily="18" charset="-128"/>
                <a:cs typeface="Times New Roman" panose="02020603050405020304" pitchFamily="18" charset="0"/>
              </a:rPr>
              <a:t>し</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魅力的なまちづくりを進める</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べき</a:t>
            </a:r>
            <a:r>
              <a:rPr lang="ja-JP" altLang="en-US" sz="1600" kern="100" dirty="0">
                <a:solidFill>
                  <a:schemeClr val="tx1"/>
                </a:solidFill>
                <a:latin typeface="Century" panose="02040604050505020304" pitchFamily="18" charset="0"/>
                <a:ea typeface="UD デジタル 教科書体 NK-R" panose="02020400000000000000" pitchFamily="18" charset="-128"/>
                <a:cs typeface="Times New Roman" panose="02020603050405020304" pitchFamily="18" charset="0"/>
              </a:rPr>
              <a:t>。</a:t>
            </a:r>
            <a:r>
              <a:rPr lang="en-US"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 </a:t>
            </a:r>
            <a:endPar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endParaRPr>
          </a:p>
          <a:p>
            <a:pPr algn="just"/>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（施策の方向性）</a:t>
            </a:r>
          </a:p>
          <a:p>
            <a:pPr marL="177800" indent="-84138" algn="just"/>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・府や市町村が策定する</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景観計画に基づき</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周囲のまちなみや環境と調和した景観形成</a:t>
            </a:r>
            <a:r>
              <a:rPr lang="ja-JP" altLang="en-US"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を継続的に推進</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a:t>
            </a:r>
          </a:p>
          <a:p>
            <a:pPr marL="177800" indent="-84138" algn="just"/>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・古民家等を</a:t>
            </a:r>
            <a:r>
              <a:rPr lang="ja-JP" altLang="en-US"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宿泊施設等として</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活用</a:t>
            </a:r>
            <a:r>
              <a:rPr lang="ja-JP" altLang="en-US"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し</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a:t>
            </a:r>
            <a:r>
              <a:rPr lang="ja-JP" altLang="en-US"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その</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事例の普及等を通じ</a:t>
            </a:r>
            <a:r>
              <a:rPr lang="ja-JP" altLang="en-US" sz="1600" kern="100" dirty="0">
                <a:solidFill>
                  <a:schemeClr val="tx1"/>
                </a:solidFill>
                <a:latin typeface="Century" panose="02040604050505020304" pitchFamily="18" charset="0"/>
                <a:ea typeface="UD デジタル 教科書体 NK-R" panose="02020400000000000000" pitchFamily="18" charset="-128"/>
                <a:cs typeface="Times New Roman" panose="02020603050405020304" pitchFamily="18" charset="0"/>
              </a:rPr>
              <a:t>て、</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民間主体</a:t>
            </a:r>
            <a:r>
              <a:rPr lang="ja-JP" altLang="en-US"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の</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まちづくり</a:t>
            </a:r>
            <a:r>
              <a:rPr lang="ja-JP" altLang="en-US"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を</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推進</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a:t>
            </a:r>
          </a:p>
          <a:p>
            <a:pPr marL="177800" indent="-84138" algn="just"/>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・「ビュースポットおおさか」</a:t>
            </a:r>
            <a:r>
              <a:rPr lang="ja-JP" altLang="en-US" sz="1600" kern="100" dirty="0">
                <a:solidFill>
                  <a:schemeClr val="tx1"/>
                </a:solidFill>
                <a:latin typeface="Century" panose="02040604050505020304" pitchFamily="18" charset="0"/>
                <a:ea typeface="UD デジタル 教科書体 NK-R" panose="02020400000000000000" pitchFamily="18" charset="-128"/>
                <a:cs typeface="Times New Roman" panose="02020603050405020304" pitchFamily="18" charset="0"/>
              </a:rPr>
              <a:t>の</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国内外への情報発信</a:t>
            </a:r>
            <a:r>
              <a:rPr lang="ja-JP" altLang="en-US"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により</a:t>
            </a:r>
            <a:r>
              <a:rPr lang="ja-JP" altLang="en-US"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府</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民の景観に対する愛着や関心を高める取組</a:t>
            </a:r>
            <a:r>
              <a:rPr lang="ja-JP" altLang="en-US"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の</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展開</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a:t>
            </a:r>
          </a:p>
          <a:p>
            <a:pPr marL="449263" marR="0" lvl="0" indent="-449263" algn="just" defTabSz="914400" rtl="0" eaLnBrk="1" fontAlgn="auto" latinLnBrk="0" hangingPunct="1">
              <a:lnSpc>
                <a:spcPts val="1800"/>
              </a:lnSpc>
              <a:spcBef>
                <a:spcPts val="600"/>
              </a:spcBef>
              <a:buClrTx/>
              <a:buSzTx/>
              <a:buFontTx/>
              <a:buNone/>
              <a:tabLst/>
              <a:defRPr/>
            </a:pPr>
            <a:endParaRPr kumimoji="1" lang="en-US" altLang="ja-JP" sz="16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10" name="テキスト ボックス 5">
            <a:extLst>
              <a:ext uri="{FF2B5EF4-FFF2-40B4-BE49-F238E27FC236}">
                <a16:creationId xmlns:a16="http://schemas.microsoft.com/office/drawing/2014/main" id="{1D8CA78D-51D2-4DBB-B162-38DF9943942E}"/>
              </a:ext>
            </a:extLst>
          </p:cNvPr>
          <p:cNvSpPr txBox="1"/>
          <p:nvPr/>
        </p:nvSpPr>
        <p:spPr>
          <a:xfrm>
            <a:off x="10003722" y="6204991"/>
            <a:ext cx="1691640" cy="2159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191770" marR="191770" algn="ctr">
              <a:lnSpc>
                <a:spcPts val="800"/>
              </a:lnSpc>
              <a:spcAft>
                <a:spcPts val="0"/>
              </a:spcAft>
            </a:pPr>
            <a:r>
              <a:rPr lang="ja-JP" sz="1000" kern="100" dirty="0">
                <a:solidFill>
                  <a:srgbClr val="000000"/>
                </a:solidFill>
                <a:effectLst/>
                <a:latin typeface="Century" panose="02040604050505020304" pitchFamily="18" charset="0"/>
                <a:ea typeface="UD デジタル 教科書体 N-R" panose="02020400000000000000" pitchFamily="17" charset="-128"/>
                <a:cs typeface="Times New Roman" panose="02020603050405020304" pitchFamily="18" charset="0"/>
              </a:rPr>
              <a:t>富田林寺内町</a:t>
            </a:r>
            <a:endParaRPr lang="ja-JP" sz="1200" kern="100" dirty="0">
              <a:effectLst/>
              <a:latin typeface="Century" panose="02040604050505020304" pitchFamily="18" charset="0"/>
              <a:ea typeface="UD デジタル 教科書体 NK-R" panose="02020400000000000000" pitchFamily="18" charset="-128"/>
              <a:cs typeface="Times New Roman" panose="02020603050405020304" pitchFamily="18" charset="0"/>
            </a:endParaRPr>
          </a:p>
        </p:txBody>
      </p:sp>
      <p:grpSp>
        <p:nvGrpSpPr>
          <p:cNvPr id="18" name="グループ化 17" title="空き店舗を活用した高齢者の見守り拠点施設の整備事例">
            <a:extLst>
              <a:ext uri="{FF2B5EF4-FFF2-40B4-BE49-F238E27FC236}">
                <a16:creationId xmlns:a16="http://schemas.microsoft.com/office/drawing/2014/main" id="{5CAFC44A-2A9F-4D51-B97B-B1877E2B4C6A}"/>
              </a:ext>
            </a:extLst>
          </p:cNvPr>
          <p:cNvGrpSpPr/>
          <p:nvPr/>
        </p:nvGrpSpPr>
        <p:grpSpPr>
          <a:xfrm>
            <a:off x="10252540" y="1988091"/>
            <a:ext cx="1736090" cy="1596678"/>
            <a:chOff x="-84247" y="-210322"/>
            <a:chExt cx="1736090" cy="1597513"/>
          </a:xfrm>
        </p:grpSpPr>
        <p:pic>
          <p:nvPicPr>
            <p:cNvPr id="19" name="図 18">
              <a:extLst>
                <a:ext uri="{FF2B5EF4-FFF2-40B4-BE49-F238E27FC236}">
                  <a16:creationId xmlns:a16="http://schemas.microsoft.com/office/drawing/2014/main" id="{64C6FB94-6BB6-4592-9EA1-52A13113FD6C}"/>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bwMode="auto">
            <a:xfrm>
              <a:off x="-75621" y="-210322"/>
              <a:ext cx="1655926" cy="1239731"/>
            </a:xfrm>
            <a:prstGeom prst="rect">
              <a:avLst/>
            </a:prstGeom>
            <a:noFill/>
          </p:spPr>
        </p:pic>
        <p:sp>
          <p:nvSpPr>
            <p:cNvPr id="20" name="テキスト ボックス 177">
              <a:extLst>
                <a:ext uri="{FF2B5EF4-FFF2-40B4-BE49-F238E27FC236}">
                  <a16:creationId xmlns:a16="http://schemas.microsoft.com/office/drawing/2014/main" id="{96C9B613-5468-44C4-BE3A-C550699567D0}"/>
                </a:ext>
              </a:extLst>
            </p:cNvPr>
            <p:cNvSpPr txBox="1">
              <a:spLocks noChangeArrowheads="1"/>
            </p:cNvSpPr>
            <p:nvPr/>
          </p:nvSpPr>
          <p:spPr bwMode="auto">
            <a:xfrm>
              <a:off x="-84247" y="1088116"/>
              <a:ext cx="1736090" cy="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l"/>
              <a:r>
                <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空き店舗を活用した高齢者の見守り拠点施設の整備事例</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grpSp>
      <p:sp>
        <p:nvSpPr>
          <p:cNvPr id="21" name="角丸四角形 55">
            <a:extLst>
              <a:ext uri="{FF2B5EF4-FFF2-40B4-BE49-F238E27FC236}">
                <a16:creationId xmlns:a16="http://schemas.microsoft.com/office/drawing/2014/main" id="{0B11393B-72AF-4DE2-844E-0AF5EA0C3FE2}"/>
              </a:ext>
            </a:extLst>
          </p:cNvPr>
          <p:cNvSpPr/>
          <p:nvPr/>
        </p:nvSpPr>
        <p:spPr>
          <a:xfrm>
            <a:off x="240899" y="2583070"/>
            <a:ext cx="10274707" cy="1061722"/>
          </a:xfrm>
          <a:prstGeom prst="roundRect">
            <a:avLst>
              <a:gd name="adj" fmla="val 823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t"/>
          <a:lstStyle/>
          <a:p>
            <a:pPr algn="just"/>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（施策の方向性）</a:t>
            </a:r>
          </a:p>
          <a:p>
            <a:pPr marL="85725" algn="just"/>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・公的賃貸住宅の空室や敷地</a:t>
            </a:r>
            <a:r>
              <a:rPr lang="ja-JP" altLang="en-US" sz="1600" kern="100" dirty="0">
                <a:solidFill>
                  <a:schemeClr val="tx1"/>
                </a:solidFill>
                <a:latin typeface="Century" panose="02040604050505020304" pitchFamily="18" charset="0"/>
                <a:ea typeface="UD デジタル 教科書体 NK-R" panose="02020400000000000000" pitchFamily="18" charset="-128"/>
                <a:cs typeface="Times New Roman" panose="02020603050405020304" pitchFamily="18" charset="0"/>
              </a:rPr>
              <a:t>、</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地域にある空家や空地等を活用し、</a:t>
            </a:r>
            <a:r>
              <a:rPr lang="ja-JP" altLang="en-US" sz="1600" b="1" u="sng" kern="100" dirty="0">
                <a:solidFill>
                  <a:schemeClr val="tx1"/>
                </a:solidFill>
                <a:latin typeface="Century" panose="02040604050505020304" pitchFamily="18" charset="0"/>
                <a:ea typeface="UD デジタル 教科書体 NK-R" panose="02020400000000000000" pitchFamily="18" charset="-128"/>
                <a:cs typeface="Times New Roman" panose="02020603050405020304" pitchFamily="18" charset="0"/>
              </a:rPr>
              <a:t>地域の</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ニーズに対応した施設・機能</a:t>
            </a:r>
            <a:r>
              <a:rPr lang="ja-JP" altLang="en-US"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を</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充実</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a:t>
            </a:r>
          </a:p>
          <a:p>
            <a:pPr marL="85725" algn="just"/>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a:t>
            </a:r>
            <a:r>
              <a:rPr lang="ja-JP" altLang="en-US"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公的賃貸住宅事業者間の連携強化や民間のアイデア・ノウハウの活用等より、</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多様な住宅供給や施設導入を促進</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a:t>
            </a:r>
          </a:p>
          <a:p>
            <a:pPr marL="85725"/>
            <a:r>
              <a:rPr lang="ja-JP" altLang="ja-JP" sz="16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a:t>
            </a:r>
            <a:r>
              <a:rPr lang="ja-JP" altLang="ja-JP" sz="1600" b="1" u="sng"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市町と地元住民等との連携を促進</a:t>
            </a:r>
            <a:r>
              <a:rPr lang="ja-JP" altLang="en-US" sz="16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するなど、公と民の</a:t>
            </a:r>
            <a:r>
              <a:rPr lang="ja-JP" altLang="ja-JP" sz="16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パートナーシップによるまちづくりを促進。</a:t>
            </a:r>
            <a:r>
              <a:rPr kumimoji="1" lang="ja-JP" altLang="en-US" sz="16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rPr>
              <a:t>　</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p:txBody>
      </p:sp>
      <p:pic>
        <p:nvPicPr>
          <p:cNvPr id="22" name="図 21">
            <a:extLst>
              <a:ext uri="{FF2B5EF4-FFF2-40B4-BE49-F238E27FC236}">
                <a16:creationId xmlns:a16="http://schemas.microsoft.com/office/drawing/2014/main" id="{95BFDE24-E7ED-44D4-A00B-D0FF6B653776}"/>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9573638" y="4587132"/>
            <a:ext cx="2350632" cy="1536057"/>
          </a:xfrm>
          <a:prstGeom prst="rect">
            <a:avLst/>
          </a:prstGeom>
          <a:noFill/>
          <a:ln>
            <a:noFill/>
          </a:ln>
        </p:spPr>
      </p:pic>
    </p:spTree>
    <p:extLst>
      <p:ext uri="{BB962C8B-B14F-4D97-AF65-F5344CB8AC3E}">
        <p14:creationId xmlns:p14="http://schemas.microsoft.com/office/powerpoint/2010/main" val="1686763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322F554-11B9-49AD-BD79-B4E9BB57027C}"/>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Times New Roman"/>
              </a:rPr>
              <a:t>　はじめに</a:t>
            </a:r>
          </a:p>
        </p:txBody>
      </p:sp>
      <p:sp>
        <p:nvSpPr>
          <p:cNvPr id="4" name="正方形/長方形 3">
            <a:extLst>
              <a:ext uri="{FF2B5EF4-FFF2-40B4-BE49-F238E27FC236}">
                <a16:creationId xmlns:a16="http://schemas.microsoft.com/office/drawing/2014/main" id="{B1D21B24-1599-4D25-B5D6-F8C6CCEFC0D1}"/>
              </a:ext>
            </a:extLst>
          </p:cNvPr>
          <p:cNvSpPr/>
          <p:nvPr/>
        </p:nvSpPr>
        <p:spPr>
          <a:xfrm>
            <a:off x="230616" y="882221"/>
            <a:ext cx="11580384" cy="588370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住まいは、人々のくらしを支える生活の基盤であり、住まいをはじめとした建築物は、人々の社会生活や地域活動を支える拠点、都市の重要な構成要素。そのあり方は、府民のくらしの質、都市の活力や安全性、景観、地域コミュニティの維持形成などに密接に関連している。豊かな住まいやくらしの創造を通じて、大阪に住まう人々・訪れる人々の幸せを実現することが、住宅・建築政策の使命。</a:t>
            </a:r>
            <a:endParaRPr kumimoji="1" lang="en-US" altLang="ja-JP" sz="16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182563" marR="0" lvl="0" indent="-18097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182563"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近年、少子高齢化の更なる進展や地域コミュニティ機能の低下、単身世帯や在住外国人の増加など世帯の多様化やライフスタイルの一層の多様化が進んでいる。また、地震・豪雨をはじめとした災害の頻発化・激甚化による災害リスクの高まりや、大阪・関西万博の開催を契機に、デジタル技術などの新技術が一層普及することで、便利で快適に生活できる社会の実現が期待されるなど、社会情勢は変化している。</a:t>
            </a:r>
          </a:p>
          <a:p>
            <a:pPr marL="182563" marR="0" lvl="0" indent="-18097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182563"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また、空き家や老朽マンションをはじめとした様々な課題への対応や、</a:t>
            </a:r>
            <a:r>
              <a:rPr kumimoji="1" lang="en-US" altLang="ja-JP" sz="16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2050</a:t>
            </a:r>
            <a:r>
              <a:rPr kumimoji="1" lang="ja-JP" altLang="en-US" sz="16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年カーボンニュートラルの実現に向けた省エネ対策の推進、住宅確保要配慮者が安心して住まいを確保でき、くらし続けることができる環境の整備等に加えて、多様化する居住ニーズへの対応や担い手の確保など、住宅・建築政策を取り巻く状況や課題が多様化・複雑化している。</a:t>
            </a:r>
            <a:endParaRPr kumimoji="1" lang="en-US" altLang="ja-JP" sz="16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182563" marR="0" lvl="0" indent="-18097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182563" marR="0" lvl="0" indent="-180975" algn="just" defTabSz="9144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UD デジタル 教科書体 NP-R" panose="02020400000000000000" pitchFamily="18" charset="-128"/>
                <a:ea typeface="UD デジタル 教科書体 NP-R" panose="02020400000000000000" pitchFamily="18" charset="-128"/>
              </a:rPr>
              <a:t>○ このような中、大阪に住まう人々、訪れる人々の幸せを実現していくためには、今後の住宅・建築政策においては、住生活の主役である府民をはじめ、民間事業者や地域団体、</a:t>
            </a:r>
            <a:r>
              <a:rPr lang="en-US" altLang="ja-JP" sz="1600" dirty="0">
                <a:solidFill>
                  <a:prstClr val="black"/>
                </a:solidFill>
                <a:latin typeface="UD デジタル 教科書体 NP-R" panose="02020400000000000000" pitchFamily="18" charset="-128"/>
                <a:ea typeface="UD デジタル 教科書体 NP-R" panose="02020400000000000000" pitchFamily="18" charset="-128"/>
              </a:rPr>
              <a:t>NPO</a:t>
            </a:r>
            <a:r>
              <a:rPr lang="ja-JP" altLang="en-US" sz="1600" dirty="0">
                <a:solidFill>
                  <a:prstClr val="black"/>
                </a:solidFill>
                <a:latin typeface="UD デジタル 教科書体 NP-R" panose="02020400000000000000" pitchFamily="18" charset="-128"/>
                <a:ea typeface="UD デジタル 教科書体 NP-R" panose="02020400000000000000" pitchFamily="18" charset="-128"/>
              </a:rPr>
              <a:t>、行政、公的団体など、様々な主体が連携し、大阪らしさを活かして、自分らしく幸せにくらすことができる住まい・まちをともにつくりあげていくことが求められる。</a:t>
            </a:r>
            <a:endParaRPr kumimoji="1" lang="en-US" altLang="ja-JP" sz="16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182563" marR="0" lvl="0" indent="-18097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182563"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a:t>
            </a:r>
            <a:r>
              <a:rPr lang="ja-JP" altLang="en-US" sz="1600" dirty="0">
                <a:solidFill>
                  <a:prstClr val="black"/>
                </a:solidFill>
                <a:latin typeface="UD デジタル 教科書体 NP-R" panose="02020400000000000000" pitchFamily="18" charset="-128"/>
                <a:ea typeface="UD デジタル 教科書体 NP-R" panose="02020400000000000000" pitchFamily="18" charset="-128"/>
              </a:rPr>
              <a:t>大阪府住生活審議会で</a:t>
            </a:r>
            <a:r>
              <a:rPr kumimoji="1" lang="ja-JP" altLang="en-US" sz="16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は、令和７年３月</a:t>
            </a:r>
            <a:r>
              <a:rPr lang="ja-JP" altLang="en-US" sz="1600" dirty="0">
                <a:solidFill>
                  <a:prstClr val="black"/>
                </a:solidFill>
                <a:latin typeface="UD デジタル 教科書体 NP-R" panose="02020400000000000000" pitchFamily="18" charset="-128"/>
                <a:ea typeface="UD デジタル 教科書体 NP-R" panose="02020400000000000000" pitchFamily="18" charset="-128"/>
              </a:rPr>
              <a:t>の</a:t>
            </a:r>
            <a:r>
              <a:rPr kumimoji="1" lang="ja-JP" altLang="en-US" sz="16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大阪府知事からの「大阪における今後の住宅・建築政策のあり方」の諮問を受け、審議会のもとに設置した住生活基本計画推進部会を中心に、耐震改修促進計画専門部会及び、居住安定確保計画推進部会とも連携し、専門的な検討を行い、本答申のとりまとめを行った。</a:t>
            </a:r>
          </a:p>
          <a:p>
            <a:pPr marL="182563"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今後、大阪府においては、本答申を踏まえた新たな住宅・建築政策に取り組まれることを期待</a:t>
            </a:r>
            <a:r>
              <a:rPr lang="ja-JP" altLang="en-US" sz="1600" dirty="0">
                <a:solidFill>
                  <a:prstClr val="black"/>
                </a:solidFill>
                <a:latin typeface="UD デジタル 教科書体 NP-R" panose="02020400000000000000" pitchFamily="18" charset="-128"/>
                <a:ea typeface="UD デジタル 教科書体 NP-R" panose="02020400000000000000" pitchFamily="18" charset="-128"/>
              </a:rPr>
              <a:t>する</a:t>
            </a:r>
            <a:r>
              <a:rPr kumimoji="1" lang="ja-JP" altLang="en-US" sz="16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kumimoji="1" lang="en-US" altLang="ja-JP" sz="16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 name="Text Box 2">
            <a:extLst>
              <a:ext uri="{FF2B5EF4-FFF2-40B4-BE49-F238E27FC236}">
                <a16:creationId xmlns:a16="http://schemas.microsoft.com/office/drawing/2014/main" id="{44663D52-6018-422F-BBC4-B07718D4294F}"/>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CD1E3EF9-C8F1-45E4-AD9D-B4C5D7756A5D}" type="slidenum">
              <a:rPr kumimoji="1" lang="en-US" altLang="ja-JP"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a:t>
            </a:fld>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Tree>
    <p:extLst>
      <p:ext uri="{BB962C8B-B14F-4D97-AF65-F5344CB8AC3E}">
        <p14:creationId xmlns:p14="http://schemas.microsoft.com/office/powerpoint/2010/main" val="3592908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E0C8ABF3-7460-4EF8-9716-0EAE7AE37CD4}"/>
              </a:ext>
            </a:extLst>
          </p:cNvPr>
          <p:cNvSpPr/>
          <p:nvPr/>
        </p:nvSpPr>
        <p:spPr>
          <a:xfrm>
            <a:off x="164215" y="4167575"/>
            <a:ext cx="11844513" cy="2484000"/>
          </a:xfrm>
          <a:prstGeom prst="rect">
            <a:avLst/>
          </a:prstGeom>
          <a:no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0BD2E7FC-91D2-45CD-A173-A1A4620489FA}"/>
              </a:ext>
            </a:extLst>
          </p:cNvPr>
          <p:cNvSpPr/>
          <p:nvPr/>
        </p:nvSpPr>
        <p:spPr>
          <a:xfrm>
            <a:off x="140228" y="4011318"/>
            <a:ext cx="11890022" cy="4680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5E900284-EB2A-44C4-BFEF-8D87EC71AF66}"/>
              </a:ext>
            </a:extLst>
          </p:cNvPr>
          <p:cNvSpPr/>
          <p:nvPr/>
        </p:nvSpPr>
        <p:spPr>
          <a:xfrm>
            <a:off x="185737" y="744171"/>
            <a:ext cx="11844513" cy="3189868"/>
          </a:xfrm>
          <a:prstGeom prst="rect">
            <a:avLst/>
          </a:prstGeom>
          <a:no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A30583C6-9224-4AD6-A179-5B9DC2288F65}"/>
              </a:ext>
            </a:extLst>
          </p:cNvPr>
          <p:cNvSpPr/>
          <p:nvPr/>
        </p:nvSpPr>
        <p:spPr>
          <a:xfrm>
            <a:off x="161750" y="587913"/>
            <a:ext cx="11890022" cy="4680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55">
            <a:extLst>
              <a:ext uri="{FF2B5EF4-FFF2-40B4-BE49-F238E27FC236}">
                <a16:creationId xmlns:a16="http://schemas.microsoft.com/office/drawing/2014/main" id="{14A809B7-4A48-4A73-8A38-887572F3BA1A}"/>
              </a:ext>
            </a:extLst>
          </p:cNvPr>
          <p:cNvSpPr/>
          <p:nvPr/>
        </p:nvSpPr>
        <p:spPr>
          <a:xfrm>
            <a:off x="374867" y="1130081"/>
            <a:ext cx="11443842" cy="112126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t"/>
          <a:lstStyle/>
          <a:p>
            <a:pPr algn="just"/>
            <a:r>
              <a:rPr lang="en-US"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現状とめざすべき姿</a:t>
            </a:r>
            <a:r>
              <a:rPr lang="en-US"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a:t>
            </a:r>
            <a:endParaRPr lang="en-US" altLang="ja-JP" sz="1600" kern="100" dirty="0">
              <a:solidFill>
                <a:schemeClr val="tx1"/>
              </a:solidFill>
              <a:latin typeface="Century" panose="02040604050505020304" pitchFamily="18" charset="0"/>
              <a:ea typeface="UD デジタル 教科書体 NK-R" panose="02020400000000000000" pitchFamily="18" charset="-128"/>
              <a:cs typeface="Times New Roman" panose="02020603050405020304" pitchFamily="18" charset="0"/>
            </a:endParaRPr>
          </a:p>
          <a:p>
            <a:pPr marL="182563" indent="133350" algn="just"/>
            <a:r>
              <a:rPr lang="ja-JP" altLang="en-US" sz="1600" kern="100" dirty="0">
                <a:solidFill>
                  <a:schemeClr val="tx1"/>
                </a:solidFill>
                <a:latin typeface="Century" panose="02040604050505020304" pitchFamily="18" charset="0"/>
                <a:ea typeface="UD デジタル 教科書体 NK-R" panose="02020400000000000000" pitchFamily="18" charset="-128"/>
                <a:cs typeface="Times New Roman" panose="02020603050405020304" pitchFamily="18" charset="0"/>
              </a:rPr>
              <a:t>郊外を中心に、</a:t>
            </a:r>
            <a:r>
              <a:rPr lang="ja-JP" altLang="en-US"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公的賃貸住宅を含めて整備された大規模なニュータウンや、戸建て住宅を中心とした住宅地では、住まいの老朽化・空き家等の発生が課題となっている地域や交通サービスを確保する取組が必要となる地域もあり、</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高齢者</a:t>
            </a:r>
            <a:r>
              <a:rPr lang="ja-JP" altLang="en-US"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などが住み続けられ</a:t>
            </a:r>
            <a:r>
              <a:rPr lang="ja-JP" altLang="en-US" sz="1600" b="1" u="sng" kern="100" dirty="0">
                <a:solidFill>
                  <a:schemeClr val="tx1"/>
                </a:solidFill>
                <a:latin typeface="Century" panose="02040604050505020304" pitchFamily="18" charset="0"/>
                <a:ea typeface="UD デジタル 教科書体 NK-R" panose="02020400000000000000" pitchFamily="18" charset="-128"/>
                <a:cs typeface="Times New Roman" panose="02020603050405020304" pitchFamily="18" charset="0"/>
              </a:rPr>
              <a:t>、</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子育て世帯など次世代に住み継がれる環境整備</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を図るべき。</a:t>
            </a:r>
          </a:p>
        </p:txBody>
      </p:sp>
      <p:sp>
        <p:nvSpPr>
          <p:cNvPr id="10" name="Text Box 2">
            <a:extLst>
              <a:ext uri="{FF2B5EF4-FFF2-40B4-BE49-F238E27FC236}">
                <a16:creationId xmlns:a16="http://schemas.microsoft.com/office/drawing/2014/main" id="{6DD2DC15-BB6F-406A-920A-C9B0485FD062}"/>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20</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5" name="正方形/長方形 4">
            <a:extLst>
              <a:ext uri="{FF2B5EF4-FFF2-40B4-BE49-F238E27FC236}">
                <a16:creationId xmlns:a16="http://schemas.microsoft.com/office/drawing/2014/main" id="{2D13A23B-7158-4276-8389-7B108DA44814}"/>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地域特性を踏まえた取り組むべき施策</a:t>
            </a:r>
          </a:p>
        </p:txBody>
      </p:sp>
      <p:sp>
        <p:nvSpPr>
          <p:cNvPr id="6" name="正方形/長方形 5">
            <a:extLst>
              <a:ext uri="{FF2B5EF4-FFF2-40B4-BE49-F238E27FC236}">
                <a16:creationId xmlns:a16="http://schemas.microsoft.com/office/drawing/2014/main" id="{51D12DF7-D1D1-4BC0-9681-2A77F3C87D5B}"/>
              </a:ext>
            </a:extLst>
          </p:cNvPr>
          <p:cNvSpPr>
            <a:spLocks/>
          </p:cNvSpPr>
          <p:nvPr/>
        </p:nvSpPr>
        <p:spPr>
          <a:xfrm>
            <a:off x="0" y="540662"/>
            <a:ext cx="12193200" cy="540000"/>
          </a:xfrm>
          <a:prstGeom prst="rect">
            <a:avLst/>
          </a:prstGeom>
          <a:no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ニュータウンをはじめ、郊外に整備された住宅地</a:t>
            </a:r>
          </a:p>
        </p:txBody>
      </p:sp>
      <p:sp>
        <p:nvSpPr>
          <p:cNvPr id="7" name="角丸四角形 55">
            <a:extLst>
              <a:ext uri="{FF2B5EF4-FFF2-40B4-BE49-F238E27FC236}">
                <a16:creationId xmlns:a16="http://schemas.microsoft.com/office/drawing/2014/main" id="{C44F3DC2-BDEE-4670-AFFE-90275B71DCEB}"/>
              </a:ext>
            </a:extLst>
          </p:cNvPr>
          <p:cNvSpPr/>
          <p:nvPr/>
        </p:nvSpPr>
        <p:spPr>
          <a:xfrm>
            <a:off x="297320" y="4526569"/>
            <a:ext cx="9056233" cy="2211116"/>
          </a:xfrm>
          <a:prstGeom prst="roundRect">
            <a:avLst>
              <a:gd name="adj" fmla="val 823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t"/>
          <a:lstStyle/>
          <a:p>
            <a:pPr algn="just"/>
            <a:r>
              <a:rPr lang="en-US"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現状とめざすべき姿</a:t>
            </a:r>
            <a:r>
              <a:rPr lang="en-US"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a:t>
            </a:r>
            <a:endPar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endParaRPr>
          </a:p>
          <a:p>
            <a:pPr marL="85725" indent="133350" algn="just">
              <a:spcAft>
                <a:spcPts val="600"/>
              </a:spcAft>
            </a:pPr>
            <a:r>
              <a:rPr lang="ja-JP" altLang="en-US" sz="1600" kern="100" dirty="0">
                <a:solidFill>
                  <a:schemeClr val="tx1"/>
                </a:solidFill>
                <a:latin typeface="Century" panose="02040604050505020304" pitchFamily="18" charset="0"/>
                <a:ea typeface="UD デジタル 教科書体 NK-R" panose="02020400000000000000" pitchFamily="18" charset="-128"/>
                <a:cs typeface="Times New Roman" panose="02020603050405020304" pitchFamily="18" charset="0"/>
              </a:rPr>
              <a:t>最寄り駅まで出れば鉄道利便性が高く、都心部との移動が容易なものの、</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人口減少</a:t>
            </a:r>
            <a:r>
              <a:rPr lang="ja-JP" altLang="en-US"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等により</a:t>
            </a:r>
            <a:r>
              <a:rPr lang="ja-JP" altLang="en-US" sz="1600" kern="100" dirty="0">
                <a:solidFill>
                  <a:schemeClr val="tx1"/>
                </a:solidFill>
                <a:latin typeface="Century" panose="02040604050505020304" pitchFamily="18" charset="0"/>
                <a:ea typeface="UD デジタル 教科書体 NK-R" panose="02020400000000000000" pitchFamily="18" charset="-128"/>
                <a:cs typeface="Times New Roman" panose="02020603050405020304" pitchFamily="18" charset="0"/>
              </a:rPr>
              <a:t>生活に欠かせない機能や</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地域交通の確保・維持が困難になっている地域</a:t>
            </a:r>
            <a:r>
              <a:rPr lang="ja-JP" altLang="en-US" sz="1600" kern="100" dirty="0">
                <a:solidFill>
                  <a:schemeClr val="tx1"/>
                </a:solidFill>
                <a:latin typeface="Century" panose="02040604050505020304" pitchFamily="18" charset="0"/>
                <a:ea typeface="UD デジタル 教科書体 NK-R" panose="02020400000000000000" pitchFamily="18" charset="-128"/>
                <a:cs typeface="Times New Roman" panose="02020603050405020304" pitchFamily="18" charset="0"/>
              </a:rPr>
              <a:t>があり、</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豊かな自然や観光資源に加え、</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多様なストック・ポテンシャル</a:t>
            </a:r>
            <a:r>
              <a:rPr lang="ja-JP" altLang="en-US"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や都心部とのアクセス利便性</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を活かして地域の活性化</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をめざすべき。</a:t>
            </a:r>
          </a:p>
          <a:p>
            <a:pPr algn="just"/>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（施策の方向性）</a:t>
            </a:r>
          </a:p>
          <a:p>
            <a:pPr marL="268288" indent="-182563" algn="just"/>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　・地域に存在する</a:t>
            </a:r>
            <a:r>
              <a:rPr lang="ja-JP" altLang="en-US" sz="1600" kern="100" dirty="0">
                <a:solidFill>
                  <a:schemeClr val="tx1"/>
                </a:solidFill>
                <a:latin typeface="Century" panose="02040604050505020304" pitchFamily="18" charset="0"/>
                <a:ea typeface="UD デジタル 教科書体 NK-R" panose="02020400000000000000" pitchFamily="18" charset="-128"/>
                <a:cs typeface="Times New Roman" panose="02020603050405020304" pitchFamily="18" charset="0"/>
              </a:rPr>
              <a:t>多様な</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資源を積極的に活用し、</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魅力的な地域を形成</a:t>
            </a:r>
            <a:r>
              <a:rPr lang="ja-JP" altLang="en-US" sz="1600" b="1" u="sng" kern="100" dirty="0">
                <a:solidFill>
                  <a:schemeClr val="tx1"/>
                </a:solidFill>
                <a:latin typeface="Century" panose="02040604050505020304" pitchFamily="18" charset="0"/>
                <a:ea typeface="UD デジタル 教科書体 NK-R" panose="02020400000000000000" pitchFamily="18" charset="-128"/>
                <a:cs typeface="Times New Roman" panose="02020603050405020304" pitchFamily="18" charset="0"/>
              </a:rPr>
              <a:t>するとともに</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a:t>
            </a:r>
            <a:r>
              <a:rPr lang="ja-JP" altLang="en-US"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その</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魅力</a:t>
            </a:r>
            <a:r>
              <a:rPr lang="ja-JP" altLang="en-US"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を</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発信</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a:t>
            </a:r>
          </a:p>
          <a:p>
            <a:pPr marL="268288" indent="-182563" algn="just"/>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　・市町村等</a:t>
            </a:r>
            <a:r>
              <a:rPr lang="ja-JP" altLang="en-US"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の</a:t>
            </a:r>
            <a:r>
              <a:rPr lang="ja-JP" altLang="en-US"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地域の実情に応じた</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地域公共交通の確保・維持にかかる取組</a:t>
            </a:r>
            <a:r>
              <a:rPr lang="ja-JP" altLang="en-US"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への支援や</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就農を希望する方への支援</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に取り組むなど、</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府民のライフスタイルに応じた支援</a:t>
            </a:r>
            <a:r>
              <a:rPr lang="ja-JP" altLang="en-US"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を</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推進</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a:t>
            </a: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8" name="正方形/長方形 7">
            <a:extLst>
              <a:ext uri="{FF2B5EF4-FFF2-40B4-BE49-F238E27FC236}">
                <a16:creationId xmlns:a16="http://schemas.microsoft.com/office/drawing/2014/main" id="{130B9EDC-5C23-45FD-852B-7164B572E4F5}"/>
              </a:ext>
            </a:extLst>
          </p:cNvPr>
          <p:cNvSpPr>
            <a:spLocks/>
          </p:cNvSpPr>
          <p:nvPr/>
        </p:nvSpPr>
        <p:spPr>
          <a:xfrm>
            <a:off x="-27330" y="4011318"/>
            <a:ext cx="12193200" cy="540000"/>
          </a:xfrm>
          <a:prstGeom prst="rect">
            <a:avLst/>
          </a:prstGeom>
          <a:no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農山漁村など豊かな自然を有する地域</a:t>
            </a:r>
          </a:p>
        </p:txBody>
      </p:sp>
      <p:sp>
        <p:nvSpPr>
          <p:cNvPr id="9" name="テキスト ボックス 59440">
            <a:extLst>
              <a:ext uri="{FF2B5EF4-FFF2-40B4-BE49-F238E27FC236}">
                <a16:creationId xmlns:a16="http://schemas.microsoft.com/office/drawing/2014/main" id="{DA8E93E2-CA36-45D5-A13E-B27D12298478}"/>
              </a:ext>
            </a:extLst>
          </p:cNvPr>
          <p:cNvSpPr txBox="1"/>
          <p:nvPr/>
        </p:nvSpPr>
        <p:spPr>
          <a:xfrm>
            <a:off x="9442172" y="6203372"/>
            <a:ext cx="2566556" cy="36512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900" kern="100" dirty="0">
                <a:solidFill>
                  <a:srgbClr val="000000"/>
                </a:solidFill>
                <a:effectLst/>
                <a:latin typeface="Century" panose="02040604050505020304" pitchFamily="18" charset="0"/>
                <a:ea typeface="UD デジタル 教科書体 N-R" panose="02020400000000000000" pitchFamily="17" charset="-128"/>
                <a:cs typeface="Times New Roman" panose="02020603050405020304" pitchFamily="18" charset="0"/>
              </a:rPr>
              <a:t>ビュースポットおおさか</a:t>
            </a:r>
            <a:endParaRPr lang="en-US" altLang="ja-JP" sz="900" kern="100" dirty="0">
              <a:solidFill>
                <a:srgbClr val="000000"/>
              </a:solidFill>
              <a:effectLst/>
              <a:latin typeface="Century" panose="02040604050505020304" pitchFamily="18" charset="0"/>
              <a:ea typeface="UD デジタル 教科書体 N-R" panose="02020400000000000000" pitchFamily="17" charset="-128"/>
              <a:cs typeface="Times New Roman" panose="02020603050405020304" pitchFamily="18" charset="0"/>
            </a:endParaRPr>
          </a:p>
          <a:p>
            <a:pPr algn="ctr"/>
            <a:r>
              <a:rPr lang="ja-JP" altLang="en-US" sz="900" kern="100" dirty="0">
                <a:solidFill>
                  <a:srgbClr val="000000"/>
                </a:solidFill>
                <a:effectLst/>
                <a:latin typeface="Century" panose="02040604050505020304" pitchFamily="18" charset="0"/>
                <a:ea typeface="UD デジタル 教科書体 N-R" panose="02020400000000000000" pitchFamily="17" charset="-128"/>
                <a:cs typeface="Times New Roman" panose="02020603050405020304" pitchFamily="18" charset="0"/>
              </a:rPr>
              <a:t>「</a:t>
            </a:r>
            <a:r>
              <a:rPr lang="en-US" altLang="ja-JP" sz="900" kern="100" dirty="0">
                <a:solidFill>
                  <a:srgbClr val="000000"/>
                </a:solidFill>
                <a:effectLst/>
                <a:latin typeface="Century" panose="02040604050505020304" pitchFamily="18" charset="0"/>
                <a:ea typeface="UD デジタル 教科書体 N-R" panose="02020400000000000000" pitchFamily="17" charset="-128"/>
                <a:cs typeface="Times New Roman" panose="02020603050405020304" pitchFamily="18" charset="0"/>
              </a:rPr>
              <a:t>100. </a:t>
            </a:r>
            <a:r>
              <a:rPr lang="ja-JP" altLang="en-US" sz="900" kern="100" dirty="0">
                <a:solidFill>
                  <a:srgbClr val="000000"/>
                </a:solidFill>
                <a:effectLst/>
                <a:latin typeface="Century" panose="02040604050505020304" pitchFamily="18" charset="0"/>
                <a:ea typeface="UD デジタル 教科書体 N-R" panose="02020400000000000000" pitchFamily="17" charset="-128"/>
                <a:cs typeface="Times New Roman" panose="02020603050405020304" pitchFamily="18" charset="0"/>
              </a:rPr>
              <a:t>下赤阪の棚田を眺める下赤坂城跡」</a:t>
            </a:r>
            <a:endParaRPr lang="ja-JP" sz="1000" kern="100" dirty="0">
              <a:effectLst/>
              <a:latin typeface="Century" panose="02040604050505020304" pitchFamily="18" charset="0"/>
              <a:ea typeface="UD デジタル 教科書体 NK-R" panose="02020400000000000000" pitchFamily="18" charset="-128"/>
              <a:cs typeface="Times New Roman" panose="02020603050405020304" pitchFamily="18" charset="0"/>
            </a:endParaRPr>
          </a:p>
        </p:txBody>
      </p:sp>
      <p:sp>
        <p:nvSpPr>
          <p:cNvPr id="18" name="角丸四角形 55">
            <a:extLst>
              <a:ext uri="{FF2B5EF4-FFF2-40B4-BE49-F238E27FC236}">
                <a16:creationId xmlns:a16="http://schemas.microsoft.com/office/drawing/2014/main" id="{ABDAF013-FC12-4400-A259-2A251E0DDE1F}"/>
              </a:ext>
            </a:extLst>
          </p:cNvPr>
          <p:cNvSpPr/>
          <p:nvPr/>
        </p:nvSpPr>
        <p:spPr>
          <a:xfrm>
            <a:off x="367250" y="2160637"/>
            <a:ext cx="9468000" cy="172437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t"/>
          <a:lstStyle/>
          <a:p>
            <a:pPr algn="just">
              <a:spcBef>
                <a:spcPts val="600"/>
              </a:spcBef>
            </a:pP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（施策の方向性）</a:t>
            </a:r>
          </a:p>
          <a:p>
            <a:pPr marL="182563" indent="-96838" algn="just"/>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a:t>
            </a:r>
            <a:r>
              <a:rPr lang="ja-JP" altLang="en-US"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大学などと連携し</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公的賃貸住宅の空室等を利活用</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し</a:t>
            </a:r>
            <a:r>
              <a:rPr lang="ja-JP" altLang="en-US"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た</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若年・子育て世帯</a:t>
            </a:r>
            <a:r>
              <a:rPr lang="ja-JP" altLang="en-US"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等の</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入居</a:t>
            </a:r>
            <a:r>
              <a:rPr lang="ja-JP" altLang="en-US" sz="1600" b="1" u="sng" kern="100" dirty="0">
                <a:solidFill>
                  <a:schemeClr val="tx1"/>
                </a:solidFill>
                <a:latin typeface="Century" panose="02040604050505020304" pitchFamily="18" charset="0"/>
                <a:ea typeface="UD デジタル 教科書体 NK-R" panose="02020400000000000000" pitchFamily="18" charset="-128"/>
                <a:cs typeface="Times New Roman" panose="02020603050405020304" pitchFamily="18" charset="0"/>
              </a:rPr>
              <a:t>の</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促進</a:t>
            </a:r>
            <a:r>
              <a:rPr lang="ja-JP" altLang="en-US"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や地域のニーズに応じた</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施設・機能</a:t>
            </a:r>
            <a:r>
              <a:rPr lang="ja-JP" altLang="en-US"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の</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充実</a:t>
            </a:r>
            <a:r>
              <a:rPr lang="ja-JP" altLang="en-US"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a:t>
            </a:r>
            <a:r>
              <a:rPr lang="ja-JP" altLang="en-US" sz="1600" kern="100" dirty="0">
                <a:solidFill>
                  <a:schemeClr val="tx1"/>
                </a:solidFill>
                <a:latin typeface="Century" panose="02040604050505020304" pitchFamily="18" charset="0"/>
                <a:ea typeface="UD デジタル 教科書体 NK-R" panose="02020400000000000000" pitchFamily="18" charset="-128"/>
                <a:cs typeface="Times New Roman" panose="02020603050405020304" pitchFamily="18" charset="0"/>
              </a:rPr>
              <a:t>移</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動需要の変化を踏ま</a:t>
            </a:r>
            <a:r>
              <a:rPr lang="ja-JP" altLang="en-US"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えた</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交通サービス</a:t>
            </a:r>
            <a:r>
              <a:rPr lang="ja-JP" altLang="en-US"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の</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確保</a:t>
            </a:r>
            <a:r>
              <a:rPr lang="ja-JP" altLang="en-US"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に関する</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市町村の取組等</a:t>
            </a:r>
            <a:r>
              <a:rPr lang="ja-JP" altLang="en-US"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の</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支援。</a:t>
            </a:r>
          </a:p>
          <a:p>
            <a:pPr marL="182563" indent="-96838" algn="just"/>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・複数の事業主体の公的賃貸住宅がある地域での連携体制</a:t>
            </a:r>
            <a:r>
              <a:rPr lang="ja-JP" altLang="en-US" sz="1600" kern="100" dirty="0">
                <a:solidFill>
                  <a:schemeClr val="tx1"/>
                </a:solidFill>
                <a:latin typeface="Century" panose="02040604050505020304" pitchFamily="18" charset="0"/>
                <a:ea typeface="UD デジタル 教科書体 NK-R" panose="02020400000000000000" pitchFamily="18" charset="-128"/>
                <a:cs typeface="Times New Roman" panose="02020603050405020304" pitchFamily="18" charset="0"/>
              </a:rPr>
              <a:t>の</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強化。</a:t>
            </a:r>
          </a:p>
          <a:p>
            <a:pPr marL="182563" indent="-96838" algn="just"/>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・千里</a:t>
            </a:r>
            <a:r>
              <a:rPr lang="ja-JP" altLang="en-US" sz="1600" kern="100" dirty="0">
                <a:solidFill>
                  <a:schemeClr val="tx1"/>
                </a:solidFill>
                <a:latin typeface="Century" panose="02040604050505020304" pitchFamily="18" charset="0"/>
                <a:ea typeface="UD デジタル 教科書体 NK-R" panose="02020400000000000000" pitchFamily="18" charset="-128"/>
                <a:cs typeface="Times New Roman" panose="02020603050405020304" pitchFamily="18" charset="0"/>
              </a:rPr>
              <a:t>・</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泉北ニュータウンで</a:t>
            </a:r>
            <a:r>
              <a:rPr lang="ja-JP" altLang="en-US"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の</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再生指針などに基づ</a:t>
            </a:r>
            <a:r>
              <a:rPr lang="ja-JP" altLang="en-US"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いた</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、ニュータウン全体の活性化</a:t>
            </a:r>
            <a:r>
              <a:rPr lang="ja-JP" altLang="en-US"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の</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取組</a:t>
            </a:r>
            <a:r>
              <a:rPr lang="ja-JP" altLang="en-US" sz="1600" kern="100" dirty="0">
                <a:solidFill>
                  <a:schemeClr val="tx1"/>
                </a:solidFill>
                <a:latin typeface="Century" panose="02040604050505020304" pitchFamily="18" charset="0"/>
                <a:ea typeface="UD デジタル 教科書体 NK-R" panose="02020400000000000000" pitchFamily="18" charset="-128"/>
                <a:cs typeface="Times New Roman" panose="02020603050405020304" pitchFamily="18" charset="0"/>
              </a:rPr>
              <a:t>の</a:t>
            </a:r>
            <a:r>
              <a:rPr lang="ja-JP" altLang="en-US"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推進</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a:t>
            </a:r>
          </a:p>
          <a:p>
            <a:pPr marL="182563" indent="-96838" algn="just"/>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・既成住宅地にお</a:t>
            </a:r>
            <a:r>
              <a:rPr lang="ja-JP" altLang="en-US"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ける、</a:t>
            </a:r>
            <a:r>
              <a:rPr lang="ja-JP" altLang="ja-JP"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子育て世帯等</a:t>
            </a:r>
            <a:r>
              <a:rPr lang="ja-JP" altLang="en-US"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の住み替えの促進</a:t>
            </a:r>
            <a:r>
              <a:rPr lang="ja-JP" altLang="en-US"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や</a:t>
            </a:r>
            <a:r>
              <a:rPr lang="ja-JP" altLang="en-US"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空家等の適正管理などによる発生予防、除却促進</a:t>
            </a:r>
            <a:r>
              <a:rPr lang="ja-JP" altLang="en-US"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など、</a:t>
            </a:r>
            <a:r>
              <a:rPr lang="ja-JP" altLang="en-US" sz="1600" b="1" u="sng"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地域の実情に即して市町村が適切に施策を推進できるよう</a:t>
            </a:r>
            <a:r>
              <a:rPr lang="ja-JP" altLang="en-US"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に取組を支援</a:t>
            </a:r>
            <a:r>
              <a:rPr lang="ja-JP" altLang="ja-JP" sz="1600" kern="100" dirty="0">
                <a:solidFill>
                  <a:schemeClr val="tx1"/>
                </a:solidFill>
                <a:effectLst/>
                <a:latin typeface="Century" panose="02040604050505020304" pitchFamily="18" charset="0"/>
                <a:ea typeface="UD デジタル 教科書体 NK-R" panose="02020400000000000000" pitchFamily="18" charset="-128"/>
                <a:cs typeface="Times New Roman" panose="02020603050405020304" pitchFamily="18" charset="0"/>
              </a:rPr>
              <a:t>。</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spcAft>
                <a:spcPts val="600"/>
              </a:spcAft>
            </a:pP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22" name="角丸四角形 55">
            <a:extLst>
              <a:ext uri="{FF2B5EF4-FFF2-40B4-BE49-F238E27FC236}">
                <a16:creationId xmlns:a16="http://schemas.microsoft.com/office/drawing/2014/main" id="{5BDFE989-4008-4243-BD51-8FC817B8C160}"/>
              </a:ext>
            </a:extLst>
          </p:cNvPr>
          <p:cNvSpPr/>
          <p:nvPr/>
        </p:nvSpPr>
        <p:spPr>
          <a:xfrm>
            <a:off x="9999069" y="3572512"/>
            <a:ext cx="1914525" cy="435480"/>
          </a:xfrm>
          <a:prstGeom prst="roundRect">
            <a:avLst>
              <a:gd name="adj" fmla="val 8233"/>
            </a:avLst>
          </a:prstGeom>
          <a:noFill/>
          <a:ln w="12700" cap="flat" cmpd="sng" algn="ctr">
            <a:noFill/>
            <a:prstDash val="solid"/>
            <a:miter lim="800000"/>
          </a:ln>
          <a:effectLst/>
        </p:spPr>
        <p:txBody>
          <a:bodyPr wrap="square" lIns="108000" tIns="0" rIns="0" bIns="0" rtlCol="0" anchor="t">
            <a:noAutofit/>
          </a:bodyPr>
          <a:lstStyle/>
          <a:p>
            <a:pPr marL="90170" indent="-90170" algn="ctr">
              <a:lnSpc>
                <a:spcPts val="1300"/>
              </a:lnSpc>
            </a:pPr>
            <a:r>
              <a:rPr lang="ja-JP" sz="900" kern="1200" dirty="0">
                <a:solidFill>
                  <a:srgbClr val="000000"/>
                </a:solidFill>
                <a:effectLst/>
                <a:latin typeface="Century" panose="02040604050505020304" pitchFamily="18" charset="0"/>
                <a:ea typeface="UD デジタル 教科書体 N-R" panose="02020400000000000000" pitchFamily="17" charset="-128"/>
                <a:cs typeface="Times New Roman" panose="02020603050405020304" pitchFamily="18" charset="0"/>
              </a:rPr>
              <a:t>新千里東町近隣センター再整備</a:t>
            </a:r>
            <a:endParaRPr lang="ja-JP" sz="1050" kern="100" dirty="0">
              <a:effectLst/>
              <a:latin typeface="Century" panose="02040604050505020304" pitchFamily="18" charset="0"/>
              <a:ea typeface="UD デジタル 教科書体 NK-R" panose="02020400000000000000" pitchFamily="18" charset="-128"/>
              <a:cs typeface="Times New Roman" panose="02020603050405020304" pitchFamily="18" charset="0"/>
            </a:endParaRPr>
          </a:p>
          <a:p>
            <a:pPr marL="90170" indent="-90170" algn="ctr">
              <a:lnSpc>
                <a:spcPts val="1300"/>
              </a:lnSpc>
            </a:pPr>
            <a:r>
              <a:rPr lang="ja-JP" sz="900" kern="1200" dirty="0">
                <a:solidFill>
                  <a:srgbClr val="000000"/>
                </a:solidFill>
                <a:effectLst/>
                <a:latin typeface="Century" panose="02040604050505020304" pitchFamily="18" charset="0"/>
                <a:ea typeface="UD デジタル 教科書体 N-R" panose="02020400000000000000" pitchFamily="17" charset="-128"/>
                <a:cs typeface="Times New Roman" panose="02020603050405020304" pitchFamily="18" charset="0"/>
              </a:rPr>
              <a:t>（府営住宅活用地）</a:t>
            </a:r>
            <a:endParaRPr lang="ja-JP" sz="1050" kern="100" dirty="0">
              <a:effectLst/>
              <a:latin typeface="Century" panose="02040604050505020304" pitchFamily="18" charset="0"/>
              <a:ea typeface="UD デジタル 教科書体 NK-R" panose="02020400000000000000" pitchFamily="18" charset="-128"/>
              <a:cs typeface="Times New Roman" panose="02020603050405020304" pitchFamily="18" charset="0"/>
            </a:endParaRPr>
          </a:p>
        </p:txBody>
      </p:sp>
      <p:pic>
        <p:nvPicPr>
          <p:cNvPr id="19" name="図 18">
            <a:extLst>
              <a:ext uri="{FF2B5EF4-FFF2-40B4-BE49-F238E27FC236}">
                <a16:creationId xmlns:a16="http://schemas.microsoft.com/office/drawing/2014/main" id="{51F49A44-88D8-4D4E-ABF2-3A9A5FFB36F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66747" y="2083151"/>
            <a:ext cx="1932006" cy="1448859"/>
          </a:xfrm>
          <a:prstGeom prst="rect">
            <a:avLst/>
          </a:prstGeom>
          <a:noFill/>
          <a:ln>
            <a:noFill/>
          </a:ln>
        </p:spPr>
      </p:pic>
      <p:pic>
        <p:nvPicPr>
          <p:cNvPr id="2" name="図 1">
            <a:extLst>
              <a:ext uri="{FF2B5EF4-FFF2-40B4-BE49-F238E27FC236}">
                <a16:creationId xmlns:a16="http://schemas.microsoft.com/office/drawing/2014/main" id="{1D31721C-A07E-4D0F-8D65-40E5EDED1E11}"/>
              </a:ext>
            </a:extLst>
          </p:cNvPr>
          <p:cNvPicPr>
            <a:picLocks noChangeAspect="1"/>
          </p:cNvPicPr>
          <p:nvPr/>
        </p:nvPicPr>
        <p:blipFill>
          <a:blip r:embed="rId3"/>
          <a:stretch>
            <a:fillRect/>
          </a:stretch>
        </p:blipFill>
        <p:spPr>
          <a:xfrm>
            <a:off x="9541420" y="4649882"/>
            <a:ext cx="2353260" cy="1566808"/>
          </a:xfrm>
          <a:prstGeom prst="rect">
            <a:avLst/>
          </a:prstGeom>
        </p:spPr>
      </p:pic>
    </p:spTree>
    <p:extLst>
      <p:ext uri="{BB962C8B-B14F-4D97-AF65-F5344CB8AC3E}">
        <p14:creationId xmlns:p14="http://schemas.microsoft.com/office/powerpoint/2010/main" val="2687464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B51D844-6A45-4102-9DB6-2062A2AA3AC1}"/>
              </a:ext>
            </a:extLst>
          </p:cNvPr>
          <p:cNvSpPr>
            <a:spLocks noChangeArrowheads="1"/>
          </p:cNvSpPr>
          <p:nvPr/>
        </p:nvSpPr>
        <p:spPr bwMode="auto">
          <a:xfrm>
            <a:off x="0" y="2524765"/>
            <a:ext cx="12192000" cy="1272992"/>
          </a:xfrm>
          <a:prstGeom prst="rect">
            <a:avLst/>
          </a:prstGeom>
          <a:solidFill>
            <a:srgbClr val="DEEBF7"/>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ctr" defTabSz="914400" rtl="0" eaLnBrk="1" fontAlgn="auto" latinLnBrk="0" hangingPunct="1">
              <a:lnSpc>
                <a:spcPct val="100000"/>
              </a:lnSpc>
              <a:spcBef>
                <a:spcPts val="1200"/>
              </a:spcBef>
              <a:spcAft>
                <a:spcPts val="0"/>
              </a:spcAft>
              <a:buClrTx/>
              <a:buSzTx/>
              <a:buFontTx/>
              <a:buNone/>
              <a:tabLst>
                <a:tab pos="0" algn="l"/>
                <a:tab pos="914400" algn="l"/>
                <a:tab pos="1828800" algn="l"/>
                <a:tab pos="2743200" algn="l"/>
                <a:tab pos="3657600" algn="l"/>
                <a:tab pos="4122738" algn="l"/>
                <a:tab pos="4572000" algn="l"/>
                <a:tab pos="5486400" algn="l"/>
                <a:tab pos="6400800" algn="l"/>
                <a:tab pos="7315200" algn="l"/>
                <a:tab pos="8229600" algn="l"/>
                <a:tab pos="9144000" algn="l"/>
                <a:tab pos="10058400" algn="l"/>
              </a:tabLst>
              <a:defRPr/>
            </a:pPr>
            <a:r>
              <a:rPr kumimoji="1" lang="ja-JP" altLang="en-US" sz="2400" b="1" i="0" u="none" strike="noStrike" kern="1200" cap="none" spc="0" normalizeH="0" baseline="0" noProof="0" dirty="0">
                <a:ln>
                  <a:noFill/>
                </a:ln>
                <a:solidFill>
                  <a:srgbClr val="000000"/>
                </a:solidFill>
                <a:effectLst/>
                <a:uLnTx/>
                <a:uFillTx/>
                <a:latin typeface="UD デジタル 教科書体 NP-B" panose="02020700000000000000" pitchFamily="18" charset="-128"/>
                <a:ea typeface="UD デジタル 教科書体 NP-B" panose="02020700000000000000" pitchFamily="18" charset="-128"/>
                <a:cs typeface="Meiryo UI" panose="020B0604030504040204" pitchFamily="50" charset="-128"/>
              </a:rPr>
              <a:t>第４章　</a:t>
            </a:r>
            <a:r>
              <a:rPr lang="ja-JP" altLang="en-US" sz="2400" b="1" dirty="0">
                <a:solidFill>
                  <a:srgbClr val="000000"/>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実効</a:t>
            </a:r>
            <a:r>
              <a:rPr kumimoji="1" lang="ja-JP" altLang="en-US" sz="2400" b="1" i="0" u="none" strike="noStrike" kern="1200" cap="none" spc="0" normalizeH="0" baseline="0" noProof="0" dirty="0">
                <a:ln>
                  <a:noFill/>
                </a:ln>
                <a:solidFill>
                  <a:srgbClr val="000000"/>
                </a:solidFill>
                <a:effectLst/>
                <a:uLnTx/>
                <a:uFillTx/>
                <a:latin typeface="UD デジタル 教科書体 NP-B" panose="02020700000000000000" pitchFamily="18" charset="-128"/>
                <a:ea typeface="UD デジタル 教科書体 NP-B" panose="02020700000000000000" pitchFamily="18" charset="-128"/>
                <a:cs typeface="Meiryo UI" panose="020B0604030504040204" pitchFamily="50" charset="-128"/>
              </a:rPr>
              <a:t>性を持った計画の推進に向けて</a:t>
            </a:r>
          </a:p>
        </p:txBody>
      </p:sp>
    </p:spTree>
    <p:extLst>
      <p:ext uri="{BB962C8B-B14F-4D97-AF65-F5344CB8AC3E}">
        <p14:creationId xmlns:p14="http://schemas.microsoft.com/office/powerpoint/2010/main" val="777529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D7171564-733D-494C-AC8C-43367E31DAD5}"/>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79388">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１．住宅・建築政策に関わる各主体の役割</a:t>
            </a:r>
          </a:p>
        </p:txBody>
      </p:sp>
      <p:sp>
        <p:nvSpPr>
          <p:cNvPr id="9" name="Text Box 2">
            <a:extLst>
              <a:ext uri="{FF2B5EF4-FFF2-40B4-BE49-F238E27FC236}">
                <a16:creationId xmlns:a16="http://schemas.microsoft.com/office/drawing/2014/main" id="{2B13CF2D-23FD-4E6B-82F9-5BD082F20603}"/>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22</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7" name="正方形/長方形 6">
            <a:extLst>
              <a:ext uri="{FF2B5EF4-FFF2-40B4-BE49-F238E27FC236}">
                <a16:creationId xmlns:a16="http://schemas.microsoft.com/office/drawing/2014/main" id="{0A326670-7CF4-4A6D-8301-30E870D6C19F}"/>
              </a:ext>
            </a:extLst>
          </p:cNvPr>
          <p:cNvSpPr/>
          <p:nvPr/>
        </p:nvSpPr>
        <p:spPr>
          <a:xfrm>
            <a:off x="74516" y="536689"/>
            <a:ext cx="11952514" cy="7332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基本目標の実現のためには、施策に関わる各主体が連携するとともに、適切な役割分担のもと、それぞれの役割を自覚し、協力しながら取り組む必要がある。</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p:txBody>
      </p:sp>
      <p:graphicFrame>
        <p:nvGraphicFramePr>
          <p:cNvPr id="8" name="表 2">
            <a:extLst>
              <a:ext uri="{FF2B5EF4-FFF2-40B4-BE49-F238E27FC236}">
                <a16:creationId xmlns:a16="http://schemas.microsoft.com/office/drawing/2014/main" id="{0CB3C20C-AAA7-4165-914F-24F51430927B}"/>
              </a:ext>
            </a:extLst>
          </p:cNvPr>
          <p:cNvGraphicFramePr>
            <a:graphicFrameLocks noGrp="1"/>
          </p:cNvGraphicFramePr>
          <p:nvPr/>
        </p:nvGraphicFramePr>
        <p:xfrm>
          <a:off x="413759" y="1184489"/>
          <a:ext cx="11364481" cy="5337696"/>
        </p:xfrm>
        <a:graphic>
          <a:graphicData uri="http://schemas.openxmlformats.org/drawingml/2006/table">
            <a:tbl>
              <a:tblPr firstRow="1" bandRow="1">
                <a:tableStyleId>{0505E3EF-67EA-436B-97B2-0124C06EBD24}</a:tableStyleId>
              </a:tblPr>
              <a:tblGrid>
                <a:gridCol w="2078920">
                  <a:extLst>
                    <a:ext uri="{9D8B030D-6E8A-4147-A177-3AD203B41FA5}">
                      <a16:colId xmlns:a16="http://schemas.microsoft.com/office/drawing/2014/main" val="1468025177"/>
                    </a:ext>
                  </a:extLst>
                </a:gridCol>
                <a:gridCol w="9285561">
                  <a:extLst>
                    <a:ext uri="{9D8B030D-6E8A-4147-A177-3AD203B41FA5}">
                      <a16:colId xmlns:a16="http://schemas.microsoft.com/office/drawing/2014/main" val="543397539"/>
                    </a:ext>
                  </a:extLst>
                </a:gridCol>
              </a:tblGrid>
              <a:tr h="349838">
                <a:tc>
                  <a:txBody>
                    <a:bodyPr/>
                    <a:lstStyle/>
                    <a:p>
                      <a:pPr>
                        <a:lnSpc>
                          <a:spcPts val="1800"/>
                        </a:lnSpc>
                      </a:pPr>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府民</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nSpc>
                          <a:spcPts val="1600"/>
                        </a:lnSpc>
                      </a:pPr>
                      <a:r>
                        <a:rPr kumimoji="1" lang="ja-JP" altLang="en-US" sz="1400" b="1" u="sng" dirty="0">
                          <a:solidFill>
                            <a:schemeClr val="tx1"/>
                          </a:solidFill>
                          <a:latin typeface="UD デジタル 教科書体 NP-R" panose="02020400000000000000" pitchFamily="18" charset="-128"/>
                          <a:ea typeface="UD デジタル 教科書体 NP-R" panose="02020400000000000000" pitchFamily="18" charset="-128"/>
                        </a:rPr>
                        <a:t>住宅まちづくりの主役</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。一人ひとりが、住まいやまちに対する関心と理解を深めることで、住生活の質を高めるとともに、</a:t>
                      </a:r>
                      <a:r>
                        <a:rPr kumimoji="1" lang="ja-JP" altLang="en-US" sz="1400" b="1" u="sng" dirty="0">
                          <a:solidFill>
                            <a:schemeClr val="tx1"/>
                          </a:solidFill>
                          <a:latin typeface="UD デジタル 教科書体 NP-R" panose="02020400000000000000" pitchFamily="18" charset="-128"/>
                          <a:ea typeface="UD デジタル 教科書体 NP-R" panose="02020400000000000000" pitchFamily="18" charset="-128"/>
                        </a:rPr>
                        <a:t>主体的に住まいやまちづくり、地域コミュニティの担い手となる</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など、自立・自律した行動が期待される。</a:t>
                      </a:r>
                      <a:endPar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1783557"/>
                  </a:ext>
                </a:extLst>
              </a:tr>
              <a:tr h="349838">
                <a:tc>
                  <a:txBody>
                    <a:bodyPr/>
                    <a:lstStyle/>
                    <a:p>
                      <a:pPr>
                        <a:lnSpc>
                          <a:spcPts val="1800"/>
                        </a:lnSpc>
                      </a:pPr>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民間事業者</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nSpc>
                          <a:spcPts val="1600"/>
                        </a:lnSpc>
                      </a:pPr>
                      <a:r>
                        <a:rPr kumimoji="1" lang="ja-JP" altLang="en-US" sz="1400" b="1" u="sng" dirty="0">
                          <a:solidFill>
                            <a:schemeClr val="tx1"/>
                          </a:solidFill>
                          <a:latin typeface="UD デジタル 教科書体 NP-R" panose="02020400000000000000" pitchFamily="18" charset="-128"/>
                          <a:ea typeface="UD デジタル 教科書体 NP-R" panose="02020400000000000000" pitchFamily="18" charset="-128"/>
                        </a:rPr>
                        <a:t>市場において主要な役割</a:t>
                      </a:r>
                      <a:r>
                        <a:rPr kumimoji="1"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を担い、府民の住まいやまちづくりへのニーズを的確につかみ、</a:t>
                      </a:r>
                      <a:r>
                        <a:rPr kumimoji="1" lang="ja-JP" altLang="en-US" sz="1400" b="1" u="sng" dirty="0">
                          <a:solidFill>
                            <a:schemeClr val="tx1"/>
                          </a:solidFill>
                          <a:latin typeface="UD デジタル 教科書体 NP-R" panose="02020400000000000000" pitchFamily="18" charset="-128"/>
                          <a:ea typeface="UD デジタル 教科書体 NP-R" panose="02020400000000000000" pitchFamily="18" charset="-128"/>
                        </a:rPr>
                        <a:t>良質な住宅関連サービスの提供</a:t>
                      </a:r>
                      <a:r>
                        <a:rPr kumimoji="1" lang="ja-JP" altLang="en-US" sz="1400" b="0" u="none" dirty="0">
                          <a:solidFill>
                            <a:schemeClr val="tx1"/>
                          </a:solidFill>
                          <a:latin typeface="UD デジタル 教科書体 NP-R" panose="02020400000000000000" pitchFamily="18" charset="-128"/>
                          <a:ea typeface="UD デジタル 教科書体 NP-R" panose="02020400000000000000" pitchFamily="18" charset="-128"/>
                        </a:rPr>
                        <a:t>、適切な情報開示</a:t>
                      </a:r>
                      <a:r>
                        <a:rPr kumimoji="1"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、公正な取引やコストの軽減を通じ、</a:t>
                      </a:r>
                      <a:r>
                        <a:rPr kumimoji="1" lang="ja-JP" altLang="en-US" sz="1400" b="1" u="sng" dirty="0">
                          <a:solidFill>
                            <a:schemeClr val="tx1"/>
                          </a:solidFill>
                          <a:latin typeface="UD デジタル 教科書体 NP-R" panose="02020400000000000000" pitchFamily="18" charset="-128"/>
                          <a:ea typeface="UD デジタル 教科書体 NP-R" panose="02020400000000000000" pitchFamily="18" charset="-128"/>
                        </a:rPr>
                        <a:t>良質な居住環境の形成に貢献</a:t>
                      </a:r>
                      <a:r>
                        <a:rPr kumimoji="1"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することが期待される。</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2046319"/>
                  </a:ext>
                </a:extLst>
              </a:tr>
              <a:tr h="259838">
                <a:tc>
                  <a:txBody>
                    <a:bodyPr/>
                    <a:lstStyle/>
                    <a:p>
                      <a:pPr>
                        <a:lnSpc>
                          <a:spcPts val="1800"/>
                        </a:lnSpc>
                      </a:pPr>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地域団体や</a:t>
                      </a:r>
                      <a:r>
                        <a:rPr kumimoji="1" lang="en-US" altLang="ja-JP" sz="1400" b="1" dirty="0">
                          <a:solidFill>
                            <a:schemeClr val="tx1"/>
                          </a:solidFill>
                          <a:latin typeface="UD デジタル 教科書体 NP-R" panose="02020400000000000000" pitchFamily="18" charset="-128"/>
                          <a:ea typeface="UD デジタル 教科書体 NP-R" panose="02020400000000000000" pitchFamily="18" charset="-128"/>
                        </a:rPr>
                        <a:t>NPO</a:t>
                      </a:r>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等</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nSpc>
                          <a:spcPts val="1600"/>
                        </a:lnSpc>
                      </a:pPr>
                      <a:r>
                        <a:rPr kumimoji="1"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地域コミュニティの担い手として、</a:t>
                      </a:r>
                      <a:r>
                        <a:rPr kumimoji="1" lang="ja-JP" altLang="en-US" sz="1400" b="1" u="sng" dirty="0">
                          <a:solidFill>
                            <a:schemeClr val="tx1"/>
                          </a:solidFill>
                          <a:latin typeface="UD デジタル 教科書体 NP-R" panose="02020400000000000000" pitchFamily="18" charset="-128"/>
                          <a:ea typeface="UD デジタル 教科書体 NP-R" panose="02020400000000000000" pitchFamily="18" charset="-128"/>
                        </a:rPr>
                        <a:t>地域に根差した柔軟で先駆的な活動</a:t>
                      </a:r>
                      <a:r>
                        <a:rPr kumimoji="1"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を行うとともに、</a:t>
                      </a:r>
                      <a:r>
                        <a:rPr kumimoji="1" lang="ja-JP" altLang="en-US" sz="1400" b="1" u="sng" dirty="0">
                          <a:solidFill>
                            <a:schemeClr val="tx1"/>
                          </a:solidFill>
                          <a:latin typeface="UD デジタル 教科書体 NP-R" panose="02020400000000000000" pitchFamily="18" charset="-128"/>
                          <a:ea typeface="UD デジタル 教科書体 NP-R" panose="02020400000000000000" pitchFamily="18" charset="-128"/>
                        </a:rPr>
                        <a:t>行政と府民との協働や共創</a:t>
                      </a:r>
                      <a:r>
                        <a:rPr kumimoji="1"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を進めることが期待される。</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4000883"/>
                  </a:ext>
                </a:extLst>
              </a:tr>
              <a:tr h="349838">
                <a:tc>
                  <a:txBody>
                    <a:bodyPr/>
                    <a:lstStyle/>
                    <a:p>
                      <a:pPr>
                        <a:lnSpc>
                          <a:spcPts val="1800"/>
                        </a:lnSpc>
                      </a:pPr>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国</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nSpc>
                          <a:spcPts val="1600"/>
                        </a:lnSpc>
                      </a:pPr>
                      <a:r>
                        <a:rPr kumimoji="1"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住生活に係る</a:t>
                      </a:r>
                      <a:r>
                        <a:rPr kumimoji="1" lang="ja-JP" altLang="en-US" sz="1400" b="1" u="sng" dirty="0">
                          <a:solidFill>
                            <a:schemeClr val="tx1"/>
                          </a:solidFill>
                          <a:latin typeface="UD デジタル 教科書体 NP-R" panose="02020400000000000000" pitchFamily="18" charset="-128"/>
                          <a:ea typeface="UD デジタル 教科書体 NP-R" panose="02020400000000000000" pitchFamily="18" charset="-128"/>
                        </a:rPr>
                        <a:t>国全体の課題認識と施策の方向性を提示</a:t>
                      </a:r>
                      <a:r>
                        <a:rPr kumimoji="1"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し、</a:t>
                      </a:r>
                      <a:r>
                        <a:rPr kumimoji="1" lang="ja-JP" altLang="en-US" sz="1400" b="0" u="none" dirty="0">
                          <a:solidFill>
                            <a:schemeClr val="tx1"/>
                          </a:solidFill>
                          <a:latin typeface="UD デジタル 教科書体 NP-R" panose="02020400000000000000" pitchFamily="18" charset="-128"/>
                          <a:ea typeface="UD デジタル 教科書体 NP-R" panose="02020400000000000000" pitchFamily="18" charset="-128"/>
                        </a:rPr>
                        <a:t>市場の環境整備・誘導・補完、都道府県や市区町村への支援</a:t>
                      </a:r>
                      <a:r>
                        <a:rPr kumimoji="1"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、官民の連携強化などにより、</a:t>
                      </a:r>
                      <a:r>
                        <a:rPr kumimoji="1" lang="ja-JP" altLang="en-US" sz="1400" b="1" u="sng" dirty="0">
                          <a:solidFill>
                            <a:schemeClr val="tx1"/>
                          </a:solidFill>
                          <a:latin typeface="UD デジタル 教科書体 NP-R" panose="02020400000000000000" pitchFamily="18" charset="-128"/>
                          <a:ea typeface="UD デジタル 教科書体 NP-R" panose="02020400000000000000" pitchFamily="18" charset="-128"/>
                        </a:rPr>
                        <a:t>住宅行政を推進</a:t>
                      </a:r>
                      <a:r>
                        <a:rPr kumimoji="1"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する役割を担う。</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4817256"/>
                  </a:ext>
                </a:extLst>
              </a:tr>
              <a:tr h="519119">
                <a:tc>
                  <a:txBody>
                    <a:bodyPr/>
                    <a:lstStyle/>
                    <a:p>
                      <a:pPr>
                        <a:lnSpc>
                          <a:spcPts val="1800"/>
                        </a:lnSpc>
                      </a:pPr>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大阪府</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nSpc>
                          <a:spcPts val="1600"/>
                        </a:lnSpc>
                      </a:pPr>
                      <a:r>
                        <a:rPr kumimoji="1"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府全域での</a:t>
                      </a:r>
                      <a:r>
                        <a:rPr kumimoji="1" lang="ja-JP" altLang="en-US" sz="1400" b="1" u="sng" dirty="0">
                          <a:solidFill>
                            <a:schemeClr val="tx1"/>
                          </a:solidFill>
                          <a:latin typeface="UD デジタル 教科書体 NP-R" panose="02020400000000000000" pitchFamily="18" charset="-128"/>
                          <a:ea typeface="UD デジタル 教科書体 NP-R" panose="02020400000000000000" pitchFamily="18" charset="-128"/>
                        </a:rPr>
                        <a:t>住生活の目標やビジョン等の提示</a:t>
                      </a:r>
                      <a:r>
                        <a:rPr kumimoji="1"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、市場の活性化や適正化等による</a:t>
                      </a:r>
                      <a:r>
                        <a:rPr kumimoji="1" lang="ja-JP" altLang="en-US" sz="1400" b="0" u="none" dirty="0">
                          <a:solidFill>
                            <a:schemeClr val="tx1"/>
                          </a:solidFill>
                          <a:latin typeface="UD デジタル 教科書体 NP-R" panose="02020400000000000000" pitchFamily="18" charset="-128"/>
                          <a:ea typeface="UD デジタル 教科書体 NP-R" panose="02020400000000000000" pitchFamily="18" charset="-128"/>
                        </a:rPr>
                        <a:t>市場環境の整備、府営住宅等公的ストックの活用、市町村への支援、多様な主体が連携する機会・場の提供</a:t>
                      </a:r>
                      <a:r>
                        <a:rPr kumimoji="1"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など</a:t>
                      </a:r>
                      <a:r>
                        <a:rPr kumimoji="1" lang="ja-JP" altLang="en-US" sz="1400" b="1" u="sng" dirty="0">
                          <a:solidFill>
                            <a:schemeClr val="tx1"/>
                          </a:solidFill>
                          <a:latin typeface="UD デジタル 教科書体 NP-R" panose="02020400000000000000" pitchFamily="18" charset="-128"/>
                          <a:ea typeface="UD デジタル 教科書体 NP-R" panose="02020400000000000000" pitchFamily="18" charset="-128"/>
                        </a:rPr>
                        <a:t>広域自治体としての役割が期待</a:t>
                      </a:r>
                      <a:r>
                        <a:rPr kumimoji="1"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される。</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2455835"/>
                  </a:ext>
                </a:extLst>
              </a:tr>
              <a:tr h="382975">
                <a:tc>
                  <a:txBody>
                    <a:bodyPr/>
                    <a:lstStyle/>
                    <a:p>
                      <a:pPr>
                        <a:lnSpc>
                          <a:spcPts val="1800"/>
                        </a:lnSpc>
                      </a:pPr>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市町村</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nSpc>
                          <a:spcPts val="1600"/>
                        </a:lnSpc>
                      </a:pPr>
                      <a:r>
                        <a:rPr kumimoji="1" lang="ja-JP" altLang="en-US" sz="1400" b="1" u="sng" dirty="0">
                          <a:solidFill>
                            <a:schemeClr val="tx1"/>
                          </a:solidFill>
                          <a:latin typeface="UD デジタル 教科書体 NP-R" panose="02020400000000000000" pitchFamily="18" charset="-128"/>
                          <a:ea typeface="UD デジタル 教科書体 NP-R" panose="02020400000000000000" pitchFamily="18" charset="-128"/>
                        </a:rPr>
                        <a:t>住民に直結する基礎自治体</a:t>
                      </a:r>
                      <a:r>
                        <a:rPr kumimoji="1"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として、地域の実情を踏まえた</a:t>
                      </a:r>
                      <a:r>
                        <a:rPr kumimoji="1" lang="ja-JP" altLang="en-US" sz="1400" b="1" u="sng" dirty="0">
                          <a:solidFill>
                            <a:schemeClr val="tx1"/>
                          </a:solidFill>
                          <a:latin typeface="UD デジタル 教科書体 NP-R" panose="02020400000000000000" pitchFamily="18" charset="-128"/>
                          <a:ea typeface="UD デジタル 教科書体 NP-R" panose="02020400000000000000" pitchFamily="18" charset="-128"/>
                        </a:rPr>
                        <a:t>地域のまちづくりの主体</a:t>
                      </a:r>
                      <a:r>
                        <a:rPr kumimoji="1"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として施策の展開が期待される。</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0748101"/>
                  </a:ext>
                </a:extLst>
              </a:tr>
              <a:tr h="349838">
                <a:tc>
                  <a:txBody>
                    <a:bodyPr/>
                    <a:lstStyle/>
                    <a:p>
                      <a:pPr>
                        <a:lnSpc>
                          <a:spcPts val="1800"/>
                        </a:lnSpc>
                      </a:pPr>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大阪府住宅供給公社</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nSpc>
                          <a:spcPts val="1600"/>
                        </a:lnSpc>
                      </a:pPr>
                      <a:r>
                        <a:rPr kumimoji="1" lang="ja-JP" altLang="en-US" sz="1400" b="1" u="sng" dirty="0">
                          <a:solidFill>
                            <a:schemeClr val="tx1"/>
                          </a:solidFill>
                          <a:latin typeface="UD デジタル 教科書体 NP-R" panose="02020400000000000000" pitchFamily="18" charset="-128"/>
                          <a:ea typeface="UD デジタル 教科書体 NP-R" panose="02020400000000000000" pitchFamily="18" charset="-128"/>
                        </a:rPr>
                        <a:t>府の住宅政策を補完する公的機関</a:t>
                      </a:r>
                      <a:r>
                        <a:rPr kumimoji="1"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として、住宅セーフティネットの一翼を担うとともに、保有するノウハウや信用力も活用し、府営住宅計画修繕業務の受託、</a:t>
                      </a:r>
                      <a:r>
                        <a:rPr kumimoji="1" lang="ja-JP" altLang="en-US" sz="1400" b="1" u="sng" dirty="0">
                          <a:solidFill>
                            <a:schemeClr val="tx1"/>
                          </a:solidFill>
                          <a:latin typeface="UD デジタル 教科書体 NP-R" panose="02020400000000000000" pitchFamily="18" charset="-128"/>
                          <a:ea typeface="UD デジタル 教科書体 NP-R" panose="02020400000000000000" pitchFamily="18" charset="-128"/>
                        </a:rPr>
                        <a:t>市町村への技術支援や地域のまちづくりへの貢献</a:t>
                      </a:r>
                      <a:r>
                        <a:rPr kumimoji="1"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などが期待される。</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9059590"/>
                  </a:ext>
                </a:extLst>
              </a:tr>
              <a:tr h="349838">
                <a:tc>
                  <a:txBody>
                    <a:bodyPr/>
                    <a:lstStyle/>
                    <a:p>
                      <a:pPr>
                        <a:lnSpc>
                          <a:spcPts val="1800"/>
                        </a:lnSpc>
                      </a:pPr>
                      <a:r>
                        <a:rPr kumimoji="1" lang="zh-TW" altLang="en-US" sz="1400" b="1" dirty="0">
                          <a:solidFill>
                            <a:schemeClr val="tx1"/>
                          </a:solidFill>
                          <a:latin typeface="UD デジタル 教科書体 NP-R" panose="02020400000000000000" pitchFamily="18" charset="-128"/>
                          <a:ea typeface="UD デジタル 教科書体 NP-R" panose="02020400000000000000" pitchFamily="18" charset="-128"/>
                        </a:rPr>
                        <a:t>独立行政法人</a:t>
                      </a:r>
                      <a:endParaRPr kumimoji="1" lang="en-US" altLang="zh-TW" sz="1400" b="1" dirty="0">
                        <a:solidFill>
                          <a:schemeClr val="tx1"/>
                        </a:solidFill>
                        <a:latin typeface="UD デジタル 教科書体 NP-R" panose="02020400000000000000" pitchFamily="18" charset="-128"/>
                        <a:ea typeface="UD デジタル 教科書体 NP-R" panose="02020400000000000000" pitchFamily="18" charset="-128"/>
                      </a:endParaRPr>
                    </a:p>
                    <a:p>
                      <a:pPr>
                        <a:lnSpc>
                          <a:spcPts val="1800"/>
                        </a:lnSpc>
                      </a:pPr>
                      <a:r>
                        <a:rPr kumimoji="1" lang="zh-TW" altLang="en-US" sz="1400" b="1" dirty="0">
                          <a:solidFill>
                            <a:schemeClr val="tx1"/>
                          </a:solidFill>
                          <a:latin typeface="UD デジタル 教科書体 NP-R" panose="02020400000000000000" pitchFamily="18" charset="-128"/>
                          <a:ea typeface="UD デジタル 教科書体 NP-R" panose="02020400000000000000" pitchFamily="18" charset="-128"/>
                        </a:rPr>
                        <a:t>都市再生機構</a:t>
                      </a:r>
                      <a:endPar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nSpc>
                          <a:spcPts val="1600"/>
                        </a:lnSpc>
                      </a:pPr>
                      <a:r>
                        <a:rPr kumimoji="1"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地域における重層的かつ柔軟な住宅セーフティネットの構築に貢献することや、</a:t>
                      </a:r>
                      <a:r>
                        <a:rPr kumimoji="1" lang="ja-JP" altLang="en-US" sz="1400" b="1" u="sng" dirty="0">
                          <a:solidFill>
                            <a:schemeClr val="tx1"/>
                          </a:solidFill>
                          <a:latin typeface="UD デジタル 教科書体 NP-R" panose="02020400000000000000" pitchFamily="18" charset="-128"/>
                          <a:ea typeface="UD デジタル 教科書体 NP-R" panose="02020400000000000000" pitchFamily="18" charset="-128"/>
                        </a:rPr>
                        <a:t>多様な主体と連携した良質な住宅ストックの形成</a:t>
                      </a:r>
                      <a:r>
                        <a:rPr kumimoji="1"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、また都市再生分野において</a:t>
                      </a:r>
                      <a:r>
                        <a:rPr kumimoji="1" lang="ja-JP" altLang="en-US" sz="1400" b="0" u="none" dirty="0">
                          <a:solidFill>
                            <a:schemeClr val="tx1"/>
                          </a:solidFill>
                          <a:latin typeface="UD デジタル 教科書体 NP-R" panose="02020400000000000000" pitchFamily="18" charset="-128"/>
                          <a:ea typeface="UD デジタル 教科書体 NP-R" panose="02020400000000000000" pitchFamily="18" charset="-128"/>
                        </a:rPr>
                        <a:t>各主体とのパートナーシップの下、</a:t>
                      </a:r>
                      <a:r>
                        <a:rPr kumimoji="1" lang="ja-JP" altLang="en-US" sz="1400" b="1" u="sng" dirty="0">
                          <a:solidFill>
                            <a:schemeClr val="tx1"/>
                          </a:solidFill>
                          <a:latin typeface="UD デジタル 教科書体 NP-R" panose="02020400000000000000" pitchFamily="18" charset="-128"/>
                          <a:ea typeface="UD デジタル 教科書体 NP-R" panose="02020400000000000000" pitchFamily="18" charset="-128"/>
                        </a:rPr>
                        <a:t>政策的意義の高い事業の実施</a:t>
                      </a:r>
                      <a:r>
                        <a:rPr kumimoji="1" lang="ja-JP" altLang="en-US" sz="1400" b="0" u="none" dirty="0">
                          <a:solidFill>
                            <a:schemeClr val="tx1"/>
                          </a:solidFill>
                          <a:latin typeface="UD デジタル 教科書体 NP-R" panose="02020400000000000000" pitchFamily="18" charset="-128"/>
                          <a:ea typeface="UD デジタル 教科書体 NP-R" panose="02020400000000000000" pitchFamily="18" charset="-128"/>
                        </a:rPr>
                        <a:t>が期待される。</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7065666"/>
                  </a:ext>
                </a:extLst>
              </a:tr>
              <a:tr h="215285">
                <a:tc>
                  <a:txBody>
                    <a:bodyPr/>
                    <a:lstStyle/>
                    <a:p>
                      <a:pPr>
                        <a:lnSpc>
                          <a:spcPts val="1800"/>
                        </a:lnSpc>
                      </a:pPr>
                      <a:r>
                        <a:rPr kumimoji="1" lang="zh-TW" altLang="en-US" sz="1400" b="1" dirty="0">
                          <a:solidFill>
                            <a:schemeClr val="tx1"/>
                          </a:solidFill>
                          <a:latin typeface="UD デジタル 教科書体 NP-R" panose="02020400000000000000" pitchFamily="18" charset="-128"/>
                          <a:ea typeface="UD デジタル 教科書体 NP-R" panose="02020400000000000000" pitchFamily="18" charset="-128"/>
                        </a:rPr>
                        <a:t>独立行政法人</a:t>
                      </a:r>
                      <a:endParaRPr kumimoji="1" lang="en-US" altLang="zh-TW" sz="1400" b="1" dirty="0">
                        <a:solidFill>
                          <a:schemeClr val="tx1"/>
                        </a:solidFill>
                        <a:latin typeface="UD デジタル 教科書体 NP-R" panose="02020400000000000000" pitchFamily="18" charset="-128"/>
                        <a:ea typeface="UD デジタル 教科書体 NP-R" panose="02020400000000000000" pitchFamily="18" charset="-128"/>
                      </a:endParaRPr>
                    </a:p>
                    <a:p>
                      <a:pPr>
                        <a:lnSpc>
                          <a:spcPts val="1800"/>
                        </a:lnSpc>
                      </a:pPr>
                      <a:r>
                        <a:rPr kumimoji="1" lang="zh-TW" altLang="en-US" sz="1400" b="1" dirty="0">
                          <a:solidFill>
                            <a:schemeClr val="tx1"/>
                          </a:solidFill>
                          <a:latin typeface="UD デジタル 教科書体 NP-R" panose="02020400000000000000" pitchFamily="18" charset="-128"/>
                          <a:ea typeface="UD デジタル 教科書体 NP-R" panose="02020400000000000000" pitchFamily="18" charset="-128"/>
                        </a:rPr>
                        <a:t>住宅金融支援機構</a:t>
                      </a:r>
                      <a:endPar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nSpc>
                          <a:spcPts val="1600"/>
                        </a:lnSpc>
                      </a:pPr>
                      <a:r>
                        <a:rPr lang="ja-JP" altLang="en-US" sz="1400" b="1" u="sng" dirty="0">
                          <a:solidFill>
                            <a:schemeClr val="tx1"/>
                          </a:solidFill>
                          <a:latin typeface="UD デジタル 教科書体 NP-R" panose="02020400000000000000" pitchFamily="18" charset="-128"/>
                          <a:ea typeface="UD デジタル 教科書体 NP-R" panose="02020400000000000000" pitchFamily="18" charset="-128"/>
                        </a:rPr>
                        <a:t>民間金融機関による全期間固定金利の住宅ローンの供給に対する支援</a:t>
                      </a:r>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や、住宅政策上重要な分野に対する融資制度等により、</a:t>
                      </a:r>
                      <a:r>
                        <a:rPr lang="ja-JP" altLang="en-US" sz="1400" b="1" u="sng" dirty="0">
                          <a:solidFill>
                            <a:schemeClr val="tx1"/>
                          </a:solidFill>
                          <a:latin typeface="UD デジタル 教科書体 NP-R" panose="02020400000000000000" pitchFamily="18" charset="-128"/>
                          <a:ea typeface="UD デジタル 教科書体 NP-R" panose="02020400000000000000" pitchFamily="18" charset="-128"/>
                        </a:rPr>
                        <a:t>自治体や関係機関等と連携し地域課題の解決に寄与する</a:t>
                      </a:r>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などの役割が期待される。</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9853764"/>
                  </a:ext>
                </a:extLst>
              </a:tr>
              <a:tr h="215285">
                <a:tc>
                  <a:txBody>
                    <a:bodyPr/>
                    <a:lstStyle/>
                    <a:p>
                      <a:pPr>
                        <a:lnSpc>
                          <a:spcPts val="1800"/>
                        </a:lnSpc>
                      </a:pPr>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公的団体や大学等</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nSpc>
                          <a:spcPts val="1600"/>
                        </a:lnSpc>
                      </a:pPr>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公的団体：それぞれが有するノウハウが有効に活かされるように</a:t>
                      </a:r>
                      <a:r>
                        <a:rPr lang="ja-JP" altLang="en-US" sz="1400" b="1" u="sng" dirty="0">
                          <a:solidFill>
                            <a:schemeClr val="tx1"/>
                          </a:solidFill>
                          <a:latin typeface="UD デジタル 教科書体 NP-R" panose="02020400000000000000" pitchFamily="18" charset="-128"/>
                          <a:ea typeface="UD デジタル 教科書体 NP-R" panose="02020400000000000000" pitchFamily="18" charset="-128"/>
                        </a:rPr>
                        <a:t>行政や団体相互の連携を図ること</a:t>
                      </a:r>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が求められる。</a:t>
                      </a:r>
                      <a:endParaRPr lang="en-US" altLang="ja-JP" sz="1400" dirty="0">
                        <a:solidFill>
                          <a:schemeClr val="tx1"/>
                        </a:solidFill>
                        <a:latin typeface="UD デジタル 教科書体 NP-R" panose="02020400000000000000" pitchFamily="18" charset="-128"/>
                        <a:ea typeface="UD デジタル 教科書体 NP-R" panose="02020400000000000000" pitchFamily="18" charset="-128"/>
                      </a:endParaRPr>
                    </a:p>
                    <a:p>
                      <a:pPr marL="536575" indent="-536575">
                        <a:lnSpc>
                          <a:spcPts val="1600"/>
                        </a:lnSpc>
                      </a:pPr>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大学：</a:t>
                      </a:r>
                      <a:r>
                        <a:rPr lang="ja-JP" altLang="en-US" sz="1400" b="1" u="sng" dirty="0">
                          <a:solidFill>
                            <a:schemeClr val="tx1"/>
                          </a:solidFill>
                          <a:latin typeface="UD デジタル 教科書体 NP-R" panose="02020400000000000000" pitchFamily="18" charset="-128"/>
                          <a:ea typeface="UD デジタル 教科書体 NP-R" panose="02020400000000000000" pitchFamily="18" charset="-128"/>
                        </a:rPr>
                        <a:t>専門的な人材の育成</a:t>
                      </a:r>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や</a:t>
                      </a:r>
                      <a:r>
                        <a:rPr lang="ja-JP" altLang="en-US" sz="1400" b="1" u="sng" dirty="0">
                          <a:solidFill>
                            <a:schemeClr val="tx1"/>
                          </a:solidFill>
                          <a:latin typeface="UD デジタル 教科書体 NP-R" panose="02020400000000000000" pitchFamily="18" charset="-128"/>
                          <a:ea typeface="UD デジタル 教科書体 NP-R" panose="02020400000000000000" pitchFamily="18" charset="-128"/>
                        </a:rPr>
                        <a:t>研究活動を通じた新技術の発展</a:t>
                      </a:r>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、地域活動への参画等による社会課題の解決への寄与などの役割が期待される。</a:t>
                      </a:r>
                      <a:endParaRPr kumimoji="1" lang="ja-JP" altLang="en-US" sz="1400" dirty="0">
                        <a:solidFill>
                          <a:schemeClr val="tx1"/>
                        </a:solidFill>
                        <a:latin typeface="UD デジタル 教科書体 NP-R" panose="02020400000000000000" pitchFamily="18" charset="-128"/>
                        <a:ea typeface="UD デジタル 教科書体 NP-R" panose="02020400000000000000" pitchFamily="18" charset="-128"/>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6105089"/>
                  </a:ext>
                </a:extLst>
              </a:tr>
            </a:tbl>
          </a:graphicData>
        </a:graphic>
      </p:graphicFrame>
    </p:spTree>
    <p:extLst>
      <p:ext uri="{BB962C8B-B14F-4D97-AF65-F5344CB8AC3E}">
        <p14:creationId xmlns:p14="http://schemas.microsoft.com/office/powerpoint/2010/main" val="283773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D5C65C68-2346-477E-9840-0395274B24BC}"/>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２．大阪府が重点的に取り組むべき施策</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4" name="正方形/長方形 3">
            <a:extLst>
              <a:ext uri="{FF2B5EF4-FFF2-40B4-BE49-F238E27FC236}">
                <a16:creationId xmlns:a16="http://schemas.microsoft.com/office/drawing/2014/main" id="{AF73DC16-D5A8-4D15-AB0B-A47F60DE27DE}"/>
              </a:ext>
            </a:extLst>
          </p:cNvPr>
          <p:cNvSpPr/>
          <p:nvPr/>
        </p:nvSpPr>
        <p:spPr>
          <a:xfrm>
            <a:off x="59807" y="622854"/>
            <a:ext cx="11991106" cy="96183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広域自治体である大阪府は、保有する技術力やノウハウ、ネットワークや公的資産等を活かして、「市町村支援の強化」「民間の活躍を支える環境整備」「公的賃貸住宅ストックの活用」に重点的に取り組むべき。また、これらの取組を効果的に推進するため、多様な主体がつながり、連携する機会・場を創出すべき。</a:t>
            </a:r>
          </a:p>
        </p:txBody>
      </p:sp>
      <p:sp>
        <p:nvSpPr>
          <p:cNvPr id="6" name="正方形/長方形 5">
            <a:extLst>
              <a:ext uri="{FF2B5EF4-FFF2-40B4-BE49-F238E27FC236}">
                <a16:creationId xmlns:a16="http://schemas.microsoft.com/office/drawing/2014/main" id="{F3828A27-5C32-4892-8241-879BA782676D}"/>
              </a:ext>
            </a:extLst>
          </p:cNvPr>
          <p:cNvSpPr/>
          <p:nvPr/>
        </p:nvSpPr>
        <p:spPr>
          <a:xfrm>
            <a:off x="270344" y="1584691"/>
            <a:ext cx="8775092" cy="157760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0" bIns="0" rtlCol="0" anchor="t"/>
          <a:lstStyle/>
          <a:p>
            <a:pPr marL="182563" indent="-180975"/>
            <a:r>
              <a:rPr lang="ja-JP" altLang="en-US" sz="2000" b="1" dirty="0">
                <a:solidFill>
                  <a:schemeClr val="tx1"/>
                </a:solidFill>
                <a:latin typeface="UD デジタル 教科書体 N-R" panose="02020400000000000000" pitchFamily="17" charset="-128"/>
                <a:ea typeface="UD デジタル 教科書体 N-R" panose="02020400000000000000" pitchFamily="17" charset="-128"/>
              </a:rPr>
              <a:t>① 市町村支援の強化</a:t>
            </a:r>
            <a:endParaRPr lang="en-US" altLang="ja-JP" sz="2000" b="1" dirty="0">
              <a:solidFill>
                <a:schemeClr val="tx1"/>
              </a:solidFill>
              <a:latin typeface="UD デジタル 教科書体 N-R" panose="02020400000000000000" pitchFamily="17" charset="-128"/>
              <a:ea typeface="UD デジタル 教科書体 N-R" panose="02020400000000000000" pitchFamily="17" charset="-128"/>
            </a:endParaRPr>
          </a:p>
          <a:p>
            <a:pPr marL="450850" indent="-177800"/>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○総合的な住宅施策の推進に向けた支援の強化</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450850" indent="-177800"/>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・技術的助言の充実、住宅建築施策全般を相談できる体制の整備</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450850" indent="-177800"/>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・府や市町村の庁内の施策連携の強化、民間事業者との連携・マッチングの支援強化</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450850" indent="-177800"/>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○公共施設の再編、営繕業務等に対する技術支援の充実　</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7" name="正方形/長方形 6">
            <a:extLst>
              <a:ext uri="{FF2B5EF4-FFF2-40B4-BE49-F238E27FC236}">
                <a16:creationId xmlns:a16="http://schemas.microsoft.com/office/drawing/2014/main" id="{D7AA8CEB-75DA-4DEF-8AC9-DD783C880EAB}"/>
              </a:ext>
            </a:extLst>
          </p:cNvPr>
          <p:cNvSpPr/>
          <p:nvPr/>
        </p:nvSpPr>
        <p:spPr>
          <a:xfrm>
            <a:off x="270344" y="3144520"/>
            <a:ext cx="8456693" cy="178057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0" bIns="0" rtlCol="0" anchor="t"/>
          <a:lstStyle/>
          <a:p>
            <a:pPr marL="182563" indent="-180975"/>
            <a:r>
              <a:rPr kumimoji="1" lang="ja-JP" altLang="en-US" sz="2000" b="1"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rPr>
              <a:t>② 民間の活躍を支える環境整備</a:t>
            </a:r>
            <a:endParaRPr lang="en-US" altLang="ja-JP" sz="2000" b="1" dirty="0">
              <a:solidFill>
                <a:schemeClr val="tx1"/>
              </a:solidFill>
              <a:latin typeface="UD デジタル 教科書体 N-R" panose="02020400000000000000" pitchFamily="17" charset="-128"/>
              <a:ea typeface="UD デジタル 教科書体 N-R" panose="02020400000000000000" pitchFamily="17" charset="-128"/>
            </a:endParaRPr>
          </a:p>
          <a:p>
            <a:pPr marL="536575" indent="-273050"/>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○民間事業者をはじめ多様な団体・人が活躍できる環境整備</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536575" indent="-273050"/>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・民間事業者等との意見交換の機会の創出</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536575" indent="-273050"/>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・民間事業者の好事例取組の発信、住まい手等に対する情報発信の強化</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536575" indent="-273050"/>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・住生活関連産業やくらしを支える多様な担い手の確保、活動しやすい環境整備</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536575" indent="-273050">
              <a:spcAft>
                <a:spcPts val="600"/>
              </a:spcAft>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○万博レガシーをはじめとした新技術・サービスの社会実装に向けた支援</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8" name="正方形/長方形 7">
            <a:extLst>
              <a:ext uri="{FF2B5EF4-FFF2-40B4-BE49-F238E27FC236}">
                <a16:creationId xmlns:a16="http://schemas.microsoft.com/office/drawing/2014/main" id="{8CB70560-0252-4197-8EC3-9711632E7609}"/>
              </a:ext>
            </a:extLst>
          </p:cNvPr>
          <p:cNvSpPr/>
          <p:nvPr/>
        </p:nvSpPr>
        <p:spPr>
          <a:xfrm>
            <a:off x="270344" y="4935259"/>
            <a:ext cx="8456693" cy="178057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0" bIns="0" rtlCol="0" anchor="t"/>
          <a:lstStyle/>
          <a:p>
            <a:pPr marL="182563" marR="0" lvl="0" indent="-180975" algn="l" defTabSz="914400" rtl="0" eaLnBrk="1" fontAlgn="auto" latinLnBrk="0" hangingPunct="1">
              <a:lnSpc>
                <a:spcPct val="100000"/>
              </a:lnSpc>
              <a:spcBef>
                <a:spcPts val="0"/>
              </a:spcBef>
              <a:buClrTx/>
              <a:buSzTx/>
              <a:buFontTx/>
              <a:buNone/>
              <a:tabLst/>
              <a:defRPr/>
            </a:pPr>
            <a:r>
              <a:rPr lang="ja-JP" altLang="en-US" sz="2000" b="1" dirty="0">
                <a:solidFill>
                  <a:schemeClr val="tx1"/>
                </a:solidFill>
                <a:latin typeface="UD デジタル 教科書体 N-R" panose="02020400000000000000" pitchFamily="17" charset="-128"/>
                <a:ea typeface="UD デジタル 教科書体 N-R" panose="02020400000000000000" pitchFamily="17" charset="-128"/>
              </a:rPr>
              <a:t>③ </a:t>
            </a:r>
            <a:r>
              <a:rPr kumimoji="1" lang="ja-JP" altLang="en-US" sz="2000" b="1"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rPr>
              <a:t>公的賃貸住宅ストックの活用</a:t>
            </a:r>
            <a:endParaRPr kumimoji="1" lang="en-US" altLang="ja-JP" sz="2000" b="1"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endParaRPr>
          </a:p>
          <a:p>
            <a:pPr marL="536575" indent="-273050"/>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○子育て世帯への住宅支援の強化</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536575" indent="-273050"/>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・府営住宅における応募要件の緩和、子育て世帯向け住戸等の整備など</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536575" indent="-273050"/>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○地域の居住安定体制の確保</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536575" indent="-273050"/>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・空室活用による居住支援法人の活動拠点や居住サポート住宅の供給など</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536575" indent="-273050">
              <a:spcAft>
                <a:spcPts val="600"/>
              </a:spcAft>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○公的賃貸住宅ストックを活用したまちづくり</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p:txBody>
      </p:sp>
      <p:pic>
        <p:nvPicPr>
          <p:cNvPr id="9" name="図 8">
            <a:extLst>
              <a:ext uri="{FF2B5EF4-FFF2-40B4-BE49-F238E27FC236}">
                <a16:creationId xmlns:a16="http://schemas.microsoft.com/office/drawing/2014/main" id="{2791D84F-158E-452C-B72B-FA2FF0DD451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419980" y="4614776"/>
            <a:ext cx="2133416" cy="1620370"/>
          </a:xfrm>
          <a:prstGeom prst="rect">
            <a:avLst/>
          </a:prstGeom>
        </p:spPr>
      </p:pic>
      <p:sp>
        <p:nvSpPr>
          <p:cNvPr id="10" name="テキスト ボックス 9">
            <a:extLst>
              <a:ext uri="{FF2B5EF4-FFF2-40B4-BE49-F238E27FC236}">
                <a16:creationId xmlns:a16="http://schemas.microsoft.com/office/drawing/2014/main" id="{381FE895-9EC5-4F47-82BF-A5F4D54BC73E}"/>
              </a:ext>
            </a:extLst>
          </p:cNvPr>
          <p:cNvSpPr txBox="1"/>
          <p:nvPr/>
        </p:nvSpPr>
        <p:spPr>
          <a:xfrm>
            <a:off x="8727037" y="6405307"/>
            <a:ext cx="3290867" cy="161583"/>
          </a:xfrm>
          <a:prstGeom prst="rect">
            <a:avLst/>
          </a:prstGeom>
          <a:noFill/>
        </p:spPr>
        <p:txBody>
          <a:bodyPr wrap="square" lIns="0" tIns="0" rIns="0" bIns="0">
            <a:spAutoFit/>
          </a:bodyPr>
          <a:lstStyle/>
          <a:p>
            <a:pPr algn="r"/>
            <a:r>
              <a:rPr lang="ja-JP" altLang="en-US" sz="1050" dirty="0">
                <a:solidFill>
                  <a:schemeClr val="tx1"/>
                </a:solidFill>
                <a:latin typeface="UD デジタル 教科書体 N-R" panose="02020400000000000000" pitchFamily="17" charset="-128"/>
                <a:ea typeface="UD デジタル 教科書体 N-R" panose="02020400000000000000" pitchFamily="17" charset="-128"/>
              </a:rPr>
              <a:t>出典：大阪･関西</a:t>
            </a:r>
            <a:r>
              <a:rPr lang="ja-JP" altLang="en-US" sz="1050" dirty="0">
                <a:latin typeface="UD デジタル 教科書体 N-R" panose="02020400000000000000" pitchFamily="17" charset="-128"/>
                <a:ea typeface="UD デジタル 教科書体 N-R" panose="02020400000000000000" pitchFamily="17" charset="-128"/>
              </a:rPr>
              <a:t>万博 大阪ヘルスケアパビリオン</a:t>
            </a:r>
            <a:r>
              <a:rPr lang="en-US" altLang="ja-JP" sz="1050" dirty="0">
                <a:latin typeface="UD デジタル 教科書体 N-R" panose="02020400000000000000" pitchFamily="17" charset="-128"/>
                <a:ea typeface="UD デジタル 教科書体 N-R" panose="02020400000000000000" pitchFamily="17" charset="-128"/>
              </a:rPr>
              <a:t>HP</a:t>
            </a:r>
            <a:endParaRPr lang="ja-JP" altLang="en-US" sz="1050" dirty="0">
              <a:latin typeface="UD デジタル 教科書体 N-R" panose="02020400000000000000" pitchFamily="17" charset="-128"/>
              <a:ea typeface="UD デジタル 教科書体 N-R" panose="02020400000000000000" pitchFamily="17" charset="-128"/>
            </a:endParaRPr>
          </a:p>
        </p:txBody>
      </p:sp>
      <p:sp>
        <p:nvSpPr>
          <p:cNvPr id="11" name="Text Box 2">
            <a:extLst>
              <a:ext uri="{FF2B5EF4-FFF2-40B4-BE49-F238E27FC236}">
                <a16:creationId xmlns:a16="http://schemas.microsoft.com/office/drawing/2014/main" id="{78447D4B-1027-4F46-AE44-59C556913FC3}"/>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23</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pic>
        <p:nvPicPr>
          <p:cNvPr id="12" name="図 11" descr="ダイアグラム, ベン図表&#10;&#10;AI 生成コンテンツは誤りを含む可能性があります。">
            <a:extLst>
              <a:ext uri="{FF2B5EF4-FFF2-40B4-BE49-F238E27FC236}">
                <a16:creationId xmlns:a16="http://schemas.microsoft.com/office/drawing/2014/main" id="{39BE2E26-AC96-483F-938A-0AA1817B0D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8723" y="1285575"/>
            <a:ext cx="4135930" cy="3248947"/>
          </a:xfrm>
          <a:prstGeom prst="rect">
            <a:avLst/>
          </a:prstGeom>
        </p:spPr>
      </p:pic>
    </p:spTree>
    <p:extLst>
      <p:ext uri="{BB962C8B-B14F-4D97-AF65-F5344CB8AC3E}">
        <p14:creationId xmlns:p14="http://schemas.microsoft.com/office/powerpoint/2010/main" val="1621798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DE990151-4C94-4E98-BCE8-B75E4B7CB195}"/>
              </a:ext>
            </a:extLst>
          </p:cNvPr>
          <p:cNvSpPr/>
          <p:nvPr/>
        </p:nvSpPr>
        <p:spPr>
          <a:xfrm>
            <a:off x="211832" y="1453256"/>
            <a:ext cx="5884168" cy="127190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0" bIns="0" rtlCol="0" anchor="t"/>
          <a:lstStyle/>
          <a:p>
            <a:pPr marL="182563" indent="-180975"/>
            <a:r>
              <a:rPr lang="ja-JP" altLang="en-US" sz="1600" u="sng" dirty="0">
                <a:solidFill>
                  <a:schemeClr val="tx1"/>
                </a:solidFill>
                <a:latin typeface="UD デジタル 教科書体 N-R" panose="02020400000000000000" pitchFamily="17" charset="-128"/>
                <a:ea typeface="UD デジタル 教科書体 N-R" panose="02020400000000000000" pitchFamily="17" charset="-128"/>
              </a:rPr>
              <a:t>○施策間での連携体制の強化</a:t>
            </a:r>
            <a:endParaRPr lang="en-US" altLang="ja-JP" sz="1600" u="sng"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r>
              <a:rPr lang="ja-JP" altLang="en-US" sz="1400" dirty="0">
                <a:solidFill>
                  <a:schemeClr val="tx1"/>
                </a:solidFill>
                <a:latin typeface="UD デジタル 教科書体 N-R" panose="02020400000000000000" pitchFamily="17" charset="-128"/>
                <a:ea typeface="UD デジタル 教科書体 N-R" panose="02020400000000000000" pitchFamily="17" charset="-128"/>
              </a:rPr>
              <a:t>　・会議体間での情報共有や取組間での連携による施策の推進</a:t>
            </a:r>
            <a:endParaRPr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r>
              <a:rPr lang="ja-JP" altLang="en-US" sz="1400" dirty="0">
                <a:solidFill>
                  <a:schemeClr val="tx1"/>
                </a:solidFill>
                <a:latin typeface="UD デジタル 教科書体 N-R" panose="02020400000000000000" pitchFamily="17" charset="-128"/>
                <a:ea typeface="UD デジタル 教科書体 N-R" panose="02020400000000000000" pitchFamily="17" charset="-128"/>
              </a:rPr>
              <a:t>　・会議の同時開催など市町村職員の負担軽減</a:t>
            </a:r>
            <a:endParaRPr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25" name="正方形/長方形 24">
            <a:extLst>
              <a:ext uri="{FF2B5EF4-FFF2-40B4-BE49-F238E27FC236}">
                <a16:creationId xmlns:a16="http://schemas.microsoft.com/office/drawing/2014/main" id="{0CF24FE9-619D-4705-80FB-4C86C663D756}"/>
              </a:ext>
            </a:extLst>
          </p:cNvPr>
          <p:cNvSpPr/>
          <p:nvPr/>
        </p:nvSpPr>
        <p:spPr>
          <a:xfrm>
            <a:off x="6280457" y="1467136"/>
            <a:ext cx="5551656" cy="101270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0" bIns="0" rtlCol="0" anchor="t"/>
          <a:lstStyle/>
          <a:p>
            <a:pPr marL="182563" indent="-180975"/>
            <a:r>
              <a:rPr lang="ja-JP" altLang="en-US" sz="1600" u="sng" dirty="0">
                <a:solidFill>
                  <a:schemeClr val="tx1"/>
                </a:solidFill>
                <a:latin typeface="UD デジタル 教科書体 N-R" panose="02020400000000000000" pitchFamily="17" charset="-128"/>
                <a:ea typeface="UD デジタル 教科書体 N-R" panose="02020400000000000000" pitchFamily="17" charset="-128"/>
              </a:rPr>
              <a:t>○土木事務所における市町村への技術支援体制の充実</a:t>
            </a:r>
            <a:endParaRPr lang="en-US" altLang="ja-JP" sz="1600" u="sng"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spcBef>
                <a:spcPts val="600"/>
              </a:spcBef>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多様な相談に応じて、総合的に市町村をサポートできる体制を充実</a:t>
            </a:r>
          </a:p>
          <a:p>
            <a:pPr marL="182563" indent="-180975"/>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a:t>
            </a:r>
            <a:r>
              <a:rPr lang="ja-JP" altLang="en-US" sz="1600" u="sng" dirty="0">
                <a:solidFill>
                  <a:schemeClr val="tx1"/>
                </a:solidFill>
                <a:latin typeface="UD デジタル 教科書体 N-R" panose="02020400000000000000" pitchFamily="17" charset="-128"/>
                <a:ea typeface="UD デジタル 教科書体 N-R" panose="02020400000000000000" pitchFamily="17" charset="-128"/>
              </a:rPr>
              <a:t> </a:t>
            </a:r>
            <a:endParaRPr lang="en-US" altLang="ja-JP" sz="1600" u="sng"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26" name="正方形/長方形 25">
            <a:extLst>
              <a:ext uri="{FF2B5EF4-FFF2-40B4-BE49-F238E27FC236}">
                <a16:creationId xmlns:a16="http://schemas.microsoft.com/office/drawing/2014/main" id="{A2AB3088-16D9-4DBE-A476-2AC6BE760C09}"/>
              </a:ext>
            </a:extLst>
          </p:cNvPr>
          <p:cNvSpPr/>
          <p:nvPr/>
        </p:nvSpPr>
        <p:spPr>
          <a:xfrm>
            <a:off x="6280457" y="2915081"/>
            <a:ext cx="5394922" cy="103040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0" bIns="0" rtlCol="0" anchor="t"/>
          <a:lstStyle/>
          <a:p>
            <a:pPr marL="182563" indent="-180975"/>
            <a:r>
              <a:rPr lang="ja-JP" altLang="en-US" sz="1600" u="sng" dirty="0">
                <a:solidFill>
                  <a:schemeClr val="tx1"/>
                </a:solidFill>
                <a:latin typeface="UD デジタル 教科書体 N-R" panose="02020400000000000000" pitchFamily="17" charset="-128"/>
                <a:ea typeface="UD デジタル 教科書体 N-R" panose="02020400000000000000" pitchFamily="17" charset="-128"/>
              </a:rPr>
              <a:t>○民間団体等と連携した相談体制の整備・周知</a:t>
            </a:r>
            <a:endParaRPr lang="en-US" altLang="ja-JP" sz="1600" u="sng" dirty="0">
              <a:solidFill>
                <a:schemeClr val="tx1"/>
              </a:solidFill>
              <a:latin typeface="UD デジタル 教科書体 N-R" panose="02020400000000000000" pitchFamily="17" charset="-128"/>
              <a:ea typeface="UD デジタル 教科書体 N-R" panose="02020400000000000000" pitchFamily="17" charset="-128"/>
            </a:endParaRPr>
          </a:p>
          <a:p>
            <a:pPr marL="177800" indent="3175">
              <a:spcBef>
                <a:spcPts val="600"/>
              </a:spcBef>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住宅に関係する相談窓口について、業界団体と連携し、一覧表などを作成し府民の方にわかりやすく周知</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27" name="正方形/長方形 26">
            <a:extLst>
              <a:ext uri="{FF2B5EF4-FFF2-40B4-BE49-F238E27FC236}">
                <a16:creationId xmlns:a16="http://schemas.microsoft.com/office/drawing/2014/main" id="{ADBD8562-F892-4399-BD3D-B665741FEE9F}"/>
              </a:ext>
            </a:extLst>
          </p:cNvPr>
          <p:cNvSpPr/>
          <p:nvPr/>
        </p:nvSpPr>
        <p:spPr>
          <a:xfrm>
            <a:off x="6325844" y="4217570"/>
            <a:ext cx="5551656" cy="229499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0" bIns="0" rtlCol="0" anchor="t"/>
          <a:lstStyle/>
          <a:p>
            <a:pPr marL="182563" indent="-180975">
              <a:spcAft>
                <a:spcPts val="600"/>
              </a:spcAft>
            </a:pPr>
            <a:r>
              <a:rPr lang="ja-JP" altLang="en-US" sz="1600" u="sng" dirty="0">
                <a:solidFill>
                  <a:schemeClr val="tx1"/>
                </a:solidFill>
                <a:latin typeface="UD デジタル 教科書体 N-R" panose="02020400000000000000" pitchFamily="17" charset="-128"/>
                <a:ea typeface="UD デジタル 教科書体 N-R" panose="02020400000000000000" pitchFamily="17" charset="-128"/>
              </a:rPr>
              <a:t>○その他公民連携による取組　　</a:t>
            </a:r>
            <a:endParaRPr lang="en-US" altLang="ja-JP" sz="1600" u="sng" dirty="0">
              <a:solidFill>
                <a:schemeClr val="tx1"/>
              </a:solidFill>
              <a:latin typeface="UD デジタル 教科書体 N-R" panose="02020400000000000000" pitchFamily="17" charset="-128"/>
              <a:ea typeface="UD デジタル 教科書体 N-R" panose="02020400000000000000" pitchFamily="17" charset="-128"/>
            </a:endParaRPr>
          </a:p>
          <a:p>
            <a:pPr marL="355600" indent="-354013"/>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・公的賃貸住宅の空室活用や建替えにより創出した用地の活用</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355600" indent="-354013"/>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・関係団体と連携した普及啓発、実績がある事業者など基準を満たした事業者情報の提供</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355600" indent="-354013"/>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・府民からの公募などによる大阪の魅力の掘り起こし</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355600" indent="-354013"/>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・バリアフリートイレマップなどニーズに応じた府民への情報発信　など　</a:t>
            </a:r>
            <a:r>
              <a:rPr lang="ja-JP" altLang="en-US" sz="1600" u="sng" dirty="0">
                <a:solidFill>
                  <a:schemeClr val="tx1"/>
                </a:solidFill>
                <a:latin typeface="UD デジタル 教科書体 N-R" panose="02020400000000000000" pitchFamily="17" charset="-128"/>
                <a:ea typeface="UD デジタル 教科書体 N-R" panose="02020400000000000000" pitchFamily="17" charset="-128"/>
              </a:rPr>
              <a:t> </a:t>
            </a:r>
            <a:endParaRPr lang="en-US" altLang="ja-JP" sz="1600" u="sng"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endParaRPr lang="en-US" altLang="ja-JP" sz="1600" u="sng"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29" name="正方形/長方形 28">
            <a:extLst>
              <a:ext uri="{FF2B5EF4-FFF2-40B4-BE49-F238E27FC236}">
                <a16:creationId xmlns:a16="http://schemas.microsoft.com/office/drawing/2014/main" id="{7921F2FA-5FE3-4F0A-8643-4BC91879A6F1}"/>
              </a:ext>
            </a:extLst>
          </p:cNvPr>
          <p:cNvSpPr/>
          <p:nvPr/>
        </p:nvSpPr>
        <p:spPr>
          <a:xfrm>
            <a:off x="6472431" y="5385469"/>
            <a:ext cx="5347364" cy="132041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0" bIns="0" rtlCol="0" anchor="t"/>
          <a:lstStyle/>
          <a:p>
            <a:pPr marL="182563" indent="-180975">
              <a:spcAft>
                <a:spcPts val="600"/>
              </a:spcAft>
            </a:pPr>
            <a:endParaRPr lang="en-US" altLang="ja-JP" sz="1600" u="sng"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31" name="正方形/長方形 30">
            <a:extLst>
              <a:ext uri="{FF2B5EF4-FFF2-40B4-BE49-F238E27FC236}">
                <a16:creationId xmlns:a16="http://schemas.microsoft.com/office/drawing/2014/main" id="{F119B455-88AF-40F1-8C1F-575F4FA75B20}"/>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２．大阪府が重点的に取り組むべき施策</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32" name="正方形/長方形 31">
            <a:extLst>
              <a:ext uri="{FF2B5EF4-FFF2-40B4-BE49-F238E27FC236}">
                <a16:creationId xmlns:a16="http://schemas.microsoft.com/office/drawing/2014/main" id="{AAEB3FB5-7B52-4882-A61D-479348BB81F0}"/>
              </a:ext>
            </a:extLst>
          </p:cNvPr>
          <p:cNvSpPr/>
          <p:nvPr/>
        </p:nvSpPr>
        <p:spPr>
          <a:xfrm>
            <a:off x="34054" y="455586"/>
            <a:ext cx="11995718" cy="103040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0" bIns="0" rtlCol="0" anchor="t"/>
          <a:lstStyle/>
          <a:p>
            <a:pPr marL="182563" marR="0" lvl="0" indent="-180975" algn="l" defTabSz="914400" rtl="0" eaLnBrk="1" fontAlgn="auto" latinLnBrk="0" hangingPunct="1">
              <a:lnSpc>
                <a:spcPct val="100000"/>
              </a:lnSpc>
              <a:spcBef>
                <a:spcPts val="0"/>
              </a:spcBef>
              <a:buClrTx/>
              <a:buSzTx/>
              <a:buFontTx/>
              <a:buNone/>
              <a:tabLst/>
              <a:defRPr/>
            </a:pPr>
            <a:r>
              <a:rPr lang="ja-JP" altLang="en-US" sz="2000" b="1" dirty="0">
                <a:solidFill>
                  <a:schemeClr val="tx1"/>
                </a:solidFill>
                <a:latin typeface="UD デジタル 教科書体 N-R" panose="02020400000000000000" pitchFamily="17" charset="-128"/>
                <a:ea typeface="UD デジタル 教科書体 N-R" panose="02020400000000000000" pitchFamily="17" charset="-128"/>
              </a:rPr>
              <a:t>④ </a:t>
            </a:r>
            <a:r>
              <a:rPr kumimoji="1" lang="ja-JP" altLang="en-US" sz="2000" b="1"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rPr>
              <a:t>多様な主体がつながり、連携する機会・場の創出</a:t>
            </a:r>
            <a:endParaRPr kumimoji="1" lang="en-US" altLang="ja-JP" sz="2000" b="1"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endParaRPr>
          </a:p>
          <a:p>
            <a:pPr marL="538163" marR="0" lvl="0" indent="-536575" algn="l" defTabSz="914400" rtl="0" eaLnBrk="1" fontAlgn="auto" latinLnBrk="0" hangingPunct="1">
              <a:lnSpc>
                <a:spcPct val="100000"/>
              </a:lnSpc>
              <a:spcBef>
                <a:spcPts val="0"/>
              </a:spcBef>
              <a:buClrTx/>
              <a:buSzTx/>
              <a:buFontTx/>
              <a:buNone/>
              <a:tabLst/>
              <a:defRPr/>
            </a:pPr>
            <a:r>
              <a:rPr kumimoji="1" lang="ja-JP" altLang="en-US" sz="160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rPr>
              <a:t>　 ・</a:t>
            </a: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市町村内や市町村間での連携、</a:t>
            </a:r>
            <a:r>
              <a:rPr kumimoji="1" lang="ja-JP" altLang="en-US" sz="160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rPr>
              <a:t>府と市町村や民間事業者等との連携の機会・場を創出するための取組やその取組の積極的な情報発信</a:t>
            </a:r>
            <a:endParaRPr kumimoji="1" lang="en-US" altLang="ja-JP" sz="160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33" name="正方形/長方形 32">
            <a:extLst>
              <a:ext uri="{FF2B5EF4-FFF2-40B4-BE49-F238E27FC236}">
                <a16:creationId xmlns:a16="http://schemas.microsoft.com/office/drawing/2014/main" id="{40365E31-5A0C-419E-A845-35675FFCC41D}"/>
              </a:ext>
            </a:extLst>
          </p:cNvPr>
          <p:cNvSpPr/>
          <p:nvPr/>
        </p:nvSpPr>
        <p:spPr>
          <a:xfrm>
            <a:off x="237153" y="3848489"/>
            <a:ext cx="5647486" cy="5677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0" bIns="0" rtlCol="0" anchor="t"/>
          <a:lstStyle/>
          <a:p>
            <a:pPr marL="182563" indent="-180975"/>
            <a:r>
              <a:rPr lang="ja-JP" altLang="en-US" sz="1600" u="sng" dirty="0">
                <a:solidFill>
                  <a:schemeClr val="tx1"/>
                </a:solidFill>
                <a:latin typeface="UD デジタル 教科書体 N-R" panose="02020400000000000000" pitchFamily="17" charset="-128"/>
                <a:ea typeface="UD デジタル 教科書体 N-R" panose="02020400000000000000" pitchFamily="17" charset="-128"/>
              </a:rPr>
              <a:t>○市町村と民間事業者の連携の強化</a:t>
            </a:r>
            <a:endParaRPr lang="en-US" altLang="ja-JP" sz="1600" u="sng"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34" name="正方形/長方形 33">
            <a:extLst>
              <a:ext uri="{FF2B5EF4-FFF2-40B4-BE49-F238E27FC236}">
                <a16:creationId xmlns:a16="http://schemas.microsoft.com/office/drawing/2014/main" id="{33BB9F31-7E27-4BB4-BF12-F8B556726854}"/>
              </a:ext>
            </a:extLst>
          </p:cNvPr>
          <p:cNvSpPr/>
          <p:nvPr/>
        </p:nvSpPr>
        <p:spPr>
          <a:xfrm>
            <a:off x="211832" y="5919804"/>
            <a:ext cx="5647486" cy="70794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0" bIns="0" rtlCol="0" anchor="t"/>
          <a:lstStyle/>
          <a:p>
            <a:pPr marL="182563" indent="-180975"/>
            <a:r>
              <a:rPr lang="ja-JP" altLang="en-US" sz="1600" u="sng" dirty="0">
                <a:solidFill>
                  <a:schemeClr val="tx1"/>
                </a:solidFill>
                <a:latin typeface="UD デジタル 教科書体 N-R" panose="02020400000000000000" pitchFamily="17" charset="-128"/>
                <a:ea typeface="UD デジタル 教科書体 N-R" panose="02020400000000000000" pitchFamily="17" charset="-128"/>
              </a:rPr>
              <a:t>○市町村同士の連携の強化</a:t>
            </a:r>
            <a:endParaRPr lang="en-US" altLang="ja-JP" sz="1600" u="sng"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r>
              <a:rPr lang="ja-JP" altLang="en-US" sz="1400" dirty="0">
                <a:solidFill>
                  <a:schemeClr val="tx1"/>
                </a:solidFill>
                <a:latin typeface="UD デジタル 教科書体 N-R" panose="02020400000000000000" pitchFamily="17" charset="-128"/>
                <a:ea typeface="UD デジタル 教科書体 N-R" panose="02020400000000000000" pitchFamily="17" charset="-128"/>
              </a:rPr>
              <a:t>　・地域ブロックごとや同じ課題がある市町村が連携する場の設定</a:t>
            </a:r>
            <a:endParaRPr lang="en-US" altLang="ja-JP" sz="1400" u="sng"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23" name="Text Box 2">
            <a:extLst>
              <a:ext uri="{FF2B5EF4-FFF2-40B4-BE49-F238E27FC236}">
                <a16:creationId xmlns:a16="http://schemas.microsoft.com/office/drawing/2014/main" id="{420CC179-52FC-48D6-9D8C-3C1DF77F69C2}"/>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24</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pic>
        <p:nvPicPr>
          <p:cNvPr id="2" name="図 1">
            <a:extLst>
              <a:ext uri="{FF2B5EF4-FFF2-40B4-BE49-F238E27FC236}">
                <a16:creationId xmlns:a16="http://schemas.microsoft.com/office/drawing/2014/main" id="{54DF91AF-EE39-4A14-9610-19B9BDC1CE1A}"/>
              </a:ext>
            </a:extLst>
          </p:cNvPr>
          <p:cNvPicPr>
            <a:picLocks noChangeAspect="1"/>
          </p:cNvPicPr>
          <p:nvPr/>
        </p:nvPicPr>
        <p:blipFill>
          <a:blip r:embed="rId2"/>
          <a:stretch>
            <a:fillRect/>
          </a:stretch>
        </p:blipFill>
        <p:spPr>
          <a:xfrm>
            <a:off x="516621" y="2394069"/>
            <a:ext cx="5060119" cy="1341236"/>
          </a:xfrm>
          <a:prstGeom prst="rect">
            <a:avLst/>
          </a:prstGeom>
        </p:spPr>
      </p:pic>
      <p:pic>
        <p:nvPicPr>
          <p:cNvPr id="3" name="図 2">
            <a:extLst>
              <a:ext uri="{FF2B5EF4-FFF2-40B4-BE49-F238E27FC236}">
                <a16:creationId xmlns:a16="http://schemas.microsoft.com/office/drawing/2014/main" id="{9D943823-5EB3-4E48-B4A6-E84AE455ED33}"/>
              </a:ext>
            </a:extLst>
          </p:cNvPr>
          <p:cNvPicPr>
            <a:picLocks noChangeAspect="1"/>
          </p:cNvPicPr>
          <p:nvPr/>
        </p:nvPicPr>
        <p:blipFill>
          <a:blip r:embed="rId3"/>
          <a:stretch>
            <a:fillRect/>
          </a:stretch>
        </p:blipFill>
        <p:spPr>
          <a:xfrm>
            <a:off x="533885" y="4500451"/>
            <a:ext cx="5054022" cy="1335140"/>
          </a:xfrm>
          <a:prstGeom prst="rect">
            <a:avLst/>
          </a:prstGeom>
        </p:spPr>
      </p:pic>
    </p:spTree>
    <p:extLst>
      <p:ext uri="{BB962C8B-B14F-4D97-AF65-F5344CB8AC3E}">
        <p14:creationId xmlns:p14="http://schemas.microsoft.com/office/powerpoint/2010/main" val="1580801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DE990151-4C94-4E98-BCE8-B75E4B7CB195}"/>
              </a:ext>
            </a:extLst>
          </p:cNvPr>
          <p:cNvSpPr/>
          <p:nvPr/>
        </p:nvSpPr>
        <p:spPr>
          <a:xfrm>
            <a:off x="268585" y="1463469"/>
            <a:ext cx="11367762" cy="13242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0" bIns="0" rtlCol="0" anchor="t"/>
          <a:lstStyle/>
          <a:p>
            <a:pPr marL="182563" indent="-7938"/>
            <a:r>
              <a:rPr lang="ja-JP" altLang="en-US" sz="2000" dirty="0">
                <a:solidFill>
                  <a:schemeClr val="tx1"/>
                </a:solidFill>
                <a:latin typeface="UD デジタル 教科書体 N-R" panose="02020400000000000000" pitchFamily="17" charset="-128"/>
                <a:ea typeface="UD デジタル 教科書体 N-R" panose="02020400000000000000" pitchFamily="17" charset="-128"/>
              </a:rPr>
              <a:t>基本目標の実現に向けては、関係する多様な主体が連携や共同して達成すべき目標を共有できるように、分かりやすい指標を設定するとともに、その指標に基づきできる限りその進捗状況の把握に努め、</a:t>
            </a:r>
            <a:r>
              <a:rPr lang="en-US" altLang="ja-JP" sz="2000" dirty="0">
                <a:solidFill>
                  <a:schemeClr val="tx1"/>
                </a:solidFill>
                <a:latin typeface="UD デジタル 教科書体 N-R" panose="02020400000000000000" pitchFamily="17" charset="-128"/>
                <a:ea typeface="UD デジタル 教科書体 N-R" panose="02020400000000000000" pitchFamily="17" charset="-128"/>
              </a:rPr>
              <a:t>PDCA</a:t>
            </a:r>
            <a:r>
              <a:rPr lang="ja-JP" altLang="en-US" sz="2000" dirty="0">
                <a:solidFill>
                  <a:schemeClr val="tx1"/>
                </a:solidFill>
                <a:latin typeface="UD デジタル 教科書体 N-R" panose="02020400000000000000" pitchFamily="17" charset="-128"/>
                <a:ea typeface="UD デジタル 教科書体 N-R" panose="02020400000000000000" pitchFamily="17" charset="-128"/>
              </a:rPr>
              <a:t>サイクルによる進捗管理を実施すべき。</a:t>
            </a:r>
            <a:endParaRPr lang="en-US" altLang="ja-JP" sz="20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31" name="正方形/長方形 30">
            <a:extLst>
              <a:ext uri="{FF2B5EF4-FFF2-40B4-BE49-F238E27FC236}">
                <a16:creationId xmlns:a16="http://schemas.microsoft.com/office/drawing/2014/main" id="{F119B455-88AF-40F1-8C1F-575F4FA75B20}"/>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３．施策の適切な進行管理</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32" name="正方形/長方形 31">
            <a:extLst>
              <a:ext uri="{FF2B5EF4-FFF2-40B4-BE49-F238E27FC236}">
                <a16:creationId xmlns:a16="http://schemas.microsoft.com/office/drawing/2014/main" id="{AAEB3FB5-7B52-4882-A61D-479348BB81F0}"/>
              </a:ext>
            </a:extLst>
          </p:cNvPr>
          <p:cNvSpPr/>
          <p:nvPr/>
        </p:nvSpPr>
        <p:spPr>
          <a:xfrm>
            <a:off x="116114" y="920368"/>
            <a:ext cx="12192000" cy="6952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0" bIns="0" rtlCol="0" anchor="t"/>
          <a:lstStyle/>
          <a:p>
            <a:pPr marL="182563" marR="0" lvl="0" indent="-180975" algn="l" defTabSz="914400" rtl="0" eaLnBrk="1" fontAlgn="auto" latinLnBrk="0" hangingPunct="1">
              <a:lnSpc>
                <a:spcPct val="100000"/>
              </a:lnSpc>
              <a:spcBef>
                <a:spcPts val="0"/>
              </a:spcBef>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進捗状況の把握と点検　</a:t>
            </a:r>
            <a:endParaRPr kumimoji="1" lang="en-US" altLang="ja-JP" sz="2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33" name="正方形/長方形 32">
            <a:extLst>
              <a:ext uri="{FF2B5EF4-FFF2-40B4-BE49-F238E27FC236}">
                <a16:creationId xmlns:a16="http://schemas.microsoft.com/office/drawing/2014/main" id="{DA9E658D-A7C5-449D-A5B8-4B14898BBE1E}"/>
              </a:ext>
            </a:extLst>
          </p:cNvPr>
          <p:cNvSpPr/>
          <p:nvPr/>
        </p:nvSpPr>
        <p:spPr>
          <a:xfrm>
            <a:off x="0" y="3634319"/>
            <a:ext cx="12192000" cy="6952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0" bIns="0" rtlCol="0" anchor="t"/>
          <a:lstStyle/>
          <a:p>
            <a:pPr marL="182563" marR="0" lvl="0" indent="-180975" algn="l" defTabSz="914400" rtl="0" eaLnBrk="1" fontAlgn="auto" latinLnBrk="0" hangingPunct="1">
              <a:lnSpc>
                <a:spcPct val="100000"/>
              </a:lnSpc>
              <a:spcBef>
                <a:spcPts val="0"/>
              </a:spcBef>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的確な施策展開のための市場調査　</a:t>
            </a:r>
            <a:endParaRPr kumimoji="1" lang="en-US" altLang="ja-JP" sz="2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34" name="正方形/長方形 33">
            <a:extLst>
              <a:ext uri="{FF2B5EF4-FFF2-40B4-BE49-F238E27FC236}">
                <a16:creationId xmlns:a16="http://schemas.microsoft.com/office/drawing/2014/main" id="{FC85B73E-BFA0-4C82-A671-2D70FFCDB5F7}"/>
              </a:ext>
            </a:extLst>
          </p:cNvPr>
          <p:cNvSpPr/>
          <p:nvPr/>
        </p:nvSpPr>
        <p:spPr>
          <a:xfrm>
            <a:off x="268585" y="4329570"/>
            <a:ext cx="11479465" cy="163992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0" bIns="0" rtlCol="0" anchor="t"/>
          <a:lstStyle/>
          <a:p>
            <a:pPr marL="182563" indent="-180975"/>
            <a:r>
              <a:rPr lang="ja-JP" altLang="en-US" sz="2000" dirty="0">
                <a:solidFill>
                  <a:schemeClr val="tx1"/>
                </a:solidFill>
                <a:latin typeface="UD デジタル 教科書体 N-R" panose="02020400000000000000" pitchFamily="17" charset="-128"/>
                <a:ea typeface="UD デジタル 教科書体 N-R" panose="02020400000000000000" pitchFamily="17" charset="-128"/>
              </a:rPr>
              <a:t>　的確な施策を展開するためには、住宅関連市場や住宅ストックの状況を適時・適切に把握することが重要。</a:t>
            </a:r>
            <a:endParaRPr lang="en-US" altLang="ja-JP" sz="2000"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r>
              <a:rPr lang="ja-JP" altLang="en-US" sz="2000" dirty="0">
                <a:solidFill>
                  <a:schemeClr val="tx1"/>
                </a:solidFill>
                <a:latin typeface="UD デジタル 教科書体 N-R" panose="02020400000000000000" pitchFamily="17" charset="-128"/>
                <a:ea typeface="UD デジタル 教科書体 N-R" panose="02020400000000000000" pitchFamily="17" charset="-128"/>
              </a:rPr>
              <a:t>　このため、国より実施される統計調査の活用を図るとともに、必要に応じて大阪府独自での調査等を実施するなど、住宅関連市場や住宅ストックの状況を的確に把握するための基礎的なデータの収集や分析を実施すべき。</a:t>
            </a:r>
            <a:endParaRPr lang="en-US" altLang="ja-JP" sz="20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10" name="Text Box 2">
            <a:extLst>
              <a:ext uri="{FF2B5EF4-FFF2-40B4-BE49-F238E27FC236}">
                <a16:creationId xmlns:a16="http://schemas.microsoft.com/office/drawing/2014/main" id="{C03D6FE8-F314-428A-83C2-9EA1B6FB3FFC}"/>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25</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909183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角丸四角形 65">
            <a:extLst>
              <a:ext uri="{FF2B5EF4-FFF2-40B4-BE49-F238E27FC236}">
                <a16:creationId xmlns:a16="http://schemas.microsoft.com/office/drawing/2014/main" id="{360746A6-9633-4D70-B738-D4BC85B25D90}"/>
              </a:ext>
            </a:extLst>
          </p:cNvPr>
          <p:cNvSpPr/>
          <p:nvPr/>
        </p:nvSpPr>
        <p:spPr>
          <a:xfrm>
            <a:off x="3581327" y="4789406"/>
            <a:ext cx="1080000" cy="550800"/>
          </a:xfrm>
          <a:prstGeom prst="roundRect">
            <a:avLst>
              <a:gd name="adj" fmla="val 7429"/>
            </a:avLst>
          </a:prstGeom>
          <a:solidFill>
            <a:srgbClr val="98DDD5"/>
          </a:solidFill>
          <a:ln w="38100">
            <a:solidFill>
              <a:schemeClr val="bg1"/>
            </a:solidFill>
          </a:ln>
          <a:effectLst/>
          <a:scene3d>
            <a:camera prst="orthographicFront">
              <a:rot lat="0" lon="0" rev="0"/>
            </a:camera>
            <a:lightRig rig="threePt" dir="t">
              <a:rot lat="0" lon="0" rev="1200000"/>
            </a:lightRig>
          </a:scene3d>
          <a:sp3d/>
        </p:spPr>
        <p:txBody>
          <a:bodyPr lIns="91430" tIns="45714" rIns="91430" bIns="45714" rtlCol="0" anchor="ctr"/>
          <a:lstStyle/>
          <a:p>
            <a:pPr algn="ctr" defTabSz="914290">
              <a:lnSpc>
                <a:spcPts val="1960"/>
              </a:lnSpc>
              <a:defRPr/>
            </a:pPr>
            <a:endParaRPr lang="ja-JP" altLang="en-US" kern="0"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107" name="角丸四角形 65">
            <a:extLst>
              <a:ext uri="{FF2B5EF4-FFF2-40B4-BE49-F238E27FC236}">
                <a16:creationId xmlns:a16="http://schemas.microsoft.com/office/drawing/2014/main" id="{89A54EE4-CDFF-40E4-B1BB-2F7F62734BA6}"/>
              </a:ext>
            </a:extLst>
          </p:cNvPr>
          <p:cNvSpPr/>
          <p:nvPr/>
        </p:nvSpPr>
        <p:spPr>
          <a:xfrm>
            <a:off x="2445220" y="4777082"/>
            <a:ext cx="1080000" cy="550800"/>
          </a:xfrm>
          <a:prstGeom prst="roundRect">
            <a:avLst>
              <a:gd name="adj" fmla="val 7429"/>
            </a:avLst>
          </a:prstGeom>
          <a:solidFill>
            <a:srgbClr val="98DDD5"/>
          </a:solidFill>
          <a:ln w="38100">
            <a:solidFill>
              <a:schemeClr val="bg1"/>
            </a:solidFill>
          </a:ln>
          <a:effectLst/>
          <a:scene3d>
            <a:camera prst="orthographicFront">
              <a:rot lat="0" lon="0" rev="0"/>
            </a:camera>
            <a:lightRig rig="threePt" dir="t">
              <a:rot lat="0" lon="0" rev="1200000"/>
            </a:lightRig>
          </a:scene3d>
          <a:sp3d/>
        </p:spPr>
        <p:txBody>
          <a:bodyPr lIns="91430" tIns="45714" rIns="91430" bIns="45714" rtlCol="0" anchor="ctr"/>
          <a:lstStyle/>
          <a:p>
            <a:pPr algn="ctr" defTabSz="914290">
              <a:lnSpc>
                <a:spcPts val="1960"/>
              </a:lnSpc>
              <a:defRPr/>
            </a:pPr>
            <a:endParaRPr lang="ja-JP" altLang="en-US" kern="0"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106" name="角丸四角形 65">
            <a:extLst>
              <a:ext uri="{FF2B5EF4-FFF2-40B4-BE49-F238E27FC236}">
                <a16:creationId xmlns:a16="http://schemas.microsoft.com/office/drawing/2014/main" id="{B72FBEA3-7041-4086-AE7E-40A02EC1E109}"/>
              </a:ext>
            </a:extLst>
          </p:cNvPr>
          <p:cNvSpPr/>
          <p:nvPr/>
        </p:nvSpPr>
        <p:spPr>
          <a:xfrm>
            <a:off x="1275190" y="4772190"/>
            <a:ext cx="1080000" cy="550800"/>
          </a:xfrm>
          <a:prstGeom prst="roundRect">
            <a:avLst>
              <a:gd name="adj" fmla="val 7429"/>
            </a:avLst>
          </a:prstGeom>
          <a:solidFill>
            <a:srgbClr val="98DDD5"/>
          </a:solidFill>
          <a:ln w="38100">
            <a:solidFill>
              <a:schemeClr val="bg1"/>
            </a:solidFill>
          </a:ln>
          <a:effectLst/>
          <a:scene3d>
            <a:camera prst="orthographicFront">
              <a:rot lat="0" lon="0" rev="0"/>
            </a:camera>
            <a:lightRig rig="threePt" dir="t">
              <a:rot lat="0" lon="0" rev="1200000"/>
            </a:lightRig>
          </a:scene3d>
          <a:sp3d/>
        </p:spPr>
        <p:txBody>
          <a:bodyPr lIns="91430" tIns="45714" rIns="91430" bIns="45714" rtlCol="0" anchor="ctr"/>
          <a:lstStyle/>
          <a:p>
            <a:pPr algn="ctr" defTabSz="914290">
              <a:lnSpc>
                <a:spcPts val="1960"/>
              </a:lnSpc>
              <a:defRPr/>
            </a:pPr>
            <a:endParaRPr lang="ja-JP" altLang="en-US" kern="0"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102" name="角丸四角形 65">
            <a:extLst>
              <a:ext uri="{FF2B5EF4-FFF2-40B4-BE49-F238E27FC236}">
                <a16:creationId xmlns:a16="http://schemas.microsoft.com/office/drawing/2014/main" id="{199070B4-2C94-4A6F-8CB6-AA84C6C07DB9}"/>
              </a:ext>
            </a:extLst>
          </p:cNvPr>
          <p:cNvSpPr/>
          <p:nvPr/>
        </p:nvSpPr>
        <p:spPr>
          <a:xfrm>
            <a:off x="146326" y="4772190"/>
            <a:ext cx="1080000" cy="550800"/>
          </a:xfrm>
          <a:prstGeom prst="roundRect">
            <a:avLst>
              <a:gd name="adj" fmla="val 7429"/>
            </a:avLst>
          </a:prstGeom>
          <a:solidFill>
            <a:srgbClr val="98DDD5"/>
          </a:solidFill>
          <a:ln w="38100">
            <a:solidFill>
              <a:schemeClr val="bg1"/>
            </a:solidFill>
          </a:ln>
          <a:effectLst/>
          <a:scene3d>
            <a:camera prst="orthographicFront">
              <a:rot lat="0" lon="0" rev="0"/>
            </a:camera>
            <a:lightRig rig="threePt" dir="t">
              <a:rot lat="0" lon="0" rev="1200000"/>
            </a:lightRig>
          </a:scene3d>
          <a:sp3d/>
        </p:spPr>
        <p:txBody>
          <a:bodyPr lIns="91430" tIns="45714" rIns="91430" bIns="45714" rtlCol="0" anchor="ctr"/>
          <a:lstStyle/>
          <a:p>
            <a:pPr algn="ctr" defTabSz="914290">
              <a:lnSpc>
                <a:spcPts val="1960"/>
              </a:lnSpc>
              <a:defRPr/>
            </a:pPr>
            <a:endParaRPr lang="ja-JP" altLang="en-US" kern="0"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105" name="四角形: 角を丸くする 104">
            <a:extLst>
              <a:ext uri="{FF2B5EF4-FFF2-40B4-BE49-F238E27FC236}">
                <a16:creationId xmlns:a16="http://schemas.microsoft.com/office/drawing/2014/main" id="{4497878E-88FB-4E85-9665-13EB99F65D1F}"/>
              </a:ext>
            </a:extLst>
          </p:cNvPr>
          <p:cNvSpPr/>
          <p:nvPr/>
        </p:nvSpPr>
        <p:spPr>
          <a:xfrm>
            <a:off x="75455" y="2217746"/>
            <a:ext cx="4630191" cy="4609774"/>
          </a:xfrm>
          <a:prstGeom prst="roundRect">
            <a:avLst>
              <a:gd name="adj" fmla="val 4969"/>
            </a:avLst>
          </a:prstGeom>
          <a:no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17000" rIns="0" bIns="0" rtlCol="0" anchor="ctr"/>
          <a:lstStyle/>
          <a:p>
            <a:pPr marL="197770" indent="-196050" algn="ctr" defTabSz="457200">
              <a:defRPr/>
            </a:pPr>
            <a:endParaRPr kumimoji="0" lang="ja-JP" altLang="en-US" sz="1137" dirty="0">
              <a:solidFill>
                <a:prstClr val="black"/>
              </a:solidFill>
              <a:latin typeface="UD デジタル 教科書体 N-B" panose="02020700000000000000" pitchFamily="17" charset="-128"/>
              <a:ea typeface="UD デジタル 教科書体 N-B" panose="02020700000000000000" pitchFamily="17" charset="-128"/>
            </a:endParaRPr>
          </a:p>
        </p:txBody>
      </p:sp>
      <p:sp>
        <p:nvSpPr>
          <p:cNvPr id="125" name="テキスト ボックス 124">
            <a:extLst>
              <a:ext uri="{FF2B5EF4-FFF2-40B4-BE49-F238E27FC236}">
                <a16:creationId xmlns:a16="http://schemas.microsoft.com/office/drawing/2014/main" id="{44BB5DD4-A8D3-4A7F-9F38-2668B524EC55}"/>
              </a:ext>
            </a:extLst>
          </p:cNvPr>
          <p:cNvSpPr txBox="1"/>
          <p:nvPr/>
        </p:nvSpPr>
        <p:spPr>
          <a:xfrm>
            <a:off x="1488364" y="5471002"/>
            <a:ext cx="2027931" cy="307777"/>
          </a:xfrm>
          <a:prstGeom prst="rect">
            <a:avLst/>
          </a:prstGeom>
          <a:noFill/>
        </p:spPr>
        <p:txBody>
          <a:bodyPr wrap="square">
            <a:spAutoFit/>
          </a:bodyPr>
          <a:lstStyle/>
          <a:p>
            <a:pPr defTabSz="457200">
              <a:defRPr/>
            </a:pPr>
            <a:r>
              <a:rPr kumimoji="0" lang="ja-JP" altLang="ja-JP" sz="1400" kern="100" dirty="0">
                <a:ln w="38100">
                  <a:solidFill>
                    <a:srgbClr val="70AD47">
                      <a:lumMod val="20000"/>
                      <a:lumOff val="80000"/>
                    </a:srgbClr>
                  </a:solidFill>
                </a:ln>
                <a:solidFill>
                  <a:srgbClr val="70AD47">
                    <a:lumMod val="20000"/>
                    <a:lumOff val="80000"/>
                  </a:srgbClr>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住まいとまちの実現</a:t>
            </a:r>
            <a:endParaRPr kumimoji="0" lang="ja-JP" altLang="en-US" sz="4000" dirty="0">
              <a:ln w="38100">
                <a:solidFill>
                  <a:srgbClr val="70AD47">
                    <a:lumMod val="20000"/>
                    <a:lumOff val="80000"/>
                  </a:srgbClr>
                </a:solidFill>
              </a:ln>
              <a:solidFill>
                <a:srgbClr val="70AD47">
                  <a:lumMod val="20000"/>
                  <a:lumOff val="80000"/>
                </a:srgbClr>
              </a:solidFill>
              <a:latin typeface="Calibri" panose="020F0502020204030204"/>
              <a:ea typeface="游ゴシック" panose="020B0400000000000000" pitchFamily="50" charset="-128"/>
            </a:endParaRPr>
          </a:p>
        </p:txBody>
      </p:sp>
      <p:pic>
        <p:nvPicPr>
          <p:cNvPr id="109" name="グラフィックス 108" descr="都市 単色塗りつぶし">
            <a:extLst>
              <a:ext uri="{FF2B5EF4-FFF2-40B4-BE49-F238E27FC236}">
                <a16:creationId xmlns:a16="http://schemas.microsoft.com/office/drawing/2014/main" id="{2F0A8186-85C7-44CA-8699-93F03DF9E5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3884623" y="5229236"/>
            <a:ext cx="590776" cy="613505"/>
          </a:xfrm>
          <a:prstGeom prst="rect">
            <a:avLst/>
          </a:prstGeom>
        </p:spPr>
      </p:pic>
      <p:sp>
        <p:nvSpPr>
          <p:cNvPr id="15" name="テキスト ボックス 14">
            <a:extLst>
              <a:ext uri="{FF2B5EF4-FFF2-40B4-BE49-F238E27FC236}">
                <a16:creationId xmlns:a16="http://schemas.microsoft.com/office/drawing/2014/main" id="{7D07CC5C-001D-4C20-9105-674D2CB2DE15}"/>
              </a:ext>
            </a:extLst>
          </p:cNvPr>
          <p:cNvSpPr txBox="1"/>
          <p:nvPr/>
        </p:nvSpPr>
        <p:spPr>
          <a:xfrm>
            <a:off x="-101149" y="4495158"/>
            <a:ext cx="1440872" cy="276999"/>
          </a:xfrm>
          <a:prstGeom prst="rect">
            <a:avLst/>
          </a:prstGeom>
          <a:noFill/>
          <a:ln>
            <a:noFill/>
            <a:prstDash val="dash"/>
          </a:ln>
        </p:spPr>
        <p:txBody>
          <a:bodyPr wrap="square">
            <a:spAutoFit/>
          </a:bodyPr>
          <a:lstStyle/>
          <a:p>
            <a:pPr marL="197770" defTabSz="457200">
              <a:defRPr/>
            </a:pPr>
            <a:r>
              <a:rPr kumimoji="0" lang="en-US" altLang="ja-JP" sz="1200" b="1" kern="100" dirty="0">
                <a:solidFill>
                  <a:prstClr val="black"/>
                </a:solidFill>
                <a:latin typeface="UD デジタル 教科書体 NP-B" panose="02020700000000000000" pitchFamily="18" charset="-128"/>
                <a:ea typeface="UD デジタル 教科書体 NP-B" panose="02020700000000000000" pitchFamily="18" charset="-128"/>
                <a:cs typeface="Times New Roman"/>
              </a:rPr>
              <a:t>3. </a:t>
            </a:r>
            <a:r>
              <a:rPr kumimoji="0" lang="ja-JP" altLang="en-US" sz="1200" b="1" kern="100" dirty="0">
                <a:solidFill>
                  <a:prstClr val="black"/>
                </a:solidFill>
                <a:latin typeface="UD デジタル 教科書体 NP-B" panose="02020700000000000000" pitchFamily="18" charset="-128"/>
                <a:ea typeface="UD デジタル 教科書体 NP-B" panose="02020700000000000000" pitchFamily="18" charset="-128"/>
                <a:cs typeface="Times New Roman"/>
              </a:rPr>
              <a:t>施策の柱</a:t>
            </a:r>
          </a:p>
        </p:txBody>
      </p:sp>
      <p:sp>
        <p:nvSpPr>
          <p:cNvPr id="16" name="テキスト ボックス 15">
            <a:extLst>
              <a:ext uri="{FF2B5EF4-FFF2-40B4-BE49-F238E27FC236}">
                <a16:creationId xmlns:a16="http://schemas.microsoft.com/office/drawing/2014/main" id="{E15E025E-4CC2-4C2E-9DFA-6E1FAA49B78C}"/>
              </a:ext>
            </a:extLst>
          </p:cNvPr>
          <p:cNvSpPr txBox="1"/>
          <p:nvPr/>
        </p:nvSpPr>
        <p:spPr>
          <a:xfrm>
            <a:off x="-117992" y="5863942"/>
            <a:ext cx="1990206" cy="276999"/>
          </a:xfrm>
          <a:prstGeom prst="rect">
            <a:avLst/>
          </a:prstGeom>
          <a:noFill/>
        </p:spPr>
        <p:txBody>
          <a:bodyPr wrap="square">
            <a:spAutoFit/>
          </a:bodyPr>
          <a:lstStyle/>
          <a:p>
            <a:pPr marL="197770" defTabSz="457200">
              <a:defRPr/>
            </a:pPr>
            <a:r>
              <a:rPr kumimoji="0" lang="en-US" altLang="ja-JP" sz="1200" b="1" kern="100" dirty="0">
                <a:solidFill>
                  <a:prstClr val="black"/>
                </a:solidFill>
                <a:latin typeface="UD デジタル 教科書体 NP-B" panose="02020700000000000000" pitchFamily="18" charset="-128"/>
                <a:ea typeface="UD デジタル 教科書体 NP-B" panose="02020700000000000000" pitchFamily="18" charset="-128"/>
                <a:cs typeface="Times New Roman"/>
              </a:rPr>
              <a:t>4. </a:t>
            </a:r>
            <a:r>
              <a:rPr kumimoji="0" lang="ja-JP" altLang="en-US" sz="1200" b="1" kern="100" dirty="0">
                <a:solidFill>
                  <a:prstClr val="black"/>
                </a:solidFill>
                <a:latin typeface="UD デジタル 教科書体 NP-B" panose="02020700000000000000" pitchFamily="18" charset="-128"/>
                <a:ea typeface="UD デジタル 教科書体 NP-B" panose="02020700000000000000" pitchFamily="18" charset="-128"/>
                <a:cs typeface="Times New Roman"/>
              </a:rPr>
              <a:t>施策展開の視点</a:t>
            </a:r>
          </a:p>
        </p:txBody>
      </p:sp>
      <p:sp>
        <p:nvSpPr>
          <p:cNvPr id="57" name="四角形: 角を丸くする 56">
            <a:extLst>
              <a:ext uri="{FF2B5EF4-FFF2-40B4-BE49-F238E27FC236}">
                <a16:creationId xmlns:a16="http://schemas.microsoft.com/office/drawing/2014/main" id="{C8D800D4-2CFF-4B35-9E95-7A9A481062CA}"/>
              </a:ext>
            </a:extLst>
          </p:cNvPr>
          <p:cNvSpPr/>
          <p:nvPr/>
        </p:nvSpPr>
        <p:spPr>
          <a:xfrm>
            <a:off x="189459" y="6172814"/>
            <a:ext cx="1440000" cy="615559"/>
          </a:xfrm>
          <a:prstGeom prst="roundRect">
            <a:avLst>
              <a:gd name="adj" fmla="val 50000"/>
            </a:avLst>
          </a:prstGeom>
          <a:solidFill>
            <a:srgbClr val="FFD3B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17000" rIns="0" bIns="0" rtlCol="0" anchor="ctr"/>
          <a:lstStyle/>
          <a:p>
            <a:pPr marL="197770" indent="-196050" algn="ctr" defTabSz="457200">
              <a:defRPr/>
            </a:pPr>
            <a:endParaRPr kumimoji="0" lang="ja-JP" altLang="en-US" sz="1137" dirty="0">
              <a:solidFill>
                <a:prstClr val="black"/>
              </a:solidFill>
              <a:latin typeface="UD デジタル 教科書体 N-B" panose="02020700000000000000" pitchFamily="17" charset="-128"/>
              <a:ea typeface="UD デジタル 教科書体 N-B" panose="02020700000000000000" pitchFamily="17" charset="-128"/>
            </a:endParaRPr>
          </a:p>
        </p:txBody>
      </p:sp>
      <p:sp>
        <p:nvSpPr>
          <p:cNvPr id="92" name="正方形/長方形 91">
            <a:extLst>
              <a:ext uri="{FF2B5EF4-FFF2-40B4-BE49-F238E27FC236}">
                <a16:creationId xmlns:a16="http://schemas.microsoft.com/office/drawing/2014/main" id="{46E94DBF-D914-47D4-AAA1-318B8B8241C1}"/>
              </a:ext>
            </a:extLst>
          </p:cNvPr>
          <p:cNvSpPr/>
          <p:nvPr/>
        </p:nvSpPr>
        <p:spPr>
          <a:xfrm>
            <a:off x="4883649" y="6157288"/>
            <a:ext cx="7232896" cy="593364"/>
          </a:xfrm>
          <a:prstGeom prst="rect">
            <a:avLst/>
          </a:prstGeom>
          <a:solidFill>
            <a:srgbClr val="C0D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kumimoji="0" lang="ja-JP" altLang="en-US" sz="1950">
              <a:solidFill>
                <a:prstClr val="white"/>
              </a:solidFill>
              <a:latin typeface="游ゴシック" panose="020F0502020204030204"/>
              <a:ea typeface="游ゴシック" panose="020B0400000000000000" pitchFamily="50" charset="-128"/>
            </a:endParaRPr>
          </a:p>
        </p:txBody>
      </p:sp>
      <p:sp>
        <p:nvSpPr>
          <p:cNvPr id="99" name="テキスト ボックス 98">
            <a:extLst>
              <a:ext uri="{FF2B5EF4-FFF2-40B4-BE49-F238E27FC236}">
                <a16:creationId xmlns:a16="http://schemas.microsoft.com/office/drawing/2014/main" id="{05B2AD1E-F3E7-4F82-86B4-D96AC64BC0D7}"/>
              </a:ext>
            </a:extLst>
          </p:cNvPr>
          <p:cNvSpPr txBox="1"/>
          <p:nvPr/>
        </p:nvSpPr>
        <p:spPr>
          <a:xfrm>
            <a:off x="5709147" y="6524169"/>
            <a:ext cx="5236327" cy="267509"/>
          </a:xfrm>
          <a:prstGeom prst="rect">
            <a:avLst/>
          </a:prstGeom>
          <a:noFill/>
        </p:spPr>
        <p:txBody>
          <a:bodyPr wrap="square" rtlCol="0">
            <a:spAutoFit/>
          </a:bodyPr>
          <a:lstStyle/>
          <a:p>
            <a:pPr marL="99745" defTabSz="353782">
              <a:lnSpc>
                <a:spcPts val="1408"/>
              </a:lnSpc>
              <a:defRPr/>
            </a:pPr>
            <a:r>
              <a:rPr kumimoji="0" lang="ja-JP" altLang="en-US" sz="1100" dirty="0">
                <a:solidFill>
                  <a:prstClr val="black"/>
                </a:solidFill>
                <a:latin typeface="UD デジタル 教科書体 N-B" panose="02020700000000000000" pitchFamily="17" charset="-128"/>
                <a:ea typeface="UD デジタル 教科書体 N-B" panose="02020700000000000000" pitchFamily="17" charset="-128"/>
              </a:rPr>
              <a:t>○ 多様な主体がつながり、連携する機会・場（プラットフォーム）の創出</a:t>
            </a:r>
          </a:p>
        </p:txBody>
      </p:sp>
      <p:sp>
        <p:nvSpPr>
          <p:cNvPr id="101" name="テキスト ボックス 100">
            <a:extLst>
              <a:ext uri="{FF2B5EF4-FFF2-40B4-BE49-F238E27FC236}">
                <a16:creationId xmlns:a16="http://schemas.microsoft.com/office/drawing/2014/main" id="{83E0C218-C9C1-431D-842E-4D803B0EAA00}"/>
              </a:ext>
            </a:extLst>
          </p:cNvPr>
          <p:cNvSpPr txBox="1"/>
          <p:nvPr/>
        </p:nvSpPr>
        <p:spPr>
          <a:xfrm>
            <a:off x="4685867" y="5938004"/>
            <a:ext cx="2444630" cy="261610"/>
          </a:xfrm>
          <a:prstGeom prst="rect">
            <a:avLst/>
          </a:prstGeom>
          <a:noFill/>
        </p:spPr>
        <p:txBody>
          <a:bodyPr wrap="square">
            <a:spAutoFit/>
          </a:bodyPr>
          <a:lstStyle/>
          <a:p>
            <a:pPr defTabSz="457200">
              <a:defRPr/>
            </a:pPr>
            <a:r>
              <a:rPr kumimoji="0" lang="en-US" altLang="ja-JP" sz="1100" spc="-150" dirty="0">
                <a:solidFill>
                  <a:prstClr val="black"/>
                </a:solidFill>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a:t>
            </a:r>
            <a:r>
              <a:rPr kumimoji="0" lang="ja-JP" altLang="ja-JP" sz="1100" spc="-150" dirty="0">
                <a:solidFill>
                  <a:prstClr val="black"/>
                </a:solidFill>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大阪府が</a:t>
            </a:r>
            <a:r>
              <a:rPr kumimoji="0" lang="ja-JP" altLang="en-US" sz="1100" spc="-150" dirty="0">
                <a:solidFill>
                  <a:prstClr val="black"/>
                </a:solidFill>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重点的に</a:t>
            </a:r>
            <a:r>
              <a:rPr kumimoji="0" lang="ja-JP" altLang="ja-JP" sz="1100" spc="-150" dirty="0">
                <a:solidFill>
                  <a:prstClr val="black"/>
                </a:solidFill>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取り組むべき施策</a:t>
            </a:r>
            <a:r>
              <a:rPr kumimoji="0" lang="en-US" altLang="ja-JP" sz="1100" spc="-150" dirty="0">
                <a:solidFill>
                  <a:prstClr val="black"/>
                </a:solidFill>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a:t>
            </a:r>
            <a:endParaRPr kumimoji="0" lang="ja-JP" altLang="en-US" sz="1100" spc="-150" dirty="0">
              <a:solidFill>
                <a:prstClr val="black"/>
              </a:solidFill>
              <a:latin typeface="UD デジタル 教科書体 N-B" panose="02020700000000000000" pitchFamily="17" charset="-128"/>
              <a:ea typeface="UD デジタル 教科書体 N-B" panose="02020700000000000000" pitchFamily="17" charset="-128"/>
            </a:endParaRPr>
          </a:p>
        </p:txBody>
      </p:sp>
      <p:sp>
        <p:nvSpPr>
          <p:cNvPr id="90" name="角丸四角形 65">
            <a:extLst>
              <a:ext uri="{FF2B5EF4-FFF2-40B4-BE49-F238E27FC236}">
                <a16:creationId xmlns:a16="http://schemas.microsoft.com/office/drawing/2014/main" id="{29ABCD89-E631-4955-B1AA-3DFF896EF4A4}"/>
              </a:ext>
            </a:extLst>
          </p:cNvPr>
          <p:cNvSpPr/>
          <p:nvPr/>
        </p:nvSpPr>
        <p:spPr>
          <a:xfrm>
            <a:off x="5029817" y="6215612"/>
            <a:ext cx="2196000" cy="297453"/>
          </a:xfrm>
          <a:prstGeom prst="roundRect">
            <a:avLst>
              <a:gd name="adj" fmla="val 7429"/>
            </a:avLst>
          </a:prstGeom>
          <a:solidFill>
            <a:schemeClr val="bg1">
              <a:alpha val="70000"/>
            </a:schemeClr>
          </a:solidFill>
          <a:ln>
            <a:noFill/>
          </a:ln>
          <a:effectLst/>
          <a:scene3d>
            <a:camera prst="orthographicFront">
              <a:rot lat="0" lon="0" rev="0"/>
            </a:camera>
            <a:lightRig rig="threePt" dir="t">
              <a:rot lat="0" lon="0" rev="1200000"/>
            </a:lightRig>
          </a:scene3d>
          <a:sp3d/>
        </p:spPr>
        <p:txBody>
          <a:bodyPr lIns="99049" tIns="49524" rIns="99049" bIns="49524" rtlCol="0" anchor="ctr"/>
          <a:lstStyle/>
          <a:p>
            <a:pPr algn="ctr" defTabSz="990450">
              <a:lnSpc>
                <a:spcPts val="2123"/>
              </a:lnSpc>
              <a:defRPr/>
            </a:pPr>
            <a:endParaRPr kumimoji="0" lang="ja-JP" altLang="en-US" sz="1950" kern="0"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96" name="テキスト ボックス 95">
            <a:extLst>
              <a:ext uri="{FF2B5EF4-FFF2-40B4-BE49-F238E27FC236}">
                <a16:creationId xmlns:a16="http://schemas.microsoft.com/office/drawing/2014/main" id="{82F84F63-61D3-43DE-8910-676EFABEF046}"/>
              </a:ext>
            </a:extLst>
          </p:cNvPr>
          <p:cNvSpPr txBox="1"/>
          <p:nvPr/>
        </p:nvSpPr>
        <p:spPr>
          <a:xfrm>
            <a:off x="5329308" y="6152502"/>
            <a:ext cx="1643417" cy="344453"/>
          </a:xfrm>
          <a:prstGeom prst="rect">
            <a:avLst/>
          </a:prstGeom>
          <a:noFill/>
        </p:spPr>
        <p:txBody>
          <a:bodyPr wrap="square">
            <a:spAutoFit/>
          </a:bodyPr>
          <a:lstStyle/>
          <a:p>
            <a:pPr marL="133897" indent="-133897" defTabSz="353782">
              <a:lnSpc>
                <a:spcPts val="2167"/>
              </a:lnSpc>
              <a:defRPr/>
            </a:pPr>
            <a:r>
              <a:rPr kumimoji="0" lang="ja-JP" altLang="en-US" sz="1100" b="1" u="sng" dirty="0">
                <a:solidFill>
                  <a:prstClr val="black"/>
                </a:solidFill>
                <a:latin typeface="UD デジタル 教科書体 N-B" panose="02020700000000000000" pitchFamily="17" charset="-128"/>
                <a:ea typeface="UD デジタル 教科書体 N-B" panose="02020700000000000000" pitchFamily="17" charset="-128"/>
              </a:rPr>
              <a:t>○ 市町村支援の強化</a:t>
            </a:r>
            <a:endParaRPr kumimoji="0" lang="en-US" altLang="ja-JP" sz="1100" b="1" u="sng" dirty="0">
              <a:solidFill>
                <a:prstClr val="black"/>
              </a:solidFill>
              <a:latin typeface="UD デジタル 教科書体 N-B" panose="02020700000000000000" pitchFamily="17" charset="-128"/>
              <a:ea typeface="UD デジタル 教科書体 N-B" panose="02020700000000000000" pitchFamily="17" charset="-128"/>
            </a:endParaRPr>
          </a:p>
        </p:txBody>
      </p:sp>
      <p:sp>
        <p:nvSpPr>
          <p:cNvPr id="138" name="テキスト ボックス 137">
            <a:extLst>
              <a:ext uri="{FF2B5EF4-FFF2-40B4-BE49-F238E27FC236}">
                <a16:creationId xmlns:a16="http://schemas.microsoft.com/office/drawing/2014/main" id="{5F9215DD-7EDE-46AD-BE73-645274E874E7}"/>
              </a:ext>
            </a:extLst>
          </p:cNvPr>
          <p:cNvSpPr txBox="1"/>
          <p:nvPr/>
        </p:nvSpPr>
        <p:spPr>
          <a:xfrm>
            <a:off x="301306" y="3696883"/>
            <a:ext cx="3830353" cy="338554"/>
          </a:xfrm>
          <a:prstGeom prst="rect">
            <a:avLst/>
          </a:prstGeom>
          <a:noFill/>
        </p:spPr>
        <p:txBody>
          <a:bodyPr wrap="square">
            <a:spAutoFit/>
          </a:bodyPr>
          <a:lstStyle/>
          <a:p>
            <a:pPr defTabSz="457200">
              <a:defRPr/>
            </a:pPr>
            <a:r>
              <a:rPr kumimoji="0" lang="ja-JP" altLang="en-US" sz="800" dirty="0">
                <a:solidFill>
                  <a:prstClr val="black"/>
                </a:solidFill>
                <a:latin typeface="UD デジタル 教科書体 NP-R" panose="02020400000000000000" pitchFamily="18" charset="-128"/>
                <a:ea typeface="UD デジタル 教科書体 NP-R" panose="02020400000000000000" pitchFamily="18" charset="-128"/>
              </a:rPr>
              <a:t>これまでの取組や万博を契機とした好循環のサイクルを一過性のものとせず、好循環を生み出す政策をより一層展開していく。</a:t>
            </a:r>
          </a:p>
        </p:txBody>
      </p:sp>
      <p:sp>
        <p:nvSpPr>
          <p:cNvPr id="108" name="テキスト ボックス 107">
            <a:extLst>
              <a:ext uri="{FF2B5EF4-FFF2-40B4-BE49-F238E27FC236}">
                <a16:creationId xmlns:a16="http://schemas.microsoft.com/office/drawing/2014/main" id="{B9DAB7AD-7DAD-4E0F-8618-452791E05F00}"/>
              </a:ext>
            </a:extLst>
          </p:cNvPr>
          <p:cNvSpPr txBox="1"/>
          <p:nvPr/>
        </p:nvSpPr>
        <p:spPr>
          <a:xfrm>
            <a:off x="1490647" y="5479829"/>
            <a:ext cx="2176905" cy="307777"/>
          </a:xfrm>
          <a:prstGeom prst="rect">
            <a:avLst/>
          </a:prstGeom>
          <a:noFill/>
        </p:spPr>
        <p:txBody>
          <a:bodyPr wrap="square">
            <a:spAutoFit/>
          </a:bodyPr>
          <a:lstStyle/>
          <a:p>
            <a:pPr defTabSz="457200">
              <a:defRPr/>
            </a:pPr>
            <a:r>
              <a:rPr kumimoji="0" lang="ja-JP" altLang="ja-JP" sz="1400" kern="100" dirty="0">
                <a:solidFill>
                  <a:srgbClr val="00206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住まいとまちの実現</a:t>
            </a:r>
            <a:endParaRPr kumimoji="0" lang="ja-JP" altLang="en-US" sz="4000" dirty="0">
              <a:solidFill>
                <a:srgbClr val="002060"/>
              </a:solidFill>
              <a:latin typeface="Calibri" panose="020F0502020204030204"/>
              <a:ea typeface="游ゴシック" panose="020B0400000000000000" pitchFamily="50" charset="-128"/>
            </a:endParaRPr>
          </a:p>
        </p:txBody>
      </p:sp>
      <p:pic>
        <p:nvPicPr>
          <p:cNvPr id="7" name="グラフィックス 6" descr="都市 単色塗りつぶし">
            <a:extLst>
              <a:ext uri="{FF2B5EF4-FFF2-40B4-BE49-F238E27FC236}">
                <a16:creationId xmlns:a16="http://schemas.microsoft.com/office/drawing/2014/main" id="{1F83B83E-B5B6-415B-A310-FEA298DB7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90406" y="5344737"/>
            <a:ext cx="445583" cy="445583"/>
          </a:xfrm>
          <a:prstGeom prst="rect">
            <a:avLst/>
          </a:prstGeom>
        </p:spPr>
      </p:pic>
      <p:pic>
        <p:nvPicPr>
          <p:cNvPr id="9" name="グラフィックス 8" descr="家 単色塗りつぶし">
            <a:extLst>
              <a:ext uri="{FF2B5EF4-FFF2-40B4-BE49-F238E27FC236}">
                <a16:creationId xmlns:a16="http://schemas.microsoft.com/office/drawing/2014/main" id="{04D2C399-141A-43C2-82F1-4AD58DA46D1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15700" y="5349491"/>
            <a:ext cx="426129" cy="426129"/>
          </a:xfrm>
          <a:prstGeom prst="rect">
            <a:avLst/>
          </a:prstGeom>
        </p:spPr>
      </p:pic>
      <p:cxnSp>
        <p:nvCxnSpPr>
          <p:cNvPr id="11" name="直線コネクタ 10">
            <a:extLst>
              <a:ext uri="{FF2B5EF4-FFF2-40B4-BE49-F238E27FC236}">
                <a16:creationId xmlns:a16="http://schemas.microsoft.com/office/drawing/2014/main" id="{5D4B22E8-BDBA-4B4F-8606-9124AC8EA0BB}"/>
              </a:ext>
            </a:extLst>
          </p:cNvPr>
          <p:cNvCxnSpPr>
            <a:cxnSpLocks/>
          </p:cNvCxnSpPr>
          <p:nvPr/>
        </p:nvCxnSpPr>
        <p:spPr>
          <a:xfrm>
            <a:off x="279561" y="5719369"/>
            <a:ext cx="423825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3" name="グラフィックス 22" descr="子供と風船 単色塗りつぶし">
            <a:extLst>
              <a:ext uri="{FF2B5EF4-FFF2-40B4-BE49-F238E27FC236}">
                <a16:creationId xmlns:a16="http://schemas.microsoft.com/office/drawing/2014/main" id="{99AA69E0-EF57-4D4B-A062-9FCBD43D8ED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5786" y="5335379"/>
            <a:ext cx="379919" cy="379919"/>
          </a:xfrm>
          <a:prstGeom prst="rect">
            <a:avLst/>
          </a:prstGeom>
        </p:spPr>
      </p:pic>
      <p:pic>
        <p:nvPicPr>
          <p:cNvPr id="25" name="グラフィックス 24" descr="男性と女性 単色塗りつぶし">
            <a:extLst>
              <a:ext uri="{FF2B5EF4-FFF2-40B4-BE49-F238E27FC236}">
                <a16:creationId xmlns:a16="http://schemas.microsoft.com/office/drawing/2014/main" id="{AF996A93-38C0-4E22-A566-172422F1F55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67591" y="5331131"/>
            <a:ext cx="410031" cy="410031"/>
          </a:xfrm>
          <a:prstGeom prst="rect">
            <a:avLst/>
          </a:prstGeom>
        </p:spPr>
      </p:pic>
      <p:pic>
        <p:nvPicPr>
          <p:cNvPr id="27" name="グラフィックス 26" descr="杖を持った男性 単色塗りつぶし">
            <a:extLst>
              <a:ext uri="{FF2B5EF4-FFF2-40B4-BE49-F238E27FC236}">
                <a16:creationId xmlns:a16="http://schemas.microsoft.com/office/drawing/2014/main" id="{F4EDDF23-78A2-4321-B694-847B9C3348C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03588" y="5337205"/>
            <a:ext cx="389881" cy="389881"/>
          </a:xfrm>
          <a:prstGeom prst="rect">
            <a:avLst/>
          </a:prstGeom>
        </p:spPr>
      </p:pic>
      <p:pic>
        <p:nvPicPr>
          <p:cNvPr id="29" name="グラフィックス 28" descr="植物 単色塗りつぶし">
            <a:extLst>
              <a:ext uri="{FF2B5EF4-FFF2-40B4-BE49-F238E27FC236}">
                <a16:creationId xmlns:a16="http://schemas.microsoft.com/office/drawing/2014/main" id="{1562FFEB-2DCC-4D9C-82BA-BC97C7F92F1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40858" y="5302975"/>
            <a:ext cx="442641" cy="442641"/>
          </a:xfrm>
          <a:prstGeom prst="rect">
            <a:avLst/>
          </a:prstGeom>
        </p:spPr>
      </p:pic>
      <p:sp>
        <p:nvSpPr>
          <p:cNvPr id="61" name="正方形/長方形 60">
            <a:extLst>
              <a:ext uri="{FF2B5EF4-FFF2-40B4-BE49-F238E27FC236}">
                <a16:creationId xmlns:a16="http://schemas.microsoft.com/office/drawing/2014/main" id="{D248AA61-1FBC-4FDB-8FA6-3F12E97E8741}"/>
              </a:ext>
            </a:extLst>
          </p:cNvPr>
          <p:cNvSpPr/>
          <p:nvPr/>
        </p:nvSpPr>
        <p:spPr>
          <a:xfrm>
            <a:off x="224172" y="6212166"/>
            <a:ext cx="1345597" cy="4363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17000" rIns="0" bIns="0" rtlCol="0" anchor="t"/>
          <a:lstStyle/>
          <a:p>
            <a:pPr marL="197770" indent="-196050" algn="ctr" defTabSz="457200">
              <a:defRPr/>
            </a:pPr>
            <a:r>
              <a:rPr kumimoji="0" lang="ja-JP" altLang="en-US" sz="1000" dirty="0">
                <a:solidFill>
                  <a:prstClr val="black"/>
                </a:solidFill>
                <a:latin typeface="UD デジタル 教科書体 N-B" panose="02020700000000000000" pitchFamily="17" charset="-128"/>
                <a:ea typeface="UD デジタル 教科書体 N-B" panose="02020700000000000000" pitchFamily="17" charset="-128"/>
              </a:rPr>
              <a:t>多様化するニーズへの</a:t>
            </a:r>
            <a:endParaRPr kumimoji="0" lang="en-US" altLang="ja-JP" sz="1000" dirty="0">
              <a:solidFill>
                <a:prstClr val="black"/>
              </a:solidFill>
              <a:latin typeface="UD デジタル 教科書体 N-B" panose="02020700000000000000" pitchFamily="17" charset="-128"/>
              <a:ea typeface="UD デジタル 教科書体 N-B" panose="02020700000000000000" pitchFamily="17" charset="-128"/>
            </a:endParaRPr>
          </a:p>
          <a:p>
            <a:pPr marL="197770" indent="-196050" algn="ctr" defTabSz="457200">
              <a:defRPr/>
            </a:pPr>
            <a:r>
              <a:rPr kumimoji="0" lang="ja-JP" altLang="en-US" sz="1000" dirty="0">
                <a:solidFill>
                  <a:prstClr val="black"/>
                </a:solidFill>
                <a:latin typeface="UD デジタル 教科書体 N-B" panose="02020700000000000000" pitchFamily="17" charset="-128"/>
                <a:ea typeface="UD デジタル 教科書体 N-B" panose="02020700000000000000" pitchFamily="17" charset="-128"/>
              </a:rPr>
              <a:t>きめ細やかな対応</a:t>
            </a:r>
            <a:endParaRPr kumimoji="0" lang="en-US" altLang="ja-JP" sz="1000" dirty="0">
              <a:solidFill>
                <a:prstClr val="black"/>
              </a:solidFill>
              <a:latin typeface="UD デジタル 教科書体 N-B" panose="02020700000000000000" pitchFamily="17" charset="-128"/>
              <a:ea typeface="UD デジタル 教科書体 N-B" panose="02020700000000000000" pitchFamily="17" charset="-128"/>
            </a:endParaRPr>
          </a:p>
        </p:txBody>
      </p:sp>
      <p:sp>
        <p:nvSpPr>
          <p:cNvPr id="132" name="角丸四角形 65">
            <a:extLst>
              <a:ext uri="{FF2B5EF4-FFF2-40B4-BE49-F238E27FC236}">
                <a16:creationId xmlns:a16="http://schemas.microsoft.com/office/drawing/2014/main" id="{E07FE8EA-B6E2-4D01-80BE-BBD87F27DB5C}"/>
              </a:ext>
            </a:extLst>
          </p:cNvPr>
          <p:cNvSpPr/>
          <p:nvPr/>
        </p:nvSpPr>
        <p:spPr>
          <a:xfrm>
            <a:off x="7393853" y="6212360"/>
            <a:ext cx="2196000" cy="297453"/>
          </a:xfrm>
          <a:prstGeom prst="roundRect">
            <a:avLst>
              <a:gd name="adj" fmla="val 7429"/>
            </a:avLst>
          </a:prstGeom>
          <a:solidFill>
            <a:schemeClr val="bg1">
              <a:alpha val="70000"/>
            </a:schemeClr>
          </a:solidFill>
          <a:ln>
            <a:noFill/>
          </a:ln>
          <a:effectLst/>
          <a:scene3d>
            <a:camera prst="orthographicFront">
              <a:rot lat="0" lon="0" rev="0"/>
            </a:camera>
            <a:lightRig rig="threePt" dir="t">
              <a:rot lat="0" lon="0" rev="1200000"/>
            </a:lightRig>
          </a:scene3d>
          <a:sp3d/>
        </p:spPr>
        <p:txBody>
          <a:bodyPr lIns="99049" tIns="49524" rIns="99049" bIns="49524" rtlCol="0" anchor="ctr"/>
          <a:lstStyle/>
          <a:p>
            <a:pPr algn="ctr" defTabSz="990450">
              <a:lnSpc>
                <a:spcPts val="2123"/>
              </a:lnSpc>
              <a:defRPr/>
            </a:pPr>
            <a:endParaRPr kumimoji="0" lang="ja-JP" altLang="en-US" sz="1950" kern="0"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97" name="テキスト ボックス 96">
            <a:extLst>
              <a:ext uri="{FF2B5EF4-FFF2-40B4-BE49-F238E27FC236}">
                <a16:creationId xmlns:a16="http://schemas.microsoft.com/office/drawing/2014/main" id="{A8F61C6F-224C-4B5D-B10C-F58E7F8867E5}"/>
              </a:ext>
            </a:extLst>
          </p:cNvPr>
          <p:cNvSpPr txBox="1"/>
          <p:nvPr/>
        </p:nvSpPr>
        <p:spPr>
          <a:xfrm>
            <a:off x="7423746" y="6218829"/>
            <a:ext cx="2062002" cy="265650"/>
          </a:xfrm>
          <a:prstGeom prst="rect">
            <a:avLst/>
          </a:prstGeom>
          <a:noFill/>
        </p:spPr>
        <p:txBody>
          <a:bodyPr wrap="square">
            <a:spAutoFit/>
          </a:bodyPr>
          <a:lstStyle/>
          <a:p>
            <a:pPr defTabSz="353782">
              <a:lnSpc>
                <a:spcPts val="1408"/>
              </a:lnSpc>
              <a:defRPr/>
            </a:pPr>
            <a:r>
              <a:rPr kumimoji="0" lang="ja-JP" altLang="en-US" sz="1100" b="1" u="sng" dirty="0">
                <a:solidFill>
                  <a:prstClr val="black"/>
                </a:solidFill>
                <a:latin typeface="UD デジタル 教科書体 N-B" panose="02020700000000000000" pitchFamily="17" charset="-128"/>
                <a:ea typeface="UD デジタル 教科書体 N-B" panose="02020700000000000000" pitchFamily="17" charset="-128"/>
              </a:rPr>
              <a:t>○ </a:t>
            </a:r>
            <a:r>
              <a:rPr kumimoji="0" lang="ja-JP" altLang="en-US" sz="1100" b="1" u="sng" spc="-150" dirty="0">
                <a:solidFill>
                  <a:prstClr val="black"/>
                </a:solidFill>
                <a:latin typeface="UD デジタル 教科書体 N-B" panose="02020700000000000000" pitchFamily="17" charset="-128"/>
                <a:ea typeface="UD デジタル 教科書体 N-B" panose="02020700000000000000" pitchFamily="17" charset="-128"/>
              </a:rPr>
              <a:t>民間の活躍を支える環境整備</a:t>
            </a:r>
          </a:p>
        </p:txBody>
      </p:sp>
      <p:sp>
        <p:nvSpPr>
          <p:cNvPr id="133" name="角丸四角形 65">
            <a:extLst>
              <a:ext uri="{FF2B5EF4-FFF2-40B4-BE49-F238E27FC236}">
                <a16:creationId xmlns:a16="http://schemas.microsoft.com/office/drawing/2014/main" id="{14A7589F-E0C8-4E8C-AF9C-8FC4B2A1CA4B}"/>
              </a:ext>
            </a:extLst>
          </p:cNvPr>
          <p:cNvSpPr/>
          <p:nvPr/>
        </p:nvSpPr>
        <p:spPr>
          <a:xfrm>
            <a:off x="9803609" y="6206819"/>
            <a:ext cx="2196000" cy="297453"/>
          </a:xfrm>
          <a:prstGeom prst="roundRect">
            <a:avLst>
              <a:gd name="adj" fmla="val 7429"/>
            </a:avLst>
          </a:prstGeom>
          <a:solidFill>
            <a:schemeClr val="bg1">
              <a:alpha val="70000"/>
            </a:schemeClr>
          </a:solidFill>
          <a:ln>
            <a:noFill/>
          </a:ln>
          <a:effectLst/>
          <a:scene3d>
            <a:camera prst="orthographicFront">
              <a:rot lat="0" lon="0" rev="0"/>
            </a:camera>
            <a:lightRig rig="threePt" dir="t">
              <a:rot lat="0" lon="0" rev="1200000"/>
            </a:lightRig>
          </a:scene3d>
          <a:sp3d/>
        </p:spPr>
        <p:txBody>
          <a:bodyPr lIns="99049" tIns="49524" rIns="99049" bIns="49524" rtlCol="0" anchor="ctr"/>
          <a:lstStyle/>
          <a:p>
            <a:pPr algn="ctr" defTabSz="990450">
              <a:lnSpc>
                <a:spcPts val="2123"/>
              </a:lnSpc>
              <a:defRPr/>
            </a:pPr>
            <a:endParaRPr kumimoji="0" lang="ja-JP" altLang="en-US" sz="1950" kern="0"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98" name="テキスト ボックス 97">
            <a:extLst>
              <a:ext uri="{FF2B5EF4-FFF2-40B4-BE49-F238E27FC236}">
                <a16:creationId xmlns:a16="http://schemas.microsoft.com/office/drawing/2014/main" id="{DDF43F9F-36CE-4910-BBA4-794D9E0F82D2}"/>
              </a:ext>
            </a:extLst>
          </p:cNvPr>
          <p:cNvSpPr txBox="1"/>
          <p:nvPr/>
        </p:nvSpPr>
        <p:spPr>
          <a:xfrm>
            <a:off x="9843521" y="6216916"/>
            <a:ext cx="2160681" cy="271869"/>
          </a:xfrm>
          <a:prstGeom prst="rect">
            <a:avLst/>
          </a:prstGeom>
          <a:noFill/>
        </p:spPr>
        <p:txBody>
          <a:bodyPr wrap="square">
            <a:spAutoFit/>
          </a:bodyPr>
          <a:lstStyle/>
          <a:p>
            <a:pPr defTabSz="353782">
              <a:lnSpc>
                <a:spcPts val="1408"/>
              </a:lnSpc>
              <a:defRPr/>
            </a:pPr>
            <a:r>
              <a:rPr kumimoji="0" lang="ja-JP" altLang="en-US" sz="1100" b="1" u="sng" dirty="0">
                <a:solidFill>
                  <a:prstClr val="black"/>
                </a:solidFill>
                <a:latin typeface="UD デジタル 教科書体 N-B" panose="02020700000000000000" pitchFamily="17" charset="-128"/>
                <a:ea typeface="UD デジタル 教科書体 N-B" panose="02020700000000000000" pitchFamily="17" charset="-128"/>
              </a:rPr>
              <a:t>○ </a:t>
            </a:r>
            <a:r>
              <a:rPr kumimoji="0" lang="ja-JP" altLang="en-US" sz="1100" b="1" u="sng" spc="-150" dirty="0">
                <a:solidFill>
                  <a:prstClr val="black"/>
                </a:solidFill>
                <a:latin typeface="UD デジタル 教科書体 N-B" panose="02020700000000000000" pitchFamily="17" charset="-128"/>
                <a:ea typeface="UD デジタル 教科書体 N-B" panose="02020700000000000000" pitchFamily="17" charset="-128"/>
              </a:rPr>
              <a:t>公的賃貸住宅ストックの活用</a:t>
            </a:r>
          </a:p>
        </p:txBody>
      </p:sp>
      <p:sp>
        <p:nvSpPr>
          <p:cNvPr id="53" name="テキスト ボックス 52">
            <a:extLst>
              <a:ext uri="{FF2B5EF4-FFF2-40B4-BE49-F238E27FC236}">
                <a16:creationId xmlns:a16="http://schemas.microsoft.com/office/drawing/2014/main" id="{E4603ECF-4746-4BD3-B63C-216599C708BC}"/>
              </a:ext>
            </a:extLst>
          </p:cNvPr>
          <p:cNvSpPr txBox="1"/>
          <p:nvPr/>
        </p:nvSpPr>
        <p:spPr>
          <a:xfrm>
            <a:off x="75415" y="4883309"/>
            <a:ext cx="1186881" cy="369332"/>
          </a:xfrm>
          <a:prstGeom prst="rect">
            <a:avLst/>
          </a:prstGeom>
          <a:noFill/>
        </p:spPr>
        <p:txBody>
          <a:bodyPr wrap="square">
            <a:spAutoFit/>
          </a:bodyPr>
          <a:lstStyle/>
          <a:p>
            <a:pPr marL="197770" indent="-196050" algn="ctr" defTabSz="457200">
              <a:defRPr/>
            </a:pPr>
            <a:r>
              <a:rPr kumimoji="0" lang="ja-JP" altLang="en-US" sz="900" dirty="0">
                <a:solidFill>
                  <a:prstClr val="black"/>
                </a:solidFill>
                <a:latin typeface="UD デジタル 教科書体 N-B" panose="02020700000000000000" pitchFamily="17" charset="-128"/>
                <a:ea typeface="UD デジタル 教科書体 N-B" panose="02020700000000000000" pitchFamily="17" charset="-128"/>
              </a:rPr>
              <a:t>国内外から</a:t>
            </a:r>
            <a:endParaRPr kumimoji="0" lang="en-US" altLang="ja-JP" sz="900" dirty="0">
              <a:solidFill>
                <a:prstClr val="black"/>
              </a:solidFill>
              <a:latin typeface="UD デジタル 教科書体 N-B" panose="02020700000000000000" pitchFamily="17" charset="-128"/>
              <a:ea typeface="UD デジタル 教科書体 N-B" panose="02020700000000000000" pitchFamily="17" charset="-128"/>
            </a:endParaRPr>
          </a:p>
          <a:p>
            <a:pPr marL="197770" indent="-196050" algn="ctr" defTabSz="457200">
              <a:defRPr/>
            </a:pPr>
            <a:r>
              <a:rPr kumimoji="0" lang="ja-JP" altLang="en-US" sz="900" dirty="0">
                <a:solidFill>
                  <a:prstClr val="black"/>
                </a:solidFill>
                <a:latin typeface="UD デジタル 教科書体 N-B" panose="02020700000000000000" pitchFamily="17" charset="-128"/>
                <a:ea typeface="UD デジタル 教科書体 N-B" panose="02020700000000000000" pitchFamily="17" charset="-128"/>
              </a:rPr>
              <a:t>人々を惹きつける</a:t>
            </a:r>
            <a:endParaRPr kumimoji="0" lang="en-US" altLang="ja-JP" sz="900" dirty="0">
              <a:solidFill>
                <a:prstClr val="black"/>
              </a:solidFill>
              <a:latin typeface="UD デジタル 教科書体 N-B" panose="02020700000000000000" pitchFamily="17" charset="-128"/>
              <a:ea typeface="UD デジタル 教科書体 N-B" panose="02020700000000000000" pitchFamily="17" charset="-128"/>
            </a:endParaRPr>
          </a:p>
        </p:txBody>
      </p:sp>
      <p:sp>
        <p:nvSpPr>
          <p:cNvPr id="54" name="テキスト ボックス 53">
            <a:extLst>
              <a:ext uri="{FF2B5EF4-FFF2-40B4-BE49-F238E27FC236}">
                <a16:creationId xmlns:a16="http://schemas.microsoft.com/office/drawing/2014/main" id="{3F688CAC-981D-4B0E-A313-66C511E760C8}"/>
              </a:ext>
            </a:extLst>
          </p:cNvPr>
          <p:cNvSpPr txBox="1"/>
          <p:nvPr/>
        </p:nvSpPr>
        <p:spPr>
          <a:xfrm>
            <a:off x="1249285" y="4884249"/>
            <a:ext cx="1117534" cy="369332"/>
          </a:xfrm>
          <a:prstGeom prst="rect">
            <a:avLst/>
          </a:prstGeom>
          <a:noFill/>
        </p:spPr>
        <p:txBody>
          <a:bodyPr wrap="square">
            <a:spAutoFit/>
          </a:bodyPr>
          <a:lstStyle/>
          <a:p>
            <a:pPr marL="197770" indent="-196050" algn="ctr" defTabSz="457200">
              <a:defRPr/>
            </a:pPr>
            <a:r>
              <a:rPr kumimoji="0" lang="ja-JP" altLang="en-US" sz="900" dirty="0">
                <a:solidFill>
                  <a:prstClr val="black"/>
                </a:solidFill>
                <a:latin typeface="UD デジタル 教科書体 N-B" panose="02020700000000000000" pitchFamily="17" charset="-128"/>
                <a:ea typeface="UD デジタル 教科書体 N-B" panose="02020700000000000000" pitchFamily="17" charset="-128"/>
              </a:rPr>
              <a:t>多様なくらしを</a:t>
            </a:r>
          </a:p>
          <a:p>
            <a:pPr marL="197770" indent="-196050" algn="ctr" defTabSz="457200">
              <a:defRPr/>
            </a:pPr>
            <a:r>
              <a:rPr kumimoji="0" lang="ja-JP" altLang="en-US" sz="900" dirty="0">
                <a:solidFill>
                  <a:prstClr val="black"/>
                </a:solidFill>
                <a:latin typeface="UD デジタル 教科書体 N-B" panose="02020700000000000000" pitchFamily="17" charset="-128"/>
                <a:ea typeface="UD デジタル 教科書体 N-B" panose="02020700000000000000" pitchFamily="17" charset="-128"/>
              </a:rPr>
              <a:t>実現できる</a:t>
            </a:r>
            <a:endParaRPr kumimoji="0" lang="ja-JP" altLang="en-US" sz="900" dirty="0">
              <a:solidFill>
                <a:prstClr val="black"/>
              </a:solidFill>
              <a:latin typeface="游ゴシック" panose="020F0502020204030204"/>
              <a:ea typeface="游ゴシック" panose="020B0400000000000000" pitchFamily="50" charset="-128"/>
            </a:endParaRPr>
          </a:p>
        </p:txBody>
      </p:sp>
      <p:sp>
        <p:nvSpPr>
          <p:cNvPr id="55" name="テキスト ボックス 54">
            <a:extLst>
              <a:ext uri="{FF2B5EF4-FFF2-40B4-BE49-F238E27FC236}">
                <a16:creationId xmlns:a16="http://schemas.microsoft.com/office/drawing/2014/main" id="{4C28ED7B-EEA1-4E62-B350-E8DB6D90B40A}"/>
              </a:ext>
            </a:extLst>
          </p:cNvPr>
          <p:cNvSpPr txBox="1"/>
          <p:nvPr/>
        </p:nvSpPr>
        <p:spPr>
          <a:xfrm>
            <a:off x="2470404" y="4890599"/>
            <a:ext cx="1013446" cy="369332"/>
          </a:xfrm>
          <a:prstGeom prst="rect">
            <a:avLst/>
          </a:prstGeom>
          <a:noFill/>
        </p:spPr>
        <p:txBody>
          <a:bodyPr wrap="square">
            <a:spAutoFit/>
          </a:bodyPr>
          <a:lstStyle/>
          <a:p>
            <a:pPr marL="197770" indent="-196050" algn="ctr" defTabSz="457200">
              <a:defRPr/>
            </a:pPr>
            <a:r>
              <a:rPr kumimoji="0" lang="ja-JP" altLang="en-US" sz="900" dirty="0">
                <a:solidFill>
                  <a:prstClr val="black"/>
                </a:solidFill>
                <a:latin typeface="UD デジタル 教科書体 N-B" panose="02020700000000000000" pitchFamily="17" charset="-128"/>
                <a:ea typeface="UD デジタル 教科書体 N-B" panose="02020700000000000000" pitchFamily="17" charset="-128"/>
              </a:rPr>
              <a:t>安全なくらしを</a:t>
            </a:r>
            <a:endParaRPr kumimoji="0" lang="en-US" altLang="ja-JP" sz="900" dirty="0">
              <a:solidFill>
                <a:prstClr val="black"/>
              </a:solidFill>
              <a:latin typeface="UD デジタル 教科書体 N-B" panose="02020700000000000000" pitchFamily="17" charset="-128"/>
              <a:ea typeface="UD デジタル 教科書体 N-B" panose="02020700000000000000" pitchFamily="17" charset="-128"/>
            </a:endParaRPr>
          </a:p>
          <a:p>
            <a:pPr marL="197770" indent="-196050" algn="ctr" defTabSz="457200">
              <a:defRPr/>
            </a:pPr>
            <a:r>
              <a:rPr kumimoji="0" lang="ja-JP" altLang="en-US" sz="900" dirty="0">
                <a:solidFill>
                  <a:prstClr val="black"/>
                </a:solidFill>
                <a:latin typeface="UD デジタル 教科書体 N-B" panose="02020700000000000000" pitchFamily="17" charset="-128"/>
                <a:ea typeface="UD デジタル 教科書体 N-B" panose="02020700000000000000" pitchFamily="17" charset="-128"/>
              </a:rPr>
              <a:t>支える</a:t>
            </a:r>
            <a:endParaRPr kumimoji="0" lang="en-US" altLang="ja-JP" sz="900" dirty="0">
              <a:solidFill>
                <a:prstClr val="black"/>
              </a:solidFill>
              <a:latin typeface="UD デジタル 教科書体 N-B" panose="02020700000000000000" pitchFamily="17" charset="-128"/>
              <a:ea typeface="UD デジタル 教科書体 N-B" panose="02020700000000000000" pitchFamily="17" charset="-128"/>
            </a:endParaRPr>
          </a:p>
        </p:txBody>
      </p:sp>
      <p:sp>
        <p:nvSpPr>
          <p:cNvPr id="56" name="テキスト ボックス 55">
            <a:extLst>
              <a:ext uri="{FF2B5EF4-FFF2-40B4-BE49-F238E27FC236}">
                <a16:creationId xmlns:a16="http://schemas.microsoft.com/office/drawing/2014/main" id="{8CDBAF3E-6F38-48FC-AF0D-839F13A0255C}"/>
              </a:ext>
            </a:extLst>
          </p:cNvPr>
          <p:cNvSpPr txBox="1"/>
          <p:nvPr/>
        </p:nvSpPr>
        <p:spPr>
          <a:xfrm>
            <a:off x="3468455" y="4886084"/>
            <a:ext cx="1327774" cy="369332"/>
          </a:xfrm>
          <a:prstGeom prst="rect">
            <a:avLst/>
          </a:prstGeom>
          <a:noFill/>
        </p:spPr>
        <p:txBody>
          <a:bodyPr wrap="square">
            <a:spAutoFit/>
          </a:bodyPr>
          <a:lstStyle/>
          <a:p>
            <a:pPr marL="197770" indent="-196050" algn="ctr" defTabSz="457200">
              <a:defRPr/>
            </a:pPr>
            <a:r>
              <a:rPr kumimoji="0" lang="ja-JP" altLang="en-US" sz="900" dirty="0">
                <a:solidFill>
                  <a:prstClr val="black"/>
                </a:solidFill>
                <a:latin typeface="UD デジタル 教科書体 N-B" panose="02020700000000000000" pitchFamily="17" charset="-128"/>
                <a:ea typeface="UD デジタル 教科書体 N-B" panose="02020700000000000000" pitchFamily="17" charset="-128"/>
              </a:rPr>
              <a:t>安心して</a:t>
            </a:r>
            <a:endParaRPr kumimoji="0" lang="en-US" altLang="ja-JP" sz="900" dirty="0">
              <a:solidFill>
                <a:prstClr val="black"/>
              </a:solidFill>
              <a:latin typeface="UD デジタル 教科書体 N-B" panose="02020700000000000000" pitchFamily="17" charset="-128"/>
              <a:ea typeface="UD デジタル 教科書体 N-B" panose="02020700000000000000" pitchFamily="17" charset="-128"/>
            </a:endParaRPr>
          </a:p>
          <a:p>
            <a:pPr marL="197770" indent="-196050" algn="ctr" defTabSz="457200">
              <a:defRPr/>
            </a:pPr>
            <a:r>
              <a:rPr kumimoji="0" lang="ja-JP" altLang="en-US" sz="900" dirty="0">
                <a:solidFill>
                  <a:prstClr val="black"/>
                </a:solidFill>
                <a:latin typeface="UD デジタル 教科書体 N-B" panose="02020700000000000000" pitchFamily="17" charset="-128"/>
                <a:ea typeface="UD デジタル 教科書体 N-B" panose="02020700000000000000" pitchFamily="17" charset="-128"/>
              </a:rPr>
              <a:t>くらすことができる</a:t>
            </a:r>
            <a:endParaRPr kumimoji="0" lang="ja-JP" altLang="en-US" sz="900" dirty="0">
              <a:solidFill>
                <a:prstClr val="black"/>
              </a:solidFill>
              <a:latin typeface="游ゴシック" panose="020F0502020204030204"/>
              <a:ea typeface="游ゴシック" panose="020B0400000000000000" pitchFamily="50" charset="-128"/>
            </a:endParaRPr>
          </a:p>
        </p:txBody>
      </p:sp>
      <p:sp>
        <p:nvSpPr>
          <p:cNvPr id="152" name="四角形: 角を丸くする 151">
            <a:extLst>
              <a:ext uri="{FF2B5EF4-FFF2-40B4-BE49-F238E27FC236}">
                <a16:creationId xmlns:a16="http://schemas.microsoft.com/office/drawing/2014/main" id="{2B34E518-E67B-4B16-8D02-B4D9873A56F2}"/>
              </a:ext>
            </a:extLst>
          </p:cNvPr>
          <p:cNvSpPr/>
          <p:nvPr/>
        </p:nvSpPr>
        <p:spPr>
          <a:xfrm>
            <a:off x="1699415" y="6173785"/>
            <a:ext cx="1440000" cy="615600"/>
          </a:xfrm>
          <a:prstGeom prst="roundRect">
            <a:avLst>
              <a:gd name="adj" fmla="val 50000"/>
            </a:avLst>
          </a:prstGeom>
          <a:solidFill>
            <a:srgbClr val="FFD3B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17000" rIns="0" bIns="0" rtlCol="0" anchor="ctr"/>
          <a:lstStyle/>
          <a:p>
            <a:pPr marL="197770" indent="-196050" algn="ctr" defTabSz="457200">
              <a:defRPr/>
            </a:pPr>
            <a:endParaRPr kumimoji="0" lang="ja-JP" altLang="en-US" sz="1137" dirty="0">
              <a:solidFill>
                <a:prstClr val="black"/>
              </a:solidFill>
              <a:latin typeface="UD デジタル 教科書体 N-B" panose="02020700000000000000" pitchFamily="17" charset="-128"/>
              <a:ea typeface="UD デジタル 教科書体 N-B" panose="02020700000000000000" pitchFamily="17" charset="-128"/>
            </a:endParaRPr>
          </a:p>
        </p:txBody>
      </p:sp>
      <p:sp>
        <p:nvSpPr>
          <p:cNvPr id="153" name="四角形: 角を丸くする 152">
            <a:extLst>
              <a:ext uri="{FF2B5EF4-FFF2-40B4-BE49-F238E27FC236}">
                <a16:creationId xmlns:a16="http://schemas.microsoft.com/office/drawing/2014/main" id="{9D722847-7438-44D8-88DE-5DA9793D4F73}"/>
              </a:ext>
            </a:extLst>
          </p:cNvPr>
          <p:cNvSpPr/>
          <p:nvPr/>
        </p:nvSpPr>
        <p:spPr>
          <a:xfrm>
            <a:off x="3197130" y="6173786"/>
            <a:ext cx="1440000" cy="615559"/>
          </a:xfrm>
          <a:prstGeom prst="roundRect">
            <a:avLst>
              <a:gd name="adj" fmla="val 50000"/>
            </a:avLst>
          </a:prstGeom>
          <a:solidFill>
            <a:srgbClr val="FFD3B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17000" rIns="0" bIns="0" rtlCol="0" anchor="ctr"/>
          <a:lstStyle/>
          <a:p>
            <a:pPr marL="197770" indent="-196050" algn="ctr" defTabSz="457200">
              <a:defRPr/>
            </a:pPr>
            <a:endParaRPr kumimoji="0" lang="ja-JP" altLang="en-US" sz="1137" dirty="0">
              <a:solidFill>
                <a:prstClr val="black"/>
              </a:solidFill>
              <a:latin typeface="UD デジタル 教科書体 N-B" panose="02020700000000000000" pitchFamily="17" charset="-128"/>
              <a:ea typeface="UD デジタル 教科書体 N-B" panose="02020700000000000000" pitchFamily="17" charset="-128"/>
            </a:endParaRPr>
          </a:p>
        </p:txBody>
      </p:sp>
      <p:sp>
        <p:nvSpPr>
          <p:cNvPr id="60" name="正方形/長方形 59">
            <a:extLst>
              <a:ext uri="{FF2B5EF4-FFF2-40B4-BE49-F238E27FC236}">
                <a16:creationId xmlns:a16="http://schemas.microsoft.com/office/drawing/2014/main" id="{4998D38B-4CEF-4E02-BA38-AE9E14B87241}"/>
              </a:ext>
            </a:extLst>
          </p:cNvPr>
          <p:cNvSpPr/>
          <p:nvPr/>
        </p:nvSpPr>
        <p:spPr>
          <a:xfrm>
            <a:off x="1774099" y="6224059"/>
            <a:ext cx="1308134" cy="38309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17000" rIns="0" bIns="0" rtlCol="0" anchor="t"/>
          <a:lstStyle/>
          <a:p>
            <a:pPr marL="197770" indent="-196050" algn="ctr" defTabSz="457200">
              <a:defRPr/>
            </a:pPr>
            <a:r>
              <a:rPr kumimoji="0" lang="ja-JP" altLang="en-US" sz="1000" dirty="0">
                <a:solidFill>
                  <a:prstClr val="black"/>
                </a:solidFill>
                <a:latin typeface="UD デジタル 教科書体 N-B" panose="02020700000000000000" pitchFamily="17" charset="-128"/>
                <a:ea typeface="UD デジタル 教科書体 N-B" panose="02020700000000000000" pitchFamily="17" charset="-128"/>
              </a:rPr>
              <a:t>様々な主体・分野の</a:t>
            </a:r>
            <a:endParaRPr kumimoji="0" lang="en-US" altLang="ja-JP" sz="1000" dirty="0">
              <a:solidFill>
                <a:prstClr val="black"/>
              </a:solidFill>
              <a:latin typeface="UD デジタル 教科書体 N-B" panose="02020700000000000000" pitchFamily="17" charset="-128"/>
              <a:ea typeface="UD デジタル 教科書体 N-B" panose="02020700000000000000" pitchFamily="17" charset="-128"/>
            </a:endParaRPr>
          </a:p>
          <a:p>
            <a:pPr marL="197770" indent="-196050" algn="ctr" defTabSz="457200">
              <a:defRPr/>
            </a:pPr>
            <a:r>
              <a:rPr kumimoji="0" lang="ja-JP" altLang="en-US" sz="1000" dirty="0">
                <a:solidFill>
                  <a:prstClr val="black"/>
                </a:solidFill>
                <a:latin typeface="UD デジタル 教科書体 N-B" panose="02020700000000000000" pitchFamily="17" charset="-128"/>
                <a:ea typeface="UD デジタル 教科書体 N-B" panose="02020700000000000000" pitchFamily="17" charset="-128"/>
              </a:rPr>
              <a:t>横断的な連携</a:t>
            </a:r>
            <a:endParaRPr kumimoji="0" lang="en-US" altLang="ja-JP" sz="1000" dirty="0">
              <a:solidFill>
                <a:prstClr val="black"/>
              </a:solidFill>
              <a:latin typeface="UD デジタル 教科書体 N-B" panose="02020700000000000000" pitchFamily="17" charset="-128"/>
              <a:ea typeface="UD デジタル 教科書体 N-B" panose="02020700000000000000" pitchFamily="17" charset="-128"/>
            </a:endParaRPr>
          </a:p>
        </p:txBody>
      </p:sp>
      <p:sp>
        <p:nvSpPr>
          <p:cNvPr id="62" name="正方形/長方形 61">
            <a:extLst>
              <a:ext uri="{FF2B5EF4-FFF2-40B4-BE49-F238E27FC236}">
                <a16:creationId xmlns:a16="http://schemas.microsoft.com/office/drawing/2014/main" id="{17129A68-5D09-40FF-81D1-677EF797A98C}"/>
              </a:ext>
            </a:extLst>
          </p:cNvPr>
          <p:cNvSpPr/>
          <p:nvPr/>
        </p:nvSpPr>
        <p:spPr>
          <a:xfrm>
            <a:off x="3120099" y="6146880"/>
            <a:ext cx="1583685" cy="5521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17000" rIns="0" bIns="0" rtlCol="0" anchor="t"/>
          <a:lstStyle/>
          <a:p>
            <a:pPr marL="197770" indent="-196050" algn="ctr" defTabSz="457200">
              <a:defRPr/>
            </a:pPr>
            <a:r>
              <a:rPr kumimoji="0" lang="ja-JP" altLang="en-US" sz="1000" dirty="0">
                <a:solidFill>
                  <a:prstClr val="black"/>
                </a:solidFill>
                <a:latin typeface="UD デジタル 教科書体 N-B" panose="02020700000000000000" pitchFamily="17" charset="-128"/>
                <a:ea typeface="UD デジタル 教科書体 N-B" panose="02020700000000000000" pitchFamily="17" charset="-128"/>
              </a:rPr>
              <a:t>大阪の</a:t>
            </a:r>
            <a:endParaRPr kumimoji="0" lang="en-US" altLang="ja-JP" sz="1000" dirty="0">
              <a:solidFill>
                <a:prstClr val="black"/>
              </a:solidFill>
              <a:latin typeface="UD デジタル 教科書体 N-B" panose="02020700000000000000" pitchFamily="17" charset="-128"/>
              <a:ea typeface="UD デジタル 教科書体 N-B" panose="02020700000000000000" pitchFamily="17" charset="-128"/>
            </a:endParaRPr>
          </a:p>
          <a:p>
            <a:pPr marL="197770" indent="-196050" algn="ctr" defTabSz="457200">
              <a:defRPr/>
            </a:pPr>
            <a:r>
              <a:rPr kumimoji="0" lang="ja-JP" altLang="en-US" sz="1000" spc="-120" dirty="0">
                <a:solidFill>
                  <a:prstClr val="black"/>
                </a:solidFill>
                <a:latin typeface="UD デジタル 教科書体 N-B" panose="02020700000000000000" pitchFamily="17" charset="-128"/>
                <a:ea typeface="UD デジタル 教科書体 N-B" panose="02020700000000000000" pitchFamily="17" charset="-128"/>
              </a:rPr>
              <a:t>ストック・ポテンシャル</a:t>
            </a:r>
            <a:r>
              <a:rPr kumimoji="0" lang="ja-JP" altLang="en-US" sz="1000" dirty="0">
                <a:solidFill>
                  <a:prstClr val="black"/>
                </a:solidFill>
                <a:latin typeface="UD デジタル 教科書体 N-B" panose="02020700000000000000" pitchFamily="17" charset="-128"/>
                <a:ea typeface="UD デジタル 教科書体 N-B" panose="02020700000000000000" pitchFamily="17" charset="-128"/>
              </a:rPr>
              <a:t>の</a:t>
            </a:r>
            <a:endParaRPr kumimoji="0" lang="en-US" altLang="ja-JP" sz="1000" dirty="0">
              <a:solidFill>
                <a:prstClr val="black"/>
              </a:solidFill>
              <a:latin typeface="UD デジタル 教科書体 N-B" panose="02020700000000000000" pitchFamily="17" charset="-128"/>
              <a:ea typeface="UD デジタル 教科書体 N-B" panose="02020700000000000000" pitchFamily="17" charset="-128"/>
            </a:endParaRPr>
          </a:p>
          <a:p>
            <a:pPr marL="197770" indent="-196050" algn="ctr" defTabSz="457200">
              <a:defRPr/>
            </a:pPr>
            <a:r>
              <a:rPr kumimoji="0" lang="ja-JP" altLang="en-US" sz="1000" dirty="0">
                <a:solidFill>
                  <a:prstClr val="black"/>
                </a:solidFill>
                <a:latin typeface="UD デジタル 教科書体 N-B" panose="02020700000000000000" pitchFamily="17" charset="-128"/>
                <a:ea typeface="UD デジタル 教科書体 N-B" panose="02020700000000000000" pitchFamily="17" charset="-128"/>
              </a:rPr>
              <a:t>継承と発展</a:t>
            </a:r>
            <a:endParaRPr kumimoji="0" lang="en-US" altLang="ja-JP" sz="1000" dirty="0">
              <a:solidFill>
                <a:prstClr val="black"/>
              </a:solidFill>
              <a:latin typeface="UD デジタル 教科書体 N-B" panose="02020700000000000000" pitchFamily="17" charset="-128"/>
              <a:ea typeface="UD デジタル 教科書体 N-B" panose="02020700000000000000" pitchFamily="17" charset="-128"/>
            </a:endParaRPr>
          </a:p>
        </p:txBody>
      </p:sp>
      <p:sp>
        <p:nvSpPr>
          <p:cNvPr id="155" name="正方形/長方形 154">
            <a:extLst>
              <a:ext uri="{FF2B5EF4-FFF2-40B4-BE49-F238E27FC236}">
                <a16:creationId xmlns:a16="http://schemas.microsoft.com/office/drawing/2014/main" id="{6691030C-D870-4074-BADB-538EED56ACB2}"/>
              </a:ext>
            </a:extLst>
          </p:cNvPr>
          <p:cNvSpPr/>
          <p:nvPr/>
        </p:nvSpPr>
        <p:spPr>
          <a:xfrm>
            <a:off x="5082171" y="4665411"/>
            <a:ext cx="3276000" cy="242374"/>
          </a:xfrm>
          <a:prstGeom prst="rect">
            <a:avLst/>
          </a:prstGeom>
          <a:solidFill>
            <a:schemeClr val="bg1">
              <a:lumMod val="85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48332" indent="-147042" algn="ctr" defTabSz="742950">
              <a:defRPr/>
            </a:pPr>
            <a:r>
              <a:rPr lang="ja-JP" altLang="en-US" sz="1000" dirty="0">
                <a:solidFill>
                  <a:prstClr val="black"/>
                </a:solidFill>
                <a:latin typeface="UD デジタル 教科書体 N-B" panose="02020700000000000000" pitchFamily="17" charset="-128"/>
                <a:ea typeface="UD デジタル 教科書体 N-B" panose="02020700000000000000" pitchFamily="17" charset="-128"/>
              </a:rPr>
              <a:t>大阪都市圏の中心として多様な都市機能が集積する地域</a:t>
            </a:r>
          </a:p>
        </p:txBody>
      </p:sp>
      <p:sp>
        <p:nvSpPr>
          <p:cNvPr id="156" name="正方形/長方形 155">
            <a:extLst>
              <a:ext uri="{FF2B5EF4-FFF2-40B4-BE49-F238E27FC236}">
                <a16:creationId xmlns:a16="http://schemas.microsoft.com/office/drawing/2014/main" id="{4FE8DA8B-6C5C-4153-AF4E-BA146538E0D4}"/>
              </a:ext>
            </a:extLst>
          </p:cNvPr>
          <p:cNvSpPr/>
          <p:nvPr/>
        </p:nvSpPr>
        <p:spPr>
          <a:xfrm>
            <a:off x="5082171" y="4957938"/>
            <a:ext cx="3276000" cy="242374"/>
          </a:xfrm>
          <a:prstGeom prst="rect">
            <a:avLst/>
          </a:prstGeom>
          <a:solidFill>
            <a:schemeClr val="bg1">
              <a:lumMod val="85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48332" indent="-147042" algn="ctr" defTabSz="742950">
              <a:defRPr/>
            </a:pPr>
            <a:r>
              <a:rPr lang="ja-JP" altLang="en-US" sz="1000" dirty="0">
                <a:solidFill>
                  <a:prstClr val="black"/>
                </a:solidFill>
                <a:latin typeface="UD デジタル 教科書体 N-B" panose="02020700000000000000" pitchFamily="17" charset="-128"/>
                <a:ea typeface="UD デジタル 教科書体 N-B" panose="02020700000000000000" pitchFamily="17" charset="-128"/>
              </a:rPr>
              <a:t>木造住宅が密集する地域</a:t>
            </a:r>
          </a:p>
        </p:txBody>
      </p:sp>
      <p:sp>
        <p:nvSpPr>
          <p:cNvPr id="158" name="正方形/長方形 157">
            <a:extLst>
              <a:ext uri="{FF2B5EF4-FFF2-40B4-BE49-F238E27FC236}">
                <a16:creationId xmlns:a16="http://schemas.microsoft.com/office/drawing/2014/main" id="{E60948F5-CE48-4696-B3B5-B3BEDF84C13C}"/>
              </a:ext>
            </a:extLst>
          </p:cNvPr>
          <p:cNvSpPr/>
          <p:nvPr/>
        </p:nvSpPr>
        <p:spPr>
          <a:xfrm>
            <a:off x="5082171" y="5251816"/>
            <a:ext cx="3276000" cy="242374"/>
          </a:xfrm>
          <a:prstGeom prst="rect">
            <a:avLst/>
          </a:prstGeom>
          <a:solidFill>
            <a:schemeClr val="bg1">
              <a:lumMod val="85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48332" indent="-147042" algn="ctr" defTabSz="742950">
              <a:defRPr/>
            </a:pPr>
            <a:r>
              <a:rPr lang="ja-JP" altLang="en-US" sz="1000" dirty="0">
                <a:solidFill>
                  <a:prstClr val="black"/>
                </a:solidFill>
                <a:latin typeface="UD デジタル 教科書体 N-B" panose="02020700000000000000" pitchFamily="17" charset="-128"/>
                <a:ea typeface="UD デジタル 教科書体 N-B" panose="02020700000000000000" pitchFamily="17" charset="-128"/>
              </a:rPr>
              <a:t>公営・改良住宅など公的賃貸住宅を多く有する地域</a:t>
            </a:r>
          </a:p>
        </p:txBody>
      </p:sp>
      <p:sp>
        <p:nvSpPr>
          <p:cNvPr id="159" name="正方形/長方形 158">
            <a:extLst>
              <a:ext uri="{FF2B5EF4-FFF2-40B4-BE49-F238E27FC236}">
                <a16:creationId xmlns:a16="http://schemas.microsoft.com/office/drawing/2014/main" id="{C7D91122-3A62-4D59-8BCC-C24A87477A7E}"/>
              </a:ext>
            </a:extLst>
          </p:cNvPr>
          <p:cNvSpPr/>
          <p:nvPr/>
        </p:nvSpPr>
        <p:spPr>
          <a:xfrm>
            <a:off x="8478219" y="4669058"/>
            <a:ext cx="3276000" cy="242374"/>
          </a:xfrm>
          <a:prstGeom prst="rect">
            <a:avLst/>
          </a:prstGeom>
          <a:solidFill>
            <a:schemeClr val="bg1">
              <a:lumMod val="85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48332" indent="-147042" algn="ctr" defTabSz="742950">
              <a:defRPr/>
            </a:pPr>
            <a:r>
              <a:rPr lang="ja-JP" altLang="en-US" sz="1000" dirty="0">
                <a:solidFill>
                  <a:prstClr val="black"/>
                </a:solidFill>
                <a:latin typeface="UD デジタル 教科書体 N-B" panose="02020700000000000000" pitchFamily="17" charset="-128"/>
                <a:ea typeface="UD デジタル 教科書体 N-B" panose="02020700000000000000" pitchFamily="17" charset="-128"/>
              </a:rPr>
              <a:t>歴史的まちなみなどの景観資源がある地域</a:t>
            </a:r>
          </a:p>
        </p:txBody>
      </p:sp>
      <p:sp>
        <p:nvSpPr>
          <p:cNvPr id="160" name="正方形/長方形 159">
            <a:extLst>
              <a:ext uri="{FF2B5EF4-FFF2-40B4-BE49-F238E27FC236}">
                <a16:creationId xmlns:a16="http://schemas.microsoft.com/office/drawing/2014/main" id="{8E6B5AC8-3C80-418D-8299-34EED697D1A7}"/>
              </a:ext>
            </a:extLst>
          </p:cNvPr>
          <p:cNvSpPr/>
          <p:nvPr/>
        </p:nvSpPr>
        <p:spPr>
          <a:xfrm>
            <a:off x="8478219" y="4957938"/>
            <a:ext cx="3276000" cy="242374"/>
          </a:xfrm>
          <a:prstGeom prst="rect">
            <a:avLst/>
          </a:prstGeom>
          <a:solidFill>
            <a:schemeClr val="bg1">
              <a:lumMod val="85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48332" indent="-147042" algn="ctr" defTabSz="742950">
              <a:defRPr/>
            </a:pPr>
            <a:r>
              <a:rPr lang="ja-JP" altLang="en-US" sz="1000" dirty="0">
                <a:solidFill>
                  <a:prstClr val="black"/>
                </a:solidFill>
                <a:latin typeface="UD デジタル 教科書体 N-B" panose="02020700000000000000" pitchFamily="17" charset="-128"/>
                <a:ea typeface="UD デジタル 教科書体 N-B" panose="02020700000000000000" pitchFamily="17" charset="-128"/>
              </a:rPr>
              <a:t>ニュータウンをはじめ、郊外に整備された住宅地</a:t>
            </a:r>
          </a:p>
        </p:txBody>
      </p:sp>
      <p:sp>
        <p:nvSpPr>
          <p:cNvPr id="161" name="正方形/長方形 160">
            <a:extLst>
              <a:ext uri="{FF2B5EF4-FFF2-40B4-BE49-F238E27FC236}">
                <a16:creationId xmlns:a16="http://schemas.microsoft.com/office/drawing/2014/main" id="{65DA892A-6918-4105-87FF-5110579BD569}"/>
              </a:ext>
            </a:extLst>
          </p:cNvPr>
          <p:cNvSpPr/>
          <p:nvPr/>
        </p:nvSpPr>
        <p:spPr>
          <a:xfrm>
            <a:off x="8484437" y="5249372"/>
            <a:ext cx="3276000" cy="242374"/>
          </a:xfrm>
          <a:prstGeom prst="rect">
            <a:avLst/>
          </a:prstGeom>
          <a:solidFill>
            <a:schemeClr val="bg1">
              <a:lumMod val="85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48332" indent="-147042" algn="ctr" defTabSz="742950">
              <a:defRPr/>
            </a:pPr>
            <a:r>
              <a:rPr lang="ja-JP" altLang="en-US" sz="1000" dirty="0">
                <a:solidFill>
                  <a:prstClr val="black"/>
                </a:solidFill>
                <a:latin typeface="UD デジタル 教科書体 N-B" panose="02020700000000000000" pitchFamily="17" charset="-128"/>
                <a:ea typeface="UD デジタル 教科書体 N-B" panose="02020700000000000000" pitchFamily="17" charset="-128"/>
              </a:rPr>
              <a:t>農山漁村など豊かな自然を有する地域</a:t>
            </a:r>
          </a:p>
        </p:txBody>
      </p:sp>
      <p:sp>
        <p:nvSpPr>
          <p:cNvPr id="162" name="テキスト ボックス 161">
            <a:extLst>
              <a:ext uri="{FF2B5EF4-FFF2-40B4-BE49-F238E27FC236}">
                <a16:creationId xmlns:a16="http://schemas.microsoft.com/office/drawing/2014/main" id="{AC2FA617-E7A0-4D9C-9105-7251F4B32BAB}"/>
              </a:ext>
            </a:extLst>
          </p:cNvPr>
          <p:cNvSpPr txBox="1"/>
          <p:nvPr/>
        </p:nvSpPr>
        <p:spPr>
          <a:xfrm>
            <a:off x="4841257" y="4451636"/>
            <a:ext cx="6431765" cy="246221"/>
          </a:xfrm>
          <a:prstGeom prst="rect">
            <a:avLst/>
          </a:prstGeom>
          <a:noFill/>
        </p:spPr>
        <p:txBody>
          <a:bodyPr wrap="square">
            <a:spAutoFit/>
          </a:bodyPr>
          <a:lstStyle/>
          <a:p>
            <a:pPr defTabSz="457200">
              <a:defRPr/>
            </a:pPr>
            <a:r>
              <a:rPr kumimoji="0" lang="ja-JP" altLang="en-US" sz="1000" spc="-170" dirty="0">
                <a:solidFill>
                  <a:prstClr val="black"/>
                </a:solidFill>
                <a:latin typeface="UD デジタル 教科書体 NP-R" panose="02020400000000000000" pitchFamily="18" charset="-128"/>
                <a:ea typeface="UD デジタル 教科書体 NP-R" panose="02020400000000000000" pitchFamily="18" charset="-128"/>
              </a:rPr>
              <a:t>まちのなりたちや変遷、特性を踏まえた６つの地域を取り上げ、大阪のそれぞれの地域において、その地域特性に応じた施策を展開</a:t>
            </a:r>
          </a:p>
        </p:txBody>
      </p:sp>
      <p:sp>
        <p:nvSpPr>
          <p:cNvPr id="164" name="四角形: 角を丸くする 163">
            <a:extLst>
              <a:ext uri="{FF2B5EF4-FFF2-40B4-BE49-F238E27FC236}">
                <a16:creationId xmlns:a16="http://schemas.microsoft.com/office/drawing/2014/main" id="{1323A63C-45FF-4675-A245-E2062DDABB32}"/>
              </a:ext>
            </a:extLst>
          </p:cNvPr>
          <p:cNvSpPr/>
          <p:nvPr/>
        </p:nvSpPr>
        <p:spPr>
          <a:xfrm>
            <a:off x="4761753" y="4329183"/>
            <a:ext cx="7412925" cy="1193816"/>
          </a:xfrm>
          <a:prstGeom prst="roundRect">
            <a:avLst>
              <a:gd name="adj" fmla="val 7391"/>
            </a:avLst>
          </a:prstGeom>
          <a:no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17000" rIns="0" bIns="0" rtlCol="0" anchor="ctr"/>
          <a:lstStyle/>
          <a:p>
            <a:pPr marL="197770" indent="-196050" algn="ctr" defTabSz="457200">
              <a:defRPr/>
            </a:pPr>
            <a:endParaRPr kumimoji="0" lang="ja-JP" altLang="en-US" sz="1137" dirty="0">
              <a:solidFill>
                <a:prstClr val="black"/>
              </a:solidFill>
              <a:latin typeface="UD デジタル 教科書体 N-B" panose="02020700000000000000" pitchFamily="17" charset="-128"/>
              <a:ea typeface="UD デジタル 教科書体 N-B" panose="02020700000000000000" pitchFamily="17" charset="-128"/>
            </a:endParaRPr>
          </a:p>
        </p:txBody>
      </p:sp>
      <p:sp>
        <p:nvSpPr>
          <p:cNvPr id="165" name="四角形: 角を丸くする 164">
            <a:extLst>
              <a:ext uri="{FF2B5EF4-FFF2-40B4-BE49-F238E27FC236}">
                <a16:creationId xmlns:a16="http://schemas.microsoft.com/office/drawing/2014/main" id="{2A6C0EEB-6E37-4704-92E3-537E945F721A}"/>
              </a:ext>
            </a:extLst>
          </p:cNvPr>
          <p:cNvSpPr/>
          <p:nvPr/>
        </p:nvSpPr>
        <p:spPr>
          <a:xfrm>
            <a:off x="4756010" y="5593554"/>
            <a:ext cx="7418667" cy="1233965"/>
          </a:xfrm>
          <a:prstGeom prst="roundRect">
            <a:avLst>
              <a:gd name="adj" fmla="val 7391"/>
            </a:avLst>
          </a:prstGeom>
          <a:no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17000" rIns="0" bIns="0" rtlCol="0" anchor="ctr"/>
          <a:lstStyle/>
          <a:p>
            <a:pPr marL="197770" indent="-196050" algn="ctr" defTabSz="457200">
              <a:defRPr/>
            </a:pPr>
            <a:endParaRPr kumimoji="0" lang="ja-JP" altLang="en-US" sz="1137" dirty="0">
              <a:solidFill>
                <a:prstClr val="black"/>
              </a:solidFill>
              <a:latin typeface="UD デジタル 教科書体 N-B" panose="02020700000000000000" pitchFamily="17" charset="-128"/>
              <a:ea typeface="UD デジタル 教科書体 N-B" panose="02020700000000000000" pitchFamily="17" charset="-128"/>
            </a:endParaRPr>
          </a:p>
        </p:txBody>
      </p:sp>
      <p:sp>
        <p:nvSpPr>
          <p:cNvPr id="91" name="四角形: 角を丸くする 90">
            <a:extLst>
              <a:ext uri="{FF2B5EF4-FFF2-40B4-BE49-F238E27FC236}">
                <a16:creationId xmlns:a16="http://schemas.microsoft.com/office/drawing/2014/main" id="{E9AC857D-37FF-4266-9A11-B734CC79396B}"/>
              </a:ext>
            </a:extLst>
          </p:cNvPr>
          <p:cNvSpPr/>
          <p:nvPr/>
        </p:nvSpPr>
        <p:spPr>
          <a:xfrm>
            <a:off x="4702299" y="5532447"/>
            <a:ext cx="1947119" cy="235714"/>
          </a:xfrm>
          <a:prstGeom prst="roundRect">
            <a:avLst>
              <a:gd name="adj" fmla="val 50000"/>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kumimoji="0" lang="ja-JP" altLang="en-US" sz="1083" dirty="0">
                <a:solidFill>
                  <a:prstClr val="white"/>
                </a:solidFill>
                <a:latin typeface="UD デジタル 教科書体 N-B" panose="02020700000000000000" pitchFamily="17" charset="-128"/>
                <a:ea typeface="UD デジタル 教科書体 N-B" panose="02020700000000000000" pitchFamily="17" charset="-128"/>
              </a:rPr>
              <a:t>４章 各主体の役割と連携</a:t>
            </a:r>
            <a:endParaRPr kumimoji="0" lang="en-US" altLang="ja-JP" sz="1083" b="1" kern="100" dirty="0">
              <a:solidFill>
                <a:prstClr val="white"/>
              </a:solidFill>
              <a:latin typeface="UD デジタル 教科書体 NP-B" panose="02020700000000000000" pitchFamily="18" charset="-128"/>
              <a:ea typeface="UD デジタル 教科書体 NP-B" panose="02020700000000000000" pitchFamily="18" charset="-128"/>
              <a:cs typeface="Times New Roman"/>
            </a:endParaRPr>
          </a:p>
        </p:txBody>
      </p:sp>
      <p:sp>
        <p:nvSpPr>
          <p:cNvPr id="103" name="正方形/長方形 102">
            <a:extLst>
              <a:ext uri="{FF2B5EF4-FFF2-40B4-BE49-F238E27FC236}">
                <a16:creationId xmlns:a16="http://schemas.microsoft.com/office/drawing/2014/main" id="{74D170DE-AB55-4D7E-951F-9123AF4386DF}"/>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prstClr val="black"/>
                </a:solidFill>
                <a:latin typeface="UD デジタル 教科書体 NP-B" panose="02020700000000000000" pitchFamily="18" charset="-128"/>
                <a:ea typeface="UD デジタル 教科書体 NP-B" panose="02020700000000000000" pitchFamily="18" charset="-128"/>
                <a:cs typeface="Times New Roman"/>
              </a:rPr>
              <a:t>　大阪における今後の住宅・建築政策のあり方　答申</a:t>
            </a:r>
            <a:r>
              <a:rPr lang="en-US" altLang="ja-JP" sz="2800" b="1" kern="100" dirty="0">
                <a:solidFill>
                  <a:prstClr val="black"/>
                </a:solidFill>
                <a:latin typeface="UD デジタル 教科書体 NP-B" panose="02020700000000000000" pitchFamily="18" charset="-128"/>
                <a:ea typeface="UD デジタル 教科書体 NP-B" panose="02020700000000000000" pitchFamily="18" charset="-128"/>
                <a:cs typeface="Times New Roman"/>
              </a:rPr>
              <a:t>(</a:t>
            </a:r>
            <a:r>
              <a:rPr lang="ja-JP" altLang="en-US" sz="2800" b="1" kern="100" dirty="0">
                <a:solidFill>
                  <a:prstClr val="black"/>
                </a:solidFill>
                <a:latin typeface="UD デジタル 教科書体 NP-B" panose="02020700000000000000" pitchFamily="18" charset="-128"/>
                <a:ea typeface="UD デジタル 教科書体 NP-B" panose="02020700000000000000" pitchFamily="18" charset="-128"/>
                <a:cs typeface="Times New Roman"/>
              </a:rPr>
              <a:t>素案）の概要</a:t>
            </a:r>
            <a:endParaRPr kumimoji="1" lang="ja-JP" altLang="en-US" sz="2800" b="1" i="0" u="none" strike="noStrike" kern="1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163" name="四角形: 角を丸くする 162">
            <a:extLst>
              <a:ext uri="{FF2B5EF4-FFF2-40B4-BE49-F238E27FC236}">
                <a16:creationId xmlns:a16="http://schemas.microsoft.com/office/drawing/2014/main" id="{70AB549B-043B-4218-82A7-1B5AC1319041}"/>
              </a:ext>
            </a:extLst>
          </p:cNvPr>
          <p:cNvSpPr/>
          <p:nvPr/>
        </p:nvSpPr>
        <p:spPr>
          <a:xfrm>
            <a:off x="4796228" y="614959"/>
            <a:ext cx="7395771" cy="3639927"/>
          </a:xfrm>
          <a:prstGeom prst="roundRect">
            <a:avLst>
              <a:gd name="adj" fmla="val 4283"/>
            </a:avLst>
          </a:prstGeom>
          <a:no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17000" rIns="0" bIns="0" rtlCol="0" anchor="ctr"/>
          <a:lstStyle/>
          <a:p>
            <a:pPr marL="197770" indent="-196050" algn="ctr" defTabSz="457200">
              <a:defRPr/>
            </a:pPr>
            <a:endParaRPr kumimoji="0" lang="ja-JP" altLang="en-US" sz="1137" dirty="0">
              <a:solidFill>
                <a:prstClr val="black"/>
              </a:solidFill>
              <a:latin typeface="UD デジタル 教科書体 N-B" panose="02020700000000000000" pitchFamily="17" charset="-128"/>
              <a:ea typeface="UD デジタル 教科書体 N-B" panose="02020700000000000000" pitchFamily="17" charset="-128"/>
            </a:endParaRPr>
          </a:p>
        </p:txBody>
      </p:sp>
      <p:sp>
        <p:nvSpPr>
          <p:cNvPr id="114" name="正方形/長方形 113">
            <a:extLst>
              <a:ext uri="{FF2B5EF4-FFF2-40B4-BE49-F238E27FC236}">
                <a16:creationId xmlns:a16="http://schemas.microsoft.com/office/drawing/2014/main" id="{0644642A-BA8F-4ABE-BBE4-349A58B7BA25}"/>
              </a:ext>
            </a:extLst>
          </p:cNvPr>
          <p:cNvSpPr/>
          <p:nvPr/>
        </p:nvSpPr>
        <p:spPr>
          <a:xfrm>
            <a:off x="8480652" y="2466649"/>
            <a:ext cx="3492000" cy="1735200"/>
          </a:xfrm>
          <a:prstGeom prst="rect">
            <a:avLst/>
          </a:prstGeom>
          <a:solidFill>
            <a:srgbClr val="CBF1ED"/>
          </a:solidFill>
          <a:ln>
            <a:solidFill>
              <a:srgbClr val="CBF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kumimoji="0" lang="ja-JP" altLang="en-US" sz="1950">
              <a:solidFill>
                <a:prstClr val="white"/>
              </a:solidFill>
              <a:latin typeface="游ゴシック" panose="020F0502020204030204"/>
              <a:ea typeface="游ゴシック" panose="020B0400000000000000" pitchFamily="50" charset="-128"/>
            </a:endParaRPr>
          </a:p>
        </p:txBody>
      </p:sp>
      <p:sp>
        <p:nvSpPr>
          <p:cNvPr id="113" name="正方形/長方形 112">
            <a:extLst>
              <a:ext uri="{FF2B5EF4-FFF2-40B4-BE49-F238E27FC236}">
                <a16:creationId xmlns:a16="http://schemas.microsoft.com/office/drawing/2014/main" id="{C8C86880-DD8A-4337-A123-7AA12E3B8C41}"/>
              </a:ext>
            </a:extLst>
          </p:cNvPr>
          <p:cNvSpPr/>
          <p:nvPr/>
        </p:nvSpPr>
        <p:spPr>
          <a:xfrm>
            <a:off x="4870934" y="2469829"/>
            <a:ext cx="3492000" cy="1724400"/>
          </a:xfrm>
          <a:prstGeom prst="rect">
            <a:avLst/>
          </a:prstGeom>
          <a:solidFill>
            <a:srgbClr val="CBF1ED"/>
          </a:solidFill>
          <a:ln>
            <a:solidFill>
              <a:srgbClr val="CBF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kumimoji="0" lang="ja-JP" altLang="en-US" sz="1950">
              <a:solidFill>
                <a:prstClr val="white"/>
              </a:solidFill>
              <a:latin typeface="游ゴシック" panose="020F0502020204030204"/>
              <a:ea typeface="游ゴシック" panose="020B0400000000000000" pitchFamily="50" charset="-128"/>
            </a:endParaRPr>
          </a:p>
        </p:txBody>
      </p:sp>
      <p:sp>
        <p:nvSpPr>
          <p:cNvPr id="112" name="正方形/長方形 111">
            <a:extLst>
              <a:ext uri="{FF2B5EF4-FFF2-40B4-BE49-F238E27FC236}">
                <a16:creationId xmlns:a16="http://schemas.microsoft.com/office/drawing/2014/main" id="{FBFB6314-6238-4C70-9728-A0C6577A9988}"/>
              </a:ext>
            </a:extLst>
          </p:cNvPr>
          <p:cNvSpPr/>
          <p:nvPr/>
        </p:nvSpPr>
        <p:spPr>
          <a:xfrm>
            <a:off x="8480829" y="711128"/>
            <a:ext cx="3492000" cy="1716894"/>
          </a:xfrm>
          <a:prstGeom prst="rect">
            <a:avLst/>
          </a:prstGeom>
          <a:solidFill>
            <a:srgbClr val="CBF1ED"/>
          </a:solidFill>
          <a:ln>
            <a:solidFill>
              <a:srgbClr val="CBF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kumimoji="0" lang="ja-JP" altLang="en-US" sz="1950">
              <a:solidFill>
                <a:prstClr val="white"/>
              </a:solidFill>
              <a:latin typeface="游ゴシック" panose="020F0502020204030204"/>
              <a:ea typeface="游ゴシック" panose="020B0400000000000000" pitchFamily="50" charset="-128"/>
            </a:endParaRPr>
          </a:p>
        </p:txBody>
      </p:sp>
      <p:sp>
        <p:nvSpPr>
          <p:cNvPr id="111" name="正方形/長方形 110">
            <a:extLst>
              <a:ext uri="{FF2B5EF4-FFF2-40B4-BE49-F238E27FC236}">
                <a16:creationId xmlns:a16="http://schemas.microsoft.com/office/drawing/2014/main" id="{85D82020-AF0E-4E26-8FF0-80BC93B9208E}"/>
              </a:ext>
            </a:extLst>
          </p:cNvPr>
          <p:cNvSpPr/>
          <p:nvPr/>
        </p:nvSpPr>
        <p:spPr>
          <a:xfrm>
            <a:off x="4875464" y="704301"/>
            <a:ext cx="3492000" cy="1723721"/>
          </a:xfrm>
          <a:prstGeom prst="rect">
            <a:avLst/>
          </a:prstGeom>
          <a:solidFill>
            <a:srgbClr val="CBF1ED"/>
          </a:solidFill>
          <a:ln>
            <a:solidFill>
              <a:srgbClr val="CBF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kumimoji="0" lang="ja-JP" altLang="en-US" sz="1950">
              <a:solidFill>
                <a:prstClr val="white"/>
              </a:solidFill>
              <a:latin typeface="游ゴシック" panose="020F0502020204030204"/>
              <a:ea typeface="游ゴシック" panose="020B0400000000000000" pitchFamily="50" charset="-128"/>
            </a:endParaRPr>
          </a:p>
        </p:txBody>
      </p:sp>
      <p:sp>
        <p:nvSpPr>
          <p:cNvPr id="18" name="テキスト ボックス 17">
            <a:extLst>
              <a:ext uri="{FF2B5EF4-FFF2-40B4-BE49-F238E27FC236}">
                <a16:creationId xmlns:a16="http://schemas.microsoft.com/office/drawing/2014/main" id="{C1B6C77F-1109-4152-B9BB-B02DAE1ABD7B}"/>
              </a:ext>
            </a:extLst>
          </p:cNvPr>
          <p:cNvSpPr txBox="1"/>
          <p:nvPr/>
        </p:nvSpPr>
        <p:spPr>
          <a:xfrm>
            <a:off x="443326" y="2711364"/>
            <a:ext cx="3996000" cy="261610"/>
          </a:xfrm>
          <a:prstGeom prst="rect">
            <a:avLst/>
          </a:prstGeom>
          <a:solidFill>
            <a:srgbClr val="6BC3BB"/>
          </a:solidFill>
        </p:spPr>
        <p:txBody>
          <a:bodyPr wrap="square">
            <a:spAutoFit/>
          </a:bodyPr>
          <a:lstStyle/>
          <a:p>
            <a:pPr marL="197770" defTabSz="457200">
              <a:defRPr/>
            </a:pPr>
            <a:r>
              <a:rPr kumimoji="0" lang="ja-JP" altLang="en-US" sz="1100" b="1" kern="100" spc="-100" dirty="0">
                <a:solidFill>
                  <a:prstClr val="white"/>
                </a:solidFill>
                <a:latin typeface="UD デジタル 教科書体 NP-B" panose="02020700000000000000" pitchFamily="18" charset="-128"/>
                <a:ea typeface="UD デジタル 教科書体 NP-B" panose="02020700000000000000" pitchFamily="18" charset="-128"/>
                <a:cs typeface="Times New Roman"/>
              </a:rPr>
              <a:t>ともにつくろう、自分らしく幸せにくらす住まい・まち大阪</a:t>
            </a:r>
          </a:p>
        </p:txBody>
      </p:sp>
      <p:sp>
        <p:nvSpPr>
          <p:cNvPr id="2" name="四角形: 角を丸くする 1">
            <a:extLst>
              <a:ext uri="{FF2B5EF4-FFF2-40B4-BE49-F238E27FC236}">
                <a16:creationId xmlns:a16="http://schemas.microsoft.com/office/drawing/2014/main" id="{B5D761AA-64A0-4869-A451-31ED374C7CE1}"/>
              </a:ext>
            </a:extLst>
          </p:cNvPr>
          <p:cNvSpPr/>
          <p:nvPr/>
        </p:nvSpPr>
        <p:spPr>
          <a:xfrm>
            <a:off x="38827" y="2158292"/>
            <a:ext cx="2558883" cy="252000"/>
          </a:xfrm>
          <a:prstGeom prst="roundRect">
            <a:avLst>
              <a:gd name="adj" fmla="val 50000"/>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kumimoji="0" lang="ja-JP" altLang="en-US" sz="1083" dirty="0">
                <a:solidFill>
                  <a:prstClr val="white"/>
                </a:solidFill>
                <a:latin typeface="UD デジタル 教科書体 N-B" panose="02020700000000000000" pitchFamily="17" charset="-128"/>
                <a:ea typeface="UD デジタル 教科書体 N-B" panose="02020700000000000000" pitchFamily="17" charset="-128"/>
              </a:rPr>
              <a:t>１章</a:t>
            </a:r>
            <a:r>
              <a:rPr kumimoji="0" lang="en-US" altLang="ja-JP" sz="1083" dirty="0">
                <a:solidFill>
                  <a:prstClr val="white"/>
                </a:solidFill>
                <a:latin typeface="UD デジタル 教科書体 N-B" panose="02020700000000000000" pitchFamily="17" charset="-128"/>
                <a:ea typeface="UD デジタル 教科書体 N-B" panose="02020700000000000000" pitchFamily="17" charset="-128"/>
              </a:rPr>
              <a:t> </a:t>
            </a:r>
            <a:r>
              <a:rPr kumimoji="0" lang="ja-JP" altLang="en-US" sz="1083" dirty="0">
                <a:solidFill>
                  <a:prstClr val="white"/>
                </a:solidFill>
                <a:latin typeface="UD デジタル 教科書体 N-B" panose="02020700000000000000" pitchFamily="17" charset="-128"/>
                <a:ea typeface="UD デジタル 教科書体 N-B" panose="02020700000000000000" pitchFamily="17" charset="-128"/>
              </a:rPr>
              <a:t>住宅・建築政策の基本的な方針</a:t>
            </a:r>
          </a:p>
        </p:txBody>
      </p:sp>
      <p:sp>
        <p:nvSpPr>
          <p:cNvPr id="13" name="テキスト ボックス 12">
            <a:extLst>
              <a:ext uri="{FF2B5EF4-FFF2-40B4-BE49-F238E27FC236}">
                <a16:creationId xmlns:a16="http://schemas.microsoft.com/office/drawing/2014/main" id="{CF0C5E53-DA38-403D-841D-0C00857116F9}"/>
              </a:ext>
            </a:extLst>
          </p:cNvPr>
          <p:cNvSpPr txBox="1"/>
          <p:nvPr/>
        </p:nvSpPr>
        <p:spPr>
          <a:xfrm>
            <a:off x="-111820" y="2455400"/>
            <a:ext cx="3070680" cy="276999"/>
          </a:xfrm>
          <a:prstGeom prst="rect">
            <a:avLst/>
          </a:prstGeom>
          <a:noFill/>
        </p:spPr>
        <p:txBody>
          <a:bodyPr wrap="square">
            <a:spAutoFit/>
          </a:bodyPr>
          <a:lstStyle/>
          <a:p>
            <a:pPr marL="197770" defTabSz="457200">
              <a:defRPr/>
            </a:pPr>
            <a:r>
              <a:rPr kumimoji="0" lang="en-US" altLang="ja-JP" sz="1200" b="1" kern="100" dirty="0">
                <a:solidFill>
                  <a:prstClr val="black"/>
                </a:solidFill>
                <a:latin typeface="UD デジタル 教科書体 NP-B" panose="02020700000000000000" pitchFamily="18" charset="-128"/>
                <a:ea typeface="UD デジタル 教科書体 NP-B" panose="02020700000000000000" pitchFamily="18" charset="-128"/>
                <a:cs typeface="Times New Roman"/>
              </a:rPr>
              <a:t>1.</a:t>
            </a:r>
            <a:r>
              <a:rPr kumimoji="0" lang="ja-JP" altLang="en-US" sz="1200" b="1" kern="100" dirty="0">
                <a:solidFill>
                  <a:prstClr val="black"/>
                </a:solidFill>
                <a:latin typeface="UD デジタル 教科書体 NP-B" panose="02020700000000000000" pitchFamily="18" charset="-128"/>
                <a:ea typeface="UD デジタル 教科書体 NP-B" panose="02020700000000000000" pitchFamily="18" charset="-128"/>
                <a:cs typeface="Times New Roman"/>
              </a:rPr>
              <a:t> 基本的な考え方と基本目標</a:t>
            </a:r>
          </a:p>
        </p:txBody>
      </p:sp>
      <p:sp>
        <p:nvSpPr>
          <p:cNvPr id="14" name="テキスト ボックス 13">
            <a:extLst>
              <a:ext uri="{FF2B5EF4-FFF2-40B4-BE49-F238E27FC236}">
                <a16:creationId xmlns:a16="http://schemas.microsoft.com/office/drawing/2014/main" id="{F5F8BCE6-7344-4145-ABDD-39FC9877C6AC}"/>
              </a:ext>
            </a:extLst>
          </p:cNvPr>
          <p:cNvSpPr txBox="1"/>
          <p:nvPr/>
        </p:nvSpPr>
        <p:spPr>
          <a:xfrm>
            <a:off x="-113156" y="3461055"/>
            <a:ext cx="1990206" cy="276999"/>
          </a:xfrm>
          <a:prstGeom prst="rect">
            <a:avLst/>
          </a:prstGeom>
          <a:noFill/>
        </p:spPr>
        <p:txBody>
          <a:bodyPr wrap="square">
            <a:spAutoFit/>
          </a:bodyPr>
          <a:lstStyle/>
          <a:p>
            <a:pPr marL="197770" defTabSz="457200">
              <a:defRPr/>
            </a:pPr>
            <a:r>
              <a:rPr kumimoji="0" lang="en-US" altLang="ja-JP" sz="1200" b="1" kern="100" dirty="0">
                <a:solidFill>
                  <a:prstClr val="black"/>
                </a:solidFill>
                <a:latin typeface="UD デジタル 教科書体 NP-B" panose="02020700000000000000" pitchFamily="18" charset="-128"/>
                <a:ea typeface="UD デジタル 教科書体 NP-B" panose="02020700000000000000" pitchFamily="18" charset="-128"/>
                <a:cs typeface="Times New Roman"/>
              </a:rPr>
              <a:t>2. </a:t>
            </a:r>
            <a:r>
              <a:rPr kumimoji="0" lang="ja-JP" altLang="en-US" sz="1200" b="1" kern="100" dirty="0">
                <a:solidFill>
                  <a:prstClr val="black"/>
                </a:solidFill>
                <a:latin typeface="UD デジタル 教科書体 NP-B" panose="02020700000000000000" pitchFamily="18" charset="-128"/>
                <a:ea typeface="UD デジタル 教科書体 NP-B" panose="02020700000000000000" pitchFamily="18" charset="-128"/>
                <a:cs typeface="Times New Roman"/>
              </a:rPr>
              <a:t>政策展開の方向性</a:t>
            </a:r>
          </a:p>
        </p:txBody>
      </p:sp>
      <p:sp>
        <p:nvSpPr>
          <p:cNvPr id="21" name="テキスト ボックス 20">
            <a:extLst>
              <a:ext uri="{FF2B5EF4-FFF2-40B4-BE49-F238E27FC236}">
                <a16:creationId xmlns:a16="http://schemas.microsoft.com/office/drawing/2014/main" id="{DA3D7994-3DD1-4CB7-A5B1-AEBB9B56E51D}"/>
              </a:ext>
            </a:extLst>
          </p:cNvPr>
          <p:cNvSpPr txBox="1"/>
          <p:nvPr/>
        </p:nvSpPr>
        <p:spPr>
          <a:xfrm>
            <a:off x="318601" y="2994583"/>
            <a:ext cx="4318529" cy="461665"/>
          </a:xfrm>
          <a:prstGeom prst="rect">
            <a:avLst/>
          </a:prstGeom>
          <a:noFill/>
        </p:spPr>
        <p:txBody>
          <a:bodyPr wrap="square">
            <a:spAutoFit/>
          </a:bodyPr>
          <a:lstStyle/>
          <a:p>
            <a:pPr defTabSz="457200">
              <a:defRPr/>
            </a:pPr>
            <a:r>
              <a:rPr kumimoji="0" lang="ja-JP" altLang="en-US" sz="800" dirty="0">
                <a:solidFill>
                  <a:prstClr val="black"/>
                </a:solidFill>
                <a:latin typeface="UD デジタル 教科書体 NP-R" panose="02020400000000000000" pitchFamily="18" charset="-128"/>
                <a:ea typeface="UD デジタル 教科書体 NP-R" panose="02020400000000000000" pitchFamily="18" charset="-128"/>
              </a:rPr>
              <a:t>大阪に住まう・訪れる人々の多様な幸せを実現することが、住宅・建築政策の使命。</a:t>
            </a:r>
          </a:p>
          <a:p>
            <a:pPr defTabSz="457200">
              <a:defRPr/>
            </a:pPr>
            <a:r>
              <a:rPr kumimoji="0" lang="ja-JP" altLang="en-US" sz="800" dirty="0">
                <a:solidFill>
                  <a:prstClr val="black"/>
                </a:solidFill>
                <a:latin typeface="UD デジタル 教科書体 NP-R" panose="02020400000000000000" pitchFamily="18" charset="-128"/>
                <a:ea typeface="UD デジタル 教科書体 NP-R" panose="02020400000000000000" pitchFamily="18" charset="-128"/>
              </a:rPr>
              <a:t>住生活の主役である府民をはじめ、様々な主体が連携し、大阪らしさを活かして、自分らしく幸せにくらすことができる住まい・まちをともにつくりあげていくことが求められる。</a:t>
            </a:r>
          </a:p>
        </p:txBody>
      </p:sp>
      <p:sp>
        <p:nvSpPr>
          <p:cNvPr id="78" name="四角形: 角を丸くする 77">
            <a:extLst>
              <a:ext uri="{FF2B5EF4-FFF2-40B4-BE49-F238E27FC236}">
                <a16:creationId xmlns:a16="http://schemas.microsoft.com/office/drawing/2014/main" id="{9176F0A6-F973-4573-8062-596B0475BFFA}"/>
              </a:ext>
            </a:extLst>
          </p:cNvPr>
          <p:cNvSpPr/>
          <p:nvPr/>
        </p:nvSpPr>
        <p:spPr>
          <a:xfrm>
            <a:off x="4739548" y="504549"/>
            <a:ext cx="2328169" cy="238684"/>
          </a:xfrm>
          <a:prstGeom prst="roundRect">
            <a:avLst>
              <a:gd name="adj" fmla="val 50000"/>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kumimoji="0" lang="ja-JP" altLang="en-US" sz="1083" dirty="0">
                <a:solidFill>
                  <a:prstClr val="white"/>
                </a:solidFill>
                <a:latin typeface="UD デジタル 教科書体 N-B" panose="02020700000000000000" pitchFamily="17" charset="-128"/>
                <a:ea typeface="UD デジタル 教科書体 N-B" panose="02020700000000000000" pitchFamily="17" charset="-128"/>
              </a:rPr>
              <a:t>２章 </a:t>
            </a:r>
            <a:r>
              <a:rPr kumimoji="0" lang="ja-JP" altLang="en-US" sz="1083" b="1" kern="100" dirty="0">
                <a:solidFill>
                  <a:prstClr val="white"/>
                </a:solidFill>
                <a:latin typeface="UD デジタル 教科書体 NP-B" panose="02020700000000000000" pitchFamily="18" charset="-128"/>
                <a:ea typeface="UD デジタル 教科書体 NP-B" panose="02020700000000000000" pitchFamily="18" charset="-128"/>
                <a:cs typeface="Times New Roman"/>
              </a:rPr>
              <a:t>重点的に取り組むべき施策</a:t>
            </a:r>
            <a:endParaRPr kumimoji="0" lang="en-US" altLang="ja-JP" sz="1083" b="1" kern="100" dirty="0">
              <a:solidFill>
                <a:prstClr val="white"/>
              </a:solidFill>
              <a:latin typeface="UD デジタル 教科書体 NP-B" panose="02020700000000000000" pitchFamily="18" charset="-128"/>
              <a:ea typeface="UD デジタル 教科書体 NP-B" panose="02020700000000000000" pitchFamily="18" charset="-128"/>
              <a:cs typeface="Times New Roman"/>
            </a:endParaRPr>
          </a:p>
        </p:txBody>
      </p:sp>
      <p:sp>
        <p:nvSpPr>
          <p:cNvPr id="79" name="テキスト ボックス 78">
            <a:extLst>
              <a:ext uri="{FF2B5EF4-FFF2-40B4-BE49-F238E27FC236}">
                <a16:creationId xmlns:a16="http://schemas.microsoft.com/office/drawing/2014/main" id="{0C6CA82E-5379-4BA0-A7AF-C0A2B63AE3CC}"/>
              </a:ext>
            </a:extLst>
          </p:cNvPr>
          <p:cNvSpPr txBox="1"/>
          <p:nvPr/>
        </p:nvSpPr>
        <p:spPr>
          <a:xfrm>
            <a:off x="4835723" y="982358"/>
            <a:ext cx="3557002" cy="246221"/>
          </a:xfrm>
          <a:prstGeom prst="rect">
            <a:avLst/>
          </a:prstGeom>
          <a:noFill/>
        </p:spPr>
        <p:txBody>
          <a:bodyPr wrap="square">
            <a:spAutoFit/>
          </a:bodyPr>
          <a:lstStyle/>
          <a:p>
            <a:pPr marL="197770" indent="-197770" defTabSz="457200">
              <a:defRPr/>
            </a:pPr>
            <a:r>
              <a:rPr kumimoji="0" lang="ja-JP" altLang="en-US" sz="1000" dirty="0">
                <a:solidFill>
                  <a:prstClr val="black"/>
                </a:solidFill>
                <a:latin typeface="UD デジタル 教科書体 NP-B" panose="02020700000000000000" pitchFamily="18" charset="-128"/>
                <a:ea typeface="UD デジタル 教科書体 NP-B" panose="02020700000000000000" pitchFamily="18" charset="-128"/>
              </a:rPr>
              <a:t>（１）</a:t>
            </a:r>
            <a:r>
              <a:rPr kumimoji="0" lang="ja-JP" altLang="en-US" sz="1000" spc="-100" dirty="0">
                <a:solidFill>
                  <a:prstClr val="black"/>
                </a:solidFill>
                <a:latin typeface="UD デジタル 教科書体 NP-B" panose="02020700000000000000" pitchFamily="18" charset="-128"/>
                <a:ea typeface="UD デジタル 教科書体 NP-B" panose="02020700000000000000" pitchFamily="18" charset="-128"/>
              </a:rPr>
              <a:t>魅力的で居心地の良い住環境の形成とまちづくりの推進</a:t>
            </a:r>
          </a:p>
        </p:txBody>
      </p:sp>
      <p:sp>
        <p:nvSpPr>
          <p:cNvPr id="80" name="テキスト ボックス 79">
            <a:extLst>
              <a:ext uri="{FF2B5EF4-FFF2-40B4-BE49-F238E27FC236}">
                <a16:creationId xmlns:a16="http://schemas.microsoft.com/office/drawing/2014/main" id="{2402FE52-6CC3-466D-926E-DD07D2B8BDCE}"/>
              </a:ext>
            </a:extLst>
          </p:cNvPr>
          <p:cNvSpPr txBox="1"/>
          <p:nvPr/>
        </p:nvSpPr>
        <p:spPr>
          <a:xfrm>
            <a:off x="4835941" y="1739574"/>
            <a:ext cx="3351468" cy="246221"/>
          </a:xfrm>
          <a:prstGeom prst="rect">
            <a:avLst/>
          </a:prstGeom>
          <a:noFill/>
        </p:spPr>
        <p:txBody>
          <a:bodyPr wrap="square">
            <a:spAutoFit/>
          </a:bodyPr>
          <a:lstStyle/>
          <a:p>
            <a:pPr marL="197770" indent="-197770" defTabSz="457200">
              <a:defRPr/>
            </a:pPr>
            <a:r>
              <a:rPr kumimoji="0" lang="ja-JP" altLang="en-US" sz="1000" dirty="0">
                <a:solidFill>
                  <a:prstClr val="black"/>
                </a:solidFill>
                <a:latin typeface="UD デジタル 教科書体 NP-B" panose="02020700000000000000" pitchFamily="18" charset="-128"/>
                <a:ea typeface="UD デジタル 教科書体 NP-B" panose="02020700000000000000" pitchFamily="18" charset="-128"/>
              </a:rPr>
              <a:t>（２）</a:t>
            </a:r>
            <a:r>
              <a:rPr kumimoji="0" lang="ja-JP" altLang="en-US" sz="1000" spc="-100" dirty="0">
                <a:solidFill>
                  <a:prstClr val="black"/>
                </a:solidFill>
                <a:latin typeface="UD デジタル 教科書体 NP-B" panose="02020700000000000000" pitchFamily="18" charset="-128"/>
                <a:ea typeface="UD デジタル 教科書体 NP-B" panose="02020700000000000000" pitchFamily="18" charset="-128"/>
              </a:rPr>
              <a:t>良質で健康的な住まいの普及と循環型住宅市場の形成</a:t>
            </a:r>
          </a:p>
        </p:txBody>
      </p:sp>
      <p:sp>
        <p:nvSpPr>
          <p:cNvPr id="82" name="テキスト ボックス 81">
            <a:extLst>
              <a:ext uri="{FF2B5EF4-FFF2-40B4-BE49-F238E27FC236}">
                <a16:creationId xmlns:a16="http://schemas.microsoft.com/office/drawing/2014/main" id="{E1E80386-1D1F-4C7B-A58A-9C0D7C211B36}"/>
              </a:ext>
            </a:extLst>
          </p:cNvPr>
          <p:cNvSpPr txBox="1"/>
          <p:nvPr/>
        </p:nvSpPr>
        <p:spPr>
          <a:xfrm>
            <a:off x="8454398" y="987304"/>
            <a:ext cx="3661554" cy="246221"/>
          </a:xfrm>
          <a:prstGeom prst="rect">
            <a:avLst/>
          </a:prstGeom>
          <a:noFill/>
        </p:spPr>
        <p:txBody>
          <a:bodyPr wrap="square">
            <a:spAutoFit/>
          </a:bodyPr>
          <a:lstStyle/>
          <a:p>
            <a:pPr marL="197770" indent="-197770" defTabSz="457200">
              <a:defRPr/>
            </a:pPr>
            <a:r>
              <a:rPr kumimoji="0" lang="ja-JP" altLang="en-US" sz="1000" dirty="0">
                <a:solidFill>
                  <a:prstClr val="black"/>
                </a:solidFill>
                <a:latin typeface="UD デジタル 教科書体 NP-B" panose="02020700000000000000" pitchFamily="18" charset="-128"/>
                <a:ea typeface="UD デジタル 教科書体 NP-B" panose="02020700000000000000" pitchFamily="18" charset="-128"/>
              </a:rPr>
              <a:t>（１）</a:t>
            </a:r>
            <a:r>
              <a:rPr kumimoji="0" lang="ja-JP" altLang="en-US" sz="1000" spc="-100" dirty="0">
                <a:solidFill>
                  <a:prstClr val="black"/>
                </a:solidFill>
                <a:latin typeface="UD デジタル 教科書体 NP-B" panose="02020700000000000000" pitchFamily="18" charset="-128"/>
                <a:ea typeface="UD デジタル 教科書体 NP-B" panose="02020700000000000000" pitchFamily="18" charset="-128"/>
              </a:rPr>
              <a:t>誰もが活き活きとくらすことができる環境の整備 </a:t>
            </a:r>
          </a:p>
        </p:txBody>
      </p:sp>
      <p:sp>
        <p:nvSpPr>
          <p:cNvPr id="83" name="テキスト ボックス 82">
            <a:extLst>
              <a:ext uri="{FF2B5EF4-FFF2-40B4-BE49-F238E27FC236}">
                <a16:creationId xmlns:a16="http://schemas.microsoft.com/office/drawing/2014/main" id="{950DFBA5-F51E-426C-92B9-B4C5D06ED400}"/>
              </a:ext>
            </a:extLst>
          </p:cNvPr>
          <p:cNvSpPr txBox="1"/>
          <p:nvPr/>
        </p:nvSpPr>
        <p:spPr>
          <a:xfrm>
            <a:off x="8459212" y="1727819"/>
            <a:ext cx="3479530" cy="246221"/>
          </a:xfrm>
          <a:prstGeom prst="rect">
            <a:avLst/>
          </a:prstGeom>
          <a:noFill/>
        </p:spPr>
        <p:txBody>
          <a:bodyPr wrap="square">
            <a:spAutoFit/>
          </a:bodyPr>
          <a:lstStyle/>
          <a:p>
            <a:pPr marL="197770" indent="-197770" defTabSz="457200">
              <a:defRPr/>
            </a:pPr>
            <a:r>
              <a:rPr kumimoji="0" lang="ja-JP" altLang="en-US" sz="1000" dirty="0">
                <a:solidFill>
                  <a:prstClr val="black"/>
                </a:solidFill>
                <a:latin typeface="UD デジタル 教科書体 NP-B" panose="02020700000000000000" pitchFamily="18" charset="-128"/>
                <a:ea typeface="UD デジタル 教科書体 NP-B" panose="02020700000000000000" pitchFamily="18" charset="-128"/>
              </a:rPr>
              <a:t>（２）</a:t>
            </a:r>
            <a:r>
              <a:rPr kumimoji="0" lang="ja-JP" altLang="en-US" sz="1000" spc="-100" dirty="0">
                <a:solidFill>
                  <a:prstClr val="black"/>
                </a:solidFill>
                <a:latin typeface="UD デジタル 教科書体 NP-B" panose="02020700000000000000" pitchFamily="18" charset="-128"/>
                <a:ea typeface="UD デジタル 教科書体 NP-B" panose="02020700000000000000" pitchFamily="18" charset="-128"/>
              </a:rPr>
              <a:t>自分らしいくらしを選択・創造できる環境の整備</a:t>
            </a:r>
          </a:p>
        </p:txBody>
      </p:sp>
      <p:sp>
        <p:nvSpPr>
          <p:cNvPr id="84" name="テキスト ボックス 83">
            <a:extLst>
              <a:ext uri="{FF2B5EF4-FFF2-40B4-BE49-F238E27FC236}">
                <a16:creationId xmlns:a16="http://schemas.microsoft.com/office/drawing/2014/main" id="{8E213149-0787-47C7-8230-73D09104B569}"/>
              </a:ext>
            </a:extLst>
          </p:cNvPr>
          <p:cNvSpPr txBox="1"/>
          <p:nvPr/>
        </p:nvSpPr>
        <p:spPr>
          <a:xfrm>
            <a:off x="4843259" y="2714778"/>
            <a:ext cx="2224459" cy="246221"/>
          </a:xfrm>
          <a:prstGeom prst="rect">
            <a:avLst/>
          </a:prstGeom>
          <a:noFill/>
        </p:spPr>
        <p:txBody>
          <a:bodyPr wrap="square">
            <a:spAutoFit/>
          </a:bodyPr>
          <a:lstStyle/>
          <a:p>
            <a:pPr marL="197770" indent="-197770" defTabSz="457200">
              <a:defRPr/>
            </a:pPr>
            <a:r>
              <a:rPr kumimoji="0" lang="ja-JP" altLang="en-US" sz="1000" dirty="0">
                <a:solidFill>
                  <a:prstClr val="black"/>
                </a:solidFill>
                <a:latin typeface="UD デジタル 教科書体 NP-B" panose="02020700000000000000" pitchFamily="18" charset="-128"/>
                <a:ea typeface="UD デジタル 教科書体 NP-B" panose="02020700000000000000" pitchFamily="18" charset="-128"/>
              </a:rPr>
              <a:t>（１）</a:t>
            </a:r>
            <a:r>
              <a:rPr kumimoji="0" lang="ja-JP" altLang="en-US" sz="1000" spc="-100" dirty="0">
                <a:solidFill>
                  <a:prstClr val="black"/>
                </a:solidFill>
                <a:latin typeface="UD デジタル 教科書体 NP-B" panose="02020700000000000000" pitchFamily="18" charset="-128"/>
                <a:ea typeface="UD デジタル 教科書体 NP-B" panose="02020700000000000000" pitchFamily="18" charset="-128"/>
              </a:rPr>
              <a:t>災害に強いまちづくりの推進 </a:t>
            </a:r>
          </a:p>
        </p:txBody>
      </p:sp>
      <p:sp>
        <p:nvSpPr>
          <p:cNvPr id="85" name="テキスト ボックス 84">
            <a:extLst>
              <a:ext uri="{FF2B5EF4-FFF2-40B4-BE49-F238E27FC236}">
                <a16:creationId xmlns:a16="http://schemas.microsoft.com/office/drawing/2014/main" id="{E617A279-DB4C-4929-B4A9-B8FBDD01D594}"/>
              </a:ext>
            </a:extLst>
          </p:cNvPr>
          <p:cNvSpPr txBox="1"/>
          <p:nvPr/>
        </p:nvSpPr>
        <p:spPr>
          <a:xfrm>
            <a:off x="4850507" y="3361872"/>
            <a:ext cx="2232595" cy="246221"/>
          </a:xfrm>
          <a:prstGeom prst="rect">
            <a:avLst/>
          </a:prstGeom>
          <a:noFill/>
        </p:spPr>
        <p:txBody>
          <a:bodyPr wrap="square">
            <a:spAutoFit/>
          </a:bodyPr>
          <a:lstStyle/>
          <a:p>
            <a:pPr marL="197770" indent="-197770" defTabSz="457200">
              <a:defRPr/>
            </a:pPr>
            <a:r>
              <a:rPr kumimoji="0" lang="ja-JP" altLang="en-US" sz="1000" dirty="0">
                <a:solidFill>
                  <a:prstClr val="black"/>
                </a:solidFill>
                <a:latin typeface="UD デジタル 教科書体 NP-B" panose="02020700000000000000" pitchFamily="18" charset="-128"/>
                <a:ea typeface="UD デジタル 教科書体 NP-B" panose="02020700000000000000" pitchFamily="18" charset="-128"/>
              </a:rPr>
              <a:t>（２）</a:t>
            </a:r>
            <a:r>
              <a:rPr kumimoji="0" lang="ja-JP" altLang="en-US" sz="1000" spc="-100" dirty="0">
                <a:solidFill>
                  <a:prstClr val="black"/>
                </a:solidFill>
                <a:latin typeface="UD デジタル 教科書体 NP-B" panose="02020700000000000000" pitchFamily="18" charset="-128"/>
                <a:ea typeface="UD デジタル 教科書体 NP-B" panose="02020700000000000000" pitchFamily="18" charset="-128"/>
              </a:rPr>
              <a:t>住宅・建築物の安全性の確保 </a:t>
            </a:r>
          </a:p>
        </p:txBody>
      </p:sp>
      <p:sp>
        <p:nvSpPr>
          <p:cNvPr id="86" name="テキスト ボックス 85">
            <a:extLst>
              <a:ext uri="{FF2B5EF4-FFF2-40B4-BE49-F238E27FC236}">
                <a16:creationId xmlns:a16="http://schemas.microsoft.com/office/drawing/2014/main" id="{469A21FE-40E3-410E-B57A-E9CA0D5A86DB}"/>
              </a:ext>
            </a:extLst>
          </p:cNvPr>
          <p:cNvSpPr txBox="1"/>
          <p:nvPr/>
        </p:nvSpPr>
        <p:spPr>
          <a:xfrm>
            <a:off x="8454101" y="2749539"/>
            <a:ext cx="3167882" cy="246221"/>
          </a:xfrm>
          <a:prstGeom prst="rect">
            <a:avLst/>
          </a:prstGeom>
          <a:noFill/>
        </p:spPr>
        <p:txBody>
          <a:bodyPr wrap="square">
            <a:spAutoFit/>
          </a:bodyPr>
          <a:lstStyle/>
          <a:p>
            <a:pPr marL="197770" indent="-197770" defTabSz="457200">
              <a:defRPr/>
            </a:pPr>
            <a:r>
              <a:rPr kumimoji="0" lang="ja-JP" altLang="en-US" sz="1000" dirty="0">
                <a:solidFill>
                  <a:prstClr val="black"/>
                </a:solidFill>
                <a:latin typeface="UD デジタル 教科書体 NP-B" panose="02020700000000000000" pitchFamily="18" charset="-128"/>
                <a:ea typeface="UD デジタル 教科書体 NP-B" panose="02020700000000000000" pitchFamily="18" charset="-128"/>
              </a:rPr>
              <a:t>（１）</a:t>
            </a:r>
            <a:r>
              <a:rPr kumimoji="0" lang="ja-JP" altLang="en-US" sz="1000" spc="-100" dirty="0">
                <a:solidFill>
                  <a:prstClr val="black"/>
                </a:solidFill>
                <a:latin typeface="UD デジタル 教科書体 NP-B" panose="02020700000000000000" pitchFamily="18" charset="-128"/>
                <a:ea typeface="UD デジタル 教科書体 NP-B" panose="02020700000000000000" pitchFamily="18" charset="-128"/>
              </a:rPr>
              <a:t>誰もが安心できる住まい・居住支援体制の整備</a:t>
            </a:r>
          </a:p>
        </p:txBody>
      </p:sp>
      <p:sp>
        <p:nvSpPr>
          <p:cNvPr id="88" name="テキスト ボックス 87">
            <a:extLst>
              <a:ext uri="{FF2B5EF4-FFF2-40B4-BE49-F238E27FC236}">
                <a16:creationId xmlns:a16="http://schemas.microsoft.com/office/drawing/2014/main" id="{01612A7C-35B2-412E-8075-9E42773C4A17}"/>
              </a:ext>
            </a:extLst>
          </p:cNvPr>
          <p:cNvSpPr txBox="1"/>
          <p:nvPr/>
        </p:nvSpPr>
        <p:spPr>
          <a:xfrm>
            <a:off x="8443482" y="3389726"/>
            <a:ext cx="1980832" cy="246221"/>
          </a:xfrm>
          <a:prstGeom prst="rect">
            <a:avLst/>
          </a:prstGeom>
          <a:noFill/>
        </p:spPr>
        <p:txBody>
          <a:bodyPr wrap="square">
            <a:spAutoFit/>
          </a:bodyPr>
          <a:lstStyle/>
          <a:p>
            <a:pPr marL="197770" indent="-197770" defTabSz="457200">
              <a:defRPr/>
            </a:pPr>
            <a:r>
              <a:rPr kumimoji="0" lang="ja-JP" altLang="en-US" sz="1000" dirty="0">
                <a:solidFill>
                  <a:prstClr val="black"/>
                </a:solidFill>
                <a:latin typeface="UD デジタル 教科書体 NP-B" panose="02020700000000000000" pitchFamily="18" charset="-128"/>
                <a:ea typeface="UD デジタル 教科書体 NP-B" panose="02020700000000000000" pitchFamily="18" charset="-128"/>
              </a:rPr>
              <a:t>（２）住生活関連産業の活性化</a:t>
            </a:r>
          </a:p>
        </p:txBody>
      </p:sp>
      <p:grpSp>
        <p:nvGrpSpPr>
          <p:cNvPr id="93" name="グループ化 92">
            <a:extLst>
              <a:ext uri="{FF2B5EF4-FFF2-40B4-BE49-F238E27FC236}">
                <a16:creationId xmlns:a16="http://schemas.microsoft.com/office/drawing/2014/main" id="{271C8E13-DEB6-4BD7-8A3C-D8077CA862A3}"/>
              </a:ext>
            </a:extLst>
          </p:cNvPr>
          <p:cNvGrpSpPr/>
          <p:nvPr/>
        </p:nvGrpSpPr>
        <p:grpSpPr>
          <a:xfrm>
            <a:off x="1166894" y="4025145"/>
            <a:ext cx="2557779" cy="640100"/>
            <a:chOff x="4518035" y="1455558"/>
            <a:chExt cx="3666989" cy="904622"/>
          </a:xfrm>
        </p:grpSpPr>
        <p:pic>
          <p:nvPicPr>
            <p:cNvPr id="95" name="図 94">
              <a:extLst>
                <a:ext uri="{FF2B5EF4-FFF2-40B4-BE49-F238E27FC236}">
                  <a16:creationId xmlns:a16="http://schemas.microsoft.com/office/drawing/2014/main" id="{12B8C3A8-111A-4B58-9013-9115120364B4}"/>
                </a:ext>
              </a:extLst>
            </p:cNvPr>
            <p:cNvPicPr>
              <a:picLocks noChangeAspect="1"/>
            </p:cNvPicPr>
            <p:nvPr/>
          </p:nvPicPr>
          <p:blipFill>
            <a:blip r:embed="rId17"/>
            <a:stretch>
              <a:fillRect/>
            </a:stretch>
          </p:blipFill>
          <p:spPr>
            <a:xfrm>
              <a:off x="4518035" y="1490851"/>
              <a:ext cx="3666989" cy="869329"/>
            </a:xfrm>
            <a:prstGeom prst="rect">
              <a:avLst/>
            </a:prstGeom>
          </p:spPr>
        </p:pic>
        <p:cxnSp>
          <p:nvCxnSpPr>
            <p:cNvPr id="100" name="直線コネクタ 99">
              <a:extLst>
                <a:ext uri="{FF2B5EF4-FFF2-40B4-BE49-F238E27FC236}">
                  <a16:creationId xmlns:a16="http://schemas.microsoft.com/office/drawing/2014/main" id="{53291C38-43F0-4BDE-9B5E-BE629D7AE24E}"/>
                </a:ext>
              </a:extLst>
            </p:cNvPr>
            <p:cNvCxnSpPr>
              <a:cxnSpLocks/>
            </p:cNvCxnSpPr>
            <p:nvPr/>
          </p:nvCxnSpPr>
          <p:spPr>
            <a:xfrm>
              <a:off x="6545873" y="2228661"/>
              <a:ext cx="1620000" cy="0"/>
            </a:xfrm>
            <a:prstGeom prst="line">
              <a:avLst/>
            </a:prstGeom>
            <a:ln w="38100">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6" name="直線コネクタ 115">
              <a:extLst>
                <a:ext uri="{FF2B5EF4-FFF2-40B4-BE49-F238E27FC236}">
                  <a16:creationId xmlns:a16="http://schemas.microsoft.com/office/drawing/2014/main" id="{31E3B9B2-B597-4F0A-95C7-D6A052AFA56C}"/>
                </a:ext>
              </a:extLst>
            </p:cNvPr>
            <p:cNvCxnSpPr>
              <a:cxnSpLocks/>
            </p:cNvCxnSpPr>
            <p:nvPr/>
          </p:nvCxnSpPr>
          <p:spPr>
            <a:xfrm>
              <a:off x="6759233" y="1885761"/>
              <a:ext cx="1404000" cy="0"/>
            </a:xfrm>
            <a:prstGeom prst="line">
              <a:avLst/>
            </a:prstGeom>
            <a:ln w="38100">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943E2D81-A037-436C-8477-72AF4E85ED65}"/>
                </a:ext>
              </a:extLst>
            </p:cNvPr>
            <p:cNvCxnSpPr>
              <a:cxnSpLocks/>
            </p:cNvCxnSpPr>
            <p:nvPr/>
          </p:nvCxnSpPr>
          <p:spPr>
            <a:xfrm>
              <a:off x="8155486" y="1854962"/>
              <a:ext cx="0" cy="396000"/>
            </a:xfrm>
            <a:prstGeom prst="line">
              <a:avLst/>
            </a:prstGeom>
            <a:ln w="38100">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3" name="直線コネクタ 122">
              <a:extLst>
                <a:ext uri="{FF2B5EF4-FFF2-40B4-BE49-F238E27FC236}">
                  <a16:creationId xmlns:a16="http://schemas.microsoft.com/office/drawing/2014/main" id="{6294A248-D5D6-45F0-83F5-F35D55850BC6}"/>
                </a:ext>
              </a:extLst>
            </p:cNvPr>
            <p:cNvCxnSpPr>
              <a:cxnSpLocks/>
            </p:cNvCxnSpPr>
            <p:nvPr/>
          </p:nvCxnSpPr>
          <p:spPr>
            <a:xfrm>
              <a:off x="4518953" y="1522600"/>
              <a:ext cx="1728000" cy="0"/>
            </a:xfrm>
            <a:prstGeom prst="line">
              <a:avLst/>
            </a:prstGeom>
            <a:ln w="38100">
              <a:solidFill>
                <a:schemeClr val="accent4"/>
              </a:solidFill>
              <a:round/>
            </a:ln>
          </p:spPr>
          <p:style>
            <a:lnRef idx="1">
              <a:schemeClr val="accent1"/>
            </a:lnRef>
            <a:fillRef idx="0">
              <a:schemeClr val="accent1"/>
            </a:fillRef>
            <a:effectRef idx="0">
              <a:schemeClr val="accent1"/>
            </a:effectRef>
            <a:fontRef idx="minor">
              <a:schemeClr val="tx1"/>
            </a:fontRef>
          </p:style>
        </p:cxnSp>
        <p:cxnSp>
          <p:nvCxnSpPr>
            <p:cNvPr id="124" name="直線コネクタ 123">
              <a:extLst>
                <a:ext uri="{FF2B5EF4-FFF2-40B4-BE49-F238E27FC236}">
                  <a16:creationId xmlns:a16="http://schemas.microsoft.com/office/drawing/2014/main" id="{6800C04E-6B17-460E-982B-29434A5F5D64}"/>
                </a:ext>
              </a:extLst>
            </p:cNvPr>
            <p:cNvCxnSpPr>
              <a:cxnSpLocks/>
            </p:cNvCxnSpPr>
            <p:nvPr/>
          </p:nvCxnSpPr>
          <p:spPr>
            <a:xfrm>
              <a:off x="4518035" y="1853562"/>
              <a:ext cx="1440000" cy="0"/>
            </a:xfrm>
            <a:prstGeom prst="line">
              <a:avLst/>
            </a:prstGeom>
            <a:ln w="38100">
              <a:solidFill>
                <a:schemeClr val="accent4"/>
              </a:solidFill>
              <a:round/>
            </a:ln>
          </p:spPr>
          <p:style>
            <a:lnRef idx="1">
              <a:schemeClr val="accent1"/>
            </a:lnRef>
            <a:fillRef idx="0">
              <a:schemeClr val="accent1"/>
            </a:fillRef>
            <a:effectRef idx="0">
              <a:schemeClr val="accent1"/>
            </a:effectRef>
            <a:fontRef idx="minor">
              <a:schemeClr val="tx1"/>
            </a:fontRef>
          </p:style>
        </p:cxnSp>
        <p:cxnSp>
          <p:nvCxnSpPr>
            <p:cNvPr id="135" name="直線コネクタ 134">
              <a:extLst>
                <a:ext uri="{FF2B5EF4-FFF2-40B4-BE49-F238E27FC236}">
                  <a16:creationId xmlns:a16="http://schemas.microsoft.com/office/drawing/2014/main" id="{5252E88E-B923-455B-BF9A-4FE3238274A6}"/>
                </a:ext>
              </a:extLst>
            </p:cNvPr>
            <p:cNvCxnSpPr>
              <a:cxnSpLocks/>
            </p:cNvCxnSpPr>
            <p:nvPr/>
          </p:nvCxnSpPr>
          <p:spPr>
            <a:xfrm>
              <a:off x="4542356" y="1510521"/>
              <a:ext cx="0" cy="360000"/>
            </a:xfrm>
            <a:prstGeom prst="line">
              <a:avLst/>
            </a:prstGeom>
            <a:ln w="38100">
              <a:solidFill>
                <a:schemeClr val="accent4"/>
              </a:solidFill>
              <a:round/>
            </a:ln>
          </p:spPr>
          <p:style>
            <a:lnRef idx="1">
              <a:schemeClr val="accent1"/>
            </a:lnRef>
            <a:fillRef idx="0">
              <a:schemeClr val="accent1"/>
            </a:fillRef>
            <a:effectRef idx="0">
              <a:schemeClr val="accent1"/>
            </a:effectRef>
            <a:fontRef idx="minor">
              <a:schemeClr val="tx1"/>
            </a:fontRef>
          </p:style>
        </p:cxnSp>
        <p:sp>
          <p:nvSpPr>
            <p:cNvPr id="136" name="グラフィックス 18" descr="線矢印: 左回転 単色塗りつぶし">
              <a:extLst>
                <a:ext uri="{FF2B5EF4-FFF2-40B4-BE49-F238E27FC236}">
                  <a16:creationId xmlns:a16="http://schemas.microsoft.com/office/drawing/2014/main" id="{969C65BC-8E1D-4F2E-97CC-E97C177D5A35}"/>
                </a:ext>
              </a:extLst>
            </p:cNvPr>
            <p:cNvSpPr/>
            <p:nvPr/>
          </p:nvSpPr>
          <p:spPr>
            <a:xfrm rot="1007498">
              <a:off x="5889515" y="1455558"/>
              <a:ext cx="915438" cy="709875"/>
            </a:xfrm>
            <a:custGeom>
              <a:avLst/>
              <a:gdLst>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59186 w 960891"/>
                <a:gd name="connsiteY13" fmla="*/ 335691 h 709875"/>
                <a:gd name="connsiteX14" fmla="*/ 359186 w 960891"/>
                <a:gd name="connsiteY14" fmla="*/ 290357 h 709875"/>
                <a:gd name="connsiteX15" fmla="*/ 313852 w 960891"/>
                <a:gd name="connsiteY15" fmla="*/ 2903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59186 w 960891"/>
                <a:gd name="connsiteY13" fmla="*/ 335691 h 709875"/>
                <a:gd name="connsiteX14" fmla="*/ 359186 w 960891"/>
                <a:gd name="connsiteY14" fmla="*/ 290357 h 709875"/>
                <a:gd name="connsiteX15" fmla="*/ 293532 w 960891"/>
                <a:gd name="connsiteY15" fmla="*/ 3157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08386 w 960891"/>
                <a:gd name="connsiteY13" fmla="*/ 389031 h 709875"/>
                <a:gd name="connsiteX14" fmla="*/ 359186 w 960891"/>
                <a:gd name="connsiteY14" fmla="*/ 290357 h 709875"/>
                <a:gd name="connsiteX15" fmla="*/ 293532 w 960891"/>
                <a:gd name="connsiteY15" fmla="*/ 3157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08386 w 960891"/>
                <a:gd name="connsiteY13" fmla="*/ 389031 h 709875"/>
                <a:gd name="connsiteX14" fmla="*/ 359186 w 960891"/>
                <a:gd name="connsiteY14" fmla="*/ 290357 h 709875"/>
                <a:gd name="connsiteX15" fmla="*/ 278292 w 960891"/>
                <a:gd name="connsiteY15" fmla="*/ 33861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08386 w 960891"/>
                <a:gd name="connsiteY13" fmla="*/ 389031 h 709875"/>
                <a:gd name="connsiteX14" fmla="*/ 359186 w 960891"/>
                <a:gd name="connsiteY14" fmla="*/ 290357 h 709875"/>
                <a:gd name="connsiteX15" fmla="*/ 270672 w 960891"/>
                <a:gd name="connsiteY15" fmla="*/ 3411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08386 w 960891"/>
                <a:gd name="connsiteY13" fmla="*/ 389031 h 709875"/>
                <a:gd name="connsiteX14" fmla="*/ 331246 w 960891"/>
                <a:gd name="connsiteY14" fmla="*/ 325917 h 709875"/>
                <a:gd name="connsiteX15" fmla="*/ 270672 w 960891"/>
                <a:gd name="connsiteY15" fmla="*/ 3411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290606 w 960891"/>
                <a:gd name="connsiteY13" fmla="*/ 401731 h 709875"/>
                <a:gd name="connsiteX14" fmla="*/ 331246 w 960891"/>
                <a:gd name="connsiteY14" fmla="*/ 325917 h 709875"/>
                <a:gd name="connsiteX15" fmla="*/ 270672 w 960891"/>
                <a:gd name="connsiteY15" fmla="*/ 3411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290606 w 960891"/>
                <a:gd name="connsiteY13" fmla="*/ 401731 h 709875"/>
                <a:gd name="connsiteX14" fmla="*/ 331246 w 960891"/>
                <a:gd name="connsiteY14" fmla="*/ 325917 h 709875"/>
                <a:gd name="connsiteX15" fmla="*/ 263052 w 960891"/>
                <a:gd name="connsiteY15" fmla="*/ 33861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290606 w 960891"/>
                <a:gd name="connsiteY13" fmla="*/ 401731 h 709875"/>
                <a:gd name="connsiteX14" fmla="*/ 305846 w 960891"/>
                <a:gd name="connsiteY14" fmla="*/ 338617 h 709875"/>
                <a:gd name="connsiteX15" fmla="*/ 263052 w 960891"/>
                <a:gd name="connsiteY15" fmla="*/ 33861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7256 w 962511"/>
                <a:gd name="connsiteY0" fmla="*/ 0 h 709875"/>
                <a:gd name="connsiteX1" fmla="*/ 152484 w 962511"/>
                <a:gd name="connsiteY1" fmla="*/ 386423 h 709875"/>
                <a:gd name="connsiteX2" fmla="*/ 107218 w 962511"/>
                <a:gd name="connsiteY2" fmla="*/ 343697 h 709875"/>
                <a:gd name="connsiteX3" fmla="*/ 11083 w 962511"/>
                <a:gd name="connsiteY3" fmla="*/ 291436 h 709875"/>
                <a:gd name="connsiteX4" fmla="*/ 10004 w 962511"/>
                <a:gd name="connsiteY4" fmla="*/ 336771 h 709875"/>
                <a:gd name="connsiteX5" fmla="*/ 162198 w 962511"/>
                <a:gd name="connsiteY5" fmla="*/ 488965 h 709875"/>
                <a:gd name="connsiteX6" fmla="*/ 172992 w 962511"/>
                <a:gd name="connsiteY6" fmla="*/ 495441 h 709875"/>
                <a:gd name="connsiteX7" fmla="*/ 177310 w 962511"/>
                <a:gd name="connsiteY7" fmla="*/ 496521 h 709875"/>
                <a:gd name="connsiteX8" fmla="*/ 179468 w 962511"/>
                <a:gd name="connsiteY8" fmla="*/ 497600 h 709875"/>
                <a:gd name="connsiteX9" fmla="*/ 182706 w 962511"/>
                <a:gd name="connsiteY9" fmla="*/ 497600 h 709875"/>
                <a:gd name="connsiteX10" fmla="*/ 185945 w 962511"/>
                <a:gd name="connsiteY10" fmla="*/ 497600 h 709875"/>
                <a:gd name="connsiteX11" fmla="*/ 188103 w 962511"/>
                <a:gd name="connsiteY11" fmla="*/ 497600 h 709875"/>
                <a:gd name="connsiteX12" fmla="*/ 208612 w 962511"/>
                <a:gd name="connsiteY12" fmla="*/ 487886 h 709875"/>
                <a:gd name="connsiteX13" fmla="*/ 292226 w 962511"/>
                <a:gd name="connsiteY13" fmla="*/ 401731 h 709875"/>
                <a:gd name="connsiteX14" fmla="*/ 307466 w 962511"/>
                <a:gd name="connsiteY14" fmla="*/ 338617 h 709875"/>
                <a:gd name="connsiteX15" fmla="*/ 264672 w 962511"/>
                <a:gd name="connsiteY15" fmla="*/ 338617 h 709875"/>
                <a:gd name="connsiteX16" fmla="*/ 217247 w 962511"/>
                <a:gd name="connsiteY16" fmla="*/ 388581 h 709875"/>
                <a:gd name="connsiteX17" fmla="*/ 483857 w 962511"/>
                <a:gd name="connsiteY17" fmla="*/ 73399 h 709875"/>
                <a:gd name="connsiteX18" fmla="*/ 858406 w 962511"/>
                <a:gd name="connsiteY18" fmla="*/ 247181 h 709875"/>
                <a:gd name="connsiteX19" fmla="*/ 789325 w 962511"/>
                <a:gd name="connsiteY19" fmla="*/ 654112 h 709875"/>
                <a:gd name="connsiteX20" fmla="*/ 788246 w 962511"/>
                <a:gd name="connsiteY20" fmla="*/ 699447 h 709875"/>
                <a:gd name="connsiteX21" fmla="*/ 833580 w 962511"/>
                <a:gd name="connsiteY21" fmla="*/ 701605 h 709875"/>
                <a:gd name="connsiteX22" fmla="*/ 933964 w 962511"/>
                <a:gd name="connsiteY22" fmla="*/ 256895 h 709875"/>
                <a:gd name="connsiteX23" fmla="*/ 557256 w 962511"/>
                <a:gd name="connsiteY23" fmla="*/ 0 h 709875"/>
                <a:gd name="connsiteX0" fmla="*/ 547186 w 952441"/>
                <a:gd name="connsiteY0" fmla="*/ 0 h 709875"/>
                <a:gd name="connsiteX1" fmla="*/ 142414 w 952441"/>
                <a:gd name="connsiteY1" fmla="*/ 386423 h 709875"/>
                <a:gd name="connsiteX2" fmla="*/ 97148 w 952441"/>
                <a:gd name="connsiteY2" fmla="*/ 343697 h 709875"/>
                <a:gd name="connsiteX3" fmla="*/ 1013 w 952441"/>
                <a:gd name="connsiteY3" fmla="*/ 291436 h 709875"/>
                <a:gd name="connsiteX4" fmla="*/ 48194 w 952441"/>
                <a:gd name="connsiteY4" fmla="*/ 382491 h 709875"/>
                <a:gd name="connsiteX5" fmla="*/ 152128 w 952441"/>
                <a:gd name="connsiteY5" fmla="*/ 488965 h 709875"/>
                <a:gd name="connsiteX6" fmla="*/ 162922 w 952441"/>
                <a:gd name="connsiteY6" fmla="*/ 495441 h 709875"/>
                <a:gd name="connsiteX7" fmla="*/ 167240 w 952441"/>
                <a:gd name="connsiteY7" fmla="*/ 496521 h 709875"/>
                <a:gd name="connsiteX8" fmla="*/ 169398 w 952441"/>
                <a:gd name="connsiteY8" fmla="*/ 497600 h 709875"/>
                <a:gd name="connsiteX9" fmla="*/ 172636 w 952441"/>
                <a:gd name="connsiteY9" fmla="*/ 497600 h 709875"/>
                <a:gd name="connsiteX10" fmla="*/ 175875 w 952441"/>
                <a:gd name="connsiteY10" fmla="*/ 497600 h 709875"/>
                <a:gd name="connsiteX11" fmla="*/ 178033 w 952441"/>
                <a:gd name="connsiteY11" fmla="*/ 497600 h 709875"/>
                <a:gd name="connsiteX12" fmla="*/ 198542 w 952441"/>
                <a:gd name="connsiteY12" fmla="*/ 487886 h 709875"/>
                <a:gd name="connsiteX13" fmla="*/ 282156 w 952441"/>
                <a:gd name="connsiteY13" fmla="*/ 401731 h 709875"/>
                <a:gd name="connsiteX14" fmla="*/ 297396 w 952441"/>
                <a:gd name="connsiteY14" fmla="*/ 338617 h 709875"/>
                <a:gd name="connsiteX15" fmla="*/ 254602 w 952441"/>
                <a:gd name="connsiteY15" fmla="*/ 338617 h 709875"/>
                <a:gd name="connsiteX16" fmla="*/ 207177 w 952441"/>
                <a:gd name="connsiteY16" fmla="*/ 388581 h 709875"/>
                <a:gd name="connsiteX17" fmla="*/ 473787 w 952441"/>
                <a:gd name="connsiteY17" fmla="*/ 73399 h 709875"/>
                <a:gd name="connsiteX18" fmla="*/ 848336 w 952441"/>
                <a:gd name="connsiteY18" fmla="*/ 247181 h 709875"/>
                <a:gd name="connsiteX19" fmla="*/ 779255 w 952441"/>
                <a:gd name="connsiteY19" fmla="*/ 654112 h 709875"/>
                <a:gd name="connsiteX20" fmla="*/ 778176 w 952441"/>
                <a:gd name="connsiteY20" fmla="*/ 699447 h 709875"/>
                <a:gd name="connsiteX21" fmla="*/ 823510 w 952441"/>
                <a:gd name="connsiteY21" fmla="*/ 701605 h 709875"/>
                <a:gd name="connsiteX22" fmla="*/ 923894 w 952441"/>
                <a:gd name="connsiteY22" fmla="*/ 256895 h 709875"/>
                <a:gd name="connsiteX23" fmla="*/ 547186 w 952441"/>
                <a:gd name="connsiteY23" fmla="*/ 0 h 709875"/>
                <a:gd name="connsiteX0" fmla="*/ 513955 w 919210"/>
                <a:gd name="connsiteY0" fmla="*/ 0 h 709875"/>
                <a:gd name="connsiteX1" fmla="*/ 109183 w 919210"/>
                <a:gd name="connsiteY1" fmla="*/ 386423 h 709875"/>
                <a:gd name="connsiteX2" fmla="*/ 63917 w 919210"/>
                <a:gd name="connsiteY2" fmla="*/ 343697 h 709875"/>
                <a:gd name="connsiteX3" fmla="*/ 3342 w 919210"/>
                <a:gd name="connsiteY3" fmla="*/ 332076 h 709875"/>
                <a:gd name="connsiteX4" fmla="*/ 14963 w 919210"/>
                <a:gd name="connsiteY4" fmla="*/ 382491 h 709875"/>
                <a:gd name="connsiteX5" fmla="*/ 118897 w 919210"/>
                <a:gd name="connsiteY5" fmla="*/ 488965 h 709875"/>
                <a:gd name="connsiteX6" fmla="*/ 129691 w 919210"/>
                <a:gd name="connsiteY6" fmla="*/ 495441 h 709875"/>
                <a:gd name="connsiteX7" fmla="*/ 134009 w 919210"/>
                <a:gd name="connsiteY7" fmla="*/ 496521 h 709875"/>
                <a:gd name="connsiteX8" fmla="*/ 136167 w 919210"/>
                <a:gd name="connsiteY8" fmla="*/ 497600 h 709875"/>
                <a:gd name="connsiteX9" fmla="*/ 139405 w 919210"/>
                <a:gd name="connsiteY9" fmla="*/ 497600 h 709875"/>
                <a:gd name="connsiteX10" fmla="*/ 142644 w 919210"/>
                <a:gd name="connsiteY10" fmla="*/ 497600 h 709875"/>
                <a:gd name="connsiteX11" fmla="*/ 144802 w 919210"/>
                <a:gd name="connsiteY11" fmla="*/ 497600 h 709875"/>
                <a:gd name="connsiteX12" fmla="*/ 165311 w 919210"/>
                <a:gd name="connsiteY12" fmla="*/ 487886 h 709875"/>
                <a:gd name="connsiteX13" fmla="*/ 248925 w 919210"/>
                <a:gd name="connsiteY13" fmla="*/ 401731 h 709875"/>
                <a:gd name="connsiteX14" fmla="*/ 264165 w 919210"/>
                <a:gd name="connsiteY14" fmla="*/ 338617 h 709875"/>
                <a:gd name="connsiteX15" fmla="*/ 221371 w 919210"/>
                <a:gd name="connsiteY15" fmla="*/ 338617 h 709875"/>
                <a:gd name="connsiteX16" fmla="*/ 173946 w 919210"/>
                <a:gd name="connsiteY16" fmla="*/ 388581 h 709875"/>
                <a:gd name="connsiteX17" fmla="*/ 440556 w 919210"/>
                <a:gd name="connsiteY17" fmla="*/ 73399 h 709875"/>
                <a:gd name="connsiteX18" fmla="*/ 815105 w 919210"/>
                <a:gd name="connsiteY18" fmla="*/ 247181 h 709875"/>
                <a:gd name="connsiteX19" fmla="*/ 746024 w 919210"/>
                <a:gd name="connsiteY19" fmla="*/ 654112 h 709875"/>
                <a:gd name="connsiteX20" fmla="*/ 744945 w 919210"/>
                <a:gd name="connsiteY20" fmla="*/ 699447 h 709875"/>
                <a:gd name="connsiteX21" fmla="*/ 790279 w 919210"/>
                <a:gd name="connsiteY21" fmla="*/ 701605 h 709875"/>
                <a:gd name="connsiteX22" fmla="*/ 890663 w 919210"/>
                <a:gd name="connsiteY22" fmla="*/ 256895 h 709875"/>
                <a:gd name="connsiteX23" fmla="*/ 513955 w 919210"/>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2953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742252 w 915438"/>
                <a:gd name="connsiteY19" fmla="*/ 654112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3461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742252 w 915438"/>
                <a:gd name="connsiteY19" fmla="*/ 654112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438" h="709875">
                  <a:moveTo>
                    <a:pt x="510183" y="0"/>
                  </a:moveTo>
                  <a:cubicBezTo>
                    <a:pt x="294304" y="0"/>
                    <a:pt x="116204" y="170544"/>
                    <a:pt x="105411" y="386423"/>
                  </a:cubicBezTo>
                  <a:lnTo>
                    <a:pt x="60145" y="343697"/>
                  </a:lnTo>
                  <a:cubicBezTo>
                    <a:pt x="47192" y="331823"/>
                    <a:pt x="12809" y="328150"/>
                    <a:pt x="4650" y="334616"/>
                  </a:cubicBezTo>
                  <a:cubicBezTo>
                    <a:pt x="-3509" y="341082"/>
                    <a:pt x="-683" y="369538"/>
                    <a:pt x="11191" y="382491"/>
                  </a:cubicBezTo>
                  <a:lnTo>
                    <a:pt x="115125" y="488965"/>
                  </a:lnTo>
                  <a:cubicBezTo>
                    <a:pt x="118363" y="492203"/>
                    <a:pt x="121601" y="494362"/>
                    <a:pt x="125919" y="495441"/>
                  </a:cubicBezTo>
                  <a:cubicBezTo>
                    <a:pt x="126998" y="495441"/>
                    <a:pt x="128078" y="496521"/>
                    <a:pt x="130237" y="496521"/>
                  </a:cubicBezTo>
                  <a:lnTo>
                    <a:pt x="132395" y="497600"/>
                  </a:lnTo>
                  <a:lnTo>
                    <a:pt x="135633" y="497600"/>
                  </a:lnTo>
                  <a:lnTo>
                    <a:pt x="138872" y="497600"/>
                  </a:lnTo>
                  <a:lnTo>
                    <a:pt x="141030" y="497600"/>
                  </a:lnTo>
                  <a:cubicBezTo>
                    <a:pt x="148586" y="497600"/>
                    <a:pt x="156142" y="493282"/>
                    <a:pt x="161539" y="487886"/>
                  </a:cubicBezTo>
                  <a:lnTo>
                    <a:pt x="245153" y="401731"/>
                  </a:lnTo>
                  <a:cubicBezTo>
                    <a:pt x="258106" y="388778"/>
                    <a:pt x="273346" y="350490"/>
                    <a:pt x="260393" y="338617"/>
                  </a:cubicBezTo>
                  <a:cubicBezTo>
                    <a:pt x="247441" y="325664"/>
                    <a:pt x="229472" y="325664"/>
                    <a:pt x="217599" y="338617"/>
                  </a:cubicBezTo>
                  <a:cubicBezTo>
                    <a:pt x="184857" y="371358"/>
                    <a:pt x="202916" y="355840"/>
                    <a:pt x="170174" y="388581"/>
                  </a:cubicBezTo>
                  <a:cubicBezTo>
                    <a:pt x="177730" y="235308"/>
                    <a:pt x="286748" y="106860"/>
                    <a:pt x="436784" y="73399"/>
                  </a:cubicBezTo>
                  <a:cubicBezTo>
                    <a:pt x="586820" y="39938"/>
                    <a:pt x="740093" y="111177"/>
                    <a:pt x="811333" y="247181"/>
                  </a:cubicBezTo>
                  <a:cubicBezTo>
                    <a:pt x="882573" y="383184"/>
                    <a:pt x="854509" y="549411"/>
                    <a:pt x="742252" y="654112"/>
                  </a:cubicBezTo>
                  <a:cubicBezTo>
                    <a:pt x="729300" y="665985"/>
                    <a:pt x="728220" y="686494"/>
                    <a:pt x="741173" y="699447"/>
                  </a:cubicBezTo>
                  <a:cubicBezTo>
                    <a:pt x="753046" y="712399"/>
                    <a:pt x="773555" y="713479"/>
                    <a:pt x="786507" y="701605"/>
                  </a:cubicBezTo>
                  <a:cubicBezTo>
                    <a:pt x="908479" y="588269"/>
                    <a:pt x="948416" y="412328"/>
                    <a:pt x="886891" y="256895"/>
                  </a:cubicBezTo>
                  <a:cubicBezTo>
                    <a:pt x="826445" y="101463"/>
                    <a:pt x="676409" y="0"/>
                    <a:pt x="510183" y="0"/>
                  </a:cubicBezTo>
                  <a:close/>
                </a:path>
              </a:pathLst>
            </a:custGeom>
            <a:solidFill>
              <a:schemeClr val="accent1"/>
            </a:solidFill>
            <a:ln w="10716" cap="flat">
              <a:noFill/>
              <a:prstDash val="solid"/>
              <a:miter/>
            </a:ln>
          </p:spPr>
          <p:txBody>
            <a:bodyPr rtlCol="0" anchor="ctr"/>
            <a:lstStyle/>
            <a:p>
              <a:pPr>
                <a:defRPr/>
              </a:pPr>
              <a:endParaRPr lang="ja-JP" altLang="en-US">
                <a:solidFill>
                  <a:prstClr val="black"/>
                </a:solidFill>
                <a:latin typeface="游ゴシック" panose="020F0502020204030204"/>
                <a:ea typeface="游ゴシック" panose="020B0400000000000000" pitchFamily="50" charset="-128"/>
              </a:endParaRPr>
            </a:p>
          </p:txBody>
        </p:sp>
        <p:sp>
          <p:nvSpPr>
            <p:cNvPr id="137" name="グラフィックス 59" descr="線矢印: 左回転 単色塗りつぶし">
              <a:extLst>
                <a:ext uri="{FF2B5EF4-FFF2-40B4-BE49-F238E27FC236}">
                  <a16:creationId xmlns:a16="http://schemas.microsoft.com/office/drawing/2014/main" id="{8359E446-B529-4267-8B7B-F870D07152EA}"/>
                </a:ext>
              </a:extLst>
            </p:cNvPr>
            <p:cNvSpPr/>
            <p:nvPr/>
          </p:nvSpPr>
          <p:spPr>
            <a:xfrm rot="11913385">
              <a:off x="5919299" y="1760671"/>
              <a:ext cx="931323" cy="519997"/>
            </a:xfrm>
            <a:custGeom>
              <a:avLst/>
              <a:gdLst>
                <a:gd name="connsiteX0" fmla="*/ 580645 w 1004141"/>
                <a:gd name="connsiteY0" fmla="*/ 0 h 741827"/>
                <a:gd name="connsiteX1" fmla="*/ 157654 w 1004141"/>
                <a:gd name="connsiteY1" fmla="*/ 403816 h 741827"/>
                <a:gd name="connsiteX2" fmla="*/ 57264 w 1004141"/>
                <a:gd name="connsiteY2" fmla="*/ 303426 h 741827"/>
                <a:gd name="connsiteX3" fmla="*/ 9889 w 1004141"/>
                <a:gd name="connsiteY3" fmla="*/ 304554 h 741827"/>
                <a:gd name="connsiteX4" fmla="*/ 8761 w 1004141"/>
                <a:gd name="connsiteY4" fmla="*/ 351929 h 741827"/>
                <a:gd name="connsiteX5" fmla="*/ 167806 w 1004141"/>
                <a:gd name="connsiteY5" fmla="*/ 510974 h 741827"/>
                <a:gd name="connsiteX6" fmla="*/ 179086 w 1004141"/>
                <a:gd name="connsiteY6" fmla="*/ 517741 h 741827"/>
                <a:gd name="connsiteX7" fmla="*/ 183597 w 1004141"/>
                <a:gd name="connsiteY7" fmla="*/ 518869 h 741827"/>
                <a:gd name="connsiteX8" fmla="*/ 185853 w 1004141"/>
                <a:gd name="connsiteY8" fmla="*/ 519997 h 741827"/>
                <a:gd name="connsiteX9" fmla="*/ 189237 w 1004141"/>
                <a:gd name="connsiteY9" fmla="*/ 519997 h 741827"/>
                <a:gd name="connsiteX10" fmla="*/ 192621 w 1004141"/>
                <a:gd name="connsiteY10" fmla="*/ 519997 h 741827"/>
                <a:gd name="connsiteX11" fmla="*/ 194877 w 1004141"/>
                <a:gd name="connsiteY11" fmla="*/ 519997 h 741827"/>
                <a:gd name="connsiteX12" fmla="*/ 216309 w 1004141"/>
                <a:gd name="connsiteY12" fmla="*/ 509846 h 741827"/>
                <a:gd name="connsiteX13" fmla="*/ 375354 w 1004141"/>
                <a:gd name="connsiteY13" fmla="*/ 350801 h 741827"/>
                <a:gd name="connsiteX14" fmla="*/ 375354 w 1004141"/>
                <a:gd name="connsiteY14" fmla="*/ 303426 h 741827"/>
                <a:gd name="connsiteX15" fmla="*/ 327979 w 1004141"/>
                <a:gd name="connsiteY15" fmla="*/ 303426 h 741827"/>
                <a:gd name="connsiteX16" fmla="*/ 225333 w 1004141"/>
                <a:gd name="connsiteY16" fmla="*/ 406072 h 741827"/>
                <a:gd name="connsiteX17" fmla="*/ 503943 w 1004141"/>
                <a:gd name="connsiteY17" fmla="*/ 76702 h 741827"/>
                <a:gd name="connsiteX18" fmla="*/ 895351 w 1004141"/>
                <a:gd name="connsiteY18" fmla="*/ 258307 h 741827"/>
                <a:gd name="connsiteX19" fmla="*/ 823161 w 1004141"/>
                <a:gd name="connsiteY19" fmla="*/ 683554 h 741827"/>
                <a:gd name="connsiteX20" fmla="*/ 822033 w 1004141"/>
                <a:gd name="connsiteY20" fmla="*/ 730929 h 741827"/>
                <a:gd name="connsiteX21" fmla="*/ 869408 w 1004141"/>
                <a:gd name="connsiteY21" fmla="*/ 733185 h 741827"/>
                <a:gd name="connsiteX22" fmla="*/ 974309 w 1004141"/>
                <a:gd name="connsiteY22" fmla="*/ 268459 h 741827"/>
                <a:gd name="connsiteX23" fmla="*/ 580645 w 1004141"/>
                <a:gd name="connsiteY23" fmla="*/ 0 h 741827"/>
                <a:gd name="connsiteX0" fmla="*/ 580645 w 1069467"/>
                <a:gd name="connsiteY0" fmla="*/ 0 h 731287"/>
                <a:gd name="connsiteX1" fmla="*/ 157654 w 1069467"/>
                <a:gd name="connsiteY1" fmla="*/ 403816 h 731287"/>
                <a:gd name="connsiteX2" fmla="*/ 57264 w 1069467"/>
                <a:gd name="connsiteY2" fmla="*/ 303426 h 731287"/>
                <a:gd name="connsiteX3" fmla="*/ 9889 w 1069467"/>
                <a:gd name="connsiteY3" fmla="*/ 304554 h 731287"/>
                <a:gd name="connsiteX4" fmla="*/ 8761 w 1069467"/>
                <a:gd name="connsiteY4" fmla="*/ 351929 h 731287"/>
                <a:gd name="connsiteX5" fmla="*/ 167806 w 1069467"/>
                <a:gd name="connsiteY5" fmla="*/ 510974 h 731287"/>
                <a:gd name="connsiteX6" fmla="*/ 179086 w 1069467"/>
                <a:gd name="connsiteY6" fmla="*/ 517741 h 731287"/>
                <a:gd name="connsiteX7" fmla="*/ 183597 w 1069467"/>
                <a:gd name="connsiteY7" fmla="*/ 518869 h 731287"/>
                <a:gd name="connsiteX8" fmla="*/ 185853 w 1069467"/>
                <a:gd name="connsiteY8" fmla="*/ 519997 h 731287"/>
                <a:gd name="connsiteX9" fmla="*/ 189237 w 1069467"/>
                <a:gd name="connsiteY9" fmla="*/ 519997 h 731287"/>
                <a:gd name="connsiteX10" fmla="*/ 192621 w 1069467"/>
                <a:gd name="connsiteY10" fmla="*/ 519997 h 731287"/>
                <a:gd name="connsiteX11" fmla="*/ 194877 w 1069467"/>
                <a:gd name="connsiteY11" fmla="*/ 519997 h 731287"/>
                <a:gd name="connsiteX12" fmla="*/ 216309 w 1069467"/>
                <a:gd name="connsiteY12" fmla="*/ 509846 h 731287"/>
                <a:gd name="connsiteX13" fmla="*/ 375354 w 1069467"/>
                <a:gd name="connsiteY13" fmla="*/ 350801 h 731287"/>
                <a:gd name="connsiteX14" fmla="*/ 375354 w 1069467"/>
                <a:gd name="connsiteY14" fmla="*/ 303426 h 731287"/>
                <a:gd name="connsiteX15" fmla="*/ 327979 w 1069467"/>
                <a:gd name="connsiteY15" fmla="*/ 303426 h 731287"/>
                <a:gd name="connsiteX16" fmla="*/ 225333 w 1069467"/>
                <a:gd name="connsiteY16" fmla="*/ 406072 h 731287"/>
                <a:gd name="connsiteX17" fmla="*/ 503943 w 1069467"/>
                <a:gd name="connsiteY17" fmla="*/ 76702 h 731287"/>
                <a:gd name="connsiteX18" fmla="*/ 895351 w 1069467"/>
                <a:gd name="connsiteY18" fmla="*/ 258307 h 731287"/>
                <a:gd name="connsiteX19" fmla="*/ 823161 w 1069467"/>
                <a:gd name="connsiteY19" fmla="*/ 683554 h 731287"/>
                <a:gd name="connsiteX20" fmla="*/ 822033 w 1069467"/>
                <a:gd name="connsiteY20" fmla="*/ 730929 h 731287"/>
                <a:gd name="connsiteX21" fmla="*/ 1006636 w 1069467"/>
                <a:gd name="connsiteY21" fmla="*/ 357886 h 731287"/>
                <a:gd name="connsiteX22" fmla="*/ 974309 w 1069467"/>
                <a:gd name="connsiteY22" fmla="*/ 268459 h 731287"/>
                <a:gd name="connsiteX23" fmla="*/ 580645 w 1069467"/>
                <a:gd name="connsiteY23" fmla="*/ 0 h 731287"/>
                <a:gd name="connsiteX0" fmla="*/ 580645 w 1006636"/>
                <a:gd name="connsiteY0" fmla="*/ 0 h 731287"/>
                <a:gd name="connsiteX1" fmla="*/ 157654 w 1006636"/>
                <a:gd name="connsiteY1" fmla="*/ 403816 h 731287"/>
                <a:gd name="connsiteX2" fmla="*/ 57264 w 1006636"/>
                <a:gd name="connsiteY2" fmla="*/ 303426 h 731287"/>
                <a:gd name="connsiteX3" fmla="*/ 9889 w 1006636"/>
                <a:gd name="connsiteY3" fmla="*/ 304554 h 731287"/>
                <a:gd name="connsiteX4" fmla="*/ 8761 w 1006636"/>
                <a:gd name="connsiteY4" fmla="*/ 351929 h 731287"/>
                <a:gd name="connsiteX5" fmla="*/ 167806 w 1006636"/>
                <a:gd name="connsiteY5" fmla="*/ 510974 h 731287"/>
                <a:gd name="connsiteX6" fmla="*/ 179086 w 1006636"/>
                <a:gd name="connsiteY6" fmla="*/ 517741 h 731287"/>
                <a:gd name="connsiteX7" fmla="*/ 183597 w 1006636"/>
                <a:gd name="connsiteY7" fmla="*/ 518869 h 731287"/>
                <a:gd name="connsiteX8" fmla="*/ 185853 w 1006636"/>
                <a:gd name="connsiteY8" fmla="*/ 519997 h 731287"/>
                <a:gd name="connsiteX9" fmla="*/ 189237 w 1006636"/>
                <a:gd name="connsiteY9" fmla="*/ 519997 h 731287"/>
                <a:gd name="connsiteX10" fmla="*/ 192621 w 1006636"/>
                <a:gd name="connsiteY10" fmla="*/ 519997 h 731287"/>
                <a:gd name="connsiteX11" fmla="*/ 194877 w 1006636"/>
                <a:gd name="connsiteY11" fmla="*/ 519997 h 731287"/>
                <a:gd name="connsiteX12" fmla="*/ 216309 w 1006636"/>
                <a:gd name="connsiteY12" fmla="*/ 509846 h 731287"/>
                <a:gd name="connsiteX13" fmla="*/ 375354 w 1006636"/>
                <a:gd name="connsiteY13" fmla="*/ 350801 h 731287"/>
                <a:gd name="connsiteX14" fmla="*/ 375354 w 1006636"/>
                <a:gd name="connsiteY14" fmla="*/ 303426 h 731287"/>
                <a:gd name="connsiteX15" fmla="*/ 327979 w 1006636"/>
                <a:gd name="connsiteY15" fmla="*/ 303426 h 731287"/>
                <a:gd name="connsiteX16" fmla="*/ 225333 w 1006636"/>
                <a:gd name="connsiteY16" fmla="*/ 406072 h 731287"/>
                <a:gd name="connsiteX17" fmla="*/ 503943 w 1006636"/>
                <a:gd name="connsiteY17" fmla="*/ 76702 h 731287"/>
                <a:gd name="connsiteX18" fmla="*/ 895351 w 1006636"/>
                <a:gd name="connsiteY18" fmla="*/ 258307 h 731287"/>
                <a:gd name="connsiteX19" fmla="*/ 823161 w 1006636"/>
                <a:gd name="connsiteY19" fmla="*/ 683554 h 731287"/>
                <a:gd name="connsiteX20" fmla="*/ 822033 w 1006636"/>
                <a:gd name="connsiteY20" fmla="*/ 730929 h 731287"/>
                <a:gd name="connsiteX21" fmla="*/ 1006636 w 1006636"/>
                <a:gd name="connsiteY21" fmla="*/ 357886 h 731287"/>
                <a:gd name="connsiteX22" fmla="*/ 974309 w 1006636"/>
                <a:gd name="connsiteY22" fmla="*/ 268459 h 731287"/>
                <a:gd name="connsiteX23" fmla="*/ 580645 w 1006636"/>
                <a:gd name="connsiteY23" fmla="*/ 0 h 731287"/>
                <a:gd name="connsiteX0" fmla="*/ 580645 w 1006636"/>
                <a:gd name="connsiteY0" fmla="*/ 0 h 731287"/>
                <a:gd name="connsiteX1" fmla="*/ 157654 w 1006636"/>
                <a:gd name="connsiteY1" fmla="*/ 403816 h 731287"/>
                <a:gd name="connsiteX2" fmla="*/ 57264 w 1006636"/>
                <a:gd name="connsiteY2" fmla="*/ 303426 h 731287"/>
                <a:gd name="connsiteX3" fmla="*/ 9889 w 1006636"/>
                <a:gd name="connsiteY3" fmla="*/ 304554 h 731287"/>
                <a:gd name="connsiteX4" fmla="*/ 8761 w 1006636"/>
                <a:gd name="connsiteY4" fmla="*/ 351929 h 731287"/>
                <a:gd name="connsiteX5" fmla="*/ 167806 w 1006636"/>
                <a:gd name="connsiteY5" fmla="*/ 510974 h 731287"/>
                <a:gd name="connsiteX6" fmla="*/ 179086 w 1006636"/>
                <a:gd name="connsiteY6" fmla="*/ 517741 h 731287"/>
                <a:gd name="connsiteX7" fmla="*/ 183597 w 1006636"/>
                <a:gd name="connsiteY7" fmla="*/ 518869 h 731287"/>
                <a:gd name="connsiteX8" fmla="*/ 185853 w 1006636"/>
                <a:gd name="connsiteY8" fmla="*/ 519997 h 731287"/>
                <a:gd name="connsiteX9" fmla="*/ 189237 w 1006636"/>
                <a:gd name="connsiteY9" fmla="*/ 519997 h 731287"/>
                <a:gd name="connsiteX10" fmla="*/ 192621 w 1006636"/>
                <a:gd name="connsiteY10" fmla="*/ 519997 h 731287"/>
                <a:gd name="connsiteX11" fmla="*/ 194877 w 1006636"/>
                <a:gd name="connsiteY11" fmla="*/ 519997 h 731287"/>
                <a:gd name="connsiteX12" fmla="*/ 216309 w 1006636"/>
                <a:gd name="connsiteY12" fmla="*/ 509846 h 731287"/>
                <a:gd name="connsiteX13" fmla="*/ 375354 w 1006636"/>
                <a:gd name="connsiteY13" fmla="*/ 350801 h 731287"/>
                <a:gd name="connsiteX14" fmla="*/ 375354 w 1006636"/>
                <a:gd name="connsiteY14" fmla="*/ 303426 h 731287"/>
                <a:gd name="connsiteX15" fmla="*/ 327979 w 1006636"/>
                <a:gd name="connsiteY15" fmla="*/ 303426 h 731287"/>
                <a:gd name="connsiteX16" fmla="*/ 225333 w 1006636"/>
                <a:gd name="connsiteY16" fmla="*/ 406072 h 731287"/>
                <a:gd name="connsiteX17" fmla="*/ 503943 w 1006636"/>
                <a:gd name="connsiteY17" fmla="*/ 76702 h 731287"/>
                <a:gd name="connsiteX18" fmla="*/ 895351 w 1006636"/>
                <a:gd name="connsiteY18" fmla="*/ 258307 h 731287"/>
                <a:gd name="connsiteX19" fmla="*/ 945872 w 1006636"/>
                <a:gd name="connsiteY19" fmla="*/ 358906 h 731287"/>
                <a:gd name="connsiteX20" fmla="*/ 822033 w 1006636"/>
                <a:gd name="connsiteY20" fmla="*/ 730929 h 731287"/>
                <a:gd name="connsiteX21" fmla="*/ 1006636 w 1006636"/>
                <a:gd name="connsiteY21" fmla="*/ 357886 h 731287"/>
                <a:gd name="connsiteX22" fmla="*/ 974309 w 1006636"/>
                <a:gd name="connsiteY22" fmla="*/ 268459 h 731287"/>
                <a:gd name="connsiteX23" fmla="*/ 580645 w 1006636"/>
                <a:gd name="connsiteY23" fmla="*/ 0 h 731287"/>
                <a:gd name="connsiteX0" fmla="*/ 580645 w 1006636"/>
                <a:gd name="connsiteY0" fmla="*/ 0 h 731287"/>
                <a:gd name="connsiteX1" fmla="*/ 157654 w 1006636"/>
                <a:gd name="connsiteY1" fmla="*/ 403816 h 731287"/>
                <a:gd name="connsiteX2" fmla="*/ 57264 w 1006636"/>
                <a:gd name="connsiteY2" fmla="*/ 303426 h 731287"/>
                <a:gd name="connsiteX3" fmla="*/ 9889 w 1006636"/>
                <a:gd name="connsiteY3" fmla="*/ 304554 h 731287"/>
                <a:gd name="connsiteX4" fmla="*/ 8761 w 1006636"/>
                <a:gd name="connsiteY4" fmla="*/ 351929 h 731287"/>
                <a:gd name="connsiteX5" fmla="*/ 167806 w 1006636"/>
                <a:gd name="connsiteY5" fmla="*/ 510974 h 731287"/>
                <a:gd name="connsiteX6" fmla="*/ 179086 w 1006636"/>
                <a:gd name="connsiteY6" fmla="*/ 517741 h 731287"/>
                <a:gd name="connsiteX7" fmla="*/ 183597 w 1006636"/>
                <a:gd name="connsiteY7" fmla="*/ 518869 h 731287"/>
                <a:gd name="connsiteX8" fmla="*/ 185853 w 1006636"/>
                <a:gd name="connsiteY8" fmla="*/ 519997 h 731287"/>
                <a:gd name="connsiteX9" fmla="*/ 189237 w 1006636"/>
                <a:gd name="connsiteY9" fmla="*/ 519997 h 731287"/>
                <a:gd name="connsiteX10" fmla="*/ 192621 w 1006636"/>
                <a:gd name="connsiteY10" fmla="*/ 519997 h 731287"/>
                <a:gd name="connsiteX11" fmla="*/ 194877 w 1006636"/>
                <a:gd name="connsiteY11" fmla="*/ 519997 h 731287"/>
                <a:gd name="connsiteX12" fmla="*/ 216309 w 1006636"/>
                <a:gd name="connsiteY12" fmla="*/ 509846 h 731287"/>
                <a:gd name="connsiteX13" fmla="*/ 375354 w 1006636"/>
                <a:gd name="connsiteY13" fmla="*/ 350801 h 731287"/>
                <a:gd name="connsiteX14" fmla="*/ 375354 w 1006636"/>
                <a:gd name="connsiteY14" fmla="*/ 303426 h 731287"/>
                <a:gd name="connsiteX15" fmla="*/ 327979 w 1006636"/>
                <a:gd name="connsiteY15" fmla="*/ 303426 h 731287"/>
                <a:gd name="connsiteX16" fmla="*/ 225333 w 1006636"/>
                <a:gd name="connsiteY16" fmla="*/ 406072 h 731287"/>
                <a:gd name="connsiteX17" fmla="*/ 503943 w 1006636"/>
                <a:gd name="connsiteY17" fmla="*/ 76702 h 731287"/>
                <a:gd name="connsiteX18" fmla="*/ 895351 w 1006636"/>
                <a:gd name="connsiteY18" fmla="*/ 258307 h 731287"/>
                <a:gd name="connsiteX19" fmla="*/ 938266 w 1006636"/>
                <a:gd name="connsiteY19" fmla="*/ 358445 h 731287"/>
                <a:gd name="connsiteX20" fmla="*/ 822033 w 1006636"/>
                <a:gd name="connsiteY20" fmla="*/ 730929 h 731287"/>
                <a:gd name="connsiteX21" fmla="*/ 1006636 w 1006636"/>
                <a:gd name="connsiteY21" fmla="*/ 357886 h 731287"/>
                <a:gd name="connsiteX22" fmla="*/ 974309 w 1006636"/>
                <a:gd name="connsiteY22" fmla="*/ 268459 h 731287"/>
                <a:gd name="connsiteX23" fmla="*/ 580645 w 1006636"/>
                <a:gd name="connsiteY23" fmla="*/ 0 h 731287"/>
                <a:gd name="connsiteX0" fmla="*/ 580645 w 1006636"/>
                <a:gd name="connsiteY0" fmla="*/ 0 h 731287"/>
                <a:gd name="connsiteX1" fmla="*/ 157654 w 1006636"/>
                <a:gd name="connsiteY1" fmla="*/ 403816 h 731287"/>
                <a:gd name="connsiteX2" fmla="*/ 57264 w 1006636"/>
                <a:gd name="connsiteY2" fmla="*/ 303426 h 731287"/>
                <a:gd name="connsiteX3" fmla="*/ 9889 w 1006636"/>
                <a:gd name="connsiteY3" fmla="*/ 304554 h 731287"/>
                <a:gd name="connsiteX4" fmla="*/ 8761 w 1006636"/>
                <a:gd name="connsiteY4" fmla="*/ 351929 h 731287"/>
                <a:gd name="connsiteX5" fmla="*/ 167806 w 1006636"/>
                <a:gd name="connsiteY5" fmla="*/ 510974 h 731287"/>
                <a:gd name="connsiteX6" fmla="*/ 179086 w 1006636"/>
                <a:gd name="connsiteY6" fmla="*/ 517741 h 731287"/>
                <a:gd name="connsiteX7" fmla="*/ 183597 w 1006636"/>
                <a:gd name="connsiteY7" fmla="*/ 518869 h 731287"/>
                <a:gd name="connsiteX8" fmla="*/ 185853 w 1006636"/>
                <a:gd name="connsiteY8" fmla="*/ 519997 h 731287"/>
                <a:gd name="connsiteX9" fmla="*/ 189237 w 1006636"/>
                <a:gd name="connsiteY9" fmla="*/ 519997 h 731287"/>
                <a:gd name="connsiteX10" fmla="*/ 192621 w 1006636"/>
                <a:gd name="connsiteY10" fmla="*/ 519997 h 731287"/>
                <a:gd name="connsiteX11" fmla="*/ 194877 w 1006636"/>
                <a:gd name="connsiteY11" fmla="*/ 519997 h 731287"/>
                <a:gd name="connsiteX12" fmla="*/ 216309 w 1006636"/>
                <a:gd name="connsiteY12" fmla="*/ 509846 h 731287"/>
                <a:gd name="connsiteX13" fmla="*/ 375354 w 1006636"/>
                <a:gd name="connsiteY13" fmla="*/ 350801 h 731287"/>
                <a:gd name="connsiteX14" fmla="*/ 375354 w 1006636"/>
                <a:gd name="connsiteY14" fmla="*/ 303426 h 731287"/>
                <a:gd name="connsiteX15" fmla="*/ 327979 w 1006636"/>
                <a:gd name="connsiteY15" fmla="*/ 303426 h 731287"/>
                <a:gd name="connsiteX16" fmla="*/ 225333 w 1006636"/>
                <a:gd name="connsiteY16" fmla="*/ 406072 h 731287"/>
                <a:gd name="connsiteX17" fmla="*/ 503943 w 1006636"/>
                <a:gd name="connsiteY17" fmla="*/ 76702 h 731287"/>
                <a:gd name="connsiteX18" fmla="*/ 895351 w 1006636"/>
                <a:gd name="connsiteY18" fmla="*/ 258307 h 731287"/>
                <a:gd name="connsiteX19" fmla="*/ 938266 w 1006636"/>
                <a:gd name="connsiteY19" fmla="*/ 358445 h 731287"/>
                <a:gd name="connsiteX20" fmla="*/ 822033 w 1006636"/>
                <a:gd name="connsiteY20" fmla="*/ 730929 h 731287"/>
                <a:gd name="connsiteX21" fmla="*/ 1006636 w 1006636"/>
                <a:gd name="connsiteY21" fmla="*/ 357886 h 731287"/>
                <a:gd name="connsiteX22" fmla="*/ 974309 w 1006636"/>
                <a:gd name="connsiteY22" fmla="*/ 268459 h 731287"/>
                <a:gd name="connsiteX23" fmla="*/ 580645 w 1006636"/>
                <a:gd name="connsiteY23" fmla="*/ 0 h 73128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956555 w 1006636"/>
                <a:gd name="connsiteY20" fmla="*/ 368826 h 519997"/>
                <a:gd name="connsiteX21" fmla="*/ 1006636 w 1006636"/>
                <a:gd name="connsiteY21" fmla="*/ 357886 h 519997"/>
                <a:gd name="connsiteX22" fmla="*/ 974309 w 1006636"/>
                <a:gd name="connsiteY22" fmla="*/ 268459 h 519997"/>
                <a:gd name="connsiteX23" fmla="*/ 580645 w 1006636"/>
                <a:gd name="connsiteY23"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956555 w 1006636"/>
                <a:gd name="connsiteY20" fmla="*/ 368826 h 519997"/>
                <a:gd name="connsiteX21" fmla="*/ 1006636 w 1006636"/>
                <a:gd name="connsiteY21" fmla="*/ 357886 h 519997"/>
                <a:gd name="connsiteX22" fmla="*/ 974309 w 1006636"/>
                <a:gd name="connsiteY22" fmla="*/ 268459 h 519997"/>
                <a:gd name="connsiteX23" fmla="*/ 580645 w 1006636"/>
                <a:gd name="connsiteY23"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956555 w 1006636"/>
                <a:gd name="connsiteY20" fmla="*/ 368826 h 519997"/>
                <a:gd name="connsiteX21" fmla="*/ 1006636 w 1006636"/>
                <a:gd name="connsiteY21" fmla="*/ 357886 h 519997"/>
                <a:gd name="connsiteX22" fmla="*/ 974309 w 1006636"/>
                <a:gd name="connsiteY22" fmla="*/ 268459 h 519997"/>
                <a:gd name="connsiteX23" fmla="*/ 580645 w 1006636"/>
                <a:gd name="connsiteY23"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74309 w 1006636"/>
                <a:gd name="connsiteY21" fmla="*/ 268459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283520 w 1006636"/>
                <a:gd name="connsiteY15" fmla="*/ 352850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28767 w 1006636"/>
                <a:gd name="connsiteY13" fmla="*/ 405491 h 519997"/>
                <a:gd name="connsiteX14" fmla="*/ 375354 w 1006636"/>
                <a:gd name="connsiteY14" fmla="*/ 303426 h 519997"/>
                <a:gd name="connsiteX15" fmla="*/ 283520 w 1006636"/>
                <a:gd name="connsiteY15" fmla="*/ 352850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28767 w 1006636"/>
                <a:gd name="connsiteY13" fmla="*/ 405491 h 519997"/>
                <a:gd name="connsiteX14" fmla="*/ 340009 w 1006636"/>
                <a:gd name="connsiteY14" fmla="*/ 339379 h 519997"/>
                <a:gd name="connsiteX15" fmla="*/ 283520 w 1006636"/>
                <a:gd name="connsiteY15" fmla="*/ 352850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28767 w 1006636"/>
                <a:gd name="connsiteY13" fmla="*/ 405491 h 519997"/>
                <a:gd name="connsiteX14" fmla="*/ 340616 w 1006636"/>
                <a:gd name="connsiteY14" fmla="*/ 346975 h 519997"/>
                <a:gd name="connsiteX15" fmla="*/ 283520 w 1006636"/>
                <a:gd name="connsiteY15" fmla="*/ 352850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2456 w 1008447"/>
                <a:gd name="connsiteY0" fmla="*/ 0 h 519997"/>
                <a:gd name="connsiteX1" fmla="*/ 159465 w 1008447"/>
                <a:gd name="connsiteY1" fmla="*/ 403816 h 519997"/>
                <a:gd name="connsiteX2" fmla="*/ 113967 w 1008447"/>
                <a:gd name="connsiteY2" fmla="*/ 352544 h 519997"/>
                <a:gd name="connsiteX3" fmla="*/ 11700 w 1008447"/>
                <a:gd name="connsiteY3" fmla="*/ 304554 h 519997"/>
                <a:gd name="connsiteX4" fmla="*/ 10572 w 1008447"/>
                <a:gd name="connsiteY4" fmla="*/ 351929 h 519997"/>
                <a:gd name="connsiteX5" fmla="*/ 169617 w 1008447"/>
                <a:gd name="connsiteY5" fmla="*/ 510974 h 519997"/>
                <a:gd name="connsiteX6" fmla="*/ 180897 w 1008447"/>
                <a:gd name="connsiteY6" fmla="*/ 517741 h 519997"/>
                <a:gd name="connsiteX7" fmla="*/ 185408 w 1008447"/>
                <a:gd name="connsiteY7" fmla="*/ 518869 h 519997"/>
                <a:gd name="connsiteX8" fmla="*/ 187664 w 1008447"/>
                <a:gd name="connsiteY8" fmla="*/ 519997 h 519997"/>
                <a:gd name="connsiteX9" fmla="*/ 191048 w 1008447"/>
                <a:gd name="connsiteY9" fmla="*/ 519997 h 519997"/>
                <a:gd name="connsiteX10" fmla="*/ 194432 w 1008447"/>
                <a:gd name="connsiteY10" fmla="*/ 519997 h 519997"/>
                <a:gd name="connsiteX11" fmla="*/ 196688 w 1008447"/>
                <a:gd name="connsiteY11" fmla="*/ 519997 h 519997"/>
                <a:gd name="connsiteX12" fmla="*/ 218120 w 1008447"/>
                <a:gd name="connsiteY12" fmla="*/ 509846 h 519997"/>
                <a:gd name="connsiteX13" fmla="*/ 330578 w 1008447"/>
                <a:gd name="connsiteY13" fmla="*/ 405491 h 519997"/>
                <a:gd name="connsiteX14" fmla="*/ 342427 w 1008447"/>
                <a:gd name="connsiteY14" fmla="*/ 346975 h 519997"/>
                <a:gd name="connsiteX15" fmla="*/ 285331 w 1008447"/>
                <a:gd name="connsiteY15" fmla="*/ 352850 h 519997"/>
                <a:gd name="connsiteX16" fmla="*/ 227144 w 1008447"/>
                <a:gd name="connsiteY16" fmla="*/ 406072 h 519997"/>
                <a:gd name="connsiteX17" fmla="*/ 505754 w 1008447"/>
                <a:gd name="connsiteY17" fmla="*/ 76702 h 519997"/>
                <a:gd name="connsiteX18" fmla="*/ 897162 w 1008447"/>
                <a:gd name="connsiteY18" fmla="*/ 258307 h 519997"/>
                <a:gd name="connsiteX19" fmla="*/ 940077 w 1008447"/>
                <a:gd name="connsiteY19" fmla="*/ 358445 h 519997"/>
                <a:gd name="connsiteX20" fmla="*/ 1008447 w 1008447"/>
                <a:gd name="connsiteY20" fmla="*/ 357886 h 519997"/>
                <a:gd name="connsiteX21" fmla="*/ 981825 w 1008447"/>
                <a:gd name="connsiteY21" fmla="*/ 268804 h 519997"/>
                <a:gd name="connsiteX22" fmla="*/ 582456 w 1008447"/>
                <a:gd name="connsiteY22" fmla="*/ 0 h 519997"/>
                <a:gd name="connsiteX0" fmla="*/ 571211 w 997202"/>
                <a:gd name="connsiteY0" fmla="*/ 0 h 519997"/>
                <a:gd name="connsiteX1" fmla="*/ 148220 w 997202"/>
                <a:gd name="connsiteY1" fmla="*/ 403816 h 519997"/>
                <a:gd name="connsiteX2" fmla="*/ 102722 w 997202"/>
                <a:gd name="connsiteY2" fmla="*/ 352544 h 519997"/>
                <a:gd name="connsiteX3" fmla="*/ 455 w 997202"/>
                <a:gd name="connsiteY3" fmla="*/ 304554 h 519997"/>
                <a:gd name="connsiteX4" fmla="*/ 65563 w 997202"/>
                <a:gd name="connsiteY4" fmla="*/ 415429 h 519997"/>
                <a:gd name="connsiteX5" fmla="*/ 158372 w 997202"/>
                <a:gd name="connsiteY5" fmla="*/ 510974 h 519997"/>
                <a:gd name="connsiteX6" fmla="*/ 169652 w 997202"/>
                <a:gd name="connsiteY6" fmla="*/ 517741 h 519997"/>
                <a:gd name="connsiteX7" fmla="*/ 174163 w 997202"/>
                <a:gd name="connsiteY7" fmla="*/ 518869 h 519997"/>
                <a:gd name="connsiteX8" fmla="*/ 176419 w 997202"/>
                <a:gd name="connsiteY8" fmla="*/ 519997 h 519997"/>
                <a:gd name="connsiteX9" fmla="*/ 179803 w 997202"/>
                <a:gd name="connsiteY9" fmla="*/ 519997 h 519997"/>
                <a:gd name="connsiteX10" fmla="*/ 183187 w 997202"/>
                <a:gd name="connsiteY10" fmla="*/ 519997 h 519997"/>
                <a:gd name="connsiteX11" fmla="*/ 185443 w 997202"/>
                <a:gd name="connsiteY11" fmla="*/ 519997 h 519997"/>
                <a:gd name="connsiteX12" fmla="*/ 206875 w 997202"/>
                <a:gd name="connsiteY12" fmla="*/ 509846 h 519997"/>
                <a:gd name="connsiteX13" fmla="*/ 319333 w 997202"/>
                <a:gd name="connsiteY13" fmla="*/ 405491 h 519997"/>
                <a:gd name="connsiteX14" fmla="*/ 331182 w 997202"/>
                <a:gd name="connsiteY14" fmla="*/ 346975 h 519997"/>
                <a:gd name="connsiteX15" fmla="*/ 274086 w 997202"/>
                <a:gd name="connsiteY15" fmla="*/ 352850 h 519997"/>
                <a:gd name="connsiteX16" fmla="*/ 215899 w 997202"/>
                <a:gd name="connsiteY16" fmla="*/ 406072 h 519997"/>
                <a:gd name="connsiteX17" fmla="*/ 494509 w 997202"/>
                <a:gd name="connsiteY17" fmla="*/ 76702 h 519997"/>
                <a:gd name="connsiteX18" fmla="*/ 885917 w 997202"/>
                <a:gd name="connsiteY18" fmla="*/ 258307 h 519997"/>
                <a:gd name="connsiteX19" fmla="*/ 928832 w 997202"/>
                <a:gd name="connsiteY19" fmla="*/ 358445 h 519997"/>
                <a:gd name="connsiteX20" fmla="*/ 997202 w 997202"/>
                <a:gd name="connsiteY20" fmla="*/ 357886 h 519997"/>
                <a:gd name="connsiteX21" fmla="*/ 970580 w 997202"/>
                <a:gd name="connsiteY21" fmla="*/ 268804 h 519997"/>
                <a:gd name="connsiteX22" fmla="*/ 571211 w 997202"/>
                <a:gd name="connsiteY22" fmla="*/ 0 h 519997"/>
                <a:gd name="connsiteX0" fmla="*/ 526100 w 952091"/>
                <a:gd name="connsiteY0" fmla="*/ 0 h 519997"/>
                <a:gd name="connsiteX1" fmla="*/ 103109 w 952091"/>
                <a:gd name="connsiteY1" fmla="*/ 403816 h 519997"/>
                <a:gd name="connsiteX2" fmla="*/ 57611 w 952091"/>
                <a:gd name="connsiteY2" fmla="*/ 352544 h 519997"/>
                <a:gd name="connsiteX3" fmla="*/ 1628 w 952091"/>
                <a:gd name="connsiteY3" fmla="*/ 341621 h 519997"/>
                <a:gd name="connsiteX4" fmla="*/ 20452 w 952091"/>
                <a:gd name="connsiteY4" fmla="*/ 415429 h 519997"/>
                <a:gd name="connsiteX5" fmla="*/ 113261 w 952091"/>
                <a:gd name="connsiteY5" fmla="*/ 510974 h 519997"/>
                <a:gd name="connsiteX6" fmla="*/ 124541 w 952091"/>
                <a:gd name="connsiteY6" fmla="*/ 517741 h 519997"/>
                <a:gd name="connsiteX7" fmla="*/ 129052 w 952091"/>
                <a:gd name="connsiteY7" fmla="*/ 518869 h 519997"/>
                <a:gd name="connsiteX8" fmla="*/ 131308 w 952091"/>
                <a:gd name="connsiteY8" fmla="*/ 519997 h 519997"/>
                <a:gd name="connsiteX9" fmla="*/ 134692 w 952091"/>
                <a:gd name="connsiteY9" fmla="*/ 519997 h 519997"/>
                <a:gd name="connsiteX10" fmla="*/ 138076 w 952091"/>
                <a:gd name="connsiteY10" fmla="*/ 519997 h 519997"/>
                <a:gd name="connsiteX11" fmla="*/ 140332 w 952091"/>
                <a:gd name="connsiteY11" fmla="*/ 519997 h 519997"/>
                <a:gd name="connsiteX12" fmla="*/ 161764 w 952091"/>
                <a:gd name="connsiteY12" fmla="*/ 509846 h 519997"/>
                <a:gd name="connsiteX13" fmla="*/ 274222 w 952091"/>
                <a:gd name="connsiteY13" fmla="*/ 405491 h 519997"/>
                <a:gd name="connsiteX14" fmla="*/ 286071 w 952091"/>
                <a:gd name="connsiteY14" fmla="*/ 346975 h 519997"/>
                <a:gd name="connsiteX15" fmla="*/ 228975 w 952091"/>
                <a:gd name="connsiteY15" fmla="*/ 352850 h 519997"/>
                <a:gd name="connsiteX16" fmla="*/ 170788 w 952091"/>
                <a:gd name="connsiteY16" fmla="*/ 406072 h 519997"/>
                <a:gd name="connsiteX17" fmla="*/ 449398 w 952091"/>
                <a:gd name="connsiteY17" fmla="*/ 76702 h 519997"/>
                <a:gd name="connsiteX18" fmla="*/ 840806 w 952091"/>
                <a:gd name="connsiteY18" fmla="*/ 258307 h 519997"/>
                <a:gd name="connsiteX19" fmla="*/ 883721 w 952091"/>
                <a:gd name="connsiteY19" fmla="*/ 358445 h 519997"/>
                <a:gd name="connsiteX20" fmla="*/ 952091 w 952091"/>
                <a:gd name="connsiteY20" fmla="*/ 357886 h 519997"/>
                <a:gd name="connsiteX21" fmla="*/ 925469 w 952091"/>
                <a:gd name="connsiteY21" fmla="*/ 268804 h 519997"/>
                <a:gd name="connsiteX22" fmla="*/ 526100 w 952091"/>
                <a:gd name="connsiteY22" fmla="*/ 0 h 519997"/>
                <a:gd name="connsiteX0" fmla="*/ 525546 w 951537"/>
                <a:gd name="connsiteY0" fmla="*/ 0 h 519997"/>
                <a:gd name="connsiteX1" fmla="*/ 102555 w 951537"/>
                <a:gd name="connsiteY1" fmla="*/ 403816 h 519997"/>
                <a:gd name="connsiteX2" fmla="*/ 57057 w 951537"/>
                <a:gd name="connsiteY2" fmla="*/ 352544 h 519997"/>
                <a:gd name="connsiteX3" fmla="*/ 1682 w 951537"/>
                <a:gd name="connsiteY3" fmla="*/ 349217 h 519997"/>
                <a:gd name="connsiteX4" fmla="*/ 19898 w 951537"/>
                <a:gd name="connsiteY4" fmla="*/ 415429 h 519997"/>
                <a:gd name="connsiteX5" fmla="*/ 112707 w 951537"/>
                <a:gd name="connsiteY5" fmla="*/ 510974 h 519997"/>
                <a:gd name="connsiteX6" fmla="*/ 123987 w 951537"/>
                <a:gd name="connsiteY6" fmla="*/ 517741 h 519997"/>
                <a:gd name="connsiteX7" fmla="*/ 128498 w 951537"/>
                <a:gd name="connsiteY7" fmla="*/ 518869 h 519997"/>
                <a:gd name="connsiteX8" fmla="*/ 130754 w 951537"/>
                <a:gd name="connsiteY8" fmla="*/ 519997 h 519997"/>
                <a:gd name="connsiteX9" fmla="*/ 134138 w 951537"/>
                <a:gd name="connsiteY9" fmla="*/ 519997 h 519997"/>
                <a:gd name="connsiteX10" fmla="*/ 137522 w 951537"/>
                <a:gd name="connsiteY10" fmla="*/ 519997 h 519997"/>
                <a:gd name="connsiteX11" fmla="*/ 139778 w 951537"/>
                <a:gd name="connsiteY11" fmla="*/ 519997 h 519997"/>
                <a:gd name="connsiteX12" fmla="*/ 161210 w 951537"/>
                <a:gd name="connsiteY12" fmla="*/ 509846 h 519997"/>
                <a:gd name="connsiteX13" fmla="*/ 273668 w 951537"/>
                <a:gd name="connsiteY13" fmla="*/ 405491 h 519997"/>
                <a:gd name="connsiteX14" fmla="*/ 285517 w 951537"/>
                <a:gd name="connsiteY14" fmla="*/ 346975 h 519997"/>
                <a:gd name="connsiteX15" fmla="*/ 228421 w 951537"/>
                <a:gd name="connsiteY15" fmla="*/ 352850 h 519997"/>
                <a:gd name="connsiteX16" fmla="*/ 170234 w 951537"/>
                <a:gd name="connsiteY16" fmla="*/ 406072 h 519997"/>
                <a:gd name="connsiteX17" fmla="*/ 448844 w 951537"/>
                <a:gd name="connsiteY17" fmla="*/ 76702 h 519997"/>
                <a:gd name="connsiteX18" fmla="*/ 840252 w 951537"/>
                <a:gd name="connsiteY18" fmla="*/ 258307 h 519997"/>
                <a:gd name="connsiteX19" fmla="*/ 883167 w 951537"/>
                <a:gd name="connsiteY19" fmla="*/ 358445 h 519997"/>
                <a:gd name="connsiteX20" fmla="*/ 951537 w 951537"/>
                <a:gd name="connsiteY20" fmla="*/ 357886 h 519997"/>
                <a:gd name="connsiteX21" fmla="*/ 924915 w 951537"/>
                <a:gd name="connsiteY21" fmla="*/ 268804 h 519997"/>
                <a:gd name="connsiteX22" fmla="*/ 525546 w 95153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882617 w 950987"/>
                <a:gd name="connsiteY19" fmla="*/ 358445 h 519997"/>
                <a:gd name="connsiteX20" fmla="*/ 950987 w 950987"/>
                <a:gd name="connsiteY20" fmla="*/ 357886 h 519997"/>
                <a:gd name="connsiteX21" fmla="*/ 924365 w 950987"/>
                <a:gd name="connsiteY21" fmla="*/ 268804 h 519997"/>
                <a:gd name="connsiteX22" fmla="*/ 524996 w 95098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882617 w 950987"/>
                <a:gd name="connsiteY19" fmla="*/ 358445 h 519997"/>
                <a:gd name="connsiteX20" fmla="*/ 950987 w 950987"/>
                <a:gd name="connsiteY20" fmla="*/ 357886 h 519997"/>
                <a:gd name="connsiteX21" fmla="*/ 924365 w 950987"/>
                <a:gd name="connsiteY21" fmla="*/ 268804 h 519997"/>
                <a:gd name="connsiteX22" fmla="*/ 524996 w 95098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882617 w 950987"/>
                <a:gd name="connsiteY19" fmla="*/ 358445 h 519997"/>
                <a:gd name="connsiteX20" fmla="*/ 950987 w 950987"/>
                <a:gd name="connsiteY20" fmla="*/ 357886 h 519997"/>
                <a:gd name="connsiteX21" fmla="*/ 924365 w 950987"/>
                <a:gd name="connsiteY21" fmla="*/ 268804 h 519997"/>
                <a:gd name="connsiteX22" fmla="*/ 524996 w 95098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866413 w 950987"/>
                <a:gd name="connsiteY19" fmla="*/ 347001 h 519997"/>
                <a:gd name="connsiteX20" fmla="*/ 950987 w 950987"/>
                <a:gd name="connsiteY20" fmla="*/ 357886 h 519997"/>
                <a:gd name="connsiteX21" fmla="*/ 924365 w 950987"/>
                <a:gd name="connsiteY21" fmla="*/ 268804 h 519997"/>
                <a:gd name="connsiteX22" fmla="*/ 524996 w 95098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866413 w 950987"/>
                <a:gd name="connsiteY19" fmla="*/ 347001 h 519997"/>
                <a:gd name="connsiteX20" fmla="*/ 950987 w 950987"/>
                <a:gd name="connsiteY20" fmla="*/ 357886 h 519997"/>
                <a:gd name="connsiteX21" fmla="*/ 924365 w 950987"/>
                <a:gd name="connsiteY21" fmla="*/ 268804 h 519997"/>
                <a:gd name="connsiteX22" fmla="*/ 524996 w 95098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950987 w 950987"/>
                <a:gd name="connsiteY19" fmla="*/ 357886 h 519997"/>
                <a:gd name="connsiteX20" fmla="*/ 924365 w 950987"/>
                <a:gd name="connsiteY20" fmla="*/ 268804 h 519997"/>
                <a:gd name="connsiteX21" fmla="*/ 524996 w 950987"/>
                <a:gd name="connsiteY21" fmla="*/ 0 h 519997"/>
                <a:gd name="connsiteX0" fmla="*/ 524996 w 928264"/>
                <a:gd name="connsiteY0" fmla="*/ 0 h 519997"/>
                <a:gd name="connsiteX1" fmla="*/ 102005 w 928264"/>
                <a:gd name="connsiteY1" fmla="*/ 403816 h 519997"/>
                <a:gd name="connsiteX2" fmla="*/ 56507 w 928264"/>
                <a:gd name="connsiteY2" fmla="*/ 352544 h 519997"/>
                <a:gd name="connsiteX3" fmla="*/ 1740 w 928264"/>
                <a:gd name="connsiteY3" fmla="*/ 356813 h 519997"/>
                <a:gd name="connsiteX4" fmla="*/ 19348 w 928264"/>
                <a:gd name="connsiteY4" fmla="*/ 415429 h 519997"/>
                <a:gd name="connsiteX5" fmla="*/ 112157 w 928264"/>
                <a:gd name="connsiteY5" fmla="*/ 510974 h 519997"/>
                <a:gd name="connsiteX6" fmla="*/ 123437 w 928264"/>
                <a:gd name="connsiteY6" fmla="*/ 517741 h 519997"/>
                <a:gd name="connsiteX7" fmla="*/ 127948 w 928264"/>
                <a:gd name="connsiteY7" fmla="*/ 518869 h 519997"/>
                <a:gd name="connsiteX8" fmla="*/ 130204 w 928264"/>
                <a:gd name="connsiteY8" fmla="*/ 519997 h 519997"/>
                <a:gd name="connsiteX9" fmla="*/ 133588 w 928264"/>
                <a:gd name="connsiteY9" fmla="*/ 519997 h 519997"/>
                <a:gd name="connsiteX10" fmla="*/ 136972 w 928264"/>
                <a:gd name="connsiteY10" fmla="*/ 519997 h 519997"/>
                <a:gd name="connsiteX11" fmla="*/ 139228 w 928264"/>
                <a:gd name="connsiteY11" fmla="*/ 519997 h 519997"/>
                <a:gd name="connsiteX12" fmla="*/ 160660 w 928264"/>
                <a:gd name="connsiteY12" fmla="*/ 509846 h 519997"/>
                <a:gd name="connsiteX13" fmla="*/ 273118 w 928264"/>
                <a:gd name="connsiteY13" fmla="*/ 405491 h 519997"/>
                <a:gd name="connsiteX14" fmla="*/ 284967 w 928264"/>
                <a:gd name="connsiteY14" fmla="*/ 346975 h 519997"/>
                <a:gd name="connsiteX15" fmla="*/ 227871 w 928264"/>
                <a:gd name="connsiteY15" fmla="*/ 352850 h 519997"/>
                <a:gd name="connsiteX16" fmla="*/ 169684 w 928264"/>
                <a:gd name="connsiteY16" fmla="*/ 406072 h 519997"/>
                <a:gd name="connsiteX17" fmla="*/ 448294 w 928264"/>
                <a:gd name="connsiteY17" fmla="*/ 76702 h 519997"/>
                <a:gd name="connsiteX18" fmla="*/ 839702 w 928264"/>
                <a:gd name="connsiteY18" fmla="*/ 258307 h 519997"/>
                <a:gd name="connsiteX19" fmla="*/ 900449 w 928264"/>
                <a:gd name="connsiteY19" fmla="*/ 331352 h 519997"/>
                <a:gd name="connsiteX20" fmla="*/ 924365 w 928264"/>
                <a:gd name="connsiteY20" fmla="*/ 268804 h 519997"/>
                <a:gd name="connsiteX21" fmla="*/ 524996 w 928264"/>
                <a:gd name="connsiteY21" fmla="*/ 0 h 519997"/>
                <a:gd name="connsiteX0" fmla="*/ 524996 w 931323"/>
                <a:gd name="connsiteY0" fmla="*/ 0 h 519997"/>
                <a:gd name="connsiteX1" fmla="*/ 102005 w 931323"/>
                <a:gd name="connsiteY1" fmla="*/ 403816 h 519997"/>
                <a:gd name="connsiteX2" fmla="*/ 56507 w 931323"/>
                <a:gd name="connsiteY2" fmla="*/ 352544 h 519997"/>
                <a:gd name="connsiteX3" fmla="*/ 1740 w 931323"/>
                <a:gd name="connsiteY3" fmla="*/ 356813 h 519997"/>
                <a:gd name="connsiteX4" fmla="*/ 19348 w 931323"/>
                <a:gd name="connsiteY4" fmla="*/ 415429 h 519997"/>
                <a:gd name="connsiteX5" fmla="*/ 112157 w 931323"/>
                <a:gd name="connsiteY5" fmla="*/ 510974 h 519997"/>
                <a:gd name="connsiteX6" fmla="*/ 123437 w 931323"/>
                <a:gd name="connsiteY6" fmla="*/ 517741 h 519997"/>
                <a:gd name="connsiteX7" fmla="*/ 127948 w 931323"/>
                <a:gd name="connsiteY7" fmla="*/ 518869 h 519997"/>
                <a:gd name="connsiteX8" fmla="*/ 130204 w 931323"/>
                <a:gd name="connsiteY8" fmla="*/ 519997 h 519997"/>
                <a:gd name="connsiteX9" fmla="*/ 133588 w 931323"/>
                <a:gd name="connsiteY9" fmla="*/ 519997 h 519997"/>
                <a:gd name="connsiteX10" fmla="*/ 136972 w 931323"/>
                <a:gd name="connsiteY10" fmla="*/ 519997 h 519997"/>
                <a:gd name="connsiteX11" fmla="*/ 139228 w 931323"/>
                <a:gd name="connsiteY11" fmla="*/ 519997 h 519997"/>
                <a:gd name="connsiteX12" fmla="*/ 160660 w 931323"/>
                <a:gd name="connsiteY12" fmla="*/ 509846 h 519997"/>
                <a:gd name="connsiteX13" fmla="*/ 273118 w 931323"/>
                <a:gd name="connsiteY13" fmla="*/ 405491 h 519997"/>
                <a:gd name="connsiteX14" fmla="*/ 284967 w 931323"/>
                <a:gd name="connsiteY14" fmla="*/ 346975 h 519997"/>
                <a:gd name="connsiteX15" fmla="*/ 227871 w 931323"/>
                <a:gd name="connsiteY15" fmla="*/ 352850 h 519997"/>
                <a:gd name="connsiteX16" fmla="*/ 169684 w 931323"/>
                <a:gd name="connsiteY16" fmla="*/ 406072 h 519997"/>
                <a:gd name="connsiteX17" fmla="*/ 448294 w 931323"/>
                <a:gd name="connsiteY17" fmla="*/ 76702 h 519997"/>
                <a:gd name="connsiteX18" fmla="*/ 839702 w 931323"/>
                <a:gd name="connsiteY18" fmla="*/ 258307 h 519997"/>
                <a:gd name="connsiteX19" fmla="*/ 900449 w 931323"/>
                <a:gd name="connsiteY19" fmla="*/ 331352 h 519997"/>
                <a:gd name="connsiteX20" fmla="*/ 924365 w 931323"/>
                <a:gd name="connsiteY20" fmla="*/ 268804 h 519997"/>
                <a:gd name="connsiteX21" fmla="*/ 524996 w 931323"/>
                <a:gd name="connsiteY21" fmla="*/ 0 h 519997"/>
                <a:gd name="connsiteX0" fmla="*/ 524996 w 931323"/>
                <a:gd name="connsiteY0" fmla="*/ 0 h 519997"/>
                <a:gd name="connsiteX1" fmla="*/ 102005 w 931323"/>
                <a:gd name="connsiteY1" fmla="*/ 403816 h 519997"/>
                <a:gd name="connsiteX2" fmla="*/ 56507 w 931323"/>
                <a:gd name="connsiteY2" fmla="*/ 352544 h 519997"/>
                <a:gd name="connsiteX3" fmla="*/ 1740 w 931323"/>
                <a:gd name="connsiteY3" fmla="*/ 356813 h 519997"/>
                <a:gd name="connsiteX4" fmla="*/ 19348 w 931323"/>
                <a:gd name="connsiteY4" fmla="*/ 415429 h 519997"/>
                <a:gd name="connsiteX5" fmla="*/ 112157 w 931323"/>
                <a:gd name="connsiteY5" fmla="*/ 510974 h 519997"/>
                <a:gd name="connsiteX6" fmla="*/ 123437 w 931323"/>
                <a:gd name="connsiteY6" fmla="*/ 517741 h 519997"/>
                <a:gd name="connsiteX7" fmla="*/ 127948 w 931323"/>
                <a:gd name="connsiteY7" fmla="*/ 518869 h 519997"/>
                <a:gd name="connsiteX8" fmla="*/ 130204 w 931323"/>
                <a:gd name="connsiteY8" fmla="*/ 519997 h 519997"/>
                <a:gd name="connsiteX9" fmla="*/ 133588 w 931323"/>
                <a:gd name="connsiteY9" fmla="*/ 519997 h 519997"/>
                <a:gd name="connsiteX10" fmla="*/ 136972 w 931323"/>
                <a:gd name="connsiteY10" fmla="*/ 519997 h 519997"/>
                <a:gd name="connsiteX11" fmla="*/ 139228 w 931323"/>
                <a:gd name="connsiteY11" fmla="*/ 519997 h 519997"/>
                <a:gd name="connsiteX12" fmla="*/ 160660 w 931323"/>
                <a:gd name="connsiteY12" fmla="*/ 509846 h 519997"/>
                <a:gd name="connsiteX13" fmla="*/ 273118 w 931323"/>
                <a:gd name="connsiteY13" fmla="*/ 405491 h 519997"/>
                <a:gd name="connsiteX14" fmla="*/ 284967 w 931323"/>
                <a:gd name="connsiteY14" fmla="*/ 346975 h 519997"/>
                <a:gd name="connsiteX15" fmla="*/ 227871 w 931323"/>
                <a:gd name="connsiteY15" fmla="*/ 352850 h 519997"/>
                <a:gd name="connsiteX16" fmla="*/ 169684 w 931323"/>
                <a:gd name="connsiteY16" fmla="*/ 406072 h 519997"/>
                <a:gd name="connsiteX17" fmla="*/ 448294 w 931323"/>
                <a:gd name="connsiteY17" fmla="*/ 76702 h 519997"/>
                <a:gd name="connsiteX18" fmla="*/ 839702 w 931323"/>
                <a:gd name="connsiteY18" fmla="*/ 258307 h 519997"/>
                <a:gd name="connsiteX19" fmla="*/ 900449 w 931323"/>
                <a:gd name="connsiteY19" fmla="*/ 331352 h 519997"/>
                <a:gd name="connsiteX20" fmla="*/ 924365 w 931323"/>
                <a:gd name="connsiteY20" fmla="*/ 268804 h 519997"/>
                <a:gd name="connsiteX21" fmla="*/ 524996 w 931323"/>
                <a:gd name="connsiteY21" fmla="*/ 0 h 519997"/>
                <a:gd name="connsiteX0" fmla="*/ 524996 w 931323"/>
                <a:gd name="connsiteY0" fmla="*/ 0 h 519997"/>
                <a:gd name="connsiteX1" fmla="*/ 102005 w 931323"/>
                <a:gd name="connsiteY1" fmla="*/ 403816 h 519997"/>
                <a:gd name="connsiteX2" fmla="*/ 56507 w 931323"/>
                <a:gd name="connsiteY2" fmla="*/ 352544 h 519997"/>
                <a:gd name="connsiteX3" fmla="*/ 1740 w 931323"/>
                <a:gd name="connsiteY3" fmla="*/ 356813 h 519997"/>
                <a:gd name="connsiteX4" fmla="*/ 19348 w 931323"/>
                <a:gd name="connsiteY4" fmla="*/ 415429 h 519997"/>
                <a:gd name="connsiteX5" fmla="*/ 112157 w 931323"/>
                <a:gd name="connsiteY5" fmla="*/ 510974 h 519997"/>
                <a:gd name="connsiteX6" fmla="*/ 123437 w 931323"/>
                <a:gd name="connsiteY6" fmla="*/ 517741 h 519997"/>
                <a:gd name="connsiteX7" fmla="*/ 127948 w 931323"/>
                <a:gd name="connsiteY7" fmla="*/ 518869 h 519997"/>
                <a:gd name="connsiteX8" fmla="*/ 130204 w 931323"/>
                <a:gd name="connsiteY8" fmla="*/ 519997 h 519997"/>
                <a:gd name="connsiteX9" fmla="*/ 133588 w 931323"/>
                <a:gd name="connsiteY9" fmla="*/ 519997 h 519997"/>
                <a:gd name="connsiteX10" fmla="*/ 136972 w 931323"/>
                <a:gd name="connsiteY10" fmla="*/ 519997 h 519997"/>
                <a:gd name="connsiteX11" fmla="*/ 139228 w 931323"/>
                <a:gd name="connsiteY11" fmla="*/ 519997 h 519997"/>
                <a:gd name="connsiteX12" fmla="*/ 160660 w 931323"/>
                <a:gd name="connsiteY12" fmla="*/ 509846 h 519997"/>
                <a:gd name="connsiteX13" fmla="*/ 273118 w 931323"/>
                <a:gd name="connsiteY13" fmla="*/ 405491 h 519997"/>
                <a:gd name="connsiteX14" fmla="*/ 284967 w 931323"/>
                <a:gd name="connsiteY14" fmla="*/ 346975 h 519997"/>
                <a:gd name="connsiteX15" fmla="*/ 227871 w 931323"/>
                <a:gd name="connsiteY15" fmla="*/ 352850 h 519997"/>
                <a:gd name="connsiteX16" fmla="*/ 169684 w 931323"/>
                <a:gd name="connsiteY16" fmla="*/ 406072 h 519997"/>
                <a:gd name="connsiteX17" fmla="*/ 448294 w 931323"/>
                <a:gd name="connsiteY17" fmla="*/ 76702 h 519997"/>
                <a:gd name="connsiteX18" fmla="*/ 839702 w 931323"/>
                <a:gd name="connsiteY18" fmla="*/ 258307 h 519997"/>
                <a:gd name="connsiteX19" fmla="*/ 900449 w 931323"/>
                <a:gd name="connsiteY19" fmla="*/ 331352 h 519997"/>
                <a:gd name="connsiteX20" fmla="*/ 924365 w 931323"/>
                <a:gd name="connsiteY20" fmla="*/ 268804 h 519997"/>
                <a:gd name="connsiteX21" fmla="*/ 524996 w 931323"/>
                <a:gd name="connsiteY21" fmla="*/ 0 h 5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1323" h="519997">
                  <a:moveTo>
                    <a:pt x="524996" y="0"/>
                  </a:moveTo>
                  <a:cubicBezTo>
                    <a:pt x="299401" y="0"/>
                    <a:pt x="113285" y="178220"/>
                    <a:pt x="102005" y="403816"/>
                  </a:cubicBezTo>
                  <a:lnTo>
                    <a:pt x="56507" y="352544"/>
                  </a:lnTo>
                  <a:cubicBezTo>
                    <a:pt x="42971" y="340136"/>
                    <a:pt x="7933" y="346332"/>
                    <a:pt x="1740" y="356813"/>
                  </a:cubicBezTo>
                  <a:cubicBezTo>
                    <a:pt x="-4453" y="367294"/>
                    <a:pt x="6940" y="401893"/>
                    <a:pt x="19348" y="415429"/>
                  </a:cubicBezTo>
                  <a:lnTo>
                    <a:pt x="112157" y="510974"/>
                  </a:lnTo>
                  <a:cubicBezTo>
                    <a:pt x="115541" y="514358"/>
                    <a:pt x="118925" y="516614"/>
                    <a:pt x="123437" y="517741"/>
                  </a:cubicBezTo>
                  <a:cubicBezTo>
                    <a:pt x="124565" y="517741"/>
                    <a:pt x="125693" y="518869"/>
                    <a:pt x="127948" y="518869"/>
                  </a:cubicBezTo>
                  <a:lnTo>
                    <a:pt x="130204" y="519997"/>
                  </a:lnTo>
                  <a:lnTo>
                    <a:pt x="133588" y="519997"/>
                  </a:lnTo>
                  <a:lnTo>
                    <a:pt x="136972" y="519997"/>
                  </a:lnTo>
                  <a:lnTo>
                    <a:pt x="139228" y="519997"/>
                  </a:lnTo>
                  <a:cubicBezTo>
                    <a:pt x="147124" y="519997"/>
                    <a:pt x="155020" y="515486"/>
                    <a:pt x="160660" y="509846"/>
                  </a:cubicBezTo>
                  <a:lnTo>
                    <a:pt x="273118" y="405491"/>
                  </a:lnTo>
                  <a:cubicBezTo>
                    <a:pt x="286653" y="391955"/>
                    <a:pt x="298502" y="359383"/>
                    <a:pt x="284967" y="346975"/>
                  </a:cubicBezTo>
                  <a:cubicBezTo>
                    <a:pt x="271431" y="333439"/>
                    <a:pt x="240278" y="339314"/>
                    <a:pt x="227871" y="352850"/>
                  </a:cubicBezTo>
                  <a:lnTo>
                    <a:pt x="169684" y="406072"/>
                  </a:lnTo>
                  <a:cubicBezTo>
                    <a:pt x="177579" y="245899"/>
                    <a:pt x="289433" y="145896"/>
                    <a:pt x="448294" y="76702"/>
                  </a:cubicBezTo>
                  <a:cubicBezTo>
                    <a:pt x="607155" y="7508"/>
                    <a:pt x="826223" y="193076"/>
                    <a:pt x="839702" y="258307"/>
                  </a:cubicBezTo>
                  <a:cubicBezTo>
                    <a:pt x="853181" y="323538"/>
                    <a:pt x="886338" y="329602"/>
                    <a:pt x="900449" y="331352"/>
                  </a:cubicBezTo>
                  <a:cubicBezTo>
                    <a:pt x="892876" y="335093"/>
                    <a:pt x="950795" y="331607"/>
                    <a:pt x="924365" y="268804"/>
                  </a:cubicBezTo>
                  <a:cubicBezTo>
                    <a:pt x="876411" y="107296"/>
                    <a:pt x="698705" y="0"/>
                    <a:pt x="524996" y="0"/>
                  </a:cubicBezTo>
                  <a:close/>
                </a:path>
              </a:pathLst>
            </a:custGeom>
            <a:solidFill>
              <a:schemeClr val="accent4"/>
            </a:solidFill>
            <a:ln w="11212" cap="flat">
              <a:noFill/>
              <a:prstDash val="solid"/>
              <a:miter/>
            </a:ln>
          </p:spPr>
          <p:txBody>
            <a:bodyPr rtlCol="0" anchor="ctr"/>
            <a:lstStyle/>
            <a:p>
              <a:pPr>
                <a:defRPr/>
              </a:pPr>
              <a:endParaRPr lang="ja-JP" altLang="en-US">
                <a:solidFill>
                  <a:prstClr val="black"/>
                </a:solidFill>
                <a:latin typeface="游ゴシック" panose="020F0502020204030204"/>
                <a:ea typeface="游ゴシック" panose="020B0400000000000000" pitchFamily="50" charset="-128"/>
              </a:endParaRPr>
            </a:p>
          </p:txBody>
        </p:sp>
      </p:grpSp>
      <p:sp>
        <p:nvSpPr>
          <p:cNvPr id="145" name="テキスト ボックス 144">
            <a:extLst>
              <a:ext uri="{FF2B5EF4-FFF2-40B4-BE49-F238E27FC236}">
                <a16:creationId xmlns:a16="http://schemas.microsoft.com/office/drawing/2014/main" id="{6E120328-A331-469B-AE81-6BE21AE91BB0}"/>
              </a:ext>
            </a:extLst>
          </p:cNvPr>
          <p:cNvSpPr txBox="1"/>
          <p:nvPr/>
        </p:nvSpPr>
        <p:spPr>
          <a:xfrm>
            <a:off x="4899392" y="1902420"/>
            <a:ext cx="3311559" cy="558294"/>
          </a:xfrm>
          <a:prstGeom prst="rect">
            <a:avLst/>
          </a:prstGeom>
          <a:noFill/>
        </p:spPr>
        <p:txBody>
          <a:bodyPr wrap="square">
            <a:spAutoFit/>
          </a:bodyPr>
          <a:lstStyle/>
          <a:p>
            <a:pPr marL="88900" indent="-88900" defTabSz="457200">
              <a:lnSpc>
                <a:spcPts val="900"/>
              </a:lnSpc>
              <a:defRPr/>
            </a:pPr>
            <a:r>
              <a:rPr lang="ja-JP" altLang="en-US" sz="900" spc="-100" dirty="0">
                <a:solidFill>
                  <a:prstClr val="black"/>
                </a:solidFill>
                <a:latin typeface="UD デジタル 教科書体 NP-R" panose="02020400000000000000" pitchFamily="18" charset="-128"/>
                <a:ea typeface="UD デジタル 教科書体 NP-R" panose="02020400000000000000" pitchFamily="18" charset="-128"/>
              </a:rPr>
              <a:t>・新技術を取り入れた住まいの普及促進</a:t>
            </a:r>
            <a:endParaRPr lang="en-US" altLang="ja-JP" sz="900" spc="-100" dirty="0">
              <a:solidFill>
                <a:prstClr val="black"/>
              </a:solidFill>
              <a:latin typeface="UD デジタル 教科書体 NP-R" panose="02020400000000000000" pitchFamily="18" charset="-128"/>
              <a:ea typeface="UD デジタル 教科書体 NP-R" panose="02020400000000000000" pitchFamily="18" charset="-128"/>
            </a:endParaRPr>
          </a:p>
          <a:p>
            <a:pPr marL="88900" indent="-88900" defTabSz="457200">
              <a:lnSpc>
                <a:spcPts val="900"/>
              </a:lnSpc>
              <a:defRPr/>
            </a:pPr>
            <a:r>
              <a:rPr lang="ja-JP" altLang="en-US" sz="900" spc="-100" dirty="0">
                <a:solidFill>
                  <a:prstClr val="black"/>
                </a:solidFill>
                <a:latin typeface="UD デジタル 教科書体 NP-R" panose="02020400000000000000" pitchFamily="18" charset="-128"/>
                <a:ea typeface="UD デジタル 教科書体 NP-R" panose="02020400000000000000" pitchFamily="18" charset="-128"/>
              </a:rPr>
              <a:t>・住宅・建築物の脱炭素化・省エネルギー化の推進</a:t>
            </a:r>
            <a:endParaRPr lang="en-US" altLang="ja-JP" sz="900" spc="-100" dirty="0">
              <a:solidFill>
                <a:prstClr val="black"/>
              </a:solidFill>
              <a:latin typeface="UD デジタル 教科書体 NP-R" panose="02020400000000000000" pitchFamily="18" charset="-128"/>
              <a:ea typeface="UD デジタル 教科書体 NP-R" panose="02020400000000000000" pitchFamily="18" charset="-128"/>
            </a:endParaRPr>
          </a:p>
          <a:p>
            <a:pPr marL="88900" indent="-88900" defTabSz="457200">
              <a:lnSpc>
                <a:spcPts val="900"/>
              </a:lnSpc>
              <a:defRPr/>
            </a:pPr>
            <a:r>
              <a:rPr lang="ja-JP" altLang="en-US" sz="900" dirty="0">
                <a:solidFill>
                  <a:prstClr val="black"/>
                </a:solidFill>
                <a:latin typeface="UD デジタル 教科書体 NP-R" panose="02020400000000000000" pitchFamily="18" charset="-128"/>
                <a:ea typeface="UD デジタル 教科書体 NP-R" panose="02020400000000000000" pitchFamily="18" charset="-128"/>
              </a:rPr>
              <a:t>・木造建築物の普及促進</a:t>
            </a:r>
            <a:endParaRPr lang="en-US" altLang="ja-JP" sz="900" dirty="0">
              <a:solidFill>
                <a:prstClr val="black"/>
              </a:solidFill>
              <a:latin typeface="UD デジタル 教科書体 NP-R" panose="02020400000000000000" pitchFamily="18" charset="-128"/>
              <a:ea typeface="UD デジタル 教科書体 NP-R" panose="02020400000000000000" pitchFamily="18" charset="-128"/>
            </a:endParaRPr>
          </a:p>
          <a:p>
            <a:pPr marL="88900" indent="-88900" defTabSz="457200">
              <a:lnSpc>
                <a:spcPts val="900"/>
              </a:lnSpc>
              <a:defRPr/>
            </a:pPr>
            <a:r>
              <a:rPr lang="ja-JP" altLang="en-US" sz="900" spc="-100" dirty="0">
                <a:solidFill>
                  <a:prstClr val="black"/>
                </a:solidFill>
                <a:latin typeface="UD デジタル 教科書体 NP-R" panose="02020400000000000000" pitchFamily="18" charset="-128"/>
                <a:ea typeface="UD デジタル 教科書体 NP-R" panose="02020400000000000000" pitchFamily="18" charset="-128"/>
              </a:rPr>
              <a:t>・既存住宅流通・リフォーム市場の環境整備・活性化</a:t>
            </a:r>
            <a:endParaRPr lang="en-US" altLang="ja-JP" sz="900" spc="-100"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147" name="テキスト ボックス 146">
            <a:extLst>
              <a:ext uri="{FF2B5EF4-FFF2-40B4-BE49-F238E27FC236}">
                <a16:creationId xmlns:a16="http://schemas.microsoft.com/office/drawing/2014/main" id="{32B24331-836A-4CC8-BEE7-0C983280E87F}"/>
              </a:ext>
            </a:extLst>
          </p:cNvPr>
          <p:cNvSpPr txBox="1"/>
          <p:nvPr/>
        </p:nvSpPr>
        <p:spPr>
          <a:xfrm>
            <a:off x="8520079" y="1129676"/>
            <a:ext cx="3479529" cy="646331"/>
          </a:xfrm>
          <a:prstGeom prst="rect">
            <a:avLst/>
          </a:prstGeom>
          <a:noFill/>
        </p:spPr>
        <p:txBody>
          <a:bodyPr wrap="square">
            <a:spAutoFit/>
          </a:bodyPr>
          <a:lstStyle/>
          <a:p>
            <a:pPr marL="90488" indent="-90488" defTabSz="457200">
              <a:defRPr/>
            </a:pPr>
            <a:r>
              <a:rPr lang="ja-JP" altLang="en-US" sz="900" spc="-130" dirty="0">
                <a:solidFill>
                  <a:prstClr val="black"/>
                </a:solidFill>
                <a:latin typeface="UD デジタル 教科書体 NP-R" panose="02020400000000000000" pitchFamily="18" charset="-128"/>
                <a:ea typeface="UD デジタル 教科書体 NP-R" panose="02020400000000000000" pitchFamily="18" charset="-128"/>
              </a:rPr>
              <a:t>・子育て世帯にやさしい住まい・住環境の形成</a:t>
            </a:r>
            <a:endParaRPr lang="en-US" altLang="ja-JP" sz="900" spc="-130" dirty="0">
              <a:solidFill>
                <a:prstClr val="black"/>
              </a:solidFill>
              <a:latin typeface="UD デジタル 教科書体 NP-R" panose="02020400000000000000" pitchFamily="18" charset="-128"/>
              <a:ea typeface="UD デジタル 教科書体 NP-R" panose="02020400000000000000" pitchFamily="18" charset="-128"/>
            </a:endParaRPr>
          </a:p>
          <a:p>
            <a:pPr marL="90488" indent="-90488" defTabSz="457200">
              <a:defRPr/>
            </a:pPr>
            <a:r>
              <a:rPr lang="ja-JP" altLang="en-US" sz="900" spc="-120" dirty="0">
                <a:solidFill>
                  <a:prstClr val="black"/>
                </a:solidFill>
                <a:latin typeface="UD デジタル 教科書体 NP-R" panose="02020400000000000000" pitchFamily="18" charset="-128"/>
                <a:ea typeface="UD デジタル 教科書体 NP-R" panose="02020400000000000000" pitchFamily="18" charset="-128"/>
              </a:rPr>
              <a:t>・若者世代の活躍を支える住まい・住環境の形成</a:t>
            </a:r>
            <a:endParaRPr lang="en-US" altLang="ja-JP" sz="900" spc="-120" dirty="0">
              <a:solidFill>
                <a:prstClr val="black"/>
              </a:solidFill>
              <a:latin typeface="UD デジタル 教科書体 NP-R" panose="02020400000000000000" pitchFamily="18" charset="-128"/>
              <a:ea typeface="UD デジタル 教科書体 NP-R" panose="02020400000000000000" pitchFamily="18" charset="-128"/>
            </a:endParaRPr>
          </a:p>
          <a:p>
            <a:pPr marL="92075" indent="-92075" defTabSz="457200">
              <a:defRPr/>
            </a:pPr>
            <a:r>
              <a:rPr lang="ja-JP" altLang="en-US" sz="900" spc="-120" dirty="0">
                <a:solidFill>
                  <a:prstClr val="black"/>
                </a:solidFill>
                <a:latin typeface="UD デジタル 教科書体 NP-R" panose="02020400000000000000" pitchFamily="18" charset="-128"/>
                <a:ea typeface="UD デジタル 教科書体 NP-R" panose="02020400000000000000" pitchFamily="18" charset="-128"/>
              </a:rPr>
              <a:t>・高齢者が元気にくらすことができる住まい・住環境の形成</a:t>
            </a:r>
            <a:endParaRPr lang="en-US" altLang="ja-JP" sz="900" spc="-120" dirty="0">
              <a:solidFill>
                <a:prstClr val="black"/>
              </a:solidFill>
              <a:latin typeface="UD デジタル 教科書体 NP-R" panose="02020400000000000000" pitchFamily="18" charset="-128"/>
              <a:ea typeface="UD デジタル 教科書体 NP-R" panose="02020400000000000000" pitchFamily="18" charset="-128"/>
            </a:endParaRPr>
          </a:p>
          <a:p>
            <a:pPr marL="92075" indent="-92075" defTabSz="457200">
              <a:defRPr/>
            </a:pPr>
            <a:r>
              <a:rPr lang="ja-JP" altLang="en-US" sz="900" spc="-130" dirty="0">
                <a:solidFill>
                  <a:prstClr val="black"/>
                </a:solidFill>
                <a:latin typeface="UD デジタル 教科書体 NP-R" panose="02020400000000000000" pitchFamily="18" charset="-128"/>
                <a:ea typeface="UD デジタル 教科書体 NP-R" panose="02020400000000000000" pitchFamily="18" charset="-128"/>
              </a:rPr>
              <a:t>・人々につながりや交流が生まれる環境づくり</a:t>
            </a:r>
          </a:p>
        </p:txBody>
      </p:sp>
      <p:sp>
        <p:nvSpPr>
          <p:cNvPr id="148" name="テキスト ボックス 147">
            <a:extLst>
              <a:ext uri="{FF2B5EF4-FFF2-40B4-BE49-F238E27FC236}">
                <a16:creationId xmlns:a16="http://schemas.microsoft.com/office/drawing/2014/main" id="{C0D17754-4BC7-4019-A68E-080110323253}"/>
              </a:ext>
            </a:extLst>
          </p:cNvPr>
          <p:cNvSpPr txBox="1"/>
          <p:nvPr/>
        </p:nvSpPr>
        <p:spPr>
          <a:xfrm>
            <a:off x="8516793" y="1932351"/>
            <a:ext cx="3499719" cy="558294"/>
          </a:xfrm>
          <a:prstGeom prst="rect">
            <a:avLst/>
          </a:prstGeom>
          <a:noFill/>
        </p:spPr>
        <p:txBody>
          <a:bodyPr wrap="square">
            <a:spAutoFit/>
          </a:bodyPr>
          <a:lstStyle/>
          <a:p>
            <a:pPr marL="92075" indent="-92075" defTabSz="457200">
              <a:lnSpc>
                <a:spcPts val="900"/>
              </a:lnSpc>
              <a:defRPr/>
            </a:pPr>
            <a:r>
              <a:rPr lang="ja-JP" altLang="en-US" sz="900" spc="-100" dirty="0">
                <a:solidFill>
                  <a:prstClr val="black"/>
                </a:solidFill>
                <a:latin typeface="UD デジタル 教科書体 NP-R" panose="02020400000000000000" pitchFamily="18" charset="-128"/>
                <a:ea typeface="UD デジタル 教科書体 NP-R" panose="02020400000000000000" pitchFamily="18" charset="-128"/>
              </a:rPr>
              <a:t>・住情報の提供や住教育の推進等、住まいを学ぶ機会の創出</a:t>
            </a:r>
            <a:endParaRPr lang="en-US" altLang="ja-JP" sz="900" spc="-100" dirty="0">
              <a:solidFill>
                <a:prstClr val="black"/>
              </a:solidFill>
              <a:latin typeface="UD デジタル 教科書体 NP-R" panose="02020400000000000000" pitchFamily="18" charset="-128"/>
              <a:ea typeface="UD デジタル 教科書体 NP-R" panose="02020400000000000000" pitchFamily="18" charset="-128"/>
            </a:endParaRPr>
          </a:p>
          <a:p>
            <a:pPr marL="92075" indent="-92075" defTabSz="457200">
              <a:lnSpc>
                <a:spcPts val="900"/>
              </a:lnSpc>
              <a:defRPr/>
            </a:pPr>
            <a:r>
              <a:rPr lang="ja-JP" altLang="en-US" sz="900" dirty="0">
                <a:solidFill>
                  <a:prstClr val="black"/>
                </a:solidFill>
                <a:latin typeface="UD デジタル 教科書体 NP-R" panose="02020400000000000000" pitchFamily="18" charset="-128"/>
                <a:ea typeface="UD デジタル 教科書体 NP-R" panose="02020400000000000000" pitchFamily="18" charset="-128"/>
              </a:rPr>
              <a:t>・住まいに関する相談体制の充実</a:t>
            </a:r>
            <a:endParaRPr lang="en-US" altLang="ja-JP" sz="900" dirty="0">
              <a:solidFill>
                <a:prstClr val="black"/>
              </a:solidFill>
              <a:latin typeface="UD デジタル 教科書体 NP-R" panose="02020400000000000000" pitchFamily="18" charset="-128"/>
              <a:ea typeface="UD デジタル 教科書体 NP-R" panose="02020400000000000000" pitchFamily="18" charset="-128"/>
            </a:endParaRPr>
          </a:p>
          <a:p>
            <a:pPr marL="92075" indent="-92075" defTabSz="457200">
              <a:lnSpc>
                <a:spcPts val="900"/>
              </a:lnSpc>
              <a:defRPr/>
            </a:pPr>
            <a:r>
              <a:rPr lang="ja-JP" altLang="en-US" sz="900" spc="-100" dirty="0">
                <a:solidFill>
                  <a:prstClr val="black"/>
                </a:solidFill>
                <a:latin typeface="UD デジタル 教科書体 NP-R" panose="02020400000000000000" pitchFamily="18" charset="-128"/>
                <a:ea typeface="UD デジタル 教科書体 NP-R" panose="02020400000000000000" pitchFamily="18" charset="-128"/>
              </a:rPr>
              <a:t>・住生活関連産業やくらしを支える多様な担い手の確保と活動しやすい環境の整備</a:t>
            </a:r>
          </a:p>
        </p:txBody>
      </p:sp>
      <p:sp>
        <p:nvSpPr>
          <p:cNvPr id="149" name="テキスト ボックス 148">
            <a:extLst>
              <a:ext uri="{FF2B5EF4-FFF2-40B4-BE49-F238E27FC236}">
                <a16:creationId xmlns:a16="http://schemas.microsoft.com/office/drawing/2014/main" id="{EDA5924D-9B0D-4AAB-AE8B-D0210D2E0E69}"/>
              </a:ext>
            </a:extLst>
          </p:cNvPr>
          <p:cNvSpPr txBox="1"/>
          <p:nvPr/>
        </p:nvSpPr>
        <p:spPr>
          <a:xfrm>
            <a:off x="4918885" y="2879060"/>
            <a:ext cx="3233073" cy="558294"/>
          </a:xfrm>
          <a:prstGeom prst="rect">
            <a:avLst/>
          </a:prstGeom>
          <a:noFill/>
        </p:spPr>
        <p:txBody>
          <a:bodyPr wrap="square">
            <a:spAutoFit/>
          </a:bodyPr>
          <a:lstStyle/>
          <a:p>
            <a:pPr defTabSz="457200">
              <a:lnSpc>
                <a:spcPts val="900"/>
              </a:lnSpc>
              <a:defRPr/>
            </a:pPr>
            <a:r>
              <a:rPr lang="ja-JP" altLang="en-US" sz="900" dirty="0">
                <a:solidFill>
                  <a:prstClr val="black"/>
                </a:solidFill>
                <a:latin typeface="UD デジタル 教科書体 NP-R" panose="02020400000000000000" pitchFamily="18" charset="-128"/>
                <a:ea typeface="UD デジタル 教科書体 NP-R" panose="02020400000000000000" pitchFamily="18" charset="-128"/>
              </a:rPr>
              <a:t>・密集市街地の整備</a:t>
            </a:r>
            <a:endParaRPr lang="en-US" altLang="ja-JP" sz="900" dirty="0">
              <a:solidFill>
                <a:prstClr val="black"/>
              </a:solidFill>
              <a:latin typeface="UD デジタル 教科書体 NP-R" panose="02020400000000000000" pitchFamily="18" charset="-128"/>
              <a:ea typeface="UD デジタル 教科書体 NP-R" panose="02020400000000000000" pitchFamily="18" charset="-128"/>
            </a:endParaRPr>
          </a:p>
          <a:p>
            <a:pPr marL="92075" indent="-92075" defTabSz="457200">
              <a:lnSpc>
                <a:spcPts val="900"/>
              </a:lnSpc>
              <a:defRPr/>
            </a:pPr>
            <a:r>
              <a:rPr lang="ja-JP" altLang="en-US" sz="900" spc="-60" dirty="0">
                <a:solidFill>
                  <a:prstClr val="black"/>
                </a:solidFill>
                <a:latin typeface="UD デジタル 教科書体 NP-R" panose="02020400000000000000" pitchFamily="18" charset="-128"/>
                <a:ea typeface="UD デジタル 教科書体 NP-R" panose="02020400000000000000" pitchFamily="18" charset="-128"/>
              </a:rPr>
              <a:t>・広域緊急交通路沿道建築物の耐震化の推進</a:t>
            </a:r>
          </a:p>
          <a:p>
            <a:pPr marL="92075" indent="-92075" defTabSz="457200">
              <a:lnSpc>
                <a:spcPts val="900"/>
              </a:lnSpc>
              <a:defRPr/>
            </a:pPr>
            <a:r>
              <a:rPr lang="ja-JP" altLang="en-US" sz="900" spc="-120" dirty="0">
                <a:solidFill>
                  <a:prstClr val="black"/>
                </a:solidFill>
                <a:latin typeface="UD デジタル 教科書体 NP-R" panose="02020400000000000000" pitchFamily="18" charset="-128"/>
                <a:ea typeface="UD デジタル 教科書体 NP-R" panose="02020400000000000000" pitchFamily="18" charset="-128"/>
              </a:rPr>
              <a:t>・災害リスクを考慮したまちづくりの推進</a:t>
            </a:r>
            <a:endParaRPr lang="en-US" altLang="ja-JP" sz="900" spc="-120" dirty="0">
              <a:solidFill>
                <a:prstClr val="black"/>
              </a:solidFill>
              <a:latin typeface="UD デジタル 教科書体 NP-R" panose="02020400000000000000" pitchFamily="18" charset="-128"/>
              <a:ea typeface="UD デジタル 教科書体 NP-R" panose="02020400000000000000" pitchFamily="18" charset="-128"/>
            </a:endParaRPr>
          </a:p>
          <a:p>
            <a:pPr marL="92075" indent="-92075" defTabSz="457200">
              <a:lnSpc>
                <a:spcPts val="900"/>
              </a:lnSpc>
              <a:defRPr/>
            </a:pPr>
            <a:r>
              <a:rPr lang="ja-JP" altLang="en-US" sz="900" spc="-100" dirty="0">
                <a:solidFill>
                  <a:prstClr val="black"/>
                </a:solidFill>
                <a:latin typeface="UD デジタル 教科書体 NP-R" panose="02020400000000000000" pitchFamily="18" charset="-128"/>
                <a:ea typeface="UD デジタル 教科書体 NP-R" panose="02020400000000000000" pitchFamily="18" charset="-128"/>
              </a:rPr>
              <a:t>・災害復興までを見据えた平時からの体制整備</a:t>
            </a:r>
            <a:endParaRPr lang="en-US" altLang="ja-JP" sz="900" spc="-100"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150" name="テキスト ボックス 149">
            <a:extLst>
              <a:ext uri="{FF2B5EF4-FFF2-40B4-BE49-F238E27FC236}">
                <a16:creationId xmlns:a16="http://schemas.microsoft.com/office/drawing/2014/main" id="{33DC6761-FFA9-42C0-848E-EEB274E5DB56}"/>
              </a:ext>
            </a:extLst>
          </p:cNvPr>
          <p:cNvSpPr txBox="1"/>
          <p:nvPr/>
        </p:nvSpPr>
        <p:spPr>
          <a:xfrm>
            <a:off x="8514148" y="2920005"/>
            <a:ext cx="3097585" cy="507831"/>
          </a:xfrm>
          <a:prstGeom prst="rect">
            <a:avLst/>
          </a:prstGeom>
          <a:noFill/>
        </p:spPr>
        <p:txBody>
          <a:bodyPr wrap="square">
            <a:spAutoFit/>
          </a:bodyPr>
          <a:lstStyle/>
          <a:p>
            <a:pPr marL="92075" indent="-92075" defTabSz="457200">
              <a:defRPr/>
            </a:pPr>
            <a:r>
              <a:rPr lang="ja-JP" altLang="en-US" sz="900" spc="-100" dirty="0">
                <a:solidFill>
                  <a:prstClr val="black"/>
                </a:solidFill>
                <a:latin typeface="UD デジタル 教科書体 NP-R" panose="02020400000000000000" pitchFamily="18" charset="-128"/>
                <a:ea typeface="UD デジタル 教科書体 NP-R" panose="02020400000000000000" pitchFamily="18" charset="-128"/>
              </a:rPr>
              <a:t>・住宅ストック全体を活用した居住の安定確保</a:t>
            </a:r>
            <a:endParaRPr lang="en-US" altLang="ja-JP" sz="900" spc="-100" dirty="0">
              <a:solidFill>
                <a:prstClr val="black"/>
              </a:solidFill>
              <a:latin typeface="UD デジタル 教科書体 NP-R" panose="02020400000000000000" pitchFamily="18" charset="-128"/>
              <a:ea typeface="UD デジタル 教科書体 NP-R" panose="02020400000000000000" pitchFamily="18" charset="-128"/>
            </a:endParaRPr>
          </a:p>
          <a:p>
            <a:pPr marL="92075" indent="-92075" defTabSz="457200">
              <a:defRPr/>
            </a:pPr>
            <a:r>
              <a:rPr lang="ja-JP" altLang="en-US" sz="900" spc="-100" dirty="0">
                <a:solidFill>
                  <a:prstClr val="black"/>
                </a:solidFill>
                <a:latin typeface="UD デジタル 教科書体 NP-R" panose="02020400000000000000" pitchFamily="18" charset="-128"/>
                <a:ea typeface="UD デジタル 教科書体 NP-R" panose="02020400000000000000" pitchFamily="18" charset="-128"/>
              </a:rPr>
              <a:t>・民間賃貸住宅における居住安定の確保</a:t>
            </a:r>
            <a:endParaRPr lang="en-US" altLang="ja-JP" sz="900" spc="-100" dirty="0">
              <a:solidFill>
                <a:prstClr val="black"/>
              </a:solidFill>
              <a:latin typeface="UD デジタル 教科書体 NP-R" panose="02020400000000000000" pitchFamily="18" charset="-128"/>
              <a:ea typeface="UD デジタル 教科書体 NP-R" panose="02020400000000000000" pitchFamily="18" charset="-128"/>
            </a:endParaRPr>
          </a:p>
          <a:p>
            <a:pPr marL="92075" indent="-92075" defTabSz="457200">
              <a:defRPr/>
            </a:pPr>
            <a:r>
              <a:rPr lang="ja-JP" altLang="en-US" sz="900" spc="-100" dirty="0">
                <a:solidFill>
                  <a:prstClr val="black"/>
                </a:solidFill>
                <a:latin typeface="UD デジタル 教科書体 NP-R" panose="02020400000000000000" pitchFamily="18" charset="-128"/>
                <a:ea typeface="UD デジタル 教科書体 NP-R" panose="02020400000000000000" pitchFamily="18" charset="-128"/>
              </a:rPr>
              <a:t>・公的賃貸住宅の的確な供給とストックの有効活用</a:t>
            </a:r>
            <a:endParaRPr lang="en-US" altLang="ja-JP" sz="900" spc="-100"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151" name="テキスト ボックス 150">
            <a:extLst>
              <a:ext uri="{FF2B5EF4-FFF2-40B4-BE49-F238E27FC236}">
                <a16:creationId xmlns:a16="http://schemas.microsoft.com/office/drawing/2014/main" id="{325CDAC9-F2B5-4AE3-BCAF-41BE0F06E76D}"/>
              </a:ext>
            </a:extLst>
          </p:cNvPr>
          <p:cNvSpPr txBox="1"/>
          <p:nvPr/>
        </p:nvSpPr>
        <p:spPr>
          <a:xfrm>
            <a:off x="8509427" y="3588514"/>
            <a:ext cx="2867392" cy="507831"/>
          </a:xfrm>
          <a:prstGeom prst="rect">
            <a:avLst/>
          </a:prstGeom>
          <a:noFill/>
        </p:spPr>
        <p:txBody>
          <a:bodyPr wrap="square">
            <a:spAutoFit/>
          </a:bodyPr>
          <a:lstStyle/>
          <a:p>
            <a:pPr marL="92075" indent="-92075" defTabSz="457200">
              <a:defRPr/>
            </a:pPr>
            <a:r>
              <a:rPr lang="ja-JP" altLang="en-US" sz="900" spc="-120" dirty="0">
                <a:solidFill>
                  <a:prstClr val="black"/>
                </a:solidFill>
                <a:latin typeface="UD デジタル 教科書体 NP-R" panose="02020400000000000000" pitchFamily="18" charset="-128"/>
                <a:ea typeface="UD デジタル 教科書体 NP-R" panose="02020400000000000000" pitchFamily="18" charset="-128"/>
              </a:rPr>
              <a:t>・住生活関連産業の振興に向けた環境整備</a:t>
            </a:r>
            <a:endParaRPr lang="en-US" altLang="ja-JP" sz="900" spc="-120" dirty="0">
              <a:solidFill>
                <a:prstClr val="black"/>
              </a:solidFill>
              <a:latin typeface="UD デジタル 教科書体 NP-R" panose="02020400000000000000" pitchFamily="18" charset="-128"/>
              <a:ea typeface="UD デジタル 教科書体 NP-R" panose="02020400000000000000" pitchFamily="18" charset="-128"/>
            </a:endParaRPr>
          </a:p>
          <a:p>
            <a:pPr marL="92075" indent="-92075" defTabSz="457200">
              <a:defRPr/>
            </a:pPr>
            <a:r>
              <a:rPr lang="ja-JP" altLang="en-US" sz="900" dirty="0">
                <a:solidFill>
                  <a:prstClr val="black"/>
                </a:solidFill>
                <a:latin typeface="UD デジタル 教科書体 NP-R" panose="02020400000000000000" pitchFamily="18" charset="-128"/>
                <a:ea typeface="UD デジタル 教科書体 NP-R" panose="02020400000000000000" pitchFamily="18" charset="-128"/>
              </a:rPr>
              <a:t>・不動産取引等における差別の解消</a:t>
            </a:r>
            <a:endParaRPr lang="en-US" altLang="ja-JP" sz="900" dirty="0">
              <a:solidFill>
                <a:prstClr val="black"/>
              </a:solidFill>
              <a:latin typeface="UD デジタル 教科書体 NP-R" panose="02020400000000000000" pitchFamily="18" charset="-128"/>
              <a:ea typeface="UD デジタル 教科書体 NP-R" panose="02020400000000000000" pitchFamily="18" charset="-128"/>
            </a:endParaRPr>
          </a:p>
          <a:p>
            <a:pPr marL="92075" indent="-92075" defTabSz="457200">
              <a:defRPr/>
            </a:pPr>
            <a:r>
              <a:rPr lang="ja-JP" altLang="en-US" sz="900" dirty="0">
                <a:solidFill>
                  <a:prstClr val="black"/>
                </a:solidFill>
                <a:latin typeface="UD デジタル 教科書体 NP-R" panose="02020400000000000000" pitchFamily="18" charset="-128"/>
                <a:ea typeface="UD デジタル 教科書体 NP-R" panose="02020400000000000000" pitchFamily="18" charset="-128"/>
              </a:rPr>
              <a:t>・建築分野における新技術の普及</a:t>
            </a:r>
            <a:endParaRPr lang="en-US" altLang="ja-JP" sz="900"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157" name="テキスト ボックス 156">
            <a:extLst>
              <a:ext uri="{FF2B5EF4-FFF2-40B4-BE49-F238E27FC236}">
                <a16:creationId xmlns:a16="http://schemas.microsoft.com/office/drawing/2014/main" id="{9DEFF338-0AAF-4F49-A34A-D91061FD33FA}"/>
              </a:ext>
            </a:extLst>
          </p:cNvPr>
          <p:cNvSpPr txBox="1"/>
          <p:nvPr/>
        </p:nvSpPr>
        <p:spPr>
          <a:xfrm>
            <a:off x="4917334" y="3519393"/>
            <a:ext cx="3156079" cy="734625"/>
          </a:xfrm>
          <a:prstGeom prst="rect">
            <a:avLst/>
          </a:prstGeom>
          <a:noFill/>
        </p:spPr>
        <p:txBody>
          <a:bodyPr wrap="square">
            <a:spAutoFit/>
          </a:bodyPr>
          <a:lstStyle/>
          <a:p>
            <a:pPr marL="92075" indent="-92075" defTabSz="457200">
              <a:lnSpc>
                <a:spcPts val="1000"/>
              </a:lnSpc>
              <a:defRPr/>
            </a:pPr>
            <a:r>
              <a:rPr lang="ja-JP" altLang="en-US" sz="900" spc="-100" dirty="0">
                <a:solidFill>
                  <a:prstClr val="black"/>
                </a:solidFill>
                <a:latin typeface="UD デジタル 教科書体 NP-R" panose="02020400000000000000" pitchFamily="18" charset="-128"/>
                <a:ea typeface="UD デジタル 教科書体 NP-R" panose="02020400000000000000" pitchFamily="18" charset="-128"/>
              </a:rPr>
              <a:t>・住宅・建築物の耐震化のさらなる推進</a:t>
            </a:r>
            <a:endParaRPr lang="en-US" altLang="ja-JP" sz="900" spc="-100" dirty="0">
              <a:solidFill>
                <a:prstClr val="black"/>
              </a:solidFill>
              <a:latin typeface="UD デジタル 教科書体 NP-R" panose="02020400000000000000" pitchFamily="18" charset="-128"/>
              <a:ea typeface="UD デジタル 教科書体 NP-R" panose="02020400000000000000" pitchFamily="18" charset="-128"/>
            </a:endParaRPr>
          </a:p>
          <a:p>
            <a:pPr marL="92075" indent="-92075" defTabSz="457200">
              <a:lnSpc>
                <a:spcPts val="1000"/>
              </a:lnSpc>
              <a:defRPr/>
            </a:pPr>
            <a:r>
              <a:rPr lang="ja-JP" altLang="en-US" sz="900" dirty="0">
                <a:solidFill>
                  <a:prstClr val="black"/>
                </a:solidFill>
                <a:latin typeface="UD デジタル 教科書体 NP-R" panose="02020400000000000000" pitchFamily="18" charset="-128"/>
                <a:ea typeface="UD デジタル 教科書体 NP-R" panose="02020400000000000000" pitchFamily="18" charset="-128"/>
              </a:rPr>
              <a:t>・空家等の管理・除却の推進</a:t>
            </a:r>
            <a:endParaRPr lang="en-US" altLang="ja-JP" sz="900" dirty="0">
              <a:solidFill>
                <a:prstClr val="black"/>
              </a:solidFill>
              <a:latin typeface="UD デジタル 教科書体 NP-R" panose="02020400000000000000" pitchFamily="18" charset="-128"/>
              <a:ea typeface="UD デジタル 教科書体 NP-R" panose="02020400000000000000" pitchFamily="18" charset="-128"/>
            </a:endParaRPr>
          </a:p>
          <a:p>
            <a:pPr marL="92075" indent="-92075" defTabSz="457200">
              <a:lnSpc>
                <a:spcPts val="1000"/>
              </a:lnSpc>
              <a:defRPr/>
            </a:pPr>
            <a:r>
              <a:rPr lang="ja-JP" altLang="en-US" sz="900" spc="-100" dirty="0">
                <a:solidFill>
                  <a:prstClr val="black"/>
                </a:solidFill>
                <a:latin typeface="UD デジタル 教科書体 NP-R" panose="02020400000000000000" pitchFamily="18" charset="-128"/>
                <a:ea typeface="UD デジタル 教科書体 NP-R" panose="02020400000000000000" pitchFamily="18" charset="-128"/>
              </a:rPr>
              <a:t>・分譲マンションの管理適正化・再生円滑化</a:t>
            </a:r>
            <a:endParaRPr lang="en-US" altLang="ja-JP" sz="900" spc="-100" dirty="0">
              <a:solidFill>
                <a:prstClr val="black"/>
              </a:solidFill>
              <a:latin typeface="UD デジタル 教科書体 NP-R" panose="02020400000000000000" pitchFamily="18" charset="-128"/>
              <a:ea typeface="UD デジタル 教科書体 NP-R" panose="02020400000000000000" pitchFamily="18" charset="-128"/>
            </a:endParaRPr>
          </a:p>
          <a:p>
            <a:pPr marL="92075" indent="-92075" defTabSz="457200">
              <a:lnSpc>
                <a:spcPts val="1000"/>
              </a:lnSpc>
              <a:defRPr/>
            </a:pPr>
            <a:r>
              <a:rPr lang="ja-JP" altLang="en-US" sz="900" dirty="0">
                <a:solidFill>
                  <a:prstClr val="black"/>
                </a:solidFill>
                <a:latin typeface="UD デジタル 教科書体 NP-R" panose="02020400000000000000" pitchFamily="18" charset="-128"/>
                <a:ea typeface="UD デジタル 教科書体 NP-R" panose="02020400000000000000" pitchFamily="18" charset="-128"/>
              </a:rPr>
              <a:t>・犯罪に強い住まいづくりの推進</a:t>
            </a:r>
            <a:endParaRPr lang="en-US" altLang="ja-JP" sz="900" dirty="0">
              <a:solidFill>
                <a:prstClr val="black"/>
              </a:solidFill>
              <a:latin typeface="UD デジタル 教科書体 NP-R" panose="02020400000000000000" pitchFamily="18" charset="-128"/>
              <a:ea typeface="UD デジタル 教科書体 NP-R" panose="02020400000000000000" pitchFamily="18" charset="-128"/>
            </a:endParaRPr>
          </a:p>
          <a:p>
            <a:pPr marL="92075" indent="-92075" defTabSz="457200">
              <a:lnSpc>
                <a:spcPts val="1000"/>
              </a:lnSpc>
              <a:defRPr/>
            </a:pPr>
            <a:r>
              <a:rPr lang="ja-JP" altLang="en-US" sz="900" dirty="0">
                <a:solidFill>
                  <a:prstClr val="black"/>
                </a:solidFill>
                <a:latin typeface="UD デジタル 教科書体 NP-R" panose="02020400000000000000" pitchFamily="18" charset="-128"/>
                <a:ea typeface="UD デジタル 教科書体 NP-R" panose="02020400000000000000" pitchFamily="18" charset="-128"/>
              </a:rPr>
              <a:t>・建築基準関連の法令順守の徹底</a:t>
            </a:r>
            <a:endParaRPr lang="en-US" altLang="ja-JP" sz="900"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139" name="テキスト ボックス 138">
            <a:extLst>
              <a:ext uri="{FF2B5EF4-FFF2-40B4-BE49-F238E27FC236}">
                <a16:creationId xmlns:a16="http://schemas.microsoft.com/office/drawing/2014/main" id="{235FD186-F237-4A9F-8D87-28CD37A492AC}"/>
              </a:ext>
            </a:extLst>
          </p:cNvPr>
          <p:cNvSpPr txBox="1"/>
          <p:nvPr/>
        </p:nvSpPr>
        <p:spPr>
          <a:xfrm>
            <a:off x="4900684" y="1149182"/>
            <a:ext cx="3364732" cy="673711"/>
          </a:xfrm>
          <a:prstGeom prst="rect">
            <a:avLst/>
          </a:prstGeom>
          <a:noFill/>
        </p:spPr>
        <p:txBody>
          <a:bodyPr wrap="square">
            <a:spAutoFit/>
          </a:bodyPr>
          <a:lstStyle/>
          <a:p>
            <a:pPr marL="88900" indent="-88900" defTabSz="457200">
              <a:lnSpc>
                <a:spcPts val="900"/>
              </a:lnSpc>
              <a:defRPr/>
            </a:pPr>
            <a:r>
              <a:rPr lang="ja-JP" altLang="en-US" sz="900" spc="-100" dirty="0">
                <a:solidFill>
                  <a:prstClr val="black"/>
                </a:solidFill>
                <a:latin typeface="UD デジタル 教科書体 NP-R" panose="02020400000000000000" pitchFamily="18" charset="-128"/>
                <a:ea typeface="UD デジタル 教科書体 NP-R" panose="02020400000000000000" pitchFamily="18" charset="-128"/>
              </a:rPr>
              <a:t>・世界に誇れる景観づくり</a:t>
            </a:r>
            <a:endParaRPr lang="en-US" altLang="ja-JP" sz="900" spc="-100" dirty="0">
              <a:solidFill>
                <a:prstClr val="black"/>
              </a:solidFill>
              <a:latin typeface="UD デジタル 教科書体 NP-R" panose="02020400000000000000" pitchFamily="18" charset="-128"/>
              <a:ea typeface="UD デジタル 教科書体 NP-R" panose="02020400000000000000" pitchFamily="18" charset="-128"/>
            </a:endParaRPr>
          </a:p>
          <a:p>
            <a:pPr marL="88900" indent="-88900" defTabSz="457200">
              <a:lnSpc>
                <a:spcPts val="900"/>
              </a:lnSpc>
              <a:defRPr/>
            </a:pPr>
            <a:r>
              <a:rPr lang="ja-JP" altLang="en-US" sz="900" spc="-100" dirty="0">
                <a:solidFill>
                  <a:prstClr val="black"/>
                </a:solidFill>
                <a:latin typeface="UD デジタル 教科書体 NP-R" panose="02020400000000000000" pitchFamily="18" charset="-128"/>
                <a:ea typeface="UD デジタル 教科書体 NP-R" panose="02020400000000000000" pitchFamily="18" charset="-128"/>
              </a:rPr>
              <a:t>・ユニバーサルデザインのまちづくりの推進</a:t>
            </a:r>
            <a:endParaRPr lang="en-US" altLang="ja-JP" sz="900" spc="-100" dirty="0">
              <a:solidFill>
                <a:prstClr val="black"/>
              </a:solidFill>
              <a:latin typeface="UD デジタル 教科書体 NP-R" panose="02020400000000000000" pitchFamily="18" charset="-128"/>
              <a:ea typeface="UD デジタル 教科書体 NP-R" panose="02020400000000000000" pitchFamily="18" charset="-128"/>
            </a:endParaRPr>
          </a:p>
          <a:p>
            <a:pPr marL="90488" indent="-90488" defTabSz="457200">
              <a:lnSpc>
                <a:spcPts val="900"/>
              </a:lnSpc>
              <a:defRPr/>
            </a:pPr>
            <a:r>
              <a:rPr lang="ja-JP" altLang="en-US" sz="900" spc="-130">
                <a:solidFill>
                  <a:prstClr val="black"/>
                </a:solidFill>
                <a:latin typeface="UD デジタル 教科書体 NP-R" panose="02020400000000000000" pitchFamily="18" charset="-128"/>
                <a:ea typeface="UD デジタル 教科書体 NP-R" panose="02020400000000000000" pitchFamily="18" charset="-128"/>
              </a:rPr>
              <a:t>・スマートシティなど個性</a:t>
            </a:r>
            <a:r>
              <a:rPr lang="ja-JP" altLang="en-US" sz="900" spc="-130" dirty="0">
                <a:solidFill>
                  <a:prstClr val="black"/>
                </a:solidFill>
                <a:latin typeface="UD デジタル 教科書体 NP-R" panose="02020400000000000000" pitchFamily="18" charset="-128"/>
                <a:ea typeface="UD デジタル 教科書体 NP-R" panose="02020400000000000000" pitchFamily="18" charset="-128"/>
              </a:rPr>
              <a:t>あるまちづくりの推進</a:t>
            </a:r>
            <a:endParaRPr lang="en-US" altLang="ja-JP" sz="900" spc="-130" dirty="0">
              <a:solidFill>
                <a:prstClr val="black"/>
              </a:solidFill>
              <a:latin typeface="UD デジタル 教科書体 NP-R" panose="02020400000000000000" pitchFamily="18" charset="-128"/>
              <a:ea typeface="UD デジタル 教科書体 NP-R" panose="02020400000000000000" pitchFamily="18" charset="-128"/>
            </a:endParaRPr>
          </a:p>
          <a:p>
            <a:pPr marL="90488" indent="-90488" defTabSz="457200">
              <a:lnSpc>
                <a:spcPts val="900"/>
              </a:lnSpc>
              <a:defRPr/>
            </a:pPr>
            <a:r>
              <a:rPr lang="ja-JP" altLang="en-US" sz="900" spc="-100" dirty="0">
                <a:solidFill>
                  <a:prstClr val="black"/>
                </a:solidFill>
                <a:latin typeface="UD デジタル 教科書体 NP-R" panose="02020400000000000000" pitchFamily="18" charset="-128"/>
                <a:ea typeface="UD デジタル 教科書体 NP-R" panose="02020400000000000000" pitchFamily="18" charset="-128"/>
              </a:rPr>
              <a:t>・地域資源を活用したまちづくりの推進</a:t>
            </a:r>
            <a:endParaRPr lang="en-US" altLang="ja-JP" sz="900" spc="-100" dirty="0">
              <a:solidFill>
                <a:prstClr val="black"/>
              </a:solidFill>
              <a:latin typeface="UD デジタル 教科書体 NP-R" panose="02020400000000000000" pitchFamily="18" charset="-128"/>
              <a:ea typeface="UD デジタル 教科書体 NP-R" panose="02020400000000000000" pitchFamily="18" charset="-128"/>
            </a:endParaRPr>
          </a:p>
          <a:p>
            <a:pPr marL="90488" indent="-90488" defTabSz="457200">
              <a:lnSpc>
                <a:spcPts val="900"/>
              </a:lnSpc>
              <a:defRPr/>
            </a:pPr>
            <a:r>
              <a:rPr lang="ja-JP" altLang="en-US" sz="900" dirty="0">
                <a:solidFill>
                  <a:prstClr val="black"/>
                </a:solidFill>
                <a:latin typeface="UD デジタル 教科書体 NP-R" panose="02020400000000000000" pitchFamily="18" charset="-128"/>
                <a:ea typeface="UD デジタル 教科書体 NP-R" panose="02020400000000000000" pitchFamily="18" charset="-128"/>
              </a:rPr>
              <a:t>・みどりあふれる住環境の形成</a:t>
            </a:r>
            <a:endParaRPr lang="en-US" altLang="ja-JP" sz="900"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118" name="角丸四角形 65">
            <a:extLst>
              <a:ext uri="{FF2B5EF4-FFF2-40B4-BE49-F238E27FC236}">
                <a16:creationId xmlns:a16="http://schemas.microsoft.com/office/drawing/2014/main" id="{92A08431-57AC-47A6-ABC7-179C7AE761BF}"/>
              </a:ext>
            </a:extLst>
          </p:cNvPr>
          <p:cNvSpPr/>
          <p:nvPr/>
        </p:nvSpPr>
        <p:spPr>
          <a:xfrm>
            <a:off x="4937308" y="787747"/>
            <a:ext cx="2134800" cy="180000"/>
          </a:xfrm>
          <a:prstGeom prst="roundRect">
            <a:avLst>
              <a:gd name="adj" fmla="val 7429"/>
            </a:avLst>
          </a:prstGeom>
          <a:solidFill>
            <a:srgbClr val="98DDD5"/>
          </a:solidFill>
          <a:ln w="38100">
            <a:solidFill>
              <a:schemeClr val="bg1"/>
            </a:solidFill>
          </a:ln>
          <a:effectLst/>
          <a:scene3d>
            <a:camera prst="orthographicFront">
              <a:rot lat="0" lon="0" rev="0"/>
            </a:camera>
            <a:lightRig rig="threePt" dir="t">
              <a:rot lat="0" lon="0" rev="1200000"/>
            </a:lightRig>
          </a:scene3d>
          <a:sp3d/>
        </p:spPr>
        <p:txBody>
          <a:bodyPr lIns="91430" tIns="45714" rIns="91430" bIns="45714" rtlCol="0" anchor="ctr"/>
          <a:lstStyle/>
          <a:p>
            <a:pPr algn="ctr" defTabSz="914290">
              <a:lnSpc>
                <a:spcPts val="1960"/>
              </a:lnSpc>
              <a:defRPr/>
            </a:pPr>
            <a:endParaRPr lang="ja-JP" altLang="en-US" kern="0"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71" name="テキスト ボックス 70">
            <a:extLst>
              <a:ext uri="{FF2B5EF4-FFF2-40B4-BE49-F238E27FC236}">
                <a16:creationId xmlns:a16="http://schemas.microsoft.com/office/drawing/2014/main" id="{9A3F762E-3081-4997-9492-86A38045A1AC}"/>
              </a:ext>
            </a:extLst>
          </p:cNvPr>
          <p:cNvSpPr txBox="1"/>
          <p:nvPr/>
        </p:nvSpPr>
        <p:spPr>
          <a:xfrm>
            <a:off x="4925577" y="758219"/>
            <a:ext cx="2231446" cy="261610"/>
          </a:xfrm>
          <a:prstGeom prst="rect">
            <a:avLst/>
          </a:prstGeom>
          <a:noFill/>
        </p:spPr>
        <p:txBody>
          <a:bodyPr wrap="square">
            <a:spAutoFit/>
          </a:bodyPr>
          <a:lstStyle/>
          <a:p>
            <a:pPr marL="197770" indent="-196050" algn="ctr" defTabSz="457200">
              <a:defRPr/>
            </a:pPr>
            <a:r>
              <a:rPr kumimoji="0" lang="ja-JP" altLang="en-US" sz="1100" u="sng" dirty="0">
                <a:solidFill>
                  <a:prstClr val="black"/>
                </a:solidFill>
                <a:latin typeface="UD デジタル 教科書体 N-B" panose="02020700000000000000" pitchFamily="17" charset="-128"/>
                <a:ea typeface="UD デジタル 教科書体 N-B" panose="02020700000000000000" pitchFamily="17" charset="-128"/>
              </a:rPr>
              <a:t>１</a:t>
            </a:r>
            <a:r>
              <a:rPr kumimoji="0" lang="en-US" altLang="ja-JP" sz="1100" u="sng" dirty="0">
                <a:solidFill>
                  <a:prstClr val="black"/>
                </a:solidFill>
                <a:latin typeface="UD デジタル 教科書体 N-B" panose="02020700000000000000" pitchFamily="17" charset="-128"/>
                <a:ea typeface="UD デジタル 教科書体 N-B" panose="02020700000000000000" pitchFamily="17" charset="-128"/>
              </a:rPr>
              <a:t>.</a:t>
            </a:r>
            <a:r>
              <a:rPr kumimoji="0" lang="ja-JP" altLang="en-US" sz="1100" u="sng" dirty="0">
                <a:solidFill>
                  <a:prstClr val="black"/>
                </a:solidFill>
                <a:latin typeface="UD デジタル 教科書体 N-B" panose="02020700000000000000" pitchFamily="17" charset="-128"/>
                <a:ea typeface="UD デジタル 教科書体 N-B" panose="02020700000000000000" pitchFamily="17" charset="-128"/>
              </a:rPr>
              <a:t>国内外から人々を惹きつける</a:t>
            </a:r>
            <a:endParaRPr kumimoji="0" lang="en-US" altLang="ja-JP" sz="1100" u="sng" dirty="0">
              <a:solidFill>
                <a:prstClr val="black"/>
              </a:solidFill>
              <a:latin typeface="UD デジタル 教科書体 N-B" panose="02020700000000000000" pitchFamily="17" charset="-128"/>
              <a:ea typeface="UD デジタル 教科書体 N-B" panose="02020700000000000000" pitchFamily="17" charset="-128"/>
            </a:endParaRPr>
          </a:p>
        </p:txBody>
      </p:sp>
      <p:sp>
        <p:nvSpPr>
          <p:cNvPr id="120" name="角丸四角形 65">
            <a:extLst>
              <a:ext uri="{FF2B5EF4-FFF2-40B4-BE49-F238E27FC236}">
                <a16:creationId xmlns:a16="http://schemas.microsoft.com/office/drawing/2014/main" id="{548B901F-CF5E-4FC4-B58F-7440457F23C3}"/>
              </a:ext>
            </a:extLst>
          </p:cNvPr>
          <p:cNvSpPr/>
          <p:nvPr/>
        </p:nvSpPr>
        <p:spPr>
          <a:xfrm>
            <a:off x="8540624" y="781929"/>
            <a:ext cx="2134800" cy="180000"/>
          </a:xfrm>
          <a:prstGeom prst="roundRect">
            <a:avLst>
              <a:gd name="adj" fmla="val 7429"/>
            </a:avLst>
          </a:prstGeom>
          <a:solidFill>
            <a:srgbClr val="98DDD5"/>
          </a:solidFill>
          <a:ln w="38100">
            <a:solidFill>
              <a:schemeClr val="bg1"/>
            </a:solidFill>
          </a:ln>
          <a:effectLst/>
          <a:scene3d>
            <a:camera prst="orthographicFront">
              <a:rot lat="0" lon="0" rev="0"/>
            </a:camera>
            <a:lightRig rig="threePt" dir="t">
              <a:rot lat="0" lon="0" rev="1200000"/>
            </a:lightRig>
          </a:scene3d>
          <a:sp3d/>
        </p:spPr>
        <p:txBody>
          <a:bodyPr lIns="91430" tIns="45714" rIns="91430" bIns="45714" rtlCol="0" anchor="ctr"/>
          <a:lstStyle/>
          <a:p>
            <a:pPr algn="ctr" defTabSz="914290">
              <a:lnSpc>
                <a:spcPts val="1960"/>
              </a:lnSpc>
              <a:defRPr/>
            </a:pPr>
            <a:endParaRPr lang="ja-JP" altLang="en-US" kern="0"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72" name="テキスト ボックス 71">
            <a:extLst>
              <a:ext uri="{FF2B5EF4-FFF2-40B4-BE49-F238E27FC236}">
                <a16:creationId xmlns:a16="http://schemas.microsoft.com/office/drawing/2014/main" id="{6085FFE0-AD99-486E-AE6C-7264FB493E7F}"/>
              </a:ext>
            </a:extLst>
          </p:cNvPr>
          <p:cNvSpPr txBox="1"/>
          <p:nvPr/>
        </p:nvSpPr>
        <p:spPr>
          <a:xfrm>
            <a:off x="8576972" y="737723"/>
            <a:ext cx="2134800" cy="261610"/>
          </a:xfrm>
          <a:prstGeom prst="rect">
            <a:avLst/>
          </a:prstGeom>
          <a:noFill/>
        </p:spPr>
        <p:txBody>
          <a:bodyPr wrap="square">
            <a:spAutoFit/>
          </a:bodyPr>
          <a:lstStyle/>
          <a:p>
            <a:pPr marL="197770" indent="-196050" algn="ctr" defTabSz="457200">
              <a:defRPr/>
            </a:pPr>
            <a:r>
              <a:rPr kumimoji="0" lang="ja-JP" altLang="en-US" sz="1100" u="sng" dirty="0">
                <a:solidFill>
                  <a:prstClr val="black"/>
                </a:solidFill>
                <a:latin typeface="UD デジタル 教科書体 N-B" panose="02020700000000000000" pitchFamily="17" charset="-128"/>
                <a:ea typeface="UD デジタル 教科書体 N-B" panose="02020700000000000000" pitchFamily="17" charset="-128"/>
              </a:rPr>
              <a:t>２</a:t>
            </a:r>
            <a:r>
              <a:rPr kumimoji="0" lang="en-US" altLang="ja-JP" sz="1100" u="sng" dirty="0">
                <a:solidFill>
                  <a:prstClr val="black"/>
                </a:solidFill>
                <a:latin typeface="UD デジタル 教科書体 N-B" panose="02020700000000000000" pitchFamily="17" charset="-128"/>
                <a:ea typeface="UD デジタル 教科書体 N-B" panose="02020700000000000000" pitchFamily="17" charset="-128"/>
              </a:rPr>
              <a:t>.</a:t>
            </a:r>
            <a:r>
              <a:rPr kumimoji="0" lang="ja-JP" altLang="en-US" sz="1100" u="sng" dirty="0">
                <a:solidFill>
                  <a:prstClr val="black"/>
                </a:solidFill>
                <a:latin typeface="UD デジタル 教科書体 N-B" panose="02020700000000000000" pitchFamily="17" charset="-128"/>
                <a:ea typeface="UD デジタル 教科書体 N-B" panose="02020700000000000000" pitchFamily="17" charset="-128"/>
              </a:rPr>
              <a:t>多様なくらしを実現できる</a:t>
            </a:r>
            <a:endParaRPr kumimoji="0" lang="ja-JP" altLang="en-US" sz="1100" u="sng" dirty="0">
              <a:solidFill>
                <a:prstClr val="black"/>
              </a:solidFill>
              <a:latin typeface="游ゴシック" panose="020F0502020204030204"/>
              <a:ea typeface="游ゴシック" panose="020B0400000000000000" pitchFamily="50" charset="-128"/>
            </a:endParaRPr>
          </a:p>
        </p:txBody>
      </p:sp>
      <p:sp>
        <p:nvSpPr>
          <p:cNvPr id="122" name="角丸四角形 65">
            <a:extLst>
              <a:ext uri="{FF2B5EF4-FFF2-40B4-BE49-F238E27FC236}">
                <a16:creationId xmlns:a16="http://schemas.microsoft.com/office/drawing/2014/main" id="{0720BCD9-1145-4425-AA83-D90663141B91}"/>
              </a:ext>
            </a:extLst>
          </p:cNvPr>
          <p:cNvSpPr/>
          <p:nvPr/>
        </p:nvSpPr>
        <p:spPr>
          <a:xfrm>
            <a:off x="4944342" y="2513510"/>
            <a:ext cx="1872798" cy="200400"/>
          </a:xfrm>
          <a:prstGeom prst="roundRect">
            <a:avLst>
              <a:gd name="adj" fmla="val 7429"/>
            </a:avLst>
          </a:prstGeom>
          <a:solidFill>
            <a:srgbClr val="98DDD5"/>
          </a:solidFill>
          <a:ln w="38100">
            <a:solidFill>
              <a:schemeClr val="bg1"/>
            </a:solidFill>
          </a:ln>
          <a:effectLst/>
          <a:scene3d>
            <a:camera prst="orthographicFront">
              <a:rot lat="0" lon="0" rev="0"/>
            </a:camera>
            <a:lightRig rig="threePt" dir="t">
              <a:rot lat="0" lon="0" rev="1200000"/>
            </a:lightRig>
          </a:scene3d>
          <a:sp3d/>
        </p:spPr>
        <p:txBody>
          <a:bodyPr lIns="91430" tIns="45714" rIns="91430" bIns="45714" rtlCol="0" anchor="ctr"/>
          <a:lstStyle/>
          <a:p>
            <a:pPr algn="ctr" defTabSz="914290">
              <a:lnSpc>
                <a:spcPts val="1960"/>
              </a:lnSpc>
              <a:defRPr/>
            </a:pPr>
            <a:endParaRPr lang="ja-JP" altLang="en-US" kern="0"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73" name="テキスト ボックス 72">
            <a:extLst>
              <a:ext uri="{FF2B5EF4-FFF2-40B4-BE49-F238E27FC236}">
                <a16:creationId xmlns:a16="http://schemas.microsoft.com/office/drawing/2014/main" id="{7B0EA0FA-F056-43AB-AE03-5A90EB1820C8}"/>
              </a:ext>
            </a:extLst>
          </p:cNvPr>
          <p:cNvSpPr txBox="1"/>
          <p:nvPr/>
        </p:nvSpPr>
        <p:spPr>
          <a:xfrm>
            <a:off x="4929332" y="2475324"/>
            <a:ext cx="1872016" cy="261610"/>
          </a:xfrm>
          <a:prstGeom prst="rect">
            <a:avLst/>
          </a:prstGeom>
          <a:noFill/>
        </p:spPr>
        <p:txBody>
          <a:bodyPr wrap="square">
            <a:spAutoFit/>
          </a:bodyPr>
          <a:lstStyle/>
          <a:p>
            <a:pPr marL="197770" indent="-196050" algn="ctr" defTabSz="457200">
              <a:defRPr/>
            </a:pPr>
            <a:r>
              <a:rPr kumimoji="0" lang="ja-JP" altLang="en-US" sz="1100" u="sng" dirty="0">
                <a:solidFill>
                  <a:prstClr val="black"/>
                </a:solidFill>
                <a:latin typeface="UD デジタル 教科書体 N-B" panose="02020700000000000000" pitchFamily="17" charset="-128"/>
                <a:ea typeface="UD デジタル 教科書体 N-B" panose="02020700000000000000" pitchFamily="17" charset="-128"/>
              </a:rPr>
              <a:t>３</a:t>
            </a:r>
            <a:r>
              <a:rPr kumimoji="0" lang="en-US" altLang="ja-JP" sz="1100" u="sng" dirty="0">
                <a:solidFill>
                  <a:prstClr val="black"/>
                </a:solidFill>
                <a:latin typeface="UD デジタル 教科書体 N-B" panose="02020700000000000000" pitchFamily="17" charset="-128"/>
                <a:ea typeface="UD デジタル 教科書体 N-B" panose="02020700000000000000" pitchFamily="17" charset="-128"/>
              </a:rPr>
              <a:t>.</a:t>
            </a:r>
            <a:r>
              <a:rPr kumimoji="0" lang="ja-JP" altLang="en-US" sz="1100" u="sng" dirty="0">
                <a:solidFill>
                  <a:prstClr val="black"/>
                </a:solidFill>
                <a:latin typeface="UD デジタル 教科書体 N-B" panose="02020700000000000000" pitchFamily="17" charset="-128"/>
                <a:ea typeface="UD デジタル 教科書体 N-B" panose="02020700000000000000" pitchFamily="17" charset="-128"/>
              </a:rPr>
              <a:t>安全なくらしを支える</a:t>
            </a:r>
            <a:endParaRPr kumimoji="0" lang="en-US" altLang="ja-JP" sz="1100" u="sng" dirty="0">
              <a:solidFill>
                <a:prstClr val="black"/>
              </a:solidFill>
              <a:latin typeface="UD デジタル 教科書体 N-B" panose="02020700000000000000" pitchFamily="17" charset="-128"/>
              <a:ea typeface="UD デジタル 教科書体 N-B" panose="02020700000000000000" pitchFamily="17" charset="-128"/>
            </a:endParaRPr>
          </a:p>
        </p:txBody>
      </p:sp>
      <p:sp>
        <p:nvSpPr>
          <p:cNvPr id="127" name="角丸四角形 65">
            <a:extLst>
              <a:ext uri="{FF2B5EF4-FFF2-40B4-BE49-F238E27FC236}">
                <a16:creationId xmlns:a16="http://schemas.microsoft.com/office/drawing/2014/main" id="{C66A8180-D664-4445-9A4E-2FFE5FD3F76F}"/>
              </a:ext>
            </a:extLst>
          </p:cNvPr>
          <p:cNvSpPr/>
          <p:nvPr/>
        </p:nvSpPr>
        <p:spPr>
          <a:xfrm>
            <a:off x="8554275" y="2535322"/>
            <a:ext cx="2134800" cy="218737"/>
          </a:xfrm>
          <a:prstGeom prst="roundRect">
            <a:avLst>
              <a:gd name="adj" fmla="val 7429"/>
            </a:avLst>
          </a:prstGeom>
          <a:solidFill>
            <a:srgbClr val="98DDD5"/>
          </a:solidFill>
          <a:ln w="38100">
            <a:solidFill>
              <a:schemeClr val="bg1"/>
            </a:solidFill>
          </a:ln>
          <a:effectLst/>
          <a:scene3d>
            <a:camera prst="orthographicFront">
              <a:rot lat="0" lon="0" rev="0"/>
            </a:camera>
            <a:lightRig rig="threePt" dir="t">
              <a:rot lat="0" lon="0" rev="1200000"/>
            </a:lightRig>
          </a:scene3d>
          <a:sp3d/>
        </p:spPr>
        <p:txBody>
          <a:bodyPr lIns="91430" tIns="45714" rIns="91430" bIns="45714" rtlCol="0" anchor="ctr"/>
          <a:lstStyle/>
          <a:p>
            <a:pPr algn="ctr" defTabSz="914290">
              <a:lnSpc>
                <a:spcPts val="1960"/>
              </a:lnSpc>
              <a:defRPr/>
            </a:pPr>
            <a:endParaRPr lang="ja-JP" altLang="en-US" kern="0"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74" name="テキスト ボックス 73">
            <a:extLst>
              <a:ext uri="{FF2B5EF4-FFF2-40B4-BE49-F238E27FC236}">
                <a16:creationId xmlns:a16="http://schemas.microsoft.com/office/drawing/2014/main" id="{A188F9A3-0453-4091-A752-25DDBACE9A3F}"/>
              </a:ext>
            </a:extLst>
          </p:cNvPr>
          <p:cNvSpPr txBox="1"/>
          <p:nvPr/>
        </p:nvSpPr>
        <p:spPr>
          <a:xfrm>
            <a:off x="8452818" y="2511859"/>
            <a:ext cx="2324803" cy="261610"/>
          </a:xfrm>
          <a:prstGeom prst="rect">
            <a:avLst/>
          </a:prstGeom>
          <a:noFill/>
        </p:spPr>
        <p:txBody>
          <a:bodyPr wrap="square">
            <a:spAutoFit/>
          </a:bodyPr>
          <a:lstStyle/>
          <a:p>
            <a:pPr marL="197770" indent="-196050" algn="ctr" defTabSz="457200">
              <a:defRPr/>
            </a:pPr>
            <a:r>
              <a:rPr kumimoji="0" lang="ja-JP" altLang="en-US" sz="1100" u="sng" dirty="0">
                <a:solidFill>
                  <a:prstClr val="black"/>
                </a:solidFill>
                <a:latin typeface="UD デジタル 教科書体 N-B" panose="02020700000000000000" pitchFamily="17" charset="-128"/>
                <a:ea typeface="UD デジタル 教科書体 N-B" panose="02020700000000000000" pitchFamily="17" charset="-128"/>
              </a:rPr>
              <a:t>４</a:t>
            </a:r>
            <a:r>
              <a:rPr kumimoji="0" lang="en-US" altLang="ja-JP" sz="1100" u="sng" dirty="0">
                <a:solidFill>
                  <a:prstClr val="black"/>
                </a:solidFill>
                <a:latin typeface="UD デジタル 教科書体 N-B" panose="02020700000000000000" pitchFamily="17" charset="-128"/>
                <a:ea typeface="UD デジタル 教科書体 N-B" panose="02020700000000000000" pitchFamily="17" charset="-128"/>
              </a:rPr>
              <a:t>.</a:t>
            </a:r>
            <a:r>
              <a:rPr kumimoji="0" lang="ja-JP" altLang="en-US" sz="1100" u="sng" dirty="0">
                <a:solidFill>
                  <a:prstClr val="black"/>
                </a:solidFill>
                <a:latin typeface="UD デジタル 教科書体 N-B" panose="02020700000000000000" pitchFamily="17" charset="-128"/>
                <a:ea typeface="UD デジタル 教科書体 N-B" panose="02020700000000000000" pitchFamily="17" charset="-128"/>
              </a:rPr>
              <a:t>安心してくらすことができる</a:t>
            </a:r>
            <a:endParaRPr kumimoji="0" lang="ja-JP" altLang="en-US" sz="1100" u="sng" dirty="0">
              <a:solidFill>
                <a:prstClr val="black"/>
              </a:solidFill>
              <a:latin typeface="游ゴシック" panose="020F0502020204030204"/>
              <a:ea typeface="游ゴシック" panose="020B0400000000000000" pitchFamily="50" charset="-128"/>
            </a:endParaRPr>
          </a:p>
        </p:txBody>
      </p:sp>
      <p:sp>
        <p:nvSpPr>
          <p:cNvPr id="110" name="四角形: 角を丸くする 109">
            <a:extLst>
              <a:ext uri="{FF2B5EF4-FFF2-40B4-BE49-F238E27FC236}">
                <a16:creationId xmlns:a16="http://schemas.microsoft.com/office/drawing/2014/main" id="{17341FE7-844D-46B4-90D1-9AD98820FEEB}"/>
              </a:ext>
            </a:extLst>
          </p:cNvPr>
          <p:cNvSpPr/>
          <p:nvPr/>
        </p:nvSpPr>
        <p:spPr>
          <a:xfrm>
            <a:off x="4705647" y="4210839"/>
            <a:ext cx="2963236" cy="259009"/>
          </a:xfrm>
          <a:prstGeom prst="roundRect">
            <a:avLst>
              <a:gd name="adj" fmla="val 50000"/>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kumimoji="0" lang="ja-JP" altLang="en-US" sz="1083" dirty="0">
                <a:solidFill>
                  <a:prstClr val="white"/>
                </a:solidFill>
                <a:latin typeface="UD デジタル 教科書体 N-B" panose="02020700000000000000" pitchFamily="17" charset="-128"/>
                <a:ea typeface="UD デジタル 教科書体 N-B" panose="02020700000000000000" pitchFamily="17" charset="-128"/>
              </a:rPr>
              <a:t>３章 地域特性を踏まえた取り組むべき施策</a:t>
            </a:r>
            <a:endParaRPr kumimoji="0" lang="en-US" altLang="ja-JP" sz="1083" b="1" kern="100" dirty="0">
              <a:solidFill>
                <a:prstClr val="white"/>
              </a:solidFill>
              <a:latin typeface="UD デジタル 教科書体 NP-B" panose="02020700000000000000" pitchFamily="18" charset="-128"/>
              <a:ea typeface="UD デジタル 教科書体 NP-B" panose="02020700000000000000" pitchFamily="18" charset="-128"/>
              <a:cs typeface="Times New Roman"/>
            </a:endParaRPr>
          </a:p>
        </p:txBody>
      </p:sp>
      <p:sp>
        <p:nvSpPr>
          <p:cNvPr id="104" name="Text Box 2">
            <a:extLst>
              <a:ext uri="{FF2B5EF4-FFF2-40B4-BE49-F238E27FC236}">
                <a16:creationId xmlns:a16="http://schemas.microsoft.com/office/drawing/2014/main" id="{70A4435A-86DD-4A63-ABF3-B18223A40CB1}"/>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CD1E3EF9-C8F1-45E4-AD9D-B4C5D7756A5D}" type="slidenum">
              <a:rPr kumimoji="1" lang="en-US" altLang="ja-JP"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a:t>
            </a:fld>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21" name="正方形/長方形 120">
            <a:extLst>
              <a:ext uri="{FF2B5EF4-FFF2-40B4-BE49-F238E27FC236}">
                <a16:creationId xmlns:a16="http://schemas.microsoft.com/office/drawing/2014/main" id="{23E28C6B-62F0-46D3-884E-64A1773E1A6C}"/>
              </a:ext>
            </a:extLst>
          </p:cNvPr>
          <p:cNvSpPr>
            <a:spLocks/>
          </p:cNvSpPr>
          <p:nvPr/>
        </p:nvSpPr>
        <p:spPr>
          <a:xfrm>
            <a:off x="74255" y="611619"/>
            <a:ext cx="4600862" cy="1493459"/>
          </a:xfrm>
          <a:prstGeom prst="rect">
            <a:avLst/>
          </a:prstGeom>
          <a:solidFill>
            <a:schemeClr val="accent4">
              <a:lumMod val="40000"/>
              <a:lumOff val="60000"/>
            </a:schemeClr>
          </a:solidFill>
          <a:ln w="9525" cap="flat" cmpd="dbl" algn="ctr">
            <a:noFill/>
            <a:prstDash val="solid"/>
          </a:ln>
          <a:effectLst/>
        </p:spPr>
        <p:txBody>
          <a:bodyPr rot="0" spcFirstLastPara="0" vert="horz" wrap="square" lIns="72000" tIns="180000" rIns="72000" bIns="36000" numCol="1" spcCol="0" rtlCol="0" fromWordArt="0" anchor="t" anchorCtr="0" forceAA="0" compatLnSpc="1">
            <a:prstTxWarp prst="textNoShape">
              <a:avLst/>
            </a:prstTxWarp>
            <a:noAutofit/>
          </a:bodyPr>
          <a:lstStyle/>
          <a:p>
            <a:pPr marL="228600" marR="0" lvl="0" indent="-228600" defTabSz="914290" rtl="0" eaLnBrk="1" fontAlgn="auto" latinLnBrk="0" hangingPunct="1">
              <a:lnSpc>
                <a:spcPct val="100000"/>
              </a:lnSpc>
              <a:spcBef>
                <a:spcPts val="0"/>
              </a:spcBef>
              <a:spcAft>
                <a:spcPts val="0"/>
              </a:spcAft>
              <a:buClrTx/>
              <a:buSzTx/>
              <a:buFontTx/>
              <a:buAutoNum type="circleNumDbPlain"/>
              <a:tabLst/>
              <a:defRPr/>
            </a:pPr>
            <a:r>
              <a:rPr kumimoji="1" lang="ja-JP" altLang="en-US" sz="1200" b="1" i="0" u="none" strike="noStrike" kern="100" cap="none" normalizeH="0" baseline="0" noProof="0" dirty="0">
                <a:ln>
                  <a:noFill/>
                </a:ln>
                <a:effectLst/>
                <a:uLnTx/>
                <a:uFillTx/>
                <a:latin typeface="UD デジタル 教科書体 NK-B" panose="02020700000000000000" pitchFamily="18" charset="-128"/>
                <a:ea typeface="UD デジタル 教科書体 NK-B" panose="02020700000000000000" pitchFamily="18" charset="-128"/>
                <a:cs typeface="Times New Roman"/>
              </a:rPr>
              <a:t>“ともにつくろう”を基本目標とし、多様な主体の連携による住まい・まちづくりの</a:t>
            </a:r>
            <a:r>
              <a:rPr lang="ja-JP" altLang="en-US" sz="1200" b="1" kern="100" dirty="0">
                <a:latin typeface="UD デジタル 教科書体 NK-B" panose="02020700000000000000" pitchFamily="18" charset="-128"/>
                <a:ea typeface="UD デジタル 教科書体 NK-B" panose="02020700000000000000" pitchFamily="18" charset="-128"/>
                <a:cs typeface="Times New Roman"/>
              </a:rPr>
              <a:t>推進を位置づけ</a:t>
            </a:r>
            <a:endParaRPr lang="en-US" altLang="ja-JP" sz="1200" b="1" kern="100" dirty="0">
              <a:latin typeface="UD デジタル 教科書体 NK-B" panose="02020700000000000000" pitchFamily="18" charset="-128"/>
              <a:ea typeface="UD デジタル 教科書体 NK-B" panose="02020700000000000000" pitchFamily="18" charset="-128"/>
              <a:cs typeface="Times New Roman"/>
            </a:endParaRPr>
          </a:p>
          <a:p>
            <a:pPr marL="228600" marR="0" lvl="0" indent="-228600" defTabSz="914290" rtl="0" eaLnBrk="1" fontAlgn="auto" latinLnBrk="0" hangingPunct="1">
              <a:lnSpc>
                <a:spcPct val="100000"/>
              </a:lnSpc>
              <a:spcBef>
                <a:spcPts val="0"/>
              </a:spcBef>
              <a:spcAft>
                <a:spcPts val="0"/>
              </a:spcAft>
              <a:buClrTx/>
              <a:buSzTx/>
              <a:buFontTx/>
              <a:buAutoNum type="circleNumDbPlain"/>
              <a:tabLst/>
              <a:defRPr/>
            </a:pPr>
            <a:r>
              <a:rPr kumimoji="1" lang="ja-JP" altLang="en-US" sz="1200" b="1" i="0" u="none" strike="noStrike" kern="100" cap="none" normalizeH="0" baseline="0" noProof="0" dirty="0">
                <a:ln>
                  <a:noFill/>
                </a:ln>
                <a:effectLst/>
                <a:uLnTx/>
                <a:uFillTx/>
                <a:latin typeface="UD デジタル 教科書体 NK-B" panose="02020700000000000000" pitchFamily="18" charset="-128"/>
                <a:ea typeface="UD デジタル 教科書体 NK-B" panose="02020700000000000000" pitchFamily="18" charset="-128"/>
                <a:cs typeface="Times New Roman"/>
              </a:rPr>
              <a:t>新技術等の万博レガシーをはじめ、大阪の多様なストック・ポテンシャルを活かした取組を展開</a:t>
            </a:r>
            <a:endParaRPr kumimoji="1" lang="en-US" altLang="ja-JP" sz="1200" b="1" i="0" u="none" strike="noStrike" kern="100" cap="none" normalizeH="0" baseline="0" noProof="0" dirty="0">
              <a:ln>
                <a:noFill/>
              </a:ln>
              <a:effectLst/>
              <a:uLnTx/>
              <a:uFillTx/>
              <a:latin typeface="UD デジタル 教科書体 NK-B" panose="02020700000000000000" pitchFamily="18" charset="-128"/>
              <a:ea typeface="UD デジタル 教科書体 NK-B" panose="02020700000000000000" pitchFamily="18" charset="-128"/>
              <a:cs typeface="Times New Roman"/>
            </a:endParaRPr>
          </a:p>
          <a:p>
            <a:pPr marL="228600" marR="0" lvl="0" indent="-228600" defTabSz="914290" rtl="0" eaLnBrk="1" fontAlgn="auto" latinLnBrk="0" hangingPunct="1">
              <a:lnSpc>
                <a:spcPct val="100000"/>
              </a:lnSpc>
              <a:spcBef>
                <a:spcPts val="0"/>
              </a:spcBef>
              <a:spcAft>
                <a:spcPts val="0"/>
              </a:spcAft>
              <a:buClrTx/>
              <a:buSzTx/>
              <a:buFontTx/>
              <a:buAutoNum type="circleNumDbPlain"/>
              <a:tabLst/>
              <a:defRPr/>
            </a:pPr>
            <a:r>
              <a:rPr lang="ja-JP" altLang="en-US" sz="1200" b="1" kern="100" dirty="0">
                <a:latin typeface="UD デジタル 教科書体 NK-B" panose="02020700000000000000" pitchFamily="18" charset="-128"/>
                <a:ea typeface="UD デジタル 教科書体 NK-B" panose="02020700000000000000" pitchFamily="18" charset="-128"/>
                <a:cs typeface="Times New Roman"/>
              </a:rPr>
              <a:t>広域自治体である大阪府として、「市町村支援の強化」「民間の活躍を支える環境整備」「公的賃貸住宅ストックの活用」に重点的に取り組むことを打ち出し</a:t>
            </a:r>
            <a:endParaRPr kumimoji="1" lang="en-US" altLang="ja-JP" sz="1200" b="1" i="0" u="none" strike="noStrike" kern="100" cap="none" normalizeH="0" baseline="0" noProof="0" dirty="0">
              <a:ln>
                <a:noFill/>
              </a:ln>
              <a:effectLst/>
              <a:uLnTx/>
              <a:uFillTx/>
              <a:latin typeface="UD デジタル 教科書体 NK-B" panose="02020700000000000000" pitchFamily="18" charset="-128"/>
              <a:ea typeface="UD デジタル 教科書体 NK-B" panose="02020700000000000000" pitchFamily="18" charset="-128"/>
              <a:cs typeface="Times New Roman"/>
            </a:endParaRPr>
          </a:p>
        </p:txBody>
      </p:sp>
      <p:sp>
        <p:nvSpPr>
          <p:cNvPr id="115" name="正方形/長方形 114">
            <a:extLst>
              <a:ext uri="{FF2B5EF4-FFF2-40B4-BE49-F238E27FC236}">
                <a16:creationId xmlns:a16="http://schemas.microsoft.com/office/drawing/2014/main" id="{2A5D54ED-912D-431A-A82D-7A3FE1262B69}"/>
              </a:ext>
            </a:extLst>
          </p:cNvPr>
          <p:cNvSpPr>
            <a:spLocks/>
          </p:cNvSpPr>
          <p:nvPr/>
        </p:nvSpPr>
        <p:spPr>
          <a:xfrm>
            <a:off x="-123465" y="498307"/>
            <a:ext cx="1372750" cy="306948"/>
          </a:xfrm>
          <a:prstGeom prst="rect">
            <a:avLst/>
          </a:prstGeom>
          <a:noFill/>
          <a:ln w="9525" cap="flat" cmpd="dbl"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lang="ja-JP" altLang="en-US" sz="1400" b="1" u="sng" kern="100" spc="-150" dirty="0">
                <a:solidFill>
                  <a:srgbClr val="FF0000"/>
                </a:solidFill>
                <a:effectLst>
                  <a:innerShdw blurRad="63500" dist="50800" dir="18900000">
                    <a:prstClr val="black">
                      <a:alpha val="50000"/>
                    </a:prstClr>
                  </a:innerShdw>
                </a:effectLst>
                <a:latin typeface="UD デジタル 教科書体 NK-B" panose="02020700000000000000" pitchFamily="18" charset="-128"/>
                <a:ea typeface="UD デジタル 教科書体 NK-B" panose="02020700000000000000" pitchFamily="18" charset="-128"/>
                <a:cs typeface="Times New Roman"/>
              </a:rPr>
              <a:t>答申</a:t>
            </a:r>
            <a:r>
              <a:rPr kumimoji="1" lang="ja-JP" altLang="en-US" sz="1400" b="1" i="0" u="sng" strike="noStrike" kern="100" cap="none" spc="-150" normalizeH="0" noProof="0" dirty="0">
                <a:ln>
                  <a:noFill/>
                </a:ln>
                <a:solidFill>
                  <a:srgbClr val="FF0000"/>
                </a:solidFill>
                <a:effectLst>
                  <a:innerShdw blurRad="63500" dist="50800" dir="18900000">
                    <a:prstClr val="black">
                      <a:alpha val="50000"/>
                    </a:prstClr>
                  </a:innerShdw>
                </a:effectLst>
                <a:uLnTx/>
                <a:uFillTx/>
                <a:latin typeface="UD デジタル 教科書体 NK-B" panose="02020700000000000000" pitchFamily="18" charset="-128"/>
                <a:ea typeface="UD デジタル 教科書体 NK-B" panose="02020700000000000000" pitchFamily="18" charset="-128"/>
                <a:cs typeface="Times New Roman"/>
              </a:rPr>
              <a:t>の</a:t>
            </a:r>
            <a:r>
              <a:rPr kumimoji="1" lang="en-US" altLang="ja-JP" sz="1400" b="1" i="0" u="sng" strike="noStrike" kern="100" cap="none" spc="-150" normalizeH="0" noProof="0" dirty="0">
                <a:ln>
                  <a:noFill/>
                </a:ln>
                <a:solidFill>
                  <a:srgbClr val="FF0000"/>
                </a:solidFill>
                <a:effectLst>
                  <a:innerShdw blurRad="63500" dist="50800" dir="18900000">
                    <a:prstClr val="black">
                      <a:alpha val="50000"/>
                    </a:prstClr>
                  </a:innerShdw>
                </a:effectLst>
                <a:uLnTx/>
                <a:uFillTx/>
                <a:latin typeface="UD デジタル 教科書体 NK-B" panose="02020700000000000000" pitchFamily="18" charset="-128"/>
                <a:ea typeface="UD デジタル 教科書体 NK-B" panose="02020700000000000000" pitchFamily="18" charset="-128"/>
                <a:cs typeface="Times New Roman"/>
              </a:rPr>
              <a:t>Point</a:t>
            </a:r>
          </a:p>
        </p:txBody>
      </p:sp>
      <p:sp>
        <p:nvSpPr>
          <p:cNvPr id="126" name="テキスト ボックス 125">
            <a:extLst>
              <a:ext uri="{FF2B5EF4-FFF2-40B4-BE49-F238E27FC236}">
                <a16:creationId xmlns:a16="http://schemas.microsoft.com/office/drawing/2014/main" id="{043CA164-5620-428F-A785-8EC521192763}"/>
              </a:ext>
            </a:extLst>
          </p:cNvPr>
          <p:cNvSpPr txBox="1"/>
          <p:nvPr/>
        </p:nvSpPr>
        <p:spPr>
          <a:xfrm>
            <a:off x="4862313" y="5774843"/>
            <a:ext cx="7067808" cy="246221"/>
          </a:xfrm>
          <a:prstGeom prst="rect">
            <a:avLst/>
          </a:prstGeom>
          <a:noFill/>
        </p:spPr>
        <p:txBody>
          <a:bodyPr wrap="square">
            <a:spAutoFit/>
          </a:bodyPr>
          <a:lstStyle/>
          <a:p>
            <a:pPr algn="just" defTabSz="457200">
              <a:defRPr/>
            </a:pPr>
            <a:r>
              <a:rPr kumimoji="0" lang="ja-JP" altLang="en-US" sz="1000" kern="100" spc="-15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住まいまちづくりの主役である府民をはじめ、民間事業者、</a:t>
            </a:r>
            <a:r>
              <a:rPr kumimoji="0" lang="en-US" altLang="ja-JP" sz="1000" kern="100" spc="-15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NPO</a:t>
            </a:r>
            <a:r>
              <a:rPr kumimoji="0" lang="ja-JP" altLang="en-US" sz="1000" kern="100" spc="-15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、行政、公的団体等の役割分担と連携を位置づけ</a:t>
            </a:r>
            <a:endParaRPr kumimoji="0" lang="ja-JP" altLang="ja-JP" sz="1000" kern="100" spc="-15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p:txBody>
      </p:sp>
    </p:spTree>
    <p:extLst>
      <p:ext uri="{BB962C8B-B14F-4D97-AF65-F5344CB8AC3E}">
        <p14:creationId xmlns:p14="http://schemas.microsoft.com/office/powerpoint/2010/main" val="859516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B51D844-6A45-4102-9DB6-2062A2AA3AC1}"/>
              </a:ext>
            </a:extLst>
          </p:cNvPr>
          <p:cNvSpPr>
            <a:spLocks noChangeArrowheads="1"/>
          </p:cNvSpPr>
          <p:nvPr/>
        </p:nvSpPr>
        <p:spPr bwMode="auto">
          <a:xfrm>
            <a:off x="0" y="2524765"/>
            <a:ext cx="12192000" cy="1272992"/>
          </a:xfrm>
          <a:prstGeom prst="rect">
            <a:avLst/>
          </a:prstGeom>
          <a:solidFill>
            <a:srgbClr val="DEEBF7"/>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ctr" defTabSz="914400" rtl="0" eaLnBrk="1" fontAlgn="auto" latinLnBrk="0" hangingPunct="1">
              <a:lnSpc>
                <a:spcPct val="100000"/>
              </a:lnSpc>
              <a:spcBef>
                <a:spcPts val="1200"/>
              </a:spcBef>
              <a:spcAft>
                <a:spcPts val="0"/>
              </a:spcAft>
              <a:buClrTx/>
              <a:buSzTx/>
              <a:buFontTx/>
              <a:buNone/>
              <a:tabLst>
                <a:tab pos="0" algn="l"/>
                <a:tab pos="914400" algn="l"/>
                <a:tab pos="1828800" algn="l"/>
                <a:tab pos="2743200" algn="l"/>
                <a:tab pos="3657600" algn="l"/>
                <a:tab pos="4122738" algn="l"/>
                <a:tab pos="4572000" algn="l"/>
                <a:tab pos="5486400" algn="l"/>
                <a:tab pos="6400800" algn="l"/>
                <a:tab pos="7315200" algn="l"/>
                <a:tab pos="8229600" algn="l"/>
                <a:tab pos="9144000" algn="l"/>
                <a:tab pos="10058400" algn="l"/>
              </a:tabLst>
              <a:defRPr/>
            </a:pPr>
            <a:r>
              <a:rPr kumimoji="1" lang="ja-JP" altLang="en-US" sz="2400" b="1" i="0" u="none" strike="noStrike" kern="1200" cap="none" spc="0" normalizeH="0" baseline="0" noProof="0" dirty="0">
                <a:ln>
                  <a:noFill/>
                </a:ln>
                <a:solidFill>
                  <a:srgbClr val="000000"/>
                </a:solidFill>
                <a:effectLst/>
                <a:uLnTx/>
                <a:uFillTx/>
                <a:latin typeface="UD デジタル 教科書体 NP-B" panose="02020700000000000000" pitchFamily="18" charset="-128"/>
                <a:ea typeface="UD デジタル 教科書体 NP-B" panose="02020700000000000000" pitchFamily="18" charset="-128"/>
                <a:cs typeface="Meiryo UI" panose="020B0604030504040204" pitchFamily="50" charset="-128"/>
              </a:rPr>
              <a:t>第１章　住宅・建築政策の基本的な方針</a:t>
            </a:r>
          </a:p>
        </p:txBody>
      </p:sp>
    </p:spTree>
    <p:extLst>
      <p:ext uri="{BB962C8B-B14F-4D97-AF65-F5344CB8AC3E}">
        <p14:creationId xmlns:p14="http://schemas.microsoft.com/office/powerpoint/2010/main" val="2414971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322F554-11B9-49AD-BD79-B4E9BB57027C}"/>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Times New Roman"/>
              </a:rPr>
              <a:t>　</a:t>
            </a:r>
            <a:r>
              <a:rPr lang="ja-JP" altLang="en-US" sz="2800" b="1" kern="100" dirty="0">
                <a:solidFill>
                  <a:prstClr val="black"/>
                </a:solidFill>
                <a:latin typeface="UD デジタル 教科書体 NP-B" panose="02020700000000000000" pitchFamily="18" charset="-128"/>
                <a:ea typeface="UD デジタル 教科書体 NP-B" panose="02020700000000000000" pitchFamily="18" charset="-128"/>
                <a:cs typeface="Times New Roman"/>
              </a:rPr>
              <a:t>住宅・建築政策の基本的な方針</a:t>
            </a:r>
            <a:endParaRPr kumimoji="1" lang="ja-JP" altLang="en-US" sz="2800" b="1" i="0" u="none" strike="noStrike" kern="1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8" name="Text Box 2">
            <a:extLst>
              <a:ext uri="{FF2B5EF4-FFF2-40B4-BE49-F238E27FC236}">
                <a16:creationId xmlns:a16="http://schemas.microsoft.com/office/drawing/2014/main" id="{44663D52-6018-422F-BBC4-B07718D4294F}"/>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CD1E3EF9-C8F1-45E4-AD9D-B4C5D7756A5D}" type="slidenum">
              <a:rPr kumimoji="1" lang="en-US" altLang="ja-JP"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a:t>
            </a:fld>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3" name="正方形/長方形 12">
            <a:extLst>
              <a:ext uri="{FF2B5EF4-FFF2-40B4-BE49-F238E27FC236}">
                <a16:creationId xmlns:a16="http://schemas.microsoft.com/office/drawing/2014/main" id="{E8308B67-6FC3-4C71-A81A-290523574479}"/>
              </a:ext>
            </a:extLst>
          </p:cNvPr>
          <p:cNvSpPr/>
          <p:nvPr/>
        </p:nvSpPr>
        <p:spPr>
          <a:xfrm>
            <a:off x="230616" y="1420067"/>
            <a:ext cx="11580384" cy="375258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豊かな住まいやくらしの創造を通じて、大阪に住まう人々・訪れる人々の多様な幸せを実現することが、住宅・建築政策の使命。</a:t>
            </a:r>
            <a:endParaRPr kumimoji="1" lang="en-US" altLang="ja-JP"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182563" marR="0" lvl="0" indent="-180975" algn="just" defTabSz="914400" rtl="0" eaLnBrk="1" fontAlgn="auto" latinLnBrk="0" hangingPunct="1">
              <a:lnSpc>
                <a:spcPct val="100000"/>
              </a:lnSpc>
              <a:spcBef>
                <a:spcPts val="0"/>
              </a:spcBef>
              <a:spcAft>
                <a:spcPts val="0"/>
              </a:spcAft>
              <a:buClrTx/>
              <a:buSzTx/>
              <a:buFontTx/>
              <a:buNone/>
              <a:tabLst/>
              <a:defRPr/>
            </a:pPr>
            <a:endParaRPr kumimoji="1" lang="en-US" altLang="ja-JP"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182563"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世帯やライフスタイルが多様化するなか、住まい・まちに対するニーズも多様化している。このため、住まう人、訪れる人の一人ひとりが、大阪らしさを活かして、自分らしく幸せにくらすことができる住まい・まちを実現していくことが求められる。</a:t>
            </a:r>
            <a:endParaRPr kumimoji="1" lang="en-US" altLang="ja-JP"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182563" marR="0" lvl="0" indent="-180975" algn="just" defTabSz="914400" rtl="0" eaLnBrk="1" fontAlgn="auto" latinLnBrk="0" hangingPunct="1">
              <a:lnSpc>
                <a:spcPct val="100000"/>
              </a:lnSpc>
              <a:spcBef>
                <a:spcPts val="0"/>
              </a:spcBef>
              <a:spcAft>
                <a:spcPts val="0"/>
              </a:spcAft>
              <a:buClrTx/>
              <a:buSzTx/>
              <a:buFontTx/>
              <a:buNone/>
              <a:tabLst/>
              <a:defRPr/>
            </a:pPr>
            <a:endParaRPr kumimoji="1" lang="en-US" altLang="ja-JP"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182563"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また、住まいに関わる人材や地域の担い手不足が懸念されることから、その実現にあたっては、住生活の主役である府民をはじめ、民間事業者、地域団体や</a:t>
            </a:r>
            <a:r>
              <a:rPr kumimoji="1" lang="en-US" altLang="ja-JP"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NPO</a:t>
            </a:r>
            <a:r>
              <a:rPr kumimoji="1" lang="ja-JP" altLang="en-US"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、行政や公的団体など、様々な主体が住まい・くらしに関わる担い手となり、様々な分野で</a:t>
            </a:r>
            <a:r>
              <a:rPr lang="ja-JP" altLang="en-US" dirty="0">
                <a:solidFill>
                  <a:prstClr val="black"/>
                </a:solidFill>
                <a:latin typeface="UD デジタル 教科書体 NP-R" panose="02020400000000000000" pitchFamily="18" charset="-128"/>
                <a:ea typeface="UD デジタル 教科書体 NP-R" panose="02020400000000000000" pitchFamily="18" charset="-128"/>
              </a:rPr>
              <a:t>横断</a:t>
            </a:r>
            <a:r>
              <a:rPr kumimoji="1" lang="ja-JP" altLang="en-US"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的に連携していくことが求められる。</a:t>
            </a:r>
            <a:endParaRPr kumimoji="1" lang="en-US" altLang="ja-JP"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182563" marR="0" lvl="0" indent="-180975" algn="just" defTabSz="914400" rtl="0" eaLnBrk="1" fontAlgn="auto" latinLnBrk="0" hangingPunct="1">
              <a:lnSpc>
                <a:spcPct val="100000"/>
              </a:lnSpc>
              <a:spcBef>
                <a:spcPts val="0"/>
              </a:spcBef>
              <a:spcAft>
                <a:spcPts val="0"/>
              </a:spcAft>
              <a:buClrTx/>
              <a:buSzTx/>
              <a:buFontTx/>
              <a:buNone/>
              <a:tabLst/>
              <a:defRPr/>
            </a:pPr>
            <a:endParaRPr kumimoji="1" lang="en-US" altLang="ja-JP"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182563"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このため、今後の住宅・建築政策の基本目標については、「ともにつくろう、自分らしく幸せにくらす住まい・まち大阪」を実現することを目標とすべき。</a:t>
            </a:r>
            <a:endParaRPr kumimoji="1" lang="en-US" altLang="ja-JP"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182563" marR="0" lvl="0" indent="-180975" algn="just" defTabSz="914400" rtl="0" eaLnBrk="1" fontAlgn="auto" latinLnBrk="0" hangingPunct="1">
              <a:lnSpc>
                <a:spcPct val="100000"/>
              </a:lnSpc>
              <a:spcBef>
                <a:spcPts val="0"/>
              </a:spcBef>
              <a:spcAft>
                <a:spcPts val="0"/>
              </a:spcAft>
              <a:buClrTx/>
              <a:buSzTx/>
              <a:buFontTx/>
              <a:buNone/>
              <a:tabLst/>
              <a:defRPr/>
            </a:pPr>
            <a:endParaRPr kumimoji="1" lang="en-US" altLang="ja-JP"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grpSp>
        <p:nvGrpSpPr>
          <p:cNvPr id="15" name="グループ化 14">
            <a:extLst>
              <a:ext uri="{FF2B5EF4-FFF2-40B4-BE49-F238E27FC236}">
                <a16:creationId xmlns:a16="http://schemas.microsoft.com/office/drawing/2014/main" id="{8DEA2DF4-C7DE-4D68-B983-83F323A33BDD}"/>
              </a:ext>
            </a:extLst>
          </p:cNvPr>
          <p:cNvGrpSpPr/>
          <p:nvPr/>
        </p:nvGrpSpPr>
        <p:grpSpPr>
          <a:xfrm>
            <a:off x="2848089" y="5564881"/>
            <a:ext cx="6918465" cy="769390"/>
            <a:chOff x="2633737" y="619359"/>
            <a:chExt cx="7395301" cy="769390"/>
          </a:xfrm>
        </p:grpSpPr>
        <p:sp>
          <p:nvSpPr>
            <p:cNvPr id="16" name="楕円 7">
              <a:extLst>
                <a:ext uri="{FF2B5EF4-FFF2-40B4-BE49-F238E27FC236}">
                  <a16:creationId xmlns:a16="http://schemas.microsoft.com/office/drawing/2014/main" id="{49F7597F-3801-43DE-997B-F443C6B07E12}"/>
                </a:ext>
              </a:extLst>
            </p:cNvPr>
            <p:cNvSpPr/>
            <p:nvPr/>
          </p:nvSpPr>
          <p:spPr>
            <a:xfrm>
              <a:off x="2633737" y="619359"/>
              <a:ext cx="7395301" cy="769390"/>
            </a:xfrm>
            <a:custGeom>
              <a:avLst/>
              <a:gdLst>
                <a:gd name="connsiteX0" fmla="*/ 0 w 7394893"/>
                <a:gd name="connsiteY0" fmla="*/ 378661 h 757321"/>
                <a:gd name="connsiteX1" fmla="*/ 3697447 w 7394893"/>
                <a:gd name="connsiteY1" fmla="*/ 0 h 757321"/>
                <a:gd name="connsiteX2" fmla="*/ 7394894 w 7394893"/>
                <a:gd name="connsiteY2" fmla="*/ 378661 h 757321"/>
                <a:gd name="connsiteX3" fmla="*/ 3697447 w 7394893"/>
                <a:gd name="connsiteY3" fmla="*/ 757322 h 757321"/>
                <a:gd name="connsiteX4" fmla="*/ 0 w 7394893"/>
                <a:gd name="connsiteY4" fmla="*/ 378661 h 757321"/>
                <a:gd name="connsiteX0" fmla="*/ 26134 w 7421028"/>
                <a:gd name="connsiteY0" fmla="*/ 378661 h 757322"/>
                <a:gd name="connsiteX1" fmla="*/ 3723581 w 7421028"/>
                <a:gd name="connsiteY1" fmla="*/ 0 h 757322"/>
                <a:gd name="connsiteX2" fmla="*/ 7421028 w 7421028"/>
                <a:gd name="connsiteY2" fmla="*/ 378661 h 757322"/>
                <a:gd name="connsiteX3" fmla="*/ 3723581 w 7421028"/>
                <a:gd name="connsiteY3" fmla="*/ 757322 h 757322"/>
                <a:gd name="connsiteX4" fmla="*/ 26134 w 7421028"/>
                <a:gd name="connsiteY4" fmla="*/ 378661 h 757322"/>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5301" h="769390">
                  <a:moveTo>
                    <a:pt x="407" y="384695"/>
                  </a:moveTo>
                  <a:cubicBezTo>
                    <a:pt x="30887" y="-78434"/>
                    <a:pt x="1655810" y="6034"/>
                    <a:pt x="3697854" y="6034"/>
                  </a:cubicBezTo>
                  <a:cubicBezTo>
                    <a:pt x="5739898" y="6034"/>
                    <a:pt x="7385141" y="-68274"/>
                    <a:pt x="7395301" y="384695"/>
                  </a:cubicBezTo>
                  <a:cubicBezTo>
                    <a:pt x="7385141" y="817344"/>
                    <a:pt x="5739898" y="763356"/>
                    <a:pt x="3697854" y="763356"/>
                  </a:cubicBezTo>
                  <a:cubicBezTo>
                    <a:pt x="1655810" y="763356"/>
                    <a:pt x="-30073" y="847824"/>
                    <a:pt x="407" y="384695"/>
                  </a:cubicBezTo>
                  <a:close/>
                </a:path>
              </a:pathLst>
            </a:custGeom>
            <a:solidFill>
              <a:srgbClr val="6BC3BB"/>
            </a:solidFill>
            <a:ln>
              <a:solidFill>
                <a:srgbClr val="80CB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920EFA1C-EFEF-4940-BDF8-50F3E6E2FDB0}"/>
                </a:ext>
              </a:extLst>
            </p:cNvPr>
            <p:cNvSpPr txBox="1"/>
            <p:nvPr/>
          </p:nvSpPr>
          <p:spPr>
            <a:xfrm>
              <a:off x="2633737" y="805545"/>
              <a:ext cx="7394894" cy="400110"/>
            </a:xfrm>
            <a:prstGeom prst="rect">
              <a:avLst/>
            </a:prstGeom>
            <a:noFill/>
          </p:spPr>
          <p:txBody>
            <a:bodyPr wrap="square">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150" normalizeH="0" baseline="0" noProof="0" dirty="0">
                  <a:ln>
                    <a:noFill/>
                  </a:ln>
                  <a:solidFill>
                    <a:prstClr val="white"/>
                  </a:solidFill>
                  <a:effectLst>
                    <a:outerShdw blurRad="50800" dist="38100" dir="2700000" algn="tl" rotWithShape="0">
                      <a:prstClr val="black">
                        <a:alpha val="40000"/>
                      </a:prstClr>
                    </a:outerShdw>
                  </a:effectLst>
                  <a:uLnTx/>
                  <a:uFillTx/>
                  <a:latin typeface="UD デジタル 教科書体 NK-B" panose="02020700000000000000" pitchFamily="18" charset="-128"/>
                  <a:ea typeface="UD デジタル 教科書体 NK-B" panose="02020700000000000000" pitchFamily="18" charset="-128"/>
                  <a:cs typeface="Times New Roman"/>
                </a:rPr>
                <a:t>ともにつくろう、自分らしく幸せにくらす住まい・まち大阪</a:t>
              </a:r>
              <a:endParaRPr kumimoji="1" lang="en-US" altLang="ja-JP" sz="2000" b="1" i="0" u="none" strike="noStrike" kern="100" cap="none" spc="-150" normalizeH="0" baseline="0" noProof="0" dirty="0">
                <a:ln>
                  <a:noFill/>
                </a:ln>
                <a:solidFill>
                  <a:prstClr val="white"/>
                </a:solidFill>
                <a:effectLst>
                  <a:outerShdw blurRad="50800" dist="38100" dir="2700000" algn="tl" rotWithShape="0">
                    <a:prstClr val="black">
                      <a:alpha val="40000"/>
                    </a:prstClr>
                  </a:outerShdw>
                </a:effectLst>
                <a:uLnTx/>
                <a:uFillTx/>
                <a:latin typeface="UD デジタル 教科書体 NK-B" panose="02020700000000000000" pitchFamily="18" charset="-128"/>
                <a:ea typeface="UD デジタル 教科書体 NK-B" panose="02020700000000000000" pitchFamily="18" charset="-128"/>
                <a:cs typeface="Times New Roman"/>
              </a:endParaRPr>
            </a:p>
          </p:txBody>
        </p:sp>
      </p:grpSp>
      <p:sp>
        <p:nvSpPr>
          <p:cNvPr id="9" name="正方形/長方形 8">
            <a:extLst>
              <a:ext uri="{FF2B5EF4-FFF2-40B4-BE49-F238E27FC236}">
                <a16:creationId xmlns:a16="http://schemas.microsoft.com/office/drawing/2014/main" id="{6D59BAF1-C595-4F37-B7F2-213897F2D3D9}"/>
              </a:ext>
            </a:extLst>
          </p:cNvPr>
          <p:cNvSpPr/>
          <p:nvPr/>
        </p:nvSpPr>
        <p:spPr>
          <a:xfrm>
            <a:off x="333255" y="753061"/>
            <a:ext cx="11288180" cy="4267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527175" marR="0" lvl="0" indent="-1525588" algn="just" defTabSz="914400" rtl="0" eaLnBrk="1" fontAlgn="auto" latinLnBrk="0" hangingPunct="1">
              <a:lnSpc>
                <a:spcPts val="2000"/>
              </a:lnSpc>
              <a:spcBef>
                <a:spcPts val="60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基本目標</a:t>
            </a:r>
          </a:p>
        </p:txBody>
      </p:sp>
    </p:spTree>
    <p:extLst>
      <p:ext uri="{BB962C8B-B14F-4D97-AF65-F5344CB8AC3E}">
        <p14:creationId xmlns:p14="http://schemas.microsoft.com/office/powerpoint/2010/main" val="3191145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BBE3B16F-0FD5-4873-9355-468AEEEB1297}"/>
              </a:ext>
            </a:extLst>
          </p:cNvPr>
          <p:cNvSpPr/>
          <p:nvPr/>
        </p:nvSpPr>
        <p:spPr>
          <a:xfrm>
            <a:off x="211668" y="1202116"/>
            <a:ext cx="11741995" cy="456761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これまで、大阪府では、基本目標の実現に向け、「活力・魅力の創出」と「安全・安心の確保」が相互に作用しあい、好循環を生み出すことをめざし、政策を展開してきた。</a:t>
            </a:r>
            <a:endParaRPr kumimoji="1" lang="en-US" altLang="ja-JP"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182563" marR="0" lvl="0" indent="-180975" algn="just"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これにより、大阪都心部をはじめ、府内で魅力あるまちづくりが進められ、新たな人々が流入し活発に交流することで、地域コミュニティが活性化され、地域の安全・安心も高まるといった好循環や、密集市街地では、まちの安全性を高める広幅員道路を整備することで、沿道に魅力ある住まいや生活利便施設が立地し、多様な人々が住まい、訪れるなど、様々な好循環が見られつつある。</a:t>
            </a:r>
            <a:endParaRPr kumimoji="1" lang="en-US" altLang="ja-JP"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182563" marR="0" lvl="0" indent="-180975" algn="just"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さらに、大阪・関西万博を契機として、大阪では経済が成長し、民間投資も高まり、都市力が向上することで多様な人が集積し、さらなる経済の成長につながるという好循環が見られるほか、万博会場では未来の住まいに関する様々な新技術が展示され、多くの来場者がそれらを実際に体験することで、社会実装に向けた動きが加速することが期待される。</a:t>
            </a:r>
            <a:endParaRPr kumimoji="1" lang="en-US" altLang="ja-JP"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182563" marR="0" lvl="0" indent="-180975" algn="just"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今後、住宅・建築政策を取り巻く課題が多様化・複雑化する一方で、住まいに関わる人材や地域の担い手不足が懸念される。このため、新たな基本目標の実現に向けては、これまでの取組や万博を契機とした好循環のサイクルを一過性のものとせず、「活力・魅力の創出」と「安全・安心の確保」の好循環を生み出す政策をより一層展開することで、多様な人々の参画を促し、さらなる価値を創出していくという新たなステージをめざすべき。</a:t>
            </a:r>
          </a:p>
        </p:txBody>
      </p:sp>
      <p:sp>
        <p:nvSpPr>
          <p:cNvPr id="18" name="正方形/長方形 17">
            <a:extLst>
              <a:ext uri="{FF2B5EF4-FFF2-40B4-BE49-F238E27FC236}">
                <a16:creationId xmlns:a16="http://schemas.microsoft.com/office/drawing/2014/main" id="{021E4979-E643-4208-B9D6-065ADA1AFC83}"/>
              </a:ext>
            </a:extLst>
          </p:cNvPr>
          <p:cNvSpPr/>
          <p:nvPr/>
        </p:nvSpPr>
        <p:spPr>
          <a:xfrm>
            <a:off x="324874" y="732218"/>
            <a:ext cx="11288180" cy="4267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527175" marR="0" lvl="0" indent="-1525588" algn="just" defTabSz="914400" rtl="0" eaLnBrk="1" fontAlgn="auto" latinLnBrk="0" hangingPunct="1">
              <a:lnSpc>
                <a:spcPts val="2000"/>
              </a:lnSpc>
              <a:spcBef>
                <a:spcPts val="60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政策展開の方向性</a:t>
            </a:r>
          </a:p>
        </p:txBody>
      </p:sp>
      <p:sp>
        <p:nvSpPr>
          <p:cNvPr id="19" name="Text Box 2">
            <a:extLst>
              <a:ext uri="{FF2B5EF4-FFF2-40B4-BE49-F238E27FC236}">
                <a16:creationId xmlns:a16="http://schemas.microsoft.com/office/drawing/2014/main" id="{90B7E83F-0B0E-46EB-AE75-FA2EAFCDCB27}"/>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CD1E3EF9-C8F1-45E4-AD9D-B4C5D7756A5D}" type="slidenum">
              <a:rPr kumimoji="1" lang="en-US" altLang="ja-JP"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a:t>
            </a:fld>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grpSp>
        <p:nvGrpSpPr>
          <p:cNvPr id="20" name="グループ化 19">
            <a:extLst>
              <a:ext uri="{FF2B5EF4-FFF2-40B4-BE49-F238E27FC236}">
                <a16:creationId xmlns:a16="http://schemas.microsoft.com/office/drawing/2014/main" id="{92EA6478-13C8-4A63-B3D7-0192460523F1}"/>
              </a:ext>
            </a:extLst>
          </p:cNvPr>
          <p:cNvGrpSpPr/>
          <p:nvPr/>
        </p:nvGrpSpPr>
        <p:grpSpPr>
          <a:xfrm>
            <a:off x="4530045" y="5754399"/>
            <a:ext cx="3258328" cy="907648"/>
            <a:chOff x="3499200" y="4312246"/>
            <a:chExt cx="3258328" cy="907648"/>
          </a:xfrm>
        </p:grpSpPr>
        <p:sp>
          <p:nvSpPr>
            <p:cNvPr id="21" name="正方形/長方形 20">
              <a:extLst>
                <a:ext uri="{FF2B5EF4-FFF2-40B4-BE49-F238E27FC236}">
                  <a16:creationId xmlns:a16="http://schemas.microsoft.com/office/drawing/2014/main" id="{4BCF127F-B4B6-457B-B87A-53C3A78C2C3D}"/>
                </a:ext>
              </a:extLst>
            </p:cNvPr>
            <p:cNvSpPr/>
            <p:nvPr/>
          </p:nvSpPr>
          <p:spPr>
            <a:xfrm>
              <a:off x="3530751" y="4362795"/>
              <a:ext cx="1656000" cy="504000"/>
            </a:xfrm>
            <a:prstGeom prst="rect">
              <a:avLst/>
            </a:prstGeom>
            <a:solidFill>
              <a:srgbClr val="FFD93D"/>
            </a:solidFill>
            <a:ln>
              <a:solidFill>
                <a:srgbClr val="FFD9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D05D58A3-F49D-44A4-94E1-3D1447A66202}"/>
                </a:ext>
              </a:extLst>
            </p:cNvPr>
            <p:cNvSpPr/>
            <p:nvPr/>
          </p:nvSpPr>
          <p:spPr>
            <a:xfrm>
              <a:off x="5012690" y="4696495"/>
              <a:ext cx="1656000" cy="50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3" name="矢印: U ターン 22">
              <a:extLst>
                <a:ext uri="{FF2B5EF4-FFF2-40B4-BE49-F238E27FC236}">
                  <a16:creationId xmlns:a16="http://schemas.microsoft.com/office/drawing/2014/main" id="{30C9A403-F11D-4903-AED8-FBFF0FAE6043}"/>
                </a:ext>
              </a:extLst>
            </p:cNvPr>
            <p:cNvSpPr/>
            <p:nvPr/>
          </p:nvSpPr>
          <p:spPr>
            <a:xfrm rot="16200000" flipH="1" flipV="1">
              <a:off x="4160637" y="3847344"/>
              <a:ext cx="736917" cy="1890312"/>
            </a:xfrm>
            <a:prstGeom prst="uturnArrow">
              <a:avLst>
                <a:gd name="adj1" fmla="val 50000"/>
                <a:gd name="adj2" fmla="val 25000"/>
                <a:gd name="adj3" fmla="val 28190"/>
                <a:gd name="adj4" fmla="val 43750"/>
                <a:gd name="adj5" fmla="val 33315"/>
              </a:avLst>
            </a:prstGeom>
            <a:solidFill>
              <a:srgbClr val="D3EDEB"/>
            </a:solidFill>
            <a:ln>
              <a:solidFill>
                <a:srgbClr val="D3ED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4" name="矢印: U ターン 23">
              <a:extLst>
                <a:ext uri="{FF2B5EF4-FFF2-40B4-BE49-F238E27FC236}">
                  <a16:creationId xmlns:a16="http://schemas.microsoft.com/office/drawing/2014/main" id="{E728511C-B88E-4B3D-97E6-C428F4D21D34}"/>
                </a:ext>
              </a:extLst>
            </p:cNvPr>
            <p:cNvSpPr/>
            <p:nvPr/>
          </p:nvSpPr>
          <p:spPr>
            <a:xfrm rot="16200000">
              <a:off x="5254141" y="3779253"/>
              <a:ext cx="824327" cy="1890313"/>
            </a:xfrm>
            <a:prstGeom prst="uturnArrow">
              <a:avLst>
                <a:gd name="adj1" fmla="val 50000"/>
                <a:gd name="adj2" fmla="val 22920"/>
                <a:gd name="adj3" fmla="val 35544"/>
                <a:gd name="adj4" fmla="val 43750"/>
                <a:gd name="adj5" fmla="val 33315"/>
              </a:avLst>
            </a:prstGeom>
            <a:solidFill>
              <a:srgbClr val="D3EDEB"/>
            </a:solidFill>
            <a:ln>
              <a:solidFill>
                <a:srgbClr val="D3ED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5" name="楕円 24">
              <a:extLst>
                <a:ext uri="{FF2B5EF4-FFF2-40B4-BE49-F238E27FC236}">
                  <a16:creationId xmlns:a16="http://schemas.microsoft.com/office/drawing/2014/main" id="{D1050F41-9DCB-4B76-B82A-755DE33CB953}"/>
                </a:ext>
              </a:extLst>
            </p:cNvPr>
            <p:cNvSpPr/>
            <p:nvPr/>
          </p:nvSpPr>
          <p:spPr>
            <a:xfrm>
              <a:off x="4719807" y="4387692"/>
              <a:ext cx="756000" cy="756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6" name="テキスト ボックス 25">
              <a:extLst>
                <a:ext uri="{FF2B5EF4-FFF2-40B4-BE49-F238E27FC236}">
                  <a16:creationId xmlns:a16="http://schemas.microsoft.com/office/drawing/2014/main" id="{29BCA5ED-F1C0-4F5E-AC27-F99B61DC56EF}"/>
                </a:ext>
              </a:extLst>
            </p:cNvPr>
            <p:cNvSpPr txBox="1"/>
            <p:nvPr/>
          </p:nvSpPr>
          <p:spPr>
            <a:xfrm>
              <a:off x="4672894" y="4621055"/>
              <a:ext cx="812474" cy="276999"/>
            </a:xfrm>
            <a:prstGeom prst="rect">
              <a:avLst/>
            </a:prstGeom>
            <a:noFill/>
          </p:spPr>
          <p:txBody>
            <a:bodyPr wrap="square">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C00000"/>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好循環</a:t>
              </a:r>
              <a:endParaRPr kumimoji="1" lang="en-US" altLang="ja-JP" sz="1200" b="1" i="0" u="none" strike="noStrike" kern="1200" cap="none" spc="0" normalizeH="0" baseline="0" noProof="0" dirty="0">
                <a:ln>
                  <a:noFill/>
                </a:ln>
                <a:solidFill>
                  <a:srgbClr val="C00000"/>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27" name="グラフィックス 59" descr="線矢印: 左回転 単色塗りつぶし">
              <a:extLst>
                <a:ext uri="{FF2B5EF4-FFF2-40B4-BE49-F238E27FC236}">
                  <a16:creationId xmlns:a16="http://schemas.microsoft.com/office/drawing/2014/main" id="{7EA513DC-7DB3-41BA-BA13-8078D3782FC2}"/>
                </a:ext>
              </a:extLst>
            </p:cNvPr>
            <p:cNvSpPr/>
            <p:nvPr/>
          </p:nvSpPr>
          <p:spPr>
            <a:xfrm rot="11427089">
              <a:off x="4656531" y="4699897"/>
              <a:ext cx="931323" cy="519997"/>
            </a:xfrm>
            <a:custGeom>
              <a:avLst/>
              <a:gdLst>
                <a:gd name="connsiteX0" fmla="*/ 580645 w 1004141"/>
                <a:gd name="connsiteY0" fmla="*/ 0 h 741827"/>
                <a:gd name="connsiteX1" fmla="*/ 157654 w 1004141"/>
                <a:gd name="connsiteY1" fmla="*/ 403816 h 741827"/>
                <a:gd name="connsiteX2" fmla="*/ 57264 w 1004141"/>
                <a:gd name="connsiteY2" fmla="*/ 303426 h 741827"/>
                <a:gd name="connsiteX3" fmla="*/ 9889 w 1004141"/>
                <a:gd name="connsiteY3" fmla="*/ 304554 h 741827"/>
                <a:gd name="connsiteX4" fmla="*/ 8761 w 1004141"/>
                <a:gd name="connsiteY4" fmla="*/ 351929 h 741827"/>
                <a:gd name="connsiteX5" fmla="*/ 167806 w 1004141"/>
                <a:gd name="connsiteY5" fmla="*/ 510974 h 741827"/>
                <a:gd name="connsiteX6" fmla="*/ 179086 w 1004141"/>
                <a:gd name="connsiteY6" fmla="*/ 517741 h 741827"/>
                <a:gd name="connsiteX7" fmla="*/ 183597 w 1004141"/>
                <a:gd name="connsiteY7" fmla="*/ 518869 h 741827"/>
                <a:gd name="connsiteX8" fmla="*/ 185853 w 1004141"/>
                <a:gd name="connsiteY8" fmla="*/ 519997 h 741827"/>
                <a:gd name="connsiteX9" fmla="*/ 189237 w 1004141"/>
                <a:gd name="connsiteY9" fmla="*/ 519997 h 741827"/>
                <a:gd name="connsiteX10" fmla="*/ 192621 w 1004141"/>
                <a:gd name="connsiteY10" fmla="*/ 519997 h 741827"/>
                <a:gd name="connsiteX11" fmla="*/ 194877 w 1004141"/>
                <a:gd name="connsiteY11" fmla="*/ 519997 h 741827"/>
                <a:gd name="connsiteX12" fmla="*/ 216309 w 1004141"/>
                <a:gd name="connsiteY12" fmla="*/ 509846 h 741827"/>
                <a:gd name="connsiteX13" fmla="*/ 375354 w 1004141"/>
                <a:gd name="connsiteY13" fmla="*/ 350801 h 741827"/>
                <a:gd name="connsiteX14" fmla="*/ 375354 w 1004141"/>
                <a:gd name="connsiteY14" fmla="*/ 303426 h 741827"/>
                <a:gd name="connsiteX15" fmla="*/ 327979 w 1004141"/>
                <a:gd name="connsiteY15" fmla="*/ 303426 h 741827"/>
                <a:gd name="connsiteX16" fmla="*/ 225333 w 1004141"/>
                <a:gd name="connsiteY16" fmla="*/ 406072 h 741827"/>
                <a:gd name="connsiteX17" fmla="*/ 503943 w 1004141"/>
                <a:gd name="connsiteY17" fmla="*/ 76702 h 741827"/>
                <a:gd name="connsiteX18" fmla="*/ 895351 w 1004141"/>
                <a:gd name="connsiteY18" fmla="*/ 258307 h 741827"/>
                <a:gd name="connsiteX19" fmla="*/ 823161 w 1004141"/>
                <a:gd name="connsiteY19" fmla="*/ 683554 h 741827"/>
                <a:gd name="connsiteX20" fmla="*/ 822033 w 1004141"/>
                <a:gd name="connsiteY20" fmla="*/ 730929 h 741827"/>
                <a:gd name="connsiteX21" fmla="*/ 869408 w 1004141"/>
                <a:gd name="connsiteY21" fmla="*/ 733185 h 741827"/>
                <a:gd name="connsiteX22" fmla="*/ 974309 w 1004141"/>
                <a:gd name="connsiteY22" fmla="*/ 268459 h 741827"/>
                <a:gd name="connsiteX23" fmla="*/ 580645 w 1004141"/>
                <a:gd name="connsiteY23" fmla="*/ 0 h 741827"/>
                <a:gd name="connsiteX0" fmla="*/ 580645 w 1069467"/>
                <a:gd name="connsiteY0" fmla="*/ 0 h 731287"/>
                <a:gd name="connsiteX1" fmla="*/ 157654 w 1069467"/>
                <a:gd name="connsiteY1" fmla="*/ 403816 h 731287"/>
                <a:gd name="connsiteX2" fmla="*/ 57264 w 1069467"/>
                <a:gd name="connsiteY2" fmla="*/ 303426 h 731287"/>
                <a:gd name="connsiteX3" fmla="*/ 9889 w 1069467"/>
                <a:gd name="connsiteY3" fmla="*/ 304554 h 731287"/>
                <a:gd name="connsiteX4" fmla="*/ 8761 w 1069467"/>
                <a:gd name="connsiteY4" fmla="*/ 351929 h 731287"/>
                <a:gd name="connsiteX5" fmla="*/ 167806 w 1069467"/>
                <a:gd name="connsiteY5" fmla="*/ 510974 h 731287"/>
                <a:gd name="connsiteX6" fmla="*/ 179086 w 1069467"/>
                <a:gd name="connsiteY6" fmla="*/ 517741 h 731287"/>
                <a:gd name="connsiteX7" fmla="*/ 183597 w 1069467"/>
                <a:gd name="connsiteY7" fmla="*/ 518869 h 731287"/>
                <a:gd name="connsiteX8" fmla="*/ 185853 w 1069467"/>
                <a:gd name="connsiteY8" fmla="*/ 519997 h 731287"/>
                <a:gd name="connsiteX9" fmla="*/ 189237 w 1069467"/>
                <a:gd name="connsiteY9" fmla="*/ 519997 h 731287"/>
                <a:gd name="connsiteX10" fmla="*/ 192621 w 1069467"/>
                <a:gd name="connsiteY10" fmla="*/ 519997 h 731287"/>
                <a:gd name="connsiteX11" fmla="*/ 194877 w 1069467"/>
                <a:gd name="connsiteY11" fmla="*/ 519997 h 731287"/>
                <a:gd name="connsiteX12" fmla="*/ 216309 w 1069467"/>
                <a:gd name="connsiteY12" fmla="*/ 509846 h 731287"/>
                <a:gd name="connsiteX13" fmla="*/ 375354 w 1069467"/>
                <a:gd name="connsiteY13" fmla="*/ 350801 h 731287"/>
                <a:gd name="connsiteX14" fmla="*/ 375354 w 1069467"/>
                <a:gd name="connsiteY14" fmla="*/ 303426 h 731287"/>
                <a:gd name="connsiteX15" fmla="*/ 327979 w 1069467"/>
                <a:gd name="connsiteY15" fmla="*/ 303426 h 731287"/>
                <a:gd name="connsiteX16" fmla="*/ 225333 w 1069467"/>
                <a:gd name="connsiteY16" fmla="*/ 406072 h 731287"/>
                <a:gd name="connsiteX17" fmla="*/ 503943 w 1069467"/>
                <a:gd name="connsiteY17" fmla="*/ 76702 h 731287"/>
                <a:gd name="connsiteX18" fmla="*/ 895351 w 1069467"/>
                <a:gd name="connsiteY18" fmla="*/ 258307 h 731287"/>
                <a:gd name="connsiteX19" fmla="*/ 823161 w 1069467"/>
                <a:gd name="connsiteY19" fmla="*/ 683554 h 731287"/>
                <a:gd name="connsiteX20" fmla="*/ 822033 w 1069467"/>
                <a:gd name="connsiteY20" fmla="*/ 730929 h 731287"/>
                <a:gd name="connsiteX21" fmla="*/ 1006636 w 1069467"/>
                <a:gd name="connsiteY21" fmla="*/ 357886 h 731287"/>
                <a:gd name="connsiteX22" fmla="*/ 974309 w 1069467"/>
                <a:gd name="connsiteY22" fmla="*/ 268459 h 731287"/>
                <a:gd name="connsiteX23" fmla="*/ 580645 w 1069467"/>
                <a:gd name="connsiteY23" fmla="*/ 0 h 731287"/>
                <a:gd name="connsiteX0" fmla="*/ 580645 w 1006636"/>
                <a:gd name="connsiteY0" fmla="*/ 0 h 731287"/>
                <a:gd name="connsiteX1" fmla="*/ 157654 w 1006636"/>
                <a:gd name="connsiteY1" fmla="*/ 403816 h 731287"/>
                <a:gd name="connsiteX2" fmla="*/ 57264 w 1006636"/>
                <a:gd name="connsiteY2" fmla="*/ 303426 h 731287"/>
                <a:gd name="connsiteX3" fmla="*/ 9889 w 1006636"/>
                <a:gd name="connsiteY3" fmla="*/ 304554 h 731287"/>
                <a:gd name="connsiteX4" fmla="*/ 8761 w 1006636"/>
                <a:gd name="connsiteY4" fmla="*/ 351929 h 731287"/>
                <a:gd name="connsiteX5" fmla="*/ 167806 w 1006636"/>
                <a:gd name="connsiteY5" fmla="*/ 510974 h 731287"/>
                <a:gd name="connsiteX6" fmla="*/ 179086 w 1006636"/>
                <a:gd name="connsiteY6" fmla="*/ 517741 h 731287"/>
                <a:gd name="connsiteX7" fmla="*/ 183597 w 1006636"/>
                <a:gd name="connsiteY7" fmla="*/ 518869 h 731287"/>
                <a:gd name="connsiteX8" fmla="*/ 185853 w 1006636"/>
                <a:gd name="connsiteY8" fmla="*/ 519997 h 731287"/>
                <a:gd name="connsiteX9" fmla="*/ 189237 w 1006636"/>
                <a:gd name="connsiteY9" fmla="*/ 519997 h 731287"/>
                <a:gd name="connsiteX10" fmla="*/ 192621 w 1006636"/>
                <a:gd name="connsiteY10" fmla="*/ 519997 h 731287"/>
                <a:gd name="connsiteX11" fmla="*/ 194877 w 1006636"/>
                <a:gd name="connsiteY11" fmla="*/ 519997 h 731287"/>
                <a:gd name="connsiteX12" fmla="*/ 216309 w 1006636"/>
                <a:gd name="connsiteY12" fmla="*/ 509846 h 731287"/>
                <a:gd name="connsiteX13" fmla="*/ 375354 w 1006636"/>
                <a:gd name="connsiteY13" fmla="*/ 350801 h 731287"/>
                <a:gd name="connsiteX14" fmla="*/ 375354 w 1006636"/>
                <a:gd name="connsiteY14" fmla="*/ 303426 h 731287"/>
                <a:gd name="connsiteX15" fmla="*/ 327979 w 1006636"/>
                <a:gd name="connsiteY15" fmla="*/ 303426 h 731287"/>
                <a:gd name="connsiteX16" fmla="*/ 225333 w 1006636"/>
                <a:gd name="connsiteY16" fmla="*/ 406072 h 731287"/>
                <a:gd name="connsiteX17" fmla="*/ 503943 w 1006636"/>
                <a:gd name="connsiteY17" fmla="*/ 76702 h 731287"/>
                <a:gd name="connsiteX18" fmla="*/ 895351 w 1006636"/>
                <a:gd name="connsiteY18" fmla="*/ 258307 h 731287"/>
                <a:gd name="connsiteX19" fmla="*/ 823161 w 1006636"/>
                <a:gd name="connsiteY19" fmla="*/ 683554 h 731287"/>
                <a:gd name="connsiteX20" fmla="*/ 822033 w 1006636"/>
                <a:gd name="connsiteY20" fmla="*/ 730929 h 731287"/>
                <a:gd name="connsiteX21" fmla="*/ 1006636 w 1006636"/>
                <a:gd name="connsiteY21" fmla="*/ 357886 h 731287"/>
                <a:gd name="connsiteX22" fmla="*/ 974309 w 1006636"/>
                <a:gd name="connsiteY22" fmla="*/ 268459 h 731287"/>
                <a:gd name="connsiteX23" fmla="*/ 580645 w 1006636"/>
                <a:gd name="connsiteY23" fmla="*/ 0 h 731287"/>
                <a:gd name="connsiteX0" fmla="*/ 580645 w 1006636"/>
                <a:gd name="connsiteY0" fmla="*/ 0 h 731287"/>
                <a:gd name="connsiteX1" fmla="*/ 157654 w 1006636"/>
                <a:gd name="connsiteY1" fmla="*/ 403816 h 731287"/>
                <a:gd name="connsiteX2" fmla="*/ 57264 w 1006636"/>
                <a:gd name="connsiteY2" fmla="*/ 303426 h 731287"/>
                <a:gd name="connsiteX3" fmla="*/ 9889 w 1006636"/>
                <a:gd name="connsiteY3" fmla="*/ 304554 h 731287"/>
                <a:gd name="connsiteX4" fmla="*/ 8761 w 1006636"/>
                <a:gd name="connsiteY4" fmla="*/ 351929 h 731287"/>
                <a:gd name="connsiteX5" fmla="*/ 167806 w 1006636"/>
                <a:gd name="connsiteY5" fmla="*/ 510974 h 731287"/>
                <a:gd name="connsiteX6" fmla="*/ 179086 w 1006636"/>
                <a:gd name="connsiteY6" fmla="*/ 517741 h 731287"/>
                <a:gd name="connsiteX7" fmla="*/ 183597 w 1006636"/>
                <a:gd name="connsiteY7" fmla="*/ 518869 h 731287"/>
                <a:gd name="connsiteX8" fmla="*/ 185853 w 1006636"/>
                <a:gd name="connsiteY8" fmla="*/ 519997 h 731287"/>
                <a:gd name="connsiteX9" fmla="*/ 189237 w 1006636"/>
                <a:gd name="connsiteY9" fmla="*/ 519997 h 731287"/>
                <a:gd name="connsiteX10" fmla="*/ 192621 w 1006636"/>
                <a:gd name="connsiteY10" fmla="*/ 519997 h 731287"/>
                <a:gd name="connsiteX11" fmla="*/ 194877 w 1006636"/>
                <a:gd name="connsiteY11" fmla="*/ 519997 h 731287"/>
                <a:gd name="connsiteX12" fmla="*/ 216309 w 1006636"/>
                <a:gd name="connsiteY12" fmla="*/ 509846 h 731287"/>
                <a:gd name="connsiteX13" fmla="*/ 375354 w 1006636"/>
                <a:gd name="connsiteY13" fmla="*/ 350801 h 731287"/>
                <a:gd name="connsiteX14" fmla="*/ 375354 w 1006636"/>
                <a:gd name="connsiteY14" fmla="*/ 303426 h 731287"/>
                <a:gd name="connsiteX15" fmla="*/ 327979 w 1006636"/>
                <a:gd name="connsiteY15" fmla="*/ 303426 h 731287"/>
                <a:gd name="connsiteX16" fmla="*/ 225333 w 1006636"/>
                <a:gd name="connsiteY16" fmla="*/ 406072 h 731287"/>
                <a:gd name="connsiteX17" fmla="*/ 503943 w 1006636"/>
                <a:gd name="connsiteY17" fmla="*/ 76702 h 731287"/>
                <a:gd name="connsiteX18" fmla="*/ 895351 w 1006636"/>
                <a:gd name="connsiteY18" fmla="*/ 258307 h 731287"/>
                <a:gd name="connsiteX19" fmla="*/ 945872 w 1006636"/>
                <a:gd name="connsiteY19" fmla="*/ 358906 h 731287"/>
                <a:gd name="connsiteX20" fmla="*/ 822033 w 1006636"/>
                <a:gd name="connsiteY20" fmla="*/ 730929 h 731287"/>
                <a:gd name="connsiteX21" fmla="*/ 1006636 w 1006636"/>
                <a:gd name="connsiteY21" fmla="*/ 357886 h 731287"/>
                <a:gd name="connsiteX22" fmla="*/ 974309 w 1006636"/>
                <a:gd name="connsiteY22" fmla="*/ 268459 h 731287"/>
                <a:gd name="connsiteX23" fmla="*/ 580645 w 1006636"/>
                <a:gd name="connsiteY23" fmla="*/ 0 h 731287"/>
                <a:gd name="connsiteX0" fmla="*/ 580645 w 1006636"/>
                <a:gd name="connsiteY0" fmla="*/ 0 h 731287"/>
                <a:gd name="connsiteX1" fmla="*/ 157654 w 1006636"/>
                <a:gd name="connsiteY1" fmla="*/ 403816 h 731287"/>
                <a:gd name="connsiteX2" fmla="*/ 57264 w 1006636"/>
                <a:gd name="connsiteY2" fmla="*/ 303426 h 731287"/>
                <a:gd name="connsiteX3" fmla="*/ 9889 w 1006636"/>
                <a:gd name="connsiteY3" fmla="*/ 304554 h 731287"/>
                <a:gd name="connsiteX4" fmla="*/ 8761 w 1006636"/>
                <a:gd name="connsiteY4" fmla="*/ 351929 h 731287"/>
                <a:gd name="connsiteX5" fmla="*/ 167806 w 1006636"/>
                <a:gd name="connsiteY5" fmla="*/ 510974 h 731287"/>
                <a:gd name="connsiteX6" fmla="*/ 179086 w 1006636"/>
                <a:gd name="connsiteY6" fmla="*/ 517741 h 731287"/>
                <a:gd name="connsiteX7" fmla="*/ 183597 w 1006636"/>
                <a:gd name="connsiteY7" fmla="*/ 518869 h 731287"/>
                <a:gd name="connsiteX8" fmla="*/ 185853 w 1006636"/>
                <a:gd name="connsiteY8" fmla="*/ 519997 h 731287"/>
                <a:gd name="connsiteX9" fmla="*/ 189237 w 1006636"/>
                <a:gd name="connsiteY9" fmla="*/ 519997 h 731287"/>
                <a:gd name="connsiteX10" fmla="*/ 192621 w 1006636"/>
                <a:gd name="connsiteY10" fmla="*/ 519997 h 731287"/>
                <a:gd name="connsiteX11" fmla="*/ 194877 w 1006636"/>
                <a:gd name="connsiteY11" fmla="*/ 519997 h 731287"/>
                <a:gd name="connsiteX12" fmla="*/ 216309 w 1006636"/>
                <a:gd name="connsiteY12" fmla="*/ 509846 h 731287"/>
                <a:gd name="connsiteX13" fmla="*/ 375354 w 1006636"/>
                <a:gd name="connsiteY13" fmla="*/ 350801 h 731287"/>
                <a:gd name="connsiteX14" fmla="*/ 375354 w 1006636"/>
                <a:gd name="connsiteY14" fmla="*/ 303426 h 731287"/>
                <a:gd name="connsiteX15" fmla="*/ 327979 w 1006636"/>
                <a:gd name="connsiteY15" fmla="*/ 303426 h 731287"/>
                <a:gd name="connsiteX16" fmla="*/ 225333 w 1006636"/>
                <a:gd name="connsiteY16" fmla="*/ 406072 h 731287"/>
                <a:gd name="connsiteX17" fmla="*/ 503943 w 1006636"/>
                <a:gd name="connsiteY17" fmla="*/ 76702 h 731287"/>
                <a:gd name="connsiteX18" fmla="*/ 895351 w 1006636"/>
                <a:gd name="connsiteY18" fmla="*/ 258307 h 731287"/>
                <a:gd name="connsiteX19" fmla="*/ 938266 w 1006636"/>
                <a:gd name="connsiteY19" fmla="*/ 358445 h 731287"/>
                <a:gd name="connsiteX20" fmla="*/ 822033 w 1006636"/>
                <a:gd name="connsiteY20" fmla="*/ 730929 h 731287"/>
                <a:gd name="connsiteX21" fmla="*/ 1006636 w 1006636"/>
                <a:gd name="connsiteY21" fmla="*/ 357886 h 731287"/>
                <a:gd name="connsiteX22" fmla="*/ 974309 w 1006636"/>
                <a:gd name="connsiteY22" fmla="*/ 268459 h 731287"/>
                <a:gd name="connsiteX23" fmla="*/ 580645 w 1006636"/>
                <a:gd name="connsiteY23" fmla="*/ 0 h 731287"/>
                <a:gd name="connsiteX0" fmla="*/ 580645 w 1006636"/>
                <a:gd name="connsiteY0" fmla="*/ 0 h 731287"/>
                <a:gd name="connsiteX1" fmla="*/ 157654 w 1006636"/>
                <a:gd name="connsiteY1" fmla="*/ 403816 h 731287"/>
                <a:gd name="connsiteX2" fmla="*/ 57264 w 1006636"/>
                <a:gd name="connsiteY2" fmla="*/ 303426 h 731287"/>
                <a:gd name="connsiteX3" fmla="*/ 9889 w 1006636"/>
                <a:gd name="connsiteY3" fmla="*/ 304554 h 731287"/>
                <a:gd name="connsiteX4" fmla="*/ 8761 w 1006636"/>
                <a:gd name="connsiteY4" fmla="*/ 351929 h 731287"/>
                <a:gd name="connsiteX5" fmla="*/ 167806 w 1006636"/>
                <a:gd name="connsiteY5" fmla="*/ 510974 h 731287"/>
                <a:gd name="connsiteX6" fmla="*/ 179086 w 1006636"/>
                <a:gd name="connsiteY6" fmla="*/ 517741 h 731287"/>
                <a:gd name="connsiteX7" fmla="*/ 183597 w 1006636"/>
                <a:gd name="connsiteY7" fmla="*/ 518869 h 731287"/>
                <a:gd name="connsiteX8" fmla="*/ 185853 w 1006636"/>
                <a:gd name="connsiteY8" fmla="*/ 519997 h 731287"/>
                <a:gd name="connsiteX9" fmla="*/ 189237 w 1006636"/>
                <a:gd name="connsiteY9" fmla="*/ 519997 h 731287"/>
                <a:gd name="connsiteX10" fmla="*/ 192621 w 1006636"/>
                <a:gd name="connsiteY10" fmla="*/ 519997 h 731287"/>
                <a:gd name="connsiteX11" fmla="*/ 194877 w 1006636"/>
                <a:gd name="connsiteY11" fmla="*/ 519997 h 731287"/>
                <a:gd name="connsiteX12" fmla="*/ 216309 w 1006636"/>
                <a:gd name="connsiteY12" fmla="*/ 509846 h 731287"/>
                <a:gd name="connsiteX13" fmla="*/ 375354 w 1006636"/>
                <a:gd name="connsiteY13" fmla="*/ 350801 h 731287"/>
                <a:gd name="connsiteX14" fmla="*/ 375354 w 1006636"/>
                <a:gd name="connsiteY14" fmla="*/ 303426 h 731287"/>
                <a:gd name="connsiteX15" fmla="*/ 327979 w 1006636"/>
                <a:gd name="connsiteY15" fmla="*/ 303426 h 731287"/>
                <a:gd name="connsiteX16" fmla="*/ 225333 w 1006636"/>
                <a:gd name="connsiteY16" fmla="*/ 406072 h 731287"/>
                <a:gd name="connsiteX17" fmla="*/ 503943 w 1006636"/>
                <a:gd name="connsiteY17" fmla="*/ 76702 h 731287"/>
                <a:gd name="connsiteX18" fmla="*/ 895351 w 1006636"/>
                <a:gd name="connsiteY18" fmla="*/ 258307 h 731287"/>
                <a:gd name="connsiteX19" fmla="*/ 938266 w 1006636"/>
                <a:gd name="connsiteY19" fmla="*/ 358445 h 731287"/>
                <a:gd name="connsiteX20" fmla="*/ 822033 w 1006636"/>
                <a:gd name="connsiteY20" fmla="*/ 730929 h 731287"/>
                <a:gd name="connsiteX21" fmla="*/ 1006636 w 1006636"/>
                <a:gd name="connsiteY21" fmla="*/ 357886 h 731287"/>
                <a:gd name="connsiteX22" fmla="*/ 974309 w 1006636"/>
                <a:gd name="connsiteY22" fmla="*/ 268459 h 731287"/>
                <a:gd name="connsiteX23" fmla="*/ 580645 w 1006636"/>
                <a:gd name="connsiteY23" fmla="*/ 0 h 73128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956555 w 1006636"/>
                <a:gd name="connsiteY20" fmla="*/ 368826 h 519997"/>
                <a:gd name="connsiteX21" fmla="*/ 1006636 w 1006636"/>
                <a:gd name="connsiteY21" fmla="*/ 357886 h 519997"/>
                <a:gd name="connsiteX22" fmla="*/ 974309 w 1006636"/>
                <a:gd name="connsiteY22" fmla="*/ 268459 h 519997"/>
                <a:gd name="connsiteX23" fmla="*/ 580645 w 1006636"/>
                <a:gd name="connsiteY23"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956555 w 1006636"/>
                <a:gd name="connsiteY20" fmla="*/ 368826 h 519997"/>
                <a:gd name="connsiteX21" fmla="*/ 1006636 w 1006636"/>
                <a:gd name="connsiteY21" fmla="*/ 357886 h 519997"/>
                <a:gd name="connsiteX22" fmla="*/ 974309 w 1006636"/>
                <a:gd name="connsiteY22" fmla="*/ 268459 h 519997"/>
                <a:gd name="connsiteX23" fmla="*/ 580645 w 1006636"/>
                <a:gd name="connsiteY23"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956555 w 1006636"/>
                <a:gd name="connsiteY20" fmla="*/ 368826 h 519997"/>
                <a:gd name="connsiteX21" fmla="*/ 1006636 w 1006636"/>
                <a:gd name="connsiteY21" fmla="*/ 357886 h 519997"/>
                <a:gd name="connsiteX22" fmla="*/ 974309 w 1006636"/>
                <a:gd name="connsiteY22" fmla="*/ 268459 h 519997"/>
                <a:gd name="connsiteX23" fmla="*/ 580645 w 1006636"/>
                <a:gd name="connsiteY23"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74309 w 1006636"/>
                <a:gd name="connsiteY21" fmla="*/ 268459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283520 w 1006636"/>
                <a:gd name="connsiteY15" fmla="*/ 352850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28767 w 1006636"/>
                <a:gd name="connsiteY13" fmla="*/ 405491 h 519997"/>
                <a:gd name="connsiteX14" fmla="*/ 375354 w 1006636"/>
                <a:gd name="connsiteY14" fmla="*/ 303426 h 519997"/>
                <a:gd name="connsiteX15" fmla="*/ 283520 w 1006636"/>
                <a:gd name="connsiteY15" fmla="*/ 352850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28767 w 1006636"/>
                <a:gd name="connsiteY13" fmla="*/ 405491 h 519997"/>
                <a:gd name="connsiteX14" fmla="*/ 340009 w 1006636"/>
                <a:gd name="connsiteY14" fmla="*/ 339379 h 519997"/>
                <a:gd name="connsiteX15" fmla="*/ 283520 w 1006636"/>
                <a:gd name="connsiteY15" fmla="*/ 352850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28767 w 1006636"/>
                <a:gd name="connsiteY13" fmla="*/ 405491 h 519997"/>
                <a:gd name="connsiteX14" fmla="*/ 340616 w 1006636"/>
                <a:gd name="connsiteY14" fmla="*/ 346975 h 519997"/>
                <a:gd name="connsiteX15" fmla="*/ 283520 w 1006636"/>
                <a:gd name="connsiteY15" fmla="*/ 352850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2456 w 1008447"/>
                <a:gd name="connsiteY0" fmla="*/ 0 h 519997"/>
                <a:gd name="connsiteX1" fmla="*/ 159465 w 1008447"/>
                <a:gd name="connsiteY1" fmla="*/ 403816 h 519997"/>
                <a:gd name="connsiteX2" fmla="*/ 113967 w 1008447"/>
                <a:gd name="connsiteY2" fmla="*/ 352544 h 519997"/>
                <a:gd name="connsiteX3" fmla="*/ 11700 w 1008447"/>
                <a:gd name="connsiteY3" fmla="*/ 304554 h 519997"/>
                <a:gd name="connsiteX4" fmla="*/ 10572 w 1008447"/>
                <a:gd name="connsiteY4" fmla="*/ 351929 h 519997"/>
                <a:gd name="connsiteX5" fmla="*/ 169617 w 1008447"/>
                <a:gd name="connsiteY5" fmla="*/ 510974 h 519997"/>
                <a:gd name="connsiteX6" fmla="*/ 180897 w 1008447"/>
                <a:gd name="connsiteY6" fmla="*/ 517741 h 519997"/>
                <a:gd name="connsiteX7" fmla="*/ 185408 w 1008447"/>
                <a:gd name="connsiteY7" fmla="*/ 518869 h 519997"/>
                <a:gd name="connsiteX8" fmla="*/ 187664 w 1008447"/>
                <a:gd name="connsiteY8" fmla="*/ 519997 h 519997"/>
                <a:gd name="connsiteX9" fmla="*/ 191048 w 1008447"/>
                <a:gd name="connsiteY9" fmla="*/ 519997 h 519997"/>
                <a:gd name="connsiteX10" fmla="*/ 194432 w 1008447"/>
                <a:gd name="connsiteY10" fmla="*/ 519997 h 519997"/>
                <a:gd name="connsiteX11" fmla="*/ 196688 w 1008447"/>
                <a:gd name="connsiteY11" fmla="*/ 519997 h 519997"/>
                <a:gd name="connsiteX12" fmla="*/ 218120 w 1008447"/>
                <a:gd name="connsiteY12" fmla="*/ 509846 h 519997"/>
                <a:gd name="connsiteX13" fmla="*/ 330578 w 1008447"/>
                <a:gd name="connsiteY13" fmla="*/ 405491 h 519997"/>
                <a:gd name="connsiteX14" fmla="*/ 342427 w 1008447"/>
                <a:gd name="connsiteY14" fmla="*/ 346975 h 519997"/>
                <a:gd name="connsiteX15" fmla="*/ 285331 w 1008447"/>
                <a:gd name="connsiteY15" fmla="*/ 352850 h 519997"/>
                <a:gd name="connsiteX16" fmla="*/ 227144 w 1008447"/>
                <a:gd name="connsiteY16" fmla="*/ 406072 h 519997"/>
                <a:gd name="connsiteX17" fmla="*/ 505754 w 1008447"/>
                <a:gd name="connsiteY17" fmla="*/ 76702 h 519997"/>
                <a:gd name="connsiteX18" fmla="*/ 897162 w 1008447"/>
                <a:gd name="connsiteY18" fmla="*/ 258307 h 519997"/>
                <a:gd name="connsiteX19" fmla="*/ 940077 w 1008447"/>
                <a:gd name="connsiteY19" fmla="*/ 358445 h 519997"/>
                <a:gd name="connsiteX20" fmla="*/ 1008447 w 1008447"/>
                <a:gd name="connsiteY20" fmla="*/ 357886 h 519997"/>
                <a:gd name="connsiteX21" fmla="*/ 981825 w 1008447"/>
                <a:gd name="connsiteY21" fmla="*/ 268804 h 519997"/>
                <a:gd name="connsiteX22" fmla="*/ 582456 w 1008447"/>
                <a:gd name="connsiteY22" fmla="*/ 0 h 519997"/>
                <a:gd name="connsiteX0" fmla="*/ 571211 w 997202"/>
                <a:gd name="connsiteY0" fmla="*/ 0 h 519997"/>
                <a:gd name="connsiteX1" fmla="*/ 148220 w 997202"/>
                <a:gd name="connsiteY1" fmla="*/ 403816 h 519997"/>
                <a:gd name="connsiteX2" fmla="*/ 102722 w 997202"/>
                <a:gd name="connsiteY2" fmla="*/ 352544 h 519997"/>
                <a:gd name="connsiteX3" fmla="*/ 455 w 997202"/>
                <a:gd name="connsiteY3" fmla="*/ 304554 h 519997"/>
                <a:gd name="connsiteX4" fmla="*/ 65563 w 997202"/>
                <a:gd name="connsiteY4" fmla="*/ 415429 h 519997"/>
                <a:gd name="connsiteX5" fmla="*/ 158372 w 997202"/>
                <a:gd name="connsiteY5" fmla="*/ 510974 h 519997"/>
                <a:gd name="connsiteX6" fmla="*/ 169652 w 997202"/>
                <a:gd name="connsiteY6" fmla="*/ 517741 h 519997"/>
                <a:gd name="connsiteX7" fmla="*/ 174163 w 997202"/>
                <a:gd name="connsiteY7" fmla="*/ 518869 h 519997"/>
                <a:gd name="connsiteX8" fmla="*/ 176419 w 997202"/>
                <a:gd name="connsiteY8" fmla="*/ 519997 h 519997"/>
                <a:gd name="connsiteX9" fmla="*/ 179803 w 997202"/>
                <a:gd name="connsiteY9" fmla="*/ 519997 h 519997"/>
                <a:gd name="connsiteX10" fmla="*/ 183187 w 997202"/>
                <a:gd name="connsiteY10" fmla="*/ 519997 h 519997"/>
                <a:gd name="connsiteX11" fmla="*/ 185443 w 997202"/>
                <a:gd name="connsiteY11" fmla="*/ 519997 h 519997"/>
                <a:gd name="connsiteX12" fmla="*/ 206875 w 997202"/>
                <a:gd name="connsiteY12" fmla="*/ 509846 h 519997"/>
                <a:gd name="connsiteX13" fmla="*/ 319333 w 997202"/>
                <a:gd name="connsiteY13" fmla="*/ 405491 h 519997"/>
                <a:gd name="connsiteX14" fmla="*/ 331182 w 997202"/>
                <a:gd name="connsiteY14" fmla="*/ 346975 h 519997"/>
                <a:gd name="connsiteX15" fmla="*/ 274086 w 997202"/>
                <a:gd name="connsiteY15" fmla="*/ 352850 h 519997"/>
                <a:gd name="connsiteX16" fmla="*/ 215899 w 997202"/>
                <a:gd name="connsiteY16" fmla="*/ 406072 h 519997"/>
                <a:gd name="connsiteX17" fmla="*/ 494509 w 997202"/>
                <a:gd name="connsiteY17" fmla="*/ 76702 h 519997"/>
                <a:gd name="connsiteX18" fmla="*/ 885917 w 997202"/>
                <a:gd name="connsiteY18" fmla="*/ 258307 h 519997"/>
                <a:gd name="connsiteX19" fmla="*/ 928832 w 997202"/>
                <a:gd name="connsiteY19" fmla="*/ 358445 h 519997"/>
                <a:gd name="connsiteX20" fmla="*/ 997202 w 997202"/>
                <a:gd name="connsiteY20" fmla="*/ 357886 h 519997"/>
                <a:gd name="connsiteX21" fmla="*/ 970580 w 997202"/>
                <a:gd name="connsiteY21" fmla="*/ 268804 h 519997"/>
                <a:gd name="connsiteX22" fmla="*/ 571211 w 997202"/>
                <a:gd name="connsiteY22" fmla="*/ 0 h 519997"/>
                <a:gd name="connsiteX0" fmla="*/ 526100 w 952091"/>
                <a:gd name="connsiteY0" fmla="*/ 0 h 519997"/>
                <a:gd name="connsiteX1" fmla="*/ 103109 w 952091"/>
                <a:gd name="connsiteY1" fmla="*/ 403816 h 519997"/>
                <a:gd name="connsiteX2" fmla="*/ 57611 w 952091"/>
                <a:gd name="connsiteY2" fmla="*/ 352544 h 519997"/>
                <a:gd name="connsiteX3" fmla="*/ 1628 w 952091"/>
                <a:gd name="connsiteY3" fmla="*/ 341621 h 519997"/>
                <a:gd name="connsiteX4" fmla="*/ 20452 w 952091"/>
                <a:gd name="connsiteY4" fmla="*/ 415429 h 519997"/>
                <a:gd name="connsiteX5" fmla="*/ 113261 w 952091"/>
                <a:gd name="connsiteY5" fmla="*/ 510974 h 519997"/>
                <a:gd name="connsiteX6" fmla="*/ 124541 w 952091"/>
                <a:gd name="connsiteY6" fmla="*/ 517741 h 519997"/>
                <a:gd name="connsiteX7" fmla="*/ 129052 w 952091"/>
                <a:gd name="connsiteY7" fmla="*/ 518869 h 519997"/>
                <a:gd name="connsiteX8" fmla="*/ 131308 w 952091"/>
                <a:gd name="connsiteY8" fmla="*/ 519997 h 519997"/>
                <a:gd name="connsiteX9" fmla="*/ 134692 w 952091"/>
                <a:gd name="connsiteY9" fmla="*/ 519997 h 519997"/>
                <a:gd name="connsiteX10" fmla="*/ 138076 w 952091"/>
                <a:gd name="connsiteY10" fmla="*/ 519997 h 519997"/>
                <a:gd name="connsiteX11" fmla="*/ 140332 w 952091"/>
                <a:gd name="connsiteY11" fmla="*/ 519997 h 519997"/>
                <a:gd name="connsiteX12" fmla="*/ 161764 w 952091"/>
                <a:gd name="connsiteY12" fmla="*/ 509846 h 519997"/>
                <a:gd name="connsiteX13" fmla="*/ 274222 w 952091"/>
                <a:gd name="connsiteY13" fmla="*/ 405491 h 519997"/>
                <a:gd name="connsiteX14" fmla="*/ 286071 w 952091"/>
                <a:gd name="connsiteY14" fmla="*/ 346975 h 519997"/>
                <a:gd name="connsiteX15" fmla="*/ 228975 w 952091"/>
                <a:gd name="connsiteY15" fmla="*/ 352850 h 519997"/>
                <a:gd name="connsiteX16" fmla="*/ 170788 w 952091"/>
                <a:gd name="connsiteY16" fmla="*/ 406072 h 519997"/>
                <a:gd name="connsiteX17" fmla="*/ 449398 w 952091"/>
                <a:gd name="connsiteY17" fmla="*/ 76702 h 519997"/>
                <a:gd name="connsiteX18" fmla="*/ 840806 w 952091"/>
                <a:gd name="connsiteY18" fmla="*/ 258307 h 519997"/>
                <a:gd name="connsiteX19" fmla="*/ 883721 w 952091"/>
                <a:gd name="connsiteY19" fmla="*/ 358445 h 519997"/>
                <a:gd name="connsiteX20" fmla="*/ 952091 w 952091"/>
                <a:gd name="connsiteY20" fmla="*/ 357886 h 519997"/>
                <a:gd name="connsiteX21" fmla="*/ 925469 w 952091"/>
                <a:gd name="connsiteY21" fmla="*/ 268804 h 519997"/>
                <a:gd name="connsiteX22" fmla="*/ 526100 w 952091"/>
                <a:gd name="connsiteY22" fmla="*/ 0 h 519997"/>
                <a:gd name="connsiteX0" fmla="*/ 525546 w 951537"/>
                <a:gd name="connsiteY0" fmla="*/ 0 h 519997"/>
                <a:gd name="connsiteX1" fmla="*/ 102555 w 951537"/>
                <a:gd name="connsiteY1" fmla="*/ 403816 h 519997"/>
                <a:gd name="connsiteX2" fmla="*/ 57057 w 951537"/>
                <a:gd name="connsiteY2" fmla="*/ 352544 h 519997"/>
                <a:gd name="connsiteX3" fmla="*/ 1682 w 951537"/>
                <a:gd name="connsiteY3" fmla="*/ 349217 h 519997"/>
                <a:gd name="connsiteX4" fmla="*/ 19898 w 951537"/>
                <a:gd name="connsiteY4" fmla="*/ 415429 h 519997"/>
                <a:gd name="connsiteX5" fmla="*/ 112707 w 951537"/>
                <a:gd name="connsiteY5" fmla="*/ 510974 h 519997"/>
                <a:gd name="connsiteX6" fmla="*/ 123987 w 951537"/>
                <a:gd name="connsiteY6" fmla="*/ 517741 h 519997"/>
                <a:gd name="connsiteX7" fmla="*/ 128498 w 951537"/>
                <a:gd name="connsiteY7" fmla="*/ 518869 h 519997"/>
                <a:gd name="connsiteX8" fmla="*/ 130754 w 951537"/>
                <a:gd name="connsiteY8" fmla="*/ 519997 h 519997"/>
                <a:gd name="connsiteX9" fmla="*/ 134138 w 951537"/>
                <a:gd name="connsiteY9" fmla="*/ 519997 h 519997"/>
                <a:gd name="connsiteX10" fmla="*/ 137522 w 951537"/>
                <a:gd name="connsiteY10" fmla="*/ 519997 h 519997"/>
                <a:gd name="connsiteX11" fmla="*/ 139778 w 951537"/>
                <a:gd name="connsiteY11" fmla="*/ 519997 h 519997"/>
                <a:gd name="connsiteX12" fmla="*/ 161210 w 951537"/>
                <a:gd name="connsiteY12" fmla="*/ 509846 h 519997"/>
                <a:gd name="connsiteX13" fmla="*/ 273668 w 951537"/>
                <a:gd name="connsiteY13" fmla="*/ 405491 h 519997"/>
                <a:gd name="connsiteX14" fmla="*/ 285517 w 951537"/>
                <a:gd name="connsiteY14" fmla="*/ 346975 h 519997"/>
                <a:gd name="connsiteX15" fmla="*/ 228421 w 951537"/>
                <a:gd name="connsiteY15" fmla="*/ 352850 h 519997"/>
                <a:gd name="connsiteX16" fmla="*/ 170234 w 951537"/>
                <a:gd name="connsiteY16" fmla="*/ 406072 h 519997"/>
                <a:gd name="connsiteX17" fmla="*/ 448844 w 951537"/>
                <a:gd name="connsiteY17" fmla="*/ 76702 h 519997"/>
                <a:gd name="connsiteX18" fmla="*/ 840252 w 951537"/>
                <a:gd name="connsiteY18" fmla="*/ 258307 h 519997"/>
                <a:gd name="connsiteX19" fmla="*/ 883167 w 951537"/>
                <a:gd name="connsiteY19" fmla="*/ 358445 h 519997"/>
                <a:gd name="connsiteX20" fmla="*/ 951537 w 951537"/>
                <a:gd name="connsiteY20" fmla="*/ 357886 h 519997"/>
                <a:gd name="connsiteX21" fmla="*/ 924915 w 951537"/>
                <a:gd name="connsiteY21" fmla="*/ 268804 h 519997"/>
                <a:gd name="connsiteX22" fmla="*/ 525546 w 95153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882617 w 950987"/>
                <a:gd name="connsiteY19" fmla="*/ 358445 h 519997"/>
                <a:gd name="connsiteX20" fmla="*/ 950987 w 950987"/>
                <a:gd name="connsiteY20" fmla="*/ 357886 h 519997"/>
                <a:gd name="connsiteX21" fmla="*/ 924365 w 950987"/>
                <a:gd name="connsiteY21" fmla="*/ 268804 h 519997"/>
                <a:gd name="connsiteX22" fmla="*/ 524996 w 95098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882617 w 950987"/>
                <a:gd name="connsiteY19" fmla="*/ 358445 h 519997"/>
                <a:gd name="connsiteX20" fmla="*/ 950987 w 950987"/>
                <a:gd name="connsiteY20" fmla="*/ 357886 h 519997"/>
                <a:gd name="connsiteX21" fmla="*/ 924365 w 950987"/>
                <a:gd name="connsiteY21" fmla="*/ 268804 h 519997"/>
                <a:gd name="connsiteX22" fmla="*/ 524996 w 95098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882617 w 950987"/>
                <a:gd name="connsiteY19" fmla="*/ 358445 h 519997"/>
                <a:gd name="connsiteX20" fmla="*/ 950987 w 950987"/>
                <a:gd name="connsiteY20" fmla="*/ 357886 h 519997"/>
                <a:gd name="connsiteX21" fmla="*/ 924365 w 950987"/>
                <a:gd name="connsiteY21" fmla="*/ 268804 h 519997"/>
                <a:gd name="connsiteX22" fmla="*/ 524996 w 95098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866413 w 950987"/>
                <a:gd name="connsiteY19" fmla="*/ 347001 h 519997"/>
                <a:gd name="connsiteX20" fmla="*/ 950987 w 950987"/>
                <a:gd name="connsiteY20" fmla="*/ 357886 h 519997"/>
                <a:gd name="connsiteX21" fmla="*/ 924365 w 950987"/>
                <a:gd name="connsiteY21" fmla="*/ 268804 h 519997"/>
                <a:gd name="connsiteX22" fmla="*/ 524996 w 95098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866413 w 950987"/>
                <a:gd name="connsiteY19" fmla="*/ 347001 h 519997"/>
                <a:gd name="connsiteX20" fmla="*/ 950987 w 950987"/>
                <a:gd name="connsiteY20" fmla="*/ 357886 h 519997"/>
                <a:gd name="connsiteX21" fmla="*/ 924365 w 950987"/>
                <a:gd name="connsiteY21" fmla="*/ 268804 h 519997"/>
                <a:gd name="connsiteX22" fmla="*/ 524996 w 95098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950987 w 950987"/>
                <a:gd name="connsiteY19" fmla="*/ 357886 h 519997"/>
                <a:gd name="connsiteX20" fmla="*/ 924365 w 950987"/>
                <a:gd name="connsiteY20" fmla="*/ 268804 h 519997"/>
                <a:gd name="connsiteX21" fmla="*/ 524996 w 950987"/>
                <a:gd name="connsiteY21" fmla="*/ 0 h 519997"/>
                <a:gd name="connsiteX0" fmla="*/ 524996 w 928264"/>
                <a:gd name="connsiteY0" fmla="*/ 0 h 519997"/>
                <a:gd name="connsiteX1" fmla="*/ 102005 w 928264"/>
                <a:gd name="connsiteY1" fmla="*/ 403816 h 519997"/>
                <a:gd name="connsiteX2" fmla="*/ 56507 w 928264"/>
                <a:gd name="connsiteY2" fmla="*/ 352544 h 519997"/>
                <a:gd name="connsiteX3" fmla="*/ 1740 w 928264"/>
                <a:gd name="connsiteY3" fmla="*/ 356813 h 519997"/>
                <a:gd name="connsiteX4" fmla="*/ 19348 w 928264"/>
                <a:gd name="connsiteY4" fmla="*/ 415429 h 519997"/>
                <a:gd name="connsiteX5" fmla="*/ 112157 w 928264"/>
                <a:gd name="connsiteY5" fmla="*/ 510974 h 519997"/>
                <a:gd name="connsiteX6" fmla="*/ 123437 w 928264"/>
                <a:gd name="connsiteY6" fmla="*/ 517741 h 519997"/>
                <a:gd name="connsiteX7" fmla="*/ 127948 w 928264"/>
                <a:gd name="connsiteY7" fmla="*/ 518869 h 519997"/>
                <a:gd name="connsiteX8" fmla="*/ 130204 w 928264"/>
                <a:gd name="connsiteY8" fmla="*/ 519997 h 519997"/>
                <a:gd name="connsiteX9" fmla="*/ 133588 w 928264"/>
                <a:gd name="connsiteY9" fmla="*/ 519997 h 519997"/>
                <a:gd name="connsiteX10" fmla="*/ 136972 w 928264"/>
                <a:gd name="connsiteY10" fmla="*/ 519997 h 519997"/>
                <a:gd name="connsiteX11" fmla="*/ 139228 w 928264"/>
                <a:gd name="connsiteY11" fmla="*/ 519997 h 519997"/>
                <a:gd name="connsiteX12" fmla="*/ 160660 w 928264"/>
                <a:gd name="connsiteY12" fmla="*/ 509846 h 519997"/>
                <a:gd name="connsiteX13" fmla="*/ 273118 w 928264"/>
                <a:gd name="connsiteY13" fmla="*/ 405491 h 519997"/>
                <a:gd name="connsiteX14" fmla="*/ 284967 w 928264"/>
                <a:gd name="connsiteY14" fmla="*/ 346975 h 519997"/>
                <a:gd name="connsiteX15" fmla="*/ 227871 w 928264"/>
                <a:gd name="connsiteY15" fmla="*/ 352850 h 519997"/>
                <a:gd name="connsiteX16" fmla="*/ 169684 w 928264"/>
                <a:gd name="connsiteY16" fmla="*/ 406072 h 519997"/>
                <a:gd name="connsiteX17" fmla="*/ 448294 w 928264"/>
                <a:gd name="connsiteY17" fmla="*/ 76702 h 519997"/>
                <a:gd name="connsiteX18" fmla="*/ 839702 w 928264"/>
                <a:gd name="connsiteY18" fmla="*/ 258307 h 519997"/>
                <a:gd name="connsiteX19" fmla="*/ 900449 w 928264"/>
                <a:gd name="connsiteY19" fmla="*/ 331352 h 519997"/>
                <a:gd name="connsiteX20" fmla="*/ 924365 w 928264"/>
                <a:gd name="connsiteY20" fmla="*/ 268804 h 519997"/>
                <a:gd name="connsiteX21" fmla="*/ 524996 w 928264"/>
                <a:gd name="connsiteY21" fmla="*/ 0 h 519997"/>
                <a:gd name="connsiteX0" fmla="*/ 524996 w 931323"/>
                <a:gd name="connsiteY0" fmla="*/ 0 h 519997"/>
                <a:gd name="connsiteX1" fmla="*/ 102005 w 931323"/>
                <a:gd name="connsiteY1" fmla="*/ 403816 h 519997"/>
                <a:gd name="connsiteX2" fmla="*/ 56507 w 931323"/>
                <a:gd name="connsiteY2" fmla="*/ 352544 h 519997"/>
                <a:gd name="connsiteX3" fmla="*/ 1740 w 931323"/>
                <a:gd name="connsiteY3" fmla="*/ 356813 h 519997"/>
                <a:gd name="connsiteX4" fmla="*/ 19348 w 931323"/>
                <a:gd name="connsiteY4" fmla="*/ 415429 h 519997"/>
                <a:gd name="connsiteX5" fmla="*/ 112157 w 931323"/>
                <a:gd name="connsiteY5" fmla="*/ 510974 h 519997"/>
                <a:gd name="connsiteX6" fmla="*/ 123437 w 931323"/>
                <a:gd name="connsiteY6" fmla="*/ 517741 h 519997"/>
                <a:gd name="connsiteX7" fmla="*/ 127948 w 931323"/>
                <a:gd name="connsiteY7" fmla="*/ 518869 h 519997"/>
                <a:gd name="connsiteX8" fmla="*/ 130204 w 931323"/>
                <a:gd name="connsiteY8" fmla="*/ 519997 h 519997"/>
                <a:gd name="connsiteX9" fmla="*/ 133588 w 931323"/>
                <a:gd name="connsiteY9" fmla="*/ 519997 h 519997"/>
                <a:gd name="connsiteX10" fmla="*/ 136972 w 931323"/>
                <a:gd name="connsiteY10" fmla="*/ 519997 h 519997"/>
                <a:gd name="connsiteX11" fmla="*/ 139228 w 931323"/>
                <a:gd name="connsiteY11" fmla="*/ 519997 h 519997"/>
                <a:gd name="connsiteX12" fmla="*/ 160660 w 931323"/>
                <a:gd name="connsiteY12" fmla="*/ 509846 h 519997"/>
                <a:gd name="connsiteX13" fmla="*/ 273118 w 931323"/>
                <a:gd name="connsiteY13" fmla="*/ 405491 h 519997"/>
                <a:gd name="connsiteX14" fmla="*/ 284967 w 931323"/>
                <a:gd name="connsiteY14" fmla="*/ 346975 h 519997"/>
                <a:gd name="connsiteX15" fmla="*/ 227871 w 931323"/>
                <a:gd name="connsiteY15" fmla="*/ 352850 h 519997"/>
                <a:gd name="connsiteX16" fmla="*/ 169684 w 931323"/>
                <a:gd name="connsiteY16" fmla="*/ 406072 h 519997"/>
                <a:gd name="connsiteX17" fmla="*/ 448294 w 931323"/>
                <a:gd name="connsiteY17" fmla="*/ 76702 h 519997"/>
                <a:gd name="connsiteX18" fmla="*/ 839702 w 931323"/>
                <a:gd name="connsiteY18" fmla="*/ 258307 h 519997"/>
                <a:gd name="connsiteX19" fmla="*/ 900449 w 931323"/>
                <a:gd name="connsiteY19" fmla="*/ 331352 h 519997"/>
                <a:gd name="connsiteX20" fmla="*/ 924365 w 931323"/>
                <a:gd name="connsiteY20" fmla="*/ 268804 h 519997"/>
                <a:gd name="connsiteX21" fmla="*/ 524996 w 931323"/>
                <a:gd name="connsiteY21" fmla="*/ 0 h 519997"/>
                <a:gd name="connsiteX0" fmla="*/ 524996 w 931323"/>
                <a:gd name="connsiteY0" fmla="*/ 0 h 519997"/>
                <a:gd name="connsiteX1" fmla="*/ 102005 w 931323"/>
                <a:gd name="connsiteY1" fmla="*/ 403816 h 519997"/>
                <a:gd name="connsiteX2" fmla="*/ 56507 w 931323"/>
                <a:gd name="connsiteY2" fmla="*/ 352544 h 519997"/>
                <a:gd name="connsiteX3" fmla="*/ 1740 w 931323"/>
                <a:gd name="connsiteY3" fmla="*/ 356813 h 519997"/>
                <a:gd name="connsiteX4" fmla="*/ 19348 w 931323"/>
                <a:gd name="connsiteY4" fmla="*/ 415429 h 519997"/>
                <a:gd name="connsiteX5" fmla="*/ 112157 w 931323"/>
                <a:gd name="connsiteY5" fmla="*/ 510974 h 519997"/>
                <a:gd name="connsiteX6" fmla="*/ 123437 w 931323"/>
                <a:gd name="connsiteY6" fmla="*/ 517741 h 519997"/>
                <a:gd name="connsiteX7" fmla="*/ 127948 w 931323"/>
                <a:gd name="connsiteY7" fmla="*/ 518869 h 519997"/>
                <a:gd name="connsiteX8" fmla="*/ 130204 w 931323"/>
                <a:gd name="connsiteY8" fmla="*/ 519997 h 519997"/>
                <a:gd name="connsiteX9" fmla="*/ 133588 w 931323"/>
                <a:gd name="connsiteY9" fmla="*/ 519997 h 519997"/>
                <a:gd name="connsiteX10" fmla="*/ 136972 w 931323"/>
                <a:gd name="connsiteY10" fmla="*/ 519997 h 519997"/>
                <a:gd name="connsiteX11" fmla="*/ 139228 w 931323"/>
                <a:gd name="connsiteY11" fmla="*/ 519997 h 519997"/>
                <a:gd name="connsiteX12" fmla="*/ 160660 w 931323"/>
                <a:gd name="connsiteY12" fmla="*/ 509846 h 519997"/>
                <a:gd name="connsiteX13" fmla="*/ 273118 w 931323"/>
                <a:gd name="connsiteY13" fmla="*/ 405491 h 519997"/>
                <a:gd name="connsiteX14" fmla="*/ 284967 w 931323"/>
                <a:gd name="connsiteY14" fmla="*/ 346975 h 519997"/>
                <a:gd name="connsiteX15" fmla="*/ 227871 w 931323"/>
                <a:gd name="connsiteY15" fmla="*/ 352850 h 519997"/>
                <a:gd name="connsiteX16" fmla="*/ 169684 w 931323"/>
                <a:gd name="connsiteY16" fmla="*/ 406072 h 519997"/>
                <a:gd name="connsiteX17" fmla="*/ 448294 w 931323"/>
                <a:gd name="connsiteY17" fmla="*/ 76702 h 519997"/>
                <a:gd name="connsiteX18" fmla="*/ 839702 w 931323"/>
                <a:gd name="connsiteY18" fmla="*/ 258307 h 519997"/>
                <a:gd name="connsiteX19" fmla="*/ 900449 w 931323"/>
                <a:gd name="connsiteY19" fmla="*/ 331352 h 519997"/>
                <a:gd name="connsiteX20" fmla="*/ 924365 w 931323"/>
                <a:gd name="connsiteY20" fmla="*/ 268804 h 519997"/>
                <a:gd name="connsiteX21" fmla="*/ 524996 w 931323"/>
                <a:gd name="connsiteY21" fmla="*/ 0 h 519997"/>
                <a:gd name="connsiteX0" fmla="*/ 524996 w 931323"/>
                <a:gd name="connsiteY0" fmla="*/ 0 h 519997"/>
                <a:gd name="connsiteX1" fmla="*/ 102005 w 931323"/>
                <a:gd name="connsiteY1" fmla="*/ 403816 h 519997"/>
                <a:gd name="connsiteX2" fmla="*/ 56507 w 931323"/>
                <a:gd name="connsiteY2" fmla="*/ 352544 h 519997"/>
                <a:gd name="connsiteX3" fmla="*/ 1740 w 931323"/>
                <a:gd name="connsiteY3" fmla="*/ 356813 h 519997"/>
                <a:gd name="connsiteX4" fmla="*/ 19348 w 931323"/>
                <a:gd name="connsiteY4" fmla="*/ 415429 h 519997"/>
                <a:gd name="connsiteX5" fmla="*/ 112157 w 931323"/>
                <a:gd name="connsiteY5" fmla="*/ 510974 h 519997"/>
                <a:gd name="connsiteX6" fmla="*/ 123437 w 931323"/>
                <a:gd name="connsiteY6" fmla="*/ 517741 h 519997"/>
                <a:gd name="connsiteX7" fmla="*/ 127948 w 931323"/>
                <a:gd name="connsiteY7" fmla="*/ 518869 h 519997"/>
                <a:gd name="connsiteX8" fmla="*/ 130204 w 931323"/>
                <a:gd name="connsiteY8" fmla="*/ 519997 h 519997"/>
                <a:gd name="connsiteX9" fmla="*/ 133588 w 931323"/>
                <a:gd name="connsiteY9" fmla="*/ 519997 h 519997"/>
                <a:gd name="connsiteX10" fmla="*/ 136972 w 931323"/>
                <a:gd name="connsiteY10" fmla="*/ 519997 h 519997"/>
                <a:gd name="connsiteX11" fmla="*/ 139228 w 931323"/>
                <a:gd name="connsiteY11" fmla="*/ 519997 h 519997"/>
                <a:gd name="connsiteX12" fmla="*/ 160660 w 931323"/>
                <a:gd name="connsiteY12" fmla="*/ 509846 h 519997"/>
                <a:gd name="connsiteX13" fmla="*/ 273118 w 931323"/>
                <a:gd name="connsiteY13" fmla="*/ 405491 h 519997"/>
                <a:gd name="connsiteX14" fmla="*/ 284967 w 931323"/>
                <a:gd name="connsiteY14" fmla="*/ 346975 h 519997"/>
                <a:gd name="connsiteX15" fmla="*/ 227871 w 931323"/>
                <a:gd name="connsiteY15" fmla="*/ 352850 h 519997"/>
                <a:gd name="connsiteX16" fmla="*/ 169684 w 931323"/>
                <a:gd name="connsiteY16" fmla="*/ 406072 h 519997"/>
                <a:gd name="connsiteX17" fmla="*/ 448294 w 931323"/>
                <a:gd name="connsiteY17" fmla="*/ 76702 h 519997"/>
                <a:gd name="connsiteX18" fmla="*/ 839702 w 931323"/>
                <a:gd name="connsiteY18" fmla="*/ 258307 h 519997"/>
                <a:gd name="connsiteX19" fmla="*/ 900449 w 931323"/>
                <a:gd name="connsiteY19" fmla="*/ 331352 h 519997"/>
                <a:gd name="connsiteX20" fmla="*/ 924365 w 931323"/>
                <a:gd name="connsiteY20" fmla="*/ 268804 h 519997"/>
                <a:gd name="connsiteX21" fmla="*/ 524996 w 931323"/>
                <a:gd name="connsiteY21" fmla="*/ 0 h 519997"/>
                <a:gd name="connsiteX0" fmla="*/ 524996 w 931323"/>
                <a:gd name="connsiteY0" fmla="*/ 0 h 519997"/>
                <a:gd name="connsiteX1" fmla="*/ 102005 w 931323"/>
                <a:gd name="connsiteY1" fmla="*/ 403816 h 519997"/>
                <a:gd name="connsiteX2" fmla="*/ 56507 w 931323"/>
                <a:gd name="connsiteY2" fmla="*/ 352544 h 519997"/>
                <a:gd name="connsiteX3" fmla="*/ 1740 w 931323"/>
                <a:gd name="connsiteY3" fmla="*/ 356813 h 519997"/>
                <a:gd name="connsiteX4" fmla="*/ 19348 w 931323"/>
                <a:gd name="connsiteY4" fmla="*/ 415429 h 519997"/>
                <a:gd name="connsiteX5" fmla="*/ 112157 w 931323"/>
                <a:gd name="connsiteY5" fmla="*/ 510974 h 519997"/>
                <a:gd name="connsiteX6" fmla="*/ 123437 w 931323"/>
                <a:gd name="connsiteY6" fmla="*/ 517741 h 519997"/>
                <a:gd name="connsiteX7" fmla="*/ 127948 w 931323"/>
                <a:gd name="connsiteY7" fmla="*/ 518869 h 519997"/>
                <a:gd name="connsiteX8" fmla="*/ 130204 w 931323"/>
                <a:gd name="connsiteY8" fmla="*/ 519997 h 519997"/>
                <a:gd name="connsiteX9" fmla="*/ 133588 w 931323"/>
                <a:gd name="connsiteY9" fmla="*/ 519997 h 519997"/>
                <a:gd name="connsiteX10" fmla="*/ 136972 w 931323"/>
                <a:gd name="connsiteY10" fmla="*/ 519997 h 519997"/>
                <a:gd name="connsiteX11" fmla="*/ 139228 w 931323"/>
                <a:gd name="connsiteY11" fmla="*/ 519997 h 519997"/>
                <a:gd name="connsiteX12" fmla="*/ 160660 w 931323"/>
                <a:gd name="connsiteY12" fmla="*/ 509846 h 519997"/>
                <a:gd name="connsiteX13" fmla="*/ 273118 w 931323"/>
                <a:gd name="connsiteY13" fmla="*/ 405491 h 519997"/>
                <a:gd name="connsiteX14" fmla="*/ 284967 w 931323"/>
                <a:gd name="connsiteY14" fmla="*/ 346975 h 519997"/>
                <a:gd name="connsiteX15" fmla="*/ 227871 w 931323"/>
                <a:gd name="connsiteY15" fmla="*/ 352850 h 519997"/>
                <a:gd name="connsiteX16" fmla="*/ 169684 w 931323"/>
                <a:gd name="connsiteY16" fmla="*/ 406072 h 519997"/>
                <a:gd name="connsiteX17" fmla="*/ 448294 w 931323"/>
                <a:gd name="connsiteY17" fmla="*/ 76702 h 519997"/>
                <a:gd name="connsiteX18" fmla="*/ 839702 w 931323"/>
                <a:gd name="connsiteY18" fmla="*/ 258307 h 519997"/>
                <a:gd name="connsiteX19" fmla="*/ 900449 w 931323"/>
                <a:gd name="connsiteY19" fmla="*/ 331352 h 519997"/>
                <a:gd name="connsiteX20" fmla="*/ 924365 w 931323"/>
                <a:gd name="connsiteY20" fmla="*/ 268804 h 519997"/>
                <a:gd name="connsiteX21" fmla="*/ 524996 w 931323"/>
                <a:gd name="connsiteY21" fmla="*/ 0 h 519997"/>
                <a:gd name="connsiteX0" fmla="*/ 524996 w 931323"/>
                <a:gd name="connsiteY0" fmla="*/ 0 h 519997"/>
                <a:gd name="connsiteX1" fmla="*/ 102005 w 931323"/>
                <a:gd name="connsiteY1" fmla="*/ 403816 h 519997"/>
                <a:gd name="connsiteX2" fmla="*/ 56507 w 931323"/>
                <a:gd name="connsiteY2" fmla="*/ 352544 h 519997"/>
                <a:gd name="connsiteX3" fmla="*/ 1740 w 931323"/>
                <a:gd name="connsiteY3" fmla="*/ 356813 h 519997"/>
                <a:gd name="connsiteX4" fmla="*/ 19348 w 931323"/>
                <a:gd name="connsiteY4" fmla="*/ 415429 h 519997"/>
                <a:gd name="connsiteX5" fmla="*/ 112157 w 931323"/>
                <a:gd name="connsiteY5" fmla="*/ 510974 h 519997"/>
                <a:gd name="connsiteX6" fmla="*/ 123437 w 931323"/>
                <a:gd name="connsiteY6" fmla="*/ 517741 h 519997"/>
                <a:gd name="connsiteX7" fmla="*/ 127948 w 931323"/>
                <a:gd name="connsiteY7" fmla="*/ 518869 h 519997"/>
                <a:gd name="connsiteX8" fmla="*/ 130204 w 931323"/>
                <a:gd name="connsiteY8" fmla="*/ 519997 h 519997"/>
                <a:gd name="connsiteX9" fmla="*/ 133588 w 931323"/>
                <a:gd name="connsiteY9" fmla="*/ 519997 h 519997"/>
                <a:gd name="connsiteX10" fmla="*/ 136972 w 931323"/>
                <a:gd name="connsiteY10" fmla="*/ 519997 h 519997"/>
                <a:gd name="connsiteX11" fmla="*/ 139228 w 931323"/>
                <a:gd name="connsiteY11" fmla="*/ 519997 h 519997"/>
                <a:gd name="connsiteX12" fmla="*/ 160660 w 931323"/>
                <a:gd name="connsiteY12" fmla="*/ 509846 h 519997"/>
                <a:gd name="connsiteX13" fmla="*/ 273118 w 931323"/>
                <a:gd name="connsiteY13" fmla="*/ 405491 h 519997"/>
                <a:gd name="connsiteX14" fmla="*/ 284967 w 931323"/>
                <a:gd name="connsiteY14" fmla="*/ 346975 h 519997"/>
                <a:gd name="connsiteX15" fmla="*/ 227871 w 931323"/>
                <a:gd name="connsiteY15" fmla="*/ 352850 h 519997"/>
                <a:gd name="connsiteX16" fmla="*/ 169684 w 931323"/>
                <a:gd name="connsiteY16" fmla="*/ 406072 h 519997"/>
                <a:gd name="connsiteX17" fmla="*/ 448294 w 931323"/>
                <a:gd name="connsiteY17" fmla="*/ 76702 h 519997"/>
                <a:gd name="connsiteX18" fmla="*/ 839702 w 931323"/>
                <a:gd name="connsiteY18" fmla="*/ 258307 h 519997"/>
                <a:gd name="connsiteX19" fmla="*/ 900449 w 931323"/>
                <a:gd name="connsiteY19" fmla="*/ 331352 h 519997"/>
                <a:gd name="connsiteX20" fmla="*/ 924365 w 931323"/>
                <a:gd name="connsiteY20" fmla="*/ 268804 h 519997"/>
                <a:gd name="connsiteX21" fmla="*/ 524996 w 931323"/>
                <a:gd name="connsiteY21" fmla="*/ 0 h 5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1323" h="519997">
                  <a:moveTo>
                    <a:pt x="524996" y="0"/>
                  </a:moveTo>
                  <a:cubicBezTo>
                    <a:pt x="303064" y="22884"/>
                    <a:pt x="113285" y="178220"/>
                    <a:pt x="102005" y="403816"/>
                  </a:cubicBezTo>
                  <a:lnTo>
                    <a:pt x="56507" y="352544"/>
                  </a:lnTo>
                  <a:cubicBezTo>
                    <a:pt x="42971" y="340136"/>
                    <a:pt x="7933" y="346332"/>
                    <a:pt x="1740" y="356813"/>
                  </a:cubicBezTo>
                  <a:cubicBezTo>
                    <a:pt x="-4453" y="367294"/>
                    <a:pt x="6940" y="401893"/>
                    <a:pt x="19348" y="415429"/>
                  </a:cubicBezTo>
                  <a:lnTo>
                    <a:pt x="112157" y="510974"/>
                  </a:lnTo>
                  <a:cubicBezTo>
                    <a:pt x="115541" y="514358"/>
                    <a:pt x="118925" y="516614"/>
                    <a:pt x="123437" y="517741"/>
                  </a:cubicBezTo>
                  <a:cubicBezTo>
                    <a:pt x="124565" y="517741"/>
                    <a:pt x="125693" y="518869"/>
                    <a:pt x="127948" y="518869"/>
                  </a:cubicBezTo>
                  <a:lnTo>
                    <a:pt x="130204" y="519997"/>
                  </a:lnTo>
                  <a:lnTo>
                    <a:pt x="133588" y="519997"/>
                  </a:lnTo>
                  <a:lnTo>
                    <a:pt x="136972" y="519997"/>
                  </a:lnTo>
                  <a:lnTo>
                    <a:pt x="139228" y="519997"/>
                  </a:lnTo>
                  <a:cubicBezTo>
                    <a:pt x="147124" y="519997"/>
                    <a:pt x="155020" y="515486"/>
                    <a:pt x="160660" y="509846"/>
                  </a:cubicBezTo>
                  <a:lnTo>
                    <a:pt x="273118" y="405491"/>
                  </a:lnTo>
                  <a:cubicBezTo>
                    <a:pt x="286653" y="391955"/>
                    <a:pt x="298502" y="359383"/>
                    <a:pt x="284967" y="346975"/>
                  </a:cubicBezTo>
                  <a:cubicBezTo>
                    <a:pt x="271431" y="333439"/>
                    <a:pt x="240278" y="339314"/>
                    <a:pt x="227871" y="352850"/>
                  </a:cubicBezTo>
                  <a:lnTo>
                    <a:pt x="169684" y="406072"/>
                  </a:lnTo>
                  <a:cubicBezTo>
                    <a:pt x="177579" y="245899"/>
                    <a:pt x="288221" y="142285"/>
                    <a:pt x="448294" y="76702"/>
                  </a:cubicBezTo>
                  <a:cubicBezTo>
                    <a:pt x="608367" y="11119"/>
                    <a:pt x="826223" y="193076"/>
                    <a:pt x="839702" y="258307"/>
                  </a:cubicBezTo>
                  <a:cubicBezTo>
                    <a:pt x="853181" y="323538"/>
                    <a:pt x="886338" y="329602"/>
                    <a:pt x="900449" y="331352"/>
                  </a:cubicBezTo>
                  <a:cubicBezTo>
                    <a:pt x="892876" y="335093"/>
                    <a:pt x="950795" y="331607"/>
                    <a:pt x="924365" y="268804"/>
                  </a:cubicBezTo>
                  <a:cubicBezTo>
                    <a:pt x="876411" y="107296"/>
                    <a:pt x="698705" y="0"/>
                    <a:pt x="524996" y="0"/>
                  </a:cubicBezTo>
                  <a:close/>
                </a:path>
              </a:pathLst>
            </a:custGeom>
            <a:solidFill>
              <a:srgbClr val="FFD93D"/>
            </a:solidFill>
            <a:ln w="11212" cap="flat">
              <a:solidFill>
                <a:srgbClr val="FFD93D"/>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8" name="グラフィックス 18" descr="線矢印: 左回転 単色塗りつぶし">
              <a:extLst>
                <a:ext uri="{FF2B5EF4-FFF2-40B4-BE49-F238E27FC236}">
                  <a16:creationId xmlns:a16="http://schemas.microsoft.com/office/drawing/2014/main" id="{AE9B95A2-C6B5-48A4-9A6B-94AEA08D5888}"/>
                </a:ext>
              </a:extLst>
            </p:cNvPr>
            <p:cNvSpPr/>
            <p:nvPr/>
          </p:nvSpPr>
          <p:spPr>
            <a:xfrm rot="229634">
              <a:off x="4563991" y="4313795"/>
              <a:ext cx="962917" cy="500973"/>
            </a:xfrm>
            <a:custGeom>
              <a:avLst/>
              <a:gdLst>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59186 w 960891"/>
                <a:gd name="connsiteY13" fmla="*/ 335691 h 709875"/>
                <a:gd name="connsiteX14" fmla="*/ 359186 w 960891"/>
                <a:gd name="connsiteY14" fmla="*/ 290357 h 709875"/>
                <a:gd name="connsiteX15" fmla="*/ 313852 w 960891"/>
                <a:gd name="connsiteY15" fmla="*/ 2903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59186 w 960891"/>
                <a:gd name="connsiteY13" fmla="*/ 335691 h 709875"/>
                <a:gd name="connsiteX14" fmla="*/ 359186 w 960891"/>
                <a:gd name="connsiteY14" fmla="*/ 290357 h 709875"/>
                <a:gd name="connsiteX15" fmla="*/ 293532 w 960891"/>
                <a:gd name="connsiteY15" fmla="*/ 3157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08386 w 960891"/>
                <a:gd name="connsiteY13" fmla="*/ 389031 h 709875"/>
                <a:gd name="connsiteX14" fmla="*/ 359186 w 960891"/>
                <a:gd name="connsiteY14" fmla="*/ 290357 h 709875"/>
                <a:gd name="connsiteX15" fmla="*/ 293532 w 960891"/>
                <a:gd name="connsiteY15" fmla="*/ 3157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08386 w 960891"/>
                <a:gd name="connsiteY13" fmla="*/ 389031 h 709875"/>
                <a:gd name="connsiteX14" fmla="*/ 359186 w 960891"/>
                <a:gd name="connsiteY14" fmla="*/ 290357 h 709875"/>
                <a:gd name="connsiteX15" fmla="*/ 278292 w 960891"/>
                <a:gd name="connsiteY15" fmla="*/ 33861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08386 w 960891"/>
                <a:gd name="connsiteY13" fmla="*/ 389031 h 709875"/>
                <a:gd name="connsiteX14" fmla="*/ 359186 w 960891"/>
                <a:gd name="connsiteY14" fmla="*/ 290357 h 709875"/>
                <a:gd name="connsiteX15" fmla="*/ 270672 w 960891"/>
                <a:gd name="connsiteY15" fmla="*/ 3411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08386 w 960891"/>
                <a:gd name="connsiteY13" fmla="*/ 389031 h 709875"/>
                <a:gd name="connsiteX14" fmla="*/ 331246 w 960891"/>
                <a:gd name="connsiteY14" fmla="*/ 325917 h 709875"/>
                <a:gd name="connsiteX15" fmla="*/ 270672 w 960891"/>
                <a:gd name="connsiteY15" fmla="*/ 3411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290606 w 960891"/>
                <a:gd name="connsiteY13" fmla="*/ 401731 h 709875"/>
                <a:gd name="connsiteX14" fmla="*/ 331246 w 960891"/>
                <a:gd name="connsiteY14" fmla="*/ 325917 h 709875"/>
                <a:gd name="connsiteX15" fmla="*/ 270672 w 960891"/>
                <a:gd name="connsiteY15" fmla="*/ 3411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290606 w 960891"/>
                <a:gd name="connsiteY13" fmla="*/ 401731 h 709875"/>
                <a:gd name="connsiteX14" fmla="*/ 331246 w 960891"/>
                <a:gd name="connsiteY14" fmla="*/ 325917 h 709875"/>
                <a:gd name="connsiteX15" fmla="*/ 263052 w 960891"/>
                <a:gd name="connsiteY15" fmla="*/ 33861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290606 w 960891"/>
                <a:gd name="connsiteY13" fmla="*/ 401731 h 709875"/>
                <a:gd name="connsiteX14" fmla="*/ 305846 w 960891"/>
                <a:gd name="connsiteY14" fmla="*/ 338617 h 709875"/>
                <a:gd name="connsiteX15" fmla="*/ 263052 w 960891"/>
                <a:gd name="connsiteY15" fmla="*/ 33861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7256 w 962511"/>
                <a:gd name="connsiteY0" fmla="*/ 0 h 709875"/>
                <a:gd name="connsiteX1" fmla="*/ 152484 w 962511"/>
                <a:gd name="connsiteY1" fmla="*/ 386423 h 709875"/>
                <a:gd name="connsiteX2" fmla="*/ 107218 w 962511"/>
                <a:gd name="connsiteY2" fmla="*/ 343697 h 709875"/>
                <a:gd name="connsiteX3" fmla="*/ 11083 w 962511"/>
                <a:gd name="connsiteY3" fmla="*/ 291436 h 709875"/>
                <a:gd name="connsiteX4" fmla="*/ 10004 w 962511"/>
                <a:gd name="connsiteY4" fmla="*/ 336771 h 709875"/>
                <a:gd name="connsiteX5" fmla="*/ 162198 w 962511"/>
                <a:gd name="connsiteY5" fmla="*/ 488965 h 709875"/>
                <a:gd name="connsiteX6" fmla="*/ 172992 w 962511"/>
                <a:gd name="connsiteY6" fmla="*/ 495441 h 709875"/>
                <a:gd name="connsiteX7" fmla="*/ 177310 w 962511"/>
                <a:gd name="connsiteY7" fmla="*/ 496521 h 709875"/>
                <a:gd name="connsiteX8" fmla="*/ 179468 w 962511"/>
                <a:gd name="connsiteY8" fmla="*/ 497600 h 709875"/>
                <a:gd name="connsiteX9" fmla="*/ 182706 w 962511"/>
                <a:gd name="connsiteY9" fmla="*/ 497600 h 709875"/>
                <a:gd name="connsiteX10" fmla="*/ 185945 w 962511"/>
                <a:gd name="connsiteY10" fmla="*/ 497600 h 709875"/>
                <a:gd name="connsiteX11" fmla="*/ 188103 w 962511"/>
                <a:gd name="connsiteY11" fmla="*/ 497600 h 709875"/>
                <a:gd name="connsiteX12" fmla="*/ 208612 w 962511"/>
                <a:gd name="connsiteY12" fmla="*/ 487886 h 709875"/>
                <a:gd name="connsiteX13" fmla="*/ 292226 w 962511"/>
                <a:gd name="connsiteY13" fmla="*/ 401731 h 709875"/>
                <a:gd name="connsiteX14" fmla="*/ 307466 w 962511"/>
                <a:gd name="connsiteY14" fmla="*/ 338617 h 709875"/>
                <a:gd name="connsiteX15" fmla="*/ 264672 w 962511"/>
                <a:gd name="connsiteY15" fmla="*/ 338617 h 709875"/>
                <a:gd name="connsiteX16" fmla="*/ 217247 w 962511"/>
                <a:gd name="connsiteY16" fmla="*/ 388581 h 709875"/>
                <a:gd name="connsiteX17" fmla="*/ 483857 w 962511"/>
                <a:gd name="connsiteY17" fmla="*/ 73399 h 709875"/>
                <a:gd name="connsiteX18" fmla="*/ 858406 w 962511"/>
                <a:gd name="connsiteY18" fmla="*/ 247181 h 709875"/>
                <a:gd name="connsiteX19" fmla="*/ 789325 w 962511"/>
                <a:gd name="connsiteY19" fmla="*/ 654112 h 709875"/>
                <a:gd name="connsiteX20" fmla="*/ 788246 w 962511"/>
                <a:gd name="connsiteY20" fmla="*/ 699447 h 709875"/>
                <a:gd name="connsiteX21" fmla="*/ 833580 w 962511"/>
                <a:gd name="connsiteY21" fmla="*/ 701605 h 709875"/>
                <a:gd name="connsiteX22" fmla="*/ 933964 w 962511"/>
                <a:gd name="connsiteY22" fmla="*/ 256895 h 709875"/>
                <a:gd name="connsiteX23" fmla="*/ 557256 w 962511"/>
                <a:gd name="connsiteY23" fmla="*/ 0 h 709875"/>
                <a:gd name="connsiteX0" fmla="*/ 547186 w 952441"/>
                <a:gd name="connsiteY0" fmla="*/ 0 h 709875"/>
                <a:gd name="connsiteX1" fmla="*/ 142414 w 952441"/>
                <a:gd name="connsiteY1" fmla="*/ 386423 h 709875"/>
                <a:gd name="connsiteX2" fmla="*/ 97148 w 952441"/>
                <a:gd name="connsiteY2" fmla="*/ 343697 h 709875"/>
                <a:gd name="connsiteX3" fmla="*/ 1013 w 952441"/>
                <a:gd name="connsiteY3" fmla="*/ 291436 h 709875"/>
                <a:gd name="connsiteX4" fmla="*/ 48194 w 952441"/>
                <a:gd name="connsiteY4" fmla="*/ 382491 h 709875"/>
                <a:gd name="connsiteX5" fmla="*/ 152128 w 952441"/>
                <a:gd name="connsiteY5" fmla="*/ 488965 h 709875"/>
                <a:gd name="connsiteX6" fmla="*/ 162922 w 952441"/>
                <a:gd name="connsiteY6" fmla="*/ 495441 h 709875"/>
                <a:gd name="connsiteX7" fmla="*/ 167240 w 952441"/>
                <a:gd name="connsiteY7" fmla="*/ 496521 h 709875"/>
                <a:gd name="connsiteX8" fmla="*/ 169398 w 952441"/>
                <a:gd name="connsiteY8" fmla="*/ 497600 h 709875"/>
                <a:gd name="connsiteX9" fmla="*/ 172636 w 952441"/>
                <a:gd name="connsiteY9" fmla="*/ 497600 h 709875"/>
                <a:gd name="connsiteX10" fmla="*/ 175875 w 952441"/>
                <a:gd name="connsiteY10" fmla="*/ 497600 h 709875"/>
                <a:gd name="connsiteX11" fmla="*/ 178033 w 952441"/>
                <a:gd name="connsiteY11" fmla="*/ 497600 h 709875"/>
                <a:gd name="connsiteX12" fmla="*/ 198542 w 952441"/>
                <a:gd name="connsiteY12" fmla="*/ 487886 h 709875"/>
                <a:gd name="connsiteX13" fmla="*/ 282156 w 952441"/>
                <a:gd name="connsiteY13" fmla="*/ 401731 h 709875"/>
                <a:gd name="connsiteX14" fmla="*/ 297396 w 952441"/>
                <a:gd name="connsiteY14" fmla="*/ 338617 h 709875"/>
                <a:gd name="connsiteX15" fmla="*/ 254602 w 952441"/>
                <a:gd name="connsiteY15" fmla="*/ 338617 h 709875"/>
                <a:gd name="connsiteX16" fmla="*/ 207177 w 952441"/>
                <a:gd name="connsiteY16" fmla="*/ 388581 h 709875"/>
                <a:gd name="connsiteX17" fmla="*/ 473787 w 952441"/>
                <a:gd name="connsiteY17" fmla="*/ 73399 h 709875"/>
                <a:gd name="connsiteX18" fmla="*/ 848336 w 952441"/>
                <a:gd name="connsiteY18" fmla="*/ 247181 h 709875"/>
                <a:gd name="connsiteX19" fmla="*/ 779255 w 952441"/>
                <a:gd name="connsiteY19" fmla="*/ 654112 h 709875"/>
                <a:gd name="connsiteX20" fmla="*/ 778176 w 952441"/>
                <a:gd name="connsiteY20" fmla="*/ 699447 h 709875"/>
                <a:gd name="connsiteX21" fmla="*/ 823510 w 952441"/>
                <a:gd name="connsiteY21" fmla="*/ 701605 h 709875"/>
                <a:gd name="connsiteX22" fmla="*/ 923894 w 952441"/>
                <a:gd name="connsiteY22" fmla="*/ 256895 h 709875"/>
                <a:gd name="connsiteX23" fmla="*/ 547186 w 952441"/>
                <a:gd name="connsiteY23" fmla="*/ 0 h 709875"/>
                <a:gd name="connsiteX0" fmla="*/ 513955 w 919210"/>
                <a:gd name="connsiteY0" fmla="*/ 0 h 709875"/>
                <a:gd name="connsiteX1" fmla="*/ 109183 w 919210"/>
                <a:gd name="connsiteY1" fmla="*/ 386423 h 709875"/>
                <a:gd name="connsiteX2" fmla="*/ 63917 w 919210"/>
                <a:gd name="connsiteY2" fmla="*/ 343697 h 709875"/>
                <a:gd name="connsiteX3" fmla="*/ 3342 w 919210"/>
                <a:gd name="connsiteY3" fmla="*/ 332076 h 709875"/>
                <a:gd name="connsiteX4" fmla="*/ 14963 w 919210"/>
                <a:gd name="connsiteY4" fmla="*/ 382491 h 709875"/>
                <a:gd name="connsiteX5" fmla="*/ 118897 w 919210"/>
                <a:gd name="connsiteY5" fmla="*/ 488965 h 709875"/>
                <a:gd name="connsiteX6" fmla="*/ 129691 w 919210"/>
                <a:gd name="connsiteY6" fmla="*/ 495441 h 709875"/>
                <a:gd name="connsiteX7" fmla="*/ 134009 w 919210"/>
                <a:gd name="connsiteY7" fmla="*/ 496521 h 709875"/>
                <a:gd name="connsiteX8" fmla="*/ 136167 w 919210"/>
                <a:gd name="connsiteY8" fmla="*/ 497600 h 709875"/>
                <a:gd name="connsiteX9" fmla="*/ 139405 w 919210"/>
                <a:gd name="connsiteY9" fmla="*/ 497600 h 709875"/>
                <a:gd name="connsiteX10" fmla="*/ 142644 w 919210"/>
                <a:gd name="connsiteY10" fmla="*/ 497600 h 709875"/>
                <a:gd name="connsiteX11" fmla="*/ 144802 w 919210"/>
                <a:gd name="connsiteY11" fmla="*/ 497600 h 709875"/>
                <a:gd name="connsiteX12" fmla="*/ 165311 w 919210"/>
                <a:gd name="connsiteY12" fmla="*/ 487886 h 709875"/>
                <a:gd name="connsiteX13" fmla="*/ 248925 w 919210"/>
                <a:gd name="connsiteY13" fmla="*/ 401731 h 709875"/>
                <a:gd name="connsiteX14" fmla="*/ 264165 w 919210"/>
                <a:gd name="connsiteY14" fmla="*/ 338617 h 709875"/>
                <a:gd name="connsiteX15" fmla="*/ 221371 w 919210"/>
                <a:gd name="connsiteY15" fmla="*/ 338617 h 709875"/>
                <a:gd name="connsiteX16" fmla="*/ 173946 w 919210"/>
                <a:gd name="connsiteY16" fmla="*/ 388581 h 709875"/>
                <a:gd name="connsiteX17" fmla="*/ 440556 w 919210"/>
                <a:gd name="connsiteY17" fmla="*/ 73399 h 709875"/>
                <a:gd name="connsiteX18" fmla="*/ 815105 w 919210"/>
                <a:gd name="connsiteY18" fmla="*/ 247181 h 709875"/>
                <a:gd name="connsiteX19" fmla="*/ 746024 w 919210"/>
                <a:gd name="connsiteY19" fmla="*/ 654112 h 709875"/>
                <a:gd name="connsiteX20" fmla="*/ 744945 w 919210"/>
                <a:gd name="connsiteY20" fmla="*/ 699447 h 709875"/>
                <a:gd name="connsiteX21" fmla="*/ 790279 w 919210"/>
                <a:gd name="connsiteY21" fmla="*/ 701605 h 709875"/>
                <a:gd name="connsiteX22" fmla="*/ 890663 w 919210"/>
                <a:gd name="connsiteY22" fmla="*/ 256895 h 709875"/>
                <a:gd name="connsiteX23" fmla="*/ 513955 w 919210"/>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2953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742252 w 915438"/>
                <a:gd name="connsiteY19" fmla="*/ 654112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3461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742252 w 915438"/>
                <a:gd name="connsiteY19" fmla="*/ 654112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3461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847245 w 915438"/>
                <a:gd name="connsiteY19" fmla="*/ 441311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3461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847245 w 915438"/>
                <a:gd name="connsiteY19" fmla="*/ 441311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3461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847245 w 915438"/>
                <a:gd name="connsiteY19" fmla="*/ 441311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3461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847245 w 915438"/>
                <a:gd name="connsiteY19" fmla="*/ 441311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3461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847245 w 915438"/>
                <a:gd name="connsiteY19" fmla="*/ 441311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3461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847245 w 915438"/>
                <a:gd name="connsiteY19" fmla="*/ 441311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 name="connsiteX0" fmla="*/ 510183 w 977412"/>
                <a:gd name="connsiteY0" fmla="*/ 0 h 699903"/>
                <a:gd name="connsiteX1" fmla="*/ 105411 w 977412"/>
                <a:gd name="connsiteY1" fmla="*/ 386423 h 699903"/>
                <a:gd name="connsiteX2" fmla="*/ 60145 w 977412"/>
                <a:gd name="connsiteY2" fmla="*/ 343697 h 699903"/>
                <a:gd name="connsiteX3" fmla="*/ 4650 w 977412"/>
                <a:gd name="connsiteY3" fmla="*/ 334616 h 699903"/>
                <a:gd name="connsiteX4" fmla="*/ 11191 w 977412"/>
                <a:gd name="connsiteY4" fmla="*/ 382491 h 699903"/>
                <a:gd name="connsiteX5" fmla="*/ 115125 w 977412"/>
                <a:gd name="connsiteY5" fmla="*/ 488965 h 699903"/>
                <a:gd name="connsiteX6" fmla="*/ 125919 w 977412"/>
                <a:gd name="connsiteY6" fmla="*/ 495441 h 699903"/>
                <a:gd name="connsiteX7" fmla="*/ 130237 w 977412"/>
                <a:gd name="connsiteY7" fmla="*/ 496521 h 699903"/>
                <a:gd name="connsiteX8" fmla="*/ 132395 w 977412"/>
                <a:gd name="connsiteY8" fmla="*/ 497600 h 699903"/>
                <a:gd name="connsiteX9" fmla="*/ 135633 w 977412"/>
                <a:gd name="connsiteY9" fmla="*/ 497600 h 699903"/>
                <a:gd name="connsiteX10" fmla="*/ 138872 w 977412"/>
                <a:gd name="connsiteY10" fmla="*/ 497600 h 699903"/>
                <a:gd name="connsiteX11" fmla="*/ 141030 w 977412"/>
                <a:gd name="connsiteY11" fmla="*/ 497600 h 699903"/>
                <a:gd name="connsiteX12" fmla="*/ 161539 w 977412"/>
                <a:gd name="connsiteY12" fmla="*/ 487886 h 699903"/>
                <a:gd name="connsiteX13" fmla="*/ 245153 w 977412"/>
                <a:gd name="connsiteY13" fmla="*/ 401731 h 699903"/>
                <a:gd name="connsiteX14" fmla="*/ 260393 w 977412"/>
                <a:gd name="connsiteY14" fmla="*/ 338617 h 699903"/>
                <a:gd name="connsiteX15" fmla="*/ 217599 w 977412"/>
                <a:gd name="connsiteY15" fmla="*/ 338617 h 699903"/>
                <a:gd name="connsiteX16" fmla="*/ 170174 w 977412"/>
                <a:gd name="connsiteY16" fmla="*/ 388581 h 699903"/>
                <a:gd name="connsiteX17" fmla="*/ 436784 w 977412"/>
                <a:gd name="connsiteY17" fmla="*/ 73399 h 699903"/>
                <a:gd name="connsiteX18" fmla="*/ 811333 w 977412"/>
                <a:gd name="connsiteY18" fmla="*/ 247181 h 699903"/>
                <a:gd name="connsiteX19" fmla="*/ 847245 w 977412"/>
                <a:gd name="connsiteY19" fmla="*/ 441311 h 699903"/>
                <a:gd name="connsiteX20" fmla="*/ 741173 w 977412"/>
                <a:gd name="connsiteY20" fmla="*/ 699447 h 699903"/>
                <a:gd name="connsiteX21" fmla="*/ 917061 w 977412"/>
                <a:gd name="connsiteY21" fmla="*/ 433700 h 699903"/>
                <a:gd name="connsiteX22" fmla="*/ 886891 w 977412"/>
                <a:gd name="connsiteY22" fmla="*/ 256895 h 699903"/>
                <a:gd name="connsiteX23" fmla="*/ 510183 w 977412"/>
                <a:gd name="connsiteY23" fmla="*/ 0 h 699903"/>
                <a:gd name="connsiteX0" fmla="*/ 510183 w 924375"/>
                <a:gd name="connsiteY0" fmla="*/ 0 h 699903"/>
                <a:gd name="connsiteX1" fmla="*/ 105411 w 924375"/>
                <a:gd name="connsiteY1" fmla="*/ 386423 h 699903"/>
                <a:gd name="connsiteX2" fmla="*/ 60145 w 924375"/>
                <a:gd name="connsiteY2" fmla="*/ 343697 h 699903"/>
                <a:gd name="connsiteX3" fmla="*/ 4650 w 924375"/>
                <a:gd name="connsiteY3" fmla="*/ 334616 h 699903"/>
                <a:gd name="connsiteX4" fmla="*/ 11191 w 924375"/>
                <a:gd name="connsiteY4" fmla="*/ 382491 h 699903"/>
                <a:gd name="connsiteX5" fmla="*/ 115125 w 924375"/>
                <a:gd name="connsiteY5" fmla="*/ 488965 h 699903"/>
                <a:gd name="connsiteX6" fmla="*/ 125919 w 924375"/>
                <a:gd name="connsiteY6" fmla="*/ 495441 h 699903"/>
                <a:gd name="connsiteX7" fmla="*/ 130237 w 924375"/>
                <a:gd name="connsiteY7" fmla="*/ 496521 h 699903"/>
                <a:gd name="connsiteX8" fmla="*/ 132395 w 924375"/>
                <a:gd name="connsiteY8" fmla="*/ 497600 h 699903"/>
                <a:gd name="connsiteX9" fmla="*/ 135633 w 924375"/>
                <a:gd name="connsiteY9" fmla="*/ 497600 h 699903"/>
                <a:gd name="connsiteX10" fmla="*/ 138872 w 924375"/>
                <a:gd name="connsiteY10" fmla="*/ 497600 h 699903"/>
                <a:gd name="connsiteX11" fmla="*/ 141030 w 924375"/>
                <a:gd name="connsiteY11" fmla="*/ 497600 h 699903"/>
                <a:gd name="connsiteX12" fmla="*/ 161539 w 924375"/>
                <a:gd name="connsiteY12" fmla="*/ 487886 h 699903"/>
                <a:gd name="connsiteX13" fmla="*/ 245153 w 924375"/>
                <a:gd name="connsiteY13" fmla="*/ 401731 h 699903"/>
                <a:gd name="connsiteX14" fmla="*/ 260393 w 924375"/>
                <a:gd name="connsiteY14" fmla="*/ 338617 h 699903"/>
                <a:gd name="connsiteX15" fmla="*/ 217599 w 924375"/>
                <a:gd name="connsiteY15" fmla="*/ 338617 h 699903"/>
                <a:gd name="connsiteX16" fmla="*/ 170174 w 924375"/>
                <a:gd name="connsiteY16" fmla="*/ 388581 h 699903"/>
                <a:gd name="connsiteX17" fmla="*/ 436784 w 924375"/>
                <a:gd name="connsiteY17" fmla="*/ 73399 h 699903"/>
                <a:gd name="connsiteX18" fmla="*/ 811333 w 924375"/>
                <a:gd name="connsiteY18" fmla="*/ 247181 h 699903"/>
                <a:gd name="connsiteX19" fmla="*/ 847245 w 924375"/>
                <a:gd name="connsiteY19" fmla="*/ 441311 h 699903"/>
                <a:gd name="connsiteX20" fmla="*/ 741173 w 924375"/>
                <a:gd name="connsiteY20" fmla="*/ 699447 h 699903"/>
                <a:gd name="connsiteX21" fmla="*/ 917061 w 924375"/>
                <a:gd name="connsiteY21" fmla="*/ 433700 h 699903"/>
                <a:gd name="connsiteX22" fmla="*/ 886891 w 924375"/>
                <a:gd name="connsiteY22" fmla="*/ 256895 h 699903"/>
                <a:gd name="connsiteX23" fmla="*/ 510183 w 924375"/>
                <a:gd name="connsiteY23" fmla="*/ 0 h 699903"/>
                <a:gd name="connsiteX0" fmla="*/ 510183 w 918727"/>
                <a:gd name="connsiteY0" fmla="*/ 0 h 699903"/>
                <a:gd name="connsiteX1" fmla="*/ 105411 w 918727"/>
                <a:gd name="connsiteY1" fmla="*/ 386423 h 699903"/>
                <a:gd name="connsiteX2" fmla="*/ 60145 w 918727"/>
                <a:gd name="connsiteY2" fmla="*/ 343697 h 699903"/>
                <a:gd name="connsiteX3" fmla="*/ 4650 w 918727"/>
                <a:gd name="connsiteY3" fmla="*/ 334616 h 699903"/>
                <a:gd name="connsiteX4" fmla="*/ 11191 w 918727"/>
                <a:gd name="connsiteY4" fmla="*/ 382491 h 699903"/>
                <a:gd name="connsiteX5" fmla="*/ 115125 w 918727"/>
                <a:gd name="connsiteY5" fmla="*/ 488965 h 699903"/>
                <a:gd name="connsiteX6" fmla="*/ 125919 w 918727"/>
                <a:gd name="connsiteY6" fmla="*/ 495441 h 699903"/>
                <a:gd name="connsiteX7" fmla="*/ 130237 w 918727"/>
                <a:gd name="connsiteY7" fmla="*/ 496521 h 699903"/>
                <a:gd name="connsiteX8" fmla="*/ 132395 w 918727"/>
                <a:gd name="connsiteY8" fmla="*/ 497600 h 699903"/>
                <a:gd name="connsiteX9" fmla="*/ 135633 w 918727"/>
                <a:gd name="connsiteY9" fmla="*/ 497600 h 699903"/>
                <a:gd name="connsiteX10" fmla="*/ 138872 w 918727"/>
                <a:gd name="connsiteY10" fmla="*/ 497600 h 699903"/>
                <a:gd name="connsiteX11" fmla="*/ 141030 w 918727"/>
                <a:gd name="connsiteY11" fmla="*/ 497600 h 699903"/>
                <a:gd name="connsiteX12" fmla="*/ 161539 w 918727"/>
                <a:gd name="connsiteY12" fmla="*/ 487886 h 699903"/>
                <a:gd name="connsiteX13" fmla="*/ 245153 w 918727"/>
                <a:gd name="connsiteY13" fmla="*/ 401731 h 699903"/>
                <a:gd name="connsiteX14" fmla="*/ 260393 w 918727"/>
                <a:gd name="connsiteY14" fmla="*/ 338617 h 699903"/>
                <a:gd name="connsiteX15" fmla="*/ 217599 w 918727"/>
                <a:gd name="connsiteY15" fmla="*/ 338617 h 699903"/>
                <a:gd name="connsiteX16" fmla="*/ 170174 w 918727"/>
                <a:gd name="connsiteY16" fmla="*/ 388581 h 699903"/>
                <a:gd name="connsiteX17" fmla="*/ 436784 w 918727"/>
                <a:gd name="connsiteY17" fmla="*/ 73399 h 699903"/>
                <a:gd name="connsiteX18" fmla="*/ 811333 w 918727"/>
                <a:gd name="connsiteY18" fmla="*/ 247181 h 699903"/>
                <a:gd name="connsiteX19" fmla="*/ 847245 w 918727"/>
                <a:gd name="connsiteY19" fmla="*/ 441311 h 699903"/>
                <a:gd name="connsiteX20" fmla="*/ 741173 w 918727"/>
                <a:gd name="connsiteY20" fmla="*/ 699447 h 699903"/>
                <a:gd name="connsiteX21" fmla="*/ 917061 w 918727"/>
                <a:gd name="connsiteY21" fmla="*/ 433700 h 699903"/>
                <a:gd name="connsiteX22" fmla="*/ 886891 w 918727"/>
                <a:gd name="connsiteY22" fmla="*/ 256895 h 699903"/>
                <a:gd name="connsiteX23" fmla="*/ 510183 w 918727"/>
                <a:gd name="connsiteY23" fmla="*/ 0 h 699903"/>
                <a:gd name="connsiteX0" fmla="*/ 510183 w 917061"/>
                <a:gd name="connsiteY0" fmla="*/ 0 h 699903"/>
                <a:gd name="connsiteX1" fmla="*/ 105411 w 917061"/>
                <a:gd name="connsiteY1" fmla="*/ 386423 h 699903"/>
                <a:gd name="connsiteX2" fmla="*/ 60145 w 917061"/>
                <a:gd name="connsiteY2" fmla="*/ 343697 h 699903"/>
                <a:gd name="connsiteX3" fmla="*/ 4650 w 917061"/>
                <a:gd name="connsiteY3" fmla="*/ 334616 h 699903"/>
                <a:gd name="connsiteX4" fmla="*/ 11191 w 917061"/>
                <a:gd name="connsiteY4" fmla="*/ 382491 h 699903"/>
                <a:gd name="connsiteX5" fmla="*/ 115125 w 917061"/>
                <a:gd name="connsiteY5" fmla="*/ 488965 h 699903"/>
                <a:gd name="connsiteX6" fmla="*/ 125919 w 917061"/>
                <a:gd name="connsiteY6" fmla="*/ 495441 h 699903"/>
                <a:gd name="connsiteX7" fmla="*/ 130237 w 917061"/>
                <a:gd name="connsiteY7" fmla="*/ 496521 h 699903"/>
                <a:gd name="connsiteX8" fmla="*/ 132395 w 917061"/>
                <a:gd name="connsiteY8" fmla="*/ 497600 h 699903"/>
                <a:gd name="connsiteX9" fmla="*/ 135633 w 917061"/>
                <a:gd name="connsiteY9" fmla="*/ 497600 h 699903"/>
                <a:gd name="connsiteX10" fmla="*/ 138872 w 917061"/>
                <a:gd name="connsiteY10" fmla="*/ 497600 h 699903"/>
                <a:gd name="connsiteX11" fmla="*/ 141030 w 917061"/>
                <a:gd name="connsiteY11" fmla="*/ 497600 h 699903"/>
                <a:gd name="connsiteX12" fmla="*/ 161539 w 917061"/>
                <a:gd name="connsiteY12" fmla="*/ 487886 h 699903"/>
                <a:gd name="connsiteX13" fmla="*/ 245153 w 917061"/>
                <a:gd name="connsiteY13" fmla="*/ 401731 h 699903"/>
                <a:gd name="connsiteX14" fmla="*/ 260393 w 917061"/>
                <a:gd name="connsiteY14" fmla="*/ 338617 h 699903"/>
                <a:gd name="connsiteX15" fmla="*/ 217599 w 917061"/>
                <a:gd name="connsiteY15" fmla="*/ 338617 h 699903"/>
                <a:gd name="connsiteX16" fmla="*/ 170174 w 917061"/>
                <a:gd name="connsiteY16" fmla="*/ 388581 h 699903"/>
                <a:gd name="connsiteX17" fmla="*/ 436784 w 917061"/>
                <a:gd name="connsiteY17" fmla="*/ 73399 h 699903"/>
                <a:gd name="connsiteX18" fmla="*/ 811333 w 917061"/>
                <a:gd name="connsiteY18" fmla="*/ 247181 h 699903"/>
                <a:gd name="connsiteX19" fmla="*/ 847245 w 917061"/>
                <a:gd name="connsiteY19" fmla="*/ 441311 h 699903"/>
                <a:gd name="connsiteX20" fmla="*/ 741173 w 917061"/>
                <a:gd name="connsiteY20" fmla="*/ 699447 h 699903"/>
                <a:gd name="connsiteX21" fmla="*/ 917061 w 917061"/>
                <a:gd name="connsiteY21" fmla="*/ 433700 h 699903"/>
                <a:gd name="connsiteX22" fmla="*/ 886891 w 917061"/>
                <a:gd name="connsiteY22" fmla="*/ 256895 h 699903"/>
                <a:gd name="connsiteX23" fmla="*/ 510183 w 917061"/>
                <a:gd name="connsiteY23" fmla="*/ 0 h 699903"/>
                <a:gd name="connsiteX0" fmla="*/ 510183 w 917061"/>
                <a:gd name="connsiteY0" fmla="*/ 0 h 699903"/>
                <a:gd name="connsiteX1" fmla="*/ 105411 w 917061"/>
                <a:gd name="connsiteY1" fmla="*/ 386423 h 699903"/>
                <a:gd name="connsiteX2" fmla="*/ 60145 w 917061"/>
                <a:gd name="connsiteY2" fmla="*/ 343697 h 699903"/>
                <a:gd name="connsiteX3" fmla="*/ 4650 w 917061"/>
                <a:gd name="connsiteY3" fmla="*/ 334616 h 699903"/>
                <a:gd name="connsiteX4" fmla="*/ 11191 w 917061"/>
                <a:gd name="connsiteY4" fmla="*/ 382491 h 699903"/>
                <a:gd name="connsiteX5" fmla="*/ 115125 w 917061"/>
                <a:gd name="connsiteY5" fmla="*/ 488965 h 699903"/>
                <a:gd name="connsiteX6" fmla="*/ 125919 w 917061"/>
                <a:gd name="connsiteY6" fmla="*/ 495441 h 699903"/>
                <a:gd name="connsiteX7" fmla="*/ 130237 w 917061"/>
                <a:gd name="connsiteY7" fmla="*/ 496521 h 699903"/>
                <a:gd name="connsiteX8" fmla="*/ 132395 w 917061"/>
                <a:gd name="connsiteY8" fmla="*/ 497600 h 699903"/>
                <a:gd name="connsiteX9" fmla="*/ 135633 w 917061"/>
                <a:gd name="connsiteY9" fmla="*/ 497600 h 699903"/>
                <a:gd name="connsiteX10" fmla="*/ 138872 w 917061"/>
                <a:gd name="connsiteY10" fmla="*/ 497600 h 699903"/>
                <a:gd name="connsiteX11" fmla="*/ 141030 w 917061"/>
                <a:gd name="connsiteY11" fmla="*/ 497600 h 699903"/>
                <a:gd name="connsiteX12" fmla="*/ 161539 w 917061"/>
                <a:gd name="connsiteY12" fmla="*/ 487886 h 699903"/>
                <a:gd name="connsiteX13" fmla="*/ 245153 w 917061"/>
                <a:gd name="connsiteY13" fmla="*/ 401731 h 699903"/>
                <a:gd name="connsiteX14" fmla="*/ 260393 w 917061"/>
                <a:gd name="connsiteY14" fmla="*/ 338617 h 699903"/>
                <a:gd name="connsiteX15" fmla="*/ 217599 w 917061"/>
                <a:gd name="connsiteY15" fmla="*/ 338617 h 699903"/>
                <a:gd name="connsiteX16" fmla="*/ 170174 w 917061"/>
                <a:gd name="connsiteY16" fmla="*/ 388581 h 699903"/>
                <a:gd name="connsiteX17" fmla="*/ 436784 w 917061"/>
                <a:gd name="connsiteY17" fmla="*/ 73399 h 699903"/>
                <a:gd name="connsiteX18" fmla="*/ 811333 w 917061"/>
                <a:gd name="connsiteY18" fmla="*/ 247181 h 699903"/>
                <a:gd name="connsiteX19" fmla="*/ 847245 w 917061"/>
                <a:gd name="connsiteY19" fmla="*/ 441311 h 699903"/>
                <a:gd name="connsiteX20" fmla="*/ 741173 w 917061"/>
                <a:gd name="connsiteY20" fmla="*/ 699447 h 699903"/>
                <a:gd name="connsiteX21" fmla="*/ 917061 w 917061"/>
                <a:gd name="connsiteY21" fmla="*/ 433700 h 699903"/>
                <a:gd name="connsiteX22" fmla="*/ 886891 w 917061"/>
                <a:gd name="connsiteY22" fmla="*/ 256895 h 699903"/>
                <a:gd name="connsiteX23" fmla="*/ 510183 w 917061"/>
                <a:gd name="connsiteY23" fmla="*/ 0 h 699903"/>
                <a:gd name="connsiteX0" fmla="*/ 510183 w 921594"/>
                <a:gd name="connsiteY0" fmla="*/ 0 h 699903"/>
                <a:gd name="connsiteX1" fmla="*/ 105411 w 921594"/>
                <a:gd name="connsiteY1" fmla="*/ 386423 h 699903"/>
                <a:gd name="connsiteX2" fmla="*/ 60145 w 921594"/>
                <a:gd name="connsiteY2" fmla="*/ 343697 h 699903"/>
                <a:gd name="connsiteX3" fmla="*/ 4650 w 921594"/>
                <a:gd name="connsiteY3" fmla="*/ 334616 h 699903"/>
                <a:gd name="connsiteX4" fmla="*/ 11191 w 921594"/>
                <a:gd name="connsiteY4" fmla="*/ 382491 h 699903"/>
                <a:gd name="connsiteX5" fmla="*/ 115125 w 921594"/>
                <a:gd name="connsiteY5" fmla="*/ 488965 h 699903"/>
                <a:gd name="connsiteX6" fmla="*/ 125919 w 921594"/>
                <a:gd name="connsiteY6" fmla="*/ 495441 h 699903"/>
                <a:gd name="connsiteX7" fmla="*/ 130237 w 921594"/>
                <a:gd name="connsiteY7" fmla="*/ 496521 h 699903"/>
                <a:gd name="connsiteX8" fmla="*/ 132395 w 921594"/>
                <a:gd name="connsiteY8" fmla="*/ 497600 h 699903"/>
                <a:gd name="connsiteX9" fmla="*/ 135633 w 921594"/>
                <a:gd name="connsiteY9" fmla="*/ 497600 h 699903"/>
                <a:gd name="connsiteX10" fmla="*/ 138872 w 921594"/>
                <a:gd name="connsiteY10" fmla="*/ 497600 h 699903"/>
                <a:gd name="connsiteX11" fmla="*/ 141030 w 921594"/>
                <a:gd name="connsiteY11" fmla="*/ 497600 h 699903"/>
                <a:gd name="connsiteX12" fmla="*/ 161539 w 921594"/>
                <a:gd name="connsiteY12" fmla="*/ 487886 h 699903"/>
                <a:gd name="connsiteX13" fmla="*/ 245153 w 921594"/>
                <a:gd name="connsiteY13" fmla="*/ 401731 h 699903"/>
                <a:gd name="connsiteX14" fmla="*/ 260393 w 921594"/>
                <a:gd name="connsiteY14" fmla="*/ 338617 h 699903"/>
                <a:gd name="connsiteX15" fmla="*/ 217599 w 921594"/>
                <a:gd name="connsiteY15" fmla="*/ 338617 h 699903"/>
                <a:gd name="connsiteX16" fmla="*/ 170174 w 921594"/>
                <a:gd name="connsiteY16" fmla="*/ 388581 h 699903"/>
                <a:gd name="connsiteX17" fmla="*/ 436784 w 921594"/>
                <a:gd name="connsiteY17" fmla="*/ 73399 h 699903"/>
                <a:gd name="connsiteX18" fmla="*/ 811333 w 921594"/>
                <a:gd name="connsiteY18" fmla="*/ 247181 h 699903"/>
                <a:gd name="connsiteX19" fmla="*/ 847245 w 921594"/>
                <a:gd name="connsiteY19" fmla="*/ 441311 h 699903"/>
                <a:gd name="connsiteX20" fmla="*/ 741173 w 921594"/>
                <a:gd name="connsiteY20" fmla="*/ 699447 h 699903"/>
                <a:gd name="connsiteX21" fmla="*/ 917061 w 921594"/>
                <a:gd name="connsiteY21" fmla="*/ 433700 h 699903"/>
                <a:gd name="connsiteX22" fmla="*/ 886891 w 921594"/>
                <a:gd name="connsiteY22" fmla="*/ 256895 h 699903"/>
                <a:gd name="connsiteX23" fmla="*/ 510183 w 921594"/>
                <a:gd name="connsiteY23" fmla="*/ 0 h 699903"/>
                <a:gd name="connsiteX0" fmla="*/ 510183 w 921594"/>
                <a:gd name="connsiteY0" fmla="*/ 0 h 699903"/>
                <a:gd name="connsiteX1" fmla="*/ 105411 w 921594"/>
                <a:gd name="connsiteY1" fmla="*/ 386423 h 699903"/>
                <a:gd name="connsiteX2" fmla="*/ 60145 w 921594"/>
                <a:gd name="connsiteY2" fmla="*/ 343697 h 699903"/>
                <a:gd name="connsiteX3" fmla="*/ 4650 w 921594"/>
                <a:gd name="connsiteY3" fmla="*/ 334616 h 699903"/>
                <a:gd name="connsiteX4" fmla="*/ 11191 w 921594"/>
                <a:gd name="connsiteY4" fmla="*/ 382491 h 699903"/>
                <a:gd name="connsiteX5" fmla="*/ 115125 w 921594"/>
                <a:gd name="connsiteY5" fmla="*/ 488965 h 699903"/>
                <a:gd name="connsiteX6" fmla="*/ 125919 w 921594"/>
                <a:gd name="connsiteY6" fmla="*/ 495441 h 699903"/>
                <a:gd name="connsiteX7" fmla="*/ 130237 w 921594"/>
                <a:gd name="connsiteY7" fmla="*/ 496521 h 699903"/>
                <a:gd name="connsiteX8" fmla="*/ 132395 w 921594"/>
                <a:gd name="connsiteY8" fmla="*/ 497600 h 699903"/>
                <a:gd name="connsiteX9" fmla="*/ 135633 w 921594"/>
                <a:gd name="connsiteY9" fmla="*/ 497600 h 699903"/>
                <a:gd name="connsiteX10" fmla="*/ 138872 w 921594"/>
                <a:gd name="connsiteY10" fmla="*/ 497600 h 699903"/>
                <a:gd name="connsiteX11" fmla="*/ 141030 w 921594"/>
                <a:gd name="connsiteY11" fmla="*/ 497600 h 699903"/>
                <a:gd name="connsiteX12" fmla="*/ 161539 w 921594"/>
                <a:gd name="connsiteY12" fmla="*/ 487886 h 699903"/>
                <a:gd name="connsiteX13" fmla="*/ 245153 w 921594"/>
                <a:gd name="connsiteY13" fmla="*/ 401731 h 699903"/>
                <a:gd name="connsiteX14" fmla="*/ 260393 w 921594"/>
                <a:gd name="connsiteY14" fmla="*/ 338617 h 699903"/>
                <a:gd name="connsiteX15" fmla="*/ 217599 w 921594"/>
                <a:gd name="connsiteY15" fmla="*/ 338617 h 699903"/>
                <a:gd name="connsiteX16" fmla="*/ 170174 w 921594"/>
                <a:gd name="connsiteY16" fmla="*/ 388581 h 699903"/>
                <a:gd name="connsiteX17" fmla="*/ 436784 w 921594"/>
                <a:gd name="connsiteY17" fmla="*/ 73399 h 699903"/>
                <a:gd name="connsiteX18" fmla="*/ 811333 w 921594"/>
                <a:gd name="connsiteY18" fmla="*/ 247181 h 699903"/>
                <a:gd name="connsiteX19" fmla="*/ 847245 w 921594"/>
                <a:gd name="connsiteY19" fmla="*/ 441311 h 699903"/>
                <a:gd name="connsiteX20" fmla="*/ 741173 w 921594"/>
                <a:gd name="connsiteY20" fmla="*/ 699447 h 699903"/>
                <a:gd name="connsiteX21" fmla="*/ 917061 w 921594"/>
                <a:gd name="connsiteY21" fmla="*/ 433700 h 699903"/>
                <a:gd name="connsiteX22" fmla="*/ 886891 w 921594"/>
                <a:gd name="connsiteY22" fmla="*/ 256895 h 699903"/>
                <a:gd name="connsiteX23" fmla="*/ 510183 w 921594"/>
                <a:gd name="connsiteY23" fmla="*/ 0 h 699903"/>
                <a:gd name="connsiteX0" fmla="*/ 510183 w 921594"/>
                <a:gd name="connsiteY0" fmla="*/ 0 h 497600"/>
                <a:gd name="connsiteX1" fmla="*/ 105411 w 921594"/>
                <a:gd name="connsiteY1" fmla="*/ 386423 h 497600"/>
                <a:gd name="connsiteX2" fmla="*/ 60145 w 921594"/>
                <a:gd name="connsiteY2" fmla="*/ 343697 h 497600"/>
                <a:gd name="connsiteX3" fmla="*/ 4650 w 921594"/>
                <a:gd name="connsiteY3" fmla="*/ 334616 h 497600"/>
                <a:gd name="connsiteX4" fmla="*/ 11191 w 921594"/>
                <a:gd name="connsiteY4" fmla="*/ 382491 h 497600"/>
                <a:gd name="connsiteX5" fmla="*/ 115125 w 921594"/>
                <a:gd name="connsiteY5" fmla="*/ 488965 h 497600"/>
                <a:gd name="connsiteX6" fmla="*/ 125919 w 921594"/>
                <a:gd name="connsiteY6" fmla="*/ 495441 h 497600"/>
                <a:gd name="connsiteX7" fmla="*/ 130237 w 921594"/>
                <a:gd name="connsiteY7" fmla="*/ 496521 h 497600"/>
                <a:gd name="connsiteX8" fmla="*/ 132395 w 921594"/>
                <a:gd name="connsiteY8" fmla="*/ 497600 h 497600"/>
                <a:gd name="connsiteX9" fmla="*/ 135633 w 921594"/>
                <a:gd name="connsiteY9" fmla="*/ 497600 h 497600"/>
                <a:gd name="connsiteX10" fmla="*/ 138872 w 921594"/>
                <a:gd name="connsiteY10" fmla="*/ 497600 h 497600"/>
                <a:gd name="connsiteX11" fmla="*/ 141030 w 921594"/>
                <a:gd name="connsiteY11" fmla="*/ 497600 h 497600"/>
                <a:gd name="connsiteX12" fmla="*/ 161539 w 921594"/>
                <a:gd name="connsiteY12" fmla="*/ 487886 h 497600"/>
                <a:gd name="connsiteX13" fmla="*/ 245153 w 921594"/>
                <a:gd name="connsiteY13" fmla="*/ 401731 h 497600"/>
                <a:gd name="connsiteX14" fmla="*/ 260393 w 921594"/>
                <a:gd name="connsiteY14" fmla="*/ 338617 h 497600"/>
                <a:gd name="connsiteX15" fmla="*/ 217599 w 921594"/>
                <a:gd name="connsiteY15" fmla="*/ 338617 h 497600"/>
                <a:gd name="connsiteX16" fmla="*/ 170174 w 921594"/>
                <a:gd name="connsiteY16" fmla="*/ 388581 h 497600"/>
                <a:gd name="connsiteX17" fmla="*/ 436784 w 921594"/>
                <a:gd name="connsiteY17" fmla="*/ 73399 h 497600"/>
                <a:gd name="connsiteX18" fmla="*/ 811333 w 921594"/>
                <a:gd name="connsiteY18" fmla="*/ 247181 h 497600"/>
                <a:gd name="connsiteX19" fmla="*/ 847245 w 921594"/>
                <a:gd name="connsiteY19" fmla="*/ 441311 h 497600"/>
                <a:gd name="connsiteX20" fmla="*/ 896139 w 921594"/>
                <a:gd name="connsiteY20" fmla="*/ 464226 h 497600"/>
                <a:gd name="connsiteX21" fmla="*/ 917061 w 921594"/>
                <a:gd name="connsiteY21" fmla="*/ 433700 h 497600"/>
                <a:gd name="connsiteX22" fmla="*/ 886891 w 921594"/>
                <a:gd name="connsiteY22" fmla="*/ 256895 h 497600"/>
                <a:gd name="connsiteX23" fmla="*/ 510183 w 921594"/>
                <a:gd name="connsiteY23" fmla="*/ 0 h 497600"/>
                <a:gd name="connsiteX0" fmla="*/ 510183 w 921594"/>
                <a:gd name="connsiteY0" fmla="*/ 0 h 497600"/>
                <a:gd name="connsiteX1" fmla="*/ 105411 w 921594"/>
                <a:gd name="connsiteY1" fmla="*/ 386423 h 497600"/>
                <a:gd name="connsiteX2" fmla="*/ 60145 w 921594"/>
                <a:gd name="connsiteY2" fmla="*/ 343697 h 497600"/>
                <a:gd name="connsiteX3" fmla="*/ 4650 w 921594"/>
                <a:gd name="connsiteY3" fmla="*/ 334616 h 497600"/>
                <a:gd name="connsiteX4" fmla="*/ 11191 w 921594"/>
                <a:gd name="connsiteY4" fmla="*/ 382491 h 497600"/>
                <a:gd name="connsiteX5" fmla="*/ 115125 w 921594"/>
                <a:gd name="connsiteY5" fmla="*/ 488965 h 497600"/>
                <a:gd name="connsiteX6" fmla="*/ 125919 w 921594"/>
                <a:gd name="connsiteY6" fmla="*/ 495441 h 497600"/>
                <a:gd name="connsiteX7" fmla="*/ 130237 w 921594"/>
                <a:gd name="connsiteY7" fmla="*/ 496521 h 497600"/>
                <a:gd name="connsiteX8" fmla="*/ 132395 w 921594"/>
                <a:gd name="connsiteY8" fmla="*/ 497600 h 497600"/>
                <a:gd name="connsiteX9" fmla="*/ 135633 w 921594"/>
                <a:gd name="connsiteY9" fmla="*/ 497600 h 497600"/>
                <a:gd name="connsiteX10" fmla="*/ 138872 w 921594"/>
                <a:gd name="connsiteY10" fmla="*/ 497600 h 497600"/>
                <a:gd name="connsiteX11" fmla="*/ 141030 w 921594"/>
                <a:gd name="connsiteY11" fmla="*/ 497600 h 497600"/>
                <a:gd name="connsiteX12" fmla="*/ 161539 w 921594"/>
                <a:gd name="connsiteY12" fmla="*/ 487886 h 497600"/>
                <a:gd name="connsiteX13" fmla="*/ 245153 w 921594"/>
                <a:gd name="connsiteY13" fmla="*/ 401731 h 497600"/>
                <a:gd name="connsiteX14" fmla="*/ 260393 w 921594"/>
                <a:gd name="connsiteY14" fmla="*/ 338617 h 497600"/>
                <a:gd name="connsiteX15" fmla="*/ 217599 w 921594"/>
                <a:gd name="connsiteY15" fmla="*/ 338617 h 497600"/>
                <a:gd name="connsiteX16" fmla="*/ 170174 w 921594"/>
                <a:gd name="connsiteY16" fmla="*/ 388581 h 497600"/>
                <a:gd name="connsiteX17" fmla="*/ 451805 w 921594"/>
                <a:gd name="connsiteY17" fmla="*/ 73442 h 497600"/>
                <a:gd name="connsiteX18" fmla="*/ 811333 w 921594"/>
                <a:gd name="connsiteY18" fmla="*/ 247181 h 497600"/>
                <a:gd name="connsiteX19" fmla="*/ 847245 w 921594"/>
                <a:gd name="connsiteY19" fmla="*/ 441311 h 497600"/>
                <a:gd name="connsiteX20" fmla="*/ 896139 w 921594"/>
                <a:gd name="connsiteY20" fmla="*/ 464226 h 497600"/>
                <a:gd name="connsiteX21" fmla="*/ 917061 w 921594"/>
                <a:gd name="connsiteY21" fmla="*/ 433700 h 497600"/>
                <a:gd name="connsiteX22" fmla="*/ 886891 w 921594"/>
                <a:gd name="connsiteY22" fmla="*/ 256895 h 497600"/>
                <a:gd name="connsiteX23" fmla="*/ 510183 w 921594"/>
                <a:gd name="connsiteY23" fmla="*/ 0 h 497600"/>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7245 w 921594"/>
                <a:gd name="connsiteY19" fmla="*/ 449685 h 505974"/>
                <a:gd name="connsiteX20" fmla="*/ 896139 w 921594"/>
                <a:gd name="connsiteY20" fmla="*/ 472600 h 505974"/>
                <a:gd name="connsiteX21" fmla="*/ 917061 w 921594"/>
                <a:gd name="connsiteY21" fmla="*/ 442074 h 505974"/>
                <a:gd name="connsiteX22" fmla="*/ 886891 w 921594"/>
                <a:gd name="connsiteY22" fmla="*/ 265269 h 505974"/>
                <a:gd name="connsiteX23" fmla="*/ 497957 w 921594"/>
                <a:gd name="connsiteY23"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7245 w 921594"/>
                <a:gd name="connsiteY19" fmla="*/ 449685 h 505974"/>
                <a:gd name="connsiteX20" fmla="*/ 896139 w 921594"/>
                <a:gd name="connsiteY20" fmla="*/ 472600 h 505974"/>
                <a:gd name="connsiteX21" fmla="*/ 917061 w 921594"/>
                <a:gd name="connsiteY21" fmla="*/ 442074 h 505974"/>
                <a:gd name="connsiteX22" fmla="*/ 886891 w 921594"/>
                <a:gd name="connsiteY22" fmla="*/ 265269 h 505974"/>
                <a:gd name="connsiteX23" fmla="*/ 497957 w 921594"/>
                <a:gd name="connsiteY23"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7245 w 921594"/>
                <a:gd name="connsiteY19" fmla="*/ 449685 h 505974"/>
                <a:gd name="connsiteX20" fmla="*/ 903803 w 921594"/>
                <a:gd name="connsiteY20" fmla="*/ 457664 h 505974"/>
                <a:gd name="connsiteX21" fmla="*/ 917061 w 921594"/>
                <a:gd name="connsiteY21" fmla="*/ 442074 h 505974"/>
                <a:gd name="connsiteX22" fmla="*/ 886891 w 921594"/>
                <a:gd name="connsiteY22" fmla="*/ 265269 h 505974"/>
                <a:gd name="connsiteX23" fmla="*/ 497957 w 921594"/>
                <a:gd name="connsiteY23"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03803 w 921594"/>
                <a:gd name="connsiteY20" fmla="*/ 457664 h 505974"/>
                <a:gd name="connsiteX21" fmla="*/ 917061 w 921594"/>
                <a:gd name="connsiteY21" fmla="*/ 442074 h 505974"/>
                <a:gd name="connsiteX22" fmla="*/ 886891 w 921594"/>
                <a:gd name="connsiteY22" fmla="*/ 265269 h 505974"/>
                <a:gd name="connsiteX23" fmla="*/ 497957 w 921594"/>
                <a:gd name="connsiteY23"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03803 w 921594"/>
                <a:gd name="connsiteY20" fmla="*/ 457664 h 505974"/>
                <a:gd name="connsiteX21" fmla="*/ 917061 w 921594"/>
                <a:gd name="connsiteY21" fmla="*/ 442074 h 505974"/>
                <a:gd name="connsiteX22" fmla="*/ 886891 w 921594"/>
                <a:gd name="connsiteY22" fmla="*/ 265269 h 505974"/>
                <a:gd name="connsiteX23" fmla="*/ 497957 w 921594"/>
                <a:gd name="connsiteY23"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03803 w 921594"/>
                <a:gd name="connsiteY20" fmla="*/ 457664 h 505974"/>
                <a:gd name="connsiteX21" fmla="*/ 917061 w 921594"/>
                <a:gd name="connsiteY21" fmla="*/ 442074 h 505974"/>
                <a:gd name="connsiteX22" fmla="*/ 886891 w 921594"/>
                <a:gd name="connsiteY22" fmla="*/ 265269 h 505974"/>
                <a:gd name="connsiteX23" fmla="*/ 497957 w 921594"/>
                <a:gd name="connsiteY23"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03803 w 921594"/>
                <a:gd name="connsiteY20" fmla="*/ 457664 h 505974"/>
                <a:gd name="connsiteX21" fmla="*/ 917061 w 921594"/>
                <a:gd name="connsiteY21" fmla="*/ 442074 h 505974"/>
                <a:gd name="connsiteX22" fmla="*/ 886891 w 921594"/>
                <a:gd name="connsiteY22" fmla="*/ 265269 h 505974"/>
                <a:gd name="connsiteX23" fmla="*/ 497957 w 921594"/>
                <a:gd name="connsiteY23"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03803 w 921594"/>
                <a:gd name="connsiteY20" fmla="*/ 457664 h 505974"/>
                <a:gd name="connsiteX21" fmla="*/ 917061 w 921594"/>
                <a:gd name="connsiteY21" fmla="*/ 442074 h 505974"/>
                <a:gd name="connsiteX22" fmla="*/ 886891 w 921594"/>
                <a:gd name="connsiteY22" fmla="*/ 265269 h 505974"/>
                <a:gd name="connsiteX23" fmla="*/ 497957 w 921594"/>
                <a:gd name="connsiteY23"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17061 w 921594"/>
                <a:gd name="connsiteY20" fmla="*/ 442074 h 505974"/>
                <a:gd name="connsiteX21" fmla="*/ 886891 w 921594"/>
                <a:gd name="connsiteY21" fmla="*/ 265269 h 505974"/>
                <a:gd name="connsiteX22" fmla="*/ 497957 w 921594"/>
                <a:gd name="connsiteY22"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17061 w 921594"/>
                <a:gd name="connsiteY20" fmla="*/ 442074 h 505974"/>
                <a:gd name="connsiteX21" fmla="*/ 886891 w 921594"/>
                <a:gd name="connsiteY21" fmla="*/ 265269 h 505974"/>
                <a:gd name="connsiteX22" fmla="*/ 497957 w 921594"/>
                <a:gd name="connsiteY22"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17061 w 921594"/>
                <a:gd name="connsiteY20" fmla="*/ 442074 h 505974"/>
                <a:gd name="connsiteX21" fmla="*/ 886891 w 921594"/>
                <a:gd name="connsiteY21" fmla="*/ 265269 h 505974"/>
                <a:gd name="connsiteX22" fmla="*/ 497957 w 921594"/>
                <a:gd name="connsiteY22"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17061 w 921594"/>
                <a:gd name="connsiteY20" fmla="*/ 442074 h 505974"/>
                <a:gd name="connsiteX21" fmla="*/ 886891 w 921594"/>
                <a:gd name="connsiteY21" fmla="*/ 265269 h 505974"/>
                <a:gd name="connsiteX22" fmla="*/ 497957 w 921594"/>
                <a:gd name="connsiteY22"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17061 w 921594"/>
                <a:gd name="connsiteY20" fmla="*/ 442074 h 505974"/>
                <a:gd name="connsiteX21" fmla="*/ 886891 w 921594"/>
                <a:gd name="connsiteY21" fmla="*/ 265269 h 505974"/>
                <a:gd name="connsiteX22" fmla="*/ 497957 w 921594"/>
                <a:gd name="connsiteY22"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17061 w 921594"/>
                <a:gd name="connsiteY20" fmla="*/ 442074 h 505974"/>
                <a:gd name="connsiteX21" fmla="*/ 886891 w 921594"/>
                <a:gd name="connsiteY21" fmla="*/ 265269 h 505974"/>
                <a:gd name="connsiteX22" fmla="*/ 497957 w 921594"/>
                <a:gd name="connsiteY22"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17061 w 921594"/>
                <a:gd name="connsiteY20" fmla="*/ 442074 h 505974"/>
                <a:gd name="connsiteX21" fmla="*/ 886891 w 921594"/>
                <a:gd name="connsiteY21" fmla="*/ 265269 h 505974"/>
                <a:gd name="connsiteX22" fmla="*/ 497957 w 921594"/>
                <a:gd name="connsiteY22"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17061 w 921594"/>
                <a:gd name="connsiteY20" fmla="*/ 442074 h 505974"/>
                <a:gd name="connsiteX21" fmla="*/ 886891 w 921594"/>
                <a:gd name="connsiteY21" fmla="*/ 265269 h 505974"/>
                <a:gd name="connsiteX22" fmla="*/ 497957 w 921594"/>
                <a:gd name="connsiteY22"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17061 w 921594"/>
                <a:gd name="connsiteY20" fmla="*/ 442074 h 505974"/>
                <a:gd name="connsiteX21" fmla="*/ 886891 w 921594"/>
                <a:gd name="connsiteY21" fmla="*/ 265269 h 505974"/>
                <a:gd name="connsiteX22" fmla="*/ 497957 w 921594"/>
                <a:gd name="connsiteY22" fmla="*/ 0 h 505974"/>
                <a:gd name="connsiteX0" fmla="*/ 497957 w 926000"/>
                <a:gd name="connsiteY0" fmla="*/ 0 h 505974"/>
                <a:gd name="connsiteX1" fmla="*/ 105411 w 926000"/>
                <a:gd name="connsiteY1" fmla="*/ 394797 h 505974"/>
                <a:gd name="connsiteX2" fmla="*/ 60145 w 926000"/>
                <a:gd name="connsiteY2" fmla="*/ 352071 h 505974"/>
                <a:gd name="connsiteX3" fmla="*/ 4650 w 926000"/>
                <a:gd name="connsiteY3" fmla="*/ 342990 h 505974"/>
                <a:gd name="connsiteX4" fmla="*/ 11191 w 926000"/>
                <a:gd name="connsiteY4" fmla="*/ 390865 h 505974"/>
                <a:gd name="connsiteX5" fmla="*/ 115125 w 926000"/>
                <a:gd name="connsiteY5" fmla="*/ 497339 h 505974"/>
                <a:gd name="connsiteX6" fmla="*/ 125919 w 926000"/>
                <a:gd name="connsiteY6" fmla="*/ 503815 h 505974"/>
                <a:gd name="connsiteX7" fmla="*/ 130237 w 926000"/>
                <a:gd name="connsiteY7" fmla="*/ 504895 h 505974"/>
                <a:gd name="connsiteX8" fmla="*/ 132395 w 926000"/>
                <a:gd name="connsiteY8" fmla="*/ 505974 h 505974"/>
                <a:gd name="connsiteX9" fmla="*/ 135633 w 926000"/>
                <a:gd name="connsiteY9" fmla="*/ 505974 h 505974"/>
                <a:gd name="connsiteX10" fmla="*/ 138872 w 926000"/>
                <a:gd name="connsiteY10" fmla="*/ 505974 h 505974"/>
                <a:gd name="connsiteX11" fmla="*/ 141030 w 926000"/>
                <a:gd name="connsiteY11" fmla="*/ 505974 h 505974"/>
                <a:gd name="connsiteX12" fmla="*/ 161539 w 926000"/>
                <a:gd name="connsiteY12" fmla="*/ 496260 h 505974"/>
                <a:gd name="connsiteX13" fmla="*/ 245153 w 926000"/>
                <a:gd name="connsiteY13" fmla="*/ 410105 h 505974"/>
                <a:gd name="connsiteX14" fmla="*/ 260393 w 926000"/>
                <a:gd name="connsiteY14" fmla="*/ 346991 h 505974"/>
                <a:gd name="connsiteX15" fmla="*/ 217599 w 926000"/>
                <a:gd name="connsiteY15" fmla="*/ 346991 h 505974"/>
                <a:gd name="connsiteX16" fmla="*/ 170174 w 926000"/>
                <a:gd name="connsiteY16" fmla="*/ 396955 h 505974"/>
                <a:gd name="connsiteX17" fmla="*/ 451805 w 926000"/>
                <a:gd name="connsiteY17" fmla="*/ 81816 h 505974"/>
                <a:gd name="connsiteX18" fmla="*/ 811333 w 926000"/>
                <a:gd name="connsiteY18" fmla="*/ 255555 h 505974"/>
                <a:gd name="connsiteX19" fmla="*/ 849279 w 926000"/>
                <a:gd name="connsiteY19" fmla="*/ 467348 h 505974"/>
                <a:gd name="connsiteX20" fmla="*/ 917061 w 926000"/>
                <a:gd name="connsiteY20" fmla="*/ 442074 h 505974"/>
                <a:gd name="connsiteX21" fmla="*/ 886891 w 926000"/>
                <a:gd name="connsiteY21" fmla="*/ 265269 h 505974"/>
                <a:gd name="connsiteX22" fmla="*/ 497957 w 926000"/>
                <a:gd name="connsiteY22" fmla="*/ 0 h 505974"/>
                <a:gd name="connsiteX0" fmla="*/ 497957 w 922682"/>
                <a:gd name="connsiteY0" fmla="*/ 0 h 505974"/>
                <a:gd name="connsiteX1" fmla="*/ 105411 w 922682"/>
                <a:gd name="connsiteY1" fmla="*/ 394797 h 505974"/>
                <a:gd name="connsiteX2" fmla="*/ 60145 w 922682"/>
                <a:gd name="connsiteY2" fmla="*/ 352071 h 505974"/>
                <a:gd name="connsiteX3" fmla="*/ 4650 w 922682"/>
                <a:gd name="connsiteY3" fmla="*/ 342990 h 505974"/>
                <a:gd name="connsiteX4" fmla="*/ 11191 w 922682"/>
                <a:gd name="connsiteY4" fmla="*/ 390865 h 505974"/>
                <a:gd name="connsiteX5" fmla="*/ 115125 w 922682"/>
                <a:gd name="connsiteY5" fmla="*/ 497339 h 505974"/>
                <a:gd name="connsiteX6" fmla="*/ 125919 w 922682"/>
                <a:gd name="connsiteY6" fmla="*/ 503815 h 505974"/>
                <a:gd name="connsiteX7" fmla="*/ 130237 w 922682"/>
                <a:gd name="connsiteY7" fmla="*/ 504895 h 505974"/>
                <a:gd name="connsiteX8" fmla="*/ 132395 w 922682"/>
                <a:gd name="connsiteY8" fmla="*/ 505974 h 505974"/>
                <a:gd name="connsiteX9" fmla="*/ 135633 w 922682"/>
                <a:gd name="connsiteY9" fmla="*/ 505974 h 505974"/>
                <a:gd name="connsiteX10" fmla="*/ 138872 w 922682"/>
                <a:gd name="connsiteY10" fmla="*/ 505974 h 505974"/>
                <a:gd name="connsiteX11" fmla="*/ 141030 w 922682"/>
                <a:gd name="connsiteY11" fmla="*/ 505974 h 505974"/>
                <a:gd name="connsiteX12" fmla="*/ 161539 w 922682"/>
                <a:gd name="connsiteY12" fmla="*/ 496260 h 505974"/>
                <a:gd name="connsiteX13" fmla="*/ 245153 w 922682"/>
                <a:gd name="connsiteY13" fmla="*/ 410105 h 505974"/>
                <a:gd name="connsiteX14" fmla="*/ 260393 w 922682"/>
                <a:gd name="connsiteY14" fmla="*/ 346991 h 505974"/>
                <a:gd name="connsiteX15" fmla="*/ 217599 w 922682"/>
                <a:gd name="connsiteY15" fmla="*/ 346991 h 505974"/>
                <a:gd name="connsiteX16" fmla="*/ 170174 w 922682"/>
                <a:gd name="connsiteY16" fmla="*/ 396955 h 505974"/>
                <a:gd name="connsiteX17" fmla="*/ 451805 w 922682"/>
                <a:gd name="connsiteY17" fmla="*/ 81816 h 505974"/>
                <a:gd name="connsiteX18" fmla="*/ 811333 w 922682"/>
                <a:gd name="connsiteY18" fmla="*/ 255555 h 505974"/>
                <a:gd name="connsiteX19" fmla="*/ 849279 w 922682"/>
                <a:gd name="connsiteY19" fmla="*/ 467348 h 505974"/>
                <a:gd name="connsiteX20" fmla="*/ 917061 w 922682"/>
                <a:gd name="connsiteY20" fmla="*/ 442074 h 505974"/>
                <a:gd name="connsiteX21" fmla="*/ 886891 w 922682"/>
                <a:gd name="connsiteY21" fmla="*/ 265269 h 505974"/>
                <a:gd name="connsiteX22" fmla="*/ 497957 w 922682"/>
                <a:gd name="connsiteY22" fmla="*/ 0 h 505974"/>
                <a:gd name="connsiteX0" fmla="*/ 497957 w 922682"/>
                <a:gd name="connsiteY0" fmla="*/ 0 h 505974"/>
                <a:gd name="connsiteX1" fmla="*/ 105411 w 922682"/>
                <a:gd name="connsiteY1" fmla="*/ 394797 h 505974"/>
                <a:gd name="connsiteX2" fmla="*/ 60145 w 922682"/>
                <a:gd name="connsiteY2" fmla="*/ 352071 h 505974"/>
                <a:gd name="connsiteX3" fmla="*/ 4650 w 922682"/>
                <a:gd name="connsiteY3" fmla="*/ 342990 h 505974"/>
                <a:gd name="connsiteX4" fmla="*/ 11191 w 922682"/>
                <a:gd name="connsiteY4" fmla="*/ 390865 h 505974"/>
                <a:gd name="connsiteX5" fmla="*/ 115125 w 922682"/>
                <a:gd name="connsiteY5" fmla="*/ 497339 h 505974"/>
                <a:gd name="connsiteX6" fmla="*/ 125919 w 922682"/>
                <a:gd name="connsiteY6" fmla="*/ 503815 h 505974"/>
                <a:gd name="connsiteX7" fmla="*/ 130237 w 922682"/>
                <a:gd name="connsiteY7" fmla="*/ 504895 h 505974"/>
                <a:gd name="connsiteX8" fmla="*/ 132395 w 922682"/>
                <a:gd name="connsiteY8" fmla="*/ 505974 h 505974"/>
                <a:gd name="connsiteX9" fmla="*/ 135633 w 922682"/>
                <a:gd name="connsiteY9" fmla="*/ 505974 h 505974"/>
                <a:gd name="connsiteX10" fmla="*/ 138872 w 922682"/>
                <a:gd name="connsiteY10" fmla="*/ 505974 h 505974"/>
                <a:gd name="connsiteX11" fmla="*/ 141030 w 922682"/>
                <a:gd name="connsiteY11" fmla="*/ 505974 h 505974"/>
                <a:gd name="connsiteX12" fmla="*/ 161539 w 922682"/>
                <a:gd name="connsiteY12" fmla="*/ 496260 h 505974"/>
                <a:gd name="connsiteX13" fmla="*/ 245153 w 922682"/>
                <a:gd name="connsiteY13" fmla="*/ 410105 h 505974"/>
                <a:gd name="connsiteX14" fmla="*/ 260393 w 922682"/>
                <a:gd name="connsiteY14" fmla="*/ 346991 h 505974"/>
                <a:gd name="connsiteX15" fmla="*/ 217599 w 922682"/>
                <a:gd name="connsiteY15" fmla="*/ 346991 h 505974"/>
                <a:gd name="connsiteX16" fmla="*/ 170174 w 922682"/>
                <a:gd name="connsiteY16" fmla="*/ 396955 h 505974"/>
                <a:gd name="connsiteX17" fmla="*/ 451805 w 922682"/>
                <a:gd name="connsiteY17" fmla="*/ 81816 h 505974"/>
                <a:gd name="connsiteX18" fmla="*/ 811333 w 922682"/>
                <a:gd name="connsiteY18" fmla="*/ 255555 h 505974"/>
                <a:gd name="connsiteX19" fmla="*/ 849279 w 922682"/>
                <a:gd name="connsiteY19" fmla="*/ 467348 h 505974"/>
                <a:gd name="connsiteX20" fmla="*/ 917061 w 922682"/>
                <a:gd name="connsiteY20" fmla="*/ 442074 h 505974"/>
                <a:gd name="connsiteX21" fmla="*/ 886891 w 922682"/>
                <a:gd name="connsiteY21" fmla="*/ 265269 h 505974"/>
                <a:gd name="connsiteX22" fmla="*/ 497957 w 922682"/>
                <a:gd name="connsiteY22" fmla="*/ 0 h 505974"/>
                <a:gd name="connsiteX0" fmla="*/ 497957 w 922682"/>
                <a:gd name="connsiteY0" fmla="*/ 0 h 505974"/>
                <a:gd name="connsiteX1" fmla="*/ 105411 w 922682"/>
                <a:gd name="connsiteY1" fmla="*/ 394797 h 505974"/>
                <a:gd name="connsiteX2" fmla="*/ 60145 w 922682"/>
                <a:gd name="connsiteY2" fmla="*/ 352071 h 505974"/>
                <a:gd name="connsiteX3" fmla="*/ 4650 w 922682"/>
                <a:gd name="connsiteY3" fmla="*/ 342990 h 505974"/>
                <a:gd name="connsiteX4" fmla="*/ 11191 w 922682"/>
                <a:gd name="connsiteY4" fmla="*/ 390865 h 505974"/>
                <a:gd name="connsiteX5" fmla="*/ 115125 w 922682"/>
                <a:gd name="connsiteY5" fmla="*/ 497339 h 505974"/>
                <a:gd name="connsiteX6" fmla="*/ 125919 w 922682"/>
                <a:gd name="connsiteY6" fmla="*/ 503815 h 505974"/>
                <a:gd name="connsiteX7" fmla="*/ 130237 w 922682"/>
                <a:gd name="connsiteY7" fmla="*/ 504895 h 505974"/>
                <a:gd name="connsiteX8" fmla="*/ 132395 w 922682"/>
                <a:gd name="connsiteY8" fmla="*/ 505974 h 505974"/>
                <a:gd name="connsiteX9" fmla="*/ 135633 w 922682"/>
                <a:gd name="connsiteY9" fmla="*/ 505974 h 505974"/>
                <a:gd name="connsiteX10" fmla="*/ 138872 w 922682"/>
                <a:gd name="connsiteY10" fmla="*/ 505974 h 505974"/>
                <a:gd name="connsiteX11" fmla="*/ 141030 w 922682"/>
                <a:gd name="connsiteY11" fmla="*/ 505974 h 505974"/>
                <a:gd name="connsiteX12" fmla="*/ 161539 w 922682"/>
                <a:gd name="connsiteY12" fmla="*/ 496260 h 505974"/>
                <a:gd name="connsiteX13" fmla="*/ 245153 w 922682"/>
                <a:gd name="connsiteY13" fmla="*/ 410105 h 505974"/>
                <a:gd name="connsiteX14" fmla="*/ 260393 w 922682"/>
                <a:gd name="connsiteY14" fmla="*/ 346991 h 505974"/>
                <a:gd name="connsiteX15" fmla="*/ 217599 w 922682"/>
                <a:gd name="connsiteY15" fmla="*/ 346991 h 505974"/>
                <a:gd name="connsiteX16" fmla="*/ 170174 w 922682"/>
                <a:gd name="connsiteY16" fmla="*/ 396955 h 505974"/>
                <a:gd name="connsiteX17" fmla="*/ 451805 w 922682"/>
                <a:gd name="connsiteY17" fmla="*/ 81816 h 505974"/>
                <a:gd name="connsiteX18" fmla="*/ 811333 w 922682"/>
                <a:gd name="connsiteY18" fmla="*/ 255555 h 505974"/>
                <a:gd name="connsiteX19" fmla="*/ 849279 w 922682"/>
                <a:gd name="connsiteY19" fmla="*/ 467348 h 505974"/>
                <a:gd name="connsiteX20" fmla="*/ 917061 w 922682"/>
                <a:gd name="connsiteY20" fmla="*/ 442074 h 505974"/>
                <a:gd name="connsiteX21" fmla="*/ 886891 w 922682"/>
                <a:gd name="connsiteY21" fmla="*/ 265269 h 505974"/>
                <a:gd name="connsiteX22" fmla="*/ 497957 w 922682"/>
                <a:gd name="connsiteY22" fmla="*/ 0 h 505974"/>
                <a:gd name="connsiteX0" fmla="*/ 497957 w 922682"/>
                <a:gd name="connsiteY0" fmla="*/ 0 h 505974"/>
                <a:gd name="connsiteX1" fmla="*/ 105411 w 922682"/>
                <a:gd name="connsiteY1" fmla="*/ 394797 h 505974"/>
                <a:gd name="connsiteX2" fmla="*/ 60145 w 922682"/>
                <a:gd name="connsiteY2" fmla="*/ 352071 h 505974"/>
                <a:gd name="connsiteX3" fmla="*/ 4650 w 922682"/>
                <a:gd name="connsiteY3" fmla="*/ 342990 h 505974"/>
                <a:gd name="connsiteX4" fmla="*/ 11191 w 922682"/>
                <a:gd name="connsiteY4" fmla="*/ 390865 h 505974"/>
                <a:gd name="connsiteX5" fmla="*/ 115125 w 922682"/>
                <a:gd name="connsiteY5" fmla="*/ 497339 h 505974"/>
                <a:gd name="connsiteX6" fmla="*/ 125919 w 922682"/>
                <a:gd name="connsiteY6" fmla="*/ 503815 h 505974"/>
                <a:gd name="connsiteX7" fmla="*/ 130237 w 922682"/>
                <a:gd name="connsiteY7" fmla="*/ 504895 h 505974"/>
                <a:gd name="connsiteX8" fmla="*/ 132395 w 922682"/>
                <a:gd name="connsiteY8" fmla="*/ 505974 h 505974"/>
                <a:gd name="connsiteX9" fmla="*/ 135633 w 922682"/>
                <a:gd name="connsiteY9" fmla="*/ 505974 h 505974"/>
                <a:gd name="connsiteX10" fmla="*/ 138872 w 922682"/>
                <a:gd name="connsiteY10" fmla="*/ 505974 h 505974"/>
                <a:gd name="connsiteX11" fmla="*/ 141030 w 922682"/>
                <a:gd name="connsiteY11" fmla="*/ 505974 h 505974"/>
                <a:gd name="connsiteX12" fmla="*/ 161539 w 922682"/>
                <a:gd name="connsiteY12" fmla="*/ 496260 h 505974"/>
                <a:gd name="connsiteX13" fmla="*/ 245153 w 922682"/>
                <a:gd name="connsiteY13" fmla="*/ 410105 h 505974"/>
                <a:gd name="connsiteX14" fmla="*/ 260393 w 922682"/>
                <a:gd name="connsiteY14" fmla="*/ 346991 h 505974"/>
                <a:gd name="connsiteX15" fmla="*/ 217599 w 922682"/>
                <a:gd name="connsiteY15" fmla="*/ 346991 h 505974"/>
                <a:gd name="connsiteX16" fmla="*/ 170174 w 922682"/>
                <a:gd name="connsiteY16" fmla="*/ 396955 h 505974"/>
                <a:gd name="connsiteX17" fmla="*/ 451805 w 922682"/>
                <a:gd name="connsiteY17" fmla="*/ 81816 h 505974"/>
                <a:gd name="connsiteX18" fmla="*/ 811333 w 922682"/>
                <a:gd name="connsiteY18" fmla="*/ 255555 h 505974"/>
                <a:gd name="connsiteX19" fmla="*/ 849279 w 922682"/>
                <a:gd name="connsiteY19" fmla="*/ 467348 h 505974"/>
                <a:gd name="connsiteX20" fmla="*/ 917061 w 922682"/>
                <a:gd name="connsiteY20" fmla="*/ 442074 h 505974"/>
                <a:gd name="connsiteX21" fmla="*/ 886891 w 922682"/>
                <a:gd name="connsiteY21" fmla="*/ 265269 h 505974"/>
                <a:gd name="connsiteX22" fmla="*/ 497957 w 922682"/>
                <a:gd name="connsiteY22" fmla="*/ 0 h 505974"/>
                <a:gd name="connsiteX0" fmla="*/ 497957 w 920496"/>
                <a:gd name="connsiteY0" fmla="*/ 0 h 505974"/>
                <a:gd name="connsiteX1" fmla="*/ 105411 w 920496"/>
                <a:gd name="connsiteY1" fmla="*/ 394797 h 505974"/>
                <a:gd name="connsiteX2" fmla="*/ 60145 w 920496"/>
                <a:gd name="connsiteY2" fmla="*/ 352071 h 505974"/>
                <a:gd name="connsiteX3" fmla="*/ 4650 w 920496"/>
                <a:gd name="connsiteY3" fmla="*/ 342990 h 505974"/>
                <a:gd name="connsiteX4" fmla="*/ 11191 w 920496"/>
                <a:gd name="connsiteY4" fmla="*/ 390865 h 505974"/>
                <a:gd name="connsiteX5" fmla="*/ 115125 w 920496"/>
                <a:gd name="connsiteY5" fmla="*/ 497339 h 505974"/>
                <a:gd name="connsiteX6" fmla="*/ 125919 w 920496"/>
                <a:gd name="connsiteY6" fmla="*/ 503815 h 505974"/>
                <a:gd name="connsiteX7" fmla="*/ 130237 w 920496"/>
                <a:gd name="connsiteY7" fmla="*/ 504895 h 505974"/>
                <a:gd name="connsiteX8" fmla="*/ 132395 w 920496"/>
                <a:gd name="connsiteY8" fmla="*/ 505974 h 505974"/>
                <a:gd name="connsiteX9" fmla="*/ 135633 w 920496"/>
                <a:gd name="connsiteY9" fmla="*/ 505974 h 505974"/>
                <a:gd name="connsiteX10" fmla="*/ 138872 w 920496"/>
                <a:gd name="connsiteY10" fmla="*/ 505974 h 505974"/>
                <a:gd name="connsiteX11" fmla="*/ 141030 w 920496"/>
                <a:gd name="connsiteY11" fmla="*/ 505974 h 505974"/>
                <a:gd name="connsiteX12" fmla="*/ 161539 w 920496"/>
                <a:gd name="connsiteY12" fmla="*/ 496260 h 505974"/>
                <a:gd name="connsiteX13" fmla="*/ 245153 w 920496"/>
                <a:gd name="connsiteY13" fmla="*/ 410105 h 505974"/>
                <a:gd name="connsiteX14" fmla="*/ 260393 w 920496"/>
                <a:gd name="connsiteY14" fmla="*/ 346991 h 505974"/>
                <a:gd name="connsiteX15" fmla="*/ 217599 w 920496"/>
                <a:gd name="connsiteY15" fmla="*/ 346991 h 505974"/>
                <a:gd name="connsiteX16" fmla="*/ 170174 w 920496"/>
                <a:gd name="connsiteY16" fmla="*/ 396955 h 505974"/>
                <a:gd name="connsiteX17" fmla="*/ 451805 w 920496"/>
                <a:gd name="connsiteY17" fmla="*/ 81816 h 505974"/>
                <a:gd name="connsiteX18" fmla="*/ 811333 w 920496"/>
                <a:gd name="connsiteY18" fmla="*/ 255555 h 505974"/>
                <a:gd name="connsiteX19" fmla="*/ 849279 w 920496"/>
                <a:gd name="connsiteY19" fmla="*/ 467348 h 505974"/>
                <a:gd name="connsiteX20" fmla="*/ 917061 w 920496"/>
                <a:gd name="connsiteY20" fmla="*/ 442074 h 505974"/>
                <a:gd name="connsiteX21" fmla="*/ 886891 w 920496"/>
                <a:gd name="connsiteY21" fmla="*/ 265269 h 505974"/>
                <a:gd name="connsiteX22" fmla="*/ 497957 w 920496"/>
                <a:gd name="connsiteY22" fmla="*/ 0 h 505974"/>
                <a:gd name="connsiteX0" fmla="*/ 497957 w 920496"/>
                <a:gd name="connsiteY0" fmla="*/ 0 h 505974"/>
                <a:gd name="connsiteX1" fmla="*/ 105411 w 920496"/>
                <a:gd name="connsiteY1" fmla="*/ 394797 h 505974"/>
                <a:gd name="connsiteX2" fmla="*/ 60145 w 920496"/>
                <a:gd name="connsiteY2" fmla="*/ 352071 h 505974"/>
                <a:gd name="connsiteX3" fmla="*/ 4650 w 920496"/>
                <a:gd name="connsiteY3" fmla="*/ 342990 h 505974"/>
                <a:gd name="connsiteX4" fmla="*/ 11191 w 920496"/>
                <a:gd name="connsiteY4" fmla="*/ 390865 h 505974"/>
                <a:gd name="connsiteX5" fmla="*/ 115125 w 920496"/>
                <a:gd name="connsiteY5" fmla="*/ 497339 h 505974"/>
                <a:gd name="connsiteX6" fmla="*/ 125919 w 920496"/>
                <a:gd name="connsiteY6" fmla="*/ 503815 h 505974"/>
                <a:gd name="connsiteX7" fmla="*/ 130237 w 920496"/>
                <a:gd name="connsiteY7" fmla="*/ 504895 h 505974"/>
                <a:gd name="connsiteX8" fmla="*/ 132395 w 920496"/>
                <a:gd name="connsiteY8" fmla="*/ 505974 h 505974"/>
                <a:gd name="connsiteX9" fmla="*/ 135633 w 920496"/>
                <a:gd name="connsiteY9" fmla="*/ 505974 h 505974"/>
                <a:gd name="connsiteX10" fmla="*/ 138872 w 920496"/>
                <a:gd name="connsiteY10" fmla="*/ 505974 h 505974"/>
                <a:gd name="connsiteX11" fmla="*/ 141030 w 920496"/>
                <a:gd name="connsiteY11" fmla="*/ 505974 h 505974"/>
                <a:gd name="connsiteX12" fmla="*/ 161539 w 920496"/>
                <a:gd name="connsiteY12" fmla="*/ 496260 h 505974"/>
                <a:gd name="connsiteX13" fmla="*/ 245153 w 920496"/>
                <a:gd name="connsiteY13" fmla="*/ 410105 h 505974"/>
                <a:gd name="connsiteX14" fmla="*/ 260393 w 920496"/>
                <a:gd name="connsiteY14" fmla="*/ 346991 h 505974"/>
                <a:gd name="connsiteX15" fmla="*/ 217599 w 920496"/>
                <a:gd name="connsiteY15" fmla="*/ 346991 h 505974"/>
                <a:gd name="connsiteX16" fmla="*/ 170174 w 920496"/>
                <a:gd name="connsiteY16" fmla="*/ 396955 h 505974"/>
                <a:gd name="connsiteX17" fmla="*/ 451805 w 920496"/>
                <a:gd name="connsiteY17" fmla="*/ 81816 h 505974"/>
                <a:gd name="connsiteX18" fmla="*/ 811333 w 920496"/>
                <a:gd name="connsiteY18" fmla="*/ 255555 h 505974"/>
                <a:gd name="connsiteX19" fmla="*/ 847822 w 920496"/>
                <a:gd name="connsiteY19" fmla="*/ 444312 h 505974"/>
                <a:gd name="connsiteX20" fmla="*/ 917061 w 920496"/>
                <a:gd name="connsiteY20" fmla="*/ 442074 h 505974"/>
                <a:gd name="connsiteX21" fmla="*/ 886891 w 920496"/>
                <a:gd name="connsiteY21" fmla="*/ 265269 h 505974"/>
                <a:gd name="connsiteX22" fmla="*/ 497957 w 920496"/>
                <a:gd name="connsiteY22" fmla="*/ 0 h 505974"/>
                <a:gd name="connsiteX0" fmla="*/ 497957 w 920496"/>
                <a:gd name="connsiteY0" fmla="*/ 0 h 505974"/>
                <a:gd name="connsiteX1" fmla="*/ 105411 w 920496"/>
                <a:gd name="connsiteY1" fmla="*/ 394797 h 505974"/>
                <a:gd name="connsiteX2" fmla="*/ 60145 w 920496"/>
                <a:gd name="connsiteY2" fmla="*/ 352071 h 505974"/>
                <a:gd name="connsiteX3" fmla="*/ 4650 w 920496"/>
                <a:gd name="connsiteY3" fmla="*/ 342990 h 505974"/>
                <a:gd name="connsiteX4" fmla="*/ 11191 w 920496"/>
                <a:gd name="connsiteY4" fmla="*/ 390865 h 505974"/>
                <a:gd name="connsiteX5" fmla="*/ 115125 w 920496"/>
                <a:gd name="connsiteY5" fmla="*/ 497339 h 505974"/>
                <a:gd name="connsiteX6" fmla="*/ 125919 w 920496"/>
                <a:gd name="connsiteY6" fmla="*/ 503815 h 505974"/>
                <a:gd name="connsiteX7" fmla="*/ 130237 w 920496"/>
                <a:gd name="connsiteY7" fmla="*/ 504895 h 505974"/>
                <a:gd name="connsiteX8" fmla="*/ 132395 w 920496"/>
                <a:gd name="connsiteY8" fmla="*/ 505974 h 505974"/>
                <a:gd name="connsiteX9" fmla="*/ 135633 w 920496"/>
                <a:gd name="connsiteY9" fmla="*/ 505974 h 505974"/>
                <a:gd name="connsiteX10" fmla="*/ 138872 w 920496"/>
                <a:gd name="connsiteY10" fmla="*/ 505974 h 505974"/>
                <a:gd name="connsiteX11" fmla="*/ 141030 w 920496"/>
                <a:gd name="connsiteY11" fmla="*/ 505974 h 505974"/>
                <a:gd name="connsiteX12" fmla="*/ 161539 w 920496"/>
                <a:gd name="connsiteY12" fmla="*/ 496260 h 505974"/>
                <a:gd name="connsiteX13" fmla="*/ 245153 w 920496"/>
                <a:gd name="connsiteY13" fmla="*/ 410105 h 505974"/>
                <a:gd name="connsiteX14" fmla="*/ 260393 w 920496"/>
                <a:gd name="connsiteY14" fmla="*/ 346991 h 505974"/>
                <a:gd name="connsiteX15" fmla="*/ 217599 w 920496"/>
                <a:gd name="connsiteY15" fmla="*/ 346991 h 505974"/>
                <a:gd name="connsiteX16" fmla="*/ 170174 w 920496"/>
                <a:gd name="connsiteY16" fmla="*/ 396955 h 505974"/>
                <a:gd name="connsiteX17" fmla="*/ 451805 w 920496"/>
                <a:gd name="connsiteY17" fmla="*/ 81816 h 505974"/>
                <a:gd name="connsiteX18" fmla="*/ 811333 w 920496"/>
                <a:gd name="connsiteY18" fmla="*/ 255555 h 505974"/>
                <a:gd name="connsiteX19" fmla="*/ 847822 w 920496"/>
                <a:gd name="connsiteY19" fmla="*/ 444312 h 505974"/>
                <a:gd name="connsiteX20" fmla="*/ 917061 w 920496"/>
                <a:gd name="connsiteY20" fmla="*/ 442074 h 505974"/>
                <a:gd name="connsiteX21" fmla="*/ 886891 w 920496"/>
                <a:gd name="connsiteY21" fmla="*/ 265269 h 505974"/>
                <a:gd name="connsiteX22" fmla="*/ 497957 w 920496"/>
                <a:gd name="connsiteY22" fmla="*/ 0 h 505974"/>
                <a:gd name="connsiteX0" fmla="*/ 497957 w 920496"/>
                <a:gd name="connsiteY0" fmla="*/ 0 h 505974"/>
                <a:gd name="connsiteX1" fmla="*/ 105411 w 920496"/>
                <a:gd name="connsiteY1" fmla="*/ 394797 h 505974"/>
                <a:gd name="connsiteX2" fmla="*/ 60145 w 920496"/>
                <a:gd name="connsiteY2" fmla="*/ 352071 h 505974"/>
                <a:gd name="connsiteX3" fmla="*/ 4650 w 920496"/>
                <a:gd name="connsiteY3" fmla="*/ 342990 h 505974"/>
                <a:gd name="connsiteX4" fmla="*/ 11191 w 920496"/>
                <a:gd name="connsiteY4" fmla="*/ 390865 h 505974"/>
                <a:gd name="connsiteX5" fmla="*/ 115125 w 920496"/>
                <a:gd name="connsiteY5" fmla="*/ 497339 h 505974"/>
                <a:gd name="connsiteX6" fmla="*/ 125919 w 920496"/>
                <a:gd name="connsiteY6" fmla="*/ 503815 h 505974"/>
                <a:gd name="connsiteX7" fmla="*/ 130237 w 920496"/>
                <a:gd name="connsiteY7" fmla="*/ 504895 h 505974"/>
                <a:gd name="connsiteX8" fmla="*/ 132395 w 920496"/>
                <a:gd name="connsiteY8" fmla="*/ 505974 h 505974"/>
                <a:gd name="connsiteX9" fmla="*/ 135633 w 920496"/>
                <a:gd name="connsiteY9" fmla="*/ 505974 h 505974"/>
                <a:gd name="connsiteX10" fmla="*/ 138872 w 920496"/>
                <a:gd name="connsiteY10" fmla="*/ 505974 h 505974"/>
                <a:gd name="connsiteX11" fmla="*/ 141030 w 920496"/>
                <a:gd name="connsiteY11" fmla="*/ 505974 h 505974"/>
                <a:gd name="connsiteX12" fmla="*/ 161539 w 920496"/>
                <a:gd name="connsiteY12" fmla="*/ 496260 h 505974"/>
                <a:gd name="connsiteX13" fmla="*/ 245153 w 920496"/>
                <a:gd name="connsiteY13" fmla="*/ 410105 h 505974"/>
                <a:gd name="connsiteX14" fmla="*/ 260393 w 920496"/>
                <a:gd name="connsiteY14" fmla="*/ 346991 h 505974"/>
                <a:gd name="connsiteX15" fmla="*/ 217599 w 920496"/>
                <a:gd name="connsiteY15" fmla="*/ 346991 h 505974"/>
                <a:gd name="connsiteX16" fmla="*/ 170174 w 920496"/>
                <a:gd name="connsiteY16" fmla="*/ 396955 h 505974"/>
                <a:gd name="connsiteX17" fmla="*/ 451805 w 920496"/>
                <a:gd name="connsiteY17" fmla="*/ 81816 h 505974"/>
                <a:gd name="connsiteX18" fmla="*/ 811333 w 920496"/>
                <a:gd name="connsiteY18" fmla="*/ 255555 h 505974"/>
                <a:gd name="connsiteX19" fmla="*/ 847822 w 920496"/>
                <a:gd name="connsiteY19" fmla="*/ 444312 h 505974"/>
                <a:gd name="connsiteX20" fmla="*/ 917061 w 920496"/>
                <a:gd name="connsiteY20" fmla="*/ 442074 h 505974"/>
                <a:gd name="connsiteX21" fmla="*/ 886891 w 920496"/>
                <a:gd name="connsiteY21" fmla="*/ 265269 h 505974"/>
                <a:gd name="connsiteX22" fmla="*/ 497957 w 920496"/>
                <a:gd name="connsiteY22" fmla="*/ 0 h 505974"/>
                <a:gd name="connsiteX0" fmla="*/ 497957 w 920496"/>
                <a:gd name="connsiteY0" fmla="*/ 0 h 505974"/>
                <a:gd name="connsiteX1" fmla="*/ 105411 w 920496"/>
                <a:gd name="connsiteY1" fmla="*/ 394797 h 505974"/>
                <a:gd name="connsiteX2" fmla="*/ 60145 w 920496"/>
                <a:gd name="connsiteY2" fmla="*/ 352071 h 505974"/>
                <a:gd name="connsiteX3" fmla="*/ 4650 w 920496"/>
                <a:gd name="connsiteY3" fmla="*/ 342990 h 505974"/>
                <a:gd name="connsiteX4" fmla="*/ 11191 w 920496"/>
                <a:gd name="connsiteY4" fmla="*/ 390865 h 505974"/>
                <a:gd name="connsiteX5" fmla="*/ 115125 w 920496"/>
                <a:gd name="connsiteY5" fmla="*/ 497339 h 505974"/>
                <a:gd name="connsiteX6" fmla="*/ 125919 w 920496"/>
                <a:gd name="connsiteY6" fmla="*/ 503815 h 505974"/>
                <a:gd name="connsiteX7" fmla="*/ 130237 w 920496"/>
                <a:gd name="connsiteY7" fmla="*/ 504895 h 505974"/>
                <a:gd name="connsiteX8" fmla="*/ 132395 w 920496"/>
                <a:gd name="connsiteY8" fmla="*/ 505974 h 505974"/>
                <a:gd name="connsiteX9" fmla="*/ 135633 w 920496"/>
                <a:gd name="connsiteY9" fmla="*/ 505974 h 505974"/>
                <a:gd name="connsiteX10" fmla="*/ 138872 w 920496"/>
                <a:gd name="connsiteY10" fmla="*/ 505974 h 505974"/>
                <a:gd name="connsiteX11" fmla="*/ 141030 w 920496"/>
                <a:gd name="connsiteY11" fmla="*/ 505974 h 505974"/>
                <a:gd name="connsiteX12" fmla="*/ 161539 w 920496"/>
                <a:gd name="connsiteY12" fmla="*/ 496260 h 505974"/>
                <a:gd name="connsiteX13" fmla="*/ 245153 w 920496"/>
                <a:gd name="connsiteY13" fmla="*/ 410105 h 505974"/>
                <a:gd name="connsiteX14" fmla="*/ 260393 w 920496"/>
                <a:gd name="connsiteY14" fmla="*/ 346991 h 505974"/>
                <a:gd name="connsiteX15" fmla="*/ 217599 w 920496"/>
                <a:gd name="connsiteY15" fmla="*/ 346991 h 505974"/>
                <a:gd name="connsiteX16" fmla="*/ 170174 w 920496"/>
                <a:gd name="connsiteY16" fmla="*/ 396955 h 505974"/>
                <a:gd name="connsiteX17" fmla="*/ 451805 w 920496"/>
                <a:gd name="connsiteY17" fmla="*/ 81816 h 505974"/>
                <a:gd name="connsiteX18" fmla="*/ 811333 w 920496"/>
                <a:gd name="connsiteY18" fmla="*/ 255555 h 505974"/>
                <a:gd name="connsiteX19" fmla="*/ 846608 w 920496"/>
                <a:gd name="connsiteY19" fmla="*/ 425114 h 505974"/>
                <a:gd name="connsiteX20" fmla="*/ 917061 w 920496"/>
                <a:gd name="connsiteY20" fmla="*/ 442074 h 505974"/>
                <a:gd name="connsiteX21" fmla="*/ 886891 w 920496"/>
                <a:gd name="connsiteY21" fmla="*/ 265269 h 505974"/>
                <a:gd name="connsiteX22" fmla="*/ 497957 w 920496"/>
                <a:gd name="connsiteY22" fmla="*/ 0 h 505974"/>
                <a:gd name="connsiteX0" fmla="*/ 497957 w 920496"/>
                <a:gd name="connsiteY0" fmla="*/ 0 h 505974"/>
                <a:gd name="connsiteX1" fmla="*/ 105411 w 920496"/>
                <a:gd name="connsiteY1" fmla="*/ 394797 h 505974"/>
                <a:gd name="connsiteX2" fmla="*/ 60145 w 920496"/>
                <a:gd name="connsiteY2" fmla="*/ 352071 h 505974"/>
                <a:gd name="connsiteX3" fmla="*/ 4650 w 920496"/>
                <a:gd name="connsiteY3" fmla="*/ 342990 h 505974"/>
                <a:gd name="connsiteX4" fmla="*/ 11191 w 920496"/>
                <a:gd name="connsiteY4" fmla="*/ 390865 h 505974"/>
                <a:gd name="connsiteX5" fmla="*/ 115125 w 920496"/>
                <a:gd name="connsiteY5" fmla="*/ 497339 h 505974"/>
                <a:gd name="connsiteX6" fmla="*/ 125919 w 920496"/>
                <a:gd name="connsiteY6" fmla="*/ 503815 h 505974"/>
                <a:gd name="connsiteX7" fmla="*/ 130237 w 920496"/>
                <a:gd name="connsiteY7" fmla="*/ 504895 h 505974"/>
                <a:gd name="connsiteX8" fmla="*/ 132395 w 920496"/>
                <a:gd name="connsiteY8" fmla="*/ 505974 h 505974"/>
                <a:gd name="connsiteX9" fmla="*/ 135633 w 920496"/>
                <a:gd name="connsiteY9" fmla="*/ 505974 h 505974"/>
                <a:gd name="connsiteX10" fmla="*/ 138872 w 920496"/>
                <a:gd name="connsiteY10" fmla="*/ 505974 h 505974"/>
                <a:gd name="connsiteX11" fmla="*/ 141030 w 920496"/>
                <a:gd name="connsiteY11" fmla="*/ 505974 h 505974"/>
                <a:gd name="connsiteX12" fmla="*/ 161539 w 920496"/>
                <a:gd name="connsiteY12" fmla="*/ 496260 h 505974"/>
                <a:gd name="connsiteX13" fmla="*/ 245153 w 920496"/>
                <a:gd name="connsiteY13" fmla="*/ 410105 h 505974"/>
                <a:gd name="connsiteX14" fmla="*/ 260393 w 920496"/>
                <a:gd name="connsiteY14" fmla="*/ 346991 h 505974"/>
                <a:gd name="connsiteX15" fmla="*/ 217599 w 920496"/>
                <a:gd name="connsiteY15" fmla="*/ 346991 h 505974"/>
                <a:gd name="connsiteX16" fmla="*/ 170174 w 920496"/>
                <a:gd name="connsiteY16" fmla="*/ 396955 h 505974"/>
                <a:gd name="connsiteX17" fmla="*/ 451805 w 920496"/>
                <a:gd name="connsiteY17" fmla="*/ 81816 h 505974"/>
                <a:gd name="connsiteX18" fmla="*/ 811333 w 920496"/>
                <a:gd name="connsiteY18" fmla="*/ 255555 h 505974"/>
                <a:gd name="connsiteX19" fmla="*/ 846608 w 920496"/>
                <a:gd name="connsiteY19" fmla="*/ 425114 h 505974"/>
                <a:gd name="connsiteX20" fmla="*/ 917061 w 920496"/>
                <a:gd name="connsiteY20" fmla="*/ 442074 h 505974"/>
                <a:gd name="connsiteX21" fmla="*/ 886891 w 920496"/>
                <a:gd name="connsiteY21" fmla="*/ 265269 h 505974"/>
                <a:gd name="connsiteX22" fmla="*/ 497957 w 920496"/>
                <a:gd name="connsiteY22" fmla="*/ 0 h 505974"/>
                <a:gd name="connsiteX0" fmla="*/ 497957 w 920496"/>
                <a:gd name="connsiteY0" fmla="*/ 0 h 505974"/>
                <a:gd name="connsiteX1" fmla="*/ 105411 w 920496"/>
                <a:gd name="connsiteY1" fmla="*/ 394797 h 505974"/>
                <a:gd name="connsiteX2" fmla="*/ 60145 w 920496"/>
                <a:gd name="connsiteY2" fmla="*/ 352071 h 505974"/>
                <a:gd name="connsiteX3" fmla="*/ 4650 w 920496"/>
                <a:gd name="connsiteY3" fmla="*/ 342990 h 505974"/>
                <a:gd name="connsiteX4" fmla="*/ 11191 w 920496"/>
                <a:gd name="connsiteY4" fmla="*/ 390865 h 505974"/>
                <a:gd name="connsiteX5" fmla="*/ 115125 w 920496"/>
                <a:gd name="connsiteY5" fmla="*/ 497339 h 505974"/>
                <a:gd name="connsiteX6" fmla="*/ 125919 w 920496"/>
                <a:gd name="connsiteY6" fmla="*/ 503815 h 505974"/>
                <a:gd name="connsiteX7" fmla="*/ 130237 w 920496"/>
                <a:gd name="connsiteY7" fmla="*/ 504895 h 505974"/>
                <a:gd name="connsiteX8" fmla="*/ 132395 w 920496"/>
                <a:gd name="connsiteY8" fmla="*/ 505974 h 505974"/>
                <a:gd name="connsiteX9" fmla="*/ 135633 w 920496"/>
                <a:gd name="connsiteY9" fmla="*/ 505974 h 505974"/>
                <a:gd name="connsiteX10" fmla="*/ 138872 w 920496"/>
                <a:gd name="connsiteY10" fmla="*/ 505974 h 505974"/>
                <a:gd name="connsiteX11" fmla="*/ 141030 w 920496"/>
                <a:gd name="connsiteY11" fmla="*/ 505974 h 505974"/>
                <a:gd name="connsiteX12" fmla="*/ 161539 w 920496"/>
                <a:gd name="connsiteY12" fmla="*/ 496260 h 505974"/>
                <a:gd name="connsiteX13" fmla="*/ 245153 w 920496"/>
                <a:gd name="connsiteY13" fmla="*/ 410105 h 505974"/>
                <a:gd name="connsiteX14" fmla="*/ 260393 w 920496"/>
                <a:gd name="connsiteY14" fmla="*/ 346991 h 505974"/>
                <a:gd name="connsiteX15" fmla="*/ 217599 w 920496"/>
                <a:gd name="connsiteY15" fmla="*/ 346991 h 505974"/>
                <a:gd name="connsiteX16" fmla="*/ 170174 w 920496"/>
                <a:gd name="connsiteY16" fmla="*/ 396955 h 505974"/>
                <a:gd name="connsiteX17" fmla="*/ 451805 w 920496"/>
                <a:gd name="connsiteY17" fmla="*/ 81816 h 505974"/>
                <a:gd name="connsiteX18" fmla="*/ 811333 w 920496"/>
                <a:gd name="connsiteY18" fmla="*/ 255555 h 505974"/>
                <a:gd name="connsiteX19" fmla="*/ 846608 w 920496"/>
                <a:gd name="connsiteY19" fmla="*/ 425114 h 505974"/>
                <a:gd name="connsiteX20" fmla="*/ 917061 w 920496"/>
                <a:gd name="connsiteY20" fmla="*/ 442074 h 505974"/>
                <a:gd name="connsiteX21" fmla="*/ 886891 w 920496"/>
                <a:gd name="connsiteY21" fmla="*/ 265269 h 505974"/>
                <a:gd name="connsiteX22" fmla="*/ 497957 w 920496"/>
                <a:gd name="connsiteY22" fmla="*/ 0 h 505974"/>
                <a:gd name="connsiteX0" fmla="*/ 497957 w 920496"/>
                <a:gd name="connsiteY0" fmla="*/ 0 h 505974"/>
                <a:gd name="connsiteX1" fmla="*/ 105411 w 920496"/>
                <a:gd name="connsiteY1" fmla="*/ 394797 h 505974"/>
                <a:gd name="connsiteX2" fmla="*/ 60145 w 920496"/>
                <a:gd name="connsiteY2" fmla="*/ 352071 h 505974"/>
                <a:gd name="connsiteX3" fmla="*/ 4650 w 920496"/>
                <a:gd name="connsiteY3" fmla="*/ 342990 h 505974"/>
                <a:gd name="connsiteX4" fmla="*/ 11191 w 920496"/>
                <a:gd name="connsiteY4" fmla="*/ 390865 h 505974"/>
                <a:gd name="connsiteX5" fmla="*/ 115125 w 920496"/>
                <a:gd name="connsiteY5" fmla="*/ 497339 h 505974"/>
                <a:gd name="connsiteX6" fmla="*/ 125919 w 920496"/>
                <a:gd name="connsiteY6" fmla="*/ 503815 h 505974"/>
                <a:gd name="connsiteX7" fmla="*/ 130237 w 920496"/>
                <a:gd name="connsiteY7" fmla="*/ 504895 h 505974"/>
                <a:gd name="connsiteX8" fmla="*/ 132395 w 920496"/>
                <a:gd name="connsiteY8" fmla="*/ 505974 h 505974"/>
                <a:gd name="connsiteX9" fmla="*/ 135633 w 920496"/>
                <a:gd name="connsiteY9" fmla="*/ 505974 h 505974"/>
                <a:gd name="connsiteX10" fmla="*/ 138872 w 920496"/>
                <a:gd name="connsiteY10" fmla="*/ 505974 h 505974"/>
                <a:gd name="connsiteX11" fmla="*/ 141030 w 920496"/>
                <a:gd name="connsiteY11" fmla="*/ 505974 h 505974"/>
                <a:gd name="connsiteX12" fmla="*/ 161539 w 920496"/>
                <a:gd name="connsiteY12" fmla="*/ 496260 h 505974"/>
                <a:gd name="connsiteX13" fmla="*/ 245153 w 920496"/>
                <a:gd name="connsiteY13" fmla="*/ 410105 h 505974"/>
                <a:gd name="connsiteX14" fmla="*/ 260393 w 920496"/>
                <a:gd name="connsiteY14" fmla="*/ 346991 h 505974"/>
                <a:gd name="connsiteX15" fmla="*/ 217599 w 920496"/>
                <a:gd name="connsiteY15" fmla="*/ 346991 h 505974"/>
                <a:gd name="connsiteX16" fmla="*/ 170174 w 920496"/>
                <a:gd name="connsiteY16" fmla="*/ 396955 h 505974"/>
                <a:gd name="connsiteX17" fmla="*/ 451805 w 920496"/>
                <a:gd name="connsiteY17" fmla="*/ 81816 h 505974"/>
                <a:gd name="connsiteX18" fmla="*/ 811333 w 920496"/>
                <a:gd name="connsiteY18" fmla="*/ 255555 h 505974"/>
                <a:gd name="connsiteX19" fmla="*/ 846608 w 920496"/>
                <a:gd name="connsiteY19" fmla="*/ 425114 h 505974"/>
                <a:gd name="connsiteX20" fmla="*/ 917061 w 920496"/>
                <a:gd name="connsiteY20" fmla="*/ 442074 h 505974"/>
                <a:gd name="connsiteX21" fmla="*/ 886891 w 920496"/>
                <a:gd name="connsiteY21" fmla="*/ 265269 h 505974"/>
                <a:gd name="connsiteX22" fmla="*/ 497957 w 920496"/>
                <a:gd name="connsiteY22" fmla="*/ 0 h 505974"/>
                <a:gd name="connsiteX0" fmla="*/ 497957 w 919261"/>
                <a:gd name="connsiteY0" fmla="*/ 0 h 505974"/>
                <a:gd name="connsiteX1" fmla="*/ 105411 w 919261"/>
                <a:gd name="connsiteY1" fmla="*/ 394797 h 505974"/>
                <a:gd name="connsiteX2" fmla="*/ 60145 w 919261"/>
                <a:gd name="connsiteY2" fmla="*/ 352071 h 505974"/>
                <a:gd name="connsiteX3" fmla="*/ 4650 w 919261"/>
                <a:gd name="connsiteY3" fmla="*/ 342990 h 505974"/>
                <a:gd name="connsiteX4" fmla="*/ 11191 w 919261"/>
                <a:gd name="connsiteY4" fmla="*/ 390865 h 505974"/>
                <a:gd name="connsiteX5" fmla="*/ 115125 w 919261"/>
                <a:gd name="connsiteY5" fmla="*/ 497339 h 505974"/>
                <a:gd name="connsiteX6" fmla="*/ 125919 w 919261"/>
                <a:gd name="connsiteY6" fmla="*/ 503815 h 505974"/>
                <a:gd name="connsiteX7" fmla="*/ 130237 w 919261"/>
                <a:gd name="connsiteY7" fmla="*/ 504895 h 505974"/>
                <a:gd name="connsiteX8" fmla="*/ 132395 w 919261"/>
                <a:gd name="connsiteY8" fmla="*/ 505974 h 505974"/>
                <a:gd name="connsiteX9" fmla="*/ 135633 w 919261"/>
                <a:gd name="connsiteY9" fmla="*/ 505974 h 505974"/>
                <a:gd name="connsiteX10" fmla="*/ 138872 w 919261"/>
                <a:gd name="connsiteY10" fmla="*/ 505974 h 505974"/>
                <a:gd name="connsiteX11" fmla="*/ 141030 w 919261"/>
                <a:gd name="connsiteY11" fmla="*/ 505974 h 505974"/>
                <a:gd name="connsiteX12" fmla="*/ 161539 w 919261"/>
                <a:gd name="connsiteY12" fmla="*/ 496260 h 505974"/>
                <a:gd name="connsiteX13" fmla="*/ 245153 w 919261"/>
                <a:gd name="connsiteY13" fmla="*/ 410105 h 505974"/>
                <a:gd name="connsiteX14" fmla="*/ 260393 w 919261"/>
                <a:gd name="connsiteY14" fmla="*/ 346991 h 505974"/>
                <a:gd name="connsiteX15" fmla="*/ 217599 w 919261"/>
                <a:gd name="connsiteY15" fmla="*/ 346991 h 505974"/>
                <a:gd name="connsiteX16" fmla="*/ 170174 w 919261"/>
                <a:gd name="connsiteY16" fmla="*/ 396955 h 505974"/>
                <a:gd name="connsiteX17" fmla="*/ 451805 w 919261"/>
                <a:gd name="connsiteY17" fmla="*/ 81816 h 505974"/>
                <a:gd name="connsiteX18" fmla="*/ 811333 w 919261"/>
                <a:gd name="connsiteY18" fmla="*/ 255555 h 505974"/>
                <a:gd name="connsiteX19" fmla="*/ 846608 w 919261"/>
                <a:gd name="connsiteY19" fmla="*/ 425114 h 505974"/>
                <a:gd name="connsiteX20" fmla="*/ 915119 w 919261"/>
                <a:gd name="connsiteY20" fmla="*/ 411359 h 505974"/>
                <a:gd name="connsiteX21" fmla="*/ 886891 w 919261"/>
                <a:gd name="connsiteY21" fmla="*/ 265269 h 505974"/>
                <a:gd name="connsiteX22" fmla="*/ 497957 w 919261"/>
                <a:gd name="connsiteY22" fmla="*/ 0 h 505974"/>
                <a:gd name="connsiteX0" fmla="*/ 497957 w 919261"/>
                <a:gd name="connsiteY0" fmla="*/ 0 h 505974"/>
                <a:gd name="connsiteX1" fmla="*/ 105411 w 919261"/>
                <a:gd name="connsiteY1" fmla="*/ 394797 h 505974"/>
                <a:gd name="connsiteX2" fmla="*/ 60145 w 919261"/>
                <a:gd name="connsiteY2" fmla="*/ 352071 h 505974"/>
                <a:gd name="connsiteX3" fmla="*/ 4650 w 919261"/>
                <a:gd name="connsiteY3" fmla="*/ 342990 h 505974"/>
                <a:gd name="connsiteX4" fmla="*/ 11191 w 919261"/>
                <a:gd name="connsiteY4" fmla="*/ 390865 h 505974"/>
                <a:gd name="connsiteX5" fmla="*/ 115125 w 919261"/>
                <a:gd name="connsiteY5" fmla="*/ 497339 h 505974"/>
                <a:gd name="connsiteX6" fmla="*/ 125919 w 919261"/>
                <a:gd name="connsiteY6" fmla="*/ 503815 h 505974"/>
                <a:gd name="connsiteX7" fmla="*/ 130237 w 919261"/>
                <a:gd name="connsiteY7" fmla="*/ 504895 h 505974"/>
                <a:gd name="connsiteX8" fmla="*/ 132395 w 919261"/>
                <a:gd name="connsiteY8" fmla="*/ 505974 h 505974"/>
                <a:gd name="connsiteX9" fmla="*/ 135633 w 919261"/>
                <a:gd name="connsiteY9" fmla="*/ 505974 h 505974"/>
                <a:gd name="connsiteX10" fmla="*/ 138872 w 919261"/>
                <a:gd name="connsiteY10" fmla="*/ 505974 h 505974"/>
                <a:gd name="connsiteX11" fmla="*/ 141030 w 919261"/>
                <a:gd name="connsiteY11" fmla="*/ 505974 h 505974"/>
                <a:gd name="connsiteX12" fmla="*/ 161539 w 919261"/>
                <a:gd name="connsiteY12" fmla="*/ 496260 h 505974"/>
                <a:gd name="connsiteX13" fmla="*/ 245153 w 919261"/>
                <a:gd name="connsiteY13" fmla="*/ 410105 h 505974"/>
                <a:gd name="connsiteX14" fmla="*/ 260393 w 919261"/>
                <a:gd name="connsiteY14" fmla="*/ 346991 h 505974"/>
                <a:gd name="connsiteX15" fmla="*/ 217599 w 919261"/>
                <a:gd name="connsiteY15" fmla="*/ 346991 h 505974"/>
                <a:gd name="connsiteX16" fmla="*/ 170174 w 919261"/>
                <a:gd name="connsiteY16" fmla="*/ 396955 h 505974"/>
                <a:gd name="connsiteX17" fmla="*/ 451805 w 919261"/>
                <a:gd name="connsiteY17" fmla="*/ 81816 h 505974"/>
                <a:gd name="connsiteX18" fmla="*/ 811333 w 919261"/>
                <a:gd name="connsiteY18" fmla="*/ 255555 h 505974"/>
                <a:gd name="connsiteX19" fmla="*/ 845394 w 919261"/>
                <a:gd name="connsiteY19" fmla="*/ 405916 h 505974"/>
                <a:gd name="connsiteX20" fmla="*/ 915119 w 919261"/>
                <a:gd name="connsiteY20" fmla="*/ 411359 h 505974"/>
                <a:gd name="connsiteX21" fmla="*/ 886891 w 919261"/>
                <a:gd name="connsiteY21" fmla="*/ 265269 h 505974"/>
                <a:gd name="connsiteX22" fmla="*/ 497957 w 919261"/>
                <a:gd name="connsiteY22" fmla="*/ 0 h 505974"/>
                <a:gd name="connsiteX0" fmla="*/ 497957 w 919261"/>
                <a:gd name="connsiteY0" fmla="*/ 0 h 505974"/>
                <a:gd name="connsiteX1" fmla="*/ 105411 w 919261"/>
                <a:gd name="connsiteY1" fmla="*/ 394797 h 505974"/>
                <a:gd name="connsiteX2" fmla="*/ 60145 w 919261"/>
                <a:gd name="connsiteY2" fmla="*/ 352071 h 505974"/>
                <a:gd name="connsiteX3" fmla="*/ 4650 w 919261"/>
                <a:gd name="connsiteY3" fmla="*/ 342990 h 505974"/>
                <a:gd name="connsiteX4" fmla="*/ 11191 w 919261"/>
                <a:gd name="connsiteY4" fmla="*/ 390865 h 505974"/>
                <a:gd name="connsiteX5" fmla="*/ 115125 w 919261"/>
                <a:gd name="connsiteY5" fmla="*/ 497339 h 505974"/>
                <a:gd name="connsiteX6" fmla="*/ 125919 w 919261"/>
                <a:gd name="connsiteY6" fmla="*/ 503815 h 505974"/>
                <a:gd name="connsiteX7" fmla="*/ 130237 w 919261"/>
                <a:gd name="connsiteY7" fmla="*/ 504895 h 505974"/>
                <a:gd name="connsiteX8" fmla="*/ 132395 w 919261"/>
                <a:gd name="connsiteY8" fmla="*/ 505974 h 505974"/>
                <a:gd name="connsiteX9" fmla="*/ 135633 w 919261"/>
                <a:gd name="connsiteY9" fmla="*/ 505974 h 505974"/>
                <a:gd name="connsiteX10" fmla="*/ 138872 w 919261"/>
                <a:gd name="connsiteY10" fmla="*/ 505974 h 505974"/>
                <a:gd name="connsiteX11" fmla="*/ 141030 w 919261"/>
                <a:gd name="connsiteY11" fmla="*/ 505974 h 505974"/>
                <a:gd name="connsiteX12" fmla="*/ 161539 w 919261"/>
                <a:gd name="connsiteY12" fmla="*/ 496260 h 505974"/>
                <a:gd name="connsiteX13" fmla="*/ 245153 w 919261"/>
                <a:gd name="connsiteY13" fmla="*/ 410105 h 505974"/>
                <a:gd name="connsiteX14" fmla="*/ 260393 w 919261"/>
                <a:gd name="connsiteY14" fmla="*/ 346991 h 505974"/>
                <a:gd name="connsiteX15" fmla="*/ 217599 w 919261"/>
                <a:gd name="connsiteY15" fmla="*/ 346991 h 505974"/>
                <a:gd name="connsiteX16" fmla="*/ 170174 w 919261"/>
                <a:gd name="connsiteY16" fmla="*/ 396955 h 505974"/>
                <a:gd name="connsiteX17" fmla="*/ 451805 w 919261"/>
                <a:gd name="connsiteY17" fmla="*/ 81816 h 505974"/>
                <a:gd name="connsiteX18" fmla="*/ 811333 w 919261"/>
                <a:gd name="connsiteY18" fmla="*/ 255555 h 505974"/>
                <a:gd name="connsiteX19" fmla="*/ 845394 w 919261"/>
                <a:gd name="connsiteY19" fmla="*/ 405916 h 505974"/>
                <a:gd name="connsiteX20" fmla="*/ 915119 w 919261"/>
                <a:gd name="connsiteY20" fmla="*/ 411359 h 505974"/>
                <a:gd name="connsiteX21" fmla="*/ 886891 w 919261"/>
                <a:gd name="connsiteY21" fmla="*/ 265269 h 505974"/>
                <a:gd name="connsiteX22" fmla="*/ 497957 w 919261"/>
                <a:gd name="connsiteY22" fmla="*/ 0 h 505974"/>
                <a:gd name="connsiteX0" fmla="*/ 497957 w 919261"/>
                <a:gd name="connsiteY0" fmla="*/ 0 h 505974"/>
                <a:gd name="connsiteX1" fmla="*/ 105411 w 919261"/>
                <a:gd name="connsiteY1" fmla="*/ 394797 h 505974"/>
                <a:gd name="connsiteX2" fmla="*/ 60145 w 919261"/>
                <a:gd name="connsiteY2" fmla="*/ 352071 h 505974"/>
                <a:gd name="connsiteX3" fmla="*/ 4650 w 919261"/>
                <a:gd name="connsiteY3" fmla="*/ 342990 h 505974"/>
                <a:gd name="connsiteX4" fmla="*/ 11191 w 919261"/>
                <a:gd name="connsiteY4" fmla="*/ 390865 h 505974"/>
                <a:gd name="connsiteX5" fmla="*/ 115125 w 919261"/>
                <a:gd name="connsiteY5" fmla="*/ 497339 h 505974"/>
                <a:gd name="connsiteX6" fmla="*/ 125919 w 919261"/>
                <a:gd name="connsiteY6" fmla="*/ 503815 h 505974"/>
                <a:gd name="connsiteX7" fmla="*/ 130237 w 919261"/>
                <a:gd name="connsiteY7" fmla="*/ 504895 h 505974"/>
                <a:gd name="connsiteX8" fmla="*/ 132395 w 919261"/>
                <a:gd name="connsiteY8" fmla="*/ 505974 h 505974"/>
                <a:gd name="connsiteX9" fmla="*/ 135633 w 919261"/>
                <a:gd name="connsiteY9" fmla="*/ 505974 h 505974"/>
                <a:gd name="connsiteX10" fmla="*/ 138872 w 919261"/>
                <a:gd name="connsiteY10" fmla="*/ 505974 h 505974"/>
                <a:gd name="connsiteX11" fmla="*/ 141030 w 919261"/>
                <a:gd name="connsiteY11" fmla="*/ 505974 h 505974"/>
                <a:gd name="connsiteX12" fmla="*/ 161539 w 919261"/>
                <a:gd name="connsiteY12" fmla="*/ 496260 h 505974"/>
                <a:gd name="connsiteX13" fmla="*/ 245153 w 919261"/>
                <a:gd name="connsiteY13" fmla="*/ 410105 h 505974"/>
                <a:gd name="connsiteX14" fmla="*/ 260393 w 919261"/>
                <a:gd name="connsiteY14" fmla="*/ 346991 h 505974"/>
                <a:gd name="connsiteX15" fmla="*/ 217599 w 919261"/>
                <a:gd name="connsiteY15" fmla="*/ 346991 h 505974"/>
                <a:gd name="connsiteX16" fmla="*/ 170174 w 919261"/>
                <a:gd name="connsiteY16" fmla="*/ 396955 h 505974"/>
                <a:gd name="connsiteX17" fmla="*/ 451805 w 919261"/>
                <a:gd name="connsiteY17" fmla="*/ 81816 h 505974"/>
                <a:gd name="connsiteX18" fmla="*/ 811333 w 919261"/>
                <a:gd name="connsiteY18" fmla="*/ 255555 h 505974"/>
                <a:gd name="connsiteX19" fmla="*/ 844182 w 919261"/>
                <a:gd name="connsiteY19" fmla="*/ 386720 h 505974"/>
                <a:gd name="connsiteX20" fmla="*/ 915119 w 919261"/>
                <a:gd name="connsiteY20" fmla="*/ 411359 h 505974"/>
                <a:gd name="connsiteX21" fmla="*/ 886891 w 919261"/>
                <a:gd name="connsiteY21" fmla="*/ 265269 h 505974"/>
                <a:gd name="connsiteX22" fmla="*/ 497957 w 919261"/>
                <a:gd name="connsiteY22" fmla="*/ 0 h 505974"/>
                <a:gd name="connsiteX0" fmla="*/ 497957 w 919261"/>
                <a:gd name="connsiteY0" fmla="*/ 0 h 505974"/>
                <a:gd name="connsiteX1" fmla="*/ 105411 w 919261"/>
                <a:gd name="connsiteY1" fmla="*/ 394797 h 505974"/>
                <a:gd name="connsiteX2" fmla="*/ 60145 w 919261"/>
                <a:gd name="connsiteY2" fmla="*/ 352071 h 505974"/>
                <a:gd name="connsiteX3" fmla="*/ 4650 w 919261"/>
                <a:gd name="connsiteY3" fmla="*/ 342990 h 505974"/>
                <a:gd name="connsiteX4" fmla="*/ 11191 w 919261"/>
                <a:gd name="connsiteY4" fmla="*/ 390865 h 505974"/>
                <a:gd name="connsiteX5" fmla="*/ 115125 w 919261"/>
                <a:gd name="connsiteY5" fmla="*/ 497339 h 505974"/>
                <a:gd name="connsiteX6" fmla="*/ 125919 w 919261"/>
                <a:gd name="connsiteY6" fmla="*/ 503815 h 505974"/>
                <a:gd name="connsiteX7" fmla="*/ 130237 w 919261"/>
                <a:gd name="connsiteY7" fmla="*/ 504895 h 505974"/>
                <a:gd name="connsiteX8" fmla="*/ 132395 w 919261"/>
                <a:gd name="connsiteY8" fmla="*/ 505974 h 505974"/>
                <a:gd name="connsiteX9" fmla="*/ 135633 w 919261"/>
                <a:gd name="connsiteY9" fmla="*/ 505974 h 505974"/>
                <a:gd name="connsiteX10" fmla="*/ 138872 w 919261"/>
                <a:gd name="connsiteY10" fmla="*/ 505974 h 505974"/>
                <a:gd name="connsiteX11" fmla="*/ 141030 w 919261"/>
                <a:gd name="connsiteY11" fmla="*/ 505974 h 505974"/>
                <a:gd name="connsiteX12" fmla="*/ 161539 w 919261"/>
                <a:gd name="connsiteY12" fmla="*/ 496260 h 505974"/>
                <a:gd name="connsiteX13" fmla="*/ 245153 w 919261"/>
                <a:gd name="connsiteY13" fmla="*/ 410105 h 505974"/>
                <a:gd name="connsiteX14" fmla="*/ 260393 w 919261"/>
                <a:gd name="connsiteY14" fmla="*/ 346991 h 505974"/>
                <a:gd name="connsiteX15" fmla="*/ 217599 w 919261"/>
                <a:gd name="connsiteY15" fmla="*/ 346991 h 505974"/>
                <a:gd name="connsiteX16" fmla="*/ 170174 w 919261"/>
                <a:gd name="connsiteY16" fmla="*/ 396955 h 505974"/>
                <a:gd name="connsiteX17" fmla="*/ 451805 w 919261"/>
                <a:gd name="connsiteY17" fmla="*/ 81816 h 505974"/>
                <a:gd name="connsiteX18" fmla="*/ 760026 w 919261"/>
                <a:gd name="connsiteY18" fmla="*/ 193624 h 505974"/>
                <a:gd name="connsiteX19" fmla="*/ 844182 w 919261"/>
                <a:gd name="connsiteY19" fmla="*/ 386720 h 505974"/>
                <a:gd name="connsiteX20" fmla="*/ 915119 w 919261"/>
                <a:gd name="connsiteY20" fmla="*/ 411359 h 505974"/>
                <a:gd name="connsiteX21" fmla="*/ 886891 w 919261"/>
                <a:gd name="connsiteY21" fmla="*/ 265269 h 505974"/>
                <a:gd name="connsiteX22" fmla="*/ 497957 w 919261"/>
                <a:gd name="connsiteY22" fmla="*/ 0 h 505974"/>
                <a:gd name="connsiteX0" fmla="*/ 497957 w 919261"/>
                <a:gd name="connsiteY0" fmla="*/ 0 h 505974"/>
                <a:gd name="connsiteX1" fmla="*/ 105411 w 919261"/>
                <a:gd name="connsiteY1" fmla="*/ 394797 h 505974"/>
                <a:gd name="connsiteX2" fmla="*/ 60145 w 919261"/>
                <a:gd name="connsiteY2" fmla="*/ 352071 h 505974"/>
                <a:gd name="connsiteX3" fmla="*/ 4650 w 919261"/>
                <a:gd name="connsiteY3" fmla="*/ 342990 h 505974"/>
                <a:gd name="connsiteX4" fmla="*/ 11191 w 919261"/>
                <a:gd name="connsiteY4" fmla="*/ 390865 h 505974"/>
                <a:gd name="connsiteX5" fmla="*/ 115125 w 919261"/>
                <a:gd name="connsiteY5" fmla="*/ 497339 h 505974"/>
                <a:gd name="connsiteX6" fmla="*/ 125919 w 919261"/>
                <a:gd name="connsiteY6" fmla="*/ 503815 h 505974"/>
                <a:gd name="connsiteX7" fmla="*/ 130237 w 919261"/>
                <a:gd name="connsiteY7" fmla="*/ 504895 h 505974"/>
                <a:gd name="connsiteX8" fmla="*/ 132395 w 919261"/>
                <a:gd name="connsiteY8" fmla="*/ 505974 h 505974"/>
                <a:gd name="connsiteX9" fmla="*/ 135633 w 919261"/>
                <a:gd name="connsiteY9" fmla="*/ 505974 h 505974"/>
                <a:gd name="connsiteX10" fmla="*/ 138872 w 919261"/>
                <a:gd name="connsiteY10" fmla="*/ 505974 h 505974"/>
                <a:gd name="connsiteX11" fmla="*/ 141030 w 919261"/>
                <a:gd name="connsiteY11" fmla="*/ 505974 h 505974"/>
                <a:gd name="connsiteX12" fmla="*/ 161539 w 919261"/>
                <a:gd name="connsiteY12" fmla="*/ 496260 h 505974"/>
                <a:gd name="connsiteX13" fmla="*/ 245153 w 919261"/>
                <a:gd name="connsiteY13" fmla="*/ 410105 h 505974"/>
                <a:gd name="connsiteX14" fmla="*/ 260393 w 919261"/>
                <a:gd name="connsiteY14" fmla="*/ 346991 h 505974"/>
                <a:gd name="connsiteX15" fmla="*/ 217599 w 919261"/>
                <a:gd name="connsiteY15" fmla="*/ 346991 h 505974"/>
                <a:gd name="connsiteX16" fmla="*/ 170174 w 919261"/>
                <a:gd name="connsiteY16" fmla="*/ 396955 h 505974"/>
                <a:gd name="connsiteX17" fmla="*/ 451805 w 919261"/>
                <a:gd name="connsiteY17" fmla="*/ 81816 h 505974"/>
                <a:gd name="connsiteX18" fmla="*/ 760026 w 919261"/>
                <a:gd name="connsiteY18" fmla="*/ 193624 h 505974"/>
                <a:gd name="connsiteX19" fmla="*/ 844182 w 919261"/>
                <a:gd name="connsiteY19" fmla="*/ 386720 h 505974"/>
                <a:gd name="connsiteX20" fmla="*/ 915119 w 919261"/>
                <a:gd name="connsiteY20" fmla="*/ 411359 h 505974"/>
                <a:gd name="connsiteX21" fmla="*/ 886891 w 919261"/>
                <a:gd name="connsiteY21" fmla="*/ 265269 h 505974"/>
                <a:gd name="connsiteX22" fmla="*/ 497957 w 919261"/>
                <a:gd name="connsiteY22" fmla="*/ 0 h 505974"/>
                <a:gd name="connsiteX0" fmla="*/ 497957 w 919261"/>
                <a:gd name="connsiteY0" fmla="*/ 0 h 505974"/>
                <a:gd name="connsiteX1" fmla="*/ 105411 w 919261"/>
                <a:gd name="connsiteY1" fmla="*/ 394797 h 505974"/>
                <a:gd name="connsiteX2" fmla="*/ 60145 w 919261"/>
                <a:gd name="connsiteY2" fmla="*/ 352071 h 505974"/>
                <a:gd name="connsiteX3" fmla="*/ 4650 w 919261"/>
                <a:gd name="connsiteY3" fmla="*/ 342990 h 505974"/>
                <a:gd name="connsiteX4" fmla="*/ 11191 w 919261"/>
                <a:gd name="connsiteY4" fmla="*/ 390865 h 505974"/>
                <a:gd name="connsiteX5" fmla="*/ 115125 w 919261"/>
                <a:gd name="connsiteY5" fmla="*/ 497339 h 505974"/>
                <a:gd name="connsiteX6" fmla="*/ 125919 w 919261"/>
                <a:gd name="connsiteY6" fmla="*/ 503815 h 505974"/>
                <a:gd name="connsiteX7" fmla="*/ 130237 w 919261"/>
                <a:gd name="connsiteY7" fmla="*/ 504895 h 505974"/>
                <a:gd name="connsiteX8" fmla="*/ 132395 w 919261"/>
                <a:gd name="connsiteY8" fmla="*/ 505974 h 505974"/>
                <a:gd name="connsiteX9" fmla="*/ 135633 w 919261"/>
                <a:gd name="connsiteY9" fmla="*/ 505974 h 505974"/>
                <a:gd name="connsiteX10" fmla="*/ 138872 w 919261"/>
                <a:gd name="connsiteY10" fmla="*/ 505974 h 505974"/>
                <a:gd name="connsiteX11" fmla="*/ 141030 w 919261"/>
                <a:gd name="connsiteY11" fmla="*/ 505974 h 505974"/>
                <a:gd name="connsiteX12" fmla="*/ 161539 w 919261"/>
                <a:gd name="connsiteY12" fmla="*/ 496260 h 505974"/>
                <a:gd name="connsiteX13" fmla="*/ 245153 w 919261"/>
                <a:gd name="connsiteY13" fmla="*/ 410105 h 505974"/>
                <a:gd name="connsiteX14" fmla="*/ 260393 w 919261"/>
                <a:gd name="connsiteY14" fmla="*/ 346991 h 505974"/>
                <a:gd name="connsiteX15" fmla="*/ 217599 w 919261"/>
                <a:gd name="connsiteY15" fmla="*/ 346991 h 505974"/>
                <a:gd name="connsiteX16" fmla="*/ 170174 w 919261"/>
                <a:gd name="connsiteY16" fmla="*/ 396955 h 505974"/>
                <a:gd name="connsiteX17" fmla="*/ 451805 w 919261"/>
                <a:gd name="connsiteY17" fmla="*/ 81816 h 505974"/>
                <a:gd name="connsiteX18" fmla="*/ 760026 w 919261"/>
                <a:gd name="connsiteY18" fmla="*/ 193624 h 505974"/>
                <a:gd name="connsiteX19" fmla="*/ 844182 w 919261"/>
                <a:gd name="connsiteY19" fmla="*/ 386720 h 505974"/>
                <a:gd name="connsiteX20" fmla="*/ 915119 w 919261"/>
                <a:gd name="connsiteY20" fmla="*/ 411359 h 505974"/>
                <a:gd name="connsiteX21" fmla="*/ 886891 w 919261"/>
                <a:gd name="connsiteY21" fmla="*/ 265269 h 505974"/>
                <a:gd name="connsiteX22" fmla="*/ 497957 w 919261"/>
                <a:gd name="connsiteY22" fmla="*/ 0 h 505974"/>
                <a:gd name="connsiteX0" fmla="*/ 497957 w 919261"/>
                <a:gd name="connsiteY0" fmla="*/ 0 h 505974"/>
                <a:gd name="connsiteX1" fmla="*/ 105411 w 919261"/>
                <a:gd name="connsiteY1" fmla="*/ 394797 h 505974"/>
                <a:gd name="connsiteX2" fmla="*/ 60145 w 919261"/>
                <a:gd name="connsiteY2" fmla="*/ 352071 h 505974"/>
                <a:gd name="connsiteX3" fmla="*/ 4650 w 919261"/>
                <a:gd name="connsiteY3" fmla="*/ 342990 h 505974"/>
                <a:gd name="connsiteX4" fmla="*/ 11191 w 919261"/>
                <a:gd name="connsiteY4" fmla="*/ 390865 h 505974"/>
                <a:gd name="connsiteX5" fmla="*/ 115125 w 919261"/>
                <a:gd name="connsiteY5" fmla="*/ 497339 h 505974"/>
                <a:gd name="connsiteX6" fmla="*/ 125919 w 919261"/>
                <a:gd name="connsiteY6" fmla="*/ 503815 h 505974"/>
                <a:gd name="connsiteX7" fmla="*/ 130237 w 919261"/>
                <a:gd name="connsiteY7" fmla="*/ 504895 h 505974"/>
                <a:gd name="connsiteX8" fmla="*/ 132395 w 919261"/>
                <a:gd name="connsiteY8" fmla="*/ 505974 h 505974"/>
                <a:gd name="connsiteX9" fmla="*/ 135633 w 919261"/>
                <a:gd name="connsiteY9" fmla="*/ 505974 h 505974"/>
                <a:gd name="connsiteX10" fmla="*/ 138872 w 919261"/>
                <a:gd name="connsiteY10" fmla="*/ 505974 h 505974"/>
                <a:gd name="connsiteX11" fmla="*/ 141030 w 919261"/>
                <a:gd name="connsiteY11" fmla="*/ 505974 h 505974"/>
                <a:gd name="connsiteX12" fmla="*/ 161539 w 919261"/>
                <a:gd name="connsiteY12" fmla="*/ 496260 h 505974"/>
                <a:gd name="connsiteX13" fmla="*/ 245153 w 919261"/>
                <a:gd name="connsiteY13" fmla="*/ 410105 h 505974"/>
                <a:gd name="connsiteX14" fmla="*/ 260393 w 919261"/>
                <a:gd name="connsiteY14" fmla="*/ 346991 h 505974"/>
                <a:gd name="connsiteX15" fmla="*/ 217599 w 919261"/>
                <a:gd name="connsiteY15" fmla="*/ 346991 h 505974"/>
                <a:gd name="connsiteX16" fmla="*/ 170174 w 919261"/>
                <a:gd name="connsiteY16" fmla="*/ 396955 h 505974"/>
                <a:gd name="connsiteX17" fmla="*/ 451805 w 919261"/>
                <a:gd name="connsiteY17" fmla="*/ 81816 h 505974"/>
                <a:gd name="connsiteX18" fmla="*/ 760026 w 919261"/>
                <a:gd name="connsiteY18" fmla="*/ 193624 h 505974"/>
                <a:gd name="connsiteX19" fmla="*/ 844182 w 919261"/>
                <a:gd name="connsiteY19" fmla="*/ 386720 h 505974"/>
                <a:gd name="connsiteX20" fmla="*/ 915119 w 919261"/>
                <a:gd name="connsiteY20" fmla="*/ 411359 h 505974"/>
                <a:gd name="connsiteX21" fmla="*/ 886891 w 919261"/>
                <a:gd name="connsiteY21" fmla="*/ 265269 h 505974"/>
                <a:gd name="connsiteX22" fmla="*/ 497957 w 919261"/>
                <a:gd name="connsiteY22" fmla="*/ 0 h 505974"/>
                <a:gd name="connsiteX0" fmla="*/ 497957 w 919261"/>
                <a:gd name="connsiteY0" fmla="*/ 0 h 505974"/>
                <a:gd name="connsiteX1" fmla="*/ 105411 w 919261"/>
                <a:gd name="connsiteY1" fmla="*/ 394797 h 505974"/>
                <a:gd name="connsiteX2" fmla="*/ 60145 w 919261"/>
                <a:gd name="connsiteY2" fmla="*/ 352071 h 505974"/>
                <a:gd name="connsiteX3" fmla="*/ 4650 w 919261"/>
                <a:gd name="connsiteY3" fmla="*/ 342990 h 505974"/>
                <a:gd name="connsiteX4" fmla="*/ 11191 w 919261"/>
                <a:gd name="connsiteY4" fmla="*/ 390865 h 505974"/>
                <a:gd name="connsiteX5" fmla="*/ 115125 w 919261"/>
                <a:gd name="connsiteY5" fmla="*/ 497339 h 505974"/>
                <a:gd name="connsiteX6" fmla="*/ 125919 w 919261"/>
                <a:gd name="connsiteY6" fmla="*/ 503815 h 505974"/>
                <a:gd name="connsiteX7" fmla="*/ 130237 w 919261"/>
                <a:gd name="connsiteY7" fmla="*/ 504895 h 505974"/>
                <a:gd name="connsiteX8" fmla="*/ 132395 w 919261"/>
                <a:gd name="connsiteY8" fmla="*/ 505974 h 505974"/>
                <a:gd name="connsiteX9" fmla="*/ 135633 w 919261"/>
                <a:gd name="connsiteY9" fmla="*/ 505974 h 505974"/>
                <a:gd name="connsiteX10" fmla="*/ 138872 w 919261"/>
                <a:gd name="connsiteY10" fmla="*/ 505974 h 505974"/>
                <a:gd name="connsiteX11" fmla="*/ 141030 w 919261"/>
                <a:gd name="connsiteY11" fmla="*/ 505974 h 505974"/>
                <a:gd name="connsiteX12" fmla="*/ 161539 w 919261"/>
                <a:gd name="connsiteY12" fmla="*/ 496260 h 505974"/>
                <a:gd name="connsiteX13" fmla="*/ 245153 w 919261"/>
                <a:gd name="connsiteY13" fmla="*/ 410105 h 505974"/>
                <a:gd name="connsiteX14" fmla="*/ 260393 w 919261"/>
                <a:gd name="connsiteY14" fmla="*/ 346991 h 505974"/>
                <a:gd name="connsiteX15" fmla="*/ 217599 w 919261"/>
                <a:gd name="connsiteY15" fmla="*/ 346991 h 505974"/>
                <a:gd name="connsiteX16" fmla="*/ 170174 w 919261"/>
                <a:gd name="connsiteY16" fmla="*/ 396955 h 505974"/>
                <a:gd name="connsiteX17" fmla="*/ 451805 w 919261"/>
                <a:gd name="connsiteY17" fmla="*/ 81816 h 505974"/>
                <a:gd name="connsiteX18" fmla="*/ 760026 w 919261"/>
                <a:gd name="connsiteY18" fmla="*/ 193624 h 505974"/>
                <a:gd name="connsiteX19" fmla="*/ 844182 w 919261"/>
                <a:gd name="connsiteY19" fmla="*/ 386720 h 505974"/>
                <a:gd name="connsiteX20" fmla="*/ 915119 w 919261"/>
                <a:gd name="connsiteY20" fmla="*/ 411359 h 505974"/>
                <a:gd name="connsiteX21" fmla="*/ 886891 w 919261"/>
                <a:gd name="connsiteY21" fmla="*/ 265269 h 505974"/>
                <a:gd name="connsiteX22" fmla="*/ 497957 w 919261"/>
                <a:gd name="connsiteY22" fmla="*/ 0 h 50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9261" h="505974">
                  <a:moveTo>
                    <a:pt x="497957" y="0"/>
                  </a:moveTo>
                  <a:cubicBezTo>
                    <a:pt x="282078" y="0"/>
                    <a:pt x="116204" y="178918"/>
                    <a:pt x="105411" y="394797"/>
                  </a:cubicBezTo>
                  <a:lnTo>
                    <a:pt x="60145" y="352071"/>
                  </a:lnTo>
                  <a:cubicBezTo>
                    <a:pt x="47192" y="340197"/>
                    <a:pt x="12809" y="336524"/>
                    <a:pt x="4650" y="342990"/>
                  </a:cubicBezTo>
                  <a:cubicBezTo>
                    <a:pt x="-3509" y="349456"/>
                    <a:pt x="-683" y="377912"/>
                    <a:pt x="11191" y="390865"/>
                  </a:cubicBezTo>
                  <a:lnTo>
                    <a:pt x="115125" y="497339"/>
                  </a:lnTo>
                  <a:cubicBezTo>
                    <a:pt x="118363" y="500577"/>
                    <a:pt x="121601" y="502736"/>
                    <a:pt x="125919" y="503815"/>
                  </a:cubicBezTo>
                  <a:cubicBezTo>
                    <a:pt x="126998" y="503815"/>
                    <a:pt x="128078" y="504895"/>
                    <a:pt x="130237" y="504895"/>
                  </a:cubicBezTo>
                  <a:lnTo>
                    <a:pt x="132395" y="505974"/>
                  </a:lnTo>
                  <a:lnTo>
                    <a:pt x="135633" y="505974"/>
                  </a:lnTo>
                  <a:lnTo>
                    <a:pt x="138872" y="505974"/>
                  </a:lnTo>
                  <a:lnTo>
                    <a:pt x="141030" y="505974"/>
                  </a:lnTo>
                  <a:cubicBezTo>
                    <a:pt x="148586" y="505974"/>
                    <a:pt x="156142" y="501656"/>
                    <a:pt x="161539" y="496260"/>
                  </a:cubicBezTo>
                  <a:lnTo>
                    <a:pt x="245153" y="410105"/>
                  </a:lnTo>
                  <a:cubicBezTo>
                    <a:pt x="258106" y="397152"/>
                    <a:pt x="273346" y="358864"/>
                    <a:pt x="260393" y="346991"/>
                  </a:cubicBezTo>
                  <a:cubicBezTo>
                    <a:pt x="247441" y="334038"/>
                    <a:pt x="229472" y="334038"/>
                    <a:pt x="217599" y="346991"/>
                  </a:cubicBezTo>
                  <a:cubicBezTo>
                    <a:pt x="184857" y="379732"/>
                    <a:pt x="202916" y="364214"/>
                    <a:pt x="170174" y="396955"/>
                  </a:cubicBezTo>
                  <a:cubicBezTo>
                    <a:pt x="177730" y="243682"/>
                    <a:pt x="287443" y="108809"/>
                    <a:pt x="451805" y="81816"/>
                  </a:cubicBezTo>
                  <a:cubicBezTo>
                    <a:pt x="616167" y="54823"/>
                    <a:pt x="688331" y="100829"/>
                    <a:pt x="760026" y="193624"/>
                  </a:cubicBezTo>
                  <a:cubicBezTo>
                    <a:pt x="831721" y="286419"/>
                    <a:pt x="828574" y="334222"/>
                    <a:pt x="844182" y="386720"/>
                  </a:cubicBezTo>
                  <a:cubicBezTo>
                    <a:pt x="861803" y="417807"/>
                    <a:pt x="892019" y="429298"/>
                    <a:pt x="915119" y="411359"/>
                  </a:cubicBezTo>
                  <a:cubicBezTo>
                    <a:pt x="917296" y="380752"/>
                    <a:pt x="932423" y="394961"/>
                    <a:pt x="886891" y="265269"/>
                  </a:cubicBezTo>
                  <a:cubicBezTo>
                    <a:pt x="822560" y="92414"/>
                    <a:pt x="664183" y="0"/>
                    <a:pt x="497957" y="0"/>
                  </a:cubicBezTo>
                  <a:close/>
                </a:path>
              </a:pathLst>
            </a:custGeom>
            <a:solidFill>
              <a:schemeClr val="accent1"/>
            </a:solidFill>
            <a:ln w="10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755EF15F-5806-4C56-A832-3703EE26BE12}"/>
                </a:ext>
              </a:extLst>
            </p:cNvPr>
            <p:cNvSpPr txBox="1"/>
            <p:nvPr/>
          </p:nvSpPr>
          <p:spPr>
            <a:xfrm>
              <a:off x="5392020" y="4757040"/>
              <a:ext cx="1365508" cy="336246"/>
            </a:xfrm>
            <a:prstGeom prst="rect">
              <a:avLst/>
            </a:prstGeom>
            <a:noFill/>
          </p:spPr>
          <p:txBody>
            <a:bodyPr wrap="square">
              <a:spAutoFit/>
            </a:bodyPr>
            <a:lstStyle/>
            <a:p>
              <a:pPr marL="0" marR="0" lvl="0" indent="0" algn="ctr" defTabSz="914290" rtl="0" eaLnBrk="1" fontAlgn="auto" latinLnBrk="0" hangingPunct="1">
                <a:lnSpc>
                  <a:spcPts val="196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安全と安心</a:t>
              </a:r>
            </a:p>
          </p:txBody>
        </p:sp>
        <p:sp>
          <p:nvSpPr>
            <p:cNvPr id="30" name="テキスト ボックス 29">
              <a:extLst>
                <a:ext uri="{FF2B5EF4-FFF2-40B4-BE49-F238E27FC236}">
                  <a16:creationId xmlns:a16="http://schemas.microsoft.com/office/drawing/2014/main" id="{953940B3-7E42-44F9-A40D-E664F6627B4A}"/>
                </a:ext>
              </a:extLst>
            </p:cNvPr>
            <p:cNvSpPr txBox="1"/>
            <p:nvPr/>
          </p:nvSpPr>
          <p:spPr>
            <a:xfrm>
              <a:off x="3499200" y="4431978"/>
              <a:ext cx="1228011" cy="328873"/>
            </a:xfrm>
            <a:prstGeom prst="rect">
              <a:avLst/>
            </a:prstGeom>
            <a:noFill/>
          </p:spPr>
          <p:txBody>
            <a:bodyPr wrap="square">
              <a:spAutoFit/>
            </a:bodyPr>
            <a:lstStyle/>
            <a:p>
              <a:pPr marL="0" marR="0" lvl="0" indent="0" algn="ctr" defTabSz="914290" rtl="0" eaLnBrk="1" fontAlgn="auto" latinLnBrk="0" hangingPunct="1">
                <a:lnSpc>
                  <a:spcPts val="196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活力と魅力</a:t>
              </a:r>
            </a:p>
          </p:txBody>
        </p:sp>
      </p:grpSp>
      <p:sp>
        <p:nvSpPr>
          <p:cNvPr id="17" name="正方形/長方形 16">
            <a:extLst>
              <a:ext uri="{FF2B5EF4-FFF2-40B4-BE49-F238E27FC236}">
                <a16:creationId xmlns:a16="http://schemas.microsoft.com/office/drawing/2014/main" id="{F4F0172E-37C2-4F4E-BDF7-7137205AAED5}"/>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Times New Roman"/>
              </a:rPr>
              <a:t>　</a:t>
            </a:r>
            <a:r>
              <a:rPr lang="ja-JP" altLang="en-US" sz="2800" b="1" kern="100" dirty="0">
                <a:solidFill>
                  <a:prstClr val="black"/>
                </a:solidFill>
                <a:latin typeface="UD デジタル 教科書体 NP-B" panose="02020700000000000000" pitchFamily="18" charset="-128"/>
                <a:ea typeface="UD デジタル 教科書体 NP-B" panose="02020700000000000000" pitchFamily="18" charset="-128"/>
                <a:cs typeface="Times New Roman"/>
              </a:rPr>
              <a:t>住宅・建築政策の基本的な方針</a:t>
            </a:r>
            <a:endParaRPr kumimoji="1" lang="ja-JP" altLang="en-US" sz="2800" b="1" i="0" u="none" strike="noStrike" kern="1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Tree>
    <p:extLst>
      <p:ext uri="{BB962C8B-B14F-4D97-AF65-F5344CB8AC3E}">
        <p14:creationId xmlns:p14="http://schemas.microsoft.com/office/powerpoint/2010/main" val="3833967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322F554-11B9-49AD-BD79-B4E9BB57027C}"/>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Times New Roman"/>
              </a:rPr>
              <a:t>　住宅・建築政策の基本的な方針</a:t>
            </a:r>
          </a:p>
        </p:txBody>
      </p:sp>
      <p:sp>
        <p:nvSpPr>
          <p:cNvPr id="4" name="正方形/長方形 3">
            <a:extLst>
              <a:ext uri="{FF2B5EF4-FFF2-40B4-BE49-F238E27FC236}">
                <a16:creationId xmlns:a16="http://schemas.microsoft.com/office/drawing/2014/main" id="{B1D21B24-1599-4D25-B5D6-F8C6CCEFC0D1}"/>
              </a:ext>
            </a:extLst>
          </p:cNvPr>
          <p:cNvSpPr/>
          <p:nvPr/>
        </p:nvSpPr>
        <p:spPr>
          <a:xfrm>
            <a:off x="424774" y="1107209"/>
            <a:ext cx="10857774" cy="145723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2563" algn="just" defTabSz="914400" rtl="0" eaLnBrk="1" fontAlgn="auto" latinLnBrk="0" hangingPunct="1">
              <a:lnSpc>
                <a:spcPct val="100000"/>
              </a:lnSpc>
              <a:spcBef>
                <a:spcPts val="1000"/>
              </a:spcBef>
              <a:spcAft>
                <a:spcPts val="0"/>
              </a:spcAft>
              <a:buClrTx/>
              <a:buSzTx/>
              <a:buFontTx/>
              <a:buNone/>
              <a:tabLst/>
              <a:defRPr/>
            </a:pPr>
            <a:r>
              <a:rPr lang="ja-JP" altLang="en-US" dirty="0">
                <a:solidFill>
                  <a:prstClr val="black"/>
                </a:solidFill>
                <a:latin typeface="UD デジタル 教科書体 NP-R" panose="02020400000000000000" pitchFamily="18" charset="-128"/>
                <a:ea typeface="UD デジタル 教科書体 NP-R" panose="02020400000000000000" pitchFamily="18" charset="-128"/>
              </a:rPr>
              <a:t>○ </a:t>
            </a:r>
            <a:r>
              <a:rPr kumimoji="1" lang="ja-JP" altLang="en-US"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基本目標の実現に向けては、人々のくらしの原点である安全・安心が確保された住まい・まちの実現はもちろんのこと、大阪が持つ魅力を活かして、国内外から人々を惹きつけるとともに、大阪に住まう人々がライフスタイルやライフステージに応じて、多様なくらしを実現できる住まい・まちをめざし、施策を展開すべき。</a:t>
            </a:r>
            <a:endParaRPr kumimoji="1" lang="en-US" altLang="ja-JP"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 name="正方形/長方形 7">
            <a:extLst>
              <a:ext uri="{FF2B5EF4-FFF2-40B4-BE49-F238E27FC236}">
                <a16:creationId xmlns:a16="http://schemas.microsoft.com/office/drawing/2014/main" id="{67592601-7F49-4EDF-97C6-F0528DFC402A}"/>
              </a:ext>
            </a:extLst>
          </p:cNvPr>
          <p:cNvSpPr/>
          <p:nvPr/>
        </p:nvSpPr>
        <p:spPr>
          <a:xfrm>
            <a:off x="209571" y="659748"/>
            <a:ext cx="11288180" cy="5053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527175" marR="0" lvl="0" indent="-1525588" algn="just" defTabSz="914400" rtl="0" eaLnBrk="1" fontAlgn="auto" latinLnBrk="0" hangingPunct="1">
              <a:lnSpc>
                <a:spcPts val="2000"/>
              </a:lnSpc>
              <a:spcBef>
                <a:spcPts val="60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11" name="正方形/長方形 10">
            <a:extLst>
              <a:ext uri="{FF2B5EF4-FFF2-40B4-BE49-F238E27FC236}">
                <a16:creationId xmlns:a16="http://schemas.microsoft.com/office/drawing/2014/main" id="{A96D7739-5D4F-4D4F-899F-92436CB60411}"/>
              </a:ext>
            </a:extLst>
          </p:cNvPr>
          <p:cNvSpPr/>
          <p:nvPr/>
        </p:nvSpPr>
        <p:spPr>
          <a:xfrm>
            <a:off x="50948" y="692239"/>
            <a:ext cx="11288180" cy="4267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527175" marR="0" lvl="0" indent="-1525588" algn="just" defTabSz="914400" rtl="0" eaLnBrk="1" fontAlgn="auto" latinLnBrk="0" hangingPunct="1">
              <a:lnSpc>
                <a:spcPts val="2000"/>
              </a:lnSpc>
              <a:spcBef>
                <a:spcPts val="60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　施策の柱</a:t>
            </a:r>
          </a:p>
        </p:txBody>
      </p:sp>
      <p:sp>
        <p:nvSpPr>
          <p:cNvPr id="12" name="Text Box 2">
            <a:extLst>
              <a:ext uri="{FF2B5EF4-FFF2-40B4-BE49-F238E27FC236}">
                <a16:creationId xmlns:a16="http://schemas.microsoft.com/office/drawing/2014/main" id="{AEF4FDA4-AC07-4FF3-905C-6F6556435589}"/>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CD1E3EF9-C8F1-45E4-AD9D-B4C5D7756A5D}" type="slidenum">
              <a:rPr kumimoji="1" lang="en-US" altLang="ja-JP"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a:t>
            </a:fld>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grpSp>
        <p:nvGrpSpPr>
          <p:cNvPr id="9" name="グループ化 8">
            <a:extLst>
              <a:ext uri="{FF2B5EF4-FFF2-40B4-BE49-F238E27FC236}">
                <a16:creationId xmlns:a16="http://schemas.microsoft.com/office/drawing/2014/main" id="{82954B98-B07C-413D-90E5-61E70DC04BD0}"/>
              </a:ext>
            </a:extLst>
          </p:cNvPr>
          <p:cNvGrpSpPr/>
          <p:nvPr/>
        </p:nvGrpSpPr>
        <p:grpSpPr>
          <a:xfrm>
            <a:off x="800136" y="2571233"/>
            <a:ext cx="10581876" cy="885982"/>
            <a:chOff x="800136" y="2571233"/>
            <a:chExt cx="10581876" cy="885982"/>
          </a:xfrm>
        </p:grpSpPr>
        <p:grpSp>
          <p:nvGrpSpPr>
            <p:cNvPr id="7" name="グループ化 6">
              <a:extLst>
                <a:ext uri="{FF2B5EF4-FFF2-40B4-BE49-F238E27FC236}">
                  <a16:creationId xmlns:a16="http://schemas.microsoft.com/office/drawing/2014/main" id="{B771E739-7E61-4D31-840C-08870EAB13D8}"/>
                </a:ext>
              </a:extLst>
            </p:cNvPr>
            <p:cNvGrpSpPr/>
            <p:nvPr/>
          </p:nvGrpSpPr>
          <p:grpSpPr>
            <a:xfrm>
              <a:off x="8880148" y="2592756"/>
              <a:ext cx="2501864" cy="864459"/>
              <a:chOff x="8880148" y="2592756"/>
              <a:chExt cx="2501864" cy="864459"/>
            </a:xfrm>
          </p:grpSpPr>
          <p:sp>
            <p:nvSpPr>
              <p:cNvPr id="37" name="角丸四角形 65">
                <a:extLst>
                  <a:ext uri="{FF2B5EF4-FFF2-40B4-BE49-F238E27FC236}">
                    <a16:creationId xmlns:a16="http://schemas.microsoft.com/office/drawing/2014/main" id="{4FC5764F-0C5E-4423-81CB-84B11C0CAE44}"/>
                  </a:ext>
                </a:extLst>
              </p:cNvPr>
              <p:cNvSpPr/>
              <p:nvPr/>
            </p:nvSpPr>
            <p:spPr>
              <a:xfrm>
                <a:off x="8880148" y="2592756"/>
                <a:ext cx="2501864" cy="864459"/>
              </a:xfrm>
              <a:prstGeom prst="roundRect">
                <a:avLst>
                  <a:gd name="adj" fmla="val 7429"/>
                </a:avLst>
              </a:prstGeom>
              <a:solidFill>
                <a:srgbClr val="98DDD5"/>
              </a:solidFill>
              <a:ln w="38100">
                <a:solidFill>
                  <a:schemeClr val="bg1"/>
                </a:solidFill>
              </a:ln>
              <a:effectLst/>
              <a:scene3d>
                <a:camera prst="orthographicFront">
                  <a:rot lat="0" lon="0" rev="0"/>
                </a:camera>
                <a:lightRig rig="threePt" dir="t">
                  <a:rot lat="0" lon="0" rev="1200000"/>
                </a:lightRig>
              </a:scene3d>
              <a:sp3d/>
            </p:spPr>
            <p:txBody>
              <a:bodyPr lIns="91430" tIns="45714" rIns="91430" bIns="45714" rtlCol="0" anchor="ctr"/>
              <a:lstStyle/>
              <a:p>
                <a:pPr marL="0" marR="0" lvl="0" indent="0" algn="ctr" defTabSz="914290" rtl="0" eaLnBrk="1" fontAlgn="auto" latinLnBrk="0" hangingPunct="1">
                  <a:lnSpc>
                    <a:spcPts val="196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21" name="テキスト ボックス 20">
                <a:extLst>
                  <a:ext uri="{FF2B5EF4-FFF2-40B4-BE49-F238E27FC236}">
                    <a16:creationId xmlns:a16="http://schemas.microsoft.com/office/drawing/2014/main" id="{0866951C-D002-421E-B644-22FCCD2B5F98}"/>
                  </a:ext>
                </a:extLst>
              </p:cNvPr>
              <p:cNvSpPr txBox="1"/>
              <p:nvPr/>
            </p:nvSpPr>
            <p:spPr>
              <a:xfrm>
                <a:off x="8880148" y="2680297"/>
                <a:ext cx="2501864" cy="646331"/>
              </a:xfrm>
              <a:prstGeom prst="rect">
                <a:avLst/>
              </a:prstGeom>
              <a:noFill/>
            </p:spPr>
            <p:txBody>
              <a:bodyPr wrap="square">
                <a:spAutoFit/>
              </a:bodyPr>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安心して</a:t>
                </a:r>
                <a:endParaRPr kumimoji="1" lang="en-US" altLang="ja-JP"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くらすことができる</a:t>
                </a:r>
                <a:endParaRPr kumimoji="1" lang="ja-JP" altLang="en-US"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pSp>
        <p:grpSp>
          <p:nvGrpSpPr>
            <p:cNvPr id="3" name="グループ化 2">
              <a:extLst>
                <a:ext uri="{FF2B5EF4-FFF2-40B4-BE49-F238E27FC236}">
                  <a16:creationId xmlns:a16="http://schemas.microsoft.com/office/drawing/2014/main" id="{483DF100-6854-4AA5-A5A4-6C4E749ED3C3}"/>
                </a:ext>
              </a:extLst>
            </p:cNvPr>
            <p:cNvGrpSpPr/>
            <p:nvPr/>
          </p:nvGrpSpPr>
          <p:grpSpPr>
            <a:xfrm>
              <a:off x="3480360" y="2571233"/>
              <a:ext cx="2501864" cy="864459"/>
              <a:chOff x="3480360" y="2571233"/>
              <a:chExt cx="2501864" cy="864459"/>
            </a:xfrm>
          </p:grpSpPr>
          <p:sp>
            <p:nvSpPr>
              <p:cNvPr id="35" name="角丸四角形 65">
                <a:extLst>
                  <a:ext uri="{FF2B5EF4-FFF2-40B4-BE49-F238E27FC236}">
                    <a16:creationId xmlns:a16="http://schemas.microsoft.com/office/drawing/2014/main" id="{B20AEAF5-B91C-4270-8B28-E882812EC4EA}"/>
                  </a:ext>
                </a:extLst>
              </p:cNvPr>
              <p:cNvSpPr/>
              <p:nvPr/>
            </p:nvSpPr>
            <p:spPr>
              <a:xfrm>
                <a:off x="3480360" y="2571233"/>
                <a:ext cx="2501864" cy="864459"/>
              </a:xfrm>
              <a:prstGeom prst="roundRect">
                <a:avLst>
                  <a:gd name="adj" fmla="val 7429"/>
                </a:avLst>
              </a:prstGeom>
              <a:solidFill>
                <a:srgbClr val="98DDD5"/>
              </a:solidFill>
              <a:ln w="38100">
                <a:solidFill>
                  <a:schemeClr val="bg1"/>
                </a:solidFill>
              </a:ln>
              <a:effectLst/>
              <a:scene3d>
                <a:camera prst="orthographicFront">
                  <a:rot lat="0" lon="0" rev="0"/>
                </a:camera>
                <a:lightRig rig="threePt" dir="t">
                  <a:rot lat="0" lon="0" rev="1200000"/>
                </a:lightRig>
              </a:scene3d>
              <a:sp3d/>
            </p:spPr>
            <p:txBody>
              <a:bodyPr lIns="91430" tIns="45714" rIns="91430" bIns="45714" rtlCol="0" anchor="ctr"/>
              <a:lstStyle/>
              <a:p>
                <a:pPr marL="0" marR="0" lvl="0" indent="0" algn="ctr" defTabSz="914290" rtl="0" eaLnBrk="1" fontAlgn="auto" latinLnBrk="0" hangingPunct="1">
                  <a:lnSpc>
                    <a:spcPts val="196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22" name="テキスト ボックス 21">
                <a:extLst>
                  <a:ext uri="{FF2B5EF4-FFF2-40B4-BE49-F238E27FC236}">
                    <a16:creationId xmlns:a16="http://schemas.microsoft.com/office/drawing/2014/main" id="{436C3B99-1289-4F5C-B3CB-87084E087275}"/>
                  </a:ext>
                </a:extLst>
              </p:cNvPr>
              <p:cNvSpPr txBox="1"/>
              <p:nvPr/>
            </p:nvSpPr>
            <p:spPr>
              <a:xfrm>
                <a:off x="3637653" y="2687861"/>
                <a:ext cx="2187278" cy="646331"/>
              </a:xfrm>
              <a:prstGeom prst="rect">
                <a:avLst/>
              </a:prstGeom>
              <a:noFill/>
            </p:spPr>
            <p:txBody>
              <a:bodyPr wrap="square">
                <a:spAutoFit/>
              </a:bodyPr>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多様なくらしを</a:t>
                </a:r>
              </a:p>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実現できる</a:t>
                </a:r>
                <a:endParaRPr kumimoji="1" lang="ja-JP" altLang="en-US"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pSp>
        <p:grpSp>
          <p:nvGrpSpPr>
            <p:cNvPr id="5" name="グループ化 4">
              <a:extLst>
                <a:ext uri="{FF2B5EF4-FFF2-40B4-BE49-F238E27FC236}">
                  <a16:creationId xmlns:a16="http://schemas.microsoft.com/office/drawing/2014/main" id="{1013FB5F-4E53-4A94-8CF9-D0348B4EC094}"/>
                </a:ext>
              </a:extLst>
            </p:cNvPr>
            <p:cNvGrpSpPr/>
            <p:nvPr/>
          </p:nvGrpSpPr>
          <p:grpSpPr>
            <a:xfrm>
              <a:off x="6209778" y="2578798"/>
              <a:ext cx="2501864" cy="864459"/>
              <a:chOff x="6209778" y="2578798"/>
              <a:chExt cx="2501864" cy="864459"/>
            </a:xfrm>
          </p:grpSpPr>
          <p:sp>
            <p:nvSpPr>
              <p:cNvPr id="36" name="角丸四角形 65">
                <a:extLst>
                  <a:ext uri="{FF2B5EF4-FFF2-40B4-BE49-F238E27FC236}">
                    <a16:creationId xmlns:a16="http://schemas.microsoft.com/office/drawing/2014/main" id="{F4B8E058-1A89-4238-BBC7-F8DB8803AF12}"/>
                  </a:ext>
                </a:extLst>
              </p:cNvPr>
              <p:cNvSpPr/>
              <p:nvPr/>
            </p:nvSpPr>
            <p:spPr>
              <a:xfrm>
                <a:off x="6209778" y="2578798"/>
                <a:ext cx="2501864" cy="864459"/>
              </a:xfrm>
              <a:prstGeom prst="roundRect">
                <a:avLst>
                  <a:gd name="adj" fmla="val 7429"/>
                </a:avLst>
              </a:prstGeom>
              <a:solidFill>
                <a:srgbClr val="98DDD5"/>
              </a:solidFill>
              <a:ln w="38100">
                <a:solidFill>
                  <a:schemeClr val="bg1"/>
                </a:solidFill>
              </a:ln>
              <a:effectLst/>
              <a:scene3d>
                <a:camera prst="orthographicFront">
                  <a:rot lat="0" lon="0" rev="0"/>
                </a:camera>
                <a:lightRig rig="threePt" dir="t">
                  <a:rot lat="0" lon="0" rev="1200000"/>
                </a:lightRig>
              </a:scene3d>
              <a:sp3d/>
            </p:spPr>
            <p:txBody>
              <a:bodyPr lIns="91430" tIns="45714" rIns="91430" bIns="45714" rtlCol="0" anchor="ctr"/>
              <a:lstStyle/>
              <a:p>
                <a:pPr marL="0" marR="0" lvl="0" indent="0" algn="ctr" defTabSz="914290" rtl="0" eaLnBrk="1" fontAlgn="auto" latinLnBrk="0" hangingPunct="1">
                  <a:lnSpc>
                    <a:spcPts val="196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2" name="テキスト ボックス 31">
                <a:extLst>
                  <a:ext uri="{FF2B5EF4-FFF2-40B4-BE49-F238E27FC236}">
                    <a16:creationId xmlns:a16="http://schemas.microsoft.com/office/drawing/2014/main" id="{DBA47BE6-D714-40EB-8A76-339190C32826}"/>
                  </a:ext>
                </a:extLst>
              </p:cNvPr>
              <p:cNvSpPr txBox="1"/>
              <p:nvPr/>
            </p:nvSpPr>
            <p:spPr>
              <a:xfrm>
                <a:off x="6537488" y="2701819"/>
                <a:ext cx="1846443" cy="646331"/>
              </a:xfrm>
              <a:prstGeom prst="rect">
                <a:avLst/>
              </a:prstGeom>
              <a:noFill/>
            </p:spPr>
            <p:txBody>
              <a:bodyPr wrap="square">
                <a:spAutoFit/>
              </a:bodyPr>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安全なくらしを</a:t>
                </a:r>
                <a:endParaRPr kumimoji="1" lang="en-US" altLang="ja-JP"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支える</a:t>
                </a:r>
                <a:endParaRPr kumimoji="1" lang="en-US" altLang="ja-JP"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grpSp>
        <p:grpSp>
          <p:nvGrpSpPr>
            <p:cNvPr id="2" name="グループ化 1">
              <a:extLst>
                <a:ext uri="{FF2B5EF4-FFF2-40B4-BE49-F238E27FC236}">
                  <a16:creationId xmlns:a16="http://schemas.microsoft.com/office/drawing/2014/main" id="{FCB1ADA3-FB66-465B-ADB9-E351413F0E90}"/>
                </a:ext>
              </a:extLst>
            </p:cNvPr>
            <p:cNvGrpSpPr/>
            <p:nvPr/>
          </p:nvGrpSpPr>
          <p:grpSpPr>
            <a:xfrm>
              <a:off x="800136" y="2571234"/>
              <a:ext cx="2501864" cy="864459"/>
              <a:chOff x="800136" y="2571234"/>
              <a:chExt cx="2501864" cy="864459"/>
            </a:xfrm>
          </p:grpSpPr>
          <p:sp>
            <p:nvSpPr>
              <p:cNvPr id="33" name="角丸四角形 65">
                <a:extLst>
                  <a:ext uri="{FF2B5EF4-FFF2-40B4-BE49-F238E27FC236}">
                    <a16:creationId xmlns:a16="http://schemas.microsoft.com/office/drawing/2014/main" id="{234E6D59-20C7-4848-864B-83525A985640}"/>
                  </a:ext>
                </a:extLst>
              </p:cNvPr>
              <p:cNvSpPr/>
              <p:nvPr/>
            </p:nvSpPr>
            <p:spPr>
              <a:xfrm>
                <a:off x="800136" y="2571234"/>
                <a:ext cx="2501864" cy="864459"/>
              </a:xfrm>
              <a:prstGeom prst="roundRect">
                <a:avLst>
                  <a:gd name="adj" fmla="val 7429"/>
                </a:avLst>
              </a:prstGeom>
              <a:solidFill>
                <a:srgbClr val="98DDD5"/>
              </a:solidFill>
              <a:ln w="38100">
                <a:solidFill>
                  <a:schemeClr val="bg1"/>
                </a:solidFill>
              </a:ln>
              <a:effectLst/>
              <a:scene3d>
                <a:camera prst="orthographicFront">
                  <a:rot lat="0" lon="0" rev="0"/>
                </a:camera>
                <a:lightRig rig="threePt" dir="t">
                  <a:rot lat="0" lon="0" rev="1200000"/>
                </a:lightRig>
              </a:scene3d>
              <a:sp3d/>
            </p:spPr>
            <p:txBody>
              <a:bodyPr lIns="91430" tIns="45714" rIns="91430" bIns="45714" rtlCol="0" anchor="ctr"/>
              <a:lstStyle/>
              <a:p>
                <a:pPr marL="0" marR="0" lvl="0" indent="0" algn="ctr" defTabSz="914290" rtl="0" eaLnBrk="1" fontAlgn="auto" latinLnBrk="0" hangingPunct="1">
                  <a:lnSpc>
                    <a:spcPts val="196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4" name="テキスト ボックス 33">
                <a:extLst>
                  <a:ext uri="{FF2B5EF4-FFF2-40B4-BE49-F238E27FC236}">
                    <a16:creationId xmlns:a16="http://schemas.microsoft.com/office/drawing/2014/main" id="{7F1B0A41-E990-44B0-9D6A-DAF1752FF337}"/>
                  </a:ext>
                </a:extLst>
              </p:cNvPr>
              <p:cNvSpPr txBox="1"/>
              <p:nvPr/>
            </p:nvSpPr>
            <p:spPr>
              <a:xfrm>
                <a:off x="1000415" y="2674778"/>
                <a:ext cx="2101305" cy="646331"/>
              </a:xfrm>
              <a:prstGeom prst="rect">
                <a:avLst/>
              </a:prstGeom>
              <a:noFill/>
            </p:spPr>
            <p:txBody>
              <a:bodyPr wrap="square">
                <a:spAutoFit/>
              </a:bodyPr>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国内外から</a:t>
                </a:r>
                <a:endParaRPr kumimoji="1" lang="en-US" altLang="ja-JP"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人々を惹きつける</a:t>
                </a:r>
                <a:endParaRPr kumimoji="1" lang="en-US" altLang="ja-JP"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grpSp>
      </p:grpSp>
      <p:sp>
        <p:nvSpPr>
          <p:cNvPr id="15" name="正方形/長方形 14">
            <a:extLst>
              <a:ext uri="{FF2B5EF4-FFF2-40B4-BE49-F238E27FC236}">
                <a16:creationId xmlns:a16="http://schemas.microsoft.com/office/drawing/2014/main" id="{1279E024-89EA-45A2-90A1-D1F58D9A8B10}"/>
              </a:ext>
            </a:extLst>
          </p:cNvPr>
          <p:cNvSpPr/>
          <p:nvPr/>
        </p:nvSpPr>
        <p:spPr>
          <a:xfrm>
            <a:off x="424774" y="4093922"/>
            <a:ext cx="10857774" cy="145723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2563" algn="just" defTabSz="914400" rtl="0" eaLnBrk="1" fontAlgn="auto" latinLnBrk="0" hangingPunct="1">
              <a:lnSpc>
                <a:spcPct val="100000"/>
              </a:lnSpc>
              <a:spcBef>
                <a:spcPts val="1000"/>
              </a:spcBef>
              <a:spcAft>
                <a:spcPts val="0"/>
              </a:spcAft>
              <a:buClrTx/>
              <a:buSzTx/>
              <a:buFontTx/>
              <a:buNone/>
              <a:tabLst/>
              <a:defRPr/>
            </a:pPr>
            <a:r>
              <a:rPr lang="ja-JP" altLang="en-US" dirty="0">
                <a:solidFill>
                  <a:prstClr val="black"/>
                </a:solidFill>
                <a:latin typeface="UD デジタル 教科書体 NP-R" panose="02020400000000000000" pitchFamily="18" charset="-128"/>
                <a:ea typeface="UD デジタル 教科書体 NP-R" panose="02020400000000000000" pitchFamily="18" charset="-128"/>
              </a:rPr>
              <a:t>○ 「活力・魅力の創出」と「安全・安心の確保」の好循環を生み出す政策を展開するため、以下の３つの視点を重視し、様々な施策が相互に作用し合う、効果的・効率的な施策展開をめざすべき</a:t>
            </a:r>
            <a:r>
              <a:rPr kumimoji="1" lang="ja-JP" altLang="en-US"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kumimoji="1" lang="en-US" altLang="ja-JP"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6" name="正方形/長方形 15">
            <a:extLst>
              <a:ext uri="{FF2B5EF4-FFF2-40B4-BE49-F238E27FC236}">
                <a16:creationId xmlns:a16="http://schemas.microsoft.com/office/drawing/2014/main" id="{5E4B0201-680A-47C9-8C62-16DA10500811}"/>
              </a:ext>
            </a:extLst>
          </p:cNvPr>
          <p:cNvSpPr/>
          <p:nvPr/>
        </p:nvSpPr>
        <p:spPr>
          <a:xfrm>
            <a:off x="348760" y="3624762"/>
            <a:ext cx="11288180" cy="4267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527175" marR="0" lvl="0" indent="-1525588" algn="just" defTabSz="914400" rtl="0" eaLnBrk="1" fontAlgn="auto" latinLnBrk="0" hangingPunct="1">
              <a:lnSpc>
                <a:spcPts val="2000"/>
              </a:lnSpc>
              <a:spcBef>
                <a:spcPts val="60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施策展開の視点</a:t>
            </a:r>
          </a:p>
        </p:txBody>
      </p:sp>
      <p:grpSp>
        <p:nvGrpSpPr>
          <p:cNvPr id="25" name="グループ化 24">
            <a:extLst>
              <a:ext uri="{FF2B5EF4-FFF2-40B4-BE49-F238E27FC236}">
                <a16:creationId xmlns:a16="http://schemas.microsoft.com/office/drawing/2014/main" id="{36723FAB-05CA-4C57-8E18-626156E6B980}"/>
              </a:ext>
            </a:extLst>
          </p:cNvPr>
          <p:cNvGrpSpPr/>
          <p:nvPr/>
        </p:nvGrpSpPr>
        <p:grpSpPr>
          <a:xfrm>
            <a:off x="1439688" y="5283305"/>
            <a:ext cx="9390263" cy="1070435"/>
            <a:chOff x="1439688" y="5283305"/>
            <a:chExt cx="9390263" cy="1070435"/>
          </a:xfrm>
        </p:grpSpPr>
        <p:grpSp>
          <p:nvGrpSpPr>
            <p:cNvPr id="10" name="グループ化 9">
              <a:extLst>
                <a:ext uri="{FF2B5EF4-FFF2-40B4-BE49-F238E27FC236}">
                  <a16:creationId xmlns:a16="http://schemas.microsoft.com/office/drawing/2014/main" id="{3FF4B08C-1A66-4618-A670-973F4A95D331}"/>
                </a:ext>
              </a:extLst>
            </p:cNvPr>
            <p:cNvGrpSpPr/>
            <p:nvPr/>
          </p:nvGrpSpPr>
          <p:grpSpPr>
            <a:xfrm>
              <a:off x="1439688" y="5317024"/>
              <a:ext cx="2783450" cy="897310"/>
              <a:chOff x="1439688" y="5317024"/>
              <a:chExt cx="2783450" cy="897310"/>
            </a:xfrm>
          </p:grpSpPr>
          <p:sp>
            <p:nvSpPr>
              <p:cNvPr id="17" name="四角形: 角を丸くする 16">
                <a:extLst>
                  <a:ext uri="{FF2B5EF4-FFF2-40B4-BE49-F238E27FC236}">
                    <a16:creationId xmlns:a16="http://schemas.microsoft.com/office/drawing/2014/main" id="{333C4F05-5EED-4C02-B51A-2FCE676C323B}"/>
                  </a:ext>
                </a:extLst>
              </p:cNvPr>
              <p:cNvSpPr/>
              <p:nvPr/>
            </p:nvSpPr>
            <p:spPr>
              <a:xfrm>
                <a:off x="1439688" y="5317024"/>
                <a:ext cx="2783450" cy="897310"/>
              </a:xfrm>
              <a:prstGeom prst="roundRect">
                <a:avLst>
                  <a:gd name="adj" fmla="val 50000"/>
                </a:avLst>
              </a:prstGeom>
              <a:solidFill>
                <a:srgbClr val="FFD3B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marL="182563" marR="0" lvl="0" indent="-180975"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19" name="正方形/長方形 18">
                <a:extLst>
                  <a:ext uri="{FF2B5EF4-FFF2-40B4-BE49-F238E27FC236}">
                    <a16:creationId xmlns:a16="http://schemas.microsoft.com/office/drawing/2014/main" id="{C688197B-A377-4DC6-A793-F49A2ACBC7E3}"/>
                  </a:ext>
                </a:extLst>
              </p:cNvPr>
              <p:cNvSpPr/>
              <p:nvPr/>
            </p:nvSpPr>
            <p:spPr>
              <a:xfrm>
                <a:off x="1584636" y="5418004"/>
                <a:ext cx="2493554" cy="51838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多様化するニーズへの</a:t>
                </a:r>
                <a:endParaRPr kumimoji="1" lang="en-US" altLang="ja-JP"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182563" marR="0" lvl="0" indent="-180975" algn="ctr"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UD デジタル 教科書体 N-B" panose="02020700000000000000" pitchFamily="17" charset="-128"/>
                    <a:ea typeface="UD デジタル 教科書体 N-B" panose="02020700000000000000" pitchFamily="17" charset="-128"/>
                  </a:rPr>
                  <a:t>きめ細やかな対応</a:t>
                </a:r>
                <a:endParaRPr kumimoji="1" lang="en-US" altLang="ja-JP"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grpSp>
        <p:grpSp>
          <p:nvGrpSpPr>
            <p:cNvPr id="14" name="グループ化 13">
              <a:extLst>
                <a:ext uri="{FF2B5EF4-FFF2-40B4-BE49-F238E27FC236}">
                  <a16:creationId xmlns:a16="http://schemas.microsoft.com/office/drawing/2014/main" id="{9781626C-5BDB-4D0F-86BB-995D07DEB6C4}"/>
                </a:ext>
              </a:extLst>
            </p:cNvPr>
            <p:cNvGrpSpPr/>
            <p:nvPr/>
          </p:nvGrpSpPr>
          <p:grpSpPr>
            <a:xfrm>
              <a:off x="7680539" y="5283305"/>
              <a:ext cx="3149412" cy="1070435"/>
              <a:chOff x="7680539" y="5283305"/>
              <a:chExt cx="3149412" cy="1070435"/>
            </a:xfrm>
          </p:grpSpPr>
          <p:sp>
            <p:nvSpPr>
              <p:cNvPr id="20" name="四角形: 角を丸くする 19">
                <a:extLst>
                  <a:ext uri="{FF2B5EF4-FFF2-40B4-BE49-F238E27FC236}">
                    <a16:creationId xmlns:a16="http://schemas.microsoft.com/office/drawing/2014/main" id="{07DC83F8-C806-485E-A2BC-CFFCCEF77DEF}"/>
                  </a:ext>
                </a:extLst>
              </p:cNvPr>
              <p:cNvSpPr/>
              <p:nvPr/>
            </p:nvSpPr>
            <p:spPr>
              <a:xfrm>
                <a:off x="7863520" y="5340856"/>
                <a:ext cx="2783450" cy="897309"/>
              </a:xfrm>
              <a:prstGeom prst="roundRect">
                <a:avLst>
                  <a:gd name="adj" fmla="val 50000"/>
                </a:avLst>
              </a:prstGeom>
              <a:solidFill>
                <a:srgbClr val="FFD3B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marL="182563" marR="0" lvl="0" indent="-180975"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23" name="正方形/長方形 22">
                <a:extLst>
                  <a:ext uri="{FF2B5EF4-FFF2-40B4-BE49-F238E27FC236}">
                    <a16:creationId xmlns:a16="http://schemas.microsoft.com/office/drawing/2014/main" id="{F80AABFB-608C-474A-A995-B27236342596}"/>
                  </a:ext>
                </a:extLst>
              </p:cNvPr>
              <p:cNvSpPr/>
              <p:nvPr/>
            </p:nvSpPr>
            <p:spPr>
              <a:xfrm>
                <a:off x="7680539" y="5283305"/>
                <a:ext cx="3149412" cy="107043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大阪の</a:t>
                </a:r>
                <a:endParaRPr kumimoji="1" lang="en-US" altLang="ja-JP"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ストック・ポテンシャルの</a:t>
                </a:r>
                <a:endParaRPr kumimoji="1" lang="en-US" altLang="ja-JP"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182563" marR="0" lvl="0" indent="-180975" algn="ctr"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UD デジタル 教科書体 N-B" panose="02020700000000000000" pitchFamily="17" charset="-128"/>
                    <a:ea typeface="UD デジタル 教科書体 N-B" panose="02020700000000000000" pitchFamily="17" charset="-128"/>
                  </a:rPr>
                  <a:t>継承と発展</a:t>
                </a:r>
                <a:endParaRPr kumimoji="1" lang="en-US" altLang="ja-JP"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grpSp>
        <p:grpSp>
          <p:nvGrpSpPr>
            <p:cNvPr id="13" name="グループ化 12">
              <a:extLst>
                <a:ext uri="{FF2B5EF4-FFF2-40B4-BE49-F238E27FC236}">
                  <a16:creationId xmlns:a16="http://schemas.microsoft.com/office/drawing/2014/main" id="{495AE7D7-CC25-486A-B79D-9FC76D6846AF}"/>
                </a:ext>
              </a:extLst>
            </p:cNvPr>
            <p:cNvGrpSpPr/>
            <p:nvPr/>
          </p:nvGrpSpPr>
          <p:grpSpPr>
            <a:xfrm>
              <a:off x="4692465" y="5332544"/>
              <a:ext cx="2783450" cy="897310"/>
              <a:chOff x="4692465" y="5332544"/>
              <a:chExt cx="2783450" cy="897310"/>
            </a:xfrm>
          </p:grpSpPr>
          <p:sp>
            <p:nvSpPr>
              <p:cNvPr id="18" name="四角形: 角を丸くする 17">
                <a:extLst>
                  <a:ext uri="{FF2B5EF4-FFF2-40B4-BE49-F238E27FC236}">
                    <a16:creationId xmlns:a16="http://schemas.microsoft.com/office/drawing/2014/main" id="{DCB28663-8C70-445F-9457-3B634C402769}"/>
                  </a:ext>
                </a:extLst>
              </p:cNvPr>
              <p:cNvSpPr/>
              <p:nvPr/>
            </p:nvSpPr>
            <p:spPr>
              <a:xfrm>
                <a:off x="4692465" y="5332544"/>
                <a:ext cx="2783450" cy="897310"/>
              </a:xfrm>
              <a:prstGeom prst="roundRect">
                <a:avLst>
                  <a:gd name="adj" fmla="val 50000"/>
                </a:avLst>
              </a:prstGeom>
              <a:solidFill>
                <a:srgbClr val="FFD3B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marL="182563" marR="0" lvl="0" indent="-180975"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24" name="正方形/長方形 23">
                <a:extLst>
                  <a:ext uri="{FF2B5EF4-FFF2-40B4-BE49-F238E27FC236}">
                    <a16:creationId xmlns:a16="http://schemas.microsoft.com/office/drawing/2014/main" id="{F86FF6CB-BD48-4395-9CEB-B7F4D8457BB6}"/>
                  </a:ext>
                </a:extLst>
              </p:cNvPr>
              <p:cNvSpPr/>
              <p:nvPr/>
            </p:nvSpPr>
            <p:spPr>
              <a:xfrm>
                <a:off x="5045679" y="5414302"/>
                <a:ext cx="2149379" cy="51065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様々な主体・分野の</a:t>
                </a:r>
                <a:endParaRPr kumimoji="1" lang="en-US" altLang="ja-JP"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182563" marR="0" lvl="0" indent="-180975" algn="ctr"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UD デジタル 教科書体 N-B" panose="02020700000000000000" pitchFamily="17" charset="-128"/>
                    <a:ea typeface="UD デジタル 教科書体 N-B" panose="02020700000000000000" pitchFamily="17" charset="-128"/>
                  </a:rPr>
                  <a:t>横断</a:t>
                </a:r>
                <a:r>
                  <a:rPr kumimoji="1" lang="ja-JP" altLang="en-US"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的な連携</a:t>
                </a:r>
                <a:endParaRPr kumimoji="1" lang="en-US" altLang="ja-JP"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grpSp>
      </p:grpSp>
    </p:spTree>
    <p:extLst>
      <p:ext uri="{BB962C8B-B14F-4D97-AF65-F5344CB8AC3E}">
        <p14:creationId xmlns:p14="http://schemas.microsoft.com/office/powerpoint/2010/main" val="1458524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B51D844-6A45-4102-9DB6-2062A2AA3AC1}"/>
              </a:ext>
            </a:extLst>
          </p:cNvPr>
          <p:cNvSpPr>
            <a:spLocks noChangeArrowheads="1"/>
          </p:cNvSpPr>
          <p:nvPr/>
        </p:nvSpPr>
        <p:spPr bwMode="auto">
          <a:xfrm>
            <a:off x="0" y="2524765"/>
            <a:ext cx="12192000" cy="1272992"/>
          </a:xfrm>
          <a:prstGeom prst="rect">
            <a:avLst/>
          </a:prstGeom>
          <a:solidFill>
            <a:srgbClr val="DEEBF7"/>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ctr" defTabSz="914400" rtl="0" eaLnBrk="1" fontAlgn="auto" latinLnBrk="0" hangingPunct="1">
              <a:lnSpc>
                <a:spcPct val="100000"/>
              </a:lnSpc>
              <a:spcBef>
                <a:spcPts val="1200"/>
              </a:spcBef>
              <a:spcAft>
                <a:spcPts val="0"/>
              </a:spcAft>
              <a:buClrTx/>
              <a:buSzTx/>
              <a:buFontTx/>
              <a:buNone/>
              <a:tabLst>
                <a:tab pos="0" algn="l"/>
                <a:tab pos="914400" algn="l"/>
                <a:tab pos="1828800" algn="l"/>
                <a:tab pos="2743200" algn="l"/>
                <a:tab pos="3657600" algn="l"/>
                <a:tab pos="4122738" algn="l"/>
                <a:tab pos="4572000" algn="l"/>
                <a:tab pos="5486400" algn="l"/>
                <a:tab pos="6400800" algn="l"/>
                <a:tab pos="7315200" algn="l"/>
                <a:tab pos="8229600" algn="l"/>
                <a:tab pos="9144000" algn="l"/>
                <a:tab pos="10058400" algn="l"/>
              </a:tabLst>
              <a:defRPr/>
            </a:pPr>
            <a:r>
              <a:rPr kumimoji="1" lang="ja-JP" altLang="en-US" sz="2400" b="1" i="0" u="none" strike="noStrike" kern="1200" cap="none" spc="0" normalizeH="0" baseline="0" noProof="0" dirty="0">
                <a:ln>
                  <a:noFill/>
                </a:ln>
                <a:solidFill>
                  <a:srgbClr val="000000"/>
                </a:solidFill>
                <a:effectLst/>
                <a:uLnTx/>
                <a:uFillTx/>
                <a:latin typeface="UD デジタル 教科書体 NP-B" panose="02020700000000000000" pitchFamily="18" charset="-128"/>
                <a:ea typeface="UD デジタル 教科書体 NP-B" panose="02020700000000000000" pitchFamily="18" charset="-128"/>
                <a:cs typeface="Meiryo UI" panose="020B0604030504040204" pitchFamily="50" charset="-128"/>
              </a:rPr>
              <a:t>第２章　基本目標の実現に向けた重点的に取り組むべき施策</a:t>
            </a:r>
          </a:p>
        </p:txBody>
      </p:sp>
    </p:spTree>
    <p:extLst>
      <p:ext uri="{BB962C8B-B14F-4D97-AF65-F5344CB8AC3E}">
        <p14:creationId xmlns:p14="http://schemas.microsoft.com/office/powerpoint/2010/main" val="3728714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矢印: 五方向 57">
            <a:extLst>
              <a:ext uri="{FF2B5EF4-FFF2-40B4-BE49-F238E27FC236}">
                <a16:creationId xmlns:a16="http://schemas.microsoft.com/office/drawing/2014/main" id="{8C5FA977-0FAF-47AC-90DC-C8F4E3FA6754}"/>
              </a:ext>
            </a:extLst>
          </p:cNvPr>
          <p:cNvSpPr/>
          <p:nvPr/>
        </p:nvSpPr>
        <p:spPr>
          <a:xfrm rot="16200000">
            <a:off x="4850576" y="-112834"/>
            <a:ext cx="2499998" cy="11269137"/>
          </a:xfrm>
          <a:prstGeom prst="homePlate">
            <a:avLst>
              <a:gd name="adj" fmla="val 0"/>
            </a:avLst>
          </a:prstGeom>
          <a:solidFill>
            <a:srgbClr val="CBF1ED"/>
          </a:solidFill>
          <a:ln>
            <a:solidFill>
              <a:srgbClr val="CBF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矢印: 五方向 6">
            <a:extLst>
              <a:ext uri="{FF2B5EF4-FFF2-40B4-BE49-F238E27FC236}">
                <a16:creationId xmlns:a16="http://schemas.microsoft.com/office/drawing/2014/main" id="{3FB4436B-B846-4F19-AAF6-E521FD3DB73C}"/>
              </a:ext>
            </a:extLst>
          </p:cNvPr>
          <p:cNvSpPr/>
          <p:nvPr/>
        </p:nvSpPr>
        <p:spPr>
          <a:xfrm rot="16200000">
            <a:off x="4522957" y="-3041727"/>
            <a:ext cx="3152402" cy="11269137"/>
          </a:xfrm>
          <a:prstGeom prst="homePlate">
            <a:avLst>
              <a:gd name="adj" fmla="val 0"/>
            </a:avLst>
          </a:prstGeom>
          <a:solidFill>
            <a:srgbClr val="CBF1ED"/>
          </a:solidFill>
          <a:ln>
            <a:solidFill>
              <a:srgbClr val="CBF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0" name="Text Box 2">
            <a:extLst>
              <a:ext uri="{FF2B5EF4-FFF2-40B4-BE49-F238E27FC236}">
                <a16:creationId xmlns:a16="http://schemas.microsoft.com/office/drawing/2014/main" id="{C4F0F7DD-FF12-4A0A-89C7-F6DCD2A6E3B6}"/>
              </a:ext>
            </a:extLst>
          </p:cNvPr>
          <p:cNvSpPr txBox="1">
            <a:spLocks noChangeArrowheads="1"/>
          </p:cNvSpPr>
          <p:nvPr/>
        </p:nvSpPr>
        <p:spPr bwMode="auto">
          <a:xfrm>
            <a:off x="9977127" y="6467401"/>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CD1E3EF9-C8F1-45E4-AD9D-B4C5D7756A5D}" type="slidenum">
              <a:rPr kumimoji="1" lang="en-US" altLang="ja-JP"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a:t>
            </a:fld>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1" name="正方形/長方形 30">
            <a:extLst>
              <a:ext uri="{FF2B5EF4-FFF2-40B4-BE49-F238E27FC236}">
                <a16:creationId xmlns:a16="http://schemas.microsoft.com/office/drawing/2014/main" id="{4C7A888E-1084-46AF-8ADC-6DED06D74577}"/>
              </a:ext>
            </a:extLst>
          </p:cNvPr>
          <p:cNvSpPr>
            <a:spLocks/>
          </p:cNvSpPr>
          <p:nvPr/>
        </p:nvSpPr>
        <p:spPr>
          <a:xfrm>
            <a:off x="0" y="4583"/>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Times New Roman"/>
              </a:rPr>
              <a:t>　基本目標の実現に向けた重点的に取り組むべき施策</a:t>
            </a:r>
          </a:p>
        </p:txBody>
      </p:sp>
      <p:sp>
        <p:nvSpPr>
          <p:cNvPr id="6" name="角丸四角形 65">
            <a:extLst>
              <a:ext uri="{FF2B5EF4-FFF2-40B4-BE49-F238E27FC236}">
                <a16:creationId xmlns:a16="http://schemas.microsoft.com/office/drawing/2014/main" id="{F226CF4D-9C87-482C-8143-592341ACB254}"/>
              </a:ext>
            </a:extLst>
          </p:cNvPr>
          <p:cNvSpPr/>
          <p:nvPr/>
        </p:nvSpPr>
        <p:spPr>
          <a:xfrm>
            <a:off x="458280" y="555072"/>
            <a:ext cx="4519162" cy="504255"/>
          </a:xfrm>
          <a:prstGeom prst="roundRect">
            <a:avLst>
              <a:gd name="adj" fmla="val 7429"/>
            </a:avLst>
          </a:prstGeom>
          <a:solidFill>
            <a:srgbClr val="98DDD5"/>
          </a:solidFill>
          <a:ln w="38100">
            <a:solidFill>
              <a:schemeClr val="bg1"/>
            </a:solidFill>
          </a:ln>
          <a:effectLst/>
          <a:scene3d>
            <a:camera prst="orthographicFront">
              <a:rot lat="0" lon="0" rev="0"/>
            </a:camera>
            <a:lightRig rig="threePt" dir="t">
              <a:rot lat="0" lon="0" rev="1200000"/>
            </a:lightRig>
          </a:scene3d>
          <a:sp3d/>
        </p:spPr>
        <p:txBody>
          <a:bodyPr lIns="91430" tIns="45714" rIns="91430" bIns="45714" rtlCol="0" anchor="ctr"/>
          <a:lstStyle/>
          <a:p>
            <a:pPr marL="0" marR="0" lvl="0" indent="0" algn="ctr" defTabSz="914290" rtl="0" eaLnBrk="1" fontAlgn="auto" latinLnBrk="0" hangingPunct="1">
              <a:lnSpc>
                <a:spcPts val="196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7095B8DD-36CE-4144-AF1F-5F9CCE17C8AE}"/>
              </a:ext>
            </a:extLst>
          </p:cNvPr>
          <p:cNvSpPr txBox="1"/>
          <p:nvPr/>
        </p:nvSpPr>
        <p:spPr>
          <a:xfrm>
            <a:off x="606008" y="580861"/>
            <a:ext cx="417302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国内外から人々を惹きつける</a:t>
            </a:r>
          </a:p>
        </p:txBody>
      </p:sp>
      <p:sp>
        <p:nvSpPr>
          <p:cNvPr id="9" name="テキスト ボックス 8">
            <a:extLst>
              <a:ext uri="{FF2B5EF4-FFF2-40B4-BE49-F238E27FC236}">
                <a16:creationId xmlns:a16="http://schemas.microsoft.com/office/drawing/2014/main" id="{E310BF7E-AA8C-48A0-B670-3B2BAA7DEFEC}"/>
              </a:ext>
            </a:extLst>
          </p:cNvPr>
          <p:cNvSpPr txBox="1"/>
          <p:nvPr/>
        </p:nvSpPr>
        <p:spPr>
          <a:xfrm>
            <a:off x="454212" y="1159508"/>
            <a:ext cx="6981758" cy="300595"/>
          </a:xfrm>
          <a:prstGeom prst="rect">
            <a:avLst/>
          </a:prstGeom>
          <a:noFill/>
        </p:spPr>
        <p:txBody>
          <a:bodyPr wrap="square">
            <a:spAutoFit/>
          </a:bodyPr>
          <a:lstStyle/>
          <a:p>
            <a:pPr marL="182563" marR="0" lvl="0" indent="-180975" algn="just" defTabSz="914400" rtl="0" eaLnBrk="1" fontAlgn="auto" latinLnBrk="0" hangingPunct="1">
              <a:lnSpc>
                <a:spcPts val="1400"/>
              </a:lnSpc>
              <a:spcBef>
                <a:spcPts val="0"/>
              </a:spcBef>
              <a:spcAft>
                <a:spcPts val="0"/>
              </a:spcAft>
              <a:buClrTx/>
              <a:buSzTx/>
              <a:buFontTx/>
              <a:buNone/>
              <a:tabLst/>
              <a:defRPr/>
            </a:pPr>
            <a:r>
              <a:rPr kumimoji="1" lang="ja-JP" altLang="en-US" sz="1800" b="1" i="0" u="sng"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魅力的で居心地の良い住環境の形成とまちづくりの推進</a:t>
            </a:r>
            <a:endParaRPr kumimoji="1" lang="en-US" altLang="ja-JP" sz="1800" b="1" i="0" u="sng"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11" name="テキスト ボックス 10">
            <a:extLst>
              <a:ext uri="{FF2B5EF4-FFF2-40B4-BE49-F238E27FC236}">
                <a16:creationId xmlns:a16="http://schemas.microsoft.com/office/drawing/2014/main" id="{DFB19316-7603-4FA1-9B2E-AE780A2ED839}"/>
              </a:ext>
            </a:extLst>
          </p:cNvPr>
          <p:cNvSpPr txBox="1"/>
          <p:nvPr/>
        </p:nvSpPr>
        <p:spPr>
          <a:xfrm>
            <a:off x="5437063" y="4338426"/>
            <a:ext cx="6852031" cy="300595"/>
          </a:xfrm>
          <a:prstGeom prst="rect">
            <a:avLst/>
          </a:prstGeom>
          <a:noFill/>
        </p:spPr>
        <p:txBody>
          <a:bodyPr wrap="square">
            <a:spAutoFit/>
          </a:bodyPr>
          <a:lstStyle/>
          <a:p>
            <a:pPr marL="182563" marR="0" lvl="0" indent="-180975" algn="just" defTabSz="914400" rtl="0" eaLnBrk="1" fontAlgn="auto" latinLnBrk="0" hangingPunct="1">
              <a:lnSpc>
                <a:spcPts val="1400"/>
              </a:lnSpc>
              <a:spcBef>
                <a:spcPts val="0"/>
              </a:spcBef>
              <a:spcAft>
                <a:spcPts val="0"/>
              </a:spcAft>
              <a:buClrTx/>
              <a:buSzTx/>
              <a:buFontTx/>
              <a:buNone/>
              <a:tabLst/>
              <a:defRPr/>
            </a:pPr>
            <a:r>
              <a:rPr kumimoji="1" lang="ja-JP" altLang="en-US" sz="1800" b="1" i="0" u="sng"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良質で健康的な住まいの普及と循環型住宅市場の形成</a:t>
            </a:r>
            <a:endParaRPr kumimoji="1" lang="en-US" altLang="ja-JP" sz="1800" b="1" i="0" u="sng"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13" name="テキスト ボックス 12">
            <a:extLst>
              <a:ext uri="{FF2B5EF4-FFF2-40B4-BE49-F238E27FC236}">
                <a16:creationId xmlns:a16="http://schemas.microsoft.com/office/drawing/2014/main" id="{6366A6AF-BA64-45AD-A8C8-F4D1CBA32CB1}"/>
              </a:ext>
            </a:extLst>
          </p:cNvPr>
          <p:cNvSpPr txBox="1"/>
          <p:nvPr/>
        </p:nvSpPr>
        <p:spPr>
          <a:xfrm>
            <a:off x="630104" y="3709517"/>
            <a:ext cx="3598031" cy="307777"/>
          </a:xfrm>
          <a:prstGeom prst="rect">
            <a:avLst/>
          </a:prstGeom>
          <a:noFill/>
        </p:spPr>
        <p:txBody>
          <a:bodyPr wrap="square">
            <a:spAutoFit/>
          </a:bodyPr>
          <a:lstStyle/>
          <a:p>
            <a:pPr marL="182563"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・みどりあふれる住環境の形成</a:t>
            </a:r>
            <a:endParaRPr kumimoji="1" lang="en-US" altLang="ja-JP"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15" name="テキスト ボックス 14">
            <a:extLst>
              <a:ext uri="{FF2B5EF4-FFF2-40B4-BE49-F238E27FC236}">
                <a16:creationId xmlns:a16="http://schemas.microsoft.com/office/drawing/2014/main" id="{FEE38EB5-C550-441E-B93B-EE94075F6139}"/>
              </a:ext>
            </a:extLst>
          </p:cNvPr>
          <p:cNvSpPr txBox="1"/>
          <p:nvPr/>
        </p:nvSpPr>
        <p:spPr>
          <a:xfrm>
            <a:off x="5608716" y="4544001"/>
            <a:ext cx="6094562" cy="307777"/>
          </a:xfrm>
          <a:prstGeom prst="rect">
            <a:avLst/>
          </a:prstGeom>
          <a:noFill/>
        </p:spPr>
        <p:txBody>
          <a:bodyPr wrap="square">
            <a:spAutoFit/>
          </a:bodyPr>
          <a:lstStyle/>
          <a:p>
            <a:pPr marL="182563"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・新技術を取り入れた住まいの普及促進</a:t>
            </a:r>
          </a:p>
        </p:txBody>
      </p:sp>
      <p:sp>
        <p:nvSpPr>
          <p:cNvPr id="10" name="テキスト ボックス 9">
            <a:extLst>
              <a:ext uri="{FF2B5EF4-FFF2-40B4-BE49-F238E27FC236}">
                <a16:creationId xmlns:a16="http://schemas.microsoft.com/office/drawing/2014/main" id="{73FAEEBF-900A-4134-9B31-1006D8EF25E1}"/>
              </a:ext>
            </a:extLst>
          </p:cNvPr>
          <p:cNvSpPr txBox="1"/>
          <p:nvPr/>
        </p:nvSpPr>
        <p:spPr>
          <a:xfrm>
            <a:off x="1172306" y="1586434"/>
            <a:ext cx="554426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景観条例等に基づく規制誘導、市町村の景観行政団体化、</a:t>
            </a:r>
            <a:r>
              <a:rPr kumimoji="1" lang="ja-JP" altLang="en-US" sz="1100" b="0" i="0" u="none" strike="noStrike" kern="1200" cap="none" spc="-15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「ビュースポットおおさか」など</a:t>
            </a:r>
            <a:r>
              <a:rPr kumimoji="1" lang="ja-JP" altLang="en-US"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情報発信を通じた来訪・周遊促進　など</a:t>
            </a:r>
          </a:p>
        </p:txBody>
      </p:sp>
      <p:sp>
        <p:nvSpPr>
          <p:cNvPr id="17" name="テキスト ボックス 16">
            <a:extLst>
              <a:ext uri="{FF2B5EF4-FFF2-40B4-BE49-F238E27FC236}">
                <a16:creationId xmlns:a16="http://schemas.microsoft.com/office/drawing/2014/main" id="{ACD1693A-6D7B-4161-9C8A-1A5927A0D67B}"/>
              </a:ext>
            </a:extLst>
          </p:cNvPr>
          <p:cNvSpPr txBox="1"/>
          <p:nvPr/>
        </p:nvSpPr>
        <p:spPr>
          <a:xfrm>
            <a:off x="1172306" y="2139364"/>
            <a:ext cx="565505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バリアフリー法や大阪府福祉のまちづくり条例、ガイドライン等に基づく規制誘導、</a:t>
            </a:r>
            <a:r>
              <a:rPr kumimoji="1" lang="ja-JP" altLang="en-US" sz="1100" b="0" i="0" u="none" strike="noStrike" kern="1200" cap="none" spc="-15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バリアフリー</a:t>
            </a:r>
            <a:r>
              <a:rPr kumimoji="1" lang="ja-JP" altLang="en-US"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情報の発信、建築物や駅、道路などの</a:t>
            </a:r>
            <a:r>
              <a:rPr kumimoji="1" lang="ja-JP" altLang="en-US" sz="1100" b="0" i="0" u="none" strike="noStrike" kern="1200" cap="none" spc="-15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面的・一体的なまちのバリアフリー化　</a:t>
            </a:r>
            <a:r>
              <a:rPr kumimoji="1" lang="ja-JP" altLang="en-US"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など</a:t>
            </a:r>
          </a:p>
        </p:txBody>
      </p:sp>
      <p:sp>
        <p:nvSpPr>
          <p:cNvPr id="18" name="テキスト ボックス 17">
            <a:extLst>
              <a:ext uri="{FF2B5EF4-FFF2-40B4-BE49-F238E27FC236}">
                <a16:creationId xmlns:a16="http://schemas.microsoft.com/office/drawing/2014/main" id="{2DBA0204-8C1E-4A3C-A6AE-2F5457F45518}"/>
              </a:ext>
            </a:extLst>
          </p:cNvPr>
          <p:cNvSpPr txBox="1"/>
          <p:nvPr/>
        </p:nvSpPr>
        <p:spPr>
          <a:xfrm>
            <a:off x="1172306" y="2730304"/>
            <a:ext cx="552082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ICT</a:t>
            </a:r>
            <a:r>
              <a:rPr kumimoji="1" lang="ja-JP" altLang="en-US"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等の先端技術</a:t>
            </a:r>
            <a:r>
              <a:rPr kumimoji="1" lang="ja-JP" altLang="en-US" sz="1100" b="0" i="0" u="none" strike="noStrike" kern="1200" cap="none" spc="-15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を活用したヘルスケアやモビリティ等を導入したスマートシティ等の推進、</a:t>
            </a:r>
            <a:endParaRPr kumimoji="1" lang="en-US" altLang="ja-JP" sz="1100" b="0" i="0" u="none" strike="noStrike" kern="1200" cap="none" spc="-15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15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公的賃貸住宅の空室等</a:t>
            </a:r>
            <a:r>
              <a:rPr lang="ja-JP" altLang="en-US" sz="1100" spc="-150" dirty="0">
                <a:solidFill>
                  <a:prstClr val="black"/>
                </a:solidFill>
                <a:latin typeface="UD デジタル 教科書体 N-R" panose="02020400000000000000" pitchFamily="17" charset="-128"/>
                <a:ea typeface="UD デジタル 教科書体 N-R" panose="02020400000000000000" pitchFamily="17" charset="-128"/>
              </a:rPr>
              <a:t>を活用した</a:t>
            </a:r>
            <a:r>
              <a:rPr kumimoji="1" lang="ja-JP" altLang="en-US" sz="1100" b="0" i="0" u="none" strike="noStrike" kern="1200" cap="none" spc="-15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介護・医療、生活支援施設や子どもの預かり施設等の導入　など</a:t>
            </a:r>
          </a:p>
        </p:txBody>
      </p:sp>
      <p:sp>
        <p:nvSpPr>
          <p:cNvPr id="23" name="テキスト ボックス 22">
            <a:extLst>
              <a:ext uri="{FF2B5EF4-FFF2-40B4-BE49-F238E27FC236}">
                <a16:creationId xmlns:a16="http://schemas.microsoft.com/office/drawing/2014/main" id="{4EEA3709-86CF-406D-87C8-CC9BECAAA63D}"/>
              </a:ext>
            </a:extLst>
          </p:cNvPr>
          <p:cNvSpPr txBox="1"/>
          <p:nvPr/>
        </p:nvSpPr>
        <p:spPr>
          <a:xfrm>
            <a:off x="1172307" y="3316852"/>
            <a:ext cx="552082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利用価値の高い古民家等の活用、民間事業者が主体となったリノベーション、</a:t>
            </a:r>
            <a:r>
              <a:rPr kumimoji="1" lang="ja-JP" altLang="ja-JP" sz="1100" b="0" i="0" u="none" strike="noStrike" kern="1200" cap="none" normalizeH="0" baseline="0" noProof="0" dirty="0">
                <a:ln>
                  <a:noFill/>
                </a:ln>
                <a:solidFill>
                  <a:prstClr val="black"/>
                </a:solidFill>
                <a:effectLst/>
                <a:uLnTx/>
                <a:uFillTx/>
                <a:latin typeface="Century" panose="02040604050505020304" pitchFamily="18" charset="0"/>
                <a:ea typeface="UD デジタル 教科書体 NK-R" panose="02020400000000000000" pitchFamily="18" charset="-128"/>
                <a:cs typeface="Times New Roman" panose="02020603050405020304" pitchFamily="18" charset="0"/>
              </a:rPr>
              <a:t>歴史的</a:t>
            </a:r>
            <a:r>
              <a:rPr kumimoji="1" lang="ja-JP" altLang="ja-JP" sz="1100" b="0" i="0" u="none" strike="noStrike" kern="1200" cap="none" normalizeH="0" baseline="0" noProof="0" dirty="0">
                <a:ln>
                  <a:noFill/>
                </a:ln>
                <a:solidFill>
                  <a:srgbClr val="000000"/>
                </a:solidFill>
                <a:effectLst/>
                <a:uLnTx/>
                <a:uFillTx/>
                <a:latin typeface="Century" panose="02040604050505020304" pitchFamily="18" charset="0"/>
                <a:ea typeface="UD デジタル 教科書体 NK-R" panose="02020400000000000000" pitchFamily="18" charset="-128"/>
                <a:cs typeface="Times New Roman" panose="02020603050405020304" pitchFamily="18" charset="0"/>
              </a:rPr>
              <a:t>資源を活用したまちづくり</a:t>
            </a:r>
            <a:r>
              <a:rPr kumimoji="1" lang="ja-JP" altLang="en-US" sz="1100" b="0" i="0" u="none" strike="noStrike" kern="1200" cap="none" normalizeH="0" baseline="0" noProof="0" dirty="0">
                <a:ln>
                  <a:noFill/>
                </a:ln>
                <a:solidFill>
                  <a:srgbClr val="000000"/>
                </a:solidFill>
                <a:effectLst/>
                <a:uLnTx/>
                <a:uFillTx/>
                <a:latin typeface="Century" panose="02040604050505020304" pitchFamily="18" charset="0"/>
                <a:ea typeface="UD デジタル 教科書体 NK-R" panose="02020400000000000000" pitchFamily="18" charset="-128"/>
                <a:cs typeface="Times New Roman" panose="02020603050405020304" pitchFamily="18" charset="0"/>
              </a:rPr>
              <a:t>の</a:t>
            </a:r>
            <a:r>
              <a:rPr kumimoji="1" lang="ja-JP" altLang="ja-JP" sz="1100" b="0" i="0" u="none" strike="noStrike" kern="1200" cap="none" normalizeH="0" baseline="0" noProof="0" dirty="0">
                <a:ln>
                  <a:noFill/>
                </a:ln>
                <a:solidFill>
                  <a:srgbClr val="000000"/>
                </a:solidFill>
                <a:effectLst/>
                <a:uLnTx/>
                <a:uFillTx/>
                <a:latin typeface="Century" panose="02040604050505020304" pitchFamily="18" charset="0"/>
                <a:ea typeface="UD デジタル 教科書体 NK-R" panose="02020400000000000000" pitchFamily="18" charset="-128"/>
                <a:cs typeface="Times New Roman" panose="02020603050405020304" pitchFamily="18" charset="0"/>
              </a:rPr>
              <a:t>推進</a:t>
            </a:r>
            <a:r>
              <a:rPr kumimoji="1" lang="ja-JP" altLang="en-US" sz="1100" b="0" i="0" u="none" strike="noStrike" kern="1200" cap="none" normalizeH="0" baseline="0" noProof="0" dirty="0">
                <a:ln>
                  <a:noFill/>
                </a:ln>
                <a:solidFill>
                  <a:srgbClr val="000000"/>
                </a:solidFill>
                <a:effectLst/>
                <a:uLnTx/>
                <a:uFillTx/>
                <a:latin typeface="Century" panose="02040604050505020304" pitchFamily="18" charset="0"/>
                <a:ea typeface="UD デジタル 教科書体 NK-R" panose="02020400000000000000" pitchFamily="18" charset="-128"/>
                <a:cs typeface="Times New Roman" panose="02020603050405020304" pitchFamily="18" charset="0"/>
              </a:rPr>
              <a:t>　など</a:t>
            </a:r>
            <a:endParaRPr kumimoji="1" lang="ja-JP" altLang="en-US" sz="1100" b="0" i="0" u="none" strike="noStrike" kern="1200" cap="none"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26" name="テキスト ボックス 25">
            <a:extLst>
              <a:ext uri="{FF2B5EF4-FFF2-40B4-BE49-F238E27FC236}">
                <a16:creationId xmlns:a16="http://schemas.microsoft.com/office/drawing/2014/main" id="{9BDB9A68-3103-44B3-80A6-84F3CAA6D9EC}"/>
              </a:ext>
            </a:extLst>
          </p:cNvPr>
          <p:cNvSpPr txBox="1"/>
          <p:nvPr/>
        </p:nvSpPr>
        <p:spPr>
          <a:xfrm>
            <a:off x="1172306" y="3942279"/>
            <a:ext cx="589906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建築物における緑化、都市公園などにおける質の高いみどりの空間づくりの推進 など</a:t>
            </a:r>
          </a:p>
        </p:txBody>
      </p:sp>
      <p:sp>
        <p:nvSpPr>
          <p:cNvPr id="27" name="テキスト ボックス 26">
            <a:extLst>
              <a:ext uri="{FF2B5EF4-FFF2-40B4-BE49-F238E27FC236}">
                <a16:creationId xmlns:a16="http://schemas.microsoft.com/office/drawing/2014/main" id="{3D54AE54-8768-4C03-A9EA-C46883F69E05}"/>
              </a:ext>
            </a:extLst>
          </p:cNvPr>
          <p:cNvSpPr txBox="1"/>
          <p:nvPr/>
        </p:nvSpPr>
        <p:spPr>
          <a:xfrm>
            <a:off x="6163750" y="4740843"/>
            <a:ext cx="552675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100" normalizeH="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大阪・関西万博で披露された住まいに関する新技術等を用いた住まいの普及促進　など</a:t>
            </a:r>
          </a:p>
        </p:txBody>
      </p:sp>
      <p:sp>
        <p:nvSpPr>
          <p:cNvPr id="28" name="テキスト ボックス 27">
            <a:extLst>
              <a:ext uri="{FF2B5EF4-FFF2-40B4-BE49-F238E27FC236}">
                <a16:creationId xmlns:a16="http://schemas.microsoft.com/office/drawing/2014/main" id="{E2646C1D-3248-4DE6-A9A5-D450DE2B9687}"/>
              </a:ext>
            </a:extLst>
          </p:cNvPr>
          <p:cNvSpPr txBox="1"/>
          <p:nvPr/>
        </p:nvSpPr>
        <p:spPr>
          <a:xfrm>
            <a:off x="6184142" y="5172553"/>
            <a:ext cx="5509257"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10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建築物省エネ法の適切な運用、再生可能エネルギー設備の導入強化に向けた制度の検討、ライフサイクル全体を通じた</a:t>
            </a:r>
            <a:r>
              <a:rPr kumimoji="1" lang="en-US" altLang="ja-JP" sz="1100" b="0" i="0" u="none" strike="noStrike" kern="1200" cap="none" spc="-10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CO</a:t>
            </a:r>
            <a:r>
              <a:rPr kumimoji="1" lang="en-US" altLang="ja-JP" sz="1100" b="0" i="0" u="none" strike="noStrike" kern="1200" cap="none" spc="-100" normalizeH="0" baseline="-2500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2</a:t>
            </a:r>
            <a:r>
              <a:rPr kumimoji="1" lang="ja-JP" altLang="en-US" sz="1100" b="0" i="0" u="none" strike="noStrike" kern="1200" cap="none" spc="-10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削減、</a:t>
            </a:r>
            <a:r>
              <a:rPr kumimoji="1" lang="en-US" altLang="ja-JP" sz="1100" b="0" i="0" u="none" strike="noStrike" kern="1200" cap="none" spc="-10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ZEH</a:t>
            </a:r>
            <a:r>
              <a:rPr kumimoji="1" lang="ja-JP" altLang="en-US" sz="1100" b="0" i="0" u="none" strike="noStrike" kern="1200" cap="none" spc="-10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の普及や</a:t>
            </a:r>
            <a:r>
              <a:rPr kumimoji="1" lang="en-US" altLang="ja-JP" sz="1100" b="0" i="0" u="none" strike="noStrike" kern="1200" cap="none" spc="-10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ZEB</a:t>
            </a:r>
            <a:r>
              <a:rPr kumimoji="1" lang="ja-JP" altLang="en-US" sz="1100" b="0" i="0" u="none" strike="noStrike" kern="1200" cap="none" spc="-10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化の推進、まち全体で再生可能エネルギーを活用・融通するエネルギーの面的利用　など</a:t>
            </a:r>
          </a:p>
        </p:txBody>
      </p:sp>
      <p:sp>
        <p:nvSpPr>
          <p:cNvPr id="29" name="テキスト ボックス 28">
            <a:extLst>
              <a:ext uri="{FF2B5EF4-FFF2-40B4-BE49-F238E27FC236}">
                <a16:creationId xmlns:a16="http://schemas.microsoft.com/office/drawing/2014/main" id="{B6F0EAA1-7CC0-4E0B-85D8-94EE955540F2}"/>
              </a:ext>
            </a:extLst>
          </p:cNvPr>
          <p:cNvSpPr txBox="1"/>
          <p:nvPr/>
        </p:nvSpPr>
        <p:spPr>
          <a:xfrm>
            <a:off x="6230441" y="5931009"/>
            <a:ext cx="552675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100" normalizeH="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設計・施工に係る先進的な技術の普及、国内産材をはじめとする木材利用の推進 など</a:t>
            </a:r>
          </a:p>
        </p:txBody>
      </p:sp>
      <p:sp>
        <p:nvSpPr>
          <p:cNvPr id="30" name="テキスト ボックス 29">
            <a:extLst>
              <a:ext uri="{FF2B5EF4-FFF2-40B4-BE49-F238E27FC236}">
                <a16:creationId xmlns:a16="http://schemas.microsoft.com/office/drawing/2014/main" id="{1CA993E9-8476-42D0-82A8-7CBEBA60A72C}"/>
              </a:ext>
            </a:extLst>
          </p:cNvPr>
          <p:cNvSpPr txBox="1"/>
          <p:nvPr/>
        </p:nvSpPr>
        <p:spPr>
          <a:xfrm>
            <a:off x="6242017" y="6371430"/>
            <a:ext cx="550925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既存住宅の住宅性能表示制度などの普及促進、リフォーム等に関する情報提供や事業者の紹介、維持管理をサポートする仕組みの構築　など</a:t>
            </a:r>
          </a:p>
        </p:txBody>
      </p:sp>
      <p:sp>
        <p:nvSpPr>
          <p:cNvPr id="34" name="テキスト ボックス 33">
            <a:extLst>
              <a:ext uri="{FF2B5EF4-FFF2-40B4-BE49-F238E27FC236}">
                <a16:creationId xmlns:a16="http://schemas.microsoft.com/office/drawing/2014/main" id="{26C4CE65-7E8C-4660-BE1F-E188F5F2BCF3}"/>
              </a:ext>
            </a:extLst>
          </p:cNvPr>
          <p:cNvSpPr txBox="1"/>
          <p:nvPr/>
        </p:nvSpPr>
        <p:spPr>
          <a:xfrm>
            <a:off x="5630192" y="5713664"/>
            <a:ext cx="4604849" cy="307777"/>
          </a:xfrm>
          <a:prstGeom prst="rect">
            <a:avLst/>
          </a:prstGeom>
          <a:noFill/>
        </p:spPr>
        <p:txBody>
          <a:bodyPr wrap="square">
            <a:spAutoFit/>
          </a:bodyPr>
          <a:lstStyle/>
          <a:p>
            <a:pPr marL="182563"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・木造建築物の普及促進</a:t>
            </a:r>
          </a:p>
        </p:txBody>
      </p:sp>
      <p:sp>
        <p:nvSpPr>
          <p:cNvPr id="39" name="テキスト ボックス 38">
            <a:extLst>
              <a:ext uri="{FF2B5EF4-FFF2-40B4-BE49-F238E27FC236}">
                <a16:creationId xmlns:a16="http://schemas.microsoft.com/office/drawing/2014/main" id="{9A0CE295-5B79-47DD-84EC-21C5C1AF5CA4}"/>
              </a:ext>
            </a:extLst>
          </p:cNvPr>
          <p:cNvSpPr txBox="1"/>
          <p:nvPr/>
        </p:nvSpPr>
        <p:spPr>
          <a:xfrm>
            <a:off x="7553668" y="2478850"/>
            <a:ext cx="1729961" cy="215444"/>
          </a:xfrm>
          <a:prstGeom prst="rect">
            <a:avLst/>
          </a:prstGeom>
          <a:noFill/>
        </p:spPr>
        <p:txBody>
          <a:bodyPr wrap="non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ビュースポットおおさか　公式ガイドブック</a:t>
            </a:r>
          </a:p>
        </p:txBody>
      </p:sp>
      <p:pic>
        <p:nvPicPr>
          <p:cNvPr id="42" name="図 41">
            <a:extLst>
              <a:ext uri="{FF2B5EF4-FFF2-40B4-BE49-F238E27FC236}">
                <a16:creationId xmlns:a16="http://schemas.microsoft.com/office/drawing/2014/main" id="{FD17AC5C-96EE-4F92-8A80-CF9C7D90EED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0178" y="4335859"/>
            <a:ext cx="1694040" cy="1286655"/>
          </a:xfrm>
          <a:prstGeom prst="rect">
            <a:avLst/>
          </a:prstGeom>
        </p:spPr>
      </p:pic>
      <p:sp>
        <p:nvSpPr>
          <p:cNvPr id="44" name="テキスト ボックス 43">
            <a:extLst>
              <a:ext uri="{FF2B5EF4-FFF2-40B4-BE49-F238E27FC236}">
                <a16:creationId xmlns:a16="http://schemas.microsoft.com/office/drawing/2014/main" id="{B2E5D326-F52F-4655-B579-80043B5273BC}"/>
              </a:ext>
            </a:extLst>
          </p:cNvPr>
          <p:cNvSpPr txBox="1"/>
          <p:nvPr/>
        </p:nvSpPr>
        <p:spPr>
          <a:xfrm>
            <a:off x="626067" y="5659803"/>
            <a:ext cx="1919954" cy="107722"/>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出典：大阪・関西万博　大阪ヘルスケアパビリオン</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HP</a:t>
            </a:r>
            <a:endPar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46" name="図 45">
            <a:extLst>
              <a:ext uri="{FF2B5EF4-FFF2-40B4-BE49-F238E27FC236}">
                <a16:creationId xmlns:a16="http://schemas.microsoft.com/office/drawing/2014/main" id="{36A03CEB-D73B-4422-83C2-441FE7B4620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746746" y="2768573"/>
            <a:ext cx="1767793" cy="1235698"/>
          </a:xfrm>
          <a:prstGeom prst="rect">
            <a:avLst/>
          </a:prstGeom>
        </p:spPr>
      </p:pic>
      <p:sp>
        <p:nvSpPr>
          <p:cNvPr id="47" name="テキスト ボックス 46">
            <a:extLst>
              <a:ext uri="{FF2B5EF4-FFF2-40B4-BE49-F238E27FC236}">
                <a16:creationId xmlns:a16="http://schemas.microsoft.com/office/drawing/2014/main" id="{053F5E9D-6E9A-4116-8834-D21A5C331463}"/>
              </a:ext>
            </a:extLst>
          </p:cNvPr>
          <p:cNvSpPr txBox="1"/>
          <p:nvPr/>
        </p:nvSpPr>
        <p:spPr>
          <a:xfrm>
            <a:off x="9853838" y="3897759"/>
            <a:ext cx="2110173" cy="271284"/>
          </a:xfrm>
          <a:prstGeom prst="rect">
            <a:avLst/>
          </a:prstGeom>
          <a:noFill/>
        </p:spPr>
        <p:txBody>
          <a:bodyPr wrap="square" tIns="72000" bIns="0">
            <a:spAutoFit/>
          </a:bodyPr>
          <a:lstStyle/>
          <a:p>
            <a:pPr marL="0" marR="0" lvl="0" indent="0" algn="just" defTabSz="914400" rtl="0" eaLnBrk="1" fontAlgn="auto" latinLnBrk="0" hangingPunct="1">
              <a:lnSpc>
                <a:spcPts val="18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大阪のまちづくりグランドデザイン</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49" name="テキスト ボックス 48">
            <a:extLst>
              <a:ext uri="{FF2B5EF4-FFF2-40B4-BE49-F238E27FC236}">
                <a16:creationId xmlns:a16="http://schemas.microsoft.com/office/drawing/2014/main" id="{B4CBF819-7BD7-4BAC-B7F0-B8A16A476171}"/>
              </a:ext>
            </a:extLst>
          </p:cNvPr>
          <p:cNvSpPr txBox="1"/>
          <p:nvPr/>
        </p:nvSpPr>
        <p:spPr>
          <a:xfrm>
            <a:off x="2440029" y="5183471"/>
            <a:ext cx="133591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出典：公益社団法人</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年日本国際博覧会協会</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HP</a:t>
            </a:r>
            <a:endPar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4" name="テキスト ボックス 53">
            <a:extLst>
              <a:ext uri="{FF2B5EF4-FFF2-40B4-BE49-F238E27FC236}">
                <a16:creationId xmlns:a16="http://schemas.microsoft.com/office/drawing/2014/main" id="{A91CDE87-100A-4C16-9DFE-3391C6347CF9}"/>
              </a:ext>
            </a:extLst>
          </p:cNvPr>
          <p:cNvSpPr txBox="1"/>
          <p:nvPr/>
        </p:nvSpPr>
        <p:spPr>
          <a:xfrm>
            <a:off x="622010" y="1359810"/>
            <a:ext cx="3791728" cy="307777"/>
          </a:xfrm>
          <a:prstGeom prst="rect">
            <a:avLst/>
          </a:prstGeom>
          <a:noFill/>
        </p:spPr>
        <p:txBody>
          <a:bodyPr wrap="square">
            <a:spAutoFit/>
          </a:bodyPr>
          <a:lstStyle/>
          <a:p>
            <a:pPr marL="182563"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・世界に誇れる景観づくり</a:t>
            </a:r>
            <a:endParaRPr kumimoji="1" lang="en-US" altLang="ja-JP"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55" name="テキスト ボックス 54">
            <a:extLst>
              <a:ext uri="{FF2B5EF4-FFF2-40B4-BE49-F238E27FC236}">
                <a16:creationId xmlns:a16="http://schemas.microsoft.com/office/drawing/2014/main" id="{0964BFB1-4745-4C0D-B994-A1AE7DAD906B}"/>
              </a:ext>
            </a:extLst>
          </p:cNvPr>
          <p:cNvSpPr txBox="1"/>
          <p:nvPr/>
        </p:nvSpPr>
        <p:spPr>
          <a:xfrm>
            <a:off x="630802" y="1941528"/>
            <a:ext cx="3879652" cy="307777"/>
          </a:xfrm>
          <a:prstGeom prst="rect">
            <a:avLst/>
          </a:prstGeom>
          <a:noFill/>
        </p:spPr>
        <p:txBody>
          <a:bodyPr wrap="square">
            <a:spAutoFit/>
          </a:bodyPr>
          <a:lstStyle/>
          <a:p>
            <a:pPr marL="182563"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・ユニバーサルデザインのまちづくりの推進</a:t>
            </a:r>
            <a:endParaRPr kumimoji="1" lang="en-US" altLang="ja-JP"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56" name="テキスト ボックス 55">
            <a:extLst>
              <a:ext uri="{FF2B5EF4-FFF2-40B4-BE49-F238E27FC236}">
                <a16:creationId xmlns:a16="http://schemas.microsoft.com/office/drawing/2014/main" id="{4E03DD76-253E-4B9A-AE46-E8852746B32E}"/>
              </a:ext>
            </a:extLst>
          </p:cNvPr>
          <p:cNvSpPr txBox="1"/>
          <p:nvPr/>
        </p:nvSpPr>
        <p:spPr>
          <a:xfrm>
            <a:off x="630104" y="2500311"/>
            <a:ext cx="4224941" cy="307777"/>
          </a:xfrm>
          <a:prstGeom prst="rect">
            <a:avLst/>
          </a:prstGeom>
          <a:noFill/>
        </p:spPr>
        <p:txBody>
          <a:bodyPr wrap="square">
            <a:spAutoFit/>
          </a:bodyPr>
          <a:lstStyle/>
          <a:p>
            <a:pPr marL="182563"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a:t>
            </a:r>
            <a:r>
              <a:rPr kumimoji="1" lang="ja-JP" altLang="en-US" sz="1400" b="1" i="0" u="none" strike="noStrike" kern="1200" cap="none" spc="-18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スマートシティ</a:t>
            </a:r>
            <a:r>
              <a:rPr lang="ja-JP" altLang="en-US" sz="1400" b="1" spc="-180" dirty="0">
                <a:solidFill>
                  <a:prstClr val="black"/>
                </a:solidFill>
                <a:latin typeface="UD デジタル 教科書体 N-R" panose="02020400000000000000" pitchFamily="17" charset="-128"/>
                <a:ea typeface="UD デジタル 教科書体 N-R" panose="02020400000000000000" pitchFamily="17" charset="-128"/>
              </a:rPr>
              <a:t>など</a:t>
            </a:r>
            <a:r>
              <a:rPr kumimoji="1" lang="ja-JP" altLang="en-US" sz="1400" b="1" i="0" u="none" strike="noStrike" kern="1200" cap="none" spc="-18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個性あるまちづくりの推進</a:t>
            </a:r>
            <a:endParaRPr kumimoji="1" lang="en-US" altLang="ja-JP" sz="1400" b="1" i="0" u="none" strike="noStrike" kern="1200" cap="none" spc="-18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57" name="テキスト ボックス 56">
            <a:extLst>
              <a:ext uri="{FF2B5EF4-FFF2-40B4-BE49-F238E27FC236}">
                <a16:creationId xmlns:a16="http://schemas.microsoft.com/office/drawing/2014/main" id="{E6015B9F-6C15-48EC-9CDF-4F355D64023F}"/>
              </a:ext>
            </a:extLst>
          </p:cNvPr>
          <p:cNvSpPr txBox="1"/>
          <p:nvPr/>
        </p:nvSpPr>
        <p:spPr>
          <a:xfrm>
            <a:off x="630104" y="3089978"/>
            <a:ext cx="6094562" cy="307777"/>
          </a:xfrm>
          <a:prstGeom prst="rect">
            <a:avLst/>
          </a:prstGeom>
          <a:noFill/>
        </p:spPr>
        <p:txBody>
          <a:bodyPr wrap="square">
            <a:spAutoFit/>
          </a:bodyPr>
          <a:lstStyle/>
          <a:p>
            <a:pPr marL="182563"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・地域資源を活用したまちづくりの推進</a:t>
            </a:r>
          </a:p>
        </p:txBody>
      </p:sp>
      <p:sp>
        <p:nvSpPr>
          <p:cNvPr id="59" name="テキスト ボックス 58">
            <a:extLst>
              <a:ext uri="{FF2B5EF4-FFF2-40B4-BE49-F238E27FC236}">
                <a16:creationId xmlns:a16="http://schemas.microsoft.com/office/drawing/2014/main" id="{CEF910E7-7BB6-4EC3-A988-02E4F946E25A}"/>
              </a:ext>
            </a:extLst>
          </p:cNvPr>
          <p:cNvSpPr txBox="1"/>
          <p:nvPr/>
        </p:nvSpPr>
        <p:spPr>
          <a:xfrm>
            <a:off x="5615799" y="4962535"/>
            <a:ext cx="6094562" cy="307777"/>
          </a:xfrm>
          <a:prstGeom prst="rect">
            <a:avLst/>
          </a:prstGeom>
          <a:noFill/>
        </p:spPr>
        <p:txBody>
          <a:bodyPr wrap="square">
            <a:spAutoFit/>
          </a:bodyPr>
          <a:lstStyle/>
          <a:p>
            <a:pPr marL="182563"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a:t>
            </a:r>
            <a:r>
              <a:rPr kumimoji="1" lang="ja-JP" altLang="en-US" sz="1400" b="1" i="0" u="none" strike="noStrike" kern="1200" cap="none" spc="-15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住宅・建築物の脱炭素化・省エネルギー化の推進</a:t>
            </a:r>
            <a:endParaRPr kumimoji="1" lang="en-US" altLang="ja-JP" sz="1400" b="1" i="0" u="none" strike="noStrike" kern="1200" cap="none" spc="-15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60" name="テキスト ボックス 59">
            <a:extLst>
              <a:ext uri="{FF2B5EF4-FFF2-40B4-BE49-F238E27FC236}">
                <a16:creationId xmlns:a16="http://schemas.microsoft.com/office/drawing/2014/main" id="{D62B58CC-867E-4D56-899A-70ECCE95F640}"/>
              </a:ext>
            </a:extLst>
          </p:cNvPr>
          <p:cNvSpPr txBox="1"/>
          <p:nvPr/>
        </p:nvSpPr>
        <p:spPr>
          <a:xfrm>
            <a:off x="5630192" y="6151335"/>
            <a:ext cx="4604849" cy="307777"/>
          </a:xfrm>
          <a:prstGeom prst="rect">
            <a:avLst/>
          </a:prstGeom>
          <a:noFill/>
        </p:spPr>
        <p:txBody>
          <a:bodyPr wrap="square">
            <a:spAutoFit/>
          </a:bodyPr>
          <a:lstStyle/>
          <a:p>
            <a:pPr marL="182563"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a:t>
            </a:r>
            <a:r>
              <a:rPr kumimoji="1" lang="ja-JP" altLang="en-US" sz="1400" b="1" i="0" u="none" strike="noStrike" kern="1200" cap="none" spc="-18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既存住宅流通・リフォーム市場の環境整備・活性化</a:t>
            </a:r>
          </a:p>
        </p:txBody>
      </p:sp>
      <p:sp>
        <p:nvSpPr>
          <p:cNvPr id="50" name="テキスト ボックス 49">
            <a:extLst>
              <a:ext uri="{FF2B5EF4-FFF2-40B4-BE49-F238E27FC236}">
                <a16:creationId xmlns:a16="http://schemas.microsoft.com/office/drawing/2014/main" id="{CD4F4839-E1BF-4A2C-A695-8E4044F25C47}"/>
              </a:ext>
            </a:extLst>
          </p:cNvPr>
          <p:cNvSpPr txBox="1"/>
          <p:nvPr/>
        </p:nvSpPr>
        <p:spPr>
          <a:xfrm>
            <a:off x="1244949" y="6632204"/>
            <a:ext cx="2133599" cy="107722"/>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大阪府住宅断熱性能「見える化」ツール　－エコミエルー</a:t>
            </a:r>
          </a:p>
        </p:txBody>
      </p:sp>
      <p:pic>
        <p:nvPicPr>
          <p:cNvPr id="63" name="図 62">
            <a:extLst>
              <a:ext uri="{FF2B5EF4-FFF2-40B4-BE49-F238E27FC236}">
                <a16:creationId xmlns:a16="http://schemas.microsoft.com/office/drawing/2014/main" id="{8B916935-3E71-436F-A34E-C4045985D8B4}"/>
              </a:ext>
            </a:extLst>
          </p:cNvPr>
          <p:cNvPicPr>
            <a:picLocks noChangeAspect="1"/>
          </p:cNvPicPr>
          <p:nvPr/>
        </p:nvPicPr>
        <p:blipFill rotWithShape="1">
          <a:blip r:embed="rId5"/>
          <a:srcRect l="12263" t="42854" r="48883" b="29677"/>
          <a:stretch/>
        </p:blipFill>
        <p:spPr>
          <a:xfrm>
            <a:off x="1738787" y="5804814"/>
            <a:ext cx="1880922" cy="831109"/>
          </a:xfrm>
          <a:prstGeom prst="rect">
            <a:avLst/>
          </a:prstGeom>
          <a:ln>
            <a:solidFill>
              <a:schemeClr val="tx1"/>
            </a:solidFill>
          </a:ln>
        </p:spPr>
      </p:pic>
      <p:grpSp>
        <p:nvGrpSpPr>
          <p:cNvPr id="51" name="グループ化 50">
            <a:extLst>
              <a:ext uri="{FF2B5EF4-FFF2-40B4-BE49-F238E27FC236}">
                <a16:creationId xmlns:a16="http://schemas.microsoft.com/office/drawing/2014/main" id="{B829FDDA-0C57-4E2C-8A4B-E6F8B229C0FA}"/>
              </a:ext>
            </a:extLst>
          </p:cNvPr>
          <p:cNvGrpSpPr/>
          <p:nvPr/>
        </p:nvGrpSpPr>
        <p:grpSpPr>
          <a:xfrm>
            <a:off x="676759" y="5794858"/>
            <a:ext cx="1107285" cy="818684"/>
            <a:chOff x="7812532" y="5366210"/>
            <a:chExt cx="1340810" cy="844860"/>
          </a:xfrm>
        </p:grpSpPr>
        <p:pic>
          <p:nvPicPr>
            <p:cNvPr id="61" name="図 60">
              <a:extLst>
                <a:ext uri="{FF2B5EF4-FFF2-40B4-BE49-F238E27FC236}">
                  <a16:creationId xmlns:a16="http://schemas.microsoft.com/office/drawing/2014/main" id="{FFF35D36-F82F-4FC6-ABA0-ECD3DE2F42E7}"/>
                </a:ext>
              </a:extLst>
            </p:cNvPr>
            <p:cNvPicPr>
              <a:picLocks noChangeAspect="1"/>
            </p:cNvPicPr>
            <p:nvPr/>
          </p:nvPicPr>
          <p:blipFill rotWithShape="1">
            <a:blip r:embed="rId6"/>
            <a:srcRect r="43437"/>
            <a:stretch/>
          </p:blipFill>
          <p:spPr>
            <a:xfrm>
              <a:off x="7812532" y="5366210"/>
              <a:ext cx="1272265" cy="844860"/>
            </a:xfrm>
            <a:prstGeom prst="rect">
              <a:avLst/>
            </a:prstGeom>
          </p:spPr>
        </p:pic>
        <p:pic>
          <p:nvPicPr>
            <p:cNvPr id="62" name="Picture 2" descr="矢印画像素材（透過・単品・1000px×300px）／著作権フリー | タドワークス">
              <a:extLst>
                <a:ext uri="{FF2B5EF4-FFF2-40B4-BE49-F238E27FC236}">
                  <a16:creationId xmlns:a16="http://schemas.microsoft.com/office/drawing/2014/main" id="{079088A8-1C56-445B-82FF-845F2C386A9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057093">
              <a:off x="8655502" y="5785666"/>
              <a:ext cx="497840" cy="295155"/>
            </a:xfrm>
            <a:prstGeom prst="rect">
              <a:avLst/>
            </a:prstGeom>
            <a:noFill/>
            <a:extLst>
              <a:ext uri="{909E8E84-426E-40DD-AFC4-6F175D3DCCD1}">
                <a14:hiddenFill xmlns:a14="http://schemas.microsoft.com/office/drawing/2010/main">
                  <a:solidFill>
                    <a:srgbClr val="FFFFFF"/>
                  </a:solidFill>
                </a14:hiddenFill>
              </a:ext>
            </a:extLst>
          </p:spPr>
        </p:pic>
      </p:grpSp>
      <p:sp>
        <p:nvSpPr>
          <p:cNvPr id="68" name="正方形/長方形 67">
            <a:extLst>
              <a:ext uri="{FF2B5EF4-FFF2-40B4-BE49-F238E27FC236}">
                <a16:creationId xmlns:a16="http://schemas.microsoft.com/office/drawing/2014/main" id="{78E1874F-5CCC-40BE-B0C1-1B54FFB693ED}"/>
              </a:ext>
            </a:extLst>
          </p:cNvPr>
          <p:cNvSpPr/>
          <p:nvPr/>
        </p:nvSpPr>
        <p:spPr>
          <a:xfrm>
            <a:off x="3722755" y="5250395"/>
            <a:ext cx="1696298" cy="415498"/>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12700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おおさか環境にやさしい建築賞</a:t>
            </a:r>
            <a:endParaRPr kumimoji="1" lang="en-US" altLang="ja-JP"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12700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大阪府知事賞（令和６年度）</a:t>
            </a:r>
            <a:endParaRPr kumimoji="1" lang="en-US" altLang="ja-JP"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12700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茨木市文化・子育て複合施設おにクル</a:t>
            </a:r>
          </a:p>
        </p:txBody>
      </p:sp>
      <p:sp>
        <p:nvSpPr>
          <p:cNvPr id="69" name="正方形/長方形 68">
            <a:extLst>
              <a:ext uri="{FF2B5EF4-FFF2-40B4-BE49-F238E27FC236}">
                <a16:creationId xmlns:a16="http://schemas.microsoft.com/office/drawing/2014/main" id="{92C7D7CB-1681-4C44-949F-7145889762E3}"/>
              </a:ext>
            </a:extLst>
          </p:cNvPr>
          <p:cNvSpPr/>
          <p:nvPr/>
        </p:nvSpPr>
        <p:spPr>
          <a:xfrm>
            <a:off x="3557101" y="6422728"/>
            <a:ext cx="1979314" cy="415498"/>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127000" algn="ct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涼”デザイン建築賞</a:t>
            </a:r>
            <a:r>
              <a:rPr kumimoji="1" lang="en-US" altLang="ja-JP"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-ZEB Style-</a:t>
            </a:r>
          </a:p>
          <a:p>
            <a:pPr marL="0" marR="0" lvl="0" indent="127000" algn="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（令和６年度）</a:t>
            </a:r>
            <a:endParaRPr kumimoji="1" lang="en-US" altLang="ja-JP"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12700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エア・ウォーター健都</a:t>
            </a:r>
          </a:p>
        </p:txBody>
      </p:sp>
      <p:sp>
        <p:nvSpPr>
          <p:cNvPr id="70" name="テキスト ボックス 69">
            <a:extLst>
              <a:ext uri="{FF2B5EF4-FFF2-40B4-BE49-F238E27FC236}">
                <a16:creationId xmlns:a16="http://schemas.microsoft.com/office/drawing/2014/main" id="{126465DF-7DE2-43F2-A375-576241D1C4B0}"/>
              </a:ext>
            </a:extLst>
          </p:cNvPr>
          <p:cNvSpPr txBox="1"/>
          <p:nvPr/>
        </p:nvSpPr>
        <p:spPr>
          <a:xfrm>
            <a:off x="7465778" y="3964666"/>
            <a:ext cx="1924372" cy="2158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古民家カフェ、宿泊施設等にコンバージョン</a:t>
            </a:r>
          </a:p>
        </p:txBody>
      </p:sp>
      <p:sp>
        <p:nvSpPr>
          <p:cNvPr id="72" name="テキスト ボックス 71">
            <a:extLst>
              <a:ext uri="{FF2B5EF4-FFF2-40B4-BE49-F238E27FC236}">
                <a16:creationId xmlns:a16="http://schemas.microsoft.com/office/drawing/2014/main" id="{98DAF746-96C2-4E1A-B7D3-6378CE581A85}"/>
              </a:ext>
            </a:extLst>
          </p:cNvPr>
          <p:cNvSpPr txBox="1"/>
          <p:nvPr/>
        </p:nvSpPr>
        <p:spPr>
          <a:xfrm>
            <a:off x="9767577" y="2483484"/>
            <a:ext cx="1854995" cy="215444"/>
          </a:xfrm>
          <a:prstGeom prst="rect">
            <a:avLst/>
          </a:prstGeom>
          <a:noFill/>
        </p:spPr>
        <p:txBody>
          <a:bodyPr wrap="non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Meiryo UI" panose="020B0604030504040204" pitchFamily="50" charset="-128"/>
                <a:ea typeface="Meiryo UI" panose="020B0604030504040204" pitchFamily="50" charset="-128"/>
              </a:rPr>
              <a:t>万博会場のバリアフリー現地検証の様子</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9B3B5465-C2E4-4331-8659-E4EA25C1F1B7}"/>
              </a:ext>
            </a:extLst>
          </p:cNvPr>
          <p:cNvPicPr>
            <a:picLocks noChangeAspect="1"/>
          </p:cNvPicPr>
          <p:nvPr/>
        </p:nvPicPr>
        <p:blipFill>
          <a:blip r:embed="rId8"/>
          <a:stretch>
            <a:fillRect/>
          </a:stretch>
        </p:blipFill>
        <p:spPr>
          <a:xfrm>
            <a:off x="6975018" y="1024852"/>
            <a:ext cx="2700762" cy="1511939"/>
          </a:xfrm>
          <a:prstGeom prst="rect">
            <a:avLst/>
          </a:prstGeom>
        </p:spPr>
      </p:pic>
      <p:pic>
        <p:nvPicPr>
          <p:cNvPr id="3" name="図 2">
            <a:extLst>
              <a:ext uri="{FF2B5EF4-FFF2-40B4-BE49-F238E27FC236}">
                <a16:creationId xmlns:a16="http://schemas.microsoft.com/office/drawing/2014/main" id="{181A8F60-27E4-4065-8C25-87EEA290AA56}"/>
              </a:ext>
            </a:extLst>
          </p:cNvPr>
          <p:cNvPicPr>
            <a:picLocks noChangeAspect="1"/>
          </p:cNvPicPr>
          <p:nvPr/>
        </p:nvPicPr>
        <p:blipFill>
          <a:blip r:embed="rId9"/>
          <a:stretch>
            <a:fillRect/>
          </a:stretch>
        </p:blipFill>
        <p:spPr>
          <a:xfrm>
            <a:off x="3897081" y="4335859"/>
            <a:ext cx="1615580" cy="987638"/>
          </a:xfrm>
          <a:prstGeom prst="rect">
            <a:avLst/>
          </a:prstGeom>
        </p:spPr>
      </p:pic>
      <p:pic>
        <p:nvPicPr>
          <p:cNvPr id="4" name="図 3">
            <a:extLst>
              <a:ext uri="{FF2B5EF4-FFF2-40B4-BE49-F238E27FC236}">
                <a16:creationId xmlns:a16="http://schemas.microsoft.com/office/drawing/2014/main" id="{1CEAA7BA-BB6E-4607-941A-20B497227CEE}"/>
              </a:ext>
            </a:extLst>
          </p:cNvPr>
          <p:cNvPicPr>
            <a:picLocks noChangeAspect="1"/>
          </p:cNvPicPr>
          <p:nvPr/>
        </p:nvPicPr>
        <p:blipFill>
          <a:blip r:embed="rId10"/>
          <a:stretch>
            <a:fillRect/>
          </a:stretch>
        </p:blipFill>
        <p:spPr>
          <a:xfrm>
            <a:off x="2558765" y="4335859"/>
            <a:ext cx="1176630" cy="841321"/>
          </a:xfrm>
          <a:prstGeom prst="rect">
            <a:avLst/>
          </a:prstGeom>
        </p:spPr>
      </p:pic>
      <p:pic>
        <p:nvPicPr>
          <p:cNvPr id="5" name="図 4">
            <a:extLst>
              <a:ext uri="{FF2B5EF4-FFF2-40B4-BE49-F238E27FC236}">
                <a16:creationId xmlns:a16="http://schemas.microsoft.com/office/drawing/2014/main" id="{C8E79FC9-F9C2-44A6-AAC6-D7DF576DB95A}"/>
              </a:ext>
            </a:extLst>
          </p:cNvPr>
          <p:cNvPicPr>
            <a:picLocks noChangeAspect="1"/>
          </p:cNvPicPr>
          <p:nvPr/>
        </p:nvPicPr>
        <p:blipFill>
          <a:blip r:embed="rId11"/>
          <a:stretch>
            <a:fillRect/>
          </a:stretch>
        </p:blipFill>
        <p:spPr>
          <a:xfrm>
            <a:off x="3897081" y="5622514"/>
            <a:ext cx="1505843" cy="829128"/>
          </a:xfrm>
          <a:prstGeom prst="rect">
            <a:avLst/>
          </a:prstGeom>
        </p:spPr>
      </p:pic>
      <p:pic>
        <p:nvPicPr>
          <p:cNvPr id="8" name="図 7">
            <a:extLst>
              <a:ext uri="{FF2B5EF4-FFF2-40B4-BE49-F238E27FC236}">
                <a16:creationId xmlns:a16="http://schemas.microsoft.com/office/drawing/2014/main" id="{00128401-6B06-4E82-BFD9-A468C80654C2}"/>
              </a:ext>
            </a:extLst>
          </p:cNvPr>
          <p:cNvPicPr>
            <a:picLocks noChangeAspect="1"/>
          </p:cNvPicPr>
          <p:nvPr/>
        </p:nvPicPr>
        <p:blipFill>
          <a:blip r:embed="rId12"/>
          <a:stretch>
            <a:fillRect/>
          </a:stretch>
        </p:blipFill>
        <p:spPr>
          <a:xfrm>
            <a:off x="7553668" y="2849738"/>
            <a:ext cx="1639966" cy="1158340"/>
          </a:xfrm>
          <a:prstGeom prst="rect">
            <a:avLst/>
          </a:prstGeom>
        </p:spPr>
      </p:pic>
      <p:pic>
        <p:nvPicPr>
          <p:cNvPr id="12" name="図 11">
            <a:extLst>
              <a:ext uri="{FF2B5EF4-FFF2-40B4-BE49-F238E27FC236}">
                <a16:creationId xmlns:a16="http://schemas.microsoft.com/office/drawing/2014/main" id="{626D7E76-05E0-489C-AEDA-89495BE76763}"/>
              </a:ext>
            </a:extLst>
          </p:cNvPr>
          <p:cNvPicPr>
            <a:picLocks noChangeAspect="1"/>
          </p:cNvPicPr>
          <p:nvPr/>
        </p:nvPicPr>
        <p:blipFill>
          <a:blip r:embed="rId13"/>
          <a:stretch>
            <a:fillRect/>
          </a:stretch>
        </p:blipFill>
        <p:spPr>
          <a:xfrm>
            <a:off x="9783224" y="1162652"/>
            <a:ext cx="1694835" cy="1255885"/>
          </a:xfrm>
          <a:prstGeom prst="rect">
            <a:avLst/>
          </a:prstGeom>
        </p:spPr>
      </p:pic>
    </p:spTree>
    <p:extLst>
      <p:ext uri="{BB962C8B-B14F-4D97-AF65-F5344CB8AC3E}">
        <p14:creationId xmlns:p14="http://schemas.microsoft.com/office/powerpoint/2010/main" val="315469360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1496</TotalTime>
  <Words>7586</Words>
  <PresentationFormat>ワイド画面</PresentationFormat>
  <Paragraphs>454</Paragraphs>
  <Slides>25</Slides>
  <Notes>4</Notes>
  <HiddenSlides>0</HiddenSlides>
  <MMClips>0</MMClips>
  <ScaleCrop>false</ScaleCrop>
  <HeadingPairs>
    <vt:vector size="6" baseType="variant">
      <vt:variant>
        <vt:lpstr>使用されているフォント</vt:lpstr>
      </vt:variant>
      <vt:variant>
        <vt:i4>15</vt:i4>
      </vt:variant>
      <vt:variant>
        <vt:lpstr>テーマ</vt:lpstr>
      </vt:variant>
      <vt:variant>
        <vt:i4>3</vt:i4>
      </vt:variant>
      <vt:variant>
        <vt:lpstr>スライド タイトル</vt:lpstr>
      </vt:variant>
      <vt:variant>
        <vt:i4>25</vt:i4>
      </vt:variant>
    </vt:vector>
  </HeadingPairs>
  <TitlesOfParts>
    <vt:vector size="43" baseType="lpstr">
      <vt:lpstr>Meiryo UI</vt:lpstr>
      <vt:lpstr>ＭＳ Ｐゴシック</vt:lpstr>
      <vt:lpstr>UD デジタル 教科書体 N-B</vt:lpstr>
      <vt:lpstr>UD デジタル 教科書体 NK-B</vt:lpstr>
      <vt:lpstr>UD デジタル 教科書体 NK-R</vt:lpstr>
      <vt:lpstr>UD デジタル 教科書体 NP-B</vt:lpstr>
      <vt:lpstr>UD デジタル 教科書体 NP-R</vt:lpstr>
      <vt:lpstr>UD デジタル 教科書体 N-R</vt:lpstr>
      <vt:lpstr>メイリオ</vt:lpstr>
      <vt:lpstr>游ゴシック</vt:lpstr>
      <vt:lpstr>游ゴシック Light</vt:lpstr>
      <vt:lpstr>Arial</vt:lpstr>
      <vt:lpstr>Calibri</vt:lpstr>
      <vt:lpstr>Calibri Light</vt:lpstr>
      <vt:lpstr>Century</vt:lpstr>
      <vt:lpstr>Office テーマ</vt:lpstr>
      <vt:lpstr>1_Office テーマ</vt:lpstr>
      <vt:lpstr>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2025-11-13T01:08:18Z</cp:lastPrinted>
  <dcterms:created xsi:type="dcterms:W3CDTF">2025-10-30T02:07:54Z</dcterms:created>
  <dcterms:modified xsi:type="dcterms:W3CDTF">2025-11-26T05:20:37Z</dcterms:modified>
</cp:coreProperties>
</file>