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4"/>
  </p:notesMasterIdLst>
  <p:sldIdLst>
    <p:sldId id="256" r:id="rId2"/>
    <p:sldId id="258" r:id="rId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CC"/>
    <a:srgbClr val="FAB3D6"/>
    <a:srgbClr val="FF33CC"/>
    <a:srgbClr val="FFFF99"/>
    <a:srgbClr val="0000CC"/>
    <a:srgbClr val="FF6600"/>
    <a:srgbClr val="00CC00"/>
    <a:srgbClr val="CCFF99"/>
    <a:srgbClr val="F3F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207" cy="513283"/>
          </a:xfrm>
          <a:prstGeom prst="rect">
            <a:avLst/>
          </a:prstGeom>
        </p:spPr>
        <p:txBody>
          <a:bodyPr vert="horz" lIns="94648" tIns="47325" rIns="94648" bIns="4732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202" y="1"/>
            <a:ext cx="3078207" cy="513283"/>
          </a:xfrm>
          <a:prstGeom prst="rect">
            <a:avLst/>
          </a:prstGeom>
        </p:spPr>
        <p:txBody>
          <a:bodyPr vert="horz" lIns="94648" tIns="47325" rIns="94648" bIns="47325" rtlCol="0"/>
          <a:lstStyle>
            <a:lvl1pPr algn="r">
              <a:defRPr sz="1300"/>
            </a:lvl1pPr>
          </a:lstStyle>
          <a:p>
            <a:fld id="{48A4D0FB-A464-4B39-99C0-3742DDABEFE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8" tIns="47325" rIns="94648" bIns="473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740" y="4925236"/>
            <a:ext cx="5682587" cy="4029439"/>
          </a:xfrm>
          <a:prstGeom prst="rect">
            <a:avLst/>
          </a:prstGeom>
        </p:spPr>
        <p:txBody>
          <a:bodyPr vert="horz" lIns="94648" tIns="47325" rIns="94648" bIns="473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1"/>
            <a:ext cx="3078207" cy="513283"/>
          </a:xfrm>
          <a:prstGeom prst="rect">
            <a:avLst/>
          </a:prstGeom>
        </p:spPr>
        <p:txBody>
          <a:bodyPr vert="horz" lIns="94648" tIns="47325" rIns="94648" bIns="4732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202" y="9721331"/>
            <a:ext cx="3078207" cy="513283"/>
          </a:xfrm>
          <a:prstGeom prst="rect">
            <a:avLst/>
          </a:prstGeom>
        </p:spPr>
        <p:txBody>
          <a:bodyPr vert="horz" lIns="94648" tIns="47325" rIns="94648" bIns="47325" rtlCol="0" anchor="b"/>
          <a:lstStyle>
            <a:lvl1pPr algn="r">
              <a:defRPr sz="1300"/>
            </a:lvl1pPr>
          </a:lstStyle>
          <a:p>
            <a:fld id="{C3FCF993-5086-4527-A152-9481B8B31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36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49" y="2974128"/>
            <a:ext cx="6860063" cy="264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39" y="3129195"/>
            <a:ext cx="6452756" cy="251239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734900"/>
            <a:ext cx="5143500" cy="1891146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44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5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73363" y="0"/>
            <a:ext cx="1543050" cy="99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851" y="880534"/>
            <a:ext cx="1351339" cy="81449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880534"/>
            <a:ext cx="4484976" cy="81449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277458"/>
            <a:ext cx="1543048" cy="527403"/>
          </a:xfrm>
        </p:spPr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7" y="9277458"/>
            <a:ext cx="2407314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1091" y="9277458"/>
            <a:ext cx="494864" cy="527403"/>
          </a:xfrm>
        </p:spPr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4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89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49" y="2974128"/>
            <a:ext cx="6860063" cy="264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0" y="3190603"/>
            <a:ext cx="5915025" cy="2421467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70" y="5755245"/>
            <a:ext cx="5915025" cy="1696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58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48" y="2905760"/>
            <a:ext cx="2743200" cy="6075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50" y="2905760"/>
            <a:ext cx="2743200" cy="6075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90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763901"/>
            <a:ext cx="2743200" cy="1073358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837262"/>
            <a:ext cx="2743200" cy="51511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0321" y="2763901"/>
            <a:ext cx="2743200" cy="1073358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0321" y="3837259"/>
            <a:ext cx="2743200" cy="51511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5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8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87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3103880"/>
            <a:ext cx="3429000" cy="5547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426" y="3101926"/>
            <a:ext cx="1920240" cy="4957794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25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0" y="3194380"/>
            <a:ext cx="3566160" cy="554736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4013" y="3106453"/>
            <a:ext cx="1920240" cy="4953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14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" y="254380"/>
            <a:ext cx="6856286" cy="2377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764" y="410476"/>
            <a:ext cx="5829300" cy="21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764" y="2905760"/>
            <a:ext cx="5829300" cy="607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68" y="9277458"/>
            <a:ext cx="1946282" cy="52740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1BD3336F-14F1-4A17-B404-44FE2FD55CA8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251" y="9277458"/>
            <a:ext cx="304547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854" y="9277458"/>
            <a:ext cx="532274" cy="52740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25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kumimoji="1"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gpos.task-asp.net/cu/270008/ea/residents/portal/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8977551-0AA8-466B-9957-2E9AA66B0DC9}"/>
              </a:ext>
            </a:extLst>
          </p:cNvPr>
          <p:cNvSpPr/>
          <p:nvPr/>
        </p:nvSpPr>
        <p:spPr>
          <a:xfrm>
            <a:off x="128788" y="150394"/>
            <a:ext cx="6638139" cy="8487705"/>
          </a:xfrm>
          <a:prstGeom prst="roundRect">
            <a:avLst>
              <a:gd name="adj" fmla="val 369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吹き出し: 四角形 21"/>
          <p:cNvSpPr/>
          <p:nvPr/>
        </p:nvSpPr>
        <p:spPr>
          <a:xfrm>
            <a:off x="109930" y="8687625"/>
            <a:ext cx="4342327" cy="1148381"/>
          </a:xfrm>
          <a:prstGeom prst="roundRect">
            <a:avLst/>
          </a:prstGeom>
          <a:solidFill>
            <a:srgbClr val="FFFFCC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3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altLang="en-US" sz="1600" b="1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＜主催・セミナー</a:t>
            </a:r>
            <a:r>
              <a:rPr lang="ja-JP" altLang="en-US" sz="16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sz="16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お問合せ先</a:t>
            </a:r>
            <a:r>
              <a:rPr lang="ja-JP" altLang="en-US" sz="16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＞</a:t>
            </a:r>
            <a:r>
              <a:rPr lang="ja-JP" sz="16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1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大阪府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福祉部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400" kern="1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障がい</a:t>
            </a:r>
            <a:r>
              <a:rPr 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福祉室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地域生活支援課</a:t>
            </a:r>
            <a:endParaRPr lang="en-US" altLang="ja-JP" sz="120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2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高次脳機能障がい</a:t>
            </a:r>
            <a:r>
              <a:rPr lang="ja-JP" altLang="en-US" sz="12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オンラインセミナー</a:t>
            </a:r>
            <a:r>
              <a:rPr 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担当」</a:t>
            </a:r>
            <a:endParaRPr lang="en-US" altLang="ja-JP" sz="120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お問合せ先：</a:t>
            </a:r>
            <a:r>
              <a:rPr kumimoji="1" lang="en-US" altLang="ja-JP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tisui@gbox.pref.osaka.lg.jp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CB731D9A-83C9-4180-AACB-B9E342B30826}"/>
              </a:ext>
            </a:extLst>
          </p:cNvPr>
          <p:cNvSpPr/>
          <p:nvPr/>
        </p:nvSpPr>
        <p:spPr>
          <a:xfrm>
            <a:off x="2852623" y="561257"/>
            <a:ext cx="2238813" cy="366070"/>
          </a:xfrm>
          <a:prstGeom prst="roundRect">
            <a:avLst/>
          </a:prstGeom>
          <a:solidFill>
            <a:srgbClr val="FAB3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1B8626F-E99E-46B4-875C-63A07EFA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5" y="7182431"/>
            <a:ext cx="1417282" cy="1417282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C240AD8-310E-41B0-A28B-5A858083F42D}"/>
              </a:ext>
            </a:extLst>
          </p:cNvPr>
          <p:cNvGrpSpPr/>
          <p:nvPr/>
        </p:nvGrpSpPr>
        <p:grpSpPr>
          <a:xfrm>
            <a:off x="26813" y="214712"/>
            <a:ext cx="6934541" cy="2594227"/>
            <a:chOff x="-4345" y="219553"/>
            <a:chExt cx="6934541" cy="259422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-4345" y="310531"/>
              <a:ext cx="6934541" cy="250324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kumimoji="1" lang="ja-JP" altLang="en-US" sz="60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48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こどもの</a:t>
              </a:r>
              <a:endParaRPr kumimoji="1" lang="en-US" altLang="ja-JP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5400"/>
                </a:lnSpc>
              </a:pPr>
              <a:r>
                <a:rPr kumimoji="1" lang="ja-JP" altLang="en-US" sz="48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高次脳機能障がい</a:t>
              </a:r>
            </a:p>
            <a:p>
              <a:pPr>
                <a:lnSpc>
                  <a:spcPts val="5400"/>
                </a:lnSpc>
              </a:pPr>
              <a:r>
                <a:rPr kumimoji="1" lang="ja-JP" altLang="en-US" sz="48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を知ろう！</a:t>
              </a:r>
              <a:r>
                <a:rPr kumimoji="1" lang="en-US" altLang="ja-JP" sz="48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!</a:t>
              </a:r>
            </a:p>
            <a:p>
              <a:pPr>
                <a:lnSpc>
                  <a:spcPts val="2600"/>
                </a:lnSpc>
              </a:pPr>
              <a:r>
                <a:rPr kumimoji="1" lang="ja-JP" altLang="en-US" sz="2500" b="1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　 </a:t>
              </a:r>
              <a:r>
                <a:rPr kumimoji="1" lang="ja-JP" altLang="en-US" sz="20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～ライフステージをこえて支える～</a:t>
              </a:r>
              <a:endParaRPr kumimoji="1" lang="ja-JP" altLang="en-US" sz="2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426758" y="971615"/>
              <a:ext cx="1057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n w="3175">
                    <a:noFill/>
                  </a:ln>
                  <a:solidFill>
                    <a:srgbClr val="FF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脳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20F4887-08BE-4F98-BFDB-9C8892123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145" y="219553"/>
              <a:ext cx="1554671" cy="519333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15A37ED-4625-4E26-A407-3B6BC0AD453C}"/>
                </a:ext>
              </a:extLst>
            </p:cNvPr>
            <p:cNvSpPr txBox="1"/>
            <p:nvPr/>
          </p:nvSpPr>
          <p:spPr>
            <a:xfrm>
              <a:off x="2720926" y="538726"/>
              <a:ext cx="251459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オンラインセミナー</a:t>
              </a: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3DDCB8A6-F0C6-48F5-A581-946AB18DD46D}"/>
                </a:ext>
              </a:extLst>
            </p:cNvPr>
            <p:cNvSpPr/>
            <p:nvPr/>
          </p:nvSpPr>
          <p:spPr>
            <a:xfrm>
              <a:off x="5105139" y="1073958"/>
              <a:ext cx="1554670" cy="1554670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DCF6E8-E590-4BB3-9744-C773AB78664C}"/>
              </a:ext>
            </a:extLst>
          </p:cNvPr>
          <p:cNvSpPr txBox="1"/>
          <p:nvPr/>
        </p:nvSpPr>
        <p:spPr>
          <a:xfrm>
            <a:off x="6089043" y="1819975"/>
            <a:ext cx="1118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（月）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7F6850-6297-456A-A9D7-67A9DE9F7CDC}"/>
              </a:ext>
            </a:extLst>
          </p:cNvPr>
          <p:cNvSpPr txBox="1"/>
          <p:nvPr/>
        </p:nvSpPr>
        <p:spPr>
          <a:xfrm>
            <a:off x="5119460" y="1511580"/>
            <a:ext cx="1535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Arial" panose="020B0604020202020204" pitchFamily="34" charset="0"/>
                <a:cs typeface="Arial" panose="020B0604020202020204" pitchFamily="34" charset="0"/>
              </a:rPr>
              <a:t>1/26</a:t>
            </a:r>
            <a:endParaRPr kumimoji="1" lang="ja-JP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DF9F44-849E-4C82-A89E-50F060F704B2}"/>
              </a:ext>
            </a:extLst>
          </p:cNvPr>
          <p:cNvSpPr txBox="1"/>
          <p:nvPr/>
        </p:nvSpPr>
        <p:spPr>
          <a:xfrm>
            <a:off x="5174798" y="1424163"/>
            <a:ext cx="1240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令和８年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39BECE9-066B-4706-815D-7BEE9A440811}"/>
              </a:ext>
            </a:extLst>
          </p:cNvPr>
          <p:cNvSpPr txBox="1"/>
          <p:nvPr/>
        </p:nvSpPr>
        <p:spPr>
          <a:xfrm>
            <a:off x="5504439" y="1101774"/>
            <a:ext cx="124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開催日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88347DC-7AC9-43AC-9B2A-0301F3EDBA9C}"/>
              </a:ext>
            </a:extLst>
          </p:cNvPr>
          <p:cNvCxnSpPr>
            <a:cxnSpLocks/>
          </p:cNvCxnSpPr>
          <p:nvPr/>
        </p:nvCxnSpPr>
        <p:spPr>
          <a:xfrm>
            <a:off x="5187635" y="2175972"/>
            <a:ext cx="145650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6404C1-C103-4940-9770-47846001B10B}"/>
              </a:ext>
            </a:extLst>
          </p:cNvPr>
          <p:cNvSpPr txBox="1"/>
          <p:nvPr/>
        </p:nvSpPr>
        <p:spPr>
          <a:xfrm>
            <a:off x="5266682" y="2168383"/>
            <a:ext cx="124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事前申込制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1200"/>
              </a:lnSpc>
            </a:pP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参加無料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F5F8310-A3EB-43A1-AF7D-60A540B8DE1D}"/>
              </a:ext>
            </a:extLst>
          </p:cNvPr>
          <p:cNvSpPr txBox="1"/>
          <p:nvPr/>
        </p:nvSpPr>
        <p:spPr>
          <a:xfrm>
            <a:off x="1919120" y="7123421"/>
            <a:ext cx="4840015" cy="169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講　師</a:t>
            </a:r>
            <a:endParaRPr lang="en-US" altLang="ja-JP" sz="1600" kern="1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大阪市総合医療センター　小児脳神経・言語療法内科</a:t>
            </a:r>
            <a:endParaRPr lang="en-US" altLang="ja-JP" sz="1600" kern="1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20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温井　めぐみ</a:t>
            </a:r>
            <a:r>
              <a:rPr lang="ja-JP" altLang="en-US" sz="16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先生</a:t>
            </a:r>
            <a:endParaRPr lang="en-US" altLang="ja-JP" sz="1600" kern="1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05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105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5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認定資格</a:t>
            </a:r>
            <a:r>
              <a:rPr lang="en-US" altLang="ja-JP" sz="105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>
              <a:spcAft>
                <a:spcPts val="0"/>
              </a:spcAft>
            </a:pPr>
            <a:r>
              <a:rPr lang="ja-JP" altLang="en-US" sz="105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日本小児科学会専門医・指導医、　日本小児神経学会専門医</a:t>
            </a:r>
          </a:p>
          <a:p>
            <a:pPr algn="just">
              <a:spcAft>
                <a:spcPts val="0"/>
              </a:spcAft>
            </a:pPr>
            <a:r>
              <a:rPr lang="ja-JP" altLang="en-US" sz="105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日本てんかん学会専門医・指導医、　日本高次脳機能学会臨床神経心理士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endParaRPr lang="en-US" altLang="ja-JP" sz="1200" kern="1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吹き出し: 四角形 21">
            <a:extLst>
              <a:ext uri="{FF2B5EF4-FFF2-40B4-BE49-F238E27FC236}">
                <a16:creationId xmlns:a16="http://schemas.microsoft.com/office/drawing/2014/main" id="{59772D6B-5783-4291-8572-8F544FA24D1F}"/>
              </a:ext>
            </a:extLst>
          </p:cNvPr>
          <p:cNvSpPr/>
          <p:nvPr/>
        </p:nvSpPr>
        <p:spPr>
          <a:xfrm>
            <a:off x="4547329" y="8687624"/>
            <a:ext cx="2211805" cy="1148381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altLang="en-US" sz="1500" kern="100" dirty="0">
                <a:solidFill>
                  <a:srgbClr val="FF66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申込方法と</a:t>
            </a:r>
            <a:endParaRPr lang="en-US" altLang="ja-JP" sz="1500" kern="100" dirty="0">
              <a:solidFill>
                <a:srgbClr val="FF66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500" kern="100" dirty="0">
                <a:solidFill>
                  <a:srgbClr val="FF66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相談窓口の情報は</a:t>
            </a:r>
            <a:endParaRPr lang="en-US" altLang="ja-JP" sz="1500" kern="100" dirty="0">
              <a:solidFill>
                <a:srgbClr val="FF66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500" kern="100" dirty="0">
                <a:solidFill>
                  <a:srgbClr val="FF66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裏面に記載</a:t>
            </a:r>
            <a:endParaRPr lang="en-US" sz="1500" kern="100" dirty="0">
              <a:solidFill>
                <a:srgbClr val="FF66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84A331FC-687E-4FAE-9F34-7974CBEA8E92}"/>
              </a:ext>
            </a:extLst>
          </p:cNvPr>
          <p:cNvSpPr/>
          <p:nvPr/>
        </p:nvSpPr>
        <p:spPr>
          <a:xfrm>
            <a:off x="5808276" y="9276801"/>
            <a:ext cx="865890" cy="486587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B954D8D-405F-4EFD-9FA7-15DB5688DBCC}"/>
              </a:ext>
            </a:extLst>
          </p:cNvPr>
          <p:cNvGrpSpPr/>
          <p:nvPr/>
        </p:nvGrpSpPr>
        <p:grpSpPr>
          <a:xfrm>
            <a:off x="325934" y="4223485"/>
            <a:ext cx="6570898" cy="3027594"/>
            <a:chOff x="451481" y="4242993"/>
            <a:chExt cx="6570898" cy="302759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F434E11-F0A3-45FB-8120-B587C7892DE9}"/>
                </a:ext>
              </a:extLst>
            </p:cNvPr>
            <p:cNvGrpSpPr/>
            <p:nvPr/>
          </p:nvGrpSpPr>
          <p:grpSpPr>
            <a:xfrm>
              <a:off x="451481" y="4242993"/>
              <a:ext cx="6570898" cy="3027594"/>
              <a:chOff x="451481" y="4242993"/>
              <a:chExt cx="6570898" cy="3027594"/>
            </a:xfrm>
          </p:grpSpPr>
          <p:sp>
            <p:nvSpPr>
              <p:cNvPr id="10" name="吹き出し: 四角形 6"/>
              <p:cNvSpPr/>
              <p:nvPr/>
            </p:nvSpPr>
            <p:spPr>
              <a:xfrm>
                <a:off x="451481" y="4242993"/>
                <a:ext cx="6243845" cy="2899532"/>
              </a:xfrm>
              <a:prstGeom prst="wedgeRectCallout">
                <a:avLst>
                  <a:gd name="adj1" fmla="val 44137"/>
                  <a:gd name="adj2" fmla="val -24886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7200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600"/>
                  </a:lnSpc>
                  <a:spcAft>
                    <a:spcPts val="0"/>
                  </a:spcAft>
                </a:pPr>
                <a:r>
                  <a:rPr lang="ja-JP" altLang="en-US" sz="1600" kern="100" dirty="0"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16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開催</a:t>
                </a:r>
                <a:r>
                  <a:rPr lang="ja-JP" altLang="en-US" sz="1600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日時：　</a:t>
                </a:r>
                <a:r>
                  <a:rPr lang="ja-JP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令和</a:t>
                </a:r>
                <a:r>
                  <a:rPr lang="ja-JP" altLang="en-US" sz="2000" b="1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８</a:t>
                </a:r>
                <a:r>
                  <a:rPr lang="ja-JP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年</a:t>
                </a:r>
                <a:r>
                  <a:rPr lang="ja-JP" altLang="en-US" sz="2000" b="1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１</a:t>
                </a:r>
                <a:r>
                  <a:rPr lang="ja-JP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月</a:t>
                </a:r>
                <a:r>
                  <a:rPr lang="ja-JP" altLang="en-US" sz="2000" b="1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２６</a:t>
                </a:r>
                <a:r>
                  <a:rPr lang="ja-JP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日</a:t>
                </a:r>
                <a:r>
                  <a:rPr lang="ja-JP" sz="2000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（</a:t>
                </a:r>
                <a:r>
                  <a:rPr lang="ja-JP" altLang="en-US" sz="20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月</a:t>
                </a:r>
                <a:r>
                  <a:rPr lang="ja-JP" sz="2000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）</a:t>
                </a:r>
                <a:r>
                  <a:rPr lang="ja-JP" sz="2000" b="1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１</a:t>
                </a:r>
                <a:r>
                  <a:rPr lang="ja-JP" altLang="en-US" sz="2000" b="1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４</a:t>
                </a:r>
                <a:r>
                  <a:rPr lang="ja-JP" sz="2000" b="1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：００～１</a:t>
                </a:r>
                <a:r>
                  <a:rPr lang="ja-JP" altLang="en-US" sz="2000" b="1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６</a:t>
                </a:r>
                <a:r>
                  <a:rPr lang="ja-JP" sz="2000" b="1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：００</a:t>
                </a:r>
                <a:endParaRPr lang="en-US" altLang="ja-JP" sz="1600" b="1" kern="1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  <a:spcAft>
                    <a:spcPts val="0"/>
                  </a:spcAft>
                </a:pPr>
                <a:r>
                  <a:rPr lang="ja-JP" altLang="en-US" sz="16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定　　　員：　</a:t>
                </a:r>
                <a:r>
                  <a:rPr lang="ja-JP" altLang="en-US" sz="1600" b="1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３００名</a:t>
                </a:r>
                <a:r>
                  <a:rPr lang="ja-JP" altLang="en-US" sz="12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（先着順）</a:t>
                </a:r>
                <a:endParaRPr lang="en-US" altLang="ja-JP" sz="1600" kern="1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  <a:spcAft>
                    <a:spcPts val="0"/>
                  </a:spcAft>
                </a:pPr>
                <a:r>
                  <a:rPr lang="ja-JP" altLang="en-US" sz="1600" kern="1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対　　　象：　医療・福祉・教育関係者等のみなさま</a:t>
                </a:r>
                <a:endParaRPr lang="en-US" altLang="ja-JP" sz="1600" kern="1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2600"/>
                  </a:lnSpc>
                  <a:spcAft>
                    <a:spcPts val="0"/>
                  </a:spcAft>
                </a:pPr>
                <a:r>
                  <a:rPr lang="ja-JP" altLang="en-US" sz="1600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参加費用：　</a:t>
                </a:r>
                <a:r>
                  <a:rPr lang="ja-JP" altLang="en-US" sz="1600" b="1" kern="100" dirty="0">
                    <a:solidFill>
                      <a:schemeClr val="bg1"/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無  料</a:t>
                </a:r>
                <a:endParaRPr lang="ja-JP" altLang="en-US" sz="1050" b="1" kern="100" dirty="0"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B6718CF-C32D-4BB5-ABFA-2E9ADE1B609A}"/>
                  </a:ext>
                </a:extLst>
              </p:cNvPr>
              <p:cNvSpPr txBox="1"/>
              <p:nvPr/>
            </p:nvSpPr>
            <p:spPr>
              <a:xfrm>
                <a:off x="2580050" y="5324597"/>
                <a:ext cx="3459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kumimoji="1" lang="ja-JP" altLang="en-US" sz="12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セミナーの一部は後日、アーカイブ配信予定。</a:t>
                </a:r>
              </a:p>
            </p:txBody>
          </p:sp>
          <p:sp>
            <p:nvSpPr>
              <p:cNvPr id="33" name="四角形: 角を丸くする 32">
                <a:extLst>
                  <a:ext uri="{FF2B5EF4-FFF2-40B4-BE49-F238E27FC236}">
                    <a16:creationId xmlns:a16="http://schemas.microsoft.com/office/drawing/2014/main" id="{541C1BCE-3D43-44AA-9BCF-09369872E50F}"/>
                  </a:ext>
                </a:extLst>
              </p:cNvPr>
              <p:cNvSpPr/>
              <p:nvPr/>
            </p:nvSpPr>
            <p:spPr>
              <a:xfrm>
                <a:off x="646054" y="5692759"/>
                <a:ext cx="5786374" cy="1306209"/>
              </a:xfrm>
              <a:prstGeom prst="roundRect">
                <a:avLst>
                  <a:gd name="adj" fmla="val 952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D55E92F-DA0A-4FAE-BD86-175A7AB320EE}"/>
                  </a:ext>
                </a:extLst>
              </p:cNvPr>
              <p:cNvSpPr txBox="1"/>
              <p:nvPr/>
            </p:nvSpPr>
            <p:spPr>
              <a:xfrm>
                <a:off x="706717" y="5695736"/>
                <a:ext cx="5825830" cy="130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（内　　容）</a:t>
                </a:r>
                <a:endParaRPr kumimoji="1" lang="en-US" altLang="ja-JP" sz="14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１．こどもの高次脳機能障がい支援に関する大阪府の取り組み</a:t>
                </a:r>
                <a:endParaRPr kumimoji="1" lang="en-US" altLang="ja-JP" sz="1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２．これだけは知ってほしい！</a:t>
                </a:r>
                <a:endParaRPr kumimoji="1" lang="en-US" altLang="ja-JP" sz="1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「こどもの高次脳機能障がい」</a:t>
                </a:r>
                <a:endParaRPr kumimoji="1" lang="en-US" altLang="ja-JP" sz="1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３．ケースから考える！</a:t>
                </a:r>
                <a:endParaRPr kumimoji="1" lang="en-US" altLang="ja-JP" sz="1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1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「高次脳機能障がいのあるこどもの学校生活での困り事」</a:t>
                </a:r>
              </a:p>
            </p:txBody>
          </p:sp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3D6B4AF1-2639-4165-A2AE-7869CEA04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585" y="5124989"/>
                <a:ext cx="2054794" cy="2076950"/>
              </a:xfrm>
              <a:prstGeom prst="rect">
                <a:avLst/>
              </a:prstGeom>
            </p:spPr>
          </p:pic>
          <p:sp>
            <p:nvSpPr>
              <p:cNvPr id="3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5564139" y="6956495"/>
                <a:ext cx="1290620" cy="314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sz="750" kern="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Segoe UI Symbol" panose="020B0502040204020203" pitchFamily="34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🄫2014 </a:t>
                </a:r>
                <a:r>
                  <a:rPr lang="ja-JP" sz="750" kern="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ＭＳ ゴシック" panose="020B0609070205080204" pitchFamily="49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大阪府も</a:t>
                </a:r>
                <a:r>
                  <a:rPr lang="ja-JP" sz="750" kern="100" dirty="0" err="1">
                    <a:solidFill>
                      <a:schemeClr val="bg2">
                        <a:lumMod val="75000"/>
                      </a:schemeClr>
                    </a:solidFill>
                    <a:effectLst/>
                    <a:latin typeface="ＭＳ ゴシック" panose="020B0609070205080204" pitchFamily="49" charset="-128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ずやん</a:t>
                </a:r>
                <a:endParaRPr lang="ja-JP" sz="750" kern="100" dirty="0">
                  <a:solidFill>
                    <a:schemeClr val="bg2">
                      <a:lumMod val="75000"/>
                    </a:schemeClr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3CDABEA5-CA81-45F9-A1A3-9BA0CD02BFE4}"/>
                  </a:ext>
                </a:extLst>
              </p:cNvPr>
              <p:cNvSpPr/>
              <p:nvPr/>
            </p:nvSpPr>
            <p:spPr>
              <a:xfrm>
                <a:off x="3548811" y="4653981"/>
                <a:ext cx="2687953" cy="311624"/>
              </a:xfrm>
              <a:prstGeom prst="roundRect">
                <a:avLst>
                  <a:gd name="adj" fmla="val 44520"/>
                </a:avLst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F2EB59B-C3FC-4B98-A0F8-CB191701EF53}"/>
                </a:ext>
              </a:extLst>
            </p:cNvPr>
            <p:cNvSpPr txBox="1"/>
            <p:nvPr/>
          </p:nvSpPr>
          <p:spPr>
            <a:xfrm>
              <a:off x="3692224" y="4642582"/>
              <a:ext cx="255804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申込期限：令和８年１月９日（金）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4107D1B-9E56-4F4C-ADFF-54029376FA5A}"/>
              </a:ext>
            </a:extLst>
          </p:cNvPr>
          <p:cNvGrpSpPr/>
          <p:nvPr/>
        </p:nvGrpSpPr>
        <p:grpSpPr>
          <a:xfrm>
            <a:off x="217883" y="2769743"/>
            <a:ext cx="6487319" cy="1356466"/>
            <a:chOff x="217883" y="2769743"/>
            <a:chExt cx="6487319" cy="1356466"/>
          </a:xfrm>
        </p:grpSpPr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9472A491-1BBB-46BF-A512-F32CB2D1FE50}"/>
                </a:ext>
              </a:extLst>
            </p:cNvPr>
            <p:cNvSpPr/>
            <p:nvPr/>
          </p:nvSpPr>
          <p:spPr>
            <a:xfrm>
              <a:off x="217883" y="2769743"/>
              <a:ext cx="6473084" cy="1346387"/>
            </a:xfrm>
            <a:prstGeom prst="roundRect">
              <a:avLst>
                <a:gd name="adj" fmla="val 95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  <a:spcAft>
                  <a:spcPts val="0"/>
                </a:spcAft>
              </a:pPr>
              <a:endParaRPr lang="en-US" alt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6539A515-C910-4188-977E-E51DA719840D}"/>
                </a:ext>
              </a:extLst>
            </p:cNvPr>
            <p:cNvSpPr txBox="1"/>
            <p:nvPr/>
          </p:nvSpPr>
          <p:spPr>
            <a:xfrm>
              <a:off x="282967" y="2831880"/>
              <a:ext cx="6422235" cy="129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・</a:t>
              </a:r>
              <a:r>
                <a:rPr lang="ja-JP" altLang="ja-JP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高次脳機能障がい（こうじのうきのうしょうがい）とは、</a:t>
              </a: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病気や事故で脳が傷つくことによって　</a:t>
              </a:r>
              <a:endParaRPr lang="en-US" alt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起こる記憶力や集中力の低下など、脳の認知機能がうまく働かなくなる障がいをいいます。</a:t>
              </a:r>
              <a:endParaRPr lang="en-US" alt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・令和６年度に実施した調査からは、支援学校や放課後等デイサービス等に一定程度、高次脳</a:t>
              </a:r>
              <a:endParaRPr lang="en-US" alt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機能障がいのあるこどもが在籍することが分かっています。</a:t>
              </a:r>
              <a:endParaRPr lang="en-US" alt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・こどもの</a:t>
              </a:r>
              <a:r>
                <a:rPr lang="ja-JP" altLang="ja-JP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高次脳機能障がいについて</a:t>
              </a: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、この機会に一緒に考えてみませんか？ </a:t>
              </a:r>
              <a:endParaRPr lang="en-US" alt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こどもの支援に従事される</a:t>
              </a:r>
              <a:r>
                <a:rPr lang="ja-JP" altLang="ja-JP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みなさまのご参加をお待ちしております</a:t>
              </a:r>
              <a:r>
                <a:rPr lang="ja-JP" altLang="en-US" sz="12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！</a:t>
              </a:r>
              <a:endParaRPr lang="en-US" altLang="ja-JP" sz="12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22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871789"/>
            <a:ext cx="6858000" cy="27590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2FC3A9E-2B49-4EED-992F-B6B0C31B2320}"/>
              </a:ext>
            </a:extLst>
          </p:cNvPr>
          <p:cNvSpPr/>
          <p:nvPr/>
        </p:nvSpPr>
        <p:spPr>
          <a:xfrm>
            <a:off x="139701" y="99785"/>
            <a:ext cx="6600842" cy="5335370"/>
          </a:xfrm>
          <a:prstGeom prst="roundRect">
            <a:avLst>
              <a:gd name="adj" fmla="val 559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2771996-E50D-4C76-A3E1-5F197353D41E}"/>
              </a:ext>
            </a:extLst>
          </p:cNvPr>
          <p:cNvGrpSpPr/>
          <p:nvPr/>
        </p:nvGrpSpPr>
        <p:grpSpPr>
          <a:xfrm>
            <a:off x="269294" y="211606"/>
            <a:ext cx="2115624" cy="402358"/>
            <a:chOff x="856532" y="522636"/>
            <a:chExt cx="2115624" cy="402358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A55A197C-0568-4FE0-B9B8-442F0C9DA646}"/>
                </a:ext>
              </a:extLst>
            </p:cNvPr>
            <p:cNvSpPr/>
            <p:nvPr/>
          </p:nvSpPr>
          <p:spPr>
            <a:xfrm>
              <a:off x="856532" y="522636"/>
              <a:ext cx="2115624" cy="402358"/>
            </a:xfrm>
            <a:prstGeom prst="roundRect">
              <a:avLst/>
            </a:prstGeom>
            <a:solidFill>
              <a:srgbClr val="FAB3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7FAB34C-6E57-44D6-BE7F-CC5248858411}"/>
                </a:ext>
              </a:extLst>
            </p:cNvPr>
            <p:cNvSpPr txBox="1"/>
            <p:nvPr/>
          </p:nvSpPr>
          <p:spPr>
            <a:xfrm>
              <a:off x="913503" y="523760"/>
              <a:ext cx="2001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申込方法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2424C2-9ABD-4BFB-B203-158020275EE4}"/>
              </a:ext>
            </a:extLst>
          </p:cNvPr>
          <p:cNvSpPr txBox="1"/>
          <p:nvPr/>
        </p:nvSpPr>
        <p:spPr>
          <a:xfrm>
            <a:off x="349455" y="695439"/>
            <a:ext cx="6202938" cy="467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①下記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または二次元コードから申込フォームにアクセスし、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大阪府行政オンラインシステムにて申込を行ってください。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en-US" altLang="ja-JP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 </a:t>
            </a: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申込にあたっては、大阪府行政オンラインシステムの利用者登録が必要です。</a:t>
            </a: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未登録の方はまず下記</a:t>
            </a:r>
            <a:r>
              <a:rPr kumimoji="1" lang="en-US" altLang="ja-JP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または二次元コードより利用者登録を行い、</a:t>
            </a: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その後、本セミナーへの申込を行ってください。</a:t>
            </a:r>
            <a:endParaRPr kumimoji="1" lang="en-US" altLang="ja-JP" sz="1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＜大阪府行政オンラインシステム利用者登録はこちらから＞</a:t>
            </a:r>
          </a:p>
          <a:p>
            <a:pPr>
              <a:lnSpc>
                <a:spcPts val="1800"/>
              </a:lnSpc>
            </a:pP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https://lgpos.task-asp.net/cu/270008/ea/residents/portal/home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画面右上「新規登録」ボタンから利用者登録ができます。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b="1" dirty="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申込締切：令和８年１月９日（金）</a:t>
            </a:r>
            <a:endParaRPr kumimoji="1" lang="en-US" altLang="ja-JP" b="1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申込が定員に達した場合、締切日前であっても受付を終了します。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②セミナー１週間前になりましたら、行政オンラインシステムに登録の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メールアドレス宛てに、セミナー参加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及び参加者専用 案内ページが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記載されたメールが届きますので、当日まで保存しておいてください。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メールが届かない場合は下記問合せ先までメールにてご連絡ください。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問合せ先：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tisui@gbox.pref.osaka.lg.jp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686BC8-15EA-416A-BC69-79563AD1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19" y="1907672"/>
            <a:ext cx="1510749" cy="1510749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DBE8F00-A5D1-4DB1-858A-CE75592054F1}"/>
              </a:ext>
            </a:extLst>
          </p:cNvPr>
          <p:cNvSpPr/>
          <p:nvPr/>
        </p:nvSpPr>
        <p:spPr>
          <a:xfrm>
            <a:off x="150503" y="5475801"/>
            <a:ext cx="6600842" cy="2639358"/>
          </a:xfrm>
          <a:prstGeom prst="roundRect">
            <a:avLst>
              <a:gd name="adj" fmla="val 559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D3714A-7C67-452C-8698-83678D3874C7}"/>
              </a:ext>
            </a:extLst>
          </p:cNvPr>
          <p:cNvGrpSpPr/>
          <p:nvPr/>
        </p:nvGrpSpPr>
        <p:grpSpPr>
          <a:xfrm>
            <a:off x="349455" y="5554450"/>
            <a:ext cx="2115624" cy="402358"/>
            <a:chOff x="913681" y="6184336"/>
            <a:chExt cx="2115624" cy="402358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05248401-9385-40CB-A79B-39B49D460868}"/>
                </a:ext>
              </a:extLst>
            </p:cNvPr>
            <p:cNvSpPr/>
            <p:nvPr/>
          </p:nvSpPr>
          <p:spPr>
            <a:xfrm>
              <a:off x="913681" y="6184336"/>
              <a:ext cx="2115624" cy="402358"/>
            </a:xfrm>
            <a:prstGeom prst="roundRect">
              <a:avLst/>
            </a:prstGeom>
            <a:solidFill>
              <a:srgbClr val="FAB3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C1E839A-15C5-465C-9387-0A694942F6EF}"/>
                </a:ext>
              </a:extLst>
            </p:cNvPr>
            <p:cNvSpPr txBox="1"/>
            <p:nvPr/>
          </p:nvSpPr>
          <p:spPr>
            <a:xfrm>
              <a:off x="970475" y="6184336"/>
              <a:ext cx="2001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注意事項</a:t>
              </a: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084BF97-2CFB-455A-AD44-FAD152CEB802}"/>
              </a:ext>
            </a:extLst>
          </p:cNvPr>
          <p:cNvSpPr txBox="1"/>
          <p:nvPr/>
        </p:nvSpPr>
        <p:spPr>
          <a:xfrm>
            <a:off x="283669" y="6000092"/>
            <a:ext cx="6456874" cy="211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・セミナー当日は、インターネットへの接続と音声出力が可能な機器（パソコンやタブレット、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スマートフォン等）を各自でご準備の上でご参加ください。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・１件の申込につき１台の機器でご参加ください。セミナー</a:t>
            </a:r>
            <a:r>
              <a:rPr kumimoji="1"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を転送する等によって申込数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以上の接続があった場合、定員オーバーにより参加できない方が出る可能性があります。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・いかなる場合も、録音・録画・写真撮影は固くお断りいたします。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・当日の端末機器トラブル及び接続環境の問題等でセミナーに参加できなかった場合でも、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大阪府は一切の責任を負いません。事前に接続方法等をご確認の上、ご参加ください。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・インターネット接続等の通信料は、参加者本人の負担となります。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・申込にあたってご提出いただいた個人情報は、大阪府が本セミナーの受付手続及び今後の</a:t>
            </a:r>
            <a:endParaRPr kumimoji="1"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企画立案における参考情報としてのみ使用します</a:t>
            </a:r>
            <a:r>
              <a:rPr kumimoji="1" lang="ja-JP" alt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2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吹き出し: 四角形 21">
            <a:extLst>
              <a:ext uri="{FF2B5EF4-FFF2-40B4-BE49-F238E27FC236}">
                <a16:creationId xmlns:a16="http://schemas.microsoft.com/office/drawing/2014/main" id="{20D7087A-63D8-40BC-B26E-81FCBBA1F772}"/>
              </a:ext>
            </a:extLst>
          </p:cNvPr>
          <p:cNvSpPr/>
          <p:nvPr/>
        </p:nvSpPr>
        <p:spPr>
          <a:xfrm>
            <a:off x="150503" y="8193808"/>
            <a:ext cx="6600842" cy="1669404"/>
          </a:xfrm>
          <a:prstGeom prst="roundRect">
            <a:avLst/>
          </a:prstGeom>
          <a:solidFill>
            <a:srgbClr val="FAB3D6"/>
          </a:solidFill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altLang="en-US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高次脳機能障がいの相談窓口　</a:t>
            </a:r>
            <a:endParaRPr lang="en-US" altLang="ja-JP" b="1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900"/>
              </a:lnSpc>
              <a:spcAft>
                <a:spcPts val="0"/>
              </a:spcAft>
            </a:pPr>
            <a:endParaRPr lang="en-US" altLang="ja-JP" sz="1400" kern="1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府民の方→　　大阪府障がい者自立相談支援センター身体障がい者支援課</a:t>
            </a:r>
            <a:endParaRPr lang="en-US" sz="140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</a:t>
            </a:r>
            <a:r>
              <a:rPr 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TEL: 06-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6692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-5262</a:t>
            </a: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</a:t>
            </a:r>
            <a:r>
              <a:rPr 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FAX: 06-</a:t>
            </a:r>
            <a:r>
              <a:rPr 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6692-5340</a:t>
            </a:r>
          </a:p>
          <a:p>
            <a:pPr algn="l">
              <a:spcAft>
                <a:spcPts val="0"/>
              </a:spcAft>
            </a:pPr>
            <a:endParaRPr lang="en-US" sz="140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・堺市民の方→　堺市立健康福祉プラザ　生活リハビリテーションセンター</a:t>
            </a:r>
            <a:endParaRPr lang="en-US" altLang="ja-JP" sz="1400" kern="1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TEL: </a:t>
            </a: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０７２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-275-</a:t>
            </a: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５０１９    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FAX: </a:t>
            </a: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０７２</a:t>
            </a:r>
            <a:r>
              <a:rPr lang="en-US" altLang="ja-JP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-243-</a:t>
            </a:r>
            <a:r>
              <a:rPr lang="ja-JP" altLang="en-US" sz="1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０２０２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F2CD010-CA9B-469F-AED6-869DB3FB0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783" y="9287871"/>
            <a:ext cx="526460" cy="478409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1EBCCA-3984-49D9-AA7C-3866EB8906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722" r="5494" b="6751"/>
          <a:stretch/>
        </p:blipFill>
        <p:spPr>
          <a:xfrm>
            <a:off x="6138783" y="8643818"/>
            <a:ext cx="507685" cy="4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6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縞模様">
  <a:themeElements>
    <a:clrScheme name="縞模様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縞模様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縞模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TM03090430[[fn=縞模様]]</Template>
  <TotalTime>0</TotalTime>
  <Words>878</Words>
  <Application>Microsoft Office PowerPoint</Application>
  <PresentationFormat>A4 210 x 297 mm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ＭＳ ゴシック</vt:lpstr>
      <vt:lpstr>游ゴシック</vt:lpstr>
      <vt:lpstr>Arial</vt:lpstr>
      <vt:lpstr>Corbel</vt:lpstr>
      <vt:lpstr>Segoe UI Symbol</vt:lpstr>
      <vt:lpstr>Wingdings</vt:lpstr>
      <vt:lpstr>縞模様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2024-04-15T10:16:00Z</dcterms:created>
  <dcterms:modified xsi:type="dcterms:W3CDTF">2025-11-20T08:41:17Z</dcterms:modified>
</cp:coreProperties>
</file>