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6"/>
  </p:notesMasterIdLst>
  <p:sldIdLst>
    <p:sldId id="1266" r:id="rId2"/>
    <p:sldId id="141169622" r:id="rId3"/>
    <p:sldId id="141169636" r:id="rId4"/>
    <p:sldId id="141169627" r:id="rId5"/>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2CC"/>
    <a:srgbClr val="C5D3E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1FECB4D8-DB02-4DC6-A0A2-4F2EBAE1DC90}" styleName="中間スタイル 1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0505E3EF-67EA-436B-97B2-0124C06EBD24}" styleName="中間スタイル 4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219" autoAdjust="0"/>
    <p:restoredTop sz="96778" autoAdjust="0"/>
  </p:normalViewPr>
  <p:slideViewPr>
    <p:cSldViewPr snapToGrid="0">
      <p:cViewPr varScale="1">
        <p:scale>
          <a:sx n="105" d="100"/>
          <a:sy n="105" d="100"/>
        </p:scale>
        <p:origin x="45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2EFC46B1-D01A-4232-8D48-53973E13D504}" type="datetimeFigureOut">
              <a:rPr kumimoji="1" lang="ja-JP" altLang="en-US" smtClean="0"/>
              <a:t>2025/10/29</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67E280A9-3467-4291-99EB-D3284B259ED6}" type="slidenum">
              <a:rPr kumimoji="1" lang="ja-JP" altLang="en-US" smtClean="0"/>
              <a:t>‹#›</a:t>
            </a:fld>
            <a:endParaRPr kumimoji="1" lang="ja-JP" altLang="en-US"/>
          </a:p>
        </p:txBody>
      </p:sp>
    </p:spTree>
    <p:extLst>
      <p:ext uri="{BB962C8B-B14F-4D97-AF65-F5344CB8AC3E}">
        <p14:creationId xmlns:p14="http://schemas.microsoft.com/office/powerpoint/2010/main" val="65248090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78B083C-D054-43C6-866B-22D5D8EB285C}"/>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0788383-54FD-4F9C-A6E6-E530EE0DA0A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03C893F6-736E-4CA6-9BE1-8F13FF78CF3E}"/>
              </a:ext>
            </a:extLst>
          </p:cNvPr>
          <p:cNvSpPr>
            <a:spLocks noGrp="1"/>
          </p:cNvSpPr>
          <p:nvPr>
            <p:ph type="dt" sz="half" idx="10"/>
          </p:nvPr>
        </p:nvSpPr>
        <p:spPr/>
        <p:txBody>
          <a:bodyPr/>
          <a:lstStyle/>
          <a:p>
            <a:fld id="{0EDFDABF-0CE0-4D23-B332-6DC8D0933063}" type="datetimeFigureOut">
              <a:rPr kumimoji="1" lang="ja-JP" altLang="en-US" smtClean="0"/>
              <a:t>2025/10/29</a:t>
            </a:fld>
            <a:endParaRPr kumimoji="1" lang="ja-JP" altLang="en-US"/>
          </a:p>
        </p:txBody>
      </p:sp>
      <p:sp>
        <p:nvSpPr>
          <p:cNvPr id="5" name="フッター プレースホルダー 4">
            <a:extLst>
              <a:ext uri="{FF2B5EF4-FFF2-40B4-BE49-F238E27FC236}">
                <a16:creationId xmlns:a16="http://schemas.microsoft.com/office/drawing/2014/main" id="{2A1C696C-9A54-4341-9C35-1A0A143B390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9382B51-B759-45F0-B7BE-7D237031D179}"/>
              </a:ext>
            </a:extLst>
          </p:cNvPr>
          <p:cNvSpPr>
            <a:spLocks noGrp="1"/>
          </p:cNvSpPr>
          <p:nvPr>
            <p:ph type="sldNum" sz="quarter" idx="12"/>
          </p:nvPr>
        </p:nvSpPr>
        <p:spPr/>
        <p:txBody>
          <a:bodyPr/>
          <a:lstStyle/>
          <a:p>
            <a:fld id="{2C4EF469-4F0F-46C9-8AEF-C15CDD1BC375}" type="slidenum">
              <a:rPr kumimoji="1" lang="ja-JP" altLang="en-US" smtClean="0"/>
              <a:t>‹#›</a:t>
            </a:fld>
            <a:endParaRPr kumimoji="1" lang="ja-JP" altLang="en-US"/>
          </a:p>
        </p:txBody>
      </p:sp>
    </p:spTree>
    <p:extLst>
      <p:ext uri="{BB962C8B-B14F-4D97-AF65-F5344CB8AC3E}">
        <p14:creationId xmlns:p14="http://schemas.microsoft.com/office/powerpoint/2010/main" val="33467837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0B907CD-3BBF-476B-AAC5-186E56896294}"/>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09BE366-546D-4B5E-8805-4F1B810751E6}"/>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D408214-8DE1-465F-B588-D3FA468912DD}"/>
              </a:ext>
            </a:extLst>
          </p:cNvPr>
          <p:cNvSpPr>
            <a:spLocks noGrp="1"/>
          </p:cNvSpPr>
          <p:nvPr>
            <p:ph type="dt" sz="half" idx="10"/>
          </p:nvPr>
        </p:nvSpPr>
        <p:spPr/>
        <p:txBody>
          <a:bodyPr/>
          <a:lstStyle/>
          <a:p>
            <a:fld id="{0EDFDABF-0CE0-4D23-B332-6DC8D0933063}" type="datetimeFigureOut">
              <a:rPr kumimoji="1" lang="ja-JP" altLang="en-US" smtClean="0"/>
              <a:t>2025/10/29</a:t>
            </a:fld>
            <a:endParaRPr kumimoji="1" lang="ja-JP" altLang="en-US"/>
          </a:p>
        </p:txBody>
      </p:sp>
      <p:sp>
        <p:nvSpPr>
          <p:cNvPr id="5" name="フッター プレースホルダー 4">
            <a:extLst>
              <a:ext uri="{FF2B5EF4-FFF2-40B4-BE49-F238E27FC236}">
                <a16:creationId xmlns:a16="http://schemas.microsoft.com/office/drawing/2014/main" id="{CE7C14DE-8C73-410C-8D2E-AB5D54C8BFC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E4B616A-426F-4B98-BC72-9A2C15942440}"/>
              </a:ext>
            </a:extLst>
          </p:cNvPr>
          <p:cNvSpPr>
            <a:spLocks noGrp="1"/>
          </p:cNvSpPr>
          <p:nvPr>
            <p:ph type="sldNum" sz="quarter" idx="12"/>
          </p:nvPr>
        </p:nvSpPr>
        <p:spPr/>
        <p:txBody>
          <a:bodyPr/>
          <a:lstStyle/>
          <a:p>
            <a:fld id="{2C4EF469-4F0F-46C9-8AEF-C15CDD1BC375}" type="slidenum">
              <a:rPr kumimoji="1" lang="ja-JP" altLang="en-US" smtClean="0"/>
              <a:t>‹#›</a:t>
            </a:fld>
            <a:endParaRPr kumimoji="1" lang="ja-JP" altLang="en-US"/>
          </a:p>
        </p:txBody>
      </p:sp>
    </p:spTree>
    <p:extLst>
      <p:ext uri="{BB962C8B-B14F-4D97-AF65-F5344CB8AC3E}">
        <p14:creationId xmlns:p14="http://schemas.microsoft.com/office/powerpoint/2010/main" val="24489989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A86CD389-970E-4FDE-BEBD-E44A0BA4067A}"/>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556AF545-CFEE-4551-82AE-6702294EA752}"/>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343247D-5552-4DF5-841A-FB853F913A3A}"/>
              </a:ext>
            </a:extLst>
          </p:cNvPr>
          <p:cNvSpPr>
            <a:spLocks noGrp="1"/>
          </p:cNvSpPr>
          <p:nvPr>
            <p:ph type="dt" sz="half" idx="10"/>
          </p:nvPr>
        </p:nvSpPr>
        <p:spPr/>
        <p:txBody>
          <a:bodyPr/>
          <a:lstStyle/>
          <a:p>
            <a:fld id="{0EDFDABF-0CE0-4D23-B332-6DC8D0933063}" type="datetimeFigureOut">
              <a:rPr kumimoji="1" lang="ja-JP" altLang="en-US" smtClean="0"/>
              <a:t>2025/10/29</a:t>
            </a:fld>
            <a:endParaRPr kumimoji="1" lang="ja-JP" altLang="en-US"/>
          </a:p>
        </p:txBody>
      </p:sp>
      <p:sp>
        <p:nvSpPr>
          <p:cNvPr id="5" name="フッター プレースホルダー 4">
            <a:extLst>
              <a:ext uri="{FF2B5EF4-FFF2-40B4-BE49-F238E27FC236}">
                <a16:creationId xmlns:a16="http://schemas.microsoft.com/office/drawing/2014/main" id="{6CC6502B-67C8-4FB3-A89B-D7521BA14D9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4EB7B0F-670A-4FF3-84A1-67F8DAC4F0B9}"/>
              </a:ext>
            </a:extLst>
          </p:cNvPr>
          <p:cNvSpPr>
            <a:spLocks noGrp="1"/>
          </p:cNvSpPr>
          <p:nvPr>
            <p:ph type="sldNum" sz="quarter" idx="12"/>
          </p:nvPr>
        </p:nvSpPr>
        <p:spPr/>
        <p:txBody>
          <a:bodyPr/>
          <a:lstStyle/>
          <a:p>
            <a:fld id="{2C4EF469-4F0F-46C9-8AEF-C15CDD1BC375}" type="slidenum">
              <a:rPr kumimoji="1" lang="ja-JP" altLang="en-US" smtClean="0"/>
              <a:t>‹#›</a:t>
            </a:fld>
            <a:endParaRPr kumimoji="1" lang="ja-JP" altLang="en-US"/>
          </a:p>
        </p:txBody>
      </p:sp>
    </p:spTree>
    <p:extLst>
      <p:ext uri="{BB962C8B-B14F-4D97-AF65-F5344CB8AC3E}">
        <p14:creationId xmlns:p14="http://schemas.microsoft.com/office/powerpoint/2010/main" val="21510698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867C0AA-61AC-4C68-90FA-05FD9E97C64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D7F1887-9E8C-46AF-AECB-40878E9F17E2}"/>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EFC9883-D583-4262-88D4-F23C585E46EA}"/>
              </a:ext>
            </a:extLst>
          </p:cNvPr>
          <p:cNvSpPr>
            <a:spLocks noGrp="1"/>
          </p:cNvSpPr>
          <p:nvPr>
            <p:ph type="dt" sz="half" idx="10"/>
          </p:nvPr>
        </p:nvSpPr>
        <p:spPr/>
        <p:txBody>
          <a:bodyPr/>
          <a:lstStyle/>
          <a:p>
            <a:fld id="{0EDFDABF-0CE0-4D23-B332-6DC8D0933063}" type="datetimeFigureOut">
              <a:rPr kumimoji="1" lang="ja-JP" altLang="en-US" smtClean="0"/>
              <a:t>2025/10/29</a:t>
            </a:fld>
            <a:endParaRPr kumimoji="1" lang="ja-JP" altLang="en-US"/>
          </a:p>
        </p:txBody>
      </p:sp>
      <p:sp>
        <p:nvSpPr>
          <p:cNvPr id="5" name="フッター プレースホルダー 4">
            <a:extLst>
              <a:ext uri="{FF2B5EF4-FFF2-40B4-BE49-F238E27FC236}">
                <a16:creationId xmlns:a16="http://schemas.microsoft.com/office/drawing/2014/main" id="{C1DEB59E-A5B4-4294-9FFA-5108677338A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5DD8387-4A71-490E-A756-7D3272C7B68F}"/>
              </a:ext>
            </a:extLst>
          </p:cNvPr>
          <p:cNvSpPr>
            <a:spLocks noGrp="1"/>
          </p:cNvSpPr>
          <p:nvPr>
            <p:ph type="sldNum" sz="quarter" idx="12"/>
          </p:nvPr>
        </p:nvSpPr>
        <p:spPr/>
        <p:txBody>
          <a:bodyPr/>
          <a:lstStyle/>
          <a:p>
            <a:fld id="{2C4EF469-4F0F-46C9-8AEF-C15CDD1BC375}" type="slidenum">
              <a:rPr kumimoji="1" lang="ja-JP" altLang="en-US" smtClean="0"/>
              <a:t>‹#›</a:t>
            </a:fld>
            <a:endParaRPr kumimoji="1" lang="ja-JP" altLang="en-US"/>
          </a:p>
        </p:txBody>
      </p:sp>
    </p:spTree>
    <p:extLst>
      <p:ext uri="{BB962C8B-B14F-4D97-AF65-F5344CB8AC3E}">
        <p14:creationId xmlns:p14="http://schemas.microsoft.com/office/powerpoint/2010/main" val="24038736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5B446BC-83B3-4A2D-9C7D-8CD8DC7E4A7F}"/>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C82466C-BD7B-44FD-9D19-80E7FE53F56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5459C72E-F5E9-47FA-8301-2180069D18BD}"/>
              </a:ext>
            </a:extLst>
          </p:cNvPr>
          <p:cNvSpPr>
            <a:spLocks noGrp="1"/>
          </p:cNvSpPr>
          <p:nvPr>
            <p:ph type="dt" sz="half" idx="10"/>
          </p:nvPr>
        </p:nvSpPr>
        <p:spPr/>
        <p:txBody>
          <a:bodyPr/>
          <a:lstStyle/>
          <a:p>
            <a:fld id="{0EDFDABF-0CE0-4D23-B332-6DC8D0933063}" type="datetimeFigureOut">
              <a:rPr kumimoji="1" lang="ja-JP" altLang="en-US" smtClean="0"/>
              <a:t>2025/10/29</a:t>
            </a:fld>
            <a:endParaRPr kumimoji="1" lang="ja-JP" altLang="en-US"/>
          </a:p>
        </p:txBody>
      </p:sp>
      <p:sp>
        <p:nvSpPr>
          <p:cNvPr id="5" name="フッター プレースホルダー 4">
            <a:extLst>
              <a:ext uri="{FF2B5EF4-FFF2-40B4-BE49-F238E27FC236}">
                <a16:creationId xmlns:a16="http://schemas.microsoft.com/office/drawing/2014/main" id="{22C9ACFF-E08B-49CE-98CC-498CBCE1FC0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608BA3C-CBAF-426A-908B-0914A2EC1A9F}"/>
              </a:ext>
            </a:extLst>
          </p:cNvPr>
          <p:cNvSpPr>
            <a:spLocks noGrp="1"/>
          </p:cNvSpPr>
          <p:nvPr>
            <p:ph type="sldNum" sz="quarter" idx="12"/>
          </p:nvPr>
        </p:nvSpPr>
        <p:spPr/>
        <p:txBody>
          <a:bodyPr/>
          <a:lstStyle/>
          <a:p>
            <a:fld id="{2C4EF469-4F0F-46C9-8AEF-C15CDD1BC375}" type="slidenum">
              <a:rPr kumimoji="1" lang="ja-JP" altLang="en-US" smtClean="0"/>
              <a:t>‹#›</a:t>
            </a:fld>
            <a:endParaRPr kumimoji="1" lang="ja-JP" altLang="en-US"/>
          </a:p>
        </p:txBody>
      </p:sp>
    </p:spTree>
    <p:extLst>
      <p:ext uri="{BB962C8B-B14F-4D97-AF65-F5344CB8AC3E}">
        <p14:creationId xmlns:p14="http://schemas.microsoft.com/office/powerpoint/2010/main" val="2179684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0008EA5-A440-4A93-975D-F0E6B8D4092D}"/>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9A60F11-7391-4E7B-8BAA-8EE63701C076}"/>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91948DE1-E1D1-43A1-925B-412C81902046}"/>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A9F34552-FBA2-4DD8-B760-881DE3DB2A49}"/>
              </a:ext>
            </a:extLst>
          </p:cNvPr>
          <p:cNvSpPr>
            <a:spLocks noGrp="1"/>
          </p:cNvSpPr>
          <p:nvPr>
            <p:ph type="dt" sz="half" idx="10"/>
          </p:nvPr>
        </p:nvSpPr>
        <p:spPr/>
        <p:txBody>
          <a:bodyPr/>
          <a:lstStyle/>
          <a:p>
            <a:fld id="{0EDFDABF-0CE0-4D23-B332-6DC8D0933063}" type="datetimeFigureOut">
              <a:rPr kumimoji="1" lang="ja-JP" altLang="en-US" smtClean="0"/>
              <a:t>2025/10/29</a:t>
            </a:fld>
            <a:endParaRPr kumimoji="1" lang="ja-JP" altLang="en-US"/>
          </a:p>
        </p:txBody>
      </p:sp>
      <p:sp>
        <p:nvSpPr>
          <p:cNvPr id="6" name="フッター プレースホルダー 5">
            <a:extLst>
              <a:ext uri="{FF2B5EF4-FFF2-40B4-BE49-F238E27FC236}">
                <a16:creationId xmlns:a16="http://schemas.microsoft.com/office/drawing/2014/main" id="{6A836693-B88A-45C0-8043-37E7B0A68C5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0FEB780-735D-4767-BE6D-FA592A25026A}"/>
              </a:ext>
            </a:extLst>
          </p:cNvPr>
          <p:cNvSpPr>
            <a:spLocks noGrp="1"/>
          </p:cNvSpPr>
          <p:nvPr>
            <p:ph type="sldNum" sz="quarter" idx="12"/>
          </p:nvPr>
        </p:nvSpPr>
        <p:spPr/>
        <p:txBody>
          <a:bodyPr/>
          <a:lstStyle/>
          <a:p>
            <a:fld id="{2C4EF469-4F0F-46C9-8AEF-C15CDD1BC375}" type="slidenum">
              <a:rPr kumimoji="1" lang="ja-JP" altLang="en-US" smtClean="0"/>
              <a:t>‹#›</a:t>
            </a:fld>
            <a:endParaRPr kumimoji="1" lang="ja-JP" altLang="en-US"/>
          </a:p>
        </p:txBody>
      </p:sp>
    </p:spTree>
    <p:extLst>
      <p:ext uri="{BB962C8B-B14F-4D97-AF65-F5344CB8AC3E}">
        <p14:creationId xmlns:p14="http://schemas.microsoft.com/office/powerpoint/2010/main" val="26791577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21C5707-76D5-492A-941E-5C7889BF850E}"/>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26B44EF-50F2-48C5-9D96-31D8D097F29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5378C8A9-07AB-485B-9310-A8064FB731D1}"/>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F501E8EC-801E-4D66-887D-A74023BEC6F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53B1C11B-338D-4E28-8EC1-5B296B22523A}"/>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6646A6E-4FD3-4226-A078-40BB754E830B}"/>
              </a:ext>
            </a:extLst>
          </p:cNvPr>
          <p:cNvSpPr>
            <a:spLocks noGrp="1"/>
          </p:cNvSpPr>
          <p:nvPr>
            <p:ph type="dt" sz="half" idx="10"/>
          </p:nvPr>
        </p:nvSpPr>
        <p:spPr/>
        <p:txBody>
          <a:bodyPr/>
          <a:lstStyle/>
          <a:p>
            <a:fld id="{0EDFDABF-0CE0-4D23-B332-6DC8D0933063}" type="datetimeFigureOut">
              <a:rPr kumimoji="1" lang="ja-JP" altLang="en-US" smtClean="0"/>
              <a:t>2025/10/29</a:t>
            </a:fld>
            <a:endParaRPr kumimoji="1" lang="ja-JP" altLang="en-US"/>
          </a:p>
        </p:txBody>
      </p:sp>
      <p:sp>
        <p:nvSpPr>
          <p:cNvPr id="8" name="フッター プレースホルダー 7">
            <a:extLst>
              <a:ext uri="{FF2B5EF4-FFF2-40B4-BE49-F238E27FC236}">
                <a16:creationId xmlns:a16="http://schemas.microsoft.com/office/drawing/2014/main" id="{185E1DB0-10EA-42D1-8B10-E5E0EF980EF3}"/>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7F3249EB-0912-4C95-A5D4-BC1A0BBEADB0}"/>
              </a:ext>
            </a:extLst>
          </p:cNvPr>
          <p:cNvSpPr>
            <a:spLocks noGrp="1"/>
          </p:cNvSpPr>
          <p:nvPr>
            <p:ph type="sldNum" sz="quarter" idx="12"/>
          </p:nvPr>
        </p:nvSpPr>
        <p:spPr/>
        <p:txBody>
          <a:bodyPr/>
          <a:lstStyle/>
          <a:p>
            <a:fld id="{2C4EF469-4F0F-46C9-8AEF-C15CDD1BC375}" type="slidenum">
              <a:rPr kumimoji="1" lang="ja-JP" altLang="en-US" smtClean="0"/>
              <a:t>‹#›</a:t>
            </a:fld>
            <a:endParaRPr kumimoji="1" lang="ja-JP" altLang="en-US"/>
          </a:p>
        </p:txBody>
      </p:sp>
    </p:spTree>
    <p:extLst>
      <p:ext uri="{BB962C8B-B14F-4D97-AF65-F5344CB8AC3E}">
        <p14:creationId xmlns:p14="http://schemas.microsoft.com/office/powerpoint/2010/main" val="2321068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EAA5DAF-78AE-4C03-BA9A-E467F0997A42}"/>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7089AED3-6220-4EA4-928A-858C15DCCF4F}"/>
              </a:ext>
            </a:extLst>
          </p:cNvPr>
          <p:cNvSpPr>
            <a:spLocks noGrp="1"/>
          </p:cNvSpPr>
          <p:nvPr>
            <p:ph type="dt" sz="half" idx="10"/>
          </p:nvPr>
        </p:nvSpPr>
        <p:spPr/>
        <p:txBody>
          <a:bodyPr/>
          <a:lstStyle/>
          <a:p>
            <a:fld id="{0EDFDABF-0CE0-4D23-B332-6DC8D0933063}" type="datetimeFigureOut">
              <a:rPr kumimoji="1" lang="ja-JP" altLang="en-US" smtClean="0"/>
              <a:t>2025/10/29</a:t>
            </a:fld>
            <a:endParaRPr kumimoji="1" lang="ja-JP" altLang="en-US"/>
          </a:p>
        </p:txBody>
      </p:sp>
      <p:sp>
        <p:nvSpPr>
          <p:cNvPr id="4" name="フッター プレースホルダー 3">
            <a:extLst>
              <a:ext uri="{FF2B5EF4-FFF2-40B4-BE49-F238E27FC236}">
                <a16:creationId xmlns:a16="http://schemas.microsoft.com/office/drawing/2014/main" id="{6133C396-E819-43F0-99ED-6A914A1270A3}"/>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5686BD35-3C88-424A-8819-D74BC8D26319}"/>
              </a:ext>
            </a:extLst>
          </p:cNvPr>
          <p:cNvSpPr>
            <a:spLocks noGrp="1"/>
          </p:cNvSpPr>
          <p:nvPr>
            <p:ph type="sldNum" sz="quarter" idx="12"/>
          </p:nvPr>
        </p:nvSpPr>
        <p:spPr/>
        <p:txBody>
          <a:bodyPr/>
          <a:lstStyle/>
          <a:p>
            <a:fld id="{2C4EF469-4F0F-46C9-8AEF-C15CDD1BC375}" type="slidenum">
              <a:rPr kumimoji="1" lang="ja-JP" altLang="en-US" smtClean="0"/>
              <a:t>‹#›</a:t>
            </a:fld>
            <a:endParaRPr kumimoji="1" lang="ja-JP" altLang="en-US"/>
          </a:p>
        </p:txBody>
      </p:sp>
    </p:spTree>
    <p:extLst>
      <p:ext uri="{BB962C8B-B14F-4D97-AF65-F5344CB8AC3E}">
        <p14:creationId xmlns:p14="http://schemas.microsoft.com/office/powerpoint/2010/main" val="38735405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06338560-9A2A-41A3-903A-6B4454E1685E}"/>
              </a:ext>
            </a:extLst>
          </p:cNvPr>
          <p:cNvSpPr>
            <a:spLocks noGrp="1"/>
          </p:cNvSpPr>
          <p:nvPr>
            <p:ph type="dt" sz="half" idx="10"/>
          </p:nvPr>
        </p:nvSpPr>
        <p:spPr/>
        <p:txBody>
          <a:bodyPr/>
          <a:lstStyle/>
          <a:p>
            <a:fld id="{0EDFDABF-0CE0-4D23-B332-6DC8D0933063}" type="datetimeFigureOut">
              <a:rPr kumimoji="1" lang="ja-JP" altLang="en-US" smtClean="0"/>
              <a:t>2025/10/29</a:t>
            </a:fld>
            <a:endParaRPr kumimoji="1" lang="ja-JP" altLang="en-US"/>
          </a:p>
        </p:txBody>
      </p:sp>
      <p:sp>
        <p:nvSpPr>
          <p:cNvPr id="3" name="フッター プレースホルダー 2">
            <a:extLst>
              <a:ext uri="{FF2B5EF4-FFF2-40B4-BE49-F238E27FC236}">
                <a16:creationId xmlns:a16="http://schemas.microsoft.com/office/drawing/2014/main" id="{A28B6613-9139-42E6-B407-1D2DA8367803}"/>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1DC5B600-0F67-4F7B-8268-EBF7E628BB1F}"/>
              </a:ext>
            </a:extLst>
          </p:cNvPr>
          <p:cNvSpPr>
            <a:spLocks noGrp="1"/>
          </p:cNvSpPr>
          <p:nvPr>
            <p:ph type="sldNum" sz="quarter" idx="12"/>
          </p:nvPr>
        </p:nvSpPr>
        <p:spPr/>
        <p:txBody>
          <a:bodyPr/>
          <a:lstStyle/>
          <a:p>
            <a:fld id="{2C4EF469-4F0F-46C9-8AEF-C15CDD1BC375}" type="slidenum">
              <a:rPr kumimoji="1" lang="ja-JP" altLang="en-US" smtClean="0"/>
              <a:t>‹#›</a:t>
            </a:fld>
            <a:endParaRPr kumimoji="1" lang="ja-JP" altLang="en-US"/>
          </a:p>
        </p:txBody>
      </p:sp>
    </p:spTree>
    <p:extLst>
      <p:ext uri="{BB962C8B-B14F-4D97-AF65-F5344CB8AC3E}">
        <p14:creationId xmlns:p14="http://schemas.microsoft.com/office/powerpoint/2010/main" val="1535802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D13DD35-A510-4CF9-A8E8-0123A07A7268}"/>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8637F40-6EE1-4203-9D3D-554EF5EA4CB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1729A277-65E1-4482-9D67-4DBBBD5395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961C847-54FE-4460-A8A4-10F4E73530BA}"/>
              </a:ext>
            </a:extLst>
          </p:cNvPr>
          <p:cNvSpPr>
            <a:spLocks noGrp="1"/>
          </p:cNvSpPr>
          <p:nvPr>
            <p:ph type="dt" sz="half" idx="10"/>
          </p:nvPr>
        </p:nvSpPr>
        <p:spPr/>
        <p:txBody>
          <a:bodyPr/>
          <a:lstStyle/>
          <a:p>
            <a:fld id="{0EDFDABF-0CE0-4D23-B332-6DC8D0933063}" type="datetimeFigureOut">
              <a:rPr kumimoji="1" lang="ja-JP" altLang="en-US" smtClean="0"/>
              <a:t>2025/10/29</a:t>
            </a:fld>
            <a:endParaRPr kumimoji="1" lang="ja-JP" altLang="en-US"/>
          </a:p>
        </p:txBody>
      </p:sp>
      <p:sp>
        <p:nvSpPr>
          <p:cNvPr id="6" name="フッター プレースホルダー 5">
            <a:extLst>
              <a:ext uri="{FF2B5EF4-FFF2-40B4-BE49-F238E27FC236}">
                <a16:creationId xmlns:a16="http://schemas.microsoft.com/office/drawing/2014/main" id="{E3C7F2CB-99ED-44E5-A9AA-2AE9F20A72F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4430677-BDA1-4CB8-9343-DB9F3A78A96E}"/>
              </a:ext>
            </a:extLst>
          </p:cNvPr>
          <p:cNvSpPr>
            <a:spLocks noGrp="1"/>
          </p:cNvSpPr>
          <p:nvPr>
            <p:ph type="sldNum" sz="quarter" idx="12"/>
          </p:nvPr>
        </p:nvSpPr>
        <p:spPr/>
        <p:txBody>
          <a:bodyPr/>
          <a:lstStyle/>
          <a:p>
            <a:fld id="{2C4EF469-4F0F-46C9-8AEF-C15CDD1BC375}" type="slidenum">
              <a:rPr kumimoji="1" lang="ja-JP" altLang="en-US" smtClean="0"/>
              <a:t>‹#›</a:t>
            </a:fld>
            <a:endParaRPr kumimoji="1" lang="ja-JP" altLang="en-US"/>
          </a:p>
        </p:txBody>
      </p:sp>
    </p:spTree>
    <p:extLst>
      <p:ext uri="{BB962C8B-B14F-4D97-AF65-F5344CB8AC3E}">
        <p14:creationId xmlns:p14="http://schemas.microsoft.com/office/powerpoint/2010/main" val="6952563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23F299C-87B6-4E6D-9EA6-A3832C25B5A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C5E5C801-F123-4007-AC9A-2583B4511BE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21FF9E16-9123-4DD3-B342-85950AC268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5005F4F-4B5A-47BB-8CC5-9778F8EB0E98}"/>
              </a:ext>
            </a:extLst>
          </p:cNvPr>
          <p:cNvSpPr>
            <a:spLocks noGrp="1"/>
          </p:cNvSpPr>
          <p:nvPr>
            <p:ph type="dt" sz="half" idx="10"/>
          </p:nvPr>
        </p:nvSpPr>
        <p:spPr/>
        <p:txBody>
          <a:bodyPr/>
          <a:lstStyle/>
          <a:p>
            <a:fld id="{0EDFDABF-0CE0-4D23-B332-6DC8D0933063}" type="datetimeFigureOut">
              <a:rPr kumimoji="1" lang="ja-JP" altLang="en-US" smtClean="0"/>
              <a:t>2025/10/29</a:t>
            </a:fld>
            <a:endParaRPr kumimoji="1" lang="ja-JP" altLang="en-US"/>
          </a:p>
        </p:txBody>
      </p:sp>
      <p:sp>
        <p:nvSpPr>
          <p:cNvPr id="6" name="フッター プレースホルダー 5">
            <a:extLst>
              <a:ext uri="{FF2B5EF4-FFF2-40B4-BE49-F238E27FC236}">
                <a16:creationId xmlns:a16="http://schemas.microsoft.com/office/drawing/2014/main" id="{FFF3DB05-ADAF-4AA2-8354-81061FB0526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0D771E0-AE23-412A-9F17-9A51FBEC6046}"/>
              </a:ext>
            </a:extLst>
          </p:cNvPr>
          <p:cNvSpPr>
            <a:spLocks noGrp="1"/>
          </p:cNvSpPr>
          <p:nvPr>
            <p:ph type="sldNum" sz="quarter" idx="12"/>
          </p:nvPr>
        </p:nvSpPr>
        <p:spPr/>
        <p:txBody>
          <a:bodyPr/>
          <a:lstStyle/>
          <a:p>
            <a:fld id="{2C4EF469-4F0F-46C9-8AEF-C15CDD1BC375}" type="slidenum">
              <a:rPr kumimoji="1" lang="ja-JP" altLang="en-US" smtClean="0"/>
              <a:t>‹#›</a:t>
            </a:fld>
            <a:endParaRPr kumimoji="1" lang="ja-JP" altLang="en-US"/>
          </a:p>
        </p:txBody>
      </p:sp>
    </p:spTree>
    <p:extLst>
      <p:ext uri="{BB962C8B-B14F-4D97-AF65-F5344CB8AC3E}">
        <p14:creationId xmlns:p14="http://schemas.microsoft.com/office/powerpoint/2010/main" val="11151653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FDF731B4-D869-47C9-A197-48CF5AA46E6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337E153-1A30-43D9-8A7B-77655A7B6CF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F023FF8-EF29-482D-9A0C-46CCB8BA6DA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DFDABF-0CE0-4D23-B332-6DC8D0933063}" type="datetimeFigureOut">
              <a:rPr kumimoji="1" lang="ja-JP" altLang="en-US" smtClean="0"/>
              <a:t>2025/10/29</a:t>
            </a:fld>
            <a:endParaRPr kumimoji="1" lang="ja-JP" altLang="en-US"/>
          </a:p>
        </p:txBody>
      </p:sp>
      <p:sp>
        <p:nvSpPr>
          <p:cNvPr id="5" name="フッター プレースホルダー 4">
            <a:extLst>
              <a:ext uri="{FF2B5EF4-FFF2-40B4-BE49-F238E27FC236}">
                <a16:creationId xmlns:a16="http://schemas.microsoft.com/office/drawing/2014/main" id="{9010E0A1-320C-46C7-B0DF-E7EA878D79B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49C168A7-F1A2-4140-AC8C-B67FCAE2485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4EF469-4F0F-46C9-8AEF-C15CDD1BC375}" type="slidenum">
              <a:rPr kumimoji="1" lang="ja-JP" altLang="en-US" smtClean="0"/>
              <a:t>‹#›</a:t>
            </a:fld>
            <a:endParaRPr kumimoji="1" lang="ja-JP" altLang="en-US"/>
          </a:p>
        </p:txBody>
      </p:sp>
    </p:spTree>
    <p:extLst>
      <p:ext uri="{BB962C8B-B14F-4D97-AF65-F5344CB8AC3E}">
        <p14:creationId xmlns:p14="http://schemas.microsoft.com/office/powerpoint/2010/main" val="32454576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FB51D844-6A45-4102-9DB6-2062A2AA3AC1}"/>
              </a:ext>
            </a:extLst>
          </p:cNvPr>
          <p:cNvSpPr>
            <a:spLocks noChangeArrowheads="1"/>
          </p:cNvSpPr>
          <p:nvPr/>
        </p:nvSpPr>
        <p:spPr bwMode="auto">
          <a:xfrm>
            <a:off x="0" y="2524765"/>
            <a:ext cx="12192000" cy="1272992"/>
          </a:xfrm>
          <a:prstGeom prst="rect">
            <a:avLst/>
          </a:prstGeom>
          <a:solidFill>
            <a:srgbClr val="DEEBF7"/>
          </a:solidFill>
          <a:ln>
            <a:noFill/>
          </a:ln>
          <a:effectLst/>
        </p:spPr>
        <p:txBody>
          <a:bodyPr wrap="none"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marL="0" marR="0" lvl="0" indent="0" algn="ctr" defTabSz="914400" rtl="0" eaLnBrk="1" fontAlgn="auto" latinLnBrk="0" hangingPunct="1">
              <a:lnSpc>
                <a:spcPct val="100000"/>
              </a:lnSpc>
              <a:spcBef>
                <a:spcPts val="1200"/>
              </a:spcBef>
              <a:spcAft>
                <a:spcPts val="0"/>
              </a:spcAft>
              <a:buClrTx/>
              <a:buSzTx/>
              <a:buFontTx/>
              <a:buNone/>
              <a:tabLst>
                <a:tab pos="0" algn="l"/>
                <a:tab pos="914400" algn="l"/>
                <a:tab pos="1828800" algn="l"/>
                <a:tab pos="2743200" algn="l"/>
                <a:tab pos="3657600" algn="l"/>
                <a:tab pos="4122738" algn="l"/>
                <a:tab pos="4572000" algn="l"/>
                <a:tab pos="5486400" algn="l"/>
                <a:tab pos="6400800" algn="l"/>
                <a:tab pos="7315200" algn="l"/>
                <a:tab pos="8229600" algn="l"/>
                <a:tab pos="9144000" algn="l"/>
                <a:tab pos="10058400" algn="l"/>
              </a:tabLst>
              <a:defRPr/>
            </a:pPr>
            <a:r>
              <a:rPr kumimoji="1" lang="ja-JP" altLang="en-US" sz="2400" b="1" i="0" u="none" strike="noStrike" kern="1200" cap="none" spc="0" normalizeH="0" baseline="0" noProof="0">
                <a:ln>
                  <a:noFill/>
                </a:ln>
                <a:solidFill>
                  <a:srgbClr val="000000"/>
                </a:solidFill>
                <a:effectLst/>
                <a:uLnTx/>
                <a:uFillTx/>
                <a:latin typeface="UD デジタル 教科書体 NP-B" panose="02020700000000000000" pitchFamily="18" charset="-128"/>
                <a:ea typeface="UD デジタル 教科書体 NP-B" panose="02020700000000000000" pitchFamily="18" charset="-128"/>
                <a:cs typeface="Meiryo UI" panose="020B0604030504040204" pitchFamily="50" charset="-128"/>
              </a:rPr>
              <a:t>既存の連携体制を踏まえた今後の取組について</a:t>
            </a:r>
            <a:endParaRPr kumimoji="1" lang="ja-JP" altLang="en-US" sz="2400" b="1" i="0" u="none" strike="noStrike" kern="1200" cap="none" spc="0" normalizeH="0" baseline="0" noProof="0" dirty="0">
              <a:ln>
                <a:noFill/>
              </a:ln>
              <a:solidFill>
                <a:srgbClr val="000000"/>
              </a:solidFill>
              <a:effectLst/>
              <a:uLnTx/>
              <a:uFillTx/>
              <a:latin typeface="UD デジタル 教科書体 NP-B" panose="02020700000000000000" pitchFamily="18" charset="-128"/>
              <a:ea typeface="UD デジタル 教科書体 NP-B" panose="02020700000000000000" pitchFamily="18" charset="-128"/>
              <a:cs typeface="Meiryo UI" panose="020B0604030504040204" pitchFamily="50" charset="-128"/>
            </a:endParaRPr>
          </a:p>
        </p:txBody>
      </p:sp>
      <p:sp>
        <p:nvSpPr>
          <p:cNvPr id="5" name="Rectangle 1">
            <a:extLst>
              <a:ext uri="{FF2B5EF4-FFF2-40B4-BE49-F238E27FC236}">
                <a16:creationId xmlns:a16="http://schemas.microsoft.com/office/drawing/2014/main" id="{C5EFE74E-B1D9-4B26-A6CA-9B6EA9BB3076}"/>
              </a:ext>
            </a:extLst>
          </p:cNvPr>
          <p:cNvSpPr>
            <a:spLocks noChangeArrowheads="1"/>
          </p:cNvSpPr>
          <p:nvPr/>
        </p:nvSpPr>
        <p:spPr bwMode="auto">
          <a:xfrm>
            <a:off x="3071664" y="5358794"/>
            <a:ext cx="6048672" cy="792088"/>
          </a:xfrm>
          <a:prstGeom prst="rect">
            <a:avLst/>
          </a:prstGeom>
          <a:noFill/>
          <a:ln>
            <a:noFill/>
          </a:ln>
          <a:effectLst/>
        </p:spPr>
        <p:txBody>
          <a:bodyPr wrap="none"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marL="0" marR="0" lvl="0" indent="0" algn="ctr" defTabSz="914290" rtl="0" eaLnBrk="1" fontAlgn="auto" latinLnBrk="0" hangingPunct="1">
              <a:lnSpc>
                <a:spcPct val="15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1" lang="ja-JP"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令和７年</a:t>
            </a:r>
            <a:r>
              <a:rPr kumimoji="1" lang="en-US" altLang="ja-JP" sz="1800" dirty="0">
                <a:solidFill>
                  <a:srgbClr val="000000"/>
                </a:solidFill>
                <a:latin typeface="UD デジタル 教科書体 NP-R" panose="02020400000000000000" pitchFamily="18" charset="-128"/>
                <a:ea typeface="UD デジタル 教科書体 NP-R" panose="02020400000000000000" pitchFamily="18" charset="-128"/>
                <a:cs typeface="Meiryo UI" panose="020B0604030504040204" pitchFamily="50" charset="-128"/>
              </a:rPr>
              <a:t>10</a:t>
            </a:r>
            <a:r>
              <a:rPr kumimoji="1" lang="ja-JP"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月</a:t>
            </a:r>
            <a:r>
              <a:rPr kumimoji="1" lang="en-US" altLang="ja-JP" sz="1800" dirty="0">
                <a:solidFill>
                  <a:srgbClr val="000000"/>
                </a:solidFill>
                <a:latin typeface="UD デジタル 教科書体 NP-R" panose="02020400000000000000" pitchFamily="18" charset="-128"/>
                <a:ea typeface="UD デジタル 教科書体 NP-R" panose="02020400000000000000" pitchFamily="18" charset="-128"/>
                <a:cs typeface="Meiryo UI" panose="020B0604030504040204" pitchFamily="50" charset="-128"/>
              </a:rPr>
              <a:t>24</a:t>
            </a:r>
            <a:r>
              <a:rPr kumimoji="1" lang="ja-JP"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日</a:t>
            </a:r>
            <a:endParaRPr kumimoji="1" lang="en-US" altLang="ja-JP"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a:p>
            <a:pPr marL="0" marR="0" lvl="0" indent="0" algn="ctr" defTabSz="914290" rtl="0" eaLnBrk="1" fontAlgn="auto" latinLnBrk="0" hangingPunct="1">
              <a:lnSpc>
                <a:spcPct val="150000"/>
              </a:lnSpc>
              <a:spcBef>
                <a:spcPts val="0"/>
              </a:spcBef>
              <a:spcAft>
                <a:spcPts val="0"/>
              </a:spcAft>
              <a:buClrTx/>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1" lang="zh-TW"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令和</a:t>
            </a:r>
            <a:r>
              <a:rPr kumimoji="1" lang="ja-JP"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７</a:t>
            </a:r>
            <a:r>
              <a:rPr kumimoji="1" lang="zh-TW"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年度 第</a:t>
            </a:r>
            <a:r>
              <a:rPr kumimoji="1" lang="ja-JP"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５</a:t>
            </a:r>
            <a:r>
              <a:rPr kumimoji="1" lang="zh-TW"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rPr>
              <a:t>回 住生活基本計画推進部会 資料</a:t>
            </a:r>
            <a:endParaRPr kumimoji="1" lang="ja-JP" altLang="en-US" sz="18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Meiryo UI" panose="020B0604030504040204" pitchFamily="50" charset="-128"/>
            </a:endParaRPr>
          </a:p>
        </p:txBody>
      </p:sp>
      <p:sp>
        <p:nvSpPr>
          <p:cNvPr id="6" name="テキスト ボックス 5">
            <a:extLst>
              <a:ext uri="{FF2B5EF4-FFF2-40B4-BE49-F238E27FC236}">
                <a16:creationId xmlns:a16="http://schemas.microsoft.com/office/drawing/2014/main" id="{6CB9E958-CB02-4BA3-B83A-CC9B2A13E7F0}"/>
              </a:ext>
            </a:extLst>
          </p:cNvPr>
          <p:cNvSpPr txBox="1"/>
          <p:nvPr/>
        </p:nvSpPr>
        <p:spPr>
          <a:xfrm>
            <a:off x="10418596" y="246405"/>
            <a:ext cx="1447796" cy="284198"/>
          </a:xfrm>
          <a:prstGeom prst="rect">
            <a:avLst/>
          </a:prstGeom>
          <a:noFill/>
          <a:ln>
            <a:solidFill>
              <a:schemeClr val="tx1"/>
            </a:solidFill>
          </a:ln>
        </p:spPr>
        <p:txBody>
          <a:bodyPr wrap="square" tIns="58500" bIns="0">
            <a:spAutoFit/>
          </a:bodyPr>
          <a:lstStyle/>
          <a:p>
            <a:pPr algn="ctr" defTabSz="742950">
              <a:defRPr/>
            </a:pPr>
            <a:r>
              <a:rPr lang="ja-JP" altLang="en-US" sz="1463" kern="100">
                <a:solidFill>
                  <a:prstClr val="black"/>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資料５</a:t>
            </a:r>
            <a:endParaRPr lang="en-US" altLang="ja-JP" sz="1463" kern="100">
              <a:solidFill>
                <a:prstClr val="black"/>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p:txBody>
      </p:sp>
    </p:spTree>
    <p:extLst>
      <p:ext uri="{BB962C8B-B14F-4D97-AF65-F5344CB8AC3E}">
        <p14:creationId xmlns:p14="http://schemas.microsoft.com/office/powerpoint/2010/main" val="36385499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4">
            <a:extLst>
              <a:ext uri="{FF2B5EF4-FFF2-40B4-BE49-F238E27FC236}">
                <a16:creationId xmlns:a16="http://schemas.microsoft.com/office/drawing/2014/main" id="{0079BE03-8D11-4E5A-8B73-92E3FA245916}"/>
              </a:ext>
            </a:extLst>
          </p:cNvPr>
          <p:cNvGraphicFramePr>
            <a:graphicFrameLocks noGrp="1"/>
          </p:cNvGraphicFramePr>
          <p:nvPr/>
        </p:nvGraphicFramePr>
        <p:xfrm>
          <a:off x="248816" y="1586968"/>
          <a:ext cx="11778214" cy="5002246"/>
        </p:xfrm>
        <a:graphic>
          <a:graphicData uri="http://schemas.openxmlformats.org/drawingml/2006/table">
            <a:tbl>
              <a:tblPr firstRow="1" bandRow="1">
                <a:tableStyleId>{91EBBBCC-DAD2-459C-BE2E-F6DE35CF9A28}</a:tableStyleId>
              </a:tblPr>
              <a:tblGrid>
                <a:gridCol w="3632529">
                  <a:extLst>
                    <a:ext uri="{9D8B030D-6E8A-4147-A177-3AD203B41FA5}">
                      <a16:colId xmlns:a16="http://schemas.microsoft.com/office/drawing/2014/main" val="426844399"/>
                    </a:ext>
                  </a:extLst>
                </a:gridCol>
                <a:gridCol w="4221588">
                  <a:extLst>
                    <a:ext uri="{9D8B030D-6E8A-4147-A177-3AD203B41FA5}">
                      <a16:colId xmlns:a16="http://schemas.microsoft.com/office/drawing/2014/main" val="4162764547"/>
                    </a:ext>
                  </a:extLst>
                </a:gridCol>
                <a:gridCol w="3924097">
                  <a:extLst>
                    <a:ext uri="{9D8B030D-6E8A-4147-A177-3AD203B41FA5}">
                      <a16:colId xmlns:a16="http://schemas.microsoft.com/office/drawing/2014/main" val="2213425845"/>
                    </a:ext>
                  </a:extLst>
                </a:gridCol>
              </a:tblGrid>
              <a:tr h="357745">
                <a:tc>
                  <a:txBody>
                    <a:bodyPr/>
                    <a:lstStyle/>
                    <a:p>
                      <a:pPr algn="ctr"/>
                      <a:r>
                        <a:rPr kumimoji="1" lang="ja-JP" altLang="en-US" sz="1600" dirty="0">
                          <a:latin typeface="UD デジタル 教科書体 N-R" panose="02020400000000000000" pitchFamily="17" charset="-128"/>
                          <a:ea typeface="UD デジタル 教科書体 N-R" panose="02020400000000000000" pitchFamily="17" charset="-128"/>
                        </a:rPr>
                        <a:t>市町村支援の強化</a:t>
                      </a: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solidFill>
                      <a:schemeClr val="accent6">
                        <a:lumMod val="60000"/>
                        <a:lumOff val="40000"/>
                      </a:schemeClr>
                    </a:solidFill>
                  </a:tcPr>
                </a:tc>
                <a:tc>
                  <a:txBody>
                    <a:bodyPr/>
                    <a:lstStyle/>
                    <a:p>
                      <a:pPr algn="ctr"/>
                      <a:r>
                        <a:rPr kumimoji="1" lang="ja-JP" altLang="en-US" sz="1600" b="1" dirty="0">
                          <a:latin typeface="UD デジタル 教科書体 N-R" panose="02020400000000000000" pitchFamily="17" charset="-128"/>
                          <a:ea typeface="UD デジタル 教科書体 N-R" panose="02020400000000000000" pitchFamily="17" charset="-128"/>
                        </a:rPr>
                        <a:t>民間の活躍を支える環境整備</a:t>
                      </a:r>
                      <a:endParaRPr kumimoji="1" lang="ja-JP" altLang="en-US" sz="1600"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solidFill>
                      <a:schemeClr val="accent6">
                        <a:lumMod val="60000"/>
                        <a:lumOff val="40000"/>
                      </a:schemeClr>
                    </a:solidFill>
                  </a:tcPr>
                </a:tc>
                <a:tc>
                  <a:txBody>
                    <a:bodyPr/>
                    <a:lstStyle/>
                    <a:p>
                      <a:pPr algn="ctr"/>
                      <a:r>
                        <a:rPr kumimoji="1" lang="ja-JP" altLang="en-US" sz="1600" dirty="0">
                          <a:latin typeface="UD デジタル 教科書体 N-R" panose="02020400000000000000" pitchFamily="17" charset="-128"/>
                          <a:ea typeface="UD デジタル 教科書体 N-R" panose="02020400000000000000" pitchFamily="17" charset="-128"/>
                        </a:rPr>
                        <a:t>公的賃貸住宅ストックの活用</a:t>
                      </a:r>
                    </a:p>
                  </a:txBody>
                  <a:tcPr marL="36000" marR="36000" marT="36000" marB="36000" anchor="ctr">
                    <a:lnL w="12700" cap="flat" cmpd="sng" algn="ctr">
                      <a:solidFill>
                        <a:schemeClr val="bg2">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223276038"/>
                  </a:ext>
                </a:extLst>
              </a:tr>
              <a:tr h="2419320">
                <a:tc>
                  <a:txBody>
                    <a:bodyPr/>
                    <a:lstStyle/>
                    <a:p>
                      <a:pPr marL="176213" indent="-176213"/>
                      <a:r>
                        <a:rPr kumimoji="1" lang="ja-JP" altLang="en-US" sz="1400" dirty="0">
                          <a:solidFill>
                            <a:schemeClr val="tx1"/>
                          </a:solidFill>
                          <a:latin typeface="UD デジタル 教科書体 N-R" panose="02020400000000000000" pitchFamily="17" charset="-128"/>
                          <a:ea typeface="UD デジタル 教科書体 N-R" panose="02020400000000000000" pitchFamily="17" charset="-128"/>
                        </a:rPr>
                        <a:t>○ 総合的な住宅施策の推進に向けた支援の強化</a:t>
                      </a:r>
                    </a:p>
                    <a:p>
                      <a:pPr marL="268288" marR="0" lvl="0" indent="-268288"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UD デジタル 教科書体 N-R" panose="02020400000000000000" pitchFamily="17" charset="-128"/>
                          <a:ea typeface="UD デジタル 教科書体 N-R" panose="02020400000000000000" pitchFamily="17" charset="-128"/>
                        </a:rPr>
                        <a:t>　・計画策定から施策推進に係る技術的助言の充実</a:t>
                      </a:r>
                      <a:endParaRPr kumimoji="1" lang="en-US" altLang="ja-JP" sz="1200" dirty="0">
                        <a:solidFill>
                          <a:schemeClr val="tx1"/>
                        </a:solidFill>
                        <a:latin typeface="UD デジタル 教科書体 N-R" panose="02020400000000000000" pitchFamily="17" charset="-128"/>
                        <a:ea typeface="UD デジタル 教科書体 N-R" panose="02020400000000000000" pitchFamily="17" charset="-128"/>
                      </a:endParaRPr>
                    </a:p>
                    <a:p>
                      <a:pPr marL="268288" indent="-268288"/>
                      <a:r>
                        <a:rPr kumimoji="1" lang="ja-JP" altLang="en-US" sz="1200" dirty="0">
                          <a:solidFill>
                            <a:schemeClr val="tx1"/>
                          </a:solidFill>
                          <a:latin typeface="UD デジタル 教科書体 N-R" panose="02020400000000000000" pitchFamily="17" charset="-128"/>
                          <a:ea typeface="UD デジタル 教科書体 N-R" panose="02020400000000000000" pitchFamily="17" charset="-128"/>
                        </a:rPr>
                        <a:t>　・庁内での施策連携の促進</a:t>
                      </a:r>
                      <a:endParaRPr kumimoji="1" lang="en-US" altLang="ja-JP" sz="1200" dirty="0">
                        <a:solidFill>
                          <a:schemeClr val="tx1"/>
                        </a:solidFill>
                        <a:latin typeface="UD デジタル 教科書体 N-R" panose="02020400000000000000" pitchFamily="17" charset="-128"/>
                        <a:ea typeface="UD デジタル 教科書体 N-R" panose="02020400000000000000" pitchFamily="17" charset="-128"/>
                      </a:endParaRPr>
                    </a:p>
                    <a:p>
                      <a:pPr marL="268288" indent="-268288"/>
                      <a:r>
                        <a:rPr kumimoji="1" lang="ja-JP" altLang="en-US" sz="1200" dirty="0">
                          <a:solidFill>
                            <a:schemeClr val="tx1"/>
                          </a:solidFill>
                          <a:latin typeface="UD デジタル 教科書体 N-R" panose="02020400000000000000" pitchFamily="17" charset="-128"/>
                          <a:ea typeface="UD デジタル 教科書体 N-R" panose="02020400000000000000" pitchFamily="17" charset="-128"/>
                        </a:rPr>
                        <a:t>  ・居住支援体制の強化をはじめとした、民間事業者との連携・マッチングの支援</a:t>
                      </a:r>
                      <a:endParaRPr kumimoji="1" lang="en-US" altLang="ja-JP" sz="1200" dirty="0">
                        <a:solidFill>
                          <a:schemeClr val="tx1"/>
                        </a:solidFill>
                        <a:latin typeface="UD デジタル 教科書体 N-R" panose="02020400000000000000" pitchFamily="17" charset="-128"/>
                        <a:ea typeface="UD デジタル 教科書体 N-R" panose="02020400000000000000" pitchFamily="17" charset="-128"/>
                      </a:endParaRPr>
                    </a:p>
                    <a:p>
                      <a:pPr marL="268288" marR="0" lvl="0" indent="-268288"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UD デジタル 教科書体 N-R" panose="02020400000000000000" pitchFamily="17" charset="-128"/>
                          <a:ea typeface="UD デジタル 教科書体 N-R" panose="02020400000000000000" pitchFamily="17" charset="-128"/>
                        </a:rPr>
                        <a:t>　・住宅・建築施策全般を相談できる体制の整備</a:t>
                      </a:r>
                      <a:endParaRPr kumimoji="1" lang="en-US" altLang="ja-JP" sz="1200" dirty="0">
                        <a:solidFill>
                          <a:schemeClr val="tx1"/>
                        </a:solidFill>
                        <a:latin typeface="UD デジタル 教科書体 N-R" panose="02020400000000000000" pitchFamily="17" charset="-128"/>
                        <a:ea typeface="UD デジタル 教科書体 N-R" panose="02020400000000000000" pitchFamily="17" charset="-128"/>
                      </a:endParaRPr>
                    </a:p>
                    <a:p>
                      <a:pPr marL="176213" indent="-176213"/>
                      <a:r>
                        <a:rPr kumimoji="1" lang="ja-JP" altLang="en-US" sz="1400" dirty="0">
                          <a:solidFill>
                            <a:schemeClr val="tx1"/>
                          </a:solidFill>
                          <a:latin typeface="UD デジタル 教科書体 N-R" panose="02020400000000000000" pitchFamily="17" charset="-128"/>
                          <a:ea typeface="UD デジタル 教科書体 N-R" panose="02020400000000000000" pitchFamily="17" charset="-128"/>
                        </a:rPr>
                        <a:t>○ 公共施設の再編、営繕業務等に対する技術的支援の充実</a:t>
                      </a:r>
                      <a:endParaRPr kumimoji="1" lang="en-US" altLang="ja-JP" sz="1400" dirty="0">
                        <a:solidFill>
                          <a:schemeClr val="tx1"/>
                        </a:solidFill>
                        <a:latin typeface="UD デジタル 教科書体 N-R" panose="02020400000000000000" pitchFamily="17" charset="-128"/>
                        <a:ea typeface="UD デジタル 教科書体 N-R" panose="02020400000000000000" pitchFamily="17" charset="-128"/>
                      </a:endParaRP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176213" marR="0" lvl="0" indent="-176213"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 万博レガシーをはじめとした新技術の普及促進</a:t>
                      </a:r>
                      <a:r>
                        <a:rPr kumimoji="1" lang="ja-JP" altLang="en-US" sz="12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（府有施設の活用等）</a:t>
                      </a:r>
                      <a:endParaRPr kumimoji="1" lang="en-US" altLang="ja-JP" sz="14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176213" marR="0" lvl="0" indent="-176213"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 民間事業者をはじめとして多様な団体・人が活躍できる環境整備</a:t>
                      </a:r>
                      <a:endParaRPr kumimoji="1" lang="en-US" altLang="ja-JP" sz="14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　・民間事業者等との意見交換の機会の創出</a:t>
                      </a:r>
                      <a:endParaRPr kumimoji="1" lang="en-US" altLang="ja-JP" sz="14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268288" marR="0" lvl="0" indent="-268288"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　・住生活関連産業の人材確保やくらしを支える多様な担い手の確保、活動しやすい環境の整備</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　・住まい手等に対する情報発信の強化</a:t>
                      </a:r>
                      <a:endParaRPr kumimoji="1" lang="en-US" altLang="ja-JP" sz="12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 多様な空家の利活用の促進</a:t>
                      </a:r>
                      <a:endParaRPr kumimoji="1" lang="ja-JP" altLang="en-US" sz="1800" b="0" i="0" u="none" strike="noStrike" kern="1200" cap="none" spc="0" normalizeH="0" baseline="0" noProof="0" dirty="0">
                        <a:ln>
                          <a:noFill/>
                        </a:ln>
                        <a:solidFill>
                          <a:prstClr val="black"/>
                        </a:solidFill>
                        <a:effectLst/>
                        <a:uLnTx/>
                        <a:uFillTx/>
                        <a:latin typeface="+mn-lt"/>
                        <a:ea typeface="+mn-ea"/>
                        <a:cs typeface="+mn-cs"/>
                      </a:endParaRPr>
                    </a:p>
                    <a:p>
                      <a:endParaRPr kumimoji="1" lang="ja-JP" altLang="en-US"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B w="12700" cap="flat" cmpd="sng" algn="ctr">
                      <a:solidFill>
                        <a:schemeClr val="bg1">
                          <a:lumMod val="75000"/>
                        </a:schemeClr>
                      </a:solidFill>
                      <a:prstDash val="solid"/>
                      <a:round/>
                      <a:headEnd type="none" w="med" len="med"/>
                      <a:tailEnd type="none" w="med" len="med"/>
                    </a:lnB>
                    <a:solidFill>
                      <a:srgbClr val="E1E1E1"/>
                    </a:solidFill>
                  </a:tcPr>
                </a:tc>
                <a:tc>
                  <a:txBody>
                    <a:bodyPr/>
                    <a:lstStyle/>
                    <a:p>
                      <a:pPr marL="268288" marR="0" lvl="0" indent="-268288"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 府営住宅ストックを活用した住宅支援の強化</a:t>
                      </a:r>
                      <a:endParaRPr kumimoji="1" lang="en-US" altLang="ja-JP" sz="14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　・子育て世帯に対する支援の強化</a:t>
                      </a:r>
                      <a:endParaRPr kumimoji="1" lang="en-US" altLang="ja-JP" sz="12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269875" marR="0" lvl="0" indent="-93663"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（応募要件の緩和、子育て世帯向けの住戸等の整備や重点的な供給、バリアフリー化の更なる</a:t>
                      </a:r>
                      <a:r>
                        <a:rPr kumimoji="1" lang="ja-JP" altLang="en-US" sz="1100" b="0"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推進等</a:t>
                      </a:r>
                      <a:r>
                        <a:rPr kumimoji="1" lang="ja-JP" altLang="en-US" sz="11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a:t>
                      </a:r>
                      <a:endParaRPr kumimoji="1" lang="en-US" altLang="ja-JP" sz="11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　・地域の安心居住を支える機能の導入</a:t>
                      </a:r>
                      <a:endParaRPr kumimoji="1" lang="en-US" altLang="ja-JP" sz="12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268288"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a:t>
                      </a:r>
                      <a:r>
                        <a:rPr kumimoji="1" lang="ja-JP" altLang="en-US" sz="11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空室活用による居住支援法人の活動拠点の確保、居住サポート住宅の供給など）</a:t>
                      </a:r>
                      <a:endParaRPr kumimoji="1" lang="en-US" altLang="ja-JP" sz="11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268288" marR="0" lvl="0" indent="-268288"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 公的賃貸住宅ストックを活用したまちづくりの推進</a:t>
                      </a:r>
                      <a:endParaRPr kumimoji="1" lang="en-US" altLang="ja-JP" sz="14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268288" marR="0" lvl="0" indent="-268288"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　・公的賃貸住宅を活用したニュータウン等の再生、建替えにより創出した用地への生活利便施設等の導入</a:t>
                      </a:r>
                      <a:endParaRPr kumimoji="1" lang="en-US" altLang="ja-JP" sz="12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txBody>
                  <a:tcPr marL="36000" marR="36000" marT="36000" marB="36000" anchor="ctr">
                    <a:lnL w="12700" cap="flat" cmpd="sng" algn="ctr">
                      <a:solidFill>
                        <a:schemeClr val="bg2">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B w="12700"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228242820"/>
                  </a:ext>
                </a:extLst>
              </a:tr>
              <a:tr h="2225181">
                <a:tc gridSpan="3">
                  <a:txBody>
                    <a:bodyPr/>
                    <a:lstStyle/>
                    <a:p>
                      <a:pPr marL="541338"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○多様な主体がつながり、連携</a:t>
                      </a:r>
                      <a:r>
                        <a:rPr kumimoji="1" lang="ja-JP" altLang="en-US" sz="1400" b="0" i="0" u="none" strike="noStrike" kern="1200" cap="none" spc="0" normalizeH="0" baseline="0" noProof="0" dirty="0">
                          <a:ln>
                            <a:noFill/>
                          </a:ln>
                          <a:solidFill>
                            <a:schemeClr val="tx1"/>
                          </a:solidFill>
                          <a:effectLst/>
                          <a:uLnTx/>
                          <a:uFillTx/>
                          <a:latin typeface="UD デジタル 教科書体 N-R" panose="02020400000000000000" pitchFamily="17" charset="-128"/>
                          <a:ea typeface="UD デジタル 教科書体 N-R" panose="02020400000000000000" pitchFamily="17" charset="-128"/>
                          <a:cs typeface="+mn-cs"/>
                        </a:rPr>
                        <a:t>する機会・場（プラットフォーム）</a:t>
                      </a:r>
                      <a:r>
                        <a:rPr kumimoji="1" lang="ja-JP" altLang="en-US" sz="14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の創出</a:t>
                      </a:r>
                      <a:endParaRPr kumimoji="1" lang="en-US" altLang="ja-JP" sz="14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541338"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　・市町村内での施策連携の場  </a:t>
                      </a:r>
                      <a:r>
                        <a:rPr kumimoji="1" lang="ja-JP" altLang="en-US" sz="11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（住宅部局内、住宅⇔福祉、教育、労働等）</a:t>
                      </a:r>
                      <a:endParaRPr kumimoji="1" lang="en-US" altLang="ja-JP" sz="11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541338"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　・市町村間の連携の場        </a:t>
                      </a:r>
                      <a:r>
                        <a:rPr kumimoji="1" lang="ja-JP" altLang="en-US" sz="11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（近隣、同一規模、抱える課題別等）</a:t>
                      </a:r>
                      <a:endParaRPr kumimoji="1" lang="en-US" altLang="ja-JP" sz="12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541338"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　・市町村と民間等との連携の場</a:t>
                      </a:r>
                      <a:endParaRPr kumimoji="1" lang="en-US" altLang="ja-JP" sz="12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541338"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　・大阪府と市町村の連携の場</a:t>
                      </a:r>
                      <a:endParaRPr kumimoji="1" lang="en-US" altLang="ja-JP" sz="12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541338"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　・大阪府と民間等の連携の場</a:t>
                      </a:r>
                      <a:endParaRPr kumimoji="1" lang="en-US" altLang="ja-JP" sz="1200" b="0"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txBody>
                  <a:tcPr marL="36000" marR="36000" marT="36000" marB="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hMerge="1">
                  <a:txBody>
                    <a:bodyPr/>
                    <a:lstStyle/>
                    <a:p>
                      <a:endParaRPr kumimoji="1" lang="ja-JP" altLang="en-US"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solidFill>
                      <a:schemeClr val="bg1">
                        <a:lumMod val="95000"/>
                      </a:schemeClr>
                    </a:solidFill>
                  </a:tcPr>
                </a:tc>
                <a:tc hMerge="1">
                  <a:txBody>
                    <a:bodyPr/>
                    <a:lstStyle/>
                    <a:p>
                      <a:endParaRPr kumimoji="1" lang="ja-JP" altLang="en-US" dirty="0">
                        <a:latin typeface="UD デジタル 教科書体 N-R" panose="02020400000000000000" pitchFamily="17" charset="-128"/>
                        <a:ea typeface="UD デジタル 教科書体 N-R" panose="02020400000000000000" pitchFamily="17" charset="-128"/>
                      </a:endParaRPr>
                    </a:p>
                  </a:txBody>
                  <a:tcPr marL="36000" marR="36000" marT="36000" marB="36000" anchor="ctr">
                    <a:lnL w="12700" cap="flat" cmpd="sng" algn="ctr">
                      <a:solidFill>
                        <a:schemeClr val="bg2">
                          <a:lumMod val="75000"/>
                        </a:schemeClr>
                      </a:solidFill>
                      <a:prstDash val="solid"/>
                      <a:round/>
                      <a:headEnd type="none" w="med" len="med"/>
                      <a:tailEnd type="none" w="med" len="med"/>
                    </a:lnL>
                    <a:solidFill>
                      <a:schemeClr val="bg1">
                        <a:lumMod val="95000"/>
                      </a:schemeClr>
                    </a:solidFill>
                  </a:tcPr>
                </a:tc>
                <a:extLst>
                  <a:ext uri="{0D108BD9-81ED-4DB2-BD59-A6C34878D82A}">
                    <a16:rowId xmlns:a16="http://schemas.microsoft.com/office/drawing/2014/main" val="1466129467"/>
                  </a:ext>
                </a:extLst>
              </a:tr>
            </a:tbl>
          </a:graphicData>
        </a:graphic>
      </p:graphicFrame>
      <p:sp>
        <p:nvSpPr>
          <p:cNvPr id="6" name="正方形/長方形 5">
            <a:extLst>
              <a:ext uri="{FF2B5EF4-FFF2-40B4-BE49-F238E27FC236}">
                <a16:creationId xmlns:a16="http://schemas.microsoft.com/office/drawing/2014/main" id="{D7171564-733D-494C-AC8C-43367E31DAD5}"/>
              </a:ext>
            </a:extLst>
          </p:cNvPr>
          <p:cNvSpPr>
            <a:spLocks/>
          </p:cNvSpPr>
          <p:nvPr/>
        </p:nvSpPr>
        <p:spPr>
          <a:xfrm>
            <a:off x="0" y="662"/>
            <a:ext cx="12193200" cy="540000"/>
          </a:xfrm>
          <a:prstGeom prst="rect">
            <a:avLst/>
          </a:prstGeom>
          <a:solidFill>
            <a:srgbClr val="DEEBF7"/>
          </a:solidFill>
          <a:ln w="9525" cmpd="dbl">
            <a:noFill/>
          </a:ln>
        </p:spPr>
        <p:style>
          <a:lnRef idx="1">
            <a:schemeClr val="accent5"/>
          </a:lnRef>
          <a:fillRef idx="2">
            <a:schemeClr val="accent5"/>
          </a:fillRef>
          <a:effectRef idx="1">
            <a:schemeClr val="accent5"/>
          </a:effectRef>
          <a:fontRef idx="minor">
            <a:schemeClr val="dk1"/>
          </a:fontRef>
        </p:style>
        <p:txBody>
          <a:bodyPr rot="0" spcFirstLastPara="0" vert="horz" wrap="square" lIns="0" tIns="0" rIns="0" bIns="0" numCol="1" spcCol="0" rtlCol="0" fromWordArt="0" anchor="ctr" anchorCtr="0" forceAA="0" compatLnSpc="1">
            <a:prstTxWarp prst="textNoShape">
              <a:avLst/>
            </a:prstTxWarp>
            <a:noAutofit/>
          </a:bodyPr>
          <a:lstStyle/>
          <a:p>
            <a:pPr marL="360000">
              <a:defRPr/>
            </a:pPr>
            <a:r>
              <a:rPr lang="ja-JP" altLang="en-US" sz="2800" b="1" kern="100" dirty="0">
                <a:solidFill>
                  <a:schemeClr val="tx1"/>
                </a:solidFill>
                <a:latin typeface="UD デジタル 教科書体 NP-B" panose="02020700000000000000" pitchFamily="18" charset="-128"/>
                <a:ea typeface="UD デジタル 教科書体 NP-B" panose="02020700000000000000" pitchFamily="18" charset="-128"/>
                <a:cs typeface="Times New Roman"/>
              </a:rPr>
              <a:t>多様な主体がつながり、連携する機会・場の創出について</a:t>
            </a:r>
          </a:p>
        </p:txBody>
      </p:sp>
      <p:sp>
        <p:nvSpPr>
          <p:cNvPr id="5" name="正方形/長方形 4">
            <a:extLst>
              <a:ext uri="{FF2B5EF4-FFF2-40B4-BE49-F238E27FC236}">
                <a16:creationId xmlns:a16="http://schemas.microsoft.com/office/drawing/2014/main" id="{830DCB52-DECE-4B27-B806-10DBD8F470E4}"/>
              </a:ext>
            </a:extLst>
          </p:cNvPr>
          <p:cNvSpPr/>
          <p:nvPr/>
        </p:nvSpPr>
        <p:spPr>
          <a:xfrm>
            <a:off x="74516" y="578634"/>
            <a:ext cx="11952514" cy="976311"/>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0" tIns="108000" rIns="0" bIns="0" rtlCol="0" anchor="t"/>
          <a:lstStyle/>
          <a:p>
            <a:pPr marL="182563" indent="-180975" algn="just"/>
            <a:r>
              <a:rPr lang="ja-JP" altLang="en-US" dirty="0">
                <a:solidFill>
                  <a:schemeClr val="tx1"/>
                </a:solidFill>
                <a:latin typeface="UD デジタル 教科書体 NP-R" panose="02020400000000000000" pitchFamily="18" charset="-128"/>
                <a:ea typeface="UD デジタル 教科書体 NP-R" panose="02020400000000000000" pitchFamily="18" charset="-128"/>
              </a:rPr>
              <a:t>　広域自治体である大阪府は、保有する技術力やノウハウ、ネットワークや公的資産等を活かして、「市町村支援の強化」「民間の活躍を支える環境整備」「公的賃貸住宅ストックの活用」に重点的に取り組むべき。</a:t>
            </a:r>
            <a:endParaRPr lang="en-US" altLang="ja-JP" dirty="0">
              <a:solidFill>
                <a:schemeClr val="tx1"/>
              </a:solidFill>
              <a:latin typeface="UD デジタル 教科書体 NP-R" panose="02020400000000000000" pitchFamily="18" charset="-128"/>
              <a:ea typeface="UD デジタル 教科書体 NP-R" panose="02020400000000000000" pitchFamily="18" charset="-128"/>
            </a:endParaRPr>
          </a:p>
          <a:p>
            <a:pPr marL="182563" indent="-180975" algn="just"/>
            <a:r>
              <a:rPr lang="ja-JP" altLang="en-US" dirty="0">
                <a:solidFill>
                  <a:schemeClr val="tx1"/>
                </a:solidFill>
                <a:latin typeface="UD デジタル 教科書体 NP-R" panose="02020400000000000000" pitchFamily="18" charset="-128"/>
                <a:ea typeface="UD デジタル 教科書体 NP-R" panose="02020400000000000000" pitchFamily="18" charset="-128"/>
              </a:rPr>
              <a:t>　また、これらを効果的に推進するため、多様な主体がつながり、連携する機会や場を創出すべき。</a:t>
            </a:r>
            <a:endParaRPr lang="en-US" altLang="ja-JP" dirty="0">
              <a:solidFill>
                <a:schemeClr val="tx1"/>
              </a:solidFill>
              <a:latin typeface="UD デジタル 教科書体 NP-R" panose="02020400000000000000" pitchFamily="18" charset="-128"/>
              <a:ea typeface="UD デジタル 教科書体 NP-R" panose="02020400000000000000" pitchFamily="18" charset="-128"/>
            </a:endParaRPr>
          </a:p>
        </p:txBody>
      </p:sp>
      <p:sp>
        <p:nvSpPr>
          <p:cNvPr id="9" name="Text Box 2">
            <a:extLst>
              <a:ext uri="{FF2B5EF4-FFF2-40B4-BE49-F238E27FC236}">
                <a16:creationId xmlns:a16="http://schemas.microsoft.com/office/drawing/2014/main" id="{2B13CF2D-23FD-4E6B-82F9-5BD082F20603}"/>
              </a:ext>
            </a:extLst>
          </p:cNvPr>
          <p:cNvSpPr txBox="1">
            <a:spLocks noChangeArrowheads="1"/>
          </p:cNvSpPr>
          <p:nvPr/>
        </p:nvSpPr>
        <p:spPr bwMode="auto">
          <a:xfrm>
            <a:off x="10003722" y="6479485"/>
            <a:ext cx="21336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algn="r" eaLnBrk="1" hangingPunct="1">
              <a:buClrTx/>
              <a:buFontTx/>
              <a:buNone/>
            </a:pPr>
            <a:fld id="{CD1E3EF9-C8F1-45E4-AD9D-B4C5D7756A5D}" type="slidenum">
              <a:rPr lang="en-US" altLang="ja-JP" sz="1200">
                <a:solidFill>
                  <a:schemeClr val="tx1"/>
                </a:solidFill>
                <a:latin typeface="UD デジタル 教科書体 NP-R" panose="02020400000000000000" pitchFamily="18" charset="-128"/>
                <a:ea typeface="UD デジタル 教科書体 NP-R" panose="02020400000000000000" pitchFamily="18" charset="-128"/>
              </a:rPr>
              <a:pPr algn="r" eaLnBrk="1" hangingPunct="1">
                <a:buClrTx/>
                <a:buFontTx/>
                <a:buNone/>
              </a:pPr>
              <a:t>2</a:t>
            </a:fld>
            <a:endParaRPr lang="en-US" altLang="ja-JP" sz="1200" dirty="0">
              <a:solidFill>
                <a:schemeClr val="tx1"/>
              </a:solidFill>
              <a:latin typeface="UD デジタル 教科書体 NP-R" panose="02020400000000000000" pitchFamily="18" charset="-128"/>
              <a:ea typeface="UD デジタル 教科書体 NP-R" panose="02020400000000000000" pitchFamily="18" charset="-128"/>
            </a:endParaRPr>
          </a:p>
        </p:txBody>
      </p:sp>
      <p:grpSp>
        <p:nvGrpSpPr>
          <p:cNvPr id="10" name="グループ化 9">
            <a:extLst>
              <a:ext uri="{FF2B5EF4-FFF2-40B4-BE49-F238E27FC236}">
                <a16:creationId xmlns:a16="http://schemas.microsoft.com/office/drawing/2014/main" id="{174D0279-B4BC-4F97-B8DE-04F69EDE8681}"/>
              </a:ext>
            </a:extLst>
          </p:cNvPr>
          <p:cNvGrpSpPr/>
          <p:nvPr/>
        </p:nvGrpSpPr>
        <p:grpSpPr>
          <a:xfrm>
            <a:off x="7232704" y="4405850"/>
            <a:ext cx="3806623" cy="2183364"/>
            <a:chOff x="7541564" y="1271309"/>
            <a:chExt cx="2670236" cy="1478462"/>
          </a:xfrm>
        </p:grpSpPr>
        <p:sp>
          <p:nvSpPr>
            <p:cNvPr id="11" name="楕円 10">
              <a:extLst>
                <a:ext uri="{FF2B5EF4-FFF2-40B4-BE49-F238E27FC236}">
                  <a16:creationId xmlns:a16="http://schemas.microsoft.com/office/drawing/2014/main" id="{4E9D59AF-F69A-483A-8AC1-4A0DFC3B8F51}"/>
                </a:ext>
              </a:extLst>
            </p:cNvPr>
            <p:cNvSpPr/>
            <p:nvPr/>
          </p:nvSpPr>
          <p:spPr>
            <a:xfrm>
              <a:off x="8538370" y="1271309"/>
              <a:ext cx="900000" cy="900000"/>
            </a:xfrm>
            <a:prstGeom prst="ellipse">
              <a:avLst/>
            </a:prstGeom>
            <a:solidFill>
              <a:srgbClr val="FF90BB"/>
            </a:solidFill>
            <a:ln>
              <a:solidFill>
                <a:srgbClr val="FF90B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2" name="楕円 11">
              <a:extLst>
                <a:ext uri="{FF2B5EF4-FFF2-40B4-BE49-F238E27FC236}">
                  <a16:creationId xmlns:a16="http://schemas.microsoft.com/office/drawing/2014/main" id="{72EE6572-6E64-4FA8-8C6C-17D70E655857}"/>
                </a:ext>
              </a:extLst>
            </p:cNvPr>
            <p:cNvSpPr/>
            <p:nvPr/>
          </p:nvSpPr>
          <p:spPr>
            <a:xfrm>
              <a:off x="9239279" y="1271309"/>
              <a:ext cx="900000" cy="900000"/>
            </a:xfrm>
            <a:prstGeom prst="ellipse">
              <a:avLst/>
            </a:prstGeom>
            <a:solidFill>
              <a:srgbClr val="FF90BB"/>
            </a:solidFill>
            <a:ln>
              <a:solidFill>
                <a:srgbClr val="FF90B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3" name="楕円 12">
              <a:extLst>
                <a:ext uri="{FF2B5EF4-FFF2-40B4-BE49-F238E27FC236}">
                  <a16:creationId xmlns:a16="http://schemas.microsoft.com/office/drawing/2014/main" id="{9F60494E-3458-4BBE-81DC-4851B66882C4}"/>
                </a:ext>
              </a:extLst>
            </p:cNvPr>
            <p:cNvSpPr/>
            <p:nvPr/>
          </p:nvSpPr>
          <p:spPr>
            <a:xfrm>
              <a:off x="8878547" y="1849771"/>
              <a:ext cx="900000" cy="900000"/>
            </a:xfrm>
            <a:prstGeom prst="ellipse">
              <a:avLst/>
            </a:prstGeom>
            <a:solidFill>
              <a:srgbClr val="FF90BB"/>
            </a:solidFill>
            <a:ln>
              <a:solidFill>
                <a:srgbClr val="FF90B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7" name="楕円 16">
              <a:extLst>
                <a:ext uri="{FF2B5EF4-FFF2-40B4-BE49-F238E27FC236}">
                  <a16:creationId xmlns:a16="http://schemas.microsoft.com/office/drawing/2014/main" id="{0B605498-050A-4B22-BA20-37CBD3318B42}"/>
                </a:ext>
              </a:extLst>
            </p:cNvPr>
            <p:cNvSpPr/>
            <p:nvPr/>
          </p:nvSpPr>
          <p:spPr>
            <a:xfrm>
              <a:off x="9290072" y="1330660"/>
              <a:ext cx="792000" cy="792000"/>
            </a:xfrm>
            <a:prstGeom prst="ellipse">
              <a:avLst/>
            </a:prstGeom>
            <a:solidFill>
              <a:srgbClr val="CBF1ED">
                <a:alpha val="92000"/>
              </a:srgbClr>
            </a:solidFill>
            <a:ln>
              <a:solidFill>
                <a:srgbClr val="6BC3BB">
                  <a:alpha val="63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8" name="楕円 17">
              <a:extLst>
                <a:ext uri="{FF2B5EF4-FFF2-40B4-BE49-F238E27FC236}">
                  <a16:creationId xmlns:a16="http://schemas.microsoft.com/office/drawing/2014/main" id="{2A6769AB-8D84-466E-AE8D-F254168075B5}"/>
                </a:ext>
              </a:extLst>
            </p:cNvPr>
            <p:cNvSpPr/>
            <p:nvPr/>
          </p:nvSpPr>
          <p:spPr>
            <a:xfrm>
              <a:off x="8589163" y="1330660"/>
              <a:ext cx="792000" cy="792000"/>
            </a:xfrm>
            <a:prstGeom prst="ellipse">
              <a:avLst/>
            </a:prstGeom>
            <a:solidFill>
              <a:srgbClr val="CBF1ED">
                <a:alpha val="92000"/>
              </a:srgbClr>
            </a:solidFill>
            <a:ln>
              <a:solidFill>
                <a:srgbClr val="6BC3BB">
                  <a:alpha val="63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9" name="楕円 18">
              <a:extLst>
                <a:ext uri="{FF2B5EF4-FFF2-40B4-BE49-F238E27FC236}">
                  <a16:creationId xmlns:a16="http://schemas.microsoft.com/office/drawing/2014/main" id="{D872DB9F-8407-44ED-A920-B4ACE64C22D0}"/>
                </a:ext>
              </a:extLst>
            </p:cNvPr>
            <p:cNvSpPr/>
            <p:nvPr/>
          </p:nvSpPr>
          <p:spPr>
            <a:xfrm>
              <a:off x="8929340" y="1909122"/>
              <a:ext cx="792000" cy="792000"/>
            </a:xfrm>
            <a:prstGeom prst="ellipse">
              <a:avLst/>
            </a:prstGeom>
            <a:solidFill>
              <a:srgbClr val="CBF1ED">
                <a:alpha val="92000"/>
              </a:srgbClr>
            </a:solidFill>
            <a:ln>
              <a:solidFill>
                <a:srgbClr val="6BC3BB">
                  <a:alpha val="63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20" name="テキスト ボックス 19">
              <a:extLst>
                <a:ext uri="{FF2B5EF4-FFF2-40B4-BE49-F238E27FC236}">
                  <a16:creationId xmlns:a16="http://schemas.microsoft.com/office/drawing/2014/main" id="{EDAD3D66-9F1C-47F1-89E7-D4336A003F7C}"/>
                </a:ext>
              </a:extLst>
            </p:cNvPr>
            <p:cNvSpPr txBox="1"/>
            <p:nvPr/>
          </p:nvSpPr>
          <p:spPr>
            <a:xfrm>
              <a:off x="8535790" y="1549511"/>
              <a:ext cx="875112" cy="3542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市町村支援</a:t>
              </a:r>
              <a:endParaRPr kumimoji="1" lang="en-US" altLang="ja-JP" sz="14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の強化</a:t>
              </a:r>
              <a:endParaRPr kumimoji="1" lang="en-US" altLang="ja-JP" sz="14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p:txBody>
        </p:sp>
        <p:sp>
          <p:nvSpPr>
            <p:cNvPr id="22" name="テキスト ボックス 21">
              <a:extLst>
                <a:ext uri="{FF2B5EF4-FFF2-40B4-BE49-F238E27FC236}">
                  <a16:creationId xmlns:a16="http://schemas.microsoft.com/office/drawing/2014/main" id="{2601DA56-68BC-4EB6-94DC-129A807FC60B}"/>
                </a:ext>
              </a:extLst>
            </p:cNvPr>
            <p:cNvSpPr txBox="1"/>
            <p:nvPr/>
          </p:nvSpPr>
          <p:spPr>
            <a:xfrm>
              <a:off x="8681483" y="2126245"/>
              <a:ext cx="1287714" cy="40640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公的賃貸住宅</a:t>
              </a:r>
              <a:endParaRPr kumimoji="1" lang="en-US" altLang="ja-JP" sz="11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ストックの</a:t>
              </a:r>
              <a:endParaRPr kumimoji="1" lang="en-US" altLang="ja-JP" sz="11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活用</a:t>
              </a:r>
              <a:endParaRPr kumimoji="1" lang="en-US" altLang="ja-JP" sz="11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p:txBody>
        </p:sp>
        <p:sp>
          <p:nvSpPr>
            <p:cNvPr id="23" name="テキスト ボックス 22">
              <a:extLst>
                <a:ext uri="{FF2B5EF4-FFF2-40B4-BE49-F238E27FC236}">
                  <a16:creationId xmlns:a16="http://schemas.microsoft.com/office/drawing/2014/main" id="{B15AD70F-53F7-44A9-9161-0F90B29A4C69}"/>
                </a:ext>
              </a:extLst>
            </p:cNvPr>
            <p:cNvSpPr txBox="1"/>
            <p:nvPr/>
          </p:nvSpPr>
          <p:spPr>
            <a:xfrm>
              <a:off x="9284818" y="1507649"/>
              <a:ext cx="926982" cy="40640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民間の活躍を</a:t>
              </a:r>
              <a:endParaRPr kumimoji="1" lang="en-US" altLang="ja-JP" sz="11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支える</a:t>
              </a:r>
              <a:endParaRPr kumimoji="1" lang="en-US" altLang="ja-JP" sz="11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rPr>
                <a:t>環境整備</a:t>
              </a:r>
              <a:endParaRPr kumimoji="1" lang="en-US" altLang="ja-JP" sz="1100" b="1" i="0" u="none" strike="noStrike" kern="1200" cap="none" spc="0" normalizeH="0" baseline="0" noProof="0" dirty="0">
                <a:ln>
                  <a:noFill/>
                </a:ln>
                <a:solidFill>
                  <a:prstClr val="black"/>
                </a:solidFill>
                <a:effectLst/>
                <a:uLnTx/>
                <a:uFillTx/>
                <a:latin typeface="UD デジタル 教科書体 N-R" panose="02020400000000000000" pitchFamily="17" charset="-128"/>
                <a:ea typeface="UD デジタル 教科書体 N-R" panose="02020400000000000000" pitchFamily="17" charset="-128"/>
                <a:cs typeface="+mn-cs"/>
              </a:endParaRPr>
            </a:p>
          </p:txBody>
        </p:sp>
        <p:sp>
          <p:nvSpPr>
            <p:cNvPr id="24" name="テキスト ボックス 23">
              <a:extLst>
                <a:ext uri="{FF2B5EF4-FFF2-40B4-BE49-F238E27FC236}">
                  <a16:creationId xmlns:a16="http://schemas.microsoft.com/office/drawing/2014/main" id="{620203B2-3B77-48B9-B532-4DE585467DBA}"/>
                </a:ext>
              </a:extLst>
            </p:cNvPr>
            <p:cNvSpPr txBox="1"/>
            <p:nvPr/>
          </p:nvSpPr>
          <p:spPr>
            <a:xfrm>
              <a:off x="7541564" y="2305122"/>
              <a:ext cx="1503320" cy="20841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rgbClr val="FF90BB"/>
                  </a:solidFill>
                  <a:effectLst/>
                  <a:uLnTx/>
                  <a:uFillTx/>
                  <a:latin typeface="UD デジタル 教科書体 N-R" panose="02020400000000000000" pitchFamily="17" charset="-128"/>
                  <a:ea typeface="UD デジタル 教科書体 N-R" panose="02020400000000000000" pitchFamily="17" charset="-128"/>
                  <a:cs typeface="+mn-cs"/>
                </a:rPr>
                <a:t>連携の機会・場の創出</a:t>
              </a:r>
              <a:endParaRPr kumimoji="1" lang="ja-JP" altLang="en-US" sz="1400" b="1" i="0" u="none" strike="noStrike" kern="1200" cap="none" spc="0" normalizeH="0" baseline="0" noProof="0" dirty="0">
                <a:ln>
                  <a:noFill/>
                </a:ln>
                <a:solidFill>
                  <a:srgbClr val="FF90BB"/>
                </a:solidFill>
                <a:effectLst/>
                <a:uLnTx/>
                <a:uFillTx/>
                <a:latin typeface="游ゴシック" panose="020F0502020204030204"/>
                <a:ea typeface="游ゴシック" panose="020B0400000000000000" pitchFamily="50" charset="-128"/>
                <a:cs typeface="+mn-cs"/>
              </a:endParaRPr>
            </a:p>
          </p:txBody>
        </p:sp>
      </p:grpSp>
    </p:spTree>
    <p:extLst>
      <p:ext uri="{BB962C8B-B14F-4D97-AF65-F5344CB8AC3E}">
        <p14:creationId xmlns:p14="http://schemas.microsoft.com/office/powerpoint/2010/main" val="2837732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9" name="表 48">
            <a:extLst>
              <a:ext uri="{FF2B5EF4-FFF2-40B4-BE49-F238E27FC236}">
                <a16:creationId xmlns:a16="http://schemas.microsoft.com/office/drawing/2014/main" id="{8BED77C9-4A12-46A2-9E8D-8DE3EBD9838F}"/>
              </a:ext>
            </a:extLst>
          </p:cNvPr>
          <p:cNvGraphicFramePr>
            <a:graphicFrameLocks noGrp="1"/>
          </p:cNvGraphicFramePr>
          <p:nvPr>
            <p:extLst>
              <p:ext uri="{D42A27DB-BD31-4B8C-83A1-F6EECF244321}">
                <p14:modId xmlns:p14="http://schemas.microsoft.com/office/powerpoint/2010/main" val="1829065179"/>
              </p:ext>
            </p:extLst>
          </p:nvPr>
        </p:nvGraphicFramePr>
        <p:xfrm>
          <a:off x="6367525" y="4372144"/>
          <a:ext cx="5042401" cy="1320412"/>
        </p:xfrm>
        <a:graphic>
          <a:graphicData uri="http://schemas.openxmlformats.org/drawingml/2006/table">
            <a:tbl>
              <a:tblPr firstRow="1" bandRow="1">
                <a:tableStyleId>{5C22544A-7EE6-4342-B048-85BDC9FD1C3A}</a:tableStyleId>
              </a:tblPr>
              <a:tblGrid>
                <a:gridCol w="1472888">
                  <a:extLst>
                    <a:ext uri="{9D8B030D-6E8A-4147-A177-3AD203B41FA5}">
                      <a16:colId xmlns:a16="http://schemas.microsoft.com/office/drawing/2014/main" val="3566834607"/>
                    </a:ext>
                  </a:extLst>
                </a:gridCol>
                <a:gridCol w="705818">
                  <a:extLst>
                    <a:ext uri="{9D8B030D-6E8A-4147-A177-3AD203B41FA5}">
                      <a16:colId xmlns:a16="http://schemas.microsoft.com/office/drawing/2014/main" val="1901459386"/>
                    </a:ext>
                  </a:extLst>
                </a:gridCol>
                <a:gridCol w="724000">
                  <a:extLst>
                    <a:ext uri="{9D8B030D-6E8A-4147-A177-3AD203B41FA5}">
                      <a16:colId xmlns:a16="http://schemas.microsoft.com/office/drawing/2014/main" val="3007670103"/>
                    </a:ext>
                  </a:extLst>
                </a:gridCol>
                <a:gridCol w="1059695">
                  <a:extLst>
                    <a:ext uri="{9D8B030D-6E8A-4147-A177-3AD203B41FA5}">
                      <a16:colId xmlns:a16="http://schemas.microsoft.com/office/drawing/2014/main" val="4053434756"/>
                    </a:ext>
                  </a:extLst>
                </a:gridCol>
                <a:gridCol w="1080000">
                  <a:extLst>
                    <a:ext uri="{9D8B030D-6E8A-4147-A177-3AD203B41FA5}">
                      <a16:colId xmlns:a16="http://schemas.microsoft.com/office/drawing/2014/main" val="1830380520"/>
                    </a:ext>
                  </a:extLst>
                </a:gridCol>
              </a:tblGrid>
              <a:tr h="161498">
                <a:tc rowSpan="2">
                  <a:txBody>
                    <a:bodyPr/>
                    <a:lstStyle/>
                    <a:p>
                      <a:pPr algn="ctr"/>
                      <a:endParaRPr kumimoji="1" lang="ja-JP" altLang="en-US" sz="800" dirty="0">
                        <a:solidFill>
                          <a:schemeClr val="tx1"/>
                        </a:solidFill>
                      </a:endParaRPr>
                    </a:p>
                  </a:txBody>
                  <a:tcPr anchor="ctr">
                    <a:lnL w="3175" cap="flat" cmpd="sng" algn="ctr">
                      <a:noFill/>
                      <a:prstDash val="sysDot"/>
                      <a:round/>
                      <a:headEnd type="none" w="med" len="med"/>
                      <a:tailEnd type="none" w="med" len="med"/>
                    </a:lnL>
                    <a:lnR w="12700" cap="flat" cmpd="sng" algn="ctr">
                      <a:solidFill>
                        <a:schemeClr val="tx1"/>
                      </a:solidFill>
                      <a:prstDash val="solid"/>
                      <a:round/>
                      <a:headEnd type="none" w="med" len="med"/>
                      <a:tailEnd type="none" w="med" len="med"/>
                    </a:lnR>
                    <a:lnT w="3175" cap="flat" cmpd="sng" algn="ctr">
                      <a:no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a:r>
                        <a:rPr kumimoji="1" lang="ja-JP" altLang="en-US" sz="800" dirty="0">
                          <a:solidFill>
                            <a:schemeClr val="tx1"/>
                          </a:solidFill>
                          <a:latin typeface="UD デジタル 教科書体 N-R" panose="02020400000000000000" pitchFamily="17" charset="-128"/>
                          <a:ea typeface="UD デジタル 教科書体 N-R" panose="02020400000000000000" pitchFamily="17" charset="-128"/>
                        </a:rPr>
                        <a:t>大阪府</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no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a:txBody>
                    <a:bodyPr/>
                    <a:lstStyle/>
                    <a:p>
                      <a:pPr algn="ctr"/>
                      <a:r>
                        <a:rPr kumimoji="1" lang="ja-JP" altLang="en-US" sz="800" dirty="0">
                          <a:solidFill>
                            <a:schemeClr val="tx1"/>
                          </a:solidFill>
                          <a:latin typeface="UD デジタル 教科書体 N-R" panose="02020400000000000000" pitchFamily="17" charset="-128"/>
                          <a:ea typeface="UD デジタル 教科書体 N-R" panose="02020400000000000000" pitchFamily="17" charset="-128"/>
                        </a:rPr>
                        <a:t>市町村</a:t>
                      </a:r>
                      <a:endParaRPr kumimoji="1" lang="en-US" altLang="ja-JP" sz="800" dirty="0">
                        <a:solidFill>
                          <a:schemeClr val="tx1"/>
                        </a:solidFill>
                        <a:latin typeface="UD デジタル 教科書体 N-R" panose="02020400000000000000" pitchFamily="17" charset="-128"/>
                        <a:ea typeface="UD デジタル 教科書体 N-R" panose="02020400000000000000"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no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rowSpan="2">
                  <a:txBody>
                    <a:bodyPr/>
                    <a:lstStyle/>
                    <a:p>
                      <a:pPr algn="ctr"/>
                      <a:r>
                        <a:rPr kumimoji="1" lang="ja-JP" altLang="en-US" sz="800" dirty="0">
                          <a:solidFill>
                            <a:schemeClr val="tx1"/>
                          </a:solidFill>
                          <a:latin typeface="UD デジタル 教科書体 N-R" panose="02020400000000000000" pitchFamily="17" charset="-128"/>
                          <a:ea typeface="UD デジタル 教科書体 N-R" panose="02020400000000000000" pitchFamily="17" charset="-128"/>
                        </a:rPr>
                        <a:t>民間事業者</a:t>
                      </a:r>
                    </a:p>
                  </a:txBody>
                  <a:tcPr anchor="ctr">
                    <a:lnL w="12700" cap="flat" cmpd="sng" algn="ctr">
                      <a:solidFill>
                        <a:schemeClr val="tx1"/>
                      </a:solidFill>
                      <a:prstDash val="solid"/>
                      <a:round/>
                      <a:headEnd type="none" w="med" len="med"/>
                      <a:tailEnd type="none" w="med" len="med"/>
                    </a:lnL>
                    <a:lnR w="3175" cap="flat" cmpd="sng" algn="ctr">
                      <a:noFill/>
                      <a:prstDash val="sysDot"/>
                      <a:round/>
                      <a:headEnd type="none" w="med" len="med"/>
                      <a:tailEnd type="none" w="med" len="med"/>
                    </a:lnR>
                    <a:lnT w="3175" cap="flat" cmpd="sng" algn="ctr">
                      <a:no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3446940"/>
                  </a:ext>
                </a:extLst>
              </a:tr>
              <a:tr h="161498">
                <a:tc vMerge="1">
                  <a:txBody>
                    <a:bodyPr/>
                    <a:lstStyle/>
                    <a:p>
                      <a:endParaRPr kumimoji="1" lang="ja-JP" altLang="en-US"/>
                    </a:p>
                  </a:txBody>
                  <a:tcPr/>
                </a:tc>
                <a:tc>
                  <a:txBody>
                    <a:bodyPr/>
                    <a:lstStyle/>
                    <a:p>
                      <a:pPr algn="ctr"/>
                      <a:r>
                        <a:rPr kumimoji="1" lang="ja-JP" altLang="en-US" sz="800" dirty="0">
                          <a:solidFill>
                            <a:schemeClr val="tx1"/>
                          </a:solidFill>
                          <a:latin typeface="UD デジタル 教科書体 N-R" panose="02020400000000000000" pitchFamily="17" charset="-128"/>
                          <a:ea typeface="UD デジタル 教科書体 N-R" panose="02020400000000000000" pitchFamily="17" charset="-128"/>
                        </a:rPr>
                        <a:t>他分野</a:t>
                      </a:r>
                    </a:p>
                  </a:txBody>
                  <a:tcPr anchor="ctr">
                    <a:lnL w="12700" cap="flat" cmpd="sng" algn="ctr">
                      <a:solidFill>
                        <a:schemeClr val="tx1"/>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800" dirty="0">
                          <a:solidFill>
                            <a:schemeClr val="tx1"/>
                          </a:solidFill>
                          <a:latin typeface="UD デジタル 教科書体 N-R" panose="02020400000000000000" pitchFamily="17" charset="-128"/>
                          <a:ea typeface="UD デジタル 教科書体 N-R" panose="02020400000000000000" pitchFamily="17" charset="-128"/>
                        </a:rPr>
                        <a:t>建築</a:t>
                      </a:r>
                    </a:p>
                  </a:txBody>
                  <a:tcPr anchor="ctr">
                    <a:lnL w="12700" cap="flat" cmpd="sng" algn="ctr">
                      <a:solidFill>
                        <a:schemeClr val="bg1">
                          <a:lumMod val="75000"/>
                        </a:schemeClr>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800" dirty="0">
                          <a:solidFill>
                            <a:schemeClr val="tx1"/>
                          </a:solidFill>
                          <a:latin typeface="UD デジタル 教科書体 N-R" panose="02020400000000000000" pitchFamily="17" charset="-128"/>
                          <a:ea typeface="UD デジタル 教科書体 N-R" panose="02020400000000000000" pitchFamily="17" charset="-128"/>
                        </a:rPr>
                        <a:t>市</a:t>
                      </a:r>
                      <a:endParaRPr kumimoji="1" lang="en-US" altLang="ja-JP" sz="800" dirty="0">
                        <a:solidFill>
                          <a:schemeClr val="tx1"/>
                        </a:solidFill>
                        <a:latin typeface="UD デジタル 教科書体 N-R" panose="02020400000000000000" pitchFamily="17" charset="-128"/>
                        <a:ea typeface="UD デジタル 教科書体 N-R" panose="02020400000000000000"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kumimoji="1" lang="ja-JP" altLang="en-US"/>
                    </a:p>
                  </a:txBody>
                  <a:tcPr/>
                </a:tc>
                <a:extLst>
                  <a:ext uri="{0D108BD9-81ED-4DB2-BD59-A6C34878D82A}">
                    <a16:rowId xmlns:a16="http://schemas.microsoft.com/office/drawing/2014/main" val="80800187"/>
                  </a:ext>
                </a:extLst>
              </a:tr>
              <a:tr h="219726">
                <a:tc>
                  <a:txBody>
                    <a:bodyPr/>
                    <a:lstStyle/>
                    <a:p>
                      <a:pPr algn="ctr"/>
                      <a:r>
                        <a:rPr kumimoji="1" lang="ja-JP" altLang="en-US" sz="800" dirty="0">
                          <a:solidFill>
                            <a:schemeClr val="tx1"/>
                          </a:solidFill>
                          <a:latin typeface="UD デジタル 教科書体 N-R" panose="02020400000000000000" pitchFamily="17" charset="-128"/>
                          <a:ea typeface="UD デジタル 教科書体 N-R" panose="02020400000000000000" pitchFamily="17" charset="-128"/>
                        </a:rPr>
                        <a:t>空き家</a:t>
                      </a:r>
                      <a:endParaRPr kumimoji="1" lang="en-US" altLang="ja-JP" sz="800" dirty="0">
                        <a:solidFill>
                          <a:schemeClr val="tx1"/>
                        </a:solidFill>
                        <a:latin typeface="UD デジタル 教科書体 N-R" panose="02020400000000000000" pitchFamily="17" charset="-128"/>
                        <a:ea typeface="UD デジタル 教科書体 N-R" panose="02020400000000000000" pitchFamily="17" charset="-128"/>
                      </a:endParaRPr>
                    </a:p>
                  </a:txBody>
                  <a:tcPr anchor="ctr">
                    <a:lnL w="3175" cap="flat" cmpd="sng" algn="ctr">
                      <a:no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800" dirty="0">
                        <a:solidFill>
                          <a:schemeClr val="tx1"/>
                        </a:solidFill>
                      </a:endParaRPr>
                    </a:p>
                  </a:txBody>
                  <a:tcPr anchor="ctr">
                    <a:lnL w="12700" cap="flat" cmpd="sng" algn="ctr">
                      <a:solidFill>
                        <a:schemeClr val="bg1">
                          <a:lumMod val="75000"/>
                        </a:schemeClr>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800" dirty="0">
                        <a:solidFill>
                          <a:schemeClr val="tx1"/>
                        </a:solidFill>
                      </a:endParaRPr>
                    </a:p>
                  </a:txBody>
                  <a:tcPr anchor="ctr">
                    <a:lnL w="12700" cap="flat" cmpd="sng" algn="ctr">
                      <a:solidFill>
                        <a:schemeClr val="tx1"/>
                      </a:solidFill>
                      <a:prstDash val="solid"/>
                      <a:round/>
                      <a:headEnd type="none" w="med" len="med"/>
                      <a:tailEnd type="none" w="med" len="med"/>
                    </a:lnL>
                    <a:lnR w="3175" cap="flat" cmpd="sng" algn="ctr">
                      <a:no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22041924"/>
                  </a:ext>
                </a:extLst>
              </a:tr>
              <a:tr h="219726">
                <a:tc>
                  <a:txBody>
                    <a:bodyPr/>
                    <a:lstStyle/>
                    <a:p>
                      <a:pPr algn="ctr"/>
                      <a:r>
                        <a:rPr kumimoji="1" lang="ja-JP" altLang="en-US" sz="800" dirty="0">
                          <a:solidFill>
                            <a:schemeClr val="tx1"/>
                          </a:solidFill>
                          <a:latin typeface="UD デジタル 教科書体 N-R" panose="02020400000000000000" pitchFamily="17" charset="-128"/>
                          <a:ea typeface="UD デジタル 教科書体 N-R" panose="02020400000000000000" pitchFamily="17" charset="-128"/>
                        </a:rPr>
                        <a:t>居住支援</a:t>
                      </a:r>
                    </a:p>
                  </a:txBody>
                  <a:tcPr anchor="ctr">
                    <a:lnL w="3175" cap="flat" cmpd="sng" algn="ctr">
                      <a:no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800" dirty="0">
                        <a:solidFill>
                          <a:schemeClr val="tx1"/>
                        </a:solidFill>
                      </a:endParaRPr>
                    </a:p>
                  </a:txBody>
                  <a:tcPr anchor="ctr">
                    <a:lnL w="12700" cap="flat" cmpd="sng" algn="ctr">
                      <a:solidFill>
                        <a:schemeClr val="bg1">
                          <a:lumMod val="75000"/>
                        </a:schemeClr>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800" dirty="0">
                        <a:solidFill>
                          <a:schemeClr val="tx1"/>
                        </a:solidFill>
                      </a:endParaRPr>
                    </a:p>
                  </a:txBody>
                  <a:tcPr anchor="ctr">
                    <a:lnL w="12700" cap="flat" cmpd="sng" algn="ctr">
                      <a:solidFill>
                        <a:schemeClr val="tx1"/>
                      </a:solidFill>
                      <a:prstDash val="solid"/>
                      <a:round/>
                      <a:headEnd type="none" w="med" len="med"/>
                      <a:tailEnd type="none" w="med" len="med"/>
                    </a:lnL>
                    <a:lnR w="3175" cap="flat" cmpd="sng" algn="ctr">
                      <a:no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97610108"/>
                  </a:ext>
                </a:extLst>
              </a:tr>
              <a:tr h="23451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800" dirty="0">
                        <a:solidFill>
                          <a:schemeClr val="tx1"/>
                        </a:solidFill>
                        <a:latin typeface="UD デジタル 教科書体 N-R" panose="02020400000000000000" pitchFamily="17" charset="-128"/>
                        <a:ea typeface="UD デジタル 教科書体 N-R" panose="02020400000000000000" pitchFamily="17" charset="-128"/>
                      </a:endParaRPr>
                    </a:p>
                  </a:txBody>
                  <a:tcPr anchor="ctr">
                    <a:lnL w="3175" cap="flat" cmpd="sng" algn="ctr">
                      <a:no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800" dirty="0">
                        <a:solidFill>
                          <a:schemeClr val="tx1"/>
                        </a:solidFill>
                      </a:endParaRPr>
                    </a:p>
                  </a:txBody>
                  <a:tcPr anchor="ctr">
                    <a:lnL w="12700" cap="flat" cmpd="sng" algn="ctr">
                      <a:solidFill>
                        <a:schemeClr val="bg1">
                          <a:lumMod val="75000"/>
                        </a:schemeClr>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800" dirty="0">
                        <a:solidFill>
                          <a:schemeClr val="tx1"/>
                        </a:solidFill>
                      </a:endParaRPr>
                    </a:p>
                  </a:txBody>
                  <a:tcPr anchor="ctr">
                    <a:lnL w="12700" cap="flat" cmpd="sng" algn="ctr">
                      <a:solidFill>
                        <a:schemeClr val="tx1"/>
                      </a:solidFill>
                      <a:prstDash val="solid"/>
                      <a:round/>
                      <a:headEnd type="none" w="med" len="med"/>
                      <a:tailEnd type="none" w="med" len="med"/>
                    </a:lnL>
                    <a:lnR w="3175" cap="flat" cmpd="sng" algn="ctr">
                      <a:no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95601812"/>
                  </a:ext>
                </a:extLst>
              </a:tr>
              <a:tr h="21972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800" dirty="0">
                        <a:solidFill>
                          <a:schemeClr val="tx1"/>
                        </a:solidFill>
                        <a:latin typeface="UD デジタル 教科書体 N-R" panose="02020400000000000000" pitchFamily="17" charset="-128"/>
                        <a:ea typeface="UD デジタル 教科書体 N-R" panose="02020400000000000000" pitchFamily="17" charset="-128"/>
                      </a:endParaRPr>
                    </a:p>
                  </a:txBody>
                  <a:tcPr anchor="ctr">
                    <a:lnL w="3175" cap="flat" cmpd="sng" algn="ctr">
                      <a:no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800" dirty="0">
                        <a:solidFill>
                          <a:schemeClr val="tx1"/>
                        </a:solidFill>
                      </a:endParaRPr>
                    </a:p>
                  </a:txBody>
                  <a:tcPr anchor="ctr">
                    <a:lnL w="12700" cap="flat" cmpd="sng" algn="ctr">
                      <a:solidFill>
                        <a:schemeClr val="bg1">
                          <a:lumMod val="75000"/>
                        </a:schemeClr>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800" dirty="0">
                        <a:solidFill>
                          <a:schemeClr val="tx1"/>
                        </a:solidFill>
                      </a:endParaRPr>
                    </a:p>
                  </a:txBody>
                  <a:tcPr anchor="ctr">
                    <a:lnL w="12700" cap="flat" cmpd="sng" algn="ctr">
                      <a:solidFill>
                        <a:schemeClr val="tx1"/>
                      </a:solidFill>
                      <a:prstDash val="solid"/>
                      <a:round/>
                      <a:headEnd type="none" w="med" len="med"/>
                      <a:tailEnd type="none" w="med" len="med"/>
                    </a:lnL>
                    <a:lnR w="3175" cap="flat" cmpd="sng" algn="ctr">
                      <a:no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11538469"/>
                  </a:ext>
                </a:extLst>
              </a:tr>
            </a:tbl>
          </a:graphicData>
        </a:graphic>
      </p:graphicFrame>
      <p:graphicFrame>
        <p:nvGraphicFramePr>
          <p:cNvPr id="2" name="表 1">
            <a:extLst>
              <a:ext uri="{FF2B5EF4-FFF2-40B4-BE49-F238E27FC236}">
                <a16:creationId xmlns:a16="http://schemas.microsoft.com/office/drawing/2014/main" id="{A636D180-9475-471B-AD66-2A05355251DE}"/>
              </a:ext>
            </a:extLst>
          </p:cNvPr>
          <p:cNvGraphicFramePr>
            <a:graphicFrameLocks noGrp="1"/>
          </p:cNvGraphicFramePr>
          <p:nvPr>
            <p:extLst>
              <p:ext uri="{D42A27DB-BD31-4B8C-83A1-F6EECF244321}">
                <p14:modId xmlns:p14="http://schemas.microsoft.com/office/powerpoint/2010/main" val="2431017177"/>
              </p:ext>
            </p:extLst>
          </p:nvPr>
        </p:nvGraphicFramePr>
        <p:xfrm>
          <a:off x="6225180" y="2322612"/>
          <a:ext cx="5042401" cy="1320412"/>
        </p:xfrm>
        <a:graphic>
          <a:graphicData uri="http://schemas.openxmlformats.org/drawingml/2006/table">
            <a:tbl>
              <a:tblPr firstRow="1" bandRow="1">
                <a:tableStyleId>{5C22544A-7EE6-4342-B048-85BDC9FD1C3A}</a:tableStyleId>
              </a:tblPr>
              <a:tblGrid>
                <a:gridCol w="1472888">
                  <a:extLst>
                    <a:ext uri="{9D8B030D-6E8A-4147-A177-3AD203B41FA5}">
                      <a16:colId xmlns:a16="http://schemas.microsoft.com/office/drawing/2014/main" val="3566834607"/>
                    </a:ext>
                  </a:extLst>
                </a:gridCol>
                <a:gridCol w="705818">
                  <a:extLst>
                    <a:ext uri="{9D8B030D-6E8A-4147-A177-3AD203B41FA5}">
                      <a16:colId xmlns:a16="http://schemas.microsoft.com/office/drawing/2014/main" val="1901459386"/>
                    </a:ext>
                  </a:extLst>
                </a:gridCol>
                <a:gridCol w="724000">
                  <a:extLst>
                    <a:ext uri="{9D8B030D-6E8A-4147-A177-3AD203B41FA5}">
                      <a16:colId xmlns:a16="http://schemas.microsoft.com/office/drawing/2014/main" val="3007670103"/>
                    </a:ext>
                  </a:extLst>
                </a:gridCol>
                <a:gridCol w="1059695">
                  <a:extLst>
                    <a:ext uri="{9D8B030D-6E8A-4147-A177-3AD203B41FA5}">
                      <a16:colId xmlns:a16="http://schemas.microsoft.com/office/drawing/2014/main" val="4053434756"/>
                    </a:ext>
                  </a:extLst>
                </a:gridCol>
                <a:gridCol w="1080000">
                  <a:extLst>
                    <a:ext uri="{9D8B030D-6E8A-4147-A177-3AD203B41FA5}">
                      <a16:colId xmlns:a16="http://schemas.microsoft.com/office/drawing/2014/main" val="1830380520"/>
                    </a:ext>
                  </a:extLst>
                </a:gridCol>
              </a:tblGrid>
              <a:tr h="161498">
                <a:tc rowSpan="2">
                  <a:txBody>
                    <a:bodyPr/>
                    <a:lstStyle/>
                    <a:p>
                      <a:pPr algn="ctr"/>
                      <a:endParaRPr kumimoji="1" lang="ja-JP" altLang="en-US" sz="800" dirty="0">
                        <a:solidFill>
                          <a:schemeClr val="tx1"/>
                        </a:solidFill>
                      </a:endParaRPr>
                    </a:p>
                  </a:txBody>
                  <a:tcPr anchor="ctr">
                    <a:lnL w="3175" cap="flat" cmpd="sng" algn="ctr">
                      <a:noFill/>
                      <a:prstDash val="sysDot"/>
                      <a:round/>
                      <a:headEnd type="none" w="med" len="med"/>
                      <a:tailEnd type="none" w="med" len="med"/>
                    </a:lnL>
                    <a:lnR w="12700" cap="flat" cmpd="sng" algn="ctr">
                      <a:solidFill>
                        <a:schemeClr val="tx1"/>
                      </a:solidFill>
                      <a:prstDash val="solid"/>
                      <a:round/>
                      <a:headEnd type="none" w="med" len="med"/>
                      <a:tailEnd type="none" w="med" len="med"/>
                    </a:lnR>
                    <a:lnT w="3175" cap="flat" cmpd="sng" algn="ctr">
                      <a:no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a:r>
                        <a:rPr kumimoji="1" lang="ja-JP" altLang="en-US" sz="800" dirty="0">
                          <a:solidFill>
                            <a:schemeClr val="tx1"/>
                          </a:solidFill>
                          <a:latin typeface="UD デジタル 教科書体 N-R" panose="02020400000000000000" pitchFamily="17" charset="-128"/>
                          <a:ea typeface="UD デジタル 教科書体 N-R" panose="02020400000000000000" pitchFamily="17" charset="-128"/>
                        </a:rPr>
                        <a:t>大阪府</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no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a:txBody>
                    <a:bodyPr/>
                    <a:lstStyle/>
                    <a:p>
                      <a:pPr algn="ctr"/>
                      <a:r>
                        <a:rPr kumimoji="1" lang="ja-JP" altLang="en-US" sz="800" dirty="0">
                          <a:solidFill>
                            <a:schemeClr val="tx1"/>
                          </a:solidFill>
                          <a:latin typeface="UD デジタル 教科書体 N-R" panose="02020400000000000000" pitchFamily="17" charset="-128"/>
                          <a:ea typeface="UD デジタル 教科書体 N-R" panose="02020400000000000000" pitchFamily="17" charset="-128"/>
                        </a:rPr>
                        <a:t>市町村</a:t>
                      </a:r>
                      <a:endParaRPr kumimoji="1" lang="en-US" altLang="ja-JP" sz="800" dirty="0">
                        <a:solidFill>
                          <a:schemeClr val="tx1"/>
                        </a:solidFill>
                        <a:latin typeface="UD デジタル 教科書体 N-R" panose="02020400000000000000" pitchFamily="17" charset="-128"/>
                        <a:ea typeface="UD デジタル 教科書体 N-R" panose="02020400000000000000"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no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rowSpan="2">
                  <a:txBody>
                    <a:bodyPr/>
                    <a:lstStyle/>
                    <a:p>
                      <a:pPr algn="ctr"/>
                      <a:r>
                        <a:rPr kumimoji="1" lang="ja-JP" altLang="en-US" sz="800" dirty="0">
                          <a:solidFill>
                            <a:schemeClr val="tx1"/>
                          </a:solidFill>
                          <a:latin typeface="UD デジタル 教科書体 N-R" panose="02020400000000000000" pitchFamily="17" charset="-128"/>
                          <a:ea typeface="UD デジタル 教科書体 N-R" panose="02020400000000000000" pitchFamily="17" charset="-128"/>
                        </a:rPr>
                        <a:t>民間事業者</a:t>
                      </a:r>
                    </a:p>
                  </a:txBody>
                  <a:tcPr anchor="ctr">
                    <a:lnL w="12700" cap="flat" cmpd="sng" algn="ctr">
                      <a:solidFill>
                        <a:schemeClr val="tx1"/>
                      </a:solidFill>
                      <a:prstDash val="solid"/>
                      <a:round/>
                      <a:headEnd type="none" w="med" len="med"/>
                      <a:tailEnd type="none" w="med" len="med"/>
                    </a:lnL>
                    <a:lnR w="3175" cap="flat" cmpd="sng" algn="ctr">
                      <a:noFill/>
                      <a:prstDash val="sysDot"/>
                      <a:round/>
                      <a:headEnd type="none" w="med" len="med"/>
                      <a:tailEnd type="none" w="med" len="med"/>
                    </a:lnR>
                    <a:lnT w="3175" cap="flat" cmpd="sng" algn="ctr">
                      <a:no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3446940"/>
                  </a:ext>
                </a:extLst>
              </a:tr>
              <a:tr h="161498">
                <a:tc vMerge="1">
                  <a:txBody>
                    <a:bodyPr/>
                    <a:lstStyle/>
                    <a:p>
                      <a:endParaRPr kumimoji="1" lang="ja-JP" altLang="en-US"/>
                    </a:p>
                  </a:txBody>
                  <a:tcPr/>
                </a:tc>
                <a:tc>
                  <a:txBody>
                    <a:bodyPr/>
                    <a:lstStyle/>
                    <a:p>
                      <a:pPr algn="ctr"/>
                      <a:r>
                        <a:rPr kumimoji="1" lang="ja-JP" altLang="en-US" sz="800" dirty="0">
                          <a:solidFill>
                            <a:schemeClr val="tx1"/>
                          </a:solidFill>
                          <a:latin typeface="UD デジタル 教科書体 N-R" panose="02020400000000000000" pitchFamily="17" charset="-128"/>
                          <a:ea typeface="UD デジタル 教科書体 N-R" panose="02020400000000000000" pitchFamily="17" charset="-128"/>
                        </a:rPr>
                        <a:t>他分野</a:t>
                      </a:r>
                    </a:p>
                  </a:txBody>
                  <a:tcPr anchor="ctr">
                    <a:lnL w="12700" cap="flat" cmpd="sng" algn="ctr">
                      <a:solidFill>
                        <a:schemeClr val="tx1"/>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800" dirty="0">
                          <a:solidFill>
                            <a:schemeClr val="tx1"/>
                          </a:solidFill>
                          <a:latin typeface="UD デジタル 教科書体 N-R" panose="02020400000000000000" pitchFamily="17" charset="-128"/>
                          <a:ea typeface="UD デジタル 教科書体 N-R" panose="02020400000000000000" pitchFamily="17" charset="-128"/>
                        </a:rPr>
                        <a:t>建築</a:t>
                      </a:r>
                    </a:p>
                  </a:txBody>
                  <a:tcPr anchor="ctr">
                    <a:lnL w="12700" cap="flat" cmpd="sng" algn="ctr">
                      <a:solidFill>
                        <a:schemeClr val="bg1">
                          <a:lumMod val="75000"/>
                        </a:schemeClr>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800" dirty="0">
                          <a:solidFill>
                            <a:schemeClr val="tx1"/>
                          </a:solidFill>
                          <a:latin typeface="UD デジタル 教科書体 N-R" panose="02020400000000000000" pitchFamily="17" charset="-128"/>
                          <a:ea typeface="UD デジタル 教科書体 N-R" panose="02020400000000000000" pitchFamily="17" charset="-128"/>
                        </a:rPr>
                        <a:t>市</a:t>
                      </a:r>
                      <a:endParaRPr kumimoji="1" lang="en-US" altLang="ja-JP" sz="800" dirty="0">
                        <a:solidFill>
                          <a:schemeClr val="tx1"/>
                        </a:solidFill>
                        <a:latin typeface="UD デジタル 教科書体 N-R" panose="02020400000000000000" pitchFamily="17" charset="-128"/>
                        <a:ea typeface="UD デジタル 教科書体 N-R" panose="02020400000000000000"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kumimoji="1" lang="ja-JP" altLang="en-US"/>
                    </a:p>
                  </a:txBody>
                  <a:tcPr/>
                </a:tc>
                <a:extLst>
                  <a:ext uri="{0D108BD9-81ED-4DB2-BD59-A6C34878D82A}">
                    <a16:rowId xmlns:a16="http://schemas.microsoft.com/office/drawing/2014/main" val="80800187"/>
                  </a:ext>
                </a:extLst>
              </a:tr>
              <a:tr h="219726">
                <a:tc>
                  <a:txBody>
                    <a:bodyPr/>
                    <a:lstStyle/>
                    <a:p>
                      <a:pPr algn="ctr"/>
                      <a:r>
                        <a:rPr kumimoji="1" lang="ja-JP" altLang="en-US" sz="800" dirty="0">
                          <a:solidFill>
                            <a:schemeClr val="tx1"/>
                          </a:solidFill>
                          <a:latin typeface="UD デジタル 教科書体 N-R" panose="02020400000000000000" pitchFamily="17" charset="-128"/>
                          <a:ea typeface="UD デジタル 教科書体 N-R" panose="02020400000000000000" pitchFamily="17" charset="-128"/>
                        </a:rPr>
                        <a:t>空き家</a:t>
                      </a:r>
                      <a:endParaRPr kumimoji="1" lang="en-US" altLang="ja-JP" sz="800" dirty="0">
                        <a:solidFill>
                          <a:schemeClr val="tx1"/>
                        </a:solidFill>
                        <a:latin typeface="UD デジタル 教科書体 N-R" panose="02020400000000000000" pitchFamily="17" charset="-128"/>
                        <a:ea typeface="UD デジタル 教科書体 N-R" panose="02020400000000000000" pitchFamily="17" charset="-128"/>
                      </a:endParaRPr>
                    </a:p>
                  </a:txBody>
                  <a:tcPr anchor="ctr">
                    <a:lnL w="3175" cap="flat" cmpd="sng" algn="ctr">
                      <a:no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800" dirty="0">
                        <a:solidFill>
                          <a:schemeClr val="tx1"/>
                        </a:solidFill>
                      </a:endParaRPr>
                    </a:p>
                  </a:txBody>
                  <a:tcPr anchor="ctr">
                    <a:lnL w="12700" cap="flat" cmpd="sng" algn="ctr">
                      <a:solidFill>
                        <a:schemeClr val="bg1">
                          <a:lumMod val="75000"/>
                        </a:schemeClr>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800" dirty="0">
                        <a:solidFill>
                          <a:schemeClr val="tx1"/>
                        </a:solidFill>
                      </a:endParaRPr>
                    </a:p>
                  </a:txBody>
                  <a:tcPr anchor="ctr">
                    <a:lnL w="12700" cap="flat" cmpd="sng" algn="ctr">
                      <a:solidFill>
                        <a:schemeClr val="tx1"/>
                      </a:solidFill>
                      <a:prstDash val="solid"/>
                      <a:round/>
                      <a:headEnd type="none" w="med" len="med"/>
                      <a:tailEnd type="none" w="med" len="med"/>
                    </a:lnL>
                    <a:lnR w="3175" cap="flat" cmpd="sng" algn="ctr">
                      <a:no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22041924"/>
                  </a:ext>
                </a:extLst>
              </a:tr>
              <a:tr h="219726">
                <a:tc>
                  <a:txBody>
                    <a:bodyPr/>
                    <a:lstStyle/>
                    <a:p>
                      <a:pPr algn="ctr"/>
                      <a:r>
                        <a:rPr kumimoji="1" lang="ja-JP" altLang="en-US" sz="800" dirty="0">
                          <a:solidFill>
                            <a:schemeClr val="tx1"/>
                          </a:solidFill>
                          <a:latin typeface="UD デジタル 教科書体 N-R" panose="02020400000000000000" pitchFamily="17" charset="-128"/>
                          <a:ea typeface="UD デジタル 教科書体 N-R" panose="02020400000000000000" pitchFamily="17" charset="-128"/>
                        </a:rPr>
                        <a:t>居住支援</a:t>
                      </a:r>
                    </a:p>
                  </a:txBody>
                  <a:tcPr anchor="ctr">
                    <a:lnL w="3175" cap="flat" cmpd="sng" algn="ctr">
                      <a:no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800" dirty="0">
                        <a:solidFill>
                          <a:schemeClr val="tx1"/>
                        </a:solidFill>
                      </a:endParaRPr>
                    </a:p>
                  </a:txBody>
                  <a:tcPr anchor="ctr">
                    <a:lnL w="12700" cap="flat" cmpd="sng" algn="ctr">
                      <a:solidFill>
                        <a:schemeClr val="bg1">
                          <a:lumMod val="75000"/>
                        </a:schemeClr>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800" dirty="0">
                        <a:solidFill>
                          <a:schemeClr val="tx1"/>
                        </a:solidFill>
                      </a:endParaRPr>
                    </a:p>
                  </a:txBody>
                  <a:tcPr anchor="ctr">
                    <a:lnL w="12700" cap="flat" cmpd="sng" algn="ctr">
                      <a:solidFill>
                        <a:schemeClr val="tx1"/>
                      </a:solidFill>
                      <a:prstDash val="solid"/>
                      <a:round/>
                      <a:headEnd type="none" w="med" len="med"/>
                      <a:tailEnd type="none" w="med" len="med"/>
                    </a:lnL>
                    <a:lnR w="3175" cap="flat" cmpd="sng" algn="ctr">
                      <a:no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97610108"/>
                  </a:ext>
                </a:extLst>
              </a:tr>
              <a:tr h="23451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UD デジタル 教科書体 N-R" panose="02020400000000000000" pitchFamily="17" charset="-128"/>
                          <a:ea typeface="UD デジタル 教科書体 N-R" panose="02020400000000000000" pitchFamily="17" charset="-128"/>
                        </a:rPr>
                        <a:t>マンション</a:t>
                      </a:r>
                      <a:endParaRPr kumimoji="1" lang="en-US" altLang="ja-JP" sz="800" dirty="0">
                        <a:solidFill>
                          <a:schemeClr val="tx1"/>
                        </a:solidFill>
                        <a:latin typeface="UD デジタル 教科書体 N-R" panose="02020400000000000000" pitchFamily="17" charset="-128"/>
                        <a:ea typeface="UD デジタル 教科書体 N-R" panose="02020400000000000000" pitchFamily="17" charset="-128"/>
                      </a:endParaRPr>
                    </a:p>
                  </a:txBody>
                  <a:tcPr anchor="ctr">
                    <a:lnL w="3175" cap="flat" cmpd="sng" algn="ctr">
                      <a:no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800" dirty="0">
                        <a:solidFill>
                          <a:schemeClr val="tx1"/>
                        </a:solidFill>
                      </a:endParaRPr>
                    </a:p>
                  </a:txBody>
                  <a:tcPr anchor="ctr">
                    <a:lnL w="12700" cap="flat" cmpd="sng" algn="ctr">
                      <a:solidFill>
                        <a:schemeClr val="bg1">
                          <a:lumMod val="75000"/>
                        </a:schemeClr>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800" dirty="0">
                        <a:solidFill>
                          <a:schemeClr val="tx1"/>
                        </a:solidFill>
                      </a:endParaRPr>
                    </a:p>
                  </a:txBody>
                  <a:tcPr anchor="ctr">
                    <a:lnL w="12700" cap="flat" cmpd="sng" algn="ctr">
                      <a:solidFill>
                        <a:schemeClr val="tx1"/>
                      </a:solidFill>
                      <a:prstDash val="solid"/>
                      <a:round/>
                      <a:headEnd type="none" w="med" len="med"/>
                      <a:tailEnd type="none" w="med" len="med"/>
                    </a:lnL>
                    <a:lnR w="3175" cap="flat" cmpd="sng" algn="ctr">
                      <a:no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95601812"/>
                  </a:ext>
                </a:extLst>
              </a:tr>
              <a:tr h="21972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UD デジタル 教科書体 N-R" panose="02020400000000000000" pitchFamily="17" charset="-128"/>
                          <a:ea typeface="UD デジタル 教科書体 N-R" panose="02020400000000000000" pitchFamily="17" charset="-128"/>
                        </a:rPr>
                        <a:t>耐震</a:t>
                      </a:r>
                      <a:endParaRPr kumimoji="1" lang="en-US" altLang="ja-JP" sz="800" dirty="0">
                        <a:solidFill>
                          <a:schemeClr val="tx1"/>
                        </a:solidFill>
                        <a:latin typeface="UD デジタル 教科書体 N-R" panose="02020400000000000000" pitchFamily="17" charset="-128"/>
                        <a:ea typeface="UD デジタル 教科書体 N-R" panose="02020400000000000000" pitchFamily="17" charset="-128"/>
                      </a:endParaRPr>
                    </a:p>
                  </a:txBody>
                  <a:tcPr anchor="ctr">
                    <a:lnL w="3175" cap="flat" cmpd="sng" algn="ctr">
                      <a:no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800" dirty="0">
                        <a:solidFill>
                          <a:schemeClr val="tx1"/>
                        </a:solidFill>
                      </a:endParaRPr>
                    </a:p>
                  </a:txBody>
                  <a:tcPr anchor="ctr">
                    <a:lnL w="12700" cap="flat" cmpd="sng" algn="ctr">
                      <a:solidFill>
                        <a:schemeClr val="bg1">
                          <a:lumMod val="75000"/>
                        </a:schemeClr>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8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800" dirty="0">
                        <a:solidFill>
                          <a:schemeClr val="tx1"/>
                        </a:solidFill>
                      </a:endParaRPr>
                    </a:p>
                  </a:txBody>
                  <a:tcPr anchor="ctr">
                    <a:lnL w="12700" cap="flat" cmpd="sng" algn="ctr">
                      <a:solidFill>
                        <a:schemeClr val="tx1"/>
                      </a:solidFill>
                      <a:prstDash val="solid"/>
                      <a:round/>
                      <a:headEnd type="none" w="med" len="med"/>
                      <a:tailEnd type="none" w="med" len="med"/>
                    </a:lnL>
                    <a:lnR w="3175" cap="flat" cmpd="sng" algn="ctr">
                      <a:no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11538469"/>
                  </a:ext>
                </a:extLst>
              </a:tr>
            </a:tbl>
          </a:graphicData>
        </a:graphic>
      </p:graphicFrame>
      <p:graphicFrame>
        <p:nvGraphicFramePr>
          <p:cNvPr id="6" name="表 4">
            <a:extLst>
              <a:ext uri="{FF2B5EF4-FFF2-40B4-BE49-F238E27FC236}">
                <a16:creationId xmlns:a16="http://schemas.microsoft.com/office/drawing/2014/main" id="{56E47EC8-1EE0-4C42-AE34-0F4960172260}"/>
              </a:ext>
            </a:extLst>
          </p:cNvPr>
          <p:cNvGraphicFramePr>
            <a:graphicFrameLocks noGrp="1"/>
          </p:cNvGraphicFramePr>
          <p:nvPr>
            <p:extLst>
              <p:ext uri="{D42A27DB-BD31-4B8C-83A1-F6EECF244321}">
                <p14:modId xmlns:p14="http://schemas.microsoft.com/office/powerpoint/2010/main" val="2862409722"/>
              </p:ext>
            </p:extLst>
          </p:nvPr>
        </p:nvGraphicFramePr>
        <p:xfrm>
          <a:off x="719544" y="1197662"/>
          <a:ext cx="5042401" cy="5438446"/>
        </p:xfrm>
        <a:graphic>
          <a:graphicData uri="http://schemas.openxmlformats.org/drawingml/2006/table">
            <a:tbl>
              <a:tblPr firstRow="1" bandRow="1">
                <a:tableStyleId>{5C22544A-7EE6-4342-B048-85BDC9FD1C3A}</a:tableStyleId>
              </a:tblPr>
              <a:tblGrid>
                <a:gridCol w="1472888">
                  <a:extLst>
                    <a:ext uri="{9D8B030D-6E8A-4147-A177-3AD203B41FA5}">
                      <a16:colId xmlns:a16="http://schemas.microsoft.com/office/drawing/2014/main" val="3603684666"/>
                    </a:ext>
                  </a:extLst>
                </a:gridCol>
                <a:gridCol w="705818">
                  <a:extLst>
                    <a:ext uri="{9D8B030D-6E8A-4147-A177-3AD203B41FA5}">
                      <a16:colId xmlns:a16="http://schemas.microsoft.com/office/drawing/2014/main" val="2106793337"/>
                    </a:ext>
                  </a:extLst>
                </a:gridCol>
                <a:gridCol w="724000">
                  <a:extLst>
                    <a:ext uri="{9D8B030D-6E8A-4147-A177-3AD203B41FA5}">
                      <a16:colId xmlns:a16="http://schemas.microsoft.com/office/drawing/2014/main" val="1037535408"/>
                    </a:ext>
                  </a:extLst>
                </a:gridCol>
                <a:gridCol w="1059695">
                  <a:extLst>
                    <a:ext uri="{9D8B030D-6E8A-4147-A177-3AD203B41FA5}">
                      <a16:colId xmlns:a16="http://schemas.microsoft.com/office/drawing/2014/main" val="829060163"/>
                    </a:ext>
                  </a:extLst>
                </a:gridCol>
                <a:gridCol w="1080000">
                  <a:extLst>
                    <a:ext uri="{9D8B030D-6E8A-4147-A177-3AD203B41FA5}">
                      <a16:colId xmlns:a16="http://schemas.microsoft.com/office/drawing/2014/main" val="2699968994"/>
                    </a:ext>
                  </a:extLst>
                </a:gridCol>
              </a:tblGrid>
              <a:tr h="272742">
                <a:tc rowSpan="2">
                  <a:txBody>
                    <a:bodyPr/>
                    <a:lstStyle/>
                    <a:p>
                      <a:pPr algn="ctr"/>
                      <a:endParaRPr kumimoji="1" lang="ja-JP" altLang="en-US" sz="1200" dirty="0">
                        <a:solidFill>
                          <a:schemeClr val="tx1"/>
                        </a:solidFill>
                      </a:endParaRPr>
                    </a:p>
                  </a:txBody>
                  <a:tcPr anchor="ctr">
                    <a:lnL w="3175" cap="flat" cmpd="sng" algn="ctr">
                      <a:noFill/>
                      <a:prstDash val="sysDot"/>
                      <a:round/>
                      <a:headEnd type="none" w="med" len="med"/>
                      <a:tailEnd type="none" w="med" len="med"/>
                    </a:lnL>
                    <a:lnR w="12700" cap="flat" cmpd="sng" algn="ctr">
                      <a:solidFill>
                        <a:schemeClr val="tx1"/>
                      </a:solidFill>
                      <a:prstDash val="solid"/>
                      <a:round/>
                      <a:headEnd type="none" w="med" len="med"/>
                      <a:tailEnd type="none" w="med" len="med"/>
                    </a:lnR>
                    <a:lnT w="3175" cap="flat" cmpd="sng" algn="ctr">
                      <a:no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a:r>
                        <a:rPr kumimoji="1" lang="ja-JP" altLang="en-US" sz="1200" dirty="0">
                          <a:solidFill>
                            <a:schemeClr val="tx1"/>
                          </a:solidFill>
                          <a:latin typeface="UD デジタル 教科書体 N-R" panose="02020400000000000000" pitchFamily="17" charset="-128"/>
                          <a:ea typeface="UD デジタル 教科書体 N-R" panose="02020400000000000000" pitchFamily="17" charset="-128"/>
                        </a:rPr>
                        <a:t>大阪府</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no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a:txBody>
                    <a:bodyPr/>
                    <a:lstStyle/>
                    <a:p>
                      <a:pPr algn="ctr"/>
                      <a:r>
                        <a:rPr kumimoji="1" lang="ja-JP" altLang="en-US" sz="1200" dirty="0">
                          <a:solidFill>
                            <a:schemeClr val="tx1"/>
                          </a:solidFill>
                          <a:latin typeface="UD デジタル 教科書体 N-R" panose="02020400000000000000" pitchFamily="17" charset="-128"/>
                          <a:ea typeface="UD デジタル 教科書体 N-R" panose="02020400000000000000" pitchFamily="17" charset="-128"/>
                        </a:rPr>
                        <a:t>市町村</a:t>
                      </a:r>
                      <a:endParaRPr kumimoji="1" lang="en-US" altLang="ja-JP" sz="1200" dirty="0">
                        <a:solidFill>
                          <a:schemeClr val="tx1"/>
                        </a:solidFill>
                        <a:latin typeface="UD デジタル 教科書体 N-R" panose="02020400000000000000" pitchFamily="17" charset="-128"/>
                        <a:ea typeface="UD デジタル 教科書体 N-R" panose="02020400000000000000"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no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rowSpan="2">
                  <a:txBody>
                    <a:bodyPr/>
                    <a:lstStyle/>
                    <a:p>
                      <a:pPr algn="ctr"/>
                      <a:r>
                        <a:rPr kumimoji="1" lang="ja-JP" altLang="en-US" sz="1200" dirty="0">
                          <a:solidFill>
                            <a:schemeClr val="tx1"/>
                          </a:solidFill>
                          <a:latin typeface="UD デジタル 教科書体 N-R" panose="02020400000000000000" pitchFamily="17" charset="-128"/>
                          <a:ea typeface="UD デジタル 教科書体 N-R" panose="02020400000000000000" pitchFamily="17" charset="-128"/>
                        </a:rPr>
                        <a:t>民間事業者</a:t>
                      </a:r>
                    </a:p>
                  </a:txBody>
                  <a:tcPr anchor="ctr">
                    <a:lnL w="12700" cap="flat" cmpd="sng" algn="ctr">
                      <a:solidFill>
                        <a:schemeClr val="tx1"/>
                      </a:solidFill>
                      <a:prstDash val="solid"/>
                      <a:round/>
                      <a:headEnd type="none" w="med" len="med"/>
                      <a:tailEnd type="none" w="med" len="med"/>
                    </a:lnL>
                    <a:lnR w="3175" cap="flat" cmpd="sng" algn="ctr">
                      <a:noFill/>
                      <a:prstDash val="sysDot"/>
                      <a:round/>
                      <a:headEnd type="none" w="med" len="med"/>
                      <a:tailEnd type="none" w="med" len="med"/>
                    </a:lnR>
                    <a:lnT w="3175" cap="flat" cmpd="sng" algn="ctr">
                      <a:no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48839172"/>
                  </a:ext>
                </a:extLst>
              </a:tr>
              <a:tr h="272742">
                <a:tc vMerge="1">
                  <a:txBody>
                    <a:bodyPr/>
                    <a:lstStyle/>
                    <a:p>
                      <a:endParaRPr kumimoji="1" lang="ja-JP" altLang="en-US"/>
                    </a:p>
                  </a:txBody>
                  <a:tcPr/>
                </a:tc>
                <a:tc>
                  <a:txBody>
                    <a:bodyPr/>
                    <a:lstStyle/>
                    <a:p>
                      <a:pPr algn="ctr"/>
                      <a:r>
                        <a:rPr kumimoji="1" lang="ja-JP" altLang="en-US" sz="1200" dirty="0">
                          <a:solidFill>
                            <a:schemeClr val="tx1"/>
                          </a:solidFill>
                          <a:latin typeface="UD デジタル 教科書体 N-R" panose="02020400000000000000" pitchFamily="17" charset="-128"/>
                          <a:ea typeface="UD デジタル 教科書体 N-R" panose="02020400000000000000" pitchFamily="17" charset="-128"/>
                        </a:rPr>
                        <a:t>他分野</a:t>
                      </a:r>
                    </a:p>
                  </a:txBody>
                  <a:tcPr anchor="ctr">
                    <a:lnL w="12700" cap="flat" cmpd="sng" algn="ctr">
                      <a:solidFill>
                        <a:schemeClr val="tx1"/>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dirty="0">
                          <a:solidFill>
                            <a:schemeClr val="tx1"/>
                          </a:solidFill>
                          <a:latin typeface="UD デジタル 教科書体 N-R" panose="02020400000000000000" pitchFamily="17" charset="-128"/>
                          <a:ea typeface="UD デジタル 教科書体 N-R" panose="02020400000000000000" pitchFamily="17" charset="-128"/>
                        </a:rPr>
                        <a:t>建築</a:t>
                      </a:r>
                    </a:p>
                  </a:txBody>
                  <a:tcPr anchor="ctr">
                    <a:lnL w="12700" cap="flat" cmpd="sng" algn="ctr">
                      <a:solidFill>
                        <a:schemeClr val="bg1">
                          <a:lumMod val="75000"/>
                        </a:schemeClr>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dirty="0">
                          <a:solidFill>
                            <a:schemeClr val="tx1"/>
                          </a:solidFill>
                          <a:latin typeface="UD デジタル 教科書体 N-R" panose="02020400000000000000" pitchFamily="17" charset="-128"/>
                          <a:ea typeface="UD デジタル 教科書体 N-R" panose="02020400000000000000" pitchFamily="17" charset="-128"/>
                        </a:rPr>
                        <a:t>市</a:t>
                      </a:r>
                      <a:endParaRPr kumimoji="1" lang="en-US" altLang="ja-JP" sz="1200" dirty="0">
                        <a:solidFill>
                          <a:schemeClr val="tx1"/>
                        </a:solidFill>
                        <a:latin typeface="UD デジタル 教科書体 N-R" panose="02020400000000000000" pitchFamily="17" charset="-128"/>
                        <a:ea typeface="UD デジタル 教科書体 N-R" panose="02020400000000000000"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kumimoji="1" lang="ja-JP" altLang="en-US"/>
                    </a:p>
                  </a:txBody>
                  <a:tcPr/>
                </a:tc>
                <a:extLst>
                  <a:ext uri="{0D108BD9-81ED-4DB2-BD59-A6C34878D82A}">
                    <a16:rowId xmlns:a16="http://schemas.microsoft.com/office/drawing/2014/main" val="22172240"/>
                  </a:ext>
                </a:extLst>
              </a:tr>
              <a:tr h="299592">
                <a:tc>
                  <a:txBody>
                    <a:bodyPr/>
                    <a:lstStyle/>
                    <a:p>
                      <a:pPr algn="ctr"/>
                      <a:r>
                        <a:rPr kumimoji="1" lang="ja-JP" altLang="en-US" sz="1200" dirty="0">
                          <a:solidFill>
                            <a:schemeClr val="tx1"/>
                          </a:solidFill>
                          <a:latin typeface="UD デジタル 教科書体 N-R" panose="02020400000000000000" pitchFamily="17" charset="-128"/>
                          <a:ea typeface="UD デジタル 教科書体 N-R" panose="02020400000000000000" pitchFamily="17" charset="-128"/>
                        </a:rPr>
                        <a:t>全体</a:t>
                      </a:r>
                      <a:endParaRPr kumimoji="1" lang="en-US" altLang="ja-JP" sz="1200" dirty="0">
                        <a:solidFill>
                          <a:schemeClr val="tx1"/>
                        </a:solidFill>
                        <a:latin typeface="UD デジタル 教科書体 N-R" panose="02020400000000000000" pitchFamily="17" charset="-128"/>
                        <a:ea typeface="UD デジタル 教科書体 N-R" panose="02020400000000000000" pitchFamily="17" charset="-128"/>
                      </a:endParaRPr>
                    </a:p>
                  </a:txBody>
                  <a:tcPr anchor="ctr">
                    <a:lnL w="3175" cap="flat" cmpd="sng" algn="ctr">
                      <a:no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bg1">
                          <a:lumMod val="75000"/>
                        </a:schemeClr>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3175" cap="flat" cmpd="sng" algn="ctr">
                      <a:no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60767241"/>
                  </a:ext>
                </a:extLst>
              </a:tr>
              <a:tr h="299592">
                <a:tc>
                  <a:txBody>
                    <a:bodyPr/>
                    <a:lstStyle/>
                    <a:p>
                      <a:pPr algn="ctr"/>
                      <a:r>
                        <a:rPr kumimoji="1" lang="ja-JP" altLang="en-US" sz="1200" dirty="0">
                          <a:solidFill>
                            <a:schemeClr val="tx1"/>
                          </a:solidFill>
                          <a:latin typeface="UD デジタル 教科書体 N-R" panose="02020400000000000000" pitchFamily="17" charset="-128"/>
                          <a:ea typeface="UD デジタル 教科書体 N-R" panose="02020400000000000000" pitchFamily="17" charset="-128"/>
                        </a:rPr>
                        <a:t>公営住宅</a:t>
                      </a:r>
                    </a:p>
                  </a:txBody>
                  <a:tcPr anchor="ctr">
                    <a:lnL w="3175" cap="flat" cmpd="sng" algn="ctr">
                      <a:no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bg1">
                          <a:lumMod val="75000"/>
                        </a:schemeClr>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3175" cap="flat" cmpd="sng" algn="ctr">
                      <a:no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15665893"/>
                  </a:ext>
                </a:extLst>
              </a:tr>
              <a:tr h="299592">
                <a:tc>
                  <a:txBody>
                    <a:bodyPr/>
                    <a:lstStyle/>
                    <a:p>
                      <a:pPr algn="ctr"/>
                      <a:r>
                        <a:rPr kumimoji="1" lang="ja-JP" altLang="en-US" sz="1200" dirty="0">
                          <a:solidFill>
                            <a:schemeClr val="tx1"/>
                          </a:solidFill>
                          <a:latin typeface="UD デジタル 教科書体 N-R" panose="02020400000000000000" pitchFamily="17" charset="-128"/>
                          <a:ea typeface="UD デジタル 教科書体 N-R" panose="02020400000000000000" pitchFamily="17" charset="-128"/>
                        </a:rPr>
                        <a:t>建築指導</a:t>
                      </a:r>
                    </a:p>
                  </a:txBody>
                  <a:tcPr anchor="ctr">
                    <a:lnL w="3175" cap="flat" cmpd="sng" algn="ctr">
                      <a:no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bg1">
                          <a:lumMod val="75000"/>
                        </a:schemeClr>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3175" cap="flat" cmpd="sng" algn="ctr">
                      <a:no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3883309"/>
                  </a:ext>
                </a:extLst>
              </a:tr>
              <a:tr h="31975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UD デジタル 教科書体 N-R" panose="02020400000000000000" pitchFamily="17" charset="-128"/>
                          <a:ea typeface="UD デジタル 教科書体 N-R" panose="02020400000000000000" pitchFamily="17" charset="-128"/>
                        </a:rPr>
                        <a:t>営繕</a:t>
                      </a:r>
                      <a:endParaRPr kumimoji="1" lang="en-US" altLang="ja-JP" sz="1200" dirty="0">
                        <a:solidFill>
                          <a:schemeClr val="tx1"/>
                        </a:solidFill>
                        <a:latin typeface="UD デジタル 教科書体 N-R" panose="02020400000000000000" pitchFamily="17" charset="-128"/>
                        <a:ea typeface="UD デジタル 教科書体 N-R" panose="02020400000000000000" pitchFamily="17" charset="-128"/>
                      </a:endParaRPr>
                    </a:p>
                  </a:txBody>
                  <a:tcPr anchor="ctr">
                    <a:lnL w="3175" cap="flat" cmpd="sng" algn="ctr">
                      <a:no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bg1">
                          <a:lumMod val="75000"/>
                        </a:schemeClr>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3175" cap="flat" cmpd="sng" algn="ctr">
                      <a:no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32740391"/>
                  </a:ext>
                </a:extLst>
              </a:tr>
              <a:tr h="299592">
                <a:tc>
                  <a:txBody>
                    <a:bodyPr/>
                    <a:lstStyle/>
                    <a:p>
                      <a:pPr marL="0" marR="0" lvl="0" indent="0" algn="ctr" defTabSz="914400" rtl="0" eaLnBrk="1" fontAlgn="auto" latinLnBrk="0" hangingPunct="1">
                        <a:lnSpc>
                          <a:spcPts val="1000"/>
                        </a:lnSpc>
                        <a:spcBef>
                          <a:spcPts val="0"/>
                        </a:spcBef>
                        <a:spcAft>
                          <a:spcPts val="0"/>
                        </a:spcAft>
                        <a:buClrTx/>
                        <a:buSzTx/>
                        <a:buFontTx/>
                        <a:buNone/>
                        <a:tabLst/>
                        <a:defRPr/>
                      </a:pPr>
                      <a:r>
                        <a:rPr kumimoji="1" lang="ja-JP" altLang="en-US" sz="900" dirty="0">
                          <a:solidFill>
                            <a:schemeClr val="tx1"/>
                          </a:solidFill>
                          <a:latin typeface="UD デジタル 教科書体 N-R" panose="02020400000000000000" pitchFamily="17" charset="-128"/>
                          <a:ea typeface="UD デジタル 教科書体 N-R" panose="02020400000000000000" pitchFamily="17" charset="-128"/>
                        </a:rPr>
                        <a:t>エネルギー</a:t>
                      </a:r>
                      <a:endParaRPr kumimoji="1" lang="en-US" altLang="ja-JP" sz="900" dirty="0">
                        <a:solidFill>
                          <a:schemeClr val="tx1"/>
                        </a:solidFill>
                        <a:latin typeface="UD デジタル 教科書体 N-R" panose="02020400000000000000" pitchFamily="17" charset="-128"/>
                        <a:ea typeface="UD デジタル 教科書体 N-R" panose="02020400000000000000" pitchFamily="17"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dirty="0">
                          <a:solidFill>
                            <a:schemeClr val="tx1"/>
                          </a:solidFill>
                          <a:latin typeface="UD デジタル 教科書体 N-R" panose="02020400000000000000" pitchFamily="17" charset="-128"/>
                          <a:ea typeface="UD デジタル 教科書体 N-R" panose="02020400000000000000" pitchFamily="17" charset="-128"/>
                        </a:rPr>
                        <a:t>(</a:t>
                      </a:r>
                      <a:r>
                        <a:rPr kumimoji="1" lang="ja-JP" altLang="en-US" sz="900" dirty="0">
                          <a:solidFill>
                            <a:schemeClr val="tx1"/>
                          </a:solidFill>
                          <a:latin typeface="UD デジタル 教科書体 N-R" panose="02020400000000000000" pitchFamily="17" charset="-128"/>
                          <a:ea typeface="UD デジタル 教科書体 N-R" panose="02020400000000000000" pitchFamily="17" charset="-128"/>
                        </a:rPr>
                        <a:t>建築物の省エネ等</a:t>
                      </a:r>
                      <a:r>
                        <a:rPr kumimoji="1" lang="en-US" altLang="ja-JP" sz="900" dirty="0">
                          <a:solidFill>
                            <a:schemeClr val="tx1"/>
                          </a:solidFill>
                          <a:latin typeface="UD デジタル 教科書体 N-R" panose="02020400000000000000" pitchFamily="17" charset="-128"/>
                          <a:ea typeface="UD デジタル 教科書体 N-R" panose="02020400000000000000" pitchFamily="17" charset="-128"/>
                        </a:rPr>
                        <a:t>)</a:t>
                      </a:r>
                    </a:p>
                  </a:txBody>
                  <a:tcPr anchor="ctr">
                    <a:lnL w="3175" cap="flat" cmpd="sng" algn="ctr">
                      <a:no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bg1">
                          <a:lumMod val="75000"/>
                        </a:schemeClr>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3175" cap="flat" cmpd="sng" algn="ctr">
                      <a:no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82337257"/>
                  </a:ext>
                </a:extLst>
              </a:tr>
              <a:tr h="299592">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UD デジタル 教科書体 N-R" panose="02020400000000000000" pitchFamily="17" charset="-128"/>
                          <a:ea typeface="UD デジタル 教科書体 N-R" panose="02020400000000000000" pitchFamily="17" charset="-128"/>
                        </a:rPr>
                        <a:t>空き家</a:t>
                      </a:r>
                      <a:endParaRPr kumimoji="1" lang="en-US" altLang="ja-JP" sz="1200" dirty="0">
                        <a:solidFill>
                          <a:schemeClr val="tx1"/>
                        </a:solidFill>
                        <a:latin typeface="UD デジタル 教科書体 N-R" panose="02020400000000000000" pitchFamily="17" charset="-128"/>
                        <a:ea typeface="UD デジタル 教科書体 N-R" panose="02020400000000000000" pitchFamily="17" charset="-128"/>
                      </a:endParaRPr>
                    </a:p>
                  </a:txBody>
                  <a:tcPr anchor="ctr">
                    <a:lnL w="3175" cap="flat" cmpd="sng" algn="ctr">
                      <a:no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bg1">
                          <a:lumMod val="75000"/>
                        </a:schemeClr>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3175" cap="flat" cmpd="sng" algn="ctr">
                      <a:no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3729434"/>
                  </a:ext>
                </a:extLst>
              </a:tr>
              <a:tr h="299592">
                <a:tc vMerge="1">
                  <a:txBody>
                    <a:bodyPr/>
                    <a:lstStyle/>
                    <a:p>
                      <a:endParaRPr kumimoji="1" lang="ja-JP" altLang="en-US"/>
                    </a:p>
                  </a:txBody>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65000"/>
                        </a:schemeClr>
                      </a:solidFill>
                      <a:prstDash val="dash"/>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bg1">
                          <a:lumMod val="75000"/>
                        </a:schemeClr>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65000"/>
                        </a:schemeClr>
                      </a:solidFill>
                      <a:prstDash val="dash"/>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65000"/>
                        </a:schemeClr>
                      </a:solidFill>
                      <a:prstDash val="dash"/>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3175" cap="flat" cmpd="sng" algn="ctr">
                      <a:noFill/>
                      <a:prstDash val="sysDot"/>
                      <a:round/>
                      <a:headEnd type="none" w="med" len="med"/>
                      <a:tailEnd type="none" w="med" len="med"/>
                    </a:lnR>
                    <a:lnT w="12700" cap="flat" cmpd="sng" algn="ctr">
                      <a:solidFill>
                        <a:schemeClr val="bg1">
                          <a:lumMod val="65000"/>
                        </a:schemeClr>
                      </a:solidFill>
                      <a:prstDash val="dash"/>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65020422"/>
                  </a:ext>
                </a:extLst>
              </a:tr>
              <a:tr h="29959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UD デジタル 教科書体 N-R" panose="02020400000000000000" pitchFamily="17" charset="-128"/>
                          <a:ea typeface="UD デジタル 教科書体 N-R" panose="02020400000000000000" pitchFamily="17" charset="-128"/>
                        </a:rPr>
                        <a:t>居住支援</a:t>
                      </a:r>
                      <a:endParaRPr kumimoji="1" lang="en-US" altLang="ja-JP" sz="1200" dirty="0">
                        <a:solidFill>
                          <a:schemeClr val="tx1"/>
                        </a:solidFill>
                        <a:latin typeface="UD デジタル 教科書体 N-R" panose="02020400000000000000" pitchFamily="17" charset="-128"/>
                        <a:ea typeface="UD デジタル 教科書体 N-R" panose="02020400000000000000" pitchFamily="17" charset="-128"/>
                      </a:endParaRPr>
                    </a:p>
                  </a:txBody>
                  <a:tcPr anchor="ctr">
                    <a:lnL w="3175" cap="flat" cmpd="sng" algn="ctr">
                      <a:no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bg1">
                          <a:lumMod val="75000"/>
                        </a:schemeClr>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3175" cap="flat" cmpd="sng" algn="ctr">
                      <a:no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0652484"/>
                  </a:ext>
                </a:extLst>
              </a:tr>
              <a:tr h="299592">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UD デジタル 教科書体 N-R" panose="02020400000000000000" pitchFamily="17" charset="-128"/>
                          <a:ea typeface="UD デジタル 教科書体 N-R" panose="02020400000000000000" pitchFamily="17" charset="-128"/>
                        </a:rPr>
                        <a:t>マンション</a:t>
                      </a:r>
                      <a:endParaRPr kumimoji="1" lang="en-US" altLang="ja-JP" sz="1200" dirty="0">
                        <a:solidFill>
                          <a:schemeClr val="tx1"/>
                        </a:solidFill>
                        <a:latin typeface="UD デジタル 教科書体 N-R" panose="02020400000000000000" pitchFamily="17" charset="-128"/>
                        <a:ea typeface="UD デジタル 教科書体 N-R" panose="02020400000000000000" pitchFamily="17" charset="-128"/>
                      </a:endParaRPr>
                    </a:p>
                  </a:txBody>
                  <a:tcPr anchor="ctr">
                    <a:lnL w="3175" cap="flat" cmpd="sng" algn="ctr">
                      <a:no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bg1">
                          <a:lumMod val="75000"/>
                        </a:schemeClr>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3175" cap="flat" cmpd="sng" algn="ctr">
                      <a:no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96110040"/>
                  </a:ext>
                </a:extLst>
              </a:tr>
              <a:tr h="299592">
                <a:tc vMerge="1">
                  <a:txBody>
                    <a:bodyPr/>
                    <a:lstStyle/>
                    <a:p>
                      <a:endParaRPr kumimoji="1" lang="ja-JP" altLang="en-US"/>
                    </a:p>
                  </a:txBody>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65000"/>
                        </a:schemeClr>
                      </a:solidFill>
                      <a:prstDash val="dash"/>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bg1">
                          <a:lumMod val="75000"/>
                        </a:schemeClr>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65000"/>
                        </a:schemeClr>
                      </a:solidFill>
                      <a:prstDash val="dash"/>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65000"/>
                        </a:schemeClr>
                      </a:solidFill>
                      <a:prstDash val="dash"/>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3175" cap="flat" cmpd="sng" algn="ctr">
                      <a:noFill/>
                      <a:prstDash val="sysDot"/>
                      <a:round/>
                      <a:headEnd type="none" w="med" len="med"/>
                      <a:tailEnd type="none" w="med" len="med"/>
                    </a:lnR>
                    <a:lnT w="12700" cap="flat" cmpd="sng" algn="ctr">
                      <a:solidFill>
                        <a:schemeClr val="bg1">
                          <a:lumMod val="65000"/>
                        </a:schemeClr>
                      </a:solidFill>
                      <a:prstDash val="dash"/>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88486976"/>
                  </a:ext>
                </a:extLst>
              </a:tr>
              <a:tr h="299592">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UD デジタル 教科書体 N-R" panose="02020400000000000000" pitchFamily="17" charset="-128"/>
                          <a:ea typeface="UD デジタル 教科書体 N-R" panose="02020400000000000000" pitchFamily="17" charset="-128"/>
                        </a:rPr>
                        <a:t>耐震</a:t>
                      </a:r>
                      <a:endParaRPr kumimoji="1" lang="en-US" altLang="ja-JP" sz="1200" dirty="0">
                        <a:solidFill>
                          <a:schemeClr val="tx1"/>
                        </a:solidFill>
                        <a:latin typeface="UD デジタル 教科書体 N-R" panose="02020400000000000000" pitchFamily="17" charset="-128"/>
                        <a:ea typeface="UD デジタル 教科書体 N-R" panose="02020400000000000000" pitchFamily="17" charset="-128"/>
                      </a:endParaRPr>
                    </a:p>
                  </a:txBody>
                  <a:tcPr anchor="ctr">
                    <a:lnL w="3175" cap="flat" cmpd="sng" algn="ctr">
                      <a:no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bg1">
                          <a:lumMod val="75000"/>
                        </a:schemeClr>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3175" cap="flat" cmpd="sng" algn="ctr">
                      <a:no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51467238"/>
                  </a:ext>
                </a:extLst>
              </a:tr>
              <a:tr h="299592">
                <a:tc vMerge="1">
                  <a:txBody>
                    <a:bodyPr/>
                    <a:lstStyle/>
                    <a:p>
                      <a:endParaRPr kumimoji="1" lang="ja-JP" altLang="en-US"/>
                    </a:p>
                  </a:txBody>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bg1">
                          <a:lumMod val="65000"/>
                        </a:schemeClr>
                      </a:solidFill>
                      <a:prstDash val="dash"/>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bg1">
                          <a:lumMod val="75000"/>
                        </a:schemeClr>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65000"/>
                        </a:schemeClr>
                      </a:solidFill>
                      <a:prstDash val="dash"/>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65000"/>
                        </a:schemeClr>
                      </a:solidFill>
                      <a:prstDash val="dash"/>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3175" cap="flat" cmpd="sng" algn="ctr">
                      <a:noFill/>
                      <a:prstDash val="sysDot"/>
                      <a:round/>
                      <a:headEnd type="none" w="med" len="med"/>
                      <a:tailEnd type="none" w="med" len="med"/>
                    </a:lnR>
                    <a:lnT w="12700" cap="flat" cmpd="sng" algn="ctr">
                      <a:solidFill>
                        <a:schemeClr val="bg1">
                          <a:lumMod val="65000"/>
                        </a:schemeClr>
                      </a:solidFill>
                      <a:prstDash val="dash"/>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69112598"/>
                  </a:ext>
                </a:extLst>
              </a:tr>
              <a:tr h="29959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UD デジタル 教科書体 N-R" panose="02020400000000000000" pitchFamily="17" charset="-128"/>
                          <a:ea typeface="UD デジタル 教科書体 N-R" panose="02020400000000000000" pitchFamily="17" charset="-128"/>
                        </a:rPr>
                        <a:t>密集</a:t>
                      </a:r>
                      <a:endParaRPr kumimoji="1" lang="en-US" altLang="ja-JP" sz="1200" dirty="0">
                        <a:solidFill>
                          <a:schemeClr val="tx1"/>
                        </a:solidFill>
                        <a:latin typeface="UD デジタル 教科書体 N-R" panose="02020400000000000000" pitchFamily="17" charset="-128"/>
                        <a:ea typeface="UD デジタル 教科書体 N-R" panose="02020400000000000000" pitchFamily="17" charset="-128"/>
                      </a:endParaRPr>
                    </a:p>
                  </a:txBody>
                  <a:tcPr anchor="ctr">
                    <a:lnL w="3175" cap="flat" cmpd="sng" algn="ctr">
                      <a:no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bg1">
                          <a:lumMod val="75000"/>
                        </a:schemeClr>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3175" cap="flat" cmpd="sng" algn="ctr">
                      <a:no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46232759"/>
                  </a:ext>
                </a:extLst>
              </a:tr>
              <a:tr h="31975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UD デジタル 教科書体 N-R" panose="02020400000000000000" pitchFamily="17" charset="-128"/>
                          <a:ea typeface="UD デジタル 教科書体 N-R" panose="02020400000000000000" pitchFamily="17" charset="-128"/>
                        </a:rPr>
                        <a:t>福まち</a:t>
                      </a:r>
                      <a:endParaRPr kumimoji="1" lang="en-US" altLang="ja-JP" sz="1200" dirty="0">
                        <a:solidFill>
                          <a:schemeClr val="tx1"/>
                        </a:solidFill>
                        <a:latin typeface="UD デジタル 教科書体 N-R" panose="02020400000000000000" pitchFamily="17" charset="-128"/>
                        <a:ea typeface="UD デジタル 教科書体 N-R" panose="02020400000000000000" pitchFamily="17" charset="-128"/>
                      </a:endParaRPr>
                    </a:p>
                  </a:txBody>
                  <a:tcPr anchor="ctr">
                    <a:lnL w="3175" cap="flat" cmpd="sng" algn="ctr">
                      <a:no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bg1">
                          <a:lumMod val="75000"/>
                        </a:schemeClr>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bg1">
                          <a:lumMod val="75000"/>
                        </a:schemeClr>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3175" cap="flat" cmpd="sng" algn="ctr">
                      <a:no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30148779"/>
                  </a:ext>
                </a:extLst>
              </a:tr>
              <a:tr h="299592">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UD デジタル 教科書体 N-R" panose="02020400000000000000" pitchFamily="17" charset="-128"/>
                          <a:ea typeface="UD デジタル 教科書体 N-R" panose="02020400000000000000" pitchFamily="17" charset="-128"/>
                        </a:rPr>
                        <a:t>景観</a:t>
                      </a:r>
                      <a:endParaRPr kumimoji="1" lang="en-US" altLang="ja-JP" sz="1200" dirty="0">
                        <a:solidFill>
                          <a:schemeClr val="tx1"/>
                        </a:solidFill>
                        <a:latin typeface="UD デジタル 教科書体 N-R" panose="02020400000000000000" pitchFamily="17" charset="-128"/>
                        <a:ea typeface="UD デジタル 教科書体 N-R" panose="02020400000000000000" pitchFamily="17" charset="-128"/>
                      </a:endParaRPr>
                    </a:p>
                  </a:txBody>
                  <a:tcPr anchor="ctr">
                    <a:lnL w="3175" cap="flat" cmpd="sng" algn="ctr">
                      <a:no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bg1">
                          <a:lumMod val="65000"/>
                        </a:schemeClr>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bg1">
                          <a:lumMod val="65000"/>
                        </a:schemeClr>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3175" cap="flat" cmpd="sng" algn="ctr">
                      <a:no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71783284"/>
                  </a:ext>
                </a:extLst>
              </a:tr>
              <a:tr h="299592">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200" dirty="0">
                        <a:solidFill>
                          <a:schemeClr val="tx1"/>
                        </a:solidFill>
                        <a:latin typeface="UD デジタル 教科書体 N-R" panose="02020400000000000000" pitchFamily="17" charset="-128"/>
                        <a:ea typeface="UD デジタル 教科書体 N-R" panose="02020400000000000000" pitchFamily="17" charset="-128"/>
                      </a:endParaRPr>
                    </a:p>
                  </a:txBody>
                  <a:tcPr anchor="ctr">
                    <a:lnL w="3175" cap="flat" cmpd="sng" algn="ctr">
                      <a:no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no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bg1">
                          <a:lumMod val="65000"/>
                        </a:schemeClr>
                      </a:solidFill>
                      <a:prstDash val="dash"/>
                      <a:round/>
                      <a:headEnd type="none" w="med" len="med"/>
                      <a:tailEnd type="none" w="med" len="med"/>
                    </a:lnR>
                    <a:lnT w="12700" cap="flat" cmpd="sng" algn="ctr">
                      <a:solidFill>
                        <a:schemeClr val="bg1">
                          <a:lumMod val="65000"/>
                        </a:schemeClr>
                      </a:solidFill>
                      <a:prstDash val="dash"/>
                      <a:round/>
                      <a:headEnd type="none" w="med" len="med"/>
                      <a:tailEnd type="none" w="med" len="med"/>
                    </a:lnT>
                    <a:lnB w="12700" cap="flat" cmpd="sng" algn="ctr">
                      <a:no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bg1">
                          <a:lumMod val="65000"/>
                        </a:schemeClr>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65000"/>
                        </a:schemeClr>
                      </a:solidFill>
                      <a:prstDash val="dash"/>
                      <a:round/>
                      <a:headEnd type="none" w="med" len="med"/>
                      <a:tailEnd type="none" w="med" len="med"/>
                    </a:lnT>
                    <a:lnB w="12700" cap="flat" cmpd="sng" algn="ctr">
                      <a:no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65000"/>
                        </a:schemeClr>
                      </a:solidFill>
                      <a:prstDash val="dash"/>
                      <a:round/>
                      <a:headEnd type="none" w="med" len="med"/>
                      <a:tailEnd type="none" w="med" len="med"/>
                    </a:lnT>
                    <a:lnB w="12700" cap="flat" cmpd="sng" algn="ctr">
                      <a:noFill/>
                      <a:prstDash val="dash"/>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3175" cap="flat" cmpd="sng" algn="ctr">
                      <a:noFill/>
                      <a:prstDash val="sysDot"/>
                      <a:round/>
                      <a:headEnd type="none" w="med" len="med"/>
                      <a:tailEnd type="none" w="med" len="med"/>
                    </a:lnR>
                    <a:lnT w="12700" cap="flat" cmpd="sng" algn="ctr">
                      <a:solidFill>
                        <a:schemeClr val="bg1">
                          <a:lumMod val="65000"/>
                        </a:schemeClr>
                      </a:solidFill>
                      <a:prstDash val="dash"/>
                      <a:round/>
                      <a:headEnd type="none" w="med" len="med"/>
                      <a:tailEnd type="none" w="med" len="med"/>
                    </a:lnT>
                    <a:lnB w="12700" cap="flat" cmpd="sng" algn="ctr">
                      <a:noFill/>
                      <a:prstDash val="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36915848"/>
                  </a:ext>
                </a:extLst>
              </a:tr>
            </a:tbl>
          </a:graphicData>
        </a:graphic>
      </p:graphicFrame>
      <p:sp>
        <p:nvSpPr>
          <p:cNvPr id="16" name="正方形/長方形 15">
            <a:extLst>
              <a:ext uri="{FF2B5EF4-FFF2-40B4-BE49-F238E27FC236}">
                <a16:creationId xmlns:a16="http://schemas.microsoft.com/office/drawing/2014/main" id="{D5C65C68-2346-477E-9840-0395274B24BC}"/>
              </a:ext>
            </a:extLst>
          </p:cNvPr>
          <p:cNvSpPr>
            <a:spLocks/>
          </p:cNvSpPr>
          <p:nvPr/>
        </p:nvSpPr>
        <p:spPr>
          <a:xfrm>
            <a:off x="0" y="662"/>
            <a:ext cx="12193200" cy="540000"/>
          </a:xfrm>
          <a:prstGeom prst="rect">
            <a:avLst/>
          </a:prstGeom>
          <a:solidFill>
            <a:srgbClr val="DEEBF7"/>
          </a:solidFill>
          <a:ln w="9525" cmpd="dbl">
            <a:noFill/>
          </a:ln>
        </p:spPr>
        <p:style>
          <a:lnRef idx="1">
            <a:schemeClr val="accent5"/>
          </a:lnRef>
          <a:fillRef idx="2">
            <a:schemeClr val="accent5"/>
          </a:fillRef>
          <a:effectRef idx="1">
            <a:schemeClr val="accent5"/>
          </a:effectRef>
          <a:fontRef idx="minor">
            <a:schemeClr val="dk1"/>
          </a:fontRef>
        </p:style>
        <p:txBody>
          <a:bodyPr rot="0" spcFirstLastPara="0" vert="horz" wrap="square" lIns="0" tIns="0" rIns="0" bIns="0" numCol="1" spcCol="0" rtlCol="0" fromWordArt="0" anchor="ctr" anchorCtr="0" forceAA="0" compatLnSpc="1">
            <a:prstTxWarp prst="textNoShape">
              <a:avLst/>
            </a:prstTxWarp>
            <a:noAutofit/>
          </a:bodyPr>
          <a:lstStyle/>
          <a:p>
            <a:pPr marL="182563" marR="0" lvl="0" defTabSz="914400" rtl="0" eaLnBrk="1" fontAlgn="auto" latinLnBrk="0" hangingPunct="1">
              <a:lnSpc>
                <a:spcPct val="100000"/>
              </a:lnSpc>
              <a:spcBef>
                <a:spcPts val="0"/>
              </a:spcBef>
              <a:spcAft>
                <a:spcPts val="0"/>
              </a:spcAft>
              <a:buClrTx/>
              <a:buSzTx/>
              <a:buFontTx/>
              <a:buNone/>
              <a:tabLst/>
              <a:defRPr/>
            </a:pPr>
            <a:r>
              <a:rPr lang="ja-JP" altLang="en-US" sz="2800" b="1" kern="100" dirty="0">
                <a:solidFill>
                  <a:schemeClr val="tx1"/>
                </a:solidFill>
                <a:latin typeface="UD デジタル 教科書体 NP-B" panose="02020700000000000000" pitchFamily="18" charset="-128"/>
                <a:ea typeface="UD デジタル 教科書体 NP-B" panose="02020700000000000000" pitchFamily="18" charset="-128"/>
                <a:cs typeface="Times New Roman"/>
              </a:rPr>
              <a:t>　既存の連携体制を踏まえた今後の取組について</a:t>
            </a:r>
            <a:endParaRPr kumimoji="1" lang="ja-JP" altLang="en-US" sz="2800" b="1" i="0" u="none" strike="noStrike" kern="100" cap="none" spc="0" normalizeH="0" baseline="0" noProof="0" dirty="0">
              <a:ln>
                <a:noFill/>
              </a:ln>
              <a:solidFill>
                <a:schemeClr val="tx1"/>
              </a:solidFill>
              <a:effectLst/>
              <a:uLnTx/>
              <a:uFillTx/>
              <a:latin typeface="UD デジタル 教科書体 NP-B" panose="02020700000000000000" pitchFamily="18" charset="-128"/>
              <a:ea typeface="UD デジタル 教科書体 NP-B" panose="02020700000000000000" pitchFamily="18" charset="-128"/>
              <a:cs typeface="Times New Roman"/>
            </a:endParaRPr>
          </a:p>
        </p:txBody>
      </p:sp>
      <p:sp>
        <p:nvSpPr>
          <p:cNvPr id="4" name="四角形: 角を丸くする 3">
            <a:extLst>
              <a:ext uri="{FF2B5EF4-FFF2-40B4-BE49-F238E27FC236}">
                <a16:creationId xmlns:a16="http://schemas.microsoft.com/office/drawing/2014/main" id="{2A121CAC-1A7D-4F57-BF2F-89C4D39EF4A8}"/>
              </a:ext>
            </a:extLst>
          </p:cNvPr>
          <p:cNvSpPr/>
          <p:nvPr/>
        </p:nvSpPr>
        <p:spPr>
          <a:xfrm>
            <a:off x="2215315" y="1781813"/>
            <a:ext cx="2424297" cy="216000"/>
          </a:xfrm>
          <a:prstGeom prst="roundRect">
            <a:avLst/>
          </a:prstGeom>
          <a:solidFill>
            <a:schemeClr val="bg1">
              <a:lumMod val="85000"/>
              <a:alpha val="70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a:solidFill>
                  <a:schemeClr val="tx1"/>
                </a:solidFill>
                <a:latin typeface="UD デジタル 教科書体 N-R" panose="02020400000000000000" pitchFamily="17" charset="-128"/>
                <a:ea typeface="UD デジタル 教科書体 N-R" panose="02020400000000000000" pitchFamily="17" charset="-128"/>
              </a:rPr>
              <a:t>住宅まちづくり推進協議会</a:t>
            </a:r>
          </a:p>
        </p:txBody>
      </p:sp>
      <p:sp>
        <p:nvSpPr>
          <p:cNvPr id="5" name="四角形: 角を丸くする 4">
            <a:extLst>
              <a:ext uri="{FF2B5EF4-FFF2-40B4-BE49-F238E27FC236}">
                <a16:creationId xmlns:a16="http://schemas.microsoft.com/office/drawing/2014/main" id="{36DB8651-DDE4-4182-A371-4F1996BE58B7}"/>
              </a:ext>
            </a:extLst>
          </p:cNvPr>
          <p:cNvSpPr/>
          <p:nvPr/>
        </p:nvSpPr>
        <p:spPr>
          <a:xfrm>
            <a:off x="2909582" y="2386557"/>
            <a:ext cx="2852363" cy="216000"/>
          </a:xfrm>
          <a:prstGeom prst="roundRect">
            <a:avLst/>
          </a:prstGeom>
          <a:solidFill>
            <a:schemeClr val="bg1">
              <a:lumMod val="85000"/>
              <a:alpha val="70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a:solidFill>
                  <a:schemeClr val="tx1"/>
                </a:solidFill>
                <a:latin typeface="UD デジタル 教科書体 N-R" panose="02020400000000000000" pitchFamily="17" charset="-128"/>
                <a:ea typeface="UD デジタル 教科書体 N-R" panose="02020400000000000000" pitchFamily="17" charset="-128"/>
              </a:rPr>
              <a:t>大阪府内建築行政連絡協議会</a:t>
            </a:r>
          </a:p>
        </p:txBody>
      </p:sp>
      <p:sp>
        <p:nvSpPr>
          <p:cNvPr id="7" name="四角形: 角を丸くする 6">
            <a:extLst>
              <a:ext uri="{FF2B5EF4-FFF2-40B4-BE49-F238E27FC236}">
                <a16:creationId xmlns:a16="http://schemas.microsoft.com/office/drawing/2014/main" id="{AB0A1343-3934-464D-A2DD-DA0F6C34C5FD}"/>
              </a:ext>
            </a:extLst>
          </p:cNvPr>
          <p:cNvSpPr/>
          <p:nvPr/>
        </p:nvSpPr>
        <p:spPr>
          <a:xfrm>
            <a:off x="2909581" y="2702129"/>
            <a:ext cx="1730029" cy="216000"/>
          </a:xfrm>
          <a:prstGeom prst="roundRect">
            <a:avLst/>
          </a:prstGeom>
          <a:solidFill>
            <a:schemeClr val="bg1">
              <a:lumMod val="85000"/>
              <a:alpha val="70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a:solidFill>
                  <a:schemeClr val="tx1"/>
                </a:solidFill>
                <a:latin typeface="UD デジタル 教科書体 N-R" panose="02020400000000000000" pitchFamily="17" charset="-128"/>
                <a:ea typeface="UD デジタル 教科書体 N-R" panose="02020400000000000000" pitchFamily="17" charset="-128"/>
              </a:rPr>
              <a:t>営繕主務者会議</a:t>
            </a:r>
            <a:endParaRPr kumimoji="1" lang="ja-JP" altLang="en-US" sz="800" dirty="0">
              <a:solidFill>
                <a:schemeClr val="tx1"/>
              </a:solidFill>
              <a:latin typeface="UD デジタル 教科書体 N-R" panose="02020400000000000000" pitchFamily="17" charset="-128"/>
              <a:ea typeface="UD デジタル 教科書体 N-R" panose="02020400000000000000" pitchFamily="17" charset="-128"/>
            </a:endParaRPr>
          </a:p>
        </p:txBody>
      </p:sp>
      <p:sp>
        <p:nvSpPr>
          <p:cNvPr id="8" name="四角形: 角を丸くする 7">
            <a:extLst>
              <a:ext uri="{FF2B5EF4-FFF2-40B4-BE49-F238E27FC236}">
                <a16:creationId xmlns:a16="http://schemas.microsoft.com/office/drawing/2014/main" id="{7AF85018-FF38-496F-899D-1DD99C8D4BA9}"/>
              </a:ext>
            </a:extLst>
          </p:cNvPr>
          <p:cNvSpPr/>
          <p:nvPr/>
        </p:nvSpPr>
        <p:spPr>
          <a:xfrm>
            <a:off x="2215315" y="3016731"/>
            <a:ext cx="3545787" cy="216000"/>
          </a:xfrm>
          <a:prstGeom prst="roundRect">
            <a:avLst/>
          </a:prstGeom>
          <a:solidFill>
            <a:schemeClr val="bg1">
              <a:lumMod val="85000"/>
              <a:alpha val="70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a:solidFill>
                  <a:schemeClr val="tx1"/>
                </a:solidFill>
                <a:latin typeface="UD デジタル 教科書体 N-R" panose="02020400000000000000" pitchFamily="17" charset="-128"/>
                <a:ea typeface="UD デジタル 教科書体 N-R" panose="02020400000000000000" pitchFamily="17" charset="-128"/>
              </a:rPr>
              <a:t>スマートエネルギー協議会</a:t>
            </a:r>
          </a:p>
        </p:txBody>
      </p:sp>
      <p:sp>
        <p:nvSpPr>
          <p:cNvPr id="9" name="四角形: 角を丸くする 8">
            <a:extLst>
              <a:ext uri="{FF2B5EF4-FFF2-40B4-BE49-F238E27FC236}">
                <a16:creationId xmlns:a16="http://schemas.microsoft.com/office/drawing/2014/main" id="{CD1D1BD7-8E50-482D-877C-F8547A9C69E6}"/>
              </a:ext>
            </a:extLst>
          </p:cNvPr>
          <p:cNvSpPr/>
          <p:nvPr/>
        </p:nvSpPr>
        <p:spPr>
          <a:xfrm>
            <a:off x="2909581" y="3374780"/>
            <a:ext cx="2852364" cy="216000"/>
          </a:xfrm>
          <a:prstGeom prst="roundRect">
            <a:avLst/>
          </a:prstGeom>
          <a:solidFill>
            <a:schemeClr val="bg1">
              <a:lumMod val="85000"/>
              <a:alpha val="70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a:solidFill>
                  <a:schemeClr val="tx1"/>
                </a:solidFill>
                <a:latin typeface="UD デジタル 教科書体 N-R" panose="02020400000000000000" pitchFamily="17" charset="-128"/>
                <a:ea typeface="UD デジタル 教科書体 N-R" panose="02020400000000000000" pitchFamily="17" charset="-128"/>
              </a:rPr>
              <a:t>大阪の住まいの活性化フォーラム</a:t>
            </a:r>
          </a:p>
        </p:txBody>
      </p:sp>
      <p:sp>
        <p:nvSpPr>
          <p:cNvPr id="10" name="四角形: 角を丸くする 9">
            <a:extLst>
              <a:ext uri="{FF2B5EF4-FFF2-40B4-BE49-F238E27FC236}">
                <a16:creationId xmlns:a16="http://schemas.microsoft.com/office/drawing/2014/main" id="{F46F172F-30DF-48FE-A734-0D394E65F9D1}"/>
              </a:ext>
            </a:extLst>
          </p:cNvPr>
          <p:cNvSpPr/>
          <p:nvPr/>
        </p:nvSpPr>
        <p:spPr>
          <a:xfrm>
            <a:off x="2909581" y="3665063"/>
            <a:ext cx="1730029" cy="216000"/>
          </a:xfrm>
          <a:prstGeom prst="roundRect">
            <a:avLst/>
          </a:prstGeom>
          <a:solidFill>
            <a:schemeClr val="bg1">
              <a:lumMod val="85000"/>
              <a:alpha val="70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zh-TW" altLang="en-US" sz="700">
                <a:solidFill>
                  <a:schemeClr val="tx1"/>
                </a:solidFill>
                <a:latin typeface="UD デジタル 教科書体 N-R" panose="02020400000000000000" pitchFamily="17" charset="-128"/>
                <a:ea typeface="UD デジタル 教科書体 N-R" panose="02020400000000000000" pitchFamily="17" charset="-128"/>
              </a:rPr>
              <a:t>大阪府空家等対策市町村連携協議会</a:t>
            </a:r>
            <a:endParaRPr kumimoji="1" lang="ja-JP" altLang="en-US" sz="700" dirty="0">
              <a:solidFill>
                <a:schemeClr val="tx1"/>
              </a:solidFill>
              <a:latin typeface="UD デジタル 教科書体 N-R" panose="02020400000000000000" pitchFamily="17" charset="-128"/>
              <a:ea typeface="UD デジタル 教科書体 N-R" panose="02020400000000000000" pitchFamily="17" charset="-128"/>
            </a:endParaRPr>
          </a:p>
        </p:txBody>
      </p:sp>
      <p:sp>
        <p:nvSpPr>
          <p:cNvPr id="11" name="四角形: 角を丸くする 10">
            <a:extLst>
              <a:ext uri="{FF2B5EF4-FFF2-40B4-BE49-F238E27FC236}">
                <a16:creationId xmlns:a16="http://schemas.microsoft.com/office/drawing/2014/main" id="{EA4B2D4A-5869-45D3-A310-5BB191766233}"/>
              </a:ext>
            </a:extLst>
          </p:cNvPr>
          <p:cNvSpPr/>
          <p:nvPr/>
        </p:nvSpPr>
        <p:spPr>
          <a:xfrm>
            <a:off x="2215315" y="3965046"/>
            <a:ext cx="3546630" cy="216000"/>
          </a:xfrm>
          <a:prstGeom prst="roundRect">
            <a:avLst/>
          </a:prstGeom>
          <a:solidFill>
            <a:schemeClr val="bg1">
              <a:lumMod val="85000"/>
              <a:alpha val="70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00">
                <a:solidFill>
                  <a:schemeClr val="tx1"/>
                </a:solidFill>
                <a:latin typeface="UD デジタル 教科書体 N-R" panose="02020400000000000000" pitchFamily="17" charset="-128"/>
                <a:ea typeface="UD デジタル 教科書体 N-R" panose="02020400000000000000" pitchFamily="17" charset="-128"/>
              </a:rPr>
              <a:t>Osaka</a:t>
            </a:r>
            <a:r>
              <a:rPr kumimoji="1" lang="ja-JP" altLang="en-US" sz="800">
                <a:solidFill>
                  <a:schemeClr val="tx1"/>
                </a:solidFill>
                <a:latin typeface="UD デジタル 教科書体 N-R" panose="02020400000000000000" pitchFamily="17" charset="-128"/>
                <a:ea typeface="UD デジタル 教科書体 N-R" panose="02020400000000000000" pitchFamily="17" charset="-128"/>
              </a:rPr>
              <a:t>あんしん住まい推進協議会</a:t>
            </a:r>
          </a:p>
          <a:p>
            <a:pPr algn="ctr"/>
            <a:r>
              <a:rPr kumimoji="1" lang="ja-JP" altLang="en-US" sz="800">
                <a:solidFill>
                  <a:schemeClr val="tx1"/>
                </a:solidFill>
                <a:latin typeface="UD デジタル 教科書体 N-R" panose="02020400000000000000" pitchFamily="17" charset="-128"/>
                <a:ea typeface="UD デジタル 教科書体 N-R" panose="02020400000000000000" pitchFamily="17" charset="-128"/>
              </a:rPr>
              <a:t>（大阪府居住支援協議会）</a:t>
            </a:r>
            <a:endParaRPr kumimoji="1" lang="ja-JP" altLang="en-US" sz="800" dirty="0">
              <a:solidFill>
                <a:schemeClr val="tx1"/>
              </a:solidFill>
              <a:latin typeface="UD デジタル 教科書体 N-R" panose="02020400000000000000" pitchFamily="17" charset="-128"/>
              <a:ea typeface="UD デジタル 教科書体 N-R" panose="02020400000000000000" pitchFamily="17" charset="-128"/>
            </a:endParaRPr>
          </a:p>
        </p:txBody>
      </p:sp>
      <p:sp>
        <p:nvSpPr>
          <p:cNvPr id="12" name="四角形: 角を丸くする 11">
            <a:extLst>
              <a:ext uri="{FF2B5EF4-FFF2-40B4-BE49-F238E27FC236}">
                <a16:creationId xmlns:a16="http://schemas.microsoft.com/office/drawing/2014/main" id="{A17CD59F-2FF4-4455-B8A1-A08192F208FA}"/>
              </a:ext>
            </a:extLst>
          </p:cNvPr>
          <p:cNvSpPr/>
          <p:nvPr/>
        </p:nvSpPr>
        <p:spPr>
          <a:xfrm>
            <a:off x="2908738" y="4260646"/>
            <a:ext cx="2852364" cy="216000"/>
          </a:xfrm>
          <a:prstGeom prst="roundRect">
            <a:avLst/>
          </a:prstGeom>
          <a:solidFill>
            <a:schemeClr val="bg1">
              <a:lumMod val="85000"/>
              <a:alpha val="70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spc="-100" dirty="0">
                <a:solidFill>
                  <a:schemeClr val="tx1"/>
                </a:solidFill>
                <a:latin typeface="UD デジタル 教科書体 N-R" panose="02020400000000000000" pitchFamily="17" charset="-128"/>
                <a:ea typeface="UD デジタル 教科書体 N-R" panose="02020400000000000000" pitchFamily="17" charset="-128"/>
              </a:rPr>
              <a:t>大阪府分譲マンション管理・建替えサポートシステム推進協議会</a:t>
            </a:r>
          </a:p>
        </p:txBody>
      </p:sp>
      <p:sp>
        <p:nvSpPr>
          <p:cNvPr id="13" name="四角形: 角を丸くする 12">
            <a:extLst>
              <a:ext uri="{FF2B5EF4-FFF2-40B4-BE49-F238E27FC236}">
                <a16:creationId xmlns:a16="http://schemas.microsoft.com/office/drawing/2014/main" id="{4B2744CC-C8C1-414B-9842-9649157E07D8}"/>
              </a:ext>
            </a:extLst>
          </p:cNvPr>
          <p:cNvSpPr/>
          <p:nvPr/>
        </p:nvSpPr>
        <p:spPr>
          <a:xfrm>
            <a:off x="2913264" y="4546134"/>
            <a:ext cx="1730029" cy="216000"/>
          </a:xfrm>
          <a:prstGeom prst="roundRect">
            <a:avLst/>
          </a:prstGeom>
          <a:solidFill>
            <a:schemeClr val="bg1">
              <a:lumMod val="85000"/>
              <a:alpha val="70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a:solidFill>
                  <a:schemeClr val="tx1"/>
                </a:solidFill>
                <a:latin typeface="UD デジタル 教科書体 N-R" panose="02020400000000000000" pitchFamily="17" charset="-128"/>
                <a:ea typeface="UD デジタル 教科書体 N-R" panose="02020400000000000000" pitchFamily="17" charset="-128"/>
              </a:rPr>
              <a:t>市町村研修会</a:t>
            </a:r>
          </a:p>
        </p:txBody>
      </p:sp>
      <p:sp>
        <p:nvSpPr>
          <p:cNvPr id="14" name="四角形: 角を丸くする 13">
            <a:extLst>
              <a:ext uri="{FF2B5EF4-FFF2-40B4-BE49-F238E27FC236}">
                <a16:creationId xmlns:a16="http://schemas.microsoft.com/office/drawing/2014/main" id="{76EDDECD-BB58-4F3C-A184-C68886259ECE}"/>
              </a:ext>
            </a:extLst>
          </p:cNvPr>
          <p:cNvSpPr/>
          <p:nvPr/>
        </p:nvSpPr>
        <p:spPr>
          <a:xfrm>
            <a:off x="2908738" y="4861201"/>
            <a:ext cx="2852364" cy="216000"/>
          </a:xfrm>
          <a:prstGeom prst="roundRect">
            <a:avLst/>
          </a:prstGeom>
          <a:solidFill>
            <a:schemeClr val="bg1">
              <a:lumMod val="85000"/>
              <a:alpha val="70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zh-TW" altLang="en-US" sz="800">
                <a:solidFill>
                  <a:schemeClr val="tx1"/>
                </a:solidFill>
                <a:latin typeface="UD デジタル 教科書体 N-R" panose="02020400000000000000" pitchFamily="17" charset="-128"/>
                <a:ea typeface="UD デジタル 教科書体 N-R" panose="02020400000000000000" pitchFamily="17" charset="-128"/>
              </a:rPr>
              <a:t>大阪建築物震災対策推進協議会</a:t>
            </a:r>
            <a:endParaRPr kumimoji="1" lang="ja-JP" altLang="en-US" sz="800" dirty="0">
              <a:solidFill>
                <a:schemeClr val="tx1"/>
              </a:solidFill>
              <a:latin typeface="UD デジタル 教科書体 N-R" panose="02020400000000000000" pitchFamily="17" charset="-128"/>
              <a:ea typeface="UD デジタル 教科書体 N-R" panose="02020400000000000000" pitchFamily="17" charset="-128"/>
            </a:endParaRPr>
          </a:p>
        </p:txBody>
      </p:sp>
      <p:sp>
        <p:nvSpPr>
          <p:cNvPr id="17" name="四角形: 角を丸くする 16">
            <a:extLst>
              <a:ext uri="{FF2B5EF4-FFF2-40B4-BE49-F238E27FC236}">
                <a16:creationId xmlns:a16="http://schemas.microsoft.com/office/drawing/2014/main" id="{714A63E7-F93D-43C8-911D-E234ED46D56B}"/>
              </a:ext>
            </a:extLst>
          </p:cNvPr>
          <p:cNvSpPr/>
          <p:nvPr/>
        </p:nvSpPr>
        <p:spPr>
          <a:xfrm>
            <a:off x="2909581" y="5458612"/>
            <a:ext cx="1730029" cy="216000"/>
          </a:xfrm>
          <a:prstGeom prst="roundRect">
            <a:avLst/>
          </a:prstGeom>
          <a:solidFill>
            <a:schemeClr val="bg1">
              <a:lumMod val="85000"/>
              <a:alpha val="70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zh-CN" altLang="en-US" sz="800" dirty="0">
                <a:solidFill>
                  <a:schemeClr val="tx1"/>
                </a:solidFill>
                <a:latin typeface="UD デジタル 教科書体 N-R" panose="02020400000000000000" pitchFamily="17" charset="-128"/>
                <a:ea typeface="UD デジタル 教科書体 N-R" panose="02020400000000000000" pitchFamily="17" charset="-128"/>
              </a:rPr>
              <a:t>密集市街地対策担当者会議</a:t>
            </a:r>
            <a:endParaRPr kumimoji="1" lang="ja-JP" altLang="en-US" sz="800" dirty="0">
              <a:solidFill>
                <a:schemeClr val="tx1"/>
              </a:solidFill>
              <a:latin typeface="UD デジタル 教科書体 N-R" panose="02020400000000000000" pitchFamily="17" charset="-128"/>
              <a:ea typeface="UD デジタル 教科書体 N-R" panose="02020400000000000000" pitchFamily="17" charset="-128"/>
            </a:endParaRPr>
          </a:p>
        </p:txBody>
      </p:sp>
      <p:sp>
        <p:nvSpPr>
          <p:cNvPr id="18" name="四角形: 角を丸くする 17">
            <a:extLst>
              <a:ext uri="{FF2B5EF4-FFF2-40B4-BE49-F238E27FC236}">
                <a16:creationId xmlns:a16="http://schemas.microsoft.com/office/drawing/2014/main" id="{D3A98E35-1B6E-4BAE-9001-07DF81487EF0}"/>
              </a:ext>
            </a:extLst>
          </p:cNvPr>
          <p:cNvSpPr/>
          <p:nvPr/>
        </p:nvSpPr>
        <p:spPr>
          <a:xfrm>
            <a:off x="2938782" y="5773873"/>
            <a:ext cx="1730029" cy="216000"/>
          </a:xfrm>
          <a:prstGeom prst="roundRect">
            <a:avLst/>
          </a:prstGeom>
          <a:solidFill>
            <a:schemeClr val="bg1">
              <a:lumMod val="85000"/>
              <a:alpha val="70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spc="-100" dirty="0">
                <a:solidFill>
                  <a:schemeClr val="tx1"/>
                </a:solidFill>
                <a:latin typeface="UD デジタル 教科書体 N-R" panose="02020400000000000000" pitchFamily="17" charset="-128"/>
                <a:ea typeface="UD デジタル 教科書体 N-R" panose="02020400000000000000" pitchFamily="17" charset="-128"/>
              </a:rPr>
              <a:t>大阪府福祉のまちづくり市町村連絡会議</a:t>
            </a:r>
          </a:p>
        </p:txBody>
      </p:sp>
      <p:sp>
        <p:nvSpPr>
          <p:cNvPr id="19" name="四角形: 角を丸くする 18">
            <a:extLst>
              <a:ext uri="{FF2B5EF4-FFF2-40B4-BE49-F238E27FC236}">
                <a16:creationId xmlns:a16="http://schemas.microsoft.com/office/drawing/2014/main" id="{6A0CCD86-0086-4B6B-A222-BE4225B4CE96}"/>
              </a:ext>
            </a:extLst>
          </p:cNvPr>
          <p:cNvSpPr/>
          <p:nvPr/>
        </p:nvSpPr>
        <p:spPr>
          <a:xfrm>
            <a:off x="2934125" y="6365786"/>
            <a:ext cx="1730029" cy="216000"/>
          </a:xfrm>
          <a:prstGeom prst="roundRect">
            <a:avLst/>
          </a:prstGeom>
          <a:solidFill>
            <a:schemeClr val="bg1">
              <a:lumMod val="85000"/>
              <a:alpha val="70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zh-TW" altLang="en-US" sz="800" dirty="0">
                <a:solidFill>
                  <a:schemeClr val="tx1"/>
                </a:solidFill>
                <a:latin typeface="UD デジタル 教科書体 N-R" panose="02020400000000000000" pitchFamily="17" charset="-128"/>
                <a:ea typeface="UD デジタル 教科書体 N-R" panose="02020400000000000000" pitchFamily="17" charset="-128"/>
              </a:rPr>
              <a:t>大阪府景観形成誘導推進協議会</a:t>
            </a:r>
            <a:endParaRPr kumimoji="1" lang="ja-JP" altLang="en-US" sz="800" dirty="0">
              <a:solidFill>
                <a:schemeClr val="tx1"/>
              </a:solidFill>
              <a:latin typeface="UD デジタル 教科書体 N-R" panose="02020400000000000000" pitchFamily="17" charset="-128"/>
              <a:ea typeface="UD デジタル 教科書体 N-R" panose="02020400000000000000" pitchFamily="17" charset="-128"/>
            </a:endParaRPr>
          </a:p>
        </p:txBody>
      </p:sp>
      <p:sp>
        <p:nvSpPr>
          <p:cNvPr id="26" name="正方形/長方形 25">
            <a:extLst>
              <a:ext uri="{FF2B5EF4-FFF2-40B4-BE49-F238E27FC236}">
                <a16:creationId xmlns:a16="http://schemas.microsoft.com/office/drawing/2014/main" id="{207828FB-3FA3-477F-93F4-A51935876BB3}"/>
              </a:ext>
            </a:extLst>
          </p:cNvPr>
          <p:cNvSpPr/>
          <p:nvPr/>
        </p:nvSpPr>
        <p:spPr>
          <a:xfrm>
            <a:off x="6130890" y="1458346"/>
            <a:ext cx="5490501" cy="925481"/>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0" bIns="0" rtlCol="0" anchor="t"/>
          <a:lstStyle/>
          <a:p>
            <a:pPr marL="182563" indent="-180975"/>
            <a:r>
              <a:rPr lang="ja-JP" altLang="en-US" sz="1400" u="sng" dirty="0">
                <a:solidFill>
                  <a:schemeClr val="tx1"/>
                </a:solidFill>
                <a:latin typeface="UD デジタル 教科書体 N-R" panose="02020400000000000000" pitchFamily="17" charset="-128"/>
                <a:ea typeface="UD デジタル 教科書体 N-R" panose="02020400000000000000" pitchFamily="17" charset="-128"/>
              </a:rPr>
              <a:t>○施策間での連携体制の強化</a:t>
            </a:r>
            <a:endParaRPr lang="en-US" altLang="ja-JP" sz="1400" u="sng" dirty="0">
              <a:solidFill>
                <a:schemeClr val="tx1"/>
              </a:solidFill>
              <a:latin typeface="UD デジタル 教科書体 N-R" panose="02020400000000000000" pitchFamily="17" charset="-128"/>
              <a:ea typeface="UD デジタル 教科書体 N-R" panose="02020400000000000000" pitchFamily="17" charset="-128"/>
            </a:endParaRPr>
          </a:p>
          <a:p>
            <a:pPr marL="182563" indent="-180975"/>
            <a:r>
              <a:rPr lang="ja-JP" altLang="en-US" sz="1400" dirty="0">
                <a:solidFill>
                  <a:schemeClr val="tx1"/>
                </a:solidFill>
                <a:latin typeface="UD デジタル 教科書体 N-R" panose="02020400000000000000" pitchFamily="17" charset="-128"/>
                <a:ea typeface="UD デジタル 教科書体 N-R" panose="02020400000000000000" pitchFamily="17" charset="-128"/>
              </a:rPr>
              <a:t>　・会議体間での情報共有や取組間での連携による施策の推進</a:t>
            </a:r>
            <a:endParaRPr lang="en-US" altLang="ja-JP" sz="1400" dirty="0">
              <a:solidFill>
                <a:schemeClr val="tx1"/>
              </a:solidFill>
              <a:latin typeface="UD デジタル 教科書体 N-R" panose="02020400000000000000" pitchFamily="17" charset="-128"/>
              <a:ea typeface="UD デジタル 教科書体 N-R" panose="02020400000000000000" pitchFamily="17" charset="-128"/>
            </a:endParaRPr>
          </a:p>
          <a:p>
            <a:pPr marL="182563" indent="-180975"/>
            <a:r>
              <a:rPr lang="ja-JP" altLang="en-US" sz="1400" dirty="0">
                <a:solidFill>
                  <a:schemeClr val="tx1"/>
                </a:solidFill>
                <a:latin typeface="UD デジタル 教科書体 N-R" panose="02020400000000000000" pitchFamily="17" charset="-128"/>
                <a:ea typeface="UD デジタル 教科書体 N-R" panose="02020400000000000000" pitchFamily="17" charset="-128"/>
              </a:rPr>
              <a:t>　・会議の同時開催など市町村職員の負担軽減</a:t>
            </a:r>
            <a:r>
              <a:rPr lang="ja-JP" altLang="en-US" sz="1400" u="sng" dirty="0">
                <a:solidFill>
                  <a:schemeClr val="tx1"/>
                </a:solidFill>
                <a:latin typeface="UD デジタル 教科書体 N-R" panose="02020400000000000000" pitchFamily="17" charset="-128"/>
                <a:ea typeface="UD デジタル 教科書体 N-R" panose="02020400000000000000" pitchFamily="17" charset="-128"/>
              </a:rPr>
              <a:t> </a:t>
            </a:r>
            <a:endParaRPr lang="en-US" altLang="ja-JP" sz="1400" u="sng" dirty="0">
              <a:solidFill>
                <a:schemeClr val="tx1"/>
              </a:solidFill>
              <a:latin typeface="UD デジタル 教科書体 N-R" panose="02020400000000000000" pitchFamily="17" charset="-128"/>
              <a:ea typeface="UD デジタル 教科書体 N-R" panose="02020400000000000000" pitchFamily="17" charset="-128"/>
            </a:endParaRPr>
          </a:p>
        </p:txBody>
      </p:sp>
      <p:sp>
        <p:nvSpPr>
          <p:cNvPr id="27" name="正方形/長方形 26">
            <a:extLst>
              <a:ext uri="{FF2B5EF4-FFF2-40B4-BE49-F238E27FC236}">
                <a16:creationId xmlns:a16="http://schemas.microsoft.com/office/drawing/2014/main" id="{5E70634B-1233-45DE-898C-D674EDA7A0A9}"/>
              </a:ext>
            </a:extLst>
          </p:cNvPr>
          <p:cNvSpPr/>
          <p:nvPr/>
        </p:nvSpPr>
        <p:spPr>
          <a:xfrm>
            <a:off x="6083523" y="3847680"/>
            <a:ext cx="5537868" cy="455205"/>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0" bIns="0" rtlCol="0" anchor="t"/>
          <a:lstStyle/>
          <a:p>
            <a:pPr marL="182563" indent="-180975"/>
            <a:r>
              <a:rPr lang="ja-JP" altLang="en-US" sz="1400" u="sng" dirty="0">
                <a:solidFill>
                  <a:schemeClr val="tx1"/>
                </a:solidFill>
                <a:latin typeface="UD デジタル 教科書体 N-R" panose="02020400000000000000" pitchFamily="17" charset="-128"/>
                <a:ea typeface="UD デジタル 教科書体 N-R" panose="02020400000000000000" pitchFamily="17" charset="-128"/>
              </a:rPr>
              <a:t>○市町村と民間事業者の連携の強化</a:t>
            </a:r>
            <a:endParaRPr lang="en-US" altLang="ja-JP" sz="1400" u="sng" dirty="0">
              <a:solidFill>
                <a:schemeClr val="tx1"/>
              </a:solidFill>
              <a:latin typeface="UD デジタル 教科書体 N-R" panose="02020400000000000000" pitchFamily="17" charset="-128"/>
              <a:ea typeface="UD デジタル 教科書体 N-R" panose="02020400000000000000" pitchFamily="17" charset="-128"/>
            </a:endParaRPr>
          </a:p>
        </p:txBody>
      </p:sp>
      <p:sp>
        <p:nvSpPr>
          <p:cNvPr id="29" name="四角形: 角を丸くする 28">
            <a:extLst>
              <a:ext uri="{FF2B5EF4-FFF2-40B4-BE49-F238E27FC236}">
                <a16:creationId xmlns:a16="http://schemas.microsoft.com/office/drawing/2014/main" id="{0B562C0B-18C5-47E4-A8EE-F862CAE8925C}"/>
              </a:ext>
            </a:extLst>
          </p:cNvPr>
          <p:cNvSpPr/>
          <p:nvPr/>
        </p:nvSpPr>
        <p:spPr>
          <a:xfrm>
            <a:off x="7893338" y="4819952"/>
            <a:ext cx="3516588" cy="147459"/>
          </a:xfrm>
          <a:prstGeom prst="roundRect">
            <a:avLst/>
          </a:prstGeom>
          <a:solidFill>
            <a:schemeClr val="bg1">
              <a:lumMod val="85000"/>
              <a:alpha val="70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a:solidFill>
                  <a:schemeClr val="tx1"/>
                </a:solidFill>
                <a:latin typeface="UD デジタル 教科書体 N-R" panose="02020400000000000000" pitchFamily="17" charset="-128"/>
                <a:ea typeface="UD デジタル 教科書体 N-R" panose="02020400000000000000" pitchFamily="17" charset="-128"/>
              </a:rPr>
              <a:t>大阪の住まいの活性化フォーラム</a:t>
            </a:r>
          </a:p>
        </p:txBody>
      </p:sp>
      <p:sp>
        <p:nvSpPr>
          <p:cNvPr id="30" name="四角形: 角を丸くする 29">
            <a:extLst>
              <a:ext uri="{FF2B5EF4-FFF2-40B4-BE49-F238E27FC236}">
                <a16:creationId xmlns:a16="http://schemas.microsoft.com/office/drawing/2014/main" id="{96B6497D-335C-4E35-BA9A-E329123B405F}"/>
              </a:ext>
            </a:extLst>
          </p:cNvPr>
          <p:cNvSpPr/>
          <p:nvPr/>
        </p:nvSpPr>
        <p:spPr>
          <a:xfrm>
            <a:off x="7893338" y="5029651"/>
            <a:ext cx="3516589" cy="180000"/>
          </a:xfrm>
          <a:prstGeom prst="roundRect">
            <a:avLst/>
          </a:prstGeom>
          <a:solidFill>
            <a:schemeClr val="bg1">
              <a:lumMod val="85000"/>
              <a:alpha val="70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a:solidFill>
                  <a:schemeClr val="tx1"/>
                </a:solidFill>
                <a:latin typeface="UD デジタル 教科書体 N-R" panose="02020400000000000000" pitchFamily="17" charset="-128"/>
                <a:ea typeface="UD デジタル 教科書体 N-R" panose="02020400000000000000" pitchFamily="17" charset="-128"/>
              </a:rPr>
              <a:t>Osaka</a:t>
            </a:r>
            <a:r>
              <a:rPr kumimoji="1" lang="ja-JP" altLang="en-US" sz="800" dirty="0">
                <a:solidFill>
                  <a:schemeClr val="tx1"/>
                </a:solidFill>
                <a:latin typeface="UD デジタル 教科書体 N-R" panose="02020400000000000000" pitchFamily="17" charset="-128"/>
                <a:ea typeface="UD デジタル 教科書体 N-R" panose="02020400000000000000" pitchFamily="17" charset="-128"/>
              </a:rPr>
              <a:t>あんしん住まい推進協議会（大阪府居住支援協議会）</a:t>
            </a:r>
          </a:p>
        </p:txBody>
      </p:sp>
      <p:sp>
        <p:nvSpPr>
          <p:cNvPr id="33" name="正方形/長方形 32">
            <a:extLst>
              <a:ext uri="{FF2B5EF4-FFF2-40B4-BE49-F238E27FC236}">
                <a16:creationId xmlns:a16="http://schemas.microsoft.com/office/drawing/2014/main" id="{9D05F94D-2643-4FB7-AA64-8AFB101C751E}"/>
              </a:ext>
            </a:extLst>
          </p:cNvPr>
          <p:cNvSpPr/>
          <p:nvPr/>
        </p:nvSpPr>
        <p:spPr>
          <a:xfrm>
            <a:off x="6131971" y="5858870"/>
            <a:ext cx="5876925" cy="809795"/>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0" bIns="0" rtlCol="0" anchor="t"/>
          <a:lstStyle/>
          <a:p>
            <a:pPr marL="182563" indent="-180975"/>
            <a:r>
              <a:rPr lang="ja-JP" altLang="en-US" sz="1400" u="sng" dirty="0">
                <a:solidFill>
                  <a:schemeClr val="tx1"/>
                </a:solidFill>
                <a:latin typeface="UD デジタル 教科書体 N-R" panose="02020400000000000000" pitchFamily="17" charset="-128"/>
                <a:ea typeface="UD デジタル 教科書体 N-R" panose="02020400000000000000" pitchFamily="17" charset="-128"/>
              </a:rPr>
              <a:t>○市町村同士の連携の強化</a:t>
            </a:r>
            <a:endParaRPr lang="en-US" altLang="ja-JP" sz="1400" u="sng" dirty="0">
              <a:solidFill>
                <a:schemeClr val="tx1"/>
              </a:solidFill>
              <a:latin typeface="UD デジタル 教科書体 N-R" panose="02020400000000000000" pitchFamily="17" charset="-128"/>
              <a:ea typeface="UD デジタル 教科書体 N-R" panose="02020400000000000000" pitchFamily="17" charset="-128"/>
            </a:endParaRPr>
          </a:p>
          <a:p>
            <a:pPr marL="182563" indent="-180975"/>
            <a:r>
              <a:rPr lang="ja-JP" altLang="en-US" sz="1400" dirty="0">
                <a:solidFill>
                  <a:schemeClr val="tx1"/>
                </a:solidFill>
                <a:latin typeface="UD デジタル 教科書体 N-R" panose="02020400000000000000" pitchFamily="17" charset="-128"/>
                <a:ea typeface="UD デジタル 教科書体 N-R" panose="02020400000000000000" pitchFamily="17" charset="-128"/>
              </a:rPr>
              <a:t>　・地域ブロックごとや同じ課題がある市町村が連携する場の設定</a:t>
            </a:r>
            <a:endParaRPr lang="en-US" altLang="ja-JP" sz="1400" u="sng" dirty="0">
              <a:solidFill>
                <a:schemeClr val="tx1"/>
              </a:solidFill>
              <a:latin typeface="UD デジタル 教科書体 N-R" panose="02020400000000000000" pitchFamily="17" charset="-128"/>
              <a:ea typeface="UD デジタル 教科書体 N-R" panose="02020400000000000000" pitchFamily="17" charset="-128"/>
            </a:endParaRPr>
          </a:p>
        </p:txBody>
      </p:sp>
      <p:sp>
        <p:nvSpPr>
          <p:cNvPr id="37" name="四角形: 角を丸くする 36">
            <a:extLst>
              <a:ext uri="{FF2B5EF4-FFF2-40B4-BE49-F238E27FC236}">
                <a16:creationId xmlns:a16="http://schemas.microsoft.com/office/drawing/2014/main" id="{5AB4F88B-14AE-48A5-A97F-8B2E84D80EF3}"/>
              </a:ext>
            </a:extLst>
          </p:cNvPr>
          <p:cNvSpPr/>
          <p:nvPr/>
        </p:nvSpPr>
        <p:spPr>
          <a:xfrm>
            <a:off x="8426247" y="2755821"/>
            <a:ext cx="1707500" cy="183903"/>
          </a:xfrm>
          <a:prstGeom prst="roundRect">
            <a:avLst/>
          </a:prstGeom>
          <a:solidFill>
            <a:schemeClr val="bg1">
              <a:lumMod val="85000"/>
              <a:alpha val="70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zh-TW" altLang="en-US" sz="700" dirty="0">
                <a:solidFill>
                  <a:schemeClr val="tx1"/>
                </a:solidFill>
                <a:latin typeface="UD デジタル 教科書体 N-R" panose="02020400000000000000" pitchFamily="17" charset="-128"/>
                <a:ea typeface="UD デジタル 教科書体 N-R" panose="02020400000000000000" pitchFamily="17" charset="-128"/>
              </a:rPr>
              <a:t>大阪府空家等対策市町村連携協議会</a:t>
            </a:r>
            <a:endParaRPr kumimoji="1" lang="ja-JP" altLang="en-US" sz="700" dirty="0">
              <a:solidFill>
                <a:schemeClr val="tx1"/>
              </a:solidFill>
              <a:latin typeface="UD デジタル 教科書体 N-R" panose="02020400000000000000" pitchFamily="17" charset="-128"/>
              <a:ea typeface="UD デジタル 教科書体 N-R" panose="02020400000000000000" pitchFamily="17" charset="-128"/>
            </a:endParaRPr>
          </a:p>
        </p:txBody>
      </p:sp>
      <p:sp>
        <p:nvSpPr>
          <p:cNvPr id="39" name="四角形: 角を丸くする 38">
            <a:extLst>
              <a:ext uri="{FF2B5EF4-FFF2-40B4-BE49-F238E27FC236}">
                <a16:creationId xmlns:a16="http://schemas.microsoft.com/office/drawing/2014/main" id="{9180C4F1-DA45-4FC4-B3B7-9DBFB34DD50D}"/>
              </a:ext>
            </a:extLst>
          </p:cNvPr>
          <p:cNvSpPr/>
          <p:nvPr/>
        </p:nvSpPr>
        <p:spPr>
          <a:xfrm>
            <a:off x="8426247" y="2971092"/>
            <a:ext cx="1730029" cy="183852"/>
          </a:xfrm>
          <a:prstGeom prst="roundRect">
            <a:avLst/>
          </a:prstGeom>
          <a:solidFill>
            <a:schemeClr val="bg1">
              <a:lumMod val="85000"/>
              <a:alpha val="70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a:solidFill>
                  <a:schemeClr val="tx1"/>
                </a:solidFill>
                <a:latin typeface="UD デジタル 教科書体 N-R" panose="02020400000000000000" pitchFamily="17" charset="-128"/>
                <a:ea typeface="UD デジタル 教科書体 N-R" panose="02020400000000000000" pitchFamily="17" charset="-128"/>
              </a:rPr>
              <a:t>市町村研修会</a:t>
            </a:r>
          </a:p>
        </p:txBody>
      </p:sp>
      <p:sp>
        <p:nvSpPr>
          <p:cNvPr id="40" name="四角形: 角を丸くする 39">
            <a:extLst>
              <a:ext uri="{FF2B5EF4-FFF2-40B4-BE49-F238E27FC236}">
                <a16:creationId xmlns:a16="http://schemas.microsoft.com/office/drawing/2014/main" id="{FCEA9EC7-09F6-4B09-B01B-3C4305F11CC7}"/>
              </a:ext>
            </a:extLst>
          </p:cNvPr>
          <p:cNvSpPr/>
          <p:nvPr/>
        </p:nvSpPr>
        <p:spPr>
          <a:xfrm>
            <a:off x="8417404" y="3191288"/>
            <a:ext cx="1730029" cy="183852"/>
          </a:xfrm>
          <a:prstGeom prst="roundRect">
            <a:avLst/>
          </a:prstGeom>
          <a:solidFill>
            <a:schemeClr val="bg1">
              <a:lumMod val="85000"/>
              <a:alpha val="70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a:solidFill>
                  <a:schemeClr val="tx1"/>
                </a:solidFill>
                <a:latin typeface="UD デジタル 教科書体 N-R" panose="02020400000000000000" pitchFamily="17" charset="-128"/>
                <a:ea typeface="UD デジタル 教科書体 N-R" panose="02020400000000000000" pitchFamily="17" charset="-128"/>
              </a:rPr>
              <a:t>市町村研修会</a:t>
            </a:r>
          </a:p>
        </p:txBody>
      </p:sp>
      <p:sp>
        <p:nvSpPr>
          <p:cNvPr id="41" name="四角形: 角を丸くする 40">
            <a:extLst>
              <a:ext uri="{FF2B5EF4-FFF2-40B4-BE49-F238E27FC236}">
                <a16:creationId xmlns:a16="http://schemas.microsoft.com/office/drawing/2014/main" id="{E44AAA96-FECB-498E-8416-5AD2F655A044}"/>
              </a:ext>
            </a:extLst>
          </p:cNvPr>
          <p:cNvSpPr/>
          <p:nvPr/>
        </p:nvSpPr>
        <p:spPr>
          <a:xfrm>
            <a:off x="8417404" y="3437009"/>
            <a:ext cx="1730029" cy="183852"/>
          </a:xfrm>
          <a:prstGeom prst="roundRect">
            <a:avLst/>
          </a:prstGeom>
          <a:solidFill>
            <a:schemeClr val="bg1">
              <a:lumMod val="85000"/>
              <a:alpha val="70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a:solidFill>
                  <a:schemeClr val="tx1"/>
                </a:solidFill>
                <a:latin typeface="UD デジタル 教科書体 N-R" panose="02020400000000000000" pitchFamily="17" charset="-128"/>
                <a:ea typeface="UD デジタル 教科書体 N-R" panose="02020400000000000000" pitchFamily="17" charset="-128"/>
              </a:rPr>
              <a:t>市町村研修会</a:t>
            </a:r>
          </a:p>
        </p:txBody>
      </p:sp>
      <p:sp>
        <p:nvSpPr>
          <p:cNvPr id="32" name="矢印: 左右 31">
            <a:extLst>
              <a:ext uri="{FF2B5EF4-FFF2-40B4-BE49-F238E27FC236}">
                <a16:creationId xmlns:a16="http://schemas.microsoft.com/office/drawing/2014/main" id="{AD80B681-2433-497B-9BD6-2739CFFD58AD}"/>
              </a:ext>
            </a:extLst>
          </p:cNvPr>
          <p:cNvSpPr/>
          <p:nvPr/>
        </p:nvSpPr>
        <p:spPr>
          <a:xfrm rot="5400000">
            <a:off x="9014362" y="2935636"/>
            <a:ext cx="791872" cy="488258"/>
          </a:xfrm>
          <a:prstGeom prst="leftRightArrow">
            <a:avLst>
              <a:gd name="adj1" fmla="val 36801"/>
              <a:gd name="adj2" fmla="val 33501"/>
            </a:avLst>
          </a:prstGeom>
          <a:solidFill>
            <a:srgbClr val="FF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dirty="0">
              <a:solidFill>
                <a:schemeClr val="tx1"/>
              </a:solidFill>
            </a:endParaRPr>
          </a:p>
        </p:txBody>
      </p:sp>
      <p:sp>
        <p:nvSpPr>
          <p:cNvPr id="42" name="正方形/長方形 41">
            <a:extLst>
              <a:ext uri="{FF2B5EF4-FFF2-40B4-BE49-F238E27FC236}">
                <a16:creationId xmlns:a16="http://schemas.microsoft.com/office/drawing/2014/main" id="{61A80FD6-C189-4B07-80C5-C7B0802C36BA}"/>
              </a:ext>
            </a:extLst>
          </p:cNvPr>
          <p:cNvSpPr/>
          <p:nvPr/>
        </p:nvSpPr>
        <p:spPr>
          <a:xfrm>
            <a:off x="0" y="1161005"/>
            <a:ext cx="2103931" cy="440281"/>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180000" tIns="0" rIns="0" bIns="0" rtlCol="0" anchor="ctr"/>
          <a:lstStyle/>
          <a:p>
            <a:pPr marL="182563" indent="-180975"/>
            <a:r>
              <a:rPr lang="en-US" altLang="ja-JP" sz="1600" dirty="0">
                <a:solidFill>
                  <a:schemeClr val="tx1"/>
                </a:solidFill>
                <a:latin typeface="UD デジタル 教科書体 N-B" panose="02020700000000000000" pitchFamily="17" charset="-128"/>
                <a:ea typeface="UD デジタル 教科書体 N-B" panose="02020700000000000000" pitchFamily="17" charset="-128"/>
              </a:rPr>
              <a:t>【</a:t>
            </a:r>
            <a:r>
              <a:rPr lang="ja-JP" altLang="en-US" sz="1600" dirty="0">
                <a:solidFill>
                  <a:schemeClr val="tx1"/>
                </a:solidFill>
                <a:latin typeface="UD デジタル 教科書体 N-B" panose="02020700000000000000" pitchFamily="17" charset="-128"/>
                <a:ea typeface="UD デジタル 教科書体 N-B" panose="02020700000000000000" pitchFamily="17" charset="-128"/>
              </a:rPr>
              <a:t>既存の連携体制</a:t>
            </a:r>
            <a:r>
              <a:rPr lang="en-US" altLang="ja-JP" sz="1600" dirty="0">
                <a:solidFill>
                  <a:schemeClr val="tx1"/>
                </a:solidFill>
                <a:latin typeface="UD デジタル 教科書体 N-B" panose="02020700000000000000" pitchFamily="17" charset="-128"/>
                <a:ea typeface="UD デジタル 教科書体 N-B" panose="02020700000000000000" pitchFamily="17" charset="-128"/>
              </a:rPr>
              <a:t>】</a:t>
            </a:r>
          </a:p>
        </p:txBody>
      </p:sp>
      <p:sp>
        <p:nvSpPr>
          <p:cNvPr id="38" name="正方形/長方形 37">
            <a:extLst>
              <a:ext uri="{FF2B5EF4-FFF2-40B4-BE49-F238E27FC236}">
                <a16:creationId xmlns:a16="http://schemas.microsoft.com/office/drawing/2014/main" id="{7C74626B-DD6F-4979-B0A7-0AF4F070CD2A}"/>
              </a:ext>
            </a:extLst>
          </p:cNvPr>
          <p:cNvSpPr/>
          <p:nvPr/>
        </p:nvSpPr>
        <p:spPr>
          <a:xfrm>
            <a:off x="5845903" y="1117026"/>
            <a:ext cx="5363214" cy="440281"/>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180000" tIns="0" rIns="0" bIns="0" rtlCol="0" anchor="ctr"/>
          <a:lstStyle/>
          <a:p>
            <a:pPr marL="182563" indent="-180975"/>
            <a:r>
              <a:rPr lang="en-US" altLang="ja-JP" sz="1600" dirty="0">
                <a:solidFill>
                  <a:schemeClr val="tx1"/>
                </a:solidFill>
                <a:latin typeface="UD デジタル 教科書体 N-B" panose="02020700000000000000" pitchFamily="17" charset="-128"/>
                <a:ea typeface="UD デジタル 教科書体 N-B" panose="02020700000000000000" pitchFamily="17" charset="-128"/>
              </a:rPr>
              <a:t>【</a:t>
            </a:r>
            <a:r>
              <a:rPr lang="ja-JP" altLang="en-US" sz="1600" dirty="0">
                <a:solidFill>
                  <a:schemeClr val="tx1"/>
                </a:solidFill>
                <a:latin typeface="UD デジタル 教科書体 N-B" panose="02020700000000000000" pitchFamily="17" charset="-128"/>
                <a:ea typeface="UD デジタル 教科書体 N-B" panose="02020700000000000000" pitchFamily="17" charset="-128"/>
              </a:rPr>
              <a:t>既存の連携体制を踏まえた今後の取組</a:t>
            </a:r>
            <a:r>
              <a:rPr lang="en-US" altLang="ja-JP" sz="1600" dirty="0">
                <a:solidFill>
                  <a:schemeClr val="tx1"/>
                </a:solidFill>
                <a:latin typeface="UD デジタル 教科書体 N-B" panose="02020700000000000000" pitchFamily="17" charset="-128"/>
                <a:ea typeface="UD デジタル 教科書体 N-B" panose="02020700000000000000" pitchFamily="17" charset="-128"/>
              </a:rPr>
              <a:t>(</a:t>
            </a:r>
            <a:r>
              <a:rPr lang="ja-JP" altLang="en-US" sz="1600" dirty="0">
                <a:solidFill>
                  <a:schemeClr val="tx1"/>
                </a:solidFill>
                <a:latin typeface="UD デジタル 教科書体 N-B" panose="02020700000000000000" pitchFamily="17" charset="-128"/>
                <a:ea typeface="UD デジタル 教科書体 N-B" panose="02020700000000000000" pitchFamily="17" charset="-128"/>
              </a:rPr>
              <a:t>案</a:t>
            </a:r>
            <a:r>
              <a:rPr lang="en-US" altLang="ja-JP" sz="1600" dirty="0">
                <a:solidFill>
                  <a:schemeClr val="tx1"/>
                </a:solidFill>
                <a:latin typeface="UD デジタル 教科書体 N-B" panose="02020700000000000000" pitchFamily="17" charset="-128"/>
                <a:ea typeface="UD デジタル 教科書体 N-B" panose="02020700000000000000" pitchFamily="17" charset="-128"/>
              </a:rPr>
              <a:t>)】</a:t>
            </a:r>
          </a:p>
        </p:txBody>
      </p:sp>
      <p:sp>
        <p:nvSpPr>
          <p:cNvPr id="47" name="正方形/長方形 46">
            <a:extLst>
              <a:ext uri="{FF2B5EF4-FFF2-40B4-BE49-F238E27FC236}">
                <a16:creationId xmlns:a16="http://schemas.microsoft.com/office/drawing/2014/main" id="{382C008A-0C5E-40EC-BF78-1C5D0F0CE4EB}"/>
              </a:ext>
            </a:extLst>
          </p:cNvPr>
          <p:cNvSpPr/>
          <p:nvPr/>
        </p:nvSpPr>
        <p:spPr>
          <a:xfrm>
            <a:off x="-13543" y="467370"/>
            <a:ext cx="11675986" cy="69005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0" tIns="108000" rIns="0" bIns="0" rtlCol="0" anchor="t"/>
          <a:lstStyle/>
          <a:p>
            <a:pPr marL="182563" indent="-180975" algn="just"/>
            <a:r>
              <a:rPr lang="ja-JP" altLang="en-US" dirty="0">
                <a:solidFill>
                  <a:schemeClr val="tx1"/>
                </a:solidFill>
                <a:latin typeface="UD デジタル 教科書体 NP-R" panose="02020400000000000000" pitchFamily="18" charset="-128"/>
                <a:ea typeface="UD デジタル 教科書体 NP-R" panose="02020400000000000000" pitchFamily="18" charset="-128"/>
              </a:rPr>
              <a:t>　多様な主体がつながり、連携する機会や場としては、現在、事業ごとに協議会や会議など市町村や民間との連携の機会や場が設けられている。</a:t>
            </a:r>
          </a:p>
        </p:txBody>
      </p:sp>
      <p:sp>
        <p:nvSpPr>
          <p:cNvPr id="48" name="正方形/長方形 47">
            <a:extLst>
              <a:ext uri="{FF2B5EF4-FFF2-40B4-BE49-F238E27FC236}">
                <a16:creationId xmlns:a16="http://schemas.microsoft.com/office/drawing/2014/main" id="{0B32F188-7BA8-49F0-8C52-3513B3BDB81E}"/>
              </a:ext>
            </a:extLst>
          </p:cNvPr>
          <p:cNvSpPr/>
          <p:nvPr/>
        </p:nvSpPr>
        <p:spPr>
          <a:xfrm>
            <a:off x="2144353" y="6431385"/>
            <a:ext cx="3144601" cy="46456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0" bIns="0" rtlCol="0" anchor="t"/>
          <a:lstStyle/>
          <a:p>
            <a:pPr marL="182563" indent="-180975"/>
            <a:r>
              <a:rPr lang="en-US" altLang="ja-JP" sz="1050" dirty="0">
                <a:solidFill>
                  <a:schemeClr val="tx1"/>
                </a:solidFill>
                <a:latin typeface="UD デジタル 教科書体 N-R" panose="02020400000000000000" pitchFamily="17" charset="-128"/>
                <a:ea typeface="UD デジタル 教科書体 N-R" panose="02020400000000000000" pitchFamily="17" charset="-128"/>
              </a:rPr>
              <a:t>※</a:t>
            </a:r>
            <a:r>
              <a:rPr lang="ja-JP" altLang="en-US" sz="1050" dirty="0">
                <a:solidFill>
                  <a:schemeClr val="tx1"/>
                </a:solidFill>
                <a:latin typeface="UD デジタル 教科書体 N-R" panose="02020400000000000000" pitchFamily="17" charset="-128"/>
                <a:ea typeface="UD デジタル 教科書体 N-R" panose="02020400000000000000" pitchFamily="17" charset="-128"/>
              </a:rPr>
              <a:t>地域ブロックごとでの会議も開催</a:t>
            </a:r>
            <a:endParaRPr lang="en-US" altLang="ja-JP" sz="1050" dirty="0">
              <a:solidFill>
                <a:schemeClr val="tx1"/>
              </a:solidFill>
              <a:latin typeface="UD デジタル 教科書体 N-R" panose="02020400000000000000" pitchFamily="17" charset="-128"/>
              <a:ea typeface="UD デジタル 教科書体 N-R" panose="02020400000000000000" pitchFamily="17" charset="-128"/>
            </a:endParaRPr>
          </a:p>
        </p:txBody>
      </p:sp>
      <p:sp>
        <p:nvSpPr>
          <p:cNvPr id="50" name="四角形: 角を丸くする 49">
            <a:extLst>
              <a:ext uri="{FF2B5EF4-FFF2-40B4-BE49-F238E27FC236}">
                <a16:creationId xmlns:a16="http://schemas.microsoft.com/office/drawing/2014/main" id="{BD1280BF-432B-4758-8EF6-67EDA065BE21}"/>
              </a:ext>
            </a:extLst>
          </p:cNvPr>
          <p:cNvSpPr/>
          <p:nvPr/>
        </p:nvSpPr>
        <p:spPr>
          <a:xfrm>
            <a:off x="8601075" y="5284634"/>
            <a:ext cx="1695450" cy="160683"/>
          </a:xfrm>
          <a:prstGeom prst="roundRect">
            <a:avLst/>
          </a:prstGeom>
          <a:solidFill>
            <a:schemeClr val="bg1">
              <a:lumMod val="85000"/>
              <a:alpha val="70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dirty="0">
              <a:solidFill>
                <a:schemeClr val="tx1"/>
              </a:solidFill>
              <a:latin typeface="UD デジタル 教科書体 N-R" panose="02020400000000000000" pitchFamily="17" charset="-128"/>
              <a:ea typeface="UD デジタル 教科書体 N-R" panose="02020400000000000000" pitchFamily="17" charset="-128"/>
            </a:endParaRPr>
          </a:p>
        </p:txBody>
      </p:sp>
      <p:sp>
        <p:nvSpPr>
          <p:cNvPr id="51" name="四角形: 角を丸くする 50">
            <a:extLst>
              <a:ext uri="{FF2B5EF4-FFF2-40B4-BE49-F238E27FC236}">
                <a16:creationId xmlns:a16="http://schemas.microsoft.com/office/drawing/2014/main" id="{FFEA5FC6-BBCF-48DE-8257-C7ACA07FF6B5}"/>
              </a:ext>
            </a:extLst>
          </p:cNvPr>
          <p:cNvSpPr/>
          <p:nvPr/>
        </p:nvSpPr>
        <p:spPr>
          <a:xfrm>
            <a:off x="8601075" y="5515125"/>
            <a:ext cx="1695450" cy="128843"/>
          </a:xfrm>
          <a:prstGeom prst="roundRect">
            <a:avLst/>
          </a:prstGeom>
          <a:solidFill>
            <a:schemeClr val="bg1">
              <a:lumMod val="85000"/>
              <a:alpha val="70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dirty="0">
              <a:solidFill>
                <a:schemeClr val="tx1"/>
              </a:solidFill>
              <a:latin typeface="UD デジタル 教科書体 N-R" panose="02020400000000000000" pitchFamily="17" charset="-128"/>
              <a:ea typeface="UD デジタル 教科書体 N-R" panose="02020400000000000000" pitchFamily="17" charset="-128"/>
            </a:endParaRPr>
          </a:p>
        </p:txBody>
      </p:sp>
      <p:sp>
        <p:nvSpPr>
          <p:cNvPr id="31" name="矢印: 左右 30">
            <a:extLst>
              <a:ext uri="{FF2B5EF4-FFF2-40B4-BE49-F238E27FC236}">
                <a16:creationId xmlns:a16="http://schemas.microsoft.com/office/drawing/2014/main" id="{6CC01FD2-2C16-4EA5-9B55-FA5926D1CD81}"/>
              </a:ext>
            </a:extLst>
          </p:cNvPr>
          <p:cNvSpPr/>
          <p:nvPr/>
        </p:nvSpPr>
        <p:spPr>
          <a:xfrm>
            <a:off x="9955583" y="4880983"/>
            <a:ext cx="681884" cy="703512"/>
          </a:xfrm>
          <a:prstGeom prst="leftRightArrow">
            <a:avLst>
              <a:gd name="adj1" fmla="val 36801"/>
              <a:gd name="adj2" fmla="val 33501"/>
            </a:avLst>
          </a:prstGeom>
          <a:solidFill>
            <a:srgbClr val="FF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dirty="0">
              <a:solidFill>
                <a:schemeClr val="tx1"/>
              </a:solidFill>
            </a:endParaRPr>
          </a:p>
        </p:txBody>
      </p:sp>
      <p:sp>
        <p:nvSpPr>
          <p:cNvPr id="43" name="四角形: 角を丸くする 42">
            <a:extLst>
              <a:ext uri="{FF2B5EF4-FFF2-40B4-BE49-F238E27FC236}">
                <a16:creationId xmlns:a16="http://schemas.microsoft.com/office/drawing/2014/main" id="{46E46053-3540-4818-B57D-4F8F81A968B8}"/>
              </a:ext>
            </a:extLst>
          </p:cNvPr>
          <p:cNvSpPr/>
          <p:nvPr/>
        </p:nvSpPr>
        <p:spPr>
          <a:xfrm>
            <a:off x="2908738" y="2084340"/>
            <a:ext cx="1730029" cy="216000"/>
          </a:xfrm>
          <a:prstGeom prst="roundRect">
            <a:avLst/>
          </a:prstGeom>
          <a:solidFill>
            <a:schemeClr val="bg1">
              <a:lumMod val="85000"/>
              <a:alpha val="70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800" dirty="0">
                <a:solidFill>
                  <a:schemeClr val="tx1"/>
                </a:solidFill>
                <a:latin typeface="UD デジタル 教科書体 N-R" panose="02020400000000000000" pitchFamily="17" charset="-128"/>
                <a:ea typeface="UD デジタル 教科書体 N-R" panose="02020400000000000000" pitchFamily="17" charset="-128"/>
              </a:rPr>
              <a:t>市町村研修会</a:t>
            </a:r>
            <a:endParaRPr kumimoji="1" lang="ja-JP" altLang="en-US" sz="800" dirty="0">
              <a:solidFill>
                <a:schemeClr val="tx1"/>
              </a:solidFill>
              <a:latin typeface="UD デジタル 教科書体 N-R" panose="02020400000000000000" pitchFamily="17" charset="-128"/>
              <a:ea typeface="UD デジタル 教科書体 N-R" panose="02020400000000000000" pitchFamily="17" charset="-128"/>
            </a:endParaRPr>
          </a:p>
        </p:txBody>
      </p:sp>
      <p:sp>
        <p:nvSpPr>
          <p:cNvPr id="44" name="四角形: 角を丸くする 43">
            <a:extLst>
              <a:ext uri="{FF2B5EF4-FFF2-40B4-BE49-F238E27FC236}">
                <a16:creationId xmlns:a16="http://schemas.microsoft.com/office/drawing/2014/main" id="{0E6F50E1-EAD8-42E1-9B12-A504CEDDABB2}"/>
              </a:ext>
            </a:extLst>
          </p:cNvPr>
          <p:cNvSpPr/>
          <p:nvPr/>
        </p:nvSpPr>
        <p:spPr>
          <a:xfrm>
            <a:off x="2917102" y="6083958"/>
            <a:ext cx="2844000" cy="215658"/>
          </a:xfrm>
          <a:prstGeom prst="roundRect">
            <a:avLst/>
          </a:prstGeom>
          <a:solidFill>
            <a:schemeClr val="bg1">
              <a:lumMod val="85000"/>
              <a:alpha val="70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a:solidFill>
                  <a:schemeClr val="tx1"/>
                </a:solidFill>
                <a:latin typeface="UD デジタル 教科書体 N-R" panose="02020400000000000000" pitchFamily="17" charset="-128"/>
                <a:ea typeface="UD デジタル 教科書体 N-R" panose="02020400000000000000" pitchFamily="17" charset="-128"/>
              </a:rPr>
              <a:t>大阪美しい景観づくり推進会議</a:t>
            </a:r>
          </a:p>
        </p:txBody>
      </p:sp>
      <p:sp>
        <p:nvSpPr>
          <p:cNvPr id="45" name="四角形: 角を丸くする 44">
            <a:extLst>
              <a:ext uri="{FF2B5EF4-FFF2-40B4-BE49-F238E27FC236}">
                <a16:creationId xmlns:a16="http://schemas.microsoft.com/office/drawing/2014/main" id="{4BAD9AC1-D500-4C3E-83BA-D5E2ACF20D61}"/>
              </a:ext>
            </a:extLst>
          </p:cNvPr>
          <p:cNvSpPr/>
          <p:nvPr/>
        </p:nvSpPr>
        <p:spPr>
          <a:xfrm>
            <a:off x="2934968" y="5140034"/>
            <a:ext cx="1729186" cy="268947"/>
          </a:xfrm>
          <a:prstGeom prst="roundRect">
            <a:avLst/>
          </a:prstGeom>
          <a:solidFill>
            <a:schemeClr val="bg1">
              <a:lumMod val="85000"/>
              <a:alpha val="70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a:solidFill>
                  <a:schemeClr val="tx1"/>
                </a:solidFill>
                <a:latin typeface="UD デジタル 教科書体 N-R" panose="02020400000000000000" pitchFamily="17" charset="-128"/>
                <a:ea typeface="UD デジタル 教科書体 N-R" panose="02020400000000000000" pitchFamily="17" charset="-128"/>
              </a:rPr>
              <a:t>大阪</a:t>
            </a:r>
            <a:r>
              <a:rPr kumimoji="1" lang="zh-TW" altLang="en-US" sz="800" dirty="0">
                <a:solidFill>
                  <a:schemeClr val="tx1"/>
                </a:solidFill>
                <a:latin typeface="UD デジタル 教科書体 N-R" panose="02020400000000000000" pitchFamily="17" charset="-128"/>
                <a:ea typeface="UD デジタル 教科書体 N-R" panose="02020400000000000000" pitchFamily="17" charset="-128"/>
              </a:rPr>
              <a:t>府内震災対策関連市町村</a:t>
            </a:r>
            <a:r>
              <a:rPr kumimoji="1" lang="ja-JP" altLang="en-US" sz="800" dirty="0">
                <a:solidFill>
                  <a:schemeClr val="tx1"/>
                </a:solidFill>
                <a:latin typeface="UD デジタル 教科書体 N-R" panose="02020400000000000000" pitchFamily="17" charset="-128"/>
                <a:ea typeface="UD デジタル 教科書体 N-R" panose="02020400000000000000" pitchFamily="17" charset="-128"/>
              </a:rPr>
              <a:t>　</a:t>
            </a:r>
            <a:r>
              <a:rPr kumimoji="1" lang="zh-TW" altLang="en-US" sz="800" dirty="0">
                <a:solidFill>
                  <a:schemeClr val="tx1"/>
                </a:solidFill>
                <a:latin typeface="UD デジタル 教科書体 N-R" panose="02020400000000000000" pitchFamily="17" charset="-128"/>
                <a:ea typeface="UD デジタル 教科書体 N-R" panose="02020400000000000000" pitchFamily="17" charset="-128"/>
              </a:rPr>
              <a:t>連絡会議</a:t>
            </a:r>
            <a:r>
              <a:rPr lang="ja-JP" altLang="en-US" sz="800" dirty="0">
                <a:solidFill>
                  <a:schemeClr val="tx1"/>
                </a:solidFill>
                <a:latin typeface="UD デジタル 教科書体 N-R" panose="02020400000000000000" pitchFamily="17" charset="-128"/>
                <a:ea typeface="UD デジタル 教科書体 N-R" panose="02020400000000000000" pitchFamily="17" charset="-128"/>
              </a:rPr>
              <a:t>／</a:t>
            </a:r>
            <a:r>
              <a:rPr kumimoji="1" lang="ja-JP" altLang="en-US" sz="800" dirty="0">
                <a:solidFill>
                  <a:schemeClr val="tx1"/>
                </a:solidFill>
                <a:latin typeface="UD デジタル 教科書体 N-R" panose="02020400000000000000" pitchFamily="17" charset="-128"/>
                <a:ea typeface="UD デジタル 教科書体 N-R" panose="02020400000000000000" pitchFamily="17" charset="-128"/>
              </a:rPr>
              <a:t>市町村研修会</a:t>
            </a:r>
            <a:endParaRPr kumimoji="1" lang="ja-JP" altLang="en-US" sz="800" strike="sngStrike" dirty="0">
              <a:solidFill>
                <a:schemeClr val="tx1"/>
              </a:solidFill>
              <a:latin typeface="UD デジタル 教科書体 N-R" panose="02020400000000000000" pitchFamily="17" charset="-128"/>
              <a:ea typeface="UD デジタル 教科書体 N-R" panose="02020400000000000000" pitchFamily="17" charset="-128"/>
            </a:endParaRPr>
          </a:p>
        </p:txBody>
      </p:sp>
      <p:sp>
        <p:nvSpPr>
          <p:cNvPr id="46" name="Text Box 2">
            <a:extLst>
              <a:ext uri="{FF2B5EF4-FFF2-40B4-BE49-F238E27FC236}">
                <a16:creationId xmlns:a16="http://schemas.microsoft.com/office/drawing/2014/main" id="{F6EFFD96-D7CD-4452-BDA4-2B004B9CDD67}"/>
              </a:ext>
            </a:extLst>
          </p:cNvPr>
          <p:cNvSpPr txBox="1">
            <a:spLocks noChangeArrowheads="1"/>
          </p:cNvSpPr>
          <p:nvPr/>
        </p:nvSpPr>
        <p:spPr bwMode="auto">
          <a:xfrm>
            <a:off x="10003722" y="6479485"/>
            <a:ext cx="21336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algn="r" eaLnBrk="1" hangingPunct="1">
              <a:buClrTx/>
              <a:buFontTx/>
              <a:buNone/>
            </a:pPr>
            <a:fld id="{CD1E3EF9-C8F1-45E4-AD9D-B4C5D7756A5D}" type="slidenum">
              <a:rPr lang="en-US" altLang="ja-JP" sz="1200">
                <a:solidFill>
                  <a:schemeClr val="tx1"/>
                </a:solidFill>
                <a:latin typeface="UD デジタル 教科書体 NP-R" panose="02020400000000000000" pitchFamily="18" charset="-128"/>
                <a:ea typeface="UD デジタル 教科書体 NP-R" panose="02020400000000000000" pitchFamily="18" charset="-128"/>
              </a:rPr>
              <a:pPr algn="r" eaLnBrk="1" hangingPunct="1">
                <a:buClrTx/>
                <a:buFontTx/>
                <a:buNone/>
              </a:pPr>
              <a:t>3</a:t>
            </a:fld>
            <a:endParaRPr lang="en-US" altLang="ja-JP" sz="1200" dirty="0">
              <a:solidFill>
                <a:schemeClr val="tx1"/>
              </a:solidFill>
              <a:latin typeface="UD デジタル 教科書体 NP-R" panose="02020400000000000000" pitchFamily="18" charset="-128"/>
              <a:ea typeface="UD デジタル 教科書体 NP-R" panose="02020400000000000000" pitchFamily="18" charset="-128"/>
            </a:endParaRPr>
          </a:p>
        </p:txBody>
      </p:sp>
    </p:spTree>
    <p:extLst>
      <p:ext uri="{BB962C8B-B14F-4D97-AF65-F5344CB8AC3E}">
        <p14:creationId xmlns:p14="http://schemas.microsoft.com/office/powerpoint/2010/main" val="16217980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正方形/長方形 15">
            <a:extLst>
              <a:ext uri="{FF2B5EF4-FFF2-40B4-BE49-F238E27FC236}">
                <a16:creationId xmlns:a16="http://schemas.microsoft.com/office/drawing/2014/main" id="{D5C65C68-2346-477E-9840-0395274B24BC}"/>
              </a:ext>
            </a:extLst>
          </p:cNvPr>
          <p:cNvSpPr>
            <a:spLocks/>
          </p:cNvSpPr>
          <p:nvPr/>
        </p:nvSpPr>
        <p:spPr>
          <a:xfrm>
            <a:off x="0" y="662"/>
            <a:ext cx="12193200" cy="540000"/>
          </a:xfrm>
          <a:prstGeom prst="rect">
            <a:avLst/>
          </a:prstGeom>
          <a:solidFill>
            <a:srgbClr val="DEEBF7"/>
          </a:solidFill>
          <a:ln w="9525" cmpd="dbl">
            <a:noFill/>
          </a:ln>
        </p:spPr>
        <p:style>
          <a:lnRef idx="1">
            <a:schemeClr val="accent5"/>
          </a:lnRef>
          <a:fillRef idx="2">
            <a:schemeClr val="accent5"/>
          </a:fillRef>
          <a:effectRef idx="1">
            <a:schemeClr val="accent5"/>
          </a:effectRef>
          <a:fontRef idx="minor">
            <a:schemeClr val="dk1"/>
          </a:fontRef>
        </p:style>
        <p:txBody>
          <a:bodyPr rot="0" spcFirstLastPara="0" vert="horz" wrap="square" lIns="0" tIns="0" rIns="0" bIns="0" numCol="1" spcCol="0" rtlCol="0" fromWordArt="0" anchor="ctr" anchorCtr="0" forceAA="0" compatLnSpc="1">
            <a:prstTxWarp prst="textNoShape">
              <a:avLst/>
            </a:prstTxWarp>
            <a:noAutofit/>
          </a:bodyPr>
          <a:lstStyle/>
          <a:p>
            <a:pPr marL="182563" marR="0" lvl="0" defTabSz="914400" rtl="0" eaLnBrk="1" fontAlgn="auto" latinLnBrk="0" hangingPunct="1">
              <a:lnSpc>
                <a:spcPct val="100000"/>
              </a:lnSpc>
              <a:spcBef>
                <a:spcPts val="0"/>
              </a:spcBef>
              <a:spcAft>
                <a:spcPts val="0"/>
              </a:spcAft>
              <a:buClrTx/>
              <a:buSzTx/>
              <a:buFontTx/>
              <a:buNone/>
              <a:tabLst/>
              <a:defRPr/>
            </a:pPr>
            <a:r>
              <a:rPr lang="ja-JP" altLang="en-US" sz="2800" b="1" kern="100" dirty="0">
                <a:solidFill>
                  <a:schemeClr val="tx1"/>
                </a:solidFill>
                <a:latin typeface="UD デジタル 教科書体 NP-B" panose="02020700000000000000" pitchFamily="18" charset="-128"/>
                <a:ea typeface="UD デジタル 教科書体 NP-B" panose="02020700000000000000" pitchFamily="18" charset="-128"/>
                <a:cs typeface="Times New Roman"/>
              </a:rPr>
              <a:t>　既存の連携体制を踏まえた今後の取組について</a:t>
            </a:r>
            <a:endParaRPr kumimoji="1" lang="ja-JP" altLang="en-US" sz="2800" b="1" i="0" u="none" strike="noStrike" kern="100" cap="none" spc="0" normalizeH="0" baseline="0" noProof="0" dirty="0">
              <a:ln>
                <a:noFill/>
              </a:ln>
              <a:solidFill>
                <a:schemeClr val="tx1"/>
              </a:solidFill>
              <a:effectLst/>
              <a:uLnTx/>
              <a:uFillTx/>
              <a:latin typeface="UD デジタル 教科書体 NP-B" panose="02020700000000000000" pitchFamily="18" charset="-128"/>
              <a:ea typeface="UD デジタル 教科書体 NP-B" panose="02020700000000000000" pitchFamily="18" charset="-128"/>
              <a:cs typeface="Times New Roman"/>
            </a:endParaRPr>
          </a:p>
        </p:txBody>
      </p:sp>
      <p:pic>
        <p:nvPicPr>
          <p:cNvPr id="3" name="図 2">
            <a:extLst>
              <a:ext uri="{FF2B5EF4-FFF2-40B4-BE49-F238E27FC236}">
                <a16:creationId xmlns:a16="http://schemas.microsoft.com/office/drawing/2014/main" id="{6B1FFC1E-0B3E-4A4C-BCB9-930BF6A1426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461" y="4136704"/>
            <a:ext cx="4209878" cy="2462027"/>
          </a:xfrm>
          <a:prstGeom prst="rect">
            <a:avLst/>
          </a:prstGeom>
        </p:spPr>
      </p:pic>
      <p:sp>
        <p:nvSpPr>
          <p:cNvPr id="25" name="正方形/長方形 24">
            <a:extLst>
              <a:ext uri="{FF2B5EF4-FFF2-40B4-BE49-F238E27FC236}">
                <a16:creationId xmlns:a16="http://schemas.microsoft.com/office/drawing/2014/main" id="{89A87F79-2540-409D-9DE6-579CA7254301}"/>
              </a:ext>
            </a:extLst>
          </p:cNvPr>
          <p:cNvSpPr/>
          <p:nvPr/>
        </p:nvSpPr>
        <p:spPr>
          <a:xfrm>
            <a:off x="91677" y="1435218"/>
            <a:ext cx="4354824" cy="1012708"/>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0" bIns="0" rtlCol="0" anchor="t"/>
          <a:lstStyle/>
          <a:p>
            <a:pPr marL="182563" indent="-180975"/>
            <a:r>
              <a:rPr lang="ja-JP" altLang="en-US" sz="1400" dirty="0">
                <a:solidFill>
                  <a:schemeClr val="tx1"/>
                </a:solidFill>
                <a:latin typeface="UD デジタル 教科書体 N-R" panose="02020400000000000000" pitchFamily="17" charset="-128"/>
                <a:ea typeface="UD デジタル 教科書体 N-R" panose="02020400000000000000" pitchFamily="17" charset="-128"/>
              </a:rPr>
              <a:t>○土木事務所における市町村への技術支援体制</a:t>
            </a:r>
            <a:endParaRPr lang="en-US" altLang="ja-JP" sz="1400" dirty="0">
              <a:solidFill>
                <a:schemeClr val="tx1"/>
              </a:solidFill>
              <a:latin typeface="UD デジタル 教科書体 N-R" panose="02020400000000000000" pitchFamily="17" charset="-128"/>
              <a:ea typeface="UD デジタル 教科書体 N-R" panose="02020400000000000000" pitchFamily="17" charset="-128"/>
            </a:endParaRPr>
          </a:p>
          <a:p>
            <a:pPr marL="182563" indent="-180975">
              <a:spcBef>
                <a:spcPts val="600"/>
              </a:spcBef>
            </a:pPr>
            <a:r>
              <a:rPr lang="ja-JP" altLang="en-US" sz="1400" dirty="0">
                <a:solidFill>
                  <a:schemeClr val="tx1"/>
                </a:solidFill>
                <a:latin typeface="UD デジタル 教科書体 N-R" panose="02020400000000000000" pitchFamily="17" charset="-128"/>
                <a:ea typeface="UD デジタル 教科書体 N-R" panose="02020400000000000000" pitchFamily="17" charset="-128"/>
              </a:rPr>
              <a:t>　多様な相談に応じて、総合的に市町村をサポートできる体制の構築</a:t>
            </a:r>
          </a:p>
          <a:p>
            <a:pPr marL="182563" indent="-180975"/>
            <a:r>
              <a:rPr lang="ja-JP" altLang="en-US" sz="1400" dirty="0">
                <a:solidFill>
                  <a:schemeClr val="tx1"/>
                </a:solidFill>
                <a:latin typeface="UD デジタル 教科書体 N-R" panose="02020400000000000000" pitchFamily="17" charset="-128"/>
                <a:ea typeface="UD デジタル 教科書体 N-R" panose="02020400000000000000" pitchFamily="17" charset="-128"/>
              </a:rPr>
              <a:t>　</a:t>
            </a:r>
            <a:endParaRPr lang="en-US" altLang="ja-JP" sz="1400" dirty="0">
              <a:solidFill>
                <a:schemeClr val="tx1"/>
              </a:solidFill>
              <a:latin typeface="UD デジタル 教科書体 N-R" panose="02020400000000000000" pitchFamily="17" charset="-128"/>
              <a:ea typeface="UD デジタル 教科書体 N-R" panose="02020400000000000000" pitchFamily="17" charset="-128"/>
            </a:endParaRPr>
          </a:p>
          <a:p>
            <a:pPr marL="182563" indent="-180975"/>
            <a:r>
              <a:rPr lang="ja-JP" altLang="en-US" sz="1400" dirty="0">
                <a:solidFill>
                  <a:schemeClr val="tx1"/>
                </a:solidFill>
                <a:latin typeface="UD デジタル 教科書体 N-R" panose="02020400000000000000" pitchFamily="17" charset="-128"/>
                <a:ea typeface="UD デジタル 教科書体 N-R" panose="02020400000000000000" pitchFamily="17" charset="-128"/>
              </a:rPr>
              <a:t>　</a:t>
            </a:r>
            <a:r>
              <a:rPr lang="ja-JP" altLang="en-US" sz="1400" u="sng" dirty="0">
                <a:solidFill>
                  <a:schemeClr val="tx1"/>
                </a:solidFill>
                <a:latin typeface="UD デジタル 教科書体 N-R" panose="02020400000000000000" pitchFamily="17" charset="-128"/>
                <a:ea typeface="UD デジタル 教科書体 N-R" panose="02020400000000000000" pitchFamily="17" charset="-128"/>
              </a:rPr>
              <a:t> </a:t>
            </a:r>
            <a:endParaRPr lang="en-US" altLang="ja-JP" sz="1400" u="sng" dirty="0">
              <a:solidFill>
                <a:schemeClr val="tx1"/>
              </a:solidFill>
              <a:latin typeface="UD デジタル 教科書体 N-R" panose="02020400000000000000" pitchFamily="17" charset="-128"/>
              <a:ea typeface="UD デジタル 教科書体 N-R" panose="02020400000000000000" pitchFamily="17" charset="-128"/>
            </a:endParaRPr>
          </a:p>
        </p:txBody>
      </p:sp>
      <p:sp>
        <p:nvSpPr>
          <p:cNvPr id="26" name="正方形/長方形 25">
            <a:extLst>
              <a:ext uri="{FF2B5EF4-FFF2-40B4-BE49-F238E27FC236}">
                <a16:creationId xmlns:a16="http://schemas.microsoft.com/office/drawing/2014/main" id="{7D02525E-BF51-4F08-9024-EC5FAA56A8E4}"/>
              </a:ext>
            </a:extLst>
          </p:cNvPr>
          <p:cNvSpPr/>
          <p:nvPr/>
        </p:nvSpPr>
        <p:spPr>
          <a:xfrm>
            <a:off x="246247" y="7476913"/>
            <a:ext cx="4360808" cy="1326709"/>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0" bIns="0" rtlCol="0" anchor="t"/>
          <a:lstStyle/>
          <a:p>
            <a:pPr marL="182563" indent="-180975"/>
            <a:endParaRPr lang="en-US" altLang="ja-JP" sz="1400" u="sng" dirty="0">
              <a:solidFill>
                <a:schemeClr val="tx1"/>
              </a:solidFill>
              <a:latin typeface="UD デジタル 教科書体 N-R" panose="02020400000000000000" pitchFamily="17" charset="-128"/>
              <a:ea typeface="UD デジタル 教科書体 N-R" panose="02020400000000000000" pitchFamily="17" charset="-128"/>
            </a:endParaRPr>
          </a:p>
        </p:txBody>
      </p:sp>
      <p:sp>
        <p:nvSpPr>
          <p:cNvPr id="27" name="正方形/長方形 26">
            <a:extLst>
              <a:ext uri="{FF2B5EF4-FFF2-40B4-BE49-F238E27FC236}">
                <a16:creationId xmlns:a16="http://schemas.microsoft.com/office/drawing/2014/main" id="{12568FF9-16C0-4DB7-B188-8056CEE1FA3F}"/>
              </a:ext>
            </a:extLst>
          </p:cNvPr>
          <p:cNvSpPr/>
          <p:nvPr/>
        </p:nvSpPr>
        <p:spPr>
          <a:xfrm>
            <a:off x="4607055" y="1415491"/>
            <a:ext cx="3646110" cy="149675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0" bIns="0" rtlCol="0" anchor="t"/>
          <a:lstStyle/>
          <a:p>
            <a:pPr marL="182563" indent="-180975"/>
            <a:r>
              <a:rPr lang="ja-JP" altLang="en-US" sz="1400" dirty="0">
                <a:solidFill>
                  <a:schemeClr val="tx1"/>
                </a:solidFill>
                <a:latin typeface="UD デジタル 教科書体 N-R" panose="02020400000000000000" pitchFamily="17" charset="-128"/>
                <a:ea typeface="UD デジタル 教科書体 N-R" panose="02020400000000000000" pitchFamily="17" charset="-128"/>
              </a:rPr>
              <a:t>○相談体制の整備・周知</a:t>
            </a:r>
            <a:endParaRPr lang="en-US" altLang="ja-JP" sz="1400" dirty="0">
              <a:solidFill>
                <a:schemeClr val="tx1"/>
              </a:solidFill>
              <a:latin typeface="UD デジタル 教科書体 N-R" panose="02020400000000000000" pitchFamily="17" charset="-128"/>
              <a:ea typeface="UD デジタル 教科書体 N-R" panose="02020400000000000000" pitchFamily="17" charset="-128"/>
            </a:endParaRPr>
          </a:p>
          <a:p>
            <a:pPr marL="177800" indent="3175">
              <a:spcBef>
                <a:spcPts val="600"/>
              </a:spcBef>
            </a:pPr>
            <a:r>
              <a:rPr lang="ja-JP" altLang="en-US" sz="1400" dirty="0">
                <a:solidFill>
                  <a:schemeClr val="tx1"/>
                </a:solidFill>
                <a:latin typeface="UD デジタル 教科書体 N-R" panose="02020400000000000000" pitchFamily="17" charset="-128"/>
                <a:ea typeface="UD デジタル 教科書体 N-R" panose="02020400000000000000" pitchFamily="17" charset="-128"/>
              </a:rPr>
              <a:t>住宅に関係する相談窓口について、業界団体と連携し、一覧表などを作成し府民の方にわかりやすく周知。</a:t>
            </a:r>
            <a:endParaRPr lang="en-US" altLang="ja-JP" sz="1400" dirty="0">
              <a:solidFill>
                <a:schemeClr val="tx1"/>
              </a:solidFill>
              <a:latin typeface="UD デジタル 教科書体 N-R" panose="02020400000000000000" pitchFamily="17" charset="-128"/>
              <a:ea typeface="UD デジタル 教科書体 N-R" panose="02020400000000000000" pitchFamily="17" charset="-128"/>
            </a:endParaRPr>
          </a:p>
          <a:p>
            <a:pPr marL="182563" indent="-180975"/>
            <a:r>
              <a:rPr lang="ja-JP" altLang="en-US" sz="1400" dirty="0">
                <a:solidFill>
                  <a:schemeClr val="tx1"/>
                </a:solidFill>
                <a:latin typeface="UD デジタル 教科書体 N-R" panose="02020400000000000000" pitchFamily="17" charset="-128"/>
                <a:ea typeface="UD デジタル 教科書体 N-R" panose="02020400000000000000" pitchFamily="17" charset="-128"/>
              </a:rPr>
              <a:t>　</a:t>
            </a:r>
            <a:r>
              <a:rPr lang="ja-JP" altLang="en-US" sz="1400" u="sng" dirty="0">
                <a:solidFill>
                  <a:schemeClr val="tx1"/>
                </a:solidFill>
                <a:latin typeface="UD デジタル 教科書体 N-R" panose="02020400000000000000" pitchFamily="17" charset="-128"/>
                <a:ea typeface="UD デジタル 教科書体 N-R" panose="02020400000000000000" pitchFamily="17" charset="-128"/>
              </a:rPr>
              <a:t> </a:t>
            </a:r>
            <a:endParaRPr lang="en-US" altLang="ja-JP" sz="1400" u="sng" dirty="0">
              <a:solidFill>
                <a:schemeClr val="tx1"/>
              </a:solidFill>
              <a:latin typeface="UD デジタル 教科書体 N-R" panose="02020400000000000000" pitchFamily="17" charset="-128"/>
              <a:ea typeface="UD デジタル 教科書体 N-R" panose="02020400000000000000" pitchFamily="17" charset="-128"/>
            </a:endParaRPr>
          </a:p>
        </p:txBody>
      </p:sp>
      <p:sp>
        <p:nvSpPr>
          <p:cNvPr id="30" name="正方形/長方形 29">
            <a:extLst>
              <a:ext uri="{FF2B5EF4-FFF2-40B4-BE49-F238E27FC236}">
                <a16:creationId xmlns:a16="http://schemas.microsoft.com/office/drawing/2014/main" id="{5046754C-CA54-43FF-916A-87A70E7172A1}"/>
              </a:ext>
            </a:extLst>
          </p:cNvPr>
          <p:cNvSpPr/>
          <p:nvPr/>
        </p:nvSpPr>
        <p:spPr>
          <a:xfrm>
            <a:off x="8253165" y="1449651"/>
            <a:ext cx="3447004" cy="1030406"/>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0" bIns="0" rtlCol="0" anchor="t"/>
          <a:lstStyle/>
          <a:p>
            <a:pPr marL="182563" indent="-180975">
              <a:spcAft>
                <a:spcPts val="600"/>
              </a:spcAft>
            </a:pPr>
            <a:r>
              <a:rPr lang="ja-JP" altLang="en-US" sz="1400" dirty="0">
                <a:solidFill>
                  <a:schemeClr val="tx1"/>
                </a:solidFill>
                <a:latin typeface="UD デジタル 教科書体 N-R" panose="02020400000000000000" pitchFamily="17" charset="-128"/>
                <a:ea typeface="UD デジタル 教科書体 N-R" panose="02020400000000000000" pitchFamily="17" charset="-128"/>
              </a:rPr>
              <a:t>○その他公民連携による取組　　</a:t>
            </a:r>
            <a:endParaRPr lang="en-US" altLang="ja-JP" sz="1400" dirty="0">
              <a:solidFill>
                <a:schemeClr val="tx1"/>
              </a:solidFill>
              <a:latin typeface="UD デジタル 教科書体 N-R" panose="02020400000000000000" pitchFamily="17" charset="-128"/>
              <a:ea typeface="UD デジタル 教科書体 N-R" panose="02020400000000000000" pitchFamily="17" charset="-128"/>
            </a:endParaRPr>
          </a:p>
          <a:p>
            <a:pPr marL="182563" indent="-180975"/>
            <a:r>
              <a:rPr lang="ja-JP" altLang="en-US" sz="1400" dirty="0">
                <a:solidFill>
                  <a:schemeClr val="tx1"/>
                </a:solidFill>
                <a:latin typeface="UD デジタル 教科書体 N-R" panose="02020400000000000000" pitchFamily="17" charset="-128"/>
                <a:ea typeface="UD デジタル 教科書体 N-R" panose="02020400000000000000" pitchFamily="17" charset="-128"/>
              </a:rPr>
              <a:t>　それ以外にも、民間事業者などと連携した様々な取組を実施</a:t>
            </a:r>
            <a:endParaRPr lang="en-US" altLang="ja-JP" sz="1400" u="sng" dirty="0">
              <a:solidFill>
                <a:schemeClr val="tx1"/>
              </a:solidFill>
              <a:latin typeface="UD デジタル 教科書体 N-R" panose="02020400000000000000" pitchFamily="17" charset="-128"/>
              <a:ea typeface="UD デジタル 教科書体 N-R" panose="02020400000000000000" pitchFamily="17" charset="-128"/>
            </a:endParaRPr>
          </a:p>
        </p:txBody>
      </p:sp>
      <p:sp>
        <p:nvSpPr>
          <p:cNvPr id="31" name="正方形/長方形 30">
            <a:extLst>
              <a:ext uri="{FF2B5EF4-FFF2-40B4-BE49-F238E27FC236}">
                <a16:creationId xmlns:a16="http://schemas.microsoft.com/office/drawing/2014/main" id="{F7A18F61-FF14-4699-9446-3B5A3ADBE621}"/>
              </a:ext>
            </a:extLst>
          </p:cNvPr>
          <p:cNvSpPr/>
          <p:nvPr/>
        </p:nvSpPr>
        <p:spPr>
          <a:xfrm>
            <a:off x="8210671" y="2248566"/>
            <a:ext cx="3607559" cy="4897301"/>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0" bIns="0" rtlCol="0" anchor="t"/>
          <a:lstStyle/>
          <a:p>
            <a:pPr marL="182563" indent="-180975">
              <a:spcAft>
                <a:spcPts val="600"/>
              </a:spcAft>
            </a:pPr>
            <a:r>
              <a:rPr lang="ja-JP" altLang="en-US" sz="1200" dirty="0">
                <a:solidFill>
                  <a:schemeClr val="tx1"/>
                </a:solidFill>
                <a:latin typeface="UD デジタル 教科書体 N-R" panose="02020400000000000000" pitchFamily="17" charset="-128"/>
                <a:ea typeface="UD デジタル 教科書体 N-R" panose="02020400000000000000" pitchFamily="17" charset="-128"/>
              </a:rPr>
              <a:t>・公的賃貸住宅の空室活用や建替えにより創出した用地の活用</a:t>
            </a:r>
            <a:endParaRPr lang="en-US" altLang="ja-JP" sz="1200" dirty="0">
              <a:solidFill>
                <a:schemeClr val="tx1"/>
              </a:solidFill>
              <a:latin typeface="UD デジタル 教科書体 N-R" panose="02020400000000000000" pitchFamily="17" charset="-128"/>
              <a:ea typeface="UD デジタル 教科書体 N-R" panose="02020400000000000000" pitchFamily="17" charset="-128"/>
            </a:endParaRPr>
          </a:p>
          <a:p>
            <a:pPr marL="182563" indent="-180975">
              <a:spcAft>
                <a:spcPts val="600"/>
              </a:spcAft>
            </a:pPr>
            <a:r>
              <a:rPr lang="ja-JP" altLang="en-US" sz="1200" dirty="0">
                <a:solidFill>
                  <a:schemeClr val="tx1"/>
                </a:solidFill>
                <a:latin typeface="UD デジタル 教科書体 N-R" panose="02020400000000000000" pitchFamily="17" charset="-128"/>
                <a:ea typeface="UD デジタル 教科書体 N-R" panose="02020400000000000000" pitchFamily="17" charset="-128"/>
              </a:rPr>
              <a:t>・在阪建築関係４団体と連携した省エネ住宅・建築物の普及啓発</a:t>
            </a:r>
            <a:endParaRPr lang="en-US" altLang="ja-JP" sz="1200" dirty="0">
              <a:solidFill>
                <a:schemeClr val="tx1"/>
              </a:solidFill>
              <a:latin typeface="UD デジタル 教科書体 N-R" panose="02020400000000000000" pitchFamily="17" charset="-128"/>
              <a:ea typeface="UD デジタル 教科書体 N-R" panose="02020400000000000000" pitchFamily="17" charset="-128"/>
            </a:endParaRPr>
          </a:p>
          <a:p>
            <a:pPr marL="182563" indent="-180975"/>
            <a:r>
              <a:rPr lang="ja-JP" altLang="en-US" sz="1200" dirty="0">
                <a:solidFill>
                  <a:schemeClr val="tx1"/>
                </a:solidFill>
                <a:latin typeface="UD デジタル 教科書体 N-R" panose="02020400000000000000" pitchFamily="17" charset="-128"/>
                <a:ea typeface="UD デジタル 教科書体 N-R" panose="02020400000000000000" pitchFamily="17" charset="-128"/>
              </a:rPr>
              <a:t>・住宅リフォームマイスター制度</a:t>
            </a:r>
            <a:endParaRPr lang="en-US" altLang="ja-JP" sz="1200" dirty="0">
              <a:solidFill>
                <a:schemeClr val="tx1"/>
              </a:solidFill>
              <a:latin typeface="UD デジタル 教科書体 N-R" panose="02020400000000000000" pitchFamily="17" charset="-128"/>
              <a:ea typeface="UD デジタル 教科書体 N-R" panose="02020400000000000000" pitchFamily="17" charset="-128"/>
            </a:endParaRPr>
          </a:p>
          <a:p>
            <a:pPr marL="182563" indent="-1588">
              <a:spcAft>
                <a:spcPts val="600"/>
              </a:spcAft>
            </a:pPr>
            <a:r>
              <a:rPr lang="ja-JP" altLang="en-US" sz="1200" dirty="0">
                <a:solidFill>
                  <a:schemeClr val="tx1"/>
                </a:solidFill>
                <a:latin typeface="UD デジタル 教科書体 N-R" panose="02020400000000000000" pitchFamily="17" charset="-128"/>
                <a:ea typeface="UD デジタル 教科書体 N-R" panose="02020400000000000000" pitchFamily="17" charset="-128"/>
              </a:rPr>
              <a:t>安心して住宅リフォームが行えるよう、大阪府が指定した非営利団体が一定の基準を満たした事業者の情報を府民に提供する制度</a:t>
            </a:r>
            <a:endParaRPr lang="en-US" altLang="ja-JP" sz="1200" dirty="0">
              <a:solidFill>
                <a:schemeClr val="tx1"/>
              </a:solidFill>
              <a:latin typeface="UD デジタル 教科書体 N-R" panose="02020400000000000000" pitchFamily="17" charset="-128"/>
              <a:ea typeface="UD デジタル 教科書体 N-R" panose="02020400000000000000" pitchFamily="17" charset="-128"/>
            </a:endParaRPr>
          </a:p>
          <a:p>
            <a:pPr marL="182563" indent="-180975"/>
            <a:r>
              <a:rPr lang="ja-JP" altLang="en-US" sz="1200" dirty="0">
                <a:solidFill>
                  <a:schemeClr val="tx1"/>
                </a:solidFill>
                <a:latin typeface="UD デジタル 教科書体 N-R" panose="02020400000000000000" pitchFamily="17" charset="-128"/>
                <a:ea typeface="UD デジタル 教科書体 N-R" panose="02020400000000000000" pitchFamily="17" charset="-128"/>
              </a:rPr>
              <a:t>・大阪府まちまるごと耐震化支援事業</a:t>
            </a:r>
            <a:endParaRPr lang="en-US" altLang="ja-JP" sz="1200" dirty="0">
              <a:solidFill>
                <a:schemeClr val="tx1"/>
              </a:solidFill>
              <a:latin typeface="UD デジタル 教科書体 N-R" panose="02020400000000000000" pitchFamily="17" charset="-128"/>
              <a:ea typeface="UD デジタル 教科書体 N-R" panose="02020400000000000000" pitchFamily="17" charset="-128"/>
            </a:endParaRPr>
          </a:p>
          <a:p>
            <a:pPr marL="182563" indent="-180975">
              <a:lnSpc>
                <a:spcPts val="1200"/>
              </a:lnSpc>
              <a:spcAft>
                <a:spcPts val="600"/>
              </a:spcAft>
            </a:pPr>
            <a:r>
              <a:rPr lang="ja-JP" altLang="en-US" sz="1200" dirty="0">
                <a:solidFill>
                  <a:schemeClr val="tx1"/>
                </a:solidFill>
                <a:latin typeface="UD デジタル 教科書体 N-R" panose="02020400000000000000" pitchFamily="17" charset="-128"/>
                <a:ea typeface="UD デジタル 教科書体 N-R" panose="02020400000000000000" pitchFamily="17" charset="-128"/>
              </a:rPr>
              <a:t>　 安心して木造住宅の耐震改修等を行えるよう、一定の基準を満たした事業者を登録し情報提供。登録事業者が市町村･自治会等と連携しながら耐震化の普及啓発を実施。</a:t>
            </a:r>
            <a:endParaRPr lang="en-US" altLang="ja-JP" sz="1200" dirty="0">
              <a:solidFill>
                <a:schemeClr val="tx1"/>
              </a:solidFill>
              <a:latin typeface="UD デジタル 教科書体 N-R" panose="02020400000000000000" pitchFamily="17" charset="-128"/>
              <a:ea typeface="UD デジタル 教科書体 N-R" panose="02020400000000000000" pitchFamily="17" charset="-128"/>
            </a:endParaRPr>
          </a:p>
          <a:p>
            <a:pPr marL="182563" indent="-180975"/>
            <a:r>
              <a:rPr lang="ja-JP" altLang="en-US" sz="1200" dirty="0">
                <a:solidFill>
                  <a:schemeClr val="tx1"/>
                </a:solidFill>
                <a:latin typeface="UD デジタル 教科書体 N-R" panose="02020400000000000000" pitchFamily="17" charset="-128"/>
                <a:ea typeface="UD デジタル 教科書体 N-R" panose="02020400000000000000" pitchFamily="17" charset="-128"/>
              </a:rPr>
              <a:t>・大阪府分譲マンション耐震化サポート事業者</a:t>
            </a:r>
            <a:endParaRPr lang="en-US" altLang="ja-JP" sz="1200" dirty="0">
              <a:solidFill>
                <a:schemeClr val="tx1"/>
              </a:solidFill>
              <a:latin typeface="UD デジタル 教科書体 N-R" panose="02020400000000000000" pitchFamily="17" charset="-128"/>
              <a:ea typeface="UD デジタル 教科書体 N-R" panose="02020400000000000000" pitchFamily="17" charset="-128"/>
            </a:endParaRPr>
          </a:p>
          <a:p>
            <a:pPr marL="182563" indent="-1588">
              <a:spcAft>
                <a:spcPts val="600"/>
              </a:spcAft>
            </a:pPr>
            <a:r>
              <a:rPr lang="ja-JP" altLang="en-US" sz="1200" dirty="0">
                <a:solidFill>
                  <a:schemeClr val="tx1"/>
                </a:solidFill>
                <a:latin typeface="UD デジタル 教科書体 N-R" panose="02020400000000000000" pitchFamily="17" charset="-128"/>
                <a:ea typeface="UD デジタル 教科書体 N-R" panose="02020400000000000000" pitchFamily="17" charset="-128"/>
              </a:rPr>
              <a:t>分譲マンションの耐震化について管理組合をサポートする事業者を登録し情報提供</a:t>
            </a:r>
            <a:endParaRPr lang="en-US" altLang="ja-JP" sz="1200" dirty="0">
              <a:solidFill>
                <a:schemeClr val="tx1"/>
              </a:solidFill>
              <a:latin typeface="UD デジタル 教科書体 N-R" panose="02020400000000000000" pitchFamily="17" charset="-128"/>
              <a:ea typeface="UD デジタル 教科書体 N-R" panose="02020400000000000000" pitchFamily="17" charset="-128"/>
            </a:endParaRPr>
          </a:p>
          <a:p>
            <a:pPr marL="182563" indent="-180975"/>
            <a:r>
              <a:rPr lang="ja-JP" altLang="en-US" sz="1200" dirty="0">
                <a:solidFill>
                  <a:schemeClr val="tx1"/>
                </a:solidFill>
                <a:latin typeface="UD デジタル 教科書体 N-R" panose="02020400000000000000" pitchFamily="17" charset="-128"/>
                <a:ea typeface="UD デジタル 教科書体 N-R" panose="02020400000000000000" pitchFamily="17" charset="-128"/>
              </a:rPr>
              <a:t>・ビュースポットおおさか</a:t>
            </a:r>
            <a:endParaRPr lang="en-US" altLang="ja-JP" sz="1200" dirty="0">
              <a:solidFill>
                <a:schemeClr val="tx1"/>
              </a:solidFill>
              <a:latin typeface="UD デジタル 教科書体 N-R" panose="02020400000000000000" pitchFamily="17" charset="-128"/>
              <a:ea typeface="UD デジタル 教科書体 N-R" panose="02020400000000000000" pitchFamily="17" charset="-128"/>
            </a:endParaRPr>
          </a:p>
          <a:p>
            <a:pPr marL="182563" indent="-180975">
              <a:spcAft>
                <a:spcPts val="600"/>
              </a:spcAft>
            </a:pPr>
            <a:r>
              <a:rPr lang="ja-JP" altLang="en-US" sz="1200" dirty="0">
                <a:solidFill>
                  <a:schemeClr val="tx1"/>
                </a:solidFill>
                <a:latin typeface="UD デジタル 教科書体 N-R" panose="02020400000000000000" pitchFamily="17" charset="-128"/>
                <a:ea typeface="UD デジタル 教科書体 N-R" panose="02020400000000000000" pitchFamily="17" charset="-128"/>
              </a:rPr>
              <a:t>　府民から魅力ある景観を眺めることのできる場所を募集することで発掘</a:t>
            </a:r>
            <a:endParaRPr lang="en-US" altLang="ja-JP" sz="1200" dirty="0">
              <a:solidFill>
                <a:schemeClr val="tx1"/>
              </a:solidFill>
              <a:latin typeface="UD デジタル 教科書体 N-R" panose="02020400000000000000" pitchFamily="17" charset="-128"/>
              <a:ea typeface="UD デジタル 教科書体 N-R" panose="02020400000000000000" pitchFamily="17" charset="-128"/>
            </a:endParaRPr>
          </a:p>
          <a:p>
            <a:pPr marL="182563" indent="-180975"/>
            <a:r>
              <a:rPr lang="ja-JP" altLang="en-US" sz="1200" dirty="0">
                <a:solidFill>
                  <a:schemeClr val="tx1"/>
                </a:solidFill>
                <a:latin typeface="UD デジタル 教科書体 N-R" panose="02020400000000000000" pitchFamily="17" charset="-128"/>
                <a:ea typeface="UD デジタル 教科書体 N-R" panose="02020400000000000000" pitchFamily="17" charset="-128"/>
              </a:rPr>
              <a:t>・ユニバーサルデザインマップの構築・公表</a:t>
            </a:r>
            <a:endParaRPr lang="en-US" altLang="ja-JP" sz="1200" dirty="0">
              <a:solidFill>
                <a:schemeClr val="tx1"/>
              </a:solidFill>
              <a:latin typeface="UD デジタル 教科書体 N-R" panose="02020400000000000000" pitchFamily="17" charset="-128"/>
              <a:ea typeface="UD デジタル 教科書体 N-R" panose="02020400000000000000" pitchFamily="17" charset="-128"/>
            </a:endParaRPr>
          </a:p>
          <a:p>
            <a:pPr marL="134938" indent="-133350">
              <a:lnSpc>
                <a:spcPts val="1200"/>
              </a:lnSpc>
            </a:pPr>
            <a:r>
              <a:rPr lang="ja-JP" altLang="en-US" sz="1200" dirty="0">
                <a:solidFill>
                  <a:schemeClr val="tx1"/>
                </a:solidFill>
                <a:latin typeface="UD デジタル 教科書体 N-R" panose="02020400000000000000" pitchFamily="17" charset="-128"/>
                <a:ea typeface="UD デジタル 教科書体 N-R" panose="02020400000000000000" pitchFamily="17" charset="-128"/>
              </a:rPr>
              <a:t>　施設のバリアフリー情報をウェブ上で確認でき、また利用者側からの情報提供による更新</a:t>
            </a:r>
            <a:r>
              <a:rPr lang="ja-JP" altLang="en-US" sz="1400" dirty="0">
                <a:solidFill>
                  <a:schemeClr val="tx1"/>
                </a:solidFill>
                <a:latin typeface="UD デジタル 教科書体 N-R" panose="02020400000000000000" pitchFamily="17" charset="-128"/>
                <a:ea typeface="UD デジタル 教科書体 N-R" panose="02020400000000000000" pitchFamily="17" charset="-128"/>
              </a:rPr>
              <a:t>　</a:t>
            </a:r>
            <a:endParaRPr lang="en-US" altLang="ja-JP" sz="1400" dirty="0">
              <a:solidFill>
                <a:schemeClr val="tx1"/>
              </a:solidFill>
              <a:latin typeface="UD デジタル 教科書体 N-R" panose="02020400000000000000" pitchFamily="17" charset="-128"/>
              <a:ea typeface="UD デジタル 教科書体 N-R" panose="02020400000000000000" pitchFamily="17" charset="-128"/>
            </a:endParaRPr>
          </a:p>
          <a:p>
            <a:pPr marL="182563" indent="-180975"/>
            <a:r>
              <a:rPr lang="ja-JP" altLang="en-US" sz="1400" dirty="0">
                <a:solidFill>
                  <a:schemeClr val="tx1"/>
                </a:solidFill>
                <a:latin typeface="UD デジタル 教科書体 N-R" panose="02020400000000000000" pitchFamily="17" charset="-128"/>
                <a:ea typeface="UD デジタル 教科書体 N-R" panose="02020400000000000000" pitchFamily="17" charset="-128"/>
              </a:rPr>
              <a:t>　</a:t>
            </a:r>
            <a:r>
              <a:rPr lang="ja-JP" altLang="en-US" sz="1400" u="sng" dirty="0">
                <a:solidFill>
                  <a:schemeClr val="tx1"/>
                </a:solidFill>
                <a:latin typeface="UD デジタル 教科書体 N-R" panose="02020400000000000000" pitchFamily="17" charset="-128"/>
                <a:ea typeface="UD デジタル 教科書体 N-R" panose="02020400000000000000" pitchFamily="17" charset="-128"/>
              </a:rPr>
              <a:t> </a:t>
            </a:r>
            <a:endParaRPr lang="en-US" altLang="ja-JP" sz="1400" u="sng" dirty="0">
              <a:solidFill>
                <a:schemeClr val="tx1"/>
              </a:solidFill>
              <a:latin typeface="UD デジタル 教科書体 N-R" panose="02020400000000000000" pitchFamily="17" charset="-128"/>
              <a:ea typeface="UD デジタル 教科書体 N-R" panose="02020400000000000000" pitchFamily="17" charset="-128"/>
            </a:endParaRPr>
          </a:p>
        </p:txBody>
      </p:sp>
      <p:sp>
        <p:nvSpPr>
          <p:cNvPr id="32" name="正方形/長方形 31">
            <a:extLst>
              <a:ext uri="{FF2B5EF4-FFF2-40B4-BE49-F238E27FC236}">
                <a16:creationId xmlns:a16="http://schemas.microsoft.com/office/drawing/2014/main" id="{8E59565F-A4EE-49DA-8727-9FF5F247E84B}"/>
              </a:ext>
            </a:extLst>
          </p:cNvPr>
          <p:cNvSpPr/>
          <p:nvPr/>
        </p:nvSpPr>
        <p:spPr>
          <a:xfrm>
            <a:off x="4607055" y="2525620"/>
            <a:ext cx="3488900" cy="341436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0" bIns="0" rtlCol="0" anchor="t"/>
          <a:lstStyle/>
          <a:p>
            <a:pPr marL="182563" indent="-180975"/>
            <a:r>
              <a:rPr lang="ja-JP" altLang="en-US" sz="1200" dirty="0">
                <a:solidFill>
                  <a:schemeClr val="tx1"/>
                </a:solidFill>
                <a:latin typeface="UD デジタル 教科書体 N-R" panose="02020400000000000000" pitchFamily="17" charset="-128"/>
                <a:ea typeface="UD デジタル 教科書体 N-R" panose="02020400000000000000" pitchFamily="17" charset="-128"/>
              </a:rPr>
              <a:t>・住宅関係全般に係る相談窓口一覧表</a:t>
            </a:r>
            <a:endParaRPr lang="en-US" altLang="ja-JP" sz="1200" dirty="0">
              <a:solidFill>
                <a:schemeClr val="tx1"/>
              </a:solidFill>
              <a:latin typeface="UD デジタル 教科書体 N-R" panose="02020400000000000000" pitchFamily="17" charset="-128"/>
              <a:ea typeface="UD デジタル 教科書体 N-R" panose="02020400000000000000" pitchFamily="17" charset="-128"/>
            </a:endParaRPr>
          </a:p>
          <a:p>
            <a:pPr marL="177800" indent="-4763">
              <a:spcAft>
                <a:spcPts val="600"/>
              </a:spcAft>
            </a:pPr>
            <a:r>
              <a:rPr lang="ja-JP" altLang="en-US" sz="1200" dirty="0">
                <a:solidFill>
                  <a:schemeClr val="tx1"/>
                </a:solidFill>
                <a:latin typeface="UD デジタル 教科書体 N-R" panose="02020400000000000000" pitchFamily="17" charset="-128"/>
                <a:ea typeface="UD デジタル 教科書体 N-R" panose="02020400000000000000" pitchFamily="17" charset="-128"/>
              </a:rPr>
              <a:t>住宅関係全般の相談先等を</a:t>
            </a:r>
            <a:r>
              <a:rPr lang="en-US" altLang="ja-JP" sz="1200" dirty="0">
                <a:solidFill>
                  <a:schemeClr val="tx1"/>
                </a:solidFill>
                <a:latin typeface="UD デジタル 教科書体 N-R" panose="02020400000000000000" pitchFamily="17" charset="-128"/>
                <a:ea typeface="UD デジタル 教科書体 N-R" panose="02020400000000000000" pitchFamily="17" charset="-128"/>
              </a:rPr>
              <a:t>HP</a:t>
            </a:r>
            <a:r>
              <a:rPr lang="ja-JP" altLang="en-US" sz="1200" dirty="0">
                <a:solidFill>
                  <a:schemeClr val="tx1"/>
                </a:solidFill>
                <a:latin typeface="UD デジタル 教科書体 N-R" panose="02020400000000000000" pitchFamily="17" charset="-128"/>
                <a:ea typeface="UD デジタル 教科書体 N-R" panose="02020400000000000000" pitchFamily="17" charset="-128"/>
              </a:rPr>
              <a:t>などで公表周知</a:t>
            </a:r>
            <a:r>
              <a:rPr lang="en-US" altLang="ja-JP" sz="1200" dirty="0">
                <a:solidFill>
                  <a:schemeClr val="tx1"/>
                </a:solidFill>
                <a:latin typeface="UD デジタル 教科書体 N-R" panose="02020400000000000000" pitchFamily="17" charset="-128"/>
                <a:ea typeface="UD デジタル 教科書体 N-R" panose="02020400000000000000" pitchFamily="17" charset="-128"/>
              </a:rPr>
              <a:t>  </a:t>
            </a:r>
          </a:p>
          <a:p>
            <a:pPr marL="182563" indent="-180975"/>
            <a:r>
              <a:rPr lang="ja-JP" altLang="en-US" sz="1200" dirty="0">
                <a:solidFill>
                  <a:schemeClr val="tx1"/>
                </a:solidFill>
                <a:latin typeface="UD デジタル 教科書体 N-R" panose="02020400000000000000" pitchFamily="17" charset="-128"/>
                <a:ea typeface="UD デジタル 教科書体 N-R" panose="02020400000000000000" pitchFamily="17" charset="-128"/>
              </a:rPr>
              <a:t>・各事業ごとの相談窓口一覧</a:t>
            </a:r>
            <a:endParaRPr lang="en-US" altLang="ja-JP" sz="1200" dirty="0">
              <a:solidFill>
                <a:schemeClr val="tx1"/>
              </a:solidFill>
              <a:latin typeface="UD デジタル 教科書体 N-R" panose="02020400000000000000" pitchFamily="17" charset="-128"/>
              <a:ea typeface="UD デジタル 教科書体 N-R" panose="02020400000000000000" pitchFamily="17" charset="-128"/>
            </a:endParaRPr>
          </a:p>
          <a:p>
            <a:pPr marL="182563" indent="-180975">
              <a:spcAft>
                <a:spcPts val="600"/>
              </a:spcAft>
            </a:pPr>
            <a:r>
              <a:rPr lang="ja-JP" altLang="en-US" sz="1200" dirty="0">
                <a:solidFill>
                  <a:schemeClr val="tx1"/>
                </a:solidFill>
                <a:latin typeface="UD デジタル 教科書体 N-R" panose="02020400000000000000" pitchFamily="17" charset="-128"/>
                <a:ea typeface="UD デジタル 教科書体 N-R" panose="02020400000000000000" pitchFamily="17" charset="-128"/>
              </a:rPr>
              <a:t>　（分譲マンションなど）</a:t>
            </a:r>
            <a:endParaRPr lang="en-US" altLang="ja-JP" sz="1200" dirty="0">
              <a:solidFill>
                <a:schemeClr val="tx1"/>
              </a:solidFill>
              <a:latin typeface="UD デジタル 教科書体 N-R" panose="02020400000000000000" pitchFamily="17" charset="-128"/>
              <a:ea typeface="UD デジタル 教科書体 N-R" panose="02020400000000000000" pitchFamily="17" charset="-128"/>
            </a:endParaRPr>
          </a:p>
          <a:p>
            <a:pPr marL="182563" indent="-180975"/>
            <a:r>
              <a:rPr lang="ja-JP" altLang="en-US" sz="1200" dirty="0">
                <a:solidFill>
                  <a:schemeClr val="tx1"/>
                </a:solidFill>
                <a:latin typeface="UD デジタル 教科書体 N-R" panose="02020400000000000000" pitchFamily="17" charset="-128"/>
                <a:ea typeface="UD デジタル 教科書体 N-R" panose="02020400000000000000" pitchFamily="17" charset="-128"/>
              </a:rPr>
              <a:t>・大阪の空き家コールセンターと住まいの相談窓口</a:t>
            </a:r>
            <a:endParaRPr lang="en-US" altLang="ja-JP" sz="1200" dirty="0">
              <a:solidFill>
                <a:schemeClr val="tx1"/>
              </a:solidFill>
              <a:latin typeface="UD デジタル 教科書体 N-R" panose="02020400000000000000" pitchFamily="17" charset="-128"/>
              <a:ea typeface="UD デジタル 教科書体 N-R" panose="02020400000000000000" pitchFamily="17" charset="-128"/>
            </a:endParaRPr>
          </a:p>
          <a:p>
            <a:pPr marL="182563" indent="-180975">
              <a:spcAft>
                <a:spcPts val="600"/>
              </a:spcAft>
            </a:pPr>
            <a:r>
              <a:rPr lang="ja-JP" altLang="en-US" sz="1200" dirty="0">
                <a:solidFill>
                  <a:schemeClr val="tx1"/>
                </a:solidFill>
                <a:latin typeface="UD デジタル 教科書体 N-R" panose="02020400000000000000" pitchFamily="17" charset="-128"/>
                <a:ea typeface="UD デジタル 教科書体 N-R" panose="02020400000000000000" pitchFamily="17" charset="-128"/>
              </a:rPr>
              <a:t>　多岐に渡る空き家に関する相談、既存住宅売買・リフォーム等に関する相談に対応</a:t>
            </a:r>
            <a:endParaRPr lang="en-US" altLang="ja-JP" sz="1200" dirty="0">
              <a:solidFill>
                <a:schemeClr val="tx1"/>
              </a:solidFill>
              <a:latin typeface="UD デジタル 教科書体 N-R" panose="02020400000000000000" pitchFamily="17" charset="-128"/>
              <a:ea typeface="UD デジタル 教科書体 N-R" panose="02020400000000000000" pitchFamily="17" charset="-128"/>
            </a:endParaRPr>
          </a:p>
          <a:p>
            <a:pPr marL="182563" indent="-180975"/>
            <a:r>
              <a:rPr lang="ja-JP" altLang="en-US" sz="1200" dirty="0">
                <a:solidFill>
                  <a:schemeClr val="tx1"/>
                </a:solidFill>
                <a:latin typeface="UD デジタル 教科書体 N-R" panose="02020400000000000000" pitchFamily="17" charset="-128"/>
                <a:ea typeface="UD デジタル 教科書体 N-R" panose="02020400000000000000" pitchFamily="17" charset="-128"/>
              </a:rPr>
              <a:t>・耐震診断･耐震改修等の相談窓口</a:t>
            </a:r>
            <a:endParaRPr lang="en-US" altLang="ja-JP" sz="1200" dirty="0">
              <a:solidFill>
                <a:schemeClr val="tx1"/>
              </a:solidFill>
              <a:latin typeface="UD デジタル 教科書体 N-R" panose="02020400000000000000" pitchFamily="17" charset="-128"/>
              <a:ea typeface="UD デジタル 教科書体 N-R" panose="02020400000000000000" pitchFamily="17" charset="-128"/>
            </a:endParaRPr>
          </a:p>
          <a:p>
            <a:pPr marL="182563" indent="-180975">
              <a:spcAft>
                <a:spcPts val="600"/>
              </a:spcAft>
            </a:pPr>
            <a:r>
              <a:rPr lang="ja-JP" altLang="en-US" sz="1200" dirty="0">
                <a:solidFill>
                  <a:schemeClr val="tx1"/>
                </a:solidFill>
                <a:latin typeface="UD デジタル 教科書体 N-R" panose="02020400000000000000" pitchFamily="17" charset="-128"/>
                <a:ea typeface="UD デジタル 教科書体 N-R" panose="02020400000000000000" pitchFamily="17" charset="-128"/>
              </a:rPr>
              <a:t>　住宅･建築物の耐震診断･耐震改修等に関する相談に対応</a:t>
            </a:r>
            <a:endParaRPr lang="en-US" altLang="ja-JP" sz="1200" dirty="0">
              <a:solidFill>
                <a:schemeClr val="tx1"/>
              </a:solidFill>
              <a:latin typeface="UD デジタル 教科書体 N-R" panose="02020400000000000000" pitchFamily="17" charset="-128"/>
              <a:ea typeface="UD デジタル 教科書体 N-R" panose="02020400000000000000" pitchFamily="17" charset="-128"/>
            </a:endParaRPr>
          </a:p>
          <a:p>
            <a:pPr marL="182563" indent="-180975"/>
            <a:r>
              <a:rPr lang="ja-JP" altLang="en-US" sz="1200" dirty="0">
                <a:solidFill>
                  <a:schemeClr val="tx1"/>
                </a:solidFill>
                <a:latin typeface="UD デジタル 教科書体 N-R" panose="02020400000000000000" pitchFamily="17" charset="-128"/>
                <a:ea typeface="UD デジタル 教科書体 N-R" panose="02020400000000000000" pitchFamily="17" charset="-128"/>
              </a:rPr>
              <a:t>・大阪府住宅相談室</a:t>
            </a:r>
            <a:endParaRPr lang="en-US" altLang="ja-JP" sz="1200" dirty="0">
              <a:solidFill>
                <a:schemeClr val="tx1"/>
              </a:solidFill>
              <a:latin typeface="UD デジタル 教科書体 N-R" panose="02020400000000000000" pitchFamily="17" charset="-128"/>
              <a:ea typeface="UD デジタル 教科書体 N-R" panose="02020400000000000000" pitchFamily="17" charset="-128"/>
            </a:endParaRPr>
          </a:p>
          <a:p>
            <a:pPr marL="182563" indent="-180975">
              <a:spcAft>
                <a:spcPts val="600"/>
              </a:spcAft>
            </a:pPr>
            <a:r>
              <a:rPr lang="ja-JP" altLang="en-US" sz="1200" dirty="0">
                <a:solidFill>
                  <a:schemeClr val="tx1"/>
                </a:solidFill>
                <a:latin typeface="UD デジタル 教科書体 N-R" panose="02020400000000000000" pitchFamily="17" charset="-128"/>
                <a:ea typeface="UD デジタル 教科書体 N-R" panose="02020400000000000000" pitchFamily="17" charset="-128"/>
              </a:rPr>
              <a:t>　住宅に関するさまざまな相談に対し、相談者のニーズに合った適切な府担当部署や関係機関につなぐことや、必要に応じた一般的な情報提供の実施</a:t>
            </a:r>
            <a:endParaRPr lang="en-US" altLang="ja-JP" sz="1200" dirty="0">
              <a:solidFill>
                <a:schemeClr val="tx1"/>
              </a:solidFill>
              <a:latin typeface="UD デジタル 教科書体 N-R" panose="02020400000000000000" pitchFamily="17" charset="-128"/>
              <a:ea typeface="UD デジタル 教科書体 N-R" panose="02020400000000000000" pitchFamily="17" charset="-128"/>
            </a:endParaRPr>
          </a:p>
        </p:txBody>
      </p:sp>
      <p:sp>
        <p:nvSpPr>
          <p:cNvPr id="37" name="正方形/長方形 36">
            <a:extLst>
              <a:ext uri="{FF2B5EF4-FFF2-40B4-BE49-F238E27FC236}">
                <a16:creationId xmlns:a16="http://schemas.microsoft.com/office/drawing/2014/main" id="{CFBB46AB-F49B-49E7-AF48-1C25736369F1}"/>
              </a:ext>
            </a:extLst>
          </p:cNvPr>
          <p:cNvSpPr/>
          <p:nvPr/>
        </p:nvSpPr>
        <p:spPr>
          <a:xfrm>
            <a:off x="184738" y="592458"/>
            <a:ext cx="11675986" cy="477408"/>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0" tIns="108000" rIns="0" bIns="0" rtlCol="0" anchor="t"/>
          <a:lstStyle/>
          <a:p>
            <a:pPr marL="182563" indent="-180975" algn="just"/>
            <a:r>
              <a:rPr lang="ja-JP" altLang="en-US" dirty="0">
                <a:solidFill>
                  <a:schemeClr val="tx1"/>
                </a:solidFill>
                <a:latin typeface="UD デジタル 教科書体 NP-R" panose="02020400000000000000" pitchFamily="18" charset="-128"/>
                <a:ea typeface="UD デジタル 教科書体 NP-R" panose="02020400000000000000" pitchFamily="18" charset="-128"/>
              </a:rPr>
              <a:t>協議会や会議以外でも、市町村や民間と連携する機会や場がある。</a:t>
            </a:r>
          </a:p>
        </p:txBody>
      </p:sp>
      <p:sp>
        <p:nvSpPr>
          <p:cNvPr id="18" name="正方形/長方形 17">
            <a:extLst>
              <a:ext uri="{FF2B5EF4-FFF2-40B4-BE49-F238E27FC236}">
                <a16:creationId xmlns:a16="http://schemas.microsoft.com/office/drawing/2014/main" id="{8D5E45A1-415A-4CBC-B0D0-016FF8F427C7}"/>
              </a:ext>
            </a:extLst>
          </p:cNvPr>
          <p:cNvSpPr/>
          <p:nvPr/>
        </p:nvSpPr>
        <p:spPr>
          <a:xfrm>
            <a:off x="0" y="1075893"/>
            <a:ext cx="5363214" cy="440281"/>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180000" tIns="0" rIns="0" bIns="0" rtlCol="0" anchor="ctr"/>
          <a:lstStyle/>
          <a:p>
            <a:pPr marL="182563" indent="-180975"/>
            <a:r>
              <a:rPr lang="en-US" altLang="ja-JP" sz="1600" dirty="0">
                <a:solidFill>
                  <a:schemeClr val="tx1"/>
                </a:solidFill>
                <a:latin typeface="UD デジタル 教科書体 N-B" panose="02020700000000000000" pitchFamily="17" charset="-128"/>
                <a:ea typeface="UD デジタル 教科書体 N-B" panose="02020700000000000000" pitchFamily="17" charset="-128"/>
              </a:rPr>
              <a:t>【</a:t>
            </a:r>
            <a:r>
              <a:rPr lang="ja-JP" altLang="en-US" sz="1600" dirty="0">
                <a:solidFill>
                  <a:schemeClr val="tx1"/>
                </a:solidFill>
                <a:latin typeface="UD デジタル 教科書体 N-B" panose="02020700000000000000" pitchFamily="17" charset="-128"/>
                <a:ea typeface="UD デジタル 教科書体 N-B" panose="02020700000000000000" pitchFamily="17" charset="-128"/>
              </a:rPr>
              <a:t>既存の取組・連携</a:t>
            </a:r>
            <a:r>
              <a:rPr lang="en-US" altLang="ja-JP" sz="1600" dirty="0">
                <a:solidFill>
                  <a:schemeClr val="tx1"/>
                </a:solidFill>
                <a:latin typeface="UD デジタル 教科書体 N-B" panose="02020700000000000000" pitchFamily="17" charset="-128"/>
                <a:ea typeface="UD デジタル 教科書体 N-B" panose="02020700000000000000" pitchFamily="17" charset="-128"/>
              </a:rPr>
              <a:t>】</a:t>
            </a:r>
          </a:p>
        </p:txBody>
      </p:sp>
      <p:sp>
        <p:nvSpPr>
          <p:cNvPr id="21" name="正方形/長方形 20">
            <a:extLst>
              <a:ext uri="{FF2B5EF4-FFF2-40B4-BE49-F238E27FC236}">
                <a16:creationId xmlns:a16="http://schemas.microsoft.com/office/drawing/2014/main" id="{5EC0B773-6A2A-4703-BE2F-552B4350B514}"/>
              </a:ext>
            </a:extLst>
          </p:cNvPr>
          <p:cNvSpPr/>
          <p:nvPr/>
        </p:nvSpPr>
        <p:spPr>
          <a:xfrm>
            <a:off x="2426651" y="6598731"/>
            <a:ext cx="2263778" cy="99386"/>
          </a:xfrm>
          <a:prstGeom prst="rect">
            <a:avLst/>
          </a:prstGeom>
          <a:noFill/>
          <a:ln w="25400" cap="flat" cmpd="sng" algn="ctr">
            <a:noFill/>
            <a:prstDash val="solid"/>
          </a:ln>
          <a:effectLst/>
        </p:spPr>
        <p:txBody>
          <a:bodyPr wrap="square" lIns="0" tIns="0" rIns="0" bIns="0" rtlCol="0" anchor="ctr">
            <a:spAutoFit/>
          </a:bodyPr>
          <a:lstStyle/>
          <a:p>
            <a:pPr marL="0" marR="0" lvl="0" indent="0" algn="ctr" defTabSz="766908" rtl="0" eaLnBrk="1" fontAlgn="base" latinLnBrk="0" hangingPunct="1">
              <a:lnSpc>
                <a:spcPct val="100000"/>
              </a:lnSpc>
              <a:spcBef>
                <a:spcPct val="0"/>
              </a:spcBef>
              <a:spcAft>
                <a:spcPct val="0"/>
              </a:spcAft>
              <a:buClrTx/>
              <a:buSzTx/>
              <a:buFontTx/>
              <a:buNone/>
              <a:tabLst/>
              <a:defRPr/>
            </a:pPr>
            <a:r>
              <a:rPr kumimoji="0" lang="ja-JP" altLang="en-US" sz="646" kern="0" dirty="0">
                <a:latin typeface="Meiryo UI" panose="020B0604030504040204" pitchFamily="50" charset="-128"/>
                <a:ea typeface="Meiryo UI" panose="020B0604030504040204" pitchFamily="50" charset="-128"/>
                <a:cs typeface="Meiryo UI" panose="020B0604030504040204" pitchFamily="50" charset="-128"/>
              </a:rPr>
              <a:t>建築行政サポートデスクの支援体制イメージ</a:t>
            </a:r>
            <a:endParaRPr kumimoji="0" lang="en-US" altLang="ja-JP" sz="646" b="0" i="0" u="none" strike="noStrike" kern="0" cap="none" spc="0" normalizeH="0" baseline="0" noProof="0" dirty="0">
              <a:ln>
                <a:noFill/>
              </a:ln>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正方形/長方形 12">
            <a:extLst>
              <a:ext uri="{FF2B5EF4-FFF2-40B4-BE49-F238E27FC236}">
                <a16:creationId xmlns:a16="http://schemas.microsoft.com/office/drawing/2014/main" id="{B2B9A9BE-E34D-4A15-833F-29AC100066AA}"/>
              </a:ext>
            </a:extLst>
          </p:cNvPr>
          <p:cNvSpPr/>
          <p:nvPr/>
        </p:nvSpPr>
        <p:spPr>
          <a:xfrm>
            <a:off x="123124" y="2309581"/>
            <a:ext cx="4360808" cy="216376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0" bIns="0" rtlCol="0" anchor="t"/>
          <a:lstStyle/>
          <a:p>
            <a:pPr marL="182563" indent="-180975"/>
            <a:r>
              <a:rPr lang="ja-JP" altLang="en-US" sz="1200" dirty="0">
                <a:solidFill>
                  <a:schemeClr val="tx1"/>
                </a:solidFill>
                <a:latin typeface="UD デジタル 教科書体 N-R" panose="02020400000000000000" pitchFamily="17" charset="-128"/>
                <a:ea typeface="UD デジタル 教科書体 N-R" panose="02020400000000000000" pitchFamily="17" charset="-128"/>
              </a:rPr>
              <a:t>・市町村職員に対する研修会や意見交換会の開催</a:t>
            </a:r>
            <a:endParaRPr lang="en-US" altLang="ja-JP" sz="1200" dirty="0">
              <a:solidFill>
                <a:schemeClr val="tx1"/>
              </a:solidFill>
              <a:latin typeface="UD デジタル 教科書体 N-R" panose="02020400000000000000" pitchFamily="17" charset="-128"/>
              <a:ea typeface="UD デジタル 教科書体 N-R" panose="02020400000000000000" pitchFamily="17" charset="-128"/>
            </a:endParaRPr>
          </a:p>
          <a:p>
            <a:pPr marL="182563" indent="-180975">
              <a:spcAft>
                <a:spcPts val="600"/>
              </a:spcAft>
            </a:pPr>
            <a:r>
              <a:rPr lang="ja-JP" altLang="en-US" sz="1200" dirty="0">
                <a:solidFill>
                  <a:schemeClr val="tx1"/>
                </a:solidFill>
                <a:latin typeface="UD デジタル 教科書体 N-R" panose="02020400000000000000" pitchFamily="17" charset="-128"/>
                <a:ea typeface="UD デジタル 教科書体 N-R" panose="02020400000000000000" pitchFamily="17" charset="-128"/>
              </a:rPr>
              <a:t>　建築のノウハウを有する大阪府住宅供給公社とも連携し、施設の点検・修繕方法に関する研修や意見交換会の実施</a:t>
            </a:r>
            <a:endParaRPr lang="en-US" altLang="ja-JP" sz="1200" dirty="0">
              <a:solidFill>
                <a:schemeClr val="tx1"/>
              </a:solidFill>
              <a:latin typeface="UD デジタル 教科書体 N-R" panose="02020400000000000000" pitchFamily="17" charset="-128"/>
              <a:ea typeface="UD デジタル 教科書体 N-R" panose="02020400000000000000" pitchFamily="17" charset="-128"/>
            </a:endParaRPr>
          </a:p>
          <a:p>
            <a:pPr marL="182563" indent="-180975"/>
            <a:r>
              <a:rPr lang="ja-JP" altLang="en-US" sz="1200" dirty="0">
                <a:solidFill>
                  <a:schemeClr val="tx1"/>
                </a:solidFill>
                <a:latin typeface="UD デジタル 教科書体 N-R" panose="02020400000000000000" pitchFamily="17" charset="-128"/>
                <a:ea typeface="UD デジタル 教科書体 N-R" panose="02020400000000000000" pitchFamily="17" charset="-128"/>
              </a:rPr>
              <a:t>・建築行政サポートデスクの設置</a:t>
            </a:r>
          </a:p>
          <a:p>
            <a:pPr marL="182563" indent="-180975">
              <a:spcAft>
                <a:spcPts val="600"/>
              </a:spcAft>
            </a:pPr>
            <a:r>
              <a:rPr lang="ja-JP" altLang="en-US" sz="1200" dirty="0">
                <a:solidFill>
                  <a:schemeClr val="tx1"/>
                </a:solidFill>
                <a:latin typeface="UD デジタル 教科書体 N-R" panose="02020400000000000000" pitchFamily="17" charset="-128"/>
                <a:ea typeface="UD デジタル 教科書体 N-R" panose="02020400000000000000" pitchFamily="17" charset="-128"/>
              </a:rPr>
              <a:t>　建築行政サポートデスクの窓口を土木事務所にも設置し、公共施設の統廃合や用途変更にあたっての建築基準法などに関する相談や、工事の設計・積算方法など様々な建築技術に関しての支援の実施　 </a:t>
            </a:r>
          </a:p>
          <a:p>
            <a:pPr marL="182563" indent="-180975">
              <a:spcAft>
                <a:spcPts val="600"/>
              </a:spcAft>
            </a:pPr>
            <a:r>
              <a:rPr lang="ja-JP" altLang="en-US" sz="1400" dirty="0">
                <a:solidFill>
                  <a:schemeClr val="tx1"/>
                </a:solidFill>
                <a:latin typeface="UD デジタル 教科書体 N-R" panose="02020400000000000000" pitchFamily="17" charset="-128"/>
                <a:ea typeface="UD デジタル 教科書体 N-R" panose="02020400000000000000" pitchFamily="17" charset="-128"/>
              </a:rPr>
              <a:t>　</a:t>
            </a:r>
            <a:endParaRPr lang="en-US" altLang="ja-JP" sz="1400" dirty="0">
              <a:solidFill>
                <a:schemeClr val="tx1"/>
              </a:solidFill>
              <a:latin typeface="UD デジタル 教科書体 N-R" panose="02020400000000000000" pitchFamily="17" charset="-128"/>
              <a:ea typeface="UD デジタル 教科書体 N-R" panose="02020400000000000000" pitchFamily="17" charset="-128"/>
            </a:endParaRPr>
          </a:p>
          <a:p>
            <a:pPr marL="182563" indent="-180975"/>
            <a:r>
              <a:rPr lang="ja-JP" altLang="en-US" sz="1400" dirty="0">
                <a:solidFill>
                  <a:schemeClr val="tx1"/>
                </a:solidFill>
                <a:latin typeface="UD デジタル 教科書体 N-R" panose="02020400000000000000" pitchFamily="17" charset="-128"/>
                <a:ea typeface="UD デジタル 教科書体 N-R" panose="02020400000000000000" pitchFamily="17" charset="-128"/>
              </a:rPr>
              <a:t>　</a:t>
            </a:r>
            <a:r>
              <a:rPr lang="ja-JP" altLang="en-US" sz="1400" u="sng" dirty="0">
                <a:solidFill>
                  <a:schemeClr val="tx1"/>
                </a:solidFill>
                <a:latin typeface="UD デジタル 教科書体 N-R" panose="02020400000000000000" pitchFamily="17" charset="-128"/>
                <a:ea typeface="UD デジタル 教科書体 N-R" panose="02020400000000000000" pitchFamily="17" charset="-128"/>
              </a:rPr>
              <a:t> </a:t>
            </a:r>
            <a:endParaRPr lang="en-US" altLang="ja-JP" sz="1400" u="sng" dirty="0">
              <a:solidFill>
                <a:schemeClr val="tx1"/>
              </a:solidFill>
              <a:latin typeface="UD デジタル 教科書体 N-R" panose="02020400000000000000" pitchFamily="17" charset="-128"/>
              <a:ea typeface="UD デジタル 教科書体 N-R" panose="02020400000000000000" pitchFamily="17" charset="-128"/>
            </a:endParaRPr>
          </a:p>
        </p:txBody>
      </p:sp>
      <p:sp>
        <p:nvSpPr>
          <p:cNvPr id="14" name="Text Box 2">
            <a:extLst>
              <a:ext uri="{FF2B5EF4-FFF2-40B4-BE49-F238E27FC236}">
                <a16:creationId xmlns:a16="http://schemas.microsoft.com/office/drawing/2014/main" id="{C7A028AC-898C-49C0-B6C1-5387EE536C8E}"/>
              </a:ext>
            </a:extLst>
          </p:cNvPr>
          <p:cNvSpPr txBox="1">
            <a:spLocks noChangeArrowheads="1"/>
          </p:cNvSpPr>
          <p:nvPr/>
        </p:nvSpPr>
        <p:spPr bwMode="auto">
          <a:xfrm>
            <a:off x="10003722" y="6479485"/>
            <a:ext cx="21336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5pPr>
            <a:lvl6pPr marL="25146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6pPr>
            <a:lvl7pPr marL="29718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7pPr>
            <a:lvl8pPr marL="34290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8pPr>
            <a:lvl9pPr marL="3886200" indent="-228600" algn="ctr"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chemeClr val="bg1"/>
                </a:solidFill>
                <a:latin typeface="Arial" charset="0"/>
                <a:ea typeface="ＭＳ Ｐゴシック" charset="-128"/>
              </a:defRPr>
            </a:lvl9pPr>
          </a:lstStyle>
          <a:p>
            <a:pPr algn="r" eaLnBrk="1" hangingPunct="1">
              <a:buClrTx/>
              <a:buFontTx/>
              <a:buNone/>
            </a:pPr>
            <a:fld id="{CD1E3EF9-C8F1-45E4-AD9D-B4C5D7756A5D}" type="slidenum">
              <a:rPr lang="en-US" altLang="ja-JP" sz="1200">
                <a:solidFill>
                  <a:schemeClr val="tx1"/>
                </a:solidFill>
                <a:latin typeface="UD デジタル 教科書体 NP-R" panose="02020400000000000000" pitchFamily="18" charset="-128"/>
                <a:ea typeface="UD デジタル 教科書体 NP-R" panose="02020400000000000000" pitchFamily="18" charset="-128"/>
              </a:rPr>
              <a:pPr algn="r" eaLnBrk="1" hangingPunct="1">
                <a:buClrTx/>
                <a:buFontTx/>
                <a:buNone/>
              </a:pPr>
              <a:t>4</a:t>
            </a:fld>
            <a:endParaRPr lang="en-US" altLang="ja-JP" sz="1200" dirty="0">
              <a:solidFill>
                <a:schemeClr val="tx1"/>
              </a:solidFill>
              <a:latin typeface="UD デジタル 教科書体 NP-R" panose="02020400000000000000" pitchFamily="18" charset="-128"/>
              <a:ea typeface="UD デジタル 教科書体 NP-R" panose="02020400000000000000" pitchFamily="18" charset="-128"/>
            </a:endParaRPr>
          </a:p>
        </p:txBody>
      </p:sp>
    </p:spTree>
    <p:extLst>
      <p:ext uri="{BB962C8B-B14F-4D97-AF65-F5344CB8AC3E}">
        <p14:creationId xmlns:p14="http://schemas.microsoft.com/office/powerpoint/2010/main" val="189946150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1425</Words>
  <Application>Microsoft Office PowerPoint</Application>
  <PresentationFormat>ワイド画面</PresentationFormat>
  <Paragraphs>160</Paragraphs>
  <Slides>4</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4</vt:i4>
      </vt:variant>
    </vt:vector>
  </HeadingPairs>
  <TitlesOfParts>
    <vt:vector size="13" baseType="lpstr">
      <vt:lpstr>Meiryo UI</vt:lpstr>
      <vt:lpstr>UD デジタル 教科書体 N-B</vt:lpstr>
      <vt:lpstr>UD デジタル 教科書体 NP-B</vt:lpstr>
      <vt:lpstr>UD デジタル 教科書体 NP-R</vt:lpstr>
      <vt:lpstr>UD デジタル 教科書体 N-R</vt: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2025-10-29T07:30:42Z</dcterms:created>
  <dcterms:modified xsi:type="dcterms:W3CDTF">2025-10-29T07:30:48Z</dcterms:modified>
</cp:coreProperties>
</file>