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4" r:id="rId2"/>
    <p:sldId id="271" r:id="rId3"/>
    <p:sldId id="275" r:id="rId4"/>
  </p:sldIdLst>
  <p:sldSz cx="9906000" cy="6858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430" userDrawn="1">
          <p15:clr>
            <a:srgbClr val="A4A3A4"/>
          </p15:clr>
        </p15:guide>
        <p15:guide id="2" pos="31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howGuides="1">
      <p:cViewPr varScale="1">
        <p:scale>
          <a:sx n="92" d="100"/>
          <a:sy n="92" d="100"/>
        </p:scale>
        <p:origin x="965" y="58"/>
      </p:cViewPr>
      <p:guideLst>
        <p:guide orient="horz" pos="3430"/>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49A9D766-1B35-41C5-AB60-0511F8E8EAFD}" type="datetimeFigureOut">
              <a:rPr kumimoji="1" lang="ja-JP" altLang="en-US" smtClean="0"/>
              <a:t>2025/10/24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9E8EBC0-FB48-4421-B770-83991C35F590}" type="slidenum">
              <a:rPr kumimoji="1" lang="ja-JP" altLang="en-US" smtClean="0"/>
              <a:t>‹#›</a:t>
            </a:fld>
            <a:endParaRPr kumimoji="1" lang="ja-JP" altLang="en-US"/>
          </a:p>
        </p:txBody>
      </p:sp>
    </p:spTree>
    <p:extLst>
      <p:ext uri="{BB962C8B-B14F-4D97-AF65-F5344CB8AC3E}">
        <p14:creationId xmlns:p14="http://schemas.microsoft.com/office/powerpoint/2010/main" val="35381134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9A9D766-1B35-41C5-AB60-0511F8E8EAFD}" type="datetimeFigureOut">
              <a:rPr kumimoji="1" lang="ja-JP" altLang="en-US" smtClean="0"/>
              <a:t>2025/10/24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9E8EBC0-FB48-4421-B770-83991C35F590}" type="slidenum">
              <a:rPr kumimoji="1" lang="ja-JP" altLang="en-US" smtClean="0"/>
              <a:t>‹#›</a:t>
            </a:fld>
            <a:endParaRPr kumimoji="1" lang="ja-JP" altLang="en-US"/>
          </a:p>
        </p:txBody>
      </p:sp>
    </p:spTree>
    <p:extLst>
      <p:ext uri="{BB962C8B-B14F-4D97-AF65-F5344CB8AC3E}">
        <p14:creationId xmlns:p14="http://schemas.microsoft.com/office/powerpoint/2010/main" val="6783482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9A9D766-1B35-41C5-AB60-0511F8E8EAFD}" type="datetimeFigureOut">
              <a:rPr kumimoji="1" lang="ja-JP" altLang="en-US" smtClean="0"/>
              <a:t>2025/10/24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9E8EBC0-FB48-4421-B770-83991C35F590}" type="slidenum">
              <a:rPr kumimoji="1" lang="ja-JP" altLang="en-US" smtClean="0"/>
              <a:t>‹#›</a:t>
            </a:fld>
            <a:endParaRPr kumimoji="1" lang="ja-JP" altLang="en-US"/>
          </a:p>
        </p:txBody>
      </p:sp>
    </p:spTree>
    <p:extLst>
      <p:ext uri="{BB962C8B-B14F-4D97-AF65-F5344CB8AC3E}">
        <p14:creationId xmlns:p14="http://schemas.microsoft.com/office/powerpoint/2010/main" val="8774099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9A9D766-1B35-41C5-AB60-0511F8E8EAFD}" type="datetimeFigureOut">
              <a:rPr kumimoji="1" lang="ja-JP" altLang="en-US" smtClean="0"/>
              <a:t>2025/10/24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9E8EBC0-FB48-4421-B770-83991C35F590}" type="slidenum">
              <a:rPr kumimoji="1" lang="ja-JP" altLang="en-US" smtClean="0"/>
              <a:t>‹#›</a:t>
            </a:fld>
            <a:endParaRPr kumimoji="1" lang="ja-JP" altLang="en-US"/>
          </a:p>
        </p:txBody>
      </p:sp>
    </p:spTree>
    <p:extLst>
      <p:ext uri="{BB962C8B-B14F-4D97-AF65-F5344CB8AC3E}">
        <p14:creationId xmlns:p14="http://schemas.microsoft.com/office/powerpoint/2010/main" val="11462407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9A9D766-1B35-41C5-AB60-0511F8E8EAFD}" type="datetimeFigureOut">
              <a:rPr kumimoji="1" lang="ja-JP" altLang="en-US" smtClean="0"/>
              <a:t>2025/10/24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9E8EBC0-FB48-4421-B770-83991C35F590}" type="slidenum">
              <a:rPr kumimoji="1" lang="ja-JP" altLang="en-US" smtClean="0"/>
              <a:t>‹#›</a:t>
            </a:fld>
            <a:endParaRPr kumimoji="1" lang="ja-JP" altLang="en-US"/>
          </a:p>
        </p:txBody>
      </p:sp>
    </p:spTree>
    <p:extLst>
      <p:ext uri="{BB962C8B-B14F-4D97-AF65-F5344CB8AC3E}">
        <p14:creationId xmlns:p14="http://schemas.microsoft.com/office/powerpoint/2010/main" val="3637508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49A9D766-1B35-41C5-AB60-0511F8E8EAFD}" type="datetimeFigureOut">
              <a:rPr kumimoji="1" lang="ja-JP" altLang="en-US" smtClean="0"/>
              <a:t>2025/10/24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9E8EBC0-FB48-4421-B770-83991C35F590}" type="slidenum">
              <a:rPr kumimoji="1" lang="ja-JP" altLang="en-US" smtClean="0"/>
              <a:t>‹#›</a:t>
            </a:fld>
            <a:endParaRPr kumimoji="1" lang="ja-JP" altLang="en-US"/>
          </a:p>
        </p:txBody>
      </p:sp>
    </p:spTree>
    <p:extLst>
      <p:ext uri="{BB962C8B-B14F-4D97-AF65-F5344CB8AC3E}">
        <p14:creationId xmlns:p14="http://schemas.microsoft.com/office/powerpoint/2010/main" val="28698023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49A9D766-1B35-41C5-AB60-0511F8E8EAFD}" type="datetimeFigureOut">
              <a:rPr kumimoji="1" lang="ja-JP" altLang="en-US" smtClean="0"/>
              <a:t>2025/10/24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9E8EBC0-FB48-4421-B770-83991C35F590}" type="slidenum">
              <a:rPr kumimoji="1" lang="ja-JP" altLang="en-US" smtClean="0"/>
              <a:t>‹#›</a:t>
            </a:fld>
            <a:endParaRPr kumimoji="1" lang="ja-JP" altLang="en-US"/>
          </a:p>
        </p:txBody>
      </p:sp>
    </p:spTree>
    <p:extLst>
      <p:ext uri="{BB962C8B-B14F-4D97-AF65-F5344CB8AC3E}">
        <p14:creationId xmlns:p14="http://schemas.microsoft.com/office/powerpoint/2010/main" val="905031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49A9D766-1B35-41C5-AB60-0511F8E8EAFD}" type="datetimeFigureOut">
              <a:rPr kumimoji="1" lang="ja-JP" altLang="en-US" smtClean="0"/>
              <a:t>2025/10/24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9E8EBC0-FB48-4421-B770-83991C35F590}" type="slidenum">
              <a:rPr kumimoji="1" lang="ja-JP" altLang="en-US" smtClean="0"/>
              <a:t>‹#›</a:t>
            </a:fld>
            <a:endParaRPr kumimoji="1" lang="ja-JP" altLang="en-US"/>
          </a:p>
        </p:txBody>
      </p:sp>
    </p:spTree>
    <p:extLst>
      <p:ext uri="{BB962C8B-B14F-4D97-AF65-F5344CB8AC3E}">
        <p14:creationId xmlns:p14="http://schemas.microsoft.com/office/powerpoint/2010/main" val="17449759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A9D766-1B35-41C5-AB60-0511F8E8EAFD}" type="datetimeFigureOut">
              <a:rPr kumimoji="1" lang="ja-JP" altLang="en-US" smtClean="0"/>
              <a:t>2025/10/24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9E8EBC0-FB48-4421-B770-83991C35F590}" type="slidenum">
              <a:rPr kumimoji="1" lang="ja-JP" altLang="en-US" smtClean="0"/>
              <a:t>‹#›</a:t>
            </a:fld>
            <a:endParaRPr kumimoji="1" lang="ja-JP" altLang="en-US"/>
          </a:p>
        </p:txBody>
      </p:sp>
    </p:spTree>
    <p:extLst>
      <p:ext uri="{BB962C8B-B14F-4D97-AF65-F5344CB8AC3E}">
        <p14:creationId xmlns:p14="http://schemas.microsoft.com/office/powerpoint/2010/main" val="18938152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9A9D766-1B35-41C5-AB60-0511F8E8EAFD}" type="datetimeFigureOut">
              <a:rPr kumimoji="1" lang="ja-JP" altLang="en-US" smtClean="0"/>
              <a:t>2025/10/24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9E8EBC0-FB48-4421-B770-83991C35F590}" type="slidenum">
              <a:rPr kumimoji="1" lang="ja-JP" altLang="en-US" smtClean="0"/>
              <a:t>‹#›</a:t>
            </a:fld>
            <a:endParaRPr kumimoji="1" lang="ja-JP" altLang="en-US"/>
          </a:p>
        </p:txBody>
      </p:sp>
    </p:spTree>
    <p:extLst>
      <p:ext uri="{BB962C8B-B14F-4D97-AF65-F5344CB8AC3E}">
        <p14:creationId xmlns:p14="http://schemas.microsoft.com/office/powerpoint/2010/main" val="15426304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9A9D766-1B35-41C5-AB60-0511F8E8EAFD}" type="datetimeFigureOut">
              <a:rPr kumimoji="1" lang="ja-JP" altLang="en-US" smtClean="0"/>
              <a:t>2025/10/24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9E8EBC0-FB48-4421-B770-83991C35F590}" type="slidenum">
              <a:rPr kumimoji="1" lang="ja-JP" altLang="en-US" smtClean="0"/>
              <a:t>‹#›</a:t>
            </a:fld>
            <a:endParaRPr kumimoji="1" lang="ja-JP" altLang="en-US"/>
          </a:p>
        </p:txBody>
      </p:sp>
    </p:spTree>
    <p:extLst>
      <p:ext uri="{BB962C8B-B14F-4D97-AF65-F5344CB8AC3E}">
        <p14:creationId xmlns:p14="http://schemas.microsoft.com/office/powerpoint/2010/main" val="14309417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A9D766-1B35-41C5-AB60-0511F8E8EAFD}" type="datetimeFigureOut">
              <a:rPr kumimoji="1" lang="ja-JP" altLang="en-US" smtClean="0"/>
              <a:t>2025/10/24</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E8EBC0-FB48-4421-B770-83991C35F590}" type="slidenum">
              <a:rPr kumimoji="1" lang="ja-JP" altLang="en-US" smtClean="0"/>
              <a:t>‹#›</a:t>
            </a:fld>
            <a:endParaRPr kumimoji="1" lang="ja-JP" altLang="en-US"/>
          </a:p>
        </p:txBody>
      </p:sp>
    </p:spTree>
    <p:extLst>
      <p:ext uri="{BB962C8B-B14F-4D97-AF65-F5344CB8AC3E}">
        <p14:creationId xmlns:p14="http://schemas.microsoft.com/office/powerpoint/2010/main" val="22931823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直線コネクタ 4">
            <a:extLst>
              <a:ext uri="{FF2B5EF4-FFF2-40B4-BE49-F238E27FC236}">
                <a16:creationId xmlns:a16="http://schemas.microsoft.com/office/drawing/2014/main" id="{E11147A6-7F49-480F-9D61-DD57665C49C9}"/>
              </a:ext>
            </a:extLst>
          </p:cNvPr>
          <p:cNvCxnSpPr/>
          <p:nvPr/>
        </p:nvCxnSpPr>
        <p:spPr>
          <a:xfrm>
            <a:off x="0" y="744195"/>
            <a:ext cx="9906000" cy="0"/>
          </a:xfrm>
          <a:prstGeom prst="line">
            <a:avLst/>
          </a:prstGeom>
          <a:ln w="22225">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sp>
        <p:nvSpPr>
          <p:cNvPr id="6" name="テキスト ボックス 5">
            <a:extLst>
              <a:ext uri="{FF2B5EF4-FFF2-40B4-BE49-F238E27FC236}">
                <a16:creationId xmlns:a16="http://schemas.microsoft.com/office/drawing/2014/main" id="{82A92469-24B2-491A-A9AD-AF5FB105FDD4}"/>
              </a:ext>
            </a:extLst>
          </p:cNvPr>
          <p:cNvSpPr txBox="1"/>
          <p:nvPr/>
        </p:nvSpPr>
        <p:spPr>
          <a:xfrm>
            <a:off x="66501" y="33132"/>
            <a:ext cx="7130478" cy="707886"/>
          </a:xfrm>
          <a:prstGeom prst="rect">
            <a:avLst/>
          </a:prstGeom>
          <a:noFill/>
        </p:spPr>
        <p:txBody>
          <a:bodyPr wrap="none" rtlCol="0">
            <a:spAutoFit/>
          </a:bodyPr>
          <a:lstStyle/>
          <a:p>
            <a:r>
              <a:rPr kumimoji="1" lang="ja-JP" altLang="en-US" sz="2000" b="1" dirty="0">
                <a:latin typeface="BIZ UDPゴシック" panose="020B0400000000000000" pitchFamily="50" charset="-128"/>
                <a:ea typeface="BIZ UDPゴシック" panose="020B0400000000000000" pitchFamily="50" charset="-128"/>
              </a:rPr>
              <a:t>インターネット上の不当な差別的言動に係る侵害情報に対する</a:t>
            </a:r>
            <a:endParaRPr kumimoji="1" lang="en-US" altLang="ja-JP" sz="2000" b="1" dirty="0">
              <a:latin typeface="BIZ UDPゴシック" panose="020B0400000000000000" pitchFamily="50" charset="-128"/>
              <a:ea typeface="BIZ UDPゴシック" panose="020B0400000000000000" pitchFamily="50" charset="-128"/>
            </a:endParaRPr>
          </a:p>
          <a:p>
            <a:r>
              <a:rPr kumimoji="1" lang="ja-JP" altLang="en-US" sz="2000" b="1" dirty="0">
                <a:latin typeface="BIZ UDPゴシック" panose="020B0400000000000000" pitchFamily="50" charset="-128"/>
                <a:ea typeface="BIZ UDPゴシック" panose="020B0400000000000000" pitchFamily="50" charset="-128"/>
              </a:rPr>
              <a:t>削除の要請等及び説示又は助言の実施に関する指針について</a:t>
            </a:r>
          </a:p>
        </p:txBody>
      </p:sp>
      <p:sp>
        <p:nvSpPr>
          <p:cNvPr id="9" name="正方形/長方形 8">
            <a:extLst>
              <a:ext uri="{FF2B5EF4-FFF2-40B4-BE49-F238E27FC236}">
                <a16:creationId xmlns:a16="http://schemas.microsoft.com/office/drawing/2014/main" id="{7FEFF216-DAB2-4580-8F83-31654BA5B945}"/>
              </a:ext>
            </a:extLst>
          </p:cNvPr>
          <p:cNvSpPr/>
          <p:nvPr/>
        </p:nvSpPr>
        <p:spPr>
          <a:xfrm>
            <a:off x="172528" y="1126434"/>
            <a:ext cx="1007533" cy="395722"/>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BIZ UDPゴシック" panose="020B0400000000000000" pitchFamily="50" charset="-128"/>
                <a:ea typeface="BIZ UDPゴシック" panose="020B0400000000000000" pitchFamily="50" charset="-128"/>
              </a:rPr>
              <a:t>報告１</a:t>
            </a:r>
          </a:p>
        </p:txBody>
      </p:sp>
      <p:sp>
        <p:nvSpPr>
          <p:cNvPr id="10" name="テキスト ボックス 9">
            <a:extLst>
              <a:ext uri="{FF2B5EF4-FFF2-40B4-BE49-F238E27FC236}">
                <a16:creationId xmlns:a16="http://schemas.microsoft.com/office/drawing/2014/main" id="{DAA18EEE-3FBC-4354-BFF2-D5ECAC035E46}"/>
              </a:ext>
            </a:extLst>
          </p:cNvPr>
          <p:cNvSpPr txBox="1"/>
          <p:nvPr/>
        </p:nvSpPr>
        <p:spPr>
          <a:xfrm>
            <a:off x="1349605" y="1016519"/>
            <a:ext cx="7439857" cy="615553"/>
          </a:xfrm>
          <a:prstGeom prst="rect">
            <a:avLst/>
          </a:prstGeom>
          <a:noFill/>
        </p:spPr>
        <p:txBody>
          <a:bodyPr wrap="none" rtlCol="0">
            <a:spAutoFit/>
          </a:bodyPr>
          <a:lstStyle/>
          <a:p>
            <a:pPr algn="just"/>
            <a:r>
              <a:rPr lang="ja-JP" altLang="en-US" sz="17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私生活の平穏の侵害について、東京高裁の裁判例が確定したことによる改正</a:t>
            </a:r>
            <a:endParaRPr lang="en-US" altLang="ja-JP" sz="17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r>
              <a:rPr lang="ja-JP" altLang="en-US" sz="17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「（エ）私生活の平穏の侵害」の取り扱い</a:t>
            </a:r>
            <a:endParaRPr lang="ja-JP" altLang="ja-JP" sz="17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11" name="テキスト ボックス 10">
            <a:extLst>
              <a:ext uri="{FF2B5EF4-FFF2-40B4-BE49-F238E27FC236}">
                <a16:creationId xmlns:a16="http://schemas.microsoft.com/office/drawing/2014/main" id="{942453A1-5C45-453F-B338-8F0B49B22491}"/>
              </a:ext>
            </a:extLst>
          </p:cNvPr>
          <p:cNvSpPr txBox="1"/>
          <p:nvPr/>
        </p:nvSpPr>
        <p:spPr>
          <a:xfrm>
            <a:off x="9607520" y="6550223"/>
            <a:ext cx="298480" cy="307777"/>
          </a:xfrm>
          <a:prstGeom prst="rect">
            <a:avLst/>
          </a:prstGeom>
          <a:noFill/>
        </p:spPr>
        <p:txBody>
          <a:bodyPr wrap="none" rtlCol="0">
            <a:spAutoFit/>
          </a:bodyPr>
          <a:lstStyle/>
          <a:p>
            <a:pPr algn="l"/>
            <a:r>
              <a:rPr kumimoji="1" lang="ja-JP" altLang="en-US" sz="1400" b="1" dirty="0">
                <a:latin typeface="BIZ UDPゴシック" panose="020B0400000000000000" pitchFamily="50" charset="-128"/>
                <a:ea typeface="BIZ UDPゴシック" panose="020B0400000000000000" pitchFamily="50" charset="-128"/>
              </a:rPr>
              <a:t>１</a:t>
            </a:r>
          </a:p>
        </p:txBody>
      </p:sp>
      <p:graphicFrame>
        <p:nvGraphicFramePr>
          <p:cNvPr id="2" name="表 1">
            <a:extLst>
              <a:ext uri="{FF2B5EF4-FFF2-40B4-BE49-F238E27FC236}">
                <a16:creationId xmlns:a16="http://schemas.microsoft.com/office/drawing/2014/main" id="{B02E742C-97D1-4CC9-B131-B5B74F68FFE3}"/>
              </a:ext>
            </a:extLst>
          </p:cNvPr>
          <p:cNvGraphicFramePr>
            <a:graphicFrameLocks noGrp="1"/>
          </p:cNvGraphicFramePr>
          <p:nvPr>
            <p:extLst>
              <p:ext uri="{D42A27DB-BD31-4B8C-83A1-F6EECF244321}">
                <p14:modId xmlns:p14="http://schemas.microsoft.com/office/powerpoint/2010/main" val="2122569544"/>
              </p:ext>
            </p:extLst>
          </p:nvPr>
        </p:nvGraphicFramePr>
        <p:xfrm>
          <a:off x="156556" y="2014310"/>
          <a:ext cx="9592887" cy="4364342"/>
        </p:xfrm>
        <a:graphic>
          <a:graphicData uri="http://schemas.openxmlformats.org/drawingml/2006/table">
            <a:tbl>
              <a:tblPr firstRow="1" firstCol="1" bandRow="1">
                <a:tableStyleId>{5940675A-B579-460E-94D1-54222C63F5DA}</a:tableStyleId>
              </a:tblPr>
              <a:tblGrid>
                <a:gridCol w="4829696">
                  <a:extLst>
                    <a:ext uri="{9D8B030D-6E8A-4147-A177-3AD203B41FA5}">
                      <a16:colId xmlns:a16="http://schemas.microsoft.com/office/drawing/2014/main" val="1816187866"/>
                    </a:ext>
                  </a:extLst>
                </a:gridCol>
                <a:gridCol w="4763191">
                  <a:extLst>
                    <a:ext uri="{9D8B030D-6E8A-4147-A177-3AD203B41FA5}">
                      <a16:colId xmlns:a16="http://schemas.microsoft.com/office/drawing/2014/main" val="1992094507"/>
                    </a:ext>
                  </a:extLst>
                </a:gridCol>
              </a:tblGrid>
              <a:tr h="237502">
                <a:tc>
                  <a:txBody>
                    <a:bodyPr/>
                    <a:lstStyle/>
                    <a:p>
                      <a:pPr algn="just"/>
                      <a:r>
                        <a:rPr lang="ja-JP" altLang="en-US" sz="16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改訂案</a:t>
                      </a:r>
                    </a:p>
                  </a:txBody>
                  <a:tcPr marL="54392" marR="54392" marT="0" marB="0"/>
                </a:tc>
                <a:tc>
                  <a:txBody>
                    <a:bodyPr/>
                    <a:lstStyle/>
                    <a:p>
                      <a:pPr algn="just"/>
                      <a:r>
                        <a:rPr lang="ja-JP" altLang="en-US" sz="1600" kern="10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改訂前</a:t>
                      </a:r>
                    </a:p>
                  </a:txBody>
                  <a:tcPr marL="54392" marR="54392" marT="0" marB="0"/>
                </a:tc>
                <a:extLst>
                  <a:ext uri="{0D108BD9-81ED-4DB2-BD59-A6C34878D82A}">
                    <a16:rowId xmlns:a16="http://schemas.microsoft.com/office/drawing/2014/main" val="2058293996"/>
                  </a:ext>
                </a:extLst>
              </a:tr>
              <a:tr h="4120502">
                <a:tc>
                  <a:txBody>
                    <a:bodyPr/>
                    <a:lstStyle/>
                    <a:p>
                      <a:pPr algn="just"/>
                      <a:r>
                        <a:rPr lang="ja-JP" altLang="en-US" sz="16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２　削除の要請等（条例第</a:t>
                      </a:r>
                      <a:r>
                        <a:rPr lang="en-US" sz="16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12</a:t>
                      </a:r>
                      <a:r>
                        <a:rPr lang="ja-JP" altLang="en-US" sz="16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条）</a:t>
                      </a:r>
                    </a:p>
                    <a:p>
                      <a:pPr algn="just"/>
                      <a:r>
                        <a:rPr lang="en-US" sz="16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16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２</a:t>
                      </a:r>
                      <a:r>
                        <a:rPr lang="en-US" sz="16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16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「不当な差別的言動に係る侵害情報があることが明らか」について</a:t>
                      </a:r>
                    </a:p>
                    <a:p>
                      <a:pPr algn="just"/>
                      <a:r>
                        <a:rPr lang="ja-JP" altLang="en-US" sz="16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（エ）私生活の平穏の侵害</a:t>
                      </a:r>
                    </a:p>
                    <a:p>
                      <a:pPr algn="just"/>
                      <a:r>
                        <a:rPr lang="ja-JP" altLang="en-US" sz="16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共通の属性を理由として、特定の個人の生命、身体、財産等に危害を加えるといった言動等、社会通念上受忍すべき限度を超えた精神的苦痛を生じさせる言動をインターネット上に流通させるものをいう。</a:t>
                      </a:r>
                    </a:p>
                    <a:p>
                      <a:pPr algn="just"/>
                      <a:r>
                        <a:rPr lang="ja-JP" altLang="en-US" sz="16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en-US" sz="1600" u="sng" kern="100" dirty="0">
                          <a:solidFill>
                            <a:schemeClr val="tx1"/>
                          </a:solidFill>
                          <a:effectLst/>
                          <a:highlight>
                            <a:srgbClr val="FFFF00"/>
                          </a:highlight>
                          <a:latin typeface="BIZ UDPゴシック" panose="020B0400000000000000" pitchFamily="50" charset="-128"/>
                          <a:ea typeface="BIZ UDPゴシック" panose="020B0400000000000000" pitchFamily="50" charset="-128"/>
                          <a:cs typeface="Times New Roman" panose="02020603050405020304" pitchFamily="18" charset="0"/>
                        </a:rPr>
                        <a:t>また、特定の地区がいわゆる同和地区である、又はあったとする情報の摘示については、一定の者にとっては、実際に不当な扱いを受けるに至らなくても、これに対する不安感を抱き、ときにそのおそれに怯えるなどして日常生活を送ることを余儀なくされ、人間としての尊厳を保ちつつ平穏な生活を送ることができる人格的な利益を侵害するものであり、私生活の平穏の侵害にあたる。</a:t>
                      </a:r>
                    </a:p>
                  </a:txBody>
                  <a:tcPr marL="54392" marR="54392" marT="0" marB="0"/>
                </a:tc>
                <a:tc>
                  <a:txBody>
                    <a:bodyPr/>
                    <a:lstStyle/>
                    <a:p>
                      <a:pPr algn="just"/>
                      <a:r>
                        <a:rPr lang="ja-JP" altLang="en-US" sz="16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２　削除の要請等（条例第</a:t>
                      </a:r>
                      <a:r>
                        <a:rPr lang="en-US" sz="16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12</a:t>
                      </a:r>
                      <a:r>
                        <a:rPr lang="ja-JP" altLang="en-US" sz="16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条）</a:t>
                      </a:r>
                    </a:p>
                    <a:p>
                      <a:pPr algn="just"/>
                      <a:r>
                        <a:rPr lang="en-US" sz="16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16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２</a:t>
                      </a:r>
                      <a:r>
                        <a:rPr lang="en-US" sz="16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16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「不当な差別的言動に係る侵害情報があることが明らか」について</a:t>
                      </a:r>
                    </a:p>
                    <a:p>
                      <a:pPr algn="just"/>
                      <a:r>
                        <a:rPr lang="ja-JP" altLang="en-US" sz="16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（エ）私生活の平穏の侵害</a:t>
                      </a:r>
                    </a:p>
                    <a:p>
                      <a:pPr algn="just"/>
                      <a:r>
                        <a:rPr lang="ja-JP" altLang="en-US" sz="16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共通の属性を理由として、特定の個人の生命、身体、財産等に危害を加えるといった言動等、社会通念上受忍すべき限度を超えた精神的苦痛を生じさせる言動をインターネット上に流通させるものをいう。</a:t>
                      </a:r>
                    </a:p>
                  </a:txBody>
                  <a:tcPr marL="54392" marR="54392" marT="0" marB="0"/>
                </a:tc>
                <a:extLst>
                  <a:ext uri="{0D108BD9-81ED-4DB2-BD59-A6C34878D82A}">
                    <a16:rowId xmlns:a16="http://schemas.microsoft.com/office/drawing/2014/main" val="1271525365"/>
                  </a:ext>
                </a:extLst>
              </a:tr>
            </a:tbl>
          </a:graphicData>
        </a:graphic>
      </p:graphicFrame>
      <p:sp>
        <p:nvSpPr>
          <p:cNvPr id="8" name="正方形/長方形 7">
            <a:extLst>
              <a:ext uri="{FF2B5EF4-FFF2-40B4-BE49-F238E27FC236}">
                <a16:creationId xmlns:a16="http://schemas.microsoft.com/office/drawing/2014/main" id="{A5D91019-5CF8-4721-ADA2-511D9161009F}"/>
              </a:ext>
            </a:extLst>
          </p:cNvPr>
          <p:cNvSpPr/>
          <p:nvPr/>
        </p:nvSpPr>
        <p:spPr>
          <a:xfrm>
            <a:off x="8898467" y="17959"/>
            <a:ext cx="1007533" cy="395722"/>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BIZ UDPゴシック" panose="020B0400000000000000" pitchFamily="50" charset="-128"/>
                <a:ea typeface="BIZ UDPゴシック" panose="020B0400000000000000" pitchFamily="50" charset="-128"/>
              </a:rPr>
              <a:t>資料５</a:t>
            </a:r>
          </a:p>
        </p:txBody>
      </p:sp>
    </p:spTree>
    <p:extLst>
      <p:ext uri="{BB962C8B-B14F-4D97-AF65-F5344CB8AC3E}">
        <p14:creationId xmlns:p14="http://schemas.microsoft.com/office/powerpoint/2010/main" val="16264423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F67C9308-4AFE-45C0-A1CF-6FCE64C8F038}"/>
              </a:ext>
            </a:extLst>
          </p:cNvPr>
          <p:cNvSpPr txBox="1"/>
          <p:nvPr/>
        </p:nvSpPr>
        <p:spPr>
          <a:xfrm>
            <a:off x="0" y="741018"/>
            <a:ext cx="8621271" cy="615553"/>
          </a:xfrm>
          <a:prstGeom prst="rect">
            <a:avLst/>
          </a:prstGeom>
          <a:noFill/>
        </p:spPr>
        <p:txBody>
          <a:bodyPr wrap="none" rtlCol="0">
            <a:spAutoFit/>
          </a:bodyPr>
          <a:lstStyle/>
          <a:p>
            <a:r>
              <a:rPr kumimoji="1" lang="ja-JP" altLang="en-US" sz="1700" b="1" dirty="0">
                <a:latin typeface="BIZ UDPゴシック" panose="020B0400000000000000" pitchFamily="50" charset="-128"/>
                <a:ea typeface="BIZ UDPゴシック" panose="020B0400000000000000" pitchFamily="50" charset="-128"/>
              </a:rPr>
              <a:t>■</a:t>
            </a:r>
            <a:r>
              <a:rPr kumimoji="1" lang="en-US" altLang="ja-JP" sz="1700" b="1" dirty="0">
                <a:latin typeface="BIZ UDPゴシック" panose="020B0400000000000000" pitchFamily="50" charset="-128"/>
                <a:ea typeface="BIZ UDPゴシック" panose="020B0400000000000000" pitchFamily="50" charset="-128"/>
              </a:rPr>
              <a:t>【</a:t>
            </a:r>
            <a:r>
              <a:rPr kumimoji="1" lang="ja-JP" altLang="en-US" sz="1700" b="1" dirty="0">
                <a:latin typeface="BIZ UDPゴシック" panose="020B0400000000000000" pitchFamily="50" charset="-128"/>
                <a:ea typeface="BIZ UDPゴシック" panose="020B0400000000000000" pitchFamily="50" charset="-128"/>
              </a:rPr>
              <a:t>参考</a:t>
            </a:r>
            <a:r>
              <a:rPr kumimoji="1" lang="en-US" altLang="ja-JP" sz="1700" b="1" dirty="0">
                <a:latin typeface="BIZ UDPゴシック" panose="020B0400000000000000" pitchFamily="50" charset="-128"/>
                <a:ea typeface="BIZ UDPゴシック" panose="020B0400000000000000" pitchFamily="50" charset="-128"/>
              </a:rPr>
              <a:t>】</a:t>
            </a:r>
            <a:r>
              <a:rPr kumimoji="1" lang="ja-JP" altLang="en-US" sz="1700" b="1" dirty="0">
                <a:latin typeface="BIZ UDPゴシック" panose="020B0400000000000000" pitchFamily="50" charset="-128"/>
                <a:ea typeface="BIZ UDPゴシック" panose="020B0400000000000000" pitchFamily="50" charset="-128"/>
              </a:rPr>
              <a:t>特定電気通信による情報の流通によって発生する権利侵害等への対処に関する</a:t>
            </a:r>
            <a:endParaRPr kumimoji="1" lang="en-US" altLang="ja-JP" sz="1700" b="1" dirty="0">
              <a:latin typeface="BIZ UDPゴシック" panose="020B0400000000000000" pitchFamily="50" charset="-128"/>
              <a:ea typeface="BIZ UDPゴシック" panose="020B0400000000000000" pitchFamily="50" charset="-128"/>
            </a:endParaRPr>
          </a:p>
          <a:p>
            <a:r>
              <a:rPr kumimoji="1" lang="ja-JP" altLang="en-US" sz="1700" b="1" dirty="0">
                <a:latin typeface="BIZ UDPゴシック" panose="020B0400000000000000" pitchFamily="50" charset="-128"/>
                <a:ea typeface="BIZ UDPゴシック" panose="020B0400000000000000" pitchFamily="50" charset="-128"/>
              </a:rPr>
              <a:t>法律第</a:t>
            </a:r>
            <a:r>
              <a:rPr kumimoji="1" lang="en-US" altLang="ja-JP" sz="1700" b="1" dirty="0">
                <a:latin typeface="BIZ UDPゴシック" panose="020B0400000000000000" pitchFamily="50" charset="-128"/>
                <a:ea typeface="BIZ UDPゴシック" panose="020B0400000000000000" pitchFamily="50" charset="-128"/>
              </a:rPr>
              <a:t>26</a:t>
            </a:r>
            <a:r>
              <a:rPr kumimoji="1" lang="ja-JP" altLang="en-US" sz="1700" b="1" dirty="0">
                <a:latin typeface="BIZ UDPゴシック" panose="020B0400000000000000" pitchFamily="50" charset="-128"/>
                <a:ea typeface="BIZ UDPゴシック" panose="020B0400000000000000" pitchFamily="50" charset="-128"/>
              </a:rPr>
              <a:t>条に関するガイドライン</a:t>
            </a:r>
          </a:p>
        </p:txBody>
      </p:sp>
      <p:sp>
        <p:nvSpPr>
          <p:cNvPr id="10" name="テキスト ボックス 9">
            <a:extLst>
              <a:ext uri="{FF2B5EF4-FFF2-40B4-BE49-F238E27FC236}">
                <a16:creationId xmlns:a16="http://schemas.microsoft.com/office/drawing/2014/main" id="{9F2D7EA4-D61B-4976-B9B8-7492B6B72EA6}"/>
              </a:ext>
            </a:extLst>
          </p:cNvPr>
          <p:cNvSpPr txBox="1"/>
          <p:nvPr/>
        </p:nvSpPr>
        <p:spPr>
          <a:xfrm>
            <a:off x="79136" y="1235894"/>
            <a:ext cx="9843956" cy="338554"/>
          </a:xfrm>
          <a:prstGeom prst="rect">
            <a:avLst/>
          </a:prstGeom>
          <a:noFill/>
        </p:spPr>
        <p:txBody>
          <a:bodyPr wrap="square">
            <a:spAutoFit/>
          </a:bodyPr>
          <a:lstStyle/>
          <a:p>
            <a:r>
              <a:rPr lang="ja-JP" altLang="en-US" sz="1600" b="1" dirty="0">
                <a:latin typeface="BIZ UDPゴシック" panose="020B0400000000000000" pitchFamily="50" charset="-128"/>
                <a:ea typeface="BIZ UDPゴシック" panose="020B0400000000000000" pitchFamily="50" charset="-128"/>
              </a:rPr>
              <a:t>１－１－４．私生活の平穏</a:t>
            </a:r>
            <a:endParaRPr lang="en-US" altLang="ja-JP" sz="1600" kern="0" dirty="0">
              <a:solidFill>
                <a:srgbClr val="000000"/>
              </a:solidFill>
              <a:effectLst/>
              <a:latin typeface="BIZ UDPゴシック" panose="020B0400000000000000" pitchFamily="50" charset="-128"/>
              <a:ea typeface="BIZ UDPゴシック" panose="020B0400000000000000" pitchFamily="50" charset="-128"/>
              <a:cs typeface="Arial" panose="020B0604020202020204" pitchFamily="34" charset="0"/>
            </a:endParaRPr>
          </a:p>
        </p:txBody>
      </p:sp>
      <p:sp>
        <p:nvSpPr>
          <p:cNvPr id="14" name="テキスト ボックス 13">
            <a:extLst>
              <a:ext uri="{FF2B5EF4-FFF2-40B4-BE49-F238E27FC236}">
                <a16:creationId xmlns:a16="http://schemas.microsoft.com/office/drawing/2014/main" id="{780C8618-B5A2-4F33-BF67-0AB8FF634239}"/>
              </a:ext>
            </a:extLst>
          </p:cNvPr>
          <p:cNvSpPr txBox="1"/>
          <p:nvPr/>
        </p:nvSpPr>
        <p:spPr>
          <a:xfrm>
            <a:off x="79136" y="1595020"/>
            <a:ext cx="9747728" cy="4955203"/>
          </a:xfrm>
          <a:prstGeom prst="rect">
            <a:avLst/>
          </a:prstGeom>
          <a:solidFill>
            <a:schemeClr val="accent5">
              <a:lumMod val="20000"/>
              <a:lumOff val="80000"/>
            </a:schemeClr>
          </a:solidFill>
        </p:spPr>
        <p:txBody>
          <a:bodyPr wrap="square" rtlCol="0">
            <a:spAutoFit/>
          </a:bodyPr>
          <a:lstStyle/>
          <a:p>
            <a:r>
              <a:rPr lang="ja-JP" altLang="en-US" sz="1600" kern="0" dirty="0">
                <a:solidFill>
                  <a:srgbClr val="000000"/>
                </a:solidFill>
                <a:latin typeface="BIZ UDPゴシック" panose="020B0400000000000000" pitchFamily="50" charset="-128"/>
                <a:ea typeface="BIZ UDPゴシック" panose="020B0400000000000000" pitchFamily="50" charset="-128"/>
                <a:cs typeface="Arial" panose="020B0604020202020204" pitchFamily="34" charset="0"/>
              </a:rPr>
              <a:t>● 東京高判令和５年６月</a:t>
            </a:r>
            <a:r>
              <a:rPr lang="en-US" altLang="ja-JP" sz="1600" kern="0" dirty="0">
                <a:solidFill>
                  <a:srgbClr val="000000"/>
                </a:solidFill>
                <a:latin typeface="BIZ UDPゴシック" panose="020B0400000000000000" pitchFamily="50" charset="-128"/>
                <a:ea typeface="BIZ UDPゴシック" panose="020B0400000000000000" pitchFamily="50" charset="-128"/>
                <a:cs typeface="Arial" panose="020B0604020202020204" pitchFamily="34" charset="0"/>
              </a:rPr>
              <a:t>28</a:t>
            </a:r>
            <a:r>
              <a:rPr lang="ja-JP" altLang="en-US" sz="1600" kern="0" dirty="0">
                <a:solidFill>
                  <a:srgbClr val="000000"/>
                </a:solidFill>
                <a:latin typeface="BIZ UDPゴシック" panose="020B0400000000000000" pitchFamily="50" charset="-128"/>
                <a:ea typeface="BIZ UDPゴシック" panose="020B0400000000000000" pitchFamily="50" charset="-128"/>
                <a:cs typeface="Arial" panose="020B0604020202020204" pitchFamily="34" charset="0"/>
              </a:rPr>
              <a:t>日判タ</a:t>
            </a:r>
            <a:r>
              <a:rPr lang="en-US" altLang="ja-JP" sz="1600" kern="0" dirty="0">
                <a:solidFill>
                  <a:srgbClr val="000000"/>
                </a:solidFill>
                <a:latin typeface="BIZ UDPゴシック" panose="020B0400000000000000" pitchFamily="50" charset="-128"/>
                <a:ea typeface="BIZ UDPゴシック" panose="020B0400000000000000" pitchFamily="50" charset="-128"/>
                <a:cs typeface="Arial" panose="020B0604020202020204" pitchFamily="34" charset="0"/>
              </a:rPr>
              <a:t>1523</a:t>
            </a:r>
            <a:r>
              <a:rPr lang="ja-JP" altLang="en-US" sz="1600" kern="0" dirty="0">
                <a:solidFill>
                  <a:srgbClr val="000000"/>
                </a:solidFill>
                <a:latin typeface="BIZ UDPゴシック" panose="020B0400000000000000" pitchFamily="50" charset="-128"/>
                <a:ea typeface="BIZ UDPゴシック" panose="020B0400000000000000" pitchFamily="50" charset="-128"/>
                <a:cs typeface="Arial" panose="020B0604020202020204" pitchFamily="34" charset="0"/>
              </a:rPr>
              <a:t>号</a:t>
            </a:r>
            <a:r>
              <a:rPr lang="en-US" altLang="ja-JP" sz="1600" kern="0" dirty="0">
                <a:solidFill>
                  <a:srgbClr val="000000"/>
                </a:solidFill>
                <a:latin typeface="BIZ UDPゴシック" panose="020B0400000000000000" pitchFamily="50" charset="-128"/>
                <a:ea typeface="BIZ UDPゴシック" panose="020B0400000000000000" pitchFamily="50" charset="-128"/>
                <a:cs typeface="Arial" panose="020B0604020202020204" pitchFamily="34" charset="0"/>
              </a:rPr>
              <a:t>143</a:t>
            </a:r>
            <a:r>
              <a:rPr lang="ja-JP" altLang="en-US" sz="1600" kern="0" dirty="0">
                <a:solidFill>
                  <a:srgbClr val="000000"/>
                </a:solidFill>
                <a:latin typeface="BIZ UDPゴシック" panose="020B0400000000000000" pitchFamily="50" charset="-128"/>
                <a:ea typeface="BIZ UDPゴシック" panose="020B0400000000000000" pitchFamily="50" charset="-128"/>
                <a:cs typeface="Arial" panose="020B0604020202020204" pitchFamily="34" charset="0"/>
              </a:rPr>
              <a:t>頁</a:t>
            </a:r>
          </a:p>
          <a:p>
            <a:r>
              <a:rPr lang="ja-JP" altLang="en-US" sz="1500" kern="0" dirty="0">
                <a:solidFill>
                  <a:srgbClr val="000000"/>
                </a:solidFill>
                <a:latin typeface="BIZ UDPゴシック" panose="020B0400000000000000" pitchFamily="50" charset="-128"/>
                <a:ea typeface="BIZ UDPゴシック" panose="020B0400000000000000" pitchFamily="50" charset="-128"/>
                <a:cs typeface="Arial" panose="020B0604020202020204" pitchFamily="34" charset="0"/>
              </a:rPr>
              <a:t>　「憲法</a:t>
            </a:r>
            <a:r>
              <a:rPr lang="en-US" altLang="ja-JP" sz="1500" kern="0" dirty="0">
                <a:solidFill>
                  <a:srgbClr val="000000"/>
                </a:solidFill>
                <a:latin typeface="BIZ UDPゴシック" panose="020B0400000000000000" pitchFamily="50" charset="-128"/>
                <a:ea typeface="BIZ UDPゴシック" panose="020B0400000000000000" pitchFamily="50" charset="-128"/>
                <a:cs typeface="Arial" panose="020B0604020202020204" pitchFamily="34" charset="0"/>
              </a:rPr>
              <a:t>13</a:t>
            </a:r>
            <a:r>
              <a:rPr lang="ja-JP" altLang="en-US" sz="1500" kern="0" dirty="0">
                <a:solidFill>
                  <a:srgbClr val="000000"/>
                </a:solidFill>
                <a:latin typeface="BIZ UDPゴシック" panose="020B0400000000000000" pitchFamily="50" charset="-128"/>
                <a:ea typeface="BIZ UDPゴシック" panose="020B0400000000000000" pitchFamily="50" charset="-128"/>
                <a:cs typeface="Arial" panose="020B0604020202020204" pitchFamily="34" charset="0"/>
              </a:rPr>
              <a:t>条は、すべて国民は個人として尊重され、生命、自由及び幸福追求に対する権利を有することを、憲法</a:t>
            </a:r>
            <a:r>
              <a:rPr lang="en-US" altLang="ja-JP" sz="1500" kern="0" dirty="0">
                <a:solidFill>
                  <a:srgbClr val="000000"/>
                </a:solidFill>
                <a:latin typeface="BIZ UDPゴシック" panose="020B0400000000000000" pitchFamily="50" charset="-128"/>
                <a:ea typeface="BIZ UDPゴシック" panose="020B0400000000000000" pitchFamily="50" charset="-128"/>
                <a:cs typeface="Arial" panose="020B0604020202020204" pitchFamily="34" charset="0"/>
              </a:rPr>
              <a:t>14</a:t>
            </a:r>
            <a:r>
              <a:rPr lang="ja-JP" altLang="en-US" sz="1500" kern="0" dirty="0">
                <a:solidFill>
                  <a:srgbClr val="000000"/>
                </a:solidFill>
                <a:latin typeface="BIZ UDPゴシック" panose="020B0400000000000000" pitchFamily="50" charset="-128"/>
                <a:ea typeface="BIZ UDPゴシック" panose="020B0400000000000000" pitchFamily="50" charset="-128"/>
                <a:cs typeface="Arial" panose="020B0604020202020204" pitchFamily="34" charset="0"/>
              </a:rPr>
              <a:t>条１項は、すべて国民は法の下に平等であることをそれぞれ定めており、その趣旨等に鑑みると、人は誰しも、不当な差別を受けることなく、</a:t>
            </a:r>
            <a:r>
              <a:rPr lang="ja-JP" altLang="en-US" sz="1500" b="1" u="sng" kern="0" dirty="0">
                <a:solidFill>
                  <a:srgbClr val="000000"/>
                </a:solidFill>
                <a:latin typeface="BIZ UDPゴシック" panose="020B0400000000000000" pitchFamily="50" charset="-128"/>
                <a:ea typeface="BIZ UDPゴシック" panose="020B0400000000000000" pitchFamily="50" charset="-128"/>
                <a:cs typeface="Arial" panose="020B0604020202020204" pitchFamily="34" charset="0"/>
              </a:rPr>
              <a:t>人間としての尊厳を保ちつつ平穏な生活を送ることができる人格的な利益</a:t>
            </a:r>
            <a:r>
              <a:rPr lang="ja-JP" altLang="en-US" sz="1500" kern="0" dirty="0">
                <a:solidFill>
                  <a:srgbClr val="000000"/>
                </a:solidFill>
                <a:latin typeface="BIZ UDPゴシック" panose="020B0400000000000000" pitchFamily="50" charset="-128"/>
                <a:ea typeface="BIZ UDPゴシック" panose="020B0400000000000000" pitchFamily="50" charset="-128"/>
                <a:cs typeface="Arial" panose="020B0604020202020204" pitchFamily="34" charset="0"/>
              </a:rPr>
              <a:t>を有するのであって、これは法的に保護された利益であるというべきである。</a:t>
            </a:r>
            <a:endParaRPr lang="en-US" altLang="ja-JP" sz="1500" kern="0" dirty="0">
              <a:solidFill>
                <a:srgbClr val="000000"/>
              </a:solidFill>
              <a:latin typeface="BIZ UDPゴシック" panose="020B0400000000000000" pitchFamily="50" charset="-128"/>
              <a:ea typeface="BIZ UDPゴシック" panose="020B0400000000000000" pitchFamily="50" charset="-128"/>
              <a:cs typeface="Arial" panose="020B0604020202020204" pitchFamily="34" charset="0"/>
            </a:endParaRPr>
          </a:p>
          <a:p>
            <a:endParaRPr lang="ja-JP" altLang="en-US" sz="1500" kern="0" dirty="0">
              <a:solidFill>
                <a:srgbClr val="000000"/>
              </a:solidFill>
              <a:latin typeface="BIZ UDPゴシック" panose="020B0400000000000000" pitchFamily="50" charset="-128"/>
              <a:ea typeface="BIZ UDPゴシック" panose="020B0400000000000000" pitchFamily="50" charset="-128"/>
              <a:cs typeface="Arial" panose="020B0604020202020204" pitchFamily="34" charset="0"/>
            </a:endParaRPr>
          </a:p>
          <a:p>
            <a:r>
              <a:rPr lang="ja-JP" altLang="en-US" sz="1500" kern="0" dirty="0">
                <a:solidFill>
                  <a:srgbClr val="000000"/>
                </a:solidFill>
                <a:latin typeface="BIZ UDPゴシック" panose="020B0400000000000000" pitchFamily="50" charset="-128"/>
                <a:ea typeface="BIZ UDPゴシック" panose="020B0400000000000000" pitchFamily="50" charset="-128"/>
                <a:cs typeface="Arial" panose="020B0604020202020204" pitchFamily="34" charset="0"/>
              </a:rPr>
              <a:t>　そして、本来、人の人格的な価値はその生まれた場所や居住している場所等によって左右されるべきではないにもかかわらず、部落差別は本件地域の出身等であるという理由だけで不当な扱い（差別）を受けるものであるから、これが上記の</a:t>
            </a:r>
            <a:r>
              <a:rPr lang="ja-JP" altLang="en-US" sz="1500" b="1" u="sng" kern="0" dirty="0">
                <a:solidFill>
                  <a:srgbClr val="000000"/>
                </a:solidFill>
                <a:latin typeface="BIZ UDPゴシック" panose="020B0400000000000000" pitchFamily="50" charset="-128"/>
                <a:ea typeface="BIZ UDPゴシック" panose="020B0400000000000000" pitchFamily="50" charset="-128"/>
                <a:cs typeface="Arial" panose="020B0604020202020204" pitchFamily="34" charset="0"/>
              </a:rPr>
              <a:t>人格的な利益を侵害するものであることは明らか</a:t>
            </a:r>
            <a:r>
              <a:rPr lang="ja-JP" altLang="en-US" sz="1500" kern="0" dirty="0">
                <a:solidFill>
                  <a:srgbClr val="000000"/>
                </a:solidFill>
                <a:latin typeface="BIZ UDPゴシック" panose="020B0400000000000000" pitchFamily="50" charset="-128"/>
                <a:ea typeface="BIZ UDPゴシック" panose="020B0400000000000000" pitchFamily="50" charset="-128"/>
                <a:cs typeface="Arial" panose="020B0604020202020204" pitchFamily="34" charset="0"/>
              </a:rPr>
              <a:t>であるが、これに加えて、①上記のとおり、部落差別は我が国の歴史的過程で形成された身分差別であり、明治４年の太政官布告により制度上の身分差別はなくなったものの、今日においてもなお本件地域の出身等であることを理由とする心理面における偏見、差別意識が解消されていないことから認められる当該問題の根深さ、②本件地域の出身等であるという理不尽、不合理な理由に基づく不当な扱い（差別）がこれを受けた者のその後の人生に与える影響の甚大さ、そして、③インターネットの普及により、誰もが情報の発信者及び受信者になることができ、情報の流通範囲は広がったものの、その便宜さの反面において、誤った情報、断片的な情報、興味本位な情報も見受けられるようになったことから、これに接することによって差別意識が植え付けられ増長するおそれがあり</a:t>
            </a:r>
            <a:r>
              <a:rPr lang="ja-JP" altLang="en-US" sz="1500" b="1" kern="0" dirty="0">
                <a:solidFill>
                  <a:srgbClr val="000000"/>
                </a:solidFill>
                <a:latin typeface="BIZ UDPゴシック" panose="020B0400000000000000" pitchFamily="50" charset="-128"/>
                <a:ea typeface="BIZ UDPゴシック" panose="020B0400000000000000" pitchFamily="50" charset="-128"/>
                <a:cs typeface="Arial" panose="020B0604020202020204" pitchFamily="34" charset="0"/>
              </a:rPr>
              <a:t>、</a:t>
            </a:r>
            <a:r>
              <a:rPr lang="ja-JP" altLang="en-US" sz="1500" kern="0" dirty="0">
                <a:solidFill>
                  <a:srgbClr val="000000"/>
                </a:solidFill>
                <a:latin typeface="BIZ UDPゴシック" panose="020B0400000000000000" pitchFamily="50" charset="-128"/>
                <a:ea typeface="BIZ UDPゴシック" panose="020B0400000000000000" pitchFamily="50" charset="-128"/>
                <a:cs typeface="Arial" panose="020B0604020202020204" pitchFamily="34" charset="0"/>
              </a:rPr>
              <a:t>現にインターネット上における識別情報の摘示を中心とする部落差別の事案は増加傾向にあること（認定事実</a:t>
            </a:r>
            <a:r>
              <a:rPr lang="en-US" altLang="ja-JP" sz="1500" kern="0" dirty="0">
                <a:solidFill>
                  <a:srgbClr val="000000"/>
                </a:solidFill>
                <a:latin typeface="BIZ UDPゴシック" panose="020B0400000000000000" pitchFamily="50" charset="-128"/>
                <a:ea typeface="BIZ UDPゴシック" panose="020B0400000000000000" pitchFamily="50" charset="-128"/>
                <a:cs typeface="Arial" panose="020B0604020202020204" pitchFamily="34" charset="0"/>
              </a:rPr>
              <a:t>(2)</a:t>
            </a:r>
            <a:r>
              <a:rPr lang="ja-JP" altLang="en-US" sz="1500" kern="0" dirty="0">
                <a:solidFill>
                  <a:srgbClr val="000000"/>
                </a:solidFill>
                <a:latin typeface="BIZ UDPゴシック" panose="020B0400000000000000" pitchFamily="50" charset="-128"/>
                <a:ea typeface="BIZ UDPゴシック" panose="020B0400000000000000" pitchFamily="50" charset="-128"/>
                <a:cs typeface="Arial" panose="020B0604020202020204" pitchFamily="34" charset="0"/>
              </a:rPr>
              <a:t>ア）等に鑑みると、本件地域の出身等であること及びこれを推知させる情報が公表され、一般に広く流通することは、</a:t>
            </a:r>
            <a:r>
              <a:rPr lang="ja-JP" altLang="en-US" sz="1500" b="1" u="sng" kern="0" dirty="0">
                <a:solidFill>
                  <a:srgbClr val="000000"/>
                </a:solidFill>
                <a:latin typeface="BIZ UDPゴシック" panose="020B0400000000000000" pitchFamily="50" charset="-128"/>
                <a:ea typeface="BIZ UDPゴシック" panose="020B0400000000000000" pitchFamily="50" charset="-128"/>
                <a:cs typeface="Arial" panose="020B0604020202020204" pitchFamily="34" charset="0"/>
              </a:rPr>
              <a:t>一定の者にとっては、実際に不当な扱いを受けるに至らなくても、これに対する不安感を抱き、ときにそのおそれに怯えるなどして日常生活を送ることを余儀なくされ、</a:t>
            </a:r>
            <a:r>
              <a:rPr lang="ja-JP" altLang="en-US" sz="1500" kern="0" dirty="0">
                <a:solidFill>
                  <a:srgbClr val="000000"/>
                </a:solidFill>
                <a:latin typeface="BIZ UDPゴシック" panose="020B0400000000000000" pitchFamily="50" charset="-128"/>
                <a:ea typeface="BIZ UDPゴシック" panose="020B0400000000000000" pitchFamily="50" charset="-128"/>
                <a:cs typeface="Arial" panose="020B0604020202020204" pitchFamily="34" charset="0"/>
              </a:rPr>
              <a:t>これにより平穏な生活を侵害されることになるのであって、これを受忍すべき理由はない以上、本件地域の出身等であること及びこれを推知させる情報の公表も、上記の人格的な利益を侵害するものである。」</a:t>
            </a:r>
          </a:p>
        </p:txBody>
      </p:sp>
      <p:sp>
        <p:nvSpPr>
          <p:cNvPr id="16" name="テキスト ボックス 15">
            <a:extLst>
              <a:ext uri="{FF2B5EF4-FFF2-40B4-BE49-F238E27FC236}">
                <a16:creationId xmlns:a16="http://schemas.microsoft.com/office/drawing/2014/main" id="{9E36F03C-FF93-4438-AA86-B5A55B367EF9}"/>
              </a:ext>
            </a:extLst>
          </p:cNvPr>
          <p:cNvSpPr txBox="1"/>
          <p:nvPr/>
        </p:nvSpPr>
        <p:spPr>
          <a:xfrm>
            <a:off x="9607520" y="6550223"/>
            <a:ext cx="320922" cy="307777"/>
          </a:xfrm>
          <a:prstGeom prst="rect">
            <a:avLst/>
          </a:prstGeom>
          <a:noFill/>
        </p:spPr>
        <p:txBody>
          <a:bodyPr wrap="none" rtlCol="0">
            <a:spAutoFit/>
          </a:bodyPr>
          <a:lstStyle/>
          <a:p>
            <a:pPr algn="l"/>
            <a:r>
              <a:rPr kumimoji="1" lang="ja-JP" altLang="en-US" sz="1400" b="1" dirty="0">
                <a:latin typeface="BIZ UDPゴシック" panose="020B0400000000000000" pitchFamily="50" charset="-128"/>
                <a:ea typeface="BIZ UDPゴシック" panose="020B0400000000000000" pitchFamily="50" charset="-128"/>
              </a:rPr>
              <a:t>２</a:t>
            </a:r>
          </a:p>
        </p:txBody>
      </p:sp>
      <p:cxnSp>
        <p:nvCxnSpPr>
          <p:cNvPr id="8" name="直線コネクタ 7">
            <a:extLst>
              <a:ext uri="{FF2B5EF4-FFF2-40B4-BE49-F238E27FC236}">
                <a16:creationId xmlns:a16="http://schemas.microsoft.com/office/drawing/2014/main" id="{B15E406E-8A46-4072-A315-E73A698EBD95}"/>
              </a:ext>
            </a:extLst>
          </p:cNvPr>
          <p:cNvCxnSpPr/>
          <p:nvPr/>
        </p:nvCxnSpPr>
        <p:spPr>
          <a:xfrm>
            <a:off x="0" y="744195"/>
            <a:ext cx="9906000" cy="0"/>
          </a:xfrm>
          <a:prstGeom prst="line">
            <a:avLst/>
          </a:prstGeom>
          <a:ln w="22225">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sp>
        <p:nvSpPr>
          <p:cNvPr id="9" name="テキスト ボックス 8">
            <a:extLst>
              <a:ext uri="{FF2B5EF4-FFF2-40B4-BE49-F238E27FC236}">
                <a16:creationId xmlns:a16="http://schemas.microsoft.com/office/drawing/2014/main" id="{CCDF61E3-FE67-4EEC-938A-9C7AE420F836}"/>
              </a:ext>
            </a:extLst>
          </p:cNvPr>
          <p:cNvSpPr txBox="1"/>
          <p:nvPr/>
        </p:nvSpPr>
        <p:spPr>
          <a:xfrm>
            <a:off x="0" y="17959"/>
            <a:ext cx="7130478" cy="707886"/>
          </a:xfrm>
          <a:prstGeom prst="rect">
            <a:avLst/>
          </a:prstGeom>
          <a:noFill/>
        </p:spPr>
        <p:txBody>
          <a:bodyPr wrap="none" rtlCol="0">
            <a:spAutoFit/>
          </a:bodyPr>
          <a:lstStyle/>
          <a:p>
            <a:r>
              <a:rPr kumimoji="1" lang="ja-JP" altLang="en-US" sz="2000" b="1" dirty="0">
                <a:latin typeface="BIZ UDPゴシック" panose="020B0400000000000000" pitchFamily="50" charset="-128"/>
                <a:ea typeface="BIZ UDPゴシック" panose="020B0400000000000000" pitchFamily="50" charset="-128"/>
              </a:rPr>
              <a:t>インターネット上の不当な差別的言動に係る侵害情報に対する</a:t>
            </a:r>
            <a:endParaRPr kumimoji="1" lang="en-US" altLang="ja-JP" sz="2000" b="1" dirty="0">
              <a:latin typeface="BIZ UDPゴシック" panose="020B0400000000000000" pitchFamily="50" charset="-128"/>
              <a:ea typeface="BIZ UDPゴシック" panose="020B0400000000000000" pitchFamily="50" charset="-128"/>
            </a:endParaRPr>
          </a:p>
          <a:p>
            <a:r>
              <a:rPr kumimoji="1" lang="ja-JP" altLang="en-US" sz="2000" b="1" dirty="0">
                <a:latin typeface="BIZ UDPゴシック" panose="020B0400000000000000" pitchFamily="50" charset="-128"/>
                <a:ea typeface="BIZ UDPゴシック" panose="020B0400000000000000" pitchFamily="50" charset="-128"/>
              </a:rPr>
              <a:t>削除の要請等及び説示又は助言の実施に関する指針について</a:t>
            </a:r>
          </a:p>
        </p:txBody>
      </p:sp>
      <p:sp>
        <p:nvSpPr>
          <p:cNvPr id="11" name="正方形/長方形 10">
            <a:extLst>
              <a:ext uri="{FF2B5EF4-FFF2-40B4-BE49-F238E27FC236}">
                <a16:creationId xmlns:a16="http://schemas.microsoft.com/office/drawing/2014/main" id="{9228F051-6E8F-4C54-8286-FB2E57F2B1EF}"/>
              </a:ext>
            </a:extLst>
          </p:cNvPr>
          <p:cNvSpPr/>
          <p:nvPr/>
        </p:nvSpPr>
        <p:spPr>
          <a:xfrm>
            <a:off x="8898467" y="17959"/>
            <a:ext cx="1007533" cy="395722"/>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BIZ UDPゴシック" panose="020B0400000000000000" pitchFamily="50" charset="-128"/>
                <a:ea typeface="BIZ UDPゴシック" panose="020B0400000000000000" pitchFamily="50" charset="-128"/>
              </a:rPr>
              <a:t>資料５</a:t>
            </a:r>
          </a:p>
        </p:txBody>
      </p:sp>
    </p:spTree>
    <p:extLst>
      <p:ext uri="{BB962C8B-B14F-4D97-AF65-F5344CB8AC3E}">
        <p14:creationId xmlns:p14="http://schemas.microsoft.com/office/powerpoint/2010/main" val="39981404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a:extLst>
              <a:ext uri="{FF2B5EF4-FFF2-40B4-BE49-F238E27FC236}">
                <a16:creationId xmlns:a16="http://schemas.microsoft.com/office/drawing/2014/main" id="{7FEFF216-DAB2-4580-8F83-31654BA5B945}"/>
              </a:ext>
            </a:extLst>
          </p:cNvPr>
          <p:cNvSpPr/>
          <p:nvPr/>
        </p:nvSpPr>
        <p:spPr>
          <a:xfrm>
            <a:off x="197250" y="1122235"/>
            <a:ext cx="1007533" cy="395722"/>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BIZ UDPゴシック" panose="020B0400000000000000" pitchFamily="50" charset="-128"/>
                <a:ea typeface="BIZ UDPゴシック" panose="020B0400000000000000" pitchFamily="50" charset="-128"/>
              </a:rPr>
              <a:t>報告２</a:t>
            </a:r>
          </a:p>
        </p:txBody>
      </p:sp>
      <p:sp>
        <p:nvSpPr>
          <p:cNvPr id="10" name="テキスト ボックス 9">
            <a:extLst>
              <a:ext uri="{FF2B5EF4-FFF2-40B4-BE49-F238E27FC236}">
                <a16:creationId xmlns:a16="http://schemas.microsoft.com/office/drawing/2014/main" id="{DAA18EEE-3FBC-4354-BFF2-D5ECAC035E46}"/>
              </a:ext>
            </a:extLst>
          </p:cNvPr>
          <p:cNvSpPr txBox="1"/>
          <p:nvPr/>
        </p:nvSpPr>
        <p:spPr>
          <a:xfrm>
            <a:off x="1204783" y="1118781"/>
            <a:ext cx="4793300" cy="353943"/>
          </a:xfrm>
          <a:prstGeom prst="rect">
            <a:avLst/>
          </a:prstGeom>
          <a:noFill/>
        </p:spPr>
        <p:txBody>
          <a:bodyPr wrap="none" rtlCol="0">
            <a:spAutoFit/>
          </a:bodyPr>
          <a:lstStyle/>
          <a:p>
            <a:pPr algn="just"/>
            <a:r>
              <a:rPr lang="ja-JP" altLang="en-US" sz="17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情報流通プラットフォーム対処法施行に伴う改正</a:t>
            </a:r>
            <a:endParaRPr lang="ja-JP" altLang="ja-JP" sz="17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11" name="テキスト ボックス 10">
            <a:extLst>
              <a:ext uri="{FF2B5EF4-FFF2-40B4-BE49-F238E27FC236}">
                <a16:creationId xmlns:a16="http://schemas.microsoft.com/office/drawing/2014/main" id="{942453A1-5C45-453F-B338-8F0B49B22491}"/>
              </a:ext>
            </a:extLst>
          </p:cNvPr>
          <p:cNvSpPr txBox="1"/>
          <p:nvPr/>
        </p:nvSpPr>
        <p:spPr>
          <a:xfrm>
            <a:off x="9607520" y="6550223"/>
            <a:ext cx="320922" cy="307777"/>
          </a:xfrm>
          <a:prstGeom prst="rect">
            <a:avLst/>
          </a:prstGeom>
          <a:noFill/>
        </p:spPr>
        <p:txBody>
          <a:bodyPr wrap="none" rtlCol="0">
            <a:spAutoFit/>
          </a:bodyPr>
          <a:lstStyle/>
          <a:p>
            <a:pPr algn="l"/>
            <a:r>
              <a:rPr kumimoji="1" lang="ja-JP" altLang="en-US" sz="1400" b="1" dirty="0">
                <a:latin typeface="BIZ UDPゴシック" panose="020B0400000000000000" pitchFamily="50" charset="-128"/>
                <a:ea typeface="BIZ UDPゴシック" panose="020B0400000000000000" pitchFamily="50" charset="-128"/>
              </a:rPr>
              <a:t>３</a:t>
            </a:r>
          </a:p>
        </p:txBody>
      </p:sp>
      <p:graphicFrame>
        <p:nvGraphicFramePr>
          <p:cNvPr id="2" name="表 1">
            <a:extLst>
              <a:ext uri="{FF2B5EF4-FFF2-40B4-BE49-F238E27FC236}">
                <a16:creationId xmlns:a16="http://schemas.microsoft.com/office/drawing/2014/main" id="{B02E742C-97D1-4CC9-B131-B5B74F68FFE3}"/>
              </a:ext>
            </a:extLst>
          </p:cNvPr>
          <p:cNvGraphicFramePr>
            <a:graphicFrameLocks noGrp="1"/>
          </p:cNvGraphicFramePr>
          <p:nvPr>
            <p:extLst>
              <p:ext uri="{D42A27DB-BD31-4B8C-83A1-F6EECF244321}">
                <p14:modId xmlns:p14="http://schemas.microsoft.com/office/powerpoint/2010/main" val="251133205"/>
              </p:ext>
            </p:extLst>
          </p:nvPr>
        </p:nvGraphicFramePr>
        <p:xfrm>
          <a:off x="204266" y="1671368"/>
          <a:ext cx="9434992" cy="1895431"/>
        </p:xfrm>
        <a:graphic>
          <a:graphicData uri="http://schemas.openxmlformats.org/drawingml/2006/table">
            <a:tbl>
              <a:tblPr firstRow="1" firstCol="1" bandRow="1">
                <a:tableStyleId>{5940675A-B579-460E-94D1-54222C63F5DA}</a:tableStyleId>
              </a:tblPr>
              <a:tblGrid>
                <a:gridCol w="4761781">
                  <a:extLst>
                    <a:ext uri="{9D8B030D-6E8A-4147-A177-3AD203B41FA5}">
                      <a16:colId xmlns:a16="http://schemas.microsoft.com/office/drawing/2014/main" val="1816187866"/>
                    </a:ext>
                  </a:extLst>
                </a:gridCol>
                <a:gridCol w="4673211">
                  <a:extLst>
                    <a:ext uri="{9D8B030D-6E8A-4147-A177-3AD203B41FA5}">
                      <a16:colId xmlns:a16="http://schemas.microsoft.com/office/drawing/2014/main" val="1992094507"/>
                    </a:ext>
                  </a:extLst>
                </a:gridCol>
              </a:tblGrid>
              <a:tr h="118489">
                <a:tc>
                  <a:txBody>
                    <a:bodyPr/>
                    <a:lstStyle/>
                    <a:p>
                      <a:pPr algn="just"/>
                      <a:r>
                        <a:rPr lang="ja-JP" altLang="en-US" sz="16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改訂案</a:t>
                      </a:r>
                    </a:p>
                  </a:txBody>
                  <a:tcPr marL="54392" marR="54392" marT="0" marB="0"/>
                </a:tc>
                <a:tc>
                  <a:txBody>
                    <a:bodyPr/>
                    <a:lstStyle/>
                    <a:p>
                      <a:pPr algn="just"/>
                      <a:r>
                        <a:rPr lang="ja-JP" altLang="en-US" sz="1600" kern="10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改訂前</a:t>
                      </a:r>
                    </a:p>
                  </a:txBody>
                  <a:tcPr marL="54392" marR="54392" marT="0" marB="0"/>
                </a:tc>
                <a:extLst>
                  <a:ext uri="{0D108BD9-81ED-4DB2-BD59-A6C34878D82A}">
                    <a16:rowId xmlns:a16="http://schemas.microsoft.com/office/drawing/2014/main" val="2058293996"/>
                  </a:ext>
                </a:extLst>
              </a:tr>
              <a:tr h="1651591">
                <a:tc>
                  <a:txBody>
                    <a:bodyPr/>
                    <a:lstStyle/>
                    <a:p>
                      <a:pPr marL="0" algn="just" defTabSz="914400" rtl="0" eaLnBrk="1" latinLnBrk="0" hangingPunct="1"/>
                      <a:r>
                        <a:rPr kumimoji="1" lang="ja-JP" altLang="en-US" sz="16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２　削除の要請等（条例第</a:t>
                      </a:r>
                      <a:r>
                        <a:rPr kumimoji="1" lang="en-US" sz="16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12</a:t>
                      </a:r>
                      <a:r>
                        <a:rPr kumimoji="1" lang="ja-JP" altLang="en-US" sz="16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条）</a:t>
                      </a:r>
                    </a:p>
                    <a:p>
                      <a:pPr marL="0" algn="just" defTabSz="914400" rtl="0" eaLnBrk="1" latinLnBrk="0" hangingPunct="1"/>
                      <a:r>
                        <a:rPr kumimoji="1" lang="en-US" sz="16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kumimoji="1" lang="ja-JP" altLang="en-US" sz="16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４</a:t>
                      </a:r>
                      <a:r>
                        <a:rPr kumimoji="1" lang="en-US" sz="16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kumimoji="1" lang="ja-JP" altLang="en-US" sz="16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「特定電気通信役務提供者」について</a:t>
                      </a:r>
                    </a:p>
                    <a:p>
                      <a:pPr marL="0" algn="just" defTabSz="914400" rtl="0" eaLnBrk="1" latinLnBrk="0" hangingPunct="1"/>
                      <a:r>
                        <a:rPr kumimoji="1" lang="ja-JP" altLang="en-US" sz="16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「特定電気通信役務提供者」とは、特定電気通信</a:t>
                      </a:r>
                      <a:r>
                        <a:rPr kumimoji="1" lang="ja-JP" altLang="en-US" sz="1600" b="1" u="sng" kern="100" dirty="0">
                          <a:solidFill>
                            <a:schemeClr val="tx1"/>
                          </a:solidFill>
                          <a:effectLst/>
                          <a:highlight>
                            <a:srgbClr val="FFFF00"/>
                          </a:highlight>
                          <a:latin typeface="BIZ UDPゴシック" panose="020B0400000000000000" pitchFamily="50" charset="-128"/>
                          <a:ea typeface="BIZ UDPゴシック" panose="020B0400000000000000" pitchFamily="50" charset="-128"/>
                          <a:cs typeface="Times New Roman" panose="02020603050405020304" pitchFamily="18" charset="0"/>
                        </a:rPr>
                        <a:t>による情報の流通によって発生する権利侵害等への対処</a:t>
                      </a:r>
                      <a:r>
                        <a:rPr kumimoji="1" lang="ja-JP" altLang="en-US" sz="16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に関する法律（平成</a:t>
                      </a:r>
                      <a:r>
                        <a:rPr kumimoji="1" lang="en-US" sz="16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13</a:t>
                      </a:r>
                      <a:r>
                        <a:rPr kumimoji="1" lang="ja-JP" altLang="en-US" sz="16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年法律第</a:t>
                      </a:r>
                      <a:r>
                        <a:rPr kumimoji="1" lang="en-US" sz="16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137</a:t>
                      </a:r>
                      <a:r>
                        <a:rPr kumimoji="1" lang="ja-JP" altLang="en-US" sz="16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号）第２条　　　第</a:t>
                      </a:r>
                      <a:r>
                        <a:rPr kumimoji="1" lang="ja-JP" altLang="en-US" sz="1600" b="1" u="sng" kern="100" dirty="0">
                          <a:solidFill>
                            <a:schemeClr val="tx1"/>
                          </a:solidFill>
                          <a:effectLst/>
                          <a:highlight>
                            <a:srgbClr val="FFFF00"/>
                          </a:highlight>
                          <a:latin typeface="BIZ UDPゴシック" panose="020B0400000000000000" pitchFamily="50" charset="-128"/>
                          <a:ea typeface="BIZ UDPゴシック" panose="020B0400000000000000" pitchFamily="50" charset="-128"/>
                          <a:cs typeface="Times New Roman" panose="02020603050405020304" pitchFamily="18" charset="0"/>
                        </a:rPr>
                        <a:t>４</a:t>
                      </a:r>
                      <a:r>
                        <a:rPr kumimoji="1" lang="ja-JP" altLang="en-US" sz="16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号に規定されているが、・・・</a:t>
                      </a:r>
                    </a:p>
                  </a:txBody>
                  <a:tcPr marL="68580" marR="68580" marT="0" marB="0"/>
                </a:tc>
                <a:tc>
                  <a:txBody>
                    <a:bodyPr/>
                    <a:lstStyle/>
                    <a:p>
                      <a:pPr marL="0" algn="just" defTabSz="914400" rtl="0" eaLnBrk="1" latinLnBrk="0" hangingPunct="1"/>
                      <a:r>
                        <a:rPr kumimoji="1" lang="ja-JP" altLang="en-US" sz="16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２　削除の要請等（条例第</a:t>
                      </a:r>
                      <a:r>
                        <a:rPr kumimoji="1" lang="en-US" sz="16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12</a:t>
                      </a:r>
                      <a:r>
                        <a:rPr kumimoji="1" lang="ja-JP" altLang="en-US" sz="16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条）</a:t>
                      </a:r>
                    </a:p>
                    <a:p>
                      <a:pPr marL="0" algn="just" defTabSz="914400" rtl="0" eaLnBrk="1" latinLnBrk="0" hangingPunct="1"/>
                      <a:r>
                        <a:rPr kumimoji="1" lang="en-US" sz="16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kumimoji="1" lang="ja-JP" altLang="en-US" sz="16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４</a:t>
                      </a:r>
                      <a:r>
                        <a:rPr kumimoji="1" lang="en-US" sz="16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kumimoji="1" lang="ja-JP" altLang="en-US" sz="16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「特定電気通信役務提供者」について</a:t>
                      </a:r>
                    </a:p>
                    <a:p>
                      <a:pPr marL="0" algn="just" defTabSz="914400" rtl="0" eaLnBrk="1" latinLnBrk="0" hangingPunct="1"/>
                      <a:r>
                        <a:rPr kumimoji="1" lang="ja-JP" altLang="en-US" sz="16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「特定電気通信役務提供者」とは、特定電気通信</a:t>
                      </a:r>
                      <a:r>
                        <a:rPr kumimoji="1" lang="ja-JP" altLang="en-US" sz="1600" b="1" u="sng" kern="100" dirty="0">
                          <a:solidFill>
                            <a:schemeClr val="tx1"/>
                          </a:solidFill>
                          <a:effectLst/>
                          <a:highlight>
                            <a:srgbClr val="FFFF00"/>
                          </a:highlight>
                          <a:latin typeface="BIZ UDPゴシック" panose="020B0400000000000000" pitchFamily="50" charset="-128"/>
                          <a:ea typeface="BIZ UDPゴシック" panose="020B0400000000000000" pitchFamily="50" charset="-128"/>
                          <a:cs typeface="Times New Roman" panose="02020603050405020304" pitchFamily="18" charset="0"/>
                        </a:rPr>
                        <a:t>役務提供者の損害賠償責任の制限及び発信者情報の開示</a:t>
                      </a:r>
                      <a:r>
                        <a:rPr kumimoji="1" lang="ja-JP" altLang="en-US" sz="16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に関する法律（平成</a:t>
                      </a:r>
                      <a:r>
                        <a:rPr kumimoji="1" lang="en-US" sz="16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13</a:t>
                      </a:r>
                      <a:r>
                        <a:rPr kumimoji="1" lang="ja-JP" altLang="en-US" sz="16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年法律第</a:t>
                      </a:r>
                      <a:r>
                        <a:rPr kumimoji="1" lang="en-US" sz="16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137</a:t>
                      </a:r>
                      <a:r>
                        <a:rPr kumimoji="1" lang="ja-JP" altLang="en-US" sz="16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号）第２条第</a:t>
                      </a:r>
                      <a:r>
                        <a:rPr kumimoji="1" lang="ja-JP" altLang="en-US" sz="1600" b="1" u="sng" kern="100" dirty="0">
                          <a:solidFill>
                            <a:schemeClr val="tx1"/>
                          </a:solidFill>
                          <a:effectLst/>
                          <a:highlight>
                            <a:srgbClr val="FFFF00"/>
                          </a:highlight>
                          <a:latin typeface="BIZ UDPゴシック" panose="020B0400000000000000" pitchFamily="50" charset="-128"/>
                          <a:ea typeface="BIZ UDPゴシック" panose="020B0400000000000000" pitchFamily="50" charset="-128"/>
                          <a:cs typeface="Times New Roman" panose="02020603050405020304" pitchFamily="18" charset="0"/>
                        </a:rPr>
                        <a:t>３</a:t>
                      </a:r>
                      <a:r>
                        <a:rPr kumimoji="1" lang="ja-JP" altLang="en-US" sz="16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号に規定されているが、・・・</a:t>
                      </a:r>
                    </a:p>
                  </a:txBody>
                  <a:tcPr marL="68580" marR="68580" marT="0" marB="0"/>
                </a:tc>
                <a:extLst>
                  <a:ext uri="{0D108BD9-81ED-4DB2-BD59-A6C34878D82A}">
                    <a16:rowId xmlns:a16="http://schemas.microsoft.com/office/drawing/2014/main" val="1271525365"/>
                  </a:ext>
                </a:extLst>
              </a:tr>
            </a:tbl>
          </a:graphicData>
        </a:graphic>
      </p:graphicFrame>
      <p:cxnSp>
        <p:nvCxnSpPr>
          <p:cNvPr id="12" name="直線コネクタ 11">
            <a:extLst>
              <a:ext uri="{FF2B5EF4-FFF2-40B4-BE49-F238E27FC236}">
                <a16:creationId xmlns:a16="http://schemas.microsoft.com/office/drawing/2014/main" id="{4A12F4FF-C550-4BB5-BF3A-BE650A92B950}"/>
              </a:ext>
            </a:extLst>
          </p:cNvPr>
          <p:cNvCxnSpPr/>
          <p:nvPr/>
        </p:nvCxnSpPr>
        <p:spPr>
          <a:xfrm>
            <a:off x="0" y="744195"/>
            <a:ext cx="9906000" cy="0"/>
          </a:xfrm>
          <a:prstGeom prst="line">
            <a:avLst/>
          </a:prstGeom>
          <a:ln w="22225">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sp>
        <p:nvSpPr>
          <p:cNvPr id="13" name="テキスト ボックス 12">
            <a:extLst>
              <a:ext uri="{FF2B5EF4-FFF2-40B4-BE49-F238E27FC236}">
                <a16:creationId xmlns:a16="http://schemas.microsoft.com/office/drawing/2014/main" id="{8D05B408-7470-4BE4-AC85-9A31CC2BFF56}"/>
              </a:ext>
            </a:extLst>
          </p:cNvPr>
          <p:cNvSpPr txBox="1"/>
          <p:nvPr/>
        </p:nvSpPr>
        <p:spPr>
          <a:xfrm>
            <a:off x="0" y="29976"/>
            <a:ext cx="7130478" cy="707886"/>
          </a:xfrm>
          <a:prstGeom prst="rect">
            <a:avLst/>
          </a:prstGeom>
          <a:noFill/>
        </p:spPr>
        <p:txBody>
          <a:bodyPr wrap="none" rtlCol="0">
            <a:spAutoFit/>
          </a:bodyPr>
          <a:lstStyle/>
          <a:p>
            <a:r>
              <a:rPr kumimoji="1" lang="ja-JP" altLang="en-US" sz="2000" b="1" dirty="0">
                <a:latin typeface="BIZ UDPゴシック" panose="020B0400000000000000" pitchFamily="50" charset="-128"/>
                <a:ea typeface="BIZ UDPゴシック" panose="020B0400000000000000" pitchFamily="50" charset="-128"/>
              </a:rPr>
              <a:t>インターネット上の不当な差別的言動に係る侵害情報に対する</a:t>
            </a:r>
            <a:endParaRPr kumimoji="1" lang="en-US" altLang="ja-JP" sz="2000" b="1" dirty="0">
              <a:latin typeface="BIZ UDPゴシック" panose="020B0400000000000000" pitchFamily="50" charset="-128"/>
              <a:ea typeface="BIZ UDPゴシック" panose="020B0400000000000000" pitchFamily="50" charset="-128"/>
            </a:endParaRPr>
          </a:p>
          <a:p>
            <a:r>
              <a:rPr kumimoji="1" lang="ja-JP" altLang="en-US" sz="2000" b="1" dirty="0">
                <a:latin typeface="BIZ UDPゴシック" panose="020B0400000000000000" pitchFamily="50" charset="-128"/>
                <a:ea typeface="BIZ UDPゴシック" panose="020B0400000000000000" pitchFamily="50" charset="-128"/>
              </a:rPr>
              <a:t>削除の要請等及び説示又は助言の実施に</a:t>
            </a:r>
            <a:r>
              <a:rPr kumimoji="1" lang="ja-JP" altLang="en-US" sz="2000" b="1">
                <a:latin typeface="BIZ UDPゴシック" panose="020B0400000000000000" pitchFamily="50" charset="-128"/>
                <a:ea typeface="BIZ UDPゴシック" panose="020B0400000000000000" pitchFamily="50" charset="-128"/>
              </a:rPr>
              <a:t>関する指針について</a:t>
            </a:r>
            <a:endParaRPr kumimoji="1" lang="ja-JP" altLang="en-US" sz="2000" b="1" dirty="0">
              <a:latin typeface="BIZ UDPゴシック" panose="020B0400000000000000" pitchFamily="50" charset="-128"/>
              <a:ea typeface="BIZ UDPゴシック" panose="020B0400000000000000" pitchFamily="50" charset="-128"/>
            </a:endParaRPr>
          </a:p>
        </p:txBody>
      </p:sp>
      <p:sp>
        <p:nvSpPr>
          <p:cNvPr id="14" name="正方形/長方形 13">
            <a:extLst>
              <a:ext uri="{FF2B5EF4-FFF2-40B4-BE49-F238E27FC236}">
                <a16:creationId xmlns:a16="http://schemas.microsoft.com/office/drawing/2014/main" id="{198DBB13-2151-4115-92ED-F4C39AB8ACEE}"/>
              </a:ext>
            </a:extLst>
          </p:cNvPr>
          <p:cNvSpPr/>
          <p:nvPr/>
        </p:nvSpPr>
        <p:spPr>
          <a:xfrm>
            <a:off x="8898467" y="17959"/>
            <a:ext cx="1007533" cy="395722"/>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BIZ UDPゴシック" panose="020B0400000000000000" pitchFamily="50" charset="-128"/>
                <a:ea typeface="BIZ UDPゴシック" panose="020B0400000000000000" pitchFamily="50" charset="-128"/>
              </a:rPr>
              <a:t>資料５</a:t>
            </a:r>
          </a:p>
        </p:txBody>
      </p:sp>
    </p:spTree>
    <p:extLst>
      <p:ext uri="{BB962C8B-B14F-4D97-AF65-F5344CB8AC3E}">
        <p14:creationId xmlns:p14="http://schemas.microsoft.com/office/powerpoint/2010/main" val="195902418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1287</TotalTime>
  <Words>1148</Words>
  <Application>Microsoft Office PowerPoint</Application>
  <PresentationFormat>A4 210 x 297 mm</PresentationFormat>
  <Paragraphs>43</Paragraphs>
  <Slides>3</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3</vt:i4>
      </vt:variant>
    </vt:vector>
  </HeadingPairs>
  <TitlesOfParts>
    <vt:vector size="8" baseType="lpstr">
      <vt:lpstr>BIZ UDPゴシック</vt:lpstr>
      <vt:lpstr>Arial</vt:lpstr>
      <vt:lpstr>Calibri</vt:lpstr>
      <vt:lpstr>Calibri Light</vt:lpstr>
      <vt:lpstr>Office テーマ</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森田　裕之</dc:creator>
  <cp:lastModifiedBy>矢木　宏昭</cp:lastModifiedBy>
  <cp:revision>104</cp:revision>
  <cp:lastPrinted>2025-02-05T00:39:13Z</cp:lastPrinted>
  <dcterms:created xsi:type="dcterms:W3CDTF">2024-12-18T07:40:30Z</dcterms:created>
  <dcterms:modified xsi:type="dcterms:W3CDTF">2025-10-24T01:44:50Z</dcterms:modified>
</cp:coreProperties>
</file>