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
  </p:notesMasterIdLst>
  <p:sldIdLst>
    <p:sldId id="256" r:id="rId2"/>
    <p:sldId id="263" r:id="rId3"/>
  </p:sldIdLst>
  <p:sldSz cx="9906000" cy="6858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15" userDrawn="1">
          <p15:clr>
            <a:srgbClr val="A4A3A4"/>
          </p15:clr>
        </p15:guide>
        <p15:guide id="2" pos="31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howGuides="1">
      <p:cViewPr varScale="1">
        <p:scale>
          <a:sx n="59" d="100"/>
          <a:sy n="59" d="100"/>
        </p:scale>
        <p:origin x="67" y="442"/>
      </p:cViewPr>
      <p:guideLst>
        <p:guide orient="horz" pos="2115"/>
        <p:guide pos="31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AB91D278-B5CE-4764-B97D-72B5199069C3}" type="datetimeFigureOut">
              <a:rPr kumimoji="1" lang="ja-JP" altLang="en-US" smtClean="0"/>
              <a:t>2025/10/23</a:t>
            </a:fld>
            <a:endParaRPr kumimoji="1" lang="ja-JP" altLang="en-US"/>
          </a:p>
        </p:txBody>
      </p:sp>
      <p:sp>
        <p:nvSpPr>
          <p:cNvPr id="4" name="スライド イメージ プレースホルダー 3"/>
          <p:cNvSpPr>
            <a:spLocks noGrp="1" noRot="1" noChangeAspect="1"/>
          </p:cNvSpPr>
          <p:nvPr>
            <p:ph type="sldImg" idx="2"/>
          </p:nvPr>
        </p:nvSpPr>
        <p:spPr>
          <a:xfrm>
            <a:off x="981075" y="1241425"/>
            <a:ext cx="4835525" cy="3349625"/>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CDADF164-BB5C-4C0A-B751-B460E1B96D43}" type="slidenum">
              <a:rPr kumimoji="1" lang="ja-JP" altLang="en-US" smtClean="0"/>
              <a:t>‹#›</a:t>
            </a:fld>
            <a:endParaRPr kumimoji="1" lang="ja-JP" altLang="en-US"/>
          </a:p>
        </p:txBody>
      </p:sp>
    </p:spTree>
    <p:extLst>
      <p:ext uri="{BB962C8B-B14F-4D97-AF65-F5344CB8AC3E}">
        <p14:creationId xmlns:p14="http://schemas.microsoft.com/office/powerpoint/2010/main" val="168251750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BA285BB7-DECC-4A42-9005-EEB6008D3419}" type="datetimeFigureOut">
              <a:rPr kumimoji="1" lang="ja-JP" altLang="en-US" smtClean="0"/>
              <a:t>2025/10/23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DAA3DB2-FAAA-499B-8BC8-815B2D124B12}" type="slidenum">
              <a:rPr kumimoji="1" lang="ja-JP" altLang="en-US" smtClean="0"/>
              <a:t>‹#›</a:t>
            </a:fld>
            <a:endParaRPr kumimoji="1" lang="ja-JP" altLang="en-US"/>
          </a:p>
        </p:txBody>
      </p:sp>
    </p:spTree>
    <p:extLst>
      <p:ext uri="{BB962C8B-B14F-4D97-AF65-F5344CB8AC3E}">
        <p14:creationId xmlns:p14="http://schemas.microsoft.com/office/powerpoint/2010/main" val="25561575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A285BB7-DECC-4A42-9005-EEB6008D3419}" type="datetimeFigureOut">
              <a:rPr kumimoji="1" lang="ja-JP" altLang="en-US" smtClean="0"/>
              <a:t>2025/10/23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DAA3DB2-FAAA-499B-8BC8-815B2D124B12}" type="slidenum">
              <a:rPr kumimoji="1" lang="ja-JP" altLang="en-US" smtClean="0"/>
              <a:t>‹#›</a:t>
            </a:fld>
            <a:endParaRPr kumimoji="1" lang="ja-JP" altLang="en-US"/>
          </a:p>
        </p:txBody>
      </p:sp>
    </p:spTree>
    <p:extLst>
      <p:ext uri="{BB962C8B-B14F-4D97-AF65-F5344CB8AC3E}">
        <p14:creationId xmlns:p14="http://schemas.microsoft.com/office/powerpoint/2010/main" val="4446449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A285BB7-DECC-4A42-9005-EEB6008D3419}" type="datetimeFigureOut">
              <a:rPr kumimoji="1" lang="ja-JP" altLang="en-US" smtClean="0"/>
              <a:t>2025/10/23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DAA3DB2-FAAA-499B-8BC8-815B2D124B12}" type="slidenum">
              <a:rPr kumimoji="1" lang="ja-JP" altLang="en-US" smtClean="0"/>
              <a:t>‹#›</a:t>
            </a:fld>
            <a:endParaRPr kumimoji="1" lang="ja-JP" altLang="en-US"/>
          </a:p>
        </p:txBody>
      </p:sp>
    </p:spTree>
    <p:extLst>
      <p:ext uri="{BB962C8B-B14F-4D97-AF65-F5344CB8AC3E}">
        <p14:creationId xmlns:p14="http://schemas.microsoft.com/office/powerpoint/2010/main" val="32381115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A285BB7-DECC-4A42-9005-EEB6008D3419}" type="datetimeFigureOut">
              <a:rPr kumimoji="1" lang="ja-JP" altLang="en-US" smtClean="0"/>
              <a:t>2025/10/23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DAA3DB2-FAAA-499B-8BC8-815B2D124B12}" type="slidenum">
              <a:rPr kumimoji="1" lang="ja-JP" altLang="en-US" smtClean="0"/>
              <a:t>‹#›</a:t>
            </a:fld>
            <a:endParaRPr kumimoji="1" lang="ja-JP" altLang="en-US"/>
          </a:p>
        </p:txBody>
      </p:sp>
    </p:spTree>
    <p:extLst>
      <p:ext uri="{BB962C8B-B14F-4D97-AF65-F5344CB8AC3E}">
        <p14:creationId xmlns:p14="http://schemas.microsoft.com/office/powerpoint/2010/main" val="8380573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A285BB7-DECC-4A42-9005-EEB6008D3419}" type="datetimeFigureOut">
              <a:rPr kumimoji="1" lang="ja-JP" altLang="en-US" smtClean="0"/>
              <a:t>2025/10/23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DAA3DB2-FAAA-499B-8BC8-815B2D124B12}" type="slidenum">
              <a:rPr kumimoji="1" lang="ja-JP" altLang="en-US" smtClean="0"/>
              <a:t>‹#›</a:t>
            </a:fld>
            <a:endParaRPr kumimoji="1" lang="ja-JP" altLang="en-US"/>
          </a:p>
        </p:txBody>
      </p:sp>
    </p:spTree>
    <p:extLst>
      <p:ext uri="{BB962C8B-B14F-4D97-AF65-F5344CB8AC3E}">
        <p14:creationId xmlns:p14="http://schemas.microsoft.com/office/powerpoint/2010/main" val="18838822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A285BB7-DECC-4A42-9005-EEB6008D3419}" type="datetimeFigureOut">
              <a:rPr kumimoji="1" lang="ja-JP" altLang="en-US" smtClean="0"/>
              <a:t>2025/10/23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DAA3DB2-FAAA-499B-8BC8-815B2D124B12}" type="slidenum">
              <a:rPr kumimoji="1" lang="ja-JP" altLang="en-US" smtClean="0"/>
              <a:t>‹#›</a:t>
            </a:fld>
            <a:endParaRPr kumimoji="1" lang="ja-JP" altLang="en-US"/>
          </a:p>
        </p:txBody>
      </p:sp>
    </p:spTree>
    <p:extLst>
      <p:ext uri="{BB962C8B-B14F-4D97-AF65-F5344CB8AC3E}">
        <p14:creationId xmlns:p14="http://schemas.microsoft.com/office/powerpoint/2010/main" val="31440277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A285BB7-DECC-4A42-9005-EEB6008D3419}" type="datetimeFigureOut">
              <a:rPr kumimoji="1" lang="ja-JP" altLang="en-US" smtClean="0"/>
              <a:t>2025/10/23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FDAA3DB2-FAAA-499B-8BC8-815B2D124B12}" type="slidenum">
              <a:rPr kumimoji="1" lang="ja-JP" altLang="en-US" smtClean="0"/>
              <a:t>‹#›</a:t>
            </a:fld>
            <a:endParaRPr kumimoji="1" lang="ja-JP" altLang="en-US"/>
          </a:p>
        </p:txBody>
      </p:sp>
    </p:spTree>
    <p:extLst>
      <p:ext uri="{BB962C8B-B14F-4D97-AF65-F5344CB8AC3E}">
        <p14:creationId xmlns:p14="http://schemas.microsoft.com/office/powerpoint/2010/main" val="6501384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BA285BB7-DECC-4A42-9005-EEB6008D3419}" type="datetimeFigureOut">
              <a:rPr kumimoji="1" lang="ja-JP" altLang="en-US" smtClean="0"/>
              <a:t>2025/10/23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FDAA3DB2-FAAA-499B-8BC8-815B2D124B12}" type="slidenum">
              <a:rPr kumimoji="1" lang="ja-JP" altLang="en-US" smtClean="0"/>
              <a:t>‹#›</a:t>
            </a:fld>
            <a:endParaRPr kumimoji="1" lang="ja-JP" altLang="en-US"/>
          </a:p>
        </p:txBody>
      </p:sp>
    </p:spTree>
    <p:extLst>
      <p:ext uri="{BB962C8B-B14F-4D97-AF65-F5344CB8AC3E}">
        <p14:creationId xmlns:p14="http://schemas.microsoft.com/office/powerpoint/2010/main" val="8667232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A285BB7-DECC-4A42-9005-EEB6008D3419}" type="datetimeFigureOut">
              <a:rPr kumimoji="1" lang="ja-JP" altLang="en-US" smtClean="0"/>
              <a:t>2025/10/23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FDAA3DB2-FAAA-499B-8BC8-815B2D124B12}" type="slidenum">
              <a:rPr kumimoji="1" lang="ja-JP" altLang="en-US" smtClean="0"/>
              <a:t>‹#›</a:t>
            </a:fld>
            <a:endParaRPr kumimoji="1" lang="ja-JP" altLang="en-US"/>
          </a:p>
        </p:txBody>
      </p:sp>
    </p:spTree>
    <p:extLst>
      <p:ext uri="{BB962C8B-B14F-4D97-AF65-F5344CB8AC3E}">
        <p14:creationId xmlns:p14="http://schemas.microsoft.com/office/powerpoint/2010/main" val="29149777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A285BB7-DECC-4A42-9005-EEB6008D3419}" type="datetimeFigureOut">
              <a:rPr kumimoji="1" lang="ja-JP" altLang="en-US" smtClean="0"/>
              <a:t>2025/10/23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DAA3DB2-FAAA-499B-8BC8-815B2D124B12}" type="slidenum">
              <a:rPr kumimoji="1" lang="ja-JP" altLang="en-US" smtClean="0"/>
              <a:t>‹#›</a:t>
            </a:fld>
            <a:endParaRPr kumimoji="1" lang="ja-JP" altLang="en-US"/>
          </a:p>
        </p:txBody>
      </p:sp>
    </p:spTree>
    <p:extLst>
      <p:ext uri="{BB962C8B-B14F-4D97-AF65-F5344CB8AC3E}">
        <p14:creationId xmlns:p14="http://schemas.microsoft.com/office/powerpoint/2010/main" val="40793385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A285BB7-DECC-4A42-9005-EEB6008D3419}" type="datetimeFigureOut">
              <a:rPr kumimoji="1" lang="ja-JP" altLang="en-US" smtClean="0"/>
              <a:t>2025/10/23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DAA3DB2-FAAA-499B-8BC8-815B2D124B12}" type="slidenum">
              <a:rPr kumimoji="1" lang="ja-JP" altLang="en-US" smtClean="0"/>
              <a:t>‹#›</a:t>
            </a:fld>
            <a:endParaRPr kumimoji="1" lang="ja-JP" altLang="en-US"/>
          </a:p>
        </p:txBody>
      </p:sp>
    </p:spTree>
    <p:extLst>
      <p:ext uri="{BB962C8B-B14F-4D97-AF65-F5344CB8AC3E}">
        <p14:creationId xmlns:p14="http://schemas.microsoft.com/office/powerpoint/2010/main" val="7952823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A285BB7-DECC-4A42-9005-EEB6008D3419}" type="datetimeFigureOut">
              <a:rPr kumimoji="1" lang="ja-JP" altLang="en-US" smtClean="0"/>
              <a:t>2025/10/23</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AA3DB2-FAAA-499B-8BC8-815B2D124B12}" type="slidenum">
              <a:rPr kumimoji="1" lang="ja-JP" altLang="en-US" smtClean="0"/>
              <a:t>‹#›</a:t>
            </a:fld>
            <a:endParaRPr kumimoji="1" lang="ja-JP" altLang="en-US"/>
          </a:p>
        </p:txBody>
      </p:sp>
    </p:spTree>
    <p:extLst>
      <p:ext uri="{BB962C8B-B14F-4D97-AF65-F5344CB8AC3E}">
        <p14:creationId xmlns:p14="http://schemas.microsoft.com/office/powerpoint/2010/main" val="19369746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直線コネクタ 6">
            <a:extLst>
              <a:ext uri="{FF2B5EF4-FFF2-40B4-BE49-F238E27FC236}">
                <a16:creationId xmlns:a16="http://schemas.microsoft.com/office/drawing/2014/main" id="{C0B1D3D2-35F2-4F49-948B-84BE11B5445D}"/>
              </a:ext>
            </a:extLst>
          </p:cNvPr>
          <p:cNvCxnSpPr>
            <a:cxnSpLocks/>
          </p:cNvCxnSpPr>
          <p:nvPr/>
        </p:nvCxnSpPr>
        <p:spPr>
          <a:xfrm>
            <a:off x="0" y="406287"/>
            <a:ext cx="9906000" cy="0"/>
          </a:xfrm>
          <a:prstGeom prst="line">
            <a:avLst/>
          </a:prstGeom>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3" name="テキスト ボックス 2">
            <a:extLst>
              <a:ext uri="{FF2B5EF4-FFF2-40B4-BE49-F238E27FC236}">
                <a16:creationId xmlns:a16="http://schemas.microsoft.com/office/drawing/2014/main" id="{CE670847-1CAB-47F2-B4A0-B49AE76A5EAD}"/>
              </a:ext>
            </a:extLst>
          </p:cNvPr>
          <p:cNvSpPr txBox="1"/>
          <p:nvPr/>
        </p:nvSpPr>
        <p:spPr>
          <a:xfrm>
            <a:off x="9607520" y="6550223"/>
            <a:ext cx="298480" cy="307777"/>
          </a:xfrm>
          <a:prstGeom prst="rect">
            <a:avLst/>
          </a:prstGeom>
          <a:noFill/>
        </p:spPr>
        <p:txBody>
          <a:bodyPr wrap="none" rtlCol="0">
            <a:spAutoFit/>
          </a:bodyPr>
          <a:lstStyle/>
          <a:p>
            <a:pPr algn="l"/>
            <a:r>
              <a:rPr kumimoji="1" lang="ja-JP" altLang="en-US" sz="1400" b="1" dirty="0">
                <a:latin typeface="BIZ UDPゴシック" panose="020B0400000000000000" pitchFamily="50" charset="-128"/>
                <a:ea typeface="BIZ UDPゴシック" panose="020B0400000000000000" pitchFamily="50" charset="-128"/>
              </a:rPr>
              <a:t>１</a:t>
            </a:r>
          </a:p>
        </p:txBody>
      </p:sp>
      <p:sp>
        <p:nvSpPr>
          <p:cNvPr id="11" name="正方形/長方形 10">
            <a:extLst>
              <a:ext uri="{FF2B5EF4-FFF2-40B4-BE49-F238E27FC236}">
                <a16:creationId xmlns:a16="http://schemas.microsoft.com/office/drawing/2014/main" id="{7466D8C4-37DA-4416-82D1-1A1311D764EC}"/>
              </a:ext>
            </a:extLst>
          </p:cNvPr>
          <p:cNvSpPr/>
          <p:nvPr/>
        </p:nvSpPr>
        <p:spPr>
          <a:xfrm>
            <a:off x="8906933" y="0"/>
            <a:ext cx="999067" cy="395722"/>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latin typeface="BIZ UDPゴシック" panose="020B0400000000000000" pitchFamily="50" charset="-128"/>
                <a:ea typeface="BIZ UDPゴシック" panose="020B0400000000000000" pitchFamily="50" charset="-128"/>
              </a:rPr>
              <a:t>資料２</a:t>
            </a:r>
          </a:p>
        </p:txBody>
      </p:sp>
      <p:sp>
        <p:nvSpPr>
          <p:cNvPr id="14" name="テキスト ボックス 13">
            <a:extLst>
              <a:ext uri="{FF2B5EF4-FFF2-40B4-BE49-F238E27FC236}">
                <a16:creationId xmlns:a16="http://schemas.microsoft.com/office/drawing/2014/main" id="{D13DE9DF-EB90-4A42-9832-07C50A84A577}"/>
              </a:ext>
            </a:extLst>
          </p:cNvPr>
          <p:cNvSpPr txBox="1"/>
          <p:nvPr/>
        </p:nvSpPr>
        <p:spPr>
          <a:xfrm>
            <a:off x="2802680" y="-3147"/>
            <a:ext cx="4281941" cy="400110"/>
          </a:xfrm>
          <a:prstGeom prst="rect">
            <a:avLst/>
          </a:prstGeom>
          <a:noFill/>
        </p:spPr>
        <p:txBody>
          <a:bodyPr wrap="none" rtlCol="0">
            <a:spAutoFit/>
          </a:bodyPr>
          <a:lstStyle/>
          <a:p>
            <a:r>
              <a:rPr kumimoji="1" lang="ja-JP" altLang="en-US" sz="2000" b="1" dirty="0">
                <a:latin typeface="BIZ UDPゴシック" panose="020B0400000000000000" pitchFamily="50" charset="-128"/>
                <a:ea typeface="BIZ UDPゴシック" panose="020B0400000000000000" pitchFamily="50" charset="-128"/>
              </a:rPr>
              <a:t>人権侵害情報への対応状況について</a:t>
            </a:r>
          </a:p>
        </p:txBody>
      </p:sp>
      <p:sp>
        <p:nvSpPr>
          <p:cNvPr id="15" name="テキスト ボックス 14">
            <a:extLst>
              <a:ext uri="{FF2B5EF4-FFF2-40B4-BE49-F238E27FC236}">
                <a16:creationId xmlns:a16="http://schemas.microsoft.com/office/drawing/2014/main" id="{EE5102B5-F472-4A05-A810-FBFFF3884D65}"/>
              </a:ext>
            </a:extLst>
          </p:cNvPr>
          <p:cNvSpPr txBox="1"/>
          <p:nvPr/>
        </p:nvSpPr>
        <p:spPr>
          <a:xfrm>
            <a:off x="29058" y="876760"/>
            <a:ext cx="9405139" cy="338554"/>
          </a:xfrm>
          <a:prstGeom prst="rect">
            <a:avLst/>
          </a:prstGeom>
          <a:noFill/>
        </p:spPr>
        <p:txBody>
          <a:bodyPr wrap="none" rtlCol="0">
            <a:spAutoFit/>
          </a:bodyPr>
          <a:lstStyle/>
          <a:p>
            <a:r>
              <a:rPr kumimoji="1" lang="ja-JP" altLang="en-US" sz="1600" dirty="0">
                <a:latin typeface="BIZ UDPゴシック" panose="020B0400000000000000" pitchFamily="50" charset="-128"/>
                <a:ea typeface="BIZ UDPゴシック" panose="020B0400000000000000" pitchFamily="50" charset="-128"/>
              </a:rPr>
              <a:t>明らかに不当な差別的言動と判断できる９２</a:t>
            </a:r>
            <a:r>
              <a:rPr lang="ja-JP" altLang="en-US" sz="1600" kern="100" dirty="0">
                <a:effectLst/>
                <a:latin typeface="游明朝" panose="02020400000000000000" pitchFamily="18" charset="-128"/>
                <a:ea typeface="BIZ UDPゴシック" panose="020B0400000000000000" pitchFamily="50" charset="-128"/>
                <a:cs typeface="Times New Roman" panose="02020603050405020304" pitchFamily="18" charset="0"/>
              </a:rPr>
              <a:t>件</a:t>
            </a:r>
            <a:r>
              <a:rPr lang="ja-JP" altLang="en-US" sz="1600" kern="100" dirty="0">
                <a:latin typeface="游明朝" panose="02020400000000000000" pitchFamily="18" charset="-128"/>
                <a:ea typeface="BIZ UDPゴシック" panose="020B0400000000000000" pitchFamily="50" charset="-128"/>
                <a:cs typeface="Times New Roman" panose="02020603050405020304" pitchFamily="18" charset="0"/>
              </a:rPr>
              <a:t>について、</a:t>
            </a:r>
            <a:r>
              <a:rPr lang="ja-JP" altLang="en-US" sz="1600" kern="100" dirty="0">
                <a:effectLst/>
                <a:latin typeface="游明朝" panose="02020400000000000000" pitchFamily="18" charset="-128"/>
                <a:ea typeface="BIZ UDPゴシック" panose="020B0400000000000000" pitchFamily="50" charset="-128"/>
                <a:cs typeface="Times New Roman" panose="02020603050405020304" pitchFamily="18" charset="0"/>
              </a:rPr>
              <a:t>プロバイダへの削除</a:t>
            </a:r>
            <a:r>
              <a:rPr lang="ja-JP" altLang="en-US" sz="1600" kern="100">
                <a:effectLst/>
                <a:latin typeface="游明朝" panose="02020400000000000000" pitchFamily="18" charset="-128"/>
                <a:ea typeface="BIZ UDPゴシック" panose="020B0400000000000000" pitchFamily="50" charset="-128"/>
                <a:cs typeface="Times New Roman" panose="02020603050405020304" pitchFamily="18" charset="0"/>
              </a:rPr>
              <a:t>要請、国へ</a:t>
            </a:r>
            <a:r>
              <a:rPr lang="ja-JP" altLang="en-US" sz="1600" kern="100" dirty="0">
                <a:effectLst/>
                <a:latin typeface="游明朝" panose="02020400000000000000" pitchFamily="18" charset="-128"/>
                <a:ea typeface="BIZ UDPゴシック" panose="020B0400000000000000" pitchFamily="50" charset="-128"/>
                <a:cs typeface="Times New Roman" panose="02020603050405020304" pitchFamily="18" charset="0"/>
              </a:rPr>
              <a:t>の通報を実施</a:t>
            </a:r>
            <a:endParaRPr lang="en-US" altLang="ja-JP" kern="100" dirty="0">
              <a:effectLst/>
              <a:latin typeface="游明朝" panose="02020400000000000000" pitchFamily="18" charset="-128"/>
              <a:ea typeface="BIZ UDPゴシック" panose="020B0400000000000000" pitchFamily="50" charset="-128"/>
              <a:cs typeface="Times New Roman" panose="02020603050405020304" pitchFamily="18" charset="0"/>
            </a:endParaRPr>
          </a:p>
        </p:txBody>
      </p:sp>
      <p:sp>
        <p:nvSpPr>
          <p:cNvPr id="16" name="正方形/長方形 15">
            <a:extLst>
              <a:ext uri="{FF2B5EF4-FFF2-40B4-BE49-F238E27FC236}">
                <a16:creationId xmlns:a16="http://schemas.microsoft.com/office/drawing/2014/main" id="{0992B3B0-EF1F-44C3-A458-EEBAD8BF770C}"/>
              </a:ext>
            </a:extLst>
          </p:cNvPr>
          <p:cNvSpPr/>
          <p:nvPr/>
        </p:nvSpPr>
        <p:spPr>
          <a:xfrm>
            <a:off x="7538" y="507297"/>
            <a:ext cx="2745447" cy="333601"/>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latin typeface="BIZ UDPゴシック" panose="020B0400000000000000" pitchFamily="50" charset="-128"/>
                <a:ea typeface="BIZ UDPゴシック" panose="020B0400000000000000" pitchFamily="50" charset="-128"/>
              </a:rPr>
              <a:t>削除要請（条例第１２条）</a:t>
            </a:r>
          </a:p>
        </p:txBody>
      </p:sp>
      <p:sp>
        <p:nvSpPr>
          <p:cNvPr id="17" name="テキスト ボックス 16">
            <a:extLst>
              <a:ext uri="{FF2B5EF4-FFF2-40B4-BE49-F238E27FC236}">
                <a16:creationId xmlns:a16="http://schemas.microsoft.com/office/drawing/2014/main" id="{4A99B23A-51DF-41D7-8AA8-BEF8D1858ED0}"/>
              </a:ext>
            </a:extLst>
          </p:cNvPr>
          <p:cNvSpPr txBox="1"/>
          <p:nvPr/>
        </p:nvSpPr>
        <p:spPr>
          <a:xfrm>
            <a:off x="117883" y="1207084"/>
            <a:ext cx="9670234" cy="2603598"/>
          </a:xfrm>
          <a:prstGeom prst="rect">
            <a:avLst/>
          </a:prstGeom>
          <a:solidFill>
            <a:schemeClr val="accent5">
              <a:lumMod val="20000"/>
              <a:lumOff val="80000"/>
            </a:schemeClr>
          </a:solidFill>
          <a:ln>
            <a:noFill/>
          </a:ln>
        </p:spPr>
        <p:txBody>
          <a:bodyPr wrap="square">
            <a:spAutoFit/>
          </a:bodyPr>
          <a:lstStyle/>
          <a:p>
            <a:pPr indent="133350" algn="just">
              <a:lnSpc>
                <a:spcPts val="2200"/>
              </a:lnSpc>
            </a:pPr>
            <a:r>
              <a:rPr lang="ja-JP" altLang="en-US" sz="1600" kern="100" dirty="0">
                <a:latin typeface="游明朝" panose="02020400000000000000" pitchFamily="18" charset="-128"/>
                <a:ea typeface="BIZ UDPゴシック" panose="020B0400000000000000" pitchFamily="50" charset="-128"/>
                <a:cs typeface="Times New Roman" panose="02020603050405020304" pitchFamily="18" charset="0"/>
              </a:rPr>
              <a:t>■市町村及びネットハーモニーからの通報によるもの：９２件</a:t>
            </a:r>
            <a:endParaRPr lang="en-US" altLang="ja-JP" sz="1600" kern="100" dirty="0">
              <a:latin typeface="游明朝" panose="02020400000000000000" pitchFamily="18" charset="-128"/>
              <a:ea typeface="BIZ UDPゴシック" panose="020B0400000000000000" pitchFamily="50" charset="-128"/>
              <a:cs typeface="Times New Roman" panose="02020603050405020304" pitchFamily="18" charset="0"/>
            </a:endParaRPr>
          </a:p>
          <a:p>
            <a:pPr indent="133350" algn="just">
              <a:lnSpc>
                <a:spcPts val="2200"/>
              </a:lnSpc>
            </a:pPr>
            <a:endParaRPr lang="en-US" altLang="ja-JP" sz="1600" kern="100" dirty="0">
              <a:latin typeface="游明朝" panose="02020400000000000000" pitchFamily="18" charset="-128"/>
              <a:ea typeface="BIZ UDPゴシック" panose="020B0400000000000000" pitchFamily="50" charset="-128"/>
              <a:cs typeface="Times New Roman" panose="02020603050405020304" pitchFamily="18" charset="0"/>
            </a:endParaRPr>
          </a:p>
          <a:p>
            <a:pPr indent="133350" algn="just">
              <a:lnSpc>
                <a:spcPts val="2200"/>
              </a:lnSpc>
            </a:pPr>
            <a:r>
              <a:rPr lang="ja-JP" altLang="en-US" sz="1600" kern="100" dirty="0">
                <a:effectLst/>
                <a:latin typeface="游明朝" panose="02020400000000000000" pitchFamily="18" charset="-128"/>
                <a:ea typeface="BIZ UDPゴシック" panose="020B0400000000000000" pitchFamily="50" charset="-128"/>
                <a:cs typeface="Times New Roman" panose="02020603050405020304" pitchFamily="18" charset="0"/>
              </a:rPr>
              <a:t>　　うち、いわゆる</a:t>
            </a:r>
            <a:r>
              <a:rPr lang="ja-JP" altLang="ja-JP" sz="1600" kern="100" dirty="0">
                <a:effectLst/>
                <a:latin typeface="游明朝" panose="02020400000000000000" pitchFamily="18" charset="-128"/>
                <a:ea typeface="BIZ UDPゴシック" panose="020B0400000000000000" pitchFamily="50" charset="-128"/>
                <a:cs typeface="Times New Roman" panose="02020603050405020304" pitchFamily="18" charset="0"/>
              </a:rPr>
              <a:t>同和地区の識別情報の摘示</a:t>
            </a:r>
            <a:r>
              <a:rPr lang="ja-JP" altLang="en-US" sz="1600" kern="100" dirty="0">
                <a:effectLst/>
                <a:latin typeface="游明朝" panose="02020400000000000000" pitchFamily="18" charset="-128"/>
                <a:ea typeface="BIZ UDPゴシック" panose="020B0400000000000000" pitchFamily="50" charset="-128"/>
                <a:cs typeface="Times New Roman" panose="02020603050405020304" pitchFamily="18" charset="0"/>
              </a:rPr>
              <a:t>に関する</a:t>
            </a:r>
            <a:r>
              <a:rPr lang="ja-JP" altLang="en-US" sz="1600" kern="100" dirty="0">
                <a:latin typeface="游明朝" panose="02020400000000000000" pitchFamily="18" charset="-128"/>
                <a:ea typeface="BIZ UDPゴシック" panose="020B0400000000000000" pitchFamily="50" charset="-128"/>
                <a:cs typeface="Times New Roman" panose="02020603050405020304" pitchFamily="18" charset="0"/>
              </a:rPr>
              <a:t>事案</a:t>
            </a:r>
            <a:r>
              <a:rPr lang="ja-JP" altLang="ja-JP" sz="1600" kern="100" dirty="0">
                <a:effectLst/>
                <a:latin typeface="游明朝" panose="02020400000000000000" pitchFamily="18" charset="-128"/>
                <a:ea typeface="BIZ UDPゴシック" panose="020B0400000000000000" pitchFamily="50" charset="-128"/>
                <a:cs typeface="Times New Roman" panose="02020603050405020304" pitchFamily="18" charset="0"/>
              </a:rPr>
              <a:t>：</a:t>
            </a:r>
            <a:r>
              <a:rPr lang="ja-JP" altLang="en-US" sz="1600" kern="100" dirty="0">
                <a:effectLst/>
                <a:latin typeface="游明朝" panose="02020400000000000000" pitchFamily="18" charset="-128"/>
                <a:ea typeface="BIZ UDPゴシック" panose="020B0400000000000000" pitchFamily="50" charset="-128"/>
                <a:cs typeface="Times New Roman" panose="02020603050405020304" pitchFamily="18" charset="0"/>
              </a:rPr>
              <a:t>９２</a:t>
            </a:r>
            <a:r>
              <a:rPr lang="ja-JP" altLang="en-US" sz="1600" kern="100" dirty="0">
                <a:latin typeface="游明朝" panose="02020400000000000000" pitchFamily="18" charset="-128"/>
                <a:ea typeface="BIZ UDPゴシック" panose="020B0400000000000000" pitchFamily="50" charset="-128"/>
                <a:cs typeface="Times New Roman" panose="02020603050405020304" pitchFamily="18" charset="0"/>
              </a:rPr>
              <a:t>件</a:t>
            </a:r>
            <a:endParaRPr lang="en-US" altLang="ja-JP" sz="1600" kern="100" dirty="0">
              <a:latin typeface="游明朝" panose="02020400000000000000" pitchFamily="18" charset="-128"/>
              <a:ea typeface="BIZ UDPゴシック" panose="020B0400000000000000" pitchFamily="50" charset="-128"/>
              <a:cs typeface="Times New Roman" panose="02020603050405020304" pitchFamily="18" charset="0"/>
            </a:endParaRPr>
          </a:p>
          <a:p>
            <a:pPr indent="133350" algn="just">
              <a:lnSpc>
                <a:spcPts val="2200"/>
              </a:lnSpc>
            </a:pPr>
            <a:r>
              <a:rPr lang="ja-JP" altLang="en-US" sz="1600" kern="100" dirty="0">
                <a:effectLst/>
                <a:latin typeface="游明朝" panose="02020400000000000000" pitchFamily="18" charset="-128"/>
                <a:ea typeface="BIZ UDPゴシック" panose="020B0400000000000000" pitchFamily="50" charset="-128"/>
                <a:cs typeface="Times New Roman" panose="02020603050405020304" pitchFamily="18" charset="0"/>
              </a:rPr>
              <a:t>　　　　　　→</a:t>
            </a:r>
            <a:r>
              <a:rPr lang="en-US" altLang="ja-JP" sz="1600" kern="100" dirty="0">
                <a:effectLst/>
                <a:latin typeface="游明朝" panose="02020400000000000000" pitchFamily="18" charset="-128"/>
                <a:ea typeface="BIZ UDPゴシック" panose="020B0400000000000000" pitchFamily="50" charset="-128"/>
                <a:cs typeface="Times New Roman" panose="02020603050405020304" pitchFamily="18" charset="0"/>
              </a:rPr>
              <a:t>※</a:t>
            </a:r>
            <a:r>
              <a:rPr lang="ja-JP" altLang="en-US" sz="1600" kern="100" dirty="0">
                <a:effectLst/>
                <a:latin typeface="游明朝" panose="02020400000000000000" pitchFamily="18" charset="-128"/>
                <a:ea typeface="BIZ UDPゴシック" panose="020B0400000000000000" pitchFamily="50" charset="-128"/>
                <a:cs typeface="Times New Roman" panose="02020603050405020304" pitchFamily="18" charset="0"/>
              </a:rPr>
              <a:t>２９件について、閲覧できない状態であることを確認済み</a:t>
            </a:r>
            <a:endParaRPr lang="en-US" altLang="ja-JP" sz="1600" kern="100" dirty="0">
              <a:effectLst/>
              <a:latin typeface="游明朝" panose="02020400000000000000" pitchFamily="18" charset="-128"/>
              <a:ea typeface="BIZ UDPゴシック" panose="020B0400000000000000" pitchFamily="50" charset="-128"/>
              <a:cs typeface="Times New Roman" panose="02020603050405020304" pitchFamily="18" charset="0"/>
            </a:endParaRPr>
          </a:p>
          <a:p>
            <a:pPr indent="133350" algn="just">
              <a:lnSpc>
                <a:spcPts val="2200"/>
              </a:lnSpc>
            </a:pPr>
            <a:r>
              <a:rPr lang="ja-JP" altLang="en-US" sz="1600" kern="100" dirty="0">
                <a:latin typeface="游明朝" panose="02020400000000000000" pitchFamily="18" charset="-128"/>
                <a:ea typeface="BIZ UDPゴシック" panose="020B0400000000000000" pitchFamily="50" charset="-128"/>
                <a:cs typeface="Times New Roman" panose="02020603050405020304" pitchFamily="18" charset="0"/>
              </a:rPr>
              <a:t>　　　　　　　　　</a:t>
            </a:r>
            <a:r>
              <a:rPr lang="ja-JP" altLang="en-US" sz="1600" kern="100" dirty="0">
                <a:effectLst/>
                <a:latin typeface="游明朝" panose="02020400000000000000" pitchFamily="18" charset="-128"/>
                <a:ea typeface="BIZ UDPゴシック" panose="020B0400000000000000" pitchFamily="50" charset="-128"/>
                <a:cs typeface="Times New Roman" panose="02020603050405020304" pitchFamily="18" charset="0"/>
              </a:rPr>
              <a:t>（令和７年９月末</a:t>
            </a:r>
            <a:r>
              <a:rPr lang="ja-JP" altLang="en-US" sz="1600" kern="100" dirty="0">
                <a:latin typeface="游明朝" panose="02020400000000000000" pitchFamily="18" charset="-128"/>
                <a:ea typeface="BIZ UDPゴシック" panose="020B0400000000000000" pitchFamily="50" charset="-128"/>
                <a:cs typeface="Times New Roman" panose="02020603050405020304" pitchFamily="18" charset="0"/>
              </a:rPr>
              <a:t>現在、６３件</a:t>
            </a:r>
            <a:r>
              <a:rPr lang="ja-JP" altLang="en-US" sz="1600" kern="100" dirty="0">
                <a:effectLst/>
                <a:latin typeface="游明朝" panose="02020400000000000000" pitchFamily="18" charset="-128"/>
                <a:ea typeface="BIZ UDPゴシック" panose="020B0400000000000000" pitchFamily="50" charset="-128"/>
                <a:cs typeface="Times New Roman" panose="02020603050405020304" pitchFamily="18" charset="0"/>
              </a:rPr>
              <a:t>は現存）</a:t>
            </a:r>
            <a:endParaRPr lang="en-US" altLang="ja-JP" sz="1600" kern="100" dirty="0">
              <a:effectLst/>
              <a:latin typeface="游明朝" panose="02020400000000000000" pitchFamily="18" charset="-128"/>
              <a:ea typeface="BIZ UDPゴシック" panose="020B0400000000000000" pitchFamily="50" charset="-128"/>
              <a:cs typeface="Times New Roman" panose="02020603050405020304" pitchFamily="18" charset="0"/>
            </a:endParaRPr>
          </a:p>
          <a:p>
            <a:pPr indent="133350" algn="just">
              <a:lnSpc>
                <a:spcPts val="2200"/>
              </a:lnSpc>
            </a:pPr>
            <a:r>
              <a:rPr lang="ja-JP" altLang="en-US" sz="1400" kern="100" dirty="0">
                <a:effectLst/>
                <a:latin typeface="游明朝" panose="02020400000000000000" pitchFamily="18" charset="-128"/>
                <a:ea typeface="BIZ UDPゴシック" panose="020B0400000000000000" pitchFamily="50" charset="-128"/>
                <a:cs typeface="Times New Roman" panose="02020603050405020304" pitchFamily="18" charset="0"/>
              </a:rPr>
              <a:t>　　</a:t>
            </a:r>
            <a:r>
              <a:rPr lang="ja-JP" altLang="ja-JP" sz="1400" kern="100" dirty="0">
                <a:effectLst/>
                <a:latin typeface="游明朝" panose="02020400000000000000" pitchFamily="18" charset="-128"/>
                <a:ea typeface="BIZ UDPゴシック" panose="020B0400000000000000" pitchFamily="50" charset="-128"/>
                <a:cs typeface="Times New Roman" panose="02020603050405020304" pitchFamily="18" charset="0"/>
              </a:rPr>
              <a:t>　</a:t>
            </a:r>
            <a:r>
              <a:rPr lang="en-US" altLang="ja-JP" sz="1400" kern="100" dirty="0">
                <a:effectLst/>
                <a:latin typeface="BIZ UDPゴシック" panose="020B0400000000000000" pitchFamily="50" charset="-128"/>
                <a:ea typeface="游明朝" panose="02020400000000000000" pitchFamily="18" charset="-128"/>
                <a:cs typeface="Times New Roman" panose="02020603050405020304" pitchFamily="18" charset="0"/>
              </a:rPr>
              <a:t> </a:t>
            </a:r>
            <a:endParaRPr lang="ja-JP" altLang="ja-JP" sz="14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indent="133350" algn="just">
              <a:lnSpc>
                <a:spcPts val="2200"/>
              </a:lnSpc>
            </a:pPr>
            <a:r>
              <a:rPr lang="ja-JP" altLang="ja-JP" sz="1600" kern="100" dirty="0">
                <a:effectLst/>
                <a:latin typeface="游明朝" panose="02020400000000000000" pitchFamily="18" charset="-128"/>
                <a:ea typeface="BIZ UDPゴシック" panose="020B0400000000000000" pitchFamily="50" charset="-128"/>
                <a:cs typeface="Times New Roman" panose="02020603050405020304" pitchFamily="18" charset="0"/>
              </a:rPr>
              <a:t>■過去案件の再要請：</a:t>
            </a:r>
            <a:r>
              <a:rPr lang="ja-JP" altLang="en-US" sz="1600" kern="100" dirty="0">
                <a:effectLst/>
                <a:latin typeface="游明朝" panose="02020400000000000000" pitchFamily="18" charset="-128"/>
                <a:ea typeface="BIZ UDPゴシック" panose="020B0400000000000000" pitchFamily="50" charset="-128"/>
                <a:cs typeface="Times New Roman" panose="02020603050405020304" pitchFamily="18" charset="0"/>
              </a:rPr>
              <a:t>３５</a:t>
            </a:r>
            <a:r>
              <a:rPr lang="ja-JP" altLang="en-US" sz="1600" kern="100" dirty="0">
                <a:latin typeface="游明朝" panose="02020400000000000000" pitchFamily="18" charset="-128"/>
                <a:ea typeface="BIZ UDPゴシック" panose="020B0400000000000000" pitchFamily="50" charset="-128"/>
                <a:cs typeface="Times New Roman" panose="02020603050405020304" pitchFamily="18" charset="0"/>
              </a:rPr>
              <a:t>件</a:t>
            </a:r>
            <a:endParaRPr lang="en-US" altLang="ja-JP" sz="1600" kern="100" dirty="0">
              <a:latin typeface="游明朝" panose="02020400000000000000" pitchFamily="18" charset="-128"/>
              <a:ea typeface="BIZ UDPゴシック" panose="020B0400000000000000" pitchFamily="50" charset="-128"/>
              <a:cs typeface="Times New Roman" panose="02020603050405020304" pitchFamily="18" charset="0"/>
            </a:endParaRPr>
          </a:p>
          <a:p>
            <a:pPr indent="133350" algn="just">
              <a:lnSpc>
                <a:spcPts val="2200"/>
              </a:lnSpc>
            </a:pPr>
            <a:r>
              <a:rPr lang="ja-JP" altLang="en-US" sz="1600" kern="100" dirty="0">
                <a:latin typeface="游明朝" panose="02020400000000000000" pitchFamily="18" charset="-128"/>
                <a:ea typeface="BIZ UDPゴシック" panose="020B0400000000000000" pitchFamily="50" charset="-128"/>
                <a:cs typeface="Times New Roman" panose="02020603050405020304" pitchFamily="18" charset="0"/>
              </a:rPr>
              <a:t>　　　</a:t>
            </a:r>
            <a:r>
              <a:rPr lang="ja-JP" altLang="en-US" sz="1600" kern="100" dirty="0">
                <a:effectLst/>
                <a:latin typeface="游明朝" panose="02020400000000000000" pitchFamily="18" charset="-128"/>
                <a:ea typeface="BIZ UDPゴシック" panose="020B0400000000000000" pitchFamily="50" charset="-128"/>
                <a:cs typeface="Times New Roman" panose="02020603050405020304" pitchFamily="18" charset="0"/>
              </a:rPr>
              <a:t>　　　→　　２１件について、閲覧できない状態であることを確認済み</a:t>
            </a:r>
            <a:endParaRPr lang="en-US" altLang="ja-JP" sz="1600" kern="100" dirty="0">
              <a:effectLst/>
              <a:latin typeface="游明朝" panose="02020400000000000000" pitchFamily="18" charset="-128"/>
              <a:ea typeface="BIZ UDPゴシック" panose="020B0400000000000000" pitchFamily="50" charset="-128"/>
              <a:cs typeface="Times New Roman" panose="02020603050405020304" pitchFamily="18" charset="0"/>
            </a:endParaRPr>
          </a:p>
          <a:p>
            <a:pPr indent="133350" algn="just">
              <a:lnSpc>
                <a:spcPts val="2200"/>
              </a:lnSpc>
            </a:pPr>
            <a:r>
              <a:rPr lang="ja-JP" altLang="en-US" sz="1600" kern="100" dirty="0">
                <a:latin typeface="游明朝" panose="02020400000000000000" pitchFamily="18" charset="-128"/>
                <a:ea typeface="BIZ UDPゴシック" panose="020B0400000000000000" pitchFamily="50" charset="-128"/>
                <a:cs typeface="Times New Roman" panose="02020603050405020304" pitchFamily="18" charset="0"/>
              </a:rPr>
              <a:t>　　　　　　　　　</a:t>
            </a:r>
            <a:r>
              <a:rPr lang="ja-JP" altLang="en-US" sz="1600" kern="100" dirty="0">
                <a:effectLst/>
                <a:latin typeface="游明朝" panose="02020400000000000000" pitchFamily="18" charset="-128"/>
                <a:ea typeface="BIZ UDPゴシック" panose="020B0400000000000000" pitchFamily="50" charset="-128"/>
                <a:cs typeface="Times New Roman" panose="02020603050405020304" pitchFamily="18" charset="0"/>
              </a:rPr>
              <a:t>（令和７年９月末</a:t>
            </a:r>
            <a:r>
              <a:rPr lang="ja-JP" altLang="en-US" sz="1600" kern="100" dirty="0">
                <a:latin typeface="游明朝" panose="02020400000000000000" pitchFamily="18" charset="-128"/>
                <a:ea typeface="BIZ UDPゴシック" panose="020B0400000000000000" pitchFamily="50" charset="-128"/>
                <a:cs typeface="Times New Roman" panose="02020603050405020304" pitchFamily="18" charset="0"/>
              </a:rPr>
              <a:t>現在、１４件</a:t>
            </a:r>
            <a:r>
              <a:rPr lang="ja-JP" altLang="en-US" sz="1600" kern="100" dirty="0">
                <a:effectLst/>
                <a:latin typeface="游明朝" panose="02020400000000000000" pitchFamily="18" charset="-128"/>
                <a:ea typeface="BIZ UDPゴシック" panose="020B0400000000000000" pitchFamily="50" charset="-128"/>
                <a:cs typeface="Times New Roman" panose="02020603050405020304" pitchFamily="18" charset="0"/>
              </a:rPr>
              <a:t>は現存）</a:t>
            </a:r>
            <a:r>
              <a:rPr lang="ja-JP" altLang="en-US" sz="1300" kern="100" dirty="0">
                <a:solidFill>
                  <a:srgbClr val="000000"/>
                </a:solidFill>
                <a:latin typeface="游明朝" panose="02020400000000000000" pitchFamily="18" charset="-128"/>
                <a:ea typeface="BIZ UDPゴシック" panose="020B0400000000000000" pitchFamily="50" charset="-128"/>
                <a:cs typeface="Times New Roman" panose="02020603050405020304" pitchFamily="18" charset="0"/>
              </a:rPr>
              <a:t>　</a:t>
            </a:r>
            <a:endParaRPr lang="en-US" altLang="ja-JP" sz="1600" kern="100" dirty="0">
              <a:solidFill>
                <a:srgbClr val="000000"/>
              </a:solidFill>
              <a:latin typeface="游明朝" panose="02020400000000000000" pitchFamily="18" charset="-128"/>
              <a:ea typeface="BIZ UDPゴシック" panose="020B0400000000000000" pitchFamily="50" charset="-128"/>
              <a:cs typeface="Times New Roman" panose="02020603050405020304" pitchFamily="18" charset="0"/>
            </a:endParaRPr>
          </a:p>
        </p:txBody>
      </p:sp>
      <p:sp>
        <p:nvSpPr>
          <p:cNvPr id="12" name="テキスト ボックス 11">
            <a:extLst>
              <a:ext uri="{FF2B5EF4-FFF2-40B4-BE49-F238E27FC236}">
                <a16:creationId xmlns:a16="http://schemas.microsoft.com/office/drawing/2014/main" id="{64885230-6E62-41BE-995F-FBA64F0480E3}"/>
              </a:ext>
            </a:extLst>
          </p:cNvPr>
          <p:cNvSpPr txBox="1"/>
          <p:nvPr/>
        </p:nvSpPr>
        <p:spPr>
          <a:xfrm>
            <a:off x="0" y="3968111"/>
            <a:ext cx="1981633" cy="369332"/>
          </a:xfrm>
          <a:prstGeom prst="rect">
            <a:avLst/>
          </a:prstGeom>
          <a:noFill/>
        </p:spPr>
        <p:txBody>
          <a:bodyPr wrap="none" rtlCol="0">
            <a:spAutoFit/>
          </a:bodyPr>
          <a:lstStyle/>
          <a:p>
            <a:r>
              <a:rPr kumimoji="1" lang="ja-JP" altLang="en-US" dirty="0">
                <a:latin typeface="BIZ UDPゴシック" panose="020B0400000000000000" pitchFamily="50" charset="-128"/>
                <a:ea typeface="BIZ UDPゴシック" panose="020B0400000000000000" pitchFamily="50" charset="-128"/>
              </a:rPr>
              <a:t>■これまでの実績</a:t>
            </a:r>
            <a:endParaRPr kumimoji="1" lang="ja-JP" altLang="en-US" sz="1600" dirty="0">
              <a:latin typeface="BIZ UDPゴシック" panose="020B0400000000000000" pitchFamily="50" charset="-128"/>
              <a:ea typeface="BIZ UDPゴシック" panose="020B0400000000000000" pitchFamily="50" charset="-128"/>
            </a:endParaRPr>
          </a:p>
        </p:txBody>
      </p:sp>
      <p:graphicFrame>
        <p:nvGraphicFramePr>
          <p:cNvPr id="13" name="表 8">
            <a:extLst>
              <a:ext uri="{FF2B5EF4-FFF2-40B4-BE49-F238E27FC236}">
                <a16:creationId xmlns:a16="http://schemas.microsoft.com/office/drawing/2014/main" id="{A36D3145-5664-44D1-B5B5-08B9B86F4F36}"/>
              </a:ext>
            </a:extLst>
          </p:cNvPr>
          <p:cNvGraphicFramePr>
            <a:graphicFrameLocks noGrp="1"/>
          </p:cNvGraphicFramePr>
          <p:nvPr>
            <p:extLst>
              <p:ext uri="{D42A27DB-BD31-4B8C-83A1-F6EECF244321}">
                <p14:modId xmlns:p14="http://schemas.microsoft.com/office/powerpoint/2010/main" val="2906042779"/>
              </p:ext>
            </p:extLst>
          </p:nvPr>
        </p:nvGraphicFramePr>
        <p:xfrm>
          <a:off x="86528" y="4494872"/>
          <a:ext cx="9670232" cy="1402080"/>
        </p:xfrm>
        <a:graphic>
          <a:graphicData uri="http://schemas.openxmlformats.org/drawingml/2006/table">
            <a:tbl>
              <a:tblPr firstRow="1" bandRow="1">
                <a:tableStyleId>{5C22544A-7EE6-4342-B048-85BDC9FD1C3A}</a:tableStyleId>
              </a:tblPr>
              <a:tblGrid>
                <a:gridCol w="2303886">
                  <a:extLst>
                    <a:ext uri="{9D8B030D-6E8A-4147-A177-3AD203B41FA5}">
                      <a16:colId xmlns:a16="http://schemas.microsoft.com/office/drawing/2014/main" val="2586399654"/>
                    </a:ext>
                  </a:extLst>
                </a:gridCol>
                <a:gridCol w="727275">
                  <a:extLst>
                    <a:ext uri="{9D8B030D-6E8A-4147-A177-3AD203B41FA5}">
                      <a16:colId xmlns:a16="http://schemas.microsoft.com/office/drawing/2014/main" val="2693890807"/>
                    </a:ext>
                  </a:extLst>
                </a:gridCol>
                <a:gridCol w="625794">
                  <a:extLst>
                    <a:ext uri="{9D8B030D-6E8A-4147-A177-3AD203B41FA5}">
                      <a16:colId xmlns:a16="http://schemas.microsoft.com/office/drawing/2014/main" val="2233377693"/>
                    </a:ext>
                  </a:extLst>
                </a:gridCol>
                <a:gridCol w="634252">
                  <a:extLst>
                    <a:ext uri="{9D8B030D-6E8A-4147-A177-3AD203B41FA5}">
                      <a16:colId xmlns:a16="http://schemas.microsoft.com/office/drawing/2014/main" val="3962059789"/>
                    </a:ext>
                  </a:extLst>
                </a:gridCol>
                <a:gridCol w="558142">
                  <a:extLst>
                    <a:ext uri="{9D8B030D-6E8A-4147-A177-3AD203B41FA5}">
                      <a16:colId xmlns:a16="http://schemas.microsoft.com/office/drawing/2014/main" val="2273273384"/>
                    </a:ext>
                  </a:extLst>
                </a:gridCol>
                <a:gridCol w="752644">
                  <a:extLst>
                    <a:ext uri="{9D8B030D-6E8A-4147-A177-3AD203B41FA5}">
                      <a16:colId xmlns:a16="http://schemas.microsoft.com/office/drawing/2014/main" val="2825399897"/>
                    </a:ext>
                  </a:extLst>
                </a:gridCol>
                <a:gridCol w="701905">
                  <a:extLst>
                    <a:ext uri="{9D8B030D-6E8A-4147-A177-3AD203B41FA5}">
                      <a16:colId xmlns:a16="http://schemas.microsoft.com/office/drawing/2014/main" val="406811418"/>
                    </a:ext>
                  </a:extLst>
                </a:gridCol>
                <a:gridCol w="794928">
                  <a:extLst>
                    <a:ext uri="{9D8B030D-6E8A-4147-A177-3AD203B41FA5}">
                      <a16:colId xmlns:a16="http://schemas.microsoft.com/office/drawing/2014/main" val="1920744762"/>
                    </a:ext>
                  </a:extLst>
                </a:gridCol>
                <a:gridCol w="701904">
                  <a:extLst>
                    <a:ext uri="{9D8B030D-6E8A-4147-A177-3AD203B41FA5}">
                      <a16:colId xmlns:a16="http://schemas.microsoft.com/office/drawing/2014/main" val="2351482601"/>
                    </a:ext>
                  </a:extLst>
                </a:gridCol>
                <a:gridCol w="820300">
                  <a:extLst>
                    <a:ext uri="{9D8B030D-6E8A-4147-A177-3AD203B41FA5}">
                      <a16:colId xmlns:a16="http://schemas.microsoft.com/office/drawing/2014/main" val="183449589"/>
                    </a:ext>
                  </a:extLst>
                </a:gridCol>
                <a:gridCol w="1049202">
                  <a:extLst>
                    <a:ext uri="{9D8B030D-6E8A-4147-A177-3AD203B41FA5}">
                      <a16:colId xmlns:a16="http://schemas.microsoft.com/office/drawing/2014/main" val="2031612855"/>
                    </a:ext>
                  </a:extLst>
                </a:gridCol>
              </a:tblGrid>
              <a:tr h="263632">
                <a:tc>
                  <a:txBody>
                    <a:bodyPr/>
                    <a:lstStyle/>
                    <a:p>
                      <a:r>
                        <a:rPr kumimoji="1" lang="ja-JP" altLang="en-US" sz="1400" dirty="0">
                          <a:latin typeface="BIZ UDPゴシック" panose="020B0400000000000000" pitchFamily="50" charset="-128"/>
                          <a:ea typeface="BIZ UDPゴシック" panose="020B0400000000000000" pitchFamily="50" charset="-128"/>
                        </a:rPr>
                        <a:t>年度</a:t>
                      </a:r>
                    </a:p>
                  </a:txBody>
                  <a:tcPr anchor="ctr"/>
                </a:tc>
                <a:tc>
                  <a:txBody>
                    <a:bodyPr/>
                    <a:lstStyle/>
                    <a:p>
                      <a:pPr algn="ctr"/>
                      <a:r>
                        <a:rPr kumimoji="1" lang="en-US" altLang="ja-JP" sz="1400" dirty="0">
                          <a:latin typeface="BIZ UDPゴシック" panose="020B0400000000000000" pitchFamily="50" charset="-128"/>
                          <a:ea typeface="BIZ UDPゴシック" panose="020B0400000000000000" pitchFamily="50" charset="-128"/>
                        </a:rPr>
                        <a:t>H29</a:t>
                      </a:r>
                      <a:endParaRPr kumimoji="1" lang="ja-JP" altLang="en-US" sz="1400" dirty="0">
                        <a:latin typeface="BIZ UDPゴシック" panose="020B0400000000000000" pitchFamily="50" charset="-128"/>
                        <a:ea typeface="BIZ UDPゴシック" panose="020B0400000000000000" pitchFamily="50" charset="-128"/>
                      </a:endParaRPr>
                    </a:p>
                  </a:txBody>
                  <a:tcPr anchor="ctr"/>
                </a:tc>
                <a:tc>
                  <a:txBody>
                    <a:bodyPr/>
                    <a:lstStyle/>
                    <a:p>
                      <a:pPr algn="ctr"/>
                      <a:r>
                        <a:rPr kumimoji="1" lang="en-US" altLang="ja-JP" sz="1400" dirty="0">
                          <a:latin typeface="BIZ UDPゴシック" panose="020B0400000000000000" pitchFamily="50" charset="-128"/>
                          <a:ea typeface="BIZ UDPゴシック" panose="020B0400000000000000" pitchFamily="50" charset="-128"/>
                        </a:rPr>
                        <a:t>H30</a:t>
                      </a:r>
                      <a:endParaRPr kumimoji="1" lang="ja-JP" altLang="en-US" sz="1400" dirty="0">
                        <a:latin typeface="BIZ UDPゴシック" panose="020B0400000000000000" pitchFamily="50" charset="-128"/>
                        <a:ea typeface="BIZ UDPゴシック" panose="020B0400000000000000" pitchFamily="50" charset="-128"/>
                      </a:endParaRPr>
                    </a:p>
                  </a:txBody>
                  <a:tcPr anchor="ctr"/>
                </a:tc>
                <a:tc>
                  <a:txBody>
                    <a:bodyPr/>
                    <a:lstStyle/>
                    <a:p>
                      <a:pPr algn="ctr"/>
                      <a:r>
                        <a:rPr kumimoji="1" lang="en-US" altLang="ja-JP" sz="1400" dirty="0">
                          <a:latin typeface="BIZ UDPゴシック" panose="020B0400000000000000" pitchFamily="50" charset="-128"/>
                          <a:ea typeface="BIZ UDPゴシック" panose="020B0400000000000000" pitchFamily="50" charset="-128"/>
                        </a:rPr>
                        <a:t>R1</a:t>
                      </a:r>
                      <a:endParaRPr kumimoji="1" lang="ja-JP" altLang="en-US" sz="1400" dirty="0">
                        <a:latin typeface="BIZ UDPゴシック" panose="020B0400000000000000" pitchFamily="50" charset="-128"/>
                        <a:ea typeface="BIZ UDPゴシック" panose="020B0400000000000000" pitchFamily="50" charset="-128"/>
                      </a:endParaRPr>
                    </a:p>
                  </a:txBody>
                  <a:tcPr anchor="ctr"/>
                </a:tc>
                <a:tc>
                  <a:txBody>
                    <a:bodyPr/>
                    <a:lstStyle/>
                    <a:p>
                      <a:pPr algn="ctr"/>
                      <a:r>
                        <a:rPr kumimoji="1" lang="en-US" altLang="ja-JP" sz="1400" dirty="0">
                          <a:latin typeface="BIZ UDPゴシック" panose="020B0400000000000000" pitchFamily="50" charset="-128"/>
                          <a:ea typeface="BIZ UDPゴシック" panose="020B0400000000000000" pitchFamily="50" charset="-128"/>
                        </a:rPr>
                        <a:t>R2</a:t>
                      </a:r>
                      <a:endParaRPr kumimoji="1" lang="ja-JP" altLang="en-US" sz="1400" dirty="0">
                        <a:latin typeface="BIZ UDPゴシック" panose="020B0400000000000000" pitchFamily="50" charset="-128"/>
                        <a:ea typeface="BIZ UDPゴシック" panose="020B0400000000000000" pitchFamily="50" charset="-128"/>
                      </a:endParaRPr>
                    </a:p>
                  </a:txBody>
                  <a:tcPr anchor="ctr"/>
                </a:tc>
                <a:tc>
                  <a:txBody>
                    <a:bodyPr/>
                    <a:lstStyle/>
                    <a:p>
                      <a:pPr algn="ctr"/>
                      <a:r>
                        <a:rPr kumimoji="1" lang="en-US" altLang="ja-JP" sz="1400" dirty="0">
                          <a:latin typeface="BIZ UDPゴシック" panose="020B0400000000000000" pitchFamily="50" charset="-128"/>
                          <a:ea typeface="BIZ UDPゴシック" panose="020B0400000000000000" pitchFamily="50" charset="-128"/>
                        </a:rPr>
                        <a:t>R3</a:t>
                      </a:r>
                      <a:endParaRPr kumimoji="1" lang="ja-JP" altLang="en-US" sz="1400" dirty="0">
                        <a:latin typeface="BIZ UDPゴシック" panose="020B0400000000000000" pitchFamily="50" charset="-128"/>
                        <a:ea typeface="BIZ UDPゴシック" panose="020B0400000000000000" pitchFamily="50" charset="-128"/>
                      </a:endParaRPr>
                    </a:p>
                  </a:txBody>
                  <a:tcPr anchor="ctr"/>
                </a:tc>
                <a:tc>
                  <a:txBody>
                    <a:bodyPr/>
                    <a:lstStyle/>
                    <a:p>
                      <a:pPr algn="ctr"/>
                      <a:r>
                        <a:rPr kumimoji="1" lang="en-US" altLang="ja-JP" sz="1400" dirty="0">
                          <a:latin typeface="BIZ UDPゴシック" panose="020B0400000000000000" pitchFamily="50" charset="-128"/>
                          <a:ea typeface="BIZ UDPゴシック" panose="020B0400000000000000" pitchFamily="50" charset="-128"/>
                        </a:rPr>
                        <a:t>R4</a:t>
                      </a:r>
                      <a:endParaRPr kumimoji="1" lang="ja-JP" altLang="en-US" sz="1400" dirty="0">
                        <a:latin typeface="BIZ UDPゴシック" panose="020B0400000000000000" pitchFamily="50" charset="-128"/>
                        <a:ea typeface="BIZ UDPゴシック" panose="020B0400000000000000" pitchFamily="50" charset="-128"/>
                      </a:endParaRPr>
                    </a:p>
                  </a:txBody>
                  <a:tcPr anchor="ctr"/>
                </a:tc>
                <a:tc>
                  <a:txBody>
                    <a:bodyPr/>
                    <a:lstStyle/>
                    <a:p>
                      <a:pPr algn="ctr"/>
                      <a:r>
                        <a:rPr kumimoji="1" lang="en-US" altLang="ja-JP" sz="1400" dirty="0">
                          <a:latin typeface="BIZ UDPゴシック" panose="020B0400000000000000" pitchFamily="50" charset="-128"/>
                          <a:ea typeface="BIZ UDPゴシック" panose="020B0400000000000000" pitchFamily="50" charset="-128"/>
                        </a:rPr>
                        <a:t>R5</a:t>
                      </a:r>
                      <a:endParaRPr kumimoji="1" lang="ja-JP" altLang="en-US" sz="1400" dirty="0">
                        <a:latin typeface="BIZ UDPゴシック" panose="020B0400000000000000" pitchFamily="50" charset="-128"/>
                        <a:ea typeface="BIZ UDPゴシック" panose="020B0400000000000000" pitchFamily="50" charset="-128"/>
                      </a:endParaRPr>
                    </a:p>
                  </a:txBody>
                  <a:tcPr anchor="ctr"/>
                </a:tc>
                <a:tc>
                  <a:txBody>
                    <a:bodyPr/>
                    <a:lstStyle/>
                    <a:p>
                      <a:pPr algn="ctr"/>
                      <a:r>
                        <a:rPr kumimoji="1" lang="en-US" altLang="ja-JP" sz="1400" dirty="0">
                          <a:latin typeface="BIZ UDPゴシック" panose="020B0400000000000000" pitchFamily="50" charset="-128"/>
                          <a:ea typeface="BIZ UDPゴシック" panose="020B0400000000000000" pitchFamily="50" charset="-128"/>
                        </a:rPr>
                        <a:t>R6</a:t>
                      </a:r>
                      <a:endParaRPr kumimoji="1" lang="ja-JP" altLang="en-US" sz="1400" dirty="0">
                        <a:latin typeface="BIZ UDPゴシック" panose="020B0400000000000000" pitchFamily="50" charset="-128"/>
                        <a:ea typeface="BIZ UDPゴシック" panose="020B0400000000000000" pitchFamily="50" charset="-128"/>
                      </a:endParaRPr>
                    </a:p>
                  </a:txBody>
                  <a:tcPr anchor="ctr"/>
                </a:tc>
                <a:tc>
                  <a:txBody>
                    <a:bodyPr/>
                    <a:lstStyle/>
                    <a:p>
                      <a:pPr algn="ctr"/>
                      <a:r>
                        <a:rPr kumimoji="1" lang="en-US" altLang="ja-JP" sz="1400" dirty="0">
                          <a:latin typeface="BIZ UDPゴシック" panose="020B0400000000000000" pitchFamily="50" charset="-128"/>
                          <a:ea typeface="BIZ UDPゴシック" panose="020B0400000000000000" pitchFamily="50" charset="-128"/>
                        </a:rPr>
                        <a:t>R7※</a:t>
                      </a:r>
                      <a:endParaRPr kumimoji="1" lang="ja-JP" altLang="en-US" sz="1400" dirty="0">
                        <a:latin typeface="BIZ UDPゴシック" panose="020B0400000000000000" pitchFamily="50" charset="-128"/>
                        <a:ea typeface="BIZ UDPゴシック" panose="020B0400000000000000" pitchFamily="50" charset="-128"/>
                      </a:endParaRPr>
                    </a:p>
                  </a:txBody>
                  <a:tcPr anchor="ctr"/>
                </a:tc>
                <a:tc>
                  <a:txBody>
                    <a:bodyPr/>
                    <a:lstStyle/>
                    <a:p>
                      <a:pPr algn="ctr"/>
                      <a:r>
                        <a:rPr kumimoji="1" lang="ja-JP" altLang="en-US" sz="1400" dirty="0">
                          <a:latin typeface="BIZ UDPゴシック" panose="020B0400000000000000" pitchFamily="50" charset="-128"/>
                          <a:ea typeface="BIZ UDPゴシック" panose="020B0400000000000000" pitchFamily="50" charset="-128"/>
                        </a:rPr>
                        <a:t>合計</a:t>
                      </a:r>
                    </a:p>
                  </a:txBody>
                  <a:tcPr anchor="ctr"/>
                </a:tc>
                <a:extLst>
                  <a:ext uri="{0D108BD9-81ED-4DB2-BD59-A6C34878D82A}">
                    <a16:rowId xmlns:a16="http://schemas.microsoft.com/office/drawing/2014/main" val="2898508025"/>
                  </a:ext>
                </a:extLst>
              </a:tr>
              <a:tr h="316359">
                <a:tc>
                  <a:txBody>
                    <a:bodyPr/>
                    <a:lstStyle/>
                    <a:p>
                      <a:r>
                        <a:rPr kumimoji="1" lang="ja-JP" altLang="en-US" sz="1400" dirty="0">
                          <a:latin typeface="BIZ UDPゴシック" panose="020B0400000000000000" pitchFamily="50" charset="-128"/>
                          <a:ea typeface="BIZ UDPゴシック" panose="020B0400000000000000" pitchFamily="50" charset="-128"/>
                        </a:rPr>
                        <a:t>国への通報</a:t>
                      </a:r>
                    </a:p>
                  </a:txBody>
                  <a:tcPr anchor="ctr"/>
                </a:tc>
                <a:tc>
                  <a:txBody>
                    <a:bodyPr/>
                    <a:lstStyle/>
                    <a:p>
                      <a:pPr algn="ctr"/>
                      <a:r>
                        <a:rPr kumimoji="1" lang="en-US" altLang="ja-JP" dirty="0"/>
                        <a:t>6</a:t>
                      </a:r>
                    </a:p>
                  </a:txBody>
                  <a:tcPr anchor="ctr"/>
                </a:tc>
                <a:tc>
                  <a:txBody>
                    <a:bodyPr/>
                    <a:lstStyle/>
                    <a:p>
                      <a:pPr algn="ctr"/>
                      <a:r>
                        <a:rPr kumimoji="1" lang="en-US" altLang="ja-JP" dirty="0"/>
                        <a:t>19</a:t>
                      </a:r>
                      <a:endParaRPr kumimoji="1" lang="ja-JP" altLang="en-US" dirty="0"/>
                    </a:p>
                  </a:txBody>
                  <a:tcPr anchor="ctr"/>
                </a:tc>
                <a:tc>
                  <a:txBody>
                    <a:bodyPr/>
                    <a:lstStyle/>
                    <a:p>
                      <a:pPr algn="ctr"/>
                      <a:r>
                        <a:rPr kumimoji="1" lang="en-US" altLang="ja-JP" dirty="0"/>
                        <a:t>20</a:t>
                      </a:r>
                    </a:p>
                  </a:txBody>
                  <a:tcPr anchor="ctr"/>
                </a:tc>
                <a:tc>
                  <a:txBody>
                    <a:bodyPr/>
                    <a:lstStyle/>
                    <a:p>
                      <a:pPr algn="ctr"/>
                      <a:r>
                        <a:rPr kumimoji="1" lang="en-US" altLang="ja-JP" dirty="0"/>
                        <a:t>69</a:t>
                      </a:r>
                      <a:endParaRPr kumimoji="1" lang="ja-JP" altLang="en-US" dirty="0"/>
                    </a:p>
                  </a:txBody>
                  <a:tcPr anchor="ctr"/>
                </a:tc>
                <a:tc>
                  <a:txBody>
                    <a:bodyPr/>
                    <a:lstStyle/>
                    <a:p>
                      <a:pPr algn="ctr"/>
                      <a:r>
                        <a:rPr kumimoji="1" lang="en-US" altLang="ja-JP" dirty="0"/>
                        <a:t>198</a:t>
                      </a:r>
                      <a:endParaRPr kumimoji="1" lang="ja-JP" altLang="en-US" dirty="0"/>
                    </a:p>
                  </a:txBody>
                  <a:tcPr anchor="ctr"/>
                </a:tc>
                <a:tc>
                  <a:txBody>
                    <a:bodyPr/>
                    <a:lstStyle/>
                    <a:p>
                      <a:pPr algn="ctr"/>
                      <a:r>
                        <a:rPr kumimoji="1" lang="en-US" altLang="ja-JP" dirty="0"/>
                        <a:t>51</a:t>
                      </a:r>
                      <a:endParaRPr kumimoji="1" lang="ja-JP" altLang="en-US" dirty="0"/>
                    </a:p>
                  </a:txBody>
                  <a:tcPr anchor="ctr"/>
                </a:tc>
                <a:tc>
                  <a:txBody>
                    <a:bodyPr/>
                    <a:lstStyle/>
                    <a:p>
                      <a:pPr algn="ctr"/>
                      <a:r>
                        <a:rPr kumimoji="1" lang="en-US" altLang="ja-JP" dirty="0"/>
                        <a:t>40</a:t>
                      </a:r>
                      <a:endParaRPr kumimoji="1" lang="ja-JP" altLang="en-US" dirty="0"/>
                    </a:p>
                  </a:txBody>
                  <a:tcPr anchor="ctr"/>
                </a:tc>
                <a:tc>
                  <a:txBody>
                    <a:bodyPr/>
                    <a:lstStyle/>
                    <a:p>
                      <a:pPr algn="ctr"/>
                      <a:r>
                        <a:rPr kumimoji="1" lang="en-US" altLang="ja-JP" dirty="0"/>
                        <a:t>88</a:t>
                      </a:r>
                      <a:endParaRPr kumimoji="1" lang="ja-JP" altLang="en-US" dirty="0"/>
                    </a:p>
                  </a:txBody>
                  <a:tcPr anchor="ctr"/>
                </a:tc>
                <a:tc>
                  <a:txBody>
                    <a:bodyPr/>
                    <a:lstStyle/>
                    <a:p>
                      <a:pPr algn="ctr"/>
                      <a:r>
                        <a:rPr kumimoji="1" lang="en-US" altLang="ja-JP" dirty="0"/>
                        <a:t>92</a:t>
                      </a:r>
                      <a:endParaRPr kumimoji="1" lang="ja-JP" altLang="en-US" dirty="0"/>
                    </a:p>
                  </a:txBody>
                  <a:tcPr anchor="ctr"/>
                </a:tc>
                <a:tc>
                  <a:txBody>
                    <a:bodyPr/>
                    <a:lstStyle/>
                    <a:p>
                      <a:pPr algn="ctr"/>
                      <a:r>
                        <a:rPr kumimoji="1" lang="en-US" altLang="ja-JP" dirty="0"/>
                        <a:t>583</a:t>
                      </a:r>
                      <a:endParaRPr kumimoji="1" lang="ja-JP" altLang="en-US" dirty="0"/>
                    </a:p>
                  </a:txBody>
                  <a:tcPr anchor="ctr"/>
                </a:tc>
                <a:extLst>
                  <a:ext uri="{0D108BD9-81ED-4DB2-BD59-A6C34878D82A}">
                    <a16:rowId xmlns:a16="http://schemas.microsoft.com/office/drawing/2014/main" val="1221424314"/>
                  </a:ext>
                </a:extLst>
              </a:tr>
              <a:tr h="359689">
                <a:tc>
                  <a:txBody>
                    <a:bodyPr/>
                    <a:lstStyle/>
                    <a:p>
                      <a:r>
                        <a:rPr kumimoji="1" lang="ja-JP" altLang="en-US" sz="1400" dirty="0">
                          <a:latin typeface="BIZ UDPゴシック" panose="020B0400000000000000" pitchFamily="50" charset="-128"/>
                          <a:ea typeface="BIZ UDPゴシック" panose="020B0400000000000000" pitchFamily="50" charset="-128"/>
                        </a:rPr>
                        <a:t>プロバイダへの削除要請</a:t>
                      </a:r>
                    </a:p>
                  </a:txBody>
                  <a:tcPr anchor="ctr"/>
                </a:tc>
                <a:tc>
                  <a:txBody>
                    <a:bodyPr/>
                    <a:lstStyle/>
                    <a:p>
                      <a:pPr algn="ctr"/>
                      <a:r>
                        <a:rPr kumimoji="1" lang="en-US" altLang="ja-JP" dirty="0"/>
                        <a:t>0</a:t>
                      </a:r>
                      <a:endParaRPr kumimoji="1" lang="ja-JP" altLang="en-US" dirty="0"/>
                    </a:p>
                  </a:txBody>
                  <a:tcPr anchor="ctr"/>
                </a:tc>
                <a:tc>
                  <a:txBody>
                    <a:bodyPr/>
                    <a:lstStyle/>
                    <a:p>
                      <a:pPr algn="ctr"/>
                      <a:r>
                        <a:rPr kumimoji="1" lang="en-US" altLang="ja-JP" dirty="0"/>
                        <a:t>0</a:t>
                      </a:r>
                      <a:endParaRPr kumimoji="1" lang="ja-JP" altLang="en-US" dirty="0"/>
                    </a:p>
                  </a:txBody>
                  <a:tcPr anchor="ctr"/>
                </a:tc>
                <a:tc>
                  <a:txBody>
                    <a:bodyPr/>
                    <a:lstStyle/>
                    <a:p>
                      <a:pPr algn="ctr"/>
                      <a:r>
                        <a:rPr kumimoji="1" lang="en-US" altLang="ja-JP" dirty="0"/>
                        <a:t>0</a:t>
                      </a:r>
                      <a:endParaRPr kumimoji="1" lang="ja-JP" altLang="en-US" dirty="0"/>
                    </a:p>
                  </a:txBody>
                  <a:tcPr anchor="ctr"/>
                </a:tc>
                <a:tc>
                  <a:txBody>
                    <a:bodyPr/>
                    <a:lstStyle/>
                    <a:p>
                      <a:pPr algn="ctr"/>
                      <a:r>
                        <a:rPr kumimoji="1" lang="en-US" altLang="ja-JP" dirty="0"/>
                        <a:t>0</a:t>
                      </a:r>
                      <a:endParaRPr kumimoji="1" lang="ja-JP" altLang="en-US" dirty="0"/>
                    </a:p>
                  </a:txBody>
                  <a:tcPr anchor="ctr"/>
                </a:tc>
                <a:tc>
                  <a:txBody>
                    <a:bodyPr/>
                    <a:lstStyle/>
                    <a:p>
                      <a:pPr algn="ctr"/>
                      <a:r>
                        <a:rPr kumimoji="1" lang="en-US" altLang="ja-JP" dirty="0"/>
                        <a:t>230</a:t>
                      </a:r>
                      <a:endParaRPr kumimoji="1" lang="ja-JP" altLang="en-US" dirty="0"/>
                    </a:p>
                  </a:txBody>
                  <a:tcPr anchor="ctr"/>
                </a:tc>
                <a:tc>
                  <a:txBody>
                    <a:bodyPr/>
                    <a:lstStyle/>
                    <a:p>
                      <a:pPr algn="ctr"/>
                      <a:r>
                        <a:rPr kumimoji="1" lang="en-US" altLang="ja-JP" dirty="0"/>
                        <a:t>26</a:t>
                      </a:r>
                      <a:endParaRPr kumimoji="1" lang="ja-JP" altLang="en-US" dirty="0"/>
                    </a:p>
                  </a:txBody>
                  <a:tcPr anchor="ctr"/>
                </a:tc>
                <a:tc>
                  <a:txBody>
                    <a:bodyPr/>
                    <a:lstStyle/>
                    <a:p>
                      <a:pPr algn="ctr"/>
                      <a:r>
                        <a:rPr kumimoji="1" lang="en-US" altLang="ja-JP" dirty="0"/>
                        <a:t>18</a:t>
                      </a:r>
                      <a:endParaRPr kumimoji="1" lang="ja-JP" altLang="en-US" dirty="0"/>
                    </a:p>
                  </a:txBody>
                  <a:tcPr anchor="ctr"/>
                </a:tc>
                <a:tc>
                  <a:txBody>
                    <a:bodyPr/>
                    <a:lstStyle/>
                    <a:p>
                      <a:pPr algn="ctr"/>
                      <a:r>
                        <a:rPr kumimoji="1" lang="en-US" altLang="ja-JP" dirty="0"/>
                        <a:t>68</a:t>
                      </a:r>
                      <a:endParaRPr kumimoji="1" lang="ja-JP" altLang="en-US" dirty="0"/>
                    </a:p>
                  </a:txBody>
                  <a:tcPr anchor="ctr"/>
                </a:tc>
                <a:tc>
                  <a:txBody>
                    <a:bodyPr/>
                    <a:lstStyle/>
                    <a:p>
                      <a:pPr algn="ctr"/>
                      <a:r>
                        <a:rPr kumimoji="1" lang="en-US" altLang="ja-JP" dirty="0"/>
                        <a:t>88</a:t>
                      </a:r>
                    </a:p>
                  </a:txBody>
                  <a:tcPr anchor="ctr"/>
                </a:tc>
                <a:tc>
                  <a:txBody>
                    <a:bodyPr/>
                    <a:lstStyle/>
                    <a:p>
                      <a:pPr algn="ctr"/>
                      <a:r>
                        <a:rPr kumimoji="1" lang="en-US" altLang="ja-JP" dirty="0"/>
                        <a:t>430</a:t>
                      </a:r>
                      <a:endParaRPr kumimoji="1" lang="ja-JP" altLang="en-US" dirty="0"/>
                    </a:p>
                  </a:txBody>
                  <a:tcPr anchor="ctr"/>
                </a:tc>
                <a:extLst>
                  <a:ext uri="{0D108BD9-81ED-4DB2-BD59-A6C34878D82A}">
                    <a16:rowId xmlns:a16="http://schemas.microsoft.com/office/drawing/2014/main" val="4086955100"/>
                  </a:ext>
                </a:extLst>
              </a:tr>
              <a:tr h="359689">
                <a:tc>
                  <a:txBody>
                    <a:bodyPr/>
                    <a:lstStyle/>
                    <a:p>
                      <a:r>
                        <a:rPr kumimoji="1" lang="ja-JP" altLang="en-US" sz="1400" dirty="0">
                          <a:latin typeface="BIZ UDPゴシック" panose="020B0400000000000000" pitchFamily="50" charset="-128"/>
                          <a:ea typeface="BIZ UDPゴシック" panose="020B0400000000000000" pitchFamily="50" charset="-128"/>
                        </a:rPr>
                        <a:t>削除・閲覧不能ページ数</a:t>
                      </a:r>
                    </a:p>
                  </a:txBody>
                  <a:tcPr anchor="ctr"/>
                </a:tc>
                <a:tc>
                  <a:txBody>
                    <a:bodyPr/>
                    <a:lstStyle/>
                    <a:p>
                      <a:pPr algn="ctr"/>
                      <a:r>
                        <a:rPr kumimoji="1" lang="en-US" altLang="ja-JP" dirty="0"/>
                        <a:t>5</a:t>
                      </a:r>
                      <a:endParaRPr kumimoji="1" lang="ja-JP" altLang="en-US" dirty="0"/>
                    </a:p>
                  </a:txBody>
                  <a:tcPr anchor="ctr"/>
                </a:tc>
                <a:tc>
                  <a:txBody>
                    <a:bodyPr/>
                    <a:lstStyle/>
                    <a:p>
                      <a:pPr algn="ctr"/>
                      <a:r>
                        <a:rPr kumimoji="1" lang="en-US" altLang="ja-JP" dirty="0"/>
                        <a:t>0</a:t>
                      </a:r>
                      <a:endParaRPr kumimoji="1" lang="ja-JP" altLang="en-US" dirty="0"/>
                    </a:p>
                  </a:txBody>
                  <a:tcPr anchor="ctr"/>
                </a:tc>
                <a:tc>
                  <a:txBody>
                    <a:bodyPr/>
                    <a:lstStyle/>
                    <a:p>
                      <a:pPr algn="ctr"/>
                      <a:r>
                        <a:rPr kumimoji="1" lang="en-US" altLang="ja-JP" dirty="0"/>
                        <a:t>16</a:t>
                      </a:r>
                      <a:endParaRPr kumimoji="1" lang="ja-JP" altLang="en-US" dirty="0"/>
                    </a:p>
                  </a:txBody>
                  <a:tcPr anchor="ctr"/>
                </a:tc>
                <a:tc>
                  <a:txBody>
                    <a:bodyPr/>
                    <a:lstStyle/>
                    <a:p>
                      <a:pPr algn="ctr"/>
                      <a:r>
                        <a:rPr kumimoji="1" lang="en-US" altLang="ja-JP" dirty="0"/>
                        <a:t>28</a:t>
                      </a:r>
                      <a:endParaRPr kumimoji="1" lang="ja-JP" altLang="en-US" dirty="0"/>
                    </a:p>
                  </a:txBody>
                  <a:tcPr anchor="ctr"/>
                </a:tc>
                <a:tc>
                  <a:txBody>
                    <a:bodyPr/>
                    <a:lstStyle/>
                    <a:p>
                      <a:pPr algn="ctr"/>
                      <a:r>
                        <a:rPr kumimoji="1" lang="en-US" altLang="ja-JP" dirty="0"/>
                        <a:t>174</a:t>
                      </a:r>
                      <a:endParaRPr kumimoji="1" lang="ja-JP" altLang="en-US" dirty="0"/>
                    </a:p>
                  </a:txBody>
                  <a:tcPr anchor="ctr"/>
                </a:tc>
                <a:tc>
                  <a:txBody>
                    <a:bodyPr/>
                    <a:lstStyle/>
                    <a:p>
                      <a:pPr algn="ctr"/>
                      <a:r>
                        <a:rPr kumimoji="1" lang="en-US" altLang="ja-JP" dirty="0"/>
                        <a:t>25</a:t>
                      </a:r>
                      <a:endParaRPr kumimoji="1" lang="ja-JP" altLang="en-US" dirty="0"/>
                    </a:p>
                  </a:txBody>
                  <a:tcPr anchor="ctr"/>
                </a:tc>
                <a:tc>
                  <a:txBody>
                    <a:bodyPr/>
                    <a:lstStyle/>
                    <a:p>
                      <a:pPr algn="ctr"/>
                      <a:r>
                        <a:rPr kumimoji="1" lang="en-US" altLang="ja-JP" dirty="0"/>
                        <a:t>5</a:t>
                      </a:r>
                      <a:endParaRPr kumimoji="1" lang="ja-JP" altLang="en-US" dirty="0"/>
                    </a:p>
                  </a:txBody>
                  <a:tcPr anchor="ctr"/>
                </a:tc>
                <a:tc>
                  <a:txBody>
                    <a:bodyPr/>
                    <a:lstStyle/>
                    <a:p>
                      <a:pPr algn="ctr"/>
                      <a:r>
                        <a:rPr kumimoji="1" lang="en-US" altLang="ja-JP" dirty="0"/>
                        <a:t>21</a:t>
                      </a:r>
                      <a:endParaRPr kumimoji="1" lang="ja-JP" altLang="en-US" dirty="0"/>
                    </a:p>
                  </a:txBody>
                  <a:tcPr anchor="ctr"/>
                </a:tc>
                <a:tc>
                  <a:txBody>
                    <a:bodyPr/>
                    <a:lstStyle/>
                    <a:p>
                      <a:pPr algn="ctr"/>
                      <a:r>
                        <a:rPr kumimoji="1" lang="en-US" altLang="ja-JP" dirty="0"/>
                        <a:t>29</a:t>
                      </a:r>
                    </a:p>
                  </a:txBody>
                  <a:tcPr anchor="ctr"/>
                </a:tc>
                <a:tc>
                  <a:txBody>
                    <a:bodyPr/>
                    <a:lstStyle/>
                    <a:p>
                      <a:pPr algn="ctr"/>
                      <a:r>
                        <a:rPr kumimoji="1" lang="en-US" altLang="ja-JP" dirty="0"/>
                        <a:t>303</a:t>
                      </a:r>
                      <a:endParaRPr kumimoji="1" lang="ja-JP" altLang="en-US" dirty="0"/>
                    </a:p>
                  </a:txBody>
                  <a:tcPr anchor="ctr"/>
                </a:tc>
                <a:extLst>
                  <a:ext uri="{0D108BD9-81ED-4DB2-BD59-A6C34878D82A}">
                    <a16:rowId xmlns:a16="http://schemas.microsoft.com/office/drawing/2014/main" val="3932436829"/>
                  </a:ext>
                </a:extLst>
              </a:tr>
            </a:tbl>
          </a:graphicData>
        </a:graphic>
      </p:graphicFrame>
      <p:sp>
        <p:nvSpPr>
          <p:cNvPr id="18" name="テキスト ボックス 17">
            <a:extLst>
              <a:ext uri="{FF2B5EF4-FFF2-40B4-BE49-F238E27FC236}">
                <a16:creationId xmlns:a16="http://schemas.microsoft.com/office/drawing/2014/main" id="{2BE4EBF4-34BA-4D71-B591-1CBF4031A2C6}"/>
              </a:ext>
            </a:extLst>
          </p:cNvPr>
          <p:cNvSpPr txBox="1"/>
          <p:nvPr/>
        </p:nvSpPr>
        <p:spPr>
          <a:xfrm>
            <a:off x="1917660" y="4015728"/>
            <a:ext cx="1670650" cy="307777"/>
          </a:xfrm>
          <a:prstGeom prst="rect">
            <a:avLst/>
          </a:prstGeom>
          <a:noFill/>
        </p:spPr>
        <p:txBody>
          <a:bodyPr wrap="none" rtlCol="0">
            <a:spAutoFit/>
          </a:bodyPr>
          <a:lstStyle/>
          <a:p>
            <a:pPr algn="l"/>
            <a:r>
              <a:rPr kumimoji="1" lang="en-US" altLang="ja-JP" sz="1400" dirty="0">
                <a:latin typeface="BIZ UDPゴシック" panose="020B0400000000000000" pitchFamily="50" charset="-128"/>
                <a:ea typeface="BIZ UDPゴシック" panose="020B0400000000000000" pitchFamily="50" charset="-128"/>
              </a:rPr>
              <a:t>※R7</a:t>
            </a:r>
            <a:r>
              <a:rPr kumimoji="1" lang="ja-JP" altLang="en-US" sz="1400" dirty="0">
                <a:latin typeface="BIZ UDPゴシック" panose="020B0400000000000000" pitchFamily="50" charset="-128"/>
                <a:ea typeface="BIZ UDPゴシック" panose="020B0400000000000000" pitchFamily="50" charset="-128"/>
              </a:rPr>
              <a:t>年９月末時点</a:t>
            </a:r>
          </a:p>
        </p:txBody>
      </p:sp>
    </p:spTree>
    <p:extLst>
      <p:ext uri="{BB962C8B-B14F-4D97-AF65-F5344CB8AC3E}">
        <p14:creationId xmlns:p14="http://schemas.microsoft.com/office/powerpoint/2010/main" val="29347509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9D0A3A83-5C39-4DC5-9357-88F3FA11F7BF}"/>
              </a:ext>
            </a:extLst>
          </p:cNvPr>
          <p:cNvSpPr txBox="1"/>
          <p:nvPr/>
        </p:nvSpPr>
        <p:spPr>
          <a:xfrm>
            <a:off x="91542" y="934260"/>
            <a:ext cx="9722915" cy="3904980"/>
          </a:xfrm>
          <a:prstGeom prst="rect">
            <a:avLst/>
          </a:prstGeom>
          <a:solidFill>
            <a:schemeClr val="accent5">
              <a:lumMod val="20000"/>
              <a:lumOff val="80000"/>
            </a:schemeClr>
          </a:solidFill>
        </p:spPr>
        <p:txBody>
          <a:bodyPr wrap="square" rtlCol="0">
            <a:spAutoFit/>
          </a:bodyPr>
          <a:lstStyle/>
          <a:p>
            <a:pPr>
              <a:lnSpc>
                <a:spcPts val="2000"/>
              </a:lnSpc>
            </a:pPr>
            <a:r>
              <a:rPr kumimoji="1" lang="ja-JP" altLang="en-US" sz="1400" dirty="0">
                <a:latin typeface="BIZ UDPゴシック" panose="020B0400000000000000" pitchFamily="50" charset="-128"/>
                <a:ea typeface="BIZ UDPゴシック" panose="020B0400000000000000" pitchFamily="50" charset="-128"/>
              </a:rPr>
              <a:t>　</a:t>
            </a:r>
            <a:endParaRPr kumimoji="1" lang="en-US" altLang="ja-JP" sz="1400" dirty="0">
              <a:latin typeface="BIZ UDPゴシック" panose="020B0400000000000000" pitchFamily="50" charset="-128"/>
              <a:ea typeface="BIZ UDPゴシック" panose="020B0400000000000000" pitchFamily="50" charset="-128"/>
            </a:endParaRPr>
          </a:p>
          <a:p>
            <a:pPr marL="285750" indent="-285750">
              <a:lnSpc>
                <a:spcPts val="2000"/>
              </a:lnSpc>
              <a:buFont typeface="Wingdings" panose="05000000000000000000" pitchFamily="2" charset="2"/>
              <a:buChar char="l"/>
            </a:pPr>
            <a:r>
              <a:rPr kumimoji="1" lang="ja-JP" altLang="en-US" sz="1600" dirty="0">
                <a:latin typeface="BIZ UDPゴシック" panose="020B0400000000000000" pitchFamily="50" charset="-128"/>
                <a:ea typeface="BIZ UDPゴシック" panose="020B0400000000000000" pitchFamily="50" charset="-128"/>
              </a:rPr>
              <a:t>条例第１３条では、</a:t>
            </a:r>
            <a:endParaRPr kumimoji="1" lang="en-US" altLang="ja-JP" sz="1600" dirty="0">
              <a:latin typeface="BIZ UDPゴシック" panose="020B0400000000000000" pitchFamily="50" charset="-128"/>
              <a:ea typeface="BIZ UDPゴシック" panose="020B0400000000000000" pitchFamily="50" charset="-128"/>
            </a:endParaRPr>
          </a:p>
          <a:p>
            <a:pPr>
              <a:lnSpc>
                <a:spcPts val="2000"/>
              </a:lnSpc>
            </a:pPr>
            <a:r>
              <a:rPr kumimoji="1" lang="ja-JP" altLang="en-US" sz="1600" dirty="0">
                <a:latin typeface="BIZ UDPゴシック" panose="020B0400000000000000" pitchFamily="50" charset="-128"/>
                <a:ea typeface="BIZ UDPゴシック" panose="020B0400000000000000" pitchFamily="50" charset="-128"/>
              </a:rPr>
              <a:t>　　　①削除要請や通報を行ってもなお当該侵害情報が削除されない場合で、</a:t>
            </a:r>
            <a:endParaRPr kumimoji="1" lang="en-US" altLang="ja-JP" sz="1600" dirty="0">
              <a:latin typeface="BIZ UDPゴシック" panose="020B0400000000000000" pitchFamily="50" charset="-128"/>
              <a:ea typeface="BIZ UDPゴシック" panose="020B0400000000000000" pitchFamily="50" charset="-128"/>
            </a:endParaRPr>
          </a:p>
          <a:p>
            <a:pPr>
              <a:lnSpc>
                <a:spcPts val="2000"/>
              </a:lnSpc>
            </a:pPr>
            <a:r>
              <a:rPr kumimoji="1" lang="ja-JP" altLang="en-US" sz="1600" dirty="0">
                <a:latin typeface="BIZ UDPゴシック" panose="020B0400000000000000" pitchFamily="50" charset="-128"/>
                <a:ea typeface="BIZ UDPゴシック" panose="020B0400000000000000" pitchFamily="50" charset="-128"/>
              </a:rPr>
              <a:t>　　　②発信・拡散者が明らかであり、</a:t>
            </a:r>
            <a:endParaRPr kumimoji="1" lang="en-US" altLang="ja-JP" sz="1600" dirty="0">
              <a:latin typeface="BIZ UDPゴシック" panose="020B0400000000000000" pitchFamily="50" charset="-128"/>
              <a:ea typeface="BIZ UDPゴシック" panose="020B0400000000000000" pitchFamily="50" charset="-128"/>
            </a:endParaRPr>
          </a:p>
          <a:p>
            <a:pPr>
              <a:lnSpc>
                <a:spcPts val="2000"/>
              </a:lnSpc>
            </a:pPr>
            <a:r>
              <a:rPr kumimoji="1" lang="ja-JP" altLang="en-US" sz="1600" dirty="0">
                <a:latin typeface="BIZ UDPゴシック" panose="020B0400000000000000" pitchFamily="50" charset="-128"/>
                <a:ea typeface="BIZ UDPゴシック" panose="020B0400000000000000" pitchFamily="50" charset="-128"/>
              </a:rPr>
              <a:t>　　　③必要であると認めるとき</a:t>
            </a:r>
            <a:endParaRPr kumimoji="1" lang="en-US" altLang="ja-JP" sz="1600" dirty="0">
              <a:latin typeface="BIZ UDPゴシック" panose="020B0400000000000000" pitchFamily="50" charset="-128"/>
              <a:ea typeface="BIZ UDPゴシック" panose="020B0400000000000000" pitchFamily="50" charset="-128"/>
            </a:endParaRPr>
          </a:p>
          <a:p>
            <a:pPr>
              <a:lnSpc>
                <a:spcPts val="2000"/>
              </a:lnSpc>
            </a:pPr>
            <a:r>
              <a:rPr kumimoji="1" lang="ja-JP" altLang="en-US" sz="1600" dirty="0">
                <a:latin typeface="BIZ UDPゴシック" panose="020B0400000000000000" pitchFamily="50" charset="-128"/>
                <a:ea typeface="BIZ UDPゴシック" panose="020B0400000000000000" pitchFamily="50" charset="-128"/>
              </a:rPr>
              <a:t>　　は、その者に対し、説示又は助言をすることができるとしている。</a:t>
            </a:r>
            <a:endParaRPr kumimoji="1" lang="en-US" altLang="ja-JP" sz="1600" dirty="0">
              <a:latin typeface="BIZ UDPゴシック" panose="020B0400000000000000" pitchFamily="50" charset="-128"/>
              <a:ea typeface="BIZ UDPゴシック" panose="020B0400000000000000" pitchFamily="50" charset="-128"/>
            </a:endParaRPr>
          </a:p>
          <a:p>
            <a:pPr>
              <a:lnSpc>
                <a:spcPts val="2000"/>
              </a:lnSpc>
            </a:pPr>
            <a:endParaRPr kumimoji="1" lang="en-US" altLang="ja-JP" sz="1600" dirty="0">
              <a:latin typeface="BIZ UDPゴシック" panose="020B0400000000000000" pitchFamily="50" charset="-128"/>
              <a:ea typeface="BIZ UDPゴシック" panose="020B0400000000000000" pitchFamily="50" charset="-128"/>
            </a:endParaRPr>
          </a:p>
          <a:p>
            <a:pPr marL="285750" indent="-285750">
              <a:lnSpc>
                <a:spcPts val="2000"/>
              </a:lnSpc>
              <a:buFont typeface="Wingdings" panose="05000000000000000000" pitchFamily="2" charset="2"/>
              <a:buChar char="l"/>
            </a:pPr>
            <a:r>
              <a:rPr kumimoji="1" lang="ja-JP" altLang="en-US" sz="1600" dirty="0">
                <a:latin typeface="BIZ UDPゴシック" panose="020B0400000000000000" pitchFamily="50" charset="-128"/>
                <a:ea typeface="BIZ UDPゴシック" panose="020B0400000000000000" pitchFamily="50" charset="-128"/>
              </a:rPr>
              <a:t>また、指針では、削除要請や通報を行ってもなお当該侵害情報が削除されない場合について、</a:t>
            </a:r>
            <a:endParaRPr kumimoji="1" lang="en-US" altLang="ja-JP" sz="1600" dirty="0">
              <a:latin typeface="BIZ UDPゴシック" panose="020B0400000000000000" pitchFamily="50" charset="-128"/>
              <a:ea typeface="BIZ UDPゴシック" panose="020B0400000000000000" pitchFamily="50" charset="-128"/>
            </a:endParaRPr>
          </a:p>
          <a:p>
            <a:pPr>
              <a:lnSpc>
                <a:spcPts val="2000"/>
              </a:lnSpc>
            </a:pPr>
            <a:r>
              <a:rPr kumimoji="1" lang="ja-JP" altLang="en-US" sz="1600" dirty="0">
                <a:latin typeface="BIZ UDPゴシック" panose="020B0400000000000000" pitchFamily="50" charset="-128"/>
                <a:ea typeface="BIZ UDPゴシック" panose="020B0400000000000000" pitchFamily="50" charset="-128"/>
              </a:rPr>
              <a:t>　　「一定の期間を経過しても、当該情報が削除されない場合をいう」としている。</a:t>
            </a:r>
            <a:endParaRPr kumimoji="1" lang="en-US" altLang="ja-JP" sz="1600" dirty="0">
              <a:latin typeface="BIZ UDPゴシック" panose="020B0400000000000000" pitchFamily="50" charset="-128"/>
              <a:ea typeface="BIZ UDPゴシック" panose="020B0400000000000000" pitchFamily="50" charset="-128"/>
            </a:endParaRPr>
          </a:p>
          <a:p>
            <a:pPr>
              <a:lnSpc>
                <a:spcPts val="2000"/>
              </a:lnSpc>
            </a:pPr>
            <a:endParaRPr kumimoji="1" lang="en-US" altLang="ja-JP" sz="1400" dirty="0">
              <a:latin typeface="BIZ UDPゴシック" panose="020B0400000000000000" pitchFamily="50" charset="-128"/>
              <a:ea typeface="BIZ UDPゴシック" panose="020B0400000000000000" pitchFamily="50" charset="-128"/>
            </a:endParaRPr>
          </a:p>
          <a:p>
            <a:pPr marL="285750" indent="-285750">
              <a:lnSpc>
                <a:spcPts val="2000"/>
              </a:lnSpc>
              <a:buFont typeface="Wingdings" panose="05000000000000000000" pitchFamily="2" charset="2"/>
              <a:buChar char="l"/>
            </a:pPr>
            <a:r>
              <a:rPr kumimoji="1" lang="ja-JP" altLang="en-US" sz="1600" dirty="0">
                <a:latin typeface="BIZ UDPゴシック" panose="020B0400000000000000" pitchFamily="50" charset="-128"/>
                <a:ea typeface="BIZ UDPゴシック" panose="020B0400000000000000" pitchFamily="50" charset="-128"/>
              </a:rPr>
              <a:t>今年度、削除要請を行い、なお現存している案件のうち、発信者の特定が可能であった３名に対し、</a:t>
            </a:r>
            <a:endParaRPr kumimoji="1" lang="en-US" altLang="ja-JP" sz="1600" dirty="0">
              <a:latin typeface="BIZ UDPゴシック" panose="020B0400000000000000" pitchFamily="50" charset="-128"/>
              <a:ea typeface="BIZ UDPゴシック" panose="020B0400000000000000" pitchFamily="50" charset="-128"/>
            </a:endParaRPr>
          </a:p>
          <a:p>
            <a:pPr>
              <a:lnSpc>
                <a:spcPts val="2000"/>
              </a:lnSpc>
            </a:pPr>
            <a:r>
              <a:rPr kumimoji="1" lang="ja-JP" altLang="en-US" sz="1600" dirty="0">
                <a:latin typeface="BIZ UDPゴシック" panose="020B0400000000000000" pitchFamily="50" charset="-128"/>
                <a:ea typeface="BIZ UDPゴシック" panose="020B0400000000000000" pitchFamily="50" charset="-128"/>
              </a:rPr>
              <a:t>　　説示２件、助言１件をダイレクトメッセージ機能を利用して実施した。</a:t>
            </a:r>
            <a:endParaRPr kumimoji="1" lang="en-US" altLang="ja-JP" sz="1600" dirty="0">
              <a:latin typeface="BIZ UDPゴシック" panose="020B0400000000000000" pitchFamily="50" charset="-128"/>
              <a:ea typeface="BIZ UDPゴシック" panose="020B0400000000000000" pitchFamily="50" charset="-128"/>
            </a:endParaRPr>
          </a:p>
          <a:p>
            <a:pPr marL="285750" indent="-285750">
              <a:lnSpc>
                <a:spcPts val="2000"/>
              </a:lnSpc>
              <a:buFont typeface="Wingdings" panose="05000000000000000000" pitchFamily="2" charset="2"/>
              <a:buChar char="l"/>
            </a:pPr>
            <a:endParaRPr kumimoji="1" lang="en-US" altLang="ja-JP" sz="1600" dirty="0">
              <a:latin typeface="BIZ UDPゴシック" panose="020B0400000000000000" pitchFamily="50" charset="-128"/>
              <a:ea typeface="BIZ UDPゴシック" panose="020B0400000000000000" pitchFamily="50" charset="-128"/>
            </a:endParaRPr>
          </a:p>
          <a:p>
            <a:pPr marL="285750" indent="-285750">
              <a:lnSpc>
                <a:spcPts val="2000"/>
              </a:lnSpc>
              <a:buFont typeface="Wingdings" panose="05000000000000000000" pitchFamily="2" charset="2"/>
              <a:buChar char="l"/>
            </a:pPr>
            <a:r>
              <a:rPr kumimoji="1" lang="ja-JP" altLang="en-US" sz="1600" dirty="0">
                <a:latin typeface="BIZ UDPゴシック" panose="020B0400000000000000" pitchFamily="50" charset="-128"/>
                <a:ea typeface="BIZ UDPゴシック" panose="020B0400000000000000" pitchFamily="50" charset="-128"/>
              </a:rPr>
              <a:t>本件は、いわゆる同和地区の識別情報の摘示に関するものであるが、説示・助言を行った投稿</a:t>
            </a:r>
            <a:endParaRPr kumimoji="1" lang="en-US" altLang="ja-JP" sz="1600" dirty="0">
              <a:latin typeface="BIZ UDPゴシック" panose="020B0400000000000000" pitchFamily="50" charset="-128"/>
              <a:ea typeface="BIZ UDPゴシック" panose="020B0400000000000000" pitchFamily="50" charset="-128"/>
            </a:endParaRPr>
          </a:p>
          <a:p>
            <a:pPr>
              <a:lnSpc>
                <a:spcPts val="2000"/>
              </a:lnSpc>
            </a:pPr>
            <a:r>
              <a:rPr kumimoji="1" lang="ja-JP" altLang="en-US" sz="1600" dirty="0">
                <a:latin typeface="BIZ UDPゴシック" panose="020B0400000000000000" pitchFamily="50" charset="-128"/>
                <a:ea typeface="BIZ UDPゴシック" panose="020B0400000000000000" pitchFamily="50" charset="-128"/>
              </a:rPr>
              <a:t>　　（計</a:t>
            </a:r>
            <a:r>
              <a:rPr kumimoji="1" lang="en-US" altLang="ja-JP" sz="1600" dirty="0">
                <a:latin typeface="BIZ UDPゴシック" panose="020B0400000000000000" pitchFamily="50" charset="-128"/>
                <a:ea typeface="BIZ UDPゴシック" panose="020B0400000000000000" pitchFamily="50" charset="-128"/>
              </a:rPr>
              <a:t>56</a:t>
            </a:r>
            <a:r>
              <a:rPr kumimoji="1" lang="ja-JP" altLang="en-US" sz="1600" dirty="0">
                <a:latin typeface="BIZ UDPゴシック" panose="020B0400000000000000" pitchFamily="50" charset="-128"/>
                <a:ea typeface="BIZ UDPゴシック" panose="020B0400000000000000" pitchFamily="50" charset="-128"/>
              </a:rPr>
              <a:t>ページ）のうち、</a:t>
            </a:r>
            <a:r>
              <a:rPr kumimoji="1" lang="en-US" altLang="ja-JP" sz="1600" dirty="0">
                <a:latin typeface="BIZ UDPゴシック" panose="020B0400000000000000" pitchFamily="50" charset="-128"/>
                <a:ea typeface="BIZ UDPゴシック" panose="020B0400000000000000" pitchFamily="50" charset="-128"/>
              </a:rPr>
              <a:t>25</a:t>
            </a:r>
            <a:r>
              <a:rPr kumimoji="1" lang="ja-JP" altLang="en-US" sz="1600" dirty="0">
                <a:latin typeface="BIZ UDPゴシック" panose="020B0400000000000000" pitchFamily="50" charset="-128"/>
                <a:ea typeface="BIZ UDPゴシック" panose="020B0400000000000000" pitchFamily="50" charset="-128"/>
              </a:rPr>
              <a:t>ページについては現在閲覧できない状態となっている。</a:t>
            </a:r>
            <a:endParaRPr kumimoji="1" lang="en-US" altLang="ja-JP" sz="1600" dirty="0">
              <a:latin typeface="BIZ UDPゴシック" panose="020B0400000000000000" pitchFamily="50" charset="-128"/>
              <a:ea typeface="BIZ UDPゴシック" panose="020B0400000000000000" pitchFamily="50" charset="-128"/>
            </a:endParaRPr>
          </a:p>
        </p:txBody>
      </p:sp>
      <p:sp>
        <p:nvSpPr>
          <p:cNvPr id="6" name="テキスト ボックス 5">
            <a:extLst>
              <a:ext uri="{FF2B5EF4-FFF2-40B4-BE49-F238E27FC236}">
                <a16:creationId xmlns:a16="http://schemas.microsoft.com/office/drawing/2014/main" id="{FEF37E83-DEFE-43FC-9CA3-BF30A861E1B7}"/>
              </a:ext>
            </a:extLst>
          </p:cNvPr>
          <p:cNvSpPr txBox="1"/>
          <p:nvPr/>
        </p:nvSpPr>
        <p:spPr>
          <a:xfrm>
            <a:off x="9607520" y="6550223"/>
            <a:ext cx="320922" cy="307777"/>
          </a:xfrm>
          <a:prstGeom prst="rect">
            <a:avLst/>
          </a:prstGeom>
          <a:noFill/>
        </p:spPr>
        <p:txBody>
          <a:bodyPr wrap="none" rtlCol="0">
            <a:spAutoFit/>
          </a:bodyPr>
          <a:lstStyle/>
          <a:p>
            <a:pPr algn="l"/>
            <a:r>
              <a:rPr kumimoji="1" lang="ja-JP" altLang="en-US" sz="1400" b="1" dirty="0">
                <a:latin typeface="BIZ UDPゴシック" panose="020B0400000000000000" pitchFamily="50" charset="-128"/>
                <a:ea typeface="BIZ UDPゴシック" panose="020B0400000000000000" pitchFamily="50" charset="-128"/>
              </a:rPr>
              <a:t>２</a:t>
            </a:r>
          </a:p>
        </p:txBody>
      </p:sp>
      <p:cxnSp>
        <p:nvCxnSpPr>
          <p:cNvPr id="7" name="直線コネクタ 6">
            <a:extLst>
              <a:ext uri="{FF2B5EF4-FFF2-40B4-BE49-F238E27FC236}">
                <a16:creationId xmlns:a16="http://schemas.microsoft.com/office/drawing/2014/main" id="{53EB068D-1162-4977-A228-2F7B15BDD2EA}"/>
              </a:ext>
            </a:extLst>
          </p:cNvPr>
          <p:cNvCxnSpPr>
            <a:cxnSpLocks/>
          </p:cNvCxnSpPr>
          <p:nvPr/>
        </p:nvCxnSpPr>
        <p:spPr>
          <a:xfrm>
            <a:off x="0" y="406287"/>
            <a:ext cx="9906000" cy="0"/>
          </a:xfrm>
          <a:prstGeom prst="line">
            <a:avLst/>
          </a:prstGeom>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8" name="正方形/長方形 7">
            <a:extLst>
              <a:ext uri="{FF2B5EF4-FFF2-40B4-BE49-F238E27FC236}">
                <a16:creationId xmlns:a16="http://schemas.microsoft.com/office/drawing/2014/main" id="{14F636F9-CB66-4776-A5B1-1BB941EFB097}"/>
              </a:ext>
            </a:extLst>
          </p:cNvPr>
          <p:cNvSpPr/>
          <p:nvPr/>
        </p:nvSpPr>
        <p:spPr>
          <a:xfrm>
            <a:off x="8906933" y="0"/>
            <a:ext cx="999067" cy="395722"/>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latin typeface="BIZ UDPゴシック" panose="020B0400000000000000" pitchFamily="50" charset="-128"/>
                <a:ea typeface="BIZ UDPゴシック" panose="020B0400000000000000" pitchFamily="50" charset="-128"/>
              </a:rPr>
              <a:t>資料２</a:t>
            </a:r>
          </a:p>
        </p:txBody>
      </p:sp>
      <p:sp>
        <p:nvSpPr>
          <p:cNvPr id="9" name="テキスト ボックス 8">
            <a:extLst>
              <a:ext uri="{FF2B5EF4-FFF2-40B4-BE49-F238E27FC236}">
                <a16:creationId xmlns:a16="http://schemas.microsoft.com/office/drawing/2014/main" id="{76F294D1-E1AA-4E7C-8BC7-04368113AC14}"/>
              </a:ext>
            </a:extLst>
          </p:cNvPr>
          <p:cNvSpPr txBox="1"/>
          <p:nvPr/>
        </p:nvSpPr>
        <p:spPr>
          <a:xfrm>
            <a:off x="2802680" y="-3147"/>
            <a:ext cx="4281941" cy="400110"/>
          </a:xfrm>
          <a:prstGeom prst="rect">
            <a:avLst/>
          </a:prstGeom>
          <a:noFill/>
        </p:spPr>
        <p:txBody>
          <a:bodyPr wrap="none" rtlCol="0">
            <a:spAutoFit/>
          </a:bodyPr>
          <a:lstStyle/>
          <a:p>
            <a:r>
              <a:rPr kumimoji="1" lang="ja-JP" altLang="en-US" sz="2000" b="1" dirty="0">
                <a:latin typeface="BIZ UDPゴシック" panose="020B0400000000000000" pitchFamily="50" charset="-128"/>
                <a:ea typeface="BIZ UDPゴシック" panose="020B0400000000000000" pitchFamily="50" charset="-128"/>
              </a:rPr>
              <a:t>人権侵害情報への対応状況について</a:t>
            </a:r>
          </a:p>
        </p:txBody>
      </p:sp>
      <p:sp>
        <p:nvSpPr>
          <p:cNvPr id="10" name="正方形/長方形 9">
            <a:extLst>
              <a:ext uri="{FF2B5EF4-FFF2-40B4-BE49-F238E27FC236}">
                <a16:creationId xmlns:a16="http://schemas.microsoft.com/office/drawing/2014/main" id="{F6408BE9-2882-470D-BD6F-4DE9939B8E4F}"/>
              </a:ext>
            </a:extLst>
          </p:cNvPr>
          <p:cNvSpPr/>
          <p:nvPr/>
        </p:nvSpPr>
        <p:spPr>
          <a:xfrm>
            <a:off x="-12340" y="600659"/>
            <a:ext cx="2745447" cy="333601"/>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latin typeface="BIZ UDPゴシック" panose="020B0400000000000000" pitchFamily="50" charset="-128"/>
                <a:ea typeface="BIZ UDPゴシック" panose="020B0400000000000000" pitchFamily="50" charset="-128"/>
              </a:rPr>
              <a:t>説示・助言（条例第１３条）</a:t>
            </a:r>
          </a:p>
        </p:txBody>
      </p:sp>
    </p:spTree>
    <p:extLst>
      <p:ext uri="{BB962C8B-B14F-4D97-AF65-F5344CB8AC3E}">
        <p14:creationId xmlns:p14="http://schemas.microsoft.com/office/powerpoint/2010/main" val="1922578679"/>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solidFill>
          <a:schemeClr val="accent1">
            <a:lumMod val="50000"/>
          </a:schemeClr>
        </a:solidFill>
      </a:spPr>
      <a:bodyPr wrap="none" rtlCol="0">
        <a:spAutoFit/>
      </a:bodyPr>
      <a:lstStyle>
        <a:defPPr algn="l">
          <a:defRPr kumimoji="1" sz="1400" dirty="0">
            <a:solidFill>
              <a:schemeClr val="bg1"/>
            </a:solidFill>
            <a:latin typeface="BIZ UDPゴシック" panose="020B0400000000000000" pitchFamily="50" charset="-128"/>
            <a:ea typeface="BIZ UDPゴシック" panose="020B0400000000000000" pitchFamily="50" charset="-128"/>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2031</TotalTime>
  <Words>456</Words>
  <Application>Microsoft Office PowerPoint</Application>
  <PresentationFormat>A4 210 x 297 mm</PresentationFormat>
  <Paragraphs>79</Paragraphs>
  <Slides>2</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2</vt:i4>
      </vt:variant>
    </vt:vector>
  </HeadingPairs>
  <TitlesOfParts>
    <vt:vector size="10" baseType="lpstr">
      <vt:lpstr>BIZ UDPゴシック</vt:lpstr>
      <vt:lpstr>游ゴシック</vt:lpstr>
      <vt:lpstr>游明朝</vt:lpstr>
      <vt:lpstr>Arial</vt:lpstr>
      <vt:lpstr>Calibri</vt:lpstr>
      <vt:lpstr>Calibri Light</vt:lpstr>
      <vt:lpstr>Wingdings</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森田　裕之</dc:creator>
  <cp:lastModifiedBy>矢木　宏昭</cp:lastModifiedBy>
  <cp:revision>169</cp:revision>
  <cp:lastPrinted>2025-02-18T23:55:34Z</cp:lastPrinted>
  <dcterms:created xsi:type="dcterms:W3CDTF">2024-08-21T07:59:28Z</dcterms:created>
  <dcterms:modified xsi:type="dcterms:W3CDTF">2025-10-23T04:22:31Z</dcterms:modified>
</cp:coreProperties>
</file>