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280" r:id="rId3"/>
    <p:sldId id="276" r:id="rId4"/>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92" d="100"/>
          <a:sy n="92" d="100"/>
        </p:scale>
        <p:origin x="965" y="72"/>
      </p:cViewPr>
      <p:guideLst>
        <p:guide orient="horz" pos="343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2025/10/24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3538113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2025/10/24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678348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2025/10/24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877409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2025/10/24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146240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2025/10/24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363750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9A9D766-1B35-41C5-AB60-0511F8E8EAFD}" type="datetimeFigureOut">
              <a:rPr kumimoji="1" lang="ja-JP" altLang="en-US" smtClean="0"/>
              <a:t>2025/10/24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2869802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9A9D766-1B35-41C5-AB60-0511F8E8EAFD}" type="datetimeFigureOut">
              <a:rPr kumimoji="1" lang="ja-JP" altLang="en-US" smtClean="0"/>
              <a:t>2025/10/24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90503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9A9D766-1B35-41C5-AB60-0511F8E8EAFD}" type="datetimeFigureOut">
              <a:rPr kumimoji="1" lang="ja-JP" altLang="en-US" smtClean="0"/>
              <a:t>2025/10/24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744975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A9D766-1B35-41C5-AB60-0511F8E8EAFD}" type="datetimeFigureOut">
              <a:rPr kumimoji="1" lang="ja-JP" altLang="en-US" smtClean="0"/>
              <a:t>2025/10/24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893815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9A9D766-1B35-41C5-AB60-0511F8E8EAFD}" type="datetimeFigureOut">
              <a:rPr kumimoji="1" lang="ja-JP" altLang="en-US" smtClean="0"/>
              <a:t>2025/10/24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542630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9A9D766-1B35-41C5-AB60-0511F8E8EAFD}" type="datetimeFigureOut">
              <a:rPr kumimoji="1" lang="ja-JP" altLang="en-US" smtClean="0"/>
              <a:t>2025/10/24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430941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A9D766-1B35-41C5-AB60-0511F8E8EAFD}" type="datetimeFigureOut">
              <a:rPr kumimoji="1" lang="ja-JP" altLang="en-US" smtClean="0"/>
              <a:t>2025/10/24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22931823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E11147A6-7F49-480F-9D61-DD57665C49C9}"/>
              </a:ext>
            </a:extLst>
          </p:cNvPr>
          <p:cNvCxnSpPr/>
          <p:nvPr/>
        </p:nvCxnSpPr>
        <p:spPr>
          <a:xfrm>
            <a:off x="0" y="395722"/>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9" name="正方形/長方形 8">
            <a:extLst>
              <a:ext uri="{FF2B5EF4-FFF2-40B4-BE49-F238E27FC236}">
                <a16:creationId xmlns:a16="http://schemas.microsoft.com/office/drawing/2014/main" id="{7FEFF216-DAB2-4580-8F83-31654BA5B945}"/>
              </a:ext>
            </a:extLst>
          </p:cNvPr>
          <p:cNvSpPr/>
          <p:nvPr/>
        </p:nvSpPr>
        <p:spPr>
          <a:xfrm>
            <a:off x="116503" y="536526"/>
            <a:ext cx="1007533"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論点</a:t>
            </a:r>
          </a:p>
        </p:txBody>
      </p:sp>
      <p:sp>
        <p:nvSpPr>
          <p:cNvPr id="10" name="テキスト ボックス 9">
            <a:extLst>
              <a:ext uri="{FF2B5EF4-FFF2-40B4-BE49-F238E27FC236}">
                <a16:creationId xmlns:a16="http://schemas.microsoft.com/office/drawing/2014/main" id="{DAA18EEE-3FBC-4354-BFF2-D5ECAC035E46}"/>
              </a:ext>
            </a:extLst>
          </p:cNvPr>
          <p:cNvSpPr txBox="1"/>
          <p:nvPr/>
        </p:nvSpPr>
        <p:spPr>
          <a:xfrm>
            <a:off x="1146130" y="549721"/>
            <a:ext cx="8475397" cy="369332"/>
          </a:xfrm>
          <a:prstGeom prst="rect">
            <a:avLst/>
          </a:prstGeom>
          <a:noFill/>
        </p:spPr>
        <p:txBody>
          <a:bodyPr wrap="none" rtlCol="0">
            <a:spAutoFit/>
          </a:bodyPr>
          <a:lstStyle/>
          <a:p>
            <a:pPr algn="just"/>
            <a:r>
              <a:rPr lang="ja-JP" alt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集団の規模が大きくなると、削除要請の対象から外れるという条例の運用について</a:t>
            </a:r>
          </a:p>
        </p:txBody>
      </p:sp>
      <p:sp>
        <p:nvSpPr>
          <p:cNvPr id="12" name="テキスト ボックス 11">
            <a:extLst>
              <a:ext uri="{FF2B5EF4-FFF2-40B4-BE49-F238E27FC236}">
                <a16:creationId xmlns:a16="http://schemas.microsoft.com/office/drawing/2014/main" id="{E779D71E-C1FF-4414-AE68-54E396C4C1C3}"/>
              </a:ext>
            </a:extLst>
          </p:cNvPr>
          <p:cNvSpPr txBox="1"/>
          <p:nvPr/>
        </p:nvSpPr>
        <p:spPr>
          <a:xfrm>
            <a:off x="116503" y="950112"/>
            <a:ext cx="9662499" cy="1815882"/>
          </a:xfrm>
          <a:prstGeom prst="rect">
            <a:avLst/>
          </a:prstGeom>
          <a:solidFill>
            <a:schemeClr val="accent5">
              <a:lumMod val="20000"/>
              <a:lumOff val="80000"/>
            </a:schemeClr>
          </a:solidFill>
          <a:ln>
            <a:noFill/>
          </a:ln>
        </p:spPr>
        <p:txBody>
          <a:bodyPr wrap="square" rtlCol="0">
            <a:spAutoFit/>
          </a:bodyPr>
          <a:lstStyle/>
          <a:p>
            <a:pPr marL="285750" indent="-285750" algn="just">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損害賠償や不法行為の対象になるのかという点では</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集団の規模は重要であるが、不法行為訴訟を提起できない、集団に対する不当な差別的言動があるからこそ、行政が削除要請をするということなのであ</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れ</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ば、集団の規模の大小で適用に差を設けることは、条例の意義にそぐわないのではないか。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集団の</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規模によって表現の自由に対する抑制の中身が変わってくるのか。規模が変わっても、表現内容の観点からは、保護の程度はほぼ同じではないか。（メルクマールとして、規模だけでなく、内容の観点もありうる）</a:t>
            </a:r>
          </a:p>
        </p:txBody>
      </p:sp>
      <p:sp>
        <p:nvSpPr>
          <p:cNvPr id="11" name="テキスト ボックス 10">
            <a:extLst>
              <a:ext uri="{FF2B5EF4-FFF2-40B4-BE49-F238E27FC236}">
                <a16:creationId xmlns:a16="http://schemas.microsoft.com/office/drawing/2014/main" id="{1A5E008B-E29E-4056-BFD6-313FC686ED35}"/>
              </a:ext>
            </a:extLst>
          </p:cNvPr>
          <p:cNvSpPr txBox="1"/>
          <p:nvPr/>
        </p:nvSpPr>
        <p:spPr>
          <a:xfrm>
            <a:off x="121750" y="3435168"/>
            <a:ext cx="9662499" cy="2800767"/>
          </a:xfrm>
          <a:prstGeom prst="rect">
            <a:avLst/>
          </a:prstGeom>
          <a:solidFill>
            <a:schemeClr val="accent5">
              <a:lumMod val="20000"/>
              <a:lumOff val="80000"/>
            </a:schemeClr>
          </a:solidFill>
          <a:ln>
            <a:noFill/>
          </a:ln>
        </p:spPr>
        <p:txBody>
          <a:bodyPr wrap="square" rtlCol="0">
            <a:spAutoFit/>
          </a:bodyPr>
          <a:lstStyle/>
          <a:p>
            <a:pPr marL="285750" indent="-285750" algn="just">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昨年度の人権審</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答申で示されたように、規模の大きな集団に対する不当な差別的言動について、行政として削除要請を行う社会的な意義はあると考えるが、一方で、裁判例等を踏まえれば、当該言動が当該府民の権利を直ちに侵害していることが明らかであるといえるかというところには議論が残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少なくとも、「</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市●●地区の</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人」といった程度に集団等の規模が限定されており、その構成員が特定されている場合は、名誉感情等の人格権の侵害が認められることから、削除要請の対象となるが、それ以上の規模の集団になると、構成員が特定されず、人格権の侵害が認められ</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るとまで必ずしも言い切れないことから</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、削除要請の対象</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になじむのか</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、慎重な検討が必要と考えることが前提である。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r>
              <a:rPr lang="ja-JP" altLang="ja-JP" sz="1600" u="sng" kern="100" dirty="0">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一方</a:t>
            </a:r>
            <a:r>
              <a:rPr lang="ja-JP" altLang="en-US" sz="1600" u="sng" kern="100" dirty="0">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、集団の規模が広範であっても（例：行政区）、相談者の精神的苦痛等を考慮し、一般の人の理解により、特定の人・集団を連想させるような場合には、削除要請を行うことができるものと考えられる。</a:t>
            </a:r>
            <a:endParaRPr lang="en-US" altLang="ja-JP" sz="1600" u="sng" kern="100" dirty="0">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3" name="正方形/長方形 12">
            <a:extLst>
              <a:ext uri="{FF2B5EF4-FFF2-40B4-BE49-F238E27FC236}">
                <a16:creationId xmlns:a16="http://schemas.microsoft.com/office/drawing/2014/main" id="{947FE371-5476-4D4A-A9B7-E003D3B36232}"/>
              </a:ext>
            </a:extLst>
          </p:cNvPr>
          <p:cNvSpPr/>
          <p:nvPr/>
        </p:nvSpPr>
        <p:spPr>
          <a:xfrm>
            <a:off x="121749" y="3033278"/>
            <a:ext cx="239700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府の考え方（修正）</a:t>
            </a:r>
          </a:p>
        </p:txBody>
      </p:sp>
      <p:sp>
        <p:nvSpPr>
          <p:cNvPr id="14" name="テキスト ボックス 13">
            <a:extLst>
              <a:ext uri="{FF2B5EF4-FFF2-40B4-BE49-F238E27FC236}">
                <a16:creationId xmlns:a16="http://schemas.microsoft.com/office/drawing/2014/main" id="{CF320C5C-989E-45AF-B01F-42ABF31BF674}"/>
              </a:ext>
            </a:extLst>
          </p:cNvPr>
          <p:cNvSpPr txBox="1"/>
          <p:nvPr/>
        </p:nvSpPr>
        <p:spPr>
          <a:xfrm>
            <a:off x="2335541" y="-3147"/>
            <a:ext cx="5043368"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人権侵害情報への対応に係る論点について</a:t>
            </a:r>
          </a:p>
        </p:txBody>
      </p:sp>
      <p:sp>
        <p:nvSpPr>
          <p:cNvPr id="15" name="テキスト ボックス 14">
            <a:extLst>
              <a:ext uri="{FF2B5EF4-FFF2-40B4-BE49-F238E27FC236}">
                <a16:creationId xmlns:a16="http://schemas.microsoft.com/office/drawing/2014/main" id="{70C90DB8-5BE9-425B-B9FA-3156971282DF}"/>
              </a:ext>
            </a:extLst>
          </p:cNvPr>
          <p:cNvSpPr txBox="1"/>
          <p:nvPr/>
        </p:nvSpPr>
        <p:spPr>
          <a:xfrm>
            <a:off x="9607520" y="6550223"/>
            <a:ext cx="298480"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１</a:t>
            </a:r>
          </a:p>
        </p:txBody>
      </p:sp>
      <p:sp>
        <p:nvSpPr>
          <p:cNvPr id="16" name="正方形/長方形 15">
            <a:extLst>
              <a:ext uri="{FF2B5EF4-FFF2-40B4-BE49-F238E27FC236}">
                <a16:creationId xmlns:a16="http://schemas.microsoft.com/office/drawing/2014/main" id="{FFCDD8C1-CDA0-4A29-8E24-DEB18577A0A6}"/>
              </a:ext>
            </a:extLst>
          </p:cNvPr>
          <p:cNvSpPr/>
          <p:nvPr/>
        </p:nvSpPr>
        <p:spPr>
          <a:xfrm>
            <a:off x="8898467" y="-8932"/>
            <a:ext cx="1007533"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資料１</a:t>
            </a:r>
          </a:p>
        </p:txBody>
      </p:sp>
    </p:spTree>
    <p:extLst>
      <p:ext uri="{BB962C8B-B14F-4D97-AF65-F5344CB8AC3E}">
        <p14:creationId xmlns:p14="http://schemas.microsoft.com/office/powerpoint/2010/main" val="2657781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E11147A6-7F49-480F-9D61-DD57665C49C9}"/>
              </a:ext>
            </a:extLst>
          </p:cNvPr>
          <p:cNvCxnSpPr/>
          <p:nvPr/>
        </p:nvCxnSpPr>
        <p:spPr>
          <a:xfrm>
            <a:off x="-2" y="909012"/>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7" name="正方形/長方形 6">
            <a:extLst>
              <a:ext uri="{FF2B5EF4-FFF2-40B4-BE49-F238E27FC236}">
                <a16:creationId xmlns:a16="http://schemas.microsoft.com/office/drawing/2014/main" id="{C79976F4-F0E9-4295-87D9-ECE645F8388C}"/>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a:latin typeface="BIZ UDPゴシック" panose="020B0400000000000000" pitchFamily="50" charset="-128"/>
                <a:ea typeface="BIZ UDPゴシック" panose="020B0400000000000000" pitchFamily="50" charset="-128"/>
              </a:rPr>
              <a:t>資料１</a:t>
            </a:r>
            <a:endParaRPr kumimoji="1" lang="ja-JP" altLang="en-US" sz="2000" b="1" dirty="0">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1A5E008B-E29E-4056-BFD6-313FC686ED35}"/>
              </a:ext>
            </a:extLst>
          </p:cNvPr>
          <p:cNvSpPr txBox="1"/>
          <p:nvPr/>
        </p:nvSpPr>
        <p:spPr>
          <a:xfrm>
            <a:off x="105482" y="1533838"/>
            <a:ext cx="9662499" cy="3046988"/>
          </a:xfrm>
          <a:prstGeom prst="rect">
            <a:avLst/>
          </a:prstGeom>
          <a:solidFill>
            <a:schemeClr val="accent5">
              <a:lumMod val="20000"/>
              <a:lumOff val="80000"/>
            </a:schemeClr>
          </a:solidFill>
          <a:ln>
            <a:noFill/>
          </a:ln>
        </p:spPr>
        <p:txBody>
          <a:bodyPr wrap="square" rtlCol="0">
            <a:spAutoFit/>
          </a:bodyPr>
          <a:lstStyle/>
          <a:p>
            <a:pPr marL="285750" indent="-285750" algn="just">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昨年度の人権審</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答申で示されたように、規模の大きな集団に対する不当な差別的言動について、行政として削除要請を行う社会的な意義はあると考えるが、一方で、裁判例等を踏まえれば、当該言動が当該府民の権利を直ちに侵害していることが明らかであるといえるかというところには議論が残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少なくとも、「</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市●●地区の</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人」といった程度に集団等の規模が限定されており、その構成員が特定されている場合は、名誉感情等の人格権の侵害が認められることから、削除要請の対象となるが、それ以上の規模の集団になると、構成員が特定されず、人格権の侵害が認められ</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るとまで必ずしも言い切れないことから</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、削除要請の対象</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になじむのか</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、慎重な検討が必要と考える。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r>
              <a:rPr lang="ja-JP" altLang="ja-JP" sz="1600" u="sng" kern="100" dirty="0">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一方</a:t>
            </a:r>
            <a:r>
              <a:rPr lang="ja-JP" altLang="en-US" sz="1600" u="sng" kern="100" dirty="0">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、昨年度の人権審答申を踏まえ</a:t>
            </a:r>
            <a:r>
              <a:rPr lang="ja-JP" altLang="en-US" sz="1600" u="sng" kern="100" dirty="0">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u="sng" kern="100" dirty="0">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削除要請の対象外とした言動について</a:t>
            </a:r>
            <a:r>
              <a:rPr lang="ja-JP" altLang="en-US" sz="1600" u="sng" kern="100" dirty="0">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も</a:t>
            </a:r>
            <a:r>
              <a:rPr lang="ja-JP" altLang="ja-JP" sz="1600" u="sng" kern="100" dirty="0">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、その内容や相談者の精神的苦痛等を考慮し、必要に応じて、適切な関係機関やプロバイダ事業者等に情報提供を</a:t>
            </a:r>
            <a:r>
              <a:rPr lang="ja-JP" altLang="en-US" sz="1600" u="sng" kern="100" dirty="0">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行うなど、</a:t>
            </a:r>
            <a:r>
              <a:rPr lang="ja-JP" altLang="ja-JP" sz="1600" u="sng" kern="100" dirty="0">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相談者に寄り添</a:t>
            </a:r>
            <a:r>
              <a:rPr lang="ja-JP" altLang="en-US" sz="1600" u="sng" kern="100" dirty="0">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った</a:t>
            </a:r>
            <a:r>
              <a:rPr lang="ja-JP" altLang="ja-JP" sz="1600" u="sng" kern="100" dirty="0">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対応</a:t>
            </a:r>
            <a:r>
              <a:rPr lang="ja-JP" altLang="en-US" sz="1600" u="sng" kern="100" dirty="0">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をとっているところである</a:t>
            </a:r>
            <a:r>
              <a:rPr lang="ja-JP" altLang="ja-JP" sz="1600" u="sng" kern="100" dirty="0">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en-US" altLang="ja-JP" sz="1600" u="sng" kern="100" dirty="0">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3" name="正方形/長方形 12">
            <a:extLst>
              <a:ext uri="{FF2B5EF4-FFF2-40B4-BE49-F238E27FC236}">
                <a16:creationId xmlns:a16="http://schemas.microsoft.com/office/drawing/2014/main" id="{947FE371-5476-4D4A-A9B7-E003D3B36232}"/>
              </a:ext>
            </a:extLst>
          </p:cNvPr>
          <p:cNvSpPr/>
          <p:nvPr/>
        </p:nvSpPr>
        <p:spPr>
          <a:xfrm>
            <a:off x="105482" y="1139749"/>
            <a:ext cx="1376850"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府の考え方</a:t>
            </a:r>
          </a:p>
        </p:txBody>
      </p:sp>
      <p:sp>
        <p:nvSpPr>
          <p:cNvPr id="15" name="テキスト ボックス 14">
            <a:extLst>
              <a:ext uri="{FF2B5EF4-FFF2-40B4-BE49-F238E27FC236}">
                <a16:creationId xmlns:a16="http://schemas.microsoft.com/office/drawing/2014/main" id="{70C90DB8-5BE9-425B-B9FA-3156971282DF}"/>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２</a:t>
            </a:r>
          </a:p>
        </p:txBody>
      </p:sp>
      <p:sp>
        <p:nvSpPr>
          <p:cNvPr id="16" name="テキスト ボックス 15">
            <a:extLst>
              <a:ext uri="{FF2B5EF4-FFF2-40B4-BE49-F238E27FC236}">
                <a16:creationId xmlns:a16="http://schemas.microsoft.com/office/drawing/2014/main" id="{640CFDC6-0FDE-4C91-AA70-9ED5ED646AB0}"/>
              </a:ext>
            </a:extLst>
          </p:cNvPr>
          <p:cNvSpPr txBox="1"/>
          <p:nvPr/>
        </p:nvSpPr>
        <p:spPr>
          <a:xfrm>
            <a:off x="105482" y="493610"/>
            <a:ext cx="9559027" cy="369332"/>
          </a:xfrm>
          <a:prstGeom prst="rect">
            <a:avLst/>
          </a:prstGeom>
          <a:noFill/>
        </p:spPr>
        <p:txBody>
          <a:bodyPr wrap="none" rtlCol="0">
            <a:spAutoFit/>
          </a:bodyPr>
          <a:lstStyle/>
          <a:p>
            <a:pPr algn="just"/>
            <a:r>
              <a:rPr lang="ja-JP" altLang="ja-JP"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b="1" kern="100" dirty="0">
                <a:latin typeface="BIZ UDPゴシック" panose="020B0400000000000000" pitchFamily="50" charset="-128"/>
                <a:ea typeface="BIZ UDPゴシック" panose="020B0400000000000000" pitchFamily="50" charset="-128"/>
                <a:cs typeface="Times New Roman" panose="02020603050405020304" pitchFamily="18" charset="0"/>
              </a:rPr>
              <a:t>第５回</a:t>
            </a:r>
            <a:r>
              <a:rPr lang="ja-JP" altLang="en-US" sz="1050" b="1" kern="100" dirty="0">
                <a:latin typeface="BIZ UDPゴシック" panose="020B0400000000000000" pitchFamily="50" charset="-128"/>
                <a:ea typeface="BIZ UDPゴシック" panose="020B0400000000000000" pitchFamily="50" charset="-128"/>
                <a:cs typeface="Times New Roman" panose="02020603050405020304" pitchFamily="18" charset="0"/>
              </a:rPr>
              <a:t>（令和７年２月２１日）　</a:t>
            </a:r>
            <a:r>
              <a:rPr lang="ja-JP" altLang="en-US" sz="1600" b="1" kern="100" dirty="0">
                <a:latin typeface="BIZ UDPゴシック" panose="020B0400000000000000" pitchFamily="50" charset="-128"/>
                <a:ea typeface="BIZ UDPゴシック" panose="020B0400000000000000" pitchFamily="50" charset="-128"/>
                <a:cs typeface="Times New Roman" panose="02020603050405020304" pitchFamily="18" charset="0"/>
              </a:rPr>
              <a:t>大阪府人権施策推進審議会インターネット上の人権侵害解消推進部会資料（抜粋）</a:t>
            </a:r>
            <a:endPar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2686372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C9DCB593-DD80-466E-9DF9-66CD11CDAF6E}"/>
              </a:ext>
            </a:extLst>
          </p:cNvPr>
          <p:cNvSpPr txBox="1"/>
          <p:nvPr/>
        </p:nvSpPr>
        <p:spPr>
          <a:xfrm>
            <a:off x="94891" y="1556988"/>
            <a:ext cx="9648826" cy="2800767"/>
          </a:xfrm>
          <a:prstGeom prst="rect">
            <a:avLst/>
          </a:prstGeom>
          <a:solidFill>
            <a:schemeClr val="accent5">
              <a:lumMod val="20000"/>
              <a:lumOff val="80000"/>
            </a:schemeClr>
          </a:solidFill>
        </p:spPr>
        <p:txBody>
          <a:bodyPr wrap="square">
            <a:spAutoFit/>
          </a:bodyPr>
          <a:lstStyle/>
          <a:p>
            <a:pPr marL="285750" indent="-285750" algn="just">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〇〇地区という狭い限定にとどまらず、例えば〇〇市とか、大阪市などの行政区で〇〇区の〇〇人といったような場合に、〇〇人という特定の民族とか国を特定した上で、人権侵害の発言をしたという場合には、権利の侵害というのは認められるのではないのか。</a:t>
            </a:r>
            <a:endPar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集団の規模は重要な要素の一つだが、それ以上に重要なのは、問題となる言動がどれだけ精神的苦痛を与えるか、またその言動が不当な差別を助長するかどうかである。全てのケースに一律に適用するのではなく、具体的な事例が出てきた際に精査し、適用を見直すことが重要であ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たとえ、市、区単位であったとしても、その属性の持っている個人の人格の一部を侵害していると捉えることができるため、これをどのように条例の意義として捉え、運用していくかが重要である。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endPar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29AEE7E8-1D7B-457E-94C1-00EBDF2232AF}"/>
              </a:ext>
            </a:extLst>
          </p:cNvPr>
          <p:cNvSpPr txBox="1"/>
          <p:nvPr/>
        </p:nvSpPr>
        <p:spPr>
          <a:xfrm>
            <a:off x="-34497" y="595802"/>
            <a:ext cx="9943748" cy="369332"/>
          </a:xfrm>
          <a:prstGeom prst="rect">
            <a:avLst/>
          </a:prstGeom>
          <a:noFill/>
        </p:spPr>
        <p:txBody>
          <a:bodyPr wrap="none" rtlCol="0">
            <a:spAutoFit/>
          </a:bodyPr>
          <a:lstStyle/>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b="1" kern="100" dirty="0">
                <a:latin typeface="BIZ UDPゴシック" panose="020B0400000000000000" pitchFamily="50" charset="-128"/>
                <a:ea typeface="BIZ UDPゴシック" panose="020B0400000000000000" pitchFamily="50" charset="-128"/>
                <a:cs typeface="Times New Roman" panose="02020603050405020304" pitchFamily="18" charset="0"/>
              </a:rPr>
              <a:t>第５回</a:t>
            </a:r>
            <a:r>
              <a:rPr lang="ja-JP" altLang="en-US" sz="1050" b="1" kern="100" dirty="0">
                <a:latin typeface="BIZ UDPゴシック" panose="020B0400000000000000" pitchFamily="50" charset="-128"/>
                <a:ea typeface="BIZ UDPゴシック" panose="020B0400000000000000" pitchFamily="50" charset="-128"/>
                <a:cs typeface="Times New Roman" panose="02020603050405020304" pitchFamily="18" charset="0"/>
              </a:rPr>
              <a:t>（令和７年２月２１日）　</a:t>
            </a:r>
            <a:r>
              <a:rPr lang="ja-JP" altLang="en-US" sz="1600" b="1" kern="100" dirty="0">
                <a:latin typeface="BIZ UDPゴシック" panose="020B0400000000000000" pitchFamily="50" charset="-128"/>
                <a:ea typeface="BIZ UDPゴシック" panose="020B0400000000000000" pitchFamily="50" charset="-128"/>
                <a:cs typeface="Times New Roman" panose="02020603050405020304" pitchFamily="18" charset="0"/>
              </a:rPr>
              <a:t>大阪府人権施策推進審議会インターネット上の人権侵害解消推進部会委員意見の概要</a:t>
            </a:r>
            <a:endPar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9" name="テキスト ボックス 8">
            <a:extLst>
              <a:ext uri="{FF2B5EF4-FFF2-40B4-BE49-F238E27FC236}">
                <a16:creationId xmlns:a16="http://schemas.microsoft.com/office/drawing/2014/main" id="{23C9B28A-596D-4BA9-AE0C-92BAAE4CCB0E}"/>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a:latin typeface="BIZ UDPゴシック" panose="020B0400000000000000" pitchFamily="50" charset="-128"/>
                <a:ea typeface="BIZ UDPゴシック" panose="020B0400000000000000" pitchFamily="50" charset="-128"/>
              </a:rPr>
              <a:t>３</a:t>
            </a:r>
            <a:endParaRPr kumimoji="1" lang="ja-JP" altLang="en-US" sz="1400" b="1" dirty="0">
              <a:latin typeface="BIZ UDPゴシック" panose="020B0400000000000000" pitchFamily="50" charset="-128"/>
              <a:ea typeface="BIZ UDPゴシック" panose="020B0400000000000000" pitchFamily="50" charset="-128"/>
            </a:endParaRPr>
          </a:p>
        </p:txBody>
      </p:sp>
      <p:sp>
        <p:nvSpPr>
          <p:cNvPr id="10" name="正方形/長方形 9">
            <a:extLst>
              <a:ext uri="{FF2B5EF4-FFF2-40B4-BE49-F238E27FC236}">
                <a16:creationId xmlns:a16="http://schemas.microsoft.com/office/drawing/2014/main" id="{E19773F7-43E4-4611-A212-78F34C72F3C5}"/>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資料１</a:t>
            </a:r>
          </a:p>
        </p:txBody>
      </p:sp>
      <p:cxnSp>
        <p:nvCxnSpPr>
          <p:cNvPr id="6" name="直線コネクタ 5">
            <a:extLst>
              <a:ext uri="{FF2B5EF4-FFF2-40B4-BE49-F238E27FC236}">
                <a16:creationId xmlns:a16="http://schemas.microsoft.com/office/drawing/2014/main" id="{FEB3D179-4856-4B39-8138-F750C479CE1D}"/>
              </a:ext>
            </a:extLst>
          </p:cNvPr>
          <p:cNvCxnSpPr/>
          <p:nvPr/>
        </p:nvCxnSpPr>
        <p:spPr>
          <a:xfrm>
            <a:off x="-33696" y="1112212"/>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503441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1316</TotalTime>
  <Words>932</Words>
  <Application>Microsoft Office PowerPoint</Application>
  <PresentationFormat>A4 210 x 297 mm</PresentationFormat>
  <Paragraphs>31</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BIZ UDPゴシック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森田　裕之</dc:creator>
  <cp:lastModifiedBy>矢木　宏昭</cp:lastModifiedBy>
  <cp:revision>112</cp:revision>
  <cp:lastPrinted>2025-02-05T00:39:13Z</cp:lastPrinted>
  <dcterms:created xsi:type="dcterms:W3CDTF">2024-12-18T07:40:30Z</dcterms:created>
  <dcterms:modified xsi:type="dcterms:W3CDTF">2025-10-24T01:46:58Z</dcterms:modified>
</cp:coreProperties>
</file>