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5"/>
  </p:notesMasterIdLst>
  <p:handoutMasterIdLst>
    <p:handoutMasterId r:id="rId106"/>
  </p:handoutMasterIdLst>
  <p:sldIdLst>
    <p:sldId id="989" r:id="rId2"/>
    <p:sldId id="260" r:id="rId3"/>
    <p:sldId id="261" r:id="rId4"/>
    <p:sldId id="264" r:id="rId5"/>
    <p:sldId id="693" r:id="rId6"/>
    <p:sldId id="278" r:id="rId7"/>
    <p:sldId id="749" r:id="rId8"/>
    <p:sldId id="297" r:id="rId9"/>
    <p:sldId id="298" r:id="rId10"/>
    <p:sldId id="694" r:id="rId11"/>
    <p:sldId id="286" r:id="rId12"/>
    <p:sldId id="839" r:id="rId13"/>
    <p:sldId id="874" r:id="rId14"/>
    <p:sldId id="870" r:id="rId15"/>
    <p:sldId id="875" r:id="rId16"/>
    <p:sldId id="771" r:id="rId17"/>
    <p:sldId id="871" r:id="rId18"/>
    <p:sldId id="872" r:id="rId19"/>
    <p:sldId id="897" r:id="rId20"/>
    <p:sldId id="1057" r:id="rId21"/>
    <p:sldId id="889" r:id="rId22"/>
    <p:sldId id="1033" r:id="rId23"/>
    <p:sldId id="1034" r:id="rId24"/>
    <p:sldId id="1035" r:id="rId25"/>
    <p:sldId id="1036" r:id="rId26"/>
    <p:sldId id="1049" r:id="rId27"/>
    <p:sldId id="282" r:id="rId28"/>
    <p:sldId id="841" r:id="rId29"/>
    <p:sldId id="793" r:id="rId30"/>
    <p:sldId id="876" r:id="rId31"/>
    <p:sldId id="795" r:id="rId32"/>
    <p:sldId id="796" r:id="rId33"/>
    <p:sldId id="868" r:id="rId34"/>
    <p:sldId id="288" r:id="rId35"/>
    <p:sldId id="1038" r:id="rId36"/>
    <p:sldId id="1058" r:id="rId37"/>
    <p:sldId id="1059" r:id="rId38"/>
    <p:sldId id="1042" r:id="rId39"/>
    <p:sldId id="1043" r:id="rId40"/>
    <p:sldId id="1044" r:id="rId41"/>
    <p:sldId id="1054" r:id="rId42"/>
    <p:sldId id="1046" r:id="rId43"/>
    <p:sldId id="1047" r:id="rId44"/>
    <p:sldId id="1050" r:id="rId45"/>
    <p:sldId id="283" r:id="rId46"/>
    <p:sldId id="842" r:id="rId47"/>
    <p:sldId id="804" r:id="rId48"/>
    <p:sldId id="805" r:id="rId49"/>
    <p:sldId id="848" r:id="rId50"/>
    <p:sldId id="807" r:id="rId51"/>
    <p:sldId id="877" r:id="rId52"/>
    <p:sldId id="720" r:id="rId53"/>
    <p:sldId id="1003" r:id="rId54"/>
    <p:sldId id="1006" r:id="rId55"/>
    <p:sldId id="1007" r:id="rId56"/>
    <p:sldId id="1055" r:id="rId57"/>
    <p:sldId id="1009" r:id="rId58"/>
    <p:sldId id="1051" r:id="rId59"/>
    <p:sldId id="850" r:id="rId60"/>
    <p:sldId id="851" r:id="rId61"/>
    <p:sldId id="814" r:id="rId62"/>
    <p:sldId id="878" r:id="rId63"/>
    <p:sldId id="816" r:id="rId64"/>
    <p:sldId id="817" r:id="rId65"/>
    <p:sldId id="722" r:id="rId66"/>
    <p:sldId id="1010" r:id="rId67"/>
    <p:sldId id="1013" r:id="rId68"/>
    <p:sldId id="1014" r:id="rId69"/>
    <p:sldId id="1015" r:id="rId70"/>
    <p:sldId id="903" r:id="rId71"/>
    <p:sldId id="1048" r:id="rId72"/>
    <p:sldId id="893" r:id="rId73"/>
    <p:sldId id="1017" r:id="rId74"/>
    <p:sldId id="1018" r:id="rId75"/>
    <p:sldId id="1052" r:id="rId76"/>
    <p:sldId id="284" r:id="rId77"/>
    <p:sldId id="844" r:id="rId78"/>
    <p:sldId id="879" r:id="rId79"/>
    <p:sldId id="880" r:id="rId80"/>
    <p:sldId id="858" r:id="rId81"/>
    <p:sldId id="859" r:id="rId82"/>
    <p:sldId id="291" r:id="rId83"/>
    <p:sldId id="1019" r:id="rId84"/>
    <p:sldId id="1021" r:id="rId85"/>
    <p:sldId id="1053" r:id="rId86"/>
    <p:sldId id="955" r:id="rId87"/>
    <p:sldId id="956" r:id="rId88"/>
    <p:sldId id="853" r:id="rId89"/>
    <p:sldId id="887" r:id="rId90"/>
    <p:sldId id="883" r:id="rId91"/>
    <p:sldId id="983" r:id="rId92"/>
    <p:sldId id="1056" r:id="rId93"/>
    <p:sldId id="906" r:id="rId94"/>
    <p:sldId id="905" r:id="rId95"/>
    <p:sldId id="907" r:id="rId96"/>
    <p:sldId id="908" r:id="rId97"/>
    <p:sldId id="909" r:id="rId98"/>
    <p:sldId id="1026" r:id="rId99"/>
    <p:sldId id="867" r:id="rId100"/>
    <p:sldId id="702" r:id="rId101"/>
    <p:sldId id="717" r:id="rId102"/>
    <p:sldId id="881" r:id="rId103"/>
    <p:sldId id="1023" r:id="rId104"/>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0ECE5D-40DA-36EE-0731-2D5E692F9A51}" name="佐々木沙織" initials="沙佐" userId="S::saori.sasaki@nkgr.co.jp::e6d9dac3-6a52-4cdc-9935-95e2d813716e" providerId="AD"/>
  <p188:author id="{EC50CCDC-CE70-8A7E-9DF2-EB78D6926113}" name="太田　尚美" initials="太田　尚美" userId="S-1-5-21-1440114501-327550874-1162870789-12224" providerId="AD"/>
  <p188:author id="{E536B7E7-6E70-A860-F45B-ED12097BECAD}" name="吉岡諒哉" initials="諒吉" userId="S::ryoya.yoshioka@nkgr.co.jp::19604fd1-f5b5-4381-8ea4-9473ddb299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岡田　敦子" initials="岡田　敦子" lastIdx="7" clrIdx="0">
    <p:extLst>
      <p:ext uri="{19B8F6BF-5375-455C-9EA6-DF929625EA0E}">
        <p15:presenceInfo xmlns:p15="http://schemas.microsoft.com/office/powerpoint/2012/main" userId="S::OkadaAt@lan.pref.osaka.jp::f32d0865-e771-472e-9bf9-baa7c0c91aae" providerId="AD"/>
      </p:ext>
    </p:extLst>
  </p:cmAuthor>
  <p:cmAuthor id="2" name="東　浩之" initials="東　浩之" lastIdx="13" clrIdx="1">
    <p:extLst>
      <p:ext uri="{19B8F6BF-5375-455C-9EA6-DF929625EA0E}">
        <p15:presenceInfo xmlns:p15="http://schemas.microsoft.com/office/powerpoint/2012/main" userId="S::AzumaH@lan.pref.osaka.jp::681db020-a859-4a51-b5a0-d444366cbd9c" providerId="AD"/>
      </p:ext>
    </p:extLst>
  </p:cmAuthor>
  <p:cmAuthor id="3" name="山岡　優士" initials="山岡　優士" lastIdx="1" clrIdx="2">
    <p:extLst>
      <p:ext uri="{19B8F6BF-5375-455C-9EA6-DF929625EA0E}">
        <p15:presenceInfo xmlns:p15="http://schemas.microsoft.com/office/powerpoint/2012/main" userId="S::YamaokaYu@lan.pref.osaka.jp::5c2c43d2-922c-43bf-a131-2c6d07c979b9" providerId="AD"/>
      </p:ext>
    </p:extLst>
  </p:cmAuthor>
  <p:cmAuthor id="4" name="丹内　秀輔" initials="丹内　秀輔" lastIdx="72" clrIdx="3">
    <p:extLst>
      <p:ext uri="{19B8F6BF-5375-455C-9EA6-DF929625EA0E}">
        <p15:presenceInfo xmlns:p15="http://schemas.microsoft.com/office/powerpoint/2012/main" userId="S::TannaiS@lan.pref.osaka.jp::943e2927-d39b-4218-9a43-9be0a64d3595" providerId="AD"/>
      </p:ext>
    </p:extLst>
  </p:cmAuthor>
  <p:cmAuthor id="5" name="松村駿佑" initials="駿松" lastIdx="2" clrIdx="4">
    <p:extLst>
      <p:ext uri="{19B8F6BF-5375-455C-9EA6-DF929625EA0E}">
        <p15:presenceInfo xmlns:p15="http://schemas.microsoft.com/office/powerpoint/2012/main" userId="S::shunsuke.matsumura2@nkgr.co.jp::72743d27-1133-4fdc-8edb-352c347a6531" providerId="AD"/>
      </p:ext>
    </p:extLst>
  </p:cmAuthor>
  <p:cmAuthor id="6" name="吉岡諒哉" initials="諒吉" lastIdx="2" clrIdx="5">
    <p:extLst>
      <p:ext uri="{19B8F6BF-5375-455C-9EA6-DF929625EA0E}">
        <p15:presenceInfo xmlns:p15="http://schemas.microsoft.com/office/powerpoint/2012/main" userId="S::ryoya.yoshioka@nkgr.co.jp::19604fd1-f5b5-4381-8ea4-9473ddb299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9"/>
    <a:srgbClr val="FE4401"/>
    <a:srgbClr val="E0E0E0"/>
    <a:srgbClr val="FF09C4"/>
    <a:srgbClr val="F8AEF1"/>
    <a:srgbClr val="E9EBF5"/>
    <a:srgbClr val="CFD5EA"/>
    <a:srgbClr val="FFE5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64" autoAdjust="0"/>
    <p:restoredTop sz="96318" autoAdjust="0"/>
  </p:normalViewPr>
  <p:slideViewPr>
    <p:cSldViewPr snapToGrid="0">
      <p:cViewPr varScale="1">
        <p:scale>
          <a:sx n="109" d="100"/>
          <a:sy n="109" d="100"/>
        </p:scale>
        <p:origin x="2088" y="90"/>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18/10/relationships/authors" Target="authors.xml"/><Relationship Id="rId16" Type="http://schemas.openxmlformats.org/officeDocument/2006/relationships/slide" Target="slides/slide15.xml"/><Relationship Id="rId107" Type="http://schemas.openxmlformats.org/officeDocument/2006/relationships/commentAuthors" Target="commentAuthor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36F24D2-030A-4A48-87D5-7EA15AD7B77C}"/>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E455C85-B0A2-40C1-AB1B-83116043F80E}"/>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A1CC96DA-BE24-4A6C-8F17-9710F00F4EBB}" type="datetimeFigureOut">
              <a:rPr kumimoji="1" lang="ja-JP" altLang="en-US" smtClean="0"/>
              <a:t>2026/4/13</a:t>
            </a:fld>
            <a:endParaRPr kumimoji="1" lang="ja-JP" altLang="en-US"/>
          </a:p>
        </p:txBody>
      </p:sp>
      <p:sp>
        <p:nvSpPr>
          <p:cNvPr id="4" name="フッター プレースホルダー 3">
            <a:extLst>
              <a:ext uri="{FF2B5EF4-FFF2-40B4-BE49-F238E27FC236}">
                <a16:creationId xmlns:a16="http://schemas.microsoft.com/office/drawing/2014/main" id="{CE67149D-160B-4C0D-97F4-372BF173A077}"/>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815F088-E52D-45CD-B43B-4D4DA4B43F45}"/>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29CD3D6-3D39-4664-A8EE-BAAA52772B20}" type="slidenum">
              <a:rPr kumimoji="1" lang="ja-JP" altLang="en-US" smtClean="0"/>
              <a:t>‹#›</a:t>
            </a:fld>
            <a:endParaRPr kumimoji="1" lang="ja-JP" altLang="en-US"/>
          </a:p>
        </p:txBody>
      </p:sp>
    </p:spTree>
    <p:extLst>
      <p:ext uri="{BB962C8B-B14F-4D97-AF65-F5344CB8AC3E}">
        <p14:creationId xmlns:p14="http://schemas.microsoft.com/office/powerpoint/2010/main" val="3752608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2949786" cy="498693"/>
          </a:xfrm>
          <a:prstGeom prst="rect">
            <a:avLst/>
          </a:prstGeom>
        </p:spPr>
        <p:txBody>
          <a:bodyPr vert="horz" lIns="93202" tIns="46601" rIns="93202" bIns="4660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3"/>
            <a:ext cx="2949786" cy="498693"/>
          </a:xfrm>
          <a:prstGeom prst="rect">
            <a:avLst/>
          </a:prstGeom>
        </p:spPr>
        <p:txBody>
          <a:bodyPr vert="horz" lIns="93202" tIns="46601" rIns="93202" bIns="46601" rtlCol="0"/>
          <a:lstStyle>
            <a:lvl1pPr algn="r">
              <a:defRPr sz="1200"/>
            </a:lvl1pPr>
          </a:lstStyle>
          <a:p>
            <a:fld id="{AFBAE9B3-5891-4EFA-9523-0C4A176847C8}"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3202" tIns="46601" rIns="93202" bIns="46601"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3202" tIns="46601" rIns="93202" bIns="466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7"/>
            <a:ext cx="2949786" cy="498692"/>
          </a:xfrm>
          <a:prstGeom prst="rect">
            <a:avLst/>
          </a:prstGeom>
        </p:spPr>
        <p:txBody>
          <a:bodyPr vert="horz" lIns="93202" tIns="46601" rIns="93202" bIns="4660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6" cy="498692"/>
          </a:xfrm>
          <a:prstGeom prst="rect">
            <a:avLst/>
          </a:prstGeom>
        </p:spPr>
        <p:txBody>
          <a:bodyPr vert="horz" lIns="93202" tIns="46601" rIns="93202" bIns="46601" rtlCol="0" anchor="b"/>
          <a:lstStyle>
            <a:lvl1pPr algn="r">
              <a:defRPr sz="1200"/>
            </a:lvl1pPr>
          </a:lstStyle>
          <a:p>
            <a:fld id="{4322D0B1-9879-4B33-9A74-8001A6C60DB8}" type="slidenum">
              <a:rPr kumimoji="1" lang="ja-JP" altLang="en-US" smtClean="0"/>
              <a:t>‹#›</a:t>
            </a:fld>
            <a:endParaRPr kumimoji="1" lang="ja-JP" altLang="en-US"/>
          </a:p>
        </p:txBody>
      </p:sp>
    </p:spTree>
    <p:extLst>
      <p:ext uri="{BB962C8B-B14F-4D97-AF65-F5344CB8AC3E}">
        <p14:creationId xmlns:p14="http://schemas.microsoft.com/office/powerpoint/2010/main" val="27254538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22D0B1-9879-4B33-9A74-8001A6C60DB8}" type="slidenum">
              <a:rPr kumimoji="1" lang="ja-JP" altLang="en-US" smtClean="0"/>
              <a:t>21</a:t>
            </a:fld>
            <a:endParaRPr kumimoji="1" lang="ja-JP" altLang="en-US"/>
          </a:p>
        </p:txBody>
      </p:sp>
    </p:spTree>
    <p:extLst>
      <p:ext uri="{BB962C8B-B14F-4D97-AF65-F5344CB8AC3E}">
        <p14:creationId xmlns:p14="http://schemas.microsoft.com/office/powerpoint/2010/main" val="1255951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22D0B1-9879-4B33-9A74-8001A6C60DB8}" type="slidenum">
              <a:rPr kumimoji="1" lang="ja-JP" altLang="en-US" smtClean="0"/>
              <a:t>37</a:t>
            </a:fld>
            <a:endParaRPr kumimoji="1" lang="ja-JP" altLang="en-US"/>
          </a:p>
        </p:txBody>
      </p:sp>
    </p:spTree>
    <p:extLst>
      <p:ext uri="{BB962C8B-B14F-4D97-AF65-F5344CB8AC3E}">
        <p14:creationId xmlns:p14="http://schemas.microsoft.com/office/powerpoint/2010/main" val="150389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22D0B1-9879-4B33-9A74-8001A6C60DB8}" type="slidenum">
              <a:rPr kumimoji="1" lang="ja-JP" altLang="en-US" smtClean="0"/>
              <a:t>56</a:t>
            </a:fld>
            <a:endParaRPr kumimoji="1" lang="ja-JP" altLang="en-US"/>
          </a:p>
        </p:txBody>
      </p:sp>
    </p:spTree>
    <p:extLst>
      <p:ext uri="{BB962C8B-B14F-4D97-AF65-F5344CB8AC3E}">
        <p14:creationId xmlns:p14="http://schemas.microsoft.com/office/powerpoint/2010/main" val="3182255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22D0B1-9879-4B33-9A74-8001A6C60DB8}" type="slidenum">
              <a:rPr kumimoji="1" lang="ja-JP" altLang="en-US" smtClean="0"/>
              <a:t>63</a:t>
            </a:fld>
            <a:endParaRPr kumimoji="1" lang="ja-JP" altLang="en-US"/>
          </a:p>
        </p:txBody>
      </p:sp>
    </p:spTree>
    <p:extLst>
      <p:ext uri="{BB962C8B-B14F-4D97-AF65-F5344CB8AC3E}">
        <p14:creationId xmlns:p14="http://schemas.microsoft.com/office/powerpoint/2010/main" val="314791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322D0B1-9879-4B33-9A74-8001A6C60DB8}" type="slidenum">
              <a:rPr kumimoji="1" lang="ja-JP" altLang="en-US" smtClean="0"/>
              <a:t>103</a:t>
            </a:fld>
            <a:endParaRPr kumimoji="1" lang="ja-JP" altLang="en-US"/>
          </a:p>
        </p:txBody>
      </p:sp>
    </p:spTree>
    <p:extLst>
      <p:ext uri="{BB962C8B-B14F-4D97-AF65-F5344CB8AC3E}">
        <p14:creationId xmlns:p14="http://schemas.microsoft.com/office/powerpoint/2010/main" val="1619885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1CDDF2AB-796F-4841-A81B-C706F72CABF6}"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08294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67EF1629-0460-47E3-8C9F-29217757A070}"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982438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D425A081-46CF-49C7-86E4-94ACE5CEA1C8}"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43485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幅広）">
    <p:spTree>
      <p:nvGrpSpPr>
        <p:cNvPr id="1" name=""/>
        <p:cNvGrpSpPr/>
        <p:nvPr/>
      </p:nvGrpSpPr>
      <p:grpSpPr>
        <a:xfrm>
          <a:off x="0" y="0"/>
          <a:ext cx="0" cy="0"/>
          <a:chOff x="0" y="0"/>
          <a:chExt cx="0" cy="0"/>
        </a:xfrm>
      </p:grpSpPr>
      <p:sp>
        <p:nvSpPr>
          <p:cNvPr id="7" name="タイトル プレースホルダー 2"/>
          <p:cNvSpPr>
            <a:spLocks noGrp="1"/>
          </p:cNvSpPr>
          <p:nvPr>
            <p:ph type="title" hasCustomPrompt="1"/>
          </p:nvPr>
        </p:nvSpPr>
        <p:spPr>
          <a:xfrm>
            <a:off x="35495" y="83848"/>
            <a:ext cx="9041269" cy="537918"/>
          </a:xfrm>
          <a:prstGeom prst="rect">
            <a:avLst/>
          </a:prstGeom>
        </p:spPr>
        <p:txBody>
          <a:bodyPr vert="horz" lIns="91440" tIns="45720" rIns="91440" bIns="45720" rtlCol="0" anchor="ctr" anchorCtr="0">
            <a:noAutofit/>
          </a:bodyPr>
          <a:lstStyle>
            <a:lvl1pPr>
              <a:lnSpc>
                <a:spcPct val="100000"/>
              </a:lnSpc>
              <a:defRPr/>
            </a:lvl1pPr>
          </a:lstStyle>
          <a:p>
            <a:r>
              <a:rPr kumimoji="1" lang="ja-JP" altLang="en-US"/>
              <a:t>スライドタイトルです。二行でも大丈夫です。</a:t>
            </a:r>
          </a:p>
        </p:txBody>
      </p:sp>
      <p:sp>
        <p:nvSpPr>
          <p:cNvPr id="10" name="テキスト プレースホルダー 9"/>
          <p:cNvSpPr>
            <a:spLocks noGrp="1"/>
          </p:cNvSpPr>
          <p:nvPr>
            <p:ph type="body" sz="quarter" idx="11" hasCustomPrompt="1"/>
          </p:nvPr>
        </p:nvSpPr>
        <p:spPr>
          <a:xfrm>
            <a:off x="107504" y="681158"/>
            <a:ext cx="8928992" cy="1800225"/>
          </a:xfrm>
        </p:spPr>
        <p:txBody>
          <a:bodyPr/>
          <a:lstStyle>
            <a:lvl1pPr marL="0" marR="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lvl1pPr>
            <a:lvl2pPr>
              <a:spcBef>
                <a:spcPts val="0"/>
              </a:spcBef>
              <a:defRPr sz="1400"/>
            </a:lvl2pPr>
            <a:lvl3pPr>
              <a:spcBef>
                <a:spcPts val="0"/>
              </a:spcBef>
              <a:defRPr sz="1400"/>
            </a:lvl3pPr>
            <a:lvl4pPr>
              <a:spcBef>
                <a:spcPts val="0"/>
              </a:spcBef>
              <a:defRPr sz="1400"/>
            </a:lvl4pPr>
            <a:lvl5pPr>
              <a:spcBef>
                <a:spcPts val="0"/>
              </a:spcBef>
              <a:defRPr sz="1400"/>
            </a:lvl5pPr>
          </a:lstStyle>
          <a:p>
            <a:pPr marL="0" marR="0" lvl="0" indent="0" algn="l" defTabSz="914400" rtl="0" eaLnBrk="1" fontAlgn="base" latinLnBrk="0" hangingPunct="1">
              <a:lnSpc>
                <a:spcPct val="130000"/>
              </a:lnSpc>
              <a:spcBef>
                <a:spcPts val="0"/>
              </a:spcBef>
              <a:spcAft>
                <a:spcPct val="0"/>
              </a:spcAft>
              <a:buClrTx/>
              <a:buSzTx/>
              <a:buFont typeface="Arial" panose="020B0604020202020204" pitchFamily="34" charset="0"/>
              <a:buNone/>
              <a:tabLst/>
              <a:defRPr/>
            </a:pPr>
            <a:r>
              <a:rPr kumimoji="1" lang="ja-JP" altLang="en-US"/>
              <a:t>このマスタは、左右の幅広めです。</a:t>
            </a:r>
            <a:endParaRPr kumimoji="1" lang="en-US" altLang="ja-JP"/>
          </a:p>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3" name="テキスト プレースホルダー 12"/>
          <p:cNvSpPr>
            <a:spLocks noGrp="1"/>
          </p:cNvSpPr>
          <p:nvPr>
            <p:ph type="body" sz="quarter" idx="12"/>
          </p:nvPr>
        </p:nvSpPr>
        <p:spPr>
          <a:xfrm>
            <a:off x="35495" y="6475839"/>
            <a:ext cx="7272809" cy="382161"/>
          </a:xfrm>
        </p:spPr>
        <p:txBody>
          <a:bodyPr lIns="36000" rIns="36000" anchor="ctr" anchorCtr="0"/>
          <a:lstStyle>
            <a:lvl1pPr>
              <a:lnSpc>
                <a:spcPts val="1000"/>
              </a:lnSpc>
              <a:defRPr sz="800"/>
            </a:lvl1pPr>
            <a:lvl2pPr>
              <a:defRPr sz="1050"/>
            </a:lvl2pPr>
            <a:lvl3pPr>
              <a:defRPr sz="1050"/>
            </a:lvl3pPr>
            <a:lvl4pPr>
              <a:defRPr sz="1050"/>
            </a:lvl4pPr>
            <a:lvl5pPr>
              <a:defRPr sz="1050"/>
            </a:lvl5pPr>
          </a:lstStyle>
          <a:p>
            <a:pPr lvl="0"/>
            <a:r>
              <a:rPr kumimoji="1" lang="ja-JP" altLang="en-US"/>
              <a:t>マスター テキストの書式設定</a:t>
            </a:r>
          </a:p>
        </p:txBody>
      </p:sp>
      <p:cxnSp>
        <p:nvCxnSpPr>
          <p:cNvPr id="5" name="直線コネクタ 20"/>
          <p:cNvCxnSpPr/>
          <p:nvPr userDrawn="1"/>
        </p:nvCxnSpPr>
        <p:spPr>
          <a:xfrm rot="10800000" flipH="1">
            <a:off x="-4845" y="665801"/>
            <a:ext cx="9144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7381191"/>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4291001-DDDE-4F11-BD5A-4476A34AEEA5}"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09243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415BE05-8F55-47C3-99BF-76A645173300}"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56215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C8F476E-B07E-40C3-B2FD-5A8C7AAACE2B}"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545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7CD4558-32EC-4E88-8630-069A3B0B0989}" type="datetime1">
              <a:rPr kumimoji="1" lang="ja-JP" altLang="en-US" smtClean="0"/>
              <a:t>2026/4/13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300783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03025E57-C387-4C19-B201-6100DB031A25}" type="datetime1">
              <a:rPr kumimoji="1" lang="ja-JP" altLang="en-US" smtClean="0"/>
              <a:t>2026/4/13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1590686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3224C-B497-4C54-8A41-E52B0DE130E3}" type="datetime1">
              <a:rPr kumimoji="1" lang="ja-JP" altLang="en-US" smtClean="0"/>
              <a:t>2026/4/13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7431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FDDB2C-C170-48CB-9782-DA04240317B9}"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271507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BC9B8ED-C3D0-4215-8B95-6D5047ACDE38}"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42545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77091D-D0D8-467B-B744-25C4B1E247E6}" type="datetime1">
              <a:rPr kumimoji="1" lang="ja-JP" altLang="en-US" smtClean="0"/>
              <a:t>2026/4/13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57A65-8C97-48A3-91B8-DF1BD3FA0730}" type="slidenum">
              <a:rPr kumimoji="1" lang="ja-JP" altLang="en-US" smtClean="0"/>
              <a:t>‹#›</a:t>
            </a:fld>
            <a:endParaRPr kumimoji="1" lang="ja-JP" altLang="en-US"/>
          </a:p>
        </p:txBody>
      </p:sp>
    </p:spTree>
    <p:extLst>
      <p:ext uri="{BB962C8B-B14F-4D97-AF65-F5344CB8AC3E}">
        <p14:creationId xmlns:p14="http://schemas.microsoft.com/office/powerpoint/2010/main" val="3738288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8E9D35D-C62D-4B66-B076-F11AC10B5E3D}"/>
              </a:ext>
            </a:extLst>
          </p:cNvPr>
          <p:cNvSpPr txBox="1"/>
          <p:nvPr/>
        </p:nvSpPr>
        <p:spPr>
          <a:xfrm>
            <a:off x="-1" y="3136612"/>
            <a:ext cx="9144000" cy="584775"/>
          </a:xfrm>
          <a:prstGeom prst="rect">
            <a:avLst/>
          </a:prstGeom>
          <a:solidFill>
            <a:srgbClr val="002D89"/>
          </a:solidFill>
          <a:ln>
            <a:noFill/>
          </a:ln>
        </p:spPr>
        <p:txBody>
          <a:bodyPr wrap="square" rtlCol="0">
            <a:spAutoFit/>
          </a:bodyPr>
          <a:lstStyle/>
          <a:p>
            <a:pPr algn="ctr"/>
            <a:r>
              <a:rPr lang="ja-JP" altLang="en-US" sz="3200" b="1" dirty="0">
                <a:solidFill>
                  <a:schemeClr val="bg1"/>
                </a:solidFill>
                <a:latin typeface="Meiryo UI" panose="020B0604030504040204" pitchFamily="50" charset="-128"/>
                <a:ea typeface="Meiryo UI" panose="020B0604030504040204" pitchFamily="50" charset="-128"/>
              </a:rPr>
              <a:t>大阪府立病院機構経営改革プラン（案）</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A38FFFD-4E4B-4DAF-8B88-EF4BD1B8661D}"/>
              </a:ext>
            </a:extLst>
          </p:cNvPr>
          <p:cNvSpPr txBox="1"/>
          <p:nvPr/>
        </p:nvSpPr>
        <p:spPr>
          <a:xfrm>
            <a:off x="2544615" y="4678563"/>
            <a:ext cx="4054768" cy="1077218"/>
          </a:xfrm>
          <a:prstGeom prst="rect">
            <a:avLst/>
          </a:prstGeom>
          <a:noFill/>
        </p:spPr>
        <p:txBody>
          <a:bodyPr wrap="square" rtlCol="0">
            <a:spAutoFit/>
          </a:bodyPr>
          <a:lstStyle/>
          <a:p>
            <a:pPr algn="ct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（令和</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月改訂版）</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6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大阪府健康医療部</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地方独立行政法人大阪府立病院機構</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62458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C5A439C1-B0DA-4749-8100-A120D9DDA35F}"/>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３．大阪府立病院機構の現状</a:t>
            </a:r>
          </a:p>
        </p:txBody>
      </p:sp>
      <p:sp>
        <p:nvSpPr>
          <p:cNvPr id="5" name="テキスト ボックス 4">
            <a:extLst>
              <a:ext uri="{FF2B5EF4-FFF2-40B4-BE49-F238E27FC236}">
                <a16:creationId xmlns:a16="http://schemas.microsoft.com/office/drawing/2014/main" id="{29B9CF0D-FB34-477B-B158-C6BC5D35F10E}"/>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４）運営費負担金の推移</a:t>
            </a:r>
            <a:endParaRPr lang="en-US" altLang="ja-JP" sz="1600" b="1"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F60B8628-A630-41C1-BF24-F1029DB3156A}"/>
              </a:ext>
            </a:extLst>
          </p:cNvPr>
          <p:cNvSpPr txBox="1"/>
          <p:nvPr/>
        </p:nvSpPr>
        <p:spPr>
          <a:xfrm>
            <a:off x="71999" y="630859"/>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運営費負担金（元利償還負担金を除く）は、独法化直前の平成</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年度の約</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億円から、機構の経営努力等により、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令和６年度には約</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億円まで削減。</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EF619C0-F733-4B45-BBC4-757D3B79A03F}"/>
              </a:ext>
            </a:extLst>
          </p:cNvPr>
          <p:cNvSpPr txBox="1"/>
          <p:nvPr/>
        </p:nvSpPr>
        <p:spPr>
          <a:xfrm>
            <a:off x="348307" y="6165503"/>
            <a:ext cx="2489330"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ja-JP" altLang="en-US" sz="800" dirty="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800" dirty="0">
                <a:latin typeface="Meiryo UI" panose="020B0604030504040204" pitchFamily="50" charset="-128"/>
                <a:ea typeface="Meiryo UI" panose="020B0604030504040204" pitchFamily="50" charset="-128"/>
              </a:rPr>
              <a:t>）大阪府立病院機構財務諸表</a:t>
            </a:r>
          </a:p>
        </p:txBody>
      </p:sp>
      <p:sp>
        <p:nvSpPr>
          <p:cNvPr id="8" name="テキスト ボックス 7">
            <a:extLst>
              <a:ext uri="{FF2B5EF4-FFF2-40B4-BE49-F238E27FC236}">
                <a16:creationId xmlns:a16="http://schemas.microsoft.com/office/drawing/2014/main" id="{0001505B-2C10-45B9-926C-09DADE333938}"/>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a:t>
            </a:r>
          </a:p>
        </p:txBody>
      </p:sp>
      <p:sp>
        <p:nvSpPr>
          <p:cNvPr id="12" name="テキスト ボックス 11">
            <a:extLst>
              <a:ext uri="{FF2B5EF4-FFF2-40B4-BE49-F238E27FC236}">
                <a16:creationId xmlns:a16="http://schemas.microsoft.com/office/drawing/2014/main" id="{743420FB-6063-49E1-B617-A06C42686322}"/>
              </a:ext>
            </a:extLst>
          </p:cNvPr>
          <p:cNvSpPr txBox="1"/>
          <p:nvPr/>
        </p:nvSpPr>
        <p:spPr>
          <a:xfrm>
            <a:off x="348307" y="6355489"/>
            <a:ext cx="2785591" cy="338554"/>
          </a:xfrm>
          <a:prstGeom prst="rect">
            <a:avLst/>
          </a:prstGeom>
          <a:noFill/>
        </p:spPr>
        <p:txBody>
          <a:bodyPr wrap="square" rtlCol="0">
            <a:spAutoFit/>
          </a:bodyPr>
          <a:lstStyle/>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平成</a:t>
            </a:r>
            <a:r>
              <a:rPr kumimoji="1" lang="en-US" altLang="ja-JP" sz="800" dirty="0">
                <a:latin typeface="Meiryo UI" panose="020B0604030504040204" pitchFamily="50" charset="-128"/>
                <a:ea typeface="Meiryo UI" panose="020B0604030504040204" pitchFamily="50" charset="-128"/>
              </a:rPr>
              <a:t>17</a:t>
            </a:r>
            <a:r>
              <a:rPr kumimoji="1" lang="ja-JP" altLang="en-US" sz="800" dirty="0">
                <a:latin typeface="Meiryo UI" panose="020B0604030504040204" pitchFamily="50" charset="-128"/>
                <a:ea typeface="Meiryo UI" panose="020B0604030504040204" pitchFamily="50" charset="-128"/>
              </a:rPr>
              <a:t>年度は決算額、平成</a:t>
            </a:r>
            <a:r>
              <a:rPr kumimoji="1" lang="en-US" altLang="ja-JP" sz="800" dirty="0">
                <a:latin typeface="Meiryo UI" panose="020B0604030504040204" pitchFamily="50" charset="-128"/>
                <a:ea typeface="Meiryo UI" panose="020B0604030504040204" pitchFamily="50" charset="-128"/>
              </a:rPr>
              <a:t>18</a:t>
            </a:r>
            <a:r>
              <a:rPr kumimoji="1" lang="ja-JP" altLang="en-US" sz="800" dirty="0">
                <a:latin typeface="Meiryo UI" panose="020B0604030504040204" pitchFamily="50" charset="-128"/>
                <a:ea typeface="Meiryo UI" panose="020B0604030504040204" pitchFamily="50" charset="-128"/>
              </a:rPr>
              <a:t>年度以降は予算額で作成。</a:t>
            </a:r>
            <a:endParaRPr kumimoji="1" lang="en-US" altLang="ja-JP" sz="800" dirty="0">
              <a:latin typeface="Meiryo UI" panose="020B0604030504040204" pitchFamily="50" charset="-128"/>
              <a:ea typeface="Meiryo UI" panose="020B0604030504040204" pitchFamily="50" charset="-128"/>
            </a:endParaRPr>
          </a:p>
          <a:p>
            <a:r>
              <a:rPr kumimoji="1" lang="en-US" altLang="ja-JP" sz="800"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共済負担金は含まない。</a:t>
            </a:r>
          </a:p>
        </p:txBody>
      </p:sp>
      <p:pic>
        <p:nvPicPr>
          <p:cNvPr id="2" name="図 1">
            <a:extLst>
              <a:ext uri="{FF2B5EF4-FFF2-40B4-BE49-F238E27FC236}">
                <a16:creationId xmlns:a16="http://schemas.microsoft.com/office/drawing/2014/main" id="{D68DD4ED-CEB6-4554-B5A7-8B70C97BD5A8}"/>
              </a:ext>
            </a:extLst>
          </p:cNvPr>
          <p:cNvPicPr>
            <a:picLocks noChangeAspect="1"/>
          </p:cNvPicPr>
          <p:nvPr/>
        </p:nvPicPr>
        <p:blipFill>
          <a:blip r:embed="rId2"/>
          <a:stretch>
            <a:fillRect/>
          </a:stretch>
        </p:blipFill>
        <p:spPr>
          <a:xfrm>
            <a:off x="176403" y="1459903"/>
            <a:ext cx="8791194" cy="4694327"/>
          </a:xfrm>
          <a:prstGeom prst="rect">
            <a:avLst/>
          </a:prstGeom>
        </p:spPr>
      </p:pic>
    </p:spTree>
    <p:extLst>
      <p:ext uri="{BB962C8B-B14F-4D97-AF65-F5344CB8AC3E}">
        <p14:creationId xmlns:p14="http://schemas.microsoft.com/office/powerpoint/2010/main" val="42632962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307517-888F-CFA7-E935-F9F3E7F1ECF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B89698A-5A6C-52E9-4065-92600E73B15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２）運営費負担金等のあり方の見直し</a:t>
            </a:r>
          </a:p>
        </p:txBody>
      </p:sp>
      <p:sp>
        <p:nvSpPr>
          <p:cNvPr id="7" name="テキスト ボックス 6">
            <a:extLst>
              <a:ext uri="{FF2B5EF4-FFF2-40B4-BE49-F238E27FC236}">
                <a16:creationId xmlns:a16="http://schemas.microsoft.com/office/drawing/2014/main" id="{2F1AAB96-C0AF-84DC-01B9-EA6FA5114A32}"/>
              </a:ext>
            </a:extLst>
          </p:cNvPr>
          <p:cNvSpPr txBox="1"/>
          <p:nvPr/>
        </p:nvSpPr>
        <p:spPr>
          <a:xfrm>
            <a:off x="72000" y="633345"/>
            <a:ext cx="5917320" cy="307777"/>
          </a:xfrm>
          <a:prstGeom prst="rect">
            <a:avLst/>
          </a:prstGeom>
          <a:noFill/>
        </p:spPr>
        <p:txBody>
          <a:bodyPr wrap="square" rtlCol="0">
            <a:spAutoFit/>
          </a:bodyPr>
          <a:lstStyle/>
          <a:p>
            <a:r>
              <a:rPr lang="en-US" altLang="ja-JP" sz="1400" b="1">
                <a:solidFill>
                  <a:srgbClr val="002D89"/>
                </a:solidFill>
                <a:latin typeface="Meiryo UI" panose="020B0604030504040204" pitchFamily="50" charset="-128"/>
                <a:ea typeface="Meiryo UI" panose="020B0604030504040204" pitchFamily="50" charset="-128"/>
              </a:rPr>
              <a:t>Ⅱ</a:t>
            </a:r>
            <a:r>
              <a:rPr lang="ja-JP" altLang="en-US" sz="1400" b="1">
                <a:solidFill>
                  <a:srgbClr val="002D89"/>
                </a:solidFill>
                <a:latin typeface="Meiryo UI" panose="020B0604030504040204" pitchFamily="50" charset="-128"/>
                <a:ea typeface="Meiryo UI" panose="020B0604030504040204" pitchFamily="50" charset="-128"/>
              </a:rPr>
              <a:t> 運営費負担金の基本的な考え方</a:t>
            </a:r>
          </a:p>
        </p:txBody>
      </p:sp>
      <p:sp>
        <p:nvSpPr>
          <p:cNvPr id="8" name="テキスト ボックス 7">
            <a:extLst>
              <a:ext uri="{FF2B5EF4-FFF2-40B4-BE49-F238E27FC236}">
                <a16:creationId xmlns:a16="http://schemas.microsoft.com/office/drawing/2014/main" id="{9160A311-0583-460A-A129-00FB41C6DD73}"/>
              </a:ext>
            </a:extLst>
          </p:cNvPr>
          <p:cNvSpPr txBox="1"/>
          <p:nvPr/>
        </p:nvSpPr>
        <p:spPr>
          <a:xfrm>
            <a:off x="72000" y="941122"/>
            <a:ext cx="9000000" cy="2462213"/>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府立病院機構は公営企業型地方独立行政法人であり、その運営は地独法により独立採算が原則とされている。</a:t>
            </a:r>
          </a:p>
          <a:p>
            <a:r>
              <a:rPr kumimoji="1" lang="ja-JP" altLang="en-US" sz="1400" dirty="0">
                <a:latin typeface="Meiryo UI" panose="020B0604030504040204" pitchFamily="50" charset="-128"/>
                <a:ea typeface="Meiryo UI" panose="020B0604030504040204" pitchFamily="50" charset="-128"/>
              </a:rPr>
              <a:t>●　ただし、公営企業型地方独立行政法人の事業の経費のうち、次に掲げるものは、地方独立行政法人法に基づき、設立団</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体が負担するものとされている。</a:t>
            </a:r>
          </a:p>
          <a:p>
            <a:r>
              <a:rPr kumimoji="1" lang="ja-JP" altLang="en-US" sz="1400" dirty="0">
                <a:latin typeface="Meiryo UI" panose="020B0604030504040204" pitchFamily="50" charset="-128"/>
                <a:ea typeface="Meiryo UI" panose="020B0604030504040204" pitchFamily="50" charset="-128"/>
              </a:rPr>
              <a:t>　　　　・その性質上当該公営企業型地方独立行政法人の事業の経営に伴う収入をもって充てることが適当でない経費</a:t>
            </a:r>
          </a:p>
          <a:p>
            <a:r>
              <a:rPr kumimoji="1" lang="ja-JP" altLang="en-US" sz="1400" dirty="0">
                <a:latin typeface="Meiryo UI" panose="020B0604030504040204" pitchFamily="50" charset="-128"/>
                <a:ea typeface="Meiryo UI" panose="020B0604030504040204" pitchFamily="50" charset="-128"/>
              </a:rPr>
              <a:t>　　　　・当該公営企業型地方独立行政法人の性質上能率的な経営を行ってもなおその事業の経営に伴う収入のみをもって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充てることが客観的に困難であると認められる経費</a:t>
            </a:r>
          </a:p>
          <a:p>
            <a:pPr marL="288000" indent="-288000"/>
            <a:r>
              <a:rPr kumimoji="1" lang="ja-JP" altLang="en-US" sz="1400" dirty="0">
                <a:latin typeface="Meiryo UI" panose="020B0604030504040204" pitchFamily="50" charset="-128"/>
                <a:ea typeface="Meiryo UI" panose="020B0604030504040204" pitchFamily="50" charset="-128"/>
              </a:rPr>
              <a:t>●　設立団体が負担する経費の内容・金額については、総務省からの繰出基準において規定されており、救急や周産期・小児、精神、小児など（下表参照）について、その収入をもって充てることができないと認められるものに相当する額等と規定されている。また、繰出額については、総務省事務連絡において、原則として、収入がある場合は収支差額、収入が無い場合は所要額とされている。</a:t>
            </a:r>
          </a:p>
          <a:p>
            <a:endParaRPr kumimoji="1" lang="en-US" altLang="ja-JP" sz="14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A018454-5298-4126-8FFD-C2748CA5305F}"/>
              </a:ext>
            </a:extLst>
          </p:cNvPr>
          <p:cNvSpPr txBox="1"/>
          <p:nvPr/>
        </p:nvSpPr>
        <p:spPr>
          <a:xfrm>
            <a:off x="155171" y="3403692"/>
            <a:ext cx="5596700" cy="307777"/>
          </a:xfrm>
          <a:prstGeom prst="rect">
            <a:avLst/>
          </a:prstGeom>
          <a:noFill/>
          <a:ln>
            <a:noFill/>
            <a:prstDash val="dash"/>
          </a:ln>
        </p:spPr>
        <p:txBody>
          <a:bodyPr wrap="square" rtlCol="0" anchor="ctr" anchorCtr="0">
            <a:spAutoFit/>
          </a:bodyPr>
          <a:lstStyle/>
          <a:p>
            <a:r>
              <a:rPr lang="ja-JP" altLang="en-US" sz="1400" dirty="0">
                <a:latin typeface="Meiryo UI" panose="020B0604030504040204" pitchFamily="50" charset="-128"/>
                <a:ea typeface="Meiryo UI" panose="020B0604030504040204" pitchFamily="50" charset="-128"/>
              </a:rPr>
              <a:t>◇ 機構の各センターにおける繰出基準の該当状況</a:t>
            </a:r>
          </a:p>
        </p:txBody>
      </p:sp>
      <p:graphicFrame>
        <p:nvGraphicFramePr>
          <p:cNvPr id="12" name="表 13">
            <a:extLst>
              <a:ext uri="{FF2B5EF4-FFF2-40B4-BE49-F238E27FC236}">
                <a16:creationId xmlns:a16="http://schemas.microsoft.com/office/drawing/2014/main" id="{DACE6091-6965-4E87-8735-E64F9D9E95B7}"/>
              </a:ext>
            </a:extLst>
          </p:cNvPr>
          <p:cNvGraphicFramePr>
            <a:graphicFrameLocks noGrp="1"/>
          </p:cNvGraphicFramePr>
          <p:nvPr>
            <p:extLst>
              <p:ext uri="{D42A27DB-BD31-4B8C-83A1-F6EECF244321}">
                <p14:modId xmlns:p14="http://schemas.microsoft.com/office/powerpoint/2010/main" val="4211982611"/>
              </p:ext>
            </p:extLst>
          </p:nvPr>
        </p:nvGraphicFramePr>
        <p:xfrm>
          <a:off x="581078" y="4086403"/>
          <a:ext cx="7981842" cy="1468207"/>
        </p:xfrm>
        <a:graphic>
          <a:graphicData uri="http://schemas.openxmlformats.org/drawingml/2006/table">
            <a:tbl>
              <a:tblPr firstRow="1" bandRow="1">
                <a:tableStyleId>{5C22544A-7EE6-4342-B048-85BDC9FD1C3A}</a:tableStyleId>
              </a:tblPr>
              <a:tblGrid>
                <a:gridCol w="719450">
                  <a:extLst>
                    <a:ext uri="{9D8B030D-6E8A-4147-A177-3AD203B41FA5}">
                      <a16:colId xmlns:a16="http://schemas.microsoft.com/office/drawing/2014/main" val="208869436"/>
                    </a:ext>
                  </a:extLst>
                </a:gridCol>
                <a:gridCol w="710780">
                  <a:extLst>
                    <a:ext uri="{9D8B030D-6E8A-4147-A177-3AD203B41FA5}">
                      <a16:colId xmlns:a16="http://schemas.microsoft.com/office/drawing/2014/main" val="236728852"/>
                    </a:ext>
                  </a:extLst>
                </a:gridCol>
                <a:gridCol w="710780">
                  <a:extLst>
                    <a:ext uri="{9D8B030D-6E8A-4147-A177-3AD203B41FA5}">
                      <a16:colId xmlns:a16="http://schemas.microsoft.com/office/drawing/2014/main" val="85456680"/>
                    </a:ext>
                  </a:extLst>
                </a:gridCol>
                <a:gridCol w="710780">
                  <a:extLst>
                    <a:ext uri="{9D8B030D-6E8A-4147-A177-3AD203B41FA5}">
                      <a16:colId xmlns:a16="http://schemas.microsoft.com/office/drawing/2014/main" val="262765547"/>
                    </a:ext>
                  </a:extLst>
                </a:gridCol>
                <a:gridCol w="710780">
                  <a:extLst>
                    <a:ext uri="{9D8B030D-6E8A-4147-A177-3AD203B41FA5}">
                      <a16:colId xmlns:a16="http://schemas.microsoft.com/office/drawing/2014/main" val="2440603775"/>
                    </a:ext>
                  </a:extLst>
                </a:gridCol>
                <a:gridCol w="710780">
                  <a:extLst>
                    <a:ext uri="{9D8B030D-6E8A-4147-A177-3AD203B41FA5}">
                      <a16:colId xmlns:a16="http://schemas.microsoft.com/office/drawing/2014/main" val="3989336284"/>
                    </a:ext>
                  </a:extLst>
                </a:gridCol>
                <a:gridCol w="710780">
                  <a:extLst>
                    <a:ext uri="{9D8B030D-6E8A-4147-A177-3AD203B41FA5}">
                      <a16:colId xmlns:a16="http://schemas.microsoft.com/office/drawing/2014/main" val="4233702438"/>
                    </a:ext>
                  </a:extLst>
                </a:gridCol>
                <a:gridCol w="710780">
                  <a:extLst>
                    <a:ext uri="{9D8B030D-6E8A-4147-A177-3AD203B41FA5}">
                      <a16:colId xmlns:a16="http://schemas.microsoft.com/office/drawing/2014/main" val="1981306199"/>
                    </a:ext>
                  </a:extLst>
                </a:gridCol>
                <a:gridCol w="780135">
                  <a:extLst>
                    <a:ext uri="{9D8B030D-6E8A-4147-A177-3AD203B41FA5}">
                      <a16:colId xmlns:a16="http://schemas.microsoft.com/office/drawing/2014/main" val="1073025700"/>
                    </a:ext>
                  </a:extLst>
                </a:gridCol>
                <a:gridCol w="749869">
                  <a:extLst>
                    <a:ext uri="{9D8B030D-6E8A-4147-A177-3AD203B41FA5}">
                      <a16:colId xmlns:a16="http://schemas.microsoft.com/office/drawing/2014/main" val="1560541272"/>
                    </a:ext>
                  </a:extLst>
                </a:gridCol>
                <a:gridCol w="756928">
                  <a:extLst>
                    <a:ext uri="{9D8B030D-6E8A-4147-A177-3AD203B41FA5}">
                      <a16:colId xmlns:a16="http://schemas.microsoft.com/office/drawing/2014/main" val="4138023078"/>
                    </a:ext>
                  </a:extLst>
                </a:gridCol>
              </a:tblGrid>
              <a:tr h="284177">
                <a:tc>
                  <a:txBody>
                    <a:bodyPr/>
                    <a:lstStyle/>
                    <a:p>
                      <a:pPr algn="ctr"/>
                      <a:r>
                        <a:rPr kumimoji="1" lang="ja-JP" altLang="en-US" sz="1100">
                          <a:latin typeface="Meiryo UI" panose="020B0604030504040204" pitchFamily="50" charset="-128"/>
                          <a:ea typeface="Meiryo UI" panose="020B0604030504040204" pitchFamily="50" charset="-128"/>
                        </a:rPr>
                        <a:t>区分</a:t>
                      </a:r>
                    </a:p>
                  </a:txBody>
                  <a:tcPr marL="84406" marR="84406" marT="42203" marB="42203"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結核</a:t>
                      </a:r>
                    </a:p>
                  </a:txBody>
                  <a:tcPr marL="84406" marR="84406" marT="42203" marB="42203"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精神</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感染症</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リハビリ</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周産期</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小児</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救急</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高度</a:t>
                      </a:r>
                      <a:r>
                        <a:rPr kumimoji="1" lang="ja-JP" altLang="en-US" sz="1100">
                          <a:solidFill>
                            <a:schemeClr val="bg1"/>
                          </a:solidFill>
                          <a:latin typeface="Meiryo UI" panose="020B0604030504040204" pitchFamily="50" charset="-128"/>
                          <a:ea typeface="Meiryo UI" panose="020B0604030504040204" pitchFamily="50" charset="-128"/>
                        </a:rPr>
                        <a:t>医療</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建設改良</a:t>
                      </a: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100">
                          <a:latin typeface="Meiryo UI" panose="020B0604030504040204" pitchFamily="50" charset="-128"/>
                          <a:ea typeface="Meiryo UI" panose="020B0604030504040204" pitchFamily="50" charset="-128"/>
                        </a:rPr>
                        <a:t>保健衛生</a:t>
                      </a:r>
                    </a:p>
                  </a:txBody>
                  <a:tcPr marL="84406" marR="84406" marT="42203" marB="42203"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5589031"/>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急性期</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39242539"/>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はびきの</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9993042"/>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精神</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040394"/>
                  </a:ext>
                </a:extLst>
              </a:tr>
              <a:tr h="233215">
                <a:tc>
                  <a:txBody>
                    <a:bodyPr/>
                    <a:lstStyle/>
                    <a:p>
                      <a:pPr algn="ctr"/>
                      <a:r>
                        <a:rPr kumimoji="1" lang="ja-JP" altLang="en-US" sz="1000">
                          <a:latin typeface="Meiryo UI" panose="020B0604030504040204" pitchFamily="50" charset="-128"/>
                          <a:ea typeface="Meiryo UI" panose="020B0604030504040204" pitchFamily="50" charset="-128"/>
                        </a:rPr>
                        <a:t>がん</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896238"/>
                  </a:ext>
                </a:extLst>
              </a:tr>
              <a:tr h="233215">
                <a:tc>
                  <a:txBody>
                    <a:bodyPr/>
                    <a:lstStyle/>
                    <a:p>
                      <a:pPr algn="ctr"/>
                      <a:r>
                        <a:rPr kumimoji="1" lang="ja-JP" altLang="en-US" sz="1000" dirty="0">
                          <a:latin typeface="Meiryo UI" panose="020B0604030504040204" pitchFamily="50" charset="-128"/>
                          <a:ea typeface="Meiryo UI" panose="020B0604030504040204" pitchFamily="50" charset="-128"/>
                        </a:rPr>
                        <a:t>母子</a:t>
                      </a:r>
                    </a:p>
                  </a:txBody>
                  <a:tcPr marL="84406" marR="84406" marT="42203" marB="4220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endParaRPr kumimoji="1" lang="ja-JP" altLang="en-US" sz="1000">
                        <a:latin typeface="Meiryo UI" panose="020B0604030504040204" pitchFamily="50" charset="-128"/>
                        <a:ea typeface="Meiryo UI" panose="020B0604030504040204" pitchFamily="50" charset="-128"/>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a:t>
                      </a:r>
                    </a:p>
                  </a:txBody>
                  <a:tcPr marL="84406" marR="84406" marT="42203" marB="42203">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2948930"/>
                  </a:ext>
                </a:extLst>
              </a:tr>
            </a:tbl>
          </a:graphicData>
        </a:graphic>
      </p:graphicFrame>
      <p:sp>
        <p:nvSpPr>
          <p:cNvPr id="16" name="テキスト ボックス 15">
            <a:extLst>
              <a:ext uri="{FF2B5EF4-FFF2-40B4-BE49-F238E27FC236}">
                <a16:creationId xmlns:a16="http://schemas.microsoft.com/office/drawing/2014/main" id="{68D34811-BA72-44F3-A244-5F80BFBF48FA}"/>
              </a:ext>
            </a:extLst>
          </p:cNvPr>
          <p:cNvSpPr txBox="1"/>
          <p:nvPr/>
        </p:nvSpPr>
        <p:spPr>
          <a:xfrm>
            <a:off x="486810" y="3711469"/>
            <a:ext cx="8170379" cy="276999"/>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総務省の繰出基準に定める繰出対象経費のうち、各病院が該当している経費を下表のとおり整理</a:t>
            </a:r>
          </a:p>
        </p:txBody>
      </p:sp>
      <p:sp>
        <p:nvSpPr>
          <p:cNvPr id="17" name="テキスト ボックス 16">
            <a:extLst>
              <a:ext uri="{FF2B5EF4-FFF2-40B4-BE49-F238E27FC236}">
                <a16:creationId xmlns:a16="http://schemas.microsoft.com/office/drawing/2014/main" id="{7C1B3899-5C23-4CE5-ADA1-7FF53361582D}"/>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98</a:t>
            </a:r>
          </a:p>
        </p:txBody>
      </p:sp>
    </p:spTree>
    <p:extLst>
      <p:ext uri="{BB962C8B-B14F-4D97-AF65-F5344CB8AC3E}">
        <p14:creationId xmlns:p14="http://schemas.microsoft.com/office/powerpoint/2010/main" val="1278204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22C18F-440C-494C-B64B-CFDB9AF0342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F95E674D-EA28-4F58-84DC-DD2BE250162D}"/>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２）運営費負担金等のあり方の見直し</a:t>
            </a:r>
          </a:p>
        </p:txBody>
      </p:sp>
      <p:sp>
        <p:nvSpPr>
          <p:cNvPr id="73" name="テキスト ボックス 72">
            <a:extLst>
              <a:ext uri="{FF2B5EF4-FFF2-40B4-BE49-F238E27FC236}">
                <a16:creationId xmlns:a16="http://schemas.microsoft.com/office/drawing/2014/main" id="{DB644A78-FAE0-4840-BA8C-132B88BFC0A5}"/>
              </a:ext>
            </a:extLst>
          </p:cNvPr>
          <p:cNvSpPr txBox="1"/>
          <p:nvPr/>
        </p:nvSpPr>
        <p:spPr>
          <a:xfrm>
            <a:off x="72000" y="629892"/>
            <a:ext cx="450000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運営費負担金等の積算方法</a:t>
            </a:r>
          </a:p>
        </p:txBody>
      </p:sp>
      <p:sp>
        <p:nvSpPr>
          <p:cNvPr id="81" name="正方形/長方形 80">
            <a:extLst>
              <a:ext uri="{FF2B5EF4-FFF2-40B4-BE49-F238E27FC236}">
                <a16:creationId xmlns:a16="http://schemas.microsoft.com/office/drawing/2014/main" id="{D3598EAA-B7B6-4D76-BF9B-429AD2DB9B5D}"/>
              </a:ext>
            </a:extLst>
          </p:cNvPr>
          <p:cNvSpPr/>
          <p:nvPr/>
        </p:nvSpPr>
        <p:spPr>
          <a:xfrm>
            <a:off x="449742" y="4329691"/>
            <a:ext cx="8409500" cy="7928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2" name="正方形/長方形 81">
            <a:extLst>
              <a:ext uri="{FF2B5EF4-FFF2-40B4-BE49-F238E27FC236}">
                <a16:creationId xmlns:a16="http://schemas.microsoft.com/office/drawing/2014/main" id="{025DF80A-8623-4A56-B169-323872F4F975}"/>
              </a:ext>
            </a:extLst>
          </p:cNvPr>
          <p:cNvSpPr/>
          <p:nvPr/>
        </p:nvSpPr>
        <p:spPr>
          <a:xfrm>
            <a:off x="7071437" y="2721965"/>
            <a:ext cx="1788889" cy="11754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3" name="正方形/長方形 82">
            <a:extLst>
              <a:ext uri="{FF2B5EF4-FFF2-40B4-BE49-F238E27FC236}">
                <a16:creationId xmlns:a16="http://schemas.microsoft.com/office/drawing/2014/main" id="{A1AF2868-7FC2-4A87-9B0A-DF259E7AC5F5}"/>
              </a:ext>
            </a:extLst>
          </p:cNvPr>
          <p:cNvSpPr/>
          <p:nvPr/>
        </p:nvSpPr>
        <p:spPr>
          <a:xfrm>
            <a:off x="464923" y="2749259"/>
            <a:ext cx="6493918" cy="117549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4" name="正方形/長方形 83">
            <a:extLst>
              <a:ext uri="{FF2B5EF4-FFF2-40B4-BE49-F238E27FC236}">
                <a16:creationId xmlns:a16="http://schemas.microsoft.com/office/drawing/2014/main" id="{06CFB936-C1DB-4B92-9F01-2255239D8732}"/>
              </a:ext>
            </a:extLst>
          </p:cNvPr>
          <p:cNvSpPr/>
          <p:nvPr/>
        </p:nvSpPr>
        <p:spPr>
          <a:xfrm>
            <a:off x="167056" y="1620447"/>
            <a:ext cx="6746789" cy="613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85" name="正方形/長方形 84">
            <a:extLst>
              <a:ext uri="{FF2B5EF4-FFF2-40B4-BE49-F238E27FC236}">
                <a16:creationId xmlns:a16="http://schemas.microsoft.com/office/drawing/2014/main" id="{BC9D30B1-9502-45D5-9BD6-BD8C7C0A356E}"/>
              </a:ext>
            </a:extLst>
          </p:cNvPr>
          <p:cNvSpPr/>
          <p:nvPr/>
        </p:nvSpPr>
        <p:spPr>
          <a:xfrm>
            <a:off x="383056" y="2126839"/>
            <a:ext cx="8475102" cy="623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➤入院患者を患者別に原価計算を実施し、患者１人ひとりの収支を算定（ＰＬ上の経常収入・費用をベース）</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➤診療内容に応じて、各患者を政策医療患者・一般医療患者に区分</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➤政策医療患者の患者ごとの収支を合計して、生じた赤字額を運営費負担金として算定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6" name="四角形: 角を丸くする 85">
            <a:extLst>
              <a:ext uri="{FF2B5EF4-FFF2-40B4-BE49-F238E27FC236}">
                <a16:creationId xmlns:a16="http://schemas.microsoft.com/office/drawing/2014/main" id="{0DA5C68E-EEEA-4D25-B9DB-6795492B788F}"/>
              </a:ext>
            </a:extLst>
          </p:cNvPr>
          <p:cNvSpPr/>
          <p:nvPr/>
        </p:nvSpPr>
        <p:spPr>
          <a:xfrm>
            <a:off x="172989" y="2181571"/>
            <a:ext cx="227403" cy="170484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入院分</a:t>
            </a:r>
          </a:p>
        </p:txBody>
      </p:sp>
      <p:sp>
        <p:nvSpPr>
          <p:cNvPr id="87" name="テキスト ボックス 86">
            <a:extLst>
              <a:ext uri="{FF2B5EF4-FFF2-40B4-BE49-F238E27FC236}">
                <a16:creationId xmlns:a16="http://schemas.microsoft.com/office/drawing/2014/main" id="{3E7E6C51-B494-4552-A874-7AFA6B62AE51}"/>
              </a:ext>
            </a:extLst>
          </p:cNvPr>
          <p:cNvSpPr txBox="1"/>
          <p:nvPr/>
        </p:nvSpPr>
        <p:spPr>
          <a:xfrm>
            <a:off x="50859" y="1905777"/>
            <a:ext cx="2448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≪患者別原価計算のイメージ≫</a:t>
            </a:r>
          </a:p>
        </p:txBody>
      </p:sp>
      <p:sp>
        <p:nvSpPr>
          <p:cNvPr id="88" name="正方形/長方形 87">
            <a:extLst>
              <a:ext uri="{FF2B5EF4-FFF2-40B4-BE49-F238E27FC236}">
                <a16:creationId xmlns:a16="http://schemas.microsoft.com/office/drawing/2014/main" id="{58576A55-8686-4FDF-93BD-FB7683849874}"/>
              </a:ext>
            </a:extLst>
          </p:cNvPr>
          <p:cNvSpPr/>
          <p:nvPr/>
        </p:nvSpPr>
        <p:spPr>
          <a:xfrm>
            <a:off x="6176073" y="2739034"/>
            <a:ext cx="772140"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ja-JP" altLang="en-US" sz="1200" dirty="0">
                <a:solidFill>
                  <a:schemeClr val="tx1"/>
                </a:solidFill>
                <a:latin typeface="Meiryo UI" panose="020B0604030504040204" pitchFamily="50" charset="-128"/>
                <a:ea typeface="Meiryo UI" panose="020B0604030504040204" pitchFamily="50" charset="-128"/>
              </a:rPr>
              <a:t>政策</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r"/>
            <a:r>
              <a:rPr kumimoji="1" lang="ja-JP" altLang="en-US" sz="1200" dirty="0">
                <a:solidFill>
                  <a:schemeClr val="tx1"/>
                </a:solidFill>
                <a:latin typeface="Meiryo UI" panose="020B0604030504040204" pitchFamily="50" charset="-128"/>
                <a:ea typeface="Meiryo UI" panose="020B0604030504040204" pitchFamily="50" charset="-128"/>
              </a:rPr>
              <a:t>医療</a:t>
            </a:r>
            <a:endParaRPr kumimoji="1" lang="en-US" altLang="ja-JP" sz="1200" dirty="0">
              <a:solidFill>
                <a:schemeClr val="tx1"/>
              </a:solidFill>
              <a:latin typeface="Meiryo UI" panose="020B0604030504040204" pitchFamily="50" charset="-128"/>
              <a:ea typeface="Meiryo UI" panose="020B0604030504040204" pitchFamily="50" charset="-128"/>
            </a:endParaRPr>
          </a:p>
          <a:p>
            <a:pPr algn="r"/>
            <a:r>
              <a:rPr kumimoji="1" lang="en-US" altLang="ja-JP" sz="1200" dirty="0">
                <a:solidFill>
                  <a:schemeClr val="tx1"/>
                </a:solidFill>
                <a:latin typeface="Meiryo UI" panose="020B0604030504040204" pitchFamily="50" charset="-128"/>
                <a:ea typeface="Meiryo UI" panose="020B0604030504040204" pitchFamily="50" charset="-128"/>
              </a:rPr>
              <a:t>87</a:t>
            </a:r>
            <a:r>
              <a:rPr kumimoji="1" lang="ja-JP" altLang="en-US" sz="1200" dirty="0">
                <a:solidFill>
                  <a:schemeClr val="tx1"/>
                </a:solidFill>
                <a:latin typeface="Meiryo UI" panose="020B0604030504040204" pitchFamily="50" charset="-128"/>
                <a:ea typeface="Meiryo UI" panose="020B0604030504040204" pitchFamily="50" charset="-128"/>
              </a:rPr>
              <a:t>％</a:t>
            </a:r>
          </a:p>
        </p:txBody>
      </p:sp>
      <p:pic>
        <p:nvPicPr>
          <p:cNvPr id="89" name="グラフィックス 38" descr="男の人">
            <a:extLst>
              <a:ext uri="{FF2B5EF4-FFF2-40B4-BE49-F238E27FC236}">
                <a16:creationId xmlns:a16="http://schemas.microsoft.com/office/drawing/2014/main" id="{28270136-C862-4A0E-A597-071B01B687FE}"/>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3337" y="3057416"/>
            <a:ext cx="324000" cy="360000"/>
          </a:xfrm>
          <a:prstGeom prst="rect">
            <a:avLst/>
          </a:prstGeom>
        </p:spPr>
      </p:pic>
      <p:sp>
        <p:nvSpPr>
          <p:cNvPr id="90" name="正方形/長方形 89">
            <a:extLst>
              <a:ext uri="{FF2B5EF4-FFF2-40B4-BE49-F238E27FC236}">
                <a16:creationId xmlns:a16="http://schemas.microsoft.com/office/drawing/2014/main" id="{4EFFC504-0890-43E4-9578-3408B8C9A020}"/>
              </a:ext>
            </a:extLst>
          </p:cNvPr>
          <p:cNvSpPr/>
          <p:nvPr/>
        </p:nvSpPr>
        <p:spPr>
          <a:xfrm>
            <a:off x="7285677" y="3422623"/>
            <a:ext cx="138742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spAutoFit/>
          </a:bodyPr>
          <a:lstStyle/>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負担金算定</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対象外</a:t>
            </a:r>
          </a:p>
        </p:txBody>
      </p:sp>
      <p:grpSp>
        <p:nvGrpSpPr>
          <p:cNvPr id="91" name="グループ化 90">
            <a:extLst>
              <a:ext uri="{FF2B5EF4-FFF2-40B4-BE49-F238E27FC236}">
                <a16:creationId xmlns:a16="http://schemas.microsoft.com/office/drawing/2014/main" id="{9DC1117F-EF20-44DC-B363-52BC22563280}"/>
              </a:ext>
            </a:extLst>
          </p:cNvPr>
          <p:cNvGrpSpPr/>
          <p:nvPr/>
        </p:nvGrpSpPr>
        <p:grpSpPr>
          <a:xfrm>
            <a:off x="630411" y="2793928"/>
            <a:ext cx="549555" cy="371280"/>
            <a:chOff x="-855118" y="2103603"/>
            <a:chExt cx="549555" cy="371280"/>
          </a:xfrm>
        </p:grpSpPr>
        <p:sp>
          <p:nvSpPr>
            <p:cNvPr id="92" name="吹き出し: 円形 91">
              <a:extLst>
                <a:ext uri="{FF2B5EF4-FFF2-40B4-BE49-F238E27FC236}">
                  <a16:creationId xmlns:a16="http://schemas.microsoft.com/office/drawing/2014/main" id="{4DCFF821-3789-4219-8060-48D4E365C376}"/>
                </a:ext>
              </a:extLst>
            </p:cNvPr>
            <p:cNvSpPr/>
            <p:nvPr/>
          </p:nvSpPr>
          <p:spPr>
            <a:xfrm>
              <a:off x="-748600" y="2103603"/>
              <a:ext cx="360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23" name="テキスト ボックス 122">
              <a:extLst>
                <a:ext uri="{FF2B5EF4-FFF2-40B4-BE49-F238E27FC236}">
                  <a16:creationId xmlns:a16="http://schemas.microsoft.com/office/drawing/2014/main" id="{AEFA9C80-52EE-4AD0-8109-7C8E8ED304F8}"/>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sp>
        <p:nvSpPr>
          <p:cNvPr id="124" name="テキスト ボックス 123">
            <a:extLst>
              <a:ext uri="{FF2B5EF4-FFF2-40B4-BE49-F238E27FC236}">
                <a16:creationId xmlns:a16="http://schemas.microsoft.com/office/drawing/2014/main" id="{FD125D51-D981-4F3A-9526-9E5D185CF8D2}"/>
              </a:ext>
            </a:extLst>
          </p:cNvPr>
          <p:cNvSpPr txBox="1"/>
          <p:nvPr/>
        </p:nvSpPr>
        <p:spPr>
          <a:xfrm>
            <a:off x="858394" y="3639811"/>
            <a:ext cx="410755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生じた赤字額：▲</a:t>
            </a:r>
            <a:r>
              <a:rPr kumimoji="1" lang="en-US" altLang="ja-JP" sz="1200" dirty="0">
                <a:latin typeface="Meiryo UI" panose="020B0604030504040204" pitchFamily="50" charset="-128"/>
                <a:ea typeface="Meiryo UI" panose="020B0604030504040204" pitchFamily="50" charset="-128"/>
              </a:rPr>
              <a:t>20</a:t>
            </a:r>
            <a:r>
              <a:rPr kumimoji="1" lang="ja-JP" altLang="en-US" sz="1200" dirty="0">
                <a:latin typeface="Meiryo UI" panose="020B0604030504040204" pitchFamily="50" charset="-128"/>
                <a:ea typeface="Meiryo UI" panose="020B0604030504040204" pitchFamily="50" charset="-128"/>
              </a:rPr>
              <a:t>千円 を運営費負担金として算定</a:t>
            </a:r>
            <a:endParaRPr kumimoji="1" lang="en-US" altLang="ja-JP" sz="1200" dirty="0">
              <a:latin typeface="Meiryo UI" panose="020B0604030504040204" pitchFamily="50" charset="-128"/>
              <a:ea typeface="Meiryo UI" panose="020B0604030504040204" pitchFamily="50" charset="-128"/>
            </a:endParaRPr>
          </a:p>
        </p:txBody>
      </p:sp>
      <p:sp>
        <p:nvSpPr>
          <p:cNvPr id="125" name="正方形/長方形 124">
            <a:extLst>
              <a:ext uri="{FF2B5EF4-FFF2-40B4-BE49-F238E27FC236}">
                <a16:creationId xmlns:a16="http://schemas.microsoft.com/office/drawing/2014/main" id="{69914D04-5089-427A-9130-322390559736}"/>
              </a:ext>
            </a:extLst>
          </p:cNvPr>
          <p:cNvSpPr/>
          <p:nvPr/>
        </p:nvSpPr>
        <p:spPr>
          <a:xfrm>
            <a:off x="7012100" y="2745385"/>
            <a:ext cx="555685" cy="57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一般</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医療</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13</a:t>
            </a:r>
            <a:r>
              <a:rPr kumimoji="1" lang="ja-JP" altLang="en-US" sz="1200" dirty="0">
                <a:solidFill>
                  <a:schemeClr val="tx1"/>
                </a:solidFill>
                <a:latin typeface="Meiryo UI" panose="020B0604030504040204" pitchFamily="50" charset="-128"/>
                <a:ea typeface="Meiryo UI" panose="020B0604030504040204" pitchFamily="50" charset="-128"/>
              </a:rPr>
              <a:t>％</a:t>
            </a:r>
          </a:p>
        </p:txBody>
      </p:sp>
      <p:sp>
        <p:nvSpPr>
          <p:cNvPr id="141" name="正方形/長方形 140">
            <a:extLst>
              <a:ext uri="{FF2B5EF4-FFF2-40B4-BE49-F238E27FC236}">
                <a16:creationId xmlns:a16="http://schemas.microsoft.com/office/drawing/2014/main" id="{0CC71C6D-1D38-49E3-8151-790742F25242}"/>
              </a:ext>
            </a:extLst>
          </p:cNvPr>
          <p:cNvSpPr/>
          <p:nvPr/>
        </p:nvSpPr>
        <p:spPr>
          <a:xfrm>
            <a:off x="1231702" y="3426181"/>
            <a:ext cx="1851287"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赤字計 ▲</a:t>
            </a:r>
            <a:r>
              <a:rPr kumimoji="1" lang="en-US" altLang="ja-JP" sz="1200" dirty="0">
                <a:solidFill>
                  <a:srgbClr val="FF0000"/>
                </a:solidFill>
                <a:latin typeface="Meiryo UI" panose="020B0604030504040204" pitchFamily="50" charset="-128"/>
                <a:ea typeface="Meiryo UI" panose="020B0604030504040204" pitchFamily="50" charset="-128"/>
              </a:rPr>
              <a:t>50</a:t>
            </a:r>
            <a:r>
              <a:rPr kumimoji="1" lang="ja-JP" altLang="en-US" sz="1200" dirty="0">
                <a:solidFill>
                  <a:srgbClr val="FF0000"/>
                </a:solidFill>
                <a:latin typeface="Meiryo UI" panose="020B0604030504040204" pitchFamily="50" charset="-128"/>
                <a:ea typeface="Meiryo UI" panose="020B0604030504040204" pitchFamily="50" charset="-128"/>
              </a:rPr>
              <a:t>千円</a:t>
            </a:r>
          </a:p>
        </p:txBody>
      </p:sp>
      <p:sp>
        <p:nvSpPr>
          <p:cNvPr id="142" name="正方形/長方形 141">
            <a:extLst>
              <a:ext uri="{FF2B5EF4-FFF2-40B4-BE49-F238E27FC236}">
                <a16:creationId xmlns:a16="http://schemas.microsoft.com/office/drawing/2014/main" id="{D8117D2D-BB0C-4E96-B5DE-D8A1E73954AC}"/>
              </a:ext>
            </a:extLst>
          </p:cNvPr>
          <p:cNvSpPr/>
          <p:nvPr/>
        </p:nvSpPr>
        <p:spPr>
          <a:xfrm>
            <a:off x="4422892" y="3428413"/>
            <a:ext cx="1414325" cy="2520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a:latin typeface="Meiryo UI" panose="020B0604030504040204" pitchFamily="50" charset="-128"/>
                <a:ea typeface="Meiryo UI" panose="020B0604030504040204" pitchFamily="50" charset="-128"/>
              </a:rPr>
              <a:t>黒字計 </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千円</a:t>
            </a:r>
          </a:p>
        </p:txBody>
      </p:sp>
      <p:pic>
        <p:nvPicPr>
          <p:cNvPr id="143" name="グラフィックス 38" descr="男の人">
            <a:extLst>
              <a:ext uri="{FF2B5EF4-FFF2-40B4-BE49-F238E27FC236}">
                <a16:creationId xmlns:a16="http://schemas.microsoft.com/office/drawing/2014/main" id="{088F5B6E-D5FB-4E16-95A8-69EB9023666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7911" y="3057416"/>
            <a:ext cx="324000" cy="360000"/>
          </a:xfrm>
          <a:prstGeom prst="rect">
            <a:avLst/>
          </a:prstGeom>
        </p:spPr>
      </p:pic>
      <p:grpSp>
        <p:nvGrpSpPr>
          <p:cNvPr id="144" name="グループ化 143">
            <a:extLst>
              <a:ext uri="{FF2B5EF4-FFF2-40B4-BE49-F238E27FC236}">
                <a16:creationId xmlns:a16="http://schemas.microsoft.com/office/drawing/2014/main" id="{4EF47C24-02C9-407F-8924-F3F91F45C69F}"/>
              </a:ext>
            </a:extLst>
          </p:cNvPr>
          <p:cNvGrpSpPr/>
          <p:nvPr/>
        </p:nvGrpSpPr>
        <p:grpSpPr>
          <a:xfrm>
            <a:off x="1364985" y="2793928"/>
            <a:ext cx="549555" cy="371280"/>
            <a:chOff x="-855118" y="2103603"/>
            <a:chExt cx="549555" cy="371280"/>
          </a:xfrm>
        </p:grpSpPr>
        <p:sp>
          <p:nvSpPr>
            <p:cNvPr id="145" name="吹き出し: 円形 144">
              <a:extLst>
                <a:ext uri="{FF2B5EF4-FFF2-40B4-BE49-F238E27FC236}">
                  <a16:creationId xmlns:a16="http://schemas.microsoft.com/office/drawing/2014/main" id="{7E827640-2ABE-4E79-8C94-2D04FADD6558}"/>
                </a:ext>
              </a:extLst>
            </p:cNvPr>
            <p:cNvSpPr/>
            <p:nvPr/>
          </p:nvSpPr>
          <p:spPr>
            <a:xfrm>
              <a:off x="-748600" y="2103603"/>
              <a:ext cx="360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46" name="テキスト ボックス 145">
              <a:extLst>
                <a:ext uri="{FF2B5EF4-FFF2-40B4-BE49-F238E27FC236}">
                  <a16:creationId xmlns:a16="http://schemas.microsoft.com/office/drawing/2014/main" id="{55D9C390-1055-4332-A2B7-6A6E49C54B7E}"/>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pic>
        <p:nvPicPr>
          <p:cNvPr id="147" name="グラフィックス 38" descr="男の人">
            <a:extLst>
              <a:ext uri="{FF2B5EF4-FFF2-40B4-BE49-F238E27FC236}">
                <a16:creationId xmlns:a16="http://schemas.microsoft.com/office/drawing/2014/main" id="{7DEEFF6C-4106-422B-8D2F-AEA19F4E47DF}"/>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08389" y="3057416"/>
            <a:ext cx="324000" cy="360000"/>
          </a:xfrm>
          <a:prstGeom prst="rect">
            <a:avLst/>
          </a:prstGeom>
        </p:spPr>
      </p:pic>
      <p:grpSp>
        <p:nvGrpSpPr>
          <p:cNvPr id="148" name="グループ化 147">
            <a:extLst>
              <a:ext uri="{FF2B5EF4-FFF2-40B4-BE49-F238E27FC236}">
                <a16:creationId xmlns:a16="http://schemas.microsoft.com/office/drawing/2014/main" id="{7F70E210-361D-40D2-9C50-FB3947442179}"/>
              </a:ext>
            </a:extLst>
          </p:cNvPr>
          <p:cNvGrpSpPr/>
          <p:nvPr/>
        </p:nvGrpSpPr>
        <p:grpSpPr>
          <a:xfrm>
            <a:off x="4335463" y="2793928"/>
            <a:ext cx="549555" cy="371280"/>
            <a:chOff x="-855118" y="2103603"/>
            <a:chExt cx="549555" cy="371280"/>
          </a:xfrm>
        </p:grpSpPr>
        <p:sp>
          <p:nvSpPr>
            <p:cNvPr id="149" name="吹き出し: 円形 148">
              <a:extLst>
                <a:ext uri="{FF2B5EF4-FFF2-40B4-BE49-F238E27FC236}">
                  <a16:creationId xmlns:a16="http://schemas.microsoft.com/office/drawing/2014/main" id="{BBFF926C-09B0-4304-9696-42644B376B67}"/>
                </a:ext>
              </a:extLst>
            </p:cNvPr>
            <p:cNvSpPr/>
            <p:nvPr/>
          </p:nvSpPr>
          <p:spPr>
            <a:xfrm>
              <a:off x="-748600" y="2103603"/>
              <a:ext cx="360000" cy="360000"/>
            </a:xfrm>
            <a:prstGeom prst="wedgeEllipseCallout">
              <a:avLst>
                <a:gd name="adj1" fmla="val -44351"/>
                <a:gd name="adj2" fmla="val 5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0" name="テキスト ボックス 149">
              <a:extLst>
                <a:ext uri="{FF2B5EF4-FFF2-40B4-BE49-F238E27FC236}">
                  <a16:creationId xmlns:a16="http://schemas.microsoft.com/office/drawing/2014/main" id="{A98C574D-E658-46E4-93A8-533407F9F904}"/>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en-US" altLang="ja-JP" sz="900" dirty="0">
                  <a:solidFill>
                    <a:schemeClr val="accent1"/>
                  </a:solidFill>
                  <a:latin typeface="Meiryo UI" panose="020B0604030504040204" pitchFamily="50" charset="-128"/>
                  <a:ea typeface="Meiryo UI" panose="020B0604030504040204" pitchFamily="50" charset="-128"/>
                </a:rPr>
                <a:t>+10</a:t>
              </a:r>
            </a:p>
            <a:p>
              <a:pPr algn="ctr"/>
              <a:r>
                <a:rPr kumimoji="1" lang="ja-JP" altLang="en-US" sz="900" dirty="0">
                  <a:solidFill>
                    <a:schemeClr val="accent1"/>
                  </a:solidFill>
                  <a:latin typeface="Meiryo UI" panose="020B0604030504040204" pitchFamily="50" charset="-128"/>
                  <a:ea typeface="Meiryo UI" panose="020B0604030504040204" pitchFamily="50" charset="-128"/>
                </a:rPr>
                <a:t>千円</a:t>
              </a:r>
            </a:p>
          </p:txBody>
        </p:sp>
      </p:grpSp>
      <p:pic>
        <p:nvPicPr>
          <p:cNvPr id="151" name="グラフィックス 38" descr="男の人">
            <a:extLst>
              <a:ext uri="{FF2B5EF4-FFF2-40B4-BE49-F238E27FC236}">
                <a16:creationId xmlns:a16="http://schemas.microsoft.com/office/drawing/2014/main" id="{8F946DF1-F07A-4634-9DF1-C18DC1A955B6}"/>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68055" y="3059504"/>
            <a:ext cx="324000" cy="360000"/>
          </a:xfrm>
          <a:prstGeom prst="rect">
            <a:avLst/>
          </a:prstGeom>
        </p:spPr>
      </p:pic>
      <p:grpSp>
        <p:nvGrpSpPr>
          <p:cNvPr id="152" name="グループ化 151">
            <a:extLst>
              <a:ext uri="{FF2B5EF4-FFF2-40B4-BE49-F238E27FC236}">
                <a16:creationId xmlns:a16="http://schemas.microsoft.com/office/drawing/2014/main" id="{1689E80D-E1FC-48FD-A083-8EDFC04F13FA}"/>
              </a:ext>
            </a:extLst>
          </p:cNvPr>
          <p:cNvGrpSpPr/>
          <p:nvPr/>
        </p:nvGrpSpPr>
        <p:grpSpPr>
          <a:xfrm>
            <a:off x="5095129" y="2796016"/>
            <a:ext cx="549555" cy="371280"/>
            <a:chOff x="-855118" y="2103603"/>
            <a:chExt cx="549555" cy="371280"/>
          </a:xfrm>
        </p:grpSpPr>
        <p:sp>
          <p:nvSpPr>
            <p:cNvPr id="153" name="吹き出し: 円形 152">
              <a:extLst>
                <a:ext uri="{FF2B5EF4-FFF2-40B4-BE49-F238E27FC236}">
                  <a16:creationId xmlns:a16="http://schemas.microsoft.com/office/drawing/2014/main" id="{3EBE433C-87DF-497B-88D0-E8F53FC28F56}"/>
                </a:ext>
              </a:extLst>
            </p:cNvPr>
            <p:cNvSpPr/>
            <p:nvPr/>
          </p:nvSpPr>
          <p:spPr>
            <a:xfrm>
              <a:off x="-748600" y="2103603"/>
              <a:ext cx="360000" cy="360000"/>
            </a:xfrm>
            <a:prstGeom prst="wedgeEllipseCallout">
              <a:avLst>
                <a:gd name="adj1" fmla="val -44351"/>
                <a:gd name="adj2" fmla="val 5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4" name="テキスト ボックス 153">
              <a:extLst>
                <a:ext uri="{FF2B5EF4-FFF2-40B4-BE49-F238E27FC236}">
                  <a16:creationId xmlns:a16="http://schemas.microsoft.com/office/drawing/2014/main" id="{BAA5D7B0-54F3-453A-B826-B428123D1CAA}"/>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en-US" altLang="ja-JP" sz="900" dirty="0">
                  <a:solidFill>
                    <a:schemeClr val="accent1"/>
                  </a:solidFill>
                  <a:latin typeface="Meiryo UI" panose="020B0604030504040204" pitchFamily="50" charset="-128"/>
                  <a:ea typeface="Meiryo UI" panose="020B0604030504040204" pitchFamily="50" charset="-128"/>
                </a:rPr>
                <a:t>+10</a:t>
              </a:r>
            </a:p>
            <a:p>
              <a:pPr algn="ctr"/>
              <a:r>
                <a:rPr kumimoji="1" lang="ja-JP" altLang="en-US" sz="900" dirty="0">
                  <a:solidFill>
                    <a:schemeClr val="accent1"/>
                  </a:solidFill>
                  <a:latin typeface="Meiryo UI" panose="020B0604030504040204" pitchFamily="50" charset="-128"/>
                  <a:ea typeface="Meiryo UI" panose="020B0604030504040204" pitchFamily="50" charset="-128"/>
                </a:rPr>
                <a:t>千円</a:t>
              </a:r>
            </a:p>
          </p:txBody>
        </p:sp>
      </p:grpSp>
      <p:pic>
        <p:nvPicPr>
          <p:cNvPr id="155" name="グラフィックス 38" descr="男の人">
            <a:extLst>
              <a:ext uri="{FF2B5EF4-FFF2-40B4-BE49-F238E27FC236}">
                <a16:creationId xmlns:a16="http://schemas.microsoft.com/office/drawing/2014/main" id="{50EE6C70-CDDA-441E-AABE-6C6DE64FB07D}"/>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2536" y="3049066"/>
            <a:ext cx="324000" cy="360000"/>
          </a:xfrm>
          <a:prstGeom prst="rect">
            <a:avLst/>
          </a:prstGeom>
        </p:spPr>
      </p:pic>
      <p:grpSp>
        <p:nvGrpSpPr>
          <p:cNvPr id="156" name="グループ化 155">
            <a:extLst>
              <a:ext uri="{FF2B5EF4-FFF2-40B4-BE49-F238E27FC236}">
                <a16:creationId xmlns:a16="http://schemas.microsoft.com/office/drawing/2014/main" id="{03ED2505-F9A2-45AA-9CBB-DC4E8F044551}"/>
              </a:ext>
            </a:extLst>
          </p:cNvPr>
          <p:cNvGrpSpPr/>
          <p:nvPr/>
        </p:nvGrpSpPr>
        <p:grpSpPr>
          <a:xfrm>
            <a:off x="5849610" y="2785578"/>
            <a:ext cx="549555" cy="371280"/>
            <a:chOff x="-855118" y="2103603"/>
            <a:chExt cx="549555" cy="371280"/>
          </a:xfrm>
        </p:grpSpPr>
        <p:sp>
          <p:nvSpPr>
            <p:cNvPr id="157" name="吹き出し: 円形 156">
              <a:extLst>
                <a:ext uri="{FF2B5EF4-FFF2-40B4-BE49-F238E27FC236}">
                  <a16:creationId xmlns:a16="http://schemas.microsoft.com/office/drawing/2014/main" id="{3D487587-9D70-4171-A959-ECF9300BEC12}"/>
                </a:ext>
              </a:extLst>
            </p:cNvPr>
            <p:cNvSpPr/>
            <p:nvPr/>
          </p:nvSpPr>
          <p:spPr>
            <a:xfrm>
              <a:off x="-748600" y="2103603"/>
              <a:ext cx="360000" cy="360000"/>
            </a:xfrm>
            <a:prstGeom prst="wedgeEllipseCallout">
              <a:avLst>
                <a:gd name="adj1" fmla="val -44351"/>
                <a:gd name="adj2" fmla="val 5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8" name="テキスト ボックス 157">
              <a:extLst>
                <a:ext uri="{FF2B5EF4-FFF2-40B4-BE49-F238E27FC236}">
                  <a16:creationId xmlns:a16="http://schemas.microsoft.com/office/drawing/2014/main" id="{B0AA4BDF-52D3-41D1-956C-DC9CF65D6637}"/>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en-US" altLang="ja-JP" sz="900" dirty="0">
                  <a:solidFill>
                    <a:schemeClr val="accent1"/>
                  </a:solidFill>
                  <a:latin typeface="Meiryo UI" panose="020B0604030504040204" pitchFamily="50" charset="-128"/>
                  <a:ea typeface="Meiryo UI" panose="020B0604030504040204" pitchFamily="50" charset="-128"/>
                </a:rPr>
                <a:t>+10</a:t>
              </a:r>
            </a:p>
            <a:p>
              <a:pPr algn="ctr"/>
              <a:r>
                <a:rPr kumimoji="1" lang="ja-JP" altLang="en-US" sz="900" dirty="0">
                  <a:solidFill>
                    <a:schemeClr val="accent1"/>
                  </a:solidFill>
                  <a:latin typeface="Meiryo UI" panose="020B0604030504040204" pitchFamily="50" charset="-128"/>
                  <a:ea typeface="Meiryo UI" panose="020B0604030504040204" pitchFamily="50" charset="-128"/>
                </a:rPr>
                <a:t>千円</a:t>
              </a:r>
            </a:p>
          </p:txBody>
        </p:sp>
      </p:grpSp>
      <p:pic>
        <p:nvPicPr>
          <p:cNvPr id="159" name="グラフィックス 38" descr="男の人">
            <a:extLst>
              <a:ext uri="{FF2B5EF4-FFF2-40B4-BE49-F238E27FC236}">
                <a16:creationId xmlns:a16="http://schemas.microsoft.com/office/drawing/2014/main" id="{956BA91C-5080-4AA9-A433-6876908CF7C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31318" y="3059504"/>
            <a:ext cx="324000" cy="360000"/>
          </a:xfrm>
          <a:prstGeom prst="rect">
            <a:avLst/>
          </a:prstGeom>
        </p:spPr>
      </p:pic>
      <p:grpSp>
        <p:nvGrpSpPr>
          <p:cNvPr id="160" name="グループ化 159">
            <a:extLst>
              <a:ext uri="{FF2B5EF4-FFF2-40B4-BE49-F238E27FC236}">
                <a16:creationId xmlns:a16="http://schemas.microsoft.com/office/drawing/2014/main" id="{CAF38D21-6E24-4782-A4BB-E76EB41BE894}"/>
              </a:ext>
            </a:extLst>
          </p:cNvPr>
          <p:cNvGrpSpPr/>
          <p:nvPr/>
        </p:nvGrpSpPr>
        <p:grpSpPr>
          <a:xfrm>
            <a:off x="8158392" y="2796016"/>
            <a:ext cx="549555" cy="371280"/>
            <a:chOff x="-855118" y="2103603"/>
            <a:chExt cx="549555" cy="371280"/>
          </a:xfrm>
        </p:grpSpPr>
        <p:sp>
          <p:nvSpPr>
            <p:cNvPr id="161" name="吹き出し: 円形 160">
              <a:extLst>
                <a:ext uri="{FF2B5EF4-FFF2-40B4-BE49-F238E27FC236}">
                  <a16:creationId xmlns:a16="http://schemas.microsoft.com/office/drawing/2014/main" id="{E8B329CC-87AF-4829-877B-EC4D32EE9AAB}"/>
                </a:ext>
              </a:extLst>
            </p:cNvPr>
            <p:cNvSpPr/>
            <p:nvPr/>
          </p:nvSpPr>
          <p:spPr>
            <a:xfrm>
              <a:off x="-748600" y="2103603"/>
              <a:ext cx="360000" cy="360000"/>
            </a:xfrm>
            <a:prstGeom prst="wedgeEllipseCallout">
              <a:avLst>
                <a:gd name="adj1" fmla="val -44351"/>
                <a:gd name="adj2" fmla="val 5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2" name="テキスト ボックス 161">
              <a:extLst>
                <a:ext uri="{FF2B5EF4-FFF2-40B4-BE49-F238E27FC236}">
                  <a16:creationId xmlns:a16="http://schemas.microsoft.com/office/drawing/2014/main" id="{79318A6A-BB4F-49B1-BE2F-0F54F7A5A8CB}"/>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en-US" altLang="ja-JP" sz="900" dirty="0">
                  <a:solidFill>
                    <a:schemeClr val="accent1"/>
                  </a:solidFill>
                  <a:latin typeface="Meiryo UI" panose="020B0604030504040204" pitchFamily="50" charset="-128"/>
                  <a:ea typeface="Meiryo UI" panose="020B0604030504040204" pitchFamily="50" charset="-128"/>
                </a:rPr>
                <a:t>+10</a:t>
              </a:r>
            </a:p>
            <a:p>
              <a:pPr algn="ctr"/>
              <a:r>
                <a:rPr kumimoji="1" lang="ja-JP" altLang="en-US" sz="900" dirty="0">
                  <a:solidFill>
                    <a:schemeClr val="accent1"/>
                  </a:solidFill>
                  <a:latin typeface="Meiryo UI" panose="020B0604030504040204" pitchFamily="50" charset="-128"/>
                  <a:ea typeface="Meiryo UI" panose="020B0604030504040204" pitchFamily="50" charset="-128"/>
                </a:rPr>
                <a:t>千円</a:t>
              </a:r>
            </a:p>
          </p:txBody>
        </p:sp>
      </p:grpSp>
      <p:pic>
        <p:nvPicPr>
          <p:cNvPr id="163" name="グラフィックス 38" descr="男の人">
            <a:extLst>
              <a:ext uri="{FF2B5EF4-FFF2-40B4-BE49-F238E27FC236}">
                <a16:creationId xmlns:a16="http://schemas.microsoft.com/office/drawing/2014/main" id="{002B38F4-FBE9-4D62-96E0-BB803D778C5D}"/>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19840" y="3061592"/>
            <a:ext cx="324000" cy="360000"/>
          </a:xfrm>
          <a:prstGeom prst="rect">
            <a:avLst/>
          </a:prstGeom>
        </p:spPr>
      </p:pic>
      <p:grpSp>
        <p:nvGrpSpPr>
          <p:cNvPr id="164" name="グループ化 163">
            <a:extLst>
              <a:ext uri="{FF2B5EF4-FFF2-40B4-BE49-F238E27FC236}">
                <a16:creationId xmlns:a16="http://schemas.microsoft.com/office/drawing/2014/main" id="{523CD4B1-72C3-49D1-A83F-E5E2CEF9377F}"/>
              </a:ext>
            </a:extLst>
          </p:cNvPr>
          <p:cNvGrpSpPr/>
          <p:nvPr/>
        </p:nvGrpSpPr>
        <p:grpSpPr>
          <a:xfrm>
            <a:off x="7646914" y="2798104"/>
            <a:ext cx="549555" cy="371280"/>
            <a:chOff x="-855118" y="2103603"/>
            <a:chExt cx="549555" cy="371280"/>
          </a:xfrm>
        </p:grpSpPr>
        <p:sp>
          <p:nvSpPr>
            <p:cNvPr id="165" name="吹き出し: 円形 164">
              <a:extLst>
                <a:ext uri="{FF2B5EF4-FFF2-40B4-BE49-F238E27FC236}">
                  <a16:creationId xmlns:a16="http://schemas.microsoft.com/office/drawing/2014/main" id="{65F93031-A458-4440-ABE1-4A64959795A1}"/>
                </a:ext>
              </a:extLst>
            </p:cNvPr>
            <p:cNvSpPr/>
            <p:nvPr/>
          </p:nvSpPr>
          <p:spPr>
            <a:xfrm>
              <a:off x="-748600" y="2103603"/>
              <a:ext cx="360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66" name="テキスト ボックス 165">
              <a:extLst>
                <a:ext uri="{FF2B5EF4-FFF2-40B4-BE49-F238E27FC236}">
                  <a16:creationId xmlns:a16="http://schemas.microsoft.com/office/drawing/2014/main" id="{1D3A48E1-44EE-4A04-82E0-B8E53267010E}"/>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sp>
        <p:nvSpPr>
          <p:cNvPr id="167" name="テキスト ボックス 166">
            <a:extLst>
              <a:ext uri="{FF2B5EF4-FFF2-40B4-BE49-F238E27FC236}">
                <a16:creationId xmlns:a16="http://schemas.microsoft.com/office/drawing/2014/main" id="{2A146300-359B-44A7-9465-F11CB835E774}"/>
              </a:ext>
            </a:extLst>
          </p:cNvPr>
          <p:cNvSpPr txBox="1"/>
          <p:nvPr/>
        </p:nvSpPr>
        <p:spPr>
          <a:xfrm>
            <a:off x="6813052" y="3087741"/>
            <a:ext cx="363935"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p>
        </p:txBody>
      </p:sp>
      <p:sp>
        <p:nvSpPr>
          <p:cNvPr id="168" name="正方形/長方形 167">
            <a:extLst>
              <a:ext uri="{FF2B5EF4-FFF2-40B4-BE49-F238E27FC236}">
                <a16:creationId xmlns:a16="http://schemas.microsoft.com/office/drawing/2014/main" id="{93D8FE5A-2914-4335-86F3-C2B5887013CB}"/>
              </a:ext>
            </a:extLst>
          </p:cNvPr>
          <p:cNvSpPr/>
          <p:nvPr/>
        </p:nvSpPr>
        <p:spPr>
          <a:xfrm>
            <a:off x="384140" y="3920227"/>
            <a:ext cx="8475102" cy="429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Meiryo UI" panose="020B0604030504040204" pitchFamily="50" charset="-128"/>
                <a:ea typeface="Meiryo UI" panose="020B0604030504040204" pitchFamily="50" charset="-128"/>
              </a:rPr>
              <a:t>➤診療科ごとに原価計算を実施</a:t>
            </a:r>
          </a:p>
          <a:p>
            <a:r>
              <a:rPr kumimoji="1" lang="ja-JP" altLang="en-US" sz="1200" dirty="0">
                <a:solidFill>
                  <a:schemeClr val="tx1"/>
                </a:solidFill>
                <a:latin typeface="Meiryo UI" panose="020B0604030504040204" pitchFamily="50" charset="-128"/>
                <a:ea typeface="Meiryo UI" panose="020B0604030504040204" pitchFamily="50" charset="-128"/>
              </a:rPr>
              <a:t>➤各診療科の収支を合計し、合計額に入院患者に占める政策医療患者の割合を乗じて負担金額を算定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69" name="四角形: 角を丸くする 168">
            <a:extLst>
              <a:ext uri="{FF2B5EF4-FFF2-40B4-BE49-F238E27FC236}">
                <a16:creationId xmlns:a16="http://schemas.microsoft.com/office/drawing/2014/main" id="{30436462-28E4-4264-8D23-639546DF49D9}"/>
              </a:ext>
            </a:extLst>
          </p:cNvPr>
          <p:cNvSpPr/>
          <p:nvPr/>
        </p:nvSpPr>
        <p:spPr>
          <a:xfrm>
            <a:off x="167056" y="3920225"/>
            <a:ext cx="216000" cy="120232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外来分</a:t>
            </a:r>
            <a:endParaRPr kumimoji="1" lang="en-US" altLang="ja-JP" sz="1400" b="1" dirty="0">
              <a:latin typeface="Meiryo UI" panose="020B0604030504040204" pitchFamily="50" charset="-128"/>
              <a:ea typeface="Meiryo UI" panose="020B0604030504040204" pitchFamily="50" charset="-128"/>
            </a:endParaRPr>
          </a:p>
        </p:txBody>
      </p:sp>
      <p:pic>
        <p:nvPicPr>
          <p:cNvPr id="170" name="図 169">
            <a:extLst>
              <a:ext uri="{FF2B5EF4-FFF2-40B4-BE49-F238E27FC236}">
                <a16:creationId xmlns:a16="http://schemas.microsoft.com/office/drawing/2014/main" id="{21BC0D32-C070-415D-AFDB-DFD74770EA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25" y="4411105"/>
            <a:ext cx="416477" cy="520532"/>
          </a:xfrm>
          <a:prstGeom prst="rect">
            <a:avLst/>
          </a:prstGeom>
        </p:spPr>
      </p:pic>
      <p:sp>
        <p:nvSpPr>
          <p:cNvPr id="171" name="正方形/長方形 170">
            <a:extLst>
              <a:ext uri="{FF2B5EF4-FFF2-40B4-BE49-F238E27FC236}">
                <a16:creationId xmlns:a16="http://schemas.microsoft.com/office/drawing/2014/main" id="{34C6FBB1-9B96-47A3-9352-0C8BA62ED769}"/>
              </a:ext>
            </a:extLst>
          </p:cNvPr>
          <p:cNvSpPr/>
          <p:nvPr/>
        </p:nvSpPr>
        <p:spPr>
          <a:xfrm>
            <a:off x="450422" y="4894059"/>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診療科</a:t>
            </a:r>
            <a:r>
              <a:rPr kumimoji="1" lang="en-US" altLang="ja-JP" sz="1200" dirty="0">
                <a:solidFill>
                  <a:schemeClr val="tx1"/>
                </a:solidFill>
                <a:latin typeface="Meiryo UI" panose="020B0604030504040204" pitchFamily="50" charset="-128"/>
                <a:ea typeface="Meiryo UI" panose="020B0604030504040204" pitchFamily="50" charset="-128"/>
              </a:rPr>
              <a:t>A</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172" name="グループ化 171">
            <a:extLst>
              <a:ext uri="{FF2B5EF4-FFF2-40B4-BE49-F238E27FC236}">
                <a16:creationId xmlns:a16="http://schemas.microsoft.com/office/drawing/2014/main" id="{2A0FE3BA-610E-4B65-80D7-431D7B36E0D4}"/>
              </a:ext>
            </a:extLst>
          </p:cNvPr>
          <p:cNvGrpSpPr/>
          <p:nvPr/>
        </p:nvGrpSpPr>
        <p:grpSpPr>
          <a:xfrm>
            <a:off x="1044818" y="4370032"/>
            <a:ext cx="549555" cy="371280"/>
            <a:chOff x="-817540" y="2103603"/>
            <a:chExt cx="549555" cy="371280"/>
          </a:xfrm>
        </p:grpSpPr>
        <p:sp>
          <p:nvSpPr>
            <p:cNvPr id="173" name="吹き出し: 円形 172">
              <a:extLst>
                <a:ext uri="{FF2B5EF4-FFF2-40B4-BE49-F238E27FC236}">
                  <a16:creationId xmlns:a16="http://schemas.microsoft.com/office/drawing/2014/main" id="{76CA95EF-44EC-4D3E-BE9D-2FDE0A010682}"/>
                </a:ext>
              </a:extLst>
            </p:cNvPr>
            <p:cNvSpPr/>
            <p:nvPr/>
          </p:nvSpPr>
          <p:spPr>
            <a:xfrm>
              <a:off x="-748600" y="2103603"/>
              <a:ext cx="432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74" name="テキスト ボックス 173">
              <a:extLst>
                <a:ext uri="{FF2B5EF4-FFF2-40B4-BE49-F238E27FC236}">
                  <a16:creationId xmlns:a16="http://schemas.microsoft.com/office/drawing/2014/main" id="{28B90358-1421-4277-B117-8F6B4DDF998B}"/>
                </a:ext>
              </a:extLst>
            </p:cNvPr>
            <p:cNvSpPr txBox="1"/>
            <p:nvPr/>
          </p:nvSpPr>
          <p:spPr>
            <a:xfrm>
              <a:off x="-817540"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pic>
        <p:nvPicPr>
          <p:cNvPr id="175" name="図 174">
            <a:extLst>
              <a:ext uri="{FF2B5EF4-FFF2-40B4-BE49-F238E27FC236}">
                <a16:creationId xmlns:a16="http://schemas.microsoft.com/office/drawing/2014/main" id="{6FBB5DF2-22C7-4CEA-8741-36417B754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3441" y="4413193"/>
            <a:ext cx="416477" cy="520532"/>
          </a:xfrm>
          <a:prstGeom prst="rect">
            <a:avLst/>
          </a:prstGeom>
        </p:spPr>
      </p:pic>
      <p:sp>
        <p:nvSpPr>
          <p:cNvPr id="176" name="正方形/長方形 175">
            <a:extLst>
              <a:ext uri="{FF2B5EF4-FFF2-40B4-BE49-F238E27FC236}">
                <a16:creationId xmlns:a16="http://schemas.microsoft.com/office/drawing/2014/main" id="{D619F286-59EC-4255-A6CF-4AD05BBF2D5F}"/>
              </a:ext>
            </a:extLst>
          </p:cNvPr>
          <p:cNvSpPr/>
          <p:nvPr/>
        </p:nvSpPr>
        <p:spPr>
          <a:xfrm>
            <a:off x="1429538" y="489614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診療科</a:t>
            </a:r>
            <a:r>
              <a:rPr kumimoji="1" lang="en-US" altLang="ja-JP" sz="1200" dirty="0">
                <a:solidFill>
                  <a:schemeClr val="tx1"/>
                </a:solidFill>
                <a:latin typeface="Meiryo UI" panose="020B0604030504040204" pitchFamily="50" charset="-128"/>
                <a:ea typeface="Meiryo UI" panose="020B0604030504040204" pitchFamily="50" charset="-128"/>
              </a:rPr>
              <a:t>B</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177" name="グループ化 176">
            <a:extLst>
              <a:ext uri="{FF2B5EF4-FFF2-40B4-BE49-F238E27FC236}">
                <a16:creationId xmlns:a16="http://schemas.microsoft.com/office/drawing/2014/main" id="{EF1998DF-0EBE-4028-AC02-5F8346DC0758}"/>
              </a:ext>
            </a:extLst>
          </p:cNvPr>
          <p:cNvGrpSpPr/>
          <p:nvPr/>
        </p:nvGrpSpPr>
        <p:grpSpPr>
          <a:xfrm>
            <a:off x="2023934" y="4372120"/>
            <a:ext cx="549555" cy="371280"/>
            <a:chOff x="-817540" y="2103603"/>
            <a:chExt cx="549555" cy="371280"/>
          </a:xfrm>
        </p:grpSpPr>
        <p:sp>
          <p:nvSpPr>
            <p:cNvPr id="178" name="吹き出し: 円形 177">
              <a:extLst>
                <a:ext uri="{FF2B5EF4-FFF2-40B4-BE49-F238E27FC236}">
                  <a16:creationId xmlns:a16="http://schemas.microsoft.com/office/drawing/2014/main" id="{0018CBF1-F3A0-4BEA-8AF8-625ED7224990}"/>
                </a:ext>
              </a:extLst>
            </p:cNvPr>
            <p:cNvSpPr/>
            <p:nvPr/>
          </p:nvSpPr>
          <p:spPr>
            <a:xfrm>
              <a:off x="-748600" y="2103603"/>
              <a:ext cx="432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79" name="テキスト ボックス 178">
              <a:extLst>
                <a:ext uri="{FF2B5EF4-FFF2-40B4-BE49-F238E27FC236}">
                  <a16:creationId xmlns:a16="http://schemas.microsoft.com/office/drawing/2014/main" id="{38E15B42-5BA9-4007-BF40-466FA3006967}"/>
                </a:ext>
              </a:extLst>
            </p:cNvPr>
            <p:cNvSpPr txBox="1"/>
            <p:nvPr/>
          </p:nvSpPr>
          <p:spPr>
            <a:xfrm>
              <a:off x="-817540"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pic>
        <p:nvPicPr>
          <p:cNvPr id="180" name="図 179">
            <a:extLst>
              <a:ext uri="{FF2B5EF4-FFF2-40B4-BE49-F238E27FC236}">
                <a16:creationId xmlns:a16="http://schemas.microsoft.com/office/drawing/2014/main" id="{5A73022F-2F0D-4006-90D2-9FE97872EF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69" y="4413193"/>
            <a:ext cx="416477" cy="520532"/>
          </a:xfrm>
          <a:prstGeom prst="rect">
            <a:avLst/>
          </a:prstGeom>
        </p:spPr>
      </p:pic>
      <p:sp>
        <p:nvSpPr>
          <p:cNvPr id="181" name="正方形/長方形 180">
            <a:extLst>
              <a:ext uri="{FF2B5EF4-FFF2-40B4-BE49-F238E27FC236}">
                <a16:creationId xmlns:a16="http://schemas.microsoft.com/office/drawing/2014/main" id="{4F130376-280D-47B5-9F04-DA6E5734225E}"/>
              </a:ext>
            </a:extLst>
          </p:cNvPr>
          <p:cNvSpPr/>
          <p:nvPr/>
        </p:nvSpPr>
        <p:spPr>
          <a:xfrm>
            <a:off x="2406566" y="4896147"/>
            <a:ext cx="824284" cy="245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診療科</a:t>
            </a:r>
            <a:r>
              <a:rPr kumimoji="1" lang="en-US" altLang="ja-JP" sz="1200" dirty="0">
                <a:solidFill>
                  <a:schemeClr val="tx1"/>
                </a:solidFill>
                <a:latin typeface="Meiryo UI" panose="020B0604030504040204" pitchFamily="50" charset="-128"/>
                <a:ea typeface="Meiryo UI" panose="020B0604030504040204" pitchFamily="50" charset="-128"/>
              </a:rPr>
              <a:t>C</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grpSp>
        <p:nvGrpSpPr>
          <p:cNvPr id="182" name="グループ化 181">
            <a:extLst>
              <a:ext uri="{FF2B5EF4-FFF2-40B4-BE49-F238E27FC236}">
                <a16:creationId xmlns:a16="http://schemas.microsoft.com/office/drawing/2014/main" id="{54B5A22D-2AC7-4EEA-A42D-5EAFEFE7F13A}"/>
              </a:ext>
            </a:extLst>
          </p:cNvPr>
          <p:cNvGrpSpPr/>
          <p:nvPr/>
        </p:nvGrpSpPr>
        <p:grpSpPr>
          <a:xfrm>
            <a:off x="3000962" y="4372120"/>
            <a:ext cx="549555" cy="371280"/>
            <a:chOff x="-817540" y="2103603"/>
            <a:chExt cx="549555" cy="371280"/>
          </a:xfrm>
        </p:grpSpPr>
        <p:sp>
          <p:nvSpPr>
            <p:cNvPr id="183" name="吹き出し: 円形 182">
              <a:extLst>
                <a:ext uri="{FF2B5EF4-FFF2-40B4-BE49-F238E27FC236}">
                  <a16:creationId xmlns:a16="http://schemas.microsoft.com/office/drawing/2014/main" id="{78F3DFF2-7ED9-41AC-B157-C15B35FBFC45}"/>
                </a:ext>
              </a:extLst>
            </p:cNvPr>
            <p:cNvSpPr/>
            <p:nvPr/>
          </p:nvSpPr>
          <p:spPr>
            <a:xfrm>
              <a:off x="-748600" y="2103603"/>
              <a:ext cx="432000" cy="360000"/>
            </a:xfrm>
            <a:prstGeom prst="wedgeEllipseCallout">
              <a:avLst>
                <a:gd name="adj1" fmla="val -44351"/>
                <a:gd name="adj2" fmla="val 5544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accent1"/>
                </a:solidFill>
                <a:latin typeface="Meiryo UI" panose="020B0604030504040204" pitchFamily="50" charset="-128"/>
                <a:ea typeface="Meiryo UI" panose="020B0604030504040204" pitchFamily="50" charset="-128"/>
              </a:endParaRPr>
            </a:p>
          </p:txBody>
        </p:sp>
        <p:sp>
          <p:nvSpPr>
            <p:cNvPr id="184" name="テキスト ボックス 183">
              <a:extLst>
                <a:ext uri="{FF2B5EF4-FFF2-40B4-BE49-F238E27FC236}">
                  <a16:creationId xmlns:a16="http://schemas.microsoft.com/office/drawing/2014/main" id="{C21132FF-67B6-46D7-AB5B-1D07E45ED382}"/>
                </a:ext>
              </a:extLst>
            </p:cNvPr>
            <p:cNvSpPr txBox="1"/>
            <p:nvPr/>
          </p:nvSpPr>
          <p:spPr>
            <a:xfrm>
              <a:off x="-817540" y="2105551"/>
              <a:ext cx="549555" cy="369332"/>
            </a:xfrm>
            <a:prstGeom prst="rect">
              <a:avLst/>
            </a:prstGeom>
            <a:noFill/>
            <a:ln>
              <a:noFill/>
            </a:ln>
          </p:spPr>
          <p:txBody>
            <a:bodyPr wrap="square" rtlCol="0">
              <a:spAutoFit/>
            </a:bodyPr>
            <a:lstStyle/>
            <a:p>
              <a:pPr algn="ctr"/>
              <a:r>
                <a:rPr kumimoji="1" lang="en-US" altLang="ja-JP" sz="900" dirty="0">
                  <a:solidFill>
                    <a:schemeClr val="accent1"/>
                  </a:solidFill>
                  <a:latin typeface="Meiryo UI" panose="020B0604030504040204" pitchFamily="50" charset="-128"/>
                  <a:ea typeface="Meiryo UI" panose="020B0604030504040204" pitchFamily="50" charset="-128"/>
                </a:rPr>
                <a:t>+100</a:t>
              </a:r>
            </a:p>
            <a:p>
              <a:pPr algn="ctr"/>
              <a:r>
                <a:rPr kumimoji="1" lang="ja-JP" altLang="en-US" sz="900" dirty="0">
                  <a:solidFill>
                    <a:schemeClr val="accent1"/>
                  </a:solidFill>
                  <a:latin typeface="Meiryo UI" panose="020B0604030504040204" pitchFamily="50" charset="-128"/>
                  <a:ea typeface="Meiryo UI" panose="020B0604030504040204" pitchFamily="50" charset="-128"/>
                </a:rPr>
                <a:t>千円</a:t>
              </a:r>
            </a:p>
          </p:txBody>
        </p:sp>
      </p:grpSp>
      <p:sp>
        <p:nvSpPr>
          <p:cNvPr id="185" name="テキスト ボックス 184">
            <a:extLst>
              <a:ext uri="{FF2B5EF4-FFF2-40B4-BE49-F238E27FC236}">
                <a16:creationId xmlns:a16="http://schemas.microsoft.com/office/drawing/2014/main" id="{9464E565-F1F5-427F-95BA-0560DEBD2652}"/>
              </a:ext>
            </a:extLst>
          </p:cNvPr>
          <p:cNvSpPr txBox="1"/>
          <p:nvPr/>
        </p:nvSpPr>
        <p:spPr>
          <a:xfrm>
            <a:off x="3587497" y="4570409"/>
            <a:ext cx="4688693" cy="461665"/>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生じた赤字額▲</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千円のうち、入院患者の政策医療割合を</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乗じた▲</a:t>
            </a:r>
            <a:r>
              <a:rPr kumimoji="1" lang="en-US" altLang="ja-JP" sz="1200" dirty="0">
                <a:latin typeface="Meiryo UI" panose="020B0604030504040204" pitchFamily="50" charset="-128"/>
                <a:ea typeface="Meiryo UI" panose="020B0604030504040204" pitchFamily="50" charset="-128"/>
              </a:rPr>
              <a:t>87</a:t>
            </a:r>
            <a:r>
              <a:rPr kumimoji="1" lang="ja-JP" altLang="en-US" sz="1200" dirty="0">
                <a:latin typeface="Meiryo UI" panose="020B0604030504040204" pitchFamily="50" charset="-128"/>
                <a:ea typeface="Meiryo UI" panose="020B0604030504040204" pitchFamily="50" charset="-128"/>
              </a:rPr>
              <a:t>千円を運営費負担金として算定</a:t>
            </a:r>
            <a:endParaRPr kumimoji="1" lang="en-US" altLang="ja-JP" sz="1200" dirty="0">
              <a:latin typeface="Meiryo UI" panose="020B0604030504040204" pitchFamily="50" charset="-128"/>
              <a:ea typeface="Meiryo UI" panose="020B0604030504040204" pitchFamily="50" charset="-128"/>
            </a:endParaRPr>
          </a:p>
        </p:txBody>
      </p:sp>
      <p:sp>
        <p:nvSpPr>
          <p:cNvPr id="192" name="テキスト ボックス 191">
            <a:extLst>
              <a:ext uri="{FF2B5EF4-FFF2-40B4-BE49-F238E27FC236}">
                <a16:creationId xmlns:a16="http://schemas.microsoft.com/office/drawing/2014/main" id="{3EB2DA0A-0E5D-4E96-8F4E-6405AA05AF86}"/>
              </a:ext>
            </a:extLst>
          </p:cNvPr>
          <p:cNvSpPr txBox="1"/>
          <p:nvPr/>
        </p:nvSpPr>
        <p:spPr>
          <a:xfrm>
            <a:off x="72000" y="1460481"/>
            <a:ext cx="8736467" cy="461665"/>
          </a:xfrm>
          <a:prstGeom prst="rect">
            <a:avLst/>
          </a:prstGeom>
          <a:solidFill>
            <a:schemeClr val="accent1">
              <a:lumMod val="20000"/>
              <a:lumOff val="80000"/>
            </a:schemeClr>
          </a:solidFill>
          <a:ln w="19050">
            <a:noFill/>
            <a:prstDash val="sysDash"/>
          </a:ln>
        </p:spPr>
        <p:txBody>
          <a:bodyPr wrap="square">
            <a:spAutoFit/>
          </a:bodyPr>
          <a:lstStyle/>
          <a:p>
            <a:pPr marL="171450" indent="-171450">
              <a:buFont typeface="Wingdings" panose="05000000000000000000" pitchFamily="2" charset="2"/>
              <a:buChar char="l"/>
            </a:pPr>
            <a:r>
              <a:rPr kumimoji="1" lang="ja-JP" altLang="en-US" sz="1200" dirty="0">
                <a:solidFill>
                  <a:schemeClr val="tx1"/>
                </a:solidFill>
                <a:latin typeface="Meiryo UI" panose="020B0604030504040204" pitchFamily="50" charset="-128"/>
                <a:ea typeface="Meiryo UI" panose="020B0604030504040204" pitchFamily="50" charset="-128"/>
              </a:rPr>
              <a:t> 総務省が定める繰出基準を踏まえて設定した基準により、患者を「政策」と「一般」に区分したうえで、</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「政策」の患者の収支を合算（患者別原価計算）し、そこで生じた赤字額を運営費負担金として交付（赤字補填）</a:t>
            </a:r>
          </a:p>
        </p:txBody>
      </p:sp>
      <p:pic>
        <p:nvPicPr>
          <p:cNvPr id="193" name="グラフィックス 38" descr="男の人">
            <a:extLst>
              <a:ext uri="{FF2B5EF4-FFF2-40B4-BE49-F238E27FC236}">
                <a16:creationId xmlns:a16="http://schemas.microsoft.com/office/drawing/2014/main" id="{99D061CB-8436-4C90-AB6B-86314D152613}"/>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7639" y="3057416"/>
            <a:ext cx="324000" cy="360000"/>
          </a:xfrm>
          <a:prstGeom prst="rect">
            <a:avLst/>
          </a:prstGeom>
        </p:spPr>
      </p:pic>
      <p:grpSp>
        <p:nvGrpSpPr>
          <p:cNvPr id="194" name="グループ化 193">
            <a:extLst>
              <a:ext uri="{FF2B5EF4-FFF2-40B4-BE49-F238E27FC236}">
                <a16:creationId xmlns:a16="http://schemas.microsoft.com/office/drawing/2014/main" id="{181154CC-810D-42A1-A573-975915EFE86B}"/>
              </a:ext>
            </a:extLst>
          </p:cNvPr>
          <p:cNvGrpSpPr/>
          <p:nvPr/>
        </p:nvGrpSpPr>
        <p:grpSpPr>
          <a:xfrm>
            <a:off x="2074713" y="2793928"/>
            <a:ext cx="549555" cy="371280"/>
            <a:chOff x="-855118" y="2103603"/>
            <a:chExt cx="549555" cy="371280"/>
          </a:xfrm>
        </p:grpSpPr>
        <p:sp>
          <p:nvSpPr>
            <p:cNvPr id="195" name="吹き出し: 円形 194">
              <a:extLst>
                <a:ext uri="{FF2B5EF4-FFF2-40B4-BE49-F238E27FC236}">
                  <a16:creationId xmlns:a16="http://schemas.microsoft.com/office/drawing/2014/main" id="{BB1D5BAD-3DE2-41A1-A3A5-56A6063C799F}"/>
                </a:ext>
              </a:extLst>
            </p:cNvPr>
            <p:cNvSpPr/>
            <p:nvPr/>
          </p:nvSpPr>
          <p:spPr>
            <a:xfrm>
              <a:off x="-748600" y="2103603"/>
              <a:ext cx="360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6" name="テキスト ボックス 195">
              <a:extLst>
                <a:ext uri="{FF2B5EF4-FFF2-40B4-BE49-F238E27FC236}">
                  <a16:creationId xmlns:a16="http://schemas.microsoft.com/office/drawing/2014/main" id="{0347DB45-E6F4-4FBD-B0EF-13DDC4E3CF45}"/>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pic>
        <p:nvPicPr>
          <p:cNvPr id="197" name="グラフィックス 38" descr="男の人">
            <a:extLst>
              <a:ext uri="{FF2B5EF4-FFF2-40B4-BE49-F238E27FC236}">
                <a16:creationId xmlns:a16="http://schemas.microsoft.com/office/drawing/2014/main" id="{35681CD3-FDB7-4F9D-AC65-CA1BB8EE5843}"/>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50433" y="3057416"/>
            <a:ext cx="324000" cy="360000"/>
          </a:xfrm>
          <a:prstGeom prst="rect">
            <a:avLst/>
          </a:prstGeom>
        </p:spPr>
      </p:pic>
      <p:grpSp>
        <p:nvGrpSpPr>
          <p:cNvPr id="198" name="グループ化 197">
            <a:extLst>
              <a:ext uri="{FF2B5EF4-FFF2-40B4-BE49-F238E27FC236}">
                <a16:creationId xmlns:a16="http://schemas.microsoft.com/office/drawing/2014/main" id="{05553CD2-85DB-4A76-A264-43FAC61E3F3E}"/>
              </a:ext>
            </a:extLst>
          </p:cNvPr>
          <p:cNvGrpSpPr/>
          <p:nvPr/>
        </p:nvGrpSpPr>
        <p:grpSpPr>
          <a:xfrm>
            <a:off x="2777507" y="2793928"/>
            <a:ext cx="549555" cy="371280"/>
            <a:chOff x="-855118" y="2103603"/>
            <a:chExt cx="549555" cy="371280"/>
          </a:xfrm>
        </p:grpSpPr>
        <p:sp>
          <p:nvSpPr>
            <p:cNvPr id="199" name="吹き出し: 円形 198">
              <a:extLst>
                <a:ext uri="{FF2B5EF4-FFF2-40B4-BE49-F238E27FC236}">
                  <a16:creationId xmlns:a16="http://schemas.microsoft.com/office/drawing/2014/main" id="{33F8A21E-6B1D-4433-ADB5-5A00137E13F2}"/>
                </a:ext>
              </a:extLst>
            </p:cNvPr>
            <p:cNvSpPr/>
            <p:nvPr/>
          </p:nvSpPr>
          <p:spPr>
            <a:xfrm>
              <a:off x="-748600" y="2103603"/>
              <a:ext cx="360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0" name="テキスト ボックス 199">
              <a:extLst>
                <a:ext uri="{FF2B5EF4-FFF2-40B4-BE49-F238E27FC236}">
                  <a16:creationId xmlns:a16="http://schemas.microsoft.com/office/drawing/2014/main" id="{89CA9B17-E187-49D0-94A5-41E3F16B82FD}"/>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pic>
        <p:nvPicPr>
          <p:cNvPr id="201" name="グラフィックス 38" descr="男の人">
            <a:extLst>
              <a:ext uri="{FF2B5EF4-FFF2-40B4-BE49-F238E27FC236}">
                <a16:creationId xmlns:a16="http://schemas.microsoft.com/office/drawing/2014/main" id="{4E34C7F9-1FD5-4A8D-B19E-36ED0A64CC36}"/>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50315" y="3057416"/>
            <a:ext cx="324000" cy="360000"/>
          </a:xfrm>
          <a:prstGeom prst="rect">
            <a:avLst/>
          </a:prstGeom>
        </p:spPr>
      </p:pic>
      <p:grpSp>
        <p:nvGrpSpPr>
          <p:cNvPr id="202" name="グループ化 201">
            <a:extLst>
              <a:ext uri="{FF2B5EF4-FFF2-40B4-BE49-F238E27FC236}">
                <a16:creationId xmlns:a16="http://schemas.microsoft.com/office/drawing/2014/main" id="{5C66979C-9AD8-4BEC-A4F3-179296153461}"/>
              </a:ext>
            </a:extLst>
          </p:cNvPr>
          <p:cNvGrpSpPr/>
          <p:nvPr/>
        </p:nvGrpSpPr>
        <p:grpSpPr>
          <a:xfrm>
            <a:off x="3577389" y="2793928"/>
            <a:ext cx="549555" cy="371280"/>
            <a:chOff x="-855118" y="2103603"/>
            <a:chExt cx="549555" cy="371280"/>
          </a:xfrm>
        </p:grpSpPr>
        <p:sp>
          <p:nvSpPr>
            <p:cNvPr id="203" name="吹き出し: 円形 202">
              <a:extLst>
                <a:ext uri="{FF2B5EF4-FFF2-40B4-BE49-F238E27FC236}">
                  <a16:creationId xmlns:a16="http://schemas.microsoft.com/office/drawing/2014/main" id="{680235EC-33D9-48A0-92CF-132A78DF3D9F}"/>
                </a:ext>
              </a:extLst>
            </p:cNvPr>
            <p:cNvSpPr/>
            <p:nvPr/>
          </p:nvSpPr>
          <p:spPr>
            <a:xfrm>
              <a:off x="-748600" y="2103603"/>
              <a:ext cx="360000" cy="360000"/>
            </a:xfrm>
            <a:prstGeom prst="wedgeEllipseCallout">
              <a:avLst>
                <a:gd name="adj1" fmla="val -44351"/>
                <a:gd name="adj2" fmla="val 55444"/>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04" name="テキスト ボックス 203">
              <a:extLst>
                <a:ext uri="{FF2B5EF4-FFF2-40B4-BE49-F238E27FC236}">
                  <a16:creationId xmlns:a16="http://schemas.microsoft.com/office/drawing/2014/main" id="{E29E33B1-BD17-4A7D-8C85-989BFE9ADB2C}"/>
                </a:ext>
              </a:extLst>
            </p:cNvPr>
            <p:cNvSpPr txBox="1"/>
            <p:nvPr/>
          </p:nvSpPr>
          <p:spPr>
            <a:xfrm>
              <a:off x="-855118" y="2105551"/>
              <a:ext cx="549555" cy="369332"/>
            </a:xfrm>
            <a:prstGeom prst="rect">
              <a:avLst/>
            </a:prstGeom>
            <a:noFill/>
            <a:ln>
              <a:noFill/>
            </a:ln>
          </p:spPr>
          <p:txBody>
            <a:bodyPr wrap="square" rtlCol="0">
              <a:spAutoFit/>
            </a:bodyPr>
            <a:lstStyle/>
            <a:p>
              <a:pPr algn="ctr"/>
              <a:r>
                <a:rPr kumimoji="1" lang="ja-JP" altLang="en-US" sz="900" dirty="0">
                  <a:solidFill>
                    <a:srgbClr val="FF0000"/>
                  </a:solidFill>
                  <a:latin typeface="Meiryo UI" panose="020B0604030504040204" pitchFamily="50" charset="-128"/>
                  <a:ea typeface="Meiryo UI" panose="020B0604030504040204" pitchFamily="50" charset="-128"/>
                </a:rPr>
                <a:t>▲</a:t>
              </a:r>
              <a:r>
                <a:rPr kumimoji="1" lang="en-US" altLang="ja-JP" sz="900" dirty="0">
                  <a:solidFill>
                    <a:srgbClr val="FF0000"/>
                  </a:solidFill>
                  <a:latin typeface="Meiryo UI" panose="020B0604030504040204" pitchFamily="50" charset="-128"/>
                  <a:ea typeface="Meiryo UI" panose="020B0604030504040204" pitchFamily="50" charset="-128"/>
                </a:rPr>
                <a:t>10</a:t>
              </a:r>
            </a:p>
            <a:p>
              <a:pPr algn="ctr"/>
              <a:r>
                <a:rPr kumimoji="1" lang="ja-JP" altLang="en-US" sz="900" dirty="0">
                  <a:solidFill>
                    <a:srgbClr val="FF0000"/>
                  </a:solidFill>
                  <a:latin typeface="Meiryo UI" panose="020B0604030504040204" pitchFamily="50" charset="-128"/>
                  <a:ea typeface="Meiryo UI" panose="020B0604030504040204" pitchFamily="50" charset="-128"/>
                </a:rPr>
                <a:t>千円</a:t>
              </a:r>
            </a:p>
          </p:txBody>
        </p:sp>
      </p:grpSp>
      <p:sp>
        <p:nvSpPr>
          <p:cNvPr id="93" name="テキスト ボックス 92">
            <a:extLst>
              <a:ext uri="{FF2B5EF4-FFF2-40B4-BE49-F238E27FC236}">
                <a16:creationId xmlns:a16="http://schemas.microsoft.com/office/drawing/2014/main" id="{8314D80B-ACA5-482E-B5D9-C24AF5925A27}"/>
              </a:ext>
            </a:extLst>
          </p:cNvPr>
          <p:cNvSpPr txBox="1"/>
          <p:nvPr/>
        </p:nvSpPr>
        <p:spPr>
          <a:xfrm>
            <a:off x="159598" y="1196535"/>
            <a:ext cx="1202706"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運営費分</a:t>
            </a:r>
          </a:p>
        </p:txBody>
      </p:sp>
      <p:sp>
        <p:nvSpPr>
          <p:cNvPr id="95" name="テキスト ボックス 94">
            <a:extLst>
              <a:ext uri="{FF2B5EF4-FFF2-40B4-BE49-F238E27FC236}">
                <a16:creationId xmlns:a16="http://schemas.microsoft.com/office/drawing/2014/main" id="{71D1DB62-8035-4D96-B788-BC420BF018ED}"/>
              </a:ext>
            </a:extLst>
          </p:cNvPr>
          <p:cNvSpPr txBox="1"/>
          <p:nvPr/>
        </p:nvSpPr>
        <p:spPr>
          <a:xfrm>
            <a:off x="159598" y="5222024"/>
            <a:ext cx="2246968"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元利償還金分</a:t>
            </a:r>
          </a:p>
        </p:txBody>
      </p:sp>
      <p:sp>
        <p:nvSpPr>
          <p:cNvPr id="96" name="テキスト ボックス 95">
            <a:extLst>
              <a:ext uri="{FF2B5EF4-FFF2-40B4-BE49-F238E27FC236}">
                <a16:creationId xmlns:a16="http://schemas.microsoft.com/office/drawing/2014/main" id="{C95117CF-7F75-4CFF-A77B-74AFE16ECC6E}"/>
              </a:ext>
            </a:extLst>
          </p:cNvPr>
          <p:cNvSpPr txBox="1"/>
          <p:nvPr/>
        </p:nvSpPr>
        <p:spPr>
          <a:xfrm>
            <a:off x="72000" y="5542510"/>
            <a:ext cx="8736467" cy="307777"/>
          </a:xfrm>
          <a:prstGeom prst="rect">
            <a:avLst/>
          </a:prstGeom>
          <a:solidFill>
            <a:schemeClr val="accent1">
              <a:lumMod val="20000"/>
              <a:lumOff val="80000"/>
            </a:schemeClr>
          </a:solidFill>
          <a:ln w="19050">
            <a:noFill/>
            <a:prstDash val="sysDash"/>
          </a:ln>
        </p:spPr>
        <p:txBody>
          <a:bodyPr wrap="square">
            <a:spAutoFit/>
          </a:bodyPr>
          <a:lstStyle/>
          <a:p>
            <a:pPr marL="171450" indent="-1714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 総務省が定める繰出基準を踏まえ、機構が府に償還を行った元利償還金の</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を交付</a:t>
            </a:r>
          </a:p>
        </p:txBody>
      </p:sp>
      <p:sp>
        <p:nvSpPr>
          <p:cNvPr id="240" name="テキスト ボックス 239">
            <a:extLst>
              <a:ext uri="{FF2B5EF4-FFF2-40B4-BE49-F238E27FC236}">
                <a16:creationId xmlns:a16="http://schemas.microsoft.com/office/drawing/2014/main" id="{4CB462DE-A790-4F72-83C7-C2DF18AA1897}"/>
              </a:ext>
            </a:extLst>
          </p:cNvPr>
          <p:cNvSpPr txBox="1"/>
          <p:nvPr/>
        </p:nvSpPr>
        <p:spPr>
          <a:xfrm>
            <a:off x="205863" y="965882"/>
            <a:ext cx="1625639" cy="215444"/>
          </a:xfrm>
          <a:prstGeom prst="rect">
            <a:avLst/>
          </a:prstGeom>
          <a:solidFill>
            <a:srgbClr val="DAEBF9"/>
          </a:solidFill>
          <a:scene3d>
            <a:camera prst="orthographicFront">
              <a:rot lat="4500000" lon="0" rev="0"/>
            </a:camera>
            <a:lightRig rig="flat" dir="t"/>
          </a:scene3d>
          <a:sp3d z="133350" prstMaterial="matte"/>
        </p:spPr>
        <p:txBody>
          <a:bodyPr wrap="square" lIns="0" tIns="0" rIns="0" bIns="0" rtlCol="0">
            <a:spAutoFit/>
            <a:flatTx/>
          </a:bodyPr>
          <a:lstStyle/>
          <a:p>
            <a:r>
              <a:rPr kumimoji="1" lang="ja-JP" altLang="en-US" sz="1400" b="1" dirty="0">
                <a:solidFill>
                  <a:srgbClr val="002D89"/>
                </a:solidFill>
                <a:latin typeface="Meiryo UI" panose="020B0604030504040204" pitchFamily="50" charset="-128"/>
                <a:ea typeface="Meiryo UI" panose="020B0604030504040204" pitchFamily="50" charset="-128"/>
              </a:rPr>
              <a:t>運営費負担金</a:t>
            </a:r>
          </a:p>
        </p:txBody>
      </p:sp>
      <p:sp>
        <p:nvSpPr>
          <p:cNvPr id="241" name="テキスト ボックス 240">
            <a:extLst>
              <a:ext uri="{FF2B5EF4-FFF2-40B4-BE49-F238E27FC236}">
                <a16:creationId xmlns:a16="http://schemas.microsoft.com/office/drawing/2014/main" id="{BAB03C25-4663-4DA4-8128-A2D8D50227F2}"/>
              </a:ext>
            </a:extLst>
          </p:cNvPr>
          <p:cNvSpPr txBox="1"/>
          <p:nvPr/>
        </p:nvSpPr>
        <p:spPr>
          <a:xfrm>
            <a:off x="205863" y="6057836"/>
            <a:ext cx="1625639" cy="215444"/>
          </a:xfrm>
          <a:prstGeom prst="rect">
            <a:avLst/>
          </a:prstGeom>
          <a:solidFill>
            <a:srgbClr val="DAEBF9"/>
          </a:solidFill>
          <a:scene3d>
            <a:camera prst="orthographicFront">
              <a:rot lat="4500000" lon="0" rev="0"/>
            </a:camera>
            <a:lightRig rig="flat" dir="t"/>
          </a:scene3d>
          <a:sp3d z="133350" prstMaterial="matte"/>
        </p:spPr>
        <p:txBody>
          <a:bodyPr wrap="square" lIns="0" tIns="0" rIns="0" bIns="0" rtlCol="0">
            <a:spAutoFit/>
            <a:flatTx/>
          </a:bodyPr>
          <a:lstStyle/>
          <a:p>
            <a:r>
              <a:rPr kumimoji="1" lang="ja-JP" altLang="en-US" sz="1400" b="1" dirty="0">
                <a:solidFill>
                  <a:srgbClr val="002D89"/>
                </a:solidFill>
                <a:latin typeface="Meiryo UI" panose="020B0604030504040204" pitchFamily="50" charset="-128"/>
                <a:ea typeface="Meiryo UI" panose="020B0604030504040204" pitchFamily="50" charset="-128"/>
              </a:rPr>
              <a:t>建設改良資金貸付金</a:t>
            </a:r>
          </a:p>
        </p:txBody>
      </p:sp>
      <p:sp>
        <p:nvSpPr>
          <p:cNvPr id="242" name="テキスト ボックス 241">
            <a:extLst>
              <a:ext uri="{FF2B5EF4-FFF2-40B4-BE49-F238E27FC236}">
                <a16:creationId xmlns:a16="http://schemas.microsoft.com/office/drawing/2014/main" id="{63F455D1-D3EF-4D8C-9128-B5BB2C1A5B3D}"/>
              </a:ext>
            </a:extLst>
          </p:cNvPr>
          <p:cNvSpPr txBox="1"/>
          <p:nvPr/>
        </p:nvSpPr>
        <p:spPr>
          <a:xfrm>
            <a:off x="72000" y="6321896"/>
            <a:ext cx="8736467" cy="307777"/>
          </a:xfrm>
          <a:prstGeom prst="rect">
            <a:avLst/>
          </a:prstGeom>
          <a:solidFill>
            <a:schemeClr val="accent1">
              <a:lumMod val="20000"/>
              <a:lumOff val="80000"/>
            </a:schemeClr>
          </a:solidFill>
          <a:ln w="19050">
            <a:noFill/>
            <a:prstDash val="sysDash"/>
          </a:ln>
        </p:spPr>
        <p:txBody>
          <a:bodyPr wrap="square">
            <a:spAutoFit/>
          </a:bodyPr>
          <a:lstStyle/>
          <a:p>
            <a:pPr marL="171450" indent="-171450">
              <a:buFont typeface="Wingdings" panose="05000000000000000000" pitchFamily="2" charset="2"/>
              <a:buChar char="l"/>
            </a:pPr>
            <a:r>
              <a:rPr kumimoji="1" lang="ja-JP" altLang="en-US" sz="1400" dirty="0">
                <a:latin typeface="Meiryo UI" panose="020B0604030504040204" pitchFamily="50" charset="-128"/>
                <a:ea typeface="Meiryo UI" panose="020B0604030504040204" pitchFamily="50" charset="-128"/>
              </a:rPr>
              <a:t> 府から府立病院機構に対し、医療機器の更新や施設の改修に要する資金を貸付</a:t>
            </a:r>
          </a:p>
        </p:txBody>
      </p:sp>
      <p:sp>
        <p:nvSpPr>
          <p:cNvPr id="98" name="テキスト ボックス 97">
            <a:extLst>
              <a:ext uri="{FF2B5EF4-FFF2-40B4-BE49-F238E27FC236}">
                <a16:creationId xmlns:a16="http://schemas.microsoft.com/office/drawing/2014/main" id="{B44E0306-2055-46DF-BB7A-D61AAF332F3E}"/>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99</a:t>
            </a:r>
          </a:p>
        </p:txBody>
      </p:sp>
    </p:spTree>
    <p:extLst>
      <p:ext uri="{BB962C8B-B14F-4D97-AF65-F5344CB8AC3E}">
        <p14:creationId xmlns:p14="http://schemas.microsoft.com/office/powerpoint/2010/main" val="42185502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957EB87-47FE-45A2-9330-DA1061D0CE1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２）運営費負担金等のあり方の見直し</a:t>
            </a:r>
          </a:p>
        </p:txBody>
      </p:sp>
      <p:sp>
        <p:nvSpPr>
          <p:cNvPr id="3" name="テキスト ボックス 2">
            <a:extLst>
              <a:ext uri="{FF2B5EF4-FFF2-40B4-BE49-F238E27FC236}">
                <a16:creationId xmlns:a16="http://schemas.microsoft.com/office/drawing/2014/main" id="{74C8E475-4EC3-4196-9776-FBE16E360F1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B78808C-A0A5-414D-A526-3F2327215D0E}"/>
              </a:ext>
            </a:extLst>
          </p:cNvPr>
          <p:cNvSpPr txBox="1"/>
          <p:nvPr/>
        </p:nvSpPr>
        <p:spPr>
          <a:xfrm>
            <a:off x="72000" y="627428"/>
            <a:ext cx="6144162"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運営費負担金の課題・論点と対応</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ECC7FD1-3A03-4D93-95B7-2511646D2FE6}"/>
              </a:ext>
            </a:extLst>
          </p:cNvPr>
          <p:cNvSpPr txBox="1"/>
          <p:nvPr/>
        </p:nvSpPr>
        <p:spPr>
          <a:xfrm>
            <a:off x="66913" y="5225413"/>
            <a:ext cx="4701402"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ⅲ</a:t>
            </a:r>
            <a:r>
              <a:rPr kumimoji="1" lang="ja-JP" altLang="en-US" sz="1400" b="1" dirty="0">
                <a:solidFill>
                  <a:srgbClr val="002D89"/>
                </a:solidFill>
                <a:latin typeface="Meiryo UI" panose="020B0604030504040204" pitchFamily="50" charset="-128"/>
                <a:ea typeface="Meiryo UI" panose="020B0604030504040204" pitchFamily="50" charset="-128"/>
              </a:rPr>
              <a:t> 　機構の経営努力が評価・還元される仕組み</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0A990150-1E3E-48C0-87FD-0A08228D48AA}"/>
              </a:ext>
            </a:extLst>
          </p:cNvPr>
          <p:cNvSpPr txBox="1"/>
          <p:nvPr/>
        </p:nvSpPr>
        <p:spPr>
          <a:xfrm>
            <a:off x="666897" y="5651311"/>
            <a:ext cx="8388000" cy="276999"/>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黒字額が増えるほど負担金額が減るスキームであるため、経営努力へのインセンティブが働きにくい</a:t>
            </a: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03270D23-DC49-4B28-AC92-0175C061A36B}"/>
              </a:ext>
            </a:extLst>
          </p:cNvPr>
          <p:cNvSpPr txBox="1"/>
          <p:nvPr/>
        </p:nvSpPr>
        <p:spPr>
          <a:xfrm>
            <a:off x="666897" y="3521588"/>
            <a:ext cx="8388000" cy="646331"/>
          </a:xfrm>
          <a:prstGeom prst="rect">
            <a:avLst/>
          </a:prstGeom>
          <a:noFill/>
        </p:spPr>
        <p:txBody>
          <a:bodyPr wrap="square" rtlCol="0">
            <a:spAutoFit/>
          </a:bodyPr>
          <a:lstStyle/>
          <a:p>
            <a:pPr marL="28575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医療機器が高度化・高額化しているものの、平成</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年度以降、長期貸付金の額は同額となっており、計画的な機器更新・購入が困難になっているほか、一部リース契約となることによる追加の費用発生や、機構の自己資金による機器更新等が必要となっている</a:t>
            </a:r>
            <a:endParaRPr kumimoji="1" lang="en-US" altLang="ja-JP" sz="1200" dirty="0">
              <a:latin typeface="Meiryo UI" panose="020B0604030504040204" pitchFamily="50" charset="-128"/>
              <a:ea typeface="Meiryo UI" panose="020B0604030504040204" pitchFamily="50" charset="-128"/>
            </a:endParaRPr>
          </a:p>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負担金算定時において、上記の機構の自己資金による取得・リース資産に係る減価償却費の取扱いを整理する必要がある</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A60FE1E-9E8C-4ECF-B1FA-C9529C406F3F}"/>
              </a:ext>
            </a:extLst>
          </p:cNvPr>
          <p:cNvSpPr txBox="1"/>
          <p:nvPr/>
        </p:nvSpPr>
        <p:spPr>
          <a:xfrm>
            <a:off x="72001" y="932596"/>
            <a:ext cx="8999998" cy="523220"/>
          </a:xfrm>
          <a:prstGeom prst="rect">
            <a:avLst/>
          </a:prstGeom>
          <a:noFill/>
        </p:spPr>
        <p:txBody>
          <a:bodyPr wrap="square">
            <a:spAutoFit/>
          </a:bodyPr>
          <a:lstStyle/>
          <a:p>
            <a:pPr marL="2250"/>
            <a:r>
              <a:rPr kumimoji="1" lang="ja-JP" altLang="en-US" sz="1400" dirty="0">
                <a:latin typeface="Meiryo UI" panose="020B0604030504040204" pitchFamily="50" charset="-128"/>
                <a:ea typeface="Meiryo UI" panose="020B0604030504040204" pitchFamily="50" charset="-128"/>
              </a:rPr>
              <a:t>●　機構が、前述の経営改革を確実に遂行し、将来にわたってその役割を発揮し続けられるよう、経営の安定と継続的な改革</a:t>
            </a:r>
            <a:endParaRPr kumimoji="1" lang="en-US" altLang="ja-JP" sz="1400" dirty="0">
              <a:latin typeface="Meiryo UI" panose="020B0604030504040204" pitchFamily="50" charset="-128"/>
              <a:ea typeface="Meiryo UI" panose="020B0604030504040204" pitchFamily="50" charset="-128"/>
            </a:endParaRPr>
          </a:p>
          <a:p>
            <a:pPr marL="2250"/>
            <a:r>
              <a:rPr kumimoji="1" lang="ja-JP" altLang="en-US" sz="1400" dirty="0">
                <a:latin typeface="Meiryo UI" panose="020B0604030504040204" pitchFamily="50" charset="-128"/>
                <a:ea typeface="Meiryo UI" panose="020B0604030504040204" pitchFamily="50" charset="-128"/>
              </a:rPr>
              <a:t>　　 の取組を支えていくため、現行の運営費負担金等における以下の課題</a:t>
            </a:r>
            <a:r>
              <a:rPr kumimoji="1" lang="ja-JP" altLang="en-US" sz="1400">
                <a:latin typeface="Meiryo UI" panose="020B0604030504040204" pitchFamily="50" charset="-128"/>
                <a:ea typeface="Meiryo UI" panose="020B0604030504040204" pitchFamily="50" charset="-128"/>
              </a:rPr>
              <a:t>・論点を踏まえ、見直し</a:t>
            </a:r>
            <a:r>
              <a:rPr kumimoji="1" lang="ja-JP" altLang="en-US" sz="1400" dirty="0">
                <a:latin typeface="Meiryo UI" panose="020B0604030504040204" pitchFamily="50" charset="-128"/>
                <a:ea typeface="Meiryo UI" panose="020B0604030504040204" pitchFamily="50" charset="-128"/>
              </a:rPr>
              <a:t>を行った。</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F3C148B1-ABDB-4733-A046-8AA833B1BD73}"/>
              </a:ext>
            </a:extLst>
          </p:cNvPr>
          <p:cNvSpPr txBox="1"/>
          <p:nvPr/>
        </p:nvSpPr>
        <p:spPr>
          <a:xfrm>
            <a:off x="66912" y="1478674"/>
            <a:ext cx="5465208"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ⅰ</a:t>
            </a:r>
            <a:r>
              <a:rPr kumimoji="1" lang="ja-JP" altLang="en-US" sz="1400" b="1" dirty="0">
                <a:solidFill>
                  <a:srgbClr val="002D89"/>
                </a:solidFill>
                <a:latin typeface="Meiryo UI" panose="020B0604030504040204" pitchFamily="50" charset="-128"/>
                <a:ea typeface="Meiryo UI" panose="020B0604030504040204" pitchFamily="50" charset="-128"/>
              </a:rPr>
              <a:t>　経営環境・医療ニーズの変化に対応するための負担金額の算定　</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76028298-4C02-4B13-92F1-DF1477E5A833}"/>
              </a:ext>
            </a:extLst>
          </p:cNvPr>
          <p:cNvSpPr txBox="1"/>
          <p:nvPr/>
        </p:nvSpPr>
        <p:spPr>
          <a:xfrm>
            <a:off x="666897" y="1792461"/>
            <a:ext cx="8388000" cy="830997"/>
          </a:xfrm>
          <a:prstGeom prst="rect">
            <a:avLst/>
          </a:prstGeom>
          <a:noFill/>
        </p:spPr>
        <p:txBody>
          <a:bodyPr wrap="square">
            <a:spAutoFit/>
          </a:bodyPr>
          <a:lstStyle/>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現在の診療報酬及び運営費負担金が物価・人件費の高騰に追いついておらず、医療ニーズの変化に対応するために必要な人材確保・機器購入などを計画的に実施することが困難となっている</a:t>
            </a:r>
            <a:endParaRPr kumimoji="1" lang="en-US" altLang="ja-JP" sz="1200" dirty="0">
              <a:latin typeface="Meiryo UI" panose="020B0604030504040204" pitchFamily="50" charset="-128"/>
              <a:ea typeface="Meiryo UI" panose="020B0604030504040204" pitchFamily="50" charset="-128"/>
            </a:endParaRPr>
          </a:p>
          <a:p>
            <a:pPr marL="288000" indent="-2857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運営費負担金は、中期計画策定年の直近の決算額に基づき算定し、その算定結果が中期計画期間中は固定化されるため、急激な経営環境の変化に対応できていない</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30ABAE30-0804-4C99-8EFF-0D937947FB04}"/>
              </a:ext>
            </a:extLst>
          </p:cNvPr>
          <p:cNvSpPr txBox="1"/>
          <p:nvPr/>
        </p:nvSpPr>
        <p:spPr>
          <a:xfrm>
            <a:off x="66912" y="3213811"/>
            <a:ext cx="4559162" cy="307777"/>
          </a:xfrm>
          <a:prstGeom prst="rect">
            <a:avLst/>
          </a:prstGeom>
          <a:noFill/>
        </p:spPr>
        <p:txBody>
          <a:bodyPr wrap="square" rtlCol="0">
            <a:spAutoFit/>
          </a:bodyPr>
          <a:lstStyle/>
          <a:p>
            <a:r>
              <a:rPr kumimoji="1" lang="en-US" altLang="ja-JP" sz="1400" b="1" dirty="0">
                <a:solidFill>
                  <a:srgbClr val="002D89"/>
                </a:solidFill>
                <a:latin typeface="Meiryo UI" panose="020B0604030504040204" pitchFamily="50" charset="-128"/>
                <a:ea typeface="Meiryo UI" panose="020B0604030504040204" pitchFamily="50" charset="-128"/>
              </a:rPr>
              <a:t>ⅱ</a:t>
            </a:r>
            <a:r>
              <a:rPr kumimoji="1" lang="ja-JP" altLang="en-US" sz="1400" b="1" dirty="0">
                <a:solidFill>
                  <a:srgbClr val="002D89"/>
                </a:solidFill>
                <a:latin typeface="Meiryo UI" panose="020B0604030504040204" pitchFamily="50" charset="-128"/>
                <a:ea typeface="Meiryo UI" panose="020B0604030504040204" pitchFamily="50" charset="-128"/>
              </a:rPr>
              <a:t>　医療機器の高度化・高額化への対応</a:t>
            </a:r>
            <a:endParaRPr kumimoji="1" lang="en-US" altLang="ja-JP" sz="1400" b="1" dirty="0">
              <a:solidFill>
                <a:srgbClr val="002D89"/>
              </a:solidFill>
              <a:latin typeface="Meiryo UI" panose="020B0604030504040204" pitchFamily="50" charset="-128"/>
              <a:ea typeface="Meiryo UI" panose="020B0604030504040204" pitchFamily="50" charset="-128"/>
            </a:endParaRPr>
          </a:p>
        </p:txBody>
      </p:sp>
      <p:sp>
        <p:nvSpPr>
          <p:cNvPr id="17" name="角丸四角形 14">
            <a:extLst>
              <a:ext uri="{FF2B5EF4-FFF2-40B4-BE49-F238E27FC236}">
                <a16:creationId xmlns:a16="http://schemas.microsoft.com/office/drawing/2014/main" id="{644BFC04-82C9-4607-A1D5-DEE47844E957}"/>
              </a:ext>
            </a:extLst>
          </p:cNvPr>
          <p:cNvSpPr/>
          <p:nvPr/>
        </p:nvSpPr>
        <p:spPr>
          <a:xfrm>
            <a:off x="305268" y="1811960"/>
            <a:ext cx="288000" cy="792000"/>
          </a:xfrm>
          <a:prstGeom prst="roundRect">
            <a:avLst>
              <a:gd name="adj" fmla="val 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latin typeface="Meiryo UI" panose="020B0604030504040204" pitchFamily="50" charset="-128"/>
                <a:ea typeface="Meiryo UI" panose="020B0604030504040204" pitchFamily="50" charset="-128"/>
              </a:rPr>
              <a:t>課題等</a:t>
            </a:r>
          </a:p>
        </p:txBody>
      </p:sp>
      <p:sp>
        <p:nvSpPr>
          <p:cNvPr id="22" name="角丸四角形 15">
            <a:extLst>
              <a:ext uri="{FF2B5EF4-FFF2-40B4-BE49-F238E27FC236}">
                <a16:creationId xmlns:a16="http://schemas.microsoft.com/office/drawing/2014/main" id="{C5CF5B1D-19F9-440A-8B5C-8C30BD070C78}"/>
              </a:ext>
            </a:extLst>
          </p:cNvPr>
          <p:cNvSpPr/>
          <p:nvPr/>
        </p:nvSpPr>
        <p:spPr>
          <a:xfrm>
            <a:off x="305268" y="2650181"/>
            <a:ext cx="288000" cy="468000"/>
          </a:xfrm>
          <a:prstGeom prst="roundRect">
            <a:avLst>
              <a:gd name="adj" fmla="val 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latin typeface="Meiryo UI" panose="020B0604030504040204" pitchFamily="50" charset="-128"/>
                <a:ea typeface="Meiryo UI" panose="020B0604030504040204" pitchFamily="50" charset="-128"/>
              </a:rPr>
              <a:t>対応</a:t>
            </a:r>
          </a:p>
        </p:txBody>
      </p:sp>
      <p:sp>
        <p:nvSpPr>
          <p:cNvPr id="26" name="テキスト ボックス 25">
            <a:extLst>
              <a:ext uri="{FF2B5EF4-FFF2-40B4-BE49-F238E27FC236}">
                <a16:creationId xmlns:a16="http://schemas.microsoft.com/office/drawing/2014/main" id="{C20437C7-3092-4205-A11A-58CDA5FD0803}"/>
              </a:ext>
            </a:extLst>
          </p:cNvPr>
          <p:cNvSpPr txBox="1"/>
          <p:nvPr/>
        </p:nvSpPr>
        <p:spPr>
          <a:xfrm>
            <a:off x="0" y="664694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100</a:t>
            </a:r>
          </a:p>
        </p:txBody>
      </p:sp>
      <p:sp>
        <p:nvSpPr>
          <p:cNvPr id="5" name="正方形/長方形 4">
            <a:extLst>
              <a:ext uri="{FF2B5EF4-FFF2-40B4-BE49-F238E27FC236}">
                <a16:creationId xmlns:a16="http://schemas.microsoft.com/office/drawing/2014/main" id="{B5DFD57E-2393-4C04-B92F-9C51DFFB5F46}"/>
              </a:ext>
            </a:extLst>
          </p:cNvPr>
          <p:cNvSpPr/>
          <p:nvPr/>
        </p:nvSpPr>
        <p:spPr>
          <a:xfrm>
            <a:off x="670324" y="2650181"/>
            <a:ext cx="8388000" cy="46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kumimoji="1" lang="ja-JP" altLang="en-US" sz="1200" dirty="0">
                <a:solidFill>
                  <a:schemeClr val="tx1"/>
                </a:solidFill>
                <a:latin typeface="Meiryo UI" panose="020B0604030504040204" pitchFamily="50" charset="-128"/>
                <a:ea typeface="Meiryo UI" panose="020B0604030504040204" pitchFamily="50" charset="-128"/>
              </a:rPr>
              <a:t>経営環境の変化に応じた運営費負担金とするため、令和</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年度から、機構の決算確定後に経営改善努力等を考慮し、負担金額を精算</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4" name="角丸四角形 14">
            <a:extLst>
              <a:ext uri="{FF2B5EF4-FFF2-40B4-BE49-F238E27FC236}">
                <a16:creationId xmlns:a16="http://schemas.microsoft.com/office/drawing/2014/main" id="{47D34830-08E4-4F17-8171-6894DDA42BF2}"/>
              </a:ext>
            </a:extLst>
          </p:cNvPr>
          <p:cNvSpPr/>
          <p:nvPr/>
        </p:nvSpPr>
        <p:spPr>
          <a:xfrm>
            <a:off x="305268" y="3524577"/>
            <a:ext cx="288000" cy="642372"/>
          </a:xfrm>
          <a:prstGeom prst="roundRect">
            <a:avLst>
              <a:gd name="adj" fmla="val 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latin typeface="Meiryo UI" panose="020B0604030504040204" pitchFamily="50" charset="-128"/>
                <a:ea typeface="Meiryo UI" panose="020B0604030504040204" pitchFamily="50" charset="-128"/>
              </a:rPr>
              <a:t>課題等</a:t>
            </a:r>
          </a:p>
        </p:txBody>
      </p:sp>
      <p:sp>
        <p:nvSpPr>
          <p:cNvPr id="25" name="角丸四角形 15">
            <a:extLst>
              <a:ext uri="{FF2B5EF4-FFF2-40B4-BE49-F238E27FC236}">
                <a16:creationId xmlns:a16="http://schemas.microsoft.com/office/drawing/2014/main" id="{C56016E3-49BA-4804-B55F-6217DA3E963E}"/>
              </a:ext>
            </a:extLst>
          </p:cNvPr>
          <p:cNvSpPr/>
          <p:nvPr/>
        </p:nvSpPr>
        <p:spPr>
          <a:xfrm>
            <a:off x="301841" y="4220453"/>
            <a:ext cx="288000" cy="916070"/>
          </a:xfrm>
          <a:prstGeom prst="roundRect">
            <a:avLst>
              <a:gd name="adj" fmla="val 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latin typeface="Meiryo UI" panose="020B0604030504040204" pitchFamily="50" charset="-128"/>
                <a:ea typeface="Meiryo UI" panose="020B0604030504040204" pitchFamily="50" charset="-128"/>
              </a:rPr>
              <a:t>対応</a:t>
            </a:r>
          </a:p>
        </p:txBody>
      </p:sp>
      <p:sp>
        <p:nvSpPr>
          <p:cNvPr id="27" name="正方形/長方形 26">
            <a:extLst>
              <a:ext uri="{FF2B5EF4-FFF2-40B4-BE49-F238E27FC236}">
                <a16:creationId xmlns:a16="http://schemas.microsoft.com/office/drawing/2014/main" id="{17489EED-4FB9-445A-B1B6-51F0BEA7A923}"/>
              </a:ext>
            </a:extLst>
          </p:cNvPr>
          <p:cNvSpPr/>
          <p:nvPr/>
        </p:nvSpPr>
        <p:spPr>
          <a:xfrm>
            <a:off x="666897" y="4220452"/>
            <a:ext cx="8388000" cy="91704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kumimoji="1" lang="ja-JP" altLang="en-US" sz="1200" dirty="0">
                <a:solidFill>
                  <a:schemeClr val="tx1"/>
                </a:solidFill>
                <a:latin typeface="Meiryo UI" panose="020B0604030504040204" pitchFamily="50" charset="-128"/>
                <a:ea typeface="Meiryo UI" panose="020B0604030504040204" pitchFamily="50" charset="-128"/>
              </a:rPr>
              <a:t>府からの長期貸付金については、令和</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年度に行う医療機器保全のあり方検討と合わせて、機構の資産規模に応じた適切な長期借入金を検討</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100" dirty="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大阪母子医療センターの老朽化している高度医療機器の更新費用として、令和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年度当初予算で貸付金を緊急的に</a:t>
            </a:r>
            <a:r>
              <a:rPr kumimoji="1" lang="en-US" altLang="ja-JP" sz="1100" dirty="0">
                <a:solidFill>
                  <a:schemeClr val="tx1"/>
                </a:solidFill>
                <a:latin typeface="Meiryo UI" panose="020B0604030504040204" pitchFamily="50" charset="-128"/>
                <a:ea typeface="Meiryo UI" panose="020B0604030504040204" pitchFamily="50" charset="-128"/>
              </a:rPr>
              <a:t>3</a:t>
            </a:r>
            <a:r>
              <a:rPr kumimoji="1" lang="ja-JP" altLang="en-US" sz="1100" dirty="0">
                <a:solidFill>
                  <a:schemeClr val="tx1"/>
                </a:solidFill>
                <a:latin typeface="Meiryo UI" panose="020B0604030504040204" pitchFamily="50" charset="-128"/>
                <a:ea typeface="Meiryo UI" panose="020B0604030504040204" pitchFamily="50" charset="-128"/>
              </a:rPr>
              <a:t>億円増額</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（法人全体の医療機器に対する貸付金計　</a:t>
            </a:r>
            <a:r>
              <a:rPr kumimoji="1" lang="en-US" altLang="ja-JP" sz="1100" dirty="0">
                <a:solidFill>
                  <a:schemeClr val="tx1"/>
                </a:solidFill>
                <a:latin typeface="Meiryo UI" panose="020B0604030504040204" pitchFamily="50" charset="-128"/>
                <a:ea typeface="Meiryo UI" panose="020B0604030504040204" pitchFamily="50" charset="-128"/>
              </a:rPr>
              <a:t>14</a:t>
            </a:r>
            <a:r>
              <a:rPr kumimoji="1" lang="ja-JP" altLang="en-US" sz="1100" dirty="0">
                <a:solidFill>
                  <a:schemeClr val="tx1"/>
                </a:solidFill>
                <a:latin typeface="Meiryo UI" panose="020B0604030504040204" pitchFamily="50" charset="-128"/>
                <a:ea typeface="Meiryo UI" panose="020B0604030504040204" pitchFamily="50" charset="-128"/>
              </a:rPr>
              <a:t>億円）</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200" dirty="0">
                <a:solidFill>
                  <a:schemeClr val="tx1"/>
                </a:solidFill>
                <a:latin typeface="Meiryo UI" panose="020B0604030504040204" pitchFamily="50" charset="-128"/>
                <a:ea typeface="Meiryo UI" panose="020B0604030504040204" pitchFamily="50" charset="-128"/>
              </a:rPr>
              <a:t>なお、自己資金による取得・リース資産に係る減価償却費については、令和</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年度より運営費負担金の対象として算定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8" name="角丸四角形 14">
            <a:extLst>
              <a:ext uri="{FF2B5EF4-FFF2-40B4-BE49-F238E27FC236}">
                <a16:creationId xmlns:a16="http://schemas.microsoft.com/office/drawing/2014/main" id="{AA7CC549-A635-466D-8D71-1E0C7EEAA5E0}"/>
              </a:ext>
            </a:extLst>
          </p:cNvPr>
          <p:cNvSpPr/>
          <p:nvPr/>
        </p:nvSpPr>
        <p:spPr>
          <a:xfrm>
            <a:off x="301841" y="5521134"/>
            <a:ext cx="288000" cy="540000"/>
          </a:xfrm>
          <a:prstGeom prst="roundRect">
            <a:avLst>
              <a:gd name="adj" fmla="val 0"/>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latin typeface="Meiryo UI" panose="020B0604030504040204" pitchFamily="50" charset="-128"/>
                <a:ea typeface="Meiryo UI" panose="020B0604030504040204" pitchFamily="50" charset="-128"/>
              </a:rPr>
              <a:t>課題等</a:t>
            </a:r>
          </a:p>
        </p:txBody>
      </p:sp>
      <p:sp>
        <p:nvSpPr>
          <p:cNvPr id="29" name="角丸四角形 15">
            <a:extLst>
              <a:ext uri="{FF2B5EF4-FFF2-40B4-BE49-F238E27FC236}">
                <a16:creationId xmlns:a16="http://schemas.microsoft.com/office/drawing/2014/main" id="{21DF5F0B-83F7-4106-BB78-DFC2D1A93BC9}"/>
              </a:ext>
            </a:extLst>
          </p:cNvPr>
          <p:cNvSpPr/>
          <p:nvPr/>
        </p:nvSpPr>
        <p:spPr>
          <a:xfrm>
            <a:off x="301841" y="6093216"/>
            <a:ext cx="288000" cy="468000"/>
          </a:xfrm>
          <a:prstGeom prst="roundRect">
            <a:avLst>
              <a:gd name="adj" fmla="val 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b="1" dirty="0">
                <a:latin typeface="Meiryo UI" panose="020B0604030504040204" pitchFamily="50" charset="-128"/>
                <a:ea typeface="Meiryo UI" panose="020B0604030504040204" pitchFamily="50" charset="-128"/>
              </a:rPr>
              <a:t>対応</a:t>
            </a:r>
          </a:p>
        </p:txBody>
      </p:sp>
      <p:sp>
        <p:nvSpPr>
          <p:cNvPr id="30" name="正方形/長方形 29">
            <a:extLst>
              <a:ext uri="{FF2B5EF4-FFF2-40B4-BE49-F238E27FC236}">
                <a16:creationId xmlns:a16="http://schemas.microsoft.com/office/drawing/2014/main" id="{A322816D-F087-473F-9FA7-D352658C55BB}"/>
              </a:ext>
            </a:extLst>
          </p:cNvPr>
          <p:cNvSpPr/>
          <p:nvPr/>
        </p:nvSpPr>
        <p:spPr>
          <a:xfrm>
            <a:off x="666897" y="6093216"/>
            <a:ext cx="8388000" cy="468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kumimoji="1" lang="ja-JP" altLang="en-US" sz="1200" dirty="0">
                <a:solidFill>
                  <a:schemeClr val="tx1"/>
                </a:solidFill>
                <a:latin typeface="Meiryo UI" panose="020B0604030504040204" pitchFamily="50" charset="-128"/>
                <a:ea typeface="Meiryo UI" panose="020B0604030504040204" pitchFamily="50" charset="-128"/>
              </a:rPr>
              <a:t>機構の経営努力により生じた収支改善額（医業収支比率を考慮）を、繰越欠損金の縮減に活用等</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7D65D25-D9A2-47E5-9BDF-C78436FC1351}"/>
              </a:ext>
            </a:extLst>
          </p:cNvPr>
          <p:cNvSpPr/>
          <p:nvPr/>
        </p:nvSpPr>
        <p:spPr>
          <a:xfrm>
            <a:off x="31400" y="6569738"/>
            <a:ext cx="8584707" cy="2438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機構の経営状況の改善が進まなかった場合、改めて運営費負担金のあり方を見直すこととしている。</a:t>
            </a:r>
          </a:p>
        </p:txBody>
      </p:sp>
    </p:spTree>
    <p:extLst>
      <p:ext uri="{BB962C8B-B14F-4D97-AF65-F5344CB8AC3E}">
        <p14:creationId xmlns:p14="http://schemas.microsoft.com/office/powerpoint/2010/main" val="211043194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B50B28FA-2DFA-46D7-88D4-5A5F9BA1FA31}"/>
              </a:ext>
            </a:extLst>
          </p:cNvPr>
          <p:cNvSpPr/>
          <p:nvPr/>
        </p:nvSpPr>
        <p:spPr>
          <a:xfrm>
            <a:off x="407048" y="4432657"/>
            <a:ext cx="8386738" cy="14830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矢印: 五方向 108">
            <a:extLst>
              <a:ext uri="{FF2B5EF4-FFF2-40B4-BE49-F238E27FC236}">
                <a16:creationId xmlns:a16="http://schemas.microsoft.com/office/drawing/2014/main" id="{D32239E9-D582-40B9-9F17-D4C4CA59F440}"/>
              </a:ext>
            </a:extLst>
          </p:cNvPr>
          <p:cNvSpPr/>
          <p:nvPr/>
        </p:nvSpPr>
        <p:spPr>
          <a:xfrm>
            <a:off x="463954" y="4528372"/>
            <a:ext cx="8287887" cy="216000"/>
          </a:xfrm>
          <a:prstGeom prst="homePlate">
            <a:avLst/>
          </a:prstGeom>
          <a:solidFill>
            <a:srgbClr val="00B0F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伴走支援　　　　　　　　　　　　　　　　　　　　　　　　　　　　　　　　　　　　　　　伴走支援</a:t>
            </a:r>
          </a:p>
        </p:txBody>
      </p:sp>
      <p:sp>
        <p:nvSpPr>
          <p:cNvPr id="3" name="正方形/長方形 2">
            <a:extLst>
              <a:ext uri="{FF2B5EF4-FFF2-40B4-BE49-F238E27FC236}">
                <a16:creationId xmlns:a16="http://schemas.microsoft.com/office/drawing/2014/main" id="{7FBAF86C-3893-4CDF-9575-6F91B0811241}"/>
              </a:ext>
            </a:extLst>
          </p:cNvPr>
          <p:cNvSpPr/>
          <p:nvPr/>
        </p:nvSpPr>
        <p:spPr>
          <a:xfrm>
            <a:off x="407048" y="6188926"/>
            <a:ext cx="7888711" cy="6211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ホームベース 27">
            <a:extLst>
              <a:ext uri="{FF2B5EF4-FFF2-40B4-BE49-F238E27FC236}">
                <a16:creationId xmlns:a16="http://schemas.microsoft.com/office/drawing/2014/main" id="{DF2B8D05-4AB7-4578-8FC6-7AC650847278}"/>
              </a:ext>
            </a:extLst>
          </p:cNvPr>
          <p:cNvSpPr/>
          <p:nvPr/>
        </p:nvSpPr>
        <p:spPr>
          <a:xfrm>
            <a:off x="1661814" y="1852482"/>
            <a:ext cx="7482185" cy="832413"/>
          </a:xfrm>
          <a:prstGeom prst="homePlate">
            <a:avLst>
              <a:gd name="adj" fmla="val 19318"/>
            </a:avLst>
          </a:prstGeom>
          <a:solidFill>
            <a:schemeClr val="accent5">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　取組の</a:t>
            </a:r>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　推進</a:t>
            </a:r>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849A2AA-F1FC-466D-AF8A-F51C7EA283E0}"/>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６．進捗管理</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60" name="矢印: 五方向 159">
            <a:extLst>
              <a:ext uri="{FF2B5EF4-FFF2-40B4-BE49-F238E27FC236}">
                <a16:creationId xmlns:a16="http://schemas.microsoft.com/office/drawing/2014/main" id="{C6DE6E1D-62AF-4F52-B4DF-537BE0227113}"/>
              </a:ext>
            </a:extLst>
          </p:cNvPr>
          <p:cNvSpPr/>
          <p:nvPr/>
        </p:nvSpPr>
        <p:spPr>
          <a:xfrm>
            <a:off x="77814" y="1499801"/>
            <a:ext cx="1584000" cy="288000"/>
          </a:xfrm>
          <a:prstGeom prst="homePlat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b="1" dirty="0">
                <a:latin typeface="Meiryo UI" panose="020B0604030504040204" pitchFamily="50" charset="-128"/>
                <a:ea typeface="Meiryo UI" panose="020B0604030504040204" pitchFamily="50" charset="-128"/>
              </a:rPr>
              <a:t>R7</a:t>
            </a:r>
            <a:endParaRPr kumimoji="1" lang="ja-JP" altLang="en-US" sz="1200" b="1" dirty="0">
              <a:latin typeface="Meiryo UI" panose="020B0604030504040204" pitchFamily="50" charset="-128"/>
              <a:ea typeface="Meiryo UI" panose="020B0604030504040204" pitchFamily="50" charset="-128"/>
            </a:endParaRPr>
          </a:p>
        </p:txBody>
      </p:sp>
      <p:sp>
        <p:nvSpPr>
          <p:cNvPr id="162" name="矢印: 山形 161">
            <a:extLst>
              <a:ext uri="{FF2B5EF4-FFF2-40B4-BE49-F238E27FC236}">
                <a16:creationId xmlns:a16="http://schemas.microsoft.com/office/drawing/2014/main" id="{AF7938B6-3DF8-4DF8-9CF6-A44CF61D89EA}"/>
              </a:ext>
            </a:extLst>
          </p:cNvPr>
          <p:cNvSpPr/>
          <p:nvPr/>
        </p:nvSpPr>
        <p:spPr>
          <a:xfrm>
            <a:off x="1570338" y="1122653"/>
            <a:ext cx="7560000" cy="307777"/>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第５期中期計画</a:t>
            </a:r>
          </a:p>
        </p:txBody>
      </p:sp>
      <p:sp>
        <p:nvSpPr>
          <p:cNvPr id="163" name="矢印: 五方向 162">
            <a:extLst>
              <a:ext uri="{FF2B5EF4-FFF2-40B4-BE49-F238E27FC236}">
                <a16:creationId xmlns:a16="http://schemas.microsoft.com/office/drawing/2014/main" id="{BB5D9ABC-036F-4D50-9BCC-75FC7E292412}"/>
              </a:ext>
            </a:extLst>
          </p:cNvPr>
          <p:cNvSpPr/>
          <p:nvPr/>
        </p:nvSpPr>
        <p:spPr>
          <a:xfrm>
            <a:off x="77813" y="1116688"/>
            <a:ext cx="1584001" cy="307777"/>
          </a:xfrm>
          <a:prstGeom prst="homePlat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400" b="1" dirty="0">
                <a:latin typeface="Meiryo UI" panose="020B0604030504040204" pitchFamily="50" charset="-128"/>
                <a:ea typeface="Meiryo UI" panose="020B0604030504040204" pitchFamily="50" charset="-128"/>
              </a:rPr>
              <a:t>第４期中期計画</a:t>
            </a:r>
          </a:p>
        </p:txBody>
      </p:sp>
      <p:sp>
        <p:nvSpPr>
          <p:cNvPr id="27" name="矢印: 山形 26">
            <a:extLst>
              <a:ext uri="{FF2B5EF4-FFF2-40B4-BE49-F238E27FC236}">
                <a16:creationId xmlns:a16="http://schemas.microsoft.com/office/drawing/2014/main" id="{F2ED2775-4C3B-4622-837E-E58C54DA1547}"/>
              </a:ext>
            </a:extLst>
          </p:cNvPr>
          <p:cNvSpPr/>
          <p:nvPr/>
        </p:nvSpPr>
        <p:spPr>
          <a:xfrm>
            <a:off x="3093360" y="1929712"/>
            <a:ext cx="1548000" cy="180000"/>
          </a:xfrm>
          <a:prstGeom prst="chevron">
            <a:avLst/>
          </a:prstGeom>
          <a:solidFill>
            <a:schemeClr val="bg1">
              <a:alpha val="70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accent1">
                    <a:lumMod val="75000"/>
                  </a:schemeClr>
                </a:solidFill>
                <a:latin typeface="Meiryo UI" panose="020B0604030504040204" pitchFamily="50" charset="-128"/>
                <a:ea typeface="Meiryo UI" panose="020B0604030504040204" pitchFamily="50" charset="-128"/>
              </a:rPr>
              <a:t>伴走支援</a:t>
            </a:r>
          </a:p>
        </p:txBody>
      </p:sp>
      <p:sp>
        <p:nvSpPr>
          <p:cNvPr id="30" name="矢印: 五方向 29">
            <a:extLst>
              <a:ext uri="{FF2B5EF4-FFF2-40B4-BE49-F238E27FC236}">
                <a16:creationId xmlns:a16="http://schemas.microsoft.com/office/drawing/2014/main" id="{F9113124-DB96-40FC-B328-30A867147607}"/>
              </a:ext>
            </a:extLst>
          </p:cNvPr>
          <p:cNvSpPr/>
          <p:nvPr/>
        </p:nvSpPr>
        <p:spPr>
          <a:xfrm>
            <a:off x="72000" y="1906796"/>
            <a:ext cx="3060000" cy="216000"/>
          </a:xfrm>
          <a:prstGeom prst="homePlate">
            <a:avLst/>
          </a:prstGeom>
          <a:solidFill>
            <a:srgbClr val="0070C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dirty="0">
                <a:solidFill>
                  <a:schemeClr val="bg1"/>
                </a:solidFill>
                <a:latin typeface="Meiryo UI" panose="020B0604030504040204" pitchFamily="50" charset="-128"/>
                <a:ea typeface="Meiryo UI" panose="020B0604030504040204" pitchFamily="50" charset="-128"/>
              </a:rPr>
              <a:t>　　　　　　　　　伴走支援</a:t>
            </a:r>
          </a:p>
        </p:txBody>
      </p:sp>
      <p:sp>
        <p:nvSpPr>
          <p:cNvPr id="34" name="矢印: 山形 33">
            <a:extLst>
              <a:ext uri="{FF2B5EF4-FFF2-40B4-BE49-F238E27FC236}">
                <a16:creationId xmlns:a16="http://schemas.microsoft.com/office/drawing/2014/main" id="{4CE425B8-56CD-4F7E-9105-92F1C3D10CA8}"/>
              </a:ext>
            </a:extLst>
          </p:cNvPr>
          <p:cNvSpPr/>
          <p:nvPr/>
        </p:nvSpPr>
        <p:spPr>
          <a:xfrm>
            <a:off x="1570337" y="1493555"/>
            <a:ext cx="1584000" cy="288000"/>
          </a:xfrm>
          <a:prstGeom prst="chevron">
            <a:avLst/>
          </a:prstGeom>
          <a:solidFill>
            <a:srgbClr val="C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R8</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44" name="矢印: 山形 43">
            <a:extLst>
              <a:ext uri="{FF2B5EF4-FFF2-40B4-BE49-F238E27FC236}">
                <a16:creationId xmlns:a16="http://schemas.microsoft.com/office/drawing/2014/main" id="{A3A9D40A-B004-464A-A117-B6A1980DA55E}"/>
              </a:ext>
            </a:extLst>
          </p:cNvPr>
          <p:cNvSpPr/>
          <p:nvPr/>
        </p:nvSpPr>
        <p:spPr>
          <a:xfrm>
            <a:off x="3066510" y="1493555"/>
            <a:ext cx="1584000" cy="28800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R9</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45" name="矢印: 山形 44">
            <a:extLst>
              <a:ext uri="{FF2B5EF4-FFF2-40B4-BE49-F238E27FC236}">
                <a16:creationId xmlns:a16="http://schemas.microsoft.com/office/drawing/2014/main" id="{B64ECFD4-30B9-441F-8497-20F99FE97C8D}"/>
              </a:ext>
            </a:extLst>
          </p:cNvPr>
          <p:cNvSpPr/>
          <p:nvPr/>
        </p:nvSpPr>
        <p:spPr>
          <a:xfrm>
            <a:off x="4561473" y="1493555"/>
            <a:ext cx="1584000" cy="28800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R10</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46" name="矢印: 山形 45">
            <a:extLst>
              <a:ext uri="{FF2B5EF4-FFF2-40B4-BE49-F238E27FC236}">
                <a16:creationId xmlns:a16="http://schemas.microsoft.com/office/drawing/2014/main" id="{56A5DB33-6516-48A0-84E5-1C7836271DBE}"/>
              </a:ext>
            </a:extLst>
          </p:cNvPr>
          <p:cNvSpPr/>
          <p:nvPr/>
        </p:nvSpPr>
        <p:spPr>
          <a:xfrm>
            <a:off x="6057650" y="1493555"/>
            <a:ext cx="1584000" cy="28800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R11</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47" name="矢印: 山形 46">
            <a:extLst>
              <a:ext uri="{FF2B5EF4-FFF2-40B4-BE49-F238E27FC236}">
                <a16:creationId xmlns:a16="http://schemas.microsoft.com/office/drawing/2014/main" id="{4E5CF058-842B-4B73-AD63-E9F5DC6A43F0}"/>
              </a:ext>
            </a:extLst>
          </p:cNvPr>
          <p:cNvSpPr/>
          <p:nvPr/>
        </p:nvSpPr>
        <p:spPr>
          <a:xfrm>
            <a:off x="7552609" y="1493555"/>
            <a:ext cx="1584000" cy="288000"/>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R12</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65" name="ホームベース 27">
            <a:extLst>
              <a:ext uri="{FF2B5EF4-FFF2-40B4-BE49-F238E27FC236}">
                <a16:creationId xmlns:a16="http://schemas.microsoft.com/office/drawing/2014/main" id="{7A9B9EDE-F74E-422A-BC42-F083586C3B35}"/>
              </a:ext>
            </a:extLst>
          </p:cNvPr>
          <p:cNvSpPr/>
          <p:nvPr/>
        </p:nvSpPr>
        <p:spPr>
          <a:xfrm>
            <a:off x="861551" y="1853530"/>
            <a:ext cx="792000" cy="826329"/>
          </a:xfrm>
          <a:prstGeom prst="homePlate">
            <a:avLst>
              <a:gd name="adj" fmla="val 19318"/>
            </a:avLst>
          </a:prstGeom>
          <a:solidFill>
            <a:schemeClr val="accent5">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　取組</a:t>
            </a:r>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　着手</a:t>
            </a:r>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E90DDF2E-B705-4837-8664-93D46CDD14E6}"/>
              </a:ext>
            </a:extLst>
          </p:cNvPr>
          <p:cNvSpPr txBox="1"/>
          <p:nvPr/>
        </p:nvSpPr>
        <p:spPr>
          <a:xfrm>
            <a:off x="4661240" y="1902713"/>
            <a:ext cx="4409545" cy="415498"/>
          </a:xfrm>
          <a:prstGeom prst="rect">
            <a:avLst/>
          </a:prstGeom>
          <a:noFill/>
          <a:ln>
            <a:noFill/>
            <a:prstDash val="dash"/>
          </a:ln>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プラン（案）に基づく取組を推進しながら、早期の経常黒字化・繰越損失の</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解消に向け、毎年度の決算状況の確認と併せて取組内容について精査していく。</a:t>
            </a:r>
            <a:endParaRPr kumimoji="1" lang="en-US" altLang="ja-JP" sz="1050" dirty="0">
              <a:latin typeface="Meiryo UI" panose="020B0604030504040204" pitchFamily="50" charset="-128"/>
              <a:ea typeface="Meiryo UI" panose="020B0604030504040204" pitchFamily="50" charset="-128"/>
            </a:endParaRPr>
          </a:p>
        </p:txBody>
      </p:sp>
      <p:sp>
        <p:nvSpPr>
          <p:cNvPr id="76" name="四角形: 角を丸くする 75">
            <a:extLst>
              <a:ext uri="{FF2B5EF4-FFF2-40B4-BE49-F238E27FC236}">
                <a16:creationId xmlns:a16="http://schemas.microsoft.com/office/drawing/2014/main" id="{37B4643A-F256-4834-820F-AFE11BE01FE4}"/>
              </a:ext>
            </a:extLst>
          </p:cNvPr>
          <p:cNvSpPr/>
          <p:nvPr/>
        </p:nvSpPr>
        <p:spPr>
          <a:xfrm>
            <a:off x="3232412" y="2354013"/>
            <a:ext cx="972000" cy="252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取組の推進</a:t>
            </a:r>
          </a:p>
        </p:txBody>
      </p:sp>
      <p:sp>
        <p:nvSpPr>
          <p:cNvPr id="77" name="四角形: 角を丸くする 76">
            <a:extLst>
              <a:ext uri="{FF2B5EF4-FFF2-40B4-BE49-F238E27FC236}">
                <a16:creationId xmlns:a16="http://schemas.microsoft.com/office/drawing/2014/main" id="{293C3D50-A43A-4868-B8AE-CD62339EFD3C}"/>
              </a:ext>
            </a:extLst>
          </p:cNvPr>
          <p:cNvSpPr/>
          <p:nvPr/>
        </p:nvSpPr>
        <p:spPr>
          <a:xfrm>
            <a:off x="4630228" y="2343761"/>
            <a:ext cx="972000" cy="252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検証</a:t>
            </a:r>
          </a:p>
        </p:txBody>
      </p:sp>
      <p:sp>
        <p:nvSpPr>
          <p:cNvPr id="78" name="四角形: 角を丸くする 77">
            <a:extLst>
              <a:ext uri="{FF2B5EF4-FFF2-40B4-BE49-F238E27FC236}">
                <a16:creationId xmlns:a16="http://schemas.microsoft.com/office/drawing/2014/main" id="{D2D18B45-4C33-4B16-8E34-A4DB940E91CE}"/>
              </a:ext>
            </a:extLst>
          </p:cNvPr>
          <p:cNvSpPr/>
          <p:nvPr/>
        </p:nvSpPr>
        <p:spPr>
          <a:xfrm>
            <a:off x="6042533" y="2342906"/>
            <a:ext cx="972000" cy="252000"/>
          </a:xfrm>
          <a:prstGeom prst="roundRect">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見直し</a:t>
            </a:r>
          </a:p>
        </p:txBody>
      </p:sp>
      <p:pic>
        <p:nvPicPr>
          <p:cNvPr id="79" name="グラフィックス 78" descr="繰り返し 単色塗りつぶし">
            <a:extLst>
              <a:ext uri="{FF2B5EF4-FFF2-40B4-BE49-F238E27FC236}">
                <a16:creationId xmlns:a16="http://schemas.microsoft.com/office/drawing/2014/main" id="{BAA2EE0A-1A1A-42DF-85BD-BE0C3EAD8F6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207341" y="2303331"/>
            <a:ext cx="423202" cy="352541"/>
          </a:xfrm>
          <a:prstGeom prst="rect">
            <a:avLst/>
          </a:prstGeom>
        </p:spPr>
      </p:pic>
      <p:pic>
        <p:nvPicPr>
          <p:cNvPr id="80" name="グラフィックス 79" descr="繰り返し 単色塗りつぶし">
            <a:extLst>
              <a:ext uri="{FF2B5EF4-FFF2-40B4-BE49-F238E27FC236}">
                <a16:creationId xmlns:a16="http://schemas.microsoft.com/office/drawing/2014/main" id="{280DA90A-1CB7-42E5-8DC6-049B5191A08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10169" y="2295115"/>
            <a:ext cx="423202" cy="352541"/>
          </a:xfrm>
          <a:prstGeom prst="rect">
            <a:avLst/>
          </a:prstGeom>
        </p:spPr>
      </p:pic>
      <p:sp>
        <p:nvSpPr>
          <p:cNvPr id="85" name="テキスト ボックス 84">
            <a:extLst>
              <a:ext uri="{FF2B5EF4-FFF2-40B4-BE49-F238E27FC236}">
                <a16:creationId xmlns:a16="http://schemas.microsoft.com/office/drawing/2014/main" id="{BC7A0A7E-057C-4384-A2F2-F784C4CD229A}"/>
              </a:ext>
            </a:extLst>
          </p:cNvPr>
          <p:cNvSpPr txBox="1"/>
          <p:nvPr/>
        </p:nvSpPr>
        <p:spPr>
          <a:xfrm>
            <a:off x="72000" y="415396"/>
            <a:ext cx="9000000" cy="646331"/>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令和８年度も、コンサル事業者による伴走支援を受けながら、本プラン（案）に記載の取組を着実に進めつつ、毎年度の決算状況の確認・年</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度計画の評価と併せ、評価委員会の意見も聴きながら、取組内容の検証を行い、必要に応じて見直しを行っていく。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さらに、収支・採算管理の強化を図りつつ、自立的かつ効率的な運営ができるよう、経営管理や組織運営など、経営基盤強化の取組を推進。</a:t>
            </a:r>
            <a:endParaRPr kumimoji="1" lang="en-US" altLang="ja-JP" sz="1200" dirty="0">
              <a:latin typeface="Meiryo UI" panose="020B0604030504040204" pitchFamily="50" charset="-128"/>
              <a:ea typeface="Meiryo UI" panose="020B0604030504040204" pitchFamily="50" charset="-128"/>
            </a:endParaRPr>
          </a:p>
        </p:txBody>
      </p:sp>
      <p:sp>
        <p:nvSpPr>
          <p:cNvPr id="54" name="角丸四角形 14">
            <a:extLst>
              <a:ext uri="{FF2B5EF4-FFF2-40B4-BE49-F238E27FC236}">
                <a16:creationId xmlns:a16="http://schemas.microsoft.com/office/drawing/2014/main" id="{8949878A-9243-413F-93A8-F94AD734F902}"/>
              </a:ext>
            </a:extLst>
          </p:cNvPr>
          <p:cNvSpPr/>
          <p:nvPr/>
        </p:nvSpPr>
        <p:spPr>
          <a:xfrm>
            <a:off x="407048" y="4076179"/>
            <a:ext cx="504000" cy="278175"/>
          </a:xfrm>
          <a:prstGeom prst="roundRect">
            <a:avLst>
              <a:gd name="adj" fmla="val 8762"/>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spc="100" dirty="0">
                <a:solidFill>
                  <a:schemeClr val="accent1"/>
                </a:solidFill>
                <a:latin typeface="Meiryo UI" panose="020B0604030504040204" pitchFamily="50" charset="-128"/>
                <a:ea typeface="Meiryo UI" panose="020B0604030504040204" pitchFamily="50" charset="-128"/>
                <a:cs typeface="Arial" panose="020B0604020202020204" pitchFamily="34" charset="0"/>
              </a:rPr>
              <a:t>更新</a:t>
            </a:r>
          </a:p>
        </p:txBody>
      </p:sp>
      <p:sp>
        <p:nvSpPr>
          <p:cNvPr id="56" name="角丸四角形 14">
            <a:extLst>
              <a:ext uri="{FF2B5EF4-FFF2-40B4-BE49-F238E27FC236}">
                <a16:creationId xmlns:a16="http://schemas.microsoft.com/office/drawing/2014/main" id="{9B3073D4-FE04-4485-BA17-633AEA94A9CF}"/>
              </a:ext>
            </a:extLst>
          </p:cNvPr>
          <p:cNvSpPr/>
          <p:nvPr/>
        </p:nvSpPr>
        <p:spPr>
          <a:xfrm>
            <a:off x="4340786" y="4074754"/>
            <a:ext cx="510944" cy="278175"/>
          </a:xfrm>
          <a:prstGeom prst="roundRect">
            <a:avLst>
              <a:gd name="adj" fmla="val 8762"/>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b="1" spc="100" dirty="0">
                <a:solidFill>
                  <a:schemeClr val="accent1"/>
                </a:solidFill>
                <a:latin typeface="Meiryo UI" panose="020B0604030504040204" pitchFamily="50" charset="-128"/>
                <a:ea typeface="Meiryo UI" panose="020B0604030504040204" pitchFamily="50" charset="-128"/>
                <a:cs typeface="Arial" panose="020B0604020202020204" pitchFamily="34" charset="0"/>
              </a:rPr>
              <a:t>更新</a:t>
            </a:r>
          </a:p>
        </p:txBody>
      </p:sp>
      <p:sp>
        <p:nvSpPr>
          <p:cNvPr id="48" name="ホームベース 27">
            <a:extLst>
              <a:ext uri="{FF2B5EF4-FFF2-40B4-BE49-F238E27FC236}">
                <a16:creationId xmlns:a16="http://schemas.microsoft.com/office/drawing/2014/main" id="{010A5DA7-D7B8-418F-82D4-A1CC2E96D28A}"/>
              </a:ext>
            </a:extLst>
          </p:cNvPr>
          <p:cNvSpPr/>
          <p:nvPr/>
        </p:nvSpPr>
        <p:spPr>
          <a:xfrm>
            <a:off x="77812" y="1853530"/>
            <a:ext cx="786187" cy="835439"/>
          </a:xfrm>
          <a:prstGeom prst="homePlate">
            <a:avLst>
              <a:gd name="adj" fmla="val 19318"/>
            </a:avLst>
          </a:prstGeom>
          <a:solidFill>
            <a:schemeClr val="accent5">
              <a:lumMod val="75000"/>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　現状</a:t>
            </a:r>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a:p>
            <a:r>
              <a:rPr kumimoji="1" lang="ja-JP" altLang="en-US" sz="1200" b="1" dirty="0">
                <a:solidFill>
                  <a:schemeClr val="accent1">
                    <a:lumMod val="50000"/>
                  </a:schemeClr>
                </a:solidFill>
                <a:latin typeface="Meiryo UI" panose="020B0604030504040204" pitchFamily="50" charset="-128"/>
                <a:ea typeface="Meiryo UI" panose="020B0604030504040204" pitchFamily="50" charset="-128"/>
              </a:rPr>
              <a:t>　分析</a:t>
            </a:r>
            <a:endParaRPr kumimoji="1" lang="en-US" altLang="ja-JP" sz="12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CEC2CB1A-C725-473E-BC17-51A4791BFCCE}"/>
              </a:ext>
            </a:extLst>
          </p:cNvPr>
          <p:cNvSpPr txBox="1"/>
          <p:nvPr/>
        </p:nvSpPr>
        <p:spPr>
          <a:xfrm>
            <a:off x="0" y="6619505"/>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101</a:t>
            </a:r>
          </a:p>
        </p:txBody>
      </p:sp>
      <p:sp>
        <p:nvSpPr>
          <p:cNvPr id="60" name="矢印: 五方向 59">
            <a:extLst>
              <a:ext uri="{FF2B5EF4-FFF2-40B4-BE49-F238E27FC236}">
                <a16:creationId xmlns:a16="http://schemas.microsoft.com/office/drawing/2014/main" id="{0AC998DA-2AFB-4515-A111-7D825094757B}"/>
              </a:ext>
            </a:extLst>
          </p:cNvPr>
          <p:cNvSpPr/>
          <p:nvPr/>
        </p:nvSpPr>
        <p:spPr>
          <a:xfrm>
            <a:off x="384073" y="3707180"/>
            <a:ext cx="576000" cy="288000"/>
          </a:xfrm>
          <a:prstGeom prst="homePlate">
            <a:avLst>
              <a:gd name="adj" fmla="val 3204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800" b="1" dirty="0">
              <a:latin typeface="Meiryo UI" panose="020B0604030504040204" pitchFamily="50" charset="-128"/>
              <a:ea typeface="Meiryo UI" panose="020B0604030504040204" pitchFamily="50" charset="-128"/>
            </a:endParaRPr>
          </a:p>
        </p:txBody>
      </p:sp>
      <p:sp>
        <p:nvSpPr>
          <p:cNvPr id="69" name="矢印: 山形 68">
            <a:extLst>
              <a:ext uri="{FF2B5EF4-FFF2-40B4-BE49-F238E27FC236}">
                <a16:creationId xmlns:a16="http://schemas.microsoft.com/office/drawing/2014/main" id="{C90E2A67-9DD6-44C2-BD2B-D554DCBDCFBA}"/>
              </a:ext>
            </a:extLst>
          </p:cNvPr>
          <p:cNvSpPr/>
          <p:nvPr/>
        </p:nvSpPr>
        <p:spPr>
          <a:xfrm>
            <a:off x="935751" y="3711430"/>
            <a:ext cx="1969530" cy="288000"/>
          </a:xfrm>
          <a:prstGeom prst="chevron">
            <a:avLst>
              <a:gd name="adj" fmla="val 314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第１四半期</a:t>
            </a:r>
          </a:p>
        </p:txBody>
      </p:sp>
      <p:sp>
        <p:nvSpPr>
          <p:cNvPr id="73" name="矢印: 山形 72">
            <a:extLst>
              <a:ext uri="{FF2B5EF4-FFF2-40B4-BE49-F238E27FC236}">
                <a16:creationId xmlns:a16="http://schemas.microsoft.com/office/drawing/2014/main" id="{65EE327E-5D6A-4733-8B80-90F3C3C15FB8}"/>
              </a:ext>
            </a:extLst>
          </p:cNvPr>
          <p:cNvSpPr/>
          <p:nvPr/>
        </p:nvSpPr>
        <p:spPr>
          <a:xfrm>
            <a:off x="2883343" y="3707314"/>
            <a:ext cx="1975513" cy="288000"/>
          </a:xfrm>
          <a:prstGeom prst="chevron">
            <a:avLst>
              <a:gd name="adj" fmla="val 314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第２四半期</a:t>
            </a:r>
          </a:p>
        </p:txBody>
      </p:sp>
      <p:sp>
        <p:nvSpPr>
          <p:cNvPr id="87" name="矢印: 山形 86">
            <a:extLst>
              <a:ext uri="{FF2B5EF4-FFF2-40B4-BE49-F238E27FC236}">
                <a16:creationId xmlns:a16="http://schemas.microsoft.com/office/drawing/2014/main" id="{B146B391-A93F-458C-AE58-61FBF7873253}"/>
              </a:ext>
            </a:extLst>
          </p:cNvPr>
          <p:cNvSpPr/>
          <p:nvPr/>
        </p:nvSpPr>
        <p:spPr>
          <a:xfrm>
            <a:off x="4824786" y="3714551"/>
            <a:ext cx="1975512" cy="288000"/>
          </a:xfrm>
          <a:prstGeom prst="chevron">
            <a:avLst>
              <a:gd name="adj" fmla="val 314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第３四半期</a:t>
            </a:r>
          </a:p>
        </p:txBody>
      </p:sp>
      <p:sp>
        <p:nvSpPr>
          <p:cNvPr id="93" name="矢印: 山形 92">
            <a:extLst>
              <a:ext uri="{FF2B5EF4-FFF2-40B4-BE49-F238E27FC236}">
                <a16:creationId xmlns:a16="http://schemas.microsoft.com/office/drawing/2014/main" id="{15639785-FBA5-45B4-B49A-5E90479DD637}"/>
              </a:ext>
            </a:extLst>
          </p:cNvPr>
          <p:cNvSpPr/>
          <p:nvPr/>
        </p:nvSpPr>
        <p:spPr>
          <a:xfrm>
            <a:off x="6791640" y="3714551"/>
            <a:ext cx="1975512" cy="288000"/>
          </a:xfrm>
          <a:prstGeom prst="chevron">
            <a:avLst>
              <a:gd name="adj" fmla="val 31401"/>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rPr>
              <a:t>第４四半期</a:t>
            </a:r>
          </a:p>
        </p:txBody>
      </p:sp>
      <p:sp>
        <p:nvSpPr>
          <p:cNvPr id="5" name="四角形: 角を丸くする 4">
            <a:extLst>
              <a:ext uri="{FF2B5EF4-FFF2-40B4-BE49-F238E27FC236}">
                <a16:creationId xmlns:a16="http://schemas.microsoft.com/office/drawing/2014/main" id="{227BE152-EBD5-4D4C-B106-EB5E14F65083}"/>
              </a:ext>
            </a:extLst>
          </p:cNvPr>
          <p:cNvSpPr/>
          <p:nvPr/>
        </p:nvSpPr>
        <p:spPr>
          <a:xfrm>
            <a:off x="531785" y="4461679"/>
            <a:ext cx="216000" cy="2373138"/>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取組状況等の検証・見直し</a:t>
            </a:r>
          </a:p>
        </p:txBody>
      </p:sp>
      <p:sp>
        <p:nvSpPr>
          <p:cNvPr id="6" name="吹き出し: 四角形 5">
            <a:extLst>
              <a:ext uri="{FF2B5EF4-FFF2-40B4-BE49-F238E27FC236}">
                <a16:creationId xmlns:a16="http://schemas.microsoft.com/office/drawing/2014/main" id="{DE02FCCC-6EB8-40A2-ABFE-F823562B1122}"/>
              </a:ext>
            </a:extLst>
          </p:cNvPr>
          <p:cNvSpPr/>
          <p:nvPr/>
        </p:nvSpPr>
        <p:spPr>
          <a:xfrm>
            <a:off x="1071920" y="4048203"/>
            <a:ext cx="2265553" cy="210305"/>
          </a:xfrm>
          <a:prstGeom prst="wedgeRectCallout">
            <a:avLst>
              <a:gd name="adj1" fmla="val -56446"/>
              <a:gd name="adj2" fmla="val -4865"/>
            </a:avLst>
          </a:prstGeom>
          <a:solidFill>
            <a:schemeClr val="bg1"/>
          </a:solidFill>
          <a:ln w="1905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accent1"/>
                </a:solidFill>
                <a:latin typeface="Meiryo UI" panose="020B0604030504040204" pitchFamily="50" charset="-128"/>
                <a:ea typeface="Meiryo UI" panose="020B0604030504040204" pitchFamily="50" charset="-128"/>
              </a:rPr>
              <a:t>取組状況・検討結果の検証・見直しを反映</a:t>
            </a:r>
            <a:endParaRPr kumimoji="1" lang="en-US" altLang="ja-JP" sz="900" dirty="0">
              <a:solidFill>
                <a:schemeClr val="accent1"/>
              </a:solidFill>
              <a:latin typeface="Meiryo UI" panose="020B0604030504040204" pitchFamily="50" charset="-128"/>
              <a:ea typeface="Meiryo UI" panose="020B0604030504040204" pitchFamily="50" charset="-128"/>
            </a:endParaRPr>
          </a:p>
        </p:txBody>
      </p:sp>
      <p:sp>
        <p:nvSpPr>
          <p:cNvPr id="100" name="角丸四角形 14">
            <a:extLst>
              <a:ext uri="{FF2B5EF4-FFF2-40B4-BE49-F238E27FC236}">
                <a16:creationId xmlns:a16="http://schemas.microsoft.com/office/drawing/2014/main" id="{1E839E9F-0A77-4537-AC23-4BC7B86D097F}"/>
              </a:ext>
            </a:extLst>
          </p:cNvPr>
          <p:cNvSpPr/>
          <p:nvPr/>
        </p:nvSpPr>
        <p:spPr>
          <a:xfrm>
            <a:off x="8247842" y="4067145"/>
            <a:ext cx="504000" cy="278175"/>
          </a:xfrm>
          <a:prstGeom prst="roundRect">
            <a:avLst>
              <a:gd name="adj" fmla="val 8762"/>
            </a:avLst>
          </a:prstGeom>
          <a:solidFill>
            <a:schemeClr val="bg1"/>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050" b="1" spc="100" dirty="0">
                <a:solidFill>
                  <a:schemeClr val="accent1"/>
                </a:solidFill>
                <a:latin typeface="Meiryo UI" panose="020B0604030504040204" pitchFamily="50" charset="-128"/>
                <a:ea typeface="Meiryo UI" panose="020B0604030504040204" pitchFamily="50" charset="-128"/>
                <a:cs typeface="Arial" panose="020B0604020202020204" pitchFamily="34" charset="0"/>
              </a:rPr>
              <a:t>更新</a:t>
            </a:r>
          </a:p>
        </p:txBody>
      </p:sp>
      <p:sp>
        <p:nvSpPr>
          <p:cNvPr id="101" name="四角形: 角を丸くする 100">
            <a:extLst>
              <a:ext uri="{FF2B5EF4-FFF2-40B4-BE49-F238E27FC236}">
                <a16:creationId xmlns:a16="http://schemas.microsoft.com/office/drawing/2014/main" id="{7488C39D-1091-4BFE-A9B2-C2A955C43146}"/>
              </a:ext>
            </a:extLst>
          </p:cNvPr>
          <p:cNvSpPr/>
          <p:nvPr/>
        </p:nvSpPr>
        <p:spPr>
          <a:xfrm>
            <a:off x="8391842" y="4461679"/>
            <a:ext cx="216000" cy="2376467"/>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取組状況等の検証・見直し</a:t>
            </a:r>
          </a:p>
        </p:txBody>
      </p:sp>
      <p:sp>
        <p:nvSpPr>
          <p:cNvPr id="102" name="吹き出し: 四角形 101">
            <a:extLst>
              <a:ext uri="{FF2B5EF4-FFF2-40B4-BE49-F238E27FC236}">
                <a16:creationId xmlns:a16="http://schemas.microsoft.com/office/drawing/2014/main" id="{0E616D50-D94F-452A-95F0-99F2AC61F915}"/>
              </a:ext>
            </a:extLst>
          </p:cNvPr>
          <p:cNvSpPr/>
          <p:nvPr/>
        </p:nvSpPr>
        <p:spPr>
          <a:xfrm>
            <a:off x="5026045" y="4065959"/>
            <a:ext cx="1630788" cy="189522"/>
          </a:xfrm>
          <a:prstGeom prst="wedgeRectCallout">
            <a:avLst>
              <a:gd name="adj1" fmla="val -54744"/>
              <a:gd name="adj2" fmla="val -11953"/>
            </a:avLst>
          </a:prstGeom>
          <a:solidFill>
            <a:schemeClr val="bg1"/>
          </a:solidFill>
          <a:ln w="1905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a:solidFill>
                  <a:schemeClr val="accent1"/>
                </a:solidFill>
                <a:latin typeface="Meiryo UI" panose="020B0604030504040204" pitchFamily="50" charset="-128"/>
                <a:ea typeface="Meiryo UI" panose="020B0604030504040204" pitchFamily="50" charset="-128"/>
              </a:rPr>
              <a:t>機構決算状況・分析等を反映</a:t>
            </a:r>
          </a:p>
        </p:txBody>
      </p:sp>
      <p:sp>
        <p:nvSpPr>
          <p:cNvPr id="4" name="テキスト ボックス 3">
            <a:extLst>
              <a:ext uri="{FF2B5EF4-FFF2-40B4-BE49-F238E27FC236}">
                <a16:creationId xmlns:a16="http://schemas.microsoft.com/office/drawing/2014/main" id="{2EC297A3-4085-4EF5-B081-C8E853C23341}"/>
              </a:ext>
            </a:extLst>
          </p:cNvPr>
          <p:cNvSpPr txBox="1"/>
          <p:nvPr/>
        </p:nvSpPr>
        <p:spPr>
          <a:xfrm>
            <a:off x="337439" y="3727947"/>
            <a:ext cx="604693" cy="261610"/>
          </a:xfrm>
          <a:prstGeom prst="rect">
            <a:avLst/>
          </a:prstGeom>
          <a:noFill/>
        </p:spPr>
        <p:txBody>
          <a:bodyPr wrap="square" rtlCol="0">
            <a:spAutoFit/>
          </a:bodyPr>
          <a:lstStyle/>
          <a:p>
            <a:pPr algn="ctr"/>
            <a:r>
              <a:rPr kumimoji="1" lang="ja-JP" altLang="en-US" sz="1100" dirty="0">
                <a:solidFill>
                  <a:schemeClr val="bg1"/>
                </a:solidFill>
                <a:latin typeface="Meiryo UI" panose="020B0604030504040204" pitchFamily="50" charset="-128"/>
                <a:ea typeface="Meiryo UI" panose="020B0604030504040204" pitchFamily="50" charset="-128"/>
              </a:rPr>
              <a:t>前年度</a:t>
            </a:r>
          </a:p>
        </p:txBody>
      </p:sp>
      <p:sp>
        <p:nvSpPr>
          <p:cNvPr id="63" name="矢印: 山形 62">
            <a:extLst>
              <a:ext uri="{FF2B5EF4-FFF2-40B4-BE49-F238E27FC236}">
                <a16:creationId xmlns:a16="http://schemas.microsoft.com/office/drawing/2014/main" id="{1FA9D958-D95B-46DC-B242-3363725F9840}"/>
              </a:ext>
            </a:extLst>
          </p:cNvPr>
          <p:cNvSpPr/>
          <p:nvPr/>
        </p:nvSpPr>
        <p:spPr>
          <a:xfrm>
            <a:off x="8751976" y="3715453"/>
            <a:ext cx="220007" cy="288000"/>
          </a:xfrm>
          <a:prstGeom prst="chevron">
            <a:avLst>
              <a:gd name="adj" fmla="val 4397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DCE30448-A3B6-4C0C-A027-03C275B066FF}"/>
              </a:ext>
            </a:extLst>
          </p:cNvPr>
          <p:cNvSpPr/>
          <p:nvPr/>
        </p:nvSpPr>
        <p:spPr>
          <a:xfrm>
            <a:off x="143022" y="6170297"/>
            <a:ext cx="212768" cy="648000"/>
          </a:xfrm>
          <a:prstGeom prst="rect">
            <a:avLst/>
          </a:prstGeom>
          <a:solidFill>
            <a:schemeClr val="bg1"/>
          </a:solidFill>
          <a:ln w="19050">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kumimoji="1" lang="ja-JP" altLang="en-US" sz="900" dirty="0">
                <a:solidFill>
                  <a:schemeClr val="tx1"/>
                </a:solidFill>
                <a:latin typeface="Meiryo UI" panose="020B0604030504040204" pitchFamily="50" charset="-128"/>
                <a:ea typeface="Meiryo UI" panose="020B0604030504040204" pitchFamily="50" charset="-128"/>
              </a:rPr>
              <a:t>前年度取組</a:t>
            </a:r>
          </a:p>
        </p:txBody>
      </p:sp>
      <p:sp>
        <p:nvSpPr>
          <p:cNvPr id="67" name="正方形/長方形 66">
            <a:extLst>
              <a:ext uri="{FF2B5EF4-FFF2-40B4-BE49-F238E27FC236}">
                <a16:creationId xmlns:a16="http://schemas.microsoft.com/office/drawing/2014/main" id="{14126328-1021-4CE2-869E-31EF1158613B}"/>
              </a:ext>
            </a:extLst>
          </p:cNvPr>
          <p:cNvSpPr/>
          <p:nvPr/>
        </p:nvSpPr>
        <p:spPr>
          <a:xfrm>
            <a:off x="143022" y="4438127"/>
            <a:ext cx="212768" cy="1476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solidFill>
                  <a:schemeClr val="bg1"/>
                </a:solidFill>
                <a:latin typeface="Meiryo UI" panose="020B0604030504040204" pitchFamily="50" charset="-128"/>
                <a:ea typeface="Meiryo UI" panose="020B0604030504040204" pitchFamily="50" charset="-128"/>
              </a:rPr>
              <a:t>今 年 度 取 組</a:t>
            </a:r>
          </a:p>
        </p:txBody>
      </p:sp>
      <p:sp>
        <p:nvSpPr>
          <p:cNvPr id="68" name="矢印: 五方向 67">
            <a:extLst>
              <a:ext uri="{FF2B5EF4-FFF2-40B4-BE49-F238E27FC236}">
                <a16:creationId xmlns:a16="http://schemas.microsoft.com/office/drawing/2014/main" id="{31D88F2E-3AFC-445C-B123-11AB286EC72A}"/>
              </a:ext>
            </a:extLst>
          </p:cNvPr>
          <p:cNvSpPr/>
          <p:nvPr/>
        </p:nvSpPr>
        <p:spPr>
          <a:xfrm>
            <a:off x="897142" y="6301434"/>
            <a:ext cx="1507750" cy="393786"/>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取組結果の</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確認・検証・評価</a:t>
            </a:r>
          </a:p>
        </p:txBody>
      </p:sp>
      <p:sp>
        <p:nvSpPr>
          <p:cNvPr id="82" name="四角形: 角を丸くする 81">
            <a:extLst>
              <a:ext uri="{FF2B5EF4-FFF2-40B4-BE49-F238E27FC236}">
                <a16:creationId xmlns:a16="http://schemas.microsoft.com/office/drawing/2014/main" id="{1061D287-5984-4EE1-A7D4-AE61C8E59B96}"/>
              </a:ext>
            </a:extLst>
          </p:cNvPr>
          <p:cNvSpPr/>
          <p:nvPr/>
        </p:nvSpPr>
        <p:spPr>
          <a:xfrm>
            <a:off x="2496795" y="6135104"/>
            <a:ext cx="304127" cy="712333"/>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accent5">
                    <a:lumMod val="50000"/>
                  </a:schemeClr>
                </a:solidFill>
                <a:latin typeface="Meiryo UI" panose="020B0604030504040204" pitchFamily="50" charset="-128"/>
                <a:ea typeface="Meiryo UI" panose="020B0604030504040204" pitchFamily="50" charset="-128"/>
              </a:rPr>
              <a:t>決算報告</a:t>
            </a:r>
          </a:p>
        </p:txBody>
      </p:sp>
      <p:sp>
        <p:nvSpPr>
          <p:cNvPr id="99" name="矢印: 五方向 98">
            <a:extLst>
              <a:ext uri="{FF2B5EF4-FFF2-40B4-BE49-F238E27FC236}">
                <a16:creationId xmlns:a16="http://schemas.microsoft.com/office/drawing/2014/main" id="{5C9617BC-B8FE-4F1C-902F-8448AC89D2D6}"/>
              </a:ext>
            </a:extLst>
          </p:cNvPr>
          <p:cNvSpPr/>
          <p:nvPr/>
        </p:nvSpPr>
        <p:spPr>
          <a:xfrm>
            <a:off x="2842104" y="6244758"/>
            <a:ext cx="1412465" cy="3240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決算内容の分析等</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（原価計算の実施等）</a:t>
            </a:r>
          </a:p>
        </p:txBody>
      </p:sp>
      <p:sp>
        <p:nvSpPr>
          <p:cNvPr id="10" name="フローチャート: 抜出し 9">
            <a:extLst>
              <a:ext uri="{FF2B5EF4-FFF2-40B4-BE49-F238E27FC236}">
                <a16:creationId xmlns:a16="http://schemas.microsoft.com/office/drawing/2014/main" id="{FDB42E64-C3AA-46CC-AC19-E90D30988331}"/>
              </a:ext>
            </a:extLst>
          </p:cNvPr>
          <p:cNvSpPr/>
          <p:nvPr/>
        </p:nvSpPr>
        <p:spPr>
          <a:xfrm>
            <a:off x="2027834" y="5869017"/>
            <a:ext cx="1309640" cy="252000"/>
          </a:xfrm>
          <a:prstGeom prst="flowChartExtrac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7E5B77C7-934C-46B5-AAD2-6F098C6859A5}"/>
              </a:ext>
            </a:extLst>
          </p:cNvPr>
          <p:cNvSpPr txBox="1"/>
          <p:nvPr/>
        </p:nvSpPr>
        <p:spPr>
          <a:xfrm>
            <a:off x="3438117" y="5914127"/>
            <a:ext cx="2500059" cy="230832"/>
          </a:xfrm>
          <a:prstGeom prst="rect">
            <a:avLst/>
          </a:prstGeom>
          <a:noFill/>
        </p:spPr>
        <p:txBody>
          <a:bodyPr wrap="square" rtlCol="0">
            <a:spAutoFit/>
          </a:bodyPr>
          <a:lstStyle/>
          <a:p>
            <a:r>
              <a:rPr kumimoji="1" lang="ja-JP" altLang="en-US" sz="900" dirty="0">
                <a:solidFill>
                  <a:schemeClr val="accent1"/>
                </a:solidFill>
                <a:latin typeface="Meiryo UI" panose="020B0604030504040204" pitchFamily="50" charset="-128"/>
                <a:ea typeface="Meiryo UI" panose="020B0604030504040204" pitchFamily="50" charset="-128"/>
              </a:rPr>
              <a:t>分析・検証結果等を適宜、今年度の取組に反映</a:t>
            </a:r>
          </a:p>
        </p:txBody>
      </p:sp>
      <p:sp>
        <p:nvSpPr>
          <p:cNvPr id="104" name="矢印: 五方向 103">
            <a:extLst>
              <a:ext uri="{FF2B5EF4-FFF2-40B4-BE49-F238E27FC236}">
                <a16:creationId xmlns:a16="http://schemas.microsoft.com/office/drawing/2014/main" id="{791B3B64-6C68-4994-B5EE-F83F3B932288}"/>
              </a:ext>
            </a:extLst>
          </p:cNvPr>
          <p:cNvSpPr/>
          <p:nvPr/>
        </p:nvSpPr>
        <p:spPr>
          <a:xfrm>
            <a:off x="861496" y="4821975"/>
            <a:ext cx="3470973" cy="425923"/>
          </a:xfrm>
          <a:prstGeom prst="homePlate">
            <a:avLst>
              <a:gd name="adj" fmla="val 35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本部・各センターで経営改善の取組の推進</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2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　・定期的</a:t>
            </a:r>
            <a:r>
              <a:rPr kumimoji="1" lang="en-US" altLang="ja-JP" sz="900"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月次等</a:t>
            </a:r>
            <a:r>
              <a:rPr kumimoji="1" lang="en-US" altLang="ja-JP" sz="900"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に目標値に対する進捗状況等を確認</a:t>
            </a:r>
            <a:endParaRPr kumimoji="1" lang="en-US" altLang="ja-JP" sz="9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05" name="四角形: 角を丸くする 104">
            <a:extLst>
              <a:ext uri="{FF2B5EF4-FFF2-40B4-BE49-F238E27FC236}">
                <a16:creationId xmlns:a16="http://schemas.microsoft.com/office/drawing/2014/main" id="{E46B1684-ED27-483D-8F2C-8F2F1250E93F}"/>
              </a:ext>
            </a:extLst>
          </p:cNvPr>
          <p:cNvSpPr/>
          <p:nvPr/>
        </p:nvSpPr>
        <p:spPr>
          <a:xfrm>
            <a:off x="4434990" y="4461679"/>
            <a:ext cx="324000" cy="1407338"/>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↑必要に応じ見直し</a:t>
            </a:r>
            <a:endParaRPr kumimoji="1" lang="en-US" altLang="ja-JP" sz="9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上半期の進捗状況の確認</a:t>
            </a:r>
          </a:p>
        </p:txBody>
      </p:sp>
      <p:sp>
        <p:nvSpPr>
          <p:cNvPr id="108" name="矢印: 五方向 107">
            <a:extLst>
              <a:ext uri="{FF2B5EF4-FFF2-40B4-BE49-F238E27FC236}">
                <a16:creationId xmlns:a16="http://schemas.microsoft.com/office/drawing/2014/main" id="{B371F16C-8DC9-4E7C-9C9B-EB79AD9DE1EE}"/>
              </a:ext>
            </a:extLst>
          </p:cNvPr>
          <p:cNvSpPr/>
          <p:nvPr/>
        </p:nvSpPr>
        <p:spPr>
          <a:xfrm>
            <a:off x="861496" y="5347185"/>
            <a:ext cx="3470973" cy="426675"/>
          </a:xfrm>
          <a:prstGeom prst="homePlate">
            <a:avLst>
              <a:gd name="adj" fmla="val 35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経営基盤の強化に向けた検討</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2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（採算・収支管理の強化、組織高度化、設備投資等のあり方等）</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10" name="矢印: 五方向 109">
            <a:extLst>
              <a:ext uri="{FF2B5EF4-FFF2-40B4-BE49-F238E27FC236}">
                <a16:creationId xmlns:a16="http://schemas.microsoft.com/office/drawing/2014/main" id="{2EA81D27-0E83-4709-9105-1773BAD657C5}"/>
              </a:ext>
            </a:extLst>
          </p:cNvPr>
          <p:cNvSpPr/>
          <p:nvPr/>
        </p:nvSpPr>
        <p:spPr>
          <a:xfrm>
            <a:off x="4824786" y="4823882"/>
            <a:ext cx="3470973" cy="425923"/>
          </a:xfrm>
          <a:prstGeom prst="homePlate">
            <a:avLst>
              <a:gd name="adj" fmla="val 35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本部・各センターで経営改善の取組の推進</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2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　・定期的</a:t>
            </a:r>
            <a:r>
              <a:rPr kumimoji="1" lang="en-US" altLang="ja-JP" sz="900"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月次等</a:t>
            </a:r>
            <a:r>
              <a:rPr kumimoji="1" lang="en-US" altLang="ja-JP" sz="900"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に目標値に対する進捗状況等を確認</a:t>
            </a:r>
            <a:endParaRPr kumimoji="1" lang="en-US" altLang="ja-JP" sz="9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11" name="矢印: 五方向 110">
            <a:extLst>
              <a:ext uri="{FF2B5EF4-FFF2-40B4-BE49-F238E27FC236}">
                <a16:creationId xmlns:a16="http://schemas.microsoft.com/office/drawing/2014/main" id="{C51E0FDB-3A35-4F1F-978C-95E7B8FA0BE8}"/>
              </a:ext>
            </a:extLst>
          </p:cNvPr>
          <p:cNvSpPr/>
          <p:nvPr/>
        </p:nvSpPr>
        <p:spPr>
          <a:xfrm>
            <a:off x="4857129" y="5347185"/>
            <a:ext cx="3438630" cy="211916"/>
          </a:xfrm>
          <a:prstGeom prst="homePlate">
            <a:avLst>
              <a:gd name="adj" fmla="val 35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経営基盤の強化について、</a:t>
            </a:r>
            <a:r>
              <a:rPr kumimoji="1" lang="en-US" altLang="ja-JP" sz="1050" dirty="0">
                <a:solidFill>
                  <a:schemeClr val="accent5">
                    <a:lumMod val="50000"/>
                  </a:schemeClr>
                </a:solidFill>
                <a:latin typeface="Meiryo UI" panose="020B0604030504040204" pitchFamily="50" charset="-128"/>
                <a:ea typeface="Meiryo UI" panose="020B0604030504040204" pitchFamily="50" charset="-128"/>
              </a:rPr>
              <a:t>R9</a:t>
            </a:r>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実施に向けた制度調整</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12" name="矢印: 五方向 111">
            <a:extLst>
              <a:ext uri="{FF2B5EF4-FFF2-40B4-BE49-F238E27FC236}">
                <a16:creationId xmlns:a16="http://schemas.microsoft.com/office/drawing/2014/main" id="{E0AB9AE0-947B-4E09-85F8-3BDD5397C01B}"/>
              </a:ext>
            </a:extLst>
          </p:cNvPr>
          <p:cNvSpPr/>
          <p:nvPr/>
        </p:nvSpPr>
        <p:spPr>
          <a:xfrm>
            <a:off x="6995357" y="5589932"/>
            <a:ext cx="1150456" cy="304980"/>
          </a:xfrm>
          <a:prstGeom prst="homePlate">
            <a:avLst>
              <a:gd name="adj" fmla="val 35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00" dirty="0">
                <a:solidFill>
                  <a:schemeClr val="accent5">
                    <a:lumMod val="50000"/>
                  </a:schemeClr>
                </a:solidFill>
                <a:latin typeface="Meiryo UI" panose="020B0604030504040204" pitchFamily="50" charset="-128"/>
                <a:ea typeface="Meiryo UI" panose="020B0604030504040204" pitchFamily="50" charset="-128"/>
              </a:rPr>
              <a:t>来年度機構予算</a:t>
            </a:r>
            <a:endParaRPr kumimoji="1" lang="en-US" altLang="ja-JP" sz="1000" dirty="0">
              <a:solidFill>
                <a:schemeClr val="accent5">
                  <a:lumMod val="50000"/>
                </a:schemeClr>
              </a:solidFill>
              <a:latin typeface="Meiryo UI" panose="020B0604030504040204" pitchFamily="50" charset="-128"/>
              <a:ea typeface="Meiryo UI" panose="020B0604030504040204" pitchFamily="50" charset="-128"/>
            </a:endParaRPr>
          </a:p>
          <a:p>
            <a:r>
              <a:rPr kumimoji="1" lang="en-US" altLang="ja-JP" sz="1000"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1000" dirty="0">
                <a:solidFill>
                  <a:schemeClr val="accent5">
                    <a:lumMod val="50000"/>
                  </a:schemeClr>
                </a:solidFill>
                <a:latin typeface="Meiryo UI" panose="020B0604030504040204" pitchFamily="50" charset="-128"/>
                <a:ea typeface="Meiryo UI" panose="020B0604030504040204" pitchFamily="50" charset="-128"/>
              </a:rPr>
              <a:t>目標</a:t>
            </a:r>
            <a:r>
              <a:rPr kumimoji="1" lang="en-US" altLang="ja-JP" sz="1000" dirty="0">
                <a:solidFill>
                  <a:schemeClr val="accent5">
                    <a:lumMod val="50000"/>
                  </a:schemeClr>
                </a:solidFill>
                <a:latin typeface="Meiryo UI" panose="020B0604030504040204" pitchFamily="50" charset="-128"/>
                <a:ea typeface="Meiryo UI" panose="020B0604030504040204" pitchFamily="50" charset="-128"/>
              </a:rPr>
              <a:t>)</a:t>
            </a:r>
            <a:r>
              <a:rPr kumimoji="1" lang="ja-JP" altLang="en-US" sz="1000" dirty="0">
                <a:solidFill>
                  <a:schemeClr val="accent5">
                    <a:lumMod val="50000"/>
                  </a:schemeClr>
                </a:solidFill>
                <a:latin typeface="Meiryo UI" panose="020B0604030504040204" pitchFamily="50" charset="-128"/>
                <a:ea typeface="Meiryo UI" panose="020B0604030504040204" pitchFamily="50" charset="-128"/>
              </a:rPr>
              <a:t>の設定</a:t>
            </a:r>
            <a:endParaRPr kumimoji="1" lang="en-US" altLang="ja-JP" sz="1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113" name="四角形: 角を丸くする 112">
            <a:extLst>
              <a:ext uri="{FF2B5EF4-FFF2-40B4-BE49-F238E27FC236}">
                <a16:creationId xmlns:a16="http://schemas.microsoft.com/office/drawing/2014/main" id="{7FBC8E49-FD20-4DC3-93D6-5258472AD388}"/>
              </a:ext>
            </a:extLst>
          </p:cNvPr>
          <p:cNvSpPr/>
          <p:nvPr/>
        </p:nvSpPr>
        <p:spPr>
          <a:xfrm>
            <a:off x="6039038" y="5691064"/>
            <a:ext cx="421650" cy="1137314"/>
          </a:xfrm>
          <a:prstGeom prst="roundRect">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accent5">
                    <a:lumMod val="50000"/>
                  </a:schemeClr>
                </a:solidFill>
                <a:latin typeface="Meiryo UI" panose="020B0604030504040204" pitchFamily="50" charset="-128"/>
                <a:ea typeface="Meiryo UI" panose="020B0604030504040204" pitchFamily="50" charset="-128"/>
              </a:rPr>
              <a:t>府予算の検討</a:t>
            </a:r>
          </a:p>
        </p:txBody>
      </p:sp>
      <p:sp>
        <p:nvSpPr>
          <p:cNvPr id="12" name="正方形/長方形 11">
            <a:extLst>
              <a:ext uri="{FF2B5EF4-FFF2-40B4-BE49-F238E27FC236}">
                <a16:creationId xmlns:a16="http://schemas.microsoft.com/office/drawing/2014/main" id="{7D1F0C46-0752-49F9-8B9D-5A1678BE3609}"/>
              </a:ext>
            </a:extLst>
          </p:cNvPr>
          <p:cNvSpPr/>
          <p:nvPr/>
        </p:nvSpPr>
        <p:spPr>
          <a:xfrm>
            <a:off x="7693618" y="6353047"/>
            <a:ext cx="540000" cy="28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負担金</a:t>
            </a:r>
            <a:endParaRPr kumimoji="1" lang="en-US" altLang="ja-JP" sz="900" dirty="0">
              <a:solidFill>
                <a:schemeClr val="accent5">
                  <a:lumMod val="50000"/>
                </a:schemeClr>
              </a:solidFill>
              <a:latin typeface="Meiryo UI" panose="020B0604030504040204" pitchFamily="50" charset="-128"/>
              <a:ea typeface="Meiryo UI" panose="020B0604030504040204" pitchFamily="50" charset="-128"/>
            </a:endParaRPr>
          </a:p>
          <a:p>
            <a:pPr algn="ctr"/>
            <a:r>
              <a:rPr kumimoji="1" lang="ja-JP" altLang="en-US" sz="900" dirty="0">
                <a:solidFill>
                  <a:schemeClr val="accent5">
                    <a:lumMod val="50000"/>
                  </a:schemeClr>
                </a:solidFill>
                <a:latin typeface="Meiryo UI" panose="020B0604030504040204" pitchFamily="50" charset="-128"/>
                <a:ea typeface="Meiryo UI" panose="020B0604030504040204" pitchFamily="50" charset="-128"/>
              </a:rPr>
              <a:t>精算</a:t>
            </a:r>
          </a:p>
        </p:txBody>
      </p:sp>
      <p:sp>
        <p:nvSpPr>
          <p:cNvPr id="74" name="矢印: 五方向 73">
            <a:extLst>
              <a:ext uri="{FF2B5EF4-FFF2-40B4-BE49-F238E27FC236}">
                <a16:creationId xmlns:a16="http://schemas.microsoft.com/office/drawing/2014/main" id="{C606A480-BA49-4C92-B178-E96BE3FAE08F}"/>
              </a:ext>
            </a:extLst>
          </p:cNvPr>
          <p:cNvSpPr/>
          <p:nvPr/>
        </p:nvSpPr>
        <p:spPr>
          <a:xfrm>
            <a:off x="4254569" y="6544507"/>
            <a:ext cx="1726437" cy="216000"/>
          </a:xfrm>
          <a:prstGeom prst="homePlat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0" rtlCol="0" anchor="ctr">
            <a:noAutofit/>
          </a:bodyPr>
          <a:lstStyle/>
          <a:p>
            <a:r>
              <a:rPr kumimoji="1" lang="ja-JP" altLang="en-US" sz="1050" dirty="0">
                <a:solidFill>
                  <a:schemeClr val="accent5">
                    <a:lumMod val="50000"/>
                  </a:schemeClr>
                </a:solidFill>
                <a:latin typeface="Meiryo UI" panose="020B0604030504040204" pitchFamily="50" charset="-128"/>
                <a:ea typeface="Meiryo UI" panose="020B0604030504040204" pitchFamily="50" charset="-128"/>
              </a:rPr>
              <a:t>負担金の精算に向けた分析</a:t>
            </a:r>
            <a:endParaRPr kumimoji="1" lang="en-US" altLang="ja-JP" sz="105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72" name="矢印: 山形 71">
            <a:extLst>
              <a:ext uri="{FF2B5EF4-FFF2-40B4-BE49-F238E27FC236}">
                <a16:creationId xmlns:a16="http://schemas.microsoft.com/office/drawing/2014/main" id="{B35024AC-0FFE-4EFD-962A-0B4883E416E2}"/>
              </a:ext>
            </a:extLst>
          </p:cNvPr>
          <p:cNvSpPr/>
          <p:nvPr/>
        </p:nvSpPr>
        <p:spPr>
          <a:xfrm>
            <a:off x="960073" y="3374039"/>
            <a:ext cx="7791768" cy="288000"/>
          </a:xfrm>
          <a:prstGeom prst="chevron">
            <a:avLst/>
          </a:prstGeom>
          <a:solidFill>
            <a:srgbClr val="C0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rPr>
              <a:t>R8</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57" name="図形 56">
            <a:extLst>
              <a:ext uri="{FF2B5EF4-FFF2-40B4-BE49-F238E27FC236}">
                <a16:creationId xmlns:a16="http://schemas.microsoft.com/office/drawing/2014/main" id="{9A1FA85F-AAD6-4D15-A3C2-F4173BDFDA01}"/>
              </a:ext>
            </a:extLst>
          </p:cNvPr>
          <p:cNvSpPr/>
          <p:nvPr/>
        </p:nvSpPr>
        <p:spPr>
          <a:xfrm rot="6105890" flipV="1">
            <a:off x="533783" y="2074359"/>
            <a:ext cx="1995495" cy="948718"/>
          </a:xfrm>
          <a:prstGeom prst="swooshArrow">
            <a:avLst>
              <a:gd name="adj1" fmla="val 24003"/>
              <a:gd name="adj2" fmla="val 42245"/>
            </a:avLst>
          </a:prstGeom>
          <a:solidFill>
            <a:srgbClr val="FF0000">
              <a:alpha val="62000"/>
            </a:srgb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spTree>
    <p:extLst>
      <p:ext uri="{BB962C8B-B14F-4D97-AF65-F5344CB8AC3E}">
        <p14:creationId xmlns:p14="http://schemas.microsoft.com/office/powerpoint/2010/main" val="76620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85E2668-8CEE-0AF9-9279-27D5BEA953DF}"/>
              </a:ext>
            </a:extLst>
          </p:cNvPr>
          <p:cNvSpPr txBox="1"/>
          <p:nvPr/>
        </p:nvSpPr>
        <p:spPr>
          <a:xfrm>
            <a:off x="167648" y="1401853"/>
            <a:ext cx="8808704" cy="143328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変化する患者・地域ニーズを的確に反映した医療提供体制を整備し、効率的かつ質の高い</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医療提供を実現する。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将来にわたって機構がその役割を果たし続けられるよう、経営基盤・組織運営体制の強化を</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図り、持続可能な病院経営を確立する。</a:t>
            </a:r>
            <a:endParaRPr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E38AB99-67B1-AF29-D2BF-F413EFC7E02F}"/>
              </a:ext>
            </a:extLst>
          </p:cNvPr>
          <p:cNvSpPr txBox="1"/>
          <p:nvPr/>
        </p:nvSpPr>
        <p:spPr>
          <a:xfrm>
            <a:off x="71997" y="955542"/>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１）めざすべき方向性</a:t>
            </a:r>
            <a:endParaRPr lang="en-US" altLang="ja-JP" sz="16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FDA2FD19-95A4-0A9E-B7FE-5922CB5E0431}"/>
              </a:ext>
            </a:extLst>
          </p:cNvPr>
          <p:cNvSpPr txBox="1"/>
          <p:nvPr/>
        </p:nvSpPr>
        <p:spPr>
          <a:xfrm>
            <a:off x="-3"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44B5FB8-34E0-4A7F-3152-C9D097311D1B}"/>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４．めざすべき方向性・目標</a:t>
            </a:r>
          </a:p>
        </p:txBody>
      </p:sp>
      <p:sp>
        <p:nvSpPr>
          <p:cNvPr id="7" name="テキスト ボックス 6">
            <a:extLst>
              <a:ext uri="{FF2B5EF4-FFF2-40B4-BE49-F238E27FC236}">
                <a16:creationId xmlns:a16="http://schemas.microsoft.com/office/drawing/2014/main" id="{8145E145-F712-428B-A373-F192BA1FC459}"/>
              </a:ext>
            </a:extLst>
          </p:cNvPr>
          <p:cNvSpPr txBox="1"/>
          <p:nvPr/>
        </p:nvSpPr>
        <p:spPr>
          <a:xfrm>
            <a:off x="71997" y="3090446"/>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２）経営改善目標</a:t>
            </a:r>
            <a:endParaRPr lang="en-US" altLang="ja-JP" sz="1600" b="1">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3B851AF-9E4A-4030-9C62-704064EFEE58}"/>
              </a:ext>
            </a:extLst>
          </p:cNvPr>
          <p:cNvSpPr txBox="1"/>
          <p:nvPr/>
        </p:nvSpPr>
        <p:spPr>
          <a:xfrm>
            <a:off x="167648" y="3552111"/>
            <a:ext cx="8808704" cy="1673239"/>
          </a:xfrm>
          <a:prstGeom prst="rect">
            <a:avLst/>
          </a:prstGeom>
          <a:noFill/>
        </p:spPr>
        <p:txBody>
          <a:bodyPr wrap="square" rtlCol="0" anchor="ctr" anchorCtr="0">
            <a:noAutofit/>
          </a:bodyPr>
          <a:lstStyle/>
          <a:p>
            <a:r>
              <a:rPr lang="ja-JP" altLang="en-US" dirty="0">
                <a:latin typeface="Meiryo UI" panose="020B0604030504040204" pitchFamily="50" charset="-128"/>
                <a:ea typeface="Meiryo UI" panose="020B0604030504040204" pitchFamily="50" charset="-128"/>
              </a:rPr>
              <a:t>◆　第５期中期目標期間中の早期に</a:t>
            </a:r>
            <a:r>
              <a:rPr lang="ja-JP" altLang="en-US" b="1" u="sng" dirty="0">
                <a:solidFill>
                  <a:srgbClr val="FE4401"/>
                </a:solidFill>
                <a:latin typeface="Meiryo UI" panose="020B0604030504040204" pitchFamily="50" charset="-128"/>
                <a:ea typeface="Meiryo UI" panose="020B0604030504040204" pitchFamily="50" charset="-128"/>
              </a:rPr>
              <a:t>経常収支比率</a:t>
            </a:r>
            <a:r>
              <a:rPr lang="en-US" altLang="ja-JP" b="1" u="sng" dirty="0">
                <a:solidFill>
                  <a:srgbClr val="FE4401"/>
                </a:solidFill>
                <a:latin typeface="Meiryo UI" panose="020B0604030504040204" pitchFamily="50" charset="-128"/>
                <a:ea typeface="Meiryo UI" panose="020B0604030504040204" pitchFamily="50" charset="-128"/>
              </a:rPr>
              <a:t>100%</a:t>
            </a:r>
            <a:r>
              <a:rPr lang="ja-JP" altLang="en-US" b="1" u="sng" dirty="0">
                <a:solidFill>
                  <a:srgbClr val="FE4401"/>
                </a:solidFill>
                <a:latin typeface="Meiryo UI" panose="020B0604030504040204" pitchFamily="50" charset="-128"/>
                <a:ea typeface="Meiryo UI" panose="020B0604030504040204" pitchFamily="50" charset="-128"/>
              </a:rPr>
              <a:t>以上を達成</a:t>
            </a:r>
            <a:r>
              <a:rPr lang="ja-JP" altLang="en-US" dirty="0">
                <a:latin typeface="Meiryo UI" panose="020B0604030504040204" pitchFamily="50" charset="-128"/>
                <a:ea typeface="Meiryo UI" panose="020B0604030504040204" pitchFamily="50" charset="-128"/>
              </a:rPr>
              <a:t>しこれを維持するとと</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もに、第６期中期目標期間中（令和</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年度まで）に</a:t>
            </a:r>
            <a:r>
              <a:rPr lang="ja-JP" altLang="en-US" b="1" u="sng" dirty="0">
                <a:solidFill>
                  <a:srgbClr val="FE4401"/>
                </a:solidFill>
                <a:latin typeface="Meiryo UI" panose="020B0604030504040204" pitchFamily="50" charset="-128"/>
                <a:ea typeface="Meiryo UI" panose="020B0604030504040204" pitchFamily="50" charset="-128"/>
              </a:rPr>
              <a:t>累積欠損を解消</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lang="ja-JP" altLang="en-US" b="1" u="sng" dirty="0">
                <a:solidFill>
                  <a:srgbClr val="FE4401"/>
                </a:solidFill>
                <a:latin typeface="Meiryo UI" panose="020B0604030504040204" pitchFamily="50" charset="-128"/>
                <a:ea typeface="Meiryo UI" panose="020B0604030504040204" pitchFamily="50" charset="-128"/>
              </a:rPr>
              <a:t>抜本的な経営改革に取り組む</a:t>
            </a:r>
            <a:r>
              <a:rPr lang="ja-JP" altLang="en-US" dirty="0">
                <a:latin typeface="Meiryo UI" panose="020B0604030504040204" pitchFamily="50" charset="-128"/>
                <a:ea typeface="Meiryo UI" panose="020B0604030504040204" pitchFamily="50" charset="-128"/>
              </a:rPr>
              <a:t>とともに、機構の取組・医療を支える府の支援のあり方を整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理し、</a:t>
            </a:r>
            <a:r>
              <a:rPr lang="ja-JP" altLang="en-US" b="1" u="sng" dirty="0">
                <a:solidFill>
                  <a:srgbClr val="FE4401"/>
                </a:solidFill>
                <a:latin typeface="Meiryo UI" panose="020B0604030504040204" pitchFamily="50" charset="-128"/>
                <a:ea typeface="Meiryo UI" panose="020B0604030504040204" pitchFamily="50" charset="-128"/>
              </a:rPr>
              <a:t>適切な規模の運営費負担金を確保</a:t>
            </a:r>
            <a:r>
              <a:rPr lang="ja-JP" altLang="en-US" dirty="0">
                <a:latin typeface="Meiryo UI" panose="020B0604030504040204" pitchFamily="50" charset="-128"/>
                <a:ea typeface="Meiryo UI" panose="020B0604030504040204" pitchFamily="50" charset="-128"/>
              </a:rPr>
              <a:t>する。</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0942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A6CC95-6636-485A-8318-1146BC3A2D18}"/>
              </a:ext>
            </a:extLst>
          </p:cNvPr>
          <p:cNvSpPr txBox="1"/>
          <p:nvPr/>
        </p:nvSpPr>
        <p:spPr>
          <a:xfrm>
            <a:off x="71999" y="3960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D108E354-5B07-46E2-AE94-D4B09C18232A}"/>
              </a:ext>
            </a:extLst>
          </p:cNvPr>
          <p:cNvSpPr txBox="1"/>
          <p:nvPr/>
        </p:nvSpPr>
        <p:spPr>
          <a:xfrm>
            <a:off x="71999" y="1042331"/>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センターの現状</a:t>
            </a:r>
          </a:p>
        </p:txBody>
      </p:sp>
      <p:sp>
        <p:nvSpPr>
          <p:cNvPr id="8" name="テキスト ボックス 7">
            <a:extLst>
              <a:ext uri="{FF2B5EF4-FFF2-40B4-BE49-F238E27FC236}">
                <a16:creationId xmlns:a16="http://schemas.microsoft.com/office/drawing/2014/main" id="{D56611BB-C1DD-65B1-FA1A-147ECC1E6D98}"/>
              </a:ext>
            </a:extLst>
          </p:cNvPr>
          <p:cNvSpPr txBox="1"/>
          <p:nvPr/>
        </p:nvSpPr>
        <p:spPr>
          <a:xfrm>
            <a:off x="71999" y="734554"/>
            <a:ext cx="3257941"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6" name="テキスト ボックス 15">
            <a:extLst>
              <a:ext uri="{FF2B5EF4-FFF2-40B4-BE49-F238E27FC236}">
                <a16:creationId xmlns:a16="http://schemas.microsoft.com/office/drawing/2014/main" id="{98934ACE-06A0-4906-887D-5CB8B7B9014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4CB1146-89B8-4EA9-8524-167135C72765}"/>
              </a:ext>
            </a:extLst>
          </p:cNvPr>
          <p:cNvSpPr/>
          <p:nvPr/>
        </p:nvSpPr>
        <p:spPr>
          <a:xfrm>
            <a:off x="150299" y="1310253"/>
            <a:ext cx="8921700" cy="52475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心疾患・脳血管疾患等に対する高度専門医療の提供、救急医療の体制の強化や充実、基幹災害拠点病院として災</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害医療や</a:t>
            </a:r>
            <a:r>
              <a:rPr lang="en-US" altLang="ja-JP" sz="1400" dirty="0">
                <a:solidFill>
                  <a:schemeClr val="tx1"/>
                </a:solidFill>
                <a:latin typeface="Meiryo UI" panose="020B0604030504040204" pitchFamily="50" charset="-128"/>
                <a:ea typeface="Meiryo UI" panose="020B0604030504040204" pitchFamily="50" charset="-128"/>
              </a:rPr>
              <a:t>DMAT</a:t>
            </a:r>
            <a:r>
              <a:rPr lang="ja-JP" altLang="en-US" sz="1400" dirty="0">
                <a:solidFill>
                  <a:schemeClr val="tx1"/>
                </a:solidFill>
                <a:latin typeface="Meiryo UI" panose="020B0604030504040204" pitchFamily="50" charset="-128"/>
                <a:ea typeface="Meiryo UI" panose="020B0604030504040204" pitchFamily="50" charset="-128"/>
              </a:rPr>
              <a:t>研修の実施による府域の災害対応力の強化などの取組を実施。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1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pPr>
              <a:spcBef>
                <a:spcPts val="600"/>
              </a:spcBef>
            </a:pPr>
            <a:r>
              <a:rPr lang="ja-JP" altLang="en-US" sz="1400" dirty="0">
                <a:solidFill>
                  <a:schemeClr val="tx1"/>
                </a:solidFill>
                <a:latin typeface="Meiryo UI" panose="020B0604030504040204" pitchFamily="50" charset="-128"/>
                <a:ea typeface="Meiryo UI" panose="020B0604030504040204" pitchFamily="50" charset="-128"/>
              </a:rPr>
              <a:t>・　コロナ前の令和元年度は、救急受入件数、病床利用率を高水準で維持し、精神科病棟も通常稼働していたため売上</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水準は過去最高水準であった。それに加えて、適正な人員配置により労働分配率も低く、経営状況は良好な状態であった。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令和２年度以降は、新型コロナの拡大、サイバー攻撃の影響に加え、直近の物価高騰の影響を受け、令和６年度にかけ</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て医業費用が約</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億円増加し、利益水準が大幅に低下しているものの、医業収益は令和元年度を上回っている。</a:t>
            </a:r>
            <a:endParaRPr lang="en-US" altLang="ja-JP" sz="1400" dirty="0">
              <a:solidFill>
                <a:schemeClr val="tx1"/>
              </a:solidFill>
              <a:latin typeface="Meiryo UI" panose="020B0604030504040204" pitchFamily="50" charset="-128"/>
              <a:ea typeface="Meiryo UI" panose="020B0604030504040204" pitchFamily="50" charset="-128"/>
            </a:endParaRPr>
          </a:p>
          <a:p>
            <a:pPr marL="179388" indent="-179388"/>
            <a:r>
              <a:rPr lang="ja-JP" altLang="en-US" sz="1400" dirty="0">
                <a:solidFill>
                  <a:schemeClr val="tx1"/>
                </a:solidFill>
                <a:latin typeface="Meiryo UI" panose="020B0604030504040204" pitchFamily="50" charset="-128"/>
                <a:ea typeface="Meiryo UI" panose="020B0604030504040204" pitchFamily="50" charset="-128"/>
              </a:rPr>
              <a:t>・　救急受入及び病床利用率は改善傾向にあるが、人口動態等社会環境の変化による医療需要の構造変化や働き方改革に伴う労働時間規制等の影響もありピークだった令和元年度の水準には至っていない。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特定麻酔看護師へのタスクシフトや自家麻酔枠の拡充など、これまでにない様々な取り組みを行っているが、手術室機能を</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十分に活用するためには、麻酔科医師の確保が課題となっている。</a:t>
            </a:r>
            <a:endParaRPr lang="ja-JP" altLang="en-US" sz="1400" strike="sngStrike"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医業ベースの売上水準は令和６年度時点で回復傾向にある。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一方で、売上水準の回復以上に、令和２年度以降の医業費用の増加が上回っており、赤字拡大要因は医業費用（とり</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わけ経費の中でも委託費）の増加となっている。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物価高騰の影響を受けているため、自助努力での費用削減の実現は難しいことが想定されるが、赤字額の縮小には医業</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費用の低減・適正化が必須となる。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1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当センターが所在する大阪市医療圏は、今後も、救急搬送件数の増加、特に、高齢者救急の増加が見込まれている。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また、少子化に伴い小児周産期医療ニーズの減少が見込まれる。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ECE4876B-CA84-DDAF-1127-6BC583EFECA5}"/>
              </a:ext>
            </a:extLst>
          </p:cNvPr>
          <p:cNvSpPr txBox="1"/>
          <p:nvPr/>
        </p:nvSpPr>
        <p:spPr>
          <a:xfrm>
            <a:off x="-1" y="0"/>
            <a:ext cx="9144000" cy="369332"/>
          </a:xfrm>
          <a:prstGeom prst="rect">
            <a:avLst/>
          </a:prstGeom>
          <a:solidFill>
            <a:srgbClr val="002D89"/>
          </a:solidFill>
          <a:ln>
            <a:noFill/>
          </a:ln>
        </p:spPr>
        <p:txBody>
          <a:bodyPr wrap="square" rtlCol="0">
            <a:spAutoFit/>
          </a:bodyPr>
          <a:lstStyle/>
          <a:p>
            <a:r>
              <a:rPr lang="ja-JP" altLang="en-US" b="1" dirty="0">
                <a:solidFill>
                  <a:schemeClr val="bg1"/>
                </a:solidFill>
                <a:latin typeface="Meiryo UI" panose="020B0604030504040204" pitchFamily="50" charset="-128"/>
                <a:ea typeface="Meiryo UI" panose="020B0604030504040204" pitchFamily="50" charset="-128"/>
              </a:rPr>
              <a:t>５．目標達成に向けた取組</a:t>
            </a:r>
            <a:endParaRPr lang="en-US" altLang="ja-JP" b="1"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701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D89E300-4629-4FC2-987C-F9A4BB109A6A}"/>
              </a:ext>
            </a:extLst>
          </p:cNvPr>
          <p:cNvPicPr>
            <a:picLocks noChangeAspect="1"/>
          </p:cNvPicPr>
          <p:nvPr/>
        </p:nvPicPr>
        <p:blipFill>
          <a:blip r:embed="rId2"/>
          <a:stretch>
            <a:fillRect/>
          </a:stretch>
        </p:blipFill>
        <p:spPr>
          <a:xfrm>
            <a:off x="54472" y="4103317"/>
            <a:ext cx="9035055" cy="2572735"/>
          </a:xfrm>
          <a:prstGeom prst="rect">
            <a:avLst/>
          </a:prstGeom>
        </p:spPr>
      </p:pic>
      <p:sp>
        <p:nvSpPr>
          <p:cNvPr id="20" name="テキスト ボックス 19">
            <a:extLst>
              <a:ext uri="{FF2B5EF4-FFF2-40B4-BE49-F238E27FC236}">
                <a16:creationId xmlns:a16="http://schemas.microsoft.com/office/drawing/2014/main" id="{876C8713-AE5F-4926-872C-BD1C5466796D}"/>
              </a:ext>
            </a:extLst>
          </p:cNvPr>
          <p:cNvSpPr txBox="1"/>
          <p:nvPr/>
        </p:nvSpPr>
        <p:spPr>
          <a:xfrm>
            <a:off x="-1" y="661241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11</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82BB5F09-6937-58DB-F756-5851D8655219}"/>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46AE97F4-4D00-385A-DE7D-7EE677CD76FC}"/>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1" name="テキスト ボックス 10">
            <a:extLst>
              <a:ext uri="{FF2B5EF4-FFF2-40B4-BE49-F238E27FC236}">
                <a16:creationId xmlns:a16="http://schemas.microsoft.com/office/drawing/2014/main" id="{06F506A4-4F44-95A3-8DCF-7849B539079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12" name="テキスト ボックス 11">
            <a:extLst>
              <a:ext uri="{FF2B5EF4-FFF2-40B4-BE49-F238E27FC236}">
                <a16:creationId xmlns:a16="http://schemas.microsoft.com/office/drawing/2014/main" id="{1F565EBA-925F-9600-B470-CB66B7B5447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2" name="テキスト ボックス 1">
            <a:extLst>
              <a:ext uri="{FF2B5EF4-FFF2-40B4-BE49-F238E27FC236}">
                <a16:creationId xmlns:a16="http://schemas.microsoft.com/office/drawing/2014/main" id="{DC1B3B74-DCD0-DFBE-B24D-902335D34205}"/>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コロナ禍やシステム障害で落ち込んだ患者数は回復傾向にあるものの、コロナ前の令和元年度水準には戻っていない。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医師確保の課題がある中、タスクシフトなどの取組により手術・救急診療体制の確保に努めている。</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59B32BE-30C1-8D03-F51A-F3029B2F7BA6}"/>
              </a:ext>
            </a:extLst>
          </p:cNvPr>
          <p:cNvSpPr txBox="1"/>
          <p:nvPr/>
        </p:nvSpPr>
        <p:spPr>
          <a:xfrm>
            <a:off x="1767027" y="665380"/>
            <a:ext cx="2256333" cy="200055"/>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※R2</a:t>
            </a:r>
            <a:r>
              <a:rPr kumimoji="1" lang="ja-JP" altLang="en-US" sz="700" dirty="0">
                <a:latin typeface="Meiryo UI" panose="020B0604030504040204" pitchFamily="50" charset="-128"/>
                <a:ea typeface="Meiryo UI" panose="020B0604030504040204" pitchFamily="50" charset="-128"/>
              </a:rPr>
              <a:t>～</a:t>
            </a:r>
            <a:r>
              <a:rPr kumimoji="1" lang="en-US" altLang="ja-JP" sz="700" dirty="0">
                <a:latin typeface="Meiryo UI" panose="020B0604030504040204" pitchFamily="50" charset="-128"/>
                <a:ea typeface="Meiryo UI" panose="020B0604030504040204" pitchFamily="50" charset="-128"/>
              </a:rPr>
              <a:t>R4</a:t>
            </a:r>
            <a:r>
              <a:rPr kumimoji="1" lang="ja-JP" altLang="en-US" sz="700" dirty="0">
                <a:latin typeface="Meiryo UI" panose="020B0604030504040204" pitchFamily="50" charset="-128"/>
                <a:ea typeface="Meiryo UI" panose="020B0604030504040204" pitchFamily="50" charset="-128"/>
              </a:rPr>
              <a:t>はコロナ重症センターの実績を含む</a:t>
            </a:r>
            <a:endParaRPr kumimoji="1" lang="en-US" altLang="ja-JP" sz="7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4B38184-6F27-7C56-4D19-5378DDF5A6ED}"/>
              </a:ext>
            </a:extLst>
          </p:cNvPr>
          <p:cNvSpPr txBox="1"/>
          <p:nvPr/>
        </p:nvSpPr>
        <p:spPr>
          <a:xfrm>
            <a:off x="2437926" y="1476789"/>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B857634-9358-C58F-4B90-52C1004F41EF}"/>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F9411C0A-9842-4455-B493-F5CC8C60F87B}"/>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7" name="テキスト ボックス 26">
            <a:extLst>
              <a:ext uri="{FF2B5EF4-FFF2-40B4-BE49-F238E27FC236}">
                <a16:creationId xmlns:a16="http://schemas.microsoft.com/office/drawing/2014/main" id="{3B7A20AA-1C7C-4221-B2CD-69207C39BFA7}"/>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30" name="テキスト ボックス 29">
            <a:extLst>
              <a:ext uri="{FF2B5EF4-FFF2-40B4-BE49-F238E27FC236}">
                <a16:creationId xmlns:a16="http://schemas.microsoft.com/office/drawing/2014/main" id="{B05175E5-93A8-4469-BD83-76C1BDB041FF}"/>
              </a:ext>
            </a:extLst>
          </p:cNvPr>
          <p:cNvSpPr txBox="1"/>
          <p:nvPr/>
        </p:nvSpPr>
        <p:spPr>
          <a:xfrm>
            <a:off x="67357" y="393919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4" name="テキスト ボックス 33">
            <a:extLst>
              <a:ext uri="{FF2B5EF4-FFF2-40B4-BE49-F238E27FC236}">
                <a16:creationId xmlns:a16="http://schemas.microsoft.com/office/drawing/2014/main" id="{76A91E06-B919-4796-ADF1-98A20E814043}"/>
              </a:ext>
            </a:extLst>
          </p:cNvPr>
          <p:cNvSpPr txBox="1"/>
          <p:nvPr/>
        </p:nvSpPr>
        <p:spPr>
          <a:xfrm>
            <a:off x="3151330" y="3931996"/>
            <a:ext cx="13873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手術件数の推移</a:t>
            </a:r>
            <a:endParaRPr lang="ja-JP" altLang="ja-JP" sz="10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0D03C7A6-B37B-401B-8762-576037688230}"/>
              </a:ext>
            </a:extLst>
          </p:cNvPr>
          <p:cNvSpPr txBox="1"/>
          <p:nvPr/>
        </p:nvSpPr>
        <p:spPr>
          <a:xfrm>
            <a:off x="6115296" y="3938743"/>
            <a:ext cx="1613137"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救急搬送件数の推移</a:t>
            </a:r>
            <a:endParaRPr lang="ja-JP" altLang="ja-JP" sz="10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B7CEF2DB-5C65-4EA1-981E-3446ADA90EC2}"/>
              </a:ext>
            </a:extLst>
          </p:cNvPr>
          <p:cNvPicPr>
            <a:picLocks noChangeAspect="1"/>
          </p:cNvPicPr>
          <p:nvPr/>
        </p:nvPicPr>
        <p:blipFill>
          <a:blip r:embed="rId3"/>
          <a:stretch>
            <a:fillRect/>
          </a:stretch>
        </p:blipFill>
        <p:spPr>
          <a:xfrm>
            <a:off x="94100" y="1510768"/>
            <a:ext cx="8955800" cy="2359356"/>
          </a:xfrm>
          <a:prstGeom prst="rect">
            <a:avLst/>
          </a:prstGeom>
        </p:spPr>
      </p:pic>
    </p:spTree>
    <p:extLst>
      <p:ext uri="{BB962C8B-B14F-4D97-AF65-F5344CB8AC3E}">
        <p14:creationId xmlns:p14="http://schemas.microsoft.com/office/powerpoint/2010/main" val="93282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1684B24-723F-4BD4-AE42-C6D182052C5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41C029C9-E618-4CE7-AC41-8D81A188621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4230C00-3196-4EE9-8361-65EFF7A1EEDB}"/>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16D9169F-E5FE-4A03-91CD-8F5C84705B64}"/>
              </a:ext>
            </a:extLst>
          </p:cNvPr>
          <p:cNvSpPr txBox="1"/>
          <p:nvPr/>
        </p:nvSpPr>
        <p:spPr>
          <a:xfrm>
            <a:off x="72000" y="607308"/>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13" name="テキスト ボックス 12">
            <a:extLst>
              <a:ext uri="{FF2B5EF4-FFF2-40B4-BE49-F238E27FC236}">
                <a16:creationId xmlns:a16="http://schemas.microsoft.com/office/drawing/2014/main" id="{7CD202CC-195C-46CD-8F5D-8FE3C81AAFE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12</a:t>
            </a:r>
          </a:p>
        </p:txBody>
      </p:sp>
      <p:sp>
        <p:nvSpPr>
          <p:cNvPr id="20" name="テキスト ボックス 19">
            <a:extLst>
              <a:ext uri="{FF2B5EF4-FFF2-40B4-BE49-F238E27FC236}">
                <a16:creationId xmlns:a16="http://schemas.microsoft.com/office/drawing/2014/main" id="{68C3355F-BE68-6EC6-8F45-7208868848AF}"/>
              </a:ext>
            </a:extLst>
          </p:cNvPr>
          <p:cNvSpPr txBox="1"/>
          <p:nvPr/>
        </p:nvSpPr>
        <p:spPr>
          <a:xfrm>
            <a:off x="315846" y="154370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大阪急性期・総合医療センターの損益計算書の経年推移（単位：百万円）</a:t>
            </a:r>
          </a:p>
        </p:txBody>
      </p:sp>
      <p:sp>
        <p:nvSpPr>
          <p:cNvPr id="23" name="テキスト ボックス 22">
            <a:extLst>
              <a:ext uri="{FF2B5EF4-FFF2-40B4-BE49-F238E27FC236}">
                <a16:creationId xmlns:a16="http://schemas.microsoft.com/office/drawing/2014/main" id="{E1DCC25E-98F8-4E62-3E2B-91D8D1D3DE13}"/>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令和元年度よりコロナ禍やシステム障害で一時的に低下した医業収益は回復・増加傾向にある。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一方で、営業費用の増加が大きく、医業収益の伸びだけでは増加する費用を賄うことができない収支構造となっている。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プレースホルダー 3">
            <a:extLst>
              <a:ext uri="{FF2B5EF4-FFF2-40B4-BE49-F238E27FC236}">
                <a16:creationId xmlns:a16="http://schemas.microsoft.com/office/drawing/2014/main" id="{99C9C536-5F4C-6F4A-1F4C-CFFC8E70A9BB}"/>
              </a:ext>
            </a:extLst>
          </p:cNvPr>
          <p:cNvSpPr txBox="1">
            <a:spLocks/>
          </p:cNvSpPr>
          <p:nvPr/>
        </p:nvSpPr>
        <p:spPr>
          <a:xfrm>
            <a:off x="315846" y="627434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88F47FBB-FEAE-4939-8E91-6728200D06DA}"/>
              </a:ext>
            </a:extLst>
          </p:cNvPr>
          <p:cNvGraphicFramePr>
            <a:graphicFrameLocks noGrp="1"/>
          </p:cNvGraphicFramePr>
          <p:nvPr>
            <p:extLst>
              <p:ext uri="{D42A27DB-BD31-4B8C-83A1-F6EECF244321}">
                <p14:modId xmlns:p14="http://schemas.microsoft.com/office/powerpoint/2010/main" val="3158423593"/>
              </p:ext>
            </p:extLst>
          </p:nvPr>
        </p:nvGraphicFramePr>
        <p:xfrm>
          <a:off x="333264" y="1798313"/>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32,772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36,796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33,178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29,028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30,644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28,781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31,342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33,899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33,513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34,999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4,694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2,660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a:t>
                      </a: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2,729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29,028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30,644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28,781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31,342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79208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BFDBD62-B6A9-43D0-86B0-57491D4F070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A56C0977-4209-47C3-99EA-D4635417A8B7}"/>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56C73AF-D454-492C-AF46-FDDC53143A88}"/>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B9A74B6C-3F71-475B-BE4C-55093D2161AA}"/>
              </a:ext>
            </a:extLst>
          </p:cNvPr>
          <p:cNvSpPr txBox="1"/>
          <p:nvPr/>
        </p:nvSpPr>
        <p:spPr>
          <a:xfrm>
            <a:off x="72000" y="607308"/>
            <a:ext cx="423003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7" name="テキスト プレースホルダー 3">
            <a:extLst>
              <a:ext uri="{FF2B5EF4-FFF2-40B4-BE49-F238E27FC236}">
                <a16:creationId xmlns:a16="http://schemas.microsoft.com/office/drawing/2014/main" id="{FED35238-FDA7-6525-082A-4D9290004D3A}"/>
              </a:ext>
            </a:extLst>
          </p:cNvPr>
          <p:cNvSpPr txBox="1">
            <a:spLocks/>
          </p:cNvSpPr>
          <p:nvPr/>
        </p:nvSpPr>
        <p:spPr>
          <a:xfrm>
            <a:off x="54581" y="6309185"/>
            <a:ext cx="8425539"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700</a:t>
            </a:r>
            <a:r>
              <a:rPr kumimoji="1" lang="ja-JP" altLang="en-US" sz="800" dirty="0">
                <a:solidFill>
                  <a:schemeClr val="tx1"/>
                </a:solidFill>
                <a:latin typeface="Meiryo UI" panose="020B0604030504040204" pitchFamily="50" charset="-128"/>
                <a:ea typeface="Meiryo UI" panose="020B0604030504040204" pitchFamily="50" charset="-128"/>
              </a:rPr>
              <a:t>床以上（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＝令和元年度：７、令和６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10</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5C25A290-9874-45A9-EBF4-6C96EAF93C9F}"/>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経営トレンドの比較では、当センターだけではなく、同規模病院も医業収益の伸びを営業費用の伸びが上回っている。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営業費用の伸びは当センターと同程度であるが、経費の増加率が著しく、経営悪化要因となっている。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6696FC2-31CE-3E6C-E882-4D0F6C4648AE}"/>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医業収益の増減率は、同規模病院に比べて低い。ただし、令和元年度の医業収益額は同規模病院と比べて、当センターの方が大きく、かつ、高水準にある。そのため、当センターの収益面における伸び率が同規模病院に比べて低い点は問題ないと考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また、下表の経営指標では、特に労働分配率の比率が低く、限られた人員で高いパフォーマンスを上げていることが確認できる。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営業費用の増減率では、当センターが</a:t>
            </a:r>
            <a:r>
              <a:rPr kumimoji="1" lang="en-US" altLang="ja-JP" sz="1100" dirty="0">
                <a:solidFill>
                  <a:schemeClr val="tx1"/>
                </a:solidFill>
                <a:latin typeface="Meiryo UI" panose="020B0604030504040204" pitchFamily="50" charset="-128"/>
                <a:ea typeface="Meiryo UI" panose="020B0604030504040204" pitchFamily="50" charset="-128"/>
              </a:rPr>
              <a:t>113</a:t>
            </a:r>
            <a:r>
              <a:rPr kumimoji="1" lang="ja-JP" altLang="en-US" sz="1100" dirty="0">
                <a:solidFill>
                  <a:schemeClr val="tx1"/>
                </a:solidFill>
                <a:latin typeface="Meiryo UI" panose="020B0604030504040204" pitchFamily="50" charset="-128"/>
                <a:ea typeface="Meiryo UI" panose="020B0604030504040204" pitchFamily="50" charset="-128"/>
              </a:rPr>
              <a:t>％に対して、同規模病院は</a:t>
            </a:r>
            <a:r>
              <a:rPr kumimoji="1" lang="en-US" altLang="ja-JP" sz="1100" dirty="0">
                <a:solidFill>
                  <a:schemeClr val="tx1"/>
                </a:solidFill>
                <a:latin typeface="Meiryo UI" panose="020B0604030504040204" pitchFamily="50" charset="-128"/>
                <a:ea typeface="Meiryo UI" panose="020B0604030504040204" pitchFamily="50" charset="-128"/>
              </a:rPr>
              <a:t>114</a:t>
            </a:r>
            <a:r>
              <a:rPr kumimoji="1" lang="ja-JP" altLang="en-US" sz="1100" dirty="0">
                <a:solidFill>
                  <a:schemeClr val="tx1"/>
                </a:solidFill>
                <a:latin typeface="Meiryo UI" panose="020B0604030504040204" pitchFamily="50" charset="-128"/>
                <a:ea typeface="Meiryo UI" panose="020B0604030504040204" pitchFamily="50" charset="-128"/>
              </a:rPr>
              <a:t>％とほぼ同水準となっている。内訳としては、給与費、材料費の伸びは同規模病院よりも抑えることができているが、経費の伸び率は大きくなっている。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97F9F93-E6A8-BB98-EAA1-9A8651AE4CD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13</a:t>
            </a:r>
          </a:p>
        </p:txBody>
      </p:sp>
      <p:sp>
        <p:nvSpPr>
          <p:cNvPr id="12" name="テキスト ボックス 11">
            <a:extLst>
              <a:ext uri="{FF2B5EF4-FFF2-40B4-BE49-F238E27FC236}">
                <a16:creationId xmlns:a16="http://schemas.microsoft.com/office/drawing/2014/main" id="{918089DE-D338-40D9-9ACF-CEB058C9BA97}"/>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5" name="表 14">
            <a:extLst>
              <a:ext uri="{FF2B5EF4-FFF2-40B4-BE49-F238E27FC236}">
                <a16:creationId xmlns:a16="http://schemas.microsoft.com/office/drawing/2014/main" id="{4E8AEF02-8C30-4848-8C1E-8746CB3146D4}"/>
              </a:ext>
            </a:extLst>
          </p:cNvPr>
          <p:cNvGraphicFramePr>
            <a:graphicFrameLocks noGrp="1"/>
          </p:cNvGraphicFramePr>
          <p:nvPr>
            <p:extLst>
              <p:ext uri="{D42A27DB-BD31-4B8C-83A1-F6EECF244321}">
                <p14:modId xmlns:p14="http://schemas.microsoft.com/office/powerpoint/2010/main" val="3140486250"/>
              </p:ext>
            </p:extLst>
          </p:nvPr>
        </p:nvGraphicFramePr>
        <p:xfrm>
          <a:off x="54582" y="1550126"/>
          <a:ext cx="6886931" cy="477531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大阪急性期・総合医療センター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700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床以上）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32,772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34,010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34,446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52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34,999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31,818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36,132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11,926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2,660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2,214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2,729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3,653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1,909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2,518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2,363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52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30,937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52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52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281602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D227E-F925-BADB-E528-E61A7C43A79B}"/>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89BAACA-61F5-260F-D721-147ABF023EE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77F8B7F6-EAAC-50FF-6B39-903FBE413994}"/>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222A324-353C-BBB6-152B-D7C577DB143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B063E328-E72A-D79E-F87C-6232798DAA50}"/>
              </a:ext>
            </a:extLst>
          </p:cNvPr>
          <p:cNvSpPr txBox="1"/>
          <p:nvPr/>
        </p:nvSpPr>
        <p:spPr>
          <a:xfrm>
            <a:off x="72000" y="607308"/>
            <a:ext cx="554775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経営悪化要因の特定（経費の経年推移、委託費の増減要因）</a:t>
            </a:r>
          </a:p>
        </p:txBody>
      </p:sp>
      <p:sp>
        <p:nvSpPr>
          <p:cNvPr id="18" name="テキスト ボックス 17">
            <a:extLst>
              <a:ext uri="{FF2B5EF4-FFF2-40B4-BE49-F238E27FC236}">
                <a16:creationId xmlns:a16="http://schemas.microsoft.com/office/drawing/2014/main" id="{E9D8486B-31B8-55B4-9795-13220BEB394A}"/>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経費の内訳として、委託費が大半を占めており、その委託費の増加額、増加率が大きい。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委託費の増加要因では、一部コロナ禍で拡大した委託範囲の見直し余地もあるが、大半が企業からの値上げなど社会</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情勢の影響によるものであった。ただし、利益改善を図るために、仕様範囲の見直しなど自助努力を進める必要がある。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8B1C834-DB99-8CCF-3AFB-3A6953B2A0F4}"/>
              </a:ext>
            </a:extLst>
          </p:cNvPr>
          <p:cNvGraphicFramePr>
            <a:graphicFrameLocks noGrp="1"/>
          </p:cNvGraphicFramePr>
          <p:nvPr>
            <p:extLst>
              <p:ext uri="{D42A27DB-BD31-4B8C-83A1-F6EECF244321}">
                <p14:modId xmlns:p14="http://schemas.microsoft.com/office/powerpoint/2010/main" val="114492546"/>
              </p:ext>
            </p:extLst>
          </p:nvPr>
        </p:nvGraphicFramePr>
        <p:xfrm>
          <a:off x="4344864" y="1949245"/>
          <a:ext cx="4752000" cy="43291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企業から値上げ交渉を受けている状況</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コロナ禍による守衛業務の拡大</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電子カルテ等のシステム関係費用の増加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建物の老朽化による建物保守人員増員・費用増</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433%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その他委託も物価高騰等の契約単価の上昇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0" name="テキスト ボックス 9">
            <a:extLst>
              <a:ext uri="{FF2B5EF4-FFF2-40B4-BE49-F238E27FC236}">
                <a16:creationId xmlns:a16="http://schemas.microsoft.com/office/drawing/2014/main" id="{96E38968-A71F-60CB-78CB-582FED6F2E5D}"/>
              </a:ext>
            </a:extLst>
          </p:cNvPr>
          <p:cNvSpPr txBox="1"/>
          <p:nvPr/>
        </p:nvSpPr>
        <p:spPr>
          <a:xfrm>
            <a:off x="52255" y="1707842"/>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B7242AE8-D7DE-CEB2-43AD-D1309030A408}"/>
              </a:ext>
            </a:extLst>
          </p:cNvPr>
          <p:cNvSpPr txBox="1"/>
          <p:nvPr/>
        </p:nvSpPr>
        <p:spPr>
          <a:xfrm>
            <a:off x="4336155" y="1676204"/>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CF59E910-F37F-96EE-E9FD-03EDC44F96E3}"/>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604E1BB-4099-A27F-E5FF-36EE7CE216A3}"/>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14</a:t>
            </a:r>
          </a:p>
        </p:txBody>
      </p:sp>
      <p:pic>
        <p:nvPicPr>
          <p:cNvPr id="9" name="図 8">
            <a:extLst>
              <a:ext uri="{FF2B5EF4-FFF2-40B4-BE49-F238E27FC236}">
                <a16:creationId xmlns:a16="http://schemas.microsoft.com/office/drawing/2014/main" id="{1C830531-DD47-40F7-8B77-7F61C69FDC76}"/>
              </a:ext>
            </a:extLst>
          </p:cNvPr>
          <p:cNvPicPr>
            <a:picLocks noChangeAspect="1"/>
          </p:cNvPicPr>
          <p:nvPr/>
        </p:nvPicPr>
        <p:blipFill>
          <a:blip r:embed="rId2"/>
          <a:stretch>
            <a:fillRect/>
          </a:stretch>
        </p:blipFill>
        <p:spPr>
          <a:xfrm>
            <a:off x="54416" y="1987084"/>
            <a:ext cx="4310246" cy="4535817"/>
          </a:xfrm>
          <a:prstGeom prst="rect">
            <a:avLst/>
          </a:prstGeom>
        </p:spPr>
      </p:pic>
    </p:spTree>
    <p:extLst>
      <p:ext uri="{BB962C8B-B14F-4D97-AF65-F5344CB8AC3E}">
        <p14:creationId xmlns:p14="http://schemas.microsoft.com/office/powerpoint/2010/main" val="331898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B5C0D-50EA-0B58-83EC-F288C40FD61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1758B5D-6F1A-50C6-DC4D-9A8C64273C8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FFA3846C-5335-06CD-6C2A-CC383BBEA5AD}"/>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147F747-1459-05C3-5414-08C531819A68}"/>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8" name="テキスト ボックス 7">
            <a:extLst>
              <a:ext uri="{FF2B5EF4-FFF2-40B4-BE49-F238E27FC236}">
                <a16:creationId xmlns:a16="http://schemas.microsoft.com/office/drawing/2014/main" id="{6C1BC791-BD8D-2B26-936F-4B2C4665B8F2}"/>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病院全体の収支構造を把握するために部門別原価計算を実施した。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病院全体の費用が増加している中で、約半数の部門が二次配賦後利益ないしは直接利益ベースで黒字を計上している。● 一部の部門が貢献利益の段階で赤字を計上しているが、手厚い人員配置の必要性など、政策医療としての要素が強い。</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C83142A0-ED68-2E79-94E7-A331E4639E00}"/>
              </a:ext>
            </a:extLst>
          </p:cNvPr>
          <p:cNvGraphicFramePr>
            <a:graphicFrameLocks noGrp="1"/>
          </p:cNvGraphicFramePr>
          <p:nvPr>
            <p:extLst>
              <p:ext uri="{D42A27DB-BD31-4B8C-83A1-F6EECF244321}">
                <p14:modId xmlns:p14="http://schemas.microsoft.com/office/powerpoint/2010/main" val="3629695821"/>
              </p:ext>
            </p:extLst>
          </p:nvPr>
        </p:nvGraphicFramePr>
        <p:xfrm>
          <a:off x="72000" y="1752570"/>
          <a:ext cx="9000000" cy="453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234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婦人・乳外・皮膚・血内・</a:t>
                      </a:r>
                      <a:r>
                        <a:rPr kumimoji="1" lang="en-US" altLang="ja-JP" sz="1000" dirty="0">
                          <a:solidFill>
                            <a:schemeClr val="tx1"/>
                          </a:solidFill>
                          <a:latin typeface="Meiryo UI" panose="020B0604030504040204" pitchFamily="50" charset="-128"/>
                          <a:ea typeface="Meiryo UI" panose="020B0604030504040204" pitchFamily="50" charset="-128"/>
                        </a:rPr>
                        <a:t>ER)</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心内・心外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6</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心内・免リ・眼科</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泌尿</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脳内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血内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呼内・呼外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整形</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耳鼻・救急・放治・免リ</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10</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消内・消外・口外</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消内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(CCU/3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(SCU/3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階南産科病棟</a:t>
                      </a:r>
                      <a:r>
                        <a:rPr kumimoji="1" lang="en-US" altLang="ja-JP" sz="1000" dirty="0">
                          <a:solidFill>
                            <a:schemeClr val="tx1"/>
                          </a:solidFill>
                          <a:latin typeface="Meiryo UI" panose="020B0604030504040204" pitchFamily="50" charset="-128"/>
                          <a:ea typeface="Meiryo UI" panose="020B0604030504040204" pitchFamily="50" charset="-128"/>
                        </a:rPr>
                        <a:t>(MFICU/</a:t>
                      </a:r>
                      <a:r>
                        <a:rPr kumimoji="1" lang="ja-JP" altLang="en-US" sz="1000" dirty="0">
                          <a:solidFill>
                            <a:schemeClr val="tx1"/>
                          </a:solidFill>
                          <a:latin typeface="Meiryo UI" panose="020B0604030504040204" pitchFamily="50" charset="-128"/>
                          <a:ea typeface="Meiryo UI" panose="020B0604030504040204" pitchFamily="50" charset="-128"/>
                        </a:rPr>
                        <a:t>母体・胎児集中治療室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救急・</a:t>
                      </a:r>
                      <a:r>
                        <a:rPr kumimoji="1" lang="en-US" altLang="ja-JP" sz="1000" dirty="0">
                          <a:solidFill>
                            <a:schemeClr val="tx1"/>
                          </a:solidFill>
                          <a:latin typeface="Meiryo UI" panose="020B0604030504040204" pitchFamily="50" charset="-128"/>
                          <a:ea typeface="Meiryo UI" panose="020B0604030504040204" pitchFamily="50" charset="-128"/>
                        </a:rPr>
                        <a:t>ER</a:t>
                      </a:r>
                      <a:r>
                        <a:rPr kumimoji="1" lang="ja-JP" altLang="en-US" sz="1000" dirty="0">
                          <a:solidFill>
                            <a:schemeClr val="tx1"/>
                          </a:solidFill>
                          <a:latin typeface="Meiryo UI" panose="020B0604030504040204" pitchFamily="50" charset="-128"/>
                          <a:ea typeface="Meiryo UI" panose="020B0604030504040204" pitchFamily="50" charset="-128"/>
                        </a:rPr>
                        <a:t>・総内・四肢</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階南病棟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腎内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糖内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脳内</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zh-CN" altLang="en-US" sz="1000" dirty="0">
                          <a:solidFill>
                            <a:schemeClr val="tx1"/>
                          </a:solidFill>
                          <a:latin typeface="Meiryo UI" panose="020B0604030504040204" pitchFamily="50" charset="-128"/>
                          <a:ea typeface="Meiryo UI" panose="020B0604030504040204" pitchFamily="50" charset="-128"/>
                        </a:rPr>
                        <a:t>形成</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脳外・脳内</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障害者病棟）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12</a:t>
                      </a:r>
                      <a:r>
                        <a:rPr kumimoji="1" lang="ja-JP" altLang="en-US" sz="1000" dirty="0">
                          <a:solidFill>
                            <a:schemeClr val="tx1"/>
                          </a:solidFill>
                          <a:latin typeface="Meiryo UI" panose="020B0604030504040204" pitchFamily="50" charset="-128"/>
                          <a:ea typeface="Meiryo UI" panose="020B0604030504040204" pitchFamily="50" charset="-128"/>
                        </a:rPr>
                        <a:t>階西病棟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回リハ病棟）</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(ICU/</a:t>
                      </a:r>
                      <a:r>
                        <a:rPr kumimoji="1" lang="ja-JP" altLang="en-US" sz="1000" dirty="0">
                          <a:solidFill>
                            <a:schemeClr val="tx1"/>
                          </a:solidFill>
                          <a:latin typeface="Meiryo UI" panose="020B0604030504040204" pitchFamily="50" charset="-128"/>
                          <a:ea typeface="Meiryo UI" panose="020B0604030504040204" pitchFamily="50" charset="-128"/>
                        </a:rPr>
                        <a:t>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北</a:t>
                      </a:r>
                      <a:r>
                        <a:rPr kumimoji="1" lang="en-US" altLang="ja-JP" sz="1000" dirty="0">
                          <a:solidFill>
                            <a:schemeClr val="tx1"/>
                          </a:solidFill>
                          <a:latin typeface="Meiryo UI" panose="020B0604030504040204" pitchFamily="50" charset="-128"/>
                          <a:ea typeface="Meiryo UI" panose="020B0604030504040204" pitchFamily="50" charset="-128"/>
                        </a:rPr>
                        <a:t>1</a:t>
                      </a:r>
                      <a:r>
                        <a:rPr kumimoji="1" lang="ja-JP" altLang="en-US" sz="1000" dirty="0">
                          <a:solidFill>
                            <a:schemeClr val="tx1"/>
                          </a:solidFill>
                          <a:latin typeface="Meiryo UI" panose="020B0604030504040204" pitchFamily="50" charset="-128"/>
                          <a:ea typeface="Meiryo UI" panose="020B0604030504040204" pitchFamily="50" charset="-128"/>
                        </a:rPr>
                        <a:t>階病棟</a:t>
                      </a:r>
                      <a:r>
                        <a:rPr kumimoji="1" lang="en-US" altLang="ja-JP" sz="1000" dirty="0">
                          <a:solidFill>
                            <a:schemeClr val="tx1"/>
                          </a:solidFill>
                          <a:latin typeface="Meiryo UI" panose="020B0604030504040204" pitchFamily="50" charset="-128"/>
                          <a:ea typeface="Meiryo UI" panose="020B0604030504040204" pitchFamily="50" charset="-128"/>
                        </a:rPr>
                        <a:t>(TCU/3</a:t>
                      </a:r>
                      <a:r>
                        <a:rPr kumimoji="1" lang="ja-JP" altLang="en-US" sz="1000" dirty="0">
                          <a:solidFill>
                            <a:schemeClr val="tx1"/>
                          </a:solidFill>
                          <a:latin typeface="Meiryo UI" panose="020B0604030504040204" pitchFamily="50" charset="-128"/>
                          <a:ea typeface="Meiryo UI" panose="020B0604030504040204" pitchFamily="50" charset="-128"/>
                        </a:rPr>
                        <a:t>次救急</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solidFill>
                            <a:schemeClr val="tx1"/>
                          </a:solidFill>
                          <a:latin typeface="Meiryo UI" panose="020B0604030504040204" pitchFamily="50" charset="-128"/>
                          <a:ea typeface="Meiryo UI" panose="020B0604030504040204" pitchFamily="50" charset="-128"/>
                        </a:rPr>
                        <a:t>外来部門</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階南新生児病棟</a:t>
                      </a:r>
                      <a:r>
                        <a:rPr kumimoji="1" lang="en-US" altLang="ja-JP" sz="1000" dirty="0">
                          <a:solidFill>
                            <a:schemeClr val="tx1"/>
                          </a:solidFill>
                          <a:latin typeface="Meiryo UI" panose="020B0604030504040204" pitchFamily="50" charset="-128"/>
                          <a:ea typeface="Meiryo UI" panose="020B0604030504040204" pitchFamily="50" charset="-128"/>
                        </a:rPr>
                        <a:t>(NICU</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GCU)</a:t>
                      </a: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階東病棟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精神科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44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直接利益で黒字を計上しているため、部門単体としては概ね課題がないが、病院全体のコストが賄うことができない利益水準となっている。要因として、主に政策医療を担う部門が多い。</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171450" indent="-171450">
                        <a:lnSpc>
                          <a:spcPct val="110000"/>
                        </a:lnSpc>
                        <a:buFont typeface="Arial" panose="020B0604020202020204" pitchFamily="34" charset="0"/>
                        <a:buChar cha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階南新生児病棟</a:t>
                      </a:r>
                      <a:r>
                        <a:rPr kumimoji="1" lang="ja-JP" altLang="en-US" sz="1000" strike="noStrike" dirty="0">
                          <a:solidFill>
                            <a:schemeClr val="tx1"/>
                          </a:solidFill>
                          <a:latin typeface="Meiryo UI" panose="020B0604030504040204" pitchFamily="50" charset="-128"/>
                          <a:ea typeface="Meiryo UI" panose="020B0604030504040204" pitchFamily="50" charset="-128"/>
                        </a:rPr>
                        <a:t>は</a:t>
                      </a:r>
                      <a:r>
                        <a:rPr kumimoji="1" lang="ja-JP" altLang="en-US" sz="1000" dirty="0">
                          <a:solidFill>
                            <a:schemeClr val="tx1"/>
                          </a:solidFill>
                          <a:latin typeface="Meiryo UI" panose="020B0604030504040204" pitchFamily="50" charset="-128"/>
                          <a:ea typeface="Meiryo UI" panose="020B0604030504040204" pitchFamily="50" charset="-128"/>
                        </a:rPr>
                        <a:t>患者数に限らず手厚い配置が求められ、精神科病棟は精神</a:t>
                      </a:r>
                      <a:r>
                        <a:rPr kumimoji="1" lang="ja-JP" altLang="en-US" sz="1000" strike="noStrike" dirty="0">
                          <a:solidFill>
                            <a:schemeClr val="tx1"/>
                          </a:solidFill>
                          <a:latin typeface="Meiryo UI" panose="020B0604030504040204" pitchFamily="50" charset="-128"/>
                          <a:ea typeface="Meiryo UI" panose="020B0604030504040204" pitchFamily="50" charset="-128"/>
                        </a:rPr>
                        <a:t>保健</a:t>
                      </a:r>
                      <a:r>
                        <a:rPr kumimoji="1" lang="ja-JP" altLang="en-US" sz="1000" dirty="0">
                          <a:solidFill>
                            <a:schemeClr val="tx1"/>
                          </a:solidFill>
                          <a:latin typeface="Meiryo UI" panose="020B0604030504040204" pitchFamily="50" charset="-128"/>
                          <a:ea typeface="Meiryo UI" panose="020B0604030504040204" pitchFamily="50" charset="-128"/>
                        </a:rPr>
                        <a:t>指定医不足により縮小稼働しており、貢献利益ベースで赤字を計上している。ただし、政策医療を担う部門である。</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DC9A62FE-D3BC-626A-D74B-0F234DB88408}"/>
              </a:ext>
            </a:extLst>
          </p:cNvPr>
          <p:cNvSpPr txBox="1">
            <a:spLocks/>
          </p:cNvSpPr>
          <p:nvPr/>
        </p:nvSpPr>
        <p:spPr>
          <a:xfrm>
            <a:off x="54582" y="63768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E68F59C-8103-E6C6-80F3-ADFB62535EBE}"/>
              </a:ext>
            </a:extLst>
          </p:cNvPr>
          <p:cNvSpPr txBox="1"/>
          <p:nvPr/>
        </p:nvSpPr>
        <p:spPr>
          <a:xfrm>
            <a:off x="71999" y="607308"/>
            <a:ext cx="6147825"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F0C6A4D4-F001-BF69-B1EE-4654B870F37B}"/>
              </a:ext>
            </a:extLst>
          </p:cNvPr>
          <p:cNvSpPr/>
          <p:nvPr/>
        </p:nvSpPr>
        <p:spPr>
          <a:xfrm flipV="1">
            <a:off x="1689971"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17311F1A-2DE3-6A2F-29AC-C1567220EC7A}"/>
              </a:ext>
            </a:extLst>
          </p:cNvPr>
          <p:cNvSpPr/>
          <p:nvPr/>
        </p:nvSpPr>
        <p:spPr>
          <a:xfrm flipV="1">
            <a:off x="3789508"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F8CBCDE2-A6AE-4355-F418-C9F394866AD6}"/>
              </a:ext>
            </a:extLst>
          </p:cNvPr>
          <p:cNvSpPr/>
          <p:nvPr/>
        </p:nvSpPr>
        <p:spPr>
          <a:xfrm flipV="1">
            <a:off x="7651759" y="4779444"/>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64EF217-821D-0BAA-0990-8AEBFCE9807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15</a:t>
            </a:r>
          </a:p>
        </p:txBody>
      </p:sp>
    </p:spTree>
    <p:extLst>
      <p:ext uri="{BB962C8B-B14F-4D97-AF65-F5344CB8AC3E}">
        <p14:creationId xmlns:p14="http://schemas.microsoft.com/office/powerpoint/2010/main" val="315250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85E6A-801F-FDB2-0824-FA5CC13BC51A}"/>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D86A2BC-FFF5-B807-3B5A-2606D5A8D29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BA97631F-4F87-44DC-EBA3-E645EA0698F1}"/>
              </a:ext>
            </a:extLst>
          </p:cNvPr>
          <p:cNvSpPr txBox="1"/>
          <p:nvPr/>
        </p:nvSpPr>
        <p:spPr>
          <a:xfrm>
            <a:off x="1007811" y="4940502"/>
            <a:ext cx="8051055" cy="1337687"/>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引き続き、高度急性期医療の中核的な役割を担いながら、医療提供体制の最適化も含め、高齢者人口</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の増加に伴う救急医療ニーズの変化への対応を検討する必要がある</a:t>
            </a:r>
            <a:endParaRPr kumimoji="1" lang="en-US" altLang="ja-JP" sz="1400" dirty="0">
              <a:highlight>
                <a:srgbClr val="FFFF00"/>
              </a:highlight>
              <a:latin typeface="Meiryo UI" panose="020B0604030504040204" pitchFamily="50" charset="-128"/>
              <a:ea typeface="Meiryo UI" panose="020B0604030504040204" pitchFamily="50" charset="-128"/>
            </a:endParaRPr>
          </a:p>
          <a:p>
            <a:pPr>
              <a:spcBef>
                <a:spcPts val="600"/>
              </a:spcBef>
            </a:pPr>
            <a:r>
              <a:rPr kumimoji="1" lang="ja-JP" altLang="en-US" sz="1400" dirty="0">
                <a:latin typeface="Meiryo UI" panose="020B0604030504040204" pitchFamily="50" charset="-128"/>
                <a:ea typeface="Meiryo UI" panose="020B0604030504040204" pitchFamily="50" charset="-128"/>
              </a:rPr>
              <a:t>◆　これまで政策医療として実施してきた医療について、地域の医療提供体制を踏まえ、当センターが担うべき医</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療の機能、規模を検討していく必要がある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FE21F25-3D0C-F081-0004-F8302E2D394D}"/>
              </a:ext>
            </a:extLst>
          </p:cNvPr>
          <p:cNvSpPr txBox="1"/>
          <p:nvPr/>
        </p:nvSpPr>
        <p:spPr>
          <a:xfrm>
            <a:off x="79261" y="620869"/>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20" name="テキスト ボックス 19">
            <a:extLst>
              <a:ext uri="{FF2B5EF4-FFF2-40B4-BE49-F238E27FC236}">
                <a16:creationId xmlns:a16="http://schemas.microsoft.com/office/drawing/2014/main" id="{C063B9F2-08BC-6A67-8A75-4DA24478FF86}"/>
              </a:ext>
            </a:extLst>
          </p:cNvPr>
          <p:cNvSpPr txBox="1"/>
          <p:nvPr/>
        </p:nvSpPr>
        <p:spPr>
          <a:xfrm>
            <a:off x="1013682" y="3488679"/>
            <a:ext cx="8051054" cy="1356654"/>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病棟機能再編（主に高度急性期入院料の増床）</a:t>
            </a:r>
          </a:p>
          <a:p>
            <a:r>
              <a:rPr kumimoji="1" lang="ja-JP" altLang="en-US" sz="1400" dirty="0">
                <a:latin typeface="Meiryo UI" panose="020B0604030504040204" pitchFamily="50" charset="-128"/>
                <a:ea typeface="Meiryo UI" panose="020B0604030504040204" pitchFamily="50" charset="-128"/>
              </a:rPr>
              <a:t>・ セクションごとの稼働向上又は人員数最適化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（外来化学療法室の稼働向上、透析室の人員数最適化、放射線機器の配置見直しなど）</a:t>
            </a:r>
          </a:p>
          <a:p>
            <a:r>
              <a:rPr kumimoji="1" lang="ja-JP" altLang="en-US" sz="1400" dirty="0">
                <a:latin typeface="Meiryo UI" panose="020B0604030504040204" pitchFamily="50" charset="-128"/>
                <a:ea typeface="Meiryo UI" panose="020B0604030504040204" pitchFamily="50" charset="-128"/>
              </a:rPr>
              <a:t>・ 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EE37D514-1DCC-186A-34A3-AB4A51950FDA}"/>
              </a:ext>
            </a:extLst>
          </p:cNvPr>
          <p:cNvSpPr txBox="1"/>
          <p:nvPr/>
        </p:nvSpPr>
        <p:spPr>
          <a:xfrm>
            <a:off x="1007811" y="2352354"/>
            <a:ext cx="8051054" cy="1055359"/>
          </a:xfrm>
          <a:prstGeom prst="rect">
            <a:avLst/>
          </a:prstGeom>
          <a:noFill/>
          <a:ln w="19050">
            <a:solidFill>
              <a:srgbClr val="002D89"/>
            </a:solidFill>
          </a:ln>
        </p:spPr>
        <p:txBody>
          <a:bodyPr wrap="square" rtlCol="0" anchor="ctr" anchorCtr="0">
            <a:noAutofit/>
          </a:bodyPr>
          <a:lstStyle/>
          <a:p>
            <a:r>
              <a:rPr lang="ja-JP" altLang="en-US" sz="1400" dirty="0">
                <a:latin typeface="Meiryo UI" panose="020B0604030504040204" pitchFamily="50" charset="-128"/>
                <a:ea typeface="Meiryo UI" panose="020B0604030504040204" pitchFamily="50" charset="-128"/>
              </a:rPr>
              <a:t>・ 引き続き高度急性期病院としての機能強化を図る。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その上で、高度急性期病床の機能強化を軸とした病棟再編と地域連携の強化、診療報酬の算定強化、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リハビリ部門を中心としたコメディカル部門の生産性向上に取り組む。</a:t>
            </a:r>
          </a:p>
          <a:p>
            <a:r>
              <a:rPr lang="ja-JP" altLang="en-US" sz="1400" dirty="0">
                <a:latin typeface="Meiryo UI" panose="020B0604030504040204" pitchFamily="50" charset="-128"/>
                <a:ea typeface="Meiryo UI" panose="020B0604030504040204" pitchFamily="50" charset="-128"/>
              </a:rPr>
              <a:t>・ 令和２年度以降大幅に増加した医業費用の</a:t>
            </a:r>
            <a:r>
              <a:rPr lang="zh-TW" altLang="en-US" sz="1400" dirty="0">
                <a:latin typeface="Meiryo UI" panose="020B0604030504040204" pitchFamily="50" charset="-128"/>
                <a:ea typeface="Meiryo UI" panose="020B0604030504040204" pitchFamily="50" charset="-128"/>
              </a:rPr>
              <a:t>適正化</a:t>
            </a:r>
            <a:r>
              <a:rPr lang="ja-JP" altLang="en-US" sz="1400" dirty="0">
                <a:latin typeface="Meiryo UI" panose="020B0604030504040204" pitchFamily="50" charset="-128"/>
                <a:ea typeface="Meiryo UI" panose="020B0604030504040204" pitchFamily="50" charset="-128"/>
              </a:rPr>
              <a:t>に取り組む。</a:t>
            </a:r>
            <a:endParaRPr kumimoji="1" lang="en-US" altLang="ja-JP" sz="14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FCB0268F-FE2D-4488-9239-BB5989BDA6C2}"/>
              </a:ext>
            </a:extLst>
          </p:cNvPr>
          <p:cNvSpPr/>
          <p:nvPr/>
        </p:nvSpPr>
        <p:spPr>
          <a:xfrm>
            <a:off x="79261" y="6278190"/>
            <a:ext cx="486611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F5B3D7B-8C94-8D2E-FDC0-2649EC1ED49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23" name="テキスト ボックス 22">
            <a:extLst>
              <a:ext uri="{FF2B5EF4-FFF2-40B4-BE49-F238E27FC236}">
                <a16:creationId xmlns:a16="http://schemas.microsoft.com/office/drawing/2014/main" id="{6D205D3A-DD58-9C5A-A00D-2BA7AAB5A18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25" name="テキスト ボックス 24">
            <a:extLst>
              <a:ext uri="{FF2B5EF4-FFF2-40B4-BE49-F238E27FC236}">
                <a16:creationId xmlns:a16="http://schemas.microsoft.com/office/drawing/2014/main" id="{C1CA70C7-FA47-4829-8941-A03F531BE764}"/>
              </a:ext>
            </a:extLst>
          </p:cNvPr>
          <p:cNvSpPr txBox="1"/>
          <p:nvPr/>
        </p:nvSpPr>
        <p:spPr>
          <a:xfrm>
            <a:off x="176236" y="972982"/>
            <a:ext cx="8817796" cy="1225956"/>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救命救急医療や循環器医療等の急性期医療と、がんや腎移植等の高度専門医療の連携による良質な医療の提供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総合力を生かした質の高い医療の実践による、急性期から回復期まで、他の医療機関では対応が困難な合併症の治</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療への対応や小児・周産期等に対する専門医療の提供</a:t>
            </a:r>
          </a:p>
          <a:p>
            <a:r>
              <a:rPr kumimoji="1" lang="ja-JP" altLang="en-US" sz="1400" dirty="0">
                <a:latin typeface="Meiryo UI" panose="020B0604030504040204" pitchFamily="50" charset="-128"/>
                <a:ea typeface="Meiryo UI" panose="020B0604030504040204" pitchFamily="50" charset="-128"/>
              </a:rPr>
              <a:t>　・ 災害発生時の医療提供、災害医療コーディネート等府域における基幹機能</a:t>
            </a:r>
          </a:p>
        </p:txBody>
      </p:sp>
      <p:sp>
        <p:nvSpPr>
          <p:cNvPr id="2" name="大かっこ 1">
            <a:extLst>
              <a:ext uri="{FF2B5EF4-FFF2-40B4-BE49-F238E27FC236}">
                <a16:creationId xmlns:a16="http://schemas.microsoft.com/office/drawing/2014/main" id="{5BD0F658-F933-42B3-98EC-421C2AEA4EB7}"/>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C5A877DB-CBFB-4147-A13A-9A8BD5995E83}"/>
              </a:ext>
            </a:extLst>
          </p:cNvPr>
          <p:cNvPicPr>
            <a:picLocks noChangeAspect="1"/>
          </p:cNvPicPr>
          <p:nvPr/>
        </p:nvPicPr>
        <p:blipFill>
          <a:blip r:embed="rId2"/>
          <a:stretch>
            <a:fillRect/>
          </a:stretch>
        </p:blipFill>
        <p:spPr>
          <a:xfrm>
            <a:off x="70947" y="2333735"/>
            <a:ext cx="890093" cy="3944454"/>
          </a:xfrm>
          <a:prstGeom prst="rect">
            <a:avLst/>
          </a:prstGeom>
        </p:spPr>
      </p:pic>
      <p:sp>
        <p:nvSpPr>
          <p:cNvPr id="5" name="テキスト ボックス 4">
            <a:extLst>
              <a:ext uri="{FF2B5EF4-FFF2-40B4-BE49-F238E27FC236}">
                <a16:creationId xmlns:a16="http://schemas.microsoft.com/office/drawing/2014/main" id="{53949CFE-EEF8-2CFB-BE96-72EA204E5C9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16</a:t>
            </a:r>
          </a:p>
        </p:txBody>
      </p:sp>
    </p:spTree>
    <p:extLst>
      <p:ext uri="{BB962C8B-B14F-4D97-AF65-F5344CB8AC3E}">
        <p14:creationId xmlns:p14="http://schemas.microsoft.com/office/powerpoint/2010/main" val="3776130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A7A9-D559-7194-72BF-52F30AF0792A}"/>
            </a:ext>
          </a:extLst>
        </p:cNvPr>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6F5D8F3B-C592-4F3E-AFE8-D472B8348345}"/>
              </a:ext>
            </a:extLst>
          </p:cNvPr>
          <p:cNvGraphicFramePr>
            <a:graphicFrameLocks noGrp="1"/>
          </p:cNvGraphicFramePr>
          <p:nvPr>
            <p:extLst>
              <p:ext uri="{D42A27DB-BD31-4B8C-83A1-F6EECF244321}">
                <p14:modId xmlns:p14="http://schemas.microsoft.com/office/powerpoint/2010/main" val="1252762369"/>
              </p:ext>
            </p:extLst>
          </p:nvPr>
        </p:nvGraphicFramePr>
        <p:xfrm>
          <a:off x="162000" y="3212508"/>
          <a:ext cx="8820000" cy="3312000"/>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4320000">
                  <a:extLst>
                    <a:ext uri="{9D8B030D-6E8A-4147-A177-3AD203B41FA5}">
                      <a16:colId xmlns:a16="http://schemas.microsoft.com/office/drawing/2014/main" val="3188298473"/>
                    </a:ext>
                  </a:extLst>
                </a:gridCol>
                <a:gridCol w="576000">
                  <a:extLst>
                    <a:ext uri="{9D8B030D-6E8A-4147-A177-3AD203B41FA5}">
                      <a16:colId xmlns:a16="http://schemas.microsoft.com/office/drawing/2014/main" val="878223047"/>
                    </a:ext>
                  </a:extLst>
                </a:gridCol>
                <a:gridCol w="576000">
                  <a:extLst>
                    <a:ext uri="{9D8B030D-6E8A-4147-A177-3AD203B41FA5}">
                      <a16:colId xmlns:a16="http://schemas.microsoft.com/office/drawing/2014/main" val="422241363"/>
                    </a:ext>
                  </a:extLst>
                </a:gridCol>
                <a:gridCol w="576000">
                  <a:extLst>
                    <a:ext uri="{9D8B030D-6E8A-4147-A177-3AD203B41FA5}">
                      <a16:colId xmlns:a16="http://schemas.microsoft.com/office/drawing/2014/main" val="1884991970"/>
                    </a:ext>
                  </a:extLst>
                </a:gridCol>
                <a:gridCol w="576000">
                  <a:extLst>
                    <a:ext uri="{9D8B030D-6E8A-4147-A177-3AD203B41FA5}">
                      <a16:colId xmlns:a16="http://schemas.microsoft.com/office/drawing/2014/main" val="1108233497"/>
                    </a:ext>
                  </a:extLst>
                </a:gridCol>
                <a:gridCol w="576000">
                  <a:extLst>
                    <a:ext uri="{9D8B030D-6E8A-4147-A177-3AD203B41FA5}">
                      <a16:colId xmlns:a16="http://schemas.microsoft.com/office/drawing/2014/main" val="3453234629"/>
                    </a:ext>
                  </a:extLst>
                </a:gridCol>
                <a:gridCol w="576000">
                  <a:extLst>
                    <a:ext uri="{9D8B030D-6E8A-4147-A177-3AD203B41FA5}">
                      <a16:colId xmlns:a16="http://schemas.microsoft.com/office/drawing/2014/main" val="2341418725"/>
                    </a:ext>
                  </a:extLst>
                </a:gridCol>
                <a:gridCol w="576000">
                  <a:extLst>
                    <a:ext uri="{9D8B030D-6E8A-4147-A177-3AD203B41FA5}">
                      <a16:colId xmlns:a16="http://schemas.microsoft.com/office/drawing/2014/main" val="264964434"/>
                    </a:ext>
                  </a:extLst>
                </a:gridCol>
              </a:tblGrid>
              <a:tr h="41400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a:solidFill>
                            <a:schemeClr val="tx1"/>
                          </a:solidFill>
                          <a:effectLst/>
                          <a:latin typeface="Meiryo UI" panose="020B0604030504040204" pitchFamily="50" charset="-128"/>
                          <a:ea typeface="Meiryo UI" panose="020B0604030504040204" pitchFamily="50" charset="-128"/>
                        </a:rPr>
                        <a:t>R7</a:t>
                      </a:r>
                      <a:r>
                        <a:rPr lang="ja-JP" altLang="en-US" sz="1050" b="0" u="none" strike="noStrike">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A</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既に算定しており、追加の投資なく、さらに増収が期待できる項目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19,774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B</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既に算定しているが、さらに増収を図っていくためには、追加の投資が必要な項目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9,488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19,631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19,631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19,631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19,631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C</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追加の投資が必要なく、新規で算定をしていくことが可能な項目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8,300</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8,300</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8,300</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8,300</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8,300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D</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新規で算定をしていくためには、追加投資が必要な項目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E</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現状水準が妥当であり現状維持と判断した項目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414000">
                <a:tc>
                  <a:txBody>
                    <a:bodyPr/>
                    <a:lstStyle/>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上記</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19,774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50,578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60,721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60,721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60,721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60,721</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F</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検討を行ったが、新規での算定は不可能、非効率と判断した項目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2" name="テキスト ボックス 1">
            <a:extLst>
              <a:ext uri="{FF2B5EF4-FFF2-40B4-BE49-F238E27FC236}">
                <a16:creationId xmlns:a16="http://schemas.microsoft.com/office/drawing/2014/main" id="{A1733D1B-4CB4-D975-CFD6-35D93BA3AA6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261E24FA-9356-CC70-97A5-124CB8B820B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14DC856C-98C6-9B5C-36F7-2441E5CD2D1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6ACAE5C8-DF69-8C6E-E438-97EF1AFAE949}"/>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20" name="テキスト ボックス 19">
            <a:extLst>
              <a:ext uri="{FF2B5EF4-FFF2-40B4-BE49-F238E27FC236}">
                <a16:creationId xmlns:a16="http://schemas.microsoft.com/office/drawing/2014/main" id="{6BC62F86-882F-F3C7-2FE6-C419E456E658}"/>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施設基準の届出・各種加算の算定状況を整理し、新たに届出可能な施設基準がないか、更なる算定余地がないか精査する。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4692A8A0-0B30-A4C1-56D8-593A9D36CD55}"/>
              </a:ext>
            </a:extLst>
          </p:cNvPr>
          <p:cNvSpPr txBox="1"/>
          <p:nvPr/>
        </p:nvSpPr>
        <p:spPr>
          <a:xfrm>
            <a:off x="85134" y="1872572"/>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センター内の協議・検討状況</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既に算定している診療報酬と新規で算定強化を図る診療報酬に分類し、それぞれの改善策を検討している。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診療報酬の担当部署ごとに医事</a:t>
            </a:r>
            <a:r>
              <a:rPr kumimoji="1" lang="en-US" altLang="ja-JP" sz="1200" dirty="0">
                <a:latin typeface="Meiryo UI" panose="020B0604030504040204" pitchFamily="50" charset="-128"/>
                <a:ea typeface="Meiryo UI" panose="020B0604030504040204" pitchFamily="50" charset="-128"/>
              </a:rPr>
              <a:t>G</a:t>
            </a:r>
            <a:r>
              <a:rPr kumimoji="1" lang="ja-JP" altLang="en-US" sz="1200" dirty="0">
                <a:latin typeface="Meiryo UI" panose="020B0604030504040204" pitchFamily="50" charset="-128"/>
                <a:ea typeface="Meiryo UI" panose="020B0604030504040204" pitchFamily="50" charset="-128"/>
              </a:rPr>
              <a:t>と協力体制を図り、各診療報酬に係る詳細分析、協議・検討を実施したうえで、改善策を講じている。</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4E947915-3F91-350F-60A4-3AF5C013F8DF}"/>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17</a:t>
            </a:r>
          </a:p>
        </p:txBody>
      </p:sp>
      <p:sp>
        <p:nvSpPr>
          <p:cNvPr id="14" name="テキスト ボックス 13">
            <a:extLst>
              <a:ext uri="{FF2B5EF4-FFF2-40B4-BE49-F238E27FC236}">
                <a16:creationId xmlns:a16="http://schemas.microsoft.com/office/drawing/2014/main" id="{5A1BD72F-5804-40C3-9DA0-59421BEC6A58}"/>
              </a:ext>
            </a:extLst>
          </p:cNvPr>
          <p:cNvSpPr txBox="1"/>
          <p:nvPr/>
        </p:nvSpPr>
        <p:spPr>
          <a:xfrm>
            <a:off x="85134" y="2632171"/>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具体的な取組の結果、以下の通り、改善取組目標額を見込む。</a:t>
            </a:r>
            <a:endParaRPr kumimoji="1" lang="en-US" altLang="ja-JP" sz="12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23121584-BBCC-49CD-99A1-A37DF5F7D3FE}"/>
              </a:ext>
            </a:extLst>
          </p:cNvPr>
          <p:cNvSpPr txBox="1"/>
          <p:nvPr/>
        </p:nvSpPr>
        <p:spPr>
          <a:xfrm>
            <a:off x="7858412" y="2951469"/>
            <a:ext cx="112295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17" name="四角形: 角を丸くする 16">
            <a:extLst>
              <a:ext uri="{FF2B5EF4-FFF2-40B4-BE49-F238E27FC236}">
                <a16:creationId xmlns:a16="http://schemas.microsoft.com/office/drawing/2014/main" id="{36DE614F-FC84-44D2-B005-11192B53706E}"/>
              </a:ext>
            </a:extLst>
          </p:cNvPr>
          <p:cNvSpPr/>
          <p:nvPr/>
        </p:nvSpPr>
        <p:spPr>
          <a:xfrm>
            <a:off x="51688" y="3067029"/>
            <a:ext cx="362922"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Tree>
    <p:extLst>
      <p:ext uri="{BB962C8B-B14F-4D97-AF65-F5344CB8AC3E}">
        <p14:creationId xmlns:p14="http://schemas.microsoft.com/office/powerpoint/2010/main" val="1275901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B4A7BBE2-F0DB-4D87-B5DD-D4B7D99798A3}"/>
              </a:ext>
            </a:extLst>
          </p:cNvPr>
          <p:cNvSpPr txBox="1"/>
          <p:nvPr/>
        </p:nvSpPr>
        <p:spPr>
          <a:xfrm>
            <a:off x="462987" y="663996"/>
            <a:ext cx="8218026" cy="6194003"/>
          </a:xfrm>
          <a:prstGeom prst="rect">
            <a:avLst/>
          </a:prstGeom>
          <a:noFill/>
        </p:spPr>
        <p:txBody>
          <a:bodyPr wrap="square" rtlCol="0">
            <a:spAutoFit/>
          </a:bodyPr>
          <a:lstStyle/>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P01</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P02</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P05</a:t>
            </a:r>
          </a:p>
          <a:p>
            <a:pPr algn="r">
              <a:spcBef>
                <a:spcPts val="300"/>
              </a:spcBef>
            </a:pPr>
            <a:r>
              <a:rPr lang="ja-JP" altLang="en-US" sz="1400" dirty="0">
                <a:latin typeface="Meiryo UI" panose="020B0604030504040204" pitchFamily="50" charset="-128"/>
                <a:ea typeface="Meiryo UI" panose="020B0604030504040204" pitchFamily="50" charset="-128"/>
              </a:rPr>
              <a:t>　　　</a:t>
            </a:r>
          </a:p>
          <a:p>
            <a:pPr algn="r"/>
            <a:r>
              <a:rPr lang="ja-JP" altLang="en-US" sz="1400" dirty="0">
                <a:latin typeface="Meiryo UI" panose="020B0604030504040204" pitchFamily="50" charset="-128"/>
                <a:ea typeface="Meiryo UI" panose="020B0604030504040204" pitchFamily="50" charset="-128"/>
              </a:rPr>
              <a:t>　　　</a:t>
            </a:r>
          </a:p>
          <a:p>
            <a:pPr algn="r"/>
            <a:endParaRPr lang="ja-JP" altLang="en-US"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b="1" dirty="0">
              <a:solidFill>
                <a:srgbClr val="002D89"/>
              </a:solidFill>
              <a:latin typeface="Meiryo UI" panose="020B0604030504040204" pitchFamily="50" charset="-128"/>
              <a:ea typeface="Meiryo UI" panose="020B0604030504040204" pitchFamily="50" charset="-128"/>
            </a:endParaRPr>
          </a:p>
          <a:p>
            <a:pPr algn="r"/>
            <a:endParaRPr lang="en-US" altLang="ja-JP" sz="1600"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P09</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endParaRPr lang="en-US" altLang="ja-JP" sz="1600" b="1" dirty="0">
              <a:solidFill>
                <a:srgbClr val="002D89"/>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P10</a:t>
            </a:r>
          </a:p>
          <a:p>
            <a:pPr algn="r">
              <a:spcBef>
                <a:spcPts val="300"/>
              </a:spcBef>
            </a:pPr>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pPr algn="r"/>
            <a:r>
              <a:rPr lang="ja-JP" altLang="en-US" sz="14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a:p>
            <a:pPr algn="r"/>
            <a:endParaRPr lang="en-US" altLang="ja-JP" sz="1400" dirty="0">
              <a:solidFill>
                <a:srgbClr val="FF0000"/>
              </a:solidFill>
              <a:latin typeface="Meiryo UI" panose="020B0604030504040204" pitchFamily="50" charset="-128"/>
              <a:ea typeface="Meiryo UI" panose="020B0604030504040204" pitchFamily="50" charset="-128"/>
            </a:endParaRPr>
          </a:p>
          <a:p>
            <a:pPr algn="r"/>
            <a:r>
              <a:rPr lang="en-US" altLang="ja-JP" sz="1600" dirty="0">
                <a:solidFill>
                  <a:srgbClr val="002D89"/>
                </a:solidFill>
                <a:latin typeface="Meiryo UI" panose="020B0604030504040204" pitchFamily="50" charset="-128"/>
                <a:ea typeface="Meiryo UI" panose="020B0604030504040204" pitchFamily="50" charset="-128"/>
              </a:rPr>
              <a:t>――――――――――――――――――――――――――――――</a:t>
            </a:r>
            <a:r>
              <a:rPr lang="ja-JP" altLang="en-US" sz="1600" b="1" dirty="0">
                <a:solidFill>
                  <a:srgbClr val="002D89"/>
                </a:solidFill>
                <a:latin typeface="Meiryo UI" panose="020B0604030504040204" pitchFamily="50" charset="-128"/>
                <a:ea typeface="Meiryo UI" panose="020B0604030504040204" pitchFamily="50" charset="-128"/>
              </a:rPr>
              <a:t>　</a:t>
            </a:r>
            <a:r>
              <a:rPr lang="en-US" altLang="ja-JP" sz="1600" b="1" dirty="0">
                <a:solidFill>
                  <a:srgbClr val="002D89"/>
                </a:solidFill>
                <a:latin typeface="Meiryo UI" panose="020B0604030504040204" pitchFamily="50" charset="-128"/>
                <a:ea typeface="Meiryo UI" panose="020B0604030504040204" pitchFamily="50" charset="-128"/>
              </a:rPr>
              <a:t>P101</a:t>
            </a:r>
          </a:p>
        </p:txBody>
      </p:sp>
      <p:sp>
        <p:nvSpPr>
          <p:cNvPr id="14" name="テキスト ボックス 13">
            <a:extLst>
              <a:ext uri="{FF2B5EF4-FFF2-40B4-BE49-F238E27FC236}">
                <a16:creationId xmlns:a16="http://schemas.microsoft.com/office/drawing/2014/main" id="{D2619B08-944D-4650-818E-9B485AC57549}"/>
              </a:ext>
            </a:extLst>
          </p:cNvPr>
          <p:cNvSpPr txBox="1"/>
          <p:nvPr/>
        </p:nvSpPr>
        <p:spPr>
          <a:xfrm>
            <a:off x="0" y="128689"/>
            <a:ext cx="9144000" cy="369332"/>
          </a:xfrm>
          <a:prstGeom prst="rect">
            <a:avLst/>
          </a:prstGeom>
          <a:noFill/>
        </p:spPr>
        <p:txBody>
          <a:bodyPr wrap="square" rtlCol="0">
            <a:spAutoFit/>
          </a:bodyPr>
          <a:lstStyle/>
          <a:p>
            <a:pPr algn="ctr"/>
            <a:r>
              <a:rPr lang="ja-JP" altLang="en-US" b="1" dirty="0">
                <a:solidFill>
                  <a:srgbClr val="002D89"/>
                </a:solidFill>
                <a:latin typeface="Meiryo UI" panose="020B0604030504040204" pitchFamily="50" charset="-128"/>
                <a:ea typeface="Meiryo UI" panose="020B0604030504040204" pitchFamily="50" charset="-128"/>
              </a:rPr>
              <a:t>目　　次</a:t>
            </a:r>
          </a:p>
        </p:txBody>
      </p:sp>
      <p:sp>
        <p:nvSpPr>
          <p:cNvPr id="15" name="テキスト ボックス 14">
            <a:extLst>
              <a:ext uri="{FF2B5EF4-FFF2-40B4-BE49-F238E27FC236}">
                <a16:creationId xmlns:a16="http://schemas.microsoft.com/office/drawing/2014/main" id="{6FCDAC10-E98A-43DF-B74B-635097E665E3}"/>
              </a:ext>
            </a:extLst>
          </p:cNvPr>
          <p:cNvSpPr txBox="1"/>
          <p:nvPr/>
        </p:nvSpPr>
        <p:spPr>
          <a:xfrm>
            <a:off x="462987" y="663997"/>
            <a:ext cx="5162309" cy="6194003"/>
          </a:xfrm>
          <a:prstGeom prst="rect">
            <a:avLst/>
          </a:prstGeom>
          <a:noFill/>
        </p:spPr>
        <p:txBody>
          <a:bodyPr wrap="square" rtlCol="0">
            <a:spAutoFit/>
          </a:bodyPr>
          <a:lstStyle/>
          <a:p>
            <a:r>
              <a:rPr lang="ja-JP" altLang="en-US" sz="1600" b="1" dirty="0">
                <a:solidFill>
                  <a:srgbClr val="002D89"/>
                </a:solidFill>
                <a:latin typeface="Meiryo UI" panose="020B0604030504040204" pitchFamily="50" charset="-128"/>
                <a:ea typeface="Meiryo UI" panose="020B0604030504040204" pitchFamily="50" charset="-128"/>
              </a:rPr>
              <a:t>１．はじめに</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１）大阪府立病院機構経営改革プラン（案）策定の趣旨等</a:t>
            </a:r>
            <a:endParaRPr lang="en-US" altLang="ja-JP" sz="16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２）対象期間</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２．医療機関を取り巻く環境・医療需要等の動向</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１）超高齢・人口減少社会の到来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２）受療動向の変化</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３）物価・人件費の高騰</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４）有事に備えた医療提供体制の整備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３．大阪府立病院機構の現状</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１）令和６年度決算の概要</a:t>
            </a:r>
          </a:p>
          <a:p>
            <a:r>
              <a:rPr lang="ja-JP" altLang="en-US" sz="1400" dirty="0">
                <a:latin typeface="Meiryo UI" panose="020B0604030504040204" pitchFamily="50" charset="-128"/>
                <a:ea typeface="Meiryo UI" panose="020B0604030504040204" pitchFamily="50" charset="-128"/>
              </a:rPr>
              <a:t>　　　２）医業収支比率、医業収益及び医業費用の推移</a:t>
            </a:r>
          </a:p>
          <a:p>
            <a:r>
              <a:rPr lang="ja-JP" altLang="en-US" sz="1400" dirty="0">
                <a:latin typeface="Meiryo UI" panose="020B0604030504040204" pitchFamily="50" charset="-128"/>
                <a:ea typeface="Meiryo UI" panose="020B0604030504040204" pitchFamily="50" charset="-128"/>
              </a:rPr>
              <a:t>　　　３）経常収支比率及び利益余剰金（繰越欠損金）の推移</a:t>
            </a:r>
          </a:p>
          <a:p>
            <a:r>
              <a:rPr lang="ja-JP" altLang="en-US" sz="1400" dirty="0">
                <a:latin typeface="Meiryo UI" panose="020B0604030504040204" pitchFamily="50" charset="-128"/>
                <a:ea typeface="Meiryo UI" panose="020B0604030504040204" pitchFamily="50" charset="-128"/>
              </a:rPr>
              <a:t>　　　４）運営費負担金の推移</a:t>
            </a:r>
            <a:endParaRPr lang="en-US" altLang="ja-JP" sz="1600" b="1" dirty="0">
              <a:solidFill>
                <a:srgbClr val="002D89"/>
              </a:solidFill>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４．めざすべき方向性・目標</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１）めざすべき方向性・目標</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２）経営改善目標</a:t>
            </a:r>
            <a:endParaRPr lang="en-US" altLang="ja-JP" sz="1400" dirty="0">
              <a:latin typeface="Meiryo UI" panose="020B0604030504040204" pitchFamily="50" charset="-128"/>
              <a:ea typeface="Meiryo UI" panose="020B0604030504040204" pitchFamily="50" charset="-128"/>
            </a:endParaRPr>
          </a:p>
          <a:p>
            <a:endParaRPr lang="en-US" altLang="ja-JP" sz="1600" b="1" dirty="0">
              <a:solidFill>
                <a:srgbClr val="002D89"/>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５．目標達成に向けた取組</a:t>
            </a:r>
            <a:endParaRPr lang="en-US" altLang="ja-JP" sz="1600" b="1" dirty="0">
              <a:solidFill>
                <a:srgbClr val="002D89"/>
              </a:solidFill>
              <a:latin typeface="Meiryo UI" panose="020B0604030504040204" pitchFamily="50" charset="-128"/>
              <a:ea typeface="Meiryo UI" panose="020B0604030504040204" pitchFamily="50" charset="-128"/>
            </a:endParaRPr>
          </a:p>
          <a:p>
            <a:pPr>
              <a:spcBef>
                <a:spcPts val="300"/>
              </a:spcBef>
            </a:pPr>
            <a:r>
              <a:rPr lang="ja-JP" altLang="en-US" sz="1400" dirty="0">
                <a:latin typeface="Meiryo UI" panose="020B0604030504040204" pitchFamily="50" charset="-128"/>
                <a:ea typeface="Meiryo UI" panose="020B0604030504040204" pitchFamily="50" charset="-128"/>
              </a:rPr>
              <a:t>　　　１）経営改革の方向性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２）運営費負担金等のあり方の見直し</a:t>
            </a:r>
            <a:endParaRPr lang="en-US" altLang="ja-JP" sz="1600" dirty="0">
              <a:latin typeface="Meiryo UI" panose="020B0604030504040204" pitchFamily="50" charset="-128"/>
              <a:ea typeface="Meiryo UI" panose="020B0604030504040204" pitchFamily="50" charset="-128"/>
            </a:endParaRPr>
          </a:p>
          <a:p>
            <a:endParaRPr lang="en-US" altLang="ja-JP" sz="1400" b="1" dirty="0">
              <a:solidFill>
                <a:srgbClr val="FF0000"/>
              </a:solidFill>
              <a:latin typeface="Meiryo UI" panose="020B0604030504040204" pitchFamily="50" charset="-128"/>
              <a:ea typeface="Meiryo UI" panose="020B0604030504040204" pitchFamily="50" charset="-128"/>
            </a:endParaRPr>
          </a:p>
          <a:p>
            <a:r>
              <a:rPr lang="ja-JP" altLang="en-US" sz="1600" b="1" dirty="0">
                <a:solidFill>
                  <a:srgbClr val="002D89"/>
                </a:solidFill>
                <a:latin typeface="Meiryo UI" panose="020B0604030504040204" pitchFamily="50" charset="-128"/>
                <a:ea typeface="Meiryo UI" panose="020B0604030504040204" pitchFamily="50" charset="-128"/>
              </a:rPr>
              <a:t>６．進捗管理</a:t>
            </a:r>
            <a:endParaRPr lang="en-US" altLang="ja-JP" sz="16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395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3EFE-A971-2183-CC96-B43BB04934CD}"/>
            </a:ext>
          </a:extLst>
        </p:cNvPr>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8B457AD9-2F61-CA43-F0CB-AC5059B11D73}"/>
              </a:ext>
            </a:extLst>
          </p:cNvPr>
          <p:cNvGraphicFramePr>
            <a:graphicFrameLocks noGrp="1"/>
          </p:cNvGraphicFramePr>
          <p:nvPr>
            <p:extLst>
              <p:ext uri="{D42A27DB-BD31-4B8C-83A1-F6EECF244321}">
                <p14:modId xmlns:p14="http://schemas.microsoft.com/office/powerpoint/2010/main" val="4088663857"/>
              </p:ext>
            </p:extLst>
          </p:nvPr>
        </p:nvGraphicFramePr>
        <p:xfrm>
          <a:off x="82377" y="2086738"/>
          <a:ext cx="8994647" cy="4609899"/>
        </p:xfrm>
        <a:graphic>
          <a:graphicData uri="http://schemas.openxmlformats.org/drawingml/2006/table">
            <a:tbl>
              <a:tblPr firstRow="1" bandRow="1">
                <a:tableStyleId>{2D5ABB26-0587-4C30-8999-92F81FD0307C}</a:tableStyleId>
              </a:tblPr>
              <a:tblGrid>
                <a:gridCol w="1260000">
                  <a:extLst>
                    <a:ext uri="{9D8B030D-6E8A-4147-A177-3AD203B41FA5}">
                      <a16:colId xmlns:a16="http://schemas.microsoft.com/office/drawing/2014/main" val="1289735247"/>
                    </a:ext>
                  </a:extLst>
                </a:gridCol>
                <a:gridCol w="838115">
                  <a:extLst>
                    <a:ext uri="{9D8B030D-6E8A-4147-A177-3AD203B41FA5}">
                      <a16:colId xmlns:a16="http://schemas.microsoft.com/office/drawing/2014/main" val="2252022619"/>
                    </a:ext>
                  </a:extLst>
                </a:gridCol>
                <a:gridCol w="4899139">
                  <a:extLst>
                    <a:ext uri="{9D8B030D-6E8A-4147-A177-3AD203B41FA5}">
                      <a16:colId xmlns:a16="http://schemas.microsoft.com/office/drawing/2014/main" val="561421578"/>
                    </a:ext>
                  </a:extLst>
                </a:gridCol>
                <a:gridCol w="1997393">
                  <a:extLst>
                    <a:ext uri="{9D8B030D-6E8A-4147-A177-3AD203B41FA5}">
                      <a16:colId xmlns:a16="http://schemas.microsoft.com/office/drawing/2014/main" val="795060188"/>
                    </a:ext>
                  </a:extLst>
                </a:gridCol>
              </a:tblGrid>
              <a:tr h="233732">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379815">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lvl="0" indent="-171450" algn="l">
                        <a:lnSpc>
                          <a:spcPct val="100000"/>
                        </a:lnSpc>
                        <a:spcBef>
                          <a:spcPts val="0"/>
                        </a:spcBef>
                        <a:spcAft>
                          <a:spcPts val="0"/>
                        </a:spcAft>
                        <a:buFont typeface="Arial" panose="020B0604020202020204" pitchFamily="34" charset="0"/>
                        <a:buChar char="•"/>
                      </a:pP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次期入札</a:t>
                      </a:r>
                      <a:r>
                        <a:rPr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に向けて、</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コロナ禍に設けた面会ゲ</a:t>
                      </a:r>
                      <a:r>
                        <a:rPr kumimoji="1"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ー</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トの今後の運用を院内で検討し、ポスト数</a:t>
                      </a:r>
                      <a:r>
                        <a:rPr kumimoji="1"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の</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見直し</a:t>
                      </a:r>
                      <a:r>
                        <a:rPr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により契約単価の低減を図る。</a:t>
                      </a:r>
                      <a:endParaRPr 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379815">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ja-JP" altLang="en-US"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dirty="0">
                          <a:solidFill>
                            <a:schemeClr val="tx1"/>
                          </a:solidFill>
                          <a:latin typeface="Meiryo UI" panose="020B0604030504040204" pitchFamily="50" charset="-128"/>
                          <a:ea typeface="Meiryo UI" panose="020B0604030504040204" pitchFamily="50" charset="-128"/>
                        </a:rPr>
                        <a:t>現行契約が、既に最低限の仕様内容であり、削減項目は少ないが、幹部職員の検食を見直し、最低限の検食数に削減するなど、少額の削減積み上げも含め、次期入札に向けて仕様書の見直しを行う。</a:t>
                      </a:r>
                      <a:endParaRPr kumimoji="1" lang="en-US" alt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11</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r h="379815">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dirty="0">
                          <a:solidFill>
                            <a:schemeClr val="tx1"/>
                          </a:solidFill>
                          <a:latin typeface="Meiryo UI" panose="020B0604030504040204" pitchFamily="50" charset="-128"/>
                          <a:ea typeface="Meiryo UI" panose="020B0604030504040204" pitchFamily="50" charset="-128"/>
                        </a:rPr>
                        <a:t>現行の随意契約項目について、随意契約項目とその理由（技術要件・緊急性等）を整理の上、制約がない項目について、委託先変更による影響等を踏まえた上で、競争入札に切り替えることを検討。</a:t>
                      </a:r>
                      <a:endParaRPr kumimoji="1" lang="en-US" alt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1678423"/>
                  </a:ext>
                </a:extLst>
              </a:tr>
              <a:tr h="379815">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次期入札に向けて、職員エリアを中心とした</a:t>
                      </a:r>
                      <a:r>
                        <a:rPr kumimoji="1" lang="ja-JP" altLang="en-US" sz="850" dirty="0">
                          <a:solidFill>
                            <a:schemeClr val="tx1"/>
                          </a:solidFill>
                          <a:latin typeface="Meiryo UI" panose="020B0604030504040204" pitchFamily="50" charset="-128"/>
                          <a:ea typeface="Meiryo UI" panose="020B0604030504040204" pitchFamily="50" charset="-128"/>
                        </a:rPr>
                        <a:t>清掃範囲や頻度の見直しを行い、契約単価の低減を図る。</a:t>
                      </a:r>
                      <a:endParaRPr kumimoji="1" lang="en-US" alt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7823537"/>
                  </a:ext>
                </a:extLst>
              </a:tr>
              <a:tr h="441501">
                <a:tc>
                  <a:txBody>
                    <a:bodyPr/>
                    <a:lstStyle/>
                    <a:p>
                      <a:pPr algn="ctr" fontAlgn="ctr">
                        <a:buNone/>
                      </a:pPr>
                      <a:endParaRPr lang="en-US" altLang="zh-TW"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建物保守委託</a:t>
                      </a:r>
                    </a:p>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昇降機設備保守</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施設設備管理</a:t>
                      </a:r>
                      <a:r>
                        <a:rPr kumimoji="1" lang="en-US" altLang="zh-TW"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dirty="0">
                          <a:solidFill>
                            <a:schemeClr val="tx1"/>
                          </a:solidFill>
                          <a:latin typeface="Meiryo UI" panose="020B0604030504040204" pitchFamily="50" charset="-128"/>
                          <a:ea typeface="Meiryo UI" panose="020B0604030504040204" pitchFamily="50" charset="-128"/>
                        </a:rPr>
                        <a:t>現行契約、既に最低限の仕様内容であり、削減項目は少ないが、</a:t>
                      </a:r>
                      <a:r>
                        <a:rPr lang="ja-JP" altLang="ja-JP" sz="850" dirty="0">
                          <a:solidFill>
                            <a:schemeClr val="tx1"/>
                          </a:solidFill>
                          <a:latin typeface="Meiryo UI" panose="020B0604030504040204" pitchFamily="50" charset="-128"/>
                          <a:ea typeface="Meiryo UI" panose="020B0604030504040204" pitchFamily="50" charset="-128"/>
                        </a:rPr>
                        <a:t>複数設備を一体化した包括契約の可否</a:t>
                      </a:r>
                      <a:r>
                        <a:rPr lang="ja-JP" altLang="en-US" sz="850" dirty="0">
                          <a:solidFill>
                            <a:schemeClr val="tx1"/>
                          </a:solidFill>
                          <a:latin typeface="Meiryo UI" panose="020B0604030504040204" pitchFamily="50" charset="-128"/>
                          <a:ea typeface="Meiryo UI" panose="020B0604030504040204" pitchFamily="50" charset="-128"/>
                        </a:rPr>
                        <a:t>の</a:t>
                      </a:r>
                      <a:r>
                        <a:rPr lang="ja-JP" altLang="ja-JP" sz="850" dirty="0">
                          <a:solidFill>
                            <a:schemeClr val="tx1"/>
                          </a:solidFill>
                          <a:latin typeface="Meiryo UI" panose="020B0604030504040204" pitchFamily="50" charset="-128"/>
                          <a:ea typeface="Meiryo UI" panose="020B0604030504040204" pitchFamily="50" charset="-128"/>
                        </a:rPr>
                        <a:t>検討</a:t>
                      </a:r>
                      <a:r>
                        <a:rPr lang="ja-JP" altLang="en-US" sz="850" dirty="0">
                          <a:solidFill>
                            <a:schemeClr val="tx1"/>
                          </a:solidFill>
                          <a:latin typeface="Meiryo UI" panose="020B0604030504040204" pitchFamily="50" charset="-128"/>
                          <a:ea typeface="Meiryo UI" panose="020B0604030504040204" pitchFamily="50" charset="-128"/>
                        </a:rPr>
                        <a:t>や</a:t>
                      </a:r>
                      <a:r>
                        <a:rPr lang="ja-JP" altLang="ja-JP" sz="850" dirty="0">
                          <a:solidFill>
                            <a:schemeClr val="tx1"/>
                          </a:solidFill>
                          <a:latin typeface="Meiryo UI" panose="020B0604030504040204" pitchFamily="50" charset="-128"/>
                          <a:ea typeface="Meiryo UI" panose="020B0604030504040204" pitchFamily="50" charset="-128"/>
                        </a:rPr>
                        <a:t>、老朽設備について、保守費増加と更新投資を比較し、中長期的な</a:t>
                      </a:r>
                      <a:r>
                        <a:rPr lang="ja-JP" altLang="en-US" sz="850" dirty="0">
                          <a:solidFill>
                            <a:schemeClr val="tx1"/>
                          </a:solidFill>
                          <a:latin typeface="Meiryo UI" panose="020B0604030504040204" pitchFamily="50" charset="-128"/>
                          <a:ea typeface="Meiryo UI" panose="020B0604030504040204" pitchFamily="50" charset="-128"/>
                        </a:rPr>
                        <a:t>トータル</a:t>
                      </a:r>
                      <a:r>
                        <a:rPr lang="ja-JP" altLang="ja-JP" sz="850" dirty="0">
                          <a:solidFill>
                            <a:schemeClr val="tx1"/>
                          </a:solidFill>
                          <a:latin typeface="Meiryo UI" panose="020B0604030504040204" pitchFamily="50" charset="-128"/>
                          <a:ea typeface="Meiryo UI" panose="020B0604030504040204" pitchFamily="50" charset="-128"/>
                        </a:rPr>
                        <a:t>費用</a:t>
                      </a:r>
                      <a:r>
                        <a:rPr lang="ja-JP" altLang="en-US" sz="850" dirty="0">
                          <a:solidFill>
                            <a:schemeClr val="tx1"/>
                          </a:solidFill>
                          <a:latin typeface="Meiryo UI" panose="020B0604030504040204" pitchFamily="50" charset="-128"/>
                          <a:ea typeface="Meiryo UI" panose="020B0604030504040204" pitchFamily="50" charset="-128"/>
                        </a:rPr>
                        <a:t>の</a:t>
                      </a:r>
                      <a:r>
                        <a:rPr lang="ja-JP" altLang="ja-JP" sz="850" dirty="0">
                          <a:solidFill>
                            <a:schemeClr val="tx1"/>
                          </a:solidFill>
                          <a:latin typeface="Meiryo UI" panose="020B0604030504040204" pitchFamily="50" charset="-128"/>
                          <a:ea typeface="Meiryo UI" panose="020B0604030504040204" pitchFamily="50" charset="-128"/>
                        </a:rPr>
                        <a:t>最適化を図る</a:t>
                      </a:r>
                      <a:r>
                        <a:rPr lang="ja-JP" altLang="en-US" sz="850" dirty="0">
                          <a:solidFill>
                            <a:schemeClr val="tx1"/>
                          </a:solidFill>
                          <a:latin typeface="Meiryo UI" panose="020B0604030504040204" pitchFamily="50" charset="-128"/>
                          <a:ea typeface="Meiryo UI" panose="020B0604030504040204" pitchFamily="50" charset="-128"/>
                        </a:rPr>
                        <a:t>など、新たな視点も勘案し、</a:t>
                      </a:r>
                      <a:r>
                        <a:rPr kumimoji="1" lang="ja-JP" altLang="en-US" sz="850" dirty="0">
                          <a:solidFill>
                            <a:schemeClr val="tx1"/>
                          </a:solidFill>
                          <a:latin typeface="Meiryo UI" panose="020B0604030504040204" pitchFamily="50" charset="-128"/>
                          <a:ea typeface="Meiryo UI" panose="020B0604030504040204" pitchFamily="50" charset="-128"/>
                        </a:rPr>
                        <a:t>次期入札に向けて仕様書の見直しを行う。</a:t>
                      </a:r>
                      <a:endParaRPr kumimoji="1" lang="en-US" alt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83165134"/>
                  </a:ext>
                </a:extLst>
              </a:tr>
              <a:tr h="964146">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職員被服リース</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人事</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0" dirty="0">
                          <a:solidFill>
                            <a:schemeClr val="tx1"/>
                          </a:solidFill>
                          <a:latin typeface="Meiryo UI" panose="020B0604030504040204" pitchFamily="50" charset="-128"/>
                          <a:ea typeface="Meiryo UI" panose="020B0604030504040204" pitchFamily="50" charset="-128"/>
                        </a:rPr>
                        <a:t>①手術室・患者用検査着等のリース（</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契約調達グループ）</a:t>
                      </a:r>
                      <a:endParaRPr kumimoji="1" lang="en-US" altLang="ja-JP" sz="85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dirty="0">
                          <a:solidFill>
                            <a:schemeClr val="tx1"/>
                          </a:solidFill>
                          <a:latin typeface="Meiryo UI" panose="020B0604030504040204" pitchFamily="50" charset="-128"/>
                          <a:ea typeface="Meiryo UI" panose="020B0604030504040204" pitchFamily="50" charset="-128"/>
                        </a:rPr>
                        <a:t>次期入札に向けて回収納品の頻度の見直し（週</a:t>
                      </a:r>
                      <a:r>
                        <a:rPr kumimoji="1" lang="en-US" altLang="ja-JP" sz="850" dirty="0">
                          <a:solidFill>
                            <a:schemeClr val="tx1"/>
                          </a:solidFill>
                          <a:latin typeface="Meiryo UI" panose="020B0604030504040204" pitchFamily="50" charset="-128"/>
                          <a:ea typeface="Meiryo UI" panose="020B0604030504040204" pitchFamily="50" charset="-128"/>
                        </a:rPr>
                        <a:t>5</a:t>
                      </a:r>
                      <a:r>
                        <a:rPr kumimoji="1" lang="ja-JP" altLang="en-US" sz="850" dirty="0">
                          <a:solidFill>
                            <a:schemeClr val="tx1"/>
                          </a:solidFill>
                          <a:latin typeface="Meiryo UI" panose="020B0604030504040204" pitchFamily="50" charset="-128"/>
                          <a:ea typeface="Meiryo UI" panose="020B0604030504040204" pitchFamily="50" charset="-128"/>
                        </a:rPr>
                        <a:t>回→週</a:t>
                      </a:r>
                      <a:r>
                        <a:rPr kumimoji="1" lang="en-US" altLang="ja-JP" sz="850" dirty="0">
                          <a:solidFill>
                            <a:schemeClr val="tx1"/>
                          </a:solidFill>
                          <a:latin typeface="Meiryo UI" panose="020B0604030504040204" pitchFamily="50" charset="-128"/>
                          <a:ea typeface="Meiryo UI" panose="020B0604030504040204" pitchFamily="50" charset="-128"/>
                        </a:rPr>
                        <a:t>3</a:t>
                      </a:r>
                      <a:r>
                        <a:rPr kumimoji="1" lang="ja-JP" altLang="en-US" sz="850" dirty="0">
                          <a:solidFill>
                            <a:schemeClr val="tx1"/>
                          </a:solidFill>
                          <a:latin typeface="Meiryo UI" panose="020B0604030504040204" pitchFamily="50" charset="-128"/>
                          <a:ea typeface="Meiryo UI" panose="020B0604030504040204" pitchFamily="50" charset="-128"/>
                        </a:rPr>
                        <a:t>回等）、被服の使用上限の見直し（洗濯回数</a:t>
                      </a:r>
                      <a:r>
                        <a:rPr kumimoji="1" lang="en-US" altLang="ja-JP" sz="850" dirty="0">
                          <a:solidFill>
                            <a:schemeClr val="tx1"/>
                          </a:solidFill>
                          <a:latin typeface="Meiryo UI" panose="020B0604030504040204" pitchFamily="50" charset="-128"/>
                          <a:ea typeface="Meiryo UI" panose="020B0604030504040204" pitchFamily="50" charset="-128"/>
                        </a:rPr>
                        <a:t>100</a:t>
                      </a:r>
                      <a:r>
                        <a:rPr kumimoji="1" lang="ja-JP" altLang="en-US" sz="850" dirty="0">
                          <a:solidFill>
                            <a:schemeClr val="tx1"/>
                          </a:solidFill>
                          <a:latin typeface="Meiryo UI" panose="020B0604030504040204" pitchFamily="50" charset="-128"/>
                          <a:ea typeface="Meiryo UI" panose="020B0604030504040204" pitchFamily="50" charset="-128"/>
                        </a:rPr>
                        <a:t>回→</a:t>
                      </a:r>
                      <a:r>
                        <a:rPr kumimoji="1" lang="en-US" altLang="ja-JP" sz="850" dirty="0">
                          <a:solidFill>
                            <a:schemeClr val="tx1"/>
                          </a:solidFill>
                          <a:latin typeface="Meiryo UI" panose="020B0604030504040204" pitchFamily="50" charset="-128"/>
                          <a:ea typeface="Meiryo UI" panose="020B0604030504040204" pitchFamily="50" charset="-128"/>
                        </a:rPr>
                        <a:t>120</a:t>
                      </a:r>
                      <a:r>
                        <a:rPr kumimoji="1" lang="ja-JP" altLang="en-US" sz="850" dirty="0">
                          <a:solidFill>
                            <a:schemeClr val="tx1"/>
                          </a:solidFill>
                          <a:latin typeface="Meiryo UI" panose="020B0604030504040204" pitchFamily="50" charset="-128"/>
                          <a:ea typeface="Meiryo UI" panose="020B0604030504040204" pitchFamily="50" charset="-128"/>
                        </a:rPr>
                        <a:t>回まで被服使用）を図る。</a:t>
                      </a:r>
                      <a:endParaRPr kumimoji="1" lang="en-US" altLang="ja-JP" sz="8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50" dirty="0">
                          <a:solidFill>
                            <a:schemeClr val="tx1"/>
                          </a:solidFill>
                          <a:latin typeface="Meiryo UI" panose="020B0604030504040204" pitchFamily="50" charset="-128"/>
                          <a:ea typeface="Meiryo UI" panose="020B0604030504040204" pitchFamily="50" charset="-128"/>
                        </a:rPr>
                        <a:t>②職員被服リース（</a:t>
                      </a:r>
                      <a:r>
                        <a:rPr kumimoji="1" lang="en-US" altLang="ja-JP" sz="850" dirty="0">
                          <a:solidFill>
                            <a:schemeClr val="tx1"/>
                          </a:solidFill>
                          <a:latin typeface="Meiryo UI" panose="020B0604030504040204" pitchFamily="50" charset="-128"/>
                          <a:ea typeface="Meiryo UI" panose="020B0604030504040204" pitchFamily="50" charset="-128"/>
                        </a:rPr>
                        <a:t>※</a:t>
                      </a:r>
                      <a:r>
                        <a:rPr kumimoji="1" lang="ja-JP" altLang="en-US" sz="850" dirty="0">
                          <a:solidFill>
                            <a:schemeClr val="tx1"/>
                          </a:solidFill>
                          <a:latin typeface="Meiryo UI" panose="020B0604030504040204" pitchFamily="50" charset="-128"/>
                          <a:ea typeface="Meiryo UI" panose="020B0604030504040204" pitchFamily="50" charset="-128"/>
                        </a:rPr>
                        <a:t>人事グループ）</a:t>
                      </a:r>
                      <a:endParaRPr kumimoji="1" lang="en-US" altLang="ja-JP" sz="85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dirty="0">
                          <a:solidFill>
                            <a:schemeClr val="tx1"/>
                          </a:solidFill>
                          <a:latin typeface="Meiryo UI" panose="020B0604030504040204" pitchFamily="50" charset="-128"/>
                          <a:ea typeface="Meiryo UI" panose="020B0604030504040204" pitchFamily="50" charset="-128"/>
                        </a:rPr>
                        <a:t>勤務日数に応じて貸与枚数を細分化するとともに、休職や退職者の回収を徹底することで貸与枚数を削減するなど、より実態に合った貸与方法を導入する方向で検討を進める。</a:t>
                      </a:r>
                      <a:endParaRPr kumimoji="1" lang="en-US" alt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37362996"/>
                  </a:ext>
                </a:extLst>
              </a:tr>
              <a:tr h="379815">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寝具賃貸借</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dirty="0">
                          <a:solidFill>
                            <a:schemeClr val="tx1"/>
                          </a:solidFill>
                          <a:latin typeface="Meiryo UI" panose="020B0604030504040204" pitchFamily="50" charset="-128"/>
                          <a:ea typeface="Meiryo UI" panose="020B0604030504040204" pitchFamily="50" charset="-128"/>
                        </a:rPr>
                        <a:t>次期入札に向けて、回収納品頻度の見直し（週</a:t>
                      </a:r>
                      <a:r>
                        <a:rPr kumimoji="1" lang="en-US" altLang="ja-JP" sz="850" dirty="0">
                          <a:solidFill>
                            <a:schemeClr val="tx1"/>
                          </a:solidFill>
                          <a:latin typeface="Meiryo UI" panose="020B0604030504040204" pitchFamily="50" charset="-128"/>
                          <a:ea typeface="Meiryo UI" panose="020B0604030504040204" pitchFamily="50" charset="-128"/>
                        </a:rPr>
                        <a:t>5</a:t>
                      </a:r>
                      <a:r>
                        <a:rPr kumimoji="1" lang="ja-JP" altLang="en-US" sz="850" dirty="0">
                          <a:solidFill>
                            <a:schemeClr val="tx1"/>
                          </a:solidFill>
                          <a:latin typeface="Meiryo UI" panose="020B0604030504040204" pitchFamily="50" charset="-128"/>
                          <a:ea typeface="Meiryo UI" panose="020B0604030504040204" pitchFamily="50" charset="-128"/>
                        </a:rPr>
                        <a:t>回→週</a:t>
                      </a:r>
                      <a:r>
                        <a:rPr kumimoji="1" lang="en-US" altLang="ja-JP" sz="850" dirty="0">
                          <a:solidFill>
                            <a:schemeClr val="tx1"/>
                          </a:solidFill>
                          <a:latin typeface="Meiryo UI" panose="020B0604030504040204" pitchFamily="50" charset="-128"/>
                          <a:ea typeface="Meiryo UI" panose="020B0604030504040204" pitchFamily="50" charset="-128"/>
                        </a:rPr>
                        <a:t>4</a:t>
                      </a:r>
                      <a:r>
                        <a:rPr kumimoji="1" lang="ja-JP" altLang="en-US" sz="850" dirty="0">
                          <a:solidFill>
                            <a:schemeClr val="tx1"/>
                          </a:solidFill>
                          <a:latin typeface="Meiryo UI" panose="020B0604030504040204" pitchFamily="50" charset="-128"/>
                          <a:ea typeface="Meiryo UI" panose="020B0604030504040204" pitchFamily="50" charset="-128"/>
                        </a:rPr>
                        <a:t>回）を検討。</a:t>
                      </a:r>
                      <a:endParaRPr kumimoji="1" lang="en-US" altLang="ja-JP" sz="85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850" dirty="0">
                          <a:solidFill>
                            <a:schemeClr val="tx1"/>
                          </a:solidFill>
                          <a:latin typeface="Meiryo UI" panose="020B0604030504040204" pitchFamily="50" charset="-128"/>
                          <a:ea typeface="Meiryo UI" panose="020B0604030504040204" pitchFamily="50" charset="-128"/>
                        </a:rPr>
                        <a:t>１組当たりの組数及び当直者用寝具の</a:t>
                      </a:r>
                      <a:r>
                        <a:rPr kumimoji="1" lang="en-US" altLang="ja-JP" sz="850" dirty="0">
                          <a:solidFill>
                            <a:schemeClr val="tx1"/>
                          </a:solidFill>
                          <a:latin typeface="Meiryo UI" panose="020B0604030504040204" pitchFamily="50" charset="-128"/>
                          <a:ea typeface="Meiryo UI" panose="020B0604030504040204" pitchFamily="50" charset="-128"/>
                        </a:rPr>
                        <a:t>1</a:t>
                      </a:r>
                      <a:r>
                        <a:rPr kumimoji="1" lang="ja-JP" altLang="en-US" sz="850" dirty="0">
                          <a:solidFill>
                            <a:schemeClr val="tx1"/>
                          </a:solidFill>
                          <a:latin typeface="Meiryo UI" panose="020B0604030504040204" pitchFamily="50" charset="-128"/>
                          <a:ea typeface="Meiryo UI" panose="020B0604030504040204" pitchFamily="50" charset="-128"/>
                        </a:rPr>
                        <a:t>日当たりの組数の見直しを行うなど、契約単価の低減を図る。</a:t>
                      </a:r>
                      <a:endParaRPr kumimoji="1" lang="en-US" alt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001852792"/>
                  </a:ext>
                </a:extLst>
              </a:tr>
              <a:tr h="379815">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次期入札に向けて、仕様内容を</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明確化し、</a:t>
                      </a:r>
                      <a:r>
                        <a:rPr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取引企業</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a:t>
                      </a:r>
                      <a:r>
                        <a:rPr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仕様</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内容を把握しやすく</a:t>
                      </a:r>
                      <a:r>
                        <a:rPr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する。</a:t>
                      </a:r>
                      <a:r>
                        <a:rPr kumimoji="1" lang="ja-JP" altLang="en-US" sz="850" dirty="0">
                          <a:solidFill>
                            <a:schemeClr val="tx1"/>
                          </a:solidFill>
                          <a:latin typeface="Meiryo UI" panose="020B0604030504040204" pitchFamily="50" charset="-128"/>
                          <a:ea typeface="Meiryo UI" panose="020B0604030504040204" pitchFamily="50" charset="-128"/>
                        </a:rPr>
                        <a:t>資格・経験要件の見直し、業務範囲を見直すとともに、</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公告期間に余裕を設け、</a:t>
                      </a:r>
                      <a:r>
                        <a:rPr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企業</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が十分に検討し複数者が参入しやすい環境</a:t>
                      </a:r>
                      <a:r>
                        <a:rPr kumimoji="1"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と</a:t>
                      </a:r>
                      <a:r>
                        <a:rPr kumimoji="1" lang="ja-JP" altLang="en-US"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し、競争性を向上させる</a:t>
                      </a:r>
                      <a:r>
                        <a:rPr lang="ja-JP" sz="8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925964044"/>
                  </a:ext>
                </a:extLst>
              </a:tr>
              <a:tr h="441501">
                <a:tc>
                  <a:txBody>
                    <a:bodyPr/>
                    <a:lstStyle/>
                    <a:p>
                      <a:pPr algn="ctr" fontAlgn="ctr">
                        <a:buNone/>
                      </a:pPr>
                      <a:endParaRPr lang="en-US" altLang="zh-TW"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医療機器保守</a:t>
                      </a:r>
                      <a:endParaRPr lang="en-US" altLang="zh-TW"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MRI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装置）</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契約調達</a:t>
                      </a:r>
                      <a:r>
                        <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9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850" dirty="0">
                          <a:solidFill>
                            <a:schemeClr val="tx1"/>
                          </a:solidFill>
                          <a:latin typeface="Meiryo UI" panose="020B0604030504040204" pitchFamily="50" charset="-128"/>
                          <a:ea typeface="Meiryo UI" panose="020B0604030504040204" pitchFamily="50" charset="-128"/>
                        </a:rPr>
                        <a:t>仕様書の見直しや、修繕実績と保守費の比較を踏まえ、現場・企業とコスト削減に向けての協議を行い、契約額の低減化を図る。</a:t>
                      </a:r>
                      <a:endParaRPr kumimoji="1" lang="en-US" altLang="ja-JP" sz="8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9</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19742890"/>
                  </a:ext>
                </a:extLst>
              </a:tr>
            </a:tbl>
          </a:graphicData>
        </a:graphic>
      </p:graphicFrame>
      <p:sp>
        <p:nvSpPr>
          <p:cNvPr id="2" name="テキスト ボックス 1">
            <a:extLst>
              <a:ext uri="{FF2B5EF4-FFF2-40B4-BE49-F238E27FC236}">
                <a16:creationId xmlns:a16="http://schemas.microsoft.com/office/drawing/2014/main" id="{B11D26FB-3803-3178-A5C9-5E45D665C64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E155F64C-6D6F-EF57-A3A9-D94D3FE999C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4E239196-FEB4-6FA4-5A52-0F762468A27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Ⅰ</a:t>
            </a:r>
            <a:r>
              <a:rPr lang="ja-JP" altLang="en-US" sz="1200" b="1" dirty="0">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E680769A-AB18-5058-80E3-26AC42093186}"/>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20" name="テキスト ボックス 19">
            <a:extLst>
              <a:ext uri="{FF2B5EF4-FFF2-40B4-BE49-F238E27FC236}">
                <a16:creationId xmlns:a16="http://schemas.microsoft.com/office/drawing/2014/main" id="{FC44EE3A-0F8E-DFE7-B827-1CFFA2D00A82}"/>
              </a:ext>
            </a:extLst>
          </p:cNvPr>
          <p:cNvSpPr txBox="1"/>
          <p:nvPr/>
        </p:nvSpPr>
        <p:spPr>
          <a:xfrm>
            <a:off x="85134" y="901128"/>
            <a:ext cx="9000000" cy="784830"/>
          </a:xfrm>
          <a:prstGeom prst="rect">
            <a:avLst/>
          </a:prstGeom>
          <a:noFill/>
        </p:spPr>
        <p:txBody>
          <a:bodyPr wrap="square" rtlCol="0">
            <a:spAutoFit/>
          </a:bodyPr>
          <a:lstStyle/>
          <a:p>
            <a:pPr>
              <a:lnSpc>
                <a:spcPts val="14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ts val="1400"/>
              </a:lnSpc>
            </a:pPr>
            <a:r>
              <a:rPr kumimoji="1" lang="ja-JP" altLang="en-US" sz="1200" dirty="0">
                <a:latin typeface="Meiryo UI" panose="020B0604030504040204" pitchFamily="50" charset="-128"/>
                <a:ea typeface="Meiryo UI" panose="020B0604030504040204" pitchFamily="50" charset="-128"/>
              </a:rPr>
              <a:t>・　契約単価、差益率等のベンチマーク比較を行い、費用低減余地を精査。</a:t>
            </a:r>
          </a:p>
          <a:p>
            <a:pPr>
              <a:lnSpc>
                <a:spcPts val="1300"/>
              </a:lnSpc>
            </a:pPr>
            <a:r>
              <a:rPr kumimoji="1" lang="ja-JP" altLang="en-US" sz="1200" dirty="0">
                <a:latin typeface="Meiryo UI" panose="020B0604030504040204" pitchFamily="50" charset="-128"/>
                <a:ea typeface="Meiryo UI" panose="020B0604030504040204" pitchFamily="50" charset="-128"/>
              </a:rPr>
              <a:t>・　コロナ禍を経て増嵩している要素、過剰仕様になっている要素を確認するため、委託費等の経年比較を行い、仕様の精査・見直しを実施。</a:t>
            </a:r>
          </a:p>
          <a:p>
            <a:pPr>
              <a:lnSpc>
                <a:spcPts val="1300"/>
              </a:lnSpc>
            </a:pPr>
            <a:r>
              <a:rPr kumimoji="1" lang="ja-JP" altLang="en-US" sz="1200" dirty="0">
                <a:latin typeface="Meiryo UI" panose="020B0604030504040204" pitchFamily="50" charset="-128"/>
                <a:ea typeface="Meiryo UI" panose="020B0604030504040204" pitchFamily="50" charset="-128"/>
              </a:rPr>
              <a:t>・　委託費については、ベンチマークとの差分である改善余地を見据えつつ、契約の更新に合わせて改善を進めていく。</a:t>
            </a:r>
          </a:p>
        </p:txBody>
      </p:sp>
      <p:sp>
        <p:nvSpPr>
          <p:cNvPr id="7" name="テキスト ボックス 6">
            <a:extLst>
              <a:ext uri="{FF2B5EF4-FFF2-40B4-BE49-F238E27FC236}">
                <a16:creationId xmlns:a16="http://schemas.microsoft.com/office/drawing/2014/main" id="{D92D8F9B-009B-FD02-CC1B-2CC11B410925}"/>
              </a:ext>
            </a:extLst>
          </p:cNvPr>
          <p:cNvSpPr txBox="1"/>
          <p:nvPr/>
        </p:nvSpPr>
        <p:spPr>
          <a:xfrm>
            <a:off x="85134" y="1598219"/>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費用項目ごとに仕様書の見直し等を行い、費用低減に係る検討を実施。それぞれの項目に対する協議・検討内容は以下の通り。</a:t>
            </a:r>
            <a:endParaRPr kumimoji="1" lang="en-US" altLang="ja-JP" sz="12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26216459-7E87-4DEE-B909-5B655082DC53}"/>
              </a:ext>
            </a:extLst>
          </p:cNvPr>
          <p:cNvSpPr/>
          <p:nvPr/>
        </p:nvSpPr>
        <p:spPr>
          <a:xfrm>
            <a:off x="82377" y="2322450"/>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4" name="四角形: 角を丸くする 13">
            <a:extLst>
              <a:ext uri="{FF2B5EF4-FFF2-40B4-BE49-F238E27FC236}">
                <a16:creationId xmlns:a16="http://schemas.microsoft.com/office/drawing/2014/main" id="{CB6B04E8-38C6-484E-83F3-6891F063E2CC}"/>
              </a:ext>
            </a:extLst>
          </p:cNvPr>
          <p:cNvSpPr/>
          <p:nvPr/>
        </p:nvSpPr>
        <p:spPr>
          <a:xfrm>
            <a:off x="82377" y="2707283"/>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5" name="四角形: 角を丸くする 14">
            <a:extLst>
              <a:ext uri="{FF2B5EF4-FFF2-40B4-BE49-F238E27FC236}">
                <a16:creationId xmlns:a16="http://schemas.microsoft.com/office/drawing/2014/main" id="{08A483D8-40B5-45F3-803D-C49BC1370629}"/>
              </a:ext>
            </a:extLst>
          </p:cNvPr>
          <p:cNvSpPr/>
          <p:nvPr/>
        </p:nvSpPr>
        <p:spPr>
          <a:xfrm>
            <a:off x="82377" y="3137708"/>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6" name="四角形: 角を丸くする 15">
            <a:extLst>
              <a:ext uri="{FF2B5EF4-FFF2-40B4-BE49-F238E27FC236}">
                <a16:creationId xmlns:a16="http://schemas.microsoft.com/office/drawing/2014/main" id="{4DAE90FD-6BCF-43B6-AAA8-D2BEDE6E1D3F}"/>
              </a:ext>
            </a:extLst>
          </p:cNvPr>
          <p:cNvSpPr/>
          <p:nvPr/>
        </p:nvSpPr>
        <p:spPr>
          <a:xfrm>
            <a:off x="82377" y="3532691"/>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7" name="四角形: 角を丸くする 16">
            <a:extLst>
              <a:ext uri="{FF2B5EF4-FFF2-40B4-BE49-F238E27FC236}">
                <a16:creationId xmlns:a16="http://schemas.microsoft.com/office/drawing/2014/main" id="{9FE5F904-68C3-4734-80B0-375A6A7310C0}"/>
              </a:ext>
            </a:extLst>
          </p:cNvPr>
          <p:cNvSpPr/>
          <p:nvPr/>
        </p:nvSpPr>
        <p:spPr>
          <a:xfrm>
            <a:off x="82377" y="3923084"/>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8" name="四角形: 角を丸くする 17">
            <a:extLst>
              <a:ext uri="{FF2B5EF4-FFF2-40B4-BE49-F238E27FC236}">
                <a16:creationId xmlns:a16="http://schemas.microsoft.com/office/drawing/2014/main" id="{4D6CF2FB-07D8-4683-83E8-0B32955435B5}"/>
              </a:ext>
            </a:extLst>
          </p:cNvPr>
          <p:cNvSpPr/>
          <p:nvPr/>
        </p:nvSpPr>
        <p:spPr>
          <a:xfrm>
            <a:off x="82377" y="4386029"/>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9" name="四角形: 角を丸くする 18">
            <a:extLst>
              <a:ext uri="{FF2B5EF4-FFF2-40B4-BE49-F238E27FC236}">
                <a16:creationId xmlns:a16="http://schemas.microsoft.com/office/drawing/2014/main" id="{B695C897-409F-4F97-AEBD-FC77434B929F}"/>
              </a:ext>
            </a:extLst>
          </p:cNvPr>
          <p:cNvSpPr/>
          <p:nvPr/>
        </p:nvSpPr>
        <p:spPr>
          <a:xfrm>
            <a:off x="82377" y="5344323"/>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1" name="四角形: 角を丸くする 20">
            <a:extLst>
              <a:ext uri="{FF2B5EF4-FFF2-40B4-BE49-F238E27FC236}">
                <a16:creationId xmlns:a16="http://schemas.microsoft.com/office/drawing/2014/main" id="{7BE92454-AE0E-4165-AC15-DB32ABA20968}"/>
              </a:ext>
            </a:extLst>
          </p:cNvPr>
          <p:cNvSpPr/>
          <p:nvPr/>
        </p:nvSpPr>
        <p:spPr>
          <a:xfrm>
            <a:off x="82377" y="5838310"/>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2" name="四角形: 角を丸くする 21">
            <a:extLst>
              <a:ext uri="{FF2B5EF4-FFF2-40B4-BE49-F238E27FC236}">
                <a16:creationId xmlns:a16="http://schemas.microsoft.com/office/drawing/2014/main" id="{F793B0FF-B2C0-43E6-9822-8F26F495C11F}"/>
              </a:ext>
            </a:extLst>
          </p:cNvPr>
          <p:cNvSpPr/>
          <p:nvPr/>
        </p:nvSpPr>
        <p:spPr>
          <a:xfrm>
            <a:off x="82377" y="6311142"/>
            <a:ext cx="299776"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3" name="テキスト ボックス 22">
            <a:extLst>
              <a:ext uri="{FF2B5EF4-FFF2-40B4-BE49-F238E27FC236}">
                <a16:creationId xmlns:a16="http://schemas.microsoft.com/office/drawing/2014/main" id="{AFEC9D02-4A8A-476B-A159-DDFB71D291F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18</a:t>
            </a:r>
          </a:p>
        </p:txBody>
      </p:sp>
    </p:spTree>
    <p:extLst>
      <p:ext uri="{BB962C8B-B14F-4D97-AF65-F5344CB8AC3E}">
        <p14:creationId xmlns:p14="http://schemas.microsoft.com/office/powerpoint/2010/main" val="3532613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EF6FC-51FD-AB5C-4E44-EEAAAB69F34D}"/>
            </a:ext>
          </a:extLst>
        </p:cNvPr>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07134CA7-2ACD-4142-B6E2-F15D29BC8CEC}"/>
              </a:ext>
            </a:extLst>
          </p:cNvPr>
          <p:cNvGraphicFramePr>
            <a:graphicFrameLocks noGrp="1"/>
          </p:cNvGraphicFramePr>
          <p:nvPr>
            <p:extLst>
              <p:ext uri="{D42A27DB-BD31-4B8C-83A1-F6EECF244321}">
                <p14:modId xmlns:p14="http://schemas.microsoft.com/office/powerpoint/2010/main" val="3640619120"/>
              </p:ext>
            </p:extLst>
          </p:nvPr>
        </p:nvGraphicFramePr>
        <p:xfrm>
          <a:off x="207159" y="1490052"/>
          <a:ext cx="8784000" cy="5182850"/>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84000">
                  <a:extLst>
                    <a:ext uri="{9D8B030D-6E8A-4147-A177-3AD203B41FA5}">
                      <a16:colId xmlns:a16="http://schemas.microsoft.com/office/drawing/2014/main" val="422241363"/>
                    </a:ext>
                  </a:extLst>
                </a:gridCol>
                <a:gridCol w="684000">
                  <a:extLst>
                    <a:ext uri="{9D8B030D-6E8A-4147-A177-3AD203B41FA5}">
                      <a16:colId xmlns:a16="http://schemas.microsoft.com/office/drawing/2014/main" val="1884991970"/>
                    </a:ext>
                  </a:extLst>
                </a:gridCol>
                <a:gridCol w="684000">
                  <a:extLst>
                    <a:ext uri="{9D8B030D-6E8A-4147-A177-3AD203B41FA5}">
                      <a16:colId xmlns:a16="http://schemas.microsoft.com/office/drawing/2014/main" val="1108233497"/>
                    </a:ext>
                  </a:extLst>
                </a:gridCol>
                <a:gridCol w="684000">
                  <a:extLst>
                    <a:ext uri="{9D8B030D-6E8A-4147-A177-3AD203B41FA5}">
                      <a16:colId xmlns:a16="http://schemas.microsoft.com/office/drawing/2014/main" val="3453234629"/>
                    </a:ext>
                  </a:extLst>
                </a:gridCol>
                <a:gridCol w="684000">
                  <a:extLst>
                    <a:ext uri="{9D8B030D-6E8A-4147-A177-3AD203B41FA5}">
                      <a16:colId xmlns:a16="http://schemas.microsoft.com/office/drawing/2014/main" val="2341418725"/>
                    </a:ext>
                  </a:extLst>
                </a:gridCol>
                <a:gridCol w="684000">
                  <a:extLst>
                    <a:ext uri="{9D8B030D-6E8A-4147-A177-3AD203B41FA5}">
                      <a16:colId xmlns:a16="http://schemas.microsoft.com/office/drawing/2014/main" val="264964434"/>
                    </a:ext>
                  </a:extLst>
                </a:gridCol>
              </a:tblGrid>
              <a:tr h="43266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3266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コロナ禍で増加したポスト数の削減を図る</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2,592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32660">
                <a:tc>
                  <a:txBody>
                    <a:bodyPr/>
                    <a:lstStyle/>
                    <a:p>
                      <a:pPr algn="ctr" fontAlgn="ctr">
                        <a:buNone/>
                      </a:pPr>
                      <a:r>
                        <a:rPr lang="ja-JP" altLang="en-US" sz="1050" b="0" i="0" u="none" strike="noStrike">
                          <a:solidFill>
                            <a:schemeClr val="tx1"/>
                          </a:solidFill>
                          <a:effectLst/>
                          <a:latin typeface="Meiryo UI" panose="020B0604030504040204" pitchFamily="50" charset="-128"/>
                          <a:ea typeface="Meiryo UI" panose="020B0604030504040204" pitchFamily="50" charset="-128"/>
                        </a:rPr>
                        <a:t>給食委託</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企業からの値上げ交渉に対して、可能な限り現状維持を図る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432660">
                <a:tc>
                  <a:txBody>
                    <a:bodyPr/>
                    <a:lstStyle/>
                    <a:p>
                      <a:pPr algn="ctr" fontAlgn="ctr">
                        <a:buNone/>
                      </a:pPr>
                      <a:r>
                        <a:rPr lang="ja-JP" altLang="en-US" sz="1050" b="0" i="0" u="none" strike="noStrike">
                          <a:solidFill>
                            <a:schemeClr val="tx1"/>
                          </a:solidFill>
                          <a:effectLst/>
                          <a:latin typeface="Meiryo UI" panose="020B0604030504040204" pitchFamily="50" charset="-128"/>
                          <a:ea typeface="Meiryo UI" panose="020B0604030504040204" pitchFamily="50" charset="-128"/>
                        </a:rPr>
                        <a:t>検査委託</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センター個別契約を入札に切り替え、競争原理が働くように図る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43266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a:solidFill>
                            <a:schemeClr val="tx1"/>
                          </a:solidFill>
                          <a:effectLst/>
                          <a:latin typeface="Meiryo UI" panose="020B0604030504040204" pitchFamily="50" charset="-128"/>
                          <a:ea typeface="Meiryo UI" panose="020B0604030504040204" pitchFamily="50" charset="-128"/>
                        </a:rPr>
                        <a:t>職員エリアの清掃頻度・面積を見直し費用削減を図る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3,681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7,361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644455">
                <a:tc>
                  <a:txBody>
                    <a:bodyPr/>
                    <a:lstStyle/>
                    <a:p>
                      <a:pPr algn="ctr" fontAlgn="ctr">
                        <a:buNone/>
                      </a:pPr>
                      <a:endParaRPr lang="en-US" altLang="zh-TW"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zh-TW" altLang="en-US" sz="1050" b="0" i="0" u="none" strike="noStrike" dirty="0">
                          <a:solidFill>
                            <a:schemeClr val="tx1"/>
                          </a:solidFill>
                          <a:effectLst/>
                          <a:latin typeface="Meiryo UI" panose="020B0604030504040204" pitchFamily="50" charset="-128"/>
                          <a:ea typeface="Meiryo UI" panose="020B0604030504040204" pitchFamily="50" charset="-128"/>
                        </a:rPr>
                        <a:t>建物保守委託</a:t>
                      </a:r>
                    </a:p>
                    <a:p>
                      <a:pPr algn="ctr" fontAlgn="ctr">
                        <a:buNone/>
                      </a:pPr>
                      <a:r>
                        <a:rPr lang="zh-TW" altLang="en-US" sz="1050" b="0" i="0" u="none" strike="noStrike" dirty="0">
                          <a:solidFill>
                            <a:schemeClr val="tx1"/>
                          </a:solidFill>
                          <a:effectLst/>
                          <a:latin typeface="Meiryo UI" panose="020B0604030504040204" pitchFamily="50" charset="-128"/>
                          <a:ea typeface="Meiryo UI" panose="020B0604030504040204" pitchFamily="50" charset="-128"/>
                        </a:rPr>
                        <a:t>昇降機設備保守</a:t>
                      </a:r>
                      <a:endParaRPr lang="en-US" altLang="zh-TW"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企業からの値上げ交渉に対して、可能な限り現状維持を図る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432660">
                <a:tc>
                  <a:txBody>
                    <a:bodyPr/>
                    <a:lstStyle/>
                    <a:p>
                      <a:pPr algn="ctr" fontAlgn="ctr">
                        <a:buNone/>
                      </a:pPr>
                      <a:r>
                        <a:rPr lang="ja-JP" altLang="en-US" sz="1050" b="0" i="0" u="none" strike="noStrike">
                          <a:solidFill>
                            <a:schemeClr val="tx1"/>
                          </a:solidFill>
                          <a:effectLst/>
                          <a:latin typeface="Meiryo UI" panose="020B0604030504040204" pitchFamily="50" charset="-128"/>
                          <a:ea typeface="Meiryo UI" panose="020B0604030504040204" pitchFamily="50" charset="-128"/>
                        </a:rPr>
                        <a:t>職員被服リース</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被服貸与枚数の削減による費用削減を図る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43266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寝具賃貸借</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契約単価の交渉を行い費用削減を図る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693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4480916"/>
                  </a:ext>
                </a:extLst>
              </a:tr>
              <a:tr h="43266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次期入札の際に、複数企業の入札参加を促し競争原理が</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働くように図る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11320846"/>
                  </a:ext>
                </a:extLst>
              </a:tr>
              <a:tr h="644455">
                <a:tc>
                  <a:txBody>
                    <a:bodyPr/>
                    <a:lstStyle/>
                    <a:p>
                      <a:pPr algn="ctr" fontAlgn="ctr">
                        <a:buNone/>
                      </a:pPr>
                      <a:endParaRPr lang="en-US" altLang="zh-TW"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zh-TW" altLang="en-US" sz="1050" b="0" i="0" u="none" strike="noStrike" dirty="0">
                          <a:solidFill>
                            <a:schemeClr val="tx1"/>
                          </a:solidFill>
                          <a:effectLst/>
                          <a:latin typeface="Meiryo UI" panose="020B0604030504040204" pitchFamily="50" charset="-128"/>
                          <a:ea typeface="Meiryo UI" panose="020B0604030504040204" pitchFamily="50" charset="-128"/>
                        </a:rPr>
                        <a:t>医療機器保守</a:t>
                      </a:r>
                      <a:endParaRPr lang="en-US" altLang="zh-TW"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MRI</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装置）</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契約単価の交渉を行い費用削減を図る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84755579"/>
                  </a:ext>
                </a:extLst>
              </a:tr>
              <a:tr h="432660">
                <a:tc gridSpan="2">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pPr algn="l" fontAlgn="ctr">
                        <a:buNone/>
                      </a:pP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8,106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11,786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11,786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11,786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99941346"/>
                  </a:ext>
                </a:extLst>
              </a:tr>
            </a:tbl>
          </a:graphicData>
        </a:graphic>
      </p:graphicFrame>
      <p:sp>
        <p:nvSpPr>
          <p:cNvPr id="2" name="テキスト ボックス 1">
            <a:extLst>
              <a:ext uri="{FF2B5EF4-FFF2-40B4-BE49-F238E27FC236}">
                <a16:creationId xmlns:a16="http://schemas.microsoft.com/office/drawing/2014/main" id="{96AAD38B-E17B-1076-A6C5-8241DE4A0A9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3A610F1F-9595-F141-2C2A-9E58AA70FE9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CF810AAC-ADE4-8EC1-65DA-8818B530054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1947B21B-46B2-2824-0316-2EF6B2CCB181}"/>
              </a:ext>
            </a:extLst>
          </p:cNvPr>
          <p:cNvSpPr txBox="1"/>
          <p:nvPr/>
        </p:nvSpPr>
        <p:spPr>
          <a:xfrm>
            <a:off x="85134" y="613191"/>
            <a:ext cx="5888946" cy="523220"/>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a:p>
            <a:endParaRPr lang="ja-JP" altLang="en-US" sz="1400" b="1" dirty="0">
              <a:solidFill>
                <a:srgbClr val="002D89"/>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F1F298C-50A1-58CB-FA20-5FF102079D43}"/>
              </a:ext>
            </a:extLst>
          </p:cNvPr>
          <p:cNvSpPr txBox="1"/>
          <p:nvPr/>
        </p:nvSpPr>
        <p:spPr>
          <a:xfrm>
            <a:off x="85134" y="939388"/>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具体的な取組の結果、以下の通り、</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額を見込む。</a:t>
            </a:r>
            <a:endParaRPr kumimoji="1" lang="en-US" altLang="ja-JP" sz="12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15E79547-BA8C-75B3-3A9D-BD03DB636CCF}"/>
              </a:ext>
            </a:extLst>
          </p:cNvPr>
          <p:cNvSpPr txBox="1"/>
          <p:nvPr/>
        </p:nvSpPr>
        <p:spPr>
          <a:xfrm>
            <a:off x="7907265" y="1232627"/>
            <a:ext cx="1086679" cy="246221"/>
          </a:xfrm>
          <a:prstGeom prst="rect">
            <a:avLst/>
          </a:prstGeom>
          <a:noFill/>
        </p:spPr>
        <p:txBody>
          <a:bodyPr wrap="square" rtlCol="0">
            <a:spAutoFit/>
          </a:bodyPr>
          <a:lstStyle/>
          <a:p>
            <a:r>
              <a:rPr kumimoji="1" lang="ja-JP" altLang="en-US" sz="1000">
                <a:latin typeface="Meiryo UI" panose="020B0604030504040204" pitchFamily="50" charset="-128"/>
                <a:ea typeface="Meiryo UI" panose="020B0604030504040204" pitchFamily="50" charset="-128"/>
              </a:rPr>
              <a:t>（単位：千円）</a:t>
            </a:r>
          </a:p>
        </p:txBody>
      </p:sp>
      <p:sp>
        <p:nvSpPr>
          <p:cNvPr id="35" name="四角形: 角を丸くする 34">
            <a:extLst>
              <a:ext uri="{FF2B5EF4-FFF2-40B4-BE49-F238E27FC236}">
                <a16:creationId xmlns:a16="http://schemas.microsoft.com/office/drawing/2014/main" id="{A7AC218C-3227-403F-AF99-6F8144AF79D5}"/>
              </a:ext>
            </a:extLst>
          </p:cNvPr>
          <p:cNvSpPr/>
          <p:nvPr/>
        </p:nvSpPr>
        <p:spPr>
          <a:xfrm>
            <a:off x="185691" y="1888458"/>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0" name="テキスト ボックス 19">
            <a:extLst>
              <a:ext uri="{FF2B5EF4-FFF2-40B4-BE49-F238E27FC236}">
                <a16:creationId xmlns:a16="http://schemas.microsoft.com/office/drawing/2014/main" id="{6046E3A2-8294-403C-BC53-8F5367B9AC2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19</a:t>
            </a:r>
          </a:p>
        </p:txBody>
      </p:sp>
      <p:sp>
        <p:nvSpPr>
          <p:cNvPr id="21" name="四角形: 角を丸くする 20">
            <a:extLst>
              <a:ext uri="{FF2B5EF4-FFF2-40B4-BE49-F238E27FC236}">
                <a16:creationId xmlns:a16="http://schemas.microsoft.com/office/drawing/2014/main" id="{D148B962-7734-4396-B419-318A2F611BC5}"/>
              </a:ext>
            </a:extLst>
          </p:cNvPr>
          <p:cNvSpPr/>
          <p:nvPr/>
        </p:nvSpPr>
        <p:spPr>
          <a:xfrm>
            <a:off x="185691" y="2359192"/>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2" name="四角形: 角を丸くする 21">
            <a:extLst>
              <a:ext uri="{FF2B5EF4-FFF2-40B4-BE49-F238E27FC236}">
                <a16:creationId xmlns:a16="http://schemas.microsoft.com/office/drawing/2014/main" id="{DB724673-1C0E-4D8D-A355-44A106A552C1}"/>
              </a:ext>
            </a:extLst>
          </p:cNvPr>
          <p:cNvSpPr/>
          <p:nvPr/>
        </p:nvSpPr>
        <p:spPr>
          <a:xfrm>
            <a:off x="185691" y="2799212"/>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5" name="四角形: 角を丸くする 24">
            <a:extLst>
              <a:ext uri="{FF2B5EF4-FFF2-40B4-BE49-F238E27FC236}">
                <a16:creationId xmlns:a16="http://schemas.microsoft.com/office/drawing/2014/main" id="{06637E3A-B8D6-43E9-A271-7FFCF22872F2}"/>
              </a:ext>
            </a:extLst>
          </p:cNvPr>
          <p:cNvSpPr/>
          <p:nvPr/>
        </p:nvSpPr>
        <p:spPr>
          <a:xfrm>
            <a:off x="185691" y="3187228"/>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6" name="四角形: 角を丸くする 25">
            <a:extLst>
              <a:ext uri="{FF2B5EF4-FFF2-40B4-BE49-F238E27FC236}">
                <a16:creationId xmlns:a16="http://schemas.microsoft.com/office/drawing/2014/main" id="{1A187815-8AD7-4986-9B7A-C2225D375034}"/>
              </a:ext>
            </a:extLst>
          </p:cNvPr>
          <p:cNvSpPr/>
          <p:nvPr/>
        </p:nvSpPr>
        <p:spPr>
          <a:xfrm>
            <a:off x="185691" y="3644052"/>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30" name="四角形: 角を丸くする 29">
            <a:extLst>
              <a:ext uri="{FF2B5EF4-FFF2-40B4-BE49-F238E27FC236}">
                <a16:creationId xmlns:a16="http://schemas.microsoft.com/office/drawing/2014/main" id="{2AFE6353-E3A4-4723-BD7B-F9C37BD91CD4}"/>
              </a:ext>
            </a:extLst>
          </p:cNvPr>
          <p:cNvSpPr/>
          <p:nvPr/>
        </p:nvSpPr>
        <p:spPr>
          <a:xfrm>
            <a:off x="185691" y="4281245"/>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36" name="四角形: 角を丸くする 35">
            <a:extLst>
              <a:ext uri="{FF2B5EF4-FFF2-40B4-BE49-F238E27FC236}">
                <a16:creationId xmlns:a16="http://schemas.microsoft.com/office/drawing/2014/main" id="{317057E0-B57E-41C1-A9A2-A3BCB3256E9D}"/>
              </a:ext>
            </a:extLst>
          </p:cNvPr>
          <p:cNvSpPr/>
          <p:nvPr/>
        </p:nvSpPr>
        <p:spPr>
          <a:xfrm>
            <a:off x="185691" y="4710225"/>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37" name="四角形: 角を丸くする 36">
            <a:extLst>
              <a:ext uri="{FF2B5EF4-FFF2-40B4-BE49-F238E27FC236}">
                <a16:creationId xmlns:a16="http://schemas.microsoft.com/office/drawing/2014/main" id="{89E17BA3-C387-4966-A500-17DBF5B20127}"/>
              </a:ext>
            </a:extLst>
          </p:cNvPr>
          <p:cNvSpPr/>
          <p:nvPr/>
        </p:nvSpPr>
        <p:spPr>
          <a:xfrm>
            <a:off x="185691" y="5150336"/>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38" name="四角形: 角を丸くする 37">
            <a:extLst>
              <a:ext uri="{FF2B5EF4-FFF2-40B4-BE49-F238E27FC236}">
                <a16:creationId xmlns:a16="http://schemas.microsoft.com/office/drawing/2014/main" id="{60E7A664-5D7C-4C23-AC63-CE86889316FD}"/>
              </a:ext>
            </a:extLst>
          </p:cNvPr>
          <p:cNvSpPr/>
          <p:nvPr/>
        </p:nvSpPr>
        <p:spPr>
          <a:xfrm>
            <a:off x="185691" y="5563916"/>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Tree>
    <p:extLst>
      <p:ext uri="{BB962C8B-B14F-4D97-AF65-F5344CB8AC3E}">
        <p14:creationId xmlns:p14="http://schemas.microsoft.com/office/powerpoint/2010/main" val="3840976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9F08-AE79-C54A-F94C-2EB6519F72F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FECF102-1ECC-0979-C6AB-190C157248C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712C9E36-9630-7DD7-750D-38E12F8B175D}"/>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46C1799C-5EB4-9CEC-74CB-2731752E0F5F}"/>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E08E6DFE-98E1-436F-6B0C-060C7A8BD600}"/>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ベッドコントロールの見直し</a:t>
            </a:r>
          </a:p>
        </p:txBody>
      </p:sp>
      <p:sp>
        <p:nvSpPr>
          <p:cNvPr id="20" name="テキスト ボックス 19">
            <a:extLst>
              <a:ext uri="{FF2B5EF4-FFF2-40B4-BE49-F238E27FC236}">
                <a16:creationId xmlns:a16="http://schemas.microsoft.com/office/drawing/2014/main" id="{7444AA5A-6D17-F619-1C7E-0B08628C33D3}"/>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病床利用率を高水準、かつ、曜日の変動なく平準化できるベッドコントロール手法・仕組みを構築する。</a:t>
            </a:r>
          </a:p>
          <a:p>
            <a:pPr>
              <a:lnSpc>
                <a:spcPct val="110000"/>
              </a:lnSpc>
            </a:pPr>
            <a:r>
              <a:rPr kumimoji="1" lang="ja-JP" altLang="en-US" sz="1200" dirty="0">
                <a:latin typeface="Meiryo UI" panose="020B0604030504040204" pitchFamily="50" charset="-128"/>
                <a:ea typeface="Meiryo UI" panose="020B0604030504040204" pitchFamily="50" charset="-128"/>
              </a:rPr>
              <a:t>・　病床利用率を高水準、かつ、平準化するために、新規患者数の増加だけではなく、クリティカルパスの見直しと適応率の向上、入退院曜日の</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偏りの見直し、ベッドコントロールセンターの強化、入退院に係る権限と役割の見直しなどを検討する。</a:t>
            </a:r>
          </a:p>
        </p:txBody>
      </p:sp>
      <p:sp>
        <p:nvSpPr>
          <p:cNvPr id="7" name="テキスト ボックス 6">
            <a:extLst>
              <a:ext uri="{FF2B5EF4-FFF2-40B4-BE49-F238E27FC236}">
                <a16:creationId xmlns:a16="http://schemas.microsoft.com/office/drawing/2014/main" id="{A2D7C346-654E-D756-DB21-6C4AB96FCB47}"/>
              </a:ext>
            </a:extLst>
          </p:cNvPr>
          <p:cNvSpPr txBox="1"/>
          <p:nvPr/>
        </p:nvSpPr>
        <p:spPr>
          <a:xfrm>
            <a:off x="85134" y="1742478"/>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各病棟のベッドコントロールの見直しや新たな取組を行い病床利用率の向上を図る。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93653442-9338-B438-1754-D2BDC5ADB55F}"/>
              </a:ext>
            </a:extLst>
          </p:cNvPr>
          <p:cNvGraphicFramePr>
            <a:graphicFrameLocks noGrp="1"/>
          </p:cNvGraphicFramePr>
          <p:nvPr>
            <p:extLst>
              <p:ext uri="{D42A27DB-BD31-4B8C-83A1-F6EECF244321}">
                <p14:modId xmlns:p14="http://schemas.microsoft.com/office/powerpoint/2010/main" val="4218102086"/>
              </p:ext>
            </p:extLst>
          </p:nvPr>
        </p:nvGraphicFramePr>
        <p:xfrm>
          <a:off x="58866" y="2207571"/>
          <a:ext cx="9026270" cy="4566386"/>
        </p:xfrm>
        <a:graphic>
          <a:graphicData uri="http://schemas.openxmlformats.org/drawingml/2006/table">
            <a:tbl>
              <a:tblPr firstRow="1" bandRow="1">
                <a:tableStyleId>{2D5ABB26-0587-4C30-8999-92F81FD0307C}</a:tableStyleId>
              </a:tblPr>
              <a:tblGrid>
                <a:gridCol w="2023040">
                  <a:extLst>
                    <a:ext uri="{9D8B030D-6E8A-4147-A177-3AD203B41FA5}">
                      <a16:colId xmlns:a16="http://schemas.microsoft.com/office/drawing/2014/main" val="1289735247"/>
                    </a:ext>
                  </a:extLst>
                </a:gridCol>
                <a:gridCol w="1044234">
                  <a:extLst>
                    <a:ext uri="{9D8B030D-6E8A-4147-A177-3AD203B41FA5}">
                      <a16:colId xmlns:a16="http://schemas.microsoft.com/office/drawing/2014/main" val="2252022619"/>
                    </a:ext>
                  </a:extLst>
                </a:gridCol>
                <a:gridCol w="4075782">
                  <a:extLst>
                    <a:ext uri="{9D8B030D-6E8A-4147-A177-3AD203B41FA5}">
                      <a16:colId xmlns:a16="http://schemas.microsoft.com/office/drawing/2014/main" val="561421578"/>
                    </a:ext>
                  </a:extLst>
                </a:gridCol>
                <a:gridCol w="1883214">
                  <a:extLst>
                    <a:ext uri="{9D8B030D-6E8A-4147-A177-3AD203B41FA5}">
                      <a16:colId xmlns:a16="http://schemas.microsoft.com/office/drawing/2014/main" val="795060188"/>
                    </a:ext>
                  </a:extLst>
                </a:gridCol>
              </a:tblGrid>
              <a:tr h="22887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197663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一般病棟・</a:t>
                      </a:r>
                      <a:r>
                        <a:rPr kumimoji="1" lang="en-US" altLang="ja-JP" sz="1050" dirty="0">
                          <a:solidFill>
                            <a:schemeClr val="tx1"/>
                          </a:solidFill>
                          <a:latin typeface="Meiryo UI" panose="020B0604030504040204" pitchFamily="50" charset="-128"/>
                          <a:ea typeface="Meiryo UI" panose="020B0604030504040204" pitchFamily="50" charset="-128"/>
                        </a:rPr>
                        <a:t>HCU</a:t>
                      </a:r>
                      <a:r>
                        <a:rPr kumimoji="1" lang="ja-JP" altLang="en-US" sz="1050" dirty="0">
                          <a:solidFill>
                            <a:schemeClr val="tx1"/>
                          </a:solidFill>
                          <a:latin typeface="Meiryo UI" panose="020B0604030504040204" pitchFamily="50" charset="-128"/>
                          <a:ea typeface="Meiryo UI" panose="020B0604030504040204" pitchFamily="50" charset="-128"/>
                        </a:rPr>
                        <a:t>における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病棟別ベッドコントロール改善</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各診療科</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各病棟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平日中日の病床利用率が高く、センター内の割当病床に対して病床利用率</a:t>
                      </a:r>
                      <a:r>
                        <a:rPr kumimoji="1" lang="en-US" altLang="ja-JP" sz="1050" dirty="0">
                          <a:solidFill>
                            <a:schemeClr val="tx1"/>
                          </a:solidFill>
                          <a:latin typeface="Meiryo UI" panose="020B0604030504040204" pitchFamily="50" charset="-128"/>
                          <a:ea typeface="Meiryo UI" panose="020B0604030504040204" pitchFamily="50" charset="-128"/>
                        </a:rPr>
                        <a:t>100</a:t>
                      </a:r>
                      <a:r>
                        <a:rPr kumimoji="1" lang="ja-JP" altLang="en-US" sz="1050" dirty="0">
                          <a:solidFill>
                            <a:schemeClr val="tx1"/>
                          </a:solidFill>
                          <a:latin typeface="Meiryo UI" panose="020B0604030504040204" pitchFamily="50" charset="-128"/>
                          <a:ea typeface="Meiryo UI" panose="020B0604030504040204" pitchFamily="50" charset="-128"/>
                        </a:rPr>
                        <a:t>％を超えている診療科もある。一方で休日の病床利用率は、予定の新規入院患者数が少ないこと、退院などが重なり病床利用率が低下する傾向にある。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そのような状況に対して、①医師の退院日入力の徹底、②パスの見直し、③症例ごとの入退院曜日の変更、④医師と病棟看護師の情報共有強化を実施するなど、病床利用率を高水準、かつ、曜日の変動なく平準化できるベッドコントロール手法・仕組みを構築し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050" dirty="0">
                          <a:solidFill>
                            <a:schemeClr val="tx1"/>
                          </a:solidFill>
                          <a:latin typeface="Meiryo UI" panose="020B0604030504040204" pitchFamily="50" charset="-128"/>
                          <a:ea typeface="Meiryo UI" panose="020B0604030504040204" pitchFamily="50" charset="-128"/>
                        </a:rPr>
                        <a:t>R7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月～</a:t>
                      </a: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月に消化器外科・整形外科をパイロットケースとして見直しを実施し、</a:t>
                      </a: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月より全診療科へ改善事例を展開している。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また、一般病棟内に配置している</a:t>
                      </a:r>
                      <a:r>
                        <a:rPr kumimoji="1" lang="en-US" altLang="ja-JP" sz="1050" dirty="0">
                          <a:solidFill>
                            <a:schemeClr val="tx1"/>
                          </a:solidFill>
                          <a:latin typeface="Meiryo UI" panose="020B0604030504040204" pitchFamily="50" charset="-128"/>
                          <a:ea typeface="Meiryo UI" panose="020B0604030504040204" pitchFamily="50" charset="-128"/>
                        </a:rPr>
                        <a:t>HCU</a:t>
                      </a:r>
                      <a:r>
                        <a:rPr kumimoji="1" lang="ja-JP" altLang="en-US" sz="1050" dirty="0">
                          <a:solidFill>
                            <a:schemeClr val="tx1"/>
                          </a:solidFill>
                          <a:latin typeface="Meiryo UI" panose="020B0604030504040204" pitchFamily="50" charset="-128"/>
                          <a:ea typeface="Meiryo UI" panose="020B0604030504040204" pitchFamily="50" charset="-128"/>
                        </a:rPr>
                        <a:t>を優先して満床管理できる体制構築を図っている。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520166">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障害者病棟・回リハ病棟における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病棟別ベッドコントロール改善</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リハビリテーション科・病棟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障害者病棟、回復期リハビリテーション病棟においても、一般病棟同様にベッドコントロール手法・仕組みを構築した。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r h="665812">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救命救急病棟（</a:t>
                      </a:r>
                      <a:r>
                        <a:rPr kumimoji="1" lang="en-US" altLang="ja-JP" sz="1050" dirty="0">
                          <a:solidFill>
                            <a:schemeClr val="tx1"/>
                          </a:solidFill>
                          <a:latin typeface="Meiryo UI" panose="020B0604030504040204" pitchFamily="50" charset="-128"/>
                          <a:ea typeface="Meiryo UI" panose="020B0604030504040204" pitchFamily="50" charset="-128"/>
                        </a:rPr>
                        <a:t>TCU</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CCU</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SCU</a:t>
                      </a:r>
                      <a:r>
                        <a:rPr kumimoji="1" lang="ja-JP" altLang="en-US" sz="1050" dirty="0">
                          <a:solidFill>
                            <a:schemeClr val="tx1"/>
                          </a:solidFill>
                          <a:latin typeface="Meiryo UI" panose="020B0604030504040204" pitchFamily="50" charset="-128"/>
                          <a:ea typeface="Meiryo UI" panose="020B0604030504040204" pitchFamily="50" charset="-128"/>
                        </a:rPr>
                        <a:t>）のベッドコントロール改善</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救命救急病棟</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TCU</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CCU</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SCU</a:t>
                      </a:r>
                      <a:r>
                        <a:rPr kumimoji="1" lang="ja-JP" altLang="en-US" sz="1050" dirty="0">
                          <a:solidFill>
                            <a:schemeClr val="tx1"/>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救命救急病棟内の</a:t>
                      </a:r>
                      <a:r>
                        <a:rPr kumimoji="1" lang="en-US" altLang="ja-JP" sz="1050" dirty="0">
                          <a:solidFill>
                            <a:schemeClr val="tx1"/>
                          </a:solidFill>
                          <a:latin typeface="Meiryo UI" panose="020B0604030504040204" pitchFamily="50" charset="-128"/>
                          <a:ea typeface="Meiryo UI" panose="020B0604030504040204" pitchFamily="50" charset="-128"/>
                        </a:rPr>
                        <a:t>TCU</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CCU</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SCU</a:t>
                      </a:r>
                      <a:r>
                        <a:rPr kumimoji="1" lang="ja-JP" altLang="en-US" sz="1050" dirty="0">
                          <a:solidFill>
                            <a:schemeClr val="tx1"/>
                          </a:solidFill>
                          <a:latin typeface="Meiryo UI" panose="020B0604030504040204" pitchFamily="50" charset="-128"/>
                          <a:ea typeface="Meiryo UI" panose="020B0604030504040204" pitchFamily="50" charset="-128"/>
                        </a:rPr>
                        <a:t>間の病床共有ルールの構築、救命救急病棟から一般病棟への転棟促進を行い、現状以上に柔軟に救急搬送を受け入れられる体制を強化する。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zh-TW" altLang="en-US" sz="1050" dirty="0">
                          <a:solidFill>
                            <a:schemeClr val="tx1"/>
                          </a:solidFill>
                          <a:latin typeface="Meiryo UI" panose="020B0604030504040204" pitchFamily="50" charset="-128"/>
                          <a:ea typeface="Meiryo UI" panose="020B0604030504040204" pitchFamily="50" charset="-128"/>
                        </a:rPr>
                        <a:t>急性</a:t>
                      </a:r>
                      <a:r>
                        <a:rPr kumimoji="1" lang="ja-JP" altLang="en-US" sz="1050" dirty="0">
                          <a:solidFill>
                            <a:schemeClr val="tx1"/>
                          </a:solidFill>
                          <a:latin typeface="Meiryo UI" panose="020B0604030504040204" pitchFamily="50" charset="-128"/>
                          <a:ea typeface="Meiryo UI" panose="020B0604030504040204" pitchFamily="50" charset="-128"/>
                        </a:rPr>
                        <a:t>期</a:t>
                      </a:r>
                      <a:r>
                        <a:rPr kumimoji="1" lang="zh-TW" altLang="en-US" sz="1050" dirty="0">
                          <a:solidFill>
                            <a:schemeClr val="tx1"/>
                          </a:solidFill>
                          <a:latin typeface="Meiryo UI" panose="020B0604030504040204" pitchFamily="50" charset="-128"/>
                          <a:ea typeface="Meiryo UI" panose="020B0604030504040204" pitchFamily="50" charset="-128"/>
                        </a:rPr>
                        <a:t>医療部門連携</a:t>
                      </a:r>
                      <a:r>
                        <a:rPr kumimoji="1" lang="en-US" altLang="zh-TW" sz="1050" dirty="0">
                          <a:solidFill>
                            <a:schemeClr val="tx1"/>
                          </a:solidFill>
                          <a:latin typeface="Meiryo UI" panose="020B0604030504040204" pitchFamily="50" charset="-128"/>
                          <a:ea typeface="Meiryo UI" panose="020B0604030504040204" pitchFamily="50" charset="-128"/>
                        </a:rPr>
                        <a:t>WG</a:t>
                      </a:r>
                      <a:r>
                        <a:rPr kumimoji="1" lang="ja-JP" altLang="en-US" sz="1050" dirty="0">
                          <a:solidFill>
                            <a:schemeClr val="tx1"/>
                          </a:solidFill>
                          <a:latin typeface="Meiryo UI" panose="020B0604030504040204" pitchFamily="50" charset="-128"/>
                          <a:ea typeface="Meiryo UI" panose="020B0604030504040204" pitchFamily="50" charset="-128"/>
                        </a:rPr>
                        <a:t>で協議しベッドコントロール見直し。</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1678423"/>
                  </a:ext>
                </a:extLst>
              </a:tr>
              <a:tr h="957105">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産婦人科病棟における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妊婦アンケートの実施と</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近隣クリニックとの連携強化</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産婦人科</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産婦人科病棟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出産を経験される患者様のニーズ把握や当センターの選択に至った背景を把握するため妊婦アンケートを</a:t>
                      </a: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月より実施した。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また、当センターのご紹介元である近隣クリニックに対して、当センターにご紹介頂く理由や背景等を直接聞き取りを行う。</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上記の取り組みにより、妊婦や近隣クリニックのニーズを把握したうえで、改善ポイントを実施していく。</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78114945"/>
                  </a:ext>
                </a:extLst>
              </a:tr>
            </a:tbl>
          </a:graphicData>
        </a:graphic>
      </p:graphicFrame>
      <p:sp>
        <p:nvSpPr>
          <p:cNvPr id="12" name="四角形: 角を丸くする 11">
            <a:extLst>
              <a:ext uri="{FF2B5EF4-FFF2-40B4-BE49-F238E27FC236}">
                <a16:creationId xmlns:a16="http://schemas.microsoft.com/office/drawing/2014/main" id="{182CD222-1FE7-450F-8B61-1987F6A82A2B}"/>
              </a:ext>
            </a:extLst>
          </p:cNvPr>
          <p:cNvSpPr/>
          <p:nvPr/>
        </p:nvSpPr>
        <p:spPr>
          <a:xfrm>
            <a:off x="58864" y="2445283"/>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6" name="四角形: 角を丸くする 15">
            <a:extLst>
              <a:ext uri="{FF2B5EF4-FFF2-40B4-BE49-F238E27FC236}">
                <a16:creationId xmlns:a16="http://schemas.microsoft.com/office/drawing/2014/main" id="{12609E76-672B-41E0-B17C-24D430F050AA}"/>
              </a:ext>
            </a:extLst>
          </p:cNvPr>
          <p:cNvSpPr/>
          <p:nvPr/>
        </p:nvSpPr>
        <p:spPr>
          <a:xfrm>
            <a:off x="58864" y="4396258"/>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7" name="四角形: 角を丸くする 16">
            <a:extLst>
              <a:ext uri="{FF2B5EF4-FFF2-40B4-BE49-F238E27FC236}">
                <a16:creationId xmlns:a16="http://schemas.microsoft.com/office/drawing/2014/main" id="{125AD2EF-F9CB-4C37-9102-D954A10134C1}"/>
              </a:ext>
            </a:extLst>
          </p:cNvPr>
          <p:cNvSpPr/>
          <p:nvPr/>
        </p:nvSpPr>
        <p:spPr>
          <a:xfrm>
            <a:off x="58864" y="4963912"/>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8" name="四角形: 角を丸くする 17">
            <a:extLst>
              <a:ext uri="{FF2B5EF4-FFF2-40B4-BE49-F238E27FC236}">
                <a16:creationId xmlns:a16="http://schemas.microsoft.com/office/drawing/2014/main" id="{742F505E-6084-472D-824E-657CD03759D4}"/>
              </a:ext>
            </a:extLst>
          </p:cNvPr>
          <p:cNvSpPr/>
          <p:nvPr/>
        </p:nvSpPr>
        <p:spPr>
          <a:xfrm>
            <a:off x="58864" y="5722286"/>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6" name="テキスト ボックス 5">
            <a:extLst>
              <a:ext uri="{FF2B5EF4-FFF2-40B4-BE49-F238E27FC236}">
                <a16:creationId xmlns:a16="http://schemas.microsoft.com/office/drawing/2014/main" id="{C330DE10-09CE-CA81-65E5-021B10B8F8F8}"/>
              </a:ext>
            </a:extLst>
          </p:cNvPr>
          <p:cNvSpPr txBox="1"/>
          <p:nvPr/>
        </p:nvSpPr>
        <p:spPr>
          <a:xfrm>
            <a:off x="0" y="658704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20</a:t>
            </a:r>
          </a:p>
        </p:txBody>
      </p:sp>
    </p:spTree>
    <p:extLst>
      <p:ext uri="{BB962C8B-B14F-4D97-AF65-F5344CB8AC3E}">
        <p14:creationId xmlns:p14="http://schemas.microsoft.com/office/powerpoint/2010/main" val="2969165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FE405-7609-1C99-954F-A2DE992CF0D1}"/>
            </a:ext>
          </a:extLst>
        </p:cNvPr>
        <p:cNvGrpSpPr/>
        <p:nvPr/>
      </p:nvGrpSpPr>
      <p:grpSpPr>
        <a:xfrm>
          <a:off x="0" y="0"/>
          <a:ext cx="0" cy="0"/>
          <a:chOff x="0" y="0"/>
          <a:chExt cx="0" cy="0"/>
        </a:xfrm>
      </p:grpSpPr>
      <p:graphicFrame>
        <p:nvGraphicFramePr>
          <p:cNvPr id="16" name="表 15">
            <a:extLst>
              <a:ext uri="{FF2B5EF4-FFF2-40B4-BE49-F238E27FC236}">
                <a16:creationId xmlns:a16="http://schemas.microsoft.com/office/drawing/2014/main" id="{DADEB259-56B8-4418-AE7C-820845E02630}"/>
              </a:ext>
            </a:extLst>
          </p:cNvPr>
          <p:cNvGraphicFramePr>
            <a:graphicFrameLocks noGrp="1"/>
          </p:cNvGraphicFramePr>
          <p:nvPr>
            <p:extLst>
              <p:ext uri="{D42A27DB-BD31-4B8C-83A1-F6EECF244321}">
                <p14:modId xmlns:p14="http://schemas.microsoft.com/office/powerpoint/2010/main" val="1512644103"/>
              </p:ext>
            </p:extLst>
          </p:nvPr>
        </p:nvGraphicFramePr>
        <p:xfrm>
          <a:off x="252000" y="1621089"/>
          <a:ext cx="8806866" cy="1404000"/>
        </p:xfrm>
        <a:graphic>
          <a:graphicData uri="http://schemas.openxmlformats.org/drawingml/2006/table">
            <a:tbl>
              <a:tblPr>
                <a:tableStyleId>{2D5ABB26-0587-4C30-8999-92F81FD0307C}</a:tableStyleId>
              </a:tblPr>
              <a:tblGrid>
                <a:gridCol w="4415814">
                  <a:extLst>
                    <a:ext uri="{9D8B030D-6E8A-4147-A177-3AD203B41FA5}">
                      <a16:colId xmlns:a16="http://schemas.microsoft.com/office/drawing/2014/main" val="3188298473"/>
                    </a:ext>
                  </a:extLst>
                </a:gridCol>
                <a:gridCol w="735969">
                  <a:extLst>
                    <a:ext uri="{9D8B030D-6E8A-4147-A177-3AD203B41FA5}">
                      <a16:colId xmlns:a16="http://schemas.microsoft.com/office/drawing/2014/main" val="422241363"/>
                    </a:ext>
                  </a:extLst>
                </a:gridCol>
                <a:gridCol w="735969">
                  <a:extLst>
                    <a:ext uri="{9D8B030D-6E8A-4147-A177-3AD203B41FA5}">
                      <a16:colId xmlns:a16="http://schemas.microsoft.com/office/drawing/2014/main" val="1884991970"/>
                    </a:ext>
                  </a:extLst>
                </a:gridCol>
                <a:gridCol w="735969">
                  <a:extLst>
                    <a:ext uri="{9D8B030D-6E8A-4147-A177-3AD203B41FA5}">
                      <a16:colId xmlns:a16="http://schemas.microsoft.com/office/drawing/2014/main" val="1108233497"/>
                    </a:ext>
                  </a:extLst>
                </a:gridCol>
                <a:gridCol w="735969">
                  <a:extLst>
                    <a:ext uri="{9D8B030D-6E8A-4147-A177-3AD203B41FA5}">
                      <a16:colId xmlns:a16="http://schemas.microsoft.com/office/drawing/2014/main" val="3453234629"/>
                    </a:ext>
                  </a:extLst>
                </a:gridCol>
                <a:gridCol w="735969">
                  <a:extLst>
                    <a:ext uri="{9D8B030D-6E8A-4147-A177-3AD203B41FA5}">
                      <a16:colId xmlns:a16="http://schemas.microsoft.com/office/drawing/2014/main" val="2341418725"/>
                    </a:ext>
                  </a:extLst>
                </a:gridCol>
                <a:gridCol w="711207">
                  <a:extLst>
                    <a:ext uri="{9D8B030D-6E8A-4147-A177-3AD203B41FA5}">
                      <a16:colId xmlns:a16="http://schemas.microsoft.com/office/drawing/2014/main" val="264964434"/>
                    </a:ext>
                  </a:extLst>
                </a:gridCol>
              </a:tblGrid>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項目</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a:solidFill>
                            <a:schemeClr val="tx1"/>
                          </a:solidFill>
                          <a:effectLst/>
                          <a:latin typeface="Meiryo UI" panose="020B0604030504040204" pitchFamily="50" charset="-128"/>
                          <a:ea typeface="Meiryo UI" panose="020B0604030504040204" pitchFamily="50" charset="-128"/>
                        </a:rPr>
                        <a:t>R7</a:t>
                      </a:r>
                      <a:r>
                        <a:rPr lang="ja-JP" altLang="en-US" sz="1050" b="0" u="none" strike="noStrike">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68000">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ベッドコントロールの見直し等による病床利用率の向上</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合計</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617,000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 name="テキスト ボックス 1">
            <a:extLst>
              <a:ext uri="{FF2B5EF4-FFF2-40B4-BE49-F238E27FC236}">
                <a16:creationId xmlns:a16="http://schemas.microsoft.com/office/drawing/2014/main" id="{B77AD6B7-344D-98EE-1B09-29D262E462A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4A0ECDFD-9CD3-86FE-5B49-1E931F2D5AD8}"/>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7B68EE8B-042C-42E3-58DC-16145D1F282A}"/>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D4EAF06E-39D8-1711-A37D-4A5E4B228871}"/>
              </a:ext>
            </a:extLst>
          </p:cNvPr>
          <p:cNvSpPr txBox="1"/>
          <p:nvPr/>
        </p:nvSpPr>
        <p:spPr>
          <a:xfrm>
            <a:off x="85134" y="613191"/>
            <a:ext cx="588894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ベッドコントロールの見直し</a:t>
            </a:r>
          </a:p>
        </p:txBody>
      </p:sp>
      <p:sp>
        <p:nvSpPr>
          <p:cNvPr id="19" name="テキスト ボックス 18">
            <a:extLst>
              <a:ext uri="{FF2B5EF4-FFF2-40B4-BE49-F238E27FC236}">
                <a16:creationId xmlns:a16="http://schemas.microsoft.com/office/drawing/2014/main" id="{DEDDE73A-DD76-330C-7494-9A05A0026614}"/>
              </a:ext>
            </a:extLst>
          </p:cNvPr>
          <p:cNvSpPr txBox="1"/>
          <p:nvPr/>
        </p:nvSpPr>
        <p:spPr>
          <a:xfrm>
            <a:off x="58866" y="947414"/>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年度の病床利用率</a:t>
            </a:r>
            <a:r>
              <a:rPr kumimoji="1" lang="en-US" altLang="ja-JP" sz="1200" dirty="0">
                <a:latin typeface="Meiryo UI" panose="020B0604030504040204" pitchFamily="50" charset="-128"/>
                <a:ea typeface="Meiryo UI" panose="020B0604030504040204" pitchFamily="50" charset="-128"/>
              </a:rPr>
              <a:t>83.5</a:t>
            </a:r>
            <a:r>
              <a:rPr kumimoji="1" lang="ja-JP" altLang="en-US" sz="1200" dirty="0">
                <a:latin typeface="Meiryo UI" panose="020B0604030504040204" pitchFamily="50" charset="-128"/>
                <a:ea typeface="Meiryo UI" panose="020B0604030504040204" pitchFamily="50" charset="-128"/>
              </a:rPr>
              <a:t>％から病床利用率目標</a:t>
            </a:r>
            <a:r>
              <a:rPr kumimoji="1" lang="en-US" altLang="ja-JP" sz="1200" dirty="0">
                <a:latin typeface="Meiryo UI" panose="020B0604030504040204" pitchFamily="50" charset="-128"/>
                <a:ea typeface="Meiryo UI" panose="020B0604030504040204" pitchFamily="50" charset="-128"/>
              </a:rPr>
              <a:t>88.9</a:t>
            </a:r>
            <a:r>
              <a:rPr kumimoji="1" lang="ja-JP" altLang="en-US" sz="1200" dirty="0">
                <a:latin typeface="Meiryo UI" panose="020B0604030504040204" pitchFamily="50" charset="-128"/>
                <a:ea typeface="Meiryo UI" panose="020B0604030504040204" pitchFamily="50" charset="-128"/>
              </a:rPr>
              <a:t>％まで向上を図る。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7962713-F249-6092-AB10-B4A8020FAA07}"/>
              </a:ext>
            </a:extLst>
          </p:cNvPr>
          <p:cNvSpPr txBox="1"/>
          <p:nvPr/>
        </p:nvSpPr>
        <p:spPr>
          <a:xfrm>
            <a:off x="0" y="661342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21</a:t>
            </a:r>
          </a:p>
        </p:txBody>
      </p:sp>
      <p:sp>
        <p:nvSpPr>
          <p:cNvPr id="8" name="テキスト ボックス 7">
            <a:extLst>
              <a:ext uri="{FF2B5EF4-FFF2-40B4-BE49-F238E27FC236}">
                <a16:creationId xmlns:a16="http://schemas.microsoft.com/office/drawing/2014/main" id="{5B58A6D4-68FF-E9A8-0D84-B49A2DD6EF3B}"/>
              </a:ext>
            </a:extLst>
          </p:cNvPr>
          <p:cNvSpPr txBox="1"/>
          <p:nvPr/>
        </p:nvSpPr>
        <p:spPr>
          <a:xfrm>
            <a:off x="7998455" y="1345810"/>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15" name="四角形: 角を丸くする 14">
            <a:extLst>
              <a:ext uri="{FF2B5EF4-FFF2-40B4-BE49-F238E27FC236}">
                <a16:creationId xmlns:a16="http://schemas.microsoft.com/office/drawing/2014/main" id="{07EFF4BB-9BEC-4E3B-AB59-B01F601F6C82}"/>
              </a:ext>
            </a:extLst>
          </p:cNvPr>
          <p:cNvSpPr/>
          <p:nvPr/>
        </p:nvSpPr>
        <p:spPr>
          <a:xfrm>
            <a:off x="283955" y="2068695"/>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309574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554C-84CD-9A35-4537-19D15F66FC1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911784-51EA-E116-8192-7D479BDC838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FC1B4E74-6793-70A1-F74D-2CE30B1D0428}"/>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EB02F511-4152-B9BC-AAAC-791B0851D9B2}"/>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20" name="テキスト ボックス 19">
            <a:extLst>
              <a:ext uri="{FF2B5EF4-FFF2-40B4-BE49-F238E27FC236}">
                <a16:creationId xmlns:a16="http://schemas.microsoft.com/office/drawing/2014/main" id="{995D336D-64D8-48B6-1713-9A8823493E7F}"/>
              </a:ext>
            </a:extLst>
          </p:cNvPr>
          <p:cNvSpPr txBox="1"/>
          <p:nvPr/>
        </p:nvSpPr>
        <p:spPr>
          <a:xfrm>
            <a:off x="85134" y="901128"/>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病棟・病床数の最適化、入院料の類上げ・新規入院料の届出を検討する。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病棟・病床数の最適化を検討する場合は、効率的な看護配置への見直しも検討する。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E2DA2F3-D804-53BC-3C2A-E81D448A2CC1}"/>
              </a:ext>
            </a:extLst>
          </p:cNvPr>
          <p:cNvSpPr txBox="1"/>
          <p:nvPr/>
        </p:nvSpPr>
        <p:spPr>
          <a:xfrm>
            <a:off x="0" y="660437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22</a:t>
            </a:r>
          </a:p>
        </p:txBody>
      </p:sp>
      <p:sp>
        <p:nvSpPr>
          <p:cNvPr id="7" name="テキスト ボックス 6">
            <a:extLst>
              <a:ext uri="{FF2B5EF4-FFF2-40B4-BE49-F238E27FC236}">
                <a16:creationId xmlns:a16="http://schemas.microsoft.com/office/drawing/2014/main" id="{5B073A4B-A665-3BB5-9822-42A17D39E2FE}"/>
              </a:ext>
            </a:extLst>
          </p:cNvPr>
          <p:cNvSpPr txBox="1"/>
          <p:nvPr/>
        </p:nvSpPr>
        <p:spPr>
          <a:xfrm>
            <a:off x="85134" y="1682271"/>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u="sng" dirty="0">
              <a:solidFill>
                <a:srgbClr val="FF0000"/>
              </a:solidFill>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当センターの強みである高度急性期機能の強化を図る病棟構成を検討する。</a:t>
            </a:r>
          </a:p>
        </p:txBody>
      </p:sp>
      <p:graphicFrame>
        <p:nvGraphicFramePr>
          <p:cNvPr id="10" name="表 9">
            <a:extLst>
              <a:ext uri="{FF2B5EF4-FFF2-40B4-BE49-F238E27FC236}">
                <a16:creationId xmlns:a16="http://schemas.microsoft.com/office/drawing/2014/main" id="{789F4BFB-97B0-135C-00D5-CDE7D564BC42}"/>
              </a:ext>
            </a:extLst>
          </p:cNvPr>
          <p:cNvGraphicFramePr>
            <a:graphicFrameLocks noGrp="1"/>
          </p:cNvGraphicFramePr>
          <p:nvPr>
            <p:extLst>
              <p:ext uri="{D42A27DB-BD31-4B8C-83A1-F6EECF244321}">
                <p14:modId xmlns:p14="http://schemas.microsoft.com/office/powerpoint/2010/main" val="922668580"/>
              </p:ext>
            </p:extLst>
          </p:nvPr>
        </p:nvGraphicFramePr>
        <p:xfrm>
          <a:off x="126000" y="2195093"/>
          <a:ext cx="8892000" cy="349146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957240">
                  <a:extLst>
                    <a:ext uri="{9D8B030D-6E8A-4147-A177-3AD203B41FA5}">
                      <a16:colId xmlns:a16="http://schemas.microsoft.com/office/drawing/2014/main" val="2252022619"/>
                    </a:ext>
                  </a:extLst>
                </a:gridCol>
                <a:gridCol w="3813048">
                  <a:extLst>
                    <a:ext uri="{9D8B030D-6E8A-4147-A177-3AD203B41FA5}">
                      <a16:colId xmlns:a16="http://schemas.microsoft.com/office/drawing/2014/main" val="561421578"/>
                    </a:ext>
                  </a:extLst>
                </a:gridCol>
                <a:gridCol w="2141712">
                  <a:extLst>
                    <a:ext uri="{9D8B030D-6E8A-4147-A177-3AD203B41FA5}">
                      <a16:colId xmlns:a16="http://schemas.microsoft.com/office/drawing/2014/main" val="795060188"/>
                    </a:ext>
                  </a:extLst>
                </a:gridCol>
              </a:tblGrid>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108000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西病棟への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HCU</a:t>
                      </a:r>
                      <a:r>
                        <a:rPr kumimoji="1" lang="ja-JP" altLang="en-US" sz="1050" dirty="0">
                          <a:solidFill>
                            <a:schemeClr val="tx1"/>
                          </a:solidFill>
                          <a:latin typeface="Meiryo UI" panose="020B0604030504040204" pitchFamily="50" charset="-128"/>
                          <a:ea typeface="Meiryo UI" panose="020B0604030504040204" pitchFamily="50" charset="-128"/>
                        </a:rPr>
                        <a:t>の集約の検討</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各診療科</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各病棟</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経営企画</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現在、一般病棟</a:t>
                      </a:r>
                      <a:r>
                        <a:rPr kumimoji="1" lang="en-US" altLang="ja-JP" sz="1050" dirty="0">
                          <a:solidFill>
                            <a:schemeClr val="tx1"/>
                          </a:solidFill>
                          <a:latin typeface="Meiryo UI" panose="020B0604030504040204" pitchFamily="50" charset="-128"/>
                          <a:ea typeface="Meiryo UI" panose="020B0604030504040204" pitchFamily="50" charset="-128"/>
                        </a:rPr>
                        <a:t>HCU</a:t>
                      </a:r>
                      <a:r>
                        <a:rPr kumimoji="1" lang="ja-JP" altLang="en-US" sz="1050" dirty="0">
                          <a:solidFill>
                            <a:schemeClr val="tx1"/>
                          </a:solidFill>
                          <a:latin typeface="Meiryo UI" panose="020B0604030504040204" pitchFamily="50" charset="-128"/>
                          <a:ea typeface="Meiryo UI" panose="020B0604030504040204" pitchFamily="50" charset="-128"/>
                        </a:rPr>
                        <a:t>が</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床ずつ配置されている。病棟内に重症管理が可能な病床が整備されていることは運用上、有効的である一方で、一般病棟内で重症患者への対応が求められ現場の負担となっていることが課題として挙げられ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そのような課題を解決できるよう一カ所に</a:t>
                      </a:r>
                      <a:r>
                        <a:rPr kumimoji="1" lang="en-US" altLang="ja-JP" sz="1050" dirty="0">
                          <a:solidFill>
                            <a:schemeClr val="tx1"/>
                          </a:solidFill>
                          <a:latin typeface="Meiryo UI" panose="020B0604030504040204" pitchFamily="50" charset="-128"/>
                          <a:ea typeface="Meiryo UI" panose="020B0604030504040204" pitchFamily="50" charset="-128"/>
                        </a:rPr>
                        <a:t>HCU20</a:t>
                      </a:r>
                      <a:r>
                        <a:rPr kumimoji="1" lang="ja-JP" altLang="en-US" sz="1050" dirty="0">
                          <a:solidFill>
                            <a:schemeClr val="tx1"/>
                          </a:solidFill>
                          <a:latin typeface="Meiryo UI" panose="020B0604030504040204" pitchFamily="50" charset="-128"/>
                          <a:ea typeface="Meiryo UI" panose="020B0604030504040204" pitchFamily="50" charset="-128"/>
                        </a:rPr>
                        <a:t>床を集約するなど、手厚い配置が確保できる体制を検討し、協議を行っている。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検討・試算を開始。費用対効果や影響等の精査中。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1080000">
                <a:tc>
                  <a:txBody>
                    <a:bodyPr/>
                    <a:lstStyle/>
                    <a:p>
                      <a:pPr algn="ctr"/>
                      <a:r>
                        <a:rPr kumimoji="1" lang="ja-JP" altLang="en-US" sz="1050">
                          <a:solidFill>
                            <a:schemeClr val="tx1"/>
                          </a:solidFill>
                          <a:latin typeface="Meiryo UI" panose="020B0604030504040204" pitchFamily="50" charset="-128"/>
                          <a:ea typeface="Meiryo UI" panose="020B0604030504040204" pitchFamily="50" charset="-128"/>
                        </a:rPr>
                        <a:t>救命救急病棟へ</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ja-JP" altLang="en-US" sz="1050">
                          <a:solidFill>
                            <a:schemeClr val="tx1"/>
                          </a:solidFill>
                          <a:latin typeface="Meiryo UI" panose="020B0604030504040204" pitchFamily="50" charset="-128"/>
                          <a:ea typeface="Meiryo UI" panose="020B0604030504040204" pitchFamily="50" charset="-128"/>
                        </a:rPr>
                        <a:t>病床数</a:t>
                      </a:r>
                      <a:r>
                        <a:rPr kumimoji="1" lang="en-US" altLang="ja-JP" sz="1050">
                          <a:solidFill>
                            <a:schemeClr val="tx1"/>
                          </a:solidFill>
                          <a:latin typeface="Meiryo UI" panose="020B0604030504040204" pitchFamily="50" charset="-128"/>
                          <a:ea typeface="Meiryo UI" panose="020B0604030504040204" pitchFamily="50" charset="-128"/>
                        </a:rPr>
                        <a:t>2</a:t>
                      </a:r>
                      <a:r>
                        <a:rPr kumimoji="1" lang="ja-JP" altLang="en-US" sz="1050">
                          <a:solidFill>
                            <a:schemeClr val="tx1"/>
                          </a:solidFill>
                          <a:latin typeface="Meiryo UI" panose="020B0604030504040204" pitchFamily="50" charset="-128"/>
                          <a:ea typeface="Meiryo UI" panose="020B0604030504040204" pitchFamily="50" charset="-128"/>
                        </a:rPr>
                        <a:t>床増床</a:t>
                      </a:r>
                      <a:endParaRPr kumimoji="1" lang="en-US" altLang="ja-JP" sz="105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各診療科</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各病棟</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経営企画</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コロナ禍以降、救急件数が増加傾向にある中で、救急の初期対応病床が不足傾向にある。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そのような状況下を踏まえて、救命救急病棟内のスペースに</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床の増床を検討し、協議を行っている。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検討・試算を開始。費用対効果や影響等の精査中。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r h="1080000">
                <a:tc>
                  <a:txBody>
                    <a:bodyPr/>
                    <a:lstStyle/>
                    <a:p>
                      <a:pPr algn="ctr"/>
                      <a:r>
                        <a:rPr kumimoji="1" lang="en-US" altLang="ja-JP" sz="1050">
                          <a:solidFill>
                            <a:schemeClr val="tx1"/>
                          </a:solidFill>
                          <a:latin typeface="Meiryo UI" panose="020B0604030504040204" pitchFamily="50" charset="-128"/>
                          <a:ea typeface="Meiryo UI" panose="020B0604030504040204" pitchFamily="50" charset="-128"/>
                        </a:rPr>
                        <a:t>8</a:t>
                      </a:r>
                      <a:r>
                        <a:rPr kumimoji="1" lang="ja-JP" altLang="en-US" sz="1050">
                          <a:solidFill>
                            <a:schemeClr val="tx1"/>
                          </a:solidFill>
                          <a:latin typeface="Meiryo UI" panose="020B0604030504040204" pitchFamily="50" charset="-128"/>
                          <a:ea typeface="Meiryo UI" panose="020B0604030504040204" pitchFamily="50" charset="-128"/>
                        </a:rPr>
                        <a:t>階東病棟へ</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ja-JP" altLang="en-US" sz="1050">
                          <a:solidFill>
                            <a:schemeClr val="tx1"/>
                          </a:solidFill>
                          <a:latin typeface="Meiryo UI" panose="020B0604030504040204" pitchFamily="50" charset="-128"/>
                          <a:ea typeface="Meiryo UI" panose="020B0604030504040204" pitchFamily="50" charset="-128"/>
                        </a:rPr>
                        <a:t>病棟</a:t>
                      </a:r>
                      <a:r>
                        <a:rPr kumimoji="1" lang="en-US" altLang="ja-JP" sz="1050">
                          <a:solidFill>
                            <a:schemeClr val="tx1"/>
                          </a:solidFill>
                          <a:latin typeface="Meiryo UI" panose="020B0604030504040204" pitchFamily="50" charset="-128"/>
                          <a:ea typeface="Meiryo UI" panose="020B0604030504040204" pitchFamily="50" charset="-128"/>
                        </a:rPr>
                        <a:t>SCU3</a:t>
                      </a:r>
                      <a:r>
                        <a:rPr kumimoji="1" lang="ja-JP" altLang="en-US" sz="1050">
                          <a:solidFill>
                            <a:schemeClr val="tx1"/>
                          </a:solidFill>
                          <a:latin typeface="Meiryo UI" panose="020B0604030504040204" pitchFamily="50" charset="-128"/>
                          <a:ea typeface="Meiryo UI" panose="020B0604030504040204" pitchFamily="50" charset="-128"/>
                        </a:rPr>
                        <a:t>床増床</a:t>
                      </a:r>
                      <a:endParaRPr kumimoji="1" lang="en-US" altLang="ja-JP" sz="105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各診療科</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各病棟</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経営企画</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脳血管疾患の救急を救命救急病床内の</a:t>
                      </a:r>
                      <a:r>
                        <a:rPr kumimoji="1" lang="en-US" altLang="ja-JP" sz="1050" dirty="0">
                          <a:solidFill>
                            <a:schemeClr val="tx1"/>
                          </a:solidFill>
                          <a:latin typeface="Meiryo UI" panose="020B0604030504040204" pitchFamily="50" charset="-128"/>
                          <a:ea typeface="Meiryo UI" panose="020B0604030504040204" pitchFamily="50" charset="-128"/>
                        </a:rPr>
                        <a:t>SCU</a:t>
                      </a:r>
                      <a:r>
                        <a:rPr kumimoji="1" lang="ja-JP" altLang="en-US" sz="1050" dirty="0">
                          <a:solidFill>
                            <a:schemeClr val="tx1"/>
                          </a:solidFill>
                          <a:latin typeface="Meiryo UI" panose="020B0604030504040204" pitchFamily="50" charset="-128"/>
                          <a:ea typeface="Meiryo UI" panose="020B0604030504040204" pitchFamily="50" charset="-128"/>
                        </a:rPr>
                        <a:t>で受入れ、状態が落ち着いたタイミングで、病棟</a:t>
                      </a:r>
                      <a:r>
                        <a:rPr kumimoji="1" lang="en-US" altLang="ja-JP" sz="1050" dirty="0">
                          <a:solidFill>
                            <a:schemeClr val="tx1"/>
                          </a:solidFill>
                          <a:latin typeface="Meiryo UI" panose="020B0604030504040204" pitchFamily="50" charset="-128"/>
                          <a:ea typeface="Meiryo UI" panose="020B0604030504040204" pitchFamily="50" charset="-128"/>
                        </a:rPr>
                        <a:t>SCU</a:t>
                      </a:r>
                      <a:r>
                        <a:rPr kumimoji="1" lang="ja-JP" altLang="en-US" sz="1050" dirty="0">
                          <a:solidFill>
                            <a:schemeClr val="tx1"/>
                          </a:solidFill>
                          <a:latin typeface="Meiryo UI" panose="020B0604030504040204" pitchFamily="50" charset="-128"/>
                          <a:ea typeface="Meiryo UI" panose="020B0604030504040204" pitchFamily="50" charset="-128"/>
                        </a:rPr>
                        <a:t>に転棟する運用を行っている。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病棟</a:t>
                      </a:r>
                      <a:r>
                        <a:rPr kumimoji="1" lang="en-US" altLang="ja-JP" sz="1050" dirty="0">
                          <a:solidFill>
                            <a:schemeClr val="tx1"/>
                          </a:solidFill>
                          <a:latin typeface="Meiryo UI" panose="020B0604030504040204" pitchFamily="50" charset="-128"/>
                          <a:ea typeface="Meiryo UI" panose="020B0604030504040204" pitchFamily="50" charset="-128"/>
                        </a:rPr>
                        <a:t>SCU</a:t>
                      </a:r>
                      <a:r>
                        <a:rPr kumimoji="1" lang="ja-JP" altLang="en-US" sz="1050" dirty="0">
                          <a:solidFill>
                            <a:schemeClr val="tx1"/>
                          </a:solidFill>
                          <a:latin typeface="Meiryo UI" panose="020B0604030504040204" pitchFamily="50" charset="-128"/>
                          <a:ea typeface="Meiryo UI" panose="020B0604030504040204" pitchFamily="50" charset="-128"/>
                        </a:rPr>
                        <a:t>は常に満床状態にあり、病床数の不足が課題として挙げられるため、病棟</a:t>
                      </a:r>
                      <a:r>
                        <a:rPr kumimoji="1" lang="en-US" altLang="ja-JP" sz="1050" dirty="0">
                          <a:solidFill>
                            <a:schemeClr val="tx1"/>
                          </a:solidFill>
                          <a:latin typeface="Meiryo UI" panose="020B0604030504040204" pitchFamily="50" charset="-128"/>
                          <a:ea typeface="Meiryo UI" panose="020B0604030504040204" pitchFamily="50" charset="-128"/>
                        </a:rPr>
                        <a:t>SCU</a:t>
                      </a:r>
                      <a:r>
                        <a:rPr kumimoji="1" lang="ja-JP" altLang="en-US" sz="1050" dirty="0">
                          <a:solidFill>
                            <a:schemeClr val="tx1"/>
                          </a:solidFill>
                          <a:latin typeface="Meiryo UI" panose="020B0604030504040204" pitchFamily="50" charset="-128"/>
                          <a:ea typeface="Meiryo UI" panose="020B0604030504040204" pitchFamily="50" charset="-128"/>
                        </a:rPr>
                        <a:t>の横のスペースの拡大を検討し、協議を行っている。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検討・試算を開始。費用対効果や影響等の精査中。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1678423"/>
                  </a:ext>
                </a:extLst>
              </a:tr>
            </a:tbl>
          </a:graphicData>
        </a:graphic>
      </p:graphicFrame>
      <p:sp>
        <p:nvSpPr>
          <p:cNvPr id="11" name="テキスト ボックス 10">
            <a:extLst>
              <a:ext uri="{FF2B5EF4-FFF2-40B4-BE49-F238E27FC236}">
                <a16:creationId xmlns:a16="http://schemas.microsoft.com/office/drawing/2014/main" id="{966E59E5-1D83-BA72-53FB-09CA1F48CD60}"/>
              </a:ext>
            </a:extLst>
          </p:cNvPr>
          <p:cNvSpPr txBox="1"/>
          <p:nvPr/>
        </p:nvSpPr>
        <p:spPr>
          <a:xfrm>
            <a:off x="85134" y="5841543"/>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現在、センター内で、費用対効果や影響等も踏まえながら、協議・検討を進めているところ。</a:t>
            </a:r>
          </a:p>
        </p:txBody>
      </p:sp>
      <p:sp>
        <p:nvSpPr>
          <p:cNvPr id="14" name="四角形: 角を丸くする 13">
            <a:extLst>
              <a:ext uri="{FF2B5EF4-FFF2-40B4-BE49-F238E27FC236}">
                <a16:creationId xmlns:a16="http://schemas.microsoft.com/office/drawing/2014/main" id="{F16BF589-06BF-4120-A812-A7C7D41454D5}"/>
              </a:ext>
            </a:extLst>
          </p:cNvPr>
          <p:cNvSpPr/>
          <p:nvPr/>
        </p:nvSpPr>
        <p:spPr>
          <a:xfrm>
            <a:off x="153524" y="2483979"/>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6" name="四角形: 角を丸くする 15">
            <a:extLst>
              <a:ext uri="{FF2B5EF4-FFF2-40B4-BE49-F238E27FC236}">
                <a16:creationId xmlns:a16="http://schemas.microsoft.com/office/drawing/2014/main" id="{3FAB2E03-74FD-4C21-88CA-AC4F888B0708}"/>
              </a:ext>
            </a:extLst>
          </p:cNvPr>
          <p:cNvSpPr/>
          <p:nvPr/>
        </p:nvSpPr>
        <p:spPr>
          <a:xfrm>
            <a:off x="153524" y="3582901"/>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7" name="四角形: 角を丸くする 16">
            <a:extLst>
              <a:ext uri="{FF2B5EF4-FFF2-40B4-BE49-F238E27FC236}">
                <a16:creationId xmlns:a16="http://schemas.microsoft.com/office/drawing/2014/main" id="{96E4FD0C-BDD3-4869-9A3E-4E93301B6C91}"/>
              </a:ext>
            </a:extLst>
          </p:cNvPr>
          <p:cNvSpPr/>
          <p:nvPr/>
        </p:nvSpPr>
        <p:spPr>
          <a:xfrm>
            <a:off x="153524" y="4664209"/>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6" name="テキスト ボックス 5">
            <a:extLst>
              <a:ext uri="{FF2B5EF4-FFF2-40B4-BE49-F238E27FC236}">
                <a16:creationId xmlns:a16="http://schemas.microsoft.com/office/drawing/2014/main" id="{05583DD6-F70F-4FEA-AD5B-F54E09646DCD}"/>
              </a:ext>
            </a:extLst>
          </p:cNvPr>
          <p:cNvSpPr txBox="1"/>
          <p:nvPr/>
        </p:nvSpPr>
        <p:spPr>
          <a:xfrm>
            <a:off x="85134" y="613191"/>
            <a:ext cx="588894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エ　病棟機能再編</a:t>
            </a:r>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構成変更・類上げ</a:t>
            </a:r>
            <a:r>
              <a:rPr lang="en-US" altLang="ja-JP" sz="1400" b="1" dirty="0">
                <a:solidFill>
                  <a:srgbClr val="002D89"/>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91862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21EA-38B0-CC08-A638-34BFDC269DD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F4C7F1-C4D4-1894-91C7-DEFFE9C613F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90D576E3-7D11-6325-78F9-C579E89C21E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19448339-E1F6-9168-6B07-C90121ECFD49}"/>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5" name="テキスト ボックス 4">
            <a:extLst>
              <a:ext uri="{FF2B5EF4-FFF2-40B4-BE49-F238E27FC236}">
                <a16:creationId xmlns:a16="http://schemas.microsoft.com/office/drawing/2014/main" id="{B637900A-0763-E623-3105-B498D1EE0783}"/>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オ　セクション別の稼働向上・人員配置適正化</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DB7313D-2853-93C4-E04F-91143AEB5F2B}"/>
              </a:ext>
            </a:extLst>
          </p:cNvPr>
          <p:cNvSpPr txBox="1"/>
          <p:nvPr/>
        </p:nvSpPr>
        <p:spPr>
          <a:xfrm>
            <a:off x="85134" y="901128"/>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救急部門、外来部門、手術室などのセクションごとの人員配置の最適化や稼働向上余地を検討する。</a:t>
            </a:r>
          </a:p>
        </p:txBody>
      </p:sp>
      <p:sp>
        <p:nvSpPr>
          <p:cNvPr id="30" name="テキスト ボックス 29">
            <a:extLst>
              <a:ext uri="{FF2B5EF4-FFF2-40B4-BE49-F238E27FC236}">
                <a16:creationId xmlns:a16="http://schemas.microsoft.com/office/drawing/2014/main" id="{7BE09723-841A-914D-0D65-3692ADBE4E53}"/>
              </a:ext>
            </a:extLst>
          </p:cNvPr>
          <p:cNvSpPr txBox="1"/>
          <p:nvPr/>
        </p:nvSpPr>
        <p:spPr>
          <a:xfrm>
            <a:off x="0" y="661342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23</a:t>
            </a:r>
          </a:p>
        </p:txBody>
      </p:sp>
      <p:sp>
        <p:nvSpPr>
          <p:cNvPr id="7" name="テキスト ボックス 6">
            <a:extLst>
              <a:ext uri="{FF2B5EF4-FFF2-40B4-BE49-F238E27FC236}">
                <a16:creationId xmlns:a16="http://schemas.microsoft.com/office/drawing/2014/main" id="{A003B2E1-4E7D-0E74-F429-DEACB4D13048}"/>
              </a:ext>
            </a:extLst>
          </p:cNvPr>
          <p:cNvSpPr txBox="1"/>
          <p:nvPr/>
        </p:nvSpPr>
        <p:spPr>
          <a:xfrm>
            <a:off x="85134" y="1646923"/>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センター内での協議・検討内容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当センターでは、外来化学療法室の稼働向上に向けた取組を開始している。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EB0E8AE1-EBC7-15BB-4309-FC2D2970DE7B}"/>
              </a:ext>
            </a:extLst>
          </p:cNvPr>
          <p:cNvGraphicFramePr>
            <a:graphicFrameLocks noGrp="1"/>
          </p:cNvGraphicFramePr>
          <p:nvPr>
            <p:extLst>
              <p:ext uri="{D42A27DB-BD31-4B8C-83A1-F6EECF244321}">
                <p14:modId xmlns:p14="http://schemas.microsoft.com/office/powerpoint/2010/main" val="2666900543"/>
              </p:ext>
            </p:extLst>
          </p:nvPr>
        </p:nvGraphicFramePr>
        <p:xfrm>
          <a:off x="126000" y="2131993"/>
          <a:ext cx="8892000" cy="151146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540600">
                  <a:extLst>
                    <a:ext uri="{9D8B030D-6E8A-4147-A177-3AD203B41FA5}">
                      <a16:colId xmlns:a16="http://schemas.microsoft.com/office/drawing/2014/main" val="561421578"/>
                    </a:ext>
                  </a:extLst>
                </a:gridCol>
                <a:gridCol w="1931400">
                  <a:extLst>
                    <a:ext uri="{9D8B030D-6E8A-4147-A177-3AD203B41FA5}">
                      <a16:colId xmlns:a16="http://schemas.microsoft.com/office/drawing/2014/main" val="795060188"/>
                    </a:ext>
                  </a:extLst>
                </a:gridCol>
              </a:tblGrid>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1260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外来化学療法室</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の稼働向上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a:solidFill>
                            <a:schemeClr val="tx1"/>
                          </a:solidFill>
                          <a:latin typeface="Meiryo UI" panose="020B0604030504040204" pitchFamily="50" charset="-128"/>
                          <a:ea typeface="Meiryo UI" panose="020B0604030504040204" pitchFamily="50" charset="-128"/>
                        </a:rPr>
                        <a:t>腫瘍センター</a:t>
                      </a:r>
                      <a:endParaRPr kumimoji="1" lang="en-US" altLang="ja-JP" sz="1050">
                        <a:solidFill>
                          <a:schemeClr val="tx1"/>
                        </a:solidFill>
                        <a:latin typeface="Meiryo UI" panose="020B0604030504040204" pitchFamily="50" charset="-128"/>
                        <a:ea typeface="Meiryo UI" panose="020B0604030504040204" pitchFamily="50" charset="-128"/>
                      </a:endParaRPr>
                    </a:p>
                    <a:p>
                      <a:pPr algn="ctr"/>
                      <a:r>
                        <a:rPr kumimoji="1" lang="ja-JP" altLang="en-US" sz="1050">
                          <a:solidFill>
                            <a:schemeClr val="tx1"/>
                          </a:solidFill>
                          <a:latin typeface="Meiryo UI" panose="020B0604030504040204" pitchFamily="50" charset="-128"/>
                          <a:ea typeface="Meiryo UI" panose="020B0604030504040204" pitchFamily="50" charset="-128"/>
                        </a:rPr>
                        <a:t>（外来化学療法室）</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外来化学療法室では、人員配置に応じた稼働目標の達成を図っている。予約枠の不足や当日のキャンセル等により稼働率が安定していないことが課題であるため、予約枠を拡大し、受入れ体制の強化を図る。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050" dirty="0">
                          <a:solidFill>
                            <a:schemeClr val="tx1"/>
                          </a:solidFill>
                          <a:latin typeface="Meiryo UI" panose="020B0604030504040204" pitchFamily="50" charset="-128"/>
                          <a:ea typeface="Meiryo UI" panose="020B0604030504040204" pitchFamily="50" charset="-128"/>
                        </a:rPr>
                        <a:t>R7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月より予約枠</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枠づつ増加させ、</a:t>
                      </a: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月までに</a:t>
                      </a:r>
                      <a:r>
                        <a:rPr kumimoji="1" lang="en-US" altLang="ja-JP" sz="1050" dirty="0">
                          <a:solidFill>
                            <a:schemeClr val="tx1"/>
                          </a:solidFill>
                          <a:latin typeface="Meiryo UI" panose="020B0604030504040204" pitchFamily="50" charset="-128"/>
                          <a:ea typeface="Meiryo UI" panose="020B0604030504040204" pitchFamily="50" charset="-128"/>
                        </a:rPr>
                        <a:t>5</a:t>
                      </a:r>
                      <a:r>
                        <a:rPr kumimoji="1" lang="ja-JP" altLang="en-US" sz="1050" dirty="0">
                          <a:solidFill>
                            <a:schemeClr val="tx1"/>
                          </a:solidFill>
                          <a:latin typeface="Meiryo UI" panose="020B0604030504040204" pitchFamily="50" charset="-128"/>
                          <a:ea typeface="Meiryo UI" panose="020B0604030504040204" pitchFamily="50" charset="-128"/>
                        </a:rPr>
                        <a:t>枠の増加を図る。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bl>
          </a:graphicData>
        </a:graphic>
      </p:graphicFrame>
      <p:sp>
        <p:nvSpPr>
          <p:cNvPr id="10" name="テキスト ボックス 9">
            <a:extLst>
              <a:ext uri="{FF2B5EF4-FFF2-40B4-BE49-F238E27FC236}">
                <a16:creationId xmlns:a16="http://schemas.microsoft.com/office/drawing/2014/main" id="{1ED35259-68A1-C663-60B7-346A7D0A5BB8}"/>
              </a:ext>
            </a:extLst>
          </p:cNvPr>
          <p:cNvSpPr txBox="1"/>
          <p:nvPr/>
        </p:nvSpPr>
        <p:spPr>
          <a:xfrm>
            <a:off x="85134" y="3965705"/>
            <a:ext cx="8973732" cy="275204"/>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03C93E5A-B280-6551-AAA5-DA48CB30A7CD}"/>
              </a:ext>
            </a:extLst>
          </p:cNvPr>
          <p:cNvGraphicFramePr>
            <a:graphicFrameLocks noGrp="1"/>
          </p:cNvGraphicFramePr>
          <p:nvPr>
            <p:extLst>
              <p:ext uri="{D42A27DB-BD31-4B8C-83A1-F6EECF244321}">
                <p14:modId xmlns:p14="http://schemas.microsoft.com/office/powerpoint/2010/main" val="3731251502"/>
              </p:ext>
            </p:extLst>
          </p:nvPr>
        </p:nvGraphicFramePr>
        <p:xfrm>
          <a:off x="180000" y="4377642"/>
          <a:ext cx="8640000" cy="1296000"/>
        </p:xfrm>
        <a:graphic>
          <a:graphicData uri="http://schemas.openxmlformats.org/drawingml/2006/table">
            <a:tbl>
              <a:tblPr>
                <a:tableStyleId>{2D5ABB26-0587-4C30-8999-92F81FD0307C}</a:tableStyleId>
              </a:tblPr>
              <a:tblGrid>
                <a:gridCol w="4320000">
                  <a:extLst>
                    <a:ext uri="{9D8B030D-6E8A-4147-A177-3AD203B41FA5}">
                      <a16:colId xmlns:a16="http://schemas.microsoft.com/office/drawing/2014/main" val="3188298473"/>
                    </a:ext>
                  </a:extLst>
                </a:gridCol>
                <a:gridCol w="720000">
                  <a:extLst>
                    <a:ext uri="{9D8B030D-6E8A-4147-A177-3AD203B41FA5}">
                      <a16:colId xmlns:a16="http://schemas.microsoft.com/office/drawing/2014/main" val="422241363"/>
                    </a:ext>
                  </a:extLst>
                </a:gridCol>
                <a:gridCol w="720000">
                  <a:extLst>
                    <a:ext uri="{9D8B030D-6E8A-4147-A177-3AD203B41FA5}">
                      <a16:colId xmlns:a16="http://schemas.microsoft.com/office/drawing/2014/main" val="1884991970"/>
                    </a:ext>
                  </a:extLst>
                </a:gridCol>
                <a:gridCol w="720000">
                  <a:extLst>
                    <a:ext uri="{9D8B030D-6E8A-4147-A177-3AD203B41FA5}">
                      <a16:colId xmlns:a16="http://schemas.microsoft.com/office/drawing/2014/main" val="1108233497"/>
                    </a:ext>
                  </a:extLst>
                </a:gridCol>
                <a:gridCol w="720000">
                  <a:extLst>
                    <a:ext uri="{9D8B030D-6E8A-4147-A177-3AD203B41FA5}">
                      <a16:colId xmlns:a16="http://schemas.microsoft.com/office/drawing/2014/main" val="3453234629"/>
                    </a:ext>
                  </a:extLst>
                </a:gridCol>
                <a:gridCol w="720000">
                  <a:extLst>
                    <a:ext uri="{9D8B030D-6E8A-4147-A177-3AD203B41FA5}">
                      <a16:colId xmlns:a16="http://schemas.microsoft.com/office/drawing/2014/main" val="2341418725"/>
                    </a:ext>
                  </a:extLst>
                </a:gridCol>
                <a:gridCol w="720000">
                  <a:extLst>
                    <a:ext uri="{9D8B030D-6E8A-4147-A177-3AD203B41FA5}">
                      <a16:colId xmlns:a16="http://schemas.microsoft.com/office/drawing/2014/main" val="264964434"/>
                    </a:ext>
                  </a:extLst>
                </a:gridCol>
              </a:tblGrid>
              <a:tr h="432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項目</a:t>
                      </a: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a:solidFill>
                            <a:schemeClr val="tx1"/>
                          </a:solidFill>
                          <a:effectLst/>
                          <a:latin typeface="Meiryo UI" panose="020B0604030504040204" pitchFamily="50" charset="-128"/>
                          <a:ea typeface="Meiryo UI" panose="020B0604030504040204" pitchFamily="50" charset="-128"/>
                        </a:rPr>
                        <a:t>R7</a:t>
                      </a:r>
                      <a:r>
                        <a:rPr lang="ja-JP" altLang="en-US" sz="1050" b="0" u="none" strike="noStrike">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32000">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予約枠拡大による患者数の増加</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32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合計</a:t>
                      </a:r>
                    </a:p>
                  </a:txBody>
                  <a:tcPr marL="36000" marR="36000"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36000" marR="36000"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12" name="テキスト ボックス 11">
            <a:extLst>
              <a:ext uri="{FF2B5EF4-FFF2-40B4-BE49-F238E27FC236}">
                <a16:creationId xmlns:a16="http://schemas.microsoft.com/office/drawing/2014/main" id="{209D6394-006A-4128-C677-5498C78923D8}"/>
              </a:ext>
            </a:extLst>
          </p:cNvPr>
          <p:cNvSpPr txBox="1"/>
          <p:nvPr/>
        </p:nvSpPr>
        <p:spPr>
          <a:xfrm>
            <a:off x="7907265" y="4111074"/>
            <a:ext cx="1086679" cy="246221"/>
          </a:xfrm>
          <a:prstGeom prst="rect">
            <a:avLst/>
          </a:prstGeom>
          <a:noFill/>
        </p:spPr>
        <p:txBody>
          <a:bodyPr wrap="square" rtlCol="0">
            <a:spAutoFit/>
          </a:bodyPr>
          <a:lstStyle/>
          <a:p>
            <a:r>
              <a:rPr kumimoji="1" lang="ja-JP" altLang="en-US" sz="1000">
                <a:latin typeface="Meiryo UI" panose="020B0604030504040204" pitchFamily="50" charset="-128"/>
                <a:ea typeface="Meiryo UI" panose="020B0604030504040204" pitchFamily="50" charset="-128"/>
              </a:rPr>
              <a:t>（単位：千円）</a:t>
            </a:r>
          </a:p>
        </p:txBody>
      </p:sp>
      <p:sp>
        <p:nvSpPr>
          <p:cNvPr id="8" name="テキスト ボックス 7">
            <a:extLst>
              <a:ext uri="{FF2B5EF4-FFF2-40B4-BE49-F238E27FC236}">
                <a16:creationId xmlns:a16="http://schemas.microsoft.com/office/drawing/2014/main" id="{577F42DF-0515-CCE1-3C73-95EE6EDA5FC3}"/>
              </a:ext>
            </a:extLst>
          </p:cNvPr>
          <p:cNvSpPr txBox="1"/>
          <p:nvPr/>
        </p:nvSpPr>
        <p:spPr>
          <a:xfrm>
            <a:off x="127248" y="5691022"/>
            <a:ext cx="7284669"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外来腫瘍化学療法診療料</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（抗悪性腫瘍剤を投与した場合　初回から３回目まで）：</a:t>
            </a:r>
            <a:r>
              <a:rPr kumimoji="1" lang="en-US" altLang="ja-JP" sz="1000" dirty="0">
                <a:latin typeface="Meiryo UI" panose="020B0604030504040204" pitchFamily="50" charset="-128"/>
                <a:ea typeface="Meiryo UI" panose="020B0604030504040204" pitchFamily="50" charset="-128"/>
              </a:rPr>
              <a:t>800</a:t>
            </a:r>
            <a:r>
              <a:rPr kumimoji="1" lang="ja-JP" altLang="en-US" sz="1000" dirty="0">
                <a:latin typeface="Meiryo UI" panose="020B0604030504040204" pitchFamily="50" charset="-128"/>
                <a:ea typeface="Meiryo UI" panose="020B0604030504040204" pitchFamily="50" charset="-128"/>
              </a:rPr>
              <a:t>点</a:t>
            </a:r>
          </a:p>
        </p:txBody>
      </p:sp>
      <p:sp>
        <p:nvSpPr>
          <p:cNvPr id="16" name="四角形: 角を丸くする 15">
            <a:extLst>
              <a:ext uri="{FF2B5EF4-FFF2-40B4-BE49-F238E27FC236}">
                <a16:creationId xmlns:a16="http://schemas.microsoft.com/office/drawing/2014/main" id="{6D15D0D4-3F1E-4F1A-AB5A-68A51617A277}"/>
              </a:ext>
            </a:extLst>
          </p:cNvPr>
          <p:cNvSpPr/>
          <p:nvPr/>
        </p:nvSpPr>
        <p:spPr>
          <a:xfrm>
            <a:off x="171265" y="2425607"/>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7" name="四角形: 角を丸くする 16">
            <a:extLst>
              <a:ext uri="{FF2B5EF4-FFF2-40B4-BE49-F238E27FC236}">
                <a16:creationId xmlns:a16="http://schemas.microsoft.com/office/drawing/2014/main" id="{C9494E1E-6FBD-4563-8B69-7145E3AB66C4}"/>
              </a:ext>
            </a:extLst>
          </p:cNvPr>
          <p:cNvSpPr/>
          <p:nvPr/>
        </p:nvSpPr>
        <p:spPr>
          <a:xfrm>
            <a:off x="178753" y="4744733"/>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4050704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AA31-FB4E-A984-07CE-E44CB3D6AA1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BC1E78-417F-8C3C-612A-6818BE3BF32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EA622D7-2E0A-3053-6AF3-4CC0C5EEA55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a:solidFill>
                  <a:srgbClr val="002D89"/>
                </a:solidFill>
                <a:latin typeface="Meiryo UI" panose="020B0604030504040204" pitchFamily="50" charset="-128"/>
                <a:ea typeface="Meiryo UI" panose="020B0604030504040204" pitchFamily="50" charset="-128"/>
              </a:rPr>
              <a:t>Ⅰ</a:t>
            </a:r>
            <a:r>
              <a:rPr lang="ja-JP" altLang="en-US" sz="1200" b="1">
                <a:solidFill>
                  <a:srgbClr val="002D89"/>
                </a:solidFill>
                <a:latin typeface="Meiryo UI" panose="020B0604030504040204" pitchFamily="50" charset="-128"/>
                <a:ea typeface="Meiryo UI" panose="020B0604030504040204" pitchFamily="50" charset="-128"/>
              </a:rPr>
              <a:t> 大阪急性期・総合医療センター</a:t>
            </a:r>
          </a:p>
        </p:txBody>
      </p:sp>
      <p:sp>
        <p:nvSpPr>
          <p:cNvPr id="30" name="テキスト ボックス 29">
            <a:extLst>
              <a:ext uri="{FF2B5EF4-FFF2-40B4-BE49-F238E27FC236}">
                <a16:creationId xmlns:a16="http://schemas.microsoft.com/office/drawing/2014/main" id="{C07110CA-40CE-76AE-9E65-C535EC92D89D}"/>
              </a:ext>
            </a:extLst>
          </p:cNvPr>
          <p:cNvSpPr txBox="1"/>
          <p:nvPr/>
        </p:nvSpPr>
        <p:spPr>
          <a:xfrm>
            <a:off x="0" y="660437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24</a:t>
            </a:r>
          </a:p>
        </p:txBody>
      </p:sp>
      <p:sp>
        <p:nvSpPr>
          <p:cNvPr id="12" name="テキスト ボックス 11">
            <a:extLst>
              <a:ext uri="{FF2B5EF4-FFF2-40B4-BE49-F238E27FC236}">
                <a16:creationId xmlns:a16="http://schemas.microsoft.com/office/drawing/2014/main" id="{C3131530-032A-4F65-9B4E-ED61DE71447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11" name="テキスト ボックス 10">
            <a:extLst>
              <a:ext uri="{FF2B5EF4-FFF2-40B4-BE49-F238E27FC236}">
                <a16:creationId xmlns:a16="http://schemas.microsoft.com/office/drawing/2014/main" id="{1A0FE271-A2DB-4CE8-A7DC-8AC75ED9799C}"/>
              </a:ext>
            </a:extLst>
          </p:cNvPr>
          <p:cNvSpPr txBox="1"/>
          <p:nvPr/>
        </p:nvSpPr>
        <p:spPr>
          <a:xfrm>
            <a:off x="79261" y="611725"/>
            <a:ext cx="310481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改善取組目標額（センター計）</a:t>
            </a:r>
          </a:p>
        </p:txBody>
      </p:sp>
      <p:graphicFrame>
        <p:nvGraphicFramePr>
          <p:cNvPr id="14" name="表 13">
            <a:extLst>
              <a:ext uri="{FF2B5EF4-FFF2-40B4-BE49-F238E27FC236}">
                <a16:creationId xmlns:a16="http://schemas.microsoft.com/office/drawing/2014/main" id="{BA632E88-78FF-4A5C-AE5A-5DA1F74D99B4}"/>
              </a:ext>
            </a:extLst>
          </p:cNvPr>
          <p:cNvGraphicFramePr>
            <a:graphicFrameLocks noGrp="1"/>
          </p:cNvGraphicFramePr>
          <p:nvPr>
            <p:extLst>
              <p:ext uri="{D42A27DB-BD31-4B8C-83A1-F6EECF244321}">
                <p14:modId xmlns:p14="http://schemas.microsoft.com/office/powerpoint/2010/main" val="2043203157"/>
              </p:ext>
            </p:extLst>
          </p:nvPr>
        </p:nvGraphicFramePr>
        <p:xfrm>
          <a:off x="182880" y="1664314"/>
          <a:ext cx="8686799" cy="3117474"/>
        </p:xfrm>
        <a:graphic>
          <a:graphicData uri="http://schemas.openxmlformats.org/drawingml/2006/table">
            <a:tbl>
              <a:tblPr firstRow="1" bandRow="1">
                <a:tableStyleId>{5C22544A-7EE6-4342-B048-85BDC9FD1C3A}</a:tableStyleId>
              </a:tblPr>
              <a:tblGrid>
                <a:gridCol w="3557015">
                  <a:extLst>
                    <a:ext uri="{9D8B030D-6E8A-4147-A177-3AD203B41FA5}">
                      <a16:colId xmlns:a16="http://schemas.microsoft.com/office/drawing/2014/main" val="187129157"/>
                    </a:ext>
                  </a:extLst>
                </a:gridCol>
                <a:gridCol w="854964">
                  <a:extLst>
                    <a:ext uri="{9D8B030D-6E8A-4147-A177-3AD203B41FA5}">
                      <a16:colId xmlns:a16="http://schemas.microsoft.com/office/drawing/2014/main" val="1911179531"/>
                    </a:ext>
                  </a:extLst>
                </a:gridCol>
                <a:gridCol w="854964">
                  <a:extLst>
                    <a:ext uri="{9D8B030D-6E8A-4147-A177-3AD203B41FA5}">
                      <a16:colId xmlns:a16="http://schemas.microsoft.com/office/drawing/2014/main" val="18755372"/>
                    </a:ext>
                  </a:extLst>
                </a:gridCol>
                <a:gridCol w="854964">
                  <a:extLst>
                    <a:ext uri="{9D8B030D-6E8A-4147-A177-3AD203B41FA5}">
                      <a16:colId xmlns:a16="http://schemas.microsoft.com/office/drawing/2014/main" val="1330942641"/>
                    </a:ext>
                  </a:extLst>
                </a:gridCol>
                <a:gridCol w="854964">
                  <a:extLst>
                    <a:ext uri="{9D8B030D-6E8A-4147-A177-3AD203B41FA5}">
                      <a16:colId xmlns:a16="http://schemas.microsoft.com/office/drawing/2014/main" val="1910171987"/>
                    </a:ext>
                  </a:extLst>
                </a:gridCol>
                <a:gridCol w="854964">
                  <a:extLst>
                    <a:ext uri="{9D8B030D-6E8A-4147-A177-3AD203B41FA5}">
                      <a16:colId xmlns:a16="http://schemas.microsoft.com/office/drawing/2014/main" val="2151350607"/>
                    </a:ext>
                  </a:extLst>
                </a:gridCol>
                <a:gridCol w="854964">
                  <a:extLst>
                    <a:ext uri="{9D8B030D-6E8A-4147-A177-3AD203B41FA5}">
                      <a16:colId xmlns:a16="http://schemas.microsoft.com/office/drawing/2014/main" val="800543873"/>
                    </a:ext>
                  </a:extLst>
                </a:gridCol>
              </a:tblGrid>
              <a:tr h="429558">
                <a:tc>
                  <a:txBody>
                    <a:bodyPr/>
                    <a:lstStyle/>
                    <a:p>
                      <a:pPr algn="ctr"/>
                      <a:r>
                        <a:rPr kumimoji="1" lang="ja-JP" altLang="en-US" sz="1200" b="1" i="0" dirty="0">
                          <a:solidFill>
                            <a:schemeClr val="bg1"/>
                          </a:solidFill>
                          <a:latin typeface="Meiryo UI" panose="020B0604030504040204" pitchFamily="50" charset="-128"/>
                          <a:ea typeface="Meiryo UI" panose="020B0604030504040204" pitchFamily="50" charset="-128"/>
                        </a:rPr>
                        <a:t>施策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R7</a:t>
                      </a:r>
                    </a:p>
                    <a:p>
                      <a:pPr algn="ctr"/>
                      <a:r>
                        <a:rPr kumimoji="1" lang="ja-JP" altLang="en-US" sz="1200" b="1" i="0" dirty="0">
                          <a:solidFill>
                            <a:schemeClr val="bg1"/>
                          </a:solidFill>
                          <a:latin typeface="Meiryo UI" panose="020B0604030504040204" pitchFamily="50" charset="-128"/>
                          <a:ea typeface="Meiryo UI" panose="020B0604030504040204" pitchFamily="50" charset="-128"/>
                        </a:rPr>
                        <a:t>下半期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R8</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R9</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R10</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R11</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R12</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35001317"/>
                  </a:ext>
                </a:extLst>
              </a:tr>
              <a:tr h="443379">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　診療報酬算定強化・職種別生産性向上</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19,774</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50,578</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60,721</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60,721</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60,721</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60,721</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6879889"/>
                  </a:ext>
                </a:extLst>
              </a:tr>
              <a:tr h="443379">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　材料費・委託費等の費用低減</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rtl="0"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8,106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11,786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11,786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11,786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1407669"/>
                  </a:ext>
                </a:extLst>
              </a:tr>
              <a:tr h="443379">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ウ　ベッドコントロールの見直し</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617,000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617,000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617,000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617,000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617,000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2036229"/>
                  </a:ext>
                </a:extLst>
              </a:tr>
              <a:tr h="443379">
                <a:tc>
                  <a:txBody>
                    <a:bodyPr/>
                    <a:lstStyle/>
                    <a:p>
                      <a:r>
                        <a:rPr lang="ja-JP" altLang="en-US" sz="1100" b="0" dirty="0">
                          <a:solidFill>
                            <a:schemeClr val="tx1"/>
                          </a:solidFill>
                          <a:latin typeface="Meiryo UI" panose="020B0604030504040204" pitchFamily="50" charset="-128"/>
                          <a:ea typeface="Meiryo UI" panose="020B0604030504040204" pitchFamily="50" charset="-128"/>
                        </a:rPr>
                        <a:t>エ　病棟機能再編</a:t>
                      </a:r>
                      <a:r>
                        <a:rPr lang="en-US" altLang="ja-JP" sz="1100" b="0" dirty="0">
                          <a:solidFill>
                            <a:schemeClr val="tx1"/>
                          </a:solidFill>
                          <a:latin typeface="Meiryo UI" panose="020B0604030504040204" pitchFamily="50" charset="-128"/>
                          <a:ea typeface="Meiryo UI" panose="020B0604030504040204" pitchFamily="50" charset="-128"/>
                        </a:rPr>
                        <a:t>(</a:t>
                      </a:r>
                      <a:r>
                        <a:rPr lang="ja-JP" altLang="en-US" sz="1100" b="0" dirty="0">
                          <a:solidFill>
                            <a:schemeClr val="tx1"/>
                          </a:solidFill>
                          <a:latin typeface="Meiryo UI" panose="020B0604030504040204" pitchFamily="50" charset="-128"/>
                          <a:ea typeface="Meiryo UI" panose="020B0604030504040204" pitchFamily="50" charset="-128"/>
                        </a:rPr>
                        <a:t>構成変更・類上げ</a:t>
                      </a:r>
                      <a:r>
                        <a:rPr lang="en-US" altLang="ja-JP" sz="1100" b="0" dirty="0">
                          <a:solidFill>
                            <a:schemeClr val="tx1"/>
                          </a:solidFill>
                          <a:latin typeface="Meiryo UI" panose="020B0604030504040204" pitchFamily="50" charset="-128"/>
                          <a:ea typeface="Meiryo UI" panose="020B0604030504040204" pitchFamily="50" charset="-128"/>
                        </a:rPr>
                        <a:t>)</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6">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　　精　　査　　中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0508532"/>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　セクション別の稼働向上・人員配置適正化</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10,000</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185489"/>
                  </a:ext>
                </a:extLst>
              </a:tr>
              <a:tr h="443379">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合計</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19,774</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677,578</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695,827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699,507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699,507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699,507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extLst>
                  <a:ext uri="{0D108BD9-81ED-4DB2-BD59-A6C34878D82A}">
                    <a16:rowId xmlns:a16="http://schemas.microsoft.com/office/drawing/2014/main" val="2201423395"/>
                  </a:ext>
                </a:extLst>
              </a:tr>
            </a:tbl>
          </a:graphicData>
        </a:graphic>
      </p:graphicFrame>
      <p:sp>
        <p:nvSpPr>
          <p:cNvPr id="15" name="テキスト ボックス 14">
            <a:extLst>
              <a:ext uri="{FF2B5EF4-FFF2-40B4-BE49-F238E27FC236}">
                <a16:creationId xmlns:a16="http://schemas.microsoft.com/office/drawing/2014/main" id="{7E4F000C-538A-433E-92AC-F442AC8044CD}"/>
              </a:ext>
            </a:extLst>
          </p:cNvPr>
          <p:cNvSpPr txBox="1"/>
          <p:nvPr/>
        </p:nvSpPr>
        <p:spPr>
          <a:xfrm>
            <a:off x="137234" y="1363745"/>
            <a:ext cx="4882822" cy="307777"/>
          </a:xfrm>
          <a:prstGeom prst="rect">
            <a:avLst/>
          </a:prstGeom>
          <a:noFill/>
          <a:ln>
            <a:noFill/>
            <a:prstDash val="dash"/>
          </a:ln>
        </p:spPr>
        <p:txBody>
          <a:bodyPr wrap="square" rtlCol="0" anchor="ctr" anchorCtr="0">
            <a:spAutoFit/>
          </a:bodyPr>
          <a:lstStyle/>
          <a:p>
            <a:r>
              <a:rPr lang="ja-JP" altLang="en-US"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改善取組目標</a:t>
            </a:r>
            <a:r>
              <a:rPr lang="ja-JP" altLang="en-US" sz="1400" b="1" dirty="0">
                <a:latin typeface="Meiryo UI" panose="020B0604030504040204" pitchFamily="50" charset="-128"/>
                <a:ea typeface="Meiryo UI" panose="020B0604030504040204" pitchFamily="50" charset="-128"/>
              </a:rPr>
              <a:t>額計（大阪急性期・総合医療センター）</a:t>
            </a:r>
          </a:p>
        </p:txBody>
      </p:sp>
      <p:sp>
        <p:nvSpPr>
          <p:cNvPr id="16" name="テキスト ボックス 15">
            <a:extLst>
              <a:ext uri="{FF2B5EF4-FFF2-40B4-BE49-F238E27FC236}">
                <a16:creationId xmlns:a16="http://schemas.microsoft.com/office/drawing/2014/main" id="{0BB8AA88-2E68-4EC5-9DDE-69A21286FD21}"/>
              </a:ext>
            </a:extLst>
          </p:cNvPr>
          <p:cNvSpPr txBox="1"/>
          <p:nvPr/>
        </p:nvSpPr>
        <p:spPr>
          <a:xfrm>
            <a:off x="8037576" y="1413086"/>
            <a:ext cx="912547" cy="261610"/>
          </a:xfrm>
          <a:prstGeom prst="rect">
            <a:avLst/>
          </a:prstGeom>
          <a:noFill/>
          <a:ln>
            <a:noFill/>
            <a:prstDash val="dash"/>
          </a:ln>
        </p:spPr>
        <p:txBody>
          <a:bodyPr wrap="square" rtlCol="0" anchor="ctr" anchorCtr="0">
            <a:spAutoFit/>
          </a:bodyPr>
          <a:lstStyle/>
          <a:p>
            <a:r>
              <a:rPr lang="ja-JP" altLang="en-US" sz="1050" dirty="0">
                <a:latin typeface="Meiryo UI" panose="020B0604030504040204" pitchFamily="50" charset="-128"/>
                <a:ea typeface="Meiryo UI" panose="020B0604030504040204" pitchFamily="50" charset="-128"/>
              </a:rPr>
              <a:t>単位：千円</a:t>
            </a:r>
          </a:p>
        </p:txBody>
      </p:sp>
      <p:sp>
        <p:nvSpPr>
          <p:cNvPr id="17" name="テキスト ボックス 16">
            <a:extLst>
              <a:ext uri="{FF2B5EF4-FFF2-40B4-BE49-F238E27FC236}">
                <a16:creationId xmlns:a16="http://schemas.microsoft.com/office/drawing/2014/main" id="{E33D3A73-E526-4632-9D99-A57E4F790825}"/>
              </a:ext>
            </a:extLst>
          </p:cNvPr>
          <p:cNvSpPr txBox="1"/>
          <p:nvPr/>
        </p:nvSpPr>
        <p:spPr>
          <a:xfrm>
            <a:off x="58866" y="5257135"/>
            <a:ext cx="9000000"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額については、令和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年度決算対比で施策毎の</a:t>
            </a:r>
            <a:r>
              <a:rPr kumimoji="1" lang="zh-TW" altLang="en-US" sz="1200" dirty="0">
                <a:latin typeface="Meiryo UI" panose="020B0604030504040204" pitchFamily="50" charset="-128"/>
                <a:ea typeface="Meiryo UI" panose="020B0604030504040204" pitchFamily="50" charset="-128"/>
              </a:rPr>
              <a:t>改善目標</a:t>
            </a:r>
            <a:r>
              <a:rPr kumimoji="1" lang="ja-JP" altLang="en-US" sz="1200" dirty="0">
                <a:latin typeface="Meiryo UI" panose="020B0604030504040204" pitchFamily="50" charset="-128"/>
                <a:ea typeface="Meiryo UI" panose="020B0604030504040204" pitchFamily="50" charset="-128"/>
              </a:rPr>
              <a:t>を算出</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全センター合計は</a:t>
            </a:r>
            <a:r>
              <a:rPr kumimoji="1" lang="en-US" altLang="ja-JP" sz="1200" dirty="0">
                <a:latin typeface="Meiryo UI" panose="020B0604030504040204" pitchFamily="50" charset="-128"/>
                <a:ea typeface="Meiryo UI" panose="020B0604030504040204" pitchFamily="50" charset="-128"/>
              </a:rPr>
              <a:t>P96</a:t>
            </a:r>
            <a:r>
              <a:rPr kumimoji="1" lang="ja-JP" altLang="en-US" sz="1200" dirty="0">
                <a:latin typeface="Meiryo UI" panose="020B0604030504040204" pitchFamily="50" charset="-128"/>
                <a:ea typeface="Meiryo UI" panose="020B0604030504040204" pitchFamily="50" charset="-128"/>
              </a:rPr>
              <a:t>に記載</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31637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A244294-97E6-3C77-92DB-5A54B4E42289}"/>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E2594291-4EB2-15A9-5904-B2BE9E8B469B}"/>
              </a:ext>
            </a:extLst>
          </p:cNvPr>
          <p:cNvSpPr txBox="1"/>
          <p:nvPr/>
        </p:nvSpPr>
        <p:spPr>
          <a:xfrm>
            <a:off x="71999" y="655377"/>
            <a:ext cx="2789641"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9" name="テキスト ボックス 18">
            <a:extLst>
              <a:ext uri="{FF2B5EF4-FFF2-40B4-BE49-F238E27FC236}">
                <a16:creationId xmlns:a16="http://schemas.microsoft.com/office/drawing/2014/main" id="{DF05D6ED-47EC-440E-928A-2B65F3D8D2A8}"/>
              </a:ext>
            </a:extLst>
          </p:cNvPr>
          <p:cNvSpPr txBox="1"/>
          <p:nvPr/>
        </p:nvSpPr>
        <p:spPr>
          <a:xfrm>
            <a:off x="71999" y="920589"/>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10" name="テキスト ボックス 9">
            <a:extLst>
              <a:ext uri="{FF2B5EF4-FFF2-40B4-BE49-F238E27FC236}">
                <a16:creationId xmlns:a16="http://schemas.microsoft.com/office/drawing/2014/main" id="{DD9669A7-AAC1-4F3A-A1A9-CFC425FCE1C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8" name="正方形/長方形 7">
            <a:extLst>
              <a:ext uri="{FF2B5EF4-FFF2-40B4-BE49-F238E27FC236}">
                <a16:creationId xmlns:a16="http://schemas.microsoft.com/office/drawing/2014/main" id="{7FB8085E-04F3-442C-817F-FE8A95BF624A}"/>
              </a:ext>
            </a:extLst>
          </p:cNvPr>
          <p:cNvSpPr/>
          <p:nvPr/>
        </p:nvSpPr>
        <p:spPr>
          <a:xfrm>
            <a:off x="150299" y="1224561"/>
            <a:ext cx="8843399" cy="547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難治性の呼吸器疾患、多剤耐性結核患者、アレルギー疾患等に対する高度専門医療の提供に加え、がん診療体制の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強化、小児救急を含む救急受入体制の充実、周産期医療体制の充実などの取組を実施している。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コロナ前の令和元年度でも、医業収益－営業費用＋減価償却費用がマイナスであり、コロナ禍で更に患者数が減少した</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結果、医業収益が大幅に減少した。</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コロナ禍で落ち込んだ新規患者数等は、直近、コロナ前を上回る水準となっているが、在院日数の短縮化等も影響し、延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患者数が伸び悩んでいる。また、新病院開院による減価償却費の負担や人件費・物価高騰の影響もあり、費用の増加</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も著しい。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一方で、地域の中核病院としての機能を発揮するためには、消化器内科、循環器内科、麻酔科医師などの確保が課題と</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なっている。</a:t>
            </a:r>
            <a:endParaRPr lang="en-US" altLang="ja-JP" sz="1400" strike="sngStrike"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医業収益は令和６年度時点でコロナ前の令和元年度を上回っている。一方で、新病院開院に係る減価償却費の負担や、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社会情勢の影響による人件費・委託費などの増加により、医業費用が増加し、収支構造のバランスが悪化。</a:t>
            </a:r>
          </a:p>
          <a:p>
            <a:r>
              <a:rPr lang="ja-JP" altLang="en-US" sz="1400" dirty="0">
                <a:solidFill>
                  <a:schemeClr val="tx1"/>
                </a:solidFill>
                <a:latin typeface="Meiryo UI" panose="020B0604030504040204" pitchFamily="50" charset="-128"/>
                <a:ea typeface="Meiryo UI" panose="020B0604030504040204" pitchFamily="50" charset="-128"/>
              </a:rPr>
              <a:t>・ これまで呼吸器・アレルギー疾患を中心とした内科系の病院であったため、入院単価が</a:t>
            </a:r>
            <a:r>
              <a:rPr lang="en-US" altLang="ja-JP" sz="1400" dirty="0">
                <a:solidFill>
                  <a:schemeClr val="tx1"/>
                </a:solidFill>
                <a:latin typeface="Meiryo UI" panose="020B0604030504040204" pitchFamily="50" charset="-128"/>
                <a:ea typeface="Meiryo UI" panose="020B0604030504040204" pitchFamily="50" charset="-128"/>
              </a:rPr>
              <a:t>70,000</a:t>
            </a:r>
            <a:r>
              <a:rPr lang="ja-JP" altLang="en-US" sz="1400" dirty="0">
                <a:solidFill>
                  <a:schemeClr val="tx1"/>
                </a:solidFill>
                <a:latin typeface="Meiryo UI" panose="020B0604030504040204" pitchFamily="50" charset="-128"/>
                <a:ea typeface="Meiryo UI" panose="020B0604030504040204" pitchFamily="50" charset="-128"/>
              </a:rPr>
              <a:t>円台と急性期一般入院料</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rPr>
              <a:t>対</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配置）の病院としては低い水準にあり、外科系やリハビリの強化などが必要である。</a:t>
            </a: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当院が所在する南河内医療圏は、府内でも最も人口減少の影響が大きく、特に産科・小児科の医療需要の減少が顕著</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また、年齢構成の変化に伴い、複合的な疾患を有する患者など地域の医療機関での対応が困難な患者が増加することが</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さらに、近畿大学病院移転後の、地域における医療提供体制の変化を踏まえた対応が必要となっている。</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DC976E31-475E-BEB1-5848-8F94AD2A9437}"/>
              </a:ext>
            </a:extLst>
          </p:cNvPr>
          <p:cNvSpPr txBox="1"/>
          <p:nvPr/>
        </p:nvSpPr>
        <p:spPr>
          <a:xfrm>
            <a:off x="0" y="661342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25</a:t>
            </a:r>
          </a:p>
        </p:txBody>
      </p:sp>
    </p:spTree>
    <p:extLst>
      <p:ext uri="{BB962C8B-B14F-4D97-AF65-F5344CB8AC3E}">
        <p14:creationId xmlns:p14="http://schemas.microsoft.com/office/powerpoint/2010/main" val="103259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91396-A3AF-633A-55AE-22181A30C211}"/>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814CBDD-6E95-09DE-58EE-6BC9A38439F4}"/>
              </a:ext>
            </a:extLst>
          </p:cNvPr>
          <p:cNvSpPr txBox="1"/>
          <p:nvPr/>
        </p:nvSpPr>
        <p:spPr>
          <a:xfrm>
            <a:off x="0" y="661342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26</a:t>
            </a:r>
          </a:p>
        </p:txBody>
      </p:sp>
      <p:sp>
        <p:nvSpPr>
          <p:cNvPr id="9" name="テキスト ボックス 8">
            <a:extLst>
              <a:ext uri="{FF2B5EF4-FFF2-40B4-BE49-F238E27FC236}">
                <a16:creationId xmlns:a16="http://schemas.microsoft.com/office/drawing/2014/main" id="{C6BCCCC4-082E-B9D0-CAB6-DA57C8E5E32D}"/>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B44A9C7B-D43C-F77A-B67A-432B18110D7B}"/>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B5252C05-8F69-1A78-0AED-DBBD0B55596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2" name="テキスト ボックス 1">
            <a:extLst>
              <a:ext uri="{FF2B5EF4-FFF2-40B4-BE49-F238E27FC236}">
                <a16:creationId xmlns:a16="http://schemas.microsoft.com/office/drawing/2014/main" id="{42B747C8-CD02-D8D4-8EF1-29E101753EDD}"/>
              </a:ext>
            </a:extLst>
          </p:cNvPr>
          <p:cNvSpPr txBox="1"/>
          <p:nvPr/>
        </p:nvSpPr>
        <p:spPr>
          <a:xfrm>
            <a:off x="6263465"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テキスト ボックス 3">
            <a:extLst>
              <a:ext uri="{FF2B5EF4-FFF2-40B4-BE49-F238E27FC236}">
                <a16:creationId xmlns:a16="http://schemas.microsoft.com/office/drawing/2014/main" id="{8C662BF3-B129-D8CF-D753-3885280CC320}"/>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年度に新病院が開院し、救急受入や周産期医療体制の充実を図り、コロナ禍で落ち込んだ患者数は回復傾向に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あるものの、在院日数の短縮化や医師確保などの課題も影響し、コロナ前の令和元年度水準には戻っていない状況。</a:t>
            </a:r>
            <a:endParaRPr kumimoji="1" lang="en-US" altLang="ja-JP" sz="14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31B1C261-D07B-474C-A97C-A852EC73459C}"/>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30" name="テキスト ボックス 29">
            <a:extLst>
              <a:ext uri="{FF2B5EF4-FFF2-40B4-BE49-F238E27FC236}">
                <a16:creationId xmlns:a16="http://schemas.microsoft.com/office/drawing/2014/main" id="{78060286-9BA1-4EFF-BCE9-86A777A317DE}"/>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31" name="テキスト ボックス 30">
            <a:extLst>
              <a:ext uri="{FF2B5EF4-FFF2-40B4-BE49-F238E27FC236}">
                <a16:creationId xmlns:a16="http://schemas.microsoft.com/office/drawing/2014/main" id="{18489BF3-77BF-4E9C-B674-A1E159B0BA6C}"/>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5E4A644E-CE2D-4BAD-A43D-23C9D8DD2B65}"/>
              </a:ext>
            </a:extLst>
          </p:cNvPr>
          <p:cNvSpPr txBox="1"/>
          <p:nvPr/>
        </p:nvSpPr>
        <p:spPr>
          <a:xfrm>
            <a:off x="1703690" y="6590641"/>
            <a:ext cx="1320683" cy="184666"/>
          </a:xfrm>
          <a:prstGeom prst="rect">
            <a:avLst/>
          </a:prstGeom>
          <a:noFill/>
        </p:spPr>
        <p:txBody>
          <a:bodyPr wrap="square" rtlCol="0">
            <a:spAutoFit/>
          </a:bodyPr>
          <a:lstStyle/>
          <a:p>
            <a:pPr algn="r"/>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EB71A5F2-0F9A-4F31-AA6E-80F972E3B0C5}"/>
              </a:ext>
            </a:extLst>
          </p:cNvPr>
          <p:cNvSpPr txBox="1"/>
          <p:nvPr/>
        </p:nvSpPr>
        <p:spPr>
          <a:xfrm>
            <a:off x="71999" y="4109014"/>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4" name="テキスト ボックス 33">
            <a:extLst>
              <a:ext uri="{FF2B5EF4-FFF2-40B4-BE49-F238E27FC236}">
                <a16:creationId xmlns:a16="http://schemas.microsoft.com/office/drawing/2014/main" id="{CD7B19BE-ECEC-4D32-8CD8-7B4FF5BF0485}"/>
              </a:ext>
            </a:extLst>
          </p:cNvPr>
          <p:cNvSpPr txBox="1"/>
          <p:nvPr/>
        </p:nvSpPr>
        <p:spPr>
          <a:xfrm>
            <a:off x="3761143" y="4078276"/>
            <a:ext cx="1788733"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手術件数の推移</a:t>
            </a:r>
            <a:endParaRPr lang="ja-JP" altLang="ja-JP" sz="10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FE4D2CB-34E0-481F-B639-B9461DE80DBF}"/>
              </a:ext>
            </a:extLst>
          </p:cNvPr>
          <p:cNvSpPr txBox="1"/>
          <p:nvPr/>
        </p:nvSpPr>
        <p:spPr>
          <a:xfrm>
            <a:off x="6660387" y="4078276"/>
            <a:ext cx="2392719"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救急搬送件数の推移</a:t>
            </a:r>
            <a:endParaRPr lang="ja-JP" altLang="ja-JP" sz="10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C67AEED-9FF6-4A27-B1FC-5AFF6701093F}"/>
              </a:ext>
            </a:extLst>
          </p:cNvPr>
          <p:cNvPicPr>
            <a:picLocks noChangeAspect="1"/>
          </p:cNvPicPr>
          <p:nvPr/>
        </p:nvPicPr>
        <p:blipFill>
          <a:blip r:embed="rId2"/>
          <a:stretch>
            <a:fillRect/>
          </a:stretch>
        </p:blipFill>
        <p:spPr>
          <a:xfrm>
            <a:off x="51424" y="1579344"/>
            <a:ext cx="9041152" cy="2450804"/>
          </a:xfrm>
          <a:prstGeom prst="rect">
            <a:avLst/>
          </a:prstGeom>
        </p:spPr>
      </p:pic>
      <p:pic>
        <p:nvPicPr>
          <p:cNvPr id="7" name="図 6">
            <a:extLst>
              <a:ext uri="{FF2B5EF4-FFF2-40B4-BE49-F238E27FC236}">
                <a16:creationId xmlns:a16="http://schemas.microsoft.com/office/drawing/2014/main" id="{425561A4-DEC5-4ED4-B469-62A1E76A2F53}"/>
              </a:ext>
            </a:extLst>
          </p:cNvPr>
          <p:cNvPicPr>
            <a:picLocks noChangeAspect="1"/>
          </p:cNvPicPr>
          <p:nvPr/>
        </p:nvPicPr>
        <p:blipFill>
          <a:blip r:embed="rId3"/>
          <a:stretch>
            <a:fillRect/>
          </a:stretch>
        </p:blipFill>
        <p:spPr>
          <a:xfrm>
            <a:off x="69714" y="4320904"/>
            <a:ext cx="9004572" cy="2383743"/>
          </a:xfrm>
          <a:prstGeom prst="rect">
            <a:avLst/>
          </a:prstGeom>
        </p:spPr>
      </p:pic>
    </p:spTree>
    <p:extLst>
      <p:ext uri="{BB962C8B-B14F-4D97-AF65-F5344CB8AC3E}">
        <p14:creationId xmlns:p14="http://schemas.microsoft.com/office/powerpoint/2010/main" val="2731787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D9E632-C637-4507-84AB-F1918CBB5C7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5" name="テキスト ボックス 4">
            <a:extLst>
              <a:ext uri="{FF2B5EF4-FFF2-40B4-BE49-F238E27FC236}">
                <a16:creationId xmlns:a16="http://schemas.microsoft.com/office/drawing/2014/main" id="{029F1CE0-6568-405E-A636-8516862E2452}"/>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EE96EC0A-0277-4A90-B5AF-24AC1A901F40}"/>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7" name="テキスト ボックス 6">
            <a:extLst>
              <a:ext uri="{FF2B5EF4-FFF2-40B4-BE49-F238E27FC236}">
                <a16:creationId xmlns:a16="http://schemas.microsoft.com/office/drawing/2014/main" id="{13ED41BE-BAE1-442D-AE88-93491FEFD56C}"/>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8" name="テキスト ボックス 7">
            <a:extLst>
              <a:ext uri="{FF2B5EF4-FFF2-40B4-BE49-F238E27FC236}">
                <a16:creationId xmlns:a16="http://schemas.microsoft.com/office/drawing/2014/main" id="{631C5707-0D91-4B6D-8919-BFB3F640228D}"/>
              </a:ext>
            </a:extLst>
          </p:cNvPr>
          <p:cNvSpPr txBox="1"/>
          <p:nvPr/>
        </p:nvSpPr>
        <p:spPr>
          <a:xfrm>
            <a:off x="0" y="6620832"/>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27</a:t>
            </a:r>
          </a:p>
        </p:txBody>
      </p:sp>
      <p:sp>
        <p:nvSpPr>
          <p:cNvPr id="4" name="テキスト ボックス 3">
            <a:extLst>
              <a:ext uri="{FF2B5EF4-FFF2-40B4-BE49-F238E27FC236}">
                <a16:creationId xmlns:a16="http://schemas.microsoft.com/office/drawing/2014/main" id="{73F182FF-882E-1933-FCCB-0BEC3A722357}"/>
              </a:ext>
            </a:extLst>
          </p:cNvPr>
          <p:cNvSpPr txBox="1"/>
          <p:nvPr/>
        </p:nvSpPr>
        <p:spPr>
          <a:xfrm>
            <a:off x="296101" y="155979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大阪はびきの医療センターの損益計算書の推移（単位：百万円）</a:t>
            </a:r>
          </a:p>
        </p:txBody>
      </p:sp>
      <p:sp>
        <p:nvSpPr>
          <p:cNvPr id="9" name="テキスト ボックス 8">
            <a:extLst>
              <a:ext uri="{FF2B5EF4-FFF2-40B4-BE49-F238E27FC236}">
                <a16:creationId xmlns:a16="http://schemas.microsoft.com/office/drawing/2014/main" id="{FA4695E3-F225-BAF4-1D7F-8580631394A5}"/>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コロナ禍で一時的に低下した医業収益は令和６年度時点で回復・増加傾向にある。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一方で、営業費用の増加が大きく、医業収益の伸びだけでは増加する費用を賄うことができない収支構造となっている。</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733E4A6A-7FD1-59C5-43DB-454F0F073225}"/>
              </a:ext>
            </a:extLst>
          </p:cNvPr>
          <p:cNvSpPr txBox="1">
            <a:spLocks/>
          </p:cNvSpPr>
          <p:nvPr/>
        </p:nvSpPr>
        <p:spPr>
          <a:xfrm>
            <a:off x="315846" y="6291127"/>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3FCF9FB9-4E6E-4C4E-A90F-27D91C6E3D28}"/>
              </a:ext>
            </a:extLst>
          </p:cNvPr>
          <p:cNvGraphicFramePr>
            <a:graphicFrameLocks noGrp="1"/>
          </p:cNvGraphicFramePr>
          <p:nvPr>
            <p:extLst>
              <p:ext uri="{D42A27DB-BD31-4B8C-83A1-F6EECF244321}">
                <p14:modId xmlns:p14="http://schemas.microsoft.com/office/powerpoint/2010/main" val="1584967435"/>
              </p:ext>
            </p:extLst>
          </p:nvPr>
        </p:nvGraphicFramePr>
        <p:xfrm>
          <a:off x="333264" y="1815091"/>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12,239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1,295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1,972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1,850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8,070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30373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3E260B4-D7C7-440A-AD06-ED9629D3DFEC}"/>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１．はじめに</a:t>
            </a:r>
          </a:p>
        </p:txBody>
      </p:sp>
      <p:sp>
        <p:nvSpPr>
          <p:cNvPr id="3" name="テキスト ボックス 2">
            <a:extLst>
              <a:ext uri="{FF2B5EF4-FFF2-40B4-BE49-F238E27FC236}">
                <a16:creationId xmlns:a16="http://schemas.microsoft.com/office/drawing/2014/main" id="{197A2A66-06DC-442E-9BEB-FEB881369E1B}"/>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１）大阪府立病院機構経営改革プラン（案）策定の趣旨等</a:t>
            </a:r>
          </a:p>
        </p:txBody>
      </p:sp>
      <p:sp>
        <p:nvSpPr>
          <p:cNvPr id="4" name="テキスト ボックス 3">
            <a:extLst>
              <a:ext uri="{FF2B5EF4-FFF2-40B4-BE49-F238E27FC236}">
                <a16:creationId xmlns:a16="http://schemas.microsoft.com/office/drawing/2014/main" id="{30B26EE5-1272-440F-B64D-FF0F9EB190F8}"/>
              </a:ext>
            </a:extLst>
          </p:cNvPr>
          <p:cNvSpPr txBox="1"/>
          <p:nvPr/>
        </p:nvSpPr>
        <p:spPr>
          <a:xfrm>
            <a:off x="72000" y="577364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２）対象期間</a:t>
            </a:r>
          </a:p>
        </p:txBody>
      </p:sp>
      <p:sp>
        <p:nvSpPr>
          <p:cNvPr id="6" name="テキスト ボックス 5">
            <a:extLst>
              <a:ext uri="{FF2B5EF4-FFF2-40B4-BE49-F238E27FC236}">
                <a16:creationId xmlns:a16="http://schemas.microsoft.com/office/drawing/2014/main" id="{DC496FA7-899C-4ED1-9491-6000F23490D8}"/>
              </a:ext>
            </a:extLst>
          </p:cNvPr>
          <p:cNvSpPr txBox="1"/>
          <p:nvPr/>
        </p:nvSpPr>
        <p:spPr>
          <a:xfrm>
            <a:off x="203640" y="936000"/>
            <a:ext cx="8736720" cy="4832092"/>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地方独立行政法人大阪府立病院機構（以下「機構」という。）は、平成</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18</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の設立以来、「高度専門医療の提供と府域の医療水準の向上」、「患者・府民の満足度向上」及びこれらを支える「安定的な病院経営の確立」を基本理念として、府民のニーズや新たな医療課題に適切に対応し、府民の期待に応えてきた。</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近年は新型コロナウイルス感染症のまん延時などの有事の対応において、公立病院が担う役割の重要性が改めて認識されたところであり、府の政策医療の中核を担う機構が、将来にわたってその役割を果たし続けられるよう、持続可能な病院経営の確立が一層求められている。</a:t>
            </a:r>
          </a:p>
          <a:p>
            <a:endPar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一方、医療機関を取り巻く環境は、少子</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高齢化・人口減少の進行や、医療の高度化、物価・人件費の高騰、医師等医療従事者の働き方改革など急激に変化している。</a:t>
            </a:r>
          </a:p>
          <a:p>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令和５年度には、設立以降最大となる約</a:t>
            </a:r>
            <a:r>
              <a:rPr lang="en-US" altLang="ja-JP" sz="1400" kern="100" dirty="0">
                <a:latin typeface="Meiryo UI" panose="020B0604030504040204" pitchFamily="50" charset="-128"/>
                <a:ea typeface="Meiryo UI" panose="020B0604030504040204" pitchFamily="50" charset="-128"/>
                <a:cs typeface="Times New Roman" panose="02020603050405020304" pitchFamily="18" charset="0"/>
              </a:rPr>
              <a:t>60</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億円の経常損失を計上したことを受け、</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府と機構が共同で設置した経営改善タスクフォースや、機構独自の経営改革プロジェクトチームを中心に、機構においても、政策医療の提供等求められる役割を着実に果たしながら、こうした環境の変化に対応するため様々な取組を進めてきた。しかしながら、令和６年度決算において、過去最大の当期純損失・経常損失を計上することとなった。</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今後も、厳しい経営環境が見込まれる中、機構が、その使命を果たし続けていくためには、抜本的な経営改革に取り組みつつ、将来の医療需要を見据え</a:t>
            </a:r>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た</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課題の整理・解決に向けた取組や、中長期的な視点に立った機構組織の構造改革を進めていく必要がある。</a:t>
            </a:r>
          </a:p>
          <a:p>
            <a:endParaRPr lang="en-US" alt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14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a:effectLst/>
                <a:latin typeface="Meiryo UI" panose="020B0604030504040204" pitchFamily="50" charset="-128"/>
                <a:ea typeface="Meiryo UI" panose="020B0604030504040204" pitchFamily="50" charset="-128"/>
                <a:cs typeface="Times New Roman" panose="02020603050405020304" pitchFamily="18" charset="0"/>
              </a:rPr>
              <a:t>こうした背景のもと、地域の医療ニーズに適切に対応する医療提供体制の構築と、持続可能な病院経営の確立に向け、府と機構が一体となって進めていく取組を大阪府立病院機構経営改革プラン（案）として</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取りまとめるものである。</a:t>
            </a:r>
            <a:endParaRPr kumimoji="1" lang="ja-JP" altLang="en-US"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F12EF12A-24C5-494B-AA7F-CECDFA30C418}"/>
              </a:ext>
            </a:extLst>
          </p:cNvPr>
          <p:cNvSpPr txBox="1"/>
          <p:nvPr/>
        </p:nvSpPr>
        <p:spPr>
          <a:xfrm>
            <a:off x="203640" y="6179488"/>
            <a:ext cx="4696020" cy="307777"/>
          </a:xfrm>
          <a:prstGeom prst="rect">
            <a:avLst/>
          </a:prstGeom>
          <a:noFill/>
        </p:spPr>
        <p:txBody>
          <a:bodyPr wrap="square" rtlCol="0">
            <a:spAutoFit/>
          </a:bodyPr>
          <a:lstStyle/>
          <a:p>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令和７年度　から　令和</a:t>
            </a:r>
            <a:r>
              <a:rPr lang="en-US" altLang="ja-JP"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年度（第</a:t>
            </a:r>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５</a:t>
            </a:r>
            <a:r>
              <a:rPr lang="ja-JP" altLang="en-US" sz="14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期中期目標期間）　</a:t>
            </a:r>
            <a:endParaRPr kumimoji="1" lang="ja-JP" altLang="en-US" sz="1400"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9965140-7672-4839-8947-8A589144A5AB}"/>
              </a:ext>
            </a:extLst>
          </p:cNvPr>
          <p:cNvSpPr txBox="1"/>
          <p:nvPr/>
        </p:nvSpPr>
        <p:spPr>
          <a:xfrm>
            <a:off x="0" y="661671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1</a:t>
            </a:r>
            <a:endParaRPr lang="ja-JP" altLang="en-US" sz="1000" b="1" dirty="0">
              <a:solidFill>
                <a:srgbClr val="002D89"/>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39212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98D0A-77E0-F77A-EEF3-13BD2282F0F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77F4487-C661-850E-3F71-ECE24C526E7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5" name="テキスト ボックス 4">
            <a:extLst>
              <a:ext uri="{FF2B5EF4-FFF2-40B4-BE49-F238E27FC236}">
                <a16:creationId xmlns:a16="http://schemas.microsoft.com/office/drawing/2014/main" id="{E00B7764-8996-8ED2-AE13-0F33BD29BA2C}"/>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1EDD1459-C7A7-D771-80FF-D7F97A8384EB}"/>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7" name="テキスト ボックス 6">
            <a:extLst>
              <a:ext uri="{FF2B5EF4-FFF2-40B4-BE49-F238E27FC236}">
                <a16:creationId xmlns:a16="http://schemas.microsoft.com/office/drawing/2014/main" id="{4FDBBFCF-8B89-8B44-96AC-5A7D01D4C0EF}"/>
              </a:ext>
            </a:extLst>
          </p:cNvPr>
          <p:cNvSpPr txBox="1"/>
          <p:nvPr/>
        </p:nvSpPr>
        <p:spPr>
          <a:xfrm>
            <a:off x="72000" y="628404"/>
            <a:ext cx="5728725"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8" name="テキスト ボックス 7">
            <a:extLst>
              <a:ext uri="{FF2B5EF4-FFF2-40B4-BE49-F238E27FC236}">
                <a16:creationId xmlns:a16="http://schemas.microsoft.com/office/drawing/2014/main" id="{0C7FE6FA-9CB9-B020-71AD-DBCF239786D4}"/>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28</a:t>
            </a:r>
          </a:p>
        </p:txBody>
      </p:sp>
      <p:sp>
        <p:nvSpPr>
          <p:cNvPr id="12" name="テキスト プレースホルダー 3">
            <a:extLst>
              <a:ext uri="{FF2B5EF4-FFF2-40B4-BE49-F238E27FC236}">
                <a16:creationId xmlns:a16="http://schemas.microsoft.com/office/drawing/2014/main" id="{79B02CC1-E8C1-D071-FD1F-BCDFE6D5C450}"/>
              </a:ext>
            </a:extLst>
          </p:cNvPr>
          <p:cNvSpPr txBox="1">
            <a:spLocks/>
          </p:cNvSpPr>
          <p:nvPr/>
        </p:nvSpPr>
        <p:spPr>
          <a:xfrm>
            <a:off x="54582" y="6309185"/>
            <a:ext cx="8362908"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400~499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25</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36</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66DF4D1-DB41-0194-6E46-6A52BA899621}"/>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経営トレンドの比較では、医業収益が同規模病院は若干の減少傾向にあるものの、当センターは増加傾向にある。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一方、営業費用の伸び率では、当センターは同規模病院より、給与費、減価償却費及び経費等において高い。</a:t>
            </a:r>
            <a:endParaRPr kumimoji="1"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68F6982A-E5DB-12B2-A103-4D60EDC76736}"/>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医業収益の増減率は、同規模病院に比べて約</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高い。令和元年度の医業収益額は同規模病院と比べて下回っていたが、</a:t>
            </a: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令和６年度は同規模病院を上回るまで回復・増加傾向にあると言える。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営業費用の増減率では、同規模病院が</a:t>
            </a:r>
            <a:r>
              <a:rPr kumimoji="1" lang="en-US" altLang="ja-JP" sz="1100" dirty="0">
                <a:solidFill>
                  <a:schemeClr val="tx1"/>
                </a:solidFill>
                <a:latin typeface="Meiryo UI" panose="020B0604030504040204" pitchFamily="50" charset="-128"/>
                <a:ea typeface="Meiryo UI" panose="020B0604030504040204" pitchFamily="50" charset="-128"/>
              </a:rPr>
              <a:t>104%</a:t>
            </a:r>
            <a:r>
              <a:rPr kumimoji="1" lang="ja-JP" altLang="en-US" sz="1100" dirty="0">
                <a:solidFill>
                  <a:schemeClr val="tx1"/>
                </a:solidFill>
                <a:latin typeface="Meiryo UI" panose="020B0604030504040204" pitchFamily="50" charset="-128"/>
                <a:ea typeface="Meiryo UI" panose="020B0604030504040204" pitchFamily="50" charset="-128"/>
              </a:rPr>
              <a:t>の増加に対して、当センターが</a:t>
            </a:r>
            <a:r>
              <a:rPr kumimoji="1" lang="en-US" altLang="ja-JP" sz="1100" dirty="0">
                <a:solidFill>
                  <a:schemeClr val="tx1"/>
                </a:solidFill>
                <a:latin typeface="Meiryo UI" panose="020B0604030504040204" pitchFamily="50" charset="-128"/>
                <a:ea typeface="Meiryo UI" panose="020B0604030504040204" pitchFamily="50" charset="-128"/>
              </a:rPr>
              <a:t>126</a:t>
            </a:r>
            <a:r>
              <a:rPr kumimoji="1" lang="ja-JP" altLang="en-US" sz="1100" dirty="0">
                <a:solidFill>
                  <a:schemeClr val="tx1"/>
                </a:solidFill>
                <a:latin typeface="Meiryo UI" panose="020B0604030504040204" pitchFamily="50" charset="-128"/>
                <a:ea typeface="Meiryo UI" panose="020B0604030504040204" pitchFamily="50" charset="-128"/>
              </a:rPr>
              <a:t>％と大幅に増加している。内訳としては、給与費が</a:t>
            </a:r>
            <a:r>
              <a:rPr kumimoji="1" lang="en-US" altLang="ja-JP" sz="1100" dirty="0">
                <a:solidFill>
                  <a:schemeClr val="tx1"/>
                </a:solidFill>
                <a:latin typeface="Meiryo UI" panose="020B0604030504040204" pitchFamily="50" charset="-128"/>
                <a:ea typeface="Meiryo UI" panose="020B0604030504040204" pitchFamily="50" charset="-128"/>
              </a:rPr>
              <a:t>117%</a:t>
            </a:r>
            <a:r>
              <a:rPr kumimoji="1" lang="ja-JP" altLang="en-US" sz="1100" dirty="0">
                <a:solidFill>
                  <a:schemeClr val="tx1"/>
                </a:solidFill>
                <a:latin typeface="Meiryo UI" panose="020B0604030504040204" pitchFamily="50" charset="-128"/>
                <a:ea typeface="Meiryo UI" panose="020B0604030504040204" pitchFamily="50" charset="-128"/>
              </a:rPr>
              <a:t>、減価償却費が</a:t>
            </a:r>
            <a:r>
              <a:rPr kumimoji="1" lang="en-US" altLang="ja-JP" sz="1100" dirty="0">
                <a:solidFill>
                  <a:schemeClr val="tx1"/>
                </a:solidFill>
                <a:latin typeface="Meiryo UI" panose="020B0604030504040204" pitchFamily="50" charset="-128"/>
                <a:ea typeface="Meiryo UI" panose="020B0604030504040204" pitchFamily="50" charset="-128"/>
              </a:rPr>
              <a:t>216</a:t>
            </a:r>
            <a:r>
              <a:rPr kumimoji="1" lang="ja-JP" altLang="en-US" sz="1100" dirty="0">
                <a:solidFill>
                  <a:schemeClr val="tx1"/>
                </a:solidFill>
                <a:latin typeface="Meiryo UI" panose="020B0604030504040204" pitchFamily="50" charset="-128"/>
                <a:ea typeface="Meiryo UI" panose="020B0604030504040204" pitchFamily="50" charset="-128"/>
              </a:rPr>
              <a:t>％、経費が</a:t>
            </a:r>
            <a:r>
              <a:rPr kumimoji="1" lang="en-US" altLang="ja-JP" sz="1100" dirty="0">
                <a:solidFill>
                  <a:schemeClr val="tx1"/>
                </a:solidFill>
                <a:latin typeface="Meiryo UI" panose="020B0604030504040204" pitchFamily="50" charset="-128"/>
                <a:ea typeface="Meiryo UI" panose="020B0604030504040204" pitchFamily="50" charset="-128"/>
              </a:rPr>
              <a:t>135%</a:t>
            </a:r>
            <a:r>
              <a:rPr kumimoji="1" lang="ja-JP" altLang="en-US" sz="1100" dirty="0">
                <a:solidFill>
                  <a:schemeClr val="tx1"/>
                </a:solidFill>
                <a:latin typeface="Meiryo UI" panose="020B0604030504040204" pitchFamily="50" charset="-128"/>
                <a:ea typeface="Meiryo UI" panose="020B0604030504040204" pitchFamily="50" charset="-128"/>
              </a:rPr>
              <a:t>、研究研修費が</a:t>
            </a:r>
            <a:r>
              <a:rPr kumimoji="1" lang="en-US" altLang="ja-JP" sz="1100" dirty="0">
                <a:solidFill>
                  <a:schemeClr val="tx1"/>
                </a:solidFill>
                <a:latin typeface="Meiryo UI" panose="020B0604030504040204" pitchFamily="50" charset="-128"/>
                <a:ea typeface="Meiryo UI" panose="020B0604030504040204" pitchFamily="50" charset="-128"/>
              </a:rPr>
              <a:t>118%</a:t>
            </a:r>
            <a:r>
              <a:rPr kumimoji="1" lang="ja-JP" altLang="en-US" sz="1100" dirty="0">
                <a:solidFill>
                  <a:schemeClr val="tx1"/>
                </a:solidFill>
                <a:latin typeface="Meiryo UI" panose="020B0604030504040204" pitchFamily="50" charset="-128"/>
                <a:ea typeface="Meiryo UI" panose="020B0604030504040204" pitchFamily="50" charset="-128"/>
              </a:rPr>
              <a:t>といずれも同規模病院の増加率よりも大きくなっている。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当センターは新病院を開院したことから、減価償却費及び経費の増加が著しく、収支構造が悪化している。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126DCF1-BB75-46DE-AC0A-F39CC61A1765}"/>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4470D0B7-C850-4FF9-9D1F-E355EAC22663}"/>
              </a:ext>
            </a:extLst>
          </p:cNvPr>
          <p:cNvGraphicFramePr>
            <a:graphicFrameLocks noGrp="1"/>
          </p:cNvGraphicFramePr>
          <p:nvPr>
            <p:extLst>
              <p:ext uri="{D42A27DB-BD31-4B8C-83A1-F6EECF244321}">
                <p14:modId xmlns:p14="http://schemas.microsoft.com/office/powerpoint/2010/main" val="1171960977"/>
              </p:ext>
            </p:extLst>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大阪はびきの医療センター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499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5,348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1,046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410114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A67D4-5286-97FA-59A2-5460ABB18C8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C7F1248-CE84-C38D-193A-CB4E76ED866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FA083EE7-9942-3382-1121-5624344BC002}"/>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03110A1F-1D0A-561C-0433-8BB19D78A8B0}"/>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5" name="テキスト ボックス 4">
            <a:extLst>
              <a:ext uri="{FF2B5EF4-FFF2-40B4-BE49-F238E27FC236}">
                <a16:creationId xmlns:a16="http://schemas.microsoft.com/office/drawing/2014/main" id="{49C025AC-E8F7-5D00-C50F-CC2D43058C19}"/>
              </a:ext>
            </a:extLst>
          </p:cNvPr>
          <p:cNvSpPr txBox="1"/>
          <p:nvPr/>
        </p:nvSpPr>
        <p:spPr>
          <a:xfrm>
            <a:off x="72000" y="607308"/>
            <a:ext cx="541440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8" name="テキスト ボックス 17">
            <a:extLst>
              <a:ext uri="{FF2B5EF4-FFF2-40B4-BE49-F238E27FC236}">
                <a16:creationId xmlns:a16="http://schemas.microsoft.com/office/drawing/2014/main" id="{8C569F05-D950-CF02-95C9-9E5156E72B20}"/>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経費の内訳として、委託費・光熱水費が大半を占めており、その委託費・光熱水費の増加額、増加率が大きい。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委託費の増加要因は、新病院開院に伴って新たな設備・機器の整備や面積の拡大等による費用増加、さらには、</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大半の費用項目において、企業からの値上げなど社会情勢の影響によるものであった。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52FEAC10-E7B9-35FF-2A85-E4FED18CFBAC}"/>
              </a:ext>
            </a:extLst>
          </p:cNvPr>
          <p:cNvGraphicFramePr>
            <a:graphicFrameLocks noGrp="1"/>
          </p:cNvGraphicFramePr>
          <p:nvPr>
            <p:extLst>
              <p:ext uri="{D42A27DB-BD31-4B8C-83A1-F6EECF244321}">
                <p14:modId xmlns:p14="http://schemas.microsoft.com/office/powerpoint/2010/main" val="3177861699"/>
              </p:ext>
            </p:extLst>
          </p:nvPr>
        </p:nvGraphicFramePr>
        <p:xfrm>
          <a:off x="4344864" y="1949245"/>
          <a:ext cx="4752000" cy="46339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光熱水費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新病院開院に伴う使用量の増加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9201748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病床数減少</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に加え</a:t>
                      </a:r>
                      <a:br>
                        <a:rPr lang="en-US" altLang="ja-JP"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新型コロナ感染症の影響等による入院患者減少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人件費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契約単価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人件費</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及び清掃面積の上昇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新病院開院に伴う設備数の増加</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(19</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b="0" i="0" u="none" strike="noStrike" dirty="0">
                          <a:solidFill>
                            <a:schemeClr val="tx1"/>
                          </a:solidFill>
                          <a:effectLst/>
                          <a:latin typeface="Meiryo UI" panose="020B0604030504040204" pitchFamily="50" charset="-128"/>
                          <a:ea typeface="Meiryo UI" panose="020B0604030504040204" pitchFamily="50" charset="-128"/>
                        </a:rPr>
                        <a:t>41</a:t>
                      </a:r>
                      <a:r>
                        <a:rPr lang="ja-JP" altLang="en-US" sz="800" b="0" i="0" u="none" strike="noStrike" dirty="0">
                          <a:solidFill>
                            <a:schemeClr val="tx1"/>
                          </a:solidFill>
                          <a:effectLst/>
                          <a:latin typeface="Meiryo UI" panose="020B0604030504040204" pitchFamily="50" charset="-128"/>
                          <a:ea typeface="Meiryo UI" panose="020B0604030504040204" pitchFamily="50" charset="-128"/>
                        </a:rPr>
                        <a:t>契約）</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291%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新病院開院に伴う保守機器の増加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契約単価の上昇・契約内容の変更</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 感染性廃棄物の減少</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人件費高騰、外来診療科増に伴う人員の増加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228%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その他委託も物価高騰等の契約単価の上昇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0" name="テキスト ボックス 9">
            <a:extLst>
              <a:ext uri="{FF2B5EF4-FFF2-40B4-BE49-F238E27FC236}">
                <a16:creationId xmlns:a16="http://schemas.microsoft.com/office/drawing/2014/main" id="{84BCF267-3D23-6D50-6577-196CFA1B586E}"/>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92F5BB86-1BB4-EEB9-1B81-6C0D936231F3}"/>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経費のうち光熱水費・委託費の内訳と増減要因（単位：百万円）</a:t>
            </a:r>
          </a:p>
        </p:txBody>
      </p:sp>
      <p:sp>
        <p:nvSpPr>
          <p:cNvPr id="14" name="テキスト プレースホルダー 3">
            <a:extLst>
              <a:ext uri="{FF2B5EF4-FFF2-40B4-BE49-F238E27FC236}">
                <a16:creationId xmlns:a16="http://schemas.microsoft.com/office/drawing/2014/main" id="{019714BF-A9D5-5B47-7140-529E1D8216A1}"/>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5D2AE37-D18B-473B-D4A9-E2CAD085946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29</a:t>
            </a:r>
          </a:p>
        </p:txBody>
      </p:sp>
      <p:pic>
        <p:nvPicPr>
          <p:cNvPr id="7" name="図 6">
            <a:extLst>
              <a:ext uri="{FF2B5EF4-FFF2-40B4-BE49-F238E27FC236}">
                <a16:creationId xmlns:a16="http://schemas.microsoft.com/office/drawing/2014/main" id="{43268969-1CA5-48BC-BE8D-ECD7BCD9F6D5}"/>
              </a:ext>
            </a:extLst>
          </p:cNvPr>
          <p:cNvPicPr>
            <a:picLocks noChangeAspect="1"/>
          </p:cNvPicPr>
          <p:nvPr/>
        </p:nvPicPr>
        <p:blipFill>
          <a:blip r:embed="rId2"/>
          <a:stretch>
            <a:fillRect/>
          </a:stretch>
        </p:blipFill>
        <p:spPr>
          <a:xfrm>
            <a:off x="72032" y="1944313"/>
            <a:ext cx="4322439" cy="4499238"/>
          </a:xfrm>
          <a:prstGeom prst="rect">
            <a:avLst/>
          </a:prstGeom>
        </p:spPr>
      </p:pic>
    </p:spTree>
    <p:extLst>
      <p:ext uri="{BB962C8B-B14F-4D97-AF65-F5344CB8AC3E}">
        <p14:creationId xmlns:p14="http://schemas.microsoft.com/office/powerpoint/2010/main" val="666785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303A4-B789-0340-C537-DED3159DCB87}"/>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7F96294-CB7A-FFE1-A5BD-33B2DFB5879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311F7667-5FC7-EC54-1F8F-315315E9B579}"/>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864E9870-A715-FBB4-C4AA-43C857D80077}"/>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11" name="テキスト ボックス 10">
            <a:extLst>
              <a:ext uri="{FF2B5EF4-FFF2-40B4-BE49-F238E27FC236}">
                <a16:creationId xmlns:a16="http://schemas.microsoft.com/office/drawing/2014/main" id="{50E0B746-8B74-C005-C5C1-8BE01F4FFE92}"/>
              </a:ext>
            </a:extLst>
          </p:cNvPr>
          <p:cNvSpPr txBox="1"/>
          <p:nvPr/>
        </p:nvSpPr>
        <p:spPr>
          <a:xfrm>
            <a:off x="71999" y="607308"/>
            <a:ext cx="800713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経営悪化要因の特定（稼働率の低下、病棟看護配置のバランス悪化）</a:t>
            </a:r>
          </a:p>
        </p:txBody>
      </p:sp>
      <p:sp>
        <p:nvSpPr>
          <p:cNvPr id="12" name="テキスト ボックス 11">
            <a:extLst>
              <a:ext uri="{FF2B5EF4-FFF2-40B4-BE49-F238E27FC236}">
                <a16:creationId xmlns:a16="http://schemas.microsoft.com/office/drawing/2014/main" id="{03204A33-FE5A-E15C-A03D-C8AFE3FFF7C8}"/>
              </a:ext>
            </a:extLst>
          </p:cNvPr>
          <p:cNvSpPr txBox="1"/>
          <p:nvPr/>
        </p:nvSpPr>
        <p:spPr>
          <a:xfrm>
            <a:off x="146377" y="884475"/>
            <a:ext cx="8851244"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一般・結核病棟ともに、コロナの影響等で入院患者数が減少し、令和元年度と比較し、回復基調だが、未だ元の</a:t>
            </a:r>
            <a:br>
              <a:rPr kumimoji="1" lang="en-US" altLang="ja-JP" sz="1400" dirty="0">
                <a:latin typeface="Meiryo UI" panose="020B0604030504040204" pitchFamily="50" charset="-128"/>
                <a:ea typeface="Meiryo UI" panose="020B0604030504040204" pitchFamily="50" charset="-128"/>
              </a:rPr>
            </a:br>
            <a:r>
              <a:rPr kumimoji="1" lang="ja-JP" altLang="en-US" sz="1400" dirty="0">
                <a:latin typeface="Meiryo UI" panose="020B0604030504040204" pitchFamily="50" charset="-128"/>
                <a:ea typeface="Meiryo UI" panose="020B0604030504040204" pitchFamily="50" charset="-128"/>
              </a:rPr>
              <a:t>　　水準まで戻っていない。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病床利用率が低下したことで、入院患者数に対して看護師の配置の充足が高い。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その結果、労働分配率が高まり、損益結果がマイナスとなっている傾向がある。</a:t>
            </a:r>
            <a:endParaRPr kumimoji="1" lang="en-US" altLang="ja-JP" sz="14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551A453-0BD0-1F28-78F5-6BC9D1257017}"/>
              </a:ext>
            </a:extLst>
          </p:cNvPr>
          <p:cNvSpPr txBox="1"/>
          <p:nvPr/>
        </p:nvSpPr>
        <p:spPr>
          <a:xfrm>
            <a:off x="142027" y="3707352"/>
            <a:ext cx="875638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病棟別の看護配置及び損益状況</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令和６年度　</a:t>
            </a:r>
            <a:endParaRPr lang="en-US" altLang="ja-JP" sz="1000" dirty="0">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5E47747C-7ED3-A7BB-115B-207A921807CB}"/>
              </a:ext>
            </a:extLst>
          </p:cNvPr>
          <p:cNvGraphicFramePr>
            <a:graphicFrameLocks noGrp="1"/>
          </p:cNvGraphicFramePr>
          <p:nvPr>
            <p:extLst>
              <p:ext uri="{D42A27DB-BD31-4B8C-83A1-F6EECF244321}">
                <p14:modId xmlns:p14="http://schemas.microsoft.com/office/powerpoint/2010/main" val="2323502246"/>
              </p:ext>
            </p:extLst>
          </p:nvPr>
        </p:nvGraphicFramePr>
        <p:xfrm>
          <a:off x="264849" y="3941986"/>
          <a:ext cx="8570541" cy="2538299"/>
        </p:xfrm>
        <a:graphic>
          <a:graphicData uri="http://schemas.openxmlformats.org/drawingml/2006/table">
            <a:tbl>
              <a:tblPr/>
              <a:tblGrid>
                <a:gridCol w="211037">
                  <a:extLst>
                    <a:ext uri="{9D8B030D-6E8A-4147-A177-3AD203B41FA5}">
                      <a16:colId xmlns:a16="http://schemas.microsoft.com/office/drawing/2014/main" val="3346357500"/>
                    </a:ext>
                  </a:extLst>
                </a:gridCol>
                <a:gridCol w="1192267">
                  <a:extLst>
                    <a:ext uri="{9D8B030D-6E8A-4147-A177-3AD203B41FA5}">
                      <a16:colId xmlns:a16="http://schemas.microsoft.com/office/drawing/2014/main" val="2088178609"/>
                    </a:ext>
                  </a:extLst>
                </a:gridCol>
                <a:gridCol w="547080">
                  <a:extLst>
                    <a:ext uri="{9D8B030D-6E8A-4147-A177-3AD203B41FA5}">
                      <a16:colId xmlns:a16="http://schemas.microsoft.com/office/drawing/2014/main" val="1837328554"/>
                    </a:ext>
                  </a:extLst>
                </a:gridCol>
                <a:gridCol w="547080">
                  <a:extLst>
                    <a:ext uri="{9D8B030D-6E8A-4147-A177-3AD203B41FA5}">
                      <a16:colId xmlns:a16="http://schemas.microsoft.com/office/drawing/2014/main" val="768550617"/>
                    </a:ext>
                  </a:extLst>
                </a:gridCol>
                <a:gridCol w="547080">
                  <a:extLst>
                    <a:ext uri="{9D8B030D-6E8A-4147-A177-3AD203B41FA5}">
                      <a16:colId xmlns:a16="http://schemas.microsoft.com/office/drawing/2014/main" val="1816046878"/>
                    </a:ext>
                  </a:extLst>
                </a:gridCol>
                <a:gridCol w="547080">
                  <a:extLst>
                    <a:ext uri="{9D8B030D-6E8A-4147-A177-3AD203B41FA5}">
                      <a16:colId xmlns:a16="http://schemas.microsoft.com/office/drawing/2014/main" val="837581520"/>
                    </a:ext>
                  </a:extLst>
                </a:gridCol>
                <a:gridCol w="547080">
                  <a:extLst>
                    <a:ext uri="{9D8B030D-6E8A-4147-A177-3AD203B41FA5}">
                      <a16:colId xmlns:a16="http://schemas.microsoft.com/office/drawing/2014/main" val="2453931035"/>
                    </a:ext>
                  </a:extLst>
                </a:gridCol>
                <a:gridCol w="547080">
                  <a:extLst>
                    <a:ext uri="{9D8B030D-6E8A-4147-A177-3AD203B41FA5}">
                      <a16:colId xmlns:a16="http://schemas.microsoft.com/office/drawing/2014/main" val="863426143"/>
                    </a:ext>
                  </a:extLst>
                </a:gridCol>
                <a:gridCol w="547080">
                  <a:extLst>
                    <a:ext uri="{9D8B030D-6E8A-4147-A177-3AD203B41FA5}">
                      <a16:colId xmlns:a16="http://schemas.microsoft.com/office/drawing/2014/main" val="2402454310"/>
                    </a:ext>
                  </a:extLst>
                </a:gridCol>
                <a:gridCol w="547080">
                  <a:extLst>
                    <a:ext uri="{9D8B030D-6E8A-4147-A177-3AD203B41FA5}">
                      <a16:colId xmlns:a16="http://schemas.microsoft.com/office/drawing/2014/main" val="2966352929"/>
                    </a:ext>
                  </a:extLst>
                </a:gridCol>
                <a:gridCol w="547080">
                  <a:extLst>
                    <a:ext uri="{9D8B030D-6E8A-4147-A177-3AD203B41FA5}">
                      <a16:colId xmlns:a16="http://schemas.microsoft.com/office/drawing/2014/main" val="1941689652"/>
                    </a:ext>
                  </a:extLst>
                </a:gridCol>
                <a:gridCol w="547080">
                  <a:extLst>
                    <a:ext uri="{9D8B030D-6E8A-4147-A177-3AD203B41FA5}">
                      <a16:colId xmlns:a16="http://schemas.microsoft.com/office/drawing/2014/main" val="3137910208"/>
                    </a:ext>
                  </a:extLst>
                </a:gridCol>
                <a:gridCol w="547080">
                  <a:extLst>
                    <a:ext uri="{9D8B030D-6E8A-4147-A177-3AD203B41FA5}">
                      <a16:colId xmlns:a16="http://schemas.microsoft.com/office/drawing/2014/main" val="1674546524"/>
                    </a:ext>
                  </a:extLst>
                </a:gridCol>
                <a:gridCol w="547080">
                  <a:extLst>
                    <a:ext uri="{9D8B030D-6E8A-4147-A177-3AD203B41FA5}">
                      <a16:colId xmlns:a16="http://schemas.microsoft.com/office/drawing/2014/main" val="1550672658"/>
                    </a:ext>
                  </a:extLst>
                </a:gridCol>
                <a:gridCol w="602277">
                  <a:extLst>
                    <a:ext uri="{9D8B030D-6E8A-4147-A177-3AD203B41FA5}">
                      <a16:colId xmlns:a16="http://schemas.microsoft.com/office/drawing/2014/main" val="1845101932"/>
                    </a:ext>
                  </a:extLst>
                </a:gridCol>
              </a:tblGrid>
              <a:tr h="181307">
                <a:tc rowSpan="2" gridSpan="2">
                  <a:txBody>
                    <a:bodyPr/>
                    <a:lstStyle/>
                    <a:p>
                      <a:pPr algn="ctr" fontAlgn="b">
                        <a:buNone/>
                      </a:pPr>
                      <a:r>
                        <a:rPr lang="ja-JP" altLang="en-US" sz="1000" dirty="0">
                          <a:latin typeface="Meiryo UI" panose="020B0604030504040204" pitchFamily="50" charset="-128"/>
                          <a:ea typeface="Meiryo UI" panose="020B0604030504040204" pitchFamily="50" charset="-128"/>
                        </a:rPr>
                        <a:t>（単位：百万円）</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hMerge="1">
                  <a:txBody>
                    <a:bodyPr/>
                    <a:lstStyle/>
                    <a:p>
                      <a:endParaRPr kumimoji="1" lang="ja-JP" altLang="en-US"/>
                    </a:p>
                  </a:txBody>
                  <a:tcPr/>
                </a:tc>
                <a:tc gridSpan="11">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一般病棟</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fontAlgn="ctr">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結核</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病棟</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病棟全体</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合計</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940897"/>
                  </a:ext>
                </a:extLst>
              </a:tr>
              <a:tr h="362615">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buNone/>
                      </a:pPr>
                      <a:r>
                        <a:rPr lang="en-US" sz="1000" b="0" i="0" u="none" strike="noStrike" dirty="0">
                          <a:solidFill>
                            <a:srgbClr val="000000"/>
                          </a:solidFill>
                          <a:effectLst/>
                          <a:latin typeface="Meiryo UI" panose="020B0604030504040204" pitchFamily="50" charset="-128"/>
                          <a:ea typeface="Meiryo UI" panose="020B0604030504040204" pitchFamily="50" charset="-128"/>
                        </a:rPr>
                        <a:t>4A</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たちばな</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eiryo UI" panose="020B0604030504040204" pitchFamily="50" charset="-128"/>
                          <a:ea typeface="Meiryo UI" panose="020B0604030504040204" pitchFamily="50" charset="-128"/>
                        </a:rPr>
                        <a:t>4C</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さくら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Meiryo UI" panose="020B0604030504040204" pitchFamily="50" charset="-128"/>
                          <a:ea typeface="Meiryo UI" panose="020B0604030504040204" pitchFamily="50" charset="-128"/>
                        </a:rPr>
                        <a:t>4D</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すみれ</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eiryo UI" panose="020B0604030504040204" pitchFamily="50" charset="-128"/>
                          <a:ea typeface="Meiryo UI" panose="020B0604030504040204" pitchFamily="50" charset="-128"/>
                        </a:rPr>
                        <a:t>5A</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たちばな</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Meiryo UI" panose="020B0604030504040204" pitchFamily="50" charset="-128"/>
                          <a:ea typeface="Meiryo UI" panose="020B0604030504040204" pitchFamily="50" charset="-128"/>
                        </a:rPr>
                        <a:t>5B</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ひまわり</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eiryo UI" panose="020B0604030504040204" pitchFamily="50" charset="-128"/>
                          <a:ea typeface="Meiryo UI" panose="020B0604030504040204" pitchFamily="50" charset="-128"/>
                        </a:rPr>
                        <a:t>5C</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さくら</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eiryo UI" panose="020B0604030504040204" pitchFamily="50" charset="-128"/>
                          <a:ea typeface="Meiryo UI" panose="020B0604030504040204" pitchFamily="50" charset="-128"/>
                        </a:rPr>
                        <a:t>5D</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すみれ</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eiryo UI" panose="020B0604030504040204" pitchFamily="50" charset="-128"/>
                          <a:ea typeface="Meiryo UI" panose="020B0604030504040204" pitchFamily="50" charset="-128"/>
                        </a:rPr>
                        <a:t>ICU</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病棟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eiryo UI" panose="020B0604030504040204" pitchFamily="50" charset="-128"/>
                          <a:ea typeface="Meiryo UI" panose="020B0604030504040204" pitchFamily="50" charset="-128"/>
                        </a:rPr>
                        <a:t>HCU</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病棟</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a:solidFill>
                            <a:srgbClr val="000000"/>
                          </a:solidFill>
                          <a:effectLst/>
                          <a:latin typeface="Meiryo UI" panose="020B0604030504040204" pitchFamily="50" charset="-128"/>
                          <a:ea typeface="Meiryo UI" panose="020B0604030504040204" pitchFamily="50" charset="-128"/>
                        </a:rPr>
                        <a:t>4B</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小児</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US" sz="1000" b="0" i="0" u="none" strike="noStrike" dirty="0">
                          <a:solidFill>
                            <a:srgbClr val="000000"/>
                          </a:solidFill>
                          <a:effectLst/>
                          <a:latin typeface="Meiryo UI" panose="020B0604030504040204" pitchFamily="50" charset="-128"/>
                          <a:ea typeface="Meiryo UI" panose="020B0604030504040204" pitchFamily="50" charset="-128"/>
                        </a:rPr>
                        <a:t>4B</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NICU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626766048"/>
                  </a:ext>
                </a:extLst>
              </a:tr>
              <a:tr h="181307">
                <a:tc rowSpan="5">
                  <a:txBody>
                    <a:bodyPr/>
                    <a:lstStyle/>
                    <a:p>
                      <a:pPr algn="ctr" fontAlgn="ctr">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看護配置</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病床数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2284800"/>
                  </a:ext>
                </a:extLst>
              </a:tr>
              <a:tr h="181307">
                <a:tc vMerge="1">
                  <a:txBody>
                    <a:bodyPr/>
                    <a:lstStyle/>
                    <a:p>
                      <a:endParaRPr kumimoji="1" lang="ja-JP" altLang="en-US"/>
                    </a:p>
                  </a:txBody>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平均患者数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38.2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34.2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23.3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32.1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6.7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18.9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31.8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281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3421552"/>
                  </a:ext>
                </a:extLst>
              </a:tr>
              <a:tr h="181307">
                <a:tc vMerge="1">
                  <a:txBody>
                    <a:bodyPr/>
                    <a:lstStyle/>
                    <a:p>
                      <a:endParaRPr kumimoji="1" lang="ja-JP" altLang="en-US"/>
                    </a:p>
                  </a:txBody>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稼働率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44528627"/>
                  </a:ext>
                </a:extLst>
              </a:tr>
              <a:tr h="181307">
                <a:tc vMerge="1">
                  <a:txBody>
                    <a:bodyPr/>
                    <a:lstStyle/>
                    <a:p>
                      <a:endParaRPr kumimoji="1" lang="ja-JP" altLang="en-US"/>
                    </a:p>
                  </a:txBody>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看護師数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24.3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29.9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23.6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27.3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28.6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25.2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24.6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270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23117515"/>
                  </a:ext>
                </a:extLst>
              </a:tr>
              <a:tr h="181307">
                <a:tc vMerge="1">
                  <a:txBody>
                    <a:bodyPr/>
                    <a:lstStyle/>
                    <a:p>
                      <a:endParaRPr kumimoji="1" lang="ja-JP" altLang="en-US"/>
                    </a:p>
                  </a:txBody>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充足率</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544%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83053408"/>
                  </a:ext>
                </a:extLst>
              </a:tr>
              <a:tr h="181307">
                <a:tc rowSpan="6">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損益結果</a:t>
                      </a:r>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入院単価</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円</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67,998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86,838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50,728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50,132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54,233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64,628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310,391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202,587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67,370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131,942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36,658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66,615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4283348"/>
                  </a:ext>
                </a:extLst>
              </a:tr>
              <a:tr h="181307">
                <a:tc vMerge="1">
                  <a:txBody>
                    <a:bodyPr/>
                    <a:lstStyle/>
                    <a:p>
                      <a:endParaRPr dirty="0"/>
                    </a:p>
                  </a:txBody>
                  <a:tcPr marL="36000" marR="36000" marT="0"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総医業収益</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794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905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806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675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596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447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349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485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426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6,811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27445"/>
                  </a:ext>
                </a:extLst>
              </a:tr>
              <a:tr h="181307">
                <a:tc vMerge="1">
                  <a:txBody>
                    <a:bodyPr/>
                    <a:lstStyle/>
                    <a:p>
                      <a:endParaRPr kumimoji="1" lang="ja-JP" altLang="en-US"/>
                    </a:p>
                  </a:txBody>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貢献利益</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333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453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382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89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228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151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73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118</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2,353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3075618"/>
                  </a:ext>
                </a:extLst>
              </a:tr>
              <a:tr h="181307">
                <a:tc vMerge="1">
                  <a:txBody>
                    <a:bodyPr/>
                    <a:lstStyle/>
                    <a:p>
                      <a:endParaRPr kumimoji="1" lang="ja-JP" altLang="en-US"/>
                    </a:p>
                  </a:txBody>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直接利益</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180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337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242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85</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1,033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8307705"/>
                  </a:ext>
                </a:extLst>
              </a:tr>
              <a:tr h="181307">
                <a:tc vMerge="1">
                  <a:txBody>
                    <a:bodyPr/>
                    <a:lstStyle/>
                    <a:p>
                      <a:endParaRPr kumimoji="1" lang="ja-JP" altLang="en-US"/>
                    </a:p>
                  </a:txBody>
                  <a:tcPr/>
                </a:tc>
                <a:tc>
                  <a:txBody>
                    <a:bodyPr/>
                    <a:lstStyle/>
                    <a:p>
                      <a:pPr algn="l" fontAlgn="b">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二次配賦後利益</a:t>
                      </a:r>
                    </a:p>
                  </a:txBody>
                  <a:tcPr marL="36000" marR="36000" marT="0" marB="0" anchor="b">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124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30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173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119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153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76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82</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169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150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30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187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1,151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718343492"/>
                  </a:ext>
                </a:extLst>
              </a:tr>
              <a:tr h="181307">
                <a:tc vMerge="1">
                  <a:txBody>
                    <a:bodyPr/>
                    <a:lstStyle/>
                    <a:p>
                      <a:endParaRPr kumimoji="1" lang="ja-JP" altLang="en-US" dirty="0"/>
                    </a:p>
                  </a:txBody>
                  <a:tcPr>
                    <a:lnT w="6350" cap="flat" cmpd="sng" algn="ctr">
                      <a:solidFill>
                        <a:schemeClr val="tx1"/>
                      </a:solidFill>
                      <a:prstDash val="solid"/>
                      <a:round/>
                      <a:headEnd type="none" w="med" len="med"/>
                      <a:tailEnd type="none" w="med" len="med"/>
                    </a:lnT>
                  </a:tcPr>
                </a:tc>
                <a:tc>
                  <a:txBody>
                    <a:bodyPr/>
                    <a:lstStyle/>
                    <a:p>
                      <a:pPr algn="l" fontAlgn="b">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労働分配率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36000" marT="0" marB="0" anchor="b">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52.4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46.7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48.9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60.0</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75.1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58.3</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46.4</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79.6</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83.1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52.9</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68.1</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59.7</a:t>
                      </a:r>
                    </a:p>
                  </a:txBody>
                  <a:tcPr marL="36000" marR="3600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94957767"/>
                  </a:ext>
                </a:extLst>
              </a:tr>
            </a:tbl>
          </a:graphicData>
        </a:graphic>
      </p:graphicFrame>
      <p:sp>
        <p:nvSpPr>
          <p:cNvPr id="20" name="テキスト ボックス 19">
            <a:extLst>
              <a:ext uri="{FF2B5EF4-FFF2-40B4-BE49-F238E27FC236}">
                <a16:creationId xmlns:a16="http://schemas.microsoft.com/office/drawing/2014/main" id="{CC026F42-83C3-27EF-DAFF-2B0CD56C04C0}"/>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30</a:t>
            </a:r>
          </a:p>
        </p:txBody>
      </p:sp>
      <p:sp>
        <p:nvSpPr>
          <p:cNvPr id="22" name="テキスト ボックス 21">
            <a:extLst>
              <a:ext uri="{FF2B5EF4-FFF2-40B4-BE49-F238E27FC236}">
                <a16:creationId xmlns:a16="http://schemas.microsoft.com/office/drawing/2014/main" id="{93FC57A7-8ED8-0B2A-8158-06B186F5EFC7}"/>
              </a:ext>
            </a:extLst>
          </p:cNvPr>
          <p:cNvSpPr txBox="1"/>
          <p:nvPr/>
        </p:nvSpPr>
        <p:spPr>
          <a:xfrm>
            <a:off x="210608" y="1820491"/>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入院患者数・単価の推移（単位：単価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円</a:t>
            </a:r>
            <a:r>
              <a:rPr lang="en-US" altLang="ja-JP" sz="1000" dirty="0">
                <a:latin typeface="Meiryo UI" panose="020B0604030504040204" pitchFamily="50" charset="-128"/>
                <a:ea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rPr>
              <a:t>、入院患者数</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人</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a:t>
            </a:r>
          </a:p>
        </p:txBody>
      </p:sp>
      <p:sp>
        <p:nvSpPr>
          <p:cNvPr id="26" name="テキスト ボックス 25">
            <a:extLst>
              <a:ext uri="{FF2B5EF4-FFF2-40B4-BE49-F238E27FC236}">
                <a16:creationId xmlns:a16="http://schemas.microsoft.com/office/drawing/2014/main" id="{C0CECDD9-1756-17B2-14CC-10BA1BBDA00A}"/>
              </a:ext>
            </a:extLst>
          </p:cNvPr>
          <p:cNvSpPr txBox="1"/>
          <p:nvPr/>
        </p:nvSpPr>
        <p:spPr>
          <a:xfrm>
            <a:off x="264849" y="6495446"/>
            <a:ext cx="8154364" cy="338554"/>
          </a:xfrm>
          <a:prstGeom prst="rect">
            <a:avLst/>
          </a:prstGeom>
          <a:noFill/>
        </p:spPr>
        <p:txBody>
          <a:bodyPr wrap="square">
            <a:spAutoFit/>
          </a:bodyPr>
          <a:lstStyle/>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充足率は診療報酬上の看護配置基準に対する充足割合、労働分配率</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給与費</a:t>
            </a:r>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総医業収益－材料費）</a:t>
            </a:r>
            <a:endParaRPr lang="en-US" altLang="ja-JP" sz="800" dirty="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a:t>
            </a:r>
            <a:r>
              <a:rPr lang="ja-JP" altLang="en-US" sz="800" dirty="0">
                <a:latin typeface="Meiryo UI" panose="020B0604030504040204" pitchFamily="50" charset="-128"/>
                <a:ea typeface="Meiryo UI" panose="020B0604030504040204" pitchFamily="50" charset="-128"/>
              </a:rPr>
              <a:t>色付けは目安として、稼働率：</a:t>
            </a:r>
            <a:r>
              <a:rPr lang="en-US" altLang="ja-JP" sz="800" dirty="0">
                <a:latin typeface="Meiryo UI" panose="020B0604030504040204" pitchFamily="50" charset="-128"/>
                <a:ea typeface="Meiryo UI" panose="020B0604030504040204" pitchFamily="50" charset="-128"/>
              </a:rPr>
              <a:t>80%</a:t>
            </a:r>
            <a:r>
              <a:rPr lang="ja-JP" altLang="en-US" sz="800" dirty="0">
                <a:latin typeface="Meiryo UI" panose="020B0604030504040204" pitchFamily="50" charset="-128"/>
                <a:ea typeface="Meiryo UI" panose="020B0604030504040204" pitchFamily="50" charset="-128"/>
              </a:rPr>
              <a:t>未満、充足率：</a:t>
            </a:r>
            <a:r>
              <a:rPr lang="en-US" altLang="ja-JP" sz="800" dirty="0">
                <a:latin typeface="Meiryo UI" panose="020B0604030504040204" pitchFamily="50" charset="-128"/>
                <a:ea typeface="Meiryo UI" panose="020B0604030504040204" pitchFamily="50" charset="-128"/>
              </a:rPr>
              <a:t>110%</a:t>
            </a:r>
            <a:r>
              <a:rPr lang="ja-JP" altLang="en-US" sz="800" dirty="0">
                <a:latin typeface="Meiryo UI" panose="020B0604030504040204" pitchFamily="50" charset="-128"/>
                <a:ea typeface="Meiryo UI" panose="020B0604030504040204" pitchFamily="50" charset="-128"/>
              </a:rPr>
              <a:t>以上、入院単価：</a:t>
            </a:r>
            <a:r>
              <a:rPr lang="en-US" altLang="ja-JP" sz="800" dirty="0">
                <a:latin typeface="Meiryo UI" panose="020B0604030504040204" pitchFamily="50" charset="-128"/>
                <a:ea typeface="Meiryo UI" panose="020B0604030504040204" pitchFamily="50" charset="-128"/>
              </a:rPr>
              <a:t>60,000</a:t>
            </a:r>
            <a:r>
              <a:rPr lang="ja-JP" altLang="en-US" sz="800" dirty="0">
                <a:latin typeface="Meiryo UI" panose="020B0604030504040204" pitchFamily="50" charset="-128"/>
                <a:ea typeface="Meiryo UI" panose="020B0604030504040204" pitchFamily="50" charset="-128"/>
              </a:rPr>
              <a:t>円以下、利益：マイナス、：</a:t>
            </a:r>
            <a:r>
              <a:rPr lang="en-US" altLang="ja-JP" sz="800" dirty="0">
                <a:latin typeface="Meiryo UI" panose="020B0604030504040204" pitchFamily="50" charset="-128"/>
                <a:ea typeface="Meiryo UI" panose="020B0604030504040204" pitchFamily="50" charset="-128"/>
              </a:rPr>
              <a:t>20%</a:t>
            </a:r>
            <a:r>
              <a:rPr lang="ja-JP" altLang="en-US" sz="800" dirty="0">
                <a:latin typeface="Meiryo UI" panose="020B0604030504040204" pitchFamily="50" charset="-128"/>
                <a:ea typeface="Meiryo UI" panose="020B0604030504040204" pitchFamily="50" charset="-128"/>
              </a:rPr>
              <a:t>以上、労働分配率：</a:t>
            </a:r>
            <a:r>
              <a:rPr lang="en-US" altLang="ja-JP" sz="800" dirty="0">
                <a:latin typeface="Meiryo UI" panose="020B0604030504040204" pitchFamily="50" charset="-128"/>
                <a:ea typeface="Meiryo UI" panose="020B0604030504040204" pitchFamily="50" charset="-128"/>
              </a:rPr>
              <a:t>50%</a:t>
            </a:r>
            <a:r>
              <a:rPr lang="ja-JP" altLang="en-US" sz="800" dirty="0">
                <a:latin typeface="Meiryo UI" panose="020B0604030504040204" pitchFamily="50" charset="-128"/>
                <a:ea typeface="Meiryo UI" panose="020B0604030504040204" pitchFamily="50" charset="-128"/>
              </a:rPr>
              <a:t>以上とする。</a:t>
            </a:r>
            <a:endParaRPr lang="en-US" altLang="ja-JP" sz="8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3A47852-2767-43D0-949B-14689EC1C440}"/>
              </a:ext>
            </a:extLst>
          </p:cNvPr>
          <p:cNvPicPr>
            <a:picLocks noChangeAspect="1"/>
          </p:cNvPicPr>
          <p:nvPr/>
        </p:nvPicPr>
        <p:blipFill>
          <a:blip r:embed="rId2"/>
          <a:stretch>
            <a:fillRect/>
          </a:stretch>
        </p:blipFill>
        <p:spPr>
          <a:xfrm>
            <a:off x="222127" y="2001516"/>
            <a:ext cx="8699746" cy="1835055"/>
          </a:xfrm>
          <a:prstGeom prst="rect">
            <a:avLst/>
          </a:prstGeom>
        </p:spPr>
      </p:pic>
    </p:spTree>
    <p:extLst>
      <p:ext uri="{BB962C8B-B14F-4D97-AF65-F5344CB8AC3E}">
        <p14:creationId xmlns:p14="http://schemas.microsoft.com/office/powerpoint/2010/main" val="111423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F3011-EAD2-16EA-9C5B-88CC9C0DF24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323CFB4-0C94-4D69-F411-64B5CF4881D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EB8A7826-6EFC-9AAF-378E-AFA2E3A1E57E}"/>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DFC1EEDF-7F79-27D7-D50A-C0F35D842D6F}"/>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8" name="テキスト ボックス 7">
            <a:extLst>
              <a:ext uri="{FF2B5EF4-FFF2-40B4-BE49-F238E27FC236}">
                <a16:creationId xmlns:a16="http://schemas.microsoft.com/office/drawing/2014/main" id="{C944BF64-A0CE-DBFD-C33C-D64105D4F507}"/>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病院全体の収支構造を把握するために部門別原価計算を実施した。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部門別原価計算では、大半の部門が二次配賦後利益ベースにおいて赤字を計上している。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一部の部門が直接利益の段階で赤字を計上しているが、手厚い人員配置の必要性など、政策医療としての要素が強い。</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7B5B7583-636A-3F1F-317E-EC96BA5462BD}"/>
              </a:ext>
            </a:extLst>
          </p:cNvPr>
          <p:cNvGraphicFramePr>
            <a:graphicFrameLocks noGrp="1"/>
          </p:cNvGraphicFramePr>
          <p:nvPr/>
        </p:nvGraphicFramePr>
        <p:xfrm>
          <a:off x="72000" y="1844037"/>
          <a:ext cx="9000000" cy="435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9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4C</a:t>
                      </a: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産婦人科</a:t>
                      </a:r>
                      <a:r>
                        <a:rPr kumimoji="1" lang="en-US" altLang="ja-JP" sz="1000" dirty="0">
                          <a:latin typeface="Meiryo UI" panose="020B0604030504040204" pitchFamily="50" charset="-128"/>
                          <a:ea typeface="Meiryo UI" panose="020B0604030504040204" pitchFamily="50" charset="-128"/>
                        </a:rPr>
                        <a:t>)</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HCU</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(HCU)</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3</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ICU</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(ICU)</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a:t>
                      </a:r>
                      <a:r>
                        <a:rPr kumimoji="1" lang="ja-JP" altLang="en-US" sz="1000" dirty="0">
                          <a:latin typeface="Meiryo UI" panose="020B0604030504040204" pitchFamily="50" charset="-128"/>
                          <a:ea typeface="Meiryo UI" panose="020B0604030504040204" pitchFamily="50" charset="-128"/>
                        </a:rPr>
                        <a:t>たちばな病棟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呼外・整外・耳鼻</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4D</a:t>
                      </a:r>
                      <a:r>
                        <a:rPr kumimoji="1" lang="ja-JP" altLang="en-US" sz="1000" dirty="0">
                          <a:latin typeface="Meiryo UI" panose="020B0604030504040204" pitchFamily="50" charset="-128"/>
                          <a:ea typeface="Meiryo UI" panose="020B0604030504040204" pitchFamily="50" charset="-128"/>
                        </a:rPr>
                        <a:t>すみれ病棟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消外・泌・腎内・乳外</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階</a:t>
                      </a:r>
                      <a:r>
                        <a:rPr kumimoji="1" lang="en-US" altLang="ja-JP" sz="1000" dirty="0">
                          <a:latin typeface="Meiryo UI" panose="020B0604030504040204" pitchFamily="50" charset="-128"/>
                          <a:ea typeface="Meiryo UI" panose="020B0604030504040204" pitchFamily="50" charset="-128"/>
                        </a:rPr>
                        <a:t>NICU(</a:t>
                      </a: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5A</a:t>
                      </a:r>
                      <a:r>
                        <a:rPr kumimoji="1" lang="ja-JP" altLang="en-US" sz="1000" dirty="0">
                          <a:latin typeface="Meiryo UI" panose="020B0604030504040204" pitchFamily="50" charset="-128"/>
                          <a:ea typeface="Meiryo UI" panose="020B0604030504040204" pitchFamily="50" charset="-128"/>
                        </a:rPr>
                        <a:t>たちばな病棟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循内・皮・アレルギーリウマチ・糖内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5B</a:t>
                      </a:r>
                      <a:r>
                        <a:rPr kumimoji="1" lang="ja-JP" altLang="en-US" sz="1000" dirty="0">
                          <a:latin typeface="Meiryo UI" panose="020B0604030504040204" pitchFamily="50" charset="-128"/>
                          <a:ea typeface="Meiryo UI" panose="020B0604030504040204" pitchFamily="50" charset="-128"/>
                        </a:rPr>
                        <a:t>ひまわり病棟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呼内・感内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5D</a:t>
                      </a:r>
                      <a:r>
                        <a:rPr kumimoji="1" lang="ja-JP" altLang="en-US" sz="1000" dirty="0">
                          <a:latin typeface="Meiryo UI" panose="020B0604030504040204" pitchFamily="50" charset="-128"/>
                          <a:ea typeface="Meiryo UI" panose="020B0604030504040204" pitchFamily="50" charset="-128"/>
                        </a:rPr>
                        <a:t>すみれ病棟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肺腫内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4B</a:t>
                      </a:r>
                      <a:r>
                        <a:rPr kumimoji="1" lang="ja-JP" altLang="en-US" sz="1000" dirty="0">
                          <a:latin typeface="Meiryo UI" panose="020B0604030504040204" pitchFamily="50" charset="-128"/>
                          <a:ea typeface="Meiryo UI" panose="020B0604030504040204" pitchFamily="50" charset="-128"/>
                        </a:rPr>
                        <a:t>ひまわり病棟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小児・皮</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5C</a:t>
                      </a: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感内・呼内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結核病棟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結核</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外来部門</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6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直接利益で黒字を計上しているため、部門単体としては概ね課題がないが、病院全体のコストが賄うことができない利益水準となっている。要因として、入院患者数が十分に確保できていない部門が多い。</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1" lang="ja-JP" altLang="en-US" sz="1000" dirty="0">
                          <a:latin typeface="Meiryo UI" panose="020B0604030504040204" pitchFamily="50" charset="-128"/>
                          <a:ea typeface="Meiryo UI" panose="020B0604030504040204" pitchFamily="50" charset="-128"/>
                        </a:rPr>
                        <a:t>貢献利益では黒字だが、部門単独での直接利益で黒字がでていない部門。要因として、政策医療を担う部門が多いことに加えて、入院患者数が少ないことで人員配置とのバランスに課題がある。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E4399B58-13E7-732A-C34A-889EE4BCD969}"/>
              </a:ext>
            </a:extLst>
          </p:cNvPr>
          <p:cNvSpPr txBox="1">
            <a:spLocks/>
          </p:cNvSpPr>
          <p:nvPr/>
        </p:nvSpPr>
        <p:spPr>
          <a:xfrm>
            <a:off x="54582" y="62244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565D8D9-7B41-091E-8712-52261412420C}"/>
              </a:ext>
            </a:extLst>
          </p:cNvPr>
          <p:cNvSpPr txBox="1"/>
          <p:nvPr/>
        </p:nvSpPr>
        <p:spPr>
          <a:xfrm>
            <a:off x="71999" y="607308"/>
            <a:ext cx="479609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B9F001E9-964D-A64D-7008-856E5FE4985D}"/>
              </a:ext>
            </a:extLst>
          </p:cNvPr>
          <p:cNvSpPr/>
          <p:nvPr/>
        </p:nvSpPr>
        <p:spPr>
          <a:xfrm flipV="1">
            <a:off x="1689971"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C6D1EE76-76CD-A8FE-4982-91796430D6F8}"/>
              </a:ext>
            </a:extLst>
          </p:cNvPr>
          <p:cNvSpPr/>
          <p:nvPr/>
        </p:nvSpPr>
        <p:spPr>
          <a:xfrm flipV="1">
            <a:off x="3789508"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6EF765E3-BDE3-F81D-C26A-46D8D7664F40}"/>
              </a:ext>
            </a:extLst>
          </p:cNvPr>
          <p:cNvSpPr/>
          <p:nvPr/>
        </p:nvSpPr>
        <p:spPr>
          <a:xfrm flipV="1">
            <a:off x="5734178" y="453170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BD6F217-BC05-129C-315C-0FC345F6EB85}"/>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31</a:t>
            </a:r>
          </a:p>
        </p:txBody>
      </p:sp>
      <p:sp>
        <p:nvSpPr>
          <p:cNvPr id="14" name="テキスト ボックス 13">
            <a:extLst>
              <a:ext uri="{FF2B5EF4-FFF2-40B4-BE49-F238E27FC236}">
                <a16:creationId xmlns:a16="http://schemas.microsoft.com/office/drawing/2014/main" id="{E85FF84A-3A1D-407B-9E2B-444FD6495A57}"/>
              </a:ext>
            </a:extLst>
          </p:cNvPr>
          <p:cNvSpPr txBox="1"/>
          <p:nvPr/>
        </p:nvSpPr>
        <p:spPr>
          <a:xfrm>
            <a:off x="33900" y="6611308"/>
            <a:ext cx="2391800"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※DPC</a:t>
            </a:r>
            <a:r>
              <a:rPr lang="ja-JP" altLang="en-US" sz="900" dirty="0">
                <a:latin typeface="Meiryo UI" panose="020B0604030504040204" pitchFamily="50" charset="-128"/>
                <a:ea typeface="Meiryo UI" panose="020B0604030504040204" pitchFamily="50" charset="-128"/>
              </a:rPr>
              <a:t>データがある診療科が対象</a:t>
            </a:r>
          </a:p>
        </p:txBody>
      </p:sp>
    </p:spTree>
    <p:extLst>
      <p:ext uri="{BB962C8B-B14F-4D97-AF65-F5344CB8AC3E}">
        <p14:creationId xmlns:p14="http://schemas.microsoft.com/office/powerpoint/2010/main" val="52528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334000"/>
            <a:ext cx="8051055" cy="1198328"/>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呼吸器・アレルギーや、結核などの感染症への専門医療に加え、がん、救急、小児周産期など</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地域の拠点として担うべき役割を果たし続けるには、人口減少に伴う患者数減少の影響や院内医療従事者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の確保状況などを踏まえながら、必要な取組を精査していく必要がある。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32</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3" y="3899706"/>
            <a:ext cx="8051054" cy="1347987"/>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病棟機能再編（病床規模、診療報酬改定を踏まえた病床機能（入院料）の見直しに向けた検討）</a:t>
            </a:r>
          </a:p>
          <a:p>
            <a:r>
              <a:rPr kumimoji="1" lang="ja-JP" altLang="en-US" sz="1400" dirty="0">
                <a:latin typeface="Meiryo UI" panose="020B0604030504040204" pitchFamily="50" charset="-128"/>
                <a:ea typeface="Meiryo UI" panose="020B0604030504040204" pitchFamily="50" charset="-128"/>
              </a:rPr>
              <a:t>・ 人員配置の見直し（病棟看護配置や医師事務作業補助者、非常勤職員等の効率的な配置を検討）</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1" y="2307882"/>
            <a:ext cx="8045183" cy="1502633"/>
          </a:xfrm>
          <a:prstGeom prst="rect">
            <a:avLst/>
          </a:prstGeom>
          <a:noFill/>
          <a:ln w="19050">
            <a:solidFill>
              <a:srgbClr val="002D89"/>
            </a:solidFill>
          </a:ln>
        </p:spPr>
        <p:txBody>
          <a:bodyPr wrap="square" rIns="72000" rtlCol="0" anchor="ctr" anchorCtr="0">
            <a:noAutofit/>
          </a:bodyPr>
          <a:lstStyle/>
          <a:p>
            <a:r>
              <a:rPr kumimoji="1" lang="ja-JP" altLang="en-US" sz="1400" dirty="0">
                <a:latin typeface="Meiryo UI" panose="020B0604030504040204" pitchFamily="50" charset="-128"/>
                <a:ea typeface="Meiryo UI" panose="020B0604030504040204" pitchFamily="50" charset="-128"/>
              </a:rPr>
              <a:t>・ 圏域内の医療機関の動向や医療需要の変化を踏まえて、当センターが担うべき機能、規模について再考する。</a:t>
            </a:r>
          </a:p>
          <a:p>
            <a:r>
              <a:rPr kumimoji="1" lang="ja-JP" altLang="en-US" sz="1400" dirty="0">
                <a:latin typeface="Meiryo UI" panose="020B0604030504040204" pitchFamily="50" charset="-128"/>
                <a:ea typeface="Meiryo UI" panose="020B0604030504040204" pitchFamily="50" charset="-128"/>
              </a:rPr>
              <a:t>・ 令和８年の診療報酬改定を踏まえ、患者数と人員配置のバランスがとれる病棟構成へ抜本的に見直しを図る。</a:t>
            </a:r>
          </a:p>
          <a:p>
            <a:r>
              <a:rPr kumimoji="1" lang="ja-JP" altLang="en-US" sz="1400" dirty="0">
                <a:latin typeface="Meiryo UI" panose="020B0604030504040204" pitchFamily="50" charset="-128"/>
                <a:ea typeface="Meiryo UI" panose="020B0604030504040204" pitchFamily="50" charset="-128"/>
              </a:rPr>
              <a:t>・職員の生産性の向上、コストの適正化を進めつつ、圏域内の医療機関の動向や医療需要の変化を踏まえ、 病　</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床規模の最適化に向けた取組を進めつつ、当センターの強みを活かし、多疾患併存患者や高齢者救急への対 </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応力を強化する。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診療報酬算定の強化や職員の生産性向上、コスト削減など、短期的な施策を着実に実行する。</a:t>
            </a:r>
          </a:p>
        </p:txBody>
      </p:sp>
      <p:sp>
        <p:nvSpPr>
          <p:cNvPr id="19" name="テキスト ボックス 18">
            <a:extLst>
              <a:ext uri="{FF2B5EF4-FFF2-40B4-BE49-F238E27FC236}">
                <a16:creationId xmlns:a16="http://schemas.microsoft.com/office/drawing/2014/main" id="{96CD6E8B-DDF1-4997-8A6F-E5E8BCB5F7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23" name="テキスト ボックス 22">
            <a:extLst>
              <a:ext uri="{FF2B5EF4-FFF2-40B4-BE49-F238E27FC236}">
                <a16:creationId xmlns:a16="http://schemas.microsoft.com/office/drawing/2014/main" id="{3F0424D1-2B93-4F12-9B5F-581390E9E19E}"/>
              </a:ext>
            </a:extLst>
          </p:cNvPr>
          <p:cNvSpPr txBox="1"/>
          <p:nvPr/>
        </p:nvSpPr>
        <p:spPr>
          <a:xfrm>
            <a:off x="6277582" y="304412"/>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正方形/長方形 3">
            <a:extLst>
              <a:ext uri="{FF2B5EF4-FFF2-40B4-BE49-F238E27FC236}">
                <a16:creationId xmlns:a16="http://schemas.microsoft.com/office/drawing/2014/main" id="{9712B253-BF4F-4730-3D4E-DE2B216CD6A7}"/>
              </a:ext>
            </a:extLst>
          </p:cNvPr>
          <p:cNvSpPr/>
          <p:nvPr/>
        </p:nvSpPr>
        <p:spPr>
          <a:xfrm>
            <a:off x="79261" y="653232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7" name="大かっこ 26">
            <a:extLst>
              <a:ext uri="{FF2B5EF4-FFF2-40B4-BE49-F238E27FC236}">
                <a16:creationId xmlns:a16="http://schemas.microsoft.com/office/drawing/2014/main" id="{D34A7765-C57A-45F8-BFAB-1795A0EA9D8A}"/>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A4C03D67-B21C-4A6C-AE66-B7C45DFE74C4}"/>
              </a:ext>
            </a:extLst>
          </p:cNvPr>
          <p:cNvSpPr txBox="1"/>
          <p:nvPr/>
        </p:nvSpPr>
        <p:spPr>
          <a:xfrm>
            <a:off x="176236" y="984412"/>
            <a:ext cx="8817796" cy="1225956"/>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地域を支える基幹病院として急性期医療や肺がんをはじめとするがん医療などの高度専門医療の提供、地域で不足して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いる小児・周産期医療の提供</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呼吸器疾患、アレルギー疾患、結核等呼吸器感染症などにおいて府域の中核的役割を果たす病院として、専門医療及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ja-JP" altLang="en-US" sz="1400" dirty="0" err="1">
                <a:latin typeface="Meiryo UI" panose="020B0604030504040204" pitchFamily="50" charset="-128"/>
                <a:ea typeface="Meiryo UI" panose="020B0604030504040204" pitchFamily="50" charset="-128"/>
              </a:rPr>
              <a:t>び</a:t>
            </a:r>
            <a:r>
              <a:rPr kumimoji="1" lang="ja-JP" altLang="en-US" sz="1400" dirty="0">
                <a:latin typeface="Meiryo UI" panose="020B0604030504040204" pitchFamily="50" charset="-128"/>
                <a:ea typeface="Meiryo UI" panose="020B0604030504040204" pitchFamily="50" charset="-128"/>
              </a:rPr>
              <a:t>合併症医療を推進</a:t>
            </a:r>
            <a:endParaRPr kumimoji="1" lang="en-US" altLang="ja-JP" sz="1400" dirty="0">
              <a:latin typeface="Meiryo UI" panose="020B0604030504040204" pitchFamily="50" charset="-128"/>
              <a:ea typeface="Meiryo UI" panose="020B0604030504040204" pitchFamily="50" charset="-128"/>
            </a:endParaRPr>
          </a:p>
          <a:p>
            <a:endParaRPr kumimoji="1" lang="ja-JP" altLang="en-US" sz="1400"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259ED012-8C7A-4966-A12F-18E4EFBA2544}"/>
              </a:ext>
            </a:extLst>
          </p:cNvPr>
          <p:cNvPicPr>
            <a:picLocks noChangeAspect="1"/>
          </p:cNvPicPr>
          <p:nvPr/>
        </p:nvPicPr>
        <p:blipFill>
          <a:blip r:embed="rId2"/>
          <a:stretch>
            <a:fillRect/>
          </a:stretch>
        </p:blipFill>
        <p:spPr>
          <a:xfrm>
            <a:off x="70135" y="2307907"/>
            <a:ext cx="890093" cy="4243184"/>
          </a:xfrm>
          <a:prstGeom prst="rect">
            <a:avLst/>
          </a:prstGeom>
        </p:spPr>
      </p:pic>
    </p:spTree>
    <p:extLst>
      <p:ext uri="{BB962C8B-B14F-4D97-AF65-F5344CB8AC3E}">
        <p14:creationId xmlns:p14="http://schemas.microsoft.com/office/powerpoint/2010/main" val="3602025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939E-5DEA-FF7F-5795-C5714A3F378E}"/>
            </a:ext>
          </a:extLst>
        </p:cNvPr>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2C74BF0F-E489-4696-8AA8-D6F908C7C172}"/>
              </a:ext>
            </a:extLst>
          </p:cNvPr>
          <p:cNvSpPr txBox="1"/>
          <p:nvPr/>
        </p:nvSpPr>
        <p:spPr>
          <a:xfrm>
            <a:off x="85134" y="2587213"/>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具体的な取組みによる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具体的な取組の結果、以下の通り、改善取組目標額を見込む。</a:t>
            </a:r>
            <a:endParaRPr kumimoji="1" lang="en-US" altLang="ja-JP" sz="12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F1304858-BB8C-9B6C-CBA6-A9A4E68DADF2}"/>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F9EEB3FD-D6F0-7CAF-EA69-B444ED3182A6}"/>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BF847E79-F8E8-7744-70B7-ED8B72232C4B}"/>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30" name="テキスト ボックス 29">
            <a:extLst>
              <a:ext uri="{FF2B5EF4-FFF2-40B4-BE49-F238E27FC236}">
                <a16:creationId xmlns:a16="http://schemas.microsoft.com/office/drawing/2014/main" id="{63B5744B-DF4C-FBB8-D775-496CCB04A9ED}"/>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33</a:t>
            </a:r>
          </a:p>
        </p:txBody>
      </p:sp>
      <p:sp>
        <p:nvSpPr>
          <p:cNvPr id="7" name="テキスト ボックス 6">
            <a:extLst>
              <a:ext uri="{FF2B5EF4-FFF2-40B4-BE49-F238E27FC236}">
                <a16:creationId xmlns:a16="http://schemas.microsoft.com/office/drawing/2014/main" id="{097B9BE1-1E17-6B8A-3667-A36BB9F162C5}"/>
              </a:ext>
            </a:extLst>
          </p:cNvPr>
          <p:cNvSpPr txBox="1"/>
          <p:nvPr/>
        </p:nvSpPr>
        <p:spPr>
          <a:xfrm>
            <a:off x="85134" y="1890678"/>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センター内の協議・検討状況</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既に算定している診療報酬と新規で算定強化を図る診療報酬に分類し、それぞれの改善策を検討している。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診療報酬の担当部署ごとに医事</a:t>
            </a:r>
            <a:r>
              <a:rPr kumimoji="1" lang="en-US" altLang="ja-JP" sz="1200" dirty="0">
                <a:latin typeface="Meiryo UI" panose="020B0604030504040204" pitchFamily="50" charset="-128"/>
                <a:ea typeface="Meiryo UI" panose="020B0604030504040204" pitchFamily="50" charset="-128"/>
              </a:rPr>
              <a:t>G</a:t>
            </a:r>
            <a:r>
              <a:rPr kumimoji="1" lang="ja-JP" altLang="en-US" sz="1200" dirty="0">
                <a:latin typeface="Meiryo UI" panose="020B0604030504040204" pitchFamily="50" charset="-128"/>
                <a:ea typeface="Meiryo UI" panose="020B0604030504040204" pitchFamily="50" charset="-128"/>
              </a:rPr>
              <a:t>と協力体制を図り、各診療報酬に係る詳細分析、協議・検討を実施したうえで、改善策を講じている。</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58B2AE53-F27E-4065-F1DB-B6FFE8F019AE}"/>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テキスト ボックス 3">
            <a:extLst>
              <a:ext uri="{FF2B5EF4-FFF2-40B4-BE49-F238E27FC236}">
                <a16:creationId xmlns:a16="http://schemas.microsoft.com/office/drawing/2014/main" id="{D1769AFF-D073-91BE-F2CD-B2C5672CA9A0}"/>
              </a:ext>
            </a:extLst>
          </p:cNvPr>
          <p:cNvSpPr txBox="1"/>
          <p:nvPr/>
        </p:nvSpPr>
        <p:spPr>
          <a:xfrm>
            <a:off x="85134" y="935964"/>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施設基準の届出・各種加算の算定状況を整理し、新たに届出可能な施設基準がないか、更なる算定余地がないか精査。</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4BAF6587-BB03-97DE-9EFE-41295B1C1193}"/>
              </a:ext>
            </a:extLst>
          </p:cNvPr>
          <p:cNvGraphicFramePr>
            <a:graphicFrameLocks noGrp="1"/>
          </p:cNvGraphicFramePr>
          <p:nvPr>
            <p:extLst>
              <p:ext uri="{D42A27DB-BD31-4B8C-83A1-F6EECF244321}">
                <p14:modId xmlns:p14="http://schemas.microsoft.com/office/powerpoint/2010/main" val="2378726314"/>
              </p:ext>
            </p:extLst>
          </p:nvPr>
        </p:nvGraphicFramePr>
        <p:xfrm>
          <a:off x="162000" y="3212508"/>
          <a:ext cx="8820000" cy="3312000"/>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4320000">
                  <a:extLst>
                    <a:ext uri="{9D8B030D-6E8A-4147-A177-3AD203B41FA5}">
                      <a16:colId xmlns:a16="http://schemas.microsoft.com/office/drawing/2014/main" val="3188298473"/>
                    </a:ext>
                  </a:extLst>
                </a:gridCol>
                <a:gridCol w="576000">
                  <a:extLst>
                    <a:ext uri="{9D8B030D-6E8A-4147-A177-3AD203B41FA5}">
                      <a16:colId xmlns:a16="http://schemas.microsoft.com/office/drawing/2014/main" val="878223047"/>
                    </a:ext>
                  </a:extLst>
                </a:gridCol>
                <a:gridCol w="576000">
                  <a:extLst>
                    <a:ext uri="{9D8B030D-6E8A-4147-A177-3AD203B41FA5}">
                      <a16:colId xmlns:a16="http://schemas.microsoft.com/office/drawing/2014/main" val="422241363"/>
                    </a:ext>
                  </a:extLst>
                </a:gridCol>
                <a:gridCol w="576000">
                  <a:extLst>
                    <a:ext uri="{9D8B030D-6E8A-4147-A177-3AD203B41FA5}">
                      <a16:colId xmlns:a16="http://schemas.microsoft.com/office/drawing/2014/main" val="1884991970"/>
                    </a:ext>
                  </a:extLst>
                </a:gridCol>
                <a:gridCol w="576000">
                  <a:extLst>
                    <a:ext uri="{9D8B030D-6E8A-4147-A177-3AD203B41FA5}">
                      <a16:colId xmlns:a16="http://schemas.microsoft.com/office/drawing/2014/main" val="1108233497"/>
                    </a:ext>
                  </a:extLst>
                </a:gridCol>
                <a:gridCol w="576000">
                  <a:extLst>
                    <a:ext uri="{9D8B030D-6E8A-4147-A177-3AD203B41FA5}">
                      <a16:colId xmlns:a16="http://schemas.microsoft.com/office/drawing/2014/main" val="3453234629"/>
                    </a:ext>
                  </a:extLst>
                </a:gridCol>
                <a:gridCol w="576000">
                  <a:extLst>
                    <a:ext uri="{9D8B030D-6E8A-4147-A177-3AD203B41FA5}">
                      <a16:colId xmlns:a16="http://schemas.microsoft.com/office/drawing/2014/main" val="2341418725"/>
                    </a:ext>
                  </a:extLst>
                </a:gridCol>
                <a:gridCol w="576000">
                  <a:extLst>
                    <a:ext uri="{9D8B030D-6E8A-4147-A177-3AD203B41FA5}">
                      <a16:colId xmlns:a16="http://schemas.microsoft.com/office/drawing/2014/main" val="264964434"/>
                    </a:ext>
                  </a:extLst>
                </a:gridCol>
              </a:tblGrid>
              <a:tr h="41400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a:solidFill>
                            <a:schemeClr val="tx1"/>
                          </a:solidFill>
                          <a:effectLst/>
                          <a:latin typeface="Meiryo UI" panose="020B0604030504040204" pitchFamily="50" charset="-128"/>
                          <a:ea typeface="Meiryo UI" panose="020B0604030504040204" pitchFamily="50" charset="-128"/>
                        </a:rPr>
                        <a:t>R7</a:t>
                      </a:r>
                      <a:r>
                        <a:rPr lang="ja-JP" altLang="en-US" sz="1050" b="0" u="none" strike="noStrike">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A</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既に算定しており、追加の投資なく、さらに増収が期待できる項目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12,165</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45,623</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45,623</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45,623</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45,623</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45,623</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B</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既に算定しているが、さらに増収を図っていくためには、追加の投資が必要な項目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6,894</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30,944</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38,852</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46,760</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46,760</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46,760</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C</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追加の投資が必要なく、新規で算定をしていくことが可能な項目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7,572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D</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新規で算定をしていくためには、追加投資が必要な項目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414000">
                <a:tc>
                  <a:txBody>
                    <a:bodyPr/>
                    <a:lstStyle/>
                    <a:p>
                      <a:pPr algn="ctr" fontAlgn="ctr">
                        <a:buNone/>
                      </a:pPr>
                      <a:r>
                        <a:rPr lang="en-US" sz="1050" b="0" u="none" strike="noStrike" dirty="0">
                          <a:solidFill>
                            <a:schemeClr val="tx1"/>
                          </a:solidFill>
                          <a:effectLst/>
                          <a:latin typeface="Meiryo UI" panose="020B0604030504040204" pitchFamily="50" charset="-128"/>
                          <a:ea typeface="Meiryo UI" panose="020B0604030504040204" pitchFamily="50" charset="-128"/>
                        </a:rPr>
                        <a:t>E</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現状水準が妥当であり現状維持と判断した項目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414000">
                <a:tc>
                  <a:txBody>
                    <a:bodyPr/>
                    <a:lstStyle/>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上記</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20,746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84,139</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92,047</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99,955</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99,955</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99,955</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F</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検討を行ったが、新規での算定は不可能、非効率と判断した項目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13" name="テキスト ボックス 12">
            <a:extLst>
              <a:ext uri="{FF2B5EF4-FFF2-40B4-BE49-F238E27FC236}">
                <a16:creationId xmlns:a16="http://schemas.microsoft.com/office/drawing/2014/main" id="{5753E4B7-4D41-4021-40F4-38686B397012}"/>
              </a:ext>
            </a:extLst>
          </p:cNvPr>
          <p:cNvSpPr txBox="1"/>
          <p:nvPr/>
        </p:nvSpPr>
        <p:spPr>
          <a:xfrm>
            <a:off x="7858412" y="2951469"/>
            <a:ext cx="112295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18" name="四角形: 角を丸くする 17">
            <a:extLst>
              <a:ext uri="{FF2B5EF4-FFF2-40B4-BE49-F238E27FC236}">
                <a16:creationId xmlns:a16="http://schemas.microsoft.com/office/drawing/2014/main" id="{8818BB5C-67F6-A850-7FB9-02D23BD99954}"/>
              </a:ext>
            </a:extLst>
          </p:cNvPr>
          <p:cNvSpPr/>
          <p:nvPr/>
        </p:nvSpPr>
        <p:spPr>
          <a:xfrm>
            <a:off x="51688" y="3067029"/>
            <a:ext cx="362922"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Tree>
    <p:extLst>
      <p:ext uri="{BB962C8B-B14F-4D97-AF65-F5344CB8AC3E}">
        <p14:creationId xmlns:p14="http://schemas.microsoft.com/office/powerpoint/2010/main" val="18772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3EFE-A971-2183-CC96-B43BB04934C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1D26FB-3803-3178-A5C9-5E45D665C64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E155F64C-6D6F-EF57-A3A9-D94D3FE999C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E680769A-AB18-5058-80E3-26AC42093186}"/>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30" name="テキスト ボックス 29">
            <a:extLst>
              <a:ext uri="{FF2B5EF4-FFF2-40B4-BE49-F238E27FC236}">
                <a16:creationId xmlns:a16="http://schemas.microsoft.com/office/drawing/2014/main" id="{7AB5BEDF-4CC0-642C-FB56-39E019E0A29B}"/>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34</a:t>
            </a:r>
          </a:p>
        </p:txBody>
      </p:sp>
      <p:sp>
        <p:nvSpPr>
          <p:cNvPr id="7" name="テキスト ボックス 6">
            <a:extLst>
              <a:ext uri="{FF2B5EF4-FFF2-40B4-BE49-F238E27FC236}">
                <a16:creationId xmlns:a16="http://schemas.microsoft.com/office/drawing/2014/main" id="{D92D8F9B-009B-FD02-CC1B-2CC11B410925}"/>
              </a:ext>
            </a:extLst>
          </p:cNvPr>
          <p:cNvSpPr txBox="1"/>
          <p:nvPr/>
        </p:nvSpPr>
        <p:spPr>
          <a:xfrm>
            <a:off x="85134" y="1872572"/>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費用項目ごとに仕様書の見直し等を行い、費用低減に係る検討を実施。それぞれの項目に対する協議・検討内容は以下の通り。</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C2CBD7EB-89E3-6868-600A-B73C4C0D668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4" name="テキスト ボックス 3">
            <a:extLst>
              <a:ext uri="{FF2B5EF4-FFF2-40B4-BE49-F238E27FC236}">
                <a16:creationId xmlns:a16="http://schemas.microsoft.com/office/drawing/2014/main" id="{0D297884-E06A-C2E1-3AEC-9211EE437A72}"/>
              </a:ext>
            </a:extLst>
          </p:cNvPr>
          <p:cNvSpPr txBox="1"/>
          <p:nvPr/>
        </p:nvSpPr>
        <p:spPr>
          <a:xfrm>
            <a:off x="85134" y="935964"/>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契約単価、差益率等のベンチマーク比較を行い、費用低減余地を精査した。</a:t>
            </a:r>
          </a:p>
          <a:p>
            <a:pPr>
              <a:lnSpc>
                <a:spcPct val="110000"/>
              </a:lnSpc>
            </a:pPr>
            <a:r>
              <a:rPr kumimoji="1" lang="ja-JP" altLang="en-US" sz="1200" dirty="0">
                <a:latin typeface="Meiryo UI" panose="020B0604030504040204" pitchFamily="50" charset="-128"/>
                <a:ea typeface="Meiryo UI" panose="020B0604030504040204" pitchFamily="50" charset="-128"/>
              </a:rPr>
              <a:t>・　コロナ禍を経て増嵩している要素、過剰仕様になっている要素を確認するため、委託費等の経年比較を行い、仕様の精査・見直しを実施した。</a:t>
            </a:r>
          </a:p>
          <a:p>
            <a:pPr>
              <a:lnSpc>
                <a:spcPct val="110000"/>
              </a:lnSpc>
            </a:pPr>
            <a:r>
              <a:rPr kumimoji="1" lang="ja-JP" altLang="en-US" sz="1200" dirty="0">
                <a:latin typeface="Meiryo UI" panose="020B0604030504040204" pitchFamily="50" charset="-128"/>
                <a:ea typeface="Meiryo UI" panose="020B0604030504040204" pitchFamily="50" charset="-128"/>
              </a:rPr>
              <a:t>・　委託費については、ベンチマークとの差分である改善余地を見据えつつ、契約の更新に合わせて改善を進めていく。</a:t>
            </a:r>
          </a:p>
        </p:txBody>
      </p:sp>
      <p:graphicFrame>
        <p:nvGraphicFramePr>
          <p:cNvPr id="8" name="表 7">
            <a:extLst>
              <a:ext uri="{FF2B5EF4-FFF2-40B4-BE49-F238E27FC236}">
                <a16:creationId xmlns:a16="http://schemas.microsoft.com/office/drawing/2014/main" id="{2E31F979-E570-220E-38A9-54ED60FE2816}"/>
              </a:ext>
            </a:extLst>
          </p:cNvPr>
          <p:cNvGraphicFramePr>
            <a:graphicFrameLocks noGrp="1"/>
          </p:cNvGraphicFramePr>
          <p:nvPr>
            <p:extLst>
              <p:ext uri="{D42A27DB-BD31-4B8C-83A1-F6EECF244321}">
                <p14:modId xmlns:p14="http://schemas.microsoft.com/office/powerpoint/2010/main" val="2785196351"/>
              </p:ext>
            </p:extLst>
          </p:nvPr>
        </p:nvGraphicFramePr>
        <p:xfrm>
          <a:off x="126000" y="2427307"/>
          <a:ext cx="8892000" cy="4199268"/>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181210">
                  <a:extLst>
                    <a:ext uri="{9D8B030D-6E8A-4147-A177-3AD203B41FA5}">
                      <a16:colId xmlns:a16="http://schemas.microsoft.com/office/drawing/2014/main" val="2252022619"/>
                    </a:ext>
                  </a:extLst>
                </a:gridCol>
                <a:gridCol w="3715474">
                  <a:extLst>
                    <a:ext uri="{9D8B030D-6E8A-4147-A177-3AD203B41FA5}">
                      <a16:colId xmlns:a16="http://schemas.microsoft.com/office/drawing/2014/main" val="561421578"/>
                    </a:ext>
                  </a:extLst>
                </a:gridCol>
                <a:gridCol w="2015316">
                  <a:extLst>
                    <a:ext uri="{9D8B030D-6E8A-4147-A177-3AD203B41FA5}">
                      <a16:colId xmlns:a16="http://schemas.microsoft.com/office/drawing/2014/main" val="795060188"/>
                    </a:ext>
                  </a:extLst>
                </a:gridCol>
              </a:tblGrid>
              <a:tr h="3532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3532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施設保全</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現契約は</a:t>
                      </a:r>
                      <a:r>
                        <a:rPr kumimoji="1" lang="en-US" altLang="ja-JP" sz="1050" dirty="0">
                          <a:solidFill>
                            <a:schemeClr val="tx1"/>
                          </a:solidFill>
                          <a:latin typeface="Meiryo UI" panose="020B0604030504040204" pitchFamily="50" charset="-128"/>
                          <a:ea typeface="Meiryo UI" panose="020B0604030504040204" pitchFamily="50" charset="-128"/>
                        </a:rPr>
                        <a:t>R10.4</a:t>
                      </a:r>
                      <a:r>
                        <a:rPr kumimoji="1" lang="ja-JP" altLang="en-US" sz="1050" dirty="0">
                          <a:solidFill>
                            <a:schemeClr val="tx1"/>
                          </a:solidFill>
                          <a:latin typeface="Meiryo UI" panose="020B0604030504040204" pitchFamily="50" charset="-128"/>
                          <a:ea typeface="Meiryo UI" panose="020B0604030504040204" pitchFamily="50" charset="-128"/>
                        </a:rPr>
                        <a:t>まで。</a:t>
                      </a:r>
                      <a:r>
                        <a:rPr kumimoji="1" lang="en-US" altLang="ja-JP" sz="1050" dirty="0">
                          <a:solidFill>
                            <a:schemeClr val="tx1"/>
                          </a:solidFill>
                          <a:latin typeface="Meiryo UI" panose="020B0604030504040204" pitchFamily="50" charset="-128"/>
                          <a:ea typeface="Meiryo UI" panose="020B0604030504040204" pitchFamily="50" charset="-128"/>
                        </a:rPr>
                        <a:t>R9</a:t>
                      </a:r>
                      <a:r>
                        <a:rPr kumimoji="1" lang="ja-JP" altLang="en-US" sz="1050" dirty="0">
                          <a:solidFill>
                            <a:schemeClr val="tx1"/>
                          </a:solidFill>
                          <a:latin typeface="Meiryo UI" panose="020B0604030504040204" pitchFamily="50" charset="-128"/>
                          <a:ea typeface="Meiryo UI" panose="020B0604030504040204" pitchFamily="50" charset="-128"/>
                        </a:rPr>
                        <a:t>より、人件費、物価指数等を踏まえ、契約金額のシミュレーションと契約内容の精査を実施。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9</a:t>
                      </a:r>
                      <a:r>
                        <a:rPr kumimoji="1" lang="ja-JP" altLang="en-US" sz="1050" dirty="0">
                          <a:solidFill>
                            <a:schemeClr val="tx1"/>
                          </a:solidFill>
                          <a:latin typeface="Meiryo UI" panose="020B0604030504040204" pitchFamily="50" charset="-128"/>
                          <a:ea typeface="Meiryo UI" panose="020B0604030504040204" pitchFamily="50" charset="-128"/>
                        </a:rPr>
                        <a:t>年度入札～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51388951"/>
                  </a:ext>
                </a:extLst>
              </a:tr>
              <a:tr h="448564">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新病院・総務</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枕頭配膳の内製化、配茶の終了、献立サイクルの短縮、厨房人員配置の見直し等により、管理費を抑制（食材費は物価高騰で増額）。</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月入札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75023285"/>
                  </a:ext>
                </a:extLst>
              </a:tr>
              <a:tr h="448564">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dirty="0">
                          <a:solidFill>
                            <a:schemeClr val="tx1"/>
                          </a:solidFill>
                          <a:latin typeface="Meiryo UI" panose="020B0604030504040204" pitchFamily="50" charset="-128"/>
                          <a:ea typeface="Meiryo UI" panose="020B0604030504040204" pitchFamily="50" charset="-128"/>
                        </a:rPr>
                        <a:t>5A</a:t>
                      </a:r>
                      <a:r>
                        <a:rPr kumimoji="1" lang="ja-JP" altLang="en-US" sz="1050" dirty="0">
                          <a:solidFill>
                            <a:schemeClr val="tx1"/>
                          </a:solidFill>
                          <a:latin typeface="Meiryo UI" panose="020B0604030504040204" pitchFamily="50" charset="-128"/>
                          <a:ea typeface="Meiryo UI" panose="020B0604030504040204" pitchFamily="50" charset="-128"/>
                        </a:rPr>
                        <a:t>たちばな病棟の休床を踏まえ、別途契約を行っていた除草作業を代替業務として</a:t>
                      </a:r>
                      <a:r>
                        <a:rPr kumimoji="1" lang="en-US" altLang="ja-JP" sz="1050" dirty="0">
                          <a:solidFill>
                            <a:schemeClr val="tx1"/>
                          </a:solidFill>
                          <a:latin typeface="Meiryo UI" panose="020B0604030504040204" pitchFamily="50" charset="-128"/>
                          <a:ea typeface="Meiryo UI" panose="020B0604030504040204" pitchFamily="50" charset="-128"/>
                        </a:rPr>
                        <a:t>R8.4</a:t>
                      </a:r>
                      <a:r>
                        <a:rPr kumimoji="1" lang="ja-JP" altLang="en-US" sz="1050" dirty="0">
                          <a:solidFill>
                            <a:schemeClr val="tx1"/>
                          </a:solidFill>
                          <a:latin typeface="Meiryo UI" panose="020B0604030504040204" pitchFamily="50" charset="-128"/>
                          <a:ea typeface="Meiryo UI" panose="020B0604030504040204" pitchFamily="50" charset="-128"/>
                        </a:rPr>
                        <a:t>より変更契約することとした。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月変更</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51678423"/>
                  </a:ext>
                </a:extLst>
              </a:tr>
              <a:tr h="546095">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建物保守委託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現契約は</a:t>
                      </a:r>
                      <a:r>
                        <a:rPr kumimoji="1" lang="en-US" altLang="ja-JP" sz="1050" dirty="0">
                          <a:solidFill>
                            <a:schemeClr val="tx1"/>
                          </a:solidFill>
                          <a:latin typeface="Meiryo UI" panose="020B0604030504040204" pitchFamily="50" charset="-128"/>
                          <a:ea typeface="Meiryo UI" panose="020B0604030504040204" pitchFamily="50" charset="-128"/>
                        </a:rPr>
                        <a:t>R10.4</a:t>
                      </a:r>
                      <a:r>
                        <a:rPr kumimoji="1" lang="ja-JP" altLang="en-US" sz="1050" dirty="0">
                          <a:solidFill>
                            <a:schemeClr val="tx1"/>
                          </a:solidFill>
                          <a:latin typeface="Meiryo UI" panose="020B0604030504040204" pitchFamily="50" charset="-128"/>
                          <a:ea typeface="Meiryo UI" panose="020B0604030504040204" pitchFamily="50" charset="-128"/>
                        </a:rPr>
                        <a:t>まで。</a:t>
                      </a:r>
                      <a:r>
                        <a:rPr kumimoji="1" lang="en-US" altLang="ja-JP" sz="1050" dirty="0">
                          <a:solidFill>
                            <a:schemeClr val="tx1"/>
                          </a:solidFill>
                          <a:latin typeface="Meiryo UI" panose="020B0604030504040204" pitchFamily="50" charset="-128"/>
                          <a:ea typeface="Meiryo UI" panose="020B0604030504040204" pitchFamily="50" charset="-128"/>
                        </a:rPr>
                        <a:t>R9</a:t>
                      </a:r>
                      <a:r>
                        <a:rPr kumimoji="1" lang="ja-JP" altLang="en-US" sz="1050" dirty="0">
                          <a:solidFill>
                            <a:schemeClr val="tx1"/>
                          </a:solidFill>
                          <a:latin typeface="Meiryo UI" panose="020B0604030504040204" pitchFamily="50" charset="-128"/>
                          <a:ea typeface="Meiryo UI" panose="020B0604030504040204" pitchFamily="50" charset="-128"/>
                        </a:rPr>
                        <a:t>より、人件費、物価指数等を踏まえ、契約金額のシミュレーションと契約内容の精査を実施。閉鎖した病棟の業務量を数値化する等し、仕様書の見直しを行う。</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年度入札～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7823537"/>
                  </a:ext>
                </a:extLst>
              </a:tr>
              <a:tr h="3532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備品保守委託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（放射線機器）</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現契約は、</a:t>
                      </a:r>
                      <a:r>
                        <a:rPr kumimoji="1" lang="en-US" altLang="ja-JP" sz="1050" dirty="0">
                          <a:solidFill>
                            <a:schemeClr val="tx1"/>
                          </a:solidFill>
                          <a:latin typeface="Meiryo UI" panose="020B0604030504040204" pitchFamily="50" charset="-128"/>
                          <a:ea typeface="Meiryo UI" panose="020B0604030504040204" pitchFamily="50" charset="-128"/>
                        </a:rPr>
                        <a:t>R10.3</a:t>
                      </a:r>
                      <a:r>
                        <a:rPr kumimoji="1" lang="ja-JP" altLang="en-US" sz="1050" dirty="0">
                          <a:solidFill>
                            <a:schemeClr val="tx1"/>
                          </a:solidFill>
                          <a:latin typeface="Meiryo UI" panose="020B0604030504040204" pitchFamily="50" charset="-128"/>
                          <a:ea typeface="Meiryo UI" panose="020B0604030504040204" pitchFamily="50" charset="-128"/>
                        </a:rPr>
                        <a:t>まで。包括契約と個別契約を比較し、安価な契約とする。また、修繕の頻度に応じ保守項目から外すことを検討。</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年度入札～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83165134"/>
                  </a:ext>
                </a:extLst>
              </a:tr>
              <a:tr h="3532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備品保守委託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（手術室機器）</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現契約は、</a:t>
                      </a:r>
                      <a:r>
                        <a:rPr kumimoji="1" lang="en-US" altLang="ja-JP" sz="1050" dirty="0">
                          <a:solidFill>
                            <a:schemeClr val="tx1"/>
                          </a:solidFill>
                          <a:latin typeface="Meiryo UI" panose="020B0604030504040204" pitchFamily="50" charset="-128"/>
                          <a:ea typeface="Meiryo UI" panose="020B0604030504040204" pitchFamily="50" charset="-128"/>
                        </a:rPr>
                        <a:t>R10.3</a:t>
                      </a:r>
                      <a:r>
                        <a:rPr kumimoji="1" lang="ja-JP" altLang="en-US" sz="1050" dirty="0">
                          <a:solidFill>
                            <a:schemeClr val="tx1"/>
                          </a:solidFill>
                          <a:latin typeface="Meiryo UI" panose="020B0604030504040204" pitchFamily="50" charset="-128"/>
                          <a:ea typeface="Meiryo UI" panose="020B0604030504040204" pitchFamily="50" charset="-128"/>
                        </a:rPr>
                        <a:t>まで。包括契約と個別契約を比較し、安価な契約とする。また、修繕の頻度に応じ保守項目から外すことを検討。</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年度入札～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37362996"/>
                  </a:ext>
                </a:extLst>
              </a:tr>
              <a:tr h="448564">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電気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個別空調の消し忘れ防止設定とスケジュール管理。照明使用制限。</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全体空調の稼働時間の調整。コジェネレーションの稼働時間の調整によるデマンドの抑制。入札実施による契約単価の引き下げ。</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年度入札～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01852792"/>
                  </a:ext>
                </a:extLst>
              </a:tr>
              <a:tr h="448564">
                <a:tc>
                  <a:txBody>
                    <a:bodyPr/>
                    <a:lstStyle/>
                    <a:p>
                      <a:pPr algn="ctr"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ガス</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全体空調の稼働時間の調整を実施。入札の結果、契約単価は引き上げとなった。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年度入札～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25964044"/>
                  </a:ext>
                </a:extLst>
              </a:tr>
            </a:tbl>
          </a:graphicData>
        </a:graphic>
      </p:graphicFrame>
      <p:sp>
        <p:nvSpPr>
          <p:cNvPr id="11" name="四角形: 角を丸くする 10">
            <a:extLst>
              <a:ext uri="{FF2B5EF4-FFF2-40B4-BE49-F238E27FC236}">
                <a16:creationId xmlns:a16="http://schemas.microsoft.com/office/drawing/2014/main" id="{48FDE598-B2D9-83DF-0448-334F1B170EF0}"/>
              </a:ext>
            </a:extLst>
          </p:cNvPr>
          <p:cNvSpPr/>
          <p:nvPr/>
        </p:nvSpPr>
        <p:spPr>
          <a:xfrm>
            <a:off x="138109" y="2789241"/>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
        <p:nvSpPr>
          <p:cNvPr id="12" name="四角形: 角を丸くする 11">
            <a:extLst>
              <a:ext uri="{FF2B5EF4-FFF2-40B4-BE49-F238E27FC236}">
                <a16:creationId xmlns:a16="http://schemas.microsoft.com/office/drawing/2014/main" id="{1ACDD47D-2848-C5EC-9339-6A5B72F5523E}"/>
              </a:ext>
            </a:extLst>
          </p:cNvPr>
          <p:cNvSpPr/>
          <p:nvPr/>
        </p:nvSpPr>
        <p:spPr>
          <a:xfrm>
            <a:off x="136297" y="3199465"/>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
        <p:nvSpPr>
          <p:cNvPr id="13" name="四角形: 角を丸くする 12">
            <a:extLst>
              <a:ext uri="{FF2B5EF4-FFF2-40B4-BE49-F238E27FC236}">
                <a16:creationId xmlns:a16="http://schemas.microsoft.com/office/drawing/2014/main" id="{7D71DA9E-755B-AC88-CEE9-C7B074428BD9}"/>
              </a:ext>
            </a:extLst>
          </p:cNvPr>
          <p:cNvSpPr/>
          <p:nvPr/>
        </p:nvSpPr>
        <p:spPr>
          <a:xfrm>
            <a:off x="138109" y="3766907"/>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
        <p:nvSpPr>
          <p:cNvPr id="14" name="四角形: 角を丸くする 13">
            <a:extLst>
              <a:ext uri="{FF2B5EF4-FFF2-40B4-BE49-F238E27FC236}">
                <a16:creationId xmlns:a16="http://schemas.microsoft.com/office/drawing/2014/main" id="{2FFFD1C4-1CD8-6692-D822-CABAB7275700}"/>
              </a:ext>
            </a:extLst>
          </p:cNvPr>
          <p:cNvSpPr/>
          <p:nvPr/>
        </p:nvSpPr>
        <p:spPr>
          <a:xfrm>
            <a:off x="136297" y="4221020"/>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
        <p:nvSpPr>
          <p:cNvPr id="15" name="四角形: 角を丸くする 14">
            <a:extLst>
              <a:ext uri="{FF2B5EF4-FFF2-40B4-BE49-F238E27FC236}">
                <a16:creationId xmlns:a16="http://schemas.microsoft.com/office/drawing/2014/main" id="{4AEAAC0E-1C19-BA62-083E-A6A799FE86CD}"/>
              </a:ext>
            </a:extLst>
          </p:cNvPr>
          <p:cNvSpPr/>
          <p:nvPr/>
        </p:nvSpPr>
        <p:spPr>
          <a:xfrm>
            <a:off x="139844" y="4795846"/>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
        <p:nvSpPr>
          <p:cNvPr id="16" name="四角形: 角を丸くする 15">
            <a:extLst>
              <a:ext uri="{FF2B5EF4-FFF2-40B4-BE49-F238E27FC236}">
                <a16:creationId xmlns:a16="http://schemas.microsoft.com/office/drawing/2014/main" id="{7347808D-991D-07C8-58C1-EE0AE7B27048}"/>
              </a:ext>
            </a:extLst>
          </p:cNvPr>
          <p:cNvSpPr/>
          <p:nvPr/>
        </p:nvSpPr>
        <p:spPr>
          <a:xfrm>
            <a:off x="136297" y="5177133"/>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
        <p:nvSpPr>
          <p:cNvPr id="17" name="四角形: 角を丸くする 16">
            <a:extLst>
              <a:ext uri="{FF2B5EF4-FFF2-40B4-BE49-F238E27FC236}">
                <a16:creationId xmlns:a16="http://schemas.microsoft.com/office/drawing/2014/main" id="{C10042BB-3B03-6101-51F1-6E0EE44C4418}"/>
              </a:ext>
            </a:extLst>
          </p:cNvPr>
          <p:cNvSpPr/>
          <p:nvPr/>
        </p:nvSpPr>
        <p:spPr>
          <a:xfrm>
            <a:off x="126000" y="5575915"/>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
        <p:nvSpPr>
          <p:cNvPr id="18" name="四角形: 角を丸くする 17">
            <a:extLst>
              <a:ext uri="{FF2B5EF4-FFF2-40B4-BE49-F238E27FC236}">
                <a16:creationId xmlns:a16="http://schemas.microsoft.com/office/drawing/2014/main" id="{15912220-7E53-3C25-6D85-B815044F1651}"/>
              </a:ext>
            </a:extLst>
          </p:cNvPr>
          <p:cNvSpPr/>
          <p:nvPr/>
        </p:nvSpPr>
        <p:spPr>
          <a:xfrm>
            <a:off x="136297" y="6185017"/>
            <a:ext cx="285734" cy="17025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00" dirty="0">
                <a:latin typeface="Meiryo UI" panose="020B0604030504040204" pitchFamily="50" charset="-128"/>
                <a:ea typeface="Meiryo UI" panose="020B0604030504040204" pitchFamily="50" charset="-128"/>
              </a:rPr>
              <a:t>継続</a:t>
            </a:r>
          </a:p>
        </p:txBody>
      </p:sp>
    </p:spTree>
    <p:extLst>
      <p:ext uri="{BB962C8B-B14F-4D97-AF65-F5344CB8AC3E}">
        <p14:creationId xmlns:p14="http://schemas.microsoft.com/office/powerpoint/2010/main" val="41378274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3EFE-A971-2183-CC96-B43BB04934CD}"/>
            </a:ext>
          </a:extLst>
        </p:cNvPr>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8B457AD9-2F61-CA43-F0CB-AC5059B11D73}"/>
              </a:ext>
            </a:extLst>
          </p:cNvPr>
          <p:cNvGraphicFramePr>
            <a:graphicFrameLocks noGrp="1"/>
          </p:cNvGraphicFramePr>
          <p:nvPr>
            <p:extLst>
              <p:ext uri="{D42A27DB-BD31-4B8C-83A1-F6EECF244321}">
                <p14:modId xmlns:p14="http://schemas.microsoft.com/office/powerpoint/2010/main" val="1133588481"/>
              </p:ext>
            </p:extLst>
          </p:nvPr>
        </p:nvGraphicFramePr>
        <p:xfrm>
          <a:off x="253444" y="1397230"/>
          <a:ext cx="8584442" cy="3909260"/>
        </p:xfrm>
        <a:graphic>
          <a:graphicData uri="http://schemas.openxmlformats.org/drawingml/2006/table">
            <a:tbl>
              <a:tblPr firstRow="1" bandRow="1">
                <a:tableStyleId>{2D5ABB26-0587-4C30-8999-92F81FD0307C}</a:tableStyleId>
              </a:tblPr>
              <a:tblGrid>
                <a:gridCol w="1202537">
                  <a:extLst>
                    <a:ext uri="{9D8B030D-6E8A-4147-A177-3AD203B41FA5}">
                      <a16:colId xmlns:a16="http://schemas.microsoft.com/office/drawing/2014/main" val="1289735247"/>
                    </a:ext>
                  </a:extLst>
                </a:gridCol>
                <a:gridCol w="1030746">
                  <a:extLst>
                    <a:ext uri="{9D8B030D-6E8A-4147-A177-3AD203B41FA5}">
                      <a16:colId xmlns:a16="http://schemas.microsoft.com/office/drawing/2014/main" val="2252022619"/>
                    </a:ext>
                  </a:extLst>
                </a:gridCol>
                <a:gridCol w="4444858">
                  <a:extLst>
                    <a:ext uri="{9D8B030D-6E8A-4147-A177-3AD203B41FA5}">
                      <a16:colId xmlns:a16="http://schemas.microsoft.com/office/drawing/2014/main" val="561421578"/>
                    </a:ext>
                  </a:extLst>
                </a:gridCol>
                <a:gridCol w="1906301">
                  <a:extLst>
                    <a:ext uri="{9D8B030D-6E8A-4147-A177-3AD203B41FA5}">
                      <a16:colId xmlns:a16="http://schemas.microsoft.com/office/drawing/2014/main" val="795060188"/>
                    </a:ext>
                  </a:extLst>
                </a:gridCol>
              </a:tblGrid>
              <a:tr h="387892">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46879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手術材料キット費の</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削減</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施設保全</a:t>
                      </a: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lvl="0" indent="-171450" algn="l">
                        <a:lnSpc>
                          <a:spcPct val="100000"/>
                        </a:lnSpc>
                        <a:spcBef>
                          <a:spcPts val="0"/>
                        </a:spcBef>
                        <a:spcAft>
                          <a:spcPts val="0"/>
                        </a:spcAft>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キットの包装の仕方で価格が抑えられるため、変更可能なキットを手術室と検討する。</a:t>
                      </a:r>
                      <a:endParaRPr 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年度中～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51816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ニトリル手袋の一部をﾌﾟﾗｽﾁｯｸ手袋に変更</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施設保全</a:t>
                      </a: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破れにくいプラスチック手袋を見つけることができたため、用途に応じニトリル手袋と入れ替えてコスト削減を行う。</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年度中～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r h="54102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逆ザヤ材料の削減</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診療報酬改定を踏まえ、臨床検査、診療材料等の点数や償還価格の変更を確認し、価格交渉を行う。</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年度中～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1678423"/>
                  </a:ext>
                </a:extLst>
              </a:tr>
              <a:tr h="50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中央材料室業務委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託費の削減</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dirty="0">
                          <a:solidFill>
                            <a:schemeClr val="tx1"/>
                          </a:solidFill>
                          <a:latin typeface="Meiryo UI" panose="020B0604030504040204" pitchFamily="50" charset="-128"/>
                          <a:ea typeface="Meiryo UI" panose="020B0604030504040204" pitchFamily="50" charset="-128"/>
                        </a:rPr>
                        <a:t>R8.7.1</a:t>
                      </a:r>
                      <a:r>
                        <a:rPr kumimoji="1" lang="ja-JP" altLang="en-US" sz="1050" dirty="0">
                          <a:solidFill>
                            <a:schemeClr val="tx1"/>
                          </a:solidFill>
                          <a:latin typeface="Meiryo UI" panose="020B0604030504040204" pitchFamily="50" charset="-128"/>
                          <a:ea typeface="Meiryo UI" panose="020B0604030504040204" pitchFamily="50" charset="-128"/>
                        </a:rPr>
                        <a:t>開始の中央材料室業務について、多くの業者が入札に参加し、競争原理がはたらきやすくなるよう十分な期間をもって入札を実施。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　　　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月入札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83165134"/>
                  </a:ext>
                </a:extLst>
              </a:tr>
              <a:tr h="4445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医事業務委託の</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仕様見直し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医事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現契約が令和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月で満了するため、次期契約に向け業務効率化により人員配置を見直すなど、仕様の精査をすすめている。</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　　 令和</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77805419"/>
                  </a:ext>
                </a:extLst>
              </a:tr>
              <a:tr h="593256">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病院情報システム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運用管理業務の</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仕様見直し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医療情報部</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現契約が令和</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年度末で終了となるため、次期契約に向けてヘルプデスクの配置人員を見直すなど仕様の精査をすすめる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　　 令和</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年度入札～</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948356963"/>
                  </a:ext>
                </a:extLst>
              </a:tr>
              <a:tr h="447642">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新聞購読料の節減</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総務</a:t>
                      </a:r>
                    </a:p>
                  </a:txBody>
                  <a:tcPr marL="2545" marR="2545" marT="2545"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dirty="0">
                          <a:solidFill>
                            <a:schemeClr val="tx1"/>
                          </a:solidFill>
                          <a:latin typeface="Meiryo UI" panose="020B0604030504040204" pitchFamily="50" charset="-128"/>
                          <a:ea typeface="Meiryo UI" panose="020B0604030504040204" pitchFamily="50" charset="-128"/>
                        </a:rPr>
                        <a:t>新聞の定期購読を令和</a:t>
                      </a:r>
                      <a:r>
                        <a:rPr kumimoji="1" lang="en-US" altLang="ja-JP" sz="1000" dirty="0">
                          <a:solidFill>
                            <a:schemeClr val="tx1"/>
                          </a:solidFill>
                          <a:latin typeface="Meiryo UI" panose="020B0604030504040204" pitchFamily="50" charset="-128"/>
                          <a:ea typeface="Meiryo UI" panose="020B0604030504040204" pitchFamily="50" charset="-128"/>
                        </a:rPr>
                        <a:t>7</a:t>
                      </a:r>
                      <a:r>
                        <a:rPr kumimoji="1" lang="ja-JP" altLang="en-US" sz="1000" dirty="0">
                          <a:solidFill>
                            <a:schemeClr val="tx1"/>
                          </a:solidFill>
                          <a:latin typeface="Meiryo UI" panose="020B0604030504040204" pitchFamily="50" charset="-128"/>
                          <a:ea typeface="Meiryo UI" panose="020B0604030504040204" pitchFamily="50" charset="-128"/>
                        </a:rPr>
                        <a:t>年度末で廃止し、必要な状況が生じた際に適宜購入することとした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協議検討</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令和</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年</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月～</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l"/>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実行</a:t>
                      </a:r>
                      <a:r>
                        <a:rPr kumimoji="1" lang="en-US" altLang="ja-JP" sz="1000" dirty="0">
                          <a:solidFill>
                            <a:schemeClr val="tx1"/>
                          </a:solidFill>
                          <a:latin typeface="Meiryo UI" panose="020B0604030504040204" pitchFamily="50" charset="-128"/>
                          <a:ea typeface="Meiryo UI" panose="020B0604030504040204" pitchFamily="50" charset="-128"/>
                        </a:rPr>
                        <a:t>】    </a:t>
                      </a:r>
                      <a:r>
                        <a:rPr kumimoji="1" lang="ja-JP" altLang="en-US" sz="1000" dirty="0">
                          <a:solidFill>
                            <a:schemeClr val="tx1"/>
                          </a:solidFill>
                          <a:latin typeface="Meiryo UI" panose="020B0604030504040204" pitchFamily="50" charset="-128"/>
                          <a:ea typeface="Meiryo UI" panose="020B0604030504040204" pitchFamily="50" charset="-128"/>
                        </a:rPr>
                        <a:t>　　令和</a:t>
                      </a:r>
                      <a:r>
                        <a:rPr kumimoji="1" lang="en-US" altLang="ja-JP" sz="1000" dirty="0">
                          <a:solidFill>
                            <a:schemeClr val="tx1"/>
                          </a:solidFill>
                          <a:latin typeface="Meiryo UI" panose="020B0604030504040204" pitchFamily="50" charset="-128"/>
                          <a:ea typeface="Meiryo UI" panose="020B0604030504040204" pitchFamily="50" charset="-128"/>
                        </a:rPr>
                        <a:t>8</a:t>
                      </a:r>
                      <a:r>
                        <a:rPr kumimoji="1" lang="ja-JP" altLang="en-US" sz="1000" dirty="0">
                          <a:solidFill>
                            <a:schemeClr val="tx1"/>
                          </a:solidFill>
                          <a:latin typeface="Meiryo UI" panose="020B0604030504040204" pitchFamily="50" charset="-128"/>
                          <a:ea typeface="Meiryo UI" panose="020B0604030504040204" pitchFamily="50" charset="-128"/>
                        </a:rPr>
                        <a:t>年度～</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699331170"/>
                  </a:ext>
                </a:extLst>
              </a:tr>
            </a:tbl>
          </a:graphicData>
        </a:graphic>
      </p:graphicFrame>
      <p:sp>
        <p:nvSpPr>
          <p:cNvPr id="24" name="四角形: 角を丸くする 23">
            <a:extLst>
              <a:ext uri="{FF2B5EF4-FFF2-40B4-BE49-F238E27FC236}">
                <a16:creationId xmlns:a16="http://schemas.microsoft.com/office/drawing/2014/main" id="{6144C450-B4C6-4145-B6EA-CD567FFD4A12}"/>
              </a:ext>
            </a:extLst>
          </p:cNvPr>
          <p:cNvSpPr/>
          <p:nvPr/>
        </p:nvSpPr>
        <p:spPr>
          <a:xfrm>
            <a:off x="253444" y="1691845"/>
            <a:ext cx="295344" cy="1702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1000" dirty="0">
                <a:latin typeface="Meiryo UI" panose="020B0604030504040204" pitchFamily="50" charset="-128"/>
                <a:ea typeface="Meiryo UI" panose="020B0604030504040204" pitchFamily="50" charset="-128"/>
              </a:rPr>
              <a:t>新規</a:t>
            </a:r>
          </a:p>
        </p:txBody>
      </p:sp>
      <p:sp>
        <p:nvSpPr>
          <p:cNvPr id="25" name="四角形: 角を丸くする 24">
            <a:extLst>
              <a:ext uri="{FF2B5EF4-FFF2-40B4-BE49-F238E27FC236}">
                <a16:creationId xmlns:a16="http://schemas.microsoft.com/office/drawing/2014/main" id="{1095D3F1-7EA9-417A-85F6-A93F7C25344A}"/>
              </a:ext>
            </a:extLst>
          </p:cNvPr>
          <p:cNvSpPr/>
          <p:nvPr/>
        </p:nvSpPr>
        <p:spPr>
          <a:xfrm>
            <a:off x="257518" y="2194573"/>
            <a:ext cx="295344" cy="1702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1000" dirty="0">
                <a:latin typeface="Meiryo UI" panose="020B0604030504040204" pitchFamily="50" charset="-128"/>
                <a:ea typeface="Meiryo UI" panose="020B0604030504040204" pitchFamily="50" charset="-128"/>
              </a:rPr>
              <a:t>新規</a:t>
            </a:r>
          </a:p>
        </p:txBody>
      </p:sp>
      <p:sp>
        <p:nvSpPr>
          <p:cNvPr id="26" name="四角形: 角を丸くする 25">
            <a:extLst>
              <a:ext uri="{FF2B5EF4-FFF2-40B4-BE49-F238E27FC236}">
                <a16:creationId xmlns:a16="http://schemas.microsoft.com/office/drawing/2014/main" id="{72BC3597-19A6-4B9B-86EF-65D1F8CB93E3}"/>
              </a:ext>
            </a:extLst>
          </p:cNvPr>
          <p:cNvSpPr/>
          <p:nvPr/>
        </p:nvSpPr>
        <p:spPr>
          <a:xfrm>
            <a:off x="253444" y="2787048"/>
            <a:ext cx="295344" cy="1702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1000" dirty="0">
                <a:latin typeface="Meiryo UI" panose="020B0604030504040204" pitchFamily="50" charset="-128"/>
                <a:ea typeface="Meiryo UI" panose="020B0604030504040204" pitchFamily="50" charset="-128"/>
              </a:rPr>
              <a:t>新規</a:t>
            </a:r>
          </a:p>
        </p:txBody>
      </p:sp>
      <p:sp>
        <p:nvSpPr>
          <p:cNvPr id="27" name="四角形: 角を丸くする 26">
            <a:extLst>
              <a:ext uri="{FF2B5EF4-FFF2-40B4-BE49-F238E27FC236}">
                <a16:creationId xmlns:a16="http://schemas.microsoft.com/office/drawing/2014/main" id="{961AED0F-2F48-4C67-8644-B059BD71D176}"/>
              </a:ext>
            </a:extLst>
          </p:cNvPr>
          <p:cNvSpPr/>
          <p:nvPr/>
        </p:nvSpPr>
        <p:spPr>
          <a:xfrm>
            <a:off x="233455" y="3260841"/>
            <a:ext cx="295344" cy="1702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1000" dirty="0">
                <a:latin typeface="Meiryo UI" panose="020B0604030504040204" pitchFamily="50" charset="-128"/>
                <a:ea typeface="Meiryo UI" panose="020B0604030504040204" pitchFamily="50" charset="-128"/>
              </a:rPr>
              <a:t>新規</a:t>
            </a:r>
          </a:p>
        </p:txBody>
      </p:sp>
      <p:sp>
        <p:nvSpPr>
          <p:cNvPr id="28" name="四角形: 角を丸くする 27">
            <a:extLst>
              <a:ext uri="{FF2B5EF4-FFF2-40B4-BE49-F238E27FC236}">
                <a16:creationId xmlns:a16="http://schemas.microsoft.com/office/drawing/2014/main" id="{C488FF3F-66C3-4809-97A4-04A9FEF2596A}"/>
              </a:ext>
            </a:extLst>
          </p:cNvPr>
          <p:cNvSpPr/>
          <p:nvPr/>
        </p:nvSpPr>
        <p:spPr>
          <a:xfrm>
            <a:off x="242676" y="3746466"/>
            <a:ext cx="295344" cy="1702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1000" dirty="0">
                <a:latin typeface="Meiryo UI" panose="020B0604030504040204" pitchFamily="50" charset="-128"/>
                <a:ea typeface="Meiryo UI" panose="020B0604030504040204" pitchFamily="50" charset="-128"/>
              </a:rPr>
              <a:t>新規</a:t>
            </a:r>
          </a:p>
        </p:txBody>
      </p:sp>
      <p:sp>
        <p:nvSpPr>
          <p:cNvPr id="15" name="四角形: 角を丸くする 14">
            <a:extLst>
              <a:ext uri="{FF2B5EF4-FFF2-40B4-BE49-F238E27FC236}">
                <a16:creationId xmlns:a16="http://schemas.microsoft.com/office/drawing/2014/main" id="{DD42C2D0-91FE-4382-A11F-B9FA4BE48D38}"/>
              </a:ext>
            </a:extLst>
          </p:cNvPr>
          <p:cNvSpPr/>
          <p:nvPr/>
        </p:nvSpPr>
        <p:spPr>
          <a:xfrm>
            <a:off x="259440" y="4194435"/>
            <a:ext cx="295344" cy="1702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1000" dirty="0">
                <a:latin typeface="Meiryo UI" panose="020B0604030504040204" pitchFamily="50" charset="-128"/>
                <a:ea typeface="Meiryo UI" panose="020B0604030504040204" pitchFamily="50" charset="-128"/>
              </a:rPr>
              <a:t>新規</a:t>
            </a:r>
          </a:p>
        </p:txBody>
      </p:sp>
      <p:sp>
        <p:nvSpPr>
          <p:cNvPr id="16" name="四角形: 角を丸くする 15">
            <a:extLst>
              <a:ext uri="{FF2B5EF4-FFF2-40B4-BE49-F238E27FC236}">
                <a16:creationId xmlns:a16="http://schemas.microsoft.com/office/drawing/2014/main" id="{4C4D5447-F80F-4FCE-9DA7-0D7CC4ACD129}"/>
              </a:ext>
            </a:extLst>
          </p:cNvPr>
          <p:cNvSpPr/>
          <p:nvPr/>
        </p:nvSpPr>
        <p:spPr>
          <a:xfrm>
            <a:off x="259440" y="4834515"/>
            <a:ext cx="295344" cy="17025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1000" dirty="0">
                <a:latin typeface="Meiryo UI" panose="020B0604030504040204" pitchFamily="50" charset="-128"/>
                <a:ea typeface="Meiryo UI" panose="020B0604030504040204" pitchFamily="50" charset="-128"/>
              </a:rPr>
              <a:t>新規</a:t>
            </a:r>
          </a:p>
        </p:txBody>
      </p:sp>
      <p:sp>
        <p:nvSpPr>
          <p:cNvPr id="18" name="テキスト ボックス 17">
            <a:extLst>
              <a:ext uri="{FF2B5EF4-FFF2-40B4-BE49-F238E27FC236}">
                <a16:creationId xmlns:a16="http://schemas.microsoft.com/office/drawing/2014/main" id="{39E631D8-5095-4E96-8E58-3170AB2CF8F5}"/>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35</a:t>
            </a:r>
          </a:p>
        </p:txBody>
      </p:sp>
      <p:sp>
        <p:nvSpPr>
          <p:cNvPr id="2" name="正方形/長方形 1">
            <a:extLst>
              <a:ext uri="{FF2B5EF4-FFF2-40B4-BE49-F238E27FC236}">
                <a16:creationId xmlns:a16="http://schemas.microsoft.com/office/drawing/2014/main" id="{4C0F3292-58B8-4421-B4A7-AB308BFFB663}"/>
              </a:ext>
            </a:extLst>
          </p:cNvPr>
          <p:cNvSpPr/>
          <p:nvPr/>
        </p:nvSpPr>
        <p:spPr>
          <a:xfrm>
            <a:off x="253444" y="1031662"/>
            <a:ext cx="678541" cy="28147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続き</a:t>
            </a:r>
          </a:p>
        </p:txBody>
      </p:sp>
      <p:sp>
        <p:nvSpPr>
          <p:cNvPr id="33" name="テキスト ボックス 32">
            <a:extLst>
              <a:ext uri="{FF2B5EF4-FFF2-40B4-BE49-F238E27FC236}">
                <a16:creationId xmlns:a16="http://schemas.microsoft.com/office/drawing/2014/main" id="{59450302-1451-47C0-B519-33247FD604D6}"/>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4" name="テキスト ボックス 33">
            <a:extLst>
              <a:ext uri="{FF2B5EF4-FFF2-40B4-BE49-F238E27FC236}">
                <a16:creationId xmlns:a16="http://schemas.microsoft.com/office/drawing/2014/main" id="{B02434BC-E290-42E4-9357-125B4212657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35" name="テキスト ボックス 34">
            <a:extLst>
              <a:ext uri="{FF2B5EF4-FFF2-40B4-BE49-F238E27FC236}">
                <a16:creationId xmlns:a16="http://schemas.microsoft.com/office/drawing/2014/main" id="{4C935F53-0419-47BE-A12F-F2387038AD7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Tree>
    <p:extLst>
      <p:ext uri="{BB962C8B-B14F-4D97-AF65-F5344CB8AC3E}">
        <p14:creationId xmlns:p14="http://schemas.microsoft.com/office/powerpoint/2010/main" val="965764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EF6FC-51FD-AB5C-4E44-EEAAAB69F34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6AAD38B-E17B-1076-A6C5-8241DE4A0A9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3A610F1F-9595-F141-2C2A-9E58AA70FE9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1947B21B-46B2-2824-0316-2EF6B2CCB181}"/>
              </a:ext>
            </a:extLst>
          </p:cNvPr>
          <p:cNvSpPr txBox="1"/>
          <p:nvPr/>
        </p:nvSpPr>
        <p:spPr>
          <a:xfrm>
            <a:off x="85134" y="613191"/>
            <a:ext cx="588894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19" name="テキスト ボックス 18">
            <a:extLst>
              <a:ext uri="{FF2B5EF4-FFF2-40B4-BE49-F238E27FC236}">
                <a16:creationId xmlns:a16="http://schemas.microsoft.com/office/drawing/2014/main" id="{CF1F298C-50A1-58CB-FA20-5FF102079D43}"/>
              </a:ext>
            </a:extLst>
          </p:cNvPr>
          <p:cNvSpPr txBox="1"/>
          <p:nvPr/>
        </p:nvSpPr>
        <p:spPr>
          <a:xfrm>
            <a:off x="85134" y="939388"/>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具体的な取組の結果、以下の通り、</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額を見込む。</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82B1EB7-E81F-DB3F-B7F6-87DDA73AE5F2}"/>
              </a:ext>
            </a:extLst>
          </p:cNvPr>
          <p:cNvSpPr txBox="1"/>
          <p:nvPr/>
        </p:nvSpPr>
        <p:spPr>
          <a:xfrm>
            <a:off x="0" y="658440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36</a:t>
            </a:r>
          </a:p>
        </p:txBody>
      </p:sp>
      <p:sp>
        <p:nvSpPr>
          <p:cNvPr id="11" name="テキスト ボックス 10">
            <a:extLst>
              <a:ext uri="{FF2B5EF4-FFF2-40B4-BE49-F238E27FC236}">
                <a16:creationId xmlns:a16="http://schemas.microsoft.com/office/drawing/2014/main" id="{15E79547-BA8C-75B3-3A9D-BD03DB636CCF}"/>
              </a:ext>
            </a:extLst>
          </p:cNvPr>
          <p:cNvSpPr txBox="1"/>
          <p:nvPr/>
        </p:nvSpPr>
        <p:spPr>
          <a:xfrm>
            <a:off x="7907265" y="1177763"/>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27" name="テキスト ボックス 26">
            <a:extLst>
              <a:ext uri="{FF2B5EF4-FFF2-40B4-BE49-F238E27FC236}">
                <a16:creationId xmlns:a16="http://schemas.microsoft.com/office/drawing/2014/main" id="{D48D52DB-5B8B-ACD2-D0CD-C2267E5D33EE}"/>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graphicFrame>
        <p:nvGraphicFramePr>
          <p:cNvPr id="6" name="表 5">
            <a:extLst>
              <a:ext uri="{FF2B5EF4-FFF2-40B4-BE49-F238E27FC236}">
                <a16:creationId xmlns:a16="http://schemas.microsoft.com/office/drawing/2014/main" id="{65A4175C-AFE9-B797-FDA6-A1A35788AB16}"/>
              </a:ext>
            </a:extLst>
          </p:cNvPr>
          <p:cNvGraphicFramePr>
            <a:graphicFrameLocks noGrp="1"/>
          </p:cNvGraphicFramePr>
          <p:nvPr>
            <p:extLst>
              <p:ext uri="{D42A27DB-BD31-4B8C-83A1-F6EECF244321}">
                <p14:modId xmlns:p14="http://schemas.microsoft.com/office/powerpoint/2010/main" val="1998922144"/>
              </p:ext>
            </p:extLst>
          </p:nvPr>
        </p:nvGraphicFramePr>
        <p:xfrm>
          <a:off x="158262" y="1436146"/>
          <a:ext cx="8647547" cy="5307554"/>
        </p:xfrm>
        <a:graphic>
          <a:graphicData uri="http://schemas.openxmlformats.org/drawingml/2006/table">
            <a:tbl>
              <a:tblPr>
                <a:tableStyleId>{2D5ABB26-0587-4C30-8999-92F81FD0307C}</a:tableStyleId>
              </a:tblPr>
              <a:tblGrid>
                <a:gridCol w="1441938">
                  <a:extLst>
                    <a:ext uri="{9D8B030D-6E8A-4147-A177-3AD203B41FA5}">
                      <a16:colId xmlns:a16="http://schemas.microsoft.com/office/drawing/2014/main" val="131523352"/>
                    </a:ext>
                  </a:extLst>
                </a:gridCol>
                <a:gridCol w="3281513">
                  <a:extLst>
                    <a:ext uri="{9D8B030D-6E8A-4147-A177-3AD203B41FA5}">
                      <a16:colId xmlns:a16="http://schemas.microsoft.com/office/drawing/2014/main" val="3188298473"/>
                    </a:ext>
                  </a:extLst>
                </a:gridCol>
                <a:gridCol w="654016">
                  <a:extLst>
                    <a:ext uri="{9D8B030D-6E8A-4147-A177-3AD203B41FA5}">
                      <a16:colId xmlns:a16="http://schemas.microsoft.com/office/drawing/2014/main" val="422241363"/>
                    </a:ext>
                  </a:extLst>
                </a:gridCol>
                <a:gridCol w="654016">
                  <a:extLst>
                    <a:ext uri="{9D8B030D-6E8A-4147-A177-3AD203B41FA5}">
                      <a16:colId xmlns:a16="http://schemas.microsoft.com/office/drawing/2014/main" val="1884991970"/>
                    </a:ext>
                  </a:extLst>
                </a:gridCol>
                <a:gridCol w="654016">
                  <a:extLst>
                    <a:ext uri="{9D8B030D-6E8A-4147-A177-3AD203B41FA5}">
                      <a16:colId xmlns:a16="http://schemas.microsoft.com/office/drawing/2014/main" val="1108233497"/>
                    </a:ext>
                  </a:extLst>
                </a:gridCol>
                <a:gridCol w="654016">
                  <a:extLst>
                    <a:ext uri="{9D8B030D-6E8A-4147-A177-3AD203B41FA5}">
                      <a16:colId xmlns:a16="http://schemas.microsoft.com/office/drawing/2014/main" val="3453234629"/>
                    </a:ext>
                  </a:extLst>
                </a:gridCol>
                <a:gridCol w="654016">
                  <a:extLst>
                    <a:ext uri="{9D8B030D-6E8A-4147-A177-3AD203B41FA5}">
                      <a16:colId xmlns:a16="http://schemas.microsoft.com/office/drawing/2014/main" val="2341418725"/>
                    </a:ext>
                  </a:extLst>
                </a:gridCol>
                <a:gridCol w="654016">
                  <a:extLst>
                    <a:ext uri="{9D8B030D-6E8A-4147-A177-3AD203B41FA5}">
                      <a16:colId xmlns:a16="http://schemas.microsoft.com/office/drawing/2014/main" val="264964434"/>
                    </a:ext>
                  </a:extLst>
                </a:gridCol>
              </a:tblGrid>
              <a:tr h="358182">
                <a:tc>
                  <a:txBody>
                    <a:bodyPr/>
                    <a:lstStyle/>
                    <a:p>
                      <a:pPr algn="ctr" fontAlgn="ctr">
                        <a:buNone/>
                      </a:pPr>
                      <a:r>
                        <a:rPr kumimoji="1" lang="ja-JP" altLang="en-US" sz="1050" dirty="0">
                          <a:solidFill>
                            <a:schemeClr val="tx1"/>
                          </a:solidFill>
                          <a:latin typeface="Meiryo UI" panose="020B0604030504040204" pitchFamily="50" charset="-128"/>
                          <a:ea typeface="Meiryo UI" panose="020B0604030504040204" pitchFamily="50" charset="-128"/>
                        </a:rPr>
                        <a:t>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見直し方針</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187761">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警備委託</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警備内容の見直し検討</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041245"/>
                  </a:ext>
                </a:extLst>
              </a:tr>
              <a:tr h="358182">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給食委託</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 枕頭配膳の内製化・配茶の終了等の見直しも含めた契約見 </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直し委託事業者の変更に伴う業務の効率化推進</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235948044"/>
                  </a:ext>
                </a:extLst>
              </a:tr>
              <a:tr h="187761">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清掃委託</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 仕様内容の変更</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4,300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4,300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4,300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4,300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4,300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81579583"/>
                  </a:ext>
                </a:extLst>
              </a:tr>
              <a:tr h="318836">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建物保守委託</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包括契約のため、個別価格の妥当性の検証を行う</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7686909"/>
                  </a:ext>
                </a:extLst>
              </a:tr>
              <a:tr h="424368">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備品保守委託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（放射線機器）</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 契約更新時には、個別契約を検討</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07628777"/>
                  </a:ext>
                </a:extLst>
              </a:tr>
              <a:tr h="424368">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備品保守委託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（手術室機器）</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 契約更新時には、個別契約を検討</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7804703"/>
                  </a:ext>
                </a:extLst>
              </a:tr>
              <a:tr h="187761">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電気</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 全体空調の稼働時間調整。入札の実施</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25,500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38,000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38,000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38,000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38,000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38,000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5176785"/>
                  </a:ext>
                </a:extLst>
              </a:tr>
              <a:tr h="187761">
                <a:tc>
                  <a:txBody>
                    <a:bodyPr/>
                    <a:lstStyle/>
                    <a:p>
                      <a:pPr algn="ctr"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ガス</a:t>
                      </a:r>
                      <a:endParaRPr 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 全体空調の稼働時間調整。入札の実施</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20,700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13,000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13,000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13,000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13,000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13,000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37408154"/>
                  </a:ext>
                </a:extLst>
              </a:tr>
              <a:tr h="357243">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手術材料キット費の</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削減</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採用キットの変更による材料費削減</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30018110"/>
                  </a:ext>
                </a:extLst>
              </a:tr>
              <a:tr h="5344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ニトリル手袋の一部を</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ﾌﾟﾗｽﾁｯｸ手袋に変更</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一部、ニトリル手袋の使用をプラスティック手袋に変更</a:t>
                      </a: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0543035"/>
                  </a:ext>
                </a:extLst>
              </a:tr>
              <a:tr h="185124">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逆ザヤ材料の削減</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診療報酬改定を踏まえた価格交渉</a:t>
                      </a: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3,300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48532609"/>
                  </a:ext>
                </a:extLst>
              </a:tr>
              <a:tr h="357243">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中央材料室業務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委託費の削減</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競争原理がはたらくよう、早めに入札を実施</a:t>
                      </a: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2,970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3,960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3,960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3,960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3,960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34223078"/>
                  </a:ext>
                </a:extLst>
              </a:tr>
              <a:tr h="358182">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医事業務委託の</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仕様見直し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業務効率化による人材配置見直しなど、仕様を精査する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1,500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3,600</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650324"/>
                  </a:ext>
                </a:extLst>
              </a:tr>
              <a:tr h="510079">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病院情報システム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運用管理業務の</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仕様見直し</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ヘルプデスク配置人員見直しなど仕様を精査する</a:t>
                      </a: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62314984"/>
                  </a:ext>
                </a:extLst>
              </a:tr>
              <a:tr h="185124">
                <a:tc>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新聞購読料の節減</a:t>
                      </a:r>
                      <a:endParaRPr 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新聞の定期購読を廃止</a:t>
                      </a: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353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9691094"/>
                  </a:ext>
                </a:extLst>
              </a:tr>
              <a:tr h="185124">
                <a:tc gridSpan="2">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2545" marR="2545" marT="254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pPr algn="l" fontAlgn="ctr">
                        <a:buNone/>
                      </a:pP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46,200</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68,123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72,213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72,213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72,213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72,213</a:t>
                      </a:r>
                    </a:p>
                  </a:txBody>
                  <a:tcPr marL="7144" marR="7144" marT="7144"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16747301"/>
                  </a:ext>
                </a:extLst>
              </a:tr>
            </a:tbl>
          </a:graphicData>
        </a:graphic>
      </p:graphicFrame>
      <p:sp>
        <p:nvSpPr>
          <p:cNvPr id="34" name="四角形: 角を丸くする 33">
            <a:extLst>
              <a:ext uri="{FF2B5EF4-FFF2-40B4-BE49-F238E27FC236}">
                <a16:creationId xmlns:a16="http://schemas.microsoft.com/office/drawing/2014/main" id="{76E5B322-D72E-4E45-B7CB-46B79FA97B53}"/>
              </a:ext>
            </a:extLst>
          </p:cNvPr>
          <p:cNvSpPr/>
          <p:nvPr/>
        </p:nvSpPr>
        <p:spPr>
          <a:xfrm>
            <a:off x="36966" y="6363328"/>
            <a:ext cx="295344" cy="1341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新規</a:t>
            </a:r>
          </a:p>
        </p:txBody>
      </p:sp>
      <p:sp>
        <p:nvSpPr>
          <p:cNvPr id="35" name="四角形: 角を丸くする 34">
            <a:extLst>
              <a:ext uri="{FF2B5EF4-FFF2-40B4-BE49-F238E27FC236}">
                <a16:creationId xmlns:a16="http://schemas.microsoft.com/office/drawing/2014/main" id="{B04FD30C-A6DA-4F13-963A-965B06EAB3FD}"/>
              </a:ext>
            </a:extLst>
          </p:cNvPr>
          <p:cNvSpPr/>
          <p:nvPr/>
        </p:nvSpPr>
        <p:spPr>
          <a:xfrm>
            <a:off x="36966" y="5848150"/>
            <a:ext cx="295344" cy="1341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新規</a:t>
            </a:r>
          </a:p>
        </p:txBody>
      </p:sp>
      <p:sp>
        <p:nvSpPr>
          <p:cNvPr id="36" name="四角形: 角を丸くする 35">
            <a:extLst>
              <a:ext uri="{FF2B5EF4-FFF2-40B4-BE49-F238E27FC236}">
                <a16:creationId xmlns:a16="http://schemas.microsoft.com/office/drawing/2014/main" id="{79584A80-3FE4-4C5F-8A6F-9EDEE2BB1D77}"/>
              </a:ext>
            </a:extLst>
          </p:cNvPr>
          <p:cNvSpPr/>
          <p:nvPr/>
        </p:nvSpPr>
        <p:spPr>
          <a:xfrm>
            <a:off x="36966" y="5480453"/>
            <a:ext cx="295344" cy="1341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新規</a:t>
            </a:r>
          </a:p>
        </p:txBody>
      </p:sp>
      <p:sp>
        <p:nvSpPr>
          <p:cNvPr id="37" name="四角形: 角を丸くする 36">
            <a:extLst>
              <a:ext uri="{FF2B5EF4-FFF2-40B4-BE49-F238E27FC236}">
                <a16:creationId xmlns:a16="http://schemas.microsoft.com/office/drawing/2014/main" id="{19DABEA3-E74D-4320-9448-8E608138EF8B}"/>
              </a:ext>
            </a:extLst>
          </p:cNvPr>
          <p:cNvSpPr/>
          <p:nvPr/>
        </p:nvSpPr>
        <p:spPr>
          <a:xfrm>
            <a:off x="36966" y="5138514"/>
            <a:ext cx="295344" cy="1341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新規</a:t>
            </a:r>
          </a:p>
        </p:txBody>
      </p:sp>
      <p:sp>
        <p:nvSpPr>
          <p:cNvPr id="38" name="四角形: 角を丸くする 37">
            <a:extLst>
              <a:ext uri="{FF2B5EF4-FFF2-40B4-BE49-F238E27FC236}">
                <a16:creationId xmlns:a16="http://schemas.microsoft.com/office/drawing/2014/main" id="{09D3C944-1E52-48EB-BF06-910A8761019F}"/>
              </a:ext>
            </a:extLst>
          </p:cNvPr>
          <p:cNvSpPr/>
          <p:nvPr/>
        </p:nvSpPr>
        <p:spPr>
          <a:xfrm>
            <a:off x="36966" y="4931449"/>
            <a:ext cx="295344" cy="1341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新規</a:t>
            </a:r>
          </a:p>
        </p:txBody>
      </p:sp>
      <p:sp>
        <p:nvSpPr>
          <p:cNvPr id="39" name="四角形: 角を丸くする 38">
            <a:extLst>
              <a:ext uri="{FF2B5EF4-FFF2-40B4-BE49-F238E27FC236}">
                <a16:creationId xmlns:a16="http://schemas.microsoft.com/office/drawing/2014/main" id="{9F0FF7F9-82F9-4BB3-9802-41BC0A72718B}"/>
              </a:ext>
            </a:extLst>
          </p:cNvPr>
          <p:cNvSpPr/>
          <p:nvPr/>
        </p:nvSpPr>
        <p:spPr>
          <a:xfrm>
            <a:off x="36966" y="4407567"/>
            <a:ext cx="295344" cy="134151"/>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新規</a:t>
            </a:r>
          </a:p>
        </p:txBody>
      </p:sp>
      <p:sp>
        <p:nvSpPr>
          <p:cNvPr id="40" name="四角形: 角を丸くする 39">
            <a:extLst>
              <a:ext uri="{FF2B5EF4-FFF2-40B4-BE49-F238E27FC236}">
                <a16:creationId xmlns:a16="http://schemas.microsoft.com/office/drawing/2014/main" id="{8234299F-4AF6-48BF-9C5B-D0022C791A83}"/>
              </a:ext>
            </a:extLst>
          </p:cNvPr>
          <p:cNvSpPr/>
          <p:nvPr/>
        </p:nvSpPr>
        <p:spPr>
          <a:xfrm>
            <a:off x="36966" y="1793591"/>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1" name="四角形: 角を丸くする 40">
            <a:extLst>
              <a:ext uri="{FF2B5EF4-FFF2-40B4-BE49-F238E27FC236}">
                <a16:creationId xmlns:a16="http://schemas.microsoft.com/office/drawing/2014/main" id="{833243B5-CEDE-4CEE-83DA-BBE96BE52B46}"/>
              </a:ext>
            </a:extLst>
          </p:cNvPr>
          <p:cNvSpPr/>
          <p:nvPr/>
        </p:nvSpPr>
        <p:spPr>
          <a:xfrm>
            <a:off x="36966" y="1960869"/>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2" name="四角形: 角を丸くする 41">
            <a:extLst>
              <a:ext uri="{FF2B5EF4-FFF2-40B4-BE49-F238E27FC236}">
                <a16:creationId xmlns:a16="http://schemas.microsoft.com/office/drawing/2014/main" id="{F0E47896-9584-4F20-8A32-168878CEB774}"/>
              </a:ext>
            </a:extLst>
          </p:cNvPr>
          <p:cNvSpPr/>
          <p:nvPr/>
        </p:nvSpPr>
        <p:spPr>
          <a:xfrm>
            <a:off x="36966" y="2341896"/>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3" name="四角形: 角を丸くする 42">
            <a:extLst>
              <a:ext uri="{FF2B5EF4-FFF2-40B4-BE49-F238E27FC236}">
                <a16:creationId xmlns:a16="http://schemas.microsoft.com/office/drawing/2014/main" id="{7F586236-877F-4742-B563-93342A843C71}"/>
              </a:ext>
            </a:extLst>
          </p:cNvPr>
          <p:cNvSpPr/>
          <p:nvPr/>
        </p:nvSpPr>
        <p:spPr>
          <a:xfrm>
            <a:off x="36966" y="2517301"/>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4" name="四角形: 角を丸くする 43">
            <a:extLst>
              <a:ext uri="{FF2B5EF4-FFF2-40B4-BE49-F238E27FC236}">
                <a16:creationId xmlns:a16="http://schemas.microsoft.com/office/drawing/2014/main" id="{5780C6E2-87C1-4A45-8582-8A0ABFAB9A60}"/>
              </a:ext>
            </a:extLst>
          </p:cNvPr>
          <p:cNvSpPr/>
          <p:nvPr/>
        </p:nvSpPr>
        <p:spPr>
          <a:xfrm>
            <a:off x="36966" y="2838926"/>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5" name="四角形: 角を丸くする 44">
            <a:extLst>
              <a:ext uri="{FF2B5EF4-FFF2-40B4-BE49-F238E27FC236}">
                <a16:creationId xmlns:a16="http://schemas.microsoft.com/office/drawing/2014/main" id="{97DEE5CF-2BA2-41D7-8DD7-4AAB4D3E40DA}"/>
              </a:ext>
            </a:extLst>
          </p:cNvPr>
          <p:cNvSpPr/>
          <p:nvPr/>
        </p:nvSpPr>
        <p:spPr>
          <a:xfrm>
            <a:off x="36966" y="3267054"/>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6" name="四角形: 角を丸くする 45">
            <a:extLst>
              <a:ext uri="{FF2B5EF4-FFF2-40B4-BE49-F238E27FC236}">
                <a16:creationId xmlns:a16="http://schemas.microsoft.com/office/drawing/2014/main" id="{D9CB6C07-42EB-4E25-BD95-0048A3B56D4D}"/>
              </a:ext>
            </a:extLst>
          </p:cNvPr>
          <p:cNvSpPr/>
          <p:nvPr/>
        </p:nvSpPr>
        <p:spPr>
          <a:xfrm>
            <a:off x="36966" y="3687629"/>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7" name="四角形: 角を丸くする 46">
            <a:extLst>
              <a:ext uri="{FF2B5EF4-FFF2-40B4-BE49-F238E27FC236}">
                <a16:creationId xmlns:a16="http://schemas.microsoft.com/office/drawing/2014/main" id="{9D10EB5A-8344-4E37-B7F0-9DF5A0F4503C}"/>
              </a:ext>
            </a:extLst>
          </p:cNvPr>
          <p:cNvSpPr/>
          <p:nvPr/>
        </p:nvSpPr>
        <p:spPr>
          <a:xfrm>
            <a:off x="36966" y="3871477"/>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
        <p:nvSpPr>
          <p:cNvPr id="48" name="四角形: 角を丸くする 47">
            <a:extLst>
              <a:ext uri="{FF2B5EF4-FFF2-40B4-BE49-F238E27FC236}">
                <a16:creationId xmlns:a16="http://schemas.microsoft.com/office/drawing/2014/main" id="{0A3C2513-B7D8-43EA-AFCC-12475B9629CA}"/>
              </a:ext>
            </a:extLst>
          </p:cNvPr>
          <p:cNvSpPr/>
          <p:nvPr/>
        </p:nvSpPr>
        <p:spPr>
          <a:xfrm>
            <a:off x="36966" y="4065291"/>
            <a:ext cx="295344" cy="13415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ja-JP" altLang="en-US" sz="788" dirty="0">
                <a:latin typeface="Meiryo UI" panose="020B0604030504040204" pitchFamily="50" charset="-128"/>
                <a:ea typeface="Meiryo UI" panose="020B0604030504040204" pitchFamily="50" charset="-128"/>
              </a:rPr>
              <a:t>継続</a:t>
            </a:r>
          </a:p>
        </p:txBody>
      </p:sp>
    </p:spTree>
    <p:extLst>
      <p:ext uri="{BB962C8B-B14F-4D97-AF65-F5344CB8AC3E}">
        <p14:creationId xmlns:p14="http://schemas.microsoft.com/office/powerpoint/2010/main" val="21229024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9F08-AE79-C54A-F94C-2EB6519F72F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FECF102-1ECC-0979-C6AB-190C157248C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712C9E36-9630-7DD7-750D-38E12F8B175D}"/>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E08E6DFE-98E1-436F-6B0C-060C7A8BD600}"/>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ベッドコントロールの見直し</a:t>
            </a:r>
          </a:p>
        </p:txBody>
      </p:sp>
      <p:sp>
        <p:nvSpPr>
          <p:cNvPr id="20" name="テキスト ボックス 19">
            <a:extLst>
              <a:ext uri="{FF2B5EF4-FFF2-40B4-BE49-F238E27FC236}">
                <a16:creationId xmlns:a16="http://schemas.microsoft.com/office/drawing/2014/main" id="{7444AA5A-6D17-F619-1C7E-0B08628C33D3}"/>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病床利用率を高水準、かつ、曜日の変動なく平準化できるベッドコントロール手法・仕組みを構築する。</a:t>
            </a:r>
          </a:p>
          <a:p>
            <a:pPr>
              <a:lnSpc>
                <a:spcPct val="110000"/>
              </a:lnSpc>
            </a:pPr>
            <a:r>
              <a:rPr kumimoji="1" lang="ja-JP" altLang="en-US" sz="1200" dirty="0">
                <a:latin typeface="Meiryo UI" panose="020B0604030504040204" pitchFamily="50" charset="-128"/>
                <a:ea typeface="Meiryo UI" panose="020B0604030504040204" pitchFamily="50" charset="-128"/>
              </a:rPr>
              <a:t>・　病床利用率を高水準、かつ、平準化するために、新規患者数の増加だけではなく、クリティカルパスの見直しと適応率の向上、入退院曜日の</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偏りの見直し、ベッドコントロールセンターの強化、入退院に係る権限と役割の見直しなどを検討する。</a:t>
            </a:r>
          </a:p>
        </p:txBody>
      </p:sp>
      <p:sp>
        <p:nvSpPr>
          <p:cNvPr id="30" name="テキスト ボックス 29">
            <a:extLst>
              <a:ext uri="{FF2B5EF4-FFF2-40B4-BE49-F238E27FC236}">
                <a16:creationId xmlns:a16="http://schemas.microsoft.com/office/drawing/2014/main" id="{E804F9E5-F667-90F9-3FB2-4D85AF657AE3}"/>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37</a:t>
            </a:r>
          </a:p>
        </p:txBody>
      </p:sp>
      <p:sp>
        <p:nvSpPr>
          <p:cNvPr id="7" name="テキスト ボックス 6">
            <a:extLst>
              <a:ext uri="{FF2B5EF4-FFF2-40B4-BE49-F238E27FC236}">
                <a16:creationId xmlns:a16="http://schemas.microsoft.com/office/drawing/2014/main" id="{A2D7C346-654E-D756-DB21-6C4AB96FCB47}"/>
              </a:ext>
            </a:extLst>
          </p:cNvPr>
          <p:cNvSpPr txBox="1"/>
          <p:nvPr/>
        </p:nvSpPr>
        <p:spPr>
          <a:xfrm>
            <a:off x="85134" y="1784627"/>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病床利用率を高水準に維持するため、平均在院日数の適正化に向けベッドコントロール手法・仕組みを構築する。</a:t>
            </a:r>
          </a:p>
          <a:p>
            <a:pPr>
              <a:lnSpc>
                <a:spcPct val="110000"/>
              </a:lnSpc>
            </a:pPr>
            <a:r>
              <a:rPr kumimoji="1" lang="ja-JP" altLang="en-US" sz="1200" dirty="0">
                <a:latin typeface="Meiryo UI" panose="020B0604030504040204" pitchFamily="50" charset="-128"/>
                <a:ea typeface="Meiryo UI" panose="020B0604030504040204" pitchFamily="50" charset="-128"/>
              </a:rPr>
              <a:t>・　大きな方向性としては、ベッドコントロール権限の移譲に加え、退院日調整の手法の見直しを行う。</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年度は</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病棟での推進強化を図り、</a:t>
            </a:r>
            <a:r>
              <a:rPr kumimoji="1" lang="en-US" altLang="ja-JP" sz="1200" dirty="0">
                <a:latin typeface="Meiryo UI" panose="020B0604030504040204" pitchFamily="50" charset="-128"/>
                <a:ea typeface="Meiryo UI" panose="020B0604030504040204" pitchFamily="50" charset="-128"/>
              </a:rPr>
              <a:t>R8</a:t>
            </a:r>
            <a:r>
              <a:rPr kumimoji="1" lang="ja-JP" altLang="en-US" sz="1200" dirty="0">
                <a:latin typeface="Meiryo UI" panose="020B0604030504040204" pitchFamily="50" charset="-128"/>
                <a:ea typeface="Meiryo UI" panose="020B0604030504040204" pitchFamily="50" charset="-128"/>
              </a:rPr>
              <a:t>年度</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月より全病棟への更なる強化に向けたベッドコントロールの見直しを図って行く。</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93653442-9338-B438-1754-D2BDC5ADB55F}"/>
              </a:ext>
            </a:extLst>
          </p:cNvPr>
          <p:cNvGraphicFramePr>
            <a:graphicFrameLocks noGrp="1"/>
          </p:cNvGraphicFramePr>
          <p:nvPr>
            <p:extLst>
              <p:ext uri="{D42A27DB-BD31-4B8C-83A1-F6EECF244321}">
                <p14:modId xmlns:p14="http://schemas.microsoft.com/office/powerpoint/2010/main" val="150826005"/>
              </p:ext>
            </p:extLst>
          </p:nvPr>
        </p:nvGraphicFramePr>
        <p:xfrm>
          <a:off x="126000" y="2655903"/>
          <a:ext cx="8892000" cy="3891461"/>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672000">
                  <a:extLst>
                    <a:ext uri="{9D8B030D-6E8A-4147-A177-3AD203B41FA5}">
                      <a16:colId xmlns:a16="http://schemas.microsoft.com/office/drawing/2014/main" val="561421578"/>
                    </a:ext>
                  </a:extLst>
                </a:gridCol>
                <a:gridCol w="1800000">
                  <a:extLst>
                    <a:ext uri="{9D8B030D-6E8A-4147-A177-3AD203B41FA5}">
                      <a16:colId xmlns:a16="http://schemas.microsoft.com/office/drawing/2014/main" val="795060188"/>
                    </a:ext>
                  </a:extLst>
                </a:gridCol>
              </a:tblGrid>
              <a:tr h="319448">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357201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ベッドコントロール権限の移譲</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退院調整の運用フロー見直し</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各診療科・各病棟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これまで退院日の調整を個別医師が行っていたが、病院全体の病床マネジメント機能を高めるために、退院調整方法の見直しを図る。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退院調整方法の見直しによって、①医師の負担軽減　②他職種介入による手厚い退院支援の実施（指導料・加算の取得）③退院日の集中による現場負担軽減（安全の担保）④病床利用率の高稼働維持　を目指す。</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具体的な手法として、ベッドコントロールセンターを設置し、担当者（主に、病棟看護師長）への退院日決定権限の移管を行った（</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月中旬～）。これにより、退院許可は医師、退院日決定はベッドコントロール病棟担当者が権限を持つ。</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さらに、退院調整に関する運用フローの見直しを図る。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今後の取組予定として、①パスの見直し、②症例ごとの入退院曜日の変更、③医師と病棟看護師の情報共有強化　</a:t>
                      </a:r>
                      <a:br>
                        <a:rPr kumimoji="1" lang="en-US" altLang="ja-JP" sz="1050" dirty="0">
                          <a:solidFill>
                            <a:schemeClr val="tx1"/>
                          </a:solidFill>
                          <a:latin typeface="Meiryo UI" panose="020B0604030504040204" pitchFamily="50" charset="-128"/>
                          <a:ea typeface="Meiryo UI" panose="020B0604030504040204" pitchFamily="50" charset="-128"/>
                        </a:rPr>
                      </a:br>
                      <a:r>
                        <a:rPr kumimoji="1" lang="ja-JP" altLang="en-US" sz="1050" dirty="0">
                          <a:solidFill>
                            <a:schemeClr val="tx1"/>
                          </a:solidFill>
                          <a:latin typeface="Meiryo UI" panose="020B0604030504040204" pitchFamily="50" charset="-128"/>
                          <a:ea typeface="Meiryo UI" panose="020B0604030504040204" pitchFamily="50" charset="-128"/>
                        </a:rPr>
                        <a:t>を実施し、病床利用率を高水準、かつ、曜日の変動なく平準化できるベッドコントロール手法・仕組みを構築する。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月～令和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月に</a:t>
                      </a:r>
                      <a:r>
                        <a:rPr kumimoji="1" lang="en-US" altLang="ja-JP" sz="1050" dirty="0">
                          <a:solidFill>
                            <a:schemeClr val="tx1"/>
                          </a:solidFill>
                          <a:latin typeface="Meiryo UI" panose="020B0604030504040204" pitchFamily="50" charset="-128"/>
                          <a:ea typeface="Meiryo UI" panose="020B0604030504040204" pitchFamily="50" charset="-128"/>
                        </a:rPr>
                        <a:t>5C</a:t>
                      </a:r>
                      <a:r>
                        <a:rPr kumimoji="1" lang="ja-JP" altLang="en-US" sz="1050" dirty="0">
                          <a:solidFill>
                            <a:schemeClr val="tx1"/>
                          </a:solidFill>
                          <a:latin typeface="Meiryo UI" panose="020B0604030504040204" pitchFamily="50" charset="-128"/>
                          <a:ea typeface="Meiryo UI" panose="020B0604030504040204" pitchFamily="50" charset="-128"/>
                        </a:rPr>
                        <a:t>さくら病棟をパイロットケースとして見直しを実施。令和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月より全病棟へ改善事例の展開を実施。</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bl>
          </a:graphicData>
        </a:graphic>
      </p:graphicFrame>
      <p:sp>
        <p:nvSpPr>
          <p:cNvPr id="6" name="テキスト ボックス 5">
            <a:extLst>
              <a:ext uri="{FF2B5EF4-FFF2-40B4-BE49-F238E27FC236}">
                <a16:creationId xmlns:a16="http://schemas.microsoft.com/office/drawing/2014/main" id="{6351620A-427D-BD77-3D4B-99F43CED54BE}"/>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
        <p:nvSpPr>
          <p:cNvPr id="9" name="四角形: 角を丸くする 8">
            <a:extLst>
              <a:ext uri="{FF2B5EF4-FFF2-40B4-BE49-F238E27FC236}">
                <a16:creationId xmlns:a16="http://schemas.microsoft.com/office/drawing/2014/main" id="{310FC384-5A79-B57A-43C7-A72E83836D25}"/>
              </a:ext>
            </a:extLst>
          </p:cNvPr>
          <p:cNvSpPr/>
          <p:nvPr/>
        </p:nvSpPr>
        <p:spPr>
          <a:xfrm>
            <a:off x="172664" y="3049637"/>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233750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2000" y="46800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１）超高齢・人口減少社会の到来</a:t>
            </a:r>
          </a:p>
        </p:txBody>
      </p:sp>
      <p:sp>
        <p:nvSpPr>
          <p:cNvPr id="5" name="テキスト ボックス 4">
            <a:extLst>
              <a:ext uri="{FF2B5EF4-FFF2-40B4-BE49-F238E27FC236}">
                <a16:creationId xmlns:a16="http://schemas.microsoft.com/office/drawing/2014/main" id="{76A7A227-A84B-4E62-A9F2-C9F8DAD674DC}"/>
              </a:ext>
            </a:extLst>
          </p:cNvPr>
          <p:cNvSpPr txBox="1"/>
          <p:nvPr/>
        </p:nvSpPr>
        <p:spPr>
          <a:xfrm>
            <a:off x="185293" y="2605071"/>
            <a:ext cx="3277577"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年齢階層別人口・将来人口推計</a:t>
            </a:r>
          </a:p>
        </p:txBody>
      </p:sp>
      <p:sp>
        <p:nvSpPr>
          <p:cNvPr id="11" name="テキスト ボックス 10">
            <a:extLst>
              <a:ext uri="{FF2B5EF4-FFF2-40B4-BE49-F238E27FC236}">
                <a16:creationId xmlns:a16="http://schemas.microsoft.com/office/drawing/2014/main" id="{8DE4E7F7-D572-40FC-8548-2B8D1C9F5717}"/>
              </a:ext>
            </a:extLst>
          </p:cNvPr>
          <p:cNvSpPr txBox="1"/>
          <p:nvPr/>
        </p:nvSpPr>
        <p:spPr>
          <a:xfrm>
            <a:off x="72000" y="844410"/>
            <a:ext cx="8999999" cy="1815882"/>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大阪府では、今後、総人口の減少が見込まれる一方、高齢者人口は令和</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年をピークにその後減少するものの、高齢化</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率は増加する見込み。</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また、生産年齢人口の減少を背景とする労働供給の制約により、医師、看護師をはじめとする医療従事者の確保はこれ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まで以上に困難になることが見込まれる。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「新たな地域医療構想に関するとりまとめ」</a:t>
            </a:r>
            <a:r>
              <a:rPr kumimoji="1" lang="ja-JP" altLang="en-US" sz="1100" dirty="0">
                <a:latin typeface="Meiryo UI" panose="020B0604030504040204" pitchFamily="50" charset="-128"/>
                <a:ea typeface="Meiryo UI" panose="020B0604030504040204" pitchFamily="50" charset="-128"/>
              </a:rPr>
              <a:t>（令和８年</a:t>
            </a: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19</a:t>
            </a:r>
            <a:r>
              <a:rPr kumimoji="1" lang="ja-JP" altLang="en-US" sz="1100" dirty="0">
                <a:latin typeface="Meiryo UI" panose="020B0604030504040204" pitchFamily="50" charset="-128"/>
                <a:ea typeface="Meiryo UI" panose="020B0604030504040204" pitchFamily="50" charset="-128"/>
              </a:rPr>
              <a:t>日地域医療構想及び医療計画等に関する検討会）</a:t>
            </a:r>
            <a:r>
              <a:rPr kumimoji="1" lang="ja-JP" altLang="en-US" sz="1400" dirty="0">
                <a:latin typeface="Meiryo UI" panose="020B0604030504040204" pitchFamily="50" charset="-128"/>
                <a:ea typeface="Meiryo UI" panose="020B0604030504040204" pitchFamily="50" charset="-128"/>
              </a:rPr>
              <a:t>においても、高齢化率 </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の高まりに伴い増加する高齢者救急など、医療・介護の複合ニーズを有する高齢者への対応力強化のほか、医療の質や医 </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療従事者の確保、医療</a:t>
            </a:r>
            <a:r>
              <a:rPr kumimoji="1" lang="en-US" altLang="ja-JP" sz="1400" dirty="0">
                <a:latin typeface="Meiryo UI" panose="020B0604030504040204" pitchFamily="50" charset="-128"/>
                <a:ea typeface="Meiryo UI" panose="020B0604030504040204" pitchFamily="50" charset="-128"/>
              </a:rPr>
              <a:t>DX</a:t>
            </a:r>
            <a:r>
              <a:rPr kumimoji="1" lang="ja-JP" altLang="en-US" sz="1400" dirty="0">
                <a:latin typeface="Meiryo UI" panose="020B0604030504040204" pitchFamily="50" charset="-128"/>
                <a:ea typeface="Meiryo UI" panose="020B0604030504040204" pitchFamily="50" charset="-128"/>
              </a:rPr>
              <a:t>の推進などによる生産性の向上を図り、医療機能を維持することが求められている。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加えて、出生数の減少に伴う</a:t>
            </a:r>
            <a:r>
              <a:rPr kumimoji="1" lang="en-US" altLang="ja-JP" sz="1400" dirty="0">
                <a:latin typeface="Meiryo UI" panose="020B0604030504040204" pitchFamily="50" charset="-128"/>
                <a:ea typeface="Meiryo UI" panose="020B0604030504040204" pitchFamily="50" charset="-128"/>
              </a:rPr>
              <a:t>14</a:t>
            </a:r>
            <a:r>
              <a:rPr kumimoji="1" lang="ja-JP" altLang="en-US" sz="1400" dirty="0">
                <a:latin typeface="Meiryo UI" panose="020B0604030504040204" pitchFamily="50" charset="-128"/>
                <a:ea typeface="Meiryo UI" panose="020B0604030504040204" pitchFamily="50" charset="-128"/>
              </a:rPr>
              <a:t>歳以下人口の減少も見込まれ、小児周産期医療の需要減も見据えた対応が必要となる。</a:t>
            </a:r>
            <a:endParaRPr kumimoji="1" lang="en-US" altLang="ja-JP" sz="1400" strike="sngStrike"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7FA3DDF-1E83-4B56-828D-89A8EFA905EF}"/>
              </a:ext>
            </a:extLst>
          </p:cNvPr>
          <p:cNvSpPr txBox="1"/>
          <p:nvPr/>
        </p:nvSpPr>
        <p:spPr>
          <a:xfrm>
            <a:off x="0" y="0"/>
            <a:ext cx="9144000" cy="369332"/>
          </a:xfrm>
          <a:prstGeom prst="rect">
            <a:avLst/>
          </a:prstGeom>
          <a:solidFill>
            <a:srgbClr val="002D89"/>
          </a:solidFill>
          <a:ln>
            <a:noFill/>
          </a:ln>
        </p:spPr>
        <p:txBody>
          <a:bodyPr wrap="square" rtlCol="0">
            <a:spAutoFit/>
          </a:bodyPr>
          <a:lstStyle/>
          <a:p>
            <a:r>
              <a:rPr lang="ja-JP" altLang="en-US" b="1">
                <a:solidFill>
                  <a:schemeClr val="bg1"/>
                </a:solidFill>
                <a:latin typeface="Meiryo UI" panose="020B0604030504040204" pitchFamily="50" charset="-128"/>
                <a:ea typeface="Meiryo UI" panose="020B0604030504040204" pitchFamily="50" charset="-128"/>
              </a:rPr>
              <a:t>２．</a:t>
            </a:r>
            <a:r>
              <a:rPr lang="ja-JP" altLang="en-US" sz="1800" b="1">
                <a:solidFill>
                  <a:schemeClr val="bg1"/>
                </a:solidFill>
                <a:latin typeface="Meiryo UI" panose="020B0604030504040204" pitchFamily="50" charset="-128"/>
                <a:ea typeface="Meiryo UI" panose="020B0604030504040204" pitchFamily="50" charset="-128"/>
              </a:rPr>
              <a:t>医療機関を取り巻く環境・医療需要等の動向</a:t>
            </a:r>
            <a:endParaRPr lang="ja-JP" altLang="en-US" b="1">
              <a:solidFill>
                <a:schemeClr val="bg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AA4A7C3-2E4F-9B19-F3DE-5EA40765E4A7}"/>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2</a:t>
            </a:r>
          </a:p>
        </p:txBody>
      </p:sp>
      <p:pic>
        <p:nvPicPr>
          <p:cNvPr id="6" name="図 5">
            <a:extLst>
              <a:ext uri="{FF2B5EF4-FFF2-40B4-BE49-F238E27FC236}">
                <a16:creationId xmlns:a16="http://schemas.microsoft.com/office/drawing/2014/main" id="{22DB6734-7721-4635-A08D-3BF99A1AD45C}"/>
              </a:ext>
            </a:extLst>
          </p:cNvPr>
          <p:cNvPicPr>
            <a:picLocks noChangeAspect="1"/>
          </p:cNvPicPr>
          <p:nvPr/>
        </p:nvPicPr>
        <p:blipFill>
          <a:blip r:embed="rId2"/>
          <a:stretch>
            <a:fillRect/>
          </a:stretch>
        </p:blipFill>
        <p:spPr>
          <a:xfrm>
            <a:off x="185293" y="2882070"/>
            <a:ext cx="8059611" cy="3920068"/>
          </a:xfrm>
          <a:prstGeom prst="rect">
            <a:avLst/>
          </a:prstGeom>
        </p:spPr>
      </p:pic>
    </p:spTree>
    <p:extLst>
      <p:ext uri="{BB962C8B-B14F-4D97-AF65-F5344CB8AC3E}">
        <p14:creationId xmlns:p14="http://schemas.microsoft.com/office/powerpoint/2010/main" val="68514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A20EC-8137-B502-0E15-44E81B852DF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1DE3516-0A10-CDAF-5FEE-8715DF9A95F3}"/>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4D0B3F85-6299-61AB-6B2B-55F22BE5176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DE76CC96-3AE1-8734-A199-14068F5394EF}"/>
              </a:ext>
            </a:extLst>
          </p:cNvPr>
          <p:cNvSpPr txBox="1"/>
          <p:nvPr/>
        </p:nvSpPr>
        <p:spPr>
          <a:xfrm>
            <a:off x="85134" y="613191"/>
            <a:ext cx="588894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ベッドコントロールの見直し</a:t>
            </a:r>
          </a:p>
        </p:txBody>
      </p:sp>
      <p:sp>
        <p:nvSpPr>
          <p:cNvPr id="19" name="テキスト ボックス 18">
            <a:extLst>
              <a:ext uri="{FF2B5EF4-FFF2-40B4-BE49-F238E27FC236}">
                <a16:creationId xmlns:a16="http://schemas.microsoft.com/office/drawing/2014/main" id="{4EA5BA7F-8433-662B-2C9F-B08294B8DF5F}"/>
              </a:ext>
            </a:extLst>
          </p:cNvPr>
          <p:cNvSpPr txBox="1"/>
          <p:nvPr/>
        </p:nvSpPr>
        <p:spPr>
          <a:xfrm>
            <a:off x="85134" y="939388"/>
            <a:ext cx="8973732" cy="2712794"/>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年度の病床利用率</a:t>
            </a:r>
            <a:r>
              <a:rPr kumimoji="1" lang="en-US" altLang="ja-JP" sz="1200" dirty="0">
                <a:latin typeface="Meiryo UI" panose="020B0604030504040204" pitchFamily="50" charset="-128"/>
                <a:ea typeface="Meiryo UI" panose="020B0604030504040204" pitchFamily="50" charset="-128"/>
              </a:rPr>
              <a:t>81.1</a:t>
            </a:r>
            <a:r>
              <a:rPr kumimoji="1" lang="ja-JP" altLang="en-US" sz="1200" dirty="0">
                <a:latin typeface="Meiryo UI" panose="020B0604030504040204" pitchFamily="50" charset="-128"/>
                <a:ea typeface="Meiryo UI" panose="020B0604030504040204" pitchFamily="50" charset="-128"/>
              </a:rPr>
              <a:t>％ （一般病棟</a:t>
            </a:r>
            <a:r>
              <a:rPr kumimoji="1" lang="en-US" altLang="ja-JP" sz="1200" dirty="0">
                <a:latin typeface="Meiryo UI" panose="020B0604030504040204" pitchFamily="50" charset="-128"/>
                <a:ea typeface="Meiryo UI" panose="020B0604030504040204" pitchFamily="50" charset="-128"/>
              </a:rPr>
              <a:t>250</a:t>
            </a:r>
            <a:r>
              <a:rPr kumimoji="1" lang="ja-JP" altLang="en-US"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日）から病床利用率目標</a:t>
            </a:r>
            <a:r>
              <a:rPr kumimoji="1" lang="en-US" altLang="ja-JP" sz="1200" dirty="0">
                <a:latin typeface="Meiryo UI" panose="020B0604030504040204" pitchFamily="50" charset="-128"/>
                <a:ea typeface="Meiryo UI" panose="020B0604030504040204" pitchFamily="50" charset="-128"/>
              </a:rPr>
              <a:t>84.5</a:t>
            </a:r>
            <a:r>
              <a:rPr kumimoji="1" lang="ja-JP" altLang="en-US" sz="1200" dirty="0">
                <a:latin typeface="Meiryo UI" panose="020B0604030504040204" pitchFamily="50" charset="-128"/>
                <a:ea typeface="Meiryo UI" panose="020B0604030504040204" pitchFamily="50" charset="-128"/>
              </a:rPr>
              <a:t>％ （一般病棟</a:t>
            </a:r>
            <a:r>
              <a:rPr kumimoji="1" lang="en-US" altLang="ja-JP" sz="1200" dirty="0">
                <a:latin typeface="Meiryo UI" panose="020B0604030504040204" pitchFamily="50" charset="-128"/>
                <a:ea typeface="Meiryo UI" panose="020B0604030504040204" pitchFamily="50" charset="-128"/>
              </a:rPr>
              <a:t>260</a:t>
            </a:r>
            <a:r>
              <a:rPr kumimoji="1" lang="ja-JP" altLang="en-US"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日）まで向上を図る。</a:t>
            </a:r>
            <a:br>
              <a:rPr kumimoji="1" lang="en-US" altLang="ja-JP" sz="1200" dirty="0">
                <a:latin typeface="Meiryo UI" panose="020B0604030504040204" pitchFamily="50" charset="-128"/>
                <a:ea typeface="Meiryo UI" panose="020B0604030504040204" pitchFamily="50" charset="-128"/>
              </a:rPr>
            </a:b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病床利用率は、病床削減後の</a:t>
            </a:r>
            <a:r>
              <a:rPr kumimoji="1" lang="en-US" altLang="ja-JP" sz="1200" dirty="0">
                <a:latin typeface="Meiryo UI" panose="020B0604030504040204" pitchFamily="50" charset="-128"/>
                <a:ea typeface="Meiryo UI" panose="020B0604030504040204" pitchFamily="50" charset="-128"/>
              </a:rPr>
              <a:t>308</a:t>
            </a:r>
            <a:r>
              <a:rPr kumimoji="1" lang="ja-JP" altLang="en-US" sz="1200" dirty="0">
                <a:latin typeface="Meiryo UI" panose="020B0604030504040204" pitchFamily="50" charset="-128"/>
                <a:ea typeface="Meiryo UI" panose="020B0604030504040204" pitchFamily="50" charset="-128"/>
              </a:rPr>
              <a:t>床に対する数値</a:t>
            </a: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en-US" altLang="ja-JP" sz="1200" dirty="0">
                <a:latin typeface="Meiryo UI" panose="020B0604030504040204" pitchFamily="50" charset="-128"/>
                <a:ea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額には、ベッドコントロールの見直し、及び地域連携・救急受入体制強化の</a:t>
            </a:r>
            <a:r>
              <a:rPr kumimoji="1" lang="zh-TW" altLang="en-US" sz="1200" dirty="0">
                <a:latin typeface="Meiryo UI" panose="020B0604030504040204" pitchFamily="50" charset="-128"/>
                <a:ea typeface="Meiryo UI" panose="020B0604030504040204" pitchFamily="50" charset="-128"/>
              </a:rPr>
              <a:t>取組</a:t>
            </a:r>
            <a:r>
              <a:rPr kumimoji="1" lang="ja-JP" altLang="en-US" sz="1200" dirty="0">
                <a:latin typeface="Meiryo UI" panose="020B0604030504040204" pitchFamily="50" charset="-128"/>
                <a:ea typeface="Meiryo UI" panose="020B0604030504040204" pitchFamily="50" charset="-128"/>
              </a:rPr>
              <a:t>も含む。</a:t>
            </a: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A696810-9FB5-6506-6C88-F22AAA5DF6EB}"/>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38</a:t>
            </a:r>
          </a:p>
        </p:txBody>
      </p:sp>
      <p:sp>
        <p:nvSpPr>
          <p:cNvPr id="8" name="テキスト ボックス 7">
            <a:extLst>
              <a:ext uri="{FF2B5EF4-FFF2-40B4-BE49-F238E27FC236}">
                <a16:creationId xmlns:a16="http://schemas.microsoft.com/office/drawing/2014/main" id="{FFD5D5F9-DADC-70B2-3A00-66879156C481}"/>
              </a:ext>
            </a:extLst>
          </p:cNvPr>
          <p:cNvSpPr txBox="1"/>
          <p:nvPr/>
        </p:nvSpPr>
        <p:spPr>
          <a:xfrm>
            <a:off x="7907265" y="1532823"/>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6" name="テキスト ボックス 5">
            <a:extLst>
              <a:ext uri="{FF2B5EF4-FFF2-40B4-BE49-F238E27FC236}">
                <a16:creationId xmlns:a16="http://schemas.microsoft.com/office/drawing/2014/main" id="{C6E7CEED-5DC9-2041-7451-5E800866EBCC}"/>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graphicFrame>
        <p:nvGraphicFramePr>
          <p:cNvPr id="12" name="表 11">
            <a:extLst>
              <a:ext uri="{FF2B5EF4-FFF2-40B4-BE49-F238E27FC236}">
                <a16:creationId xmlns:a16="http://schemas.microsoft.com/office/drawing/2014/main" id="{6BF7DC5F-C195-F1DB-DEA2-53A68FFF02A6}"/>
              </a:ext>
            </a:extLst>
          </p:cNvPr>
          <p:cNvGraphicFramePr>
            <a:graphicFrameLocks noGrp="1"/>
          </p:cNvGraphicFramePr>
          <p:nvPr>
            <p:extLst>
              <p:ext uri="{D42A27DB-BD31-4B8C-83A1-F6EECF244321}">
                <p14:modId xmlns:p14="http://schemas.microsoft.com/office/powerpoint/2010/main" val="2814532185"/>
              </p:ext>
            </p:extLst>
          </p:nvPr>
        </p:nvGraphicFramePr>
        <p:xfrm>
          <a:off x="150056" y="1815619"/>
          <a:ext cx="8640000" cy="1291688"/>
        </p:xfrm>
        <a:graphic>
          <a:graphicData uri="http://schemas.openxmlformats.org/drawingml/2006/table">
            <a:tbl>
              <a:tblPr>
                <a:tableStyleId>{2D5ABB26-0587-4C30-8999-92F81FD0307C}</a:tableStyleId>
              </a:tblPr>
              <a:tblGrid>
                <a:gridCol w="4320000">
                  <a:extLst>
                    <a:ext uri="{9D8B030D-6E8A-4147-A177-3AD203B41FA5}">
                      <a16:colId xmlns:a16="http://schemas.microsoft.com/office/drawing/2014/main" val="3188298473"/>
                    </a:ext>
                  </a:extLst>
                </a:gridCol>
                <a:gridCol w="720000">
                  <a:extLst>
                    <a:ext uri="{9D8B030D-6E8A-4147-A177-3AD203B41FA5}">
                      <a16:colId xmlns:a16="http://schemas.microsoft.com/office/drawing/2014/main" val="422241363"/>
                    </a:ext>
                  </a:extLst>
                </a:gridCol>
                <a:gridCol w="720000">
                  <a:extLst>
                    <a:ext uri="{9D8B030D-6E8A-4147-A177-3AD203B41FA5}">
                      <a16:colId xmlns:a16="http://schemas.microsoft.com/office/drawing/2014/main" val="1884991970"/>
                    </a:ext>
                  </a:extLst>
                </a:gridCol>
                <a:gridCol w="720000">
                  <a:extLst>
                    <a:ext uri="{9D8B030D-6E8A-4147-A177-3AD203B41FA5}">
                      <a16:colId xmlns:a16="http://schemas.microsoft.com/office/drawing/2014/main" val="1108233497"/>
                    </a:ext>
                  </a:extLst>
                </a:gridCol>
                <a:gridCol w="720000">
                  <a:extLst>
                    <a:ext uri="{9D8B030D-6E8A-4147-A177-3AD203B41FA5}">
                      <a16:colId xmlns:a16="http://schemas.microsoft.com/office/drawing/2014/main" val="3453234629"/>
                    </a:ext>
                  </a:extLst>
                </a:gridCol>
                <a:gridCol w="720000">
                  <a:extLst>
                    <a:ext uri="{9D8B030D-6E8A-4147-A177-3AD203B41FA5}">
                      <a16:colId xmlns:a16="http://schemas.microsoft.com/office/drawing/2014/main" val="2341418725"/>
                    </a:ext>
                  </a:extLst>
                </a:gridCol>
                <a:gridCol w="720000">
                  <a:extLst>
                    <a:ext uri="{9D8B030D-6E8A-4147-A177-3AD203B41FA5}">
                      <a16:colId xmlns:a16="http://schemas.microsoft.com/office/drawing/2014/main" val="264964434"/>
                    </a:ext>
                  </a:extLst>
                </a:gridCol>
              </a:tblGrid>
              <a:tr h="438088">
                <a:tc>
                  <a:txBody>
                    <a:bodyPr/>
                    <a:lstStyle/>
                    <a:p>
                      <a:pPr algn="ctr" rtl="0"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実施事項</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rgbClr val="000000"/>
                          </a:solidFill>
                          <a:effectLst/>
                          <a:latin typeface="Meiryo UI" panose="020B0604030504040204" pitchFamily="50" charset="-128"/>
                          <a:ea typeface="Meiryo UI" panose="020B0604030504040204" pitchFamily="50" charset="-128"/>
                        </a:rPr>
                        <a:t>R7</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br>
                        <a:rPr lang="ja-JP" altLang="en-US" sz="1050" b="0" i="0" u="none" strike="noStrike">
                          <a:solidFill>
                            <a:srgbClr val="000000"/>
                          </a:solidFill>
                          <a:effectLst/>
                          <a:latin typeface="Meiryo UI" panose="020B0604030504040204" pitchFamily="50" charset="-128"/>
                          <a:ea typeface="Meiryo UI" panose="020B0604030504040204" pitchFamily="50" charset="-128"/>
                        </a:rPr>
                      </a:br>
                      <a:r>
                        <a:rPr lang="ja-JP" altLang="en-US" sz="1050" b="0" i="0" u="none" strike="noStrike">
                          <a:solidFill>
                            <a:srgbClr val="000000"/>
                          </a:solidFill>
                          <a:effectLst/>
                          <a:latin typeface="Meiryo UI" panose="020B0604030504040204" pitchFamily="50" charset="-128"/>
                          <a:ea typeface="Meiryo UI" panose="020B0604030504040204" pitchFamily="50" charset="-128"/>
                        </a:rPr>
                        <a:t>下半期</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rgbClr val="000000"/>
                          </a:solidFill>
                          <a:effectLst/>
                          <a:latin typeface="Meiryo UI" panose="020B0604030504040204" pitchFamily="50" charset="-128"/>
                          <a:ea typeface="Meiryo UI" panose="020B0604030504040204" pitchFamily="50" charset="-128"/>
                        </a:rPr>
                        <a:t>R8</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rgbClr val="000000"/>
                          </a:solidFill>
                          <a:effectLst/>
                          <a:latin typeface="Meiryo UI" panose="020B0604030504040204" pitchFamily="50" charset="-128"/>
                          <a:ea typeface="Meiryo UI" panose="020B0604030504040204" pitchFamily="50" charset="-128"/>
                        </a:rPr>
                        <a:t>R9</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rgbClr val="000000"/>
                          </a:solidFill>
                          <a:effectLst/>
                          <a:latin typeface="Meiryo UI" panose="020B0604030504040204" pitchFamily="50" charset="-128"/>
                          <a:ea typeface="Meiryo UI" panose="020B0604030504040204" pitchFamily="50" charset="-128"/>
                        </a:rPr>
                        <a:t>R10</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rgbClr val="000000"/>
                          </a:solidFill>
                          <a:effectLst/>
                          <a:latin typeface="Meiryo UI" panose="020B0604030504040204" pitchFamily="50" charset="-128"/>
                          <a:ea typeface="Meiryo UI" panose="020B0604030504040204" pitchFamily="50" charset="-128"/>
                        </a:rPr>
                        <a:t>R11</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rgbClr val="000000"/>
                          </a:solidFill>
                          <a:effectLst/>
                          <a:latin typeface="Meiryo UI" panose="020B0604030504040204" pitchFamily="50" charset="-128"/>
                          <a:ea typeface="Meiryo UI" panose="020B0604030504040204" pitchFamily="50" charset="-128"/>
                        </a:rPr>
                        <a:t>R12</a:t>
                      </a:r>
                      <a:r>
                        <a:rPr lang="ja-JP" altLang="en-US" sz="1050" b="0" i="0" u="none" strike="noStrike">
                          <a:solidFill>
                            <a:srgbClr val="000000"/>
                          </a:solidFill>
                          <a:effectLst/>
                          <a:latin typeface="Meiryo UI" panose="020B0604030504040204" pitchFamily="50" charset="-128"/>
                          <a:ea typeface="Meiryo UI" panose="020B0604030504040204" pitchFamily="50" charset="-128"/>
                        </a:rPr>
                        <a:t>年度</a:t>
                      </a: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26800">
                <a:tc>
                  <a:txBody>
                    <a:bodyPr/>
                    <a:lstStyle/>
                    <a:p>
                      <a:pPr algn="l" rtl="0"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ベッドコントロール見直し等による病床利用率の向上</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rtl="0" fontAlgn="ctr">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1437245"/>
                  </a:ext>
                </a:extLst>
              </a:tr>
              <a:tr h="426800">
                <a:tc>
                  <a:txBody>
                    <a:bodyPr/>
                    <a:lstStyle/>
                    <a:p>
                      <a:pPr algn="ctr" rtl="0"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合計</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6000" marT="36000" marB="3600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buNone/>
                      </a:pP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rtl="0" fontAlgn="ctr">
                        <a:buNone/>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183,313</a:t>
                      </a:r>
                      <a:endParaRPr lang="en-US" altLang="ja-JP" sz="105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522071"/>
                  </a:ext>
                </a:extLst>
              </a:tr>
            </a:tbl>
          </a:graphicData>
        </a:graphic>
      </p:graphicFrame>
      <p:sp>
        <p:nvSpPr>
          <p:cNvPr id="10" name="四角形: 角を丸くする 9">
            <a:extLst>
              <a:ext uri="{FF2B5EF4-FFF2-40B4-BE49-F238E27FC236}">
                <a16:creationId xmlns:a16="http://schemas.microsoft.com/office/drawing/2014/main" id="{D743F9D1-2AEE-69EE-47E8-5FD269B8B0C0}"/>
              </a:ext>
            </a:extLst>
          </p:cNvPr>
          <p:cNvSpPr/>
          <p:nvPr/>
        </p:nvSpPr>
        <p:spPr>
          <a:xfrm>
            <a:off x="154691" y="2170321"/>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3642393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1179-1171-77C1-0742-8AE88DD5E23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9EA12C-FCBD-0521-25A0-B4EBB78935A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35A44FA2-315F-AFCD-97F0-D464941640D6}"/>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0A616D81-BDD5-339D-EE7B-F35DCC8E4329}"/>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エ　機能評価係数</a:t>
            </a:r>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の向上</a:t>
            </a:r>
          </a:p>
        </p:txBody>
      </p:sp>
      <p:sp>
        <p:nvSpPr>
          <p:cNvPr id="20" name="テキスト ボックス 19">
            <a:extLst>
              <a:ext uri="{FF2B5EF4-FFF2-40B4-BE49-F238E27FC236}">
                <a16:creationId xmlns:a16="http://schemas.microsoft.com/office/drawing/2014/main" id="{47FB3862-B30A-A879-1790-C74C8574E638}"/>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機能評価係数</a:t>
            </a:r>
            <a:r>
              <a:rPr kumimoji="1" lang="en-US" altLang="ja-JP" sz="1200" dirty="0">
                <a:latin typeface="Meiryo UI" panose="020B0604030504040204" pitchFamily="50" charset="-128"/>
                <a:ea typeface="Meiryo UI" panose="020B0604030504040204" pitchFamily="50" charset="-128"/>
              </a:rPr>
              <a:t>Ⅱ</a:t>
            </a:r>
            <a:r>
              <a:rPr kumimoji="1" lang="ja-JP" altLang="en-US" sz="1200" dirty="0">
                <a:latin typeface="Meiryo UI" panose="020B0604030504040204" pitchFamily="50" charset="-128"/>
                <a:ea typeface="Meiryo UI" panose="020B0604030504040204" pitchFamily="50" charset="-128"/>
              </a:rPr>
              <a:t>を高水準で維持できるよう院内の管理手法を検討する。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機能評価係数</a:t>
            </a:r>
            <a:r>
              <a:rPr kumimoji="1" lang="en-US" altLang="ja-JP" sz="1200" dirty="0">
                <a:latin typeface="Meiryo UI" panose="020B0604030504040204" pitchFamily="50" charset="-128"/>
                <a:ea typeface="Meiryo UI" panose="020B0604030504040204" pitchFamily="50" charset="-128"/>
              </a:rPr>
              <a:t>Ⅱ</a:t>
            </a:r>
            <a:r>
              <a:rPr kumimoji="1" lang="ja-JP" altLang="en-US" sz="1200" dirty="0">
                <a:latin typeface="Meiryo UI" panose="020B0604030504040204" pitchFamily="50" charset="-128"/>
                <a:ea typeface="Meiryo UI" panose="020B0604030504040204" pitchFamily="50" charset="-128"/>
              </a:rPr>
              <a:t>単独での改善を図るのではなく、機能評価係数</a:t>
            </a:r>
            <a:r>
              <a:rPr kumimoji="1" lang="en-US" altLang="ja-JP" sz="1200" dirty="0">
                <a:latin typeface="Meiryo UI" panose="020B0604030504040204" pitchFamily="50" charset="-128"/>
                <a:ea typeface="Meiryo UI" panose="020B0604030504040204" pitchFamily="50" charset="-128"/>
              </a:rPr>
              <a:t>Ⅱ</a:t>
            </a:r>
            <a:r>
              <a:rPr kumimoji="1" lang="ja-JP" altLang="en-US" sz="1200" dirty="0">
                <a:latin typeface="Meiryo UI" panose="020B0604030504040204" pitchFamily="50" charset="-128"/>
                <a:ea typeface="Meiryo UI" panose="020B0604030504040204" pitchFamily="50" charset="-128"/>
              </a:rPr>
              <a:t>（結果）に紐づくプロセス（例えば、効率性係数と平均在院日数）の</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両面を踏まえて、最も効果的な改善策を検討する。</a:t>
            </a:r>
          </a:p>
        </p:txBody>
      </p:sp>
      <p:sp>
        <p:nvSpPr>
          <p:cNvPr id="30" name="テキスト ボックス 29">
            <a:extLst>
              <a:ext uri="{FF2B5EF4-FFF2-40B4-BE49-F238E27FC236}">
                <a16:creationId xmlns:a16="http://schemas.microsoft.com/office/drawing/2014/main" id="{07449877-8861-7B8C-A53C-DF9B62AC0BE6}"/>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39</a:t>
            </a:r>
          </a:p>
        </p:txBody>
      </p:sp>
      <p:sp>
        <p:nvSpPr>
          <p:cNvPr id="7" name="テキスト ボックス 6">
            <a:extLst>
              <a:ext uri="{FF2B5EF4-FFF2-40B4-BE49-F238E27FC236}">
                <a16:creationId xmlns:a16="http://schemas.microsoft.com/office/drawing/2014/main" id="{B6EAB702-87F7-B577-039C-A03057D6C280}"/>
              </a:ext>
            </a:extLst>
          </p:cNvPr>
          <p:cNvSpPr txBox="1"/>
          <p:nvPr/>
        </p:nvSpPr>
        <p:spPr>
          <a:xfrm>
            <a:off x="72000" y="1739834"/>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当センターでは、診療情報管理室及び医務局を中心として、各係数の更なる強化を図った。</a:t>
            </a:r>
          </a:p>
        </p:txBody>
      </p:sp>
      <p:sp>
        <p:nvSpPr>
          <p:cNvPr id="6" name="テキスト ボックス 5">
            <a:extLst>
              <a:ext uri="{FF2B5EF4-FFF2-40B4-BE49-F238E27FC236}">
                <a16:creationId xmlns:a16="http://schemas.microsoft.com/office/drawing/2014/main" id="{69CF0612-2088-2A01-E326-F55B3C71CDBD}"/>
              </a:ext>
            </a:extLst>
          </p:cNvPr>
          <p:cNvSpPr txBox="1"/>
          <p:nvPr/>
        </p:nvSpPr>
        <p:spPr>
          <a:xfrm>
            <a:off x="72000" y="4911587"/>
            <a:ext cx="8973732" cy="275204"/>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6A1A266A-AFAA-3A5B-A12C-97BFFF4879E2}"/>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graphicFrame>
        <p:nvGraphicFramePr>
          <p:cNvPr id="9" name="表 8">
            <a:extLst>
              <a:ext uri="{FF2B5EF4-FFF2-40B4-BE49-F238E27FC236}">
                <a16:creationId xmlns:a16="http://schemas.microsoft.com/office/drawing/2014/main" id="{47BF3FF5-763F-45AB-E21D-B300217359C0}"/>
              </a:ext>
            </a:extLst>
          </p:cNvPr>
          <p:cNvGraphicFramePr>
            <a:graphicFrameLocks noGrp="1"/>
          </p:cNvGraphicFramePr>
          <p:nvPr>
            <p:extLst>
              <p:ext uri="{D42A27DB-BD31-4B8C-83A1-F6EECF244321}">
                <p14:modId xmlns:p14="http://schemas.microsoft.com/office/powerpoint/2010/main" val="2820924162"/>
              </p:ext>
            </p:extLst>
          </p:nvPr>
        </p:nvGraphicFramePr>
        <p:xfrm>
          <a:off x="85134" y="2218031"/>
          <a:ext cx="8986867" cy="2674628"/>
        </p:xfrm>
        <a:graphic>
          <a:graphicData uri="http://schemas.openxmlformats.org/drawingml/2006/table">
            <a:tbl>
              <a:tblPr firstRow="1" bandRow="1">
                <a:tableStyleId>{2D5ABB26-0587-4C30-8999-92F81FD0307C}</a:tableStyleId>
              </a:tblPr>
              <a:tblGrid>
                <a:gridCol w="1269104">
                  <a:extLst>
                    <a:ext uri="{9D8B030D-6E8A-4147-A177-3AD203B41FA5}">
                      <a16:colId xmlns:a16="http://schemas.microsoft.com/office/drawing/2014/main" val="1289735247"/>
                    </a:ext>
                  </a:extLst>
                </a:gridCol>
                <a:gridCol w="1192192">
                  <a:extLst>
                    <a:ext uri="{9D8B030D-6E8A-4147-A177-3AD203B41FA5}">
                      <a16:colId xmlns:a16="http://schemas.microsoft.com/office/drawing/2014/main" val="2252022619"/>
                    </a:ext>
                  </a:extLst>
                </a:gridCol>
                <a:gridCol w="4745621">
                  <a:extLst>
                    <a:ext uri="{9D8B030D-6E8A-4147-A177-3AD203B41FA5}">
                      <a16:colId xmlns:a16="http://schemas.microsoft.com/office/drawing/2014/main" val="561421578"/>
                    </a:ext>
                  </a:extLst>
                </a:gridCol>
                <a:gridCol w="1779950">
                  <a:extLst>
                    <a:ext uri="{9D8B030D-6E8A-4147-A177-3AD203B41FA5}">
                      <a16:colId xmlns:a16="http://schemas.microsoft.com/office/drawing/2014/main" val="795060188"/>
                    </a:ext>
                  </a:extLst>
                </a:gridCol>
              </a:tblGrid>
              <a:tr h="200696">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58384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効率性係数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診療情報管理室</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医務局</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・入院患者の</a:t>
                      </a:r>
                      <a:r>
                        <a:rPr kumimoji="1" lang="en-US" altLang="ja-JP" sz="1050" dirty="0">
                          <a:solidFill>
                            <a:schemeClr val="tx1"/>
                          </a:solidFill>
                          <a:latin typeface="Meiryo UI" panose="020B0604030504040204" pitchFamily="50" charset="-128"/>
                          <a:ea typeface="Meiryo UI" panose="020B0604030504040204" pitchFamily="50" charset="-128"/>
                        </a:rPr>
                        <a:t>DPC</a:t>
                      </a:r>
                      <a:r>
                        <a:rPr kumimoji="1" lang="ja-JP" altLang="en-US" sz="1050" dirty="0">
                          <a:solidFill>
                            <a:schemeClr val="tx1"/>
                          </a:solidFill>
                          <a:latin typeface="Meiryo UI" panose="020B0604030504040204" pitchFamily="50" charset="-128"/>
                          <a:ea typeface="Meiryo UI" panose="020B0604030504040204" pitchFamily="50" charset="-128"/>
                        </a:rPr>
                        <a:t>期間に関する現況データを院内ポータルにて配信し、期間</a:t>
                      </a:r>
                      <a:r>
                        <a:rPr kumimoji="1" lang="en-US" altLang="ja-JP" sz="1050" dirty="0">
                          <a:solidFill>
                            <a:schemeClr val="tx1"/>
                          </a:solidFill>
                          <a:latin typeface="Meiryo UI" panose="020B0604030504040204" pitchFamily="50" charset="-128"/>
                          <a:ea typeface="Meiryo UI" panose="020B0604030504040204" pitchFamily="50" charset="-128"/>
                        </a:rPr>
                        <a:t>Ⅱ</a:t>
                      </a:r>
                      <a:r>
                        <a:rPr kumimoji="1" lang="ja-JP" altLang="en-US" sz="1050" dirty="0">
                          <a:solidFill>
                            <a:schemeClr val="tx1"/>
                          </a:solidFill>
                          <a:latin typeface="Meiryo UI" panose="020B0604030504040204" pitchFamily="50" charset="-128"/>
                          <a:ea typeface="Meiryo UI" panose="020B0604030504040204" pitchFamily="50" charset="-128"/>
                        </a:rPr>
                        <a:t>以内の退院調整の一助とした。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・期間</a:t>
                      </a:r>
                      <a:r>
                        <a:rPr kumimoji="1" lang="en-US" altLang="ja-JP" sz="1050" dirty="0">
                          <a:solidFill>
                            <a:schemeClr val="tx1"/>
                          </a:solidFill>
                          <a:latin typeface="Meiryo UI" panose="020B0604030504040204" pitchFamily="50" charset="-128"/>
                          <a:ea typeface="Meiryo UI" panose="020B0604030504040204" pitchFamily="50" charset="-128"/>
                        </a:rPr>
                        <a:t>Ⅱ</a:t>
                      </a:r>
                      <a:r>
                        <a:rPr kumimoji="1" lang="ja-JP" altLang="en-US" sz="1050" dirty="0">
                          <a:solidFill>
                            <a:schemeClr val="tx1"/>
                          </a:solidFill>
                          <a:latin typeface="Meiryo UI" panose="020B0604030504040204" pitchFamily="50" charset="-128"/>
                          <a:ea typeface="Meiryo UI" panose="020B0604030504040204" pitchFamily="50" charset="-128"/>
                        </a:rPr>
                        <a:t>超え</a:t>
                      </a:r>
                      <a:r>
                        <a:rPr kumimoji="1" lang="en-US" altLang="ja-JP" sz="1050" dirty="0">
                          <a:solidFill>
                            <a:schemeClr val="tx1"/>
                          </a:solidFill>
                          <a:latin typeface="Meiryo UI" panose="020B0604030504040204" pitchFamily="50" charset="-128"/>
                          <a:ea typeface="Meiryo UI" panose="020B0604030504040204" pitchFamily="50" charset="-128"/>
                        </a:rPr>
                        <a:t>DPC</a:t>
                      </a:r>
                      <a:r>
                        <a:rPr kumimoji="1" lang="ja-JP" altLang="en-US" sz="1050" dirty="0">
                          <a:solidFill>
                            <a:schemeClr val="tx1"/>
                          </a:solidFill>
                          <a:latin typeface="Meiryo UI" panose="020B0604030504040204" pitchFamily="50" charset="-128"/>
                          <a:ea typeface="Meiryo UI" panose="020B0604030504040204" pitchFamily="50" charset="-128"/>
                        </a:rPr>
                        <a:t>の再点検を徹底し、主治医と協議しコーディングの見直しを実施し、退院目標日の再設定を行った。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r>
                        <a:rPr kumimoji="1" lang="en-US" altLang="ja-JP" sz="1050" dirty="0">
                          <a:solidFill>
                            <a:schemeClr val="tx1"/>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456128">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複雑性係数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診療情報管理室</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医務局</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・評価方法の確認と係数にプラスに働く</a:t>
                      </a:r>
                      <a:r>
                        <a:rPr kumimoji="1" lang="en-US" altLang="ja-JP" sz="1050" dirty="0">
                          <a:solidFill>
                            <a:schemeClr val="tx1"/>
                          </a:solidFill>
                          <a:latin typeface="Meiryo UI" panose="020B0604030504040204" pitchFamily="50" charset="-128"/>
                          <a:ea typeface="Meiryo UI" panose="020B0604030504040204" pitchFamily="50" charset="-128"/>
                        </a:rPr>
                        <a:t>DPC</a:t>
                      </a:r>
                      <a:r>
                        <a:rPr kumimoji="1" lang="ja-JP" altLang="en-US" sz="1050" dirty="0">
                          <a:solidFill>
                            <a:schemeClr val="tx1"/>
                          </a:solidFill>
                          <a:latin typeface="Meiryo UI" panose="020B0604030504040204" pitchFamily="50" charset="-128"/>
                          <a:ea typeface="Meiryo UI" panose="020B0604030504040204" pitchFamily="50" charset="-128"/>
                        </a:rPr>
                        <a:t>症例を提示。係数向上に向けた具体的な取り組みは、カバー率と並行した確保数のモニタリングを開始予定。</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6</a:t>
                      </a:r>
                      <a:r>
                        <a:rPr kumimoji="1" lang="ja-JP" altLang="en-US" sz="1050" dirty="0">
                          <a:solidFill>
                            <a:schemeClr val="tx1"/>
                          </a:solidFill>
                          <a:latin typeface="Meiryo UI" panose="020B0604030504040204" pitchFamily="50" charset="-128"/>
                          <a:ea typeface="Meiryo UI" panose="020B0604030504040204" pitchFamily="50" charset="-128"/>
                        </a:rPr>
                        <a:t>月</a:t>
                      </a:r>
                      <a:r>
                        <a:rPr kumimoji="1" lang="en-US" altLang="ja-JP" sz="1050" dirty="0">
                          <a:solidFill>
                            <a:schemeClr val="tx1"/>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r h="58384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カバー率係数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診療情報管理室</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医務局</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・委員会にて目標値を設定し、</a:t>
                      </a:r>
                      <a:r>
                        <a:rPr kumimoji="1" lang="en-US" altLang="ja-JP" sz="1050" dirty="0">
                          <a:solidFill>
                            <a:schemeClr val="tx1"/>
                          </a:solidFill>
                          <a:latin typeface="Meiryo UI" panose="020B0604030504040204" pitchFamily="50" charset="-128"/>
                          <a:ea typeface="Meiryo UI" panose="020B0604030504040204" pitchFamily="50" charset="-128"/>
                        </a:rPr>
                        <a:t>DPC</a:t>
                      </a:r>
                      <a:r>
                        <a:rPr kumimoji="1" lang="ja-JP" altLang="en-US" sz="1050" dirty="0">
                          <a:solidFill>
                            <a:schemeClr val="tx1"/>
                          </a:solidFill>
                          <a:latin typeface="Meiryo UI" panose="020B0604030504040204" pitchFamily="50" charset="-128"/>
                          <a:ea typeface="Meiryo UI" panose="020B0604030504040204" pitchFamily="50" charset="-128"/>
                        </a:rPr>
                        <a:t>症例数の確保状況を共有し、症例数の取りこぼしを最小限に抑える働きかけを行った。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・平均在院日数と診療単価の情報を併記することで、適切な日数で高診療単価の確保に繋がる症例を提示した。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r>
                        <a:rPr kumimoji="1" lang="en-US" altLang="ja-JP" sz="1050" dirty="0">
                          <a:solidFill>
                            <a:schemeClr val="tx1"/>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746257324"/>
                  </a:ext>
                </a:extLst>
              </a:tr>
              <a:tr h="504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救急補正係数</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診療情報管理室</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医務局</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・緊急入院症例の診療内容を確認し、主治医に対して救急医療管理加算の上位算定の提案等を実施し、算定数向上に繋げた。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r>
                        <a:rPr kumimoji="1" lang="en-US" altLang="ja-JP" sz="1050" dirty="0">
                          <a:solidFill>
                            <a:schemeClr val="tx1"/>
                          </a:solidFill>
                          <a:latin typeface="Meiryo UI" panose="020B0604030504040204" pitchFamily="50" charset="-128"/>
                          <a:ea typeface="Meiryo UI" panose="020B0604030504040204" pitchFamily="50" charset="-128"/>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207397915"/>
                  </a:ext>
                </a:extLst>
              </a:tr>
            </a:tbl>
          </a:graphicData>
        </a:graphic>
      </p:graphicFrame>
      <p:graphicFrame>
        <p:nvGraphicFramePr>
          <p:cNvPr id="10" name="表 9">
            <a:extLst>
              <a:ext uri="{FF2B5EF4-FFF2-40B4-BE49-F238E27FC236}">
                <a16:creationId xmlns:a16="http://schemas.microsoft.com/office/drawing/2014/main" id="{925E5D9E-A2A3-1A63-EA10-5AA03FD7F585}"/>
              </a:ext>
            </a:extLst>
          </p:cNvPr>
          <p:cNvGraphicFramePr>
            <a:graphicFrameLocks noGrp="1"/>
          </p:cNvGraphicFramePr>
          <p:nvPr>
            <p:extLst>
              <p:ext uri="{D42A27DB-BD31-4B8C-83A1-F6EECF244321}">
                <p14:modId xmlns:p14="http://schemas.microsoft.com/office/powerpoint/2010/main" val="1719549080"/>
              </p:ext>
            </p:extLst>
          </p:nvPr>
        </p:nvGraphicFramePr>
        <p:xfrm>
          <a:off x="85134" y="5194968"/>
          <a:ext cx="8856000" cy="1429692"/>
        </p:xfrm>
        <a:graphic>
          <a:graphicData uri="http://schemas.openxmlformats.org/drawingml/2006/table">
            <a:tbl>
              <a:tblPr>
                <a:tableStyleId>{2D5ABB26-0587-4C30-8999-92F81FD0307C}</a:tableStyleId>
              </a:tblPr>
              <a:tblGrid>
                <a:gridCol w="4752000">
                  <a:extLst>
                    <a:ext uri="{9D8B030D-6E8A-4147-A177-3AD203B41FA5}">
                      <a16:colId xmlns:a16="http://schemas.microsoft.com/office/drawing/2014/main" val="3188298473"/>
                    </a:ext>
                  </a:extLst>
                </a:gridCol>
                <a:gridCol w="684000">
                  <a:extLst>
                    <a:ext uri="{9D8B030D-6E8A-4147-A177-3AD203B41FA5}">
                      <a16:colId xmlns:a16="http://schemas.microsoft.com/office/drawing/2014/main" val="422241363"/>
                    </a:ext>
                  </a:extLst>
                </a:gridCol>
                <a:gridCol w="684000">
                  <a:extLst>
                    <a:ext uri="{9D8B030D-6E8A-4147-A177-3AD203B41FA5}">
                      <a16:colId xmlns:a16="http://schemas.microsoft.com/office/drawing/2014/main" val="1884991970"/>
                    </a:ext>
                  </a:extLst>
                </a:gridCol>
                <a:gridCol w="684000">
                  <a:extLst>
                    <a:ext uri="{9D8B030D-6E8A-4147-A177-3AD203B41FA5}">
                      <a16:colId xmlns:a16="http://schemas.microsoft.com/office/drawing/2014/main" val="1108233497"/>
                    </a:ext>
                  </a:extLst>
                </a:gridCol>
                <a:gridCol w="684000">
                  <a:extLst>
                    <a:ext uri="{9D8B030D-6E8A-4147-A177-3AD203B41FA5}">
                      <a16:colId xmlns:a16="http://schemas.microsoft.com/office/drawing/2014/main" val="3453234629"/>
                    </a:ext>
                  </a:extLst>
                </a:gridCol>
                <a:gridCol w="684000">
                  <a:extLst>
                    <a:ext uri="{9D8B030D-6E8A-4147-A177-3AD203B41FA5}">
                      <a16:colId xmlns:a16="http://schemas.microsoft.com/office/drawing/2014/main" val="2341418725"/>
                    </a:ext>
                  </a:extLst>
                </a:gridCol>
                <a:gridCol w="684000">
                  <a:extLst>
                    <a:ext uri="{9D8B030D-6E8A-4147-A177-3AD203B41FA5}">
                      <a16:colId xmlns:a16="http://schemas.microsoft.com/office/drawing/2014/main" val="264964434"/>
                    </a:ext>
                  </a:extLst>
                </a:gridCol>
              </a:tblGrid>
              <a:tr h="311403">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11403">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適切な</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DPC</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コーディングの提案と決定支援（</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DPC</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変更提案による変動額）</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7,237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14,474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14,474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14,474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14,474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14,474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18190">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機能評価係数</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Ⅱ</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向上のためのデータ提供と記録に基づく算定向上の提案</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（上記</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4</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係数アップによる増収額：</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年度と</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6</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月適用開始の係数比較）</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年診療実績ベース</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16,843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20,212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20,212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20,212</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20,212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311403">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合計</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7,237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31,317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34,686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34,686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34,686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34,686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11" name="テキスト ボックス 10">
            <a:extLst>
              <a:ext uri="{FF2B5EF4-FFF2-40B4-BE49-F238E27FC236}">
                <a16:creationId xmlns:a16="http://schemas.microsoft.com/office/drawing/2014/main" id="{7CB062F4-B312-7B04-3D93-0E4F16C67F1B}"/>
              </a:ext>
            </a:extLst>
          </p:cNvPr>
          <p:cNvSpPr txBox="1"/>
          <p:nvPr/>
        </p:nvSpPr>
        <p:spPr>
          <a:xfrm>
            <a:off x="7939164" y="4944549"/>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19" name="四角形: 角を丸くする 18">
            <a:extLst>
              <a:ext uri="{FF2B5EF4-FFF2-40B4-BE49-F238E27FC236}">
                <a16:creationId xmlns:a16="http://schemas.microsoft.com/office/drawing/2014/main" id="{F9BC9C2B-1466-4369-8D22-63D638495A21}"/>
              </a:ext>
            </a:extLst>
          </p:cNvPr>
          <p:cNvSpPr/>
          <p:nvPr/>
        </p:nvSpPr>
        <p:spPr>
          <a:xfrm>
            <a:off x="85134" y="2498859"/>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21" name="四角形: 角を丸くする 20">
            <a:extLst>
              <a:ext uri="{FF2B5EF4-FFF2-40B4-BE49-F238E27FC236}">
                <a16:creationId xmlns:a16="http://schemas.microsoft.com/office/drawing/2014/main" id="{48F605AC-FACF-45AD-B6AB-BC8751E114B0}"/>
              </a:ext>
            </a:extLst>
          </p:cNvPr>
          <p:cNvSpPr/>
          <p:nvPr/>
        </p:nvSpPr>
        <p:spPr>
          <a:xfrm>
            <a:off x="85134" y="3194237"/>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22" name="四角形: 角を丸くする 21">
            <a:extLst>
              <a:ext uri="{FF2B5EF4-FFF2-40B4-BE49-F238E27FC236}">
                <a16:creationId xmlns:a16="http://schemas.microsoft.com/office/drawing/2014/main" id="{2392634D-3058-4735-B968-B34202B99028}"/>
              </a:ext>
            </a:extLst>
          </p:cNvPr>
          <p:cNvSpPr/>
          <p:nvPr/>
        </p:nvSpPr>
        <p:spPr>
          <a:xfrm>
            <a:off x="85134" y="3638037"/>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23" name="四角形: 角を丸くする 22">
            <a:extLst>
              <a:ext uri="{FF2B5EF4-FFF2-40B4-BE49-F238E27FC236}">
                <a16:creationId xmlns:a16="http://schemas.microsoft.com/office/drawing/2014/main" id="{8386EFF2-DC86-49B3-9143-32FFCED4931B}"/>
              </a:ext>
            </a:extLst>
          </p:cNvPr>
          <p:cNvSpPr/>
          <p:nvPr/>
        </p:nvSpPr>
        <p:spPr>
          <a:xfrm>
            <a:off x="85134" y="4389922"/>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4098294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04FBF-1E13-0EF2-3EC8-C94D63609CD6}"/>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958F4ED-0DBE-47A9-1B38-AEE1ECC02E9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10A46FC9-A301-1941-5216-FDA7C706AB62}"/>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B612DC1D-0F64-7B06-77C6-EB0F5F639EFA}"/>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オ　病棟機能再編</a:t>
            </a:r>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構成変更・類上げ</a:t>
            </a:r>
            <a:r>
              <a:rPr lang="en-US" altLang="ja-JP" sz="1400" b="1" dirty="0">
                <a:solidFill>
                  <a:srgbClr val="002D89"/>
                </a:solidFill>
                <a:latin typeface="Meiryo UI" panose="020B0604030504040204" pitchFamily="50" charset="-128"/>
                <a:ea typeface="Meiryo UI" panose="020B0604030504040204" pitchFamily="50" charset="-128"/>
              </a:rPr>
              <a:t>)</a:t>
            </a:r>
          </a:p>
        </p:txBody>
      </p:sp>
      <p:sp>
        <p:nvSpPr>
          <p:cNvPr id="20" name="テキスト ボックス 19">
            <a:extLst>
              <a:ext uri="{FF2B5EF4-FFF2-40B4-BE49-F238E27FC236}">
                <a16:creationId xmlns:a16="http://schemas.microsoft.com/office/drawing/2014/main" id="{8CAD309B-37A1-08F6-4B8C-E3436EF4CA87}"/>
              </a:ext>
            </a:extLst>
          </p:cNvPr>
          <p:cNvSpPr txBox="1"/>
          <p:nvPr/>
        </p:nvSpPr>
        <p:spPr>
          <a:xfrm>
            <a:off x="85134" y="901128"/>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病棟・病床数の最適化、入院料の類上げ・新規入院料の届出を検討する。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病棟・病床数の最適化を検討する場合は、効率的な看護配置への見直しも検討する。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BA0438F4-92B7-6B1A-526B-E9BA39B25474}"/>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40</a:t>
            </a:r>
          </a:p>
        </p:txBody>
      </p:sp>
      <p:sp>
        <p:nvSpPr>
          <p:cNvPr id="7" name="テキスト ボックス 6">
            <a:extLst>
              <a:ext uri="{FF2B5EF4-FFF2-40B4-BE49-F238E27FC236}">
                <a16:creationId xmlns:a16="http://schemas.microsoft.com/office/drawing/2014/main" id="{81F3AC39-48D8-988F-9AE2-F9B7D1236FF4}"/>
              </a:ext>
            </a:extLst>
          </p:cNvPr>
          <p:cNvSpPr txBox="1"/>
          <p:nvPr/>
        </p:nvSpPr>
        <p:spPr>
          <a:xfrm>
            <a:off x="85134" y="1555529"/>
            <a:ext cx="9000000" cy="1087734"/>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センター内の協議・検討状況</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現在の病床利用率や医師確保の状況等を踏まえると、暫定的に病床を削減（休床）し、医療資源を集中させることで、効率的かつ効果的な</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医療提供体制の構築する必要がある。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年４月から休床を行うことに伴い、段階的な退職者の不補充で、看護配置の見直し（職員定数</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人減少）を図る。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今後、不足する医師の確保等により入院患者の大幅な増加が見込まれる場合等、センターの状況を踏まえて病床の再稼働時期を検討していく。</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DAC55A0F-A4B8-6F95-2672-CCDFD677ACF5}"/>
              </a:ext>
            </a:extLst>
          </p:cNvPr>
          <p:cNvGraphicFramePr>
            <a:graphicFrameLocks noGrp="1"/>
          </p:cNvGraphicFramePr>
          <p:nvPr>
            <p:extLst>
              <p:ext uri="{D42A27DB-BD31-4B8C-83A1-F6EECF244321}">
                <p14:modId xmlns:p14="http://schemas.microsoft.com/office/powerpoint/2010/main" val="2691973223"/>
              </p:ext>
            </p:extLst>
          </p:nvPr>
        </p:nvGraphicFramePr>
        <p:xfrm>
          <a:off x="139134" y="2745212"/>
          <a:ext cx="8892000" cy="1855207"/>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547722">
                  <a:extLst>
                    <a:ext uri="{9D8B030D-6E8A-4147-A177-3AD203B41FA5}">
                      <a16:colId xmlns:a16="http://schemas.microsoft.com/office/drawing/2014/main" val="561421578"/>
                    </a:ext>
                  </a:extLst>
                </a:gridCol>
                <a:gridCol w="1924278">
                  <a:extLst>
                    <a:ext uri="{9D8B030D-6E8A-4147-A177-3AD203B41FA5}">
                      <a16:colId xmlns:a16="http://schemas.microsoft.com/office/drawing/2014/main" val="795060188"/>
                    </a:ext>
                  </a:extLst>
                </a:gridCol>
              </a:tblGrid>
              <a:tr h="316927">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76914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急性期一般</a:t>
                      </a:r>
                      <a:r>
                        <a:rPr kumimoji="1" lang="en-US" altLang="ja-JP" sz="1050" dirty="0">
                          <a:solidFill>
                            <a:schemeClr val="tx1"/>
                          </a:solidFill>
                          <a:latin typeface="Meiryo UI" panose="020B0604030504040204" pitchFamily="50" charset="-128"/>
                          <a:ea typeface="Meiryo UI" panose="020B0604030504040204" pitchFamily="50" charset="-128"/>
                        </a:rPr>
                        <a:t>48</a:t>
                      </a:r>
                      <a:r>
                        <a:rPr kumimoji="1" lang="ja-JP" altLang="en-US" sz="1050" dirty="0">
                          <a:solidFill>
                            <a:schemeClr val="tx1"/>
                          </a:solidFill>
                          <a:latin typeface="Meiryo UI" panose="020B0604030504040204" pitchFamily="50" charset="-128"/>
                          <a:ea typeface="Meiryo UI" panose="020B0604030504040204" pitchFamily="50" charset="-128"/>
                        </a:rPr>
                        <a:t>床の休床</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305</a:t>
                      </a:r>
                      <a:r>
                        <a:rPr kumimoji="1" lang="ja-JP" altLang="en-US" sz="1050" dirty="0">
                          <a:solidFill>
                            <a:schemeClr val="tx1"/>
                          </a:solidFill>
                          <a:latin typeface="Meiryo UI" panose="020B0604030504040204" pitchFamily="50" charset="-128"/>
                          <a:ea typeface="Meiryo UI" panose="020B0604030504040204" pitchFamily="50" charset="-128"/>
                        </a:rPr>
                        <a:t>床 → </a:t>
                      </a:r>
                      <a:r>
                        <a:rPr kumimoji="1" lang="en-US" altLang="ja-JP" sz="1050" dirty="0">
                          <a:solidFill>
                            <a:schemeClr val="tx1"/>
                          </a:solidFill>
                          <a:latin typeface="Meiryo UI" panose="020B0604030504040204" pitchFamily="50" charset="-128"/>
                          <a:ea typeface="Meiryo UI" panose="020B0604030504040204" pitchFamily="50" charset="-128"/>
                        </a:rPr>
                        <a:t>257</a:t>
                      </a:r>
                      <a:r>
                        <a:rPr kumimoji="1" lang="ja-JP" altLang="en-US" sz="1050" dirty="0">
                          <a:solidFill>
                            <a:schemeClr val="tx1"/>
                          </a:solidFill>
                          <a:latin typeface="Meiryo UI" panose="020B0604030504040204" pitchFamily="50" charset="-128"/>
                          <a:ea typeface="Meiryo UI" panose="020B0604030504040204" pitchFamily="50" charset="-128"/>
                        </a:rPr>
                        <a:t>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ー</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入院患者数に合わせた病棟数・病床数の最適化を行う。</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令和８年４月～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月から試行実施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769140">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HCU4</a:t>
                      </a:r>
                      <a:r>
                        <a:rPr kumimoji="1" lang="ja-JP" altLang="en-US" sz="1050" dirty="0">
                          <a:solidFill>
                            <a:schemeClr val="tx1"/>
                          </a:solidFill>
                          <a:latin typeface="Meiryo UI" panose="020B0604030504040204" pitchFamily="50" charset="-128"/>
                          <a:ea typeface="Meiryo UI" panose="020B0604030504040204" pitchFamily="50" charset="-128"/>
                        </a:rPr>
                        <a:t>床の休床</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16</a:t>
                      </a:r>
                      <a:r>
                        <a:rPr kumimoji="1" lang="ja-JP" altLang="en-US" sz="1050" dirty="0">
                          <a:solidFill>
                            <a:schemeClr val="tx1"/>
                          </a:solidFill>
                          <a:latin typeface="Meiryo UI" panose="020B0604030504040204" pitchFamily="50" charset="-128"/>
                          <a:ea typeface="Meiryo UI" panose="020B0604030504040204" pitchFamily="50" charset="-128"/>
                        </a:rPr>
                        <a:t>床 → </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ー</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入院患者数に合わせて病床数及び配置する夜間の看護職員配置の見直しを図る。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令和８年４月～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月から試行実施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7622831"/>
                  </a:ext>
                </a:extLst>
              </a:tr>
            </a:tbl>
          </a:graphicData>
        </a:graphic>
      </p:graphicFrame>
      <p:sp>
        <p:nvSpPr>
          <p:cNvPr id="11" name="テキスト ボックス 10">
            <a:extLst>
              <a:ext uri="{FF2B5EF4-FFF2-40B4-BE49-F238E27FC236}">
                <a16:creationId xmlns:a16="http://schemas.microsoft.com/office/drawing/2014/main" id="{FDE7F0D9-94FA-8873-E4E3-E92F9C278C34}"/>
              </a:ext>
            </a:extLst>
          </p:cNvPr>
          <p:cNvSpPr txBox="1"/>
          <p:nvPr/>
        </p:nvSpPr>
        <p:spPr>
          <a:xfrm>
            <a:off x="111402" y="4662853"/>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休床による、収支へ影響する見込額は以下の通りとなる。</a:t>
            </a:r>
          </a:p>
        </p:txBody>
      </p:sp>
      <p:sp>
        <p:nvSpPr>
          <p:cNvPr id="6" name="テキスト ボックス 5">
            <a:extLst>
              <a:ext uri="{FF2B5EF4-FFF2-40B4-BE49-F238E27FC236}">
                <a16:creationId xmlns:a16="http://schemas.microsoft.com/office/drawing/2014/main" id="{C1AFF9DA-15FA-E18B-A207-3A020FCE802A}"/>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graphicFrame>
        <p:nvGraphicFramePr>
          <p:cNvPr id="8" name="表 7">
            <a:extLst>
              <a:ext uri="{FF2B5EF4-FFF2-40B4-BE49-F238E27FC236}">
                <a16:creationId xmlns:a16="http://schemas.microsoft.com/office/drawing/2014/main" id="{60058C40-7D56-603A-F5A6-6BEF7EF0BA05}"/>
              </a:ext>
            </a:extLst>
          </p:cNvPr>
          <p:cNvGraphicFramePr>
            <a:graphicFrameLocks noGrp="1"/>
          </p:cNvGraphicFramePr>
          <p:nvPr>
            <p:extLst>
              <p:ext uri="{D42A27DB-BD31-4B8C-83A1-F6EECF244321}">
                <p14:modId xmlns:p14="http://schemas.microsoft.com/office/powerpoint/2010/main" val="961919557"/>
              </p:ext>
            </p:extLst>
          </p:nvPr>
        </p:nvGraphicFramePr>
        <p:xfrm>
          <a:off x="126000" y="5215561"/>
          <a:ext cx="8892000" cy="1080823"/>
        </p:xfrm>
        <a:graphic>
          <a:graphicData uri="http://schemas.openxmlformats.org/drawingml/2006/table">
            <a:tbl>
              <a:tblPr>
                <a:tableStyleId>{2D5ABB26-0587-4C30-8999-92F81FD0307C}</a:tableStyleId>
              </a:tblPr>
              <a:tblGrid>
                <a:gridCol w="4446000">
                  <a:extLst>
                    <a:ext uri="{9D8B030D-6E8A-4147-A177-3AD203B41FA5}">
                      <a16:colId xmlns:a16="http://schemas.microsoft.com/office/drawing/2014/main" val="3188298473"/>
                    </a:ext>
                  </a:extLst>
                </a:gridCol>
                <a:gridCol w="741000">
                  <a:extLst>
                    <a:ext uri="{9D8B030D-6E8A-4147-A177-3AD203B41FA5}">
                      <a16:colId xmlns:a16="http://schemas.microsoft.com/office/drawing/2014/main" val="422241363"/>
                    </a:ext>
                  </a:extLst>
                </a:gridCol>
                <a:gridCol w="741000">
                  <a:extLst>
                    <a:ext uri="{9D8B030D-6E8A-4147-A177-3AD203B41FA5}">
                      <a16:colId xmlns:a16="http://schemas.microsoft.com/office/drawing/2014/main" val="1884991970"/>
                    </a:ext>
                  </a:extLst>
                </a:gridCol>
                <a:gridCol w="741000">
                  <a:extLst>
                    <a:ext uri="{9D8B030D-6E8A-4147-A177-3AD203B41FA5}">
                      <a16:colId xmlns:a16="http://schemas.microsoft.com/office/drawing/2014/main" val="1108233497"/>
                    </a:ext>
                  </a:extLst>
                </a:gridCol>
                <a:gridCol w="741000">
                  <a:extLst>
                    <a:ext uri="{9D8B030D-6E8A-4147-A177-3AD203B41FA5}">
                      <a16:colId xmlns:a16="http://schemas.microsoft.com/office/drawing/2014/main" val="3453234629"/>
                    </a:ext>
                  </a:extLst>
                </a:gridCol>
                <a:gridCol w="741000">
                  <a:extLst>
                    <a:ext uri="{9D8B030D-6E8A-4147-A177-3AD203B41FA5}">
                      <a16:colId xmlns:a16="http://schemas.microsoft.com/office/drawing/2014/main" val="2341418725"/>
                    </a:ext>
                  </a:extLst>
                </a:gridCol>
                <a:gridCol w="741000">
                  <a:extLst>
                    <a:ext uri="{9D8B030D-6E8A-4147-A177-3AD203B41FA5}">
                      <a16:colId xmlns:a16="http://schemas.microsoft.com/office/drawing/2014/main" val="264964434"/>
                    </a:ext>
                  </a:extLst>
                </a:gridCol>
              </a:tblGrid>
              <a:tr h="369899">
                <a:tc>
                  <a:txBody>
                    <a:bodyPr/>
                    <a:lstStyle/>
                    <a:p>
                      <a:pPr algn="ctr" rtl="0"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項目</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rtl="0"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下半期</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rtl="0" fontAlgn="ctr">
                        <a:buNone/>
                      </a:pPr>
                      <a:r>
                        <a:rPr lang="en-US" sz="1050" b="0" i="0" u="none" strike="noStrike">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369899">
                <a:tc>
                  <a:txBody>
                    <a:bodyPr/>
                    <a:lstStyle/>
                    <a:p>
                      <a:pPr algn="l" rtl="0"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職員の定数見直しによる収支への影響額</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78,133</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341025">
                <a:tc>
                  <a:txBody>
                    <a:bodyPr/>
                    <a:lstStyle/>
                    <a:p>
                      <a:pPr algn="ctr" rtl="0"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合計</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78,133</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156,266</a:t>
                      </a:r>
                    </a:p>
                  </a:txBody>
                  <a:tcPr marL="7620" marR="762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29209779"/>
                  </a:ext>
                </a:extLst>
              </a:tr>
            </a:tbl>
          </a:graphicData>
        </a:graphic>
      </p:graphicFrame>
      <p:sp>
        <p:nvSpPr>
          <p:cNvPr id="9" name="四角形: 角を丸くする 8">
            <a:extLst>
              <a:ext uri="{FF2B5EF4-FFF2-40B4-BE49-F238E27FC236}">
                <a16:creationId xmlns:a16="http://schemas.microsoft.com/office/drawing/2014/main" id="{BBCFA862-8370-D949-AA03-D179737298E0}"/>
              </a:ext>
            </a:extLst>
          </p:cNvPr>
          <p:cNvSpPr/>
          <p:nvPr/>
        </p:nvSpPr>
        <p:spPr>
          <a:xfrm>
            <a:off x="172665" y="3094007"/>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2" name="四角形: 角を丸くする 11">
            <a:extLst>
              <a:ext uri="{FF2B5EF4-FFF2-40B4-BE49-F238E27FC236}">
                <a16:creationId xmlns:a16="http://schemas.microsoft.com/office/drawing/2014/main" id="{2B9F9D48-91C5-A3CE-2FFF-3AFE2DF7874D}"/>
              </a:ext>
            </a:extLst>
          </p:cNvPr>
          <p:cNvSpPr/>
          <p:nvPr/>
        </p:nvSpPr>
        <p:spPr>
          <a:xfrm>
            <a:off x="186166" y="3883015"/>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4" name="テキスト ボックス 3">
            <a:extLst>
              <a:ext uri="{FF2B5EF4-FFF2-40B4-BE49-F238E27FC236}">
                <a16:creationId xmlns:a16="http://schemas.microsoft.com/office/drawing/2014/main" id="{5F30F215-906C-2DDF-E3CF-D17880FEA348}"/>
              </a:ext>
            </a:extLst>
          </p:cNvPr>
          <p:cNvSpPr txBox="1"/>
          <p:nvPr/>
        </p:nvSpPr>
        <p:spPr>
          <a:xfrm>
            <a:off x="7939164" y="4954074"/>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934773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AA31-FB4E-A984-07CE-E44CB3D6AA1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BEE86C-5DF1-4E77-A90A-9EFBA5192C4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CCBC1E78-417F-8C3C-612A-6818BE3BF32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16190FCD-15C4-BD51-7460-002678EF0125}"/>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カ　地域連携・救急受入体制強化</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BEFD65E-3E3F-F384-2E87-A71A69A2486F}"/>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新規患者数の増加を図るため、地域連携強化による初診患者数の増加、救急受入体制強化による救急搬送件数の増加を図る。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院内の体制の見直しや具体的なアクションプランを構築する。</a:t>
            </a:r>
          </a:p>
          <a:p>
            <a:pPr>
              <a:lnSpc>
                <a:spcPct val="110000"/>
              </a:lnSpc>
            </a:pP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C07110CA-40CE-76AE-9E65-C535EC92D89D}"/>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41</a:t>
            </a:r>
          </a:p>
        </p:txBody>
      </p:sp>
      <p:sp>
        <p:nvSpPr>
          <p:cNvPr id="7" name="テキスト ボックス 6">
            <a:extLst>
              <a:ext uri="{FF2B5EF4-FFF2-40B4-BE49-F238E27FC236}">
                <a16:creationId xmlns:a16="http://schemas.microsoft.com/office/drawing/2014/main" id="{5B2C9F86-9B7D-9383-1BAD-72E46EEEF275}"/>
              </a:ext>
            </a:extLst>
          </p:cNvPr>
          <p:cNvSpPr txBox="1"/>
          <p:nvPr/>
        </p:nvSpPr>
        <p:spPr>
          <a:xfrm>
            <a:off x="58866" y="1662949"/>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センター内の協議・検討状況</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新規患者数の増加を図るため、救急受入体制強化による救急搬送件数の増加、地域連携強化による紹介件数の増加を行う。</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救急・紹介の受入に向けた院内の体制の見直しや外部への働きかけにおける具体的なアクションプランを構築する。</a:t>
            </a:r>
          </a:p>
        </p:txBody>
      </p:sp>
      <p:sp>
        <p:nvSpPr>
          <p:cNvPr id="8" name="テキスト ボックス 7">
            <a:extLst>
              <a:ext uri="{FF2B5EF4-FFF2-40B4-BE49-F238E27FC236}">
                <a16:creationId xmlns:a16="http://schemas.microsoft.com/office/drawing/2014/main" id="{4165E8BD-63DA-E089-8476-13F325C1355B}"/>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graphicFrame>
        <p:nvGraphicFramePr>
          <p:cNvPr id="4" name="表 3">
            <a:extLst>
              <a:ext uri="{FF2B5EF4-FFF2-40B4-BE49-F238E27FC236}">
                <a16:creationId xmlns:a16="http://schemas.microsoft.com/office/drawing/2014/main" id="{4D551AE1-7AED-5021-0175-01939A1311B7}"/>
              </a:ext>
            </a:extLst>
          </p:cNvPr>
          <p:cNvGraphicFramePr>
            <a:graphicFrameLocks noGrp="1"/>
          </p:cNvGraphicFramePr>
          <p:nvPr>
            <p:extLst>
              <p:ext uri="{D42A27DB-BD31-4B8C-83A1-F6EECF244321}">
                <p14:modId xmlns:p14="http://schemas.microsoft.com/office/powerpoint/2010/main" val="2743285468"/>
              </p:ext>
            </p:extLst>
          </p:nvPr>
        </p:nvGraphicFramePr>
        <p:xfrm>
          <a:off x="139134" y="2350511"/>
          <a:ext cx="8892000" cy="4331728"/>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559296">
                  <a:extLst>
                    <a:ext uri="{9D8B030D-6E8A-4147-A177-3AD203B41FA5}">
                      <a16:colId xmlns:a16="http://schemas.microsoft.com/office/drawing/2014/main" val="561421578"/>
                    </a:ext>
                  </a:extLst>
                </a:gridCol>
                <a:gridCol w="1912704">
                  <a:extLst>
                    <a:ext uri="{9D8B030D-6E8A-4147-A177-3AD203B41FA5}">
                      <a16:colId xmlns:a16="http://schemas.microsoft.com/office/drawing/2014/main" val="795060188"/>
                    </a:ext>
                  </a:extLst>
                </a:gridCol>
              </a:tblGrid>
              <a:tr h="17825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85884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救急の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応需率向上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救急科</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診療科医師</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経営幹部にて平日日中の断り状況を把握。</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平日日中における断りの際は、救急科から経営幹部への事前報告の徹底。</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救急の断り事由リストの見直しによる正確な断り要因の特定。</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時間外の断り数減少に向けた体制の構築（医師採用の強化）ならびに、専門外へ対応する心理的負担の軽減に向けたバックアップ体制の検討。</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765568">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救急隊との連携強化</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救急科</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経営企画室</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医事</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各消防隊への訪問（柏羽藤・美原・富田林・松原・八尾・東大阪など）。</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次年度より病院派遣型研修として大阪南消防隊員（救命救急士）の実習受け入れを行い、より緊密な連携強化を行う。</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実行強化</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月から更なる強化</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89668862"/>
                  </a:ext>
                </a:extLst>
              </a:tr>
              <a:tr h="765568">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紹介の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更なる応需率向上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地域連携室</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診療科医師</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令和６年度時点でも紹介の応需率は約</a:t>
                      </a:r>
                      <a:r>
                        <a:rPr kumimoji="1" lang="en-US" altLang="ja-JP" sz="1050" dirty="0">
                          <a:solidFill>
                            <a:schemeClr val="tx1"/>
                          </a:solidFill>
                          <a:latin typeface="Meiryo UI" panose="020B0604030504040204" pitchFamily="50" charset="-128"/>
                          <a:ea typeface="Meiryo UI" panose="020B0604030504040204" pitchFamily="50" charset="-128"/>
                        </a:rPr>
                        <a:t>97</a:t>
                      </a:r>
                      <a:r>
                        <a:rPr kumimoji="1" lang="ja-JP" altLang="en-US" sz="1050" dirty="0">
                          <a:solidFill>
                            <a:schemeClr val="tx1"/>
                          </a:solidFill>
                          <a:latin typeface="Meiryo UI" panose="020B0604030504040204" pitchFamily="50" charset="-128"/>
                          <a:ea typeface="Meiryo UI" panose="020B0604030504040204" pitchFamily="50" charset="-128"/>
                        </a:rPr>
                        <a:t>％と高い。</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050" dirty="0">
                          <a:solidFill>
                            <a:schemeClr val="tx1"/>
                          </a:solidFill>
                          <a:latin typeface="Meiryo UI" panose="020B0604030504040204" pitchFamily="50" charset="-128"/>
                          <a:ea typeface="Meiryo UI" panose="020B0604030504040204" pitchFamily="50" charset="-128"/>
                        </a:rPr>
                        <a:t>100%</a:t>
                      </a:r>
                      <a:r>
                        <a:rPr kumimoji="1" lang="ja-JP" altLang="en-US" sz="1050" dirty="0">
                          <a:solidFill>
                            <a:schemeClr val="tx1"/>
                          </a:solidFill>
                          <a:latin typeface="Meiryo UI" panose="020B0604030504040204" pitchFamily="50" charset="-128"/>
                          <a:ea typeface="Meiryo UI" panose="020B0604030504040204" pitchFamily="50" charset="-128"/>
                        </a:rPr>
                        <a:t>の達成を目指して強化を図る。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紹介の断り事由リストの見直しによる正確な断り要因の特定。</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月から更なる強化</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algn="l"/>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6418690"/>
                  </a:ext>
                </a:extLst>
              </a:tr>
              <a:tr h="765568">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地域連携の強化</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地域連携室</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経営企画室</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地域連携アンケートの見直しと潜在ニーズの把握</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戦略的な地域への渉外活動の検討及び実施（ターゲットの明確化、渉外方法の高次化）</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勉強会、懇談会等の企画による地域の医療機関と当院医師との接触頻度の向上</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地域連携クリニカルパスの作成及び活用による地域医療機関等との連携強化</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実行強化</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月から更なる強化</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p>
                      <a:pPr algn="l"/>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bl>
          </a:graphicData>
        </a:graphic>
      </p:graphicFrame>
      <p:sp>
        <p:nvSpPr>
          <p:cNvPr id="12" name="四角形: 角を丸くする 11">
            <a:extLst>
              <a:ext uri="{FF2B5EF4-FFF2-40B4-BE49-F238E27FC236}">
                <a16:creationId xmlns:a16="http://schemas.microsoft.com/office/drawing/2014/main" id="{E4B1FDFA-AA5F-C863-67D2-897B9E8794C8}"/>
              </a:ext>
            </a:extLst>
          </p:cNvPr>
          <p:cNvSpPr/>
          <p:nvPr/>
        </p:nvSpPr>
        <p:spPr>
          <a:xfrm>
            <a:off x="172665" y="2635373"/>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6" name="四角形: 角を丸くする 15">
            <a:extLst>
              <a:ext uri="{FF2B5EF4-FFF2-40B4-BE49-F238E27FC236}">
                <a16:creationId xmlns:a16="http://schemas.microsoft.com/office/drawing/2014/main" id="{8BE3A28A-DB69-47F5-8D29-C866E98774F0}"/>
              </a:ext>
            </a:extLst>
          </p:cNvPr>
          <p:cNvSpPr/>
          <p:nvPr/>
        </p:nvSpPr>
        <p:spPr>
          <a:xfrm>
            <a:off x="172665" y="3839898"/>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7" name="四角形: 角を丸くする 16">
            <a:extLst>
              <a:ext uri="{FF2B5EF4-FFF2-40B4-BE49-F238E27FC236}">
                <a16:creationId xmlns:a16="http://schemas.microsoft.com/office/drawing/2014/main" id="{0599669F-D826-4895-B6A2-DDD8C1F489FC}"/>
              </a:ext>
            </a:extLst>
          </p:cNvPr>
          <p:cNvSpPr/>
          <p:nvPr/>
        </p:nvSpPr>
        <p:spPr>
          <a:xfrm>
            <a:off x="172665" y="4714400"/>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8" name="四角形: 角を丸くする 17">
            <a:extLst>
              <a:ext uri="{FF2B5EF4-FFF2-40B4-BE49-F238E27FC236}">
                <a16:creationId xmlns:a16="http://schemas.microsoft.com/office/drawing/2014/main" id="{F672A4FA-2144-4601-A278-DFAE2202E2DF}"/>
              </a:ext>
            </a:extLst>
          </p:cNvPr>
          <p:cNvSpPr/>
          <p:nvPr/>
        </p:nvSpPr>
        <p:spPr>
          <a:xfrm>
            <a:off x="172665" y="5494192"/>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293319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AA31-FB4E-A984-07CE-E44CB3D6AA1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BC1E78-417F-8C3C-612A-6818BE3BF32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30" name="テキスト ボックス 29">
            <a:extLst>
              <a:ext uri="{FF2B5EF4-FFF2-40B4-BE49-F238E27FC236}">
                <a16:creationId xmlns:a16="http://schemas.microsoft.com/office/drawing/2014/main" id="{C07110CA-40CE-76AE-9E65-C535EC92D89D}"/>
              </a:ext>
            </a:extLst>
          </p:cNvPr>
          <p:cNvSpPr txBox="1"/>
          <p:nvPr/>
        </p:nvSpPr>
        <p:spPr>
          <a:xfrm>
            <a:off x="0" y="660437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42</a:t>
            </a:r>
          </a:p>
        </p:txBody>
      </p:sp>
      <p:sp>
        <p:nvSpPr>
          <p:cNvPr id="12" name="テキスト ボックス 11">
            <a:extLst>
              <a:ext uri="{FF2B5EF4-FFF2-40B4-BE49-F238E27FC236}">
                <a16:creationId xmlns:a16="http://schemas.microsoft.com/office/drawing/2014/main" id="{C3131530-032A-4F65-9B4E-ED61DE71447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11" name="テキスト ボックス 10">
            <a:extLst>
              <a:ext uri="{FF2B5EF4-FFF2-40B4-BE49-F238E27FC236}">
                <a16:creationId xmlns:a16="http://schemas.microsoft.com/office/drawing/2014/main" id="{1A0FE271-A2DB-4CE8-A7DC-8AC75ED9799C}"/>
              </a:ext>
            </a:extLst>
          </p:cNvPr>
          <p:cNvSpPr txBox="1"/>
          <p:nvPr/>
        </p:nvSpPr>
        <p:spPr>
          <a:xfrm>
            <a:off x="79261" y="611725"/>
            <a:ext cx="310481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改善取組目標額（センター計）</a:t>
            </a:r>
          </a:p>
        </p:txBody>
      </p:sp>
      <p:graphicFrame>
        <p:nvGraphicFramePr>
          <p:cNvPr id="14" name="表 13">
            <a:extLst>
              <a:ext uri="{FF2B5EF4-FFF2-40B4-BE49-F238E27FC236}">
                <a16:creationId xmlns:a16="http://schemas.microsoft.com/office/drawing/2014/main" id="{BA632E88-78FF-4A5C-AE5A-5DA1F74D99B4}"/>
              </a:ext>
            </a:extLst>
          </p:cNvPr>
          <p:cNvGraphicFramePr>
            <a:graphicFrameLocks noGrp="1"/>
          </p:cNvGraphicFramePr>
          <p:nvPr>
            <p:extLst>
              <p:ext uri="{D42A27DB-BD31-4B8C-83A1-F6EECF244321}">
                <p14:modId xmlns:p14="http://schemas.microsoft.com/office/powerpoint/2010/main" val="3409806774"/>
              </p:ext>
            </p:extLst>
          </p:nvPr>
        </p:nvGraphicFramePr>
        <p:xfrm>
          <a:off x="182880" y="1664314"/>
          <a:ext cx="8686799" cy="3560853"/>
        </p:xfrm>
        <a:graphic>
          <a:graphicData uri="http://schemas.openxmlformats.org/drawingml/2006/table">
            <a:tbl>
              <a:tblPr firstRow="1" bandRow="1">
                <a:tableStyleId>{5C22544A-7EE6-4342-B048-85BDC9FD1C3A}</a:tableStyleId>
              </a:tblPr>
              <a:tblGrid>
                <a:gridCol w="3557015">
                  <a:extLst>
                    <a:ext uri="{9D8B030D-6E8A-4147-A177-3AD203B41FA5}">
                      <a16:colId xmlns:a16="http://schemas.microsoft.com/office/drawing/2014/main" val="187129157"/>
                    </a:ext>
                  </a:extLst>
                </a:gridCol>
                <a:gridCol w="854964">
                  <a:extLst>
                    <a:ext uri="{9D8B030D-6E8A-4147-A177-3AD203B41FA5}">
                      <a16:colId xmlns:a16="http://schemas.microsoft.com/office/drawing/2014/main" val="1911179531"/>
                    </a:ext>
                  </a:extLst>
                </a:gridCol>
                <a:gridCol w="854964">
                  <a:extLst>
                    <a:ext uri="{9D8B030D-6E8A-4147-A177-3AD203B41FA5}">
                      <a16:colId xmlns:a16="http://schemas.microsoft.com/office/drawing/2014/main" val="18755372"/>
                    </a:ext>
                  </a:extLst>
                </a:gridCol>
                <a:gridCol w="854964">
                  <a:extLst>
                    <a:ext uri="{9D8B030D-6E8A-4147-A177-3AD203B41FA5}">
                      <a16:colId xmlns:a16="http://schemas.microsoft.com/office/drawing/2014/main" val="1330942641"/>
                    </a:ext>
                  </a:extLst>
                </a:gridCol>
                <a:gridCol w="854964">
                  <a:extLst>
                    <a:ext uri="{9D8B030D-6E8A-4147-A177-3AD203B41FA5}">
                      <a16:colId xmlns:a16="http://schemas.microsoft.com/office/drawing/2014/main" val="1910171987"/>
                    </a:ext>
                  </a:extLst>
                </a:gridCol>
                <a:gridCol w="854964">
                  <a:extLst>
                    <a:ext uri="{9D8B030D-6E8A-4147-A177-3AD203B41FA5}">
                      <a16:colId xmlns:a16="http://schemas.microsoft.com/office/drawing/2014/main" val="2151350607"/>
                    </a:ext>
                  </a:extLst>
                </a:gridCol>
                <a:gridCol w="854964">
                  <a:extLst>
                    <a:ext uri="{9D8B030D-6E8A-4147-A177-3AD203B41FA5}">
                      <a16:colId xmlns:a16="http://schemas.microsoft.com/office/drawing/2014/main" val="800543873"/>
                    </a:ext>
                  </a:extLst>
                </a:gridCol>
              </a:tblGrid>
              <a:tr h="429558">
                <a:tc>
                  <a:txBody>
                    <a:bodyPr/>
                    <a:lstStyle/>
                    <a:p>
                      <a:pPr algn="ctr"/>
                      <a:r>
                        <a:rPr kumimoji="1" lang="ja-JP" altLang="en-US" sz="1200" b="1" i="0" dirty="0">
                          <a:solidFill>
                            <a:schemeClr val="bg1"/>
                          </a:solidFill>
                          <a:latin typeface="Meiryo UI" panose="020B0604030504040204" pitchFamily="50" charset="-128"/>
                          <a:ea typeface="Meiryo UI" panose="020B0604030504040204" pitchFamily="50" charset="-128"/>
                        </a:rPr>
                        <a:t>施策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R7</a:t>
                      </a:r>
                    </a:p>
                    <a:p>
                      <a:pPr algn="ctr"/>
                      <a:r>
                        <a:rPr kumimoji="1" lang="ja-JP" altLang="en-US" sz="1200" b="1" i="0" dirty="0">
                          <a:solidFill>
                            <a:schemeClr val="bg1"/>
                          </a:solidFill>
                          <a:latin typeface="Meiryo UI" panose="020B0604030504040204" pitchFamily="50" charset="-128"/>
                          <a:ea typeface="Meiryo UI" panose="020B0604030504040204" pitchFamily="50" charset="-128"/>
                        </a:rPr>
                        <a:t>下半期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R8</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R9</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R10</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R11</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R12</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35001317"/>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　診療報酬算定強化・職種別生産性向上</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20,746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84,139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92,047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99,955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99,955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99,955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6879889"/>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　材料費・委託費等の費用低減</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46,200</a:t>
                      </a:r>
                    </a:p>
                  </a:txBody>
                  <a:tcPr marL="9525" marR="3600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68,123</a:t>
                      </a:r>
                    </a:p>
                  </a:txBody>
                  <a:tcPr marL="9525" marR="3600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72,213</a:t>
                      </a:r>
                    </a:p>
                  </a:txBody>
                  <a:tcPr marL="9525" marR="3600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72,213</a:t>
                      </a:r>
                    </a:p>
                  </a:txBody>
                  <a:tcPr marL="9525" marR="3600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72,213</a:t>
                      </a:r>
                    </a:p>
                  </a:txBody>
                  <a:tcPr marL="9525" marR="3600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72,213</a:t>
                      </a:r>
                    </a:p>
                  </a:txBody>
                  <a:tcPr marL="9525" marR="36000"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1407669"/>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ウ　ベッドコントロールの見直し</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183,313</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183,313</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183,313</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183,313</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183,313</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2036229"/>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エ　機能評価係数</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Ⅱ</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の向上</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7,237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31,317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34,686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34,686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34,686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34,686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0508532"/>
                  </a:ext>
                </a:extLst>
              </a:tr>
              <a:tr h="443379">
                <a:tc>
                  <a:txBody>
                    <a:bodyPr/>
                    <a:lstStyle/>
                    <a:p>
                      <a:pPr algn="l"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rPr>
                        <a:t>オ　病棟機能再編</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a:solidFill>
                            <a:srgbClr val="000000"/>
                          </a:solidFill>
                          <a:effectLst/>
                          <a:latin typeface="Meiryo UI" panose="020B0604030504040204" pitchFamily="50" charset="-128"/>
                          <a:ea typeface="Meiryo UI" panose="020B0604030504040204" pitchFamily="50" charset="-128"/>
                        </a:rPr>
                        <a:t>構成変更・類上げ</a:t>
                      </a:r>
                      <a:r>
                        <a:rPr lang="en-US" altLang="ja-JP" sz="1100" b="0" i="0" u="none" strike="noStrike">
                          <a:solidFill>
                            <a:srgbClr val="000000"/>
                          </a:solidFill>
                          <a:effectLst/>
                          <a:latin typeface="Meiryo UI" panose="020B0604030504040204" pitchFamily="50" charset="-128"/>
                          <a:ea typeface="Meiryo UI" panose="020B0604030504040204" pitchFamily="50" charset="-128"/>
                        </a:rPr>
                        <a:t>)</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78,133</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156,266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156,266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156,266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156,266</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79600040"/>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カ　地域連携・救急受入体制強化</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「ウ　ベッドコントロールの見直し」に含む</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185489"/>
                  </a:ext>
                </a:extLst>
              </a:tr>
              <a:tr h="443379">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合計</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74,183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445,025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538,525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546,433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546,433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546,433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extLst>
                  <a:ext uri="{0D108BD9-81ED-4DB2-BD59-A6C34878D82A}">
                    <a16:rowId xmlns:a16="http://schemas.microsoft.com/office/drawing/2014/main" val="2201423395"/>
                  </a:ext>
                </a:extLst>
              </a:tr>
            </a:tbl>
          </a:graphicData>
        </a:graphic>
      </p:graphicFrame>
      <p:sp>
        <p:nvSpPr>
          <p:cNvPr id="15" name="テキスト ボックス 14">
            <a:extLst>
              <a:ext uri="{FF2B5EF4-FFF2-40B4-BE49-F238E27FC236}">
                <a16:creationId xmlns:a16="http://schemas.microsoft.com/office/drawing/2014/main" id="{7E4F000C-538A-433E-92AC-F442AC8044CD}"/>
              </a:ext>
            </a:extLst>
          </p:cNvPr>
          <p:cNvSpPr txBox="1"/>
          <p:nvPr/>
        </p:nvSpPr>
        <p:spPr>
          <a:xfrm>
            <a:off x="182880" y="1356537"/>
            <a:ext cx="4882822" cy="307777"/>
          </a:xfrm>
          <a:prstGeom prst="rect">
            <a:avLst/>
          </a:prstGeom>
          <a:noFill/>
          <a:ln>
            <a:noFill/>
            <a:prstDash val="dash"/>
          </a:ln>
        </p:spPr>
        <p:txBody>
          <a:bodyPr wrap="square" rtlCol="0" anchor="ctr" anchorCtr="0">
            <a:spAutoFit/>
          </a:bodyPr>
          <a:lstStyle/>
          <a:p>
            <a:r>
              <a:rPr lang="ja-JP" altLang="en-US"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改善取組目標</a:t>
            </a:r>
            <a:r>
              <a:rPr lang="ja-JP" altLang="en-US" sz="1400" b="1" dirty="0">
                <a:latin typeface="Meiryo UI" panose="020B0604030504040204" pitchFamily="50" charset="-128"/>
                <a:ea typeface="Meiryo UI" panose="020B0604030504040204" pitchFamily="50" charset="-128"/>
              </a:rPr>
              <a:t>額計（大阪はびきのセンター）</a:t>
            </a:r>
          </a:p>
        </p:txBody>
      </p:sp>
      <p:sp>
        <p:nvSpPr>
          <p:cNvPr id="16" name="テキスト ボックス 15">
            <a:extLst>
              <a:ext uri="{FF2B5EF4-FFF2-40B4-BE49-F238E27FC236}">
                <a16:creationId xmlns:a16="http://schemas.microsoft.com/office/drawing/2014/main" id="{0BB8AA88-2E68-4EC5-9DDE-69A21286FD21}"/>
              </a:ext>
            </a:extLst>
          </p:cNvPr>
          <p:cNvSpPr txBox="1"/>
          <p:nvPr/>
        </p:nvSpPr>
        <p:spPr>
          <a:xfrm>
            <a:off x="8037576" y="1413086"/>
            <a:ext cx="912547" cy="261610"/>
          </a:xfrm>
          <a:prstGeom prst="rect">
            <a:avLst/>
          </a:prstGeom>
          <a:noFill/>
          <a:ln>
            <a:noFill/>
            <a:prstDash val="dash"/>
          </a:ln>
        </p:spPr>
        <p:txBody>
          <a:bodyPr wrap="square" rtlCol="0" anchor="ctr" anchorCtr="0">
            <a:spAutoFit/>
          </a:bodyPr>
          <a:lstStyle/>
          <a:p>
            <a:r>
              <a:rPr lang="ja-JP" altLang="en-US" sz="1050" dirty="0">
                <a:latin typeface="Meiryo UI" panose="020B0604030504040204" pitchFamily="50" charset="-128"/>
                <a:ea typeface="Meiryo UI" panose="020B0604030504040204" pitchFamily="50" charset="-128"/>
              </a:rPr>
              <a:t>単位：千円</a:t>
            </a:r>
          </a:p>
        </p:txBody>
      </p:sp>
      <p:sp>
        <p:nvSpPr>
          <p:cNvPr id="17" name="テキスト ボックス 16">
            <a:extLst>
              <a:ext uri="{FF2B5EF4-FFF2-40B4-BE49-F238E27FC236}">
                <a16:creationId xmlns:a16="http://schemas.microsoft.com/office/drawing/2014/main" id="{E33D3A73-E526-4632-9D99-A57E4F790825}"/>
              </a:ext>
            </a:extLst>
          </p:cNvPr>
          <p:cNvSpPr txBox="1"/>
          <p:nvPr/>
        </p:nvSpPr>
        <p:spPr>
          <a:xfrm>
            <a:off x="111765" y="5346472"/>
            <a:ext cx="9000000"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額については、令和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年度決算対比で施策毎の</a:t>
            </a:r>
            <a:r>
              <a:rPr kumimoji="1" lang="zh-TW" altLang="en-US" sz="1200" dirty="0">
                <a:latin typeface="Meiryo UI" panose="020B0604030504040204" pitchFamily="50" charset="-128"/>
                <a:ea typeface="Meiryo UI" panose="020B0604030504040204" pitchFamily="50" charset="-128"/>
              </a:rPr>
              <a:t>改善目標</a:t>
            </a:r>
            <a:r>
              <a:rPr kumimoji="1" lang="ja-JP" altLang="en-US" sz="1200" dirty="0">
                <a:latin typeface="Meiryo UI" panose="020B0604030504040204" pitchFamily="50" charset="-128"/>
                <a:ea typeface="Meiryo UI" panose="020B0604030504040204" pitchFamily="50" charset="-128"/>
              </a:rPr>
              <a:t>を算出</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全センター合計は</a:t>
            </a:r>
            <a:r>
              <a:rPr kumimoji="1" lang="en-US" altLang="ja-JP" sz="1200" dirty="0">
                <a:latin typeface="Meiryo UI" panose="020B0604030504040204" pitchFamily="50" charset="-128"/>
                <a:ea typeface="Meiryo UI" panose="020B0604030504040204" pitchFamily="50" charset="-128"/>
              </a:rPr>
              <a:t>P96</a:t>
            </a:r>
            <a:r>
              <a:rPr kumimoji="1" lang="ja-JP" altLang="en-US" sz="1200" dirty="0">
                <a:latin typeface="Meiryo UI" panose="020B0604030504040204" pitchFamily="50" charset="-128"/>
                <a:ea typeface="Meiryo UI" panose="020B0604030504040204" pitchFamily="50" charset="-128"/>
              </a:rPr>
              <a:t>に記載</a:t>
            </a:r>
            <a:endParaRPr kumimoji="1"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27DEAE67-995B-4AF0-9E9E-949B7BFA1E7C}"/>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Ⅱ</a:t>
            </a:r>
            <a:r>
              <a:rPr lang="ja-JP" altLang="en-US" sz="1200" b="1" dirty="0">
                <a:solidFill>
                  <a:srgbClr val="002D89"/>
                </a:solidFill>
                <a:latin typeface="Meiryo UI" panose="020B0604030504040204" pitchFamily="50" charset="-128"/>
                <a:ea typeface="Meiryo UI" panose="020B0604030504040204" pitchFamily="50" charset="-128"/>
              </a:rPr>
              <a:t> 大阪はびきの医療センター</a:t>
            </a:r>
          </a:p>
        </p:txBody>
      </p:sp>
    </p:spTree>
    <p:extLst>
      <p:ext uri="{BB962C8B-B14F-4D97-AF65-F5344CB8AC3E}">
        <p14:creationId xmlns:p14="http://schemas.microsoft.com/office/powerpoint/2010/main" val="3143748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752D42-8424-D4CF-6B06-228B5A17DAE8}"/>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56CAD151-F9FF-A9EA-209C-1D8E196BDC63}"/>
              </a:ext>
            </a:extLst>
          </p:cNvPr>
          <p:cNvSpPr txBox="1"/>
          <p:nvPr/>
        </p:nvSpPr>
        <p:spPr>
          <a:xfrm>
            <a:off x="71999" y="671377"/>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18" name="テキスト ボックス 17">
            <a:extLst>
              <a:ext uri="{FF2B5EF4-FFF2-40B4-BE49-F238E27FC236}">
                <a16:creationId xmlns:a16="http://schemas.microsoft.com/office/drawing/2014/main" id="{E1B9EFD3-AD46-428E-9A61-2D77EB080C3D}"/>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23" name="テキスト ボックス 22">
            <a:extLst>
              <a:ext uri="{FF2B5EF4-FFF2-40B4-BE49-F238E27FC236}">
                <a16:creationId xmlns:a16="http://schemas.microsoft.com/office/drawing/2014/main" id="{2AF229EF-60FF-47D1-824F-961248E5A881}"/>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43</a:t>
            </a:r>
          </a:p>
        </p:txBody>
      </p:sp>
      <p:sp>
        <p:nvSpPr>
          <p:cNvPr id="10" name="テキスト ボックス 9">
            <a:extLst>
              <a:ext uri="{FF2B5EF4-FFF2-40B4-BE49-F238E27FC236}">
                <a16:creationId xmlns:a16="http://schemas.microsoft.com/office/drawing/2014/main" id="{46C952C5-3E20-41E7-BD0B-CFDB44B689C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8" name="正方形/長方形 7">
            <a:extLst>
              <a:ext uri="{FF2B5EF4-FFF2-40B4-BE49-F238E27FC236}">
                <a16:creationId xmlns:a16="http://schemas.microsoft.com/office/drawing/2014/main" id="{8E42F6A3-CA6F-4D74-B4FA-EEDB80E8E705}"/>
              </a:ext>
            </a:extLst>
          </p:cNvPr>
          <p:cNvSpPr/>
          <p:nvPr/>
        </p:nvSpPr>
        <p:spPr>
          <a:xfrm>
            <a:off x="150299" y="1270931"/>
            <a:ext cx="8843399" cy="4616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精神医療基幹病院として、措置入院・緊急措置入院患者等の受入れ、難治性症例や依存症患者への高度ケア医療</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の提供、疾患別リハビリテーションなどリハビリ・在宅医療部門の強化、児童思春期精神科医療の充実、依存症治療・研究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センターとして専門治療の提供及び調査研究などの取組を実施。</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コロナ禍の影響等により令和２年度から入院患者数（大阪精神医療センターが担う措置・医療保護患者も含む）、デイ</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ケア等を含む外来患者数の減少により医業収益が大幅に減少し、利益水準も悪化している。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令和５年度以降、若干の回復は確認できるがコロナ前の水準には戻っていない状況にある。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令和元年度と比較し、令和６年度で医業収益は減少している。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それに加えて、人件費の増加、経費の増加により利益水準を悪化させている。</a:t>
            </a:r>
            <a:endParaRPr lang="en-US" altLang="ja-JP" sz="1400" strike="sngStrike"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人口減少や薬効等の医療の向上に伴い、統合失調症の疾患患者を中心に入院需要減が見込まれる。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地域移行の促進を背景に入院から外来にシフトが進むなか、精神科訪問看護事業所数の増加が見られるなど、地域の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受け入れ体制も拡大している。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一方で、高齢化等の進展による認知症予防や依存症といった疾患に対する需要への対応が必要となる。</a:t>
            </a:r>
          </a:p>
        </p:txBody>
      </p:sp>
    </p:spTree>
    <p:extLst>
      <p:ext uri="{BB962C8B-B14F-4D97-AF65-F5344CB8AC3E}">
        <p14:creationId xmlns:p14="http://schemas.microsoft.com/office/powerpoint/2010/main" val="188538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00133-9EB9-88ED-62FB-CDD619A24296}"/>
            </a:ext>
          </a:extLst>
        </p:cNvPr>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8130A80E-9D93-44B4-8506-6BFABA63B90A}"/>
              </a:ext>
            </a:extLst>
          </p:cNvPr>
          <p:cNvSpPr txBox="1"/>
          <p:nvPr/>
        </p:nvSpPr>
        <p:spPr>
          <a:xfrm>
            <a:off x="79128" y="6637850"/>
            <a:ext cx="9121786"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44</a:t>
            </a:r>
          </a:p>
        </p:txBody>
      </p:sp>
      <p:sp>
        <p:nvSpPr>
          <p:cNvPr id="9" name="テキスト ボックス 8">
            <a:extLst>
              <a:ext uri="{FF2B5EF4-FFF2-40B4-BE49-F238E27FC236}">
                <a16:creationId xmlns:a16="http://schemas.microsoft.com/office/drawing/2014/main" id="{8FABD09D-9F46-2081-FBE7-65B5E2F063D8}"/>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A10F5B3F-3F94-A79F-6E11-76BA9E31FFB5}"/>
              </a:ext>
            </a:extLst>
          </p:cNvPr>
          <p:cNvSpPr txBox="1"/>
          <p:nvPr/>
        </p:nvSpPr>
        <p:spPr>
          <a:xfrm>
            <a:off x="71998" y="641813"/>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A4CBC6B7-C802-2E63-09E8-EA709E22790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2" name="テキスト ボックス 1">
            <a:extLst>
              <a:ext uri="{FF2B5EF4-FFF2-40B4-BE49-F238E27FC236}">
                <a16:creationId xmlns:a16="http://schemas.microsoft.com/office/drawing/2014/main" id="{D9DCC75F-6804-DE3F-27A2-C77FEB5A9195}"/>
              </a:ext>
            </a:extLst>
          </p:cNvPr>
          <p:cNvSpPr txBox="1"/>
          <p:nvPr/>
        </p:nvSpPr>
        <p:spPr>
          <a:xfrm>
            <a:off x="146376" y="883597"/>
            <a:ext cx="9004115"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●精神医療基幹病院として、措置入院・緊急措置入院患者等の受入れや在宅医療部門の取組を推進している。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●診療単価は向上する一方、長期入院患者の地域移行を進めて以降、患者数は令和元年度水準まで戻っていない状況に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a:t>
            </a:r>
            <a:endParaRPr kumimoji="1" lang="en-US" altLang="ja-JP" sz="14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79B7521E-A901-5837-BBC8-4C9C8DB70E79}"/>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22" name="テキスト ボックス 21">
            <a:extLst>
              <a:ext uri="{FF2B5EF4-FFF2-40B4-BE49-F238E27FC236}">
                <a16:creationId xmlns:a16="http://schemas.microsoft.com/office/drawing/2014/main" id="{679C29FE-36E7-4037-972D-97396A451529}"/>
              </a:ext>
            </a:extLst>
          </p:cNvPr>
          <p:cNvSpPr txBox="1"/>
          <p:nvPr/>
        </p:nvSpPr>
        <p:spPr>
          <a:xfrm>
            <a:off x="2339593" y="1608688"/>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F8DE100-DB53-48A3-847F-63D705270FD8}"/>
              </a:ext>
            </a:extLst>
          </p:cNvPr>
          <p:cNvSpPr txBox="1"/>
          <p:nvPr/>
        </p:nvSpPr>
        <p:spPr>
          <a:xfrm>
            <a:off x="146376" y="1540865"/>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4" name="テキスト ボックス 23">
            <a:extLst>
              <a:ext uri="{FF2B5EF4-FFF2-40B4-BE49-F238E27FC236}">
                <a16:creationId xmlns:a16="http://schemas.microsoft.com/office/drawing/2014/main" id="{A69C48FE-31CF-4A59-9915-206689C23AC2}"/>
              </a:ext>
            </a:extLst>
          </p:cNvPr>
          <p:cNvSpPr txBox="1"/>
          <p:nvPr/>
        </p:nvSpPr>
        <p:spPr>
          <a:xfrm>
            <a:off x="4700529" y="1544176"/>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EA9D4B2D-58E2-476A-BE49-FE868709970A}"/>
              </a:ext>
            </a:extLst>
          </p:cNvPr>
          <p:cNvSpPr txBox="1"/>
          <p:nvPr/>
        </p:nvSpPr>
        <p:spPr>
          <a:xfrm>
            <a:off x="7432001" y="1537808"/>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C3BBF7EE-5259-4016-8E63-E84C0DF9BD56}"/>
              </a:ext>
            </a:extLst>
          </p:cNvPr>
          <p:cNvSpPr txBox="1"/>
          <p:nvPr/>
        </p:nvSpPr>
        <p:spPr>
          <a:xfrm>
            <a:off x="71998" y="3956772"/>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0" name="テキスト ボックス 29">
            <a:extLst>
              <a:ext uri="{FF2B5EF4-FFF2-40B4-BE49-F238E27FC236}">
                <a16:creationId xmlns:a16="http://schemas.microsoft.com/office/drawing/2014/main" id="{7D29DD4B-E269-4C47-90B4-F6629C457BFE}"/>
              </a:ext>
            </a:extLst>
          </p:cNvPr>
          <p:cNvSpPr txBox="1"/>
          <p:nvPr/>
        </p:nvSpPr>
        <p:spPr>
          <a:xfrm>
            <a:off x="3092816" y="3962327"/>
            <a:ext cx="20845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訪問看護実施件数の推移</a:t>
            </a:r>
            <a:endParaRPr lang="en-US" altLang="ja-JP" sz="1000" dirty="0">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012C4C3B-DCD4-47A6-9CBD-90867F460D60}"/>
              </a:ext>
            </a:extLst>
          </p:cNvPr>
          <p:cNvSpPr txBox="1"/>
          <p:nvPr/>
        </p:nvSpPr>
        <p:spPr>
          <a:xfrm>
            <a:off x="6119999" y="3954395"/>
            <a:ext cx="208450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措置・緊急措置入院の推移</a:t>
            </a:r>
            <a:endParaRPr lang="ja-JP" altLang="ja-JP" sz="10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2F3839AB-BD02-4053-BA8C-FF124767D4FE}"/>
              </a:ext>
            </a:extLst>
          </p:cNvPr>
          <p:cNvPicPr>
            <a:picLocks noChangeAspect="1"/>
          </p:cNvPicPr>
          <p:nvPr/>
        </p:nvPicPr>
        <p:blipFill>
          <a:blip r:embed="rId2"/>
          <a:stretch>
            <a:fillRect/>
          </a:stretch>
        </p:blipFill>
        <p:spPr>
          <a:xfrm>
            <a:off x="45327" y="1740901"/>
            <a:ext cx="9053345" cy="2127688"/>
          </a:xfrm>
          <a:prstGeom prst="rect">
            <a:avLst/>
          </a:prstGeom>
        </p:spPr>
      </p:pic>
      <p:pic>
        <p:nvPicPr>
          <p:cNvPr id="5" name="図 4">
            <a:extLst>
              <a:ext uri="{FF2B5EF4-FFF2-40B4-BE49-F238E27FC236}">
                <a16:creationId xmlns:a16="http://schemas.microsoft.com/office/drawing/2014/main" id="{DB17E104-4D19-4F9F-9F1D-956FEE785AE6}"/>
              </a:ext>
            </a:extLst>
          </p:cNvPr>
          <p:cNvPicPr>
            <a:picLocks noChangeAspect="1"/>
          </p:cNvPicPr>
          <p:nvPr/>
        </p:nvPicPr>
        <p:blipFill>
          <a:blip r:embed="rId3"/>
          <a:stretch>
            <a:fillRect/>
          </a:stretch>
        </p:blipFill>
        <p:spPr>
          <a:xfrm>
            <a:off x="69714" y="4177989"/>
            <a:ext cx="9004572" cy="2651990"/>
          </a:xfrm>
          <a:prstGeom prst="rect">
            <a:avLst/>
          </a:prstGeom>
        </p:spPr>
      </p:pic>
    </p:spTree>
    <p:extLst>
      <p:ext uri="{BB962C8B-B14F-4D97-AF65-F5344CB8AC3E}">
        <p14:creationId xmlns:p14="http://schemas.microsoft.com/office/powerpoint/2010/main" val="6050470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83807-0142-8891-1047-BD1188F412A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8E4674D-EAD6-C62A-B610-AFB3032B4779}"/>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5" name="テキスト ボックス 4">
            <a:extLst>
              <a:ext uri="{FF2B5EF4-FFF2-40B4-BE49-F238E27FC236}">
                <a16:creationId xmlns:a16="http://schemas.microsoft.com/office/drawing/2014/main" id="{16763F97-7C6B-46BD-8E35-8A6C486C3A87}"/>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A1046675-874A-35A6-B5C9-2C6A6E4F604A}"/>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7" name="テキスト ボックス 6">
            <a:extLst>
              <a:ext uri="{FF2B5EF4-FFF2-40B4-BE49-F238E27FC236}">
                <a16:creationId xmlns:a16="http://schemas.microsoft.com/office/drawing/2014/main" id="{41010F0C-6C6A-2946-A4B7-6C230EBBB28B}"/>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8" name="テキスト ボックス 7">
            <a:extLst>
              <a:ext uri="{FF2B5EF4-FFF2-40B4-BE49-F238E27FC236}">
                <a16:creationId xmlns:a16="http://schemas.microsoft.com/office/drawing/2014/main" id="{A6F33FDE-B850-51C8-215E-3509627032FC}"/>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45</a:t>
            </a:r>
          </a:p>
        </p:txBody>
      </p:sp>
      <p:sp>
        <p:nvSpPr>
          <p:cNvPr id="4" name="テキスト ボックス 3">
            <a:extLst>
              <a:ext uri="{FF2B5EF4-FFF2-40B4-BE49-F238E27FC236}">
                <a16:creationId xmlns:a16="http://schemas.microsoft.com/office/drawing/2014/main" id="{8BFF7C66-76A6-AEA3-00F7-AC9950895D93}"/>
              </a:ext>
            </a:extLst>
          </p:cNvPr>
          <p:cNvSpPr txBox="1"/>
          <p:nvPr/>
        </p:nvSpPr>
        <p:spPr>
          <a:xfrm>
            <a:off x="296101" y="1620762"/>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大阪精神医療センターの損益計算書の経年推移（単位：百万円）</a:t>
            </a:r>
          </a:p>
        </p:txBody>
      </p:sp>
      <p:sp>
        <p:nvSpPr>
          <p:cNvPr id="9" name="テキスト ボックス 8">
            <a:extLst>
              <a:ext uri="{FF2B5EF4-FFF2-40B4-BE49-F238E27FC236}">
                <a16:creationId xmlns:a16="http://schemas.microsoft.com/office/drawing/2014/main" id="{5C94C425-7DB3-E28E-5570-F263D328DB5E}"/>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令和２年度のコロナ以降で大幅に減少した医業収益に対して、社会情勢の影響により費用は増加傾向にあり、収支バラ</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ンスが悪化している。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医業収益の回復の見通しが立たない場合は、収益規模に合った収支構造への切り替えを図っていく必要がある。</a:t>
            </a:r>
            <a:endParaRPr kumimoji="1" lang="en-US" altLang="ja-JP" sz="1400" dirty="0">
              <a:latin typeface="Meiryo UI" panose="020B0604030504040204" pitchFamily="50" charset="-128"/>
              <a:ea typeface="Meiryo UI" panose="020B0604030504040204" pitchFamily="50" charset="-128"/>
            </a:endParaRPr>
          </a:p>
        </p:txBody>
      </p:sp>
      <p:sp>
        <p:nvSpPr>
          <p:cNvPr id="10" name="テキスト プレースホルダー 3">
            <a:extLst>
              <a:ext uri="{FF2B5EF4-FFF2-40B4-BE49-F238E27FC236}">
                <a16:creationId xmlns:a16="http://schemas.microsoft.com/office/drawing/2014/main" id="{3BAB84F9-4736-4651-69EC-A04DF6957DED}"/>
              </a:ext>
            </a:extLst>
          </p:cNvPr>
          <p:cNvSpPr txBox="1">
            <a:spLocks/>
          </p:cNvSpPr>
          <p:nvPr/>
        </p:nvSpPr>
        <p:spPr>
          <a:xfrm>
            <a:off x="315846" y="635951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graphicFrame>
        <p:nvGraphicFramePr>
          <p:cNvPr id="12" name="表 11">
            <a:extLst>
              <a:ext uri="{FF2B5EF4-FFF2-40B4-BE49-F238E27FC236}">
                <a16:creationId xmlns:a16="http://schemas.microsoft.com/office/drawing/2014/main" id="{9452C169-9BE2-4271-8236-2A4995CF011C}"/>
              </a:ext>
            </a:extLst>
          </p:cNvPr>
          <p:cNvGraphicFramePr>
            <a:graphicFrameLocks noGrp="1"/>
          </p:cNvGraphicFramePr>
          <p:nvPr>
            <p:extLst>
              <p:ext uri="{D42A27DB-BD31-4B8C-83A1-F6EECF244321}">
                <p14:modId xmlns:p14="http://schemas.microsoft.com/office/powerpoint/2010/main" val="4200624753"/>
              </p:ext>
            </p:extLst>
          </p:nvPr>
        </p:nvGraphicFramePr>
        <p:xfrm>
          <a:off x="333264" y="1876054"/>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5,684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5,737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2961986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69794-D173-9B2D-674A-9FD997D1298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60AE87D-5BBC-50FD-A297-220FD573622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5" name="テキスト ボックス 4">
            <a:extLst>
              <a:ext uri="{FF2B5EF4-FFF2-40B4-BE49-F238E27FC236}">
                <a16:creationId xmlns:a16="http://schemas.microsoft.com/office/drawing/2014/main" id="{0CDB1D9F-1629-8229-D1C3-741FCDD5051A}"/>
              </a:ext>
            </a:extLst>
          </p:cNvPr>
          <p:cNvSpPr txBox="1"/>
          <p:nvPr/>
        </p:nvSpPr>
        <p:spPr>
          <a:xfrm>
            <a:off x="72000" y="27699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B8E11A9B-D771-3359-2B0E-C3CAD468BC9E}"/>
              </a:ext>
            </a:extLst>
          </p:cNvPr>
          <p:cNvSpPr txBox="1"/>
          <p:nvPr/>
        </p:nvSpPr>
        <p:spPr>
          <a:xfrm>
            <a:off x="6282359" y="307776"/>
            <a:ext cx="278964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7" name="テキスト ボックス 6">
            <a:extLst>
              <a:ext uri="{FF2B5EF4-FFF2-40B4-BE49-F238E27FC236}">
                <a16:creationId xmlns:a16="http://schemas.microsoft.com/office/drawing/2014/main" id="{EF0418B7-1AD6-EE80-39C8-7021DB24117D}"/>
              </a:ext>
            </a:extLst>
          </p:cNvPr>
          <p:cNvSpPr txBox="1"/>
          <p:nvPr/>
        </p:nvSpPr>
        <p:spPr>
          <a:xfrm>
            <a:off x="72000" y="628404"/>
            <a:ext cx="4111693" cy="523220"/>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a:p>
            <a:endParaRPr lang="ja-JP" altLang="en-US" sz="1400" b="1" dirty="0">
              <a:solidFill>
                <a:srgbClr val="002D89"/>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B6B21AAA-C94E-6DCB-417D-FD169D9657D1}"/>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46</a:t>
            </a:r>
          </a:p>
        </p:txBody>
      </p:sp>
      <p:sp>
        <p:nvSpPr>
          <p:cNvPr id="12" name="テキスト プレースホルダー 3">
            <a:extLst>
              <a:ext uri="{FF2B5EF4-FFF2-40B4-BE49-F238E27FC236}">
                <a16:creationId xmlns:a16="http://schemas.microsoft.com/office/drawing/2014/main" id="{A8E4A3DD-7646-DA32-B971-8D6889E04CCD}"/>
              </a:ext>
            </a:extLst>
          </p:cNvPr>
          <p:cNvSpPr txBox="1">
            <a:spLocks/>
          </p:cNvSpPr>
          <p:nvPr/>
        </p:nvSpPr>
        <p:spPr>
          <a:xfrm>
            <a:off x="54582" y="6309185"/>
            <a:ext cx="7059282"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開設主体：自治体、精神科病院 （</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19</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18</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48D1385D-CF6B-5EA2-705B-44F56CE3D9F9}"/>
              </a:ext>
            </a:extLst>
          </p:cNvPr>
          <p:cNvSpPr txBox="1"/>
          <p:nvPr/>
        </p:nvSpPr>
        <p:spPr>
          <a:xfrm>
            <a:off x="146377" y="918765"/>
            <a:ext cx="8851244"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営業費用の増加率は他の精神科病院と同水準であるが、医業収益の減少が著しい。</a:t>
            </a:r>
            <a:endParaRPr kumimoji="1"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88FB04F6-9A12-AFFF-545E-33CAAAB5FEA5}"/>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令和元年度時点は、収益に運営負担金等が計上されているとはいえ営業損益及び経常損益で黒字を計上していた。</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左表の通り、他の精神科病院に比べて、医業収益額が大きく、費用面の経営指標が適正な範囲で収まっていたことが要因と言える。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令和元年度から令和６年度にかけて、医業収益約</a:t>
            </a:r>
            <a:r>
              <a:rPr kumimoji="1" lang="en-US" altLang="ja-JP" sz="1100" dirty="0">
                <a:solidFill>
                  <a:schemeClr val="tx1"/>
                </a:solidFill>
                <a:latin typeface="Meiryo UI" panose="020B0604030504040204" pitchFamily="50" charset="-128"/>
                <a:ea typeface="Meiryo UI" panose="020B0604030504040204" pitchFamily="50" charset="-128"/>
              </a:rPr>
              <a:t>235</a:t>
            </a:r>
            <a:r>
              <a:rPr kumimoji="1" lang="ja-JP" altLang="en-US" sz="1100" dirty="0">
                <a:solidFill>
                  <a:schemeClr val="tx1"/>
                </a:solidFill>
                <a:latin typeface="Meiryo UI" panose="020B0604030504040204" pitchFamily="50" charset="-128"/>
                <a:ea typeface="Meiryo UI" panose="020B0604030504040204" pitchFamily="50" charset="-128"/>
              </a:rPr>
              <a:t>百万円の減少に対して、営業費用約</a:t>
            </a:r>
            <a:r>
              <a:rPr kumimoji="1" lang="en-US" altLang="ja-JP" sz="1100" dirty="0">
                <a:solidFill>
                  <a:schemeClr val="tx1"/>
                </a:solidFill>
                <a:latin typeface="Meiryo UI" panose="020B0604030504040204" pitchFamily="50" charset="-128"/>
                <a:ea typeface="Meiryo UI" panose="020B0604030504040204" pitchFamily="50" charset="-128"/>
              </a:rPr>
              <a:t>515</a:t>
            </a:r>
            <a:r>
              <a:rPr kumimoji="1" lang="ja-JP" altLang="en-US" sz="1100" dirty="0">
                <a:solidFill>
                  <a:schemeClr val="tx1"/>
                </a:solidFill>
                <a:latin typeface="Meiryo UI" panose="020B0604030504040204" pitchFamily="50" charset="-128"/>
                <a:ea typeface="Meiryo UI" panose="020B0604030504040204" pitchFamily="50" charset="-128"/>
              </a:rPr>
              <a:t>百万円の増加で、約</a:t>
            </a:r>
            <a:r>
              <a:rPr kumimoji="1" lang="en-US" altLang="ja-JP" sz="1100" dirty="0">
                <a:solidFill>
                  <a:schemeClr val="tx1"/>
                </a:solidFill>
                <a:latin typeface="Meiryo UI" panose="020B0604030504040204" pitchFamily="50" charset="-128"/>
                <a:ea typeface="Meiryo UI" panose="020B0604030504040204" pitchFamily="50" charset="-128"/>
              </a:rPr>
              <a:t>700</a:t>
            </a:r>
            <a:r>
              <a:rPr kumimoji="1" lang="ja-JP" altLang="en-US" sz="1100" dirty="0">
                <a:solidFill>
                  <a:schemeClr val="tx1"/>
                </a:solidFill>
                <a:latin typeface="Meiryo UI" panose="020B0604030504040204" pitchFamily="50" charset="-128"/>
                <a:ea typeface="Meiryo UI" panose="020B0604030504040204" pitchFamily="50" charset="-128"/>
              </a:rPr>
              <a:t>百万円の利益悪化となっている。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営業費用の増加率は他の精神科病院と同程度であるが、医業収益が大幅に減少しているため、医業収益の回復の見通しが立たない場合は、収益規模に合った収支構造への切り替えを図っていく必要がある（固定費の削減）。</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AE311BAE-2D75-422C-AAE0-C5A797107EA0}"/>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7" name="表 16">
            <a:extLst>
              <a:ext uri="{FF2B5EF4-FFF2-40B4-BE49-F238E27FC236}">
                <a16:creationId xmlns:a16="http://schemas.microsoft.com/office/drawing/2014/main" id="{B95052FD-3DB5-4E14-BFBC-E66F760513D6}"/>
              </a:ext>
            </a:extLst>
          </p:cNvPr>
          <p:cNvGraphicFramePr>
            <a:graphicFrameLocks noGrp="1"/>
          </p:cNvGraphicFramePr>
          <p:nvPr>
            <p:extLst>
              <p:ext uri="{D42A27DB-BD31-4B8C-83A1-F6EECF244321}">
                <p14:modId xmlns:p14="http://schemas.microsoft.com/office/powerpoint/2010/main" val="396222810"/>
              </p:ext>
            </p:extLst>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大阪精神医療センター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自治体・精神科病院（病床数区分なし）</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5,508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270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4,129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593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1,842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2,025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1,376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FF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24827684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9C8A4-3706-48A7-14F1-4483F5BAF7B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AC24AE-FF16-CBE2-A589-F869AB72EC9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955B8549-3674-30DA-7F43-CCCBD8A3D41F}"/>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FAC4C1F2-C193-3DC2-B1E3-23BA129279CA}"/>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18" name="テキスト ボックス 17">
            <a:extLst>
              <a:ext uri="{FF2B5EF4-FFF2-40B4-BE49-F238E27FC236}">
                <a16:creationId xmlns:a16="http://schemas.microsoft.com/office/drawing/2014/main" id="{5EF0C75F-8984-37A3-5063-03F657DF2F3D}"/>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当センターの委託契約の大半は、</a:t>
            </a:r>
            <a:r>
              <a:rPr kumimoji="1" lang="en-US" altLang="ja-JP" sz="1400" dirty="0">
                <a:latin typeface="Meiryo UI" panose="020B0604030504040204" pitchFamily="50" charset="-128"/>
                <a:ea typeface="Meiryo UI" panose="020B0604030504040204" pitchFamily="50" charset="-128"/>
              </a:rPr>
              <a:t>PFI</a:t>
            </a:r>
            <a:r>
              <a:rPr kumimoji="1" lang="ja-JP" altLang="en-US" sz="1400" dirty="0">
                <a:latin typeface="Meiryo UI" panose="020B0604030504040204" pitchFamily="50" charset="-128"/>
                <a:ea typeface="Meiryo UI" panose="020B0604030504040204" pitchFamily="50" charset="-128"/>
              </a:rPr>
              <a:t>契約（平成</a:t>
            </a:r>
            <a:r>
              <a:rPr kumimoji="1" lang="en-US" altLang="ja-JP" sz="1400" dirty="0">
                <a:latin typeface="Meiryo UI" panose="020B0604030504040204" pitchFamily="50" charset="-128"/>
                <a:ea typeface="Meiryo UI" panose="020B0604030504040204" pitchFamily="50" charset="-128"/>
              </a:rPr>
              <a:t>25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月～令和</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PFI</a:t>
            </a:r>
            <a:r>
              <a:rPr kumimoji="1" lang="ja-JP" altLang="en-US" sz="1400" dirty="0">
                <a:latin typeface="Meiryo UI" panose="020B0604030504040204" pitchFamily="50" charset="-128"/>
                <a:ea typeface="Meiryo UI" panose="020B0604030504040204" pitchFamily="50" charset="-128"/>
              </a:rPr>
              <a:t>契約に基づき対価の改訂が行われ、社会情勢の影響で微増している。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5CF9E94-AEBC-80B0-DB6C-C1BB8ED1B67B}"/>
              </a:ext>
            </a:extLst>
          </p:cNvPr>
          <p:cNvGraphicFramePr>
            <a:graphicFrameLocks noGrp="1"/>
          </p:cNvGraphicFramePr>
          <p:nvPr>
            <p:extLst>
              <p:ext uri="{D42A27DB-BD31-4B8C-83A1-F6EECF244321}">
                <p14:modId xmlns:p14="http://schemas.microsoft.com/office/powerpoint/2010/main" val="563381091"/>
              </p:ext>
            </p:extLst>
          </p:nvPr>
        </p:nvGraphicFramePr>
        <p:xfrm>
          <a:off x="4344864" y="1949245"/>
          <a:ext cx="4752000" cy="43459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契約に基づき対価が減額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入札結果により契約単価の上昇</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PFI</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199%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契約単価の増加、患者の高齢化による廃棄物の</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増加による総額の増加</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PFI</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契約に基づき対価が増額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派遣人材の採用コスト</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288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その他委託料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12480297"/>
                  </a:ext>
                </a:extLst>
              </a:tr>
            </a:tbl>
          </a:graphicData>
        </a:graphic>
      </p:graphicFrame>
      <p:sp>
        <p:nvSpPr>
          <p:cNvPr id="11" name="テキスト ボックス 10">
            <a:extLst>
              <a:ext uri="{FF2B5EF4-FFF2-40B4-BE49-F238E27FC236}">
                <a16:creationId xmlns:a16="http://schemas.microsoft.com/office/drawing/2014/main" id="{26ABE643-B75C-309E-83B7-97FA74869B6F}"/>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B4FEED51-BEDE-5F31-A019-AEE3F431D024}"/>
              </a:ext>
            </a:extLst>
          </p:cNvPr>
          <p:cNvSpPr txBox="1">
            <a:spLocks/>
          </p:cNvSpPr>
          <p:nvPr/>
        </p:nvSpPr>
        <p:spPr>
          <a:xfrm>
            <a:off x="54582" y="6451967"/>
            <a:ext cx="6886930" cy="171813"/>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4C5CC4D4-8D7B-707B-C21B-7F788B1F04BE}"/>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47</a:t>
            </a:r>
          </a:p>
        </p:txBody>
      </p:sp>
      <p:sp>
        <p:nvSpPr>
          <p:cNvPr id="7" name="テキスト ボックス 6">
            <a:extLst>
              <a:ext uri="{FF2B5EF4-FFF2-40B4-BE49-F238E27FC236}">
                <a16:creationId xmlns:a16="http://schemas.microsoft.com/office/drawing/2014/main" id="{FA13AFAD-8D68-8325-00DE-80F49C28B534}"/>
              </a:ext>
            </a:extLst>
          </p:cNvPr>
          <p:cNvSpPr txBox="1"/>
          <p:nvPr/>
        </p:nvSpPr>
        <p:spPr>
          <a:xfrm>
            <a:off x="71999" y="607308"/>
            <a:ext cx="552761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9" name="テキスト ボックス 18">
            <a:extLst>
              <a:ext uri="{FF2B5EF4-FFF2-40B4-BE49-F238E27FC236}">
                <a16:creationId xmlns:a16="http://schemas.microsoft.com/office/drawing/2014/main" id="{60CC55F8-E0E2-4332-BDA6-0312E286C830}"/>
              </a:ext>
            </a:extLst>
          </p:cNvPr>
          <p:cNvSpPr txBox="1"/>
          <p:nvPr/>
        </p:nvSpPr>
        <p:spPr>
          <a:xfrm>
            <a:off x="52255" y="1692023"/>
            <a:ext cx="3487104"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pic>
        <p:nvPicPr>
          <p:cNvPr id="5" name="図 4">
            <a:extLst>
              <a:ext uri="{FF2B5EF4-FFF2-40B4-BE49-F238E27FC236}">
                <a16:creationId xmlns:a16="http://schemas.microsoft.com/office/drawing/2014/main" id="{5408CCCD-5471-4894-A9B8-E9FF865175D6}"/>
              </a:ext>
            </a:extLst>
          </p:cNvPr>
          <p:cNvPicPr>
            <a:picLocks noChangeAspect="1"/>
          </p:cNvPicPr>
          <p:nvPr/>
        </p:nvPicPr>
        <p:blipFill>
          <a:blip r:embed="rId2"/>
          <a:stretch>
            <a:fillRect/>
          </a:stretch>
        </p:blipFill>
        <p:spPr>
          <a:xfrm>
            <a:off x="22425" y="2022344"/>
            <a:ext cx="4322439" cy="4505334"/>
          </a:xfrm>
          <a:prstGeom prst="rect">
            <a:avLst/>
          </a:prstGeom>
        </p:spPr>
      </p:pic>
    </p:spTree>
    <p:extLst>
      <p:ext uri="{BB962C8B-B14F-4D97-AF65-F5344CB8AC3E}">
        <p14:creationId xmlns:p14="http://schemas.microsoft.com/office/powerpoint/2010/main" val="778145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07B90B2-E47A-4713-98E0-41DCE7CA8316}"/>
              </a:ext>
            </a:extLst>
          </p:cNvPr>
          <p:cNvSpPr txBox="1"/>
          <p:nvPr/>
        </p:nvSpPr>
        <p:spPr>
          <a:xfrm>
            <a:off x="71999" y="27376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２）受療動向の変化</a:t>
            </a:r>
          </a:p>
        </p:txBody>
      </p:sp>
      <p:sp>
        <p:nvSpPr>
          <p:cNvPr id="5" name="テキスト ボックス 4">
            <a:extLst>
              <a:ext uri="{FF2B5EF4-FFF2-40B4-BE49-F238E27FC236}">
                <a16:creationId xmlns:a16="http://schemas.microsoft.com/office/drawing/2014/main" id="{3A2BA9A1-3FEA-4C0E-9D1E-1B8BA92828C5}"/>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7" name="テキスト ボックス 6">
            <a:extLst>
              <a:ext uri="{FF2B5EF4-FFF2-40B4-BE49-F238E27FC236}">
                <a16:creationId xmlns:a16="http://schemas.microsoft.com/office/drawing/2014/main" id="{8DD8464C-6D00-4580-A0B9-F03840A748E9}"/>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3</a:t>
            </a:r>
          </a:p>
        </p:txBody>
      </p:sp>
      <p:sp>
        <p:nvSpPr>
          <p:cNvPr id="2" name="テキスト ボックス 1">
            <a:extLst>
              <a:ext uri="{FF2B5EF4-FFF2-40B4-BE49-F238E27FC236}">
                <a16:creationId xmlns:a16="http://schemas.microsoft.com/office/drawing/2014/main" id="{3553FA79-9B59-BF9E-943F-2FCF6A9C3D43}"/>
              </a:ext>
            </a:extLst>
          </p:cNvPr>
          <p:cNvSpPr txBox="1"/>
          <p:nvPr/>
        </p:nvSpPr>
        <p:spPr>
          <a:xfrm>
            <a:off x="71999" y="634121"/>
            <a:ext cx="8994793" cy="1169551"/>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入院患者数は、平成</a:t>
            </a:r>
            <a:r>
              <a:rPr kumimoji="1" lang="en-US" altLang="ja-JP" sz="1400" dirty="0">
                <a:latin typeface="Meiryo UI" panose="020B0604030504040204" pitchFamily="50" charset="-128"/>
                <a:ea typeface="Meiryo UI" panose="020B0604030504040204" pitchFamily="50" charset="-128"/>
              </a:rPr>
              <a:t>23</a:t>
            </a:r>
            <a:r>
              <a:rPr kumimoji="1" lang="ja-JP" altLang="en-US" sz="1400" dirty="0">
                <a:latin typeface="Meiryo UI" panose="020B0604030504040204" pitchFamily="50" charset="-128"/>
                <a:ea typeface="Meiryo UI" panose="020B0604030504040204" pitchFamily="50" charset="-128"/>
              </a:rPr>
              <a:t>年度以降減少が続き、高齢者の割合は増加。外来患者数は、令和２年度までは減少傾向に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あったが、令和５年度は増加し、高齢者の割合は低下している。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救急搬送件数は、コロナ禍に減少がみられたものの概ね増加傾向であり、高齢者の割合が約</a:t>
            </a:r>
            <a:r>
              <a:rPr kumimoji="1" lang="en-US" altLang="ja-JP" sz="1400" dirty="0">
                <a:latin typeface="Meiryo UI" panose="020B0604030504040204" pitchFamily="50" charset="-128"/>
                <a:ea typeface="Meiryo UI" panose="020B0604030504040204" pitchFamily="50" charset="-128"/>
              </a:rPr>
              <a:t>60</a:t>
            </a:r>
            <a:r>
              <a:rPr kumimoji="1" lang="ja-JP" altLang="en-US" sz="1400" dirty="0">
                <a:latin typeface="Meiryo UI" panose="020B0604030504040204" pitchFamily="50" charset="-128"/>
                <a:ea typeface="Meiryo UI" panose="020B0604030504040204" pitchFamily="50" charset="-128"/>
              </a:rPr>
              <a:t>％と高くなっている。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平均在院日数は、コロナ禍に一時的に伸びたものの、その後再び減少傾向となっている。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病床利用率は、一般病床はコロナ禍で大きく低下後回復傾向にあり、精神病床についてはコロナ禍以降、低下している。</a:t>
            </a:r>
            <a:endParaRPr kumimoji="1" lang="en-US" altLang="ja-JP" sz="1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A153257-23BB-A5B8-4196-969DB404BD66}"/>
              </a:ext>
            </a:extLst>
          </p:cNvPr>
          <p:cNvSpPr txBox="1"/>
          <p:nvPr/>
        </p:nvSpPr>
        <p:spPr>
          <a:xfrm>
            <a:off x="71998" y="1840962"/>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入院外来別患者数・年齢構成の推移（大阪府）</a:t>
            </a:r>
          </a:p>
        </p:txBody>
      </p:sp>
      <p:sp>
        <p:nvSpPr>
          <p:cNvPr id="18" name="テキスト ボックス 17">
            <a:extLst>
              <a:ext uri="{FF2B5EF4-FFF2-40B4-BE49-F238E27FC236}">
                <a16:creationId xmlns:a16="http://schemas.microsoft.com/office/drawing/2014/main" id="{6382D2D5-1744-E5F1-B899-2AAEB4943E91}"/>
              </a:ext>
            </a:extLst>
          </p:cNvPr>
          <p:cNvSpPr txBox="1"/>
          <p:nvPr/>
        </p:nvSpPr>
        <p:spPr>
          <a:xfrm>
            <a:off x="5986844" y="1875148"/>
            <a:ext cx="3342892"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救急搬送件数の推移（大阪府）</a:t>
            </a:r>
          </a:p>
        </p:txBody>
      </p:sp>
      <p:sp>
        <p:nvSpPr>
          <p:cNvPr id="23" name="テキスト ボックス 22">
            <a:extLst>
              <a:ext uri="{FF2B5EF4-FFF2-40B4-BE49-F238E27FC236}">
                <a16:creationId xmlns:a16="http://schemas.microsoft.com/office/drawing/2014/main" id="{BE7BADE5-3066-64B1-65CF-8645D1ABF48A}"/>
              </a:ext>
            </a:extLst>
          </p:cNvPr>
          <p:cNvSpPr txBox="1"/>
          <p:nvPr/>
        </p:nvSpPr>
        <p:spPr>
          <a:xfrm>
            <a:off x="3441650" y="1924443"/>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出典：厚生労働省「患者調査」</a:t>
            </a:r>
          </a:p>
        </p:txBody>
      </p:sp>
      <p:sp>
        <p:nvSpPr>
          <p:cNvPr id="24" name="テキスト ボックス 23">
            <a:extLst>
              <a:ext uri="{FF2B5EF4-FFF2-40B4-BE49-F238E27FC236}">
                <a16:creationId xmlns:a16="http://schemas.microsoft.com/office/drawing/2014/main" id="{0E6C86D6-8B5C-3965-6122-27BCFF957DA4}"/>
              </a:ext>
            </a:extLst>
          </p:cNvPr>
          <p:cNvSpPr txBox="1"/>
          <p:nvPr/>
        </p:nvSpPr>
        <p:spPr>
          <a:xfrm>
            <a:off x="7148310" y="2092678"/>
            <a:ext cx="1648611"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出典：総務省「救急救助の現状」</a:t>
            </a:r>
          </a:p>
        </p:txBody>
      </p:sp>
      <p:sp>
        <p:nvSpPr>
          <p:cNvPr id="26" name="テキスト ボックス 25">
            <a:extLst>
              <a:ext uri="{FF2B5EF4-FFF2-40B4-BE49-F238E27FC236}">
                <a16:creationId xmlns:a16="http://schemas.microsoft.com/office/drawing/2014/main" id="{48BF1118-A837-4A1F-AA44-5105B1207DA3}"/>
              </a:ext>
            </a:extLst>
          </p:cNvPr>
          <p:cNvSpPr txBox="1"/>
          <p:nvPr/>
        </p:nvSpPr>
        <p:spPr>
          <a:xfrm>
            <a:off x="71998" y="4284595"/>
            <a:ext cx="3733085"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平均在院日数の推移（一般病床）</a:t>
            </a:r>
          </a:p>
        </p:txBody>
      </p:sp>
      <p:sp>
        <p:nvSpPr>
          <p:cNvPr id="27" name="テキスト ボックス 26">
            <a:extLst>
              <a:ext uri="{FF2B5EF4-FFF2-40B4-BE49-F238E27FC236}">
                <a16:creationId xmlns:a16="http://schemas.microsoft.com/office/drawing/2014/main" id="{D7C33FE6-29BC-4A85-913F-B434B5C50E01}"/>
              </a:ext>
            </a:extLst>
          </p:cNvPr>
          <p:cNvSpPr txBox="1"/>
          <p:nvPr/>
        </p:nvSpPr>
        <p:spPr>
          <a:xfrm>
            <a:off x="1335940" y="4511220"/>
            <a:ext cx="1838944"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出典：厚生労働省「病院報告」</a:t>
            </a:r>
          </a:p>
        </p:txBody>
      </p:sp>
      <p:sp>
        <p:nvSpPr>
          <p:cNvPr id="33" name="テキスト ボックス 32">
            <a:extLst>
              <a:ext uri="{FF2B5EF4-FFF2-40B4-BE49-F238E27FC236}">
                <a16:creationId xmlns:a16="http://schemas.microsoft.com/office/drawing/2014/main" id="{2D8C1E0F-4D08-4823-9D9F-127DADA6D96C}"/>
              </a:ext>
            </a:extLst>
          </p:cNvPr>
          <p:cNvSpPr txBox="1"/>
          <p:nvPr/>
        </p:nvSpPr>
        <p:spPr>
          <a:xfrm>
            <a:off x="3121000" y="4316779"/>
            <a:ext cx="2500586"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病床利用率の推移</a:t>
            </a:r>
          </a:p>
        </p:txBody>
      </p:sp>
      <p:sp>
        <p:nvSpPr>
          <p:cNvPr id="36" name="テキスト ボックス 35">
            <a:extLst>
              <a:ext uri="{FF2B5EF4-FFF2-40B4-BE49-F238E27FC236}">
                <a16:creationId xmlns:a16="http://schemas.microsoft.com/office/drawing/2014/main" id="{350D55AB-731B-4F14-A5D8-425E630544B4}"/>
              </a:ext>
            </a:extLst>
          </p:cNvPr>
          <p:cNvSpPr txBox="1"/>
          <p:nvPr/>
        </p:nvSpPr>
        <p:spPr>
          <a:xfrm>
            <a:off x="4652247" y="4371766"/>
            <a:ext cx="2744812" cy="21544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出典：厚生労働省「病院報告」</a:t>
            </a:r>
          </a:p>
        </p:txBody>
      </p:sp>
      <p:sp>
        <p:nvSpPr>
          <p:cNvPr id="37" name="テキスト ボックス 36">
            <a:extLst>
              <a:ext uri="{FF2B5EF4-FFF2-40B4-BE49-F238E27FC236}">
                <a16:creationId xmlns:a16="http://schemas.microsoft.com/office/drawing/2014/main" id="{B4B3DCE0-7901-44F4-AB52-7D9CEB238453}"/>
              </a:ext>
            </a:extLst>
          </p:cNvPr>
          <p:cNvSpPr txBox="1"/>
          <p:nvPr/>
        </p:nvSpPr>
        <p:spPr>
          <a:xfrm>
            <a:off x="3486718" y="4559245"/>
            <a:ext cx="1189325"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 一般病床</a:t>
            </a:r>
          </a:p>
        </p:txBody>
      </p:sp>
      <p:sp>
        <p:nvSpPr>
          <p:cNvPr id="38" name="テキスト ボックス 37">
            <a:extLst>
              <a:ext uri="{FF2B5EF4-FFF2-40B4-BE49-F238E27FC236}">
                <a16:creationId xmlns:a16="http://schemas.microsoft.com/office/drawing/2014/main" id="{A7F8D35C-DC52-4EED-BE14-A8545CAF84E6}"/>
              </a:ext>
            </a:extLst>
          </p:cNvPr>
          <p:cNvSpPr txBox="1"/>
          <p:nvPr/>
        </p:nvSpPr>
        <p:spPr>
          <a:xfrm>
            <a:off x="6468965" y="4568393"/>
            <a:ext cx="1189325" cy="230832"/>
          </a:xfrm>
          <a:prstGeom prst="rect">
            <a:avLst/>
          </a:prstGeom>
          <a:noFill/>
        </p:spPr>
        <p:txBody>
          <a:bodyPr wrap="square" rtlCol="0">
            <a:spAutoFit/>
          </a:bodyPr>
          <a:lstStyle/>
          <a:p>
            <a:r>
              <a:rPr kumimoji="1" lang="ja-JP" altLang="en-US" sz="900">
                <a:latin typeface="Meiryo UI" panose="020B0604030504040204" pitchFamily="50" charset="-128"/>
                <a:ea typeface="Meiryo UI" panose="020B0604030504040204" pitchFamily="50" charset="-128"/>
              </a:rPr>
              <a:t>● 精神病床</a:t>
            </a:r>
          </a:p>
        </p:txBody>
      </p:sp>
      <p:pic>
        <p:nvPicPr>
          <p:cNvPr id="3" name="図 2">
            <a:extLst>
              <a:ext uri="{FF2B5EF4-FFF2-40B4-BE49-F238E27FC236}">
                <a16:creationId xmlns:a16="http://schemas.microsoft.com/office/drawing/2014/main" id="{121CC1C8-0E34-4BF9-A517-0861A44B16F2}"/>
              </a:ext>
            </a:extLst>
          </p:cNvPr>
          <p:cNvPicPr>
            <a:picLocks noChangeAspect="1"/>
          </p:cNvPicPr>
          <p:nvPr/>
        </p:nvPicPr>
        <p:blipFill>
          <a:blip r:embed="rId2"/>
          <a:stretch>
            <a:fillRect/>
          </a:stretch>
        </p:blipFill>
        <p:spPr>
          <a:xfrm>
            <a:off x="33134" y="2147340"/>
            <a:ext cx="9077731" cy="2176461"/>
          </a:xfrm>
          <a:prstGeom prst="rect">
            <a:avLst/>
          </a:prstGeom>
        </p:spPr>
      </p:pic>
      <p:pic>
        <p:nvPicPr>
          <p:cNvPr id="6" name="図 5">
            <a:extLst>
              <a:ext uri="{FF2B5EF4-FFF2-40B4-BE49-F238E27FC236}">
                <a16:creationId xmlns:a16="http://schemas.microsoft.com/office/drawing/2014/main" id="{079FEEF0-67A1-4BAC-BEBD-7C692B12F541}"/>
              </a:ext>
            </a:extLst>
          </p:cNvPr>
          <p:cNvPicPr>
            <a:picLocks noChangeAspect="1"/>
          </p:cNvPicPr>
          <p:nvPr/>
        </p:nvPicPr>
        <p:blipFill>
          <a:blip r:embed="rId3"/>
          <a:stretch>
            <a:fillRect/>
          </a:stretch>
        </p:blipFill>
        <p:spPr>
          <a:xfrm>
            <a:off x="72762" y="4769333"/>
            <a:ext cx="8998476" cy="1926503"/>
          </a:xfrm>
          <a:prstGeom prst="rect">
            <a:avLst/>
          </a:prstGeom>
        </p:spPr>
      </p:pic>
    </p:spTree>
    <p:extLst>
      <p:ext uri="{BB962C8B-B14F-4D97-AF65-F5344CB8AC3E}">
        <p14:creationId xmlns:p14="http://schemas.microsoft.com/office/powerpoint/2010/main" val="2338441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412E4-71EC-51EA-B3A2-9D8758B0856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24DAB7-772F-8902-8328-EB558FEE40E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9B978E34-0026-B67B-02B2-6B5B9D33887B}"/>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F63CD17-6133-D3A6-49A3-910A6C79E6B4}"/>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8" name="テキスト ボックス 7">
            <a:extLst>
              <a:ext uri="{FF2B5EF4-FFF2-40B4-BE49-F238E27FC236}">
                <a16:creationId xmlns:a16="http://schemas.microsoft.com/office/drawing/2014/main" id="{297494F3-5126-7AAF-5DCB-797B18A581D5}"/>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病院全体の収支構造を把握するために部門別原価計算を実施した。</a:t>
            </a:r>
          </a:p>
          <a:p>
            <a:r>
              <a:rPr kumimoji="1" lang="ja-JP" altLang="en-US" sz="1400" dirty="0">
                <a:latin typeface="Meiryo UI" panose="020B0604030504040204" pitchFamily="50" charset="-128"/>
                <a:ea typeface="Meiryo UI" panose="020B0604030504040204" pitchFamily="50" charset="-128"/>
              </a:rPr>
              <a:t>● 病院全体が政策医療を担っている特性を持つが、その中でも、利益率の低い精神一般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入院料を算定する病床（病棟）を多く保有している点が利益水準を低下させている要因となっている。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32A4C7DC-7201-10DF-113F-30B73A74208B}"/>
              </a:ext>
            </a:extLst>
          </p:cNvPr>
          <p:cNvGraphicFramePr>
            <a:graphicFrameLocks noGrp="1"/>
          </p:cNvGraphicFramePr>
          <p:nvPr/>
        </p:nvGraphicFramePr>
        <p:xfrm>
          <a:off x="72000" y="1927010"/>
          <a:ext cx="9000000" cy="381600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0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該当部門なし</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東</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精神科救急</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東</a:t>
                      </a: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精神科救急</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さくら病棟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医療観察病棟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みどりの森病棟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児童思春期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歯科</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精神科</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外来</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児童・思春期</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精神科デイケア</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精神一般</a:t>
                      </a:r>
                      <a:r>
                        <a:rPr kumimoji="1" lang="en-US" altLang="ja-JP" sz="1000" dirty="0">
                          <a:latin typeface="Meiryo UI" panose="020B0604030504040204" pitchFamily="50" charset="-128"/>
                          <a:ea typeface="Meiryo UI" panose="020B0604030504040204" pitchFamily="50" charset="-128"/>
                        </a:rPr>
                        <a:t>15:1</a:t>
                      </a:r>
                      <a:r>
                        <a:rPr kumimoji="1" lang="ja-JP" altLang="en-US" sz="1000" dirty="0">
                          <a:latin typeface="Meiryo UI" panose="020B0604030504040204" pitchFamily="50" charset="-128"/>
                          <a:ea typeface="Meiryo UI" panose="020B0604030504040204" pitchFamily="50" charset="-128"/>
                        </a:rPr>
                        <a:t>病棟</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訪問看護</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98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救急急性期入院料、医療観察病棟は、精神科系入院料の中で最も利益率の高い入院料であるため、直接利益ベースで黒字を計上している。当該部門は、当センターとしても担うべき機能であるため、この機能を強化しながら利益水準を維持することが経営的に望まし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本来であれば</a:t>
                      </a:r>
                      <a:r>
                        <a:rPr kumimoji="1" lang="ja-JP" altLang="en-US" sz="1000" dirty="0">
                          <a:latin typeface="Meiryo UI" panose="020B0604030504040204" pitchFamily="50" charset="-128"/>
                          <a:ea typeface="Meiryo UI" panose="020B0604030504040204" pitchFamily="50" charset="-128"/>
                        </a:rPr>
                        <a:t>児童思春期病棟は精神科救急急性期入院料に次いで利益率の高い入院料であるが、当センターの児童思春期病棟は、児童ゾーンと思春期ゾーンに分かれて運用しており、それぞれに対する手厚い人員配置になっていることが、直接利益ベースで赤字になっている要因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精神科系入院料の中で最も利益率の低い入院料が精神一般</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入院料である。当センターは、病院全体に占める精神一般</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対</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入院料の割合が高く利益水準の低い構成となっている。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indent="0">
                        <a:lnSpc>
                          <a:spcPct val="110000"/>
                        </a:lnSpc>
                        <a:buFont typeface="Arial" panose="020B0604020202020204" pitchFamily="34" charset="0"/>
                        <a:buNone/>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訪問看護が貢献利益ベースで赤字を計上している点は、訪問看護に係る人件費単価、経費が高いことが要因としてあげられる。</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9A7F6A47-538F-9F2A-D02F-614DE7096EBD}"/>
              </a:ext>
            </a:extLst>
          </p:cNvPr>
          <p:cNvSpPr txBox="1">
            <a:spLocks/>
          </p:cNvSpPr>
          <p:nvPr/>
        </p:nvSpPr>
        <p:spPr>
          <a:xfrm>
            <a:off x="54582" y="58307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1EDE0966-789F-20C7-E13E-C020A8F5BD64}"/>
              </a:ext>
            </a:extLst>
          </p:cNvPr>
          <p:cNvSpPr txBox="1"/>
          <p:nvPr/>
        </p:nvSpPr>
        <p:spPr>
          <a:xfrm>
            <a:off x="71999" y="607308"/>
            <a:ext cx="459412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C8752BF9-BDCA-16E0-73DB-212001EBC6FF}"/>
              </a:ext>
            </a:extLst>
          </p:cNvPr>
          <p:cNvSpPr/>
          <p:nvPr/>
        </p:nvSpPr>
        <p:spPr>
          <a:xfrm flipV="1">
            <a:off x="5720633"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326E1198-8F74-4703-B2EF-6F5068F15905}"/>
              </a:ext>
            </a:extLst>
          </p:cNvPr>
          <p:cNvSpPr/>
          <p:nvPr/>
        </p:nvSpPr>
        <p:spPr>
          <a:xfrm flipV="1">
            <a:off x="3789508"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9047CB11-D309-F8E1-C730-036DBF0DE98E}"/>
              </a:ext>
            </a:extLst>
          </p:cNvPr>
          <p:cNvSpPr/>
          <p:nvPr/>
        </p:nvSpPr>
        <p:spPr>
          <a:xfrm flipV="1">
            <a:off x="7651759" y="3707217"/>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CE0ACC4-01D6-743B-7EA1-66C181668F7E}"/>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48</a:t>
            </a:r>
          </a:p>
        </p:txBody>
      </p:sp>
      <p:sp>
        <p:nvSpPr>
          <p:cNvPr id="14" name="テキスト ボックス 13">
            <a:extLst>
              <a:ext uri="{FF2B5EF4-FFF2-40B4-BE49-F238E27FC236}">
                <a16:creationId xmlns:a16="http://schemas.microsoft.com/office/drawing/2014/main" id="{247A631D-E8DE-47CF-A1E0-DA10631E4A8B}"/>
              </a:ext>
            </a:extLst>
          </p:cNvPr>
          <p:cNvSpPr txBox="1"/>
          <p:nvPr/>
        </p:nvSpPr>
        <p:spPr>
          <a:xfrm>
            <a:off x="33900" y="6255708"/>
            <a:ext cx="2391800"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※DPC</a:t>
            </a:r>
            <a:r>
              <a:rPr lang="ja-JP" altLang="en-US" sz="900" dirty="0">
                <a:latin typeface="Meiryo UI" panose="020B0604030504040204" pitchFamily="50" charset="-128"/>
                <a:ea typeface="Meiryo UI" panose="020B0604030504040204" pitchFamily="50" charset="-128"/>
              </a:rPr>
              <a:t>データがある診療科が対象</a:t>
            </a:r>
          </a:p>
        </p:txBody>
      </p:sp>
    </p:spTree>
    <p:extLst>
      <p:ext uri="{BB962C8B-B14F-4D97-AF65-F5344CB8AC3E}">
        <p14:creationId xmlns:p14="http://schemas.microsoft.com/office/powerpoint/2010/main" val="42081982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19DB2-D405-ED90-47D4-63C4477C41F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FCC7A45-D4B4-F0B4-7269-991C4361B47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DB0692DA-42AA-DEB4-D81C-2BC1017968D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4D00372-CEF3-860B-68BE-F6BEC14AA6FE}"/>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F473D4E6-0825-6792-B6EB-73AAF1A7C64A}"/>
              </a:ext>
            </a:extLst>
          </p:cNvPr>
          <p:cNvSpPr txBox="1"/>
          <p:nvPr/>
        </p:nvSpPr>
        <p:spPr>
          <a:xfrm>
            <a:off x="71999" y="607308"/>
            <a:ext cx="546665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参考</a:t>
            </a:r>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 当センターの収支構造の特徴</a:t>
            </a:r>
          </a:p>
        </p:txBody>
      </p:sp>
      <p:sp>
        <p:nvSpPr>
          <p:cNvPr id="18" name="テキスト ボックス 17">
            <a:extLst>
              <a:ext uri="{FF2B5EF4-FFF2-40B4-BE49-F238E27FC236}">
                <a16:creationId xmlns:a16="http://schemas.microsoft.com/office/drawing/2014/main" id="{9E4BCCCE-CEE7-D344-2B1F-AEF84C4BB90C}"/>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当センターと同機能（精神科救急、精神一般、児童思春期、医療観察）を保有している公立精神科病院と入院料別</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の病床数割合を比較すると、当センターは回復期・慢性期に該当する精神一般病床の割合が高い。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前頁の原価計算の通り、精神一般病棟入院料は精神科系入院料の中でも利益水準の低い入院料となっている。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940995E4-5836-4388-B7F0-D63C68D56214}"/>
              </a:ext>
            </a:extLst>
          </p:cNvPr>
          <p:cNvGraphicFramePr>
            <a:graphicFrameLocks noGrp="1"/>
          </p:cNvGraphicFramePr>
          <p:nvPr/>
        </p:nvGraphicFramePr>
        <p:xfrm>
          <a:off x="252000" y="1865869"/>
          <a:ext cx="8640000" cy="4649760"/>
        </p:xfrm>
        <a:graphic>
          <a:graphicData uri="http://schemas.openxmlformats.org/drawingml/2006/table">
            <a:tbl>
              <a:tblPr/>
              <a:tblGrid>
                <a:gridCol w="1440000">
                  <a:extLst>
                    <a:ext uri="{9D8B030D-6E8A-4147-A177-3AD203B41FA5}">
                      <a16:colId xmlns:a16="http://schemas.microsoft.com/office/drawing/2014/main" val="1683437582"/>
                    </a:ext>
                  </a:extLst>
                </a:gridCol>
                <a:gridCol w="1440000">
                  <a:extLst>
                    <a:ext uri="{9D8B030D-6E8A-4147-A177-3AD203B41FA5}">
                      <a16:colId xmlns:a16="http://schemas.microsoft.com/office/drawing/2014/main" val="605170979"/>
                    </a:ext>
                  </a:extLst>
                </a:gridCol>
                <a:gridCol w="1440000">
                  <a:extLst>
                    <a:ext uri="{9D8B030D-6E8A-4147-A177-3AD203B41FA5}">
                      <a16:colId xmlns:a16="http://schemas.microsoft.com/office/drawing/2014/main" val="3853015657"/>
                    </a:ext>
                  </a:extLst>
                </a:gridCol>
                <a:gridCol w="1440000">
                  <a:extLst>
                    <a:ext uri="{9D8B030D-6E8A-4147-A177-3AD203B41FA5}">
                      <a16:colId xmlns:a16="http://schemas.microsoft.com/office/drawing/2014/main" val="1568011528"/>
                    </a:ext>
                  </a:extLst>
                </a:gridCol>
                <a:gridCol w="1440000">
                  <a:extLst>
                    <a:ext uri="{9D8B030D-6E8A-4147-A177-3AD203B41FA5}">
                      <a16:colId xmlns:a16="http://schemas.microsoft.com/office/drawing/2014/main" val="3103645717"/>
                    </a:ext>
                  </a:extLst>
                </a:gridCol>
                <a:gridCol w="1440000">
                  <a:extLst>
                    <a:ext uri="{9D8B030D-6E8A-4147-A177-3AD203B41FA5}">
                      <a16:colId xmlns:a16="http://schemas.microsoft.com/office/drawing/2014/main" val="3723744084"/>
                    </a:ext>
                  </a:extLst>
                </a:gridCol>
              </a:tblGrid>
              <a:tr h="0">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大阪</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精神医療センター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病院②</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病院③</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病院④</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公立精神科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ct val="12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病院⑤</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1948205894"/>
                  </a:ext>
                </a:extLst>
              </a:tr>
              <a:tr h="504000">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255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525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183</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許可病床数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00638146"/>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83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sng" strike="noStrike" dirty="0">
                          <a:solidFill>
                            <a:schemeClr val="tx1"/>
                          </a:solidFill>
                          <a:effectLst/>
                          <a:latin typeface="Meiryo UI" panose="020B0604030504040204" pitchFamily="50" charset="-128"/>
                          <a:ea typeface="Meiryo UI" panose="020B0604030504040204" pitchFamily="50" charset="-128"/>
                        </a:rPr>
                        <a:t>17.5</a:t>
                      </a:r>
                      <a:r>
                        <a:rPr lang="ja-JP" altLang="en-US" sz="10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精神科救急</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急性期医療入院料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23274902"/>
                  </a:ext>
                </a:extLst>
              </a:tr>
              <a:tr h="756000">
                <a:tc>
                  <a:txBody>
                    <a:bodyPr/>
                    <a:lstStyle/>
                    <a:p>
                      <a:pPr algn="ctr" fontAlgn="ctr">
                        <a:buNone/>
                      </a:pP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精神科急性期</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治療病棟入院料</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0</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zh-TW" altLang="en-US" sz="1000" b="0" i="0" u="none" strike="noStrike" dirty="0">
                          <a:solidFill>
                            <a:schemeClr val="tx1"/>
                          </a:solidFill>
                          <a:effectLst/>
                          <a:latin typeface="Meiryo UI" panose="020B0604030504040204" pitchFamily="50" charset="-128"/>
                          <a:ea typeface="Meiryo UI" panose="020B0604030504040204" pitchFamily="50" charset="-128"/>
                        </a:rPr>
                      </a:b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zh-TW" sz="1000" b="0" i="0" u="none" strike="noStrike" dirty="0">
                          <a:solidFill>
                            <a:schemeClr val="tx1"/>
                          </a:solidFill>
                          <a:effectLst/>
                          <a:latin typeface="Meiryo UI" panose="020B0604030504040204" pitchFamily="50" charset="-128"/>
                          <a:ea typeface="Meiryo UI" panose="020B0604030504040204" pitchFamily="50" charset="-128"/>
                        </a:rPr>
                        <a:t>0</a:t>
                      </a:r>
                      <a:r>
                        <a:rPr lang="zh-TW"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ja-JP"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不明</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30</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9.3</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34</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6.5</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zh-TW" sz="1000" b="0" i="0" u="none" strike="noStrike">
                          <a:solidFill>
                            <a:srgbClr val="000000"/>
                          </a:solidFill>
                          <a:effectLst/>
                          <a:latin typeface="Meiryo UI" panose="020B0604030504040204" pitchFamily="50" charset="-128"/>
                          <a:ea typeface="Meiryo UI" panose="020B0604030504040204" pitchFamily="50" charset="-128"/>
                        </a:rPr>
                        <a:t>40</a:t>
                      </a:r>
                      <a:r>
                        <a:rPr lang="zh-TW" altLang="en-US" sz="1000" b="0" i="0" u="none" strike="noStrike">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a:solidFill>
                            <a:srgbClr val="000000"/>
                          </a:solidFill>
                          <a:effectLst/>
                          <a:latin typeface="Meiryo UI" panose="020B0604030504040204" pitchFamily="50" charset="-128"/>
                          <a:ea typeface="Meiryo UI" panose="020B0604030504040204" pitchFamily="50" charset="-128"/>
                        </a:rPr>
                        <a:t>21.9</a:t>
                      </a:r>
                      <a:r>
                        <a:rPr lang="zh-TW" altLang="en-US" sz="1000" b="0" i="0" u="none" strike="noStrike">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精神科急性期</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治療病棟入院料</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44</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zh-TW" altLang="en-US" sz="1000" b="0" i="0" u="none" strike="noStrike" dirty="0">
                          <a:solidFill>
                            <a:srgbClr val="000000"/>
                          </a:solidFill>
                          <a:effectLst/>
                          <a:latin typeface="Meiryo UI" panose="020B0604030504040204" pitchFamily="50" charset="-128"/>
                          <a:ea typeface="Meiryo UI" panose="020B0604030504040204" pitchFamily="50" charset="-128"/>
                        </a:rPr>
                      </a:b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00" b="0" i="0" u="none" strike="noStrike" dirty="0">
                          <a:solidFill>
                            <a:srgbClr val="000000"/>
                          </a:solidFill>
                          <a:effectLst/>
                          <a:latin typeface="Meiryo UI" panose="020B0604030504040204" pitchFamily="50" charset="-128"/>
                          <a:ea typeface="Meiryo UI" panose="020B0604030504040204" pitchFamily="50" charset="-128"/>
                        </a:rPr>
                        <a:t>16.1</a:t>
                      </a: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553401799"/>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50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10.6</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児童・思春期精神科</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入院医療管理料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不明</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647843335"/>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33</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7.0</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医療観察法</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指定病床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205151273"/>
                  </a:ext>
                </a:extLst>
              </a:tr>
              <a:tr h="756000">
                <a:tc>
                  <a:txBody>
                    <a:bodyPr/>
                    <a:lstStyle/>
                    <a:p>
                      <a:pPr algn="ctr" fontAlgn="ctr">
                        <a:lnSpc>
                          <a:spcPct val="120000"/>
                        </a:lnSpc>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対</a:t>
                      </a: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1</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en-US" altLang="ja-JP" sz="1000" b="0" i="0" u="none" strike="noStrike" dirty="0">
                          <a:solidFill>
                            <a:schemeClr val="tx1"/>
                          </a:solidFill>
                          <a:effectLst/>
                          <a:latin typeface="Meiryo UI" panose="020B0604030504040204" pitchFamily="50" charset="-128"/>
                          <a:ea typeface="Meiryo UI" panose="020B0604030504040204" pitchFamily="50" charset="-128"/>
                        </a:rPr>
                        <a:t>295</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床</a:t>
                      </a:r>
                      <a:br>
                        <a:rPr lang="ja-JP" altLang="en-US" sz="1000" b="0" i="0" u="none" strike="noStrike" dirty="0">
                          <a:solidFill>
                            <a:schemeClr val="tx1"/>
                          </a:solidFill>
                          <a:effectLst/>
                          <a:latin typeface="Meiryo UI" panose="020B0604030504040204" pitchFamily="50" charset="-128"/>
                          <a:ea typeface="Meiryo UI" panose="020B0604030504040204" pitchFamily="50" charset="-128"/>
                        </a:rPr>
                      </a:b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r>
                        <a:rPr lang="en-US" altLang="ja-JP" sz="1000" b="1" i="0" u="sng" strike="noStrike" dirty="0">
                          <a:solidFill>
                            <a:schemeClr val="tx1"/>
                          </a:solidFill>
                          <a:effectLst/>
                          <a:latin typeface="Meiryo UI" panose="020B0604030504040204" pitchFamily="50" charset="-128"/>
                          <a:ea typeface="Meiryo UI" panose="020B0604030504040204" pitchFamily="50" charset="-128"/>
                        </a:rPr>
                        <a:t>62.4</a:t>
                      </a:r>
                      <a:r>
                        <a:rPr lang="ja-JP" altLang="en-US" sz="1000" b="1" i="0" u="sng" strike="noStrike" dirty="0">
                          <a:solidFill>
                            <a:schemeClr val="tx1"/>
                          </a:solidFill>
                          <a:effectLst/>
                          <a:latin typeface="Meiryo UI" panose="020B0604030504040204" pitchFamily="50" charset="-128"/>
                          <a:ea typeface="Meiryo UI" panose="020B0604030504040204" pitchFamily="50" charset="-128"/>
                        </a:rPr>
                        <a:t>％</a:t>
                      </a: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160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49.7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lnSpc>
                          <a:spcPct val="120000"/>
                        </a:lnSpc>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精神一般</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ctr" fontAlgn="ctr">
                        <a:lnSpc>
                          <a:spcPct val="120000"/>
                        </a:lnSpc>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13</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対</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入院料</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床</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400129197"/>
                  </a:ext>
                </a:extLst>
              </a:tr>
            </a:tbl>
          </a:graphicData>
        </a:graphic>
      </p:graphicFrame>
      <p:sp>
        <p:nvSpPr>
          <p:cNvPr id="16" name="テキスト ボックス 15">
            <a:extLst>
              <a:ext uri="{FF2B5EF4-FFF2-40B4-BE49-F238E27FC236}">
                <a16:creationId xmlns:a16="http://schemas.microsoft.com/office/drawing/2014/main" id="{33E408F4-0658-46D1-B01A-D1F87CD4D61B}"/>
              </a:ext>
            </a:extLst>
          </p:cNvPr>
          <p:cNvSpPr txBox="1"/>
          <p:nvPr/>
        </p:nvSpPr>
        <p:spPr>
          <a:xfrm>
            <a:off x="130632" y="1619648"/>
            <a:ext cx="4145276"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他公立精神科病院との入院料別病床数割合の比較</a:t>
            </a:r>
          </a:p>
        </p:txBody>
      </p:sp>
      <p:sp>
        <p:nvSpPr>
          <p:cNvPr id="17" name="テキスト プレースホルダー 3">
            <a:extLst>
              <a:ext uri="{FF2B5EF4-FFF2-40B4-BE49-F238E27FC236}">
                <a16:creationId xmlns:a16="http://schemas.microsoft.com/office/drawing/2014/main" id="{2C9723F6-E801-41C9-A58F-2298F3A8206B}"/>
              </a:ext>
            </a:extLst>
          </p:cNvPr>
          <p:cNvSpPr txBox="1">
            <a:spLocks/>
          </p:cNvSpPr>
          <p:nvPr/>
        </p:nvSpPr>
        <p:spPr>
          <a:xfrm>
            <a:off x="54581" y="6534276"/>
            <a:ext cx="7849341" cy="30437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出典：各病院のホームページや厚生局のデータより確認可能な範囲で確認。</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恐らく非稼働病床等もあり、病院の許可病床数と入院料ごとの病床数の合計が一致する訳ではない。入院料ごとの病床数は厚生局に届出をしている病床数となっている。</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19DEB10-8566-46BF-B802-1CF6E9A28E65}"/>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49</a:t>
            </a:r>
          </a:p>
        </p:txBody>
      </p:sp>
    </p:spTree>
    <p:extLst>
      <p:ext uri="{BB962C8B-B14F-4D97-AF65-F5344CB8AC3E}">
        <p14:creationId xmlns:p14="http://schemas.microsoft.com/office/powerpoint/2010/main" val="34055573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140956"/>
            <a:ext cx="8051055" cy="1391372"/>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今後、さらに患者数（入院・外来）の減少、外来へのシフトが進むことが見込まれているなか、基幹精神科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病院としてのあり方を検討していく必要がある。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また、脳とこころの未来医療センターに</a:t>
            </a:r>
            <a:r>
              <a:rPr kumimoji="1" lang="ja-JP" altLang="en-US" sz="1400">
                <a:latin typeface="Meiryo UI" panose="020B0604030504040204" pitchFamily="50" charset="-128"/>
                <a:ea typeface="Meiryo UI" panose="020B0604030504040204" pitchFamily="50" charset="-128"/>
              </a:rPr>
              <a:t>おける認知症予防や</a:t>
            </a:r>
            <a:r>
              <a:rPr kumimoji="1" lang="ja-JP" altLang="en-US" sz="1400" dirty="0">
                <a:latin typeface="Meiryo UI" panose="020B0604030504040204" pitchFamily="50" charset="-128"/>
                <a:ea typeface="Meiryo UI" panose="020B0604030504040204" pitchFamily="50" charset="-128"/>
              </a:rPr>
              <a:t>依存症への治療等、対応力を強化していく。</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0265"/>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07810" y="3640800"/>
            <a:ext cx="8051054" cy="1391372"/>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・病棟規模の最適化（精神一般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病棟の最適な規模の検討）</a:t>
            </a:r>
          </a:p>
          <a:p>
            <a:r>
              <a:rPr kumimoji="1" lang="ja-JP" altLang="en-US" sz="1400" dirty="0">
                <a:latin typeface="Meiryo UI" panose="020B0604030504040204" pitchFamily="50" charset="-128"/>
                <a:ea typeface="Meiryo UI" panose="020B0604030504040204" pitchFamily="50" charset="-128"/>
              </a:rPr>
              <a:t>・費用適正化（材料費、委託費等の価格交渉、経年推移による増費項目の見直し）</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07810" y="2302743"/>
            <a:ext cx="8051054" cy="1240925"/>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精神科患者の減少、今後の将来需要予測を踏まえ、入院診療を中心とした構造改革（精神一般</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対</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病</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棟規模の最適化と看護師配置およびその他職員数の最適化等）による経営改善が求められる。</a:t>
            </a:r>
          </a:p>
          <a:p>
            <a:r>
              <a:rPr kumimoji="1" lang="ja-JP" altLang="en-US" sz="1400" dirty="0">
                <a:latin typeface="Meiryo UI" panose="020B0604030504040204" pitchFamily="50" charset="-128"/>
                <a:ea typeface="Meiryo UI" panose="020B0604030504040204" pitchFamily="50" charset="-128"/>
              </a:rPr>
              <a:t>・ その他、デイケア、訪問看護といった附帯事業のあり方についても検証を行う。</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8F6139F-FBA2-4DE5-B5CC-B587F06AACF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4" name="テキスト ボックス 3">
            <a:extLst>
              <a:ext uri="{FF2B5EF4-FFF2-40B4-BE49-F238E27FC236}">
                <a16:creationId xmlns:a16="http://schemas.microsoft.com/office/drawing/2014/main" id="{8D8A2B9B-7295-65FB-AEB8-B08B743BE2B9}"/>
              </a:ext>
            </a:extLst>
          </p:cNvPr>
          <p:cNvSpPr txBox="1"/>
          <p:nvPr/>
        </p:nvSpPr>
        <p:spPr>
          <a:xfrm>
            <a:off x="5697722" y="310707"/>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正方形/長方形 4">
            <a:extLst>
              <a:ext uri="{FF2B5EF4-FFF2-40B4-BE49-F238E27FC236}">
                <a16:creationId xmlns:a16="http://schemas.microsoft.com/office/drawing/2014/main" id="{626B2C1E-BBA7-B6E4-4AC7-DB33C3C4AE94}"/>
              </a:ext>
            </a:extLst>
          </p:cNvPr>
          <p:cNvSpPr/>
          <p:nvPr/>
        </p:nvSpPr>
        <p:spPr>
          <a:xfrm>
            <a:off x="0" y="6588224"/>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4" name="大かっこ 23">
            <a:extLst>
              <a:ext uri="{FF2B5EF4-FFF2-40B4-BE49-F238E27FC236}">
                <a16:creationId xmlns:a16="http://schemas.microsoft.com/office/drawing/2014/main" id="{F6ED7258-A32B-45F7-9107-53CF23EB329F}"/>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4EA090D-B4C4-4182-AF52-0EB79E21F01A}"/>
              </a:ext>
            </a:extLst>
          </p:cNvPr>
          <p:cNvSpPr txBox="1"/>
          <p:nvPr/>
        </p:nvSpPr>
        <p:spPr>
          <a:xfrm>
            <a:off x="117370" y="981814"/>
            <a:ext cx="8967764" cy="1177654"/>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府域の基幹精神科病院として、統合失調症、うつ病・躁うつ病、各種依存症（薬物・アルコール・ギャンブル等）、認知症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の治療等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児童思春期（発達障がい・児童虐待等）を対象とした専門医療、精神科救急医療、医療観察法入院や、地域関係</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医療機関と連携した訪問看護等を展開</a:t>
            </a:r>
            <a:endParaRPr kumimoji="1" lang="en-US" altLang="ja-JP" sz="1400"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90F0E41A-FF33-45CC-8E06-B95AB5E3A66C}"/>
              </a:ext>
            </a:extLst>
          </p:cNvPr>
          <p:cNvPicPr>
            <a:picLocks noChangeAspect="1"/>
          </p:cNvPicPr>
          <p:nvPr/>
        </p:nvPicPr>
        <p:blipFill>
          <a:blip r:embed="rId2"/>
          <a:stretch>
            <a:fillRect/>
          </a:stretch>
        </p:blipFill>
        <p:spPr>
          <a:xfrm>
            <a:off x="51435" y="2295409"/>
            <a:ext cx="902286" cy="4249280"/>
          </a:xfrm>
          <a:prstGeom prst="rect">
            <a:avLst/>
          </a:prstGeom>
        </p:spPr>
      </p:pic>
    </p:spTree>
    <p:extLst>
      <p:ext uri="{BB962C8B-B14F-4D97-AF65-F5344CB8AC3E}">
        <p14:creationId xmlns:p14="http://schemas.microsoft.com/office/powerpoint/2010/main" val="2038894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A7A9-D559-7194-72BF-52F30AF0792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733D1B-4CB4-D975-CFD6-35D93BA3AA6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261E24FA-9356-CC70-97A5-124CB8B820B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14DC856C-98C6-9B5C-36F7-2441E5CD2D1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6ACAE5C8-DF69-8C6E-E438-97EF1AFAE949}"/>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20" name="テキスト ボックス 19">
            <a:extLst>
              <a:ext uri="{FF2B5EF4-FFF2-40B4-BE49-F238E27FC236}">
                <a16:creationId xmlns:a16="http://schemas.microsoft.com/office/drawing/2014/main" id="{6BC62F86-882F-F3C7-2FE6-C419E456E658}"/>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施設基準の届出・各種加算の算定状況を整理し、新たに届出可能な施設基準がないか、更なる算定余地がないか精査</a:t>
            </a:r>
            <a:r>
              <a:rPr kumimoji="1" lang="ja-JP" altLang="en-US" sz="1200" dirty="0">
                <a:solidFill>
                  <a:srgbClr val="FF0000"/>
                </a:solidFill>
                <a:latin typeface="Meiryo UI" panose="020B0604030504040204" pitchFamily="50" charset="-128"/>
                <a:ea typeface="Meiryo UI" panose="020B0604030504040204" pitchFamily="50" charset="-128"/>
              </a:rPr>
              <a:t>する</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486830A-D25B-BAB8-CBE3-0A052BF84330}"/>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51</a:t>
            </a:r>
          </a:p>
        </p:txBody>
      </p:sp>
      <p:sp>
        <p:nvSpPr>
          <p:cNvPr id="7" name="テキスト ボックス 6">
            <a:extLst>
              <a:ext uri="{FF2B5EF4-FFF2-40B4-BE49-F238E27FC236}">
                <a16:creationId xmlns:a16="http://schemas.microsoft.com/office/drawing/2014/main" id="{4692A8A0-0B30-A4C1-56D8-593A9D36CD55}"/>
              </a:ext>
            </a:extLst>
          </p:cNvPr>
          <p:cNvSpPr txBox="1"/>
          <p:nvPr/>
        </p:nvSpPr>
        <p:spPr>
          <a:xfrm>
            <a:off x="85134" y="1872572"/>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センター内の協議・検討状況</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既に算定している診療報酬について、さらに算定強化を図って行くための、それぞれの改善策を検討している。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診療報酬の担当部署ごとに医事</a:t>
            </a:r>
            <a:r>
              <a:rPr kumimoji="1" lang="en-US" altLang="ja-JP" sz="1200" dirty="0">
                <a:latin typeface="Meiryo UI" panose="020B0604030504040204" pitchFamily="50" charset="-128"/>
                <a:ea typeface="Meiryo UI" panose="020B0604030504040204" pitchFamily="50" charset="-128"/>
              </a:rPr>
              <a:t>G</a:t>
            </a:r>
            <a:r>
              <a:rPr kumimoji="1" lang="ja-JP" altLang="en-US" sz="1200" dirty="0">
                <a:latin typeface="Meiryo UI" panose="020B0604030504040204" pitchFamily="50" charset="-128"/>
                <a:ea typeface="Meiryo UI" panose="020B0604030504040204" pitchFamily="50" charset="-128"/>
              </a:rPr>
              <a:t>との連携を強化し、各診療報酬に係る詳細分析、協議・検討を実施したうえで、改善策を講じている。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930158F-9007-49B1-A122-47A7E30DC935}"/>
              </a:ext>
            </a:extLst>
          </p:cNvPr>
          <p:cNvSpPr txBox="1"/>
          <p:nvPr/>
        </p:nvSpPr>
        <p:spPr>
          <a:xfrm>
            <a:off x="85134" y="2660365"/>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具体的な取組による改善取組目標額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具体的な取組の結果、以下の通り改善取組目標額を見込む。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6166735F-705A-959B-85AD-795D1AFBF006}"/>
              </a:ext>
            </a:extLst>
          </p:cNvPr>
          <p:cNvGraphicFramePr>
            <a:graphicFrameLocks noGrp="1"/>
          </p:cNvGraphicFramePr>
          <p:nvPr>
            <p:extLst>
              <p:ext uri="{D42A27DB-BD31-4B8C-83A1-F6EECF244321}">
                <p14:modId xmlns:p14="http://schemas.microsoft.com/office/powerpoint/2010/main" val="2889644239"/>
              </p:ext>
            </p:extLst>
          </p:nvPr>
        </p:nvGraphicFramePr>
        <p:xfrm>
          <a:off x="162000" y="3212508"/>
          <a:ext cx="8820000" cy="3312000"/>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4320000">
                  <a:extLst>
                    <a:ext uri="{9D8B030D-6E8A-4147-A177-3AD203B41FA5}">
                      <a16:colId xmlns:a16="http://schemas.microsoft.com/office/drawing/2014/main" val="3188298473"/>
                    </a:ext>
                  </a:extLst>
                </a:gridCol>
                <a:gridCol w="576000">
                  <a:extLst>
                    <a:ext uri="{9D8B030D-6E8A-4147-A177-3AD203B41FA5}">
                      <a16:colId xmlns:a16="http://schemas.microsoft.com/office/drawing/2014/main" val="878223047"/>
                    </a:ext>
                  </a:extLst>
                </a:gridCol>
                <a:gridCol w="576000">
                  <a:extLst>
                    <a:ext uri="{9D8B030D-6E8A-4147-A177-3AD203B41FA5}">
                      <a16:colId xmlns:a16="http://schemas.microsoft.com/office/drawing/2014/main" val="422241363"/>
                    </a:ext>
                  </a:extLst>
                </a:gridCol>
                <a:gridCol w="576000">
                  <a:extLst>
                    <a:ext uri="{9D8B030D-6E8A-4147-A177-3AD203B41FA5}">
                      <a16:colId xmlns:a16="http://schemas.microsoft.com/office/drawing/2014/main" val="1884991970"/>
                    </a:ext>
                  </a:extLst>
                </a:gridCol>
                <a:gridCol w="576000">
                  <a:extLst>
                    <a:ext uri="{9D8B030D-6E8A-4147-A177-3AD203B41FA5}">
                      <a16:colId xmlns:a16="http://schemas.microsoft.com/office/drawing/2014/main" val="1108233497"/>
                    </a:ext>
                  </a:extLst>
                </a:gridCol>
                <a:gridCol w="576000">
                  <a:extLst>
                    <a:ext uri="{9D8B030D-6E8A-4147-A177-3AD203B41FA5}">
                      <a16:colId xmlns:a16="http://schemas.microsoft.com/office/drawing/2014/main" val="3453234629"/>
                    </a:ext>
                  </a:extLst>
                </a:gridCol>
                <a:gridCol w="576000">
                  <a:extLst>
                    <a:ext uri="{9D8B030D-6E8A-4147-A177-3AD203B41FA5}">
                      <a16:colId xmlns:a16="http://schemas.microsoft.com/office/drawing/2014/main" val="2341418725"/>
                    </a:ext>
                  </a:extLst>
                </a:gridCol>
                <a:gridCol w="576000">
                  <a:extLst>
                    <a:ext uri="{9D8B030D-6E8A-4147-A177-3AD203B41FA5}">
                      <a16:colId xmlns:a16="http://schemas.microsoft.com/office/drawing/2014/main" val="264964434"/>
                    </a:ext>
                  </a:extLst>
                </a:gridCol>
              </a:tblGrid>
              <a:tr h="41400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A</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既に算定しており、追加の投資なく、さらに増収が期待できる項目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11,284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32,425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B</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既に算定しているが、さらに増収を図っていくためには、追加の投資が必要な項目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1,807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3,613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C</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追加の投資が必要なく、新規で算定をしていくことが可能な項目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D</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新規で算定をしていくためには、追加投資が必要な項目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E</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現状水準が妥当であり現状維持と判断した項目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414000">
                <a:tc>
                  <a:txBody>
                    <a:bodyPr/>
                    <a:lstStyle/>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上記</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45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13,091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36,038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F</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検討を行ったが、新規での算定は不可能、非効率と判断した項目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10" name="四角形: 角を丸くする 9">
            <a:extLst>
              <a:ext uri="{FF2B5EF4-FFF2-40B4-BE49-F238E27FC236}">
                <a16:creationId xmlns:a16="http://schemas.microsoft.com/office/drawing/2014/main" id="{CA971F54-4F56-2D6F-112E-2672DBDE6552}"/>
              </a:ext>
            </a:extLst>
          </p:cNvPr>
          <p:cNvSpPr/>
          <p:nvPr/>
        </p:nvSpPr>
        <p:spPr>
          <a:xfrm>
            <a:off x="51688" y="3067029"/>
            <a:ext cx="362922"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1" name="テキスト ボックス 10">
            <a:extLst>
              <a:ext uri="{FF2B5EF4-FFF2-40B4-BE49-F238E27FC236}">
                <a16:creationId xmlns:a16="http://schemas.microsoft.com/office/drawing/2014/main" id="{14BD0E47-69D9-62D8-55E7-2DEDF9C9F22B}"/>
              </a:ext>
            </a:extLst>
          </p:cNvPr>
          <p:cNvSpPr txBox="1"/>
          <p:nvPr/>
        </p:nvSpPr>
        <p:spPr>
          <a:xfrm>
            <a:off x="7858412" y="2951469"/>
            <a:ext cx="112295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1877041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3EFE-A971-2183-CC96-B43BB04934C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1D26FB-3803-3178-A5C9-5E45D665C64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E155F64C-6D6F-EF57-A3A9-D94D3FE999C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4E239196-FEB4-6FA4-5A52-0F762468A27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E680769A-AB18-5058-80E3-26AC42093186}"/>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20" name="テキスト ボックス 19">
            <a:extLst>
              <a:ext uri="{FF2B5EF4-FFF2-40B4-BE49-F238E27FC236}">
                <a16:creationId xmlns:a16="http://schemas.microsoft.com/office/drawing/2014/main" id="{FC44EE3A-0F8E-DFE7-B827-1CFFA2D00A82}"/>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契約単価、差益率等のベンチマーク比較を行い、費用低減余地を精査する。</a:t>
            </a:r>
          </a:p>
          <a:p>
            <a:pPr>
              <a:lnSpc>
                <a:spcPct val="110000"/>
              </a:lnSpc>
            </a:pPr>
            <a:r>
              <a:rPr kumimoji="1" lang="ja-JP" altLang="en-US" sz="1200" dirty="0">
                <a:latin typeface="Meiryo UI" panose="020B0604030504040204" pitchFamily="50" charset="-128"/>
                <a:ea typeface="Meiryo UI" panose="020B0604030504040204" pitchFamily="50" charset="-128"/>
              </a:rPr>
              <a:t>・　コロナ禍を経て増嵩している要素、過剰仕様になっている要素を確認するため、委託費等の経年比較を行い、仕様の精査・見直しを実施する。</a:t>
            </a:r>
          </a:p>
          <a:p>
            <a:pPr>
              <a:lnSpc>
                <a:spcPct val="110000"/>
              </a:lnSpc>
            </a:pPr>
            <a:r>
              <a:rPr kumimoji="1" lang="ja-JP" altLang="en-US" sz="1200" dirty="0">
                <a:latin typeface="Meiryo UI" panose="020B0604030504040204" pitchFamily="50" charset="-128"/>
                <a:ea typeface="Meiryo UI" panose="020B0604030504040204" pitchFamily="50" charset="-128"/>
              </a:rPr>
              <a:t>・　委託費については、ベンチマークとの差分である改善余地を見据えつつ、契約の更新に合わせて改善を進めていく。</a:t>
            </a:r>
          </a:p>
        </p:txBody>
      </p:sp>
      <p:sp>
        <p:nvSpPr>
          <p:cNvPr id="30" name="テキスト ボックス 29">
            <a:extLst>
              <a:ext uri="{FF2B5EF4-FFF2-40B4-BE49-F238E27FC236}">
                <a16:creationId xmlns:a16="http://schemas.microsoft.com/office/drawing/2014/main" id="{7AB5BEDF-4CC0-642C-FB56-39E019E0A29B}"/>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52</a:t>
            </a:r>
          </a:p>
        </p:txBody>
      </p:sp>
      <p:sp>
        <p:nvSpPr>
          <p:cNvPr id="7" name="テキスト ボックス 6">
            <a:extLst>
              <a:ext uri="{FF2B5EF4-FFF2-40B4-BE49-F238E27FC236}">
                <a16:creationId xmlns:a16="http://schemas.microsoft.com/office/drawing/2014/main" id="{D92D8F9B-009B-FD02-CC1B-2CC11B410925}"/>
              </a:ext>
            </a:extLst>
          </p:cNvPr>
          <p:cNvSpPr txBox="1"/>
          <p:nvPr/>
        </p:nvSpPr>
        <p:spPr>
          <a:xfrm>
            <a:off x="85134" y="1872572"/>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費用項目ごとに仕様書の見直し等を行い、費用低減に係る検討を実施。それぞれの項目に対する協議・検討内容は以下の通り。</a:t>
            </a: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8B457AD9-2F61-CA43-F0CB-AC5059B11D73}"/>
              </a:ext>
            </a:extLst>
          </p:cNvPr>
          <p:cNvGraphicFramePr>
            <a:graphicFrameLocks noGrp="1"/>
          </p:cNvGraphicFramePr>
          <p:nvPr>
            <p:extLst>
              <p:ext uri="{D42A27DB-BD31-4B8C-83A1-F6EECF244321}">
                <p14:modId xmlns:p14="http://schemas.microsoft.com/office/powerpoint/2010/main" val="746244889"/>
              </p:ext>
            </p:extLst>
          </p:nvPr>
        </p:nvGraphicFramePr>
        <p:xfrm>
          <a:off x="126000" y="2427307"/>
          <a:ext cx="8892000" cy="3924000"/>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672000">
                  <a:extLst>
                    <a:ext uri="{9D8B030D-6E8A-4147-A177-3AD203B41FA5}">
                      <a16:colId xmlns:a16="http://schemas.microsoft.com/office/drawing/2014/main" val="561421578"/>
                    </a:ext>
                  </a:extLst>
                </a:gridCol>
                <a:gridCol w="1980000">
                  <a:extLst>
                    <a:ext uri="{9D8B030D-6E8A-4147-A177-3AD203B41FA5}">
                      <a16:colId xmlns:a16="http://schemas.microsoft.com/office/drawing/2014/main" val="795060188"/>
                    </a:ext>
                  </a:extLst>
                </a:gridCol>
              </a:tblGrid>
              <a:tr h="396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総務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病棟再編にあわせて守衛配置の見直しを検討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検査・総務</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外注検査の⼀部（クロザピンの⾎中濃度測定等）の差益率の改善による費⽤削減を図ることができた</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12</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総務</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現状の適正価格契約を維持する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1678423"/>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医事委託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医事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病棟再編にあわせて日常の人材配置を確認し、仕様見直し</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余地を検討中</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7823537"/>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医療ガス保守点検業務</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総務</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病棟再編にあわせて見直しを検討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883165134"/>
                  </a:ext>
                </a:extLst>
              </a:tr>
              <a:tr h="504000">
                <a:tc>
                  <a:txBody>
                    <a:bodyPr/>
                    <a:lstStyle/>
                    <a:p>
                      <a:pPr algn="ctr"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その他（清掃業務）</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総務</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清掃の回数の見直し等を行い費用削減を図る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137362996"/>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一般廃棄物処理</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総務</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lvl="0" indent="-171450" algn="l">
                        <a:lnSpc>
                          <a:spcPct val="100000"/>
                        </a:lnSpc>
                        <a:spcBef>
                          <a:spcPts val="0"/>
                        </a:spcBef>
                        <a:spcAft>
                          <a:spcPts val="0"/>
                        </a:spcAft>
                        <a:buFont typeface="Arial" panose="020B0604020202020204" pitchFamily="34" charset="0"/>
                        <a:buChar char="•"/>
                      </a:pPr>
                      <a:r>
                        <a:rPr lang="ja-JP" altLang="en-US" sz="1050" dirty="0">
                          <a:solidFill>
                            <a:schemeClr val="tx1"/>
                          </a:solidFill>
                          <a:latin typeface="Meiryo UI" panose="020B0604030504040204" pitchFamily="50" charset="-128"/>
                          <a:ea typeface="Meiryo UI" panose="020B0604030504040204" pitchFamily="50" charset="-128"/>
                        </a:rPr>
                        <a:t>ペットボトル回収の回収方法の再検討</a:t>
                      </a:r>
                      <a:endParaRPr 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令和８年１月～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令和８年１月～</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4007636897"/>
                  </a:ext>
                </a:extLst>
              </a:tr>
            </a:tbl>
          </a:graphicData>
        </a:graphic>
      </p:graphicFrame>
      <p:sp>
        <p:nvSpPr>
          <p:cNvPr id="6" name="四角形: 角を丸くする 5">
            <a:extLst>
              <a:ext uri="{FF2B5EF4-FFF2-40B4-BE49-F238E27FC236}">
                <a16:creationId xmlns:a16="http://schemas.microsoft.com/office/drawing/2014/main" id="{A3495AA0-F2B0-5B47-0392-2CCFA8D2F249}"/>
              </a:ext>
            </a:extLst>
          </p:cNvPr>
          <p:cNvSpPr/>
          <p:nvPr/>
        </p:nvSpPr>
        <p:spPr>
          <a:xfrm>
            <a:off x="140052" y="2842393"/>
            <a:ext cx="362923"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8" name="四角形: 角を丸くする 7">
            <a:extLst>
              <a:ext uri="{FF2B5EF4-FFF2-40B4-BE49-F238E27FC236}">
                <a16:creationId xmlns:a16="http://schemas.microsoft.com/office/drawing/2014/main" id="{24B1A38A-8F8E-9460-BC99-384DC60CC4A2}"/>
              </a:ext>
            </a:extLst>
          </p:cNvPr>
          <p:cNvSpPr/>
          <p:nvPr/>
        </p:nvSpPr>
        <p:spPr>
          <a:xfrm>
            <a:off x="140052" y="3347294"/>
            <a:ext cx="362923"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9" name="四角形: 角を丸くする 8">
            <a:extLst>
              <a:ext uri="{FF2B5EF4-FFF2-40B4-BE49-F238E27FC236}">
                <a16:creationId xmlns:a16="http://schemas.microsoft.com/office/drawing/2014/main" id="{56E496C7-DE94-19B5-8AB7-70C058696E1A}"/>
              </a:ext>
            </a:extLst>
          </p:cNvPr>
          <p:cNvSpPr/>
          <p:nvPr/>
        </p:nvSpPr>
        <p:spPr>
          <a:xfrm>
            <a:off x="140051" y="3857547"/>
            <a:ext cx="362923"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2" name="四角形: 角を丸くする 11">
            <a:extLst>
              <a:ext uri="{FF2B5EF4-FFF2-40B4-BE49-F238E27FC236}">
                <a16:creationId xmlns:a16="http://schemas.microsoft.com/office/drawing/2014/main" id="{85AC3DE6-E2B9-9F22-1A19-AFC71362A7DD}"/>
              </a:ext>
            </a:extLst>
          </p:cNvPr>
          <p:cNvSpPr/>
          <p:nvPr/>
        </p:nvSpPr>
        <p:spPr>
          <a:xfrm>
            <a:off x="140051" y="4356889"/>
            <a:ext cx="362923"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3" name="四角形: 角を丸くする 12">
            <a:extLst>
              <a:ext uri="{FF2B5EF4-FFF2-40B4-BE49-F238E27FC236}">
                <a16:creationId xmlns:a16="http://schemas.microsoft.com/office/drawing/2014/main" id="{D6CA0CC5-4426-1EEB-2124-84368A827525}"/>
              </a:ext>
            </a:extLst>
          </p:cNvPr>
          <p:cNvSpPr/>
          <p:nvPr/>
        </p:nvSpPr>
        <p:spPr>
          <a:xfrm>
            <a:off x="140050" y="4846917"/>
            <a:ext cx="362923"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4" name="四角形: 角を丸くする 13">
            <a:extLst>
              <a:ext uri="{FF2B5EF4-FFF2-40B4-BE49-F238E27FC236}">
                <a16:creationId xmlns:a16="http://schemas.microsoft.com/office/drawing/2014/main" id="{C7593690-3B8E-A801-ADF7-1BEFAD0EACA1}"/>
              </a:ext>
            </a:extLst>
          </p:cNvPr>
          <p:cNvSpPr/>
          <p:nvPr/>
        </p:nvSpPr>
        <p:spPr>
          <a:xfrm>
            <a:off x="140050" y="5373679"/>
            <a:ext cx="362923"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6" name="四角形: 角を丸くする 15">
            <a:extLst>
              <a:ext uri="{FF2B5EF4-FFF2-40B4-BE49-F238E27FC236}">
                <a16:creationId xmlns:a16="http://schemas.microsoft.com/office/drawing/2014/main" id="{8EBC701C-7BE5-48EF-9BE3-2E754E975DE3}"/>
              </a:ext>
            </a:extLst>
          </p:cNvPr>
          <p:cNvSpPr/>
          <p:nvPr/>
        </p:nvSpPr>
        <p:spPr>
          <a:xfrm>
            <a:off x="153050" y="5861773"/>
            <a:ext cx="30945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3915745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EF6FC-51FD-AB5C-4E44-EEAAAB69F34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6AAD38B-E17B-1076-A6C5-8241DE4A0A9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3A610F1F-9595-F141-2C2A-9E58AA70FE9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CF810AAC-ADE4-8EC1-65DA-8818B530054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1947B21B-46B2-2824-0316-2EF6B2CCB181}"/>
              </a:ext>
            </a:extLst>
          </p:cNvPr>
          <p:cNvSpPr txBox="1"/>
          <p:nvPr/>
        </p:nvSpPr>
        <p:spPr>
          <a:xfrm>
            <a:off x="85134" y="613191"/>
            <a:ext cx="588894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19" name="テキスト ボックス 18">
            <a:extLst>
              <a:ext uri="{FF2B5EF4-FFF2-40B4-BE49-F238E27FC236}">
                <a16:creationId xmlns:a16="http://schemas.microsoft.com/office/drawing/2014/main" id="{CF1F298C-50A1-58CB-FA20-5FF102079D43}"/>
              </a:ext>
            </a:extLst>
          </p:cNvPr>
          <p:cNvSpPr txBox="1"/>
          <p:nvPr/>
        </p:nvSpPr>
        <p:spPr>
          <a:xfrm>
            <a:off x="85134" y="939388"/>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上記の取組の結果、以下の通り改善</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を見込む。</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82B1EB7-E81F-DB3F-B7F6-87DDA73AE5F2}"/>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53</a:t>
            </a:r>
          </a:p>
        </p:txBody>
      </p:sp>
      <p:graphicFrame>
        <p:nvGraphicFramePr>
          <p:cNvPr id="10" name="表 9">
            <a:extLst>
              <a:ext uri="{FF2B5EF4-FFF2-40B4-BE49-F238E27FC236}">
                <a16:creationId xmlns:a16="http://schemas.microsoft.com/office/drawing/2014/main" id="{466C011A-EFCE-7B75-A8A7-B60D4C4365B0}"/>
              </a:ext>
            </a:extLst>
          </p:cNvPr>
          <p:cNvGraphicFramePr>
            <a:graphicFrameLocks noGrp="1"/>
          </p:cNvGraphicFramePr>
          <p:nvPr>
            <p:extLst>
              <p:ext uri="{D42A27DB-BD31-4B8C-83A1-F6EECF244321}">
                <p14:modId xmlns:p14="http://schemas.microsoft.com/office/powerpoint/2010/main" val="4057069805"/>
              </p:ext>
            </p:extLst>
          </p:nvPr>
        </p:nvGraphicFramePr>
        <p:xfrm>
          <a:off x="180000" y="1444334"/>
          <a:ext cx="8784000" cy="4778946"/>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00000">
                  <a:extLst>
                    <a:ext uri="{9D8B030D-6E8A-4147-A177-3AD203B41FA5}">
                      <a16:colId xmlns:a16="http://schemas.microsoft.com/office/drawing/2014/main" val="3188298473"/>
                    </a:ext>
                  </a:extLst>
                </a:gridCol>
                <a:gridCol w="684000">
                  <a:extLst>
                    <a:ext uri="{9D8B030D-6E8A-4147-A177-3AD203B41FA5}">
                      <a16:colId xmlns:a16="http://schemas.microsoft.com/office/drawing/2014/main" val="422241363"/>
                    </a:ext>
                  </a:extLst>
                </a:gridCol>
                <a:gridCol w="684000">
                  <a:extLst>
                    <a:ext uri="{9D8B030D-6E8A-4147-A177-3AD203B41FA5}">
                      <a16:colId xmlns:a16="http://schemas.microsoft.com/office/drawing/2014/main" val="1884991970"/>
                    </a:ext>
                  </a:extLst>
                </a:gridCol>
                <a:gridCol w="684000">
                  <a:extLst>
                    <a:ext uri="{9D8B030D-6E8A-4147-A177-3AD203B41FA5}">
                      <a16:colId xmlns:a16="http://schemas.microsoft.com/office/drawing/2014/main" val="1108233497"/>
                    </a:ext>
                  </a:extLst>
                </a:gridCol>
                <a:gridCol w="684000">
                  <a:extLst>
                    <a:ext uri="{9D8B030D-6E8A-4147-A177-3AD203B41FA5}">
                      <a16:colId xmlns:a16="http://schemas.microsoft.com/office/drawing/2014/main" val="3453234629"/>
                    </a:ext>
                  </a:extLst>
                </a:gridCol>
                <a:gridCol w="684000">
                  <a:extLst>
                    <a:ext uri="{9D8B030D-6E8A-4147-A177-3AD203B41FA5}">
                      <a16:colId xmlns:a16="http://schemas.microsoft.com/office/drawing/2014/main" val="2341418725"/>
                    </a:ext>
                  </a:extLst>
                </a:gridCol>
                <a:gridCol w="684000">
                  <a:extLst>
                    <a:ext uri="{9D8B030D-6E8A-4147-A177-3AD203B41FA5}">
                      <a16:colId xmlns:a16="http://schemas.microsoft.com/office/drawing/2014/main" val="264964434"/>
                    </a:ext>
                  </a:extLst>
                </a:gridCol>
              </a:tblGrid>
              <a:tr h="46800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警備委託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病棟再編にあわせて守衛配置の見直しを検討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marL="36000"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外注検査の一部（クロザピンの血中濃度測定等）の差益率の改善による費用削減を図る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240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現状の適正価格契約を維持する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504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医事委託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病棟再編にあわせて日常の人材配置を確認し、仕様見直し余地を</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l"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検討中</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504000">
                <a:tc>
                  <a:txBody>
                    <a:bodyPr/>
                    <a:lstStyle/>
                    <a:p>
                      <a:pPr algn="ctr" fontAlgn="ctr">
                        <a:buNone/>
                      </a:pP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医療ガス保守</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点検業務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病棟再編にあわせて見直しを検討</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6000"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570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504000">
                <a:tc>
                  <a:txBody>
                    <a:bodyPr/>
                    <a:lstStyle/>
                    <a:p>
                      <a:pPr algn="ctr" fontAlgn="ctr">
                        <a:buNone/>
                      </a:pP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その他</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（清掃業務）</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lgn="ctr" fontAlgn="ctr">
                        <a:buNone/>
                      </a:pP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清掃の回数の見直し等を行い費用削減を図る</a:t>
                      </a:r>
                    </a:p>
                  </a:txBody>
                  <a:tcPr marL="36000"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50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一般廃棄物処理</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ペットボトルをリサイクルに回すことで廃棄処理費用を削減する</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198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891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0165373"/>
                  </a:ext>
                </a:extLst>
              </a:tr>
              <a:tr h="504000">
                <a:tc gridSpan="2">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合計</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pPr algn="l" fontAlgn="ctr">
                        <a:buNone/>
                      </a:pP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2,395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2,965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2,965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2,965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2,965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999941346"/>
                  </a:ext>
                </a:extLst>
              </a:tr>
            </a:tbl>
          </a:graphicData>
        </a:graphic>
      </p:graphicFrame>
      <p:sp>
        <p:nvSpPr>
          <p:cNvPr id="11" name="テキスト ボックス 10">
            <a:extLst>
              <a:ext uri="{FF2B5EF4-FFF2-40B4-BE49-F238E27FC236}">
                <a16:creationId xmlns:a16="http://schemas.microsoft.com/office/drawing/2014/main" id="{15E79547-BA8C-75B3-3A9D-BD03DB636CCF}"/>
              </a:ext>
            </a:extLst>
          </p:cNvPr>
          <p:cNvSpPr txBox="1"/>
          <p:nvPr/>
        </p:nvSpPr>
        <p:spPr>
          <a:xfrm>
            <a:off x="7907265" y="1177763"/>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6" name="四角形: 角を丸くする 5">
            <a:extLst>
              <a:ext uri="{FF2B5EF4-FFF2-40B4-BE49-F238E27FC236}">
                <a16:creationId xmlns:a16="http://schemas.microsoft.com/office/drawing/2014/main" id="{CCAF797B-6F38-3C2F-F6D2-6DF68E38BCE4}"/>
              </a:ext>
            </a:extLst>
          </p:cNvPr>
          <p:cNvSpPr/>
          <p:nvPr/>
        </p:nvSpPr>
        <p:spPr>
          <a:xfrm>
            <a:off x="173056" y="1911141"/>
            <a:ext cx="358492" cy="181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6" name="四角形: 角を丸くする 15">
            <a:extLst>
              <a:ext uri="{FF2B5EF4-FFF2-40B4-BE49-F238E27FC236}">
                <a16:creationId xmlns:a16="http://schemas.microsoft.com/office/drawing/2014/main" id="{FE26DBC8-0304-4FE6-83FF-B3C97F800FBD}"/>
              </a:ext>
            </a:extLst>
          </p:cNvPr>
          <p:cNvSpPr/>
          <p:nvPr/>
        </p:nvSpPr>
        <p:spPr>
          <a:xfrm>
            <a:off x="173056" y="2404558"/>
            <a:ext cx="358492" cy="181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7" name="四角形: 角を丸くする 16">
            <a:extLst>
              <a:ext uri="{FF2B5EF4-FFF2-40B4-BE49-F238E27FC236}">
                <a16:creationId xmlns:a16="http://schemas.microsoft.com/office/drawing/2014/main" id="{3205009B-A309-44C1-B5F2-A94B5ACAAAA7}"/>
              </a:ext>
            </a:extLst>
          </p:cNvPr>
          <p:cNvSpPr/>
          <p:nvPr/>
        </p:nvSpPr>
        <p:spPr>
          <a:xfrm>
            <a:off x="173056" y="2914104"/>
            <a:ext cx="358492" cy="181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8" name="四角形: 角を丸くする 17">
            <a:extLst>
              <a:ext uri="{FF2B5EF4-FFF2-40B4-BE49-F238E27FC236}">
                <a16:creationId xmlns:a16="http://schemas.microsoft.com/office/drawing/2014/main" id="{C44EC639-A96E-4D0E-963D-F7440C2DD3DB}"/>
              </a:ext>
            </a:extLst>
          </p:cNvPr>
          <p:cNvSpPr/>
          <p:nvPr/>
        </p:nvSpPr>
        <p:spPr>
          <a:xfrm>
            <a:off x="173056" y="3400378"/>
            <a:ext cx="358492" cy="181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0" name="四角形: 角を丸くする 19">
            <a:extLst>
              <a:ext uri="{FF2B5EF4-FFF2-40B4-BE49-F238E27FC236}">
                <a16:creationId xmlns:a16="http://schemas.microsoft.com/office/drawing/2014/main" id="{8C2ED9E6-2106-4CBD-9C85-2A5687CBF9F7}"/>
              </a:ext>
            </a:extLst>
          </p:cNvPr>
          <p:cNvSpPr/>
          <p:nvPr/>
        </p:nvSpPr>
        <p:spPr>
          <a:xfrm>
            <a:off x="173056" y="3895250"/>
            <a:ext cx="358492" cy="181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1" name="四角形: 角を丸くする 20">
            <a:extLst>
              <a:ext uri="{FF2B5EF4-FFF2-40B4-BE49-F238E27FC236}">
                <a16:creationId xmlns:a16="http://schemas.microsoft.com/office/drawing/2014/main" id="{E215244C-AD75-4522-A79B-7C4C9981A6F1}"/>
              </a:ext>
            </a:extLst>
          </p:cNvPr>
          <p:cNvSpPr/>
          <p:nvPr/>
        </p:nvSpPr>
        <p:spPr>
          <a:xfrm>
            <a:off x="173056" y="4556705"/>
            <a:ext cx="358492" cy="18142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2" name="四角形: 角を丸くする 21">
            <a:extLst>
              <a:ext uri="{FF2B5EF4-FFF2-40B4-BE49-F238E27FC236}">
                <a16:creationId xmlns:a16="http://schemas.microsoft.com/office/drawing/2014/main" id="{FF8CCBA7-788C-44F1-87C5-2D8A525A7435}"/>
              </a:ext>
            </a:extLst>
          </p:cNvPr>
          <p:cNvSpPr/>
          <p:nvPr/>
        </p:nvSpPr>
        <p:spPr>
          <a:xfrm>
            <a:off x="153050" y="5195023"/>
            <a:ext cx="30945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25372404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D554C-84CD-9A35-4537-19D15F66FC1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911784-51EA-E116-8192-7D479BDC838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FC1B4E74-6793-70A1-F74D-2CE30B1D0428}"/>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EB02F511-4152-B9BC-AAAC-791B0851D9B2}"/>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
        <p:nvSpPr>
          <p:cNvPr id="5" name="テキスト ボックス 4">
            <a:extLst>
              <a:ext uri="{FF2B5EF4-FFF2-40B4-BE49-F238E27FC236}">
                <a16:creationId xmlns:a16="http://schemas.microsoft.com/office/drawing/2014/main" id="{74BB8D04-3161-8F2B-19CD-349AB48815F4}"/>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病棟機能再編</a:t>
            </a:r>
            <a:r>
              <a:rPr lang="en-US" altLang="ja-JP" sz="1400" b="1" dirty="0">
                <a:solidFill>
                  <a:srgbClr val="002D89"/>
                </a:solidFill>
                <a:latin typeface="Meiryo UI" panose="020B0604030504040204" pitchFamily="50" charset="-128"/>
                <a:ea typeface="Meiryo UI" panose="020B0604030504040204" pitchFamily="50" charset="-128"/>
              </a:rPr>
              <a:t>(</a:t>
            </a:r>
            <a:r>
              <a:rPr lang="ja-JP" altLang="en-US" sz="1400" b="1" dirty="0">
                <a:solidFill>
                  <a:srgbClr val="002D89"/>
                </a:solidFill>
                <a:latin typeface="Meiryo UI" panose="020B0604030504040204" pitchFamily="50" charset="-128"/>
                <a:ea typeface="Meiryo UI" panose="020B0604030504040204" pitchFamily="50" charset="-128"/>
              </a:rPr>
              <a:t>構成変更・類上げ</a:t>
            </a:r>
            <a:r>
              <a:rPr lang="en-US" altLang="ja-JP" sz="1400" b="1" dirty="0">
                <a:solidFill>
                  <a:srgbClr val="002D89"/>
                </a:solidFill>
                <a:latin typeface="Meiryo UI" panose="020B0604030504040204" pitchFamily="50" charset="-128"/>
                <a:ea typeface="Meiryo UI" panose="020B0604030504040204" pitchFamily="50" charset="-128"/>
              </a:rPr>
              <a:t>)</a:t>
            </a:r>
          </a:p>
        </p:txBody>
      </p:sp>
      <p:sp>
        <p:nvSpPr>
          <p:cNvPr id="20" name="テキスト ボックス 19">
            <a:extLst>
              <a:ext uri="{FF2B5EF4-FFF2-40B4-BE49-F238E27FC236}">
                <a16:creationId xmlns:a16="http://schemas.microsoft.com/office/drawing/2014/main" id="{995D336D-64D8-48B6-1713-9A8823493E7F}"/>
              </a:ext>
            </a:extLst>
          </p:cNvPr>
          <p:cNvSpPr txBox="1"/>
          <p:nvPr/>
        </p:nvSpPr>
        <p:spPr>
          <a:xfrm>
            <a:off x="85134" y="901128"/>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病棟・病床数の最適化、入院料の類上げ・新規入院料の届出を検討する。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病棟・病床数の最適化を検討する場合は、より効率的な人員配置への見直しも検討する。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E2DA2F3-D804-53BC-3C2A-E81D448A2CC1}"/>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54</a:t>
            </a:r>
          </a:p>
        </p:txBody>
      </p:sp>
      <p:sp>
        <p:nvSpPr>
          <p:cNvPr id="7" name="テキスト ボックス 6">
            <a:extLst>
              <a:ext uri="{FF2B5EF4-FFF2-40B4-BE49-F238E27FC236}">
                <a16:creationId xmlns:a16="http://schemas.microsoft.com/office/drawing/2014/main" id="{5B073A4B-A665-3BB5-9822-42A17D39E2FE}"/>
              </a:ext>
            </a:extLst>
          </p:cNvPr>
          <p:cNvSpPr txBox="1"/>
          <p:nvPr/>
        </p:nvSpPr>
        <p:spPr>
          <a:xfrm>
            <a:off x="85134" y="1498379"/>
            <a:ext cx="9000000" cy="149399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u="sng" dirty="0">
              <a:solidFill>
                <a:srgbClr val="FF0000"/>
              </a:solidFill>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令和７年４月からの経営改革プラン（案</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策定のための経営分析の結果、「平成</a:t>
            </a:r>
            <a:r>
              <a:rPr kumimoji="1" lang="en-US" altLang="ja-JP" sz="1200" dirty="0">
                <a:latin typeface="Meiryo UI" panose="020B0604030504040204" pitchFamily="50" charset="-128"/>
                <a:ea typeface="Meiryo UI" panose="020B0604030504040204" pitchFamily="50" charset="-128"/>
              </a:rPr>
              <a:t>25</a:t>
            </a:r>
            <a:r>
              <a:rPr kumimoji="1" lang="ja-JP" altLang="en-US" sz="1200" dirty="0">
                <a:latin typeface="Meiryo UI" panose="020B0604030504040204" pitchFamily="50" charset="-128"/>
                <a:ea typeface="Meiryo UI" panose="020B0604030504040204" pitchFamily="50" charset="-128"/>
              </a:rPr>
              <a:t>年度の新病院開院後、入院需要は大幅に減少し、今後 </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の人口動態の変化等に伴い、将来的にはさらに減少することが見込まれる」、「当センターと同機能を保有している公立精神科病院と入院料別の</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病床数割合を比較すると、当センターは回復期・慢性期に該当する精神一般病床の割合が高い」の２点の理由から、当センターの病床規模を最</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適化するため、１病棟（精神一般</a:t>
            </a:r>
            <a:r>
              <a:rPr kumimoji="1" lang="en-US" altLang="ja-JP" sz="1200" dirty="0">
                <a:latin typeface="Meiryo UI" panose="020B0604030504040204" pitchFamily="50" charset="-128"/>
                <a:ea typeface="Meiryo UI" panose="020B0604030504040204" pitchFamily="50" charset="-128"/>
              </a:rPr>
              <a:t>50</a:t>
            </a:r>
            <a:r>
              <a:rPr kumimoji="1" lang="ja-JP" altLang="en-US" sz="1200" dirty="0">
                <a:latin typeface="Meiryo UI" panose="020B0604030504040204" pitchFamily="50" charset="-128"/>
                <a:ea typeface="Meiryo UI" panose="020B0604030504040204" pitchFamily="50" charset="-128"/>
              </a:rPr>
              <a:t>床）を休止する。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病床規模の最適化により⽣じた医療資源を活⽤し、令和８年４月より、当センター内に「脳とこころの未来医療センター」を開設し、依存症・</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認知症への対応⼒の向上を図る。</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789F4BFB-97B0-135C-00D5-CDE7D564BC42}"/>
              </a:ext>
            </a:extLst>
          </p:cNvPr>
          <p:cNvGraphicFramePr>
            <a:graphicFrameLocks noGrp="1"/>
          </p:cNvGraphicFramePr>
          <p:nvPr>
            <p:extLst>
              <p:ext uri="{D42A27DB-BD31-4B8C-83A1-F6EECF244321}">
                <p14:modId xmlns:p14="http://schemas.microsoft.com/office/powerpoint/2010/main" val="3588514645"/>
              </p:ext>
            </p:extLst>
          </p:nvPr>
        </p:nvGraphicFramePr>
        <p:xfrm>
          <a:off x="139134" y="2964010"/>
          <a:ext cx="9000000" cy="168402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080000">
                  <a:extLst>
                    <a:ext uri="{9D8B030D-6E8A-4147-A177-3AD203B41FA5}">
                      <a16:colId xmlns:a16="http://schemas.microsoft.com/office/drawing/2014/main" val="2252022619"/>
                    </a:ext>
                  </a:extLst>
                </a:gridCol>
                <a:gridCol w="3960000">
                  <a:extLst>
                    <a:ext uri="{9D8B030D-6E8A-4147-A177-3AD203B41FA5}">
                      <a16:colId xmlns:a16="http://schemas.microsoft.com/office/drawing/2014/main" val="561421578"/>
                    </a:ext>
                  </a:extLst>
                </a:gridCol>
                <a:gridCol w="1980000">
                  <a:extLst>
                    <a:ext uri="{9D8B030D-6E8A-4147-A177-3AD203B41FA5}">
                      <a16:colId xmlns:a16="http://schemas.microsoft.com/office/drawing/2014/main" val="795060188"/>
                    </a:ext>
                  </a:extLst>
                </a:gridCol>
              </a:tblGrid>
              <a:tr h="0">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0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437231">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精神一般</a:t>
                      </a:r>
                      <a:r>
                        <a:rPr kumimoji="1" lang="en-US" altLang="ja-JP" sz="1050" dirty="0">
                          <a:solidFill>
                            <a:schemeClr val="tx1"/>
                          </a:solidFill>
                          <a:latin typeface="Meiryo UI" panose="020B0604030504040204" pitchFamily="50" charset="-128"/>
                          <a:ea typeface="Meiryo UI" panose="020B0604030504040204" pitchFamily="50" charset="-128"/>
                        </a:rPr>
                        <a:t>50</a:t>
                      </a:r>
                      <a:r>
                        <a:rPr kumimoji="1" lang="ja-JP" altLang="en-US" sz="1050" dirty="0">
                          <a:solidFill>
                            <a:schemeClr val="tx1"/>
                          </a:solidFill>
                          <a:latin typeface="Meiryo UI" panose="020B0604030504040204" pitchFamily="50" charset="-128"/>
                          <a:ea typeface="Meiryo UI" panose="020B0604030504040204" pitchFamily="50" charset="-128"/>
                        </a:rPr>
                        <a:t>床の休床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職員定数の見直し（計</a:t>
                      </a:r>
                      <a:r>
                        <a:rPr kumimoji="1" lang="en-US" altLang="ja-JP" sz="1050" dirty="0">
                          <a:solidFill>
                            <a:schemeClr val="tx1"/>
                          </a:solidFill>
                          <a:latin typeface="Meiryo UI" panose="020B0604030504040204" pitchFamily="50" charset="-128"/>
                          <a:ea typeface="Meiryo UI" panose="020B0604030504040204" pitchFamily="50" charset="-128"/>
                        </a:rPr>
                        <a:t>30</a:t>
                      </a:r>
                      <a:r>
                        <a:rPr kumimoji="1" lang="ja-JP" altLang="en-US" sz="1050" dirty="0">
                          <a:solidFill>
                            <a:schemeClr val="tx1"/>
                          </a:solidFill>
                          <a:latin typeface="Meiryo UI" panose="020B0604030504040204" pitchFamily="50" charset="-128"/>
                          <a:ea typeface="Meiryo UI" panose="020B0604030504040204" pitchFamily="50" charset="-128"/>
                        </a:rPr>
                        <a:t>名）</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rPr>
                        <a:t>※R8</a:t>
                      </a:r>
                      <a:r>
                        <a:rPr kumimoji="1" lang="ja-JP" altLang="en-US" sz="900" dirty="0">
                          <a:solidFill>
                            <a:schemeClr val="tx1"/>
                          </a:solidFill>
                          <a:latin typeface="Meiryo UI" panose="020B0604030504040204" pitchFamily="50" charset="-128"/>
                          <a:ea typeface="Meiryo UI" panose="020B0604030504040204" pitchFamily="50" charset="-128"/>
                        </a:rPr>
                        <a:t>年</a:t>
                      </a:r>
                      <a:r>
                        <a:rPr kumimoji="1" lang="en-US" altLang="ja-JP" sz="900" dirty="0">
                          <a:solidFill>
                            <a:schemeClr val="tx1"/>
                          </a:solidFill>
                          <a:latin typeface="Meiryo UI" panose="020B0604030504040204" pitchFamily="50" charset="-128"/>
                          <a:ea typeface="Meiryo UI" panose="020B0604030504040204" pitchFamily="50" charset="-128"/>
                        </a:rPr>
                        <a:t>1</a:t>
                      </a:r>
                      <a:r>
                        <a:rPr kumimoji="1" lang="ja-JP" altLang="en-US" sz="900" dirty="0">
                          <a:solidFill>
                            <a:schemeClr val="tx1"/>
                          </a:solidFill>
                          <a:latin typeface="Meiryo UI" panose="020B0604030504040204" pitchFamily="50" charset="-128"/>
                          <a:ea typeface="Meiryo UI" panose="020B0604030504040204" pitchFamily="50" charset="-128"/>
                        </a:rPr>
                        <a:t>月から試行的に実施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720000">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「脳とこころの未来医療センター」の開設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⽬的</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依存症により⽣じる体の変調・認知症の早期発⾒と予防などに</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　　　　 役⽴</a:t>
                      </a:r>
                      <a:r>
                        <a:rPr kumimoji="1" lang="ja-JP" altLang="en-US" sz="1050" dirty="0" err="1">
                          <a:solidFill>
                            <a:schemeClr val="tx1"/>
                          </a:solidFill>
                          <a:latin typeface="Meiryo UI" panose="020B0604030504040204" pitchFamily="50" charset="-128"/>
                          <a:ea typeface="Meiryo UI" panose="020B0604030504040204" pitchFamily="50" charset="-128"/>
                        </a:rPr>
                        <a:t>つ</a:t>
                      </a:r>
                      <a:r>
                        <a:rPr kumimoji="1" lang="ja-JP" altLang="en-US" sz="1050" dirty="0">
                          <a:solidFill>
                            <a:schemeClr val="tx1"/>
                          </a:solidFill>
                          <a:latin typeface="Meiryo UI" panose="020B0604030504040204" pitchFamily="50" charset="-128"/>
                          <a:ea typeface="Meiryo UI" panose="020B0604030504040204" pitchFamily="50" charset="-128"/>
                        </a:rPr>
                        <a:t>診療を提供し、精神症状を有する⼈の⾝体的健康の</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維持を⽀援、健康寿命の延伸をめざす</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主な取組</a:t>
                      </a:r>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精神医療</a:t>
                      </a:r>
                      <a:r>
                        <a:rPr kumimoji="1" lang="en-US" altLang="ja-JP" sz="1050" dirty="0">
                          <a:solidFill>
                            <a:schemeClr val="tx1"/>
                          </a:solidFill>
                          <a:latin typeface="Meiryo UI" panose="020B0604030504040204" pitchFamily="50" charset="-128"/>
                          <a:ea typeface="Meiryo UI" panose="020B0604030504040204" pitchFamily="50" charset="-128"/>
                        </a:rPr>
                        <a:t>C</a:t>
                      </a:r>
                      <a:r>
                        <a:rPr kumimoji="1" lang="ja-JP" altLang="en-US" sz="1050" dirty="0">
                          <a:solidFill>
                            <a:schemeClr val="tx1"/>
                          </a:solidFill>
                          <a:latin typeface="Meiryo UI" panose="020B0604030504040204" pitchFamily="50" charset="-128"/>
                          <a:ea typeface="Meiryo UI" panose="020B0604030504040204" pitchFamily="50" charset="-128"/>
                        </a:rPr>
                        <a:t>の⼀部⾨として、専⾨外来、ドック、予防プログ</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ラムなどの取組を推進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1678423"/>
                  </a:ext>
                </a:extLst>
              </a:tr>
            </a:tbl>
          </a:graphicData>
        </a:graphic>
      </p:graphicFrame>
      <p:sp>
        <p:nvSpPr>
          <p:cNvPr id="11" name="テキスト ボックス 10">
            <a:extLst>
              <a:ext uri="{FF2B5EF4-FFF2-40B4-BE49-F238E27FC236}">
                <a16:creationId xmlns:a16="http://schemas.microsoft.com/office/drawing/2014/main" id="{966E59E5-1D83-BA72-53FB-09CA1F48CD60}"/>
              </a:ext>
            </a:extLst>
          </p:cNvPr>
          <p:cNvSpPr txBox="1"/>
          <p:nvPr/>
        </p:nvSpPr>
        <p:spPr>
          <a:xfrm>
            <a:off x="85134" y="4631839"/>
            <a:ext cx="8973732"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休床及び「脳とこころの未来医療センター」の開設による</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額は、下表のとおり。</a:t>
            </a:r>
          </a:p>
          <a:p>
            <a:pPr>
              <a:lnSpc>
                <a:spcPct val="110000"/>
              </a:lnSpc>
            </a:pPr>
            <a:endParaRPr kumimoji="1" lang="en-US" altLang="ja-JP" sz="1200"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D6F7C797-1576-E8BB-FF99-E165D70F5727}"/>
              </a:ext>
            </a:extLst>
          </p:cNvPr>
          <p:cNvGraphicFramePr>
            <a:graphicFrameLocks noGrp="1"/>
          </p:cNvGraphicFramePr>
          <p:nvPr>
            <p:extLst>
              <p:ext uri="{D42A27DB-BD31-4B8C-83A1-F6EECF244321}">
                <p14:modId xmlns:p14="http://schemas.microsoft.com/office/powerpoint/2010/main" val="1813674136"/>
              </p:ext>
            </p:extLst>
          </p:nvPr>
        </p:nvGraphicFramePr>
        <p:xfrm>
          <a:off x="180000" y="5117733"/>
          <a:ext cx="8640000" cy="1191626"/>
        </p:xfrm>
        <a:graphic>
          <a:graphicData uri="http://schemas.openxmlformats.org/drawingml/2006/table">
            <a:tbl>
              <a:tblPr>
                <a:tableStyleId>{2D5ABB26-0587-4C30-8999-92F81FD0307C}</a:tableStyleId>
              </a:tblPr>
              <a:tblGrid>
                <a:gridCol w="4320000">
                  <a:extLst>
                    <a:ext uri="{9D8B030D-6E8A-4147-A177-3AD203B41FA5}">
                      <a16:colId xmlns:a16="http://schemas.microsoft.com/office/drawing/2014/main" val="3188298473"/>
                    </a:ext>
                  </a:extLst>
                </a:gridCol>
                <a:gridCol w="720000">
                  <a:extLst>
                    <a:ext uri="{9D8B030D-6E8A-4147-A177-3AD203B41FA5}">
                      <a16:colId xmlns:a16="http://schemas.microsoft.com/office/drawing/2014/main" val="422241363"/>
                    </a:ext>
                  </a:extLst>
                </a:gridCol>
                <a:gridCol w="720000">
                  <a:extLst>
                    <a:ext uri="{9D8B030D-6E8A-4147-A177-3AD203B41FA5}">
                      <a16:colId xmlns:a16="http://schemas.microsoft.com/office/drawing/2014/main" val="1884991970"/>
                    </a:ext>
                  </a:extLst>
                </a:gridCol>
                <a:gridCol w="720000">
                  <a:extLst>
                    <a:ext uri="{9D8B030D-6E8A-4147-A177-3AD203B41FA5}">
                      <a16:colId xmlns:a16="http://schemas.microsoft.com/office/drawing/2014/main" val="1108233497"/>
                    </a:ext>
                  </a:extLst>
                </a:gridCol>
                <a:gridCol w="720000">
                  <a:extLst>
                    <a:ext uri="{9D8B030D-6E8A-4147-A177-3AD203B41FA5}">
                      <a16:colId xmlns:a16="http://schemas.microsoft.com/office/drawing/2014/main" val="3453234629"/>
                    </a:ext>
                  </a:extLst>
                </a:gridCol>
                <a:gridCol w="720000">
                  <a:extLst>
                    <a:ext uri="{9D8B030D-6E8A-4147-A177-3AD203B41FA5}">
                      <a16:colId xmlns:a16="http://schemas.microsoft.com/office/drawing/2014/main" val="2341418725"/>
                    </a:ext>
                  </a:extLst>
                </a:gridCol>
                <a:gridCol w="720000">
                  <a:extLst>
                    <a:ext uri="{9D8B030D-6E8A-4147-A177-3AD203B41FA5}">
                      <a16:colId xmlns:a16="http://schemas.microsoft.com/office/drawing/2014/main" val="264964434"/>
                    </a:ext>
                  </a:extLst>
                </a:gridCol>
              </a:tblGrid>
              <a:tr h="370333">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項目</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256830">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精神一般</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50</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床の休床</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支出減（職員定数の見直し）</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150,657 </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209,317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267,977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267,977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267,977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370333">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「脳とこころの未来医療センター」の開設</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87,880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87,880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87,880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87,880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87,880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911976014"/>
                  </a:ext>
                </a:extLst>
              </a:tr>
              <a:tr h="19413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合計</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62,777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121,437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180,097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180,097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180,097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4002951"/>
                  </a:ext>
                </a:extLst>
              </a:tr>
            </a:tbl>
          </a:graphicData>
        </a:graphic>
      </p:graphicFrame>
      <p:sp>
        <p:nvSpPr>
          <p:cNvPr id="8" name="テキスト ボックス 7">
            <a:extLst>
              <a:ext uri="{FF2B5EF4-FFF2-40B4-BE49-F238E27FC236}">
                <a16:creationId xmlns:a16="http://schemas.microsoft.com/office/drawing/2014/main" id="{6C1CB85D-EA76-55F9-A12D-0EF4D7F9B995}"/>
              </a:ext>
            </a:extLst>
          </p:cNvPr>
          <p:cNvSpPr txBox="1"/>
          <p:nvPr/>
        </p:nvSpPr>
        <p:spPr>
          <a:xfrm>
            <a:off x="7907265" y="4870215"/>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14" name="四角形: 角を丸くする 13">
            <a:extLst>
              <a:ext uri="{FF2B5EF4-FFF2-40B4-BE49-F238E27FC236}">
                <a16:creationId xmlns:a16="http://schemas.microsoft.com/office/drawing/2014/main" id="{89C5A940-43E6-9DB1-2F8B-D34F23C9EA58}"/>
              </a:ext>
            </a:extLst>
          </p:cNvPr>
          <p:cNvSpPr/>
          <p:nvPr/>
        </p:nvSpPr>
        <p:spPr>
          <a:xfrm>
            <a:off x="180039" y="3235803"/>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5" name="四角形: 角を丸くする 14">
            <a:extLst>
              <a:ext uri="{FF2B5EF4-FFF2-40B4-BE49-F238E27FC236}">
                <a16:creationId xmlns:a16="http://schemas.microsoft.com/office/drawing/2014/main" id="{D2BC2CCC-6AC9-D99D-90EC-D912995E80E1}"/>
              </a:ext>
            </a:extLst>
          </p:cNvPr>
          <p:cNvSpPr/>
          <p:nvPr/>
        </p:nvSpPr>
        <p:spPr>
          <a:xfrm>
            <a:off x="180039" y="3807303"/>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9865512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21EA-38B0-CC08-A638-34BFDC269DD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F4C7F1-C4D4-1894-91C7-DEFFE9C613F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90D576E3-7D11-6325-78F9-C579E89C21E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B637900A-0763-E623-3105-B498D1EE0783}"/>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エ　セクション別の稼働向上・人員配置適正化</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DB7313D-2853-93C4-E04F-91143AEB5F2B}"/>
              </a:ext>
            </a:extLst>
          </p:cNvPr>
          <p:cNvSpPr txBox="1"/>
          <p:nvPr/>
        </p:nvSpPr>
        <p:spPr>
          <a:xfrm>
            <a:off x="85134" y="901128"/>
            <a:ext cx="9000000" cy="478336"/>
          </a:xfrm>
          <a:prstGeom prst="rect">
            <a:avLst/>
          </a:prstGeom>
          <a:noFill/>
        </p:spPr>
        <p:txBody>
          <a:bodyPr wrap="square" rtlCol="0">
            <a:spAutoFit/>
          </a:bodyPr>
          <a:lstStyle/>
          <a:p>
            <a:pPr>
              <a:lnSpc>
                <a:spcPct val="110000"/>
              </a:lnSpc>
            </a:pPr>
            <a:r>
              <a:rPr kumimoji="1" lang="ja-JP" altLang="en-US" sz="1200" b="1" u="sng">
                <a:latin typeface="Meiryo UI" panose="020B0604030504040204" pitchFamily="50" charset="-128"/>
                <a:ea typeface="Meiryo UI" panose="020B0604030504040204" pitchFamily="50" charset="-128"/>
              </a:rPr>
              <a:t>① 分析手法・考え方等</a:t>
            </a:r>
            <a:endParaRPr kumimoji="1" lang="en-US" altLang="ja-JP" sz="1200" b="1" u="sng">
              <a:latin typeface="Meiryo UI" panose="020B0604030504040204" pitchFamily="50" charset="-128"/>
              <a:ea typeface="Meiryo UI" panose="020B0604030504040204" pitchFamily="50" charset="-128"/>
            </a:endParaRPr>
          </a:p>
          <a:p>
            <a:pPr>
              <a:lnSpc>
                <a:spcPct val="110000"/>
              </a:lnSpc>
            </a:pPr>
            <a:r>
              <a:rPr kumimoji="1" lang="ja-JP" altLang="en-US" sz="1200">
                <a:latin typeface="Meiryo UI" panose="020B0604030504040204" pitchFamily="50" charset="-128"/>
                <a:ea typeface="Meiryo UI" panose="020B0604030504040204" pitchFamily="50" charset="-128"/>
              </a:rPr>
              <a:t>・　救急部門、外来部門、手術室などのセクションごとの人員配置の最適化や稼働向上余地を検討する。</a:t>
            </a:r>
            <a:endParaRPr kumimoji="1" lang="ja-JP" altLang="en-US"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BE09723-841A-914D-0D65-3692ADBE4E53}"/>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55</a:t>
            </a:r>
          </a:p>
        </p:txBody>
      </p:sp>
      <p:sp>
        <p:nvSpPr>
          <p:cNvPr id="6" name="テキスト ボックス 5">
            <a:extLst>
              <a:ext uri="{FF2B5EF4-FFF2-40B4-BE49-F238E27FC236}">
                <a16:creationId xmlns:a16="http://schemas.microsoft.com/office/drawing/2014/main" id="{D8426658-1573-BE26-2F14-F1C7CCB3471F}"/>
              </a:ext>
            </a:extLst>
          </p:cNvPr>
          <p:cNvSpPr txBox="1"/>
          <p:nvPr/>
        </p:nvSpPr>
        <p:spPr>
          <a:xfrm>
            <a:off x="85134" y="1555529"/>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u="sng" dirty="0">
              <a:solidFill>
                <a:srgbClr val="FF0000"/>
              </a:solidFill>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精神科デイケア及び訪問看護についての取り組みは、下表のとおり。</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3057DBF5-F476-BB61-B446-0C67968F27E8}"/>
              </a:ext>
            </a:extLst>
          </p:cNvPr>
          <p:cNvGraphicFramePr>
            <a:graphicFrameLocks noGrp="1"/>
          </p:cNvGraphicFramePr>
          <p:nvPr>
            <p:extLst>
              <p:ext uri="{D42A27DB-BD31-4B8C-83A1-F6EECF244321}">
                <p14:modId xmlns:p14="http://schemas.microsoft.com/office/powerpoint/2010/main" val="609843647"/>
              </p:ext>
            </p:extLst>
          </p:nvPr>
        </p:nvGraphicFramePr>
        <p:xfrm>
          <a:off x="126000" y="2139294"/>
          <a:ext cx="8820000" cy="140346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080000">
                  <a:extLst>
                    <a:ext uri="{9D8B030D-6E8A-4147-A177-3AD203B41FA5}">
                      <a16:colId xmlns:a16="http://schemas.microsoft.com/office/drawing/2014/main" val="2252022619"/>
                    </a:ext>
                  </a:extLst>
                </a:gridCol>
                <a:gridCol w="3780000">
                  <a:extLst>
                    <a:ext uri="{9D8B030D-6E8A-4147-A177-3AD203B41FA5}">
                      <a16:colId xmlns:a16="http://schemas.microsoft.com/office/drawing/2014/main" val="561421578"/>
                    </a:ext>
                  </a:extLst>
                </a:gridCol>
                <a:gridCol w="1980000">
                  <a:extLst>
                    <a:ext uri="{9D8B030D-6E8A-4147-A177-3AD203B41FA5}">
                      <a16:colId xmlns:a16="http://schemas.microsoft.com/office/drawing/2014/main" val="795060188"/>
                    </a:ext>
                  </a:extLst>
                </a:gridCol>
              </a:tblGrid>
              <a:tr h="20790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576000">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　精神科デイケア</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原価計算精度を高め、人員体制等を今後検討</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実行予定</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576000">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rPr>
                        <a:t>　訪問看護</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r>
                        <a:rPr kumimoji="1" lang="ja-JP" altLang="en-US" sz="1050" dirty="0">
                          <a:solidFill>
                            <a:schemeClr val="tx1"/>
                          </a:solidFill>
                          <a:latin typeface="Meiryo UI" panose="020B0604030504040204" pitchFamily="50" charset="-128"/>
                          <a:ea typeface="Meiryo UI" panose="020B0604030504040204" pitchFamily="50" charset="-128"/>
                        </a:rPr>
                        <a:t>原価計算精度を高め、高効率な事業実施方策を検討</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実行予定</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851678423"/>
                  </a:ext>
                </a:extLst>
              </a:tr>
            </a:tbl>
          </a:graphicData>
        </a:graphic>
      </p:graphicFrame>
      <p:sp>
        <p:nvSpPr>
          <p:cNvPr id="13" name="テキスト ボックス 12">
            <a:extLst>
              <a:ext uri="{FF2B5EF4-FFF2-40B4-BE49-F238E27FC236}">
                <a16:creationId xmlns:a16="http://schemas.microsoft.com/office/drawing/2014/main" id="{5D29DFF9-669D-1AC6-6171-25BFC10B777C}"/>
              </a:ext>
            </a:extLst>
          </p:cNvPr>
          <p:cNvSpPr txBox="1"/>
          <p:nvPr/>
        </p:nvSpPr>
        <p:spPr>
          <a:xfrm>
            <a:off x="85134" y="4126745"/>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上記の通り、具体的な改善手法については協議・検討中であるため、現時点での</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額は見込んでいない。</a:t>
            </a:r>
            <a:endParaRPr kumimoji="1" lang="en-US" altLang="ja-JP" sz="1200"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70D39D86-B4B9-DC7C-C2B7-33BDF2712334}"/>
              </a:ext>
            </a:extLst>
          </p:cNvPr>
          <p:cNvSpPr/>
          <p:nvPr/>
        </p:nvSpPr>
        <p:spPr>
          <a:xfrm>
            <a:off x="180039" y="2426911"/>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9" name="四角形: 角を丸くする 8">
            <a:extLst>
              <a:ext uri="{FF2B5EF4-FFF2-40B4-BE49-F238E27FC236}">
                <a16:creationId xmlns:a16="http://schemas.microsoft.com/office/drawing/2014/main" id="{31FF4374-0EFE-5420-DCC5-6AC2BC8ED112}"/>
              </a:ext>
            </a:extLst>
          </p:cNvPr>
          <p:cNvSpPr/>
          <p:nvPr/>
        </p:nvSpPr>
        <p:spPr>
          <a:xfrm>
            <a:off x="180039" y="2957703"/>
            <a:ext cx="37422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4" name="テキスト ボックス 13">
            <a:extLst>
              <a:ext uri="{FF2B5EF4-FFF2-40B4-BE49-F238E27FC236}">
                <a16:creationId xmlns:a16="http://schemas.microsoft.com/office/drawing/2014/main" id="{ABC269E8-597D-4759-8320-1DC1F7CF8182}"/>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Tree>
    <p:extLst>
      <p:ext uri="{BB962C8B-B14F-4D97-AF65-F5344CB8AC3E}">
        <p14:creationId xmlns:p14="http://schemas.microsoft.com/office/powerpoint/2010/main" val="3605436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AA31-FB4E-A984-07CE-E44CB3D6AA1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BC1E78-417F-8C3C-612A-6818BE3BF32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30" name="テキスト ボックス 29">
            <a:extLst>
              <a:ext uri="{FF2B5EF4-FFF2-40B4-BE49-F238E27FC236}">
                <a16:creationId xmlns:a16="http://schemas.microsoft.com/office/drawing/2014/main" id="{C07110CA-40CE-76AE-9E65-C535EC92D89D}"/>
              </a:ext>
            </a:extLst>
          </p:cNvPr>
          <p:cNvSpPr txBox="1"/>
          <p:nvPr/>
        </p:nvSpPr>
        <p:spPr>
          <a:xfrm>
            <a:off x="0" y="660437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56</a:t>
            </a:r>
          </a:p>
        </p:txBody>
      </p:sp>
      <p:sp>
        <p:nvSpPr>
          <p:cNvPr id="12" name="テキスト ボックス 11">
            <a:extLst>
              <a:ext uri="{FF2B5EF4-FFF2-40B4-BE49-F238E27FC236}">
                <a16:creationId xmlns:a16="http://schemas.microsoft.com/office/drawing/2014/main" id="{C3131530-032A-4F65-9B4E-ED61DE71447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11" name="テキスト ボックス 10">
            <a:extLst>
              <a:ext uri="{FF2B5EF4-FFF2-40B4-BE49-F238E27FC236}">
                <a16:creationId xmlns:a16="http://schemas.microsoft.com/office/drawing/2014/main" id="{1A0FE271-A2DB-4CE8-A7DC-8AC75ED9799C}"/>
              </a:ext>
            </a:extLst>
          </p:cNvPr>
          <p:cNvSpPr txBox="1"/>
          <p:nvPr/>
        </p:nvSpPr>
        <p:spPr>
          <a:xfrm>
            <a:off x="79261" y="611725"/>
            <a:ext cx="310481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改善取組目標額（センター計）</a:t>
            </a:r>
          </a:p>
        </p:txBody>
      </p:sp>
      <p:graphicFrame>
        <p:nvGraphicFramePr>
          <p:cNvPr id="14" name="表 13">
            <a:extLst>
              <a:ext uri="{FF2B5EF4-FFF2-40B4-BE49-F238E27FC236}">
                <a16:creationId xmlns:a16="http://schemas.microsoft.com/office/drawing/2014/main" id="{BA632E88-78FF-4A5C-AE5A-5DA1F74D99B4}"/>
              </a:ext>
            </a:extLst>
          </p:cNvPr>
          <p:cNvGraphicFramePr>
            <a:graphicFrameLocks noGrp="1"/>
          </p:cNvGraphicFramePr>
          <p:nvPr>
            <p:extLst>
              <p:ext uri="{D42A27DB-BD31-4B8C-83A1-F6EECF244321}">
                <p14:modId xmlns:p14="http://schemas.microsoft.com/office/powerpoint/2010/main" val="729909614"/>
              </p:ext>
            </p:extLst>
          </p:nvPr>
        </p:nvGraphicFramePr>
        <p:xfrm>
          <a:off x="182880" y="1664314"/>
          <a:ext cx="8686799" cy="2674095"/>
        </p:xfrm>
        <a:graphic>
          <a:graphicData uri="http://schemas.openxmlformats.org/drawingml/2006/table">
            <a:tbl>
              <a:tblPr firstRow="1" bandRow="1">
                <a:tableStyleId>{5C22544A-7EE6-4342-B048-85BDC9FD1C3A}</a:tableStyleId>
              </a:tblPr>
              <a:tblGrid>
                <a:gridCol w="3557015">
                  <a:extLst>
                    <a:ext uri="{9D8B030D-6E8A-4147-A177-3AD203B41FA5}">
                      <a16:colId xmlns:a16="http://schemas.microsoft.com/office/drawing/2014/main" val="187129157"/>
                    </a:ext>
                  </a:extLst>
                </a:gridCol>
                <a:gridCol w="854964">
                  <a:extLst>
                    <a:ext uri="{9D8B030D-6E8A-4147-A177-3AD203B41FA5}">
                      <a16:colId xmlns:a16="http://schemas.microsoft.com/office/drawing/2014/main" val="1911179531"/>
                    </a:ext>
                  </a:extLst>
                </a:gridCol>
                <a:gridCol w="854964">
                  <a:extLst>
                    <a:ext uri="{9D8B030D-6E8A-4147-A177-3AD203B41FA5}">
                      <a16:colId xmlns:a16="http://schemas.microsoft.com/office/drawing/2014/main" val="18755372"/>
                    </a:ext>
                  </a:extLst>
                </a:gridCol>
                <a:gridCol w="854964">
                  <a:extLst>
                    <a:ext uri="{9D8B030D-6E8A-4147-A177-3AD203B41FA5}">
                      <a16:colId xmlns:a16="http://schemas.microsoft.com/office/drawing/2014/main" val="1330942641"/>
                    </a:ext>
                  </a:extLst>
                </a:gridCol>
                <a:gridCol w="854964">
                  <a:extLst>
                    <a:ext uri="{9D8B030D-6E8A-4147-A177-3AD203B41FA5}">
                      <a16:colId xmlns:a16="http://schemas.microsoft.com/office/drawing/2014/main" val="1910171987"/>
                    </a:ext>
                  </a:extLst>
                </a:gridCol>
                <a:gridCol w="854964">
                  <a:extLst>
                    <a:ext uri="{9D8B030D-6E8A-4147-A177-3AD203B41FA5}">
                      <a16:colId xmlns:a16="http://schemas.microsoft.com/office/drawing/2014/main" val="2151350607"/>
                    </a:ext>
                  </a:extLst>
                </a:gridCol>
                <a:gridCol w="854964">
                  <a:extLst>
                    <a:ext uri="{9D8B030D-6E8A-4147-A177-3AD203B41FA5}">
                      <a16:colId xmlns:a16="http://schemas.microsoft.com/office/drawing/2014/main" val="800543873"/>
                    </a:ext>
                  </a:extLst>
                </a:gridCol>
              </a:tblGrid>
              <a:tr h="429558">
                <a:tc>
                  <a:txBody>
                    <a:bodyPr/>
                    <a:lstStyle/>
                    <a:p>
                      <a:pPr algn="ctr"/>
                      <a:r>
                        <a:rPr kumimoji="1" lang="ja-JP" altLang="en-US" sz="1200" b="1" i="0" dirty="0">
                          <a:solidFill>
                            <a:schemeClr val="bg1"/>
                          </a:solidFill>
                          <a:latin typeface="Meiryo UI" panose="020B0604030504040204" pitchFamily="50" charset="-128"/>
                          <a:ea typeface="Meiryo UI" panose="020B0604030504040204" pitchFamily="50" charset="-128"/>
                        </a:rPr>
                        <a:t>施策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R7</a:t>
                      </a:r>
                    </a:p>
                    <a:p>
                      <a:pPr algn="ctr"/>
                      <a:r>
                        <a:rPr kumimoji="1" lang="ja-JP" altLang="en-US" sz="1200" b="1" i="0" dirty="0">
                          <a:solidFill>
                            <a:schemeClr val="bg1"/>
                          </a:solidFill>
                          <a:latin typeface="Meiryo UI" panose="020B0604030504040204" pitchFamily="50" charset="-128"/>
                          <a:ea typeface="Meiryo UI" panose="020B0604030504040204" pitchFamily="50" charset="-128"/>
                        </a:rPr>
                        <a:t>下半期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R8</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R9</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R10</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R11</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R12</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35001317"/>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　診療報酬算定強化・職種別生産性向上</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13,091</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36,038</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36,038</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36,038</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36,038</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36,038</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6879889"/>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　材料費・委託費等の費用低減</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2,395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2,965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2,965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1407669"/>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ウ　病棟機能再編</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構成変更・類上げ</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62,777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121,437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180,097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180,097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180,097</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2036229"/>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エ　セクション別の稼働向上・人員配置適正化</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　　精　　査　　中　　）</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185489"/>
                  </a:ext>
                </a:extLst>
              </a:tr>
              <a:tr h="443379">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合計</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13,328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101,210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160,440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219,100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219,100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219,100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extLst>
                  <a:ext uri="{0D108BD9-81ED-4DB2-BD59-A6C34878D82A}">
                    <a16:rowId xmlns:a16="http://schemas.microsoft.com/office/drawing/2014/main" val="2201423395"/>
                  </a:ext>
                </a:extLst>
              </a:tr>
            </a:tbl>
          </a:graphicData>
        </a:graphic>
      </p:graphicFrame>
      <p:sp>
        <p:nvSpPr>
          <p:cNvPr id="15" name="テキスト ボックス 14">
            <a:extLst>
              <a:ext uri="{FF2B5EF4-FFF2-40B4-BE49-F238E27FC236}">
                <a16:creationId xmlns:a16="http://schemas.microsoft.com/office/drawing/2014/main" id="{7E4F000C-538A-433E-92AC-F442AC8044CD}"/>
              </a:ext>
            </a:extLst>
          </p:cNvPr>
          <p:cNvSpPr txBox="1"/>
          <p:nvPr/>
        </p:nvSpPr>
        <p:spPr>
          <a:xfrm>
            <a:off x="182880" y="1356537"/>
            <a:ext cx="4882822" cy="307777"/>
          </a:xfrm>
          <a:prstGeom prst="rect">
            <a:avLst/>
          </a:prstGeom>
          <a:noFill/>
          <a:ln>
            <a:noFill/>
            <a:prstDash val="dash"/>
          </a:ln>
        </p:spPr>
        <p:txBody>
          <a:bodyPr wrap="square" rtlCol="0" anchor="ctr" anchorCtr="0">
            <a:spAutoFit/>
          </a:bodyPr>
          <a:lstStyle/>
          <a:p>
            <a:r>
              <a:rPr lang="ja-JP" altLang="en-US"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改善取組目標</a:t>
            </a:r>
            <a:r>
              <a:rPr lang="ja-JP" altLang="en-US" sz="1400" b="1" dirty="0">
                <a:latin typeface="Meiryo UI" panose="020B0604030504040204" pitchFamily="50" charset="-128"/>
                <a:ea typeface="Meiryo UI" panose="020B0604030504040204" pitchFamily="50" charset="-128"/>
              </a:rPr>
              <a:t>額計（大阪精神医療センター）</a:t>
            </a:r>
          </a:p>
        </p:txBody>
      </p:sp>
      <p:sp>
        <p:nvSpPr>
          <p:cNvPr id="16" name="テキスト ボックス 15">
            <a:extLst>
              <a:ext uri="{FF2B5EF4-FFF2-40B4-BE49-F238E27FC236}">
                <a16:creationId xmlns:a16="http://schemas.microsoft.com/office/drawing/2014/main" id="{0BB8AA88-2E68-4EC5-9DDE-69A21286FD21}"/>
              </a:ext>
            </a:extLst>
          </p:cNvPr>
          <p:cNvSpPr txBox="1"/>
          <p:nvPr/>
        </p:nvSpPr>
        <p:spPr>
          <a:xfrm>
            <a:off x="8037576" y="1413086"/>
            <a:ext cx="912547" cy="261610"/>
          </a:xfrm>
          <a:prstGeom prst="rect">
            <a:avLst/>
          </a:prstGeom>
          <a:noFill/>
          <a:ln>
            <a:noFill/>
            <a:prstDash val="dash"/>
          </a:ln>
        </p:spPr>
        <p:txBody>
          <a:bodyPr wrap="square" rtlCol="0" anchor="ctr" anchorCtr="0">
            <a:spAutoFit/>
          </a:bodyPr>
          <a:lstStyle/>
          <a:p>
            <a:r>
              <a:rPr lang="ja-JP" altLang="en-US" sz="1050" dirty="0">
                <a:latin typeface="Meiryo UI" panose="020B0604030504040204" pitchFamily="50" charset="-128"/>
                <a:ea typeface="Meiryo UI" panose="020B0604030504040204" pitchFamily="50" charset="-128"/>
              </a:rPr>
              <a:t>単位：千円</a:t>
            </a:r>
          </a:p>
        </p:txBody>
      </p:sp>
      <p:sp>
        <p:nvSpPr>
          <p:cNvPr id="17" name="テキスト ボックス 16">
            <a:extLst>
              <a:ext uri="{FF2B5EF4-FFF2-40B4-BE49-F238E27FC236}">
                <a16:creationId xmlns:a16="http://schemas.microsoft.com/office/drawing/2014/main" id="{E33D3A73-E526-4632-9D99-A57E4F790825}"/>
              </a:ext>
            </a:extLst>
          </p:cNvPr>
          <p:cNvSpPr txBox="1"/>
          <p:nvPr/>
        </p:nvSpPr>
        <p:spPr>
          <a:xfrm>
            <a:off x="111765" y="4395637"/>
            <a:ext cx="9000000"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額については、令和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年度決算対比で施策毎の</a:t>
            </a:r>
            <a:r>
              <a:rPr kumimoji="1" lang="zh-TW" altLang="en-US" sz="1200" dirty="0">
                <a:latin typeface="Meiryo UI" panose="020B0604030504040204" pitchFamily="50" charset="-128"/>
                <a:ea typeface="Meiryo UI" panose="020B0604030504040204" pitchFamily="50" charset="-128"/>
              </a:rPr>
              <a:t>改善目標</a:t>
            </a:r>
            <a:r>
              <a:rPr kumimoji="1" lang="ja-JP" altLang="en-US" sz="1200" dirty="0">
                <a:latin typeface="Meiryo UI" panose="020B0604030504040204" pitchFamily="50" charset="-128"/>
                <a:ea typeface="Meiryo UI" panose="020B0604030504040204" pitchFamily="50" charset="-128"/>
              </a:rPr>
              <a:t>を算出</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全センター合計は</a:t>
            </a:r>
            <a:r>
              <a:rPr kumimoji="1" lang="en-US" altLang="ja-JP" sz="1200" dirty="0">
                <a:latin typeface="Meiryo UI" panose="020B0604030504040204" pitchFamily="50" charset="-128"/>
                <a:ea typeface="Meiryo UI" panose="020B0604030504040204" pitchFamily="50" charset="-128"/>
              </a:rPr>
              <a:t>P96</a:t>
            </a:r>
            <a:r>
              <a:rPr kumimoji="1" lang="ja-JP" altLang="en-US" sz="1200" dirty="0">
                <a:latin typeface="Meiryo UI" panose="020B0604030504040204" pitchFamily="50" charset="-128"/>
                <a:ea typeface="Meiryo UI" panose="020B0604030504040204" pitchFamily="50" charset="-128"/>
              </a:rPr>
              <a:t>に記載</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1457966-0458-4165-AACA-96A5C3D3C3B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Ⅲ</a:t>
            </a:r>
            <a:r>
              <a:rPr lang="ja-JP" altLang="en-US" sz="1200" b="1" dirty="0">
                <a:solidFill>
                  <a:srgbClr val="002D89"/>
                </a:solidFill>
                <a:latin typeface="Meiryo UI" panose="020B0604030504040204" pitchFamily="50" charset="-128"/>
                <a:ea typeface="Meiryo UI" panose="020B0604030504040204" pitchFamily="50" charset="-128"/>
              </a:rPr>
              <a:t> 大阪精神医療センター</a:t>
            </a:r>
          </a:p>
        </p:txBody>
      </p:sp>
    </p:spTree>
    <p:extLst>
      <p:ext uri="{BB962C8B-B14F-4D97-AF65-F5344CB8AC3E}">
        <p14:creationId xmlns:p14="http://schemas.microsoft.com/office/powerpoint/2010/main" val="925687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229A7E6-4A7F-6ABA-786A-5839108F9405}"/>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9" name="テキスト ボックス 8">
            <a:extLst>
              <a:ext uri="{FF2B5EF4-FFF2-40B4-BE49-F238E27FC236}">
                <a16:creationId xmlns:a16="http://schemas.microsoft.com/office/drawing/2014/main" id="{815D1EE6-398D-AD15-1E76-0BB4A84AF0DB}"/>
              </a:ext>
            </a:extLst>
          </p:cNvPr>
          <p:cNvSpPr txBox="1"/>
          <p:nvPr/>
        </p:nvSpPr>
        <p:spPr>
          <a:xfrm>
            <a:off x="71999" y="659182"/>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7" name="テキスト ボックス 16">
            <a:extLst>
              <a:ext uri="{FF2B5EF4-FFF2-40B4-BE49-F238E27FC236}">
                <a16:creationId xmlns:a16="http://schemas.microsoft.com/office/drawing/2014/main" id="{1C4D8F7B-B659-4B56-AB78-ECF8FEC0FA64}"/>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
        <p:nvSpPr>
          <p:cNvPr id="22" name="テキスト ボックス 21">
            <a:extLst>
              <a:ext uri="{FF2B5EF4-FFF2-40B4-BE49-F238E27FC236}">
                <a16:creationId xmlns:a16="http://schemas.microsoft.com/office/drawing/2014/main" id="{8083E004-2ACD-4F06-A762-2A241F060B8D}"/>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C5CA9C7-1973-4CDC-81A5-551369BADDD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8" name="正方形/長方形 7">
            <a:extLst>
              <a:ext uri="{FF2B5EF4-FFF2-40B4-BE49-F238E27FC236}">
                <a16:creationId xmlns:a16="http://schemas.microsoft.com/office/drawing/2014/main" id="{3D62BE28-3BB7-4C8E-9981-9E321D5BED1B}"/>
              </a:ext>
            </a:extLst>
          </p:cNvPr>
          <p:cNvSpPr/>
          <p:nvPr/>
        </p:nvSpPr>
        <p:spPr>
          <a:xfrm>
            <a:off x="150300" y="1228366"/>
            <a:ext cx="8843399" cy="50475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都道府県がん診療連携拠点病院として、難治性、進行性及び希少がんに対する集学的治療の提供、ロボット手術による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低侵襲治療などの先進的な医療の提供を行うとともに、府域の医療機関間の連携強化を促進。また、がんゲノム医療拠点</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病院としてがんゲノム医療を推進している。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コロナ前の令和元年度と比較し、医業収益は順調に増加傾向にある。医業収益の増加要因として、症例数（患者数）</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の増加、診療単価の向上の両面で増収を図ることができている。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また、職員</a:t>
            </a:r>
            <a:r>
              <a:rPr lang="en-US" altLang="ja-JP" sz="1400" dirty="0">
                <a:solidFill>
                  <a:schemeClr val="tx1"/>
                </a:solidFill>
                <a:latin typeface="Meiryo UI" panose="020B0604030504040204" pitchFamily="50" charset="-128"/>
                <a:ea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rPr>
              <a:t>人あたりの労働生産性も高く、他費用が増加する中で、利益水準を維持できている要因となっている。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一方で、医業収益の増加以上に医業費用が増加しており、利益水準は悪化。医業費用のうち、減価償却費は約</a:t>
            </a:r>
            <a:r>
              <a:rPr lang="en-US" altLang="ja-JP" sz="1400" dirty="0">
                <a:solidFill>
                  <a:schemeClr val="tx1"/>
                </a:solidFill>
                <a:latin typeface="Meiryo UI" panose="020B0604030504040204" pitchFamily="50" charset="-128"/>
                <a:ea typeface="Meiryo UI" panose="020B0604030504040204" pitchFamily="50" charset="-128"/>
              </a:rPr>
              <a:t>11</a:t>
            </a:r>
            <a:r>
              <a:rPr lang="ja-JP" altLang="en-US" sz="1400" dirty="0">
                <a:solidFill>
                  <a:schemeClr val="tx1"/>
                </a:solidFill>
                <a:latin typeface="Meiryo UI" panose="020B0604030504040204" pitchFamily="50" charset="-128"/>
                <a:ea typeface="Meiryo UI" panose="020B0604030504040204" pitchFamily="50" charset="-128"/>
              </a:rPr>
              <a:t>億</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減少しているが、その他の費用が大幅に増加している。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そのほか、麻酔科医師の確保が十分でなく、これまでにない様々な取組を行っているが、費用が増加している。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医業収益は増加傾向にある。また、労働分配率の比率は大きな変動はなく、高い労働生産性を維持している。</a:t>
            </a:r>
          </a:p>
          <a:p>
            <a:r>
              <a:rPr lang="ja-JP" altLang="en-US" sz="1400" dirty="0">
                <a:solidFill>
                  <a:schemeClr val="tx1"/>
                </a:solidFill>
                <a:latin typeface="Meiryo UI" panose="020B0604030504040204" pitchFamily="50" charset="-128"/>
                <a:ea typeface="Meiryo UI" panose="020B0604030504040204" pitchFamily="50" charset="-128"/>
              </a:rPr>
              <a:t>・　一方で、医業収益の増加以上に、医業費用の増加が上回っており、赤字拡大要因は医業費用の増加によるもの。</a:t>
            </a:r>
          </a:p>
          <a:p>
            <a:r>
              <a:rPr lang="ja-JP" altLang="en-US" sz="1400" dirty="0">
                <a:solidFill>
                  <a:schemeClr val="tx1"/>
                </a:solidFill>
                <a:latin typeface="Meiryo UI" panose="020B0604030504040204" pitchFamily="50" charset="-128"/>
                <a:ea typeface="Meiryo UI" panose="020B0604030504040204" pitchFamily="50" charset="-128"/>
              </a:rPr>
              <a:t>・　建替え移転後の減価償却費が減少している中で、症例数確保のための追加の設備投資の必要性も考えられるが、現状</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の設備の中で稼働を最大化していきながら、医業費用の低減、適正化が必要となる。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大阪府においては、令和７年から令和</a:t>
            </a:r>
            <a:r>
              <a:rPr lang="en-US" altLang="ja-JP" sz="1400" dirty="0">
                <a:solidFill>
                  <a:schemeClr val="tx1"/>
                </a:solidFill>
                <a:latin typeface="Meiryo UI" panose="020B0604030504040204" pitchFamily="50" charset="-128"/>
                <a:ea typeface="Meiryo UI" panose="020B0604030504040204" pitchFamily="50" charset="-128"/>
              </a:rPr>
              <a:t>22</a:t>
            </a:r>
            <a:r>
              <a:rPr lang="ja-JP" altLang="en-US" sz="1400" dirty="0">
                <a:solidFill>
                  <a:schemeClr val="tx1"/>
                </a:solidFill>
                <a:latin typeface="Meiryo UI" panose="020B0604030504040204" pitchFamily="50" charset="-128"/>
                <a:ea typeface="Meiryo UI" panose="020B0604030504040204" pitchFamily="50" charset="-128"/>
              </a:rPr>
              <a:t>年にかけて、がん患者数は０～５％増加、がんの手術療法の需要は</a:t>
            </a:r>
            <a:r>
              <a:rPr lang="en-US" altLang="ja-JP" sz="1400" dirty="0">
                <a:solidFill>
                  <a:schemeClr val="tx1"/>
                </a:solidFill>
                <a:latin typeface="Meiryo UI" panose="020B0604030504040204" pitchFamily="50" charset="-128"/>
                <a:ea typeface="Meiryo UI" panose="020B0604030504040204" pitchFamily="50" charset="-128"/>
              </a:rPr>
              <a:t>5</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減少し、放射線療法の需要は</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rPr>
              <a:t>％増加、薬物療法は</a:t>
            </a:r>
            <a:r>
              <a:rPr lang="en-US" altLang="ja-JP" sz="1400" dirty="0">
                <a:solidFill>
                  <a:schemeClr val="tx1"/>
                </a:solidFill>
                <a:latin typeface="Meiryo UI" panose="020B0604030504040204" pitchFamily="50" charset="-128"/>
                <a:ea typeface="Meiryo UI" panose="020B0604030504040204" pitchFamily="50" charset="-128"/>
              </a:rPr>
              <a:t>10</a:t>
            </a:r>
            <a:r>
              <a:rPr lang="ja-JP" altLang="en-US" sz="1400" dirty="0">
                <a:solidFill>
                  <a:schemeClr val="tx1"/>
                </a:solidFill>
                <a:latin typeface="Meiryo UI" panose="020B0604030504040204" pitchFamily="50" charset="-128"/>
                <a:ea typeface="Meiryo UI" panose="020B0604030504040204" pitchFamily="50" charset="-128"/>
              </a:rPr>
              <a:t>～</a:t>
            </a:r>
            <a:r>
              <a:rPr lang="en-US" altLang="ja-JP" sz="1400" dirty="0">
                <a:solidFill>
                  <a:schemeClr val="tx1"/>
                </a:solidFill>
                <a:latin typeface="Meiryo UI" panose="020B0604030504040204" pitchFamily="50" charset="-128"/>
                <a:ea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rPr>
              <a:t>％増加することが見込まれている。</a:t>
            </a:r>
          </a:p>
          <a:p>
            <a:r>
              <a:rPr lang="ja-JP" altLang="en-US" sz="1400" dirty="0">
                <a:solidFill>
                  <a:schemeClr val="tx1"/>
                </a:solidFill>
                <a:latin typeface="Meiryo UI" panose="020B0604030504040204" pitchFamily="50" charset="-128"/>
                <a:ea typeface="Meiryo UI" panose="020B0604030504040204" pitchFamily="50" charset="-128"/>
              </a:rPr>
              <a:t>・　平成</a:t>
            </a:r>
            <a:r>
              <a:rPr lang="en-US" altLang="ja-JP" sz="1400" dirty="0">
                <a:solidFill>
                  <a:schemeClr val="tx1"/>
                </a:solidFill>
                <a:latin typeface="Meiryo UI" panose="020B0604030504040204" pitchFamily="50" charset="-128"/>
                <a:ea typeface="Meiryo UI" panose="020B0604030504040204" pitchFamily="50" charset="-128"/>
              </a:rPr>
              <a:t>29</a:t>
            </a:r>
            <a:r>
              <a:rPr lang="ja-JP" altLang="en-US" sz="1400" dirty="0">
                <a:solidFill>
                  <a:schemeClr val="tx1"/>
                </a:solidFill>
                <a:latin typeface="Meiryo UI" panose="020B0604030504040204" pitchFamily="50" charset="-128"/>
                <a:ea typeface="Meiryo UI" panose="020B0604030504040204" pitchFamily="50" charset="-128"/>
              </a:rPr>
              <a:t>年の建替え再整備にあわせて導入した医療機器を中心に、大規模な設備投資が必要。</a:t>
            </a:r>
          </a:p>
        </p:txBody>
      </p:sp>
    </p:spTree>
    <p:extLst>
      <p:ext uri="{BB962C8B-B14F-4D97-AF65-F5344CB8AC3E}">
        <p14:creationId xmlns:p14="http://schemas.microsoft.com/office/powerpoint/2010/main" val="417660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0875E3-F299-4400-B101-07569A32C4B9}"/>
              </a:ext>
            </a:extLst>
          </p:cNvPr>
          <p:cNvSpPr txBox="1"/>
          <p:nvPr/>
        </p:nvSpPr>
        <p:spPr>
          <a:xfrm>
            <a:off x="71999" y="279258"/>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３）物価・人件費の高騰</a:t>
            </a:r>
          </a:p>
        </p:txBody>
      </p:sp>
      <p:sp>
        <p:nvSpPr>
          <p:cNvPr id="11" name="テキスト ボックス 10">
            <a:extLst>
              <a:ext uri="{FF2B5EF4-FFF2-40B4-BE49-F238E27FC236}">
                <a16:creationId xmlns:a16="http://schemas.microsoft.com/office/drawing/2014/main" id="{B441A20F-4972-4FEE-40A5-A2A6486A3C20}"/>
              </a:ext>
            </a:extLst>
          </p:cNvPr>
          <p:cNvSpPr txBox="1"/>
          <p:nvPr/>
        </p:nvSpPr>
        <p:spPr>
          <a:xfrm>
            <a:off x="71999" y="625194"/>
            <a:ext cx="9000000"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人手不足を背景とした人件費の高騰、急激な物価上昇は医療機関の経営に大きな影響を与えている。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公立病院における医業費用の増加率は、民間病院を含む場合を大きく上回っており、その影響が特に大きい。</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7437F5C9-F973-487E-A704-AA9D0A20C45C}"/>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２．医療機関を取り巻く環境・医療需要等の動向</a:t>
            </a:r>
          </a:p>
        </p:txBody>
      </p:sp>
      <p:sp>
        <p:nvSpPr>
          <p:cNvPr id="4" name="テキスト ボックス 3">
            <a:extLst>
              <a:ext uri="{FF2B5EF4-FFF2-40B4-BE49-F238E27FC236}">
                <a16:creationId xmlns:a16="http://schemas.microsoft.com/office/drawing/2014/main" id="{43DE1D4E-D1B3-C394-6247-7919E18550EA}"/>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4</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49039D7B-7767-48A5-A3F2-B07DC40CA278}"/>
              </a:ext>
            </a:extLst>
          </p:cNvPr>
          <p:cNvSpPr txBox="1"/>
          <p:nvPr/>
        </p:nvSpPr>
        <p:spPr>
          <a:xfrm>
            <a:off x="3630464" y="1243656"/>
            <a:ext cx="5441535" cy="276999"/>
          </a:xfrm>
          <a:prstGeom prst="rect">
            <a:avLst/>
          </a:prstGeom>
          <a:noFill/>
          <a:ln>
            <a:noFill/>
            <a:prstDash val="dash"/>
          </a:ln>
        </p:spPr>
        <p:txBody>
          <a:bodyPr wrap="square" rtlCol="0" anchor="ctr" anchorCtr="0">
            <a:spAutoFit/>
          </a:bodyPr>
          <a:lstStyle/>
          <a:p>
            <a:r>
              <a:rPr lang="ja-JP" altLang="en-US" sz="1200">
                <a:latin typeface="Meiryo UI" panose="020B0604030504040204" pitchFamily="50" charset="-128"/>
                <a:ea typeface="Meiryo UI" panose="020B0604030504040204" pitchFamily="50" charset="-128"/>
              </a:rPr>
              <a:t>◇ 医業収益・医業費用の推移</a:t>
            </a:r>
          </a:p>
        </p:txBody>
      </p:sp>
      <p:sp>
        <p:nvSpPr>
          <p:cNvPr id="18" name="テキスト ボックス 17">
            <a:extLst>
              <a:ext uri="{FF2B5EF4-FFF2-40B4-BE49-F238E27FC236}">
                <a16:creationId xmlns:a16="http://schemas.microsoft.com/office/drawing/2014/main" id="{95677694-0AF0-4BC9-AD0F-595BB68EBA5A}"/>
              </a:ext>
            </a:extLst>
          </p:cNvPr>
          <p:cNvSpPr txBox="1"/>
          <p:nvPr/>
        </p:nvSpPr>
        <p:spPr>
          <a:xfrm>
            <a:off x="72001" y="5154930"/>
            <a:ext cx="9000000" cy="338554"/>
          </a:xfrm>
          <a:prstGeom prst="rect">
            <a:avLst/>
          </a:prstGeom>
          <a:solidFill>
            <a:srgbClr val="E0E0E0"/>
          </a:solidFill>
        </p:spPr>
        <p:txBody>
          <a:bodyPr wrap="square" rtlCol="0">
            <a:spAutoFit/>
          </a:bodyPr>
          <a:lstStyle/>
          <a:p>
            <a:r>
              <a:rPr lang="ja-JP" altLang="en-US" sz="1600" b="1">
                <a:latin typeface="Meiryo UI" panose="020B0604030504040204" pitchFamily="50" charset="-128"/>
                <a:ea typeface="Meiryo UI" panose="020B0604030504040204" pitchFamily="50" charset="-128"/>
              </a:rPr>
              <a:t>４）有事に備えた医療体制の整備</a:t>
            </a:r>
          </a:p>
        </p:txBody>
      </p:sp>
      <p:sp>
        <p:nvSpPr>
          <p:cNvPr id="19" name="テキスト ボックス 18">
            <a:extLst>
              <a:ext uri="{FF2B5EF4-FFF2-40B4-BE49-F238E27FC236}">
                <a16:creationId xmlns:a16="http://schemas.microsoft.com/office/drawing/2014/main" id="{1BE7CEB2-4ED6-4910-BDBB-0ECB251D1D56}"/>
              </a:ext>
            </a:extLst>
          </p:cNvPr>
          <p:cNvSpPr txBox="1"/>
          <p:nvPr/>
        </p:nvSpPr>
        <p:spPr>
          <a:xfrm>
            <a:off x="185293" y="5599827"/>
            <a:ext cx="8773413"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新型コロナウイルス感染症への対応を踏まえ、医療機関には有事（新興感染症発生時、災害時）に備えた体制構築</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や物資の備蓄、人材育成などの取組が求められている。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特に公立病院にあっては、政策医療を担う医療機関として平時の役割は重要であり、有事においてもその役割を発揮で</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きるよう体制を確保しておくことが重要。</a:t>
            </a:r>
            <a:endParaRPr kumimoji="1" lang="en-US" altLang="ja-JP" sz="14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496C6F27-972B-40E7-8552-991000904FFA}"/>
              </a:ext>
            </a:extLst>
          </p:cNvPr>
          <p:cNvSpPr txBox="1"/>
          <p:nvPr/>
        </p:nvSpPr>
        <p:spPr>
          <a:xfrm>
            <a:off x="3630464" y="4589036"/>
            <a:ext cx="2744812" cy="33855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rPr>
              <a:t>2024</a:t>
            </a:r>
            <a:r>
              <a:rPr kumimoji="1" lang="ja-JP" altLang="en-US" sz="800" dirty="0">
                <a:latin typeface="Meiryo UI" panose="020B0604030504040204" pitchFamily="50" charset="-128"/>
                <a:ea typeface="Meiryo UI" panose="020B0604030504040204" pitchFamily="50" charset="-128"/>
              </a:rPr>
              <a:t>年度診療報酬改正後の病院の経営状況」（一般社団法人人病院協会）をもとに大阪府作成</a:t>
            </a:r>
          </a:p>
        </p:txBody>
      </p:sp>
      <p:sp>
        <p:nvSpPr>
          <p:cNvPr id="38" name="テキスト ボックス 37">
            <a:extLst>
              <a:ext uri="{FF2B5EF4-FFF2-40B4-BE49-F238E27FC236}">
                <a16:creationId xmlns:a16="http://schemas.microsoft.com/office/drawing/2014/main" id="{30C271F1-86AA-4326-B164-F3554FB27A83}"/>
              </a:ext>
            </a:extLst>
          </p:cNvPr>
          <p:cNvSpPr txBox="1"/>
          <p:nvPr/>
        </p:nvSpPr>
        <p:spPr>
          <a:xfrm>
            <a:off x="6294464" y="4601421"/>
            <a:ext cx="284953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sym typeface="Wingdings" panose="05000000000000000000" pitchFamily="2" charset="2"/>
              </a:rPr>
              <a:t>公社</a:t>
            </a:r>
            <a:r>
              <a:rPr kumimoji="1" lang="en-US" altLang="ja-JP" sz="800" dirty="0">
                <a:latin typeface="Meiryo UI" panose="020B0604030504040204" pitchFamily="50" charset="-128"/>
                <a:ea typeface="Meiryo UI" panose="020B0604030504040204" pitchFamily="50" charset="-128"/>
                <a:sym typeface="Wingdings" panose="05000000000000000000" pitchFamily="2" charset="2"/>
              </a:rPr>
              <a:t>)</a:t>
            </a:r>
            <a:r>
              <a:rPr kumimoji="1" lang="ja-JP" altLang="en-US" sz="800" dirty="0">
                <a:latin typeface="Meiryo UI" panose="020B0604030504040204" pitchFamily="50" charset="-128"/>
                <a:ea typeface="Meiryo UI" panose="020B0604030504040204" pitchFamily="50" charset="-128"/>
              </a:rPr>
              <a:t>全国自治体病院協議会資料をもとに大阪府作成</a:t>
            </a:r>
          </a:p>
        </p:txBody>
      </p:sp>
      <p:sp>
        <p:nvSpPr>
          <p:cNvPr id="30" name="テキスト ボックス 29">
            <a:extLst>
              <a:ext uri="{FF2B5EF4-FFF2-40B4-BE49-F238E27FC236}">
                <a16:creationId xmlns:a16="http://schemas.microsoft.com/office/drawing/2014/main" id="{F259D59A-3B18-4B6B-B97D-17DEEF606A42}"/>
              </a:ext>
            </a:extLst>
          </p:cNvPr>
          <p:cNvSpPr txBox="1"/>
          <p:nvPr/>
        </p:nvSpPr>
        <p:spPr>
          <a:xfrm>
            <a:off x="72000" y="1243657"/>
            <a:ext cx="3342892"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診療報酬、消費者物価指数及び給与額の推移</a:t>
            </a:r>
          </a:p>
        </p:txBody>
      </p:sp>
      <p:sp>
        <p:nvSpPr>
          <p:cNvPr id="43" name="テキスト ボックス 42">
            <a:extLst>
              <a:ext uri="{FF2B5EF4-FFF2-40B4-BE49-F238E27FC236}">
                <a16:creationId xmlns:a16="http://schemas.microsoft.com/office/drawing/2014/main" id="{046CE515-52B6-49D5-8252-C81E364ECA80}"/>
              </a:ext>
            </a:extLst>
          </p:cNvPr>
          <p:cNvSpPr txBox="1"/>
          <p:nvPr/>
        </p:nvSpPr>
        <p:spPr>
          <a:xfrm>
            <a:off x="72000" y="4584189"/>
            <a:ext cx="3342891" cy="461665"/>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出典：</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厚生労働省「医療機関を取り巻く状況について（</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R7.4.23 </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中央社会保健医療協議会 総会（第</a:t>
            </a:r>
            <a:r>
              <a:rPr kumimoji="1" lang="en-US" altLang="ja-JP" sz="800">
                <a:latin typeface="Meiryo UI" panose="020B0604030504040204" pitchFamily="50" charset="-128"/>
                <a:ea typeface="Meiryo UI" panose="020B0604030504040204" pitchFamily="50" charset="-128"/>
                <a:sym typeface="Wingdings" panose="05000000000000000000" pitchFamily="2" charset="2"/>
              </a:rPr>
              <a:t>607</a:t>
            </a:r>
            <a:r>
              <a:rPr kumimoji="1" lang="ja-JP" altLang="en-US" sz="800">
                <a:latin typeface="Meiryo UI" panose="020B0604030504040204" pitchFamily="50" charset="-128"/>
                <a:ea typeface="Meiryo UI" panose="020B0604030504040204" pitchFamily="50" charset="-128"/>
                <a:sym typeface="Wingdings" panose="05000000000000000000" pitchFamily="2" charset="2"/>
              </a:rPr>
              <a:t>回）資料）」及び「賃金構造基本統計調査」並びに総務省「消費者物価指数」</a:t>
            </a:r>
            <a:r>
              <a:rPr kumimoji="1" lang="ja-JP" altLang="en-US" sz="800">
                <a:latin typeface="Meiryo UI" panose="020B0604030504040204" pitchFamily="50" charset="-128"/>
                <a:ea typeface="Meiryo UI" panose="020B0604030504040204" pitchFamily="50" charset="-128"/>
              </a:rPr>
              <a:t>をもとに大阪府作成</a:t>
            </a:r>
          </a:p>
        </p:txBody>
      </p:sp>
      <p:pic>
        <p:nvPicPr>
          <p:cNvPr id="3" name="図 2">
            <a:extLst>
              <a:ext uri="{FF2B5EF4-FFF2-40B4-BE49-F238E27FC236}">
                <a16:creationId xmlns:a16="http://schemas.microsoft.com/office/drawing/2014/main" id="{762E9C5D-81DD-4D4B-BC64-5E63194E6017}"/>
              </a:ext>
            </a:extLst>
          </p:cNvPr>
          <p:cNvPicPr>
            <a:picLocks noChangeAspect="1"/>
          </p:cNvPicPr>
          <p:nvPr/>
        </p:nvPicPr>
        <p:blipFill>
          <a:blip r:embed="rId2"/>
          <a:stretch>
            <a:fillRect/>
          </a:stretch>
        </p:blipFill>
        <p:spPr>
          <a:xfrm>
            <a:off x="111810" y="1526801"/>
            <a:ext cx="8797290" cy="3048264"/>
          </a:xfrm>
          <a:prstGeom prst="rect">
            <a:avLst/>
          </a:prstGeom>
        </p:spPr>
      </p:pic>
    </p:spTree>
    <p:extLst>
      <p:ext uri="{BB962C8B-B14F-4D97-AF65-F5344CB8AC3E}">
        <p14:creationId xmlns:p14="http://schemas.microsoft.com/office/powerpoint/2010/main" val="1409957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2DD4C-2D9B-5405-280C-65724A39246B}"/>
            </a:ext>
          </a:extLst>
        </p:cNvPr>
        <p:cNvGrpSpPr/>
        <p:nvPr/>
      </p:nvGrpSpPr>
      <p:grpSpPr>
        <a:xfrm>
          <a:off x="0" y="0"/>
          <a:ext cx="0" cy="0"/>
          <a:chOff x="0" y="0"/>
          <a:chExt cx="0" cy="0"/>
        </a:xfrm>
      </p:grpSpPr>
      <p:sp>
        <p:nvSpPr>
          <p:cNvPr id="20" name="テキスト ボックス 19">
            <a:extLst>
              <a:ext uri="{FF2B5EF4-FFF2-40B4-BE49-F238E27FC236}">
                <a16:creationId xmlns:a16="http://schemas.microsoft.com/office/drawing/2014/main" id="{9896ECC0-6503-4CBD-8492-DB2BB5AC947D}"/>
              </a:ext>
            </a:extLst>
          </p:cNvPr>
          <p:cNvSpPr txBox="1"/>
          <p:nvPr/>
        </p:nvSpPr>
        <p:spPr>
          <a:xfrm>
            <a:off x="35017" y="6601105"/>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58</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CEB13B19-F1AB-6A9C-B130-77EDDED3AC66}"/>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50CCC03F-1AD3-1391-AF5C-570B5A90A681}"/>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FD47C483-B278-355F-2049-F060C3E7649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6" name="テキスト ボックス 5">
            <a:extLst>
              <a:ext uri="{FF2B5EF4-FFF2-40B4-BE49-F238E27FC236}">
                <a16:creationId xmlns:a16="http://schemas.microsoft.com/office/drawing/2014/main" id="{C15DB109-1195-169C-4340-0D7E64B06269}"/>
              </a:ext>
            </a:extLst>
          </p:cNvPr>
          <p:cNvSpPr txBox="1"/>
          <p:nvPr/>
        </p:nvSpPr>
        <p:spPr>
          <a:xfrm>
            <a:off x="6175588" y="320906"/>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19" name="テキスト ボックス 18">
            <a:extLst>
              <a:ext uri="{FF2B5EF4-FFF2-40B4-BE49-F238E27FC236}">
                <a16:creationId xmlns:a16="http://schemas.microsoft.com/office/drawing/2014/main" id="{FFD7D27C-2812-0219-0B53-E1BC673F7BB8}"/>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コロナ禍以降も診療単価は向上。患者数も回復傾向にあり、医業収入の増加に寄与している。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麻酔科医師確保などの課題も影響し、手術件数と放射線治療人数は令和４年度以降、減少傾向にある。</a:t>
            </a:r>
            <a:endParaRPr kumimoji="1" lang="en-US" altLang="ja-JP" sz="14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B7AF6D31-2391-442E-ABC3-9ABA7A65A64F}"/>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4D93AFE9-8ECB-42CC-AA41-9DEEAF613776}"/>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6" name="テキスト ボックス 25">
            <a:extLst>
              <a:ext uri="{FF2B5EF4-FFF2-40B4-BE49-F238E27FC236}">
                <a16:creationId xmlns:a16="http://schemas.microsoft.com/office/drawing/2014/main" id="{99412545-89F3-4E86-B4DF-CB53CF10150F}"/>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7" name="テキスト ボックス 26">
            <a:extLst>
              <a:ext uri="{FF2B5EF4-FFF2-40B4-BE49-F238E27FC236}">
                <a16:creationId xmlns:a16="http://schemas.microsoft.com/office/drawing/2014/main" id="{07B77005-EAB6-4594-B3E2-9476D80B7EE7}"/>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E1BA3B72-CCC3-45C5-B141-82B898212F43}"/>
              </a:ext>
            </a:extLst>
          </p:cNvPr>
          <p:cNvSpPr txBox="1"/>
          <p:nvPr/>
        </p:nvSpPr>
        <p:spPr>
          <a:xfrm>
            <a:off x="146376" y="3848030"/>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2" name="テキスト ボックス 31">
            <a:extLst>
              <a:ext uri="{FF2B5EF4-FFF2-40B4-BE49-F238E27FC236}">
                <a16:creationId xmlns:a16="http://schemas.microsoft.com/office/drawing/2014/main" id="{07AE2AE4-37B2-4F46-8848-354DFB36163F}"/>
              </a:ext>
            </a:extLst>
          </p:cNvPr>
          <p:cNvSpPr txBox="1"/>
          <p:nvPr/>
        </p:nvSpPr>
        <p:spPr>
          <a:xfrm>
            <a:off x="3102382" y="3815301"/>
            <a:ext cx="130511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a:t>
            </a:r>
            <a:r>
              <a:rPr lang="ja-JP" altLang="ja-JP" sz="1000" dirty="0">
                <a:latin typeface="Meiryo UI" panose="020B0604030504040204" pitchFamily="50" charset="-128"/>
                <a:ea typeface="Meiryo UI" panose="020B0604030504040204" pitchFamily="50" charset="-128"/>
              </a:rPr>
              <a:t>の推移</a:t>
            </a:r>
          </a:p>
        </p:txBody>
      </p:sp>
      <p:sp>
        <p:nvSpPr>
          <p:cNvPr id="35" name="テキスト ボックス 34">
            <a:extLst>
              <a:ext uri="{FF2B5EF4-FFF2-40B4-BE49-F238E27FC236}">
                <a16:creationId xmlns:a16="http://schemas.microsoft.com/office/drawing/2014/main" id="{B36AC0E8-02D3-4B72-8D7A-498628CFC7F7}"/>
              </a:ext>
            </a:extLst>
          </p:cNvPr>
          <p:cNvSpPr txBox="1"/>
          <p:nvPr/>
        </p:nvSpPr>
        <p:spPr>
          <a:xfrm>
            <a:off x="6047999" y="3820895"/>
            <a:ext cx="1769454"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放射線治療人数</a:t>
            </a:r>
            <a:r>
              <a:rPr lang="ja-JP" altLang="ja-JP" sz="1000" dirty="0">
                <a:latin typeface="Meiryo UI" panose="020B0604030504040204" pitchFamily="50" charset="-128"/>
                <a:ea typeface="Meiryo UI" panose="020B0604030504040204" pitchFamily="50" charset="-128"/>
              </a:rPr>
              <a:t>の推移</a:t>
            </a:r>
          </a:p>
        </p:txBody>
      </p:sp>
      <p:pic>
        <p:nvPicPr>
          <p:cNvPr id="2" name="図 1">
            <a:extLst>
              <a:ext uri="{FF2B5EF4-FFF2-40B4-BE49-F238E27FC236}">
                <a16:creationId xmlns:a16="http://schemas.microsoft.com/office/drawing/2014/main" id="{A835A92A-38BC-4E63-BC9C-C16FC14FC7DE}"/>
              </a:ext>
            </a:extLst>
          </p:cNvPr>
          <p:cNvPicPr>
            <a:picLocks noChangeAspect="1"/>
          </p:cNvPicPr>
          <p:nvPr/>
        </p:nvPicPr>
        <p:blipFill>
          <a:blip r:embed="rId2"/>
          <a:stretch>
            <a:fillRect/>
          </a:stretch>
        </p:blipFill>
        <p:spPr>
          <a:xfrm>
            <a:off x="72762" y="1581229"/>
            <a:ext cx="8998476" cy="2200847"/>
          </a:xfrm>
          <a:prstGeom prst="rect">
            <a:avLst/>
          </a:prstGeom>
        </p:spPr>
      </p:pic>
      <p:pic>
        <p:nvPicPr>
          <p:cNvPr id="3" name="図 2">
            <a:extLst>
              <a:ext uri="{FF2B5EF4-FFF2-40B4-BE49-F238E27FC236}">
                <a16:creationId xmlns:a16="http://schemas.microsoft.com/office/drawing/2014/main" id="{78B61193-069A-4D40-83FD-239E352919E2}"/>
              </a:ext>
            </a:extLst>
          </p:cNvPr>
          <p:cNvPicPr>
            <a:picLocks noChangeAspect="1"/>
          </p:cNvPicPr>
          <p:nvPr/>
        </p:nvPicPr>
        <p:blipFill>
          <a:blip r:embed="rId3"/>
          <a:stretch>
            <a:fillRect/>
          </a:stretch>
        </p:blipFill>
        <p:spPr>
          <a:xfrm>
            <a:off x="75810" y="4080921"/>
            <a:ext cx="8992379" cy="2670279"/>
          </a:xfrm>
          <a:prstGeom prst="rect">
            <a:avLst/>
          </a:prstGeom>
        </p:spPr>
      </p:pic>
    </p:spTree>
    <p:extLst>
      <p:ext uri="{BB962C8B-B14F-4D97-AF65-F5344CB8AC3E}">
        <p14:creationId xmlns:p14="http://schemas.microsoft.com/office/powerpoint/2010/main" val="43694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CD02D8-FFEE-4AA2-8268-248932C12553}"/>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4" name="テキスト ボックス 3">
            <a:extLst>
              <a:ext uri="{FF2B5EF4-FFF2-40B4-BE49-F238E27FC236}">
                <a16:creationId xmlns:a16="http://schemas.microsoft.com/office/drawing/2014/main" id="{776C6A8D-4FA4-8B0B-256A-6FB01025529E}"/>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B27AC977-BF6C-2183-C08B-B71AE526D296}"/>
              </a:ext>
            </a:extLst>
          </p:cNvPr>
          <p:cNvSpPr txBox="1"/>
          <p:nvPr/>
        </p:nvSpPr>
        <p:spPr>
          <a:xfrm>
            <a:off x="6175588" y="360815"/>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8" name="テキスト ボックス 7">
            <a:extLst>
              <a:ext uri="{FF2B5EF4-FFF2-40B4-BE49-F238E27FC236}">
                <a16:creationId xmlns:a16="http://schemas.microsoft.com/office/drawing/2014/main" id="{12F55869-CD21-C2F2-5454-6A9B409A4835}"/>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7" name="テキスト ボックス 6">
            <a:extLst>
              <a:ext uri="{FF2B5EF4-FFF2-40B4-BE49-F238E27FC236}">
                <a16:creationId xmlns:a16="http://schemas.microsoft.com/office/drawing/2014/main" id="{21D57914-33D7-48CF-A18F-24EFD9F0F172}"/>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59</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82638FB-F5B1-06F6-4AC7-7465E50EF3FD}"/>
              </a:ext>
            </a:extLst>
          </p:cNvPr>
          <p:cNvSpPr txBox="1"/>
          <p:nvPr/>
        </p:nvSpPr>
        <p:spPr>
          <a:xfrm>
            <a:off x="296101" y="164688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大阪国際がんセンターの損益計算書の経年推移（単位：百万円）</a:t>
            </a:r>
          </a:p>
        </p:txBody>
      </p:sp>
      <p:sp>
        <p:nvSpPr>
          <p:cNvPr id="9" name="テキスト プレースホルダー 3">
            <a:extLst>
              <a:ext uri="{FF2B5EF4-FFF2-40B4-BE49-F238E27FC236}">
                <a16:creationId xmlns:a16="http://schemas.microsoft.com/office/drawing/2014/main" id="{0513279D-F82C-D773-9277-4FC60D3BEF16}"/>
              </a:ext>
            </a:extLst>
          </p:cNvPr>
          <p:cNvSpPr txBox="1">
            <a:spLocks/>
          </p:cNvSpPr>
          <p:nvPr/>
        </p:nvSpPr>
        <p:spPr>
          <a:xfrm>
            <a:off x="315846" y="6361119"/>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FDD64E87-FCD6-D0CD-35A4-2129065195A6}"/>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医業収益は症例数（患者数）の増加、診療単価の向上によって順調に増収を図ることができている。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一方で、医業収益の増加以上に医業費用の増加率が高く、減価償却費は約</a:t>
            </a:r>
            <a:r>
              <a:rPr kumimoji="1" lang="en-US" altLang="ja-JP" sz="1400" dirty="0">
                <a:latin typeface="Meiryo UI" panose="020B0604030504040204" pitchFamily="50" charset="-128"/>
                <a:ea typeface="Meiryo UI" panose="020B0604030504040204" pitchFamily="50" charset="-128"/>
              </a:rPr>
              <a:t>11</a:t>
            </a:r>
            <a:r>
              <a:rPr kumimoji="1" lang="ja-JP" altLang="en-US" sz="1400" dirty="0">
                <a:latin typeface="Meiryo UI" panose="020B0604030504040204" pitchFamily="50" charset="-128"/>
                <a:ea typeface="Meiryo UI" panose="020B0604030504040204" pitchFamily="50" charset="-128"/>
              </a:rPr>
              <a:t>億円減少しているが、その他の費用が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大幅に増加しており利益水準は悪化している。</a:t>
            </a:r>
          </a:p>
        </p:txBody>
      </p:sp>
      <p:graphicFrame>
        <p:nvGraphicFramePr>
          <p:cNvPr id="12" name="表 11">
            <a:extLst>
              <a:ext uri="{FF2B5EF4-FFF2-40B4-BE49-F238E27FC236}">
                <a16:creationId xmlns:a16="http://schemas.microsoft.com/office/drawing/2014/main" id="{761CE53A-F208-4077-9B24-7C7641984329}"/>
              </a:ext>
            </a:extLst>
          </p:cNvPr>
          <p:cNvGraphicFramePr>
            <a:graphicFrameLocks noGrp="1"/>
          </p:cNvGraphicFramePr>
          <p:nvPr>
            <p:extLst>
              <p:ext uri="{D42A27DB-BD31-4B8C-83A1-F6EECF244321}">
                <p14:modId xmlns:p14="http://schemas.microsoft.com/office/powerpoint/2010/main" val="3822725295"/>
              </p:ext>
            </p:extLst>
          </p:nvPr>
        </p:nvGraphicFramePr>
        <p:xfrm>
          <a:off x="333264" y="1893472"/>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29,274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30,221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31,535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31,861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28,386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1,746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26,795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27,304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28,260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29,469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9,840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10,871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1,135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592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655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302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28,386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29,790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751611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A4D0D-3B17-7F49-A4D2-01A351FA40AE}"/>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D80A2B6-D1F8-4940-9851-5684978F7AD8}"/>
              </a:ext>
            </a:extLst>
          </p:cNvPr>
          <p:cNvGraphicFramePr>
            <a:graphicFrameLocks noGrp="1"/>
          </p:cNvGraphicFramePr>
          <p:nvPr>
            <p:extLst>
              <p:ext uri="{D42A27DB-BD31-4B8C-83A1-F6EECF244321}">
                <p14:modId xmlns:p14="http://schemas.microsoft.com/office/powerpoint/2010/main" val="297292357"/>
              </p:ext>
            </p:extLst>
          </p:nvPr>
        </p:nvGraphicFramePr>
        <p:xfrm>
          <a:off x="54582" y="1690802"/>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大阪国際がんセンター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599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31,861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4,108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12,900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26,795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31,051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10,789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10,031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2,780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4,285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3,523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5,019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1,483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552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1,675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2,418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1,919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932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1,461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30,106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4,502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12,900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
        <p:nvSpPr>
          <p:cNvPr id="2" name="テキスト ボックス 1">
            <a:extLst>
              <a:ext uri="{FF2B5EF4-FFF2-40B4-BE49-F238E27FC236}">
                <a16:creationId xmlns:a16="http://schemas.microsoft.com/office/drawing/2014/main" id="{F0D5D61D-5159-FA55-BB8B-0B86BAFE0E6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4" name="テキスト ボックス 3">
            <a:extLst>
              <a:ext uri="{FF2B5EF4-FFF2-40B4-BE49-F238E27FC236}">
                <a16:creationId xmlns:a16="http://schemas.microsoft.com/office/drawing/2014/main" id="{5AF61541-0848-E8F0-2C1D-8B15FF37B199}"/>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6" name="テキスト ボックス 5">
            <a:extLst>
              <a:ext uri="{FF2B5EF4-FFF2-40B4-BE49-F238E27FC236}">
                <a16:creationId xmlns:a16="http://schemas.microsoft.com/office/drawing/2014/main" id="{7F5156C1-6DC1-436B-34FC-81E1F7C57D9E}"/>
              </a:ext>
            </a:extLst>
          </p:cNvPr>
          <p:cNvSpPr txBox="1"/>
          <p:nvPr/>
        </p:nvSpPr>
        <p:spPr>
          <a:xfrm>
            <a:off x="6175588" y="360815"/>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7" name="テキスト ボックス 6">
            <a:extLst>
              <a:ext uri="{FF2B5EF4-FFF2-40B4-BE49-F238E27FC236}">
                <a16:creationId xmlns:a16="http://schemas.microsoft.com/office/drawing/2014/main" id="{1DD240AC-C943-7F1C-F997-D7E18EA1761B}"/>
              </a:ext>
            </a:extLst>
          </p:cNvPr>
          <p:cNvSpPr txBox="1"/>
          <p:nvPr/>
        </p:nvSpPr>
        <p:spPr>
          <a:xfrm>
            <a:off x="0" y="6636986"/>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EAABB5F-A365-EC01-FF0A-C8D583578CCB}"/>
              </a:ext>
            </a:extLst>
          </p:cNvPr>
          <p:cNvSpPr txBox="1"/>
          <p:nvPr/>
        </p:nvSpPr>
        <p:spPr>
          <a:xfrm>
            <a:off x="146377" y="866013"/>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同規模病院と比較し経営水準は高水準にあるが、医業収益の増加率に対して医業費用の増加率高く利益水準が低下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している。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材料費は変動費であるため患者数の増加によって増加するが、増加幅が大きく、経費は増加幅が著しい。</a:t>
            </a:r>
          </a:p>
        </p:txBody>
      </p:sp>
      <p:sp>
        <p:nvSpPr>
          <p:cNvPr id="12" name="テキスト プレースホルダー 3">
            <a:extLst>
              <a:ext uri="{FF2B5EF4-FFF2-40B4-BE49-F238E27FC236}">
                <a16:creationId xmlns:a16="http://schemas.microsoft.com/office/drawing/2014/main" id="{2CDF3E0D-EB4C-470B-56AD-50C4B3DB6CDD}"/>
              </a:ext>
            </a:extLst>
          </p:cNvPr>
          <p:cNvSpPr txBox="1">
            <a:spLocks/>
          </p:cNvSpPr>
          <p:nvPr/>
        </p:nvSpPr>
        <p:spPr>
          <a:xfrm>
            <a:off x="54581" y="6449861"/>
            <a:ext cx="7849341"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500~599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31</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25</a:t>
            </a:r>
            <a:r>
              <a:rPr kumimoji="1" lang="ja-JP" altLang="en-US" sz="800" dirty="0">
                <a:solidFill>
                  <a:schemeClr val="tx1"/>
                </a:solidFill>
                <a:latin typeface="Meiryo UI" panose="020B0604030504040204" pitchFamily="50" charset="-128"/>
                <a:ea typeface="Meiryo UI" panose="020B0604030504040204" pitchFamily="50" charset="-128"/>
              </a:rPr>
              <a:t>）</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7C6D50D8-7362-47A2-3808-65269F345B43}"/>
              </a:ext>
            </a:extLst>
          </p:cNvPr>
          <p:cNvSpPr/>
          <p:nvPr/>
        </p:nvSpPr>
        <p:spPr>
          <a:xfrm>
            <a:off x="7010401" y="1690794"/>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症例数（患者数）の増加、診療単価の向上と、患者数、診療単価の両面で増収を図ることができている。</a:t>
            </a: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給与費は増加傾向にあるが労働分配率は適正水準を維持することができている（ただし、一部派遣委託費として経費に計上されている側面がある）。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材料費は、変動費として患者数の増加に伴い材料費も増加していくことは当然であるが、医業収益に対する材料費率が高くなっている点は改善の必要がある。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特に、経費については、増加幅が大きいため改善が必要。</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22F68672-0088-E44F-554C-A2434639FD46}"/>
              </a:ext>
            </a:extLst>
          </p:cNvPr>
          <p:cNvSpPr txBox="1"/>
          <p:nvPr/>
        </p:nvSpPr>
        <p:spPr>
          <a:xfrm>
            <a:off x="72000" y="628404"/>
            <a:ext cx="4918011"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5" name="テキスト ボックス 14">
            <a:extLst>
              <a:ext uri="{FF2B5EF4-FFF2-40B4-BE49-F238E27FC236}">
                <a16:creationId xmlns:a16="http://schemas.microsoft.com/office/drawing/2014/main" id="{C7DC7A61-F368-448E-BA34-12216BE23B62}"/>
              </a:ext>
            </a:extLst>
          </p:cNvPr>
          <p:cNvSpPr txBox="1"/>
          <p:nvPr/>
        </p:nvSpPr>
        <p:spPr>
          <a:xfrm>
            <a:off x="2290047" y="1519009"/>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spTree>
    <p:extLst>
      <p:ext uri="{BB962C8B-B14F-4D97-AF65-F5344CB8AC3E}">
        <p14:creationId xmlns:p14="http://schemas.microsoft.com/office/powerpoint/2010/main" val="34570193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094B-34CC-CAB5-42B7-BF227687F6DF}"/>
            </a:ext>
          </a:extLst>
        </p:cNvPr>
        <p:cNvGrpSpPr/>
        <p:nvPr/>
      </p:nvGrpSpPr>
      <p:grpSpPr>
        <a:xfrm>
          <a:off x="0" y="0"/>
          <a:ext cx="0" cy="0"/>
          <a:chOff x="0" y="0"/>
          <a:chExt cx="0" cy="0"/>
        </a:xfrm>
      </p:grpSpPr>
      <p:sp>
        <p:nvSpPr>
          <p:cNvPr id="21" name="テキスト ボックス 20">
            <a:extLst>
              <a:ext uri="{FF2B5EF4-FFF2-40B4-BE49-F238E27FC236}">
                <a16:creationId xmlns:a16="http://schemas.microsoft.com/office/drawing/2014/main" id="{EE1FF304-DF8D-449B-96B3-2CDF9A08DD5E}"/>
              </a:ext>
            </a:extLst>
          </p:cNvPr>
          <p:cNvSpPr txBox="1"/>
          <p:nvPr/>
        </p:nvSpPr>
        <p:spPr>
          <a:xfrm>
            <a:off x="33900" y="6585908"/>
            <a:ext cx="2391800"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※DPC</a:t>
            </a:r>
            <a:r>
              <a:rPr lang="ja-JP" altLang="en-US" sz="900" dirty="0">
                <a:latin typeface="Meiryo UI" panose="020B0604030504040204" pitchFamily="50" charset="-128"/>
                <a:ea typeface="Meiryo UI" panose="020B0604030504040204" pitchFamily="50" charset="-128"/>
              </a:rPr>
              <a:t>データがある診療科が対象</a:t>
            </a:r>
          </a:p>
        </p:txBody>
      </p:sp>
      <p:sp>
        <p:nvSpPr>
          <p:cNvPr id="2" name="テキスト ボックス 1">
            <a:extLst>
              <a:ext uri="{FF2B5EF4-FFF2-40B4-BE49-F238E27FC236}">
                <a16:creationId xmlns:a16="http://schemas.microsoft.com/office/drawing/2014/main" id="{689C15E5-E888-ED67-9471-868AC200967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C8B2565B-3497-51CC-02A3-16217085D35D}"/>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82B28519-6801-3697-C9A2-BDE146E05EF9}"/>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8" name="テキスト ボックス 7">
            <a:extLst>
              <a:ext uri="{FF2B5EF4-FFF2-40B4-BE49-F238E27FC236}">
                <a16:creationId xmlns:a16="http://schemas.microsoft.com/office/drawing/2014/main" id="{1440A038-90CA-54D2-25C9-E53B58F0DA27}"/>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a:t>
            </a:r>
            <a:r>
              <a:rPr kumimoji="1" lang="ja-JP" altLang="en-US" sz="1400" dirty="0">
                <a:solidFill>
                  <a:srgbClr val="FF0000"/>
                </a:solidFill>
                <a:latin typeface="Meiryo UI" panose="020B0604030504040204" pitchFamily="50" charset="-128"/>
                <a:ea typeface="Meiryo UI" panose="020B0604030504040204" pitchFamily="50" charset="-128"/>
              </a:rPr>
              <a:t>した</a:t>
            </a:r>
            <a:r>
              <a:rPr kumimoji="1" lang="ja-JP" altLang="en-US" sz="1400" dirty="0">
                <a:latin typeface="Meiryo UI" panose="020B0604030504040204" pitchFamily="50" charset="-128"/>
                <a:ea typeface="Meiryo UI" panose="020B0604030504040204" pitchFamily="50" charset="-128"/>
              </a:rPr>
              <a:t>。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部門を病棟ではなく診療科（入院＋外来）ベースで確認している。費用負担が大きくなる外来部門を含めても大半の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診療科が直接利益ベースで黒字を計上している。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61D2DB64-9797-6D36-011D-1B5E9A33D8B2}"/>
              </a:ext>
            </a:extLst>
          </p:cNvPr>
          <p:cNvGraphicFramePr>
            <a:graphicFrameLocks noGrp="1"/>
          </p:cNvGraphicFramePr>
          <p:nvPr>
            <p:extLst>
              <p:ext uri="{D42A27DB-BD31-4B8C-83A1-F6EECF244321}">
                <p14:modId xmlns:p14="http://schemas.microsoft.com/office/powerpoint/2010/main" val="2231967321"/>
              </p:ext>
            </p:extLst>
          </p:nvPr>
        </p:nvGraphicFramePr>
        <p:xfrm>
          <a:off x="72000" y="1787674"/>
          <a:ext cx="9000000" cy="4294123"/>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44381">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44381">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44381">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244381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呼吸器外科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放射線治療科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泌尿器科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婦人科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呼吸器内科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血液内科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食道</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胃</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肝胆膵</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消化器外科</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大腸</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腫瘍内科等</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乳腺内分泌外科</a:t>
                      </a:r>
                      <a:endParaRPr kumimoji="1" lang="en-US" altLang="ja-JP"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成人病ドック科</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整形外科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骨軟部腫瘍科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頭頸部外科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耳鼻咽喉科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腫瘍皮膚科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消化管内科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肝胆膵内科</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歯科口腔外科</a:t>
                      </a: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小児科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形成外科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脳神経外科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心臓血管外科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眼科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心療科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腫瘍循環器科</a:t>
                      </a:r>
                      <a:r>
                        <a:rPr kumimoji="1" lang="en-US" altLang="zh-TW" sz="1000" dirty="0">
                          <a:latin typeface="Meiryo UI" panose="020B0604030504040204" pitchFamily="50" charset="-128"/>
                          <a:ea typeface="Meiryo UI" panose="020B0604030504040204" pitchFamily="50" charset="-128"/>
                        </a:rPr>
                        <a:t>(</a:t>
                      </a:r>
                      <a:r>
                        <a:rPr kumimoji="1" lang="zh-TW" altLang="en-US" sz="1000" dirty="0">
                          <a:latin typeface="Meiryo UI" panose="020B0604030504040204" pitchFamily="50" charset="-128"/>
                          <a:ea typeface="Meiryo UI" panose="020B0604030504040204" pitchFamily="50" charset="-128"/>
                        </a:rPr>
                        <a:t>循環器内科</a:t>
                      </a:r>
                      <a:r>
                        <a:rPr kumimoji="1" lang="en-US" altLang="zh-TW"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脳循環内科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支持緩和医療科</a:t>
                      </a:r>
                      <a:endParaRPr kumimoji="1" lang="en-US" altLang="zh-TW"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zh-TW" altLang="en-US" sz="1000" dirty="0">
                          <a:latin typeface="Meiryo UI" panose="020B0604030504040204" pitchFamily="50" charset="-128"/>
                          <a:ea typeface="Meiryo UI" panose="020B0604030504040204" pitchFamily="50" charset="-128"/>
                        </a:rPr>
                        <a:t>内分泌代謝科</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111717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gridSpan="2">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貢献利益もしくは直接利益ベースで赤字を計上している診療科は、小規模な診療科、もしくは、院内のコンサルテーション機構を担う診療科が多い。</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hMerge="1">
                  <a:txBody>
                    <a:bodyPr/>
                    <a:lstStyle/>
                    <a:p>
                      <a:endParaRPr dirty="0"/>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DDA678B6-534D-0A3C-A2D5-2D94B1B0EC5F}"/>
              </a:ext>
            </a:extLst>
          </p:cNvPr>
          <p:cNvSpPr txBox="1">
            <a:spLocks/>
          </p:cNvSpPr>
          <p:nvPr/>
        </p:nvSpPr>
        <p:spPr>
          <a:xfrm>
            <a:off x="54581" y="6174492"/>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484F8751-9DEF-7A77-35D5-8802E7DD5373}"/>
              </a:ext>
            </a:extLst>
          </p:cNvPr>
          <p:cNvSpPr txBox="1"/>
          <p:nvPr/>
        </p:nvSpPr>
        <p:spPr>
          <a:xfrm>
            <a:off x="72000" y="607308"/>
            <a:ext cx="477867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6131760B-7B4E-4745-6FD0-F040D788EB94}"/>
              </a:ext>
            </a:extLst>
          </p:cNvPr>
          <p:cNvSpPr/>
          <p:nvPr/>
        </p:nvSpPr>
        <p:spPr>
          <a:xfrm flipV="1">
            <a:off x="1689971" y="49064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4126D515-729D-0107-5DD1-EE752E01B874}"/>
              </a:ext>
            </a:extLst>
          </p:cNvPr>
          <p:cNvSpPr/>
          <p:nvPr/>
        </p:nvSpPr>
        <p:spPr>
          <a:xfrm flipV="1">
            <a:off x="3789508" y="49064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39A60C75-15AC-5EB5-8DE7-94FA22AA086B}"/>
              </a:ext>
            </a:extLst>
          </p:cNvPr>
          <p:cNvSpPr/>
          <p:nvPr/>
        </p:nvSpPr>
        <p:spPr>
          <a:xfrm flipV="1">
            <a:off x="6669626" y="4906438"/>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593F72A-6857-4562-6D0D-8026BC0E7471}"/>
              </a:ext>
            </a:extLst>
          </p:cNvPr>
          <p:cNvSpPr txBox="1"/>
          <p:nvPr/>
        </p:nvSpPr>
        <p:spPr>
          <a:xfrm>
            <a:off x="-33900" y="662013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61</a:t>
            </a:r>
          </a:p>
        </p:txBody>
      </p:sp>
    </p:spTree>
    <p:extLst>
      <p:ext uri="{BB962C8B-B14F-4D97-AF65-F5344CB8AC3E}">
        <p14:creationId xmlns:p14="http://schemas.microsoft.com/office/powerpoint/2010/main" val="811865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DD888-3F3F-B6E3-A6E9-A3D93189646C}"/>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AF6B00-3AE9-49B6-A78F-9483A7047C2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E7A4805-5587-8E6D-B43C-4D22011EFE5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600EED9D-79A5-1B45-035F-D6F80F09D361}"/>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DB6FF43E-6B0A-681B-18AF-B22888B4B4A7}"/>
              </a:ext>
            </a:extLst>
          </p:cNvPr>
          <p:cNvSpPr txBox="1"/>
          <p:nvPr/>
        </p:nvSpPr>
        <p:spPr>
          <a:xfrm>
            <a:off x="72000" y="607308"/>
            <a:ext cx="559728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sp>
        <p:nvSpPr>
          <p:cNvPr id="18" name="テキスト ボックス 17">
            <a:extLst>
              <a:ext uri="{FF2B5EF4-FFF2-40B4-BE49-F238E27FC236}">
                <a16:creationId xmlns:a16="http://schemas.microsoft.com/office/drawing/2014/main" id="{8E51929C-BA24-3B4F-848A-09828A3DA8BC}"/>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経費の内訳として、委託費が大半を占めており、その委託費の増加額、増加率が大きい。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増加率の高い検査委託料、給食委託料、清掃委託料の見直しが必要である。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0FD10327-4975-A6E3-DE85-F84812DF7BF1}"/>
              </a:ext>
            </a:extLst>
          </p:cNvPr>
          <p:cNvGraphicFramePr>
            <a:graphicFrameLocks noGrp="1"/>
          </p:cNvGraphicFramePr>
          <p:nvPr>
            <p:extLst>
              <p:ext uri="{D42A27DB-BD31-4B8C-83A1-F6EECF244321}">
                <p14:modId xmlns:p14="http://schemas.microsoft.com/office/powerpoint/2010/main" val="3766027803"/>
              </p:ext>
            </p:extLst>
          </p:nvPr>
        </p:nvGraphicFramePr>
        <p:xfrm>
          <a:off x="4344864" y="1949245"/>
          <a:ext cx="4752000" cy="447318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0">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5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88000">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1,258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148%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300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286%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治験含めた外注検査数の増加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企業から値上げ交渉を受けている状況</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ただし、仕様ランクが高く高額な契約となっている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13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勘定科目の振り分けにより減少している</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82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ただし、仕様ランクが高く高額な契約となっている</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139%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保守範囲（機器件数）の増加、契約単価の上昇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93%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ー</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324000">
                <a:tc>
                  <a:txBody>
                    <a:bodyPr/>
                    <a:lstStyle/>
                    <a:p>
                      <a:pPr algn="l"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27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161%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cs typeface="Malgun Gothic Semilight" panose="020B0502040204020203" pitchFamily="50" charset="-128"/>
                        </a:rPr>
                        <a:t>189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64%</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勘定科目の振り分けにより減少している</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医事委託契約としては、契約単価が上昇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324000">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502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150%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看護補助者確保のための派遣人材の採用</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bl>
          </a:graphicData>
        </a:graphic>
      </p:graphicFrame>
      <p:sp>
        <p:nvSpPr>
          <p:cNvPr id="10" name="テキスト ボックス 9">
            <a:extLst>
              <a:ext uri="{FF2B5EF4-FFF2-40B4-BE49-F238E27FC236}">
                <a16:creationId xmlns:a16="http://schemas.microsoft.com/office/drawing/2014/main" id="{CF48D6F6-FDF2-1BA4-7BAE-B67B4D4CC7F3}"/>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C1CF27D3-9376-CC73-800D-838BF98E2BF4}"/>
              </a:ext>
            </a:extLst>
          </p:cNvPr>
          <p:cNvSpPr txBox="1"/>
          <p:nvPr/>
        </p:nvSpPr>
        <p:spPr>
          <a:xfrm>
            <a:off x="4344864"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E78C7AF2-A27C-C7E5-25E6-2E09DA0809D4}"/>
              </a:ext>
            </a:extLst>
          </p:cNvPr>
          <p:cNvSpPr txBox="1">
            <a:spLocks/>
          </p:cNvSpPr>
          <p:nvPr/>
        </p:nvSpPr>
        <p:spPr>
          <a:xfrm>
            <a:off x="54582" y="6451968"/>
            <a:ext cx="3591588" cy="1511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80891E43-4B14-50F2-EDA0-D3DDE4D7BCE2}"/>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62</a:t>
            </a:r>
          </a:p>
        </p:txBody>
      </p:sp>
      <p:pic>
        <p:nvPicPr>
          <p:cNvPr id="6" name="図 5">
            <a:extLst>
              <a:ext uri="{FF2B5EF4-FFF2-40B4-BE49-F238E27FC236}">
                <a16:creationId xmlns:a16="http://schemas.microsoft.com/office/drawing/2014/main" id="{C9D470D8-6983-4ACD-AB44-310B0A772742}"/>
              </a:ext>
            </a:extLst>
          </p:cNvPr>
          <p:cNvPicPr>
            <a:picLocks noChangeAspect="1"/>
          </p:cNvPicPr>
          <p:nvPr/>
        </p:nvPicPr>
        <p:blipFill>
          <a:blip r:embed="rId2"/>
          <a:stretch>
            <a:fillRect/>
          </a:stretch>
        </p:blipFill>
        <p:spPr>
          <a:xfrm>
            <a:off x="72000" y="1945487"/>
            <a:ext cx="4316342" cy="4499238"/>
          </a:xfrm>
          <a:prstGeom prst="rect">
            <a:avLst/>
          </a:prstGeom>
        </p:spPr>
      </p:pic>
    </p:spTree>
    <p:extLst>
      <p:ext uri="{BB962C8B-B14F-4D97-AF65-F5344CB8AC3E}">
        <p14:creationId xmlns:p14="http://schemas.microsoft.com/office/powerpoint/2010/main" val="2805382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318190"/>
            <a:ext cx="8051055" cy="1214137"/>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今後のがん患者数の増加やがん治療の動向を踏まえながら、医療の高度化等による受療動向の変化を見据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え、引き続き、他の医療機関を牽引する高度専門医療を提供していくために必要かつ適正な投資規模等を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検討する必要がある</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276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63</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2" y="3707888"/>
            <a:ext cx="8051054" cy="1441821"/>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診療報酬算定強化（加算の算定強化）</a:t>
            </a:r>
          </a:p>
          <a:p>
            <a:r>
              <a:rPr kumimoji="1" lang="ja-JP" altLang="en-US" sz="1400" dirty="0">
                <a:latin typeface="Meiryo UI" panose="020B0604030504040204" pitchFamily="50" charset="-128"/>
                <a:ea typeface="Meiryo UI" panose="020B0604030504040204" pitchFamily="50" charset="-128"/>
              </a:rPr>
              <a:t>・ 診療科ごとの患者の状態に応じた平均在院日数の適正化による週末の稼働率向上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の稼働率向上（</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の基準該当患者の入院促進）</a:t>
            </a:r>
          </a:p>
          <a:p>
            <a:r>
              <a:rPr kumimoji="1" lang="ja-JP" altLang="en-US" sz="1400" dirty="0">
                <a:latin typeface="Meiryo UI" panose="020B0604030504040204" pitchFamily="50" charset="-128"/>
                <a:ea typeface="Meiryo UI" panose="020B0604030504040204" pitchFamily="50" charset="-128"/>
              </a:rPr>
              <a:t>・ 手術室の稼働向上（診療科ごとの件数・</a:t>
            </a:r>
            <a:r>
              <a:rPr kumimoji="1" lang="en-US" altLang="ja-JP" sz="1400" dirty="0">
                <a:latin typeface="Meiryo UI" panose="020B0604030504040204" pitchFamily="50" charset="-128"/>
                <a:ea typeface="Meiryo UI" panose="020B0604030504040204" pitchFamily="50" charset="-128"/>
              </a:rPr>
              <a:t>1</a:t>
            </a:r>
            <a:r>
              <a:rPr kumimoji="1" lang="ja-JP" altLang="en-US" sz="1400" dirty="0">
                <a:latin typeface="Meiryo UI" panose="020B0604030504040204" pitchFamily="50" charset="-128"/>
                <a:ea typeface="Meiryo UI" panose="020B0604030504040204" pitchFamily="50" charset="-128"/>
              </a:rPr>
              <a:t>件当たりの時間等を踏まえた組み合わせパターンの精査）</a:t>
            </a:r>
          </a:p>
          <a:p>
            <a:r>
              <a:rPr kumimoji="1" lang="ja-JP" altLang="en-US" sz="1400" dirty="0">
                <a:latin typeface="Meiryo UI" panose="020B0604030504040204" pitchFamily="50" charset="-128"/>
                <a:ea typeface="Meiryo UI" panose="020B0604030504040204" pitchFamily="50" charset="-128"/>
              </a:rPr>
              <a:t>・ 費用適正化（コロナ禍等で契約変更した内容の見直し、過剰契約の仕様見直しがメイン）</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2" y="2297410"/>
            <a:ext cx="8051054" cy="1325930"/>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がん専門病院としての機能強化を行う。</a:t>
            </a:r>
          </a:p>
          <a:p>
            <a:r>
              <a:rPr kumimoji="1" lang="ja-JP" altLang="en-US" sz="1400" dirty="0">
                <a:latin typeface="Meiryo UI" panose="020B0604030504040204" pitchFamily="50" charset="-128"/>
                <a:ea typeface="Meiryo UI" panose="020B0604030504040204" pitchFamily="50" charset="-128"/>
              </a:rPr>
              <a:t>・ その上で、売上高の更なる向上施策としては、</a:t>
            </a:r>
            <a:r>
              <a:rPr kumimoji="1" lang="en-US" altLang="ja-JP" sz="1400" dirty="0">
                <a:latin typeface="Meiryo UI" panose="020B0604030504040204" pitchFamily="50" charset="-128"/>
                <a:ea typeface="Meiryo UI" panose="020B0604030504040204" pitchFamily="50" charset="-128"/>
              </a:rPr>
              <a:t>ICU</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HCU</a:t>
            </a:r>
            <a:r>
              <a:rPr kumimoji="1" lang="ja-JP" altLang="en-US" sz="1400" dirty="0">
                <a:latin typeface="Meiryo UI" panose="020B0604030504040204" pitchFamily="50" charset="-128"/>
                <a:ea typeface="Meiryo UI" panose="020B0604030504040204" pitchFamily="50" charset="-128"/>
              </a:rPr>
              <a:t>の稼働向上、週末の稼働向上、手術室の稼働向上</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が挙げられる。</a:t>
            </a:r>
          </a:p>
          <a:p>
            <a:r>
              <a:rPr kumimoji="1" lang="ja-JP" altLang="en-US" sz="1400" dirty="0">
                <a:latin typeface="Meiryo UI" panose="020B0604030504040204" pitchFamily="50" charset="-128"/>
                <a:ea typeface="Meiryo UI" panose="020B0604030504040204" pitchFamily="50" charset="-128"/>
              </a:rPr>
              <a:t>・ 経営改善要素としては、コロナ前より大幅に増加した費用項目の中で、コロナ前の水準に戻すことができる項目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がないか検証を行う。</a:t>
            </a:r>
            <a:r>
              <a:rPr kumimoji="1" lang="en-US" altLang="ja-JP" sz="1400" dirty="0">
                <a:latin typeface="Meiryo UI" panose="020B0604030504040204" pitchFamily="50" charset="-128"/>
                <a:ea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rPr>
              <a:t>センターの中で最も費用の増加率が高いため、特に検証を行う必要がある。</a:t>
            </a:r>
          </a:p>
        </p:txBody>
      </p:sp>
      <p:sp>
        <p:nvSpPr>
          <p:cNvPr id="19" name="テキスト ボックス 18">
            <a:extLst>
              <a:ext uri="{FF2B5EF4-FFF2-40B4-BE49-F238E27FC236}">
                <a16:creationId xmlns:a16="http://schemas.microsoft.com/office/drawing/2014/main" id="{58A3C27C-0E6E-49B4-A268-788652A5AD8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4" name="テキスト ボックス 3">
            <a:extLst>
              <a:ext uri="{FF2B5EF4-FFF2-40B4-BE49-F238E27FC236}">
                <a16:creationId xmlns:a16="http://schemas.microsoft.com/office/drawing/2014/main" id="{4F8EF9AD-710B-B5DE-D68B-1491D8FED6C2}"/>
              </a:ext>
            </a:extLst>
          </p:cNvPr>
          <p:cNvSpPr txBox="1"/>
          <p:nvPr/>
        </p:nvSpPr>
        <p:spPr>
          <a:xfrm>
            <a:off x="6188723" y="308083"/>
            <a:ext cx="2896411"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正方形/長方形 4">
            <a:extLst>
              <a:ext uri="{FF2B5EF4-FFF2-40B4-BE49-F238E27FC236}">
                <a16:creationId xmlns:a16="http://schemas.microsoft.com/office/drawing/2014/main" id="{1C8A7586-9D21-3DD9-4F34-ED5F65CD345F}"/>
              </a:ext>
            </a:extLst>
          </p:cNvPr>
          <p:cNvSpPr/>
          <p:nvPr/>
        </p:nvSpPr>
        <p:spPr>
          <a:xfrm>
            <a:off x="158751" y="653232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8581CE0-45EA-43BD-A8E9-9DD0B0087329}"/>
              </a:ext>
            </a:extLst>
          </p:cNvPr>
          <p:cNvSpPr txBox="1"/>
          <p:nvPr/>
        </p:nvSpPr>
        <p:spPr>
          <a:xfrm>
            <a:off x="160164" y="1123195"/>
            <a:ext cx="8817796" cy="910243"/>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都道府県がん診療連携拠点病院として、他の医療機関と連携し、府域のがん医療の質の向上を図る</a:t>
            </a:r>
          </a:p>
          <a:p>
            <a:r>
              <a:rPr kumimoji="1" lang="ja-JP" altLang="en-US" sz="1400" dirty="0">
                <a:latin typeface="Meiryo UI" panose="020B0604030504040204" pitchFamily="50" charset="-128"/>
                <a:ea typeface="Meiryo UI" panose="020B0604030504040204" pitchFamily="50" charset="-128"/>
              </a:rPr>
              <a:t>　・ 特定機能病院として、低侵襲医療や高精度放射線治療等の高度先進医療を提供するとともに、がんに関する調査や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新たな診断・治療方法の研究・開発・国際貢献に取り組む</a:t>
            </a:r>
            <a:endParaRPr kumimoji="1" lang="en-US" altLang="ja-JP" sz="1400" dirty="0">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3370C2CB-BA13-4770-AF1C-3687CA20522E}"/>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6EEFC99-5E08-4E67-98CE-49D729A5350E}"/>
              </a:ext>
            </a:extLst>
          </p:cNvPr>
          <p:cNvPicPr>
            <a:picLocks noChangeAspect="1"/>
          </p:cNvPicPr>
          <p:nvPr/>
        </p:nvPicPr>
        <p:blipFill>
          <a:blip r:embed="rId2"/>
          <a:stretch>
            <a:fillRect/>
          </a:stretch>
        </p:blipFill>
        <p:spPr>
          <a:xfrm>
            <a:off x="79260" y="2285992"/>
            <a:ext cx="896190" cy="4255377"/>
          </a:xfrm>
          <a:prstGeom prst="rect">
            <a:avLst/>
          </a:prstGeom>
        </p:spPr>
      </p:pic>
    </p:spTree>
    <p:extLst>
      <p:ext uri="{BB962C8B-B14F-4D97-AF65-F5344CB8AC3E}">
        <p14:creationId xmlns:p14="http://schemas.microsoft.com/office/powerpoint/2010/main" val="4249163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A7A9-D559-7194-72BF-52F30AF0792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733D1B-4CB4-D975-CFD6-35D93BA3AA6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261E24FA-9356-CC70-97A5-124CB8B820B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14DC856C-98C6-9B5C-36F7-2441E5CD2D1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6ACAE5C8-DF69-8C6E-E438-97EF1AFAE949}"/>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20" name="テキスト ボックス 19">
            <a:extLst>
              <a:ext uri="{FF2B5EF4-FFF2-40B4-BE49-F238E27FC236}">
                <a16:creationId xmlns:a16="http://schemas.microsoft.com/office/drawing/2014/main" id="{6BC62F86-882F-F3C7-2FE6-C419E456E658}"/>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施設基準の届出・各種加算の算定状況を整理し、新たに届出可能な施設基準がないか、更なる算定余地がないか精査する。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486830A-D25B-BAB8-CBE3-0A052BF84330}"/>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64</a:t>
            </a:r>
          </a:p>
        </p:txBody>
      </p:sp>
      <p:sp>
        <p:nvSpPr>
          <p:cNvPr id="7" name="テキスト ボックス 6">
            <a:extLst>
              <a:ext uri="{FF2B5EF4-FFF2-40B4-BE49-F238E27FC236}">
                <a16:creationId xmlns:a16="http://schemas.microsoft.com/office/drawing/2014/main" id="{4692A8A0-0B30-A4C1-56D8-593A9D36CD55}"/>
              </a:ext>
            </a:extLst>
          </p:cNvPr>
          <p:cNvSpPr txBox="1"/>
          <p:nvPr/>
        </p:nvSpPr>
        <p:spPr>
          <a:xfrm>
            <a:off x="85134" y="1872572"/>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センター内の協議・検討状況</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既に算定している診療報酬と新規で算定強化を図る診療報酬に分類分けし、それぞれの改善策を検討している。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診療報酬の担当部署ごとに医事</a:t>
            </a:r>
            <a:r>
              <a:rPr kumimoji="1" lang="en-US" altLang="ja-JP" sz="1200" dirty="0">
                <a:latin typeface="Meiryo UI" panose="020B0604030504040204" pitchFamily="50" charset="-128"/>
                <a:ea typeface="Meiryo UI" panose="020B0604030504040204" pitchFamily="50" charset="-128"/>
              </a:rPr>
              <a:t>G</a:t>
            </a:r>
            <a:r>
              <a:rPr kumimoji="1" lang="ja-JP" altLang="en-US" sz="1200" dirty="0">
                <a:latin typeface="Meiryo UI" panose="020B0604030504040204" pitchFamily="50" charset="-128"/>
                <a:ea typeface="Meiryo UI" panose="020B0604030504040204" pitchFamily="50" charset="-128"/>
              </a:rPr>
              <a:t>と協力体制を図り、各診療報酬に係る詳細分析、協議・検討を実施したうえで、改善策を講じている。</a:t>
            </a:r>
            <a:endParaRPr kumimoji="1"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BC95BE0-2C83-4CD7-A37E-63EFA674331B}"/>
              </a:ext>
            </a:extLst>
          </p:cNvPr>
          <p:cNvSpPr txBox="1"/>
          <p:nvPr/>
        </p:nvSpPr>
        <p:spPr>
          <a:xfrm>
            <a:off x="85134" y="2663413"/>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具体的な取組による改善取組目標額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具体的な取組の結果、以下の通り改善取組目標額を見込む。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6194421D-43AF-0113-5C1B-8D2FE228A322}"/>
              </a:ext>
            </a:extLst>
          </p:cNvPr>
          <p:cNvGraphicFramePr>
            <a:graphicFrameLocks noGrp="1"/>
          </p:cNvGraphicFramePr>
          <p:nvPr>
            <p:extLst>
              <p:ext uri="{D42A27DB-BD31-4B8C-83A1-F6EECF244321}">
                <p14:modId xmlns:p14="http://schemas.microsoft.com/office/powerpoint/2010/main" val="1769543137"/>
              </p:ext>
            </p:extLst>
          </p:nvPr>
        </p:nvGraphicFramePr>
        <p:xfrm>
          <a:off x="162000" y="3212508"/>
          <a:ext cx="8820000" cy="3312000"/>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4320000">
                  <a:extLst>
                    <a:ext uri="{9D8B030D-6E8A-4147-A177-3AD203B41FA5}">
                      <a16:colId xmlns:a16="http://schemas.microsoft.com/office/drawing/2014/main" val="3188298473"/>
                    </a:ext>
                  </a:extLst>
                </a:gridCol>
                <a:gridCol w="576000">
                  <a:extLst>
                    <a:ext uri="{9D8B030D-6E8A-4147-A177-3AD203B41FA5}">
                      <a16:colId xmlns:a16="http://schemas.microsoft.com/office/drawing/2014/main" val="878223047"/>
                    </a:ext>
                  </a:extLst>
                </a:gridCol>
                <a:gridCol w="576000">
                  <a:extLst>
                    <a:ext uri="{9D8B030D-6E8A-4147-A177-3AD203B41FA5}">
                      <a16:colId xmlns:a16="http://schemas.microsoft.com/office/drawing/2014/main" val="422241363"/>
                    </a:ext>
                  </a:extLst>
                </a:gridCol>
                <a:gridCol w="576000">
                  <a:extLst>
                    <a:ext uri="{9D8B030D-6E8A-4147-A177-3AD203B41FA5}">
                      <a16:colId xmlns:a16="http://schemas.microsoft.com/office/drawing/2014/main" val="1884991970"/>
                    </a:ext>
                  </a:extLst>
                </a:gridCol>
                <a:gridCol w="576000">
                  <a:extLst>
                    <a:ext uri="{9D8B030D-6E8A-4147-A177-3AD203B41FA5}">
                      <a16:colId xmlns:a16="http://schemas.microsoft.com/office/drawing/2014/main" val="1108233497"/>
                    </a:ext>
                  </a:extLst>
                </a:gridCol>
                <a:gridCol w="576000">
                  <a:extLst>
                    <a:ext uri="{9D8B030D-6E8A-4147-A177-3AD203B41FA5}">
                      <a16:colId xmlns:a16="http://schemas.microsoft.com/office/drawing/2014/main" val="3453234629"/>
                    </a:ext>
                  </a:extLst>
                </a:gridCol>
                <a:gridCol w="576000">
                  <a:extLst>
                    <a:ext uri="{9D8B030D-6E8A-4147-A177-3AD203B41FA5}">
                      <a16:colId xmlns:a16="http://schemas.microsoft.com/office/drawing/2014/main" val="2341418725"/>
                    </a:ext>
                  </a:extLst>
                </a:gridCol>
                <a:gridCol w="576000">
                  <a:extLst>
                    <a:ext uri="{9D8B030D-6E8A-4147-A177-3AD203B41FA5}">
                      <a16:colId xmlns:a16="http://schemas.microsoft.com/office/drawing/2014/main" val="264964434"/>
                    </a:ext>
                  </a:extLst>
                </a:gridCol>
              </a:tblGrid>
              <a:tr h="41400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A</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既に算定しており、追加の投資なく、さらに増収が期待できる項目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6,237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24,867</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24,867</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24,867</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24,867</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24,867</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B</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既に算定しているが、さらに増収を図っていくためには、追加の投資が必要な項目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10,352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C</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追加の投資が必要なく、新規で算定をしていくことが可能な項目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15,011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15,011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15,011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15,011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15,011</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D</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新規で算定をしていくためには、追加投資が必要な項目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90,955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E</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現状水準が妥当であり現状維持と判断した項目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414000">
                <a:tc>
                  <a:txBody>
                    <a:bodyPr/>
                    <a:lstStyle/>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上記</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6,243</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141,185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141,185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141,185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141,185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Calibri" panose="020F0502020204030204" pitchFamily="34" charset="0"/>
                        </a:rPr>
                        <a:t>141,185</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F</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検討を行ったが、新規での算定は不可能、非効率と判断した項目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9" name="四角形: 角を丸くする 8">
            <a:extLst>
              <a:ext uri="{FF2B5EF4-FFF2-40B4-BE49-F238E27FC236}">
                <a16:creationId xmlns:a16="http://schemas.microsoft.com/office/drawing/2014/main" id="{1895A982-C28D-9580-5BC4-E568338FF76C}"/>
              </a:ext>
            </a:extLst>
          </p:cNvPr>
          <p:cNvSpPr/>
          <p:nvPr/>
        </p:nvSpPr>
        <p:spPr>
          <a:xfrm>
            <a:off x="51688" y="3067029"/>
            <a:ext cx="362922"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0" name="テキスト ボックス 9">
            <a:extLst>
              <a:ext uri="{FF2B5EF4-FFF2-40B4-BE49-F238E27FC236}">
                <a16:creationId xmlns:a16="http://schemas.microsoft.com/office/drawing/2014/main" id="{7AE1B4D4-7875-CFDD-B7FC-8907DB8EE635}"/>
              </a:ext>
            </a:extLst>
          </p:cNvPr>
          <p:cNvSpPr txBox="1"/>
          <p:nvPr/>
        </p:nvSpPr>
        <p:spPr>
          <a:xfrm>
            <a:off x="7858412" y="2951469"/>
            <a:ext cx="112295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14591972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3EFE-A971-2183-CC96-B43BB04934CD}"/>
            </a:ext>
          </a:extLst>
        </p:cNvPr>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8B457AD9-2F61-CA43-F0CB-AC5059B11D73}"/>
              </a:ext>
            </a:extLst>
          </p:cNvPr>
          <p:cNvGraphicFramePr>
            <a:graphicFrameLocks noGrp="1"/>
          </p:cNvGraphicFramePr>
          <p:nvPr>
            <p:extLst>
              <p:ext uri="{D42A27DB-BD31-4B8C-83A1-F6EECF244321}">
                <p14:modId xmlns:p14="http://schemas.microsoft.com/office/powerpoint/2010/main" val="4171125105"/>
              </p:ext>
            </p:extLst>
          </p:nvPr>
        </p:nvGraphicFramePr>
        <p:xfrm>
          <a:off x="126000" y="2293628"/>
          <a:ext cx="8892000" cy="4514635"/>
        </p:xfrm>
        <a:graphic>
          <a:graphicData uri="http://schemas.openxmlformats.org/drawingml/2006/table">
            <a:tbl>
              <a:tblPr firstRow="1" bandRow="1">
                <a:tableStyleId>{2D5ABB26-0587-4C30-8999-92F81FD0307C}</a:tableStyleId>
              </a:tblPr>
              <a:tblGrid>
                <a:gridCol w="1800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672000">
                  <a:extLst>
                    <a:ext uri="{9D8B030D-6E8A-4147-A177-3AD203B41FA5}">
                      <a16:colId xmlns:a16="http://schemas.microsoft.com/office/drawing/2014/main" val="561421578"/>
                    </a:ext>
                  </a:extLst>
                </a:gridCol>
                <a:gridCol w="1980000">
                  <a:extLst>
                    <a:ext uri="{9D8B030D-6E8A-4147-A177-3AD203B41FA5}">
                      <a16:colId xmlns:a16="http://schemas.microsoft.com/office/drawing/2014/main" val="795060188"/>
                    </a:ext>
                  </a:extLst>
                </a:gridCol>
              </a:tblGrid>
              <a:tr h="234786">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533606">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検査委託費</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医事</a:t>
                      </a:r>
                      <a:r>
                        <a:rPr kumimoji="1" lang="en-US" altLang="ja-JP" sz="1050" dirty="0">
                          <a:solidFill>
                            <a:schemeClr val="tx1"/>
                          </a:solidFill>
                          <a:latin typeface="Meiryo UI" panose="020B0604030504040204" pitchFamily="50" charset="-128"/>
                          <a:ea typeface="Meiryo UI" panose="020B0604030504040204" pitchFamily="50" charset="-128"/>
                        </a:rPr>
                        <a:t>G</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検査委託費の単品単価を見直すため、単品単価の</a:t>
                      </a:r>
                      <a:r>
                        <a:rPr kumimoji="1" lang="en-US" altLang="ja-JP" sz="1050" dirty="0">
                          <a:solidFill>
                            <a:schemeClr val="tx1"/>
                          </a:solidFill>
                          <a:latin typeface="Meiryo UI" panose="020B0604030504040204" pitchFamily="50" charset="-128"/>
                          <a:ea typeface="Meiryo UI" panose="020B0604030504040204" pitchFamily="50" charset="-128"/>
                        </a:rPr>
                        <a:t>BM</a:t>
                      </a:r>
                      <a:r>
                        <a:rPr kumimoji="1" lang="ja-JP" altLang="en-US" sz="1050" dirty="0">
                          <a:solidFill>
                            <a:schemeClr val="tx1"/>
                          </a:solidFill>
                          <a:latin typeface="Meiryo UI" panose="020B0604030504040204" pitchFamily="50" charset="-128"/>
                          <a:ea typeface="Meiryo UI" panose="020B0604030504040204" pitchFamily="50" charset="-128"/>
                        </a:rPr>
                        <a:t>との比較を実施。</a:t>
                      </a: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単品単価</a:t>
                      </a:r>
                      <a:r>
                        <a:rPr kumimoji="1" lang="en-US" altLang="ja-JP" sz="1050" dirty="0">
                          <a:solidFill>
                            <a:schemeClr val="tx1"/>
                          </a:solidFill>
                          <a:latin typeface="Meiryo UI" panose="020B0604030504040204" pitchFamily="50" charset="-128"/>
                          <a:ea typeface="Meiryo UI" panose="020B0604030504040204" pitchFamily="50" charset="-128"/>
                        </a:rPr>
                        <a:t>BM</a:t>
                      </a:r>
                      <a:r>
                        <a:rPr kumimoji="1" lang="ja-JP" altLang="en-US" sz="1050" dirty="0">
                          <a:solidFill>
                            <a:schemeClr val="tx1"/>
                          </a:solidFill>
                          <a:latin typeface="Meiryo UI" panose="020B0604030504040204" pitchFamily="50" charset="-128"/>
                          <a:ea typeface="Meiryo UI" panose="020B0604030504040204" pitchFamily="50" charset="-128"/>
                        </a:rPr>
                        <a:t>をもとに、契約企業との価格見直しを図る。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年度随意契約～</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r h="683015">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給食委託費</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栄養科・総務</a:t>
                      </a:r>
                      <a:r>
                        <a:rPr kumimoji="1" lang="en-US" altLang="ja-JP" sz="1050" dirty="0">
                          <a:solidFill>
                            <a:schemeClr val="tx1"/>
                          </a:solidFill>
                          <a:latin typeface="Meiryo UI" panose="020B0604030504040204" pitchFamily="50" charset="-128"/>
                          <a:ea typeface="Meiryo UI" panose="020B0604030504040204" pitchFamily="50" charset="-128"/>
                        </a:rPr>
                        <a:t>G</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現行契約において、過剰仕様になっている点を栄養科と総務</a:t>
                      </a:r>
                      <a:r>
                        <a:rPr kumimoji="1" lang="en-US" altLang="ja-JP" sz="1050" dirty="0">
                          <a:solidFill>
                            <a:schemeClr val="tx1"/>
                          </a:solidFill>
                          <a:latin typeface="Meiryo UI" panose="020B0604030504040204" pitchFamily="50" charset="-128"/>
                          <a:ea typeface="Meiryo UI" panose="020B0604030504040204" pitchFamily="50" charset="-128"/>
                        </a:rPr>
                        <a:t>G</a:t>
                      </a:r>
                      <a:r>
                        <a:rPr kumimoji="1" lang="ja-JP" altLang="en-US" sz="1050" dirty="0">
                          <a:solidFill>
                            <a:schemeClr val="tx1"/>
                          </a:solidFill>
                          <a:latin typeface="Meiryo UI" panose="020B0604030504040204" pitchFamily="50" charset="-128"/>
                          <a:ea typeface="Meiryo UI" panose="020B0604030504040204" pitchFamily="50" charset="-128"/>
                        </a:rPr>
                        <a:t>にて洗い出し、契約企業と見直し余地を協議。</a:t>
                      </a: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過剰仕様となっている内容を見直し、令和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月の契約更新時に、契約単価の低減を図る</a:t>
                      </a:r>
                      <a:r>
                        <a:rPr kumimoji="1" lang="ja-JP" altLang="en-US" sz="1050" strike="noStrike" dirty="0">
                          <a:solidFill>
                            <a:schemeClr val="tx1"/>
                          </a:solidFill>
                          <a:latin typeface="Meiryo UI" panose="020B0604030504040204" pitchFamily="50" charset="-128"/>
                          <a:ea typeface="Meiryo UI" panose="020B0604030504040204" pitchFamily="50" charset="-128"/>
                        </a:rPr>
                        <a:t>ことができた。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年度入札～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910469328"/>
                  </a:ext>
                </a:extLst>
              </a:tr>
              <a:tr h="683015">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r>
                        <a:rPr kumimoji="1" lang="en-US" altLang="ja-JP" sz="1050" dirty="0">
                          <a:solidFill>
                            <a:schemeClr val="tx1"/>
                          </a:solidFill>
                          <a:latin typeface="Meiryo UI" panose="020B0604030504040204" pitchFamily="50" charset="-128"/>
                          <a:ea typeface="Meiryo UI" panose="020B0604030504040204" pitchFamily="50" charset="-128"/>
                        </a:rPr>
                        <a:t>G</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現行契約において、過剰仕様になっている点を洗い出し、仕様の見直し余地を検討中。</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9</a:t>
                      </a:r>
                      <a:r>
                        <a:rPr kumimoji="1" lang="ja-JP" altLang="en-US" sz="1050" dirty="0">
                          <a:solidFill>
                            <a:schemeClr val="tx1"/>
                          </a:solidFill>
                          <a:latin typeface="Meiryo UI" panose="020B0604030504040204" pitchFamily="50" charset="-128"/>
                          <a:ea typeface="Meiryo UI" panose="020B0604030504040204" pitchFamily="50" charset="-128"/>
                        </a:rPr>
                        <a:t>年度の入札時に、清掃範囲の見直しによる契約単価の低減を図ることが</a:t>
                      </a:r>
                      <a:r>
                        <a:rPr kumimoji="1" lang="ja-JP" altLang="en-US" sz="1050" strike="noStrike" dirty="0">
                          <a:solidFill>
                            <a:schemeClr val="tx1"/>
                          </a:solidFill>
                          <a:latin typeface="Meiryo UI" panose="020B0604030504040204" pitchFamily="50" charset="-128"/>
                          <a:ea typeface="Meiryo UI" panose="020B0604030504040204" pitchFamily="50" charset="-128"/>
                        </a:rPr>
                        <a:t>できるよう準備を進めている状況。</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p>
                    <a:p>
                      <a:pPr algn="l"/>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年度入札～</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40117397"/>
                  </a:ext>
                </a:extLst>
              </a:tr>
              <a:tr h="514135">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施設保全</a:t>
                      </a:r>
                      <a:r>
                        <a:rPr kumimoji="1" lang="en-US" altLang="ja-JP" sz="1050" dirty="0">
                          <a:solidFill>
                            <a:schemeClr val="tx1"/>
                          </a:solidFill>
                          <a:latin typeface="Meiryo UI" panose="020B0604030504040204" pitchFamily="50" charset="-128"/>
                          <a:ea typeface="Meiryo UI" panose="020B0604030504040204" pitchFamily="50" charset="-128"/>
                        </a:rPr>
                        <a:t>G</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9</a:t>
                      </a:r>
                      <a:r>
                        <a:rPr kumimoji="1" lang="ja-JP" altLang="en-US" sz="1050" dirty="0">
                          <a:solidFill>
                            <a:schemeClr val="tx1"/>
                          </a:solidFill>
                          <a:latin typeface="Meiryo UI" panose="020B0604030504040204" pitchFamily="50" charset="-128"/>
                          <a:ea typeface="Meiryo UI" panose="020B0604030504040204" pitchFamily="50" charset="-128"/>
                        </a:rPr>
                        <a:t>年度からの契約更新（入札）に向けて、複数社の見積を取得し、予定入札価格の見直しを図る。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p>
                    <a:p>
                      <a:pPr algn="l"/>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9</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年度入札～</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4520907"/>
                  </a:ext>
                </a:extLst>
              </a:tr>
              <a:tr h="533606">
                <a:tc>
                  <a:txBody>
                    <a:bodyPr/>
                    <a:lstStyle/>
                    <a:p>
                      <a:pPr algn="ctr"/>
                      <a:r>
                        <a:rPr kumimoji="1" lang="zh-TW" altLang="en-US" sz="1050" dirty="0">
                          <a:solidFill>
                            <a:schemeClr val="tx1"/>
                          </a:solidFill>
                          <a:latin typeface="Meiryo UI" panose="020B0604030504040204" pitchFamily="50" charset="-128"/>
                          <a:ea typeface="Meiryo UI" panose="020B0604030504040204" pitchFamily="50" charset="-128"/>
                        </a:rPr>
                        <a:t>産業廃棄物処理</a:t>
                      </a:r>
                      <a:endParaRPr kumimoji="1" lang="en-US" altLang="zh-TW" sz="1050" dirty="0">
                        <a:solidFill>
                          <a:schemeClr val="tx1"/>
                        </a:solidFill>
                        <a:latin typeface="Meiryo UI" panose="020B0604030504040204" pitchFamily="50" charset="-128"/>
                        <a:ea typeface="Meiryo UI" panose="020B0604030504040204" pitchFamily="50" charset="-128"/>
                      </a:endParaRPr>
                    </a:p>
                    <a:p>
                      <a:pPr algn="ctr"/>
                      <a:r>
                        <a:rPr kumimoji="1" lang="zh-TW" altLang="en-US" sz="1050" dirty="0">
                          <a:solidFill>
                            <a:schemeClr val="tx1"/>
                          </a:solidFill>
                          <a:latin typeface="Meiryo UI" panose="020B0604030504040204" pitchFamily="50" charset="-128"/>
                          <a:ea typeface="Meiryo UI" panose="020B0604030504040204" pitchFamily="50" charset="-128"/>
                        </a:rPr>
                        <a:t>委託</a:t>
                      </a:r>
                      <a:r>
                        <a:rPr kumimoji="1" lang="ja-JP" altLang="en-US" sz="1050" dirty="0">
                          <a:solidFill>
                            <a:schemeClr val="tx1"/>
                          </a:solidFill>
                          <a:latin typeface="Meiryo UI" panose="020B0604030504040204" pitchFamily="50" charset="-128"/>
                          <a:ea typeface="Meiryo UI" panose="020B0604030504040204" pitchFamily="50" charset="-128"/>
                        </a:rPr>
                        <a:t>費</a:t>
                      </a:r>
                      <a:endParaRPr kumimoji="1" lang="zh-TW"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施設保全</a:t>
                      </a: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dirty="0">
                          <a:solidFill>
                            <a:schemeClr val="tx1"/>
                          </a:solidFill>
                          <a:latin typeface="Meiryo UI" panose="020B0604030504040204" pitchFamily="50" charset="-128"/>
                          <a:ea typeface="Meiryo UI" panose="020B0604030504040204" pitchFamily="50" charset="-128"/>
                        </a:rPr>
                        <a:t>R7</a:t>
                      </a:r>
                      <a:r>
                        <a:rPr kumimoji="1" lang="ja-JP" altLang="en-US" sz="1050" dirty="0">
                          <a:solidFill>
                            <a:schemeClr val="tx1"/>
                          </a:solidFill>
                          <a:latin typeface="Meiryo UI" panose="020B0604030504040204" pitchFamily="50" charset="-128"/>
                          <a:ea typeface="Meiryo UI" panose="020B0604030504040204" pitchFamily="50" charset="-128"/>
                        </a:rPr>
                        <a:t>年度からの契約更新（入札）に向けて、複数社の見積を取得し、予定入札価格の見直しを実施。その結果、契約単価の低減を図ることができた。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年度入札～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357491897"/>
                  </a:ext>
                </a:extLst>
              </a:tr>
              <a:tr h="533606">
                <a:tc>
                  <a:txBody>
                    <a:bodyPr/>
                    <a:lstStyle/>
                    <a:p>
                      <a:pPr algn="ctr"/>
                      <a:r>
                        <a:rPr kumimoji="1" lang="zh-TW" altLang="en-US" sz="1050" dirty="0">
                          <a:solidFill>
                            <a:schemeClr val="tx1"/>
                          </a:solidFill>
                          <a:latin typeface="Meiryo UI" panose="020B0604030504040204" pitchFamily="50" charset="-128"/>
                          <a:ea typeface="Meiryo UI" panose="020B0604030504040204" pitchFamily="50" charset="-128"/>
                        </a:rPr>
                        <a:t>感染性廃棄物処理</a:t>
                      </a:r>
                      <a:endParaRPr kumimoji="1" lang="en-US" altLang="zh-TW" sz="1050" dirty="0">
                        <a:solidFill>
                          <a:schemeClr val="tx1"/>
                        </a:solidFill>
                        <a:latin typeface="Meiryo UI" panose="020B0604030504040204" pitchFamily="50" charset="-128"/>
                        <a:ea typeface="Meiryo UI" panose="020B0604030504040204" pitchFamily="50" charset="-128"/>
                      </a:endParaRPr>
                    </a:p>
                    <a:p>
                      <a:pPr algn="ctr"/>
                      <a:r>
                        <a:rPr kumimoji="1" lang="zh-TW" altLang="en-US" sz="1050" dirty="0">
                          <a:solidFill>
                            <a:schemeClr val="tx1"/>
                          </a:solidFill>
                          <a:latin typeface="Meiryo UI" panose="020B0604030504040204" pitchFamily="50" charset="-128"/>
                          <a:ea typeface="Meiryo UI" panose="020B0604030504040204" pitchFamily="50" charset="-128"/>
                        </a:rPr>
                        <a:t>委託</a:t>
                      </a:r>
                      <a:r>
                        <a:rPr kumimoji="1" lang="ja-JP" altLang="en-US" sz="1050" dirty="0">
                          <a:solidFill>
                            <a:schemeClr val="tx1"/>
                          </a:solidFill>
                          <a:latin typeface="Meiryo UI" panose="020B0604030504040204" pitchFamily="50" charset="-128"/>
                          <a:ea typeface="Meiryo UI" panose="020B0604030504040204" pitchFamily="50" charset="-128"/>
                        </a:rPr>
                        <a:t>費</a:t>
                      </a:r>
                      <a:endParaRPr kumimoji="1" lang="zh-TW"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施設保全</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年度からの契約更新に向けて、複数社の見積を取得し、予定入札価格の見直しを実施。その結果、契約単価の低減を図ることができた。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年度入札～</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67823537"/>
                  </a:ext>
                </a:extLst>
              </a:tr>
              <a:tr h="533606">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医療ガス調達</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施設保全</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年度からの</a:t>
                      </a:r>
                      <a:r>
                        <a:rPr kumimoji="1" lang="zh-TW" altLang="en-US" sz="1050" dirty="0">
                          <a:solidFill>
                            <a:schemeClr val="tx1"/>
                          </a:solidFill>
                          <a:latin typeface="Meiryo UI" panose="020B0604030504040204" pitchFamily="50" charset="-128"/>
                          <a:ea typeface="Meiryo UI" panose="020B0604030504040204" pitchFamily="50" charset="-128"/>
                        </a:rPr>
                        <a:t>契約更新（入札）</a:t>
                      </a:r>
                      <a:r>
                        <a:rPr kumimoji="1" lang="ja-JP" altLang="en-US" sz="1050" dirty="0">
                          <a:solidFill>
                            <a:schemeClr val="tx1"/>
                          </a:solidFill>
                          <a:latin typeface="Meiryo UI" panose="020B0604030504040204" pitchFamily="50" charset="-128"/>
                          <a:ea typeface="Meiryo UI" panose="020B0604030504040204" pitchFamily="50" charset="-128"/>
                        </a:rPr>
                        <a:t>に向けて、今年度は、契約単価の</a:t>
                      </a:r>
                      <a:r>
                        <a:rPr kumimoji="1" lang="en-US" altLang="ja-JP" sz="1050" dirty="0">
                          <a:solidFill>
                            <a:schemeClr val="tx1"/>
                          </a:solidFill>
                          <a:latin typeface="Meiryo UI" panose="020B0604030504040204" pitchFamily="50" charset="-128"/>
                          <a:ea typeface="Meiryo UI" panose="020B0604030504040204" pitchFamily="50" charset="-128"/>
                        </a:rPr>
                        <a:t>BM</a:t>
                      </a:r>
                      <a:r>
                        <a:rPr kumimoji="1" lang="ja-JP" altLang="en-US" sz="1050" dirty="0">
                          <a:solidFill>
                            <a:schemeClr val="tx1"/>
                          </a:solidFill>
                          <a:latin typeface="Meiryo UI" panose="020B0604030504040204" pitchFamily="50" charset="-128"/>
                          <a:ea typeface="Meiryo UI" panose="020B0604030504040204" pitchFamily="50" charset="-128"/>
                        </a:rPr>
                        <a:t>比較などを行い予定入札価格の見直しを実施。その結果、契約総額の上昇を抑えることができた。</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年度入札～</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850742559"/>
                  </a:ext>
                </a:extLst>
              </a:tr>
            </a:tbl>
          </a:graphicData>
        </a:graphic>
      </p:graphicFrame>
      <p:sp>
        <p:nvSpPr>
          <p:cNvPr id="2" name="テキスト ボックス 1">
            <a:extLst>
              <a:ext uri="{FF2B5EF4-FFF2-40B4-BE49-F238E27FC236}">
                <a16:creationId xmlns:a16="http://schemas.microsoft.com/office/drawing/2014/main" id="{B11D26FB-3803-3178-A5C9-5E45D665C64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E155F64C-6D6F-EF57-A3A9-D94D3FE999C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4E239196-FEB4-6FA4-5A52-0F762468A27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E680769A-AB18-5058-80E3-26AC42093186}"/>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20" name="テキスト ボックス 19">
            <a:extLst>
              <a:ext uri="{FF2B5EF4-FFF2-40B4-BE49-F238E27FC236}">
                <a16:creationId xmlns:a16="http://schemas.microsoft.com/office/drawing/2014/main" id="{FC44EE3A-0F8E-DFE7-B827-1CFFA2D00A82}"/>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契約単価、差益率等のベンチマーク比較を行い、費用低減余地を精査する。</a:t>
            </a:r>
          </a:p>
          <a:p>
            <a:pPr>
              <a:lnSpc>
                <a:spcPct val="110000"/>
              </a:lnSpc>
            </a:pPr>
            <a:r>
              <a:rPr kumimoji="1" lang="ja-JP" altLang="en-US" sz="1200" dirty="0">
                <a:latin typeface="Meiryo UI" panose="020B0604030504040204" pitchFamily="50" charset="-128"/>
                <a:ea typeface="Meiryo UI" panose="020B0604030504040204" pitchFamily="50" charset="-128"/>
              </a:rPr>
              <a:t>・　コロナ禍を経て増嵩している要素、過剰仕様になっている要素を確認するため、委託費等の経年比較を行い、仕様の精査・見直しを実施する。</a:t>
            </a:r>
          </a:p>
          <a:p>
            <a:pPr>
              <a:lnSpc>
                <a:spcPct val="110000"/>
              </a:lnSpc>
            </a:pPr>
            <a:r>
              <a:rPr kumimoji="1" lang="ja-JP" altLang="en-US" sz="1200" dirty="0">
                <a:latin typeface="Meiryo UI" panose="020B0604030504040204" pitchFamily="50" charset="-128"/>
                <a:ea typeface="Meiryo UI" panose="020B0604030504040204" pitchFamily="50" charset="-128"/>
              </a:rPr>
              <a:t>・　委託費については、ベンチマークとの差分である改善余地を見据えつつ、契約の更新に合わせて改善を進めていく。</a:t>
            </a:r>
          </a:p>
        </p:txBody>
      </p:sp>
      <p:sp>
        <p:nvSpPr>
          <p:cNvPr id="30" name="テキスト ボックス 29">
            <a:extLst>
              <a:ext uri="{FF2B5EF4-FFF2-40B4-BE49-F238E27FC236}">
                <a16:creationId xmlns:a16="http://schemas.microsoft.com/office/drawing/2014/main" id="{7AB5BEDF-4CC0-642C-FB56-39E019E0A29B}"/>
              </a:ext>
            </a:extLst>
          </p:cNvPr>
          <p:cNvSpPr txBox="1"/>
          <p:nvPr/>
        </p:nvSpPr>
        <p:spPr>
          <a:xfrm>
            <a:off x="85134" y="663677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65</a:t>
            </a:r>
          </a:p>
        </p:txBody>
      </p:sp>
      <p:sp>
        <p:nvSpPr>
          <p:cNvPr id="7" name="テキスト ボックス 6">
            <a:extLst>
              <a:ext uri="{FF2B5EF4-FFF2-40B4-BE49-F238E27FC236}">
                <a16:creationId xmlns:a16="http://schemas.microsoft.com/office/drawing/2014/main" id="{D92D8F9B-009B-FD02-CC1B-2CC11B410925}"/>
              </a:ext>
            </a:extLst>
          </p:cNvPr>
          <p:cNvSpPr txBox="1"/>
          <p:nvPr/>
        </p:nvSpPr>
        <p:spPr>
          <a:xfrm>
            <a:off x="85134" y="1817708"/>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費用項目ごとに仕様書の見直し等を行い、費用低減に係る検討を実施。それぞれの項目に対する協議・検討内容は以下の通り。</a:t>
            </a: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FDC3CE60-24AD-5408-2C68-FC15FC709027}"/>
              </a:ext>
            </a:extLst>
          </p:cNvPr>
          <p:cNvSpPr/>
          <p:nvPr/>
        </p:nvSpPr>
        <p:spPr>
          <a:xfrm>
            <a:off x="172283" y="2591378"/>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7" name="四角形: 角を丸くする 16">
            <a:extLst>
              <a:ext uri="{FF2B5EF4-FFF2-40B4-BE49-F238E27FC236}">
                <a16:creationId xmlns:a16="http://schemas.microsoft.com/office/drawing/2014/main" id="{A6847930-C534-4967-8925-806284386513}"/>
              </a:ext>
            </a:extLst>
          </p:cNvPr>
          <p:cNvSpPr/>
          <p:nvPr/>
        </p:nvSpPr>
        <p:spPr>
          <a:xfrm>
            <a:off x="172283" y="3289676"/>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8" name="四角形: 角を丸くする 17">
            <a:extLst>
              <a:ext uri="{FF2B5EF4-FFF2-40B4-BE49-F238E27FC236}">
                <a16:creationId xmlns:a16="http://schemas.microsoft.com/office/drawing/2014/main" id="{C8C29004-8711-4804-BD2E-632CEDA679DD}"/>
              </a:ext>
            </a:extLst>
          </p:cNvPr>
          <p:cNvSpPr/>
          <p:nvPr/>
        </p:nvSpPr>
        <p:spPr>
          <a:xfrm>
            <a:off x="172283" y="3869589"/>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9" name="四角形: 角を丸くする 18">
            <a:extLst>
              <a:ext uri="{FF2B5EF4-FFF2-40B4-BE49-F238E27FC236}">
                <a16:creationId xmlns:a16="http://schemas.microsoft.com/office/drawing/2014/main" id="{52EB4187-07A9-4F3E-8C5E-AE6C85CE5633}"/>
              </a:ext>
            </a:extLst>
          </p:cNvPr>
          <p:cNvSpPr/>
          <p:nvPr/>
        </p:nvSpPr>
        <p:spPr>
          <a:xfrm>
            <a:off x="172283" y="4584509"/>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1" name="四角形: 角を丸くする 20">
            <a:extLst>
              <a:ext uri="{FF2B5EF4-FFF2-40B4-BE49-F238E27FC236}">
                <a16:creationId xmlns:a16="http://schemas.microsoft.com/office/drawing/2014/main" id="{005D9576-FB8D-4635-8FE6-12C8AA4D8968}"/>
              </a:ext>
            </a:extLst>
          </p:cNvPr>
          <p:cNvSpPr/>
          <p:nvPr/>
        </p:nvSpPr>
        <p:spPr>
          <a:xfrm>
            <a:off x="172283" y="5110080"/>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2" name="四角形: 角を丸くする 21">
            <a:extLst>
              <a:ext uri="{FF2B5EF4-FFF2-40B4-BE49-F238E27FC236}">
                <a16:creationId xmlns:a16="http://schemas.microsoft.com/office/drawing/2014/main" id="{57228FAC-54C1-4BDA-A339-35FFB4612C28}"/>
              </a:ext>
            </a:extLst>
          </p:cNvPr>
          <p:cNvSpPr/>
          <p:nvPr/>
        </p:nvSpPr>
        <p:spPr>
          <a:xfrm>
            <a:off x="172283" y="5684529"/>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3" name="四角形: 角を丸くする 22">
            <a:extLst>
              <a:ext uri="{FF2B5EF4-FFF2-40B4-BE49-F238E27FC236}">
                <a16:creationId xmlns:a16="http://schemas.microsoft.com/office/drawing/2014/main" id="{77E3C957-4932-442D-87FC-1712D5FB6AAD}"/>
              </a:ext>
            </a:extLst>
          </p:cNvPr>
          <p:cNvSpPr/>
          <p:nvPr/>
        </p:nvSpPr>
        <p:spPr>
          <a:xfrm>
            <a:off x="172283" y="6249307"/>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Tree>
    <p:extLst>
      <p:ext uri="{BB962C8B-B14F-4D97-AF65-F5344CB8AC3E}">
        <p14:creationId xmlns:p14="http://schemas.microsoft.com/office/powerpoint/2010/main" val="3636154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EF6FC-51FD-AB5C-4E44-EEAAAB69F34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6AAD38B-E17B-1076-A6C5-8241DE4A0A9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3A610F1F-9595-F141-2C2A-9E58AA70FE9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CF810AAC-ADE4-8EC1-65DA-8818B530054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1947B21B-46B2-2824-0316-2EF6B2CCB181}"/>
              </a:ext>
            </a:extLst>
          </p:cNvPr>
          <p:cNvSpPr txBox="1"/>
          <p:nvPr/>
        </p:nvSpPr>
        <p:spPr>
          <a:xfrm>
            <a:off x="85134" y="613191"/>
            <a:ext cx="588894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19" name="テキスト ボックス 18">
            <a:extLst>
              <a:ext uri="{FF2B5EF4-FFF2-40B4-BE49-F238E27FC236}">
                <a16:creationId xmlns:a16="http://schemas.microsoft.com/office/drawing/2014/main" id="{CF1F298C-50A1-58CB-FA20-5FF102079D43}"/>
              </a:ext>
            </a:extLst>
          </p:cNvPr>
          <p:cNvSpPr txBox="1"/>
          <p:nvPr/>
        </p:nvSpPr>
        <p:spPr>
          <a:xfrm>
            <a:off x="85134" y="939388"/>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上記の取り組みの結果、以下の通り改善</a:t>
            </a:r>
            <a:r>
              <a:rPr kumimoji="1" lang="zh-TW" altLang="en-US" sz="1200" dirty="0">
                <a:latin typeface="Meiryo UI" panose="020B0604030504040204" pitchFamily="50" charset="-128"/>
                <a:ea typeface="Meiryo UI" panose="020B0604030504040204" pitchFamily="50" charset="-128"/>
              </a:rPr>
              <a:t>取組目標</a:t>
            </a:r>
            <a:r>
              <a:rPr kumimoji="1" lang="ja-JP" altLang="en-US" sz="1200" dirty="0">
                <a:latin typeface="Meiryo UI" panose="020B0604030504040204" pitchFamily="50" charset="-128"/>
                <a:ea typeface="Meiryo UI" panose="020B0604030504040204" pitchFamily="50" charset="-128"/>
              </a:rPr>
              <a:t>額を見込む。</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E82B1EB7-E81F-DB3F-B7F6-87DDA73AE5F2}"/>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66</a:t>
            </a:r>
          </a:p>
        </p:txBody>
      </p:sp>
      <p:graphicFrame>
        <p:nvGraphicFramePr>
          <p:cNvPr id="10" name="表 9">
            <a:extLst>
              <a:ext uri="{FF2B5EF4-FFF2-40B4-BE49-F238E27FC236}">
                <a16:creationId xmlns:a16="http://schemas.microsoft.com/office/drawing/2014/main" id="{466C011A-EFCE-7B75-A8A7-B60D4C4365B0}"/>
              </a:ext>
            </a:extLst>
          </p:cNvPr>
          <p:cNvGraphicFramePr>
            <a:graphicFrameLocks noGrp="1"/>
          </p:cNvGraphicFramePr>
          <p:nvPr/>
        </p:nvGraphicFramePr>
        <p:xfrm>
          <a:off x="180000" y="1444334"/>
          <a:ext cx="8856000" cy="5010399"/>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672000">
                  <a:extLst>
                    <a:ext uri="{9D8B030D-6E8A-4147-A177-3AD203B41FA5}">
                      <a16:colId xmlns:a16="http://schemas.microsoft.com/office/drawing/2014/main" val="3188298473"/>
                    </a:ext>
                  </a:extLst>
                </a:gridCol>
                <a:gridCol w="684000">
                  <a:extLst>
                    <a:ext uri="{9D8B030D-6E8A-4147-A177-3AD203B41FA5}">
                      <a16:colId xmlns:a16="http://schemas.microsoft.com/office/drawing/2014/main" val="422241363"/>
                    </a:ext>
                  </a:extLst>
                </a:gridCol>
                <a:gridCol w="684000">
                  <a:extLst>
                    <a:ext uri="{9D8B030D-6E8A-4147-A177-3AD203B41FA5}">
                      <a16:colId xmlns:a16="http://schemas.microsoft.com/office/drawing/2014/main" val="1884991970"/>
                    </a:ext>
                  </a:extLst>
                </a:gridCol>
                <a:gridCol w="684000">
                  <a:extLst>
                    <a:ext uri="{9D8B030D-6E8A-4147-A177-3AD203B41FA5}">
                      <a16:colId xmlns:a16="http://schemas.microsoft.com/office/drawing/2014/main" val="1108233497"/>
                    </a:ext>
                  </a:extLst>
                </a:gridCol>
                <a:gridCol w="684000">
                  <a:extLst>
                    <a:ext uri="{9D8B030D-6E8A-4147-A177-3AD203B41FA5}">
                      <a16:colId xmlns:a16="http://schemas.microsoft.com/office/drawing/2014/main" val="3453234629"/>
                    </a:ext>
                  </a:extLst>
                </a:gridCol>
                <a:gridCol w="684000">
                  <a:extLst>
                    <a:ext uri="{9D8B030D-6E8A-4147-A177-3AD203B41FA5}">
                      <a16:colId xmlns:a16="http://schemas.microsoft.com/office/drawing/2014/main" val="2341418725"/>
                    </a:ext>
                  </a:extLst>
                </a:gridCol>
                <a:gridCol w="684000">
                  <a:extLst>
                    <a:ext uri="{9D8B030D-6E8A-4147-A177-3AD203B41FA5}">
                      <a16:colId xmlns:a16="http://schemas.microsoft.com/office/drawing/2014/main" val="264964434"/>
                    </a:ext>
                  </a:extLst>
                </a:gridCol>
              </a:tblGrid>
              <a:tr h="43200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検査品目ごとのベンチマークをもとに価格交渉を図る</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給食委託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仕様内容の見直しを行い契約単価の低減を図る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30,360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53,460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53,460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53,460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53,460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82763776"/>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清掃委託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清掃範囲の見直しによる契約単価の低減を図る</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滅菌委託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次期入札の際に、競争原理が働くように他企業への入札参加を促す</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468000">
                <a:tc>
                  <a:txBody>
                    <a:bodyPr/>
                    <a:lstStyle/>
                    <a:p>
                      <a:pPr algn="ctr" fontAlgn="ctr">
                        <a:buNone/>
                      </a:pP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産業廃棄物</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処理委託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50" dirty="0">
                          <a:solidFill>
                            <a:schemeClr val="tx1"/>
                          </a:solidFill>
                          <a:latin typeface="Meiryo UI" panose="020B0604030504040204" pitchFamily="50" charset="-128"/>
                          <a:ea typeface="Meiryo UI" panose="020B0604030504040204" pitchFamily="50" charset="-128"/>
                        </a:rPr>
                        <a:t> 複数社の見積を取得し</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契約単価の見直しを実現</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468000">
                <a:tc>
                  <a:txBody>
                    <a:bodyPr/>
                    <a:lstStyle/>
                    <a:p>
                      <a:pPr algn="ctr" fontAlgn="ctr">
                        <a:buNone/>
                      </a:pP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感染性廃棄物</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処理委託</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ja-JP" altLang="en-US" sz="1050" dirty="0">
                          <a:solidFill>
                            <a:schemeClr val="tx1"/>
                          </a:solidFill>
                          <a:latin typeface="Meiryo UI" panose="020B0604030504040204" pitchFamily="50" charset="-128"/>
                          <a:ea typeface="Meiryo UI" panose="020B0604030504040204" pitchFamily="50" charset="-128"/>
                        </a:rPr>
                        <a:t> 複数社の見積を取得し</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契約単価の見直しを実現</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77878840"/>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医療ガス調達</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次期入札の際に、</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BM</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比較による予定入札価格の見直しや競争</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原理が働くように他企業への入札参加を促す</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9584318"/>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電力</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契約期間が隣接する複数センター共同での入札により、複数社の</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入札参加を促進することで競争環境を醸成し、契約単価の引き下げ</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を図る（機構本部主導）</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30,818</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30,818</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30,818</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30,818</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30,818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1826843"/>
                  </a:ext>
                </a:extLst>
              </a:tr>
              <a:tr h="468000">
                <a:tc gridSpan="2">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pPr algn="ctr" fontAlgn="ctr">
                        <a:buNone/>
                      </a:pPr>
                      <a:endParaRPr lang="ja-JP" altLang="en-US" sz="100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10,000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84,031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108,156</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108,156</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108,156</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108,156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11" name="テキスト ボックス 10">
            <a:extLst>
              <a:ext uri="{FF2B5EF4-FFF2-40B4-BE49-F238E27FC236}">
                <a16:creationId xmlns:a16="http://schemas.microsoft.com/office/drawing/2014/main" id="{15E79547-BA8C-75B3-3A9D-BD03DB636CCF}"/>
              </a:ext>
            </a:extLst>
          </p:cNvPr>
          <p:cNvSpPr txBox="1"/>
          <p:nvPr/>
        </p:nvSpPr>
        <p:spPr>
          <a:xfrm>
            <a:off x="7907265" y="1177763"/>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6" name="四角形: 角を丸くする 5">
            <a:extLst>
              <a:ext uri="{FF2B5EF4-FFF2-40B4-BE49-F238E27FC236}">
                <a16:creationId xmlns:a16="http://schemas.microsoft.com/office/drawing/2014/main" id="{D6C3DB7F-B0C8-E88D-1341-307C07B29E74}"/>
              </a:ext>
            </a:extLst>
          </p:cNvPr>
          <p:cNvSpPr/>
          <p:nvPr/>
        </p:nvSpPr>
        <p:spPr>
          <a:xfrm>
            <a:off x="193935" y="1877833"/>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0" name="四角形: 角を丸くする 19">
            <a:extLst>
              <a:ext uri="{FF2B5EF4-FFF2-40B4-BE49-F238E27FC236}">
                <a16:creationId xmlns:a16="http://schemas.microsoft.com/office/drawing/2014/main" id="{B4D76488-285D-4F0F-AA9B-CBD2532617F4}"/>
              </a:ext>
            </a:extLst>
          </p:cNvPr>
          <p:cNvSpPr/>
          <p:nvPr/>
        </p:nvSpPr>
        <p:spPr>
          <a:xfrm>
            <a:off x="193935" y="5022552"/>
            <a:ext cx="30945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8" name="四角形: 角を丸くする 17">
            <a:extLst>
              <a:ext uri="{FF2B5EF4-FFF2-40B4-BE49-F238E27FC236}">
                <a16:creationId xmlns:a16="http://schemas.microsoft.com/office/drawing/2014/main" id="{CF979D22-3EC0-44BF-AE69-0CD1680A7C23}"/>
              </a:ext>
            </a:extLst>
          </p:cNvPr>
          <p:cNvSpPr/>
          <p:nvPr/>
        </p:nvSpPr>
        <p:spPr>
          <a:xfrm>
            <a:off x="193935" y="2346180"/>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1" name="四角形: 角を丸くする 20">
            <a:extLst>
              <a:ext uri="{FF2B5EF4-FFF2-40B4-BE49-F238E27FC236}">
                <a16:creationId xmlns:a16="http://schemas.microsoft.com/office/drawing/2014/main" id="{D06F02DA-01BC-4A73-A1A6-F7D14ABCDD5A}"/>
              </a:ext>
            </a:extLst>
          </p:cNvPr>
          <p:cNvSpPr/>
          <p:nvPr/>
        </p:nvSpPr>
        <p:spPr>
          <a:xfrm>
            <a:off x="193935" y="2794515"/>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2" name="四角形: 角を丸くする 21">
            <a:extLst>
              <a:ext uri="{FF2B5EF4-FFF2-40B4-BE49-F238E27FC236}">
                <a16:creationId xmlns:a16="http://schemas.microsoft.com/office/drawing/2014/main" id="{3E542726-5B60-4280-85D6-9D260CF1B081}"/>
              </a:ext>
            </a:extLst>
          </p:cNvPr>
          <p:cNvSpPr/>
          <p:nvPr/>
        </p:nvSpPr>
        <p:spPr>
          <a:xfrm>
            <a:off x="193935" y="3291503"/>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3" name="四角形: 角を丸くする 22">
            <a:extLst>
              <a:ext uri="{FF2B5EF4-FFF2-40B4-BE49-F238E27FC236}">
                <a16:creationId xmlns:a16="http://schemas.microsoft.com/office/drawing/2014/main" id="{418B05A9-8321-4B47-B4DE-8E49F9E14377}"/>
              </a:ext>
            </a:extLst>
          </p:cNvPr>
          <p:cNvSpPr/>
          <p:nvPr/>
        </p:nvSpPr>
        <p:spPr>
          <a:xfrm>
            <a:off x="193935" y="3720910"/>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24" name="四角形: 角を丸くする 23">
            <a:extLst>
              <a:ext uri="{FF2B5EF4-FFF2-40B4-BE49-F238E27FC236}">
                <a16:creationId xmlns:a16="http://schemas.microsoft.com/office/drawing/2014/main" id="{2F54A7B1-FFAF-443B-9A9A-F8A8DFCC7375}"/>
              </a:ext>
            </a:extLst>
          </p:cNvPr>
          <p:cNvSpPr/>
          <p:nvPr/>
        </p:nvSpPr>
        <p:spPr>
          <a:xfrm>
            <a:off x="193935" y="4380523"/>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7" name="四角形: 角を丸くする 16">
            <a:extLst>
              <a:ext uri="{FF2B5EF4-FFF2-40B4-BE49-F238E27FC236}">
                <a16:creationId xmlns:a16="http://schemas.microsoft.com/office/drawing/2014/main" id="{435DAC64-F6DD-4F86-BCED-8FD76B5747CE}"/>
              </a:ext>
            </a:extLst>
          </p:cNvPr>
          <p:cNvSpPr/>
          <p:nvPr/>
        </p:nvSpPr>
        <p:spPr>
          <a:xfrm>
            <a:off x="184410" y="5498802"/>
            <a:ext cx="30945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4864561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49F08-AE79-C54A-F94C-2EB6519F72F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FECF102-1ECC-0979-C6AB-190C157248C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712C9E36-9630-7DD7-750D-38E12F8B175D}"/>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46C1799C-5EB4-9CEC-74CB-2731752E0F5F}"/>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E08E6DFE-98E1-436F-6B0C-060C7A8BD600}"/>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ベッドコントロールの見直し</a:t>
            </a:r>
          </a:p>
        </p:txBody>
      </p:sp>
      <p:sp>
        <p:nvSpPr>
          <p:cNvPr id="20" name="テキスト ボックス 19">
            <a:extLst>
              <a:ext uri="{FF2B5EF4-FFF2-40B4-BE49-F238E27FC236}">
                <a16:creationId xmlns:a16="http://schemas.microsoft.com/office/drawing/2014/main" id="{7444AA5A-6D17-F619-1C7E-0B08628C33D3}"/>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病床利用率を高水準、かつ、曜日の変動なく平準化できるベッドコントロール手法・仕組みを構築する。</a:t>
            </a:r>
          </a:p>
          <a:p>
            <a:pPr>
              <a:lnSpc>
                <a:spcPct val="110000"/>
              </a:lnSpc>
            </a:pPr>
            <a:r>
              <a:rPr kumimoji="1" lang="ja-JP" altLang="en-US" sz="1200" dirty="0">
                <a:latin typeface="Meiryo UI" panose="020B0604030504040204" pitchFamily="50" charset="-128"/>
                <a:ea typeface="Meiryo UI" panose="020B0604030504040204" pitchFamily="50" charset="-128"/>
              </a:rPr>
              <a:t>・　病床利用率を高水準、かつ、平準化するために、新規患者数の増加だけではなく、クリティカルパスの見直しと適応率の向上、入退院曜日の</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偏りの見直し、ベッドコントロールセンターの強化、入退院に係る権限と役割の見直しなどを検討する。</a:t>
            </a:r>
          </a:p>
        </p:txBody>
      </p:sp>
      <p:sp>
        <p:nvSpPr>
          <p:cNvPr id="30" name="テキスト ボックス 29">
            <a:extLst>
              <a:ext uri="{FF2B5EF4-FFF2-40B4-BE49-F238E27FC236}">
                <a16:creationId xmlns:a16="http://schemas.microsoft.com/office/drawing/2014/main" id="{E804F9E5-F667-90F9-3FB2-4D85AF657AE3}"/>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67</a:t>
            </a:r>
          </a:p>
        </p:txBody>
      </p:sp>
      <p:sp>
        <p:nvSpPr>
          <p:cNvPr id="7" name="テキスト ボックス 6">
            <a:extLst>
              <a:ext uri="{FF2B5EF4-FFF2-40B4-BE49-F238E27FC236}">
                <a16:creationId xmlns:a16="http://schemas.microsoft.com/office/drawing/2014/main" id="{A2D7C346-654E-D756-DB21-6C4AB96FCB47}"/>
              </a:ext>
            </a:extLst>
          </p:cNvPr>
          <p:cNvSpPr txBox="1"/>
          <p:nvPr/>
        </p:nvSpPr>
        <p:spPr>
          <a:xfrm>
            <a:off x="85134" y="1872572"/>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年度は病床利用率の底上げ策を講じ、</a:t>
            </a:r>
            <a:r>
              <a:rPr kumimoji="1" lang="en-US" altLang="ja-JP" sz="1200" dirty="0">
                <a:latin typeface="Meiryo UI" panose="020B0604030504040204" pitchFamily="50" charset="-128"/>
                <a:ea typeface="Meiryo UI" panose="020B0604030504040204" pitchFamily="50" charset="-128"/>
              </a:rPr>
              <a:t>R8</a:t>
            </a:r>
            <a:r>
              <a:rPr kumimoji="1" lang="ja-JP" altLang="en-US" sz="1200" dirty="0">
                <a:latin typeface="Meiryo UI" panose="020B0604030504040204" pitchFamily="50" charset="-128"/>
                <a:ea typeface="Meiryo UI" panose="020B0604030504040204" pitchFamily="50" charset="-128"/>
              </a:rPr>
              <a:t>年度より手術室</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室稼働に向けた根本的なベッドコントロールの見直しを図っていく。</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9B0421F7-B474-CF4A-80F6-2495C2987410}"/>
              </a:ext>
            </a:extLst>
          </p:cNvPr>
          <p:cNvSpPr txBox="1"/>
          <p:nvPr/>
        </p:nvSpPr>
        <p:spPr>
          <a:xfrm>
            <a:off x="85134" y="2377210"/>
            <a:ext cx="8991150" cy="478336"/>
          </a:xfrm>
          <a:prstGeom prst="rect">
            <a:avLst/>
          </a:prstGeom>
          <a:noFill/>
        </p:spPr>
        <p:txBody>
          <a:bodyPr wrap="square" rtlCol="0" anchor="t">
            <a:spAutoFit/>
          </a:bodyPr>
          <a:lstStyle/>
          <a:p>
            <a:pPr>
              <a:lnSpc>
                <a:spcPct val="1100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年度の病床利用率の底上げ策</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R7</a:t>
            </a:r>
            <a:r>
              <a:rPr kumimoji="1" lang="ja-JP" altLang="en-US" sz="1200" dirty="0">
                <a:latin typeface="Meiryo UI" panose="020B0604030504040204" pitchFamily="50" charset="-128"/>
                <a:ea typeface="Meiryo UI" panose="020B0604030504040204" pitchFamily="50" charset="-128"/>
              </a:rPr>
              <a:t>年度は、足元の病床利用率の底上げを図る必要があり、現行体制の中でスピーディーな対応が可能な施策を実施。</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93653442-9338-B438-1754-D2BDC5ADB55F}"/>
              </a:ext>
            </a:extLst>
          </p:cNvPr>
          <p:cNvGraphicFramePr>
            <a:graphicFrameLocks noGrp="1"/>
          </p:cNvGraphicFramePr>
          <p:nvPr>
            <p:extLst>
              <p:ext uri="{D42A27DB-BD31-4B8C-83A1-F6EECF244321}">
                <p14:modId xmlns:p14="http://schemas.microsoft.com/office/powerpoint/2010/main" val="3508070463"/>
              </p:ext>
            </p:extLst>
          </p:nvPr>
        </p:nvGraphicFramePr>
        <p:xfrm>
          <a:off x="126000" y="2871451"/>
          <a:ext cx="8928000" cy="3185393"/>
        </p:xfrm>
        <a:graphic>
          <a:graphicData uri="http://schemas.openxmlformats.org/drawingml/2006/table">
            <a:tbl>
              <a:tblPr firstRow="1" bandRow="1">
                <a:tableStyleId>{2D5ABB26-0587-4C30-8999-92F81FD0307C}</a:tableStyleId>
              </a:tblPr>
              <a:tblGrid>
                <a:gridCol w="1944000">
                  <a:extLst>
                    <a:ext uri="{9D8B030D-6E8A-4147-A177-3AD203B41FA5}">
                      <a16:colId xmlns:a16="http://schemas.microsoft.com/office/drawing/2014/main" val="1289735247"/>
                    </a:ext>
                  </a:extLst>
                </a:gridCol>
                <a:gridCol w="1260000">
                  <a:extLst>
                    <a:ext uri="{9D8B030D-6E8A-4147-A177-3AD203B41FA5}">
                      <a16:colId xmlns:a16="http://schemas.microsoft.com/office/drawing/2014/main" val="2252022619"/>
                    </a:ext>
                  </a:extLst>
                </a:gridCol>
                <a:gridCol w="3672000">
                  <a:extLst>
                    <a:ext uri="{9D8B030D-6E8A-4147-A177-3AD203B41FA5}">
                      <a16:colId xmlns:a16="http://schemas.microsoft.com/office/drawing/2014/main" val="561421578"/>
                    </a:ext>
                  </a:extLst>
                </a:gridCol>
                <a:gridCol w="2052000">
                  <a:extLst>
                    <a:ext uri="{9D8B030D-6E8A-4147-A177-3AD203B41FA5}">
                      <a16:colId xmlns:a16="http://schemas.microsoft.com/office/drawing/2014/main" val="795060188"/>
                    </a:ext>
                  </a:extLst>
                </a:gridCol>
              </a:tblGrid>
              <a:tr h="221366">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106658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診療科・病棟協働による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ベッドコントロールの見直し</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病院長・各部門</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indent="0">
                        <a:buFont typeface="Arial" panose="020B0604020202020204" pitchFamily="34" charset="0"/>
                        <a:buNone/>
                      </a:pP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病床利用率が低く、平均在院日数が短い診療科に対して、患者の状態に応じた平均在院日数の適正化を図るため、</a:t>
                      </a:r>
                      <a:r>
                        <a:rPr kumimoji="1" lang="en-US" altLang="ja-JP" sz="1050" dirty="0">
                          <a:solidFill>
                            <a:schemeClr val="tx1"/>
                          </a:solidFill>
                          <a:latin typeface="Meiryo UI" panose="020B0604030504040204" pitchFamily="50" charset="-128"/>
                          <a:ea typeface="Meiryo UI" panose="020B0604030504040204" pitchFamily="50" charset="-128"/>
                        </a:rPr>
                        <a:t>R7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月に病院長による診療科面談を実施。診療科ごとの具体的な改善策を講じ、ベッドコントロールの見直しを図る。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また、</a:t>
                      </a: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月以降に病棟ごとの目標稼働率を設定し、目標未達の場合は、診療科と病棟が協働して、ベッドコントロールの見直しを図る。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1402313">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大型連休期間中における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予定手術の実施などの入院促進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各部門</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050" dirty="0">
                          <a:solidFill>
                            <a:schemeClr val="tx1"/>
                          </a:solidFill>
                          <a:latin typeface="Meiryo UI" panose="020B0604030504040204" pitchFamily="50" charset="-128"/>
                          <a:ea typeface="Meiryo UI" panose="020B0604030504040204" pitchFamily="50" charset="-128"/>
                        </a:rPr>
                        <a:t>R6</a:t>
                      </a:r>
                      <a:r>
                        <a:rPr kumimoji="1" lang="ja-JP" altLang="en-US" sz="1050" dirty="0">
                          <a:solidFill>
                            <a:schemeClr val="tx1"/>
                          </a:solidFill>
                          <a:latin typeface="Meiryo UI" panose="020B0604030504040204" pitchFamily="50" charset="-128"/>
                          <a:ea typeface="Meiryo UI" panose="020B0604030504040204" pitchFamily="50" charset="-128"/>
                        </a:rPr>
                        <a:t>年度より、大型連休期間中においても予定手術や入院化学療法枠を実施する体制へと移行し、</a:t>
                      </a:r>
                      <a:r>
                        <a:rPr kumimoji="1" lang="en-US" altLang="ja-JP" sz="1050" dirty="0">
                          <a:solidFill>
                            <a:schemeClr val="tx1"/>
                          </a:solidFill>
                          <a:latin typeface="Meiryo UI" panose="020B0604030504040204" pitchFamily="50" charset="-128"/>
                          <a:ea typeface="Meiryo UI" panose="020B0604030504040204" pitchFamily="50" charset="-128"/>
                        </a:rPr>
                        <a:t>R7</a:t>
                      </a:r>
                      <a:r>
                        <a:rPr kumimoji="1" lang="ja-JP" altLang="en-US" sz="1050" dirty="0">
                          <a:solidFill>
                            <a:schemeClr val="tx1"/>
                          </a:solidFill>
                          <a:latin typeface="Meiryo UI" panose="020B0604030504040204" pitchFamily="50" charset="-128"/>
                          <a:ea typeface="Meiryo UI" panose="020B0604030504040204" pitchFamily="50" charset="-128"/>
                        </a:rPr>
                        <a:t>の年末年始も大型</a:t>
                      </a:r>
                      <a:r>
                        <a:rPr kumimoji="1" lang="en-US" altLang="ja-JP" sz="1050" dirty="0">
                          <a:solidFill>
                            <a:schemeClr val="tx1"/>
                          </a:solidFill>
                          <a:latin typeface="Meiryo UI" panose="020B0604030504040204" pitchFamily="50" charset="-128"/>
                          <a:ea typeface="Meiryo UI" panose="020B0604030504040204" pitchFamily="50" charset="-128"/>
                        </a:rPr>
                        <a:t>9</a:t>
                      </a:r>
                      <a:r>
                        <a:rPr kumimoji="1" lang="ja-JP" altLang="en-US" sz="1050" dirty="0">
                          <a:solidFill>
                            <a:schemeClr val="tx1"/>
                          </a:solidFill>
                          <a:latin typeface="Meiryo UI" panose="020B0604030504040204" pitchFamily="50" charset="-128"/>
                          <a:ea typeface="Meiryo UI" panose="020B0604030504040204" pitchFamily="50" charset="-128"/>
                        </a:rPr>
                        <a:t>連休であったため、上記診療を実施。例年顕著であった連休中の病床利用率の落ち込みを最小限に抑制し、年間を通じて安定的な病院運営を実現する。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bl>
          </a:graphicData>
        </a:graphic>
      </p:graphicFrame>
      <p:sp>
        <p:nvSpPr>
          <p:cNvPr id="9" name="四角形: 角を丸くする 8">
            <a:extLst>
              <a:ext uri="{FF2B5EF4-FFF2-40B4-BE49-F238E27FC236}">
                <a16:creationId xmlns:a16="http://schemas.microsoft.com/office/drawing/2014/main" id="{BCD20558-A0F9-7742-E1CF-ADF0E05AE358}"/>
              </a:ext>
            </a:extLst>
          </p:cNvPr>
          <p:cNvSpPr/>
          <p:nvPr/>
        </p:nvSpPr>
        <p:spPr>
          <a:xfrm>
            <a:off x="175487" y="3159003"/>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0" name="四角形: 角を丸くする 9">
            <a:extLst>
              <a:ext uri="{FF2B5EF4-FFF2-40B4-BE49-F238E27FC236}">
                <a16:creationId xmlns:a16="http://schemas.microsoft.com/office/drawing/2014/main" id="{909D14C4-0074-283A-2C8E-798A96E04198}"/>
              </a:ext>
            </a:extLst>
          </p:cNvPr>
          <p:cNvSpPr/>
          <p:nvPr/>
        </p:nvSpPr>
        <p:spPr>
          <a:xfrm>
            <a:off x="175487" y="4674534"/>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21220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E7DF46AC-D65E-4976-9939-0524668586FE}"/>
              </a:ext>
            </a:extLst>
          </p:cNvPr>
          <p:cNvSpPr/>
          <p:nvPr/>
        </p:nvSpPr>
        <p:spPr>
          <a:xfrm>
            <a:off x="59611" y="715678"/>
            <a:ext cx="9000000" cy="12193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府立病院機構では、令和６年度決算において過去最大の経常損失を計上し、結果、約</a:t>
            </a:r>
            <a:r>
              <a:rPr kumimoji="1" lang="en-US" altLang="ja-JP" sz="1200" dirty="0">
                <a:solidFill>
                  <a:schemeClr val="tx1"/>
                </a:solidFill>
                <a:latin typeface="Meiryo UI" panose="020B0604030504040204" pitchFamily="50" charset="-128"/>
                <a:ea typeface="Meiryo UI" panose="020B0604030504040204" pitchFamily="50" charset="-128"/>
              </a:rPr>
              <a:t>110</a:t>
            </a:r>
            <a:r>
              <a:rPr kumimoji="1" lang="ja-JP" altLang="en-US" sz="1200" dirty="0">
                <a:solidFill>
                  <a:schemeClr val="tx1"/>
                </a:solidFill>
                <a:latin typeface="Meiryo UI" panose="020B0604030504040204" pitchFamily="50" charset="-128"/>
                <a:ea typeface="Meiryo UI" panose="020B0604030504040204" pitchFamily="50" charset="-128"/>
              </a:rPr>
              <a:t>億円の繰越欠損金を計上した。</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入院患者数の増加等により医業収益が増加した一方で、物価・賃金の高騰や給与費の増加による医業費用の増加、また、材料費等の支払増</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加により控除対象外消費税が増加したことなどから、令和５年度に比べて赤字額が拡大した。</a:t>
            </a: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全国自治体病院協議会の調査によると、令和６年度決算において自治体病院の</a:t>
            </a:r>
            <a:r>
              <a:rPr kumimoji="1" lang="en-US" altLang="ja-JP" sz="1200" dirty="0">
                <a:solidFill>
                  <a:schemeClr val="tx1"/>
                </a:solidFill>
                <a:latin typeface="Meiryo UI" panose="020B0604030504040204" pitchFamily="50" charset="-128"/>
                <a:ea typeface="Meiryo UI" panose="020B0604030504040204" pitchFamily="50" charset="-128"/>
              </a:rPr>
              <a:t>86</a:t>
            </a:r>
            <a:r>
              <a:rPr kumimoji="1" lang="ja-JP" altLang="en-US" sz="1200" dirty="0">
                <a:solidFill>
                  <a:schemeClr val="tx1"/>
                </a:solidFill>
                <a:latin typeface="Meiryo UI" panose="020B0604030504040204" pitchFamily="50" charset="-128"/>
                <a:ea typeface="Meiryo UI" panose="020B0604030504040204" pitchFamily="50" charset="-128"/>
              </a:rPr>
              <a:t>％が赤字となり、災害拠点病院や感染症指定医療機関　　</a:t>
            </a:r>
            <a:endParaRPr kumimoji="1" lang="en-US" altLang="ja-JP" sz="1200" dirty="0">
              <a:solidFill>
                <a:schemeClr val="tx1"/>
              </a:solidFill>
              <a:latin typeface="Meiryo UI" panose="020B0604030504040204" pitchFamily="50" charset="-128"/>
              <a:ea typeface="Meiryo UI" panose="020B0604030504040204" pitchFamily="50" charset="-128"/>
            </a:endParaRPr>
          </a:p>
          <a:p>
            <a:pPr>
              <a:lnSpc>
                <a:spcPts val="1800"/>
              </a:lnSpc>
            </a:pPr>
            <a:r>
              <a:rPr kumimoji="1" lang="ja-JP" altLang="en-US" sz="1200" dirty="0">
                <a:solidFill>
                  <a:schemeClr val="tx1"/>
                </a:solidFill>
                <a:latin typeface="Meiryo UI" panose="020B0604030504040204" pitchFamily="50" charset="-128"/>
                <a:ea typeface="Meiryo UI" panose="020B0604030504040204" pitchFamily="50" charset="-128"/>
              </a:rPr>
              <a:t>　　は</a:t>
            </a:r>
            <a:r>
              <a:rPr kumimoji="1" lang="en-US" altLang="ja-JP" sz="1200" dirty="0">
                <a:solidFill>
                  <a:schemeClr val="tx1"/>
                </a:solidFill>
                <a:latin typeface="Meiryo UI" panose="020B0604030504040204" pitchFamily="50" charset="-128"/>
                <a:ea typeface="Meiryo UI" panose="020B0604030504040204" pitchFamily="50" charset="-128"/>
              </a:rPr>
              <a:t>94</a:t>
            </a:r>
            <a:r>
              <a:rPr kumimoji="1" lang="ja-JP" altLang="en-US" sz="1200" dirty="0">
                <a:solidFill>
                  <a:schemeClr val="tx1"/>
                </a:solidFill>
                <a:latin typeface="Meiryo UI" panose="020B0604030504040204" pitchFamily="50" charset="-128"/>
                <a:ea typeface="Meiryo UI" panose="020B0604030504040204" pitchFamily="50" charset="-128"/>
              </a:rPr>
              <a:t>％が赤字となるなどより厳しい状況となっている。</a:t>
            </a:r>
          </a:p>
        </p:txBody>
      </p:sp>
      <p:sp>
        <p:nvSpPr>
          <p:cNvPr id="8" name="テキスト ボックス 7">
            <a:extLst>
              <a:ext uri="{FF2B5EF4-FFF2-40B4-BE49-F238E27FC236}">
                <a16:creationId xmlns:a16="http://schemas.microsoft.com/office/drawing/2014/main" id="{AFC8AAC8-66C7-451B-A89E-7F7E9237C70E}"/>
              </a:ext>
            </a:extLst>
          </p:cNvPr>
          <p:cNvSpPr txBox="1"/>
          <p:nvPr/>
        </p:nvSpPr>
        <p:spPr>
          <a:xfrm>
            <a:off x="59611" y="1945659"/>
            <a:ext cx="1983959"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令和６年度決算の概要</a:t>
            </a:r>
          </a:p>
        </p:txBody>
      </p:sp>
      <p:sp>
        <p:nvSpPr>
          <p:cNvPr id="13" name="テキスト ボックス 12">
            <a:extLst>
              <a:ext uri="{FF2B5EF4-FFF2-40B4-BE49-F238E27FC236}">
                <a16:creationId xmlns:a16="http://schemas.microsoft.com/office/drawing/2014/main" id="{D85AD531-EA19-4F4F-8E9A-F6A666E3BD88}"/>
              </a:ext>
            </a:extLst>
          </p:cNvPr>
          <p:cNvSpPr txBox="1"/>
          <p:nvPr/>
        </p:nvSpPr>
        <p:spPr>
          <a:xfrm>
            <a:off x="5961737" y="1945659"/>
            <a:ext cx="292500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参考</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全国の自治体立病院の決算状況</a:t>
            </a:r>
          </a:p>
        </p:txBody>
      </p:sp>
      <p:sp>
        <p:nvSpPr>
          <p:cNvPr id="14" name="テキスト ボックス 13">
            <a:extLst>
              <a:ext uri="{FF2B5EF4-FFF2-40B4-BE49-F238E27FC236}">
                <a16:creationId xmlns:a16="http://schemas.microsoft.com/office/drawing/2014/main" id="{8A88ED43-40AB-49BA-BC46-98707102C3D0}"/>
              </a:ext>
            </a:extLst>
          </p:cNvPr>
          <p:cNvSpPr txBox="1"/>
          <p:nvPr/>
        </p:nvSpPr>
        <p:spPr>
          <a:xfrm>
            <a:off x="0" y="0"/>
            <a:ext cx="9144000" cy="340604"/>
          </a:xfrm>
          <a:prstGeom prst="rect">
            <a:avLst/>
          </a:prstGeom>
          <a:solidFill>
            <a:srgbClr val="002D89"/>
          </a:solidFill>
        </p:spPr>
        <p:txBody>
          <a:bodyPr wrap="square" rtlCol="0">
            <a:spAutoFit/>
          </a:bodyPr>
          <a:lstStyle/>
          <a:p>
            <a:r>
              <a:rPr kumimoji="1" lang="ja-JP" altLang="en-US" sz="1600" b="1" dirty="0">
                <a:solidFill>
                  <a:schemeClr val="bg1"/>
                </a:solidFill>
                <a:latin typeface="Meiryo UI" panose="020B0604030504040204" pitchFamily="50" charset="-128"/>
                <a:ea typeface="Meiryo UI" panose="020B0604030504040204" pitchFamily="50" charset="-128"/>
              </a:rPr>
              <a:t>３．大阪府立病院機構の現状</a:t>
            </a:r>
          </a:p>
        </p:txBody>
      </p:sp>
      <p:graphicFrame>
        <p:nvGraphicFramePr>
          <p:cNvPr id="17" name="表 16">
            <a:extLst>
              <a:ext uri="{FF2B5EF4-FFF2-40B4-BE49-F238E27FC236}">
                <a16:creationId xmlns:a16="http://schemas.microsoft.com/office/drawing/2014/main" id="{481C6BBD-C614-4D38-95E7-707669D2CF0E}"/>
              </a:ext>
            </a:extLst>
          </p:cNvPr>
          <p:cNvGraphicFramePr>
            <a:graphicFrameLocks noGrp="1"/>
          </p:cNvGraphicFramePr>
          <p:nvPr>
            <p:extLst>
              <p:ext uri="{D42A27DB-BD31-4B8C-83A1-F6EECF244321}">
                <p14:modId xmlns:p14="http://schemas.microsoft.com/office/powerpoint/2010/main" val="3252312798"/>
              </p:ext>
            </p:extLst>
          </p:nvPr>
        </p:nvGraphicFramePr>
        <p:xfrm>
          <a:off x="56293" y="2207269"/>
          <a:ext cx="5518610" cy="3464710"/>
        </p:xfrm>
        <a:graphic>
          <a:graphicData uri="http://schemas.openxmlformats.org/drawingml/2006/table">
            <a:tbl>
              <a:tblPr/>
              <a:tblGrid>
                <a:gridCol w="457200">
                  <a:extLst>
                    <a:ext uri="{9D8B030D-6E8A-4147-A177-3AD203B41FA5}">
                      <a16:colId xmlns:a16="http://schemas.microsoft.com/office/drawing/2014/main" val="691057740"/>
                    </a:ext>
                  </a:extLst>
                </a:gridCol>
                <a:gridCol w="204537">
                  <a:extLst>
                    <a:ext uri="{9D8B030D-6E8A-4147-A177-3AD203B41FA5}">
                      <a16:colId xmlns:a16="http://schemas.microsoft.com/office/drawing/2014/main" val="4221926518"/>
                    </a:ext>
                  </a:extLst>
                </a:gridCol>
                <a:gridCol w="974558">
                  <a:extLst>
                    <a:ext uri="{9D8B030D-6E8A-4147-A177-3AD203B41FA5}">
                      <a16:colId xmlns:a16="http://schemas.microsoft.com/office/drawing/2014/main" val="114167981"/>
                    </a:ext>
                  </a:extLst>
                </a:gridCol>
                <a:gridCol w="802105">
                  <a:extLst>
                    <a:ext uri="{9D8B030D-6E8A-4147-A177-3AD203B41FA5}">
                      <a16:colId xmlns:a16="http://schemas.microsoft.com/office/drawing/2014/main" val="18254108"/>
                    </a:ext>
                  </a:extLst>
                </a:gridCol>
                <a:gridCol w="802105">
                  <a:extLst>
                    <a:ext uri="{9D8B030D-6E8A-4147-A177-3AD203B41FA5}">
                      <a16:colId xmlns:a16="http://schemas.microsoft.com/office/drawing/2014/main" val="545550967"/>
                    </a:ext>
                  </a:extLst>
                </a:gridCol>
                <a:gridCol w="802105">
                  <a:extLst>
                    <a:ext uri="{9D8B030D-6E8A-4147-A177-3AD203B41FA5}">
                      <a16:colId xmlns:a16="http://schemas.microsoft.com/office/drawing/2014/main" val="3820570841"/>
                    </a:ext>
                  </a:extLst>
                </a:gridCol>
                <a:gridCol w="1476000">
                  <a:extLst>
                    <a:ext uri="{9D8B030D-6E8A-4147-A177-3AD203B41FA5}">
                      <a16:colId xmlns:a16="http://schemas.microsoft.com/office/drawing/2014/main" val="119832888"/>
                    </a:ext>
                  </a:extLst>
                </a:gridCol>
              </a:tblGrid>
              <a:tr h="193893">
                <a:tc gridSpan="3">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R</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決算</a:t>
                      </a:r>
                    </a:p>
                  </a:txBody>
                  <a:tcPr marL="8226" marR="8226" marT="8226"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増減</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tc>
                  <a:txBody>
                    <a:bodyPr/>
                    <a:lstStyle/>
                    <a:p>
                      <a:pPr algn="ctr"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主な増減理由</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2185438512"/>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営業収益　  　Ａ</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985.6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1,004.2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474165"/>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医業収益　</a:t>
                      </a:r>
                      <a:r>
                        <a:rPr lang="en-US" sz="1050" b="0" i="0" u="none" strike="noStrike">
                          <a:solidFill>
                            <a:srgbClr val="000000"/>
                          </a:solidFill>
                          <a:effectLst/>
                          <a:latin typeface="Meiryo UI" panose="020B0604030504040204" pitchFamily="50" charset="-128"/>
                          <a:ea typeface="Meiryo UI" panose="020B0604030504040204" pitchFamily="50" charset="-128"/>
                        </a:rPr>
                        <a:t>B</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890.6</a:t>
                      </a:r>
                    </a:p>
                  </a:txBody>
                  <a:tcPr marL="0" marR="72000"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917.9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27.2</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入院患者数等の増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72934166"/>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運営費負担金収益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73.9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0.4</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2386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補助金等収益</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13.4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コロナ病床確保補助金の減</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0395281"/>
                  </a:ext>
                </a:extLst>
              </a:tr>
              <a:tr h="192401">
                <a:tc gridSpan="3">
                  <a:txBody>
                    <a:bodyPr/>
                    <a:lstStyle/>
                    <a:p>
                      <a:pPr marL="36000" algn="l" rtl="0" fontAlgn="ctr">
                        <a:spcBef>
                          <a:spcPts val="0"/>
                        </a:spcBef>
                      </a:pP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営業費用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C</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1,027.8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27.1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913983"/>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医業費用　 </a:t>
                      </a:r>
                      <a:r>
                        <a:rPr lang="en-US" sz="1050" b="0" i="0" u="none" strike="noStrike">
                          <a:solidFill>
                            <a:srgbClr val="000000"/>
                          </a:solidFill>
                          <a:effectLst/>
                          <a:latin typeface="Meiryo UI" panose="020B0604030504040204" pitchFamily="50" charset="-128"/>
                          <a:ea typeface="Meiryo UI" panose="020B0604030504040204" pitchFamily="50" charset="-128"/>
                        </a:rPr>
                        <a:t>D</a:t>
                      </a:r>
                      <a:endParaRPr lang="ja-JP" altLang="en-US" sz="1050" b="0" i="0" u="none" strike="noStrike">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solidFill>
                      <a:schemeClr val="accent1">
                        <a:lumMod val="20000"/>
                        <a:lumOff val="80000"/>
                      </a:schemeClr>
                    </a:solidFill>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990.9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1,017.4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26.6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0714284"/>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給与費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441.8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458.7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16.8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dot"/>
                      <a:round/>
                      <a:headEnd type="none" w="med" len="med"/>
                      <a:tailEnd type="none" w="med" len="med"/>
                    </a:lnB>
                  </a:tcPr>
                </a:tc>
                <a:tc>
                  <a:txBody>
                    <a:bodyPr/>
                    <a:lstStyle/>
                    <a:p>
                      <a:pPr marL="36000"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R5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人勧反映等による増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29011099"/>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材料費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295.8</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304.3</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8.5</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診療実績の増加に伴う増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41924378"/>
                  </a:ext>
                </a:extLst>
              </a:tr>
              <a:tr h="192401">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減価償却費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0.3</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20134868"/>
                  </a:ext>
                </a:extLst>
              </a:tr>
              <a:tr h="192401">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経費</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160.4</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161.2</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64519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営業損益（</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C</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lnT w="6350" cap="flat" cmpd="sng" algn="ctr">
                      <a:solidFill>
                        <a:srgbClr val="000000"/>
                      </a:solidFill>
                      <a:prstDash val="solid"/>
                      <a:round/>
                      <a:headEnd type="none" w="med" len="med"/>
                      <a:tailEnd type="none" w="med" len="med"/>
                    </a:lnT>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15.0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23.6</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8.6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673851"/>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医業損益</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D</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100.2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99.5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0.6</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112634"/>
                  </a:ext>
                </a:extLst>
              </a:tr>
              <a:tr h="192401">
                <a:tc gridSpan="3">
                  <a:txBody>
                    <a:bodyPr/>
                    <a:lstStyle/>
                    <a:p>
                      <a:pPr marL="36000" algn="l" rtl="0"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営業外収益　</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E</a:t>
                      </a:r>
                      <a:endParaRPr lang="zh-TW"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8.9</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0.0</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898033"/>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営業外費用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F</a:t>
                      </a:r>
                      <a:endParaRPr lang="ja-JP" altLang="en-US" sz="1050" b="0" i="0" u="none" strike="noStrike" dirty="0">
                        <a:solidFill>
                          <a:srgbClr val="000000"/>
                        </a:solidFill>
                        <a:effectLst/>
                        <a:latin typeface="Meiryo UI" panose="020B0604030504040204" pitchFamily="50" charset="-128"/>
                        <a:ea typeface="Meiryo UI" panose="020B0604030504040204" pitchFamily="50" charset="-128"/>
                      </a:endParaRP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53.2</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56.1</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fontAlgn="ct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2.8</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控除対象外消費税の増</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9730558"/>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経常損益 （</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A-C</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50" b="1" i="0" u="none" strike="noStrike" dirty="0">
                          <a:solidFill>
                            <a:srgbClr val="000000"/>
                          </a:solidFill>
                          <a:effectLst/>
                          <a:latin typeface="Meiryo UI" panose="020B0604030504040204" pitchFamily="50" charset="-128"/>
                          <a:ea typeface="Meiryo UI" panose="020B0604030504040204" pitchFamily="50" charset="-128"/>
                        </a:rPr>
                        <a:t>E-F</a:t>
                      </a: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59.3</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70.8</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 </a:t>
                      </a: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11.4</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0095742"/>
                  </a:ext>
                </a:extLst>
              </a:tr>
              <a:tr h="192401">
                <a:tc gridSpan="3">
                  <a:txBody>
                    <a:bodyPr/>
                    <a:lstStyle/>
                    <a:p>
                      <a:pPr marL="36000" algn="l" rtl="0"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臨時損益</a:t>
                      </a:r>
                    </a:p>
                  </a:txBody>
                  <a:tcPr marL="8226" marR="8226" marT="82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0.6</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3.7</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3.1</a:t>
                      </a:r>
                    </a:p>
                  </a:txBody>
                  <a:tcPr marL="0" marR="7200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36000"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森ノ宮クリニック跡地返還</a:t>
                      </a:r>
                    </a:p>
                  </a:txBody>
                  <a:tcPr marL="8226" marR="8226" marT="822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25779"/>
                  </a:ext>
                </a:extLst>
              </a:tr>
              <a:tr h="192401">
                <a:tc gridSpan="3">
                  <a:txBody>
                    <a:bodyPr/>
                    <a:lstStyle/>
                    <a:p>
                      <a:pPr marL="36000" algn="l" rtl="0" fontAlgn="ctr"/>
                      <a:r>
                        <a:rPr lang="ja-JP" altLang="en-US" sz="1050" b="1" i="0" u="none" strike="noStrike" dirty="0">
                          <a:solidFill>
                            <a:srgbClr val="000000"/>
                          </a:solidFill>
                          <a:effectLst/>
                          <a:latin typeface="Meiryo UI" panose="020B0604030504040204" pitchFamily="50" charset="-128"/>
                          <a:ea typeface="Meiryo UI" panose="020B0604030504040204" pitchFamily="50" charset="-128"/>
                        </a:rPr>
                        <a:t>当期純損益</a:t>
                      </a:r>
                    </a:p>
                  </a:txBody>
                  <a:tcPr marL="8226" marR="8226" marT="8226" marB="0" anchor="ctr">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endParaRPr kumimoji="1" lang="ja-JP" altLang="en-US"/>
                    </a:p>
                  </a:txBody>
                  <a:tcPr/>
                </a:tc>
                <a:tc hMerge="1">
                  <a:txBody>
                    <a:bodyPr/>
                    <a:lstStyle/>
                    <a:p>
                      <a:endParaRPr kumimoji="1" lang="ja-JP" altLang="en-US"/>
                    </a:p>
                  </a:txBody>
                  <a:tcPr>
                    <a:lnL w="6350" cap="flat" cmpd="sng" algn="ctr">
                      <a:solidFill>
                        <a:srgbClr val="000000"/>
                      </a:solidFill>
                      <a:prstDash val="solid"/>
                      <a:round/>
                      <a:headEnd type="none" w="med" len="med"/>
                      <a:tailEnd type="none" w="med" len="med"/>
                    </a:ln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60.0</a:t>
                      </a:r>
                    </a:p>
                  </a:txBody>
                  <a:tcPr marL="0" marR="72000" marT="0" marB="0" anchor="ctr">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74.5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r"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14.5</a:t>
                      </a:r>
                    </a:p>
                  </a:txBody>
                  <a:tcPr marL="0" marR="7200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l"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226" marR="8226" marT="8226"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771639"/>
                  </a:ext>
                </a:extLst>
              </a:tr>
            </a:tbl>
          </a:graphicData>
        </a:graphic>
      </p:graphicFrame>
      <p:sp>
        <p:nvSpPr>
          <p:cNvPr id="16" name="テキスト ボックス 15">
            <a:extLst>
              <a:ext uri="{FF2B5EF4-FFF2-40B4-BE49-F238E27FC236}">
                <a16:creationId xmlns:a16="http://schemas.microsoft.com/office/drawing/2014/main" id="{F95B4F64-ECA3-4BF5-BC76-29EA2C5C2A15}"/>
              </a:ext>
            </a:extLst>
          </p:cNvPr>
          <p:cNvSpPr txBox="1"/>
          <p:nvPr/>
        </p:nvSpPr>
        <p:spPr>
          <a:xfrm>
            <a:off x="0" y="660796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5</a:t>
            </a:r>
          </a:p>
        </p:txBody>
      </p:sp>
      <p:sp>
        <p:nvSpPr>
          <p:cNvPr id="18" name="テキスト ボックス 17">
            <a:extLst>
              <a:ext uri="{FF2B5EF4-FFF2-40B4-BE49-F238E27FC236}">
                <a16:creationId xmlns:a16="http://schemas.microsoft.com/office/drawing/2014/main" id="{0CA1E4B5-DDE9-4964-9DF2-4EFC2DA62D4A}"/>
              </a:ext>
            </a:extLst>
          </p:cNvPr>
          <p:cNvSpPr txBox="1"/>
          <p:nvPr/>
        </p:nvSpPr>
        <p:spPr>
          <a:xfrm>
            <a:off x="4316982" y="1951658"/>
            <a:ext cx="1257921" cy="253916"/>
          </a:xfrm>
          <a:prstGeom prst="rect">
            <a:avLst/>
          </a:prstGeom>
          <a:noFill/>
          <a:ln>
            <a:noFill/>
            <a:prstDash val="dash"/>
          </a:ln>
        </p:spPr>
        <p:txBody>
          <a:bodyPr wrap="square" rtlCol="0" anchor="ctr" anchorCtr="0">
            <a:spAutoFit/>
          </a:bodyPr>
          <a:lstStyle/>
          <a:p>
            <a:pPr algn="r"/>
            <a:r>
              <a:rPr lang="ja-JP" altLang="en-US" sz="1050" dirty="0">
                <a:latin typeface="Meiryo UI" panose="020B0604030504040204" pitchFamily="50" charset="-128"/>
                <a:ea typeface="Meiryo UI" panose="020B0604030504040204" pitchFamily="50" charset="-128"/>
              </a:rPr>
              <a:t>（単位：億円）</a:t>
            </a:r>
          </a:p>
        </p:txBody>
      </p:sp>
      <p:sp>
        <p:nvSpPr>
          <p:cNvPr id="2" name="テキスト ボックス 1">
            <a:extLst>
              <a:ext uri="{FF2B5EF4-FFF2-40B4-BE49-F238E27FC236}">
                <a16:creationId xmlns:a16="http://schemas.microsoft.com/office/drawing/2014/main" id="{6F8D8218-73DB-5688-DBAC-2E2213B06DBD}"/>
              </a:ext>
            </a:extLst>
          </p:cNvPr>
          <p:cNvSpPr txBox="1"/>
          <p:nvPr/>
        </p:nvSpPr>
        <p:spPr>
          <a:xfrm>
            <a:off x="59611" y="5715312"/>
            <a:ext cx="9024777" cy="1107996"/>
          </a:xfrm>
          <a:prstGeom prst="rect">
            <a:avLst/>
          </a:prstGeom>
          <a:no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経営改善に向けたこれまでの主な取組（令和６年度～）</a:t>
            </a:r>
            <a:r>
              <a:rPr kumimoji="1" lang="en-US" altLang="ja-JP" sz="1100" dirty="0">
                <a:latin typeface="Meiryo UI" panose="020B0604030504040204" pitchFamily="50" charset="-128"/>
                <a:ea typeface="Meiryo UI" panose="020B0604030504040204" pitchFamily="50" charset="-128"/>
              </a:rPr>
              <a:t>】</a:t>
            </a:r>
          </a:p>
          <a:p>
            <a:r>
              <a:rPr kumimoji="1" lang="ja-JP" altLang="en-US" sz="1100" dirty="0">
                <a:latin typeface="Meiryo UI" panose="020B0604030504040204" pitchFamily="50" charset="-128"/>
                <a:ea typeface="Meiryo UI" panose="020B0604030504040204" pitchFamily="50" charset="-128"/>
              </a:rPr>
              <a:t>○ 府と機構が共同で設置した経営改善タスクフォースにおいて、救急受入体制・地域連携の強化等による患者確保や、新規加算の取得・診療報酬請求チェック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などによる患者単価向上、医療機器や業務委託の包括契約など経費の縮減に向けた取組を推進。</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機構が設置した経営改革プロジェクトチームにおいて、経営指標の分析や病床利用向上に向けた方策の取りまとめを行うなど、経営改革に向けた取組に着手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これら取組の成果もあり医業収益は過去最高を記録し、令和５年度との比較では経費の増を概ね横ばいに留めたものの、全体としては、給与費や材</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料費等の増加による医業費用の増加等により、経常損益の改善には至っていない。</a:t>
            </a:r>
            <a:endParaRPr kumimoji="1"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A0B46FE6-8E13-FFDC-04B7-266B898FC529}"/>
              </a:ext>
            </a:extLst>
          </p:cNvPr>
          <p:cNvSpPr txBox="1"/>
          <p:nvPr/>
        </p:nvSpPr>
        <p:spPr>
          <a:xfrm>
            <a:off x="59611" y="381426"/>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１）令和６年度決算の概要</a:t>
            </a:r>
            <a:endParaRPr lang="en-US" altLang="ja-JP" sz="1600" b="1"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F4F6C911-B886-4C9C-AAA4-817D4FCFA63E}"/>
              </a:ext>
            </a:extLst>
          </p:cNvPr>
          <p:cNvPicPr>
            <a:picLocks noChangeAspect="1"/>
          </p:cNvPicPr>
          <p:nvPr/>
        </p:nvPicPr>
        <p:blipFill>
          <a:blip r:embed="rId2"/>
          <a:stretch>
            <a:fillRect/>
          </a:stretch>
        </p:blipFill>
        <p:spPr>
          <a:xfrm>
            <a:off x="5822464" y="2177209"/>
            <a:ext cx="3548180" cy="3566469"/>
          </a:xfrm>
          <a:prstGeom prst="rect">
            <a:avLst/>
          </a:prstGeom>
        </p:spPr>
      </p:pic>
    </p:spTree>
    <p:extLst>
      <p:ext uri="{BB962C8B-B14F-4D97-AF65-F5344CB8AC3E}">
        <p14:creationId xmlns:p14="http://schemas.microsoft.com/office/powerpoint/2010/main" val="29461512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1A942-8923-5197-DEE7-FFB562D0F1B8}"/>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6FC64B-F28E-3287-3244-3C4ECF17992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0C91275C-1319-12E6-5D9D-6A595B1056D8}"/>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DB383945-EA80-386F-A0C2-40D408AD5C39}"/>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26C0F666-A121-9E93-E809-2FF87CEE5AE0}"/>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ベッドコントロールの見直し</a:t>
            </a:r>
          </a:p>
        </p:txBody>
      </p:sp>
      <p:sp>
        <p:nvSpPr>
          <p:cNvPr id="30" name="テキスト ボックス 29">
            <a:extLst>
              <a:ext uri="{FF2B5EF4-FFF2-40B4-BE49-F238E27FC236}">
                <a16:creationId xmlns:a16="http://schemas.microsoft.com/office/drawing/2014/main" id="{9851C247-9409-4940-A385-1DC13887BE97}"/>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68</a:t>
            </a:r>
          </a:p>
        </p:txBody>
      </p:sp>
      <p:sp>
        <p:nvSpPr>
          <p:cNvPr id="6" name="テキスト ボックス 5">
            <a:extLst>
              <a:ext uri="{FF2B5EF4-FFF2-40B4-BE49-F238E27FC236}">
                <a16:creationId xmlns:a16="http://schemas.microsoft.com/office/drawing/2014/main" id="{80D018D5-C038-D51F-BAAC-EA61D4E844A1}"/>
              </a:ext>
            </a:extLst>
          </p:cNvPr>
          <p:cNvSpPr txBox="1"/>
          <p:nvPr/>
        </p:nvSpPr>
        <p:spPr>
          <a:xfrm>
            <a:off x="85134" y="983835"/>
            <a:ext cx="8991150" cy="478336"/>
          </a:xfrm>
          <a:prstGeom prst="rect">
            <a:avLst/>
          </a:prstGeom>
          <a:noFill/>
        </p:spPr>
        <p:txBody>
          <a:bodyPr wrap="square" rtlCol="0" anchor="t">
            <a:spAutoFit/>
          </a:bodyPr>
          <a:lstStyle/>
          <a:p>
            <a:pPr>
              <a:lnSpc>
                <a:spcPct val="1100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R8</a:t>
            </a:r>
            <a:r>
              <a:rPr kumimoji="1" lang="ja-JP" altLang="en-US" sz="1200" dirty="0">
                <a:latin typeface="Meiryo UI" panose="020B0604030504040204" pitchFamily="50" charset="-128"/>
                <a:ea typeface="Meiryo UI" panose="020B0604030504040204" pitchFamily="50" charset="-128"/>
              </a:rPr>
              <a:t>年度以降の取り組み（手術室</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室稼働に向けた抜本的なベッドコントロールの見直し）</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R8</a:t>
            </a:r>
            <a:r>
              <a:rPr kumimoji="1" lang="ja-JP" altLang="en-US" sz="1200" dirty="0">
                <a:latin typeface="Meiryo UI" panose="020B0604030504040204" pitchFamily="50" charset="-128"/>
                <a:ea typeface="Meiryo UI" panose="020B0604030504040204" pitchFamily="50" charset="-128"/>
              </a:rPr>
              <a:t>年度は、手術室</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室稼働に向けたベッドコントロールの見直し、病床利用率の平準化と安定化を図る施策を実施。</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554AC863-0B02-7633-555E-9B2B02870FC5}"/>
              </a:ext>
            </a:extLst>
          </p:cNvPr>
          <p:cNvGraphicFramePr>
            <a:graphicFrameLocks noGrp="1"/>
          </p:cNvGraphicFramePr>
          <p:nvPr>
            <p:extLst>
              <p:ext uri="{D42A27DB-BD31-4B8C-83A1-F6EECF244321}">
                <p14:modId xmlns:p14="http://schemas.microsoft.com/office/powerpoint/2010/main" val="550744486"/>
              </p:ext>
            </p:extLst>
          </p:nvPr>
        </p:nvGraphicFramePr>
        <p:xfrm>
          <a:off x="126000" y="1495493"/>
          <a:ext cx="8892000" cy="3311460"/>
        </p:xfrm>
        <a:graphic>
          <a:graphicData uri="http://schemas.openxmlformats.org/drawingml/2006/table">
            <a:tbl>
              <a:tblPr firstRow="1" bandRow="1">
                <a:tableStyleId>{2D5ABB26-0587-4C30-8999-92F81FD0307C}</a:tableStyleId>
              </a:tblPr>
              <a:tblGrid>
                <a:gridCol w="1908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672000">
                  <a:extLst>
                    <a:ext uri="{9D8B030D-6E8A-4147-A177-3AD203B41FA5}">
                      <a16:colId xmlns:a16="http://schemas.microsoft.com/office/drawing/2014/main" val="561421578"/>
                    </a:ext>
                  </a:extLst>
                </a:gridCol>
                <a:gridCol w="1872000">
                  <a:extLst>
                    <a:ext uri="{9D8B030D-6E8A-4147-A177-3AD203B41FA5}">
                      <a16:colId xmlns:a16="http://schemas.microsoft.com/office/drawing/2014/main" val="795060188"/>
                    </a:ext>
                  </a:extLst>
                </a:gridCol>
              </a:tblGrid>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1800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手術室</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室稼働を踏まえた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院内全体の予定等の見直し</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（手術予定・外来予定等）</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各診療科・病棟・手術室・外来・経営企画</a:t>
                      </a:r>
                      <a:r>
                        <a:rPr kumimoji="1" lang="en-US" altLang="ja-JP" sz="1050" dirty="0">
                          <a:solidFill>
                            <a:schemeClr val="tx1"/>
                          </a:solidFill>
                          <a:latin typeface="Meiryo UI" panose="020B0604030504040204" pitchFamily="50" charset="-128"/>
                          <a:ea typeface="Meiryo UI" panose="020B0604030504040204" pitchFamily="50" charset="-128"/>
                        </a:rPr>
                        <a:t>G</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年度より手術室</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室稼働を目指している。しかし、現状、平日中日の病床利用率が</a:t>
                      </a:r>
                      <a:r>
                        <a:rPr kumimoji="1" lang="en-US" altLang="ja-JP" sz="1050" dirty="0">
                          <a:solidFill>
                            <a:schemeClr val="tx1"/>
                          </a:solidFill>
                          <a:latin typeface="Meiryo UI" panose="020B0604030504040204" pitchFamily="50" charset="-128"/>
                          <a:ea typeface="Meiryo UI" panose="020B0604030504040204" pitchFamily="50" charset="-128"/>
                        </a:rPr>
                        <a:t>100</a:t>
                      </a:r>
                      <a:r>
                        <a:rPr kumimoji="1" lang="ja-JP" altLang="en-US" sz="1050" dirty="0">
                          <a:solidFill>
                            <a:schemeClr val="tx1"/>
                          </a:solidFill>
                          <a:latin typeface="Meiryo UI" panose="020B0604030504040204" pitchFamily="50" charset="-128"/>
                          <a:ea typeface="Meiryo UI" panose="020B0604030504040204" pitchFamily="50" charset="-128"/>
                        </a:rPr>
                        <a:t>％を超えており、手術室</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室稼働が実現できたとしても、現行のベッドコントロールでは、平日に空きベッドが確保できない運用となっている。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手術室</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室稼働を実現するためには、手術室の予定の変更（入退院日の変更）、それに伴う外来予定の変更等を行い、病床利用率の平準化を図る必要がある。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上記を踏まえ、</a:t>
                      </a: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a:t>
                      </a:r>
                      <a:r>
                        <a:rPr kumimoji="1" lang="en-US" altLang="ja-JP" sz="1050" dirty="0">
                          <a:solidFill>
                            <a:schemeClr val="tx1"/>
                          </a:solidFill>
                          <a:latin typeface="Meiryo UI" panose="020B0604030504040204" pitchFamily="50" charset="-128"/>
                          <a:ea typeface="Meiryo UI" panose="020B0604030504040204" pitchFamily="50" charset="-128"/>
                        </a:rPr>
                        <a:t>3</a:t>
                      </a:r>
                      <a:r>
                        <a:rPr kumimoji="1" lang="ja-JP" altLang="en-US" sz="1050" dirty="0">
                          <a:solidFill>
                            <a:schemeClr val="tx1"/>
                          </a:solidFill>
                          <a:latin typeface="Meiryo UI" panose="020B0604030504040204" pitchFamily="50" charset="-128"/>
                          <a:ea typeface="Meiryo UI" panose="020B0604030504040204" pitchFamily="50" charset="-128"/>
                        </a:rPr>
                        <a:t>月に院内全体の診療予定の見直しの立案・検討を行い、</a:t>
                      </a: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月以降に手術室の増員を図りながら徐々に手術室</a:t>
                      </a:r>
                      <a:r>
                        <a:rPr kumimoji="1" lang="en-US" altLang="ja-JP" sz="1050" dirty="0">
                          <a:solidFill>
                            <a:schemeClr val="tx1"/>
                          </a:solidFill>
                          <a:latin typeface="Meiryo UI" panose="020B0604030504040204" pitchFamily="50" charset="-128"/>
                          <a:ea typeface="Meiryo UI" panose="020B0604030504040204" pitchFamily="50" charset="-128"/>
                        </a:rPr>
                        <a:t>11</a:t>
                      </a:r>
                      <a:r>
                        <a:rPr kumimoji="1" lang="ja-JP" altLang="en-US" sz="1050" dirty="0">
                          <a:solidFill>
                            <a:schemeClr val="tx1"/>
                          </a:solidFill>
                          <a:latin typeface="Meiryo UI" panose="020B0604030504040204" pitchFamily="50" charset="-128"/>
                          <a:ea typeface="Meiryo UI" panose="020B0604030504040204" pitchFamily="50" charset="-128"/>
                        </a:rPr>
                        <a:t>室稼働に移行していく。</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1260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診療報酬関係委員会</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の統合等</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各委員会</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050" dirty="0">
                          <a:solidFill>
                            <a:schemeClr val="tx1"/>
                          </a:solidFill>
                          <a:latin typeface="Meiryo UI" panose="020B0604030504040204" pitchFamily="50" charset="-128"/>
                          <a:ea typeface="Meiryo UI" panose="020B0604030504040204" pitchFamily="50" charset="-128"/>
                        </a:rPr>
                        <a:t>R8</a:t>
                      </a:r>
                      <a:r>
                        <a:rPr kumimoji="1" lang="ja-JP" altLang="en-US" sz="1050" dirty="0">
                          <a:solidFill>
                            <a:schemeClr val="tx1"/>
                          </a:solidFill>
                          <a:latin typeface="Meiryo UI" panose="020B0604030504040204" pitchFamily="50" charset="-128"/>
                          <a:ea typeface="Meiryo UI" panose="020B0604030504040204" pitchFamily="50" charset="-128"/>
                        </a:rPr>
                        <a:t>年度は、</a:t>
                      </a:r>
                      <a:r>
                        <a:rPr kumimoji="1" lang="en-US" altLang="ja-JP" sz="1050" dirty="0">
                          <a:solidFill>
                            <a:schemeClr val="tx1"/>
                          </a:solidFill>
                          <a:latin typeface="Meiryo UI" panose="020B0604030504040204" pitchFamily="50" charset="-128"/>
                          <a:ea typeface="Meiryo UI" panose="020B0604030504040204" pitchFamily="50" charset="-128"/>
                        </a:rPr>
                        <a:t>DPC</a:t>
                      </a:r>
                      <a:r>
                        <a:rPr kumimoji="1" lang="ja-JP" altLang="en-US" sz="1050" dirty="0">
                          <a:solidFill>
                            <a:schemeClr val="tx1"/>
                          </a:solidFill>
                          <a:latin typeface="Meiryo UI" panose="020B0604030504040204" pitchFamily="50" charset="-128"/>
                          <a:ea typeface="Meiryo UI" panose="020B0604030504040204" pitchFamily="50" charset="-128"/>
                        </a:rPr>
                        <a:t>コーディング委員会、保険診療報酬委員会を統合し、診療報酬に関係する内容を網羅的に協議・対応できる体制を構築する。</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また、ベッドコントロール委員会を院長直轄委員会として、ベッドコントロールの見直しに対する取り組みをさらに強化を図る。</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7</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10</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bl>
          </a:graphicData>
        </a:graphic>
      </p:graphicFrame>
      <p:sp>
        <p:nvSpPr>
          <p:cNvPr id="7" name="四角形: 角を丸くする 6">
            <a:extLst>
              <a:ext uri="{FF2B5EF4-FFF2-40B4-BE49-F238E27FC236}">
                <a16:creationId xmlns:a16="http://schemas.microsoft.com/office/drawing/2014/main" id="{F020CA3F-3C51-ED68-E905-BBB2235F8354}"/>
              </a:ext>
            </a:extLst>
          </p:cNvPr>
          <p:cNvSpPr/>
          <p:nvPr/>
        </p:nvSpPr>
        <p:spPr>
          <a:xfrm>
            <a:off x="175487" y="1767663"/>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0" name="四角形: 角を丸くする 9">
            <a:extLst>
              <a:ext uri="{FF2B5EF4-FFF2-40B4-BE49-F238E27FC236}">
                <a16:creationId xmlns:a16="http://schemas.microsoft.com/office/drawing/2014/main" id="{A8BEC996-20AB-DB66-CF43-9BDAC01FA321}"/>
              </a:ext>
            </a:extLst>
          </p:cNvPr>
          <p:cNvSpPr/>
          <p:nvPr/>
        </p:nvSpPr>
        <p:spPr>
          <a:xfrm>
            <a:off x="175487" y="3569590"/>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23826444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FE405-7609-1C99-954F-A2DE992CF0D1}"/>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77AD6B7-344D-98EE-1B09-29D262E462A4}"/>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4A0ECDFD-9CD3-86FE-5B49-1E931F2D5AD8}"/>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7B68EE8B-042C-42E3-58DC-16145D1F282A}"/>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D4EAF06E-39D8-1711-A37D-4A5E4B228871}"/>
              </a:ext>
            </a:extLst>
          </p:cNvPr>
          <p:cNvSpPr txBox="1"/>
          <p:nvPr/>
        </p:nvSpPr>
        <p:spPr>
          <a:xfrm>
            <a:off x="85134" y="613191"/>
            <a:ext cx="588894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ベッドコントロールの見直し</a:t>
            </a:r>
          </a:p>
        </p:txBody>
      </p:sp>
      <p:sp>
        <p:nvSpPr>
          <p:cNvPr id="19" name="テキスト ボックス 18">
            <a:extLst>
              <a:ext uri="{FF2B5EF4-FFF2-40B4-BE49-F238E27FC236}">
                <a16:creationId xmlns:a16="http://schemas.microsoft.com/office/drawing/2014/main" id="{DEDDE73A-DD76-330C-7494-9A05A0026614}"/>
              </a:ext>
            </a:extLst>
          </p:cNvPr>
          <p:cNvSpPr txBox="1"/>
          <p:nvPr/>
        </p:nvSpPr>
        <p:spPr>
          <a:xfrm>
            <a:off x="85134" y="939388"/>
            <a:ext cx="8973732"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具体的な取組による改善取組目標額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年度の病床利用率</a:t>
            </a:r>
            <a:r>
              <a:rPr kumimoji="1" lang="en-US" altLang="ja-JP" sz="1200" dirty="0">
                <a:latin typeface="Meiryo UI" panose="020B0604030504040204" pitchFamily="50" charset="-128"/>
                <a:ea typeface="Meiryo UI" panose="020B0604030504040204" pitchFamily="50" charset="-128"/>
              </a:rPr>
              <a:t>87.9</a:t>
            </a:r>
            <a:r>
              <a:rPr kumimoji="1" lang="ja-JP" altLang="en-US" sz="1200" dirty="0">
                <a:latin typeface="Meiryo UI" panose="020B0604030504040204" pitchFamily="50" charset="-128"/>
                <a:ea typeface="Meiryo UI" panose="020B0604030504040204" pitchFamily="50" charset="-128"/>
              </a:rPr>
              <a:t>％ から病床利用率目標</a:t>
            </a:r>
            <a:r>
              <a:rPr kumimoji="1" lang="en-US" altLang="ja-JP" sz="1200" dirty="0">
                <a:latin typeface="Meiryo UI" panose="020B0604030504040204" pitchFamily="50" charset="-128"/>
                <a:ea typeface="Meiryo UI" panose="020B0604030504040204" pitchFamily="50" charset="-128"/>
              </a:rPr>
              <a:t>92.0</a:t>
            </a:r>
            <a:r>
              <a:rPr kumimoji="1" lang="ja-JP" altLang="en-US" sz="1200" dirty="0">
                <a:latin typeface="Meiryo UI" panose="020B0604030504040204" pitchFamily="50" charset="-128"/>
                <a:ea typeface="Meiryo UI" panose="020B0604030504040204" pitchFamily="50" charset="-128"/>
              </a:rPr>
              <a:t>％まで向上を図る。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人間ドック病床を除く</a:t>
            </a:r>
            <a:r>
              <a:rPr kumimoji="1" lang="en-US" altLang="ja-JP" sz="1200" dirty="0">
                <a:latin typeface="Meiryo UI" panose="020B0604030504040204" pitchFamily="50" charset="-128"/>
                <a:ea typeface="Meiryo UI" panose="020B0604030504040204" pitchFamily="50" charset="-128"/>
              </a:rPr>
              <a:t>492</a:t>
            </a:r>
            <a:r>
              <a:rPr kumimoji="1" lang="ja-JP" altLang="en-US" sz="1200" dirty="0">
                <a:latin typeface="Meiryo UI" panose="020B0604030504040204" pitchFamily="50" charset="-128"/>
                <a:ea typeface="Meiryo UI" panose="020B0604030504040204" pitchFamily="50" charset="-128"/>
              </a:rPr>
              <a:t>床ベース</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37962713-F249-6092-AB10-B4A8020FAA07}"/>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69</a:t>
            </a:r>
          </a:p>
        </p:txBody>
      </p:sp>
      <p:graphicFrame>
        <p:nvGraphicFramePr>
          <p:cNvPr id="7" name="表 6">
            <a:extLst>
              <a:ext uri="{FF2B5EF4-FFF2-40B4-BE49-F238E27FC236}">
                <a16:creationId xmlns:a16="http://schemas.microsoft.com/office/drawing/2014/main" id="{2FCF1D95-8941-2481-79C1-E94DF10087C9}"/>
              </a:ext>
            </a:extLst>
          </p:cNvPr>
          <p:cNvGraphicFramePr>
            <a:graphicFrameLocks noGrp="1"/>
          </p:cNvGraphicFramePr>
          <p:nvPr>
            <p:extLst>
              <p:ext uri="{D42A27DB-BD31-4B8C-83A1-F6EECF244321}">
                <p14:modId xmlns:p14="http://schemas.microsoft.com/office/powerpoint/2010/main" val="660885857"/>
              </p:ext>
            </p:extLst>
          </p:nvPr>
        </p:nvGraphicFramePr>
        <p:xfrm>
          <a:off x="180000" y="1686593"/>
          <a:ext cx="8640000" cy="1404000"/>
        </p:xfrm>
        <a:graphic>
          <a:graphicData uri="http://schemas.openxmlformats.org/drawingml/2006/table">
            <a:tbl>
              <a:tblPr>
                <a:tableStyleId>{2D5ABB26-0587-4C30-8999-92F81FD0307C}</a:tableStyleId>
              </a:tblPr>
              <a:tblGrid>
                <a:gridCol w="4320000">
                  <a:extLst>
                    <a:ext uri="{9D8B030D-6E8A-4147-A177-3AD203B41FA5}">
                      <a16:colId xmlns:a16="http://schemas.microsoft.com/office/drawing/2014/main" val="3188298473"/>
                    </a:ext>
                  </a:extLst>
                </a:gridCol>
                <a:gridCol w="720000">
                  <a:extLst>
                    <a:ext uri="{9D8B030D-6E8A-4147-A177-3AD203B41FA5}">
                      <a16:colId xmlns:a16="http://schemas.microsoft.com/office/drawing/2014/main" val="422241363"/>
                    </a:ext>
                  </a:extLst>
                </a:gridCol>
                <a:gridCol w="720000">
                  <a:extLst>
                    <a:ext uri="{9D8B030D-6E8A-4147-A177-3AD203B41FA5}">
                      <a16:colId xmlns:a16="http://schemas.microsoft.com/office/drawing/2014/main" val="1884991970"/>
                    </a:ext>
                  </a:extLst>
                </a:gridCol>
                <a:gridCol w="720000">
                  <a:extLst>
                    <a:ext uri="{9D8B030D-6E8A-4147-A177-3AD203B41FA5}">
                      <a16:colId xmlns:a16="http://schemas.microsoft.com/office/drawing/2014/main" val="1108233497"/>
                    </a:ext>
                  </a:extLst>
                </a:gridCol>
                <a:gridCol w="720000">
                  <a:extLst>
                    <a:ext uri="{9D8B030D-6E8A-4147-A177-3AD203B41FA5}">
                      <a16:colId xmlns:a16="http://schemas.microsoft.com/office/drawing/2014/main" val="3453234629"/>
                    </a:ext>
                  </a:extLst>
                </a:gridCol>
                <a:gridCol w="720000">
                  <a:extLst>
                    <a:ext uri="{9D8B030D-6E8A-4147-A177-3AD203B41FA5}">
                      <a16:colId xmlns:a16="http://schemas.microsoft.com/office/drawing/2014/main" val="2341418725"/>
                    </a:ext>
                  </a:extLst>
                </a:gridCol>
                <a:gridCol w="720000">
                  <a:extLst>
                    <a:ext uri="{9D8B030D-6E8A-4147-A177-3AD203B41FA5}">
                      <a16:colId xmlns:a16="http://schemas.microsoft.com/office/drawing/2014/main" val="264964434"/>
                    </a:ext>
                  </a:extLst>
                </a:gridCol>
              </a:tblGrid>
              <a:tr h="468000">
                <a:tc>
                  <a:txBody>
                    <a:bodyPr/>
                    <a:lstStyle/>
                    <a:p>
                      <a:pPr algn="ctr" fontAlgn="ctr">
                        <a:buNone/>
                      </a:pPr>
                      <a:r>
                        <a:rPr kumimoji="1" lang="ja-JP" altLang="en-US" sz="1050" dirty="0">
                          <a:solidFill>
                            <a:schemeClr val="tx1"/>
                          </a:solidFill>
                          <a:latin typeface="Meiryo UI" panose="020B0604030504040204" pitchFamily="50" charset="-128"/>
                          <a:ea typeface="Meiryo UI" panose="020B0604030504040204" pitchFamily="50" charset="-128"/>
                        </a:rPr>
                        <a:t>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68000">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ベッドコントロールの見直し等による病床利用率の向上</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68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合計</a:t>
                      </a: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508,260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8" name="テキスト ボックス 7">
            <a:extLst>
              <a:ext uri="{FF2B5EF4-FFF2-40B4-BE49-F238E27FC236}">
                <a16:creationId xmlns:a16="http://schemas.microsoft.com/office/drawing/2014/main" id="{5B58A6D4-68FF-E9A8-0D84-B49A2DD6EF3B}"/>
              </a:ext>
            </a:extLst>
          </p:cNvPr>
          <p:cNvSpPr txBox="1"/>
          <p:nvPr/>
        </p:nvSpPr>
        <p:spPr>
          <a:xfrm>
            <a:off x="7907265" y="1420023"/>
            <a:ext cx="108667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
        <p:nvSpPr>
          <p:cNvPr id="6" name="四角形: 角を丸くする 5">
            <a:extLst>
              <a:ext uri="{FF2B5EF4-FFF2-40B4-BE49-F238E27FC236}">
                <a16:creationId xmlns:a16="http://schemas.microsoft.com/office/drawing/2014/main" id="{9EE2CC11-9576-207D-DE5D-F5A609B70F23}"/>
              </a:ext>
            </a:extLst>
          </p:cNvPr>
          <p:cNvSpPr/>
          <p:nvPr/>
        </p:nvSpPr>
        <p:spPr>
          <a:xfrm>
            <a:off x="190642" y="2110607"/>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1696394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21179-1171-77C1-0742-8AE88DD5E23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09EA12C-FCBD-0521-25A0-B4EBB78935A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35A44FA2-315F-AFCD-97F0-D464941640D6}"/>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7D1E4833-2BA1-4C58-9100-B1098CA55E5D}"/>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0A616D81-BDD5-339D-EE7B-F35DCC8E4329}"/>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エ　機能評価係数</a:t>
            </a:r>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の向上</a:t>
            </a:r>
          </a:p>
        </p:txBody>
      </p:sp>
      <p:sp>
        <p:nvSpPr>
          <p:cNvPr id="20" name="テキスト ボックス 19">
            <a:extLst>
              <a:ext uri="{FF2B5EF4-FFF2-40B4-BE49-F238E27FC236}">
                <a16:creationId xmlns:a16="http://schemas.microsoft.com/office/drawing/2014/main" id="{47FB3862-B30A-A879-1790-C74C8574E638}"/>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機能評価係数</a:t>
            </a:r>
            <a:r>
              <a:rPr kumimoji="1" lang="en-US" altLang="ja-JP" sz="1200" dirty="0">
                <a:latin typeface="Meiryo UI" panose="020B0604030504040204" pitchFamily="50" charset="-128"/>
                <a:ea typeface="Meiryo UI" panose="020B0604030504040204" pitchFamily="50" charset="-128"/>
              </a:rPr>
              <a:t>Ⅱ</a:t>
            </a:r>
            <a:r>
              <a:rPr kumimoji="1" lang="ja-JP" altLang="en-US" sz="1200" dirty="0">
                <a:latin typeface="Meiryo UI" panose="020B0604030504040204" pitchFamily="50" charset="-128"/>
                <a:ea typeface="Meiryo UI" panose="020B0604030504040204" pitchFamily="50" charset="-128"/>
              </a:rPr>
              <a:t>を高水準で維持できるよう院内の管理手法を検討する。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機能評価係数</a:t>
            </a:r>
            <a:r>
              <a:rPr kumimoji="1" lang="en-US" altLang="ja-JP" sz="1200" dirty="0">
                <a:latin typeface="Meiryo UI" panose="020B0604030504040204" pitchFamily="50" charset="-128"/>
                <a:ea typeface="Meiryo UI" panose="020B0604030504040204" pitchFamily="50" charset="-128"/>
              </a:rPr>
              <a:t>Ⅱ</a:t>
            </a:r>
            <a:r>
              <a:rPr kumimoji="1" lang="ja-JP" altLang="en-US" sz="1200" dirty="0">
                <a:latin typeface="Meiryo UI" panose="020B0604030504040204" pitchFamily="50" charset="-128"/>
                <a:ea typeface="Meiryo UI" panose="020B0604030504040204" pitchFamily="50" charset="-128"/>
              </a:rPr>
              <a:t>単独での改善を図るのではなく、機能評価係数</a:t>
            </a:r>
            <a:r>
              <a:rPr kumimoji="1" lang="en-US" altLang="ja-JP" sz="1200" dirty="0">
                <a:latin typeface="Meiryo UI" panose="020B0604030504040204" pitchFamily="50" charset="-128"/>
                <a:ea typeface="Meiryo UI" panose="020B0604030504040204" pitchFamily="50" charset="-128"/>
              </a:rPr>
              <a:t>Ⅱ</a:t>
            </a:r>
            <a:r>
              <a:rPr kumimoji="1" lang="ja-JP" altLang="en-US" sz="1200" dirty="0">
                <a:latin typeface="Meiryo UI" panose="020B0604030504040204" pitchFamily="50" charset="-128"/>
                <a:ea typeface="Meiryo UI" panose="020B0604030504040204" pitchFamily="50" charset="-128"/>
              </a:rPr>
              <a:t>（結果）に紐づくプロセス（例えば、効率性係数と平均在院日数）の</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両面を踏まえて、最も効果的な改善策を検討する。</a:t>
            </a:r>
          </a:p>
        </p:txBody>
      </p:sp>
      <p:sp>
        <p:nvSpPr>
          <p:cNvPr id="30" name="テキスト ボックス 29">
            <a:extLst>
              <a:ext uri="{FF2B5EF4-FFF2-40B4-BE49-F238E27FC236}">
                <a16:creationId xmlns:a16="http://schemas.microsoft.com/office/drawing/2014/main" id="{07449877-8861-7B8C-A53C-DF9B62AC0BE6}"/>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70</a:t>
            </a:r>
          </a:p>
        </p:txBody>
      </p:sp>
      <p:sp>
        <p:nvSpPr>
          <p:cNvPr id="7" name="テキスト ボックス 6">
            <a:extLst>
              <a:ext uri="{FF2B5EF4-FFF2-40B4-BE49-F238E27FC236}">
                <a16:creationId xmlns:a16="http://schemas.microsoft.com/office/drawing/2014/main" id="{B6EAB702-87F7-B577-039C-A03057D6C280}"/>
              </a:ext>
            </a:extLst>
          </p:cNvPr>
          <p:cNvSpPr txBox="1"/>
          <p:nvPr/>
        </p:nvSpPr>
        <p:spPr>
          <a:xfrm>
            <a:off x="85134" y="1991444"/>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当センターでは、複雑性係数を取り上げ、複雑性係数関連するデータ管理、院内への周知を徹底する必要がある。</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9CF0612-2088-2A01-E326-F55B3C71CDBD}"/>
              </a:ext>
            </a:extLst>
          </p:cNvPr>
          <p:cNvSpPr txBox="1"/>
          <p:nvPr/>
        </p:nvSpPr>
        <p:spPr>
          <a:xfrm>
            <a:off x="85134" y="4549971"/>
            <a:ext cx="8973732"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直近で、複雑性係数が最も高い水準であった令和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年度の実績まで向上を図る。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※R6</a:t>
            </a:r>
            <a:r>
              <a:rPr kumimoji="1" lang="ja-JP" altLang="en-US" sz="1200" dirty="0">
                <a:latin typeface="Meiryo UI" panose="020B0604030504040204" pitchFamily="50" charset="-128"/>
                <a:ea typeface="Meiryo UI" panose="020B0604030504040204" pitchFamily="50" charset="-128"/>
              </a:rPr>
              <a:t>実績までの向上のため、改善取組目標額は発生しない。</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D4FAE0D7-B389-D0E4-18E4-62C9A5DC8959}"/>
              </a:ext>
            </a:extLst>
          </p:cNvPr>
          <p:cNvGraphicFramePr>
            <a:graphicFrameLocks noGrp="1"/>
          </p:cNvGraphicFramePr>
          <p:nvPr>
            <p:extLst>
              <p:ext uri="{D42A27DB-BD31-4B8C-83A1-F6EECF244321}">
                <p14:modId xmlns:p14="http://schemas.microsoft.com/office/powerpoint/2010/main" val="2479801675"/>
              </p:ext>
            </p:extLst>
          </p:nvPr>
        </p:nvGraphicFramePr>
        <p:xfrm>
          <a:off x="101944" y="2510035"/>
          <a:ext cx="8892000" cy="169146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440000">
                  <a:extLst>
                    <a:ext uri="{9D8B030D-6E8A-4147-A177-3AD203B41FA5}">
                      <a16:colId xmlns:a16="http://schemas.microsoft.com/office/drawing/2014/main" val="2252022619"/>
                    </a:ext>
                  </a:extLst>
                </a:gridCol>
                <a:gridCol w="3672000">
                  <a:extLst>
                    <a:ext uri="{9D8B030D-6E8A-4147-A177-3AD203B41FA5}">
                      <a16:colId xmlns:a16="http://schemas.microsoft.com/office/drawing/2014/main" val="561421578"/>
                    </a:ext>
                  </a:extLst>
                </a:gridCol>
                <a:gridCol w="1800000">
                  <a:extLst>
                    <a:ext uri="{9D8B030D-6E8A-4147-A177-3AD203B41FA5}">
                      <a16:colId xmlns:a16="http://schemas.microsoft.com/office/drawing/2014/main" val="795060188"/>
                    </a:ext>
                  </a:extLst>
                </a:gridCol>
              </a:tblGrid>
              <a:tr h="216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720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診療報酬関係委員会</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ctr"/>
                      <a:r>
                        <a:rPr kumimoji="1" lang="ja-JP" altLang="en-US" sz="1050" dirty="0">
                          <a:solidFill>
                            <a:schemeClr val="tx1"/>
                          </a:solidFill>
                          <a:latin typeface="Meiryo UI" panose="020B0604030504040204" pitchFamily="50" charset="-128"/>
                          <a:ea typeface="Meiryo UI" panose="020B0604030504040204" pitchFamily="50" charset="-128"/>
                        </a:rPr>
                        <a:t>の統合</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該当委員会</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en-US" altLang="ja-JP" sz="1050" dirty="0">
                          <a:solidFill>
                            <a:schemeClr val="tx1"/>
                          </a:solidFill>
                          <a:latin typeface="Meiryo UI" panose="020B0604030504040204" pitchFamily="50" charset="-128"/>
                          <a:ea typeface="Meiryo UI" panose="020B0604030504040204" pitchFamily="50" charset="-128"/>
                        </a:rPr>
                        <a:t>DPC</a:t>
                      </a:r>
                      <a:r>
                        <a:rPr kumimoji="1" lang="ja-JP" altLang="en-US" sz="1050" dirty="0">
                          <a:solidFill>
                            <a:schemeClr val="tx1"/>
                          </a:solidFill>
                          <a:latin typeface="Meiryo UI" panose="020B0604030504040204" pitchFamily="50" charset="-128"/>
                          <a:ea typeface="Meiryo UI" panose="020B0604030504040204" pitchFamily="50" charset="-128"/>
                        </a:rPr>
                        <a:t>コーディング委員会、保険診療報酬委員会を統合し、診療報酬に関係する内容を網羅的に協議・対応できる体制を構築する。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rowSpan="2">
                  <a:txBody>
                    <a:bodyPr/>
                    <a:lstStyle/>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協議検討</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p>
                      <a:pPr algn="l"/>
                      <a:r>
                        <a:rPr kumimoji="1" lang="en-US" altLang="ja-JP" sz="1050" dirty="0">
                          <a:solidFill>
                            <a:schemeClr val="tx1"/>
                          </a:solidFill>
                          <a:latin typeface="Meiryo UI" panose="020B0604030504040204" pitchFamily="50" charset="-128"/>
                          <a:ea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rPr>
                        <a:t>実行</a:t>
                      </a:r>
                      <a:r>
                        <a:rPr kumimoji="1" lang="en-US" altLang="ja-JP"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3451388951"/>
                  </a:ext>
                </a:extLst>
              </a:tr>
              <a:tr h="72000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院内周知の徹底</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該当委員会</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上記の委員会の体制構築に併せて、複雑性係数に係る件数実績等の院内周知を徹底する。</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vMerge="1">
                  <a:txBody>
                    <a:bodyPr/>
                    <a:lstStyle/>
                    <a:p>
                      <a:pPr algn="ct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675023285"/>
                  </a:ext>
                </a:extLst>
              </a:tr>
            </a:tbl>
          </a:graphicData>
        </a:graphic>
      </p:graphicFrame>
      <p:sp>
        <p:nvSpPr>
          <p:cNvPr id="11" name="四角形: 角を丸くする 10">
            <a:extLst>
              <a:ext uri="{FF2B5EF4-FFF2-40B4-BE49-F238E27FC236}">
                <a16:creationId xmlns:a16="http://schemas.microsoft.com/office/drawing/2014/main" id="{064750F4-E293-CF83-C833-7483FCA71009}"/>
              </a:ext>
            </a:extLst>
          </p:cNvPr>
          <p:cNvSpPr/>
          <p:nvPr/>
        </p:nvSpPr>
        <p:spPr>
          <a:xfrm>
            <a:off x="130399" y="2800304"/>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
        <p:nvSpPr>
          <p:cNvPr id="12" name="四角形: 角を丸くする 11">
            <a:extLst>
              <a:ext uri="{FF2B5EF4-FFF2-40B4-BE49-F238E27FC236}">
                <a16:creationId xmlns:a16="http://schemas.microsoft.com/office/drawing/2014/main" id="{96E08BFD-F390-82B3-2257-B2F2CF38D510}"/>
              </a:ext>
            </a:extLst>
          </p:cNvPr>
          <p:cNvSpPr/>
          <p:nvPr/>
        </p:nvSpPr>
        <p:spPr>
          <a:xfrm>
            <a:off x="141003" y="3518039"/>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32582371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C21EA-38B0-CC08-A638-34BFDC269DD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DF4C7F1-C4D4-1894-91C7-DEFFE9C613F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90D576E3-7D11-6325-78F9-C579E89C21E5}"/>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19448339-E1F6-9168-6B07-C90121ECFD49}"/>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B637900A-0763-E623-3105-B498D1EE0783}"/>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オ　セクション別の稼働向上・人員配置適正化</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DB7313D-2853-93C4-E04F-91143AEB5F2B}"/>
              </a:ext>
            </a:extLst>
          </p:cNvPr>
          <p:cNvSpPr txBox="1"/>
          <p:nvPr/>
        </p:nvSpPr>
        <p:spPr>
          <a:xfrm>
            <a:off x="85134" y="901128"/>
            <a:ext cx="9000000"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救急部門、外来部門、手術室などのセクションごとの人員配置の最適化や稼働向上余地を検討する。</a:t>
            </a:r>
          </a:p>
        </p:txBody>
      </p:sp>
      <p:sp>
        <p:nvSpPr>
          <p:cNvPr id="30" name="テキスト ボックス 29">
            <a:extLst>
              <a:ext uri="{FF2B5EF4-FFF2-40B4-BE49-F238E27FC236}">
                <a16:creationId xmlns:a16="http://schemas.microsoft.com/office/drawing/2014/main" id="{7BE09723-841A-914D-0D65-3692ADBE4E53}"/>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71</a:t>
            </a:r>
          </a:p>
        </p:txBody>
      </p:sp>
      <p:sp>
        <p:nvSpPr>
          <p:cNvPr id="7" name="テキスト ボックス 6">
            <a:extLst>
              <a:ext uri="{FF2B5EF4-FFF2-40B4-BE49-F238E27FC236}">
                <a16:creationId xmlns:a16="http://schemas.microsoft.com/office/drawing/2014/main" id="{A003B2E1-4E7D-0E74-F429-DEACB4D13048}"/>
              </a:ext>
            </a:extLst>
          </p:cNvPr>
          <p:cNvSpPr txBox="1"/>
          <p:nvPr/>
        </p:nvSpPr>
        <p:spPr>
          <a:xfrm>
            <a:off x="85134" y="1730236"/>
            <a:ext cx="9000000" cy="230652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センター内での協議・検討内容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当センターにおいては、手術室の稼働室数の拡大を図り、手術件数の向上、入院収益の向上を図ることを検討している。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手術室は</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室あるが、手術件数や麻酔科・看護師の人員不足等の理由により、現状は</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室稼働にとどまっている。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目標病床利用率</a:t>
            </a:r>
            <a:r>
              <a:rPr kumimoji="1" lang="en-US" altLang="ja-JP" sz="1200" dirty="0">
                <a:latin typeface="Meiryo UI" panose="020B0604030504040204" pitchFamily="50" charset="-128"/>
                <a:ea typeface="Meiryo UI" panose="020B0604030504040204" pitchFamily="50" charset="-128"/>
              </a:rPr>
              <a:t>92</a:t>
            </a:r>
            <a:r>
              <a:rPr kumimoji="1" lang="ja-JP" altLang="en-US" sz="1200" dirty="0">
                <a:latin typeface="Meiryo UI" panose="020B0604030504040204" pitchFamily="50" charset="-128"/>
                <a:ea typeface="Meiryo UI" panose="020B0604030504040204" pitchFamily="50" charset="-128"/>
              </a:rPr>
              <a:t>％を達成するためには、更なる手術室の稼働が必要となっている。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年度の手術件数目標値は</a:t>
            </a:r>
            <a:r>
              <a:rPr kumimoji="1" lang="en-US" altLang="ja-JP" sz="1200" dirty="0">
                <a:latin typeface="Meiryo UI" panose="020B0604030504040204" pitchFamily="50" charset="-128"/>
                <a:ea typeface="Meiryo UI" panose="020B0604030504040204" pitchFamily="50" charset="-128"/>
              </a:rPr>
              <a:t>4,450</a:t>
            </a:r>
            <a:r>
              <a:rPr kumimoji="1" lang="ja-JP" altLang="en-US" sz="1200" dirty="0">
                <a:latin typeface="Meiryo UI" panose="020B0604030504040204" pitchFamily="50" charset="-128"/>
                <a:ea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年で、</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日あたり</a:t>
            </a:r>
            <a:r>
              <a:rPr kumimoji="1" lang="en-US" altLang="ja-JP" sz="1200" dirty="0">
                <a:latin typeface="Meiryo UI" panose="020B0604030504040204" pitchFamily="50" charset="-128"/>
                <a:ea typeface="Meiryo UI" panose="020B0604030504040204" pitchFamily="50" charset="-128"/>
              </a:rPr>
              <a:t>18.4</a:t>
            </a:r>
            <a:r>
              <a:rPr kumimoji="1" lang="ja-JP" altLang="en-US" sz="1200" dirty="0">
                <a:latin typeface="Meiryo UI" panose="020B0604030504040204" pitchFamily="50" charset="-128"/>
                <a:ea typeface="Meiryo UI" panose="020B0604030504040204" pitchFamily="50" charset="-128"/>
              </a:rPr>
              <a:t>件の実施が必要である。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現行の手術件数から、手術枠拡大による効果を試算すると、稼働室数を</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列増やすことで、年間</a:t>
            </a:r>
            <a:r>
              <a:rPr kumimoji="1" lang="en-US" altLang="ja-JP" sz="1200" dirty="0">
                <a:latin typeface="Meiryo UI" panose="020B0604030504040204" pitchFamily="50" charset="-128"/>
                <a:ea typeface="Meiryo UI" panose="020B0604030504040204" pitchFamily="50" charset="-128"/>
              </a:rPr>
              <a:t>240</a:t>
            </a:r>
            <a:r>
              <a:rPr kumimoji="1" lang="ja-JP" altLang="en-US" sz="1200" dirty="0">
                <a:latin typeface="Meiryo UI" panose="020B0604030504040204" pitchFamily="50" charset="-128"/>
                <a:ea typeface="Meiryo UI" panose="020B0604030504040204" pitchFamily="50" charset="-128"/>
              </a:rPr>
              <a:t>件の手術件数増加を図ることが可能である。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手術枠が増えるだけで手術件数の増加を図ることは難しいが、麻酔管理症例が</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列稼働し、局所麻酔列が現行と同様の対応を想定すると、</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目標手術件数</a:t>
            </a:r>
            <a:r>
              <a:rPr kumimoji="1" lang="en-US" altLang="ja-JP" sz="1200" dirty="0">
                <a:latin typeface="Meiryo UI" panose="020B0604030504040204" pitchFamily="50" charset="-128"/>
                <a:ea typeface="Meiryo UI" panose="020B0604030504040204" pitchFamily="50" charset="-128"/>
              </a:rPr>
              <a:t>4,450</a:t>
            </a:r>
            <a:r>
              <a:rPr kumimoji="1" lang="ja-JP" altLang="en-US" sz="1200" dirty="0">
                <a:latin typeface="Meiryo UI" panose="020B0604030504040204" pitchFamily="50" charset="-128"/>
                <a:ea typeface="Meiryo UI" panose="020B0604030504040204" pitchFamily="50" charset="-128"/>
              </a:rPr>
              <a:t>件を見込むことが可能。</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手術室の人員体制の充実を図りながら、稼働室数</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室に拡げ、</a:t>
            </a:r>
            <a:r>
              <a:rPr kumimoji="1" lang="en-US" altLang="ja-JP" sz="1200" dirty="0">
                <a:latin typeface="Meiryo UI" panose="020B0604030504040204" pitchFamily="50" charset="-128"/>
                <a:ea typeface="Meiryo UI" panose="020B0604030504040204" pitchFamily="50" charset="-128"/>
              </a:rPr>
              <a:t>4,450</a:t>
            </a:r>
            <a:r>
              <a:rPr kumimoji="1" lang="ja-JP" altLang="en-US" sz="1200" dirty="0">
                <a:latin typeface="Meiryo UI" panose="020B0604030504040204" pitchFamily="50" charset="-128"/>
                <a:ea typeface="Meiryo UI" panose="020B0604030504040204" pitchFamily="50" charset="-128"/>
              </a:rPr>
              <a:t>件の手術件数を目指す。</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また、手術件数の増加を図れた先に、高度急性期病床（</a:t>
            </a:r>
            <a:r>
              <a:rPr kumimoji="1" lang="en-US" altLang="ja-JP" sz="1200" dirty="0">
                <a:latin typeface="Meiryo UI" panose="020B0604030504040204" pitchFamily="50" charset="-128"/>
                <a:ea typeface="Meiryo UI" panose="020B0604030504040204" pitchFamily="50" charset="-128"/>
              </a:rPr>
              <a:t>ICU</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HCU</a:t>
            </a:r>
            <a:r>
              <a:rPr kumimoji="1" lang="ja-JP" altLang="en-US" sz="1200" dirty="0">
                <a:latin typeface="Meiryo UI" panose="020B0604030504040204" pitchFamily="50" charset="-128"/>
                <a:ea typeface="Meiryo UI" panose="020B0604030504040204" pitchFamily="50" charset="-128"/>
              </a:rPr>
              <a:t>）の稼働率の向上も想定されるため、将来的には高度急性期病床の</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拡大も検討していくことが望ましいと想定している。</a:t>
            </a:r>
            <a:endParaRPr kumimoji="1" lang="en-US" altLang="ja-JP" sz="12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778E0B6C-FAF7-EC91-9601-915E1A59F125}"/>
              </a:ext>
            </a:extLst>
          </p:cNvPr>
          <p:cNvSpPr txBox="1"/>
          <p:nvPr/>
        </p:nvSpPr>
        <p:spPr>
          <a:xfrm>
            <a:off x="85134" y="4553446"/>
            <a:ext cx="8973732"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手術室</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室稼働により、年間手術件数</a:t>
            </a:r>
            <a:r>
              <a:rPr kumimoji="1" lang="en-US" altLang="ja-JP" sz="1200" dirty="0">
                <a:latin typeface="Meiryo UI" panose="020B0604030504040204" pitchFamily="50" charset="-128"/>
                <a:ea typeface="Meiryo UI" panose="020B0604030504040204" pitchFamily="50" charset="-128"/>
              </a:rPr>
              <a:t>4,450</a:t>
            </a:r>
            <a:r>
              <a:rPr kumimoji="1" lang="ja-JP" altLang="en-US" sz="1200" dirty="0">
                <a:latin typeface="Meiryo UI" panose="020B0604030504040204" pitchFamily="50" charset="-128"/>
                <a:ea typeface="Meiryo UI" panose="020B0604030504040204" pitchFamily="50" charset="-128"/>
              </a:rPr>
              <a:t>件を目指し、入院収益の向上を図る。（令和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年度の年間手術件数</a:t>
            </a:r>
            <a:r>
              <a:rPr kumimoji="1" lang="en-US" altLang="ja-JP" sz="1200" dirty="0">
                <a:latin typeface="Meiryo UI" panose="020B0604030504040204" pitchFamily="50" charset="-128"/>
                <a:ea typeface="Meiryo UI" panose="020B0604030504040204" pitchFamily="50" charset="-128"/>
              </a:rPr>
              <a:t>4,269</a:t>
            </a:r>
            <a:r>
              <a:rPr kumimoji="1" lang="ja-JP" altLang="en-US" sz="1200" dirty="0">
                <a:latin typeface="Meiryo UI" panose="020B0604030504040204" pitchFamily="50" charset="-128"/>
                <a:ea typeface="Meiryo UI" panose="020B0604030504040204" pitchFamily="50" charset="-128"/>
              </a:rPr>
              <a:t>件</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年）</a:t>
            </a:r>
          </a:p>
          <a:p>
            <a:pPr>
              <a:lnSpc>
                <a:spcPct val="110000"/>
              </a:lnSpc>
            </a:pP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手術室の稼働向上（手術室</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室稼働）においては、新規患者数の増加、病床利用率の向上に寄与するものと想定し、</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「ウ　ベッドコントロールの見直し」で掲げる</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額に含まれるものと想定している。</a:t>
            </a:r>
          </a:p>
        </p:txBody>
      </p:sp>
      <p:sp>
        <p:nvSpPr>
          <p:cNvPr id="8" name="四角形: 角を丸くする 7">
            <a:extLst>
              <a:ext uri="{FF2B5EF4-FFF2-40B4-BE49-F238E27FC236}">
                <a16:creationId xmlns:a16="http://schemas.microsoft.com/office/drawing/2014/main" id="{FC3F4273-97C9-BA2C-2CF6-715769E3BCD1}"/>
              </a:ext>
            </a:extLst>
          </p:cNvPr>
          <p:cNvSpPr/>
          <p:nvPr/>
        </p:nvSpPr>
        <p:spPr>
          <a:xfrm>
            <a:off x="2449637" y="1774722"/>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3579992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AA31-FB4E-A984-07CE-E44CB3D6AA1D}"/>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BEE86C-5DF1-4E77-A90A-9EFBA5192C4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CCBC1E78-417F-8C3C-612A-6818BE3BF32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5EA622D7-2E0A-3053-6AF3-4CC0C5EEA550}"/>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
        <p:nvSpPr>
          <p:cNvPr id="5" name="テキスト ボックス 4">
            <a:extLst>
              <a:ext uri="{FF2B5EF4-FFF2-40B4-BE49-F238E27FC236}">
                <a16:creationId xmlns:a16="http://schemas.microsoft.com/office/drawing/2014/main" id="{16190FCD-15C4-BD51-7460-002678EF0125}"/>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カ　地域連携・救急受入体制強化</a:t>
            </a:r>
            <a:endParaRPr lang="en-US" altLang="ja-JP" sz="14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BEFD65E-3E3F-F384-2E87-A71A69A2486F}"/>
              </a:ext>
            </a:extLst>
          </p:cNvPr>
          <p:cNvSpPr txBox="1"/>
          <p:nvPr/>
        </p:nvSpPr>
        <p:spPr>
          <a:xfrm>
            <a:off x="85134" y="901128"/>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新規患者数の増加を図るため、地域連携強化による初診患者数の増加、救急受入体制強化による救急搬送件数の増加を図る。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院内の体制の見直しや具体的なアクションプランを構築する。</a:t>
            </a:r>
          </a:p>
        </p:txBody>
      </p:sp>
      <p:sp>
        <p:nvSpPr>
          <p:cNvPr id="30" name="テキスト ボックス 29">
            <a:extLst>
              <a:ext uri="{FF2B5EF4-FFF2-40B4-BE49-F238E27FC236}">
                <a16:creationId xmlns:a16="http://schemas.microsoft.com/office/drawing/2014/main" id="{C07110CA-40CE-76AE-9E65-C535EC92D89D}"/>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72</a:t>
            </a:r>
          </a:p>
        </p:txBody>
      </p:sp>
      <p:sp>
        <p:nvSpPr>
          <p:cNvPr id="7" name="テキスト ボックス 6">
            <a:extLst>
              <a:ext uri="{FF2B5EF4-FFF2-40B4-BE49-F238E27FC236}">
                <a16:creationId xmlns:a16="http://schemas.microsoft.com/office/drawing/2014/main" id="{5B2C9F86-9B7D-9383-1BAD-72E46EEEF275}"/>
              </a:ext>
            </a:extLst>
          </p:cNvPr>
          <p:cNvSpPr txBox="1"/>
          <p:nvPr/>
        </p:nvSpPr>
        <p:spPr>
          <a:xfrm>
            <a:off x="85134" y="1996397"/>
            <a:ext cx="9000000" cy="129086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センター内での協議・検討内容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当センターについては、地域連携の強化に関して、</a:t>
            </a:r>
            <a:r>
              <a:rPr kumimoji="1" lang="en-US" altLang="ja-JP" sz="1200" dirty="0">
                <a:latin typeface="Meiryo UI" panose="020B0604030504040204" pitchFamily="50" charset="-128"/>
                <a:ea typeface="Meiryo UI" panose="020B0604030504040204" pitchFamily="50" charset="-128"/>
              </a:rPr>
              <a:t>R8</a:t>
            </a:r>
            <a:r>
              <a:rPr kumimoji="1" lang="ja-JP" altLang="en-US" sz="1200" dirty="0">
                <a:latin typeface="Meiryo UI" panose="020B0604030504040204" pitchFamily="50" charset="-128"/>
                <a:ea typeface="Meiryo UI" panose="020B0604030504040204" pitchFamily="50" charset="-128"/>
              </a:rPr>
              <a:t>年度より取組を強化していくことを検討している。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現在、当センターの地域連携は各診療科独自のネットワークや取り組みに依存しており、病院全体としての統一的な地域連携戦略や情報共有</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が十分とはいえない状況にある。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当センターが地域で選ばれ続けるためには、診療科ごとの「点」の連携から、病院全体としての「面」の連携へと進化させる必要がある状況。</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上記を踏まえ、病院全体の取り組みを強化するために「地域連携室」の在り方等の検討を進めていくこととしている。</a:t>
            </a:r>
          </a:p>
        </p:txBody>
      </p:sp>
      <p:sp>
        <p:nvSpPr>
          <p:cNvPr id="6" name="テキスト ボックス 5">
            <a:extLst>
              <a:ext uri="{FF2B5EF4-FFF2-40B4-BE49-F238E27FC236}">
                <a16:creationId xmlns:a16="http://schemas.microsoft.com/office/drawing/2014/main" id="{4DA9590F-DEA0-A2E3-E751-45A45053A706}"/>
              </a:ext>
            </a:extLst>
          </p:cNvPr>
          <p:cNvSpPr txBox="1"/>
          <p:nvPr/>
        </p:nvSpPr>
        <p:spPr>
          <a:xfrm>
            <a:off x="85134" y="3917729"/>
            <a:ext cx="8973732"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ja-JP" altLang="en-US"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地域連携室の強化により初診患者数</a:t>
            </a:r>
            <a:r>
              <a:rPr kumimoji="1" lang="en-US" altLang="ja-JP" sz="1200" dirty="0">
                <a:latin typeface="Meiryo UI" panose="020B0604030504040204" pitchFamily="50" charset="-128"/>
                <a:ea typeface="Meiryo UI" panose="020B0604030504040204" pitchFamily="50" charset="-128"/>
              </a:rPr>
              <a:t>40.6</a:t>
            </a:r>
            <a:r>
              <a:rPr kumimoji="1" lang="ja-JP" altLang="en-US"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日を目指し、入院収益の向上を図る（令和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年度の初診患者数</a:t>
            </a:r>
            <a:r>
              <a:rPr kumimoji="1" lang="en-US" altLang="ja-JP" sz="1200" dirty="0">
                <a:latin typeface="Meiryo UI" panose="020B0604030504040204" pitchFamily="50" charset="-128"/>
                <a:ea typeface="Meiryo UI" panose="020B0604030504040204" pitchFamily="50" charset="-128"/>
              </a:rPr>
              <a:t>38.7</a:t>
            </a:r>
            <a:r>
              <a:rPr kumimoji="1" lang="ja-JP" altLang="en-US" sz="1200" dirty="0">
                <a:latin typeface="Meiryo UI" panose="020B0604030504040204" pitchFamily="50" charset="-128"/>
                <a:ea typeface="Meiryo UI" panose="020B0604030504040204" pitchFamily="50" charset="-128"/>
              </a:rPr>
              <a:t>人</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日）。</a:t>
            </a:r>
          </a:p>
          <a:p>
            <a:pPr>
              <a:lnSpc>
                <a:spcPct val="110000"/>
              </a:lnSpc>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地域連携室の強化においては、新規患者数の増加、病床利用率の向上に寄与するものと想定し、</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「ウ　ベッドコントロールの見直し」で掲げる</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額に含まれるものと想定している。</a:t>
            </a:r>
          </a:p>
        </p:txBody>
      </p:sp>
      <p:sp>
        <p:nvSpPr>
          <p:cNvPr id="8" name="四角形: 角を丸くする 7">
            <a:extLst>
              <a:ext uri="{FF2B5EF4-FFF2-40B4-BE49-F238E27FC236}">
                <a16:creationId xmlns:a16="http://schemas.microsoft.com/office/drawing/2014/main" id="{FD2C3A69-E322-2231-7723-87EBFF00E581}"/>
              </a:ext>
            </a:extLst>
          </p:cNvPr>
          <p:cNvSpPr/>
          <p:nvPr/>
        </p:nvSpPr>
        <p:spPr>
          <a:xfrm>
            <a:off x="2395315" y="2049154"/>
            <a:ext cx="362923"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11217580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AA31-FB4E-A984-07CE-E44CB3D6AA1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BC1E78-417F-8C3C-612A-6818BE3BF32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30" name="テキスト ボックス 29">
            <a:extLst>
              <a:ext uri="{FF2B5EF4-FFF2-40B4-BE49-F238E27FC236}">
                <a16:creationId xmlns:a16="http://schemas.microsoft.com/office/drawing/2014/main" id="{C07110CA-40CE-76AE-9E65-C535EC92D89D}"/>
              </a:ext>
            </a:extLst>
          </p:cNvPr>
          <p:cNvSpPr txBox="1"/>
          <p:nvPr/>
        </p:nvSpPr>
        <p:spPr>
          <a:xfrm>
            <a:off x="0" y="660437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73</a:t>
            </a:r>
          </a:p>
        </p:txBody>
      </p:sp>
      <p:sp>
        <p:nvSpPr>
          <p:cNvPr id="12" name="テキスト ボックス 11">
            <a:extLst>
              <a:ext uri="{FF2B5EF4-FFF2-40B4-BE49-F238E27FC236}">
                <a16:creationId xmlns:a16="http://schemas.microsoft.com/office/drawing/2014/main" id="{C3131530-032A-4F65-9B4E-ED61DE71447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11" name="テキスト ボックス 10">
            <a:extLst>
              <a:ext uri="{FF2B5EF4-FFF2-40B4-BE49-F238E27FC236}">
                <a16:creationId xmlns:a16="http://schemas.microsoft.com/office/drawing/2014/main" id="{1A0FE271-A2DB-4CE8-A7DC-8AC75ED9799C}"/>
              </a:ext>
            </a:extLst>
          </p:cNvPr>
          <p:cNvSpPr txBox="1"/>
          <p:nvPr/>
        </p:nvSpPr>
        <p:spPr>
          <a:xfrm>
            <a:off x="79261" y="611725"/>
            <a:ext cx="310481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改善取組目標額（センター計）</a:t>
            </a:r>
          </a:p>
        </p:txBody>
      </p:sp>
      <p:graphicFrame>
        <p:nvGraphicFramePr>
          <p:cNvPr id="14" name="表 13">
            <a:extLst>
              <a:ext uri="{FF2B5EF4-FFF2-40B4-BE49-F238E27FC236}">
                <a16:creationId xmlns:a16="http://schemas.microsoft.com/office/drawing/2014/main" id="{BA632E88-78FF-4A5C-AE5A-5DA1F74D99B4}"/>
              </a:ext>
            </a:extLst>
          </p:cNvPr>
          <p:cNvGraphicFramePr>
            <a:graphicFrameLocks noGrp="1"/>
          </p:cNvGraphicFramePr>
          <p:nvPr>
            <p:extLst>
              <p:ext uri="{D42A27DB-BD31-4B8C-83A1-F6EECF244321}">
                <p14:modId xmlns:p14="http://schemas.microsoft.com/office/powerpoint/2010/main" val="3135079814"/>
              </p:ext>
            </p:extLst>
          </p:nvPr>
        </p:nvGraphicFramePr>
        <p:xfrm>
          <a:off x="182880" y="1664314"/>
          <a:ext cx="8686799" cy="3560853"/>
        </p:xfrm>
        <a:graphic>
          <a:graphicData uri="http://schemas.openxmlformats.org/drawingml/2006/table">
            <a:tbl>
              <a:tblPr firstRow="1" bandRow="1">
                <a:tableStyleId>{5C22544A-7EE6-4342-B048-85BDC9FD1C3A}</a:tableStyleId>
              </a:tblPr>
              <a:tblGrid>
                <a:gridCol w="3557015">
                  <a:extLst>
                    <a:ext uri="{9D8B030D-6E8A-4147-A177-3AD203B41FA5}">
                      <a16:colId xmlns:a16="http://schemas.microsoft.com/office/drawing/2014/main" val="187129157"/>
                    </a:ext>
                  </a:extLst>
                </a:gridCol>
                <a:gridCol w="854964">
                  <a:extLst>
                    <a:ext uri="{9D8B030D-6E8A-4147-A177-3AD203B41FA5}">
                      <a16:colId xmlns:a16="http://schemas.microsoft.com/office/drawing/2014/main" val="1911179531"/>
                    </a:ext>
                  </a:extLst>
                </a:gridCol>
                <a:gridCol w="854964">
                  <a:extLst>
                    <a:ext uri="{9D8B030D-6E8A-4147-A177-3AD203B41FA5}">
                      <a16:colId xmlns:a16="http://schemas.microsoft.com/office/drawing/2014/main" val="18755372"/>
                    </a:ext>
                  </a:extLst>
                </a:gridCol>
                <a:gridCol w="854964">
                  <a:extLst>
                    <a:ext uri="{9D8B030D-6E8A-4147-A177-3AD203B41FA5}">
                      <a16:colId xmlns:a16="http://schemas.microsoft.com/office/drawing/2014/main" val="1330942641"/>
                    </a:ext>
                  </a:extLst>
                </a:gridCol>
                <a:gridCol w="854964">
                  <a:extLst>
                    <a:ext uri="{9D8B030D-6E8A-4147-A177-3AD203B41FA5}">
                      <a16:colId xmlns:a16="http://schemas.microsoft.com/office/drawing/2014/main" val="1910171987"/>
                    </a:ext>
                  </a:extLst>
                </a:gridCol>
                <a:gridCol w="854964">
                  <a:extLst>
                    <a:ext uri="{9D8B030D-6E8A-4147-A177-3AD203B41FA5}">
                      <a16:colId xmlns:a16="http://schemas.microsoft.com/office/drawing/2014/main" val="2151350607"/>
                    </a:ext>
                  </a:extLst>
                </a:gridCol>
                <a:gridCol w="854964">
                  <a:extLst>
                    <a:ext uri="{9D8B030D-6E8A-4147-A177-3AD203B41FA5}">
                      <a16:colId xmlns:a16="http://schemas.microsoft.com/office/drawing/2014/main" val="800543873"/>
                    </a:ext>
                  </a:extLst>
                </a:gridCol>
              </a:tblGrid>
              <a:tr h="429558">
                <a:tc>
                  <a:txBody>
                    <a:bodyPr/>
                    <a:lstStyle/>
                    <a:p>
                      <a:pPr algn="ctr"/>
                      <a:r>
                        <a:rPr kumimoji="1" lang="ja-JP" altLang="en-US" sz="1200" b="1" i="0" dirty="0">
                          <a:solidFill>
                            <a:schemeClr val="bg1"/>
                          </a:solidFill>
                          <a:latin typeface="Meiryo UI" panose="020B0604030504040204" pitchFamily="50" charset="-128"/>
                          <a:ea typeface="Meiryo UI" panose="020B0604030504040204" pitchFamily="50" charset="-128"/>
                        </a:rPr>
                        <a:t>施策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R7</a:t>
                      </a:r>
                    </a:p>
                    <a:p>
                      <a:pPr algn="ctr"/>
                      <a:r>
                        <a:rPr kumimoji="1" lang="ja-JP" altLang="en-US" sz="1200" b="1" i="0" dirty="0">
                          <a:solidFill>
                            <a:schemeClr val="bg1"/>
                          </a:solidFill>
                          <a:latin typeface="Meiryo UI" panose="020B0604030504040204" pitchFamily="50" charset="-128"/>
                          <a:ea typeface="Meiryo UI" panose="020B0604030504040204" pitchFamily="50" charset="-128"/>
                        </a:rPr>
                        <a:t>下半期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R8</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R9</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R10</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R11</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R12</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35001317"/>
                  </a:ext>
                </a:extLst>
              </a:tr>
              <a:tr h="443379">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　診療報酬算定強化・職種別生産性向上</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6,243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141,185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141,185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141,185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141,185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141,185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6879889"/>
                  </a:ext>
                </a:extLst>
              </a:tr>
              <a:tr h="443379">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　材料費・委託費等の費用低減</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84,031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108,156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108,156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108,156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108,156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1407669"/>
                  </a:ext>
                </a:extLst>
              </a:tr>
              <a:tr h="443379">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ウ　ベッドコントロールの見直し</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508,260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508,260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508,260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508,260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508,260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2036229"/>
                  </a:ext>
                </a:extLst>
              </a:tr>
              <a:tr h="443379">
                <a:tc>
                  <a:txBody>
                    <a:bodyPr/>
                    <a:lstStyle/>
                    <a:p>
                      <a:r>
                        <a:rPr lang="ja-JP" altLang="en-US" sz="1100" b="0" dirty="0">
                          <a:solidFill>
                            <a:schemeClr val="tx1"/>
                          </a:solidFill>
                          <a:latin typeface="Meiryo UI" panose="020B0604030504040204" pitchFamily="50" charset="-128"/>
                          <a:ea typeface="Meiryo UI" panose="020B0604030504040204" pitchFamily="50" charset="-128"/>
                        </a:rPr>
                        <a:t>エ　機能評価係数</a:t>
                      </a:r>
                      <a:r>
                        <a:rPr lang="en-US" altLang="ja-JP" sz="1100" b="0" dirty="0">
                          <a:solidFill>
                            <a:schemeClr val="tx1"/>
                          </a:solidFill>
                          <a:latin typeface="Meiryo UI" panose="020B0604030504040204" pitchFamily="50" charset="-128"/>
                          <a:ea typeface="Meiryo UI" panose="020B0604030504040204" pitchFamily="50" charset="-128"/>
                        </a:rPr>
                        <a:t>Ⅱ</a:t>
                      </a:r>
                      <a:r>
                        <a:rPr lang="ja-JP" altLang="en-US" sz="1100" b="0" dirty="0">
                          <a:solidFill>
                            <a:schemeClr val="tx1"/>
                          </a:solidFill>
                          <a:latin typeface="Meiryo UI" panose="020B0604030504040204" pitchFamily="50" charset="-128"/>
                          <a:ea typeface="Meiryo UI" panose="020B0604030504040204" pitchFamily="50" charset="-128"/>
                        </a:rPr>
                        <a:t>の向上</a:t>
                      </a:r>
                      <a:endParaRPr lang="en-US" altLang="ja-JP" sz="1100" b="0" dirty="0">
                        <a:solidFill>
                          <a:schemeClr val="tx1"/>
                        </a:solidFill>
                        <a:latin typeface="Meiryo UI" panose="020B0604030504040204" pitchFamily="50" charset="-128"/>
                        <a:ea typeface="Meiryo UI" panose="020B0604030504040204" pitchFamily="50" charset="-128"/>
                      </a:endParaRP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　　精　　査　　中　　）</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70508532"/>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オ　セクション別の稼働向上・人員配置適正化</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「ウ　ベッドコントロールの見直し」に含む</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77233629"/>
                  </a:ext>
                </a:extLst>
              </a:tr>
              <a:tr h="443379">
                <a:tc>
                  <a:txBody>
                    <a:bodyPr/>
                    <a:lstStyle/>
                    <a:p>
                      <a:r>
                        <a:rPr lang="ja-JP" altLang="en-US" sz="1100" b="0" dirty="0">
                          <a:solidFill>
                            <a:schemeClr val="tx1"/>
                          </a:solidFill>
                          <a:latin typeface="Meiryo UI" panose="020B0604030504040204" pitchFamily="50" charset="-128"/>
                          <a:ea typeface="Meiryo UI" panose="020B0604030504040204" pitchFamily="50" charset="-128"/>
                        </a:rPr>
                        <a:t>カ　地域連携・救急受入体制強化</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「ウ　ベッドコントロールの見直し」に含む</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endParaRP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185489"/>
                  </a:ext>
                </a:extLst>
              </a:tr>
              <a:tr h="443379">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合計</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16,243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733,476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extLst>
                  <a:ext uri="{0D108BD9-81ED-4DB2-BD59-A6C34878D82A}">
                    <a16:rowId xmlns:a16="http://schemas.microsoft.com/office/drawing/2014/main" val="2201423395"/>
                  </a:ext>
                </a:extLst>
              </a:tr>
            </a:tbl>
          </a:graphicData>
        </a:graphic>
      </p:graphicFrame>
      <p:sp>
        <p:nvSpPr>
          <p:cNvPr id="15" name="テキスト ボックス 14">
            <a:extLst>
              <a:ext uri="{FF2B5EF4-FFF2-40B4-BE49-F238E27FC236}">
                <a16:creationId xmlns:a16="http://schemas.microsoft.com/office/drawing/2014/main" id="{7E4F000C-538A-433E-92AC-F442AC8044CD}"/>
              </a:ext>
            </a:extLst>
          </p:cNvPr>
          <p:cNvSpPr txBox="1"/>
          <p:nvPr/>
        </p:nvSpPr>
        <p:spPr>
          <a:xfrm>
            <a:off x="137234" y="1363745"/>
            <a:ext cx="4882822" cy="307777"/>
          </a:xfrm>
          <a:prstGeom prst="rect">
            <a:avLst/>
          </a:prstGeom>
          <a:noFill/>
          <a:ln>
            <a:noFill/>
            <a:prstDash val="dash"/>
          </a:ln>
        </p:spPr>
        <p:txBody>
          <a:bodyPr wrap="square" rtlCol="0" anchor="ctr" anchorCtr="0">
            <a:spAutoFit/>
          </a:bodyPr>
          <a:lstStyle/>
          <a:p>
            <a:r>
              <a:rPr lang="ja-JP" altLang="en-US"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改善取組目標</a:t>
            </a:r>
            <a:r>
              <a:rPr lang="ja-JP" altLang="en-US" sz="1400" b="1" dirty="0">
                <a:latin typeface="Meiryo UI" panose="020B0604030504040204" pitchFamily="50" charset="-128"/>
                <a:ea typeface="Meiryo UI" panose="020B0604030504040204" pitchFamily="50" charset="-128"/>
              </a:rPr>
              <a:t>額計（大阪国際がんセンター）</a:t>
            </a:r>
          </a:p>
        </p:txBody>
      </p:sp>
      <p:sp>
        <p:nvSpPr>
          <p:cNvPr id="16" name="テキスト ボックス 15">
            <a:extLst>
              <a:ext uri="{FF2B5EF4-FFF2-40B4-BE49-F238E27FC236}">
                <a16:creationId xmlns:a16="http://schemas.microsoft.com/office/drawing/2014/main" id="{0BB8AA88-2E68-4EC5-9DDE-69A21286FD21}"/>
              </a:ext>
            </a:extLst>
          </p:cNvPr>
          <p:cNvSpPr txBox="1"/>
          <p:nvPr/>
        </p:nvSpPr>
        <p:spPr>
          <a:xfrm>
            <a:off x="8037576" y="1413086"/>
            <a:ext cx="912547" cy="261610"/>
          </a:xfrm>
          <a:prstGeom prst="rect">
            <a:avLst/>
          </a:prstGeom>
          <a:noFill/>
          <a:ln>
            <a:noFill/>
            <a:prstDash val="dash"/>
          </a:ln>
        </p:spPr>
        <p:txBody>
          <a:bodyPr wrap="square" rtlCol="0" anchor="ctr" anchorCtr="0">
            <a:spAutoFit/>
          </a:bodyPr>
          <a:lstStyle/>
          <a:p>
            <a:r>
              <a:rPr lang="ja-JP" altLang="en-US" sz="1050" dirty="0">
                <a:latin typeface="Meiryo UI" panose="020B0604030504040204" pitchFamily="50" charset="-128"/>
                <a:ea typeface="Meiryo UI" panose="020B0604030504040204" pitchFamily="50" charset="-128"/>
              </a:rPr>
              <a:t>単位：千円</a:t>
            </a:r>
          </a:p>
        </p:txBody>
      </p:sp>
      <p:sp>
        <p:nvSpPr>
          <p:cNvPr id="17" name="テキスト ボックス 16">
            <a:extLst>
              <a:ext uri="{FF2B5EF4-FFF2-40B4-BE49-F238E27FC236}">
                <a16:creationId xmlns:a16="http://schemas.microsoft.com/office/drawing/2014/main" id="{E33D3A73-E526-4632-9D99-A57E4F790825}"/>
              </a:ext>
            </a:extLst>
          </p:cNvPr>
          <p:cNvSpPr txBox="1"/>
          <p:nvPr/>
        </p:nvSpPr>
        <p:spPr>
          <a:xfrm>
            <a:off x="58866" y="5257135"/>
            <a:ext cx="9000000"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額については、令和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年度決算対比で施策毎の</a:t>
            </a:r>
            <a:r>
              <a:rPr kumimoji="1" lang="zh-TW" altLang="en-US" sz="1200" dirty="0">
                <a:latin typeface="Meiryo UI" panose="020B0604030504040204" pitchFamily="50" charset="-128"/>
                <a:ea typeface="Meiryo UI" panose="020B0604030504040204" pitchFamily="50" charset="-128"/>
              </a:rPr>
              <a:t>改善目標</a:t>
            </a:r>
            <a:r>
              <a:rPr kumimoji="1" lang="ja-JP" altLang="en-US" sz="1200" dirty="0">
                <a:latin typeface="Meiryo UI" panose="020B0604030504040204" pitchFamily="50" charset="-128"/>
                <a:ea typeface="Meiryo UI" panose="020B0604030504040204" pitchFamily="50" charset="-128"/>
              </a:rPr>
              <a:t>を算出</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全センター合計は</a:t>
            </a:r>
            <a:r>
              <a:rPr kumimoji="1" lang="en-US" altLang="ja-JP" sz="1200" dirty="0">
                <a:latin typeface="Meiryo UI" panose="020B0604030504040204" pitchFamily="50" charset="-128"/>
                <a:ea typeface="Meiryo UI" panose="020B0604030504040204" pitchFamily="50" charset="-128"/>
              </a:rPr>
              <a:t>P96</a:t>
            </a:r>
            <a:r>
              <a:rPr kumimoji="1" lang="ja-JP" altLang="en-US" sz="1200" dirty="0">
                <a:latin typeface="Meiryo UI" panose="020B0604030504040204" pitchFamily="50" charset="-128"/>
                <a:ea typeface="Meiryo UI" panose="020B0604030504040204" pitchFamily="50" charset="-128"/>
              </a:rPr>
              <a:t>に記載</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B7DAD51-1DAA-4C5E-9D5B-B4DFAEECE63B}"/>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Ⅳ</a:t>
            </a:r>
            <a:r>
              <a:rPr lang="ja-JP" altLang="en-US" sz="1200" b="1" dirty="0">
                <a:solidFill>
                  <a:srgbClr val="002D89"/>
                </a:solidFill>
                <a:latin typeface="Meiryo UI" panose="020B0604030504040204" pitchFamily="50" charset="-128"/>
                <a:ea typeface="Meiryo UI" panose="020B0604030504040204" pitchFamily="50" charset="-128"/>
              </a:rPr>
              <a:t> 大阪国際がんセンター</a:t>
            </a:r>
          </a:p>
        </p:txBody>
      </p:sp>
    </p:spTree>
    <p:extLst>
      <p:ext uri="{BB962C8B-B14F-4D97-AF65-F5344CB8AC3E}">
        <p14:creationId xmlns:p14="http://schemas.microsoft.com/office/powerpoint/2010/main" val="1372400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78771D85-68C0-546D-2392-777E6A33232C}"/>
              </a:ext>
            </a:extLst>
          </p:cNvPr>
          <p:cNvSpPr txBox="1"/>
          <p:nvPr/>
        </p:nvSpPr>
        <p:spPr>
          <a:xfrm>
            <a:off x="71999" y="320628"/>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2" name="テキスト ボックス 11">
            <a:extLst>
              <a:ext uri="{FF2B5EF4-FFF2-40B4-BE49-F238E27FC236}">
                <a16:creationId xmlns:a16="http://schemas.microsoft.com/office/drawing/2014/main" id="{9CE546FB-0F31-9BBB-A1B3-746EB3669306}"/>
              </a:ext>
            </a:extLst>
          </p:cNvPr>
          <p:cNvSpPr txBox="1"/>
          <p:nvPr/>
        </p:nvSpPr>
        <p:spPr>
          <a:xfrm>
            <a:off x="71999" y="659182"/>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21" name="テキスト ボックス 20">
            <a:extLst>
              <a:ext uri="{FF2B5EF4-FFF2-40B4-BE49-F238E27FC236}">
                <a16:creationId xmlns:a16="http://schemas.microsoft.com/office/drawing/2014/main" id="{0089F8B1-C902-4FC3-BA7D-B89100FBCE57}"/>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74</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681E740-FAD4-468F-9427-E191130F286E}"/>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7" name="正方形/長方形 6">
            <a:extLst>
              <a:ext uri="{FF2B5EF4-FFF2-40B4-BE49-F238E27FC236}">
                <a16:creationId xmlns:a16="http://schemas.microsoft.com/office/drawing/2014/main" id="{FAF89E73-798F-47B1-B11B-73B6E2EA4EFE}"/>
              </a:ext>
            </a:extLst>
          </p:cNvPr>
          <p:cNvSpPr/>
          <p:nvPr/>
        </p:nvSpPr>
        <p:spPr>
          <a:xfrm>
            <a:off x="150300" y="1228366"/>
            <a:ext cx="8843399" cy="5447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ja-JP" altLang="en-US" sz="1400" b="1" dirty="0">
                <a:solidFill>
                  <a:schemeClr val="tx1"/>
                </a:solidFill>
                <a:latin typeface="Meiryo UI" panose="020B0604030504040204" pitchFamily="50" charset="-128"/>
                <a:ea typeface="Meiryo UI" panose="020B0604030504040204" pitchFamily="50" charset="-128"/>
              </a:rPr>
              <a:t>◆ 医療提供の現状</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総合周産期母子医療センターとして、高度専門医療を着実に提供し、重症妊婦・病的新生児の緊急搬送の積極的な</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受入れを行うとともに、小児中核病院・小児救命救急センターとして新生児・乳幼児外科疾患に対する高度専門医療の</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提供や二次救急から三次救急まで小児救急患者の積極的な受入れを実施している。</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経営状況</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経営状況は他の小児・周産期専門病院と比較すると良好となっている。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要因としては、①高い病床稼働状況を維持してきたこと、②他の小児・周産期専門病院と比較して少ない職員数となって</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いること、③分娩件数総数も多いが、正常分娩の件数が多いことにより収益性が高くなっていること、④償却資産等の投資</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抑制がされていることの４点が挙げられる。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実際に高額医療機器（約</a:t>
            </a:r>
            <a:r>
              <a:rPr lang="en-US" altLang="ja-JP" sz="1200" dirty="0">
                <a:solidFill>
                  <a:schemeClr val="tx1"/>
                </a:solidFill>
                <a:latin typeface="Meiryo UI" panose="020B0604030504040204" pitchFamily="50" charset="-128"/>
                <a:ea typeface="Meiryo UI" panose="020B0604030504040204" pitchFamily="50" charset="-128"/>
              </a:rPr>
              <a:t>1,000</a:t>
            </a:r>
            <a:r>
              <a:rPr lang="ja-JP" altLang="en-US" sz="1200" dirty="0">
                <a:solidFill>
                  <a:schemeClr val="tx1"/>
                </a:solidFill>
                <a:latin typeface="Meiryo UI" panose="020B0604030504040204" pitchFamily="50" charset="-128"/>
                <a:ea typeface="Meiryo UI" panose="020B0604030504040204" pitchFamily="50" charset="-128"/>
              </a:rPr>
              <a:t>万円を超える機器）で、償却後</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年以上使われているものが、複数確認できる。</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年前後の投資抑制</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にて約</a:t>
            </a:r>
            <a:r>
              <a:rPr lang="en-US" altLang="ja-JP" sz="1200" dirty="0">
                <a:solidFill>
                  <a:schemeClr val="tx1"/>
                </a:solidFill>
                <a:latin typeface="Meiryo UI" panose="020B0604030504040204" pitchFamily="50" charset="-128"/>
                <a:ea typeface="Meiryo UI" panose="020B0604030504040204" pitchFamily="50" charset="-128"/>
              </a:rPr>
              <a:t>10</a:t>
            </a:r>
            <a:r>
              <a:rPr lang="ja-JP" altLang="en-US" sz="1200" dirty="0">
                <a:solidFill>
                  <a:schemeClr val="tx1"/>
                </a:solidFill>
                <a:latin typeface="Meiryo UI" panose="020B0604030504040204" pitchFamily="50" charset="-128"/>
                <a:ea typeface="Meiryo UI" panose="020B0604030504040204" pitchFamily="50" charset="-128"/>
              </a:rPr>
              <a:t>億円以上ある。</a:t>
            </a:r>
            <a:endParaRPr lang="en-US" altLang="ja-JP" sz="12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赤字拡大要因の特定</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医業収益は増加傾向にあり、コロナ禍も含め、医業ベースの利益水準は変わることなく、営業損益は黒字となっている。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また、労働分配率の比率に大きな変動はなく、高い労働生産性を維持している。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これまでも経営改善に向けた取り組みを行っていることにより、赤字額は他センターに比べ押さえられているものの、物価高騰</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による材料費の増加等により医業収支比率が低下し、令和６年度決算において経常損益ベースでは赤字となった。</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b="1" dirty="0">
                <a:solidFill>
                  <a:schemeClr val="tx1"/>
                </a:solidFill>
                <a:latin typeface="Meiryo UI" panose="020B0604030504040204" pitchFamily="50" charset="-128"/>
                <a:ea typeface="Meiryo UI" panose="020B0604030504040204" pitchFamily="50" charset="-128"/>
              </a:rPr>
              <a:t>◆ 今後の医療需要予測等</a:t>
            </a:r>
            <a:endParaRPr lang="en-US" altLang="ja-JP" sz="1400" b="1"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出生数が減少することにより、小児患者及び分娩件数は減少することが見込まれる。</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全国的な傾向として、小児科を標ぼうする病院数、分娩取り扱い施設数は減少しており、中核的な医療機関への集約が</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進んでいる。</a:t>
            </a:r>
          </a:p>
          <a:p>
            <a:r>
              <a:rPr lang="ja-JP" altLang="en-US" sz="1400" dirty="0">
                <a:solidFill>
                  <a:schemeClr val="tx1"/>
                </a:solidFill>
                <a:latin typeface="Meiryo UI" panose="020B0604030504040204" pitchFamily="50" charset="-128"/>
                <a:ea typeface="Meiryo UI" panose="020B0604030504040204" pitchFamily="50" charset="-128"/>
              </a:rPr>
              <a:t>・ 全体としては需要が減少している状況ではあるが、小児中核病院、総合周産期母子医療センター等、小児・周産期医療</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における役割を引き続き考慮する必要がある。</a:t>
            </a:r>
          </a:p>
        </p:txBody>
      </p:sp>
      <p:sp>
        <p:nvSpPr>
          <p:cNvPr id="8" name="テキスト ボックス 7">
            <a:extLst>
              <a:ext uri="{FF2B5EF4-FFF2-40B4-BE49-F238E27FC236}">
                <a16:creationId xmlns:a16="http://schemas.microsoft.com/office/drawing/2014/main" id="{B10AB4E8-3DE9-45A7-A9F3-2D272FEFC9B8}"/>
              </a:ext>
            </a:extLst>
          </p:cNvPr>
          <p:cNvSpPr txBox="1"/>
          <p:nvPr/>
        </p:nvSpPr>
        <p:spPr>
          <a:xfrm>
            <a:off x="71999" y="96315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センターの現状</a:t>
            </a:r>
          </a:p>
        </p:txBody>
      </p:sp>
    </p:spTree>
    <p:extLst>
      <p:ext uri="{BB962C8B-B14F-4D97-AF65-F5344CB8AC3E}">
        <p14:creationId xmlns:p14="http://schemas.microsoft.com/office/powerpoint/2010/main" val="33431165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D0E5-DF6A-6C1F-BD84-B5D256494E10}"/>
            </a:ext>
          </a:extLst>
        </p:cNvPr>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02174A8-C12C-1062-B77B-10224635E07B}"/>
              </a:ext>
            </a:extLst>
          </p:cNvPr>
          <p:cNvSpPr txBox="1"/>
          <p:nvPr/>
        </p:nvSpPr>
        <p:spPr>
          <a:xfrm>
            <a:off x="71999" y="290129"/>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0" name="テキスト ボックス 9">
            <a:extLst>
              <a:ext uri="{FF2B5EF4-FFF2-40B4-BE49-F238E27FC236}">
                <a16:creationId xmlns:a16="http://schemas.microsoft.com/office/drawing/2014/main" id="{CFCD76A5-5E61-9771-279E-0A0516610D44}"/>
              </a:ext>
            </a:extLst>
          </p:cNvPr>
          <p:cNvSpPr txBox="1"/>
          <p:nvPr/>
        </p:nvSpPr>
        <p:spPr>
          <a:xfrm>
            <a:off x="72000" y="616937"/>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 診療実績の推移</a:t>
            </a:r>
          </a:p>
        </p:txBody>
      </p:sp>
      <p:sp>
        <p:nvSpPr>
          <p:cNvPr id="12" name="テキスト ボックス 11">
            <a:extLst>
              <a:ext uri="{FF2B5EF4-FFF2-40B4-BE49-F238E27FC236}">
                <a16:creationId xmlns:a16="http://schemas.microsoft.com/office/drawing/2014/main" id="{DC8847A1-D1E4-C92A-57D4-A3373A53181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19" name="テキスト ボックス 18">
            <a:extLst>
              <a:ext uri="{FF2B5EF4-FFF2-40B4-BE49-F238E27FC236}">
                <a16:creationId xmlns:a16="http://schemas.microsoft.com/office/drawing/2014/main" id="{CF6FA3CF-AB15-8C59-A35D-933FE700B3E8}"/>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総合周産期母子医療センターとして、重症妊婦・病的新生児の緊急搬送の積極的な受入れに取り組んでいる。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コロナ禍以降も診療単価は向上。患者数も回復傾向にあり、医業収入の増加に寄与している。</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A10940F1-5A99-BDB5-5C27-3B4CFE571632}"/>
              </a:ext>
            </a:extLst>
          </p:cNvPr>
          <p:cNvSpPr txBox="1"/>
          <p:nvPr/>
        </p:nvSpPr>
        <p:spPr>
          <a:xfrm>
            <a:off x="5620296"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8" name="テキスト ボックス 17">
            <a:extLst>
              <a:ext uri="{FF2B5EF4-FFF2-40B4-BE49-F238E27FC236}">
                <a16:creationId xmlns:a16="http://schemas.microsoft.com/office/drawing/2014/main" id="{2D25D67D-3D03-45A1-9A35-759BC713B2EC}"/>
              </a:ext>
            </a:extLst>
          </p:cNvPr>
          <p:cNvSpPr txBox="1"/>
          <p:nvPr/>
        </p:nvSpPr>
        <p:spPr>
          <a:xfrm>
            <a:off x="0" y="6608868"/>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75</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7E0802D5-8011-428C-ABF2-4F87B880AE1B}"/>
              </a:ext>
            </a:extLst>
          </p:cNvPr>
          <p:cNvSpPr txBox="1"/>
          <p:nvPr/>
        </p:nvSpPr>
        <p:spPr>
          <a:xfrm>
            <a:off x="2339593" y="1494390"/>
            <a:ext cx="1320683" cy="184666"/>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総務省決算統計データより作成</a:t>
            </a:r>
            <a:endParaRPr kumimoji="1" lang="en-US" altLang="ja-JP" sz="6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28035567-F04F-4AAE-BBA3-20FD805D90EE}"/>
              </a:ext>
            </a:extLst>
          </p:cNvPr>
          <p:cNvSpPr txBox="1"/>
          <p:nvPr/>
        </p:nvSpPr>
        <p:spPr>
          <a:xfrm>
            <a:off x="146376" y="1426567"/>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入院指標の推移（延べ患者数・単価）</a:t>
            </a:r>
          </a:p>
        </p:txBody>
      </p:sp>
      <p:sp>
        <p:nvSpPr>
          <p:cNvPr id="24" name="テキスト ボックス 23">
            <a:extLst>
              <a:ext uri="{FF2B5EF4-FFF2-40B4-BE49-F238E27FC236}">
                <a16:creationId xmlns:a16="http://schemas.microsoft.com/office/drawing/2014/main" id="{C5035CDC-4F04-497F-965D-31D904E4A237}"/>
              </a:ext>
            </a:extLst>
          </p:cNvPr>
          <p:cNvSpPr txBox="1"/>
          <p:nvPr/>
        </p:nvSpPr>
        <p:spPr>
          <a:xfrm>
            <a:off x="4700529" y="1429878"/>
            <a:ext cx="2980432"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a:t>
            </a:r>
            <a:r>
              <a:rPr lang="ja-JP" altLang="ja-JP" sz="1000" dirty="0">
                <a:latin typeface="Meiryo UI" panose="020B0604030504040204" pitchFamily="50" charset="-128"/>
                <a:ea typeface="Meiryo UI" panose="020B0604030504040204" pitchFamily="50" charset="-128"/>
              </a:rPr>
              <a:t>入院指標の推移（</a:t>
            </a:r>
            <a:r>
              <a:rPr lang="ja-JP" altLang="en-US" sz="1000" dirty="0">
                <a:latin typeface="Meiryo UI" panose="020B0604030504040204" pitchFamily="50" charset="-128"/>
                <a:ea typeface="Meiryo UI" panose="020B0604030504040204" pitchFamily="50" charset="-128"/>
              </a:rPr>
              <a:t>病床利用率・平均在院日数</a:t>
            </a:r>
            <a:r>
              <a:rPr lang="ja-JP" altLang="ja-JP" sz="1000" dirty="0">
                <a:latin typeface="Meiryo UI" panose="020B0604030504040204" pitchFamily="50" charset="-128"/>
                <a:ea typeface="Meiryo UI" panose="020B0604030504040204" pitchFamily="50" charset="-128"/>
              </a:rPr>
              <a:t>）</a:t>
            </a:r>
          </a:p>
        </p:txBody>
      </p:sp>
      <p:sp>
        <p:nvSpPr>
          <p:cNvPr id="25" name="テキスト ボックス 24">
            <a:extLst>
              <a:ext uri="{FF2B5EF4-FFF2-40B4-BE49-F238E27FC236}">
                <a16:creationId xmlns:a16="http://schemas.microsoft.com/office/drawing/2014/main" id="{1388DC81-8B82-427A-AA9C-F48F79D1C8C5}"/>
              </a:ext>
            </a:extLst>
          </p:cNvPr>
          <p:cNvSpPr txBox="1"/>
          <p:nvPr/>
        </p:nvSpPr>
        <p:spPr>
          <a:xfrm>
            <a:off x="7432001" y="1423510"/>
            <a:ext cx="1364077" cy="276999"/>
          </a:xfrm>
          <a:prstGeom prst="rect">
            <a:avLst/>
          </a:prstGeom>
          <a:noFill/>
        </p:spPr>
        <p:txBody>
          <a:bodyPr wrap="square" rtlCol="0">
            <a:spAutoFit/>
          </a:bodyPr>
          <a:lstStyle/>
          <a:p>
            <a:r>
              <a:rPr kumimoji="1" lang="en-US" altLang="ja-JP" sz="600" dirty="0">
                <a:latin typeface="Meiryo UI" panose="020B0604030504040204" pitchFamily="50" charset="-128"/>
                <a:ea typeface="Meiryo UI" panose="020B0604030504040204" pitchFamily="50" charset="-128"/>
              </a:rPr>
              <a:t>※</a:t>
            </a:r>
            <a:r>
              <a:rPr kumimoji="1" lang="ja-JP" altLang="en-US" sz="600" dirty="0">
                <a:latin typeface="Meiryo UI" panose="020B0604030504040204" pitchFamily="50" charset="-128"/>
                <a:ea typeface="Meiryo UI" panose="020B0604030504040204" pitchFamily="50" charset="-128"/>
              </a:rPr>
              <a:t> 総務省決算統計データ、</a:t>
            </a:r>
            <a:endParaRPr kumimoji="1" lang="en-US" altLang="ja-JP" sz="600" dirty="0">
              <a:latin typeface="Meiryo UI" panose="020B0604030504040204" pitchFamily="50" charset="-128"/>
              <a:ea typeface="Meiryo UI" panose="020B0604030504040204" pitchFamily="50" charset="-128"/>
            </a:endParaRPr>
          </a:p>
          <a:p>
            <a:r>
              <a:rPr kumimoji="1" lang="ja-JP" altLang="en-US" sz="600" dirty="0">
                <a:latin typeface="Meiryo UI" panose="020B0604030504040204" pitchFamily="50" charset="-128"/>
                <a:ea typeface="Meiryo UI" panose="020B0604030504040204" pitchFamily="50" charset="-128"/>
              </a:rPr>
              <a:t>　　中期計画実績報告書より作成</a:t>
            </a:r>
            <a:endParaRPr kumimoji="1" lang="en-US" altLang="ja-JP" sz="6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71660FE-57CD-449B-A428-3F3AE9886EA5}"/>
              </a:ext>
            </a:extLst>
          </p:cNvPr>
          <p:cNvSpPr txBox="1"/>
          <p:nvPr/>
        </p:nvSpPr>
        <p:spPr>
          <a:xfrm>
            <a:off x="146376" y="3722370"/>
            <a:ext cx="2610235"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外来</a:t>
            </a:r>
            <a:r>
              <a:rPr lang="ja-JP" altLang="ja-JP" sz="1000" dirty="0">
                <a:latin typeface="Meiryo UI" panose="020B0604030504040204" pitchFamily="50" charset="-128"/>
                <a:ea typeface="Meiryo UI" panose="020B0604030504040204" pitchFamily="50" charset="-128"/>
              </a:rPr>
              <a:t>指標の推移（延べ患者数・単価）</a:t>
            </a:r>
          </a:p>
        </p:txBody>
      </p:sp>
      <p:sp>
        <p:nvSpPr>
          <p:cNvPr id="31" name="テキスト ボックス 30">
            <a:extLst>
              <a:ext uri="{FF2B5EF4-FFF2-40B4-BE49-F238E27FC236}">
                <a16:creationId xmlns:a16="http://schemas.microsoft.com/office/drawing/2014/main" id="{47A8690C-CB27-4969-A472-0A315BF63AC1}"/>
              </a:ext>
            </a:extLst>
          </p:cNvPr>
          <p:cNvSpPr txBox="1"/>
          <p:nvPr/>
        </p:nvSpPr>
        <p:spPr>
          <a:xfrm>
            <a:off x="3090109" y="3730109"/>
            <a:ext cx="130511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手術件数</a:t>
            </a:r>
            <a:r>
              <a:rPr lang="ja-JP" altLang="ja-JP" sz="1000" dirty="0">
                <a:latin typeface="Meiryo UI" panose="020B0604030504040204" pitchFamily="50" charset="-128"/>
                <a:ea typeface="Meiryo UI" panose="020B0604030504040204" pitchFamily="50" charset="-128"/>
              </a:rPr>
              <a:t>の推移</a:t>
            </a:r>
          </a:p>
        </p:txBody>
      </p:sp>
      <p:sp>
        <p:nvSpPr>
          <p:cNvPr id="32" name="テキスト ボックス 31">
            <a:extLst>
              <a:ext uri="{FF2B5EF4-FFF2-40B4-BE49-F238E27FC236}">
                <a16:creationId xmlns:a16="http://schemas.microsoft.com/office/drawing/2014/main" id="{B0309BBF-DCF1-4106-BA05-28A1D0F2E9CE}"/>
              </a:ext>
            </a:extLst>
          </p:cNvPr>
          <p:cNvSpPr txBox="1"/>
          <p:nvPr/>
        </p:nvSpPr>
        <p:spPr>
          <a:xfrm>
            <a:off x="6119999" y="3726684"/>
            <a:ext cx="3100201"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母体救急搬送・新生児救急搬送受入れ件数の推移</a:t>
            </a:r>
            <a:endParaRPr lang="ja-JP" altLang="ja-JP" sz="10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98456364-01D1-4C99-9B1E-42345C4D79F3}"/>
              </a:ext>
            </a:extLst>
          </p:cNvPr>
          <p:cNvPicPr>
            <a:picLocks noChangeAspect="1"/>
          </p:cNvPicPr>
          <p:nvPr/>
        </p:nvPicPr>
        <p:blipFill>
          <a:blip r:embed="rId2"/>
          <a:stretch>
            <a:fillRect/>
          </a:stretch>
        </p:blipFill>
        <p:spPr>
          <a:xfrm>
            <a:off x="45327" y="1565407"/>
            <a:ext cx="9053345" cy="2109399"/>
          </a:xfrm>
          <a:prstGeom prst="rect">
            <a:avLst/>
          </a:prstGeom>
        </p:spPr>
      </p:pic>
      <p:pic>
        <p:nvPicPr>
          <p:cNvPr id="4" name="図 3">
            <a:extLst>
              <a:ext uri="{FF2B5EF4-FFF2-40B4-BE49-F238E27FC236}">
                <a16:creationId xmlns:a16="http://schemas.microsoft.com/office/drawing/2014/main" id="{1400B0AC-BD36-44D0-9C95-0DE0B3CAE319}"/>
              </a:ext>
            </a:extLst>
          </p:cNvPr>
          <p:cNvPicPr>
            <a:picLocks noChangeAspect="1"/>
          </p:cNvPicPr>
          <p:nvPr/>
        </p:nvPicPr>
        <p:blipFill>
          <a:blip r:embed="rId3"/>
          <a:stretch>
            <a:fillRect/>
          </a:stretch>
        </p:blipFill>
        <p:spPr>
          <a:xfrm>
            <a:off x="109341" y="3944223"/>
            <a:ext cx="8925318" cy="2767824"/>
          </a:xfrm>
          <a:prstGeom prst="rect">
            <a:avLst/>
          </a:prstGeom>
        </p:spPr>
      </p:pic>
    </p:spTree>
    <p:extLst>
      <p:ext uri="{BB962C8B-B14F-4D97-AF65-F5344CB8AC3E}">
        <p14:creationId xmlns:p14="http://schemas.microsoft.com/office/powerpoint/2010/main" val="16639503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EE8971-6967-4393-8ABD-39240806CA80}"/>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3" name="テキスト ボックス 2">
            <a:extLst>
              <a:ext uri="{FF2B5EF4-FFF2-40B4-BE49-F238E27FC236}">
                <a16:creationId xmlns:a16="http://schemas.microsoft.com/office/drawing/2014/main" id="{520F645A-5490-4418-AE5B-C503649CC55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4" name="テキスト ボックス 3">
            <a:extLst>
              <a:ext uri="{FF2B5EF4-FFF2-40B4-BE49-F238E27FC236}">
                <a16:creationId xmlns:a16="http://schemas.microsoft.com/office/drawing/2014/main" id="{A5FECD59-A752-4AA6-961B-FBD074D531F7}"/>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0601759C-A3F2-4B94-8799-9229C66D7C3F}"/>
              </a:ext>
            </a:extLst>
          </p:cNvPr>
          <p:cNvSpPr txBox="1"/>
          <p:nvPr/>
        </p:nvSpPr>
        <p:spPr>
          <a:xfrm>
            <a:off x="72000" y="62840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損益計算書の推移</a:t>
            </a:r>
          </a:p>
        </p:txBody>
      </p:sp>
      <p:sp>
        <p:nvSpPr>
          <p:cNvPr id="12" name="テキスト ボックス 11">
            <a:extLst>
              <a:ext uri="{FF2B5EF4-FFF2-40B4-BE49-F238E27FC236}">
                <a16:creationId xmlns:a16="http://schemas.microsoft.com/office/drawing/2014/main" id="{FBE0243D-125F-4973-997C-D3D317F1F193}"/>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3CCC3CE-D50F-8DCB-32C1-14DD2BA0B841}"/>
              </a:ext>
            </a:extLst>
          </p:cNvPr>
          <p:cNvSpPr txBox="1"/>
          <p:nvPr/>
        </p:nvSpPr>
        <p:spPr>
          <a:xfrm>
            <a:off x="296101" y="1646889"/>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大阪母子医療センターの損益計算書の経年推移（単位：百万円）</a:t>
            </a:r>
          </a:p>
        </p:txBody>
      </p:sp>
      <p:sp>
        <p:nvSpPr>
          <p:cNvPr id="8" name="テキスト プレースホルダー 3">
            <a:extLst>
              <a:ext uri="{FF2B5EF4-FFF2-40B4-BE49-F238E27FC236}">
                <a16:creationId xmlns:a16="http://schemas.microsoft.com/office/drawing/2014/main" id="{F7533DBB-FDD0-C73D-DBC5-28361901B4BE}"/>
              </a:ext>
            </a:extLst>
          </p:cNvPr>
          <p:cNvSpPr txBox="1">
            <a:spLocks/>
          </p:cNvSpPr>
          <p:nvPr/>
        </p:nvSpPr>
        <p:spPr>
          <a:xfrm>
            <a:off x="315846" y="6369508"/>
            <a:ext cx="68869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簡易営業キャッシュフローは、医業収益－営業費用＋減価償却費で計算している。</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労働分配率は、給与費</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（医業収益－材料費）で計算している。</a:t>
            </a:r>
          </a:p>
          <a:p>
            <a:pPr algn="l"/>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材料費比率、減価償却費比率、経費比率、研究研修費比率は医業収益にて割り戻し計算している。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9E277F08-BC3E-85F1-AC37-1290C8317115}"/>
              </a:ext>
            </a:extLst>
          </p:cNvPr>
          <p:cNvSpPr txBox="1"/>
          <p:nvPr/>
        </p:nvSpPr>
        <p:spPr>
          <a:xfrm>
            <a:off x="146377" y="918765"/>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コロナ禍含め、医業ベースの利益水準は変わることなく、営業損益では黒字を計上している。</a:t>
            </a:r>
          </a:p>
          <a:p>
            <a:r>
              <a:rPr kumimoji="1" lang="ja-JP" altLang="en-US" sz="1400" dirty="0">
                <a:latin typeface="Meiryo UI" panose="020B0604030504040204" pitchFamily="50" charset="-128"/>
                <a:ea typeface="Meiryo UI" panose="020B0604030504040204" pitchFamily="50" charset="-128"/>
              </a:rPr>
              <a:t>● 要因として、収益面では高い稼働率を維持していること、費用面では他の周産期・小児専門病院と比較して少ない職員</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配置となっていることや医療機器などに対して投資抑制が行われていることが挙げられる。</a:t>
            </a:r>
          </a:p>
        </p:txBody>
      </p:sp>
      <p:graphicFrame>
        <p:nvGraphicFramePr>
          <p:cNvPr id="11" name="表 10">
            <a:extLst>
              <a:ext uri="{FF2B5EF4-FFF2-40B4-BE49-F238E27FC236}">
                <a16:creationId xmlns:a16="http://schemas.microsoft.com/office/drawing/2014/main" id="{866E0D40-B409-4C0B-90C2-3F48EA9CCCEC}"/>
              </a:ext>
            </a:extLst>
          </p:cNvPr>
          <p:cNvGraphicFramePr>
            <a:graphicFrameLocks noGrp="1"/>
          </p:cNvGraphicFramePr>
          <p:nvPr>
            <p:extLst>
              <p:ext uri="{D42A27DB-BD31-4B8C-83A1-F6EECF244321}">
                <p14:modId xmlns:p14="http://schemas.microsoft.com/office/powerpoint/2010/main" val="2599267339"/>
              </p:ext>
            </p:extLst>
          </p:nvPr>
        </p:nvGraphicFramePr>
        <p:xfrm>
          <a:off x="333264" y="1893472"/>
          <a:ext cx="8478602" cy="4432320"/>
        </p:xfrm>
        <a:graphic>
          <a:graphicData uri="http://schemas.openxmlformats.org/drawingml/2006/table">
            <a:tbl>
              <a:tblPr/>
              <a:tblGrid>
                <a:gridCol w="2142602">
                  <a:extLst>
                    <a:ext uri="{9D8B030D-6E8A-4147-A177-3AD203B41FA5}">
                      <a16:colId xmlns:a16="http://schemas.microsoft.com/office/drawing/2014/main" val="354015817"/>
                    </a:ext>
                  </a:extLst>
                </a:gridCol>
                <a:gridCol w="792000">
                  <a:extLst>
                    <a:ext uri="{9D8B030D-6E8A-4147-A177-3AD203B41FA5}">
                      <a16:colId xmlns:a16="http://schemas.microsoft.com/office/drawing/2014/main" val="322271349"/>
                    </a:ext>
                  </a:extLst>
                </a:gridCol>
                <a:gridCol w="792000">
                  <a:extLst>
                    <a:ext uri="{9D8B030D-6E8A-4147-A177-3AD203B41FA5}">
                      <a16:colId xmlns:a16="http://schemas.microsoft.com/office/drawing/2014/main" val="788913613"/>
                    </a:ext>
                  </a:extLst>
                </a:gridCol>
                <a:gridCol w="792000">
                  <a:extLst>
                    <a:ext uri="{9D8B030D-6E8A-4147-A177-3AD203B41FA5}">
                      <a16:colId xmlns:a16="http://schemas.microsoft.com/office/drawing/2014/main" val="481861479"/>
                    </a:ext>
                  </a:extLst>
                </a:gridCol>
                <a:gridCol w="792000">
                  <a:extLst>
                    <a:ext uri="{9D8B030D-6E8A-4147-A177-3AD203B41FA5}">
                      <a16:colId xmlns:a16="http://schemas.microsoft.com/office/drawing/2014/main" val="3616368376"/>
                    </a:ext>
                  </a:extLst>
                </a:gridCol>
                <a:gridCol w="792000">
                  <a:extLst>
                    <a:ext uri="{9D8B030D-6E8A-4147-A177-3AD203B41FA5}">
                      <a16:colId xmlns:a16="http://schemas.microsoft.com/office/drawing/2014/main" val="2219072659"/>
                    </a:ext>
                  </a:extLst>
                </a:gridCol>
                <a:gridCol w="792000">
                  <a:extLst>
                    <a:ext uri="{9D8B030D-6E8A-4147-A177-3AD203B41FA5}">
                      <a16:colId xmlns:a16="http://schemas.microsoft.com/office/drawing/2014/main" val="388520373"/>
                    </a:ext>
                  </a:extLst>
                </a:gridCol>
                <a:gridCol w="792000">
                  <a:extLst>
                    <a:ext uri="{9D8B030D-6E8A-4147-A177-3AD203B41FA5}">
                      <a16:colId xmlns:a16="http://schemas.microsoft.com/office/drawing/2014/main" val="2808159048"/>
                    </a:ext>
                  </a:extLst>
                </a:gridCol>
                <a:gridCol w="792000">
                  <a:extLst>
                    <a:ext uri="{9D8B030D-6E8A-4147-A177-3AD203B41FA5}">
                      <a16:colId xmlns:a16="http://schemas.microsoft.com/office/drawing/2014/main" val="2164917887"/>
                    </a:ext>
                  </a:extLst>
                </a:gridCol>
              </a:tblGrid>
              <a:tr h="166166">
                <a:tc rowSpan="2">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gridSpan="6">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198000">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令和２年度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令和３年度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令和４年度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令和５年度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15,879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16,487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17,258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17,566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1,998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2,344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16,511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8,447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8,598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8,677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058982354"/>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3,600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3,705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5056238"/>
                  </a:ext>
                </a:extLst>
              </a:tr>
              <a:tr h="198000">
                <a:tc>
                  <a:txBody>
                    <a:bodyPr/>
                    <a:lstStyle/>
                    <a:p>
                      <a:pPr algn="l" fontAlgn="ctr">
                        <a:buNone/>
                      </a:pPr>
                      <a:r>
                        <a:rPr lang="zh-TW" altLang="en-US" sz="900" b="0" i="0" u="none" strike="noStrike">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15693947"/>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392665061"/>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7438431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440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198000">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13,916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15,284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198000">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198000">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198000">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40621194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41AC6-C7BB-52CE-3F5B-2BB50D84E500}"/>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795CFB-1B46-F678-2000-3B2E35DA75CE}"/>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3" name="テキスト ボックス 2">
            <a:extLst>
              <a:ext uri="{FF2B5EF4-FFF2-40B4-BE49-F238E27FC236}">
                <a16:creationId xmlns:a16="http://schemas.microsoft.com/office/drawing/2014/main" id="{5BACD180-A15E-1EA2-A318-69115763624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4" name="テキスト ボックス 3">
            <a:extLst>
              <a:ext uri="{FF2B5EF4-FFF2-40B4-BE49-F238E27FC236}">
                <a16:creationId xmlns:a16="http://schemas.microsoft.com/office/drawing/2014/main" id="{E8E58DFC-A9AA-C591-8B9D-E3C53E1EB02F}"/>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2" name="テキスト ボックス 11">
            <a:extLst>
              <a:ext uri="{FF2B5EF4-FFF2-40B4-BE49-F238E27FC236}">
                <a16:creationId xmlns:a16="http://schemas.microsoft.com/office/drawing/2014/main" id="{0F0BE317-565D-4DF0-251D-25B5A993D8AB}"/>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5" name="テキスト プレースホルダー 3">
            <a:extLst>
              <a:ext uri="{FF2B5EF4-FFF2-40B4-BE49-F238E27FC236}">
                <a16:creationId xmlns:a16="http://schemas.microsoft.com/office/drawing/2014/main" id="{B45EFF31-287C-DB24-B1C7-D606C8E39B55}"/>
              </a:ext>
            </a:extLst>
          </p:cNvPr>
          <p:cNvSpPr txBox="1">
            <a:spLocks/>
          </p:cNvSpPr>
          <p:nvPr/>
        </p:nvSpPr>
        <p:spPr>
          <a:xfrm>
            <a:off x="54582" y="6309185"/>
            <a:ext cx="8325330" cy="40512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年度損益計算書</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l"/>
            <a:r>
              <a:rPr kumimoji="1" lang="ja-JP" altLang="en-US" sz="800" dirty="0">
                <a:solidFill>
                  <a:schemeClr val="tx1"/>
                </a:solidFill>
                <a:latin typeface="Meiryo UI" panose="020B0604030504040204" pitchFamily="50" charset="-128"/>
                <a:ea typeface="Meiryo UI" panose="020B0604030504040204" pitchFamily="50" charset="-128"/>
              </a:rPr>
              <a:t>出典</a:t>
            </a:r>
            <a:r>
              <a:rPr kumimoji="1" lang="zh-TW" altLang="en-US" sz="800" dirty="0">
                <a:solidFill>
                  <a:schemeClr val="tx1"/>
                </a:solidFill>
                <a:latin typeface="Meiryo UI" panose="020B0604030504040204" pitchFamily="50" charset="-128"/>
                <a:ea typeface="Meiryo UI" panose="020B0604030504040204" pitchFamily="50" charset="-128"/>
              </a:rPr>
              <a:t>：全国公私病院連盟「病院経営実態調査報告」（</a:t>
            </a:r>
            <a:r>
              <a:rPr kumimoji="1" lang="ja-JP" altLang="en-US" sz="800" dirty="0">
                <a:solidFill>
                  <a:schemeClr val="tx1"/>
                </a:solidFill>
                <a:latin typeface="Meiryo UI" panose="020B0604030504040204" pitchFamily="50" charset="-128"/>
                <a:ea typeface="Meiryo UI" panose="020B0604030504040204" pitchFamily="50" charset="-128"/>
              </a:rPr>
              <a:t>令和元年度・令和６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zh-TW" altLang="en-US"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開設主体：自治体、病床規模：</a:t>
            </a:r>
            <a:r>
              <a:rPr kumimoji="1" lang="en-US" altLang="ja-JP" sz="800" dirty="0">
                <a:solidFill>
                  <a:schemeClr val="tx1"/>
                </a:solidFill>
                <a:latin typeface="Meiryo UI" panose="020B0604030504040204" pitchFamily="50" charset="-128"/>
                <a:ea typeface="Meiryo UI" panose="020B0604030504040204" pitchFamily="50" charset="-128"/>
              </a:rPr>
              <a:t>300~399</a:t>
            </a:r>
            <a:r>
              <a:rPr kumimoji="1" lang="ja-JP" altLang="en-US" sz="800" dirty="0">
                <a:solidFill>
                  <a:schemeClr val="tx1"/>
                </a:solidFill>
                <a:latin typeface="Meiryo UI" panose="020B0604030504040204" pitchFamily="50" charset="-128"/>
                <a:ea typeface="Meiryo UI" panose="020B0604030504040204" pitchFamily="50" charset="-128"/>
              </a:rPr>
              <a:t>床（</a:t>
            </a:r>
            <a:r>
              <a:rPr kumimoji="1" lang="en-US" altLang="ja-JP" sz="800" dirty="0">
                <a:solidFill>
                  <a:schemeClr val="tx1"/>
                </a:solidFill>
                <a:latin typeface="Meiryo UI" panose="020B0604030504040204" pitchFamily="50" charset="-128"/>
                <a:ea typeface="Meiryo UI" panose="020B0604030504040204" pitchFamily="50" charset="-128"/>
              </a:rPr>
              <a:t>N</a:t>
            </a:r>
            <a:r>
              <a:rPr kumimoji="1" lang="ja-JP" altLang="en-US" sz="800" dirty="0">
                <a:solidFill>
                  <a:schemeClr val="tx1"/>
                </a:solidFill>
                <a:latin typeface="Meiryo UI" panose="020B0604030504040204" pitchFamily="50" charset="-128"/>
                <a:ea typeface="Meiryo UI" panose="020B0604030504040204" pitchFamily="50" charset="-128"/>
              </a:rPr>
              <a:t>＝令和元年度：</a:t>
            </a:r>
            <a:r>
              <a:rPr kumimoji="1" lang="en-US" altLang="ja-JP" sz="800" dirty="0">
                <a:solidFill>
                  <a:schemeClr val="tx1"/>
                </a:solidFill>
                <a:latin typeface="Meiryo UI" panose="020B0604030504040204" pitchFamily="50" charset="-128"/>
                <a:ea typeface="Meiryo UI" panose="020B0604030504040204" pitchFamily="50" charset="-128"/>
              </a:rPr>
              <a:t>45</a:t>
            </a:r>
            <a:r>
              <a:rPr kumimoji="1" lang="ja-JP" altLang="en-US" sz="800" dirty="0">
                <a:solidFill>
                  <a:schemeClr val="tx1"/>
                </a:solidFill>
                <a:latin typeface="Meiryo UI" panose="020B0604030504040204" pitchFamily="50" charset="-128"/>
                <a:ea typeface="Meiryo UI" panose="020B0604030504040204" pitchFamily="50" charset="-128"/>
              </a:rPr>
              <a:t>、令和６</a:t>
            </a:r>
            <a:r>
              <a:rPr lang="ja-JP" altLang="en-US" sz="800" dirty="0">
                <a:solidFill>
                  <a:schemeClr val="tx1"/>
                </a:solidFill>
                <a:latin typeface="Meiryo UI" panose="020B0604030504040204" pitchFamily="50" charset="-128"/>
                <a:ea typeface="Meiryo UI" panose="020B0604030504040204" pitchFamily="50" charset="-128"/>
              </a:rPr>
              <a:t>年度</a:t>
            </a:r>
            <a:r>
              <a:rPr kumimoji="1" lang="ja-JP" altLang="en-US" sz="800" dirty="0">
                <a:solidFill>
                  <a:schemeClr val="tx1"/>
                </a:solidFill>
                <a:latin typeface="Meiryo UI" panose="020B0604030504040204" pitchFamily="50" charset="-128"/>
                <a:ea typeface="Meiryo UI" panose="020B0604030504040204" pitchFamily="50" charset="-128"/>
              </a:rPr>
              <a:t>：</a:t>
            </a:r>
            <a:r>
              <a:rPr kumimoji="1" lang="en-US" altLang="ja-JP" sz="800" dirty="0">
                <a:solidFill>
                  <a:schemeClr val="tx1"/>
                </a:solidFill>
                <a:latin typeface="Meiryo UI" panose="020B0604030504040204" pitchFamily="50" charset="-128"/>
                <a:ea typeface="Meiryo UI" panose="020B0604030504040204" pitchFamily="50" charset="-128"/>
              </a:rPr>
              <a:t>45)</a:t>
            </a:r>
          </a:p>
          <a:p>
            <a:pPr algn="l"/>
            <a:r>
              <a:rPr kumimoji="1" lang="en-US" altLang="zh-TW" sz="800" dirty="0">
                <a:solidFill>
                  <a:schemeClr val="tx1"/>
                </a:solidFill>
                <a:latin typeface="Meiryo UI" panose="020B0604030504040204" pitchFamily="50" charset="-128"/>
                <a:ea typeface="Meiryo UI" panose="020B0604030504040204" pitchFamily="50" charset="-128"/>
              </a:rPr>
              <a:t>100</a:t>
            </a:r>
            <a:r>
              <a:rPr kumimoji="1" lang="ja-JP" altLang="en-US" sz="800" dirty="0">
                <a:solidFill>
                  <a:schemeClr val="tx1"/>
                </a:solidFill>
                <a:latin typeface="Meiryo UI" panose="020B0604030504040204" pitchFamily="50" charset="-128"/>
                <a:ea typeface="Meiryo UI" panose="020B0604030504040204" pitchFamily="50" charset="-128"/>
              </a:rPr>
              <a:t>床あたり収益費用額を当センターと同規模換算している。</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F5215743-F2DA-543F-236E-4B53C8CD0193}"/>
              </a:ext>
            </a:extLst>
          </p:cNvPr>
          <p:cNvSpPr/>
          <p:nvPr/>
        </p:nvSpPr>
        <p:spPr>
          <a:xfrm>
            <a:off x="7010401" y="1550118"/>
            <a:ext cx="2061600" cy="4746658"/>
          </a:xfrm>
          <a:prstGeom prst="rect">
            <a:avLst/>
          </a:prstGeom>
          <a:noFill/>
          <a:ln w="317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■収益面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同規模病院と比較し、医業収益は高い水準を維持している。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■費用面</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周産期・小児専門病院であるため診療報酬の設計上、売上規模が同規模病院と比べて高くなる傾向にあるが、その分、手厚い配置などが求められる中で、低い労働分配率を維持している。</a:t>
            </a:r>
            <a:endParaRPr kumimoji="1" lang="en-US" altLang="ja-JP" sz="1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100" dirty="0">
                <a:solidFill>
                  <a:schemeClr val="tx1"/>
                </a:solidFill>
                <a:latin typeface="Meiryo UI" panose="020B0604030504040204" pitchFamily="50" charset="-128"/>
                <a:ea typeface="Meiryo UI" panose="020B0604030504040204" pitchFamily="50" charset="-128"/>
              </a:rPr>
              <a:t>　その他の費用についても社会情勢等の影響で増加はしているが、医業収益の増加率よりも医業費用の増加率を抑えることができている。</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7C79091-6953-23E2-83DD-06FBD8946119}"/>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社会情勢等の影響で医業費用の増加率が高い中で、医業収益の増加率よりも医業費用の増加率を抑えることができて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いる。</a:t>
            </a:r>
            <a:endParaRPr kumimoji="1" lang="en-US" altLang="ja-JP" sz="1400"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0B1640B-7C41-3466-BC85-1B22F6DB2650}"/>
              </a:ext>
            </a:extLst>
          </p:cNvPr>
          <p:cNvSpPr txBox="1"/>
          <p:nvPr/>
        </p:nvSpPr>
        <p:spPr>
          <a:xfrm>
            <a:off x="72000" y="628404"/>
            <a:ext cx="5858537"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経営トレンド及び経営指標の同規模病院との比較</a:t>
            </a:r>
          </a:p>
        </p:txBody>
      </p:sp>
      <p:sp>
        <p:nvSpPr>
          <p:cNvPr id="13" name="テキスト ボックス 12">
            <a:extLst>
              <a:ext uri="{FF2B5EF4-FFF2-40B4-BE49-F238E27FC236}">
                <a16:creationId xmlns:a16="http://schemas.microsoft.com/office/drawing/2014/main" id="{25D3AD25-66D5-4B93-95E4-6BEE83CB2EB7}"/>
              </a:ext>
            </a:extLst>
          </p:cNvPr>
          <p:cNvSpPr txBox="1"/>
          <p:nvPr/>
        </p:nvSpPr>
        <p:spPr>
          <a:xfrm>
            <a:off x="2202487" y="1351270"/>
            <a:ext cx="4824548" cy="230832"/>
          </a:xfrm>
          <a:prstGeom prst="rect">
            <a:avLst/>
          </a:prstGeom>
          <a:noFill/>
          <a:ln>
            <a:noFill/>
            <a:prstDash val="dash"/>
          </a:ln>
        </p:spPr>
        <p:txBody>
          <a:bodyPr wrap="square" rtlCol="0" anchor="ctr" anchorCtr="0">
            <a:spAutoFit/>
          </a:bodyPr>
          <a:lstStyle/>
          <a:p>
            <a:pPr algn="r"/>
            <a:r>
              <a:rPr lang="ja-JP" altLang="en-US" sz="900" dirty="0">
                <a:latin typeface="Meiryo UI" panose="020B0604030504040204" pitchFamily="50" charset="-128"/>
                <a:ea typeface="Meiryo UI" panose="020B0604030504040204" pitchFamily="50" charset="-128"/>
              </a:rPr>
              <a:t>（単位：百万円）</a:t>
            </a:r>
          </a:p>
        </p:txBody>
      </p:sp>
      <p:graphicFrame>
        <p:nvGraphicFramePr>
          <p:cNvPr id="19" name="表 18">
            <a:extLst>
              <a:ext uri="{FF2B5EF4-FFF2-40B4-BE49-F238E27FC236}">
                <a16:creationId xmlns:a16="http://schemas.microsoft.com/office/drawing/2014/main" id="{D7701ABB-5FAD-4BF4-A896-53B77C7CB93B}"/>
              </a:ext>
            </a:extLst>
          </p:cNvPr>
          <p:cNvGraphicFramePr>
            <a:graphicFrameLocks noGrp="1"/>
          </p:cNvGraphicFramePr>
          <p:nvPr>
            <p:extLst>
              <p:ext uri="{D42A27DB-BD31-4B8C-83A1-F6EECF244321}">
                <p14:modId xmlns:p14="http://schemas.microsoft.com/office/powerpoint/2010/main" val="1044598469"/>
              </p:ext>
            </p:extLst>
          </p:nvPr>
        </p:nvGraphicFramePr>
        <p:xfrm>
          <a:off x="54582" y="1550126"/>
          <a:ext cx="6886931" cy="4746658"/>
        </p:xfrm>
        <a:graphic>
          <a:graphicData uri="http://schemas.openxmlformats.org/drawingml/2006/table">
            <a:tbl>
              <a:tblPr/>
              <a:tblGrid>
                <a:gridCol w="1620000">
                  <a:extLst>
                    <a:ext uri="{9D8B030D-6E8A-4147-A177-3AD203B41FA5}">
                      <a16:colId xmlns:a16="http://schemas.microsoft.com/office/drawing/2014/main" val="354015817"/>
                    </a:ext>
                  </a:extLst>
                </a:gridCol>
                <a:gridCol w="648000">
                  <a:extLst>
                    <a:ext uri="{9D8B030D-6E8A-4147-A177-3AD203B41FA5}">
                      <a16:colId xmlns:a16="http://schemas.microsoft.com/office/drawing/2014/main" val="322271349"/>
                    </a:ext>
                  </a:extLst>
                </a:gridCol>
                <a:gridCol w="648000">
                  <a:extLst>
                    <a:ext uri="{9D8B030D-6E8A-4147-A177-3AD203B41FA5}">
                      <a16:colId xmlns:a16="http://schemas.microsoft.com/office/drawing/2014/main" val="388520373"/>
                    </a:ext>
                  </a:extLst>
                </a:gridCol>
                <a:gridCol w="648000">
                  <a:extLst>
                    <a:ext uri="{9D8B030D-6E8A-4147-A177-3AD203B41FA5}">
                      <a16:colId xmlns:a16="http://schemas.microsoft.com/office/drawing/2014/main" val="2808159048"/>
                    </a:ext>
                  </a:extLst>
                </a:gridCol>
                <a:gridCol w="648000">
                  <a:extLst>
                    <a:ext uri="{9D8B030D-6E8A-4147-A177-3AD203B41FA5}">
                      <a16:colId xmlns:a16="http://schemas.microsoft.com/office/drawing/2014/main" val="2164917887"/>
                    </a:ext>
                  </a:extLst>
                </a:gridCol>
                <a:gridCol w="82931">
                  <a:extLst>
                    <a:ext uri="{9D8B030D-6E8A-4147-A177-3AD203B41FA5}">
                      <a16:colId xmlns:a16="http://schemas.microsoft.com/office/drawing/2014/main" val="1853909408"/>
                    </a:ext>
                  </a:extLst>
                </a:gridCol>
                <a:gridCol w="648000">
                  <a:extLst>
                    <a:ext uri="{9D8B030D-6E8A-4147-A177-3AD203B41FA5}">
                      <a16:colId xmlns:a16="http://schemas.microsoft.com/office/drawing/2014/main" val="1164875117"/>
                    </a:ext>
                  </a:extLst>
                </a:gridCol>
                <a:gridCol w="648000">
                  <a:extLst>
                    <a:ext uri="{9D8B030D-6E8A-4147-A177-3AD203B41FA5}">
                      <a16:colId xmlns:a16="http://schemas.microsoft.com/office/drawing/2014/main" val="3450123030"/>
                    </a:ext>
                  </a:extLst>
                </a:gridCol>
                <a:gridCol w="648000">
                  <a:extLst>
                    <a:ext uri="{9D8B030D-6E8A-4147-A177-3AD203B41FA5}">
                      <a16:colId xmlns:a16="http://schemas.microsoft.com/office/drawing/2014/main" val="4121942892"/>
                    </a:ext>
                  </a:extLst>
                </a:gridCol>
                <a:gridCol w="648000">
                  <a:extLst>
                    <a:ext uri="{9D8B030D-6E8A-4147-A177-3AD203B41FA5}">
                      <a16:colId xmlns:a16="http://schemas.microsoft.com/office/drawing/2014/main" val="2003599984"/>
                    </a:ext>
                  </a:extLst>
                </a:gridCol>
              </a:tblGrid>
              <a:tr h="185242">
                <a:tc rowSpan="3">
                  <a:txBody>
                    <a:bodyPr/>
                    <a:lstStyle/>
                    <a:p>
                      <a:pPr algn="ctr"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大阪母子医療センター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algn="ctr" fontAlgn="ctr">
                        <a:buNone/>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4">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同規模病院（</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300</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r>
                        <a:rPr lang="en-US" altLang="ja-JP" sz="900" b="0" i="0" u="none" strike="noStrike" dirty="0">
                          <a:solidFill>
                            <a:schemeClr val="tx1"/>
                          </a:solidFill>
                          <a:effectLst/>
                          <a:latin typeface="Meiryo UI" panose="020B0604030504040204" pitchFamily="50" charset="-128"/>
                          <a:ea typeface="Meiryo UI" panose="020B0604030504040204" pitchFamily="50" charset="-128"/>
                        </a:rPr>
                        <a:t>399</a:t>
                      </a: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床）</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3847091069"/>
                  </a:ext>
                </a:extLst>
              </a:tr>
              <a:tr h="282309">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lnL w="6350" cap="flat" cmpd="sng" algn="ctr">
                      <a:solidFill>
                        <a:srgbClr val="808080"/>
                      </a:solidFill>
                      <a:prstDash val="solid"/>
                      <a:round/>
                      <a:headEnd type="none" w="med" len="med"/>
                      <a:tailEnd type="none" w="med" len="med"/>
                    </a:ln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経年推移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比較</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hMerge="1">
                  <a:txBody>
                    <a:bodyPr/>
                    <a:lstStyle/>
                    <a:p>
                      <a:endParaRPr kumimoji="1" lang="ja-JP" altLang="en-US"/>
                    </a:p>
                  </a:txBody>
                  <a:tcPr/>
                </a:tc>
                <a:extLst>
                  <a:ext uri="{0D108BD9-81ED-4DB2-BD59-A6C34878D82A}">
                    <a16:rowId xmlns:a16="http://schemas.microsoft.com/office/drawing/2014/main" val="119114996"/>
                  </a:ext>
                </a:extLst>
              </a:tr>
              <a:tr h="203767">
                <a:tc vMerge="1">
                  <a:txBody>
                    <a:bodyPr/>
                    <a:lstStyle/>
                    <a:p>
                      <a:endParaRPr kumimoji="1" lang="ja-JP" altLang="en-US"/>
                    </a:p>
                  </a:txBody>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l" fontAlgn="ctr">
                        <a:buNone/>
                      </a:pPr>
                      <a:endParaRPr lang="ja-JP" altLang="en-US" sz="9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a:noFill/>
                    </a:lnT>
                    <a:lnB>
                      <a:noFill/>
                    </a:lnB>
                    <a:no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令和元年度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令和６年度</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tc>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91055539"/>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15,879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17,566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8,739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37674286"/>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医業収益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938687478"/>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運営費負担金・補助金等収益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1,718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1,782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961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115131411"/>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その他</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790272797"/>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営業費用</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15,400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16,978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8,813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9,596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141200870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給与費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8,248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9,001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753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5,221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058982354"/>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材料費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3,283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3,824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541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1,888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5056238"/>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減価償却費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1,426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708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1815693947"/>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　　経費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2,232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337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1,510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solidFill>
                      <a:schemeClr val="bg1"/>
                    </a:solidFill>
                  </a:tcPr>
                </a:tc>
                <a:extLst>
                  <a:ext uri="{0D108BD9-81ED-4DB2-BD59-A6C34878D82A}">
                    <a16:rowId xmlns:a16="http://schemas.microsoft.com/office/drawing/2014/main" val="2392665061"/>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　　研究研修費</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127%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33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extLst>
                  <a:ext uri="{0D108BD9-81ED-4DB2-BD59-A6C34878D82A}">
                    <a16:rowId xmlns:a16="http://schemas.microsoft.com/office/drawing/2014/main" val="377438431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営業損益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479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588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a:solidFill>
                            <a:srgbClr val="FF0000"/>
                          </a:solidFill>
                          <a:effectLst/>
                          <a:latin typeface="Meiryo UI" panose="020B0604030504040204" pitchFamily="50" charset="-128"/>
                          <a:ea typeface="Meiryo UI" panose="020B0604030504040204" pitchFamily="50" charset="-128"/>
                        </a:rPr>
                        <a:t>△</a:t>
                      </a:r>
                      <a:r>
                        <a:rPr lang="en-US" altLang="ja-JP" sz="900" b="0" i="0" u="none" strike="noStrike">
                          <a:solidFill>
                            <a:srgbClr val="FF0000"/>
                          </a:solidFill>
                          <a:effectLst/>
                          <a:latin typeface="Meiryo UI" panose="020B0604030504040204" pitchFamily="50" charset="-128"/>
                          <a:ea typeface="Meiryo UI" panose="020B0604030504040204" pitchFamily="50" charset="-128"/>
                        </a:rPr>
                        <a:t>857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571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1594671665"/>
                  </a:ext>
                </a:extLst>
              </a:tr>
              <a:tr h="203767">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経常損益</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69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107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38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1,572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451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val="689488305"/>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簡易営業キャッシュフロー</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64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759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1,273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514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3708864706"/>
                  </a:ext>
                </a:extLst>
              </a:tr>
              <a:tr h="203767">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ja-JP" altLang="en-US" sz="900" b="0" i="0" u="none" strike="noStrike">
                          <a:solidFill>
                            <a:srgbClr val="000000"/>
                          </a:solidFill>
                          <a:effectLst/>
                          <a:latin typeface="Meiryo UI" panose="020B0604030504040204" pitchFamily="50" charset="-128"/>
                          <a:ea typeface="Meiryo UI" panose="020B0604030504040204" pitchFamily="50" charset="-128"/>
                        </a:rPr>
                        <a:t>　</a:t>
                      </a: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a:noFill/>
                    </a:lnT>
                    <a:lnB>
                      <a:noFill/>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a:noFill/>
                    </a:lnL>
                    <a:lnR>
                      <a:noFill/>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471375892"/>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医業収益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再掲</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14,067</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15,616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7,450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7,615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102%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AE9F8"/>
                    </a:solidFill>
                  </a:tcPr>
                </a:tc>
                <a:extLst>
                  <a:ext uri="{0D108BD9-81ED-4DB2-BD59-A6C34878D82A}">
                    <a16:rowId xmlns:a16="http://schemas.microsoft.com/office/drawing/2014/main" val="983774793"/>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労働分配率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76%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1865825290"/>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材料費比率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23%</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25%</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930897409"/>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減価償却費比率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2%</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9%</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2077680681"/>
                  </a:ext>
                </a:extLst>
              </a:tr>
              <a:tr h="203767">
                <a:tc>
                  <a:txBody>
                    <a:bodyPr/>
                    <a:lstStyle/>
                    <a:p>
                      <a:pPr algn="l" fontAlgn="ctr">
                        <a:buNone/>
                      </a:pP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経費比率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16%</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l" fontAlgn="ctr">
                        <a:buNone/>
                      </a:pPr>
                      <a:endParaRPr lang="ja-JP" altLang="en-US" sz="900" b="0" i="0" u="none" strike="noStrike">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20%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dot"/>
                      <a:round/>
                      <a:headEnd type="none" w="med" len="med"/>
                      <a:tailEnd type="none" w="med" len="med"/>
                    </a:lnB>
                    <a:noFill/>
                  </a:tcPr>
                </a:tc>
                <a:extLst>
                  <a:ext uri="{0D108BD9-81ED-4DB2-BD59-A6C34878D82A}">
                    <a16:rowId xmlns:a16="http://schemas.microsoft.com/office/drawing/2014/main" val="3258592196"/>
                  </a:ext>
                </a:extLst>
              </a:tr>
              <a:tr h="203767">
                <a:tc>
                  <a:txBody>
                    <a:bodyPr/>
                    <a:lstStyle/>
                    <a:p>
                      <a:pPr algn="l" fontAlgn="ctr">
                        <a:buNone/>
                      </a:pP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研究研修費比率</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en-US" altLang="ja-JP" sz="900" b="0" i="0" u="none" strike="noStrike">
                          <a:solidFill>
                            <a:srgbClr val="00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r" fontAlgn="ctr">
                        <a:buNone/>
                      </a:pPr>
                      <a:r>
                        <a:rPr lang="ja-JP" altLang="en-US" sz="9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FF0000"/>
                          </a:solidFill>
                          <a:effectLst/>
                          <a:latin typeface="Meiryo UI" panose="020B0604030504040204" pitchFamily="50" charset="-128"/>
                          <a:ea typeface="Meiryo UI" panose="020B0604030504040204" pitchFamily="50" charset="-128"/>
                        </a:rPr>
                        <a:t>0%</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dot"/>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847379383"/>
                  </a:ext>
                </a:extLst>
              </a:tr>
            </a:tbl>
          </a:graphicData>
        </a:graphic>
      </p:graphicFrame>
    </p:spTree>
    <p:extLst>
      <p:ext uri="{BB962C8B-B14F-4D97-AF65-F5344CB8AC3E}">
        <p14:creationId xmlns:p14="http://schemas.microsoft.com/office/powerpoint/2010/main" val="323815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11F3BE1-EF30-42EC-A9D0-07D917703CC3}"/>
              </a:ext>
            </a:extLst>
          </p:cNvPr>
          <p:cNvSpPr txBox="1"/>
          <p:nvPr/>
        </p:nvSpPr>
        <p:spPr>
          <a:xfrm>
            <a:off x="71457" y="274638"/>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２）医業収支比率、医業収益及び医業費用の推移</a:t>
            </a:r>
            <a:endParaRPr lang="en-US" altLang="ja-JP" sz="16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BC3C224B-F1F3-4F53-9816-1BA8B5493286}"/>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6</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CA4B5C57-1A67-4D69-9ECA-DDDD5955A23F}"/>
              </a:ext>
            </a:extLst>
          </p:cNvPr>
          <p:cNvSpPr txBox="1"/>
          <p:nvPr/>
        </p:nvSpPr>
        <p:spPr>
          <a:xfrm>
            <a:off x="71457" y="624008"/>
            <a:ext cx="8999999" cy="954107"/>
          </a:xfrm>
          <a:prstGeom prst="rect">
            <a:avLst/>
          </a:prstGeom>
          <a:noFill/>
        </p:spPr>
        <p:txBody>
          <a:bodyPr wrap="square" rtlCol="0">
            <a:spAutoFit/>
          </a:bodyPr>
          <a:lstStyle/>
          <a:p>
            <a:pPr marL="87312"/>
            <a:r>
              <a:rPr lang="ja-JP" altLang="en-US" sz="1400" dirty="0">
                <a:latin typeface="Meiryo UI" panose="020B0604030504040204" pitchFamily="50" charset="-128"/>
                <a:ea typeface="Meiryo UI" panose="020B0604030504040204" pitchFamily="50" charset="-128"/>
              </a:rPr>
              <a:t>● 医業収支比率は、コロナ前までは年々改善、令和元年度は</a:t>
            </a:r>
            <a:r>
              <a:rPr lang="en-US" altLang="ja-JP" sz="1400" dirty="0">
                <a:latin typeface="Meiryo UI" panose="020B0604030504040204" pitchFamily="50" charset="-128"/>
                <a:ea typeface="Meiryo UI" panose="020B0604030504040204" pitchFamily="50" charset="-128"/>
              </a:rPr>
              <a:t>93</a:t>
            </a:r>
            <a:r>
              <a:rPr lang="ja-JP" altLang="en-US" sz="1400" dirty="0">
                <a:latin typeface="Meiryo UI" panose="020B0604030504040204" pitchFamily="50" charset="-128"/>
                <a:ea typeface="Meiryo UI" panose="020B0604030504040204" pitchFamily="50" charset="-128"/>
              </a:rPr>
              <a:t>％と過去最高水準を記録。</a:t>
            </a:r>
          </a:p>
          <a:p>
            <a:pPr marL="87312"/>
            <a:r>
              <a:rPr lang="ja-JP" altLang="en-US" sz="1400" dirty="0">
                <a:latin typeface="Meiryo UI" panose="020B0604030504040204" pitchFamily="50" charset="-128"/>
                <a:ea typeface="Meiryo UI" panose="020B0604030504040204" pitchFamily="50" charset="-128"/>
              </a:rPr>
              <a:t>● コロナ前の令和元年度から令和６年度にかけて、医業収益は９％増加しているものの、医業費用はそれを上回る</a:t>
            </a:r>
            <a:r>
              <a:rPr lang="en-US" altLang="ja-JP" sz="1400" dirty="0">
                <a:latin typeface="Meiryo UI" panose="020B0604030504040204" pitchFamily="50" charset="-128"/>
                <a:ea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rPr>
              <a:t>％の</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増加となっており、収入の増を物価・人件費の高騰によるコスト増が上回っている。</a:t>
            </a:r>
            <a:endParaRPr lang="en-US" altLang="ja-JP" sz="1400" dirty="0">
              <a:latin typeface="Meiryo UI" panose="020B0604030504040204" pitchFamily="50" charset="-128"/>
              <a:ea typeface="Meiryo UI" panose="020B0604030504040204" pitchFamily="50" charset="-128"/>
            </a:endParaRPr>
          </a:p>
          <a:p>
            <a:pPr marL="87312"/>
            <a:r>
              <a:rPr lang="ja-JP" altLang="en-US" sz="1400" dirty="0">
                <a:latin typeface="Meiryo UI" panose="020B0604030504040204" pitchFamily="50" charset="-128"/>
                <a:ea typeface="Meiryo UI" panose="020B0604030504040204" pitchFamily="50" charset="-128"/>
              </a:rPr>
              <a:t>● その結果、令和６年度は医業収益が過去最高を記録したものの、医業収支比率は前年度と同水準となっている。 　　 </a:t>
            </a:r>
            <a:endParaRPr lang="en-US" altLang="ja-JP" sz="16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917C7FB5-60B3-43B8-9E8F-9643DFAE77FE}"/>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３．大阪府立病院機構の現状</a:t>
            </a:r>
          </a:p>
        </p:txBody>
      </p:sp>
      <p:pic>
        <p:nvPicPr>
          <p:cNvPr id="2" name="図 1">
            <a:extLst>
              <a:ext uri="{FF2B5EF4-FFF2-40B4-BE49-F238E27FC236}">
                <a16:creationId xmlns:a16="http://schemas.microsoft.com/office/drawing/2014/main" id="{C95A3C99-D977-4510-A90B-D8066180B823}"/>
              </a:ext>
            </a:extLst>
          </p:cNvPr>
          <p:cNvPicPr>
            <a:picLocks noChangeAspect="1"/>
          </p:cNvPicPr>
          <p:nvPr/>
        </p:nvPicPr>
        <p:blipFill>
          <a:blip r:embed="rId2"/>
          <a:stretch>
            <a:fillRect/>
          </a:stretch>
        </p:blipFill>
        <p:spPr>
          <a:xfrm>
            <a:off x="161161" y="2018983"/>
            <a:ext cx="8821677" cy="4578493"/>
          </a:xfrm>
          <a:prstGeom prst="rect">
            <a:avLst/>
          </a:prstGeom>
        </p:spPr>
      </p:pic>
    </p:spTree>
    <p:extLst>
      <p:ext uri="{BB962C8B-B14F-4D97-AF65-F5344CB8AC3E}">
        <p14:creationId xmlns:p14="http://schemas.microsoft.com/office/powerpoint/2010/main" val="41120048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984EF-4F40-1F23-D8D9-881008A01963}"/>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68E246E-A0C8-ECCC-8DBB-1CB624BCD4BA}"/>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AD55897E-057D-4FE2-E034-5A4EFCFE95A0}"/>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9B53D79C-6160-490F-7D5A-0BA6709AD4FB}"/>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8" name="テキスト ボックス 7">
            <a:extLst>
              <a:ext uri="{FF2B5EF4-FFF2-40B4-BE49-F238E27FC236}">
                <a16:creationId xmlns:a16="http://schemas.microsoft.com/office/drawing/2014/main" id="{B45765C8-0148-5EAC-435B-4153EC1DD826}"/>
              </a:ext>
            </a:extLst>
          </p:cNvPr>
          <p:cNvSpPr txBox="1"/>
          <p:nvPr/>
        </p:nvSpPr>
        <p:spPr>
          <a:xfrm>
            <a:off x="146377" y="918765"/>
            <a:ext cx="8851244" cy="523220"/>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病院全体の収支構造を把握するために部門別原価計算を実施した。 </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多くの病棟が小児医療を担い手厚い人員配置が求められる中で、大半の部門が直接利益ベースで黒字を計上している。</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9" name="表 8">
            <a:extLst>
              <a:ext uri="{FF2B5EF4-FFF2-40B4-BE49-F238E27FC236}">
                <a16:creationId xmlns:a16="http://schemas.microsoft.com/office/drawing/2014/main" id="{A98FB3A4-64DA-B6B2-AECC-811753E48DF4}"/>
              </a:ext>
            </a:extLst>
          </p:cNvPr>
          <p:cNvGraphicFramePr>
            <a:graphicFrameLocks noGrp="1"/>
          </p:cNvGraphicFramePr>
          <p:nvPr>
            <p:extLst>
              <p:ext uri="{D42A27DB-BD31-4B8C-83A1-F6EECF244321}">
                <p14:modId xmlns:p14="http://schemas.microsoft.com/office/powerpoint/2010/main" val="1363791950"/>
              </p:ext>
            </p:extLst>
          </p:nvPr>
        </p:nvGraphicFramePr>
        <p:xfrm>
          <a:off x="72000" y="1474147"/>
          <a:ext cx="9000000" cy="4631140"/>
        </p:xfrm>
        <a:graphic>
          <a:graphicData uri="http://schemas.openxmlformats.org/drawingml/2006/table">
            <a:tbl>
              <a:tblPr bandRow="1">
                <a:tableStyleId>{68D230F3-CF80-4859-8CE7-A43EE81993B5}</a:tableStyleId>
              </a:tblPr>
              <a:tblGrid>
                <a:gridCol w="1080000">
                  <a:extLst>
                    <a:ext uri="{9D8B030D-6E8A-4147-A177-3AD203B41FA5}">
                      <a16:colId xmlns:a16="http://schemas.microsoft.com/office/drawing/2014/main" val="2856523189"/>
                    </a:ext>
                  </a:extLst>
                </a:gridCol>
                <a:gridCol w="2052000">
                  <a:extLst>
                    <a:ext uri="{9D8B030D-6E8A-4147-A177-3AD203B41FA5}">
                      <a16:colId xmlns:a16="http://schemas.microsoft.com/office/drawing/2014/main" val="2008343434"/>
                    </a:ext>
                  </a:extLst>
                </a:gridCol>
                <a:gridCol w="2088000">
                  <a:extLst>
                    <a:ext uri="{9D8B030D-6E8A-4147-A177-3AD203B41FA5}">
                      <a16:colId xmlns:a16="http://schemas.microsoft.com/office/drawing/2014/main" val="2383269872"/>
                    </a:ext>
                  </a:extLst>
                </a:gridCol>
                <a:gridCol w="1800000">
                  <a:extLst>
                    <a:ext uri="{9D8B030D-6E8A-4147-A177-3AD203B41FA5}">
                      <a16:colId xmlns:a16="http://schemas.microsoft.com/office/drawing/2014/main" val="2113090970"/>
                    </a:ext>
                  </a:extLst>
                </a:gridCol>
                <a:gridCol w="1980000">
                  <a:extLst>
                    <a:ext uri="{9D8B030D-6E8A-4147-A177-3AD203B41FA5}">
                      <a16:colId xmlns:a16="http://schemas.microsoft.com/office/drawing/2014/main" val="2715265990"/>
                    </a:ext>
                  </a:extLst>
                </a:gridCol>
              </a:tblGrid>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貢献利益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61968034"/>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直接利益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54955161"/>
                  </a:ext>
                </a:extLst>
              </a:tr>
              <a:tr h="252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二次配賦後利益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10000"/>
                        </a:lnSpc>
                      </a:pPr>
                      <a:r>
                        <a:rPr kumimoji="1" lang="ja-JP" altLang="en-US" sz="1000" b="0" dirty="0">
                          <a:latin typeface="Meiryo UI" panose="020B0604030504040204" pitchFamily="50" charset="-128"/>
                          <a:ea typeface="Meiryo UI" panose="020B0604030504040204" pitchFamily="50" charset="-128"/>
                        </a:rPr>
                        <a:t>黒字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2">
                        <a:lumMod val="20000"/>
                        <a:lumOff val="80000"/>
                      </a:schemeClr>
                    </a:solidFill>
                  </a:tcPr>
                </a:tc>
                <a:tc>
                  <a:txBody>
                    <a:bodyPr/>
                    <a:lstStyle/>
                    <a:p>
                      <a:pPr algn="ctr">
                        <a:lnSpc>
                          <a:spcPct val="110000"/>
                        </a:lnSpc>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000" b="1" dirty="0">
                          <a:solidFill>
                            <a:srgbClr val="C00000"/>
                          </a:solidFill>
                          <a:latin typeface="Meiryo UI" panose="020B0604030504040204" pitchFamily="50" charset="-128"/>
                          <a:ea typeface="Meiryo UI" panose="020B0604030504040204" pitchFamily="50" charset="-128"/>
                        </a:rPr>
                        <a:t>赤字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059328308"/>
                  </a:ext>
                </a:extLst>
              </a:tr>
              <a:tr h="1620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部門</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階</a:t>
                      </a:r>
                      <a:r>
                        <a:rPr kumimoji="1" lang="ja-JP" altLang="en-US" sz="1000" dirty="0">
                          <a:solidFill>
                            <a:schemeClr val="tx1"/>
                          </a:solidFill>
                          <a:latin typeface="Meiryo UI" panose="020B0604030504040204" pitchFamily="50" charset="-128"/>
                          <a:ea typeface="Meiryo UI" panose="020B0604030504040204" pitchFamily="50" charset="-128"/>
                        </a:rPr>
                        <a:t>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血液・腫瘍科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5</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ICU(</a:t>
                      </a:r>
                      <a:r>
                        <a:rPr kumimoji="1" lang="ja-JP" altLang="en-US" sz="1000" dirty="0">
                          <a:solidFill>
                            <a:schemeClr val="tx1"/>
                          </a:solidFill>
                          <a:latin typeface="Meiryo UI" panose="020B0604030504040204" pitchFamily="50" charset="-128"/>
                          <a:ea typeface="Meiryo UI" panose="020B0604030504040204" pitchFamily="50" charset="-128"/>
                        </a:rPr>
                        <a:t>集中治療室</a:t>
                      </a:r>
                      <a:r>
                        <a:rPr kumimoji="1" lang="en-US" altLang="ja-JP" sz="1000" dirty="0">
                          <a:solidFill>
                            <a:schemeClr val="tx1"/>
                          </a:solidFill>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MFICU(</a:t>
                      </a:r>
                      <a:r>
                        <a:rPr kumimoji="1" lang="zh-TW" altLang="en-US" sz="1000" dirty="0">
                          <a:latin typeface="Meiryo UI" panose="020B0604030504040204" pitchFamily="50" charset="-128"/>
                          <a:ea typeface="Meiryo UI" panose="020B0604030504040204" pitchFamily="50" charset="-128"/>
                        </a:rPr>
                        <a:t>母体胎児集中治療室</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A</a:t>
                      </a:r>
                      <a:r>
                        <a:rPr kumimoji="1" lang="ja-JP" altLang="en-US" sz="1000" dirty="0">
                          <a:latin typeface="Meiryo UI" panose="020B0604030504040204" pitchFamily="50" charset="-128"/>
                          <a:ea typeface="Meiryo UI" panose="020B0604030504040204" pitchFamily="50" charset="-128"/>
                        </a:rPr>
                        <a:t>棟</a:t>
                      </a:r>
                      <a:r>
                        <a:rPr kumimoji="1" lang="en-US" altLang="ja-JP" sz="1000" dirty="0">
                          <a:latin typeface="Meiryo UI" panose="020B0604030504040204" pitchFamily="50" charset="-128"/>
                          <a:ea typeface="Meiryo UI" panose="020B0604030504040204" pitchFamily="50" charset="-128"/>
                        </a:rPr>
                        <a:t>(NICU/</a:t>
                      </a:r>
                      <a:r>
                        <a:rPr kumimoji="1" lang="ja-JP" altLang="en-US" sz="1000" dirty="0">
                          <a:latin typeface="Meiryo UI" panose="020B0604030504040204" pitchFamily="50" charset="-128"/>
                          <a:ea typeface="Meiryo UI" panose="020B0604030504040204" pitchFamily="50" charset="-128"/>
                        </a:rPr>
                        <a:t>出生新生児重症者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母性西棟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産後患者</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母性東棟</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妊産婦、ハイリスク妊娠</a:t>
                      </a:r>
                      <a:r>
                        <a:rPr kumimoji="1" lang="en-US" altLang="ja-JP" sz="1000" dirty="0">
                          <a:latin typeface="Meiryo UI" panose="020B0604030504040204" pitchFamily="50" charset="-128"/>
                          <a:ea typeface="Meiryo UI" panose="020B0604030504040204" pitchFamily="50" charset="-128"/>
                        </a:rPr>
                        <a:t>)</a:t>
                      </a:r>
                    </a:p>
                    <a:p>
                      <a:pPr marL="0" indent="0">
                        <a:lnSpc>
                          <a:spcPct val="110000"/>
                        </a:lnSpc>
                        <a:buFont typeface="Arial" panose="020B0604020202020204" pitchFamily="34" charset="0"/>
                        <a:buNone/>
                      </a:pP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ja-JP" sz="1000" dirty="0">
                          <a:latin typeface="Meiryo UI" panose="020B0604030504040204" pitchFamily="50" charset="-128"/>
                          <a:ea typeface="Meiryo UI" panose="020B0604030504040204" pitchFamily="50" charset="-128"/>
                        </a:rPr>
                        <a:t>2</a:t>
                      </a:r>
                      <a:r>
                        <a:rPr kumimoji="1" lang="ja-JP" altLang="en-US" sz="1000" dirty="0">
                          <a:latin typeface="Meiryo UI" panose="020B0604030504040204" pitchFamily="50" charset="-128"/>
                          <a:ea typeface="Meiryo UI" panose="020B0604030504040204" pitchFamily="50" charset="-128"/>
                        </a:rPr>
                        <a:t>階</a:t>
                      </a:r>
                      <a:r>
                        <a:rPr kumimoji="1" lang="ja-JP" altLang="en-US" sz="1000" dirty="0">
                          <a:solidFill>
                            <a:schemeClr val="tx1"/>
                          </a:solidFill>
                          <a:latin typeface="Meiryo UI" panose="020B0604030504040204" pitchFamily="50" charset="-128"/>
                          <a:ea typeface="Meiryo UI" panose="020B0604030504040204" pitchFamily="50" charset="-128"/>
                        </a:rPr>
                        <a:t>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乳幼児外科系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階西棟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循環器内科・心臓血管外科</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乳幼児内科系</a:t>
                      </a:r>
                      <a:r>
                        <a:rPr kumimoji="1" lang="en-US" altLang="ja-JP"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a:p>
                      <a:pPr marL="0" indent="0">
                        <a:lnSpc>
                          <a:spcPct val="110000"/>
                        </a:lnSpc>
                        <a:buFont typeface="Arial" panose="020B0604020202020204" pitchFamily="34" charset="0"/>
                        <a:buNone/>
                      </a:pPr>
                      <a:r>
                        <a:rPr kumimoji="1" lang="en-US" altLang="ja-JP" sz="1000" dirty="0">
                          <a:solidFill>
                            <a:schemeClr val="tx1"/>
                          </a:solidFill>
                          <a:latin typeface="Meiryo UI" panose="020B0604030504040204" pitchFamily="50" charset="-128"/>
                          <a:ea typeface="Meiryo UI" panose="020B0604030504040204" pitchFamily="50" charset="-128"/>
                        </a:rPr>
                        <a:t>4</a:t>
                      </a:r>
                      <a:r>
                        <a:rPr kumimoji="1" lang="ja-JP" altLang="en-US" sz="1000" dirty="0">
                          <a:solidFill>
                            <a:schemeClr val="tx1"/>
                          </a:solidFill>
                          <a:latin typeface="Meiryo UI" panose="020B0604030504040204" pitchFamily="50" charset="-128"/>
                          <a:ea typeface="Meiryo UI" panose="020B0604030504040204" pitchFamily="50" charset="-128"/>
                        </a:rPr>
                        <a:t>階東棟</a:t>
                      </a:r>
                      <a:r>
                        <a:rPr kumimoji="1" lang="en-US" altLang="ja-JP" sz="1000" dirty="0">
                          <a:solidFill>
                            <a:schemeClr val="tx1"/>
                          </a:solidFill>
                          <a:latin typeface="Meiryo UI" panose="020B0604030504040204" pitchFamily="50" charset="-128"/>
                          <a:ea typeface="Meiryo UI" panose="020B0604030504040204" pitchFamily="50" charset="-128"/>
                        </a:rPr>
                        <a:t>(</a:t>
                      </a:r>
                      <a:r>
                        <a:rPr kumimoji="1" lang="ja-JP" altLang="en-US" sz="1000" dirty="0">
                          <a:solidFill>
                            <a:schemeClr val="tx1"/>
                          </a:solidFill>
                          <a:latin typeface="Meiryo UI" panose="020B0604030504040204" pitchFamily="50" charset="-128"/>
                          <a:ea typeface="Meiryo UI" panose="020B0604030504040204" pitchFamily="50" charset="-128"/>
                        </a:rPr>
                        <a:t>小児内科系</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新生児</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棟</a:t>
                      </a:r>
                      <a:r>
                        <a:rPr kumimoji="1" lang="en-US" altLang="ja-JP" sz="1000" dirty="0">
                          <a:latin typeface="Meiryo UI" panose="020B0604030504040204" pitchFamily="50" charset="-128"/>
                          <a:ea typeface="Meiryo UI" panose="020B0604030504040204" pitchFamily="50" charset="-128"/>
                        </a:rPr>
                        <a:t>(GCU)</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en-US" altLang="zh-TW" sz="1000" dirty="0">
                          <a:latin typeface="Meiryo UI" panose="020B0604030504040204" pitchFamily="50" charset="-128"/>
                          <a:ea typeface="Meiryo UI" panose="020B0604030504040204" pitchFamily="50" charset="-128"/>
                        </a:rPr>
                        <a:t>1</a:t>
                      </a:r>
                      <a:r>
                        <a:rPr kumimoji="1" lang="zh-TW" altLang="en-US" sz="1000" dirty="0">
                          <a:latin typeface="Meiryo UI" panose="020B0604030504040204" pitchFamily="50" charset="-128"/>
                          <a:ea typeface="Meiryo UI" panose="020B0604030504040204" pitchFamily="50" charset="-128"/>
                        </a:rPr>
                        <a:t>階東棟</a:t>
                      </a:r>
                      <a:r>
                        <a:rPr kumimoji="1" lang="en-US" altLang="ja-JP" sz="1000" dirty="0">
                          <a:latin typeface="Meiryo UI" panose="020B0604030504040204" pitchFamily="50" charset="-128"/>
                          <a:ea typeface="Meiryo UI" panose="020B0604030504040204" pitchFamily="50" charset="-128"/>
                        </a:rPr>
                        <a:t>(HCU)</a:t>
                      </a:r>
                      <a:endParaRPr kumimoji="1" lang="ja-JP" altLang="en-US" sz="1000" dirty="0">
                        <a:latin typeface="Meiryo UI" panose="020B0604030504040204" pitchFamily="50" charset="-128"/>
                        <a:ea typeface="Meiryo UI" panose="020B0604030504040204" pitchFamily="50" charset="-128"/>
                      </a:endParaRPr>
                    </a:p>
                  </a:txBody>
                  <a:tcP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80385175"/>
                  </a:ext>
                </a:extLst>
              </a:tr>
              <a:tr h="2124000">
                <a:tc>
                  <a:txBody>
                    <a:bodyPr/>
                    <a:lstStyle/>
                    <a:p>
                      <a:pPr algn="ctr">
                        <a:lnSpc>
                          <a:spcPct val="110000"/>
                        </a:lnSpc>
                      </a:pPr>
                      <a:r>
                        <a:rPr kumimoji="1" lang="ja-JP" altLang="en-US" sz="1000" dirty="0">
                          <a:latin typeface="Meiryo UI" panose="020B0604030504040204" pitchFamily="50" charset="-128"/>
                          <a:ea typeface="Meiryo UI" panose="020B0604030504040204" pitchFamily="50" charset="-128"/>
                        </a:rPr>
                        <a:t>センターの評価</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病院全体の費用が増加傾向にある中で、二次配賦後利益で黒字を計上している該当部門は、高い収益額の確保と効率的な人員配置となっていることが主たる要因。</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直接利益で黒字を計上しているため、部門単体としては概ね課題がないが、病院全体のコストが賄うことができない利益水準となっている。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当該病棟の看護配置基準は、看護職員</a:t>
                      </a: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基準であるが、実運用上は</a:t>
                      </a:r>
                      <a:r>
                        <a:rPr kumimoji="1" lang="en-US" altLang="ja-JP" sz="1000" dirty="0">
                          <a:latin typeface="Meiryo UI" panose="020B0604030504040204" pitchFamily="50" charset="-128"/>
                          <a:ea typeface="Meiryo UI" panose="020B0604030504040204" pitchFamily="50" charset="-128"/>
                        </a:rPr>
                        <a:t>GCU</a:t>
                      </a:r>
                      <a:r>
                        <a:rPr kumimoji="1" lang="ja-JP" altLang="en-US" sz="1000" dirty="0">
                          <a:latin typeface="Meiryo UI" panose="020B0604030504040204" pitchFamily="50" charset="-128"/>
                          <a:ea typeface="Meiryo UI" panose="020B0604030504040204" pitchFamily="50" charset="-128"/>
                        </a:rPr>
                        <a:t>相当（看護配置</a:t>
                      </a:r>
                      <a:r>
                        <a:rPr kumimoji="1" lang="en-US" altLang="ja-JP" sz="1000" dirty="0">
                          <a:latin typeface="Meiryo UI" panose="020B0604030504040204" pitchFamily="50" charset="-128"/>
                          <a:ea typeface="Meiryo UI" panose="020B0604030504040204" pitchFamily="50" charset="-128"/>
                        </a:rPr>
                        <a:t>6</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）となっており、患者の特性上、基準以上の配置が必要となっている。そのため、新生児</a:t>
                      </a:r>
                      <a:r>
                        <a:rPr kumimoji="1" lang="en-US" altLang="ja-JP" sz="1000" dirty="0">
                          <a:latin typeface="Meiryo UI" panose="020B0604030504040204" pitchFamily="50" charset="-128"/>
                          <a:ea typeface="Meiryo UI" panose="020B0604030504040204" pitchFamily="50" charset="-128"/>
                        </a:rPr>
                        <a:t>B</a:t>
                      </a:r>
                      <a:r>
                        <a:rPr kumimoji="1" lang="ja-JP" altLang="en-US" sz="1000" dirty="0">
                          <a:latin typeface="Meiryo UI" panose="020B0604030504040204" pitchFamily="50" charset="-128"/>
                          <a:ea typeface="Meiryo UI" panose="020B0604030504040204" pitchFamily="50" charset="-128"/>
                        </a:rPr>
                        <a:t>棟単体の損益で判断するのではなく、病院全体や地域医療への貢献度を考慮して判断すべきである。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indent="0">
                        <a:lnSpc>
                          <a:spcPct val="110000"/>
                        </a:lnSpc>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当該病棟の看護配置基準は、看護職員</a:t>
                      </a:r>
                      <a:r>
                        <a:rPr kumimoji="1" lang="en-US" altLang="ja-JP" sz="1000" dirty="0">
                          <a:latin typeface="Meiryo UI" panose="020B0604030504040204" pitchFamily="50" charset="-128"/>
                          <a:ea typeface="Meiryo UI" panose="020B0604030504040204" pitchFamily="50" charset="-128"/>
                        </a:rPr>
                        <a:t>7</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基準であるが、実運用上は</a:t>
                      </a:r>
                      <a:r>
                        <a:rPr kumimoji="1" lang="en-US" altLang="ja-JP" sz="1000" dirty="0">
                          <a:latin typeface="Meiryo UI" panose="020B0604030504040204" pitchFamily="50" charset="-128"/>
                          <a:ea typeface="Meiryo UI" panose="020B0604030504040204" pitchFamily="50" charset="-128"/>
                        </a:rPr>
                        <a:t>HCU</a:t>
                      </a:r>
                      <a:r>
                        <a:rPr kumimoji="1" lang="ja-JP" altLang="en-US" sz="1000" dirty="0">
                          <a:latin typeface="Meiryo UI" panose="020B0604030504040204" pitchFamily="50" charset="-128"/>
                          <a:ea typeface="Meiryo UI" panose="020B0604030504040204" pitchFamily="50" charset="-128"/>
                        </a:rPr>
                        <a:t>相当（看護配置</a:t>
                      </a:r>
                      <a:r>
                        <a:rPr kumimoji="1" lang="en-US" altLang="ja-JP" sz="1000" dirty="0">
                          <a:latin typeface="Meiryo UI" panose="020B0604030504040204" pitchFamily="50" charset="-128"/>
                          <a:ea typeface="Meiryo UI" panose="020B0604030504040204" pitchFamily="50" charset="-128"/>
                        </a:rPr>
                        <a:t>4</a:t>
                      </a:r>
                      <a:r>
                        <a:rPr kumimoji="1" lang="ja-JP" altLang="en-US" sz="1000" dirty="0">
                          <a:latin typeface="Meiryo UI" panose="020B0604030504040204" pitchFamily="50" charset="-128"/>
                          <a:ea typeface="Meiryo UI" panose="020B0604030504040204" pitchFamily="50" charset="-128"/>
                        </a:rPr>
                        <a:t>対</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）となっており、患者の特性上、基準以上の配置が必要となっている。そのため、</a:t>
                      </a:r>
                      <a:r>
                        <a:rPr kumimoji="1" lang="en-US" altLang="ja-JP" sz="1000" dirty="0">
                          <a:latin typeface="Meiryo UI" panose="020B0604030504040204" pitchFamily="50" charset="-128"/>
                          <a:ea typeface="Meiryo UI" panose="020B0604030504040204" pitchFamily="50" charset="-128"/>
                        </a:rPr>
                        <a:t>1</a:t>
                      </a:r>
                      <a:r>
                        <a:rPr kumimoji="1" lang="ja-JP" altLang="en-US" sz="1000" dirty="0">
                          <a:latin typeface="Meiryo UI" panose="020B0604030504040204" pitchFamily="50" charset="-128"/>
                          <a:ea typeface="Meiryo UI" panose="020B0604030504040204" pitchFamily="50" charset="-128"/>
                        </a:rPr>
                        <a:t>階東棟単体の損益で判断するのではなく、病院全体や地域医療への貢献度を考慮して判断すべきである。</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668432905"/>
                  </a:ext>
                </a:extLst>
              </a:tr>
            </a:tbl>
          </a:graphicData>
        </a:graphic>
      </p:graphicFrame>
      <p:sp>
        <p:nvSpPr>
          <p:cNvPr id="13" name="テキスト プレースホルダー 3">
            <a:extLst>
              <a:ext uri="{FF2B5EF4-FFF2-40B4-BE49-F238E27FC236}">
                <a16:creationId xmlns:a16="http://schemas.microsoft.com/office/drawing/2014/main" id="{C6CFDFEF-ABCF-5548-C3D0-78F074928DD7}"/>
              </a:ext>
            </a:extLst>
          </p:cNvPr>
          <p:cNvSpPr txBox="1">
            <a:spLocks/>
          </p:cNvSpPr>
          <p:nvPr/>
        </p:nvSpPr>
        <p:spPr>
          <a:xfrm>
            <a:off x="54582" y="6148233"/>
            <a:ext cx="8346468" cy="445638"/>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900" dirty="0">
                <a:solidFill>
                  <a:schemeClr val="tx1"/>
                </a:solidFill>
                <a:latin typeface="Meiryo UI" panose="020B0604030504040204" pitchFamily="50" charset="-128"/>
                <a:ea typeface="Meiryo UI" panose="020B0604030504040204" pitchFamily="50" charset="-128"/>
              </a:rPr>
              <a:t>貢献利益：当該部門があげた収益から主に該当部門で直接かかった人件費、材料費を差し引いて算出される利益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直接利益：当該部門があげた収益から管理可能な費用（当該部門に該当することが明らかな費用）を差し引いて算出される利益</a:t>
            </a:r>
            <a:endParaRPr kumimoji="1" lang="en-US" altLang="ja-JP" sz="900" dirty="0">
              <a:solidFill>
                <a:schemeClr val="tx1"/>
              </a:solidFill>
              <a:latin typeface="Meiryo UI" panose="020B0604030504040204" pitchFamily="50" charset="-128"/>
              <a:ea typeface="Meiryo UI" panose="020B0604030504040204" pitchFamily="50" charset="-128"/>
            </a:endParaRPr>
          </a:p>
          <a:p>
            <a:pPr algn="l"/>
            <a:r>
              <a:rPr kumimoji="1" lang="ja-JP" altLang="en-US" sz="900" dirty="0">
                <a:solidFill>
                  <a:schemeClr val="tx1"/>
                </a:solidFill>
                <a:latin typeface="Meiryo UI" panose="020B0604030504040204" pitchFamily="50" charset="-128"/>
                <a:ea typeface="Meiryo UI" panose="020B0604030504040204" pitchFamily="50" charset="-128"/>
              </a:rPr>
              <a:t>二次配賦後利益：当該部門があげた収益から病院全体として負担をすべき費用（原価計算上で振り分けられるコストセンター）の費用を差し引いて算出される利益</a:t>
            </a:r>
            <a:endParaRPr kumimoji="1" lang="zh-TW" altLang="en-US" sz="900" dirty="0">
              <a:solidFill>
                <a:schemeClr val="tx1"/>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FF935A3E-5CD1-AE01-0EA3-46D60AB22459}"/>
              </a:ext>
            </a:extLst>
          </p:cNvPr>
          <p:cNvSpPr txBox="1"/>
          <p:nvPr/>
        </p:nvSpPr>
        <p:spPr>
          <a:xfrm>
            <a:off x="72000" y="607308"/>
            <a:ext cx="477867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ⅴ</a:t>
            </a:r>
            <a:r>
              <a:rPr lang="ja-JP" altLang="en-US" sz="1400" b="1" dirty="0">
                <a:solidFill>
                  <a:srgbClr val="002D89"/>
                </a:solidFill>
                <a:latin typeface="Meiryo UI" panose="020B0604030504040204" pitchFamily="50" charset="-128"/>
                <a:ea typeface="Meiryo UI" panose="020B0604030504040204" pitchFamily="50" charset="-128"/>
              </a:rPr>
              <a:t> 部門別原価計算を用いた収支構造の整理</a:t>
            </a:r>
          </a:p>
        </p:txBody>
      </p:sp>
      <p:sp>
        <p:nvSpPr>
          <p:cNvPr id="16" name="二等辺三角形 15">
            <a:extLst>
              <a:ext uri="{FF2B5EF4-FFF2-40B4-BE49-F238E27FC236}">
                <a16:creationId xmlns:a16="http://schemas.microsoft.com/office/drawing/2014/main" id="{43157354-5514-F173-68F4-69271114169C}"/>
              </a:ext>
            </a:extLst>
          </p:cNvPr>
          <p:cNvSpPr/>
          <p:nvPr/>
        </p:nvSpPr>
        <p:spPr>
          <a:xfrm flipV="1">
            <a:off x="1689971"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二等辺三角形 16">
            <a:extLst>
              <a:ext uri="{FF2B5EF4-FFF2-40B4-BE49-F238E27FC236}">
                <a16:creationId xmlns:a16="http://schemas.microsoft.com/office/drawing/2014/main" id="{D10B58DC-FBC0-375B-C103-435DF326D8D6}"/>
              </a:ext>
            </a:extLst>
          </p:cNvPr>
          <p:cNvSpPr/>
          <p:nvPr/>
        </p:nvSpPr>
        <p:spPr>
          <a:xfrm flipV="1">
            <a:off x="3789508"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CD12AAA1-6A5C-E443-953A-D22F0EE5AE3E}"/>
              </a:ext>
            </a:extLst>
          </p:cNvPr>
          <p:cNvSpPr/>
          <p:nvPr/>
        </p:nvSpPr>
        <p:spPr>
          <a:xfrm flipV="1">
            <a:off x="7651759"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B4C3C7A7-E0D1-05F8-C633-45E6FC437D16}"/>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78</a:t>
            </a:r>
          </a:p>
        </p:txBody>
      </p:sp>
      <p:sp>
        <p:nvSpPr>
          <p:cNvPr id="19" name="二等辺三角形 18">
            <a:extLst>
              <a:ext uri="{FF2B5EF4-FFF2-40B4-BE49-F238E27FC236}">
                <a16:creationId xmlns:a16="http://schemas.microsoft.com/office/drawing/2014/main" id="{BC7B6DD1-A25F-4068-93B7-DCEFCF07C86F}"/>
              </a:ext>
            </a:extLst>
          </p:cNvPr>
          <p:cNvSpPr/>
          <p:nvPr/>
        </p:nvSpPr>
        <p:spPr>
          <a:xfrm flipV="1">
            <a:off x="5720633" y="3911553"/>
            <a:ext cx="876615" cy="135920"/>
          </a:xfrm>
          <a:prstGeom prst="triangle">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BAEE0F1-10F3-4269-8BCD-806679CC3174}"/>
              </a:ext>
            </a:extLst>
          </p:cNvPr>
          <p:cNvSpPr txBox="1"/>
          <p:nvPr/>
        </p:nvSpPr>
        <p:spPr>
          <a:xfrm>
            <a:off x="33900" y="6560508"/>
            <a:ext cx="2391800" cy="230832"/>
          </a:xfrm>
          <a:prstGeom prst="rect">
            <a:avLst/>
          </a:prstGeom>
          <a:noFill/>
        </p:spPr>
        <p:txBody>
          <a:bodyPr wrap="square">
            <a:spAutoFit/>
          </a:bodyPr>
          <a:lstStyle/>
          <a:p>
            <a:r>
              <a:rPr lang="en-US" altLang="ja-JP" sz="900" dirty="0">
                <a:latin typeface="Meiryo UI" panose="020B0604030504040204" pitchFamily="50" charset="-128"/>
                <a:ea typeface="Meiryo UI" panose="020B0604030504040204" pitchFamily="50" charset="-128"/>
              </a:rPr>
              <a:t>※DPC</a:t>
            </a:r>
            <a:r>
              <a:rPr lang="ja-JP" altLang="en-US" sz="900" dirty="0">
                <a:latin typeface="Meiryo UI" panose="020B0604030504040204" pitchFamily="50" charset="-128"/>
                <a:ea typeface="Meiryo UI" panose="020B0604030504040204" pitchFamily="50" charset="-128"/>
              </a:rPr>
              <a:t>データがある診療科が対象</a:t>
            </a:r>
          </a:p>
        </p:txBody>
      </p:sp>
    </p:spTree>
    <p:extLst>
      <p:ext uri="{BB962C8B-B14F-4D97-AF65-F5344CB8AC3E}">
        <p14:creationId xmlns:p14="http://schemas.microsoft.com/office/powerpoint/2010/main" val="37443900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61A69-0DA1-144D-A8B4-E61506B6E6F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834C377-2A7A-0038-16C3-2E4CC509939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467063EB-77DB-C84C-D452-46357F8A9703}"/>
              </a:ext>
            </a:extLst>
          </p:cNvPr>
          <p:cNvSpPr txBox="1"/>
          <p:nvPr/>
        </p:nvSpPr>
        <p:spPr>
          <a:xfrm>
            <a:off x="72000" y="274435"/>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2931963E-4A88-0A90-77D6-E2AB0BE2BD8D}"/>
              </a:ext>
            </a:extLst>
          </p:cNvPr>
          <p:cNvSpPr txBox="1"/>
          <p:nvPr/>
        </p:nvSpPr>
        <p:spPr>
          <a:xfrm>
            <a:off x="6448831" y="304006"/>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18" name="テキスト ボックス 17">
            <a:extLst>
              <a:ext uri="{FF2B5EF4-FFF2-40B4-BE49-F238E27FC236}">
                <a16:creationId xmlns:a16="http://schemas.microsoft.com/office/drawing/2014/main" id="{9675F230-B5E5-A48A-3B37-5AA1BA6CF350}"/>
              </a:ext>
            </a:extLst>
          </p:cNvPr>
          <p:cNvSpPr txBox="1"/>
          <p:nvPr/>
        </p:nvSpPr>
        <p:spPr>
          <a:xfrm>
            <a:off x="146377" y="926514"/>
            <a:ext cx="8851244"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経費は増加傾向にあり、内訳として、光熱水費と委託費が多くを占める。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光熱水費は社会情勢の影響が強く、委託費においても仕様範囲の拡大によるものではなく、社会情勢の影響による契約</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単価の上昇が増加要因であった。</a:t>
            </a:r>
            <a:endParaRPr kumimoji="1" lang="en-US" altLang="ja-JP" sz="140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A7A09139-F856-7A55-6ABE-F3BA8B772448}"/>
              </a:ext>
            </a:extLst>
          </p:cNvPr>
          <p:cNvGraphicFramePr>
            <a:graphicFrameLocks noGrp="1"/>
          </p:cNvGraphicFramePr>
          <p:nvPr/>
        </p:nvGraphicFramePr>
        <p:xfrm>
          <a:off x="4344864" y="1949246"/>
          <a:ext cx="4752000" cy="4662530"/>
        </p:xfrm>
        <a:graphic>
          <a:graphicData uri="http://schemas.openxmlformats.org/drawingml/2006/table">
            <a:tbl>
              <a:tblPr/>
              <a:tblGrid>
                <a:gridCol w="828000">
                  <a:extLst>
                    <a:ext uri="{9D8B030D-6E8A-4147-A177-3AD203B41FA5}">
                      <a16:colId xmlns:a16="http://schemas.microsoft.com/office/drawing/2014/main" val="545846225"/>
                    </a:ext>
                  </a:extLst>
                </a:gridCol>
                <a:gridCol w="648000">
                  <a:extLst>
                    <a:ext uri="{9D8B030D-6E8A-4147-A177-3AD203B41FA5}">
                      <a16:colId xmlns:a16="http://schemas.microsoft.com/office/drawing/2014/main" val="1996627932"/>
                    </a:ext>
                  </a:extLst>
                </a:gridCol>
                <a:gridCol w="648000">
                  <a:extLst>
                    <a:ext uri="{9D8B030D-6E8A-4147-A177-3AD203B41FA5}">
                      <a16:colId xmlns:a16="http://schemas.microsoft.com/office/drawing/2014/main" val="307677113"/>
                    </a:ext>
                  </a:extLst>
                </a:gridCol>
                <a:gridCol w="2628000">
                  <a:extLst>
                    <a:ext uri="{9D8B030D-6E8A-4147-A177-3AD203B41FA5}">
                      <a16:colId xmlns:a16="http://schemas.microsoft.com/office/drawing/2014/main" val="1254185580"/>
                    </a:ext>
                  </a:extLst>
                </a:gridCol>
              </a:tblGrid>
              <a:tr h="302294">
                <a:tc rowSpan="2">
                  <a:txBody>
                    <a:bodyPr/>
                    <a:lstStyle/>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委託費内訳</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gridSpan="2">
                  <a:txBody>
                    <a:bodyPr/>
                    <a:lstStyle/>
                    <a:p>
                      <a:pPr algn="ctr" fontAlgn="ctr">
                        <a:buNone/>
                      </a:pPr>
                      <a:r>
                        <a:rPr lang="ja-JP" altLang="en-US"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令和元年度→令和６年度</a:t>
                      </a:r>
                      <a:endParaRPr lang="en-US" altLang="ja-JP" sz="9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algn="ctr" fontAlgn="ctr">
                        <a:buNone/>
                      </a:pP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algun Gothic Semilight" panose="020B0502040204020203" pitchFamily="50" charset="-128"/>
                        </a:rPr>
                        <a:t>比較</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hMerge="1">
                  <a:txBody>
                    <a:bodyPr/>
                    <a:lstStyle/>
                    <a:p>
                      <a:pPr algn="ctr"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rowSpan="2">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増減要因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96205714"/>
                  </a:ext>
                </a:extLst>
              </a:tr>
              <a:tr h="279055">
                <a:tc vMerge="1">
                  <a:txBody>
                    <a:bodyPr/>
                    <a:lstStyle/>
                    <a:p>
                      <a:pPr algn="l" fontAlgn="ctr">
                        <a:buNone/>
                      </a:pPr>
                      <a:endParaRPr lang="ja-JP" altLang="en-US"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増減額</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増減率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vMerge="1">
                  <a:txBody>
                    <a:bodyPr/>
                    <a:lstStyle/>
                    <a:p>
                      <a:endParaRPr dirty="0"/>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73270151"/>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委託費</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143</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下記の合計</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7299815"/>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検査委託料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外注検査数の増加</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8130901"/>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給食委託料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57258710"/>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警備委託料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130%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29459418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電算委託料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決算上は減少しているが、契約単価は上昇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0820544"/>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清掃委託料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142%</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043536519"/>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106%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建物の老朽化による仕様範囲拡大（建物保守に</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係る委託人員の増加）による契約単価の上昇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99763249"/>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備品保守料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28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52256807"/>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洗濯委託料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8</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77%</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決算上は減少しているが、契約単価は上昇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endParaRP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132827268"/>
                  </a:ext>
                </a:extLst>
              </a:tr>
              <a:tr h="313937">
                <a:tc>
                  <a:txBody>
                    <a:bodyPr/>
                    <a:lstStyle/>
                    <a:p>
                      <a:pPr algn="l" fontAlgn="ctr">
                        <a:buNone/>
                      </a:pP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廃棄物処理料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7210873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医事委託料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36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119%</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契約単価の上昇</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01620125"/>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派遣委託料</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ja-JP" altLang="en-US" sz="1000" b="0" i="0" u="none" strike="noStrike" dirty="0">
                          <a:solidFill>
                            <a:srgbClr val="FF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FF0000"/>
                          </a:solidFill>
                          <a:effectLst/>
                          <a:latin typeface="Meiryo UI" panose="020B0604030504040204" pitchFamily="50" charset="-128"/>
                          <a:ea typeface="Meiryo UI" panose="020B0604030504040204" pitchFamily="50" charset="-128"/>
                        </a:rPr>
                        <a:t>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a:solidFill>
                            <a:srgbClr val="000000"/>
                          </a:solidFill>
                          <a:effectLst/>
                          <a:latin typeface="Meiryo UI" panose="020B0604030504040204" pitchFamily="50" charset="-128"/>
                          <a:ea typeface="Meiryo UI" panose="020B0604030504040204" pitchFamily="50" charset="-128"/>
                        </a:rPr>
                        <a:t>51%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874591778"/>
                  </a:ext>
                </a:extLst>
              </a:tr>
              <a:tr h="313937">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その他委託料</a:t>
                      </a:r>
                    </a:p>
                  </a:txBody>
                  <a:tcPr marL="3600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46</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r" fontAlgn="ctr">
                        <a:buNone/>
                      </a:pP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121%</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l" fontAlgn="ctr">
                        <a:buNone/>
                      </a:pP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algun Gothic Semilight" panose="020B0502040204020203" pitchFamily="50" charset="-128"/>
                        </a:rPr>
                        <a:t>　ー</a:t>
                      </a:r>
                    </a:p>
                  </a:txBody>
                  <a:tcPr marL="0" marR="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04075006"/>
                  </a:ext>
                </a:extLst>
              </a:tr>
            </a:tbl>
          </a:graphicData>
        </a:graphic>
      </p:graphicFrame>
      <p:sp>
        <p:nvSpPr>
          <p:cNvPr id="10" name="テキスト ボックス 9">
            <a:extLst>
              <a:ext uri="{FF2B5EF4-FFF2-40B4-BE49-F238E27FC236}">
                <a16:creationId xmlns:a16="http://schemas.microsoft.com/office/drawing/2014/main" id="{0EBCE273-1CF6-3415-7179-6FC8E1C7083F}"/>
              </a:ext>
            </a:extLst>
          </p:cNvPr>
          <p:cNvSpPr txBox="1"/>
          <p:nvPr/>
        </p:nvSpPr>
        <p:spPr>
          <a:xfrm>
            <a:off x="522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経費の内訳と経年推移（単位：百万円）</a:t>
            </a:r>
          </a:p>
        </p:txBody>
      </p:sp>
      <p:sp>
        <p:nvSpPr>
          <p:cNvPr id="11" name="テキスト ボックス 10">
            <a:extLst>
              <a:ext uri="{FF2B5EF4-FFF2-40B4-BE49-F238E27FC236}">
                <a16:creationId xmlns:a16="http://schemas.microsoft.com/office/drawing/2014/main" id="{37F87C2D-7BF7-C9EB-4731-A7D111F8AF70}"/>
              </a:ext>
            </a:extLst>
          </p:cNvPr>
          <p:cNvSpPr txBox="1"/>
          <p:nvPr/>
        </p:nvSpPr>
        <p:spPr>
          <a:xfrm>
            <a:off x="4336155" y="1692023"/>
            <a:ext cx="4824548" cy="246221"/>
          </a:xfrm>
          <a:prstGeom prst="rect">
            <a:avLst/>
          </a:prstGeom>
          <a:noFill/>
          <a:ln>
            <a:noFill/>
            <a:prstDash val="dash"/>
          </a:ln>
        </p:spPr>
        <p:txBody>
          <a:bodyPr wrap="square" rtlCol="0" anchor="ctr" anchorCtr="0">
            <a:spAutoFit/>
          </a:bodyPr>
          <a:lstStyle/>
          <a:p>
            <a:r>
              <a:rPr lang="ja-JP" altLang="en-US" sz="1000" dirty="0">
                <a:latin typeface="Meiryo UI" panose="020B0604030504040204" pitchFamily="50" charset="-128"/>
                <a:ea typeface="Meiryo UI" panose="020B0604030504040204" pitchFamily="50" charset="-128"/>
              </a:rPr>
              <a:t>◇ 経費のうち委託費の内訳と増減要因（単位：百万円）</a:t>
            </a:r>
          </a:p>
        </p:txBody>
      </p:sp>
      <p:sp>
        <p:nvSpPr>
          <p:cNvPr id="14" name="テキスト プレースホルダー 3">
            <a:extLst>
              <a:ext uri="{FF2B5EF4-FFF2-40B4-BE49-F238E27FC236}">
                <a16:creationId xmlns:a16="http://schemas.microsoft.com/office/drawing/2014/main" id="{B52157B4-8207-DA0F-2DEA-388903840D2B}"/>
              </a:ext>
            </a:extLst>
          </p:cNvPr>
          <p:cNvSpPr txBox="1">
            <a:spLocks/>
          </p:cNvSpPr>
          <p:nvPr/>
        </p:nvSpPr>
        <p:spPr>
          <a:xfrm>
            <a:off x="54582" y="6451967"/>
            <a:ext cx="3843048" cy="15980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kumimoji="1" lang="ja-JP" altLang="en-US" sz="800" dirty="0">
                <a:solidFill>
                  <a:schemeClr val="tx1"/>
                </a:solidFill>
                <a:latin typeface="Meiryo UI" panose="020B0604030504040204" pitchFamily="50" charset="-128"/>
                <a:ea typeface="Meiryo UI" panose="020B0604030504040204" pitchFamily="50" charset="-128"/>
              </a:rPr>
              <a:t>出典：令和元年度～令和６</a:t>
            </a:r>
            <a:r>
              <a:rPr lang="ja-JP" altLang="en-US" sz="800" dirty="0">
                <a:solidFill>
                  <a:schemeClr val="tx1"/>
                </a:solidFill>
                <a:latin typeface="Meiryo UI" panose="020B0604030504040204" pitchFamily="50" charset="-128"/>
                <a:ea typeface="Meiryo UI" panose="020B0604030504040204" pitchFamily="50" charset="-128"/>
              </a:rPr>
              <a:t>年度合計残高試算表</a:t>
            </a:r>
            <a:r>
              <a:rPr kumimoji="1" lang="ja-JP" altLang="en-US" sz="800" dirty="0">
                <a:solidFill>
                  <a:schemeClr val="tx1"/>
                </a:solidFill>
                <a:latin typeface="Meiryo UI" panose="020B0604030504040204" pitchFamily="50" charset="-128"/>
                <a:ea typeface="Meiryo UI" panose="020B0604030504040204" pitchFamily="50" charset="-128"/>
              </a:rPr>
              <a:t>より作成</a:t>
            </a:r>
            <a:endParaRPr kumimoji="1" lang="zh-TW" altLang="en-US" sz="800" dirty="0">
              <a:solidFill>
                <a:schemeClr val="tx1"/>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A422C054-5E1B-E4F8-BB9A-BCF9EA998263}"/>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79</a:t>
            </a:r>
          </a:p>
        </p:txBody>
      </p:sp>
      <p:sp>
        <p:nvSpPr>
          <p:cNvPr id="6" name="テキスト ボックス 5">
            <a:extLst>
              <a:ext uri="{FF2B5EF4-FFF2-40B4-BE49-F238E27FC236}">
                <a16:creationId xmlns:a16="http://schemas.microsoft.com/office/drawing/2014/main" id="{2B41DE00-6868-6FDB-B103-67CE7252BCB1}"/>
              </a:ext>
            </a:extLst>
          </p:cNvPr>
          <p:cNvSpPr txBox="1"/>
          <p:nvPr/>
        </p:nvSpPr>
        <p:spPr>
          <a:xfrm>
            <a:off x="72000" y="607308"/>
            <a:ext cx="559728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 </a:t>
            </a:r>
            <a:r>
              <a:rPr lang="ja-JP" altLang="en-US" sz="1400" b="1" dirty="0">
                <a:solidFill>
                  <a:srgbClr val="002D89"/>
                </a:solidFill>
                <a:latin typeface="Meiryo UI" panose="020B0604030504040204" pitchFamily="50" charset="-128"/>
                <a:ea typeface="Meiryo UI" panose="020B0604030504040204" pitchFamily="50" charset="-128"/>
              </a:rPr>
              <a:t> 経営悪化要因の特定（経費の経年推移、委託費の増加要因）</a:t>
            </a:r>
          </a:p>
        </p:txBody>
      </p:sp>
      <p:pic>
        <p:nvPicPr>
          <p:cNvPr id="5" name="図 4">
            <a:extLst>
              <a:ext uri="{FF2B5EF4-FFF2-40B4-BE49-F238E27FC236}">
                <a16:creationId xmlns:a16="http://schemas.microsoft.com/office/drawing/2014/main" id="{D6BFB6FF-2949-4CED-B91A-4037D6B04DC2}"/>
              </a:ext>
            </a:extLst>
          </p:cNvPr>
          <p:cNvPicPr>
            <a:picLocks noChangeAspect="1"/>
          </p:cNvPicPr>
          <p:nvPr/>
        </p:nvPicPr>
        <p:blipFill>
          <a:blip r:embed="rId2"/>
          <a:stretch>
            <a:fillRect/>
          </a:stretch>
        </p:blipFill>
        <p:spPr>
          <a:xfrm>
            <a:off x="-18848" y="2025392"/>
            <a:ext cx="4322439" cy="4499238"/>
          </a:xfrm>
          <a:prstGeom prst="rect">
            <a:avLst/>
          </a:prstGeom>
        </p:spPr>
      </p:pic>
    </p:spTree>
    <p:extLst>
      <p:ext uri="{BB962C8B-B14F-4D97-AF65-F5344CB8AC3E}">
        <p14:creationId xmlns:p14="http://schemas.microsoft.com/office/powerpoint/2010/main" val="21272810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013682" y="5164842"/>
            <a:ext cx="8051055" cy="1367486"/>
          </a:xfrm>
          <a:prstGeom prst="rect">
            <a:avLst/>
          </a:prstGeom>
          <a:noFill/>
          <a:ln w="19050">
            <a:solidFill>
              <a:srgbClr val="E0E0E0"/>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他の医療機関を牽引する高度専門医療を提供していくために必要かつ適正な投資規模を検討する必要が</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ある</a:t>
            </a:r>
            <a:endParaRPr kumimoji="1" lang="en-US" altLang="ja-JP" sz="1400" dirty="0">
              <a:latin typeface="Meiryo UI" panose="020B0604030504040204" pitchFamily="50" charset="-128"/>
              <a:ea typeface="Meiryo UI" panose="020B0604030504040204" pitchFamily="50" charset="-128"/>
            </a:endParaRPr>
          </a:p>
          <a:p>
            <a:pPr>
              <a:spcBef>
                <a:spcPts val="600"/>
              </a:spcBef>
            </a:pPr>
            <a:r>
              <a:rPr kumimoji="1" lang="ja-JP" altLang="en-US" sz="1400" dirty="0">
                <a:latin typeface="Meiryo UI" panose="020B0604030504040204" pitchFamily="50" charset="-128"/>
                <a:ea typeface="Meiryo UI" panose="020B0604030504040204" pitchFamily="50" charset="-128"/>
              </a:rPr>
              <a:t>◆　将来の医療需要の見通しや物価高騰等も踏まえ、建替え整備に向けた取組を推進していく必要がある</a:t>
            </a:r>
            <a:endParaRPr kumimoji="1" lang="en-US" altLang="ja-JP" sz="1400" dirty="0">
              <a:highlight>
                <a:srgbClr val="FFFF00"/>
              </a:highlight>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618484"/>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7" name="テキスト ボックス 16">
            <a:extLst>
              <a:ext uri="{FF2B5EF4-FFF2-40B4-BE49-F238E27FC236}">
                <a16:creationId xmlns:a16="http://schemas.microsoft.com/office/drawing/2014/main" id="{D92F53E8-24D9-4622-B962-31F6A5F0F32C}"/>
              </a:ext>
            </a:extLst>
          </p:cNvPr>
          <p:cNvSpPr txBox="1"/>
          <p:nvPr/>
        </p:nvSpPr>
        <p:spPr>
          <a:xfrm>
            <a:off x="0" y="661939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80</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2599F402-6E14-4241-9DA2-4141F4788B7A}"/>
              </a:ext>
            </a:extLst>
          </p:cNvPr>
          <p:cNvSpPr txBox="1"/>
          <p:nvPr/>
        </p:nvSpPr>
        <p:spPr>
          <a:xfrm>
            <a:off x="1013683" y="3681255"/>
            <a:ext cx="8051054" cy="1381124"/>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診療報酬算定強化（新規施設基準の取得、加算の算定強化）</a:t>
            </a:r>
          </a:p>
          <a:p>
            <a:r>
              <a:rPr kumimoji="1" lang="ja-JP" altLang="en-US" sz="1400" dirty="0">
                <a:latin typeface="Meiryo UI" panose="020B0604030504040204" pitchFamily="50" charset="-128"/>
                <a:ea typeface="Meiryo UI" panose="020B0604030504040204" pitchFamily="50" charset="-128"/>
              </a:rPr>
              <a:t>・ 職員の生産性向上（リハビリ部門・薬剤部門）</a:t>
            </a:r>
          </a:p>
          <a:p>
            <a:r>
              <a:rPr kumimoji="1" lang="ja-JP" altLang="en-US" sz="1400" dirty="0">
                <a:latin typeface="Meiryo UI" panose="020B0604030504040204" pitchFamily="50" charset="-128"/>
                <a:ea typeface="Meiryo UI" panose="020B0604030504040204" pitchFamily="50" charset="-128"/>
              </a:rPr>
              <a:t>・ 病棟機能再編、ベッドコントロール（主に高度急性期入院料の増床、患者フローの見直し）</a:t>
            </a:r>
          </a:p>
          <a:p>
            <a:r>
              <a:rPr kumimoji="1" lang="ja-JP" altLang="en-US" sz="1400" dirty="0">
                <a:latin typeface="Meiryo UI" panose="020B0604030504040204" pitchFamily="50" charset="-128"/>
                <a:ea typeface="Meiryo UI" panose="020B0604030504040204" pitchFamily="50" charset="-128"/>
              </a:rPr>
              <a:t>・ 費用適正化（コロナ禍等で契約変更した内容の見直し、過剰契約の仕様見直しがメイン）</a:t>
            </a:r>
          </a:p>
        </p:txBody>
      </p:sp>
      <p:sp>
        <p:nvSpPr>
          <p:cNvPr id="21" name="テキスト ボックス 20">
            <a:extLst>
              <a:ext uri="{FF2B5EF4-FFF2-40B4-BE49-F238E27FC236}">
                <a16:creationId xmlns:a16="http://schemas.microsoft.com/office/drawing/2014/main" id="{4594820A-7C6B-4607-BE91-83A72A799B22}"/>
              </a:ext>
            </a:extLst>
          </p:cNvPr>
          <p:cNvSpPr txBox="1"/>
          <p:nvPr/>
        </p:nvSpPr>
        <p:spPr>
          <a:xfrm>
            <a:off x="1013683" y="2410170"/>
            <a:ext cx="8051054" cy="1197655"/>
          </a:xfrm>
          <a:prstGeom prst="rect">
            <a:avLst/>
          </a:prstGeom>
          <a:noFill/>
          <a:ln w="19050">
            <a:solidFill>
              <a:srgbClr val="002D89"/>
            </a:solidFill>
          </a:ln>
        </p:spPr>
        <p:txBody>
          <a:bodyPr wrap="square" rtlCol="0" anchor="ctr" anchorCtr="0">
            <a:noAutofit/>
          </a:bodyPr>
          <a:lstStyle/>
          <a:p>
            <a:r>
              <a:rPr kumimoji="1" lang="ja-JP" altLang="en-US" sz="1400" dirty="0">
                <a:latin typeface="Meiryo UI" panose="020B0604030504040204" pitchFamily="50" charset="-128"/>
                <a:ea typeface="Meiryo UI" panose="020B0604030504040204" pitchFamily="50" charset="-128"/>
              </a:rPr>
              <a:t>・ 経営改善要素は他のセンターとの比較では多くはないものの、診療報酬の算定強化等の取組により売上高の</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更なる向上を図り、建替え・機器更新に備えていく。</a:t>
            </a:r>
            <a:endParaRPr kumimoji="1" lang="en-US" altLang="ja-JP" sz="14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6C190CAC-DECB-4735-AB2A-D1605FBD5E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4" name="正方形/長方形 3">
            <a:extLst>
              <a:ext uri="{FF2B5EF4-FFF2-40B4-BE49-F238E27FC236}">
                <a16:creationId xmlns:a16="http://schemas.microsoft.com/office/drawing/2014/main" id="{7617EE51-B528-EB75-C6E5-1A61F3BD3B2C}"/>
              </a:ext>
            </a:extLst>
          </p:cNvPr>
          <p:cNvSpPr/>
          <p:nvPr/>
        </p:nvSpPr>
        <p:spPr>
          <a:xfrm>
            <a:off x="79261" y="6604010"/>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8CFBC064-2588-C038-4D62-53A8732379EF}"/>
              </a:ext>
            </a:extLst>
          </p:cNvPr>
          <p:cNvSpPr txBox="1"/>
          <p:nvPr/>
        </p:nvSpPr>
        <p:spPr>
          <a:xfrm>
            <a:off x="5668424" y="314271"/>
            <a:ext cx="3387412"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24" name="テキスト ボックス 23">
            <a:extLst>
              <a:ext uri="{FF2B5EF4-FFF2-40B4-BE49-F238E27FC236}">
                <a16:creationId xmlns:a16="http://schemas.microsoft.com/office/drawing/2014/main" id="{2F2150F4-3FF5-4D1C-AA2D-D9A1058100F3}"/>
              </a:ext>
            </a:extLst>
          </p:cNvPr>
          <p:cNvSpPr txBox="1"/>
          <p:nvPr/>
        </p:nvSpPr>
        <p:spPr>
          <a:xfrm>
            <a:off x="176236" y="1110020"/>
            <a:ext cx="8817796" cy="964461"/>
          </a:xfrm>
          <a:prstGeom prst="rect">
            <a:avLst/>
          </a:prstGeom>
          <a:noFill/>
          <a:ln>
            <a:noFill/>
            <a:prstDash val="dash"/>
          </a:ln>
        </p:spPr>
        <p:txBody>
          <a:bodyPr wrap="square" rtlCol="0" anchor="t" anchorCtr="0">
            <a:noAutofit/>
          </a:bodyPr>
          <a:lstStyle/>
          <a:p>
            <a:r>
              <a:rPr kumimoji="1" lang="ja-JP" altLang="en-US" sz="1400" dirty="0">
                <a:latin typeface="Meiryo UI" panose="020B0604030504040204" pitchFamily="50" charset="-128"/>
                <a:ea typeface="Meiryo UI" panose="020B0604030504040204" pitchFamily="50" charset="-128"/>
              </a:rPr>
              <a:t>◆　基本的な機能</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周産期・小児医療の基幹病院として、妊産婦や胎児・新生児・小児に対する高度・専門医療の提供と同時に、救急を</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含め、周産期・小児医療に関する地域のニーズに幅広く対応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母と子に関わる疾病の原因の解明・診断・治療法等の開発及び母子保健事業の取組</a:t>
            </a:r>
            <a:endParaRPr kumimoji="1" lang="en-US" altLang="ja-JP" sz="1400" dirty="0">
              <a:latin typeface="Meiryo UI" panose="020B0604030504040204" pitchFamily="50" charset="-128"/>
              <a:ea typeface="Meiryo UI" panose="020B0604030504040204" pitchFamily="50" charset="-128"/>
            </a:endParaRPr>
          </a:p>
        </p:txBody>
      </p:sp>
      <p:sp>
        <p:nvSpPr>
          <p:cNvPr id="25" name="大かっこ 24">
            <a:extLst>
              <a:ext uri="{FF2B5EF4-FFF2-40B4-BE49-F238E27FC236}">
                <a16:creationId xmlns:a16="http://schemas.microsoft.com/office/drawing/2014/main" id="{2A4A835B-FA94-48EE-BC8E-9801ED828EB3}"/>
              </a:ext>
            </a:extLst>
          </p:cNvPr>
          <p:cNvSpPr/>
          <p:nvPr/>
        </p:nvSpPr>
        <p:spPr>
          <a:xfrm>
            <a:off x="79260" y="1014666"/>
            <a:ext cx="8979604" cy="1127303"/>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05B7AE06-BF0C-4728-ACCA-36CAE3C18C7C}"/>
              </a:ext>
            </a:extLst>
          </p:cNvPr>
          <p:cNvPicPr>
            <a:picLocks noChangeAspect="1"/>
          </p:cNvPicPr>
          <p:nvPr/>
        </p:nvPicPr>
        <p:blipFill>
          <a:blip r:embed="rId2"/>
          <a:stretch>
            <a:fillRect/>
          </a:stretch>
        </p:blipFill>
        <p:spPr>
          <a:xfrm>
            <a:off x="63494" y="2404491"/>
            <a:ext cx="896190" cy="4145639"/>
          </a:xfrm>
          <a:prstGeom prst="rect">
            <a:avLst/>
          </a:prstGeom>
        </p:spPr>
      </p:pic>
    </p:spTree>
    <p:extLst>
      <p:ext uri="{BB962C8B-B14F-4D97-AF65-F5344CB8AC3E}">
        <p14:creationId xmlns:p14="http://schemas.microsoft.com/office/powerpoint/2010/main" val="345495837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9A7A9-D559-7194-72BF-52F30AF0792A}"/>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1733D1B-4CB4-D975-CFD6-35D93BA3AA6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261E24FA-9356-CC70-97A5-124CB8B820BF}"/>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14DC856C-98C6-9B5C-36F7-2441E5CD2D15}"/>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6ACAE5C8-DF69-8C6E-E438-97EF1AFAE949}"/>
              </a:ext>
            </a:extLst>
          </p:cNvPr>
          <p:cNvSpPr txBox="1"/>
          <p:nvPr/>
        </p:nvSpPr>
        <p:spPr>
          <a:xfrm>
            <a:off x="85134" y="613191"/>
            <a:ext cx="3707933"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診療報酬算定強化・職種別生産性向上</a:t>
            </a:r>
          </a:p>
        </p:txBody>
      </p:sp>
      <p:sp>
        <p:nvSpPr>
          <p:cNvPr id="20" name="テキスト ボックス 19">
            <a:extLst>
              <a:ext uri="{FF2B5EF4-FFF2-40B4-BE49-F238E27FC236}">
                <a16:creationId xmlns:a16="http://schemas.microsoft.com/office/drawing/2014/main" id="{6BC62F86-882F-F3C7-2FE6-C419E456E658}"/>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施設基準の届出・各種加算の算定状況を整理し、新たに届出可能な施設基準がないか、更なる算定余地がないか精査する。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ベンチマークの活用、患者層の分析を踏まえ、リハビリ・薬剤指導等の介入余地を確認し、提供する医療行為の充実を通じた算定強化を図る。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更なる算定強化を図る上で、人員配置等新たな投資を伴う場合は、費用対効果を踏まえ体制強化を検討する。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486830A-D25B-BAB8-CBE3-0A052BF84330}"/>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81</a:t>
            </a:r>
          </a:p>
        </p:txBody>
      </p:sp>
      <p:sp>
        <p:nvSpPr>
          <p:cNvPr id="7" name="テキスト ボックス 6">
            <a:extLst>
              <a:ext uri="{FF2B5EF4-FFF2-40B4-BE49-F238E27FC236}">
                <a16:creationId xmlns:a16="http://schemas.microsoft.com/office/drawing/2014/main" id="{4692A8A0-0B30-A4C1-56D8-593A9D36CD55}"/>
              </a:ext>
            </a:extLst>
          </p:cNvPr>
          <p:cNvSpPr txBox="1"/>
          <p:nvPr/>
        </p:nvSpPr>
        <p:spPr>
          <a:xfrm>
            <a:off x="85134" y="1872572"/>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センター内の協議・検討状況</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既に算定している診療報酬と集中的に算定強化を図る診療報酬に分類し、それぞれの改善策を検討している。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診療報酬の担当部署ごとに医事</a:t>
            </a:r>
            <a:r>
              <a:rPr kumimoji="1" lang="en-US" altLang="ja-JP" sz="1200" dirty="0">
                <a:latin typeface="Meiryo UI" panose="020B0604030504040204" pitchFamily="50" charset="-128"/>
                <a:ea typeface="Meiryo UI" panose="020B0604030504040204" pitchFamily="50" charset="-128"/>
              </a:rPr>
              <a:t>G</a:t>
            </a:r>
            <a:r>
              <a:rPr kumimoji="1" lang="ja-JP" altLang="en-US" sz="1200" dirty="0">
                <a:latin typeface="Meiryo UI" panose="020B0604030504040204" pitchFamily="50" charset="-128"/>
                <a:ea typeface="Meiryo UI" panose="020B0604030504040204" pitchFamily="50" charset="-128"/>
              </a:rPr>
              <a:t>と協力体制を図り、各診療報酬に係る詳細分析、協議・検討を実施したうえで、改善策を講じている。</a:t>
            </a:r>
            <a:endParaRPr kumimoji="1" lang="en-US" altLang="ja-JP" sz="1200"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診療報酬に対する協議・検討状況は以下の通り。</a:t>
            </a:r>
            <a:endParaRPr kumimoji="1"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E37BE409-7ABC-4983-81BC-06828036DEA9}"/>
              </a:ext>
            </a:extLst>
          </p:cNvPr>
          <p:cNvSpPr txBox="1"/>
          <p:nvPr/>
        </p:nvSpPr>
        <p:spPr>
          <a:xfrm>
            <a:off x="85134" y="2777341"/>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具体的な取組による改善取組目標額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具体的な取組の結果、以下の通り改善取組目標額を見込む。</a:t>
            </a:r>
            <a:endParaRPr kumimoji="1" lang="en-US" altLang="ja-JP" sz="1200"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861EFB3E-75F1-D8F7-0799-623CDF72AE3D}"/>
              </a:ext>
            </a:extLst>
          </p:cNvPr>
          <p:cNvGraphicFramePr>
            <a:graphicFrameLocks noGrp="1"/>
          </p:cNvGraphicFramePr>
          <p:nvPr>
            <p:extLst>
              <p:ext uri="{D42A27DB-BD31-4B8C-83A1-F6EECF244321}">
                <p14:modId xmlns:p14="http://schemas.microsoft.com/office/powerpoint/2010/main" val="1325030736"/>
              </p:ext>
            </p:extLst>
          </p:nvPr>
        </p:nvGraphicFramePr>
        <p:xfrm>
          <a:off x="162000" y="3326808"/>
          <a:ext cx="8820000" cy="3312000"/>
        </p:xfrm>
        <a:graphic>
          <a:graphicData uri="http://schemas.openxmlformats.org/drawingml/2006/table">
            <a:tbl>
              <a:tblPr>
                <a:tableStyleId>{2D5ABB26-0587-4C30-8999-92F81FD0307C}</a:tableStyleId>
              </a:tblPr>
              <a:tblGrid>
                <a:gridCol w="468000">
                  <a:extLst>
                    <a:ext uri="{9D8B030D-6E8A-4147-A177-3AD203B41FA5}">
                      <a16:colId xmlns:a16="http://schemas.microsoft.com/office/drawing/2014/main" val="131523352"/>
                    </a:ext>
                  </a:extLst>
                </a:gridCol>
                <a:gridCol w="4320000">
                  <a:extLst>
                    <a:ext uri="{9D8B030D-6E8A-4147-A177-3AD203B41FA5}">
                      <a16:colId xmlns:a16="http://schemas.microsoft.com/office/drawing/2014/main" val="3188298473"/>
                    </a:ext>
                  </a:extLst>
                </a:gridCol>
                <a:gridCol w="576000">
                  <a:extLst>
                    <a:ext uri="{9D8B030D-6E8A-4147-A177-3AD203B41FA5}">
                      <a16:colId xmlns:a16="http://schemas.microsoft.com/office/drawing/2014/main" val="878223047"/>
                    </a:ext>
                  </a:extLst>
                </a:gridCol>
                <a:gridCol w="576000">
                  <a:extLst>
                    <a:ext uri="{9D8B030D-6E8A-4147-A177-3AD203B41FA5}">
                      <a16:colId xmlns:a16="http://schemas.microsoft.com/office/drawing/2014/main" val="422241363"/>
                    </a:ext>
                  </a:extLst>
                </a:gridCol>
                <a:gridCol w="576000">
                  <a:extLst>
                    <a:ext uri="{9D8B030D-6E8A-4147-A177-3AD203B41FA5}">
                      <a16:colId xmlns:a16="http://schemas.microsoft.com/office/drawing/2014/main" val="1884991970"/>
                    </a:ext>
                  </a:extLst>
                </a:gridCol>
                <a:gridCol w="576000">
                  <a:extLst>
                    <a:ext uri="{9D8B030D-6E8A-4147-A177-3AD203B41FA5}">
                      <a16:colId xmlns:a16="http://schemas.microsoft.com/office/drawing/2014/main" val="1108233497"/>
                    </a:ext>
                  </a:extLst>
                </a:gridCol>
                <a:gridCol w="576000">
                  <a:extLst>
                    <a:ext uri="{9D8B030D-6E8A-4147-A177-3AD203B41FA5}">
                      <a16:colId xmlns:a16="http://schemas.microsoft.com/office/drawing/2014/main" val="3453234629"/>
                    </a:ext>
                  </a:extLst>
                </a:gridCol>
                <a:gridCol w="576000">
                  <a:extLst>
                    <a:ext uri="{9D8B030D-6E8A-4147-A177-3AD203B41FA5}">
                      <a16:colId xmlns:a16="http://schemas.microsoft.com/office/drawing/2014/main" val="2341418725"/>
                    </a:ext>
                  </a:extLst>
                </a:gridCol>
                <a:gridCol w="576000">
                  <a:extLst>
                    <a:ext uri="{9D8B030D-6E8A-4147-A177-3AD203B41FA5}">
                      <a16:colId xmlns:a16="http://schemas.microsoft.com/office/drawing/2014/main" val="264964434"/>
                    </a:ext>
                  </a:extLst>
                </a:gridCol>
              </a:tblGrid>
              <a:tr h="414000">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ランク</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算定可能性ランクの定義</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項目数</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A</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既に算定しており、追加の投資なく、さらに増収が期待できる項目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11,790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28,296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B</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既に算定しているが、さらに増収を図っていくためには、追加の投資が必要な項目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28031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C</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追加の投資が必要なく、新規で算定をしていくことが可能な項目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189093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D</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新規で算定をしていくためには、追加投資が必要な項目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5176785"/>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E</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現状水準が妥当であり現状維持と判断した項目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37408154"/>
                  </a:ext>
                </a:extLst>
              </a:tr>
              <a:tr h="414000">
                <a:tc>
                  <a:txBody>
                    <a:bodyPr/>
                    <a:lstStyle/>
                    <a:p>
                      <a:pPr algn="ctr" fontAlgn="ctr">
                        <a:buNone/>
                      </a:pPr>
                      <a:r>
                        <a:rPr lang="ja-JP" altLang="en-US" sz="1050" b="0" u="none" strike="noStrike">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上記</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A</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a:t>
                      </a:r>
                      <a:r>
                        <a:rPr lang="en-US" altLang="ja-JP" sz="1050" b="0" u="none" strike="noStrike" dirty="0">
                          <a:solidFill>
                            <a:schemeClr val="tx1"/>
                          </a:solidFill>
                          <a:effectLst/>
                          <a:latin typeface="Meiryo UI" panose="020B0604030504040204" pitchFamily="50" charset="-128"/>
                          <a:ea typeface="Meiryo UI" panose="020B0604030504040204" pitchFamily="50" charset="-128"/>
                        </a:rPr>
                        <a:t>E</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の合計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46</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endParaRP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12,146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30,602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r h="414000">
                <a:tc>
                  <a:txBody>
                    <a:bodyPr/>
                    <a:lstStyle/>
                    <a:p>
                      <a:pPr algn="ctr" fontAlgn="ctr">
                        <a:buNone/>
                      </a:pPr>
                      <a:r>
                        <a:rPr lang="en-US" sz="1050" b="0" u="none" strike="noStrike">
                          <a:solidFill>
                            <a:schemeClr val="tx1"/>
                          </a:solidFill>
                          <a:effectLst/>
                          <a:latin typeface="Meiryo UI" panose="020B0604030504040204" pitchFamily="50" charset="-128"/>
                          <a:ea typeface="Meiryo UI" panose="020B0604030504040204" pitchFamily="50" charset="-128"/>
                        </a:rPr>
                        <a:t>F</a:t>
                      </a:r>
                      <a:endParaRPr lang="en-US" sz="1050" b="0" i="0" u="none" strike="noStrike">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検討を行ったが、新規での算定は不可能、非効率と判断した項目</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cs typeface="Calibri" panose="020F050202020403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753634"/>
                  </a:ext>
                </a:extLst>
              </a:tr>
            </a:tbl>
          </a:graphicData>
        </a:graphic>
      </p:graphicFrame>
      <p:sp>
        <p:nvSpPr>
          <p:cNvPr id="8" name="四角形: 角を丸くする 7">
            <a:extLst>
              <a:ext uri="{FF2B5EF4-FFF2-40B4-BE49-F238E27FC236}">
                <a16:creationId xmlns:a16="http://schemas.microsoft.com/office/drawing/2014/main" id="{168C6227-1D09-C870-21A2-D0DB85593B09}"/>
              </a:ext>
            </a:extLst>
          </p:cNvPr>
          <p:cNvSpPr/>
          <p:nvPr/>
        </p:nvSpPr>
        <p:spPr>
          <a:xfrm>
            <a:off x="51688" y="3181329"/>
            <a:ext cx="362922"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9" name="テキスト ボックス 8">
            <a:extLst>
              <a:ext uri="{FF2B5EF4-FFF2-40B4-BE49-F238E27FC236}">
                <a16:creationId xmlns:a16="http://schemas.microsoft.com/office/drawing/2014/main" id="{261C7582-6D0B-7166-59FC-42E2BED16F8D}"/>
              </a:ext>
            </a:extLst>
          </p:cNvPr>
          <p:cNvSpPr txBox="1"/>
          <p:nvPr/>
        </p:nvSpPr>
        <p:spPr>
          <a:xfrm>
            <a:off x="7858412" y="3056244"/>
            <a:ext cx="112295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（単位：千円）</a:t>
            </a:r>
          </a:p>
        </p:txBody>
      </p:sp>
    </p:spTree>
    <p:extLst>
      <p:ext uri="{BB962C8B-B14F-4D97-AF65-F5344CB8AC3E}">
        <p14:creationId xmlns:p14="http://schemas.microsoft.com/office/powerpoint/2010/main" val="12316757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33EFE-A971-2183-CC96-B43BB04934CD}"/>
            </a:ext>
          </a:extLst>
        </p:cNvPr>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6BAC402-2D8C-C7CE-B4F7-B9F38A61E5DE}"/>
              </a:ext>
            </a:extLst>
          </p:cNvPr>
          <p:cNvGraphicFramePr>
            <a:graphicFrameLocks noGrp="1"/>
          </p:cNvGraphicFramePr>
          <p:nvPr>
            <p:extLst>
              <p:ext uri="{D42A27DB-BD31-4B8C-83A1-F6EECF244321}">
                <p14:modId xmlns:p14="http://schemas.microsoft.com/office/powerpoint/2010/main" val="2505971958"/>
              </p:ext>
            </p:extLst>
          </p:nvPr>
        </p:nvGraphicFramePr>
        <p:xfrm>
          <a:off x="129172" y="4490498"/>
          <a:ext cx="8784000" cy="2346988"/>
        </p:xfrm>
        <a:graphic>
          <a:graphicData uri="http://schemas.openxmlformats.org/drawingml/2006/table">
            <a:tbl>
              <a:tblPr>
                <a:tableStyleId>{2D5ABB26-0587-4C30-8999-92F81FD0307C}</a:tableStyleId>
              </a:tblPr>
              <a:tblGrid>
                <a:gridCol w="1080000">
                  <a:extLst>
                    <a:ext uri="{9D8B030D-6E8A-4147-A177-3AD203B41FA5}">
                      <a16:colId xmlns:a16="http://schemas.microsoft.com/office/drawing/2014/main" val="131523352"/>
                    </a:ext>
                  </a:extLst>
                </a:gridCol>
                <a:gridCol w="3816000">
                  <a:extLst>
                    <a:ext uri="{9D8B030D-6E8A-4147-A177-3AD203B41FA5}">
                      <a16:colId xmlns:a16="http://schemas.microsoft.com/office/drawing/2014/main" val="3188298473"/>
                    </a:ext>
                  </a:extLst>
                </a:gridCol>
                <a:gridCol w="648000">
                  <a:extLst>
                    <a:ext uri="{9D8B030D-6E8A-4147-A177-3AD203B41FA5}">
                      <a16:colId xmlns:a16="http://schemas.microsoft.com/office/drawing/2014/main" val="422241363"/>
                    </a:ext>
                  </a:extLst>
                </a:gridCol>
                <a:gridCol w="648000">
                  <a:extLst>
                    <a:ext uri="{9D8B030D-6E8A-4147-A177-3AD203B41FA5}">
                      <a16:colId xmlns:a16="http://schemas.microsoft.com/office/drawing/2014/main" val="1884991970"/>
                    </a:ext>
                  </a:extLst>
                </a:gridCol>
                <a:gridCol w="648000">
                  <a:extLst>
                    <a:ext uri="{9D8B030D-6E8A-4147-A177-3AD203B41FA5}">
                      <a16:colId xmlns:a16="http://schemas.microsoft.com/office/drawing/2014/main" val="1108233497"/>
                    </a:ext>
                  </a:extLst>
                </a:gridCol>
                <a:gridCol w="648000">
                  <a:extLst>
                    <a:ext uri="{9D8B030D-6E8A-4147-A177-3AD203B41FA5}">
                      <a16:colId xmlns:a16="http://schemas.microsoft.com/office/drawing/2014/main" val="3453234629"/>
                    </a:ext>
                  </a:extLst>
                </a:gridCol>
                <a:gridCol w="648000">
                  <a:extLst>
                    <a:ext uri="{9D8B030D-6E8A-4147-A177-3AD203B41FA5}">
                      <a16:colId xmlns:a16="http://schemas.microsoft.com/office/drawing/2014/main" val="2341418725"/>
                    </a:ext>
                  </a:extLst>
                </a:gridCol>
                <a:gridCol w="648000">
                  <a:extLst>
                    <a:ext uri="{9D8B030D-6E8A-4147-A177-3AD203B41FA5}">
                      <a16:colId xmlns:a16="http://schemas.microsoft.com/office/drawing/2014/main" val="264964434"/>
                    </a:ext>
                  </a:extLst>
                </a:gridCol>
              </a:tblGrid>
              <a:tr h="427886">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項目</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見直し方針</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R7</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年度</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下半期</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R8</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R9</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R10</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R11</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R12</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年度</a:t>
                      </a:r>
                      <a:endParaRPr lang="zh-TW"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55235587"/>
                  </a:ext>
                </a:extLst>
              </a:tr>
              <a:tr h="449833">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u="none" strike="noStrike" dirty="0">
                          <a:solidFill>
                            <a:schemeClr val="tx1"/>
                          </a:solidFill>
                          <a:effectLst/>
                          <a:latin typeface="Meiryo UI" panose="020B0604030504040204" pitchFamily="50" charset="-128"/>
                          <a:ea typeface="Meiryo UI" panose="020B0604030504040204" pitchFamily="50" charset="-128"/>
                        </a:rPr>
                        <a:t>センターが個別に契約している項目を精査し、差益率の拡大が図れる</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 項目がないか確認した後、差益率の適正化による費用削減を図る</a:t>
                      </a:r>
                      <a:endParaRPr lang="en-US" altLang="ja-JP" sz="1050" b="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5948044"/>
                  </a:ext>
                </a:extLst>
              </a:tr>
              <a:tr h="449833">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機器レンタル</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一部の企業に対する契約単価の見直しにより費用削減を図る</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1,136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274352008"/>
                  </a:ext>
                </a:extLst>
              </a:tr>
              <a:tr h="569603">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電力</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複数センター共同での入札により、複数社の入札参加を促進することで   </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en-US" altLang="ja-JP" sz="1050" b="0" i="0" u="none" strike="noStrike" dirty="0">
                          <a:solidFill>
                            <a:schemeClr val="tx1"/>
                          </a:solidFill>
                          <a:effectLst/>
                          <a:latin typeface="Meiryo UI" panose="020B0604030504040204" pitchFamily="50" charset="-128"/>
                          <a:ea typeface="Meiryo UI" panose="020B0604030504040204" pitchFamily="50" charset="-128"/>
                        </a:rPr>
                        <a:t> </a:t>
                      </a: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競争環境を醸成し、契約単価の引き下げを図る</a:t>
                      </a:r>
                      <a:endParaRPr lang="en-US" altLang="ja-JP" sz="1050" b="0" i="0" u="none" strike="noStrike" dirty="0">
                        <a:solidFill>
                          <a:schemeClr val="tx1"/>
                        </a:solidFill>
                        <a:effectLst/>
                        <a:latin typeface="Meiryo UI" panose="020B0604030504040204" pitchFamily="50" charset="-128"/>
                        <a:ea typeface="Meiryo UI" panose="020B0604030504040204" pitchFamily="50" charset="-128"/>
                      </a:endParaRPr>
                    </a:p>
                    <a:p>
                      <a:pPr algn="l"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（機構本部主導）</a:t>
                      </a:r>
                      <a:endParaRPr lang="en-US" altLang="ja-JP" sz="1050" b="0" i="0" u="none" strike="noStrike" dirty="0">
                        <a:solidFill>
                          <a:srgbClr val="FF0000"/>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12,880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22,080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22,080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22,080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22,080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86811721"/>
                  </a:ext>
                </a:extLst>
              </a:tr>
              <a:tr h="449833">
                <a:tc>
                  <a:txBody>
                    <a:bodyPr/>
                    <a:lstStyle/>
                    <a:p>
                      <a:pPr algn="ctr" fontAlgn="ctr">
                        <a:buNone/>
                      </a:pPr>
                      <a:r>
                        <a:rPr lang="ja-JP" altLang="en-US" sz="1050" b="0" u="none" strike="noStrike" dirty="0">
                          <a:solidFill>
                            <a:schemeClr val="tx1"/>
                          </a:solidFill>
                          <a:effectLst/>
                          <a:latin typeface="Meiryo UI" panose="020B0604030504040204" pitchFamily="50" charset="-128"/>
                          <a:ea typeface="Meiryo UI" panose="020B0604030504040204" pitchFamily="50" charset="-128"/>
                        </a:rPr>
                        <a:t>合計</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l" fontAlgn="ctr">
                        <a:buNone/>
                      </a:pPr>
                      <a:endParaRPr lang="ja-JP" alt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algun Gothic Semilight" panose="020B0502040204020203" pitchFamily="50" charset="-128"/>
                        </a:rPr>
                        <a:t>-</a:t>
                      </a:r>
                    </a:p>
                  </a:txBody>
                  <a:tcPr marL="7620" marR="36000" marT="762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15,246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24,446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24,446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24,446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Calibri" panose="020F0502020204030204" pitchFamily="34" charset="0"/>
                        </a:rPr>
                        <a:t>24,446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81804463"/>
                  </a:ext>
                </a:extLst>
              </a:tr>
            </a:tbl>
          </a:graphicData>
        </a:graphic>
      </p:graphicFrame>
      <p:sp>
        <p:nvSpPr>
          <p:cNvPr id="2" name="テキスト ボックス 1">
            <a:extLst>
              <a:ext uri="{FF2B5EF4-FFF2-40B4-BE49-F238E27FC236}">
                <a16:creationId xmlns:a16="http://schemas.microsoft.com/office/drawing/2014/main" id="{B11D26FB-3803-3178-A5C9-5E45D665C64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E155F64C-6D6F-EF57-A3A9-D94D3FE999C4}"/>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4" name="テキスト ボックス 3">
            <a:extLst>
              <a:ext uri="{FF2B5EF4-FFF2-40B4-BE49-F238E27FC236}">
                <a16:creationId xmlns:a16="http://schemas.microsoft.com/office/drawing/2014/main" id="{4E239196-FEB4-6FA4-5A52-0F762468A278}"/>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
        <p:nvSpPr>
          <p:cNvPr id="5" name="テキスト ボックス 4">
            <a:extLst>
              <a:ext uri="{FF2B5EF4-FFF2-40B4-BE49-F238E27FC236}">
                <a16:creationId xmlns:a16="http://schemas.microsoft.com/office/drawing/2014/main" id="{E680769A-AB18-5058-80E3-26AC42093186}"/>
              </a:ext>
            </a:extLst>
          </p:cNvPr>
          <p:cNvSpPr txBox="1"/>
          <p:nvPr/>
        </p:nvSpPr>
        <p:spPr>
          <a:xfrm>
            <a:off x="85134" y="613191"/>
            <a:ext cx="5880237"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材料費・委託費等の費用低減</a:t>
            </a:r>
          </a:p>
        </p:txBody>
      </p:sp>
      <p:sp>
        <p:nvSpPr>
          <p:cNvPr id="20" name="テキスト ボックス 19">
            <a:extLst>
              <a:ext uri="{FF2B5EF4-FFF2-40B4-BE49-F238E27FC236}">
                <a16:creationId xmlns:a16="http://schemas.microsoft.com/office/drawing/2014/main" id="{FC44EE3A-0F8E-DFE7-B827-1CFFA2D00A82}"/>
              </a:ext>
            </a:extLst>
          </p:cNvPr>
          <p:cNvSpPr txBox="1"/>
          <p:nvPr/>
        </p:nvSpPr>
        <p:spPr>
          <a:xfrm>
            <a:off x="85134" y="901128"/>
            <a:ext cx="9000000" cy="884601"/>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① 分析手法・考え方等</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契約単価、差益率等のベンチマーク比較を行い、費用低減余地を精査する。</a:t>
            </a:r>
          </a:p>
          <a:p>
            <a:pPr>
              <a:lnSpc>
                <a:spcPct val="110000"/>
              </a:lnSpc>
            </a:pPr>
            <a:r>
              <a:rPr kumimoji="1" lang="ja-JP" altLang="en-US" sz="1200" dirty="0">
                <a:latin typeface="Meiryo UI" panose="020B0604030504040204" pitchFamily="50" charset="-128"/>
                <a:ea typeface="Meiryo UI" panose="020B0604030504040204" pitchFamily="50" charset="-128"/>
              </a:rPr>
              <a:t>・　コロナ禍を経て増嵩している要素、過剰仕様になっている要素を確認するため、委託費等の経年比較を行い、仕様の精査・見直しを行う。</a:t>
            </a:r>
          </a:p>
          <a:p>
            <a:pPr>
              <a:lnSpc>
                <a:spcPct val="110000"/>
              </a:lnSpc>
            </a:pPr>
            <a:r>
              <a:rPr kumimoji="1" lang="ja-JP" altLang="en-US" sz="1200" dirty="0">
                <a:latin typeface="Meiryo UI" panose="020B0604030504040204" pitchFamily="50" charset="-128"/>
                <a:ea typeface="Meiryo UI" panose="020B0604030504040204" pitchFamily="50" charset="-128"/>
              </a:rPr>
              <a:t>・　委託費については、ベンチマークとの差分である改善余地を見据えつつ、契約の更新に合わせて改善を進めていく。</a:t>
            </a:r>
          </a:p>
        </p:txBody>
      </p:sp>
      <p:sp>
        <p:nvSpPr>
          <p:cNvPr id="30" name="テキスト ボックス 29">
            <a:extLst>
              <a:ext uri="{FF2B5EF4-FFF2-40B4-BE49-F238E27FC236}">
                <a16:creationId xmlns:a16="http://schemas.microsoft.com/office/drawing/2014/main" id="{7AB5BEDF-4CC0-642C-FB56-39E019E0A29B}"/>
              </a:ext>
            </a:extLst>
          </p:cNvPr>
          <p:cNvSpPr txBox="1"/>
          <p:nvPr/>
        </p:nvSpPr>
        <p:spPr>
          <a:xfrm>
            <a:off x="0" y="663152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82</a:t>
            </a:r>
          </a:p>
        </p:txBody>
      </p:sp>
      <p:sp>
        <p:nvSpPr>
          <p:cNvPr id="7" name="テキスト ボックス 6">
            <a:extLst>
              <a:ext uri="{FF2B5EF4-FFF2-40B4-BE49-F238E27FC236}">
                <a16:creationId xmlns:a16="http://schemas.microsoft.com/office/drawing/2014/main" id="{D92D8F9B-009B-FD02-CC1B-2CC11B410925}"/>
              </a:ext>
            </a:extLst>
          </p:cNvPr>
          <p:cNvSpPr txBox="1"/>
          <p:nvPr/>
        </p:nvSpPr>
        <p:spPr>
          <a:xfrm>
            <a:off x="85134" y="1809201"/>
            <a:ext cx="9000000" cy="681469"/>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② センター内の協議・検討内容</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費用項目ごとに仕様書の見直し等を行い、費用低減に係る検討を実施。それぞれの項目に対する協議・検討内容は以下の通り。</a:t>
            </a:r>
            <a:endParaRPr kumimoji="1" lang="en-US" altLang="ja-JP" sz="1200" dirty="0">
              <a:latin typeface="Meiryo UI" panose="020B0604030504040204" pitchFamily="50" charset="-128"/>
              <a:ea typeface="Meiryo UI" panose="020B0604030504040204" pitchFamily="50" charset="-128"/>
            </a:endParaRPr>
          </a:p>
          <a:p>
            <a:pPr>
              <a:lnSpc>
                <a:spcPct val="110000"/>
              </a:lnSpc>
            </a:pPr>
            <a:endParaRPr kumimoji="1" lang="en-US" altLang="ja-JP" sz="12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a16="http://schemas.microsoft.com/office/drawing/2014/main" id="{8B457AD9-2F61-CA43-F0CB-AC5059B11D73}"/>
              </a:ext>
            </a:extLst>
          </p:cNvPr>
          <p:cNvGraphicFramePr>
            <a:graphicFrameLocks noGrp="1"/>
          </p:cNvGraphicFramePr>
          <p:nvPr>
            <p:extLst>
              <p:ext uri="{D42A27DB-BD31-4B8C-83A1-F6EECF244321}">
                <p14:modId xmlns:p14="http://schemas.microsoft.com/office/powerpoint/2010/main" val="818367520"/>
              </p:ext>
            </p:extLst>
          </p:nvPr>
        </p:nvGraphicFramePr>
        <p:xfrm>
          <a:off x="126000" y="2300565"/>
          <a:ext cx="8892000" cy="171450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289735247"/>
                    </a:ext>
                  </a:extLst>
                </a:gridCol>
                <a:gridCol w="1260000">
                  <a:extLst>
                    <a:ext uri="{9D8B030D-6E8A-4147-A177-3AD203B41FA5}">
                      <a16:colId xmlns:a16="http://schemas.microsoft.com/office/drawing/2014/main" val="2252022619"/>
                    </a:ext>
                  </a:extLst>
                </a:gridCol>
                <a:gridCol w="3672000">
                  <a:extLst>
                    <a:ext uri="{9D8B030D-6E8A-4147-A177-3AD203B41FA5}">
                      <a16:colId xmlns:a16="http://schemas.microsoft.com/office/drawing/2014/main" val="561421578"/>
                    </a:ext>
                  </a:extLst>
                </a:gridCol>
                <a:gridCol w="1980000">
                  <a:extLst>
                    <a:ext uri="{9D8B030D-6E8A-4147-A177-3AD203B41FA5}">
                      <a16:colId xmlns:a16="http://schemas.microsoft.com/office/drawing/2014/main" val="795060188"/>
                    </a:ext>
                  </a:extLst>
                </a:gridCol>
              </a:tblGrid>
              <a:tr h="0">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項目</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担当部署</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具体的な検討・取組内容</a:t>
                      </a:r>
                      <a:endParaRPr kumimoji="1" lang="ja-JP" altLang="en-US" sz="1050" strike="sngStrike"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取組時期</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448082238"/>
                  </a:ext>
                </a:extLst>
              </a:tr>
              <a:tr h="360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検査委託</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総務</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コンサルより提供のあった差益率のベンチマーク比較情報を用いて、費用逓減余地を精査。</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月の契約更新のタイミングに合わせて、委託事業者と価格交渉を実施。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（随意契約）</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51388951"/>
                  </a:ext>
                </a:extLst>
              </a:tr>
              <a:tr h="360000">
                <a:tc>
                  <a:txBody>
                    <a:bodyPr/>
                    <a:lstStyle/>
                    <a:p>
                      <a:pPr algn="ctr" fontAlgn="ctr">
                        <a:buNone/>
                      </a:pPr>
                      <a:r>
                        <a:rPr lang="ja-JP" altLang="en-US" sz="1050" b="0" i="0" u="none" strike="noStrike" dirty="0">
                          <a:solidFill>
                            <a:schemeClr val="tx1"/>
                          </a:solidFill>
                          <a:effectLst/>
                          <a:latin typeface="Meiryo UI" panose="020B0604030504040204" pitchFamily="50" charset="-128"/>
                          <a:ea typeface="Meiryo UI" panose="020B0604030504040204" pitchFamily="50" charset="-128"/>
                        </a:rPr>
                        <a:t>機器レンタル</a:t>
                      </a:r>
                      <a:endParaRPr lang="en-US" sz="1050" b="0" i="0" u="none" strike="noStrike" dirty="0">
                        <a:solidFill>
                          <a:schemeClr val="tx1"/>
                        </a:solidFill>
                        <a:effectLst/>
                        <a:latin typeface="Meiryo UI" panose="020B0604030504040204" pitchFamily="50" charset="-128"/>
                        <a:ea typeface="Meiryo UI" panose="020B0604030504040204" pitchFamily="50" charset="-128"/>
                      </a:endParaRPr>
                    </a:p>
                  </a:txBody>
                  <a:tcPr marL="3393" marR="3393" marT="3393" marB="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施設保全</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G</a:t>
                      </a: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コンサルより提供のあった差益率のベンチマーク比較情報を用いて、費用逓減余地を精査。</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050" dirty="0">
                          <a:solidFill>
                            <a:schemeClr val="tx1"/>
                          </a:solidFill>
                          <a:latin typeface="Meiryo UI" panose="020B0604030504040204" pitchFamily="50" charset="-128"/>
                          <a:ea typeface="Meiryo UI" panose="020B0604030504040204" pitchFamily="50" charset="-128"/>
                        </a:rPr>
                        <a:t>令和</a:t>
                      </a:r>
                      <a:r>
                        <a:rPr kumimoji="1" lang="en-US" altLang="ja-JP" sz="1050" dirty="0">
                          <a:solidFill>
                            <a:schemeClr val="tx1"/>
                          </a:solidFill>
                          <a:latin typeface="Meiryo UI" panose="020B0604030504040204" pitchFamily="50" charset="-128"/>
                          <a:ea typeface="Meiryo UI" panose="020B0604030504040204" pitchFamily="50" charset="-128"/>
                        </a:rPr>
                        <a:t>8</a:t>
                      </a:r>
                      <a:r>
                        <a:rPr kumimoji="1" lang="ja-JP" altLang="en-US" sz="1050" dirty="0">
                          <a:solidFill>
                            <a:schemeClr val="tx1"/>
                          </a:solidFill>
                          <a:latin typeface="Meiryo UI" panose="020B0604030504040204" pitchFamily="50" charset="-128"/>
                          <a:ea typeface="Meiryo UI" panose="020B0604030504040204" pitchFamily="50" charset="-128"/>
                        </a:rPr>
                        <a:t>年</a:t>
                      </a:r>
                      <a:r>
                        <a:rPr kumimoji="1" lang="en-US" altLang="ja-JP" sz="1050" dirty="0">
                          <a:solidFill>
                            <a:schemeClr val="tx1"/>
                          </a:solidFill>
                          <a:latin typeface="Meiryo UI" panose="020B0604030504040204" pitchFamily="50" charset="-128"/>
                          <a:ea typeface="Meiryo UI" panose="020B0604030504040204" pitchFamily="50" charset="-128"/>
                        </a:rPr>
                        <a:t>4</a:t>
                      </a:r>
                      <a:r>
                        <a:rPr kumimoji="1" lang="ja-JP" altLang="en-US" sz="1050" dirty="0">
                          <a:solidFill>
                            <a:schemeClr val="tx1"/>
                          </a:solidFill>
                          <a:latin typeface="Meiryo UI" panose="020B0604030504040204" pitchFamily="50" charset="-128"/>
                          <a:ea typeface="Meiryo UI" panose="020B0604030504040204" pitchFamily="50" charset="-128"/>
                        </a:rPr>
                        <a:t>月の契約更新のタイミングに合わせて、委託事業者と価格交渉を実施。</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協議検討</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7</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10</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実行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a:t>
                      </a: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（随意契約）</a:t>
                      </a:r>
                      <a:endPar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675023285"/>
                  </a:ext>
                </a:extLst>
              </a:tr>
            </a:tbl>
          </a:graphicData>
        </a:graphic>
      </p:graphicFrame>
      <p:sp>
        <p:nvSpPr>
          <p:cNvPr id="8" name="テキスト ボックス 7">
            <a:extLst>
              <a:ext uri="{FF2B5EF4-FFF2-40B4-BE49-F238E27FC236}">
                <a16:creationId xmlns:a16="http://schemas.microsoft.com/office/drawing/2014/main" id="{19B32E8C-91E1-F67E-18EA-04395B91EA0D}"/>
              </a:ext>
            </a:extLst>
          </p:cNvPr>
          <p:cNvSpPr txBox="1"/>
          <p:nvPr/>
        </p:nvSpPr>
        <p:spPr>
          <a:xfrm>
            <a:off x="7706660" y="4270621"/>
            <a:ext cx="1171575" cy="246221"/>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（単位：千円）</a:t>
            </a:r>
          </a:p>
        </p:txBody>
      </p:sp>
      <p:sp>
        <p:nvSpPr>
          <p:cNvPr id="9" name="テキスト ボックス 8">
            <a:extLst>
              <a:ext uri="{FF2B5EF4-FFF2-40B4-BE49-F238E27FC236}">
                <a16:creationId xmlns:a16="http://schemas.microsoft.com/office/drawing/2014/main" id="{0FAC9573-DE67-58CD-BBE5-9CD5C4D26C86}"/>
              </a:ext>
            </a:extLst>
          </p:cNvPr>
          <p:cNvSpPr txBox="1"/>
          <p:nvPr/>
        </p:nvSpPr>
        <p:spPr>
          <a:xfrm>
            <a:off x="85134" y="4021344"/>
            <a:ext cx="8973732" cy="478336"/>
          </a:xfrm>
          <a:prstGeom prst="rect">
            <a:avLst/>
          </a:prstGeom>
          <a:noFill/>
        </p:spPr>
        <p:txBody>
          <a:bodyPr wrap="square" rtlCol="0">
            <a:spAutoFit/>
          </a:bodyPr>
          <a:lstStyle/>
          <a:p>
            <a:pPr>
              <a:lnSpc>
                <a:spcPct val="110000"/>
              </a:lnSpc>
            </a:pPr>
            <a:r>
              <a:rPr kumimoji="1" lang="ja-JP" altLang="en-US" sz="1200" b="1" u="sng" dirty="0">
                <a:latin typeface="Meiryo UI" panose="020B0604030504040204" pitchFamily="50" charset="-128"/>
                <a:ea typeface="Meiryo UI" panose="020B0604030504040204" pitchFamily="50" charset="-128"/>
              </a:rPr>
              <a:t>③ 具体的な取組による</a:t>
            </a:r>
            <a:r>
              <a:rPr kumimoji="1" lang="zh-TW" altLang="en-US" sz="1200" b="1" u="sng" dirty="0">
                <a:latin typeface="Meiryo UI" panose="020B0604030504040204" pitchFamily="50" charset="-128"/>
                <a:ea typeface="Meiryo UI" panose="020B0604030504040204" pitchFamily="50" charset="-128"/>
              </a:rPr>
              <a:t>改善取組目標</a:t>
            </a:r>
            <a:r>
              <a:rPr kumimoji="1" lang="ja-JP" altLang="en-US" sz="1200" b="1" u="sng" dirty="0">
                <a:latin typeface="Meiryo UI" panose="020B0604030504040204" pitchFamily="50" charset="-128"/>
                <a:ea typeface="Meiryo UI" panose="020B0604030504040204" pitchFamily="50" charset="-128"/>
              </a:rPr>
              <a:t>額</a:t>
            </a:r>
            <a:endParaRPr kumimoji="1" lang="en-US" altLang="ja-JP" sz="1200" b="1" u="sng" dirty="0">
              <a:latin typeface="Meiryo UI" panose="020B0604030504040204" pitchFamily="50" charset="-128"/>
              <a:ea typeface="Meiryo UI" panose="020B0604030504040204" pitchFamily="50" charset="-128"/>
            </a:endParaRPr>
          </a:p>
          <a:p>
            <a:pPr>
              <a:lnSpc>
                <a:spcPct val="110000"/>
              </a:lnSpc>
            </a:pPr>
            <a:r>
              <a:rPr kumimoji="1" lang="ja-JP" altLang="en-US" sz="1200" dirty="0">
                <a:latin typeface="Meiryo UI" panose="020B0604030504040204" pitchFamily="50" charset="-128"/>
                <a:ea typeface="Meiryo UI" panose="020B0604030504040204" pitchFamily="50" charset="-128"/>
              </a:rPr>
              <a:t>・　上記の取り組みの結果、以下の通り改善</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を見込む。</a:t>
            </a:r>
            <a:endParaRPr kumimoji="1" lang="en-US" altLang="ja-JP" sz="12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3D79AC99-78AF-6901-8FE5-A047E10862C4}"/>
              </a:ext>
            </a:extLst>
          </p:cNvPr>
          <p:cNvSpPr/>
          <p:nvPr/>
        </p:nvSpPr>
        <p:spPr>
          <a:xfrm>
            <a:off x="181335" y="2592011"/>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2" name="四角形: 角を丸くする 11">
            <a:extLst>
              <a:ext uri="{FF2B5EF4-FFF2-40B4-BE49-F238E27FC236}">
                <a16:creationId xmlns:a16="http://schemas.microsoft.com/office/drawing/2014/main" id="{B4533DFD-1C0F-0FE0-C963-78F92D3037A2}"/>
              </a:ext>
            </a:extLst>
          </p:cNvPr>
          <p:cNvSpPr/>
          <p:nvPr/>
        </p:nvSpPr>
        <p:spPr>
          <a:xfrm>
            <a:off x="181335" y="3348031"/>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4" name="四角形: 角を丸くする 13">
            <a:extLst>
              <a:ext uri="{FF2B5EF4-FFF2-40B4-BE49-F238E27FC236}">
                <a16:creationId xmlns:a16="http://schemas.microsoft.com/office/drawing/2014/main" id="{0E35451C-94D0-1D71-C615-3859EB4E223F}"/>
              </a:ext>
            </a:extLst>
          </p:cNvPr>
          <p:cNvSpPr/>
          <p:nvPr/>
        </p:nvSpPr>
        <p:spPr>
          <a:xfrm>
            <a:off x="129095" y="4895552"/>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5" name="四角形: 角を丸くする 14">
            <a:extLst>
              <a:ext uri="{FF2B5EF4-FFF2-40B4-BE49-F238E27FC236}">
                <a16:creationId xmlns:a16="http://schemas.microsoft.com/office/drawing/2014/main" id="{CC564B39-5321-C0CA-34EA-DFFEE025B4A8}"/>
              </a:ext>
            </a:extLst>
          </p:cNvPr>
          <p:cNvSpPr/>
          <p:nvPr/>
        </p:nvSpPr>
        <p:spPr>
          <a:xfrm>
            <a:off x="130181" y="5328223"/>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
        <p:nvSpPr>
          <p:cNvPr id="16" name="四角形: 角を丸くする 15">
            <a:extLst>
              <a:ext uri="{FF2B5EF4-FFF2-40B4-BE49-F238E27FC236}">
                <a16:creationId xmlns:a16="http://schemas.microsoft.com/office/drawing/2014/main" id="{964E4FB1-26BA-A0AE-D6E9-3D4DFFBB20BA}"/>
              </a:ext>
            </a:extLst>
          </p:cNvPr>
          <p:cNvSpPr/>
          <p:nvPr/>
        </p:nvSpPr>
        <p:spPr>
          <a:xfrm>
            <a:off x="137400" y="5799959"/>
            <a:ext cx="309457" cy="17877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新規</a:t>
            </a:r>
          </a:p>
        </p:txBody>
      </p:sp>
    </p:spTree>
    <p:extLst>
      <p:ext uri="{BB962C8B-B14F-4D97-AF65-F5344CB8AC3E}">
        <p14:creationId xmlns:p14="http://schemas.microsoft.com/office/powerpoint/2010/main" val="13394521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6AA31-FB4E-A984-07CE-E44CB3D6AA1D}"/>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CBC1E78-417F-8C3C-612A-6818BE3BF329}"/>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30" name="テキスト ボックス 29">
            <a:extLst>
              <a:ext uri="{FF2B5EF4-FFF2-40B4-BE49-F238E27FC236}">
                <a16:creationId xmlns:a16="http://schemas.microsoft.com/office/drawing/2014/main" id="{C07110CA-40CE-76AE-9E65-C535EC92D89D}"/>
              </a:ext>
            </a:extLst>
          </p:cNvPr>
          <p:cNvSpPr txBox="1"/>
          <p:nvPr/>
        </p:nvSpPr>
        <p:spPr>
          <a:xfrm>
            <a:off x="0" y="6604370"/>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83</a:t>
            </a:r>
          </a:p>
        </p:txBody>
      </p:sp>
      <p:sp>
        <p:nvSpPr>
          <p:cNvPr id="12" name="テキスト ボックス 11">
            <a:extLst>
              <a:ext uri="{FF2B5EF4-FFF2-40B4-BE49-F238E27FC236}">
                <a16:creationId xmlns:a16="http://schemas.microsoft.com/office/drawing/2014/main" id="{C3131530-032A-4F65-9B4E-ED61DE71447D}"/>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11" name="テキスト ボックス 10">
            <a:extLst>
              <a:ext uri="{FF2B5EF4-FFF2-40B4-BE49-F238E27FC236}">
                <a16:creationId xmlns:a16="http://schemas.microsoft.com/office/drawing/2014/main" id="{1A0FE271-A2DB-4CE8-A7DC-8AC75ED9799C}"/>
              </a:ext>
            </a:extLst>
          </p:cNvPr>
          <p:cNvSpPr txBox="1"/>
          <p:nvPr/>
        </p:nvSpPr>
        <p:spPr>
          <a:xfrm>
            <a:off x="79261" y="611725"/>
            <a:ext cx="310481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ⅷ</a:t>
            </a:r>
            <a:r>
              <a:rPr lang="ja-JP" altLang="en-US" sz="1400" b="1" dirty="0">
                <a:solidFill>
                  <a:srgbClr val="002D89"/>
                </a:solidFill>
                <a:latin typeface="Meiryo UI" panose="020B0604030504040204" pitchFamily="50" charset="-128"/>
                <a:ea typeface="Meiryo UI" panose="020B0604030504040204" pitchFamily="50" charset="-128"/>
              </a:rPr>
              <a:t> 改善取組目標額（センター計）</a:t>
            </a:r>
          </a:p>
        </p:txBody>
      </p:sp>
      <p:graphicFrame>
        <p:nvGraphicFramePr>
          <p:cNvPr id="14" name="表 13">
            <a:extLst>
              <a:ext uri="{FF2B5EF4-FFF2-40B4-BE49-F238E27FC236}">
                <a16:creationId xmlns:a16="http://schemas.microsoft.com/office/drawing/2014/main" id="{BA632E88-78FF-4A5C-AE5A-5DA1F74D99B4}"/>
              </a:ext>
            </a:extLst>
          </p:cNvPr>
          <p:cNvGraphicFramePr>
            <a:graphicFrameLocks noGrp="1"/>
          </p:cNvGraphicFramePr>
          <p:nvPr>
            <p:extLst>
              <p:ext uri="{D42A27DB-BD31-4B8C-83A1-F6EECF244321}">
                <p14:modId xmlns:p14="http://schemas.microsoft.com/office/powerpoint/2010/main" val="4247851906"/>
              </p:ext>
            </p:extLst>
          </p:nvPr>
        </p:nvGraphicFramePr>
        <p:xfrm>
          <a:off x="182880" y="2137842"/>
          <a:ext cx="8686799" cy="1787337"/>
        </p:xfrm>
        <a:graphic>
          <a:graphicData uri="http://schemas.openxmlformats.org/drawingml/2006/table">
            <a:tbl>
              <a:tblPr firstRow="1" bandRow="1">
                <a:tableStyleId>{5C22544A-7EE6-4342-B048-85BDC9FD1C3A}</a:tableStyleId>
              </a:tblPr>
              <a:tblGrid>
                <a:gridCol w="3557015">
                  <a:extLst>
                    <a:ext uri="{9D8B030D-6E8A-4147-A177-3AD203B41FA5}">
                      <a16:colId xmlns:a16="http://schemas.microsoft.com/office/drawing/2014/main" val="187129157"/>
                    </a:ext>
                  </a:extLst>
                </a:gridCol>
                <a:gridCol w="854964">
                  <a:extLst>
                    <a:ext uri="{9D8B030D-6E8A-4147-A177-3AD203B41FA5}">
                      <a16:colId xmlns:a16="http://schemas.microsoft.com/office/drawing/2014/main" val="1911179531"/>
                    </a:ext>
                  </a:extLst>
                </a:gridCol>
                <a:gridCol w="854964">
                  <a:extLst>
                    <a:ext uri="{9D8B030D-6E8A-4147-A177-3AD203B41FA5}">
                      <a16:colId xmlns:a16="http://schemas.microsoft.com/office/drawing/2014/main" val="18755372"/>
                    </a:ext>
                  </a:extLst>
                </a:gridCol>
                <a:gridCol w="854964">
                  <a:extLst>
                    <a:ext uri="{9D8B030D-6E8A-4147-A177-3AD203B41FA5}">
                      <a16:colId xmlns:a16="http://schemas.microsoft.com/office/drawing/2014/main" val="1330942641"/>
                    </a:ext>
                  </a:extLst>
                </a:gridCol>
                <a:gridCol w="854964">
                  <a:extLst>
                    <a:ext uri="{9D8B030D-6E8A-4147-A177-3AD203B41FA5}">
                      <a16:colId xmlns:a16="http://schemas.microsoft.com/office/drawing/2014/main" val="1910171987"/>
                    </a:ext>
                  </a:extLst>
                </a:gridCol>
                <a:gridCol w="854964">
                  <a:extLst>
                    <a:ext uri="{9D8B030D-6E8A-4147-A177-3AD203B41FA5}">
                      <a16:colId xmlns:a16="http://schemas.microsoft.com/office/drawing/2014/main" val="2151350607"/>
                    </a:ext>
                  </a:extLst>
                </a:gridCol>
                <a:gridCol w="854964">
                  <a:extLst>
                    <a:ext uri="{9D8B030D-6E8A-4147-A177-3AD203B41FA5}">
                      <a16:colId xmlns:a16="http://schemas.microsoft.com/office/drawing/2014/main" val="800543873"/>
                    </a:ext>
                  </a:extLst>
                </a:gridCol>
              </a:tblGrid>
              <a:tr h="429558">
                <a:tc>
                  <a:txBody>
                    <a:bodyPr/>
                    <a:lstStyle/>
                    <a:p>
                      <a:pPr algn="ctr"/>
                      <a:r>
                        <a:rPr kumimoji="1" lang="ja-JP" altLang="en-US" sz="1200" b="1" i="0" dirty="0">
                          <a:solidFill>
                            <a:schemeClr val="bg1"/>
                          </a:solidFill>
                          <a:latin typeface="Meiryo UI" panose="020B0604030504040204" pitchFamily="50" charset="-128"/>
                          <a:ea typeface="Meiryo UI" panose="020B0604030504040204" pitchFamily="50" charset="-128"/>
                        </a:rPr>
                        <a:t>施策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R7</a:t>
                      </a:r>
                    </a:p>
                    <a:p>
                      <a:pPr algn="ctr"/>
                      <a:r>
                        <a:rPr kumimoji="1" lang="ja-JP" altLang="en-US" sz="1200" b="1" i="0" dirty="0">
                          <a:solidFill>
                            <a:schemeClr val="bg1"/>
                          </a:solidFill>
                          <a:latin typeface="Meiryo UI" panose="020B0604030504040204" pitchFamily="50" charset="-128"/>
                          <a:ea typeface="Meiryo UI" panose="020B0604030504040204" pitchFamily="50" charset="-128"/>
                        </a:rPr>
                        <a:t>下半期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R8</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R9</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R10</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R11</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R12</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35001317"/>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ア　診療報酬算定強化・職種別生産性向上</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12,146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30,602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6879889"/>
                  </a:ext>
                </a:extLst>
              </a:tr>
              <a:tr h="443379">
                <a:tc>
                  <a:txBody>
                    <a:bodyPr/>
                    <a:lstStyle/>
                    <a:p>
                      <a:pPr algn="l"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イ　材料費・委託費等の費用低減</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15,246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24,446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24,446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24,446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24,446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185489"/>
                  </a:ext>
                </a:extLst>
              </a:tr>
              <a:tr h="443379">
                <a:tc>
                  <a:txBody>
                    <a:bodyPr/>
                    <a:lstStyle/>
                    <a:p>
                      <a:pPr algn="l" fontAlgn="ctr"/>
                      <a:r>
                        <a:rPr lang="ja-JP" altLang="en-US" sz="1100" b="1" i="0" u="none" strike="noStrike" dirty="0">
                          <a:solidFill>
                            <a:srgbClr val="000000"/>
                          </a:solidFill>
                          <a:effectLst/>
                          <a:latin typeface="Meiryo UI" panose="020B0604030504040204" pitchFamily="50" charset="-128"/>
                          <a:ea typeface="Meiryo UI" panose="020B0604030504040204" pitchFamily="50" charset="-128"/>
                        </a:rPr>
                        <a:t>合計</a:t>
                      </a:r>
                    </a:p>
                  </a:txBody>
                  <a:tcPr marL="36000" marR="7620" marT="762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12,146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45,848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extLst>
                  <a:ext uri="{0D108BD9-81ED-4DB2-BD59-A6C34878D82A}">
                    <a16:rowId xmlns:a16="http://schemas.microsoft.com/office/drawing/2014/main" val="2201423395"/>
                  </a:ext>
                </a:extLst>
              </a:tr>
            </a:tbl>
          </a:graphicData>
        </a:graphic>
      </p:graphicFrame>
      <p:sp>
        <p:nvSpPr>
          <p:cNvPr id="15" name="テキスト ボックス 14">
            <a:extLst>
              <a:ext uri="{FF2B5EF4-FFF2-40B4-BE49-F238E27FC236}">
                <a16:creationId xmlns:a16="http://schemas.microsoft.com/office/drawing/2014/main" id="{7E4F000C-538A-433E-92AC-F442AC8044CD}"/>
              </a:ext>
            </a:extLst>
          </p:cNvPr>
          <p:cNvSpPr txBox="1"/>
          <p:nvPr/>
        </p:nvSpPr>
        <p:spPr>
          <a:xfrm>
            <a:off x="137234" y="1837273"/>
            <a:ext cx="4882822" cy="307777"/>
          </a:xfrm>
          <a:prstGeom prst="rect">
            <a:avLst/>
          </a:prstGeom>
          <a:noFill/>
          <a:ln>
            <a:noFill/>
            <a:prstDash val="dash"/>
          </a:ln>
        </p:spPr>
        <p:txBody>
          <a:bodyPr wrap="square" rtlCol="0" anchor="ctr" anchorCtr="0">
            <a:spAutoFit/>
          </a:bodyPr>
          <a:lstStyle/>
          <a:p>
            <a:r>
              <a:rPr lang="ja-JP" altLang="en-US" sz="1400" b="1" dirty="0">
                <a:latin typeface="Meiryo UI" panose="020B0604030504040204" pitchFamily="50" charset="-128"/>
                <a:ea typeface="Meiryo UI" panose="020B0604030504040204" pitchFamily="50" charset="-128"/>
              </a:rPr>
              <a:t>◇ </a:t>
            </a:r>
            <a:r>
              <a:rPr lang="zh-TW" altLang="en-US" sz="1400" b="1" dirty="0">
                <a:latin typeface="Meiryo UI" panose="020B0604030504040204" pitchFamily="50" charset="-128"/>
                <a:ea typeface="Meiryo UI" panose="020B0604030504040204" pitchFamily="50" charset="-128"/>
              </a:rPr>
              <a:t>改善取組目標</a:t>
            </a:r>
            <a:r>
              <a:rPr lang="ja-JP" altLang="en-US" sz="1400" b="1" dirty="0">
                <a:latin typeface="Meiryo UI" panose="020B0604030504040204" pitchFamily="50" charset="-128"/>
                <a:ea typeface="Meiryo UI" panose="020B0604030504040204" pitchFamily="50" charset="-128"/>
              </a:rPr>
              <a:t>額計（大阪母子医療センター）</a:t>
            </a:r>
          </a:p>
        </p:txBody>
      </p:sp>
      <p:sp>
        <p:nvSpPr>
          <p:cNvPr id="16" name="テキスト ボックス 15">
            <a:extLst>
              <a:ext uri="{FF2B5EF4-FFF2-40B4-BE49-F238E27FC236}">
                <a16:creationId xmlns:a16="http://schemas.microsoft.com/office/drawing/2014/main" id="{0BB8AA88-2E68-4EC5-9DDE-69A21286FD21}"/>
              </a:ext>
            </a:extLst>
          </p:cNvPr>
          <p:cNvSpPr txBox="1"/>
          <p:nvPr/>
        </p:nvSpPr>
        <p:spPr>
          <a:xfrm>
            <a:off x="8037576" y="1886614"/>
            <a:ext cx="912547" cy="261610"/>
          </a:xfrm>
          <a:prstGeom prst="rect">
            <a:avLst/>
          </a:prstGeom>
          <a:noFill/>
          <a:ln>
            <a:noFill/>
            <a:prstDash val="dash"/>
          </a:ln>
        </p:spPr>
        <p:txBody>
          <a:bodyPr wrap="square" rtlCol="0" anchor="ctr" anchorCtr="0">
            <a:spAutoFit/>
          </a:bodyPr>
          <a:lstStyle/>
          <a:p>
            <a:r>
              <a:rPr lang="ja-JP" altLang="en-US" sz="1050" dirty="0">
                <a:latin typeface="Meiryo UI" panose="020B0604030504040204" pitchFamily="50" charset="-128"/>
                <a:ea typeface="Meiryo UI" panose="020B0604030504040204" pitchFamily="50" charset="-128"/>
              </a:rPr>
              <a:t>単位：千円</a:t>
            </a:r>
          </a:p>
        </p:txBody>
      </p:sp>
      <p:sp>
        <p:nvSpPr>
          <p:cNvPr id="17" name="テキスト ボックス 16">
            <a:extLst>
              <a:ext uri="{FF2B5EF4-FFF2-40B4-BE49-F238E27FC236}">
                <a16:creationId xmlns:a16="http://schemas.microsoft.com/office/drawing/2014/main" id="{E33D3A73-E526-4632-9D99-A57E4F790825}"/>
              </a:ext>
            </a:extLst>
          </p:cNvPr>
          <p:cNvSpPr txBox="1"/>
          <p:nvPr/>
        </p:nvSpPr>
        <p:spPr>
          <a:xfrm>
            <a:off x="58866" y="3967176"/>
            <a:ext cx="9000000" cy="461665"/>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額については、令和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年度決算対比で施策毎の</a:t>
            </a:r>
            <a:r>
              <a:rPr kumimoji="1" lang="zh-TW" altLang="en-US" sz="1200" dirty="0">
                <a:latin typeface="Meiryo UI" panose="020B0604030504040204" pitchFamily="50" charset="-128"/>
                <a:ea typeface="Meiryo UI" panose="020B0604030504040204" pitchFamily="50" charset="-128"/>
              </a:rPr>
              <a:t>改善目標</a:t>
            </a:r>
            <a:r>
              <a:rPr kumimoji="1" lang="ja-JP" altLang="en-US" sz="1200" dirty="0">
                <a:latin typeface="Meiryo UI" panose="020B0604030504040204" pitchFamily="50" charset="-128"/>
                <a:ea typeface="Meiryo UI" panose="020B0604030504040204" pitchFamily="50" charset="-128"/>
              </a:rPr>
              <a:t>を算出</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全センター合計は</a:t>
            </a:r>
            <a:r>
              <a:rPr kumimoji="1" lang="en-US" altLang="ja-JP" sz="1200" dirty="0">
                <a:latin typeface="Meiryo UI" panose="020B0604030504040204" pitchFamily="50" charset="-128"/>
                <a:ea typeface="Meiryo UI" panose="020B0604030504040204" pitchFamily="50" charset="-128"/>
              </a:rPr>
              <a:t>P96</a:t>
            </a:r>
            <a:r>
              <a:rPr kumimoji="1" lang="ja-JP" altLang="en-US" sz="1200" dirty="0">
                <a:latin typeface="Meiryo UI" panose="020B0604030504040204" pitchFamily="50" charset="-128"/>
                <a:ea typeface="Meiryo UI" panose="020B0604030504040204" pitchFamily="50" charset="-128"/>
              </a:rPr>
              <a:t>に記載</a:t>
            </a:r>
            <a:endParaRPr kumimoji="1" lang="en-US" altLang="ja-JP" sz="12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446A64B-B932-43EB-9A66-AC232C9993DD}"/>
              </a:ext>
            </a:extLst>
          </p:cNvPr>
          <p:cNvSpPr txBox="1"/>
          <p:nvPr/>
        </p:nvSpPr>
        <p:spPr>
          <a:xfrm>
            <a:off x="6435697" y="310635"/>
            <a:ext cx="2623169" cy="276999"/>
          </a:xfrm>
          <a:prstGeom prst="rect">
            <a:avLst/>
          </a:prstGeom>
          <a:noFill/>
          <a:ln>
            <a:noFill/>
          </a:ln>
        </p:spPr>
        <p:txBody>
          <a:bodyPr wrap="square" rtlCol="0" anchor="b">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Ⅴ</a:t>
            </a:r>
            <a:r>
              <a:rPr lang="ja-JP" altLang="en-US" sz="1200" b="1" dirty="0">
                <a:solidFill>
                  <a:srgbClr val="002D89"/>
                </a:solidFill>
                <a:latin typeface="Meiryo UI" panose="020B0604030504040204" pitchFamily="50" charset="-128"/>
                <a:ea typeface="Meiryo UI" panose="020B0604030504040204" pitchFamily="50" charset="-128"/>
              </a:rPr>
              <a:t> 大阪母子医療センター</a:t>
            </a:r>
          </a:p>
        </p:txBody>
      </p:sp>
    </p:spTree>
    <p:extLst>
      <p:ext uri="{BB962C8B-B14F-4D97-AF65-F5344CB8AC3E}">
        <p14:creationId xmlns:p14="http://schemas.microsoft.com/office/powerpoint/2010/main" val="2828550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1A6CC95-6636-485A-8318-1146BC3A2D18}"/>
              </a:ext>
            </a:extLst>
          </p:cNvPr>
          <p:cNvSpPr txBox="1"/>
          <p:nvPr/>
        </p:nvSpPr>
        <p:spPr>
          <a:xfrm>
            <a:off x="71999" y="39600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D108E354-5B07-46E2-AE94-D4B09C18232A}"/>
              </a:ext>
            </a:extLst>
          </p:cNvPr>
          <p:cNvSpPr txBox="1"/>
          <p:nvPr/>
        </p:nvSpPr>
        <p:spPr>
          <a:xfrm>
            <a:off x="71999" y="1031042"/>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これまでの主な取組</a:t>
            </a:r>
          </a:p>
        </p:txBody>
      </p:sp>
      <p:sp>
        <p:nvSpPr>
          <p:cNvPr id="16" name="テキスト ボックス 15">
            <a:extLst>
              <a:ext uri="{FF2B5EF4-FFF2-40B4-BE49-F238E27FC236}">
                <a16:creationId xmlns:a16="http://schemas.microsoft.com/office/drawing/2014/main" id="{98934ACE-06A0-4906-887D-5CB8B7B9014D}"/>
              </a:ext>
            </a:extLst>
          </p:cNvPr>
          <p:cNvSpPr txBox="1"/>
          <p:nvPr/>
        </p:nvSpPr>
        <p:spPr>
          <a:xfrm>
            <a:off x="0" y="6619396"/>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84</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E4CB1146-89B8-4EA9-8524-167135C72765}"/>
              </a:ext>
            </a:extLst>
          </p:cNvPr>
          <p:cNvSpPr/>
          <p:nvPr/>
        </p:nvSpPr>
        <p:spPr>
          <a:xfrm>
            <a:off x="79024" y="1335729"/>
            <a:ext cx="9144000" cy="33752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◆組織マネジメントの強化</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理事長のリーダーシップのもと、理事会や経営会議をはじめとした各種会議を通じ、機構の医療面及び経営面における課題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の洗い出しと改善に向けた取組を推進する。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◆組織力の強化</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医療需要の変化や患者動向等に迅速に対応するため、職員定数増減や職務遂行能力等を反映した人事配置等を実施</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医療従事者の働き方改革を推進するため、適正な時間外勤務の管理や長時間労働の削減等に取り組むとともに、認定</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看護師等の資格取得を促進するなど人材育成を推進した。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法人の経営状況を考慮しつつ、人事評価の結果を昇給や勤勉手当に反映するなど人事評価制度を適正に運用した。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事務部門の強化を図るため、社会人経験者採用など即戦力となる人材の確保や医事業務委託業者に対する</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指導・管理の強化等を実施した。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b="1" dirty="0">
                <a:solidFill>
                  <a:schemeClr val="tx1"/>
                </a:solidFill>
                <a:latin typeface="Meiryo UI" panose="020B0604030504040204" pitchFamily="50" charset="-128"/>
                <a:ea typeface="Meiryo UI" panose="020B0604030504040204" pitchFamily="50" charset="-128"/>
              </a:rPr>
              <a:t>◆費用抑制の取組</a:t>
            </a:r>
            <a:endParaRPr lang="en-US" altLang="ja-JP" sz="14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ＳＰＤによる価格交渉や後発医薬品の採用促進などの取組を通じて医薬品や診療材料の購入費を抑制した。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臨床検査業務の包括委託契約の導入や複数センター間での医療機器の共同購入を実施した。</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医療法人の幹部職員をアドバイザーに委嘱し、外部の知見を活かした費用抑制方策の検討を行った。</a:t>
            </a:r>
            <a:endParaRPr lang="en-US" altLang="ja-JP" sz="1400" strike="sngStrike" dirty="0">
              <a:solidFill>
                <a:schemeClr val="tx1"/>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28CCDFB1-5C57-4342-A554-9AA02A55FCE0}"/>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12" name="テキスト ボックス 11">
            <a:extLst>
              <a:ext uri="{FF2B5EF4-FFF2-40B4-BE49-F238E27FC236}">
                <a16:creationId xmlns:a16="http://schemas.microsoft.com/office/drawing/2014/main" id="{293C953B-0745-4DE1-84D8-BC43866762C7}"/>
              </a:ext>
            </a:extLst>
          </p:cNvPr>
          <p:cNvSpPr txBox="1"/>
          <p:nvPr/>
        </p:nvSpPr>
        <p:spPr>
          <a:xfrm>
            <a:off x="85134" y="730188"/>
            <a:ext cx="3387412"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Ⅵ</a:t>
            </a:r>
            <a:r>
              <a:rPr lang="ja-JP" altLang="en-US" sz="14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14" name="テキスト ボックス 13">
            <a:extLst>
              <a:ext uri="{FF2B5EF4-FFF2-40B4-BE49-F238E27FC236}">
                <a16:creationId xmlns:a16="http://schemas.microsoft.com/office/drawing/2014/main" id="{0B0F2EFB-9B25-445D-8300-E2BCA75E15A1}"/>
              </a:ext>
            </a:extLst>
          </p:cNvPr>
          <p:cNvSpPr txBox="1"/>
          <p:nvPr/>
        </p:nvSpPr>
        <p:spPr>
          <a:xfrm>
            <a:off x="77642" y="4850225"/>
            <a:ext cx="3174844"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ⅱ</a:t>
            </a:r>
            <a:r>
              <a:rPr lang="ja-JP" altLang="en-US" sz="1400" b="1" dirty="0">
                <a:solidFill>
                  <a:srgbClr val="002D89"/>
                </a:solidFill>
                <a:latin typeface="Meiryo UI" panose="020B0604030504040204" pitchFamily="50" charset="-128"/>
                <a:ea typeface="Meiryo UI" panose="020B0604030504040204" pitchFamily="50" charset="-128"/>
              </a:rPr>
              <a:t>現在の経営状況を踏まえた課題</a:t>
            </a:r>
          </a:p>
        </p:txBody>
      </p:sp>
      <p:sp>
        <p:nvSpPr>
          <p:cNvPr id="15" name="正方形/長方形 14">
            <a:extLst>
              <a:ext uri="{FF2B5EF4-FFF2-40B4-BE49-F238E27FC236}">
                <a16:creationId xmlns:a16="http://schemas.microsoft.com/office/drawing/2014/main" id="{C6AED148-BD8D-4519-A9AB-770BEB0AF9F1}"/>
              </a:ext>
            </a:extLst>
          </p:cNvPr>
          <p:cNvSpPr/>
          <p:nvPr/>
        </p:nvSpPr>
        <p:spPr>
          <a:xfrm>
            <a:off x="150299" y="5131865"/>
            <a:ext cx="8921700" cy="1733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業務運営の改善及び効率化に向け、法人全体の組織マネジメント強化や病院機能強化に取り組む中、令和５年度及</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び令和６年度決算において大幅な赤字を計上し、</a:t>
            </a:r>
            <a:r>
              <a:rPr lang="en-US" altLang="ja-JP" sz="1400" dirty="0">
                <a:solidFill>
                  <a:schemeClr val="tx1"/>
                </a:solidFill>
                <a:latin typeface="Meiryo UI" panose="020B0604030504040204" pitchFamily="50" charset="-128"/>
                <a:ea typeface="Meiryo UI" panose="020B0604030504040204" pitchFamily="50" charset="-128"/>
              </a:rPr>
              <a:t>110</a:t>
            </a:r>
            <a:r>
              <a:rPr lang="ja-JP" altLang="en-US" sz="1400" dirty="0">
                <a:solidFill>
                  <a:schemeClr val="tx1"/>
                </a:solidFill>
                <a:latin typeface="Meiryo UI" panose="020B0604030504040204" pitchFamily="50" charset="-128"/>
                <a:ea typeface="Meiryo UI" panose="020B0604030504040204" pitchFamily="50" charset="-128"/>
              </a:rPr>
              <a:t>億円の累積損失が生じている状況。</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endParaRPr lang="ja-JP" altLang="en-US"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人口減少、物価・人件費の高騰等を背景に、機構の経営状況が急激に悪化する中、各センター単体の取組による経営　</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改善には限界。早期に経営状況を改善し、将来にわたり持続可能な病院経営体制を確立していくためには、理事長をはじ</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め経営陣によるマネジメントの下、経営企画機能をこれまで以上に発揮し、更なる費用の適正化等、法人全体での規模のメ</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リットの発揮や、事務部門も含め中長期的視点に立った専門人材の確保・育成、機構組織の構造改革など組織横断的な</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400" dirty="0">
                <a:solidFill>
                  <a:schemeClr val="tx1"/>
                </a:solidFill>
                <a:latin typeface="Meiryo UI" panose="020B0604030504040204" pitchFamily="50" charset="-128"/>
                <a:ea typeface="Meiryo UI" panose="020B0604030504040204" pitchFamily="50" charset="-128"/>
              </a:rPr>
              <a:t>　課題に一層取り組む必要がある。</a:t>
            </a:r>
            <a:r>
              <a:rPr lang="en-US" altLang="ja-JP" sz="1400" dirty="0">
                <a:solidFill>
                  <a:schemeClr val="tx1"/>
                </a:solidFill>
                <a:latin typeface="Meiryo UI" panose="020B0604030504040204" pitchFamily="50" charset="-128"/>
                <a:ea typeface="Meiryo UI" panose="020B0604030504040204" pitchFamily="50" charset="-128"/>
              </a:rPr>
              <a:t>5</a:t>
            </a:r>
            <a:endParaRPr lang="ja-JP" altLang="en-US" sz="14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204700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EFA7D19-F724-42D5-A94C-C596C3A1FDDF}"/>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7" name="テキスト ボックス 6">
            <a:extLst>
              <a:ext uri="{FF2B5EF4-FFF2-40B4-BE49-F238E27FC236}">
                <a16:creationId xmlns:a16="http://schemas.microsoft.com/office/drawing/2014/main" id="{8BDDAE68-5E5D-4E7B-86CB-4BF5F5274DB7}"/>
              </a:ext>
            </a:extLst>
          </p:cNvPr>
          <p:cNvSpPr txBox="1"/>
          <p:nvPr/>
        </p:nvSpPr>
        <p:spPr>
          <a:xfrm>
            <a:off x="1116529" y="3724984"/>
            <a:ext cx="7577969" cy="2388016"/>
          </a:xfrm>
          <a:prstGeom prst="rect">
            <a:avLst/>
          </a:prstGeom>
          <a:noFill/>
          <a:ln w="19050">
            <a:solidFill>
              <a:srgbClr val="E0E0E0"/>
            </a:solidFill>
          </a:ln>
        </p:spPr>
        <p:txBody>
          <a:bodyPr wrap="square" rtlCol="0" anchor="ctr" anchorCtr="0">
            <a:no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短期資金調達の仕組みづくり</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医療機器保全のあり方検討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減価償却引当金取り崩し・積み立てルールの検討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正規雇用採用戦略の検討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組織力高度化戦略の検討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非常勤職員定数管理と雇用条件調整</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医事事務の一部直営化の検討</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職員の給与水準見直し</a:t>
            </a:r>
            <a:endParaRPr kumimoji="1" lang="en-US" altLang="ja-JP" sz="14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職員の定数管理手法</a:t>
            </a:r>
            <a:endParaRPr kumimoji="1"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BFFCB55-71BA-47B1-A3F9-157FF6A3AAC7}"/>
              </a:ext>
            </a:extLst>
          </p:cNvPr>
          <p:cNvSpPr txBox="1"/>
          <p:nvPr/>
        </p:nvSpPr>
        <p:spPr>
          <a:xfrm>
            <a:off x="79261" y="709710"/>
            <a:ext cx="2400493"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ⅲ</a:t>
            </a:r>
            <a:r>
              <a:rPr lang="ja-JP" altLang="en-US" sz="1400" b="1" dirty="0">
                <a:solidFill>
                  <a:srgbClr val="002D89"/>
                </a:solidFill>
                <a:latin typeface="Meiryo UI" panose="020B0604030504040204" pitchFamily="50" charset="-128"/>
                <a:ea typeface="Meiryo UI" panose="020B0604030504040204" pitchFamily="50" charset="-128"/>
              </a:rPr>
              <a:t> 経営改革の方向性</a:t>
            </a:r>
          </a:p>
        </p:txBody>
      </p:sp>
      <p:sp>
        <p:nvSpPr>
          <p:cNvPr id="19" name="テキスト ボックス 18">
            <a:extLst>
              <a:ext uri="{FF2B5EF4-FFF2-40B4-BE49-F238E27FC236}">
                <a16:creationId xmlns:a16="http://schemas.microsoft.com/office/drawing/2014/main" id="{6C190CAC-DECB-4735-AB2A-D1605FBD5EC8}"/>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23" name="大かっこ 22">
            <a:extLst>
              <a:ext uri="{FF2B5EF4-FFF2-40B4-BE49-F238E27FC236}">
                <a16:creationId xmlns:a16="http://schemas.microsoft.com/office/drawing/2014/main" id="{50F8DFB5-3E02-47CD-A035-B949E4055BAB}"/>
              </a:ext>
            </a:extLst>
          </p:cNvPr>
          <p:cNvSpPr/>
          <p:nvPr/>
        </p:nvSpPr>
        <p:spPr>
          <a:xfrm>
            <a:off x="79260" y="1081819"/>
            <a:ext cx="8929986" cy="1041417"/>
          </a:xfrm>
          <a:prstGeom prst="bracketPair">
            <a:avLst>
              <a:gd name="adj" fmla="val 7785"/>
            </a:avLst>
          </a:prstGeom>
          <a:ln w="28575">
            <a:solidFill>
              <a:srgbClr val="002D89"/>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400" dirty="0">
                <a:latin typeface="Meiryo UI" panose="020B0604030504040204" pitchFamily="50" charset="-128"/>
                <a:ea typeface="Meiryo UI" panose="020B0604030504040204" pitchFamily="50" charset="-128"/>
              </a:rPr>
              <a:t>◆組織横断的な課題への対応</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各センターとの連携による包括契約やベンチマーク比較による価格交渉を積極的に推進し、法人全体で費用を抑制する。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業務運営の抜本的な改善及び効率化の取組を進め、病院を取り巻く環境の急激な変化に迅速かつ的確に対応する。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　各センターの自立性を発揮できる組織体制を確立する一方、経営陣による機構経営全体に対するマネジメント機能を一</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層強化する。</a:t>
            </a:r>
            <a:endParaRPr kumimoji="1" lang="en-US" altLang="ja-JP" sz="14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50EC3D2-C097-4F49-F61C-CE24832B8294}"/>
              </a:ext>
            </a:extLst>
          </p:cNvPr>
          <p:cNvSpPr txBox="1"/>
          <p:nvPr/>
        </p:nvSpPr>
        <p:spPr>
          <a:xfrm>
            <a:off x="1124549" y="2520220"/>
            <a:ext cx="7577969" cy="1128849"/>
          </a:xfrm>
          <a:prstGeom prst="rect">
            <a:avLst/>
          </a:prstGeom>
          <a:noFill/>
          <a:ln w="19050">
            <a:solidFill>
              <a:srgbClr val="E0E0E0"/>
            </a:solidFill>
          </a:ln>
        </p:spPr>
        <p:txBody>
          <a:bodyPr wrap="square" rtlCol="0" anchor="ctr" anchorCtr="0">
            <a:noAutofit/>
          </a:bodyPr>
          <a:lstStyle/>
          <a:p>
            <a:pPr marL="285750" indent="-285750">
              <a:buFont typeface="Wingdings" panose="05000000000000000000" pitchFamily="2" charset="2"/>
              <a:buChar char="u"/>
            </a:pPr>
            <a:r>
              <a:rPr kumimoji="1" lang="ja-JP" altLang="en-US" sz="1400" dirty="0">
                <a:latin typeface="Meiryo UI" panose="020B0604030504040204" pitchFamily="50" charset="-128"/>
                <a:ea typeface="Meiryo UI" panose="020B0604030504040204" pitchFamily="50" charset="-128"/>
              </a:rPr>
              <a:t>費用適正化（包括契約の導入、材料費・委託費等の価格交渉）</a:t>
            </a:r>
            <a:endParaRPr kumimoji="1" lang="en-US" altLang="ja-JP" sz="14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A0439C1F-1CD0-3F4D-C2F8-F02C07D6B1A9}"/>
              </a:ext>
            </a:extLst>
          </p:cNvPr>
          <p:cNvSpPr/>
          <p:nvPr/>
        </p:nvSpPr>
        <p:spPr>
          <a:xfrm>
            <a:off x="127386" y="6219008"/>
            <a:ext cx="7282869" cy="2616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r>
              <a:rPr lang="en-US" altLang="ja-JP" sz="1100" dirty="0">
                <a:solidFill>
                  <a:schemeClr val="tx1"/>
                </a:solidFill>
                <a:latin typeface="Meiryo UI" panose="020B0604030504040204" pitchFamily="50" charset="-128"/>
                <a:ea typeface="Meiryo UI" panose="020B0604030504040204" pitchFamily="50" charset="-128"/>
              </a:rPr>
              <a:t>※</a:t>
            </a:r>
            <a:r>
              <a:rPr lang="ja-JP" altLang="en-US" sz="1100" dirty="0">
                <a:solidFill>
                  <a:schemeClr val="tx1"/>
                </a:solidFill>
                <a:latin typeface="Meiryo UI" panose="020B0604030504040204" pitchFamily="50" charset="-128"/>
                <a:ea typeface="Meiryo UI" panose="020B0604030504040204" pitchFamily="50" charset="-128"/>
              </a:rPr>
              <a:t> 短期：１～２年、中期：３～５年を想定。各取組の時期は今後具体化。</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EDDCA8A3-EEB5-0781-AF40-C5F19DD0823F}"/>
              </a:ext>
            </a:extLst>
          </p:cNvPr>
          <p:cNvSpPr txBox="1"/>
          <p:nvPr/>
        </p:nvSpPr>
        <p:spPr>
          <a:xfrm>
            <a:off x="13134" y="6630227"/>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85</a:t>
            </a:r>
          </a:p>
        </p:txBody>
      </p:sp>
      <p:sp>
        <p:nvSpPr>
          <p:cNvPr id="15" name="テキスト ボックス 14">
            <a:extLst>
              <a:ext uri="{FF2B5EF4-FFF2-40B4-BE49-F238E27FC236}">
                <a16:creationId xmlns:a16="http://schemas.microsoft.com/office/drawing/2014/main" id="{D5F5A2C7-A6D1-4A44-A313-D25C67BA0C84}"/>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pic>
        <p:nvPicPr>
          <p:cNvPr id="9" name="図 8">
            <a:extLst>
              <a:ext uri="{FF2B5EF4-FFF2-40B4-BE49-F238E27FC236}">
                <a16:creationId xmlns:a16="http://schemas.microsoft.com/office/drawing/2014/main" id="{1A40E3B9-6E19-451E-BD40-D9C48ED16023}"/>
              </a:ext>
            </a:extLst>
          </p:cNvPr>
          <p:cNvPicPr>
            <a:picLocks noChangeAspect="1"/>
          </p:cNvPicPr>
          <p:nvPr/>
        </p:nvPicPr>
        <p:blipFill>
          <a:blip r:embed="rId2"/>
          <a:stretch>
            <a:fillRect/>
          </a:stretch>
        </p:blipFill>
        <p:spPr>
          <a:xfrm>
            <a:off x="122685" y="2481298"/>
            <a:ext cx="938865" cy="3621338"/>
          </a:xfrm>
          <a:prstGeom prst="rect">
            <a:avLst/>
          </a:prstGeom>
        </p:spPr>
      </p:pic>
    </p:spTree>
    <p:extLst>
      <p:ext uri="{BB962C8B-B14F-4D97-AF65-F5344CB8AC3E}">
        <p14:creationId xmlns:p14="http://schemas.microsoft.com/office/powerpoint/2010/main" val="372989510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D70AA10-401B-4B86-9494-621C1929DE75}"/>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9" name="テキスト ボックス 8">
            <a:extLst>
              <a:ext uri="{FF2B5EF4-FFF2-40B4-BE49-F238E27FC236}">
                <a16:creationId xmlns:a16="http://schemas.microsoft.com/office/drawing/2014/main" id="{5ED04423-4FD6-8C92-65B4-C132A5409D25}"/>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１）経営改革の方向性</a:t>
            </a:r>
          </a:p>
        </p:txBody>
      </p:sp>
      <p:sp>
        <p:nvSpPr>
          <p:cNvPr id="13" name="テキスト ボックス 12">
            <a:extLst>
              <a:ext uri="{FF2B5EF4-FFF2-40B4-BE49-F238E27FC236}">
                <a16:creationId xmlns:a16="http://schemas.microsoft.com/office/drawing/2014/main" id="{3DAA9FF5-29EE-8835-17F7-7CC580A7B248}"/>
              </a:ext>
            </a:extLst>
          </p:cNvPr>
          <p:cNvSpPr txBox="1"/>
          <p:nvPr/>
        </p:nvSpPr>
        <p:spPr>
          <a:xfrm>
            <a:off x="198427" y="3074260"/>
            <a:ext cx="877341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・今後、詳細な検討を進めて、第５期中期計画期間中（令和８年度～令和</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年度）の実施をめざす。</a:t>
            </a:r>
            <a:endParaRPr kumimoji="1" lang="en-US" altLang="ja-JP" sz="12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C7D6C63A-A08A-4BB1-B9F2-23F144381890}"/>
              </a:ext>
            </a:extLst>
          </p:cNvPr>
          <p:cNvSpPr txBox="1"/>
          <p:nvPr/>
        </p:nvSpPr>
        <p:spPr>
          <a:xfrm>
            <a:off x="85134" y="613191"/>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ⅳ</a:t>
            </a:r>
            <a:r>
              <a:rPr lang="ja-JP" altLang="en-US" sz="1400" b="1" dirty="0">
                <a:solidFill>
                  <a:srgbClr val="002D89"/>
                </a:solidFill>
                <a:latin typeface="Meiryo UI" panose="020B0604030504040204" pitchFamily="50" charset="-128"/>
                <a:ea typeface="Meiryo UI" panose="020B0604030504040204" pitchFamily="50" charset="-128"/>
              </a:rPr>
              <a:t>　経営改善施策</a:t>
            </a:r>
          </a:p>
        </p:txBody>
      </p:sp>
      <p:sp>
        <p:nvSpPr>
          <p:cNvPr id="11" name="テキスト ボックス 10">
            <a:extLst>
              <a:ext uri="{FF2B5EF4-FFF2-40B4-BE49-F238E27FC236}">
                <a16:creationId xmlns:a16="http://schemas.microsoft.com/office/drawing/2014/main" id="{7EB32B23-AC48-4BCE-AED4-BEFC3F00BFBF}"/>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graphicFrame>
        <p:nvGraphicFramePr>
          <p:cNvPr id="3" name="表 2">
            <a:extLst>
              <a:ext uri="{FF2B5EF4-FFF2-40B4-BE49-F238E27FC236}">
                <a16:creationId xmlns:a16="http://schemas.microsoft.com/office/drawing/2014/main" id="{51E30497-97CB-4A9B-80A3-73C20883E80F}"/>
              </a:ext>
            </a:extLst>
          </p:cNvPr>
          <p:cNvGraphicFramePr>
            <a:graphicFrameLocks noGrp="1"/>
          </p:cNvGraphicFramePr>
          <p:nvPr/>
        </p:nvGraphicFramePr>
        <p:xfrm>
          <a:off x="125339" y="3340906"/>
          <a:ext cx="8959796" cy="3502205"/>
        </p:xfrm>
        <a:graphic>
          <a:graphicData uri="http://schemas.openxmlformats.org/drawingml/2006/table">
            <a:tbl>
              <a:tblPr firstRow="1" bandRow="1">
                <a:tableStyleId>{5C22544A-7EE6-4342-B048-85BDC9FD1C3A}</a:tableStyleId>
              </a:tblPr>
              <a:tblGrid>
                <a:gridCol w="2664733">
                  <a:extLst>
                    <a:ext uri="{9D8B030D-6E8A-4147-A177-3AD203B41FA5}">
                      <a16:colId xmlns:a16="http://schemas.microsoft.com/office/drawing/2014/main" val="1431949661"/>
                    </a:ext>
                  </a:extLst>
                </a:gridCol>
                <a:gridCol w="6295063">
                  <a:extLst>
                    <a:ext uri="{9D8B030D-6E8A-4147-A177-3AD203B41FA5}">
                      <a16:colId xmlns:a16="http://schemas.microsoft.com/office/drawing/2014/main" val="3367903368"/>
                    </a:ext>
                  </a:extLst>
                </a:gridCol>
              </a:tblGrid>
              <a:tr h="333673">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経営基盤強化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r>
                        <a:rPr kumimoji="1" lang="ja-JP" altLang="en-US" sz="1050" b="0" dirty="0">
                          <a:solidFill>
                            <a:schemeClr val="tx1"/>
                          </a:solidFill>
                          <a:latin typeface="Meiryo UI" panose="020B0604030504040204" pitchFamily="50" charset="-128"/>
                          <a:ea typeface="Meiryo UI" panose="020B0604030504040204" pitchFamily="50" charset="-128"/>
                        </a:rPr>
                        <a:t>取組内容</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291791089"/>
                  </a:ext>
                </a:extLst>
              </a:tr>
              <a:tr h="304106">
                <a:tc>
                  <a:txBody>
                    <a:bodyPr/>
                    <a:lstStyle/>
                    <a:p>
                      <a:r>
                        <a:rPr kumimoji="1" lang="ja-JP" altLang="en-US" sz="1050" dirty="0">
                          <a:latin typeface="Meiryo UI" panose="020B0604030504040204" pitchFamily="50" charset="-128"/>
                          <a:ea typeface="Meiryo UI" panose="020B0604030504040204" pitchFamily="50" charset="-128"/>
                        </a:rPr>
                        <a:t>ア　短期資金調達の仕組みづくり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資金ショートに備えて、日々の資金収支の把握に関するルールづくり及び資金調達の仕組みの構築</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6622326"/>
                  </a:ext>
                </a:extLst>
              </a:tr>
              <a:tr h="225263">
                <a:tc>
                  <a:txBody>
                    <a:bodyPr/>
                    <a:lstStyle/>
                    <a:p>
                      <a:r>
                        <a:rPr kumimoji="1" lang="ja-JP" altLang="en-US" sz="1050" dirty="0">
                          <a:latin typeface="Meiryo UI" panose="020B0604030504040204" pitchFamily="50" charset="-128"/>
                          <a:ea typeface="Meiryo UI" panose="020B0604030504040204" pitchFamily="50" charset="-128"/>
                        </a:rPr>
                        <a:t>イ　医療機器保全のあり方検討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医療安全の視点も踏まえた医療機器の整備及びメンテナンスに関するルールづくり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080326547"/>
                  </a:ext>
                </a:extLst>
              </a:tr>
              <a:tr h="304106">
                <a:tc>
                  <a:txBody>
                    <a:bodyPr/>
                    <a:lstStyle/>
                    <a:p>
                      <a:r>
                        <a:rPr kumimoji="1" lang="ja-JP" altLang="en-US" sz="1050" dirty="0">
                          <a:latin typeface="Meiryo UI" panose="020B0604030504040204" pitchFamily="50" charset="-128"/>
                          <a:ea typeface="Meiryo UI" panose="020B0604030504040204" pitchFamily="50" charset="-128"/>
                        </a:rPr>
                        <a:t>ウ　減価償却引当金</a:t>
                      </a:r>
                      <a:r>
                        <a:rPr kumimoji="1" lang="ja-JP" altLang="en-US" sz="1050" dirty="0">
                          <a:solidFill>
                            <a:schemeClr val="tx1"/>
                          </a:solidFill>
                          <a:latin typeface="Meiryo UI" panose="020B0604030504040204" pitchFamily="50" charset="-128"/>
                          <a:ea typeface="Meiryo UI" panose="020B0604030504040204" pitchFamily="50" charset="-128"/>
                        </a:rPr>
                        <a:t>取り崩し・積み立て</a:t>
                      </a:r>
                      <a:endParaRPr kumimoji="1" lang="en-US" altLang="ja-JP" sz="1050" dirty="0">
                        <a:solidFill>
                          <a:schemeClr val="tx1"/>
                        </a:solidFill>
                        <a:latin typeface="Meiryo UI" panose="020B0604030504040204" pitchFamily="50" charset="-128"/>
                        <a:ea typeface="Meiryo UI" panose="020B0604030504040204" pitchFamily="50" charset="-128"/>
                      </a:endParaRPr>
                    </a:p>
                    <a:p>
                      <a:r>
                        <a:rPr kumimoji="1" lang="ja-JP" altLang="en-US" sz="1050" dirty="0">
                          <a:solidFill>
                            <a:srgbClr val="FF0000"/>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ルール</a:t>
                      </a:r>
                      <a:r>
                        <a:rPr kumimoji="1" lang="ja-JP" altLang="en-US" sz="1050" dirty="0">
                          <a:latin typeface="Meiryo UI" panose="020B0604030504040204" pitchFamily="50" charset="-128"/>
                          <a:ea typeface="Meiryo UI" panose="020B0604030504040204" pitchFamily="50" charset="-128"/>
                        </a:rPr>
                        <a:t>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latin typeface="Meiryo UI" panose="020B0604030504040204" pitchFamily="50" charset="-128"/>
                          <a:ea typeface="Meiryo UI" panose="020B0604030504040204" pitchFamily="50" charset="-128"/>
                        </a:rPr>
                        <a:t>現存資産の更新のための資金である減価償却引当金残高の適正規模の確認及び使用にあたってのルールづくり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90818078"/>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エ　</a:t>
                      </a:r>
                      <a:r>
                        <a:rPr kumimoji="1" lang="zh-TW" altLang="en-US" sz="1050" dirty="0">
                          <a:solidFill>
                            <a:schemeClr val="tx1"/>
                          </a:solidFill>
                          <a:latin typeface="Meiryo UI" panose="020B0604030504040204" pitchFamily="50" charset="-128"/>
                          <a:ea typeface="Meiryo UI" panose="020B0604030504040204" pitchFamily="50" charset="-128"/>
                        </a:rPr>
                        <a:t>正規雇用採用戦略</a:t>
                      </a:r>
                      <a:r>
                        <a:rPr kumimoji="1" lang="ja-JP" altLang="en-US" sz="1050" dirty="0">
                          <a:solidFill>
                            <a:schemeClr val="tx1"/>
                          </a:solidFill>
                          <a:latin typeface="Meiryo UI" panose="020B0604030504040204" pitchFamily="50" charset="-128"/>
                          <a:ea typeface="Meiryo UI" panose="020B0604030504040204" pitchFamily="50" charset="-128"/>
                        </a:rPr>
                        <a:t>の</a:t>
                      </a:r>
                      <a:r>
                        <a:rPr kumimoji="1" lang="zh-TW" altLang="en-US" sz="1050" dirty="0">
                          <a:solidFill>
                            <a:schemeClr val="tx1"/>
                          </a:solidFill>
                          <a:latin typeface="Meiryo UI" panose="020B0604030504040204" pitchFamily="50" charset="-128"/>
                          <a:ea typeface="Meiryo UI" panose="020B0604030504040204" pitchFamily="50" charset="-128"/>
                        </a:rPr>
                        <a:t>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雇用の流動性の高まりや、ワークライフバランスの多様化等に対応していくため、</a:t>
                      </a:r>
                      <a:r>
                        <a:rPr kumimoji="1" lang="zh-TW" altLang="en-US" sz="1050" dirty="0">
                          <a:solidFill>
                            <a:schemeClr val="tx1"/>
                          </a:solidFill>
                          <a:latin typeface="Meiryo UI" panose="020B0604030504040204" pitchFamily="50" charset="-128"/>
                          <a:ea typeface="Meiryo UI" panose="020B0604030504040204" pitchFamily="50" charset="-128"/>
                        </a:rPr>
                        <a:t>改善取組目標</a:t>
                      </a:r>
                      <a:r>
                        <a:rPr kumimoji="1" lang="ja-JP" altLang="en-US" sz="1050" dirty="0">
                          <a:solidFill>
                            <a:schemeClr val="tx1"/>
                          </a:solidFill>
                          <a:latin typeface="Meiryo UI" panose="020B0604030504040204" pitchFamily="50" charset="-128"/>
                          <a:ea typeface="Meiryo UI" panose="020B0604030504040204" pitchFamily="50" charset="-128"/>
                        </a:rPr>
                        <a:t>的な採用手法（地域採用等）とあわせ、産育休職員の代替措置の充実等、優れた医療人材の確保に資するルールづくり</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015364747"/>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オ　</a:t>
                      </a:r>
                      <a:r>
                        <a:rPr kumimoji="1" lang="zh-TW" altLang="en-US" sz="1050" dirty="0">
                          <a:solidFill>
                            <a:schemeClr val="tx1"/>
                          </a:solidFill>
                          <a:latin typeface="Meiryo UI" panose="020B0604030504040204" pitchFamily="50" charset="-128"/>
                          <a:ea typeface="Meiryo UI" panose="020B0604030504040204" pitchFamily="50" charset="-128"/>
                        </a:rPr>
                        <a:t>組織力高度化戦略</a:t>
                      </a:r>
                      <a:r>
                        <a:rPr kumimoji="1" lang="ja-JP" altLang="en-US" sz="1050" dirty="0">
                          <a:solidFill>
                            <a:schemeClr val="tx1"/>
                          </a:solidFill>
                          <a:latin typeface="Meiryo UI" panose="020B0604030504040204" pitchFamily="50" charset="-128"/>
                          <a:ea typeface="Meiryo UI" panose="020B0604030504040204" pitchFamily="50" charset="-128"/>
                        </a:rPr>
                        <a:t>の</a:t>
                      </a:r>
                      <a:r>
                        <a:rPr kumimoji="1" lang="zh-TW" altLang="en-US" sz="1050" dirty="0">
                          <a:solidFill>
                            <a:schemeClr val="tx1"/>
                          </a:solidFill>
                          <a:latin typeface="Meiryo UI" panose="020B0604030504040204" pitchFamily="50" charset="-128"/>
                          <a:ea typeface="Meiryo UI" panose="020B0604030504040204" pitchFamily="50" charset="-128"/>
                        </a:rPr>
                        <a:t>検討</a:t>
                      </a:r>
                      <a:endParaRPr kumimoji="1" lang="ja-JP" altLang="en-US"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「頼られる存在」となる事務職員（各業務のスペシャリストと幹部候補となる病院経営に係るゼネラリスト）の育成に向けたルールづくり</a:t>
                      </a:r>
                      <a:endParaRPr kumimoji="1" lang="en-US" altLang="ja-JP" sz="105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769470480"/>
                  </a:ext>
                </a:extLst>
              </a:tr>
              <a:tr h="304106">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カ　非常勤職員定数管理と雇用条件調整</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業務量に応じた非常勤職員数や定年延長時代における雇用条件の検討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06069387"/>
                  </a:ext>
                </a:extLst>
              </a:tr>
              <a:tr h="241081">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キ　医事事務の一部直営化の検討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業務委託との効率比較や職員の雇用条件といった入院レセプト等の一部直営化に向けた所与の検討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898374086"/>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ク　職員の給与水準見直し</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医師をはじめとした、すべての職員の確保に資する、他団体にひけを取らない給与水準の設定及びモチベーション向上に資するインセンティブ手当等の検討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25793084"/>
                  </a:ext>
                </a:extLst>
              </a:tr>
              <a:tr h="366968">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ケ　職員の定数管理手法</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r>
                        <a:rPr kumimoji="1" lang="ja-JP" altLang="en-US" sz="1050" dirty="0">
                          <a:solidFill>
                            <a:schemeClr val="tx1"/>
                          </a:solidFill>
                          <a:latin typeface="Meiryo UI" panose="020B0604030504040204" pitchFamily="50" charset="-128"/>
                          <a:ea typeface="Meiryo UI" panose="020B0604030504040204" pitchFamily="50" charset="-128"/>
                        </a:rPr>
                        <a:t>人員配置に関するベンチマーク（病床利用率・外来患者数等）や他団体比較による分析等を通じた、より効率的な定数管理手法の検討</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10228696"/>
                  </a:ext>
                </a:extLst>
              </a:tr>
            </a:tbl>
          </a:graphicData>
        </a:graphic>
      </p:graphicFrame>
      <p:sp>
        <p:nvSpPr>
          <p:cNvPr id="8" name="テキスト ボックス 7">
            <a:extLst>
              <a:ext uri="{FF2B5EF4-FFF2-40B4-BE49-F238E27FC236}">
                <a16:creationId xmlns:a16="http://schemas.microsoft.com/office/drawing/2014/main" id="{6EE7A6C2-AF64-BEAD-0368-7E84BBAD5FEB}"/>
              </a:ext>
            </a:extLst>
          </p:cNvPr>
          <p:cNvSpPr txBox="1"/>
          <p:nvPr/>
        </p:nvSpPr>
        <p:spPr>
          <a:xfrm>
            <a:off x="136865" y="1132345"/>
            <a:ext cx="8922002"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・機構経営改善アドバイザーと連携し、引き続き実態把握や価格交渉など法人全体での取組を進め、令和</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年度以降も効果を発揮していく。</a:t>
            </a:r>
          </a:p>
        </p:txBody>
      </p:sp>
      <p:sp>
        <p:nvSpPr>
          <p:cNvPr id="15" name="テキスト ボックス 14">
            <a:extLst>
              <a:ext uri="{FF2B5EF4-FFF2-40B4-BE49-F238E27FC236}">
                <a16:creationId xmlns:a16="http://schemas.microsoft.com/office/drawing/2014/main" id="{ECE320F5-DE24-92D5-5F42-9B32376FBEDC}"/>
              </a:ext>
            </a:extLst>
          </p:cNvPr>
          <p:cNvSpPr txBox="1"/>
          <p:nvPr/>
        </p:nvSpPr>
        <p:spPr>
          <a:xfrm>
            <a:off x="98265" y="844949"/>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経営改善</a:t>
            </a:r>
            <a:r>
              <a:rPr kumimoji="1" lang="en-US" altLang="ja-JP" sz="1400" u="sng" dirty="0">
                <a:latin typeface="Meiryo UI" panose="020B0604030504040204" pitchFamily="50" charset="-128"/>
                <a:ea typeface="Meiryo UI" panose="020B0604030504040204" pitchFamily="50" charset="-128"/>
              </a:rPr>
              <a:t>】</a:t>
            </a:r>
          </a:p>
        </p:txBody>
      </p:sp>
      <p:sp>
        <p:nvSpPr>
          <p:cNvPr id="16" name="テキスト ボックス 15">
            <a:extLst>
              <a:ext uri="{FF2B5EF4-FFF2-40B4-BE49-F238E27FC236}">
                <a16:creationId xmlns:a16="http://schemas.microsoft.com/office/drawing/2014/main" id="{25CC6AFE-D037-522F-B7A2-8E31F7E6B21D}"/>
              </a:ext>
            </a:extLst>
          </p:cNvPr>
          <p:cNvSpPr txBox="1"/>
          <p:nvPr/>
        </p:nvSpPr>
        <p:spPr>
          <a:xfrm>
            <a:off x="113293" y="2799840"/>
            <a:ext cx="7913621" cy="307777"/>
          </a:xfrm>
          <a:prstGeom prst="rect">
            <a:avLst/>
          </a:prstGeom>
          <a:noFill/>
        </p:spPr>
        <p:txBody>
          <a:bodyPr wrap="square" rtlCol="0" anchor="ctr">
            <a:spAutoFit/>
          </a:bodyPr>
          <a:lstStyle/>
          <a:p>
            <a:r>
              <a:rPr kumimoji="1" lang="en-US" altLang="ja-JP" sz="1400" u="sng" dirty="0">
                <a:latin typeface="Meiryo UI" panose="020B0604030504040204" pitchFamily="50" charset="-128"/>
                <a:ea typeface="Meiryo UI" panose="020B0604030504040204" pitchFamily="50" charset="-128"/>
              </a:rPr>
              <a:t>【 </a:t>
            </a:r>
            <a:r>
              <a:rPr kumimoji="1" lang="ja-JP" altLang="en-US" sz="1400" u="sng" dirty="0">
                <a:latin typeface="Meiryo UI" panose="020B0604030504040204" pitchFamily="50" charset="-128"/>
                <a:ea typeface="Meiryo UI" panose="020B0604030504040204" pitchFamily="50" charset="-128"/>
              </a:rPr>
              <a:t>経営基盤強化に向けた検討</a:t>
            </a:r>
            <a:r>
              <a:rPr kumimoji="1" lang="en-US" altLang="ja-JP" sz="1400" u="sng" dirty="0">
                <a:latin typeface="Meiryo UI" panose="020B0604030504040204" pitchFamily="50" charset="-128"/>
                <a:ea typeface="Meiryo UI" panose="020B0604030504040204" pitchFamily="50" charset="-128"/>
              </a:rPr>
              <a:t>】</a:t>
            </a:r>
          </a:p>
        </p:txBody>
      </p:sp>
      <p:graphicFrame>
        <p:nvGraphicFramePr>
          <p:cNvPr id="17" name="表 16">
            <a:extLst>
              <a:ext uri="{FF2B5EF4-FFF2-40B4-BE49-F238E27FC236}">
                <a16:creationId xmlns:a16="http://schemas.microsoft.com/office/drawing/2014/main" id="{BD096275-392A-E867-CB32-BE485998C48C}"/>
              </a:ext>
            </a:extLst>
          </p:cNvPr>
          <p:cNvGraphicFramePr>
            <a:graphicFrameLocks noGrp="1"/>
          </p:cNvGraphicFramePr>
          <p:nvPr>
            <p:extLst>
              <p:ext uri="{D42A27DB-BD31-4B8C-83A1-F6EECF244321}">
                <p14:modId xmlns:p14="http://schemas.microsoft.com/office/powerpoint/2010/main" val="3749400100"/>
              </p:ext>
            </p:extLst>
          </p:nvPr>
        </p:nvGraphicFramePr>
        <p:xfrm>
          <a:off x="125338" y="1491168"/>
          <a:ext cx="9000000" cy="1195570"/>
        </p:xfrm>
        <a:graphic>
          <a:graphicData uri="http://schemas.openxmlformats.org/drawingml/2006/table">
            <a:tbl>
              <a:tblPr bandRow="1">
                <a:tableStyleId>{2D5ABB26-0587-4C30-8999-92F81FD0307C}</a:tableStyleId>
              </a:tblPr>
              <a:tblGrid>
                <a:gridCol w="1115251">
                  <a:extLst>
                    <a:ext uri="{9D8B030D-6E8A-4147-A177-3AD203B41FA5}">
                      <a16:colId xmlns:a16="http://schemas.microsoft.com/office/drawing/2014/main" val="2776915036"/>
                    </a:ext>
                  </a:extLst>
                </a:gridCol>
                <a:gridCol w="3674699">
                  <a:extLst>
                    <a:ext uri="{9D8B030D-6E8A-4147-A177-3AD203B41FA5}">
                      <a16:colId xmlns:a16="http://schemas.microsoft.com/office/drawing/2014/main" val="2129048064"/>
                    </a:ext>
                  </a:extLst>
                </a:gridCol>
                <a:gridCol w="1792450">
                  <a:extLst>
                    <a:ext uri="{9D8B030D-6E8A-4147-A177-3AD203B41FA5}">
                      <a16:colId xmlns:a16="http://schemas.microsoft.com/office/drawing/2014/main" val="1567790597"/>
                    </a:ext>
                  </a:extLst>
                </a:gridCol>
                <a:gridCol w="1260910">
                  <a:extLst>
                    <a:ext uri="{9D8B030D-6E8A-4147-A177-3AD203B41FA5}">
                      <a16:colId xmlns:a16="http://schemas.microsoft.com/office/drawing/2014/main" val="1613176718"/>
                    </a:ext>
                  </a:extLst>
                </a:gridCol>
                <a:gridCol w="1156690">
                  <a:extLst>
                    <a:ext uri="{9D8B030D-6E8A-4147-A177-3AD203B41FA5}">
                      <a16:colId xmlns:a16="http://schemas.microsoft.com/office/drawing/2014/main" val="403255469"/>
                    </a:ext>
                  </a:extLst>
                </a:gridCol>
              </a:tblGrid>
              <a:tr h="569466">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経営改善施策</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分析内容詳細</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協議検討状況</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実行状況</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短期的目標額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R7</a:t>
                      </a:r>
                      <a:r>
                        <a:rPr kumimoji="1" lang="ja-JP" altLang="en-US" sz="1000" b="0" dirty="0">
                          <a:solidFill>
                            <a:schemeClr val="tx1"/>
                          </a:solidFill>
                          <a:latin typeface="Meiryo UI" panose="020B0604030504040204" pitchFamily="50" charset="-128"/>
                          <a:ea typeface="Meiryo UI" panose="020B0604030504040204" pitchFamily="50" charset="-128"/>
                        </a:rPr>
                        <a:t>年度下半期以降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取組</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20000"/>
                        </a:lnSpc>
                      </a:pPr>
                      <a:r>
                        <a:rPr kumimoji="1" lang="ja-JP" altLang="en-US" sz="1000" b="0" u="sng" dirty="0">
                          <a:solidFill>
                            <a:schemeClr val="tx1"/>
                          </a:solidFill>
                          <a:latin typeface="Meiryo UI" panose="020B0604030504040204" pitchFamily="50" charset="-128"/>
                          <a:ea typeface="Meiryo UI" panose="020B0604030504040204" pitchFamily="50" charset="-128"/>
                        </a:rPr>
                        <a:t>中長期的目標額</a:t>
                      </a:r>
                      <a:endParaRPr kumimoji="1" lang="en-US" altLang="ja-JP" sz="1000" b="0" u="sng"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en-US" altLang="ja-JP" sz="1000" b="0" dirty="0">
                          <a:solidFill>
                            <a:schemeClr val="tx1"/>
                          </a:solidFill>
                          <a:latin typeface="Meiryo UI" panose="020B0604030504040204" pitchFamily="50" charset="-128"/>
                          <a:ea typeface="Meiryo UI" panose="020B0604030504040204" pitchFamily="50" charset="-128"/>
                        </a:rPr>
                        <a:t>R8</a:t>
                      </a:r>
                      <a:r>
                        <a:rPr kumimoji="1" lang="ja-JP" altLang="en-US" sz="1000" b="0" dirty="0">
                          <a:solidFill>
                            <a:schemeClr val="tx1"/>
                          </a:solidFill>
                          <a:latin typeface="Meiryo UI" panose="020B0604030504040204" pitchFamily="50" charset="-128"/>
                          <a:ea typeface="Meiryo UI" panose="020B0604030504040204" pitchFamily="50" charset="-128"/>
                        </a:rPr>
                        <a:t>年度以降</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zh-TW" altLang="en-US" sz="1000" b="0" dirty="0">
                          <a:solidFill>
                            <a:schemeClr val="tx1"/>
                          </a:solidFill>
                          <a:latin typeface="Meiryo UI" panose="020B0604030504040204" pitchFamily="50" charset="-128"/>
                          <a:ea typeface="Meiryo UI" panose="020B0604030504040204" pitchFamily="50" charset="-128"/>
                        </a:rPr>
                        <a:t>取組</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9462354"/>
                  </a:ext>
                </a:extLst>
              </a:tr>
              <a:tr h="576000">
                <a:tc>
                  <a:txBody>
                    <a:bodyPr/>
                    <a:lstStyle/>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材料費・委託費の</a:t>
                      </a:r>
                      <a:endParaRPr kumimoji="1" lang="en-US" altLang="ja-JP" sz="1000" b="0" dirty="0">
                        <a:solidFill>
                          <a:schemeClr val="tx1"/>
                        </a:solidFill>
                        <a:latin typeface="Meiryo UI" panose="020B0604030504040204" pitchFamily="50" charset="-128"/>
                        <a:ea typeface="Meiryo UI" panose="020B0604030504040204" pitchFamily="50" charset="-128"/>
                      </a:endParaRPr>
                    </a:p>
                    <a:p>
                      <a:pPr algn="ctr">
                        <a:lnSpc>
                          <a:spcPct val="120000"/>
                        </a:lnSpc>
                      </a:pPr>
                      <a:r>
                        <a:rPr kumimoji="1" lang="ja-JP" altLang="en-US" sz="1000" b="0" dirty="0">
                          <a:solidFill>
                            <a:schemeClr val="tx1"/>
                          </a:solidFill>
                          <a:latin typeface="Meiryo UI" panose="020B0604030504040204" pitchFamily="50" charset="-128"/>
                          <a:ea typeface="Meiryo UI" panose="020B0604030504040204" pitchFamily="50" charset="-128"/>
                        </a:rPr>
                        <a:t>ベンチマーク分析</a:t>
                      </a:r>
                      <a:endParaRPr kumimoji="1" lang="en-US" altLang="zh-TW"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l">
                        <a:lnSpc>
                          <a:spcPct val="120000"/>
                        </a:lnSpc>
                        <a:buFont typeface="Arial" panose="020B0604020202020204" pitchFamily="34" charset="0"/>
                        <a:buChar cha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各センターと連携のうえ、医薬品及び検査試薬について価格交渉を推進。</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診療材料について、汎用品を同種同行品に切替。</a:t>
                      </a:r>
                      <a:endParaRPr kumimoji="1" lang="en-US" altLang="ja-JP"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71450" indent="-171450" algn="l">
                        <a:lnSpc>
                          <a:spcPct val="120000"/>
                        </a:lnSpc>
                        <a:buFont typeface="Arial" panose="020B0604020202020204" pitchFamily="34" charset="0"/>
                        <a:buChar cha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各センターと連携のうえ、委託契約の仕様を再点検。</a:t>
                      </a:r>
                      <a:endParaRPr kumimoji="1" lang="en-US" altLang="ja-JP" sz="900" b="0" u="none"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800" b="0" dirty="0">
                          <a:solidFill>
                            <a:schemeClr val="tx1"/>
                          </a:solidFill>
                          <a:latin typeface="Meiryo UI" panose="020B0604030504040204" pitchFamily="50" charset="-128"/>
                          <a:ea typeface="Meiryo UI" panose="020B0604030504040204" pitchFamily="50" charset="-128"/>
                        </a:rPr>
                        <a:t>医薬品及び検査試薬は価格交渉済</a:t>
                      </a:r>
                      <a:endParaRPr kumimoji="1" lang="en-US" altLang="ja-JP" sz="800" b="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ja-JP" altLang="en-US" sz="800" dirty="0">
                          <a:solidFill>
                            <a:schemeClr val="tx1"/>
                          </a:solidFill>
                          <a:latin typeface="Meiryo UI" panose="020B0604030504040204" pitchFamily="50" charset="-128"/>
                          <a:ea typeface="Meiryo UI" panose="020B0604030504040204" pitchFamily="50" charset="-128"/>
                        </a:rPr>
                        <a:t>診療材料等の価格交渉等を継続</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0" indent="0" algn="ctr">
                        <a:lnSpc>
                          <a:spcPct val="120000"/>
                        </a:lnSpc>
                        <a:buFont typeface="Wingdings" panose="05000000000000000000" pitchFamily="2" charset="2"/>
                        <a:buNone/>
                      </a:pPr>
                      <a:r>
                        <a:rPr kumimoji="1" lang="en-US" altLang="ja-JP" sz="800" u="none" dirty="0">
                          <a:solidFill>
                            <a:schemeClr val="tx1"/>
                          </a:solidFill>
                          <a:latin typeface="Meiryo UI" panose="020B0604030504040204" pitchFamily="50" charset="-128"/>
                          <a:ea typeface="Meiryo UI" panose="020B0604030504040204" pitchFamily="50" charset="-128"/>
                        </a:rPr>
                        <a:t>FMS</a:t>
                      </a:r>
                      <a:r>
                        <a:rPr kumimoji="1" lang="ja-JP" altLang="en-US" sz="800" u="none" dirty="0">
                          <a:solidFill>
                            <a:schemeClr val="tx1"/>
                          </a:solidFill>
                          <a:latin typeface="Meiryo UI" panose="020B0604030504040204" pitchFamily="50" charset="-128"/>
                          <a:ea typeface="Meiryo UI" panose="020B0604030504040204" pitchFamily="50" charset="-128"/>
                        </a:rPr>
                        <a:t>導入効果について検証中</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indent="0" algn="ctr">
                        <a:lnSpc>
                          <a:spcPct val="120000"/>
                        </a:lnSpc>
                        <a:buFont typeface="Wingdings" panose="05000000000000000000" pitchFamily="2" charset="2"/>
                        <a:buNone/>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254,000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千円</a:t>
                      </a:r>
                      <a:endParaRPr kumimoji="1" lang="en-US" altLang="ja-JP" sz="1000" b="0"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458,000</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千円</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3206687"/>
                  </a:ext>
                </a:extLst>
              </a:tr>
            </a:tbl>
          </a:graphicData>
        </a:graphic>
      </p:graphicFrame>
      <p:sp>
        <p:nvSpPr>
          <p:cNvPr id="7" name="テキスト ボックス 6">
            <a:extLst>
              <a:ext uri="{FF2B5EF4-FFF2-40B4-BE49-F238E27FC236}">
                <a16:creationId xmlns:a16="http://schemas.microsoft.com/office/drawing/2014/main" id="{C51AECEB-19A3-46F7-B2D3-E40FE137DF26}"/>
              </a:ext>
            </a:extLst>
          </p:cNvPr>
          <p:cNvSpPr txBox="1"/>
          <p:nvPr/>
        </p:nvSpPr>
        <p:spPr>
          <a:xfrm>
            <a:off x="0" y="6607235"/>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86</a:t>
            </a:r>
          </a:p>
        </p:txBody>
      </p:sp>
      <p:sp>
        <p:nvSpPr>
          <p:cNvPr id="14" name="四角形: 角を丸くする 13">
            <a:extLst>
              <a:ext uri="{FF2B5EF4-FFF2-40B4-BE49-F238E27FC236}">
                <a16:creationId xmlns:a16="http://schemas.microsoft.com/office/drawing/2014/main" id="{AB429F31-9681-479B-B32D-6901D3C9D46D}"/>
              </a:ext>
            </a:extLst>
          </p:cNvPr>
          <p:cNvSpPr/>
          <p:nvPr/>
        </p:nvSpPr>
        <p:spPr>
          <a:xfrm>
            <a:off x="137886" y="2063453"/>
            <a:ext cx="309457" cy="17877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kumimoji="1" lang="ja-JP" altLang="en-US" sz="1050" dirty="0">
                <a:latin typeface="Meiryo UI" panose="020B0604030504040204" pitchFamily="50" charset="-128"/>
                <a:ea typeface="Meiryo UI" panose="020B0604030504040204" pitchFamily="50" charset="-128"/>
              </a:rPr>
              <a:t>継続</a:t>
            </a:r>
          </a:p>
        </p:txBody>
      </p:sp>
    </p:spTree>
    <p:extLst>
      <p:ext uri="{BB962C8B-B14F-4D97-AF65-F5344CB8AC3E}">
        <p14:creationId xmlns:p14="http://schemas.microsoft.com/office/powerpoint/2010/main" val="132057761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56BEC524-B7CD-46FA-B182-6601091C2A1D}"/>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ア　短期資金調達の仕組みづくり</a:t>
            </a:r>
          </a:p>
        </p:txBody>
      </p:sp>
      <p:sp>
        <p:nvSpPr>
          <p:cNvPr id="19" name="テキスト ボックス 18">
            <a:extLst>
              <a:ext uri="{FF2B5EF4-FFF2-40B4-BE49-F238E27FC236}">
                <a16:creationId xmlns:a16="http://schemas.microsoft.com/office/drawing/2014/main" id="{8CC641D4-C03B-AD4D-0DA4-DAF00278B069}"/>
              </a:ext>
            </a:extLst>
          </p:cNvPr>
          <p:cNvSpPr txBox="1"/>
          <p:nvPr/>
        </p:nvSpPr>
        <p:spPr>
          <a:xfrm>
            <a:off x="85134" y="3004203"/>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87C5309-86EF-5EF1-A483-5A8EC9F3598D}"/>
              </a:ext>
            </a:extLst>
          </p:cNvPr>
          <p:cNvSpPr txBox="1"/>
          <p:nvPr/>
        </p:nvSpPr>
        <p:spPr>
          <a:xfrm>
            <a:off x="85134" y="935964"/>
            <a:ext cx="9000000"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現状分析・課題</a:t>
            </a:r>
            <a:endParaRPr kumimoji="1" lang="en-US" altLang="ja-JP" sz="1400" b="1" i="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0D88484-41C8-4978-5854-E8B6767FA17E}"/>
              </a:ext>
            </a:extLst>
          </p:cNvPr>
          <p:cNvSpPr txBox="1"/>
          <p:nvPr/>
        </p:nvSpPr>
        <p:spPr>
          <a:xfrm>
            <a:off x="85134" y="5204020"/>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24" name="矢印: 五方向 23">
            <a:extLst>
              <a:ext uri="{FF2B5EF4-FFF2-40B4-BE49-F238E27FC236}">
                <a16:creationId xmlns:a16="http://schemas.microsoft.com/office/drawing/2014/main" id="{9522DBFD-0059-69B8-4785-8B6377F9A871}"/>
              </a:ext>
            </a:extLst>
          </p:cNvPr>
          <p:cNvSpPr/>
          <p:nvPr/>
        </p:nvSpPr>
        <p:spPr>
          <a:xfrm>
            <a:off x="311233" y="5500849"/>
            <a:ext cx="4233803"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3" y="5805688"/>
            <a:ext cx="415196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物価上昇や診療報酬改定等を反映した資金収支見込の作成</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事務要領と引合参加要件の作成</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100" dirty="0">
                <a:solidFill>
                  <a:schemeClr val="tx1"/>
                </a:solidFill>
                <a:latin typeface="Meiryo UI" panose="020B0604030504040204" pitchFamily="50" charset="-128"/>
                <a:ea typeface="Meiryo UI" panose="020B0604030504040204" pitchFamily="50" charset="-128"/>
              </a:rPr>
              <a:t>SPD</a:t>
            </a:r>
            <a:r>
              <a:rPr kumimoji="1" lang="ja-JP" altLang="en-US" sz="1100" dirty="0">
                <a:solidFill>
                  <a:schemeClr val="tx1"/>
                </a:solidFill>
                <a:latin typeface="Meiryo UI" panose="020B0604030504040204" pitchFamily="50" charset="-128"/>
                <a:ea typeface="Meiryo UI" panose="020B0604030504040204" pitchFamily="50" charset="-128"/>
              </a:rPr>
              <a:t>支払サイトの相談</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37" name="テキスト ボックス 36">
            <a:extLst>
              <a:ext uri="{FF2B5EF4-FFF2-40B4-BE49-F238E27FC236}">
                <a16:creationId xmlns:a16="http://schemas.microsoft.com/office/drawing/2014/main" id="{FCEB3C65-337A-4DBC-9353-85B7208C9132}"/>
              </a:ext>
            </a:extLst>
          </p:cNvPr>
          <p:cNvSpPr txBox="1"/>
          <p:nvPr/>
        </p:nvSpPr>
        <p:spPr>
          <a:xfrm>
            <a:off x="211666" y="3488137"/>
            <a:ext cx="8847200" cy="1615827"/>
          </a:xfrm>
          <a:prstGeom prst="rect">
            <a:avLst/>
          </a:prstGeom>
          <a:noFill/>
        </p:spPr>
        <p:txBody>
          <a:bodyPr wrap="square" rtlCol="0">
            <a:spAutoFit/>
          </a:bodyPr>
          <a:lstStyle/>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・運営費負担金繰入日の柔軟性確保</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現状、短期の資金不足に備えて、大阪府から柔軟な繰入が行われており、引き続き府と機構で同様の対応を続けられるよう協議を行う。</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SPD</a:t>
            </a:r>
            <a:r>
              <a:rPr kumimoji="1" lang="ja-JP" altLang="en-US" sz="1100" dirty="0">
                <a:latin typeface="Meiryo UI" panose="020B0604030504040204" pitchFamily="50" charset="-128"/>
                <a:ea typeface="Meiryo UI" panose="020B0604030504040204" pitchFamily="50" charset="-128"/>
              </a:rPr>
              <a:t>支払準備の柔軟性確保</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保険者からの入金後に</a:t>
            </a:r>
            <a:r>
              <a:rPr kumimoji="1" lang="en-US" altLang="ja-JP" sz="1100" dirty="0">
                <a:latin typeface="Meiryo UI" panose="020B0604030504040204" pitchFamily="50" charset="-128"/>
                <a:ea typeface="Meiryo UI" panose="020B0604030504040204" pitchFamily="50" charset="-128"/>
              </a:rPr>
              <a:t>SPD</a:t>
            </a:r>
            <a:r>
              <a:rPr kumimoji="1" lang="ja-JP" altLang="en-US" sz="1100" dirty="0">
                <a:latin typeface="Meiryo UI" panose="020B0604030504040204" pitchFamily="50" charset="-128"/>
                <a:ea typeface="Meiryo UI" panose="020B0604030504040204" pitchFamily="50" charset="-128"/>
              </a:rPr>
              <a:t>支払を行う方向で</a:t>
            </a:r>
            <a:r>
              <a:rPr kumimoji="1" lang="en-US" altLang="ja-JP" sz="1100" dirty="0">
                <a:latin typeface="Meiryo UI" panose="020B0604030504040204" pitchFamily="50" charset="-128"/>
                <a:ea typeface="Meiryo UI" panose="020B0604030504040204" pitchFamily="50" charset="-128"/>
              </a:rPr>
              <a:t>SPD</a:t>
            </a:r>
            <a:r>
              <a:rPr kumimoji="1" lang="ja-JP" altLang="en-US" sz="1100" dirty="0">
                <a:latin typeface="Meiryo UI" panose="020B0604030504040204" pitchFamily="50" charset="-128"/>
                <a:ea typeface="Meiryo UI" panose="020B0604030504040204" pitchFamily="50" charset="-128"/>
              </a:rPr>
              <a:t>事業者と協議し、資金不足リスクの低減を図る。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・物価上昇や診療報酬改定などを反映し、精度の高い資金収支見込を作成する。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・引合参加要件や金利決定方法などを検討し、短期資金調達に関する事務要領を作成する。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運営費負担金繰入は直近の収支を反映し増額となったことから、短期資金調達の可能性は低いが、負担金に精算が導入されることなども勘案し、今後、</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調達の必要性が高まる兆候が見えた際に、改めて今回の課題を再考する。</a:t>
            </a:r>
            <a:endParaRPr kumimoji="1" lang="en-US" altLang="ja-JP" sz="11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8B65F7D-BF79-4371-9C16-2F0D6F5826E2}"/>
              </a:ext>
            </a:extLst>
          </p:cNvPr>
          <p:cNvSpPr txBox="1"/>
          <p:nvPr/>
        </p:nvSpPr>
        <p:spPr>
          <a:xfrm>
            <a:off x="231546" y="1193362"/>
            <a:ext cx="8827320" cy="1815882"/>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◆現状分析</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・資金収支については、入出金及び残高を日々単位で把握し、資金不足となる時期を予測している。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・資金収支がマイナスとなった際の対応としての当座借越契約は、金利が短期プライムレートになることから金利面でのメリットが乏しい状況。</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（参考）令和</a:t>
            </a: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月</a:t>
            </a: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日の金利：短期プライムレート（＝</a:t>
            </a:r>
            <a:r>
              <a:rPr kumimoji="1" lang="en-US" altLang="ja-JP" sz="1100" dirty="0">
                <a:latin typeface="Meiryo UI" panose="020B0604030504040204" pitchFamily="50" charset="-128"/>
                <a:ea typeface="Meiryo UI" panose="020B0604030504040204" pitchFamily="50" charset="-128"/>
              </a:rPr>
              <a:t>1.875</a:t>
            </a:r>
            <a:r>
              <a:rPr kumimoji="1" lang="ja-JP" altLang="en-US" sz="1100" dirty="0">
                <a:latin typeface="Meiryo UI" panose="020B0604030504040204" pitchFamily="50" charset="-128"/>
                <a:ea typeface="Meiryo UI" panose="020B0604030504040204" pitchFamily="50" charset="-128"/>
              </a:rPr>
              <a:t>％）、約定（証書）による借り入れの場合なら</a:t>
            </a:r>
            <a:r>
              <a:rPr kumimoji="1" lang="en-US" altLang="ja-JP" sz="1100" dirty="0">
                <a:latin typeface="Meiryo UI" panose="020B0604030504040204" pitchFamily="50" charset="-128"/>
                <a:ea typeface="Meiryo UI" panose="020B0604030504040204" pitchFamily="50" charset="-128"/>
              </a:rPr>
              <a:t>TIBOR+0.15</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0.70818</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・約定（証書）による短期資金調達は、メインバンク以外も含めた引合による調達が可能な状況である。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・なお、令和</a:t>
            </a: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年度は運営費負担金の増加に伴い資金に余裕が生じる見込みであるため、短期資金調達の可能性は低い見込となっている。</a:t>
            </a:r>
            <a:endParaRPr kumimoji="1" lang="en-US" altLang="ja-JP" sz="11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◆課題</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・資金ひっ迫時の対応</a:t>
            </a:r>
            <a:br>
              <a:rPr kumimoji="1" lang="en-US" altLang="ja-JP" sz="1100" dirty="0">
                <a:latin typeface="Meiryo UI" panose="020B0604030504040204" pitchFamily="50" charset="-128"/>
                <a:ea typeface="Meiryo UI" panose="020B0604030504040204" pitchFamily="50" charset="-128"/>
              </a:rPr>
            </a:b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-SPD</a:t>
            </a:r>
            <a:r>
              <a:rPr kumimoji="1" lang="ja-JP" altLang="en-US" sz="1100" dirty="0">
                <a:latin typeface="Meiryo UI" panose="020B0604030504040204" pitchFamily="50" charset="-128"/>
                <a:ea typeface="Meiryo UI" panose="020B0604030504040204" pitchFamily="50" charset="-128"/>
              </a:rPr>
              <a:t>支払日（特に</a:t>
            </a:r>
            <a:r>
              <a:rPr kumimoji="1" lang="en-US" altLang="ja-JP" sz="1100" dirty="0">
                <a:latin typeface="Meiryo UI" panose="020B0604030504040204" pitchFamily="50" charset="-128"/>
                <a:ea typeface="Meiryo UI" panose="020B0604030504040204" pitchFamily="50" charset="-128"/>
              </a:rPr>
              <a:t>20</a:t>
            </a:r>
            <a:r>
              <a:rPr kumimoji="1" lang="ja-JP" altLang="en-US" sz="1100" dirty="0">
                <a:latin typeface="Meiryo UI" panose="020B0604030504040204" pitchFamily="50" charset="-128"/>
                <a:ea typeface="Meiryo UI" panose="020B0604030504040204" pitchFamily="50" charset="-128"/>
              </a:rPr>
              <a:t>日が土日の場合は、保険者からの入金が後送りとなるのに対し、</a:t>
            </a:r>
            <a:r>
              <a:rPr kumimoji="1" lang="en-US" altLang="ja-JP" sz="1100" dirty="0">
                <a:latin typeface="Meiryo UI" panose="020B0604030504040204" pitchFamily="50" charset="-128"/>
                <a:ea typeface="Meiryo UI" panose="020B0604030504040204" pitchFamily="50" charset="-128"/>
              </a:rPr>
              <a:t>SPD</a:t>
            </a:r>
            <a:r>
              <a:rPr kumimoji="1" lang="ja-JP" altLang="en-US" sz="1100" dirty="0">
                <a:latin typeface="Meiryo UI" panose="020B0604030504040204" pitchFamily="50" charset="-128"/>
                <a:ea typeface="Meiryo UI" panose="020B0604030504040204" pitchFamily="50" charset="-128"/>
              </a:rPr>
              <a:t>支払日は前倒しとなるため、資金不足に陥るリスクがある。）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賞与支給日、賞与に係る共済支払日</a:t>
            </a:r>
            <a:endParaRPr kumimoji="1" lang="en-US" altLang="ja-JP" sz="1100" dirty="0">
              <a:latin typeface="Meiryo UI" panose="020B0604030504040204" pitchFamily="50" charset="-128"/>
              <a:ea typeface="Meiryo UI" panose="020B0604030504040204" pitchFamily="50" charset="-128"/>
            </a:endParaRPr>
          </a:p>
        </p:txBody>
      </p:sp>
      <p:sp>
        <p:nvSpPr>
          <p:cNvPr id="16" name="矢印: 山形 15">
            <a:extLst>
              <a:ext uri="{FF2B5EF4-FFF2-40B4-BE49-F238E27FC236}">
                <a16:creationId xmlns:a16="http://schemas.microsoft.com/office/drawing/2014/main" id="{D40E53DD-6E9F-4B80-BBC6-B5D42698CE38}"/>
              </a:ext>
            </a:extLst>
          </p:cNvPr>
          <p:cNvSpPr/>
          <p:nvPr/>
        </p:nvSpPr>
        <p:spPr>
          <a:xfrm>
            <a:off x="4516893" y="5495799"/>
            <a:ext cx="4315874"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17" name="正方形/長方形 16">
            <a:extLst>
              <a:ext uri="{FF2B5EF4-FFF2-40B4-BE49-F238E27FC236}">
                <a16:creationId xmlns:a16="http://schemas.microsoft.com/office/drawing/2014/main" id="{73A403DA-F58A-4D06-8649-4187572175C5}"/>
              </a:ext>
            </a:extLst>
          </p:cNvPr>
          <p:cNvSpPr/>
          <p:nvPr/>
        </p:nvSpPr>
        <p:spPr>
          <a:xfrm>
            <a:off x="4585134" y="5794312"/>
            <a:ext cx="4247633"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年度の検討結果を踏まえて、資金管理を安定的に行っていく</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95A62071-B064-434F-8462-8B04E79891AB}"/>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87</a:t>
            </a:r>
          </a:p>
        </p:txBody>
      </p:sp>
    </p:spTree>
    <p:extLst>
      <p:ext uri="{BB962C8B-B14F-4D97-AF65-F5344CB8AC3E}">
        <p14:creationId xmlns:p14="http://schemas.microsoft.com/office/powerpoint/2010/main" val="60810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9B6044C4-50FD-43D1-BCCC-919C40DA9419}"/>
              </a:ext>
            </a:extLst>
          </p:cNvPr>
          <p:cNvSpPr txBox="1"/>
          <p:nvPr/>
        </p:nvSpPr>
        <p:spPr>
          <a:xfrm>
            <a:off x="0" y="-3239"/>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３．大阪府立病院機構の現状</a:t>
            </a:r>
          </a:p>
        </p:txBody>
      </p:sp>
      <p:sp>
        <p:nvSpPr>
          <p:cNvPr id="5" name="テキスト ボックス 4">
            <a:extLst>
              <a:ext uri="{FF2B5EF4-FFF2-40B4-BE49-F238E27FC236}">
                <a16:creationId xmlns:a16="http://schemas.microsoft.com/office/drawing/2014/main" id="{748FF1BD-6A7C-4410-9C04-24E185B4DEF1}"/>
              </a:ext>
            </a:extLst>
          </p:cNvPr>
          <p:cNvSpPr txBox="1"/>
          <p:nvPr/>
        </p:nvSpPr>
        <p:spPr>
          <a:xfrm>
            <a:off x="71996" y="276053"/>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３）経常収支比率及び利益余剰金（繰越欠損金）の推移</a:t>
            </a:r>
            <a:endParaRPr lang="en-US" altLang="ja-JP" sz="16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256F35A1-1862-41A6-B287-052A83F2FD12}"/>
              </a:ext>
            </a:extLst>
          </p:cNvPr>
          <p:cNvSpPr txBox="1"/>
          <p:nvPr/>
        </p:nvSpPr>
        <p:spPr>
          <a:xfrm>
            <a:off x="71996" y="614607"/>
            <a:ext cx="8999999" cy="1169551"/>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経常収支比率は独法化以後、概ね</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％以上で推移していたものの、コロナ時期等を除き、平成</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年度以降から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％を下回る水準となっている。</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令和２年度以降、物価・人件費の高騰などにより医業収支比率が低下する中、運営費負担金は横ばいであったことな</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どから、コロナ関連の補助金収入がなくなった令和５年度以降経常損失が拡大し、</a:t>
            </a:r>
            <a:r>
              <a:rPr lang="ja-JP" altLang="en-US" sz="1400" dirty="0">
                <a:latin typeface="Meiryo UI" panose="020B0604030504040204" pitchFamily="50" charset="-128"/>
                <a:ea typeface="Meiryo UI" panose="020B0604030504040204" pitchFamily="50" charset="-128"/>
              </a:rPr>
              <a:t>令和６年度決算では経常収支比</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率</a:t>
            </a:r>
            <a:r>
              <a:rPr lang="en-US" altLang="ja-JP" sz="1400" dirty="0">
                <a:latin typeface="Meiryo UI" panose="020B0604030504040204" pitchFamily="50" charset="-128"/>
                <a:ea typeface="Meiryo UI" panose="020B0604030504040204" pitchFamily="50" charset="-128"/>
              </a:rPr>
              <a:t>93.5</a:t>
            </a:r>
            <a:r>
              <a:rPr lang="ja-JP" altLang="en-US" sz="1400" dirty="0">
                <a:latin typeface="Meiryo UI" panose="020B0604030504040204" pitchFamily="50" charset="-128"/>
                <a:ea typeface="Meiryo UI" panose="020B0604030504040204" pitchFamily="50" charset="-128"/>
              </a:rPr>
              <a:t>％と</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％を大幅に下回り、その結果、▲</a:t>
            </a:r>
            <a:r>
              <a:rPr lang="en-US" altLang="ja-JP" sz="1400" dirty="0">
                <a:latin typeface="Meiryo UI" panose="020B0604030504040204" pitchFamily="50" charset="-128"/>
                <a:ea typeface="Meiryo UI" panose="020B0604030504040204" pitchFamily="50" charset="-128"/>
              </a:rPr>
              <a:t>110</a:t>
            </a:r>
            <a:r>
              <a:rPr lang="ja-JP" altLang="en-US" sz="1400" dirty="0">
                <a:latin typeface="Meiryo UI" panose="020B0604030504040204" pitchFamily="50" charset="-128"/>
                <a:ea typeface="Meiryo UI" panose="020B0604030504040204" pitchFamily="50" charset="-128"/>
              </a:rPr>
              <a:t>億円の繰越欠損金を計上した。</a:t>
            </a:r>
            <a:endParaRPr lang="en-US" altLang="ja-JP" sz="14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29A4C4AF-D33F-4E14-87C8-0B92E8456934}"/>
              </a:ext>
            </a:extLst>
          </p:cNvPr>
          <p:cNvSpPr txBox="1"/>
          <p:nvPr/>
        </p:nvSpPr>
        <p:spPr>
          <a:xfrm>
            <a:off x="0" y="6611779"/>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7</a:t>
            </a:r>
            <a:endParaRPr lang="ja-JP" altLang="en-US" sz="1000" b="1" dirty="0">
              <a:solidFill>
                <a:srgbClr val="002D89"/>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AD56C0A-F55F-4D59-8B17-43A0EACADD1F}"/>
              </a:ext>
            </a:extLst>
          </p:cNvPr>
          <p:cNvSpPr txBox="1"/>
          <p:nvPr/>
        </p:nvSpPr>
        <p:spPr>
          <a:xfrm>
            <a:off x="185293" y="6466531"/>
            <a:ext cx="2489330"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dirty="0">
                <a:latin typeface="Meiryo UI" panose="020B0604030504040204" pitchFamily="50" charset="-128"/>
                <a:ea typeface="Meiryo UI" panose="020B0604030504040204" pitchFamily="50" charset="-128"/>
              </a:rPr>
              <a:t>）大阪府立病院機構財務諸表</a:t>
            </a:r>
          </a:p>
        </p:txBody>
      </p:sp>
      <p:pic>
        <p:nvPicPr>
          <p:cNvPr id="3" name="図 2">
            <a:extLst>
              <a:ext uri="{FF2B5EF4-FFF2-40B4-BE49-F238E27FC236}">
                <a16:creationId xmlns:a16="http://schemas.microsoft.com/office/drawing/2014/main" id="{72BCDCDC-A3EA-4518-B946-1A7323F27899}"/>
              </a:ext>
            </a:extLst>
          </p:cNvPr>
          <p:cNvPicPr>
            <a:picLocks noChangeAspect="1"/>
          </p:cNvPicPr>
          <p:nvPr/>
        </p:nvPicPr>
        <p:blipFill>
          <a:blip r:embed="rId2"/>
          <a:stretch>
            <a:fillRect/>
          </a:stretch>
        </p:blipFill>
        <p:spPr>
          <a:xfrm>
            <a:off x="182499" y="2118415"/>
            <a:ext cx="8779001" cy="4133446"/>
          </a:xfrm>
          <a:prstGeom prst="rect">
            <a:avLst/>
          </a:prstGeom>
        </p:spPr>
      </p:pic>
    </p:spTree>
    <p:extLst>
      <p:ext uri="{BB962C8B-B14F-4D97-AF65-F5344CB8AC3E}">
        <p14:creationId xmlns:p14="http://schemas.microsoft.com/office/powerpoint/2010/main" val="29061231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EBBF11E5-A1B2-4A6D-9D72-22B76D9FC360}"/>
              </a:ext>
            </a:extLst>
          </p:cNvPr>
          <p:cNvSpPr txBox="1"/>
          <p:nvPr/>
        </p:nvSpPr>
        <p:spPr>
          <a:xfrm>
            <a:off x="85134" y="3872883"/>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20" name="テキスト ボックス 19">
            <a:extLst>
              <a:ext uri="{FF2B5EF4-FFF2-40B4-BE49-F238E27FC236}">
                <a16:creationId xmlns:a16="http://schemas.microsoft.com/office/drawing/2014/main" id="{487C5309-86EF-5EF1-A483-5A8EC9F3598D}"/>
              </a:ext>
            </a:extLst>
          </p:cNvPr>
          <p:cNvSpPr txBox="1"/>
          <p:nvPr/>
        </p:nvSpPr>
        <p:spPr>
          <a:xfrm>
            <a:off x="85134" y="935965"/>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24" name="矢印: 五方向 23">
            <a:extLst>
              <a:ext uri="{FF2B5EF4-FFF2-40B4-BE49-F238E27FC236}">
                <a16:creationId xmlns:a16="http://schemas.microsoft.com/office/drawing/2014/main" id="{9522DBFD-0059-69B8-4785-8B6377F9A871}"/>
              </a:ext>
            </a:extLst>
          </p:cNvPr>
          <p:cNvSpPr/>
          <p:nvPr/>
        </p:nvSpPr>
        <p:spPr>
          <a:xfrm>
            <a:off x="311232" y="5544711"/>
            <a:ext cx="438878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5" name="矢印: 山形 24">
            <a:extLst>
              <a:ext uri="{FF2B5EF4-FFF2-40B4-BE49-F238E27FC236}">
                <a16:creationId xmlns:a16="http://schemas.microsoft.com/office/drawing/2014/main" id="{9C78F805-7C93-B246-189F-39B08146265F}"/>
              </a:ext>
            </a:extLst>
          </p:cNvPr>
          <p:cNvSpPr/>
          <p:nvPr/>
        </p:nvSpPr>
        <p:spPr>
          <a:xfrm>
            <a:off x="4700016" y="5544711"/>
            <a:ext cx="4194842"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51408"/>
            <a:ext cx="4360334"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器械備品の更新規模の把握、設定</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機器の更新、調達対象選定の基準検討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メンテナンス契約における優先順位の考え方の取りまとめ</a:t>
            </a: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正方形/長方形 21">
            <a:extLst>
              <a:ext uri="{FF2B5EF4-FFF2-40B4-BE49-F238E27FC236}">
                <a16:creationId xmlns:a16="http://schemas.microsoft.com/office/drawing/2014/main" id="{2FECEAF8-4DDA-4AA8-8C40-35087E39A75D}"/>
              </a:ext>
            </a:extLst>
          </p:cNvPr>
          <p:cNvSpPr/>
          <p:nvPr/>
        </p:nvSpPr>
        <p:spPr>
          <a:xfrm>
            <a:off x="4755460" y="5854308"/>
            <a:ext cx="41393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新しい更新等対象の選定基準による、器械備品の更新の実行</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随時、メンテナンス契約の見直しの実行</a:t>
            </a:r>
          </a:p>
        </p:txBody>
      </p:sp>
      <p:sp>
        <p:nvSpPr>
          <p:cNvPr id="37" name="テキスト ボックス 36">
            <a:extLst>
              <a:ext uri="{FF2B5EF4-FFF2-40B4-BE49-F238E27FC236}">
                <a16:creationId xmlns:a16="http://schemas.microsoft.com/office/drawing/2014/main" id="{FCEB3C65-337A-4DBC-9353-85B7208C9132}"/>
              </a:ext>
            </a:extLst>
          </p:cNvPr>
          <p:cNvSpPr txBox="1"/>
          <p:nvPr/>
        </p:nvSpPr>
        <p:spPr>
          <a:xfrm>
            <a:off x="211666" y="4322475"/>
            <a:ext cx="8847200" cy="90024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　・ 保有器械備品等資産の規模に応じた適切な長期借入金の規模を検討する。</a:t>
            </a:r>
            <a:br>
              <a:rPr kumimoji="1" lang="en-US" altLang="ja-JP" sz="1050" dirty="0">
                <a:latin typeface="Meiryo UI" panose="020B0604030504040204" pitchFamily="50" charset="-128"/>
                <a:ea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rPr>
              <a:t>　　（何年サイクルで機器備品等の更新を計画するか。リース調達している機器備品の更新時における取扱い等）</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 法定耐用年数ではなく、実際に使用可能な使用年数をもって５年～</a:t>
            </a:r>
            <a:r>
              <a:rPr kumimoji="1" lang="en-US" altLang="ja-JP" sz="1050" dirty="0">
                <a:latin typeface="Meiryo UI" panose="020B0604030504040204" pitchFamily="50" charset="-128"/>
                <a:ea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rPr>
              <a:t>年間における器械備品の更新規模を検討する。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 機器更新・調達における選定基準を策定する（保守、修理の可能性の有無、診療・研究の継続への影響、医療安全上の必要性等の観点から）。</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 器械備品の保守契約に係る考え方をあらためて整理する（法的要素、生命維持に直結する機器か否か、不具合時の影響度等の観点から）。</a:t>
            </a:r>
            <a:endParaRPr kumimoji="1" lang="en-US" altLang="ja-JP" sz="105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8B65F7D-BF79-4371-9C16-2F0D6F5826E2}"/>
              </a:ext>
            </a:extLst>
          </p:cNvPr>
          <p:cNvSpPr txBox="1"/>
          <p:nvPr/>
        </p:nvSpPr>
        <p:spPr>
          <a:xfrm>
            <a:off x="231546" y="1147642"/>
            <a:ext cx="8973732" cy="267765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・各センターの医療機器等の器械備品等資産の規模は、総額では約</a:t>
            </a:r>
            <a:r>
              <a:rPr kumimoji="1" lang="en-US" altLang="ja-JP" sz="1050" dirty="0">
                <a:latin typeface="Meiryo UI" panose="020B0604030504040204" pitchFamily="50" charset="-128"/>
                <a:ea typeface="Meiryo UI" panose="020B0604030504040204" pitchFamily="50" charset="-128"/>
              </a:rPr>
              <a:t>532</a:t>
            </a:r>
            <a:r>
              <a:rPr kumimoji="1" lang="ja-JP" altLang="en-US" sz="1050" dirty="0">
                <a:latin typeface="Meiryo UI" panose="020B0604030504040204" pitchFamily="50" charset="-128"/>
                <a:ea typeface="Meiryo UI" panose="020B0604030504040204" pitchFamily="50" charset="-128"/>
              </a:rPr>
              <a:t>億円、センター毎では</a:t>
            </a:r>
            <a:r>
              <a:rPr kumimoji="1" lang="en-US" altLang="ja-JP" sz="1050" dirty="0">
                <a:latin typeface="Meiryo UI" panose="020B0604030504040204" pitchFamily="50" charset="-128"/>
                <a:ea typeface="Meiryo UI" panose="020B0604030504040204" pitchFamily="50" charset="-128"/>
              </a:rPr>
              <a:t>11</a:t>
            </a:r>
            <a:r>
              <a:rPr kumimoji="1" lang="ja-JP" altLang="en-US" sz="1050" dirty="0">
                <a:latin typeface="Meiryo UI" panose="020B0604030504040204" pitchFamily="50" charset="-128"/>
                <a:ea typeface="Meiryo UI" panose="020B0604030504040204" pitchFamily="50" charset="-128"/>
              </a:rPr>
              <a:t>億円～</a:t>
            </a:r>
            <a:r>
              <a:rPr kumimoji="1" lang="en-US" altLang="ja-JP" sz="1050" dirty="0">
                <a:latin typeface="Meiryo UI" panose="020B0604030504040204" pitchFamily="50" charset="-128"/>
                <a:ea typeface="Meiryo UI" panose="020B0604030504040204" pitchFamily="50" charset="-128"/>
              </a:rPr>
              <a:t>183</a:t>
            </a:r>
            <a:r>
              <a:rPr kumimoji="1" lang="ja-JP" altLang="en-US" sz="1050" dirty="0">
                <a:latin typeface="Meiryo UI" panose="020B0604030504040204" pitchFamily="50" charset="-128"/>
                <a:ea typeface="Meiryo UI" panose="020B0604030504040204" pitchFamily="50" charset="-128"/>
              </a:rPr>
              <a:t>億円。そのうち、購入によるものが約</a:t>
            </a:r>
            <a:r>
              <a:rPr kumimoji="1" lang="en-US" altLang="ja-JP" sz="1050" dirty="0">
                <a:latin typeface="Meiryo UI" panose="020B0604030504040204" pitchFamily="50" charset="-128"/>
                <a:ea typeface="Meiryo UI" panose="020B0604030504040204" pitchFamily="50" charset="-128"/>
              </a:rPr>
              <a:t>360</a:t>
            </a:r>
            <a:r>
              <a:rPr kumimoji="1" lang="ja-JP" altLang="en-US" sz="1050" dirty="0">
                <a:latin typeface="Meiryo UI" panose="020B0604030504040204" pitchFamily="50" charset="-128"/>
                <a:ea typeface="Meiryo UI" panose="020B0604030504040204" pitchFamily="50" charset="-128"/>
              </a:rPr>
              <a:t>億円、</a:t>
            </a:r>
            <a:br>
              <a:rPr kumimoji="1" lang="en-US" altLang="ja-JP" sz="1050" dirty="0">
                <a:latin typeface="Meiryo UI" panose="020B0604030504040204" pitchFamily="50" charset="-128"/>
                <a:ea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rPr>
              <a:t>　リース調達によるものが</a:t>
            </a:r>
            <a:r>
              <a:rPr kumimoji="1" lang="en-US" altLang="ja-JP" sz="1050" dirty="0">
                <a:latin typeface="Meiryo UI" panose="020B0604030504040204" pitchFamily="50" charset="-128"/>
                <a:ea typeface="Meiryo UI" panose="020B0604030504040204" pitchFamily="50" charset="-128"/>
              </a:rPr>
              <a:t>172</a:t>
            </a:r>
            <a:r>
              <a:rPr kumimoji="1" lang="ja-JP" altLang="en-US" sz="1050" dirty="0">
                <a:latin typeface="Meiryo UI" panose="020B0604030504040204" pitchFamily="50" charset="-128"/>
                <a:ea typeface="Meiryo UI" panose="020B0604030504040204" pitchFamily="50" charset="-128"/>
              </a:rPr>
              <a:t>億円となっている。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・保有機器の多くが既に税制上の耐用年数を超過しているが、使用できるものは可能な限り使用を継続している状況である。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・コンサルタント委託を行い個別に調査を行った国際がん</a:t>
            </a:r>
            <a:r>
              <a:rPr kumimoji="1" lang="en-US" altLang="ja-JP" sz="1050" dirty="0">
                <a:latin typeface="Meiryo UI" panose="020B0604030504040204" pitchFamily="50" charset="-128"/>
                <a:ea typeface="Meiryo UI" panose="020B0604030504040204" pitchFamily="50" charset="-128"/>
              </a:rPr>
              <a:t>C</a:t>
            </a:r>
            <a:r>
              <a:rPr kumimoji="1" lang="ja-JP" altLang="en-US" sz="1050" dirty="0">
                <a:latin typeface="Meiryo UI" panose="020B0604030504040204" pitchFamily="50" charset="-128"/>
                <a:ea typeface="Meiryo UI" panose="020B0604030504040204" pitchFamily="50" charset="-128"/>
              </a:rPr>
              <a:t>においては、令和７年度末で約</a:t>
            </a:r>
            <a:r>
              <a:rPr kumimoji="1" lang="en-US" altLang="ja-JP" sz="1050" dirty="0">
                <a:latin typeface="Meiryo UI" panose="020B0604030504040204" pitchFamily="50" charset="-128"/>
                <a:ea typeface="Meiryo UI" panose="020B0604030504040204" pitchFamily="50" charset="-128"/>
              </a:rPr>
              <a:t>19</a:t>
            </a:r>
            <a:r>
              <a:rPr kumimoji="1" lang="ja-JP" altLang="en-US" sz="1050" dirty="0">
                <a:latin typeface="Meiryo UI" panose="020B0604030504040204" pitchFamily="50" charset="-128"/>
                <a:ea typeface="Meiryo UI" panose="020B0604030504040204" pitchFamily="50" charset="-128"/>
              </a:rPr>
              <a:t>億円相当の機器が使用可能年数（医療現場での一般的な年数）の目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安を超過しており、今後</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年間で少なくとも</a:t>
            </a:r>
            <a:r>
              <a:rPr kumimoji="1" lang="en-US" altLang="ja-JP" sz="1050" dirty="0">
                <a:latin typeface="Meiryo UI" panose="020B0604030504040204" pitchFamily="50" charset="-128"/>
                <a:ea typeface="Meiryo UI" panose="020B0604030504040204" pitchFamily="50" charset="-128"/>
              </a:rPr>
              <a:t>54</a:t>
            </a:r>
            <a:r>
              <a:rPr kumimoji="1" lang="ja-JP" altLang="en-US" sz="1050" dirty="0">
                <a:latin typeface="Meiryo UI" panose="020B0604030504040204" pitchFamily="50" charset="-128"/>
                <a:ea typeface="Meiryo UI" panose="020B0604030504040204" pitchFamily="50" charset="-128"/>
              </a:rPr>
              <a:t>億円の機器備品の更新が必要と見込まれる。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・医療機器等の資産購入に充てる長期借入金の規模は、現在は年間</a:t>
            </a:r>
            <a:r>
              <a:rPr kumimoji="1" lang="en-US" altLang="ja-JP" sz="1050" dirty="0">
                <a:latin typeface="Meiryo UI" panose="020B0604030504040204" pitchFamily="50" charset="-128"/>
                <a:ea typeface="Meiryo UI" panose="020B0604030504040204" pitchFamily="50" charset="-128"/>
              </a:rPr>
              <a:t>11</a:t>
            </a:r>
            <a:r>
              <a:rPr kumimoji="1" lang="ja-JP" altLang="en-US" sz="1050" dirty="0">
                <a:latin typeface="Meiryo UI" panose="020B0604030504040204" pitchFamily="50" charset="-128"/>
                <a:ea typeface="Meiryo UI" panose="020B0604030504040204" pitchFamily="50" charset="-128"/>
              </a:rPr>
              <a:t>億円であり、機構全体としての更新の原資は大きく不足している状況にある。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・機器のメンテナンス契約については、契約のタイミングや契約内容の態様等が多様であり、保守契約に関する基準は機構として統一したものとなっていない。</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F1A1A85A-9D5F-46CF-819E-60B5F5863B55}"/>
              </a:ext>
            </a:extLst>
          </p:cNvPr>
          <p:cNvPicPr>
            <a:picLocks noChangeAspect="1"/>
          </p:cNvPicPr>
          <p:nvPr/>
        </p:nvPicPr>
        <p:blipFill>
          <a:blip r:embed="rId2"/>
          <a:stretch>
            <a:fillRect/>
          </a:stretch>
        </p:blipFill>
        <p:spPr>
          <a:xfrm>
            <a:off x="311232" y="2381041"/>
            <a:ext cx="7219950" cy="1419225"/>
          </a:xfrm>
          <a:prstGeom prst="rect">
            <a:avLst/>
          </a:prstGeom>
        </p:spPr>
      </p:pic>
      <p:pic>
        <p:nvPicPr>
          <p:cNvPr id="11" name="図 10">
            <a:extLst>
              <a:ext uri="{FF2B5EF4-FFF2-40B4-BE49-F238E27FC236}">
                <a16:creationId xmlns:a16="http://schemas.microsoft.com/office/drawing/2014/main" id="{2DC0E222-F031-48F7-84BB-168F0E89E058}"/>
              </a:ext>
            </a:extLst>
          </p:cNvPr>
          <p:cNvPicPr>
            <a:picLocks noChangeAspect="1"/>
          </p:cNvPicPr>
          <p:nvPr/>
        </p:nvPicPr>
        <p:blipFill>
          <a:blip r:embed="rId3"/>
          <a:stretch>
            <a:fillRect/>
          </a:stretch>
        </p:blipFill>
        <p:spPr>
          <a:xfrm>
            <a:off x="7610868" y="2579372"/>
            <a:ext cx="762000" cy="1019175"/>
          </a:xfrm>
          <a:prstGeom prst="rect">
            <a:avLst/>
          </a:prstGeom>
        </p:spPr>
      </p:pic>
      <p:sp>
        <p:nvSpPr>
          <p:cNvPr id="26" name="テキスト ボックス 25">
            <a:extLst>
              <a:ext uri="{FF2B5EF4-FFF2-40B4-BE49-F238E27FC236}">
                <a16:creationId xmlns:a16="http://schemas.microsoft.com/office/drawing/2014/main" id="{D58F9E6C-1ADB-4E76-B7C7-69729DBDCE19}"/>
              </a:ext>
            </a:extLst>
          </p:cNvPr>
          <p:cNvSpPr txBox="1"/>
          <p:nvPr/>
        </p:nvSpPr>
        <p:spPr>
          <a:xfrm>
            <a:off x="1970867" y="2379979"/>
            <a:ext cx="2362592" cy="2308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R7.3.31</a:t>
            </a:r>
            <a:r>
              <a:rPr kumimoji="1" lang="ja-JP" altLang="en-US" sz="900" dirty="0">
                <a:latin typeface="Meiryo UI" panose="020B0604030504040204" pitchFamily="50" charset="-128"/>
                <a:ea typeface="Meiryo UI" panose="020B0604030504040204" pitchFamily="50" charset="-128"/>
              </a:rPr>
              <a:t>時点　資産台帳ベース）</a:t>
            </a:r>
            <a:endParaRPr kumimoji="1" lang="en-US" altLang="ja-JP" sz="9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ACA950F-0FFA-4AC3-B9CC-24350726178A}"/>
              </a:ext>
            </a:extLst>
          </p:cNvPr>
          <p:cNvSpPr txBox="1"/>
          <p:nvPr/>
        </p:nvSpPr>
        <p:spPr>
          <a:xfrm>
            <a:off x="85134" y="5249740"/>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60BAEA5-EC32-4C71-8EAB-8889DB5A3571}"/>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イ　医療機器保全のあり方検討</a:t>
            </a:r>
          </a:p>
        </p:txBody>
      </p:sp>
      <p:sp>
        <p:nvSpPr>
          <p:cNvPr id="19" name="テキスト ボックス 18">
            <a:extLst>
              <a:ext uri="{FF2B5EF4-FFF2-40B4-BE49-F238E27FC236}">
                <a16:creationId xmlns:a16="http://schemas.microsoft.com/office/drawing/2014/main" id="{74C2A46C-EA1D-4170-9FBC-414C2B7B166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88</a:t>
            </a:r>
          </a:p>
        </p:txBody>
      </p:sp>
    </p:spTree>
    <p:extLst>
      <p:ext uri="{BB962C8B-B14F-4D97-AF65-F5344CB8AC3E}">
        <p14:creationId xmlns:p14="http://schemas.microsoft.com/office/powerpoint/2010/main" val="11308810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FCEB3C65-337A-4DBC-9353-85B7208C9132}"/>
              </a:ext>
            </a:extLst>
          </p:cNvPr>
          <p:cNvSpPr txBox="1"/>
          <p:nvPr/>
        </p:nvSpPr>
        <p:spPr>
          <a:xfrm>
            <a:off x="221190" y="3853183"/>
            <a:ext cx="8922809" cy="1446550"/>
          </a:xfrm>
          <a:prstGeom prst="rect">
            <a:avLst/>
          </a:prstGeom>
          <a:noFill/>
        </p:spPr>
        <p:txBody>
          <a:bodyPr wrap="square" rtlCol="0">
            <a:spAutoFit/>
          </a:bodyPr>
          <a:lstStyle/>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・減価償却費相当は、再投資（固定資産の更新）費用のために積み立てることとし、現行の施設整備等積立金とは別の積立金の創設を検討する。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・上記の積み立てを行ったのちに計上される資金収支差の</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を施設整備等積立金に積み立てることとする。なお、累積赤字が解消するまでの当分の間は、</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施設整備等積立金への積立額を縮小することも検討する。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・これらの仕組みを前提として、当初予算の段階から新たな積立金への繰入予算を措置する。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・令和</a:t>
            </a: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年度以降は、決算に基づく運営費負担金の精算処理が行われることから、精算に係る収支差の取扱いについても検討する。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・併せて他府県の状況や経営指標を分析し、適正な資産規模を検討する（例：</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固定資産規模は、医業（営業）収益の〇倍までに制限する</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など）。</a:t>
            </a:r>
            <a:endParaRPr kumimoji="1" lang="en-US" altLang="ja-JP" sz="1100" dirty="0">
              <a:latin typeface="Meiryo UI" panose="020B0604030504040204" pitchFamily="50" charset="-128"/>
              <a:ea typeface="Meiryo UI" panose="020B0604030504040204" pitchFamily="50" charset="-128"/>
            </a:endParaRPr>
          </a:p>
          <a:p>
            <a:endParaRPr kumimoji="1" lang="en-US" altLang="ja-JP" sz="11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56BEC524-B7CD-46FA-B182-6601091C2A1D}"/>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ウ　減価償却引当金取り崩し・積み立てルールの検討</a:t>
            </a:r>
          </a:p>
        </p:txBody>
      </p:sp>
      <p:sp>
        <p:nvSpPr>
          <p:cNvPr id="39" name="テキスト ボックス 38">
            <a:extLst>
              <a:ext uri="{FF2B5EF4-FFF2-40B4-BE49-F238E27FC236}">
                <a16:creationId xmlns:a16="http://schemas.microsoft.com/office/drawing/2014/main" id="{58B65F7D-BF79-4371-9C16-2F0D6F5826E2}"/>
              </a:ext>
            </a:extLst>
          </p:cNvPr>
          <p:cNvSpPr txBox="1"/>
          <p:nvPr/>
        </p:nvSpPr>
        <p:spPr>
          <a:xfrm>
            <a:off x="240271" y="1144620"/>
            <a:ext cx="8973732" cy="198515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◆現状分析</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・減価償却引当金は、既に行った投資に関する再投資（更新）に要する資金の確保、ないし既投資の際の借入金の返済原資として留保しておくもの。</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・病院機構は、投資に係る借入金の償還年度に、「償還額の</a:t>
            </a:r>
            <a:r>
              <a:rPr kumimoji="1" lang="en-US" altLang="ja-JP" sz="1100" dirty="0">
                <a:latin typeface="Meiryo UI" panose="020B0604030504040204" pitchFamily="50" charset="-128"/>
                <a:ea typeface="Meiryo UI" panose="020B0604030504040204" pitchFamily="50" charset="-128"/>
              </a:rPr>
              <a:t>1/2</a:t>
            </a:r>
            <a:r>
              <a:rPr kumimoji="1" lang="ja-JP" altLang="en-US" sz="1100" dirty="0">
                <a:latin typeface="Meiryo UI" panose="020B0604030504040204" pitchFamily="50" charset="-128"/>
                <a:ea typeface="Meiryo UI" panose="020B0604030504040204" pitchFamily="50" charset="-128"/>
              </a:rPr>
              <a:t>」を元利償還負担金として受けている。	 </a:t>
            </a:r>
            <a:r>
              <a:rPr kumimoji="1" lang="en-US" altLang="ja-JP" sz="1100" dirty="0">
                <a:latin typeface="Meiryo UI" panose="020B0604030504040204" pitchFamily="50" charset="-128"/>
                <a:ea typeface="Meiryo UI" panose="020B0604030504040204" pitchFamily="50" charset="-128"/>
              </a:rPr>
              <a:t>(R8</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24</a:t>
            </a:r>
            <a:r>
              <a:rPr kumimoji="1" lang="ja-JP" altLang="en-US" sz="1100" dirty="0">
                <a:latin typeface="Meiryo UI" panose="020B0604030504040204" pitchFamily="50" charset="-128"/>
                <a:ea typeface="Meiryo UI" panose="020B0604030504040204" pitchFamily="50" charset="-128"/>
              </a:rPr>
              <a:t>億円）</a:t>
            </a:r>
          </a:p>
          <a:p>
            <a:r>
              <a:rPr kumimoji="1" lang="ja-JP" altLang="en-US" sz="1100" dirty="0">
                <a:latin typeface="Meiryo UI" panose="020B0604030504040204" pitchFamily="50" charset="-128"/>
                <a:ea typeface="Meiryo UI" panose="020B0604030504040204" pitchFamily="50" charset="-128"/>
              </a:rPr>
              <a:t>　・加えて、政策医療に要する経費に対する運営費負担金については、減価償却費を加味して算定されている。	 </a:t>
            </a:r>
            <a:r>
              <a:rPr kumimoji="1" lang="en-US" altLang="ja-JP" sz="1100" dirty="0">
                <a:latin typeface="Meiryo UI" panose="020B0604030504040204" pitchFamily="50" charset="-128"/>
                <a:ea typeface="Meiryo UI" panose="020B0604030504040204" pitchFamily="50" charset="-128"/>
              </a:rPr>
              <a:t>(R8</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111</a:t>
            </a:r>
            <a:r>
              <a:rPr kumimoji="1" lang="ja-JP" altLang="en-US" sz="1100" dirty="0">
                <a:latin typeface="Meiryo UI" panose="020B0604030504040204" pitchFamily="50" charset="-128"/>
                <a:ea typeface="Meiryo UI" panose="020B0604030504040204" pitchFamily="50" charset="-128"/>
              </a:rPr>
              <a:t>億円の内数）</a:t>
            </a:r>
          </a:p>
          <a:p>
            <a:r>
              <a:rPr kumimoji="1" lang="ja-JP" altLang="en-US" sz="1100" dirty="0">
                <a:latin typeface="Meiryo UI" panose="020B0604030504040204" pitchFamily="50" charset="-128"/>
                <a:ea typeface="Meiryo UI" panose="020B0604030504040204" pitchFamily="50" charset="-128"/>
              </a:rPr>
              <a:t>　・これにより、再投資や償還に関する資金は留保可能な仕組みとなっている。</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◆課題</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これまで病院機構では、損益収支での管理ではなく資金収支で管理していたため、決算年度において減価償却引当金として留保しておくべき資金を、経営上の黒字のように扱い、新たな投資に活用するなどしてきたため、再投資や借入金返済に必要な資金は、およそ留保されていない状況となってい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・また、これまでこうした運用であったため、将来の借入金償還金や再投資に要する「本来であれば留保されているべき資金量」が正確に把握されていない状況。</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・今後の再投資や償還金財源を適切に留保するための仕組みを設ける必要がある。また、それを見据えた予算決算管理が必要である。</a:t>
            </a:r>
            <a:endParaRPr kumimoji="1" lang="en-US" altLang="ja-JP" sz="110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87C46DA6-F8BF-43DF-AB53-BFC0C6214F2D}"/>
              </a:ext>
            </a:extLst>
          </p:cNvPr>
          <p:cNvSpPr txBox="1"/>
          <p:nvPr/>
        </p:nvSpPr>
        <p:spPr>
          <a:xfrm>
            <a:off x="85134" y="3360819"/>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912D47EF-A89E-470C-92D5-5AB9D7A7A9F3}"/>
              </a:ext>
            </a:extLst>
          </p:cNvPr>
          <p:cNvSpPr txBox="1"/>
          <p:nvPr/>
        </p:nvSpPr>
        <p:spPr>
          <a:xfrm>
            <a:off x="85134" y="908533"/>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1532FB83-D99A-423E-93EF-DC1F41E3DA7C}"/>
              </a:ext>
            </a:extLst>
          </p:cNvPr>
          <p:cNvSpPr txBox="1"/>
          <p:nvPr/>
        </p:nvSpPr>
        <p:spPr>
          <a:xfrm>
            <a:off x="85134" y="5209805"/>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17" name="矢印: 五方向 16">
            <a:extLst>
              <a:ext uri="{FF2B5EF4-FFF2-40B4-BE49-F238E27FC236}">
                <a16:creationId xmlns:a16="http://schemas.microsoft.com/office/drawing/2014/main" id="{8CA3C5E4-F2E3-4868-81A3-4724FCA7E51E}"/>
              </a:ext>
            </a:extLst>
          </p:cNvPr>
          <p:cNvSpPr/>
          <p:nvPr/>
        </p:nvSpPr>
        <p:spPr>
          <a:xfrm>
            <a:off x="311232" y="5498991"/>
            <a:ext cx="438878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18" name="矢印: 山形 17">
            <a:extLst>
              <a:ext uri="{FF2B5EF4-FFF2-40B4-BE49-F238E27FC236}">
                <a16:creationId xmlns:a16="http://schemas.microsoft.com/office/drawing/2014/main" id="{480434B7-665A-4915-8D84-8A14A88BFC71}"/>
              </a:ext>
            </a:extLst>
          </p:cNvPr>
          <p:cNvSpPr/>
          <p:nvPr/>
        </p:nvSpPr>
        <p:spPr>
          <a:xfrm>
            <a:off x="4700016" y="5498991"/>
            <a:ext cx="4194842"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0" name="正方形/長方形 19">
            <a:extLst>
              <a:ext uri="{FF2B5EF4-FFF2-40B4-BE49-F238E27FC236}">
                <a16:creationId xmlns:a16="http://schemas.microsoft.com/office/drawing/2014/main" id="{3E5D1ED5-FA84-49B4-925B-9117430D104A}"/>
              </a:ext>
            </a:extLst>
          </p:cNvPr>
          <p:cNvSpPr/>
          <p:nvPr/>
        </p:nvSpPr>
        <p:spPr>
          <a:xfrm>
            <a:off x="311232" y="5805688"/>
            <a:ext cx="4360334"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積立金の創設を行い、積立ルールを検討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現行の施設整備等積立金の積立目的・算出方法の検討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経営指標の検討</a:t>
            </a:r>
          </a:p>
        </p:txBody>
      </p:sp>
      <p:sp>
        <p:nvSpPr>
          <p:cNvPr id="21" name="正方形/長方形 20">
            <a:extLst>
              <a:ext uri="{FF2B5EF4-FFF2-40B4-BE49-F238E27FC236}">
                <a16:creationId xmlns:a16="http://schemas.microsoft.com/office/drawing/2014/main" id="{34CD9BE1-7849-4AEB-910F-24BD1BEC933E}"/>
              </a:ext>
            </a:extLst>
          </p:cNvPr>
          <p:cNvSpPr/>
          <p:nvPr/>
        </p:nvSpPr>
        <p:spPr>
          <a:xfrm>
            <a:off x="4755460" y="5808588"/>
            <a:ext cx="41393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8</a:t>
            </a:r>
            <a:r>
              <a:rPr kumimoji="1" lang="ja-JP" altLang="en-US" sz="1100" dirty="0">
                <a:solidFill>
                  <a:schemeClr val="tx1"/>
                </a:solidFill>
                <a:latin typeface="Meiryo UI" panose="020B0604030504040204" pitchFamily="50" charset="-128"/>
                <a:ea typeface="Meiryo UI" panose="020B0604030504040204" pitchFamily="50" charset="-128"/>
              </a:rPr>
              <a:t>年度決算に伴う積立の実施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新たなルールに基づく施設整備等積立金への積立</a:t>
            </a:r>
            <a:endParaRPr kumimoji="1" lang="en-US" altLang="ja-JP" sz="1100" strike="sngStrike"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年度当初予算には積立金を加味した予算の策定を行う</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22F8445F-0D0D-436C-AFC9-96E87F456D81}"/>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28" name="テキスト ボックス 27">
            <a:extLst>
              <a:ext uri="{FF2B5EF4-FFF2-40B4-BE49-F238E27FC236}">
                <a16:creationId xmlns:a16="http://schemas.microsoft.com/office/drawing/2014/main" id="{33DD94D1-642C-4ABA-A2AE-59C1408CCA57}"/>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テキスト ボックス 21">
            <a:extLst>
              <a:ext uri="{FF2B5EF4-FFF2-40B4-BE49-F238E27FC236}">
                <a16:creationId xmlns:a16="http://schemas.microsoft.com/office/drawing/2014/main" id="{E636AB1A-D842-4D4A-ABE0-980288F822DC}"/>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89</a:t>
            </a:r>
          </a:p>
        </p:txBody>
      </p:sp>
    </p:spTree>
    <p:extLst>
      <p:ext uri="{BB962C8B-B14F-4D97-AF65-F5344CB8AC3E}">
        <p14:creationId xmlns:p14="http://schemas.microsoft.com/office/powerpoint/2010/main" val="17433784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a:extLst>
              <a:ext uri="{FF2B5EF4-FFF2-40B4-BE49-F238E27FC236}">
                <a16:creationId xmlns:a16="http://schemas.microsoft.com/office/drawing/2014/main" id="{FCEB3C65-337A-4DBC-9353-85B7208C9132}"/>
              </a:ext>
            </a:extLst>
          </p:cNvPr>
          <p:cNvSpPr txBox="1"/>
          <p:nvPr/>
        </p:nvSpPr>
        <p:spPr>
          <a:xfrm>
            <a:off x="211666" y="2319175"/>
            <a:ext cx="8873468" cy="4247317"/>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◆欠員を生じさせない採用</a:t>
            </a:r>
            <a:endParaRPr kumimoji="1" lang="en-US" altLang="ja-JP" sz="120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欠員が生じると業務に及ぼす影響は小さくないため、看護師で既に導入している欠員要素を考慮した採用を医療技術職及び事務職についても新たに導入する。</a:t>
            </a:r>
            <a:endParaRPr kumimoji="1" lang="en-US" altLang="ja-JP" sz="105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◆看護師の欠員要素の改善</a:t>
            </a:r>
            <a:endParaRPr kumimoji="1" lang="en-US" altLang="ja-JP" sz="120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子育てや介護などの事情で夜勤ができない看護師の増加や育児参加の拡大に伴う短時間勤務者の増加により、現員数では現場の看護師の負担が増加。</a:t>
            </a:r>
            <a:br>
              <a:rPr kumimoji="1" lang="en-US" altLang="ja-JP" sz="1050" dirty="0">
                <a:latin typeface="Meiryo UI" panose="020B0604030504040204" pitchFamily="50" charset="-128"/>
                <a:ea typeface="Meiryo UI" panose="020B0604030504040204" pitchFamily="50" charset="-128"/>
              </a:rPr>
            </a:br>
            <a:r>
              <a:rPr kumimoji="1" lang="ja-JP" altLang="en-US" sz="1050" dirty="0">
                <a:latin typeface="Meiryo UI" panose="020B0604030504040204" pitchFamily="50" charset="-128"/>
                <a:ea typeface="Meiryo UI" panose="020B0604030504040204" pitchFamily="50" charset="-128"/>
              </a:rPr>
              <a:t>　　看護師の負担を軽減するため以下の状況を把握し、既に導入している欠員要素の改善を行う方策を検討する。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・夜勤ができない看護師の月平均人数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・育児部分休業者数</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・過去</a:t>
            </a:r>
            <a:r>
              <a:rPr kumimoji="1" lang="en-US" altLang="ja-JP" sz="1050" dirty="0">
                <a:latin typeface="Meiryo UI" panose="020B0604030504040204" pitchFamily="50" charset="-128"/>
                <a:ea typeface="Meiryo UI" panose="020B0604030504040204" pitchFamily="50" charset="-128"/>
              </a:rPr>
              <a:t>5</a:t>
            </a:r>
            <a:r>
              <a:rPr kumimoji="1" lang="ja-JP" altLang="en-US" sz="1050" dirty="0">
                <a:latin typeface="Meiryo UI" panose="020B0604030504040204" pitchFamily="50" charset="-128"/>
                <a:ea typeface="Meiryo UI" panose="020B0604030504040204" pitchFamily="50" charset="-128"/>
              </a:rPr>
              <a:t>年間の普通退職者の平均人数</a:t>
            </a:r>
            <a:endParaRPr kumimoji="1" lang="en-US" altLang="ja-JP" sz="105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◆地域採用</a:t>
            </a:r>
            <a:endParaRPr kumimoji="1" lang="en-US" altLang="ja-JP" sz="120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・働き方の多様化の状況下で優秀な人材の採用を目的に、民間企業で導入されている地域採用の考え方を取り入れた新たな採用・異動の制度を創設する。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・併せて、現在既に機構に勤務する職員の安心感や機構への帰属意識を高め、ネガティブな中途退職を防ぐため、在職者への適用も検討する。</a:t>
            </a:r>
            <a:endParaRPr kumimoji="1" lang="en-US" altLang="ja-JP" sz="105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◆元職員の採用</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カムバック制度</a:t>
            </a:r>
            <a:r>
              <a:rPr kumimoji="1" lang="en-US" altLang="ja-JP" sz="1200" b="1"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　  ・必要とする人数の確保は容易ではなく、さらに即戦力になる優秀な人材を獲得するのは給与面を含め難易度が高いため、過去に勤務していた元職員を対象</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　 とした採用選考試験を導入する。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事務職版初期研修制度　等</a:t>
            </a:r>
            <a:endParaRPr kumimoji="1" lang="en-US" altLang="ja-JP" sz="1200" b="1"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・せっかく事務職員を採用しても若手職員が数年で退職するといった事態が生じており、その理由の一つに採用職員の育成、フォローを手厚く行えていないことが</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挙げられていることから、新たに医療技術職の初期研修制度に見られるような事務職版初期研修制度を導入する。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a:p>
            <a:endParaRPr kumimoji="1" lang="en-US" altLang="ja-JP" sz="105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619404"/>
            <a:ext cx="284759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619404"/>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619404"/>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946365"/>
            <a:ext cx="2759998" cy="78883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制度の詳細等を検討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実施準備</a:t>
            </a: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正方形/長方形 21">
            <a:extLst>
              <a:ext uri="{FF2B5EF4-FFF2-40B4-BE49-F238E27FC236}">
                <a16:creationId xmlns:a16="http://schemas.microsoft.com/office/drawing/2014/main" id="{2FECEAF8-4DDA-4AA8-8C40-35087E39A75D}"/>
              </a:ext>
            </a:extLst>
          </p:cNvPr>
          <p:cNvSpPr/>
          <p:nvPr/>
        </p:nvSpPr>
        <p:spPr>
          <a:xfrm>
            <a:off x="3153824" y="5966244"/>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制度施行</a:t>
            </a:r>
          </a:p>
        </p:txBody>
      </p:sp>
      <p:sp>
        <p:nvSpPr>
          <p:cNvPr id="31" name="正方形/長方形 30">
            <a:extLst>
              <a:ext uri="{FF2B5EF4-FFF2-40B4-BE49-F238E27FC236}">
                <a16:creationId xmlns:a16="http://schemas.microsoft.com/office/drawing/2014/main" id="{9E926A98-3C37-4CD5-BEFF-AD11D8EBC32C}"/>
              </a:ext>
            </a:extLst>
          </p:cNvPr>
          <p:cNvSpPr/>
          <p:nvPr/>
        </p:nvSpPr>
        <p:spPr>
          <a:xfrm>
            <a:off x="5989796" y="5979495"/>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（効果検証）</a:t>
            </a:r>
          </a:p>
        </p:txBody>
      </p:sp>
      <p:sp>
        <p:nvSpPr>
          <p:cNvPr id="28" name="テキスト ボックス 27">
            <a:extLst>
              <a:ext uri="{FF2B5EF4-FFF2-40B4-BE49-F238E27FC236}">
                <a16:creationId xmlns:a16="http://schemas.microsoft.com/office/drawing/2014/main" id="{CBA2DEE8-35D2-402A-8470-4226AD5663D4}"/>
              </a:ext>
            </a:extLst>
          </p:cNvPr>
          <p:cNvSpPr txBox="1"/>
          <p:nvPr/>
        </p:nvSpPr>
        <p:spPr>
          <a:xfrm>
            <a:off x="198414" y="1173485"/>
            <a:ext cx="8847200" cy="738664"/>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　病院機構が競争力を維持し、持続可能な病院運営を行うためには、計画的かつ安定した人材確保が必須である。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一方、近年、人手不足や働き方の多様化による年度途中の退職などにより、病院が必要とする正規雇用職員数を確保することは容易ではない状況。</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独法化以降、府より派遣されてきた職員について、順次プロパー化を図ってきた。引き続き、プロパー職員の人材育成や登用を積極的に進めていく必要がある。</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このような状況の中、病院が必要とする正規雇用職員数を安定的に採用するための戦略の検討が必要である。</a:t>
            </a:r>
            <a:endParaRPr kumimoji="1" lang="en-US" altLang="ja-JP" sz="105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80087057-9994-460A-98C7-FDDFC7FB24E6}"/>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エ　正規雇用採用戦略の検討</a:t>
            </a:r>
          </a:p>
        </p:txBody>
      </p:sp>
      <p:sp>
        <p:nvSpPr>
          <p:cNvPr id="36" name="テキスト ボックス 35">
            <a:extLst>
              <a:ext uri="{FF2B5EF4-FFF2-40B4-BE49-F238E27FC236}">
                <a16:creationId xmlns:a16="http://schemas.microsoft.com/office/drawing/2014/main" id="{2C95C7A2-1514-44CE-83DE-ACB6FEC87DAD}"/>
              </a:ext>
            </a:extLst>
          </p:cNvPr>
          <p:cNvSpPr txBox="1"/>
          <p:nvPr/>
        </p:nvSpPr>
        <p:spPr>
          <a:xfrm>
            <a:off x="98386" y="1932983"/>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3007AFCC-54D6-47AF-B5AF-F9BBE71C821B}"/>
              </a:ext>
            </a:extLst>
          </p:cNvPr>
          <p:cNvSpPr txBox="1"/>
          <p:nvPr/>
        </p:nvSpPr>
        <p:spPr>
          <a:xfrm>
            <a:off x="85134" y="935965"/>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CA493ABA-D8E6-4AC4-AC61-B86748FCBCD2}"/>
              </a:ext>
            </a:extLst>
          </p:cNvPr>
          <p:cNvSpPr txBox="1"/>
          <p:nvPr/>
        </p:nvSpPr>
        <p:spPr>
          <a:xfrm>
            <a:off x="85134" y="5326409"/>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3CD59A43-1F63-4E3D-A5E4-95BF87B21FB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90</a:t>
            </a:r>
          </a:p>
        </p:txBody>
      </p:sp>
    </p:spTree>
    <p:extLst>
      <p:ext uri="{BB962C8B-B14F-4D97-AF65-F5344CB8AC3E}">
        <p14:creationId xmlns:p14="http://schemas.microsoft.com/office/powerpoint/2010/main" val="29198207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56BEC524-B7CD-46FA-B182-6601091C2A1D}"/>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オ　組織高度化戦略の検討に向けて</a:t>
            </a: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478727"/>
            <a:ext cx="284759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05688"/>
            <a:ext cx="2759998" cy="79790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人材確保</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若手の機構職員へのヒアリング</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研修の充実の検討</a:t>
            </a: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正方形/長方形 21">
            <a:extLst>
              <a:ext uri="{FF2B5EF4-FFF2-40B4-BE49-F238E27FC236}">
                <a16:creationId xmlns:a16="http://schemas.microsoft.com/office/drawing/2014/main" id="{2FECEAF8-4DDA-4AA8-8C40-35087E39A75D}"/>
              </a:ext>
            </a:extLst>
          </p:cNvPr>
          <p:cNvSpPr/>
          <p:nvPr/>
        </p:nvSpPr>
        <p:spPr>
          <a:xfrm>
            <a:off x="3153824" y="5825567"/>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研修の充実の実施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業務の再設計方法の検討と準備</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人材活用の検討</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9E926A98-3C37-4CD5-BEFF-AD11D8EBC32C}"/>
              </a:ext>
            </a:extLst>
          </p:cNvPr>
          <p:cNvSpPr/>
          <p:nvPr/>
        </p:nvSpPr>
        <p:spPr>
          <a:xfrm>
            <a:off x="5989796" y="583881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業務の再設計の実施</a:t>
            </a:r>
            <a:endParaRPr kumimoji="1" lang="en-US" altLang="ja-JP" sz="1100" strike="sngStrike" dirty="0">
              <a:solidFill>
                <a:srgbClr val="FF0000"/>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目的を持った人事異動</a:t>
            </a:r>
            <a:endParaRPr kumimoji="1" lang="en-US" altLang="ja-JP" sz="1100" dirty="0">
              <a:solidFill>
                <a:schemeClr val="tx1"/>
              </a:solidFill>
              <a:latin typeface="Meiryo UI" panose="020B0604030504040204" pitchFamily="50" charset="-128"/>
              <a:ea typeface="Meiryo UI" panose="020B0604030504040204" pitchFamily="50" charset="-128"/>
            </a:endParaRPr>
          </a:p>
          <a:p>
            <a:endParaRPr kumimoji="1" lang="ja-JP" altLang="en-US" sz="1100"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FCEB3C65-337A-4DBC-9353-85B7208C9132}"/>
              </a:ext>
            </a:extLst>
          </p:cNvPr>
          <p:cNvSpPr txBox="1"/>
          <p:nvPr/>
        </p:nvSpPr>
        <p:spPr>
          <a:xfrm>
            <a:off x="211665" y="3955327"/>
            <a:ext cx="8873469" cy="120032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・適時的確な人員確保</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・若手の機構職員が求めるキャリアビジョンや求めるサポート等について意見聴取し、取り入れるべきものは早期に取り入れていく。</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・働く思考の多様化など時代の変化に対応した研修の実施（マネジメント方法の変化への対応）</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・業務の再設計（ムダをやめる）や属人化の解消、人材の活用、判断基準の統一（ルール化作り）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・働きやすい職場環境、働きが適正に評価される組織づくり　等</a:t>
            </a:r>
            <a:endParaRPr kumimoji="1" lang="en-US" altLang="ja-JP" sz="12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8B65F7D-BF79-4371-9C16-2F0D6F5826E2}"/>
              </a:ext>
            </a:extLst>
          </p:cNvPr>
          <p:cNvSpPr txBox="1"/>
          <p:nvPr/>
        </p:nvSpPr>
        <p:spPr>
          <a:xfrm>
            <a:off x="211664" y="1248504"/>
            <a:ext cx="8847201" cy="830997"/>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　・ 事務職員の定数は、下表のとおり。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令和</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日時点で</a:t>
            </a: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名の欠員状態（率にすると</a:t>
            </a:r>
            <a:r>
              <a:rPr kumimoji="1" lang="en-US" altLang="ja-JP" sz="1200" dirty="0">
                <a:latin typeface="Meiryo UI" panose="020B0604030504040204" pitchFamily="50" charset="-128"/>
                <a:ea typeface="Meiryo UI" panose="020B0604030504040204" pitchFamily="50" charset="-128"/>
              </a:rPr>
              <a:t>15/233</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6.4</a:t>
            </a:r>
            <a:r>
              <a:rPr kumimoji="1" lang="ja-JP" altLang="en-US" sz="1200" dirty="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 正規雇用戦略検討とも関連するが、年度期初だけでなく年度途中の欠員にも対応可能なよう、定数確保＋</a:t>
            </a:r>
            <a:r>
              <a:rPr kumimoji="1" lang="en-US" altLang="ja-JP" sz="1200" dirty="0">
                <a:latin typeface="Meiryo UI" panose="020B0604030504040204" pitchFamily="50" charset="-128"/>
                <a:ea typeface="Meiryo UI" panose="020B0604030504040204" pitchFamily="50" charset="-128"/>
              </a:rPr>
              <a:t>α</a:t>
            </a:r>
            <a:r>
              <a:rPr kumimoji="1" lang="ja-JP" altLang="en-US" sz="1200" dirty="0">
                <a:latin typeface="Meiryo UI" panose="020B0604030504040204" pitchFamily="50" charset="-128"/>
                <a:ea typeface="Meiryo UI" panose="020B0604030504040204" pitchFamily="50" charset="-128"/>
              </a:rPr>
              <a:t>の人員確保が喫緊の課題。</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・併せて毎年約</a:t>
            </a:r>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割の事務職が入れ替わることを前提にした業務の再設計（ムダをやめる、業務の標準化など）も課題。</a:t>
            </a:r>
            <a:endParaRPr kumimoji="1" lang="en-US" altLang="ja-JP" sz="12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32CC53D-B2BF-4DB9-854A-9B1EEB707C61}"/>
              </a:ext>
            </a:extLst>
          </p:cNvPr>
          <p:cNvSpPr/>
          <p:nvPr/>
        </p:nvSpPr>
        <p:spPr>
          <a:xfrm>
            <a:off x="321225" y="2089877"/>
            <a:ext cx="2719323" cy="253916"/>
          </a:xfrm>
          <a:prstGeom prst="rect">
            <a:avLst/>
          </a:prstGeom>
        </p:spPr>
        <p:txBody>
          <a:bodyPr wrap="square">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事務職の定数</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2025.12.31</a:t>
            </a:r>
            <a:r>
              <a:rPr kumimoji="1" lang="ja-JP" altLang="en-US" sz="1050" dirty="0">
                <a:latin typeface="Meiryo UI" panose="020B0604030504040204" pitchFamily="50" charset="-128"/>
                <a:ea typeface="Meiryo UI" panose="020B0604030504040204" pitchFamily="50" charset="-128"/>
              </a:rPr>
              <a:t>時点）</a:t>
            </a:r>
            <a:endParaRPr kumimoji="1" lang="en-US" altLang="ja-JP" sz="1050" dirty="0">
              <a:latin typeface="Meiryo UI" panose="020B0604030504040204" pitchFamily="50" charset="-128"/>
              <a:ea typeface="Meiryo UI" panose="020B0604030504040204" pitchFamily="50" charset="-128"/>
            </a:endParaRPr>
          </a:p>
        </p:txBody>
      </p:sp>
      <p:graphicFrame>
        <p:nvGraphicFramePr>
          <p:cNvPr id="8" name="表 7">
            <a:extLst>
              <a:ext uri="{FF2B5EF4-FFF2-40B4-BE49-F238E27FC236}">
                <a16:creationId xmlns:a16="http://schemas.microsoft.com/office/drawing/2014/main" id="{0A11F96B-7F55-4FB8-94AD-A149DDA86FC3}"/>
              </a:ext>
            </a:extLst>
          </p:cNvPr>
          <p:cNvGraphicFramePr>
            <a:graphicFrameLocks noGrp="1"/>
          </p:cNvGraphicFramePr>
          <p:nvPr>
            <p:extLst>
              <p:ext uri="{D42A27DB-BD31-4B8C-83A1-F6EECF244321}">
                <p14:modId xmlns:p14="http://schemas.microsoft.com/office/powerpoint/2010/main" val="3713564753"/>
              </p:ext>
            </p:extLst>
          </p:nvPr>
        </p:nvGraphicFramePr>
        <p:xfrm>
          <a:off x="425249" y="2329714"/>
          <a:ext cx="6579436" cy="1111378"/>
        </p:xfrm>
        <a:graphic>
          <a:graphicData uri="http://schemas.openxmlformats.org/drawingml/2006/table">
            <a:tbl>
              <a:tblPr firstRow="1" firstCol="1" bandRow="1">
                <a:tableStyleId>{5C22544A-7EE6-4342-B048-85BDC9FD1C3A}</a:tableStyleId>
              </a:tblPr>
              <a:tblGrid>
                <a:gridCol w="1094507">
                  <a:extLst>
                    <a:ext uri="{9D8B030D-6E8A-4147-A177-3AD203B41FA5}">
                      <a16:colId xmlns:a16="http://schemas.microsoft.com/office/drawing/2014/main" val="2237138781"/>
                    </a:ext>
                  </a:extLst>
                </a:gridCol>
                <a:gridCol w="783119">
                  <a:extLst>
                    <a:ext uri="{9D8B030D-6E8A-4147-A177-3AD203B41FA5}">
                      <a16:colId xmlns:a16="http://schemas.microsoft.com/office/drawing/2014/main" val="3394491170"/>
                    </a:ext>
                  </a:extLst>
                </a:gridCol>
                <a:gridCol w="783893">
                  <a:extLst>
                    <a:ext uri="{9D8B030D-6E8A-4147-A177-3AD203B41FA5}">
                      <a16:colId xmlns:a16="http://schemas.microsoft.com/office/drawing/2014/main" val="3900498513"/>
                    </a:ext>
                  </a:extLst>
                </a:gridCol>
                <a:gridCol w="783119">
                  <a:extLst>
                    <a:ext uri="{9D8B030D-6E8A-4147-A177-3AD203B41FA5}">
                      <a16:colId xmlns:a16="http://schemas.microsoft.com/office/drawing/2014/main" val="2384130133"/>
                    </a:ext>
                  </a:extLst>
                </a:gridCol>
                <a:gridCol w="783893">
                  <a:extLst>
                    <a:ext uri="{9D8B030D-6E8A-4147-A177-3AD203B41FA5}">
                      <a16:colId xmlns:a16="http://schemas.microsoft.com/office/drawing/2014/main" val="4223360793"/>
                    </a:ext>
                  </a:extLst>
                </a:gridCol>
                <a:gridCol w="783119">
                  <a:extLst>
                    <a:ext uri="{9D8B030D-6E8A-4147-A177-3AD203B41FA5}">
                      <a16:colId xmlns:a16="http://schemas.microsoft.com/office/drawing/2014/main" val="448415486"/>
                    </a:ext>
                  </a:extLst>
                </a:gridCol>
                <a:gridCol w="783893">
                  <a:extLst>
                    <a:ext uri="{9D8B030D-6E8A-4147-A177-3AD203B41FA5}">
                      <a16:colId xmlns:a16="http://schemas.microsoft.com/office/drawing/2014/main" val="3985007826"/>
                    </a:ext>
                  </a:extLst>
                </a:gridCol>
                <a:gridCol w="783893">
                  <a:extLst>
                    <a:ext uri="{9D8B030D-6E8A-4147-A177-3AD203B41FA5}">
                      <a16:colId xmlns:a16="http://schemas.microsoft.com/office/drawing/2014/main" val="3882941960"/>
                    </a:ext>
                  </a:extLst>
                </a:gridCol>
              </a:tblGrid>
              <a:tr h="303758">
                <a:tc>
                  <a:txBody>
                    <a:bodyPr/>
                    <a:lstStyle/>
                    <a:p>
                      <a:pPr algn="just">
                        <a:spcAft>
                          <a:spcPts val="0"/>
                        </a:spcAft>
                      </a:pPr>
                      <a:r>
                        <a:rPr lang="en-US" sz="1100" kern="100" dirty="0">
                          <a:effectLst/>
                        </a:rPr>
                        <a:t> </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ja-JP" sz="1100" kern="100" dirty="0">
                          <a:effectLst/>
                        </a:rPr>
                        <a:t>本部</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ja-JP" sz="1100" kern="100" dirty="0">
                          <a:effectLst/>
                        </a:rPr>
                        <a:t>急性期</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ja-JP" sz="1100" kern="100">
                          <a:effectLst/>
                        </a:rPr>
                        <a:t>はびきの</a:t>
                      </a:r>
                      <a:endParaRPr lang="ja-JP" sz="1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ja-JP" sz="1100" kern="100">
                          <a:effectLst/>
                        </a:rPr>
                        <a:t>精神</a:t>
                      </a:r>
                      <a:endParaRPr lang="ja-JP" sz="11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ja-JP" sz="1100" kern="100" dirty="0">
                          <a:effectLst/>
                        </a:rPr>
                        <a:t>国際がん</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ja-JP" sz="1100" kern="100" dirty="0">
                          <a:effectLst/>
                        </a:rPr>
                        <a:t>母子</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spcAft>
                          <a:spcPts val="0"/>
                        </a:spcAft>
                      </a:pPr>
                      <a:r>
                        <a:rPr lang="ja-JP" sz="1100" kern="100" dirty="0">
                          <a:effectLst/>
                        </a:rPr>
                        <a:t>計</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3305606306"/>
                  </a:ext>
                </a:extLst>
              </a:tr>
              <a:tr h="201905">
                <a:tc>
                  <a:txBody>
                    <a:bodyPr/>
                    <a:lstStyle/>
                    <a:p>
                      <a:pPr algn="ctr">
                        <a:spcAft>
                          <a:spcPts val="0"/>
                        </a:spcAft>
                      </a:pPr>
                      <a:r>
                        <a:rPr lang="ja-JP" sz="1100" kern="100" dirty="0">
                          <a:effectLst/>
                        </a:rPr>
                        <a:t>プロパー</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r">
                        <a:spcAft>
                          <a:spcPts val="0"/>
                        </a:spcAft>
                      </a:pPr>
                      <a:r>
                        <a:rPr lang="en-US" altLang="ja-JP" sz="1100" b="0" kern="100" dirty="0">
                          <a:solidFill>
                            <a:schemeClr val="tx1"/>
                          </a:solidFill>
                          <a:effectLst/>
                        </a:rPr>
                        <a:t>32</a:t>
                      </a:r>
                      <a:endParaRPr lang="ja-JP" sz="11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4</a:t>
                      </a:r>
                      <a:r>
                        <a:rPr lang="en-US" altLang="ja-JP" sz="1100" kern="100" dirty="0">
                          <a:solidFill>
                            <a:schemeClr val="tx1"/>
                          </a:solidFill>
                          <a:effectLst/>
                        </a:rPr>
                        <a:t>7</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25</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a:solidFill>
                            <a:schemeClr val="tx1"/>
                          </a:solidFill>
                          <a:effectLst/>
                        </a:rPr>
                        <a:t>21</a:t>
                      </a:r>
                      <a:endParaRPr lang="ja-JP" sz="110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59</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a:solidFill>
                            <a:schemeClr val="tx1"/>
                          </a:solidFill>
                          <a:effectLst/>
                        </a:rPr>
                        <a:t>28</a:t>
                      </a:r>
                      <a:endParaRPr lang="ja-JP" sz="110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altLang="ja-JP" sz="1100" kern="100" dirty="0">
                          <a:solidFill>
                            <a:schemeClr val="tx1"/>
                          </a:solidFill>
                          <a:effectLst/>
                        </a:rPr>
                        <a:t>212</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904028311"/>
                  </a:ext>
                </a:extLst>
              </a:tr>
              <a:tr h="201905">
                <a:tc>
                  <a:txBody>
                    <a:bodyPr/>
                    <a:lstStyle/>
                    <a:p>
                      <a:pPr algn="ctr">
                        <a:spcAft>
                          <a:spcPts val="0"/>
                        </a:spcAft>
                      </a:pPr>
                      <a:r>
                        <a:rPr lang="ja-JP" sz="1100" kern="100" dirty="0">
                          <a:effectLst/>
                        </a:rPr>
                        <a:t>プロパー以外</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r">
                        <a:spcAft>
                          <a:spcPts val="0"/>
                        </a:spcAft>
                      </a:pPr>
                      <a:r>
                        <a:rPr lang="en-US" altLang="ja-JP" sz="1100" kern="100" dirty="0">
                          <a:solidFill>
                            <a:schemeClr val="tx1"/>
                          </a:solidFill>
                          <a:effectLst/>
                        </a:rPr>
                        <a:t>10</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1</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3</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altLang="ja-JP" sz="1100" kern="100" dirty="0">
                          <a:solidFill>
                            <a:schemeClr val="tx1"/>
                          </a:solidFill>
                          <a:effectLst/>
                        </a:rPr>
                        <a:t>2</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2</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3</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altLang="ja-JP" sz="1100" kern="100" dirty="0">
                          <a:solidFill>
                            <a:schemeClr val="tx1"/>
                          </a:solidFill>
                          <a:effectLst/>
                        </a:rPr>
                        <a:t>21</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426115748"/>
                  </a:ext>
                </a:extLst>
              </a:tr>
              <a:tr h="201905">
                <a:tc>
                  <a:txBody>
                    <a:bodyPr/>
                    <a:lstStyle/>
                    <a:p>
                      <a:pPr algn="ctr">
                        <a:spcAft>
                          <a:spcPts val="0"/>
                        </a:spcAft>
                      </a:pPr>
                      <a:r>
                        <a:rPr lang="ja-JP" sz="1100" kern="100" dirty="0">
                          <a:effectLst/>
                        </a:rPr>
                        <a:t>計</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r">
                        <a:spcAft>
                          <a:spcPts val="0"/>
                        </a:spcAft>
                      </a:pPr>
                      <a:r>
                        <a:rPr lang="en-US" sz="1100" kern="100" dirty="0">
                          <a:solidFill>
                            <a:schemeClr val="tx1"/>
                          </a:solidFill>
                          <a:effectLst/>
                        </a:rPr>
                        <a:t>4</a:t>
                      </a:r>
                      <a:r>
                        <a:rPr lang="en-US" altLang="ja-JP" sz="1100" kern="100" dirty="0">
                          <a:solidFill>
                            <a:schemeClr val="tx1"/>
                          </a:solidFill>
                          <a:effectLst/>
                        </a:rPr>
                        <a:t>2</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spcAft>
                          <a:spcPts val="0"/>
                        </a:spcAft>
                      </a:pPr>
                      <a:r>
                        <a:rPr lang="en-US" altLang="ja-JP" sz="1100" kern="100" dirty="0">
                          <a:solidFill>
                            <a:schemeClr val="tx1"/>
                          </a:solidFill>
                          <a:effectLst/>
                        </a:rPr>
                        <a:t>48</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spcAft>
                          <a:spcPts val="0"/>
                        </a:spcAft>
                      </a:pPr>
                      <a:r>
                        <a:rPr lang="en-US" sz="1100" kern="100" dirty="0">
                          <a:solidFill>
                            <a:schemeClr val="tx1"/>
                          </a:solidFill>
                          <a:effectLst/>
                        </a:rPr>
                        <a:t>28</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spcAft>
                          <a:spcPts val="0"/>
                        </a:spcAft>
                      </a:pPr>
                      <a:r>
                        <a:rPr lang="en-US" altLang="ja-JP" sz="1100" kern="100" dirty="0">
                          <a:solidFill>
                            <a:schemeClr val="tx1"/>
                          </a:solidFill>
                          <a:effectLst/>
                        </a:rPr>
                        <a:t>23</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spcAft>
                          <a:spcPts val="0"/>
                        </a:spcAft>
                      </a:pPr>
                      <a:r>
                        <a:rPr lang="en-US" sz="1100" kern="100" dirty="0">
                          <a:solidFill>
                            <a:schemeClr val="tx1"/>
                          </a:solidFill>
                          <a:effectLst/>
                        </a:rPr>
                        <a:t>61</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spcAft>
                          <a:spcPts val="0"/>
                        </a:spcAft>
                      </a:pPr>
                      <a:r>
                        <a:rPr lang="en-US" sz="1100" kern="100" dirty="0">
                          <a:solidFill>
                            <a:schemeClr val="tx1"/>
                          </a:solidFill>
                          <a:effectLst/>
                        </a:rPr>
                        <a:t>31</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r">
                        <a:spcAft>
                          <a:spcPts val="0"/>
                        </a:spcAft>
                      </a:pPr>
                      <a:r>
                        <a:rPr lang="en-US" sz="1100" kern="100" dirty="0">
                          <a:solidFill>
                            <a:schemeClr val="tx1"/>
                          </a:solidFill>
                          <a:effectLst/>
                        </a:rPr>
                        <a:t>233</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730465029"/>
                  </a:ext>
                </a:extLst>
              </a:tr>
              <a:tr h="201905">
                <a:tc>
                  <a:txBody>
                    <a:bodyPr/>
                    <a:lstStyle/>
                    <a:p>
                      <a:pPr algn="ctr">
                        <a:spcAft>
                          <a:spcPts val="0"/>
                        </a:spcAft>
                      </a:pPr>
                      <a:r>
                        <a:rPr lang="ja-JP" sz="1100" kern="100" dirty="0">
                          <a:effectLst/>
                        </a:rPr>
                        <a:t>（欠員）</a:t>
                      </a:r>
                      <a:endParaRPr 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r">
                        <a:spcAft>
                          <a:spcPts val="0"/>
                        </a:spcAft>
                      </a:pPr>
                      <a:r>
                        <a:rPr lang="en-US" altLang="ja-JP" sz="1100" kern="100" dirty="0">
                          <a:solidFill>
                            <a:schemeClr val="tx1"/>
                          </a:solidFill>
                          <a:effectLst/>
                        </a:rPr>
                        <a:t>3</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2</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altLang="ja-JP" sz="1100" kern="100" dirty="0">
                          <a:solidFill>
                            <a:schemeClr val="tx1"/>
                          </a:solidFill>
                          <a:effectLst/>
                        </a:rPr>
                        <a:t>3</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0</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5</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2</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spcAft>
                          <a:spcPts val="0"/>
                        </a:spcAft>
                      </a:pPr>
                      <a:r>
                        <a:rPr lang="en-US" sz="1100" kern="100" dirty="0">
                          <a:solidFill>
                            <a:schemeClr val="tx1"/>
                          </a:solidFill>
                          <a:effectLst/>
                        </a:rPr>
                        <a:t>1</a:t>
                      </a:r>
                      <a:r>
                        <a:rPr lang="en-US" altLang="ja-JP" sz="1100" kern="100" dirty="0">
                          <a:solidFill>
                            <a:schemeClr val="tx1"/>
                          </a:solidFill>
                          <a:effectLst/>
                        </a:rPr>
                        <a:t>5</a:t>
                      </a:r>
                      <a:endParaRPr lang="ja-JP" sz="11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92268861"/>
                  </a:ext>
                </a:extLst>
              </a:tr>
            </a:tbl>
          </a:graphicData>
        </a:graphic>
      </p:graphicFrame>
      <p:sp>
        <p:nvSpPr>
          <p:cNvPr id="28" name="テキスト ボックス 27">
            <a:extLst>
              <a:ext uri="{FF2B5EF4-FFF2-40B4-BE49-F238E27FC236}">
                <a16:creationId xmlns:a16="http://schemas.microsoft.com/office/drawing/2014/main" id="{AFF8D741-9226-4AE1-B830-48FD5FA80420}"/>
              </a:ext>
            </a:extLst>
          </p:cNvPr>
          <p:cNvSpPr txBox="1"/>
          <p:nvPr/>
        </p:nvSpPr>
        <p:spPr>
          <a:xfrm>
            <a:off x="85134" y="3671715"/>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F797B5DB-4E90-4003-BC90-EDF175D5ABFC}"/>
              </a:ext>
            </a:extLst>
          </p:cNvPr>
          <p:cNvSpPr txBox="1"/>
          <p:nvPr/>
        </p:nvSpPr>
        <p:spPr>
          <a:xfrm>
            <a:off x="85134" y="990829"/>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88658B13-D2A1-490D-A11E-842AAC3063D0}"/>
              </a:ext>
            </a:extLst>
          </p:cNvPr>
          <p:cNvSpPr txBox="1"/>
          <p:nvPr/>
        </p:nvSpPr>
        <p:spPr>
          <a:xfrm>
            <a:off x="85134" y="5130868"/>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EF599C3-FE94-4800-A212-4F13CF23932F}"/>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91</a:t>
            </a:r>
          </a:p>
        </p:txBody>
      </p:sp>
    </p:spTree>
    <p:extLst>
      <p:ext uri="{BB962C8B-B14F-4D97-AF65-F5344CB8AC3E}">
        <p14:creationId xmlns:p14="http://schemas.microsoft.com/office/powerpoint/2010/main" val="14079518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478727"/>
            <a:ext cx="284759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05688"/>
            <a:ext cx="2759998" cy="77871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制度の詳細等を検討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実施準備</a:t>
            </a: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正方形/長方形 21">
            <a:extLst>
              <a:ext uri="{FF2B5EF4-FFF2-40B4-BE49-F238E27FC236}">
                <a16:creationId xmlns:a16="http://schemas.microsoft.com/office/drawing/2014/main" id="{2FECEAF8-4DDA-4AA8-8C40-35087E39A75D}"/>
              </a:ext>
            </a:extLst>
          </p:cNvPr>
          <p:cNvSpPr/>
          <p:nvPr/>
        </p:nvSpPr>
        <p:spPr>
          <a:xfrm>
            <a:off x="3153824" y="5825567"/>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制度施行</a:t>
            </a:r>
          </a:p>
        </p:txBody>
      </p:sp>
      <p:sp>
        <p:nvSpPr>
          <p:cNvPr id="31" name="正方形/長方形 30">
            <a:extLst>
              <a:ext uri="{FF2B5EF4-FFF2-40B4-BE49-F238E27FC236}">
                <a16:creationId xmlns:a16="http://schemas.microsoft.com/office/drawing/2014/main" id="{9E926A98-3C37-4CD5-BEFF-AD11D8EBC32C}"/>
              </a:ext>
            </a:extLst>
          </p:cNvPr>
          <p:cNvSpPr/>
          <p:nvPr/>
        </p:nvSpPr>
        <p:spPr>
          <a:xfrm>
            <a:off x="5989796" y="5838818"/>
            <a:ext cx="2759998"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（効果検証）</a:t>
            </a:r>
          </a:p>
        </p:txBody>
      </p:sp>
      <p:sp>
        <p:nvSpPr>
          <p:cNvPr id="37" name="テキスト ボックス 36">
            <a:extLst>
              <a:ext uri="{FF2B5EF4-FFF2-40B4-BE49-F238E27FC236}">
                <a16:creationId xmlns:a16="http://schemas.microsoft.com/office/drawing/2014/main" id="{FCEB3C65-337A-4DBC-9353-85B7208C9132}"/>
              </a:ext>
            </a:extLst>
          </p:cNvPr>
          <p:cNvSpPr txBox="1"/>
          <p:nvPr/>
        </p:nvSpPr>
        <p:spPr>
          <a:xfrm>
            <a:off x="171910" y="3000320"/>
            <a:ext cx="8873468" cy="2123658"/>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◆非常勤職員の定数管理</a:t>
            </a:r>
          </a:p>
          <a:p>
            <a:r>
              <a:rPr kumimoji="1" lang="ja-JP" altLang="en-US" sz="1200" dirty="0">
                <a:latin typeface="Meiryo UI" panose="020B0604030504040204" pitchFamily="50" charset="-128"/>
                <a:ea typeface="Meiryo UI" panose="020B0604030504040204" pitchFamily="50" charset="-128"/>
              </a:rPr>
              <a:t> 　・　非常勤職員の定数管理を「イ 業務量査定等」 「ロ 常勤職員の欠員代替」 「ハ 産育休等代替」 「ニ 障がい者雇用」 に分類し、イについて</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は本部査定事項とする。</a:t>
            </a:r>
          </a:p>
          <a:p>
            <a:r>
              <a:rPr kumimoji="1" lang="ja-JP" altLang="en-US" sz="1200" dirty="0">
                <a:latin typeface="Meiryo UI" panose="020B0604030504040204" pitchFamily="50" charset="-128"/>
                <a:ea typeface="Meiryo UI" panose="020B0604030504040204" pitchFamily="50" charset="-128"/>
              </a:rPr>
              <a:t> 　・　併せて雇用実態等の把握が行える体制を本部に構築する。</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◆採用年齢上限の緩和</a:t>
            </a:r>
          </a:p>
          <a:p>
            <a:r>
              <a:rPr kumimoji="1" lang="ja-JP" altLang="en-US" sz="1200" dirty="0">
                <a:latin typeface="Meiryo UI" panose="020B0604030504040204" pitchFamily="50" charset="-128"/>
                <a:ea typeface="Meiryo UI" panose="020B0604030504040204" pitchFamily="50" charset="-128"/>
              </a:rPr>
              <a:t> 　・　非常勤職員採用年齢について、一定年齢に引き上げるなどの見直しを検討する</a:t>
            </a:r>
            <a:r>
              <a:rPr kumimoji="1" lang="ja-JP" altLang="en-US" sz="1200" dirty="0">
                <a:solidFill>
                  <a:srgbClr val="FF0000"/>
                </a:solidFill>
                <a:latin typeface="Meiryo UI" panose="020B0604030504040204" pitchFamily="50" charset="-128"/>
                <a:ea typeface="Meiryo UI" panose="020B0604030504040204" pitchFamily="50" charset="-128"/>
              </a:rPr>
              <a:t>。</a:t>
            </a:r>
            <a:endParaRPr kumimoji="1" lang="en-US" altLang="ja-JP" sz="1200" dirty="0">
              <a:solidFill>
                <a:srgbClr val="FF0000"/>
              </a:solidFill>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◆非常勤職員から常勤職員への転換制度</a:t>
            </a:r>
          </a:p>
          <a:p>
            <a:r>
              <a:rPr kumimoji="1" lang="ja-JP" altLang="en-US" sz="1200" dirty="0">
                <a:latin typeface="Meiryo UI" panose="020B0604030504040204" pitchFamily="50" charset="-128"/>
                <a:ea typeface="Meiryo UI" panose="020B0604030504040204" pitchFamily="50" charset="-128"/>
              </a:rPr>
              <a:t> 　・　常勤職員へ転換できる制度があると在職中の非常勤職員のモチベーションの向上や離職防止につながるとともに、有能な非常勤職員の獲得</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にも効果が期待できるため、常勤職員への転換制度の導入を検討する。</a:t>
            </a:r>
          </a:p>
        </p:txBody>
      </p:sp>
      <p:sp>
        <p:nvSpPr>
          <p:cNvPr id="28" name="テキスト ボックス 27">
            <a:extLst>
              <a:ext uri="{FF2B5EF4-FFF2-40B4-BE49-F238E27FC236}">
                <a16:creationId xmlns:a16="http://schemas.microsoft.com/office/drawing/2014/main" id="{CBA2DEE8-35D2-402A-8470-4226AD5663D4}"/>
              </a:ext>
            </a:extLst>
          </p:cNvPr>
          <p:cNvSpPr txBox="1"/>
          <p:nvPr/>
        </p:nvSpPr>
        <p:spPr>
          <a:xfrm>
            <a:off x="198414" y="1182619"/>
            <a:ext cx="8746803" cy="1200329"/>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非常勤職員の採用は、原則各センターが実施している。各センターで採用の適否、業務量等に基づく査定、人件費の管理等が行</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われているものの、これらには機構統一の方針やルールが見当たらない。特に業務量見合いの非常勤採用に関する管理は甘くなりがちで、</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必要以上に人件費増を招くおそれがあり、健全な病院経営を行う上で適切ではない。</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企業の雇用義務が６５歳となって、その年齢まで一定水準の報酬が確保できるようになった状況下では、非常勤職員の採用可能年齢も</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引き上げなければ、採用困難となっている。</a:t>
            </a:r>
          </a:p>
        </p:txBody>
      </p:sp>
      <p:sp>
        <p:nvSpPr>
          <p:cNvPr id="40" name="テキスト ボックス 39">
            <a:extLst>
              <a:ext uri="{FF2B5EF4-FFF2-40B4-BE49-F238E27FC236}">
                <a16:creationId xmlns:a16="http://schemas.microsoft.com/office/drawing/2014/main" id="{80087057-9994-460A-98C7-FDDFC7FB24E6}"/>
              </a:ext>
            </a:extLst>
          </p:cNvPr>
          <p:cNvSpPr txBox="1"/>
          <p:nvPr/>
        </p:nvSpPr>
        <p:spPr>
          <a:xfrm>
            <a:off x="85134" y="586687"/>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カ　非常勤職員定数管理と雇用条件調整</a:t>
            </a:r>
          </a:p>
        </p:txBody>
      </p:sp>
      <p:sp>
        <p:nvSpPr>
          <p:cNvPr id="21" name="テキスト ボックス 20">
            <a:extLst>
              <a:ext uri="{FF2B5EF4-FFF2-40B4-BE49-F238E27FC236}">
                <a16:creationId xmlns:a16="http://schemas.microsoft.com/office/drawing/2014/main" id="{78CE7ADA-0088-422F-84E0-52E7BEBAEDE8}"/>
              </a:ext>
            </a:extLst>
          </p:cNvPr>
          <p:cNvSpPr txBox="1"/>
          <p:nvPr/>
        </p:nvSpPr>
        <p:spPr>
          <a:xfrm>
            <a:off x="85134" y="2501379"/>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E138538-6C8E-4694-AF58-D338DE52C9F6}"/>
              </a:ext>
            </a:extLst>
          </p:cNvPr>
          <p:cNvSpPr txBox="1"/>
          <p:nvPr/>
        </p:nvSpPr>
        <p:spPr>
          <a:xfrm>
            <a:off x="85134" y="935965"/>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47789CF5-9C42-4BD1-A9AB-38948074448B}"/>
              </a:ext>
            </a:extLst>
          </p:cNvPr>
          <p:cNvSpPr txBox="1"/>
          <p:nvPr/>
        </p:nvSpPr>
        <p:spPr>
          <a:xfrm>
            <a:off x="85134" y="5140012"/>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8FF1644B-72A2-4376-BB4F-CF4C19E7DE78}"/>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92</a:t>
            </a:r>
          </a:p>
        </p:txBody>
      </p:sp>
    </p:spTree>
    <p:extLst>
      <p:ext uri="{BB962C8B-B14F-4D97-AF65-F5344CB8AC3E}">
        <p14:creationId xmlns:p14="http://schemas.microsoft.com/office/powerpoint/2010/main" val="271958285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478727"/>
            <a:ext cx="284759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05688"/>
            <a:ext cx="2759998" cy="89991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診療報酬実務経験者を採用できる募集要件を検討</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本部及び各センター医事体制の見直しを行い必要な追加定数枠を決定</a:t>
            </a: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本部・各</a:t>
            </a:r>
            <a:r>
              <a:rPr kumimoji="1" lang="en-US" altLang="ja-JP" sz="1100" dirty="0">
                <a:solidFill>
                  <a:schemeClr val="tx1"/>
                </a:solidFill>
                <a:latin typeface="Meiryo UI" panose="020B0604030504040204" pitchFamily="50" charset="-128"/>
                <a:ea typeface="Meiryo UI" panose="020B0604030504040204" pitchFamily="50" charset="-128"/>
              </a:rPr>
              <a:t>C</a:t>
            </a:r>
            <a:r>
              <a:rPr kumimoji="1" lang="ja-JP" altLang="en-US" sz="1100" dirty="0">
                <a:solidFill>
                  <a:schemeClr val="tx1"/>
                </a:solidFill>
                <a:latin typeface="Meiryo UI" panose="020B0604030504040204" pitchFamily="50" charset="-128"/>
                <a:ea typeface="Meiryo UI" panose="020B0604030504040204" pitchFamily="50" charset="-128"/>
              </a:rPr>
              <a:t>組織を整備し採用活動を実施</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正方形/長方形 21">
            <a:extLst>
              <a:ext uri="{FF2B5EF4-FFF2-40B4-BE49-F238E27FC236}">
                <a16:creationId xmlns:a16="http://schemas.microsoft.com/office/drawing/2014/main" id="{2FECEAF8-4DDA-4AA8-8C40-35087E39A75D}"/>
              </a:ext>
            </a:extLst>
          </p:cNvPr>
          <p:cNvSpPr/>
          <p:nvPr/>
        </p:nvSpPr>
        <p:spPr>
          <a:xfrm>
            <a:off x="3153824" y="5832940"/>
            <a:ext cx="2759998" cy="880033"/>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本部及び医事強化枠を採用する各センターで医事強化業務を実施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引き続き採用活動実施</a:t>
            </a:r>
          </a:p>
        </p:txBody>
      </p:sp>
      <p:sp>
        <p:nvSpPr>
          <p:cNvPr id="31" name="正方形/長方形 30">
            <a:extLst>
              <a:ext uri="{FF2B5EF4-FFF2-40B4-BE49-F238E27FC236}">
                <a16:creationId xmlns:a16="http://schemas.microsoft.com/office/drawing/2014/main" id="{9E926A98-3C37-4CD5-BEFF-AD11D8EBC32C}"/>
              </a:ext>
            </a:extLst>
          </p:cNvPr>
          <p:cNvSpPr/>
          <p:nvPr/>
        </p:nvSpPr>
        <p:spPr>
          <a:xfrm>
            <a:off x="5989796" y="5838817"/>
            <a:ext cx="2759998" cy="866781"/>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引き続き医事強化活動実施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医事強化活動による効果測定を実施</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引き続き採用活動実施</a:t>
            </a:r>
          </a:p>
        </p:txBody>
      </p:sp>
      <p:sp>
        <p:nvSpPr>
          <p:cNvPr id="37" name="テキスト ボックス 36">
            <a:extLst>
              <a:ext uri="{FF2B5EF4-FFF2-40B4-BE49-F238E27FC236}">
                <a16:creationId xmlns:a16="http://schemas.microsoft.com/office/drawing/2014/main" id="{FCEB3C65-337A-4DBC-9353-85B7208C9132}"/>
              </a:ext>
            </a:extLst>
          </p:cNvPr>
          <p:cNvSpPr txBox="1"/>
          <p:nvPr/>
        </p:nvSpPr>
        <p:spPr>
          <a:xfrm>
            <a:off x="237934" y="2911430"/>
            <a:ext cx="8906066" cy="2292935"/>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　診療報酬請求事務指導部門新設による診療単価向上</a:t>
            </a:r>
            <a:endParaRPr kumimoji="1" lang="en-US" altLang="ja-JP" sz="1100" dirty="0">
              <a:latin typeface="Meiryo UI" panose="020B0604030504040204" pitchFamily="50" charset="-128"/>
              <a:ea typeface="Meiryo UI" panose="020B0604030504040204" pitchFamily="50" charset="-128"/>
            </a:endParaRPr>
          </a:p>
          <a:p>
            <a:pPr marL="447675" indent="-85725">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診療報酬請求に係る専門家職員を採用し、数名のチームを本部事務局に配置する。</a:t>
            </a:r>
          </a:p>
          <a:p>
            <a:pPr marL="447675" indent="-85725">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各センターを巡回し、委託職員作成の診療報酬請求について高額分を中心に点検し指導する。</a:t>
            </a:r>
          </a:p>
          <a:p>
            <a:r>
              <a:rPr kumimoji="1" lang="ja-JP" altLang="en-US" sz="1100" dirty="0">
                <a:latin typeface="Meiryo UI" panose="020B0604030504040204" pitchFamily="50" charset="-128"/>
                <a:ea typeface="Meiryo UI" panose="020B0604030504040204" pitchFamily="50" charset="-128"/>
              </a:rPr>
              <a:t>　◆　各センター医事グループに診療報酬業務重点対応職員を配置</a:t>
            </a:r>
            <a:endParaRPr kumimoji="1" lang="en-US" altLang="ja-JP" sz="1100" dirty="0">
              <a:latin typeface="Meiryo UI" panose="020B0604030504040204" pitchFamily="50" charset="-128"/>
              <a:ea typeface="Meiryo UI" panose="020B0604030504040204" pitchFamily="50" charset="-128"/>
            </a:endParaRPr>
          </a:p>
          <a:p>
            <a:pPr marL="447675" lvl="0" indent="-85725">
              <a:buFont typeface="Arial" panose="020B0604020202020204" pitchFamily="34" charset="0"/>
              <a:buChar char="•"/>
            </a:pPr>
            <a:r>
              <a:rPr kumimoji="1" lang="ja-JP" altLang="ja-JP" sz="1100" dirty="0">
                <a:latin typeface="Meiryo UI" panose="020B0604030504040204" pitchFamily="50" charset="-128"/>
                <a:ea typeface="Meiryo UI" panose="020B0604030504040204" pitchFamily="50" charset="-128"/>
              </a:rPr>
              <a:t>各センター医事グループにレセプト確認を行う専門</a:t>
            </a:r>
            <a:r>
              <a:rPr kumimoji="1" lang="ja-JP" altLang="en-US" sz="1100" dirty="0">
                <a:latin typeface="Meiryo UI" panose="020B0604030504040204" pitchFamily="50" charset="-128"/>
                <a:ea typeface="Meiryo UI" panose="020B0604030504040204" pitchFamily="50" charset="-128"/>
              </a:rPr>
              <a:t>職員（</a:t>
            </a:r>
            <a:r>
              <a:rPr kumimoji="1" lang="ja-JP" altLang="ja-JP" sz="1100" dirty="0">
                <a:latin typeface="Meiryo UI" panose="020B0604030504040204" pitchFamily="50" charset="-128"/>
                <a:ea typeface="Meiryo UI" panose="020B0604030504040204" pitchFamily="50" charset="-128"/>
              </a:rPr>
              <a:t>民間病院でのレセプト業務経験者（</a:t>
            </a:r>
            <a:r>
              <a:rPr kumimoji="1" lang="en-US" altLang="ja-JP" sz="1100" dirty="0">
                <a:latin typeface="Meiryo UI" panose="020B0604030504040204" pitchFamily="50" charset="-128"/>
                <a:ea typeface="Meiryo UI" panose="020B0604030504040204" pitchFamily="50" charset="-128"/>
              </a:rPr>
              <a:t>5</a:t>
            </a:r>
            <a:r>
              <a:rPr kumimoji="1" lang="ja-JP" altLang="ja-JP" sz="1100" dirty="0">
                <a:latin typeface="Meiryo UI" panose="020B0604030504040204" pitchFamily="50" charset="-128"/>
                <a:ea typeface="Meiryo UI" panose="020B0604030504040204" pitchFamily="50" charset="-128"/>
              </a:rPr>
              <a:t>年以上）</a:t>
            </a:r>
            <a:r>
              <a:rPr kumimoji="1" lang="ja-JP" altLang="en-US" sz="1100" dirty="0">
                <a:latin typeface="Meiryo UI" panose="020B0604030504040204" pitchFamily="50" charset="-128"/>
                <a:ea typeface="Meiryo UI" panose="020B0604030504040204" pitchFamily="50" charset="-128"/>
              </a:rPr>
              <a:t>など）</a:t>
            </a:r>
            <a:r>
              <a:rPr kumimoji="1" lang="ja-JP" altLang="ja-JP" sz="1100" dirty="0">
                <a:latin typeface="Meiryo UI" panose="020B0604030504040204" pitchFamily="50" charset="-128"/>
                <a:ea typeface="Meiryo UI" panose="020B0604030504040204" pitchFamily="50" charset="-128"/>
              </a:rPr>
              <a:t>を</a:t>
            </a:r>
            <a:r>
              <a:rPr kumimoji="1" lang="ja-JP" altLang="en-US" sz="1100" dirty="0">
                <a:latin typeface="Meiryo UI" panose="020B0604030504040204" pitchFamily="50" charset="-128"/>
                <a:ea typeface="Meiryo UI" panose="020B0604030504040204" pitchFamily="50" charset="-128"/>
              </a:rPr>
              <a:t>配置</a:t>
            </a:r>
            <a:r>
              <a:rPr kumimoji="1" lang="ja-JP" altLang="ja-JP" sz="1100" dirty="0">
                <a:latin typeface="Meiryo UI" panose="020B0604030504040204" pitchFamily="50" charset="-128"/>
                <a:ea typeface="Meiryo UI" panose="020B0604030504040204" pitchFamily="50" charset="-128"/>
              </a:rPr>
              <a:t>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　上記を実現するための診療報酬請求事務経験者獲得に向けた採用活動</a:t>
            </a:r>
            <a:endParaRPr kumimoji="1" lang="en-US" altLang="ja-JP" sz="1100" dirty="0">
              <a:latin typeface="Meiryo UI" panose="020B0604030504040204" pitchFamily="50" charset="-128"/>
              <a:ea typeface="Meiryo UI" panose="020B0604030504040204" pitchFamily="50" charset="-128"/>
            </a:endParaRPr>
          </a:p>
          <a:p>
            <a:pPr marL="447675" indent="-85725">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診療報酬請求業務に一定の見識を有する経験年数の転職希望者を取り込める採用環境を整える。</a:t>
            </a:r>
            <a:endParaRPr kumimoji="1" lang="en-US" altLang="ja-JP" sz="1100" dirty="0">
              <a:latin typeface="Meiryo UI" panose="020B0604030504040204" pitchFamily="50" charset="-128"/>
              <a:ea typeface="Meiryo UI" panose="020B0604030504040204" pitchFamily="50" charset="-128"/>
            </a:endParaRPr>
          </a:p>
          <a:p>
            <a:pPr marL="447675" indent="-85725">
              <a:buFont typeface="Arial" panose="020B0604020202020204" pitchFamily="34" charset="0"/>
              <a:buChar char="•"/>
            </a:pPr>
            <a:endParaRPr kumimoji="1" lang="en-US" altLang="ja-JP" sz="1100" dirty="0">
              <a:latin typeface="Meiryo UI" panose="020B0604030504040204" pitchFamily="50" charset="-128"/>
              <a:ea typeface="Meiryo UI" panose="020B0604030504040204" pitchFamily="50" charset="-128"/>
            </a:endParaRPr>
          </a:p>
          <a:p>
            <a:pPr marL="82550"/>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主な医事強化業務</a:t>
            </a:r>
            <a:r>
              <a:rPr kumimoji="1" lang="en-US" altLang="ja-JP" sz="1200" b="1" dirty="0">
                <a:latin typeface="Meiryo UI" panose="020B0604030504040204" pitchFamily="50" charset="-128"/>
                <a:ea typeface="Meiryo UI" panose="020B0604030504040204" pitchFamily="50" charset="-128"/>
              </a:rPr>
              <a:t>】</a:t>
            </a:r>
          </a:p>
          <a:p>
            <a:pPr marL="25400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救急、全身麻酔手術といった高額請求を中心に、委託業者作成のレセプトを提出前もしくは提出後にチェックし、増収余地を点検する。</a:t>
            </a:r>
          </a:p>
          <a:p>
            <a:pPr marL="25400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診療科毎、病棟毎で算定実績の推移を確認し、算定漏れや算定余地のある項目を洗い出し、その発生要因を調査・分析し改善に取り組む。</a:t>
            </a:r>
          </a:p>
          <a:p>
            <a:pPr marL="25400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減点・返戻内容を確認し、必要な対策を検討し、医療現場や医事委託業者との各種調整を行う。</a:t>
            </a:r>
            <a:endParaRPr kumimoji="1" lang="en-US" altLang="ja-JP" sz="1100" dirty="0">
              <a:latin typeface="Meiryo UI" panose="020B0604030504040204" pitchFamily="50" charset="-128"/>
              <a:ea typeface="Meiryo UI" panose="020B0604030504040204" pitchFamily="50" charset="-128"/>
            </a:endParaRPr>
          </a:p>
          <a:p>
            <a:pPr marL="254000" indent="-17145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医療者や委託事業者に対し算定実績を提示しつつ、その改善対策をともに検討し対策を講じるなど、増収対策、診療単価向上対策推進の中心になる。</a:t>
            </a:r>
          </a:p>
        </p:txBody>
      </p:sp>
      <p:sp>
        <p:nvSpPr>
          <p:cNvPr id="28" name="テキスト ボックス 27">
            <a:extLst>
              <a:ext uri="{FF2B5EF4-FFF2-40B4-BE49-F238E27FC236}">
                <a16:creationId xmlns:a16="http://schemas.microsoft.com/office/drawing/2014/main" id="{CBA2DEE8-35D2-402A-8470-4226AD5663D4}"/>
              </a:ext>
            </a:extLst>
          </p:cNvPr>
          <p:cNvSpPr txBox="1"/>
          <p:nvPr/>
        </p:nvSpPr>
        <p:spPr>
          <a:xfrm>
            <a:off x="145406" y="1186736"/>
            <a:ext cx="8700788" cy="1107996"/>
          </a:xfrm>
          <a:prstGeom prst="rect">
            <a:avLst/>
          </a:prstGeom>
          <a:noFill/>
        </p:spPr>
        <p:txBody>
          <a:bodyPr wrap="square" rtlCol="0">
            <a:spAutoFit/>
          </a:bodyPr>
          <a:lstStyle/>
          <a:p>
            <a:pPr marL="171450" indent="-889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　診療報酬請求実務に知見のあるプロパー職員は少なく、医事業務委託職員への</a:t>
            </a:r>
            <a:endParaRPr kumimoji="1" lang="en-US" altLang="ja-JP" sz="1100" dirty="0">
              <a:latin typeface="Meiryo UI" panose="020B0604030504040204" pitchFamily="50" charset="-128"/>
              <a:ea typeface="Meiryo UI" panose="020B0604030504040204" pitchFamily="50" charset="-128"/>
            </a:endParaRPr>
          </a:p>
          <a:p>
            <a:pPr marL="82550"/>
            <a:r>
              <a:rPr kumimoji="1" lang="ja-JP" altLang="en-US" sz="1100" dirty="0">
                <a:latin typeface="Meiryo UI" panose="020B0604030504040204" pitchFamily="50" charset="-128"/>
                <a:ea typeface="Meiryo UI" panose="020B0604030504040204" pitchFamily="50" charset="-128"/>
              </a:rPr>
              <a:t>　　指導・管理力は低下傾向にある。</a:t>
            </a:r>
            <a:endParaRPr kumimoji="1" lang="en-US" altLang="ja-JP" sz="1100" dirty="0">
              <a:latin typeface="Meiryo UI" panose="020B0604030504040204" pitchFamily="50" charset="-128"/>
              <a:ea typeface="Meiryo UI" panose="020B0604030504040204" pitchFamily="50" charset="-128"/>
            </a:endParaRPr>
          </a:p>
          <a:p>
            <a:pPr marL="171450" indent="-889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　医事業務を直営化する場合は、直営化による医事運営コストの増大が見込まれ、</a:t>
            </a:r>
            <a:endParaRPr kumimoji="1" lang="en-US" altLang="ja-JP" sz="1100" dirty="0">
              <a:latin typeface="Meiryo UI" panose="020B0604030504040204" pitchFamily="50" charset="-128"/>
              <a:ea typeface="Meiryo UI" panose="020B0604030504040204" pitchFamily="50" charset="-128"/>
            </a:endParaRPr>
          </a:p>
          <a:p>
            <a:pPr marL="82550"/>
            <a:r>
              <a:rPr kumimoji="1" lang="ja-JP" altLang="en-US" sz="1100" dirty="0">
                <a:latin typeface="Meiryo UI" panose="020B0604030504040204" pitchFamily="50" charset="-128"/>
                <a:ea typeface="Meiryo UI" panose="020B0604030504040204" pitchFamily="50" charset="-128"/>
              </a:rPr>
              <a:t>　　足元の経営状況に鑑みると推進は困難である。</a:t>
            </a:r>
            <a:endParaRPr kumimoji="1" lang="en-US" altLang="ja-JP" sz="1100" dirty="0">
              <a:latin typeface="Meiryo UI" panose="020B0604030504040204" pitchFamily="50" charset="-128"/>
              <a:ea typeface="Meiryo UI" panose="020B0604030504040204" pitchFamily="50" charset="-128"/>
            </a:endParaRPr>
          </a:p>
          <a:p>
            <a:pPr marL="171450" indent="-889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　費用の増大を可能な限り小さく医事強化を進めることが、次期中期計画期間中の</a:t>
            </a:r>
            <a:endParaRPr kumimoji="1" lang="en-US" altLang="ja-JP" sz="1100" dirty="0">
              <a:latin typeface="Meiryo UI" panose="020B0604030504040204" pitchFamily="50" charset="-128"/>
              <a:ea typeface="Meiryo UI" panose="020B0604030504040204" pitchFamily="50" charset="-128"/>
            </a:endParaRPr>
          </a:p>
          <a:p>
            <a:pPr marL="82550"/>
            <a:r>
              <a:rPr kumimoji="1" lang="ja-JP" altLang="en-US" sz="1100" dirty="0">
                <a:latin typeface="Meiryo UI" panose="020B0604030504040204" pitchFamily="50" charset="-128"/>
                <a:ea typeface="Meiryo UI" panose="020B0604030504040204" pitchFamily="50" charset="-128"/>
              </a:rPr>
              <a:t>　　大きな課題となる。</a:t>
            </a:r>
            <a:endParaRPr kumimoji="1" lang="en-US" altLang="ja-JP" sz="11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80087057-9994-460A-98C7-FDDFC7FB24E6}"/>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キ　医事事務の一部直営化の検討</a:t>
            </a:r>
          </a:p>
        </p:txBody>
      </p:sp>
      <p:pic>
        <p:nvPicPr>
          <p:cNvPr id="9" name="図 8">
            <a:extLst>
              <a:ext uri="{FF2B5EF4-FFF2-40B4-BE49-F238E27FC236}">
                <a16:creationId xmlns:a16="http://schemas.microsoft.com/office/drawing/2014/main" id="{AB270DB2-0C92-4DB0-A73A-295D2AE74465}"/>
              </a:ext>
            </a:extLst>
          </p:cNvPr>
          <p:cNvPicPr>
            <a:picLocks noChangeAspect="1"/>
          </p:cNvPicPr>
          <p:nvPr/>
        </p:nvPicPr>
        <p:blipFill>
          <a:blip r:embed="rId2"/>
          <a:stretch>
            <a:fillRect/>
          </a:stretch>
        </p:blipFill>
        <p:spPr>
          <a:xfrm>
            <a:off x="5118789" y="937682"/>
            <a:ext cx="3960190" cy="1371922"/>
          </a:xfrm>
          <a:prstGeom prst="rect">
            <a:avLst/>
          </a:prstGeom>
        </p:spPr>
      </p:pic>
      <p:sp>
        <p:nvSpPr>
          <p:cNvPr id="29" name="テキスト ボックス 28">
            <a:extLst>
              <a:ext uri="{FF2B5EF4-FFF2-40B4-BE49-F238E27FC236}">
                <a16:creationId xmlns:a16="http://schemas.microsoft.com/office/drawing/2014/main" id="{CC68658E-A24F-4C78-9063-D980FB709B0E}"/>
              </a:ext>
            </a:extLst>
          </p:cNvPr>
          <p:cNvSpPr txBox="1"/>
          <p:nvPr/>
        </p:nvSpPr>
        <p:spPr>
          <a:xfrm>
            <a:off x="85134" y="2482995"/>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6EA4E884-A13F-483A-B81B-6BD53386C3F7}"/>
              </a:ext>
            </a:extLst>
          </p:cNvPr>
          <p:cNvSpPr txBox="1"/>
          <p:nvPr/>
        </p:nvSpPr>
        <p:spPr>
          <a:xfrm>
            <a:off x="85134" y="963397"/>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FB079939-C3BB-4527-9893-14FF792D6530}"/>
              </a:ext>
            </a:extLst>
          </p:cNvPr>
          <p:cNvSpPr txBox="1"/>
          <p:nvPr/>
        </p:nvSpPr>
        <p:spPr>
          <a:xfrm>
            <a:off x="85134" y="5213164"/>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12478001-63BC-4B8E-A424-987909FFD256}"/>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93</a:t>
            </a:r>
          </a:p>
        </p:txBody>
      </p:sp>
    </p:spTree>
    <p:extLst>
      <p:ext uri="{BB962C8B-B14F-4D97-AF65-F5344CB8AC3E}">
        <p14:creationId xmlns:p14="http://schemas.microsoft.com/office/powerpoint/2010/main" val="2629732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56BEC524-B7CD-46FA-B182-6601091C2A1D}"/>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ク　職員の給与水準見直し</a:t>
            </a: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478727"/>
            <a:ext cx="284759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05688"/>
            <a:ext cx="2759998" cy="77871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診療報酬改正・公共給与動向により対応</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ニーズにマッチしたインセンティブ手当の検討</a:t>
            </a: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正方形/長方形 21">
            <a:extLst>
              <a:ext uri="{FF2B5EF4-FFF2-40B4-BE49-F238E27FC236}">
                <a16:creationId xmlns:a16="http://schemas.microsoft.com/office/drawing/2014/main" id="{2FECEAF8-4DDA-4AA8-8C40-35087E39A75D}"/>
              </a:ext>
            </a:extLst>
          </p:cNvPr>
          <p:cNvSpPr/>
          <p:nvPr/>
        </p:nvSpPr>
        <p:spPr>
          <a:xfrm>
            <a:off x="3153823" y="5825567"/>
            <a:ext cx="5558005"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他の経営改善施策（人事施策に係るもの）の課題解消との相乗効果が期待できる場合</a:t>
            </a:r>
            <a:endParaRPr kumimoji="1" lang="en-US" altLang="ja-JP" sz="1100" dirty="0">
              <a:solidFill>
                <a:schemeClr val="tx1"/>
              </a:solidFill>
              <a:latin typeface="Meiryo UI" panose="020B0604030504040204" pitchFamily="50" charset="-128"/>
              <a:ea typeface="Meiryo UI" panose="020B0604030504040204" pitchFamily="50" charset="-128"/>
            </a:endParaRPr>
          </a:p>
          <a:p>
            <a:r>
              <a:rPr kumimoji="1" lang="ja-JP" altLang="en-US" sz="1100" dirty="0">
                <a:solidFill>
                  <a:schemeClr val="tx1"/>
                </a:solidFill>
                <a:latin typeface="Meiryo UI" panose="020B0604030504040204" pitchFamily="50" charset="-128"/>
                <a:ea typeface="Meiryo UI" panose="020B0604030504040204" pitchFamily="50" charset="-128"/>
              </a:rPr>
              <a:t>　　インセンティブ手当の小規模導入（財政影響・効果検証が必要）</a:t>
            </a:r>
          </a:p>
        </p:txBody>
      </p:sp>
      <p:sp>
        <p:nvSpPr>
          <p:cNvPr id="37" name="テキスト ボックス 36">
            <a:extLst>
              <a:ext uri="{FF2B5EF4-FFF2-40B4-BE49-F238E27FC236}">
                <a16:creationId xmlns:a16="http://schemas.microsoft.com/office/drawing/2014/main" id="{FCEB3C65-337A-4DBC-9353-85B7208C9132}"/>
              </a:ext>
            </a:extLst>
          </p:cNvPr>
          <p:cNvSpPr txBox="1"/>
          <p:nvPr/>
        </p:nvSpPr>
        <p:spPr>
          <a:xfrm>
            <a:off x="260120" y="4296027"/>
            <a:ext cx="8798745" cy="769441"/>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・機構としては、</a:t>
            </a:r>
            <a:r>
              <a:rPr kumimoji="1" lang="ja-JP" altLang="en-US" sz="1100" dirty="0">
                <a:solidFill>
                  <a:srgbClr val="FF0000"/>
                </a:solidFill>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他の公的機関に劣らない給与水準を目指す方向。</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・一方で給与水準及びインセンティブ手当等の充実は、単年度黒字化が実現するまでは、安定した病院運営に不可欠な場合に限定せざるを得ない状況であ</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ることから、中長期的には、職員の頑張りを適切に評価・還元できるインセンティブ方策（例：医師への業績加算、人材育成インセンティブ等）についても検</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討を深める。</a:t>
            </a:r>
            <a:endParaRPr kumimoji="1" lang="en-US" altLang="ja-JP" sz="11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8B65F7D-BF79-4371-9C16-2F0D6F5826E2}"/>
              </a:ext>
            </a:extLst>
          </p:cNvPr>
          <p:cNvSpPr txBox="1"/>
          <p:nvPr/>
        </p:nvSpPr>
        <p:spPr>
          <a:xfrm>
            <a:off x="260119" y="2535088"/>
            <a:ext cx="8760053" cy="954107"/>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＜インセンティブ手当等＞</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・職員のモチベーション向上に資するインセンティブ手当について、機構の現状と他院の先駆的な事例を確認した。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・独立行政法人化を経て、各センターの業務困難性などの運営実態を踏まえた様々な手当が整えられている状況である。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・一方で、民間病院によっては売上貢献、コスト削減、人材育成貢献などの観点から、民間ならではのメリハリが強く働く仕組みが見受けられる。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・近年の雇用の流動性の高まりをはじめとした人材獲得競争下においては、働きがいがより一層高まるような手当等の充実が求められている。</a:t>
            </a:r>
            <a:endParaRPr kumimoji="1" lang="en-US" altLang="ja-JP" sz="11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C00FE223-FFC7-4265-8595-289187D6C3EA}"/>
              </a:ext>
            </a:extLst>
          </p:cNvPr>
          <p:cNvSpPr txBox="1"/>
          <p:nvPr/>
        </p:nvSpPr>
        <p:spPr>
          <a:xfrm>
            <a:off x="252170" y="1220973"/>
            <a:ext cx="8760054" cy="1123384"/>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＜給与水準＞</a:t>
            </a:r>
            <a:endParaRPr kumimoji="1" lang="en-US" altLang="ja-JP" sz="1200" b="1"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・令和７年度経営改善強化支援事業（コンサルタント委託）により、機構の給与水準について調査を行い、急性期機能の医療機関や公的な医療機関な</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どの区分による統計値と比較を実施した。</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・その結果、機構の給与水準は公的医療機関との比較においては概ね同水準の状況。</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・一方で、民間病院を含む他院との比較では、常勤医師に関しては高額年俸制やメリハリのある成果給など、年収面で明確に劣後している状況。一方で賞</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与支給額では機構が上回る状況が確認された。</a:t>
            </a:r>
            <a:endParaRPr kumimoji="1" lang="en-US" altLang="ja-JP" sz="11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7929972-6148-4220-87BA-AA3D2E1FE4D4}"/>
              </a:ext>
            </a:extLst>
          </p:cNvPr>
          <p:cNvSpPr txBox="1"/>
          <p:nvPr/>
        </p:nvSpPr>
        <p:spPr>
          <a:xfrm>
            <a:off x="85134" y="3836307"/>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6A003EF4-4DD8-41A5-A46D-745F22FD1023}"/>
              </a:ext>
            </a:extLst>
          </p:cNvPr>
          <p:cNvSpPr txBox="1"/>
          <p:nvPr/>
        </p:nvSpPr>
        <p:spPr>
          <a:xfrm>
            <a:off x="85134" y="990829"/>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3FE245FB-44C6-42A0-BE68-24DB2CE04BF8}"/>
              </a:ext>
            </a:extLst>
          </p:cNvPr>
          <p:cNvSpPr txBox="1"/>
          <p:nvPr/>
        </p:nvSpPr>
        <p:spPr>
          <a:xfrm>
            <a:off x="85134" y="5222308"/>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9E96D849-FB4F-48CC-B07D-7A22FBA21161}"/>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94</a:t>
            </a:r>
          </a:p>
        </p:txBody>
      </p:sp>
    </p:spTree>
    <p:extLst>
      <p:ext uri="{BB962C8B-B14F-4D97-AF65-F5344CB8AC3E}">
        <p14:creationId xmlns:p14="http://schemas.microsoft.com/office/powerpoint/2010/main" val="2641130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99E9E5-22A0-4460-A6F5-0F329658D82C}"/>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3" name="テキスト ボックス 2">
            <a:extLst>
              <a:ext uri="{FF2B5EF4-FFF2-40B4-BE49-F238E27FC236}">
                <a16:creationId xmlns:a16="http://schemas.microsoft.com/office/drawing/2014/main" id="{827495DF-3071-415F-B8B6-E86940BB27FB}"/>
              </a:ext>
            </a:extLst>
          </p:cNvPr>
          <p:cNvSpPr txBox="1"/>
          <p:nvPr/>
        </p:nvSpPr>
        <p:spPr>
          <a:xfrm>
            <a:off x="85134" y="27360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5" name="テキスト ボックス 4">
            <a:extLst>
              <a:ext uri="{FF2B5EF4-FFF2-40B4-BE49-F238E27FC236}">
                <a16:creationId xmlns:a16="http://schemas.microsoft.com/office/drawing/2014/main" id="{56BEC524-B7CD-46FA-B182-6601091C2A1D}"/>
              </a:ext>
            </a:extLst>
          </p:cNvPr>
          <p:cNvSpPr txBox="1"/>
          <p:nvPr/>
        </p:nvSpPr>
        <p:spPr>
          <a:xfrm>
            <a:off x="85134" y="613191"/>
            <a:ext cx="6315666" cy="307777"/>
          </a:xfrm>
          <a:prstGeom prst="rect">
            <a:avLst/>
          </a:prstGeom>
          <a:noFill/>
          <a:ln>
            <a:noFill/>
          </a:ln>
        </p:spPr>
        <p:txBody>
          <a:bodyPr wrap="square" rtlCol="0">
            <a:spAutoFit/>
          </a:bodyPr>
          <a:lstStyle/>
          <a:p>
            <a:r>
              <a:rPr lang="ja-JP" altLang="en-US" sz="1400" b="1" dirty="0">
                <a:solidFill>
                  <a:srgbClr val="002D89"/>
                </a:solidFill>
                <a:latin typeface="Meiryo UI" panose="020B0604030504040204" pitchFamily="50" charset="-128"/>
                <a:ea typeface="Meiryo UI" panose="020B0604030504040204" pitchFamily="50" charset="-128"/>
              </a:rPr>
              <a:t>ケ　職員の定数管理手法</a:t>
            </a:r>
          </a:p>
        </p:txBody>
      </p:sp>
      <p:sp>
        <p:nvSpPr>
          <p:cNvPr id="24" name="矢印: 五方向 23">
            <a:extLst>
              <a:ext uri="{FF2B5EF4-FFF2-40B4-BE49-F238E27FC236}">
                <a16:creationId xmlns:a16="http://schemas.microsoft.com/office/drawing/2014/main" id="{9522DBFD-0059-69B8-4785-8B6377F9A871}"/>
              </a:ext>
            </a:extLst>
          </p:cNvPr>
          <p:cNvSpPr/>
          <p:nvPr/>
        </p:nvSpPr>
        <p:spPr>
          <a:xfrm>
            <a:off x="333036" y="5478727"/>
            <a:ext cx="2847594" cy="276999"/>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令和８年度</a:t>
            </a:r>
          </a:p>
        </p:txBody>
      </p:sp>
      <p:sp>
        <p:nvSpPr>
          <p:cNvPr id="25" name="矢印: 山形 24">
            <a:extLst>
              <a:ext uri="{FF2B5EF4-FFF2-40B4-BE49-F238E27FC236}">
                <a16:creationId xmlns:a16="http://schemas.microsoft.com/office/drawing/2014/main" id="{9C78F805-7C93-B246-189F-39B08146265F}"/>
              </a:ext>
            </a:extLst>
          </p:cNvPr>
          <p:cNvSpPr/>
          <p:nvPr/>
        </p:nvSpPr>
        <p:spPr>
          <a:xfrm>
            <a:off x="3108093"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令和９年度</a:t>
            </a:r>
          </a:p>
        </p:txBody>
      </p:sp>
      <p:sp>
        <p:nvSpPr>
          <p:cNvPr id="26" name="矢印: 山形 25">
            <a:extLst>
              <a:ext uri="{FF2B5EF4-FFF2-40B4-BE49-F238E27FC236}">
                <a16:creationId xmlns:a16="http://schemas.microsoft.com/office/drawing/2014/main" id="{4294CD08-A8C0-3F23-AA31-B4FC3B2C18AC}"/>
              </a:ext>
            </a:extLst>
          </p:cNvPr>
          <p:cNvSpPr/>
          <p:nvPr/>
        </p:nvSpPr>
        <p:spPr>
          <a:xfrm>
            <a:off x="5938928" y="5478727"/>
            <a:ext cx="2894107" cy="276999"/>
          </a:xfrm>
          <a:prstGeom prst="chevron">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令和</a:t>
            </a:r>
            <a:r>
              <a:rPr kumimoji="1" lang="en-US" altLang="ja-JP" sz="1200" b="1" dirty="0">
                <a:latin typeface="Meiryo UI" panose="020B0604030504040204" pitchFamily="50" charset="-128"/>
                <a:ea typeface="Meiryo UI" panose="020B0604030504040204" pitchFamily="50" charset="-128"/>
              </a:rPr>
              <a:t>10</a:t>
            </a:r>
            <a:r>
              <a:rPr kumimoji="1" lang="ja-JP" altLang="en-US" sz="1200" b="1" dirty="0">
                <a:latin typeface="Meiryo UI" panose="020B0604030504040204" pitchFamily="50" charset="-128"/>
                <a:ea typeface="Meiryo UI" panose="020B0604030504040204" pitchFamily="50" charset="-128"/>
              </a:rPr>
              <a:t>年度</a:t>
            </a:r>
          </a:p>
        </p:txBody>
      </p:sp>
      <p:sp>
        <p:nvSpPr>
          <p:cNvPr id="27" name="正方形/長方形 26">
            <a:extLst>
              <a:ext uri="{FF2B5EF4-FFF2-40B4-BE49-F238E27FC236}">
                <a16:creationId xmlns:a16="http://schemas.microsoft.com/office/drawing/2014/main" id="{F496CD23-5B1F-81C4-5E57-DDF8DE8AE705}"/>
              </a:ext>
            </a:extLst>
          </p:cNvPr>
          <p:cNvSpPr/>
          <p:nvPr/>
        </p:nvSpPr>
        <p:spPr>
          <a:xfrm>
            <a:off x="311232" y="5805688"/>
            <a:ext cx="2759998" cy="77871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令和７年度における改善方針等を踏まえ、引き続き、より効率的な定数管理手法について検討</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BF0B00E-9B64-4E30-9077-D00C2517CCF5}"/>
              </a:ext>
            </a:extLst>
          </p:cNvPr>
          <p:cNvSpPr txBox="1"/>
          <p:nvPr/>
        </p:nvSpPr>
        <p:spPr>
          <a:xfrm>
            <a:off x="6506817" y="301446"/>
            <a:ext cx="2552050" cy="276999"/>
          </a:xfrm>
          <a:prstGeom prst="rect">
            <a:avLst/>
          </a:prstGeom>
          <a:noFill/>
          <a:ln>
            <a:noFill/>
          </a:ln>
        </p:spPr>
        <p:txBody>
          <a:bodyPr wrap="square" rtlCol="0">
            <a:spAutoFit/>
          </a:bodyPr>
          <a:lstStyle/>
          <a:p>
            <a:pPr algn="r"/>
            <a:r>
              <a:rPr lang="en-US" altLang="ja-JP" sz="1200" b="1" dirty="0">
                <a:solidFill>
                  <a:srgbClr val="002D89"/>
                </a:solidFill>
                <a:latin typeface="Meiryo UI" panose="020B0604030504040204" pitchFamily="50" charset="-128"/>
                <a:ea typeface="Meiryo UI" panose="020B0604030504040204" pitchFamily="50" charset="-128"/>
              </a:rPr>
              <a:t>Ⅵ</a:t>
            </a:r>
            <a:r>
              <a:rPr lang="ja-JP" altLang="en-US" sz="1200" b="1" dirty="0">
                <a:solidFill>
                  <a:srgbClr val="002D89"/>
                </a:solidFill>
                <a:latin typeface="Meiryo UI" panose="020B0604030504040204" pitchFamily="50" charset="-128"/>
                <a:ea typeface="Meiryo UI" panose="020B0604030504040204" pitchFamily="50" charset="-128"/>
              </a:rPr>
              <a:t> 本部事務局（法人共通の取組）</a:t>
            </a:r>
          </a:p>
        </p:txBody>
      </p:sp>
      <p:sp>
        <p:nvSpPr>
          <p:cNvPr id="22" name="正方形/長方形 21">
            <a:extLst>
              <a:ext uri="{FF2B5EF4-FFF2-40B4-BE49-F238E27FC236}">
                <a16:creationId xmlns:a16="http://schemas.microsoft.com/office/drawing/2014/main" id="{2FECEAF8-4DDA-4AA8-8C40-35087E39A75D}"/>
              </a:ext>
            </a:extLst>
          </p:cNvPr>
          <p:cNvSpPr/>
          <p:nvPr/>
        </p:nvSpPr>
        <p:spPr>
          <a:xfrm>
            <a:off x="3153824" y="5825567"/>
            <a:ext cx="5678944" cy="764772"/>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令和８年度の検討状況を踏まえ、各センターと議論のうえ導入可能なものから実施</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FCEB3C65-337A-4DBC-9353-85B7208C9132}"/>
              </a:ext>
            </a:extLst>
          </p:cNvPr>
          <p:cNvSpPr txBox="1"/>
          <p:nvPr/>
        </p:nvSpPr>
        <p:spPr>
          <a:xfrm>
            <a:off x="211666" y="3944336"/>
            <a:ext cx="8779934"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・機構の定数管理手法は、全般として適切と評価される一方、要求から査定までのプロセスが長期化しやすいため、その迅速化を最優先で推進する。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・あわせて、迅速化を図るための手法の一つとして、病床利用率や外来患者数等の業務量指標を活用した、より効率的な定数管理手法についても引き続</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き検討を深めていく。</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・スクラップアンドビルドの観点の一層の強化に向けては、各センターが運営上や経営状況を最も把握していることから、業務量に応じた柔軟な人員最適化を</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各センターの判断で機動的かつ柔軟に対応することを目標に今後検討に着手する。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（本部においては、各センターの経営状況等を総合的に勘案して、管理・指導等行う）</a:t>
            </a:r>
            <a:endParaRPr kumimoji="1" lang="en-US" altLang="ja-JP" sz="11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8B65F7D-BF79-4371-9C16-2F0D6F5826E2}"/>
              </a:ext>
            </a:extLst>
          </p:cNvPr>
          <p:cNvSpPr txBox="1"/>
          <p:nvPr/>
        </p:nvSpPr>
        <p:spPr>
          <a:xfrm>
            <a:off x="231546" y="1193362"/>
            <a:ext cx="8760054" cy="1107996"/>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　・職員の定数管理は、限られた人員を最大限に活用し、機構における医療の質の維持・向上を図ることを目的とするものである。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・機構においては、これまでも要求内容の妥当性を精査し、施設基準・診療報酬獲得・業務量増加等を踏まえ、本部事務局において定数増の必要性を</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精査のうえ、適切かつ厳格に運用してきたところ（令和７年度 経営改善強化支援事業における事業者評価）。</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・一方で、各センターの要求から本部事務局が査定するまで、定数増により得られる効果等の精査に一定の期間を要するケースもあり、最適な時期の人材</a:t>
            </a:r>
            <a:endParaRPr kumimoji="1" lang="en-US" altLang="ja-JP" sz="11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獲得に至っていないことがある。</a:t>
            </a:r>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・また、経営改善を図っていくため、定数増に関して、スクラップアンドビルドの観点を一層強化する必要がある。</a:t>
            </a:r>
          </a:p>
        </p:txBody>
      </p:sp>
      <p:sp>
        <p:nvSpPr>
          <p:cNvPr id="8" name="Rectangle 2">
            <a:extLst>
              <a:ext uri="{FF2B5EF4-FFF2-40B4-BE49-F238E27FC236}">
                <a16:creationId xmlns:a16="http://schemas.microsoft.com/office/drawing/2014/main" id="{3B431915-BD2B-48FA-9CF2-B3CB7E3EEF8B}"/>
              </a:ext>
            </a:extLst>
          </p:cNvPr>
          <p:cNvSpPr>
            <a:spLocks noChangeArrowheads="1"/>
          </p:cNvSpPr>
          <p:nvPr/>
        </p:nvSpPr>
        <p:spPr bwMode="auto">
          <a:xfrm>
            <a:off x="1828800" y="3509109"/>
            <a:ext cx="735659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9" name="テキスト ボックス 2">
            <a:extLst>
              <a:ext uri="{FF2B5EF4-FFF2-40B4-BE49-F238E27FC236}">
                <a16:creationId xmlns:a16="http://schemas.microsoft.com/office/drawing/2014/main" id="{5215FBD0-7070-4F86-8BA0-2A9A31B0535D}"/>
              </a:ext>
            </a:extLst>
          </p:cNvPr>
          <p:cNvSpPr txBox="1">
            <a:spLocks noChangeArrowheads="1"/>
          </p:cNvSpPr>
          <p:nvPr/>
        </p:nvSpPr>
        <p:spPr bwMode="auto">
          <a:xfrm>
            <a:off x="7115880" y="2484166"/>
            <a:ext cx="55174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単位</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人</a:t>
            </a:r>
            <a:r>
              <a:rPr kumimoji="0" lang="en-US" altLang="ja-JP" sz="10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0" name="Rectangle 4">
            <a:extLst>
              <a:ext uri="{FF2B5EF4-FFF2-40B4-BE49-F238E27FC236}">
                <a16:creationId xmlns:a16="http://schemas.microsoft.com/office/drawing/2014/main" id="{C9427B55-00C5-43DB-B964-A713A6D59F11}"/>
              </a:ext>
            </a:extLst>
          </p:cNvPr>
          <p:cNvSpPr>
            <a:spLocks noChangeArrowheads="1"/>
          </p:cNvSpPr>
          <p:nvPr/>
        </p:nvSpPr>
        <p:spPr bwMode="auto">
          <a:xfrm>
            <a:off x="927612" y="2384481"/>
            <a:ext cx="319671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000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39700" algn="l" defTabSz="914400" rtl="0" eaLnBrk="0" fontAlgn="base" latinLnBrk="0" hangingPunct="0">
              <a:lnSpc>
                <a:spcPct val="100000"/>
              </a:lnSpc>
              <a:spcBef>
                <a:spcPct val="0"/>
              </a:spcBef>
              <a:spcAft>
                <a:spcPct val="0"/>
              </a:spcAft>
              <a:buClrTx/>
              <a:buSzTx/>
              <a:buFontTx/>
              <a:buNone/>
              <a:tabLst/>
            </a:pPr>
            <a:r>
              <a:rPr lang="ja-JP" altLang="en-US" sz="11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定数の推移（年度当初時点）</a:t>
            </a:r>
            <a:endParaRPr kumimoji="0" lang="ja-JP" altLang="ja-JP" sz="8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graphicFrame>
        <p:nvGraphicFramePr>
          <p:cNvPr id="11" name="表 10">
            <a:extLst>
              <a:ext uri="{FF2B5EF4-FFF2-40B4-BE49-F238E27FC236}">
                <a16:creationId xmlns:a16="http://schemas.microsoft.com/office/drawing/2014/main" id="{F16D980A-CD2F-4B7A-AB50-C4A7547BA02E}"/>
              </a:ext>
            </a:extLst>
          </p:cNvPr>
          <p:cNvGraphicFramePr>
            <a:graphicFrameLocks noGrp="1"/>
          </p:cNvGraphicFramePr>
          <p:nvPr>
            <p:extLst>
              <p:ext uri="{D42A27DB-BD31-4B8C-83A1-F6EECF244321}">
                <p14:modId xmlns:p14="http://schemas.microsoft.com/office/powerpoint/2010/main" val="2426242951"/>
              </p:ext>
            </p:extLst>
          </p:nvPr>
        </p:nvGraphicFramePr>
        <p:xfrm>
          <a:off x="1323976" y="2661288"/>
          <a:ext cx="6343649" cy="649077"/>
        </p:xfrm>
        <a:graphic>
          <a:graphicData uri="http://schemas.openxmlformats.org/drawingml/2006/table">
            <a:tbl>
              <a:tblPr firstRow="1" firstCol="1" bandRow="1"/>
              <a:tblGrid>
                <a:gridCol w="906039">
                  <a:extLst>
                    <a:ext uri="{9D8B030D-6E8A-4147-A177-3AD203B41FA5}">
                      <a16:colId xmlns:a16="http://schemas.microsoft.com/office/drawing/2014/main" val="838022061"/>
                    </a:ext>
                  </a:extLst>
                </a:gridCol>
                <a:gridCol w="906039">
                  <a:extLst>
                    <a:ext uri="{9D8B030D-6E8A-4147-A177-3AD203B41FA5}">
                      <a16:colId xmlns:a16="http://schemas.microsoft.com/office/drawing/2014/main" val="3063061269"/>
                    </a:ext>
                  </a:extLst>
                </a:gridCol>
                <a:gridCol w="906039">
                  <a:extLst>
                    <a:ext uri="{9D8B030D-6E8A-4147-A177-3AD203B41FA5}">
                      <a16:colId xmlns:a16="http://schemas.microsoft.com/office/drawing/2014/main" val="4179849570"/>
                    </a:ext>
                  </a:extLst>
                </a:gridCol>
                <a:gridCol w="906727">
                  <a:extLst>
                    <a:ext uri="{9D8B030D-6E8A-4147-A177-3AD203B41FA5}">
                      <a16:colId xmlns:a16="http://schemas.microsoft.com/office/drawing/2014/main" val="3492876030"/>
                    </a:ext>
                  </a:extLst>
                </a:gridCol>
                <a:gridCol w="906039">
                  <a:extLst>
                    <a:ext uri="{9D8B030D-6E8A-4147-A177-3AD203B41FA5}">
                      <a16:colId xmlns:a16="http://schemas.microsoft.com/office/drawing/2014/main" val="584142168"/>
                    </a:ext>
                  </a:extLst>
                </a:gridCol>
                <a:gridCol w="906039">
                  <a:extLst>
                    <a:ext uri="{9D8B030D-6E8A-4147-A177-3AD203B41FA5}">
                      <a16:colId xmlns:a16="http://schemas.microsoft.com/office/drawing/2014/main" val="677727829"/>
                    </a:ext>
                  </a:extLst>
                </a:gridCol>
                <a:gridCol w="906727">
                  <a:extLst>
                    <a:ext uri="{9D8B030D-6E8A-4147-A177-3AD203B41FA5}">
                      <a16:colId xmlns:a16="http://schemas.microsoft.com/office/drawing/2014/main" val="3183704128"/>
                    </a:ext>
                  </a:extLst>
                </a:gridCol>
              </a:tblGrid>
              <a:tr h="216359">
                <a:tc>
                  <a:txBody>
                    <a:bodyPr/>
                    <a:lstStyle/>
                    <a:p>
                      <a:pP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令和元年度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令和２年度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令和３年度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令和４年度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令和５年度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令和６年度</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対元年度比</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5563917"/>
                  </a:ext>
                </a:extLst>
              </a:tr>
              <a:tr h="216359">
                <a:tc>
                  <a:txBody>
                    <a:bodyPr/>
                    <a:lstStyle/>
                    <a:p>
                      <a:pPr algn="r">
                        <a:lnSpc>
                          <a:spcPct val="107000"/>
                        </a:lnSpc>
                        <a:spcAft>
                          <a:spcPts val="0"/>
                        </a:spcAft>
                      </a:pPr>
                      <a:r>
                        <a:rPr lang="ja-JP" sz="1100" kern="100">
                          <a:effectLst/>
                          <a:latin typeface="Meiryo UI" panose="020B0604030504040204" pitchFamily="50" charset="-128"/>
                          <a:ea typeface="Meiryo UI" panose="020B0604030504040204" pitchFamily="50" charset="-128"/>
                          <a:cs typeface="Times New Roman" panose="02020603050405020304" pitchFamily="18" charset="0"/>
                        </a:rPr>
                        <a:t>４０７９</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a:effectLst/>
                          <a:latin typeface="Meiryo UI" panose="020B0604030504040204" pitchFamily="50" charset="-128"/>
                          <a:ea typeface="Meiryo UI" panose="020B0604030504040204" pitchFamily="50" charset="-128"/>
                          <a:cs typeface="Times New Roman" panose="02020603050405020304" pitchFamily="18" charset="0"/>
                        </a:rPr>
                        <a:t>４０９２</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a:effectLst/>
                          <a:latin typeface="Meiryo UI" panose="020B0604030504040204" pitchFamily="50" charset="-128"/>
                          <a:ea typeface="Meiryo UI" panose="020B0604030504040204" pitchFamily="50" charset="-128"/>
                          <a:cs typeface="Times New Roman" panose="02020603050405020304" pitchFamily="18" charset="0"/>
                        </a:rPr>
                        <a:t>４０９５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４１１０</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４１３</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７</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４１５</a:t>
                      </a:r>
                      <a:r>
                        <a:rPr lang="ja-JP" altLang="en-US" sz="1100" kern="100" dirty="0">
                          <a:effectLst/>
                          <a:latin typeface="Meiryo UI" panose="020B0604030504040204" pitchFamily="50" charset="-128"/>
                          <a:ea typeface="Meiryo UI" panose="020B0604030504040204" pitchFamily="50" charset="-128"/>
                          <a:cs typeface="Times New Roman" panose="02020603050405020304" pitchFamily="18" charset="0"/>
                        </a:rPr>
                        <a:t>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100" kern="100" dirty="0">
                          <a:effectLst/>
                          <a:latin typeface="Meiryo UI" panose="020B0604030504040204" pitchFamily="50" charset="-128"/>
                          <a:ea typeface="Meiryo UI" panose="020B0604030504040204" pitchFamily="50" charset="-128"/>
                          <a:cs typeface="Times New Roman" panose="02020603050405020304" pitchFamily="18" charset="0"/>
                        </a:rPr>
                        <a:t>77</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776319"/>
                  </a:ext>
                </a:extLst>
              </a:tr>
              <a:tr h="216359">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100" kern="100" dirty="0">
                          <a:effectLst/>
                          <a:latin typeface="Meiryo UI" panose="020B0604030504040204" pitchFamily="50" charset="-128"/>
                          <a:ea typeface="Meiryo UI" panose="020B0604030504040204" pitchFamily="50" charset="-128"/>
                          <a:cs typeface="Times New Roman" panose="02020603050405020304" pitchFamily="18" charset="0"/>
                        </a:rPr>
                        <a:t>13</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100" kern="100" dirty="0">
                          <a:effectLst/>
                          <a:latin typeface="Meiryo UI" panose="020B0604030504040204" pitchFamily="50" charset="-128"/>
                          <a:ea typeface="Meiryo UI" panose="020B0604030504040204" pitchFamily="50" charset="-128"/>
                          <a:cs typeface="Times New Roman" panose="02020603050405020304" pitchFamily="18" charset="0"/>
                        </a:rPr>
                        <a:t>3</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100" kern="100" dirty="0">
                          <a:effectLst/>
                          <a:latin typeface="Meiryo UI" panose="020B0604030504040204" pitchFamily="50" charset="-128"/>
                          <a:ea typeface="Meiryo UI" panose="020B0604030504040204" pitchFamily="50" charset="-128"/>
                          <a:cs typeface="Times New Roman" panose="02020603050405020304" pitchFamily="18" charset="0"/>
                        </a:rPr>
                        <a:t>15</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100" kern="100" dirty="0">
                          <a:effectLst/>
                          <a:latin typeface="Meiryo UI" panose="020B0604030504040204" pitchFamily="50" charset="-128"/>
                          <a:ea typeface="Meiryo UI" panose="020B0604030504040204" pitchFamily="50" charset="-128"/>
                          <a:cs typeface="Times New Roman" panose="02020603050405020304" pitchFamily="18" charset="0"/>
                        </a:rPr>
                        <a:t>27</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ja-JP" sz="11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en-US" sz="1100" kern="100" dirty="0">
                          <a:effectLst/>
                          <a:latin typeface="Meiryo UI" panose="020B0604030504040204" pitchFamily="50" charset="-128"/>
                          <a:ea typeface="Meiryo UI" panose="020B0604030504040204" pitchFamily="50" charset="-128"/>
                          <a:cs typeface="Times New Roman" panose="02020603050405020304" pitchFamily="18" charset="0"/>
                        </a:rPr>
                        <a:t>19</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264150740"/>
                  </a:ext>
                </a:extLst>
              </a:tr>
            </a:tbl>
          </a:graphicData>
        </a:graphic>
      </p:graphicFrame>
      <p:sp>
        <p:nvSpPr>
          <p:cNvPr id="28" name="テキスト ボックス 27">
            <a:extLst>
              <a:ext uri="{FF2B5EF4-FFF2-40B4-BE49-F238E27FC236}">
                <a16:creationId xmlns:a16="http://schemas.microsoft.com/office/drawing/2014/main" id="{80759847-6F35-467B-9CF0-2F400359DCF4}"/>
              </a:ext>
            </a:extLst>
          </p:cNvPr>
          <p:cNvSpPr txBox="1"/>
          <p:nvPr/>
        </p:nvSpPr>
        <p:spPr>
          <a:xfrm>
            <a:off x="85134" y="3489188"/>
            <a:ext cx="8973732" cy="492443"/>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② 改善方針・具体的な取組</a:t>
            </a:r>
            <a:endParaRPr kumimoji="1" lang="en-US" altLang="ja-JP" sz="14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上記の分析・検討の結果、以下の方針により取組を進める。</a:t>
            </a:r>
            <a:endParaRPr kumimoji="1" lang="en-US" altLang="ja-JP" sz="12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E1D9FD2A-3E91-44A0-9E0A-BF7B8A2937B4}"/>
              </a:ext>
            </a:extLst>
          </p:cNvPr>
          <p:cNvSpPr txBox="1"/>
          <p:nvPr/>
        </p:nvSpPr>
        <p:spPr>
          <a:xfrm>
            <a:off x="85134" y="981685"/>
            <a:ext cx="4142309" cy="307777"/>
          </a:xfrm>
          <a:prstGeom prst="rect">
            <a:avLst/>
          </a:prstGeom>
          <a:noFill/>
        </p:spPr>
        <p:txBody>
          <a:bodyPr wrap="square" rtlCol="0">
            <a:spAutoFit/>
          </a:bodyPr>
          <a:lstStyle/>
          <a:p>
            <a:r>
              <a:rPr kumimoji="1" lang="ja-JP" altLang="en-US" sz="1400" b="1" i="1" dirty="0">
                <a:latin typeface="Meiryo UI" panose="020B0604030504040204" pitchFamily="50" charset="-128"/>
                <a:ea typeface="Meiryo UI" panose="020B0604030504040204" pitchFamily="50" charset="-128"/>
              </a:rPr>
              <a:t>① </a:t>
            </a:r>
            <a:r>
              <a:rPr kumimoji="1" lang="ja-JP" altLang="en-US" sz="1400" b="1" dirty="0">
                <a:latin typeface="Meiryo UI" panose="020B0604030504040204" pitchFamily="50" charset="-128"/>
                <a:ea typeface="Meiryo UI" panose="020B0604030504040204" pitchFamily="50" charset="-128"/>
              </a:rPr>
              <a:t>現状分析・課題</a:t>
            </a:r>
            <a:endParaRPr kumimoji="1" lang="en-US" altLang="ja-JP" sz="1400"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08F84E4B-9694-4541-BFDB-468999A887D5}"/>
              </a:ext>
            </a:extLst>
          </p:cNvPr>
          <p:cNvSpPr txBox="1"/>
          <p:nvPr/>
        </p:nvSpPr>
        <p:spPr>
          <a:xfrm>
            <a:off x="85134" y="5204020"/>
            <a:ext cx="4360333"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③ 今後の取組スケジュール</a:t>
            </a:r>
            <a:endParaRPr kumimoji="1" lang="en-US" altLang="ja-JP" sz="1400"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A69FB33-82BF-4BE8-855C-491027617EBC}"/>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95</a:t>
            </a:r>
          </a:p>
        </p:txBody>
      </p:sp>
    </p:spTree>
    <p:extLst>
      <p:ext uri="{BB962C8B-B14F-4D97-AF65-F5344CB8AC3E}">
        <p14:creationId xmlns:p14="http://schemas.microsoft.com/office/powerpoint/2010/main" val="4192426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C84C6F34-F6E2-4E9F-A39E-B14C4067072F}"/>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dirty="0">
                <a:solidFill>
                  <a:srgbClr val="002D89"/>
                </a:solidFill>
                <a:latin typeface="Meiryo UI" panose="020B0604030504040204" pitchFamily="50" charset="-128"/>
                <a:ea typeface="Meiryo UI" panose="020B0604030504040204" pitchFamily="50" charset="-128"/>
              </a:rPr>
              <a:t>５．目標達成に向けた取組</a:t>
            </a:r>
          </a:p>
        </p:txBody>
      </p:sp>
      <p:sp>
        <p:nvSpPr>
          <p:cNvPr id="7" name="テキスト ボックス 6">
            <a:extLst>
              <a:ext uri="{FF2B5EF4-FFF2-40B4-BE49-F238E27FC236}">
                <a16:creationId xmlns:a16="http://schemas.microsoft.com/office/drawing/2014/main" id="{8CE9B63C-D717-E818-65F0-3F14A659703C}"/>
              </a:ext>
            </a:extLst>
          </p:cNvPr>
          <p:cNvSpPr txBox="1"/>
          <p:nvPr/>
        </p:nvSpPr>
        <p:spPr>
          <a:xfrm>
            <a:off x="85134" y="279930"/>
            <a:ext cx="9000000" cy="338554"/>
          </a:xfrm>
          <a:prstGeom prst="rect">
            <a:avLst/>
          </a:prstGeom>
          <a:solidFill>
            <a:srgbClr val="E0E0E0"/>
          </a:solidFill>
          <a:ln>
            <a:noFill/>
          </a:ln>
        </p:spPr>
        <p:txBody>
          <a:bodyPr wrap="square" rtlCol="0">
            <a:spAutoFit/>
          </a:bodyPr>
          <a:lstStyle/>
          <a:p>
            <a:r>
              <a:rPr lang="ja-JP" altLang="en-US" sz="1600" b="1">
                <a:latin typeface="Meiryo UI" panose="020B0604030504040204" pitchFamily="50" charset="-128"/>
                <a:ea typeface="Meiryo UI" panose="020B0604030504040204" pitchFamily="50" charset="-128"/>
              </a:rPr>
              <a:t>１）経営改革の方向性</a:t>
            </a:r>
          </a:p>
        </p:txBody>
      </p:sp>
      <p:sp>
        <p:nvSpPr>
          <p:cNvPr id="16" name="テキスト ボックス 15">
            <a:extLst>
              <a:ext uri="{FF2B5EF4-FFF2-40B4-BE49-F238E27FC236}">
                <a16:creationId xmlns:a16="http://schemas.microsoft.com/office/drawing/2014/main" id="{17E9DD31-F8DD-D12B-A255-7C9D961D027A}"/>
              </a:ext>
            </a:extLst>
          </p:cNvPr>
          <p:cNvSpPr txBox="1"/>
          <p:nvPr/>
        </p:nvSpPr>
        <p:spPr>
          <a:xfrm>
            <a:off x="85134" y="722919"/>
            <a:ext cx="4807918" cy="307777"/>
          </a:xfrm>
          <a:prstGeom prst="rect">
            <a:avLst/>
          </a:prstGeom>
          <a:noFill/>
          <a:ln>
            <a:noFill/>
          </a:ln>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Ⅶ</a:t>
            </a:r>
            <a:r>
              <a:rPr lang="ja-JP" altLang="en-US" sz="1400" b="1" dirty="0">
                <a:solidFill>
                  <a:srgbClr val="002D89"/>
                </a:solidFill>
                <a:latin typeface="Meiryo UI" panose="020B0604030504040204" pitchFamily="50" charset="-128"/>
                <a:ea typeface="Meiryo UI" panose="020B0604030504040204" pitchFamily="50" charset="-128"/>
              </a:rPr>
              <a:t> </a:t>
            </a:r>
            <a:r>
              <a:rPr lang="zh-TW" altLang="en-US" sz="1400" b="1" dirty="0">
                <a:solidFill>
                  <a:srgbClr val="002D89"/>
                </a:solidFill>
                <a:latin typeface="Meiryo UI" panose="020B0604030504040204" pitchFamily="50" charset="-128"/>
                <a:ea typeface="Meiryo UI" panose="020B0604030504040204" pitchFamily="50" charset="-128"/>
              </a:rPr>
              <a:t>改善取組目標</a:t>
            </a:r>
            <a:r>
              <a:rPr lang="ja-JP" altLang="en-US" sz="1400" b="1" dirty="0">
                <a:solidFill>
                  <a:srgbClr val="002D89"/>
                </a:solidFill>
                <a:latin typeface="Meiryo UI" panose="020B0604030504040204" pitchFamily="50" charset="-128"/>
                <a:ea typeface="Meiryo UI" panose="020B0604030504040204" pitchFamily="50" charset="-128"/>
              </a:rPr>
              <a:t>額のまとめ</a:t>
            </a:r>
          </a:p>
        </p:txBody>
      </p:sp>
      <p:sp>
        <p:nvSpPr>
          <p:cNvPr id="10" name="テキスト ボックス 9">
            <a:extLst>
              <a:ext uri="{FF2B5EF4-FFF2-40B4-BE49-F238E27FC236}">
                <a16:creationId xmlns:a16="http://schemas.microsoft.com/office/drawing/2014/main" id="{12F1B7E7-6F22-44C6-A316-AC4086681936}"/>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96</a:t>
            </a:r>
          </a:p>
        </p:txBody>
      </p:sp>
      <p:graphicFrame>
        <p:nvGraphicFramePr>
          <p:cNvPr id="15" name="表 14">
            <a:extLst>
              <a:ext uri="{FF2B5EF4-FFF2-40B4-BE49-F238E27FC236}">
                <a16:creationId xmlns:a16="http://schemas.microsoft.com/office/drawing/2014/main" id="{A6FEC193-D94F-4FFD-8CF8-CB0BD99F5875}"/>
              </a:ext>
            </a:extLst>
          </p:cNvPr>
          <p:cNvGraphicFramePr>
            <a:graphicFrameLocks noGrp="1"/>
          </p:cNvGraphicFramePr>
          <p:nvPr>
            <p:extLst>
              <p:ext uri="{D42A27DB-BD31-4B8C-83A1-F6EECF244321}">
                <p14:modId xmlns:p14="http://schemas.microsoft.com/office/powerpoint/2010/main" val="3643995706"/>
              </p:ext>
            </p:extLst>
          </p:nvPr>
        </p:nvGraphicFramePr>
        <p:xfrm>
          <a:off x="182880" y="4129758"/>
          <a:ext cx="8889122" cy="2468880"/>
        </p:xfrm>
        <a:graphic>
          <a:graphicData uri="http://schemas.openxmlformats.org/drawingml/2006/table">
            <a:tbl>
              <a:tblPr firstRow="1" bandRow="1">
                <a:tableStyleId>{5C22544A-7EE6-4342-B048-85BDC9FD1C3A}</a:tableStyleId>
              </a:tblPr>
              <a:tblGrid>
                <a:gridCol w="2754908">
                  <a:extLst>
                    <a:ext uri="{9D8B030D-6E8A-4147-A177-3AD203B41FA5}">
                      <a16:colId xmlns:a16="http://schemas.microsoft.com/office/drawing/2014/main" val="187129157"/>
                    </a:ext>
                  </a:extLst>
                </a:gridCol>
                <a:gridCol w="1022369">
                  <a:extLst>
                    <a:ext uri="{9D8B030D-6E8A-4147-A177-3AD203B41FA5}">
                      <a16:colId xmlns:a16="http://schemas.microsoft.com/office/drawing/2014/main" val="1911179531"/>
                    </a:ext>
                  </a:extLst>
                </a:gridCol>
                <a:gridCol w="1022369">
                  <a:extLst>
                    <a:ext uri="{9D8B030D-6E8A-4147-A177-3AD203B41FA5}">
                      <a16:colId xmlns:a16="http://schemas.microsoft.com/office/drawing/2014/main" val="18755372"/>
                    </a:ext>
                  </a:extLst>
                </a:gridCol>
                <a:gridCol w="1022369">
                  <a:extLst>
                    <a:ext uri="{9D8B030D-6E8A-4147-A177-3AD203B41FA5}">
                      <a16:colId xmlns:a16="http://schemas.microsoft.com/office/drawing/2014/main" val="1330942641"/>
                    </a:ext>
                  </a:extLst>
                </a:gridCol>
                <a:gridCol w="1022369">
                  <a:extLst>
                    <a:ext uri="{9D8B030D-6E8A-4147-A177-3AD203B41FA5}">
                      <a16:colId xmlns:a16="http://schemas.microsoft.com/office/drawing/2014/main" val="1910171987"/>
                    </a:ext>
                  </a:extLst>
                </a:gridCol>
                <a:gridCol w="1022369">
                  <a:extLst>
                    <a:ext uri="{9D8B030D-6E8A-4147-A177-3AD203B41FA5}">
                      <a16:colId xmlns:a16="http://schemas.microsoft.com/office/drawing/2014/main" val="2151350607"/>
                    </a:ext>
                  </a:extLst>
                </a:gridCol>
                <a:gridCol w="1022369">
                  <a:extLst>
                    <a:ext uri="{9D8B030D-6E8A-4147-A177-3AD203B41FA5}">
                      <a16:colId xmlns:a16="http://schemas.microsoft.com/office/drawing/2014/main" val="800543873"/>
                    </a:ext>
                  </a:extLst>
                </a:gridCol>
              </a:tblGrid>
              <a:tr h="211673">
                <a:tc>
                  <a:txBody>
                    <a:bodyPr/>
                    <a:lstStyle/>
                    <a:p>
                      <a:pPr algn="ct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R7</a:t>
                      </a:r>
                      <a:r>
                        <a:rPr kumimoji="1" lang="ja-JP" altLang="en-US" sz="1200" b="1" i="0" dirty="0">
                          <a:solidFill>
                            <a:schemeClr val="bg1"/>
                          </a:solidFill>
                          <a:latin typeface="Meiryo UI" panose="020B0604030504040204" pitchFamily="50" charset="-128"/>
                          <a:ea typeface="Meiryo UI" panose="020B0604030504040204" pitchFamily="50" charset="-128"/>
                        </a:rPr>
                        <a:t>下半期</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R8</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R9</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algn="ctr"/>
                      <a:r>
                        <a:rPr kumimoji="1" lang="en-US" altLang="ja-JP" sz="1200" b="1" i="0" dirty="0">
                          <a:solidFill>
                            <a:schemeClr val="bg1"/>
                          </a:solidFill>
                          <a:latin typeface="Meiryo UI" panose="020B0604030504040204" pitchFamily="50" charset="-128"/>
                          <a:ea typeface="Meiryo UI" panose="020B0604030504040204" pitchFamily="50" charset="-128"/>
                        </a:rPr>
                        <a:t>R10</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R11</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1" i="0" dirty="0">
                          <a:solidFill>
                            <a:schemeClr val="bg1"/>
                          </a:solidFill>
                          <a:latin typeface="Meiryo UI" panose="020B0604030504040204" pitchFamily="50" charset="-128"/>
                          <a:ea typeface="Meiryo UI" panose="020B0604030504040204" pitchFamily="50" charset="-128"/>
                        </a:rPr>
                        <a:t>R12</a:t>
                      </a:r>
                      <a:endParaRPr kumimoji="1" lang="ja-JP" altLang="en-US" sz="1200" b="1" i="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635001317"/>
                  </a:ext>
                </a:extLst>
              </a:tr>
              <a:tr h="211673">
                <a:tc>
                  <a:txBody>
                    <a:bodyPr/>
                    <a:lstStyle/>
                    <a:p>
                      <a:pPr algn="ctr"/>
                      <a:r>
                        <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rPr>
                        <a:t>急性期</a:t>
                      </a:r>
                      <a:r>
                        <a:rPr kumimoji="1" lang="en-US" altLang="ja-JP" sz="1200" b="1" i="0" dirty="0">
                          <a:solidFill>
                            <a:schemeClr val="tx1">
                              <a:lumMod val="75000"/>
                              <a:lumOff val="25000"/>
                            </a:schemeClr>
                          </a:solidFill>
                          <a:latin typeface="Meiryo UI" panose="020B0604030504040204" pitchFamily="50" charset="-128"/>
                          <a:ea typeface="Meiryo UI" panose="020B0604030504040204" pitchFamily="50" charset="-128"/>
                        </a:rPr>
                        <a:t>C</a:t>
                      </a:r>
                      <a:endPar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19,774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677,578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695,827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699,507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699,507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699,507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08714510"/>
                  </a:ext>
                </a:extLst>
              </a:tr>
              <a:tr h="211673">
                <a:tc>
                  <a:txBody>
                    <a:bodyPr/>
                    <a:lstStyle/>
                    <a:p>
                      <a:pPr algn="ctr"/>
                      <a:r>
                        <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rPr>
                        <a:t>はびきの</a:t>
                      </a:r>
                      <a:r>
                        <a:rPr kumimoji="1" lang="en-US" altLang="ja-JP" sz="1200" b="1" i="0" dirty="0">
                          <a:solidFill>
                            <a:schemeClr val="tx1">
                              <a:lumMod val="75000"/>
                              <a:lumOff val="25000"/>
                            </a:schemeClr>
                          </a:solidFill>
                          <a:latin typeface="Meiryo UI" panose="020B0604030504040204" pitchFamily="50" charset="-128"/>
                          <a:ea typeface="Meiryo UI" panose="020B0604030504040204" pitchFamily="50" charset="-128"/>
                        </a:rPr>
                        <a:t>C</a:t>
                      </a:r>
                      <a:endPar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74,183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445,025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538,525</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546,433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546,433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546,433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06982723"/>
                  </a:ext>
                </a:extLst>
              </a:tr>
              <a:tr h="211673">
                <a:tc>
                  <a:txBody>
                    <a:bodyPr/>
                    <a:lstStyle/>
                    <a:p>
                      <a:pPr algn="ctr"/>
                      <a:r>
                        <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rPr>
                        <a:t>精神</a:t>
                      </a:r>
                      <a:r>
                        <a:rPr kumimoji="1" lang="en-US" altLang="ja-JP" sz="1200" b="1" i="0" dirty="0">
                          <a:solidFill>
                            <a:schemeClr val="tx1">
                              <a:lumMod val="75000"/>
                              <a:lumOff val="25000"/>
                            </a:schemeClr>
                          </a:solidFill>
                          <a:latin typeface="Meiryo UI" panose="020B0604030504040204" pitchFamily="50" charset="-128"/>
                          <a:ea typeface="Meiryo UI" panose="020B0604030504040204" pitchFamily="50" charset="-128"/>
                        </a:rPr>
                        <a:t>C</a:t>
                      </a:r>
                      <a:endPar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13,328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101,210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160,440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219,100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219,100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219,100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86879889"/>
                  </a:ext>
                </a:extLst>
              </a:tr>
              <a:tr h="211673">
                <a:tc>
                  <a:txBody>
                    <a:bodyPr/>
                    <a:lstStyle/>
                    <a:p>
                      <a:pPr algn="ctr"/>
                      <a:r>
                        <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rPr>
                        <a:t>がん</a:t>
                      </a:r>
                      <a:r>
                        <a:rPr kumimoji="1" lang="en-US" altLang="ja-JP" sz="1200" b="1" i="0" dirty="0">
                          <a:solidFill>
                            <a:schemeClr val="tx1">
                              <a:lumMod val="75000"/>
                              <a:lumOff val="25000"/>
                            </a:schemeClr>
                          </a:solidFill>
                          <a:latin typeface="Meiryo UI" panose="020B0604030504040204" pitchFamily="50" charset="-128"/>
                          <a:ea typeface="Meiryo UI" panose="020B0604030504040204" pitchFamily="50" charset="-128"/>
                        </a:rPr>
                        <a:t>C</a:t>
                      </a:r>
                      <a:endPar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16,243</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733,476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757,601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01407669"/>
                  </a:ext>
                </a:extLst>
              </a:tr>
              <a:tr h="211673">
                <a:tc>
                  <a:txBody>
                    <a:bodyPr/>
                    <a:lstStyle/>
                    <a:p>
                      <a:pPr algn="ctr"/>
                      <a:r>
                        <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rPr>
                        <a:t>母子</a:t>
                      </a:r>
                      <a:r>
                        <a:rPr kumimoji="1" lang="en-US" altLang="ja-JP" sz="1200" b="1" i="0" dirty="0">
                          <a:solidFill>
                            <a:schemeClr val="tx1">
                              <a:lumMod val="75000"/>
                              <a:lumOff val="25000"/>
                            </a:schemeClr>
                          </a:solidFill>
                          <a:latin typeface="Meiryo UI" panose="020B0604030504040204" pitchFamily="50" charset="-128"/>
                          <a:ea typeface="Meiryo UI" panose="020B0604030504040204" pitchFamily="50" charset="-128"/>
                        </a:rPr>
                        <a:t>C</a:t>
                      </a:r>
                      <a:endPar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12,146</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45,848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55,048</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92036229"/>
                  </a:ext>
                </a:extLst>
              </a:tr>
              <a:tr h="211673">
                <a:tc>
                  <a:txBody>
                    <a:bodyPr/>
                    <a:lstStyle/>
                    <a:p>
                      <a:pPr algn="ctr"/>
                      <a:r>
                        <a:rPr kumimoji="1" lang="ja-JP" altLang="en-US" sz="1200" b="1" i="0" dirty="0">
                          <a:solidFill>
                            <a:schemeClr val="tx1">
                              <a:lumMod val="75000"/>
                              <a:lumOff val="25000"/>
                            </a:schemeClr>
                          </a:solidFill>
                          <a:latin typeface="Meiryo UI" panose="020B0604030504040204" pitchFamily="50" charset="-128"/>
                          <a:ea typeface="Meiryo UI" panose="020B0604030504040204" pitchFamily="50" charset="-128"/>
                        </a:rPr>
                        <a:t>本部</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254,000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458,000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458,000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458,000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rPr>
                        <a:t>458,000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458,000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0185489"/>
                  </a:ext>
                </a:extLst>
              </a:tr>
              <a:tr h="211673">
                <a:tc>
                  <a:txBody>
                    <a:bodyPr/>
                    <a:lstStyle/>
                    <a:p>
                      <a:pPr algn="ctr"/>
                      <a:r>
                        <a:rPr kumimoji="1" lang="ja-JP" altLang="en-US" sz="1200" b="1" i="0" dirty="0">
                          <a:solidFill>
                            <a:srgbClr val="0070C0"/>
                          </a:solidFill>
                          <a:latin typeface="Meiryo UI" panose="020B0604030504040204" pitchFamily="50" charset="-128"/>
                          <a:ea typeface="Meiryo UI" panose="020B0604030504040204" pitchFamily="50" charset="-128"/>
                        </a:rPr>
                        <a:t>法人全体</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389,674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2,461,137</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2,665,441</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2,735,689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a:solidFill>
                            <a:srgbClr val="000000"/>
                          </a:solidFill>
                          <a:effectLst/>
                          <a:latin typeface="Meiryo UI" panose="020B0604030504040204" pitchFamily="50" charset="-128"/>
                          <a:ea typeface="Meiryo UI" panose="020B0604030504040204" pitchFamily="50" charset="-128"/>
                        </a:rPr>
                        <a:t>2,735,689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tc>
                  <a:txBody>
                    <a:bodyPr/>
                    <a:lstStyle/>
                    <a:p>
                      <a:pPr algn="r" fontAlgn="ctr"/>
                      <a:r>
                        <a:rPr lang="en-US" altLang="ja-JP" sz="1100" b="1" i="0" u="none" strike="noStrike" dirty="0">
                          <a:solidFill>
                            <a:srgbClr val="000000"/>
                          </a:solidFill>
                          <a:effectLst/>
                          <a:latin typeface="Meiryo UI" panose="020B0604030504040204" pitchFamily="50" charset="-128"/>
                          <a:ea typeface="Meiryo UI" panose="020B0604030504040204" pitchFamily="50" charset="-128"/>
                        </a:rPr>
                        <a:t>2,735,689</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EBF4FC"/>
                    </a:solidFill>
                  </a:tcPr>
                </a:tc>
                <a:extLst>
                  <a:ext uri="{0D108BD9-81ED-4DB2-BD59-A6C34878D82A}">
                    <a16:rowId xmlns:a16="http://schemas.microsoft.com/office/drawing/2014/main" val="2201423395"/>
                  </a:ext>
                </a:extLst>
              </a:tr>
              <a:tr h="211673">
                <a:tc>
                  <a:txBody>
                    <a:bodyPr/>
                    <a:lstStyle/>
                    <a:p>
                      <a:pPr algn="ctr"/>
                      <a:r>
                        <a:rPr kumimoji="1" lang="ja-JP" altLang="en-US" sz="1200" b="0" i="0" dirty="0">
                          <a:solidFill>
                            <a:schemeClr val="tx1"/>
                          </a:solidFill>
                          <a:latin typeface="Meiryo UI" panose="020B0604030504040204" pitchFamily="50" charset="-128"/>
                          <a:ea typeface="Meiryo UI" panose="020B0604030504040204" pitchFamily="50" charset="-128"/>
                        </a:rPr>
                        <a:t>（参考）</a:t>
                      </a:r>
                      <a:r>
                        <a:rPr kumimoji="1" lang="en-US" altLang="ja-JP" sz="1200" b="0" i="0" dirty="0">
                          <a:solidFill>
                            <a:schemeClr val="tx1"/>
                          </a:solidFill>
                          <a:latin typeface="Meiryo UI" panose="020B0604030504040204" pitchFamily="50" charset="-128"/>
                          <a:ea typeface="Meiryo UI" panose="020B0604030504040204" pitchFamily="50" charset="-128"/>
                        </a:rPr>
                        <a:t>R7.10</a:t>
                      </a:r>
                      <a:r>
                        <a:rPr kumimoji="1" lang="ja-JP" altLang="en-US" sz="1200" b="0" i="0" dirty="0">
                          <a:solidFill>
                            <a:schemeClr val="tx1"/>
                          </a:solidFill>
                          <a:latin typeface="Meiryo UI" panose="020B0604030504040204" pitchFamily="50" charset="-128"/>
                          <a:ea typeface="Meiryo UI" panose="020B0604030504040204" pitchFamily="50" charset="-128"/>
                        </a:rPr>
                        <a:t>プラン策定時点</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4FC"/>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311,202</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4FC"/>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767,140</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4FC"/>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776,834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4FC"/>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780,514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4FC"/>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780,514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4FC"/>
                    </a:solidFill>
                  </a:tcPr>
                </a:tc>
                <a:tc>
                  <a:txBody>
                    <a:bodyPr/>
                    <a:lstStyle/>
                    <a:p>
                      <a:pPr algn="r" fontAlgn="ctr"/>
                      <a:r>
                        <a:rPr lang="en-US" altLang="ja-JP" sz="1100" b="0" i="0" u="none" strike="noStrike" dirty="0">
                          <a:solidFill>
                            <a:schemeClr val="tx1"/>
                          </a:solidFill>
                          <a:effectLst/>
                          <a:latin typeface="Meiryo UI" panose="020B0604030504040204" pitchFamily="50" charset="-128"/>
                          <a:ea typeface="Meiryo UI" panose="020B0604030504040204" pitchFamily="50" charset="-128"/>
                        </a:rPr>
                        <a:t>780,514</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BF4FC"/>
                    </a:solidFill>
                  </a:tcPr>
                </a:tc>
                <a:extLst>
                  <a:ext uri="{0D108BD9-81ED-4DB2-BD59-A6C34878D82A}">
                    <a16:rowId xmlns:a16="http://schemas.microsoft.com/office/drawing/2014/main" val="4153813103"/>
                  </a:ext>
                </a:extLst>
              </a:tr>
            </a:tbl>
          </a:graphicData>
        </a:graphic>
      </p:graphicFrame>
      <p:sp>
        <p:nvSpPr>
          <p:cNvPr id="17" name="テキスト ボックス 16">
            <a:extLst>
              <a:ext uri="{FF2B5EF4-FFF2-40B4-BE49-F238E27FC236}">
                <a16:creationId xmlns:a16="http://schemas.microsoft.com/office/drawing/2014/main" id="{17933A47-ACD4-4E7A-8C5B-D69EEBA2E84A}"/>
              </a:ext>
            </a:extLst>
          </p:cNvPr>
          <p:cNvSpPr txBox="1"/>
          <p:nvPr/>
        </p:nvSpPr>
        <p:spPr>
          <a:xfrm>
            <a:off x="128442" y="3870492"/>
            <a:ext cx="4882822" cy="276999"/>
          </a:xfrm>
          <a:prstGeom prst="rect">
            <a:avLst/>
          </a:prstGeom>
          <a:noFill/>
          <a:ln>
            <a:noFill/>
            <a:prstDash val="dash"/>
          </a:ln>
        </p:spPr>
        <p:txBody>
          <a:bodyPr wrap="square" rtlCol="0" anchor="ctr" anchorCtr="0">
            <a:spAutoFit/>
          </a:bodyPr>
          <a:lstStyle/>
          <a:p>
            <a:r>
              <a:rPr lang="ja-JP" altLang="en-US" sz="1200" b="1" dirty="0">
                <a:latin typeface="Meiryo UI" panose="020B0604030504040204" pitchFamily="50" charset="-128"/>
                <a:ea typeface="Meiryo UI" panose="020B0604030504040204" pitchFamily="50" charset="-128"/>
              </a:rPr>
              <a:t>◇ </a:t>
            </a:r>
            <a:r>
              <a:rPr lang="zh-TW" altLang="en-US" sz="1200" b="1" dirty="0">
                <a:latin typeface="Meiryo UI" panose="020B0604030504040204" pitchFamily="50" charset="-128"/>
                <a:ea typeface="Meiryo UI" panose="020B0604030504040204" pitchFamily="50" charset="-128"/>
              </a:rPr>
              <a:t>改善取組目標</a:t>
            </a:r>
            <a:r>
              <a:rPr lang="ja-JP" altLang="en-US" sz="1200" b="1" dirty="0">
                <a:latin typeface="Meiryo UI" panose="020B0604030504040204" pitchFamily="50" charset="-128"/>
                <a:ea typeface="Meiryo UI" panose="020B0604030504040204" pitchFamily="50" charset="-128"/>
              </a:rPr>
              <a:t>額計</a:t>
            </a:r>
          </a:p>
        </p:txBody>
      </p:sp>
      <p:sp>
        <p:nvSpPr>
          <p:cNvPr id="18" name="テキスト ボックス 17">
            <a:extLst>
              <a:ext uri="{FF2B5EF4-FFF2-40B4-BE49-F238E27FC236}">
                <a16:creationId xmlns:a16="http://schemas.microsoft.com/office/drawing/2014/main" id="{3B278B14-2219-4C70-8FE0-A5DA3E7B2EC2}"/>
              </a:ext>
            </a:extLst>
          </p:cNvPr>
          <p:cNvSpPr txBox="1"/>
          <p:nvPr/>
        </p:nvSpPr>
        <p:spPr>
          <a:xfrm>
            <a:off x="8028784" y="3904444"/>
            <a:ext cx="912547" cy="261610"/>
          </a:xfrm>
          <a:prstGeom prst="rect">
            <a:avLst/>
          </a:prstGeom>
          <a:noFill/>
          <a:ln>
            <a:noFill/>
            <a:prstDash val="dash"/>
          </a:ln>
        </p:spPr>
        <p:txBody>
          <a:bodyPr wrap="square" rtlCol="0" anchor="ctr" anchorCtr="0">
            <a:spAutoFit/>
          </a:bodyPr>
          <a:lstStyle/>
          <a:p>
            <a:r>
              <a:rPr lang="ja-JP" altLang="en-US" sz="1050" dirty="0">
                <a:latin typeface="Meiryo UI" panose="020B0604030504040204" pitchFamily="50" charset="-128"/>
                <a:ea typeface="Meiryo UI" panose="020B0604030504040204" pitchFamily="50" charset="-128"/>
              </a:rPr>
              <a:t>単位：千円</a:t>
            </a:r>
          </a:p>
        </p:txBody>
      </p:sp>
      <p:sp>
        <p:nvSpPr>
          <p:cNvPr id="22" name="テキスト ボックス 21">
            <a:extLst>
              <a:ext uri="{FF2B5EF4-FFF2-40B4-BE49-F238E27FC236}">
                <a16:creationId xmlns:a16="http://schemas.microsoft.com/office/drawing/2014/main" id="{2798E02A-9031-4F4C-BC86-3AA3FDD1F6AB}"/>
              </a:ext>
            </a:extLst>
          </p:cNvPr>
          <p:cNvSpPr txBox="1"/>
          <p:nvPr/>
        </p:nvSpPr>
        <p:spPr>
          <a:xfrm>
            <a:off x="72000" y="6572624"/>
            <a:ext cx="8495351"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zh-TW" altLang="en-US" sz="1200" dirty="0">
                <a:latin typeface="Meiryo UI" panose="020B0604030504040204" pitchFamily="50" charset="-128"/>
                <a:ea typeface="Meiryo UI" panose="020B0604030504040204" pitchFamily="50" charset="-128"/>
              </a:rPr>
              <a:t>改善取組目標</a:t>
            </a:r>
            <a:r>
              <a:rPr kumimoji="1" lang="ja-JP" altLang="en-US" sz="1200" dirty="0">
                <a:latin typeface="Meiryo UI" panose="020B0604030504040204" pitchFamily="50" charset="-128"/>
                <a:ea typeface="Meiryo UI" panose="020B0604030504040204" pitchFamily="50" charset="-128"/>
              </a:rPr>
              <a:t>額については、令和</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年度決算対比で施策毎の</a:t>
            </a:r>
            <a:r>
              <a:rPr kumimoji="1" lang="zh-TW" altLang="en-US" sz="1200" dirty="0">
                <a:latin typeface="Meiryo UI" panose="020B0604030504040204" pitchFamily="50" charset="-128"/>
                <a:ea typeface="Meiryo UI" panose="020B0604030504040204" pitchFamily="50" charset="-128"/>
              </a:rPr>
              <a:t>改善目標</a:t>
            </a:r>
            <a:r>
              <a:rPr kumimoji="1" lang="ja-JP" altLang="en-US" sz="1200" dirty="0">
                <a:latin typeface="Meiryo UI" panose="020B0604030504040204" pitchFamily="50" charset="-128"/>
                <a:ea typeface="Meiryo UI" panose="020B0604030504040204" pitchFamily="50" charset="-128"/>
              </a:rPr>
              <a:t>を算出</a:t>
            </a:r>
            <a:endParaRPr kumimoji="1" lang="en-US" altLang="ja-JP" sz="1200"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798806DE-820E-44F5-B9B8-78DB5842AEB0}"/>
              </a:ext>
            </a:extLst>
          </p:cNvPr>
          <p:cNvSpPr/>
          <p:nvPr/>
        </p:nvSpPr>
        <p:spPr>
          <a:xfrm>
            <a:off x="241732" y="1441726"/>
            <a:ext cx="1373797" cy="1123854"/>
          </a:xfrm>
          <a:prstGeom prst="rect">
            <a:avLst/>
          </a:prstGeom>
          <a:solidFill>
            <a:srgbClr val="0070C0">
              <a:alpha val="80000"/>
            </a:srgbClr>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収入の確保・</a:t>
            </a:r>
          </a:p>
          <a:p>
            <a:pPr algn="ctr"/>
            <a:r>
              <a:rPr lang="ja-JP" altLang="en-US" sz="1200" b="1" dirty="0">
                <a:solidFill>
                  <a:schemeClr val="bg1"/>
                </a:solidFill>
                <a:latin typeface="Meiryo UI" panose="020B0604030504040204" pitchFamily="50" charset="-128"/>
                <a:ea typeface="Meiryo UI" panose="020B0604030504040204" pitchFamily="50" charset="-128"/>
              </a:rPr>
              <a:t>生産性向上</a:t>
            </a:r>
          </a:p>
        </p:txBody>
      </p:sp>
      <p:sp>
        <p:nvSpPr>
          <p:cNvPr id="24" name="正方形/長方形 23">
            <a:extLst>
              <a:ext uri="{FF2B5EF4-FFF2-40B4-BE49-F238E27FC236}">
                <a16:creationId xmlns:a16="http://schemas.microsoft.com/office/drawing/2014/main" id="{5BD903CF-3B0E-4268-8FBA-C11D510986BF}"/>
              </a:ext>
            </a:extLst>
          </p:cNvPr>
          <p:cNvSpPr/>
          <p:nvPr/>
        </p:nvSpPr>
        <p:spPr>
          <a:xfrm>
            <a:off x="1809260" y="1441727"/>
            <a:ext cx="7262740" cy="1123853"/>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108000" rtlCol="0" anchor="ctr"/>
          <a:lstStyle/>
          <a:p>
            <a:pPr marL="171450" indent="-171450">
              <a:lnSpc>
                <a:spcPct val="110000"/>
              </a:lnSpc>
              <a:buFont typeface="Wingdings" panose="05000000000000000000" pitchFamily="2" charset="2"/>
              <a:buChar char="u"/>
            </a:pPr>
            <a:r>
              <a:rPr kumimoji="1" lang="ja-JP" altLang="en-US" sz="1200" spc="100" dirty="0">
                <a:solidFill>
                  <a:schemeClr val="tx1"/>
                </a:solidFill>
                <a:latin typeface="Meiryo UI" panose="020B0604030504040204" pitchFamily="50" charset="-128"/>
                <a:ea typeface="Meiryo UI" panose="020B0604030504040204" pitchFamily="50" charset="-128"/>
              </a:rPr>
              <a:t> 施設基準の新規取得や、リハビリ・薬剤指導の充実等による加算・診療報酬算定強化</a:t>
            </a:r>
            <a:endParaRPr kumimoji="1" lang="en-US" altLang="ja-JP" sz="1200" spc="100" dirty="0">
              <a:solidFill>
                <a:schemeClr val="tx1"/>
              </a:solidFill>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u"/>
            </a:pPr>
            <a:r>
              <a:rPr kumimoji="1" lang="ja-JP" altLang="en-US" sz="1200" spc="100" dirty="0">
                <a:solidFill>
                  <a:schemeClr val="tx1"/>
                </a:solidFill>
                <a:latin typeface="Meiryo UI" panose="020B0604030504040204" pitchFamily="50" charset="-128"/>
                <a:ea typeface="Meiryo UI" panose="020B0604030504040204" pitchFamily="50" charset="-128"/>
              </a:rPr>
              <a:t> 患者の状態に応じた適切なベッドコントロール、検査機器、手術室等の効率的な活用</a:t>
            </a:r>
          </a:p>
          <a:p>
            <a:pPr marL="171450" indent="-171450">
              <a:lnSpc>
                <a:spcPct val="110000"/>
              </a:lnSpc>
              <a:buFont typeface="Wingdings" panose="05000000000000000000" pitchFamily="2" charset="2"/>
              <a:buChar char="u"/>
            </a:pPr>
            <a:r>
              <a:rPr kumimoji="1" lang="ja-JP" altLang="en-US" sz="1200" spc="100" dirty="0">
                <a:solidFill>
                  <a:schemeClr val="tx1"/>
                </a:solidFill>
                <a:latin typeface="Meiryo UI" panose="020B0604030504040204" pitchFamily="50" charset="-128"/>
                <a:ea typeface="Meiryo UI" panose="020B0604030504040204" pitchFamily="50" charset="-128"/>
              </a:rPr>
              <a:t> 病床集約化等による機能強化と採算性向上、病床規模の最適化</a:t>
            </a:r>
            <a:endParaRPr kumimoji="1" lang="en-US" altLang="ja-JP" sz="1200" spc="100" dirty="0">
              <a:solidFill>
                <a:schemeClr val="tx1"/>
              </a:solidFill>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u"/>
            </a:pPr>
            <a:r>
              <a:rPr kumimoji="1" lang="ja-JP" altLang="en-US" sz="1200" spc="100" dirty="0">
                <a:solidFill>
                  <a:schemeClr val="tx1"/>
                </a:solidFill>
                <a:latin typeface="Meiryo UI" panose="020B0604030504040204" pitchFamily="50" charset="-128"/>
                <a:ea typeface="Meiryo UI" panose="020B0604030504040204" pitchFamily="50" charset="-128"/>
              </a:rPr>
              <a:t> 外来化学療法室の稼働向上、地域連携・救急受入体制の強化　　　　　　　　　　　　　　　　　　　等</a:t>
            </a:r>
            <a:endParaRPr kumimoji="1" lang="en-US" altLang="ja-JP" sz="1200" spc="100" dirty="0">
              <a:solidFill>
                <a:schemeClr val="tx1"/>
              </a:solidFill>
              <a:latin typeface="Meiryo UI" panose="020B0604030504040204" pitchFamily="50" charset="-128"/>
              <a:ea typeface="Meiryo UI" panose="020B0604030504040204" pitchFamily="50" charset="-128"/>
            </a:endParaRPr>
          </a:p>
        </p:txBody>
      </p:sp>
      <p:sp>
        <p:nvSpPr>
          <p:cNvPr id="25" name="正方形/長方形 24">
            <a:extLst>
              <a:ext uri="{FF2B5EF4-FFF2-40B4-BE49-F238E27FC236}">
                <a16:creationId xmlns:a16="http://schemas.microsoft.com/office/drawing/2014/main" id="{0E962E43-BE3A-4E2D-90F2-15306541BD54}"/>
              </a:ext>
            </a:extLst>
          </p:cNvPr>
          <p:cNvSpPr/>
          <p:nvPr/>
        </p:nvSpPr>
        <p:spPr>
          <a:xfrm>
            <a:off x="241732" y="2659011"/>
            <a:ext cx="1373797" cy="1173863"/>
          </a:xfrm>
          <a:prstGeom prst="rect">
            <a:avLst/>
          </a:prstGeom>
          <a:solidFill>
            <a:srgbClr val="C00000">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支出の抑制</a:t>
            </a:r>
          </a:p>
        </p:txBody>
      </p:sp>
      <p:sp>
        <p:nvSpPr>
          <p:cNvPr id="26" name="正方形/長方形 25">
            <a:extLst>
              <a:ext uri="{FF2B5EF4-FFF2-40B4-BE49-F238E27FC236}">
                <a16:creationId xmlns:a16="http://schemas.microsoft.com/office/drawing/2014/main" id="{AC515E5D-1076-41A9-AC41-26DA3AE36908}"/>
              </a:ext>
            </a:extLst>
          </p:cNvPr>
          <p:cNvSpPr/>
          <p:nvPr/>
        </p:nvSpPr>
        <p:spPr>
          <a:xfrm>
            <a:off x="1809260" y="2659012"/>
            <a:ext cx="7262740" cy="1173862"/>
          </a:xfrm>
          <a:prstGeom prst="rect">
            <a:avLst/>
          </a:prstGeom>
          <a:solidFill>
            <a:srgbClr val="C00000">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108000" rtlCol="0" anchor="ctr"/>
          <a:lstStyle/>
          <a:p>
            <a:pPr>
              <a:lnSpc>
                <a:spcPct val="110000"/>
              </a:lnSpc>
            </a:pPr>
            <a:r>
              <a:rPr kumimoji="1" lang="ja-JP" altLang="en-US" sz="1200" spc="100" dirty="0">
                <a:solidFill>
                  <a:schemeClr val="tx1"/>
                </a:solidFill>
                <a:latin typeface="Meiryo UI" panose="020B0604030504040204" pitchFamily="50" charset="-128"/>
                <a:ea typeface="Meiryo UI" panose="020B0604030504040204" pitchFamily="50" charset="-128"/>
              </a:rPr>
              <a:t> </a:t>
            </a:r>
            <a:endParaRPr kumimoji="1" lang="en-US" altLang="ja-JP" sz="1200" spc="100" dirty="0">
              <a:solidFill>
                <a:schemeClr val="tx1"/>
              </a:solidFill>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u"/>
            </a:pPr>
            <a:r>
              <a:rPr kumimoji="1" lang="ja-JP" altLang="en-US" sz="1200" spc="100" dirty="0">
                <a:solidFill>
                  <a:schemeClr val="tx1"/>
                </a:solidFill>
                <a:latin typeface="Meiryo UI" panose="020B0604030504040204" pitchFamily="50" charset="-128"/>
                <a:ea typeface="Meiryo UI" panose="020B0604030504040204" pitchFamily="50" charset="-128"/>
              </a:rPr>
              <a:t>材料費・委託費のベンチマーク分析、経年比較による費用低減余地の分析を通じたコストの適正化</a:t>
            </a:r>
            <a:endParaRPr kumimoji="1" lang="en-US" altLang="ja-JP" sz="1200" spc="100" dirty="0">
              <a:solidFill>
                <a:schemeClr val="tx1"/>
              </a:solidFill>
              <a:latin typeface="Meiryo UI" panose="020B0604030504040204" pitchFamily="50" charset="-128"/>
              <a:ea typeface="Meiryo UI" panose="020B0604030504040204" pitchFamily="50" charset="-128"/>
            </a:endParaRPr>
          </a:p>
          <a:p>
            <a:pPr marL="171450" indent="-171450">
              <a:lnSpc>
                <a:spcPct val="110000"/>
              </a:lnSpc>
              <a:buFont typeface="Wingdings" panose="05000000000000000000" pitchFamily="2" charset="2"/>
              <a:buChar char="u"/>
            </a:pPr>
            <a:r>
              <a:rPr kumimoji="1" lang="en-US" altLang="ja-JP" sz="1200" spc="100" dirty="0">
                <a:solidFill>
                  <a:schemeClr val="tx1"/>
                </a:solidFill>
                <a:latin typeface="Meiryo UI" panose="020B0604030504040204" pitchFamily="50" charset="-128"/>
                <a:ea typeface="Meiryo UI" panose="020B0604030504040204" pitchFamily="50" charset="-128"/>
              </a:rPr>
              <a:t> SPD※</a:t>
            </a:r>
            <a:r>
              <a:rPr kumimoji="1" lang="ja-JP" altLang="en-US" sz="1200" spc="100" dirty="0">
                <a:solidFill>
                  <a:schemeClr val="tx1"/>
                </a:solidFill>
                <a:latin typeface="Meiryo UI" panose="020B0604030504040204" pitchFamily="50" charset="-128"/>
                <a:ea typeface="Meiryo UI" panose="020B0604030504040204" pitchFamily="50" charset="-128"/>
              </a:rPr>
              <a:t>による価格交渉を通じた医薬品、診療材料などの費用抑制</a:t>
            </a:r>
            <a:endParaRPr kumimoji="1" lang="en-US" altLang="ja-JP" sz="1200" spc="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en-US" altLang="ja-JP" sz="1050" spc="100" dirty="0">
                <a:solidFill>
                  <a:schemeClr val="tx1"/>
                </a:solidFill>
                <a:latin typeface="Meiryo UI" panose="020B0604030504040204" pitchFamily="50" charset="-128"/>
                <a:ea typeface="Meiryo UI" panose="020B0604030504040204" pitchFamily="50" charset="-128"/>
              </a:rPr>
              <a:t>          ※Supply Processing and Distribution </a:t>
            </a:r>
            <a:r>
              <a:rPr kumimoji="1" lang="ja-JP" altLang="en-US" sz="1050" spc="100" dirty="0">
                <a:solidFill>
                  <a:schemeClr val="tx1"/>
                </a:solidFill>
                <a:latin typeface="Meiryo UI" panose="020B0604030504040204" pitchFamily="50" charset="-128"/>
                <a:ea typeface="Meiryo UI" panose="020B0604030504040204" pitchFamily="50" charset="-128"/>
              </a:rPr>
              <a:t>の略。医療材料の調達・売買を含む外部委託業務　</a:t>
            </a:r>
            <a:endParaRPr kumimoji="1" lang="en-US" altLang="ja-JP" sz="1050" spc="100" dirty="0">
              <a:solidFill>
                <a:schemeClr val="tx1"/>
              </a:solidFill>
              <a:latin typeface="Meiryo UI" panose="020B0604030504040204" pitchFamily="50" charset="-128"/>
              <a:ea typeface="Meiryo UI" panose="020B0604030504040204" pitchFamily="50" charset="-128"/>
            </a:endParaRPr>
          </a:p>
          <a:p>
            <a:pPr>
              <a:lnSpc>
                <a:spcPct val="110000"/>
              </a:lnSpc>
            </a:pPr>
            <a:r>
              <a:rPr kumimoji="1" lang="ja-JP" altLang="en-US" sz="1050" spc="100" dirty="0">
                <a:solidFill>
                  <a:schemeClr val="tx1"/>
                </a:solidFill>
                <a:latin typeface="Meiryo UI" panose="020B0604030504040204" pitchFamily="50" charset="-128"/>
                <a:ea typeface="Meiryo UI" panose="020B0604030504040204" pitchFamily="50" charset="-128"/>
              </a:rPr>
              <a:t>　　　　　　　　　　　　　　　　　　　　　　　　　　　　　　　　　　　　　　　　　　　　　　　　　　　　　　　　　　　　　　　　　　等</a:t>
            </a:r>
          </a:p>
        </p:txBody>
      </p:sp>
      <p:sp>
        <p:nvSpPr>
          <p:cNvPr id="27" name="テキスト ボックス 26">
            <a:extLst>
              <a:ext uri="{FF2B5EF4-FFF2-40B4-BE49-F238E27FC236}">
                <a16:creationId xmlns:a16="http://schemas.microsoft.com/office/drawing/2014/main" id="{4636A982-9E0E-4CE1-92E2-4356CDD49604}"/>
              </a:ext>
            </a:extLst>
          </p:cNvPr>
          <p:cNvSpPr txBox="1"/>
          <p:nvPr/>
        </p:nvSpPr>
        <p:spPr>
          <a:xfrm>
            <a:off x="72000" y="958249"/>
            <a:ext cx="9000000" cy="738664"/>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●経営改善に向けた取組の協議・検討が完了したものについては、随時実行に移しており、早期の改善取組目標の実現を </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目指し、取組を推進。</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4936262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B7A3FD5-44E2-4A4D-8ACC-9F79C3D14E7C}"/>
              </a:ext>
            </a:extLst>
          </p:cNvPr>
          <p:cNvSpPr txBox="1"/>
          <p:nvPr/>
        </p:nvSpPr>
        <p:spPr>
          <a:xfrm>
            <a:off x="72000" y="289705"/>
            <a:ext cx="9000000" cy="338554"/>
          </a:xfrm>
          <a:prstGeom prst="rect">
            <a:avLst/>
          </a:prstGeom>
          <a:solidFill>
            <a:srgbClr val="E0E0E0"/>
          </a:solid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２）運営費負担金等のあり方の見直し</a:t>
            </a:r>
          </a:p>
        </p:txBody>
      </p:sp>
      <p:sp>
        <p:nvSpPr>
          <p:cNvPr id="8" name="テキスト ボックス 7">
            <a:extLst>
              <a:ext uri="{FF2B5EF4-FFF2-40B4-BE49-F238E27FC236}">
                <a16:creationId xmlns:a16="http://schemas.microsoft.com/office/drawing/2014/main" id="{6F6C3DCE-2EF0-4E4B-A924-793774CBB4A7}"/>
              </a:ext>
            </a:extLst>
          </p:cNvPr>
          <p:cNvSpPr txBox="1"/>
          <p:nvPr/>
        </p:nvSpPr>
        <p:spPr>
          <a:xfrm>
            <a:off x="0" y="0"/>
            <a:ext cx="9144000" cy="276999"/>
          </a:xfrm>
          <a:prstGeom prst="rect">
            <a:avLst/>
          </a:prstGeom>
          <a:noFill/>
          <a:ln>
            <a:noFill/>
          </a:ln>
        </p:spPr>
        <p:txBody>
          <a:bodyPr wrap="square" rtlCol="0">
            <a:spAutoFit/>
          </a:bodyPr>
          <a:lstStyle/>
          <a:p>
            <a:pPr algn="r"/>
            <a:r>
              <a:rPr lang="ja-JP" altLang="en-US" sz="1200" b="1">
                <a:solidFill>
                  <a:srgbClr val="002D89"/>
                </a:solidFill>
                <a:latin typeface="Meiryo UI" panose="020B0604030504040204" pitchFamily="50" charset="-128"/>
                <a:ea typeface="Meiryo UI" panose="020B0604030504040204" pitchFamily="50" charset="-128"/>
              </a:rPr>
              <a:t>５．目標達成に向けた取組</a:t>
            </a:r>
            <a:endParaRPr lang="en-US" altLang="ja-JP" sz="1200" b="1">
              <a:solidFill>
                <a:srgbClr val="002D89"/>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8D31085-60DA-4247-AB88-0C6787DC57B6}"/>
              </a:ext>
            </a:extLst>
          </p:cNvPr>
          <p:cNvSpPr txBox="1"/>
          <p:nvPr/>
        </p:nvSpPr>
        <p:spPr>
          <a:xfrm>
            <a:off x="72000" y="633345"/>
            <a:ext cx="5917320" cy="307777"/>
          </a:xfrm>
          <a:prstGeom prst="rect">
            <a:avLst/>
          </a:prstGeom>
          <a:noFill/>
        </p:spPr>
        <p:txBody>
          <a:bodyPr wrap="square" rtlCol="0">
            <a:spAutoFit/>
          </a:bodyPr>
          <a:lstStyle/>
          <a:p>
            <a:r>
              <a:rPr lang="en-US" altLang="ja-JP" sz="1400" b="1" dirty="0">
                <a:solidFill>
                  <a:srgbClr val="002D89"/>
                </a:solidFill>
                <a:latin typeface="Meiryo UI" panose="020B0604030504040204" pitchFamily="50" charset="-128"/>
                <a:ea typeface="Meiryo UI" panose="020B0604030504040204" pitchFamily="50" charset="-128"/>
              </a:rPr>
              <a:t>Ⅰ</a:t>
            </a:r>
            <a:r>
              <a:rPr lang="ja-JP" altLang="en-US" sz="1400" b="1" dirty="0">
                <a:solidFill>
                  <a:srgbClr val="002D89"/>
                </a:solidFill>
                <a:latin typeface="Meiryo UI" panose="020B0604030504040204" pitchFamily="50" charset="-128"/>
                <a:ea typeface="Meiryo UI" panose="020B0604030504040204" pitchFamily="50" charset="-128"/>
              </a:rPr>
              <a:t> 運営費負担金の現状</a:t>
            </a:r>
          </a:p>
        </p:txBody>
      </p:sp>
      <p:sp>
        <p:nvSpPr>
          <p:cNvPr id="16" name="テキスト ボックス 15">
            <a:extLst>
              <a:ext uri="{FF2B5EF4-FFF2-40B4-BE49-F238E27FC236}">
                <a16:creationId xmlns:a16="http://schemas.microsoft.com/office/drawing/2014/main" id="{A070D734-460E-4855-9CEB-9905E3DC33F0}"/>
              </a:ext>
            </a:extLst>
          </p:cNvPr>
          <p:cNvSpPr txBox="1"/>
          <p:nvPr/>
        </p:nvSpPr>
        <p:spPr>
          <a:xfrm>
            <a:off x="146378" y="924808"/>
            <a:ext cx="8925622" cy="1384995"/>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　運営費負担金（元利償還負担金を除く）は、独法化直前の平成</a:t>
            </a:r>
            <a:r>
              <a:rPr kumimoji="1" lang="en-US" altLang="ja-JP" sz="1400" dirty="0">
                <a:latin typeface="Meiryo UI" panose="020B0604030504040204" pitchFamily="50" charset="-128"/>
                <a:ea typeface="Meiryo UI" panose="020B0604030504040204" pitchFamily="50" charset="-128"/>
              </a:rPr>
              <a:t>17</a:t>
            </a:r>
            <a:r>
              <a:rPr kumimoji="1" lang="ja-JP" altLang="en-US" sz="1400" dirty="0">
                <a:latin typeface="Meiryo UI" panose="020B0604030504040204" pitchFamily="50" charset="-128"/>
                <a:ea typeface="Meiryo UI" panose="020B0604030504040204" pitchFamily="50" charset="-128"/>
              </a:rPr>
              <a:t>年度の約</a:t>
            </a:r>
            <a:r>
              <a:rPr kumimoji="1" lang="en-US" altLang="ja-JP" sz="1400" dirty="0">
                <a:latin typeface="Meiryo UI" panose="020B0604030504040204" pitchFamily="50" charset="-128"/>
                <a:ea typeface="Meiryo UI" panose="020B0604030504040204" pitchFamily="50" charset="-128"/>
              </a:rPr>
              <a:t>124</a:t>
            </a:r>
            <a:r>
              <a:rPr kumimoji="1" lang="ja-JP" altLang="en-US" sz="1400" dirty="0">
                <a:latin typeface="Meiryo UI" panose="020B0604030504040204" pitchFamily="50" charset="-128"/>
                <a:ea typeface="Meiryo UI" panose="020B0604030504040204" pitchFamily="50" charset="-128"/>
              </a:rPr>
              <a:t>億円から、機構の経営努力等によ</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り、令和６年度には約</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億円に削減した。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一方、運営費負担金等の収益を除く修正医業収支比率は設立以降増加傾向にあり、他の地独法人との比較において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も、本業ベースでは効率的な運営を行っているが、令和６年度の経常損失は約</a:t>
            </a:r>
            <a:r>
              <a:rPr kumimoji="1" lang="en-US" altLang="ja-JP" sz="1400" dirty="0">
                <a:latin typeface="Meiryo UI" panose="020B0604030504040204" pitchFamily="50" charset="-128"/>
                <a:ea typeface="Meiryo UI" panose="020B0604030504040204" pitchFamily="50" charset="-128"/>
              </a:rPr>
              <a:t>71</a:t>
            </a:r>
            <a:r>
              <a:rPr kumimoji="1" lang="ja-JP" altLang="en-US" sz="1400" dirty="0">
                <a:latin typeface="Meiryo UI" panose="020B0604030504040204" pitchFamily="50" charset="-128"/>
                <a:ea typeface="Meiryo UI" panose="020B0604030504040204" pitchFamily="50" charset="-128"/>
              </a:rPr>
              <a:t>億円となっている。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経常損失の拡大は、診療報酬制度上の課題のほか、中期計画期間毎に設定した運営費負担金が人件費・物価高騰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に対応できていないなど運営費負担金による影響も大きいと考えられる。</a:t>
            </a:r>
            <a:endParaRPr kumimoji="1" lang="en-US" altLang="ja-JP" sz="14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95ACE026-C188-4F7C-BDC0-F2CB7DD80AFD}"/>
              </a:ext>
            </a:extLst>
          </p:cNvPr>
          <p:cNvSpPr txBox="1"/>
          <p:nvPr/>
        </p:nvSpPr>
        <p:spPr>
          <a:xfrm>
            <a:off x="146378" y="2367558"/>
            <a:ext cx="4882822" cy="276999"/>
          </a:xfrm>
          <a:prstGeom prst="rect">
            <a:avLst/>
          </a:prstGeom>
          <a:noFill/>
          <a:ln>
            <a:noFill/>
            <a:prstDash val="dash"/>
          </a:ln>
        </p:spPr>
        <p:txBody>
          <a:bodyPr wrap="square" rtlCol="0" anchor="ctr" anchorCtr="0">
            <a:spAutoFit/>
          </a:bodyPr>
          <a:lstStyle/>
          <a:p>
            <a:r>
              <a:rPr lang="ja-JP" altLang="en-US" sz="1200" dirty="0">
                <a:latin typeface="Meiryo UI" panose="020B0604030504040204" pitchFamily="50" charset="-128"/>
                <a:ea typeface="Meiryo UI" panose="020B0604030504040204" pitchFamily="50" charset="-128"/>
              </a:rPr>
              <a:t>◇ 運営費負担金、経常損益及び医業収支比率の推移</a:t>
            </a:r>
          </a:p>
        </p:txBody>
      </p:sp>
      <p:sp>
        <p:nvSpPr>
          <p:cNvPr id="27" name="テキスト ボックス 26">
            <a:extLst>
              <a:ext uri="{FF2B5EF4-FFF2-40B4-BE49-F238E27FC236}">
                <a16:creationId xmlns:a16="http://schemas.microsoft.com/office/drawing/2014/main" id="{11569D33-513C-4934-BF56-E057DFE0DD69}"/>
              </a:ext>
            </a:extLst>
          </p:cNvPr>
          <p:cNvSpPr txBox="1"/>
          <p:nvPr/>
        </p:nvSpPr>
        <p:spPr>
          <a:xfrm>
            <a:off x="302720" y="6218946"/>
            <a:ext cx="2489330" cy="369332"/>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出典</a:t>
            </a:r>
            <a:r>
              <a:rPr kumimoji="1" lang="ja-JP" altLang="en-US" sz="900" dirty="0">
                <a:latin typeface="Meiryo UI" panose="020B0604030504040204" pitchFamily="50" charset="-128"/>
                <a:ea typeface="Meiryo UI" panose="020B0604030504040204" pitchFamily="50" charset="-128"/>
                <a:sym typeface="Wingdings" panose="05000000000000000000" pitchFamily="2" charset="2"/>
              </a:rPr>
              <a:t>：（地独</a:t>
            </a:r>
            <a:r>
              <a:rPr kumimoji="1" lang="ja-JP" altLang="en-US" sz="900" dirty="0">
                <a:latin typeface="Meiryo UI" panose="020B0604030504040204" pitchFamily="50" charset="-128"/>
                <a:ea typeface="Meiryo UI" panose="020B0604030504040204" pitchFamily="50" charset="-128"/>
              </a:rPr>
              <a:t>）大阪府立病院機構財務諸表</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運営費負担金額は府当初予算額</a:t>
            </a:r>
            <a:endParaRPr kumimoji="1" lang="en-US" altLang="ja-JP" sz="9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3BBB3216-271C-4E44-9954-6BAC579C97A7}"/>
              </a:ext>
            </a:extLst>
          </p:cNvPr>
          <p:cNvSpPr txBox="1"/>
          <p:nvPr/>
        </p:nvSpPr>
        <p:spPr>
          <a:xfrm>
            <a:off x="6114046" y="2397294"/>
            <a:ext cx="3029954" cy="430887"/>
          </a:xfrm>
          <a:prstGeom prst="rect">
            <a:avLst/>
          </a:prstGeom>
          <a:noFill/>
          <a:ln>
            <a:noFill/>
            <a:prstDash val="dash"/>
          </a:ln>
        </p:spPr>
        <p:txBody>
          <a:bodyPr wrap="square" rtlCol="0" anchor="ctr" anchorCtr="0">
            <a:spAutoFit/>
          </a:bodyPr>
          <a:lstStyle/>
          <a:p>
            <a:r>
              <a:rPr lang="ja-JP" altLang="en-US" sz="1100" dirty="0">
                <a:latin typeface="Meiryo UI" panose="020B0604030504040204" pitchFamily="50" charset="-128"/>
                <a:ea typeface="Meiryo UI" panose="020B0604030504040204" pitchFamily="50" charset="-128"/>
              </a:rPr>
              <a:t>◇</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参考</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政令指定都市所在の都道府県が設置</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する地方独立行政法人の負担金比較</a:t>
            </a:r>
            <a:endParaRPr lang="en-US" altLang="ja-JP" sz="1100" dirty="0">
              <a:latin typeface="Meiryo UI" panose="020B0604030504040204" pitchFamily="50" charset="-128"/>
              <a:ea typeface="Meiryo UI" panose="020B0604030504040204" pitchFamily="50" charset="-128"/>
            </a:endParaRPr>
          </a:p>
        </p:txBody>
      </p:sp>
      <p:graphicFrame>
        <p:nvGraphicFramePr>
          <p:cNvPr id="32" name="表 31">
            <a:extLst>
              <a:ext uri="{FF2B5EF4-FFF2-40B4-BE49-F238E27FC236}">
                <a16:creationId xmlns:a16="http://schemas.microsoft.com/office/drawing/2014/main" id="{C14FE4CA-651A-4884-8CCC-FDF88F939CA4}"/>
              </a:ext>
            </a:extLst>
          </p:cNvPr>
          <p:cNvGraphicFramePr>
            <a:graphicFrameLocks noGrp="1"/>
          </p:cNvGraphicFramePr>
          <p:nvPr>
            <p:extLst>
              <p:ext uri="{D42A27DB-BD31-4B8C-83A1-F6EECF244321}">
                <p14:modId xmlns:p14="http://schemas.microsoft.com/office/powerpoint/2010/main" val="3549804618"/>
              </p:ext>
            </p:extLst>
          </p:nvPr>
        </p:nvGraphicFramePr>
        <p:xfrm>
          <a:off x="6266181" y="2816612"/>
          <a:ext cx="2731443" cy="1261887"/>
        </p:xfrm>
        <a:graphic>
          <a:graphicData uri="http://schemas.openxmlformats.org/drawingml/2006/table">
            <a:tbl>
              <a:tblPr>
                <a:tableStyleId>{5C22544A-7EE6-4342-B048-85BDC9FD1C3A}</a:tableStyleId>
              </a:tblPr>
              <a:tblGrid>
                <a:gridCol w="1157679">
                  <a:extLst>
                    <a:ext uri="{9D8B030D-6E8A-4147-A177-3AD203B41FA5}">
                      <a16:colId xmlns:a16="http://schemas.microsoft.com/office/drawing/2014/main" val="911003048"/>
                    </a:ext>
                  </a:extLst>
                </a:gridCol>
                <a:gridCol w="786882">
                  <a:extLst>
                    <a:ext uri="{9D8B030D-6E8A-4147-A177-3AD203B41FA5}">
                      <a16:colId xmlns:a16="http://schemas.microsoft.com/office/drawing/2014/main" val="1287129188"/>
                    </a:ext>
                  </a:extLst>
                </a:gridCol>
                <a:gridCol w="786882">
                  <a:extLst>
                    <a:ext uri="{9D8B030D-6E8A-4147-A177-3AD203B41FA5}">
                      <a16:colId xmlns:a16="http://schemas.microsoft.com/office/drawing/2014/main" val="1764680854"/>
                    </a:ext>
                  </a:extLst>
                </a:gridCol>
              </a:tblGrid>
              <a:tr h="420629">
                <a:tc>
                  <a:txBody>
                    <a:bodyPr/>
                    <a:lstStyle/>
                    <a:p>
                      <a:pPr algn="l" fontAlgn="b"/>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ctr"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rPr>
                        <a:t>全国平均</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ctr"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rPr>
                        <a:t>大阪府</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extLst>
                  <a:ext uri="{0D108BD9-81ED-4DB2-BD59-A6C34878D82A}">
                    <a16:rowId xmlns:a16="http://schemas.microsoft.com/office/drawing/2014/main" val="3096262651"/>
                  </a:ext>
                </a:extLst>
              </a:tr>
              <a:tr h="420629">
                <a:tc>
                  <a:txBody>
                    <a:bodyPr/>
                    <a:lstStyle/>
                    <a:p>
                      <a:pPr algn="ctr" fontAlgn="b"/>
                      <a:r>
                        <a:rPr lang="ja-JP" altLang="en-US" sz="1100" b="1" u="none" strike="noStrike" dirty="0">
                          <a:solidFill>
                            <a:schemeClr val="bg1"/>
                          </a:solidFill>
                          <a:effectLst/>
                          <a:latin typeface="Meiryo UI" panose="020B0604030504040204" pitchFamily="50" charset="-128"/>
                          <a:ea typeface="Meiryo UI" panose="020B0604030504040204" pitchFamily="50" charset="-128"/>
                        </a:rPr>
                        <a:t>１床あたり</a:t>
                      </a:r>
                      <a:r>
                        <a:rPr lang="ja-JP" altLang="en-US" sz="1000" b="0" u="none" strike="noStrike" dirty="0">
                          <a:solidFill>
                            <a:schemeClr val="bg1"/>
                          </a:solidFill>
                          <a:effectLst/>
                          <a:latin typeface="Meiryo UI" panose="020B0604030504040204" pitchFamily="50" charset="-128"/>
                          <a:ea typeface="Meiryo UI" panose="020B0604030504040204" pitchFamily="50" charset="-128"/>
                        </a:rPr>
                        <a:t>（千円）</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6,686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2,878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3227956198"/>
                  </a:ext>
                </a:extLst>
              </a:tr>
              <a:tr h="420629">
                <a:tc>
                  <a:txBody>
                    <a:bodyPr/>
                    <a:lstStyle/>
                    <a:p>
                      <a:pPr algn="ctr" fontAlgn="b"/>
                      <a:r>
                        <a:rPr lang="ja-JP" altLang="en-US" sz="1100" b="1" u="none" strike="noStrike" dirty="0">
                          <a:solidFill>
                            <a:schemeClr val="bg1"/>
                          </a:solidFill>
                          <a:effectLst/>
                          <a:latin typeface="Meiryo UI" panose="020B0604030504040204" pitchFamily="50" charset="-128"/>
                          <a:ea typeface="Meiryo UI" panose="020B0604030504040204" pitchFamily="50" charset="-128"/>
                        </a:rPr>
                        <a:t>対医業収益比</a:t>
                      </a:r>
                      <a:r>
                        <a:rPr lang="ja-JP" altLang="en-US" sz="1000" b="0" u="none" strike="noStrike" dirty="0">
                          <a:solidFill>
                            <a:schemeClr val="bg1"/>
                          </a:solidFill>
                          <a:effectLst/>
                          <a:latin typeface="Meiryo UI" panose="020B0604030504040204" pitchFamily="50" charset="-128"/>
                          <a:ea typeface="Meiryo UI" panose="020B0604030504040204" pitchFamily="50" charset="-128"/>
                        </a:rPr>
                        <a:t>（％）</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endParaRPr>
                    </a:p>
                  </a:txBody>
                  <a:tcPr marL="7620" marR="7620" marT="7620" marB="0" anchor="ctr">
                    <a:solidFill>
                      <a:srgbClr val="002D89"/>
                    </a:solidFill>
                  </a:tcP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24.3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tc>
                  <a:txBody>
                    <a:bodyPr/>
                    <a:lstStyle/>
                    <a:p>
                      <a:pPr algn="r" fontAlgn="b"/>
                      <a:r>
                        <a:rPr lang="en-US" altLang="ja-JP" sz="1100" u="none" strike="noStrike" dirty="0">
                          <a:effectLst/>
                          <a:latin typeface="Meiryo UI" panose="020B0604030504040204" pitchFamily="50" charset="-128"/>
                          <a:ea typeface="Meiryo UI" panose="020B0604030504040204" pitchFamily="50" charset="-128"/>
                        </a:rPr>
                        <a:t>8.4 </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endParaRPr>
                    </a:p>
                  </a:txBody>
                  <a:tcPr marL="7620" marR="7620" marT="7620" marB="0" anchor="ctr"/>
                </a:tc>
                <a:extLst>
                  <a:ext uri="{0D108BD9-81ED-4DB2-BD59-A6C34878D82A}">
                    <a16:rowId xmlns:a16="http://schemas.microsoft.com/office/drawing/2014/main" val="2167350775"/>
                  </a:ext>
                </a:extLst>
              </a:tr>
            </a:tbl>
          </a:graphicData>
        </a:graphic>
      </p:graphicFrame>
      <p:sp>
        <p:nvSpPr>
          <p:cNvPr id="34" name="テキスト ボックス 33">
            <a:extLst>
              <a:ext uri="{FF2B5EF4-FFF2-40B4-BE49-F238E27FC236}">
                <a16:creationId xmlns:a16="http://schemas.microsoft.com/office/drawing/2014/main" id="{6905A524-889D-47C6-B796-8BF4ED8911B4}"/>
              </a:ext>
            </a:extLst>
          </p:cNvPr>
          <p:cNvSpPr txBox="1"/>
          <p:nvPr/>
        </p:nvSpPr>
        <p:spPr>
          <a:xfrm>
            <a:off x="6134299" y="4021356"/>
            <a:ext cx="1814306" cy="230832"/>
          </a:xfrm>
          <a:prstGeom prst="rect">
            <a:avLst/>
          </a:prstGeom>
          <a:noFill/>
        </p:spPr>
        <p:txBody>
          <a:bodyPr wrap="square" rtlCol="0">
            <a:spAutoFit/>
          </a:bodyPr>
          <a:lstStyle/>
          <a:p>
            <a:pPr algn="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総務省決算統計データより作成</a:t>
            </a:r>
            <a:endParaRPr kumimoji="1" lang="en-US" altLang="ja-JP" sz="900"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38540248-8A00-4F13-A5E8-676E2264C267}"/>
              </a:ext>
            </a:extLst>
          </p:cNvPr>
          <p:cNvSpPr txBox="1"/>
          <p:nvPr/>
        </p:nvSpPr>
        <p:spPr>
          <a:xfrm>
            <a:off x="0" y="6619003"/>
            <a:ext cx="9144000" cy="246221"/>
          </a:xfrm>
          <a:prstGeom prst="rect">
            <a:avLst/>
          </a:prstGeom>
          <a:noFill/>
          <a:ln>
            <a:noFill/>
          </a:ln>
        </p:spPr>
        <p:txBody>
          <a:bodyPr wrap="square" rtlCol="0">
            <a:spAutoFit/>
          </a:bodyPr>
          <a:lstStyle/>
          <a:p>
            <a:pPr algn="r"/>
            <a:r>
              <a:rPr lang="en-US" altLang="ja-JP" sz="1000" b="1" dirty="0">
                <a:solidFill>
                  <a:srgbClr val="002D89"/>
                </a:solidFill>
                <a:latin typeface="Meiryo UI" panose="020B0604030504040204" pitchFamily="50" charset="-128"/>
                <a:ea typeface="Meiryo UI" panose="020B0604030504040204" pitchFamily="50" charset="-128"/>
              </a:rPr>
              <a:t>97</a:t>
            </a:r>
          </a:p>
        </p:txBody>
      </p:sp>
      <p:pic>
        <p:nvPicPr>
          <p:cNvPr id="3" name="図 2">
            <a:extLst>
              <a:ext uri="{FF2B5EF4-FFF2-40B4-BE49-F238E27FC236}">
                <a16:creationId xmlns:a16="http://schemas.microsoft.com/office/drawing/2014/main" id="{6A1120B1-CE5E-4403-B898-12EEEFB515C9}"/>
              </a:ext>
            </a:extLst>
          </p:cNvPr>
          <p:cNvPicPr>
            <a:picLocks noChangeAspect="1"/>
          </p:cNvPicPr>
          <p:nvPr/>
        </p:nvPicPr>
        <p:blipFill>
          <a:blip r:embed="rId2"/>
          <a:stretch>
            <a:fillRect/>
          </a:stretch>
        </p:blipFill>
        <p:spPr>
          <a:xfrm>
            <a:off x="179570" y="2583017"/>
            <a:ext cx="6041660" cy="3749365"/>
          </a:xfrm>
          <a:prstGeom prst="rect">
            <a:avLst/>
          </a:prstGeom>
        </p:spPr>
      </p:pic>
    </p:spTree>
    <p:extLst>
      <p:ext uri="{BB962C8B-B14F-4D97-AF65-F5344CB8AC3E}">
        <p14:creationId xmlns:p14="http://schemas.microsoft.com/office/powerpoint/2010/main" val="247499685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43c111-023b-42e5-aeba-d42ea27e2062}" enabled="0" method="" siteId="{ad43c111-023b-42e5-aeba-d42ea27e2062}" removed="1"/>
</clbl:labelList>
</file>

<file path=docProps/app.xml><?xml version="1.0" encoding="utf-8"?>
<Properties xmlns="http://schemas.openxmlformats.org/officeDocument/2006/extended-properties" xmlns:vt="http://schemas.openxmlformats.org/officeDocument/2006/docPropsVTypes">
  <Template>Office Theme</Template>
  <TotalTime>10609</TotalTime>
  <Words>40512</Words>
  <Application>Microsoft Office PowerPoint</Application>
  <PresentationFormat>画面に合わせる (4:3)</PresentationFormat>
  <Paragraphs>6569</Paragraphs>
  <Slides>103</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103</vt:i4>
      </vt:variant>
    </vt:vector>
  </HeadingPairs>
  <TitlesOfParts>
    <vt:vector size="111" baseType="lpstr">
      <vt:lpstr>Meiryo UI</vt: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石原　悠人</dc:creator>
  <cp:lastModifiedBy>丹内　秀輔</cp:lastModifiedBy>
  <cp:revision>1358</cp:revision>
  <cp:lastPrinted>2026-03-24T06:19:19Z</cp:lastPrinted>
  <dcterms:created xsi:type="dcterms:W3CDTF">2025-06-04T01:45:04Z</dcterms:created>
  <dcterms:modified xsi:type="dcterms:W3CDTF">2026-04-13T05:31:49Z</dcterms:modified>
</cp:coreProperties>
</file>