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989" r:id="rId2"/>
    <p:sldId id="260" r:id="rId3"/>
    <p:sldId id="261" r:id="rId4"/>
    <p:sldId id="264" r:id="rId5"/>
    <p:sldId id="693" r:id="rId6"/>
    <p:sldId id="278" r:id="rId7"/>
    <p:sldId id="749" r:id="rId8"/>
    <p:sldId id="297" r:id="rId9"/>
    <p:sldId id="298" r:id="rId10"/>
    <p:sldId id="694" r:id="rId11"/>
    <p:sldId id="286"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ECE5D-40DA-36EE-0731-2D5E692F9A51}" name="佐々木沙織" initials="沙佐" userId="S::saori.sasaki@nkgr.co.jp::e6d9dac3-6a52-4cdc-9935-95e2d813716e" providerId="AD"/>
  <p188:author id="{EC50CCDC-CE70-8A7E-9DF2-EB78D6926113}" name="太田　尚美" initials="太田　尚美" userId="S-1-5-21-1440114501-327550874-1162870789-12224" providerId="AD"/>
  <p188:author id="{E536B7E7-6E70-A860-F45B-ED12097BECAD}" name="吉岡諒哉" initials="諒吉" userId="S::ryoya.yoshioka@nkgr.co.jp::19604fd1-f5b5-4381-8ea4-9473ddb299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岡田　敦子" initials="岡田　敦子" lastIdx="7" clrIdx="0">
    <p:extLst>
      <p:ext uri="{19B8F6BF-5375-455C-9EA6-DF929625EA0E}">
        <p15:presenceInfo xmlns:p15="http://schemas.microsoft.com/office/powerpoint/2012/main" userId="S::OkadaAt@lan.pref.osaka.jp::f32d0865-e771-472e-9bf9-baa7c0c91aae" providerId="AD"/>
      </p:ext>
    </p:extLst>
  </p:cmAuthor>
  <p:cmAuthor id="2" name="東　浩之" initials="東　浩之" lastIdx="13" clrIdx="1">
    <p:extLst>
      <p:ext uri="{19B8F6BF-5375-455C-9EA6-DF929625EA0E}">
        <p15:presenceInfo xmlns:p15="http://schemas.microsoft.com/office/powerpoint/2012/main" userId="S::AzumaH@lan.pref.osaka.jp::681db020-a859-4a51-b5a0-d444366cbd9c" providerId="AD"/>
      </p:ext>
    </p:extLst>
  </p:cmAuthor>
  <p:cmAuthor id="3" name="山岡　優士" initials="山岡　優士" lastIdx="1" clrIdx="2">
    <p:extLst>
      <p:ext uri="{19B8F6BF-5375-455C-9EA6-DF929625EA0E}">
        <p15:presenceInfo xmlns:p15="http://schemas.microsoft.com/office/powerpoint/2012/main" userId="S::YamaokaYu@lan.pref.osaka.jp::5c2c43d2-922c-43bf-a131-2c6d07c979b9" providerId="AD"/>
      </p:ext>
    </p:extLst>
  </p:cmAuthor>
  <p:cmAuthor id="4" name="丹内　秀輔" initials="丹内　秀輔" lastIdx="71" clrIdx="3">
    <p:extLst>
      <p:ext uri="{19B8F6BF-5375-455C-9EA6-DF929625EA0E}">
        <p15:presenceInfo xmlns:p15="http://schemas.microsoft.com/office/powerpoint/2012/main" userId="S::TannaiS@lan.pref.osaka.jp::943e2927-d39b-4218-9a43-9be0a64d3595" providerId="AD"/>
      </p:ext>
    </p:extLst>
  </p:cmAuthor>
  <p:cmAuthor id="5" name="松村駿佑" initials="駿松" lastIdx="2" clrIdx="4">
    <p:extLst>
      <p:ext uri="{19B8F6BF-5375-455C-9EA6-DF929625EA0E}">
        <p15:presenceInfo xmlns:p15="http://schemas.microsoft.com/office/powerpoint/2012/main" userId="S::shunsuke.matsumura2@nkgr.co.jp::72743d27-1133-4fdc-8edb-352c347a6531" providerId="AD"/>
      </p:ext>
    </p:extLst>
  </p:cmAuthor>
  <p:cmAuthor id="6" name="吉岡諒哉" initials="諒吉" lastIdx="2" clrIdx="5">
    <p:extLst>
      <p:ext uri="{19B8F6BF-5375-455C-9EA6-DF929625EA0E}">
        <p15:presenceInfo xmlns:p15="http://schemas.microsoft.com/office/powerpoint/2012/main" userId="S::ryoya.yoshioka@nkgr.co.jp::19604fd1-f5b5-4381-8ea4-9473ddb299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9"/>
    <a:srgbClr val="FE4401"/>
    <a:srgbClr val="E0E0E0"/>
    <a:srgbClr val="FF09C4"/>
    <a:srgbClr val="F8AEF1"/>
    <a:srgbClr val="E9EBF5"/>
    <a:srgbClr val="CFD5EA"/>
    <a:srgbClr val="FF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6318" autoAdjust="0"/>
  </p:normalViewPr>
  <p:slideViewPr>
    <p:cSldViewPr snapToGrid="0">
      <p:cViewPr varScale="1">
        <p:scale>
          <a:sx n="109" d="100"/>
          <a:sy n="109" d="100"/>
        </p:scale>
        <p:origin x="2088" y="96"/>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18135035471481E-2"/>
          <c:y val="3.8587653221571851E-2"/>
          <c:w val="0.86045140876468451"/>
          <c:h val="0.79441343590596325"/>
        </c:manualLayout>
      </c:layout>
      <c:barChart>
        <c:barDir val="col"/>
        <c:grouping val="stacked"/>
        <c:varyColors val="0"/>
        <c:ser>
          <c:idx val="0"/>
          <c:order val="0"/>
          <c:tx>
            <c:strRef>
              <c:f>★府計★!$A$7</c:f>
              <c:strCache>
                <c:ptCount val="1"/>
                <c:pt idx="0">
                  <c:v>75歳以上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34" charset="-128"/>
                    <a:ea typeface="Meiryo UI" panose="020B0604030504040204" pitchFamily="34"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★府計★!$B$6:$J$6</c:f>
              <c:strCache>
                <c:ptCount val="9"/>
                <c:pt idx="0">
                  <c:v>H22</c:v>
                </c:pt>
                <c:pt idx="1">
                  <c:v>27</c:v>
                </c:pt>
                <c:pt idx="2">
                  <c:v>R2</c:v>
                </c:pt>
                <c:pt idx="3">
                  <c:v>7</c:v>
                </c:pt>
                <c:pt idx="4">
                  <c:v>12</c:v>
                </c:pt>
                <c:pt idx="5">
                  <c:v>17</c:v>
                </c:pt>
                <c:pt idx="6">
                  <c:v>22</c:v>
                </c:pt>
                <c:pt idx="7">
                  <c:v>27</c:v>
                </c:pt>
                <c:pt idx="8">
                  <c:v>32</c:v>
                </c:pt>
              </c:strCache>
            </c:strRef>
          </c:cat>
          <c:val>
            <c:numRef>
              <c:f>★府計★!$B$7:$J$7</c:f>
              <c:numCache>
                <c:formatCode>#,##0_ </c:formatCode>
                <c:ptCount val="9"/>
                <c:pt idx="0">
                  <c:v>83</c:v>
                </c:pt>
                <c:pt idx="1">
                  <c:v>103</c:v>
                </c:pt>
                <c:pt idx="2">
                  <c:v>129</c:v>
                </c:pt>
                <c:pt idx="3">
                  <c:v>150</c:v>
                </c:pt>
                <c:pt idx="4">
                  <c:v>152</c:v>
                </c:pt>
                <c:pt idx="5">
                  <c:v>144</c:v>
                </c:pt>
                <c:pt idx="6">
                  <c:v>144</c:v>
                </c:pt>
                <c:pt idx="7">
                  <c:v>153</c:v>
                </c:pt>
                <c:pt idx="8">
                  <c:v>169</c:v>
                </c:pt>
              </c:numCache>
            </c:numRef>
          </c:val>
          <c:extLst>
            <c:ext xmlns:c16="http://schemas.microsoft.com/office/drawing/2014/chart" uri="{C3380CC4-5D6E-409C-BE32-E72D297353CC}">
              <c16:uniqueId val="{00000000-3DEC-45E3-94D7-1389560044B6}"/>
            </c:ext>
          </c:extLst>
        </c:ser>
        <c:ser>
          <c:idx val="1"/>
          <c:order val="1"/>
          <c:tx>
            <c:strRef>
              <c:f>★府計★!$A$8</c:f>
              <c:strCache>
                <c:ptCount val="1"/>
                <c:pt idx="0">
                  <c:v>65～74歳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34" charset="-128"/>
                    <a:ea typeface="Meiryo UI" panose="020B0604030504040204" pitchFamily="34"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★府計★!$B$6:$J$6</c:f>
              <c:strCache>
                <c:ptCount val="9"/>
                <c:pt idx="0">
                  <c:v>H22</c:v>
                </c:pt>
                <c:pt idx="1">
                  <c:v>27</c:v>
                </c:pt>
                <c:pt idx="2">
                  <c:v>R2</c:v>
                </c:pt>
                <c:pt idx="3">
                  <c:v>7</c:v>
                </c:pt>
                <c:pt idx="4">
                  <c:v>12</c:v>
                </c:pt>
                <c:pt idx="5">
                  <c:v>17</c:v>
                </c:pt>
                <c:pt idx="6">
                  <c:v>22</c:v>
                </c:pt>
                <c:pt idx="7">
                  <c:v>27</c:v>
                </c:pt>
                <c:pt idx="8">
                  <c:v>32</c:v>
                </c:pt>
              </c:strCache>
            </c:strRef>
          </c:cat>
          <c:val>
            <c:numRef>
              <c:f>★府計★!$B$8:$J$8</c:f>
              <c:numCache>
                <c:formatCode>#,##0_ </c:formatCode>
                <c:ptCount val="9"/>
                <c:pt idx="0">
                  <c:v>117</c:v>
                </c:pt>
                <c:pt idx="1">
                  <c:v>109</c:v>
                </c:pt>
                <c:pt idx="2">
                  <c:v>115</c:v>
                </c:pt>
                <c:pt idx="3">
                  <c:v>93</c:v>
                </c:pt>
                <c:pt idx="4">
                  <c:v>94</c:v>
                </c:pt>
                <c:pt idx="5">
                  <c:v>110</c:v>
                </c:pt>
                <c:pt idx="6">
                  <c:v>125</c:v>
                </c:pt>
                <c:pt idx="7">
                  <c:v>118</c:v>
                </c:pt>
                <c:pt idx="8">
                  <c:v>97</c:v>
                </c:pt>
              </c:numCache>
            </c:numRef>
          </c:val>
          <c:extLst>
            <c:ext xmlns:c16="http://schemas.microsoft.com/office/drawing/2014/chart" uri="{C3380CC4-5D6E-409C-BE32-E72D297353CC}">
              <c16:uniqueId val="{00000001-3DEC-45E3-94D7-1389560044B6}"/>
            </c:ext>
          </c:extLst>
        </c:ser>
        <c:ser>
          <c:idx val="2"/>
          <c:order val="2"/>
          <c:tx>
            <c:strRef>
              <c:f>★府計★!$A$9</c:f>
              <c:strCache>
                <c:ptCount val="1"/>
                <c:pt idx="0">
                  <c:v>15～64歳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34" charset="-128"/>
                    <a:ea typeface="Meiryo UI" panose="020B0604030504040204" pitchFamily="34"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★府計★!$B$6:$J$6</c:f>
              <c:strCache>
                <c:ptCount val="9"/>
                <c:pt idx="0">
                  <c:v>H22</c:v>
                </c:pt>
                <c:pt idx="1">
                  <c:v>27</c:v>
                </c:pt>
                <c:pt idx="2">
                  <c:v>R2</c:v>
                </c:pt>
                <c:pt idx="3">
                  <c:v>7</c:v>
                </c:pt>
                <c:pt idx="4">
                  <c:v>12</c:v>
                </c:pt>
                <c:pt idx="5">
                  <c:v>17</c:v>
                </c:pt>
                <c:pt idx="6">
                  <c:v>22</c:v>
                </c:pt>
                <c:pt idx="7">
                  <c:v>27</c:v>
                </c:pt>
                <c:pt idx="8">
                  <c:v>32</c:v>
                </c:pt>
              </c:strCache>
            </c:strRef>
          </c:cat>
          <c:val>
            <c:numRef>
              <c:f>★府計★!$B$9:$J$9</c:f>
              <c:numCache>
                <c:formatCode>#,##0_ </c:formatCode>
                <c:ptCount val="9"/>
                <c:pt idx="0">
                  <c:v>565</c:v>
                </c:pt>
                <c:pt idx="1">
                  <c:v>534</c:v>
                </c:pt>
                <c:pt idx="2">
                  <c:v>536</c:v>
                </c:pt>
                <c:pt idx="3">
                  <c:v>530</c:v>
                </c:pt>
                <c:pt idx="4">
                  <c:v>511</c:v>
                </c:pt>
                <c:pt idx="5">
                  <c:v>480</c:v>
                </c:pt>
                <c:pt idx="6">
                  <c:v>439</c:v>
                </c:pt>
                <c:pt idx="7">
                  <c:v>411</c:v>
                </c:pt>
                <c:pt idx="8">
                  <c:v>390</c:v>
                </c:pt>
              </c:numCache>
            </c:numRef>
          </c:val>
          <c:extLst>
            <c:ext xmlns:c16="http://schemas.microsoft.com/office/drawing/2014/chart" uri="{C3380CC4-5D6E-409C-BE32-E72D297353CC}">
              <c16:uniqueId val="{00000002-3DEC-45E3-94D7-1389560044B6}"/>
            </c:ext>
          </c:extLst>
        </c:ser>
        <c:ser>
          <c:idx val="3"/>
          <c:order val="3"/>
          <c:tx>
            <c:strRef>
              <c:f>★府計★!$A$10</c:f>
              <c:strCache>
                <c:ptCount val="1"/>
                <c:pt idx="0">
                  <c:v>０～14歳</c:v>
                </c:pt>
              </c:strCache>
            </c:strRef>
          </c:tx>
          <c:spPr>
            <a:solidFill>
              <a:schemeClr val="accent4"/>
            </a:solidFill>
            <a:ln>
              <a:noFill/>
            </a:ln>
            <a:effectLst/>
          </c:spPr>
          <c:invertIfNegative val="0"/>
          <c:dLbls>
            <c:dLbl>
              <c:idx val="5"/>
              <c:layout>
                <c:manualLayout>
                  <c:x val="0"/>
                  <c:y val="-5.38641653838642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C8-46C0-854F-1816040EF8C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34" charset="-128"/>
                    <a:ea typeface="Meiryo UI" panose="020B0604030504040204" pitchFamily="34"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★府計★!$B$6:$J$6</c:f>
              <c:strCache>
                <c:ptCount val="9"/>
                <c:pt idx="0">
                  <c:v>H22</c:v>
                </c:pt>
                <c:pt idx="1">
                  <c:v>27</c:v>
                </c:pt>
                <c:pt idx="2">
                  <c:v>R2</c:v>
                </c:pt>
                <c:pt idx="3">
                  <c:v>7</c:v>
                </c:pt>
                <c:pt idx="4">
                  <c:v>12</c:v>
                </c:pt>
                <c:pt idx="5">
                  <c:v>17</c:v>
                </c:pt>
                <c:pt idx="6">
                  <c:v>22</c:v>
                </c:pt>
                <c:pt idx="7">
                  <c:v>27</c:v>
                </c:pt>
                <c:pt idx="8">
                  <c:v>32</c:v>
                </c:pt>
              </c:strCache>
            </c:strRef>
          </c:cat>
          <c:val>
            <c:numRef>
              <c:f>★府計★!$B$10:$J$10</c:f>
              <c:numCache>
                <c:formatCode>#,##0_ </c:formatCode>
                <c:ptCount val="9"/>
                <c:pt idx="0">
                  <c:v>113</c:v>
                </c:pt>
                <c:pt idx="1">
                  <c:v>125</c:v>
                </c:pt>
                <c:pt idx="2">
                  <c:v>103</c:v>
                </c:pt>
                <c:pt idx="3">
                  <c:v>94</c:v>
                </c:pt>
                <c:pt idx="4">
                  <c:v>86</c:v>
                </c:pt>
                <c:pt idx="5">
                  <c:v>82</c:v>
                </c:pt>
                <c:pt idx="6">
                  <c:v>80</c:v>
                </c:pt>
                <c:pt idx="7">
                  <c:v>76</c:v>
                </c:pt>
                <c:pt idx="8">
                  <c:v>70</c:v>
                </c:pt>
              </c:numCache>
            </c:numRef>
          </c:val>
          <c:extLst>
            <c:ext xmlns:c16="http://schemas.microsoft.com/office/drawing/2014/chart" uri="{C3380CC4-5D6E-409C-BE32-E72D297353CC}">
              <c16:uniqueId val="{00000003-3DEC-45E3-94D7-1389560044B6}"/>
            </c:ext>
          </c:extLst>
        </c:ser>
        <c:dLbls>
          <c:dLblPos val="ctr"/>
          <c:showLegendKey val="0"/>
          <c:showVal val="1"/>
          <c:showCatName val="0"/>
          <c:showSerName val="0"/>
          <c:showPercent val="0"/>
          <c:showBubbleSize val="0"/>
        </c:dLbls>
        <c:gapWidth val="219"/>
        <c:overlap val="100"/>
        <c:axId val="1786709551"/>
        <c:axId val="1786723471"/>
      </c:barChart>
      <c:lineChart>
        <c:grouping val="standard"/>
        <c:varyColors val="0"/>
        <c:ser>
          <c:idx val="4"/>
          <c:order val="4"/>
          <c:tx>
            <c:strRef>
              <c:f>★府計★!$A$11</c:f>
              <c:strCache>
                <c:ptCount val="1"/>
                <c:pt idx="0">
                  <c:v>高齢化率</c:v>
                </c:pt>
              </c:strCache>
            </c:strRef>
          </c:tx>
          <c:spPr>
            <a:ln w="28575" cap="rnd">
              <a:solidFill>
                <a:schemeClr val="accent5"/>
              </a:solidFill>
              <a:round/>
            </a:ln>
            <a:effectLst/>
          </c:spPr>
          <c:marker>
            <c:symbol val="diamond"/>
            <c:size val="6"/>
            <c:spPr>
              <a:solidFill>
                <a:schemeClr val="bg1"/>
              </a:solidFill>
              <a:ln w="9525">
                <a:solidFill>
                  <a:schemeClr val="accent5"/>
                </a:solidFill>
              </a:ln>
              <a:effectLst/>
            </c:spPr>
          </c:marker>
          <c:dLbls>
            <c:dLbl>
              <c:idx val="0"/>
              <c:layout>
                <c:manualLayout>
                  <c:x val="-1.5759312854251049E-4"/>
                  <c:y val="-7.3667337968455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3E-483D-9853-D515334C3815}"/>
                </c:ext>
              </c:extLst>
            </c:dLbl>
            <c:dLbl>
              <c:idx val="1"/>
              <c:layout>
                <c:manualLayout>
                  <c:x val="4.5702007277328045E-3"/>
                  <c:y val="-7.3667337968455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E-483D-9853-D515334C3815}"/>
                </c:ext>
              </c:extLst>
            </c:dLbl>
            <c:dLbl>
              <c:idx val="2"/>
              <c:layout>
                <c:manualLayout>
                  <c:x val="4.5702007277328045E-3"/>
                  <c:y val="-5.2619527120325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E-483D-9853-D515334C3815}"/>
                </c:ext>
              </c:extLst>
            </c:dLbl>
            <c:dLbl>
              <c:idx val="3"/>
              <c:layout>
                <c:manualLayout>
                  <c:x val="1.0873925869433167E-2"/>
                  <c:y val="-4.91115586456369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E-483D-9853-D515334C3815}"/>
                </c:ext>
              </c:extLst>
            </c:dLbl>
            <c:dLbl>
              <c:idx val="4"/>
              <c:layout>
                <c:manualLayout>
                  <c:x val="2.9942694423076995E-3"/>
                  <c:y val="4.2095621696260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3E-483D-9853-D515334C3815}"/>
                </c:ext>
              </c:extLst>
            </c:dLbl>
            <c:dLbl>
              <c:idx val="5"/>
              <c:layout>
                <c:manualLayout>
                  <c:x val="2.9942694423076995E-3"/>
                  <c:y val="5.9635464069701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3E-483D-9853-D515334C3815}"/>
                </c:ext>
              </c:extLst>
            </c:dLbl>
            <c:dLbl>
              <c:idx val="6"/>
              <c:layout>
                <c:manualLayout>
                  <c:x val="-3.4828081407894819E-2"/>
                  <c:y val="-4.91115586456369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3E-483D-9853-D515334C3815}"/>
                </c:ext>
              </c:extLst>
            </c:dLbl>
            <c:dLbl>
              <c:idx val="7"/>
              <c:layout>
                <c:manualLayout>
                  <c:x val="-3.6404012693319922E-2"/>
                  <c:y val="-4.560359017094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3E-483D-9853-D515334C3815}"/>
                </c:ext>
              </c:extLst>
            </c:dLbl>
            <c:dLbl>
              <c:idx val="8"/>
              <c:layout>
                <c:manualLayout>
                  <c:x val="-3.640401269332004E-2"/>
                  <c:y val="-4.9111558645636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3E-483D-9853-D515334C381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34" charset="-128"/>
                    <a:ea typeface="Meiryo UI" panose="020B0604030504040204" pitchFamily="34"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strRef>
              <c:f>★府計★!$B$6:$J$6</c:f>
              <c:strCache>
                <c:ptCount val="9"/>
                <c:pt idx="0">
                  <c:v>H22</c:v>
                </c:pt>
                <c:pt idx="1">
                  <c:v>27</c:v>
                </c:pt>
                <c:pt idx="2">
                  <c:v>R2</c:v>
                </c:pt>
                <c:pt idx="3">
                  <c:v>7</c:v>
                </c:pt>
                <c:pt idx="4">
                  <c:v>12</c:v>
                </c:pt>
                <c:pt idx="5">
                  <c:v>17</c:v>
                </c:pt>
                <c:pt idx="6">
                  <c:v>22</c:v>
                </c:pt>
                <c:pt idx="7">
                  <c:v>27</c:v>
                </c:pt>
                <c:pt idx="8">
                  <c:v>32</c:v>
                </c:pt>
              </c:strCache>
            </c:strRef>
          </c:cat>
          <c:val>
            <c:numRef>
              <c:f>★府計★!$B$11:$J$11</c:f>
              <c:numCache>
                <c:formatCode>0.0%</c:formatCode>
                <c:ptCount val="9"/>
                <c:pt idx="0">
                  <c:v>0.22779043280182232</c:v>
                </c:pt>
                <c:pt idx="1">
                  <c:v>0.24339839265212398</c:v>
                </c:pt>
                <c:pt idx="2">
                  <c:v>0.27633069082672707</c:v>
                </c:pt>
                <c:pt idx="3">
                  <c:v>0.28027681660899656</c:v>
                </c:pt>
                <c:pt idx="4">
                  <c:v>0.29181494661921709</c:v>
                </c:pt>
                <c:pt idx="5">
                  <c:v>0.31127450980392157</c:v>
                </c:pt>
                <c:pt idx="6">
                  <c:v>0.34137055837563451</c:v>
                </c:pt>
                <c:pt idx="7">
                  <c:v>0.35751978891820579</c:v>
                </c:pt>
                <c:pt idx="8">
                  <c:v>0.36639118457300274</c:v>
                </c:pt>
              </c:numCache>
            </c:numRef>
          </c:val>
          <c:smooth val="0"/>
          <c:extLst>
            <c:ext xmlns:c16="http://schemas.microsoft.com/office/drawing/2014/chart" uri="{C3380CC4-5D6E-409C-BE32-E72D297353CC}">
              <c16:uniqueId val="{00000004-3DEC-45E3-94D7-1389560044B6}"/>
            </c:ext>
          </c:extLst>
        </c:ser>
        <c:dLbls>
          <c:dLblPos val="ctr"/>
          <c:showLegendKey val="0"/>
          <c:showVal val="1"/>
          <c:showCatName val="0"/>
          <c:showSerName val="0"/>
          <c:showPercent val="0"/>
          <c:showBubbleSize val="0"/>
        </c:dLbls>
        <c:marker val="1"/>
        <c:smooth val="0"/>
        <c:axId val="1786726831"/>
        <c:axId val="1786726351"/>
      </c:lineChart>
      <c:catAx>
        <c:axId val="178670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34" charset="-128"/>
                <a:ea typeface="Meiryo UI" panose="020B0604030504040204" pitchFamily="34" charset="-128"/>
                <a:cs typeface="+mn-cs"/>
              </a:defRPr>
            </a:pPr>
            <a:endParaRPr lang="ja-JP"/>
          </a:p>
        </c:txPr>
        <c:crossAx val="1786723471"/>
        <c:crosses val="autoZero"/>
        <c:auto val="1"/>
        <c:lblAlgn val="ctr"/>
        <c:lblOffset val="100"/>
        <c:noMultiLvlLbl val="0"/>
      </c:catAx>
      <c:valAx>
        <c:axId val="178672347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eiryo UI" panose="020B0604030504040204" pitchFamily="34" charset="-128"/>
                <a:ea typeface="Meiryo UI" panose="020B0604030504040204" pitchFamily="34" charset="-128"/>
                <a:cs typeface="+mn-cs"/>
              </a:defRPr>
            </a:pPr>
            <a:endParaRPr lang="ja-JP"/>
          </a:p>
        </c:txPr>
        <c:crossAx val="1786709551"/>
        <c:crosses val="autoZero"/>
        <c:crossBetween val="between"/>
      </c:valAx>
      <c:valAx>
        <c:axId val="178672635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eiryo UI" panose="020B0604030504040204" pitchFamily="34" charset="-128"/>
                <a:ea typeface="Meiryo UI" panose="020B0604030504040204" pitchFamily="34" charset="-128"/>
                <a:cs typeface="+mn-cs"/>
              </a:defRPr>
            </a:pPr>
            <a:endParaRPr lang="ja-JP"/>
          </a:p>
        </c:txPr>
        <c:crossAx val="1786726831"/>
        <c:crosses val="max"/>
        <c:crossBetween val="between"/>
      </c:valAx>
      <c:catAx>
        <c:axId val="1786726831"/>
        <c:scaling>
          <c:orientation val="minMax"/>
        </c:scaling>
        <c:delete val="1"/>
        <c:axPos val="b"/>
        <c:numFmt formatCode="General" sourceLinked="1"/>
        <c:majorTickMark val="out"/>
        <c:minorTickMark val="none"/>
        <c:tickLblPos val="nextTo"/>
        <c:crossAx val="17867263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34" charset="-128"/>
              <a:ea typeface="Meiryo UI" panose="020B0604030504040204"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34" charset="-128"/>
          <a:ea typeface="Meiryo UI" panose="020B0604030504040204" pitchFamily="34"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382166587643"/>
          <c:y val="4.5570542583115874E-2"/>
          <c:w val="0.87755617833412358"/>
          <c:h val="0.86847798827396872"/>
        </c:manualLayout>
      </c:layout>
      <c:lineChart>
        <c:grouping val="standard"/>
        <c:varyColors val="0"/>
        <c:ser>
          <c:idx val="0"/>
          <c:order val="0"/>
          <c:tx>
            <c:strRef>
              <c:f>消費者物価指数・賃金の整理!$A$8</c:f>
              <c:strCache>
                <c:ptCount val="1"/>
                <c:pt idx="0">
                  <c:v>賃金上昇率</c:v>
                </c:pt>
              </c:strCache>
            </c:strRef>
          </c:tx>
          <c:spPr>
            <a:ln w="28575" cap="rnd">
              <a:solidFill>
                <a:srgbClr val="002D89"/>
              </a:solidFill>
              <a:round/>
            </a:ln>
            <a:effectLst/>
          </c:spPr>
          <c:marker>
            <c:symbol val="circle"/>
            <c:size val="5"/>
            <c:spPr>
              <a:solidFill>
                <a:schemeClr val="bg1"/>
              </a:solidFill>
              <a:ln w="9525">
                <a:solidFill>
                  <a:srgbClr val="002D89"/>
                </a:solidFill>
              </a:ln>
              <a:effectLst/>
            </c:spPr>
          </c:marker>
          <c:cat>
            <c:strRef>
              <c:f>消費者物価指数・賃金の整理!$B$7:$H$7</c:f>
              <c:strCache>
                <c:ptCount val="7"/>
                <c:pt idx="0">
                  <c:v>H30</c:v>
                </c:pt>
                <c:pt idx="1">
                  <c:v>R1</c:v>
                </c:pt>
                <c:pt idx="2">
                  <c:v>2</c:v>
                </c:pt>
                <c:pt idx="3">
                  <c:v>3</c:v>
                </c:pt>
                <c:pt idx="4">
                  <c:v>4</c:v>
                </c:pt>
                <c:pt idx="5">
                  <c:v>5</c:v>
                </c:pt>
                <c:pt idx="6">
                  <c:v>6</c:v>
                </c:pt>
              </c:strCache>
            </c:strRef>
          </c:cat>
          <c:val>
            <c:numRef>
              <c:f>消費者物価指数・賃金の整理!$B$8:$H$8</c:f>
              <c:numCache>
                <c:formatCode>General</c:formatCode>
                <c:ptCount val="7"/>
                <c:pt idx="0">
                  <c:v>100</c:v>
                </c:pt>
                <c:pt idx="1">
                  <c:v>100.49999999999999</c:v>
                </c:pt>
                <c:pt idx="2">
                  <c:v>101.10299999999998</c:v>
                </c:pt>
                <c:pt idx="3">
                  <c:v>101.00189699999999</c:v>
                </c:pt>
                <c:pt idx="4">
                  <c:v>102.41592355799999</c:v>
                </c:pt>
                <c:pt idx="5">
                  <c:v>104.56665795271797</c:v>
                </c:pt>
                <c:pt idx="6">
                  <c:v>108.54019095492126</c:v>
                </c:pt>
              </c:numCache>
            </c:numRef>
          </c:val>
          <c:smooth val="0"/>
          <c:extLst>
            <c:ext xmlns:c16="http://schemas.microsoft.com/office/drawing/2014/chart" uri="{C3380CC4-5D6E-409C-BE32-E72D297353CC}">
              <c16:uniqueId val="{00000000-FDE4-4BA4-85B5-B425DFA21F73}"/>
            </c:ext>
          </c:extLst>
        </c:ser>
        <c:ser>
          <c:idx val="1"/>
          <c:order val="1"/>
          <c:tx>
            <c:strRef>
              <c:f>消費者物価指数・賃金の整理!$A$9</c:f>
              <c:strCache>
                <c:ptCount val="1"/>
                <c:pt idx="0">
                  <c:v>消費者物価指数</c:v>
                </c:pt>
              </c:strCache>
            </c:strRef>
          </c:tx>
          <c:spPr>
            <a:ln w="28575" cap="rnd">
              <a:solidFill>
                <a:srgbClr val="FE4401"/>
              </a:solidFill>
              <a:round/>
            </a:ln>
            <a:effectLst/>
          </c:spPr>
          <c:marker>
            <c:symbol val="triangle"/>
            <c:size val="6"/>
            <c:spPr>
              <a:solidFill>
                <a:schemeClr val="bg1"/>
              </a:solidFill>
              <a:ln w="9525">
                <a:solidFill>
                  <a:srgbClr val="FE4401"/>
                </a:solidFill>
              </a:ln>
              <a:effectLst/>
            </c:spPr>
          </c:marker>
          <c:cat>
            <c:strRef>
              <c:f>消費者物価指数・賃金の整理!$B$7:$H$7</c:f>
              <c:strCache>
                <c:ptCount val="7"/>
                <c:pt idx="0">
                  <c:v>H30</c:v>
                </c:pt>
                <c:pt idx="1">
                  <c:v>R1</c:v>
                </c:pt>
                <c:pt idx="2">
                  <c:v>2</c:v>
                </c:pt>
                <c:pt idx="3">
                  <c:v>3</c:v>
                </c:pt>
                <c:pt idx="4">
                  <c:v>4</c:v>
                </c:pt>
                <c:pt idx="5">
                  <c:v>5</c:v>
                </c:pt>
                <c:pt idx="6">
                  <c:v>6</c:v>
                </c:pt>
              </c:strCache>
            </c:strRef>
          </c:cat>
          <c:val>
            <c:numRef>
              <c:f>消費者物価指数・賃金の整理!$B$9:$H$9</c:f>
              <c:numCache>
                <c:formatCode>General</c:formatCode>
                <c:ptCount val="7"/>
                <c:pt idx="0">
                  <c:v>100</c:v>
                </c:pt>
                <c:pt idx="1">
                  <c:v>100.49999999999999</c:v>
                </c:pt>
                <c:pt idx="2">
                  <c:v>100.49999999999999</c:v>
                </c:pt>
                <c:pt idx="3">
                  <c:v>100.29899999999999</c:v>
                </c:pt>
                <c:pt idx="4">
                  <c:v>102.80647499999998</c:v>
                </c:pt>
                <c:pt idx="5">
                  <c:v>106.09628219999998</c:v>
                </c:pt>
                <c:pt idx="6">
                  <c:v>108.96088181939997</c:v>
                </c:pt>
              </c:numCache>
            </c:numRef>
          </c:val>
          <c:smooth val="0"/>
          <c:extLst>
            <c:ext xmlns:c16="http://schemas.microsoft.com/office/drawing/2014/chart" uri="{C3380CC4-5D6E-409C-BE32-E72D297353CC}">
              <c16:uniqueId val="{00000001-FDE4-4BA4-85B5-B425DFA21F73}"/>
            </c:ext>
          </c:extLst>
        </c:ser>
        <c:ser>
          <c:idx val="2"/>
          <c:order val="2"/>
          <c:tx>
            <c:strRef>
              <c:f>消費者物価指数・賃金の整理!$A$10</c:f>
              <c:strCache>
                <c:ptCount val="1"/>
                <c:pt idx="0">
                  <c:v>診療報酬</c:v>
                </c:pt>
              </c:strCache>
            </c:strRef>
          </c:tx>
          <c:spPr>
            <a:ln w="28575" cap="rnd">
              <a:solidFill>
                <a:schemeClr val="accent3"/>
              </a:solidFill>
              <a:round/>
            </a:ln>
            <a:effectLst/>
          </c:spPr>
          <c:marker>
            <c:symbol val="diamond"/>
            <c:size val="6"/>
            <c:spPr>
              <a:solidFill>
                <a:schemeClr val="bg1"/>
              </a:solidFill>
              <a:ln w="9525">
                <a:solidFill>
                  <a:schemeClr val="accent3"/>
                </a:solidFill>
              </a:ln>
              <a:effectLst/>
            </c:spPr>
          </c:marker>
          <c:cat>
            <c:strRef>
              <c:f>消費者物価指数・賃金の整理!$B$7:$H$7</c:f>
              <c:strCache>
                <c:ptCount val="7"/>
                <c:pt idx="0">
                  <c:v>H30</c:v>
                </c:pt>
                <c:pt idx="1">
                  <c:v>R1</c:v>
                </c:pt>
                <c:pt idx="2">
                  <c:v>2</c:v>
                </c:pt>
                <c:pt idx="3">
                  <c:v>3</c:v>
                </c:pt>
                <c:pt idx="4">
                  <c:v>4</c:v>
                </c:pt>
                <c:pt idx="5">
                  <c:v>5</c:v>
                </c:pt>
                <c:pt idx="6">
                  <c:v>6</c:v>
                </c:pt>
              </c:strCache>
            </c:strRef>
          </c:cat>
          <c:val>
            <c:numRef>
              <c:f>消費者物価指数・賃金の整理!$B$10:$H$10</c:f>
              <c:numCache>
                <c:formatCode>General</c:formatCode>
                <c:ptCount val="7"/>
                <c:pt idx="0">
                  <c:v>100</c:v>
                </c:pt>
                <c:pt idx="1">
                  <c:v>100.41</c:v>
                </c:pt>
                <c:pt idx="2">
                  <c:v>100.962255</c:v>
                </c:pt>
                <c:pt idx="3">
                  <c:v>100.962255</c:v>
                </c:pt>
                <c:pt idx="4">
                  <c:v>101.3963926965</c:v>
                </c:pt>
                <c:pt idx="5">
                  <c:v>101.3963926965</c:v>
                </c:pt>
                <c:pt idx="6">
                  <c:v>102.2886809522292</c:v>
                </c:pt>
              </c:numCache>
            </c:numRef>
          </c:val>
          <c:smooth val="0"/>
          <c:extLst>
            <c:ext xmlns:c16="http://schemas.microsoft.com/office/drawing/2014/chart" uri="{C3380CC4-5D6E-409C-BE32-E72D297353CC}">
              <c16:uniqueId val="{00000002-FDE4-4BA4-85B5-B425DFA21F73}"/>
            </c:ext>
          </c:extLst>
        </c:ser>
        <c:dLbls>
          <c:showLegendKey val="0"/>
          <c:showVal val="0"/>
          <c:showCatName val="0"/>
          <c:showSerName val="0"/>
          <c:showPercent val="0"/>
          <c:showBubbleSize val="0"/>
        </c:dLbls>
        <c:marker val="1"/>
        <c:smooth val="0"/>
        <c:axId val="816984175"/>
        <c:axId val="817003727"/>
      </c:lineChart>
      <c:catAx>
        <c:axId val="81698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817003727"/>
        <c:crosses val="autoZero"/>
        <c:auto val="1"/>
        <c:lblAlgn val="ctr"/>
        <c:lblOffset val="100"/>
        <c:noMultiLvlLbl val="0"/>
      </c:catAx>
      <c:valAx>
        <c:axId val="817003727"/>
        <c:scaling>
          <c:orientation val="minMax"/>
          <c:max val="11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6984175"/>
        <c:crosses val="autoZero"/>
        <c:crossBetween val="between"/>
        <c:majorUnit val="2"/>
      </c:valAx>
      <c:spPr>
        <a:noFill/>
        <a:ln>
          <a:noFill/>
        </a:ln>
        <a:effectLst/>
      </c:spPr>
    </c:plotArea>
    <c:legend>
      <c:legendPos val="b"/>
      <c:layout>
        <c:manualLayout>
          <c:xMode val="edge"/>
          <c:yMode val="edge"/>
          <c:x val="7.6785291866335148E-2"/>
          <c:y val="2.938285830480903E-2"/>
          <c:w val="0.49056576197887303"/>
          <c:h val="0.19773339415696464"/>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72395847364439"/>
          <c:y val="6.5541386865996157E-2"/>
          <c:w val="0.66219385928275842"/>
          <c:h val="0.51183012427707608"/>
        </c:manualLayout>
      </c:layout>
      <c:barChart>
        <c:barDir val="col"/>
        <c:grouping val="percentStacked"/>
        <c:varyColors val="0"/>
        <c:ser>
          <c:idx val="0"/>
          <c:order val="0"/>
          <c:tx>
            <c:strRef>
              <c:f>全国自治体病院協議会!$I$18</c:f>
              <c:strCache>
                <c:ptCount val="1"/>
                <c:pt idx="0">
                  <c:v>赤字</c:v>
                </c:pt>
              </c:strCache>
            </c:strRef>
          </c:tx>
          <c:spPr>
            <a:solidFill>
              <a:srgbClr val="FE44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全国自治体病院協議会!$H$19:$H$22</c:f>
              <c:strCache>
                <c:ptCount val="4"/>
                <c:pt idx="0">
                  <c:v>全体</c:v>
                </c:pt>
                <c:pt idx="1">
                  <c:v>400床以上</c:v>
                </c:pt>
                <c:pt idx="2">
                  <c:v>感染症指定医療機関等</c:v>
                </c:pt>
                <c:pt idx="3">
                  <c:v>救命救急センター</c:v>
                </c:pt>
              </c:strCache>
            </c:strRef>
          </c:cat>
          <c:val>
            <c:numRef>
              <c:f>全国自治体病院協議会!$I$19:$I$22</c:f>
              <c:numCache>
                <c:formatCode>0%</c:formatCode>
                <c:ptCount val="4"/>
                <c:pt idx="0">
                  <c:v>0.86</c:v>
                </c:pt>
                <c:pt idx="1">
                  <c:v>0.94</c:v>
                </c:pt>
                <c:pt idx="2">
                  <c:v>0.94</c:v>
                </c:pt>
                <c:pt idx="3">
                  <c:v>0.93</c:v>
                </c:pt>
              </c:numCache>
            </c:numRef>
          </c:val>
          <c:extLst>
            <c:ext xmlns:c16="http://schemas.microsoft.com/office/drawing/2014/chart" uri="{C3380CC4-5D6E-409C-BE32-E72D297353CC}">
              <c16:uniqueId val="{00000000-BC28-479E-9393-713B9BA9E80B}"/>
            </c:ext>
          </c:extLst>
        </c:ser>
        <c:ser>
          <c:idx val="1"/>
          <c:order val="1"/>
          <c:tx>
            <c:strRef>
              <c:f>全国自治体病院協議会!$J$18</c:f>
              <c:strCache>
                <c:ptCount val="1"/>
                <c:pt idx="0">
                  <c:v>黒字</c:v>
                </c:pt>
              </c:strCache>
            </c:strRef>
          </c:tx>
          <c:spPr>
            <a:solidFill>
              <a:srgbClr val="E0E0E0"/>
            </a:solidFill>
            <a:ln>
              <a:noFill/>
            </a:ln>
            <a:effectLst/>
          </c:spPr>
          <c:invertIfNegative val="0"/>
          <c:cat>
            <c:strRef>
              <c:f>全国自治体病院協議会!$H$19:$H$22</c:f>
              <c:strCache>
                <c:ptCount val="4"/>
                <c:pt idx="0">
                  <c:v>全体</c:v>
                </c:pt>
                <c:pt idx="1">
                  <c:v>400床以上</c:v>
                </c:pt>
                <c:pt idx="2">
                  <c:v>感染症指定医療機関等</c:v>
                </c:pt>
                <c:pt idx="3">
                  <c:v>救命救急センター</c:v>
                </c:pt>
              </c:strCache>
            </c:strRef>
          </c:cat>
          <c:val>
            <c:numRef>
              <c:f>全国自治体病院協議会!$J$19:$J$22</c:f>
              <c:numCache>
                <c:formatCode>0%</c:formatCode>
                <c:ptCount val="4"/>
                <c:pt idx="0">
                  <c:v>0.14000000000000001</c:v>
                </c:pt>
                <c:pt idx="1">
                  <c:v>0.06</c:v>
                </c:pt>
                <c:pt idx="2">
                  <c:v>0.06</c:v>
                </c:pt>
                <c:pt idx="3">
                  <c:v>7.0000000000000007E-2</c:v>
                </c:pt>
              </c:numCache>
            </c:numRef>
          </c:val>
          <c:extLst>
            <c:ext xmlns:c16="http://schemas.microsoft.com/office/drawing/2014/chart" uri="{C3380CC4-5D6E-409C-BE32-E72D297353CC}">
              <c16:uniqueId val="{00000001-BC28-479E-9393-713B9BA9E80B}"/>
            </c:ext>
          </c:extLst>
        </c:ser>
        <c:dLbls>
          <c:showLegendKey val="0"/>
          <c:showVal val="0"/>
          <c:showCatName val="0"/>
          <c:showSerName val="0"/>
          <c:showPercent val="0"/>
          <c:showBubbleSize val="0"/>
        </c:dLbls>
        <c:gapWidth val="100"/>
        <c:overlap val="100"/>
        <c:axId val="1800140304"/>
        <c:axId val="1800154864"/>
      </c:barChart>
      <c:catAx>
        <c:axId val="180014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00154864"/>
        <c:crosses val="autoZero"/>
        <c:auto val="1"/>
        <c:lblAlgn val="ctr"/>
        <c:lblOffset val="100"/>
        <c:noMultiLvlLbl val="0"/>
      </c:catAx>
      <c:valAx>
        <c:axId val="18001548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00140304"/>
        <c:crosses val="autoZero"/>
        <c:crossBetween val="between"/>
        <c:majorUnit val="0.2"/>
      </c:valAx>
      <c:spPr>
        <a:noFill/>
        <a:ln>
          <a:noFill/>
        </a:ln>
        <a:effectLst/>
      </c:spPr>
    </c:plotArea>
    <c:legend>
      <c:legendPos val="b"/>
      <c:layout>
        <c:manualLayout>
          <c:xMode val="edge"/>
          <c:yMode val="edge"/>
          <c:x val="1.8834564083173671E-2"/>
          <c:y val="0.78810182221450109"/>
          <c:w val="0.17698925762787426"/>
          <c:h val="0.1963970390501733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82011536044192E-2"/>
          <c:y val="3.3545854445570109E-2"/>
          <c:w val="0.88685054618915327"/>
          <c:h val="0.90762691534942563"/>
        </c:manualLayout>
      </c:layout>
      <c:barChart>
        <c:barDir val="col"/>
        <c:grouping val="clustered"/>
        <c:varyColors val="0"/>
        <c:ser>
          <c:idx val="0"/>
          <c:order val="0"/>
          <c:tx>
            <c:strRef>
              <c:f>百万単位!$D$31</c:f>
              <c:strCache>
                <c:ptCount val="1"/>
                <c:pt idx="0">
                  <c:v>医業収益</c:v>
                </c:pt>
              </c:strCache>
            </c:strRef>
          </c:tx>
          <c:spPr>
            <a:solidFill>
              <a:schemeClr val="bg1">
                <a:lumMod val="75000"/>
              </a:schemeClr>
            </a:solidFill>
            <a:ln>
              <a:noFill/>
            </a:ln>
            <a:effectLst/>
          </c:spPr>
          <c:invertIfNegative val="0"/>
          <c:dLbls>
            <c:dLbl>
              <c:idx val="13"/>
              <c:spPr>
                <a:noFill/>
                <a:ln>
                  <a:noFill/>
                </a:ln>
                <a:effectLst/>
              </c:spPr>
              <c:txPr>
                <a:bodyPr rot="0" spcFirstLastPara="1" vertOverflow="ellipsis" vert="horz" wrap="square" lIns="38100" tIns="19050" rIns="38100" bIns="19050" anchor="ctr" anchorCtr="1">
                  <a:noAutofit/>
                </a:bodyPr>
                <a:lstStyle/>
                <a:p>
                  <a:pPr>
                    <a:defRPr lang="ja-JP"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78B-4496-97F9-F6FBEFB71337}"/>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8B-4496-97F9-F6FBEFB71337}"/>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百万単位!$E$30:$W$30</c:f>
              <c:strCache>
                <c:ptCount val="19"/>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pt idx="16">
                  <c:v>R4</c:v>
                </c:pt>
                <c:pt idx="17">
                  <c:v>R5</c:v>
                </c:pt>
                <c:pt idx="18">
                  <c:v>R6</c:v>
                </c:pt>
              </c:strCache>
            </c:strRef>
          </c:cat>
          <c:val>
            <c:numRef>
              <c:f>百万単位!$E$31:$W$31</c:f>
              <c:numCache>
                <c:formatCode>#,##0;"▲ "#,##0</c:formatCode>
                <c:ptCount val="19"/>
                <c:pt idx="0">
                  <c:v>433.40099800999997</c:v>
                </c:pt>
                <c:pt idx="1">
                  <c:v>452.34385507000002</c:v>
                </c:pt>
                <c:pt idx="2">
                  <c:v>472.78405025000001</c:v>
                </c:pt>
                <c:pt idx="3">
                  <c:v>504.93221975</c:v>
                </c:pt>
                <c:pt idx="4">
                  <c:v>532.49882746000003</c:v>
                </c:pt>
                <c:pt idx="5">
                  <c:v>559.73787078999999</c:v>
                </c:pt>
                <c:pt idx="6">
                  <c:v>592.31896227999994</c:v>
                </c:pt>
                <c:pt idx="7">
                  <c:v>626.24887397999998</c:v>
                </c:pt>
                <c:pt idx="8">
                  <c:v>643.80113335999999</c:v>
                </c:pt>
                <c:pt idx="9">
                  <c:v>695.00621245000002</c:v>
                </c:pt>
                <c:pt idx="10">
                  <c:v>715.97255552999991</c:v>
                </c:pt>
                <c:pt idx="11">
                  <c:v>758.46420641999998</c:v>
                </c:pt>
                <c:pt idx="12">
                  <c:v>806.44794523999997</c:v>
                </c:pt>
                <c:pt idx="13">
                  <c:v>838.34696255999995</c:v>
                </c:pt>
                <c:pt idx="14">
                  <c:v>805.52026756999999</c:v>
                </c:pt>
                <c:pt idx="15">
                  <c:v>840.51130193000006</c:v>
                </c:pt>
                <c:pt idx="16">
                  <c:v>846.70804512999996</c:v>
                </c:pt>
                <c:pt idx="17">
                  <c:v>890.63621006000005</c:v>
                </c:pt>
                <c:pt idx="18">
                  <c:v>917.85749293999993</c:v>
                </c:pt>
              </c:numCache>
            </c:numRef>
          </c:val>
          <c:extLst>
            <c:ext xmlns:c16="http://schemas.microsoft.com/office/drawing/2014/chart" uri="{C3380CC4-5D6E-409C-BE32-E72D297353CC}">
              <c16:uniqueId val="{00000000-E78B-4496-97F9-F6FBEFB71337}"/>
            </c:ext>
          </c:extLst>
        </c:ser>
        <c:ser>
          <c:idx val="1"/>
          <c:order val="1"/>
          <c:tx>
            <c:strRef>
              <c:f>百万単位!$D$32</c:f>
              <c:strCache>
                <c:ptCount val="1"/>
                <c:pt idx="0">
                  <c:v>医業費用</c:v>
                </c:pt>
              </c:strCache>
            </c:strRef>
          </c:tx>
          <c:spPr>
            <a:solidFill>
              <a:srgbClr val="002D89"/>
            </a:solidFill>
            <a:ln>
              <a:noFill/>
            </a:ln>
            <a:effectLst/>
          </c:spPr>
          <c:invertIfNegative val="0"/>
          <c:dLbls>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8B-4496-97F9-F6FBEFB71337}"/>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8B-4496-97F9-F6FBEFB71337}"/>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百万単位!$E$30:$W$30</c:f>
              <c:strCache>
                <c:ptCount val="19"/>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pt idx="16">
                  <c:v>R4</c:v>
                </c:pt>
                <c:pt idx="17">
                  <c:v>R5</c:v>
                </c:pt>
                <c:pt idx="18">
                  <c:v>R6</c:v>
                </c:pt>
              </c:strCache>
            </c:strRef>
          </c:cat>
          <c:val>
            <c:numRef>
              <c:f>百万単位!$E$32:$W$32</c:f>
              <c:numCache>
                <c:formatCode>#,##0;"▲ "#,##0</c:formatCode>
                <c:ptCount val="19"/>
                <c:pt idx="0">
                  <c:v>556.20808876000001</c:v>
                </c:pt>
                <c:pt idx="1">
                  <c:v>587.39083743000003</c:v>
                </c:pt>
                <c:pt idx="2">
                  <c:v>586.98066022</c:v>
                </c:pt>
                <c:pt idx="3">
                  <c:v>600.68833527000004</c:v>
                </c:pt>
                <c:pt idx="4">
                  <c:v>625.47288608999997</c:v>
                </c:pt>
                <c:pt idx="5">
                  <c:v>644.23514153999997</c:v>
                </c:pt>
                <c:pt idx="6">
                  <c:v>665.0672462199999</c:v>
                </c:pt>
                <c:pt idx="7">
                  <c:v>699.74476018999997</c:v>
                </c:pt>
                <c:pt idx="8">
                  <c:v>727.51716644999988</c:v>
                </c:pt>
                <c:pt idx="9">
                  <c:v>752.97277797999993</c:v>
                </c:pt>
                <c:pt idx="10">
                  <c:v>769.84026468000002</c:v>
                </c:pt>
                <c:pt idx="11">
                  <c:v>815.19663270000001</c:v>
                </c:pt>
                <c:pt idx="12">
                  <c:v>863.16482715999996</c:v>
                </c:pt>
                <c:pt idx="13">
                  <c:v>888.78186201000005</c:v>
                </c:pt>
                <c:pt idx="14">
                  <c:v>895.74701929000003</c:v>
                </c:pt>
                <c:pt idx="15">
                  <c:v>934.3593027500001</c:v>
                </c:pt>
                <c:pt idx="16">
                  <c:v>963.50655164</c:v>
                </c:pt>
                <c:pt idx="17">
                  <c:v>990.85065067999994</c:v>
                </c:pt>
                <c:pt idx="18">
                  <c:v>1017.40632616</c:v>
                </c:pt>
              </c:numCache>
            </c:numRef>
          </c:val>
          <c:extLst>
            <c:ext xmlns:c16="http://schemas.microsoft.com/office/drawing/2014/chart" uri="{C3380CC4-5D6E-409C-BE32-E72D297353CC}">
              <c16:uniqueId val="{00000001-E78B-4496-97F9-F6FBEFB71337}"/>
            </c:ext>
          </c:extLst>
        </c:ser>
        <c:dLbls>
          <c:showLegendKey val="0"/>
          <c:showVal val="0"/>
          <c:showCatName val="0"/>
          <c:showSerName val="0"/>
          <c:showPercent val="0"/>
          <c:showBubbleSize val="0"/>
        </c:dLbls>
        <c:gapWidth val="50"/>
        <c:overlap val="-27"/>
        <c:axId val="1016967840"/>
        <c:axId val="1016964512"/>
      </c:barChart>
      <c:lineChart>
        <c:grouping val="standard"/>
        <c:varyColors val="0"/>
        <c:ser>
          <c:idx val="2"/>
          <c:order val="2"/>
          <c:tx>
            <c:strRef>
              <c:f>百万単位!$D$33</c:f>
              <c:strCache>
                <c:ptCount val="1"/>
                <c:pt idx="0">
                  <c:v>医業収支比率</c:v>
                </c:pt>
              </c:strCache>
            </c:strRef>
          </c:tx>
          <c:spPr>
            <a:ln w="28575" cap="rnd">
              <a:solidFill>
                <a:srgbClr val="FF0000"/>
              </a:solidFill>
              <a:round/>
            </a:ln>
            <a:effectLst/>
          </c:spPr>
          <c:marker>
            <c:symbol val="diamond"/>
            <c:size val="6"/>
            <c:spPr>
              <a:solidFill>
                <a:schemeClr val="bg1"/>
              </a:solidFill>
              <a:ln w="9525">
                <a:solidFill>
                  <a:srgbClr val="FE4401"/>
                </a:solidFill>
              </a:ln>
              <a:effectLst/>
            </c:spPr>
          </c:marker>
          <c:dLbls>
            <c:dLbl>
              <c:idx val="13"/>
              <c:layout>
                <c:manualLayout>
                  <c:x val="-6.4859055167919247E-2"/>
                  <c:y val="-2.1347361919908252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8B-4496-97F9-F6FBEFB71337}"/>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百万単位!$E$30:$W$30</c:f>
              <c:strCache>
                <c:ptCount val="19"/>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pt idx="16">
                  <c:v>R4</c:v>
                </c:pt>
                <c:pt idx="17">
                  <c:v>R5</c:v>
                </c:pt>
                <c:pt idx="18">
                  <c:v>R6</c:v>
                </c:pt>
              </c:strCache>
            </c:strRef>
          </c:cat>
          <c:val>
            <c:numRef>
              <c:f>百万単位!$E$33:$W$33</c:f>
              <c:numCache>
                <c:formatCode>0%</c:formatCode>
                <c:ptCount val="19"/>
                <c:pt idx="0">
                  <c:v>0.76744006806581766</c:v>
                </c:pt>
                <c:pt idx="1">
                  <c:v>0.75910635855616615</c:v>
                </c:pt>
                <c:pt idx="2">
                  <c:v>0.79320661165091655</c:v>
                </c:pt>
                <c:pt idx="3">
                  <c:v>0.82960110408033927</c:v>
                </c:pt>
                <c:pt idx="4">
                  <c:v>0.83930686537023047</c:v>
                </c:pt>
                <c:pt idx="5">
                  <c:v>0.85723501686939141</c:v>
                </c:pt>
                <c:pt idx="6">
                  <c:v>0.87905385190200647</c:v>
                </c:pt>
                <c:pt idx="7">
                  <c:v>0.8829769441439036</c:v>
                </c:pt>
                <c:pt idx="8">
                  <c:v>0.87486017723859011</c:v>
                </c:pt>
                <c:pt idx="9">
                  <c:v>0.91347450081486736</c:v>
                </c:pt>
                <c:pt idx="10">
                  <c:v>0.9194797371346165</c:v>
                </c:pt>
                <c:pt idx="11">
                  <c:v>0.92097556603978437</c:v>
                </c:pt>
                <c:pt idx="12">
                  <c:v>0.92512293741249407</c:v>
                </c:pt>
                <c:pt idx="13">
                  <c:v>0.93407806849915054</c:v>
                </c:pt>
                <c:pt idx="14">
                  <c:v>0.88882155073703373</c:v>
                </c:pt>
                <c:pt idx="15">
                  <c:v>0.89183927936089868</c:v>
                </c:pt>
                <c:pt idx="16">
                  <c:v>0.87073290440079454</c:v>
                </c:pt>
                <c:pt idx="17">
                  <c:v>0.8900617829033135</c:v>
                </c:pt>
                <c:pt idx="18">
                  <c:v>0.8930404624524293</c:v>
                </c:pt>
              </c:numCache>
            </c:numRef>
          </c:val>
          <c:smooth val="0"/>
          <c:extLst>
            <c:ext xmlns:c16="http://schemas.microsoft.com/office/drawing/2014/chart" uri="{C3380CC4-5D6E-409C-BE32-E72D297353CC}">
              <c16:uniqueId val="{00000002-E78B-4496-97F9-F6FBEFB71337}"/>
            </c:ext>
          </c:extLst>
        </c:ser>
        <c:dLbls>
          <c:showLegendKey val="0"/>
          <c:showVal val="0"/>
          <c:showCatName val="0"/>
          <c:showSerName val="0"/>
          <c:showPercent val="0"/>
          <c:showBubbleSize val="0"/>
        </c:dLbls>
        <c:marker val="1"/>
        <c:smooth val="0"/>
        <c:axId val="1016967008"/>
        <c:axId val="1016967424"/>
      </c:lineChart>
      <c:catAx>
        <c:axId val="101696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964512"/>
        <c:crosses val="autoZero"/>
        <c:auto val="1"/>
        <c:lblAlgn val="ctr"/>
        <c:lblOffset val="100"/>
        <c:noMultiLvlLbl val="0"/>
      </c:catAx>
      <c:valAx>
        <c:axId val="1016964512"/>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967840"/>
        <c:crosses val="autoZero"/>
        <c:crossBetween val="between"/>
      </c:valAx>
      <c:valAx>
        <c:axId val="1016967424"/>
        <c:scaling>
          <c:orientation val="minMax"/>
          <c:min val="0.70000000000000007"/>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6967008"/>
        <c:crosses val="max"/>
        <c:crossBetween val="between"/>
      </c:valAx>
      <c:catAx>
        <c:axId val="1016967008"/>
        <c:scaling>
          <c:orientation val="minMax"/>
        </c:scaling>
        <c:delete val="1"/>
        <c:axPos val="b"/>
        <c:numFmt formatCode="General" sourceLinked="1"/>
        <c:majorTickMark val="out"/>
        <c:minorTickMark val="none"/>
        <c:tickLblPos val="nextTo"/>
        <c:crossAx val="1016967424"/>
        <c:crosses val="autoZero"/>
        <c:auto val="1"/>
        <c:lblAlgn val="ctr"/>
        <c:lblOffset val="100"/>
        <c:noMultiLvlLbl val="0"/>
      </c:catAx>
      <c:spPr>
        <a:noFill/>
        <a:ln>
          <a:noFill/>
        </a:ln>
        <a:effectLst/>
      </c:spPr>
    </c:plotArea>
    <c:legend>
      <c:legendPos val="b"/>
      <c:layout>
        <c:manualLayout>
          <c:xMode val="edge"/>
          <c:yMode val="edge"/>
          <c:x val="6.9866480647615567E-2"/>
          <c:y val="5.0604773884852419E-2"/>
          <c:w val="0.35023889790676338"/>
          <c:h val="5.2806025479000943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07802242981139E-2"/>
          <c:y val="5.0925925925925923E-2"/>
          <c:w val="0.89031190028327634"/>
          <c:h val="0.92601140557188066"/>
        </c:manualLayout>
      </c:layout>
      <c:barChart>
        <c:barDir val="col"/>
        <c:grouping val="clustered"/>
        <c:varyColors val="0"/>
        <c:ser>
          <c:idx val="2"/>
          <c:order val="2"/>
          <c:tx>
            <c:strRef>
              <c:f>百万単位!$D$53</c:f>
              <c:strCache>
                <c:ptCount val="1"/>
                <c:pt idx="0">
                  <c:v>利益剰余金（繰越欠損金）</c:v>
                </c:pt>
              </c:strCache>
            </c:strRef>
          </c:tx>
          <c:spPr>
            <a:solidFill>
              <a:srgbClr val="002D89"/>
            </a:solidFill>
            <a:ln>
              <a:noFill/>
            </a:ln>
            <a:effectLst/>
          </c:spPr>
          <c:invertIfNegative val="0"/>
          <c:dLbls>
            <c:dLbl>
              <c:idx val="0"/>
              <c:layout>
                <c:manualLayout>
                  <c:x val="0"/>
                  <c:y val="1.857260976329265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02-49FD-A03C-242174EAFBE8}"/>
                </c:ext>
              </c:extLst>
            </c:dLbl>
            <c:dLbl>
              <c:idx val="1"/>
              <c:layout>
                <c:manualLayout>
                  <c:x val="-2.6538206243553067E-17"/>
                  <c:y val="6.3595118573611838E-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02-49FD-A03C-242174EAFBE8}"/>
                </c:ext>
              </c:extLst>
            </c:dLbl>
            <c:dLbl>
              <c:idx val="6"/>
              <c:layout>
                <c:manualLayout>
                  <c:x val="-5.3076412487106133E-17"/>
                  <c:y val="0.126829001231574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02-49FD-A03C-242174EAFBE8}"/>
                </c:ext>
              </c:extLst>
            </c:dLbl>
            <c:dLbl>
              <c:idx val="18"/>
              <c:layout>
                <c:manualLayout>
                  <c:x val="-4.3426657333925723E-3"/>
                  <c:y val="2.669430765030815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E440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002-49FD-A03C-242174EAFB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百万単位!$E$50:$W$50</c:f>
              <c:strCache>
                <c:ptCount val="19"/>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pt idx="16">
                  <c:v>R4</c:v>
                </c:pt>
                <c:pt idx="17">
                  <c:v>R5</c:v>
                </c:pt>
                <c:pt idx="18">
                  <c:v>R6</c:v>
                </c:pt>
              </c:strCache>
            </c:strRef>
          </c:cat>
          <c:val>
            <c:numRef>
              <c:f>百万単位!$E$53:$W$53</c:f>
              <c:numCache>
                <c:formatCode>#,##0;"▲ "#,##0</c:formatCode>
                <c:ptCount val="19"/>
                <c:pt idx="0">
                  <c:v>11.08670259</c:v>
                </c:pt>
                <c:pt idx="1">
                  <c:v>12.44314634</c:v>
                </c:pt>
                <c:pt idx="2">
                  <c:v>21.060690009999998</c:v>
                </c:pt>
                <c:pt idx="3">
                  <c:v>46.578822729999999</c:v>
                </c:pt>
                <c:pt idx="4">
                  <c:v>76.752447789999991</c:v>
                </c:pt>
                <c:pt idx="5">
                  <c:v>101</c:v>
                </c:pt>
                <c:pt idx="6">
                  <c:v>128.18927801000001</c:v>
                </c:pt>
                <c:pt idx="7">
                  <c:v>113.82171521000001</c:v>
                </c:pt>
                <c:pt idx="8">
                  <c:v>84.534680810000012</c:v>
                </c:pt>
                <c:pt idx="9">
                  <c:v>57.686393879999997</c:v>
                </c:pt>
                <c:pt idx="10">
                  <c:v>28.577375900000003</c:v>
                </c:pt>
                <c:pt idx="11">
                  <c:v>-40.933982390000004</c:v>
                </c:pt>
                <c:pt idx="12">
                  <c:v>-58.498372939999996</c:v>
                </c:pt>
                <c:pt idx="13">
                  <c:v>-68.358193900000003</c:v>
                </c:pt>
                <c:pt idx="14">
                  <c:v>-30.167132949999999</c:v>
                </c:pt>
                <c:pt idx="15">
                  <c:v>30.96829967</c:v>
                </c:pt>
                <c:pt idx="16">
                  <c:v>24.74355856</c:v>
                </c:pt>
                <c:pt idx="17">
                  <c:v>-35.221233590000004</c:v>
                </c:pt>
                <c:pt idx="18">
                  <c:v>-109.68508812</c:v>
                </c:pt>
              </c:numCache>
            </c:numRef>
          </c:val>
          <c:extLst>
            <c:ext xmlns:c16="http://schemas.microsoft.com/office/drawing/2014/chart" uri="{C3380CC4-5D6E-409C-BE32-E72D297353CC}">
              <c16:uniqueId val="{00000000-0002-49FD-A03C-242174EAFBE8}"/>
            </c:ext>
          </c:extLst>
        </c:ser>
        <c:dLbls>
          <c:showLegendKey val="0"/>
          <c:showVal val="0"/>
          <c:showCatName val="0"/>
          <c:showSerName val="0"/>
          <c:showPercent val="0"/>
          <c:showBubbleSize val="0"/>
        </c:dLbls>
        <c:gapWidth val="25"/>
        <c:axId val="243786640"/>
        <c:axId val="243787888"/>
      </c:barChart>
      <c:lineChart>
        <c:grouping val="standard"/>
        <c:varyColors val="0"/>
        <c:ser>
          <c:idx val="0"/>
          <c:order val="0"/>
          <c:tx>
            <c:strRef>
              <c:f>百万単位!$D$51</c:f>
              <c:strCache>
                <c:ptCount val="1"/>
                <c:pt idx="0">
                  <c:v>医業収支比率</c:v>
                </c:pt>
              </c:strCache>
            </c:strRef>
          </c:tx>
          <c:spPr>
            <a:ln w="28575" cap="rnd">
              <a:solidFill>
                <a:schemeClr val="accent3"/>
              </a:solidFill>
              <a:round/>
            </a:ln>
            <a:effectLst/>
          </c:spPr>
          <c:marker>
            <c:symbol val="diamond"/>
            <c:size val="6"/>
            <c:spPr>
              <a:solidFill>
                <a:schemeClr val="bg1"/>
              </a:solidFill>
              <a:ln w="9525">
                <a:solidFill>
                  <a:schemeClr val="accent3"/>
                </a:solidFill>
              </a:ln>
              <a:effectLst/>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02-49FD-A03C-242174EAFBE8}"/>
                </c:ext>
              </c:extLst>
            </c:dLbl>
            <c:dLbl>
              <c:idx val="6"/>
              <c:layout>
                <c:manualLayout>
                  <c:x val="8.1642115787778375E-3"/>
                  <c:y val="-3.637863194239582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1573786621010543E-2"/>
                      <c:h val="4.5194083649822102E-2"/>
                    </c:manualLayout>
                  </c15:layout>
                </c:ext>
                <c:ext xmlns:c16="http://schemas.microsoft.com/office/drawing/2014/chart" uri="{C3380CC4-5D6E-409C-BE32-E72D297353CC}">
                  <c16:uniqueId val="{00000011-0002-49FD-A03C-242174EAFBE8}"/>
                </c:ext>
              </c:extLst>
            </c:dLbl>
            <c:dLbl>
              <c:idx val="7"/>
              <c:layout>
                <c:manualLayout>
                  <c:x val="1.3954432556634512E-2"/>
                  <c:y val="-2.706678636170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002-49FD-A03C-242174EAFBE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百万単位!$E$50:$W$50</c:f>
              <c:strCache>
                <c:ptCount val="19"/>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pt idx="16">
                  <c:v>R4</c:v>
                </c:pt>
                <c:pt idx="17">
                  <c:v>R5</c:v>
                </c:pt>
                <c:pt idx="18">
                  <c:v>R6</c:v>
                </c:pt>
              </c:strCache>
            </c:strRef>
          </c:cat>
          <c:val>
            <c:numRef>
              <c:f>百万単位!$E$51:$W$51</c:f>
              <c:numCache>
                <c:formatCode>0.0%</c:formatCode>
                <c:ptCount val="19"/>
                <c:pt idx="0">
                  <c:v>0.76744006806581766</c:v>
                </c:pt>
                <c:pt idx="1">
                  <c:v>0.75910635855616615</c:v>
                </c:pt>
                <c:pt idx="2">
                  <c:v>0.79320661165091655</c:v>
                </c:pt>
                <c:pt idx="3">
                  <c:v>0.82960110408033927</c:v>
                </c:pt>
                <c:pt idx="4">
                  <c:v>0.83930686537023047</c:v>
                </c:pt>
                <c:pt idx="5">
                  <c:v>0.85723501686939141</c:v>
                </c:pt>
                <c:pt idx="6">
                  <c:v>0.87905385190200647</c:v>
                </c:pt>
                <c:pt idx="7">
                  <c:v>0.8829769441439036</c:v>
                </c:pt>
                <c:pt idx="8">
                  <c:v>0.87486017723859011</c:v>
                </c:pt>
                <c:pt idx="9">
                  <c:v>0.91347450081486736</c:v>
                </c:pt>
                <c:pt idx="10">
                  <c:v>0.9194797371346165</c:v>
                </c:pt>
                <c:pt idx="11">
                  <c:v>0.92097556603978437</c:v>
                </c:pt>
                <c:pt idx="12">
                  <c:v>0.92512293741249407</c:v>
                </c:pt>
                <c:pt idx="13">
                  <c:v>0.93407806849915054</c:v>
                </c:pt>
                <c:pt idx="14">
                  <c:v>0.88882155073703373</c:v>
                </c:pt>
                <c:pt idx="15">
                  <c:v>0.89183927936089868</c:v>
                </c:pt>
                <c:pt idx="16">
                  <c:v>0.87073290440079454</c:v>
                </c:pt>
                <c:pt idx="17">
                  <c:v>0.8900617829033135</c:v>
                </c:pt>
                <c:pt idx="18">
                  <c:v>0.8930404624524293</c:v>
                </c:pt>
              </c:numCache>
            </c:numRef>
          </c:val>
          <c:smooth val="0"/>
          <c:extLst>
            <c:ext xmlns:c16="http://schemas.microsoft.com/office/drawing/2014/chart" uri="{C3380CC4-5D6E-409C-BE32-E72D297353CC}">
              <c16:uniqueId val="{00000001-0002-49FD-A03C-242174EAFBE8}"/>
            </c:ext>
          </c:extLst>
        </c:ser>
        <c:ser>
          <c:idx val="1"/>
          <c:order val="1"/>
          <c:tx>
            <c:strRef>
              <c:f>百万単位!$D$52</c:f>
              <c:strCache>
                <c:ptCount val="1"/>
                <c:pt idx="0">
                  <c:v>経常収支比率</c:v>
                </c:pt>
              </c:strCache>
            </c:strRef>
          </c:tx>
          <c:spPr>
            <a:ln w="28575" cap="rnd">
              <a:solidFill>
                <a:srgbClr val="FE4401"/>
              </a:solidFill>
              <a:round/>
            </a:ln>
            <a:effectLst/>
          </c:spPr>
          <c:marker>
            <c:symbol val="triangle"/>
            <c:size val="6"/>
            <c:spPr>
              <a:solidFill>
                <a:schemeClr val="bg1"/>
              </a:solidFill>
              <a:ln w="9525">
                <a:solidFill>
                  <a:srgbClr val="FE440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02-49FD-A03C-242174EAFBE8}"/>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02-49FD-A03C-242174EAFBE8}"/>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02-49FD-A03C-242174EAFBE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02-49FD-A03C-242174EAFBE8}"/>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02-49FD-A03C-242174EAFBE8}"/>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02-49FD-A03C-242174EAFBE8}"/>
                </c:ext>
              </c:extLst>
            </c:dLbl>
            <c:dLbl>
              <c:idx val="1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02-49FD-A03C-242174EAFBE8}"/>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02-49FD-A03C-242174EAFBE8}"/>
                </c:ext>
              </c:extLst>
            </c:dLbl>
            <c:dLbl>
              <c:idx val="1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02-49FD-A03C-242174EAFBE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百万単位!$E$50:$W$50</c:f>
              <c:strCache>
                <c:ptCount val="19"/>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pt idx="16">
                  <c:v>R4</c:v>
                </c:pt>
                <c:pt idx="17">
                  <c:v>R5</c:v>
                </c:pt>
                <c:pt idx="18">
                  <c:v>R6</c:v>
                </c:pt>
              </c:strCache>
            </c:strRef>
          </c:cat>
          <c:val>
            <c:numRef>
              <c:f>百万単位!$E$52:$W$52</c:f>
              <c:numCache>
                <c:formatCode>0.0%</c:formatCode>
                <c:ptCount val="19"/>
                <c:pt idx="0">
                  <c:v>1.0182678938545049</c:v>
                </c:pt>
                <c:pt idx="1">
                  <c:v>1.0022707541188016</c:v>
                </c:pt>
                <c:pt idx="2">
                  <c:v>1.0139863850082844</c:v>
                </c:pt>
                <c:pt idx="3">
                  <c:v>1.0416911402027629</c:v>
                </c:pt>
                <c:pt idx="4">
                  <c:v>1.0479248912801464</c:v>
                </c:pt>
                <c:pt idx="5">
                  <c:v>1.0386742013761172</c:v>
                </c:pt>
                <c:pt idx="6">
                  <c:v>1.0434958661412181</c:v>
                </c:pt>
                <c:pt idx="7">
                  <c:v>1.02149172122488</c:v>
                </c:pt>
                <c:pt idx="8">
                  <c:v>0.99213836796247468</c:v>
                </c:pt>
                <c:pt idx="9">
                  <c:v>1.0233230883610853</c:v>
                </c:pt>
                <c:pt idx="10">
                  <c:v>0.99815702488606628</c:v>
                </c:pt>
                <c:pt idx="11">
                  <c:v>0.99702125174985534</c:v>
                </c:pt>
                <c:pt idx="12">
                  <c:v>0.99362500732078152</c:v>
                </c:pt>
                <c:pt idx="13">
                  <c:v>0.99425598150051486</c:v>
                </c:pt>
                <c:pt idx="14">
                  <c:v>1.0417150434109239</c:v>
                </c:pt>
                <c:pt idx="15">
                  <c:v>1.0625114049486351</c:v>
                </c:pt>
                <c:pt idx="16">
                  <c:v>0.99697816397464489</c:v>
                </c:pt>
                <c:pt idx="17">
                  <c:v>0.94370986249361022</c:v>
                </c:pt>
                <c:pt idx="18">
                  <c:v>0.93470860180476667</c:v>
                </c:pt>
              </c:numCache>
            </c:numRef>
          </c:val>
          <c:smooth val="0"/>
          <c:extLst>
            <c:ext xmlns:c16="http://schemas.microsoft.com/office/drawing/2014/chart" uri="{C3380CC4-5D6E-409C-BE32-E72D297353CC}">
              <c16:uniqueId val="{00000002-0002-49FD-A03C-242174EAFBE8}"/>
            </c:ext>
          </c:extLst>
        </c:ser>
        <c:dLbls>
          <c:showLegendKey val="0"/>
          <c:showVal val="0"/>
          <c:showCatName val="0"/>
          <c:showSerName val="0"/>
          <c:showPercent val="0"/>
          <c:showBubbleSize val="0"/>
        </c:dLbls>
        <c:marker val="1"/>
        <c:smooth val="0"/>
        <c:axId val="243791632"/>
        <c:axId val="243788720"/>
      </c:lineChart>
      <c:catAx>
        <c:axId val="24379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3788720"/>
        <c:crosses val="autoZero"/>
        <c:auto val="1"/>
        <c:lblAlgn val="ctr"/>
        <c:lblOffset val="100"/>
        <c:noMultiLvlLbl val="0"/>
      </c:catAx>
      <c:valAx>
        <c:axId val="243788720"/>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3791632"/>
        <c:crosses val="autoZero"/>
        <c:crossBetween val="between"/>
      </c:valAx>
      <c:valAx>
        <c:axId val="243787888"/>
        <c:scaling>
          <c:orientation val="minMax"/>
          <c:max val="180"/>
          <c:min val="-150"/>
        </c:scaling>
        <c:delete val="0"/>
        <c:axPos val="r"/>
        <c:numFmt formatCode="#,##0;&quot;▲ &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3786640"/>
        <c:crosses val="max"/>
        <c:crossBetween val="between"/>
      </c:valAx>
      <c:catAx>
        <c:axId val="243786640"/>
        <c:scaling>
          <c:orientation val="minMax"/>
        </c:scaling>
        <c:delete val="1"/>
        <c:axPos val="b"/>
        <c:numFmt formatCode="General" sourceLinked="1"/>
        <c:majorTickMark val="out"/>
        <c:minorTickMark val="none"/>
        <c:tickLblPos val="nextTo"/>
        <c:crossAx val="243787888"/>
        <c:crosses val="autoZero"/>
        <c:auto val="1"/>
        <c:lblAlgn val="ctr"/>
        <c:lblOffset val="100"/>
        <c:noMultiLvlLbl val="0"/>
      </c:catAx>
      <c:spPr>
        <a:noFill/>
        <a:ln>
          <a:noFill/>
        </a:ln>
        <a:effectLst/>
      </c:spPr>
    </c:plotArea>
    <c:legend>
      <c:legendPos val="b"/>
      <c:layout>
        <c:manualLayout>
          <c:xMode val="edge"/>
          <c:yMode val="edge"/>
          <c:x val="7.49222679930832E-2"/>
          <c:y val="0.73070571273337048"/>
          <c:w val="0.30399207241241238"/>
          <c:h val="0.173966866503287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7620593227373E-2"/>
          <c:y val="5.0435129855015547E-2"/>
          <c:w val="0.92622445095126471"/>
          <c:h val="0.91392404504744018"/>
        </c:manualLayout>
      </c:layout>
      <c:barChart>
        <c:barDir val="col"/>
        <c:grouping val="stacked"/>
        <c:varyColors val="0"/>
        <c:ser>
          <c:idx val="0"/>
          <c:order val="0"/>
          <c:tx>
            <c:strRef>
              <c:f>Sheet2!$C$3</c:f>
              <c:strCache>
                <c:ptCount val="1"/>
                <c:pt idx="0">
                  <c:v>運営費負担金</c:v>
                </c:pt>
              </c:strCache>
            </c:strRef>
          </c:tx>
          <c:spPr>
            <a:solidFill>
              <a:srgbClr val="002D89"/>
            </a:solidFill>
            <a:ln>
              <a:solidFill>
                <a:srgbClr val="002D89"/>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A7F-4572-952E-2A1FCD885EDB}"/>
                </c:ext>
              </c:extLst>
            </c:dLbl>
            <c:dLbl>
              <c:idx val="57"/>
              <c:delete val="1"/>
              <c:extLst>
                <c:ext xmlns:c15="http://schemas.microsoft.com/office/drawing/2012/chart" uri="{CE6537A1-D6FC-4f65-9D91-7224C49458BB}"/>
                <c:ext xmlns:c16="http://schemas.microsoft.com/office/drawing/2014/chart" uri="{C3380CC4-5D6E-409C-BE32-E72D297353CC}">
                  <c16:uniqueId val="{00000000-1A7F-4572-952E-2A1FCD885EDB}"/>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Sheet2!$B$7:$B$66</c:f>
              <c:strCache>
                <c:ptCount val="58"/>
                <c:pt idx="0">
                  <c:v>H17</c:v>
                </c:pt>
                <c:pt idx="3">
                  <c:v>H18</c:v>
                </c:pt>
                <c:pt idx="6">
                  <c:v>H19</c:v>
                </c:pt>
                <c:pt idx="9">
                  <c:v>H20</c:v>
                </c:pt>
                <c:pt idx="12">
                  <c:v>H21</c:v>
                </c:pt>
                <c:pt idx="15">
                  <c:v>H22</c:v>
                </c:pt>
                <c:pt idx="18">
                  <c:v>H23</c:v>
                </c:pt>
                <c:pt idx="21">
                  <c:v>H24</c:v>
                </c:pt>
                <c:pt idx="24">
                  <c:v>H25</c:v>
                </c:pt>
                <c:pt idx="27">
                  <c:v>H26</c:v>
                </c:pt>
                <c:pt idx="30">
                  <c:v>H27</c:v>
                </c:pt>
                <c:pt idx="33">
                  <c:v>H28</c:v>
                </c:pt>
                <c:pt idx="36">
                  <c:v>H29</c:v>
                </c:pt>
                <c:pt idx="39">
                  <c:v>H30</c:v>
                </c:pt>
                <c:pt idx="42">
                  <c:v>R元</c:v>
                </c:pt>
                <c:pt idx="45">
                  <c:v>R２</c:v>
                </c:pt>
                <c:pt idx="48">
                  <c:v>R３</c:v>
                </c:pt>
                <c:pt idx="51">
                  <c:v>R４</c:v>
                </c:pt>
                <c:pt idx="54">
                  <c:v>R５</c:v>
                </c:pt>
                <c:pt idx="57">
                  <c:v>R６</c:v>
                </c:pt>
              </c:strCache>
            </c:strRef>
          </c:cat>
          <c:val>
            <c:numRef>
              <c:f>Sheet2!$C$7:$C$66</c:f>
              <c:numCache>
                <c:formatCode>General</c:formatCode>
                <c:ptCount val="60"/>
                <c:pt idx="0">
                  <c:v>124.3</c:v>
                </c:pt>
                <c:pt idx="3">
                  <c:v>100.5</c:v>
                </c:pt>
                <c:pt idx="6">
                  <c:v>104.2</c:v>
                </c:pt>
                <c:pt idx="9">
                  <c:v>95.8</c:v>
                </c:pt>
                <c:pt idx="12">
                  <c:v>95.7</c:v>
                </c:pt>
                <c:pt idx="15">
                  <c:v>94.8</c:v>
                </c:pt>
                <c:pt idx="18">
                  <c:v>82.3</c:v>
                </c:pt>
                <c:pt idx="21">
                  <c:v>83.3</c:v>
                </c:pt>
                <c:pt idx="24">
                  <c:v>68</c:v>
                </c:pt>
                <c:pt idx="27">
                  <c:v>63.6</c:v>
                </c:pt>
                <c:pt idx="30">
                  <c:v>61.1</c:v>
                </c:pt>
                <c:pt idx="33">
                  <c:v>59.4</c:v>
                </c:pt>
                <c:pt idx="36">
                  <c:v>59.1</c:v>
                </c:pt>
                <c:pt idx="39">
                  <c:v>57.2</c:v>
                </c:pt>
                <c:pt idx="42">
                  <c:v>56.4</c:v>
                </c:pt>
                <c:pt idx="45">
                  <c:v>55.3</c:v>
                </c:pt>
                <c:pt idx="48">
                  <c:v>54.8</c:v>
                </c:pt>
                <c:pt idx="51">
                  <c:v>50.1</c:v>
                </c:pt>
                <c:pt idx="54">
                  <c:v>51.1</c:v>
                </c:pt>
                <c:pt idx="57">
                  <c:v>52.1</c:v>
                </c:pt>
              </c:numCache>
            </c:numRef>
          </c:val>
          <c:extLst>
            <c:ext xmlns:c16="http://schemas.microsoft.com/office/drawing/2014/chart" uri="{C3380CC4-5D6E-409C-BE32-E72D297353CC}">
              <c16:uniqueId val="{00000000-595A-416D-9738-E829B716EE12}"/>
            </c:ext>
          </c:extLst>
        </c:ser>
        <c:ser>
          <c:idx val="1"/>
          <c:order val="1"/>
          <c:tx>
            <c:strRef>
              <c:f>Sheet2!$D$3</c:f>
              <c:strCache>
                <c:ptCount val="1"/>
                <c:pt idx="0">
                  <c:v>元利償還負担金</c:v>
                </c:pt>
              </c:strCache>
            </c:strRef>
          </c:tx>
          <c:spPr>
            <a:solidFill>
              <a:schemeClr val="bg1"/>
            </a:solidFill>
            <a:ln>
              <a:solidFill>
                <a:srgbClr val="002D89"/>
              </a:solidFill>
            </a:ln>
            <a:effectLst/>
          </c:spPr>
          <c:invertIfNegative val="0"/>
          <c:cat>
            <c:strRef>
              <c:f>Sheet2!$B$7:$B$66</c:f>
              <c:strCache>
                <c:ptCount val="58"/>
                <c:pt idx="0">
                  <c:v>H17</c:v>
                </c:pt>
                <c:pt idx="3">
                  <c:v>H18</c:v>
                </c:pt>
                <c:pt idx="6">
                  <c:v>H19</c:v>
                </c:pt>
                <c:pt idx="9">
                  <c:v>H20</c:v>
                </c:pt>
                <c:pt idx="12">
                  <c:v>H21</c:v>
                </c:pt>
                <c:pt idx="15">
                  <c:v>H22</c:v>
                </c:pt>
                <c:pt idx="18">
                  <c:v>H23</c:v>
                </c:pt>
                <c:pt idx="21">
                  <c:v>H24</c:v>
                </c:pt>
                <c:pt idx="24">
                  <c:v>H25</c:v>
                </c:pt>
                <c:pt idx="27">
                  <c:v>H26</c:v>
                </c:pt>
                <c:pt idx="30">
                  <c:v>H27</c:v>
                </c:pt>
                <c:pt idx="33">
                  <c:v>H28</c:v>
                </c:pt>
                <c:pt idx="36">
                  <c:v>H29</c:v>
                </c:pt>
                <c:pt idx="39">
                  <c:v>H30</c:v>
                </c:pt>
                <c:pt idx="42">
                  <c:v>R元</c:v>
                </c:pt>
                <c:pt idx="45">
                  <c:v>R２</c:v>
                </c:pt>
                <c:pt idx="48">
                  <c:v>R３</c:v>
                </c:pt>
                <c:pt idx="51">
                  <c:v>R４</c:v>
                </c:pt>
                <c:pt idx="54">
                  <c:v>R５</c:v>
                </c:pt>
                <c:pt idx="57">
                  <c:v>R６</c:v>
                </c:pt>
              </c:strCache>
            </c:strRef>
          </c:cat>
          <c:val>
            <c:numRef>
              <c:f>Sheet2!$D$7:$D$66</c:f>
              <c:numCache>
                <c:formatCode>General</c:formatCode>
                <c:ptCount val="60"/>
                <c:pt idx="0">
                  <c:v>19.600000000000001</c:v>
                </c:pt>
                <c:pt idx="3">
                  <c:v>27.1</c:v>
                </c:pt>
                <c:pt idx="6">
                  <c:v>19.600000000000001</c:v>
                </c:pt>
                <c:pt idx="9">
                  <c:v>21.8</c:v>
                </c:pt>
                <c:pt idx="12">
                  <c:v>23.8</c:v>
                </c:pt>
                <c:pt idx="15">
                  <c:v>26.9</c:v>
                </c:pt>
                <c:pt idx="18">
                  <c:v>21.9</c:v>
                </c:pt>
                <c:pt idx="21">
                  <c:v>18.600000000000001</c:v>
                </c:pt>
                <c:pt idx="24">
                  <c:v>22.2</c:v>
                </c:pt>
                <c:pt idx="27">
                  <c:v>21.9</c:v>
                </c:pt>
                <c:pt idx="30">
                  <c:v>21.9</c:v>
                </c:pt>
                <c:pt idx="33">
                  <c:v>22.3</c:v>
                </c:pt>
                <c:pt idx="36">
                  <c:v>28.7</c:v>
                </c:pt>
                <c:pt idx="39">
                  <c:v>27</c:v>
                </c:pt>
                <c:pt idx="42">
                  <c:v>27.1</c:v>
                </c:pt>
                <c:pt idx="45">
                  <c:v>27</c:v>
                </c:pt>
                <c:pt idx="48">
                  <c:v>27</c:v>
                </c:pt>
                <c:pt idx="51">
                  <c:v>22.1</c:v>
                </c:pt>
                <c:pt idx="54">
                  <c:v>24.1</c:v>
                </c:pt>
                <c:pt idx="57">
                  <c:v>24.3</c:v>
                </c:pt>
              </c:numCache>
            </c:numRef>
          </c:val>
          <c:extLst>
            <c:ext xmlns:c16="http://schemas.microsoft.com/office/drawing/2014/chart" uri="{C3380CC4-5D6E-409C-BE32-E72D297353CC}">
              <c16:uniqueId val="{00000001-595A-416D-9738-E829B716EE12}"/>
            </c:ext>
          </c:extLst>
        </c:ser>
        <c:ser>
          <c:idx val="2"/>
          <c:order val="2"/>
          <c:tx>
            <c:strRef>
              <c:f>Sheet2!$E$3</c:f>
              <c:strCache>
                <c:ptCount val="1"/>
                <c:pt idx="0">
                  <c:v>経常損益</c:v>
                </c:pt>
              </c:strCache>
            </c:strRef>
          </c:tx>
          <c:spPr>
            <a:solidFill>
              <a:schemeClr val="bg1">
                <a:lumMod val="75000"/>
              </a:schemeClr>
            </a:solidFill>
            <a:ln>
              <a:noFill/>
            </a:ln>
            <a:effectLst/>
          </c:spPr>
          <c:invertIfNegative val="0"/>
          <c:dLbls>
            <c:dLbl>
              <c:idx val="58"/>
              <c:layout>
                <c:manualLayout>
                  <c:x val="4.3620501635768813E-3"/>
                  <c:y val="-0.155009154101484"/>
                </c:manualLayout>
              </c:layout>
              <c:numFmt formatCode="#,##0.0;&quot;▲ &quot;#,##0.0" sourceLinked="0"/>
              <c:spPr>
                <a:noFill/>
                <a:ln>
                  <a:noFill/>
                </a:ln>
                <a:effectLst/>
              </c:spPr>
              <c:txPr>
                <a:bodyPr rot="0" spcFirstLastPara="1" vertOverflow="ellipsis" vert="horz" wrap="square" anchor="ctr" anchorCtr="1"/>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5A-416D-9738-E829B716EE12}"/>
                </c:ext>
              </c:extLst>
            </c:dLbl>
            <c:spPr>
              <a:noFill/>
              <a:ln>
                <a:noFill/>
              </a:ln>
              <a:effectLst/>
            </c:spPr>
            <c:txPr>
              <a:bodyPr rot="0" spcFirstLastPara="1" vertOverflow="ellipsis" vert="horz" wrap="square" anchor="ctr" anchorCtr="1"/>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Sheet2!$B$7:$B$66</c:f>
              <c:strCache>
                <c:ptCount val="58"/>
                <c:pt idx="0">
                  <c:v>H17</c:v>
                </c:pt>
                <c:pt idx="3">
                  <c:v>H18</c:v>
                </c:pt>
                <c:pt idx="6">
                  <c:v>H19</c:v>
                </c:pt>
                <c:pt idx="9">
                  <c:v>H20</c:v>
                </c:pt>
                <c:pt idx="12">
                  <c:v>H21</c:v>
                </c:pt>
                <c:pt idx="15">
                  <c:v>H22</c:v>
                </c:pt>
                <c:pt idx="18">
                  <c:v>H23</c:v>
                </c:pt>
                <c:pt idx="21">
                  <c:v>H24</c:v>
                </c:pt>
                <c:pt idx="24">
                  <c:v>H25</c:v>
                </c:pt>
                <c:pt idx="27">
                  <c:v>H26</c:v>
                </c:pt>
                <c:pt idx="30">
                  <c:v>H27</c:v>
                </c:pt>
                <c:pt idx="33">
                  <c:v>H28</c:v>
                </c:pt>
                <c:pt idx="36">
                  <c:v>H29</c:v>
                </c:pt>
                <c:pt idx="39">
                  <c:v>H30</c:v>
                </c:pt>
                <c:pt idx="42">
                  <c:v>R元</c:v>
                </c:pt>
                <c:pt idx="45">
                  <c:v>R２</c:v>
                </c:pt>
                <c:pt idx="48">
                  <c:v>R３</c:v>
                </c:pt>
                <c:pt idx="51">
                  <c:v>R４</c:v>
                </c:pt>
                <c:pt idx="54">
                  <c:v>R５</c:v>
                </c:pt>
                <c:pt idx="57">
                  <c:v>R６</c:v>
                </c:pt>
              </c:strCache>
            </c:strRef>
          </c:cat>
          <c:val>
            <c:numRef>
              <c:f>Sheet2!$E$7:$E$66</c:f>
              <c:numCache>
                <c:formatCode>General</c:formatCode>
                <c:ptCount val="60"/>
                <c:pt idx="4">
                  <c:v>10.69525043</c:v>
                </c:pt>
                <c:pt idx="7">
                  <c:v>1.40060114</c:v>
                </c:pt>
                <c:pt idx="10">
                  <c:v>8.6199285999999997</c:v>
                </c:pt>
                <c:pt idx="13">
                  <c:v>26.197798850000002</c:v>
                </c:pt>
                <c:pt idx="16">
                  <c:v>31.353551020000001</c:v>
                </c:pt>
                <c:pt idx="19">
                  <c:v>26.023217200000001</c:v>
                </c:pt>
                <c:pt idx="22">
                  <c:v>30.1917613</c:v>
                </c:pt>
                <c:pt idx="25">
                  <c:v>15.69419413</c:v>
                </c:pt>
                <c:pt idx="28">
                  <c:v>-6.0209748799999998</c:v>
                </c:pt>
                <c:pt idx="31">
                  <c:v>18.479472959999999</c:v>
                </c:pt>
                <c:pt idx="34">
                  <c:v>-1.49564326</c:v>
                </c:pt>
                <c:pt idx="37">
                  <c:v>-2.5652726000000001</c:v>
                </c:pt>
                <c:pt idx="40">
                  <c:v>-5.7993516700000001</c:v>
                </c:pt>
                <c:pt idx="43">
                  <c:v>-5.4003731300000002</c:v>
                </c:pt>
                <c:pt idx="46">
                  <c:v>39.721010759999999</c:v>
                </c:pt>
                <c:pt idx="49">
                  <c:v>61.866354719999997</c:v>
                </c:pt>
                <c:pt idx="52">
                  <c:v>-3.08971771</c:v>
                </c:pt>
                <c:pt idx="55">
                  <c:v>-59.322812249999998</c:v>
                </c:pt>
                <c:pt idx="58">
                  <c:v>-70.765694909999993</c:v>
                </c:pt>
              </c:numCache>
            </c:numRef>
          </c:val>
          <c:extLst>
            <c:ext xmlns:c16="http://schemas.microsoft.com/office/drawing/2014/chart" uri="{C3380CC4-5D6E-409C-BE32-E72D297353CC}">
              <c16:uniqueId val="{00000003-595A-416D-9738-E829B716EE12}"/>
            </c:ext>
          </c:extLst>
        </c:ser>
        <c:dLbls>
          <c:showLegendKey val="0"/>
          <c:showVal val="0"/>
          <c:showCatName val="0"/>
          <c:showSerName val="0"/>
          <c:showPercent val="0"/>
          <c:showBubbleSize val="0"/>
        </c:dLbls>
        <c:gapWidth val="0"/>
        <c:overlap val="100"/>
        <c:axId val="727276352"/>
        <c:axId val="727273856"/>
      </c:barChart>
      <c:catAx>
        <c:axId val="7272763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7273856"/>
        <c:crosses val="autoZero"/>
        <c:auto val="1"/>
        <c:lblAlgn val="ctr"/>
        <c:lblOffset val="100"/>
        <c:noMultiLvlLbl val="0"/>
      </c:catAx>
      <c:valAx>
        <c:axId val="727273856"/>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7276352"/>
        <c:crosses val="autoZero"/>
        <c:crossBetween val="between"/>
      </c:valAx>
      <c:spPr>
        <a:noFill/>
        <a:ln>
          <a:noFill/>
        </a:ln>
        <a:effectLst/>
      </c:spPr>
    </c:plotArea>
    <c:legend>
      <c:legendPos val="b"/>
      <c:layout>
        <c:manualLayout>
          <c:xMode val="edge"/>
          <c:yMode val="edge"/>
          <c:x val="7.2809830068951267E-2"/>
          <c:y val="0.82612097216480607"/>
          <c:w val="0.38037077426390409"/>
          <c:h val="6.546537070389831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73855024856002E-2"/>
          <c:y val="5.0925925925925923E-2"/>
          <c:w val="0.82281491743508905"/>
          <c:h val="0.84688247302420527"/>
        </c:manualLayout>
      </c:layout>
      <c:barChart>
        <c:barDir val="col"/>
        <c:grouping val="stacked"/>
        <c:varyColors val="0"/>
        <c:ser>
          <c:idx val="0"/>
          <c:order val="0"/>
          <c:tx>
            <c:strRef>
              <c:f>'02-04-01'!$C$5</c:f>
              <c:strCache>
                <c:ptCount val="1"/>
                <c:pt idx="0">
                  <c:v>府内</c:v>
                </c:pt>
              </c:strCache>
            </c:strRef>
          </c:tx>
          <c:spPr>
            <a:solidFill>
              <a:srgbClr val="002D89"/>
            </a:solidFill>
            <a:ln>
              <a:noFill/>
            </a:ln>
            <a:effectLst/>
          </c:spPr>
          <c:invertIfNegative val="0"/>
          <c:cat>
            <c:strRef>
              <c:f>'02-04-01'!$D$4:$H$4</c:f>
              <c:strCache>
                <c:ptCount val="5"/>
                <c:pt idx="0">
                  <c:v>H23</c:v>
                </c:pt>
                <c:pt idx="1">
                  <c:v>26</c:v>
                </c:pt>
                <c:pt idx="2">
                  <c:v>29</c:v>
                </c:pt>
                <c:pt idx="3">
                  <c:v>R2</c:v>
                </c:pt>
                <c:pt idx="4">
                  <c:v>5</c:v>
                </c:pt>
              </c:strCache>
            </c:strRef>
          </c:cat>
          <c:val>
            <c:numRef>
              <c:f>'02-04-01'!$D$5:$H$5</c:f>
              <c:numCache>
                <c:formatCode>General</c:formatCode>
                <c:ptCount val="5"/>
                <c:pt idx="0">
                  <c:v>493.7</c:v>
                </c:pt>
                <c:pt idx="1">
                  <c:v>517.6</c:v>
                </c:pt>
                <c:pt idx="2">
                  <c:v>491.4</c:v>
                </c:pt>
                <c:pt idx="3">
                  <c:v>467.4</c:v>
                </c:pt>
                <c:pt idx="4">
                  <c:v>539.29999999999995</c:v>
                </c:pt>
              </c:numCache>
            </c:numRef>
          </c:val>
          <c:extLst>
            <c:ext xmlns:c16="http://schemas.microsoft.com/office/drawing/2014/chart" uri="{C3380CC4-5D6E-409C-BE32-E72D297353CC}">
              <c16:uniqueId val="{00000000-008B-4B8C-BFA2-183A034FAE4D}"/>
            </c:ext>
          </c:extLst>
        </c:ser>
        <c:ser>
          <c:idx val="1"/>
          <c:order val="1"/>
          <c:tx>
            <c:strRef>
              <c:f>'02-04-01'!$C$6</c:f>
              <c:strCache>
                <c:ptCount val="1"/>
                <c:pt idx="0">
                  <c:v>府外</c:v>
                </c:pt>
              </c:strCache>
            </c:strRef>
          </c:tx>
          <c:spPr>
            <a:solidFill>
              <a:srgbClr val="E0E0E0"/>
            </a:solidFill>
            <a:ln>
              <a:noFill/>
            </a:ln>
            <a:effectLst/>
          </c:spPr>
          <c:invertIfNegative val="0"/>
          <c:cat>
            <c:strRef>
              <c:f>'02-04-01'!$D$4:$H$4</c:f>
              <c:strCache>
                <c:ptCount val="5"/>
                <c:pt idx="0">
                  <c:v>H23</c:v>
                </c:pt>
                <c:pt idx="1">
                  <c:v>26</c:v>
                </c:pt>
                <c:pt idx="2">
                  <c:v>29</c:v>
                </c:pt>
                <c:pt idx="3">
                  <c:v>R2</c:v>
                </c:pt>
                <c:pt idx="4">
                  <c:v>5</c:v>
                </c:pt>
              </c:strCache>
            </c:strRef>
          </c:cat>
          <c:val>
            <c:numRef>
              <c:f>'02-04-01'!$D$6:$H$6</c:f>
              <c:numCache>
                <c:formatCode>General</c:formatCode>
                <c:ptCount val="5"/>
                <c:pt idx="0">
                  <c:v>27.400000000000034</c:v>
                </c:pt>
                <c:pt idx="1">
                  <c:v>22.699999999999932</c:v>
                </c:pt>
                <c:pt idx="2">
                  <c:v>27.899999999999977</c:v>
                </c:pt>
                <c:pt idx="3">
                  <c:v>17.900000000000034</c:v>
                </c:pt>
                <c:pt idx="4" formatCode="0.0">
                  <c:v>20</c:v>
                </c:pt>
              </c:numCache>
            </c:numRef>
          </c:val>
          <c:extLst>
            <c:ext xmlns:c16="http://schemas.microsoft.com/office/drawing/2014/chart" uri="{C3380CC4-5D6E-409C-BE32-E72D297353CC}">
              <c16:uniqueId val="{00000001-008B-4B8C-BFA2-183A034FAE4D}"/>
            </c:ext>
          </c:extLst>
        </c:ser>
        <c:dLbls>
          <c:showLegendKey val="0"/>
          <c:showVal val="0"/>
          <c:showCatName val="0"/>
          <c:showSerName val="0"/>
          <c:showPercent val="0"/>
          <c:showBubbleSize val="0"/>
        </c:dLbls>
        <c:gapWidth val="219"/>
        <c:overlap val="100"/>
        <c:axId val="17601727"/>
        <c:axId val="17603167"/>
      </c:barChart>
      <c:lineChart>
        <c:grouping val="standard"/>
        <c:varyColors val="0"/>
        <c:ser>
          <c:idx val="2"/>
          <c:order val="2"/>
          <c:tx>
            <c:strRef>
              <c:f>'02-04-01'!$C$7</c:f>
              <c:strCache>
                <c:ptCount val="1"/>
                <c:pt idx="0">
                  <c:v>高齢者割合</c:v>
                </c:pt>
              </c:strCache>
            </c:strRef>
          </c:tx>
          <c:spPr>
            <a:ln w="28575" cap="rnd">
              <a:solidFill>
                <a:srgbClr val="FE4401"/>
              </a:solidFill>
              <a:round/>
            </a:ln>
            <a:effectLst/>
          </c:spPr>
          <c:marker>
            <c:symbol val="triangle"/>
            <c:size val="6"/>
            <c:spPr>
              <a:solidFill>
                <a:schemeClr val="bg1"/>
              </a:solidFill>
              <a:ln w="9525">
                <a:solidFill>
                  <a:srgbClr val="FE4401"/>
                </a:solidFill>
              </a:ln>
              <a:effectLst/>
            </c:spPr>
          </c:marker>
          <c:cat>
            <c:strRef>
              <c:f>'02-04-01'!$D$4:$H$4</c:f>
              <c:strCache>
                <c:ptCount val="5"/>
                <c:pt idx="0">
                  <c:v>H23</c:v>
                </c:pt>
                <c:pt idx="1">
                  <c:v>26</c:v>
                </c:pt>
                <c:pt idx="2">
                  <c:v>29</c:v>
                </c:pt>
                <c:pt idx="3">
                  <c:v>R2</c:v>
                </c:pt>
                <c:pt idx="4">
                  <c:v>5</c:v>
                </c:pt>
              </c:strCache>
            </c:strRef>
          </c:cat>
          <c:val>
            <c:numRef>
              <c:f>'02-04-01'!$D$7:$H$7</c:f>
              <c:numCache>
                <c:formatCode>General</c:formatCode>
                <c:ptCount val="5"/>
                <c:pt idx="0">
                  <c:v>0.46273415703467519</c:v>
                </c:pt>
                <c:pt idx="1">
                  <c:v>0.54078148710166918</c:v>
                </c:pt>
                <c:pt idx="2">
                  <c:v>0.56172344689200004</c:v>
                </c:pt>
                <c:pt idx="3">
                  <c:v>0.53795866722800001</c:v>
                </c:pt>
                <c:pt idx="4">
                  <c:v>0.49064563462949368</c:v>
                </c:pt>
              </c:numCache>
            </c:numRef>
          </c:val>
          <c:smooth val="0"/>
          <c:extLst>
            <c:ext xmlns:c16="http://schemas.microsoft.com/office/drawing/2014/chart" uri="{C3380CC4-5D6E-409C-BE32-E72D297353CC}">
              <c16:uniqueId val="{00000002-008B-4B8C-BFA2-183A034FAE4D}"/>
            </c:ext>
          </c:extLst>
        </c:ser>
        <c:dLbls>
          <c:showLegendKey val="0"/>
          <c:showVal val="0"/>
          <c:showCatName val="0"/>
          <c:showSerName val="0"/>
          <c:showPercent val="0"/>
          <c:showBubbleSize val="0"/>
        </c:dLbls>
        <c:marker val="1"/>
        <c:smooth val="0"/>
        <c:axId val="17580607"/>
        <c:axId val="17547487"/>
      </c:lineChart>
      <c:catAx>
        <c:axId val="1760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03167"/>
        <c:crosses val="autoZero"/>
        <c:auto val="1"/>
        <c:lblAlgn val="ctr"/>
        <c:lblOffset val="100"/>
        <c:noMultiLvlLbl val="0"/>
      </c:catAx>
      <c:valAx>
        <c:axId val="17603167"/>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601727"/>
        <c:crosses val="autoZero"/>
        <c:crossBetween val="between"/>
      </c:valAx>
      <c:valAx>
        <c:axId val="17547487"/>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580607"/>
        <c:crosses val="max"/>
        <c:crossBetween val="between"/>
      </c:valAx>
      <c:catAx>
        <c:axId val="17580607"/>
        <c:scaling>
          <c:orientation val="minMax"/>
        </c:scaling>
        <c:delete val="1"/>
        <c:axPos val="b"/>
        <c:numFmt formatCode="General" sourceLinked="1"/>
        <c:majorTickMark val="out"/>
        <c:minorTickMark val="none"/>
        <c:tickLblPos val="nextTo"/>
        <c:crossAx val="17547487"/>
        <c:crosses val="autoZero"/>
        <c:auto val="1"/>
        <c:lblAlgn val="ctr"/>
        <c:lblOffset val="100"/>
        <c:noMultiLvlLbl val="0"/>
      </c:catAx>
      <c:spPr>
        <a:noFill/>
        <a:ln>
          <a:noFill/>
        </a:ln>
        <a:effectLst/>
      </c:spPr>
    </c:plotArea>
    <c:legend>
      <c:legendPos val="b"/>
      <c:layout>
        <c:manualLayout>
          <c:xMode val="edge"/>
          <c:yMode val="edge"/>
          <c:x val="6.4653534656003792E-2"/>
          <c:y val="5.7815689705449278E-4"/>
          <c:w val="0.81479290899942369"/>
          <c:h val="7.8125546806649168E-2"/>
        </c:manualLayout>
      </c:layout>
      <c:overlay val="0"/>
      <c:spPr>
        <a:noFill/>
        <a:ln>
          <a:noFill/>
        </a:ln>
        <a:effectLst/>
      </c:spPr>
      <c:txPr>
        <a:bodyPr rot="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85613473744652E-2"/>
          <c:y val="5.3869753194009773E-2"/>
          <c:w val="0.82671550270130101"/>
          <c:h val="0.80423825649762115"/>
        </c:manualLayout>
      </c:layout>
      <c:barChart>
        <c:barDir val="col"/>
        <c:grouping val="stacked"/>
        <c:varyColors val="0"/>
        <c:ser>
          <c:idx val="0"/>
          <c:order val="0"/>
          <c:tx>
            <c:strRef>
              <c:f>'02-04-01'!$K$5</c:f>
              <c:strCache>
                <c:ptCount val="1"/>
                <c:pt idx="0">
                  <c:v>府内</c:v>
                </c:pt>
              </c:strCache>
            </c:strRef>
          </c:tx>
          <c:spPr>
            <a:solidFill>
              <a:srgbClr val="002D89"/>
            </a:solidFill>
            <a:ln>
              <a:noFill/>
            </a:ln>
            <a:effectLst/>
          </c:spPr>
          <c:invertIfNegative val="0"/>
          <c:cat>
            <c:strRef>
              <c:f>'02-04-01'!$L$4:$P$4</c:f>
              <c:strCache>
                <c:ptCount val="5"/>
                <c:pt idx="0">
                  <c:v>H23</c:v>
                </c:pt>
                <c:pt idx="1">
                  <c:v>26</c:v>
                </c:pt>
                <c:pt idx="2">
                  <c:v>29</c:v>
                </c:pt>
                <c:pt idx="3">
                  <c:v>R2</c:v>
                </c:pt>
                <c:pt idx="4">
                  <c:v>5</c:v>
                </c:pt>
              </c:strCache>
            </c:strRef>
          </c:cat>
          <c:val>
            <c:numRef>
              <c:f>'02-04-01'!$L$5:$P$5</c:f>
              <c:numCache>
                <c:formatCode>General</c:formatCode>
                <c:ptCount val="5"/>
                <c:pt idx="0">
                  <c:v>84.3</c:v>
                </c:pt>
                <c:pt idx="1">
                  <c:v>84.6</c:v>
                </c:pt>
                <c:pt idx="2">
                  <c:v>85.3</c:v>
                </c:pt>
                <c:pt idx="3">
                  <c:v>79.400000000000006</c:v>
                </c:pt>
                <c:pt idx="4">
                  <c:v>77.7</c:v>
                </c:pt>
              </c:numCache>
            </c:numRef>
          </c:val>
          <c:extLst>
            <c:ext xmlns:c16="http://schemas.microsoft.com/office/drawing/2014/chart" uri="{C3380CC4-5D6E-409C-BE32-E72D297353CC}">
              <c16:uniqueId val="{00000000-1A19-4DC5-B046-28D092908DEF}"/>
            </c:ext>
          </c:extLst>
        </c:ser>
        <c:ser>
          <c:idx val="1"/>
          <c:order val="1"/>
          <c:tx>
            <c:strRef>
              <c:f>'02-04-01'!$K$6</c:f>
              <c:strCache>
                <c:ptCount val="1"/>
                <c:pt idx="0">
                  <c:v>府外</c:v>
                </c:pt>
              </c:strCache>
            </c:strRef>
          </c:tx>
          <c:spPr>
            <a:solidFill>
              <a:srgbClr val="E0E0E0"/>
            </a:solidFill>
            <a:ln>
              <a:noFill/>
            </a:ln>
            <a:effectLst/>
          </c:spPr>
          <c:invertIfNegative val="0"/>
          <c:cat>
            <c:strRef>
              <c:f>'02-04-01'!$L$4:$P$4</c:f>
              <c:strCache>
                <c:ptCount val="5"/>
                <c:pt idx="0">
                  <c:v>H23</c:v>
                </c:pt>
                <c:pt idx="1">
                  <c:v>26</c:v>
                </c:pt>
                <c:pt idx="2">
                  <c:v>29</c:v>
                </c:pt>
                <c:pt idx="3">
                  <c:v>R2</c:v>
                </c:pt>
                <c:pt idx="4">
                  <c:v>5</c:v>
                </c:pt>
              </c:strCache>
            </c:strRef>
          </c:cat>
          <c:val>
            <c:numRef>
              <c:f>'02-04-01'!$L$6:$P$6</c:f>
              <c:numCache>
                <c:formatCode>General</c:formatCode>
                <c:ptCount val="5"/>
                <c:pt idx="0">
                  <c:v>7.7000000000000028</c:v>
                </c:pt>
                <c:pt idx="1">
                  <c:v>6.6000000000000085</c:v>
                </c:pt>
                <c:pt idx="2">
                  <c:v>5.9000000000000057</c:v>
                </c:pt>
                <c:pt idx="3">
                  <c:v>4.7999999999999972</c:v>
                </c:pt>
                <c:pt idx="4">
                  <c:v>4.7000000000000028</c:v>
                </c:pt>
              </c:numCache>
            </c:numRef>
          </c:val>
          <c:extLst>
            <c:ext xmlns:c16="http://schemas.microsoft.com/office/drawing/2014/chart" uri="{C3380CC4-5D6E-409C-BE32-E72D297353CC}">
              <c16:uniqueId val="{00000001-1A19-4DC5-B046-28D092908DEF}"/>
            </c:ext>
          </c:extLst>
        </c:ser>
        <c:dLbls>
          <c:showLegendKey val="0"/>
          <c:showVal val="0"/>
          <c:showCatName val="0"/>
          <c:showSerName val="0"/>
          <c:showPercent val="0"/>
          <c:showBubbleSize val="0"/>
        </c:dLbls>
        <c:gapWidth val="219"/>
        <c:overlap val="100"/>
        <c:axId val="348653839"/>
        <c:axId val="348642319"/>
      </c:barChart>
      <c:lineChart>
        <c:grouping val="standard"/>
        <c:varyColors val="0"/>
        <c:ser>
          <c:idx val="2"/>
          <c:order val="2"/>
          <c:tx>
            <c:strRef>
              <c:f>'02-04-01'!$K$7</c:f>
              <c:strCache>
                <c:ptCount val="1"/>
                <c:pt idx="0">
                  <c:v>高齢者割合</c:v>
                </c:pt>
              </c:strCache>
            </c:strRef>
          </c:tx>
          <c:spPr>
            <a:ln w="28575" cap="rnd">
              <a:solidFill>
                <a:srgbClr val="FE4401"/>
              </a:solidFill>
              <a:round/>
            </a:ln>
            <a:effectLst/>
          </c:spPr>
          <c:marker>
            <c:symbol val="triangle"/>
            <c:size val="6"/>
            <c:spPr>
              <a:solidFill>
                <a:srgbClr val="E0E0E0"/>
              </a:solidFill>
              <a:ln w="9525">
                <a:solidFill>
                  <a:srgbClr val="FE4401"/>
                </a:solidFill>
              </a:ln>
              <a:effectLst/>
            </c:spPr>
          </c:marker>
          <c:dPt>
            <c:idx val="4"/>
            <c:marker>
              <c:symbol val="triangle"/>
              <c:size val="6"/>
              <c:spPr>
                <a:solidFill>
                  <a:srgbClr val="E0E0E0">
                    <a:alpha val="92000"/>
                  </a:srgbClr>
                </a:solidFill>
                <a:ln w="9525">
                  <a:solidFill>
                    <a:srgbClr val="FE4401"/>
                  </a:solidFill>
                </a:ln>
                <a:effectLst/>
              </c:spPr>
            </c:marker>
            <c:bubble3D val="0"/>
            <c:extLst>
              <c:ext xmlns:c16="http://schemas.microsoft.com/office/drawing/2014/chart" uri="{C3380CC4-5D6E-409C-BE32-E72D297353CC}">
                <c16:uniqueId val="{00000003-1A19-4DC5-B046-28D092908DEF}"/>
              </c:ext>
            </c:extLst>
          </c:dPt>
          <c:cat>
            <c:strRef>
              <c:f>'02-04-01'!$L$4:$P$4</c:f>
              <c:strCache>
                <c:ptCount val="5"/>
                <c:pt idx="0">
                  <c:v>H23</c:v>
                </c:pt>
                <c:pt idx="1">
                  <c:v>26</c:v>
                </c:pt>
                <c:pt idx="2">
                  <c:v>29</c:v>
                </c:pt>
                <c:pt idx="3">
                  <c:v>R2</c:v>
                </c:pt>
                <c:pt idx="4">
                  <c:v>5</c:v>
                </c:pt>
              </c:strCache>
            </c:strRef>
          </c:cat>
          <c:val>
            <c:numRef>
              <c:f>'02-04-01'!$L$7:$P$7</c:f>
              <c:numCache>
                <c:formatCode>General</c:formatCode>
                <c:ptCount val="5"/>
                <c:pt idx="0">
                  <c:v>0.68181818181818177</c:v>
                </c:pt>
                <c:pt idx="1">
                  <c:v>0.72480181200453009</c:v>
                </c:pt>
                <c:pt idx="2">
                  <c:v>0.74379232505500004</c:v>
                </c:pt>
                <c:pt idx="3">
                  <c:v>0.75970873786300008</c:v>
                </c:pt>
                <c:pt idx="4">
                  <c:v>0.76827757125154894</c:v>
                </c:pt>
              </c:numCache>
            </c:numRef>
          </c:val>
          <c:smooth val="0"/>
          <c:extLst>
            <c:ext xmlns:c16="http://schemas.microsoft.com/office/drawing/2014/chart" uri="{C3380CC4-5D6E-409C-BE32-E72D297353CC}">
              <c16:uniqueId val="{00000002-1A19-4DC5-B046-28D092908DEF}"/>
            </c:ext>
          </c:extLst>
        </c:ser>
        <c:dLbls>
          <c:showLegendKey val="0"/>
          <c:showVal val="0"/>
          <c:showCatName val="0"/>
          <c:showSerName val="0"/>
          <c:showPercent val="0"/>
          <c:showBubbleSize val="0"/>
        </c:dLbls>
        <c:marker val="1"/>
        <c:smooth val="0"/>
        <c:axId val="348642799"/>
        <c:axId val="348649519"/>
      </c:lineChart>
      <c:catAx>
        <c:axId val="34865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8642319"/>
        <c:crosses val="autoZero"/>
        <c:auto val="1"/>
        <c:lblAlgn val="ctr"/>
        <c:lblOffset val="100"/>
        <c:noMultiLvlLbl val="0"/>
      </c:catAx>
      <c:valAx>
        <c:axId val="3486423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8653839"/>
        <c:crosses val="autoZero"/>
        <c:crossBetween val="between"/>
      </c:valAx>
      <c:valAx>
        <c:axId val="348649519"/>
        <c:scaling>
          <c:orientation val="minMax"/>
          <c:max val="0.8"/>
          <c:min val="0.60000000000000009"/>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8642799"/>
        <c:crosses val="max"/>
        <c:crossBetween val="between"/>
        <c:majorUnit val="5.000000000000001E-2"/>
      </c:valAx>
      <c:catAx>
        <c:axId val="348642799"/>
        <c:scaling>
          <c:orientation val="minMax"/>
        </c:scaling>
        <c:delete val="1"/>
        <c:axPos val="b"/>
        <c:numFmt formatCode="General" sourceLinked="1"/>
        <c:majorTickMark val="out"/>
        <c:minorTickMark val="none"/>
        <c:tickLblPos val="nextTo"/>
        <c:crossAx val="348649519"/>
        <c:crosses val="autoZero"/>
        <c:auto val="1"/>
        <c:lblAlgn val="ctr"/>
        <c:lblOffset val="100"/>
        <c:noMultiLvlLbl val="0"/>
      </c:catAx>
      <c:spPr>
        <a:noFill/>
        <a:ln>
          <a:noFill/>
        </a:ln>
        <a:effectLst/>
      </c:spPr>
    </c:plotArea>
    <c:legend>
      <c:legendPos val="b"/>
      <c:layout>
        <c:manualLayout>
          <c:xMode val="edge"/>
          <c:yMode val="edge"/>
          <c:x val="0.10394710477479972"/>
          <c:y val="2.2460681860677702E-2"/>
          <c:w val="0.7719821121326631"/>
          <c:h val="0.16179751937340286"/>
        </c:manualLayout>
      </c:layout>
      <c:overlay val="0"/>
      <c:spPr>
        <a:noFill/>
        <a:ln>
          <a:noFill/>
        </a:ln>
        <a:effectLst/>
      </c:spPr>
      <c:txPr>
        <a:bodyPr rot="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76666666666672E-2"/>
          <c:y val="5.7836923887104971E-2"/>
          <c:w val="0.80958488888888891"/>
          <c:h val="0.82856299463611172"/>
        </c:manualLayout>
      </c:layout>
      <c:barChart>
        <c:barDir val="col"/>
        <c:grouping val="clustered"/>
        <c:varyColors val="0"/>
        <c:ser>
          <c:idx val="0"/>
          <c:order val="0"/>
          <c:tx>
            <c:strRef>
              <c:f>Sheet1!$I$3</c:f>
              <c:strCache>
                <c:ptCount val="1"/>
                <c:pt idx="0">
                  <c:v>全搬送人員</c:v>
                </c:pt>
              </c:strCache>
            </c:strRef>
          </c:tx>
          <c:spPr>
            <a:solidFill>
              <a:srgbClr val="002D89"/>
            </a:solidFill>
            <a:ln>
              <a:noFill/>
            </a:ln>
            <a:effectLst/>
          </c:spPr>
          <c:invertIfNegative val="0"/>
          <c:cat>
            <c:strRef>
              <c:f>Sheet1!$J$2:$O$2</c:f>
              <c:strCache>
                <c:ptCount val="6"/>
                <c:pt idx="0">
                  <c:v>H30</c:v>
                </c:pt>
                <c:pt idx="1">
                  <c:v>R1</c:v>
                </c:pt>
                <c:pt idx="2">
                  <c:v>2</c:v>
                </c:pt>
                <c:pt idx="3">
                  <c:v>3</c:v>
                </c:pt>
                <c:pt idx="4">
                  <c:v>4</c:v>
                </c:pt>
                <c:pt idx="5">
                  <c:v>5</c:v>
                </c:pt>
              </c:strCache>
            </c:strRef>
          </c:cat>
          <c:val>
            <c:numRef>
              <c:f>Sheet1!$J$3:$O$3</c:f>
              <c:numCache>
                <c:formatCode>0</c:formatCode>
                <c:ptCount val="6"/>
                <c:pt idx="0">
                  <c:v>534.35900000000004</c:v>
                </c:pt>
                <c:pt idx="1">
                  <c:v>540.48099999999999</c:v>
                </c:pt>
                <c:pt idx="2">
                  <c:v>476.11</c:v>
                </c:pt>
                <c:pt idx="3">
                  <c:v>477.8</c:v>
                </c:pt>
                <c:pt idx="4">
                  <c:v>540.06600000000003</c:v>
                </c:pt>
                <c:pt idx="5">
                  <c:v>586.76700000000005</c:v>
                </c:pt>
              </c:numCache>
            </c:numRef>
          </c:val>
          <c:extLst>
            <c:ext xmlns:c16="http://schemas.microsoft.com/office/drawing/2014/chart" uri="{C3380CC4-5D6E-409C-BE32-E72D297353CC}">
              <c16:uniqueId val="{00000000-B3B8-4823-9739-1C758231AE3E}"/>
            </c:ext>
          </c:extLst>
        </c:ser>
        <c:ser>
          <c:idx val="1"/>
          <c:order val="1"/>
          <c:tx>
            <c:strRef>
              <c:f>Sheet1!$I$4</c:f>
              <c:strCache>
                <c:ptCount val="1"/>
                <c:pt idx="0">
                  <c:v>高齢者搬送人員</c:v>
                </c:pt>
              </c:strCache>
            </c:strRef>
          </c:tx>
          <c:spPr>
            <a:solidFill>
              <a:srgbClr val="E0E0E0"/>
            </a:solidFill>
            <a:ln>
              <a:noFill/>
            </a:ln>
            <a:effectLst/>
          </c:spPr>
          <c:invertIfNegative val="0"/>
          <c:cat>
            <c:strRef>
              <c:f>Sheet1!$J$2:$O$2</c:f>
              <c:strCache>
                <c:ptCount val="6"/>
                <c:pt idx="0">
                  <c:v>H30</c:v>
                </c:pt>
                <c:pt idx="1">
                  <c:v>R1</c:v>
                </c:pt>
                <c:pt idx="2">
                  <c:v>2</c:v>
                </c:pt>
                <c:pt idx="3">
                  <c:v>3</c:v>
                </c:pt>
                <c:pt idx="4">
                  <c:v>4</c:v>
                </c:pt>
                <c:pt idx="5">
                  <c:v>5</c:v>
                </c:pt>
              </c:strCache>
            </c:strRef>
          </c:cat>
          <c:val>
            <c:numRef>
              <c:f>Sheet1!$J$4:$O$4</c:f>
              <c:numCache>
                <c:formatCode>0</c:formatCode>
                <c:ptCount val="6"/>
                <c:pt idx="0">
                  <c:v>304.72300000000001</c:v>
                </c:pt>
                <c:pt idx="1">
                  <c:v>310.666</c:v>
                </c:pt>
                <c:pt idx="2">
                  <c:v>285.637</c:v>
                </c:pt>
                <c:pt idx="3">
                  <c:v>283.678</c:v>
                </c:pt>
                <c:pt idx="4">
                  <c:v>321.976</c:v>
                </c:pt>
                <c:pt idx="5">
                  <c:v>345.947</c:v>
                </c:pt>
              </c:numCache>
            </c:numRef>
          </c:val>
          <c:extLst>
            <c:ext xmlns:c16="http://schemas.microsoft.com/office/drawing/2014/chart" uri="{C3380CC4-5D6E-409C-BE32-E72D297353CC}">
              <c16:uniqueId val="{00000001-B3B8-4823-9739-1C758231AE3E}"/>
            </c:ext>
          </c:extLst>
        </c:ser>
        <c:dLbls>
          <c:showLegendKey val="0"/>
          <c:showVal val="0"/>
          <c:showCatName val="0"/>
          <c:showSerName val="0"/>
          <c:showPercent val="0"/>
          <c:showBubbleSize val="0"/>
        </c:dLbls>
        <c:gapWidth val="100"/>
        <c:overlap val="60"/>
        <c:axId val="652515807"/>
        <c:axId val="652513407"/>
      </c:barChart>
      <c:lineChart>
        <c:grouping val="standard"/>
        <c:varyColors val="0"/>
        <c:ser>
          <c:idx val="2"/>
          <c:order val="2"/>
          <c:tx>
            <c:strRef>
              <c:f>Sheet1!$I$5</c:f>
              <c:strCache>
                <c:ptCount val="1"/>
                <c:pt idx="0">
                  <c:v>高齢者構成比</c:v>
                </c:pt>
              </c:strCache>
            </c:strRef>
          </c:tx>
          <c:spPr>
            <a:ln w="28575" cap="rnd">
              <a:solidFill>
                <a:srgbClr val="FE4401"/>
              </a:solidFill>
              <a:round/>
            </a:ln>
            <a:effectLst/>
          </c:spPr>
          <c:marker>
            <c:symbol val="triangle"/>
            <c:size val="6"/>
            <c:spPr>
              <a:solidFill>
                <a:srgbClr val="E0E0E0"/>
              </a:solidFill>
              <a:ln w="9525">
                <a:solidFill>
                  <a:srgbClr val="FE4401"/>
                </a:solidFill>
              </a:ln>
              <a:effectLst/>
            </c:spPr>
          </c:marker>
          <c:cat>
            <c:strRef>
              <c:f>Sheet1!$J$2:$O$2</c:f>
              <c:strCache>
                <c:ptCount val="6"/>
                <c:pt idx="0">
                  <c:v>H30</c:v>
                </c:pt>
                <c:pt idx="1">
                  <c:v>R1</c:v>
                </c:pt>
                <c:pt idx="2">
                  <c:v>2</c:v>
                </c:pt>
                <c:pt idx="3">
                  <c:v>3</c:v>
                </c:pt>
                <c:pt idx="4">
                  <c:v>4</c:v>
                </c:pt>
                <c:pt idx="5">
                  <c:v>5</c:v>
                </c:pt>
              </c:strCache>
            </c:strRef>
          </c:cat>
          <c:val>
            <c:numRef>
              <c:f>Sheet1!$J$5:$O$5</c:f>
              <c:numCache>
                <c:formatCode>0.0</c:formatCode>
                <c:ptCount val="6"/>
                <c:pt idx="0">
                  <c:v>57</c:v>
                </c:pt>
                <c:pt idx="1">
                  <c:v>57.5</c:v>
                </c:pt>
                <c:pt idx="2">
                  <c:v>60</c:v>
                </c:pt>
                <c:pt idx="3">
                  <c:v>59.4</c:v>
                </c:pt>
                <c:pt idx="4">
                  <c:v>59.6</c:v>
                </c:pt>
                <c:pt idx="5">
                  <c:v>59</c:v>
                </c:pt>
              </c:numCache>
            </c:numRef>
          </c:val>
          <c:smooth val="0"/>
          <c:extLst>
            <c:ext xmlns:c16="http://schemas.microsoft.com/office/drawing/2014/chart" uri="{C3380CC4-5D6E-409C-BE32-E72D297353CC}">
              <c16:uniqueId val="{00000002-B3B8-4823-9739-1C758231AE3E}"/>
            </c:ext>
          </c:extLst>
        </c:ser>
        <c:dLbls>
          <c:showLegendKey val="0"/>
          <c:showVal val="0"/>
          <c:showCatName val="0"/>
          <c:showSerName val="0"/>
          <c:showPercent val="0"/>
          <c:showBubbleSize val="0"/>
        </c:dLbls>
        <c:marker val="1"/>
        <c:smooth val="0"/>
        <c:axId val="652510047"/>
        <c:axId val="652494687"/>
      </c:lineChart>
      <c:catAx>
        <c:axId val="65251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2513407"/>
        <c:crosses val="autoZero"/>
        <c:auto val="1"/>
        <c:lblAlgn val="ctr"/>
        <c:lblOffset val="100"/>
        <c:noMultiLvlLbl val="0"/>
      </c:catAx>
      <c:valAx>
        <c:axId val="6525134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2515807"/>
        <c:crosses val="autoZero"/>
        <c:crossBetween val="between"/>
      </c:valAx>
      <c:valAx>
        <c:axId val="652494687"/>
        <c:scaling>
          <c:orientation val="minMax"/>
          <c:min val="30"/>
        </c:scaling>
        <c:delete val="0"/>
        <c:axPos val="r"/>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2510047"/>
        <c:crosses val="max"/>
        <c:crossBetween val="between"/>
        <c:majorUnit val="5"/>
      </c:valAx>
      <c:catAx>
        <c:axId val="652510047"/>
        <c:scaling>
          <c:orientation val="minMax"/>
        </c:scaling>
        <c:delete val="1"/>
        <c:axPos val="b"/>
        <c:numFmt formatCode="General" sourceLinked="1"/>
        <c:majorTickMark val="out"/>
        <c:minorTickMark val="none"/>
        <c:tickLblPos val="nextTo"/>
        <c:crossAx val="652494687"/>
        <c:crosses val="autoZero"/>
        <c:auto val="1"/>
        <c:lblAlgn val="ctr"/>
        <c:lblOffset val="100"/>
        <c:noMultiLvlLbl val="0"/>
      </c:catAx>
      <c:spPr>
        <a:noFill/>
        <a:ln>
          <a:noFill/>
        </a:ln>
        <a:effectLst/>
      </c:spPr>
    </c:plotArea>
    <c:legend>
      <c:legendPos val="b"/>
      <c:layout>
        <c:manualLayout>
          <c:xMode val="edge"/>
          <c:yMode val="edge"/>
          <c:x val="8.4004444444444451E-2"/>
          <c:y val="5.7176167047277987E-2"/>
          <c:w val="0.91599554283043194"/>
          <c:h val="9.1043681160812323E-2"/>
        </c:manualLayout>
      </c:layout>
      <c:overlay val="0"/>
      <c:spPr>
        <a:noFill/>
        <a:ln>
          <a:noFill/>
        </a:ln>
        <a:effectLst/>
      </c:spPr>
      <c:txPr>
        <a:bodyPr rot="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9563453348918308E-2"/>
          <c:y val="5.4773204052726794E-2"/>
          <c:w val="0.9132750313090362"/>
          <c:h val="0.8076268840364802"/>
        </c:manualLayout>
      </c:layout>
      <c:lineChart>
        <c:grouping val="standard"/>
        <c:varyColors val="0"/>
        <c:ser>
          <c:idx val="0"/>
          <c:order val="0"/>
          <c:tx>
            <c:strRef>
              <c:f>'02-04-22'!$N$19</c:f>
              <c:strCache>
                <c:ptCount val="1"/>
                <c:pt idx="0">
                  <c:v>大阪府</c:v>
                </c:pt>
              </c:strCache>
            </c:strRef>
          </c:tx>
          <c:spPr>
            <a:ln w="19050">
              <a:solidFill>
                <a:srgbClr val="FF0000"/>
              </a:solidFill>
            </a:ln>
          </c:spPr>
          <c:marker>
            <c:symbol val="triangle"/>
            <c:size val="6"/>
            <c:spPr>
              <a:solidFill>
                <a:schemeClr val="bg1"/>
              </a:solidFill>
              <a:ln w="19050">
                <a:solidFill>
                  <a:srgbClr val="FE4401"/>
                </a:solidFill>
              </a:ln>
            </c:spPr>
          </c:marker>
          <c:dLbls>
            <c:spPr>
              <a:noFill/>
              <a:ln>
                <a:noFill/>
              </a:ln>
              <a:effectLst/>
            </c:spPr>
            <c:txPr>
              <a:bodyPr/>
              <a:lstStyle/>
              <a:p>
                <a:pPr>
                  <a:defRPr lang="ja-JP" sz="7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'02-04-22'!$B$26:$B$34</c:f>
              <c:strCache>
                <c:ptCount val="9"/>
                <c:pt idx="0">
                  <c:v>H28</c:v>
                </c:pt>
                <c:pt idx="1">
                  <c:v>29</c:v>
                </c:pt>
                <c:pt idx="2">
                  <c:v>30</c:v>
                </c:pt>
                <c:pt idx="3">
                  <c:v>R1</c:v>
                </c:pt>
                <c:pt idx="4">
                  <c:v>2</c:v>
                </c:pt>
                <c:pt idx="5">
                  <c:v>3</c:v>
                </c:pt>
                <c:pt idx="6">
                  <c:v>4</c:v>
                </c:pt>
                <c:pt idx="7">
                  <c:v>5</c:v>
                </c:pt>
                <c:pt idx="8">
                  <c:v>6</c:v>
                </c:pt>
              </c:strCache>
            </c:strRef>
          </c:cat>
          <c:val>
            <c:numRef>
              <c:f>'02-04-22'!$N$26:$N$34</c:f>
              <c:numCache>
                <c:formatCode>General</c:formatCode>
                <c:ptCount val="9"/>
                <c:pt idx="0">
                  <c:v>16.2</c:v>
                </c:pt>
                <c:pt idx="1">
                  <c:v>16</c:v>
                </c:pt>
                <c:pt idx="2">
                  <c:v>15.8</c:v>
                </c:pt>
                <c:pt idx="3">
                  <c:v>15.5</c:v>
                </c:pt>
                <c:pt idx="4">
                  <c:v>16.100000000000001</c:v>
                </c:pt>
                <c:pt idx="5">
                  <c:v>15.7</c:v>
                </c:pt>
                <c:pt idx="6">
                  <c:v>15.7</c:v>
                </c:pt>
                <c:pt idx="7">
                  <c:v>15.2</c:v>
                </c:pt>
                <c:pt idx="8">
                  <c:v>15.1</c:v>
                </c:pt>
              </c:numCache>
            </c:numRef>
          </c:val>
          <c:smooth val="0"/>
          <c:extLst>
            <c:ext xmlns:c16="http://schemas.microsoft.com/office/drawing/2014/chart" uri="{C3380CC4-5D6E-409C-BE32-E72D297353CC}">
              <c16:uniqueId val="{00000000-89FD-40CD-8406-668A55E72127}"/>
            </c:ext>
          </c:extLst>
        </c:ser>
        <c:ser>
          <c:idx val="1"/>
          <c:order val="1"/>
          <c:tx>
            <c:strRef>
              <c:f>'02-04-22'!$O$19</c:f>
              <c:strCache>
                <c:ptCount val="1"/>
                <c:pt idx="0">
                  <c:v>全国</c:v>
                </c:pt>
              </c:strCache>
            </c:strRef>
          </c:tx>
          <c:spPr>
            <a:ln w="19050">
              <a:solidFill>
                <a:srgbClr val="002D89"/>
              </a:solidFill>
            </a:ln>
          </c:spPr>
          <c:marker>
            <c:symbol val="circle"/>
            <c:size val="6"/>
            <c:spPr>
              <a:solidFill>
                <a:schemeClr val="bg1"/>
              </a:solidFill>
              <a:ln>
                <a:solidFill>
                  <a:srgbClr val="002D89"/>
                </a:solidFill>
              </a:ln>
            </c:spPr>
          </c:marker>
          <c:dLbls>
            <c:spPr>
              <a:noFill/>
              <a:ln>
                <a:noFill/>
              </a:ln>
              <a:effectLst/>
            </c:spPr>
            <c:txPr>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'02-04-22'!$B$26:$B$34</c:f>
              <c:strCache>
                <c:ptCount val="9"/>
                <c:pt idx="0">
                  <c:v>H28</c:v>
                </c:pt>
                <c:pt idx="1">
                  <c:v>29</c:v>
                </c:pt>
                <c:pt idx="2">
                  <c:v>30</c:v>
                </c:pt>
                <c:pt idx="3">
                  <c:v>R1</c:v>
                </c:pt>
                <c:pt idx="4">
                  <c:v>2</c:v>
                </c:pt>
                <c:pt idx="5">
                  <c:v>3</c:v>
                </c:pt>
                <c:pt idx="6">
                  <c:v>4</c:v>
                </c:pt>
                <c:pt idx="7">
                  <c:v>5</c:v>
                </c:pt>
                <c:pt idx="8">
                  <c:v>6</c:v>
                </c:pt>
              </c:strCache>
            </c:strRef>
          </c:cat>
          <c:val>
            <c:numRef>
              <c:f>'02-04-22'!$O$26:$O$34</c:f>
              <c:numCache>
                <c:formatCode>General</c:formatCode>
                <c:ptCount val="9"/>
                <c:pt idx="0">
                  <c:v>16.2</c:v>
                </c:pt>
                <c:pt idx="1">
                  <c:v>16.2</c:v>
                </c:pt>
                <c:pt idx="2">
                  <c:v>16.100000000000001</c:v>
                </c:pt>
                <c:pt idx="3">
                  <c:v>16</c:v>
                </c:pt>
                <c:pt idx="4">
                  <c:v>16.5</c:v>
                </c:pt>
                <c:pt idx="5">
                  <c:v>16.100000000000001</c:v>
                </c:pt>
                <c:pt idx="6">
                  <c:v>16.2</c:v>
                </c:pt>
                <c:pt idx="7">
                  <c:v>15.7</c:v>
                </c:pt>
                <c:pt idx="8">
                  <c:v>15.5</c:v>
                </c:pt>
              </c:numCache>
            </c:numRef>
          </c:val>
          <c:smooth val="0"/>
          <c:extLst>
            <c:ext xmlns:c16="http://schemas.microsoft.com/office/drawing/2014/chart" uri="{C3380CC4-5D6E-409C-BE32-E72D297353CC}">
              <c16:uniqueId val="{00000001-89FD-40CD-8406-668A55E72127}"/>
            </c:ext>
          </c:extLst>
        </c:ser>
        <c:dLbls>
          <c:showLegendKey val="0"/>
          <c:showVal val="0"/>
          <c:showCatName val="0"/>
          <c:showSerName val="0"/>
          <c:showPercent val="0"/>
          <c:showBubbleSize val="0"/>
        </c:dLbls>
        <c:marker val="1"/>
        <c:smooth val="0"/>
        <c:axId val="108405504"/>
        <c:axId val="108407424"/>
      </c:lineChart>
      <c:catAx>
        <c:axId val="108405504"/>
        <c:scaling>
          <c:orientation val="minMax"/>
        </c:scaling>
        <c:delete val="0"/>
        <c:axPos val="b"/>
        <c:numFmt formatCode="General" sourceLinked="0"/>
        <c:majorTickMark val="none"/>
        <c:minorTickMark val="none"/>
        <c:tickLblPos val="nextTo"/>
        <c:txPr>
          <a:bodyPr/>
          <a:lstStyle/>
          <a:p>
            <a:pPr>
              <a:defRPr lang="ja-JP" sz="800"/>
            </a:pPr>
            <a:endParaRPr lang="ja-JP"/>
          </a:p>
        </c:txPr>
        <c:crossAx val="108407424"/>
        <c:crosses val="autoZero"/>
        <c:auto val="1"/>
        <c:lblAlgn val="ctr"/>
        <c:lblOffset val="100"/>
        <c:noMultiLvlLbl val="0"/>
      </c:catAx>
      <c:valAx>
        <c:axId val="108407424"/>
        <c:scaling>
          <c:orientation val="minMax"/>
          <c:max val="17"/>
          <c:min val="14"/>
        </c:scaling>
        <c:delete val="0"/>
        <c:axPos val="l"/>
        <c:majorGridlines>
          <c:spPr>
            <a:ln>
              <a:noFill/>
            </a:ln>
          </c:spPr>
        </c:majorGridlines>
        <c:title>
          <c:tx>
            <c:rich>
              <a:bodyPr rot="0" vert="horz"/>
              <a:lstStyle/>
              <a:p>
                <a:pPr>
                  <a:defRPr lang="ja-JP" sz="700" b="0"/>
                </a:pPr>
                <a:r>
                  <a:rPr lang="ja-JP" sz="700" b="0"/>
                  <a:t>日</a:t>
                </a:r>
              </a:p>
            </c:rich>
          </c:tx>
          <c:layout>
            <c:manualLayout>
              <c:xMode val="edge"/>
              <c:yMode val="edge"/>
              <c:x val="3.7441361890004451E-2"/>
              <c:y val="0"/>
            </c:manualLayout>
          </c:layout>
          <c:overlay val="0"/>
        </c:title>
        <c:numFmt formatCode="General" sourceLinked="1"/>
        <c:majorTickMark val="none"/>
        <c:minorTickMark val="none"/>
        <c:tickLblPos val="nextTo"/>
        <c:txPr>
          <a:bodyPr/>
          <a:lstStyle/>
          <a:p>
            <a:pPr>
              <a:defRPr lang="ja-JP" sz="700"/>
            </a:pPr>
            <a:endParaRPr lang="ja-JP"/>
          </a:p>
        </c:txPr>
        <c:crossAx val="108405504"/>
        <c:crosses val="autoZero"/>
        <c:crossBetween val="between"/>
        <c:majorUnit val="1"/>
      </c:valAx>
      <c:spPr>
        <a:ln>
          <a:noFill/>
        </a:ln>
      </c:spPr>
    </c:plotArea>
    <c:legend>
      <c:legendPos val="r"/>
      <c:layout>
        <c:manualLayout>
          <c:xMode val="edge"/>
          <c:yMode val="edge"/>
          <c:x val="0.13007318174356919"/>
          <c:y val="0.69448055674871878"/>
          <c:w val="0.48999450600963201"/>
          <c:h val="8.2168603522630404E-2"/>
        </c:manualLayout>
      </c:layout>
      <c:overlay val="0"/>
      <c:txPr>
        <a:bodyPr/>
        <a:lstStyle/>
        <a:p>
          <a:pPr>
            <a:defRPr lang="ja-JP" sz="7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4131388888888894E-2"/>
          <c:y val="4.7881783938464442E-2"/>
          <c:w val="0.91184972222222227"/>
          <c:h val="0.85748406169189839"/>
        </c:manualLayout>
      </c:layout>
      <c:lineChart>
        <c:grouping val="standard"/>
        <c:varyColors val="0"/>
        <c:ser>
          <c:idx val="0"/>
          <c:order val="0"/>
          <c:tx>
            <c:strRef>
              <c:f>'0205-12'!$N$19</c:f>
              <c:strCache>
                <c:ptCount val="1"/>
                <c:pt idx="0">
                  <c:v>大阪府</c:v>
                </c:pt>
              </c:strCache>
            </c:strRef>
          </c:tx>
          <c:spPr>
            <a:ln w="19050">
              <a:solidFill>
                <a:srgbClr val="FE4401"/>
              </a:solidFill>
            </a:ln>
          </c:spPr>
          <c:marker>
            <c:symbol val="triangle"/>
            <c:size val="6"/>
            <c:spPr>
              <a:solidFill>
                <a:schemeClr val="bg1"/>
              </a:solidFill>
              <a:ln w="19050">
                <a:solidFill>
                  <a:srgbClr val="FE4401"/>
                </a:solidFill>
              </a:ln>
            </c:spPr>
          </c:marker>
          <c:dLbls>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'0205-12'!$B$26:$B$34</c:f>
              <c:strCache>
                <c:ptCount val="9"/>
                <c:pt idx="0">
                  <c:v>H28</c:v>
                </c:pt>
                <c:pt idx="1">
                  <c:v>29</c:v>
                </c:pt>
                <c:pt idx="2">
                  <c:v>30</c:v>
                </c:pt>
                <c:pt idx="3">
                  <c:v>R1</c:v>
                </c:pt>
                <c:pt idx="4">
                  <c:v>2</c:v>
                </c:pt>
                <c:pt idx="5">
                  <c:v>3</c:v>
                </c:pt>
                <c:pt idx="6">
                  <c:v>4</c:v>
                </c:pt>
                <c:pt idx="7">
                  <c:v>5</c:v>
                </c:pt>
                <c:pt idx="8">
                  <c:v>6</c:v>
                </c:pt>
              </c:strCache>
            </c:strRef>
          </c:cat>
          <c:val>
            <c:numRef>
              <c:f>'0205-12'!$N$26:$N$34</c:f>
              <c:numCache>
                <c:formatCode>0.0_);[Red]\(0.0\)</c:formatCode>
                <c:ptCount val="9"/>
                <c:pt idx="0">
                  <c:v>78.900000000000006</c:v>
                </c:pt>
                <c:pt idx="1">
                  <c:v>79.5</c:v>
                </c:pt>
                <c:pt idx="2">
                  <c:v>79.900000000000006</c:v>
                </c:pt>
                <c:pt idx="3">
                  <c:v>80</c:v>
                </c:pt>
                <c:pt idx="4">
                  <c:v>74.5</c:v>
                </c:pt>
                <c:pt idx="5">
                  <c:v>71.599999999999994</c:v>
                </c:pt>
                <c:pt idx="6">
                  <c:v>69.7</c:v>
                </c:pt>
                <c:pt idx="7">
                  <c:v>72.3</c:v>
                </c:pt>
                <c:pt idx="8" formatCode="General">
                  <c:v>75.900000000000006</c:v>
                </c:pt>
              </c:numCache>
            </c:numRef>
          </c:val>
          <c:smooth val="0"/>
          <c:extLst>
            <c:ext xmlns:c16="http://schemas.microsoft.com/office/drawing/2014/chart" uri="{C3380CC4-5D6E-409C-BE32-E72D297353CC}">
              <c16:uniqueId val="{00000000-43A1-4CB5-B193-34F859FB3201}"/>
            </c:ext>
          </c:extLst>
        </c:ser>
        <c:ser>
          <c:idx val="1"/>
          <c:order val="1"/>
          <c:tx>
            <c:strRef>
              <c:f>'0205-12'!$O$19</c:f>
              <c:strCache>
                <c:ptCount val="1"/>
                <c:pt idx="0">
                  <c:v>全国</c:v>
                </c:pt>
              </c:strCache>
            </c:strRef>
          </c:tx>
          <c:spPr>
            <a:ln w="19050">
              <a:solidFill>
                <a:srgbClr val="002D89"/>
              </a:solidFill>
            </a:ln>
          </c:spPr>
          <c:marker>
            <c:symbol val="circle"/>
            <c:size val="6"/>
            <c:spPr>
              <a:solidFill>
                <a:schemeClr val="bg1"/>
              </a:solidFill>
              <a:ln w="19050">
                <a:solidFill>
                  <a:srgbClr val="002D89"/>
                </a:solidFill>
              </a:ln>
            </c:spPr>
          </c:marker>
          <c:dLbls>
            <c:spPr>
              <a:noFill/>
              <a:ln>
                <a:noFill/>
              </a:ln>
              <a:effectLst/>
            </c:spPr>
            <c:txPr>
              <a:bodyPr wrap="square" lIns="38100" tIns="19050" rIns="38100" bIns="19050" anchor="ctr">
                <a:spAutoFit/>
              </a:bodyPr>
              <a:lstStyle/>
              <a:p>
                <a:pPr>
                  <a:defRPr lang="ja-JP"/>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'0205-12'!$B$26:$B$34</c:f>
              <c:strCache>
                <c:ptCount val="9"/>
                <c:pt idx="0">
                  <c:v>H28</c:v>
                </c:pt>
                <c:pt idx="1">
                  <c:v>29</c:v>
                </c:pt>
                <c:pt idx="2">
                  <c:v>30</c:v>
                </c:pt>
                <c:pt idx="3">
                  <c:v>R1</c:v>
                </c:pt>
                <c:pt idx="4">
                  <c:v>2</c:v>
                </c:pt>
                <c:pt idx="5">
                  <c:v>3</c:v>
                </c:pt>
                <c:pt idx="6">
                  <c:v>4</c:v>
                </c:pt>
                <c:pt idx="7">
                  <c:v>5</c:v>
                </c:pt>
                <c:pt idx="8">
                  <c:v>6</c:v>
                </c:pt>
              </c:strCache>
            </c:strRef>
          </c:cat>
          <c:val>
            <c:numRef>
              <c:f>'0205-12'!$O$26:$O$34</c:f>
              <c:numCache>
                <c:formatCode>0.0_);[Red]\(0.0\)</c:formatCode>
                <c:ptCount val="9"/>
                <c:pt idx="0">
                  <c:v>75.2</c:v>
                </c:pt>
                <c:pt idx="1">
                  <c:v>75.900000000000006</c:v>
                </c:pt>
                <c:pt idx="2">
                  <c:v>76.2</c:v>
                </c:pt>
                <c:pt idx="3">
                  <c:v>76.5</c:v>
                </c:pt>
                <c:pt idx="4">
                  <c:v>71.3</c:v>
                </c:pt>
                <c:pt idx="5">
                  <c:v>69.8</c:v>
                </c:pt>
                <c:pt idx="6">
                  <c:v>69</c:v>
                </c:pt>
                <c:pt idx="7">
                  <c:v>70.8</c:v>
                </c:pt>
                <c:pt idx="8" formatCode="0.0">
                  <c:v>73.3</c:v>
                </c:pt>
              </c:numCache>
            </c:numRef>
          </c:val>
          <c:smooth val="0"/>
          <c:extLst>
            <c:ext xmlns:c16="http://schemas.microsoft.com/office/drawing/2014/chart" uri="{C3380CC4-5D6E-409C-BE32-E72D297353CC}">
              <c16:uniqueId val="{00000001-43A1-4CB5-B193-34F859FB3201}"/>
            </c:ext>
          </c:extLst>
        </c:ser>
        <c:dLbls>
          <c:showLegendKey val="0"/>
          <c:showVal val="0"/>
          <c:showCatName val="0"/>
          <c:showSerName val="0"/>
          <c:showPercent val="0"/>
          <c:showBubbleSize val="0"/>
        </c:dLbls>
        <c:marker val="1"/>
        <c:smooth val="0"/>
        <c:axId val="94927488"/>
        <c:axId val="94930432"/>
      </c:lineChart>
      <c:catAx>
        <c:axId val="94927488"/>
        <c:scaling>
          <c:orientation val="minMax"/>
        </c:scaling>
        <c:delete val="0"/>
        <c:axPos val="b"/>
        <c:numFmt formatCode="General" sourceLinked="0"/>
        <c:majorTickMark val="in"/>
        <c:minorTickMark val="none"/>
        <c:tickLblPos val="nextTo"/>
        <c:txPr>
          <a:bodyPr/>
          <a:lstStyle/>
          <a:p>
            <a:pPr>
              <a:defRPr lang="ja-JP"/>
            </a:pPr>
            <a:endParaRPr lang="ja-JP"/>
          </a:p>
        </c:txPr>
        <c:crossAx val="94930432"/>
        <c:crosses val="autoZero"/>
        <c:auto val="1"/>
        <c:lblAlgn val="ctr"/>
        <c:lblOffset val="100"/>
        <c:noMultiLvlLbl val="0"/>
      </c:catAx>
      <c:valAx>
        <c:axId val="94930432"/>
        <c:scaling>
          <c:orientation val="minMax"/>
          <c:max val="100"/>
          <c:min val="60"/>
        </c:scaling>
        <c:delete val="0"/>
        <c:axPos val="l"/>
        <c:majorGridlines>
          <c:spPr>
            <a:ln>
              <a:noFill/>
            </a:ln>
          </c:spPr>
        </c:majorGridlines>
        <c:title>
          <c:tx>
            <c:rich>
              <a:bodyPr rot="0" vert="horz"/>
              <a:lstStyle/>
              <a:p>
                <a:pPr>
                  <a:defRPr lang="ja-JP" b="0"/>
                </a:pPr>
                <a:r>
                  <a:rPr lang="ja-JP" b="0"/>
                  <a:t>％</a:t>
                </a:r>
                <a:endParaRPr lang="en-US" b="0"/>
              </a:p>
            </c:rich>
          </c:tx>
          <c:layout>
            <c:manualLayout>
              <c:xMode val="edge"/>
              <c:yMode val="edge"/>
              <c:x val="4.3836358693522169E-2"/>
              <c:y val="5.7373142548481741E-2"/>
            </c:manualLayout>
          </c:layout>
          <c:overlay val="0"/>
        </c:title>
        <c:numFmt formatCode="0_);[Red]\(0\)" sourceLinked="0"/>
        <c:majorTickMark val="in"/>
        <c:minorTickMark val="none"/>
        <c:tickLblPos val="nextTo"/>
        <c:txPr>
          <a:bodyPr/>
          <a:lstStyle/>
          <a:p>
            <a:pPr>
              <a:defRPr lang="ja-JP"/>
            </a:pPr>
            <a:endParaRPr lang="ja-JP"/>
          </a:p>
        </c:txPr>
        <c:crossAx val="94927488"/>
        <c:crosses val="autoZero"/>
        <c:crossBetween val="between"/>
        <c:majorUnit val="10"/>
      </c:valAx>
    </c:plotArea>
    <c:legend>
      <c:legendPos val="r"/>
      <c:layout>
        <c:manualLayout>
          <c:xMode val="edge"/>
          <c:yMode val="edge"/>
          <c:x val="0.6014207383797664"/>
          <c:y val="0.11044727114820425"/>
          <c:w val="0.36801499999999998"/>
          <c:h val="0.10385337785156339"/>
        </c:manualLayout>
      </c:layout>
      <c:overlay val="0"/>
      <c:txPr>
        <a:bodyPr/>
        <a:lstStyle/>
        <a:p>
          <a:pPr>
            <a:defRPr lang="ja-JP"/>
          </a:pPr>
          <a:endParaRPr lang="ja-JP"/>
        </a:p>
      </c:txPr>
    </c:legend>
    <c:plotVisOnly val="1"/>
    <c:dispBlanksAs val="gap"/>
    <c:showDLblsOverMax val="0"/>
  </c:chart>
  <c:spPr>
    <a:ln>
      <a:noFill/>
    </a:ln>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4940446643165038E-2"/>
          <c:y val="4.2169708265702245E-2"/>
          <c:w val="0.91505955335683498"/>
          <c:h val="0.87769130598465728"/>
        </c:manualLayout>
      </c:layout>
      <c:lineChart>
        <c:grouping val="standard"/>
        <c:varyColors val="0"/>
        <c:ser>
          <c:idx val="0"/>
          <c:order val="0"/>
          <c:tx>
            <c:strRef>
              <c:f>'0205-12'!$E$19</c:f>
              <c:strCache>
                <c:ptCount val="1"/>
                <c:pt idx="0">
                  <c:v>大阪府</c:v>
                </c:pt>
              </c:strCache>
            </c:strRef>
          </c:tx>
          <c:spPr>
            <a:ln w="19050">
              <a:solidFill>
                <a:srgbClr val="FE4401"/>
              </a:solidFill>
            </a:ln>
          </c:spPr>
          <c:marker>
            <c:symbol val="triangle"/>
            <c:size val="6"/>
            <c:spPr>
              <a:solidFill>
                <a:schemeClr val="bg1"/>
              </a:solidFill>
              <a:ln w="19050">
                <a:solidFill>
                  <a:srgbClr val="FE4401"/>
                </a:solidFill>
              </a:ln>
            </c:spPr>
          </c:marker>
          <c:dLbls>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'0205-12'!$B$26:$B$34</c:f>
              <c:strCache>
                <c:ptCount val="9"/>
                <c:pt idx="0">
                  <c:v>H28</c:v>
                </c:pt>
                <c:pt idx="1">
                  <c:v>29</c:v>
                </c:pt>
                <c:pt idx="2">
                  <c:v>30</c:v>
                </c:pt>
                <c:pt idx="3">
                  <c:v>R1</c:v>
                </c:pt>
                <c:pt idx="4">
                  <c:v>2</c:v>
                </c:pt>
                <c:pt idx="5">
                  <c:v>3</c:v>
                </c:pt>
                <c:pt idx="6">
                  <c:v>4</c:v>
                </c:pt>
                <c:pt idx="7">
                  <c:v>5</c:v>
                </c:pt>
                <c:pt idx="8">
                  <c:v>6</c:v>
                </c:pt>
              </c:strCache>
            </c:strRef>
          </c:cat>
          <c:val>
            <c:numRef>
              <c:f>'0205-12'!$E$26:$E$34</c:f>
              <c:numCache>
                <c:formatCode>0.0_);[Red]\(0.0\)</c:formatCode>
                <c:ptCount val="9"/>
                <c:pt idx="0">
                  <c:v>86.5</c:v>
                </c:pt>
                <c:pt idx="1">
                  <c:v>86.5</c:v>
                </c:pt>
                <c:pt idx="2">
                  <c:v>87.4</c:v>
                </c:pt>
                <c:pt idx="3">
                  <c:v>87.7</c:v>
                </c:pt>
                <c:pt idx="4">
                  <c:v>86</c:v>
                </c:pt>
                <c:pt idx="5">
                  <c:v>84.4</c:v>
                </c:pt>
                <c:pt idx="6">
                  <c:v>82.3</c:v>
                </c:pt>
                <c:pt idx="7">
                  <c:v>80.7</c:v>
                </c:pt>
                <c:pt idx="8" formatCode="General">
                  <c:v>80.2</c:v>
                </c:pt>
              </c:numCache>
            </c:numRef>
          </c:val>
          <c:smooth val="0"/>
          <c:extLst>
            <c:ext xmlns:c16="http://schemas.microsoft.com/office/drawing/2014/chart" uri="{C3380CC4-5D6E-409C-BE32-E72D297353CC}">
              <c16:uniqueId val="{00000000-1625-44BB-AD49-199DFCAACD3D}"/>
            </c:ext>
          </c:extLst>
        </c:ser>
        <c:ser>
          <c:idx val="1"/>
          <c:order val="1"/>
          <c:tx>
            <c:strRef>
              <c:f>'0205-12'!$F$19</c:f>
              <c:strCache>
                <c:ptCount val="1"/>
                <c:pt idx="0">
                  <c:v>全国</c:v>
                </c:pt>
              </c:strCache>
            </c:strRef>
          </c:tx>
          <c:spPr>
            <a:ln w="19050">
              <a:solidFill>
                <a:srgbClr val="002D89"/>
              </a:solidFill>
            </a:ln>
          </c:spPr>
          <c:marker>
            <c:symbol val="circle"/>
            <c:size val="6"/>
            <c:spPr>
              <a:solidFill>
                <a:schemeClr val="bg1"/>
              </a:solidFill>
              <a:ln w="19050">
                <a:solidFill>
                  <a:srgbClr val="002D89"/>
                </a:solidFill>
              </a:ln>
            </c:spPr>
          </c:marker>
          <c:dLbls>
            <c:spPr>
              <a:noFill/>
              <a:ln>
                <a:noFill/>
              </a:ln>
              <a:effectLst/>
            </c:spPr>
            <c:txPr>
              <a:bodyPr wrap="square" lIns="38100" tIns="19050" rIns="38100" bIns="19050" anchor="ctr">
                <a:spAutoFit/>
              </a:bodyPr>
              <a:lstStyle/>
              <a:p>
                <a:pPr>
                  <a:defRPr lang="ja-JP"/>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'0205-12'!$B$26:$B$34</c:f>
              <c:strCache>
                <c:ptCount val="9"/>
                <c:pt idx="0">
                  <c:v>H28</c:v>
                </c:pt>
                <c:pt idx="1">
                  <c:v>29</c:v>
                </c:pt>
                <c:pt idx="2">
                  <c:v>30</c:v>
                </c:pt>
                <c:pt idx="3">
                  <c:v>R1</c:v>
                </c:pt>
                <c:pt idx="4">
                  <c:v>2</c:v>
                </c:pt>
                <c:pt idx="5">
                  <c:v>3</c:v>
                </c:pt>
                <c:pt idx="6">
                  <c:v>4</c:v>
                </c:pt>
                <c:pt idx="7">
                  <c:v>5</c:v>
                </c:pt>
                <c:pt idx="8">
                  <c:v>6</c:v>
                </c:pt>
              </c:strCache>
            </c:strRef>
          </c:cat>
          <c:val>
            <c:numRef>
              <c:f>'0205-12'!$F$26:$F$34</c:f>
              <c:numCache>
                <c:formatCode>0.0_);[Red]\(0.0\)</c:formatCode>
                <c:ptCount val="9"/>
                <c:pt idx="0">
                  <c:v>86.2</c:v>
                </c:pt>
                <c:pt idx="1">
                  <c:v>86.1</c:v>
                </c:pt>
                <c:pt idx="2">
                  <c:v>86.1</c:v>
                </c:pt>
                <c:pt idx="3">
                  <c:v>85.9</c:v>
                </c:pt>
                <c:pt idx="4">
                  <c:v>84.8</c:v>
                </c:pt>
                <c:pt idx="5">
                  <c:v>83.6</c:v>
                </c:pt>
                <c:pt idx="6">
                  <c:v>82.6</c:v>
                </c:pt>
                <c:pt idx="7">
                  <c:v>81.599999999999994</c:v>
                </c:pt>
                <c:pt idx="8" formatCode="General">
                  <c:v>81.400000000000006</c:v>
                </c:pt>
              </c:numCache>
            </c:numRef>
          </c:val>
          <c:smooth val="0"/>
          <c:extLst>
            <c:ext xmlns:c16="http://schemas.microsoft.com/office/drawing/2014/chart" uri="{C3380CC4-5D6E-409C-BE32-E72D297353CC}">
              <c16:uniqueId val="{00000001-1625-44BB-AD49-199DFCAACD3D}"/>
            </c:ext>
          </c:extLst>
        </c:ser>
        <c:dLbls>
          <c:showLegendKey val="0"/>
          <c:showVal val="0"/>
          <c:showCatName val="0"/>
          <c:showSerName val="0"/>
          <c:showPercent val="0"/>
          <c:showBubbleSize val="0"/>
        </c:dLbls>
        <c:marker val="1"/>
        <c:smooth val="0"/>
        <c:axId val="95011968"/>
        <c:axId val="95013888"/>
      </c:lineChart>
      <c:catAx>
        <c:axId val="95011968"/>
        <c:scaling>
          <c:orientation val="minMax"/>
        </c:scaling>
        <c:delete val="0"/>
        <c:axPos val="b"/>
        <c:numFmt formatCode="General" sourceLinked="0"/>
        <c:majorTickMark val="in"/>
        <c:minorTickMark val="none"/>
        <c:tickLblPos val="nextTo"/>
        <c:txPr>
          <a:bodyPr/>
          <a:lstStyle/>
          <a:p>
            <a:pPr>
              <a:defRPr lang="ja-JP"/>
            </a:pPr>
            <a:endParaRPr lang="ja-JP"/>
          </a:p>
        </c:txPr>
        <c:crossAx val="95013888"/>
        <c:crosses val="autoZero"/>
        <c:auto val="1"/>
        <c:lblAlgn val="ctr"/>
        <c:lblOffset val="100"/>
        <c:noMultiLvlLbl val="0"/>
      </c:catAx>
      <c:valAx>
        <c:axId val="95013888"/>
        <c:scaling>
          <c:orientation val="minMax"/>
          <c:max val="100"/>
          <c:min val="70"/>
        </c:scaling>
        <c:delete val="0"/>
        <c:axPos val="l"/>
        <c:majorGridlines>
          <c:spPr>
            <a:ln>
              <a:noFill/>
            </a:ln>
          </c:spPr>
        </c:majorGridlines>
        <c:title>
          <c:tx>
            <c:rich>
              <a:bodyPr rot="0" vert="horz"/>
              <a:lstStyle/>
              <a:p>
                <a:pPr>
                  <a:defRPr lang="ja-JP" b="0"/>
                </a:pPr>
                <a:r>
                  <a:rPr lang="ja-JP" b="0"/>
                  <a:t>％</a:t>
                </a:r>
              </a:p>
            </c:rich>
          </c:tx>
          <c:layout>
            <c:manualLayout>
              <c:xMode val="edge"/>
              <c:yMode val="edge"/>
              <c:x val="4.9572736822574563E-2"/>
              <c:y val="3.6132225753139145E-2"/>
            </c:manualLayout>
          </c:layout>
          <c:overlay val="0"/>
        </c:title>
        <c:numFmt formatCode="0_);[Red]\(0\)" sourceLinked="0"/>
        <c:majorTickMark val="in"/>
        <c:minorTickMark val="none"/>
        <c:tickLblPos val="nextTo"/>
        <c:txPr>
          <a:bodyPr/>
          <a:lstStyle/>
          <a:p>
            <a:pPr>
              <a:defRPr lang="ja-JP"/>
            </a:pPr>
            <a:endParaRPr lang="ja-JP"/>
          </a:p>
        </c:txPr>
        <c:crossAx val="95011968"/>
        <c:crosses val="autoZero"/>
        <c:crossBetween val="between"/>
        <c:majorUnit val="10"/>
      </c:valAx>
    </c:plotArea>
    <c:legend>
      <c:legendPos val="r"/>
      <c:layout>
        <c:manualLayout>
          <c:xMode val="edge"/>
          <c:yMode val="edge"/>
          <c:x val="0.50396305555555554"/>
          <c:y val="0.14137936507936508"/>
          <c:w val="0.42897222222222231"/>
          <c:h val="8.8730679498396026E-2"/>
        </c:manualLayout>
      </c:layout>
      <c:overlay val="0"/>
      <c:txPr>
        <a:bodyPr/>
        <a:lstStyle/>
        <a:p>
          <a:pPr>
            <a:defRPr lang="ja-JP"/>
          </a:pPr>
          <a:endParaRPr lang="ja-JP"/>
        </a:p>
      </c:txPr>
    </c:legend>
    <c:plotVisOnly val="1"/>
    <c:dispBlanksAs val="gap"/>
    <c:showDLblsOverMax val="0"/>
  </c:chart>
  <c:spPr>
    <a:ln>
      <a:noFill/>
    </a:ln>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7775829361586"/>
          <c:y val="9.8965822364782657E-2"/>
          <c:w val="0.89854785174496388"/>
          <c:h val="0.80938887098868451"/>
        </c:manualLayout>
      </c:layout>
      <c:barChart>
        <c:barDir val="col"/>
        <c:grouping val="clustered"/>
        <c:varyColors val="0"/>
        <c:ser>
          <c:idx val="0"/>
          <c:order val="0"/>
          <c:tx>
            <c:strRef>
              <c:f>Sheet1!$C$10</c:f>
              <c:strCache>
                <c:ptCount val="1"/>
                <c:pt idx="0">
                  <c:v>R5</c:v>
                </c:pt>
              </c:strCache>
            </c:strRef>
          </c:tx>
          <c:spPr>
            <a:solidFill>
              <a:srgbClr val="E0E0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Sheet1!$B$11:$B$12</c:f>
              <c:strCache>
                <c:ptCount val="2"/>
                <c:pt idx="0">
                  <c:v>医業収益</c:v>
                </c:pt>
                <c:pt idx="1">
                  <c:v>医業費用</c:v>
                </c:pt>
              </c:strCache>
            </c:strRef>
          </c:cat>
          <c:val>
            <c:numRef>
              <c:f>Sheet1!$C$11:$C$12</c:f>
              <c:numCache>
                <c:formatCode>0.0</c:formatCode>
                <c:ptCount val="2"/>
                <c:pt idx="0">
                  <c:v>10.98978</c:v>
                </c:pt>
                <c:pt idx="1">
                  <c:v>11.564019999999999</c:v>
                </c:pt>
              </c:numCache>
            </c:numRef>
          </c:val>
          <c:extLst>
            <c:ext xmlns:c16="http://schemas.microsoft.com/office/drawing/2014/chart" uri="{C3380CC4-5D6E-409C-BE32-E72D297353CC}">
              <c16:uniqueId val="{00000000-32D6-4826-B143-0FB4E5603E1A}"/>
            </c:ext>
          </c:extLst>
        </c:ser>
        <c:ser>
          <c:idx val="1"/>
          <c:order val="1"/>
          <c:tx>
            <c:strRef>
              <c:f>Sheet1!$D$10</c:f>
              <c:strCache>
                <c:ptCount val="1"/>
                <c:pt idx="0">
                  <c:v>R6</c:v>
                </c:pt>
              </c:strCache>
            </c:strRef>
          </c:tx>
          <c:spPr>
            <a:solidFill>
              <a:srgbClr val="002D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Sheet1!$B$11:$B$12</c:f>
              <c:strCache>
                <c:ptCount val="2"/>
                <c:pt idx="0">
                  <c:v>医業収益</c:v>
                </c:pt>
                <c:pt idx="1">
                  <c:v>医業費用</c:v>
                </c:pt>
              </c:strCache>
            </c:strRef>
          </c:cat>
          <c:val>
            <c:numRef>
              <c:f>Sheet1!$D$11:$D$12</c:f>
              <c:numCache>
                <c:formatCode>0.0</c:formatCode>
                <c:ptCount val="2"/>
                <c:pt idx="0">
                  <c:v>11.1953</c:v>
                </c:pt>
                <c:pt idx="1">
                  <c:v>11.864509999999999</c:v>
                </c:pt>
              </c:numCache>
            </c:numRef>
          </c:val>
          <c:extLst>
            <c:ext xmlns:c16="http://schemas.microsoft.com/office/drawing/2014/chart" uri="{C3380CC4-5D6E-409C-BE32-E72D297353CC}">
              <c16:uniqueId val="{00000001-32D6-4826-B143-0FB4E5603E1A}"/>
            </c:ext>
          </c:extLst>
        </c:ser>
        <c:dLbls>
          <c:showLegendKey val="0"/>
          <c:showVal val="0"/>
          <c:showCatName val="0"/>
          <c:showSerName val="0"/>
          <c:showPercent val="0"/>
          <c:showBubbleSize val="0"/>
        </c:dLbls>
        <c:gapWidth val="50"/>
        <c:axId val="905566736"/>
        <c:axId val="905563408"/>
      </c:barChart>
      <c:catAx>
        <c:axId val="9055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05563408"/>
        <c:crosses val="autoZero"/>
        <c:auto val="1"/>
        <c:lblAlgn val="ctr"/>
        <c:lblOffset val="100"/>
        <c:noMultiLvlLbl val="0"/>
      </c:catAx>
      <c:valAx>
        <c:axId val="905563408"/>
        <c:scaling>
          <c:orientation val="minMax"/>
          <c:min val="10.6"/>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05566736"/>
        <c:crosses val="autoZero"/>
        <c:crossBetween val="between"/>
      </c:valAx>
      <c:spPr>
        <a:noFill/>
        <a:ln w="25400">
          <a:noFill/>
        </a:ln>
        <a:effectLst/>
      </c:spPr>
    </c:plotArea>
    <c:legend>
      <c:legendPos val="b"/>
      <c:layout>
        <c:manualLayout>
          <c:xMode val="edge"/>
          <c:yMode val="edge"/>
          <c:x val="0.12569939117199391"/>
          <c:y val="0"/>
          <c:w val="0.37379642313546418"/>
          <c:h val="0.11185469083399668"/>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7958621521583"/>
          <c:y val="7.0663355408388515E-2"/>
          <c:w val="0.8864204137847842"/>
          <c:h val="0.83236313465783662"/>
        </c:manualLayout>
      </c:layout>
      <c:barChart>
        <c:barDir val="col"/>
        <c:grouping val="clustered"/>
        <c:varyColors val="0"/>
        <c:ser>
          <c:idx val="0"/>
          <c:order val="0"/>
          <c:tx>
            <c:strRef>
              <c:f>全国自治体病院協議会要望!$C$2</c:f>
              <c:strCache>
                <c:ptCount val="1"/>
                <c:pt idx="0">
                  <c:v>R5</c:v>
                </c:pt>
              </c:strCache>
            </c:strRef>
          </c:tx>
          <c:spPr>
            <a:solidFill>
              <a:srgbClr val="E0E0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全国自治体病院協議会要望!$B$3:$B$4</c:f>
              <c:strCache>
                <c:ptCount val="2"/>
                <c:pt idx="0">
                  <c:v>医業収益</c:v>
                </c:pt>
                <c:pt idx="1">
                  <c:v>医業費用</c:v>
                </c:pt>
              </c:strCache>
            </c:strRef>
          </c:cat>
          <c:val>
            <c:numRef>
              <c:f>全国自治体病院協議会要望!$C$3:$C$4</c:f>
              <c:numCache>
                <c:formatCode>#,##0_ </c:formatCode>
                <c:ptCount val="2"/>
                <c:pt idx="0">
                  <c:v>9938</c:v>
                </c:pt>
                <c:pt idx="1">
                  <c:v>11081</c:v>
                </c:pt>
              </c:numCache>
            </c:numRef>
          </c:val>
          <c:extLst>
            <c:ext xmlns:c16="http://schemas.microsoft.com/office/drawing/2014/chart" uri="{C3380CC4-5D6E-409C-BE32-E72D297353CC}">
              <c16:uniqueId val="{00000000-10AD-413C-92AD-349A86F43AF0}"/>
            </c:ext>
          </c:extLst>
        </c:ser>
        <c:ser>
          <c:idx val="1"/>
          <c:order val="1"/>
          <c:tx>
            <c:strRef>
              <c:f>全国自治体病院協議会要望!$D$2</c:f>
              <c:strCache>
                <c:ptCount val="1"/>
                <c:pt idx="0">
                  <c:v>R6</c:v>
                </c:pt>
              </c:strCache>
            </c:strRef>
          </c:tx>
          <c:spPr>
            <a:solidFill>
              <a:srgbClr val="002D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全国自治体病院協議会要望!$B$3:$B$4</c:f>
              <c:strCache>
                <c:ptCount val="2"/>
                <c:pt idx="0">
                  <c:v>医業収益</c:v>
                </c:pt>
                <c:pt idx="1">
                  <c:v>医業費用</c:v>
                </c:pt>
              </c:strCache>
            </c:strRef>
          </c:cat>
          <c:val>
            <c:numRef>
              <c:f>全国自治体病院協議会要望!$D$3:$D$4</c:f>
              <c:numCache>
                <c:formatCode>#,##0_ </c:formatCode>
                <c:ptCount val="2"/>
                <c:pt idx="0">
                  <c:v>9963</c:v>
                </c:pt>
                <c:pt idx="1">
                  <c:v>11654</c:v>
                </c:pt>
              </c:numCache>
            </c:numRef>
          </c:val>
          <c:extLst>
            <c:ext xmlns:c16="http://schemas.microsoft.com/office/drawing/2014/chart" uri="{C3380CC4-5D6E-409C-BE32-E72D297353CC}">
              <c16:uniqueId val="{00000001-10AD-413C-92AD-349A86F43AF0}"/>
            </c:ext>
          </c:extLst>
        </c:ser>
        <c:dLbls>
          <c:showLegendKey val="0"/>
          <c:showVal val="0"/>
          <c:showCatName val="0"/>
          <c:showSerName val="0"/>
          <c:showPercent val="0"/>
          <c:showBubbleSize val="0"/>
        </c:dLbls>
        <c:gapWidth val="50"/>
        <c:axId val="731082896"/>
        <c:axId val="755726784"/>
      </c:barChart>
      <c:catAx>
        <c:axId val="73108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55726784"/>
        <c:crosses val="autoZero"/>
        <c:auto val="1"/>
        <c:lblAlgn val="ctr"/>
        <c:lblOffset val="100"/>
        <c:noMultiLvlLbl val="0"/>
      </c:catAx>
      <c:valAx>
        <c:axId val="755726784"/>
        <c:scaling>
          <c:orientation val="minMax"/>
          <c:min val="9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1082896"/>
        <c:crosses val="autoZero"/>
        <c:crossBetween val="between"/>
      </c:valAx>
      <c:spPr>
        <a:noFill/>
        <a:ln>
          <a:noFill/>
        </a:ln>
        <a:effectLst/>
      </c:spPr>
    </c:plotArea>
    <c:legend>
      <c:legendPos val="b"/>
      <c:layout>
        <c:manualLayout>
          <c:xMode val="edge"/>
          <c:yMode val="edge"/>
          <c:x val="0.15897831050228309"/>
          <c:y val="0"/>
          <c:w val="0.21953803075740017"/>
          <c:h val="8.0164771070282886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36F24D2-030A-4A48-87D5-7EA15AD7B77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E455C85-B0A2-40C1-AB1B-83116043F80E}"/>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1CC96DA-BE24-4A6C-8F17-9710F00F4EBB}" type="datetimeFigureOut">
              <a:rPr kumimoji="1" lang="ja-JP" altLang="en-US" smtClean="0"/>
              <a:t>2026/4/13</a:t>
            </a:fld>
            <a:endParaRPr kumimoji="1" lang="ja-JP" altLang="en-US"/>
          </a:p>
        </p:txBody>
      </p:sp>
      <p:sp>
        <p:nvSpPr>
          <p:cNvPr id="4" name="フッター プレースホルダー 3">
            <a:extLst>
              <a:ext uri="{FF2B5EF4-FFF2-40B4-BE49-F238E27FC236}">
                <a16:creationId xmlns:a16="http://schemas.microsoft.com/office/drawing/2014/main" id="{CE67149D-160B-4C0D-97F4-372BF173A07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15F088-E52D-45CD-B43B-4D4DA4B43F45}"/>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29CD3D6-3D39-4664-A8EE-BAAA52772B20}" type="slidenum">
              <a:rPr kumimoji="1" lang="ja-JP" altLang="en-US" smtClean="0"/>
              <a:t>‹#›</a:t>
            </a:fld>
            <a:endParaRPr kumimoji="1" lang="ja-JP" altLang="en-US"/>
          </a:p>
        </p:txBody>
      </p:sp>
    </p:spTree>
    <p:extLst>
      <p:ext uri="{BB962C8B-B14F-4D97-AF65-F5344CB8AC3E}">
        <p14:creationId xmlns:p14="http://schemas.microsoft.com/office/powerpoint/2010/main" val="375260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786" cy="498693"/>
          </a:xfrm>
          <a:prstGeom prst="rect">
            <a:avLst/>
          </a:prstGeom>
        </p:spPr>
        <p:txBody>
          <a:bodyPr vert="horz" lIns="93202" tIns="46601" rIns="93202" bIns="466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3"/>
            <a:ext cx="2949786" cy="498693"/>
          </a:xfrm>
          <a:prstGeom prst="rect">
            <a:avLst/>
          </a:prstGeom>
        </p:spPr>
        <p:txBody>
          <a:bodyPr vert="horz" lIns="93202" tIns="46601" rIns="93202" bIns="46601" rtlCol="0"/>
          <a:lstStyle>
            <a:lvl1pPr algn="r">
              <a:defRPr sz="1200"/>
            </a:lvl1pPr>
          </a:lstStyle>
          <a:p>
            <a:fld id="{AFBAE9B3-5891-4EFA-9523-0C4A176847C8}"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3202" tIns="46601" rIns="93202" bIns="4660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3202" tIns="46601" rIns="93202" bIns="466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7"/>
            <a:ext cx="2949786" cy="498692"/>
          </a:xfrm>
          <a:prstGeom prst="rect">
            <a:avLst/>
          </a:prstGeom>
        </p:spPr>
        <p:txBody>
          <a:bodyPr vert="horz" lIns="93202" tIns="46601" rIns="93202" bIns="466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3202" tIns="46601" rIns="93202" bIns="46601" rtlCol="0" anchor="b"/>
          <a:lstStyle>
            <a:lvl1pPr algn="r">
              <a:defRPr sz="1200"/>
            </a:lvl1pPr>
          </a:lstStyle>
          <a:p>
            <a:fld id="{4322D0B1-9879-4B33-9A74-8001A6C60DB8}" type="slidenum">
              <a:rPr kumimoji="1" lang="ja-JP" altLang="en-US" smtClean="0"/>
              <a:t>‹#›</a:t>
            </a:fld>
            <a:endParaRPr kumimoji="1" lang="ja-JP" altLang="en-US"/>
          </a:p>
        </p:txBody>
      </p:sp>
    </p:spTree>
    <p:extLst>
      <p:ext uri="{BB962C8B-B14F-4D97-AF65-F5344CB8AC3E}">
        <p14:creationId xmlns:p14="http://schemas.microsoft.com/office/powerpoint/2010/main" val="27254538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CDDF2AB-796F-4841-A81B-C706F72CABF6}"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0829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7EF1629-0460-47E3-8C9F-29217757A070}"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9824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425A081-46CF-49C7-86E4-94ACE5CEA1C8}"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43485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幅広）">
    <p:spTree>
      <p:nvGrpSpPr>
        <p:cNvPr id="1" name=""/>
        <p:cNvGrpSpPr/>
        <p:nvPr/>
      </p:nvGrpSpPr>
      <p:grpSpPr>
        <a:xfrm>
          <a:off x="0" y="0"/>
          <a:ext cx="0" cy="0"/>
          <a:chOff x="0" y="0"/>
          <a:chExt cx="0" cy="0"/>
        </a:xfrm>
      </p:grpSpPr>
      <p:sp>
        <p:nvSpPr>
          <p:cNvPr id="7" name="タイトル プレースホルダー 2"/>
          <p:cNvSpPr>
            <a:spLocks noGrp="1"/>
          </p:cNvSpPr>
          <p:nvPr>
            <p:ph type="title" hasCustomPrompt="1"/>
          </p:nvPr>
        </p:nvSpPr>
        <p:spPr>
          <a:xfrm>
            <a:off x="35495" y="83848"/>
            <a:ext cx="9041269" cy="537918"/>
          </a:xfrm>
          <a:prstGeom prst="rect">
            <a:avLst/>
          </a:prstGeom>
        </p:spPr>
        <p:txBody>
          <a:bodyPr vert="horz" lIns="91440" tIns="45720" rIns="91440" bIns="45720" rtlCol="0" anchor="ctr" anchorCtr="0">
            <a:noAutofit/>
          </a:bodyPr>
          <a:lstStyle>
            <a:lvl1pPr>
              <a:lnSpc>
                <a:spcPct val="100000"/>
              </a:lnSpc>
              <a:defRPr/>
            </a:lvl1pPr>
          </a:lstStyle>
          <a:p>
            <a:r>
              <a:rPr kumimoji="1" lang="ja-JP" altLang="en-US"/>
              <a:t>スライドタイトルです。二行でも大丈夫です。</a:t>
            </a:r>
          </a:p>
        </p:txBody>
      </p:sp>
      <p:sp>
        <p:nvSpPr>
          <p:cNvPr id="10" name="テキスト プレースホルダー 9"/>
          <p:cNvSpPr>
            <a:spLocks noGrp="1"/>
          </p:cNvSpPr>
          <p:nvPr>
            <p:ph type="body" sz="quarter" idx="11" hasCustomPrompt="1"/>
          </p:nvPr>
        </p:nvSpPr>
        <p:spPr>
          <a:xfrm>
            <a:off x="107504" y="681158"/>
            <a:ext cx="8928992" cy="1800225"/>
          </a:xfrm>
        </p:spPr>
        <p:txBody>
          <a:bodyPr/>
          <a:lstStyle>
            <a:lvl1pPr marL="0" marR="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pPr>
            <a:r>
              <a:rPr kumimoji="1" lang="ja-JP" altLang="en-US"/>
              <a:t>このマスタは、左右の幅広めです。</a:t>
            </a:r>
            <a:endParaRPr kumimoji="1" lang="en-US" altLang="ja-JP"/>
          </a:p>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テキスト プレースホルダー 12"/>
          <p:cNvSpPr>
            <a:spLocks noGrp="1"/>
          </p:cNvSpPr>
          <p:nvPr>
            <p:ph type="body" sz="quarter" idx="12"/>
          </p:nvPr>
        </p:nvSpPr>
        <p:spPr>
          <a:xfrm>
            <a:off x="35495" y="6475839"/>
            <a:ext cx="7272809" cy="382161"/>
          </a:xfrm>
        </p:spPr>
        <p:txBody>
          <a:bodyPr lIns="36000" rIns="36000" anchor="ctr" anchorCtr="0"/>
          <a:lstStyle>
            <a:lvl1pPr>
              <a:lnSpc>
                <a:spcPts val="1000"/>
              </a:lnSpc>
              <a:defRPr sz="800"/>
            </a:lvl1pPr>
            <a:lvl2pPr>
              <a:defRPr sz="1050"/>
            </a:lvl2pPr>
            <a:lvl3pPr>
              <a:defRPr sz="1050"/>
            </a:lvl3pPr>
            <a:lvl4pPr>
              <a:defRPr sz="1050"/>
            </a:lvl4pPr>
            <a:lvl5pPr>
              <a:defRPr sz="1050"/>
            </a:lvl5pPr>
          </a:lstStyle>
          <a:p>
            <a:pPr lvl="0"/>
            <a:r>
              <a:rPr kumimoji="1" lang="ja-JP" altLang="en-US"/>
              <a:t>マスター テキストの書式設定</a:t>
            </a:r>
          </a:p>
        </p:txBody>
      </p:sp>
      <p:cxnSp>
        <p:nvCxnSpPr>
          <p:cNvPr id="5" name="直線コネクタ 20"/>
          <p:cNvCxnSpPr/>
          <p:nvPr userDrawn="1"/>
        </p:nvCxnSpPr>
        <p:spPr>
          <a:xfrm rot="10800000" flipH="1">
            <a:off x="-4845" y="665801"/>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8119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4291001-DDDE-4F11-BD5A-4476A34AEEA5}"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09243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15BE05-8F55-47C3-99BF-76A645173300}"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56215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C8F476E-B07E-40C3-B2FD-5A8C7AAACE2B}"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545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7CD4558-32EC-4E88-8630-069A3B0B0989}" type="datetime1">
              <a:rPr kumimoji="1" lang="ja-JP" altLang="en-US" smtClean="0"/>
              <a:t>2026/4/13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30078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3025E57-C387-4C19-B201-6100DB031A25}" type="datetime1">
              <a:rPr kumimoji="1" lang="ja-JP" altLang="en-US" smtClean="0"/>
              <a:t>2026/4/13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5906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224C-B497-4C54-8A41-E52B0DE130E3}" type="datetime1">
              <a:rPr kumimoji="1" lang="ja-JP" altLang="en-US" smtClean="0"/>
              <a:t>2026/4/13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7431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FDDB2C-C170-48CB-9782-DA04240317B9}"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71507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9B8ED-C3D0-4215-8B95-6D5047ACDE38}"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42545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7091D-D0D8-467B-B744-25C4B1E247E6}" type="datetime1">
              <a:rPr kumimoji="1" lang="ja-JP" altLang="en-US" smtClean="0"/>
              <a:t>2026/4/13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3828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E9D35D-C62D-4B66-B076-F11AC10B5E3D}"/>
              </a:ext>
            </a:extLst>
          </p:cNvPr>
          <p:cNvSpPr txBox="1"/>
          <p:nvPr/>
        </p:nvSpPr>
        <p:spPr>
          <a:xfrm>
            <a:off x="-1" y="3136612"/>
            <a:ext cx="9144000" cy="584775"/>
          </a:xfrm>
          <a:prstGeom prst="rect">
            <a:avLst/>
          </a:prstGeom>
          <a:solidFill>
            <a:srgbClr val="002D89"/>
          </a:solidFill>
          <a:ln>
            <a:noFill/>
          </a:ln>
        </p:spPr>
        <p:txBody>
          <a:bodyPr wrap="square" rtlCol="0">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大阪府立病院機構経営改革プラン（案）</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A38FFFD-4E4B-4DAF-8B88-EF4BD1B8661D}"/>
              </a:ext>
            </a:extLst>
          </p:cNvPr>
          <p:cNvSpPr txBox="1"/>
          <p:nvPr/>
        </p:nvSpPr>
        <p:spPr>
          <a:xfrm>
            <a:off x="2544615" y="4678563"/>
            <a:ext cx="4054768" cy="1077218"/>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月改訂版）</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大阪府健康医療部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地方独立行政法人大阪府立病院機構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245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A439C1-B0DA-4749-8100-A120D9DDA35F}"/>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３．大阪府立病院機構の現状</a:t>
            </a:r>
          </a:p>
        </p:txBody>
      </p:sp>
      <p:sp>
        <p:nvSpPr>
          <p:cNvPr id="5" name="テキスト ボックス 4">
            <a:extLst>
              <a:ext uri="{FF2B5EF4-FFF2-40B4-BE49-F238E27FC236}">
                <a16:creationId xmlns:a16="http://schemas.microsoft.com/office/drawing/2014/main" id="{29B9CF0D-FB34-477B-B158-C6BC5D35F10E}"/>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４）運営費負担金の推移</a:t>
            </a:r>
            <a:endParaRPr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60B8628-A630-41C1-BF24-F1029DB3156A}"/>
              </a:ext>
            </a:extLst>
          </p:cNvPr>
          <p:cNvSpPr txBox="1"/>
          <p:nvPr/>
        </p:nvSpPr>
        <p:spPr>
          <a:xfrm>
            <a:off x="71999" y="630859"/>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億円まで削減。</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EF619C0-F733-4B45-BBC4-757D3B79A03F}"/>
              </a:ext>
            </a:extLst>
          </p:cNvPr>
          <p:cNvSpPr txBox="1"/>
          <p:nvPr/>
        </p:nvSpPr>
        <p:spPr>
          <a:xfrm>
            <a:off x="348307" y="6165503"/>
            <a:ext cx="248933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800" dirty="0">
                <a:latin typeface="Meiryo UI" panose="020B0604030504040204" pitchFamily="50" charset="-128"/>
                <a:ea typeface="Meiryo UI" panose="020B0604030504040204" pitchFamily="50" charset="-128"/>
              </a:rPr>
              <a:t>）大阪府立病院機構財務諸表</a:t>
            </a:r>
          </a:p>
        </p:txBody>
      </p:sp>
      <p:sp>
        <p:nvSpPr>
          <p:cNvPr id="8" name="テキスト ボックス 7">
            <a:extLst>
              <a:ext uri="{FF2B5EF4-FFF2-40B4-BE49-F238E27FC236}">
                <a16:creationId xmlns:a16="http://schemas.microsoft.com/office/drawing/2014/main" id="{0001505B-2C10-45B9-926C-09DADE333938}"/>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a:t>
            </a:r>
          </a:p>
        </p:txBody>
      </p:sp>
      <p:graphicFrame>
        <p:nvGraphicFramePr>
          <p:cNvPr id="9" name="グラフ 8">
            <a:extLst>
              <a:ext uri="{FF2B5EF4-FFF2-40B4-BE49-F238E27FC236}">
                <a16:creationId xmlns:a16="http://schemas.microsoft.com/office/drawing/2014/main" id="{EEDD0998-7487-49A2-B2DE-7F03C842408F}"/>
              </a:ext>
            </a:extLst>
          </p:cNvPr>
          <p:cNvGraphicFramePr>
            <a:graphicFrameLocks/>
          </p:cNvGraphicFramePr>
          <p:nvPr>
            <p:extLst>
              <p:ext uri="{D42A27DB-BD31-4B8C-83A1-F6EECF244321}">
                <p14:modId xmlns:p14="http://schemas.microsoft.com/office/powerpoint/2010/main" val="3463198657"/>
              </p:ext>
            </p:extLst>
          </p:nvPr>
        </p:nvGraphicFramePr>
        <p:xfrm>
          <a:off x="204787" y="1528998"/>
          <a:ext cx="8734425" cy="4591238"/>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a:extLst>
              <a:ext uri="{FF2B5EF4-FFF2-40B4-BE49-F238E27FC236}">
                <a16:creationId xmlns:a16="http://schemas.microsoft.com/office/drawing/2014/main" id="{743420FB-6063-49E1-B617-A06C42686322}"/>
              </a:ext>
            </a:extLst>
          </p:cNvPr>
          <p:cNvSpPr txBox="1"/>
          <p:nvPr/>
        </p:nvSpPr>
        <p:spPr>
          <a:xfrm>
            <a:off x="348307" y="6355489"/>
            <a:ext cx="2785591"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rPr>
              <a:t>年度は決算額、平成</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年度以降は予算額で作成。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共済負担金は含まない。</a:t>
            </a:r>
          </a:p>
        </p:txBody>
      </p:sp>
      <p:sp>
        <p:nvSpPr>
          <p:cNvPr id="14" name="テキスト ボックス 13">
            <a:extLst>
              <a:ext uri="{FF2B5EF4-FFF2-40B4-BE49-F238E27FC236}">
                <a16:creationId xmlns:a16="http://schemas.microsoft.com/office/drawing/2014/main" id="{DD9A2E9D-740E-4526-9391-75AF3E7AF817}"/>
              </a:ext>
            </a:extLst>
          </p:cNvPr>
          <p:cNvSpPr txBox="1"/>
          <p:nvPr/>
        </p:nvSpPr>
        <p:spPr>
          <a:xfrm>
            <a:off x="146377" y="1423886"/>
            <a:ext cx="403860"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億円</a:t>
            </a:r>
          </a:p>
        </p:txBody>
      </p:sp>
      <p:sp>
        <p:nvSpPr>
          <p:cNvPr id="15" name="テキスト ボックス 14">
            <a:extLst>
              <a:ext uri="{FF2B5EF4-FFF2-40B4-BE49-F238E27FC236}">
                <a16:creationId xmlns:a16="http://schemas.microsoft.com/office/drawing/2014/main" id="{F497724A-A82B-4341-9535-80092D341D9F}"/>
              </a:ext>
            </a:extLst>
          </p:cNvPr>
          <p:cNvSpPr txBox="1"/>
          <p:nvPr/>
        </p:nvSpPr>
        <p:spPr>
          <a:xfrm rot="509022">
            <a:off x="3933609" y="2168576"/>
            <a:ext cx="1779084" cy="246221"/>
          </a:xfrm>
          <a:prstGeom prst="rect">
            <a:avLst/>
          </a:prstGeom>
          <a:noFill/>
        </p:spPr>
        <p:txBody>
          <a:bodyPr wrap="square" rtlCol="0">
            <a:spAutoFit/>
          </a:bodyPr>
          <a:lstStyle/>
          <a:p>
            <a:pPr algn="ctr"/>
            <a:r>
              <a:rPr kumimoji="1" lang="ja-JP" altLang="en-US" sz="1000" b="1" dirty="0">
                <a:solidFill>
                  <a:srgbClr val="FE4401"/>
                </a:solidFill>
                <a:latin typeface="Meiryo UI" panose="020B0604030504040204" pitchFamily="50" charset="-128"/>
                <a:ea typeface="Meiryo UI" panose="020B0604030504040204" pitchFamily="50" charset="-128"/>
              </a:rPr>
              <a:t>▲</a:t>
            </a:r>
            <a:r>
              <a:rPr kumimoji="1" lang="en-US" altLang="ja-JP" sz="1000" b="1" dirty="0">
                <a:solidFill>
                  <a:srgbClr val="FE4401"/>
                </a:solidFill>
                <a:latin typeface="Meiryo UI" panose="020B0604030504040204" pitchFamily="50" charset="-128"/>
                <a:ea typeface="Meiryo UI" panose="020B0604030504040204" pitchFamily="50" charset="-128"/>
              </a:rPr>
              <a:t>72</a:t>
            </a:r>
            <a:r>
              <a:rPr kumimoji="1" lang="ja-JP" altLang="en-US" sz="1000" b="1" dirty="0">
                <a:solidFill>
                  <a:srgbClr val="FE4401"/>
                </a:solidFill>
                <a:latin typeface="Meiryo UI" panose="020B0604030504040204" pitchFamily="50" charset="-128"/>
                <a:ea typeface="Meiryo UI" panose="020B0604030504040204" pitchFamily="50" charset="-128"/>
              </a:rPr>
              <a:t>億円</a:t>
            </a:r>
            <a:r>
              <a:rPr kumimoji="1" lang="ja-JP" altLang="en-US" sz="800" b="1" dirty="0">
                <a:solidFill>
                  <a:srgbClr val="FE4401"/>
                </a:solidFill>
                <a:latin typeface="Meiryo UI" panose="020B0604030504040204" pitchFamily="50" charset="-128"/>
                <a:ea typeface="Meiryo UI" panose="020B0604030504040204" pitchFamily="50" charset="-128"/>
              </a:rPr>
              <a:t>（約</a:t>
            </a:r>
            <a:r>
              <a:rPr kumimoji="1" lang="en-US" altLang="ja-JP" sz="800" b="1" dirty="0">
                <a:solidFill>
                  <a:srgbClr val="FE4401"/>
                </a:solidFill>
                <a:latin typeface="Meiryo UI" panose="020B0604030504040204" pitchFamily="50" charset="-128"/>
                <a:ea typeface="Meiryo UI" panose="020B0604030504040204" pitchFamily="50" charset="-128"/>
              </a:rPr>
              <a:t>58</a:t>
            </a:r>
            <a:r>
              <a:rPr kumimoji="1" lang="ja-JP" altLang="en-US" sz="800" b="1" dirty="0">
                <a:solidFill>
                  <a:srgbClr val="FE4401"/>
                </a:solidFill>
                <a:latin typeface="Meiryo UI" panose="020B0604030504040204" pitchFamily="50" charset="-128"/>
                <a:ea typeface="Meiryo UI" panose="020B0604030504040204" pitchFamily="50" charset="-128"/>
              </a:rPr>
              <a:t>％）削減</a:t>
            </a:r>
            <a:endParaRPr kumimoji="1" lang="en-US" altLang="ja-JP" sz="1000" b="1" dirty="0">
              <a:solidFill>
                <a:srgbClr val="FE4401"/>
              </a:solidFill>
              <a:latin typeface="Meiryo UI" panose="020B0604030504040204" pitchFamily="50" charset="-128"/>
              <a:ea typeface="Meiryo UI" panose="020B0604030504040204" pitchFamily="50" charset="-128"/>
            </a:endParaRPr>
          </a:p>
        </p:txBody>
      </p:sp>
      <p:sp>
        <p:nvSpPr>
          <p:cNvPr id="16" name="吹き出し: 折線 15">
            <a:extLst>
              <a:ext uri="{FF2B5EF4-FFF2-40B4-BE49-F238E27FC236}">
                <a16:creationId xmlns:a16="http://schemas.microsoft.com/office/drawing/2014/main" id="{4F97AD4A-0EA7-4CED-8A70-B41EE149B0DC}"/>
              </a:ext>
            </a:extLst>
          </p:cNvPr>
          <p:cNvSpPr/>
          <p:nvPr/>
        </p:nvSpPr>
        <p:spPr>
          <a:xfrm>
            <a:off x="963850" y="1933528"/>
            <a:ext cx="792000" cy="288000"/>
          </a:xfrm>
          <a:prstGeom prst="borderCallout2">
            <a:avLst>
              <a:gd name="adj1" fmla="val 72999"/>
              <a:gd name="adj2" fmla="val -3830"/>
              <a:gd name="adj3" fmla="val 73986"/>
              <a:gd name="adj4" fmla="val -18918"/>
              <a:gd name="adj5" fmla="val 161045"/>
              <a:gd name="adj6" fmla="val -22092"/>
            </a:avLst>
          </a:prstGeom>
          <a:noFill/>
          <a:ln>
            <a:solidFill>
              <a:srgbClr val="FE4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rgbClr val="FE4401"/>
                </a:solidFill>
                <a:latin typeface="Meiryo UI" panose="020B0604030504040204" pitchFamily="50" charset="-128"/>
                <a:ea typeface="Meiryo UI" panose="020B0604030504040204" pitchFamily="50" charset="-128"/>
              </a:rPr>
              <a:t>124</a:t>
            </a:r>
            <a:r>
              <a:rPr kumimoji="1" lang="ja-JP" altLang="en-US" sz="1000" b="1">
                <a:solidFill>
                  <a:srgbClr val="FE4401"/>
                </a:solidFill>
                <a:latin typeface="Meiryo UI" panose="020B0604030504040204" pitchFamily="50" charset="-128"/>
                <a:ea typeface="Meiryo UI" panose="020B0604030504040204" pitchFamily="50" charset="-128"/>
              </a:rPr>
              <a:t>億円</a:t>
            </a:r>
            <a:endParaRPr kumimoji="1" lang="en-US" altLang="ja-JP" sz="1000" b="1">
              <a:solidFill>
                <a:srgbClr val="FE4401"/>
              </a:solidFill>
              <a:latin typeface="Meiryo UI" panose="020B0604030504040204" pitchFamily="50" charset="-128"/>
              <a:ea typeface="Meiryo UI" panose="020B0604030504040204" pitchFamily="50" charset="-128"/>
            </a:endParaRPr>
          </a:p>
        </p:txBody>
      </p:sp>
      <p:sp>
        <p:nvSpPr>
          <p:cNvPr id="17" name="吹き出し: 折線 16">
            <a:extLst>
              <a:ext uri="{FF2B5EF4-FFF2-40B4-BE49-F238E27FC236}">
                <a16:creationId xmlns:a16="http://schemas.microsoft.com/office/drawing/2014/main" id="{A1414CB4-40DC-4B62-A1AA-9A5A0567D5D9}"/>
              </a:ext>
            </a:extLst>
          </p:cNvPr>
          <p:cNvSpPr/>
          <p:nvPr/>
        </p:nvSpPr>
        <p:spPr>
          <a:xfrm>
            <a:off x="7570803" y="2765211"/>
            <a:ext cx="792000" cy="288000"/>
          </a:xfrm>
          <a:prstGeom prst="borderCallout2">
            <a:avLst>
              <a:gd name="adj1" fmla="val 66375"/>
              <a:gd name="adj2" fmla="val 105197"/>
              <a:gd name="adj3" fmla="val 66375"/>
              <a:gd name="adj4" fmla="val 118030"/>
              <a:gd name="adj5" fmla="val 287125"/>
              <a:gd name="adj6" fmla="val 117855"/>
            </a:avLst>
          </a:prstGeom>
          <a:noFill/>
          <a:ln>
            <a:solidFill>
              <a:srgbClr val="FE4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rgbClr val="FE4401"/>
                </a:solidFill>
                <a:latin typeface="Meiryo UI" panose="020B0604030504040204" pitchFamily="50" charset="-128"/>
                <a:ea typeface="Meiryo UI" panose="020B0604030504040204" pitchFamily="50" charset="-128"/>
              </a:rPr>
              <a:t>52</a:t>
            </a:r>
            <a:r>
              <a:rPr kumimoji="1" lang="ja-JP" altLang="en-US" sz="1000" b="1">
                <a:solidFill>
                  <a:srgbClr val="FE4401"/>
                </a:solidFill>
                <a:latin typeface="Meiryo UI" panose="020B0604030504040204" pitchFamily="50" charset="-128"/>
                <a:ea typeface="Meiryo UI" panose="020B0604030504040204" pitchFamily="50" charset="-128"/>
              </a:rPr>
              <a:t>億円</a:t>
            </a:r>
          </a:p>
        </p:txBody>
      </p:sp>
      <p:sp>
        <p:nvSpPr>
          <p:cNvPr id="13" name="矢印: 右 12">
            <a:extLst>
              <a:ext uri="{FF2B5EF4-FFF2-40B4-BE49-F238E27FC236}">
                <a16:creationId xmlns:a16="http://schemas.microsoft.com/office/drawing/2014/main" id="{C26098FF-A941-4C22-AB9D-62203402DF9F}"/>
              </a:ext>
            </a:extLst>
          </p:cNvPr>
          <p:cNvSpPr/>
          <p:nvPr/>
        </p:nvSpPr>
        <p:spPr>
          <a:xfrm rot="510584">
            <a:off x="1918997" y="2339327"/>
            <a:ext cx="5508534" cy="321791"/>
          </a:xfrm>
          <a:prstGeom prst="rightArrow">
            <a:avLst/>
          </a:prstGeom>
          <a:solidFill>
            <a:schemeClr val="bg1"/>
          </a:solidFill>
          <a:ln>
            <a:solidFill>
              <a:srgbClr val="FE4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329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5E2668-8CEE-0AF9-9279-27D5BEA953DF}"/>
              </a:ext>
            </a:extLst>
          </p:cNvPr>
          <p:cNvSpPr txBox="1"/>
          <p:nvPr/>
        </p:nvSpPr>
        <p:spPr>
          <a:xfrm>
            <a:off x="167648" y="1401853"/>
            <a:ext cx="8808704" cy="143328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変化する患者・地域ニーズを的確に反映した医療提供体制を整備し、効率的かつ質の高い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医療提供を実現する。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将来にわたって機構がその役割を果たし続けられるよう、経営基盤・組織運営体制の強化を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図り、持続可能な病院経営を確立する。</a:t>
            </a:r>
            <a:endParaRPr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E38AB99-67B1-AF29-D2BF-F413EFC7E02F}"/>
              </a:ext>
            </a:extLst>
          </p:cNvPr>
          <p:cNvSpPr txBox="1"/>
          <p:nvPr/>
        </p:nvSpPr>
        <p:spPr>
          <a:xfrm>
            <a:off x="71997" y="955542"/>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１）めざすべき方向性</a:t>
            </a:r>
            <a:endParaRPr lang="en-US" altLang="ja-JP" sz="16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DA2FD19-95A4-0A9E-B7FE-5922CB5E0431}"/>
              </a:ext>
            </a:extLst>
          </p:cNvPr>
          <p:cNvSpPr txBox="1"/>
          <p:nvPr/>
        </p:nvSpPr>
        <p:spPr>
          <a:xfrm>
            <a:off x="-3"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44B5FB8-34E0-4A7F-3152-C9D097311D1B}"/>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４．めざすべき方向性・目標</a:t>
            </a:r>
          </a:p>
        </p:txBody>
      </p:sp>
      <p:sp>
        <p:nvSpPr>
          <p:cNvPr id="7" name="テキスト ボックス 6">
            <a:extLst>
              <a:ext uri="{FF2B5EF4-FFF2-40B4-BE49-F238E27FC236}">
                <a16:creationId xmlns:a16="http://schemas.microsoft.com/office/drawing/2014/main" id="{8145E145-F712-428B-A373-F192BA1FC459}"/>
              </a:ext>
            </a:extLst>
          </p:cNvPr>
          <p:cNvSpPr txBox="1"/>
          <p:nvPr/>
        </p:nvSpPr>
        <p:spPr>
          <a:xfrm>
            <a:off x="71997" y="3090446"/>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２）経営改善目標</a:t>
            </a:r>
            <a:endParaRPr lang="en-US" altLang="ja-JP" sz="1600" b="1">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3B851AF-9E4A-4030-9C62-704064EFEE58}"/>
              </a:ext>
            </a:extLst>
          </p:cNvPr>
          <p:cNvSpPr txBox="1"/>
          <p:nvPr/>
        </p:nvSpPr>
        <p:spPr>
          <a:xfrm>
            <a:off x="167648" y="3552111"/>
            <a:ext cx="8808704" cy="167323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第５期中期目標期間中の早期に</a:t>
            </a:r>
            <a:r>
              <a:rPr lang="ja-JP" altLang="en-US" b="1" u="sng" dirty="0">
                <a:solidFill>
                  <a:srgbClr val="FE4401"/>
                </a:solidFill>
                <a:latin typeface="Meiryo UI" panose="020B0604030504040204" pitchFamily="50" charset="-128"/>
                <a:ea typeface="Meiryo UI" panose="020B0604030504040204" pitchFamily="50" charset="-128"/>
              </a:rPr>
              <a:t>経常収支比率</a:t>
            </a:r>
            <a:r>
              <a:rPr lang="en-US" altLang="ja-JP" b="1" u="sng" dirty="0">
                <a:solidFill>
                  <a:srgbClr val="FE4401"/>
                </a:solidFill>
                <a:latin typeface="Meiryo UI" panose="020B0604030504040204" pitchFamily="50" charset="-128"/>
                <a:ea typeface="Meiryo UI" panose="020B0604030504040204" pitchFamily="50" charset="-128"/>
              </a:rPr>
              <a:t>100%</a:t>
            </a:r>
            <a:r>
              <a:rPr lang="ja-JP" altLang="en-US" b="1" u="sng" dirty="0">
                <a:solidFill>
                  <a:srgbClr val="FE4401"/>
                </a:solidFill>
                <a:latin typeface="Meiryo UI" panose="020B0604030504040204" pitchFamily="50" charset="-128"/>
                <a:ea typeface="Meiryo UI" panose="020B0604030504040204" pitchFamily="50" charset="-128"/>
              </a:rPr>
              <a:t>以上を達成</a:t>
            </a:r>
            <a:r>
              <a:rPr lang="ja-JP" altLang="en-US" dirty="0">
                <a:latin typeface="Meiryo UI" panose="020B0604030504040204" pitchFamily="50" charset="-128"/>
                <a:ea typeface="Meiryo UI" panose="020B0604030504040204" pitchFamily="50" charset="-128"/>
              </a:rPr>
              <a:t>しこれを維持するとと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もに、第６期中期目標期間中（令和</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年度まで）に</a:t>
            </a:r>
            <a:r>
              <a:rPr lang="ja-JP" altLang="en-US" b="1" u="sng" dirty="0">
                <a:solidFill>
                  <a:srgbClr val="FE4401"/>
                </a:solidFill>
                <a:latin typeface="Meiryo UI" panose="020B0604030504040204" pitchFamily="50" charset="-128"/>
                <a:ea typeface="Meiryo UI" panose="020B0604030504040204" pitchFamily="50" charset="-128"/>
              </a:rPr>
              <a:t>累積欠損を解消</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b="1" u="sng" dirty="0">
                <a:solidFill>
                  <a:srgbClr val="FE4401"/>
                </a:solidFill>
                <a:latin typeface="Meiryo UI" panose="020B0604030504040204" pitchFamily="50" charset="-128"/>
                <a:ea typeface="Meiryo UI" panose="020B0604030504040204" pitchFamily="50" charset="-128"/>
              </a:rPr>
              <a:t>抜本的な経営改革に取り組む</a:t>
            </a:r>
            <a:r>
              <a:rPr lang="ja-JP" altLang="en-US" dirty="0">
                <a:latin typeface="Meiryo UI" panose="020B0604030504040204" pitchFamily="50" charset="-128"/>
                <a:ea typeface="Meiryo UI" panose="020B0604030504040204" pitchFamily="50" charset="-128"/>
              </a:rPr>
              <a:t>とともに、機構の取組・医療を支える府の支援のあり方を整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理し、</a:t>
            </a:r>
            <a:r>
              <a:rPr lang="ja-JP" altLang="en-US" b="1" u="sng" dirty="0">
                <a:solidFill>
                  <a:srgbClr val="FE4401"/>
                </a:solidFill>
                <a:latin typeface="Meiryo UI" panose="020B0604030504040204" pitchFamily="50" charset="-128"/>
                <a:ea typeface="Meiryo UI" panose="020B0604030504040204" pitchFamily="50" charset="-128"/>
              </a:rPr>
              <a:t>適切な規模の運営費負担金を確保</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094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4A7BBE2-F0DB-4D87-B5DD-D4B7D99798A3}"/>
              </a:ext>
            </a:extLst>
          </p:cNvPr>
          <p:cNvSpPr txBox="1"/>
          <p:nvPr/>
        </p:nvSpPr>
        <p:spPr>
          <a:xfrm>
            <a:off x="462987" y="663996"/>
            <a:ext cx="8218026" cy="6194003"/>
          </a:xfrm>
          <a:prstGeom prst="rect">
            <a:avLst/>
          </a:prstGeom>
          <a:noFill/>
        </p:spPr>
        <p:txBody>
          <a:bodyPr wrap="square" rtlCol="0">
            <a:spAutoFit/>
          </a:bodyPr>
          <a:lstStyle/>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P01</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P02</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P05</a:t>
            </a:r>
          </a:p>
          <a:p>
            <a:pPr algn="r">
              <a:spcBef>
                <a:spcPts val="300"/>
              </a:spcBef>
            </a:pPr>
            <a:r>
              <a:rPr lang="ja-JP" altLang="en-US" sz="1400" dirty="0">
                <a:latin typeface="Meiryo UI" panose="020B0604030504040204" pitchFamily="50" charset="-128"/>
                <a:ea typeface="Meiryo UI" panose="020B0604030504040204" pitchFamily="50" charset="-128"/>
              </a:rPr>
              <a:t>　　　</a:t>
            </a:r>
          </a:p>
          <a:p>
            <a:pPr algn="r"/>
            <a:r>
              <a:rPr lang="ja-JP" altLang="en-US" sz="1400" dirty="0">
                <a:latin typeface="Meiryo UI" panose="020B0604030504040204" pitchFamily="50" charset="-128"/>
                <a:ea typeface="Meiryo UI" panose="020B0604030504040204" pitchFamily="50" charset="-128"/>
              </a:rPr>
              <a:t>　　　</a:t>
            </a:r>
          </a:p>
          <a:p>
            <a:pPr algn="r"/>
            <a:endParaRPr lang="ja-JP" altLang="en-US"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b="1" dirty="0">
              <a:solidFill>
                <a:srgbClr val="002D89"/>
              </a:solidFill>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P09</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P10</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endParaRPr lang="en-US" altLang="ja-JP" sz="1400" dirty="0">
              <a:solidFill>
                <a:srgbClr val="FF0000"/>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P101</a:t>
            </a:r>
          </a:p>
        </p:txBody>
      </p:sp>
      <p:sp>
        <p:nvSpPr>
          <p:cNvPr id="14" name="テキスト ボックス 13">
            <a:extLst>
              <a:ext uri="{FF2B5EF4-FFF2-40B4-BE49-F238E27FC236}">
                <a16:creationId xmlns:a16="http://schemas.microsoft.com/office/drawing/2014/main" id="{D2619B08-944D-4650-818E-9B485AC57549}"/>
              </a:ext>
            </a:extLst>
          </p:cNvPr>
          <p:cNvSpPr txBox="1"/>
          <p:nvPr/>
        </p:nvSpPr>
        <p:spPr>
          <a:xfrm>
            <a:off x="0" y="128689"/>
            <a:ext cx="9144000" cy="369332"/>
          </a:xfrm>
          <a:prstGeom prst="rect">
            <a:avLst/>
          </a:prstGeom>
          <a:noFill/>
        </p:spPr>
        <p:txBody>
          <a:bodyPr wrap="square" rtlCol="0">
            <a:spAutoFit/>
          </a:bodyPr>
          <a:lstStyle/>
          <a:p>
            <a:pPr algn="ctr"/>
            <a:r>
              <a:rPr lang="ja-JP" altLang="en-US" b="1" dirty="0">
                <a:solidFill>
                  <a:srgbClr val="002D89"/>
                </a:solidFill>
                <a:latin typeface="Meiryo UI" panose="020B0604030504040204" pitchFamily="50" charset="-128"/>
                <a:ea typeface="Meiryo UI" panose="020B0604030504040204" pitchFamily="50" charset="-128"/>
              </a:rPr>
              <a:t>目　　次</a:t>
            </a:r>
          </a:p>
        </p:txBody>
      </p:sp>
      <p:sp>
        <p:nvSpPr>
          <p:cNvPr id="15" name="テキスト ボックス 14">
            <a:extLst>
              <a:ext uri="{FF2B5EF4-FFF2-40B4-BE49-F238E27FC236}">
                <a16:creationId xmlns:a16="http://schemas.microsoft.com/office/drawing/2014/main" id="{6FCDAC10-E98A-43DF-B74B-635097E665E3}"/>
              </a:ext>
            </a:extLst>
          </p:cNvPr>
          <p:cNvSpPr txBox="1"/>
          <p:nvPr/>
        </p:nvSpPr>
        <p:spPr>
          <a:xfrm>
            <a:off x="462987" y="663997"/>
            <a:ext cx="5162309" cy="6194003"/>
          </a:xfrm>
          <a:prstGeom prst="rect">
            <a:avLst/>
          </a:prstGeom>
          <a:noFill/>
        </p:spPr>
        <p:txBody>
          <a:bodyPr wrap="square" rtlCol="0">
            <a:spAutoFit/>
          </a:bodyPr>
          <a:lstStyle/>
          <a:p>
            <a:r>
              <a:rPr lang="ja-JP" altLang="en-US" sz="1600" b="1" dirty="0">
                <a:solidFill>
                  <a:srgbClr val="002D89"/>
                </a:solidFill>
                <a:latin typeface="Meiryo UI" panose="020B0604030504040204" pitchFamily="50" charset="-128"/>
                <a:ea typeface="Meiryo UI" panose="020B0604030504040204" pitchFamily="50" charset="-128"/>
              </a:rPr>
              <a:t>１．はじめに</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１）大阪府立病院機構経営改革プラン（案）策定の趣旨等</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２）対象期間</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２．医療機関を取り巻く環境・医療需要等の動向</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１）超高齢・人口減少社会の到来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２）受療動向の変化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３）物価・人件費の高騰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４）有事に備えた医療提供体制の整備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３．大阪府立病院機構の現状</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１）令和６年度決算の概要</a:t>
            </a:r>
          </a:p>
          <a:p>
            <a:r>
              <a:rPr lang="ja-JP" altLang="en-US" sz="1400" dirty="0">
                <a:latin typeface="Meiryo UI" panose="020B0604030504040204" pitchFamily="50" charset="-128"/>
                <a:ea typeface="Meiryo UI" panose="020B0604030504040204" pitchFamily="50" charset="-128"/>
              </a:rPr>
              <a:t>　　　２）医業収支比率、医業収益及び医業費用の推移</a:t>
            </a:r>
          </a:p>
          <a:p>
            <a:r>
              <a:rPr lang="ja-JP" altLang="en-US" sz="1400" dirty="0">
                <a:latin typeface="Meiryo UI" panose="020B0604030504040204" pitchFamily="50" charset="-128"/>
                <a:ea typeface="Meiryo UI" panose="020B0604030504040204" pitchFamily="50" charset="-128"/>
              </a:rPr>
              <a:t>　　　３）経常収支比率及び利益余剰金（繰越欠損金）の推移</a:t>
            </a:r>
          </a:p>
          <a:p>
            <a:r>
              <a:rPr lang="ja-JP" altLang="en-US" sz="1400" dirty="0">
                <a:latin typeface="Meiryo UI" panose="020B0604030504040204" pitchFamily="50" charset="-128"/>
                <a:ea typeface="Meiryo UI" panose="020B0604030504040204" pitchFamily="50" charset="-128"/>
              </a:rPr>
              <a:t>　　　４）運営費負担金の推移</a:t>
            </a:r>
            <a:endParaRPr lang="en-US" altLang="ja-JP" sz="1600" b="1" dirty="0">
              <a:solidFill>
                <a:srgbClr val="002D89"/>
              </a:solidFill>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４．めざすべき方向性・目標</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１）めざすべき方向性・目標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２）経営改善目標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５．目標達成に向けた取組</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１）経営改革の方向性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２）運営費負担金等のあり方の見直し</a:t>
            </a:r>
            <a:endParaRPr lang="en-US" altLang="ja-JP" sz="1600" dirty="0">
              <a:latin typeface="Meiryo UI" panose="020B0604030504040204" pitchFamily="50" charset="-128"/>
              <a:ea typeface="Meiryo UI" panose="020B0604030504040204" pitchFamily="50" charset="-128"/>
            </a:endParaRPr>
          </a:p>
          <a:p>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６．進捗管理</a:t>
            </a:r>
            <a:endParaRPr lang="en-US" altLang="ja-JP" sz="16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395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E260B4-D7C7-440A-AD06-ED9629D3DFEC}"/>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１．はじめに</a:t>
            </a:r>
          </a:p>
        </p:txBody>
      </p:sp>
      <p:sp>
        <p:nvSpPr>
          <p:cNvPr id="3" name="テキスト ボックス 2">
            <a:extLst>
              <a:ext uri="{FF2B5EF4-FFF2-40B4-BE49-F238E27FC236}">
                <a16:creationId xmlns:a16="http://schemas.microsoft.com/office/drawing/2014/main" id="{197A2A66-06DC-442E-9BEB-FEB881369E1B}"/>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１）大阪府立病院機構経営改革プラン（案）策定の趣旨等</a:t>
            </a:r>
          </a:p>
        </p:txBody>
      </p:sp>
      <p:sp>
        <p:nvSpPr>
          <p:cNvPr id="4" name="テキスト ボックス 3">
            <a:extLst>
              <a:ext uri="{FF2B5EF4-FFF2-40B4-BE49-F238E27FC236}">
                <a16:creationId xmlns:a16="http://schemas.microsoft.com/office/drawing/2014/main" id="{30B26EE5-1272-440F-B64D-FF0F9EB190F8}"/>
              </a:ext>
            </a:extLst>
          </p:cNvPr>
          <p:cNvSpPr txBox="1"/>
          <p:nvPr/>
        </p:nvSpPr>
        <p:spPr>
          <a:xfrm>
            <a:off x="72000" y="577364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２）対象期間</a:t>
            </a:r>
          </a:p>
        </p:txBody>
      </p:sp>
      <p:sp>
        <p:nvSpPr>
          <p:cNvPr id="6" name="テキスト ボックス 5">
            <a:extLst>
              <a:ext uri="{FF2B5EF4-FFF2-40B4-BE49-F238E27FC236}">
                <a16:creationId xmlns:a16="http://schemas.microsoft.com/office/drawing/2014/main" id="{DC496FA7-899C-4ED1-9491-6000F23490D8}"/>
              </a:ext>
            </a:extLst>
          </p:cNvPr>
          <p:cNvSpPr txBox="1"/>
          <p:nvPr/>
        </p:nvSpPr>
        <p:spPr>
          <a:xfrm>
            <a:off x="203640" y="936000"/>
            <a:ext cx="8736720" cy="4832092"/>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地方独立行政法人大阪府立病院機構（以下「機構」という。）は、平成</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の設立以来、「高度専門医療の提供と府域の医療水準の向上」、「患者・府民の満足度向上」及びこれらを支える「安定的な病院経営の確立」を基本理念として、府民のニーズや新たな医療課題に適切に対応し、府民の期待に応えてきた。</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近年は新型コロナウイルス感染症のまん延時などの有事の対応において、公立病院が担う役割の重要性が改めて認識されたところであり、府の政策医療の中核を担う機構が、将来にわたってその役割を果たし続けられるよう、持続可能な病院経営の確立が一層求められている。</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一方、医療機関を取り巻く環境は、少子</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高齢化・人口減少の進行や、医療の高度化、物価・人件費の高騰、医師等医療従事者の働き方改革など急激に変化している。</a:t>
            </a:r>
          </a:p>
          <a:p>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令和５年度には、設立以降最大となる約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億円の経常損失を計上したことを受け、</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府と機構が共同で設置した経営改善タスクフォースや、機構独自の経営改革プロジェクトチームを中心に、機構においても、政策医療の提供等求められる役割を着実に果たしながら、こうした環境の変化に対応するため様々な取組を進めてきた。しかしながら、令和６年度決算において、過去最大の当期純損失・経常損失を計上することとなった。</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今後も、厳しい経営環境が見込まれる中、機構が、その使命を果たし続けていくためには、抜本的な経営改革に取り組みつつ、将来の医療需要を見据え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課題の整理・解決に向けた取組や、中長期的な視点に立った機構組織の構造改革を進めていく必要がある。</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こうした背景のもと、地域の医療ニーズに適切に対応する医療提供体制の構築と、持続可能な病院経営の確立に向け、府と機構が一体となって進めていく取組を大阪府立病院機構経営改革プラン（案）として</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取りまとめるものである。</a:t>
            </a: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12EF12A-24C5-494B-AA7F-CECDFA30C418}"/>
              </a:ext>
            </a:extLst>
          </p:cNvPr>
          <p:cNvSpPr txBox="1"/>
          <p:nvPr/>
        </p:nvSpPr>
        <p:spPr>
          <a:xfrm>
            <a:off x="203640" y="6179488"/>
            <a:ext cx="4696020" cy="307777"/>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令和７年度　から　令和</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年度（第</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期中期目標期間）　</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9965140-7672-4839-8947-8A589144A5AB}"/>
              </a:ext>
            </a:extLst>
          </p:cNvPr>
          <p:cNvSpPr txBox="1"/>
          <p:nvPr/>
        </p:nvSpPr>
        <p:spPr>
          <a:xfrm>
            <a:off x="0" y="661671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a:t>
            </a:r>
            <a:endParaRPr lang="ja-JP" altLang="en-US" sz="10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21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１）超高齢・人口減少社会の到来</a:t>
            </a:r>
          </a:p>
        </p:txBody>
      </p:sp>
      <p:sp>
        <p:nvSpPr>
          <p:cNvPr id="5" name="テキスト ボックス 4">
            <a:extLst>
              <a:ext uri="{FF2B5EF4-FFF2-40B4-BE49-F238E27FC236}">
                <a16:creationId xmlns:a16="http://schemas.microsoft.com/office/drawing/2014/main" id="{76A7A227-A84B-4E62-A9F2-C9F8DAD674DC}"/>
              </a:ext>
            </a:extLst>
          </p:cNvPr>
          <p:cNvSpPr txBox="1"/>
          <p:nvPr/>
        </p:nvSpPr>
        <p:spPr>
          <a:xfrm>
            <a:off x="185293" y="2605071"/>
            <a:ext cx="3277577"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年齢階層別人口・将来人口推計</a:t>
            </a:r>
          </a:p>
        </p:txBody>
      </p:sp>
      <p:sp>
        <p:nvSpPr>
          <p:cNvPr id="11" name="テキスト ボックス 10">
            <a:extLst>
              <a:ext uri="{FF2B5EF4-FFF2-40B4-BE49-F238E27FC236}">
                <a16:creationId xmlns:a16="http://schemas.microsoft.com/office/drawing/2014/main" id="{8DE4E7F7-D572-40FC-8548-2B8D1C9F5717}"/>
              </a:ext>
            </a:extLst>
          </p:cNvPr>
          <p:cNvSpPr txBox="1"/>
          <p:nvPr/>
        </p:nvSpPr>
        <p:spPr>
          <a:xfrm>
            <a:off x="72000" y="844410"/>
            <a:ext cx="8999999" cy="1815882"/>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大阪府では、今後、総人口の減少が見込まれる一方、高齢者人口は令和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年をピークにその後減少するものの、高齢化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率は増加する見込み。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また、生産年齢人口の減少を背景とする労働供給の制約により、医師、看護師をはじめとする医療従事者の確保はこれ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まで以上に困難になることが見込まれる。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「新たな地域医療構想に関するとりまとめ」</a:t>
            </a:r>
            <a:r>
              <a:rPr kumimoji="1" lang="ja-JP" altLang="en-US" sz="1100" dirty="0">
                <a:latin typeface="Meiryo UI" panose="020B0604030504040204" pitchFamily="50" charset="-128"/>
                <a:ea typeface="Meiryo UI" panose="020B0604030504040204" pitchFamily="50" charset="-128"/>
              </a:rPr>
              <a:t>（令和８年</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19</a:t>
            </a:r>
            <a:r>
              <a:rPr kumimoji="1" lang="ja-JP" altLang="en-US" sz="1100" dirty="0">
                <a:latin typeface="Meiryo UI" panose="020B0604030504040204" pitchFamily="50" charset="-128"/>
                <a:ea typeface="Meiryo UI" panose="020B0604030504040204" pitchFamily="50" charset="-128"/>
              </a:rPr>
              <a:t>日地域医療構想及び医療計画等に関する検討会）</a:t>
            </a:r>
            <a:r>
              <a:rPr kumimoji="1" lang="ja-JP" altLang="en-US" sz="1400" dirty="0">
                <a:latin typeface="Meiryo UI" panose="020B0604030504040204" pitchFamily="50" charset="-128"/>
                <a:ea typeface="Meiryo UI" panose="020B0604030504040204" pitchFamily="50" charset="-128"/>
              </a:rPr>
              <a:t>においても、高齢化率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の高まりに伴い増加する高齢者救急など、医療・介護の複合ニーズを有する高齢者への対応力強化のほか、医療の質や医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療従事者の確保、医療</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の推進などによる生産性の向上を図り、医療機能を維持することが求められている。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加えて、出生数の減少に伴う</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歳以下人口の減少も見込まれ、小児周産期医療の需要減も見据えた対応が必要となる。</a:t>
            </a:r>
            <a:endParaRPr kumimoji="1" lang="en-US" altLang="ja-JP" sz="1400" strike="sngStrike"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7FA3DDF-1E83-4B56-828D-89A8EFA905EF}"/>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２．</a:t>
            </a:r>
            <a:r>
              <a:rPr lang="ja-JP" altLang="en-US" sz="1800" b="1">
                <a:solidFill>
                  <a:schemeClr val="bg1"/>
                </a:solidFill>
                <a:latin typeface="Meiryo UI" panose="020B0604030504040204" pitchFamily="50" charset="-128"/>
                <a:ea typeface="Meiryo UI" panose="020B0604030504040204" pitchFamily="50" charset="-128"/>
              </a:rPr>
              <a:t>医療機関を取り巻く環境・医療需要等の動向</a:t>
            </a:r>
            <a:endParaRPr lang="ja-JP" altLang="en-US" b="1">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AA4A7C3-2E4F-9B19-F3DE-5EA40765E4A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a:t>
            </a:r>
          </a:p>
        </p:txBody>
      </p:sp>
      <p:graphicFrame>
        <p:nvGraphicFramePr>
          <p:cNvPr id="3" name="グラフ 2">
            <a:extLst>
              <a:ext uri="{FF2B5EF4-FFF2-40B4-BE49-F238E27FC236}">
                <a16:creationId xmlns:a16="http://schemas.microsoft.com/office/drawing/2014/main" id="{DDDE039D-73BE-830F-1351-4CD11892D36E}"/>
              </a:ext>
            </a:extLst>
          </p:cNvPr>
          <p:cNvGraphicFramePr>
            <a:graphicFrameLocks/>
          </p:cNvGraphicFramePr>
          <p:nvPr>
            <p:extLst>
              <p:ext uri="{D42A27DB-BD31-4B8C-83A1-F6EECF244321}">
                <p14:modId xmlns:p14="http://schemas.microsoft.com/office/powerpoint/2010/main" val="3195008922"/>
              </p:ext>
            </p:extLst>
          </p:nvPr>
        </p:nvGraphicFramePr>
        <p:xfrm>
          <a:off x="577272" y="2882070"/>
          <a:ext cx="8058727" cy="3620329"/>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A3ADF91A-4316-40BE-9FAA-0989AAF14C46}"/>
              </a:ext>
            </a:extLst>
          </p:cNvPr>
          <p:cNvSpPr txBox="1"/>
          <p:nvPr/>
        </p:nvSpPr>
        <p:spPr>
          <a:xfrm>
            <a:off x="577272" y="6502399"/>
            <a:ext cx="7888811"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出典：総務省「国勢調査」、国立社会保障・人口問題研究所「日本の将来推計人口（令和５年度推計）」</a:t>
            </a:r>
          </a:p>
        </p:txBody>
      </p:sp>
      <p:sp>
        <p:nvSpPr>
          <p:cNvPr id="10" name="テキスト ボックス 9">
            <a:extLst>
              <a:ext uri="{FF2B5EF4-FFF2-40B4-BE49-F238E27FC236}">
                <a16:creationId xmlns:a16="http://schemas.microsoft.com/office/drawing/2014/main" id="{5732B17A-61A4-4A10-98AC-63CAF2ACE7A4}"/>
              </a:ext>
            </a:extLst>
          </p:cNvPr>
          <p:cNvSpPr txBox="1"/>
          <p:nvPr/>
        </p:nvSpPr>
        <p:spPr>
          <a:xfrm>
            <a:off x="953351" y="2842238"/>
            <a:ext cx="4038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万人</a:t>
            </a:r>
          </a:p>
        </p:txBody>
      </p:sp>
    </p:spTree>
    <p:extLst>
      <p:ext uri="{BB962C8B-B14F-4D97-AF65-F5344CB8AC3E}">
        <p14:creationId xmlns:p14="http://schemas.microsoft.com/office/powerpoint/2010/main" val="68514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7B90B2-E47A-4713-98E0-41DCE7CA8316}"/>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２）受療動向の変化</a:t>
            </a:r>
          </a:p>
        </p:txBody>
      </p:sp>
      <p:sp>
        <p:nvSpPr>
          <p:cNvPr id="5" name="テキスト ボックス 4">
            <a:extLst>
              <a:ext uri="{FF2B5EF4-FFF2-40B4-BE49-F238E27FC236}">
                <a16:creationId xmlns:a16="http://schemas.microsoft.com/office/drawing/2014/main" id="{3A2BA9A1-3FEA-4C0E-9D1E-1B8BA92828C5}"/>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7" name="テキスト ボックス 6">
            <a:extLst>
              <a:ext uri="{FF2B5EF4-FFF2-40B4-BE49-F238E27FC236}">
                <a16:creationId xmlns:a16="http://schemas.microsoft.com/office/drawing/2014/main" id="{8DD8464C-6D00-4580-A0B9-F03840A748E9}"/>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a:t>
            </a:r>
          </a:p>
        </p:txBody>
      </p:sp>
      <p:sp>
        <p:nvSpPr>
          <p:cNvPr id="2" name="テキスト ボックス 1">
            <a:extLst>
              <a:ext uri="{FF2B5EF4-FFF2-40B4-BE49-F238E27FC236}">
                <a16:creationId xmlns:a16="http://schemas.microsoft.com/office/drawing/2014/main" id="{3553FA79-9B59-BF9E-943F-2FCF6A9C3D43}"/>
              </a:ext>
            </a:extLst>
          </p:cNvPr>
          <p:cNvSpPr txBox="1"/>
          <p:nvPr/>
        </p:nvSpPr>
        <p:spPr>
          <a:xfrm>
            <a:off x="71999" y="634121"/>
            <a:ext cx="8994793"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入院患者数は、平成</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年度以降減少が続き、高齢者の割合は増加。外来患者数は、令和２年度までは減少傾向に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あったが、令和５年度は増加し、高齢者の割合は低下している。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救急搬送件数は、コロナ禍に減少がみられたものの概ね増加傾向であり、高齢者の割合が約</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％と高くなっている。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平均在院日数は、コロナ禍に一時的に伸びたものの、その後再び減少傾向となっている。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病床利用率は、一般病床はコロナ禍で大きく低下後回復傾向にあり、精神病床についてはコロナ禍以降、低下している。</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A153257-23BB-A5B8-4196-969DB404BD66}"/>
              </a:ext>
            </a:extLst>
          </p:cNvPr>
          <p:cNvSpPr txBox="1"/>
          <p:nvPr/>
        </p:nvSpPr>
        <p:spPr>
          <a:xfrm>
            <a:off x="71998" y="1840962"/>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入院外来別患者数・年齢構成の推移（大阪府）</a:t>
            </a:r>
          </a:p>
        </p:txBody>
      </p:sp>
      <p:sp>
        <p:nvSpPr>
          <p:cNvPr id="10" name="テキスト ボックス 9">
            <a:extLst>
              <a:ext uri="{FF2B5EF4-FFF2-40B4-BE49-F238E27FC236}">
                <a16:creationId xmlns:a16="http://schemas.microsoft.com/office/drawing/2014/main" id="{A0431076-4D7A-6B6E-C631-8D8E67F47EE7}"/>
              </a:ext>
            </a:extLst>
          </p:cNvPr>
          <p:cNvSpPr txBox="1"/>
          <p:nvPr/>
        </p:nvSpPr>
        <p:spPr>
          <a:xfrm>
            <a:off x="3286844" y="2129595"/>
            <a:ext cx="270000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●外来</a:t>
            </a:r>
          </a:p>
        </p:txBody>
      </p:sp>
      <p:sp>
        <p:nvSpPr>
          <p:cNvPr id="11" name="テキスト ボックス 10">
            <a:extLst>
              <a:ext uri="{FF2B5EF4-FFF2-40B4-BE49-F238E27FC236}">
                <a16:creationId xmlns:a16="http://schemas.microsoft.com/office/drawing/2014/main" id="{2ACF7494-5951-5AB7-8D40-57A3F72E10F3}"/>
              </a:ext>
            </a:extLst>
          </p:cNvPr>
          <p:cNvSpPr txBox="1"/>
          <p:nvPr/>
        </p:nvSpPr>
        <p:spPr>
          <a:xfrm>
            <a:off x="246266" y="2176675"/>
            <a:ext cx="1189325"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●入院</a:t>
            </a:r>
          </a:p>
        </p:txBody>
      </p:sp>
      <p:graphicFrame>
        <p:nvGraphicFramePr>
          <p:cNvPr id="16" name="グラフ 15">
            <a:extLst>
              <a:ext uri="{FF2B5EF4-FFF2-40B4-BE49-F238E27FC236}">
                <a16:creationId xmlns:a16="http://schemas.microsoft.com/office/drawing/2014/main" id="{28AF151F-1316-D491-FF02-895E0C7D21A3}"/>
              </a:ext>
            </a:extLst>
          </p:cNvPr>
          <p:cNvGraphicFramePr>
            <a:graphicFrameLocks/>
          </p:cNvGraphicFramePr>
          <p:nvPr>
            <p:extLst>
              <p:ext uri="{D42A27DB-BD31-4B8C-83A1-F6EECF244321}">
                <p14:modId xmlns:p14="http://schemas.microsoft.com/office/powerpoint/2010/main" val="1115831018"/>
              </p:ext>
            </p:extLst>
          </p:nvPr>
        </p:nvGraphicFramePr>
        <p:xfrm>
          <a:off x="3121000" y="2393192"/>
          <a:ext cx="2899619" cy="18908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76BD21B5-BE13-CD55-1FB8-9B74063B7FE6}"/>
              </a:ext>
            </a:extLst>
          </p:cNvPr>
          <p:cNvGraphicFramePr>
            <a:graphicFrameLocks/>
          </p:cNvGraphicFramePr>
          <p:nvPr>
            <p:extLst>
              <p:ext uri="{D42A27DB-BD31-4B8C-83A1-F6EECF244321}">
                <p14:modId xmlns:p14="http://schemas.microsoft.com/office/powerpoint/2010/main" val="2116245003"/>
              </p:ext>
            </p:extLst>
          </p:nvPr>
        </p:nvGraphicFramePr>
        <p:xfrm>
          <a:off x="71999" y="2362201"/>
          <a:ext cx="2899619" cy="1925320"/>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6382D2D5-1744-E5F1-B899-2AAEB4943E91}"/>
              </a:ext>
            </a:extLst>
          </p:cNvPr>
          <p:cNvSpPr txBox="1"/>
          <p:nvPr/>
        </p:nvSpPr>
        <p:spPr>
          <a:xfrm>
            <a:off x="5986844" y="1875148"/>
            <a:ext cx="3342892"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救急搬送件数の推移（大阪府）</a:t>
            </a:r>
          </a:p>
        </p:txBody>
      </p:sp>
      <p:graphicFrame>
        <p:nvGraphicFramePr>
          <p:cNvPr id="19" name="グラフ 18">
            <a:extLst>
              <a:ext uri="{FF2B5EF4-FFF2-40B4-BE49-F238E27FC236}">
                <a16:creationId xmlns:a16="http://schemas.microsoft.com/office/drawing/2014/main" id="{B2365BEE-7CAF-BB1C-76D9-0C780A4F78CA}"/>
              </a:ext>
            </a:extLst>
          </p:cNvPr>
          <p:cNvGraphicFramePr>
            <a:graphicFrameLocks/>
          </p:cNvGraphicFramePr>
          <p:nvPr>
            <p:extLst>
              <p:ext uri="{D42A27DB-BD31-4B8C-83A1-F6EECF244321}">
                <p14:modId xmlns:p14="http://schemas.microsoft.com/office/powerpoint/2010/main" val="3297447705"/>
              </p:ext>
            </p:extLst>
          </p:nvPr>
        </p:nvGraphicFramePr>
        <p:xfrm>
          <a:off x="6050557" y="2176676"/>
          <a:ext cx="3093443" cy="2129969"/>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BE7BADE5-3066-64B1-65CF-8645D1ABF48A}"/>
              </a:ext>
            </a:extLst>
          </p:cNvPr>
          <p:cNvSpPr txBox="1"/>
          <p:nvPr/>
        </p:nvSpPr>
        <p:spPr>
          <a:xfrm>
            <a:off x="3441650" y="1924443"/>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出典：厚生労働省「患者調査」</a:t>
            </a:r>
          </a:p>
        </p:txBody>
      </p:sp>
      <p:sp>
        <p:nvSpPr>
          <p:cNvPr id="24" name="テキスト ボックス 23">
            <a:extLst>
              <a:ext uri="{FF2B5EF4-FFF2-40B4-BE49-F238E27FC236}">
                <a16:creationId xmlns:a16="http://schemas.microsoft.com/office/drawing/2014/main" id="{0E6C86D6-8B5C-3965-6122-27BCFF957DA4}"/>
              </a:ext>
            </a:extLst>
          </p:cNvPr>
          <p:cNvSpPr txBox="1"/>
          <p:nvPr/>
        </p:nvSpPr>
        <p:spPr>
          <a:xfrm>
            <a:off x="7148310" y="2092678"/>
            <a:ext cx="1648611"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出典：総務省「救急救助の現状」</a:t>
            </a:r>
          </a:p>
        </p:txBody>
      </p:sp>
      <p:sp>
        <p:nvSpPr>
          <p:cNvPr id="26" name="テキスト ボックス 25">
            <a:extLst>
              <a:ext uri="{FF2B5EF4-FFF2-40B4-BE49-F238E27FC236}">
                <a16:creationId xmlns:a16="http://schemas.microsoft.com/office/drawing/2014/main" id="{48BF1118-A837-4A1F-AA44-5105B1207DA3}"/>
              </a:ext>
            </a:extLst>
          </p:cNvPr>
          <p:cNvSpPr txBox="1"/>
          <p:nvPr/>
        </p:nvSpPr>
        <p:spPr>
          <a:xfrm>
            <a:off x="71998" y="4284595"/>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平均在院日数の推移（一般病床）</a:t>
            </a:r>
          </a:p>
        </p:txBody>
      </p:sp>
      <p:sp>
        <p:nvSpPr>
          <p:cNvPr id="27" name="テキスト ボックス 26">
            <a:extLst>
              <a:ext uri="{FF2B5EF4-FFF2-40B4-BE49-F238E27FC236}">
                <a16:creationId xmlns:a16="http://schemas.microsoft.com/office/drawing/2014/main" id="{D7C33FE6-29BC-4A85-913F-B434B5C50E01}"/>
              </a:ext>
            </a:extLst>
          </p:cNvPr>
          <p:cNvSpPr txBox="1"/>
          <p:nvPr/>
        </p:nvSpPr>
        <p:spPr>
          <a:xfrm>
            <a:off x="1335940" y="4511220"/>
            <a:ext cx="1838944"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sp>
        <p:nvSpPr>
          <p:cNvPr id="33" name="テキスト ボックス 32">
            <a:extLst>
              <a:ext uri="{FF2B5EF4-FFF2-40B4-BE49-F238E27FC236}">
                <a16:creationId xmlns:a16="http://schemas.microsoft.com/office/drawing/2014/main" id="{2D8C1E0F-4D08-4823-9D9F-127DADA6D96C}"/>
              </a:ext>
            </a:extLst>
          </p:cNvPr>
          <p:cNvSpPr txBox="1"/>
          <p:nvPr/>
        </p:nvSpPr>
        <p:spPr>
          <a:xfrm>
            <a:off x="3121000" y="4316779"/>
            <a:ext cx="2500586"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病床利用率の推移</a:t>
            </a:r>
          </a:p>
        </p:txBody>
      </p:sp>
      <p:sp>
        <p:nvSpPr>
          <p:cNvPr id="36" name="テキスト ボックス 35">
            <a:extLst>
              <a:ext uri="{FF2B5EF4-FFF2-40B4-BE49-F238E27FC236}">
                <a16:creationId xmlns:a16="http://schemas.microsoft.com/office/drawing/2014/main" id="{350D55AB-731B-4F14-A5D8-425E630544B4}"/>
              </a:ext>
            </a:extLst>
          </p:cNvPr>
          <p:cNvSpPr txBox="1"/>
          <p:nvPr/>
        </p:nvSpPr>
        <p:spPr>
          <a:xfrm>
            <a:off x="4652247" y="4371766"/>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graphicFrame>
        <p:nvGraphicFramePr>
          <p:cNvPr id="25" name="グラフ 24">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4279061123"/>
              </p:ext>
            </p:extLst>
          </p:nvPr>
        </p:nvGraphicFramePr>
        <p:xfrm>
          <a:off x="71999" y="4676289"/>
          <a:ext cx="2899620" cy="19253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a:extLst>
              <a:ext uri="{FF2B5EF4-FFF2-40B4-BE49-F238E27FC236}">
                <a16:creationId xmlns:a16="http://schemas.microsoft.com/office/drawing/2014/main" id="{00000000-0008-0000-0E00-000004000000}"/>
              </a:ext>
            </a:extLst>
          </p:cNvPr>
          <p:cNvGraphicFramePr>
            <a:graphicFrameLocks/>
          </p:cNvGraphicFramePr>
          <p:nvPr>
            <p:extLst>
              <p:ext uri="{D42A27DB-BD31-4B8C-83A1-F6EECF244321}">
                <p14:modId xmlns:p14="http://schemas.microsoft.com/office/powerpoint/2010/main" val="3425372496"/>
              </p:ext>
            </p:extLst>
          </p:nvPr>
        </p:nvGraphicFramePr>
        <p:xfrm>
          <a:off x="3121000" y="4683809"/>
          <a:ext cx="2899619" cy="18883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グラフ 28">
            <a:extLst>
              <a:ext uri="{FF2B5EF4-FFF2-40B4-BE49-F238E27FC236}">
                <a16:creationId xmlns:a16="http://schemas.microsoft.com/office/drawing/2014/main" id="{00000000-0008-0000-0E00-000005000000}"/>
              </a:ext>
            </a:extLst>
          </p:cNvPr>
          <p:cNvGraphicFramePr>
            <a:graphicFrameLocks/>
          </p:cNvGraphicFramePr>
          <p:nvPr>
            <p:extLst>
              <p:ext uri="{D42A27DB-BD31-4B8C-83A1-F6EECF244321}">
                <p14:modId xmlns:p14="http://schemas.microsoft.com/office/powerpoint/2010/main" val="3262245937"/>
              </p:ext>
            </p:extLst>
          </p:nvPr>
        </p:nvGraphicFramePr>
        <p:xfrm>
          <a:off x="6167175" y="4683809"/>
          <a:ext cx="2899618" cy="1842455"/>
        </p:xfrm>
        <a:graphic>
          <a:graphicData uri="http://schemas.openxmlformats.org/drawingml/2006/chart">
            <c:chart xmlns:c="http://schemas.openxmlformats.org/drawingml/2006/chart" xmlns:r="http://schemas.openxmlformats.org/officeDocument/2006/relationships" r:id="rId7"/>
          </a:graphicData>
        </a:graphic>
      </p:graphicFrame>
      <p:sp>
        <p:nvSpPr>
          <p:cNvPr id="37" name="テキスト ボックス 36">
            <a:extLst>
              <a:ext uri="{FF2B5EF4-FFF2-40B4-BE49-F238E27FC236}">
                <a16:creationId xmlns:a16="http://schemas.microsoft.com/office/drawing/2014/main" id="{B4B3DCE0-7901-44F4-AB52-7D9CEB238453}"/>
              </a:ext>
            </a:extLst>
          </p:cNvPr>
          <p:cNvSpPr txBox="1"/>
          <p:nvPr/>
        </p:nvSpPr>
        <p:spPr>
          <a:xfrm>
            <a:off x="3486718" y="4559245"/>
            <a:ext cx="1189325"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 一般病床</a:t>
            </a:r>
          </a:p>
        </p:txBody>
      </p:sp>
      <p:sp>
        <p:nvSpPr>
          <p:cNvPr id="38" name="テキスト ボックス 37">
            <a:extLst>
              <a:ext uri="{FF2B5EF4-FFF2-40B4-BE49-F238E27FC236}">
                <a16:creationId xmlns:a16="http://schemas.microsoft.com/office/drawing/2014/main" id="{A7F8D35C-DC52-4EED-BE14-A8545CAF84E6}"/>
              </a:ext>
            </a:extLst>
          </p:cNvPr>
          <p:cNvSpPr txBox="1"/>
          <p:nvPr/>
        </p:nvSpPr>
        <p:spPr>
          <a:xfrm>
            <a:off x="6468965" y="4568393"/>
            <a:ext cx="1189325"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 精神病床</a:t>
            </a:r>
          </a:p>
        </p:txBody>
      </p:sp>
      <p:sp>
        <p:nvSpPr>
          <p:cNvPr id="30" name="テキスト ボックス 29">
            <a:extLst>
              <a:ext uri="{FF2B5EF4-FFF2-40B4-BE49-F238E27FC236}">
                <a16:creationId xmlns:a16="http://schemas.microsoft.com/office/drawing/2014/main" id="{EA8940A9-DCCB-4F44-86DA-49C524C992E5}"/>
              </a:ext>
            </a:extLst>
          </p:cNvPr>
          <p:cNvSpPr txBox="1"/>
          <p:nvPr/>
        </p:nvSpPr>
        <p:spPr>
          <a:xfrm>
            <a:off x="8711297" y="2178938"/>
            <a:ext cx="4038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C3A36D0F-CE1F-451F-BD18-1ADE287C0625}"/>
              </a:ext>
            </a:extLst>
          </p:cNvPr>
          <p:cNvSpPr txBox="1"/>
          <p:nvPr/>
        </p:nvSpPr>
        <p:spPr>
          <a:xfrm>
            <a:off x="147873" y="2301304"/>
            <a:ext cx="4038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千人</a:t>
            </a:r>
          </a:p>
        </p:txBody>
      </p:sp>
      <p:sp>
        <p:nvSpPr>
          <p:cNvPr id="32" name="テキスト ボックス 31">
            <a:extLst>
              <a:ext uri="{FF2B5EF4-FFF2-40B4-BE49-F238E27FC236}">
                <a16:creationId xmlns:a16="http://schemas.microsoft.com/office/drawing/2014/main" id="{93FD1E84-98E0-4767-824B-158337F9AEDF}"/>
              </a:ext>
            </a:extLst>
          </p:cNvPr>
          <p:cNvSpPr txBox="1"/>
          <p:nvPr/>
        </p:nvSpPr>
        <p:spPr>
          <a:xfrm>
            <a:off x="3223131" y="2350430"/>
            <a:ext cx="4038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千人</a:t>
            </a:r>
          </a:p>
        </p:txBody>
      </p:sp>
      <p:sp>
        <p:nvSpPr>
          <p:cNvPr id="34" name="テキスト ボックス 33">
            <a:extLst>
              <a:ext uri="{FF2B5EF4-FFF2-40B4-BE49-F238E27FC236}">
                <a16:creationId xmlns:a16="http://schemas.microsoft.com/office/drawing/2014/main" id="{2A55999D-B9F7-419B-80DC-B353C53C5922}"/>
              </a:ext>
            </a:extLst>
          </p:cNvPr>
          <p:cNvSpPr txBox="1"/>
          <p:nvPr/>
        </p:nvSpPr>
        <p:spPr>
          <a:xfrm>
            <a:off x="6186462" y="2139887"/>
            <a:ext cx="4038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千人</a:t>
            </a:r>
          </a:p>
        </p:txBody>
      </p:sp>
    </p:spTree>
    <p:extLst>
      <p:ext uri="{BB962C8B-B14F-4D97-AF65-F5344CB8AC3E}">
        <p14:creationId xmlns:p14="http://schemas.microsoft.com/office/powerpoint/2010/main" val="233844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1999" y="27925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３）物価・人件費の高騰</a:t>
            </a:r>
          </a:p>
        </p:txBody>
      </p:sp>
      <p:sp>
        <p:nvSpPr>
          <p:cNvPr id="11" name="テキスト ボックス 10">
            <a:extLst>
              <a:ext uri="{FF2B5EF4-FFF2-40B4-BE49-F238E27FC236}">
                <a16:creationId xmlns:a16="http://schemas.microsoft.com/office/drawing/2014/main" id="{B441A20F-4972-4FEE-40A5-A2A6486A3C20}"/>
              </a:ext>
            </a:extLst>
          </p:cNvPr>
          <p:cNvSpPr txBox="1"/>
          <p:nvPr/>
        </p:nvSpPr>
        <p:spPr>
          <a:xfrm>
            <a:off x="71999" y="625194"/>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人手不足を背景とした人件費の高騰、急激な物価上昇は医療機関の経営に大きな影響を与えている。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公立病院における医業費用の増加率は、民間病院を含む場合を大きく上回っており、その影響が特に大きい。</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437F5C9-F973-487E-A704-AA9D0A20C45C}"/>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4" name="テキスト ボックス 3">
            <a:extLst>
              <a:ext uri="{FF2B5EF4-FFF2-40B4-BE49-F238E27FC236}">
                <a16:creationId xmlns:a16="http://schemas.microsoft.com/office/drawing/2014/main" id="{43DE1D4E-D1B3-C394-6247-7919E18550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9039D7B-7767-48A5-A3F2-B07DC40CA278}"/>
              </a:ext>
            </a:extLst>
          </p:cNvPr>
          <p:cNvSpPr txBox="1"/>
          <p:nvPr/>
        </p:nvSpPr>
        <p:spPr>
          <a:xfrm>
            <a:off x="3630464" y="1243656"/>
            <a:ext cx="5441535"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医業収益・医業費用の推移</a:t>
            </a:r>
          </a:p>
        </p:txBody>
      </p:sp>
      <p:sp>
        <p:nvSpPr>
          <p:cNvPr id="18" name="テキスト ボックス 17">
            <a:extLst>
              <a:ext uri="{FF2B5EF4-FFF2-40B4-BE49-F238E27FC236}">
                <a16:creationId xmlns:a16="http://schemas.microsoft.com/office/drawing/2014/main" id="{95677694-0AF0-4BC9-AD0F-595BB68EBA5A}"/>
              </a:ext>
            </a:extLst>
          </p:cNvPr>
          <p:cNvSpPr txBox="1"/>
          <p:nvPr/>
        </p:nvSpPr>
        <p:spPr>
          <a:xfrm>
            <a:off x="72001" y="515493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４）有事に備えた医療体制の整備</a:t>
            </a:r>
          </a:p>
        </p:txBody>
      </p:sp>
      <p:sp>
        <p:nvSpPr>
          <p:cNvPr id="19" name="テキスト ボックス 18">
            <a:extLst>
              <a:ext uri="{FF2B5EF4-FFF2-40B4-BE49-F238E27FC236}">
                <a16:creationId xmlns:a16="http://schemas.microsoft.com/office/drawing/2014/main" id="{1BE7CEB2-4ED6-4910-BDBB-0ECB251D1D56}"/>
              </a:ext>
            </a:extLst>
          </p:cNvPr>
          <p:cNvSpPr txBox="1"/>
          <p:nvPr/>
        </p:nvSpPr>
        <p:spPr>
          <a:xfrm>
            <a:off x="185293" y="5599827"/>
            <a:ext cx="8773413"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新型コロナウイルス感染症への対応を踏まえ、医療機関には有事（新興感染症発生時、災害時）に備えた体制構築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や物資の備蓄、人材育成などの取組が求められている。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特に公立病院にあっては、政策医療を担う医療機関として平時の役割は重要であり、有事においてもその役割を発揮で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きるよう体制を確保しておくことが重要。</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26" name="グラフ 25">
            <a:extLst>
              <a:ext uri="{FF2B5EF4-FFF2-40B4-BE49-F238E27FC236}">
                <a16:creationId xmlns:a16="http://schemas.microsoft.com/office/drawing/2014/main" id="{9BCF50A1-4EE6-4F98-9194-86F53419A5DE}"/>
              </a:ext>
            </a:extLst>
          </p:cNvPr>
          <p:cNvGraphicFramePr>
            <a:graphicFrameLocks/>
          </p:cNvGraphicFramePr>
          <p:nvPr>
            <p:extLst>
              <p:ext uri="{D42A27DB-BD31-4B8C-83A1-F6EECF244321}">
                <p14:modId xmlns:p14="http://schemas.microsoft.com/office/powerpoint/2010/main" val="801172376"/>
              </p:ext>
            </p:extLst>
          </p:nvPr>
        </p:nvGraphicFramePr>
        <p:xfrm>
          <a:off x="3666464" y="1807672"/>
          <a:ext cx="2628000" cy="2718672"/>
        </p:xfrm>
        <a:graphic>
          <a:graphicData uri="http://schemas.openxmlformats.org/drawingml/2006/chart">
            <c:chart xmlns:c="http://schemas.openxmlformats.org/drawingml/2006/chart" xmlns:r="http://schemas.openxmlformats.org/officeDocument/2006/relationships" r:id="rId2"/>
          </a:graphicData>
        </a:graphic>
      </p:graphicFrame>
      <p:sp>
        <p:nvSpPr>
          <p:cNvPr id="33" name="テキスト ボックス 32">
            <a:extLst>
              <a:ext uri="{FF2B5EF4-FFF2-40B4-BE49-F238E27FC236}">
                <a16:creationId xmlns:a16="http://schemas.microsoft.com/office/drawing/2014/main" id="{B2869241-D8D8-4FA7-B896-2CBE6B1E9DA5}"/>
              </a:ext>
            </a:extLst>
          </p:cNvPr>
          <p:cNvSpPr txBox="1"/>
          <p:nvPr/>
        </p:nvSpPr>
        <p:spPr>
          <a:xfrm>
            <a:off x="4439682" y="2913385"/>
            <a:ext cx="672722" cy="400110"/>
          </a:xfrm>
          <a:prstGeom prst="rect">
            <a:avLst/>
          </a:prstGeom>
          <a:noFill/>
          <a:ln>
            <a:noFill/>
            <a:prstDash val="dash"/>
          </a:ln>
        </p:spPr>
        <p:txBody>
          <a:bodyPr wrap="square" rtlCol="0" anchor="ctr" anchorCtr="0">
            <a:spAutoFit/>
          </a:bodyPr>
          <a:lstStyle/>
          <a:p>
            <a:pPr algn="ctr"/>
            <a:r>
              <a:rPr lang="ja-JP" altLang="en-US" sz="1000">
                <a:latin typeface="Meiryo UI" panose="020B0604030504040204" pitchFamily="50" charset="-128"/>
                <a:ea typeface="Meiryo UI" panose="020B0604030504040204" pitchFamily="50" charset="-128"/>
              </a:rPr>
              <a:t>伸び率</a:t>
            </a:r>
            <a:endParaRPr lang="en-US" altLang="ja-JP" sz="1000">
              <a:latin typeface="Meiryo UI" panose="020B0604030504040204" pitchFamily="50" charset="-128"/>
              <a:ea typeface="Meiryo UI" panose="020B0604030504040204" pitchFamily="50" charset="-128"/>
            </a:endParaRPr>
          </a:p>
          <a:p>
            <a:pPr algn="ctr"/>
            <a:r>
              <a:rPr lang="en-US" altLang="ja-JP" sz="1000">
                <a:latin typeface="Meiryo UI" panose="020B0604030504040204" pitchFamily="50" charset="-128"/>
                <a:ea typeface="Meiryo UI" panose="020B0604030504040204" pitchFamily="50" charset="-128"/>
              </a:rPr>
              <a:t>+1.9%</a:t>
            </a:r>
            <a:endParaRPr lang="ja-JP" altLang="en-US" sz="100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4C70A948-3742-4116-9358-55107B516053}"/>
              </a:ext>
            </a:extLst>
          </p:cNvPr>
          <p:cNvSpPr txBox="1"/>
          <p:nvPr/>
        </p:nvSpPr>
        <p:spPr>
          <a:xfrm>
            <a:off x="5594192" y="1862576"/>
            <a:ext cx="700272" cy="430887"/>
          </a:xfrm>
          <a:prstGeom prst="rect">
            <a:avLst/>
          </a:prstGeom>
          <a:noFill/>
          <a:ln>
            <a:noFill/>
            <a:prstDash val="dash"/>
          </a:ln>
        </p:spPr>
        <p:txBody>
          <a:bodyPr wrap="square" rtlCol="0" anchor="ctr" anchorCtr="0">
            <a:spAutoFit/>
          </a:bodyPr>
          <a:lstStyle/>
          <a:p>
            <a:pPr algn="ctr"/>
            <a:r>
              <a:rPr lang="ja-JP" altLang="en-US" sz="1100" b="1" dirty="0">
                <a:solidFill>
                  <a:srgbClr val="FF0000"/>
                </a:solidFill>
                <a:latin typeface="Meiryo UI" panose="020B0604030504040204" pitchFamily="50" charset="-128"/>
                <a:ea typeface="Meiryo UI" panose="020B0604030504040204" pitchFamily="50" charset="-128"/>
              </a:rPr>
              <a:t>伸び率</a:t>
            </a:r>
            <a:endParaRPr lang="en-US" altLang="ja-JP" sz="1100" b="1" dirty="0">
              <a:solidFill>
                <a:srgbClr val="FF0000"/>
              </a:solidFill>
              <a:latin typeface="Meiryo UI" panose="020B0604030504040204" pitchFamily="50" charset="-128"/>
              <a:ea typeface="Meiryo UI" panose="020B0604030504040204" pitchFamily="50" charset="-128"/>
            </a:endParaRPr>
          </a:p>
          <a:p>
            <a:pPr algn="ctr"/>
            <a:r>
              <a:rPr lang="en-US" altLang="ja-JP" sz="1100" b="1" dirty="0">
                <a:solidFill>
                  <a:srgbClr val="FF0000"/>
                </a:solidFill>
                <a:latin typeface="Meiryo UI" panose="020B0604030504040204" pitchFamily="50" charset="-128"/>
                <a:ea typeface="Meiryo UI" panose="020B0604030504040204" pitchFamily="50" charset="-128"/>
              </a:rPr>
              <a:t>+2.6%</a:t>
            </a:r>
            <a:endParaRPr lang="ja-JP" altLang="en-US" sz="1100" b="1" dirty="0">
              <a:solidFill>
                <a:srgbClr val="FF0000"/>
              </a:solidFill>
              <a:latin typeface="Meiryo UI" panose="020B0604030504040204" pitchFamily="50" charset="-128"/>
              <a:ea typeface="Meiryo UI" panose="020B0604030504040204" pitchFamily="50" charset="-128"/>
            </a:endParaRPr>
          </a:p>
        </p:txBody>
      </p:sp>
      <p:graphicFrame>
        <p:nvGraphicFramePr>
          <p:cNvPr id="29" name="グラフ 28">
            <a:extLst>
              <a:ext uri="{FF2B5EF4-FFF2-40B4-BE49-F238E27FC236}">
                <a16:creationId xmlns:a16="http://schemas.microsoft.com/office/drawing/2014/main" id="{C67D36EB-1773-4DCC-A774-568FF30D3936}"/>
              </a:ext>
            </a:extLst>
          </p:cNvPr>
          <p:cNvGraphicFramePr>
            <a:graphicFrameLocks/>
          </p:cNvGraphicFramePr>
          <p:nvPr>
            <p:extLst>
              <p:ext uri="{D42A27DB-BD31-4B8C-83A1-F6EECF244321}">
                <p14:modId xmlns:p14="http://schemas.microsoft.com/office/powerpoint/2010/main" val="138075433"/>
              </p:ext>
            </p:extLst>
          </p:nvPr>
        </p:nvGraphicFramePr>
        <p:xfrm>
          <a:off x="6407999" y="1804614"/>
          <a:ext cx="2628000" cy="2718000"/>
        </p:xfrm>
        <a:graphic>
          <a:graphicData uri="http://schemas.openxmlformats.org/drawingml/2006/chart">
            <c:chart xmlns:c="http://schemas.openxmlformats.org/drawingml/2006/chart" xmlns:r="http://schemas.openxmlformats.org/officeDocument/2006/relationships" r:id="rId3"/>
          </a:graphicData>
        </a:graphic>
      </p:graphicFrame>
      <p:sp>
        <p:nvSpPr>
          <p:cNvPr id="31" name="テキスト ボックス 30">
            <a:extLst>
              <a:ext uri="{FF2B5EF4-FFF2-40B4-BE49-F238E27FC236}">
                <a16:creationId xmlns:a16="http://schemas.microsoft.com/office/drawing/2014/main" id="{E1D0EF05-4786-474B-9923-E77BA1873EEB}"/>
              </a:ext>
            </a:extLst>
          </p:cNvPr>
          <p:cNvSpPr txBox="1"/>
          <p:nvPr/>
        </p:nvSpPr>
        <p:spPr>
          <a:xfrm>
            <a:off x="7195816" y="3429000"/>
            <a:ext cx="850360" cy="400110"/>
          </a:xfrm>
          <a:prstGeom prst="rect">
            <a:avLst/>
          </a:prstGeom>
          <a:noFill/>
          <a:ln>
            <a:noFill/>
            <a:prstDash val="dash"/>
          </a:ln>
        </p:spPr>
        <p:txBody>
          <a:bodyPr wrap="square" rtlCol="0" anchor="ctr" anchorCtr="0">
            <a:spAutoFit/>
          </a:bodyPr>
          <a:lstStyle/>
          <a:p>
            <a:pPr algn="ctr"/>
            <a:r>
              <a:rPr lang="ja-JP" altLang="en-US" sz="1000">
                <a:latin typeface="Meiryo UI" panose="020B0604030504040204" pitchFamily="50" charset="-128"/>
                <a:ea typeface="Meiryo UI" panose="020B0604030504040204" pitchFamily="50" charset="-128"/>
              </a:rPr>
              <a:t>伸び率</a:t>
            </a:r>
            <a:endParaRPr lang="en-US" altLang="ja-JP" sz="1000">
              <a:latin typeface="Meiryo UI" panose="020B0604030504040204" pitchFamily="50" charset="-128"/>
              <a:ea typeface="Meiryo UI" panose="020B0604030504040204" pitchFamily="50" charset="-128"/>
            </a:endParaRPr>
          </a:p>
          <a:p>
            <a:pPr algn="ctr"/>
            <a:r>
              <a:rPr lang="en-US" altLang="ja-JP" sz="1000">
                <a:latin typeface="Meiryo UI" panose="020B0604030504040204" pitchFamily="50" charset="-128"/>
                <a:ea typeface="Meiryo UI" panose="020B0604030504040204" pitchFamily="50" charset="-128"/>
              </a:rPr>
              <a:t>+0.3%</a:t>
            </a:r>
            <a:endParaRPr lang="ja-JP" altLang="en-US" sz="100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E5D841A-3C01-437F-B500-23B411ABA056}"/>
              </a:ext>
            </a:extLst>
          </p:cNvPr>
          <p:cNvSpPr txBox="1"/>
          <p:nvPr/>
        </p:nvSpPr>
        <p:spPr>
          <a:xfrm>
            <a:off x="8335727" y="1891201"/>
            <a:ext cx="700272" cy="430887"/>
          </a:xfrm>
          <a:prstGeom prst="rect">
            <a:avLst/>
          </a:prstGeom>
          <a:noFill/>
          <a:ln>
            <a:noFill/>
            <a:prstDash val="dash"/>
          </a:ln>
        </p:spPr>
        <p:txBody>
          <a:bodyPr wrap="square" rtlCol="0" anchor="ctr" anchorCtr="0">
            <a:spAutoFit/>
          </a:bodyPr>
          <a:lstStyle/>
          <a:p>
            <a:pPr algn="ctr"/>
            <a:r>
              <a:rPr lang="ja-JP" altLang="en-US" sz="1100" b="1" dirty="0">
                <a:solidFill>
                  <a:srgbClr val="FF0000"/>
                </a:solidFill>
                <a:latin typeface="Meiryo UI" panose="020B0604030504040204" pitchFamily="50" charset="-128"/>
                <a:ea typeface="Meiryo UI" panose="020B0604030504040204" pitchFamily="50" charset="-128"/>
              </a:rPr>
              <a:t>伸び率</a:t>
            </a:r>
            <a:endParaRPr lang="en-US" altLang="ja-JP" sz="1100" b="1" dirty="0">
              <a:solidFill>
                <a:srgbClr val="FF0000"/>
              </a:solidFill>
              <a:latin typeface="Meiryo UI" panose="020B0604030504040204" pitchFamily="50" charset="-128"/>
              <a:ea typeface="Meiryo UI" panose="020B0604030504040204" pitchFamily="50" charset="-128"/>
            </a:endParaRPr>
          </a:p>
          <a:p>
            <a:pPr algn="ctr"/>
            <a:r>
              <a:rPr lang="en-US" altLang="ja-JP" sz="1100" b="1" dirty="0">
                <a:solidFill>
                  <a:srgbClr val="FF0000"/>
                </a:solidFill>
                <a:latin typeface="Meiryo UI" panose="020B0604030504040204" pitchFamily="50" charset="-128"/>
                <a:ea typeface="Meiryo UI" panose="020B0604030504040204" pitchFamily="50" charset="-128"/>
              </a:rPr>
              <a:t>+5.2%</a:t>
            </a:r>
            <a:endParaRPr lang="ja-JP" altLang="en-US" sz="1100" b="1" dirty="0">
              <a:solidFill>
                <a:srgbClr val="FF0000"/>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96C6F27-972B-40E7-8552-991000904FFA}"/>
              </a:ext>
            </a:extLst>
          </p:cNvPr>
          <p:cNvSpPr txBox="1"/>
          <p:nvPr/>
        </p:nvSpPr>
        <p:spPr>
          <a:xfrm>
            <a:off x="3630464" y="4589036"/>
            <a:ext cx="2744812"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年度診療報酬改正後の病院の経営状況」（一般社団法人人病院協会）をもとに大阪府作成</a:t>
            </a:r>
          </a:p>
        </p:txBody>
      </p:sp>
      <p:sp>
        <p:nvSpPr>
          <p:cNvPr id="38" name="テキスト ボックス 37">
            <a:extLst>
              <a:ext uri="{FF2B5EF4-FFF2-40B4-BE49-F238E27FC236}">
                <a16:creationId xmlns:a16="http://schemas.microsoft.com/office/drawing/2014/main" id="{30C271F1-86AA-4326-B164-F3554FB27A83}"/>
              </a:ext>
            </a:extLst>
          </p:cNvPr>
          <p:cNvSpPr txBox="1"/>
          <p:nvPr/>
        </p:nvSpPr>
        <p:spPr>
          <a:xfrm>
            <a:off x="6294464" y="4601421"/>
            <a:ext cx="284953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rPr>
              <a:t>全国自治体病院協議会資料をもとに大阪府作成</a:t>
            </a:r>
          </a:p>
        </p:txBody>
      </p:sp>
      <p:sp>
        <p:nvSpPr>
          <p:cNvPr id="39" name="テキスト ボックス 38">
            <a:extLst>
              <a:ext uri="{FF2B5EF4-FFF2-40B4-BE49-F238E27FC236}">
                <a16:creationId xmlns:a16="http://schemas.microsoft.com/office/drawing/2014/main" id="{14E8AD9F-771F-4CC2-A833-E80D2DE4FA97}"/>
              </a:ext>
            </a:extLst>
          </p:cNvPr>
          <p:cNvSpPr txBox="1"/>
          <p:nvPr/>
        </p:nvSpPr>
        <p:spPr>
          <a:xfrm>
            <a:off x="3630464" y="1576258"/>
            <a:ext cx="270000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r>
              <a:rPr kumimoji="1" lang="en-US" altLang="ja-JP" sz="900">
                <a:latin typeface="Meiryo UI" panose="020B0604030504040204" pitchFamily="50" charset="-128"/>
                <a:ea typeface="Meiryo UI" panose="020B0604030504040204" pitchFamily="50" charset="-128"/>
              </a:rPr>
              <a:t>100</a:t>
            </a:r>
            <a:r>
              <a:rPr kumimoji="1" lang="ja-JP" altLang="en-US" sz="900">
                <a:latin typeface="Meiryo UI" panose="020B0604030504040204" pitchFamily="50" charset="-128"/>
                <a:ea typeface="Meiryo UI" panose="020B0604030504040204" pitchFamily="50" charset="-128"/>
              </a:rPr>
              <a:t>床当たり医療収益・医業費用</a:t>
            </a:r>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民間を含む</a:t>
            </a:r>
            <a:r>
              <a:rPr kumimoji="1" lang="en-US" altLang="ja-JP"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51DCE52A-7436-48A3-95C8-A65CC06CA9D3}"/>
              </a:ext>
            </a:extLst>
          </p:cNvPr>
          <p:cNvSpPr txBox="1"/>
          <p:nvPr/>
        </p:nvSpPr>
        <p:spPr>
          <a:xfrm>
            <a:off x="6371999" y="1576258"/>
            <a:ext cx="270000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●決算における医療収益・医業費用</a:t>
            </a:r>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公立に限る</a:t>
            </a:r>
            <a:r>
              <a:rPr kumimoji="1" lang="en-US" altLang="ja-JP" sz="90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F259D59A-3B18-4B6B-B97D-17DEEF606A42}"/>
              </a:ext>
            </a:extLst>
          </p:cNvPr>
          <p:cNvSpPr txBox="1"/>
          <p:nvPr/>
        </p:nvSpPr>
        <p:spPr>
          <a:xfrm>
            <a:off x="72000" y="1243657"/>
            <a:ext cx="334289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診療報酬、消費者物価指数及び給与額の推移</a:t>
            </a:r>
          </a:p>
        </p:txBody>
      </p:sp>
      <p:graphicFrame>
        <p:nvGraphicFramePr>
          <p:cNvPr id="44" name="グラフ 43">
            <a:extLst>
              <a:ext uri="{FF2B5EF4-FFF2-40B4-BE49-F238E27FC236}">
                <a16:creationId xmlns:a16="http://schemas.microsoft.com/office/drawing/2014/main" id="{A17CE752-E1CC-4141-896D-76C2A8D6572A}"/>
              </a:ext>
            </a:extLst>
          </p:cNvPr>
          <p:cNvGraphicFramePr>
            <a:graphicFrameLocks/>
          </p:cNvGraphicFramePr>
          <p:nvPr>
            <p:extLst>
              <p:ext uri="{D42A27DB-BD31-4B8C-83A1-F6EECF244321}">
                <p14:modId xmlns:p14="http://schemas.microsoft.com/office/powerpoint/2010/main" val="3774891374"/>
              </p:ext>
            </p:extLst>
          </p:nvPr>
        </p:nvGraphicFramePr>
        <p:xfrm>
          <a:off x="275897" y="1747996"/>
          <a:ext cx="2904189" cy="2778348"/>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a:extLst>
              <a:ext uri="{FF2B5EF4-FFF2-40B4-BE49-F238E27FC236}">
                <a16:creationId xmlns:a16="http://schemas.microsoft.com/office/drawing/2014/main" id="{046CE515-52B6-49D5-8252-C81E364ECA80}"/>
              </a:ext>
            </a:extLst>
          </p:cNvPr>
          <p:cNvSpPr txBox="1"/>
          <p:nvPr/>
        </p:nvSpPr>
        <p:spPr>
          <a:xfrm>
            <a:off x="72000" y="4584189"/>
            <a:ext cx="3342891" cy="461665"/>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厚生労働省「医療機関を取り巻く状況について（</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R7.4.23 </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中央社会保健医療協議会 総会（第</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607</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回）資料）」及び「賃金構造基本統計調査」並びに総務省「消費者物価指数」</a:t>
            </a:r>
            <a:r>
              <a:rPr kumimoji="1" lang="ja-JP" altLang="en-US" sz="800">
                <a:latin typeface="Meiryo UI" panose="020B0604030504040204" pitchFamily="50" charset="-128"/>
                <a:ea typeface="Meiryo UI" panose="020B0604030504040204" pitchFamily="50" charset="-128"/>
              </a:rPr>
              <a:t>をもとに大阪府作成</a:t>
            </a:r>
          </a:p>
        </p:txBody>
      </p:sp>
      <p:sp>
        <p:nvSpPr>
          <p:cNvPr id="45" name="テキスト ボックス 44">
            <a:extLst>
              <a:ext uri="{FF2B5EF4-FFF2-40B4-BE49-F238E27FC236}">
                <a16:creationId xmlns:a16="http://schemas.microsoft.com/office/drawing/2014/main" id="{BF1BB9F3-AC23-4814-8DD4-D74320145772}"/>
              </a:ext>
            </a:extLst>
          </p:cNvPr>
          <p:cNvSpPr txBox="1"/>
          <p:nvPr/>
        </p:nvSpPr>
        <p:spPr>
          <a:xfrm>
            <a:off x="6400136" y="1775518"/>
            <a:ext cx="403860"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億円</a:t>
            </a:r>
          </a:p>
        </p:txBody>
      </p:sp>
      <p:sp>
        <p:nvSpPr>
          <p:cNvPr id="46" name="テキスト ボックス 45">
            <a:extLst>
              <a:ext uri="{FF2B5EF4-FFF2-40B4-BE49-F238E27FC236}">
                <a16:creationId xmlns:a16="http://schemas.microsoft.com/office/drawing/2014/main" id="{310E0ECB-27C1-4ED5-91B9-1A6FC16CEB3F}"/>
              </a:ext>
            </a:extLst>
          </p:cNvPr>
          <p:cNvSpPr txBox="1"/>
          <p:nvPr/>
        </p:nvSpPr>
        <p:spPr>
          <a:xfrm>
            <a:off x="3611885" y="1816138"/>
            <a:ext cx="40386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億円</a:t>
            </a:r>
          </a:p>
        </p:txBody>
      </p:sp>
      <p:sp>
        <p:nvSpPr>
          <p:cNvPr id="24" name="テキスト ボックス 23">
            <a:extLst>
              <a:ext uri="{FF2B5EF4-FFF2-40B4-BE49-F238E27FC236}">
                <a16:creationId xmlns:a16="http://schemas.microsoft.com/office/drawing/2014/main" id="{61983069-38ED-4013-AE7A-86DC5D14D86B}"/>
              </a:ext>
            </a:extLst>
          </p:cNvPr>
          <p:cNvSpPr txBox="1"/>
          <p:nvPr/>
        </p:nvSpPr>
        <p:spPr>
          <a:xfrm>
            <a:off x="303223" y="1482360"/>
            <a:ext cx="284953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※H30</a:t>
            </a:r>
            <a:r>
              <a:rPr kumimoji="1" lang="ja-JP" altLang="en-US" sz="800" dirty="0">
                <a:latin typeface="Meiryo UI" panose="020B0604030504040204" pitchFamily="50" charset="-128"/>
                <a:ea typeface="Meiryo UI" panose="020B0604030504040204" pitchFamily="50" charset="-128"/>
              </a:rPr>
              <a:t>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としたときの伸び幅</a:t>
            </a:r>
          </a:p>
        </p:txBody>
      </p:sp>
    </p:spTree>
    <p:extLst>
      <p:ext uri="{BB962C8B-B14F-4D97-AF65-F5344CB8AC3E}">
        <p14:creationId xmlns:p14="http://schemas.microsoft.com/office/powerpoint/2010/main" val="140995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E7DF46AC-D65E-4976-9939-0524668586FE}"/>
              </a:ext>
            </a:extLst>
          </p:cNvPr>
          <p:cNvSpPr/>
          <p:nvPr/>
        </p:nvSpPr>
        <p:spPr>
          <a:xfrm>
            <a:off x="59611" y="715678"/>
            <a:ext cx="9000000" cy="121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府立病院機構では、令和６年度決算において過去最大の経常損失を計上し、結果、約</a:t>
            </a:r>
            <a:r>
              <a:rPr kumimoji="1" lang="en-US" altLang="ja-JP" sz="1200" dirty="0">
                <a:solidFill>
                  <a:schemeClr val="tx1"/>
                </a:solidFill>
                <a:latin typeface="Meiryo UI" panose="020B0604030504040204" pitchFamily="50" charset="-128"/>
                <a:ea typeface="Meiryo UI" panose="020B0604030504040204" pitchFamily="50" charset="-128"/>
              </a:rPr>
              <a:t>110</a:t>
            </a:r>
            <a:r>
              <a:rPr kumimoji="1" lang="ja-JP" altLang="en-US" sz="1200" dirty="0">
                <a:solidFill>
                  <a:schemeClr val="tx1"/>
                </a:solidFill>
                <a:latin typeface="Meiryo UI" panose="020B0604030504040204" pitchFamily="50" charset="-128"/>
                <a:ea typeface="Meiryo UI" panose="020B0604030504040204" pitchFamily="50" charset="-128"/>
              </a:rPr>
              <a:t>億円の繰越欠損金を計上した。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入院患者数の増加等により医業収益が増加した一方で、物価・賃金の高騰や給与費の増加による医業費用の増加、また、材料費等の支払増</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加により控除対象外消費税が増加したことなどから、令和５年度に比べて赤字額が拡大した。</a:t>
            </a: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全国自治体病院協議会の調査によると、令和６年度決算において自治体病院の</a:t>
            </a:r>
            <a:r>
              <a:rPr kumimoji="1" lang="en-US" altLang="ja-JP" sz="1200" dirty="0">
                <a:solidFill>
                  <a:schemeClr val="tx1"/>
                </a:solidFill>
                <a:latin typeface="Meiryo UI" panose="020B0604030504040204" pitchFamily="50" charset="-128"/>
                <a:ea typeface="Meiryo UI" panose="020B0604030504040204" pitchFamily="50" charset="-128"/>
              </a:rPr>
              <a:t>86</a:t>
            </a:r>
            <a:r>
              <a:rPr kumimoji="1" lang="ja-JP" altLang="en-US" sz="1200" dirty="0">
                <a:solidFill>
                  <a:schemeClr val="tx1"/>
                </a:solidFill>
                <a:latin typeface="Meiryo UI" panose="020B0604030504040204" pitchFamily="50" charset="-128"/>
                <a:ea typeface="Meiryo UI" panose="020B0604030504040204" pitchFamily="50" charset="-128"/>
              </a:rPr>
              <a:t>％が赤字となり、災害拠点病院や感染症指定医療機関　　</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は</a:t>
            </a:r>
            <a:r>
              <a:rPr kumimoji="1" lang="en-US" altLang="ja-JP" sz="1200" dirty="0">
                <a:solidFill>
                  <a:schemeClr val="tx1"/>
                </a:solidFill>
                <a:latin typeface="Meiryo UI" panose="020B0604030504040204" pitchFamily="50" charset="-128"/>
                <a:ea typeface="Meiryo UI" panose="020B0604030504040204" pitchFamily="50" charset="-128"/>
              </a:rPr>
              <a:t>94</a:t>
            </a:r>
            <a:r>
              <a:rPr kumimoji="1" lang="ja-JP" altLang="en-US" sz="1200" dirty="0">
                <a:solidFill>
                  <a:schemeClr val="tx1"/>
                </a:solidFill>
                <a:latin typeface="Meiryo UI" panose="020B0604030504040204" pitchFamily="50" charset="-128"/>
                <a:ea typeface="Meiryo UI" panose="020B0604030504040204" pitchFamily="50" charset="-128"/>
              </a:rPr>
              <a:t>％が赤字となるなどより厳しい状況となっている。</a:t>
            </a:r>
          </a:p>
        </p:txBody>
      </p:sp>
      <p:graphicFrame>
        <p:nvGraphicFramePr>
          <p:cNvPr id="19" name="グラフ 18">
            <a:extLst>
              <a:ext uri="{FF2B5EF4-FFF2-40B4-BE49-F238E27FC236}">
                <a16:creationId xmlns:a16="http://schemas.microsoft.com/office/drawing/2014/main" id="{BB2227E6-1418-4BEF-B9CC-957A0FBD4C90}"/>
              </a:ext>
            </a:extLst>
          </p:cNvPr>
          <p:cNvGraphicFramePr>
            <a:graphicFrameLocks/>
          </p:cNvGraphicFramePr>
          <p:nvPr>
            <p:extLst>
              <p:ext uri="{D42A27DB-BD31-4B8C-83A1-F6EECF244321}">
                <p14:modId xmlns:p14="http://schemas.microsoft.com/office/powerpoint/2010/main" val="1353216090"/>
              </p:ext>
            </p:extLst>
          </p:nvPr>
        </p:nvGraphicFramePr>
        <p:xfrm>
          <a:off x="5961737" y="2212812"/>
          <a:ext cx="3543910" cy="296193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AFC8AAC8-66C7-451B-A89E-7F7E9237C70E}"/>
              </a:ext>
            </a:extLst>
          </p:cNvPr>
          <p:cNvSpPr txBox="1"/>
          <p:nvPr/>
        </p:nvSpPr>
        <p:spPr>
          <a:xfrm>
            <a:off x="59611" y="1945659"/>
            <a:ext cx="1983959"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令和６年度決算の概要</a:t>
            </a:r>
          </a:p>
        </p:txBody>
      </p:sp>
      <p:sp>
        <p:nvSpPr>
          <p:cNvPr id="13" name="テキスト ボックス 12">
            <a:extLst>
              <a:ext uri="{FF2B5EF4-FFF2-40B4-BE49-F238E27FC236}">
                <a16:creationId xmlns:a16="http://schemas.microsoft.com/office/drawing/2014/main" id="{D85AD531-EA19-4F4F-8E9A-F6A666E3BD88}"/>
              </a:ext>
            </a:extLst>
          </p:cNvPr>
          <p:cNvSpPr txBox="1"/>
          <p:nvPr/>
        </p:nvSpPr>
        <p:spPr>
          <a:xfrm>
            <a:off x="5961737" y="1945659"/>
            <a:ext cx="292500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参考</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全国の自治体立病院の決算状況</a:t>
            </a:r>
          </a:p>
        </p:txBody>
      </p:sp>
      <p:sp>
        <p:nvSpPr>
          <p:cNvPr id="14" name="テキスト ボックス 13">
            <a:extLst>
              <a:ext uri="{FF2B5EF4-FFF2-40B4-BE49-F238E27FC236}">
                <a16:creationId xmlns:a16="http://schemas.microsoft.com/office/drawing/2014/main" id="{8A88ED43-40AB-49BA-BC46-98707102C3D0}"/>
              </a:ext>
            </a:extLst>
          </p:cNvPr>
          <p:cNvSpPr txBox="1"/>
          <p:nvPr/>
        </p:nvSpPr>
        <p:spPr>
          <a:xfrm>
            <a:off x="0" y="0"/>
            <a:ext cx="9144000" cy="340604"/>
          </a:xfrm>
          <a:prstGeom prst="rect">
            <a:avLst/>
          </a:prstGeom>
          <a:solidFill>
            <a:srgbClr val="002D89"/>
          </a:solid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rPr>
              <a:t>３．大阪府立病院機構の現状</a:t>
            </a:r>
          </a:p>
        </p:txBody>
      </p:sp>
      <p:graphicFrame>
        <p:nvGraphicFramePr>
          <p:cNvPr id="17" name="表 16">
            <a:extLst>
              <a:ext uri="{FF2B5EF4-FFF2-40B4-BE49-F238E27FC236}">
                <a16:creationId xmlns:a16="http://schemas.microsoft.com/office/drawing/2014/main" id="{481C6BBD-C614-4D38-95E7-707669D2CF0E}"/>
              </a:ext>
            </a:extLst>
          </p:cNvPr>
          <p:cNvGraphicFramePr>
            <a:graphicFrameLocks noGrp="1"/>
          </p:cNvGraphicFramePr>
          <p:nvPr>
            <p:extLst>
              <p:ext uri="{D42A27DB-BD31-4B8C-83A1-F6EECF244321}">
                <p14:modId xmlns:p14="http://schemas.microsoft.com/office/powerpoint/2010/main" val="3252312798"/>
              </p:ext>
            </p:extLst>
          </p:nvPr>
        </p:nvGraphicFramePr>
        <p:xfrm>
          <a:off x="56293" y="2207269"/>
          <a:ext cx="5518610" cy="3464710"/>
        </p:xfrm>
        <a:graphic>
          <a:graphicData uri="http://schemas.openxmlformats.org/drawingml/2006/table">
            <a:tbl>
              <a:tblPr/>
              <a:tblGrid>
                <a:gridCol w="457200">
                  <a:extLst>
                    <a:ext uri="{9D8B030D-6E8A-4147-A177-3AD203B41FA5}">
                      <a16:colId xmlns:a16="http://schemas.microsoft.com/office/drawing/2014/main" val="691057740"/>
                    </a:ext>
                  </a:extLst>
                </a:gridCol>
                <a:gridCol w="204537">
                  <a:extLst>
                    <a:ext uri="{9D8B030D-6E8A-4147-A177-3AD203B41FA5}">
                      <a16:colId xmlns:a16="http://schemas.microsoft.com/office/drawing/2014/main" val="4221926518"/>
                    </a:ext>
                  </a:extLst>
                </a:gridCol>
                <a:gridCol w="974558">
                  <a:extLst>
                    <a:ext uri="{9D8B030D-6E8A-4147-A177-3AD203B41FA5}">
                      <a16:colId xmlns:a16="http://schemas.microsoft.com/office/drawing/2014/main" val="114167981"/>
                    </a:ext>
                  </a:extLst>
                </a:gridCol>
                <a:gridCol w="802105">
                  <a:extLst>
                    <a:ext uri="{9D8B030D-6E8A-4147-A177-3AD203B41FA5}">
                      <a16:colId xmlns:a16="http://schemas.microsoft.com/office/drawing/2014/main" val="18254108"/>
                    </a:ext>
                  </a:extLst>
                </a:gridCol>
                <a:gridCol w="802105">
                  <a:extLst>
                    <a:ext uri="{9D8B030D-6E8A-4147-A177-3AD203B41FA5}">
                      <a16:colId xmlns:a16="http://schemas.microsoft.com/office/drawing/2014/main" val="545550967"/>
                    </a:ext>
                  </a:extLst>
                </a:gridCol>
                <a:gridCol w="802105">
                  <a:extLst>
                    <a:ext uri="{9D8B030D-6E8A-4147-A177-3AD203B41FA5}">
                      <a16:colId xmlns:a16="http://schemas.microsoft.com/office/drawing/2014/main" val="3820570841"/>
                    </a:ext>
                  </a:extLst>
                </a:gridCol>
                <a:gridCol w="1476000">
                  <a:extLst>
                    <a:ext uri="{9D8B030D-6E8A-4147-A177-3AD203B41FA5}">
                      <a16:colId xmlns:a16="http://schemas.microsoft.com/office/drawing/2014/main" val="119832888"/>
                    </a:ext>
                  </a:extLst>
                </a:gridCol>
              </a:tblGrid>
              <a:tr h="193893">
                <a:tc gridSpan="3">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増減</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主な増減理由</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185438512"/>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営業収益　  　Ａ</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1,004.2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474165"/>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医業収益　</a:t>
                      </a:r>
                      <a:r>
                        <a:rPr lang="en-US" sz="1050" b="0" i="0" u="none" strike="noStrike">
                          <a:solidFill>
                            <a:srgbClr val="000000"/>
                          </a:solidFill>
                          <a:effectLst/>
                          <a:latin typeface="Meiryo UI" panose="020B0604030504040204" pitchFamily="50" charset="-128"/>
                          <a:ea typeface="Meiryo UI" panose="020B0604030504040204" pitchFamily="50" charset="-128"/>
                        </a:rPr>
                        <a:t>B</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890.6</a:t>
                      </a:r>
                    </a:p>
                  </a:txBody>
                  <a:tcPr marL="0" marR="7200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917.9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27.2</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入院患者数等の増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72934166"/>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運営費負担金収益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0.4</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2386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補助金等収益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コロナ病床確保補助金の減</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395281"/>
                  </a:ext>
                </a:extLst>
              </a:tr>
              <a:tr h="192401">
                <a:tc gridSpan="3">
                  <a:txBody>
                    <a:bodyPr/>
                    <a:lstStyle/>
                    <a:p>
                      <a:pPr marL="36000" algn="l" rtl="0" fontAlgn="ctr">
                        <a:spcBef>
                          <a:spcPts val="0"/>
                        </a:spcBef>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営業費用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C</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1,027.8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9139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医業費用　 </a:t>
                      </a:r>
                      <a:r>
                        <a:rPr lang="en-US" sz="1050" b="0" i="0" u="none" strike="noStrike">
                          <a:solidFill>
                            <a:srgbClr val="000000"/>
                          </a:solidFill>
                          <a:effectLst/>
                          <a:latin typeface="Meiryo UI" panose="020B0604030504040204" pitchFamily="50" charset="-128"/>
                          <a:ea typeface="Meiryo UI" panose="020B0604030504040204" pitchFamily="50" charset="-128"/>
                        </a:rPr>
                        <a:t>D</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chemeClr val="accent1">
                        <a:lumMod val="20000"/>
                        <a:lumOff val="8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990.9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1,017.4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714284"/>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給与費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441.8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16.8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marL="36000"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R5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人勧反映等による増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29011099"/>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材料費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295.8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8.5</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診療実績の増加に伴う増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1924378"/>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減価償却費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0.3</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20134868"/>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経費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160.4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64519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営業損益（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23.6</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73851"/>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医業損益</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D</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12634"/>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営業外収益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E</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0.0</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898033"/>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営業外費用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56.1</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控除対象外消費税の増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30558"/>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経常損益 （</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A-C</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E-F</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59.3</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09574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臨時損益</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森ノ宮クリニック跡地返還</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25779"/>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当期純損益</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71639"/>
                  </a:ext>
                </a:extLst>
              </a:tr>
            </a:tbl>
          </a:graphicData>
        </a:graphic>
      </p:graphicFrame>
      <p:sp>
        <p:nvSpPr>
          <p:cNvPr id="16" name="テキスト ボックス 15">
            <a:extLst>
              <a:ext uri="{FF2B5EF4-FFF2-40B4-BE49-F238E27FC236}">
                <a16:creationId xmlns:a16="http://schemas.microsoft.com/office/drawing/2014/main" id="{F95B4F64-ECA3-4BF5-BC76-29EA2C5C2A15}"/>
              </a:ext>
            </a:extLst>
          </p:cNvPr>
          <p:cNvSpPr txBox="1"/>
          <p:nvPr/>
        </p:nvSpPr>
        <p:spPr>
          <a:xfrm>
            <a:off x="0" y="660796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a:t>
            </a:r>
          </a:p>
        </p:txBody>
      </p:sp>
      <p:sp>
        <p:nvSpPr>
          <p:cNvPr id="18" name="テキスト ボックス 17">
            <a:extLst>
              <a:ext uri="{FF2B5EF4-FFF2-40B4-BE49-F238E27FC236}">
                <a16:creationId xmlns:a16="http://schemas.microsoft.com/office/drawing/2014/main" id="{0CA1E4B5-DDE9-4964-9DF2-4EFC2DA62D4A}"/>
              </a:ext>
            </a:extLst>
          </p:cNvPr>
          <p:cNvSpPr txBox="1"/>
          <p:nvPr/>
        </p:nvSpPr>
        <p:spPr>
          <a:xfrm>
            <a:off x="4316982" y="1951658"/>
            <a:ext cx="1257921" cy="253916"/>
          </a:xfrm>
          <a:prstGeom prst="rect">
            <a:avLst/>
          </a:prstGeom>
          <a:noFill/>
          <a:ln>
            <a:noFill/>
            <a:prstDash val="dash"/>
          </a:ln>
        </p:spPr>
        <p:txBody>
          <a:bodyPr wrap="square" rtlCol="0" anchor="ctr" anchorCtr="0">
            <a:spAutoFit/>
          </a:bodyPr>
          <a:lstStyle/>
          <a:p>
            <a:pPr algn="r"/>
            <a:r>
              <a:rPr lang="ja-JP" altLang="en-US" sz="1050" dirty="0">
                <a:latin typeface="Meiryo UI" panose="020B0604030504040204" pitchFamily="50" charset="-128"/>
                <a:ea typeface="Meiryo UI" panose="020B0604030504040204" pitchFamily="50" charset="-128"/>
              </a:rPr>
              <a:t>（単位：億円）</a:t>
            </a:r>
          </a:p>
        </p:txBody>
      </p:sp>
      <p:sp>
        <p:nvSpPr>
          <p:cNvPr id="20" name="テキスト ボックス 19">
            <a:extLst>
              <a:ext uri="{FF2B5EF4-FFF2-40B4-BE49-F238E27FC236}">
                <a16:creationId xmlns:a16="http://schemas.microsoft.com/office/drawing/2014/main" id="{21A631B7-1284-4E5A-A5A0-D2E2BC291173}"/>
              </a:ext>
            </a:extLst>
          </p:cNvPr>
          <p:cNvSpPr txBox="1"/>
          <p:nvPr/>
        </p:nvSpPr>
        <p:spPr>
          <a:xfrm>
            <a:off x="6307628" y="5565125"/>
            <a:ext cx="2631420" cy="200055"/>
          </a:xfrm>
          <a:prstGeom prst="rect">
            <a:avLst/>
          </a:prstGeom>
          <a:noFill/>
        </p:spPr>
        <p:txBody>
          <a:bodyPr wrap="square" rtlCol="0">
            <a:spAutoFit/>
          </a:bodyPr>
          <a:lstStyle/>
          <a:p>
            <a:pPr algn="r"/>
            <a:r>
              <a:rPr kumimoji="1" lang="ja-JP" altLang="en-US" sz="700" dirty="0">
                <a:latin typeface="Meiryo UI" panose="020B0604030504040204" pitchFamily="50" charset="-128"/>
                <a:ea typeface="Meiryo UI" panose="020B0604030504040204" pitchFamily="50" charset="-128"/>
              </a:rPr>
              <a:t>出典</a:t>
            </a:r>
            <a:r>
              <a:rPr kumimoji="1" lang="en-US" altLang="ja-JP" sz="7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7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7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700" dirty="0">
                <a:latin typeface="Meiryo UI" panose="020B0604030504040204" pitchFamily="50" charset="-128"/>
                <a:ea typeface="Meiryo UI" panose="020B0604030504040204" pitchFamily="50" charset="-128"/>
              </a:rPr>
              <a:t>全国自治体病院協議会資料をもとに大阪府作成</a:t>
            </a:r>
          </a:p>
        </p:txBody>
      </p:sp>
      <p:sp>
        <p:nvSpPr>
          <p:cNvPr id="21" name="正方形/長方形 20">
            <a:extLst>
              <a:ext uri="{FF2B5EF4-FFF2-40B4-BE49-F238E27FC236}">
                <a16:creationId xmlns:a16="http://schemas.microsoft.com/office/drawing/2014/main" id="{C61DC9DC-C382-47A8-A677-11A288341907}"/>
              </a:ext>
            </a:extLst>
          </p:cNvPr>
          <p:cNvSpPr/>
          <p:nvPr/>
        </p:nvSpPr>
        <p:spPr>
          <a:xfrm>
            <a:off x="7069875" y="2274368"/>
            <a:ext cx="1869173" cy="3247414"/>
          </a:xfrm>
          <a:prstGeom prst="rect">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病院の有する規模・機能別</a:t>
            </a:r>
          </a:p>
        </p:txBody>
      </p:sp>
      <p:sp>
        <p:nvSpPr>
          <p:cNvPr id="2" name="テキスト ボックス 1">
            <a:extLst>
              <a:ext uri="{FF2B5EF4-FFF2-40B4-BE49-F238E27FC236}">
                <a16:creationId xmlns:a16="http://schemas.microsoft.com/office/drawing/2014/main" id="{6F8D8218-73DB-5688-DBAC-2E2213B06DBD}"/>
              </a:ext>
            </a:extLst>
          </p:cNvPr>
          <p:cNvSpPr txBox="1"/>
          <p:nvPr/>
        </p:nvSpPr>
        <p:spPr>
          <a:xfrm>
            <a:off x="59611" y="5715312"/>
            <a:ext cx="9024777" cy="1107996"/>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経営改善に向けたこれまでの主な取組（令和６年度～）</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 府と機構が共同で設置した経営改善タスクフォースにおいて、救急受入体制・地域連携の強化等による患者確保や、新規加算の取得・診療報酬請求チェック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などによる患者単価向上、医療機器や業務委託の包括契約など経費の縮減に向けた取組を推進。</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機構が設置した経営改革プロジェクトチームにおいて、経営指標の分析や病床利用向上に向けた方策の取りまとめを行うなど、経営改革に向けた取組に着手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これら取組の成果もあり医業収益は過去最高を記録し、令和５年度との比較では経費の増を概ね横ばいに留めたものの、全体としては、給与費や材</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料費等の増加による医業費用の増加等により、経常損益の改善には至っていない。</a:t>
            </a:r>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0B46FE6-8E13-FFDC-04B7-266B898FC529}"/>
              </a:ext>
            </a:extLst>
          </p:cNvPr>
          <p:cNvSpPr txBox="1"/>
          <p:nvPr/>
        </p:nvSpPr>
        <p:spPr>
          <a:xfrm>
            <a:off x="59611" y="381426"/>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１）令和６年度決算の概要</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615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1F3BE1-EF30-42EC-A9D0-07D917703CC3}"/>
              </a:ext>
            </a:extLst>
          </p:cNvPr>
          <p:cNvSpPr txBox="1"/>
          <p:nvPr/>
        </p:nvSpPr>
        <p:spPr>
          <a:xfrm>
            <a:off x="71457" y="274638"/>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２）医業収支比率、医業収益及び医業費用の推移</a:t>
            </a:r>
            <a:endParaRPr lang="en-US" altLang="ja-JP" sz="16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3C224B-F1F3-4F53-9816-1BA8B5493286}"/>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A4B5C57-1A67-4D69-9ECA-DDDD5955A23F}"/>
              </a:ext>
            </a:extLst>
          </p:cNvPr>
          <p:cNvSpPr txBox="1"/>
          <p:nvPr/>
        </p:nvSpPr>
        <p:spPr>
          <a:xfrm>
            <a:off x="71457" y="624008"/>
            <a:ext cx="8999999" cy="954107"/>
          </a:xfrm>
          <a:prstGeom prst="rect">
            <a:avLst/>
          </a:prstGeom>
          <a:noFill/>
        </p:spPr>
        <p:txBody>
          <a:bodyPr wrap="square" rtlCol="0">
            <a:spAutoFit/>
          </a:bodyPr>
          <a:lstStyle/>
          <a:p>
            <a:pPr marL="87312"/>
            <a:r>
              <a:rPr lang="ja-JP" altLang="en-US" sz="1400" dirty="0">
                <a:latin typeface="Meiryo UI" panose="020B0604030504040204" pitchFamily="50" charset="-128"/>
                <a:ea typeface="Meiryo UI" panose="020B0604030504040204" pitchFamily="50" charset="-128"/>
              </a:rPr>
              <a:t>● 医業収支比率は、コロナ前までは年々改善、令和元年度は</a:t>
            </a:r>
            <a:r>
              <a:rPr lang="en-US" altLang="ja-JP" sz="1400" dirty="0">
                <a:latin typeface="Meiryo UI" panose="020B0604030504040204" pitchFamily="50" charset="-128"/>
                <a:ea typeface="Meiryo UI" panose="020B0604030504040204" pitchFamily="50" charset="-128"/>
              </a:rPr>
              <a:t>93</a:t>
            </a:r>
            <a:r>
              <a:rPr lang="ja-JP" altLang="en-US" sz="1400" dirty="0">
                <a:latin typeface="Meiryo UI" panose="020B0604030504040204" pitchFamily="50" charset="-128"/>
                <a:ea typeface="Meiryo UI" panose="020B0604030504040204" pitchFamily="50" charset="-128"/>
              </a:rPr>
              <a:t>％と過去最高水準を記録。</a:t>
            </a:r>
          </a:p>
          <a:p>
            <a:pPr marL="87312"/>
            <a:r>
              <a:rPr lang="ja-JP" altLang="en-US" sz="1400" dirty="0">
                <a:latin typeface="Meiryo UI" panose="020B0604030504040204" pitchFamily="50" charset="-128"/>
                <a:ea typeface="Meiryo UI" panose="020B0604030504040204" pitchFamily="50" charset="-128"/>
              </a:rPr>
              <a:t>● コロナ前の令和元年度から令和６年度にかけて、医業収益は９％増加しているものの、医業費用はそれを上回る</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増加となっており、収入の増を物価・人件費の高騰によるコスト増が上回っている。</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その結果、令和６年度は医業収益が過去最高を記録したものの、医業収支比率は前年度と同水準となっている。 　　 </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F090506-34F9-402C-85DC-21E02EC4BB49}"/>
              </a:ext>
            </a:extLst>
          </p:cNvPr>
          <p:cNvSpPr txBox="1"/>
          <p:nvPr/>
        </p:nvSpPr>
        <p:spPr>
          <a:xfrm>
            <a:off x="384417" y="6318116"/>
            <a:ext cx="248933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dirty="0">
                <a:latin typeface="Meiryo UI" panose="020B0604030504040204" pitchFamily="50" charset="-128"/>
                <a:ea typeface="Meiryo UI" panose="020B0604030504040204" pitchFamily="50" charset="-128"/>
              </a:rPr>
              <a:t>）大阪府立病院機構財務諸表</a:t>
            </a:r>
          </a:p>
        </p:txBody>
      </p:sp>
      <p:graphicFrame>
        <p:nvGraphicFramePr>
          <p:cNvPr id="19" name="グラフ 18">
            <a:extLst>
              <a:ext uri="{FF2B5EF4-FFF2-40B4-BE49-F238E27FC236}">
                <a16:creationId xmlns:a16="http://schemas.microsoft.com/office/drawing/2014/main" id="{980E2AB9-A4AD-4AFE-BE93-AF72401C6119}"/>
              </a:ext>
            </a:extLst>
          </p:cNvPr>
          <p:cNvGraphicFramePr>
            <a:graphicFrameLocks/>
          </p:cNvGraphicFramePr>
          <p:nvPr>
            <p:extLst>
              <p:ext uri="{D42A27DB-BD31-4B8C-83A1-F6EECF244321}">
                <p14:modId xmlns:p14="http://schemas.microsoft.com/office/powerpoint/2010/main" val="4252080594"/>
              </p:ext>
            </p:extLst>
          </p:nvPr>
        </p:nvGraphicFramePr>
        <p:xfrm>
          <a:off x="263653" y="2080359"/>
          <a:ext cx="8615605" cy="416444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矢印コネクタ 7">
            <a:extLst>
              <a:ext uri="{FF2B5EF4-FFF2-40B4-BE49-F238E27FC236}">
                <a16:creationId xmlns:a16="http://schemas.microsoft.com/office/drawing/2014/main" id="{66C33739-503F-4AB2-96DE-E88658329523}"/>
              </a:ext>
            </a:extLst>
          </p:cNvPr>
          <p:cNvCxnSpPr>
            <a:cxnSpLocks/>
          </p:cNvCxnSpPr>
          <p:nvPr/>
        </p:nvCxnSpPr>
        <p:spPr>
          <a:xfrm flipV="1">
            <a:off x="6398260" y="2400301"/>
            <a:ext cx="1729740" cy="480059"/>
          </a:xfrm>
          <a:prstGeom prst="straightConnector1">
            <a:avLst/>
          </a:prstGeom>
          <a:ln w="25400">
            <a:solidFill>
              <a:srgbClr val="FE440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B45B72C-8B10-4E80-9C4A-E76C25033617}"/>
              </a:ext>
            </a:extLst>
          </p:cNvPr>
          <p:cNvCxnSpPr>
            <a:cxnSpLocks/>
          </p:cNvCxnSpPr>
          <p:nvPr/>
        </p:nvCxnSpPr>
        <p:spPr>
          <a:xfrm flipV="1">
            <a:off x="6271260" y="2800351"/>
            <a:ext cx="1729740" cy="256958"/>
          </a:xfrm>
          <a:prstGeom prst="straightConnector1">
            <a:avLst/>
          </a:prstGeom>
          <a:ln w="25400">
            <a:solidFill>
              <a:srgbClr val="FE440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A73F258C-2D00-4089-850C-F4FDDB0175BE}"/>
              </a:ext>
            </a:extLst>
          </p:cNvPr>
          <p:cNvSpPr txBox="1"/>
          <p:nvPr/>
        </p:nvSpPr>
        <p:spPr>
          <a:xfrm>
            <a:off x="61723" y="1996901"/>
            <a:ext cx="403860"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億円</a:t>
            </a:r>
          </a:p>
        </p:txBody>
      </p:sp>
      <p:sp>
        <p:nvSpPr>
          <p:cNvPr id="35" name="テキスト ボックス 34">
            <a:extLst>
              <a:ext uri="{FF2B5EF4-FFF2-40B4-BE49-F238E27FC236}">
                <a16:creationId xmlns:a16="http://schemas.microsoft.com/office/drawing/2014/main" id="{9A816E5C-B1EC-4DA4-8DFF-FF41CAABB4B7}"/>
              </a:ext>
            </a:extLst>
          </p:cNvPr>
          <p:cNvSpPr txBox="1"/>
          <p:nvPr/>
        </p:nvSpPr>
        <p:spPr>
          <a:xfrm>
            <a:off x="7400925" y="2554130"/>
            <a:ext cx="600075" cy="246221"/>
          </a:xfrm>
          <a:prstGeom prst="rect">
            <a:avLst/>
          </a:prstGeom>
          <a:noFill/>
        </p:spPr>
        <p:txBody>
          <a:bodyPr wrap="square" rtlCol="0">
            <a:spAutoFit/>
          </a:bodyPr>
          <a:lstStyle/>
          <a:p>
            <a:pPr algn="ctr"/>
            <a:r>
              <a:rPr kumimoji="1" lang="ja-JP" altLang="en-US" sz="1000" b="1">
                <a:solidFill>
                  <a:srgbClr val="FE4401"/>
                </a:solidFill>
                <a:latin typeface="Meiryo UI" panose="020B0604030504040204" pitchFamily="50" charset="-128"/>
                <a:ea typeface="Meiryo UI" panose="020B0604030504040204" pitchFamily="50" charset="-128"/>
              </a:rPr>
              <a:t>＋</a:t>
            </a:r>
            <a:r>
              <a:rPr kumimoji="1" lang="en-US" altLang="ja-JP" sz="1000" b="1">
                <a:solidFill>
                  <a:srgbClr val="FE4401"/>
                </a:solidFill>
                <a:latin typeface="Meiryo UI" panose="020B0604030504040204" pitchFamily="50" charset="-128"/>
                <a:ea typeface="Meiryo UI" panose="020B0604030504040204" pitchFamily="50" charset="-128"/>
              </a:rPr>
              <a:t>9%</a:t>
            </a:r>
            <a:endParaRPr kumimoji="1" lang="ja-JP" altLang="en-US" sz="1000" b="1">
              <a:solidFill>
                <a:srgbClr val="FE440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47AF7A8A-D216-46C1-B482-07C13D834487}"/>
              </a:ext>
            </a:extLst>
          </p:cNvPr>
          <p:cNvSpPr txBox="1"/>
          <p:nvPr/>
        </p:nvSpPr>
        <p:spPr>
          <a:xfrm>
            <a:off x="7400926" y="2203882"/>
            <a:ext cx="686508" cy="246221"/>
          </a:xfrm>
          <a:prstGeom prst="rect">
            <a:avLst/>
          </a:prstGeom>
          <a:noFill/>
        </p:spPr>
        <p:txBody>
          <a:bodyPr wrap="square" rtlCol="0">
            <a:spAutoFit/>
          </a:bodyPr>
          <a:lstStyle/>
          <a:p>
            <a:pPr algn="ctr"/>
            <a:r>
              <a:rPr kumimoji="1" lang="ja-JP" altLang="en-US" sz="1000" b="1">
                <a:solidFill>
                  <a:srgbClr val="FE4401"/>
                </a:solidFill>
                <a:latin typeface="Meiryo UI" panose="020B0604030504040204" pitchFamily="50" charset="-128"/>
                <a:ea typeface="Meiryo UI" panose="020B0604030504040204" pitchFamily="50" charset="-128"/>
              </a:rPr>
              <a:t>＋</a:t>
            </a:r>
            <a:r>
              <a:rPr kumimoji="1" lang="en-US" altLang="ja-JP" sz="1000" b="1">
                <a:solidFill>
                  <a:srgbClr val="FE4401"/>
                </a:solidFill>
                <a:latin typeface="Meiryo UI" panose="020B0604030504040204" pitchFamily="50" charset="-128"/>
                <a:ea typeface="Meiryo UI" panose="020B0604030504040204" pitchFamily="50" charset="-128"/>
              </a:rPr>
              <a:t>14%</a:t>
            </a:r>
            <a:endParaRPr kumimoji="1" lang="ja-JP" altLang="en-US" sz="1000" b="1">
              <a:solidFill>
                <a:srgbClr val="FE440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917C7FB5-60B3-43B8-9E8F-9643DFAE77FE}"/>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３．大阪府立病院機構の現状</a:t>
            </a:r>
          </a:p>
        </p:txBody>
      </p:sp>
    </p:spTree>
    <p:extLst>
      <p:ext uri="{BB962C8B-B14F-4D97-AF65-F5344CB8AC3E}">
        <p14:creationId xmlns:p14="http://schemas.microsoft.com/office/powerpoint/2010/main" val="411200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B6044C4-50FD-43D1-BCCC-919C40DA9419}"/>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３．大阪府立病院機構の現状</a:t>
            </a:r>
          </a:p>
        </p:txBody>
      </p:sp>
      <p:sp>
        <p:nvSpPr>
          <p:cNvPr id="5" name="テキスト ボックス 4">
            <a:extLst>
              <a:ext uri="{FF2B5EF4-FFF2-40B4-BE49-F238E27FC236}">
                <a16:creationId xmlns:a16="http://schemas.microsoft.com/office/drawing/2014/main" id="{748FF1BD-6A7C-4410-9C04-24E185B4DEF1}"/>
              </a:ext>
            </a:extLst>
          </p:cNvPr>
          <p:cNvSpPr txBox="1"/>
          <p:nvPr/>
        </p:nvSpPr>
        <p:spPr>
          <a:xfrm>
            <a:off x="71996" y="276053"/>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３）経常収支比率及び利益余剰金（繰越欠損金）の推移</a:t>
            </a:r>
            <a:endParaRPr lang="en-US" altLang="ja-JP" sz="16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56F35A1-1862-41A6-B287-052A83F2FD12}"/>
              </a:ext>
            </a:extLst>
          </p:cNvPr>
          <p:cNvSpPr txBox="1"/>
          <p:nvPr/>
        </p:nvSpPr>
        <p:spPr>
          <a:xfrm>
            <a:off x="71996" y="614607"/>
            <a:ext cx="899999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経常収支比率は独法化以後、概ね</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％以上で推移していたものの、コロナ時期等を除き、平成</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年度以降から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％を下回る水準となっている。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令和２年度以降、物価・人件費の高騰などにより医業収支比率が低下する中、運営費負担金は横ばいであったことな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どから、コロナ関連の補助金収入がなくなった令和５年度以降経常損失が拡大し、</a:t>
            </a:r>
            <a:r>
              <a:rPr lang="ja-JP" altLang="en-US" sz="1400" dirty="0">
                <a:latin typeface="Meiryo UI" panose="020B0604030504040204" pitchFamily="50" charset="-128"/>
                <a:ea typeface="Meiryo UI" panose="020B0604030504040204" pitchFamily="50" charset="-128"/>
              </a:rPr>
              <a:t>令和６年度決算では経常収支比</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率</a:t>
            </a:r>
            <a:r>
              <a:rPr lang="en-US" altLang="ja-JP" sz="1400" dirty="0">
                <a:latin typeface="Meiryo UI" panose="020B0604030504040204" pitchFamily="50" charset="-128"/>
                <a:ea typeface="Meiryo UI" panose="020B0604030504040204" pitchFamily="50" charset="-128"/>
              </a:rPr>
              <a:t>93.5</a:t>
            </a:r>
            <a:r>
              <a:rPr lang="ja-JP" altLang="en-US" sz="1400" dirty="0">
                <a:latin typeface="Meiryo UI" panose="020B0604030504040204" pitchFamily="50" charset="-128"/>
                <a:ea typeface="Meiryo UI" panose="020B0604030504040204" pitchFamily="50" charset="-128"/>
              </a:rPr>
              <a:t>％と</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％を大幅に下回り、その結果、▲</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億円の繰越欠損金を計上した。</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9A4C4AF-D33F-4E14-87C8-0B92E845693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AD56C0A-F55F-4D59-8B17-43A0EACADD1F}"/>
              </a:ext>
            </a:extLst>
          </p:cNvPr>
          <p:cNvSpPr txBox="1"/>
          <p:nvPr/>
        </p:nvSpPr>
        <p:spPr>
          <a:xfrm>
            <a:off x="185293" y="6466531"/>
            <a:ext cx="248933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dirty="0">
                <a:latin typeface="Meiryo UI" panose="020B0604030504040204" pitchFamily="50" charset="-128"/>
                <a:ea typeface="Meiryo UI" panose="020B0604030504040204" pitchFamily="50" charset="-128"/>
              </a:rPr>
              <a:t>）大阪府立病院機構財務諸表</a:t>
            </a:r>
          </a:p>
        </p:txBody>
      </p:sp>
      <p:grpSp>
        <p:nvGrpSpPr>
          <p:cNvPr id="2" name="グループ化 1">
            <a:extLst>
              <a:ext uri="{FF2B5EF4-FFF2-40B4-BE49-F238E27FC236}">
                <a16:creationId xmlns:a16="http://schemas.microsoft.com/office/drawing/2014/main" id="{C2EFF77C-C965-4D54-BF64-842686C2F865}"/>
              </a:ext>
            </a:extLst>
          </p:cNvPr>
          <p:cNvGrpSpPr/>
          <p:nvPr/>
        </p:nvGrpSpPr>
        <p:grpSpPr>
          <a:xfrm>
            <a:off x="185293" y="2174967"/>
            <a:ext cx="8773413" cy="4136755"/>
            <a:chOff x="185293" y="2174967"/>
            <a:chExt cx="8773413" cy="4136755"/>
          </a:xfrm>
        </p:grpSpPr>
        <p:cxnSp>
          <p:nvCxnSpPr>
            <p:cNvPr id="9" name="直線コネクタ 8">
              <a:extLst>
                <a:ext uri="{FF2B5EF4-FFF2-40B4-BE49-F238E27FC236}">
                  <a16:creationId xmlns:a16="http://schemas.microsoft.com/office/drawing/2014/main" id="{F16E88BB-710C-4B32-8D80-9C8DAB5817B7}"/>
                </a:ext>
              </a:extLst>
            </p:cNvPr>
            <p:cNvCxnSpPr>
              <a:cxnSpLocks/>
            </p:cNvCxnSpPr>
            <p:nvPr/>
          </p:nvCxnSpPr>
          <p:spPr>
            <a:xfrm>
              <a:off x="685163" y="4351819"/>
              <a:ext cx="76408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AA99FBD-F157-4994-BA83-DE95F355E884}"/>
                </a:ext>
              </a:extLst>
            </p:cNvPr>
            <p:cNvSpPr txBox="1"/>
            <p:nvPr/>
          </p:nvSpPr>
          <p:spPr>
            <a:xfrm>
              <a:off x="8405146" y="2174967"/>
              <a:ext cx="403860"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億円</a:t>
              </a:r>
            </a:p>
          </p:txBody>
        </p:sp>
        <p:graphicFrame>
          <p:nvGraphicFramePr>
            <p:cNvPr id="15" name="グラフ 14">
              <a:extLst>
                <a:ext uri="{FF2B5EF4-FFF2-40B4-BE49-F238E27FC236}">
                  <a16:creationId xmlns:a16="http://schemas.microsoft.com/office/drawing/2014/main" id="{018D89B7-2D9A-4CA7-8369-505FA85147B6}"/>
                </a:ext>
              </a:extLst>
            </p:cNvPr>
            <p:cNvGraphicFramePr>
              <a:graphicFrameLocks/>
            </p:cNvGraphicFramePr>
            <p:nvPr>
              <p:extLst>
                <p:ext uri="{D42A27DB-BD31-4B8C-83A1-F6EECF244321}">
                  <p14:modId xmlns:p14="http://schemas.microsoft.com/office/powerpoint/2010/main" val="1389454820"/>
                </p:ext>
              </p:extLst>
            </p:nvPr>
          </p:nvGraphicFramePr>
          <p:xfrm>
            <a:off x="185293" y="2220213"/>
            <a:ext cx="8773413" cy="4091509"/>
          </p:xfrm>
          <a:graphic>
            <a:graphicData uri="http://schemas.openxmlformats.org/drawingml/2006/chart">
              <c:chart xmlns:c="http://schemas.openxmlformats.org/drawingml/2006/chart" xmlns:r="http://schemas.openxmlformats.org/officeDocument/2006/relationships" r:id="rId2"/>
            </a:graphicData>
          </a:graphic>
        </p:graphicFrame>
        <p:sp>
          <p:nvSpPr>
            <p:cNvPr id="19" name="吹き出し: 線 18">
              <a:extLst>
                <a:ext uri="{FF2B5EF4-FFF2-40B4-BE49-F238E27FC236}">
                  <a16:creationId xmlns:a16="http://schemas.microsoft.com/office/drawing/2014/main" id="{66A34FF9-1EA5-4154-A90C-214AAE5CED40}"/>
                </a:ext>
              </a:extLst>
            </p:cNvPr>
            <p:cNvSpPr/>
            <p:nvPr/>
          </p:nvSpPr>
          <p:spPr>
            <a:xfrm>
              <a:off x="4418510" y="5015161"/>
              <a:ext cx="895350" cy="195214"/>
            </a:xfrm>
            <a:prstGeom prst="borderCallout1">
              <a:avLst>
                <a:gd name="adj1" fmla="val 26557"/>
                <a:gd name="adj2" fmla="val 108334"/>
                <a:gd name="adj3" fmla="val -28023"/>
                <a:gd name="adj4" fmla="val 11491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lumMod val="50000"/>
                      <a:lumOff val="50000"/>
                    </a:schemeClr>
                  </a:solidFill>
                  <a:latin typeface="Meiryo UI" panose="020B0604030504040204" pitchFamily="50" charset="-128"/>
                  <a:ea typeface="Meiryo UI" panose="020B0604030504040204" pitchFamily="50" charset="-128"/>
                </a:rPr>
                <a:t>成人病</a:t>
              </a:r>
              <a:r>
                <a:rPr kumimoji="1" lang="en-US" altLang="ja-JP" sz="900">
                  <a:solidFill>
                    <a:schemeClr val="tx1">
                      <a:lumMod val="50000"/>
                      <a:lumOff val="50000"/>
                    </a:schemeClr>
                  </a:solidFill>
                  <a:latin typeface="Meiryo UI" panose="020B0604030504040204" pitchFamily="50" charset="-128"/>
                  <a:ea typeface="Meiryo UI" panose="020B0604030504040204" pitchFamily="50" charset="-128"/>
                </a:rPr>
                <a:t>C</a:t>
              </a:r>
              <a:r>
                <a:rPr kumimoji="1" lang="ja-JP" altLang="en-US" sz="900">
                  <a:solidFill>
                    <a:schemeClr val="tx1">
                      <a:lumMod val="50000"/>
                      <a:lumOff val="50000"/>
                    </a:schemeClr>
                  </a:solidFill>
                  <a:latin typeface="Meiryo UI" panose="020B0604030504040204" pitchFamily="50" charset="-128"/>
                  <a:ea typeface="Meiryo UI" panose="020B0604030504040204" pitchFamily="50" charset="-128"/>
                </a:rPr>
                <a:t>返納</a:t>
              </a:r>
            </a:p>
          </p:txBody>
        </p:sp>
        <p:sp>
          <p:nvSpPr>
            <p:cNvPr id="20" name="吹き出し: 線 19">
              <a:extLst>
                <a:ext uri="{FF2B5EF4-FFF2-40B4-BE49-F238E27FC236}">
                  <a16:creationId xmlns:a16="http://schemas.microsoft.com/office/drawing/2014/main" id="{CB21E9B4-3268-4817-A903-75A25503BBF0}"/>
                </a:ext>
              </a:extLst>
            </p:cNvPr>
            <p:cNvSpPr/>
            <p:nvPr/>
          </p:nvSpPr>
          <p:spPr>
            <a:xfrm>
              <a:off x="4701780" y="5350635"/>
              <a:ext cx="1016679" cy="195214"/>
            </a:xfrm>
            <a:prstGeom prst="borderCallout1">
              <a:avLst>
                <a:gd name="adj1" fmla="val 26557"/>
                <a:gd name="adj2" fmla="val 108334"/>
                <a:gd name="adj3" fmla="val -98283"/>
                <a:gd name="adj4" fmla="val 121014"/>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lumMod val="50000"/>
                      <a:lumOff val="50000"/>
                    </a:schemeClr>
                  </a:solidFill>
                  <a:latin typeface="Meiryo UI" panose="020B0604030504040204" pitchFamily="50" charset="-128"/>
                  <a:ea typeface="Meiryo UI" panose="020B0604030504040204" pitchFamily="50" charset="-128"/>
                </a:rPr>
                <a:t>未払残業代支給</a:t>
              </a:r>
            </a:p>
          </p:txBody>
        </p:sp>
        <p:sp>
          <p:nvSpPr>
            <p:cNvPr id="21" name="吹き出し: 線 20">
              <a:extLst>
                <a:ext uri="{FF2B5EF4-FFF2-40B4-BE49-F238E27FC236}">
                  <a16:creationId xmlns:a16="http://schemas.microsoft.com/office/drawing/2014/main" id="{BA841CA5-669F-49D4-9BD3-8892F1F832E5}"/>
                </a:ext>
              </a:extLst>
            </p:cNvPr>
            <p:cNvSpPr/>
            <p:nvPr/>
          </p:nvSpPr>
          <p:spPr>
            <a:xfrm>
              <a:off x="6063234" y="3522762"/>
              <a:ext cx="1044000" cy="194400"/>
            </a:xfrm>
            <a:prstGeom prst="borderCallout1">
              <a:avLst>
                <a:gd name="adj1" fmla="val 61223"/>
                <a:gd name="adj2" fmla="val 106467"/>
                <a:gd name="adj3" fmla="val 238248"/>
                <a:gd name="adj4" fmla="val 125988"/>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lumMod val="50000"/>
                      <a:lumOff val="50000"/>
                    </a:schemeClr>
                  </a:solidFill>
                  <a:latin typeface="Meiryo UI" panose="020B0604030504040204" pitchFamily="50" charset="-128"/>
                  <a:ea typeface="Meiryo UI" panose="020B0604030504040204" pitchFamily="50" charset="-128"/>
                </a:rPr>
                <a:t>コロナ関連補助金</a:t>
              </a:r>
            </a:p>
          </p:txBody>
        </p:sp>
        <p:cxnSp>
          <p:nvCxnSpPr>
            <p:cNvPr id="22" name="直線コネクタ 21">
              <a:extLst>
                <a:ext uri="{FF2B5EF4-FFF2-40B4-BE49-F238E27FC236}">
                  <a16:creationId xmlns:a16="http://schemas.microsoft.com/office/drawing/2014/main" id="{0CBEB4A6-DA73-409A-9F6E-7B9B9B47E769}"/>
                </a:ext>
              </a:extLst>
            </p:cNvPr>
            <p:cNvCxnSpPr>
              <a:cxnSpLocks/>
            </p:cNvCxnSpPr>
            <p:nvPr/>
          </p:nvCxnSpPr>
          <p:spPr>
            <a:xfrm>
              <a:off x="7013998" y="3760369"/>
              <a:ext cx="0" cy="17197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61231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43c111-023b-42e5-aeba-d42ea27e2062}" enabled="0" method="" siteId="{ad43c111-023b-42e5-aeba-d42ea27e2062}" removed="1"/>
</clbl:labelList>
</file>

<file path=docProps/app.xml><?xml version="1.0" encoding="utf-8"?>
<Properties xmlns="http://schemas.openxmlformats.org/officeDocument/2006/extended-properties" xmlns:vt="http://schemas.openxmlformats.org/officeDocument/2006/docPropsVTypes">
  <Template>Office Theme</Template>
  <TotalTime>10596</TotalTime>
  <Words>2834</Words>
  <Application>Microsoft Office PowerPoint</Application>
  <PresentationFormat>画面に合わせる (4:3)</PresentationFormat>
  <Paragraphs>341</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石原　悠人</dc:creator>
  <cp:lastModifiedBy>丹内　秀輔</cp:lastModifiedBy>
  <cp:revision>1357</cp:revision>
  <cp:lastPrinted>2026-03-24T06:19:19Z</cp:lastPrinted>
  <dcterms:created xsi:type="dcterms:W3CDTF">2025-06-04T01:45:04Z</dcterms:created>
  <dcterms:modified xsi:type="dcterms:W3CDTF">2026-04-13T04:29:39Z</dcterms:modified>
</cp:coreProperties>
</file>