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xml" ContentType="application/vnd.openxmlformats-officedocument.presentationml.notesSlid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5"/>
  </p:notesMasterIdLst>
  <p:handoutMasterIdLst>
    <p:handoutMasterId r:id="rId26"/>
  </p:handoutMasterIdLst>
  <p:sldIdLst>
    <p:sldId id="323" r:id="rId2"/>
    <p:sldId id="326" r:id="rId3"/>
    <p:sldId id="327" r:id="rId4"/>
    <p:sldId id="344" r:id="rId5"/>
    <p:sldId id="345" r:id="rId6"/>
    <p:sldId id="331" r:id="rId7"/>
    <p:sldId id="333" r:id="rId8"/>
    <p:sldId id="346" r:id="rId9"/>
    <p:sldId id="347" r:id="rId10"/>
    <p:sldId id="348" r:id="rId11"/>
    <p:sldId id="349" r:id="rId12"/>
    <p:sldId id="362" r:id="rId13"/>
    <p:sldId id="350" r:id="rId14"/>
    <p:sldId id="364" r:id="rId15"/>
    <p:sldId id="365" r:id="rId16"/>
    <p:sldId id="351" r:id="rId17"/>
    <p:sldId id="352" r:id="rId18"/>
    <p:sldId id="366" r:id="rId19"/>
    <p:sldId id="353" r:id="rId20"/>
    <p:sldId id="367" r:id="rId21"/>
    <p:sldId id="355" r:id="rId22"/>
    <p:sldId id="368" r:id="rId23"/>
    <p:sldId id="369" r:id="rId24"/>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裏門　幸起子" initials="裏門　幸起子" lastIdx="15" clrIdx="0">
    <p:extLst>
      <p:ext uri="{19B8F6BF-5375-455C-9EA6-DF929625EA0E}">
        <p15:presenceInfo xmlns:p15="http://schemas.microsoft.com/office/powerpoint/2012/main" userId="S-1-5-21-161959346-1900351369-444732941-75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ADD"/>
    <a:srgbClr val="99FF99"/>
    <a:srgbClr val="FF9966"/>
    <a:srgbClr val="FFCC99"/>
    <a:srgbClr val="FF9999"/>
    <a:srgbClr val="CCFFCC"/>
    <a:srgbClr val="FF7C80"/>
    <a:srgbClr val="FF33CC"/>
    <a:srgbClr val="7BE998"/>
    <a:srgbClr val="FEDA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44" autoAdjust="0"/>
    <p:restoredTop sz="89049" autoAdjust="0"/>
  </p:normalViewPr>
  <p:slideViewPr>
    <p:cSldViewPr>
      <p:cViewPr varScale="1">
        <p:scale>
          <a:sx n="94" d="100"/>
          <a:sy n="94" d="100"/>
        </p:scale>
        <p:origin x="1195" y="53"/>
      </p:cViewPr>
      <p:guideLst>
        <p:guide orient="horz" pos="2160"/>
        <p:guide pos="2880"/>
      </p:guideLst>
    </p:cSldViewPr>
  </p:slideViewPr>
  <p:outlineViewPr>
    <p:cViewPr>
      <p:scale>
        <a:sx n="33" d="100"/>
        <a:sy n="33" d="100"/>
      </p:scale>
      <p:origin x="0" y="-39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1.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50"/>
        <c:axId val="761682303"/>
        <c:axId val="1"/>
      </c:barChart>
      <c:catAx>
        <c:axId val="761682303"/>
        <c:scaling>
          <c:orientation val="minMax"/>
        </c:scaling>
        <c:delete val="1"/>
        <c:axPos val="b"/>
        <c:majorTickMark val="out"/>
        <c:minorTickMark val="none"/>
        <c:tickLblPos val="nextTo"/>
        <c:crossAx val="1"/>
        <c:crosses val="autoZero"/>
        <c:auto val="1"/>
        <c:lblAlgn val="ctr"/>
        <c:lblOffset val="100"/>
        <c:noMultiLvlLbl val="0"/>
      </c:catAx>
      <c:valAx>
        <c:axId val="1"/>
        <c:scaling>
          <c:orientation val="minMax"/>
        </c:scaling>
        <c:delete val="0"/>
        <c:axPos val="l"/>
        <c:majorGridlines/>
        <c:numFmt formatCode="General" sourceLinked="1"/>
        <c:majorTickMark val="out"/>
        <c:minorTickMark val="none"/>
        <c:tickLblPos val="nextTo"/>
        <c:crossAx val="761682303"/>
        <c:crosses val="autoZero"/>
        <c:crossBetween val="between"/>
      </c:valAx>
      <c:spPr>
        <a:noFill/>
        <a:ln w="25400">
          <a:noFill/>
        </a:ln>
      </c:spPr>
    </c:plotArea>
    <c:plotVisOnly val="1"/>
    <c:dispBlanksAs val="gap"/>
    <c:showDLblsOverMax val="0"/>
  </c:chart>
  <c:spPr>
    <a:ln>
      <a:solidFill>
        <a:schemeClr val="tx1"/>
      </a:solidFill>
    </a:ln>
  </c:spPr>
  <c:txPr>
    <a:bodyPr/>
    <a:lstStyle/>
    <a:p>
      <a:pPr>
        <a:defRPr b="1"/>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790051602878364E-2"/>
          <c:y val="0.45568219692761408"/>
          <c:w val="0.63129238747281602"/>
          <c:h val="0.50871519326135484"/>
        </c:manualLayout>
      </c:layout>
      <c:barChart>
        <c:barDir val="col"/>
        <c:grouping val="clustered"/>
        <c:varyColors val="0"/>
        <c:dLbls>
          <c:showLegendKey val="0"/>
          <c:showVal val="0"/>
          <c:showCatName val="0"/>
          <c:showSerName val="0"/>
          <c:showPercent val="0"/>
          <c:showBubbleSize val="0"/>
        </c:dLbls>
        <c:gapWidth val="100"/>
        <c:axId val="79802368"/>
        <c:axId val="79962496"/>
      </c:barChart>
      <c:catAx>
        <c:axId val="79802368"/>
        <c:scaling>
          <c:orientation val="minMax"/>
        </c:scaling>
        <c:delete val="1"/>
        <c:axPos val="b"/>
        <c:majorTickMark val="out"/>
        <c:minorTickMark val="none"/>
        <c:tickLblPos val="nextTo"/>
        <c:crossAx val="79962496"/>
        <c:crosses val="autoZero"/>
        <c:auto val="1"/>
        <c:lblAlgn val="ctr"/>
        <c:lblOffset val="100"/>
        <c:noMultiLvlLbl val="0"/>
      </c:catAx>
      <c:valAx>
        <c:axId val="79962496"/>
        <c:scaling>
          <c:orientation val="minMax"/>
        </c:scaling>
        <c:delete val="0"/>
        <c:axPos val="l"/>
        <c:numFmt formatCode="General" sourceLinked="1"/>
        <c:majorTickMark val="out"/>
        <c:minorTickMark val="none"/>
        <c:tickLblPos val="nextTo"/>
        <c:crossAx val="79802368"/>
        <c:crosses val="autoZero"/>
        <c:crossBetween val="between"/>
      </c:valAx>
      <c:spPr>
        <a:noFill/>
        <a:ln w="25400">
          <a:noFill/>
        </a:ln>
      </c:spPr>
    </c:plotArea>
    <c:plotVisOnly val="1"/>
    <c:dispBlanksAs val="gap"/>
    <c:showDLblsOverMax val="0"/>
  </c:chart>
  <c:spPr>
    <a:ln>
      <a:solidFill>
        <a:schemeClr val="tx1"/>
      </a:solid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sz="1400" b="1"/>
            </a:pPr>
            <a:r>
              <a:rPr lang="ja-JP" sz="1800" b="1" dirty="0" err="1"/>
              <a:t>障がい</a:t>
            </a:r>
            <a:r>
              <a:rPr lang="ja-JP" sz="1800" b="1" dirty="0"/>
              <a:t>者相談支援事業の運営方法</a:t>
            </a:r>
          </a:p>
        </c:rich>
      </c:tx>
      <c:overlay val="0"/>
    </c:title>
    <c:autoTitleDeleted val="0"/>
    <c:plotArea>
      <c:layout>
        <c:manualLayout>
          <c:layoutTarget val="inner"/>
          <c:xMode val="edge"/>
          <c:yMode val="edge"/>
          <c:x val="0.18584732916830776"/>
          <c:y val="0.19237180717294039"/>
          <c:w val="0.65125032068769895"/>
          <c:h val="0.72813273272666679"/>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spPr>
    <a:ln>
      <a:solidFill>
        <a:schemeClr val="tx1"/>
      </a:solidFill>
    </a:ln>
  </c:spPr>
  <c:txPr>
    <a:bodyPr/>
    <a:lstStyle/>
    <a:p>
      <a:pPr>
        <a:defRPr sz="1800"/>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相談支援体制の協議・検討の場としての設置</a:t>
            </a:r>
            <a:endParaRPr lang="en-US" altLang="ja-JP"/>
          </a:p>
          <a:p>
            <a:pPr>
              <a:defRPr/>
            </a:pPr>
            <a:endParaRPr lang="ja-JP" alt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238568418647513"/>
          <c:y val="0.23118296235136532"/>
          <c:w val="0.71472973514728333"/>
          <c:h val="0.7011517534892294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C7A-4BAB-92A0-98C914A8068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C7A-4BAB-92A0-98C914A8068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C7A-4BAB-92A0-98C914A8068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C7A-4BAB-92A0-98C914A80683}"/>
              </c:ext>
            </c:extLst>
          </c:dPt>
          <c:dLbls>
            <c:dLbl>
              <c:idx val="0"/>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bg1"/>
                      </a:solidFill>
                      <a:latin typeface="+mn-lt"/>
                      <a:ea typeface="+mn-ea"/>
                      <a:cs typeface="+mn-cs"/>
                    </a:defRPr>
                  </a:pPr>
                  <a:endParaRPr lang="ja-JP"/>
                </a:p>
              </c:txPr>
              <c:dLblPos val="ctr"/>
              <c:showLegendKey val="0"/>
              <c:showVal val="1"/>
              <c:showCatName val="1"/>
              <c:showSerName val="0"/>
              <c:showPercent val="0"/>
              <c:showBubbleSize val="0"/>
              <c:extLst>
                <c:ext xmlns:c15="http://schemas.microsoft.com/office/drawing/2012/chart" uri="{CE6537A1-D6FC-4f65-9D91-7224C49458BB}">
                  <c15:layout>
                    <c:manualLayout>
                      <c:w val="0.18915383815492873"/>
                      <c:h val="0.21773486199780526"/>
                    </c:manualLayout>
                  </c15:layout>
                </c:ext>
                <c:ext xmlns:c16="http://schemas.microsoft.com/office/drawing/2014/chart" uri="{C3380CC4-5D6E-409C-BE32-E72D297353CC}">
                  <c16:uniqueId val="{00000001-3C7A-4BAB-92A0-98C914A80683}"/>
                </c:ext>
              </c:extLst>
            </c:dLbl>
            <c:dLbl>
              <c:idx val="1"/>
              <c:layout>
                <c:manualLayout>
                  <c:x val="0.16165569173018815"/>
                  <c:y val="3.3685904751706498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ja-JP"/>
                </a:p>
              </c:txPr>
              <c:dLblPos val="bestFit"/>
              <c:showLegendKey val="0"/>
              <c:showVal val="1"/>
              <c:showCatName val="1"/>
              <c:showSerName val="0"/>
              <c:showPercent val="0"/>
              <c:showBubbleSize val="0"/>
              <c:extLst>
                <c:ext xmlns:c15="http://schemas.microsoft.com/office/drawing/2012/chart" uri="{CE6537A1-D6FC-4f65-9D91-7224C49458BB}">
                  <c15:layout>
                    <c:manualLayout>
                      <c:w val="0.25321002836839207"/>
                      <c:h val="0.17203017209376181"/>
                    </c:manualLayout>
                  </c15:layout>
                </c:ext>
                <c:ext xmlns:c16="http://schemas.microsoft.com/office/drawing/2014/chart" uri="{C3380CC4-5D6E-409C-BE32-E72D297353CC}">
                  <c16:uniqueId val="{00000003-3C7A-4BAB-92A0-98C914A80683}"/>
                </c:ext>
              </c:extLst>
            </c:dLbl>
            <c:dLbl>
              <c:idx val="2"/>
              <c:layout>
                <c:manualLayout>
                  <c:x val="-6.5426185724171596E-2"/>
                  <c:y val="-6.8013360798867906E-3"/>
                </c:manualLayout>
              </c:layout>
              <c:tx>
                <c:rich>
                  <a:bodyPr/>
                  <a:lstStyle/>
                  <a:p>
                    <a:r>
                      <a:rPr lang="ja-JP" altLang="en-US" baseline="0" dirty="0"/>
                      <a:t>その他の枠組み　</a:t>
                    </a:r>
                    <a:fld id="{13924835-2BC8-4776-B7BD-D417609E43A5}" type="VALUE">
                      <a:rPr lang="en-US" altLang="ja-JP" baseline="0" smtClean="0"/>
                      <a:pPr/>
                      <a:t>[値]</a:t>
                    </a:fld>
                    <a:endParaRPr lang="ja-JP" altLang="en-US" baseline="0"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29909577633296935"/>
                      <c:h val="9.0364331626600222E-2"/>
                    </c:manualLayout>
                  </c15:layout>
                  <c15:dlblFieldTable/>
                  <c15:showDataLabelsRange val="0"/>
                </c:ext>
                <c:ext xmlns:c16="http://schemas.microsoft.com/office/drawing/2014/chart" uri="{C3380CC4-5D6E-409C-BE32-E72D297353CC}">
                  <c16:uniqueId val="{00000005-3C7A-4BAB-92A0-98C914A80683}"/>
                </c:ext>
              </c:extLst>
            </c:dLbl>
            <c:dLbl>
              <c:idx val="3"/>
              <c:layout>
                <c:manualLayout>
                  <c:x val="0.26621673290848091"/>
                  <c:y val="2.1222049786316328E-2"/>
                </c:manualLayout>
              </c:layout>
              <c:tx>
                <c:rich>
                  <a:bodyPr/>
                  <a:lstStyle/>
                  <a:p>
                    <a:r>
                      <a:rPr lang="ja-JP" altLang="en-US" baseline="0" dirty="0"/>
                      <a:t>検討していない</a:t>
                    </a:r>
                  </a:p>
                  <a:p>
                    <a:r>
                      <a:rPr lang="ja-JP" altLang="en-US" baseline="0" dirty="0"/>
                      <a:t> </a:t>
                    </a:r>
                    <a:fld id="{39ECA0B7-8ABB-43D3-8E19-7677471040A4}" type="VALUE">
                      <a:rPr lang="en-US" altLang="ja-JP" baseline="0"/>
                      <a:pPr/>
                      <a:t>[値]</a:t>
                    </a:fld>
                    <a:endParaRPr lang="ja-JP" altLang="en-US" baseline="0" dirty="0"/>
                  </a:p>
                </c:rich>
              </c:tx>
              <c:dLblPos val="bestFit"/>
              <c:showLegendKey val="0"/>
              <c:showVal val="1"/>
              <c:showCatName val="1"/>
              <c:showSerName val="0"/>
              <c:showPercent val="0"/>
              <c:showBubbleSize val="0"/>
              <c:extLst>
                <c:ext xmlns:c15="http://schemas.microsoft.com/office/drawing/2012/chart" uri="{CE6537A1-D6FC-4f65-9D91-7224C49458BB}">
                  <c15:layout>
                    <c:manualLayout>
                      <c:w val="0.31832923132472474"/>
                      <c:h val="0.1200393666395205"/>
                    </c:manualLayout>
                  </c15:layout>
                  <c15:dlblFieldTable/>
                  <c15:showDataLabelsRange val="0"/>
                </c:ext>
                <c:ext xmlns:c16="http://schemas.microsoft.com/office/drawing/2014/chart" uri="{C3380CC4-5D6E-409C-BE32-E72D297353CC}">
                  <c16:uniqueId val="{00000007-3C7A-4BAB-92A0-98C914A80683}"/>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('[3]回答用紙（市町村用）'!$D$284:$D$286,'[3]回答用紙（市町村用）'!$D$288)</c:f>
              <c:strCache>
                <c:ptCount val="4"/>
                <c:pt idx="0">
                  <c:v>自立支援協議会</c:v>
                </c:pt>
                <c:pt idx="1">
                  <c:v>相談支援事業所連絡会</c:v>
                </c:pt>
                <c:pt idx="2">
                  <c:v>その他の枠組み</c:v>
                </c:pt>
                <c:pt idx="3">
                  <c:v>検討していない。</c:v>
                </c:pt>
              </c:strCache>
              <c:extLst/>
            </c:strRef>
          </c:cat>
          <c:val>
            <c:numRef>
              <c:f>('[3]【都道府県とりまとめ用】集計用紙（市町村用）'!$DM$7:$DO$7,'[3]【都道府県とりまとめ用】集計用紙（市町村用）'!$DQ$7)</c:f>
              <c:numCache>
                <c:formatCode>General</c:formatCode>
                <c:ptCount val="4"/>
                <c:pt idx="0">
                  <c:v>40</c:v>
                </c:pt>
                <c:pt idx="1">
                  <c:v>19</c:v>
                </c:pt>
                <c:pt idx="2">
                  <c:v>6</c:v>
                </c:pt>
                <c:pt idx="3">
                  <c:v>0</c:v>
                </c:pt>
              </c:numCache>
              <c:extLst/>
            </c:numRef>
          </c:val>
          <c:extLst>
            <c:ext xmlns:c16="http://schemas.microsoft.com/office/drawing/2014/chart" uri="{C3380CC4-5D6E-409C-BE32-E72D297353CC}">
              <c16:uniqueId val="{00000008-3C7A-4BAB-92A0-98C914A8068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b="1"/>
              <a:t>協議・検討事項について</a:t>
            </a:r>
          </a:p>
        </c:rich>
      </c:tx>
      <c:layout>
        <c:manualLayout>
          <c:xMode val="edge"/>
          <c:yMode val="edge"/>
          <c:x val="0.28286591006849915"/>
          <c:y val="2.83333308544767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'\\G0000SV1NS701\d11263$\doc\03 地域生活支援課\01_地域生活推進Ｇ\そ　相談支援関係\★相談支援実態調査【厚労省】\R7年度調査\05データとりまとめ\元データ\[作業用【27_大阪府回答】04令和7年度回答ファイル（市町村用）ver.5.xlsx]回答用紙（市町村用）'!$C$291</c:f>
              <c:strCache>
                <c:ptCount val="1"/>
                <c:pt idx="0">
                  <c:v>協議・検討事項について、教えてください。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'[3]回答用紙（市町村用）'!$D$292:$D$296</c:f>
              <c:strCache>
                <c:ptCount val="5"/>
                <c:pt idx="0">
                  <c:v>相談支援体制の強化・充実方策</c:v>
                </c:pt>
                <c:pt idx="1">
                  <c:v>計画相談支援・障がい児相談支援の推進策</c:v>
                </c:pt>
                <c:pt idx="2">
                  <c:v>基幹相談支援センター、委託相談支援事業所、指定相談支援事業所の役割</c:v>
                </c:pt>
                <c:pt idx="3">
                  <c:v>困難ケースの検討</c:v>
                </c:pt>
                <c:pt idx="4">
                  <c:v>その他</c:v>
                </c:pt>
              </c:strCache>
            </c:strRef>
          </c:cat>
          <c:val>
            <c:numRef>
              <c:f>'[3]【都道府県とりまとめ用】集計用紙（市町村用）'!$DS$7:$DW$7</c:f>
              <c:numCache>
                <c:formatCode>General</c:formatCode>
                <c:ptCount val="5"/>
                <c:pt idx="0">
                  <c:v>41</c:v>
                </c:pt>
                <c:pt idx="1">
                  <c:v>26</c:v>
                </c:pt>
                <c:pt idx="2">
                  <c:v>28</c:v>
                </c:pt>
                <c:pt idx="3">
                  <c:v>35</c:v>
                </c:pt>
                <c:pt idx="4">
                  <c:v>3</c:v>
                </c:pt>
              </c:numCache>
            </c:numRef>
          </c:val>
          <c:extLst>
            <c:ext xmlns:c16="http://schemas.microsoft.com/office/drawing/2014/chart" uri="{C3380CC4-5D6E-409C-BE32-E72D297353CC}">
              <c16:uniqueId val="{00000000-534A-413E-8F8D-D4EB4F2B1BAB}"/>
            </c:ext>
          </c:extLst>
        </c:ser>
        <c:dLbls>
          <c:showLegendKey val="0"/>
          <c:showVal val="0"/>
          <c:showCatName val="0"/>
          <c:showSerName val="0"/>
          <c:showPercent val="0"/>
          <c:showBubbleSize val="0"/>
        </c:dLbls>
        <c:gapWidth val="182"/>
        <c:axId val="1658964864"/>
        <c:axId val="1658960704"/>
      </c:barChart>
      <c:catAx>
        <c:axId val="16589648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1658960704"/>
        <c:crosses val="autoZero"/>
        <c:auto val="1"/>
        <c:lblAlgn val="ctr"/>
        <c:lblOffset val="100"/>
        <c:noMultiLvlLbl val="0"/>
      </c:catAx>
      <c:valAx>
        <c:axId val="165896070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58964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事業所及び相談支援専門員の確保のために実施している取組み</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'\\G0000SV1NS701\d11263$\doc\03 地域生活支援課\01_地域生活推進Ｇ\そ　相談支援関係\★相談支援実態調査【厚労省】\R7年度調査\05データとりまとめ\元データ\[作業用【27_大阪府回答】04令和7年度回答ファイル（市町村用）ver.5.xlsx]回答用紙（市町村用）'!$C$300</c:f>
              <c:strCache>
                <c:ptCount val="1"/>
                <c:pt idx="0">
                  <c:v>事業所及び相談支援専門員の確保のために実施している取組みについて、教えてください。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'[3]回答用紙（市町村用）'!$D$301:$D$305</c:f>
              <c:strCache>
                <c:ptCount val="5"/>
                <c:pt idx="0">
                  <c:v>既存の障がい福祉サービス事業所等に指定相談支援事業所の新規開設を働きかけている</c:v>
                </c:pt>
                <c:pt idx="1">
                  <c:v>管内の指定相談支援事業所に相談支援専門員の増員を働きかけている</c:v>
                </c:pt>
                <c:pt idx="2">
                  <c:v>単独補助制度を設けている</c:v>
                </c:pt>
                <c:pt idx="3">
                  <c:v>事業所の経営・業務の実態把握調査を行っている</c:v>
                </c:pt>
                <c:pt idx="4">
                  <c:v>その他</c:v>
                </c:pt>
              </c:strCache>
            </c:strRef>
          </c:cat>
          <c:val>
            <c:numRef>
              <c:f>'[3]【都道府県とりまとめ用】集計用紙（市町村用）'!$DY$7:$EC$7</c:f>
              <c:numCache>
                <c:formatCode>General</c:formatCode>
                <c:ptCount val="5"/>
                <c:pt idx="0">
                  <c:v>12</c:v>
                </c:pt>
                <c:pt idx="1">
                  <c:v>13</c:v>
                </c:pt>
                <c:pt idx="2">
                  <c:v>4</c:v>
                </c:pt>
                <c:pt idx="3">
                  <c:v>8</c:v>
                </c:pt>
                <c:pt idx="4">
                  <c:v>5</c:v>
                </c:pt>
              </c:numCache>
            </c:numRef>
          </c:val>
          <c:extLst>
            <c:ext xmlns:c16="http://schemas.microsoft.com/office/drawing/2014/chart" uri="{C3380CC4-5D6E-409C-BE32-E72D297353CC}">
              <c16:uniqueId val="{00000000-D1E8-4C46-9319-4B6E6A05F5C2}"/>
            </c:ext>
          </c:extLst>
        </c:ser>
        <c:dLbls>
          <c:showLegendKey val="0"/>
          <c:showVal val="0"/>
          <c:showCatName val="0"/>
          <c:showSerName val="0"/>
          <c:showPercent val="0"/>
          <c:showBubbleSize val="0"/>
        </c:dLbls>
        <c:gapWidth val="182"/>
        <c:axId val="2132631984"/>
        <c:axId val="2132632400"/>
      </c:barChart>
      <c:catAx>
        <c:axId val="213263198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32632400"/>
        <c:crosses val="autoZero"/>
        <c:auto val="1"/>
        <c:lblAlgn val="ctr"/>
        <c:lblOffset val="100"/>
        <c:noMultiLvlLbl val="0"/>
      </c:catAx>
      <c:valAx>
        <c:axId val="213263240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32631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相談支援専門員の資質の向上のために実施している取組み</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'\\G0000SV1NS701\d11263$\doc\03 地域生活支援課\01_地域生活推進Ｇ\そ　相談支援関係\★相談支援実態調査【厚労省】\R7年度調査\05データとりまとめ\元データ\[作業用【27_大阪府回答】04令和7年度回答ファイル（市町村用）ver.5.xlsx]回答用紙（市町村用）'!$C$309</c:f>
              <c:strCache>
                <c:ptCount val="1"/>
                <c:pt idx="0">
                  <c:v>相談支援専門員の資質の向上のために実施している取組みについて、教えてください。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'[3]回答用紙（市町村用）'!$D$310:$D$315</c:f>
              <c:strCache>
                <c:ptCount val="6"/>
                <c:pt idx="0">
                  <c:v>研修を行っている</c:v>
                </c:pt>
                <c:pt idx="1">
                  <c:v>計画相談の進め方について検討の場を設けている</c:v>
                </c:pt>
                <c:pt idx="2">
                  <c:v>事業所間の情報交換の場を設けている</c:v>
                </c:pt>
                <c:pt idx="3">
                  <c:v>計画相談の点検・評価を行っている</c:v>
                </c:pt>
                <c:pt idx="4">
                  <c:v>基幹相談支援センター又は市町村職員が助言を行っている</c:v>
                </c:pt>
                <c:pt idx="5">
                  <c:v>その他</c:v>
                </c:pt>
              </c:strCache>
            </c:strRef>
          </c:cat>
          <c:val>
            <c:numRef>
              <c:f>'[3]【都道府県とりまとめ用】集計用紙（市町村用）'!$EE$7:$EJ$7</c:f>
              <c:numCache>
                <c:formatCode>General</c:formatCode>
                <c:ptCount val="6"/>
                <c:pt idx="0">
                  <c:v>29</c:v>
                </c:pt>
                <c:pt idx="1">
                  <c:v>18</c:v>
                </c:pt>
                <c:pt idx="2">
                  <c:v>37</c:v>
                </c:pt>
                <c:pt idx="3">
                  <c:v>7</c:v>
                </c:pt>
                <c:pt idx="4">
                  <c:v>32</c:v>
                </c:pt>
                <c:pt idx="5">
                  <c:v>2</c:v>
                </c:pt>
              </c:numCache>
            </c:numRef>
          </c:val>
          <c:extLst>
            <c:ext xmlns:c16="http://schemas.microsoft.com/office/drawing/2014/chart" uri="{C3380CC4-5D6E-409C-BE32-E72D297353CC}">
              <c16:uniqueId val="{00000000-7190-4A3D-B4C1-7FB64D7A5058}"/>
            </c:ext>
          </c:extLst>
        </c:ser>
        <c:dLbls>
          <c:showLegendKey val="0"/>
          <c:showVal val="0"/>
          <c:showCatName val="0"/>
          <c:showSerName val="0"/>
          <c:showPercent val="0"/>
          <c:showBubbleSize val="0"/>
        </c:dLbls>
        <c:gapWidth val="182"/>
        <c:axId val="1653045232"/>
        <c:axId val="1653045648"/>
      </c:barChart>
      <c:catAx>
        <c:axId val="1653045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1653045648"/>
        <c:crosses val="autoZero"/>
        <c:auto val="1"/>
        <c:lblAlgn val="ctr"/>
        <c:lblOffset val="100"/>
        <c:noMultiLvlLbl val="0"/>
      </c:catAx>
      <c:valAx>
        <c:axId val="165304564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5304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研修等の実施主体について</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'\\G0000SV1NS701\d11263$\doc\03 地域生活支援課\01_地域生活推進Ｇ\そ　相談支援関係\★相談支援実態調査【厚労省】\R7年度調査\05データとりまとめ\元データ\[作業用【27_大阪府回答】04令和7年度回答ファイル（市町村用）ver.5.xlsx]回答用紙（市町村用）'!$C$320</c:f>
              <c:strCache>
                <c:ptCount val="1"/>
                <c:pt idx="0">
                  <c:v>研修等の実施主体について、教えてください。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'[3]回答用紙（市町村用）'!$D$322:$D$326</c:f>
              <c:strCache>
                <c:ptCount val="5"/>
                <c:pt idx="0">
                  <c:v>市町村</c:v>
                </c:pt>
                <c:pt idx="1">
                  <c:v>基幹相談支援センター</c:v>
                </c:pt>
                <c:pt idx="2">
                  <c:v>委託相談支援事業所</c:v>
                </c:pt>
                <c:pt idx="3">
                  <c:v>自立支援協議会事務局</c:v>
                </c:pt>
                <c:pt idx="4">
                  <c:v>その他</c:v>
                </c:pt>
              </c:strCache>
            </c:strRef>
          </c:cat>
          <c:val>
            <c:numRef>
              <c:f>'[3]【都道府県とりまとめ用】集計用紙（市町村用）'!$EM$7:$EQ$7</c:f>
              <c:numCache>
                <c:formatCode>General</c:formatCode>
                <c:ptCount val="5"/>
                <c:pt idx="0">
                  <c:v>8</c:v>
                </c:pt>
                <c:pt idx="1">
                  <c:v>17</c:v>
                </c:pt>
                <c:pt idx="2">
                  <c:v>5</c:v>
                </c:pt>
                <c:pt idx="3">
                  <c:v>16</c:v>
                </c:pt>
                <c:pt idx="4">
                  <c:v>4</c:v>
                </c:pt>
              </c:numCache>
            </c:numRef>
          </c:val>
          <c:extLst>
            <c:ext xmlns:c16="http://schemas.microsoft.com/office/drawing/2014/chart" uri="{C3380CC4-5D6E-409C-BE32-E72D297353CC}">
              <c16:uniqueId val="{00000000-570A-4D56-ACDC-A2CA427C5BCF}"/>
            </c:ext>
          </c:extLst>
        </c:ser>
        <c:dLbls>
          <c:showLegendKey val="0"/>
          <c:showVal val="0"/>
          <c:showCatName val="0"/>
          <c:showSerName val="0"/>
          <c:showPercent val="0"/>
          <c:showBubbleSize val="0"/>
        </c:dLbls>
        <c:gapWidth val="182"/>
        <c:axId val="2056401920"/>
        <c:axId val="2056406912"/>
      </c:barChart>
      <c:catAx>
        <c:axId val="20564019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56406912"/>
        <c:crosses val="autoZero"/>
        <c:auto val="1"/>
        <c:lblAlgn val="ctr"/>
        <c:lblOffset val="100"/>
        <c:noMultiLvlLbl val="0"/>
      </c:catAx>
      <c:valAx>
        <c:axId val="205640691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56401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b="1"/>
              <a:t>セルフプラン作成者への働きかけについて</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'[作業用【27_大阪府回答】04令和7年度回答ファイル（市町村用）ver.5.xlsx]回答用紙（市町村用）'!$C$336</c:f>
              <c:strCache>
                <c:ptCount val="1"/>
                <c:pt idx="0">
                  <c:v>セルフプラン作成者への働きかけについて、教えてください。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'[3]回答用紙（市町村用）'!$D$337:$D$342</c:f>
              <c:strCache>
                <c:ptCount val="6"/>
                <c:pt idx="0">
                  <c:v>相談支援専門員による計画作成について十分な説明を行なっている　</c:v>
                </c:pt>
                <c:pt idx="1">
                  <c:v>相談支援専門員によるケアマネジメントを希望の有無を確認している</c:v>
                </c:pt>
                <c:pt idx="2">
                  <c:v>セルフプランから計画相談への移行を促している</c:v>
                </c:pt>
                <c:pt idx="3">
                  <c:v>セルフプラン作成者に対して、市町村又は基幹相談支援センター等が定期的に状況の把握モニタリングを行っている</c:v>
                </c:pt>
                <c:pt idx="4">
                  <c:v>セルフプラン作成数を把握・検証する場がある</c:v>
                </c:pt>
                <c:pt idx="5">
                  <c:v>その他</c:v>
                </c:pt>
              </c:strCache>
            </c:strRef>
          </c:cat>
          <c:val>
            <c:numRef>
              <c:f>'[3]【都道府県とりまとめ用】集計用紙（市町村用）'!$EU$7:$EZ$7</c:f>
              <c:numCache>
                <c:formatCode>General</c:formatCode>
                <c:ptCount val="6"/>
                <c:pt idx="0">
                  <c:v>17</c:v>
                </c:pt>
                <c:pt idx="1">
                  <c:v>20</c:v>
                </c:pt>
                <c:pt idx="2">
                  <c:v>20</c:v>
                </c:pt>
                <c:pt idx="3">
                  <c:v>7</c:v>
                </c:pt>
                <c:pt idx="4">
                  <c:v>5</c:v>
                </c:pt>
                <c:pt idx="5">
                  <c:v>1</c:v>
                </c:pt>
              </c:numCache>
            </c:numRef>
          </c:val>
          <c:extLst>
            <c:ext xmlns:c16="http://schemas.microsoft.com/office/drawing/2014/chart" uri="{C3380CC4-5D6E-409C-BE32-E72D297353CC}">
              <c16:uniqueId val="{00000000-2ADA-4249-A2EB-7E4ADF7DBDF3}"/>
            </c:ext>
          </c:extLst>
        </c:ser>
        <c:dLbls>
          <c:showLegendKey val="0"/>
          <c:showVal val="0"/>
          <c:showCatName val="0"/>
          <c:showSerName val="0"/>
          <c:showPercent val="0"/>
          <c:showBubbleSize val="0"/>
        </c:dLbls>
        <c:gapWidth val="182"/>
        <c:axId val="2028766176"/>
        <c:axId val="2028768672"/>
      </c:barChart>
      <c:catAx>
        <c:axId val="20287661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28768672"/>
        <c:crosses val="autoZero"/>
        <c:auto val="1"/>
        <c:lblAlgn val="ctr"/>
        <c:lblOffset val="100"/>
        <c:noMultiLvlLbl val="0"/>
      </c:catAx>
      <c:valAx>
        <c:axId val="202876867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28766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サービス等利用計画等の評価について</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'[作業用【27_大阪府回答】04令和7年度回答ファイル（市町村用）ver.5.xlsx]回答用紙（市町村用）'!$C$345</c:f>
              <c:strCache>
                <c:ptCount val="1"/>
                <c:pt idx="0">
                  <c:v>サービス等利用計画等の評価について、教えてください。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'[3]回答用紙（市町村用）'!$D$347:$D$352</c:f>
              <c:strCache>
                <c:ptCount val="6"/>
                <c:pt idx="0">
                  <c:v>すべてについて実施する</c:v>
                </c:pt>
                <c:pt idx="1">
                  <c:v>新規支給決定分について実施する</c:v>
                </c:pt>
                <c:pt idx="2">
                  <c:v>相談支援専門員ごとに数事例を抽出し実施する</c:v>
                </c:pt>
                <c:pt idx="3">
                  <c:v>無作為抽出で実施する</c:v>
                </c:pt>
                <c:pt idx="4">
                  <c:v>セルフプランについて実施する</c:v>
                </c:pt>
                <c:pt idx="5">
                  <c:v>その他</c:v>
                </c:pt>
              </c:strCache>
            </c:strRef>
          </c:cat>
          <c:val>
            <c:numRef>
              <c:f>'[3]【都道府県とりまとめ用】集計用紙（市町村用）'!$FB$7:$FG$7</c:f>
              <c:numCache>
                <c:formatCode>General</c:formatCode>
                <c:ptCount val="6"/>
                <c:pt idx="0">
                  <c:v>4</c:v>
                </c:pt>
                <c:pt idx="1">
                  <c:v>1</c:v>
                </c:pt>
                <c:pt idx="2">
                  <c:v>1</c:v>
                </c:pt>
                <c:pt idx="3">
                  <c:v>1</c:v>
                </c:pt>
                <c:pt idx="4">
                  <c:v>0</c:v>
                </c:pt>
                <c:pt idx="5">
                  <c:v>1</c:v>
                </c:pt>
              </c:numCache>
            </c:numRef>
          </c:val>
          <c:extLst>
            <c:ext xmlns:c16="http://schemas.microsoft.com/office/drawing/2014/chart" uri="{C3380CC4-5D6E-409C-BE32-E72D297353CC}">
              <c16:uniqueId val="{00000000-B929-469A-883F-98C1C4E678AD}"/>
            </c:ext>
          </c:extLst>
        </c:ser>
        <c:dLbls>
          <c:showLegendKey val="0"/>
          <c:showVal val="0"/>
          <c:showCatName val="0"/>
          <c:showSerName val="0"/>
          <c:showPercent val="0"/>
          <c:showBubbleSize val="0"/>
        </c:dLbls>
        <c:gapWidth val="182"/>
        <c:axId val="1800479168"/>
        <c:axId val="1800481248"/>
      </c:barChart>
      <c:catAx>
        <c:axId val="18004791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00481248"/>
        <c:crosses val="autoZero"/>
        <c:auto val="1"/>
        <c:lblAlgn val="ctr"/>
        <c:lblOffset val="100"/>
        <c:noMultiLvlLbl val="0"/>
      </c:catAx>
      <c:valAx>
        <c:axId val="180048124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800479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b="1"/>
              <a:t>管内の主任相談支援専門員の配置について</a:t>
            </a:r>
          </a:p>
        </c:rich>
      </c:tx>
      <c:layout>
        <c:manualLayout>
          <c:xMode val="edge"/>
          <c:yMode val="edge"/>
          <c:x val="0.26216742825676376"/>
          <c:y val="3.996865816412129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'[作業用【27_大阪府回答】04令和7年度回答ファイル（市町村用）ver.5.xlsx]回答用紙（市町村用）'!$C$356</c:f>
              <c:strCache>
                <c:ptCount val="1"/>
                <c:pt idx="0">
                  <c:v>管内の主任相談支援専門員の配置について、教えてください。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('[2]回答用紙（市町村用）'!$D$357,'[2]回答用紙（市町村用）'!$D$359)</c:f>
              <c:strCache>
                <c:ptCount val="2"/>
                <c:pt idx="0">
                  <c:v>配置している</c:v>
                </c:pt>
                <c:pt idx="1">
                  <c:v>配置していない</c:v>
                </c:pt>
              </c:strCache>
              <c:extLst/>
            </c:strRef>
          </c:cat>
          <c:val>
            <c:numRef>
              <c:f>('[2]【都道府県とりまとめ用】集計用紙（市町村用）'!$FI$7,'[2]【都道府県とりまとめ用】集計用紙（市町村用）'!$FK$7)</c:f>
              <c:numCache>
                <c:formatCode>General</c:formatCode>
                <c:ptCount val="2"/>
                <c:pt idx="0">
                  <c:v>36</c:v>
                </c:pt>
                <c:pt idx="1">
                  <c:v>5</c:v>
                </c:pt>
              </c:numCache>
              <c:extLst/>
            </c:numRef>
          </c:val>
          <c:extLst>
            <c:ext xmlns:c16="http://schemas.microsoft.com/office/drawing/2014/chart" uri="{C3380CC4-5D6E-409C-BE32-E72D297353CC}">
              <c16:uniqueId val="{00000000-5E9C-4D79-ADF3-1055AD726D28}"/>
            </c:ext>
          </c:extLst>
        </c:ser>
        <c:dLbls>
          <c:showLegendKey val="0"/>
          <c:showVal val="0"/>
          <c:showCatName val="0"/>
          <c:showSerName val="0"/>
          <c:showPercent val="0"/>
          <c:showBubbleSize val="0"/>
        </c:dLbls>
        <c:gapWidth val="182"/>
        <c:axId val="2029276320"/>
        <c:axId val="2029277152"/>
      </c:barChart>
      <c:catAx>
        <c:axId val="2029276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29277152"/>
        <c:crosses val="autoZero"/>
        <c:auto val="1"/>
        <c:lblAlgn val="ctr"/>
        <c:lblOffset val="100"/>
        <c:noMultiLvlLbl val="0"/>
      </c:catAx>
      <c:valAx>
        <c:axId val="202927715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29276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ja-JP" altLang="ja-JP" sz="1400" b="1" i="0" baseline="0" dirty="0">
                <a:effectLst/>
              </a:rPr>
              <a:t>住宅入居等支援事業の実施内容</a:t>
            </a:r>
            <a:endParaRPr lang="ja-JP" altLang="ja-JP" sz="14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endParaRPr lang="ja-JP" altLang="en-US" sz="1400" dirty="0"/>
          </a:p>
        </c:rich>
      </c:tx>
      <c:layout>
        <c:manualLayout>
          <c:xMode val="edge"/>
          <c:yMode val="edge"/>
          <c:x val="0.22160646232169556"/>
          <c:y val="4.1721985712464778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ja-JP"/>
        </a:p>
      </c:txPr>
    </c:title>
    <c:autoTitleDeleted val="0"/>
    <c:plotArea>
      <c:layout>
        <c:manualLayout>
          <c:layoutTarget val="inner"/>
          <c:xMode val="edge"/>
          <c:yMode val="edge"/>
          <c:x val="7.3741319150049472E-2"/>
          <c:y val="0.22969979005409183"/>
          <c:w val="0.4083976377952756"/>
          <c:h val="0.73252624671916011"/>
        </c:manualLayout>
      </c:layout>
      <c:barChart>
        <c:barDir val="col"/>
        <c:grouping val="clustered"/>
        <c:varyColors val="0"/>
        <c:ser>
          <c:idx val="0"/>
          <c:order val="0"/>
          <c:tx>
            <c:strRef>
              <c:f>'【都道府県とりまとめ用】集計用紙（市町村用）'!$BP$56</c:f>
              <c:strCache>
                <c:ptCount val="1"/>
                <c:pt idx="0">
                  <c:v>①障害者向け住宅の確保、リストの作成</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'【都道府県とりまとめ用】集計用紙（市町村用）'!$BQ$56</c:f>
              <c:numCache>
                <c:formatCode>General</c:formatCode>
                <c:ptCount val="1"/>
                <c:pt idx="0">
                  <c:v>2</c:v>
                </c:pt>
              </c:numCache>
            </c:numRef>
          </c:val>
          <c:extLst>
            <c:ext xmlns:c16="http://schemas.microsoft.com/office/drawing/2014/chart" uri="{C3380CC4-5D6E-409C-BE32-E72D297353CC}">
              <c16:uniqueId val="{00000000-88E9-4CA7-9CC6-6CBD4D4266CD}"/>
            </c:ext>
          </c:extLst>
        </c:ser>
        <c:ser>
          <c:idx val="1"/>
          <c:order val="1"/>
          <c:tx>
            <c:strRef>
              <c:f>'【都道府県とりまとめ用】集計用紙（市町村用）'!$BP$57</c:f>
              <c:strCache>
                <c:ptCount val="1"/>
                <c:pt idx="0">
                  <c:v>②入居支援（不動産業者に対する物件斡旋依頼、家主等との入居契約手続き支援）</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'【都道府県とりまとめ用】集計用紙（市町村用）'!$BQ$57</c:f>
              <c:numCache>
                <c:formatCode>General</c:formatCode>
                <c:ptCount val="1"/>
                <c:pt idx="0">
                  <c:v>14</c:v>
                </c:pt>
              </c:numCache>
            </c:numRef>
          </c:val>
          <c:extLst>
            <c:ext xmlns:c16="http://schemas.microsoft.com/office/drawing/2014/chart" uri="{C3380CC4-5D6E-409C-BE32-E72D297353CC}">
              <c16:uniqueId val="{00000001-88E9-4CA7-9CC6-6CBD4D4266CD}"/>
            </c:ext>
          </c:extLst>
        </c:ser>
        <c:ser>
          <c:idx val="2"/>
          <c:order val="2"/>
          <c:tx>
            <c:strRef>
              <c:f>'【都道府県とりまとめ用】集計用紙（市町村用）'!$BP$58</c:f>
              <c:strCache>
                <c:ptCount val="1"/>
                <c:pt idx="0">
                  <c:v>③24時間支援（夜間を含め、緊急に対応が必要となる場合における相談支援、関係機関との連絡・調整等）</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'【都道府県とりまとめ用】集計用紙（市町村用）'!$BQ$58</c:f>
              <c:numCache>
                <c:formatCode>General</c:formatCode>
                <c:ptCount val="1"/>
                <c:pt idx="0">
                  <c:v>2</c:v>
                </c:pt>
              </c:numCache>
            </c:numRef>
          </c:val>
          <c:extLst>
            <c:ext xmlns:c16="http://schemas.microsoft.com/office/drawing/2014/chart" uri="{C3380CC4-5D6E-409C-BE32-E72D297353CC}">
              <c16:uniqueId val="{00000002-88E9-4CA7-9CC6-6CBD4D4266CD}"/>
            </c:ext>
          </c:extLst>
        </c:ser>
        <c:ser>
          <c:idx val="3"/>
          <c:order val="3"/>
          <c:tx>
            <c:strRef>
              <c:f>'【都道府県とりまとめ用】集計用紙（市町村用）'!$BP$59</c:f>
              <c:strCache>
                <c:ptCount val="1"/>
                <c:pt idx="0">
                  <c:v>④居住支援のための関係機関によるサポート体制の調整</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'【都道府県とりまとめ用】集計用紙（市町村用）'!$BQ$59</c:f>
              <c:numCache>
                <c:formatCode>General</c:formatCode>
                <c:ptCount val="1"/>
                <c:pt idx="0">
                  <c:v>14</c:v>
                </c:pt>
              </c:numCache>
            </c:numRef>
          </c:val>
          <c:extLst>
            <c:ext xmlns:c16="http://schemas.microsoft.com/office/drawing/2014/chart" uri="{C3380CC4-5D6E-409C-BE32-E72D297353CC}">
              <c16:uniqueId val="{00000003-88E9-4CA7-9CC6-6CBD4D4266CD}"/>
            </c:ext>
          </c:extLst>
        </c:ser>
        <c:ser>
          <c:idx val="4"/>
          <c:order val="4"/>
          <c:tx>
            <c:strRef>
              <c:f>'【都道府県とりまとめ用】集計用紙（市町村用）'!$BP$60</c:f>
              <c:strCache>
                <c:ptCount val="1"/>
                <c:pt idx="0">
                  <c:v>⑤現に障害者支援施設等に入所している障害者又は精神科病院に入院している精神障害者に対する①～④の取組</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'【都道府県とりまとめ用】集計用紙（市町村用）'!$BQ$60</c:f>
              <c:numCache>
                <c:formatCode>General</c:formatCode>
                <c:ptCount val="1"/>
                <c:pt idx="0">
                  <c:v>1</c:v>
                </c:pt>
              </c:numCache>
            </c:numRef>
          </c:val>
          <c:extLst>
            <c:ext xmlns:c16="http://schemas.microsoft.com/office/drawing/2014/chart" uri="{C3380CC4-5D6E-409C-BE32-E72D297353CC}">
              <c16:uniqueId val="{00000004-88E9-4CA7-9CC6-6CBD4D4266CD}"/>
            </c:ext>
          </c:extLst>
        </c:ser>
        <c:ser>
          <c:idx val="5"/>
          <c:order val="5"/>
          <c:tx>
            <c:strRef>
              <c:f>'【都道府県とりまとめ用】集計用紙（市町村用）'!$BP$61</c:f>
              <c:strCache>
                <c:ptCount val="1"/>
                <c:pt idx="0">
                  <c:v>⑥その他</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'【都道府県とりまとめ用】集計用紙（市町村用）'!$BQ$61</c:f>
              <c:numCache>
                <c:formatCode>General</c:formatCode>
                <c:ptCount val="1"/>
                <c:pt idx="0">
                  <c:v>1</c:v>
                </c:pt>
              </c:numCache>
            </c:numRef>
          </c:val>
          <c:extLst>
            <c:ext xmlns:c16="http://schemas.microsoft.com/office/drawing/2014/chart" uri="{C3380CC4-5D6E-409C-BE32-E72D297353CC}">
              <c16:uniqueId val="{00000005-88E9-4CA7-9CC6-6CBD4D4266CD}"/>
            </c:ext>
          </c:extLst>
        </c:ser>
        <c:dLbls>
          <c:dLblPos val="outEnd"/>
          <c:showLegendKey val="0"/>
          <c:showVal val="1"/>
          <c:showCatName val="0"/>
          <c:showSerName val="0"/>
          <c:showPercent val="0"/>
          <c:showBubbleSize val="0"/>
        </c:dLbls>
        <c:gapWidth val="219"/>
        <c:overlap val="-27"/>
        <c:axId val="1215987696"/>
        <c:axId val="1215972304"/>
      </c:barChart>
      <c:catAx>
        <c:axId val="1215987696"/>
        <c:scaling>
          <c:orientation val="minMax"/>
        </c:scaling>
        <c:delete val="1"/>
        <c:axPos val="b"/>
        <c:numFmt formatCode="General" sourceLinked="1"/>
        <c:majorTickMark val="none"/>
        <c:minorTickMark val="none"/>
        <c:tickLblPos val="nextTo"/>
        <c:crossAx val="1215972304"/>
        <c:crosses val="autoZero"/>
        <c:auto val="1"/>
        <c:lblAlgn val="ctr"/>
        <c:lblOffset val="100"/>
        <c:noMultiLvlLbl val="0"/>
      </c:catAx>
      <c:valAx>
        <c:axId val="1215972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215987696"/>
        <c:crosses val="autoZero"/>
        <c:crossBetween val="between"/>
      </c:valAx>
      <c:spPr>
        <a:noFill/>
        <a:ln>
          <a:noFill/>
        </a:ln>
        <a:effectLst/>
      </c:spPr>
    </c:plotArea>
    <c:legend>
      <c:legendPos val="b"/>
      <c:layout>
        <c:manualLayout>
          <c:xMode val="edge"/>
          <c:yMode val="edge"/>
          <c:x val="0.51495330000687978"/>
          <c:y val="0.21364963781812193"/>
          <c:w val="0.46116231093988153"/>
          <c:h val="0.7863503621818780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主任相談支援専門員の役割</a:t>
            </a:r>
          </a:p>
        </c:rich>
      </c:tx>
      <c:layout>
        <c:manualLayout>
          <c:xMode val="edge"/>
          <c:yMode val="edge"/>
          <c:x val="0.34528330185534939"/>
          <c:y val="3.703708591094314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'[作業用【27_大阪府回答】04令和7年度回答ファイル（市町村用）ver.5.xlsx]回答用紙（市町村用）'!$C$367</c:f>
              <c:strCache>
                <c:ptCount val="1"/>
                <c:pt idx="0">
                  <c:v>主任相談支援専門員の役割について、教えてください。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('[2]回答用紙（市町村用）'!$D$368,'[2]回答用紙（市町村用）'!$D$370)</c:f>
              <c:strCache>
                <c:ptCount val="2"/>
                <c:pt idx="0">
                  <c:v>整理できている</c:v>
                </c:pt>
                <c:pt idx="1">
                  <c:v>整理できていない</c:v>
                </c:pt>
              </c:strCache>
              <c:extLst/>
            </c:strRef>
          </c:cat>
          <c:val>
            <c:numRef>
              <c:f>('[2]【都道府県とりまとめ用】集計用紙（市町村用）'!$FO$7,'[2]【都道府県とりまとめ用】集計用紙（市町村用）'!$FQ$7)</c:f>
              <c:numCache>
                <c:formatCode>General</c:formatCode>
                <c:ptCount val="2"/>
                <c:pt idx="0">
                  <c:v>22</c:v>
                </c:pt>
                <c:pt idx="1">
                  <c:v>19</c:v>
                </c:pt>
              </c:numCache>
              <c:extLst/>
            </c:numRef>
          </c:val>
          <c:extLst>
            <c:ext xmlns:c16="http://schemas.microsoft.com/office/drawing/2014/chart" uri="{C3380CC4-5D6E-409C-BE32-E72D297353CC}">
              <c16:uniqueId val="{00000000-975F-4951-ACC5-620A7520C522}"/>
            </c:ext>
          </c:extLst>
        </c:ser>
        <c:dLbls>
          <c:showLegendKey val="0"/>
          <c:showVal val="0"/>
          <c:showCatName val="0"/>
          <c:showSerName val="0"/>
          <c:showPercent val="0"/>
          <c:showBubbleSize val="0"/>
        </c:dLbls>
        <c:gapWidth val="182"/>
        <c:axId val="1744566272"/>
        <c:axId val="1744568352"/>
      </c:barChart>
      <c:catAx>
        <c:axId val="17445662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44568352"/>
        <c:crosses val="autoZero"/>
        <c:auto val="1"/>
        <c:lblAlgn val="ctr"/>
        <c:lblOffset val="100"/>
        <c:noMultiLvlLbl val="0"/>
      </c:catAx>
      <c:valAx>
        <c:axId val="1744568352"/>
        <c:scaling>
          <c:orientation val="minMax"/>
          <c:min val="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44566272"/>
        <c:crosses val="autoZero"/>
        <c:crossBetween val="between"/>
        <c:min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主任相談支援専門員に期待する役割</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'[作業用【27_大阪府回答】04令和7年度回答ファイル（市町村用）ver.5.xlsx]回答用紙（市町村用）'!$C$373</c:f>
              <c:strCache>
                <c:ptCount val="1"/>
                <c:pt idx="0">
                  <c:v>主任相談支援専門員に期待する役割について、教えてください。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'[作業用【27_大阪府回答】04令和7年度回答ファイル（市町村用）ver.5.xlsx]回答用紙（市町村用）'!$D$374:$D$379</c:f>
              <c:strCache>
                <c:ptCount val="6"/>
                <c:pt idx="0">
                  <c:v>困難ケースの支援</c:v>
                </c:pt>
                <c:pt idx="1">
                  <c:v>地域・協議会における中核的な役割</c:v>
                </c:pt>
                <c:pt idx="2">
                  <c:v>人材育成・後進の指導</c:v>
                </c:pt>
                <c:pt idx="3">
                  <c:v>困難ケースのスーパービジョン</c:v>
                </c:pt>
                <c:pt idx="4">
                  <c:v>相談支援従事者研修（初任者・現任）のインターバル受入</c:v>
                </c:pt>
                <c:pt idx="5">
                  <c:v>その他</c:v>
                </c:pt>
              </c:strCache>
              <c:extLst/>
            </c:strRef>
          </c:cat>
          <c:val>
            <c:numRef>
              <c:f>'[作業用【27_大阪府回答】04令和7年度回答ファイル（市町村用）ver.5.xlsx]【都道府県とりまとめ用】集計用紙（市町村用）'!$FS$7:$FY$7</c:f>
              <c:numCache>
                <c:formatCode>General</c:formatCode>
                <c:ptCount val="6"/>
                <c:pt idx="0">
                  <c:v>34</c:v>
                </c:pt>
                <c:pt idx="1">
                  <c:v>39</c:v>
                </c:pt>
                <c:pt idx="2">
                  <c:v>37</c:v>
                </c:pt>
                <c:pt idx="3">
                  <c:v>28</c:v>
                </c:pt>
                <c:pt idx="4">
                  <c:v>30</c:v>
                </c:pt>
                <c:pt idx="5">
                  <c:v>1</c:v>
                </c:pt>
              </c:numCache>
              <c:extLst/>
            </c:numRef>
          </c:val>
          <c:extLst>
            <c:ext xmlns:c16="http://schemas.microsoft.com/office/drawing/2014/chart" uri="{C3380CC4-5D6E-409C-BE32-E72D297353CC}">
              <c16:uniqueId val="{00000000-132A-4C4C-85C4-E61A92F75BEA}"/>
            </c:ext>
          </c:extLst>
        </c:ser>
        <c:dLbls>
          <c:showLegendKey val="0"/>
          <c:showVal val="0"/>
          <c:showCatName val="0"/>
          <c:showSerName val="0"/>
          <c:showPercent val="0"/>
          <c:showBubbleSize val="0"/>
        </c:dLbls>
        <c:gapWidth val="182"/>
        <c:axId val="1741889616"/>
        <c:axId val="1741898768"/>
      </c:barChart>
      <c:catAx>
        <c:axId val="1741889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41898768"/>
        <c:crosses val="autoZero"/>
        <c:auto val="1"/>
        <c:lblAlgn val="ctr"/>
        <c:lblOffset val="100"/>
        <c:noMultiLvlLbl val="0"/>
      </c:catAx>
      <c:valAx>
        <c:axId val="174189876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41889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主任相談支援専門員の人材育成への関わりについて</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'[作業用【27_大阪府回答】04令和7年度回答ファイル（市町村用）ver.5.xlsx]回答用紙（市町村用）'!$C$382</c:f>
              <c:strCache>
                <c:ptCount val="1"/>
                <c:pt idx="0">
                  <c:v>主任相談支援専門員の貴市町村における人材育成への関わりについて、教えてください。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'[2]回答用紙（市町村用）'!$D$383:$D$390</c:f>
              <c:strCache>
                <c:ptCount val="8"/>
                <c:pt idx="0">
                  <c:v>研修の企画・運営</c:v>
                </c:pt>
                <c:pt idx="1">
                  <c:v>研修講師</c:v>
                </c:pt>
                <c:pt idx="2">
                  <c:v>ファシリテーター</c:v>
                </c:pt>
                <c:pt idx="3">
                  <c:v>事例検討のスーパービジョン</c:v>
                </c:pt>
                <c:pt idx="4">
                  <c:v>支援技法や情報の伝達</c:v>
                </c:pt>
                <c:pt idx="5">
                  <c:v>OJTの受入れ</c:v>
                </c:pt>
                <c:pt idx="6">
                  <c:v>相談支援従事者研修（初任者・現任）のインターバル受入</c:v>
                </c:pt>
                <c:pt idx="7">
                  <c:v>その他</c:v>
                </c:pt>
              </c:strCache>
            </c:strRef>
          </c:cat>
          <c:val>
            <c:numRef>
              <c:f>'[2]【都道府県とりまとめ用】集計用紙（市町村用）'!$FZ$7:$GG$7</c:f>
              <c:numCache>
                <c:formatCode>General</c:formatCode>
                <c:ptCount val="8"/>
                <c:pt idx="0">
                  <c:v>24</c:v>
                </c:pt>
                <c:pt idx="1">
                  <c:v>12</c:v>
                </c:pt>
                <c:pt idx="2">
                  <c:v>24</c:v>
                </c:pt>
                <c:pt idx="3">
                  <c:v>15</c:v>
                </c:pt>
                <c:pt idx="4">
                  <c:v>20</c:v>
                </c:pt>
                <c:pt idx="5">
                  <c:v>7</c:v>
                </c:pt>
                <c:pt idx="6">
                  <c:v>32</c:v>
                </c:pt>
                <c:pt idx="7">
                  <c:v>2</c:v>
                </c:pt>
              </c:numCache>
            </c:numRef>
          </c:val>
          <c:extLst>
            <c:ext xmlns:c16="http://schemas.microsoft.com/office/drawing/2014/chart" uri="{C3380CC4-5D6E-409C-BE32-E72D297353CC}">
              <c16:uniqueId val="{00000000-DA7A-4C39-9E6E-2E2B25FA34E6}"/>
            </c:ext>
          </c:extLst>
        </c:ser>
        <c:dLbls>
          <c:showLegendKey val="0"/>
          <c:showVal val="0"/>
          <c:showCatName val="0"/>
          <c:showSerName val="0"/>
          <c:showPercent val="0"/>
          <c:showBubbleSize val="0"/>
        </c:dLbls>
        <c:gapWidth val="182"/>
        <c:axId val="1741910832"/>
        <c:axId val="1741905840"/>
      </c:barChart>
      <c:catAx>
        <c:axId val="1741910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41905840"/>
        <c:crosses val="autoZero"/>
        <c:auto val="1"/>
        <c:lblAlgn val="ctr"/>
        <c:lblOffset val="100"/>
        <c:noMultiLvlLbl val="0"/>
      </c:catAx>
      <c:valAx>
        <c:axId val="174190584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41910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1400" b="0"/>
              <a:t>主任相談支援専門員の自立支援協議会への参画</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8569203849518812"/>
          <c:y val="0.18553258967629047"/>
          <c:w val="0.76553018372703407"/>
          <c:h val="0.70706802274715663"/>
        </c:manualLayout>
      </c:layout>
      <c:barChart>
        <c:barDir val="bar"/>
        <c:grouping val="clustered"/>
        <c:varyColors val="0"/>
        <c:ser>
          <c:idx val="0"/>
          <c:order val="0"/>
          <c:tx>
            <c:strRef>
              <c:f>'[作業用【27_大阪府回答】04令和7年度回答ファイル（市町村用）ver.5.xlsx]回答用紙（市町村用）'!$C$399</c:f>
              <c:strCache>
                <c:ptCount val="1"/>
                <c:pt idx="0">
                  <c:v>主任相談支援専門員の自立支援協議会への参画について、教えてください。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'[2]回答用紙（市町村用）'!$D$400:$D$402</c:f>
              <c:strCache>
                <c:ptCount val="3"/>
                <c:pt idx="0">
                  <c:v>事務局の運営</c:v>
                </c:pt>
                <c:pt idx="1">
                  <c:v>全体会に参画</c:v>
                </c:pt>
                <c:pt idx="2">
                  <c:v>部会に参画</c:v>
                </c:pt>
              </c:strCache>
            </c:strRef>
          </c:cat>
          <c:val>
            <c:numRef>
              <c:f>'[2]【都道府県とりまとめ用】集計用紙（市町村用）'!$GM$7:$GO$7</c:f>
              <c:numCache>
                <c:formatCode>General</c:formatCode>
                <c:ptCount val="3"/>
                <c:pt idx="0">
                  <c:v>25</c:v>
                </c:pt>
                <c:pt idx="1">
                  <c:v>19</c:v>
                </c:pt>
                <c:pt idx="2">
                  <c:v>30</c:v>
                </c:pt>
              </c:numCache>
            </c:numRef>
          </c:val>
          <c:extLst>
            <c:ext xmlns:c16="http://schemas.microsoft.com/office/drawing/2014/chart" uri="{C3380CC4-5D6E-409C-BE32-E72D297353CC}">
              <c16:uniqueId val="{00000000-9433-4896-9224-910AF5566FF8}"/>
            </c:ext>
          </c:extLst>
        </c:ser>
        <c:dLbls>
          <c:showLegendKey val="0"/>
          <c:showVal val="0"/>
          <c:showCatName val="0"/>
          <c:showSerName val="0"/>
          <c:showPercent val="0"/>
          <c:showBubbleSize val="0"/>
        </c:dLbls>
        <c:gapWidth val="182"/>
        <c:axId val="1489361648"/>
        <c:axId val="1489370800"/>
      </c:barChart>
      <c:catAx>
        <c:axId val="1489361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89370800"/>
        <c:crosses val="autoZero"/>
        <c:auto val="1"/>
        <c:lblAlgn val="ctr"/>
        <c:lblOffset val="100"/>
        <c:noMultiLvlLbl val="0"/>
      </c:catAx>
      <c:valAx>
        <c:axId val="14893708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489361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主任相談支援専門員による管内又は圏域における連絡会等の実施について</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'[作業用【27_大阪府回答】04令和7年度回答ファイル（市町村用）ver.5.xlsx]回答用紙（市町村用）'!$C$393</c:f>
              <c:strCache>
                <c:ptCount val="1"/>
                <c:pt idx="0">
                  <c:v>主任相談支援専門員による管内又は圏域における連絡会等の実施について、教えてください。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('[2]回答用紙（市町村用）'!$D$394,'[2]回答用紙（市町村用）'!$D$396)</c:f>
              <c:strCache>
                <c:ptCount val="2"/>
                <c:pt idx="0">
                  <c:v>実施している</c:v>
                </c:pt>
                <c:pt idx="1">
                  <c:v>実施していない</c:v>
                </c:pt>
              </c:strCache>
              <c:extLst/>
            </c:strRef>
          </c:cat>
          <c:val>
            <c:numRef>
              <c:f>('[2]【都道府県とりまとめ用】集計用紙（市町村用）'!$GI$7,'[2]【都道府県とりまとめ用】集計用紙（市町村用）'!$GK$7)</c:f>
              <c:numCache>
                <c:formatCode>General</c:formatCode>
                <c:ptCount val="2"/>
                <c:pt idx="0">
                  <c:v>14</c:v>
                </c:pt>
                <c:pt idx="1">
                  <c:v>27</c:v>
                </c:pt>
              </c:numCache>
              <c:extLst/>
            </c:numRef>
          </c:val>
          <c:extLst>
            <c:ext xmlns:c16="http://schemas.microsoft.com/office/drawing/2014/chart" uri="{C3380CC4-5D6E-409C-BE32-E72D297353CC}">
              <c16:uniqueId val="{00000000-4392-4D80-9589-9A99EB4DABB1}"/>
            </c:ext>
          </c:extLst>
        </c:ser>
        <c:dLbls>
          <c:showLegendKey val="0"/>
          <c:showVal val="0"/>
          <c:showCatName val="0"/>
          <c:showSerName val="0"/>
          <c:showPercent val="0"/>
          <c:showBubbleSize val="0"/>
        </c:dLbls>
        <c:gapWidth val="182"/>
        <c:axId val="1744561696"/>
        <c:axId val="1744570432"/>
      </c:barChart>
      <c:catAx>
        <c:axId val="1744561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44570432"/>
        <c:crosses val="autoZero"/>
        <c:auto val="1"/>
        <c:lblAlgn val="ctr"/>
        <c:lblOffset val="100"/>
        <c:noMultiLvlLbl val="0"/>
      </c:catAx>
      <c:valAx>
        <c:axId val="174457043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44561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今後、主任相談支援専門員の理解や活動を支援するうえで、必要な取組みについて</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'[作業用【27_大阪府回答】04令和7年度回答ファイル（市町村用）ver.5.xlsx]回答用紙（市町村用）'!$C$407</c:f>
              <c:strCache>
                <c:ptCount val="1"/>
                <c:pt idx="0">
                  <c:v>今後、主任相談支援専門員の理解や活動を支援するうえで、どのような取組が必要かご記入ください。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'[2]回答用紙（市町村用）'!$D$408:$D$410</c:f>
              <c:strCache>
                <c:ptCount val="3"/>
                <c:pt idx="0">
                  <c:v>主任相談支援専門員のためのフォローアップ連絡会、研修会</c:v>
                </c:pt>
                <c:pt idx="1">
                  <c:v>府内全域（又は圏域）での意見交換</c:v>
                </c:pt>
                <c:pt idx="2">
                  <c:v>市町村職員を対象とした説明会</c:v>
                </c:pt>
              </c:strCache>
            </c:strRef>
          </c:cat>
          <c:val>
            <c:numRef>
              <c:f>'[2]【都道府県とりまとめ用】集計用紙（市町村用）'!$GQ$7:$GS$7</c:f>
              <c:numCache>
                <c:formatCode>General</c:formatCode>
                <c:ptCount val="3"/>
                <c:pt idx="0">
                  <c:v>23</c:v>
                </c:pt>
                <c:pt idx="1">
                  <c:v>15</c:v>
                </c:pt>
                <c:pt idx="2">
                  <c:v>7</c:v>
                </c:pt>
              </c:numCache>
            </c:numRef>
          </c:val>
          <c:extLst>
            <c:ext xmlns:c16="http://schemas.microsoft.com/office/drawing/2014/chart" uri="{C3380CC4-5D6E-409C-BE32-E72D297353CC}">
              <c16:uniqueId val="{00000000-8F2C-4D65-A70C-5C38F54CAFC9}"/>
            </c:ext>
          </c:extLst>
        </c:ser>
        <c:dLbls>
          <c:showLegendKey val="0"/>
          <c:showVal val="0"/>
          <c:showCatName val="0"/>
          <c:showSerName val="0"/>
          <c:showPercent val="0"/>
          <c:showBubbleSize val="0"/>
        </c:dLbls>
        <c:gapWidth val="182"/>
        <c:axId val="1943539152"/>
        <c:axId val="1943516272"/>
      </c:barChart>
      <c:catAx>
        <c:axId val="1943539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43516272"/>
        <c:crosses val="autoZero"/>
        <c:auto val="1"/>
        <c:lblAlgn val="ctr"/>
        <c:lblOffset val="100"/>
        <c:noMultiLvlLbl val="0"/>
      </c:catAx>
      <c:valAx>
        <c:axId val="194351627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43539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主任相談支援専門員配置加算の基準等について</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'[作業用【27_大阪府回答】04令和7年度回答ファイル（市町村用）ver.5.xlsx]回答用紙（市町村用）'!$C$412</c:f>
              <c:strCache>
                <c:ptCount val="1"/>
                <c:pt idx="0">
                  <c:v>主任相談支援専門員配置加算の基準等について、教えてください。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('[2]回答用紙（市町村用）'!$D$413,'[2]回答用紙（市町村用）'!$D$415)</c:f>
              <c:strCache>
                <c:ptCount val="2"/>
                <c:pt idx="0">
                  <c:v>基準がある</c:v>
                </c:pt>
                <c:pt idx="1">
                  <c:v>基準がない</c:v>
                </c:pt>
              </c:strCache>
              <c:extLst/>
            </c:strRef>
          </c:cat>
          <c:val>
            <c:numRef>
              <c:f>('[2]【都道府県とりまとめ用】集計用紙（市町村用）'!$GT$7,'[2]【都道府県とりまとめ用】集計用紙（市町村用）'!$GV$7)</c:f>
              <c:numCache>
                <c:formatCode>General</c:formatCode>
                <c:ptCount val="2"/>
                <c:pt idx="0">
                  <c:v>11</c:v>
                </c:pt>
                <c:pt idx="1">
                  <c:v>25</c:v>
                </c:pt>
              </c:numCache>
              <c:extLst/>
            </c:numRef>
          </c:val>
          <c:extLst>
            <c:ext xmlns:c16="http://schemas.microsoft.com/office/drawing/2014/chart" uri="{C3380CC4-5D6E-409C-BE32-E72D297353CC}">
              <c16:uniqueId val="{00000000-4604-4BDB-A9C8-A1F817FAAD34}"/>
            </c:ext>
          </c:extLst>
        </c:ser>
        <c:dLbls>
          <c:showLegendKey val="0"/>
          <c:showVal val="0"/>
          <c:showCatName val="0"/>
          <c:showSerName val="0"/>
          <c:showPercent val="0"/>
          <c:showBubbleSize val="0"/>
        </c:dLbls>
        <c:gapWidth val="182"/>
        <c:axId val="1943532496"/>
        <c:axId val="1943517936"/>
      </c:barChart>
      <c:catAx>
        <c:axId val="1943532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43517936"/>
        <c:crosses val="autoZero"/>
        <c:auto val="1"/>
        <c:lblAlgn val="ctr"/>
        <c:lblOffset val="100"/>
        <c:noMultiLvlLbl val="0"/>
      </c:catAx>
      <c:valAx>
        <c:axId val="194351793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43532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dirty="0"/>
              <a:t>聴覚障がい及び視覚障がいの利用者と意思疎通するために</a:t>
            </a:r>
            <a:endParaRPr lang="en-US" altLang="ja-JP" dirty="0"/>
          </a:p>
          <a:p>
            <a:pPr>
              <a:defRPr/>
            </a:pPr>
            <a:r>
              <a:rPr lang="ja-JP" altLang="en-US" dirty="0"/>
              <a:t>相談支援専門員以外の方を雇用している事業所</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'[作業用【27_大阪府回答】04令和7年度回答ファイル（市町村用）ver.5.xlsx]回答用紙（市町村用）'!$C$432</c:f>
              <c:strCache>
                <c:ptCount val="1"/>
                <c:pt idx="0">
                  <c:v>管内において、聴覚障がい及び視覚障がいの利用者と意思疎通するために</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('[2]回答用紙（市町村用）'!$D$434,'[2]回答用紙（市町村用）'!$D$437)</c:f>
              <c:strCache>
                <c:ptCount val="2"/>
                <c:pt idx="0">
                  <c:v>事業所がある</c:v>
                </c:pt>
                <c:pt idx="1">
                  <c:v>事業所がない</c:v>
                </c:pt>
              </c:strCache>
              <c:extLst/>
            </c:strRef>
          </c:cat>
          <c:val>
            <c:numRef>
              <c:f>('[2]【都道府県とりまとめ用】集計用紙（市町村用）'!$HC$7,'[2]【都道府県とりまとめ用】集計用紙（市町村用）'!$HF$7)</c:f>
              <c:numCache>
                <c:formatCode>General</c:formatCode>
                <c:ptCount val="2"/>
                <c:pt idx="0">
                  <c:v>4</c:v>
                </c:pt>
                <c:pt idx="1">
                  <c:v>33</c:v>
                </c:pt>
              </c:numCache>
              <c:extLst/>
            </c:numRef>
          </c:val>
          <c:extLst>
            <c:ext xmlns:c16="http://schemas.microsoft.com/office/drawing/2014/chart" uri="{C3380CC4-5D6E-409C-BE32-E72D297353CC}">
              <c16:uniqueId val="{00000000-49B0-4189-BC32-1CF95D207D29}"/>
            </c:ext>
          </c:extLst>
        </c:ser>
        <c:dLbls>
          <c:showLegendKey val="0"/>
          <c:showVal val="0"/>
          <c:showCatName val="0"/>
          <c:showSerName val="0"/>
          <c:showPercent val="0"/>
          <c:showBubbleSize val="0"/>
        </c:dLbls>
        <c:gapWidth val="182"/>
        <c:axId val="1943531664"/>
        <c:axId val="1943539152"/>
      </c:barChart>
      <c:catAx>
        <c:axId val="1943531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43539152"/>
        <c:crosses val="autoZero"/>
        <c:auto val="1"/>
        <c:lblAlgn val="ctr"/>
        <c:lblOffset val="100"/>
        <c:noMultiLvlLbl val="0"/>
      </c:catAx>
      <c:valAx>
        <c:axId val="1943539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43531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ja-JP" altLang="en-US" sz="1800" dirty="0"/>
              <a:t>住宅入居等支援事業（居住サポート事業）の実施状況</a:t>
            </a:r>
            <a:endParaRPr lang="en-US" altLang="ja-JP" sz="1800" dirty="0"/>
          </a:p>
        </c:rich>
      </c:tx>
      <c:overlay val="0"/>
    </c:title>
    <c:autoTitleDeleted val="0"/>
    <c:plotArea>
      <c:layout>
        <c:manualLayout>
          <c:layoutTarget val="inner"/>
          <c:xMode val="edge"/>
          <c:yMode val="edge"/>
          <c:x val="0.18036621291601412"/>
          <c:y val="0.2927909090909091"/>
          <c:w val="0.5836349698290495"/>
          <c:h val="0.67289722222222226"/>
        </c:manualLayout>
      </c:layout>
      <c:pieChart>
        <c:varyColors val="1"/>
        <c:dLbls>
          <c:showLegendKey val="0"/>
          <c:showVal val="0"/>
          <c:showCatName val="0"/>
          <c:showSerName val="0"/>
          <c:showPercent val="0"/>
          <c:showBubbleSize val="0"/>
          <c:showLeaderLines val="0"/>
        </c:dLbls>
        <c:firstSliceAng val="0"/>
      </c:pieChart>
      <c:spPr>
        <a:noFill/>
        <a:ln w="25400">
          <a:noFill/>
        </a:ln>
      </c:spPr>
    </c:plotArea>
    <c:plotVisOnly val="1"/>
    <c:dispBlanksAs val="gap"/>
    <c:showDLblsOverMax val="0"/>
  </c:chart>
  <c:spPr>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b="1"/>
              <a:t>住宅入居等支援事業の実施状況</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spPr>
            <a:ln w="57150"/>
          </c:spPr>
          <c:dPt>
            <c:idx val="0"/>
            <c:bubble3D val="0"/>
            <c:spPr>
              <a:solidFill>
                <a:schemeClr val="accent1">
                  <a:lumMod val="60000"/>
                  <a:lumOff val="40000"/>
                </a:schemeClr>
              </a:solidFill>
              <a:ln w="57150">
                <a:solidFill>
                  <a:schemeClr val="lt1"/>
                </a:solidFill>
              </a:ln>
              <a:effectLst/>
            </c:spPr>
            <c:extLst>
              <c:ext xmlns:c16="http://schemas.microsoft.com/office/drawing/2014/chart" uri="{C3380CC4-5D6E-409C-BE32-E72D297353CC}">
                <c16:uniqueId val="{00000001-DA3A-4E97-BF9A-4D298CB16B57}"/>
              </c:ext>
            </c:extLst>
          </c:dPt>
          <c:dPt>
            <c:idx val="1"/>
            <c:bubble3D val="0"/>
            <c:spPr>
              <a:solidFill>
                <a:schemeClr val="accent2"/>
              </a:solidFill>
              <a:ln w="57150">
                <a:solidFill>
                  <a:schemeClr val="lt1"/>
                </a:solidFill>
              </a:ln>
              <a:effectLst/>
            </c:spPr>
            <c:extLst>
              <c:ext xmlns:c16="http://schemas.microsoft.com/office/drawing/2014/chart" uri="{C3380CC4-5D6E-409C-BE32-E72D297353CC}">
                <c16:uniqueId val="{00000003-DA3A-4E97-BF9A-4D298CB16B57}"/>
              </c:ext>
            </c:extLst>
          </c:dPt>
          <c:dPt>
            <c:idx val="2"/>
            <c:bubble3D val="0"/>
            <c:spPr>
              <a:solidFill>
                <a:schemeClr val="accent3">
                  <a:lumMod val="40000"/>
                  <a:lumOff val="60000"/>
                </a:schemeClr>
              </a:solidFill>
              <a:ln w="57150">
                <a:solidFill>
                  <a:schemeClr val="lt1"/>
                </a:solidFill>
              </a:ln>
              <a:effectLst/>
            </c:spPr>
            <c:extLst>
              <c:ext xmlns:c16="http://schemas.microsoft.com/office/drawing/2014/chart" uri="{C3380CC4-5D6E-409C-BE32-E72D297353CC}">
                <c16:uniqueId val="{00000005-DA3A-4E97-BF9A-4D298CB16B57}"/>
              </c:ext>
            </c:extLst>
          </c:dPt>
          <c:dLbls>
            <c:dLbl>
              <c:idx val="0"/>
              <c:layout>
                <c:manualLayout>
                  <c:x val="-0.23345698273464724"/>
                  <c:y val="6.3500097972755049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233131F6-F03E-4A09-8105-067FDB73EE2D}" type="CATEGORYNAME">
                      <a:rPr lang="ja-JP" altLang="en-US" smtClean="0"/>
                      <a:pPr>
                        <a:defRPr sz="1800"/>
                      </a:pPr>
                      <a:t>[分類名]</a:t>
                    </a:fld>
                    <a:endParaRPr lang="ja-JP" altLang="en-US" baseline="0" dirty="0"/>
                  </a:p>
                  <a:p>
                    <a:pPr>
                      <a:defRPr sz="1800"/>
                    </a:pPr>
                    <a:r>
                      <a:rPr lang="ja-JP" altLang="en-US" baseline="0" dirty="0"/>
                      <a:t> </a:t>
                    </a:r>
                    <a:fld id="{FB75E523-ED49-4DE8-96E0-49B192F31762}" type="VALUE">
                      <a:rPr lang="en-US" altLang="ja-JP" baseline="0" smtClean="0"/>
                      <a:pPr>
                        <a:defRPr sz="1800"/>
                      </a:pPr>
                      <a:t>[値]</a:t>
                    </a:fld>
                    <a:endParaRPr lang="ja-JP" altLang="en-US" baseline="0" dirty="0"/>
                  </a:p>
                  <a:p>
                    <a:pPr>
                      <a:defRPr sz="1800"/>
                    </a:pPr>
                    <a:fld id="{E5609CE0-6C98-467F-92F1-5CA725A7B095}" type="PERCENTAGE">
                      <a:rPr lang="en-US" altLang="ja-JP" baseline="0" smtClean="0"/>
                      <a:pPr>
                        <a:defRPr sz="1800"/>
                      </a:pPr>
                      <a:t>[パーセンテージ]</a:t>
                    </a:fld>
                    <a:endParaRPr lang="ja-JP" altLang="en-US"/>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19305096649211204"/>
                      <c:h val="0.24962362640371832"/>
                    </c:manualLayout>
                  </c15:layout>
                  <c15:dlblFieldTable/>
                  <c15:showDataLabelsRange val="0"/>
                </c:ext>
                <c:ext xmlns:c16="http://schemas.microsoft.com/office/drawing/2014/chart" uri="{C3380CC4-5D6E-409C-BE32-E72D297353CC}">
                  <c16:uniqueId val="{00000001-DA3A-4E97-BF9A-4D298CB16B57}"/>
                </c:ext>
              </c:extLst>
            </c:dLbl>
            <c:dLbl>
              <c:idx val="2"/>
              <c:layout>
                <c:manualLayout>
                  <c:x val="0.19644509215444536"/>
                  <c:y val="-8.9092940198107914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r>
                      <a:rPr lang="ja-JP" altLang="en-US" sz="1800" baseline="0"/>
                      <a:t>③未実施 </a:t>
                    </a:r>
                  </a:p>
                  <a:p>
                    <a:pPr>
                      <a:defRPr sz="1800"/>
                    </a:pPr>
                    <a:fld id="{9265321D-605A-4FC9-9DF1-7DDC0F4C6740}" type="VALUE">
                      <a:rPr lang="en-US" altLang="ja-JP" sz="1800" baseline="0"/>
                      <a:pPr>
                        <a:defRPr sz="1800"/>
                      </a:pPr>
                      <a:t>[値]</a:t>
                    </a:fld>
                    <a:endParaRPr lang="en-US" altLang="ja-JP" sz="1800" baseline="0"/>
                  </a:p>
                  <a:p>
                    <a:pPr>
                      <a:defRPr sz="1800"/>
                    </a:pPr>
                    <a:r>
                      <a:rPr lang="en-US" altLang="ja-JP" sz="1800" baseline="0"/>
                      <a:t> </a:t>
                    </a:r>
                    <a:fld id="{3E694268-CAE9-4023-8BFF-DDFE7751DE74}" type="PERCENTAGE">
                      <a:rPr lang="en-US" altLang="ja-JP" sz="1800" baseline="0"/>
                      <a:pPr>
                        <a:defRPr sz="1800"/>
                      </a:pPr>
                      <a:t>[パーセンテージ]</a:t>
                    </a:fld>
                    <a:endParaRPr lang="en-US" altLang="ja-JP" sz="1800" baseline="0"/>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1"/>
              <c:showBubbleSize val="0"/>
              <c:extLst>
                <c:ext xmlns:c15="http://schemas.microsoft.com/office/drawing/2012/chart" uri="{CE6537A1-D6FC-4f65-9D91-7224C49458BB}">
                  <c15:layout>
                    <c:manualLayout>
                      <c:w val="0.25484768711928052"/>
                      <c:h val="0.27169241229411084"/>
                    </c:manualLayout>
                  </c15:layout>
                  <c15:dlblFieldTable/>
                  <c15:showDataLabelsRange val="0"/>
                </c:ext>
                <c:ext xmlns:c16="http://schemas.microsoft.com/office/drawing/2014/chart" uri="{C3380CC4-5D6E-409C-BE32-E72D297353CC}">
                  <c16:uniqueId val="{00000005-DA3A-4E97-BF9A-4D298CB16B5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'【都道府県とりまとめ用】集計用紙（市町村用）'!$BI$56:$BI$58</c:f>
              <c:strCache>
                <c:ptCount val="3"/>
                <c:pt idx="0">
                  <c:v>①実施</c:v>
                </c:pt>
                <c:pt idx="1">
                  <c:v>②複数市町村共同で実施</c:v>
                </c:pt>
                <c:pt idx="2">
                  <c:v>③未実施</c:v>
                </c:pt>
              </c:strCache>
            </c:strRef>
          </c:cat>
          <c:val>
            <c:numRef>
              <c:f>'【都道府県とりまとめ用】集計用紙（市町村用）'!$BJ$56:$BJ$58</c:f>
              <c:numCache>
                <c:formatCode>General</c:formatCode>
                <c:ptCount val="3"/>
                <c:pt idx="0">
                  <c:v>18</c:v>
                </c:pt>
                <c:pt idx="2">
                  <c:v>25</c:v>
                </c:pt>
              </c:numCache>
            </c:numRef>
          </c:val>
          <c:extLst>
            <c:ext xmlns:c16="http://schemas.microsoft.com/office/drawing/2014/chart" uri="{C3380CC4-5D6E-409C-BE32-E72D297353CC}">
              <c16:uniqueId val="{00000006-DA3A-4E97-BF9A-4D298CB16B5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a:t>指定特定・指定障がい児相談支援事業所数（経年比較）</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8190935088337829E-2"/>
          <c:y val="0.14370290834857763"/>
          <c:w val="0.51419144524742622"/>
          <c:h val="0.77107132628099484"/>
        </c:manualLayout>
      </c:layout>
      <c:barChart>
        <c:barDir val="col"/>
        <c:grouping val="stacked"/>
        <c:varyColors val="0"/>
        <c:ser>
          <c:idx val="0"/>
          <c:order val="0"/>
          <c:tx>
            <c:strRef>
              <c:f>経年!$B$4</c:f>
              <c:strCache>
                <c:ptCount val="1"/>
                <c:pt idx="0">
                  <c:v>市町村から障がい者相談支援事業の委託を受けている事業所</c:v>
                </c:pt>
              </c:strCache>
            </c:strRef>
          </c:tx>
          <c:spPr>
            <a:solidFill>
              <a:schemeClr val="accent1">
                <a:lumMod val="60000"/>
                <a:lumOff val="40000"/>
              </a:schemeClr>
            </a:solidFill>
            <a:ln>
              <a:solidFill>
                <a:schemeClr val="tx1"/>
              </a:solidFill>
            </a:ln>
            <a:effectLst/>
          </c:spPr>
          <c:invertIfNegative val="0"/>
          <c:dLbls>
            <c:spPr>
              <a:solidFill>
                <a:schemeClr val="bg2">
                  <a:lumMod val="90000"/>
                </a:schemeClr>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経年!$I$2:$O$3</c:f>
              <c:strCache>
                <c:ptCount val="7"/>
                <c:pt idx="0">
                  <c:v>H31.4.1</c:v>
                </c:pt>
                <c:pt idx="1">
                  <c:v>R2.4.1</c:v>
                </c:pt>
                <c:pt idx="2">
                  <c:v>R3.4.1</c:v>
                </c:pt>
                <c:pt idx="3">
                  <c:v>R4.4.1</c:v>
                </c:pt>
                <c:pt idx="4">
                  <c:v>R5.4.1</c:v>
                </c:pt>
                <c:pt idx="5">
                  <c:v>R6.4.1</c:v>
                </c:pt>
                <c:pt idx="6">
                  <c:v>R7.4.1</c:v>
                </c:pt>
              </c:strCache>
              <c:extLst/>
            </c:strRef>
          </c:cat>
          <c:val>
            <c:numRef>
              <c:f>経年!$I$4:$O$4</c:f>
              <c:numCache>
                <c:formatCode>General</c:formatCode>
                <c:ptCount val="7"/>
                <c:pt idx="0">
                  <c:v>180</c:v>
                </c:pt>
                <c:pt idx="1">
                  <c:v>175</c:v>
                </c:pt>
                <c:pt idx="2">
                  <c:v>175</c:v>
                </c:pt>
                <c:pt idx="3">
                  <c:v>176</c:v>
                </c:pt>
                <c:pt idx="4">
                  <c:v>171</c:v>
                </c:pt>
                <c:pt idx="5">
                  <c:v>181</c:v>
                </c:pt>
                <c:pt idx="6">
                  <c:v>175</c:v>
                </c:pt>
              </c:numCache>
              <c:extLst/>
            </c:numRef>
          </c:val>
          <c:extLst>
            <c:ext xmlns:c16="http://schemas.microsoft.com/office/drawing/2014/chart" uri="{C3380CC4-5D6E-409C-BE32-E72D297353CC}">
              <c16:uniqueId val="{00000000-7234-4CD3-8F18-ADD0BEB5239A}"/>
            </c:ext>
          </c:extLst>
        </c:ser>
        <c:ser>
          <c:idx val="1"/>
          <c:order val="1"/>
          <c:tx>
            <c:strRef>
              <c:f>経年!$B$5</c:f>
              <c:strCache>
                <c:ptCount val="1"/>
                <c:pt idx="0">
                  <c:v>市町村から障がい者相談支援事業の委託を受けていない事業所</c:v>
                </c:pt>
              </c:strCache>
            </c:strRef>
          </c:tx>
          <c:spPr>
            <a:solidFill>
              <a:schemeClr val="accent2">
                <a:lumMod val="40000"/>
                <a:lumOff val="60000"/>
              </a:schemeClr>
            </a:solidFill>
            <a:ln>
              <a:solidFill>
                <a:schemeClr val="tx1"/>
              </a:solidFill>
            </a:ln>
            <a:effectLst/>
          </c:spPr>
          <c:invertIfNegative val="0"/>
          <c:dLbls>
            <c:spPr>
              <a:solidFill>
                <a:schemeClr val="bg1">
                  <a:lumMod val="85000"/>
                </a:schemeClr>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経年!$I$2:$O$3</c:f>
              <c:strCache>
                <c:ptCount val="7"/>
                <c:pt idx="0">
                  <c:v>H31.4.1</c:v>
                </c:pt>
                <c:pt idx="1">
                  <c:v>R2.4.1</c:v>
                </c:pt>
                <c:pt idx="2">
                  <c:v>R3.4.1</c:v>
                </c:pt>
                <c:pt idx="3">
                  <c:v>R4.4.1</c:v>
                </c:pt>
                <c:pt idx="4">
                  <c:v>R5.4.1</c:v>
                </c:pt>
                <c:pt idx="5">
                  <c:v>R6.4.1</c:v>
                </c:pt>
                <c:pt idx="6">
                  <c:v>R7.4.1</c:v>
                </c:pt>
              </c:strCache>
              <c:extLst/>
            </c:strRef>
          </c:cat>
          <c:val>
            <c:numRef>
              <c:f>経年!$I$5:$O$5</c:f>
              <c:numCache>
                <c:formatCode>General</c:formatCode>
                <c:ptCount val="7"/>
                <c:pt idx="0">
                  <c:v>808</c:v>
                </c:pt>
                <c:pt idx="1">
                  <c:v>888</c:v>
                </c:pt>
                <c:pt idx="2">
                  <c:v>968</c:v>
                </c:pt>
                <c:pt idx="3">
                  <c:v>1022</c:v>
                </c:pt>
                <c:pt idx="4">
                  <c:v>1093</c:v>
                </c:pt>
                <c:pt idx="5">
                  <c:v>1138</c:v>
                </c:pt>
                <c:pt idx="6">
                  <c:v>1237</c:v>
                </c:pt>
              </c:numCache>
              <c:extLst/>
            </c:numRef>
          </c:val>
          <c:extLst>
            <c:ext xmlns:c16="http://schemas.microsoft.com/office/drawing/2014/chart" uri="{C3380CC4-5D6E-409C-BE32-E72D297353CC}">
              <c16:uniqueId val="{00000001-7234-4CD3-8F18-ADD0BEB5239A}"/>
            </c:ext>
          </c:extLst>
        </c:ser>
        <c:ser>
          <c:idx val="2"/>
          <c:order val="2"/>
          <c:tx>
            <c:strRef>
              <c:f>経年!$B$6</c:f>
              <c:strCache>
                <c:ptCount val="1"/>
                <c:pt idx="0">
                  <c:v>指定特定・指定障がい児相談支援事業所のうち</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経年!$I$2:$O$3</c:f>
              <c:strCache>
                <c:ptCount val="7"/>
                <c:pt idx="0">
                  <c:v>H31.4.1</c:v>
                </c:pt>
                <c:pt idx="1">
                  <c:v>R2.4.1</c:v>
                </c:pt>
                <c:pt idx="2">
                  <c:v>R3.4.1</c:v>
                </c:pt>
                <c:pt idx="3">
                  <c:v>R4.4.1</c:v>
                </c:pt>
                <c:pt idx="4">
                  <c:v>R5.4.1</c:v>
                </c:pt>
                <c:pt idx="5">
                  <c:v>R6.4.1</c:v>
                </c:pt>
                <c:pt idx="6">
                  <c:v>R7.4.1</c:v>
                </c:pt>
              </c:strCache>
              <c:extLst/>
            </c:strRef>
          </c:cat>
          <c:val>
            <c:numRef>
              <c:f>経年!$I$6:$O$6</c:f>
              <c:numCache>
                <c:formatCode>General</c:formatCode>
                <c:ptCount val="7"/>
                <c:pt idx="0">
                  <c:v>988</c:v>
                </c:pt>
                <c:pt idx="1">
                  <c:v>1063</c:v>
                </c:pt>
                <c:pt idx="2">
                  <c:v>1143</c:v>
                </c:pt>
                <c:pt idx="3">
                  <c:v>1198</c:v>
                </c:pt>
                <c:pt idx="4">
                  <c:v>1264</c:v>
                </c:pt>
                <c:pt idx="5">
                  <c:v>1319</c:v>
                </c:pt>
                <c:pt idx="6">
                  <c:v>1412</c:v>
                </c:pt>
              </c:numCache>
              <c:extLst/>
            </c:numRef>
          </c:val>
          <c:extLst>
            <c:ext xmlns:c16="http://schemas.microsoft.com/office/drawing/2014/chart" uri="{C3380CC4-5D6E-409C-BE32-E72D297353CC}">
              <c16:uniqueId val="{00000002-7234-4CD3-8F18-ADD0BEB5239A}"/>
            </c:ext>
          </c:extLst>
        </c:ser>
        <c:dLbls>
          <c:showLegendKey val="0"/>
          <c:showVal val="0"/>
          <c:showCatName val="0"/>
          <c:showSerName val="0"/>
          <c:showPercent val="0"/>
          <c:showBubbleSize val="0"/>
        </c:dLbls>
        <c:gapWidth val="150"/>
        <c:overlap val="100"/>
        <c:axId val="202201696"/>
        <c:axId val="202182560"/>
      </c:barChart>
      <c:catAx>
        <c:axId val="20220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2182560"/>
        <c:crosses val="autoZero"/>
        <c:auto val="0"/>
        <c:lblAlgn val="ctr"/>
        <c:lblOffset val="100"/>
        <c:noMultiLvlLbl val="0"/>
      </c:catAx>
      <c:valAx>
        <c:axId val="202182560"/>
        <c:scaling>
          <c:orientation val="minMax"/>
          <c:max val="1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2201696"/>
        <c:crosses val="autoZero"/>
        <c:crossBetween val="between"/>
        <c:majorUnit val="100"/>
      </c:valAx>
      <c:spPr>
        <a:noFill/>
        <a:ln>
          <a:noFill/>
        </a:ln>
        <a:effectLst/>
      </c:spPr>
    </c:plotArea>
    <c:legend>
      <c:legendPos val="b"/>
      <c:legendEntry>
        <c:idx val="2"/>
        <c:delete val="1"/>
      </c:legendEntry>
      <c:layout>
        <c:manualLayout>
          <c:xMode val="edge"/>
          <c:yMode val="edge"/>
          <c:x val="0.6243851196682606"/>
          <c:y val="0.31761957751703218"/>
          <c:w val="0.3267674588621628"/>
          <c:h val="0.44285868559811054"/>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spc="0" baseline="0">
                <a:solidFill>
                  <a:sysClr val="windowText" lastClr="000000">
                    <a:lumMod val="65000"/>
                    <a:lumOff val="35000"/>
                  </a:sysClr>
                </a:solidFill>
                <a:latin typeface="+mn-lt"/>
                <a:ea typeface="+mn-ea"/>
                <a:cs typeface="+mn-cs"/>
              </a:defRPr>
            </a:pPr>
            <a:r>
              <a:rPr lang="ja-JP" altLang="ja-JP" sz="1000" b="0" i="0" baseline="0">
                <a:effectLst/>
              </a:rPr>
              <a:t>指定特定・指定障がい児相談支援事業所に配置されている相談支援専門員（主任含む）の人数（経年比）</a:t>
            </a:r>
            <a:endParaRPr lang="ja-JP" altLang="ja-JP" sz="1000">
              <a:effectLst/>
            </a:endParaRPr>
          </a:p>
          <a:p>
            <a:pPr marL="0" marR="0" lvl="0" indent="0" algn="ctr" defTabSz="914400" rtl="0" eaLnBrk="1" fontAlgn="auto" latinLnBrk="0" hangingPunct="1">
              <a:lnSpc>
                <a:spcPct val="100000"/>
              </a:lnSpc>
              <a:spcBef>
                <a:spcPts val="0"/>
              </a:spcBef>
              <a:spcAft>
                <a:spcPts val="0"/>
              </a:spcAft>
              <a:buClrTx/>
              <a:buSzTx/>
              <a:buFontTx/>
              <a:buNone/>
              <a:tabLst/>
              <a:defRPr sz="1000">
                <a:solidFill>
                  <a:sysClr val="windowText" lastClr="000000">
                    <a:lumMod val="65000"/>
                    <a:lumOff val="35000"/>
                  </a:sysClr>
                </a:solidFill>
              </a:defRPr>
            </a:pPr>
            <a:endParaRPr lang="ja-JP" altLang="en-US" sz="100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spc="0" baseline="0">
              <a:solidFill>
                <a:sysClr val="windowText" lastClr="000000">
                  <a:lumMod val="65000"/>
                  <a:lumOff val="35000"/>
                </a:sysClr>
              </a:solidFill>
              <a:latin typeface="+mn-lt"/>
              <a:ea typeface="+mn-ea"/>
              <a:cs typeface="+mn-cs"/>
            </a:defRPr>
          </a:pPr>
          <a:endParaRPr lang="ja-JP"/>
        </a:p>
      </c:txPr>
    </c:title>
    <c:autoTitleDeleted val="0"/>
    <c:plotArea>
      <c:layout>
        <c:manualLayout>
          <c:layoutTarget val="inner"/>
          <c:xMode val="edge"/>
          <c:yMode val="edge"/>
          <c:x val="5.5481445101052511E-2"/>
          <c:y val="0.11615776431087475"/>
          <c:w val="0.88946460917737391"/>
          <c:h val="0.72365205003824784"/>
        </c:manualLayout>
      </c:layout>
      <c:barChart>
        <c:barDir val="col"/>
        <c:grouping val="clustered"/>
        <c:varyColors val="0"/>
        <c:ser>
          <c:idx val="0"/>
          <c:order val="0"/>
          <c:tx>
            <c:strRef>
              <c:f>経年!$B$11</c:f>
              <c:strCache>
                <c:ptCount val="1"/>
                <c:pt idx="0">
                  <c:v>相談支援専門員（主任含む）数</c:v>
                </c:pt>
              </c:strCache>
            </c:strRef>
          </c:tx>
          <c:spPr>
            <a:solidFill>
              <a:schemeClr val="accent1">
                <a:lumMod val="40000"/>
                <a:lumOff val="60000"/>
              </a:schemeClr>
            </a:solidFill>
            <a:ln>
              <a:solidFill>
                <a:schemeClr val="tx1"/>
              </a:solidFill>
            </a:ln>
            <a:effectLst/>
          </c:spPr>
          <c:invertIfNegative val="0"/>
          <c:dLbls>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経年!$I$9:$O$10</c:f>
              <c:strCache>
                <c:ptCount val="7"/>
                <c:pt idx="0">
                  <c:v>H31.4.1</c:v>
                </c:pt>
                <c:pt idx="1">
                  <c:v>R2.4.1</c:v>
                </c:pt>
                <c:pt idx="2">
                  <c:v>R3.4.1</c:v>
                </c:pt>
                <c:pt idx="3">
                  <c:v>R4.4.1</c:v>
                </c:pt>
                <c:pt idx="4">
                  <c:v>R5.4.1</c:v>
                </c:pt>
                <c:pt idx="5">
                  <c:v>R6.4.1</c:v>
                </c:pt>
                <c:pt idx="6">
                  <c:v>R7.4.1</c:v>
                </c:pt>
              </c:strCache>
              <c:extLst/>
            </c:strRef>
          </c:cat>
          <c:val>
            <c:numRef>
              <c:f>経年!$I$11:$O$11</c:f>
              <c:numCache>
                <c:formatCode>#,##0_);[Red]\(#,##0\)</c:formatCode>
                <c:ptCount val="7"/>
                <c:pt idx="0">
                  <c:v>2003</c:v>
                </c:pt>
                <c:pt idx="1">
                  <c:v>2161</c:v>
                </c:pt>
                <c:pt idx="2" formatCode="#,##0">
                  <c:v>2393</c:v>
                </c:pt>
                <c:pt idx="3">
                  <c:v>2459</c:v>
                </c:pt>
                <c:pt idx="4">
                  <c:v>2614</c:v>
                </c:pt>
                <c:pt idx="5">
                  <c:v>2788</c:v>
                </c:pt>
                <c:pt idx="6">
                  <c:v>3018</c:v>
                </c:pt>
              </c:numCache>
              <c:extLst/>
            </c:numRef>
          </c:val>
          <c:extLst>
            <c:ext xmlns:c16="http://schemas.microsoft.com/office/drawing/2014/chart" uri="{C3380CC4-5D6E-409C-BE32-E72D297353CC}">
              <c16:uniqueId val="{00000000-FEC8-4F55-BAB5-9D0B1ACD4985}"/>
            </c:ext>
          </c:extLst>
        </c:ser>
        <c:dLbls>
          <c:showLegendKey val="0"/>
          <c:showVal val="0"/>
          <c:showCatName val="0"/>
          <c:showSerName val="0"/>
          <c:showPercent val="0"/>
          <c:showBubbleSize val="0"/>
        </c:dLbls>
        <c:gapWidth val="219"/>
        <c:axId val="2039565680"/>
        <c:axId val="2039575664"/>
      </c:barChart>
      <c:lineChart>
        <c:grouping val="stacked"/>
        <c:varyColors val="0"/>
        <c:ser>
          <c:idx val="1"/>
          <c:order val="1"/>
          <c:tx>
            <c:strRef>
              <c:f>経年!$B$12</c:f>
              <c:strCache>
                <c:ptCount val="1"/>
                <c:pt idx="0">
                  <c:v>１事業所あたりの平均相談支援専門員（主任含む）数</c:v>
                </c:pt>
              </c:strCache>
            </c:strRef>
          </c:tx>
          <c:spPr>
            <a:ln w="25400"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経年!$I$9:$O$10</c:f>
              <c:strCache>
                <c:ptCount val="7"/>
                <c:pt idx="0">
                  <c:v>H31.4.1</c:v>
                </c:pt>
                <c:pt idx="1">
                  <c:v>R2.4.1</c:v>
                </c:pt>
                <c:pt idx="2">
                  <c:v>R3.4.1</c:v>
                </c:pt>
                <c:pt idx="3">
                  <c:v>R4.4.1</c:v>
                </c:pt>
                <c:pt idx="4">
                  <c:v>R5.4.1</c:v>
                </c:pt>
                <c:pt idx="5">
                  <c:v>R6.4.1</c:v>
                </c:pt>
                <c:pt idx="6">
                  <c:v>R7.4.1</c:v>
                </c:pt>
              </c:strCache>
              <c:extLst/>
            </c:strRef>
          </c:cat>
          <c:val>
            <c:numRef>
              <c:f>経年!$I$12:$O$12</c:f>
              <c:numCache>
                <c:formatCode>0.00_ </c:formatCode>
                <c:ptCount val="7"/>
                <c:pt idx="0">
                  <c:v>2.0273279352226719</c:v>
                </c:pt>
                <c:pt idx="1">
                  <c:v>2.0329256820319848</c:v>
                </c:pt>
                <c:pt idx="2">
                  <c:v>2.0936132983377078</c:v>
                </c:pt>
                <c:pt idx="3" formatCode="#,##0.00_);[Red]\(#,##0.00\)">
                  <c:v>2.0525876460767947</c:v>
                </c:pt>
                <c:pt idx="4" formatCode="#,##0.00_);[Red]\(#,##0.00\)">
                  <c:v>2.0680379746835444</c:v>
                </c:pt>
                <c:pt idx="5" formatCode="#,##0.00_);[Red]\(#,##0.00\)">
                  <c:v>2.1137225170583775</c:v>
                </c:pt>
                <c:pt idx="6" formatCode="#,##0.00_);[Red]\(#,##0.00\)">
                  <c:v>2.1373937677053823</c:v>
                </c:pt>
              </c:numCache>
              <c:extLst/>
            </c:numRef>
          </c:val>
          <c:smooth val="0"/>
          <c:extLst>
            <c:ext xmlns:c16="http://schemas.microsoft.com/office/drawing/2014/chart" uri="{C3380CC4-5D6E-409C-BE32-E72D297353CC}">
              <c16:uniqueId val="{00000001-FEC8-4F55-BAB5-9D0B1ACD4985}"/>
            </c:ext>
          </c:extLst>
        </c:ser>
        <c:dLbls>
          <c:showLegendKey val="0"/>
          <c:showVal val="0"/>
          <c:showCatName val="0"/>
          <c:showSerName val="0"/>
          <c:showPercent val="0"/>
          <c:showBubbleSize val="0"/>
        </c:dLbls>
        <c:marker val="1"/>
        <c:smooth val="0"/>
        <c:axId val="2038869728"/>
        <c:axId val="2038874304"/>
      </c:lineChart>
      <c:catAx>
        <c:axId val="2039565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39575664"/>
        <c:crosses val="autoZero"/>
        <c:auto val="0"/>
        <c:lblAlgn val="ctr"/>
        <c:lblOffset val="100"/>
        <c:noMultiLvlLbl val="0"/>
      </c:catAx>
      <c:valAx>
        <c:axId val="2039575664"/>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39565680"/>
        <c:crosses val="autoZero"/>
        <c:crossBetween val="between"/>
        <c:majorUnit val="200"/>
      </c:valAx>
      <c:valAx>
        <c:axId val="2038874304"/>
        <c:scaling>
          <c:orientation val="minMax"/>
          <c:min val="1"/>
        </c:scaling>
        <c:delete val="0"/>
        <c:axPos val="r"/>
        <c:numFmt formatCode="0.00_ "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38869728"/>
        <c:crosses val="max"/>
        <c:crossBetween val="between"/>
      </c:valAx>
      <c:catAx>
        <c:axId val="2038869728"/>
        <c:scaling>
          <c:orientation val="minMax"/>
        </c:scaling>
        <c:delete val="1"/>
        <c:axPos val="b"/>
        <c:numFmt formatCode="General" sourceLinked="1"/>
        <c:majorTickMark val="out"/>
        <c:minorTickMark val="none"/>
        <c:tickLblPos val="nextTo"/>
        <c:crossAx val="2038874304"/>
        <c:crosses val="autoZero"/>
        <c:auto val="1"/>
        <c:lblAlgn val="ctr"/>
        <c:lblOffset val="100"/>
        <c:tickLblSkip val="1"/>
        <c:tickMarkSkip val="1"/>
        <c:noMultiLvlLbl val="1"/>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31994273714203E-2"/>
          <c:y val="5.7811851163129271E-2"/>
          <c:w val="0.89346073928258962"/>
          <c:h val="0.73375564763691214"/>
        </c:manualLayout>
      </c:layout>
      <c:barChart>
        <c:barDir val="col"/>
        <c:grouping val="clustered"/>
        <c:varyColors val="0"/>
        <c:ser>
          <c:idx val="2"/>
          <c:order val="2"/>
          <c:spPr>
            <a:solidFill>
              <a:schemeClr val="accent3"/>
            </a:solidFill>
            <a:ln>
              <a:noFill/>
            </a:ln>
            <a:effectLst/>
          </c:spPr>
          <c:invertIfNegative val="0"/>
          <c:dLbls>
            <c:dLbl>
              <c:idx val="9"/>
              <c:layout>
                <c:manualLayout>
                  <c:x val="-4.0444069514120233E-3"/>
                  <c:y val="-2.10109405787438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0A-4115-8DEF-D392F64C4F6B}"/>
                </c:ext>
              </c:extLst>
            </c:dLbl>
            <c:dLbl>
              <c:idx val="36"/>
              <c:layout>
                <c:manualLayout>
                  <c:x val="-1.3481356504708721E-3"/>
                  <c:y val="-2.94153168102415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10A-4115-8DEF-D392F64C4F6B}"/>
                </c:ext>
              </c:extLst>
            </c:dLbl>
            <c:dLbl>
              <c:idx val="38"/>
              <c:layout>
                <c:manualLayout>
                  <c:x val="2.6962713009412503E-3"/>
                  <c:y val="-1.470765840512079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0A-4115-8DEF-D392F64C4F6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'別紙１（セルフプラン率）'!$B$9:$B$51</c:f>
              <c:strCache>
                <c:ptCount val="43"/>
                <c:pt idx="0">
                  <c:v>大阪市</c:v>
                </c:pt>
                <c:pt idx="1">
                  <c:v>堺市</c:v>
                </c:pt>
                <c:pt idx="2">
                  <c:v>岸和田市</c:v>
                </c:pt>
                <c:pt idx="3">
                  <c:v>豊中市</c:v>
                </c:pt>
                <c:pt idx="4">
                  <c:v>池田市</c:v>
                </c:pt>
                <c:pt idx="5">
                  <c:v>吹田市</c:v>
                </c:pt>
                <c:pt idx="6">
                  <c:v>泉大津市</c:v>
                </c:pt>
                <c:pt idx="7">
                  <c:v>高槻市</c:v>
                </c:pt>
                <c:pt idx="8">
                  <c:v>貝塚市</c:v>
                </c:pt>
                <c:pt idx="9">
                  <c:v>守口市</c:v>
                </c:pt>
                <c:pt idx="10">
                  <c:v>枚方市</c:v>
                </c:pt>
                <c:pt idx="11">
                  <c:v>茨木市</c:v>
                </c:pt>
                <c:pt idx="12">
                  <c:v>八尾市</c:v>
                </c:pt>
                <c:pt idx="13">
                  <c:v>泉佐野市</c:v>
                </c:pt>
                <c:pt idx="14">
                  <c:v>富田林市</c:v>
                </c:pt>
                <c:pt idx="15">
                  <c:v>寝屋川市</c:v>
                </c:pt>
                <c:pt idx="16">
                  <c:v>河内長野市</c:v>
                </c:pt>
                <c:pt idx="17">
                  <c:v>松原市</c:v>
                </c:pt>
                <c:pt idx="18">
                  <c:v>大東市</c:v>
                </c:pt>
                <c:pt idx="19">
                  <c:v>和泉市</c:v>
                </c:pt>
                <c:pt idx="20">
                  <c:v>箕面市</c:v>
                </c:pt>
                <c:pt idx="21">
                  <c:v>柏原市</c:v>
                </c:pt>
                <c:pt idx="22">
                  <c:v>羽曳野市</c:v>
                </c:pt>
                <c:pt idx="23">
                  <c:v>門真市</c:v>
                </c:pt>
                <c:pt idx="24">
                  <c:v>摂津市</c:v>
                </c:pt>
                <c:pt idx="25">
                  <c:v>高石市</c:v>
                </c:pt>
                <c:pt idx="26">
                  <c:v>藤井寺市</c:v>
                </c:pt>
                <c:pt idx="27">
                  <c:v>東大阪市</c:v>
                </c:pt>
                <c:pt idx="28">
                  <c:v>泉南市</c:v>
                </c:pt>
                <c:pt idx="29">
                  <c:v>四條畷市</c:v>
                </c:pt>
                <c:pt idx="30">
                  <c:v>交野市</c:v>
                </c:pt>
                <c:pt idx="31">
                  <c:v>大阪狭山市</c:v>
                </c:pt>
                <c:pt idx="32">
                  <c:v>阪南市</c:v>
                </c:pt>
                <c:pt idx="33">
                  <c:v>島本町</c:v>
                </c:pt>
                <c:pt idx="34">
                  <c:v>豊能町</c:v>
                </c:pt>
                <c:pt idx="35">
                  <c:v>能勢町</c:v>
                </c:pt>
                <c:pt idx="36">
                  <c:v>忠岡町</c:v>
                </c:pt>
                <c:pt idx="37">
                  <c:v>熊取町</c:v>
                </c:pt>
                <c:pt idx="38">
                  <c:v>田尻町</c:v>
                </c:pt>
                <c:pt idx="39">
                  <c:v>岬町</c:v>
                </c:pt>
                <c:pt idx="40">
                  <c:v>太子町</c:v>
                </c:pt>
                <c:pt idx="41">
                  <c:v>河南町</c:v>
                </c:pt>
                <c:pt idx="42">
                  <c:v>千早赤阪村</c:v>
                </c:pt>
              </c:strCache>
            </c:strRef>
          </c:cat>
          <c:val>
            <c:numRef>
              <c:f>'別紙１（セルフプラン率）'!$E$9:$E$51</c:f>
              <c:numCache>
                <c:formatCode>0.0%</c:formatCode>
                <c:ptCount val="43"/>
                <c:pt idx="0">
                  <c:v>0.47143916170783995</c:v>
                </c:pt>
                <c:pt idx="1">
                  <c:v>0.32860835487367629</c:v>
                </c:pt>
                <c:pt idx="2">
                  <c:v>0.27941176470588236</c:v>
                </c:pt>
                <c:pt idx="3">
                  <c:v>0.53509905254091306</c:v>
                </c:pt>
                <c:pt idx="4">
                  <c:v>0.33470648815653964</c:v>
                </c:pt>
                <c:pt idx="5">
                  <c:v>0.49906989104437949</c:v>
                </c:pt>
                <c:pt idx="6">
                  <c:v>0.33839918946301922</c:v>
                </c:pt>
                <c:pt idx="7">
                  <c:v>0.55012566322256351</c:v>
                </c:pt>
                <c:pt idx="8">
                  <c:v>0.31049250535331907</c:v>
                </c:pt>
                <c:pt idx="9">
                  <c:v>0.32193158953722334</c:v>
                </c:pt>
                <c:pt idx="10">
                  <c:v>0.81232704402515721</c:v>
                </c:pt>
                <c:pt idx="11">
                  <c:v>0.59644478063540096</c:v>
                </c:pt>
                <c:pt idx="12">
                  <c:v>0.32868171021377673</c:v>
                </c:pt>
                <c:pt idx="13">
                  <c:v>0.2328159645232816</c:v>
                </c:pt>
                <c:pt idx="14">
                  <c:v>0.45</c:v>
                </c:pt>
                <c:pt idx="15">
                  <c:v>0.54743339831059135</c:v>
                </c:pt>
                <c:pt idx="16">
                  <c:v>6.39481000926784E-2</c:v>
                </c:pt>
                <c:pt idx="17">
                  <c:v>0.59540889526542329</c:v>
                </c:pt>
                <c:pt idx="18">
                  <c:v>0.35413642960812775</c:v>
                </c:pt>
                <c:pt idx="19">
                  <c:v>0.38655841226883175</c:v>
                </c:pt>
                <c:pt idx="20">
                  <c:v>0.26100000000000001</c:v>
                </c:pt>
                <c:pt idx="21">
                  <c:v>0.33240997229916897</c:v>
                </c:pt>
                <c:pt idx="22">
                  <c:v>0.27914893617021275</c:v>
                </c:pt>
                <c:pt idx="23">
                  <c:v>9.9319727891156465E-2</c:v>
                </c:pt>
                <c:pt idx="24">
                  <c:v>1.6774193548387096E-2</c:v>
                </c:pt>
                <c:pt idx="25">
                  <c:v>0.29577464788732394</c:v>
                </c:pt>
                <c:pt idx="26">
                  <c:v>0.51324965132496514</c:v>
                </c:pt>
                <c:pt idx="27">
                  <c:v>0.5780573025856045</c:v>
                </c:pt>
                <c:pt idx="28">
                  <c:v>0.2715894868585732</c:v>
                </c:pt>
                <c:pt idx="29">
                  <c:v>0.44712990936555891</c:v>
                </c:pt>
                <c:pt idx="30">
                  <c:v>0.40357142857142858</c:v>
                </c:pt>
                <c:pt idx="31">
                  <c:v>4.0160642570281121E-3</c:v>
                </c:pt>
                <c:pt idx="32">
                  <c:v>0.17128027681660898</c:v>
                </c:pt>
                <c:pt idx="33">
                  <c:v>0.58536585365853655</c:v>
                </c:pt>
                <c:pt idx="34">
                  <c:v>0.11023622047244094</c:v>
                </c:pt>
                <c:pt idx="35">
                  <c:v>0.17699115044247787</c:v>
                </c:pt>
                <c:pt idx="36">
                  <c:v>0.17228464419475656</c:v>
                </c:pt>
                <c:pt idx="37">
                  <c:v>0.25814536340852129</c:v>
                </c:pt>
                <c:pt idx="38">
                  <c:v>0.27450980392156865</c:v>
                </c:pt>
                <c:pt idx="39">
                  <c:v>0.15656565656565657</c:v>
                </c:pt>
                <c:pt idx="40">
                  <c:v>0.51798561151079137</c:v>
                </c:pt>
                <c:pt idx="41">
                  <c:v>0.46192893401015228</c:v>
                </c:pt>
                <c:pt idx="42">
                  <c:v>0.48888888888888887</c:v>
                </c:pt>
              </c:numCache>
            </c:numRef>
          </c:val>
          <c:extLst>
            <c:ext xmlns:c16="http://schemas.microsoft.com/office/drawing/2014/chart" uri="{C3380CC4-5D6E-409C-BE32-E72D297353CC}">
              <c16:uniqueId val="{00000003-A10A-4115-8DEF-D392F64C4F6B}"/>
            </c:ext>
          </c:extLst>
        </c:ser>
        <c:dLbls>
          <c:dLblPos val="outEnd"/>
          <c:showLegendKey val="0"/>
          <c:showVal val="1"/>
          <c:showCatName val="0"/>
          <c:showSerName val="0"/>
          <c:showPercent val="0"/>
          <c:showBubbleSize val="0"/>
        </c:dLbls>
        <c:gapWidth val="219"/>
        <c:overlap val="-27"/>
        <c:axId val="1599415552"/>
        <c:axId val="1599417632"/>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'別紙１（セルフプラン率）'!$B$9:$B$51</c15:sqref>
                        </c15:formulaRef>
                      </c:ext>
                    </c:extLst>
                    <c:strCache>
                      <c:ptCount val="43"/>
                      <c:pt idx="0">
                        <c:v>大阪市</c:v>
                      </c:pt>
                      <c:pt idx="1">
                        <c:v>堺市</c:v>
                      </c:pt>
                      <c:pt idx="2">
                        <c:v>岸和田市</c:v>
                      </c:pt>
                      <c:pt idx="3">
                        <c:v>豊中市</c:v>
                      </c:pt>
                      <c:pt idx="4">
                        <c:v>池田市</c:v>
                      </c:pt>
                      <c:pt idx="5">
                        <c:v>吹田市</c:v>
                      </c:pt>
                      <c:pt idx="6">
                        <c:v>泉大津市</c:v>
                      </c:pt>
                      <c:pt idx="7">
                        <c:v>高槻市</c:v>
                      </c:pt>
                      <c:pt idx="8">
                        <c:v>貝塚市</c:v>
                      </c:pt>
                      <c:pt idx="9">
                        <c:v>守口市</c:v>
                      </c:pt>
                      <c:pt idx="10">
                        <c:v>枚方市</c:v>
                      </c:pt>
                      <c:pt idx="11">
                        <c:v>茨木市</c:v>
                      </c:pt>
                      <c:pt idx="12">
                        <c:v>八尾市</c:v>
                      </c:pt>
                      <c:pt idx="13">
                        <c:v>泉佐野市</c:v>
                      </c:pt>
                      <c:pt idx="14">
                        <c:v>富田林市</c:v>
                      </c:pt>
                      <c:pt idx="15">
                        <c:v>寝屋川市</c:v>
                      </c:pt>
                      <c:pt idx="16">
                        <c:v>河内長野市</c:v>
                      </c:pt>
                      <c:pt idx="17">
                        <c:v>松原市</c:v>
                      </c:pt>
                      <c:pt idx="18">
                        <c:v>大東市</c:v>
                      </c:pt>
                      <c:pt idx="19">
                        <c:v>和泉市</c:v>
                      </c:pt>
                      <c:pt idx="20">
                        <c:v>箕面市</c:v>
                      </c:pt>
                      <c:pt idx="21">
                        <c:v>柏原市</c:v>
                      </c:pt>
                      <c:pt idx="22">
                        <c:v>羽曳野市</c:v>
                      </c:pt>
                      <c:pt idx="23">
                        <c:v>門真市</c:v>
                      </c:pt>
                      <c:pt idx="24">
                        <c:v>摂津市</c:v>
                      </c:pt>
                      <c:pt idx="25">
                        <c:v>高石市</c:v>
                      </c:pt>
                      <c:pt idx="26">
                        <c:v>藤井寺市</c:v>
                      </c:pt>
                      <c:pt idx="27">
                        <c:v>東大阪市</c:v>
                      </c:pt>
                      <c:pt idx="28">
                        <c:v>泉南市</c:v>
                      </c:pt>
                      <c:pt idx="29">
                        <c:v>四條畷市</c:v>
                      </c:pt>
                      <c:pt idx="30">
                        <c:v>交野市</c:v>
                      </c:pt>
                      <c:pt idx="31">
                        <c:v>大阪狭山市</c:v>
                      </c:pt>
                      <c:pt idx="32">
                        <c:v>阪南市</c:v>
                      </c:pt>
                      <c:pt idx="33">
                        <c:v>島本町</c:v>
                      </c:pt>
                      <c:pt idx="34">
                        <c:v>豊能町</c:v>
                      </c:pt>
                      <c:pt idx="35">
                        <c:v>能勢町</c:v>
                      </c:pt>
                      <c:pt idx="36">
                        <c:v>忠岡町</c:v>
                      </c:pt>
                      <c:pt idx="37">
                        <c:v>熊取町</c:v>
                      </c:pt>
                      <c:pt idx="38">
                        <c:v>田尻町</c:v>
                      </c:pt>
                      <c:pt idx="39">
                        <c:v>岬町</c:v>
                      </c:pt>
                      <c:pt idx="40">
                        <c:v>太子町</c:v>
                      </c:pt>
                      <c:pt idx="41">
                        <c:v>河南町</c:v>
                      </c:pt>
                      <c:pt idx="42">
                        <c:v>千早赤阪村</c:v>
                      </c:pt>
                    </c:strCache>
                  </c:strRef>
                </c:cat>
                <c:val>
                  <c:numRef>
                    <c:extLst>
                      <c:ext uri="{02D57815-91ED-43cb-92C2-25804820EDAC}">
                        <c15:formulaRef>
                          <c15:sqref>'別紙１（セルフプラン率）'!$C$9:$C$51</c15:sqref>
                        </c15:formulaRef>
                      </c:ext>
                    </c:extLst>
                    <c:numCache>
                      <c:formatCode>#,##0_ </c:formatCode>
                      <c:ptCount val="43"/>
                      <c:pt idx="0">
                        <c:v>49911</c:v>
                      </c:pt>
                      <c:pt idx="1">
                        <c:v>11993</c:v>
                      </c:pt>
                      <c:pt idx="2">
                        <c:v>2788</c:v>
                      </c:pt>
                      <c:pt idx="3">
                        <c:v>4644</c:v>
                      </c:pt>
                      <c:pt idx="4">
                        <c:v>971</c:v>
                      </c:pt>
                      <c:pt idx="5">
                        <c:v>3763</c:v>
                      </c:pt>
                      <c:pt idx="6">
                        <c:v>987</c:v>
                      </c:pt>
                      <c:pt idx="7">
                        <c:v>3581</c:v>
                      </c:pt>
                      <c:pt idx="8">
                        <c:v>934</c:v>
                      </c:pt>
                      <c:pt idx="9">
                        <c:v>1988</c:v>
                      </c:pt>
                      <c:pt idx="10">
                        <c:v>3975</c:v>
                      </c:pt>
                      <c:pt idx="11">
                        <c:v>2644</c:v>
                      </c:pt>
                      <c:pt idx="12">
                        <c:v>3368</c:v>
                      </c:pt>
                      <c:pt idx="13">
                        <c:v>1353</c:v>
                      </c:pt>
                      <c:pt idx="14">
                        <c:v>1400</c:v>
                      </c:pt>
                      <c:pt idx="15">
                        <c:v>3078</c:v>
                      </c:pt>
                      <c:pt idx="16">
                        <c:v>1079</c:v>
                      </c:pt>
                      <c:pt idx="17">
                        <c:v>1394</c:v>
                      </c:pt>
                      <c:pt idx="18">
                        <c:v>1378</c:v>
                      </c:pt>
                      <c:pt idx="19">
                        <c:v>2217</c:v>
                      </c:pt>
                      <c:pt idx="20">
                        <c:v>1155</c:v>
                      </c:pt>
                      <c:pt idx="21">
                        <c:v>722</c:v>
                      </c:pt>
                      <c:pt idx="22">
                        <c:v>1175</c:v>
                      </c:pt>
                      <c:pt idx="23">
                        <c:v>1470</c:v>
                      </c:pt>
                      <c:pt idx="24">
                        <c:v>775</c:v>
                      </c:pt>
                      <c:pt idx="25">
                        <c:v>710</c:v>
                      </c:pt>
                      <c:pt idx="26">
                        <c:v>717</c:v>
                      </c:pt>
                      <c:pt idx="27">
                        <c:v>7155</c:v>
                      </c:pt>
                      <c:pt idx="28">
                        <c:v>799</c:v>
                      </c:pt>
                      <c:pt idx="29">
                        <c:v>662</c:v>
                      </c:pt>
                      <c:pt idx="30">
                        <c:v>840</c:v>
                      </c:pt>
                      <c:pt idx="31">
                        <c:v>498</c:v>
                      </c:pt>
                      <c:pt idx="32">
                        <c:v>578</c:v>
                      </c:pt>
                      <c:pt idx="33">
                        <c:v>328</c:v>
                      </c:pt>
                      <c:pt idx="34">
                        <c:v>127</c:v>
                      </c:pt>
                      <c:pt idx="35">
                        <c:v>113</c:v>
                      </c:pt>
                      <c:pt idx="36">
                        <c:v>267</c:v>
                      </c:pt>
                      <c:pt idx="37">
                        <c:v>399</c:v>
                      </c:pt>
                      <c:pt idx="38">
                        <c:v>102</c:v>
                      </c:pt>
                      <c:pt idx="39">
                        <c:v>198</c:v>
                      </c:pt>
                      <c:pt idx="40">
                        <c:v>139</c:v>
                      </c:pt>
                      <c:pt idx="41">
                        <c:v>197</c:v>
                      </c:pt>
                      <c:pt idx="42">
                        <c:v>45</c:v>
                      </c:pt>
                    </c:numCache>
                  </c:numRef>
                </c:val>
                <c:extLst>
                  <c:ext xmlns:c16="http://schemas.microsoft.com/office/drawing/2014/chart" uri="{C3380CC4-5D6E-409C-BE32-E72D297353CC}">
                    <c16:uniqueId val="{00000004-A10A-4115-8DEF-D392F64C4F6B}"/>
                  </c:ext>
                </c:extLst>
              </c15:ser>
            </c15:filteredBarSeries>
            <c15:filteredBarSeries>
              <c15: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'別紙１（セルフプラン率）'!$B$9:$B$51</c15:sqref>
                        </c15:formulaRef>
                      </c:ext>
                    </c:extLst>
                    <c:strCache>
                      <c:ptCount val="43"/>
                      <c:pt idx="0">
                        <c:v>大阪市</c:v>
                      </c:pt>
                      <c:pt idx="1">
                        <c:v>堺市</c:v>
                      </c:pt>
                      <c:pt idx="2">
                        <c:v>岸和田市</c:v>
                      </c:pt>
                      <c:pt idx="3">
                        <c:v>豊中市</c:v>
                      </c:pt>
                      <c:pt idx="4">
                        <c:v>池田市</c:v>
                      </c:pt>
                      <c:pt idx="5">
                        <c:v>吹田市</c:v>
                      </c:pt>
                      <c:pt idx="6">
                        <c:v>泉大津市</c:v>
                      </c:pt>
                      <c:pt idx="7">
                        <c:v>高槻市</c:v>
                      </c:pt>
                      <c:pt idx="8">
                        <c:v>貝塚市</c:v>
                      </c:pt>
                      <c:pt idx="9">
                        <c:v>守口市</c:v>
                      </c:pt>
                      <c:pt idx="10">
                        <c:v>枚方市</c:v>
                      </c:pt>
                      <c:pt idx="11">
                        <c:v>茨木市</c:v>
                      </c:pt>
                      <c:pt idx="12">
                        <c:v>八尾市</c:v>
                      </c:pt>
                      <c:pt idx="13">
                        <c:v>泉佐野市</c:v>
                      </c:pt>
                      <c:pt idx="14">
                        <c:v>富田林市</c:v>
                      </c:pt>
                      <c:pt idx="15">
                        <c:v>寝屋川市</c:v>
                      </c:pt>
                      <c:pt idx="16">
                        <c:v>河内長野市</c:v>
                      </c:pt>
                      <c:pt idx="17">
                        <c:v>松原市</c:v>
                      </c:pt>
                      <c:pt idx="18">
                        <c:v>大東市</c:v>
                      </c:pt>
                      <c:pt idx="19">
                        <c:v>和泉市</c:v>
                      </c:pt>
                      <c:pt idx="20">
                        <c:v>箕面市</c:v>
                      </c:pt>
                      <c:pt idx="21">
                        <c:v>柏原市</c:v>
                      </c:pt>
                      <c:pt idx="22">
                        <c:v>羽曳野市</c:v>
                      </c:pt>
                      <c:pt idx="23">
                        <c:v>門真市</c:v>
                      </c:pt>
                      <c:pt idx="24">
                        <c:v>摂津市</c:v>
                      </c:pt>
                      <c:pt idx="25">
                        <c:v>高石市</c:v>
                      </c:pt>
                      <c:pt idx="26">
                        <c:v>藤井寺市</c:v>
                      </c:pt>
                      <c:pt idx="27">
                        <c:v>東大阪市</c:v>
                      </c:pt>
                      <c:pt idx="28">
                        <c:v>泉南市</c:v>
                      </c:pt>
                      <c:pt idx="29">
                        <c:v>四條畷市</c:v>
                      </c:pt>
                      <c:pt idx="30">
                        <c:v>交野市</c:v>
                      </c:pt>
                      <c:pt idx="31">
                        <c:v>大阪狭山市</c:v>
                      </c:pt>
                      <c:pt idx="32">
                        <c:v>阪南市</c:v>
                      </c:pt>
                      <c:pt idx="33">
                        <c:v>島本町</c:v>
                      </c:pt>
                      <c:pt idx="34">
                        <c:v>豊能町</c:v>
                      </c:pt>
                      <c:pt idx="35">
                        <c:v>能勢町</c:v>
                      </c:pt>
                      <c:pt idx="36">
                        <c:v>忠岡町</c:v>
                      </c:pt>
                      <c:pt idx="37">
                        <c:v>熊取町</c:v>
                      </c:pt>
                      <c:pt idx="38">
                        <c:v>田尻町</c:v>
                      </c:pt>
                      <c:pt idx="39">
                        <c:v>岬町</c:v>
                      </c:pt>
                      <c:pt idx="40">
                        <c:v>太子町</c:v>
                      </c:pt>
                      <c:pt idx="41">
                        <c:v>河南町</c:v>
                      </c:pt>
                      <c:pt idx="42">
                        <c:v>千早赤阪村</c:v>
                      </c:pt>
                    </c:strCache>
                  </c:strRef>
                </c:cat>
                <c:val>
                  <c:numRef>
                    <c:extLst xmlns:c15="http://schemas.microsoft.com/office/drawing/2012/chart">
                      <c:ext xmlns:c15="http://schemas.microsoft.com/office/drawing/2012/chart" uri="{02D57815-91ED-43cb-92C2-25804820EDAC}">
                        <c15:formulaRef>
                          <c15:sqref>'別紙１（セルフプラン率）'!$D$9:$D$51</c15:sqref>
                        </c15:formulaRef>
                      </c:ext>
                    </c:extLst>
                    <c:numCache>
                      <c:formatCode>#,##0_ </c:formatCode>
                      <c:ptCount val="43"/>
                      <c:pt idx="0">
                        <c:v>23530</c:v>
                      </c:pt>
                      <c:pt idx="1">
                        <c:v>3941</c:v>
                      </c:pt>
                      <c:pt idx="2">
                        <c:v>779</c:v>
                      </c:pt>
                      <c:pt idx="3">
                        <c:v>2485</c:v>
                      </c:pt>
                      <c:pt idx="4">
                        <c:v>325</c:v>
                      </c:pt>
                      <c:pt idx="5">
                        <c:v>1878</c:v>
                      </c:pt>
                      <c:pt idx="6">
                        <c:v>334</c:v>
                      </c:pt>
                      <c:pt idx="7">
                        <c:v>1970</c:v>
                      </c:pt>
                      <c:pt idx="8">
                        <c:v>290</c:v>
                      </c:pt>
                      <c:pt idx="9">
                        <c:v>640</c:v>
                      </c:pt>
                      <c:pt idx="10">
                        <c:v>3229</c:v>
                      </c:pt>
                      <c:pt idx="11">
                        <c:v>1577</c:v>
                      </c:pt>
                      <c:pt idx="12">
                        <c:v>1107</c:v>
                      </c:pt>
                      <c:pt idx="13">
                        <c:v>315</c:v>
                      </c:pt>
                      <c:pt idx="14">
                        <c:v>630</c:v>
                      </c:pt>
                      <c:pt idx="15">
                        <c:v>1685</c:v>
                      </c:pt>
                      <c:pt idx="16">
                        <c:v>69</c:v>
                      </c:pt>
                      <c:pt idx="17">
                        <c:v>830</c:v>
                      </c:pt>
                      <c:pt idx="18">
                        <c:v>488</c:v>
                      </c:pt>
                      <c:pt idx="19">
                        <c:v>857</c:v>
                      </c:pt>
                      <c:pt idx="20">
                        <c:v>302</c:v>
                      </c:pt>
                      <c:pt idx="21">
                        <c:v>240</c:v>
                      </c:pt>
                      <c:pt idx="22">
                        <c:v>328</c:v>
                      </c:pt>
                      <c:pt idx="23">
                        <c:v>146</c:v>
                      </c:pt>
                      <c:pt idx="24">
                        <c:v>13</c:v>
                      </c:pt>
                      <c:pt idx="25">
                        <c:v>210</c:v>
                      </c:pt>
                      <c:pt idx="26">
                        <c:v>368</c:v>
                      </c:pt>
                      <c:pt idx="27">
                        <c:v>4136</c:v>
                      </c:pt>
                      <c:pt idx="28">
                        <c:v>217</c:v>
                      </c:pt>
                      <c:pt idx="29">
                        <c:v>296</c:v>
                      </c:pt>
                      <c:pt idx="30">
                        <c:v>339</c:v>
                      </c:pt>
                      <c:pt idx="31">
                        <c:v>2</c:v>
                      </c:pt>
                      <c:pt idx="32">
                        <c:v>99</c:v>
                      </c:pt>
                      <c:pt idx="33">
                        <c:v>192</c:v>
                      </c:pt>
                      <c:pt idx="34">
                        <c:v>14</c:v>
                      </c:pt>
                      <c:pt idx="35">
                        <c:v>20</c:v>
                      </c:pt>
                      <c:pt idx="36">
                        <c:v>46</c:v>
                      </c:pt>
                      <c:pt idx="37">
                        <c:v>103</c:v>
                      </c:pt>
                      <c:pt idx="38">
                        <c:v>28</c:v>
                      </c:pt>
                      <c:pt idx="39">
                        <c:v>31</c:v>
                      </c:pt>
                      <c:pt idx="40">
                        <c:v>72</c:v>
                      </c:pt>
                      <c:pt idx="41">
                        <c:v>91</c:v>
                      </c:pt>
                      <c:pt idx="42">
                        <c:v>22</c:v>
                      </c:pt>
                    </c:numCache>
                  </c:numRef>
                </c:val>
                <c:extLst xmlns:c15="http://schemas.microsoft.com/office/drawing/2012/chart">
                  <c:ext xmlns:c16="http://schemas.microsoft.com/office/drawing/2014/chart" uri="{C3380CC4-5D6E-409C-BE32-E72D297353CC}">
                    <c16:uniqueId val="{00000005-A10A-4115-8DEF-D392F64C4F6B}"/>
                  </c:ext>
                </c:extLst>
              </c15:ser>
            </c15:filteredBarSeries>
          </c:ext>
        </c:extLst>
      </c:barChart>
      <c:catAx>
        <c:axId val="1599415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99417632"/>
        <c:crosses val="autoZero"/>
        <c:auto val="1"/>
        <c:lblAlgn val="ctr"/>
        <c:lblOffset val="100"/>
        <c:noMultiLvlLbl val="0"/>
      </c:catAx>
      <c:valAx>
        <c:axId val="15994176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99415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spPr>
            <a:solidFill>
              <a:schemeClr val="accent6"/>
            </a:solidFill>
            <a:ln>
              <a:noFill/>
            </a:ln>
            <a:effectLst/>
          </c:spPr>
          <c:invertIfNegative val="0"/>
          <c:dLbls>
            <c:dLbl>
              <c:idx val="2"/>
              <c:layout>
                <c:manualLayout>
                  <c:x val="-2.7557701922008792E-3"/>
                  <c:y val="-1.859749618394392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7A6-4783-95A0-71ED3271D854}"/>
                </c:ext>
              </c:extLst>
            </c:dLbl>
            <c:dLbl>
              <c:idx val="6"/>
              <c:layout>
                <c:manualLayout>
                  <c:x val="0"/>
                  <c:y val="-1.62728091609508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7A6-4783-95A0-71ED3271D854}"/>
                </c:ext>
              </c:extLst>
            </c:dLbl>
            <c:dLbl>
              <c:idx val="28"/>
              <c:layout>
                <c:manualLayout>
                  <c:x val="0"/>
                  <c:y val="-2.32468702299298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7A6-4783-95A0-71ED3271D854}"/>
                </c:ext>
              </c:extLst>
            </c:dLbl>
            <c:dLbl>
              <c:idx val="35"/>
              <c:layout>
                <c:manualLayout>
                  <c:x val="-1.0104373978146076E-16"/>
                  <c:y val="-9.298748091971941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7A6-4783-95A0-71ED3271D85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'別紙１（セルフプラン率）'!$B$9:$B$51</c:f>
              <c:strCache>
                <c:ptCount val="43"/>
                <c:pt idx="0">
                  <c:v>大阪市</c:v>
                </c:pt>
                <c:pt idx="1">
                  <c:v>堺市</c:v>
                </c:pt>
                <c:pt idx="2">
                  <c:v>岸和田市</c:v>
                </c:pt>
                <c:pt idx="3">
                  <c:v>豊中市</c:v>
                </c:pt>
                <c:pt idx="4">
                  <c:v>池田市</c:v>
                </c:pt>
                <c:pt idx="5">
                  <c:v>吹田市</c:v>
                </c:pt>
                <c:pt idx="6">
                  <c:v>泉大津市</c:v>
                </c:pt>
                <c:pt idx="7">
                  <c:v>高槻市</c:v>
                </c:pt>
                <c:pt idx="8">
                  <c:v>貝塚市</c:v>
                </c:pt>
                <c:pt idx="9">
                  <c:v>守口市</c:v>
                </c:pt>
                <c:pt idx="10">
                  <c:v>枚方市</c:v>
                </c:pt>
                <c:pt idx="11">
                  <c:v>茨木市</c:v>
                </c:pt>
                <c:pt idx="12">
                  <c:v>八尾市</c:v>
                </c:pt>
                <c:pt idx="13">
                  <c:v>泉佐野市</c:v>
                </c:pt>
                <c:pt idx="14">
                  <c:v>富田林市</c:v>
                </c:pt>
                <c:pt idx="15">
                  <c:v>寝屋川市</c:v>
                </c:pt>
                <c:pt idx="16">
                  <c:v>河内長野市</c:v>
                </c:pt>
                <c:pt idx="17">
                  <c:v>松原市</c:v>
                </c:pt>
                <c:pt idx="18">
                  <c:v>大東市</c:v>
                </c:pt>
                <c:pt idx="19">
                  <c:v>和泉市</c:v>
                </c:pt>
                <c:pt idx="20">
                  <c:v>箕面市</c:v>
                </c:pt>
                <c:pt idx="21">
                  <c:v>柏原市</c:v>
                </c:pt>
                <c:pt idx="22">
                  <c:v>羽曳野市</c:v>
                </c:pt>
                <c:pt idx="23">
                  <c:v>門真市</c:v>
                </c:pt>
                <c:pt idx="24">
                  <c:v>摂津市</c:v>
                </c:pt>
                <c:pt idx="25">
                  <c:v>高石市</c:v>
                </c:pt>
                <c:pt idx="26">
                  <c:v>藤井寺市</c:v>
                </c:pt>
                <c:pt idx="27">
                  <c:v>東大阪市</c:v>
                </c:pt>
                <c:pt idx="28">
                  <c:v>泉南市</c:v>
                </c:pt>
                <c:pt idx="29">
                  <c:v>四條畷市</c:v>
                </c:pt>
                <c:pt idx="30">
                  <c:v>交野市</c:v>
                </c:pt>
                <c:pt idx="31">
                  <c:v>大阪狭山市</c:v>
                </c:pt>
                <c:pt idx="32">
                  <c:v>阪南市</c:v>
                </c:pt>
                <c:pt idx="33">
                  <c:v>島本町</c:v>
                </c:pt>
                <c:pt idx="34">
                  <c:v>豊能町</c:v>
                </c:pt>
                <c:pt idx="35">
                  <c:v>能勢町</c:v>
                </c:pt>
                <c:pt idx="36">
                  <c:v>忠岡町</c:v>
                </c:pt>
                <c:pt idx="37">
                  <c:v>熊取町</c:v>
                </c:pt>
                <c:pt idx="38">
                  <c:v>田尻町</c:v>
                </c:pt>
                <c:pt idx="39">
                  <c:v>岬町</c:v>
                </c:pt>
                <c:pt idx="40">
                  <c:v>太子町</c:v>
                </c:pt>
                <c:pt idx="41">
                  <c:v>河南町</c:v>
                </c:pt>
                <c:pt idx="42">
                  <c:v>千早赤阪村</c:v>
                </c:pt>
              </c:strCache>
            </c:strRef>
          </c:cat>
          <c:val>
            <c:numRef>
              <c:f>'別紙１（セルフプラン率）'!$H$9:$H$51</c:f>
              <c:numCache>
                <c:formatCode>0.0%</c:formatCode>
                <c:ptCount val="43"/>
                <c:pt idx="0">
                  <c:v>0.47518454895770462</c:v>
                </c:pt>
                <c:pt idx="1">
                  <c:v>0.56284029038112526</c:v>
                </c:pt>
                <c:pt idx="2">
                  <c:v>0.57797270955165692</c:v>
                </c:pt>
                <c:pt idx="3">
                  <c:v>0.88934426229508201</c:v>
                </c:pt>
                <c:pt idx="4">
                  <c:v>0.84048257372654156</c:v>
                </c:pt>
                <c:pt idx="5">
                  <c:v>0.37197898423817866</c:v>
                </c:pt>
                <c:pt idx="6">
                  <c:v>0.39170506912442399</c:v>
                </c:pt>
                <c:pt idx="7">
                  <c:v>0.68273409719478462</c:v>
                </c:pt>
                <c:pt idx="8">
                  <c:v>0.63979848866498745</c:v>
                </c:pt>
                <c:pt idx="9">
                  <c:v>0.45703839122486289</c:v>
                </c:pt>
                <c:pt idx="10">
                  <c:v>0.7149784482758621</c:v>
                </c:pt>
                <c:pt idx="11">
                  <c:v>0.86479003230272267</c:v>
                </c:pt>
                <c:pt idx="12">
                  <c:v>0.66860090264345584</c:v>
                </c:pt>
                <c:pt idx="13">
                  <c:v>0.30088495575221241</c:v>
                </c:pt>
                <c:pt idx="14">
                  <c:v>0.68136020151133503</c:v>
                </c:pt>
                <c:pt idx="15">
                  <c:v>0.7121338912133891</c:v>
                </c:pt>
                <c:pt idx="16">
                  <c:v>4.5248868778280547E-3</c:v>
                </c:pt>
                <c:pt idx="17">
                  <c:v>0.84561891515994436</c:v>
                </c:pt>
                <c:pt idx="18">
                  <c:v>0.18319719953325556</c:v>
                </c:pt>
                <c:pt idx="19">
                  <c:v>0.62372188139059304</c:v>
                </c:pt>
                <c:pt idx="20">
                  <c:v>0.85896346644010191</c:v>
                </c:pt>
                <c:pt idx="21">
                  <c:v>0.21311475409836064</c:v>
                </c:pt>
                <c:pt idx="22">
                  <c:v>0.61246200607902734</c:v>
                </c:pt>
                <c:pt idx="23">
                  <c:v>0.35258358662613981</c:v>
                </c:pt>
                <c:pt idx="24">
                  <c:v>0.25742574257425743</c:v>
                </c:pt>
                <c:pt idx="25">
                  <c:v>0.66666666666666663</c:v>
                </c:pt>
                <c:pt idx="26">
                  <c:v>0.69682151589242058</c:v>
                </c:pt>
                <c:pt idx="27">
                  <c:v>0</c:v>
                </c:pt>
                <c:pt idx="28">
                  <c:v>9.0293453724604959E-3</c:v>
                </c:pt>
                <c:pt idx="29">
                  <c:v>0.55974842767295596</c:v>
                </c:pt>
                <c:pt idx="30">
                  <c:v>0.86764705882352944</c:v>
                </c:pt>
                <c:pt idx="31">
                  <c:v>0</c:v>
                </c:pt>
                <c:pt idx="32">
                  <c:v>0.44280442804428044</c:v>
                </c:pt>
                <c:pt idx="33">
                  <c:v>0.90974729241877261</c:v>
                </c:pt>
                <c:pt idx="34">
                  <c:v>0</c:v>
                </c:pt>
                <c:pt idx="35">
                  <c:v>0.55555555555555558</c:v>
                </c:pt>
                <c:pt idx="36">
                  <c:v>0.53594771241830064</c:v>
                </c:pt>
                <c:pt idx="37">
                  <c:v>0.13942307692307693</c:v>
                </c:pt>
                <c:pt idx="38">
                  <c:v>1.2658227848101266E-2</c:v>
                </c:pt>
                <c:pt idx="39">
                  <c:v>0.40909090909090912</c:v>
                </c:pt>
                <c:pt idx="40">
                  <c:v>0.55833333333333335</c:v>
                </c:pt>
                <c:pt idx="41">
                  <c:v>0.40952380952380951</c:v>
                </c:pt>
                <c:pt idx="42">
                  <c:v>0.14893617021276595</c:v>
                </c:pt>
              </c:numCache>
            </c:numRef>
          </c:val>
          <c:extLst>
            <c:ext xmlns:c16="http://schemas.microsoft.com/office/drawing/2014/chart" uri="{C3380CC4-5D6E-409C-BE32-E72D297353CC}">
              <c16:uniqueId val="{00000000-07A6-4783-95A0-71ED3271D854}"/>
            </c:ext>
          </c:extLst>
        </c:ser>
        <c:dLbls>
          <c:dLblPos val="outEnd"/>
          <c:showLegendKey val="0"/>
          <c:showVal val="1"/>
          <c:showCatName val="0"/>
          <c:showSerName val="0"/>
          <c:showPercent val="0"/>
          <c:showBubbleSize val="0"/>
        </c:dLbls>
        <c:gapWidth val="219"/>
        <c:overlap val="-27"/>
        <c:axId val="1782570832"/>
        <c:axId val="1782573744"/>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'別紙１（セルフプラン率）'!$B$9:$B$51</c15:sqref>
                        </c15:formulaRef>
                      </c:ext>
                    </c:extLst>
                    <c:strCache>
                      <c:ptCount val="43"/>
                      <c:pt idx="0">
                        <c:v>大阪市</c:v>
                      </c:pt>
                      <c:pt idx="1">
                        <c:v>堺市</c:v>
                      </c:pt>
                      <c:pt idx="2">
                        <c:v>岸和田市</c:v>
                      </c:pt>
                      <c:pt idx="3">
                        <c:v>豊中市</c:v>
                      </c:pt>
                      <c:pt idx="4">
                        <c:v>池田市</c:v>
                      </c:pt>
                      <c:pt idx="5">
                        <c:v>吹田市</c:v>
                      </c:pt>
                      <c:pt idx="6">
                        <c:v>泉大津市</c:v>
                      </c:pt>
                      <c:pt idx="7">
                        <c:v>高槻市</c:v>
                      </c:pt>
                      <c:pt idx="8">
                        <c:v>貝塚市</c:v>
                      </c:pt>
                      <c:pt idx="9">
                        <c:v>守口市</c:v>
                      </c:pt>
                      <c:pt idx="10">
                        <c:v>枚方市</c:v>
                      </c:pt>
                      <c:pt idx="11">
                        <c:v>茨木市</c:v>
                      </c:pt>
                      <c:pt idx="12">
                        <c:v>八尾市</c:v>
                      </c:pt>
                      <c:pt idx="13">
                        <c:v>泉佐野市</c:v>
                      </c:pt>
                      <c:pt idx="14">
                        <c:v>富田林市</c:v>
                      </c:pt>
                      <c:pt idx="15">
                        <c:v>寝屋川市</c:v>
                      </c:pt>
                      <c:pt idx="16">
                        <c:v>河内長野市</c:v>
                      </c:pt>
                      <c:pt idx="17">
                        <c:v>松原市</c:v>
                      </c:pt>
                      <c:pt idx="18">
                        <c:v>大東市</c:v>
                      </c:pt>
                      <c:pt idx="19">
                        <c:v>和泉市</c:v>
                      </c:pt>
                      <c:pt idx="20">
                        <c:v>箕面市</c:v>
                      </c:pt>
                      <c:pt idx="21">
                        <c:v>柏原市</c:v>
                      </c:pt>
                      <c:pt idx="22">
                        <c:v>羽曳野市</c:v>
                      </c:pt>
                      <c:pt idx="23">
                        <c:v>門真市</c:v>
                      </c:pt>
                      <c:pt idx="24">
                        <c:v>摂津市</c:v>
                      </c:pt>
                      <c:pt idx="25">
                        <c:v>高石市</c:v>
                      </c:pt>
                      <c:pt idx="26">
                        <c:v>藤井寺市</c:v>
                      </c:pt>
                      <c:pt idx="27">
                        <c:v>東大阪市</c:v>
                      </c:pt>
                      <c:pt idx="28">
                        <c:v>泉南市</c:v>
                      </c:pt>
                      <c:pt idx="29">
                        <c:v>四條畷市</c:v>
                      </c:pt>
                      <c:pt idx="30">
                        <c:v>交野市</c:v>
                      </c:pt>
                      <c:pt idx="31">
                        <c:v>大阪狭山市</c:v>
                      </c:pt>
                      <c:pt idx="32">
                        <c:v>阪南市</c:v>
                      </c:pt>
                      <c:pt idx="33">
                        <c:v>島本町</c:v>
                      </c:pt>
                      <c:pt idx="34">
                        <c:v>豊能町</c:v>
                      </c:pt>
                      <c:pt idx="35">
                        <c:v>能勢町</c:v>
                      </c:pt>
                      <c:pt idx="36">
                        <c:v>忠岡町</c:v>
                      </c:pt>
                      <c:pt idx="37">
                        <c:v>熊取町</c:v>
                      </c:pt>
                      <c:pt idx="38">
                        <c:v>田尻町</c:v>
                      </c:pt>
                      <c:pt idx="39">
                        <c:v>岬町</c:v>
                      </c:pt>
                      <c:pt idx="40">
                        <c:v>太子町</c:v>
                      </c:pt>
                      <c:pt idx="41">
                        <c:v>河南町</c:v>
                      </c:pt>
                      <c:pt idx="42">
                        <c:v>千早赤阪村</c:v>
                      </c:pt>
                    </c:strCache>
                  </c:strRef>
                </c:cat>
                <c:val>
                  <c:numRef>
                    <c:extLst>
                      <c:ext uri="{02D57815-91ED-43cb-92C2-25804820EDAC}">
                        <c15:formulaRef>
                          <c15:sqref>'別紙１（セルフプラン率）'!$C$9:$C$51</c15:sqref>
                        </c15:formulaRef>
                      </c:ext>
                    </c:extLst>
                    <c:numCache>
                      <c:formatCode>#,##0_ </c:formatCode>
                      <c:ptCount val="43"/>
                      <c:pt idx="0">
                        <c:v>49911</c:v>
                      </c:pt>
                      <c:pt idx="1">
                        <c:v>11993</c:v>
                      </c:pt>
                      <c:pt idx="2">
                        <c:v>2788</c:v>
                      </c:pt>
                      <c:pt idx="3">
                        <c:v>4644</c:v>
                      </c:pt>
                      <c:pt idx="4">
                        <c:v>971</c:v>
                      </c:pt>
                      <c:pt idx="5">
                        <c:v>3763</c:v>
                      </c:pt>
                      <c:pt idx="6">
                        <c:v>987</c:v>
                      </c:pt>
                      <c:pt idx="7">
                        <c:v>3581</c:v>
                      </c:pt>
                      <c:pt idx="8">
                        <c:v>934</c:v>
                      </c:pt>
                      <c:pt idx="9">
                        <c:v>1988</c:v>
                      </c:pt>
                      <c:pt idx="10">
                        <c:v>3975</c:v>
                      </c:pt>
                      <c:pt idx="11">
                        <c:v>2644</c:v>
                      </c:pt>
                      <c:pt idx="12">
                        <c:v>3368</c:v>
                      </c:pt>
                      <c:pt idx="13">
                        <c:v>1353</c:v>
                      </c:pt>
                      <c:pt idx="14">
                        <c:v>1400</c:v>
                      </c:pt>
                      <c:pt idx="15">
                        <c:v>3078</c:v>
                      </c:pt>
                      <c:pt idx="16">
                        <c:v>1079</c:v>
                      </c:pt>
                      <c:pt idx="17">
                        <c:v>1394</c:v>
                      </c:pt>
                      <c:pt idx="18">
                        <c:v>1378</c:v>
                      </c:pt>
                      <c:pt idx="19">
                        <c:v>2217</c:v>
                      </c:pt>
                      <c:pt idx="20">
                        <c:v>1155</c:v>
                      </c:pt>
                      <c:pt idx="21">
                        <c:v>722</c:v>
                      </c:pt>
                      <c:pt idx="22">
                        <c:v>1175</c:v>
                      </c:pt>
                      <c:pt idx="23">
                        <c:v>1470</c:v>
                      </c:pt>
                      <c:pt idx="24">
                        <c:v>775</c:v>
                      </c:pt>
                      <c:pt idx="25">
                        <c:v>710</c:v>
                      </c:pt>
                      <c:pt idx="26">
                        <c:v>717</c:v>
                      </c:pt>
                      <c:pt idx="27">
                        <c:v>7155</c:v>
                      </c:pt>
                      <c:pt idx="28">
                        <c:v>799</c:v>
                      </c:pt>
                      <c:pt idx="29">
                        <c:v>662</c:v>
                      </c:pt>
                      <c:pt idx="30">
                        <c:v>840</c:v>
                      </c:pt>
                      <c:pt idx="31">
                        <c:v>498</c:v>
                      </c:pt>
                      <c:pt idx="32">
                        <c:v>578</c:v>
                      </c:pt>
                      <c:pt idx="33">
                        <c:v>328</c:v>
                      </c:pt>
                      <c:pt idx="34">
                        <c:v>127</c:v>
                      </c:pt>
                      <c:pt idx="35">
                        <c:v>113</c:v>
                      </c:pt>
                      <c:pt idx="36">
                        <c:v>267</c:v>
                      </c:pt>
                      <c:pt idx="37">
                        <c:v>399</c:v>
                      </c:pt>
                      <c:pt idx="38">
                        <c:v>102</c:v>
                      </c:pt>
                      <c:pt idx="39">
                        <c:v>198</c:v>
                      </c:pt>
                      <c:pt idx="40">
                        <c:v>139</c:v>
                      </c:pt>
                      <c:pt idx="41">
                        <c:v>197</c:v>
                      </c:pt>
                      <c:pt idx="42">
                        <c:v>45</c:v>
                      </c:pt>
                    </c:numCache>
                  </c:numRef>
                </c:val>
                <c:extLst>
                  <c:ext xmlns:c16="http://schemas.microsoft.com/office/drawing/2014/chart" uri="{C3380CC4-5D6E-409C-BE32-E72D297353CC}">
                    <c16:uniqueId val="{00000001-07A6-4783-95A0-71ED3271D854}"/>
                  </c:ext>
                </c:extLst>
              </c15:ser>
            </c15:filteredBarSeries>
            <c15:filteredBarSeries>
              <c15: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'別紙１（セルフプラン率）'!$B$9:$B$51</c15:sqref>
                        </c15:formulaRef>
                      </c:ext>
                    </c:extLst>
                    <c:strCache>
                      <c:ptCount val="43"/>
                      <c:pt idx="0">
                        <c:v>大阪市</c:v>
                      </c:pt>
                      <c:pt idx="1">
                        <c:v>堺市</c:v>
                      </c:pt>
                      <c:pt idx="2">
                        <c:v>岸和田市</c:v>
                      </c:pt>
                      <c:pt idx="3">
                        <c:v>豊中市</c:v>
                      </c:pt>
                      <c:pt idx="4">
                        <c:v>池田市</c:v>
                      </c:pt>
                      <c:pt idx="5">
                        <c:v>吹田市</c:v>
                      </c:pt>
                      <c:pt idx="6">
                        <c:v>泉大津市</c:v>
                      </c:pt>
                      <c:pt idx="7">
                        <c:v>高槻市</c:v>
                      </c:pt>
                      <c:pt idx="8">
                        <c:v>貝塚市</c:v>
                      </c:pt>
                      <c:pt idx="9">
                        <c:v>守口市</c:v>
                      </c:pt>
                      <c:pt idx="10">
                        <c:v>枚方市</c:v>
                      </c:pt>
                      <c:pt idx="11">
                        <c:v>茨木市</c:v>
                      </c:pt>
                      <c:pt idx="12">
                        <c:v>八尾市</c:v>
                      </c:pt>
                      <c:pt idx="13">
                        <c:v>泉佐野市</c:v>
                      </c:pt>
                      <c:pt idx="14">
                        <c:v>富田林市</c:v>
                      </c:pt>
                      <c:pt idx="15">
                        <c:v>寝屋川市</c:v>
                      </c:pt>
                      <c:pt idx="16">
                        <c:v>河内長野市</c:v>
                      </c:pt>
                      <c:pt idx="17">
                        <c:v>松原市</c:v>
                      </c:pt>
                      <c:pt idx="18">
                        <c:v>大東市</c:v>
                      </c:pt>
                      <c:pt idx="19">
                        <c:v>和泉市</c:v>
                      </c:pt>
                      <c:pt idx="20">
                        <c:v>箕面市</c:v>
                      </c:pt>
                      <c:pt idx="21">
                        <c:v>柏原市</c:v>
                      </c:pt>
                      <c:pt idx="22">
                        <c:v>羽曳野市</c:v>
                      </c:pt>
                      <c:pt idx="23">
                        <c:v>門真市</c:v>
                      </c:pt>
                      <c:pt idx="24">
                        <c:v>摂津市</c:v>
                      </c:pt>
                      <c:pt idx="25">
                        <c:v>高石市</c:v>
                      </c:pt>
                      <c:pt idx="26">
                        <c:v>藤井寺市</c:v>
                      </c:pt>
                      <c:pt idx="27">
                        <c:v>東大阪市</c:v>
                      </c:pt>
                      <c:pt idx="28">
                        <c:v>泉南市</c:v>
                      </c:pt>
                      <c:pt idx="29">
                        <c:v>四條畷市</c:v>
                      </c:pt>
                      <c:pt idx="30">
                        <c:v>交野市</c:v>
                      </c:pt>
                      <c:pt idx="31">
                        <c:v>大阪狭山市</c:v>
                      </c:pt>
                      <c:pt idx="32">
                        <c:v>阪南市</c:v>
                      </c:pt>
                      <c:pt idx="33">
                        <c:v>島本町</c:v>
                      </c:pt>
                      <c:pt idx="34">
                        <c:v>豊能町</c:v>
                      </c:pt>
                      <c:pt idx="35">
                        <c:v>能勢町</c:v>
                      </c:pt>
                      <c:pt idx="36">
                        <c:v>忠岡町</c:v>
                      </c:pt>
                      <c:pt idx="37">
                        <c:v>熊取町</c:v>
                      </c:pt>
                      <c:pt idx="38">
                        <c:v>田尻町</c:v>
                      </c:pt>
                      <c:pt idx="39">
                        <c:v>岬町</c:v>
                      </c:pt>
                      <c:pt idx="40">
                        <c:v>太子町</c:v>
                      </c:pt>
                      <c:pt idx="41">
                        <c:v>河南町</c:v>
                      </c:pt>
                      <c:pt idx="42">
                        <c:v>千早赤阪村</c:v>
                      </c:pt>
                    </c:strCache>
                  </c:strRef>
                </c:cat>
                <c:val>
                  <c:numRef>
                    <c:extLst xmlns:c15="http://schemas.microsoft.com/office/drawing/2012/chart">
                      <c:ext xmlns:c15="http://schemas.microsoft.com/office/drawing/2012/chart" uri="{02D57815-91ED-43cb-92C2-25804820EDAC}">
                        <c15:formulaRef>
                          <c15:sqref>'別紙１（セルフプラン率）'!$D$9:$D$51</c15:sqref>
                        </c15:formulaRef>
                      </c:ext>
                    </c:extLst>
                    <c:numCache>
                      <c:formatCode>#,##0_ </c:formatCode>
                      <c:ptCount val="43"/>
                      <c:pt idx="0">
                        <c:v>23530</c:v>
                      </c:pt>
                      <c:pt idx="1">
                        <c:v>3941</c:v>
                      </c:pt>
                      <c:pt idx="2">
                        <c:v>779</c:v>
                      </c:pt>
                      <c:pt idx="3">
                        <c:v>2485</c:v>
                      </c:pt>
                      <c:pt idx="4">
                        <c:v>325</c:v>
                      </c:pt>
                      <c:pt idx="5">
                        <c:v>1878</c:v>
                      </c:pt>
                      <c:pt idx="6">
                        <c:v>334</c:v>
                      </c:pt>
                      <c:pt idx="7">
                        <c:v>1970</c:v>
                      </c:pt>
                      <c:pt idx="8">
                        <c:v>290</c:v>
                      </c:pt>
                      <c:pt idx="9">
                        <c:v>640</c:v>
                      </c:pt>
                      <c:pt idx="10">
                        <c:v>3229</c:v>
                      </c:pt>
                      <c:pt idx="11">
                        <c:v>1577</c:v>
                      </c:pt>
                      <c:pt idx="12">
                        <c:v>1107</c:v>
                      </c:pt>
                      <c:pt idx="13">
                        <c:v>315</c:v>
                      </c:pt>
                      <c:pt idx="14">
                        <c:v>630</c:v>
                      </c:pt>
                      <c:pt idx="15">
                        <c:v>1685</c:v>
                      </c:pt>
                      <c:pt idx="16">
                        <c:v>69</c:v>
                      </c:pt>
                      <c:pt idx="17">
                        <c:v>830</c:v>
                      </c:pt>
                      <c:pt idx="18">
                        <c:v>488</c:v>
                      </c:pt>
                      <c:pt idx="19">
                        <c:v>857</c:v>
                      </c:pt>
                      <c:pt idx="20">
                        <c:v>302</c:v>
                      </c:pt>
                      <c:pt idx="21">
                        <c:v>240</c:v>
                      </c:pt>
                      <c:pt idx="22">
                        <c:v>328</c:v>
                      </c:pt>
                      <c:pt idx="23">
                        <c:v>146</c:v>
                      </c:pt>
                      <c:pt idx="24">
                        <c:v>13</c:v>
                      </c:pt>
                      <c:pt idx="25">
                        <c:v>210</c:v>
                      </c:pt>
                      <c:pt idx="26">
                        <c:v>368</c:v>
                      </c:pt>
                      <c:pt idx="27">
                        <c:v>4136</c:v>
                      </c:pt>
                      <c:pt idx="28">
                        <c:v>217</c:v>
                      </c:pt>
                      <c:pt idx="29">
                        <c:v>296</c:v>
                      </c:pt>
                      <c:pt idx="30">
                        <c:v>339</c:v>
                      </c:pt>
                      <c:pt idx="31">
                        <c:v>2</c:v>
                      </c:pt>
                      <c:pt idx="32">
                        <c:v>99</c:v>
                      </c:pt>
                      <c:pt idx="33">
                        <c:v>192</c:v>
                      </c:pt>
                      <c:pt idx="34">
                        <c:v>14</c:v>
                      </c:pt>
                      <c:pt idx="35">
                        <c:v>20</c:v>
                      </c:pt>
                      <c:pt idx="36">
                        <c:v>46</c:v>
                      </c:pt>
                      <c:pt idx="37">
                        <c:v>103</c:v>
                      </c:pt>
                      <c:pt idx="38">
                        <c:v>28</c:v>
                      </c:pt>
                      <c:pt idx="39">
                        <c:v>31</c:v>
                      </c:pt>
                      <c:pt idx="40">
                        <c:v>72</c:v>
                      </c:pt>
                      <c:pt idx="41">
                        <c:v>91</c:v>
                      </c:pt>
                      <c:pt idx="42">
                        <c:v>22</c:v>
                      </c:pt>
                    </c:numCache>
                  </c:numRef>
                </c:val>
                <c:extLst xmlns:c15="http://schemas.microsoft.com/office/drawing/2012/chart">
                  <c:ext xmlns:c16="http://schemas.microsoft.com/office/drawing/2014/chart" uri="{C3380CC4-5D6E-409C-BE32-E72D297353CC}">
                    <c16:uniqueId val="{00000002-07A6-4783-95A0-71ED3271D854}"/>
                  </c:ext>
                </c:extLst>
              </c15:ser>
            </c15:filteredBarSeries>
            <c15:filteredBarSeries>
              <c15:ser>
                <c:idx val="2"/>
                <c:order val="2"/>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'別紙１（セルフプラン率）'!$B$9:$B$51</c15:sqref>
                        </c15:formulaRef>
                      </c:ext>
                    </c:extLst>
                    <c:strCache>
                      <c:ptCount val="43"/>
                      <c:pt idx="0">
                        <c:v>大阪市</c:v>
                      </c:pt>
                      <c:pt idx="1">
                        <c:v>堺市</c:v>
                      </c:pt>
                      <c:pt idx="2">
                        <c:v>岸和田市</c:v>
                      </c:pt>
                      <c:pt idx="3">
                        <c:v>豊中市</c:v>
                      </c:pt>
                      <c:pt idx="4">
                        <c:v>池田市</c:v>
                      </c:pt>
                      <c:pt idx="5">
                        <c:v>吹田市</c:v>
                      </c:pt>
                      <c:pt idx="6">
                        <c:v>泉大津市</c:v>
                      </c:pt>
                      <c:pt idx="7">
                        <c:v>高槻市</c:v>
                      </c:pt>
                      <c:pt idx="8">
                        <c:v>貝塚市</c:v>
                      </c:pt>
                      <c:pt idx="9">
                        <c:v>守口市</c:v>
                      </c:pt>
                      <c:pt idx="10">
                        <c:v>枚方市</c:v>
                      </c:pt>
                      <c:pt idx="11">
                        <c:v>茨木市</c:v>
                      </c:pt>
                      <c:pt idx="12">
                        <c:v>八尾市</c:v>
                      </c:pt>
                      <c:pt idx="13">
                        <c:v>泉佐野市</c:v>
                      </c:pt>
                      <c:pt idx="14">
                        <c:v>富田林市</c:v>
                      </c:pt>
                      <c:pt idx="15">
                        <c:v>寝屋川市</c:v>
                      </c:pt>
                      <c:pt idx="16">
                        <c:v>河内長野市</c:v>
                      </c:pt>
                      <c:pt idx="17">
                        <c:v>松原市</c:v>
                      </c:pt>
                      <c:pt idx="18">
                        <c:v>大東市</c:v>
                      </c:pt>
                      <c:pt idx="19">
                        <c:v>和泉市</c:v>
                      </c:pt>
                      <c:pt idx="20">
                        <c:v>箕面市</c:v>
                      </c:pt>
                      <c:pt idx="21">
                        <c:v>柏原市</c:v>
                      </c:pt>
                      <c:pt idx="22">
                        <c:v>羽曳野市</c:v>
                      </c:pt>
                      <c:pt idx="23">
                        <c:v>門真市</c:v>
                      </c:pt>
                      <c:pt idx="24">
                        <c:v>摂津市</c:v>
                      </c:pt>
                      <c:pt idx="25">
                        <c:v>高石市</c:v>
                      </c:pt>
                      <c:pt idx="26">
                        <c:v>藤井寺市</c:v>
                      </c:pt>
                      <c:pt idx="27">
                        <c:v>東大阪市</c:v>
                      </c:pt>
                      <c:pt idx="28">
                        <c:v>泉南市</c:v>
                      </c:pt>
                      <c:pt idx="29">
                        <c:v>四條畷市</c:v>
                      </c:pt>
                      <c:pt idx="30">
                        <c:v>交野市</c:v>
                      </c:pt>
                      <c:pt idx="31">
                        <c:v>大阪狭山市</c:v>
                      </c:pt>
                      <c:pt idx="32">
                        <c:v>阪南市</c:v>
                      </c:pt>
                      <c:pt idx="33">
                        <c:v>島本町</c:v>
                      </c:pt>
                      <c:pt idx="34">
                        <c:v>豊能町</c:v>
                      </c:pt>
                      <c:pt idx="35">
                        <c:v>能勢町</c:v>
                      </c:pt>
                      <c:pt idx="36">
                        <c:v>忠岡町</c:v>
                      </c:pt>
                      <c:pt idx="37">
                        <c:v>熊取町</c:v>
                      </c:pt>
                      <c:pt idx="38">
                        <c:v>田尻町</c:v>
                      </c:pt>
                      <c:pt idx="39">
                        <c:v>岬町</c:v>
                      </c:pt>
                      <c:pt idx="40">
                        <c:v>太子町</c:v>
                      </c:pt>
                      <c:pt idx="41">
                        <c:v>河南町</c:v>
                      </c:pt>
                      <c:pt idx="42">
                        <c:v>千早赤阪村</c:v>
                      </c:pt>
                    </c:strCache>
                  </c:strRef>
                </c:cat>
                <c:val>
                  <c:numRef>
                    <c:extLst xmlns:c15="http://schemas.microsoft.com/office/drawing/2012/chart">
                      <c:ext xmlns:c15="http://schemas.microsoft.com/office/drawing/2012/chart" uri="{02D57815-91ED-43cb-92C2-25804820EDAC}">
                        <c15:formulaRef>
                          <c15:sqref>'別紙１（セルフプラン率）'!$E$9:$E$51</c15:sqref>
                        </c15:formulaRef>
                      </c:ext>
                    </c:extLst>
                    <c:numCache>
                      <c:formatCode>0.0%</c:formatCode>
                      <c:ptCount val="43"/>
                      <c:pt idx="0">
                        <c:v>0.47143916170783995</c:v>
                      </c:pt>
                      <c:pt idx="1">
                        <c:v>0.32860835487367629</c:v>
                      </c:pt>
                      <c:pt idx="2">
                        <c:v>0.27941176470588236</c:v>
                      </c:pt>
                      <c:pt idx="3">
                        <c:v>0.53509905254091306</c:v>
                      </c:pt>
                      <c:pt idx="4">
                        <c:v>0.33470648815653964</c:v>
                      </c:pt>
                      <c:pt idx="5">
                        <c:v>0.49906989104437949</c:v>
                      </c:pt>
                      <c:pt idx="6">
                        <c:v>0.33839918946301922</c:v>
                      </c:pt>
                      <c:pt idx="7">
                        <c:v>0.55012566322256351</c:v>
                      </c:pt>
                      <c:pt idx="8">
                        <c:v>0.31049250535331907</c:v>
                      </c:pt>
                      <c:pt idx="9">
                        <c:v>0.32193158953722334</c:v>
                      </c:pt>
                      <c:pt idx="10">
                        <c:v>0.81232704402515721</c:v>
                      </c:pt>
                      <c:pt idx="11">
                        <c:v>0.59644478063540096</c:v>
                      </c:pt>
                      <c:pt idx="12">
                        <c:v>0.32868171021377673</c:v>
                      </c:pt>
                      <c:pt idx="13">
                        <c:v>0.2328159645232816</c:v>
                      </c:pt>
                      <c:pt idx="14">
                        <c:v>0.45</c:v>
                      </c:pt>
                      <c:pt idx="15">
                        <c:v>0.54743339831059135</c:v>
                      </c:pt>
                      <c:pt idx="16">
                        <c:v>6.39481000926784E-2</c:v>
                      </c:pt>
                      <c:pt idx="17">
                        <c:v>0.59540889526542329</c:v>
                      </c:pt>
                      <c:pt idx="18">
                        <c:v>0.35413642960812775</c:v>
                      </c:pt>
                      <c:pt idx="19">
                        <c:v>0.38655841226883175</c:v>
                      </c:pt>
                      <c:pt idx="20">
                        <c:v>0.26100000000000001</c:v>
                      </c:pt>
                      <c:pt idx="21">
                        <c:v>0.33240997229916897</c:v>
                      </c:pt>
                      <c:pt idx="22">
                        <c:v>0.27914893617021275</c:v>
                      </c:pt>
                      <c:pt idx="23">
                        <c:v>9.9319727891156465E-2</c:v>
                      </c:pt>
                      <c:pt idx="24">
                        <c:v>1.6774193548387096E-2</c:v>
                      </c:pt>
                      <c:pt idx="25">
                        <c:v>0.29577464788732394</c:v>
                      </c:pt>
                      <c:pt idx="26">
                        <c:v>0.51324965132496514</c:v>
                      </c:pt>
                      <c:pt idx="27">
                        <c:v>0.5780573025856045</c:v>
                      </c:pt>
                      <c:pt idx="28">
                        <c:v>0.2715894868585732</c:v>
                      </c:pt>
                      <c:pt idx="29">
                        <c:v>0.44712990936555891</c:v>
                      </c:pt>
                      <c:pt idx="30">
                        <c:v>0.40357142857142858</c:v>
                      </c:pt>
                      <c:pt idx="31">
                        <c:v>4.0160642570281121E-3</c:v>
                      </c:pt>
                      <c:pt idx="32">
                        <c:v>0.17128027681660898</c:v>
                      </c:pt>
                      <c:pt idx="33">
                        <c:v>0.58536585365853655</c:v>
                      </c:pt>
                      <c:pt idx="34">
                        <c:v>0.11023622047244094</c:v>
                      </c:pt>
                      <c:pt idx="35">
                        <c:v>0.17699115044247787</c:v>
                      </c:pt>
                      <c:pt idx="36">
                        <c:v>0.17228464419475656</c:v>
                      </c:pt>
                      <c:pt idx="37">
                        <c:v>0.25814536340852129</c:v>
                      </c:pt>
                      <c:pt idx="38">
                        <c:v>0.27450980392156865</c:v>
                      </c:pt>
                      <c:pt idx="39">
                        <c:v>0.15656565656565657</c:v>
                      </c:pt>
                      <c:pt idx="40">
                        <c:v>0.51798561151079137</c:v>
                      </c:pt>
                      <c:pt idx="41">
                        <c:v>0.46192893401015228</c:v>
                      </c:pt>
                      <c:pt idx="42">
                        <c:v>0.48888888888888887</c:v>
                      </c:pt>
                    </c:numCache>
                  </c:numRef>
                </c:val>
                <c:extLst xmlns:c15="http://schemas.microsoft.com/office/drawing/2012/chart">
                  <c:ext xmlns:c16="http://schemas.microsoft.com/office/drawing/2014/chart" uri="{C3380CC4-5D6E-409C-BE32-E72D297353CC}">
                    <c16:uniqueId val="{00000003-07A6-4783-95A0-71ED3271D854}"/>
                  </c:ext>
                </c:extLst>
              </c15:ser>
            </c15:filteredBarSeries>
            <c15:filteredBarSeries>
              <c15: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'別紙１（セルフプラン率）'!$B$9:$B$51</c15:sqref>
                        </c15:formulaRef>
                      </c:ext>
                    </c:extLst>
                    <c:strCache>
                      <c:ptCount val="43"/>
                      <c:pt idx="0">
                        <c:v>大阪市</c:v>
                      </c:pt>
                      <c:pt idx="1">
                        <c:v>堺市</c:v>
                      </c:pt>
                      <c:pt idx="2">
                        <c:v>岸和田市</c:v>
                      </c:pt>
                      <c:pt idx="3">
                        <c:v>豊中市</c:v>
                      </c:pt>
                      <c:pt idx="4">
                        <c:v>池田市</c:v>
                      </c:pt>
                      <c:pt idx="5">
                        <c:v>吹田市</c:v>
                      </c:pt>
                      <c:pt idx="6">
                        <c:v>泉大津市</c:v>
                      </c:pt>
                      <c:pt idx="7">
                        <c:v>高槻市</c:v>
                      </c:pt>
                      <c:pt idx="8">
                        <c:v>貝塚市</c:v>
                      </c:pt>
                      <c:pt idx="9">
                        <c:v>守口市</c:v>
                      </c:pt>
                      <c:pt idx="10">
                        <c:v>枚方市</c:v>
                      </c:pt>
                      <c:pt idx="11">
                        <c:v>茨木市</c:v>
                      </c:pt>
                      <c:pt idx="12">
                        <c:v>八尾市</c:v>
                      </c:pt>
                      <c:pt idx="13">
                        <c:v>泉佐野市</c:v>
                      </c:pt>
                      <c:pt idx="14">
                        <c:v>富田林市</c:v>
                      </c:pt>
                      <c:pt idx="15">
                        <c:v>寝屋川市</c:v>
                      </c:pt>
                      <c:pt idx="16">
                        <c:v>河内長野市</c:v>
                      </c:pt>
                      <c:pt idx="17">
                        <c:v>松原市</c:v>
                      </c:pt>
                      <c:pt idx="18">
                        <c:v>大東市</c:v>
                      </c:pt>
                      <c:pt idx="19">
                        <c:v>和泉市</c:v>
                      </c:pt>
                      <c:pt idx="20">
                        <c:v>箕面市</c:v>
                      </c:pt>
                      <c:pt idx="21">
                        <c:v>柏原市</c:v>
                      </c:pt>
                      <c:pt idx="22">
                        <c:v>羽曳野市</c:v>
                      </c:pt>
                      <c:pt idx="23">
                        <c:v>門真市</c:v>
                      </c:pt>
                      <c:pt idx="24">
                        <c:v>摂津市</c:v>
                      </c:pt>
                      <c:pt idx="25">
                        <c:v>高石市</c:v>
                      </c:pt>
                      <c:pt idx="26">
                        <c:v>藤井寺市</c:v>
                      </c:pt>
                      <c:pt idx="27">
                        <c:v>東大阪市</c:v>
                      </c:pt>
                      <c:pt idx="28">
                        <c:v>泉南市</c:v>
                      </c:pt>
                      <c:pt idx="29">
                        <c:v>四條畷市</c:v>
                      </c:pt>
                      <c:pt idx="30">
                        <c:v>交野市</c:v>
                      </c:pt>
                      <c:pt idx="31">
                        <c:v>大阪狭山市</c:v>
                      </c:pt>
                      <c:pt idx="32">
                        <c:v>阪南市</c:v>
                      </c:pt>
                      <c:pt idx="33">
                        <c:v>島本町</c:v>
                      </c:pt>
                      <c:pt idx="34">
                        <c:v>豊能町</c:v>
                      </c:pt>
                      <c:pt idx="35">
                        <c:v>能勢町</c:v>
                      </c:pt>
                      <c:pt idx="36">
                        <c:v>忠岡町</c:v>
                      </c:pt>
                      <c:pt idx="37">
                        <c:v>熊取町</c:v>
                      </c:pt>
                      <c:pt idx="38">
                        <c:v>田尻町</c:v>
                      </c:pt>
                      <c:pt idx="39">
                        <c:v>岬町</c:v>
                      </c:pt>
                      <c:pt idx="40">
                        <c:v>太子町</c:v>
                      </c:pt>
                      <c:pt idx="41">
                        <c:v>河南町</c:v>
                      </c:pt>
                      <c:pt idx="42">
                        <c:v>千早赤阪村</c:v>
                      </c:pt>
                    </c:strCache>
                  </c:strRef>
                </c:cat>
                <c:val>
                  <c:numRef>
                    <c:extLst xmlns:c15="http://schemas.microsoft.com/office/drawing/2012/chart">
                      <c:ext xmlns:c15="http://schemas.microsoft.com/office/drawing/2012/chart" uri="{02D57815-91ED-43cb-92C2-25804820EDAC}">
                        <c15:formulaRef>
                          <c15:sqref>'別紙１（セルフプラン率）'!$F$9:$F$51</c15:sqref>
                        </c15:formulaRef>
                      </c:ext>
                    </c:extLst>
                    <c:numCache>
                      <c:formatCode>#,##0_ </c:formatCode>
                      <c:ptCount val="43"/>
                      <c:pt idx="0">
                        <c:v>21539</c:v>
                      </c:pt>
                      <c:pt idx="1">
                        <c:v>4408</c:v>
                      </c:pt>
                      <c:pt idx="2">
                        <c:v>1026</c:v>
                      </c:pt>
                      <c:pt idx="3">
                        <c:v>2684</c:v>
                      </c:pt>
                      <c:pt idx="4">
                        <c:v>746</c:v>
                      </c:pt>
                      <c:pt idx="5">
                        <c:v>2855</c:v>
                      </c:pt>
                      <c:pt idx="6">
                        <c:v>434</c:v>
                      </c:pt>
                      <c:pt idx="7">
                        <c:v>2531</c:v>
                      </c:pt>
                      <c:pt idx="8">
                        <c:v>397</c:v>
                      </c:pt>
                      <c:pt idx="9">
                        <c:v>1094</c:v>
                      </c:pt>
                      <c:pt idx="10">
                        <c:v>1856</c:v>
                      </c:pt>
                      <c:pt idx="11">
                        <c:v>2167</c:v>
                      </c:pt>
                      <c:pt idx="12">
                        <c:v>1551</c:v>
                      </c:pt>
                      <c:pt idx="13">
                        <c:v>452</c:v>
                      </c:pt>
                      <c:pt idx="14">
                        <c:v>794</c:v>
                      </c:pt>
                      <c:pt idx="15">
                        <c:v>1195</c:v>
                      </c:pt>
                      <c:pt idx="16">
                        <c:v>663</c:v>
                      </c:pt>
                      <c:pt idx="17">
                        <c:v>719</c:v>
                      </c:pt>
                      <c:pt idx="18">
                        <c:v>857</c:v>
                      </c:pt>
                      <c:pt idx="19">
                        <c:v>978</c:v>
                      </c:pt>
                      <c:pt idx="20">
                        <c:v>1177</c:v>
                      </c:pt>
                      <c:pt idx="21">
                        <c:v>305</c:v>
                      </c:pt>
                      <c:pt idx="22">
                        <c:v>658</c:v>
                      </c:pt>
                      <c:pt idx="23">
                        <c:v>658</c:v>
                      </c:pt>
                      <c:pt idx="24">
                        <c:v>606</c:v>
                      </c:pt>
                      <c:pt idx="25">
                        <c:v>288</c:v>
                      </c:pt>
                      <c:pt idx="26">
                        <c:v>409</c:v>
                      </c:pt>
                      <c:pt idx="27">
                        <c:v>2245</c:v>
                      </c:pt>
                      <c:pt idx="28">
                        <c:v>443</c:v>
                      </c:pt>
                      <c:pt idx="29">
                        <c:v>477</c:v>
                      </c:pt>
                      <c:pt idx="30">
                        <c:v>476</c:v>
                      </c:pt>
                      <c:pt idx="31">
                        <c:v>422</c:v>
                      </c:pt>
                      <c:pt idx="32">
                        <c:v>271</c:v>
                      </c:pt>
                      <c:pt idx="33">
                        <c:v>277</c:v>
                      </c:pt>
                      <c:pt idx="34">
                        <c:v>47</c:v>
                      </c:pt>
                      <c:pt idx="35">
                        <c:v>27</c:v>
                      </c:pt>
                      <c:pt idx="36">
                        <c:v>153</c:v>
                      </c:pt>
                      <c:pt idx="37">
                        <c:v>208</c:v>
                      </c:pt>
                      <c:pt idx="38">
                        <c:v>79</c:v>
                      </c:pt>
                      <c:pt idx="39">
                        <c:v>66</c:v>
                      </c:pt>
                      <c:pt idx="40">
                        <c:v>120</c:v>
                      </c:pt>
                      <c:pt idx="41">
                        <c:v>105</c:v>
                      </c:pt>
                      <c:pt idx="42">
                        <c:v>47</c:v>
                      </c:pt>
                    </c:numCache>
                  </c:numRef>
                </c:val>
                <c:extLst xmlns:c15="http://schemas.microsoft.com/office/drawing/2012/chart">
                  <c:ext xmlns:c16="http://schemas.microsoft.com/office/drawing/2014/chart" uri="{C3380CC4-5D6E-409C-BE32-E72D297353CC}">
                    <c16:uniqueId val="{00000004-07A6-4783-95A0-71ED3271D854}"/>
                  </c:ext>
                </c:extLst>
              </c15:ser>
            </c15:filteredBarSeries>
            <c15:filteredBarSeries>
              <c15:ser>
                <c:idx val="4"/>
                <c:order val="4"/>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'別紙１（セルフプラン率）'!$B$9:$B$51</c15:sqref>
                        </c15:formulaRef>
                      </c:ext>
                    </c:extLst>
                    <c:strCache>
                      <c:ptCount val="43"/>
                      <c:pt idx="0">
                        <c:v>大阪市</c:v>
                      </c:pt>
                      <c:pt idx="1">
                        <c:v>堺市</c:v>
                      </c:pt>
                      <c:pt idx="2">
                        <c:v>岸和田市</c:v>
                      </c:pt>
                      <c:pt idx="3">
                        <c:v>豊中市</c:v>
                      </c:pt>
                      <c:pt idx="4">
                        <c:v>池田市</c:v>
                      </c:pt>
                      <c:pt idx="5">
                        <c:v>吹田市</c:v>
                      </c:pt>
                      <c:pt idx="6">
                        <c:v>泉大津市</c:v>
                      </c:pt>
                      <c:pt idx="7">
                        <c:v>高槻市</c:v>
                      </c:pt>
                      <c:pt idx="8">
                        <c:v>貝塚市</c:v>
                      </c:pt>
                      <c:pt idx="9">
                        <c:v>守口市</c:v>
                      </c:pt>
                      <c:pt idx="10">
                        <c:v>枚方市</c:v>
                      </c:pt>
                      <c:pt idx="11">
                        <c:v>茨木市</c:v>
                      </c:pt>
                      <c:pt idx="12">
                        <c:v>八尾市</c:v>
                      </c:pt>
                      <c:pt idx="13">
                        <c:v>泉佐野市</c:v>
                      </c:pt>
                      <c:pt idx="14">
                        <c:v>富田林市</c:v>
                      </c:pt>
                      <c:pt idx="15">
                        <c:v>寝屋川市</c:v>
                      </c:pt>
                      <c:pt idx="16">
                        <c:v>河内長野市</c:v>
                      </c:pt>
                      <c:pt idx="17">
                        <c:v>松原市</c:v>
                      </c:pt>
                      <c:pt idx="18">
                        <c:v>大東市</c:v>
                      </c:pt>
                      <c:pt idx="19">
                        <c:v>和泉市</c:v>
                      </c:pt>
                      <c:pt idx="20">
                        <c:v>箕面市</c:v>
                      </c:pt>
                      <c:pt idx="21">
                        <c:v>柏原市</c:v>
                      </c:pt>
                      <c:pt idx="22">
                        <c:v>羽曳野市</c:v>
                      </c:pt>
                      <c:pt idx="23">
                        <c:v>門真市</c:v>
                      </c:pt>
                      <c:pt idx="24">
                        <c:v>摂津市</c:v>
                      </c:pt>
                      <c:pt idx="25">
                        <c:v>高石市</c:v>
                      </c:pt>
                      <c:pt idx="26">
                        <c:v>藤井寺市</c:v>
                      </c:pt>
                      <c:pt idx="27">
                        <c:v>東大阪市</c:v>
                      </c:pt>
                      <c:pt idx="28">
                        <c:v>泉南市</c:v>
                      </c:pt>
                      <c:pt idx="29">
                        <c:v>四條畷市</c:v>
                      </c:pt>
                      <c:pt idx="30">
                        <c:v>交野市</c:v>
                      </c:pt>
                      <c:pt idx="31">
                        <c:v>大阪狭山市</c:v>
                      </c:pt>
                      <c:pt idx="32">
                        <c:v>阪南市</c:v>
                      </c:pt>
                      <c:pt idx="33">
                        <c:v>島本町</c:v>
                      </c:pt>
                      <c:pt idx="34">
                        <c:v>豊能町</c:v>
                      </c:pt>
                      <c:pt idx="35">
                        <c:v>能勢町</c:v>
                      </c:pt>
                      <c:pt idx="36">
                        <c:v>忠岡町</c:v>
                      </c:pt>
                      <c:pt idx="37">
                        <c:v>熊取町</c:v>
                      </c:pt>
                      <c:pt idx="38">
                        <c:v>田尻町</c:v>
                      </c:pt>
                      <c:pt idx="39">
                        <c:v>岬町</c:v>
                      </c:pt>
                      <c:pt idx="40">
                        <c:v>太子町</c:v>
                      </c:pt>
                      <c:pt idx="41">
                        <c:v>河南町</c:v>
                      </c:pt>
                      <c:pt idx="42">
                        <c:v>千早赤阪村</c:v>
                      </c:pt>
                    </c:strCache>
                  </c:strRef>
                </c:cat>
                <c:val>
                  <c:numRef>
                    <c:extLst xmlns:c15="http://schemas.microsoft.com/office/drawing/2012/chart">
                      <c:ext xmlns:c15="http://schemas.microsoft.com/office/drawing/2012/chart" uri="{02D57815-91ED-43cb-92C2-25804820EDAC}">
                        <c15:formulaRef>
                          <c15:sqref>'別紙１（セルフプラン率）'!$G$9:$G$51</c15:sqref>
                        </c15:formulaRef>
                      </c:ext>
                    </c:extLst>
                    <c:numCache>
                      <c:formatCode>#,##0_ </c:formatCode>
                      <c:ptCount val="43"/>
                      <c:pt idx="0">
                        <c:v>10235</c:v>
                      </c:pt>
                      <c:pt idx="1">
                        <c:v>2481</c:v>
                      </c:pt>
                      <c:pt idx="2">
                        <c:v>593</c:v>
                      </c:pt>
                      <c:pt idx="3">
                        <c:v>2387</c:v>
                      </c:pt>
                      <c:pt idx="4">
                        <c:v>627</c:v>
                      </c:pt>
                      <c:pt idx="5">
                        <c:v>1062</c:v>
                      </c:pt>
                      <c:pt idx="6">
                        <c:v>170</c:v>
                      </c:pt>
                      <c:pt idx="7">
                        <c:v>1728</c:v>
                      </c:pt>
                      <c:pt idx="8">
                        <c:v>254</c:v>
                      </c:pt>
                      <c:pt idx="9">
                        <c:v>500</c:v>
                      </c:pt>
                      <c:pt idx="10">
                        <c:v>1327</c:v>
                      </c:pt>
                      <c:pt idx="11">
                        <c:v>1874</c:v>
                      </c:pt>
                      <c:pt idx="12">
                        <c:v>1037</c:v>
                      </c:pt>
                      <c:pt idx="13">
                        <c:v>136</c:v>
                      </c:pt>
                      <c:pt idx="14">
                        <c:v>541</c:v>
                      </c:pt>
                      <c:pt idx="15">
                        <c:v>851</c:v>
                      </c:pt>
                      <c:pt idx="16">
                        <c:v>3</c:v>
                      </c:pt>
                      <c:pt idx="17">
                        <c:v>608</c:v>
                      </c:pt>
                      <c:pt idx="18">
                        <c:v>157</c:v>
                      </c:pt>
                      <c:pt idx="19">
                        <c:v>610</c:v>
                      </c:pt>
                      <c:pt idx="20">
                        <c:v>1011</c:v>
                      </c:pt>
                      <c:pt idx="21">
                        <c:v>65</c:v>
                      </c:pt>
                      <c:pt idx="22">
                        <c:v>403</c:v>
                      </c:pt>
                      <c:pt idx="23">
                        <c:v>232</c:v>
                      </c:pt>
                      <c:pt idx="24">
                        <c:v>156</c:v>
                      </c:pt>
                      <c:pt idx="25">
                        <c:v>192</c:v>
                      </c:pt>
                      <c:pt idx="26">
                        <c:v>285</c:v>
                      </c:pt>
                      <c:pt idx="27">
                        <c:v>0</c:v>
                      </c:pt>
                      <c:pt idx="28">
                        <c:v>4</c:v>
                      </c:pt>
                      <c:pt idx="29">
                        <c:v>267</c:v>
                      </c:pt>
                      <c:pt idx="30">
                        <c:v>413</c:v>
                      </c:pt>
                      <c:pt idx="31">
                        <c:v>0</c:v>
                      </c:pt>
                      <c:pt idx="32">
                        <c:v>120</c:v>
                      </c:pt>
                      <c:pt idx="33">
                        <c:v>252</c:v>
                      </c:pt>
                      <c:pt idx="34">
                        <c:v>0</c:v>
                      </c:pt>
                      <c:pt idx="35">
                        <c:v>15</c:v>
                      </c:pt>
                      <c:pt idx="36">
                        <c:v>82</c:v>
                      </c:pt>
                      <c:pt idx="37">
                        <c:v>29</c:v>
                      </c:pt>
                      <c:pt idx="38">
                        <c:v>1</c:v>
                      </c:pt>
                      <c:pt idx="39">
                        <c:v>27</c:v>
                      </c:pt>
                      <c:pt idx="40">
                        <c:v>67</c:v>
                      </c:pt>
                      <c:pt idx="41">
                        <c:v>43</c:v>
                      </c:pt>
                      <c:pt idx="42">
                        <c:v>7</c:v>
                      </c:pt>
                    </c:numCache>
                  </c:numRef>
                </c:val>
                <c:extLst xmlns:c15="http://schemas.microsoft.com/office/drawing/2012/chart">
                  <c:ext xmlns:c16="http://schemas.microsoft.com/office/drawing/2014/chart" uri="{C3380CC4-5D6E-409C-BE32-E72D297353CC}">
                    <c16:uniqueId val="{00000005-07A6-4783-95A0-71ED3271D854}"/>
                  </c:ext>
                </c:extLst>
              </c15:ser>
            </c15:filteredBarSeries>
          </c:ext>
        </c:extLst>
      </c:barChart>
      <c:catAx>
        <c:axId val="178257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82573744"/>
        <c:crosses val="autoZero"/>
        <c:auto val="1"/>
        <c:lblAlgn val="ctr"/>
        <c:lblOffset val="100"/>
        <c:noMultiLvlLbl val="0"/>
      </c:catAx>
      <c:valAx>
        <c:axId val="17825737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782570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ja-JP" altLang="en-US" sz="1200" b="1" baseline="0" dirty="0"/>
              <a:t>社会福祉法の改正により創設された</a:t>
            </a:r>
            <a:endParaRPr lang="en-US" altLang="ja-JP" sz="1200" b="1" baseline="0" dirty="0"/>
          </a:p>
          <a:p>
            <a:pPr>
              <a:defRPr sz="1200" b="1"/>
            </a:pPr>
            <a:r>
              <a:rPr lang="ja-JP" altLang="en-US" sz="1200" b="1" baseline="0" dirty="0"/>
              <a:t>「重層的支援体制整備事業」の実施状況</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'\\G0000SV1NS701\d11263$\doc\03 地域生活支援課\01_地域生活推進Ｇ\そ　相談支援関係\★相談支援実態調査【厚労省】\R7年度調査\05データとりまとめ\元データ\[作業用【27_大阪府回答】04令和7年度回答ファイル（市町村用）ver.5.xlsx]回答用紙（市町村用）'!$C$275</c:f>
              <c:strCache>
                <c:ptCount val="1"/>
                <c:pt idx="0">
                  <c:v>社会福祉法の改正により創設された「重層的支援体制整備事業」について、貴市町村の実施状況（予定）を教えてください。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'[3]回答用紙（市町村用）'!$D$276:$D$280</c:f>
              <c:strCache>
                <c:ptCount val="5"/>
                <c:pt idx="0">
                  <c:v>令和６年度以前から実施</c:v>
                </c:pt>
                <c:pt idx="1">
                  <c:v>令和７年度に実施</c:v>
                </c:pt>
                <c:pt idx="2">
                  <c:v>令和８年度に実施予定</c:v>
                </c:pt>
                <c:pt idx="3">
                  <c:v>検討中</c:v>
                </c:pt>
                <c:pt idx="4">
                  <c:v>未定</c:v>
                </c:pt>
              </c:strCache>
            </c:strRef>
          </c:cat>
          <c:val>
            <c:numRef>
              <c:f>'[3]【都道府県とりまとめ用】集計用紙（市町村用）'!$DH$7:$DL$7</c:f>
              <c:numCache>
                <c:formatCode>General</c:formatCode>
                <c:ptCount val="5"/>
                <c:pt idx="0">
                  <c:v>19</c:v>
                </c:pt>
                <c:pt idx="1">
                  <c:v>8</c:v>
                </c:pt>
                <c:pt idx="2">
                  <c:v>2</c:v>
                </c:pt>
                <c:pt idx="3">
                  <c:v>6</c:v>
                </c:pt>
                <c:pt idx="4">
                  <c:v>8</c:v>
                </c:pt>
              </c:numCache>
            </c:numRef>
          </c:val>
          <c:extLst>
            <c:ext xmlns:c16="http://schemas.microsoft.com/office/drawing/2014/chart" uri="{C3380CC4-5D6E-409C-BE32-E72D297353CC}">
              <c16:uniqueId val="{00000000-BD56-4BB8-9BD5-09FF0C957FC7}"/>
            </c:ext>
          </c:extLst>
        </c:ser>
        <c:dLbls>
          <c:showLegendKey val="0"/>
          <c:showVal val="0"/>
          <c:showCatName val="0"/>
          <c:showSerName val="0"/>
          <c:showPercent val="0"/>
          <c:showBubbleSize val="0"/>
        </c:dLbls>
        <c:gapWidth val="182"/>
        <c:axId val="2056432704"/>
        <c:axId val="2056433952"/>
      </c:barChart>
      <c:catAx>
        <c:axId val="205643270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56433952"/>
        <c:crosses val="autoZero"/>
        <c:auto val="1"/>
        <c:lblAlgn val="ctr"/>
        <c:lblOffset val="100"/>
        <c:noMultiLvlLbl val="0"/>
      </c:catAx>
      <c:valAx>
        <c:axId val="205643395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56432704"/>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0.77454</cdr:x>
      <cdr:y>0.15726</cdr:y>
    </cdr:from>
    <cdr:to>
      <cdr:x>1</cdr:x>
      <cdr:y>0.27056</cdr:y>
    </cdr:to>
    <cdr:sp macro="" textlink="">
      <cdr:nvSpPr>
        <cdr:cNvPr id="2" name="テキスト ボックス 1">
          <a:extLst xmlns:a="http://schemas.openxmlformats.org/drawingml/2006/main">
            <a:ext uri="{FF2B5EF4-FFF2-40B4-BE49-F238E27FC236}">
              <a16:creationId xmlns:a16="http://schemas.microsoft.com/office/drawing/2014/main" id="{3062986A-0197-44BB-BFAB-A0BD1C0F8146}"/>
            </a:ext>
          </a:extLst>
        </cdr:cNvPr>
        <cdr:cNvSpPr txBox="1"/>
      </cdr:nvSpPr>
      <cdr:spPr>
        <a:xfrm xmlns:a="http://schemas.openxmlformats.org/drawingml/2006/main">
          <a:off x="3992516" y="453938"/>
          <a:ext cx="1162190" cy="32706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100"/>
            <a:t>市町村数：</a:t>
          </a:r>
          <a:r>
            <a:rPr lang="en-US" altLang="ja-JP" sz="1100"/>
            <a:t>43</a:t>
          </a:r>
        </a:p>
        <a:p xmlns:a="http://schemas.openxmlformats.org/drawingml/2006/main">
          <a:endParaRPr lang="ja-JP" alt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0.64151</cdr:x>
      <cdr:y>0.86432</cdr:y>
    </cdr:from>
    <cdr:to>
      <cdr:x>0.98305</cdr:x>
      <cdr:y>0.95724</cdr:y>
    </cdr:to>
    <cdr:sp macro="" textlink="">
      <cdr:nvSpPr>
        <cdr:cNvPr id="2" name="テキスト ボックス 1">
          <a:extLst xmlns:a="http://schemas.openxmlformats.org/drawingml/2006/main">
            <a:ext uri="{FF2B5EF4-FFF2-40B4-BE49-F238E27FC236}">
              <a16:creationId xmlns:a16="http://schemas.microsoft.com/office/drawing/2014/main" id="{031BAFE0-3335-4952-82FC-511740921FD4}"/>
            </a:ext>
          </a:extLst>
        </cdr:cNvPr>
        <cdr:cNvSpPr txBox="1"/>
      </cdr:nvSpPr>
      <cdr:spPr>
        <a:xfrm xmlns:a="http://schemas.openxmlformats.org/drawingml/2006/main">
          <a:off x="2448272" y="3362489"/>
          <a:ext cx="1303463" cy="3614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ja-JP" altLang="en-US" sz="1100" dirty="0"/>
            <a:t>市町村数：</a:t>
          </a:r>
          <a:r>
            <a:rPr lang="en-US" altLang="ja-JP" sz="1100" dirty="0"/>
            <a:t>43</a:t>
          </a:r>
        </a:p>
        <a:p xmlns:a="http://schemas.openxmlformats.org/drawingml/2006/main">
          <a:pPr algn="r"/>
          <a:endParaRPr lang="ja-JP" alt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4" cy="496888"/>
          </a:xfrm>
          <a:prstGeom prst="rect">
            <a:avLst/>
          </a:prstGeom>
        </p:spPr>
        <p:txBody>
          <a:bodyPr vert="horz" lIns="93209" tIns="46605" rIns="93209" bIns="46605" rtlCol="0"/>
          <a:lstStyle>
            <a:lvl1pPr algn="l">
              <a:defRPr sz="1100"/>
            </a:lvl1pPr>
          </a:lstStyle>
          <a:p>
            <a:pPr>
              <a:defRPr/>
            </a:pPr>
            <a:r>
              <a:rPr lang="zh-TW" altLang="en-US"/>
              <a:t>＜厚生労働省調査＞</a:t>
            </a:r>
            <a:endParaRPr lang="ja-JP" altLang="en-US"/>
          </a:p>
        </p:txBody>
      </p:sp>
      <p:sp>
        <p:nvSpPr>
          <p:cNvPr id="3" name="日付プレースホルダー 2"/>
          <p:cNvSpPr>
            <a:spLocks noGrp="1"/>
          </p:cNvSpPr>
          <p:nvPr>
            <p:ph type="dt" sz="quarter" idx="1"/>
          </p:nvPr>
        </p:nvSpPr>
        <p:spPr>
          <a:xfrm>
            <a:off x="3856039" y="0"/>
            <a:ext cx="2949574" cy="496888"/>
          </a:xfrm>
          <a:prstGeom prst="rect">
            <a:avLst/>
          </a:prstGeom>
        </p:spPr>
        <p:txBody>
          <a:bodyPr vert="horz" lIns="93209" tIns="46605" rIns="93209" bIns="46605" rtlCol="0"/>
          <a:lstStyle>
            <a:lvl1pPr algn="r">
              <a:defRPr sz="1100"/>
            </a:lvl1pPr>
          </a:lstStyle>
          <a:p>
            <a:pPr>
              <a:defRPr/>
            </a:pPr>
            <a:fld id="{5CFBA6DB-87EB-4ED7-94FD-785FD9651780}" type="datetimeFigureOut">
              <a:rPr lang="ja-JP" altLang="en-US"/>
              <a:pPr>
                <a:defRPr/>
              </a:pPr>
              <a:t>2026/4/21</a:t>
            </a:fld>
            <a:endParaRPr lang="ja-JP" altLang="en-US"/>
          </a:p>
        </p:txBody>
      </p:sp>
      <p:sp>
        <p:nvSpPr>
          <p:cNvPr id="4" name="フッター プレースホルダー 3"/>
          <p:cNvSpPr>
            <a:spLocks noGrp="1"/>
          </p:cNvSpPr>
          <p:nvPr>
            <p:ph type="ftr" sz="quarter" idx="2"/>
          </p:nvPr>
        </p:nvSpPr>
        <p:spPr>
          <a:xfrm>
            <a:off x="1" y="9440863"/>
            <a:ext cx="2949574" cy="496887"/>
          </a:xfrm>
          <a:prstGeom prst="rect">
            <a:avLst/>
          </a:prstGeom>
        </p:spPr>
        <p:txBody>
          <a:bodyPr vert="horz" lIns="93209" tIns="46605" rIns="93209" bIns="46605" rtlCol="0" anchor="b"/>
          <a:lstStyle>
            <a:lvl1pPr algn="l">
              <a:defRPr sz="1100"/>
            </a:lvl1pPr>
          </a:lstStyle>
          <a:p>
            <a:pPr>
              <a:defRPr/>
            </a:pPr>
            <a:endParaRPr lang="ja-JP" altLang="en-US"/>
          </a:p>
        </p:txBody>
      </p:sp>
      <p:sp>
        <p:nvSpPr>
          <p:cNvPr id="5" name="スライド番号プレースホルダー 4"/>
          <p:cNvSpPr>
            <a:spLocks noGrp="1"/>
          </p:cNvSpPr>
          <p:nvPr>
            <p:ph type="sldNum" sz="quarter" idx="3"/>
          </p:nvPr>
        </p:nvSpPr>
        <p:spPr>
          <a:xfrm>
            <a:off x="3856039" y="9440863"/>
            <a:ext cx="2949574" cy="496887"/>
          </a:xfrm>
          <a:prstGeom prst="rect">
            <a:avLst/>
          </a:prstGeom>
        </p:spPr>
        <p:txBody>
          <a:bodyPr vert="horz" lIns="93209" tIns="46605" rIns="93209" bIns="46605" rtlCol="0" anchor="b"/>
          <a:lstStyle>
            <a:lvl1pPr algn="r">
              <a:defRPr sz="1100"/>
            </a:lvl1pPr>
          </a:lstStyle>
          <a:p>
            <a:pPr>
              <a:defRPr/>
            </a:pPr>
            <a:fld id="{3D777674-200D-415E-8998-2082836C8C1D}" type="slidenum">
              <a:rPr lang="ja-JP" altLang="en-US"/>
              <a:pPr>
                <a:defRPr/>
              </a:pPr>
              <a:t>‹#›</a:t>
            </a:fld>
            <a:endParaRPr lang="ja-JP" altLang="en-US"/>
          </a:p>
        </p:txBody>
      </p:sp>
    </p:spTree>
    <p:extLst>
      <p:ext uri="{BB962C8B-B14F-4D97-AF65-F5344CB8AC3E}">
        <p14:creationId xmlns:p14="http://schemas.microsoft.com/office/powerpoint/2010/main" val="9172122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4" cy="496888"/>
          </a:xfrm>
          <a:prstGeom prst="rect">
            <a:avLst/>
          </a:prstGeom>
        </p:spPr>
        <p:txBody>
          <a:bodyPr vert="horz" lIns="91418" tIns="45709" rIns="91418" bIns="45709" rtlCol="0"/>
          <a:lstStyle>
            <a:lvl1pPr algn="l">
              <a:defRPr sz="1100"/>
            </a:lvl1pPr>
          </a:lstStyle>
          <a:p>
            <a:r>
              <a:rPr kumimoji="1" lang="zh-TW" altLang="en-US"/>
              <a:t>＜厚生労働省調査＞</a:t>
            </a:r>
            <a:endParaRPr kumimoji="1" lang="ja-JP" altLang="en-US"/>
          </a:p>
        </p:txBody>
      </p:sp>
      <p:sp>
        <p:nvSpPr>
          <p:cNvPr id="3" name="日付プレースホルダー 2"/>
          <p:cNvSpPr>
            <a:spLocks noGrp="1"/>
          </p:cNvSpPr>
          <p:nvPr>
            <p:ph type="dt" idx="1"/>
          </p:nvPr>
        </p:nvSpPr>
        <p:spPr>
          <a:xfrm>
            <a:off x="3856039" y="0"/>
            <a:ext cx="2949574" cy="496888"/>
          </a:xfrm>
          <a:prstGeom prst="rect">
            <a:avLst/>
          </a:prstGeom>
        </p:spPr>
        <p:txBody>
          <a:bodyPr vert="horz" lIns="91418" tIns="45709" rIns="91418" bIns="45709" rtlCol="0"/>
          <a:lstStyle>
            <a:lvl1pPr algn="r">
              <a:defRPr sz="1100"/>
            </a:lvl1pPr>
          </a:lstStyle>
          <a:p>
            <a:fld id="{E5084AAD-7E0B-49D9-9901-50A4900B8497}" type="datetimeFigureOut">
              <a:rPr kumimoji="1" lang="ja-JP" altLang="en-US" smtClean="0"/>
              <a:t>2026/4/21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8" tIns="45709" rIns="91418" bIns="45709" rtlCol="0" anchor="ctr"/>
          <a:lstStyle/>
          <a:p>
            <a:endParaRPr lang="ja-JP" altLang="en-US"/>
          </a:p>
        </p:txBody>
      </p:sp>
      <p:sp>
        <p:nvSpPr>
          <p:cNvPr id="5" name="ノート プレースホルダー 4"/>
          <p:cNvSpPr>
            <a:spLocks noGrp="1"/>
          </p:cNvSpPr>
          <p:nvPr>
            <p:ph type="body" sz="quarter" idx="3"/>
          </p:nvPr>
        </p:nvSpPr>
        <p:spPr>
          <a:xfrm>
            <a:off x="681039" y="4721226"/>
            <a:ext cx="5445126" cy="4471989"/>
          </a:xfrm>
          <a:prstGeom prst="rect">
            <a:avLst/>
          </a:prstGeom>
        </p:spPr>
        <p:txBody>
          <a:bodyPr vert="horz" lIns="91418" tIns="45709" rIns="91418" bIns="457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4" cy="496887"/>
          </a:xfrm>
          <a:prstGeom prst="rect">
            <a:avLst/>
          </a:prstGeom>
        </p:spPr>
        <p:txBody>
          <a:bodyPr vert="horz" lIns="91418" tIns="45709" rIns="91418" bIns="45709"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4" cy="496887"/>
          </a:xfrm>
          <a:prstGeom prst="rect">
            <a:avLst/>
          </a:prstGeom>
        </p:spPr>
        <p:txBody>
          <a:bodyPr vert="horz" lIns="91418" tIns="45709" rIns="91418" bIns="45709" rtlCol="0" anchor="b"/>
          <a:lstStyle>
            <a:lvl1pPr algn="r">
              <a:defRPr sz="1100"/>
            </a:lvl1pPr>
          </a:lstStyle>
          <a:p>
            <a:fld id="{0404C3F1-1DA3-4266-8368-46EC9EF178CA}" type="slidenum">
              <a:rPr kumimoji="1" lang="ja-JP" altLang="en-US" smtClean="0"/>
              <a:t>‹#›</a:t>
            </a:fld>
            <a:endParaRPr kumimoji="1" lang="ja-JP" altLang="en-US"/>
          </a:p>
        </p:txBody>
      </p:sp>
    </p:spTree>
    <p:extLst>
      <p:ext uri="{BB962C8B-B14F-4D97-AF65-F5344CB8AC3E}">
        <p14:creationId xmlns:p14="http://schemas.microsoft.com/office/powerpoint/2010/main" val="10382909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794326" fontAlgn="auto">
              <a:spcBef>
                <a:spcPts val="0"/>
              </a:spcBef>
              <a:spcAft>
                <a:spcPts val="0"/>
              </a:spcAft>
              <a:defRPr/>
            </a:pPr>
            <a:fld id="{A10BB32E-0FBE-4A1C-9B8F-AB329B73D779}" type="slidenum">
              <a:rPr lang="ja-JP" altLang="en-US">
                <a:solidFill>
                  <a:prstClr val="black"/>
                </a:solidFill>
                <a:latin typeface="Calibri"/>
                <a:ea typeface="ＭＳ Ｐゴシック" panose="020B0600070205080204" pitchFamily="50" charset="-128"/>
              </a:rPr>
              <a:pPr defTabSz="794326" fontAlgn="auto">
                <a:spcBef>
                  <a:spcPts val="0"/>
                </a:spcBef>
                <a:spcAft>
                  <a:spcPts val="0"/>
                </a:spcAft>
                <a:defRPr/>
              </a:pPr>
              <a:t>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92973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404C3F1-1DA3-4266-8368-46EC9EF178CA}" type="slidenum">
              <a:rPr kumimoji="1" lang="ja-JP" altLang="en-US" smtClean="0"/>
              <a:t>9</a:t>
            </a:fld>
            <a:endParaRPr kumimoji="1" lang="ja-JP" altLang="en-US"/>
          </a:p>
        </p:txBody>
      </p:sp>
    </p:spTree>
    <p:extLst>
      <p:ext uri="{BB962C8B-B14F-4D97-AF65-F5344CB8AC3E}">
        <p14:creationId xmlns:p14="http://schemas.microsoft.com/office/powerpoint/2010/main" val="369045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404C3F1-1DA3-4266-8368-46EC9EF178CA}" type="slidenum">
              <a:rPr kumimoji="1" lang="ja-JP" altLang="en-US" smtClean="0"/>
              <a:t>20</a:t>
            </a:fld>
            <a:endParaRPr kumimoji="1" lang="ja-JP" altLang="en-US"/>
          </a:p>
        </p:txBody>
      </p:sp>
    </p:spTree>
    <p:extLst>
      <p:ext uri="{BB962C8B-B14F-4D97-AF65-F5344CB8AC3E}">
        <p14:creationId xmlns:p14="http://schemas.microsoft.com/office/powerpoint/2010/main" val="3122697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9"/>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89626" indent="0" algn="ctr">
              <a:buNone/>
              <a:defRPr>
                <a:solidFill>
                  <a:schemeClr val="tx1">
                    <a:tint val="75000"/>
                  </a:schemeClr>
                </a:solidFill>
              </a:defRPr>
            </a:lvl2pPr>
            <a:lvl3pPr marL="779252" indent="0" algn="ctr">
              <a:buNone/>
              <a:defRPr>
                <a:solidFill>
                  <a:schemeClr val="tx1">
                    <a:tint val="75000"/>
                  </a:schemeClr>
                </a:solidFill>
              </a:defRPr>
            </a:lvl3pPr>
            <a:lvl4pPr marL="1168878" indent="0" algn="ctr">
              <a:buNone/>
              <a:defRPr>
                <a:solidFill>
                  <a:schemeClr val="tx1">
                    <a:tint val="75000"/>
                  </a:schemeClr>
                </a:solidFill>
              </a:defRPr>
            </a:lvl4pPr>
            <a:lvl5pPr marL="1558503" indent="0" algn="ctr">
              <a:buNone/>
              <a:defRPr>
                <a:solidFill>
                  <a:schemeClr val="tx1">
                    <a:tint val="75000"/>
                  </a:schemeClr>
                </a:solidFill>
              </a:defRPr>
            </a:lvl5pPr>
            <a:lvl6pPr marL="1948129" indent="0" algn="ctr">
              <a:buNone/>
              <a:defRPr>
                <a:solidFill>
                  <a:schemeClr val="tx1">
                    <a:tint val="75000"/>
                  </a:schemeClr>
                </a:solidFill>
              </a:defRPr>
            </a:lvl6pPr>
            <a:lvl7pPr marL="2337755" indent="0" algn="ctr">
              <a:buNone/>
              <a:defRPr>
                <a:solidFill>
                  <a:schemeClr val="tx1">
                    <a:tint val="75000"/>
                  </a:schemeClr>
                </a:solidFill>
              </a:defRPr>
            </a:lvl7pPr>
            <a:lvl8pPr marL="2727381" indent="0" algn="ctr">
              <a:buNone/>
              <a:defRPr>
                <a:solidFill>
                  <a:schemeClr val="tx1">
                    <a:tint val="75000"/>
                  </a:schemeClr>
                </a:solidFill>
              </a:defRPr>
            </a:lvl8pPr>
            <a:lvl9pPr marL="3117007"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92065DF5-09F9-4628-9CEF-819A88D6EF6D}"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E21C6D18-1F89-4A7D-A60A-80A88B924411}"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272165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50AD0958-3A20-4CDE-9F5F-9BA3AF78E491}"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8AA200D1-09B6-4CBE-8925-BCBF607495F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50951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9F6AEAB3-6842-4919-895E-30A3D635984D}"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B1B1757B-92B5-4642-A35F-9EB53CF1600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6395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F09721E8-EBC3-4FE6-9D54-EF091A4EFB81}"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4E606F1E-EC57-4BDA-A3C5-9E1A5B386B2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51822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6"/>
          </a:xfrm>
        </p:spPr>
        <p:txBody>
          <a:bodyPr anchor="t"/>
          <a:lstStyle>
            <a:lvl1pPr algn="l">
              <a:defRPr sz="34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700">
                <a:solidFill>
                  <a:schemeClr val="tx1">
                    <a:tint val="75000"/>
                  </a:schemeClr>
                </a:solidFill>
              </a:defRPr>
            </a:lvl1pPr>
            <a:lvl2pPr marL="389626" indent="0">
              <a:buNone/>
              <a:defRPr sz="1500">
                <a:solidFill>
                  <a:schemeClr val="tx1">
                    <a:tint val="75000"/>
                  </a:schemeClr>
                </a:solidFill>
              </a:defRPr>
            </a:lvl2pPr>
            <a:lvl3pPr marL="779252" indent="0">
              <a:buNone/>
              <a:defRPr sz="1400">
                <a:solidFill>
                  <a:schemeClr val="tx1">
                    <a:tint val="75000"/>
                  </a:schemeClr>
                </a:solidFill>
              </a:defRPr>
            </a:lvl3pPr>
            <a:lvl4pPr marL="1168878" indent="0">
              <a:buNone/>
              <a:defRPr sz="1200">
                <a:solidFill>
                  <a:schemeClr val="tx1">
                    <a:tint val="75000"/>
                  </a:schemeClr>
                </a:solidFill>
              </a:defRPr>
            </a:lvl4pPr>
            <a:lvl5pPr marL="1558503" indent="0">
              <a:buNone/>
              <a:defRPr sz="1200">
                <a:solidFill>
                  <a:schemeClr val="tx1">
                    <a:tint val="75000"/>
                  </a:schemeClr>
                </a:solidFill>
              </a:defRPr>
            </a:lvl5pPr>
            <a:lvl6pPr marL="1948129" indent="0">
              <a:buNone/>
              <a:defRPr sz="1200">
                <a:solidFill>
                  <a:schemeClr val="tx1">
                    <a:tint val="75000"/>
                  </a:schemeClr>
                </a:solidFill>
              </a:defRPr>
            </a:lvl6pPr>
            <a:lvl7pPr marL="2337755" indent="0">
              <a:buNone/>
              <a:defRPr sz="1200">
                <a:solidFill>
                  <a:schemeClr val="tx1">
                    <a:tint val="75000"/>
                  </a:schemeClr>
                </a:solidFill>
              </a:defRPr>
            </a:lvl7pPr>
            <a:lvl8pPr marL="2727381" indent="0">
              <a:buNone/>
              <a:defRPr sz="1200">
                <a:solidFill>
                  <a:schemeClr val="tx1">
                    <a:tint val="75000"/>
                  </a:schemeClr>
                </a:solidFill>
              </a:defRPr>
            </a:lvl8pPr>
            <a:lvl9pPr marL="3117007" indent="0">
              <a:buNone/>
              <a:defRPr sz="12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F1121ACE-CAB4-47B6-8B45-3E8118A42712}"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421C75CD-5F6D-4FAB-9D1D-DEB68BE8346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76712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C0E68518-616F-446F-874C-1468549A6530}"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78768151-4772-4C10-AA6D-60D64405E14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84135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3"/>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9" y="1535113"/>
            <a:ext cx="4041775" cy="639763"/>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5B2616CB-3223-4D68-97F4-4BC745B2135D}"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DF4BB973-D674-4942-AB45-F70BEC41A8B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67343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B85A7211-65ED-47F1-9886-58FC4893A108}"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CA8759C8-F766-4195-B946-6F85F6D1F2E2}"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0248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83C230A4-8E9C-4D2C-AAA8-19BFA62D3890}"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0A863AE5-A7D1-4C97-B45B-2A4B57D632C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5508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49"/>
            <a:ext cx="3008313" cy="1162051"/>
          </a:xfrm>
        </p:spPr>
        <p:txBody>
          <a:bodyPr anchor="b"/>
          <a:lstStyle>
            <a:lvl1pPr algn="l">
              <a:defRPr sz="1700" b="1"/>
            </a:lvl1pPr>
          </a:lstStyle>
          <a:p>
            <a:r>
              <a:rPr lang="ja-JP" altLang="en-US"/>
              <a:t>マスター タイトルの書式設定</a:t>
            </a:r>
          </a:p>
        </p:txBody>
      </p:sp>
      <p:sp>
        <p:nvSpPr>
          <p:cNvPr id="3" name="コンテンツ プレースホルダー 2"/>
          <p:cNvSpPr>
            <a:spLocks noGrp="1"/>
          </p:cNvSpPr>
          <p:nvPr>
            <p:ph idx="1"/>
          </p:nvPr>
        </p:nvSpPr>
        <p:spPr>
          <a:xfrm>
            <a:off x="3575051" y="273054"/>
            <a:ext cx="5111750" cy="585311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EC13A5E-9AE0-4724-8ECA-70F2355B3026}"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DDE72B14-6231-4912-BEC2-31F2B601CF7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56342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40"/>
          </a:xfrm>
        </p:spPr>
        <p:txBody>
          <a:bodyPr anchor="b"/>
          <a:lstStyle>
            <a:lvl1pPr algn="l">
              <a:defRPr sz="17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3"/>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53166927-038A-4469-BAEC-DCF59B366793}"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74C50A5F-F2B7-4EF4-BD57-7231071CC6D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54887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925" tIns="38963" rIns="77925" bIns="38963"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3"/>
            <a:ext cx="2133600" cy="365125"/>
          </a:xfrm>
          <a:prstGeom prst="rect">
            <a:avLst/>
          </a:prstGeom>
        </p:spPr>
        <p:txBody>
          <a:bodyPr vert="horz" lIns="77925" tIns="38963" rIns="77925" bIns="38963" rtlCol="0" anchor="ctr"/>
          <a:lstStyle>
            <a:lvl1pPr algn="l" fontAlgn="auto">
              <a:spcBef>
                <a:spcPts val="0"/>
              </a:spcBef>
              <a:spcAft>
                <a:spcPts val="0"/>
              </a:spcAft>
              <a:defRPr sz="1000">
                <a:solidFill>
                  <a:schemeClr val="tx1">
                    <a:tint val="75000"/>
                  </a:schemeClr>
                </a:solidFill>
                <a:latin typeface="+mn-lt"/>
                <a:ea typeface="+mn-ea"/>
              </a:defRPr>
            </a:lvl1pPr>
          </a:lstStyle>
          <a:p>
            <a:pPr>
              <a:defRPr/>
            </a:pPr>
            <a:fld id="{50503EFF-29B6-4AF6-A2DB-896DD7DF5261}" type="datetimeFigureOut">
              <a:rPr lang="ja-JP" altLang="en-US">
                <a:solidFill>
                  <a:prstClr val="black">
                    <a:tint val="75000"/>
                  </a:prstClr>
                </a:solidFill>
              </a:rPr>
              <a:pPr>
                <a:defRPr/>
              </a:pPr>
              <a:t>2026/4/21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3"/>
            <a:ext cx="2895600" cy="365125"/>
          </a:xfrm>
          <a:prstGeom prst="rect">
            <a:avLst/>
          </a:prstGeom>
        </p:spPr>
        <p:txBody>
          <a:bodyPr vert="horz" lIns="77925" tIns="38963" rIns="77925" bIns="38963" rtlCol="0" anchor="ctr"/>
          <a:lstStyle>
            <a:lvl1pPr algn="ctr" fontAlgn="auto">
              <a:spcBef>
                <a:spcPts val="0"/>
              </a:spcBef>
              <a:spcAft>
                <a:spcPts val="0"/>
              </a:spcAft>
              <a:defRPr sz="10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3"/>
            <a:ext cx="2133600" cy="365125"/>
          </a:xfrm>
          <a:prstGeom prst="rect">
            <a:avLst/>
          </a:prstGeom>
        </p:spPr>
        <p:txBody>
          <a:bodyPr vert="horz" lIns="77925" tIns="38963" rIns="77925" bIns="38963" rtlCol="0" anchor="ctr"/>
          <a:lstStyle>
            <a:lvl1pPr algn="r" fontAlgn="auto">
              <a:spcBef>
                <a:spcPts val="0"/>
              </a:spcBef>
              <a:spcAft>
                <a:spcPts val="0"/>
              </a:spcAft>
              <a:defRPr sz="1000">
                <a:solidFill>
                  <a:schemeClr val="tx1">
                    <a:tint val="75000"/>
                  </a:schemeClr>
                </a:solidFill>
                <a:latin typeface="+mn-lt"/>
                <a:ea typeface="+mn-ea"/>
              </a:defRPr>
            </a:lvl1pPr>
          </a:lstStyle>
          <a:p>
            <a:pPr>
              <a:defRPr/>
            </a:pPr>
            <a:fld id="{8697BEB2-7FD1-4787-A399-D709E22FEED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2785417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kumimoji="1" sz="3700" kern="1200">
          <a:solidFill>
            <a:schemeClr val="tx1"/>
          </a:solidFill>
          <a:latin typeface="+mj-lt"/>
          <a:ea typeface="+mj-ea"/>
          <a:cs typeface="+mj-cs"/>
        </a:defRPr>
      </a:lvl1pPr>
      <a:lvl2pPr algn="ctr" rtl="0" eaLnBrk="0" fontAlgn="base" hangingPunct="0">
        <a:spcBef>
          <a:spcPct val="0"/>
        </a:spcBef>
        <a:spcAft>
          <a:spcPct val="0"/>
        </a:spcAft>
        <a:defRPr kumimoji="1" sz="37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37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37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3700">
          <a:solidFill>
            <a:schemeClr val="tx1"/>
          </a:solidFill>
          <a:latin typeface="Calibri" pitchFamily="34" charset="0"/>
          <a:ea typeface="ＭＳ Ｐゴシック" charset="-128"/>
        </a:defRPr>
      </a:lvl5pPr>
      <a:lvl6pPr marL="389626" algn="ctr" rtl="0" fontAlgn="base">
        <a:spcBef>
          <a:spcPct val="0"/>
        </a:spcBef>
        <a:spcAft>
          <a:spcPct val="0"/>
        </a:spcAft>
        <a:defRPr kumimoji="1" sz="3700">
          <a:solidFill>
            <a:schemeClr val="tx1"/>
          </a:solidFill>
          <a:latin typeface="Calibri" pitchFamily="34" charset="0"/>
          <a:ea typeface="ＭＳ Ｐゴシック" charset="-128"/>
        </a:defRPr>
      </a:lvl6pPr>
      <a:lvl7pPr marL="779252" algn="ctr" rtl="0" fontAlgn="base">
        <a:spcBef>
          <a:spcPct val="0"/>
        </a:spcBef>
        <a:spcAft>
          <a:spcPct val="0"/>
        </a:spcAft>
        <a:defRPr kumimoji="1" sz="3700">
          <a:solidFill>
            <a:schemeClr val="tx1"/>
          </a:solidFill>
          <a:latin typeface="Calibri" pitchFamily="34" charset="0"/>
          <a:ea typeface="ＭＳ Ｐゴシック" charset="-128"/>
        </a:defRPr>
      </a:lvl7pPr>
      <a:lvl8pPr marL="1168878" algn="ctr" rtl="0" fontAlgn="base">
        <a:spcBef>
          <a:spcPct val="0"/>
        </a:spcBef>
        <a:spcAft>
          <a:spcPct val="0"/>
        </a:spcAft>
        <a:defRPr kumimoji="1" sz="3700">
          <a:solidFill>
            <a:schemeClr val="tx1"/>
          </a:solidFill>
          <a:latin typeface="Calibri" pitchFamily="34" charset="0"/>
          <a:ea typeface="ＭＳ Ｐゴシック" charset="-128"/>
        </a:defRPr>
      </a:lvl8pPr>
      <a:lvl9pPr marL="1558503" algn="ctr" rtl="0" fontAlgn="base">
        <a:spcBef>
          <a:spcPct val="0"/>
        </a:spcBef>
        <a:spcAft>
          <a:spcPct val="0"/>
        </a:spcAft>
        <a:defRPr kumimoji="1" sz="3700">
          <a:solidFill>
            <a:schemeClr val="tx1"/>
          </a:solidFill>
          <a:latin typeface="Calibri" pitchFamily="34" charset="0"/>
          <a:ea typeface="ＭＳ Ｐゴシック" charset="-128"/>
        </a:defRPr>
      </a:lvl9pPr>
    </p:titleStyle>
    <p:bodyStyle>
      <a:lvl1pPr marL="292219" indent="-292219" algn="l" rtl="0" eaLnBrk="0" fontAlgn="base" hangingPunct="0">
        <a:spcBef>
          <a:spcPct val="20000"/>
        </a:spcBef>
        <a:spcAft>
          <a:spcPct val="0"/>
        </a:spcAft>
        <a:buFont typeface="Arial" charset="0"/>
        <a:buChar char="•"/>
        <a:defRPr kumimoji="1" sz="2700" kern="1200">
          <a:solidFill>
            <a:schemeClr val="tx1"/>
          </a:solidFill>
          <a:latin typeface="+mn-lt"/>
          <a:ea typeface="+mn-ea"/>
          <a:cs typeface="+mn-cs"/>
        </a:defRPr>
      </a:lvl1pPr>
      <a:lvl2pPr marL="633142" indent="-243516"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2pPr>
      <a:lvl3pPr marL="974065" indent="-194813"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3pPr>
      <a:lvl4pPr marL="1363690" indent="-194813" algn="l" rtl="0" eaLnBrk="0" fontAlgn="base" hangingPunct="0">
        <a:spcBef>
          <a:spcPct val="20000"/>
        </a:spcBef>
        <a:spcAft>
          <a:spcPct val="0"/>
        </a:spcAft>
        <a:buFont typeface="Arial" charset="0"/>
        <a:buChar char="–"/>
        <a:defRPr kumimoji="1" sz="1700" kern="1200">
          <a:solidFill>
            <a:schemeClr val="tx1"/>
          </a:solidFill>
          <a:latin typeface="+mn-lt"/>
          <a:ea typeface="+mn-ea"/>
          <a:cs typeface="+mn-cs"/>
        </a:defRPr>
      </a:lvl4pPr>
      <a:lvl5pPr marL="1753316" indent="-194813" algn="l" rtl="0" eaLnBrk="0" fontAlgn="base" hangingPunct="0">
        <a:spcBef>
          <a:spcPct val="20000"/>
        </a:spcBef>
        <a:spcAft>
          <a:spcPct val="0"/>
        </a:spcAft>
        <a:buFont typeface="Arial" charset="0"/>
        <a:buChar char="»"/>
        <a:defRPr kumimoji="1" sz="1700" kern="1200">
          <a:solidFill>
            <a:schemeClr val="tx1"/>
          </a:solidFill>
          <a:latin typeface="+mn-lt"/>
          <a:ea typeface="+mn-ea"/>
          <a:cs typeface="+mn-cs"/>
        </a:defRPr>
      </a:lvl5pPr>
      <a:lvl6pPr marL="2142942" indent="-194813" algn="l" defTabSz="779252"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6pPr>
      <a:lvl7pPr marL="2532568" indent="-194813" algn="l" defTabSz="779252"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7pPr>
      <a:lvl8pPr marL="2922194" indent="-194813" algn="l" defTabSz="779252"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8pPr>
      <a:lvl9pPr marL="3311820" indent="-194813" algn="l" defTabSz="779252" rtl="0" eaLnBrk="1" latinLnBrk="0" hangingPunct="1">
        <a:spcBef>
          <a:spcPct val="20000"/>
        </a:spcBef>
        <a:buFont typeface="Arial" panose="020B0604020202020204" pitchFamily="34" charset="0"/>
        <a:buChar char="•"/>
        <a:defRPr kumimoji="1" sz="1700" kern="1200">
          <a:solidFill>
            <a:schemeClr val="tx1"/>
          </a:solidFill>
          <a:latin typeface="+mn-lt"/>
          <a:ea typeface="+mn-ea"/>
          <a:cs typeface="+mn-cs"/>
        </a:defRPr>
      </a:lvl9pPr>
    </p:bodyStyle>
    <p:otherStyle>
      <a:defPPr>
        <a:defRPr lang="ja-JP"/>
      </a:defPPr>
      <a:lvl1pPr marL="0" algn="l" defTabSz="779252" rtl="0" eaLnBrk="1" latinLnBrk="0" hangingPunct="1">
        <a:defRPr kumimoji="1" sz="1500" kern="1200">
          <a:solidFill>
            <a:schemeClr val="tx1"/>
          </a:solidFill>
          <a:latin typeface="+mn-lt"/>
          <a:ea typeface="+mn-ea"/>
          <a:cs typeface="+mn-cs"/>
        </a:defRPr>
      </a:lvl1pPr>
      <a:lvl2pPr marL="389626" algn="l" defTabSz="779252" rtl="0" eaLnBrk="1" latinLnBrk="0" hangingPunct="1">
        <a:defRPr kumimoji="1" sz="1500" kern="1200">
          <a:solidFill>
            <a:schemeClr val="tx1"/>
          </a:solidFill>
          <a:latin typeface="+mn-lt"/>
          <a:ea typeface="+mn-ea"/>
          <a:cs typeface="+mn-cs"/>
        </a:defRPr>
      </a:lvl2pPr>
      <a:lvl3pPr marL="779252" algn="l" defTabSz="779252" rtl="0" eaLnBrk="1" latinLnBrk="0" hangingPunct="1">
        <a:defRPr kumimoji="1" sz="1500" kern="1200">
          <a:solidFill>
            <a:schemeClr val="tx1"/>
          </a:solidFill>
          <a:latin typeface="+mn-lt"/>
          <a:ea typeface="+mn-ea"/>
          <a:cs typeface="+mn-cs"/>
        </a:defRPr>
      </a:lvl3pPr>
      <a:lvl4pPr marL="1168878" algn="l" defTabSz="779252" rtl="0" eaLnBrk="1" latinLnBrk="0" hangingPunct="1">
        <a:defRPr kumimoji="1" sz="1500" kern="1200">
          <a:solidFill>
            <a:schemeClr val="tx1"/>
          </a:solidFill>
          <a:latin typeface="+mn-lt"/>
          <a:ea typeface="+mn-ea"/>
          <a:cs typeface="+mn-cs"/>
        </a:defRPr>
      </a:lvl4pPr>
      <a:lvl5pPr marL="1558503" algn="l" defTabSz="779252" rtl="0" eaLnBrk="1" latinLnBrk="0" hangingPunct="1">
        <a:defRPr kumimoji="1" sz="1500" kern="1200">
          <a:solidFill>
            <a:schemeClr val="tx1"/>
          </a:solidFill>
          <a:latin typeface="+mn-lt"/>
          <a:ea typeface="+mn-ea"/>
          <a:cs typeface="+mn-cs"/>
        </a:defRPr>
      </a:lvl5pPr>
      <a:lvl6pPr marL="1948129" algn="l" defTabSz="779252" rtl="0" eaLnBrk="1" latinLnBrk="0" hangingPunct="1">
        <a:defRPr kumimoji="1" sz="1500" kern="1200">
          <a:solidFill>
            <a:schemeClr val="tx1"/>
          </a:solidFill>
          <a:latin typeface="+mn-lt"/>
          <a:ea typeface="+mn-ea"/>
          <a:cs typeface="+mn-cs"/>
        </a:defRPr>
      </a:lvl6pPr>
      <a:lvl7pPr marL="2337755" algn="l" defTabSz="779252" rtl="0" eaLnBrk="1" latinLnBrk="0" hangingPunct="1">
        <a:defRPr kumimoji="1" sz="1500" kern="1200">
          <a:solidFill>
            <a:schemeClr val="tx1"/>
          </a:solidFill>
          <a:latin typeface="+mn-lt"/>
          <a:ea typeface="+mn-ea"/>
          <a:cs typeface="+mn-cs"/>
        </a:defRPr>
      </a:lvl7pPr>
      <a:lvl8pPr marL="2727381" algn="l" defTabSz="779252" rtl="0" eaLnBrk="1" latinLnBrk="0" hangingPunct="1">
        <a:defRPr kumimoji="1" sz="1500" kern="1200">
          <a:solidFill>
            <a:schemeClr val="tx1"/>
          </a:solidFill>
          <a:latin typeface="+mn-lt"/>
          <a:ea typeface="+mn-ea"/>
          <a:cs typeface="+mn-cs"/>
        </a:defRPr>
      </a:lvl8pPr>
      <a:lvl9pPr marL="3117007" algn="l" defTabSz="779252" rtl="0" eaLnBrk="1" latinLnBrk="0" hangingPunct="1">
        <a:defRPr kumimoji="1"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1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p:cNvGraphicFramePr>
            <a:graphicFrameLocks/>
          </p:cNvGraphicFramePr>
          <p:nvPr>
            <p:extLst>
              <p:ext uri="{D42A27DB-BD31-4B8C-83A1-F6EECF244321}">
                <p14:modId xmlns:p14="http://schemas.microsoft.com/office/powerpoint/2010/main" val="2417085486"/>
              </p:ext>
            </p:extLst>
          </p:nvPr>
        </p:nvGraphicFramePr>
        <p:xfrm>
          <a:off x="4534310" y="2198910"/>
          <a:ext cx="4469788" cy="44700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a:extLst>
              <a:ext uri="{FF2B5EF4-FFF2-40B4-BE49-F238E27FC236}">
                <a16:creationId xmlns:a16="http://schemas.microsoft.com/office/drawing/2014/main" id="{B81DFE67-FC17-465C-8A02-6C49F3A31458}"/>
              </a:ext>
            </a:extLst>
          </p:cNvPr>
          <p:cNvGraphicFramePr>
            <a:graphicFrameLocks/>
          </p:cNvGraphicFramePr>
          <p:nvPr>
            <p:extLst>
              <p:ext uri="{D42A27DB-BD31-4B8C-83A1-F6EECF244321}">
                <p14:modId xmlns:p14="http://schemas.microsoft.com/office/powerpoint/2010/main" val="4221222254"/>
              </p:ext>
            </p:extLst>
          </p:nvPr>
        </p:nvGraphicFramePr>
        <p:xfrm>
          <a:off x="4632360" y="2198910"/>
          <a:ext cx="4128052" cy="4565938"/>
        </p:xfrm>
        <a:graphic>
          <a:graphicData uri="http://schemas.openxmlformats.org/drawingml/2006/chart">
            <c:chart xmlns:c="http://schemas.openxmlformats.org/drawingml/2006/chart" xmlns:r="http://schemas.openxmlformats.org/officeDocument/2006/relationships" r:id="rId3"/>
          </a:graphicData>
        </a:graphic>
      </p:graphicFrame>
      <p:sp>
        <p:nvSpPr>
          <p:cNvPr id="4" name="タイトル 3"/>
          <p:cNvSpPr txBox="1">
            <a:spLocks/>
          </p:cNvSpPr>
          <p:nvPr/>
        </p:nvSpPr>
        <p:spPr>
          <a:xfrm>
            <a:off x="457200" y="274638"/>
            <a:ext cx="8218488" cy="561975"/>
          </a:xfrm>
          <a:prstGeom prst="roundRect">
            <a:avLst/>
          </a:prstGeom>
          <a:gradFill flip="none" rotWithShape="1">
            <a:gsLst>
              <a:gs pos="61000">
                <a:srgbClr val="73F194"/>
              </a:gs>
              <a:gs pos="100000">
                <a:schemeClr val="bg1"/>
              </a:gs>
            </a:gsLst>
            <a:path path="circle">
              <a:fillToRect l="50000" t="50000" r="50000" b="50000"/>
            </a:path>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nchorCtr="1"/>
          <a:lstStyle>
            <a:lvl1pPr algn="ctr" rtl="0" eaLnBrk="0" fontAlgn="base" hangingPunct="0">
              <a:spcBef>
                <a:spcPct val="0"/>
              </a:spcBef>
              <a:spcAft>
                <a:spcPct val="0"/>
              </a:spcAft>
              <a:defRPr kumimoji="1" sz="4400" kern="12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fontAlgn="auto">
              <a:spcBef>
                <a:spcPts val="0"/>
              </a:spcBef>
              <a:spcAft>
                <a:spcPts val="0"/>
              </a:spcAft>
              <a:defRPr/>
            </a:pPr>
            <a:r>
              <a:rPr lang="en-US" altLang="ja-JP" sz="2400" b="1" dirty="0"/>
              <a:t>Ⅳ</a:t>
            </a:r>
            <a:r>
              <a:rPr lang="ja-JP" altLang="en-US" sz="2400" b="1" dirty="0"/>
              <a:t>　住宅入居等支援事業（居住サポート事業）</a:t>
            </a:r>
          </a:p>
        </p:txBody>
      </p:sp>
      <p:sp>
        <p:nvSpPr>
          <p:cNvPr id="7171" name="テキスト ボックス 1"/>
          <p:cNvSpPr txBox="1">
            <a:spLocks noChangeArrowheads="1"/>
          </p:cNvSpPr>
          <p:nvPr/>
        </p:nvSpPr>
        <p:spPr bwMode="auto">
          <a:xfrm>
            <a:off x="115887" y="1009930"/>
            <a:ext cx="8712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eaLnBrk="1" hangingPunct="1">
              <a:spcBef>
                <a:spcPct val="0"/>
              </a:spcBef>
              <a:defRPr/>
            </a:pPr>
            <a:r>
              <a:rPr lang="en-US" altLang="ja-JP" sz="2000" dirty="0"/>
              <a:t>35</a:t>
            </a:r>
            <a:r>
              <a:rPr lang="ja-JP" altLang="en-US" sz="2000" dirty="0"/>
              <a:t>％（</a:t>
            </a:r>
            <a:r>
              <a:rPr lang="en-US" altLang="ja-JP" sz="2000" dirty="0"/>
              <a:t>18</a:t>
            </a:r>
            <a:r>
              <a:rPr lang="ja-JP" altLang="en-US" sz="2000" dirty="0"/>
              <a:t>市町村）が実施。</a:t>
            </a:r>
            <a:endParaRPr lang="en-US" altLang="ja-JP" sz="2000" dirty="0"/>
          </a:p>
          <a:p>
            <a:pPr eaLnBrk="1" hangingPunct="1">
              <a:spcBef>
                <a:spcPct val="0"/>
              </a:spcBef>
              <a:defRPr/>
            </a:pPr>
            <a:r>
              <a:rPr lang="ja-JP" altLang="en-US" sz="2000" dirty="0"/>
              <a:t>住宅入居等支援事業の実施内容は、入居支援（不動産業者に対する物件斡旋依頼、家主等との入居契約手続き支援）を</a:t>
            </a:r>
            <a:r>
              <a:rPr lang="en-US" altLang="ja-JP" sz="2000" dirty="0"/>
              <a:t>12</a:t>
            </a:r>
            <a:r>
              <a:rPr lang="ja-JP" altLang="en-US" sz="2000" dirty="0"/>
              <a:t>市町村が実施。</a:t>
            </a:r>
            <a:endParaRPr lang="en-US" altLang="ja-JP" sz="2000" dirty="0"/>
          </a:p>
        </p:txBody>
      </p:sp>
      <p:graphicFrame>
        <p:nvGraphicFramePr>
          <p:cNvPr id="7" name="グラフ 6"/>
          <p:cNvGraphicFramePr>
            <a:graphicFrameLocks/>
          </p:cNvGraphicFramePr>
          <p:nvPr>
            <p:extLst>
              <p:ext uri="{D42A27DB-BD31-4B8C-83A1-F6EECF244321}">
                <p14:modId xmlns:p14="http://schemas.microsoft.com/office/powerpoint/2010/main" val="2115259136"/>
              </p:ext>
            </p:extLst>
          </p:nvPr>
        </p:nvGraphicFramePr>
        <p:xfrm>
          <a:off x="115887" y="2198910"/>
          <a:ext cx="4413033" cy="4470009"/>
        </p:xfrm>
        <a:graphic>
          <a:graphicData uri="http://schemas.openxmlformats.org/drawingml/2006/chart">
            <c:chart xmlns:c="http://schemas.openxmlformats.org/drawingml/2006/chart" xmlns:r="http://schemas.openxmlformats.org/officeDocument/2006/relationships" r:id="rId4"/>
          </a:graphicData>
        </a:graphic>
      </p:graphicFrame>
      <p:sp>
        <p:nvSpPr>
          <p:cNvPr id="2" name="正方形/長方形 1"/>
          <p:cNvSpPr/>
          <p:nvPr/>
        </p:nvSpPr>
        <p:spPr>
          <a:xfrm>
            <a:off x="7740352" y="2702538"/>
            <a:ext cx="1727310" cy="430887"/>
          </a:xfrm>
          <a:prstGeom prst="rect">
            <a:avLst/>
          </a:prstGeom>
        </p:spPr>
        <p:txBody>
          <a:bodyPr wrap="square">
            <a:spAutoFit/>
          </a:bodyPr>
          <a:lstStyle/>
          <a:p>
            <a:r>
              <a:rPr lang="ja-JP" altLang="en-US" sz="1200" dirty="0"/>
              <a:t>実施市町村数：</a:t>
            </a:r>
            <a:r>
              <a:rPr lang="en-US" altLang="ja-JP" sz="1200" dirty="0"/>
              <a:t>15 </a:t>
            </a:r>
          </a:p>
          <a:p>
            <a:pPr>
              <a:lnSpc>
                <a:spcPts val="1200"/>
              </a:lnSpc>
            </a:pPr>
            <a:r>
              <a:rPr lang="en-US" altLang="ja-JP" sz="1200" dirty="0"/>
              <a:t>※</a:t>
            </a:r>
            <a:r>
              <a:rPr lang="ja-JP" altLang="en-US" sz="1200" dirty="0"/>
              <a:t>複数回答あり</a:t>
            </a:r>
            <a:endParaRPr lang="en-US" altLang="ja-JP" sz="1200" dirty="0"/>
          </a:p>
        </p:txBody>
      </p:sp>
      <p:sp>
        <p:nvSpPr>
          <p:cNvPr id="11" name="テキスト ボックス 10"/>
          <p:cNvSpPr txBox="1"/>
          <p:nvPr/>
        </p:nvSpPr>
        <p:spPr>
          <a:xfrm>
            <a:off x="7250812" y="26399"/>
            <a:ext cx="1569660" cy="276999"/>
          </a:xfrm>
          <a:prstGeom prst="rect">
            <a:avLst/>
          </a:prstGeom>
          <a:noFill/>
        </p:spPr>
        <p:txBody>
          <a:bodyPr wrap="none" rtlCol="0">
            <a:spAutoFit/>
          </a:bodyPr>
          <a:lstStyle/>
          <a:p>
            <a:r>
              <a:rPr kumimoji="1" lang="ja-JP" altLang="en-US" sz="1200" dirty="0"/>
              <a:t>＜厚生労働省調査＞</a:t>
            </a:r>
            <a:endParaRPr kumimoji="1" lang="ja-JP" altLang="en-US" sz="1600" dirty="0"/>
          </a:p>
        </p:txBody>
      </p:sp>
      <p:sp>
        <p:nvSpPr>
          <p:cNvPr id="3" name="スライド番号プレースホルダー 2"/>
          <p:cNvSpPr>
            <a:spLocks noGrp="1"/>
          </p:cNvSpPr>
          <p:nvPr>
            <p:ph type="sldNum" sz="quarter" idx="12"/>
          </p:nvPr>
        </p:nvSpPr>
        <p:spPr>
          <a:xfrm>
            <a:off x="7046912" y="6597352"/>
            <a:ext cx="2133600" cy="365125"/>
          </a:xfrm>
        </p:spPr>
        <p:txBody>
          <a:bodyPr/>
          <a:lstStyle/>
          <a:p>
            <a:pPr>
              <a:defRPr/>
            </a:pPr>
            <a:fld id="{A4073C42-6A3B-4481-9A5D-F17DC83FF158}" type="slidenum">
              <a:rPr lang="ja-JP" altLang="en-US" smtClean="0"/>
              <a:pPr>
                <a:defRPr/>
              </a:pPr>
              <a:t>1</a:t>
            </a:fld>
            <a:endParaRPr lang="ja-JP" altLang="en-US" dirty="0"/>
          </a:p>
        </p:txBody>
      </p:sp>
      <p:graphicFrame>
        <p:nvGraphicFramePr>
          <p:cNvPr id="12" name="グラフ 11">
            <a:extLst>
              <a:ext uri="{FF2B5EF4-FFF2-40B4-BE49-F238E27FC236}">
                <a16:creationId xmlns:a16="http://schemas.microsoft.com/office/drawing/2014/main" id="{9729EC3F-CDCF-4DC9-AE58-99866DD9E03F}"/>
              </a:ext>
            </a:extLst>
          </p:cNvPr>
          <p:cNvGraphicFramePr>
            <a:graphicFrameLocks/>
          </p:cNvGraphicFramePr>
          <p:nvPr>
            <p:extLst>
              <p:ext uri="{D42A27DB-BD31-4B8C-83A1-F6EECF244321}">
                <p14:modId xmlns:p14="http://schemas.microsoft.com/office/powerpoint/2010/main" val="3734741883"/>
              </p:ext>
            </p:extLst>
          </p:nvPr>
        </p:nvGraphicFramePr>
        <p:xfrm>
          <a:off x="200813" y="2345051"/>
          <a:ext cx="4243180" cy="41082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9169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18488" cy="561975"/>
          </a:xfrm>
          <a:prstGeom prst="roundRect">
            <a:avLst/>
          </a:prstGeom>
          <a:gradFill flip="none" rotWithShape="1">
            <a:gsLst>
              <a:gs pos="66000">
                <a:srgbClr val="73F194"/>
              </a:gs>
              <a:gs pos="100000">
                <a:schemeClr val="bg1"/>
              </a:gs>
            </a:gsLst>
            <a:path path="circle">
              <a:fillToRect l="50000" t="50000" r="50000" b="50000"/>
            </a:path>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nchorCtr="1"/>
          <a:lstStyle/>
          <a:p>
            <a:pPr fontAlgn="auto">
              <a:spcBef>
                <a:spcPts val="0"/>
              </a:spcBef>
              <a:spcAft>
                <a:spcPts val="0"/>
              </a:spcAft>
              <a:defRPr/>
            </a:pPr>
            <a:r>
              <a:rPr lang="ja-JP" altLang="en-US" sz="2400" b="1" dirty="0"/>
              <a:t>支援人材の養成・確保</a:t>
            </a:r>
          </a:p>
        </p:txBody>
      </p:sp>
      <p:sp>
        <p:nvSpPr>
          <p:cNvPr id="3074" name="コンテンツ プレースホルダー 2"/>
          <p:cNvSpPr>
            <a:spLocks noGrp="1"/>
          </p:cNvSpPr>
          <p:nvPr>
            <p:ph idx="1"/>
          </p:nvPr>
        </p:nvSpPr>
        <p:spPr>
          <a:xfrm>
            <a:off x="441908" y="5824965"/>
            <a:ext cx="9432032" cy="1296814"/>
          </a:xfrm>
        </p:spPr>
        <p:txBody>
          <a:bodyPr>
            <a:normAutofit/>
          </a:bodyPr>
          <a:lstStyle/>
          <a:p>
            <a:pPr marL="0" indent="0">
              <a:buNone/>
            </a:pPr>
            <a:r>
              <a:rPr lang="ja-JP" altLang="en-US" sz="1400" dirty="0"/>
              <a:t>その他 ：資格取得の呼びかけ </a:t>
            </a:r>
            <a:r>
              <a:rPr lang="en-US" altLang="ja-JP" sz="1400" dirty="0"/>
              <a:t>/ </a:t>
            </a:r>
            <a:r>
              <a:rPr lang="ja-JP" altLang="en-US" sz="1400" dirty="0"/>
              <a:t>インターバル受け入れ</a:t>
            </a:r>
            <a:endParaRPr lang="en-US" altLang="ja-JP" sz="1400" dirty="0"/>
          </a:p>
        </p:txBody>
      </p:sp>
      <p:sp>
        <p:nvSpPr>
          <p:cNvPr id="3" name="スライド番号プレースホルダー 2"/>
          <p:cNvSpPr>
            <a:spLocks noGrp="1"/>
          </p:cNvSpPr>
          <p:nvPr>
            <p:ph type="sldNum" sz="quarter" idx="12"/>
          </p:nvPr>
        </p:nvSpPr>
        <p:spPr>
          <a:xfrm>
            <a:off x="7046912" y="6592267"/>
            <a:ext cx="2133600" cy="365125"/>
          </a:xfrm>
        </p:spPr>
        <p:txBody>
          <a:bodyPr/>
          <a:lstStyle/>
          <a:p>
            <a:pPr>
              <a:defRPr/>
            </a:pPr>
            <a:fld id="{08C0B7E9-49C2-4EF2-86B7-39D4016E13D8}" type="slidenum">
              <a:rPr lang="ja-JP" altLang="en-US" smtClean="0"/>
              <a:pPr>
                <a:defRPr/>
              </a:pPr>
              <a:t>10</a:t>
            </a:fld>
            <a:endParaRPr lang="ja-JP" altLang="en-US" dirty="0"/>
          </a:p>
        </p:txBody>
      </p:sp>
      <p:sp>
        <p:nvSpPr>
          <p:cNvPr id="2" name="テキスト ボックス 1"/>
          <p:cNvSpPr txBox="1"/>
          <p:nvPr/>
        </p:nvSpPr>
        <p:spPr>
          <a:xfrm>
            <a:off x="7250812" y="26399"/>
            <a:ext cx="1261884" cy="276999"/>
          </a:xfrm>
          <a:prstGeom prst="rect">
            <a:avLst/>
          </a:prstGeom>
          <a:noFill/>
        </p:spPr>
        <p:txBody>
          <a:bodyPr wrap="none" rtlCol="0">
            <a:spAutoFit/>
          </a:bodyPr>
          <a:lstStyle/>
          <a:p>
            <a:r>
              <a:rPr kumimoji="1" lang="ja-JP" altLang="en-US" sz="1200" dirty="0"/>
              <a:t>＜府追加項目＞</a:t>
            </a:r>
            <a:endParaRPr kumimoji="1" lang="ja-JP" altLang="en-US" sz="1600" dirty="0"/>
          </a:p>
        </p:txBody>
      </p:sp>
      <p:sp>
        <p:nvSpPr>
          <p:cNvPr id="9" name="テキスト ボックス 19"/>
          <p:cNvSpPr txBox="1"/>
          <p:nvPr/>
        </p:nvSpPr>
        <p:spPr>
          <a:xfrm>
            <a:off x="7507126" y="5379677"/>
            <a:ext cx="1213172" cy="27699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200" dirty="0"/>
              <a:t>※</a:t>
            </a:r>
            <a:r>
              <a:rPr kumimoji="1" lang="ja-JP" altLang="en-US" sz="1200" dirty="0"/>
              <a:t>複数回答有</a:t>
            </a:r>
            <a:endParaRPr kumimoji="1" lang="ja-JP" altLang="en-US" sz="1400" dirty="0"/>
          </a:p>
        </p:txBody>
      </p:sp>
      <p:graphicFrame>
        <p:nvGraphicFramePr>
          <p:cNvPr id="10" name="グラフ 9">
            <a:extLst>
              <a:ext uri="{FF2B5EF4-FFF2-40B4-BE49-F238E27FC236}">
                <a16:creationId xmlns:a16="http://schemas.microsoft.com/office/drawing/2014/main" id="{F5437DD5-3AB0-4CDD-A9B3-EFB679D07598}"/>
              </a:ext>
            </a:extLst>
          </p:cNvPr>
          <p:cNvGraphicFramePr>
            <a:graphicFrameLocks/>
          </p:cNvGraphicFramePr>
          <p:nvPr>
            <p:extLst>
              <p:ext uri="{D42A27DB-BD31-4B8C-83A1-F6EECF244321}">
                <p14:modId xmlns:p14="http://schemas.microsoft.com/office/powerpoint/2010/main" val="3112823058"/>
              </p:ext>
            </p:extLst>
          </p:nvPr>
        </p:nvGraphicFramePr>
        <p:xfrm>
          <a:off x="-11771" y="907617"/>
          <a:ext cx="9095804" cy="43879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9833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18488" cy="561975"/>
          </a:xfrm>
          <a:prstGeom prst="roundRect">
            <a:avLst/>
          </a:prstGeom>
          <a:gradFill flip="none" rotWithShape="1">
            <a:gsLst>
              <a:gs pos="66000">
                <a:srgbClr val="73F194"/>
              </a:gs>
              <a:gs pos="100000">
                <a:schemeClr val="bg1"/>
              </a:gs>
            </a:gsLst>
            <a:path path="circle">
              <a:fillToRect l="50000" t="50000" r="50000" b="50000"/>
            </a:path>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nchorCtr="1"/>
          <a:lstStyle/>
          <a:p>
            <a:pPr fontAlgn="auto">
              <a:spcBef>
                <a:spcPts val="0"/>
              </a:spcBef>
              <a:spcAft>
                <a:spcPts val="0"/>
              </a:spcAft>
              <a:defRPr/>
            </a:pPr>
            <a:r>
              <a:rPr lang="ja-JP" altLang="en-US" sz="2400" b="1" dirty="0"/>
              <a:t>相談支援専門員の資質向上</a:t>
            </a:r>
          </a:p>
        </p:txBody>
      </p:sp>
      <p:sp>
        <p:nvSpPr>
          <p:cNvPr id="3074" name="コンテンツ プレースホルダー 2"/>
          <p:cNvSpPr>
            <a:spLocks noGrp="1"/>
          </p:cNvSpPr>
          <p:nvPr>
            <p:ph idx="1"/>
          </p:nvPr>
        </p:nvSpPr>
        <p:spPr>
          <a:xfrm>
            <a:off x="245964" y="5986932"/>
            <a:ext cx="8713788" cy="561975"/>
          </a:xfrm>
        </p:spPr>
        <p:txBody>
          <a:bodyPr>
            <a:normAutofit/>
          </a:bodyPr>
          <a:lstStyle/>
          <a:p>
            <a:pPr marL="0" indent="0">
              <a:buNone/>
            </a:pPr>
            <a:r>
              <a:rPr lang="ja-JP" altLang="en-US" sz="1400" dirty="0"/>
              <a:t>その他 ：自立支援協議会の部会での事例検討</a:t>
            </a:r>
            <a:endParaRPr lang="en-US" altLang="ja-JP" sz="1400" dirty="0"/>
          </a:p>
          <a:p>
            <a:pPr marL="0" indent="0">
              <a:buNone/>
            </a:pPr>
            <a:r>
              <a:rPr lang="ja-JP" altLang="en-US" sz="1400" dirty="0"/>
              <a:t>　　　　　 相談支援事業所連絡会において相談支援専門員の質の向上等に向けた研修</a:t>
            </a:r>
            <a:endParaRPr lang="en-US" altLang="ja-JP" sz="1400" dirty="0"/>
          </a:p>
        </p:txBody>
      </p:sp>
      <p:sp>
        <p:nvSpPr>
          <p:cNvPr id="3" name="スライド番号プレースホルダー 2"/>
          <p:cNvSpPr>
            <a:spLocks noGrp="1"/>
          </p:cNvSpPr>
          <p:nvPr>
            <p:ph type="sldNum" sz="quarter" idx="12"/>
          </p:nvPr>
        </p:nvSpPr>
        <p:spPr>
          <a:xfrm>
            <a:off x="7046912" y="6592267"/>
            <a:ext cx="2133600" cy="365125"/>
          </a:xfrm>
        </p:spPr>
        <p:txBody>
          <a:bodyPr/>
          <a:lstStyle/>
          <a:p>
            <a:pPr>
              <a:defRPr/>
            </a:pPr>
            <a:fld id="{08C0B7E9-49C2-4EF2-86B7-39D4016E13D8}" type="slidenum">
              <a:rPr lang="ja-JP" altLang="en-US" smtClean="0"/>
              <a:pPr>
                <a:defRPr/>
              </a:pPr>
              <a:t>11</a:t>
            </a:fld>
            <a:endParaRPr lang="ja-JP" altLang="en-US" dirty="0"/>
          </a:p>
        </p:txBody>
      </p:sp>
      <p:sp>
        <p:nvSpPr>
          <p:cNvPr id="2" name="テキスト ボックス 1"/>
          <p:cNvSpPr txBox="1"/>
          <p:nvPr/>
        </p:nvSpPr>
        <p:spPr>
          <a:xfrm>
            <a:off x="7250812" y="26399"/>
            <a:ext cx="1261884" cy="276999"/>
          </a:xfrm>
          <a:prstGeom prst="rect">
            <a:avLst/>
          </a:prstGeom>
          <a:noFill/>
        </p:spPr>
        <p:txBody>
          <a:bodyPr wrap="none" rtlCol="0">
            <a:spAutoFit/>
          </a:bodyPr>
          <a:lstStyle/>
          <a:p>
            <a:r>
              <a:rPr kumimoji="1" lang="ja-JP" altLang="en-US" sz="1200" dirty="0"/>
              <a:t>＜府追加項目＞</a:t>
            </a:r>
            <a:endParaRPr kumimoji="1" lang="ja-JP" altLang="en-US" sz="1600" dirty="0"/>
          </a:p>
        </p:txBody>
      </p:sp>
      <p:graphicFrame>
        <p:nvGraphicFramePr>
          <p:cNvPr id="9" name="グラフ 8">
            <a:extLst>
              <a:ext uri="{FF2B5EF4-FFF2-40B4-BE49-F238E27FC236}">
                <a16:creationId xmlns:a16="http://schemas.microsoft.com/office/drawing/2014/main" id="{C62713AB-6EAF-4803-9817-5D1B37C011C6}"/>
              </a:ext>
            </a:extLst>
          </p:cNvPr>
          <p:cNvGraphicFramePr>
            <a:graphicFrameLocks/>
          </p:cNvGraphicFramePr>
          <p:nvPr>
            <p:extLst>
              <p:ext uri="{D42A27DB-BD31-4B8C-83A1-F6EECF244321}">
                <p14:modId xmlns:p14="http://schemas.microsoft.com/office/powerpoint/2010/main" val="4076628453"/>
              </p:ext>
            </p:extLst>
          </p:nvPr>
        </p:nvGraphicFramePr>
        <p:xfrm>
          <a:off x="395536" y="1084439"/>
          <a:ext cx="8280152" cy="4216769"/>
        </p:xfrm>
        <a:graphic>
          <a:graphicData uri="http://schemas.openxmlformats.org/drawingml/2006/chart">
            <c:chart xmlns:c="http://schemas.openxmlformats.org/drawingml/2006/chart" xmlns:r="http://schemas.openxmlformats.org/officeDocument/2006/relationships" r:id="rId2"/>
          </a:graphicData>
        </a:graphic>
      </p:graphicFrame>
      <p:sp>
        <p:nvSpPr>
          <p:cNvPr id="7" name="テキスト ボックス 19">
            <a:extLst>
              <a:ext uri="{FF2B5EF4-FFF2-40B4-BE49-F238E27FC236}">
                <a16:creationId xmlns:a16="http://schemas.microsoft.com/office/drawing/2014/main" id="{638FC039-0B5A-4777-8F02-3A5FAED6413F}"/>
              </a:ext>
            </a:extLst>
          </p:cNvPr>
          <p:cNvSpPr txBox="1"/>
          <p:nvPr/>
        </p:nvSpPr>
        <p:spPr>
          <a:xfrm>
            <a:off x="7315836" y="4907390"/>
            <a:ext cx="1213172" cy="27699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200" dirty="0"/>
              <a:t>※</a:t>
            </a:r>
            <a:r>
              <a:rPr kumimoji="1" lang="ja-JP" altLang="en-US" sz="1200" dirty="0"/>
              <a:t>複数回答有</a:t>
            </a:r>
            <a:endParaRPr kumimoji="1" lang="ja-JP" altLang="en-US" sz="1400" dirty="0"/>
          </a:p>
        </p:txBody>
      </p:sp>
    </p:spTree>
    <p:extLst>
      <p:ext uri="{BB962C8B-B14F-4D97-AF65-F5344CB8AC3E}">
        <p14:creationId xmlns:p14="http://schemas.microsoft.com/office/powerpoint/2010/main" val="1860512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18488" cy="561975"/>
          </a:xfrm>
          <a:prstGeom prst="roundRect">
            <a:avLst/>
          </a:prstGeom>
          <a:gradFill flip="none" rotWithShape="1">
            <a:gsLst>
              <a:gs pos="66000">
                <a:srgbClr val="73F194"/>
              </a:gs>
              <a:gs pos="100000">
                <a:schemeClr val="bg1"/>
              </a:gs>
            </a:gsLst>
            <a:path path="circle">
              <a:fillToRect l="50000" t="50000" r="50000" b="50000"/>
            </a:path>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nchorCtr="1"/>
          <a:lstStyle/>
          <a:p>
            <a:pPr fontAlgn="auto">
              <a:spcBef>
                <a:spcPts val="0"/>
              </a:spcBef>
              <a:spcAft>
                <a:spcPts val="0"/>
              </a:spcAft>
              <a:defRPr/>
            </a:pPr>
            <a:r>
              <a:rPr lang="ja-JP" altLang="en-US" sz="2400" b="1" dirty="0"/>
              <a:t>相談支援専門員の資質向上</a:t>
            </a:r>
          </a:p>
        </p:txBody>
      </p:sp>
      <p:sp>
        <p:nvSpPr>
          <p:cNvPr id="16" name="コンテンツ プレースホルダー 2"/>
          <p:cNvSpPr>
            <a:spLocks noGrp="1"/>
          </p:cNvSpPr>
          <p:nvPr>
            <p:ph idx="1"/>
          </p:nvPr>
        </p:nvSpPr>
        <p:spPr>
          <a:xfrm>
            <a:off x="1223217" y="3849343"/>
            <a:ext cx="6686454" cy="327641"/>
          </a:xfrm>
        </p:spPr>
        <p:txBody>
          <a:bodyPr>
            <a:normAutofit/>
          </a:bodyPr>
          <a:lstStyle/>
          <a:p>
            <a:pPr marL="0" indent="0">
              <a:buNone/>
            </a:pPr>
            <a:r>
              <a:rPr lang="ja-JP" altLang="en-US" sz="1100" b="1" dirty="0"/>
              <a:t>その他：障がい者相談支援調整事業委託事業者、相談支援ネットワーク</a:t>
            </a:r>
            <a:endParaRPr lang="en-US" altLang="ja-JP" sz="1100" b="1" dirty="0"/>
          </a:p>
        </p:txBody>
      </p:sp>
      <p:sp>
        <p:nvSpPr>
          <p:cNvPr id="3" name="スライド番号プレースホルダー 2"/>
          <p:cNvSpPr>
            <a:spLocks noGrp="1"/>
          </p:cNvSpPr>
          <p:nvPr>
            <p:ph type="sldNum" sz="quarter" idx="12"/>
          </p:nvPr>
        </p:nvSpPr>
        <p:spPr>
          <a:xfrm>
            <a:off x="7046912" y="6592267"/>
            <a:ext cx="2133600" cy="365125"/>
          </a:xfrm>
        </p:spPr>
        <p:txBody>
          <a:bodyPr/>
          <a:lstStyle/>
          <a:p>
            <a:pPr>
              <a:defRPr/>
            </a:pPr>
            <a:fld id="{08C0B7E9-49C2-4EF2-86B7-39D4016E13D8}" type="slidenum">
              <a:rPr lang="ja-JP" altLang="en-US" smtClean="0"/>
              <a:pPr>
                <a:defRPr/>
              </a:pPr>
              <a:t>12</a:t>
            </a:fld>
            <a:endParaRPr lang="ja-JP" altLang="en-US" dirty="0"/>
          </a:p>
        </p:txBody>
      </p:sp>
      <p:sp>
        <p:nvSpPr>
          <p:cNvPr id="2" name="テキスト ボックス 1"/>
          <p:cNvSpPr txBox="1"/>
          <p:nvPr/>
        </p:nvSpPr>
        <p:spPr>
          <a:xfrm>
            <a:off x="7250812" y="26399"/>
            <a:ext cx="1261884" cy="276999"/>
          </a:xfrm>
          <a:prstGeom prst="rect">
            <a:avLst/>
          </a:prstGeom>
          <a:noFill/>
        </p:spPr>
        <p:txBody>
          <a:bodyPr wrap="none" rtlCol="0">
            <a:spAutoFit/>
          </a:bodyPr>
          <a:lstStyle/>
          <a:p>
            <a:r>
              <a:rPr kumimoji="1" lang="ja-JP" altLang="en-US" sz="1200" dirty="0"/>
              <a:t>＜府追加項目＞</a:t>
            </a:r>
            <a:endParaRPr kumimoji="1" lang="ja-JP" altLang="en-US" sz="1600" dirty="0"/>
          </a:p>
        </p:txBody>
      </p:sp>
      <p:graphicFrame>
        <p:nvGraphicFramePr>
          <p:cNvPr id="15" name="表 14"/>
          <p:cNvGraphicFramePr>
            <a:graphicFrameLocks noGrp="1"/>
          </p:cNvGraphicFramePr>
          <p:nvPr>
            <p:extLst>
              <p:ext uri="{D42A27DB-BD31-4B8C-83A1-F6EECF244321}">
                <p14:modId xmlns:p14="http://schemas.microsoft.com/office/powerpoint/2010/main" val="2653270581"/>
              </p:ext>
            </p:extLst>
          </p:nvPr>
        </p:nvGraphicFramePr>
        <p:xfrm>
          <a:off x="688745" y="4581128"/>
          <a:ext cx="7986943" cy="1060039"/>
        </p:xfrm>
        <a:graphic>
          <a:graphicData uri="http://schemas.openxmlformats.org/drawingml/2006/table">
            <a:tbl>
              <a:tblPr/>
              <a:tblGrid>
                <a:gridCol w="1901645">
                  <a:extLst>
                    <a:ext uri="{9D8B030D-6E8A-4147-A177-3AD203B41FA5}">
                      <a16:colId xmlns:a16="http://schemas.microsoft.com/office/drawing/2014/main" val="4121401335"/>
                    </a:ext>
                  </a:extLst>
                </a:gridCol>
                <a:gridCol w="6085298">
                  <a:extLst>
                    <a:ext uri="{9D8B030D-6E8A-4147-A177-3AD203B41FA5}">
                      <a16:colId xmlns:a16="http://schemas.microsoft.com/office/drawing/2014/main" val="2022936498"/>
                    </a:ext>
                  </a:extLst>
                </a:gridCol>
              </a:tblGrid>
              <a:tr h="1060039">
                <a:tc>
                  <a:txBody>
                    <a:bodyPr/>
                    <a:lstStyle/>
                    <a:p>
                      <a:pPr algn="ctr" fontAlgn="ctr"/>
                      <a:r>
                        <a:rPr lang="ja-JP" altLang="en-US" sz="1400" b="0" i="0" u="none" strike="noStrike" dirty="0">
                          <a:solidFill>
                            <a:srgbClr val="000000"/>
                          </a:solidFill>
                          <a:effectLst/>
                          <a:latin typeface="ＭＳ Ｐゴシック" panose="020B0600070205080204" pitchFamily="50" charset="-128"/>
                          <a:ea typeface="ＭＳ Ｐゴシック" panose="020B0600070205080204" pitchFamily="50" charset="-128"/>
                        </a:rPr>
                        <a:t>テーマ</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成年後見制度の理解 </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事例検討 </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報酬改定 </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相談支援体制 </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200" b="0" i="0" u="none" strike="noStrike" dirty="0" err="1">
                          <a:solidFill>
                            <a:srgbClr val="000000"/>
                          </a:solidFill>
                          <a:effectLst/>
                          <a:latin typeface="ＭＳ Ｐゴシック" panose="020B0600070205080204" pitchFamily="50" charset="-128"/>
                          <a:ea typeface="ＭＳ Ｐゴシック" panose="020B0600070205080204" pitchFamily="50" charset="-128"/>
                        </a:rPr>
                        <a:t>障がい</a:t>
                      </a: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特性 </a:t>
                      </a:r>
                      <a:r>
                        <a:rPr lang="en-US" altLang="ja-JP" sz="12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p>
                      <a:pPr algn="l" fontAlgn="ctr"/>
                      <a:r>
                        <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rPr>
                        <a:t>障害者虐待防止法・障害者差別解消法</a:t>
                      </a:r>
                      <a:r>
                        <a:rPr lang="en-US" altLang="ja-JP" sz="1200" b="0" i="0" u="none" strike="noStrike" dirty="0">
                          <a:solidFill>
                            <a:srgbClr val="000000"/>
                          </a:solidFill>
                          <a:effectLst/>
                          <a:latin typeface="ＭＳ Ｐゴシック" panose="020B0600070205080204" pitchFamily="50" charset="-128"/>
                          <a:ea typeface="+mn-ea"/>
                        </a:rPr>
                        <a:t>/</a:t>
                      </a:r>
                      <a:r>
                        <a:rPr lang="ja-JP" altLang="en-US" sz="1200" b="0" i="0" u="none" strike="noStrike" dirty="0">
                          <a:solidFill>
                            <a:srgbClr val="000000"/>
                          </a:solidFill>
                          <a:effectLst/>
                          <a:latin typeface="ＭＳ Ｐゴシック" panose="020B0600070205080204" pitchFamily="50" charset="-128"/>
                          <a:ea typeface="+mn-ea"/>
                        </a:rPr>
                        <a:t>報酬改定のポイント等</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8531622"/>
                  </a:ext>
                </a:extLst>
              </a:tr>
            </a:tbl>
          </a:graphicData>
        </a:graphic>
      </p:graphicFrame>
      <p:graphicFrame>
        <p:nvGraphicFramePr>
          <p:cNvPr id="9" name="グラフ 8">
            <a:extLst>
              <a:ext uri="{FF2B5EF4-FFF2-40B4-BE49-F238E27FC236}">
                <a16:creationId xmlns:a16="http://schemas.microsoft.com/office/drawing/2014/main" id="{822F1CF9-3E74-4D38-910D-132801483F87}"/>
              </a:ext>
            </a:extLst>
          </p:cNvPr>
          <p:cNvGraphicFramePr>
            <a:graphicFrameLocks/>
          </p:cNvGraphicFramePr>
          <p:nvPr>
            <p:extLst>
              <p:ext uri="{D42A27DB-BD31-4B8C-83A1-F6EECF244321}">
                <p14:modId xmlns:p14="http://schemas.microsoft.com/office/powerpoint/2010/main" val="3193547755"/>
              </p:ext>
            </p:extLst>
          </p:nvPr>
        </p:nvGraphicFramePr>
        <p:xfrm>
          <a:off x="1403648" y="1029641"/>
          <a:ext cx="6192688"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6790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18488" cy="561975"/>
          </a:xfrm>
          <a:prstGeom prst="roundRect">
            <a:avLst/>
          </a:prstGeom>
          <a:gradFill flip="none" rotWithShape="1">
            <a:gsLst>
              <a:gs pos="66000">
                <a:srgbClr val="73F194"/>
              </a:gs>
              <a:gs pos="100000">
                <a:schemeClr val="bg1"/>
              </a:gs>
            </a:gsLst>
            <a:path path="circle">
              <a:fillToRect l="50000" t="50000" r="50000" b="50000"/>
            </a:path>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nchorCtr="1"/>
          <a:lstStyle/>
          <a:p>
            <a:pPr fontAlgn="auto">
              <a:spcBef>
                <a:spcPts val="0"/>
              </a:spcBef>
              <a:spcAft>
                <a:spcPts val="0"/>
              </a:spcAft>
              <a:defRPr/>
            </a:pPr>
            <a:r>
              <a:rPr lang="ja-JP" altLang="en-US" sz="2400" b="1" dirty="0"/>
              <a:t>計画相談支援及び</a:t>
            </a:r>
            <a:r>
              <a:rPr lang="ja-JP" altLang="en-US" sz="2400" b="1" dirty="0" err="1"/>
              <a:t>障がい</a:t>
            </a:r>
            <a:r>
              <a:rPr lang="ja-JP" altLang="en-US" sz="2400" b="1" dirty="0"/>
              <a:t>児相談支援の給付</a:t>
            </a:r>
          </a:p>
        </p:txBody>
      </p:sp>
      <p:sp>
        <p:nvSpPr>
          <p:cNvPr id="3" name="スライド番号プレースホルダー 2"/>
          <p:cNvSpPr>
            <a:spLocks noGrp="1"/>
          </p:cNvSpPr>
          <p:nvPr>
            <p:ph type="sldNum" sz="quarter" idx="12"/>
          </p:nvPr>
        </p:nvSpPr>
        <p:spPr>
          <a:xfrm>
            <a:off x="7046912" y="6592267"/>
            <a:ext cx="2133600" cy="365125"/>
          </a:xfrm>
        </p:spPr>
        <p:txBody>
          <a:bodyPr/>
          <a:lstStyle/>
          <a:p>
            <a:pPr>
              <a:defRPr/>
            </a:pPr>
            <a:fld id="{08C0B7E9-49C2-4EF2-86B7-39D4016E13D8}" type="slidenum">
              <a:rPr lang="ja-JP" altLang="en-US" smtClean="0"/>
              <a:pPr>
                <a:defRPr/>
              </a:pPr>
              <a:t>13</a:t>
            </a:fld>
            <a:endParaRPr lang="ja-JP" altLang="en-US" dirty="0"/>
          </a:p>
        </p:txBody>
      </p:sp>
      <p:sp>
        <p:nvSpPr>
          <p:cNvPr id="2" name="テキスト ボックス 1"/>
          <p:cNvSpPr txBox="1"/>
          <p:nvPr/>
        </p:nvSpPr>
        <p:spPr>
          <a:xfrm>
            <a:off x="7250812" y="26399"/>
            <a:ext cx="1261884" cy="276999"/>
          </a:xfrm>
          <a:prstGeom prst="rect">
            <a:avLst/>
          </a:prstGeom>
          <a:noFill/>
        </p:spPr>
        <p:txBody>
          <a:bodyPr wrap="none" rtlCol="0">
            <a:spAutoFit/>
          </a:bodyPr>
          <a:lstStyle/>
          <a:p>
            <a:r>
              <a:rPr kumimoji="1" lang="ja-JP" altLang="en-US" sz="1200" dirty="0"/>
              <a:t>＜府追加項目＞</a:t>
            </a:r>
            <a:endParaRPr kumimoji="1" lang="ja-JP" altLang="en-US" sz="1600" dirty="0"/>
          </a:p>
        </p:txBody>
      </p:sp>
      <p:graphicFrame>
        <p:nvGraphicFramePr>
          <p:cNvPr id="9" name="グラフ 8">
            <a:extLst>
              <a:ext uri="{FF2B5EF4-FFF2-40B4-BE49-F238E27FC236}">
                <a16:creationId xmlns:a16="http://schemas.microsoft.com/office/drawing/2014/main" id="{863DA4AD-8DD3-4021-A27D-1213B578CA32}"/>
              </a:ext>
            </a:extLst>
          </p:cNvPr>
          <p:cNvGraphicFramePr>
            <a:graphicFrameLocks/>
          </p:cNvGraphicFramePr>
          <p:nvPr>
            <p:extLst>
              <p:ext uri="{D42A27DB-BD31-4B8C-83A1-F6EECF244321}">
                <p14:modId xmlns:p14="http://schemas.microsoft.com/office/powerpoint/2010/main" val="1857564715"/>
              </p:ext>
            </p:extLst>
          </p:nvPr>
        </p:nvGraphicFramePr>
        <p:xfrm>
          <a:off x="251792" y="3861048"/>
          <a:ext cx="8629303" cy="28154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a:extLst>
              <a:ext uri="{FF2B5EF4-FFF2-40B4-BE49-F238E27FC236}">
                <a16:creationId xmlns:a16="http://schemas.microsoft.com/office/drawing/2014/main" id="{FF1481DF-C24A-4EB8-B7BE-3DEC908147A8}"/>
              </a:ext>
            </a:extLst>
          </p:cNvPr>
          <p:cNvGraphicFramePr>
            <a:graphicFrameLocks/>
          </p:cNvGraphicFramePr>
          <p:nvPr>
            <p:extLst>
              <p:ext uri="{D42A27DB-BD31-4B8C-83A1-F6EECF244321}">
                <p14:modId xmlns:p14="http://schemas.microsoft.com/office/powerpoint/2010/main" val="1018972879"/>
              </p:ext>
            </p:extLst>
          </p:nvPr>
        </p:nvGraphicFramePr>
        <p:xfrm>
          <a:off x="251792" y="898987"/>
          <a:ext cx="8629303"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5511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a:extLst>
              <a:ext uri="{FF2B5EF4-FFF2-40B4-BE49-F238E27FC236}">
                <a16:creationId xmlns:a16="http://schemas.microsoft.com/office/drawing/2014/main" id="{3D587528-88C8-44CB-8757-A9474C75DA76}"/>
              </a:ext>
            </a:extLst>
          </p:cNvPr>
          <p:cNvSpPr>
            <a:spLocks noGrp="1"/>
          </p:cNvSpPr>
          <p:nvPr>
            <p:ph type="title"/>
          </p:nvPr>
        </p:nvSpPr>
        <p:spPr>
          <a:xfrm>
            <a:off x="457200" y="274638"/>
            <a:ext cx="8218488" cy="561975"/>
          </a:xfrm>
          <a:prstGeom prst="roundRect">
            <a:avLst/>
          </a:prstGeom>
          <a:gradFill flip="none" rotWithShape="1">
            <a:gsLst>
              <a:gs pos="66000">
                <a:srgbClr val="73F194"/>
              </a:gs>
              <a:gs pos="100000">
                <a:schemeClr val="bg1"/>
              </a:gs>
            </a:gsLst>
            <a:path path="circle">
              <a:fillToRect l="50000" t="50000" r="50000" b="50000"/>
            </a:path>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nchorCtr="1"/>
          <a:lstStyle/>
          <a:p>
            <a:pPr fontAlgn="auto">
              <a:spcBef>
                <a:spcPts val="0"/>
              </a:spcBef>
              <a:spcAft>
                <a:spcPts val="0"/>
              </a:spcAft>
              <a:defRPr/>
            </a:pPr>
            <a:r>
              <a:rPr lang="ja-JP" altLang="en-US" sz="2400" b="1" dirty="0"/>
              <a:t>主任相談支援専門員</a:t>
            </a:r>
          </a:p>
        </p:txBody>
      </p:sp>
      <p:sp>
        <p:nvSpPr>
          <p:cNvPr id="11" name="コンテンツ プレースホルダー 2">
            <a:extLst>
              <a:ext uri="{FF2B5EF4-FFF2-40B4-BE49-F238E27FC236}">
                <a16:creationId xmlns:a16="http://schemas.microsoft.com/office/drawing/2014/main" id="{BEBED5A8-76C2-43BC-B3B5-5988BD01568B}"/>
              </a:ext>
            </a:extLst>
          </p:cNvPr>
          <p:cNvSpPr>
            <a:spLocks noGrp="1"/>
          </p:cNvSpPr>
          <p:nvPr>
            <p:ph idx="1"/>
          </p:nvPr>
        </p:nvSpPr>
        <p:spPr>
          <a:xfrm>
            <a:off x="250825" y="908051"/>
            <a:ext cx="8713788" cy="1296814"/>
          </a:xfrm>
        </p:spPr>
        <p:txBody>
          <a:bodyPr>
            <a:normAutofit/>
          </a:bodyPr>
          <a:lstStyle/>
          <a:p>
            <a:pPr marL="0" indent="0">
              <a:buNone/>
            </a:pPr>
            <a:r>
              <a:rPr lang="ja-JP" altLang="en-US" sz="2000" dirty="0"/>
              <a:t>○</a:t>
            </a:r>
            <a:r>
              <a:rPr lang="ja-JP" altLang="en-US" sz="2000" b="1" dirty="0"/>
              <a:t>「大阪府相談支援専門員人材育成ビジョン（主任相談支援専門員の役割）」</a:t>
            </a:r>
            <a:endParaRPr lang="en-US" altLang="ja-JP" sz="2000" b="1" dirty="0"/>
          </a:p>
          <a:p>
            <a:pPr marL="0" indent="0">
              <a:buNone/>
            </a:pPr>
            <a:r>
              <a:rPr lang="ja-JP" altLang="en-US" sz="2000" b="1" dirty="0"/>
              <a:t>　を確認した市町村： </a:t>
            </a:r>
            <a:r>
              <a:rPr lang="en-US" altLang="ja-JP" sz="2400" b="1" dirty="0"/>
              <a:t>26</a:t>
            </a:r>
            <a:r>
              <a:rPr lang="ja-JP" altLang="en-US" sz="2400" dirty="0"/>
              <a:t>市町村</a:t>
            </a:r>
            <a:endParaRPr lang="en-US" altLang="ja-JP" sz="2400" dirty="0"/>
          </a:p>
        </p:txBody>
      </p:sp>
      <p:sp>
        <p:nvSpPr>
          <p:cNvPr id="4" name="スライド番号プレースホルダー 3">
            <a:extLst>
              <a:ext uri="{FF2B5EF4-FFF2-40B4-BE49-F238E27FC236}">
                <a16:creationId xmlns:a16="http://schemas.microsoft.com/office/drawing/2014/main" id="{C8EB64F2-576D-4FC0-B307-12372D663374}"/>
              </a:ext>
            </a:extLst>
          </p:cNvPr>
          <p:cNvSpPr>
            <a:spLocks noGrp="1"/>
          </p:cNvSpPr>
          <p:nvPr>
            <p:ph type="sldNum" sz="quarter" idx="12"/>
          </p:nvPr>
        </p:nvSpPr>
        <p:spPr/>
        <p:txBody>
          <a:bodyPr/>
          <a:lstStyle/>
          <a:p>
            <a:pPr>
              <a:defRPr/>
            </a:pPr>
            <a:fld id="{08C0B7E9-49C2-4EF2-86B7-39D4016E13D8}" type="slidenum">
              <a:rPr lang="ja-JP" altLang="en-US" smtClean="0"/>
              <a:pPr>
                <a:defRPr/>
              </a:pPr>
              <a:t>14</a:t>
            </a:fld>
            <a:endParaRPr lang="ja-JP" altLang="en-US"/>
          </a:p>
        </p:txBody>
      </p:sp>
      <p:sp>
        <p:nvSpPr>
          <p:cNvPr id="6" name="テキスト ボックス 5">
            <a:extLst>
              <a:ext uri="{FF2B5EF4-FFF2-40B4-BE49-F238E27FC236}">
                <a16:creationId xmlns:a16="http://schemas.microsoft.com/office/drawing/2014/main" id="{CD273476-0814-428F-B42F-F934305B6F3D}"/>
              </a:ext>
            </a:extLst>
          </p:cNvPr>
          <p:cNvSpPr txBox="1"/>
          <p:nvPr/>
        </p:nvSpPr>
        <p:spPr>
          <a:xfrm>
            <a:off x="7250812" y="26399"/>
            <a:ext cx="1261884" cy="276999"/>
          </a:xfrm>
          <a:prstGeom prst="rect">
            <a:avLst/>
          </a:prstGeom>
          <a:noFill/>
        </p:spPr>
        <p:txBody>
          <a:bodyPr wrap="none" rtlCol="0">
            <a:spAutoFit/>
          </a:bodyPr>
          <a:lstStyle/>
          <a:p>
            <a:r>
              <a:rPr kumimoji="1" lang="ja-JP" altLang="en-US" sz="1200" dirty="0"/>
              <a:t>＜府追加項目＞</a:t>
            </a:r>
            <a:endParaRPr kumimoji="1" lang="ja-JP" altLang="en-US" sz="1600" dirty="0"/>
          </a:p>
        </p:txBody>
      </p:sp>
      <p:graphicFrame>
        <p:nvGraphicFramePr>
          <p:cNvPr id="7" name="グラフ 6">
            <a:extLst>
              <a:ext uri="{FF2B5EF4-FFF2-40B4-BE49-F238E27FC236}">
                <a16:creationId xmlns:a16="http://schemas.microsoft.com/office/drawing/2014/main" id="{8C287393-9B63-413F-82F6-391649DC13CD}"/>
              </a:ext>
            </a:extLst>
          </p:cNvPr>
          <p:cNvGraphicFramePr>
            <a:graphicFrameLocks/>
          </p:cNvGraphicFramePr>
          <p:nvPr>
            <p:extLst>
              <p:ext uri="{D42A27DB-BD31-4B8C-83A1-F6EECF244321}">
                <p14:modId xmlns:p14="http://schemas.microsoft.com/office/powerpoint/2010/main" val="3317368340"/>
              </p:ext>
            </p:extLst>
          </p:nvPr>
        </p:nvGraphicFramePr>
        <p:xfrm>
          <a:off x="1254076" y="1809662"/>
          <a:ext cx="6624736" cy="16249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表 2">
            <a:extLst>
              <a:ext uri="{FF2B5EF4-FFF2-40B4-BE49-F238E27FC236}">
                <a16:creationId xmlns:a16="http://schemas.microsoft.com/office/drawing/2014/main" id="{1B57339C-7149-4920-ACFB-A7DADA3A8251}"/>
              </a:ext>
            </a:extLst>
          </p:cNvPr>
          <p:cNvGraphicFramePr>
            <a:graphicFrameLocks noGrp="1"/>
          </p:cNvGraphicFramePr>
          <p:nvPr>
            <p:extLst>
              <p:ext uri="{D42A27DB-BD31-4B8C-83A1-F6EECF244321}">
                <p14:modId xmlns:p14="http://schemas.microsoft.com/office/powerpoint/2010/main" val="2736761698"/>
              </p:ext>
            </p:extLst>
          </p:nvPr>
        </p:nvGraphicFramePr>
        <p:xfrm>
          <a:off x="674257" y="4013262"/>
          <a:ext cx="7704856" cy="1590964"/>
        </p:xfrm>
        <a:graphic>
          <a:graphicData uri="http://schemas.openxmlformats.org/drawingml/2006/table">
            <a:tbl>
              <a:tblPr>
                <a:tableStyleId>{5C22544A-7EE6-4342-B048-85BDC9FD1C3A}</a:tableStyleId>
              </a:tblPr>
              <a:tblGrid>
                <a:gridCol w="7704856">
                  <a:extLst>
                    <a:ext uri="{9D8B030D-6E8A-4147-A177-3AD203B41FA5}">
                      <a16:colId xmlns:a16="http://schemas.microsoft.com/office/drawing/2014/main" val="3620378822"/>
                    </a:ext>
                  </a:extLst>
                </a:gridCol>
              </a:tblGrid>
              <a:tr h="376061">
                <a:tc>
                  <a:txBody>
                    <a:bodyPr/>
                    <a:lstStyle/>
                    <a:p>
                      <a:pPr algn="ctr" fontAlgn="ctr"/>
                      <a:r>
                        <a:rPr lang="ja-JP" altLang="en-US" sz="1100" b="1" u="none" strike="noStrike" dirty="0">
                          <a:effectLst/>
                        </a:rPr>
                        <a:t>配置している場合、配置に係る考え方　（自由記述）</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54546716"/>
                  </a:ext>
                </a:extLst>
              </a:tr>
              <a:tr h="1214903">
                <a:tc>
                  <a:txBody>
                    <a:bodyPr/>
                    <a:lstStyle/>
                    <a:p>
                      <a:pPr algn="l" fontAlgn="ctr"/>
                      <a:r>
                        <a:rPr lang="ja-JP" altLang="en-US" sz="1400" u="none" strike="noStrike" dirty="0">
                          <a:effectLst/>
                        </a:rPr>
                        <a:t>○各基幹相談支援センターに１名以上配置</a:t>
                      </a:r>
                      <a:endParaRPr lang="en-US" altLang="ja-JP" sz="1400" u="none" strike="noStrike" dirty="0">
                        <a:effectLst/>
                      </a:endParaRPr>
                    </a:p>
                    <a:p>
                      <a:pPr algn="l" fontAlgn="ctr"/>
                      <a:r>
                        <a:rPr lang="ja-JP" altLang="en-US" sz="1400" u="none" strike="noStrike" dirty="0">
                          <a:effectLst/>
                        </a:rPr>
                        <a:t>○委託相談支援事業所を優先</a:t>
                      </a:r>
                      <a:endParaRPr lang="en-US" altLang="ja-JP" sz="1400" u="none" strike="noStrike" dirty="0">
                        <a:effectLst/>
                      </a:endParaRPr>
                    </a:p>
                    <a:p>
                      <a:pPr algn="l" fontAlgn="ctr"/>
                      <a:r>
                        <a:rPr lang="ja-JP" altLang="en-US" sz="1400" u="none" strike="noStrike" dirty="0">
                          <a:effectLst/>
                        </a:rPr>
                        <a:t>○基幹相談支援センターや委託相談支援事業所など地域支援の中核を担うべき方を配置</a:t>
                      </a:r>
                      <a:endParaRPr lang="en-US" altLang="ja-JP" sz="1400" u="none" strike="noStrike" dirty="0">
                        <a:effectLst/>
                      </a:endParaRPr>
                    </a:p>
                    <a:p>
                      <a:pPr algn="l" fontAlgn="ctr"/>
                      <a:r>
                        <a:rPr lang="ja-JP" altLang="en-US" sz="1400" u="none" strike="noStrike" dirty="0">
                          <a:effectLst/>
                        </a:rPr>
                        <a:t>○基幹相談支援センター、地域活動支援センター、他は希望があれば</a:t>
                      </a:r>
                      <a:endParaRPr lang="en-US" altLang="ja-JP" sz="1400" u="none" strike="noStrike" dirty="0">
                        <a:effectLst/>
                      </a:endParaRPr>
                    </a:p>
                    <a:p>
                      <a:pPr algn="l" fontAlgn="ctr"/>
                      <a:r>
                        <a:rPr lang="ja-JP" altLang="en-US" sz="1400" u="none" strike="noStrike" dirty="0">
                          <a:effectLst/>
                        </a:rPr>
                        <a:t>○計画相談事業所</a:t>
                      </a:r>
                      <a:r>
                        <a:rPr lang="en-US" altLang="ja-JP" sz="1400" u="none" strike="noStrike" dirty="0">
                          <a:effectLst/>
                        </a:rPr>
                        <a:t>1</a:t>
                      </a:r>
                      <a:r>
                        <a:rPr lang="ja-JP" altLang="en-US" sz="1400" u="none" strike="noStrike" dirty="0">
                          <a:effectLst/>
                        </a:rPr>
                        <a:t>事業所につき</a:t>
                      </a:r>
                      <a:r>
                        <a:rPr lang="en-US" altLang="ja-JP" sz="1400" u="none" strike="noStrike" dirty="0">
                          <a:effectLst/>
                        </a:rPr>
                        <a:t>1</a:t>
                      </a:r>
                      <a:r>
                        <a:rPr lang="ja-JP" altLang="en-US" sz="1400" u="none" strike="noStrike" dirty="0">
                          <a:effectLst/>
                        </a:rPr>
                        <a:t>名以上</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9539901"/>
                  </a:ext>
                </a:extLst>
              </a:tr>
            </a:tbl>
          </a:graphicData>
        </a:graphic>
      </p:graphicFrame>
      <p:graphicFrame>
        <p:nvGraphicFramePr>
          <p:cNvPr id="9" name="表 8">
            <a:extLst>
              <a:ext uri="{FF2B5EF4-FFF2-40B4-BE49-F238E27FC236}">
                <a16:creationId xmlns:a16="http://schemas.microsoft.com/office/drawing/2014/main" id="{E09BDC4B-81CB-4759-9F3E-A32A8A0C0F1F}"/>
              </a:ext>
            </a:extLst>
          </p:cNvPr>
          <p:cNvGraphicFramePr>
            <a:graphicFrameLocks noGrp="1"/>
          </p:cNvGraphicFramePr>
          <p:nvPr>
            <p:extLst>
              <p:ext uri="{D42A27DB-BD31-4B8C-83A1-F6EECF244321}">
                <p14:modId xmlns:p14="http://schemas.microsoft.com/office/powerpoint/2010/main" val="1719763560"/>
              </p:ext>
            </p:extLst>
          </p:nvPr>
        </p:nvGraphicFramePr>
        <p:xfrm>
          <a:off x="674257" y="5737726"/>
          <a:ext cx="7704856" cy="869648"/>
        </p:xfrm>
        <a:graphic>
          <a:graphicData uri="http://schemas.openxmlformats.org/drawingml/2006/table">
            <a:tbl>
              <a:tblPr>
                <a:tableStyleId>{5C22544A-7EE6-4342-B048-85BDC9FD1C3A}</a:tableStyleId>
              </a:tblPr>
              <a:tblGrid>
                <a:gridCol w="7704856">
                  <a:extLst>
                    <a:ext uri="{9D8B030D-6E8A-4147-A177-3AD203B41FA5}">
                      <a16:colId xmlns:a16="http://schemas.microsoft.com/office/drawing/2014/main" val="2592304775"/>
                    </a:ext>
                  </a:extLst>
                </a:gridCol>
              </a:tblGrid>
              <a:tr h="339398">
                <a:tc>
                  <a:txBody>
                    <a:bodyPr/>
                    <a:lstStyle/>
                    <a:p>
                      <a:pPr algn="ctr" fontAlgn="ctr"/>
                      <a:r>
                        <a:rPr lang="ja-JP" altLang="en-US" sz="1100" b="1" u="none" strike="noStrike" dirty="0">
                          <a:effectLst/>
                        </a:rPr>
                        <a:t>配置していない場合、主任相談支援専門員養成研修へ推薦しない理由や課題等　（自由記述）</a:t>
                      </a:r>
                      <a:endParaRPr lang="ja-JP" altLang="en-US" sz="11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88525463"/>
                  </a:ext>
                </a:extLst>
              </a:tr>
              <a:tr h="530250">
                <a:tc>
                  <a:txBody>
                    <a:bodyPr/>
                    <a:lstStyle/>
                    <a:p>
                      <a:pPr algn="l" fontAlgn="ctr"/>
                      <a:r>
                        <a:rPr lang="ja-JP" altLang="en-US" sz="1400" u="none" strike="noStrike" dirty="0">
                          <a:effectLst/>
                        </a:rPr>
                        <a:t>○推薦可能な人材がいない</a:t>
                      </a:r>
                      <a:endParaRPr lang="ja-JP" altLang="en-US" sz="1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9362983"/>
                  </a:ext>
                </a:extLst>
              </a:tr>
            </a:tbl>
          </a:graphicData>
        </a:graphic>
      </p:graphicFrame>
    </p:spTree>
    <p:extLst>
      <p:ext uri="{BB962C8B-B14F-4D97-AF65-F5344CB8AC3E}">
        <p14:creationId xmlns:p14="http://schemas.microsoft.com/office/powerpoint/2010/main" val="330645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4C496FF1-ED52-48E4-8FD9-8608BB2CBEAA}"/>
              </a:ext>
            </a:extLst>
          </p:cNvPr>
          <p:cNvSpPr>
            <a:spLocks noGrp="1"/>
          </p:cNvSpPr>
          <p:nvPr>
            <p:ph type="title"/>
          </p:nvPr>
        </p:nvSpPr>
        <p:spPr>
          <a:xfrm>
            <a:off x="457200" y="274638"/>
            <a:ext cx="8218488" cy="561975"/>
          </a:xfrm>
          <a:prstGeom prst="roundRect">
            <a:avLst/>
          </a:prstGeom>
          <a:gradFill flip="none" rotWithShape="1">
            <a:gsLst>
              <a:gs pos="66000">
                <a:srgbClr val="73F194"/>
              </a:gs>
              <a:gs pos="100000">
                <a:schemeClr val="bg1"/>
              </a:gs>
            </a:gsLst>
            <a:path path="circle">
              <a:fillToRect l="50000" t="50000" r="50000" b="50000"/>
            </a:path>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nchorCtr="1"/>
          <a:lstStyle/>
          <a:p>
            <a:pPr fontAlgn="auto">
              <a:spcBef>
                <a:spcPts val="0"/>
              </a:spcBef>
              <a:spcAft>
                <a:spcPts val="0"/>
              </a:spcAft>
              <a:defRPr/>
            </a:pPr>
            <a:r>
              <a:rPr lang="ja-JP" altLang="en-US" sz="2400" b="1" dirty="0"/>
              <a:t>主任相談支援専門員</a:t>
            </a:r>
          </a:p>
        </p:txBody>
      </p:sp>
      <p:sp>
        <p:nvSpPr>
          <p:cNvPr id="4" name="スライド番号プレースホルダー 3">
            <a:extLst>
              <a:ext uri="{FF2B5EF4-FFF2-40B4-BE49-F238E27FC236}">
                <a16:creationId xmlns:a16="http://schemas.microsoft.com/office/drawing/2014/main" id="{09181DF3-26A6-4E87-B26D-F60375408033}"/>
              </a:ext>
            </a:extLst>
          </p:cNvPr>
          <p:cNvSpPr>
            <a:spLocks noGrp="1"/>
          </p:cNvSpPr>
          <p:nvPr>
            <p:ph type="sldNum" sz="quarter" idx="12"/>
          </p:nvPr>
        </p:nvSpPr>
        <p:spPr/>
        <p:txBody>
          <a:bodyPr/>
          <a:lstStyle/>
          <a:p>
            <a:pPr>
              <a:defRPr/>
            </a:pPr>
            <a:fld id="{08C0B7E9-49C2-4EF2-86B7-39D4016E13D8}" type="slidenum">
              <a:rPr lang="ja-JP" altLang="en-US" smtClean="0"/>
              <a:pPr>
                <a:defRPr/>
              </a:pPr>
              <a:t>15</a:t>
            </a:fld>
            <a:endParaRPr lang="ja-JP" altLang="en-US"/>
          </a:p>
        </p:txBody>
      </p:sp>
      <p:sp>
        <p:nvSpPr>
          <p:cNvPr id="5" name="テキスト ボックス 4">
            <a:extLst>
              <a:ext uri="{FF2B5EF4-FFF2-40B4-BE49-F238E27FC236}">
                <a16:creationId xmlns:a16="http://schemas.microsoft.com/office/drawing/2014/main" id="{73EE2D5B-9C5A-49AB-A47E-E6D8265DCAA8}"/>
              </a:ext>
            </a:extLst>
          </p:cNvPr>
          <p:cNvSpPr txBox="1"/>
          <p:nvPr/>
        </p:nvSpPr>
        <p:spPr>
          <a:xfrm>
            <a:off x="7443999" y="0"/>
            <a:ext cx="1261884" cy="276999"/>
          </a:xfrm>
          <a:prstGeom prst="rect">
            <a:avLst/>
          </a:prstGeom>
          <a:noFill/>
        </p:spPr>
        <p:txBody>
          <a:bodyPr wrap="none" rtlCol="0">
            <a:spAutoFit/>
          </a:bodyPr>
          <a:lstStyle/>
          <a:p>
            <a:r>
              <a:rPr kumimoji="1" lang="ja-JP" altLang="en-US" sz="1200" dirty="0"/>
              <a:t>＜府追加項目＞</a:t>
            </a:r>
            <a:endParaRPr kumimoji="1" lang="ja-JP" altLang="en-US" sz="1600" dirty="0"/>
          </a:p>
        </p:txBody>
      </p:sp>
      <p:graphicFrame>
        <p:nvGraphicFramePr>
          <p:cNvPr id="7" name="グラフ 6">
            <a:extLst>
              <a:ext uri="{FF2B5EF4-FFF2-40B4-BE49-F238E27FC236}">
                <a16:creationId xmlns:a16="http://schemas.microsoft.com/office/drawing/2014/main" id="{0CAE2217-3764-4D9F-9C63-4A470498F764}"/>
              </a:ext>
            </a:extLst>
          </p:cNvPr>
          <p:cNvGraphicFramePr>
            <a:graphicFrameLocks/>
          </p:cNvGraphicFramePr>
          <p:nvPr>
            <p:extLst>
              <p:ext uri="{D42A27DB-BD31-4B8C-83A1-F6EECF244321}">
                <p14:modId xmlns:p14="http://schemas.microsoft.com/office/powerpoint/2010/main" val="28630418"/>
              </p:ext>
            </p:extLst>
          </p:nvPr>
        </p:nvGraphicFramePr>
        <p:xfrm>
          <a:off x="971600" y="918824"/>
          <a:ext cx="7200800" cy="15156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表 7">
            <a:extLst>
              <a:ext uri="{FF2B5EF4-FFF2-40B4-BE49-F238E27FC236}">
                <a16:creationId xmlns:a16="http://schemas.microsoft.com/office/drawing/2014/main" id="{07B11853-9391-4F9D-A8DD-9ABD4DA59621}"/>
              </a:ext>
            </a:extLst>
          </p:cNvPr>
          <p:cNvGraphicFramePr>
            <a:graphicFrameLocks noGrp="1"/>
          </p:cNvGraphicFramePr>
          <p:nvPr>
            <p:extLst>
              <p:ext uri="{D42A27DB-BD31-4B8C-83A1-F6EECF244321}">
                <p14:modId xmlns:p14="http://schemas.microsoft.com/office/powerpoint/2010/main" val="4015906037"/>
              </p:ext>
            </p:extLst>
          </p:nvPr>
        </p:nvGraphicFramePr>
        <p:xfrm>
          <a:off x="483346" y="2696875"/>
          <a:ext cx="8337126" cy="1698520"/>
        </p:xfrm>
        <a:graphic>
          <a:graphicData uri="http://schemas.openxmlformats.org/drawingml/2006/table">
            <a:tbl>
              <a:tblPr>
                <a:tableStyleId>{5C22544A-7EE6-4342-B048-85BDC9FD1C3A}</a:tableStyleId>
              </a:tblPr>
              <a:tblGrid>
                <a:gridCol w="8337126">
                  <a:extLst>
                    <a:ext uri="{9D8B030D-6E8A-4147-A177-3AD203B41FA5}">
                      <a16:colId xmlns:a16="http://schemas.microsoft.com/office/drawing/2014/main" val="3229876254"/>
                    </a:ext>
                  </a:extLst>
                </a:gridCol>
              </a:tblGrid>
              <a:tr h="414126">
                <a:tc>
                  <a:txBody>
                    <a:bodyPr/>
                    <a:lstStyle/>
                    <a:p>
                      <a:pPr algn="ctr" fontAlgn="ctr"/>
                      <a:r>
                        <a:rPr lang="ja-JP" altLang="en-US" sz="1400" b="1" u="none" strike="noStrike" dirty="0">
                          <a:effectLst/>
                        </a:rPr>
                        <a:t>整理できている場合、役割に係る考え方　（自由記述）</a:t>
                      </a: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50739864"/>
                  </a:ext>
                </a:extLst>
              </a:tr>
              <a:tr h="1284394">
                <a:tc>
                  <a:txBody>
                    <a:bodyPr/>
                    <a:lstStyle/>
                    <a:p>
                      <a:pPr algn="l" fontAlgn="ctr"/>
                      <a:r>
                        <a:rPr lang="ja-JP" altLang="en-US" sz="1400" u="none" strike="noStrike" dirty="0">
                          <a:effectLst/>
                          <a:latin typeface="ＭＳ ゴシック" panose="020B0609070205080204" pitchFamily="49" charset="-128"/>
                          <a:ea typeface="ＭＳ ゴシック" panose="020B0609070205080204" pitchFamily="49" charset="-128"/>
                        </a:rPr>
                        <a:t>○困難ケースへの対応など</a:t>
                      </a:r>
                      <a:br>
                        <a:rPr lang="ja-JP" altLang="en-US" sz="1400" u="none" strike="noStrike" dirty="0">
                          <a:effectLst/>
                          <a:latin typeface="ＭＳ ゴシック" panose="020B0609070205080204" pitchFamily="49" charset="-128"/>
                          <a:ea typeface="ＭＳ ゴシック" panose="020B0609070205080204" pitchFamily="49" charset="-128"/>
                        </a:rPr>
                      </a:br>
                      <a:r>
                        <a:rPr lang="ja-JP" altLang="en-US" sz="1400" u="none" strike="noStrike" dirty="0">
                          <a:effectLst/>
                          <a:latin typeface="ＭＳ ゴシック" panose="020B0609070205080204" pitchFamily="49" charset="-128"/>
                          <a:ea typeface="ＭＳ ゴシック" panose="020B0609070205080204" pitchFamily="49" charset="-128"/>
                        </a:rPr>
                        <a:t>○相談支援専門員の資質向上のための研修など</a:t>
                      </a:r>
                      <a:br>
                        <a:rPr lang="ja-JP" altLang="en-US" sz="1400" u="none" strike="noStrike" dirty="0">
                          <a:effectLst/>
                          <a:latin typeface="ＭＳ ゴシック" panose="020B0609070205080204" pitchFamily="49" charset="-128"/>
                          <a:ea typeface="ＭＳ ゴシック" panose="020B0609070205080204" pitchFamily="49" charset="-128"/>
                        </a:rPr>
                      </a:br>
                      <a:r>
                        <a:rPr lang="ja-JP" altLang="en-US" sz="1400" u="none" strike="noStrike" dirty="0">
                          <a:effectLst/>
                          <a:latin typeface="ＭＳ ゴシック" panose="020B0609070205080204" pitchFamily="49" charset="-128"/>
                          <a:ea typeface="ＭＳ ゴシック" panose="020B0609070205080204" pitchFamily="49" charset="-128"/>
                        </a:rPr>
                        <a:t>○地域の相談支援での中核的役割を担う</a:t>
                      </a:r>
                      <a:br>
                        <a:rPr lang="ja-JP" altLang="en-US" sz="1400" u="none" strike="noStrike" dirty="0">
                          <a:effectLst/>
                          <a:latin typeface="ＭＳ ゴシック" panose="020B0609070205080204" pitchFamily="49" charset="-128"/>
                          <a:ea typeface="ＭＳ ゴシック" panose="020B0609070205080204" pitchFamily="49" charset="-128"/>
                        </a:rPr>
                      </a:br>
                      <a:r>
                        <a:rPr lang="ja-JP" altLang="en-US" sz="1400" u="none" strike="noStrike" dirty="0">
                          <a:effectLst/>
                          <a:latin typeface="ＭＳ ゴシック" panose="020B0609070205080204" pitchFamily="49" charset="-128"/>
                          <a:ea typeface="ＭＳ ゴシック" panose="020B0609070205080204" pitchFamily="49" charset="-128"/>
                        </a:rPr>
                        <a:t>○地域の事業所への個別事例のスーパーバイズやサポート</a:t>
                      </a:r>
                      <a:endParaRPr lang="en-US" altLang="ja-JP" sz="1400" u="none" strike="noStrike" dirty="0">
                        <a:effectLst/>
                        <a:latin typeface="ＭＳ ゴシック" panose="020B0609070205080204" pitchFamily="49" charset="-128"/>
                        <a:ea typeface="ＭＳ ゴシック" panose="020B0609070205080204" pitchFamily="49" charset="-128"/>
                      </a:endParaRPr>
                    </a:p>
                    <a:p>
                      <a:pPr algn="l" fontAlgn="ctr"/>
                      <a:r>
                        <a:rPr lang="ja-JP" altLang="en-US" sz="1400" u="none" strike="noStrike" dirty="0">
                          <a:effectLst/>
                          <a:latin typeface="ＭＳ ゴシック" panose="020B0609070205080204" pitchFamily="49" charset="-128"/>
                          <a:ea typeface="ＭＳ ゴシック" panose="020B0609070205080204" pitchFamily="49" charset="-128"/>
                        </a:rPr>
                        <a:t>○自立支援協議会への参画</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8155711"/>
                  </a:ext>
                </a:extLst>
              </a:tr>
            </a:tbl>
          </a:graphicData>
        </a:graphic>
      </p:graphicFrame>
      <p:graphicFrame>
        <p:nvGraphicFramePr>
          <p:cNvPr id="9" name="表 8">
            <a:extLst>
              <a:ext uri="{FF2B5EF4-FFF2-40B4-BE49-F238E27FC236}">
                <a16:creationId xmlns:a16="http://schemas.microsoft.com/office/drawing/2014/main" id="{20BA06B8-031E-4D66-8A64-452BE4EAE0E5}"/>
              </a:ext>
            </a:extLst>
          </p:cNvPr>
          <p:cNvGraphicFramePr>
            <a:graphicFrameLocks noGrp="1"/>
          </p:cNvGraphicFramePr>
          <p:nvPr>
            <p:extLst>
              <p:ext uri="{D42A27DB-BD31-4B8C-83A1-F6EECF244321}">
                <p14:modId xmlns:p14="http://schemas.microsoft.com/office/powerpoint/2010/main" val="1182612628"/>
              </p:ext>
            </p:extLst>
          </p:nvPr>
        </p:nvGraphicFramePr>
        <p:xfrm>
          <a:off x="483346" y="4657830"/>
          <a:ext cx="8337126" cy="1698520"/>
        </p:xfrm>
        <a:graphic>
          <a:graphicData uri="http://schemas.openxmlformats.org/drawingml/2006/table">
            <a:tbl>
              <a:tblPr>
                <a:tableStyleId>{5C22544A-7EE6-4342-B048-85BDC9FD1C3A}</a:tableStyleId>
              </a:tblPr>
              <a:tblGrid>
                <a:gridCol w="8337126">
                  <a:extLst>
                    <a:ext uri="{9D8B030D-6E8A-4147-A177-3AD203B41FA5}">
                      <a16:colId xmlns:a16="http://schemas.microsoft.com/office/drawing/2014/main" val="3229876254"/>
                    </a:ext>
                  </a:extLst>
                </a:gridCol>
              </a:tblGrid>
              <a:tr h="414126">
                <a:tc>
                  <a:txBody>
                    <a:bodyPr/>
                    <a:lstStyle/>
                    <a:p>
                      <a:pPr algn="ctr" fontAlgn="ctr"/>
                      <a:r>
                        <a:rPr lang="ja-JP" altLang="en-US" sz="1400" b="1" u="none" strike="noStrike" dirty="0">
                          <a:effectLst/>
                        </a:rPr>
                        <a:t>整理できていない場合、その理由や課題等　（自由記述）</a:t>
                      </a: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50739864"/>
                  </a:ext>
                </a:extLst>
              </a:tr>
              <a:tr h="1284394">
                <a:tc>
                  <a:txBody>
                    <a:bodyPr/>
                    <a:lstStyle/>
                    <a:p>
                      <a:pPr algn="l" fontAlgn="ctr"/>
                      <a:r>
                        <a:rPr lang="ja-JP" altLang="en-US" sz="1400" u="none" strike="noStrike" dirty="0">
                          <a:effectLst/>
                          <a:latin typeface="ＭＳ ゴシック" panose="020B0609070205080204" pitchFamily="49" charset="-128"/>
                          <a:ea typeface="ＭＳ ゴシック" panose="020B0609070205080204" pitchFamily="49" charset="-128"/>
                        </a:rPr>
                        <a:t>○検討中</a:t>
                      </a:r>
                    </a:p>
                    <a:p>
                      <a:pPr algn="l" fontAlgn="ctr"/>
                      <a:r>
                        <a:rPr lang="ja-JP" altLang="en-US" sz="1400" u="none" strike="noStrike" dirty="0">
                          <a:effectLst/>
                          <a:latin typeface="ＭＳ ゴシック" panose="020B0609070205080204" pitchFamily="49" charset="-128"/>
                          <a:ea typeface="ＭＳ ゴシック" panose="020B0609070205080204" pitchFamily="49" charset="-128"/>
                        </a:rPr>
                        <a:t>○委託相談支援センター等との役割の考え方</a:t>
                      </a:r>
                    </a:p>
                    <a:p>
                      <a:pPr algn="l" fontAlgn="ctr"/>
                      <a:r>
                        <a:rPr lang="ja-JP" altLang="en-US" sz="1400" u="none" strike="noStrike" dirty="0">
                          <a:effectLst/>
                          <a:latin typeface="ＭＳ ゴシック" panose="020B0609070205080204" pitchFamily="49" charset="-128"/>
                          <a:ea typeface="ＭＳ ゴシック" panose="020B0609070205080204" pitchFamily="49" charset="-128"/>
                        </a:rPr>
                        <a:t>○期待する役割はあるが、基幹相談支援センターが未設置のため具体的な役割の整理には至っていない。</a:t>
                      </a:r>
                      <a:endPar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8155711"/>
                  </a:ext>
                </a:extLst>
              </a:tr>
            </a:tbl>
          </a:graphicData>
        </a:graphic>
      </p:graphicFrame>
    </p:spTree>
    <p:extLst>
      <p:ext uri="{BB962C8B-B14F-4D97-AF65-F5344CB8AC3E}">
        <p14:creationId xmlns:p14="http://schemas.microsoft.com/office/powerpoint/2010/main" val="2802205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18488" cy="561975"/>
          </a:xfrm>
          <a:prstGeom prst="roundRect">
            <a:avLst/>
          </a:prstGeom>
          <a:gradFill flip="none" rotWithShape="1">
            <a:gsLst>
              <a:gs pos="66000">
                <a:srgbClr val="73F194"/>
              </a:gs>
              <a:gs pos="100000">
                <a:schemeClr val="bg1"/>
              </a:gs>
            </a:gsLst>
            <a:path path="circle">
              <a:fillToRect l="50000" t="50000" r="50000" b="50000"/>
            </a:path>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nchorCtr="1"/>
          <a:lstStyle/>
          <a:p>
            <a:pPr fontAlgn="auto">
              <a:spcBef>
                <a:spcPts val="0"/>
              </a:spcBef>
              <a:spcAft>
                <a:spcPts val="0"/>
              </a:spcAft>
              <a:defRPr/>
            </a:pPr>
            <a:r>
              <a:rPr lang="ja-JP" altLang="en-US" sz="2400" b="1" dirty="0"/>
              <a:t>主任相談支援専門員</a:t>
            </a:r>
          </a:p>
        </p:txBody>
      </p:sp>
      <p:sp>
        <p:nvSpPr>
          <p:cNvPr id="3074" name="コンテンツ プレースホルダー 2"/>
          <p:cNvSpPr>
            <a:spLocks noGrp="1"/>
          </p:cNvSpPr>
          <p:nvPr>
            <p:ph idx="1"/>
          </p:nvPr>
        </p:nvSpPr>
        <p:spPr>
          <a:xfrm>
            <a:off x="250825" y="908051"/>
            <a:ext cx="8713788" cy="1296814"/>
          </a:xfrm>
        </p:spPr>
        <p:txBody>
          <a:bodyPr>
            <a:normAutofit/>
          </a:bodyPr>
          <a:lstStyle/>
          <a:p>
            <a:pPr marL="0" indent="0">
              <a:buNone/>
            </a:pPr>
            <a:r>
              <a:rPr lang="ja-JP" altLang="en-US" sz="2000" dirty="0"/>
              <a:t>○</a:t>
            </a:r>
            <a:r>
              <a:rPr lang="ja-JP" altLang="en-US" sz="2000" b="1" dirty="0"/>
              <a:t>主任相談支援専門員養成研修修了者を管内の指定相談支援事業所等に</a:t>
            </a:r>
            <a:endParaRPr lang="en-US" altLang="ja-JP" sz="2000" b="1" dirty="0"/>
          </a:p>
          <a:p>
            <a:pPr marL="0" indent="0">
              <a:buNone/>
            </a:pPr>
            <a:r>
              <a:rPr lang="ja-JP" altLang="en-US" sz="2000" b="1" dirty="0"/>
              <a:t>　周知している市町村： </a:t>
            </a:r>
            <a:r>
              <a:rPr lang="en-US" altLang="ja-JP" sz="2000" dirty="0"/>
              <a:t>19</a:t>
            </a:r>
            <a:r>
              <a:rPr lang="ja-JP" altLang="en-US" sz="2000" dirty="0"/>
              <a:t>市町村</a:t>
            </a:r>
            <a:endParaRPr lang="en-US" altLang="ja-JP" sz="2000" dirty="0"/>
          </a:p>
        </p:txBody>
      </p:sp>
      <p:sp>
        <p:nvSpPr>
          <p:cNvPr id="3" name="スライド番号プレースホルダー 2"/>
          <p:cNvSpPr>
            <a:spLocks noGrp="1"/>
          </p:cNvSpPr>
          <p:nvPr>
            <p:ph type="sldNum" sz="quarter" idx="12"/>
          </p:nvPr>
        </p:nvSpPr>
        <p:spPr>
          <a:xfrm>
            <a:off x="7046912" y="6592267"/>
            <a:ext cx="2133600" cy="365125"/>
          </a:xfrm>
        </p:spPr>
        <p:txBody>
          <a:bodyPr/>
          <a:lstStyle/>
          <a:p>
            <a:pPr>
              <a:defRPr/>
            </a:pPr>
            <a:fld id="{08C0B7E9-49C2-4EF2-86B7-39D4016E13D8}" type="slidenum">
              <a:rPr lang="ja-JP" altLang="en-US" smtClean="0"/>
              <a:pPr>
                <a:defRPr/>
              </a:pPr>
              <a:t>16</a:t>
            </a:fld>
            <a:endParaRPr lang="ja-JP" altLang="en-US" dirty="0"/>
          </a:p>
        </p:txBody>
      </p:sp>
      <p:sp>
        <p:nvSpPr>
          <p:cNvPr id="2" name="テキスト ボックス 1"/>
          <p:cNvSpPr txBox="1"/>
          <p:nvPr/>
        </p:nvSpPr>
        <p:spPr>
          <a:xfrm>
            <a:off x="7250812" y="26399"/>
            <a:ext cx="1261884" cy="276999"/>
          </a:xfrm>
          <a:prstGeom prst="rect">
            <a:avLst/>
          </a:prstGeom>
          <a:noFill/>
        </p:spPr>
        <p:txBody>
          <a:bodyPr wrap="none" rtlCol="0">
            <a:spAutoFit/>
          </a:bodyPr>
          <a:lstStyle/>
          <a:p>
            <a:r>
              <a:rPr kumimoji="1" lang="ja-JP" altLang="en-US" sz="1200" dirty="0"/>
              <a:t>＜府追加項目＞</a:t>
            </a:r>
            <a:endParaRPr kumimoji="1" lang="ja-JP" altLang="en-US" sz="1600" dirty="0"/>
          </a:p>
        </p:txBody>
      </p:sp>
      <p:sp>
        <p:nvSpPr>
          <p:cNvPr id="9" name="コンテンツ プレースホルダー 2"/>
          <p:cNvSpPr txBox="1">
            <a:spLocks/>
          </p:cNvSpPr>
          <p:nvPr/>
        </p:nvSpPr>
        <p:spPr>
          <a:xfrm>
            <a:off x="467196" y="5996068"/>
            <a:ext cx="8713788" cy="129681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None/>
            </a:pPr>
            <a:r>
              <a:rPr lang="ja-JP" altLang="en-US" sz="1400" dirty="0"/>
              <a:t>その他： 研修企画／　研修講師／　相談支援体制等への意見聴取</a:t>
            </a:r>
            <a:endParaRPr lang="en-US" altLang="ja-JP" sz="1400" dirty="0"/>
          </a:p>
        </p:txBody>
      </p:sp>
      <p:graphicFrame>
        <p:nvGraphicFramePr>
          <p:cNvPr id="11" name="グラフ 10">
            <a:extLst>
              <a:ext uri="{FF2B5EF4-FFF2-40B4-BE49-F238E27FC236}">
                <a16:creationId xmlns:a16="http://schemas.microsoft.com/office/drawing/2014/main" id="{98FB5E65-A762-4A2A-ADD5-E35C917735BF}"/>
              </a:ext>
            </a:extLst>
          </p:cNvPr>
          <p:cNvGraphicFramePr>
            <a:graphicFrameLocks/>
          </p:cNvGraphicFramePr>
          <p:nvPr>
            <p:extLst>
              <p:ext uri="{D42A27DB-BD31-4B8C-83A1-F6EECF244321}">
                <p14:modId xmlns:p14="http://schemas.microsoft.com/office/powerpoint/2010/main" val="2995159315"/>
              </p:ext>
            </p:extLst>
          </p:nvPr>
        </p:nvGraphicFramePr>
        <p:xfrm>
          <a:off x="539552" y="1773640"/>
          <a:ext cx="7973144" cy="38859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5407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98376" y="303398"/>
            <a:ext cx="8218488" cy="561975"/>
          </a:xfrm>
          <a:prstGeom prst="roundRect">
            <a:avLst/>
          </a:prstGeom>
          <a:gradFill flip="none" rotWithShape="1">
            <a:gsLst>
              <a:gs pos="66000">
                <a:srgbClr val="73F194"/>
              </a:gs>
              <a:gs pos="100000">
                <a:schemeClr val="bg1"/>
              </a:gs>
            </a:gsLst>
            <a:path path="circle">
              <a:fillToRect l="50000" t="50000" r="50000" b="50000"/>
            </a:path>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nchorCtr="1"/>
          <a:lstStyle/>
          <a:p>
            <a:pPr fontAlgn="auto">
              <a:spcBef>
                <a:spcPts val="0"/>
              </a:spcBef>
              <a:spcAft>
                <a:spcPts val="0"/>
              </a:spcAft>
              <a:defRPr/>
            </a:pPr>
            <a:r>
              <a:rPr lang="ja-JP" altLang="en-US" sz="2400" b="1" dirty="0"/>
              <a:t>主任相談支援専門員</a:t>
            </a:r>
          </a:p>
        </p:txBody>
      </p:sp>
      <p:sp>
        <p:nvSpPr>
          <p:cNvPr id="3" name="スライド番号プレースホルダー 2"/>
          <p:cNvSpPr>
            <a:spLocks noGrp="1"/>
          </p:cNvSpPr>
          <p:nvPr>
            <p:ph type="sldNum" sz="quarter" idx="12"/>
          </p:nvPr>
        </p:nvSpPr>
        <p:spPr>
          <a:xfrm>
            <a:off x="7046912" y="6592267"/>
            <a:ext cx="2133600" cy="365125"/>
          </a:xfrm>
        </p:spPr>
        <p:txBody>
          <a:bodyPr/>
          <a:lstStyle/>
          <a:p>
            <a:pPr>
              <a:defRPr/>
            </a:pPr>
            <a:fld id="{08C0B7E9-49C2-4EF2-86B7-39D4016E13D8}" type="slidenum">
              <a:rPr lang="ja-JP" altLang="en-US" smtClean="0"/>
              <a:pPr>
                <a:defRPr/>
              </a:pPr>
              <a:t>17</a:t>
            </a:fld>
            <a:endParaRPr lang="ja-JP" altLang="en-US" dirty="0"/>
          </a:p>
        </p:txBody>
      </p:sp>
      <p:sp>
        <p:nvSpPr>
          <p:cNvPr id="2" name="テキスト ボックス 1"/>
          <p:cNvSpPr txBox="1"/>
          <p:nvPr/>
        </p:nvSpPr>
        <p:spPr>
          <a:xfrm>
            <a:off x="7596336" y="26399"/>
            <a:ext cx="1261884" cy="276999"/>
          </a:xfrm>
          <a:prstGeom prst="rect">
            <a:avLst/>
          </a:prstGeom>
          <a:noFill/>
        </p:spPr>
        <p:txBody>
          <a:bodyPr wrap="none" rtlCol="0">
            <a:spAutoFit/>
          </a:bodyPr>
          <a:lstStyle/>
          <a:p>
            <a:r>
              <a:rPr kumimoji="1" lang="ja-JP" altLang="en-US" sz="1200" dirty="0"/>
              <a:t>＜府追加項目＞</a:t>
            </a:r>
            <a:endParaRPr kumimoji="1" lang="ja-JP" altLang="en-US" sz="1600" dirty="0"/>
          </a:p>
        </p:txBody>
      </p:sp>
      <p:graphicFrame>
        <p:nvGraphicFramePr>
          <p:cNvPr id="10" name="グラフ 9">
            <a:extLst>
              <a:ext uri="{FF2B5EF4-FFF2-40B4-BE49-F238E27FC236}">
                <a16:creationId xmlns:a16="http://schemas.microsoft.com/office/drawing/2014/main" id="{A6F385BD-97A5-469B-BA4D-2E481C7CC2D5}"/>
              </a:ext>
            </a:extLst>
          </p:cNvPr>
          <p:cNvGraphicFramePr>
            <a:graphicFrameLocks/>
          </p:cNvGraphicFramePr>
          <p:nvPr>
            <p:extLst>
              <p:ext uri="{D42A27DB-BD31-4B8C-83A1-F6EECF244321}">
                <p14:modId xmlns:p14="http://schemas.microsoft.com/office/powerpoint/2010/main" val="3068071863"/>
              </p:ext>
            </p:extLst>
          </p:nvPr>
        </p:nvGraphicFramePr>
        <p:xfrm>
          <a:off x="539552" y="971240"/>
          <a:ext cx="8136136"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a:extLst>
              <a:ext uri="{FF2B5EF4-FFF2-40B4-BE49-F238E27FC236}">
                <a16:creationId xmlns:a16="http://schemas.microsoft.com/office/drawing/2014/main" id="{CFE4A1CA-A7A3-401C-9AC7-CF970059DCCC}"/>
              </a:ext>
            </a:extLst>
          </p:cNvPr>
          <p:cNvGraphicFramePr>
            <a:graphicFrameLocks/>
          </p:cNvGraphicFramePr>
          <p:nvPr>
            <p:extLst>
              <p:ext uri="{D42A27DB-BD31-4B8C-83A1-F6EECF244321}">
                <p14:modId xmlns:p14="http://schemas.microsoft.com/office/powerpoint/2010/main" val="2257636984"/>
              </p:ext>
            </p:extLst>
          </p:nvPr>
        </p:nvGraphicFramePr>
        <p:xfrm>
          <a:off x="539552" y="3857534"/>
          <a:ext cx="8136136"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8836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a:extLst>
              <a:ext uri="{FF2B5EF4-FFF2-40B4-BE49-F238E27FC236}">
                <a16:creationId xmlns:a16="http://schemas.microsoft.com/office/drawing/2014/main" id="{2BCDA7C5-929D-431F-8412-3DE1770AD93D}"/>
              </a:ext>
            </a:extLst>
          </p:cNvPr>
          <p:cNvSpPr>
            <a:spLocks noGrp="1"/>
          </p:cNvSpPr>
          <p:nvPr>
            <p:ph type="title"/>
          </p:nvPr>
        </p:nvSpPr>
        <p:spPr>
          <a:xfrm>
            <a:off x="447891" y="303398"/>
            <a:ext cx="8218488" cy="561975"/>
          </a:xfrm>
          <a:prstGeom prst="roundRect">
            <a:avLst/>
          </a:prstGeom>
          <a:gradFill flip="none" rotWithShape="1">
            <a:gsLst>
              <a:gs pos="66000">
                <a:srgbClr val="73F194"/>
              </a:gs>
              <a:gs pos="100000">
                <a:schemeClr val="bg1"/>
              </a:gs>
            </a:gsLst>
            <a:path path="circle">
              <a:fillToRect l="50000" t="50000" r="50000" b="50000"/>
            </a:path>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nchorCtr="1"/>
          <a:lstStyle/>
          <a:p>
            <a:pPr fontAlgn="auto">
              <a:spcBef>
                <a:spcPts val="0"/>
              </a:spcBef>
              <a:spcAft>
                <a:spcPts val="0"/>
              </a:spcAft>
              <a:defRPr/>
            </a:pPr>
            <a:r>
              <a:rPr lang="ja-JP" altLang="en-US" sz="2400" b="1" dirty="0"/>
              <a:t>主任相談支援専門員</a:t>
            </a:r>
          </a:p>
        </p:txBody>
      </p:sp>
      <p:sp>
        <p:nvSpPr>
          <p:cNvPr id="4" name="スライド番号プレースホルダー 3">
            <a:extLst>
              <a:ext uri="{FF2B5EF4-FFF2-40B4-BE49-F238E27FC236}">
                <a16:creationId xmlns:a16="http://schemas.microsoft.com/office/drawing/2014/main" id="{C6077510-BD99-41E2-963F-D49FA1F52530}"/>
              </a:ext>
            </a:extLst>
          </p:cNvPr>
          <p:cNvSpPr>
            <a:spLocks noGrp="1"/>
          </p:cNvSpPr>
          <p:nvPr>
            <p:ph type="sldNum" sz="quarter" idx="12"/>
          </p:nvPr>
        </p:nvSpPr>
        <p:spPr/>
        <p:txBody>
          <a:bodyPr/>
          <a:lstStyle/>
          <a:p>
            <a:pPr>
              <a:defRPr/>
            </a:pPr>
            <a:fld id="{08C0B7E9-49C2-4EF2-86B7-39D4016E13D8}" type="slidenum">
              <a:rPr lang="ja-JP" altLang="en-US" smtClean="0"/>
              <a:pPr>
                <a:defRPr/>
              </a:pPr>
              <a:t>18</a:t>
            </a:fld>
            <a:endParaRPr lang="ja-JP" altLang="en-US"/>
          </a:p>
        </p:txBody>
      </p:sp>
      <p:sp>
        <p:nvSpPr>
          <p:cNvPr id="6" name="テキスト ボックス 5">
            <a:extLst>
              <a:ext uri="{FF2B5EF4-FFF2-40B4-BE49-F238E27FC236}">
                <a16:creationId xmlns:a16="http://schemas.microsoft.com/office/drawing/2014/main" id="{5999F4AD-6D39-4BF3-86E9-6E3EA16A2826}"/>
              </a:ext>
            </a:extLst>
          </p:cNvPr>
          <p:cNvSpPr txBox="1"/>
          <p:nvPr/>
        </p:nvSpPr>
        <p:spPr>
          <a:xfrm>
            <a:off x="7596336" y="26399"/>
            <a:ext cx="1261884" cy="276999"/>
          </a:xfrm>
          <a:prstGeom prst="rect">
            <a:avLst/>
          </a:prstGeom>
          <a:noFill/>
        </p:spPr>
        <p:txBody>
          <a:bodyPr wrap="none" rtlCol="0">
            <a:spAutoFit/>
          </a:bodyPr>
          <a:lstStyle/>
          <a:p>
            <a:r>
              <a:rPr kumimoji="1" lang="ja-JP" altLang="en-US" sz="1200" dirty="0"/>
              <a:t>＜府追加項目＞</a:t>
            </a:r>
            <a:endParaRPr kumimoji="1" lang="ja-JP" altLang="en-US" sz="1600" dirty="0"/>
          </a:p>
        </p:txBody>
      </p:sp>
      <p:graphicFrame>
        <p:nvGraphicFramePr>
          <p:cNvPr id="7" name="グラフ 6">
            <a:extLst>
              <a:ext uri="{FF2B5EF4-FFF2-40B4-BE49-F238E27FC236}">
                <a16:creationId xmlns:a16="http://schemas.microsoft.com/office/drawing/2014/main" id="{15FA22DC-2E90-470D-AB30-C4A5F026F623}"/>
              </a:ext>
            </a:extLst>
          </p:cNvPr>
          <p:cNvGraphicFramePr>
            <a:graphicFrameLocks/>
          </p:cNvGraphicFramePr>
          <p:nvPr>
            <p:extLst>
              <p:ext uri="{D42A27DB-BD31-4B8C-83A1-F6EECF244321}">
                <p14:modId xmlns:p14="http://schemas.microsoft.com/office/powerpoint/2010/main" val="2783115048"/>
              </p:ext>
            </p:extLst>
          </p:nvPr>
        </p:nvGraphicFramePr>
        <p:xfrm>
          <a:off x="755576" y="1247207"/>
          <a:ext cx="7776864" cy="1890899"/>
        </p:xfrm>
        <a:graphic>
          <a:graphicData uri="http://schemas.openxmlformats.org/drawingml/2006/chart">
            <c:chart xmlns:c="http://schemas.openxmlformats.org/drawingml/2006/chart" xmlns:r="http://schemas.openxmlformats.org/officeDocument/2006/relationships" r:id="rId2"/>
          </a:graphicData>
        </a:graphic>
      </p:graphicFrame>
      <p:sp>
        <p:nvSpPr>
          <p:cNvPr id="8" name="コンテンツ プレースホルダー 2">
            <a:extLst>
              <a:ext uri="{FF2B5EF4-FFF2-40B4-BE49-F238E27FC236}">
                <a16:creationId xmlns:a16="http://schemas.microsoft.com/office/drawing/2014/main" id="{207223E9-F7AA-4214-A055-8480442E0B16}"/>
              </a:ext>
            </a:extLst>
          </p:cNvPr>
          <p:cNvSpPr txBox="1">
            <a:spLocks/>
          </p:cNvSpPr>
          <p:nvPr/>
        </p:nvSpPr>
        <p:spPr>
          <a:xfrm>
            <a:off x="683568" y="3377246"/>
            <a:ext cx="8713788" cy="3602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None/>
            </a:pPr>
            <a:r>
              <a:rPr lang="ja-JP" altLang="en-US" sz="1400" dirty="0"/>
              <a:t>開催回数： １～５回、不定期開催</a:t>
            </a:r>
            <a:endParaRPr lang="en-US" altLang="ja-JP" sz="1400" dirty="0"/>
          </a:p>
        </p:txBody>
      </p:sp>
      <p:graphicFrame>
        <p:nvGraphicFramePr>
          <p:cNvPr id="10" name="表 9">
            <a:extLst>
              <a:ext uri="{FF2B5EF4-FFF2-40B4-BE49-F238E27FC236}">
                <a16:creationId xmlns:a16="http://schemas.microsoft.com/office/drawing/2014/main" id="{8B37BA0F-2B57-4DB6-B78D-287121A4A971}"/>
              </a:ext>
            </a:extLst>
          </p:cNvPr>
          <p:cNvGraphicFramePr>
            <a:graphicFrameLocks noGrp="1"/>
          </p:cNvGraphicFramePr>
          <p:nvPr>
            <p:extLst>
              <p:ext uri="{D42A27DB-BD31-4B8C-83A1-F6EECF244321}">
                <p14:modId xmlns:p14="http://schemas.microsoft.com/office/powerpoint/2010/main" val="2021631468"/>
              </p:ext>
            </p:extLst>
          </p:nvPr>
        </p:nvGraphicFramePr>
        <p:xfrm>
          <a:off x="439057" y="4119362"/>
          <a:ext cx="8337126" cy="1698520"/>
        </p:xfrm>
        <a:graphic>
          <a:graphicData uri="http://schemas.openxmlformats.org/drawingml/2006/table">
            <a:tbl>
              <a:tblPr>
                <a:tableStyleId>{5C22544A-7EE6-4342-B048-85BDC9FD1C3A}</a:tableStyleId>
              </a:tblPr>
              <a:tblGrid>
                <a:gridCol w="8337126">
                  <a:extLst>
                    <a:ext uri="{9D8B030D-6E8A-4147-A177-3AD203B41FA5}">
                      <a16:colId xmlns:a16="http://schemas.microsoft.com/office/drawing/2014/main" val="3229876254"/>
                    </a:ext>
                  </a:extLst>
                </a:gridCol>
              </a:tblGrid>
              <a:tr h="414126">
                <a:tc>
                  <a:txBody>
                    <a:bodyPr/>
                    <a:lstStyle/>
                    <a:p>
                      <a:pPr algn="ctr" fontAlgn="ctr"/>
                      <a:r>
                        <a:rPr lang="ja-JP" altLang="en-US" sz="1400" b="1" u="none" strike="noStrike" dirty="0">
                          <a:effectLst/>
                        </a:rPr>
                        <a:t>内容</a:t>
                      </a: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750739864"/>
                  </a:ext>
                </a:extLst>
              </a:tr>
              <a:tr h="1284394">
                <a:tc>
                  <a:txBody>
                    <a:bodyPr/>
                    <a:lstStyle/>
                    <a:p>
                      <a:pPr algn="l" fontAlgn="ct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○主任としての活動状況について情報交換</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algn="l" fontAlgn="ct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○市内の相談支援体制の共有や人材育成についての協議を実施</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algn="l" fontAlgn="ct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○新任の相談支援専門員への研修とその内容を協議</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algn="l" fontAlgn="ct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○事例検討</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algn="l" fontAlgn="ct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○法律相談</a:t>
                      </a:r>
                    </a:p>
                  </a:txBody>
                  <a:tcPr marL="7527" marR="7527" marT="7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8155711"/>
                  </a:ext>
                </a:extLst>
              </a:tr>
            </a:tbl>
          </a:graphicData>
        </a:graphic>
      </p:graphicFrame>
    </p:spTree>
    <p:extLst>
      <p:ext uri="{BB962C8B-B14F-4D97-AF65-F5344CB8AC3E}">
        <p14:creationId xmlns:p14="http://schemas.microsoft.com/office/powerpoint/2010/main" val="1807166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18488" cy="561975"/>
          </a:xfrm>
          <a:prstGeom prst="roundRect">
            <a:avLst/>
          </a:prstGeom>
          <a:gradFill flip="none" rotWithShape="1">
            <a:gsLst>
              <a:gs pos="66000">
                <a:srgbClr val="73F194"/>
              </a:gs>
              <a:gs pos="100000">
                <a:schemeClr val="bg1"/>
              </a:gs>
            </a:gsLst>
            <a:path path="circle">
              <a:fillToRect l="50000" t="50000" r="50000" b="50000"/>
            </a:path>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nchorCtr="1"/>
          <a:lstStyle/>
          <a:p>
            <a:pPr fontAlgn="auto">
              <a:spcBef>
                <a:spcPts val="0"/>
              </a:spcBef>
              <a:spcAft>
                <a:spcPts val="0"/>
              </a:spcAft>
              <a:defRPr/>
            </a:pPr>
            <a:r>
              <a:rPr lang="ja-JP" altLang="en-US" sz="2400" b="1" dirty="0"/>
              <a:t>主任相談支援専門員</a:t>
            </a:r>
          </a:p>
        </p:txBody>
      </p:sp>
      <p:sp>
        <p:nvSpPr>
          <p:cNvPr id="3" name="スライド番号プレースホルダー 2"/>
          <p:cNvSpPr>
            <a:spLocks noGrp="1"/>
          </p:cNvSpPr>
          <p:nvPr>
            <p:ph type="sldNum" sz="quarter" idx="12"/>
          </p:nvPr>
        </p:nvSpPr>
        <p:spPr>
          <a:xfrm>
            <a:off x="7046912" y="6592267"/>
            <a:ext cx="2133600" cy="365125"/>
          </a:xfrm>
        </p:spPr>
        <p:txBody>
          <a:bodyPr/>
          <a:lstStyle/>
          <a:p>
            <a:pPr>
              <a:defRPr/>
            </a:pPr>
            <a:fld id="{08C0B7E9-49C2-4EF2-86B7-39D4016E13D8}" type="slidenum">
              <a:rPr lang="ja-JP" altLang="en-US" smtClean="0"/>
              <a:pPr>
                <a:defRPr/>
              </a:pPr>
              <a:t>19</a:t>
            </a:fld>
            <a:endParaRPr lang="ja-JP" altLang="en-US" dirty="0"/>
          </a:p>
        </p:txBody>
      </p:sp>
      <p:sp>
        <p:nvSpPr>
          <p:cNvPr id="2" name="テキスト ボックス 1"/>
          <p:cNvSpPr txBox="1"/>
          <p:nvPr/>
        </p:nvSpPr>
        <p:spPr>
          <a:xfrm>
            <a:off x="7250812" y="26399"/>
            <a:ext cx="1261884" cy="276999"/>
          </a:xfrm>
          <a:prstGeom prst="rect">
            <a:avLst/>
          </a:prstGeom>
          <a:noFill/>
        </p:spPr>
        <p:txBody>
          <a:bodyPr wrap="none" rtlCol="0">
            <a:spAutoFit/>
          </a:bodyPr>
          <a:lstStyle/>
          <a:p>
            <a:r>
              <a:rPr kumimoji="1" lang="ja-JP" altLang="en-US" sz="1200" dirty="0"/>
              <a:t>＜府追加項目＞</a:t>
            </a:r>
            <a:endParaRPr kumimoji="1" lang="ja-JP" altLang="en-US" sz="1600" dirty="0"/>
          </a:p>
        </p:txBody>
      </p:sp>
      <p:graphicFrame>
        <p:nvGraphicFramePr>
          <p:cNvPr id="10" name="表 9"/>
          <p:cNvGraphicFramePr>
            <a:graphicFrameLocks noGrp="1"/>
          </p:cNvGraphicFramePr>
          <p:nvPr>
            <p:extLst>
              <p:ext uri="{D42A27DB-BD31-4B8C-83A1-F6EECF244321}">
                <p14:modId xmlns:p14="http://schemas.microsoft.com/office/powerpoint/2010/main" val="3390297677"/>
              </p:ext>
            </p:extLst>
          </p:nvPr>
        </p:nvGraphicFramePr>
        <p:xfrm>
          <a:off x="653480" y="1235059"/>
          <a:ext cx="7859216" cy="1587745"/>
        </p:xfrm>
        <a:graphic>
          <a:graphicData uri="http://schemas.openxmlformats.org/drawingml/2006/table">
            <a:tbl>
              <a:tblPr/>
              <a:tblGrid>
                <a:gridCol w="7859216">
                  <a:extLst>
                    <a:ext uri="{9D8B030D-6E8A-4147-A177-3AD203B41FA5}">
                      <a16:colId xmlns:a16="http://schemas.microsoft.com/office/drawing/2014/main" val="3130103089"/>
                    </a:ext>
                  </a:extLst>
                </a:gridCol>
              </a:tblGrid>
              <a:tr h="428226">
                <a:tc>
                  <a:txBody>
                    <a:bodyPr/>
                    <a:lstStyle/>
                    <a:p>
                      <a:pPr algn="ctr" fontAlgn="ctr"/>
                      <a:r>
                        <a:rPr lang="ja-JP" altLang="en-US" sz="1400" b="1" i="0" u="none" strike="noStrike" dirty="0">
                          <a:solidFill>
                            <a:srgbClr val="000000"/>
                          </a:solidFill>
                          <a:effectLst/>
                          <a:latin typeface="ＭＳ ゴシック" panose="020B0609070205080204" pitchFamily="49" charset="-128"/>
                          <a:ea typeface="ＭＳ ゴシック" panose="020B0609070205080204" pitchFamily="49" charset="-128"/>
                        </a:rPr>
                        <a:t>主任相談支援専門員が地域と関わることで、相談支援の活性化につながった取組み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CADD"/>
                    </a:solidFill>
                  </a:tcPr>
                </a:tc>
                <a:extLst>
                  <a:ext uri="{0D108BD9-81ED-4DB2-BD59-A6C34878D82A}">
                    <a16:rowId xmlns:a16="http://schemas.microsoft.com/office/drawing/2014/main" val="3129990979"/>
                  </a:ext>
                </a:extLst>
              </a:tr>
              <a:tr h="115951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○初任の相談支援専門員を対象とした交流会の開催により相談支援専門員の連携強化や</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　負担軽減を図っている。</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○初任研・現任研インターバルの主任相談支援専門員によるグループスーパービジョン</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169657"/>
                  </a:ext>
                </a:extLst>
              </a:tr>
            </a:tbl>
          </a:graphicData>
        </a:graphic>
      </p:graphicFrame>
      <p:graphicFrame>
        <p:nvGraphicFramePr>
          <p:cNvPr id="9" name="グラフ 8">
            <a:extLst>
              <a:ext uri="{FF2B5EF4-FFF2-40B4-BE49-F238E27FC236}">
                <a16:creationId xmlns:a16="http://schemas.microsoft.com/office/drawing/2014/main" id="{2DDF2300-981B-46C9-8816-D38EC4C9CC1A}"/>
              </a:ext>
            </a:extLst>
          </p:cNvPr>
          <p:cNvGraphicFramePr>
            <a:graphicFrameLocks/>
          </p:cNvGraphicFramePr>
          <p:nvPr>
            <p:extLst>
              <p:ext uri="{D42A27DB-BD31-4B8C-83A1-F6EECF244321}">
                <p14:modId xmlns:p14="http://schemas.microsoft.com/office/powerpoint/2010/main" val="1493110706"/>
              </p:ext>
            </p:extLst>
          </p:nvPr>
        </p:nvGraphicFramePr>
        <p:xfrm>
          <a:off x="457201" y="3420533"/>
          <a:ext cx="8218488"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896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txBox="1">
            <a:spLocks/>
          </p:cNvSpPr>
          <p:nvPr/>
        </p:nvSpPr>
        <p:spPr>
          <a:xfrm>
            <a:off x="457200" y="274638"/>
            <a:ext cx="8218488" cy="561975"/>
          </a:xfrm>
          <a:prstGeom prst="roundRect">
            <a:avLst/>
          </a:prstGeom>
          <a:gradFill flip="none" rotWithShape="1">
            <a:gsLst>
              <a:gs pos="67000">
                <a:srgbClr val="73F194"/>
              </a:gs>
              <a:gs pos="100000">
                <a:schemeClr val="bg1"/>
              </a:gs>
            </a:gsLst>
            <a:path path="circle">
              <a:fillToRect l="50000" t="50000" r="50000" b="50000"/>
            </a:path>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nchorCtr="1"/>
          <a:lstStyle>
            <a:lvl1pPr algn="ctr" rtl="0" eaLnBrk="0" fontAlgn="base" hangingPunct="0">
              <a:spcBef>
                <a:spcPct val="0"/>
              </a:spcBef>
              <a:spcAft>
                <a:spcPct val="0"/>
              </a:spcAft>
              <a:defRPr kumimoji="1" sz="4400" kern="12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fontAlgn="auto">
              <a:spcBef>
                <a:spcPts val="0"/>
              </a:spcBef>
              <a:spcAft>
                <a:spcPts val="0"/>
              </a:spcAft>
              <a:defRPr/>
            </a:pPr>
            <a:r>
              <a:rPr lang="en-US" altLang="ja-JP" sz="2400" b="1" dirty="0"/>
              <a:t>Ⅵ</a:t>
            </a:r>
            <a:r>
              <a:rPr lang="ja-JP" altLang="en-US" sz="2400" b="1" dirty="0"/>
              <a:t>　指定特定・</a:t>
            </a:r>
            <a:r>
              <a:rPr lang="ja-JP" altLang="en-US" sz="2400" b="1" dirty="0" err="1"/>
              <a:t>指定障がい</a:t>
            </a:r>
            <a:r>
              <a:rPr lang="ja-JP" altLang="en-US" sz="2400" b="1" dirty="0"/>
              <a:t>児相談支援事業所等</a:t>
            </a:r>
          </a:p>
        </p:txBody>
      </p:sp>
      <p:sp>
        <p:nvSpPr>
          <p:cNvPr id="2" name="テキスト ボックス 1"/>
          <p:cNvSpPr txBox="1"/>
          <p:nvPr/>
        </p:nvSpPr>
        <p:spPr>
          <a:xfrm>
            <a:off x="436925" y="980728"/>
            <a:ext cx="8568630" cy="2554545"/>
          </a:xfrm>
          <a:prstGeom prst="rect">
            <a:avLst/>
          </a:prstGeom>
          <a:noFill/>
        </p:spPr>
        <p:txBody>
          <a:bodyPr wrap="square">
            <a:spAutoFit/>
          </a:bodyPr>
          <a:lstStyle/>
          <a:p>
            <a:pPr marL="285750" indent="-285750">
              <a:buFont typeface="Arial" panose="020B0604020202020204" pitchFamily="34" charset="0"/>
              <a:buChar char="•"/>
              <a:defRPr/>
            </a:pPr>
            <a:r>
              <a:rPr lang="ja-JP" altLang="en-US" sz="2000" dirty="0"/>
              <a:t>指定特定・指定障がい児相談支援事業所数は</a:t>
            </a:r>
            <a:r>
              <a:rPr lang="en-US" altLang="ja-JP" sz="2000" dirty="0"/>
              <a:t>1,412</a:t>
            </a:r>
            <a:r>
              <a:rPr lang="ja-JP" altLang="en-US" sz="2000" dirty="0"/>
              <a:t>事業所</a:t>
            </a:r>
            <a:endParaRPr lang="en-US" altLang="ja-JP" sz="2000" dirty="0"/>
          </a:p>
          <a:p>
            <a:pPr>
              <a:defRPr/>
            </a:pPr>
            <a:r>
              <a:rPr lang="ja-JP" altLang="en-US" sz="2000" dirty="0"/>
              <a:t>　</a:t>
            </a:r>
            <a:r>
              <a:rPr lang="ja-JP" altLang="en-US" sz="1600" dirty="0"/>
              <a:t>  （指定特定相談支援事業所</a:t>
            </a:r>
            <a:r>
              <a:rPr lang="en-US" altLang="ja-JP" sz="1600" dirty="0"/>
              <a:t>1,393</a:t>
            </a:r>
            <a:r>
              <a:rPr lang="ja-JP" altLang="en-US" sz="1600" dirty="0"/>
              <a:t>箇所、 指定障がい児相談支援事業所</a:t>
            </a:r>
            <a:r>
              <a:rPr lang="en-US" altLang="ja-JP" sz="1600" dirty="0"/>
              <a:t>1,044</a:t>
            </a:r>
            <a:r>
              <a:rPr lang="ja-JP" altLang="en-US" sz="1600" dirty="0"/>
              <a:t>箇所（重複あり））</a:t>
            </a:r>
            <a:endParaRPr lang="en-US" altLang="ja-JP" sz="1600" dirty="0"/>
          </a:p>
          <a:p>
            <a:pPr>
              <a:defRPr/>
            </a:pPr>
            <a:r>
              <a:rPr lang="en-US" altLang="ja-JP" sz="2000" dirty="0"/>
              <a:t>     </a:t>
            </a:r>
            <a:r>
              <a:rPr lang="ja-JP" altLang="en-US" sz="1600" dirty="0"/>
              <a:t>参考：指定一般相談支援事業所は</a:t>
            </a:r>
            <a:r>
              <a:rPr lang="en-US" altLang="ja-JP" sz="1600" dirty="0"/>
              <a:t>536</a:t>
            </a:r>
            <a:r>
              <a:rPr lang="ja-JP" altLang="en-US" sz="1600" dirty="0"/>
              <a:t>事業所</a:t>
            </a:r>
            <a:endParaRPr lang="en-US" altLang="ja-JP" sz="1600" dirty="0"/>
          </a:p>
          <a:p>
            <a:pPr marL="285750" indent="-285750">
              <a:buFont typeface="Arial" panose="020B0604020202020204" pitchFamily="34" charset="0"/>
              <a:buChar char="•"/>
              <a:defRPr/>
            </a:pPr>
            <a:r>
              <a:rPr lang="ja-JP" altLang="en-US" sz="2000" dirty="0"/>
              <a:t>このうち、市町村から障がい者相談支援事業の委託を受けている事業所</a:t>
            </a:r>
            <a:endParaRPr lang="en-US" altLang="ja-JP" sz="2000" dirty="0"/>
          </a:p>
          <a:p>
            <a:pPr>
              <a:defRPr/>
            </a:pPr>
            <a:r>
              <a:rPr lang="ja-JP" altLang="en-US" sz="2000" dirty="0"/>
              <a:t>　  （委託相談支援事業所）は</a:t>
            </a:r>
            <a:r>
              <a:rPr lang="en-US" altLang="ja-JP" sz="2000" dirty="0"/>
              <a:t>12</a:t>
            </a:r>
            <a:r>
              <a:rPr lang="ja-JP" altLang="en-US" sz="2000" dirty="0"/>
              <a:t>％（</a:t>
            </a:r>
            <a:r>
              <a:rPr lang="en-US" altLang="ja-JP" sz="2000" dirty="0"/>
              <a:t>1,412</a:t>
            </a:r>
            <a:r>
              <a:rPr lang="ja-JP" altLang="en-US" sz="2000" dirty="0"/>
              <a:t>事業所中</a:t>
            </a:r>
            <a:r>
              <a:rPr lang="en-US" altLang="ja-JP" sz="2000" dirty="0"/>
              <a:t>175</a:t>
            </a:r>
            <a:r>
              <a:rPr lang="ja-JP" altLang="en-US" sz="2000" dirty="0"/>
              <a:t>事業所）</a:t>
            </a:r>
            <a:endParaRPr lang="en-US" altLang="ja-JP" sz="2000" dirty="0"/>
          </a:p>
          <a:p>
            <a:pPr marL="342900" indent="-342900">
              <a:buFont typeface="Arial" panose="020B0604020202020204" pitchFamily="34" charset="0"/>
              <a:buChar char="•"/>
              <a:defRPr/>
            </a:pPr>
            <a:r>
              <a:rPr lang="ja-JP" altLang="en-US" sz="2000" dirty="0"/>
              <a:t>指定特定・</a:t>
            </a:r>
            <a:r>
              <a:rPr lang="ja-JP" altLang="en-US" sz="2000" dirty="0" err="1"/>
              <a:t>指定障がい</a:t>
            </a:r>
            <a:r>
              <a:rPr lang="ja-JP" altLang="en-US" sz="2000" dirty="0"/>
              <a:t>児相談支援事業所の対象者は、「３障がい＋障がい　</a:t>
            </a:r>
            <a:endParaRPr lang="en-US" altLang="ja-JP" sz="2000" dirty="0"/>
          </a:p>
          <a:p>
            <a:pPr>
              <a:defRPr/>
            </a:pPr>
            <a:r>
              <a:rPr lang="ja-JP" altLang="en-US" sz="2000" dirty="0"/>
              <a:t>　　児」が</a:t>
            </a:r>
            <a:r>
              <a:rPr lang="en-US" altLang="ja-JP" sz="2000" dirty="0"/>
              <a:t>73</a:t>
            </a:r>
            <a:r>
              <a:rPr lang="ja-JP" altLang="en-US" sz="2000" dirty="0"/>
              <a:t>％（</a:t>
            </a:r>
            <a:r>
              <a:rPr lang="en-US" altLang="ja-JP" sz="2000" dirty="0"/>
              <a:t>1,027</a:t>
            </a:r>
            <a:r>
              <a:rPr lang="ja-JP" altLang="en-US" sz="2000" dirty="0"/>
              <a:t>事業所）、「３障がいのみ」が</a:t>
            </a:r>
            <a:r>
              <a:rPr lang="en-US" altLang="ja-JP" sz="2000" dirty="0"/>
              <a:t>26</a:t>
            </a:r>
            <a:r>
              <a:rPr lang="ja-JP" altLang="en-US" sz="2000" dirty="0"/>
              <a:t>％（</a:t>
            </a:r>
            <a:r>
              <a:rPr lang="en-US" altLang="ja-JP" sz="2000" dirty="0"/>
              <a:t>368</a:t>
            </a:r>
            <a:r>
              <a:rPr lang="ja-JP" altLang="en-US" sz="2000" dirty="0"/>
              <a:t>事業所）、「障がい　</a:t>
            </a:r>
            <a:endParaRPr lang="en-US" altLang="ja-JP" sz="2000" dirty="0"/>
          </a:p>
          <a:p>
            <a:pPr>
              <a:defRPr/>
            </a:pPr>
            <a:r>
              <a:rPr lang="ja-JP" altLang="en-US" sz="2000" dirty="0"/>
              <a:t>　　児のみ」が</a:t>
            </a:r>
            <a:r>
              <a:rPr lang="en-US" altLang="ja-JP" sz="2000" dirty="0"/>
              <a:t>1</a:t>
            </a:r>
            <a:r>
              <a:rPr lang="ja-JP" altLang="en-US" sz="2000" dirty="0"/>
              <a:t>％（</a:t>
            </a:r>
            <a:r>
              <a:rPr lang="en-US" altLang="ja-JP" sz="2000" dirty="0"/>
              <a:t>17</a:t>
            </a:r>
            <a:r>
              <a:rPr lang="ja-JP" altLang="en-US" sz="2000" dirty="0"/>
              <a:t>事業所）等。</a:t>
            </a:r>
            <a:endParaRPr lang="en-US" altLang="ja-JP" sz="2000" dirty="0"/>
          </a:p>
        </p:txBody>
      </p:sp>
      <p:sp>
        <p:nvSpPr>
          <p:cNvPr id="6" name="テキスト ボックス 5"/>
          <p:cNvSpPr txBox="1"/>
          <p:nvPr/>
        </p:nvSpPr>
        <p:spPr>
          <a:xfrm>
            <a:off x="7250812" y="26399"/>
            <a:ext cx="1569660" cy="276999"/>
          </a:xfrm>
          <a:prstGeom prst="rect">
            <a:avLst/>
          </a:prstGeom>
          <a:noFill/>
        </p:spPr>
        <p:txBody>
          <a:bodyPr wrap="none" rtlCol="0">
            <a:spAutoFit/>
          </a:bodyPr>
          <a:lstStyle/>
          <a:p>
            <a:r>
              <a:rPr kumimoji="1" lang="ja-JP" altLang="en-US" sz="1200" dirty="0"/>
              <a:t>＜厚生労働省調査＞</a:t>
            </a:r>
            <a:endParaRPr kumimoji="1" lang="ja-JP" altLang="en-US" sz="1600" dirty="0"/>
          </a:p>
        </p:txBody>
      </p:sp>
      <p:sp>
        <p:nvSpPr>
          <p:cNvPr id="3" name="スライド番号プレースホルダー 2"/>
          <p:cNvSpPr>
            <a:spLocks noGrp="1"/>
          </p:cNvSpPr>
          <p:nvPr>
            <p:ph type="sldNum" sz="quarter" idx="12"/>
          </p:nvPr>
        </p:nvSpPr>
        <p:spPr>
          <a:xfrm>
            <a:off x="7046912" y="6525344"/>
            <a:ext cx="2133600" cy="365125"/>
          </a:xfrm>
        </p:spPr>
        <p:txBody>
          <a:bodyPr/>
          <a:lstStyle/>
          <a:p>
            <a:pPr>
              <a:defRPr/>
            </a:pPr>
            <a:fld id="{A4073C42-6A3B-4481-9A5D-F17DC83FF158}" type="slidenum">
              <a:rPr lang="ja-JP" altLang="en-US" smtClean="0"/>
              <a:pPr>
                <a:defRPr/>
              </a:pPr>
              <a:t>2</a:t>
            </a:fld>
            <a:endParaRPr lang="ja-JP" altLang="en-US" dirty="0"/>
          </a:p>
        </p:txBody>
      </p:sp>
      <p:graphicFrame>
        <p:nvGraphicFramePr>
          <p:cNvPr id="9" name="グラフ 8">
            <a:extLst>
              <a:ext uri="{FF2B5EF4-FFF2-40B4-BE49-F238E27FC236}">
                <a16:creationId xmlns:a16="http://schemas.microsoft.com/office/drawing/2014/main" id="{18837D3B-170A-4787-8CFD-DE34208CFD38}"/>
              </a:ext>
            </a:extLst>
          </p:cNvPr>
          <p:cNvGraphicFramePr>
            <a:graphicFrameLocks/>
          </p:cNvGraphicFramePr>
          <p:nvPr>
            <p:extLst>
              <p:ext uri="{D42A27DB-BD31-4B8C-83A1-F6EECF244321}">
                <p14:modId xmlns:p14="http://schemas.microsoft.com/office/powerpoint/2010/main" val="2744270008"/>
              </p:ext>
            </p:extLst>
          </p:nvPr>
        </p:nvGraphicFramePr>
        <p:xfrm>
          <a:off x="774499" y="3522082"/>
          <a:ext cx="7893481" cy="33095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1619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a:extLst>
              <a:ext uri="{FF2B5EF4-FFF2-40B4-BE49-F238E27FC236}">
                <a16:creationId xmlns:a16="http://schemas.microsoft.com/office/drawing/2014/main" id="{83D315F1-9AE4-4865-BE3C-9F6F58BBB0C1}"/>
              </a:ext>
            </a:extLst>
          </p:cNvPr>
          <p:cNvSpPr>
            <a:spLocks noGrp="1"/>
          </p:cNvSpPr>
          <p:nvPr>
            <p:ph type="title"/>
          </p:nvPr>
        </p:nvSpPr>
        <p:spPr>
          <a:xfrm>
            <a:off x="457200" y="274638"/>
            <a:ext cx="8218488" cy="561975"/>
          </a:xfrm>
          <a:prstGeom prst="roundRect">
            <a:avLst/>
          </a:prstGeom>
          <a:gradFill flip="none" rotWithShape="1">
            <a:gsLst>
              <a:gs pos="66000">
                <a:srgbClr val="73F194"/>
              </a:gs>
              <a:gs pos="100000">
                <a:schemeClr val="bg1"/>
              </a:gs>
            </a:gsLst>
            <a:path path="circle">
              <a:fillToRect l="50000" t="50000" r="50000" b="50000"/>
            </a:path>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nchorCtr="1"/>
          <a:lstStyle/>
          <a:p>
            <a:pPr fontAlgn="auto">
              <a:spcBef>
                <a:spcPts val="0"/>
              </a:spcBef>
              <a:spcAft>
                <a:spcPts val="0"/>
              </a:spcAft>
              <a:defRPr/>
            </a:pPr>
            <a:r>
              <a:rPr lang="ja-JP" altLang="en-US" sz="2400" b="1" dirty="0"/>
              <a:t>主任相談支援専門員</a:t>
            </a:r>
          </a:p>
        </p:txBody>
      </p:sp>
      <p:sp>
        <p:nvSpPr>
          <p:cNvPr id="4" name="スライド番号プレースホルダー 3">
            <a:extLst>
              <a:ext uri="{FF2B5EF4-FFF2-40B4-BE49-F238E27FC236}">
                <a16:creationId xmlns:a16="http://schemas.microsoft.com/office/drawing/2014/main" id="{E54A39A0-1CCF-4312-8797-EC0B3DF37326}"/>
              </a:ext>
            </a:extLst>
          </p:cNvPr>
          <p:cNvSpPr>
            <a:spLocks noGrp="1"/>
          </p:cNvSpPr>
          <p:nvPr>
            <p:ph type="sldNum" sz="quarter" idx="12"/>
          </p:nvPr>
        </p:nvSpPr>
        <p:spPr/>
        <p:txBody>
          <a:bodyPr/>
          <a:lstStyle/>
          <a:p>
            <a:pPr>
              <a:defRPr/>
            </a:pPr>
            <a:fld id="{08C0B7E9-49C2-4EF2-86B7-39D4016E13D8}" type="slidenum">
              <a:rPr lang="ja-JP" altLang="en-US" smtClean="0"/>
              <a:pPr>
                <a:defRPr/>
              </a:pPr>
              <a:t>20</a:t>
            </a:fld>
            <a:endParaRPr lang="ja-JP" altLang="en-US"/>
          </a:p>
        </p:txBody>
      </p:sp>
      <p:sp>
        <p:nvSpPr>
          <p:cNvPr id="6" name="テキスト ボックス 5">
            <a:extLst>
              <a:ext uri="{FF2B5EF4-FFF2-40B4-BE49-F238E27FC236}">
                <a16:creationId xmlns:a16="http://schemas.microsoft.com/office/drawing/2014/main" id="{0BDA5B3C-F508-4FF6-9A05-744CE8E3C737}"/>
              </a:ext>
            </a:extLst>
          </p:cNvPr>
          <p:cNvSpPr txBox="1"/>
          <p:nvPr/>
        </p:nvSpPr>
        <p:spPr>
          <a:xfrm>
            <a:off x="7250812" y="26399"/>
            <a:ext cx="1261884" cy="276999"/>
          </a:xfrm>
          <a:prstGeom prst="rect">
            <a:avLst/>
          </a:prstGeom>
          <a:noFill/>
        </p:spPr>
        <p:txBody>
          <a:bodyPr wrap="none" rtlCol="0">
            <a:spAutoFit/>
          </a:bodyPr>
          <a:lstStyle/>
          <a:p>
            <a:r>
              <a:rPr kumimoji="1" lang="ja-JP" altLang="en-US" sz="1200" dirty="0"/>
              <a:t>＜府追加項目＞</a:t>
            </a:r>
            <a:endParaRPr kumimoji="1" lang="ja-JP" altLang="en-US" sz="1600" dirty="0"/>
          </a:p>
        </p:txBody>
      </p:sp>
      <p:graphicFrame>
        <p:nvGraphicFramePr>
          <p:cNvPr id="7" name="グラフ 6">
            <a:extLst>
              <a:ext uri="{FF2B5EF4-FFF2-40B4-BE49-F238E27FC236}">
                <a16:creationId xmlns:a16="http://schemas.microsoft.com/office/drawing/2014/main" id="{DA512845-FE81-4795-8752-292A4FD8E136}"/>
              </a:ext>
            </a:extLst>
          </p:cNvPr>
          <p:cNvGraphicFramePr>
            <a:graphicFrameLocks/>
          </p:cNvGraphicFramePr>
          <p:nvPr>
            <p:extLst>
              <p:ext uri="{D42A27DB-BD31-4B8C-83A1-F6EECF244321}">
                <p14:modId xmlns:p14="http://schemas.microsoft.com/office/powerpoint/2010/main" val="916603356"/>
              </p:ext>
            </p:extLst>
          </p:nvPr>
        </p:nvGraphicFramePr>
        <p:xfrm>
          <a:off x="683568" y="908720"/>
          <a:ext cx="7920880" cy="18722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表 7">
            <a:extLst>
              <a:ext uri="{FF2B5EF4-FFF2-40B4-BE49-F238E27FC236}">
                <a16:creationId xmlns:a16="http://schemas.microsoft.com/office/drawing/2014/main" id="{DF5F57AE-B0D2-4CF4-A3D4-075FE645C8F4}"/>
              </a:ext>
            </a:extLst>
          </p:cNvPr>
          <p:cNvGraphicFramePr>
            <a:graphicFrameLocks noGrp="1"/>
          </p:cNvGraphicFramePr>
          <p:nvPr>
            <p:extLst>
              <p:ext uri="{D42A27DB-BD31-4B8C-83A1-F6EECF244321}">
                <p14:modId xmlns:p14="http://schemas.microsoft.com/office/powerpoint/2010/main" val="1695629340"/>
              </p:ext>
            </p:extLst>
          </p:nvPr>
        </p:nvGraphicFramePr>
        <p:xfrm>
          <a:off x="621904" y="2869954"/>
          <a:ext cx="8064896" cy="2185009"/>
        </p:xfrm>
        <a:graphic>
          <a:graphicData uri="http://schemas.openxmlformats.org/drawingml/2006/table">
            <a:tbl>
              <a:tblPr/>
              <a:tblGrid>
                <a:gridCol w="8064896">
                  <a:extLst>
                    <a:ext uri="{9D8B030D-6E8A-4147-A177-3AD203B41FA5}">
                      <a16:colId xmlns:a16="http://schemas.microsoft.com/office/drawing/2014/main" val="3130103089"/>
                    </a:ext>
                  </a:extLst>
                </a:gridCol>
              </a:tblGrid>
              <a:tr h="478129">
                <a:tc>
                  <a:txBody>
                    <a:bodyPr/>
                    <a:lstStyle/>
                    <a:p>
                      <a:pPr algn="ctr" fontAlgn="ctr"/>
                      <a:r>
                        <a:rPr lang="ja-JP" altLang="en-US" sz="1400" b="1" i="0" u="none" strike="noStrike" dirty="0">
                          <a:solidFill>
                            <a:srgbClr val="000000"/>
                          </a:solidFill>
                          <a:effectLst/>
                          <a:latin typeface="ＭＳ ゴシック" panose="020B0609070205080204" pitchFamily="49" charset="-128"/>
                          <a:ea typeface="ＭＳ ゴシック" panose="020B0609070205080204" pitchFamily="49" charset="-128"/>
                        </a:rPr>
                        <a:t>基準がある場合、その内容　（自由記述）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129990979"/>
                  </a:ext>
                </a:extLst>
              </a:tr>
              <a:tr h="123894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○地域の相談支援の中核を担う機関、常勤かつ専従の主任相談支援専門員を</a:t>
                      </a:r>
                      <a:r>
                        <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rPr>
                        <a:t>1</a:t>
                      </a: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名以上配置、助言・指導を行うことができる体制が整備されていること</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○主任相談支援専門員が自立支援協議会に参画する事業所であって、当該支援専門員が市内の別事業所に対し、指導助言を実施していること</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○自立支援協議会への参画</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○主任相談支援専門員による地域における中核的な役割として期待される取組を特に評価</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○加算（</a:t>
                      </a:r>
                      <a:r>
                        <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rPr>
                        <a:t>Ⅰ</a:t>
                      </a: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）実施地域の相談支援の中核的な役割を担う事業所において、助言・指導をしている場合</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　　　（</a:t>
                      </a:r>
                      <a:r>
                        <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rPr>
                        <a:t>Ⅱ</a:t>
                      </a: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）その他事業所において研修を実施している場合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169657"/>
                  </a:ext>
                </a:extLst>
              </a:tr>
            </a:tbl>
          </a:graphicData>
        </a:graphic>
      </p:graphicFrame>
      <p:graphicFrame>
        <p:nvGraphicFramePr>
          <p:cNvPr id="9" name="表 8">
            <a:extLst>
              <a:ext uri="{FF2B5EF4-FFF2-40B4-BE49-F238E27FC236}">
                <a16:creationId xmlns:a16="http://schemas.microsoft.com/office/drawing/2014/main" id="{FD93A256-7AA2-49EE-9C48-9FC694321676}"/>
              </a:ext>
            </a:extLst>
          </p:cNvPr>
          <p:cNvGraphicFramePr>
            <a:graphicFrameLocks noGrp="1"/>
          </p:cNvGraphicFramePr>
          <p:nvPr>
            <p:extLst>
              <p:ext uri="{D42A27DB-BD31-4B8C-83A1-F6EECF244321}">
                <p14:modId xmlns:p14="http://schemas.microsoft.com/office/powerpoint/2010/main" val="3071625695"/>
              </p:ext>
            </p:extLst>
          </p:nvPr>
        </p:nvGraphicFramePr>
        <p:xfrm>
          <a:off x="621904" y="5143990"/>
          <a:ext cx="8064896" cy="1390286"/>
        </p:xfrm>
        <a:graphic>
          <a:graphicData uri="http://schemas.openxmlformats.org/drawingml/2006/table">
            <a:tbl>
              <a:tblPr/>
              <a:tblGrid>
                <a:gridCol w="8064896">
                  <a:extLst>
                    <a:ext uri="{9D8B030D-6E8A-4147-A177-3AD203B41FA5}">
                      <a16:colId xmlns:a16="http://schemas.microsoft.com/office/drawing/2014/main" val="3130103089"/>
                    </a:ext>
                  </a:extLst>
                </a:gridCol>
              </a:tblGrid>
              <a:tr h="387133">
                <a:tc>
                  <a:txBody>
                    <a:bodyPr/>
                    <a:lstStyle/>
                    <a:p>
                      <a:pPr algn="ctr" fontAlgn="ctr"/>
                      <a:r>
                        <a:rPr lang="ja-JP" altLang="en-US" sz="1400" b="1" i="0" u="none" strike="noStrike" dirty="0">
                          <a:solidFill>
                            <a:srgbClr val="000000"/>
                          </a:solidFill>
                          <a:effectLst/>
                          <a:latin typeface="ＭＳ ゴシック" panose="020B0609070205080204" pitchFamily="49" charset="-128"/>
                          <a:ea typeface="ＭＳ ゴシック" panose="020B0609070205080204" pitchFamily="49" charset="-128"/>
                        </a:rPr>
                        <a:t>基準がない場合、その理由（課題）等　（自由記述）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129990979"/>
                  </a:ext>
                </a:extLst>
              </a:tr>
              <a:tr h="100315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○必要がないため</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○地域での役割等が明確になっておらず、設定できない</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○加算</a:t>
                      </a:r>
                      <a:r>
                        <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rPr>
                        <a:t>Ⅰ</a:t>
                      </a: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については基幹以外の事業所が算定するための条件設定を検討している</a:t>
                      </a:r>
                      <a:endParaRPr lang="en-US" altLang="ja-JP" sz="14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ＭＳ ゴシック" panose="020B0609070205080204" pitchFamily="49" charset="-128"/>
                          <a:ea typeface="ＭＳ ゴシック" panose="020B0609070205080204" pitchFamily="49" charset="-128"/>
                        </a:rPr>
                        <a:t>○検討中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169657"/>
                  </a:ext>
                </a:extLst>
              </a:tr>
            </a:tbl>
          </a:graphicData>
        </a:graphic>
      </p:graphicFrame>
    </p:spTree>
    <p:extLst>
      <p:ext uri="{BB962C8B-B14F-4D97-AF65-F5344CB8AC3E}">
        <p14:creationId xmlns:p14="http://schemas.microsoft.com/office/powerpoint/2010/main" val="2560883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18488" cy="561975"/>
          </a:xfrm>
          <a:prstGeom prst="roundRect">
            <a:avLst/>
          </a:prstGeom>
          <a:gradFill flip="none" rotWithShape="1">
            <a:gsLst>
              <a:gs pos="66000">
                <a:srgbClr val="73F194"/>
              </a:gs>
              <a:gs pos="100000">
                <a:schemeClr val="bg1"/>
              </a:gs>
            </a:gsLst>
            <a:path path="circle">
              <a:fillToRect l="50000" t="50000" r="50000" b="50000"/>
            </a:path>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nchorCtr="1"/>
          <a:lstStyle/>
          <a:p>
            <a:pPr fontAlgn="auto">
              <a:spcBef>
                <a:spcPts val="0"/>
              </a:spcBef>
              <a:spcAft>
                <a:spcPts val="0"/>
              </a:spcAft>
              <a:defRPr/>
            </a:pPr>
            <a:r>
              <a:rPr lang="ja-JP" altLang="en-US" sz="2400" b="1" dirty="0"/>
              <a:t>相談支援全般</a:t>
            </a:r>
          </a:p>
        </p:txBody>
      </p:sp>
      <p:sp>
        <p:nvSpPr>
          <p:cNvPr id="3" name="スライド番号プレースホルダー 2"/>
          <p:cNvSpPr>
            <a:spLocks noGrp="1"/>
          </p:cNvSpPr>
          <p:nvPr>
            <p:ph type="sldNum" sz="quarter" idx="12"/>
          </p:nvPr>
        </p:nvSpPr>
        <p:spPr>
          <a:xfrm>
            <a:off x="7046912" y="6592267"/>
            <a:ext cx="2133600" cy="365125"/>
          </a:xfrm>
        </p:spPr>
        <p:txBody>
          <a:bodyPr/>
          <a:lstStyle/>
          <a:p>
            <a:pPr>
              <a:defRPr/>
            </a:pPr>
            <a:fld id="{08C0B7E9-49C2-4EF2-86B7-39D4016E13D8}" type="slidenum">
              <a:rPr lang="ja-JP" altLang="en-US" smtClean="0"/>
              <a:pPr>
                <a:defRPr/>
              </a:pPr>
              <a:t>21</a:t>
            </a:fld>
            <a:endParaRPr lang="ja-JP" altLang="en-US" dirty="0"/>
          </a:p>
        </p:txBody>
      </p:sp>
      <p:sp>
        <p:nvSpPr>
          <p:cNvPr id="2" name="テキスト ボックス 1"/>
          <p:cNvSpPr txBox="1"/>
          <p:nvPr/>
        </p:nvSpPr>
        <p:spPr>
          <a:xfrm>
            <a:off x="7250812" y="26399"/>
            <a:ext cx="1261884" cy="276999"/>
          </a:xfrm>
          <a:prstGeom prst="rect">
            <a:avLst/>
          </a:prstGeom>
          <a:noFill/>
        </p:spPr>
        <p:txBody>
          <a:bodyPr wrap="none" rtlCol="0">
            <a:spAutoFit/>
          </a:bodyPr>
          <a:lstStyle/>
          <a:p>
            <a:r>
              <a:rPr kumimoji="1" lang="ja-JP" altLang="en-US" sz="1200" dirty="0"/>
              <a:t>＜府追加項目＞</a:t>
            </a:r>
            <a:endParaRPr kumimoji="1" lang="ja-JP" altLang="en-US" sz="1600" dirty="0"/>
          </a:p>
        </p:txBody>
      </p:sp>
      <p:graphicFrame>
        <p:nvGraphicFramePr>
          <p:cNvPr id="8" name="表 7"/>
          <p:cNvGraphicFramePr>
            <a:graphicFrameLocks noGrp="1"/>
          </p:cNvGraphicFramePr>
          <p:nvPr>
            <p:extLst>
              <p:ext uri="{D42A27DB-BD31-4B8C-83A1-F6EECF244321}">
                <p14:modId xmlns:p14="http://schemas.microsoft.com/office/powerpoint/2010/main" val="683343116"/>
              </p:ext>
            </p:extLst>
          </p:nvPr>
        </p:nvGraphicFramePr>
        <p:xfrm>
          <a:off x="636836" y="1084851"/>
          <a:ext cx="7859216" cy="1717075"/>
        </p:xfrm>
        <a:graphic>
          <a:graphicData uri="http://schemas.openxmlformats.org/drawingml/2006/table">
            <a:tbl>
              <a:tblPr/>
              <a:tblGrid>
                <a:gridCol w="7859216">
                  <a:extLst>
                    <a:ext uri="{9D8B030D-6E8A-4147-A177-3AD203B41FA5}">
                      <a16:colId xmlns:a16="http://schemas.microsoft.com/office/drawing/2014/main" val="3130103089"/>
                    </a:ext>
                  </a:extLst>
                </a:gridCol>
              </a:tblGrid>
              <a:tr h="478129">
                <a:tc>
                  <a:txBody>
                    <a:bodyPr/>
                    <a:lstStyle/>
                    <a:p>
                      <a:pPr algn="ctr" fontAlgn="ctr"/>
                      <a:r>
                        <a:rPr lang="ja-JP" altLang="en-US" sz="1600" b="1" i="0" u="none" strike="noStrike" dirty="0">
                          <a:solidFill>
                            <a:srgbClr val="000000"/>
                          </a:solidFill>
                          <a:effectLst/>
                          <a:latin typeface="ＭＳ ゴシック" panose="020B0609070205080204" pitchFamily="49" charset="-128"/>
                          <a:ea typeface="ＭＳ ゴシック" panose="020B0609070205080204" pitchFamily="49" charset="-128"/>
                        </a:rPr>
                        <a:t>市町村において相談支援の充実・強化に向けた課題</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129990979"/>
                  </a:ext>
                </a:extLst>
              </a:tr>
              <a:tr h="123894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○事業所・人材不足</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○相談支援専門員の質向上 </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○多機関連携</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○小規模事業所の増加 </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169657"/>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644912777"/>
              </p:ext>
            </p:extLst>
          </p:nvPr>
        </p:nvGraphicFramePr>
        <p:xfrm>
          <a:off x="653480" y="3096637"/>
          <a:ext cx="7859216" cy="2952329"/>
        </p:xfrm>
        <a:graphic>
          <a:graphicData uri="http://schemas.openxmlformats.org/drawingml/2006/table">
            <a:tbl>
              <a:tblPr/>
              <a:tblGrid>
                <a:gridCol w="7859216">
                  <a:extLst>
                    <a:ext uri="{9D8B030D-6E8A-4147-A177-3AD203B41FA5}">
                      <a16:colId xmlns:a16="http://schemas.microsoft.com/office/drawing/2014/main" val="3130103089"/>
                    </a:ext>
                  </a:extLst>
                </a:gridCol>
              </a:tblGrid>
              <a:tr h="413878">
                <a:tc>
                  <a:txBody>
                    <a:bodyPr/>
                    <a:lstStyle/>
                    <a:p>
                      <a:pPr algn="ctr" fontAlgn="ctr"/>
                      <a:r>
                        <a:rPr lang="ja-JP" altLang="en-US" sz="1800" b="1" i="0" u="none" strike="noStrike" dirty="0">
                          <a:solidFill>
                            <a:srgbClr val="000000"/>
                          </a:solidFill>
                          <a:effectLst/>
                          <a:latin typeface="ＭＳ ゴシック" panose="020B0609070205080204" pitchFamily="49" charset="-128"/>
                          <a:ea typeface="ＭＳ ゴシック" panose="020B0609070205080204" pitchFamily="49" charset="-128"/>
                        </a:rPr>
                        <a:t>相談支援体制の充実に向けた、市町村独自の取組み</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129990979"/>
                  </a:ext>
                </a:extLst>
              </a:tr>
              <a:tr h="253845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○相談支援専門員を対象とした研修の実施</a:t>
                      </a: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 </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○基幹相談支援センターへのスーパーバイザーの派遣</a:t>
                      </a: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 </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○相談支援専門員初任者研修研修費補助金</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○相談支援事業所新規開設及び運営補助金</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○自立支援協議会ケアマネジメント連絡会議</a:t>
                      </a: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 </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○相談支援専門員向け研修開催</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○既存の障害福祉サービス事業所等に指定相談支援事業所の新規開設を働きかけ</a:t>
                      </a:r>
                      <a:r>
                        <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rPr>
                        <a:t> </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○基幹・委託・特定や主任相談支援専門員の役割についての整理</a:t>
                      </a:r>
                      <a:endParaRPr lang="en-US" altLang="ja-JP" sz="18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169657"/>
                  </a:ext>
                </a:extLst>
              </a:tr>
            </a:tbl>
          </a:graphicData>
        </a:graphic>
      </p:graphicFrame>
    </p:spTree>
    <p:extLst>
      <p:ext uri="{BB962C8B-B14F-4D97-AF65-F5344CB8AC3E}">
        <p14:creationId xmlns:p14="http://schemas.microsoft.com/office/powerpoint/2010/main" val="3383271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18488" cy="561975"/>
          </a:xfrm>
          <a:prstGeom prst="roundRect">
            <a:avLst/>
          </a:prstGeom>
          <a:gradFill flip="none" rotWithShape="1">
            <a:gsLst>
              <a:gs pos="66000">
                <a:srgbClr val="73F194"/>
              </a:gs>
              <a:gs pos="100000">
                <a:schemeClr val="bg1"/>
              </a:gs>
            </a:gsLst>
            <a:path path="circle">
              <a:fillToRect l="50000" t="50000" r="50000" b="50000"/>
            </a:path>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nchorCtr="1"/>
          <a:lstStyle/>
          <a:p>
            <a:pPr fontAlgn="auto">
              <a:spcBef>
                <a:spcPts val="0"/>
              </a:spcBef>
              <a:spcAft>
                <a:spcPts val="0"/>
              </a:spcAft>
              <a:defRPr/>
            </a:pPr>
            <a:r>
              <a:rPr lang="ja-JP" altLang="en-US" sz="2400" b="1" dirty="0"/>
              <a:t>基幹相談支援センターについて</a:t>
            </a:r>
          </a:p>
        </p:txBody>
      </p:sp>
      <p:sp>
        <p:nvSpPr>
          <p:cNvPr id="3" name="スライド番号プレースホルダー 2"/>
          <p:cNvSpPr>
            <a:spLocks noGrp="1"/>
          </p:cNvSpPr>
          <p:nvPr>
            <p:ph type="sldNum" sz="quarter" idx="12"/>
          </p:nvPr>
        </p:nvSpPr>
        <p:spPr>
          <a:xfrm>
            <a:off x="7046912" y="6592267"/>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C0B7E9-49C2-4EF2-86B7-39D4016E13D8}" type="slidenum">
              <a:rPr kumimoji="1" lang="ja-JP" altLang="en-US" sz="1200" b="0" i="0" u="none" strike="noStrike" kern="1200" cap="none" spc="0" normalizeH="0" baseline="0" noProof="0" smtClean="0">
                <a:ln>
                  <a:noFill/>
                </a:ln>
                <a:solidFill>
                  <a:prstClr val="black">
                    <a:tint val="75000"/>
                  </a:prstClr>
                </a:solidFill>
                <a:effectLst/>
                <a:uLnTx/>
                <a:uFillTx/>
                <a:latin typeface="Calibri" pitchFamily="34"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1" lang="ja-JP" altLang="en-US" sz="1200" b="0" i="0" u="none" strike="noStrike" kern="1200" cap="none" spc="0" normalizeH="0" baseline="0" noProof="0" dirty="0">
              <a:ln>
                <a:noFill/>
              </a:ln>
              <a:solidFill>
                <a:prstClr val="black">
                  <a:tint val="75000"/>
                </a:prstClr>
              </a:solidFill>
              <a:effectLst/>
              <a:uLnTx/>
              <a:uFillTx/>
              <a:latin typeface="Calibri" pitchFamily="34" charset="0"/>
              <a:ea typeface="ＭＳ Ｐゴシック" charset="-128"/>
              <a:cs typeface="+mn-cs"/>
            </a:endParaRPr>
          </a:p>
        </p:txBody>
      </p:sp>
      <p:sp>
        <p:nvSpPr>
          <p:cNvPr id="2" name="テキスト ボックス 1"/>
          <p:cNvSpPr txBox="1"/>
          <p:nvPr/>
        </p:nvSpPr>
        <p:spPr>
          <a:xfrm>
            <a:off x="7250812" y="26399"/>
            <a:ext cx="1261884"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＜府追加項目＞</a:t>
            </a:r>
            <a:endParaRPr kumimoji="1"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2475561124"/>
              </p:ext>
            </p:extLst>
          </p:nvPr>
        </p:nvGraphicFramePr>
        <p:xfrm>
          <a:off x="636836" y="1156859"/>
          <a:ext cx="7859216" cy="1984109"/>
        </p:xfrm>
        <a:graphic>
          <a:graphicData uri="http://schemas.openxmlformats.org/drawingml/2006/table">
            <a:tbl>
              <a:tblPr/>
              <a:tblGrid>
                <a:gridCol w="7859216">
                  <a:extLst>
                    <a:ext uri="{9D8B030D-6E8A-4147-A177-3AD203B41FA5}">
                      <a16:colId xmlns:a16="http://schemas.microsoft.com/office/drawing/2014/main" val="3130103089"/>
                    </a:ext>
                  </a:extLst>
                </a:gridCol>
              </a:tblGrid>
              <a:tr h="552486">
                <a:tc>
                  <a:txBody>
                    <a:bodyPr/>
                    <a:lstStyle/>
                    <a:p>
                      <a:pPr algn="ctr" fontAlgn="ctr"/>
                      <a:r>
                        <a:rPr lang="ja-JP" altLang="en-US" sz="1600" b="1" i="0" u="none" strike="noStrike" dirty="0">
                          <a:solidFill>
                            <a:srgbClr val="000000"/>
                          </a:solidFill>
                          <a:effectLst/>
                          <a:latin typeface="ＭＳ ゴシック" panose="020B0609070205080204" pitchFamily="49" charset="-128"/>
                          <a:ea typeface="ＭＳ ゴシック" panose="020B0609070205080204" pitchFamily="49" charset="-128"/>
                        </a:rPr>
                        <a:t>基幹相談支援センターの充実・強化に向けた課題（自由記述）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129990979"/>
                  </a:ext>
                </a:extLst>
              </a:tr>
              <a:tr h="143162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○職員の専門性やスキルの向上、人材の安定的確保</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○（市町村）直営のため虐待対応を優先せざるをえず、地域づくりまで手が回らない </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○社会資源のネットワーク化に至らない</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○対応すべきケースの増加に体制が追い付かない </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○人材不足</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169657"/>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759729951"/>
              </p:ext>
            </p:extLst>
          </p:nvPr>
        </p:nvGraphicFramePr>
        <p:xfrm>
          <a:off x="626721" y="3499928"/>
          <a:ext cx="7802369" cy="2515206"/>
        </p:xfrm>
        <a:graphic>
          <a:graphicData uri="http://schemas.openxmlformats.org/drawingml/2006/table">
            <a:tbl>
              <a:tblPr/>
              <a:tblGrid>
                <a:gridCol w="7802369">
                  <a:extLst>
                    <a:ext uri="{9D8B030D-6E8A-4147-A177-3AD203B41FA5}">
                      <a16:colId xmlns:a16="http://schemas.microsoft.com/office/drawing/2014/main" val="3130103089"/>
                    </a:ext>
                  </a:extLst>
                </a:gridCol>
              </a:tblGrid>
              <a:tr h="577144">
                <a:tc>
                  <a:txBody>
                    <a:bodyPr/>
                    <a:lstStyle/>
                    <a:p>
                      <a:pPr algn="ctr" fontAlgn="ctr"/>
                      <a:r>
                        <a:rPr lang="ja-JP" altLang="en-US" sz="1600" b="1" i="0" u="none" strike="noStrike" dirty="0">
                          <a:solidFill>
                            <a:srgbClr val="000000"/>
                          </a:solidFill>
                          <a:effectLst/>
                          <a:latin typeface="ＭＳ ゴシック" panose="020B0609070205080204" pitchFamily="49" charset="-128"/>
                          <a:ea typeface="ＭＳ ゴシック" panose="020B0609070205080204" pitchFamily="49" charset="-128"/>
                        </a:rPr>
                        <a:t>基幹相談支援センターの充実・強化に向けた市町村独自の取組（自由記述）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129990979"/>
                  </a:ext>
                </a:extLst>
              </a:tr>
              <a:tr h="193806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　　　　　　　</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○基幹相談支援センター連絡会の定期的に開催し、課題の共有や支援力の向上</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○多機関連携を見据えた日常生活圏域での担当制</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○委託、基幹会議の実施、出張相談の実施、障害者雇用センターを併設し社会参加及び雇用支援を実施</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○市が基幹相談支援センターの相談員に助言</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169657"/>
                  </a:ext>
                </a:extLst>
              </a:tr>
            </a:tbl>
          </a:graphicData>
        </a:graphic>
      </p:graphicFrame>
    </p:spTree>
    <p:extLst>
      <p:ext uri="{BB962C8B-B14F-4D97-AF65-F5344CB8AC3E}">
        <p14:creationId xmlns:p14="http://schemas.microsoft.com/office/powerpoint/2010/main" val="2464240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18488" cy="561975"/>
          </a:xfrm>
          <a:prstGeom prst="roundRect">
            <a:avLst/>
          </a:prstGeom>
          <a:gradFill flip="none" rotWithShape="1">
            <a:gsLst>
              <a:gs pos="66000">
                <a:srgbClr val="73F194"/>
              </a:gs>
              <a:gs pos="100000">
                <a:schemeClr val="bg1"/>
              </a:gs>
            </a:gsLst>
            <a:path path="circle">
              <a:fillToRect l="50000" t="50000" r="50000" b="50000"/>
            </a:path>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nchorCtr="1"/>
          <a:lstStyle/>
          <a:p>
            <a:pPr fontAlgn="auto">
              <a:spcBef>
                <a:spcPts val="0"/>
              </a:spcBef>
              <a:spcAft>
                <a:spcPts val="0"/>
              </a:spcAft>
              <a:defRPr/>
            </a:pPr>
            <a:r>
              <a:rPr lang="ja-JP" altLang="en-US" sz="2400" b="1" dirty="0"/>
              <a:t>令和</a:t>
            </a:r>
            <a:r>
              <a:rPr lang="en-US" altLang="ja-JP" sz="2400" b="1" dirty="0"/>
              <a:t>6</a:t>
            </a:r>
            <a:r>
              <a:rPr lang="ja-JP" altLang="en-US" sz="2400" b="1" dirty="0"/>
              <a:t>年度の報酬改定について</a:t>
            </a:r>
          </a:p>
        </p:txBody>
      </p:sp>
      <p:sp>
        <p:nvSpPr>
          <p:cNvPr id="3" name="スライド番号プレースホルダー 2"/>
          <p:cNvSpPr>
            <a:spLocks noGrp="1"/>
          </p:cNvSpPr>
          <p:nvPr>
            <p:ph type="sldNum" sz="quarter" idx="12"/>
          </p:nvPr>
        </p:nvSpPr>
        <p:spPr>
          <a:xfrm>
            <a:off x="7046912" y="6592267"/>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C0B7E9-49C2-4EF2-86B7-39D4016E13D8}" type="slidenum">
              <a:rPr kumimoji="1" lang="ja-JP" altLang="en-US" sz="1200" b="0" i="0" u="none" strike="noStrike" kern="1200" cap="none" spc="0" normalizeH="0" baseline="0" noProof="0" smtClean="0">
                <a:ln>
                  <a:noFill/>
                </a:ln>
                <a:solidFill>
                  <a:prstClr val="black">
                    <a:tint val="75000"/>
                  </a:prstClr>
                </a:solidFill>
                <a:effectLst/>
                <a:uLnTx/>
                <a:uFillTx/>
                <a:latin typeface="Calibri" pitchFamily="34"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ja-JP" altLang="en-US" sz="1200" b="0" i="0" u="none" strike="noStrike" kern="1200" cap="none" spc="0" normalizeH="0" baseline="0" noProof="0" dirty="0">
              <a:ln>
                <a:noFill/>
              </a:ln>
              <a:solidFill>
                <a:prstClr val="black">
                  <a:tint val="75000"/>
                </a:prstClr>
              </a:solidFill>
              <a:effectLst/>
              <a:uLnTx/>
              <a:uFillTx/>
              <a:latin typeface="Calibri" pitchFamily="34" charset="0"/>
              <a:ea typeface="ＭＳ Ｐゴシック" charset="-128"/>
              <a:cs typeface="+mn-cs"/>
            </a:endParaRPr>
          </a:p>
        </p:txBody>
      </p:sp>
      <p:sp>
        <p:nvSpPr>
          <p:cNvPr id="2" name="テキスト ボックス 1"/>
          <p:cNvSpPr txBox="1"/>
          <p:nvPr/>
        </p:nvSpPr>
        <p:spPr>
          <a:xfrm>
            <a:off x="7250812" y="26399"/>
            <a:ext cx="1261884"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＜府追加項目＞</a:t>
            </a:r>
            <a:endParaRPr kumimoji="1" lang="ja-JP" altLang="en-US" sz="16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endParaRPr>
          </a:p>
        </p:txBody>
      </p:sp>
      <p:graphicFrame>
        <p:nvGraphicFramePr>
          <p:cNvPr id="8" name="表 7"/>
          <p:cNvGraphicFramePr>
            <a:graphicFrameLocks noGrp="1"/>
          </p:cNvGraphicFramePr>
          <p:nvPr>
            <p:extLst>
              <p:ext uri="{D42A27DB-BD31-4B8C-83A1-F6EECF244321}">
                <p14:modId xmlns:p14="http://schemas.microsoft.com/office/powerpoint/2010/main" val="385276319"/>
              </p:ext>
            </p:extLst>
          </p:nvPr>
        </p:nvGraphicFramePr>
        <p:xfrm>
          <a:off x="636836" y="1156859"/>
          <a:ext cx="7859216" cy="1984109"/>
        </p:xfrm>
        <a:graphic>
          <a:graphicData uri="http://schemas.openxmlformats.org/drawingml/2006/table">
            <a:tbl>
              <a:tblPr/>
              <a:tblGrid>
                <a:gridCol w="7859216">
                  <a:extLst>
                    <a:ext uri="{9D8B030D-6E8A-4147-A177-3AD203B41FA5}">
                      <a16:colId xmlns:a16="http://schemas.microsoft.com/office/drawing/2014/main" val="3130103089"/>
                    </a:ext>
                  </a:extLst>
                </a:gridCol>
              </a:tblGrid>
              <a:tr h="552486">
                <a:tc>
                  <a:txBody>
                    <a:bodyPr/>
                    <a:lstStyle/>
                    <a:p>
                      <a:pPr algn="ctr" fontAlgn="ctr"/>
                      <a:r>
                        <a:rPr lang="ja-JP" altLang="en-US" sz="1600" b="1" i="0" u="none" strike="noStrike" dirty="0">
                          <a:solidFill>
                            <a:srgbClr val="000000"/>
                          </a:solidFill>
                          <a:effectLst/>
                          <a:latin typeface="ＭＳ ゴシック" panose="020B0609070205080204" pitchFamily="49" charset="-128"/>
                          <a:ea typeface="ＭＳ ゴシック" panose="020B0609070205080204" pitchFamily="49" charset="-128"/>
                        </a:rPr>
                        <a:t>令和６年度報酬改定（相談支援分野）により課題と感じている部分（自由記述）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129990979"/>
                  </a:ext>
                </a:extLst>
              </a:tr>
              <a:tr h="143162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○新設や細かい区分の設定など、複雑でわかりにくい</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○加算の増加に事業所が対応できていない</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（一人の事業所や小さな法人が運営していることも多い）</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○かかる時間や手間に比べ、全体的に報酬が低い</a:t>
                      </a: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rPr>
                        <a:t>○さらなる基本報酬の見直し</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169657"/>
                  </a:ext>
                </a:extLst>
              </a:tr>
            </a:tbl>
          </a:graphicData>
        </a:graphic>
      </p:graphicFrame>
      <p:sp>
        <p:nvSpPr>
          <p:cNvPr id="7" name="タイトル 3">
            <a:extLst>
              <a:ext uri="{FF2B5EF4-FFF2-40B4-BE49-F238E27FC236}">
                <a16:creationId xmlns:a16="http://schemas.microsoft.com/office/drawing/2014/main" id="{91852B0E-A123-4AC2-800D-6BD239FC24E1}"/>
              </a:ext>
            </a:extLst>
          </p:cNvPr>
          <p:cNvSpPr txBox="1">
            <a:spLocks/>
          </p:cNvSpPr>
          <p:nvPr/>
        </p:nvSpPr>
        <p:spPr>
          <a:xfrm>
            <a:off x="457200" y="3419308"/>
            <a:ext cx="8218488" cy="561975"/>
          </a:xfrm>
          <a:prstGeom prst="roundRect">
            <a:avLst/>
          </a:prstGeom>
          <a:gradFill flip="none" rotWithShape="1">
            <a:gsLst>
              <a:gs pos="66000">
                <a:srgbClr val="73F194"/>
              </a:gs>
              <a:gs pos="100000">
                <a:schemeClr val="bg1"/>
              </a:gs>
            </a:gsLst>
            <a:path path="circle">
              <a:fillToRect l="50000" t="50000" r="50000" b="50000"/>
            </a:path>
            <a:tileRect/>
          </a:gradFill>
          <a:ln w="9525" cap="flat" cmpd="sng" algn="ctr">
            <a:solidFill>
              <a:schemeClr val="tx1"/>
            </a:solidFill>
            <a:prstDash val="solid"/>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chorCtr="1">
            <a:normAutofit/>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Bef>
                <a:spcPts val="0"/>
              </a:spcBef>
              <a:spcAft>
                <a:spcPts val="0"/>
              </a:spcAft>
              <a:defRPr/>
            </a:pPr>
            <a:r>
              <a:rPr lang="ja-JP" altLang="en-US" sz="2400" b="1" dirty="0"/>
              <a:t>意思疎通について</a:t>
            </a:r>
          </a:p>
        </p:txBody>
      </p:sp>
      <p:graphicFrame>
        <p:nvGraphicFramePr>
          <p:cNvPr id="10" name="グラフ 9">
            <a:extLst>
              <a:ext uri="{FF2B5EF4-FFF2-40B4-BE49-F238E27FC236}">
                <a16:creationId xmlns:a16="http://schemas.microsoft.com/office/drawing/2014/main" id="{27634F82-8F42-4CF1-9309-977FD3DFF117}"/>
              </a:ext>
            </a:extLst>
          </p:cNvPr>
          <p:cNvGraphicFramePr>
            <a:graphicFrameLocks/>
          </p:cNvGraphicFramePr>
          <p:nvPr>
            <p:extLst>
              <p:ext uri="{D42A27DB-BD31-4B8C-83A1-F6EECF244321}">
                <p14:modId xmlns:p14="http://schemas.microsoft.com/office/powerpoint/2010/main" val="211388282"/>
              </p:ext>
            </p:extLst>
          </p:nvPr>
        </p:nvGraphicFramePr>
        <p:xfrm>
          <a:off x="1187624" y="4134597"/>
          <a:ext cx="6480720" cy="23043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1959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txBox="1">
            <a:spLocks/>
          </p:cNvSpPr>
          <p:nvPr/>
        </p:nvSpPr>
        <p:spPr>
          <a:xfrm>
            <a:off x="465302" y="362997"/>
            <a:ext cx="8218488" cy="561975"/>
          </a:xfrm>
          <a:prstGeom prst="roundRect">
            <a:avLst/>
          </a:prstGeom>
          <a:gradFill flip="none" rotWithShape="1">
            <a:gsLst>
              <a:gs pos="69000">
                <a:srgbClr val="7BE998"/>
              </a:gs>
              <a:gs pos="100000">
                <a:schemeClr val="bg1"/>
              </a:gs>
            </a:gsLst>
            <a:path path="circle">
              <a:fillToRect l="50000" t="50000" r="50000" b="50000"/>
            </a:path>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nchorCtr="1"/>
          <a:lstStyle>
            <a:lvl1pPr algn="ctr" rtl="0" eaLnBrk="0" fontAlgn="base" hangingPunct="0">
              <a:spcBef>
                <a:spcPct val="0"/>
              </a:spcBef>
              <a:spcAft>
                <a:spcPct val="0"/>
              </a:spcAft>
              <a:defRPr kumimoji="1" sz="4400" kern="12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fontAlgn="auto">
              <a:spcBef>
                <a:spcPts val="0"/>
              </a:spcBef>
              <a:spcAft>
                <a:spcPts val="0"/>
              </a:spcAft>
              <a:defRPr/>
            </a:pPr>
            <a:r>
              <a:rPr lang="en-US" altLang="ja-JP" sz="2400" b="1" dirty="0"/>
              <a:t>Ⅵ</a:t>
            </a:r>
            <a:r>
              <a:rPr lang="ja-JP" altLang="en-US" sz="2400" b="1" dirty="0"/>
              <a:t>　指定特定・</a:t>
            </a:r>
            <a:r>
              <a:rPr lang="ja-JP" altLang="en-US" sz="2400" b="1" dirty="0" err="1"/>
              <a:t>指定障がい</a:t>
            </a:r>
            <a:r>
              <a:rPr lang="ja-JP" altLang="en-US" sz="2400" b="1" dirty="0"/>
              <a:t>児相談支援事業所等</a:t>
            </a:r>
          </a:p>
        </p:txBody>
      </p:sp>
      <p:sp>
        <p:nvSpPr>
          <p:cNvPr id="2" name="テキスト ボックス 1"/>
          <p:cNvSpPr txBox="1"/>
          <p:nvPr/>
        </p:nvSpPr>
        <p:spPr>
          <a:xfrm>
            <a:off x="149225" y="924972"/>
            <a:ext cx="8834438" cy="1538883"/>
          </a:xfrm>
          <a:prstGeom prst="rect">
            <a:avLst/>
          </a:prstGeom>
          <a:noFill/>
        </p:spPr>
        <p:txBody>
          <a:bodyPr>
            <a:spAutoFit/>
          </a:bodyPr>
          <a:lstStyle/>
          <a:p>
            <a:pPr>
              <a:defRPr/>
            </a:pPr>
            <a:endParaRPr lang="en-US" altLang="ja-JP" sz="2000" dirty="0"/>
          </a:p>
          <a:p>
            <a:pPr marL="285750" indent="-285750">
              <a:buFont typeface="Arial" panose="020B0604020202020204" pitchFamily="34" charset="0"/>
              <a:buChar char="•"/>
              <a:defRPr/>
            </a:pPr>
            <a:r>
              <a:rPr lang="ja-JP" altLang="en-US" sz="2000" dirty="0"/>
              <a:t>指定特定・指定障がい児相談支援事業所で業務に従事する者の人数は、 </a:t>
            </a:r>
            <a:r>
              <a:rPr lang="en-US" altLang="ja-JP" sz="2000" dirty="0"/>
              <a:t>3,587</a:t>
            </a:r>
            <a:r>
              <a:rPr lang="ja-JP" altLang="en-US" sz="2000" dirty="0"/>
              <a:t>人。</a:t>
            </a:r>
            <a:endParaRPr lang="en-US" altLang="ja-JP" sz="2000" dirty="0"/>
          </a:p>
          <a:p>
            <a:pPr>
              <a:defRPr/>
            </a:pPr>
            <a:r>
              <a:rPr lang="ja-JP" altLang="en-US" sz="2000" dirty="0"/>
              <a:t>　  そのうち、相談支援専門員（主任含む）として従事する者の数は</a:t>
            </a:r>
            <a:r>
              <a:rPr lang="en-US" altLang="ja-JP" sz="2000" dirty="0"/>
              <a:t>3,018</a:t>
            </a:r>
            <a:r>
              <a:rPr lang="ja-JP" altLang="en-US" sz="2000" dirty="0"/>
              <a:t>人。</a:t>
            </a:r>
            <a:endParaRPr lang="en-US" altLang="ja-JP" sz="2000" dirty="0"/>
          </a:p>
          <a:p>
            <a:pPr>
              <a:defRPr/>
            </a:pPr>
            <a:endParaRPr lang="en-US" altLang="ja-JP" sz="1400" dirty="0"/>
          </a:p>
        </p:txBody>
      </p:sp>
      <p:sp>
        <p:nvSpPr>
          <p:cNvPr id="6" name="テキスト ボックス 5"/>
          <p:cNvSpPr txBox="1"/>
          <p:nvPr/>
        </p:nvSpPr>
        <p:spPr>
          <a:xfrm>
            <a:off x="7256528" y="107000"/>
            <a:ext cx="1569660" cy="276999"/>
          </a:xfrm>
          <a:prstGeom prst="rect">
            <a:avLst/>
          </a:prstGeom>
          <a:noFill/>
        </p:spPr>
        <p:txBody>
          <a:bodyPr wrap="none" rtlCol="0">
            <a:spAutoFit/>
          </a:bodyPr>
          <a:lstStyle/>
          <a:p>
            <a:r>
              <a:rPr kumimoji="1" lang="ja-JP" altLang="en-US" sz="1200" dirty="0"/>
              <a:t>＜厚生労働省調査＞</a:t>
            </a:r>
            <a:endParaRPr kumimoji="1" lang="ja-JP" altLang="en-US" sz="1600" dirty="0"/>
          </a:p>
        </p:txBody>
      </p:sp>
      <p:sp>
        <p:nvSpPr>
          <p:cNvPr id="3" name="スライド番号プレースホルダー 2"/>
          <p:cNvSpPr>
            <a:spLocks noGrp="1"/>
          </p:cNvSpPr>
          <p:nvPr>
            <p:ph type="sldNum" sz="quarter" idx="12"/>
          </p:nvPr>
        </p:nvSpPr>
        <p:spPr>
          <a:xfrm>
            <a:off x="7046912" y="6592267"/>
            <a:ext cx="2133600" cy="365125"/>
          </a:xfrm>
        </p:spPr>
        <p:txBody>
          <a:bodyPr/>
          <a:lstStyle/>
          <a:p>
            <a:pPr>
              <a:defRPr/>
            </a:pPr>
            <a:fld id="{A4073C42-6A3B-4481-9A5D-F17DC83FF158}" type="slidenum">
              <a:rPr lang="ja-JP" altLang="en-US" smtClean="0"/>
              <a:pPr>
                <a:defRPr/>
              </a:pPr>
              <a:t>3</a:t>
            </a:fld>
            <a:endParaRPr lang="ja-JP" altLang="en-US" dirty="0"/>
          </a:p>
        </p:txBody>
      </p:sp>
      <p:graphicFrame>
        <p:nvGraphicFramePr>
          <p:cNvPr id="8" name="グラフ 7">
            <a:extLst>
              <a:ext uri="{FF2B5EF4-FFF2-40B4-BE49-F238E27FC236}">
                <a16:creationId xmlns:a16="http://schemas.microsoft.com/office/drawing/2014/main" id="{A3E15222-A0C0-4712-9581-9BF38A77DB46}"/>
              </a:ext>
            </a:extLst>
          </p:cNvPr>
          <p:cNvGraphicFramePr>
            <a:graphicFrameLocks/>
          </p:cNvGraphicFramePr>
          <p:nvPr>
            <p:extLst>
              <p:ext uri="{D42A27DB-BD31-4B8C-83A1-F6EECF244321}">
                <p14:modId xmlns:p14="http://schemas.microsoft.com/office/powerpoint/2010/main" val="3044125076"/>
              </p:ext>
            </p:extLst>
          </p:nvPr>
        </p:nvGraphicFramePr>
        <p:xfrm>
          <a:off x="779304" y="2329281"/>
          <a:ext cx="7574280" cy="43662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995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609600" y="171503"/>
            <a:ext cx="7918450" cy="4905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nchorCtr="1">
            <a:noAutofit/>
          </a:bodyPr>
          <a:lstStyle>
            <a:lvl1pPr algn="ctr" rtl="0" eaLnBrk="0" fontAlgn="base" hangingPunct="0">
              <a:spcBef>
                <a:spcPct val="0"/>
              </a:spcBef>
              <a:spcAft>
                <a:spcPct val="0"/>
              </a:spcAft>
              <a:defRPr kumimoji="1" sz="3700" kern="1200">
                <a:solidFill>
                  <a:schemeClr val="dk1"/>
                </a:solidFill>
                <a:latin typeface="+mn-lt"/>
                <a:ea typeface="+mn-ea"/>
                <a:cs typeface="+mn-cs"/>
              </a:defRPr>
            </a:lvl1pPr>
            <a:lvl2pPr algn="ctr" rtl="0" eaLnBrk="0" fontAlgn="base" hangingPunct="0">
              <a:spcBef>
                <a:spcPct val="0"/>
              </a:spcBef>
              <a:spcAft>
                <a:spcPct val="0"/>
              </a:spcAft>
              <a:defRPr kumimoji="1" sz="3700">
                <a:solidFill>
                  <a:schemeClr val="dk1"/>
                </a:solidFill>
                <a:latin typeface="+mn-lt"/>
                <a:ea typeface="+mn-ea"/>
                <a:cs typeface="+mn-cs"/>
              </a:defRPr>
            </a:lvl2pPr>
            <a:lvl3pPr algn="ctr" rtl="0" eaLnBrk="0" fontAlgn="base" hangingPunct="0">
              <a:spcBef>
                <a:spcPct val="0"/>
              </a:spcBef>
              <a:spcAft>
                <a:spcPct val="0"/>
              </a:spcAft>
              <a:defRPr kumimoji="1" sz="3700">
                <a:solidFill>
                  <a:schemeClr val="dk1"/>
                </a:solidFill>
                <a:latin typeface="+mn-lt"/>
                <a:ea typeface="+mn-ea"/>
                <a:cs typeface="+mn-cs"/>
              </a:defRPr>
            </a:lvl3pPr>
            <a:lvl4pPr algn="ctr" rtl="0" eaLnBrk="0" fontAlgn="base" hangingPunct="0">
              <a:spcBef>
                <a:spcPct val="0"/>
              </a:spcBef>
              <a:spcAft>
                <a:spcPct val="0"/>
              </a:spcAft>
              <a:defRPr kumimoji="1" sz="3700">
                <a:solidFill>
                  <a:schemeClr val="dk1"/>
                </a:solidFill>
                <a:latin typeface="+mn-lt"/>
                <a:ea typeface="+mn-ea"/>
                <a:cs typeface="+mn-cs"/>
              </a:defRPr>
            </a:lvl4pPr>
            <a:lvl5pPr algn="ctr" rtl="0" eaLnBrk="0" fontAlgn="base" hangingPunct="0">
              <a:spcBef>
                <a:spcPct val="0"/>
              </a:spcBef>
              <a:spcAft>
                <a:spcPct val="0"/>
              </a:spcAft>
              <a:defRPr kumimoji="1" sz="3700">
                <a:solidFill>
                  <a:schemeClr val="dk1"/>
                </a:solidFill>
                <a:latin typeface="+mn-lt"/>
                <a:ea typeface="+mn-ea"/>
                <a:cs typeface="+mn-cs"/>
              </a:defRPr>
            </a:lvl5pPr>
            <a:lvl6pPr marL="389626" algn="ctr" rtl="0" fontAlgn="base">
              <a:spcBef>
                <a:spcPct val="0"/>
              </a:spcBef>
              <a:spcAft>
                <a:spcPct val="0"/>
              </a:spcAft>
              <a:defRPr kumimoji="1" sz="3700">
                <a:solidFill>
                  <a:schemeClr val="dk1"/>
                </a:solidFill>
                <a:latin typeface="+mn-lt"/>
                <a:ea typeface="+mn-ea"/>
                <a:cs typeface="+mn-cs"/>
              </a:defRPr>
            </a:lvl6pPr>
            <a:lvl7pPr marL="779252" algn="ctr" rtl="0" fontAlgn="base">
              <a:spcBef>
                <a:spcPct val="0"/>
              </a:spcBef>
              <a:spcAft>
                <a:spcPct val="0"/>
              </a:spcAft>
              <a:defRPr kumimoji="1" sz="3700">
                <a:solidFill>
                  <a:schemeClr val="dk1"/>
                </a:solidFill>
                <a:latin typeface="+mn-lt"/>
                <a:ea typeface="+mn-ea"/>
                <a:cs typeface="+mn-cs"/>
              </a:defRPr>
            </a:lvl7pPr>
            <a:lvl8pPr marL="1168878" algn="ctr" rtl="0" fontAlgn="base">
              <a:spcBef>
                <a:spcPct val="0"/>
              </a:spcBef>
              <a:spcAft>
                <a:spcPct val="0"/>
              </a:spcAft>
              <a:defRPr kumimoji="1" sz="3700">
                <a:solidFill>
                  <a:schemeClr val="dk1"/>
                </a:solidFill>
                <a:latin typeface="+mn-lt"/>
                <a:ea typeface="+mn-ea"/>
                <a:cs typeface="+mn-cs"/>
              </a:defRPr>
            </a:lvl8pPr>
            <a:lvl9pPr marL="1558503" algn="ctr" rtl="0" fontAlgn="base">
              <a:spcBef>
                <a:spcPct val="0"/>
              </a:spcBef>
              <a:spcAft>
                <a:spcPct val="0"/>
              </a:spcAft>
              <a:defRPr kumimoji="1" sz="3700">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障害者総合支援法分</a:t>
            </a:r>
            <a:r>
              <a:rPr kumimoji="1" lang="en-US" altLang="ja-JP" sz="1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市町村別セルフプラン率（</a:t>
            </a:r>
            <a:r>
              <a:rPr kumimoji="1" lang="en-US" altLang="ja-JP" sz="1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R7.</a:t>
            </a:r>
            <a:r>
              <a:rPr lang="en-US" altLang="ja-JP" sz="1700" dirty="0">
                <a:solidFill>
                  <a:prstClr val="black"/>
                </a:solidFill>
                <a:latin typeface="ＭＳ Ｐゴシック" panose="020B0600070205080204" pitchFamily="50" charset="-128"/>
                <a:ea typeface="ＭＳ Ｐゴシック" panose="020B0600070205080204" pitchFamily="50" charset="-128"/>
              </a:rPr>
              <a:t>3</a:t>
            </a:r>
            <a:r>
              <a:rPr kumimoji="1" lang="ja-JP" altLang="en-US" sz="1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月末現在）</a:t>
            </a:r>
          </a:p>
        </p:txBody>
      </p:sp>
      <p:sp>
        <p:nvSpPr>
          <p:cNvPr id="5" name="テキスト ボックス 1"/>
          <p:cNvSpPr txBox="1">
            <a:spLocks noChangeArrowheads="1"/>
          </p:cNvSpPr>
          <p:nvPr/>
        </p:nvSpPr>
        <p:spPr bwMode="auto">
          <a:xfrm>
            <a:off x="609600" y="828197"/>
            <a:ext cx="8137525" cy="24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779252"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a:t>
            </a:r>
            <a:r>
              <a:rPr kumimoji="1" lang="ja-JP" altLang="en-US" sz="1100" b="0" i="0" u="none" strike="noStrike" kern="1200" cap="none" spc="0" normalizeH="0" baseline="0" noProof="0" dirty="0" err="1">
                <a:ln>
                  <a:noFill/>
                </a:ln>
                <a:solidFill>
                  <a:prstClr val="black"/>
                </a:solidFill>
                <a:effectLst/>
                <a:uLnTx/>
                <a:uFillTx/>
                <a:latin typeface="Calibri" pitchFamily="34" charset="0"/>
                <a:ea typeface="ＭＳ Ｐゴシック" charset="-128"/>
                <a:cs typeface="+mn-cs"/>
              </a:rPr>
              <a:t>障がい</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福祉サービスと障がい児通所支援の両方を利用している場合は、障害者総合支援法分・児童福祉法分それぞれに計上。</a:t>
            </a:r>
          </a:p>
        </p:txBody>
      </p:sp>
      <p:sp>
        <p:nvSpPr>
          <p:cNvPr id="6" name="スライド番号プレースホルダー 2"/>
          <p:cNvSpPr>
            <a:spLocks noGrp="1"/>
          </p:cNvSpPr>
          <p:nvPr>
            <p:ph type="sldNum" sz="quarter" idx="12"/>
          </p:nvPr>
        </p:nvSpPr>
        <p:spPr>
          <a:xfrm>
            <a:off x="7046912" y="6592267"/>
            <a:ext cx="2133600" cy="365125"/>
          </a:xfrm>
        </p:spPr>
        <p:txBody>
          <a:bodyPr/>
          <a:lstStyle/>
          <a:p>
            <a:pPr>
              <a:defRPr/>
            </a:pPr>
            <a:fld id="{A4073C42-6A3B-4481-9A5D-F17DC83FF158}" type="slidenum">
              <a:rPr lang="ja-JP" altLang="en-US" smtClean="0"/>
              <a:pPr>
                <a:defRPr/>
              </a:pPr>
              <a:t>4</a:t>
            </a:fld>
            <a:endParaRPr lang="ja-JP" altLang="en-US" dirty="0"/>
          </a:p>
        </p:txBody>
      </p:sp>
      <p:graphicFrame>
        <p:nvGraphicFramePr>
          <p:cNvPr id="7" name="グラフ 6">
            <a:extLst>
              <a:ext uri="{FF2B5EF4-FFF2-40B4-BE49-F238E27FC236}">
                <a16:creationId xmlns:a16="http://schemas.microsoft.com/office/drawing/2014/main" id="{D954EB27-A713-4438-8D13-E4EDB0173FB2}"/>
              </a:ext>
            </a:extLst>
          </p:cNvPr>
          <p:cNvGraphicFramePr>
            <a:graphicFrameLocks/>
          </p:cNvGraphicFramePr>
          <p:nvPr>
            <p:extLst>
              <p:ext uri="{D42A27DB-BD31-4B8C-83A1-F6EECF244321}">
                <p14:modId xmlns:p14="http://schemas.microsoft.com/office/powerpoint/2010/main" val="889112730"/>
              </p:ext>
            </p:extLst>
          </p:nvPr>
        </p:nvGraphicFramePr>
        <p:xfrm>
          <a:off x="0" y="1066738"/>
          <a:ext cx="9420417" cy="6044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7069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595559" y="157693"/>
            <a:ext cx="7920000" cy="490611"/>
          </a:xfrm>
          <a:prstGeom prst="roundRect">
            <a:avLst/>
          </a:prstGeom>
        </p:spPr>
        <p:style>
          <a:lnRef idx="1">
            <a:schemeClr val="accent5"/>
          </a:lnRef>
          <a:fillRef idx="2">
            <a:schemeClr val="accent5"/>
          </a:fillRef>
          <a:effectRef idx="1">
            <a:schemeClr val="accent5"/>
          </a:effectRef>
          <a:fontRef idx="minor">
            <a:schemeClr val="dk1"/>
          </a:fontRef>
        </p:style>
        <p:txBody>
          <a:bodyPr tIns="36000" bIns="0" rtlCol="0" anchor="ctr" anchorCtr="1">
            <a:noAutofit/>
          </a:bodyPr>
          <a:lstStyle>
            <a:lvl1pPr algn="ctr" rtl="0" eaLnBrk="0" fontAlgn="base" hangingPunct="0">
              <a:spcBef>
                <a:spcPct val="0"/>
              </a:spcBef>
              <a:spcAft>
                <a:spcPct val="0"/>
              </a:spcAft>
              <a:defRPr kumimoji="1" sz="3700" kern="1200">
                <a:solidFill>
                  <a:schemeClr val="dk1"/>
                </a:solidFill>
                <a:latin typeface="+mn-lt"/>
                <a:ea typeface="+mn-ea"/>
                <a:cs typeface="+mn-cs"/>
              </a:defRPr>
            </a:lvl1pPr>
            <a:lvl2pPr algn="ctr" rtl="0" eaLnBrk="0" fontAlgn="base" hangingPunct="0">
              <a:spcBef>
                <a:spcPct val="0"/>
              </a:spcBef>
              <a:spcAft>
                <a:spcPct val="0"/>
              </a:spcAft>
              <a:defRPr kumimoji="1" sz="3700">
                <a:solidFill>
                  <a:schemeClr val="dk1"/>
                </a:solidFill>
                <a:latin typeface="+mn-lt"/>
                <a:ea typeface="+mn-ea"/>
                <a:cs typeface="+mn-cs"/>
              </a:defRPr>
            </a:lvl2pPr>
            <a:lvl3pPr algn="ctr" rtl="0" eaLnBrk="0" fontAlgn="base" hangingPunct="0">
              <a:spcBef>
                <a:spcPct val="0"/>
              </a:spcBef>
              <a:spcAft>
                <a:spcPct val="0"/>
              </a:spcAft>
              <a:defRPr kumimoji="1" sz="3700">
                <a:solidFill>
                  <a:schemeClr val="dk1"/>
                </a:solidFill>
                <a:latin typeface="+mn-lt"/>
                <a:ea typeface="+mn-ea"/>
                <a:cs typeface="+mn-cs"/>
              </a:defRPr>
            </a:lvl3pPr>
            <a:lvl4pPr algn="ctr" rtl="0" eaLnBrk="0" fontAlgn="base" hangingPunct="0">
              <a:spcBef>
                <a:spcPct val="0"/>
              </a:spcBef>
              <a:spcAft>
                <a:spcPct val="0"/>
              </a:spcAft>
              <a:defRPr kumimoji="1" sz="3700">
                <a:solidFill>
                  <a:schemeClr val="dk1"/>
                </a:solidFill>
                <a:latin typeface="+mn-lt"/>
                <a:ea typeface="+mn-ea"/>
                <a:cs typeface="+mn-cs"/>
              </a:defRPr>
            </a:lvl4pPr>
            <a:lvl5pPr algn="ctr" rtl="0" eaLnBrk="0" fontAlgn="base" hangingPunct="0">
              <a:spcBef>
                <a:spcPct val="0"/>
              </a:spcBef>
              <a:spcAft>
                <a:spcPct val="0"/>
              </a:spcAft>
              <a:defRPr kumimoji="1" sz="3700">
                <a:solidFill>
                  <a:schemeClr val="dk1"/>
                </a:solidFill>
                <a:latin typeface="+mn-lt"/>
                <a:ea typeface="+mn-ea"/>
                <a:cs typeface="+mn-cs"/>
              </a:defRPr>
            </a:lvl5pPr>
            <a:lvl6pPr marL="389626" algn="ctr" rtl="0" fontAlgn="base">
              <a:spcBef>
                <a:spcPct val="0"/>
              </a:spcBef>
              <a:spcAft>
                <a:spcPct val="0"/>
              </a:spcAft>
              <a:defRPr kumimoji="1" sz="3700">
                <a:solidFill>
                  <a:schemeClr val="dk1"/>
                </a:solidFill>
                <a:latin typeface="+mn-lt"/>
                <a:ea typeface="+mn-ea"/>
                <a:cs typeface="+mn-cs"/>
              </a:defRPr>
            </a:lvl6pPr>
            <a:lvl7pPr marL="779252" algn="ctr" rtl="0" fontAlgn="base">
              <a:spcBef>
                <a:spcPct val="0"/>
              </a:spcBef>
              <a:spcAft>
                <a:spcPct val="0"/>
              </a:spcAft>
              <a:defRPr kumimoji="1" sz="3700">
                <a:solidFill>
                  <a:schemeClr val="dk1"/>
                </a:solidFill>
                <a:latin typeface="+mn-lt"/>
                <a:ea typeface="+mn-ea"/>
                <a:cs typeface="+mn-cs"/>
              </a:defRPr>
            </a:lvl7pPr>
            <a:lvl8pPr marL="1168878" algn="ctr" rtl="0" fontAlgn="base">
              <a:spcBef>
                <a:spcPct val="0"/>
              </a:spcBef>
              <a:spcAft>
                <a:spcPct val="0"/>
              </a:spcAft>
              <a:defRPr kumimoji="1" sz="3700">
                <a:solidFill>
                  <a:schemeClr val="dk1"/>
                </a:solidFill>
                <a:latin typeface="+mn-lt"/>
                <a:ea typeface="+mn-ea"/>
                <a:cs typeface="+mn-cs"/>
              </a:defRPr>
            </a:lvl8pPr>
            <a:lvl9pPr marL="1558503" algn="ctr" rtl="0" fontAlgn="base">
              <a:spcBef>
                <a:spcPct val="0"/>
              </a:spcBef>
              <a:spcAft>
                <a:spcPct val="0"/>
              </a:spcAft>
              <a:defRPr kumimoji="1" sz="3700">
                <a:solidFill>
                  <a:schemeClr val="dk1"/>
                </a:solidFill>
                <a:latin typeface="+mn-lt"/>
                <a:ea typeface="+mn-ea"/>
                <a:cs typeface="+mn-cs"/>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1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児童福祉法分</a:t>
            </a:r>
            <a:r>
              <a:rPr kumimoji="1" lang="en-US" altLang="ja-JP" sz="1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市町村別セルフプラン率（</a:t>
            </a:r>
            <a:r>
              <a:rPr kumimoji="1" lang="en-US" altLang="ja-JP" sz="17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R7.3</a:t>
            </a:r>
            <a:r>
              <a:rPr kumimoji="1" lang="ja-JP" altLang="en-US" sz="1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月末現在）</a:t>
            </a:r>
          </a:p>
        </p:txBody>
      </p:sp>
      <p:sp>
        <p:nvSpPr>
          <p:cNvPr id="4" name="テキスト ボックス 1"/>
          <p:cNvSpPr txBox="1">
            <a:spLocks noChangeArrowheads="1"/>
          </p:cNvSpPr>
          <p:nvPr/>
        </p:nvSpPr>
        <p:spPr bwMode="auto">
          <a:xfrm>
            <a:off x="486796" y="818773"/>
            <a:ext cx="8137525" cy="24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925" tIns="38963" rIns="77925" bIns="38963">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marL="0" marR="0" lvl="0" indent="0" algn="l" defTabSz="779252" rtl="0" eaLnBrk="1" fontAlgn="base" latinLnBrk="0" hangingPunct="1">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a:t>
            </a:r>
            <a:r>
              <a:rPr kumimoji="1" lang="ja-JP" altLang="en-US" sz="1100" b="0" i="0" u="none" strike="noStrike" kern="1200" cap="none" spc="0" normalizeH="0" baseline="0" noProof="0" dirty="0" err="1">
                <a:ln>
                  <a:noFill/>
                </a:ln>
                <a:solidFill>
                  <a:prstClr val="black"/>
                </a:solidFill>
                <a:effectLst/>
                <a:uLnTx/>
                <a:uFillTx/>
                <a:latin typeface="Calibri" pitchFamily="34" charset="0"/>
                <a:ea typeface="ＭＳ Ｐゴシック" charset="-128"/>
                <a:cs typeface="+mn-cs"/>
              </a:rPr>
              <a:t>障がい</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charset="-128"/>
                <a:cs typeface="+mn-cs"/>
              </a:rPr>
              <a:t>福祉サービスと障がい児通所支援の両方を利用している場合は、障害者総合支援法分・児童福祉法分それぞれに計上。</a:t>
            </a:r>
          </a:p>
        </p:txBody>
      </p:sp>
      <p:sp>
        <p:nvSpPr>
          <p:cNvPr id="5" name="スライド番号プレースホルダー 2"/>
          <p:cNvSpPr>
            <a:spLocks noGrp="1"/>
          </p:cNvSpPr>
          <p:nvPr>
            <p:ph type="sldNum" sz="quarter" idx="12"/>
          </p:nvPr>
        </p:nvSpPr>
        <p:spPr>
          <a:xfrm>
            <a:off x="7046912" y="6592267"/>
            <a:ext cx="2133600" cy="365125"/>
          </a:xfrm>
        </p:spPr>
        <p:txBody>
          <a:bodyPr/>
          <a:lstStyle/>
          <a:p>
            <a:pPr>
              <a:defRPr/>
            </a:pPr>
            <a:fld id="{A4073C42-6A3B-4481-9A5D-F17DC83FF158}" type="slidenum">
              <a:rPr lang="ja-JP" altLang="en-US" smtClean="0"/>
              <a:pPr>
                <a:defRPr/>
              </a:pPr>
              <a:t>5</a:t>
            </a:fld>
            <a:endParaRPr lang="ja-JP" altLang="en-US" dirty="0"/>
          </a:p>
        </p:txBody>
      </p:sp>
      <p:graphicFrame>
        <p:nvGraphicFramePr>
          <p:cNvPr id="8" name="グラフ 7">
            <a:extLst>
              <a:ext uri="{FF2B5EF4-FFF2-40B4-BE49-F238E27FC236}">
                <a16:creationId xmlns:a16="http://schemas.microsoft.com/office/drawing/2014/main" id="{7F1D6CFA-7130-421E-9452-53E0903987AD}"/>
              </a:ext>
            </a:extLst>
          </p:cNvPr>
          <p:cNvGraphicFramePr>
            <a:graphicFrameLocks/>
          </p:cNvGraphicFramePr>
          <p:nvPr>
            <p:extLst>
              <p:ext uri="{D42A27DB-BD31-4B8C-83A1-F6EECF244321}">
                <p14:modId xmlns:p14="http://schemas.microsoft.com/office/powerpoint/2010/main" val="281497383"/>
              </p:ext>
            </p:extLst>
          </p:nvPr>
        </p:nvGraphicFramePr>
        <p:xfrm>
          <a:off x="179512" y="1237206"/>
          <a:ext cx="9217024" cy="54631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3226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541828" y="2780928"/>
            <a:ext cx="6104556" cy="584775"/>
          </a:xfrm>
          <a:prstGeom prst="rect">
            <a:avLst/>
          </a:prstGeom>
          <a:noFill/>
        </p:spPr>
        <p:txBody>
          <a:bodyPr wrap="none" rtlCol="0">
            <a:spAutoFit/>
          </a:bodyPr>
          <a:lstStyle/>
          <a:p>
            <a:r>
              <a:rPr kumimoji="1" lang="ja-JP" altLang="en-US" sz="3200" dirty="0"/>
              <a:t>（２）大阪府調査結果概要について</a:t>
            </a:r>
          </a:p>
        </p:txBody>
      </p:sp>
      <p:sp>
        <p:nvSpPr>
          <p:cNvPr id="5" name="スライド番号プレースホルダー 4"/>
          <p:cNvSpPr>
            <a:spLocks noGrp="1"/>
          </p:cNvSpPr>
          <p:nvPr>
            <p:ph type="sldNum" sz="quarter" idx="12"/>
          </p:nvPr>
        </p:nvSpPr>
        <p:spPr/>
        <p:txBody>
          <a:bodyPr/>
          <a:lstStyle/>
          <a:p>
            <a:pPr>
              <a:defRPr/>
            </a:pPr>
            <a:fld id="{A4073C42-6A3B-4481-9A5D-F17DC83FF158}" type="slidenum">
              <a:rPr lang="ja-JP" altLang="en-US" smtClean="0"/>
              <a:pPr>
                <a:defRPr/>
              </a:pPr>
              <a:t>6</a:t>
            </a:fld>
            <a:endParaRPr lang="ja-JP" altLang="en-US"/>
          </a:p>
        </p:txBody>
      </p:sp>
    </p:spTree>
    <p:extLst>
      <p:ext uri="{BB962C8B-B14F-4D97-AF65-F5344CB8AC3E}">
        <p14:creationId xmlns:p14="http://schemas.microsoft.com/office/powerpoint/2010/main" val="171876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A4073C42-6A3B-4481-9A5D-F17DC83FF158}" type="slidenum">
              <a:rPr lang="ja-JP" altLang="en-US" smtClean="0"/>
              <a:pPr>
                <a:defRPr/>
              </a:pPr>
              <a:t>7</a:t>
            </a:fld>
            <a:endParaRPr lang="ja-JP" altLang="en-US"/>
          </a:p>
        </p:txBody>
      </p:sp>
      <p:sp>
        <p:nvSpPr>
          <p:cNvPr id="3" name="タイトル 3"/>
          <p:cNvSpPr txBox="1">
            <a:spLocks/>
          </p:cNvSpPr>
          <p:nvPr/>
        </p:nvSpPr>
        <p:spPr>
          <a:xfrm>
            <a:off x="445821" y="548806"/>
            <a:ext cx="8218488" cy="561975"/>
          </a:xfrm>
          <a:prstGeom prst="roundRect">
            <a:avLst/>
          </a:prstGeom>
          <a:gradFill flip="none" rotWithShape="1">
            <a:gsLst>
              <a:gs pos="51000">
                <a:srgbClr val="7BE998"/>
              </a:gs>
              <a:gs pos="98000">
                <a:schemeClr val="bg1"/>
              </a:gs>
            </a:gsLst>
            <a:path path="circle">
              <a:fillToRect l="50000" t="50000" r="50000" b="50000"/>
            </a:path>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nchorCtr="1"/>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Bef>
                <a:spcPts val="0"/>
              </a:spcBef>
              <a:spcAft>
                <a:spcPts val="0"/>
              </a:spcAft>
              <a:defRPr/>
            </a:pPr>
            <a:r>
              <a:rPr lang="en-US" altLang="ja-JP" sz="2000" b="1" dirty="0"/>
              <a:t>Ⅰ</a:t>
            </a:r>
            <a:r>
              <a:rPr lang="ja-JP" altLang="en-US" sz="2000" b="1" dirty="0"/>
              <a:t>　令和６年４月１日から令和７年３月３１日までの新規・廃止事業所数</a:t>
            </a:r>
          </a:p>
        </p:txBody>
      </p:sp>
      <p:graphicFrame>
        <p:nvGraphicFramePr>
          <p:cNvPr id="4" name="表 3"/>
          <p:cNvGraphicFramePr>
            <a:graphicFrameLocks noGrp="1"/>
          </p:cNvGraphicFramePr>
          <p:nvPr>
            <p:extLst>
              <p:ext uri="{D42A27DB-BD31-4B8C-83A1-F6EECF244321}">
                <p14:modId xmlns:p14="http://schemas.microsoft.com/office/powerpoint/2010/main" val="87725372"/>
              </p:ext>
            </p:extLst>
          </p:nvPr>
        </p:nvGraphicFramePr>
        <p:xfrm>
          <a:off x="445821" y="1916833"/>
          <a:ext cx="8218488" cy="4439518"/>
        </p:xfrm>
        <a:graphic>
          <a:graphicData uri="http://schemas.openxmlformats.org/drawingml/2006/table">
            <a:tbl>
              <a:tblPr firstRow="1" bandRow="1">
                <a:effectLst/>
                <a:tableStyleId>{21E4AEA4-8DFA-4A89-87EB-49C32662AFE0}</a:tableStyleId>
              </a:tblPr>
              <a:tblGrid>
                <a:gridCol w="3466728">
                  <a:extLst>
                    <a:ext uri="{9D8B030D-6E8A-4147-A177-3AD203B41FA5}">
                      <a16:colId xmlns:a16="http://schemas.microsoft.com/office/drawing/2014/main" val="2916130903"/>
                    </a:ext>
                  </a:extLst>
                </a:gridCol>
                <a:gridCol w="4751760">
                  <a:extLst>
                    <a:ext uri="{9D8B030D-6E8A-4147-A177-3AD203B41FA5}">
                      <a16:colId xmlns:a16="http://schemas.microsoft.com/office/drawing/2014/main" val="2750811837"/>
                    </a:ext>
                  </a:extLst>
                </a:gridCol>
              </a:tblGrid>
              <a:tr h="406601">
                <a:tc>
                  <a:txBody>
                    <a:bodyPr/>
                    <a:lstStyle/>
                    <a:p>
                      <a:pPr algn="ctr"/>
                      <a:r>
                        <a:rPr kumimoji="1" lang="zh-TW" altLang="en-US" b="0" dirty="0">
                          <a:solidFill>
                            <a:schemeClr val="tx1"/>
                          </a:solidFill>
                        </a:rPr>
                        <a:t>新規事業所数</a:t>
                      </a: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E998"/>
                    </a:solidFill>
                  </a:tcPr>
                </a:tc>
                <a:tc>
                  <a:txBody>
                    <a:bodyPr/>
                    <a:lstStyle/>
                    <a:p>
                      <a:pPr algn="ctr"/>
                      <a:r>
                        <a:rPr kumimoji="1" lang="en-US" altLang="ja-JP" b="0" dirty="0">
                          <a:solidFill>
                            <a:schemeClr val="tx1"/>
                          </a:solidFill>
                        </a:rPr>
                        <a:t>161</a:t>
                      </a:r>
                      <a:r>
                        <a:rPr kumimoji="1" lang="ja-JP" altLang="en-US" b="0" dirty="0">
                          <a:solidFill>
                            <a:schemeClr val="tx1"/>
                          </a:solidFill>
                        </a:rPr>
                        <a:t>か所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6611375"/>
                  </a:ext>
                </a:extLst>
              </a:tr>
              <a:tr h="406601">
                <a:tc>
                  <a:txBody>
                    <a:bodyPr/>
                    <a:lstStyle/>
                    <a:p>
                      <a:pPr algn="ctr"/>
                      <a:r>
                        <a:rPr kumimoji="1" lang="ja-JP" altLang="en-US" b="0" dirty="0">
                          <a:solidFill>
                            <a:schemeClr val="tx1"/>
                          </a:solidFill>
                        </a:rPr>
                        <a:t>廃止事業所数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E998"/>
                    </a:solidFill>
                  </a:tcPr>
                </a:tc>
                <a:tc>
                  <a:txBody>
                    <a:bodyPr/>
                    <a:lstStyle/>
                    <a:p>
                      <a:pPr algn="ctr"/>
                      <a:r>
                        <a:rPr kumimoji="1" lang="en-US" altLang="ja-JP" b="0" dirty="0">
                          <a:solidFill>
                            <a:schemeClr val="tx1"/>
                          </a:solidFill>
                        </a:rPr>
                        <a:t>76</a:t>
                      </a:r>
                      <a:r>
                        <a:rPr kumimoji="1" lang="ja-JP" altLang="en-US" b="0" dirty="0">
                          <a:solidFill>
                            <a:schemeClr val="tx1"/>
                          </a:solidFill>
                        </a:rPr>
                        <a:t>か所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9287497"/>
                  </a:ext>
                </a:extLst>
              </a:tr>
              <a:tr h="346610">
                <a:tc gridSpan="2">
                  <a:txBody>
                    <a:bodyPr/>
                    <a:lstStyle/>
                    <a:p>
                      <a:pPr algn="ctr"/>
                      <a:r>
                        <a:rPr kumimoji="1" lang="ja-JP" altLang="en-US" b="0" dirty="0">
                          <a:solidFill>
                            <a:schemeClr val="tx1"/>
                          </a:solidFill>
                        </a:rPr>
                        <a:t>＜廃止の理由＞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E998"/>
                    </a:solidFill>
                  </a:tcPr>
                </a:tc>
                <a:tc hMerge="1">
                  <a:txBody>
                    <a:bodyPr/>
                    <a:lstStyle/>
                    <a:p>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9207945"/>
                  </a:ext>
                </a:extLst>
              </a:tr>
              <a:tr h="606567">
                <a:tc>
                  <a:txBody>
                    <a:bodyPr/>
                    <a:lstStyle/>
                    <a:p>
                      <a:pPr algn="ctr"/>
                      <a:r>
                        <a:rPr kumimoji="1" lang="ja-JP" altLang="en-US" b="0" dirty="0">
                          <a:solidFill>
                            <a:schemeClr val="tx1"/>
                          </a:solidFill>
                        </a:rPr>
                        <a:t>相談支援専門員の確保が</a:t>
                      </a:r>
                      <a:endParaRPr kumimoji="1" lang="en-US" altLang="ja-JP" b="0" dirty="0">
                        <a:solidFill>
                          <a:schemeClr val="tx1"/>
                        </a:solidFill>
                      </a:endParaRPr>
                    </a:p>
                    <a:p>
                      <a:pPr algn="ctr"/>
                      <a:r>
                        <a:rPr kumimoji="1" lang="ja-JP" altLang="en-US" b="0" dirty="0">
                          <a:solidFill>
                            <a:schemeClr val="tx1"/>
                          </a:solidFill>
                        </a:rPr>
                        <a:t>できないため</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E998"/>
                    </a:solidFill>
                  </a:tcPr>
                </a:tc>
                <a:tc>
                  <a:txBody>
                    <a:bodyPr/>
                    <a:lstStyle/>
                    <a:p>
                      <a:pPr algn="ctr"/>
                      <a:r>
                        <a:rPr kumimoji="1" lang="en-US" altLang="ja-JP" b="0" dirty="0">
                          <a:solidFill>
                            <a:schemeClr val="tx1"/>
                          </a:solidFill>
                        </a:rPr>
                        <a:t>25</a:t>
                      </a:r>
                      <a:r>
                        <a:rPr kumimoji="1" lang="ja-JP" altLang="en-US" b="0" dirty="0">
                          <a:solidFill>
                            <a:schemeClr val="tx1"/>
                          </a:solidFill>
                        </a:rPr>
                        <a:t>か所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4375922"/>
                  </a:ext>
                </a:extLst>
              </a:tr>
              <a:tr h="758423">
                <a:tc>
                  <a:txBody>
                    <a:bodyPr/>
                    <a:lstStyle/>
                    <a:p>
                      <a:pPr algn="ctr"/>
                      <a:r>
                        <a:rPr kumimoji="1" lang="ja-JP" altLang="en-US" sz="1800" b="0" kern="1200" dirty="0">
                          <a:solidFill>
                            <a:schemeClr val="tx1"/>
                          </a:solidFill>
                          <a:effectLst/>
                          <a:latin typeface="+mn-lt"/>
                          <a:ea typeface="+mn-ea"/>
                          <a:cs typeface="+mn-cs"/>
                        </a:rPr>
                        <a:t>他事業所への切替・統合など、</a:t>
                      </a:r>
                      <a:endParaRPr kumimoji="1" lang="en-US" altLang="ja-JP" sz="1800" b="0" kern="1200" dirty="0">
                        <a:solidFill>
                          <a:schemeClr val="tx1"/>
                        </a:solidFill>
                        <a:effectLst/>
                        <a:latin typeface="+mn-lt"/>
                        <a:ea typeface="+mn-ea"/>
                        <a:cs typeface="+mn-cs"/>
                      </a:endParaRPr>
                    </a:p>
                    <a:p>
                      <a:pPr algn="ctr"/>
                      <a:r>
                        <a:rPr kumimoji="1" lang="ja-JP" altLang="en-US" sz="1800" b="0" kern="1200" dirty="0">
                          <a:solidFill>
                            <a:schemeClr val="tx1"/>
                          </a:solidFill>
                          <a:effectLst/>
                          <a:latin typeface="+mn-lt"/>
                          <a:ea typeface="+mn-ea"/>
                          <a:cs typeface="+mn-cs"/>
                        </a:rPr>
                        <a:t>法人の方針転換</a:t>
                      </a:r>
                      <a:r>
                        <a:rPr kumimoji="1" lang="ja-JP" altLang="ja-JP" sz="1800" b="0" kern="1200" dirty="0">
                          <a:solidFill>
                            <a:schemeClr val="tx1"/>
                          </a:solidFill>
                          <a:effectLst/>
                          <a:latin typeface="+mn-lt"/>
                          <a:ea typeface="+mn-ea"/>
                          <a:cs typeface="+mn-cs"/>
                        </a:rPr>
                        <a:t>のため</a:t>
                      </a: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E998"/>
                    </a:solidFill>
                  </a:tcPr>
                </a:tc>
                <a:tc>
                  <a:txBody>
                    <a:bodyPr/>
                    <a:lstStyle/>
                    <a:p>
                      <a:pPr algn="ctr"/>
                      <a:r>
                        <a:rPr kumimoji="1" lang="en-US" altLang="ja-JP" b="0" dirty="0">
                          <a:solidFill>
                            <a:schemeClr val="tx1"/>
                          </a:solidFill>
                        </a:rPr>
                        <a:t>6</a:t>
                      </a:r>
                      <a:r>
                        <a:rPr kumimoji="1" lang="ja-JP" altLang="en-US" b="0" dirty="0">
                          <a:solidFill>
                            <a:schemeClr val="tx1"/>
                          </a:solidFill>
                        </a:rPr>
                        <a:t>か所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5125520"/>
                  </a:ext>
                </a:extLst>
              </a:tr>
              <a:tr h="750617">
                <a:tc>
                  <a:txBody>
                    <a:bodyPr/>
                    <a:lstStyle/>
                    <a:p>
                      <a:pPr algn="ctr"/>
                      <a:r>
                        <a:rPr kumimoji="1" lang="ja-JP" altLang="en-US" sz="1800" b="0" kern="1200" dirty="0">
                          <a:solidFill>
                            <a:schemeClr val="tx1"/>
                          </a:solidFill>
                          <a:effectLst/>
                          <a:latin typeface="+mn-lt"/>
                          <a:ea typeface="+mn-ea"/>
                          <a:cs typeface="+mn-cs"/>
                        </a:rPr>
                        <a:t>報酬（加算を含む）が</a:t>
                      </a:r>
                      <a:endParaRPr kumimoji="1" lang="en-US" altLang="ja-JP" sz="1800" b="0" kern="1200" dirty="0">
                        <a:solidFill>
                          <a:schemeClr val="tx1"/>
                        </a:solidFill>
                        <a:effectLst/>
                        <a:latin typeface="+mn-lt"/>
                        <a:ea typeface="+mn-ea"/>
                        <a:cs typeface="+mn-cs"/>
                      </a:endParaRPr>
                    </a:p>
                    <a:p>
                      <a:pPr algn="ctr"/>
                      <a:r>
                        <a:rPr kumimoji="1" lang="ja-JP" altLang="en-US" sz="1800" b="0" kern="1200" dirty="0">
                          <a:solidFill>
                            <a:schemeClr val="tx1"/>
                          </a:solidFill>
                          <a:effectLst/>
                          <a:latin typeface="+mn-lt"/>
                          <a:ea typeface="+mn-ea"/>
                          <a:cs typeface="+mn-cs"/>
                        </a:rPr>
                        <a:t>業務の質・量に比べて低いため</a:t>
                      </a:r>
                      <a:endParaRPr kumimoji="1" lang="ja-JP" alt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E998"/>
                    </a:solidFill>
                  </a:tcPr>
                </a:tc>
                <a:tc>
                  <a:txBody>
                    <a:bodyPr/>
                    <a:lstStyle/>
                    <a:p>
                      <a:pPr algn="ctr"/>
                      <a:r>
                        <a:rPr kumimoji="1" lang="en-US" altLang="ja-JP" b="0" dirty="0">
                          <a:solidFill>
                            <a:schemeClr val="tx1"/>
                          </a:solidFill>
                        </a:rPr>
                        <a:t>3</a:t>
                      </a:r>
                      <a:r>
                        <a:rPr kumimoji="1" lang="ja-JP" altLang="en-US" b="0" dirty="0">
                          <a:solidFill>
                            <a:schemeClr val="tx1"/>
                          </a:solidFill>
                        </a:rPr>
                        <a:t>か所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790255"/>
                  </a:ext>
                </a:extLst>
              </a:tr>
              <a:tr h="1164099">
                <a:tc>
                  <a:txBody>
                    <a:bodyPr/>
                    <a:lstStyle/>
                    <a:p>
                      <a:pPr algn="ctr"/>
                      <a:r>
                        <a:rPr kumimoji="1" lang="ja-JP" altLang="en-US" b="0" dirty="0">
                          <a:solidFill>
                            <a:schemeClr val="tx1"/>
                          </a:solidFill>
                        </a:rPr>
                        <a:t>その他の理由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E998"/>
                    </a:solidFill>
                  </a:tcPr>
                </a:tc>
                <a:tc>
                  <a:txBody>
                    <a:bodyPr/>
                    <a:lstStyle/>
                    <a:p>
                      <a:r>
                        <a:rPr kumimoji="1" lang="ja-JP" altLang="en-US" b="0" dirty="0">
                          <a:solidFill>
                            <a:schemeClr val="tx1"/>
                          </a:solidFill>
                        </a:rPr>
                        <a:t>・事業所移転</a:t>
                      </a:r>
                      <a:endParaRPr kumimoji="1" lang="en-US" altLang="ja-JP" b="0" dirty="0">
                        <a:solidFill>
                          <a:schemeClr val="tx1"/>
                        </a:solidFill>
                      </a:endParaRPr>
                    </a:p>
                    <a:p>
                      <a:r>
                        <a:rPr kumimoji="1" lang="ja-JP" altLang="en-US" b="0" dirty="0">
                          <a:solidFill>
                            <a:schemeClr val="tx1"/>
                          </a:solidFill>
                        </a:rPr>
                        <a:t>・経営困難</a:t>
                      </a:r>
                      <a:endParaRPr kumimoji="1" lang="en-US" altLang="ja-JP" b="0" dirty="0">
                        <a:solidFill>
                          <a:schemeClr val="tx1"/>
                        </a:solidFill>
                      </a:endParaRPr>
                    </a:p>
                    <a:p>
                      <a:pPr algn="l"/>
                      <a:r>
                        <a:rPr kumimoji="1" lang="ja-JP" altLang="en-US" b="0" dirty="0">
                          <a:solidFill>
                            <a:schemeClr val="tx1"/>
                          </a:solidFill>
                        </a:rPr>
                        <a:t>・運営法人の変更　　　　　　　　　　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410819"/>
                  </a:ext>
                </a:extLst>
              </a:tr>
            </a:tbl>
          </a:graphicData>
        </a:graphic>
      </p:graphicFrame>
      <p:sp>
        <p:nvSpPr>
          <p:cNvPr id="5" name="テキスト ボックス 4"/>
          <p:cNvSpPr txBox="1"/>
          <p:nvPr/>
        </p:nvSpPr>
        <p:spPr>
          <a:xfrm>
            <a:off x="445821" y="1474846"/>
            <a:ext cx="4211409" cy="369332"/>
          </a:xfrm>
          <a:prstGeom prst="rect">
            <a:avLst/>
          </a:prstGeom>
          <a:noFill/>
        </p:spPr>
        <p:txBody>
          <a:bodyPr wrap="none" rtlCol="0">
            <a:spAutoFit/>
          </a:bodyPr>
          <a:lstStyle/>
          <a:p>
            <a:r>
              <a:rPr kumimoji="1" lang="ja-JP" altLang="en-US" dirty="0"/>
              <a:t>＜指定特定・</a:t>
            </a:r>
            <a:r>
              <a:rPr kumimoji="1" lang="ja-JP" altLang="en-US" dirty="0" err="1"/>
              <a:t>障がい</a:t>
            </a:r>
            <a:r>
              <a:rPr kumimoji="1" lang="ja-JP" altLang="en-US" dirty="0"/>
              <a:t>児相談支援事業所＞</a:t>
            </a:r>
          </a:p>
        </p:txBody>
      </p:sp>
      <p:sp>
        <p:nvSpPr>
          <p:cNvPr id="7" name="テキスト ボックス 6"/>
          <p:cNvSpPr txBox="1"/>
          <p:nvPr/>
        </p:nvSpPr>
        <p:spPr>
          <a:xfrm>
            <a:off x="7452320" y="255731"/>
            <a:ext cx="1261884" cy="276999"/>
          </a:xfrm>
          <a:prstGeom prst="rect">
            <a:avLst/>
          </a:prstGeom>
          <a:noFill/>
        </p:spPr>
        <p:txBody>
          <a:bodyPr wrap="none" rtlCol="0">
            <a:spAutoFit/>
          </a:bodyPr>
          <a:lstStyle/>
          <a:p>
            <a:r>
              <a:rPr kumimoji="1" lang="ja-JP" altLang="en-US" sz="1200" dirty="0"/>
              <a:t>＜府追加項目＞</a:t>
            </a:r>
            <a:endParaRPr kumimoji="1" lang="ja-JP" altLang="en-US" sz="1600" dirty="0"/>
          </a:p>
        </p:txBody>
      </p:sp>
    </p:spTree>
    <p:extLst>
      <p:ext uri="{BB962C8B-B14F-4D97-AF65-F5344CB8AC3E}">
        <p14:creationId xmlns:p14="http://schemas.microsoft.com/office/powerpoint/2010/main" val="379985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18488" cy="561975"/>
          </a:xfrm>
          <a:prstGeom prst="roundRect">
            <a:avLst/>
          </a:prstGeom>
          <a:gradFill flip="none" rotWithShape="1">
            <a:gsLst>
              <a:gs pos="66000">
                <a:srgbClr val="73F194"/>
              </a:gs>
              <a:gs pos="100000">
                <a:schemeClr val="bg1"/>
              </a:gs>
            </a:gsLst>
            <a:path path="circle">
              <a:fillToRect l="50000" t="50000" r="50000" b="50000"/>
            </a:path>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nchorCtr="1"/>
          <a:lstStyle/>
          <a:p>
            <a:pPr fontAlgn="auto">
              <a:spcBef>
                <a:spcPts val="0"/>
              </a:spcBef>
              <a:spcAft>
                <a:spcPts val="0"/>
              </a:spcAft>
              <a:defRPr/>
            </a:pPr>
            <a:r>
              <a:rPr lang="ja-JP" altLang="en-US" sz="2400" b="1" dirty="0"/>
              <a:t>重層的支援体制整備事業について</a:t>
            </a:r>
          </a:p>
        </p:txBody>
      </p:sp>
      <p:sp>
        <p:nvSpPr>
          <p:cNvPr id="3" name="スライド番号プレースホルダー 2"/>
          <p:cNvSpPr>
            <a:spLocks noGrp="1"/>
          </p:cNvSpPr>
          <p:nvPr>
            <p:ph type="sldNum" sz="quarter" idx="12"/>
          </p:nvPr>
        </p:nvSpPr>
        <p:spPr>
          <a:xfrm>
            <a:off x="7046912" y="6592267"/>
            <a:ext cx="2133600" cy="365125"/>
          </a:xfrm>
        </p:spPr>
        <p:txBody>
          <a:bodyPr/>
          <a:lstStyle/>
          <a:p>
            <a:pPr>
              <a:defRPr/>
            </a:pPr>
            <a:fld id="{08C0B7E9-49C2-4EF2-86B7-39D4016E13D8}" type="slidenum">
              <a:rPr lang="ja-JP" altLang="en-US" smtClean="0"/>
              <a:pPr>
                <a:defRPr/>
              </a:pPr>
              <a:t>8</a:t>
            </a:fld>
            <a:endParaRPr lang="ja-JP" altLang="en-US" dirty="0"/>
          </a:p>
        </p:txBody>
      </p:sp>
      <p:sp>
        <p:nvSpPr>
          <p:cNvPr id="2" name="テキスト ボックス 1"/>
          <p:cNvSpPr txBox="1"/>
          <p:nvPr/>
        </p:nvSpPr>
        <p:spPr>
          <a:xfrm>
            <a:off x="7250812" y="26399"/>
            <a:ext cx="1261884" cy="276999"/>
          </a:xfrm>
          <a:prstGeom prst="rect">
            <a:avLst/>
          </a:prstGeom>
          <a:noFill/>
        </p:spPr>
        <p:txBody>
          <a:bodyPr wrap="none" rtlCol="0">
            <a:spAutoFit/>
          </a:bodyPr>
          <a:lstStyle/>
          <a:p>
            <a:r>
              <a:rPr kumimoji="1" lang="ja-JP" altLang="en-US" sz="1200" dirty="0"/>
              <a:t>＜府追加項目＞</a:t>
            </a:r>
            <a:endParaRPr kumimoji="1" lang="ja-JP" altLang="en-US" sz="1600" dirty="0"/>
          </a:p>
        </p:txBody>
      </p:sp>
      <p:graphicFrame>
        <p:nvGraphicFramePr>
          <p:cNvPr id="7" name="グラフ 6">
            <a:extLst>
              <a:ext uri="{FF2B5EF4-FFF2-40B4-BE49-F238E27FC236}">
                <a16:creationId xmlns:a16="http://schemas.microsoft.com/office/drawing/2014/main" id="{02CF7C8C-1D66-461B-8C03-36AB40D2D2D1}"/>
              </a:ext>
            </a:extLst>
          </p:cNvPr>
          <p:cNvGraphicFramePr>
            <a:graphicFrameLocks/>
          </p:cNvGraphicFramePr>
          <p:nvPr>
            <p:extLst>
              <p:ext uri="{D42A27DB-BD31-4B8C-83A1-F6EECF244321}">
                <p14:modId xmlns:p14="http://schemas.microsoft.com/office/powerpoint/2010/main" val="3713575473"/>
              </p:ext>
            </p:extLst>
          </p:nvPr>
        </p:nvGraphicFramePr>
        <p:xfrm>
          <a:off x="611560" y="1084852"/>
          <a:ext cx="8064128" cy="4974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9152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グラフ 20"/>
          <p:cNvGraphicFramePr>
            <a:graphicFrameLocks/>
          </p:cNvGraphicFramePr>
          <p:nvPr>
            <p:extLst>
              <p:ext uri="{D42A27DB-BD31-4B8C-83A1-F6EECF244321}">
                <p14:modId xmlns:p14="http://schemas.microsoft.com/office/powerpoint/2010/main" val="1506334227"/>
              </p:ext>
            </p:extLst>
          </p:nvPr>
        </p:nvGraphicFramePr>
        <p:xfrm>
          <a:off x="4442908" y="1055867"/>
          <a:ext cx="4611276" cy="43558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グラフ 19"/>
          <p:cNvGraphicFramePr>
            <a:graphicFrameLocks/>
          </p:cNvGraphicFramePr>
          <p:nvPr>
            <p:extLst>
              <p:ext uri="{D42A27DB-BD31-4B8C-83A1-F6EECF244321}">
                <p14:modId xmlns:p14="http://schemas.microsoft.com/office/powerpoint/2010/main" val="260372591"/>
              </p:ext>
            </p:extLst>
          </p:nvPr>
        </p:nvGraphicFramePr>
        <p:xfrm>
          <a:off x="200529" y="1055868"/>
          <a:ext cx="4102513" cy="4355845"/>
        </p:xfrm>
        <a:graphic>
          <a:graphicData uri="http://schemas.openxmlformats.org/drawingml/2006/chart">
            <c:chart xmlns:c="http://schemas.openxmlformats.org/drawingml/2006/chart" xmlns:r="http://schemas.openxmlformats.org/officeDocument/2006/relationships" r:id="rId4"/>
          </a:graphicData>
        </a:graphic>
      </p:graphicFrame>
      <p:sp>
        <p:nvSpPr>
          <p:cNvPr id="4" name="タイトル 3"/>
          <p:cNvSpPr>
            <a:spLocks noGrp="1"/>
          </p:cNvSpPr>
          <p:nvPr>
            <p:ph type="title"/>
          </p:nvPr>
        </p:nvSpPr>
        <p:spPr>
          <a:xfrm>
            <a:off x="457200" y="274638"/>
            <a:ext cx="8218488" cy="561975"/>
          </a:xfrm>
          <a:prstGeom prst="roundRect">
            <a:avLst/>
          </a:prstGeom>
          <a:gradFill flip="none" rotWithShape="1">
            <a:gsLst>
              <a:gs pos="66000">
                <a:srgbClr val="73F194"/>
              </a:gs>
              <a:gs pos="100000">
                <a:schemeClr val="bg1"/>
              </a:gs>
            </a:gsLst>
            <a:path path="circle">
              <a:fillToRect l="50000" t="50000" r="50000" b="50000"/>
            </a:path>
            <a:tileRect/>
          </a:gradFill>
          <a:ln>
            <a:solidFill>
              <a:schemeClr val="tx1"/>
            </a:solidFill>
          </a:ln>
        </p:spPr>
        <p:style>
          <a:lnRef idx="1">
            <a:schemeClr val="accent2"/>
          </a:lnRef>
          <a:fillRef idx="2">
            <a:schemeClr val="accent2"/>
          </a:fillRef>
          <a:effectRef idx="1">
            <a:schemeClr val="accent2"/>
          </a:effectRef>
          <a:fontRef idx="minor">
            <a:schemeClr val="dk1"/>
          </a:fontRef>
        </p:style>
        <p:txBody>
          <a:bodyPr anchor="ctr" anchorCtr="1"/>
          <a:lstStyle/>
          <a:p>
            <a:pPr fontAlgn="auto">
              <a:spcBef>
                <a:spcPts val="0"/>
              </a:spcBef>
              <a:spcAft>
                <a:spcPts val="0"/>
              </a:spcAft>
              <a:defRPr/>
            </a:pPr>
            <a:r>
              <a:rPr lang="ja-JP" altLang="en-US" sz="2400" b="1" dirty="0"/>
              <a:t>相談支援体制に関する協議・検討</a:t>
            </a:r>
          </a:p>
        </p:txBody>
      </p:sp>
      <p:sp>
        <p:nvSpPr>
          <p:cNvPr id="3074" name="コンテンツ プレースホルダー 2"/>
          <p:cNvSpPr>
            <a:spLocks noGrp="1"/>
          </p:cNvSpPr>
          <p:nvPr>
            <p:ph idx="1"/>
          </p:nvPr>
        </p:nvSpPr>
        <p:spPr>
          <a:xfrm>
            <a:off x="209550" y="5630966"/>
            <a:ext cx="8713788" cy="952396"/>
          </a:xfrm>
        </p:spPr>
        <p:txBody>
          <a:bodyPr>
            <a:normAutofit/>
          </a:bodyPr>
          <a:lstStyle/>
          <a:p>
            <a:pPr marL="0" indent="0">
              <a:buNone/>
            </a:pPr>
            <a:r>
              <a:rPr lang="ja-JP" altLang="en-US" sz="1600" dirty="0"/>
              <a:t>・</a:t>
            </a:r>
            <a:r>
              <a:rPr lang="ja-JP" altLang="en-US" sz="1600" b="1" dirty="0"/>
              <a:t>相談支援体制の協議・検討事項について</a:t>
            </a:r>
            <a:endParaRPr lang="en-US" altLang="ja-JP" sz="1600" dirty="0"/>
          </a:p>
          <a:p>
            <a:pPr marL="0" indent="0">
              <a:buNone/>
            </a:pPr>
            <a:r>
              <a:rPr lang="ja-JP" altLang="en-US" sz="1400" dirty="0"/>
              <a:t>その他 ：事例検討 </a:t>
            </a:r>
            <a:r>
              <a:rPr lang="en-US" altLang="ja-JP" sz="1400" dirty="0"/>
              <a:t>/ </a:t>
            </a:r>
            <a:r>
              <a:rPr lang="ja-JP" altLang="en-US" sz="1400" dirty="0"/>
              <a:t>障害者施策に関する内容 </a:t>
            </a:r>
            <a:r>
              <a:rPr lang="en-US" altLang="ja-JP" sz="1400" dirty="0"/>
              <a:t>/ </a:t>
            </a:r>
            <a:r>
              <a:rPr lang="ja-JP" altLang="en-US" sz="1400" dirty="0"/>
              <a:t>地域課題の抽出</a:t>
            </a:r>
            <a:endParaRPr lang="en-US" altLang="ja-JP" sz="1400" dirty="0"/>
          </a:p>
        </p:txBody>
      </p:sp>
      <p:sp>
        <p:nvSpPr>
          <p:cNvPr id="3" name="スライド番号プレースホルダー 2"/>
          <p:cNvSpPr>
            <a:spLocks noGrp="1"/>
          </p:cNvSpPr>
          <p:nvPr>
            <p:ph type="sldNum" sz="quarter" idx="12"/>
          </p:nvPr>
        </p:nvSpPr>
        <p:spPr>
          <a:xfrm>
            <a:off x="7046912" y="6592267"/>
            <a:ext cx="2133600" cy="365125"/>
          </a:xfrm>
        </p:spPr>
        <p:txBody>
          <a:bodyPr/>
          <a:lstStyle/>
          <a:p>
            <a:pPr>
              <a:defRPr/>
            </a:pPr>
            <a:fld id="{08C0B7E9-49C2-4EF2-86B7-39D4016E13D8}" type="slidenum">
              <a:rPr lang="ja-JP" altLang="en-US" smtClean="0"/>
              <a:pPr>
                <a:defRPr/>
              </a:pPr>
              <a:t>9</a:t>
            </a:fld>
            <a:endParaRPr lang="ja-JP" altLang="en-US" dirty="0"/>
          </a:p>
        </p:txBody>
      </p:sp>
      <p:sp>
        <p:nvSpPr>
          <p:cNvPr id="2" name="テキスト ボックス 1"/>
          <p:cNvSpPr txBox="1"/>
          <p:nvPr/>
        </p:nvSpPr>
        <p:spPr>
          <a:xfrm>
            <a:off x="7250812" y="26399"/>
            <a:ext cx="1261884" cy="276999"/>
          </a:xfrm>
          <a:prstGeom prst="rect">
            <a:avLst/>
          </a:prstGeom>
          <a:noFill/>
        </p:spPr>
        <p:txBody>
          <a:bodyPr wrap="none" rtlCol="0">
            <a:spAutoFit/>
          </a:bodyPr>
          <a:lstStyle/>
          <a:p>
            <a:r>
              <a:rPr kumimoji="1" lang="ja-JP" altLang="en-US" sz="1200" dirty="0"/>
              <a:t>＜府追加項目＞</a:t>
            </a:r>
            <a:endParaRPr kumimoji="1" lang="ja-JP" altLang="en-US" sz="1600" dirty="0"/>
          </a:p>
        </p:txBody>
      </p:sp>
      <p:sp>
        <p:nvSpPr>
          <p:cNvPr id="10" name="テキスト ボックス 19"/>
          <p:cNvSpPr txBox="1"/>
          <p:nvPr/>
        </p:nvSpPr>
        <p:spPr>
          <a:xfrm>
            <a:off x="3221708" y="5087081"/>
            <a:ext cx="1213172" cy="27699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en-US" altLang="ja-JP" sz="1200" dirty="0"/>
              <a:t>※</a:t>
            </a:r>
            <a:r>
              <a:rPr kumimoji="1" lang="ja-JP" altLang="en-US" sz="1200" dirty="0"/>
              <a:t>複数回答有</a:t>
            </a:r>
            <a:endParaRPr kumimoji="1" lang="ja-JP" altLang="en-US" sz="1400" dirty="0"/>
          </a:p>
        </p:txBody>
      </p:sp>
      <p:graphicFrame>
        <p:nvGraphicFramePr>
          <p:cNvPr id="11" name="グラフ 10">
            <a:extLst>
              <a:ext uri="{FF2B5EF4-FFF2-40B4-BE49-F238E27FC236}">
                <a16:creationId xmlns:a16="http://schemas.microsoft.com/office/drawing/2014/main" id="{55BE5F11-1995-4E7E-A7D6-1EABF19859F1}"/>
              </a:ext>
            </a:extLst>
          </p:cNvPr>
          <p:cNvGraphicFramePr>
            <a:graphicFrameLocks/>
          </p:cNvGraphicFramePr>
          <p:nvPr>
            <p:extLst>
              <p:ext uri="{D42A27DB-BD31-4B8C-83A1-F6EECF244321}">
                <p14:modId xmlns:p14="http://schemas.microsoft.com/office/powerpoint/2010/main" val="3654745333"/>
              </p:ext>
            </p:extLst>
          </p:nvPr>
        </p:nvGraphicFramePr>
        <p:xfrm>
          <a:off x="424920" y="1103500"/>
          <a:ext cx="3816423" cy="425842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グラフ 11">
            <a:extLst>
              <a:ext uri="{FF2B5EF4-FFF2-40B4-BE49-F238E27FC236}">
                <a16:creationId xmlns:a16="http://schemas.microsoft.com/office/drawing/2014/main" id="{BD422B40-A6D0-4CCB-B5FB-BACE81053A64}"/>
              </a:ext>
            </a:extLst>
          </p:cNvPr>
          <p:cNvGraphicFramePr>
            <a:graphicFrameLocks/>
          </p:cNvGraphicFramePr>
          <p:nvPr>
            <p:extLst>
              <p:ext uri="{D42A27DB-BD31-4B8C-83A1-F6EECF244321}">
                <p14:modId xmlns:p14="http://schemas.microsoft.com/office/powerpoint/2010/main" val="3826924694"/>
              </p:ext>
            </p:extLst>
          </p:nvPr>
        </p:nvGraphicFramePr>
        <p:xfrm>
          <a:off x="4572000" y="1797914"/>
          <a:ext cx="4351338" cy="296899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37188825"/>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14263</TotalTime>
  <Words>2133</Words>
  <PresentationFormat>画面に合わせる (4:3)</PresentationFormat>
  <Paragraphs>238</Paragraphs>
  <Slides>23</Slides>
  <Notes>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23</vt:i4>
      </vt:variant>
    </vt:vector>
  </HeadingPairs>
  <TitlesOfParts>
    <vt:vector size="29" baseType="lpstr">
      <vt:lpstr>ＭＳ Ｐゴシック</vt:lpstr>
      <vt:lpstr>ＭＳ ゴシック</vt:lpstr>
      <vt:lpstr>游ゴシック</vt:lpstr>
      <vt:lpstr>Arial</vt:lpstr>
      <vt:lpstr>Calibri</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重層的支援体制整備事業について</vt:lpstr>
      <vt:lpstr>相談支援体制に関する協議・検討</vt:lpstr>
      <vt:lpstr>支援人材の養成・確保</vt:lpstr>
      <vt:lpstr>相談支援専門員の資質向上</vt:lpstr>
      <vt:lpstr>相談支援専門員の資質向上</vt:lpstr>
      <vt:lpstr>計画相談支援及び障がい児相談支援の給付</vt:lpstr>
      <vt:lpstr>主任相談支援専門員</vt:lpstr>
      <vt:lpstr>主任相談支援専門員</vt:lpstr>
      <vt:lpstr>主任相談支援専門員</vt:lpstr>
      <vt:lpstr>主任相談支援専門員</vt:lpstr>
      <vt:lpstr>主任相談支援専門員</vt:lpstr>
      <vt:lpstr>主任相談支援専門員</vt:lpstr>
      <vt:lpstr>主任相談支援専門員</vt:lpstr>
      <vt:lpstr>相談支援全般</vt:lpstr>
      <vt:lpstr>基幹相談支援センターについて</vt:lpstr>
      <vt:lpstr>令和6年度の報酬改定について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2026-04-08T02:41:09Z</cp:lastPrinted>
  <dcterms:created xsi:type="dcterms:W3CDTF">2012-11-30T09:21:49Z</dcterms:created>
  <dcterms:modified xsi:type="dcterms:W3CDTF">2026-04-21T08:12:47Z</dcterms:modified>
</cp:coreProperties>
</file>