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"/>
  </p:notesMasterIdLst>
  <p:handoutMasterIdLst>
    <p:handoutMasterId r:id="rId5"/>
  </p:handoutMasterIdLst>
  <p:sldIdLst>
    <p:sldId id="324" r:id="rId2"/>
    <p:sldId id="325" r:id="rId3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裏門　幸起子" initials="裏門　幸起子" lastIdx="15" clrIdx="0">
    <p:extLst>
      <p:ext uri="{19B8F6BF-5375-455C-9EA6-DF929625EA0E}">
        <p15:presenceInfo xmlns:p15="http://schemas.microsoft.com/office/powerpoint/2012/main" userId="S-1-5-21-161959346-1900351369-444732941-75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DD"/>
    <a:srgbClr val="99FF99"/>
    <a:srgbClr val="FF9966"/>
    <a:srgbClr val="FFCC99"/>
    <a:srgbClr val="FF9999"/>
    <a:srgbClr val="CCFFCC"/>
    <a:srgbClr val="FF7C80"/>
    <a:srgbClr val="FF33CC"/>
    <a:srgbClr val="7BE998"/>
    <a:srgbClr val="FED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4" autoAdjust="0"/>
    <p:restoredTop sz="89049" autoAdjust="0"/>
  </p:normalViewPr>
  <p:slideViewPr>
    <p:cSldViewPr>
      <p:cViewPr varScale="1">
        <p:scale>
          <a:sx n="94" d="100"/>
          <a:sy n="94" d="100"/>
        </p:scale>
        <p:origin x="119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協議会の構成メンバー（所属別）</a:t>
            </a:r>
          </a:p>
        </c:rich>
      </c:tx>
      <c:layout>
        <c:manualLayout>
          <c:xMode val="edge"/>
          <c:yMode val="edge"/>
          <c:x val="0.32781193090397426"/>
          <c:y val="5.9377288257582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46069203849518808"/>
          <c:y val="0.17685185185185184"/>
          <c:w val="0.48419685039370081"/>
          <c:h val="0.60984543598716823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'別紙3（協議会） '!$A$51:$A$75</c:f>
              <c:strCache>
                <c:ptCount val="25"/>
                <c:pt idx="0">
                  <c:v>指定一般・指定特定・指定障害児相談支援事業者（障害者相談支援事業の委託あり）</c:v>
                </c:pt>
                <c:pt idx="1">
                  <c:v>指定一般・指定特定・指定障害児相談支援事業者（障害者相談支援事業の委託なし）</c:v>
                </c:pt>
                <c:pt idx="2">
                  <c:v>障害者就業・生活支援センター</c:v>
                </c:pt>
                <c:pt idx="3">
                  <c:v>児童発達支援センター</c:v>
                </c:pt>
                <c:pt idx="4">
                  <c:v>発達障害者支援センター</c:v>
                </c:pt>
                <c:pt idx="5">
                  <c:v>障害福祉サービス事業者</c:v>
                </c:pt>
                <c:pt idx="6">
                  <c:v>医療機関（病院・診療所など）</c:v>
                </c:pt>
                <c:pt idx="7">
                  <c:v>教育関係機関（特別支援学校など）</c:v>
                </c:pt>
                <c:pt idx="8">
                  <c:v>民間企業</c:v>
                </c:pt>
                <c:pt idx="9">
                  <c:v>高齢者介護の関係機関</c:v>
                </c:pt>
                <c:pt idx="10">
                  <c:v>障害当事者団体・障害当事者及びその家族（障害者相談員を除く）</c:v>
                </c:pt>
                <c:pt idx="11">
                  <c:v>権利擁護関係団体（権利擁護関係者）</c:v>
                </c:pt>
                <c:pt idx="12">
                  <c:v>大学等（学識経験者など）</c:v>
                </c:pt>
                <c:pt idx="13">
                  <c:v>公共職業安定所（ハローワーク）</c:v>
                </c:pt>
                <c:pt idx="14">
                  <c:v>保健所・保健センター</c:v>
                </c:pt>
                <c:pt idx="15">
                  <c:v>保育所</c:v>
                </c:pt>
                <c:pt idx="16">
                  <c:v>児童相談所</c:v>
                </c:pt>
                <c:pt idx="17">
                  <c:v>市町村（行政職員）</c:v>
                </c:pt>
                <c:pt idx="18">
                  <c:v>都道府県（行政職員）</c:v>
                </c:pt>
                <c:pt idx="19">
                  <c:v>身体障害者相談員</c:v>
                </c:pt>
                <c:pt idx="20">
                  <c:v>知的障害者相談員</c:v>
                </c:pt>
                <c:pt idx="21">
                  <c:v>民生委員・児童委員</c:v>
                </c:pt>
                <c:pt idx="22">
                  <c:v>主任児童委員</c:v>
                </c:pt>
                <c:pt idx="23">
                  <c:v>地域住民の代表者</c:v>
                </c:pt>
                <c:pt idx="24">
                  <c:v>その他</c:v>
                </c:pt>
              </c:strCache>
            </c:strRef>
          </c:cat>
          <c:val>
            <c:numRef>
              <c:f>'別紙3（協議会） '!$C$51:$C$75</c:f>
              <c:numCache>
                <c:formatCode>General</c:formatCode>
                <c:ptCount val="25"/>
                <c:pt idx="0">
                  <c:v>108</c:v>
                </c:pt>
                <c:pt idx="1">
                  <c:v>32</c:v>
                </c:pt>
                <c:pt idx="2">
                  <c:v>27</c:v>
                </c:pt>
                <c:pt idx="3">
                  <c:v>12</c:v>
                </c:pt>
                <c:pt idx="4">
                  <c:v>5</c:v>
                </c:pt>
                <c:pt idx="5">
                  <c:v>79</c:v>
                </c:pt>
                <c:pt idx="6">
                  <c:v>35</c:v>
                </c:pt>
                <c:pt idx="7">
                  <c:v>50</c:v>
                </c:pt>
                <c:pt idx="8">
                  <c:v>4</c:v>
                </c:pt>
                <c:pt idx="9">
                  <c:v>13</c:v>
                </c:pt>
                <c:pt idx="10">
                  <c:v>63</c:v>
                </c:pt>
                <c:pt idx="11">
                  <c:v>7</c:v>
                </c:pt>
                <c:pt idx="12">
                  <c:v>30</c:v>
                </c:pt>
                <c:pt idx="13">
                  <c:v>15</c:v>
                </c:pt>
                <c:pt idx="14">
                  <c:v>27</c:v>
                </c:pt>
                <c:pt idx="15">
                  <c:v>0</c:v>
                </c:pt>
                <c:pt idx="16">
                  <c:v>12</c:v>
                </c:pt>
                <c:pt idx="17">
                  <c:v>109</c:v>
                </c:pt>
                <c:pt idx="18">
                  <c:v>5</c:v>
                </c:pt>
                <c:pt idx="19">
                  <c:v>1</c:v>
                </c:pt>
                <c:pt idx="20">
                  <c:v>4</c:v>
                </c:pt>
                <c:pt idx="21">
                  <c:v>11</c:v>
                </c:pt>
                <c:pt idx="22">
                  <c:v>0</c:v>
                </c:pt>
                <c:pt idx="23">
                  <c:v>13</c:v>
                </c:pt>
                <c:pt idx="2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6-4604-8414-1FF343641E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4628511"/>
        <c:axId val="8746085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'別紙3（協議会） '!$A$51:$A$75</c15:sqref>
                        </c15:formulaRef>
                      </c:ext>
                    </c:extLst>
                    <c:strCache>
                      <c:ptCount val="25"/>
                      <c:pt idx="0">
                        <c:v>指定一般・指定特定・指定障害児相談支援事業者（障害者相談支援事業の委託あり）</c:v>
                      </c:pt>
                      <c:pt idx="1">
                        <c:v>指定一般・指定特定・指定障害児相談支援事業者（障害者相談支援事業の委託なし）</c:v>
                      </c:pt>
                      <c:pt idx="2">
                        <c:v>障害者就業・生活支援センター</c:v>
                      </c:pt>
                      <c:pt idx="3">
                        <c:v>児童発達支援センター</c:v>
                      </c:pt>
                      <c:pt idx="4">
                        <c:v>発達障害者支援センター</c:v>
                      </c:pt>
                      <c:pt idx="5">
                        <c:v>障害福祉サービス事業者</c:v>
                      </c:pt>
                      <c:pt idx="6">
                        <c:v>医療機関（病院・診療所など）</c:v>
                      </c:pt>
                      <c:pt idx="7">
                        <c:v>教育関係機関（特別支援学校など）</c:v>
                      </c:pt>
                      <c:pt idx="8">
                        <c:v>民間企業</c:v>
                      </c:pt>
                      <c:pt idx="9">
                        <c:v>高齢者介護の関係機関</c:v>
                      </c:pt>
                      <c:pt idx="10">
                        <c:v>障害当事者団体・障害当事者及びその家族（障害者相談員を除く）</c:v>
                      </c:pt>
                      <c:pt idx="11">
                        <c:v>権利擁護関係団体（権利擁護関係者）</c:v>
                      </c:pt>
                      <c:pt idx="12">
                        <c:v>大学等（学識経験者など）</c:v>
                      </c:pt>
                      <c:pt idx="13">
                        <c:v>公共職業安定所（ハローワーク）</c:v>
                      </c:pt>
                      <c:pt idx="14">
                        <c:v>保健所・保健センター</c:v>
                      </c:pt>
                      <c:pt idx="15">
                        <c:v>保育所</c:v>
                      </c:pt>
                      <c:pt idx="16">
                        <c:v>児童相談所</c:v>
                      </c:pt>
                      <c:pt idx="17">
                        <c:v>市町村（行政職員）</c:v>
                      </c:pt>
                      <c:pt idx="18">
                        <c:v>都道府県（行政職員）</c:v>
                      </c:pt>
                      <c:pt idx="19">
                        <c:v>身体障害者相談員</c:v>
                      </c:pt>
                      <c:pt idx="20">
                        <c:v>知的障害者相談員</c:v>
                      </c:pt>
                      <c:pt idx="21">
                        <c:v>民生委員・児童委員</c:v>
                      </c:pt>
                      <c:pt idx="22">
                        <c:v>主任児童委員</c:v>
                      </c:pt>
                      <c:pt idx="23">
                        <c:v>地域住民の代表者</c:v>
                      </c:pt>
                      <c:pt idx="24">
                        <c:v>その他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'別紙3（協議会） '!$B$51:$B$75</c15:sqref>
                        </c15:formulaRef>
                      </c:ext>
                    </c:extLst>
                    <c:numCache>
                      <c:formatCode>General</c:formatCode>
                      <c:ptCount val="2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B06-4604-8414-1FF343641E6B}"/>
                  </c:ext>
                </c:extLst>
              </c15:ser>
            </c15:filteredBarSeries>
          </c:ext>
        </c:extLst>
      </c:barChart>
      <c:catAx>
        <c:axId val="874628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4608543"/>
        <c:crosses val="autoZero"/>
        <c:auto val="1"/>
        <c:lblAlgn val="ctr"/>
        <c:lblOffset val="100"/>
        <c:noMultiLvlLbl val="0"/>
      </c:catAx>
      <c:valAx>
        <c:axId val="8746085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462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7-4A6B-8C67-A265BFC892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7-4A6B-8C67-A265BFC892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37-4A6B-8C67-A265BFC89238}"/>
              </c:ext>
            </c:extLst>
          </c:dPt>
          <c:dLbls>
            <c:dLbl>
              <c:idx val="0"/>
              <c:layout>
                <c:manualLayout>
                  <c:x val="2.7730896679680952E-2"/>
                  <c:y val="-1.3721137402221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37-4A6B-8C67-A265BFC89238}"/>
                </c:ext>
              </c:extLst>
            </c:dLbl>
            <c:dLbl>
              <c:idx val="1"/>
              <c:layout>
                <c:manualLayout>
                  <c:x val="-3.5970074009060389E-2"/>
                  <c:y val="-4.3327388253109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37-4A6B-8C67-A265BFC89238}"/>
                </c:ext>
              </c:extLst>
            </c:dLbl>
            <c:dLbl>
              <c:idx val="2"/>
              <c:layout>
                <c:manualLayout>
                  <c:x val="-5.1893993094997606E-2"/>
                  <c:y val="4.9343751418147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37-4A6B-8C67-A265BFC89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'別紙3（協議会） '!$A$46:$A$48</c:f>
              <c:strCache>
                <c:ptCount val="3"/>
                <c:pt idx="0">
                  <c:v>①直営</c:v>
                </c:pt>
                <c:pt idx="1">
                  <c:v>②委託</c:v>
                </c:pt>
                <c:pt idx="2">
                  <c:v>③その他</c:v>
                </c:pt>
              </c:strCache>
            </c:strRef>
          </c:cat>
          <c:val>
            <c:numRef>
              <c:f>'別紙3（協議会） '!$C$46:$C$48</c:f>
              <c:numCache>
                <c:formatCode>General</c:formatCode>
                <c:ptCount val="3"/>
                <c:pt idx="0">
                  <c:v>21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37-4A6B-8C67-A265BFC8923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8B37-4A6B-8C67-A265BFC8923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8B37-4A6B-8C67-A265BFC8923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8B37-4A6B-8C67-A265BFC8923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'別紙3（協議会） '!$A$46:$A$48</c15:sqref>
                        </c15:formulaRef>
                      </c:ext>
                    </c:extLst>
                    <c:strCache>
                      <c:ptCount val="3"/>
                      <c:pt idx="0">
                        <c:v>①直営</c:v>
                      </c:pt>
                      <c:pt idx="1">
                        <c:v>②委託</c:v>
                      </c:pt>
                      <c:pt idx="2">
                        <c:v>③その他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'別紙3（協議会） '!$B$46:$B$48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8B37-4A6B-8C67-A265BFC8923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901519"/>
        <c:axId val="1"/>
      </c:barChart>
      <c:catAx>
        <c:axId val="760901519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6090151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676479"/>
        <c:axId val="1"/>
      </c:barChart>
      <c:catAx>
        <c:axId val="761676479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6167647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専門部会（課題別）の設置状況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0464020971411416E-2"/>
          <c:y val="0.14784143013130877"/>
          <c:w val="0.49264762595349715"/>
          <c:h val="0.819627634265015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'別紙3（協議会） '!$E$47</c:f>
              <c:strCache>
                <c:ptCount val="1"/>
                <c:pt idx="0">
                  <c:v>権利擁護関係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'!$F$47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D-4D0A-8316-3B80592F6E59}"/>
            </c:ext>
          </c:extLst>
        </c:ser>
        <c:ser>
          <c:idx val="2"/>
          <c:order val="2"/>
          <c:tx>
            <c:strRef>
              <c:f>'別紙3（協議会） '!$E$48</c:f>
              <c:strCache>
                <c:ptCount val="1"/>
                <c:pt idx="0">
                  <c:v>地域移行関係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'!$F$48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D-4D0A-8316-3B80592F6E59}"/>
            </c:ext>
          </c:extLst>
        </c:ser>
        <c:ser>
          <c:idx val="3"/>
          <c:order val="3"/>
          <c:tx>
            <c:strRef>
              <c:f>'別紙3（協議会） '!$E$49</c:f>
              <c:strCache>
                <c:ptCount val="1"/>
                <c:pt idx="0">
                  <c:v>退院促進関係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'!$F$49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D-4D0A-8316-3B80592F6E59}"/>
            </c:ext>
          </c:extLst>
        </c:ser>
        <c:ser>
          <c:idx val="4"/>
          <c:order val="4"/>
          <c:tx>
            <c:strRef>
              <c:f>'別紙3（協議会） '!$E$50</c:f>
              <c:strCache>
                <c:ptCount val="1"/>
                <c:pt idx="0">
                  <c:v>就労関係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'!$F$50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D-4D0A-8316-3B80592F6E59}"/>
            </c:ext>
          </c:extLst>
        </c:ser>
        <c:ser>
          <c:idx val="5"/>
          <c:order val="5"/>
          <c:tx>
            <c:strRef>
              <c:f>'別紙3（協議会） '!$E$51</c:f>
              <c:strCache>
                <c:ptCount val="1"/>
                <c:pt idx="0">
                  <c:v>こども関係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'!$F$51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2D-4D0A-8316-3B80592F6E59}"/>
            </c:ext>
          </c:extLst>
        </c:ser>
        <c:ser>
          <c:idx val="6"/>
          <c:order val="6"/>
          <c:tx>
            <c:strRef>
              <c:f>'別紙3（協議会） '!$E$52</c:f>
              <c:strCache>
                <c:ptCount val="1"/>
                <c:pt idx="0">
                  <c:v>相談支援関係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2D-4D0A-8316-3B80592F6E59}"/>
            </c:ext>
          </c:extLst>
        </c:ser>
        <c:ser>
          <c:idx val="7"/>
          <c:order val="7"/>
          <c:tx>
            <c:strRef>
              <c:f>'別紙3（協議会） '!$E$53</c:f>
              <c:strCache>
                <c:ptCount val="1"/>
                <c:pt idx="0">
                  <c:v>地域生活・生活支援関係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'!$F$53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2D-4D0A-8316-3B80592F6E59}"/>
            </c:ext>
          </c:extLst>
        </c:ser>
        <c:ser>
          <c:idx val="8"/>
          <c:order val="8"/>
          <c:tx>
            <c:strRef>
              <c:f>'別紙3（協議会） '!$E$54</c:f>
              <c:strCache>
                <c:ptCount val="1"/>
                <c:pt idx="0">
                  <c:v>精神関係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2D-4D0A-8316-3B80592F6E59}"/>
            </c:ext>
          </c:extLst>
        </c:ser>
        <c:ser>
          <c:idx val="9"/>
          <c:order val="9"/>
          <c:tx>
            <c:strRef>
              <c:f>'別紙3（協議会） '!$E$55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2D-4D0A-8316-3B80592F6E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7903296"/>
        <c:axId val="767906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'別紙3（協議会） '!$E$46</c15:sqref>
                        </c15:formulaRef>
                      </c:ext>
                    </c:extLst>
                    <c:strCache>
                      <c:ptCount val="1"/>
                      <c:pt idx="0">
                        <c:v>専門部会（課題別）の設置状況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'別紙3（協議会） '!$F$46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82D-4D0A-8316-3B80592F6E59}"/>
                  </c:ext>
                </c:extLst>
              </c15:ser>
            </c15:filteredBarSeries>
          </c:ext>
        </c:extLst>
      </c:barChart>
      <c:catAx>
        <c:axId val="76790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7906208"/>
        <c:crosses val="autoZero"/>
        <c:auto val="1"/>
        <c:lblAlgn val="ctr"/>
        <c:lblOffset val="100"/>
        <c:noMultiLvlLbl val="0"/>
      </c:catAx>
      <c:valAx>
        <c:axId val="7679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6790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219502213916456"/>
          <c:y val="0.18680800232882624"/>
          <c:w val="0.34086236554934263"/>
          <c:h val="0.81319191826167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400" b="1" i="0" baseline="0">
                <a:effectLst/>
              </a:rPr>
              <a:t>専門部会（課題別）の開催実績</a:t>
            </a:r>
            <a:endParaRPr lang="ja-JP" altLang="ja-JP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6466315230745267E-2"/>
          <c:y val="0.16233742672028545"/>
          <c:w val="0.43186351706036746"/>
          <c:h val="0.82213456420621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'別紙3（協議会） '!$E$58</c:f>
              <c:strCache>
                <c:ptCount val="1"/>
                <c:pt idx="0">
                  <c:v>権利擁護関係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'!$F$58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C-486C-A62B-6B9B7FE06856}"/>
            </c:ext>
          </c:extLst>
        </c:ser>
        <c:ser>
          <c:idx val="1"/>
          <c:order val="1"/>
          <c:tx>
            <c:strRef>
              <c:f>'別紙3（協議会） '!$E$59</c:f>
              <c:strCache>
                <c:ptCount val="1"/>
                <c:pt idx="0">
                  <c:v>地域移行関係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'!$F$59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C-486C-A62B-6B9B7FE06856}"/>
            </c:ext>
          </c:extLst>
        </c:ser>
        <c:ser>
          <c:idx val="2"/>
          <c:order val="2"/>
          <c:tx>
            <c:strRef>
              <c:f>'別紙3（協議会） '!$E$60</c:f>
              <c:strCache>
                <c:ptCount val="1"/>
                <c:pt idx="0">
                  <c:v>退院促進関係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'!$F$60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AC-486C-A62B-6B9B7FE06856}"/>
            </c:ext>
          </c:extLst>
        </c:ser>
        <c:ser>
          <c:idx val="3"/>
          <c:order val="3"/>
          <c:tx>
            <c:strRef>
              <c:f>'別紙3（協議会） '!$E$61</c:f>
              <c:strCache>
                <c:ptCount val="1"/>
                <c:pt idx="0">
                  <c:v>就労関係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'!$F$61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C-486C-A62B-6B9B7FE06856}"/>
            </c:ext>
          </c:extLst>
        </c:ser>
        <c:ser>
          <c:idx val="4"/>
          <c:order val="4"/>
          <c:tx>
            <c:strRef>
              <c:f>'別紙3（協議会） '!$E$62</c:f>
              <c:strCache>
                <c:ptCount val="1"/>
                <c:pt idx="0">
                  <c:v>こども関係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'!$F$62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AC-486C-A62B-6B9B7FE06856}"/>
            </c:ext>
          </c:extLst>
        </c:ser>
        <c:ser>
          <c:idx val="5"/>
          <c:order val="5"/>
          <c:tx>
            <c:strRef>
              <c:f>'別紙3（協議会） '!$E$63</c:f>
              <c:strCache>
                <c:ptCount val="1"/>
                <c:pt idx="0">
                  <c:v>相談支援関係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'!$F$63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AC-486C-A62B-6B9B7FE06856}"/>
            </c:ext>
          </c:extLst>
        </c:ser>
        <c:ser>
          <c:idx val="6"/>
          <c:order val="6"/>
          <c:tx>
            <c:strRef>
              <c:f>'別紙3（協議会） '!$E$64</c:f>
              <c:strCache>
                <c:ptCount val="1"/>
                <c:pt idx="0">
                  <c:v>地域生活・生活支援関係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'!$F$64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AC-486C-A62B-6B9B7FE06856}"/>
            </c:ext>
          </c:extLst>
        </c:ser>
        <c:ser>
          <c:idx val="7"/>
          <c:order val="7"/>
          <c:tx>
            <c:strRef>
              <c:f>'別紙3（協議会） '!$E$65</c:f>
              <c:strCache>
                <c:ptCount val="1"/>
                <c:pt idx="0">
                  <c:v>精神関係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'!$F$65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AC-486C-A62B-6B9B7FE06856}"/>
            </c:ext>
          </c:extLst>
        </c:ser>
        <c:ser>
          <c:idx val="8"/>
          <c:order val="8"/>
          <c:tx>
            <c:strRef>
              <c:f>'別紙3（協議会） '!$E$66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'別紙3（協議会） '!$F$66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AC-486C-A62B-6B9B7FE068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1660496"/>
        <c:axId val="631664240"/>
      </c:barChart>
      <c:catAx>
        <c:axId val="631660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1664240"/>
        <c:crosses val="autoZero"/>
        <c:auto val="1"/>
        <c:lblAlgn val="ctr"/>
        <c:lblOffset val="100"/>
        <c:noMultiLvlLbl val="0"/>
      </c:catAx>
      <c:valAx>
        <c:axId val="6316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6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76498601190505"/>
          <c:y val="0.22209137828750025"/>
          <c:w val="0.40322112860892401"/>
          <c:h val="0.77114201155112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3209" tIns="46605" rIns="93209" bIns="46605" rtlCol="0"/>
          <a:lstStyle>
            <a:lvl1pPr algn="l">
              <a:defRPr sz="1100"/>
            </a:lvl1pPr>
          </a:lstStyle>
          <a:p>
            <a:pPr>
              <a:defRPr/>
            </a:pPr>
            <a:r>
              <a:rPr lang="zh-TW" altLang="en-US"/>
              <a:t>＜厚生労働省調査＞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4" cy="496888"/>
          </a:xfrm>
          <a:prstGeom prst="rect">
            <a:avLst/>
          </a:prstGeom>
        </p:spPr>
        <p:txBody>
          <a:bodyPr vert="horz" lIns="93209" tIns="46605" rIns="93209" bIns="46605" rtlCol="0"/>
          <a:lstStyle>
            <a:lvl1pPr algn="r">
              <a:defRPr sz="1100"/>
            </a:lvl1pPr>
          </a:lstStyle>
          <a:p>
            <a:pPr>
              <a:defRPr/>
            </a:pPr>
            <a:fld id="{5CFBA6DB-87EB-4ED7-94FD-785FD9651780}" type="datetimeFigureOut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3209" tIns="46605" rIns="93209" bIns="46605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4" cy="496887"/>
          </a:xfrm>
          <a:prstGeom prst="rect">
            <a:avLst/>
          </a:prstGeom>
        </p:spPr>
        <p:txBody>
          <a:bodyPr vert="horz" lIns="93209" tIns="46605" rIns="93209" bIns="46605" rtlCol="0" anchor="b"/>
          <a:lstStyle>
            <a:lvl1pPr algn="r">
              <a:defRPr sz="1100"/>
            </a:lvl1pPr>
          </a:lstStyle>
          <a:p>
            <a:pPr>
              <a:defRPr/>
            </a:pPr>
            <a:fld id="{3D777674-200D-415E-8998-2082836C8C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7212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100"/>
            </a:lvl1pPr>
          </a:lstStyle>
          <a:p>
            <a:r>
              <a:rPr kumimoji="1" lang="zh-TW" altLang="en-US"/>
              <a:t>＜厚生労働省調査＞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4" cy="496888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100"/>
            </a:lvl1pPr>
          </a:lstStyle>
          <a:p>
            <a:fld id="{E5084AAD-7E0B-49D9-9901-50A4900B8497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4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100"/>
            </a:lvl1pPr>
          </a:lstStyle>
          <a:p>
            <a:fld id="{0404C3F1-1DA3-4266-8368-46EC9EF17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290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4C3F1-1DA3-4266-8368-46EC9EF178C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37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5DF5-09F9-4628-9CEF-819A88D6EF6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6D18-1F89-4A7D-A60A-80A88B92441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6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0958-3A20-4CDE-9F5F-9BA3AF78E49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00D1-09B6-4CBE-8925-BCBF607495F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1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EAB3-6842-4919-895E-30A3D635984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757B-92B5-4642-A35F-9EB53CF1600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21E8-EBC3-4FE6-9D54-EF091A4EFB8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6F1E-EC57-4BDA-A3C5-9E1A5B386B2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1ACE-CAB4-47B6-8B45-3E8118A4271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75CD-5F6D-4FAB-9D1D-DEB68BE8346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8518-616F-446F-874C-1468549A65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8151-4772-4C10-AA6D-60D64405E14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16CB-3223-4D68-97F4-4BC745B2135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B973-D674-4942-AB45-F70BEC41A8B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211-65ED-47F1-9886-58FC4893A10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59C8-F766-4195-B946-6F85F6D1F2E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8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30A4-8E9C-4D2C-AAA8-19BFA62D389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3AE5-A7D1-4C97-B45B-2A4B57D632C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8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3A5E-9AE0-4724-8ECA-70F2355B302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2B14-6231-4912-BEC2-31F2B601CF7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2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6927-038A-4469-BAEC-DCF59B36679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0A5F-F2B7-4EF4-BD57-7231071CC6D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503EFF-29B6-4AF6-A2DB-896DD7DF526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97BEB2-7FD1-4787-A399-D709E22FEED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389626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779252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168878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558503" algn="ctr" rtl="0" fontAlgn="base"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292219" indent="-2922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4BC2FFD9-1C0C-4685-BF54-B71984696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72091"/>
              </p:ext>
            </p:extLst>
          </p:nvPr>
        </p:nvGraphicFramePr>
        <p:xfrm>
          <a:off x="-18667" y="2204864"/>
          <a:ext cx="9429428" cy="575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80894" y="895518"/>
            <a:ext cx="619110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b="1" dirty="0"/>
              <a:t>協議会の運営方法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ja-JP" altLang="en-US" sz="2000" dirty="0"/>
              <a:t>全</a:t>
            </a:r>
            <a:r>
              <a:rPr lang="en-US" altLang="ja-JP" sz="2000" dirty="0"/>
              <a:t>43</a:t>
            </a:r>
            <a:r>
              <a:rPr lang="ja-JP" altLang="en-US" sz="2000" dirty="0"/>
              <a:t>市町村が協議会を設置（</a:t>
            </a:r>
            <a:r>
              <a:rPr lang="en-US" altLang="ja-JP" sz="2000" dirty="0"/>
              <a:t>37</a:t>
            </a:r>
            <a:r>
              <a:rPr lang="ja-JP" altLang="en-US" sz="2000" dirty="0"/>
              <a:t>箇所）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ja-JP" altLang="en-US" sz="2000" dirty="0"/>
              <a:t>協議会の運営方法は直営で実施が</a:t>
            </a:r>
            <a:r>
              <a:rPr lang="en-US" altLang="ja-JP" sz="2000" dirty="0"/>
              <a:t>57</a:t>
            </a:r>
            <a:r>
              <a:rPr lang="ja-JP" altLang="en-US" sz="2000" dirty="0"/>
              <a:t>％（</a:t>
            </a:r>
            <a:r>
              <a:rPr lang="en-US" altLang="ja-JP" sz="2000" dirty="0"/>
              <a:t>21</a:t>
            </a:r>
            <a:r>
              <a:rPr lang="ja-JP" altLang="en-US" sz="2000" dirty="0"/>
              <a:t>箇所）、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ja-JP" altLang="en-US" sz="2000" dirty="0"/>
              <a:t>委託で実施が</a:t>
            </a:r>
            <a:r>
              <a:rPr lang="en-US" altLang="ja-JP" sz="2000" dirty="0"/>
              <a:t>30</a:t>
            </a:r>
            <a:r>
              <a:rPr lang="ja-JP" altLang="en-US" sz="2000" dirty="0"/>
              <a:t>％（</a:t>
            </a:r>
            <a:r>
              <a:rPr lang="en-US" altLang="ja-JP" sz="2000" dirty="0"/>
              <a:t>11</a:t>
            </a:r>
            <a:r>
              <a:rPr lang="ja-JP" altLang="en-US" sz="2000" dirty="0"/>
              <a:t>箇所）</a:t>
            </a:r>
            <a:endParaRPr lang="en-US" altLang="ja-JP" sz="2000" dirty="0"/>
          </a:p>
          <a:p>
            <a:pPr>
              <a:defRPr/>
            </a:pPr>
            <a:endParaRPr lang="en-US" altLang="ja-JP" sz="1400" dirty="0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457200" y="212918"/>
            <a:ext cx="8218488" cy="561975"/>
          </a:xfrm>
          <a:prstGeom prst="roundRect">
            <a:avLst/>
          </a:prstGeom>
          <a:gradFill flip="none" rotWithShape="1">
            <a:gsLst>
              <a:gs pos="67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Ⅲ</a:t>
            </a:r>
            <a:r>
              <a:rPr lang="ja-JP" altLang="en-US" sz="2400" b="1" dirty="0"/>
              <a:t>　（自立支援）協議会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80696" y="86554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設置箇所数：</a:t>
            </a:r>
            <a:r>
              <a:rPr kumimoji="1" lang="en-US" altLang="ja-JP" sz="1400" dirty="0"/>
              <a:t>37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4826" y="-12734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＜厚生労働省調査＞</a:t>
            </a:r>
            <a:endParaRPr kumimoji="1" lang="ja-JP" altLang="en-US" sz="1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46912" y="6597352"/>
            <a:ext cx="2133600" cy="365125"/>
          </a:xfrm>
        </p:spPr>
        <p:txBody>
          <a:bodyPr/>
          <a:lstStyle/>
          <a:p>
            <a:pPr>
              <a:defRPr/>
            </a:pPr>
            <a:fld id="{A4073C42-6A3B-4481-9A5D-F17DC83FF158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7613501" y="2680490"/>
            <a:ext cx="1530499" cy="2820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/>
              <a:t>※</a:t>
            </a:r>
            <a:r>
              <a:rPr lang="ja-JP" altLang="en-US" sz="1100" dirty="0"/>
              <a:t>専門部会は除く</a:t>
            </a: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5AEB363B-28EC-4747-9DE6-FBCFE345F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987680"/>
              </p:ext>
            </p:extLst>
          </p:nvPr>
        </p:nvGraphicFramePr>
        <p:xfrm>
          <a:off x="5858361" y="895518"/>
          <a:ext cx="3399854" cy="16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9579CB-E736-405F-8936-EB601FB23D84}"/>
              </a:ext>
            </a:extLst>
          </p:cNvPr>
          <p:cNvSpPr/>
          <p:nvPr/>
        </p:nvSpPr>
        <p:spPr>
          <a:xfrm>
            <a:off x="107504" y="2434842"/>
            <a:ext cx="8928992" cy="434941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89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457200" y="274638"/>
            <a:ext cx="8218488" cy="561975"/>
          </a:xfrm>
          <a:prstGeom prst="roundRect">
            <a:avLst/>
          </a:prstGeom>
          <a:gradFill flip="none" rotWithShape="1">
            <a:gsLst>
              <a:gs pos="68000">
                <a:srgbClr val="73F194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Ⅲ</a:t>
            </a:r>
            <a:r>
              <a:rPr lang="ja-JP" altLang="en-US" sz="2400" b="1" dirty="0"/>
              <a:t>　（自立支援）協議会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815" y="714615"/>
            <a:ext cx="883443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ja-JP" altLang="en-US" sz="2000" dirty="0"/>
              <a:t>協議会の専門部会について、設置は</a:t>
            </a:r>
            <a:r>
              <a:rPr lang="en-US" altLang="ja-JP" sz="2000" dirty="0"/>
              <a:t>89</a:t>
            </a:r>
            <a:r>
              <a:rPr lang="ja-JP" altLang="en-US" sz="2000" dirty="0"/>
              <a:t>％（</a:t>
            </a:r>
            <a:r>
              <a:rPr lang="en-US" altLang="ja-JP" sz="2000" dirty="0"/>
              <a:t> 37</a:t>
            </a:r>
            <a:r>
              <a:rPr lang="ja-JP" altLang="en-US" sz="2000" dirty="0"/>
              <a:t>箇所中</a:t>
            </a:r>
            <a:r>
              <a:rPr lang="en-US" altLang="ja-JP" sz="2000" dirty="0"/>
              <a:t>33</a:t>
            </a:r>
            <a:r>
              <a:rPr lang="ja-JP" altLang="en-US" sz="2000" dirty="0"/>
              <a:t>箇所）、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/>
              <a:t>　   未設置は</a:t>
            </a:r>
            <a:r>
              <a:rPr lang="en-US" altLang="ja-JP" sz="2000" dirty="0"/>
              <a:t>11</a:t>
            </a:r>
            <a:r>
              <a:rPr lang="ja-JP" altLang="en-US" sz="2000" dirty="0"/>
              <a:t>％（</a:t>
            </a:r>
            <a:r>
              <a:rPr lang="en-US" altLang="ja-JP" sz="2000" dirty="0"/>
              <a:t> 37</a:t>
            </a:r>
            <a:r>
              <a:rPr lang="ja-JP" altLang="en-US" sz="2000" dirty="0"/>
              <a:t>箇所中</a:t>
            </a:r>
            <a:r>
              <a:rPr lang="en-US" altLang="ja-JP" sz="2000" dirty="0"/>
              <a:t>4</a:t>
            </a:r>
            <a:r>
              <a:rPr lang="ja-JP" altLang="en-US" sz="2000" dirty="0"/>
              <a:t>箇所）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ja-JP" altLang="en-US" sz="2000" dirty="0"/>
              <a:t>協議会の専門部会設置の種類は、課題別設置が</a:t>
            </a:r>
            <a:r>
              <a:rPr lang="en-US" altLang="ja-JP" dirty="0"/>
              <a:t>83</a:t>
            </a:r>
            <a:r>
              <a:rPr lang="ja-JP" altLang="en-US" dirty="0"/>
              <a:t>％</a:t>
            </a:r>
            <a:r>
              <a:rPr lang="ja-JP" altLang="en-US" sz="2000" dirty="0"/>
              <a:t>（回答数</a:t>
            </a:r>
            <a:r>
              <a:rPr lang="en-US" altLang="ja-JP" sz="2000" dirty="0"/>
              <a:t>30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/>
              <a:t>　　</a:t>
            </a:r>
            <a:endParaRPr lang="en-US" altLang="ja-JP" sz="1400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418145"/>
              </p:ext>
            </p:extLst>
          </p:nvPr>
        </p:nvGraphicFramePr>
        <p:xfrm>
          <a:off x="193934" y="2132856"/>
          <a:ext cx="4468706" cy="455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772811"/>
              </p:ext>
            </p:extLst>
          </p:nvPr>
        </p:nvGraphicFramePr>
        <p:xfrm>
          <a:off x="4566444" y="2132857"/>
          <a:ext cx="4417219" cy="455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250812" y="2639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＜厚生労働省調査＞</a:t>
            </a:r>
            <a:endParaRPr kumimoji="1" lang="ja-JP" altLang="en-US" sz="1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46912" y="6609676"/>
            <a:ext cx="2133600" cy="365125"/>
          </a:xfrm>
        </p:spPr>
        <p:txBody>
          <a:bodyPr/>
          <a:lstStyle/>
          <a:p>
            <a:pPr>
              <a:defRPr/>
            </a:pPr>
            <a:fld id="{A4073C42-6A3B-4481-9A5D-F17DC83FF158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11" name="テキスト ボックス 19"/>
          <p:cNvSpPr txBox="1"/>
          <p:nvPr/>
        </p:nvSpPr>
        <p:spPr>
          <a:xfrm>
            <a:off x="3406524" y="2597130"/>
            <a:ext cx="1106598" cy="3198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/>
              <a:t>※</a:t>
            </a:r>
            <a:r>
              <a:rPr kumimoji="1" lang="ja-JP" altLang="en-US" sz="1000" dirty="0"/>
              <a:t>複数回答あり</a:t>
            </a:r>
            <a:endParaRPr kumimoji="1" lang="en-US" altLang="ja-JP" sz="1000" dirty="0"/>
          </a:p>
        </p:txBody>
      </p:sp>
      <p:sp>
        <p:nvSpPr>
          <p:cNvPr id="16" name="テキスト ボックス 19"/>
          <p:cNvSpPr txBox="1"/>
          <p:nvPr/>
        </p:nvSpPr>
        <p:spPr>
          <a:xfrm>
            <a:off x="7381203" y="2461627"/>
            <a:ext cx="1602460" cy="6483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専門部会</a:t>
            </a:r>
            <a:r>
              <a:rPr kumimoji="1" lang="en-US" altLang="ja-JP" sz="1050" dirty="0"/>
              <a:t>(</a:t>
            </a:r>
            <a:r>
              <a:rPr kumimoji="1" lang="ja-JP" altLang="en-US" sz="1050" dirty="0"/>
              <a:t>課題別</a:t>
            </a:r>
            <a:r>
              <a:rPr kumimoji="1" lang="en-US" altLang="ja-JP" sz="1050" dirty="0"/>
              <a:t>)</a:t>
            </a:r>
          </a:p>
          <a:p>
            <a:r>
              <a:rPr kumimoji="1" lang="en-US" altLang="ja-JP" sz="1050" dirty="0"/>
              <a:t> </a:t>
            </a:r>
            <a:r>
              <a:rPr kumimoji="1" lang="ja-JP" altLang="en-US" sz="1050" dirty="0"/>
              <a:t>　 設置市町村数：</a:t>
            </a:r>
            <a:r>
              <a:rPr kumimoji="1" lang="en-US" altLang="ja-JP" sz="1050" dirty="0"/>
              <a:t>30</a:t>
            </a:r>
          </a:p>
          <a:p>
            <a:pPr>
              <a:lnSpc>
                <a:spcPts val="700"/>
              </a:lnSpc>
            </a:pPr>
            <a:endParaRPr kumimoji="1" lang="en-US" altLang="ja-JP" sz="1050" dirty="0"/>
          </a:p>
          <a:p>
            <a:pPr>
              <a:lnSpc>
                <a:spcPts val="700"/>
              </a:lnSpc>
            </a:pPr>
            <a:r>
              <a:rPr kumimoji="1" lang="en-US" altLang="ja-JP" sz="1050" dirty="0"/>
              <a:t>※</a:t>
            </a:r>
            <a:r>
              <a:rPr kumimoji="1" lang="ja-JP" altLang="en-US" sz="1050" dirty="0"/>
              <a:t>複数回答あり</a:t>
            </a:r>
            <a:endParaRPr kumimoji="1" lang="en-US" altLang="ja-JP" sz="1050" dirty="0"/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8F95FE4E-09DF-4659-9B5D-2D27A35E3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02784"/>
              </p:ext>
            </p:extLst>
          </p:nvPr>
        </p:nvGraphicFramePr>
        <p:xfrm>
          <a:off x="323528" y="2200427"/>
          <a:ext cx="4071066" cy="448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2CBE2532-8E29-496F-B1B2-8B389C599F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841570"/>
              </p:ext>
            </p:extLst>
          </p:nvPr>
        </p:nvGraphicFramePr>
        <p:xfrm>
          <a:off x="4662641" y="2117471"/>
          <a:ext cx="4267700" cy="449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78757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14262</TotalTime>
  <Words>196</Words>
  <PresentationFormat>画面に合わせる (4:3)</PresentationFormat>
  <Paragraphs>29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2026-04-08T02:41:09Z</cp:lastPrinted>
  <dcterms:created xsi:type="dcterms:W3CDTF">2012-11-30T09:21:49Z</dcterms:created>
  <dcterms:modified xsi:type="dcterms:W3CDTF">2026-04-21T08:10:48Z</dcterms:modified>
</cp:coreProperties>
</file>