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"/>
  </p:notesMasterIdLst>
  <p:handoutMasterIdLst>
    <p:handoutMasterId r:id="rId9"/>
  </p:handoutMasterIdLst>
  <p:sldIdLst>
    <p:sldId id="318" r:id="rId2"/>
    <p:sldId id="332" r:id="rId3"/>
    <p:sldId id="319" r:id="rId4"/>
    <p:sldId id="320" r:id="rId5"/>
    <p:sldId id="321" r:id="rId6"/>
    <p:sldId id="322" r:id="rId7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裏門　幸起子" initials="裏門　幸起子" lastIdx="15" clrIdx="0">
    <p:extLst>
      <p:ext uri="{19B8F6BF-5375-455C-9EA6-DF929625EA0E}">
        <p15:presenceInfo xmlns:p15="http://schemas.microsoft.com/office/powerpoint/2012/main" userId="S-1-5-21-161959346-1900351369-444732941-75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DD"/>
    <a:srgbClr val="99FF99"/>
    <a:srgbClr val="FF9966"/>
    <a:srgbClr val="FFCC99"/>
    <a:srgbClr val="FF9999"/>
    <a:srgbClr val="CCFFCC"/>
    <a:srgbClr val="FF7C80"/>
    <a:srgbClr val="FF33CC"/>
    <a:srgbClr val="7BE998"/>
    <a:srgbClr val="FED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4" autoAdjust="0"/>
    <p:restoredTop sz="89049" autoAdjust="0"/>
  </p:normalViewPr>
  <p:slideViewPr>
    <p:cSldViewPr>
      <p:cViewPr varScale="1">
        <p:scale>
          <a:sx n="94" d="100"/>
          <a:sy n="94" d="100"/>
        </p:scale>
        <p:origin x="119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障がい者相談支援事業の実施状況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障がい者相談支援事業の実施状況</c:v>
                </c:pt>
              </c:strCache>
            </c:strRef>
          </c:tx>
          <c:spPr>
            <a:solidFill>
              <a:srgbClr val="FFCC99"/>
            </a:solidFill>
          </c:spPr>
          <c:explosion val="5"/>
          <c:dPt>
            <c:idx val="0"/>
            <c:bubble3D val="0"/>
            <c:spPr>
              <a:solidFill>
                <a:srgbClr val="FF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CD-43E9-B361-589AFE907901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FCD-43E9-B361-589AFE9079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DDD48F4-D7EA-4BCB-AFAB-8E4135BA8948}" type="CATEGORYNAME">
                      <a:rPr lang="ja-JP" altLang="en-US" sz="1100"/>
                      <a:pPr/>
                      <a:t>[分類名]</a:t>
                    </a:fld>
                    <a:r>
                      <a:rPr lang="ja-JP" altLang="en-US" sz="1100" baseline="0" dirty="0"/>
                      <a:t>
</a:t>
                    </a:r>
                    <a:fld id="{7C89C4C0-C1D4-424C-A91D-A81D1B3BDC5C}" type="PERCENTAGE">
                      <a:rPr lang="en-US" altLang="ja-JP" sz="2800" baseline="0"/>
                      <a:pPr/>
                      <a:t>[パーセンテージ]</a:t>
                    </a:fld>
                    <a:endParaRPr lang="ja-JP" altLang="en-US" sz="11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528232779991"/>
                      <c:h val="0.265000996362587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CD-43E9-B361-589AFE9079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C30008-CD03-4ECC-A060-3D9D19C0F5F3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fld id="{7A07ADDE-8276-4742-8A8E-9E7B6AEAE781}" type="PERCENTAGE">
                      <a:rPr lang="en-US" altLang="ja-JP" sz="2400" baseline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CD-43E9-B361-589AFE907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単独で実施</c:v>
                </c:pt>
                <c:pt idx="1">
                  <c:v>複数市町村共同で実施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D-43E9-B361-589AFE907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682303"/>
        <c:axId val="1"/>
      </c:barChart>
      <c:catAx>
        <c:axId val="761682303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6823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'別紙2（基幹相談)'!$A$109</c:f>
              <c:strCache>
                <c:ptCount val="1"/>
                <c:pt idx="0">
                  <c:v>基幹相談支援センターの業務に従事する者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D3-41B8-AFE9-8D88473BEED3}"/>
              </c:ext>
            </c:extLst>
          </c:dPt>
          <c:dPt>
            <c:idx val="1"/>
            <c:bubble3D val="0"/>
            <c:explosion val="4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D3-41B8-AFE9-8D88473BEED3}"/>
              </c:ext>
            </c:extLst>
          </c:dPt>
          <c:dPt>
            <c:idx val="2"/>
            <c:bubble3D val="0"/>
            <c:explosion val="6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D3-41B8-AFE9-8D88473BEED3}"/>
              </c:ext>
            </c:extLst>
          </c:dPt>
          <c:dLbls>
            <c:dLbl>
              <c:idx val="0"/>
              <c:layout>
                <c:manualLayout>
                  <c:x val="-0.20929166666666665"/>
                  <c:y val="-5.85686411827257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D3-41B8-AFE9-8D88473BEED3}"/>
                </c:ext>
              </c:extLst>
            </c:dLbl>
            <c:dLbl>
              <c:idx val="1"/>
              <c:layout>
                <c:manualLayout>
                  <c:x val="0.12734733158355205"/>
                  <c:y val="-6.8232001999777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1111111111112"/>
                      <c:h val="0.32286789563064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D3-41B8-AFE9-8D88473BEED3}"/>
                </c:ext>
              </c:extLst>
            </c:dLbl>
            <c:dLbl>
              <c:idx val="2"/>
              <c:layout>
                <c:manualLayout>
                  <c:x val="0.15005818022747153"/>
                  <c:y val="0.14487477581855984"/>
                </c:manualLayout>
              </c:layout>
              <c:tx>
                <c:rich>
                  <a:bodyPr/>
                  <a:lstStyle/>
                  <a:p>
                    <a:fld id="{018EDF63-5C8A-483F-8269-49137D95ADF6}" type="CATEGORYNAME">
                      <a:rPr lang="zh-TW" altLang="en-US"/>
                      <a:pPr/>
                      <a:t>[分類名]</a:t>
                    </a:fld>
                    <a:r>
                      <a:rPr lang="en-US" altLang="zh-TW" baseline="0" dirty="0"/>
                      <a:t>, </a:t>
                    </a:r>
                  </a:p>
                  <a:p>
                    <a:fld id="{C00ECE58-02E2-4A19-86BF-B825B7DA1102}" type="VALUE">
                      <a:rPr lang="en-US" altLang="zh-TW" baseline="0" smtClean="0"/>
                      <a:pPr/>
                      <a:t>[値]</a:t>
                    </a:fld>
                    <a:r>
                      <a:rPr lang="en-US" altLang="zh-TW" baseline="0" dirty="0"/>
                      <a:t>, </a:t>
                    </a:r>
                    <a:fld id="{6AD2CD2A-6A65-44CD-AB0A-B02AE8CFB8A5}" type="PERCENTAGE">
                      <a:rPr lang="en-US" altLang="zh-TW" baseline="0"/>
                      <a:pPr/>
                      <a:t>[パーセンテージ]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61111111111105"/>
                      <c:h val="0.267593283285984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D3-41B8-AFE9-8D88473BE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'別紙2（基幹相談)'!$A$110:$A$112</c:f>
              <c:strCache>
                <c:ptCount val="3"/>
                <c:pt idx="0">
                  <c:v>相談支援専門員</c:v>
                </c:pt>
                <c:pt idx="1">
                  <c:v>相談支援専門員以外</c:v>
                </c:pt>
                <c:pt idx="2">
                  <c:v>主任相談支援専門員</c:v>
                </c:pt>
              </c:strCache>
            </c:strRef>
          </c:cat>
          <c:val>
            <c:numRef>
              <c:f>'別紙2（基幹相談)'!$C$110:$C$112</c:f>
              <c:numCache>
                <c:formatCode>#,##0_ </c:formatCode>
                <c:ptCount val="3"/>
                <c:pt idx="0">
                  <c:v>217</c:v>
                </c:pt>
                <c:pt idx="1">
                  <c:v>82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D3-41B8-AFE9-8D88473BE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b="1"/>
              <a:t>専門的職員の人数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2480750505008474E-2"/>
          <c:y val="0.12586076745440983"/>
          <c:w val="0.49358831077618354"/>
          <c:h val="0.85369135572238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'別紙2（基幹相談)'!$A$116</c:f>
              <c:strCache>
                <c:ptCount val="1"/>
                <c:pt idx="0">
                  <c:v>①社会福祉士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'別紙2（基幹相談)'!$C$116</c:f>
              <c:numCache>
                <c:formatCode>General</c:formatCode>
                <c:ptCount val="1"/>
                <c:pt idx="0">
                  <c:v>198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7F5-49ED-9EC3-86AB931583FC}"/>
            </c:ext>
          </c:extLst>
        </c:ser>
        <c:ser>
          <c:idx val="1"/>
          <c:order val="1"/>
          <c:tx>
            <c:strRef>
              <c:f>'別紙2（基幹相談)'!$A$117</c:f>
              <c:strCache>
                <c:ptCount val="1"/>
                <c:pt idx="0">
                  <c:v>②保健師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'別紙2（基幹相談)'!$C$117</c:f>
              <c:numCache>
                <c:formatCode>General</c:formatCode>
                <c:ptCount val="1"/>
                <c:pt idx="0">
                  <c:v>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7F5-49ED-9EC3-86AB931583FC}"/>
            </c:ext>
          </c:extLst>
        </c:ser>
        <c:ser>
          <c:idx val="2"/>
          <c:order val="2"/>
          <c:tx>
            <c:strRef>
              <c:f>'別紙2（基幹相談)'!$A$118</c:f>
              <c:strCache>
                <c:ptCount val="1"/>
                <c:pt idx="0">
                  <c:v>③精神保健福祉士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'別紙2（基幹相談)'!$C$118</c:f>
              <c:numCache>
                <c:formatCode>General</c:formatCode>
                <c:ptCount val="1"/>
                <c:pt idx="0">
                  <c:v>109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7F5-49ED-9EC3-86AB931583FC}"/>
            </c:ext>
          </c:extLst>
        </c:ser>
        <c:ser>
          <c:idx val="3"/>
          <c:order val="3"/>
          <c:tx>
            <c:strRef>
              <c:f>'別紙2（基幹相談)'!$A$119</c:f>
              <c:strCache>
                <c:ptCount val="1"/>
                <c:pt idx="0">
                  <c:v>④看護師・准看護師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'別紙2（基幹相談)'!$C$119</c:f>
              <c:numCache>
                <c:formatCode>General</c:formatCode>
                <c:ptCount val="1"/>
                <c:pt idx="0">
                  <c:v>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7F5-49ED-9EC3-86AB931583FC}"/>
            </c:ext>
          </c:extLst>
        </c:ser>
        <c:ser>
          <c:idx val="4"/>
          <c:order val="4"/>
          <c:tx>
            <c:strRef>
              <c:f>'別紙2（基幹相談)'!$A$120</c:f>
              <c:strCache>
                <c:ptCount val="1"/>
                <c:pt idx="0">
                  <c:v>⑤介護福祉士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'別紙2（基幹相談)'!$C$120</c:f>
              <c:numCache>
                <c:formatCode>General</c:formatCode>
                <c:ptCount val="1"/>
                <c:pt idx="0">
                  <c:v>109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7F5-49ED-9EC3-86AB931583FC}"/>
            </c:ext>
          </c:extLst>
        </c:ser>
        <c:ser>
          <c:idx val="5"/>
          <c:order val="5"/>
          <c:tx>
            <c:strRef>
              <c:f>'別紙2（基幹相談)'!$A$121</c:f>
              <c:strCache>
                <c:ptCount val="1"/>
                <c:pt idx="0">
                  <c:v>⑥介護支援専門員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'別紙2（基幹相談)'!$C$121</c:f>
              <c:numCache>
                <c:formatCode>General</c:formatCode>
                <c:ptCount val="1"/>
                <c:pt idx="0">
                  <c:v>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77F5-49ED-9EC3-86AB931583FC}"/>
            </c:ext>
          </c:extLst>
        </c:ser>
        <c:ser>
          <c:idx val="6"/>
          <c:order val="6"/>
          <c:tx>
            <c:strRef>
              <c:f>'別紙2（基幹相談)'!$A$122</c:f>
              <c:strCache>
                <c:ptCount val="1"/>
                <c:pt idx="0">
                  <c:v>⑦臨床心理士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'別紙2（基幹相談)'!$C$122</c:f>
              <c:numCache>
                <c:formatCode>General</c:formatCode>
                <c:ptCount val="1"/>
                <c:pt idx="0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7F5-49ED-9EC3-86AB931583FC}"/>
            </c:ext>
          </c:extLst>
        </c:ser>
        <c:ser>
          <c:idx val="7"/>
          <c:order val="7"/>
          <c:tx>
            <c:strRef>
              <c:f>'別紙2（基幹相談)'!$A$123</c:f>
              <c:strCache>
                <c:ptCount val="1"/>
                <c:pt idx="0">
                  <c:v>⑧公認心理師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'別紙2（基幹相談)'!$C$123</c:f>
              <c:numCache>
                <c:formatCode>General</c:formatCode>
                <c:ptCount val="1"/>
                <c:pt idx="0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7F5-49ED-9EC3-86AB931583FC}"/>
            </c:ext>
          </c:extLst>
        </c:ser>
        <c:ser>
          <c:idx val="8"/>
          <c:order val="8"/>
          <c:tx>
            <c:strRef>
              <c:f>'別紙2（基幹相談)'!$A$124</c:f>
              <c:strCache>
                <c:ptCount val="1"/>
                <c:pt idx="0">
                  <c:v>⑨その他の専門的職員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'別紙2（基幹相談)'!$C$124</c:f>
              <c:numCache>
                <c:formatCode>General</c:formatCode>
                <c:ptCount val="1"/>
                <c:pt idx="0">
                  <c:v>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7F5-49ED-9EC3-86AB931583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686863"/>
        <c:axId val="182697263"/>
      </c:barChart>
      <c:catAx>
        <c:axId val="1826868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697263"/>
        <c:crosses val="autoZero"/>
        <c:auto val="1"/>
        <c:lblAlgn val="ctr"/>
        <c:lblOffset val="100"/>
        <c:noMultiLvlLbl val="0"/>
      </c:catAx>
      <c:valAx>
        <c:axId val="182697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686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495840841211459"/>
          <c:y val="9.3491385783861486E-2"/>
          <c:w val="0.32160336453467808"/>
          <c:h val="0.88164410307022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1600" dirty="0"/>
              <a:t>障がい者相談支援事業の実施方法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ECA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D9-4E58-8227-11EC0268E655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D9-4E58-8227-11EC0268E655}"/>
              </c:ext>
            </c:extLst>
          </c:dPt>
          <c:dPt>
            <c:idx val="2"/>
            <c:bubble3D val="0"/>
            <c:spPr>
              <a:solidFill>
                <a:srgbClr val="99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ED9-4E58-8227-11EC0268E655}"/>
              </c:ext>
            </c:extLst>
          </c:dPt>
          <c:dLbls>
            <c:dLbl>
              <c:idx val="0"/>
              <c:layout>
                <c:manualLayout>
                  <c:x val="0.27600499641771203"/>
                  <c:y val="7.885429322078566E-2"/>
                </c:manualLayout>
              </c:layout>
              <c:tx>
                <c:rich>
                  <a:bodyPr/>
                  <a:lstStyle/>
                  <a:p>
                    <a:fld id="{3780942D-1320-4FAC-A712-6B5BAF6159A4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fld id="{E2366000-9419-4990-A10E-F4A71E71F69F}" type="PERCENTAGE">
                      <a:rPr lang="en-US" altLang="ja-JP" sz="2000" baseline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D9-4E58-8227-11EC0268E6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E32D1A9-94FE-49ED-A78B-1CFA99EB0CE3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fld id="{C151188E-59B1-4D45-94F4-C0E3B5F05084}" type="PERCENTAGE">
                      <a:rPr lang="en-US" altLang="ja-JP" sz="2800" baseline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D9-4E58-8227-11EC0268E655}"/>
                </c:ext>
              </c:extLst>
            </c:dLbl>
            <c:dLbl>
              <c:idx val="2"/>
              <c:layout>
                <c:manualLayout>
                  <c:x val="-0.24068099851310679"/>
                  <c:y val="8.7321768180862305E-2"/>
                </c:manualLayout>
              </c:layout>
              <c:tx>
                <c:rich>
                  <a:bodyPr/>
                  <a:lstStyle/>
                  <a:p>
                    <a:fld id="{1A36EFE5-F822-4E1A-AF76-672B9CF62431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fld id="{12669114-E427-4C9B-B0C6-F54C7A64C3F7}" type="PERCENTAGE">
                      <a:rPr lang="en-US" altLang="ja-JP" sz="1800" baseline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ED9-4E58-8227-11EC0268E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直営で実施</c:v>
                </c:pt>
                <c:pt idx="1">
                  <c:v>委託で実施</c:v>
                </c:pt>
                <c:pt idx="2">
                  <c:v>直営＋委託で実施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D9-4E58-8227-11EC0268E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ja-JP" sz="1800" b="1" dirty="0" err="1"/>
              <a:t>障がい</a:t>
            </a:r>
            <a:r>
              <a:rPr lang="ja-JP" sz="1800" b="1" dirty="0"/>
              <a:t>者相談支援事業の運営方法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584732916830776"/>
          <c:y val="0.19237180717294039"/>
          <c:w val="0.65125032068769895"/>
          <c:h val="0.7281327327266667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90051602878364E-2"/>
          <c:y val="0.45568219692761408"/>
          <c:w val="0.63129238747281602"/>
          <c:h val="0.5087151932613548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802368"/>
        <c:axId val="79962496"/>
      </c:barChart>
      <c:catAx>
        <c:axId val="79802368"/>
        <c:scaling>
          <c:orientation val="minMax"/>
        </c:scaling>
        <c:delete val="1"/>
        <c:axPos val="b"/>
        <c:majorTickMark val="out"/>
        <c:minorTickMark val="none"/>
        <c:tickLblPos val="nextTo"/>
        <c:crossAx val="79962496"/>
        <c:crosses val="autoZero"/>
        <c:auto val="1"/>
        <c:lblAlgn val="ctr"/>
        <c:lblOffset val="100"/>
        <c:noMultiLvlLbl val="0"/>
      </c:catAx>
      <c:valAx>
        <c:axId val="79962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9802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'【都道府県とりまとめ用】集計用紙（市町村用）'!$C$63</c:f>
              <c:strCache>
                <c:ptCount val="1"/>
                <c:pt idx="0">
                  <c:v>障がい者相談支援事業の実施方法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E-4E1A-B9AC-BAD08997C926}"/>
              </c:ext>
            </c:extLst>
          </c:dPt>
          <c:dPt>
            <c:idx val="1"/>
            <c:bubble3D val="0"/>
            <c:explosion val="2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E-4E1A-B9AC-BAD08997C926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0E-4E1A-B9AC-BAD08997C9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('【都道府県とりまとめ用】集計用紙（市町村用）'!$C$64:$C$65,'【都道府県とりまとめ用】集計用紙（市町村用）'!$C$67)</c:f>
              <c:strCache>
                <c:ptCount val="3"/>
                <c:pt idx="0">
                  <c:v>３障害一元化して実施</c:v>
                </c:pt>
                <c:pt idx="1">
                  <c:v>障害種別ごとに実施</c:v>
                </c:pt>
                <c:pt idx="2">
                  <c:v>その他</c:v>
                </c:pt>
              </c:strCache>
              <c:extLst/>
            </c:strRef>
          </c:cat>
          <c:val>
            <c:numRef>
              <c:f>('【都道府県とりまとめ用】集計用紙（市町村用）'!$D$64:$D$65,'【都道府県とりまとめ用】集計用紙（市町村用）'!$D$67)</c:f>
              <c:numCache>
                <c:formatCode>General</c:formatCode>
                <c:ptCount val="3"/>
                <c:pt idx="0">
                  <c:v>31</c:v>
                </c:pt>
                <c:pt idx="1">
                  <c:v>10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40E-4E1A-B9AC-BAD08997C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障害者相談支援事業において実施する事業内容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0306520896086393E-2"/>
          <c:y val="0.13971734078302009"/>
          <c:w val="0.44962380271025987"/>
          <c:h val="0.79907956873748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'【都道府県とりまとめ用】集計用紙（市町村用）'!$S$68</c:f>
              <c:strCache>
                <c:ptCount val="1"/>
                <c:pt idx="0">
                  <c:v>福祉サービスの利用援助（情報提供、相談等）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'【都道府県とりまとめ用】集計用紙（市町村用）'!$T$68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0-45EF-BB45-080A73653E52}"/>
            </c:ext>
          </c:extLst>
        </c:ser>
        <c:ser>
          <c:idx val="1"/>
          <c:order val="1"/>
          <c:tx>
            <c:strRef>
              <c:f>'【都道府県とりまとめ用】集計用紙（市町村用）'!$S$69</c:f>
              <c:strCache>
                <c:ptCount val="1"/>
                <c:pt idx="0">
                  <c:v>社会資源を活用するための支援（各種支援施策に関する助言・指導等）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'【都道府県とりまとめ用】集計用紙（市町村用）'!$T$69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0-45EF-BB45-080A73653E52}"/>
            </c:ext>
          </c:extLst>
        </c:ser>
        <c:ser>
          <c:idx val="2"/>
          <c:order val="2"/>
          <c:tx>
            <c:strRef>
              <c:f>'【都道府県とりまとめ用】集計用紙（市町村用）'!$S$70</c:f>
              <c:strCache>
                <c:ptCount val="1"/>
                <c:pt idx="0">
                  <c:v>社会生活力を高めるための支援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'【都道府県とりまとめ用】集計用紙（市町村用）'!$T$70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0-45EF-BB45-080A73653E52}"/>
            </c:ext>
          </c:extLst>
        </c:ser>
        <c:ser>
          <c:idx val="3"/>
          <c:order val="3"/>
          <c:tx>
            <c:strRef>
              <c:f>'【都道府県とりまとめ用】集計用紙（市町村用）'!$S$71</c:f>
              <c:strCache>
                <c:ptCount val="1"/>
                <c:pt idx="0">
                  <c:v>ピアカウンセリング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'【都道府県とりまとめ用】集計用紙（市町村用）'!$T$71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0-45EF-BB45-080A73653E52}"/>
            </c:ext>
          </c:extLst>
        </c:ser>
        <c:ser>
          <c:idx val="4"/>
          <c:order val="4"/>
          <c:tx>
            <c:strRef>
              <c:f>'【都道府県とりまとめ用】集計用紙（市町村用）'!$S$72</c:f>
              <c:strCache>
                <c:ptCount val="1"/>
                <c:pt idx="0">
                  <c:v>権利の擁護のために必要な援助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'【都道府県とりまとめ用】集計用紙（市町村用）'!$T$72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30-45EF-BB45-080A73653E52}"/>
            </c:ext>
          </c:extLst>
        </c:ser>
        <c:ser>
          <c:idx val="5"/>
          <c:order val="5"/>
          <c:tx>
            <c:strRef>
              <c:f>'【都道府県とりまとめ用】集計用紙（市町村用）'!$S$73</c:f>
              <c:strCache>
                <c:ptCount val="1"/>
                <c:pt idx="0">
                  <c:v>専門機関の紹介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'【都道府県とりまとめ用】集計用紙（市町村用）'!$T$73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30-45EF-BB45-080A73653E52}"/>
            </c:ext>
          </c:extLst>
        </c:ser>
        <c:ser>
          <c:idx val="6"/>
          <c:order val="6"/>
          <c:tx>
            <c:strRef>
              <c:f>'【都道府県とりまとめ用】集計用紙（市町村用）'!$S$74</c:f>
              <c:strCache>
                <c:ptCount val="1"/>
                <c:pt idx="0">
                  <c:v>地域包括支援センターとの情報交換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'【都道府県とりまとめ用】集計用紙（市町村用）'!$T$74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30-45EF-BB45-080A73653E52}"/>
            </c:ext>
          </c:extLst>
        </c:ser>
        <c:ser>
          <c:idx val="7"/>
          <c:order val="7"/>
          <c:tx>
            <c:strRef>
              <c:f>'【都道府県とりまとめ用】集計用紙（市町村用）'!$S$75</c:f>
              <c:strCache>
                <c:ptCount val="1"/>
                <c:pt idx="0">
                  <c:v>生活困窮者相談窓口との情報交換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'【都道府県とりまとめ用】集計用紙（市町村用）'!$T$75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30-45EF-BB45-080A73653E52}"/>
            </c:ext>
          </c:extLst>
        </c:ser>
        <c:ser>
          <c:idx val="8"/>
          <c:order val="8"/>
          <c:tx>
            <c:strRef>
              <c:f>'【都道府県とりまとめ用】集計用紙（市町村用）'!$S$76</c:f>
              <c:strCache>
                <c:ptCount val="1"/>
                <c:pt idx="0">
                  <c:v>重度の障害者で障害福祉サービスを利用していない方への支援（自宅訪問等）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'【都道府県とりまとめ用】集計用紙（市町村用）'!$T$76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30-45EF-BB45-080A73653E52}"/>
            </c:ext>
          </c:extLst>
        </c:ser>
        <c:ser>
          <c:idx val="9"/>
          <c:order val="9"/>
          <c:tx>
            <c:strRef>
              <c:f>'【都道府県とりまとめ用】集計用紙（市町村用）'!$S$77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'【都道府県とりまとめ用】集計用紙（市町村用）'!$T$77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30-45EF-BB45-080A73653E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675631"/>
        <c:axId val="182684367"/>
      </c:barChart>
      <c:catAx>
        <c:axId val="1826756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684367"/>
        <c:crosses val="autoZero"/>
        <c:auto val="1"/>
        <c:lblAlgn val="ctr"/>
        <c:lblOffset val="100"/>
        <c:noMultiLvlLbl val="0"/>
      </c:catAx>
      <c:valAx>
        <c:axId val="18268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675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130588514169586"/>
          <c:y val="0.11300159569451926"/>
          <c:w val="0.44196137668100505"/>
          <c:h val="0.87926502814640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基幹相談支援センターの設置状況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障がい者相談支援事業の実施状況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5-4F27-BCBD-7B5904B675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75-4F27-BCBD-7B5904B675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775-4F27-BCBD-7B5904B675B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775-4F27-BCBD-7B5904B675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775-4F27-BCBD-7B5904B675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9775-4F27-BCBD-7B5904B67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単独で実施</c:v>
                </c:pt>
                <c:pt idx="1">
                  <c:v>複数市町村共同で実施</c:v>
                </c:pt>
                <c:pt idx="2">
                  <c:v>令和８年度中に設置予定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75-4F27-BCBD-7B5904B675B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基幹相談支援センターの設置方法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障がい者相談支援事業の実施状況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81-40DF-9D3D-76A304D982ED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81-40DF-9D3D-76A304D982E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181-40DF-9D3D-76A304D982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181-40DF-9D3D-76A304D982E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181-40DF-9D3D-76A304D982E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6348346761662"/>
                      <c:h val="0.12623202300174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181-40DF-9D3D-76A304D98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直営で実施</c:v>
                </c:pt>
                <c:pt idx="1">
                  <c:v>委託で実施</c:v>
                </c:pt>
                <c:pt idx="2">
                  <c:v>直営＋委託で実施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64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81-40DF-9D3D-76A304D98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ja-JP" altLang="en-US" sz="1800" dirty="0"/>
              <a:t>住宅入居等支援事業（居住サポート事業）の実施状況</a:t>
            </a:r>
            <a:endParaRPr lang="en-US" altLang="ja-JP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036621291601412"/>
          <c:y val="0.2927909090909091"/>
          <c:w val="0.5836349698290495"/>
          <c:h val="0.672897222222222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3209" tIns="46605" rIns="93209" bIns="46605" rtlCol="0"/>
          <a:lstStyle>
            <a:lvl1pPr algn="l">
              <a:defRPr sz="1100"/>
            </a:lvl1pPr>
          </a:lstStyle>
          <a:p>
            <a:pPr>
              <a:defRPr/>
            </a:pPr>
            <a:r>
              <a:rPr lang="zh-TW" altLang="en-US"/>
              <a:t>＜厚生労働省調査＞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4" cy="496888"/>
          </a:xfrm>
          <a:prstGeom prst="rect">
            <a:avLst/>
          </a:prstGeom>
        </p:spPr>
        <p:txBody>
          <a:bodyPr vert="horz" lIns="93209" tIns="46605" rIns="93209" bIns="46605" rtlCol="0"/>
          <a:lstStyle>
            <a:lvl1pPr algn="r">
              <a:defRPr sz="1100"/>
            </a:lvl1pPr>
          </a:lstStyle>
          <a:p>
            <a:pPr>
              <a:defRPr/>
            </a:pPr>
            <a:fld id="{5CFBA6DB-87EB-4ED7-94FD-785FD9651780}" type="datetimeFigureOut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3209" tIns="46605" rIns="93209" bIns="46605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4" cy="496887"/>
          </a:xfrm>
          <a:prstGeom prst="rect">
            <a:avLst/>
          </a:prstGeom>
        </p:spPr>
        <p:txBody>
          <a:bodyPr vert="horz" lIns="93209" tIns="46605" rIns="93209" bIns="46605" rtlCol="0" anchor="b"/>
          <a:lstStyle>
            <a:lvl1pPr algn="r">
              <a:defRPr sz="1100"/>
            </a:lvl1pPr>
          </a:lstStyle>
          <a:p>
            <a:pPr>
              <a:defRPr/>
            </a:pPr>
            <a:fld id="{3D777674-200D-415E-8998-2082836C8C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7212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100"/>
            </a:lvl1pPr>
          </a:lstStyle>
          <a:p>
            <a:r>
              <a:rPr kumimoji="1" lang="zh-TW" altLang="en-US"/>
              <a:t>＜厚生労働省調査＞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4" cy="496888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100"/>
            </a:lvl1pPr>
          </a:lstStyle>
          <a:p>
            <a:fld id="{E5084AAD-7E0B-49D9-9901-50A4900B8497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6" cy="4471989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4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100"/>
            </a:lvl1pPr>
          </a:lstStyle>
          <a:p>
            <a:fld id="{0404C3F1-1DA3-4266-8368-46EC9EF17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290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C3F1-1DA3-4266-8368-46EC9EF178C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87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C3F1-1DA3-4266-8368-46EC9EF178C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00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C3F1-1DA3-4266-8368-46EC9EF178C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51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C3F1-1DA3-4266-8368-46EC9EF178C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76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5DF5-09F9-4628-9CEF-819A88D6EF6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6D18-1F89-4A7D-A60A-80A88B92441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6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0958-3A20-4CDE-9F5F-9BA3AF78E49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00D1-09B6-4CBE-8925-BCBF607495F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1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EAB3-6842-4919-895E-30A3D635984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757B-92B5-4642-A35F-9EB53CF1600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5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21E8-EBC3-4FE6-9D54-EF091A4EFB8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6F1E-EC57-4BDA-A3C5-9E1A5B386B2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1ACE-CAB4-47B6-8B45-3E8118A4271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75CD-5F6D-4FAB-9D1D-DEB68BE8346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1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8518-616F-446F-874C-1468549A653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8151-4772-4C10-AA6D-60D64405E14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16CB-3223-4D68-97F4-4BC745B2135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BB973-D674-4942-AB45-F70BEC41A8B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4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211-65ED-47F1-9886-58FC4893A10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59C8-F766-4195-B946-6F85F6D1F2E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8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30A4-8E9C-4D2C-AAA8-19BFA62D389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3AE5-A7D1-4C97-B45B-2A4B57D632C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8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3A5E-9AE0-4724-8ECA-70F2355B30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2B14-6231-4912-BEC2-31F2B601CF7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2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6927-038A-4469-BAEC-DCF59B36679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0A5F-F2B7-4EF4-BD57-7231071CC6D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503EFF-29B6-4AF6-A2DB-896DD7DF526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97BEB2-7FD1-4787-A399-D709E22FEED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389626" algn="ctr" rtl="0" fontAlgn="base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779252" algn="ctr" rtl="0" fontAlgn="base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168878" algn="ctr" rtl="0" fontAlgn="base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558503" algn="ctr" rtl="0" fontAlgn="base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292219" indent="-2922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241778" y="3861048"/>
            <a:ext cx="6696075" cy="1584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/>
              <a:t>　 ○　調査時点：令和７年４月１日時点</a:t>
            </a: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/>
              <a:t>　 ○　調査方法：厚生労働省が指定する</a:t>
            </a:r>
            <a:r>
              <a:rPr lang="ja-JP" altLang="en-US" sz="1600" dirty="0">
                <a:solidFill>
                  <a:schemeClr val="tx1"/>
                </a:solidFill>
              </a:rPr>
              <a:t>調査票・府追加項目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/>
              <a:t>　 ○　調査対象：</a:t>
            </a:r>
            <a:r>
              <a:rPr lang="en-US" altLang="ja-JP" sz="1600" dirty="0"/>
              <a:t>43</a:t>
            </a:r>
            <a:r>
              <a:rPr lang="ja-JP" altLang="en-US" sz="1600" dirty="0"/>
              <a:t>市町村</a:t>
            </a: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/>
              <a:t>　 ○　回答状況：</a:t>
            </a:r>
            <a:r>
              <a:rPr lang="en-US" altLang="ja-JP" sz="1600" dirty="0"/>
              <a:t>43</a:t>
            </a:r>
            <a:r>
              <a:rPr lang="ja-JP" altLang="en-US" sz="1600" dirty="0"/>
              <a:t>市町村</a:t>
            </a:r>
            <a:endParaRPr lang="en-US" altLang="ja-JP" sz="1600" dirty="0"/>
          </a:p>
        </p:txBody>
      </p:sp>
      <p:sp>
        <p:nvSpPr>
          <p:cNvPr id="2" name="角丸四角形 1"/>
          <p:cNvSpPr/>
          <p:nvPr/>
        </p:nvSpPr>
        <p:spPr>
          <a:xfrm>
            <a:off x="823916" y="1628800"/>
            <a:ext cx="7531801" cy="1276233"/>
          </a:xfrm>
          <a:prstGeom prst="roundRect">
            <a:avLst/>
          </a:prstGeom>
          <a:gradFill flip="none" rotWithShape="1">
            <a:gsLst>
              <a:gs pos="65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令和７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年度障がい者相談支援事業の実施状況等の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調査結果概要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73C42-6A3B-4481-9A5D-F17DC83FF158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4E632E-9E9D-42AA-A26D-45D0B5DFC887}"/>
              </a:ext>
            </a:extLst>
          </p:cNvPr>
          <p:cNvSpPr txBox="1"/>
          <p:nvPr/>
        </p:nvSpPr>
        <p:spPr>
          <a:xfrm>
            <a:off x="7452320" y="260648"/>
            <a:ext cx="1234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資料３</a:t>
            </a:r>
          </a:p>
        </p:txBody>
      </p:sp>
    </p:spTree>
    <p:extLst>
      <p:ext uri="{BB962C8B-B14F-4D97-AF65-F5344CB8AC3E}">
        <p14:creationId xmlns:p14="http://schemas.microsoft.com/office/powerpoint/2010/main" val="319599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73C42-6A3B-4481-9A5D-F17DC83FF158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2772217"/>
            <a:ext cx="6925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（１）厚生労働省調査結果概要について</a:t>
            </a:r>
          </a:p>
        </p:txBody>
      </p:sp>
    </p:spTree>
    <p:extLst>
      <p:ext uri="{BB962C8B-B14F-4D97-AF65-F5344CB8AC3E}">
        <p14:creationId xmlns:p14="http://schemas.microsoft.com/office/powerpoint/2010/main" val="18961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61975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/>
              <a:t>Ⅰ</a:t>
            </a:r>
            <a:r>
              <a:rPr lang="ja-JP" altLang="en-US" sz="2400" b="1" dirty="0"/>
              <a:t>　</a:t>
            </a:r>
            <a:r>
              <a:rPr lang="ja-JP" altLang="en-US" sz="2400" b="1" dirty="0" err="1"/>
              <a:t>障がい</a:t>
            </a:r>
            <a:r>
              <a:rPr lang="ja-JP" altLang="en-US" sz="2400" b="1" dirty="0"/>
              <a:t>者相談支援事業</a:t>
            </a:r>
          </a:p>
        </p:txBody>
      </p:sp>
      <p:sp>
        <p:nvSpPr>
          <p:cNvPr id="307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917998"/>
            <a:ext cx="8713788" cy="12968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2000" dirty="0"/>
          </a:p>
          <a:p>
            <a:r>
              <a:rPr lang="ja-JP" altLang="en-US" sz="2000" dirty="0"/>
              <a:t>実施形態は、単独が</a:t>
            </a:r>
            <a:r>
              <a:rPr lang="en-US" altLang="ja-JP" sz="2000" dirty="0"/>
              <a:t>88</a:t>
            </a:r>
            <a:r>
              <a:rPr lang="ja-JP" altLang="en-US" sz="2000" dirty="0"/>
              <a:t>％（</a:t>
            </a:r>
            <a:r>
              <a:rPr lang="en-US" altLang="ja-JP" sz="2000" dirty="0"/>
              <a:t>38</a:t>
            </a:r>
            <a:r>
              <a:rPr lang="ja-JP" altLang="en-US" sz="2000" dirty="0"/>
              <a:t>市町）、複数市町村共同が</a:t>
            </a:r>
            <a:r>
              <a:rPr lang="en-US" altLang="ja-JP" sz="2000" dirty="0"/>
              <a:t>12</a:t>
            </a:r>
            <a:r>
              <a:rPr lang="ja-JP" altLang="en-US" sz="2000" dirty="0"/>
              <a:t>％（</a:t>
            </a:r>
            <a:r>
              <a:rPr lang="en-US" altLang="ja-JP" sz="2000" dirty="0"/>
              <a:t>5</a:t>
            </a:r>
            <a:r>
              <a:rPr lang="ja-JP" altLang="en-US" sz="2000" dirty="0"/>
              <a:t>市町村）、</a:t>
            </a:r>
            <a:endParaRPr lang="en-US" altLang="ja-JP" sz="2000" dirty="0"/>
          </a:p>
          <a:p>
            <a:r>
              <a:rPr lang="ja-JP" altLang="en-US" sz="2000" dirty="0"/>
              <a:t>実施方法は、直営のみが２％（１町）、委託のみが</a:t>
            </a:r>
            <a:r>
              <a:rPr lang="en-US" altLang="ja-JP" sz="2000" dirty="0"/>
              <a:t>93</a:t>
            </a:r>
            <a:r>
              <a:rPr lang="ja-JP" altLang="en-US" sz="2000" dirty="0"/>
              <a:t>％（</a:t>
            </a:r>
            <a:r>
              <a:rPr lang="en-US" altLang="ja-JP" sz="2000" dirty="0"/>
              <a:t>40</a:t>
            </a:r>
            <a:r>
              <a:rPr lang="ja-JP" altLang="en-US" sz="2000" dirty="0"/>
              <a:t>市町村）、直営＋委託が５％（２市）。</a:t>
            </a:r>
            <a:endParaRPr lang="en-US" altLang="ja-JP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pPr>
              <a:defRPr/>
            </a:pPr>
            <a:fld id="{08C0B7E9-49C2-4EF2-86B7-39D4016E13D8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50812" y="2639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＜厚生労働省調査＞</a:t>
            </a:r>
            <a:endParaRPr kumimoji="1" lang="ja-JP" altLang="en-US" sz="1600" dirty="0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D9A01E9D-66C5-41DA-BFF5-DA06BB7C8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997630"/>
              </p:ext>
            </p:extLst>
          </p:nvPr>
        </p:nvGraphicFramePr>
        <p:xfrm>
          <a:off x="222570" y="2310778"/>
          <a:ext cx="4205413" cy="435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783955B6-42FA-4DAE-B0AE-ACD890662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055280"/>
              </p:ext>
            </p:extLst>
          </p:nvPr>
        </p:nvGraphicFramePr>
        <p:xfrm>
          <a:off x="4642325" y="2310778"/>
          <a:ext cx="4205413" cy="435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492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61975"/>
          </a:xfrm>
          <a:prstGeom prst="roundRect">
            <a:avLst/>
          </a:prstGeom>
          <a:gradFill flip="none" rotWithShape="1">
            <a:gsLst>
              <a:gs pos="68000">
                <a:srgbClr val="73F194"/>
              </a:gs>
              <a:gs pos="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/>
              <a:t>Ⅰ</a:t>
            </a:r>
            <a:r>
              <a:rPr lang="ja-JP" altLang="en-US" sz="2400" b="1" dirty="0"/>
              <a:t>　</a:t>
            </a:r>
            <a:r>
              <a:rPr lang="ja-JP" altLang="en-US" sz="2400" b="1" dirty="0" err="1"/>
              <a:t>障がい</a:t>
            </a:r>
            <a:r>
              <a:rPr lang="ja-JP" altLang="en-US" sz="2400" b="1" dirty="0"/>
              <a:t>者相談支援事業</a:t>
            </a:r>
          </a:p>
        </p:txBody>
      </p:sp>
      <p:sp>
        <p:nvSpPr>
          <p:cNvPr id="409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765246"/>
            <a:ext cx="8713788" cy="1872209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en-US" altLang="ja-JP" sz="2000" dirty="0"/>
          </a:p>
          <a:p>
            <a:pPr>
              <a:defRPr/>
            </a:pPr>
            <a:r>
              <a:rPr lang="ja-JP" altLang="en-US" sz="2000" dirty="0"/>
              <a:t>運営方法は、３障がい一元化して実施が</a:t>
            </a:r>
            <a:r>
              <a:rPr lang="en-US" altLang="ja-JP" sz="2000" dirty="0"/>
              <a:t>72</a:t>
            </a:r>
            <a:r>
              <a:rPr lang="ja-JP" altLang="en-US" sz="2000" dirty="0"/>
              <a:t>％（</a:t>
            </a:r>
            <a:r>
              <a:rPr lang="en-US" altLang="ja-JP" sz="2000" dirty="0"/>
              <a:t>31</a:t>
            </a:r>
            <a:r>
              <a:rPr lang="ja-JP" altLang="en-US" sz="2000" dirty="0"/>
              <a:t>市町村）、障がい種別ごとに実施が</a:t>
            </a:r>
            <a:r>
              <a:rPr lang="en-US" altLang="ja-JP" sz="2000" dirty="0"/>
              <a:t>23</a:t>
            </a:r>
            <a:r>
              <a:rPr lang="ja-JP" altLang="en-US" sz="2000" dirty="0"/>
              <a:t>％（</a:t>
            </a:r>
            <a:r>
              <a:rPr lang="en-US" altLang="ja-JP" sz="2000" dirty="0"/>
              <a:t>10</a:t>
            </a:r>
            <a:r>
              <a:rPr lang="ja-JP" altLang="en-US" sz="2000" dirty="0"/>
              <a:t>市町村）等。 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/>
              <a:t>ピアカウンセリングは、</a:t>
            </a:r>
            <a:r>
              <a:rPr lang="en-US" altLang="ja-JP" sz="2000" dirty="0"/>
              <a:t>49</a:t>
            </a:r>
            <a:r>
              <a:rPr lang="ja-JP" altLang="en-US" sz="2000" dirty="0"/>
              <a:t>％（</a:t>
            </a:r>
            <a:r>
              <a:rPr lang="en-US" altLang="ja-JP" sz="2000" dirty="0"/>
              <a:t>21</a:t>
            </a:r>
            <a:r>
              <a:rPr lang="ja-JP" altLang="en-US" sz="2000" dirty="0"/>
              <a:t>市町村）が実施。</a:t>
            </a:r>
            <a:endParaRPr lang="en-US" altLang="ja-JP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pPr>
              <a:defRPr/>
            </a:pPr>
            <a:fld id="{08C0B7E9-49C2-4EF2-86B7-39D4016E13D8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258552"/>
              </p:ext>
            </p:extLst>
          </p:nvPr>
        </p:nvGraphicFramePr>
        <p:xfrm>
          <a:off x="229011" y="2256719"/>
          <a:ext cx="3501035" cy="440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315839"/>
              </p:ext>
            </p:extLst>
          </p:nvPr>
        </p:nvGraphicFramePr>
        <p:xfrm>
          <a:off x="3782826" y="2256719"/>
          <a:ext cx="5203601" cy="440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250812" y="2639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＜厚生労働省調査＞</a:t>
            </a:r>
            <a:endParaRPr kumimoji="1" lang="ja-JP" altLang="en-US" sz="1600" dirty="0"/>
          </a:p>
        </p:txBody>
      </p:sp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B0CFCCCE-1FFA-48FF-BF1C-985D892D7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262599"/>
              </p:ext>
            </p:extLst>
          </p:nvPr>
        </p:nvGraphicFramePr>
        <p:xfrm>
          <a:off x="250824" y="2299334"/>
          <a:ext cx="3479221" cy="42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BCE30519-9E94-40FC-BB46-1D59632D4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321585"/>
              </p:ext>
            </p:extLst>
          </p:nvPr>
        </p:nvGraphicFramePr>
        <p:xfrm>
          <a:off x="3851920" y="2299334"/>
          <a:ext cx="5041255" cy="42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3285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57200" y="274638"/>
            <a:ext cx="8218488" cy="561975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/>
              <a:t>Ⅱ</a:t>
            </a:r>
            <a:r>
              <a:rPr lang="ja-JP" altLang="en-US" sz="2400" b="1" dirty="0"/>
              <a:t>　基幹相談支援センター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9075" y="1036006"/>
            <a:ext cx="8817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ja-JP" sz="2000" dirty="0"/>
              <a:t>93</a:t>
            </a:r>
            <a:r>
              <a:rPr lang="ja-JP" altLang="en-US" sz="2000" dirty="0"/>
              <a:t>％（</a:t>
            </a:r>
            <a:r>
              <a:rPr lang="en-US" altLang="ja-JP" sz="2000" dirty="0"/>
              <a:t>40</a:t>
            </a:r>
            <a:r>
              <a:rPr lang="ja-JP" altLang="en-US" sz="2000" dirty="0"/>
              <a:t>市町村・</a:t>
            </a:r>
            <a:r>
              <a:rPr lang="en-US" altLang="ja-JP" sz="2000" dirty="0"/>
              <a:t>81</a:t>
            </a:r>
            <a:r>
              <a:rPr lang="ja-JP" altLang="en-US" sz="2000" dirty="0"/>
              <a:t>箇所）が設置。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ja-JP" altLang="en-US" sz="2000" dirty="0"/>
              <a:t>直営により設置しているのは</a:t>
            </a:r>
            <a:r>
              <a:rPr lang="en-US" altLang="ja-JP" sz="2000" dirty="0"/>
              <a:t>15</a:t>
            </a:r>
            <a:r>
              <a:rPr lang="ja-JP" altLang="en-US" sz="2000" dirty="0"/>
              <a:t>％（</a:t>
            </a:r>
            <a:r>
              <a:rPr lang="en-US" altLang="ja-JP" sz="2000" dirty="0"/>
              <a:t>12</a:t>
            </a:r>
            <a:r>
              <a:rPr lang="ja-JP" altLang="en-US" sz="2000" dirty="0"/>
              <a:t>箇所）、委託による設置は</a:t>
            </a:r>
            <a:r>
              <a:rPr lang="en-US" altLang="ja-JP" sz="2000" dirty="0"/>
              <a:t>82</a:t>
            </a:r>
            <a:r>
              <a:rPr lang="ja-JP" altLang="en-US" sz="2000" dirty="0"/>
              <a:t>％（</a:t>
            </a:r>
            <a:r>
              <a:rPr lang="en-US" altLang="ja-JP" sz="2000" dirty="0"/>
              <a:t>64</a:t>
            </a:r>
            <a:r>
              <a:rPr lang="ja-JP" altLang="en-US" sz="2000" dirty="0"/>
              <a:t>箇所）、直営＋委託による設置は</a:t>
            </a:r>
            <a:r>
              <a:rPr lang="en-US" altLang="ja-JP" sz="2000" dirty="0"/>
              <a:t>3</a:t>
            </a:r>
            <a:r>
              <a:rPr lang="ja-JP" altLang="en-US" sz="2000" dirty="0"/>
              <a:t>％（</a:t>
            </a:r>
            <a:r>
              <a:rPr lang="en-US" altLang="ja-JP" sz="2000" dirty="0"/>
              <a:t>2</a:t>
            </a:r>
            <a:r>
              <a:rPr lang="ja-JP" altLang="en-US" sz="2000" dirty="0"/>
              <a:t>箇所）</a:t>
            </a:r>
            <a:endParaRPr lang="en-US" altLang="ja-JP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50812" y="2639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＜厚生労働省調査＞</a:t>
            </a:r>
            <a:endParaRPr kumimoji="1"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46912" y="6599824"/>
            <a:ext cx="2133600" cy="365125"/>
          </a:xfrm>
        </p:spPr>
        <p:txBody>
          <a:bodyPr/>
          <a:lstStyle/>
          <a:p>
            <a:pPr>
              <a:defRPr/>
            </a:pPr>
            <a:fld id="{A4073C42-6A3B-4481-9A5D-F17DC83FF158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3416079D-01BD-4F02-9728-56DAA1E77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931770"/>
              </p:ext>
            </p:extLst>
          </p:nvPr>
        </p:nvGraphicFramePr>
        <p:xfrm>
          <a:off x="222570" y="2310778"/>
          <a:ext cx="4205413" cy="435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AA1A6AA2-78A2-48BD-98CF-A7C426E54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25348"/>
              </p:ext>
            </p:extLst>
          </p:nvPr>
        </p:nvGraphicFramePr>
        <p:xfrm>
          <a:off x="4716019" y="2310778"/>
          <a:ext cx="4205413" cy="435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13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498105"/>
              </p:ext>
            </p:extLst>
          </p:nvPr>
        </p:nvGraphicFramePr>
        <p:xfrm>
          <a:off x="73944" y="2420888"/>
          <a:ext cx="3979968" cy="424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68785"/>
              </p:ext>
            </p:extLst>
          </p:nvPr>
        </p:nvGraphicFramePr>
        <p:xfrm>
          <a:off x="4095856" y="2420888"/>
          <a:ext cx="4940640" cy="424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タイトル 3"/>
          <p:cNvSpPr txBox="1">
            <a:spLocks/>
          </p:cNvSpPr>
          <p:nvPr/>
        </p:nvSpPr>
        <p:spPr>
          <a:xfrm>
            <a:off x="457200" y="274638"/>
            <a:ext cx="8218488" cy="561975"/>
          </a:xfrm>
          <a:prstGeom prst="roundRect">
            <a:avLst/>
          </a:prstGeom>
          <a:gradFill flip="none" rotWithShape="1">
            <a:gsLst>
              <a:gs pos="66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/>
              <a:t>Ⅱ</a:t>
            </a:r>
            <a:r>
              <a:rPr lang="ja-JP" altLang="en-US" sz="2400" b="1" dirty="0"/>
              <a:t>　基幹相談支援センター</a:t>
            </a:r>
          </a:p>
        </p:txBody>
      </p:sp>
      <p:sp>
        <p:nvSpPr>
          <p:cNvPr id="6147" name="テキスト ボックス 1"/>
          <p:cNvSpPr txBox="1">
            <a:spLocks noChangeArrowheads="1"/>
          </p:cNvSpPr>
          <p:nvPr/>
        </p:nvSpPr>
        <p:spPr bwMode="auto">
          <a:xfrm>
            <a:off x="210344" y="754479"/>
            <a:ext cx="871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ja-JP" sz="1800" dirty="0"/>
          </a:p>
          <a:p>
            <a:pPr eaLnBrk="1" hangingPunct="1">
              <a:spcBef>
                <a:spcPct val="0"/>
              </a:spcBef>
            </a:pPr>
            <a:r>
              <a:rPr lang="ja-JP" altLang="en-US" sz="1800" dirty="0"/>
              <a:t>基幹相談支援センターの業務に従事する者は、主任相談支援専門員</a:t>
            </a:r>
            <a:r>
              <a:rPr lang="en-US" altLang="ja-JP" sz="1800" dirty="0"/>
              <a:t>22</a:t>
            </a:r>
            <a:r>
              <a:rPr lang="ja-JP" altLang="en-US" sz="1800" dirty="0"/>
              <a:t>％（</a:t>
            </a:r>
            <a:r>
              <a:rPr lang="en-US" altLang="ja-JP" sz="1800" dirty="0"/>
              <a:t>83</a:t>
            </a:r>
            <a:r>
              <a:rPr lang="ja-JP" altLang="en-US" sz="1800" dirty="0"/>
              <a:t>人）、相談支援専門員</a:t>
            </a:r>
            <a:r>
              <a:rPr lang="en-US" altLang="ja-JP" sz="1800" dirty="0"/>
              <a:t>57</a:t>
            </a:r>
            <a:r>
              <a:rPr lang="ja-JP" altLang="en-US" sz="1800" dirty="0"/>
              <a:t>％（</a:t>
            </a:r>
            <a:r>
              <a:rPr lang="en-US" altLang="ja-JP" sz="1800" dirty="0"/>
              <a:t>217</a:t>
            </a:r>
            <a:r>
              <a:rPr lang="ja-JP" altLang="en-US" sz="1800" dirty="0"/>
              <a:t>人）、相談支援専門員以外の者</a:t>
            </a:r>
            <a:r>
              <a:rPr lang="en-US" altLang="ja-JP" sz="1800" dirty="0"/>
              <a:t>21</a:t>
            </a:r>
            <a:r>
              <a:rPr lang="ja-JP" altLang="en-US" sz="1800" dirty="0"/>
              <a:t>％（</a:t>
            </a:r>
            <a:r>
              <a:rPr lang="en-US" altLang="ja-JP" sz="1800" dirty="0"/>
              <a:t>82</a:t>
            </a:r>
            <a:r>
              <a:rPr lang="ja-JP" altLang="en-US" sz="1800" dirty="0"/>
              <a:t>人）。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</a:pPr>
            <a:r>
              <a:rPr lang="ja-JP" altLang="en-US" sz="1800" dirty="0"/>
              <a:t>業務に従事する者のうち、専門的職員の人数は社会福祉士が</a:t>
            </a:r>
            <a:r>
              <a:rPr lang="en-US" altLang="ja-JP" sz="1800" dirty="0"/>
              <a:t>198</a:t>
            </a:r>
            <a:r>
              <a:rPr lang="ja-JP" altLang="en-US" sz="1800" dirty="0"/>
              <a:t>人、精神保健福祉士が</a:t>
            </a:r>
            <a:r>
              <a:rPr lang="en-US" altLang="ja-JP" sz="1800" dirty="0"/>
              <a:t>109</a:t>
            </a:r>
            <a:r>
              <a:rPr lang="ja-JP" altLang="en-US" sz="1800" dirty="0"/>
              <a:t>人、介護福祉士が</a:t>
            </a:r>
            <a:r>
              <a:rPr lang="en-US" altLang="ja-JP" sz="1800" dirty="0"/>
              <a:t>109</a:t>
            </a:r>
            <a:r>
              <a:rPr lang="ja-JP" altLang="en-US" sz="1800" dirty="0"/>
              <a:t>人など。</a:t>
            </a:r>
            <a:r>
              <a:rPr lang="en-US" altLang="ja-JP" sz="1200" dirty="0"/>
              <a:t>※1</a:t>
            </a:r>
            <a:r>
              <a:rPr lang="ja-JP" altLang="en-US" sz="1200" dirty="0"/>
              <a:t>人の者が複数の資格を有する場合は、複数計上。</a:t>
            </a:r>
            <a:endParaRPr lang="en-US" altLang="ja-JP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50812" y="2639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＜厚生労働省調査＞</a:t>
            </a:r>
            <a:endParaRPr kumimoji="1" lang="ja-JP" altLang="en-US" sz="1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pPr>
              <a:defRPr/>
            </a:pPr>
            <a:fld id="{A4073C42-6A3B-4481-9A5D-F17DC83FF158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A90CE34F-402C-4237-88C3-3EFE1CA20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055733"/>
              </p:ext>
            </p:extLst>
          </p:nvPr>
        </p:nvGraphicFramePr>
        <p:xfrm>
          <a:off x="-180528" y="2621119"/>
          <a:ext cx="4572000" cy="416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9E09FF23-087D-43CB-AE9F-6FF935186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648102"/>
              </p:ext>
            </p:extLst>
          </p:nvPr>
        </p:nvGraphicFramePr>
        <p:xfrm>
          <a:off x="4139951" y="2573981"/>
          <a:ext cx="478259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190297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14262</TotalTime>
  <Words>483</Words>
  <PresentationFormat>画面に合わせる (4:3)</PresentationFormat>
  <Paragraphs>56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1_Office ​​テーマ</vt:lpstr>
      <vt:lpstr>PowerPoint プレゼンテーション</vt:lpstr>
      <vt:lpstr>PowerPoint プレゼンテーション</vt:lpstr>
      <vt:lpstr>Ⅰ　障がい者相談支援事業</vt:lpstr>
      <vt:lpstr>Ⅰ　障がい者相談支援事業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2026-04-08T02:41:09Z</cp:lastPrinted>
  <dcterms:created xsi:type="dcterms:W3CDTF">2012-11-30T09:21:49Z</dcterms:created>
  <dcterms:modified xsi:type="dcterms:W3CDTF">2026-04-21T08:02:51Z</dcterms:modified>
</cp:coreProperties>
</file>