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9"/>
  </p:notesMasterIdLst>
  <p:handoutMasterIdLst>
    <p:handoutMasterId r:id="rId10"/>
  </p:handoutMasterIdLst>
  <p:sldIdLst>
    <p:sldId id="364" r:id="rId2"/>
    <p:sldId id="366" r:id="rId3"/>
    <p:sldId id="367" r:id="rId4"/>
    <p:sldId id="368" r:id="rId5"/>
    <p:sldId id="365" r:id="rId6"/>
    <p:sldId id="318" r:id="rId7"/>
    <p:sldId id="370" r:id="rId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Calibri" pitchFamily="34" charset="0"/>
        <a:ea typeface="ＭＳ Ｐゴシック" charset="-128"/>
        <a:cs typeface="+mn-cs"/>
      </a:defRPr>
    </a:lvl1pPr>
    <a:lvl2pPr marL="457200" algn="l" rtl="0" fontAlgn="base">
      <a:spcBef>
        <a:spcPct val="0"/>
      </a:spcBef>
      <a:spcAft>
        <a:spcPct val="0"/>
      </a:spcAft>
      <a:defRPr kumimoji="1" kern="1200">
        <a:solidFill>
          <a:schemeClr val="tx1"/>
        </a:solidFill>
        <a:latin typeface="Calibri" pitchFamily="34" charset="0"/>
        <a:ea typeface="ＭＳ Ｐゴシック" charset="-128"/>
        <a:cs typeface="+mn-cs"/>
      </a:defRPr>
    </a:lvl2pPr>
    <a:lvl3pPr marL="914400" algn="l" rtl="0" fontAlgn="base">
      <a:spcBef>
        <a:spcPct val="0"/>
      </a:spcBef>
      <a:spcAft>
        <a:spcPct val="0"/>
      </a:spcAft>
      <a:defRPr kumimoji="1" kern="1200">
        <a:solidFill>
          <a:schemeClr val="tx1"/>
        </a:solidFill>
        <a:latin typeface="Calibri" pitchFamily="34" charset="0"/>
        <a:ea typeface="ＭＳ Ｐゴシック" charset="-128"/>
        <a:cs typeface="+mn-cs"/>
      </a:defRPr>
    </a:lvl3pPr>
    <a:lvl4pPr marL="1371600" algn="l" rtl="0" fontAlgn="base">
      <a:spcBef>
        <a:spcPct val="0"/>
      </a:spcBef>
      <a:spcAft>
        <a:spcPct val="0"/>
      </a:spcAft>
      <a:defRPr kumimoji="1" kern="1200">
        <a:solidFill>
          <a:schemeClr val="tx1"/>
        </a:solidFill>
        <a:latin typeface="Calibri" pitchFamily="34" charset="0"/>
        <a:ea typeface="ＭＳ Ｐゴシック" charset="-128"/>
        <a:cs typeface="+mn-cs"/>
      </a:defRPr>
    </a:lvl4pPr>
    <a:lvl5pPr marL="1828800" algn="l" rtl="0" fontAlgn="base">
      <a:spcBef>
        <a:spcPct val="0"/>
      </a:spcBef>
      <a:spcAft>
        <a:spcPct val="0"/>
      </a:spcAft>
      <a:defRPr kumimoji="1" kern="1200">
        <a:solidFill>
          <a:schemeClr val="tx1"/>
        </a:solidFill>
        <a:latin typeface="Calibri" pitchFamily="34" charset="0"/>
        <a:ea typeface="ＭＳ Ｐゴシック" charset="-128"/>
        <a:cs typeface="+mn-cs"/>
      </a:defRPr>
    </a:lvl5pPr>
    <a:lvl6pPr marL="2286000" algn="l" defTabSz="914400" rtl="0" eaLnBrk="1" latinLnBrk="0" hangingPunct="1">
      <a:defRPr kumimoji="1" kern="1200">
        <a:solidFill>
          <a:schemeClr val="tx1"/>
        </a:solidFill>
        <a:latin typeface="Calibri" pitchFamily="34" charset="0"/>
        <a:ea typeface="ＭＳ Ｐゴシック" charset="-128"/>
        <a:cs typeface="+mn-cs"/>
      </a:defRPr>
    </a:lvl6pPr>
    <a:lvl7pPr marL="2743200" algn="l" defTabSz="914400" rtl="0" eaLnBrk="1" latinLnBrk="0" hangingPunct="1">
      <a:defRPr kumimoji="1" kern="1200">
        <a:solidFill>
          <a:schemeClr val="tx1"/>
        </a:solidFill>
        <a:latin typeface="Calibri" pitchFamily="34" charset="0"/>
        <a:ea typeface="ＭＳ Ｐゴシック" charset="-128"/>
        <a:cs typeface="+mn-cs"/>
      </a:defRPr>
    </a:lvl7pPr>
    <a:lvl8pPr marL="3200400" algn="l" defTabSz="914400" rtl="0" eaLnBrk="1" latinLnBrk="0" hangingPunct="1">
      <a:defRPr kumimoji="1" kern="1200">
        <a:solidFill>
          <a:schemeClr val="tx1"/>
        </a:solidFill>
        <a:latin typeface="Calibri" pitchFamily="34" charset="0"/>
        <a:ea typeface="ＭＳ Ｐゴシック" charset="-128"/>
        <a:cs typeface="+mn-cs"/>
      </a:defRPr>
    </a:lvl8pPr>
    <a:lvl9pPr marL="3657600" algn="l" defTabSz="914400" rtl="0" eaLnBrk="1" latinLnBrk="0" hangingPunct="1">
      <a:defRPr kumimoji="1"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裏門　幸起子" initials="裏門　幸起子" lastIdx="15" clrIdx="0">
    <p:extLst>
      <p:ext uri="{19B8F6BF-5375-455C-9EA6-DF929625EA0E}">
        <p15:presenceInfo xmlns:p15="http://schemas.microsoft.com/office/powerpoint/2012/main" userId="S-1-5-21-161959346-1900351369-444732941-75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EDAE7"/>
    <a:srgbClr val="7BE998"/>
    <a:srgbClr val="99FF99"/>
    <a:srgbClr val="FF9966"/>
    <a:srgbClr val="FF9999"/>
    <a:srgbClr val="CCFFCC"/>
    <a:srgbClr val="FF7C80"/>
    <a:srgbClr val="FECADD"/>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44" autoAdjust="0"/>
    <p:restoredTop sz="92639" autoAdjust="0"/>
  </p:normalViewPr>
  <p:slideViewPr>
    <p:cSldViewPr>
      <p:cViewPr varScale="1">
        <p:scale>
          <a:sx n="65" d="100"/>
          <a:sy n="65" d="100"/>
        </p:scale>
        <p:origin x="1650" y="78"/>
      </p:cViewPr>
      <p:guideLst>
        <p:guide orient="horz" pos="2160"/>
        <p:guide pos="2880"/>
      </p:guideLst>
    </p:cSldViewPr>
  </p:slideViewPr>
  <p:outlineViewPr>
    <p:cViewPr>
      <p:scale>
        <a:sx n="33" d="100"/>
        <a:sy n="33" d="100"/>
      </p:scale>
      <p:origin x="0" y="-390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ja-JP" altLang="en-US" sz="1800" dirty="0"/>
              <a:t>委託相談</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spPr>
            <a:solidFill>
              <a:schemeClr val="accent4">
                <a:lumMod val="20000"/>
                <a:lumOff val="80000"/>
              </a:schemeClr>
            </a:solidFill>
            <a:ln w="76200">
              <a:noFill/>
            </a:ln>
          </c:spPr>
          <c:dPt>
            <c:idx val="0"/>
            <c:bubble3D val="0"/>
            <c:spPr>
              <a:solidFill>
                <a:schemeClr val="accent4">
                  <a:lumMod val="20000"/>
                  <a:lumOff val="80000"/>
                </a:schemeClr>
              </a:solidFill>
              <a:ln w="76200">
                <a:noFill/>
              </a:ln>
              <a:effectLst/>
            </c:spPr>
            <c:extLst>
              <c:ext xmlns:c16="http://schemas.microsoft.com/office/drawing/2014/chart" uri="{C3380CC4-5D6E-409C-BE32-E72D297353CC}">
                <c16:uniqueId val="{00000001-F968-4ACD-8562-EB6A46258984}"/>
              </c:ext>
            </c:extLst>
          </c:dPt>
          <c:dPt>
            <c:idx val="1"/>
            <c:bubble3D val="0"/>
            <c:spPr>
              <a:solidFill>
                <a:schemeClr val="tx2">
                  <a:lumMod val="40000"/>
                  <a:lumOff val="60000"/>
                </a:schemeClr>
              </a:solidFill>
              <a:ln w="76200">
                <a:noFill/>
              </a:ln>
              <a:effectLst/>
            </c:spPr>
            <c:extLst>
              <c:ext xmlns:c16="http://schemas.microsoft.com/office/drawing/2014/chart" uri="{C3380CC4-5D6E-409C-BE32-E72D297353CC}">
                <c16:uniqueId val="{00000003-F968-4ACD-8562-EB6A46258984}"/>
              </c:ext>
            </c:extLst>
          </c:dPt>
          <c:dPt>
            <c:idx val="2"/>
            <c:bubble3D val="0"/>
            <c:spPr>
              <a:solidFill>
                <a:schemeClr val="accent4">
                  <a:lumMod val="20000"/>
                  <a:lumOff val="80000"/>
                </a:schemeClr>
              </a:solidFill>
              <a:ln w="76200">
                <a:solidFill>
                  <a:schemeClr val="bg1"/>
                </a:solidFill>
              </a:ln>
              <a:effectLst/>
            </c:spPr>
            <c:extLst>
              <c:ext xmlns:c16="http://schemas.microsoft.com/office/drawing/2014/chart" uri="{C3380CC4-5D6E-409C-BE32-E72D297353CC}">
                <c16:uniqueId val="{00000005-F968-4ACD-8562-EB6A46258984}"/>
              </c:ext>
            </c:extLst>
          </c:dPt>
          <c:dLbls>
            <c:dLbl>
              <c:idx val="1"/>
              <c:tx>
                <c:rich>
                  <a:bodyPr/>
                  <a:lstStyle/>
                  <a:p>
                    <a:r>
                      <a:rPr lang="ja-JP" altLang="en-US" baseline="0" dirty="0"/>
                      <a:t>あり</a:t>
                    </a:r>
                  </a:p>
                  <a:p>
                    <a:fld id="{FF783FC2-0A79-4B19-B96D-C35AAB095A54}" type="VALUE">
                      <a:rPr lang="en-US" altLang="ja-JP" baseline="0" smtClean="0"/>
                      <a:pPr/>
                      <a:t>[値]</a:t>
                    </a:fld>
                    <a:endParaRPr lang="ja-JP" altLang="en-US"/>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968-4ACD-8562-EB6A46258984}"/>
                </c:ext>
              </c:extLst>
            </c:dLbl>
            <c:dLbl>
              <c:idx val="2"/>
              <c:tx>
                <c:rich>
                  <a:bodyPr/>
                  <a:lstStyle/>
                  <a:p>
                    <a:r>
                      <a:rPr lang="ja-JP" altLang="en-US" baseline="0" dirty="0"/>
                      <a:t>なし</a:t>
                    </a:r>
                  </a:p>
                  <a:p>
                    <a:fld id="{8440D919-5633-4B2D-B373-B3600CD1B2A4}" type="VALUE">
                      <a:rPr lang="en-US" altLang="ja-JP" baseline="0" smtClean="0"/>
                      <a:pPr/>
                      <a:t>[値]</a:t>
                    </a:fld>
                    <a:endParaRPr lang="ja-JP" altLang="en-US"/>
                  </a:p>
                </c:rich>
              </c:tx>
              <c:dLblPos val="bestFit"/>
              <c:showLegendKey val="0"/>
              <c:showVal val="1"/>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968-4ACD-8562-EB6A46258984}"/>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まとめ!$I$28:$I$30</c:f>
              <c:strCache>
                <c:ptCount val="3"/>
                <c:pt idx="0">
                  <c:v>主任相談支援専門員の配置</c:v>
                </c:pt>
                <c:pt idx="1">
                  <c:v>有</c:v>
                </c:pt>
                <c:pt idx="2">
                  <c:v>無</c:v>
                </c:pt>
              </c:strCache>
            </c:strRef>
          </c:cat>
          <c:val>
            <c:numRef>
              <c:f>まとめ!$J$28:$J$30</c:f>
              <c:numCache>
                <c:formatCode>General</c:formatCode>
                <c:ptCount val="3"/>
                <c:pt idx="1">
                  <c:v>18</c:v>
                </c:pt>
                <c:pt idx="2">
                  <c:v>4</c:v>
                </c:pt>
              </c:numCache>
            </c:numRef>
          </c:val>
          <c:extLst>
            <c:ext xmlns:c16="http://schemas.microsoft.com/office/drawing/2014/chart" uri="{C3380CC4-5D6E-409C-BE32-E72D297353CC}">
              <c16:uniqueId val="{00000006-F968-4ACD-8562-EB6A46258984}"/>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ja-JP" altLang="en-US" sz="1800" dirty="0"/>
              <a:t>基幹相談支援センター</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spPr>
            <a:solidFill>
              <a:schemeClr val="accent6">
                <a:lumMod val="60000"/>
                <a:lumOff val="40000"/>
              </a:schemeClr>
            </a:solidFill>
            <a:ln w="76200"/>
          </c:spPr>
          <c:dPt>
            <c:idx val="0"/>
            <c:bubble3D val="0"/>
            <c:spPr>
              <a:solidFill>
                <a:schemeClr val="accent6">
                  <a:lumMod val="60000"/>
                  <a:lumOff val="40000"/>
                </a:schemeClr>
              </a:solidFill>
              <a:ln w="76200">
                <a:solidFill>
                  <a:schemeClr val="lt1"/>
                </a:solidFill>
              </a:ln>
              <a:effectLst/>
            </c:spPr>
            <c:extLst>
              <c:ext xmlns:c16="http://schemas.microsoft.com/office/drawing/2014/chart" uri="{C3380CC4-5D6E-409C-BE32-E72D297353CC}">
                <c16:uniqueId val="{00000001-BDF9-4DF5-9D63-85F64FC81C80}"/>
              </c:ext>
            </c:extLst>
          </c:dPt>
          <c:dPt>
            <c:idx val="1"/>
            <c:bubble3D val="0"/>
            <c:spPr>
              <a:solidFill>
                <a:schemeClr val="accent6">
                  <a:lumMod val="60000"/>
                  <a:lumOff val="40000"/>
                </a:schemeClr>
              </a:solidFill>
              <a:ln w="76200">
                <a:solidFill>
                  <a:schemeClr val="lt1"/>
                </a:solidFill>
              </a:ln>
              <a:effectLst/>
            </c:spPr>
            <c:extLst>
              <c:ext xmlns:c16="http://schemas.microsoft.com/office/drawing/2014/chart" uri="{C3380CC4-5D6E-409C-BE32-E72D297353CC}">
                <c16:uniqueId val="{00000003-BDF9-4DF5-9D63-85F64FC81C80}"/>
              </c:ext>
            </c:extLst>
          </c:dPt>
          <c:dPt>
            <c:idx val="2"/>
            <c:bubble3D val="0"/>
            <c:spPr>
              <a:solidFill>
                <a:schemeClr val="accent3">
                  <a:lumMod val="40000"/>
                  <a:lumOff val="60000"/>
                </a:schemeClr>
              </a:solidFill>
              <a:ln w="76200">
                <a:solidFill>
                  <a:schemeClr val="lt1"/>
                </a:solidFill>
              </a:ln>
              <a:effectLst/>
            </c:spPr>
            <c:extLst>
              <c:ext xmlns:c16="http://schemas.microsoft.com/office/drawing/2014/chart" uri="{C3380CC4-5D6E-409C-BE32-E72D297353CC}">
                <c16:uniqueId val="{00000005-BDF9-4DF5-9D63-85F64FC81C80}"/>
              </c:ext>
            </c:extLst>
          </c:dPt>
          <c:dLbls>
            <c:dLbl>
              <c:idx val="1"/>
              <c:tx>
                <c:rich>
                  <a:bodyPr/>
                  <a:lstStyle/>
                  <a:p>
                    <a:r>
                      <a:rPr lang="ja-JP" altLang="en-US" baseline="0" dirty="0"/>
                      <a:t>あり</a:t>
                    </a:r>
                  </a:p>
                  <a:p>
                    <a:fld id="{40677A90-83E7-42AF-811D-558A9948241C}" type="VALUE">
                      <a:rPr lang="en-US" altLang="ja-JP" baseline="0" smtClean="0"/>
                      <a:pPr/>
                      <a:t>[値]</a:t>
                    </a:fld>
                    <a:endParaRPr lang="ja-JP" altLang="en-US"/>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DF9-4DF5-9D63-85F64FC81C80}"/>
                </c:ext>
              </c:extLst>
            </c:dLbl>
            <c:dLbl>
              <c:idx val="2"/>
              <c:tx>
                <c:rich>
                  <a:bodyPr/>
                  <a:lstStyle/>
                  <a:p>
                    <a:r>
                      <a:rPr lang="ja-JP" altLang="en-US" baseline="0" dirty="0"/>
                      <a:t>なし</a:t>
                    </a:r>
                  </a:p>
                  <a:p>
                    <a:r>
                      <a:rPr lang="ja-JP" altLang="en-US" baseline="0" dirty="0"/>
                      <a:t> </a:t>
                    </a:r>
                    <a:fld id="{5E7531F2-7972-4201-8B48-FC421FC2C751}" type="VALUE">
                      <a:rPr lang="en-US" altLang="ja-JP" baseline="0"/>
                      <a:pPr/>
                      <a:t>[値]</a:t>
                    </a:fld>
                    <a:endParaRPr lang="ja-JP" altLang="en-US" baseline="0" dirty="0"/>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BDF9-4DF5-9D63-85F64FC81C80}"/>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まとめ!$I$32:$I$34</c:f>
              <c:strCache>
                <c:ptCount val="3"/>
                <c:pt idx="0">
                  <c:v>基幹相談支援センターへの配置</c:v>
                </c:pt>
                <c:pt idx="1">
                  <c:v>有</c:v>
                </c:pt>
                <c:pt idx="2">
                  <c:v>無</c:v>
                </c:pt>
              </c:strCache>
            </c:strRef>
          </c:cat>
          <c:val>
            <c:numRef>
              <c:f>まとめ!$J$32:$J$34</c:f>
              <c:numCache>
                <c:formatCode>General</c:formatCode>
                <c:ptCount val="3"/>
                <c:pt idx="1">
                  <c:v>16</c:v>
                </c:pt>
                <c:pt idx="2">
                  <c:v>6</c:v>
                </c:pt>
              </c:numCache>
            </c:numRef>
          </c:val>
          <c:extLst>
            <c:ext xmlns:c16="http://schemas.microsoft.com/office/drawing/2014/chart" uri="{C3380CC4-5D6E-409C-BE32-E72D297353CC}">
              <c16:uniqueId val="{00000006-BDF9-4DF5-9D63-85F64FC81C8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ja-JP" altLang="en-US" sz="1600" dirty="0"/>
              <a:t>人材育成に向けた取組みの有無</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pieChart>
        <c:varyColors val="1"/>
        <c:ser>
          <c:idx val="0"/>
          <c:order val="0"/>
          <c:spPr>
            <a:ln w="76200"/>
          </c:spPr>
          <c:dPt>
            <c:idx val="0"/>
            <c:bubble3D val="0"/>
            <c:spPr>
              <a:solidFill>
                <a:schemeClr val="accent1">
                  <a:lumMod val="40000"/>
                  <a:lumOff val="60000"/>
                </a:schemeClr>
              </a:solidFill>
              <a:ln w="76200">
                <a:solidFill>
                  <a:schemeClr val="lt1"/>
                </a:solidFill>
              </a:ln>
              <a:effectLst/>
            </c:spPr>
            <c:extLst>
              <c:ext xmlns:c16="http://schemas.microsoft.com/office/drawing/2014/chart" uri="{C3380CC4-5D6E-409C-BE32-E72D297353CC}">
                <c16:uniqueId val="{00000001-D7AD-4329-A385-DB111F3704AE}"/>
              </c:ext>
            </c:extLst>
          </c:dPt>
          <c:dPt>
            <c:idx val="1"/>
            <c:bubble3D val="0"/>
            <c:spPr>
              <a:solidFill>
                <a:schemeClr val="accent2">
                  <a:lumMod val="60000"/>
                  <a:lumOff val="40000"/>
                </a:schemeClr>
              </a:solidFill>
              <a:ln w="76200">
                <a:solidFill>
                  <a:schemeClr val="lt1"/>
                </a:solidFill>
              </a:ln>
              <a:effectLst/>
            </c:spPr>
            <c:extLst>
              <c:ext xmlns:c16="http://schemas.microsoft.com/office/drawing/2014/chart" uri="{C3380CC4-5D6E-409C-BE32-E72D297353CC}">
                <c16:uniqueId val="{00000003-D7AD-4329-A385-DB111F3704AE}"/>
              </c:ext>
            </c:extLst>
          </c:dPt>
          <c:dLbls>
            <c:dLbl>
              <c:idx val="0"/>
              <c:tx>
                <c:rich>
                  <a:bodyPr/>
                  <a:lstStyle/>
                  <a:p>
                    <a:r>
                      <a:rPr lang="ja-JP" altLang="en-US" baseline="0" dirty="0"/>
                      <a:t>あり</a:t>
                    </a:r>
                  </a:p>
                  <a:p>
                    <a:fld id="{D64EE6F8-1326-46AF-A0F8-D3C8462DFBAF}" type="VALUE">
                      <a:rPr lang="en-US" altLang="ja-JP" baseline="0" smtClean="0"/>
                      <a:pPr/>
                      <a:t>[値]</a:t>
                    </a:fld>
                    <a:endParaRPr lang="ja-JP" altLang="en-US"/>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7AD-4329-A385-DB111F3704AE}"/>
                </c:ext>
              </c:extLst>
            </c:dLbl>
            <c:dLbl>
              <c:idx val="1"/>
              <c:tx>
                <c:rich>
                  <a:bodyPr/>
                  <a:lstStyle/>
                  <a:p>
                    <a:r>
                      <a:rPr lang="ja-JP" altLang="en-US" baseline="0" dirty="0"/>
                      <a:t>なし</a:t>
                    </a:r>
                  </a:p>
                  <a:p>
                    <a:fld id="{7D27ECC2-8025-4E12-88E8-90FA64C28883}" type="VALUE">
                      <a:rPr lang="en-US" altLang="ja-JP" baseline="0" smtClean="0"/>
                      <a:pPr/>
                      <a:t>[値]</a:t>
                    </a:fld>
                    <a:endParaRPr lang="ja-JP" altLang="en-US"/>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7AD-4329-A385-DB111F3704AE}"/>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まとめ!$O$28:$O$29</c:f>
              <c:strCache>
                <c:ptCount val="2"/>
                <c:pt idx="0">
                  <c:v>有</c:v>
                </c:pt>
                <c:pt idx="1">
                  <c:v>無</c:v>
                </c:pt>
              </c:strCache>
            </c:strRef>
          </c:cat>
          <c:val>
            <c:numRef>
              <c:f>まとめ!$P$28:$P$29</c:f>
              <c:numCache>
                <c:formatCode>General</c:formatCode>
                <c:ptCount val="2"/>
                <c:pt idx="0">
                  <c:v>19</c:v>
                </c:pt>
                <c:pt idx="1">
                  <c:v>3</c:v>
                </c:pt>
              </c:numCache>
            </c:numRef>
          </c:val>
          <c:extLst>
            <c:ext xmlns:c16="http://schemas.microsoft.com/office/drawing/2014/chart" uri="{C3380CC4-5D6E-409C-BE32-E72D297353CC}">
              <c16:uniqueId val="{00000004-D7AD-4329-A385-DB111F3704AE}"/>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ja-JP" altLang="en-US" sz="1600" dirty="0"/>
              <a:t>主任相談支援専門員が集まる場の有無</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1906649168853892"/>
          <c:y val="0.19134502997146219"/>
          <c:w val="0.62853368328958881"/>
          <c:h val="0.74906655239036612"/>
        </c:manualLayout>
      </c:layout>
      <c:pieChart>
        <c:varyColors val="1"/>
        <c:ser>
          <c:idx val="0"/>
          <c:order val="0"/>
          <c:dPt>
            <c:idx val="0"/>
            <c:bubble3D val="0"/>
            <c:spPr>
              <a:solidFill>
                <a:srgbClr val="CCFFCC"/>
              </a:solidFill>
              <a:ln w="19050">
                <a:solidFill>
                  <a:schemeClr val="lt1"/>
                </a:solidFill>
              </a:ln>
              <a:effectLst/>
            </c:spPr>
            <c:extLst>
              <c:ext xmlns:c16="http://schemas.microsoft.com/office/drawing/2014/chart" uri="{C3380CC4-5D6E-409C-BE32-E72D297353CC}">
                <c16:uniqueId val="{00000001-B261-48D9-BF0E-CB74DBC8468D}"/>
              </c:ext>
            </c:extLst>
          </c:dPt>
          <c:dPt>
            <c:idx val="1"/>
            <c:bubble3D val="0"/>
            <c:spPr>
              <a:solidFill>
                <a:srgbClr val="FF9999"/>
              </a:solidFill>
              <a:ln w="76200">
                <a:solidFill>
                  <a:schemeClr val="lt1"/>
                </a:solidFill>
              </a:ln>
              <a:effectLst/>
            </c:spPr>
            <c:extLst>
              <c:ext xmlns:c16="http://schemas.microsoft.com/office/drawing/2014/chart" uri="{C3380CC4-5D6E-409C-BE32-E72D297353CC}">
                <c16:uniqueId val="{00000003-B261-48D9-BF0E-CB74DBC8468D}"/>
              </c:ext>
            </c:extLst>
          </c:dPt>
          <c:dLbls>
            <c:dLbl>
              <c:idx val="0"/>
              <c:tx>
                <c:rich>
                  <a:bodyPr/>
                  <a:lstStyle/>
                  <a:p>
                    <a:r>
                      <a:rPr lang="ja-JP" altLang="en-US" baseline="0" dirty="0"/>
                      <a:t>あり</a:t>
                    </a:r>
                  </a:p>
                  <a:p>
                    <a:r>
                      <a:rPr lang="ja-JP" altLang="en-US" baseline="0" dirty="0"/>
                      <a:t> </a:t>
                    </a:r>
                    <a:fld id="{1779DC91-7923-48F3-B62C-86C95B042973}" type="VALUE">
                      <a:rPr lang="en-US" altLang="ja-JP" baseline="0"/>
                      <a:pPr/>
                      <a:t>[値]</a:t>
                    </a:fld>
                    <a:endParaRPr lang="ja-JP" altLang="en-US" baseline="0" dirty="0"/>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B261-48D9-BF0E-CB74DBC8468D}"/>
                </c:ext>
              </c:extLst>
            </c:dLbl>
            <c:dLbl>
              <c:idx val="1"/>
              <c:tx>
                <c:rich>
                  <a:bodyPr/>
                  <a:lstStyle/>
                  <a:p>
                    <a:r>
                      <a:rPr lang="ja-JP" altLang="en-US" baseline="0" dirty="0"/>
                      <a:t>なし</a:t>
                    </a:r>
                  </a:p>
                  <a:p>
                    <a:fld id="{DBFDDEA4-EF8E-463B-AF50-705B09EE528C}" type="VALUE">
                      <a:rPr lang="en-US" altLang="ja-JP" baseline="0" smtClean="0"/>
                      <a:pPr/>
                      <a:t>[値]</a:t>
                    </a:fld>
                    <a:endParaRPr lang="ja-JP" altLang="en-US"/>
                  </a:p>
                </c:rich>
              </c:tx>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B261-48D9-BF0E-CB74DBC8468D}"/>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まとめ!$O$32:$O$33</c:f>
              <c:strCache>
                <c:ptCount val="2"/>
                <c:pt idx="0">
                  <c:v>有</c:v>
                </c:pt>
                <c:pt idx="1">
                  <c:v>無</c:v>
                </c:pt>
              </c:strCache>
            </c:strRef>
          </c:cat>
          <c:val>
            <c:numRef>
              <c:f>まとめ!$P$32:$P$33</c:f>
              <c:numCache>
                <c:formatCode>General</c:formatCode>
                <c:ptCount val="2"/>
                <c:pt idx="0">
                  <c:v>13</c:v>
                </c:pt>
                <c:pt idx="1">
                  <c:v>9</c:v>
                </c:pt>
              </c:numCache>
            </c:numRef>
          </c:val>
          <c:extLst>
            <c:ext xmlns:c16="http://schemas.microsoft.com/office/drawing/2014/chart" uri="{C3380CC4-5D6E-409C-BE32-E72D297353CC}">
              <c16:uniqueId val="{00000004-B261-48D9-BF0E-CB74DBC8468D}"/>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ja-JP" altLang="en-US" sz="1800" dirty="0"/>
              <a:t>地域課題の抽出</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2232174103237098"/>
          <c:y val="0.17005219175821062"/>
          <c:w val="0.55535651793525809"/>
          <c:h val="0.78191864146220691"/>
        </c:manualLayout>
      </c:layout>
      <c:pieChart>
        <c:varyColors val="1"/>
        <c:ser>
          <c:idx val="0"/>
          <c:order val="0"/>
          <c:spPr>
            <a:solidFill>
              <a:schemeClr val="accent1">
                <a:lumMod val="60000"/>
                <a:lumOff val="40000"/>
              </a:schemeClr>
            </a:solidFill>
          </c:spPr>
          <c:dPt>
            <c:idx val="0"/>
            <c:bubble3D val="0"/>
            <c:spPr>
              <a:solidFill>
                <a:schemeClr val="accent1">
                  <a:lumMod val="60000"/>
                  <a:lumOff val="40000"/>
                </a:schemeClr>
              </a:solidFill>
              <a:ln w="19050">
                <a:solidFill>
                  <a:schemeClr val="lt1"/>
                </a:solidFill>
              </a:ln>
              <a:effectLst/>
            </c:spPr>
            <c:extLst>
              <c:ext xmlns:c16="http://schemas.microsoft.com/office/drawing/2014/chart" uri="{C3380CC4-5D6E-409C-BE32-E72D297353CC}">
                <c16:uniqueId val="{00000001-BC1B-4819-ADED-F63976EF4284}"/>
              </c:ext>
            </c:extLst>
          </c:dPt>
          <c:dPt>
            <c:idx val="1"/>
            <c:bubble3D val="0"/>
            <c:spPr>
              <a:solidFill>
                <a:schemeClr val="accent2">
                  <a:lumMod val="40000"/>
                  <a:lumOff val="60000"/>
                </a:schemeClr>
              </a:solidFill>
              <a:ln w="76200">
                <a:solidFill>
                  <a:schemeClr val="lt1"/>
                </a:solidFill>
              </a:ln>
              <a:effectLst/>
            </c:spPr>
            <c:extLst>
              <c:ext xmlns:c16="http://schemas.microsoft.com/office/drawing/2014/chart" uri="{C3380CC4-5D6E-409C-BE32-E72D297353CC}">
                <c16:uniqueId val="{00000003-BC1B-4819-ADED-F63976EF4284}"/>
              </c:ext>
            </c:extLst>
          </c:dPt>
          <c:dLbls>
            <c:dLbl>
              <c:idx val="0"/>
              <c:layout>
                <c:manualLayout>
                  <c:x val="-0.1420459317585302"/>
                  <c:y val="-0.17073553794342061"/>
                </c:manualLayout>
              </c:layout>
              <c:tx>
                <c:rich>
                  <a:bodyPr/>
                  <a:lstStyle/>
                  <a:p>
                    <a:fld id="{5517956B-E625-4CD1-9A1C-54AEF7965539}" type="CATEGORYNAME">
                      <a:rPr lang="ja-JP" altLang="en-US" smtClean="0"/>
                      <a:pPr/>
                      <a:t>[分類名]</a:t>
                    </a:fld>
                    <a:r>
                      <a:rPr lang="ja-JP" altLang="en-US" baseline="0"/>
                      <a:t> </a:t>
                    </a:r>
                    <a:fld id="{DB81A19F-CE4A-4AB0-8C09-D10EF7C136AB}" type="PERCENTAGE">
                      <a:rPr lang="en-US" altLang="ja-JP" baseline="0"/>
                      <a:pPr/>
                      <a:t>[パーセンテージ]</a:t>
                    </a:fld>
                    <a:endParaRPr lang="ja-JP" altLang="en-US" baseline="0"/>
                  </a:p>
                </c:rich>
              </c:tx>
              <c:dLblPos val="bestFit"/>
              <c:showLegendKey val="0"/>
              <c:showVal val="1"/>
              <c:showCatName val="1"/>
              <c:showSerName val="0"/>
              <c:showPercent val="1"/>
              <c:showBubbleSize val="0"/>
              <c:extLst>
                <c:ext xmlns:c15="http://schemas.microsoft.com/office/drawing/2012/chart" uri="{CE6537A1-D6FC-4f65-9D91-7224C49458BB}">
                  <c15:layout>
                    <c:manualLayout>
                      <c:w val="0.31822222222222224"/>
                      <c:h val="0.37035176776946443"/>
                    </c:manualLayout>
                  </c15:layout>
                  <c15:dlblFieldTable/>
                  <c15:showDataLabelsRange val="0"/>
                </c:ext>
                <c:ext xmlns:c16="http://schemas.microsoft.com/office/drawing/2014/chart" uri="{C3380CC4-5D6E-409C-BE32-E72D297353CC}">
                  <c16:uniqueId val="{00000001-BC1B-4819-ADED-F63976EF4284}"/>
                </c:ext>
              </c:extLst>
            </c:dLbl>
            <c:dLbl>
              <c:idx val="1"/>
              <c:layout>
                <c:manualLayout>
                  <c:x val="3.8888998250218722E-2"/>
                  <c:y val="6.5501457230350793E-2"/>
                </c:manualLayout>
              </c:layout>
              <c:tx>
                <c:rich>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fld id="{F6B2D488-FC62-4E42-B171-4B232BACB786}" type="CATEGORYNAME">
                      <a:rPr lang="ja-JP" altLang="en-US" sz="2000" smtClean="0"/>
                      <a:pPr>
                        <a:defRPr sz="2000"/>
                      </a:pPr>
                      <a:t>[分類名]</a:t>
                    </a:fld>
                    <a:r>
                      <a:rPr lang="ja-JP" altLang="en-US" sz="2000" baseline="0"/>
                      <a:t> </a:t>
                    </a:r>
                    <a:fld id="{635156DE-BF86-46EE-8B35-ADCC264B6EE6}" type="PERCENTAGE">
                      <a:rPr lang="en-US" altLang="ja-JP" sz="2000" baseline="0"/>
                      <a:pPr>
                        <a:defRPr sz="2000"/>
                      </a:pPr>
                      <a:t>[パーセンテージ]</a:t>
                    </a:fld>
                    <a:endParaRPr lang="ja-JP" altLang="en-US" sz="2000" baseline="0"/>
                  </a:p>
                </c:rich>
              </c:tx>
              <c:spPr>
                <a:noFill/>
                <a:ln>
                  <a:noFill/>
                </a:ln>
                <a:effectLst/>
              </c:spPr>
              <c:txPr>
                <a:bodyPr rot="0" spcFirstLastPara="1" vertOverflow="ellipsis" vert="horz" wrap="square" lIns="38100" tIns="19050" rIns="38100" bIns="19050" anchor="ctr" anchorCtr="1">
                  <a:no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extLst>
                <c:ext xmlns:c15="http://schemas.microsoft.com/office/drawing/2012/chart" uri="{CE6537A1-D6FC-4f65-9D91-7224C49458BB}">
                  <c15:layout>
                    <c:manualLayout>
                      <c:w val="0.38263888888888886"/>
                      <c:h val="0.35981148391133927"/>
                    </c:manualLayout>
                  </c15:layout>
                  <c15:dlblFieldTable/>
                  <c15:showDataLabelsRange val="0"/>
                </c:ext>
                <c:ext xmlns:c16="http://schemas.microsoft.com/office/drawing/2014/chart" uri="{C3380CC4-5D6E-409C-BE32-E72D297353CC}">
                  <c16:uniqueId val="{00000003-BC1B-4819-ADED-F63976EF4284}"/>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まとめ!$U$28:$U$29</c:f>
              <c:strCache>
                <c:ptCount val="2"/>
                <c:pt idx="0">
                  <c:v>できている</c:v>
                </c:pt>
                <c:pt idx="1">
                  <c:v>できていない</c:v>
                </c:pt>
              </c:strCache>
            </c:strRef>
          </c:cat>
          <c:val>
            <c:numRef>
              <c:f>まとめ!$V$28:$V$29</c:f>
              <c:numCache>
                <c:formatCode>General</c:formatCode>
                <c:ptCount val="2"/>
                <c:pt idx="0">
                  <c:v>14</c:v>
                </c:pt>
                <c:pt idx="1">
                  <c:v>8</c:v>
                </c:pt>
              </c:numCache>
            </c:numRef>
          </c:val>
          <c:extLst>
            <c:ext xmlns:c16="http://schemas.microsoft.com/office/drawing/2014/chart" uri="{C3380CC4-5D6E-409C-BE32-E72D297353CC}">
              <c16:uniqueId val="{00000004-BC1B-4819-ADED-F63976EF428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ja-JP" altLang="en-US" sz="1800" dirty="0"/>
              <a:t>地域課題の認定の場</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25668501338111172"/>
          <c:y val="0.16956321570064561"/>
          <c:w val="0.56132915272565209"/>
          <c:h val="0.76412385229986557"/>
        </c:manualLayout>
      </c:layout>
      <c:pieChart>
        <c:varyColors val="1"/>
        <c:ser>
          <c:idx val="0"/>
          <c:order val="0"/>
          <c:spPr>
            <a:ln w="76200"/>
          </c:spPr>
          <c:dPt>
            <c:idx val="0"/>
            <c:bubble3D val="0"/>
            <c:spPr>
              <a:solidFill>
                <a:schemeClr val="accent1"/>
              </a:solidFill>
              <a:ln w="76200">
                <a:solidFill>
                  <a:schemeClr val="lt1"/>
                </a:solidFill>
              </a:ln>
              <a:effectLst/>
            </c:spPr>
            <c:extLst>
              <c:ext xmlns:c16="http://schemas.microsoft.com/office/drawing/2014/chart" uri="{C3380CC4-5D6E-409C-BE32-E72D297353CC}">
                <c16:uniqueId val="{00000001-1E8C-414D-80A6-1474E5562864}"/>
              </c:ext>
            </c:extLst>
          </c:dPt>
          <c:dPt>
            <c:idx val="1"/>
            <c:bubble3D val="0"/>
            <c:explosion val="4"/>
            <c:spPr>
              <a:solidFill>
                <a:srgbClr val="FF9966"/>
              </a:solidFill>
              <a:ln w="76200">
                <a:solidFill>
                  <a:schemeClr val="lt1"/>
                </a:solidFill>
              </a:ln>
              <a:effectLst/>
            </c:spPr>
            <c:extLst>
              <c:ext xmlns:c16="http://schemas.microsoft.com/office/drawing/2014/chart" uri="{C3380CC4-5D6E-409C-BE32-E72D297353CC}">
                <c16:uniqueId val="{00000003-1E8C-414D-80A6-1474E5562864}"/>
              </c:ext>
            </c:extLst>
          </c:dPt>
          <c:dPt>
            <c:idx val="2"/>
            <c:bubble3D val="0"/>
            <c:spPr>
              <a:solidFill>
                <a:srgbClr val="99FF99"/>
              </a:solidFill>
              <a:ln w="76200">
                <a:solidFill>
                  <a:schemeClr val="lt1"/>
                </a:solidFill>
              </a:ln>
              <a:effectLst/>
            </c:spPr>
            <c:extLst>
              <c:ext xmlns:c16="http://schemas.microsoft.com/office/drawing/2014/chart" uri="{C3380CC4-5D6E-409C-BE32-E72D297353CC}">
                <c16:uniqueId val="{00000005-1E8C-414D-80A6-1474E5562864}"/>
              </c:ext>
            </c:extLst>
          </c:dPt>
          <c:dLbls>
            <c:dLbl>
              <c:idx val="1"/>
              <c:tx>
                <c:rich>
                  <a:bodyPr/>
                  <a:lstStyle/>
                  <a:p>
                    <a:r>
                      <a:rPr lang="ja-JP" altLang="en-US" baseline="0"/>
                      <a:t>あり</a:t>
                    </a:r>
                    <a:r>
                      <a:rPr lang="ja-JP" altLang="en-US" baseline="0" dirty="0"/>
                      <a:t>
</a:t>
                    </a:r>
                    <a:fld id="{3CC368FA-9EC0-4B9D-B56F-7AC279CBD4BD}" type="PERCENTAGE">
                      <a:rPr lang="en-US" altLang="ja-JP" baseline="0"/>
                      <a:pPr/>
                      <a:t>[パーセンテージ]</a:t>
                    </a:fld>
                    <a:endParaRPr lang="ja-JP" altLang="en-US" baseline="0" dirty="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E8C-414D-80A6-1474E5562864}"/>
                </c:ext>
              </c:extLst>
            </c:dLbl>
            <c:dLbl>
              <c:idx val="2"/>
              <c:tx>
                <c:rich>
                  <a:bodyPr/>
                  <a:lstStyle/>
                  <a:p>
                    <a:r>
                      <a:rPr lang="ja-JP" altLang="en-US" baseline="0"/>
                      <a:t>なし
</a:t>
                    </a:r>
                    <a:fld id="{7D22784E-7314-4895-A912-09F7E3EBC23E}" type="PERCENTAGE">
                      <a:rPr lang="en-US" altLang="ja-JP" baseline="0"/>
                      <a:pPr/>
                      <a:t>[パーセンテージ]</a:t>
                    </a:fld>
                    <a:endParaRPr lang="ja-JP" altLang="en-US" baseline="0"/>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E8C-414D-80A6-1474E5562864}"/>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まとめ!$U$39:$U$41</c:f>
              <c:strCache>
                <c:ptCount val="3"/>
                <c:pt idx="0">
                  <c:v>地域課題の認定の場</c:v>
                </c:pt>
                <c:pt idx="1">
                  <c:v>有</c:v>
                </c:pt>
                <c:pt idx="2">
                  <c:v>無</c:v>
                </c:pt>
              </c:strCache>
            </c:strRef>
          </c:cat>
          <c:val>
            <c:numRef>
              <c:f>まとめ!$V$39:$V$41</c:f>
              <c:numCache>
                <c:formatCode>General</c:formatCode>
                <c:ptCount val="3"/>
                <c:pt idx="1">
                  <c:v>15</c:v>
                </c:pt>
                <c:pt idx="2">
                  <c:v>7</c:v>
                </c:pt>
              </c:numCache>
            </c:numRef>
          </c:val>
          <c:extLst>
            <c:ext xmlns:c16="http://schemas.microsoft.com/office/drawing/2014/chart" uri="{C3380CC4-5D6E-409C-BE32-E72D297353CC}">
              <c16:uniqueId val="{00000006-1E8C-414D-80A6-1474E556286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tx1"/>
      </a:solid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4" cy="496888"/>
          </a:xfrm>
          <a:prstGeom prst="rect">
            <a:avLst/>
          </a:prstGeom>
        </p:spPr>
        <p:txBody>
          <a:bodyPr vert="horz" lIns="93209" tIns="46605" rIns="93209" bIns="46605" rtlCol="0"/>
          <a:lstStyle>
            <a:lvl1pPr algn="l">
              <a:defRPr sz="1100"/>
            </a:lvl1pPr>
          </a:lstStyle>
          <a:p>
            <a:pPr>
              <a:defRPr/>
            </a:pPr>
            <a:r>
              <a:rPr lang="zh-TW" altLang="en-US"/>
              <a:t>＜厚生労働省調査＞</a:t>
            </a:r>
            <a:endParaRPr lang="ja-JP" altLang="en-US"/>
          </a:p>
        </p:txBody>
      </p:sp>
      <p:sp>
        <p:nvSpPr>
          <p:cNvPr id="3" name="日付プレースホルダー 2"/>
          <p:cNvSpPr>
            <a:spLocks noGrp="1"/>
          </p:cNvSpPr>
          <p:nvPr>
            <p:ph type="dt" sz="quarter" idx="1"/>
          </p:nvPr>
        </p:nvSpPr>
        <p:spPr>
          <a:xfrm>
            <a:off x="3856039" y="0"/>
            <a:ext cx="2949574" cy="496888"/>
          </a:xfrm>
          <a:prstGeom prst="rect">
            <a:avLst/>
          </a:prstGeom>
        </p:spPr>
        <p:txBody>
          <a:bodyPr vert="horz" lIns="93209" tIns="46605" rIns="93209" bIns="46605" rtlCol="0"/>
          <a:lstStyle>
            <a:lvl1pPr algn="r">
              <a:defRPr sz="1100"/>
            </a:lvl1pPr>
          </a:lstStyle>
          <a:p>
            <a:pPr>
              <a:defRPr/>
            </a:pPr>
            <a:fld id="{5CFBA6DB-87EB-4ED7-94FD-785FD9651780}" type="datetimeFigureOut">
              <a:rPr lang="ja-JP" altLang="en-US"/>
              <a:pPr>
                <a:defRPr/>
              </a:pPr>
              <a:t>2026/4/9</a:t>
            </a:fld>
            <a:endParaRPr lang="ja-JP" altLang="en-US"/>
          </a:p>
        </p:txBody>
      </p:sp>
      <p:sp>
        <p:nvSpPr>
          <p:cNvPr id="4" name="フッター プレースホルダー 3"/>
          <p:cNvSpPr>
            <a:spLocks noGrp="1"/>
          </p:cNvSpPr>
          <p:nvPr>
            <p:ph type="ftr" sz="quarter" idx="2"/>
          </p:nvPr>
        </p:nvSpPr>
        <p:spPr>
          <a:xfrm>
            <a:off x="1" y="9440863"/>
            <a:ext cx="2949574" cy="496887"/>
          </a:xfrm>
          <a:prstGeom prst="rect">
            <a:avLst/>
          </a:prstGeom>
        </p:spPr>
        <p:txBody>
          <a:bodyPr vert="horz" lIns="93209" tIns="46605" rIns="93209" bIns="46605" rtlCol="0" anchor="b"/>
          <a:lstStyle>
            <a:lvl1pPr algn="l">
              <a:defRPr sz="1100"/>
            </a:lvl1pPr>
          </a:lstStyle>
          <a:p>
            <a:pPr>
              <a:defRPr/>
            </a:pPr>
            <a:endParaRPr lang="ja-JP" altLang="en-US"/>
          </a:p>
        </p:txBody>
      </p:sp>
      <p:sp>
        <p:nvSpPr>
          <p:cNvPr id="5" name="スライド番号プレースホルダー 4"/>
          <p:cNvSpPr>
            <a:spLocks noGrp="1"/>
          </p:cNvSpPr>
          <p:nvPr>
            <p:ph type="sldNum" sz="quarter" idx="3"/>
          </p:nvPr>
        </p:nvSpPr>
        <p:spPr>
          <a:xfrm>
            <a:off x="3856039" y="9440863"/>
            <a:ext cx="2949574" cy="496887"/>
          </a:xfrm>
          <a:prstGeom prst="rect">
            <a:avLst/>
          </a:prstGeom>
        </p:spPr>
        <p:txBody>
          <a:bodyPr vert="horz" lIns="93209" tIns="46605" rIns="93209" bIns="46605" rtlCol="0" anchor="b"/>
          <a:lstStyle>
            <a:lvl1pPr algn="r">
              <a:defRPr sz="1100"/>
            </a:lvl1pPr>
          </a:lstStyle>
          <a:p>
            <a:pPr>
              <a:defRPr/>
            </a:pPr>
            <a:fld id="{3D777674-200D-415E-8998-2082836C8C1D}" type="slidenum">
              <a:rPr lang="ja-JP" altLang="en-US"/>
              <a:pPr>
                <a:defRPr/>
              </a:pPr>
              <a:t>‹#›</a:t>
            </a:fld>
            <a:endParaRPr lang="ja-JP" altLang="en-US"/>
          </a:p>
        </p:txBody>
      </p:sp>
    </p:spTree>
    <p:extLst>
      <p:ext uri="{BB962C8B-B14F-4D97-AF65-F5344CB8AC3E}">
        <p14:creationId xmlns:p14="http://schemas.microsoft.com/office/powerpoint/2010/main" val="9172122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4" cy="496888"/>
          </a:xfrm>
          <a:prstGeom prst="rect">
            <a:avLst/>
          </a:prstGeom>
        </p:spPr>
        <p:txBody>
          <a:bodyPr vert="horz" lIns="91418" tIns="45709" rIns="91418" bIns="45709" rtlCol="0"/>
          <a:lstStyle>
            <a:lvl1pPr algn="l">
              <a:defRPr sz="1100"/>
            </a:lvl1pPr>
          </a:lstStyle>
          <a:p>
            <a:r>
              <a:rPr kumimoji="1" lang="zh-TW" altLang="en-US"/>
              <a:t>＜厚生労働省調査＞</a:t>
            </a:r>
            <a:endParaRPr kumimoji="1" lang="ja-JP" altLang="en-US"/>
          </a:p>
        </p:txBody>
      </p:sp>
      <p:sp>
        <p:nvSpPr>
          <p:cNvPr id="3" name="日付プレースホルダー 2"/>
          <p:cNvSpPr>
            <a:spLocks noGrp="1"/>
          </p:cNvSpPr>
          <p:nvPr>
            <p:ph type="dt" idx="1"/>
          </p:nvPr>
        </p:nvSpPr>
        <p:spPr>
          <a:xfrm>
            <a:off x="3856039" y="0"/>
            <a:ext cx="2949574" cy="496888"/>
          </a:xfrm>
          <a:prstGeom prst="rect">
            <a:avLst/>
          </a:prstGeom>
        </p:spPr>
        <p:txBody>
          <a:bodyPr vert="horz" lIns="91418" tIns="45709" rIns="91418" bIns="45709" rtlCol="0"/>
          <a:lstStyle>
            <a:lvl1pPr algn="r">
              <a:defRPr sz="1100"/>
            </a:lvl1pPr>
          </a:lstStyle>
          <a:p>
            <a:fld id="{E5084AAD-7E0B-49D9-9901-50A4900B8497}"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8" tIns="45709" rIns="91418" bIns="45709" rtlCol="0" anchor="ctr"/>
          <a:lstStyle/>
          <a:p>
            <a:endParaRPr lang="ja-JP" altLang="en-US"/>
          </a:p>
        </p:txBody>
      </p:sp>
      <p:sp>
        <p:nvSpPr>
          <p:cNvPr id="5" name="ノート プレースホルダー 4"/>
          <p:cNvSpPr>
            <a:spLocks noGrp="1"/>
          </p:cNvSpPr>
          <p:nvPr>
            <p:ph type="body" sz="quarter" idx="3"/>
          </p:nvPr>
        </p:nvSpPr>
        <p:spPr>
          <a:xfrm>
            <a:off x="681039" y="4721226"/>
            <a:ext cx="5445126" cy="4471989"/>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4" cy="496887"/>
          </a:xfrm>
          <a:prstGeom prst="rect">
            <a:avLst/>
          </a:prstGeom>
        </p:spPr>
        <p:txBody>
          <a:bodyPr vert="horz" lIns="91418" tIns="45709" rIns="91418" bIns="45709"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4" cy="496887"/>
          </a:xfrm>
          <a:prstGeom prst="rect">
            <a:avLst/>
          </a:prstGeom>
        </p:spPr>
        <p:txBody>
          <a:bodyPr vert="horz" lIns="91418" tIns="45709" rIns="91418" bIns="45709" rtlCol="0" anchor="b"/>
          <a:lstStyle>
            <a:lvl1pPr algn="r">
              <a:defRPr sz="1100"/>
            </a:lvl1pPr>
          </a:lstStyle>
          <a:p>
            <a:fld id="{0404C3F1-1DA3-4266-8368-46EC9EF178CA}" type="slidenum">
              <a:rPr kumimoji="1" lang="ja-JP" altLang="en-US" smtClean="0"/>
              <a:t>‹#›</a:t>
            </a:fld>
            <a:endParaRPr kumimoji="1" lang="ja-JP" altLang="en-US"/>
          </a:p>
        </p:txBody>
      </p:sp>
    </p:spTree>
    <p:extLst>
      <p:ext uri="{BB962C8B-B14F-4D97-AF65-F5344CB8AC3E}">
        <p14:creationId xmlns:p14="http://schemas.microsoft.com/office/powerpoint/2010/main" val="10382909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fld id="{77A5434B-A65E-4D84-A2F4-2C04A37D728C}" type="datetime1">
              <a:rPr lang="ja-JP" altLang="en-US" smtClean="0"/>
              <a:t>2026/4/9</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8DC97FBB-E572-4091-9B88-EDE88A0C1CE2}" type="slidenum">
              <a:rPr lang="ja-JP" altLang="en-US" smtClean="0"/>
              <a:pPr>
                <a:defRPr/>
              </a:pPr>
              <a:t>‹#›</a:t>
            </a:fld>
            <a:endParaRPr lang="ja-JP" altLang="en-US"/>
          </a:p>
        </p:txBody>
      </p:sp>
    </p:spTree>
    <p:extLst>
      <p:ext uri="{BB962C8B-B14F-4D97-AF65-F5344CB8AC3E}">
        <p14:creationId xmlns:p14="http://schemas.microsoft.com/office/powerpoint/2010/main" val="209034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C81CC0F9-86F9-4BA6-804D-8236B287DA3A}" type="datetime1">
              <a:rPr lang="ja-JP" altLang="en-US" smtClean="0"/>
              <a:t>2026/4/9</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211215C8-DAD3-439E-9428-30AFAB7D56E7}" type="slidenum">
              <a:rPr lang="ja-JP" altLang="en-US" smtClean="0"/>
              <a:pPr>
                <a:defRPr/>
              </a:pPr>
              <a:t>‹#›</a:t>
            </a:fld>
            <a:endParaRPr lang="ja-JP" altLang="en-US"/>
          </a:p>
        </p:txBody>
      </p:sp>
    </p:spTree>
    <p:extLst>
      <p:ext uri="{BB962C8B-B14F-4D97-AF65-F5344CB8AC3E}">
        <p14:creationId xmlns:p14="http://schemas.microsoft.com/office/powerpoint/2010/main" val="3286658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E49A6DE2-E392-4DE9-9BF5-7205F17F2124}" type="datetime1">
              <a:rPr lang="ja-JP" altLang="en-US" smtClean="0"/>
              <a:t>2026/4/9</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545B9D90-8439-4E1E-89F1-97FDC5DBA99C}" type="slidenum">
              <a:rPr lang="ja-JP" altLang="en-US" smtClean="0"/>
              <a:pPr>
                <a:defRPr/>
              </a:pPr>
              <a:t>‹#›</a:t>
            </a:fld>
            <a:endParaRPr lang="ja-JP" altLang="en-US"/>
          </a:p>
        </p:txBody>
      </p:sp>
    </p:spTree>
    <p:extLst>
      <p:ext uri="{BB962C8B-B14F-4D97-AF65-F5344CB8AC3E}">
        <p14:creationId xmlns:p14="http://schemas.microsoft.com/office/powerpoint/2010/main" val="228485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D3FE1D5D-4296-404C-893B-8A3EEEB91AC7}" type="datetime1">
              <a:rPr lang="ja-JP" altLang="en-US" smtClean="0"/>
              <a:t>2026/4/9</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08C0B7E9-49C2-4EF2-86B7-39D4016E13D8}" type="slidenum">
              <a:rPr lang="ja-JP" altLang="en-US" smtClean="0"/>
              <a:pPr>
                <a:defRPr/>
              </a:pPr>
              <a:t>‹#›</a:t>
            </a:fld>
            <a:endParaRPr lang="ja-JP" altLang="en-US"/>
          </a:p>
        </p:txBody>
      </p:sp>
    </p:spTree>
    <p:extLst>
      <p:ext uri="{BB962C8B-B14F-4D97-AF65-F5344CB8AC3E}">
        <p14:creationId xmlns:p14="http://schemas.microsoft.com/office/powerpoint/2010/main" val="4133345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fld id="{4FDF2888-5A08-4B0B-BE41-994AB632C1BD}" type="datetime1">
              <a:rPr lang="ja-JP" altLang="en-US" smtClean="0"/>
              <a:t>2026/4/9</a:t>
            </a:fld>
            <a:endParaRPr lang="ja-JP" altLang="en-US"/>
          </a:p>
        </p:txBody>
      </p:sp>
      <p:sp>
        <p:nvSpPr>
          <p:cNvPr id="5" name="フッター プレースホルダー 4"/>
          <p:cNvSpPr>
            <a:spLocks noGrp="1"/>
          </p:cNvSpPr>
          <p:nvPr>
            <p:ph type="ftr" sz="quarter" idx="11"/>
          </p:nvPr>
        </p:nvSpPr>
        <p:spPr/>
        <p:txBody>
          <a:bodyPr/>
          <a:lstStyle/>
          <a:p>
            <a:pPr>
              <a:defRPr/>
            </a:pPr>
            <a:endParaRPr lang="ja-JP" altLang="en-US"/>
          </a:p>
        </p:txBody>
      </p:sp>
      <p:sp>
        <p:nvSpPr>
          <p:cNvPr id="6" name="スライド番号プレースホルダー 5"/>
          <p:cNvSpPr>
            <a:spLocks noGrp="1"/>
          </p:cNvSpPr>
          <p:nvPr>
            <p:ph type="sldNum" sz="quarter" idx="12"/>
          </p:nvPr>
        </p:nvSpPr>
        <p:spPr/>
        <p:txBody>
          <a:bodyPr/>
          <a:lstStyle/>
          <a:p>
            <a:pPr>
              <a:defRPr/>
            </a:pPr>
            <a:fld id="{A897CBE9-0BBB-4683-8517-93D2EC3FBE5C}" type="slidenum">
              <a:rPr lang="ja-JP" altLang="en-US" smtClean="0"/>
              <a:pPr>
                <a:defRPr/>
              </a:pPr>
              <a:t>‹#›</a:t>
            </a:fld>
            <a:endParaRPr lang="ja-JP" altLang="en-US"/>
          </a:p>
        </p:txBody>
      </p:sp>
    </p:spTree>
    <p:extLst>
      <p:ext uri="{BB962C8B-B14F-4D97-AF65-F5344CB8AC3E}">
        <p14:creationId xmlns:p14="http://schemas.microsoft.com/office/powerpoint/2010/main" val="2820149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fld id="{A4BC3E7A-4A27-47C7-A961-75C86ED62105}" type="datetime1">
              <a:rPr lang="ja-JP" altLang="en-US" smtClean="0"/>
              <a:t>2026/4/9</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48574D9C-41D5-459D-80F8-12D00FAE3A64}" type="slidenum">
              <a:rPr lang="ja-JP" altLang="en-US" smtClean="0"/>
              <a:pPr>
                <a:defRPr/>
              </a:pPr>
              <a:t>‹#›</a:t>
            </a:fld>
            <a:endParaRPr lang="ja-JP" altLang="en-US"/>
          </a:p>
        </p:txBody>
      </p:sp>
    </p:spTree>
    <p:extLst>
      <p:ext uri="{BB962C8B-B14F-4D97-AF65-F5344CB8AC3E}">
        <p14:creationId xmlns:p14="http://schemas.microsoft.com/office/powerpoint/2010/main" val="2303948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fld id="{B22CEEA2-3C1D-45EE-8790-1DD02CD71D09}" type="datetime1">
              <a:rPr lang="ja-JP" altLang="en-US" smtClean="0"/>
              <a:t>2026/4/9</a:t>
            </a:fld>
            <a:endParaRPr lang="ja-JP" altLang="en-US"/>
          </a:p>
        </p:txBody>
      </p:sp>
      <p:sp>
        <p:nvSpPr>
          <p:cNvPr id="8" name="フッター プレースホルダー 7"/>
          <p:cNvSpPr>
            <a:spLocks noGrp="1"/>
          </p:cNvSpPr>
          <p:nvPr>
            <p:ph type="ftr" sz="quarter" idx="11"/>
          </p:nvPr>
        </p:nvSpPr>
        <p:spPr/>
        <p:txBody>
          <a:bodyPr/>
          <a:lstStyle/>
          <a:p>
            <a:pPr>
              <a:defRPr/>
            </a:pPr>
            <a:endParaRPr lang="ja-JP" altLang="en-US"/>
          </a:p>
        </p:txBody>
      </p:sp>
      <p:sp>
        <p:nvSpPr>
          <p:cNvPr id="9" name="スライド番号プレースホルダー 8"/>
          <p:cNvSpPr>
            <a:spLocks noGrp="1"/>
          </p:cNvSpPr>
          <p:nvPr>
            <p:ph type="sldNum" sz="quarter" idx="12"/>
          </p:nvPr>
        </p:nvSpPr>
        <p:spPr/>
        <p:txBody>
          <a:bodyPr/>
          <a:lstStyle/>
          <a:p>
            <a:pPr>
              <a:defRPr/>
            </a:pPr>
            <a:fld id="{7E0F731F-1FFC-4D3B-A9BF-D2262DDA4303}" type="slidenum">
              <a:rPr lang="ja-JP" altLang="en-US" smtClean="0"/>
              <a:pPr>
                <a:defRPr/>
              </a:pPr>
              <a:t>‹#›</a:t>
            </a:fld>
            <a:endParaRPr lang="ja-JP" altLang="en-US"/>
          </a:p>
        </p:txBody>
      </p:sp>
    </p:spTree>
    <p:extLst>
      <p:ext uri="{BB962C8B-B14F-4D97-AF65-F5344CB8AC3E}">
        <p14:creationId xmlns:p14="http://schemas.microsoft.com/office/powerpoint/2010/main" val="3167827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fld id="{F42B5712-937A-4810-B232-00569AFD2807}" type="datetime1">
              <a:rPr lang="ja-JP" altLang="en-US" smtClean="0"/>
              <a:t>2026/4/9</a:t>
            </a:fld>
            <a:endParaRPr lang="ja-JP" altLang="en-US"/>
          </a:p>
        </p:txBody>
      </p:sp>
      <p:sp>
        <p:nvSpPr>
          <p:cNvPr id="4" name="フッター プレースホルダー 3"/>
          <p:cNvSpPr>
            <a:spLocks noGrp="1"/>
          </p:cNvSpPr>
          <p:nvPr>
            <p:ph type="ftr" sz="quarter" idx="11"/>
          </p:nvPr>
        </p:nvSpPr>
        <p:spPr/>
        <p:txBody>
          <a:bodyPr/>
          <a:lstStyle/>
          <a:p>
            <a:pPr>
              <a:defRPr/>
            </a:pPr>
            <a:endParaRPr lang="ja-JP" altLang="en-US"/>
          </a:p>
        </p:txBody>
      </p:sp>
      <p:sp>
        <p:nvSpPr>
          <p:cNvPr id="5" name="スライド番号プレースホルダー 4"/>
          <p:cNvSpPr>
            <a:spLocks noGrp="1"/>
          </p:cNvSpPr>
          <p:nvPr>
            <p:ph type="sldNum" sz="quarter" idx="12"/>
          </p:nvPr>
        </p:nvSpPr>
        <p:spPr/>
        <p:txBody>
          <a:bodyPr/>
          <a:lstStyle/>
          <a:p>
            <a:pPr>
              <a:defRPr/>
            </a:pPr>
            <a:fld id="{CA0C6853-E43F-4DEA-A604-BD79CDD22A13}" type="slidenum">
              <a:rPr lang="ja-JP" altLang="en-US" smtClean="0"/>
              <a:pPr>
                <a:defRPr/>
              </a:pPr>
              <a:t>‹#›</a:t>
            </a:fld>
            <a:endParaRPr lang="ja-JP" altLang="en-US"/>
          </a:p>
        </p:txBody>
      </p:sp>
    </p:spTree>
    <p:extLst>
      <p:ext uri="{BB962C8B-B14F-4D97-AF65-F5344CB8AC3E}">
        <p14:creationId xmlns:p14="http://schemas.microsoft.com/office/powerpoint/2010/main" val="3847995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8E70B3A2-0380-43A7-B12F-56BB935E8EF4}" type="datetime1">
              <a:rPr lang="ja-JP" altLang="en-US" smtClean="0"/>
              <a:t>2026/4/9</a:t>
            </a:fld>
            <a:endParaRPr lang="ja-JP" altLang="en-US"/>
          </a:p>
        </p:txBody>
      </p:sp>
      <p:sp>
        <p:nvSpPr>
          <p:cNvPr id="3" name="フッター プレースホルダー 2"/>
          <p:cNvSpPr>
            <a:spLocks noGrp="1"/>
          </p:cNvSpPr>
          <p:nvPr>
            <p:ph type="ftr" sz="quarter" idx="11"/>
          </p:nvPr>
        </p:nvSpPr>
        <p:spPr/>
        <p:txBody>
          <a:bodyPr/>
          <a:lstStyle/>
          <a:p>
            <a:pPr>
              <a:defRPr/>
            </a:pPr>
            <a:endParaRPr lang="ja-JP" altLang="en-US"/>
          </a:p>
        </p:txBody>
      </p:sp>
      <p:sp>
        <p:nvSpPr>
          <p:cNvPr id="4" name="スライド番号プレースホルダー 3"/>
          <p:cNvSpPr>
            <a:spLocks noGrp="1"/>
          </p:cNvSpPr>
          <p:nvPr>
            <p:ph type="sldNum" sz="quarter" idx="12"/>
          </p:nvPr>
        </p:nvSpPr>
        <p:spPr/>
        <p:txBody>
          <a:bodyPr/>
          <a:lstStyle/>
          <a:p>
            <a:pPr>
              <a:defRPr/>
            </a:pPr>
            <a:fld id="{A4073C42-6A3B-4481-9A5D-F17DC83FF158}" type="slidenum">
              <a:rPr lang="ja-JP" altLang="en-US" smtClean="0"/>
              <a:pPr>
                <a:defRPr/>
              </a:pPr>
              <a:t>‹#›</a:t>
            </a:fld>
            <a:endParaRPr lang="ja-JP" altLang="en-US"/>
          </a:p>
        </p:txBody>
      </p:sp>
    </p:spTree>
    <p:extLst>
      <p:ext uri="{BB962C8B-B14F-4D97-AF65-F5344CB8AC3E}">
        <p14:creationId xmlns:p14="http://schemas.microsoft.com/office/powerpoint/2010/main" val="256659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C7CEEA60-C73C-416B-8FBF-C9BFD3ACF54E}" type="datetime1">
              <a:rPr lang="ja-JP" altLang="en-US" smtClean="0"/>
              <a:t>2026/4/9</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1F9C8A60-9FDA-41F5-A6A5-1214171EC5B1}" type="slidenum">
              <a:rPr lang="ja-JP" altLang="en-US" smtClean="0"/>
              <a:pPr>
                <a:defRPr/>
              </a:pPr>
              <a:t>‹#›</a:t>
            </a:fld>
            <a:endParaRPr lang="ja-JP" altLang="en-US"/>
          </a:p>
        </p:txBody>
      </p:sp>
    </p:spTree>
    <p:extLst>
      <p:ext uri="{BB962C8B-B14F-4D97-AF65-F5344CB8AC3E}">
        <p14:creationId xmlns:p14="http://schemas.microsoft.com/office/powerpoint/2010/main" val="356447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AB5A41A8-0C3D-4969-B448-74DF6BEC6A66}" type="datetime1">
              <a:rPr lang="ja-JP" altLang="en-US" smtClean="0"/>
              <a:t>2026/4/9</a:t>
            </a:fld>
            <a:endParaRPr lang="ja-JP" altLang="en-US"/>
          </a:p>
        </p:txBody>
      </p:sp>
      <p:sp>
        <p:nvSpPr>
          <p:cNvPr id="6" name="フッター プレースホルダー 5"/>
          <p:cNvSpPr>
            <a:spLocks noGrp="1"/>
          </p:cNvSpPr>
          <p:nvPr>
            <p:ph type="ftr" sz="quarter" idx="11"/>
          </p:nvPr>
        </p:nvSpPr>
        <p:spPr/>
        <p:txBody>
          <a:bodyPr/>
          <a:lstStyle/>
          <a:p>
            <a:pPr>
              <a:defRPr/>
            </a:pPr>
            <a:endParaRPr lang="ja-JP" altLang="en-US"/>
          </a:p>
        </p:txBody>
      </p:sp>
      <p:sp>
        <p:nvSpPr>
          <p:cNvPr id="7" name="スライド番号プレースホルダー 6"/>
          <p:cNvSpPr>
            <a:spLocks noGrp="1"/>
          </p:cNvSpPr>
          <p:nvPr>
            <p:ph type="sldNum" sz="quarter" idx="12"/>
          </p:nvPr>
        </p:nvSpPr>
        <p:spPr/>
        <p:txBody>
          <a:bodyPr/>
          <a:lstStyle/>
          <a:p>
            <a:pPr>
              <a:defRPr/>
            </a:pPr>
            <a:fld id="{5C3255B0-425E-4729-B846-F47EE5C916B2}" type="slidenum">
              <a:rPr lang="ja-JP" altLang="en-US" smtClean="0"/>
              <a:pPr>
                <a:defRPr/>
              </a:pPr>
              <a:t>‹#›</a:t>
            </a:fld>
            <a:endParaRPr lang="ja-JP" altLang="en-US"/>
          </a:p>
        </p:txBody>
      </p:sp>
    </p:spTree>
    <p:extLst>
      <p:ext uri="{BB962C8B-B14F-4D97-AF65-F5344CB8AC3E}">
        <p14:creationId xmlns:p14="http://schemas.microsoft.com/office/powerpoint/2010/main" val="3864601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EFA5C1D2-B2B3-4803-863D-42DB4B06856B}" type="datetime1">
              <a:rPr lang="ja-JP" altLang="en-US" smtClean="0"/>
              <a:t>2026/4/9</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B009432-648F-4C13-8FBF-4527E396A116}" type="slidenum">
              <a:rPr lang="ja-JP" altLang="en-US" smtClean="0"/>
              <a:pPr>
                <a:defRPr/>
              </a:pPr>
              <a:t>‹#›</a:t>
            </a:fld>
            <a:endParaRPr lang="ja-JP" altLang="en-US"/>
          </a:p>
        </p:txBody>
      </p:sp>
    </p:spTree>
    <p:extLst>
      <p:ext uri="{BB962C8B-B14F-4D97-AF65-F5344CB8AC3E}">
        <p14:creationId xmlns:p14="http://schemas.microsoft.com/office/powerpoint/2010/main" val="341481011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4AB4BAE-7024-4A66-A8AC-65DF1E368AA4}"/>
              </a:ext>
            </a:extLst>
          </p:cNvPr>
          <p:cNvSpPr>
            <a:spLocks noGrp="1"/>
          </p:cNvSpPr>
          <p:nvPr>
            <p:ph type="sldNum" sz="quarter" idx="12"/>
          </p:nvPr>
        </p:nvSpPr>
        <p:spPr/>
        <p:txBody>
          <a:bodyPr/>
          <a:lstStyle/>
          <a:p>
            <a:pPr>
              <a:defRPr/>
            </a:pPr>
            <a:fld id="{A4073C42-6A3B-4481-9A5D-F17DC83FF158}" type="slidenum">
              <a:rPr lang="ja-JP" altLang="en-US" smtClean="0"/>
              <a:pPr>
                <a:defRPr/>
              </a:pPr>
              <a:t>1</a:t>
            </a:fld>
            <a:endParaRPr lang="ja-JP" altLang="en-US"/>
          </a:p>
        </p:txBody>
      </p:sp>
      <p:sp>
        <p:nvSpPr>
          <p:cNvPr id="15" name="角丸四角形 1">
            <a:extLst>
              <a:ext uri="{FF2B5EF4-FFF2-40B4-BE49-F238E27FC236}">
                <a16:creationId xmlns:a16="http://schemas.microsoft.com/office/drawing/2014/main" id="{02D68224-3187-4018-A33D-CBAC1D64B724}"/>
              </a:ext>
            </a:extLst>
          </p:cNvPr>
          <p:cNvSpPr/>
          <p:nvPr/>
        </p:nvSpPr>
        <p:spPr>
          <a:xfrm>
            <a:off x="123982" y="710223"/>
            <a:ext cx="8896035" cy="1420267"/>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市町村の相談支援体制アセスメント実施結果概要</a:t>
            </a:r>
          </a:p>
        </p:txBody>
      </p:sp>
      <p:sp>
        <p:nvSpPr>
          <p:cNvPr id="17" name="テキスト ボックス 16">
            <a:extLst>
              <a:ext uri="{FF2B5EF4-FFF2-40B4-BE49-F238E27FC236}">
                <a16:creationId xmlns:a16="http://schemas.microsoft.com/office/drawing/2014/main" id="{44185FA1-DAF5-4944-AB63-A04A060873E7}"/>
              </a:ext>
            </a:extLst>
          </p:cNvPr>
          <p:cNvSpPr txBox="1"/>
          <p:nvPr/>
        </p:nvSpPr>
        <p:spPr>
          <a:xfrm>
            <a:off x="740303" y="2747525"/>
            <a:ext cx="7663391" cy="1708160"/>
          </a:xfrm>
          <a:prstGeom prst="rect">
            <a:avLst/>
          </a:prstGeom>
          <a:noFill/>
          <a:ln>
            <a:solidFill>
              <a:schemeClr val="tx1"/>
            </a:solidFill>
          </a:ln>
        </p:spPr>
        <p:txBody>
          <a:bodyPr wrap="square" anchor="ctr">
            <a:spAutoFit/>
          </a:bodyPr>
          <a:lstStyle/>
          <a:p>
            <a:pPr algn="just">
              <a:lnSpc>
                <a:spcPts val="1800"/>
              </a:lnSpc>
            </a:pPr>
            <a:endParaRPr lang="en-US" altLang="ja-JP" sz="1600" b="1" kern="100" dirty="0">
              <a:effectLst/>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ja-JP" sz="1600" b="1" kern="100" dirty="0">
                <a:effectLst/>
                <a:latin typeface="游明朝" panose="02020400000000000000" pitchFamily="18" charset="-128"/>
                <a:ea typeface="メイリオ" panose="020B0604030504040204" pitchFamily="50" charset="-128"/>
                <a:cs typeface="Times New Roman" panose="02020603050405020304" pitchFamily="18" charset="0"/>
              </a:rPr>
              <a:t>【</a:t>
            </a:r>
            <a:r>
              <a:rPr lang="ja-JP" altLang="en-US" sz="1600" b="1" kern="100" dirty="0">
                <a:latin typeface="游明朝" panose="02020400000000000000" pitchFamily="18" charset="-128"/>
                <a:ea typeface="メイリオ" panose="020B0604030504040204" pitchFamily="50" charset="-128"/>
                <a:cs typeface="Times New Roman" panose="02020603050405020304" pitchFamily="18" charset="0"/>
              </a:rPr>
              <a:t>調査結果概要</a:t>
            </a:r>
            <a:r>
              <a:rPr lang="ja-JP" altLang="ja-JP" sz="1600" b="1" kern="100" dirty="0">
                <a:effectLst/>
                <a:latin typeface="游明朝" panose="02020400000000000000" pitchFamily="18" charset="-128"/>
                <a:ea typeface="メイリオ" panose="020B0604030504040204" pitchFamily="50" charset="-128"/>
                <a:cs typeface="Times New Roman" panose="02020603050405020304" pitchFamily="18" charset="0"/>
              </a:rPr>
              <a:t>】</a:t>
            </a:r>
            <a:endParaRPr lang="en-US" altLang="ja-JP" sz="1600" b="1" kern="100" dirty="0">
              <a:effectLst/>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endParaRPr lang="en-US" altLang="ja-JP" sz="1600" b="1" kern="100" dirty="0">
              <a:effectLst/>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○調査期間　令和７年９月１１日～１２月１９日</a:t>
            </a: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effectLst/>
                <a:latin typeface="游明朝" panose="02020400000000000000" pitchFamily="18" charset="-128"/>
                <a:ea typeface="メイリオ" panose="020B0604030504040204" pitchFamily="50" charset="-128"/>
                <a:cs typeface="Times New Roman" panose="02020603050405020304" pitchFamily="18" charset="0"/>
              </a:rPr>
              <a:t>　○調査対象　</a:t>
            </a: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４３</a:t>
            </a:r>
            <a:r>
              <a:rPr lang="ja-JP" altLang="en-US" sz="1600" kern="100" dirty="0">
                <a:effectLst/>
                <a:latin typeface="游明朝" panose="02020400000000000000" pitchFamily="18" charset="-128"/>
                <a:ea typeface="メイリオ" panose="020B0604030504040204" pitchFamily="50" charset="-128"/>
                <a:cs typeface="Times New Roman" panose="02020603050405020304" pitchFamily="18" charset="0"/>
              </a:rPr>
              <a:t>市町村</a:t>
            </a:r>
            <a:endParaRPr lang="en-US" altLang="ja-JP" sz="1600" kern="100" dirty="0">
              <a:effectLst/>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○回答状況　２２市町村</a:t>
            </a: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E8284659-67B5-4BE9-AC55-2171BE6CB770}"/>
              </a:ext>
            </a:extLst>
          </p:cNvPr>
          <p:cNvSpPr txBox="1"/>
          <p:nvPr/>
        </p:nvSpPr>
        <p:spPr>
          <a:xfrm>
            <a:off x="7380312" y="116632"/>
            <a:ext cx="1584176" cy="369332"/>
          </a:xfrm>
          <a:prstGeom prst="rect">
            <a:avLst/>
          </a:prstGeom>
          <a:noFill/>
          <a:ln>
            <a:solidFill>
              <a:schemeClr val="tx1"/>
            </a:solidFill>
          </a:ln>
        </p:spPr>
        <p:txBody>
          <a:bodyPr wrap="square" rtlCol="0">
            <a:spAutoFit/>
          </a:bodyPr>
          <a:lstStyle/>
          <a:p>
            <a:pPr algn="ctr"/>
            <a:r>
              <a:rPr kumimoji="1" lang="ja-JP" altLang="en-US" dirty="0"/>
              <a:t>資料２</a:t>
            </a:r>
          </a:p>
        </p:txBody>
      </p:sp>
    </p:spTree>
    <p:extLst>
      <p:ext uri="{BB962C8B-B14F-4D97-AF65-F5344CB8AC3E}">
        <p14:creationId xmlns:p14="http://schemas.microsoft.com/office/powerpoint/2010/main" val="1725487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78FF7D01-F8A5-4F21-BFAA-A0EE3406A33B}"/>
              </a:ext>
            </a:extLst>
          </p:cNvPr>
          <p:cNvSpPr>
            <a:spLocks noGrp="1"/>
          </p:cNvSpPr>
          <p:nvPr>
            <p:ph type="sldNum" sz="quarter" idx="12"/>
          </p:nvPr>
        </p:nvSpPr>
        <p:spPr/>
        <p:txBody>
          <a:bodyPr/>
          <a:lstStyle/>
          <a:p>
            <a:pPr>
              <a:defRPr/>
            </a:pPr>
            <a:fld id="{08C0B7E9-49C2-4EF2-86B7-39D4016E13D8}" type="slidenum">
              <a:rPr lang="ja-JP" altLang="en-US" smtClean="0"/>
              <a:pPr>
                <a:defRPr/>
              </a:pPr>
              <a:t>2</a:t>
            </a:fld>
            <a:endParaRPr lang="ja-JP" altLang="en-US"/>
          </a:p>
        </p:txBody>
      </p:sp>
      <p:sp>
        <p:nvSpPr>
          <p:cNvPr id="5" name="角丸四角形 1">
            <a:extLst>
              <a:ext uri="{FF2B5EF4-FFF2-40B4-BE49-F238E27FC236}">
                <a16:creationId xmlns:a16="http://schemas.microsoft.com/office/drawing/2014/main" id="{3B176AD5-1E77-49DF-AF71-8C576FC4C2AE}"/>
              </a:ext>
            </a:extLst>
          </p:cNvPr>
          <p:cNvSpPr/>
          <p:nvPr/>
        </p:nvSpPr>
        <p:spPr>
          <a:xfrm>
            <a:off x="148969" y="136525"/>
            <a:ext cx="8896035" cy="576064"/>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市町村の相談支援体制アセスメント実施結果概要</a:t>
            </a:r>
          </a:p>
        </p:txBody>
      </p:sp>
      <p:sp>
        <p:nvSpPr>
          <p:cNvPr id="6" name="コンテンツ プレースホルダー 2">
            <a:extLst>
              <a:ext uri="{FF2B5EF4-FFF2-40B4-BE49-F238E27FC236}">
                <a16:creationId xmlns:a16="http://schemas.microsoft.com/office/drawing/2014/main" id="{9DE187D7-92DD-4B0D-A85A-1F380F47F24F}"/>
              </a:ext>
            </a:extLst>
          </p:cNvPr>
          <p:cNvSpPr>
            <a:spLocks noGrp="1"/>
          </p:cNvSpPr>
          <p:nvPr>
            <p:ph idx="1"/>
          </p:nvPr>
        </p:nvSpPr>
        <p:spPr>
          <a:xfrm>
            <a:off x="148969" y="1052736"/>
            <a:ext cx="8713788" cy="1008112"/>
          </a:xfrm>
        </p:spPr>
        <p:txBody>
          <a:bodyPr anchor="ctr">
            <a:normAutofit/>
          </a:bodyPr>
          <a:lstStyle/>
          <a:p>
            <a:pPr marL="0" indent="0">
              <a:buNone/>
            </a:pPr>
            <a:r>
              <a:rPr lang="ja-JP" altLang="en-US" sz="1800" dirty="0"/>
              <a:t>・委託相談に主任相談支援専門員がいる市町村：</a:t>
            </a:r>
            <a:r>
              <a:rPr lang="en-US" altLang="ja-JP" sz="1800" dirty="0"/>
              <a:t>1</a:t>
            </a:r>
            <a:r>
              <a:rPr lang="ja-JP" altLang="en-US" sz="1800" dirty="0"/>
              <a:t>８</a:t>
            </a:r>
            <a:endParaRPr lang="en-US" altLang="ja-JP" sz="1800" dirty="0"/>
          </a:p>
          <a:p>
            <a:pPr marL="0" indent="0">
              <a:buNone/>
            </a:pPr>
            <a:r>
              <a:rPr lang="ja-JP" altLang="en-US" sz="1800" dirty="0"/>
              <a:t>・基幹相談支援センターに主任相談支援専門員がいる市町村：１６</a:t>
            </a:r>
            <a:endParaRPr lang="en-US" altLang="ja-JP" sz="1800" dirty="0"/>
          </a:p>
        </p:txBody>
      </p:sp>
      <p:graphicFrame>
        <p:nvGraphicFramePr>
          <p:cNvPr id="7" name="グラフ 6">
            <a:extLst>
              <a:ext uri="{FF2B5EF4-FFF2-40B4-BE49-F238E27FC236}">
                <a16:creationId xmlns:a16="http://schemas.microsoft.com/office/drawing/2014/main" id="{8B9DED4F-6963-41DD-A98A-F980F49FB4AC}"/>
              </a:ext>
            </a:extLst>
          </p:cNvPr>
          <p:cNvGraphicFramePr>
            <a:graphicFrameLocks/>
          </p:cNvGraphicFramePr>
          <p:nvPr>
            <p:extLst>
              <p:ext uri="{D42A27DB-BD31-4B8C-83A1-F6EECF244321}">
                <p14:modId xmlns:p14="http://schemas.microsoft.com/office/powerpoint/2010/main" val="1712431588"/>
              </p:ext>
            </p:extLst>
          </p:nvPr>
        </p:nvGraphicFramePr>
        <p:xfrm>
          <a:off x="123982" y="2276873"/>
          <a:ext cx="4423034" cy="407947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グラフ 7">
            <a:extLst>
              <a:ext uri="{FF2B5EF4-FFF2-40B4-BE49-F238E27FC236}">
                <a16:creationId xmlns:a16="http://schemas.microsoft.com/office/drawing/2014/main" id="{166BB7C7-BF02-41C7-8CD0-7AE866A13CFF}"/>
              </a:ext>
            </a:extLst>
          </p:cNvPr>
          <p:cNvGraphicFramePr>
            <a:graphicFrameLocks/>
          </p:cNvGraphicFramePr>
          <p:nvPr>
            <p:extLst>
              <p:ext uri="{D42A27DB-BD31-4B8C-83A1-F6EECF244321}">
                <p14:modId xmlns:p14="http://schemas.microsoft.com/office/powerpoint/2010/main" val="4168703489"/>
              </p:ext>
            </p:extLst>
          </p:nvPr>
        </p:nvGraphicFramePr>
        <p:xfrm>
          <a:off x="4547016" y="2276871"/>
          <a:ext cx="4315741" cy="40794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8413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83C263D-D7CD-4C51-937C-1E3634891C51}"/>
              </a:ext>
            </a:extLst>
          </p:cNvPr>
          <p:cNvSpPr>
            <a:spLocks noGrp="1"/>
          </p:cNvSpPr>
          <p:nvPr>
            <p:ph type="sldNum" sz="quarter" idx="12"/>
          </p:nvPr>
        </p:nvSpPr>
        <p:spPr/>
        <p:txBody>
          <a:bodyPr/>
          <a:lstStyle/>
          <a:p>
            <a:pPr>
              <a:defRPr/>
            </a:pPr>
            <a:fld id="{08C0B7E9-49C2-4EF2-86B7-39D4016E13D8}" type="slidenum">
              <a:rPr lang="ja-JP" altLang="en-US" smtClean="0"/>
              <a:pPr>
                <a:defRPr/>
              </a:pPr>
              <a:t>3</a:t>
            </a:fld>
            <a:endParaRPr lang="ja-JP" altLang="en-US"/>
          </a:p>
        </p:txBody>
      </p:sp>
      <p:sp>
        <p:nvSpPr>
          <p:cNvPr id="5" name="角丸四角形 1">
            <a:extLst>
              <a:ext uri="{FF2B5EF4-FFF2-40B4-BE49-F238E27FC236}">
                <a16:creationId xmlns:a16="http://schemas.microsoft.com/office/drawing/2014/main" id="{9612905F-2937-48DF-AE80-5E8FA31283CD}"/>
              </a:ext>
            </a:extLst>
          </p:cNvPr>
          <p:cNvSpPr/>
          <p:nvPr/>
        </p:nvSpPr>
        <p:spPr>
          <a:xfrm>
            <a:off x="148969" y="136525"/>
            <a:ext cx="8896035" cy="576064"/>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市町村の相談支援体制アセスメント実施結果概要</a:t>
            </a:r>
          </a:p>
        </p:txBody>
      </p:sp>
      <p:sp>
        <p:nvSpPr>
          <p:cNvPr id="6" name="コンテンツ プレースホルダー 2">
            <a:extLst>
              <a:ext uri="{FF2B5EF4-FFF2-40B4-BE49-F238E27FC236}">
                <a16:creationId xmlns:a16="http://schemas.microsoft.com/office/drawing/2014/main" id="{CE907CFB-CE46-4344-83C2-1098715B2885}"/>
              </a:ext>
            </a:extLst>
          </p:cNvPr>
          <p:cNvSpPr>
            <a:spLocks noGrp="1"/>
          </p:cNvSpPr>
          <p:nvPr>
            <p:ph idx="1"/>
          </p:nvPr>
        </p:nvSpPr>
        <p:spPr>
          <a:xfrm>
            <a:off x="156609" y="908720"/>
            <a:ext cx="8713788" cy="720080"/>
          </a:xfrm>
        </p:spPr>
        <p:txBody>
          <a:bodyPr>
            <a:normAutofit/>
          </a:bodyPr>
          <a:lstStyle/>
          <a:p>
            <a:pPr marL="0" indent="0">
              <a:buNone/>
            </a:pPr>
            <a:r>
              <a:rPr lang="ja-JP" altLang="en-US" sz="1800" dirty="0"/>
              <a:t>・相談支援専門員の質の向上や人材育成に向けた取組みがある市町村：</a:t>
            </a:r>
            <a:r>
              <a:rPr lang="en-US" altLang="ja-JP" sz="1800" dirty="0"/>
              <a:t>19</a:t>
            </a:r>
          </a:p>
          <a:p>
            <a:pPr marL="0" indent="0">
              <a:buNone/>
            </a:pPr>
            <a:r>
              <a:rPr lang="ja-JP" altLang="en-US" sz="1800" dirty="0"/>
              <a:t>・地域で主任相談支援専門員が集まる場がある市町村：</a:t>
            </a:r>
            <a:r>
              <a:rPr lang="en-US" altLang="ja-JP" sz="1800" dirty="0"/>
              <a:t>13</a:t>
            </a:r>
          </a:p>
        </p:txBody>
      </p:sp>
      <p:graphicFrame>
        <p:nvGraphicFramePr>
          <p:cNvPr id="7" name="グラフ 6">
            <a:extLst>
              <a:ext uri="{FF2B5EF4-FFF2-40B4-BE49-F238E27FC236}">
                <a16:creationId xmlns:a16="http://schemas.microsoft.com/office/drawing/2014/main" id="{ED8D7BA6-CD95-400C-91BA-770751E77E5D}"/>
              </a:ext>
            </a:extLst>
          </p:cNvPr>
          <p:cNvGraphicFramePr>
            <a:graphicFrameLocks/>
          </p:cNvGraphicFramePr>
          <p:nvPr>
            <p:extLst>
              <p:ext uri="{D42A27DB-BD31-4B8C-83A1-F6EECF244321}">
                <p14:modId xmlns:p14="http://schemas.microsoft.com/office/powerpoint/2010/main" val="2322529176"/>
              </p:ext>
            </p:extLst>
          </p:nvPr>
        </p:nvGraphicFramePr>
        <p:xfrm>
          <a:off x="137055" y="1628800"/>
          <a:ext cx="4271375" cy="383631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グラフ 7">
            <a:extLst>
              <a:ext uri="{FF2B5EF4-FFF2-40B4-BE49-F238E27FC236}">
                <a16:creationId xmlns:a16="http://schemas.microsoft.com/office/drawing/2014/main" id="{0E4A3280-ABF2-46CA-9DE1-8B297220B129}"/>
              </a:ext>
            </a:extLst>
          </p:cNvPr>
          <p:cNvGraphicFramePr>
            <a:graphicFrameLocks/>
          </p:cNvGraphicFramePr>
          <p:nvPr>
            <p:extLst>
              <p:ext uri="{D42A27DB-BD31-4B8C-83A1-F6EECF244321}">
                <p14:modId xmlns:p14="http://schemas.microsoft.com/office/powerpoint/2010/main" val="2419556896"/>
              </p:ext>
            </p:extLst>
          </p:nvPr>
        </p:nvGraphicFramePr>
        <p:xfrm>
          <a:off x="4408430" y="1628799"/>
          <a:ext cx="4572000" cy="3836316"/>
        </p:xfrm>
        <a:graphic>
          <a:graphicData uri="http://schemas.openxmlformats.org/drawingml/2006/chart">
            <c:chart xmlns:c="http://schemas.openxmlformats.org/drawingml/2006/chart" xmlns:r="http://schemas.openxmlformats.org/officeDocument/2006/relationships" r:id="rId3"/>
          </a:graphicData>
        </a:graphic>
      </p:graphicFrame>
      <p:sp>
        <p:nvSpPr>
          <p:cNvPr id="9" name="コンテンツ プレースホルダー 2">
            <a:extLst>
              <a:ext uri="{FF2B5EF4-FFF2-40B4-BE49-F238E27FC236}">
                <a16:creationId xmlns:a16="http://schemas.microsoft.com/office/drawing/2014/main" id="{2B7FD45C-8CA1-4CFE-852D-610066217A38}"/>
              </a:ext>
            </a:extLst>
          </p:cNvPr>
          <p:cNvSpPr txBox="1">
            <a:spLocks/>
          </p:cNvSpPr>
          <p:nvPr/>
        </p:nvSpPr>
        <p:spPr>
          <a:xfrm>
            <a:off x="167060" y="5661249"/>
            <a:ext cx="8713788" cy="1060226"/>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pPr>
            <a:r>
              <a:rPr lang="ja-JP" altLang="en-US" sz="1800" dirty="0"/>
              <a:t>人材育成の取組内容</a:t>
            </a:r>
            <a:endParaRPr lang="en-US" altLang="ja-JP" sz="1800" dirty="0"/>
          </a:p>
          <a:p>
            <a:pPr marL="0" indent="0" fontAlgn="auto">
              <a:spcAft>
                <a:spcPts val="0"/>
              </a:spcAft>
              <a:buFont typeface="Arial" panose="020B0604020202020204" pitchFamily="34" charset="0"/>
              <a:buNone/>
            </a:pPr>
            <a:r>
              <a:rPr lang="ja-JP" altLang="en-US" sz="1800" dirty="0"/>
              <a:t>・自立支援協議会、部会内で研修会開催</a:t>
            </a:r>
            <a:endParaRPr lang="en-US" altLang="ja-JP" sz="1800" dirty="0"/>
          </a:p>
          <a:p>
            <a:pPr marL="0" indent="0" fontAlgn="auto">
              <a:spcAft>
                <a:spcPts val="0"/>
              </a:spcAft>
              <a:buFont typeface="Arial" panose="020B0604020202020204" pitchFamily="34" charset="0"/>
              <a:buNone/>
            </a:pPr>
            <a:r>
              <a:rPr lang="ja-JP" altLang="en-US" sz="1800" dirty="0"/>
              <a:t>・事例検討会の開催</a:t>
            </a:r>
            <a:endParaRPr lang="en-US" altLang="ja-JP" sz="1800" dirty="0"/>
          </a:p>
          <a:p>
            <a:pPr marL="0" indent="0" fontAlgn="auto">
              <a:spcAft>
                <a:spcPts val="0"/>
              </a:spcAft>
              <a:buFont typeface="Arial" panose="020B0604020202020204" pitchFamily="34" charset="0"/>
              <a:buNone/>
            </a:pPr>
            <a:r>
              <a:rPr lang="ja-JP" altLang="en-US" sz="1800" dirty="0"/>
              <a:t>・個別相談への対応や個別支援会議への参画等のスーパービジョン</a:t>
            </a:r>
            <a:endParaRPr lang="en-US" altLang="ja-JP" sz="1800" dirty="0"/>
          </a:p>
        </p:txBody>
      </p:sp>
    </p:spTree>
    <p:extLst>
      <p:ext uri="{BB962C8B-B14F-4D97-AF65-F5344CB8AC3E}">
        <p14:creationId xmlns:p14="http://schemas.microsoft.com/office/powerpoint/2010/main" val="3208378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631DA6F-08E3-4874-8B5A-CA9EC86A0027}"/>
              </a:ext>
            </a:extLst>
          </p:cNvPr>
          <p:cNvSpPr>
            <a:spLocks noGrp="1"/>
          </p:cNvSpPr>
          <p:nvPr>
            <p:ph type="sldNum" sz="quarter" idx="12"/>
          </p:nvPr>
        </p:nvSpPr>
        <p:spPr/>
        <p:txBody>
          <a:bodyPr/>
          <a:lstStyle/>
          <a:p>
            <a:pPr>
              <a:defRPr/>
            </a:pPr>
            <a:fld id="{08C0B7E9-49C2-4EF2-86B7-39D4016E13D8}" type="slidenum">
              <a:rPr lang="ja-JP" altLang="en-US" smtClean="0"/>
              <a:pPr>
                <a:defRPr/>
              </a:pPr>
              <a:t>4</a:t>
            </a:fld>
            <a:endParaRPr lang="ja-JP" altLang="en-US"/>
          </a:p>
        </p:txBody>
      </p:sp>
      <p:sp>
        <p:nvSpPr>
          <p:cNvPr id="5" name="角丸四角形 1">
            <a:extLst>
              <a:ext uri="{FF2B5EF4-FFF2-40B4-BE49-F238E27FC236}">
                <a16:creationId xmlns:a16="http://schemas.microsoft.com/office/drawing/2014/main" id="{01128823-8FDD-49B5-AA9D-1C5943CD0351}"/>
              </a:ext>
            </a:extLst>
          </p:cNvPr>
          <p:cNvSpPr/>
          <p:nvPr/>
        </p:nvSpPr>
        <p:spPr>
          <a:xfrm>
            <a:off x="148969" y="136525"/>
            <a:ext cx="8896035" cy="576064"/>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市町村の相談支援体制アセスメント実施結果概要</a:t>
            </a:r>
          </a:p>
        </p:txBody>
      </p:sp>
      <p:sp>
        <p:nvSpPr>
          <p:cNvPr id="6" name="コンテンツ プレースホルダー 2">
            <a:extLst>
              <a:ext uri="{FF2B5EF4-FFF2-40B4-BE49-F238E27FC236}">
                <a16:creationId xmlns:a16="http://schemas.microsoft.com/office/drawing/2014/main" id="{920E6E52-96BA-4257-ADA2-60B0A4553B27}"/>
              </a:ext>
            </a:extLst>
          </p:cNvPr>
          <p:cNvSpPr>
            <a:spLocks noGrp="1"/>
          </p:cNvSpPr>
          <p:nvPr>
            <p:ph idx="1"/>
          </p:nvPr>
        </p:nvSpPr>
        <p:spPr>
          <a:xfrm>
            <a:off x="156609" y="908720"/>
            <a:ext cx="8713788" cy="720080"/>
          </a:xfrm>
        </p:spPr>
        <p:txBody>
          <a:bodyPr>
            <a:normAutofit/>
          </a:bodyPr>
          <a:lstStyle/>
          <a:p>
            <a:pPr marL="0" indent="0">
              <a:buNone/>
            </a:pPr>
            <a:r>
              <a:rPr lang="ja-JP" altLang="en-US" sz="1800" dirty="0"/>
              <a:t>・地域課題の抽出ができている市町村：</a:t>
            </a:r>
            <a:r>
              <a:rPr lang="en-US" altLang="ja-JP" sz="1800" dirty="0"/>
              <a:t>14</a:t>
            </a:r>
          </a:p>
          <a:p>
            <a:pPr marL="0" indent="0">
              <a:buNone/>
            </a:pPr>
            <a:r>
              <a:rPr lang="ja-JP" altLang="en-US" sz="1800" dirty="0"/>
              <a:t>・地域課題の認定の場がある市町村：</a:t>
            </a:r>
            <a:r>
              <a:rPr lang="en-US" altLang="ja-JP" sz="1800" dirty="0"/>
              <a:t>15</a:t>
            </a:r>
          </a:p>
        </p:txBody>
      </p:sp>
      <p:graphicFrame>
        <p:nvGraphicFramePr>
          <p:cNvPr id="7" name="グラフ 6">
            <a:extLst>
              <a:ext uri="{FF2B5EF4-FFF2-40B4-BE49-F238E27FC236}">
                <a16:creationId xmlns:a16="http://schemas.microsoft.com/office/drawing/2014/main" id="{2C6562C5-F90D-4044-8923-79936AD728B5}"/>
              </a:ext>
            </a:extLst>
          </p:cNvPr>
          <p:cNvGraphicFramePr>
            <a:graphicFrameLocks/>
          </p:cNvGraphicFramePr>
          <p:nvPr>
            <p:extLst>
              <p:ext uri="{D42A27DB-BD31-4B8C-83A1-F6EECF244321}">
                <p14:modId xmlns:p14="http://schemas.microsoft.com/office/powerpoint/2010/main" val="3332728316"/>
              </p:ext>
            </p:extLst>
          </p:nvPr>
        </p:nvGraphicFramePr>
        <p:xfrm>
          <a:off x="24986" y="2008731"/>
          <a:ext cx="4572000" cy="32472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グラフ 7">
            <a:extLst>
              <a:ext uri="{FF2B5EF4-FFF2-40B4-BE49-F238E27FC236}">
                <a16:creationId xmlns:a16="http://schemas.microsoft.com/office/drawing/2014/main" id="{12BEB864-D3F3-4829-8955-ADBA46F38A03}"/>
              </a:ext>
            </a:extLst>
          </p:cNvPr>
          <p:cNvGraphicFramePr>
            <a:graphicFrameLocks/>
          </p:cNvGraphicFramePr>
          <p:nvPr>
            <p:extLst>
              <p:ext uri="{D42A27DB-BD31-4B8C-83A1-F6EECF244321}">
                <p14:modId xmlns:p14="http://schemas.microsoft.com/office/powerpoint/2010/main" val="3759328297"/>
              </p:ext>
            </p:extLst>
          </p:nvPr>
        </p:nvGraphicFramePr>
        <p:xfrm>
          <a:off x="4584906" y="2008732"/>
          <a:ext cx="4420410" cy="3247255"/>
        </p:xfrm>
        <a:graphic>
          <a:graphicData uri="http://schemas.openxmlformats.org/drawingml/2006/chart">
            <c:chart xmlns:c="http://schemas.openxmlformats.org/drawingml/2006/chart" xmlns:r="http://schemas.openxmlformats.org/officeDocument/2006/relationships" r:id="rId3"/>
          </a:graphicData>
        </a:graphic>
      </p:graphicFrame>
      <p:sp>
        <p:nvSpPr>
          <p:cNvPr id="9" name="コンテンツ プレースホルダー 2">
            <a:extLst>
              <a:ext uri="{FF2B5EF4-FFF2-40B4-BE49-F238E27FC236}">
                <a16:creationId xmlns:a16="http://schemas.microsoft.com/office/drawing/2014/main" id="{E1F07924-A9D3-4064-89F0-352E3ED71AC6}"/>
              </a:ext>
            </a:extLst>
          </p:cNvPr>
          <p:cNvSpPr txBox="1">
            <a:spLocks/>
          </p:cNvSpPr>
          <p:nvPr/>
        </p:nvSpPr>
        <p:spPr>
          <a:xfrm>
            <a:off x="156609" y="5353324"/>
            <a:ext cx="8713788" cy="1368151"/>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fontAlgn="auto">
              <a:spcAft>
                <a:spcPts val="0"/>
              </a:spcAft>
              <a:buFont typeface="Arial" panose="020B0604020202020204" pitchFamily="34" charset="0"/>
              <a:buNone/>
            </a:pPr>
            <a:r>
              <a:rPr lang="ja-JP" altLang="en-US" sz="1800" dirty="0"/>
              <a:t>解決した地域課題例</a:t>
            </a:r>
            <a:endParaRPr lang="en-US" altLang="ja-JP" sz="1800" dirty="0"/>
          </a:p>
          <a:p>
            <a:pPr marL="0" indent="0" fontAlgn="auto">
              <a:spcAft>
                <a:spcPts val="0"/>
              </a:spcAft>
              <a:buFont typeface="Arial" panose="020B0604020202020204" pitchFamily="34" charset="0"/>
              <a:buNone/>
            </a:pPr>
            <a:endParaRPr lang="en-US" altLang="ja-JP" sz="1000" dirty="0"/>
          </a:p>
          <a:p>
            <a:pPr marL="0" indent="0" fontAlgn="auto">
              <a:spcAft>
                <a:spcPts val="0"/>
              </a:spcAft>
              <a:buFont typeface="Arial" panose="020B0604020202020204" pitchFamily="34" charset="0"/>
              <a:buNone/>
            </a:pPr>
            <a:r>
              <a:rPr lang="ja-JP" altLang="en-US" sz="1800" dirty="0"/>
              <a:t>・市民、支援者へのサービスや資源の活用方法や啓発などのリーフレット作成</a:t>
            </a:r>
          </a:p>
          <a:p>
            <a:pPr marL="0" indent="0" fontAlgn="auto">
              <a:spcAft>
                <a:spcPts val="0"/>
              </a:spcAft>
              <a:buFont typeface="Arial" panose="020B0604020202020204" pitchFamily="34" charset="0"/>
              <a:buNone/>
            </a:pPr>
            <a:r>
              <a:rPr lang="ja-JP" altLang="en-US" sz="1800" dirty="0"/>
              <a:t>・教育機関と福祉機関で情報共有や検討、勉強会などを行う合議体の設定</a:t>
            </a:r>
            <a:endParaRPr lang="en-US" altLang="ja-JP" sz="1800" dirty="0"/>
          </a:p>
          <a:p>
            <a:pPr marL="0" indent="0" fontAlgn="auto">
              <a:spcAft>
                <a:spcPts val="0"/>
              </a:spcAft>
              <a:buFont typeface="Arial" panose="020B0604020202020204" pitchFamily="34" charset="0"/>
              <a:buNone/>
            </a:pPr>
            <a:r>
              <a:rPr lang="ja-JP" altLang="en-US" sz="1800" dirty="0"/>
              <a:t>・「避難所における障害者支援ガイド」を作成</a:t>
            </a:r>
            <a:endParaRPr lang="en-US" altLang="ja-JP" sz="1800" dirty="0"/>
          </a:p>
        </p:txBody>
      </p:sp>
    </p:spTree>
    <p:extLst>
      <p:ext uri="{BB962C8B-B14F-4D97-AF65-F5344CB8AC3E}">
        <p14:creationId xmlns:p14="http://schemas.microsoft.com/office/powerpoint/2010/main" val="2782538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5AA50A29-1B95-4CA8-BE4E-8DF67160CE3B}"/>
              </a:ext>
            </a:extLst>
          </p:cNvPr>
          <p:cNvSpPr>
            <a:spLocks noGrp="1"/>
          </p:cNvSpPr>
          <p:nvPr>
            <p:ph type="sldNum" sz="quarter" idx="12"/>
          </p:nvPr>
        </p:nvSpPr>
        <p:spPr/>
        <p:txBody>
          <a:bodyPr/>
          <a:lstStyle/>
          <a:p>
            <a:pPr>
              <a:defRPr/>
            </a:pPr>
            <a:fld id="{08C0B7E9-49C2-4EF2-86B7-39D4016E13D8}" type="slidenum">
              <a:rPr lang="ja-JP" altLang="en-US" smtClean="0"/>
              <a:pPr>
                <a:defRPr/>
              </a:pPr>
              <a:t>5</a:t>
            </a:fld>
            <a:endParaRPr lang="ja-JP" altLang="en-US"/>
          </a:p>
        </p:txBody>
      </p:sp>
      <p:sp>
        <p:nvSpPr>
          <p:cNvPr id="5" name="角丸四角形 1">
            <a:extLst>
              <a:ext uri="{FF2B5EF4-FFF2-40B4-BE49-F238E27FC236}">
                <a16:creationId xmlns:a16="http://schemas.microsoft.com/office/drawing/2014/main" id="{EED0D6FA-EA96-41C5-9BBE-B7A8D4F56540}"/>
              </a:ext>
            </a:extLst>
          </p:cNvPr>
          <p:cNvSpPr/>
          <p:nvPr/>
        </p:nvSpPr>
        <p:spPr>
          <a:xfrm>
            <a:off x="148969" y="136525"/>
            <a:ext cx="8896035" cy="576064"/>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市町村の相談支援体制アセスメント実施結果概要</a:t>
            </a:r>
          </a:p>
        </p:txBody>
      </p:sp>
      <p:sp>
        <p:nvSpPr>
          <p:cNvPr id="6" name="テキスト ボックス 5">
            <a:extLst>
              <a:ext uri="{FF2B5EF4-FFF2-40B4-BE49-F238E27FC236}">
                <a16:creationId xmlns:a16="http://schemas.microsoft.com/office/drawing/2014/main" id="{E4EF4229-3867-4575-85B2-D4EB527F2626}"/>
              </a:ext>
            </a:extLst>
          </p:cNvPr>
          <p:cNvSpPr txBox="1"/>
          <p:nvPr/>
        </p:nvSpPr>
        <p:spPr>
          <a:xfrm>
            <a:off x="251520" y="836712"/>
            <a:ext cx="8713788" cy="2862322"/>
          </a:xfrm>
          <a:prstGeom prst="rect">
            <a:avLst/>
          </a:prstGeom>
          <a:solidFill>
            <a:srgbClr val="FFFFFF"/>
          </a:solidFill>
          <a:ln>
            <a:solidFill>
              <a:srgbClr val="FFFFFF"/>
            </a:solidFill>
          </a:ln>
        </p:spPr>
        <p:txBody>
          <a:bodyPr wrap="square" rtlCol="0">
            <a:spAutoFit/>
          </a:bodyPr>
          <a:lstStyle/>
          <a:p>
            <a:r>
              <a:rPr kumimoji="1" lang="ja-JP" altLang="en-US" dirty="0">
                <a:latin typeface="+mn-lt"/>
              </a:rPr>
              <a:t>大阪府自立支援協議会情報交換会</a:t>
            </a:r>
            <a:endParaRPr kumimoji="1" lang="en-US" altLang="ja-JP" dirty="0">
              <a:latin typeface="+mn-lt"/>
            </a:endParaRPr>
          </a:p>
          <a:p>
            <a:endParaRPr kumimoji="1" lang="en-US" altLang="ja-JP" dirty="0">
              <a:latin typeface="+mn-lt"/>
            </a:endParaRPr>
          </a:p>
          <a:p>
            <a:r>
              <a:rPr kumimoji="1" lang="ja-JP" altLang="en-US" dirty="0">
                <a:latin typeface="+mn-lt"/>
              </a:rPr>
              <a:t>■開催日時：令和８年２月４日（水曜日）　１３時００分～１６時００分</a:t>
            </a:r>
            <a:endParaRPr kumimoji="1" lang="en-US" altLang="ja-JP" dirty="0">
              <a:latin typeface="+mn-lt"/>
            </a:endParaRPr>
          </a:p>
          <a:p>
            <a:r>
              <a:rPr kumimoji="1" lang="ja-JP" altLang="en-US" dirty="0">
                <a:latin typeface="+mn-lt"/>
              </a:rPr>
              <a:t>■開催場所：大阪府咲洲庁舎２階　咲洲ホール</a:t>
            </a:r>
            <a:endParaRPr kumimoji="1" lang="en-US" altLang="ja-JP" dirty="0">
              <a:latin typeface="+mn-lt"/>
            </a:endParaRPr>
          </a:p>
          <a:p>
            <a:r>
              <a:rPr kumimoji="1" lang="ja-JP" altLang="en-US" dirty="0">
                <a:latin typeface="+mn-lt"/>
              </a:rPr>
              <a:t>■対  象  者： 地域自立支援協議会 事務局構成メンバー</a:t>
            </a:r>
          </a:p>
          <a:p>
            <a:r>
              <a:rPr kumimoji="1" lang="ja-JP" altLang="en-US" dirty="0">
                <a:latin typeface="+mn-lt"/>
              </a:rPr>
              <a:t>　　　　　　　（市町村職員、基幹相談支援センター及び委託相談支援事業所職員の方等）</a:t>
            </a:r>
          </a:p>
          <a:p>
            <a:r>
              <a:rPr kumimoji="1" lang="ja-JP" altLang="en-US" dirty="0">
                <a:latin typeface="+mn-lt"/>
              </a:rPr>
              <a:t>■内　　　容：第１部　講義</a:t>
            </a:r>
            <a:endParaRPr kumimoji="1" lang="en-US" altLang="ja-JP" dirty="0">
              <a:latin typeface="+mn-lt"/>
            </a:endParaRPr>
          </a:p>
          <a:p>
            <a:r>
              <a:rPr lang="ja-JP" altLang="en-US" dirty="0">
                <a:latin typeface="+mn-lt"/>
              </a:rPr>
              <a:t>　　　　　　　　　</a:t>
            </a:r>
            <a:r>
              <a:rPr kumimoji="1" lang="ja-JP" altLang="en-US" dirty="0">
                <a:latin typeface="+mn-lt"/>
              </a:rPr>
              <a:t>「相談支援体制の充実・強化～相談支援地域アセスメントシートの活用～」</a:t>
            </a:r>
            <a:endParaRPr kumimoji="1" lang="en-US" altLang="ja-JP" dirty="0">
              <a:latin typeface="+mn-lt"/>
            </a:endParaRPr>
          </a:p>
          <a:p>
            <a:r>
              <a:rPr kumimoji="1" lang="ja-JP" altLang="en-US" dirty="0">
                <a:latin typeface="+mn-lt"/>
              </a:rPr>
              <a:t>　　　　　　　　 第２部　情報交換会（９グループに分かれて意見交換等）</a:t>
            </a:r>
            <a:endParaRPr kumimoji="1" lang="en-US" altLang="ja-JP" dirty="0">
              <a:latin typeface="+mn-lt"/>
            </a:endParaRPr>
          </a:p>
          <a:p>
            <a:r>
              <a:rPr kumimoji="1" lang="ja-JP" altLang="en-US" dirty="0">
                <a:latin typeface="+mn-lt"/>
              </a:rPr>
              <a:t>　　　　　　　　 その他　大阪府からの伝達事項　等</a:t>
            </a:r>
          </a:p>
        </p:txBody>
      </p:sp>
      <p:sp>
        <p:nvSpPr>
          <p:cNvPr id="9" name="コンテンツ プレースホルダー 2">
            <a:extLst>
              <a:ext uri="{FF2B5EF4-FFF2-40B4-BE49-F238E27FC236}">
                <a16:creationId xmlns:a16="http://schemas.microsoft.com/office/drawing/2014/main" id="{5F224085-CF24-40D7-A158-B11485CFACBE}"/>
              </a:ext>
            </a:extLst>
          </p:cNvPr>
          <p:cNvSpPr>
            <a:spLocks noGrp="1"/>
          </p:cNvSpPr>
          <p:nvPr>
            <p:ph idx="1"/>
          </p:nvPr>
        </p:nvSpPr>
        <p:spPr>
          <a:xfrm>
            <a:off x="83204" y="4360020"/>
            <a:ext cx="8882104" cy="2097966"/>
          </a:xfrm>
          <a:ln>
            <a:solidFill>
              <a:schemeClr val="tx1"/>
            </a:solidFill>
          </a:ln>
        </p:spPr>
        <p:txBody>
          <a:bodyPr anchor="ctr">
            <a:normAutofit/>
          </a:bodyPr>
          <a:lstStyle/>
          <a:p>
            <a:pPr marL="0" indent="0">
              <a:buNone/>
            </a:pPr>
            <a:r>
              <a:rPr lang="ja-JP" altLang="en-US" sz="1600" dirty="0"/>
              <a:t>○実際に活用した市からの報告が聞けてよかった。</a:t>
            </a:r>
            <a:endParaRPr lang="en-US" altLang="ja-JP" sz="1600" dirty="0"/>
          </a:p>
          <a:p>
            <a:pPr marL="0" indent="0">
              <a:buNone/>
            </a:pPr>
            <a:r>
              <a:rPr lang="ja-JP" altLang="en-US" sz="1600" dirty="0"/>
              <a:t>○地域課題の抽出について、エビデンスが必要ということが分かった。</a:t>
            </a:r>
            <a:endParaRPr lang="en-US" altLang="ja-JP" sz="1600" dirty="0"/>
          </a:p>
          <a:p>
            <a:pPr marL="0" indent="0">
              <a:buNone/>
            </a:pPr>
            <a:r>
              <a:rPr lang="ja-JP" altLang="en-US" sz="1600" dirty="0"/>
              <a:t>○アセスメントシート作成後にどのように生かすのか、行政と事業所で考える必要があると感じた。</a:t>
            </a:r>
            <a:endParaRPr lang="en-US" altLang="ja-JP" sz="1600" dirty="0"/>
          </a:p>
          <a:p>
            <a:pPr marL="0" indent="0">
              <a:buNone/>
            </a:pPr>
            <a:r>
              <a:rPr lang="ja-JP" altLang="en-US" sz="1600" dirty="0"/>
              <a:t>○課題と感じている部分を整理していくために必要だということがよく理解できた。</a:t>
            </a:r>
            <a:endParaRPr lang="en-US" altLang="ja-JP" sz="1600" dirty="0"/>
          </a:p>
          <a:p>
            <a:pPr marL="0" indent="0">
              <a:buNone/>
            </a:pPr>
            <a:r>
              <a:rPr lang="ja-JP" altLang="en-US" sz="1600" dirty="0"/>
              <a:t>○行政と相談支援、民間事業所等が地域の状況について共通認識をもつことが必要だと改めて感じた。</a:t>
            </a:r>
            <a:endParaRPr lang="en-US" altLang="ja-JP" sz="1600" dirty="0"/>
          </a:p>
        </p:txBody>
      </p:sp>
      <p:sp>
        <p:nvSpPr>
          <p:cNvPr id="10" name="角丸四角形 1">
            <a:extLst>
              <a:ext uri="{FF2B5EF4-FFF2-40B4-BE49-F238E27FC236}">
                <a16:creationId xmlns:a16="http://schemas.microsoft.com/office/drawing/2014/main" id="{A3C25466-116B-4D62-95B7-81712C0DF0FD}"/>
              </a:ext>
            </a:extLst>
          </p:cNvPr>
          <p:cNvSpPr/>
          <p:nvPr/>
        </p:nvSpPr>
        <p:spPr>
          <a:xfrm>
            <a:off x="83204" y="4196624"/>
            <a:ext cx="4680777" cy="326791"/>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ja-JP" altLang="en-US" sz="2400" b="1" dirty="0">
                <a:latin typeface="ＭＳ Ｐゴシック" panose="020B0600070205080204" pitchFamily="50" charset="-128"/>
                <a:ea typeface="ＭＳ Ｐゴシック" panose="020B0600070205080204" pitchFamily="50" charset="-128"/>
              </a:rPr>
              <a:t>アンケート結果</a:t>
            </a:r>
            <a:endParaRPr kumimoji="1" lang="ja-JP" altLang="en-US" sz="24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204525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899592" y="2492896"/>
            <a:ext cx="7531801" cy="1276233"/>
          </a:xfrm>
          <a:prstGeom prst="roundRect">
            <a:avLst/>
          </a:prstGeom>
          <a:gradFill flip="none" rotWithShape="1">
            <a:gsLst>
              <a:gs pos="65000">
                <a:srgbClr val="73F194"/>
              </a:gs>
              <a:gs pos="100000">
                <a:schemeClr val="bg1"/>
              </a:gs>
            </a:gsLst>
            <a:path path="circle">
              <a:fillToRect l="50000" t="50000" r="50000" b="50000"/>
            </a:path>
            <a:tileRect/>
          </a:gradFill>
          <a:ln>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2400" b="1" dirty="0">
                <a:latin typeface="ＭＳ Ｐゴシック" panose="020B0600070205080204" pitchFamily="50" charset="-128"/>
                <a:ea typeface="ＭＳ Ｐゴシック" panose="020B0600070205080204" pitchFamily="50" charset="-128"/>
              </a:rPr>
              <a:t>市町村の相談支援体制アセスメント実施結果参考資料</a:t>
            </a:r>
          </a:p>
        </p:txBody>
      </p:sp>
      <p:sp>
        <p:nvSpPr>
          <p:cNvPr id="6" name="スライド番号プレースホルダー 5"/>
          <p:cNvSpPr>
            <a:spLocks noGrp="1"/>
          </p:cNvSpPr>
          <p:nvPr>
            <p:ph type="sldNum" sz="quarter" idx="12"/>
          </p:nvPr>
        </p:nvSpPr>
        <p:spPr/>
        <p:txBody>
          <a:bodyPr/>
          <a:lstStyle/>
          <a:p>
            <a:pPr>
              <a:defRPr/>
            </a:pPr>
            <a:fld id="{A4073C42-6A3B-4481-9A5D-F17DC83FF158}" type="slidenum">
              <a:rPr lang="ja-JP" altLang="en-US" smtClean="0"/>
              <a:pPr>
                <a:defRPr/>
              </a:pPr>
              <a:t>6</a:t>
            </a:fld>
            <a:endParaRPr lang="ja-JP" altLang="en-US"/>
          </a:p>
        </p:txBody>
      </p:sp>
    </p:spTree>
    <p:extLst>
      <p:ext uri="{BB962C8B-B14F-4D97-AF65-F5344CB8AC3E}">
        <p14:creationId xmlns:p14="http://schemas.microsoft.com/office/powerpoint/2010/main" val="319599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2F43929-9371-4D94-B289-C1E551485ABB}"/>
              </a:ext>
            </a:extLst>
          </p:cNvPr>
          <p:cNvSpPr>
            <a:spLocks noGrp="1"/>
          </p:cNvSpPr>
          <p:nvPr>
            <p:ph type="sldNum" sz="quarter" idx="12"/>
          </p:nvPr>
        </p:nvSpPr>
        <p:spPr/>
        <p:txBody>
          <a:bodyPr/>
          <a:lstStyle/>
          <a:p>
            <a:pPr>
              <a:defRPr/>
            </a:pPr>
            <a:fld id="{A4073C42-6A3B-4481-9A5D-F17DC83FF158}" type="slidenum">
              <a:rPr lang="ja-JP" altLang="en-US" smtClean="0"/>
              <a:pPr>
                <a:defRPr/>
              </a:pPr>
              <a:t>7</a:t>
            </a:fld>
            <a:endParaRPr lang="ja-JP" altLang="en-US"/>
          </a:p>
        </p:txBody>
      </p:sp>
      <p:sp>
        <p:nvSpPr>
          <p:cNvPr id="3" name="テキスト ボックス 2">
            <a:extLst>
              <a:ext uri="{FF2B5EF4-FFF2-40B4-BE49-F238E27FC236}">
                <a16:creationId xmlns:a16="http://schemas.microsoft.com/office/drawing/2014/main" id="{DB262018-BF94-45CC-AC0F-9DCA28566126}"/>
              </a:ext>
            </a:extLst>
          </p:cNvPr>
          <p:cNvSpPr txBox="1"/>
          <p:nvPr/>
        </p:nvSpPr>
        <p:spPr>
          <a:xfrm>
            <a:off x="734748" y="1484784"/>
            <a:ext cx="7663391" cy="2400657"/>
          </a:xfrm>
          <a:prstGeom prst="rect">
            <a:avLst/>
          </a:prstGeom>
          <a:noFill/>
          <a:ln>
            <a:solidFill>
              <a:schemeClr val="tx1"/>
            </a:solidFill>
          </a:ln>
        </p:spPr>
        <p:txBody>
          <a:bodyPr wrap="square">
            <a:spAutoFit/>
          </a:bodyPr>
          <a:lstStyle/>
          <a:p>
            <a:pPr algn="just">
              <a:lnSpc>
                <a:spcPts val="1800"/>
              </a:lnSpc>
            </a:pP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a:t>
            </a:r>
            <a:r>
              <a:rPr lang="ja-JP" altLang="en-US" sz="1600" b="1" kern="100" dirty="0">
                <a:latin typeface="游明朝" panose="02020400000000000000" pitchFamily="18" charset="-128"/>
                <a:ea typeface="メイリオ" panose="020B0604030504040204" pitchFamily="50" charset="-128"/>
                <a:cs typeface="Times New Roman" panose="02020603050405020304" pitchFamily="18" charset="0"/>
              </a:rPr>
              <a:t>市町村で想定している相談支援専門員１人当たりの標準取扱件数</a:t>
            </a:r>
            <a:endParaRPr lang="en-US" altLang="ja-JP" sz="1600" b="1"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回答市町村平均：３１．４人（回答市町村：１０）</a:t>
            </a: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a:t>
            </a:r>
            <a:r>
              <a:rPr lang="ja-JP" altLang="en-US" sz="1600" b="1" kern="100" dirty="0">
                <a:latin typeface="游明朝" panose="02020400000000000000" pitchFamily="18" charset="-128"/>
                <a:ea typeface="メイリオ" panose="020B0604030504040204" pitchFamily="50" charset="-128"/>
                <a:cs typeface="Times New Roman" panose="02020603050405020304" pitchFamily="18" charset="0"/>
              </a:rPr>
              <a:t>相談支援専門員１人当たりの標準取扱件数</a:t>
            </a:r>
            <a:endParaRPr lang="en-US" altLang="ja-JP" sz="1600" b="1"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回答市町村平均：３４．１４人（回答市町村：１８）</a:t>
            </a: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a:t>
            </a:r>
            <a:r>
              <a:rPr lang="ja-JP" altLang="en-US" sz="1600" b="1" kern="100" dirty="0">
                <a:latin typeface="游明朝" panose="02020400000000000000" pitchFamily="18" charset="-128"/>
                <a:ea typeface="メイリオ" panose="020B0604030504040204" pitchFamily="50" charset="-128"/>
                <a:cs typeface="Times New Roman" panose="02020603050405020304" pitchFamily="18" charset="0"/>
              </a:rPr>
              <a:t>市町村で想定している不足している相談支援専門員の人数</a:t>
            </a:r>
          </a:p>
          <a:p>
            <a:pPr algn="just">
              <a:lnSpc>
                <a:spcPts val="1800"/>
              </a:lnSpc>
            </a:pPr>
            <a:r>
              <a:rPr lang="ja-JP" altLang="en-US" sz="1600" kern="100" dirty="0">
                <a:latin typeface="游明朝" panose="02020400000000000000" pitchFamily="18" charset="-128"/>
                <a:ea typeface="メイリオ" panose="020B0604030504040204" pitchFamily="50" charset="-128"/>
                <a:cs typeface="Times New Roman" panose="02020603050405020304" pitchFamily="18" charset="0"/>
              </a:rPr>
              <a:t>　　回答市町村平均：７人（回答市町村：７）</a:t>
            </a: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a:p>
            <a:pPr algn="just">
              <a:lnSpc>
                <a:spcPts val="1800"/>
              </a:lnSpc>
            </a:pPr>
            <a:endParaRPr lang="en-US" altLang="ja-JP" sz="1600" kern="100" dirty="0">
              <a:latin typeface="游明朝" panose="02020400000000000000" pitchFamily="18" charset="-128"/>
              <a:ea typeface="メイリオ" panose="020B0604030504040204" pitchFamily="50" charset="-128"/>
              <a:cs typeface="Times New Roman" panose="02020603050405020304" pitchFamily="18" charset="0"/>
            </a:endParaRPr>
          </a:p>
        </p:txBody>
      </p:sp>
      <p:sp>
        <p:nvSpPr>
          <p:cNvPr id="4" name="タイトル 3">
            <a:extLst>
              <a:ext uri="{FF2B5EF4-FFF2-40B4-BE49-F238E27FC236}">
                <a16:creationId xmlns:a16="http://schemas.microsoft.com/office/drawing/2014/main" id="{0F133B16-7AB0-459F-80DB-0F9EE43E1712}"/>
              </a:ext>
            </a:extLst>
          </p:cNvPr>
          <p:cNvSpPr txBox="1">
            <a:spLocks/>
          </p:cNvSpPr>
          <p:nvPr/>
        </p:nvSpPr>
        <p:spPr>
          <a:xfrm>
            <a:off x="457200" y="274638"/>
            <a:ext cx="8218488" cy="561975"/>
          </a:xfrm>
          <a:prstGeom prst="roundRect">
            <a:avLst/>
          </a:prstGeom>
          <a:gradFill flip="none" rotWithShape="1">
            <a:gsLst>
              <a:gs pos="66000">
                <a:srgbClr val="73F194"/>
              </a:gs>
              <a:gs pos="100000">
                <a:schemeClr val="bg1"/>
              </a:gs>
            </a:gsLst>
            <a:path path="circle">
              <a:fillToRect l="50000" t="50000" r="50000" b="50000"/>
            </a:path>
            <a:tileRect/>
          </a:gradFill>
          <a:ln w="9525" cap="flat" cmpd="sng" algn="ctr">
            <a:solidFill>
              <a:schemeClr val="tx1"/>
            </a:solidFill>
            <a:prstDash val="solid"/>
          </a:ln>
        </p:spPr>
        <p:style>
          <a:lnRef idx="1">
            <a:schemeClr val="accent2"/>
          </a:lnRef>
          <a:fillRef idx="2">
            <a:schemeClr val="accent2"/>
          </a:fillRef>
          <a:effectRef idx="1">
            <a:schemeClr val="accent2"/>
          </a:effectRef>
          <a:fontRef idx="minor">
            <a:schemeClr val="dk1"/>
          </a:fontRef>
        </p:style>
        <p:txBody>
          <a:bodyPr anchor="ctr" anchorCtr="1"/>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fontAlgn="auto">
              <a:spcAft>
                <a:spcPts val="0"/>
              </a:spcAft>
            </a:pPr>
            <a:r>
              <a:rPr lang="ja-JP" altLang="en-US" sz="2400" b="1">
                <a:latin typeface="ＭＳ Ｐゴシック" panose="020B0600070205080204" pitchFamily="50" charset="-128"/>
                <a:ea typeface="ＭＳ Ｐゴシック" panose="020B0600070205080204" pitchFamily="50" charset="-128"/>
              </a:rPr>
              <a:t>参考資料</a:t>
            </a:r>
            <a:endParaRPr lang="ja-JP" altLang="en-US" sz="2400"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4718913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12562</TotalTime>
  <Words>649</Words>
  <PresentationFormat>画面に合わせる (4:3)</PresentationFormat>
  <Paragraphs>87</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游明朝</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2026-04-09T00:59:06Z</cp:lastPrinted>
  <dcterms:created xsi:type="dcterms:W3CDTF">2012-11-30T09:21:49Z</dcterms:created>
  <dcterms:modified xsi:type="dcterms:W3CDTF">2026-04-09T02:38:33Z</dcterms:modified>
</cp:coreProperties>
</file>