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1551" r:id="rId3"/>
    <p:sldId id="1552" r:id="rId4"/>
    <p:sldId id="1631" r:id="rId5"/>
    <p:sldId id="264" r:id="rId6"/>
    <p:sldId id="1632" r:id="rId7"/>
    <p:sldId id="260" r:id="rId8"/>
    <p:sldId id="1633" r:id="rId9"/>
    <p:sldId id="1524" r:id="rId10"/>
    <p:sldId id="3795" r:id="rId11"/>
    <p:sldId id="1563" r:id="rId12"/>
    <p:sldId id="258" r:id="rId13"/>
    <p:sldId id="3789" r:id="rId14"/>
    <p:sldId id="3786"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B69D0F-13BD-648D-CE3F-5E5D222A9341}" name="奥野 加奈子" initials="加奥" userId="S::k_okuno@suginokokai.com::e0786303-9917-459c-a752-bb480badcb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8DC"/>
    <a:srgbClr val="004D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78424" autoAdjust="0"/>
  </p:normalViewPr>
  <p:slideViewPr>
    <p:cSldViewPr snapToGrid="0">
      <p:cViewPr varScale="1">
        <p:scale>
          <a:sx n="83" d="100"/>
          <a:sy n="83" d="100"/>
        </p:scale>
        <p:origin x="1266"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8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solidFill>
                <a:latin typeface="+mn-lt"/>
                <a:ea typeface="+mn-ea"/>
                <a:cs typeface="+mn-cs"/>
              </a:defRPr>
            </a:pPr>
            <a:r>
              <a:rPr lang="en-US" altLang="ja-JP" sz="1200">
                <a:solidFill>
                  <a:schemeClr val="tx1"/>
                </a:solidFill>
              </a:rPr>
              <a:t>R6</a:t>
            </a:r>
            <a:r>
              <a:rPr lang="ja-JP" altLang="en-US" sz="1200">
                <a:solidFill>
                  <a:schemeClr val="tx1"/>
                </a:solidFill>
              </a:rPr>
              <a:t>　相談対象者　年齢別　実数</a:t>
            </a:r>
          </a:p>
        </c:rich>
      </c:tx>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bg1">
                <a:lumMod val="65000"/>
              </a:schemeClr>
            </a:solidFill>
            <a:ln>
              <a:noFill/>
            </a:ln>
            <a:effectLst/>
          </c:spPr>
          <c:invertIfNegative val="0"/>
          <c:dPt>
            <c:idx val="4"/>
            <c:invertIfNegative val="0"/>
            <c:bubble3D val="0"/>
            <c:spPr>
              <a:solidFill>
                <a:srgbClr val="004DA0"/>
              </a:solidFill>
              <a:ln>
                <a:noFill/>
              </a:ln>
              <a:effectLst/>
            </c:spPr>
            <c:extLst>
              <c:ext xmlns:c16="http://schemas.microsoft.com/office/drawing/2014/chart" uri="{C3380CC4-5D6E-409C-BE32-E72D297353CC}">
                <c16:uniqueId val="{00000001-5B69-49BB-9C59-098FA74F6EE1}"/>
              </c:ext>
            </c:extLst>
          </c:dPt>
          <c:dPt>
            <c:idx val="5"/>
            <c:invertIfNegative val="0"/>
            <c:bubble3D val="0"/>
            <c:spPr>
              <a:solidFill>
                <a:srgbClr val="2DB4AA"/>
              </a:solidFill>
              <a:ln>
                <a:noFill/>
              </a:ln>
              <a:effectLst/>
            </c:spPr>
            <c:extLst>
              <c:ext xmlns:c16="http://schemas.microsoft.com/office/drawing/2014/chart" uri="{C3380CC4-5D6E-409C-BE32-E72D297353CC}">
                <c16:uniqueId val="{00000003-5B69-49BB-9C59-098FA74F6EE1}"/>
              </c:ext>
            </c:extLst>
          </c:dPt>
          <c:dPt>
            <c:idx val="7"/>
            <c:invertIfNegative val="0"/>
            <c:bubble3D val="0"/>
            <c:spPr>
              <a:solidFill>
                <a:srgbClr val="2DB4AA"/>
              </a:solidFill>
              <a:ln>
                <a:noFill/>
              </a:ln>
              <a:effectLst/>
            </c:spPr>
            <c:extLst>
              <c:ext xmlns:c16="http://schemas.microsoft.com/office/drawing/2014/chart" uri="{C3380CC4-5D6E-409C-BE32-E72D297353CC}">
                <c16:uniqueId val="{00000005-5B69-49BB-9C59-098FA74F6EE1}"/>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7-5B69-49BB-9C59-098FA74F6EE1}"/>
              </c:ext>
            </c:extLst>
          </c:dPt>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'図まとめ（相談＋就労）'!$S$7:$S$16</c:f>
              <c:strCache>
                <c:ptCount val="10"/>
                <c:pt idx="0">
                  <c:v>幼児期</c:v>
                </c:pt>
                <c:pt idx="1">
                  <c:v>小学生</c:v>
                </c:pt>
                <c:pt idx="2">
                  <c:v>中学生</c:v>
                </c:pt>
                <c:pt idx="3">
                  <c:v>１６～１８歳</c:v>
                </c:pt>
                <c:pt idx="4">
                  <c:v>１９～２９歳</c:v>
                </c:pt>
                <c:pt idx="5">
                  <c:v>３０～３９歳</c:v>
                </c:pt>
                <c:pt idx="6">
                  <c:v>４０～４９歳</c:v>
                </c:pt>
                <c:pt idx="7">
                  <c:v>５０～６４歳</c:v>
                </c:pt>
                <c:pt idx="8">
                  <c:v>６５歳以上</c:v>
                </c:pt>
                <c:pt idx="9">
                  <c:v>不明</c:v>
                </c:pt>
              </c:strCache>
            </c:strRef>
          </c:cat>
          <c:val>
            <c:numRef>
              <c:f>'図まとめ（相談＋就労）'!$T$7:$T$16</c:f>
              <c:numCache>
                <c:formatCode>General</c:formatCode>
                <c:ptCount val="10"/>
                <c:pt idx="0">
                  <c:v>21</c:v>
                </c:pt>
                <c:pt idx="1">
                  <c:v>48</c:v>
                </c:pt>
                <c:pt idx="2">
                  <c:v>44</c:v>
                </c:pt>
                <c:pt idx="3">
                  <c:v>118</c:v>
                </c:pt>
                <c:pt idx="4">
                  <c:v>242</c:v>
                </c:pt>
                <c:pt idx="5">
                  <c:v>163</c:v>
                </c:pt>
                <c:pt idx="6">
                  <c:v>101</c:v>
                </c:pt>
                <c:pt idx="7">
                  <c:v>160</c:v>
                </c:pt>
                <c:pt idx="8">
                  <c:v>17</c:v>
                </c:pt>
                <c:pt idx="9">
                  <c:v>187</c:v>
                </c:pt>
              </c:numCache>
            </c:numRef>
          </c:val>
          <c:extLst>
            <c:ext xmlns:c16="http://schemas.microsoft.com/office/drawing/2014/chart" uri="{C3380CC4-5D6E-409C-BE32-E72D297353CC}">
              <c16:uniqueId val="{00000008-5B69-49BB-9C59-098FA74F6EE1}"/>
            </c:ext>
          </c:extLst>
        </c:ser>
        <c:dLbls>
          <c:showLegendKey val="0"/>
          <c:showVal val="0"/>
          <c:showCatName val="0"/>
          <c:showSerName val="0"/>
          <c:showPercent val="0"/>
          <c:showBubbleSize val="0"/>
        </c:dLbls>
        <c:gapWidth val="219"/>
        <c:overlap val="-27"/>
        <c:axId val="1021644400"/>
        <c:axId val="1021646320"/>
      </c:barChart>
      <c:catAx>
        <c:axId val="102164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1021646320"/>
        <c:crosses val="autoZero"/>
        <c:auto val="1"/>
        <c:lblAlgn val="ctr"/>
        <c:lblOffset val="100"/>
        <c:noMultiLvlLbl val="0"/>
      </c:catAx>
      <c:valAx>
        <c:axId val="1021646320"/>
        <c:scaling>
          <c:orientation val="minMax"/>
        </c:scaling>
        <c:delete val="0"/>
        <c:axPos val="l"/>
        <c:numFmt formatCode="General" sourceLinked="1"/>
        <c:majorTickMark val="out"/>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1021644400"/>
        <c:crosses val="autoZero"/>
        <c:crossBetween val="between"/>
        <c:majorUnit val="100"/>
      </c:valAx>
      <c:spPr>
        <a:noFill/>
        <a:ln>
          <a:noFill/>
        </a:ln>
        <a:effectLst/>
      </c:spPr>
    </c:plotArea>
    <c:plotVisOnly val="1"/>
    <c:dispBlanksAs val="gap"/>
    <c:showDLblsOverMax val="0"/>
  </c:chart>
  <c:spPr>
    <a:noFill/>
    <a:ln>
      <a:solidFill>
        <a:schemeClr val="accent3"/>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C3D2B-02BD-4909-AC1C-BBE63CF73C03}"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kumimoji="1" lang="ja-JP" altLang="en-US"/>
        </a:p>
      </dgm:t>
    </dgm:pt>
    <dgm:pt modelId="{0B06339D-9C63-496D-9633-5539A5FDB990}">
      <dgm:prSet custT="1"/>
      <dgm:spPr/>
      <dgm:t>
        <a:bodyPr/>
        <a:lstStyle/>
        <a:p>
          <a:pPr rtl="0"/>
          <a:r>
            <a:rPr lang="ja-JP" altLang="en-US" sz="1600" b="0" dirty="0">
              <a:latin typeface="+mn-ea"/>
              <a:ea typeface="+mn-ea"/>
            </a:rPr>
            <a:t>関係機関とのネットワーク構築：連絡協議会など</a:t>
          </a:r>
        </a:p>
      </dgm:t>
    </dgm:pt>
    <dgm:pt modelId="{491EABBD-D11D-4475-9F61-CE5ABD40F2D4}" type="parTrans" cxnId="{DAD0D1EE-507C-4B62-AE31-F0A40AE8722A}">
      <dgm:prSet/>
      <dgm:spPr/>
      <dgm:t>
        <a:bodyPr/>
        <a:lstStyle/>
        <a:p>
          <a:endParaRPr kumimoji="1" lang="ja-JP" altLang="en-US" sz="1600">
            <a:solidFill>
              <a:schemeClr val="tx1"/>
            </a:solidFill>
            <a:latin typeface="+mn-ea"/>
            <a:ea typeface="+mn-ea"/>
          </a:endParaRPr>
        </a:p>
      </dgm:t>
    </dgm:pt>
    <dgm:pt modelId="{78A9CEDD-8435-4C68-B8C1-7AFEC0C1893F}" type="sibTrans" cxnId="{DAD0D1EE-507C-4B62-AE31-F0A40AE8722A}">
      <dgm:prSet/>
      <dgm:spPr/>
      <dgm:t>
        <a:bodyPr/>
        <a:lstStyle/>
        <a:p>
          <a:endParaRPr kumimoji="1" lang="ja-JP" altLang="en-US" sz="1600">
            <a:solidFill>
              <a:schemeClr val="tx1"/>
            </a:solidFill>
            <a:latin typeface="+mn-ea"/>
            <a:ea typeface="+mn-ea"/>
          </a:endParaRPr>
        </a:p>
      </dgm:t>
    </dgm:pt>
    <dgm:pt modelId="{EF8C369D-EF40-43F5-9ED7-45156CCCF7AC}">
      <dgm:prSet custT="1"/>
      <dgm:spPr/>
      <dgm:t>
        <a:bodyPr/>
        <a:lstStyle/>
        <a:p>
          <a:pPr rtl="0"/>
          <a:r>
            <a:rPr kumimoji="1" lang="ja-JP" altLang="en-US" sz="1600" b="0" dirty="0">
              <a:latin typeface="+mn-ea"/>
              <a:ea typeface="+mn-ea"/>
            </a:rPr>
            <a:t>支援体制の構築や人材育成：コンサルテーション事業</a:t>
          </a:r>
          <a:endParaRPr kumimoji="1" lang="en-US" altLang="ja-JP" sz="1600" b="0" dirty="0">
            <a:latin typeface="+mn-ea"/>
            <a:ea typeface="+mn-ea"/>
          </a:endParaRPr>
        </a:p>
      </dgm:t>
    </dgm:pt>
    <dgm:pt modelId="{47B8EBA5-31F3-41CA-B588-A368D695F972}" type="parTrans" cxnId="{5F5E004B-2A49-4182-AB5E-512BABD5BB08}">
      <dgm:prSet/>
      <dgm:spPr/>
      <dgm:t>
        <a:bodyPr/>
        <a:lstStyle/>
        <a:p>
          <a:endParaRPr kumimoji="1" lang="ja-JP" altLang="en-US" sz="1600">
            <a:solidFill>
              <a:schemeClr val="tx1"/>
            </a:solidFill>
            <a:latin typeface="+mn-ea"/>
            <a:ea typeface="+mn-ea"/>
          </a:endParaRPr>
        </a:p>
      </dgm:t>
    </dgm:pt>
    <dgm:pt modelId="{14950DC3-9963-4419-A4A7-27199FCB6F0C}" type="sibTrans" cxnId="{5F5E004B-2A49-4182-AB5E-512BABD5BB08}">
      <dgm:prSet/>
      <dgm:spPr/>
      <dgm:t>
        <a:bodyPr/>
        <a:lstStyle/>
        <a:p>
          <a:endParaRPr kumimoji="1" lang="ja-JP" altLang="en-US" sz="1600">
            <a:solidFill>
              <a:schemeClr val="tx1"/>
            </a:solidFill>
            <a:latin typeface="+mn-ea"/>
            <a:ea typeface="+mn-ea"/>
          </a:endParaRPr>
        </a:p>
      </dgm:t>
    </dgm:pt>
    <dgm:pt modelId="{8DA85DA1-FE40-473D-9F18-A0B542DD0433}">
      <dgm:prSet custT="1"/>
      <dgm:spPr/>
      <dgm:t>
        <a:bodyPr anchor="ctr" anchorCtr="0"/>
        <a:lstStyle/>
        <a:p>
          <a:pPr rtl="0"/>
          <a:r>
            <a:rPr lang="ja-JP" altLang="en-US" sz="1600" b="0" dirty="0">
              <a:latin typeface="+mn-ea"/>
              <a:ea typeface="+mn-ea"/>
            </a:rPr>
            <a:t>家族支援の充実：ペアレント・メンター事業</a:t>
          </a:r>
        </a:p>
      </dgm:t>
    </dgm:pt>
    <dgm:pt modelId="{74FC5084-48A3-429E-9A8D-2EA23CCD10A0}" type="parTrans" cxnId="{8797D7AD-5683-4062-8A7E-450337002138}">
      <dgm:prSet/>
      <dgm:spPr/>
      <dgm:t>
        <a:bodyPr/>
        <a:lstStyle/>
        <a:p>
          <a:endParaRPr kumimoji="1" lang="ja-JP" altLang="en-US"/>
        </a:p>
      </dgm:t>
    </dgm:pt>
    <dgm:pt modelId="{7BDDC946-CBFA-41A8-93ED-70BD2DA0976B}" type="sibTrans" cxnId="{8797D7AD-5683-4062-8A7E-450337002138}">
      <dgm:prSet/>
      <dgm:spPr/>
      <dgm:t>
        <a:bodyPr/>
        <a:lstStyle/>
        <a:p>
          <a:endParaRPr kumimoji="1" lang="ja-JP" altLang="en-US"/>
        </a:p>
      </dgm:t>
    </dgm:pt>
    <dgm:pt modelId="{1A8B820F-CA47-42BE-B61D-B442D28387C7}">
      <dgm:prSet custT="1"/>
      <dgm:spPr/>
      <dgm:t>
        <a:bodyPr/>
        <a:lstStyle/>
        <a:p>
          <a:pPr rtl="0"/>
          <a:r>
            <a:rPr kumimoji="1" lang="ja-JP" altLang="en-US" sz="1600" b="0" dirty="0">
              <a:latin typeface="+mn-ea"/>
              <a:ea typeface="+mn-ea"/>
            </a:rPr>
            <a:t>普及・啓発：府民や支援者対象の公開講座・研修</a:t>
          </a:r>
          <a:endParaRPr lang="ja-JP" altLang="en-US" sz="1600" b="0" dirty="0">
            <a:latin typeface="+mn-ea"/>
            <a:ea typeface="+mn-ea"/>
          </a:endParaRPr>
        </a:p>
      </dgm:t>
    </dgm:pt>
    <dgm:pt modelId="{07C666F8-2CCD-4587-B082-FC276A7972FE}" type="parTrans" cxnId="{34949097-1714-489D-8D28-17E4B640A8C3}">
      <dgm:prSet/>
      <dgm:spPr/>
      <dgm:t>
        <a:bodyPr/>
        <a:lstStyle/>
        <a:p>
          <a:endParaRPr kumimoji="1" lang="ja-JP" altLang="en-US"/>
        </a:p>
      </dgm:t>
    </dgm:pt>
    <dgm:pt modelId="{F0426E84-0D0E-41A9-9ACC-B4D70F7A1C4A}" type="sibTrans" cxnId="{34949097-1714-489D-8D28-17E4B640A8C3}">
      <dgm:prSet/>
      <dgm:spPr/>
      <dgm:t>
        <a:bodyPr/>
        <a:lstStyle/>
        <a:p>
          <a:endParaRPr kumimoji="1" lang="ja-JP" altLang="en-US"/>
        </a:p>
      </dgm:t>
    </dgm:pt>
    <dgm:pt modelId="{3BC02BC7-8D3E-4CC3-BEFE-754FD4E7D7DB}" type="pres">
      <dgm:prSet presAssocID="{7F3C3D2B-02BD-4909-AC1C-BBE63CF73C03}" presName="Name0" presStyleCnt="0">
        <dgm:presLayoutVars>
          <dgm:chMax val="7"/>
          <dgm:chPref val="7"/>
          <dgm:dir/>
        </dgm:presLayoutVars>
      </dgm:prSet>
      <dgm:spPr/>
    </dgm:pt>
    <dgm:pt modelId="{413465F4-66EC-4C72-914B-2848A4C11583}" type="pres">
      <dgm:prSet presAssocID="{7F3C3D2B-02BD-4909-AC1C-BBE63CF73C03}" presName="Name1" presStyleCnt="0"/>
      <dgm:spPr/>
    </dgm:pt>
    <dgm:pt modelId="{CF14B054-B474-44D8-A4DF-62C3054AF4E1}" type="pres">
      <dgm:prSet presAssocID="{7F3C3D2B-02BD-4909-AC1C-BBE63CF73C03}" presName="cycle" presStyleCnt="0"/>
      <dgm:spPr/>
    </dgm:pt>
    <dgm:pt modelId="{6D73919E-1037-4E78-B332-2488053B5E2C}" type="pres">
      <dgm:prSet presAssocID="{7F3C3D2B-02BD-4909-AC1C-BBE63CF73C03}" presName="srcNode" presStyleLbl="node1" presStyleIdx="0" presStyleCnt="4"/>
      <dgm:spPr/>
    </dgm:pt>
    <dgm:pt modelId="{0B07CB92-C9F1-4DD9-AA71-CD3DD9B9D513}" type="pres">
      <dgm:prSet presAssocID="{7F3C3D2B-02BD-4909-AC1C-BBE63CF73C03}" presName="conn" presStyleLbl="parChTrans1D2" presStyleIdx="0" presStyleCnt="1"/>
      <dgm:spPr/>
    </dgm:pt>
    <dgm:pt modelId="{25282283-32F1-445C-9E27-290C2FCA5698}" type="pres">
      <dgm:prSet presAssocID="{7F3C3D2B-02BD-4909-AC1C-BBE63CF73C03}" presName="extraNode" presStyleLbl="node1" presStyleIdx="0" presStyleCnt="4"/>
      <dgm:spPr/>
    </dgm:pt>
    <dgm:pt modelId="{ECA81D81-1C15-496C-97E7-81A998899943}" type="pres">
      <dgm:prSet presAssocID="{7F3C3D2B-02BD-4909-AC1C-BBE63CF73C03}" presName="dstNode" presStyleLbl="node1" presStyleIdx="0" presStyleCnt="4"/>
      <dgm:spPr/>
    </dgm:pt>
    <dgm:pt modelId="{E405FC00-60FA-498C-8BF4-EA45D77F5228}" type="pres">
      <dgm:prSet presAssocID="{8DA85DA1-FE40-473D-9F18-A0B542DD0433}" presName="text_1" presStyleLbl="node1" presStyleIdx="0" presStyleCnt="4">
        <dgm:presLayoutVars>
          <dgm:bulletEnabled val="1"/>
        </dgm:presLayoutVars>
      </dgm:prSet>
      <dgm:spPr/>
    </dgm:pt>
    <dgm:pt modelId="{279F9082-851E-4C85-AAC4-B6A4C79FCDAF}" type="pres">
      <dgm:prSet presAssocID="{8DA85DA1-FE40-473D-9F18-A0B542DD0433}" presName="accent_1" presStyleCnt="0"/>
      <dgm:spPr/>
    </dgm:pt>
    <dgm:pt modelId="{20185CA6-B173-4D05-B388-E7FF38BFC4CF}" type="pres">
      <dgm:prSet presAssocID="{8DA85DA1-FE40-473D-9F18-A0B542DD0433}" presName="accentRepeatNode" presStyleLbl="solidFgAcc1" presStyleIdx="0" presStyleCnt="4"/>
      <dgm:spPr/>
    </dgm:pt>
    <dgm:pt modelId="{FDB6775C-1A38-4012-931C-D02794551C49}" type="pres">
      <dgm:prSet presAssocID="{0B06339D-9C63-496D-9633-5539A5FDB990}" presName="text_2" presStyleLbl="node1" presStyleIdx="1" presStyleCnt="4">
        <dgm:presLayoutVars>
          <dgm:bulletEnabled val="1"/>
        </dgm:presLayoutVars>
      </dgm:prSet>
      <dgm:spPr/>
    </dgm:pt>
    <dgm:pt modelId="{82237F7B-DE96-4AF7-826F-14AA544A148C}" type="pres">
      <dgm:prSet presAssocID="{0B06339D-9C63-496D-9633-5539A5FDB990}" presName="accent_2" presStyleCnt="0"/>
      <dgm:spPr/>
    </dgm:pt>
    <dgm:pt modelId="{0B097853-E772-4E1B-82C7-CA306103174F}" type="pres">
      <dgm:prSet presAssocID="{0B06339D-9C63-496D-9633-5539A5FDB990}" presName="accentRepeatNode" presStyleLbl="solidFgAcc1" presStyleIdx="1" presStyleCnt="4"/>
      <dgm:spPr/>
    </dgm:pt>
    <dgm:pt modelId="{6BAF9D4C-52E2-401B-8AFC-76BF917DB6B8}" type="pres">
      <dgm:prSet presAssocID="{1A8B820F-CA47-42BE-B61D-B442D28387C7}" presName="text_3" presStyleLbl="node1" presStyleIdx="2" presStyleCnt="4">
        <dgm:presLayoutVars>
          <dgm:bulletEnabled val="1"/>
        </dgm:presLayoutVars>
      </dgm:prSet>
      <dgm:spPr/>
    </dgm:pt>
    <dgm:pt modelId="{6D48BA9A-23E9-4326-95FC-105F325C6020}" type="pres">
      <dgm:prSet presAssocID="{1A8B820F-CA47-42BE-B61D-B442D28387C7}" presName="accent_3" presStyleCnt="0"/>
      <dgm:spPr/>
    </dgm:pt>
    <dgm:pt modelId="{15879A26-2192-4E52-9734-78C17ED35AA0}" type="pres">
      <dgm:prSet presAssocID="{1A8B820F-CA47-42BE-B61D-B442D28387C7}" presName="accentRepeatNode" presStyleLbl="solidFgAcc1" presStyleIdx="2" presStyleCnt="4"/>
      <dgm:spPr/>
    </dgm:pt>
    <dgm:pt modelId="{464101BC-AE9C-4CA8-A970-E22A3A5B611C}" type="pres">
      <dgm:prSet presAssocID="{EF8C369D-EF40-43F5-9ED7-45156CCCF7AC}" presName="text_4" presStyleLbl="node1" presStyleIdx="3" presStyleCnt="4">
        <dgm:presLayoutVars>
          <dgm:bulletEnabled val="1"/>
        </dgm:presLayoutVars>
      </dgm:prSet>
      <dgm:spPr/>
    </dgm:pt>
    <dgm:pt modelId="{F315983F-5D7A-4DBD-BE05-20BD7F753828}" type="pres">
      <dgm:prSet presAssocID="{EF8C369D-EF40-43F5-9ED7-45156CCCF7AC}" presName="accent_4" presStyleCnt="0"/>
      <dgm:spPr/>
    </dgm:pt>
    <dgm:pt modelId="{A8C93EC3-41EC-4563-966F-4B2C5796CB83}" type="pres">
      <dgm:prSet presAssocID="{EF8C369D-EF40-43F5-9ED7-45156CCCF7AC}" presName="accentRepeatNode" presStyleLbl="solidFgAcc1" presStyleIdx="3" presStyleCnt="4"/>
      <dgm:spPr>
        <a:solidFill>
          <a:schemeClr val="bg1"/>
        </a:solidFill>
      </dgm:spPr>
    </dgm:pt>
  </dgm:ptLst>
  <dgm:cxnLst>
    <dgm:cxn modelId="{39511F15-EAA3-46DA-88BD-99E7FC9567BE}" type="presOf" srcId="{0B06339D-9C63-496D-9633-5539A5FDB990}" destId="{FDB6775C-1A38-4012-931C-D02794551C49}" srcOrd="0" destOrd="0" presId="urn:microsoft.com/office/officeart/2008/layout/VerticalCurvedList"/>
    <dgm:cxn modelId="{5F5E004B-2A49-4182-AB5E-512BABD5BB08}" srcId="{7F3C3D2B-02BD-4909-AC1C-BBE63CF73C03}" destId="{EF8C369D-EF40-43F5-9ED7-45156CCCF7AC}" srcOrd="3" destOrd="0" parTransId="{47B8EBA5-31F3-41CA-B588-A368D695F972}" sibTransId="{14950DC3-9963-4419-A4A7-27199FCB6F0C}"/>
    <dgm:cxn modelId="{396CCB4E-5758-455B-A353-C757ABF0750E}" type="presOf" srcId="{7F3C3D2B-02BD-4909-AC1C-BBE63CF73C03}" destId="{3BC02BC7-8D3E-4CC3-BEFE-754FD4E7D7DB}" srcOrd="0" destOrd="0" presId="urn:microsoft.com/office/officeart/2008/layout/VerticalCurvedList"/>
    <dgm:cxn modelId="{1D10965A-7B2B-4EC2-8DEF-75ED7FFA7734}" type="presOf" srcId="{EF8C369D-EF40-43F5-9ED7-45156CCCF7AC}" destId="{464101BC-AE9C-4CA8-A970-E22A3A5B611C}" srcOrd="0" destOrd="0" presId="urn:microsoft.com/office/officeart/2008/layout/VerticalCurvedList"/>
    <dgm:cxn modelId="{34949097-1714-489D-8D28-17E4B640A8C3}" srcId="{7F3C3D2B-02BD-4909-AC1C-BBE63CF73C03}" destId="{1A8B820F-CA47-42BE-B61D-B442D28387C7}" srcOrd="2" destOrd="0" parTransId="{07C666F8-2CCD-4587-B082-FC276A7972FE}" sibTransId="{F0426E84-0D0E-41A9-9ACC-B4D70F7A1C4A}"/>
    <dgm:cxn modelId="{D39644A2-A2A0-4345-AA6C-88E5E1D03CFC}" type="presOf" srcId="{7BDDC946-CBFA-41A8-93ED-70BD2DA0976B}" destId="{0B07CB92-C9F1-4DD9-AA71-CD3DD9B9D513}" srcOrd="0" destOrd="0" presId="urn:microsoft.com/office/officeart/2008/layout/VerticalCurvedList"/>
    <dgm:cxn modelId="{8797D7AD-5683-4062-8A7E-450337002138}" srcId="{7F3C3D2B-02BD-4909-AC1C-BBE63CF73C03}" destId="{8DA85DA1-FE40-473D-9F18-A0B542DD0433}" srcOrd="0" destOrd="0" parTransId="{74FC5084-48A3-429E-9A8D-2EA23CCD10A0}" sibTransId="{7BDDC946-CBFA-41A8-93ED-70BD2DA0976B}"/>
    <dgm:cxn modelId="{6AE015AF-CA1D-4263-B829-1EB920360837}" type="presOf" srcId="{8DA85DA1-FE40-473D-9F18-A0B542DD0433}" destId="{E405FC00-60FA-498C-8BF4-EA45D77F5228}" srcOrd="0" destOrd="0" presId="urn:microsoft.com/office/officeart/2008/layout/VerticalCurvedList"/>
    <dgm:cxn modelId="{8EFF79C6-BD5A-41B3-8C21-FEBE14B33A55}" type="presOf" srcId="{1A8B820F-CA47-42BE-B61D-B442D28387C7}" destId="{6BAF9D4C-52E2-401B-8AFC-76BF917DB6B8}" srcOrd="0" destOrd="0" presId="urn:microsoft.com/office/officeart/2008/layout/VerticalCurvedList"/>
    <dgm:cxn modelId="{DAD0D1EE-507C-4B62-AE31-F0A40AE8722A}" srcId="{7F3C3D2B-02BD-4909-AC1C-BBE63CF73C03}" destId="{0B06339D-9C63-496D-9633-5539A5FDB990}" srcOrd="1" destOrd="0" parTransId="{491EABBD-D11D-4475-9F61-CE5ABD40F2D4}" sibTransId="{78A9CEDD-8435-4C68-B8C1-7AFEC0C1893F}"/>
    <dgm:cxn modelId="{5393F10E-CA62-4981-87EF-127E56B70BBC}" type="presParOf" srcId="{3BC02BC7-8D3E-4CC3-BEFE-754FD4E7D7DB}" destId="{413465F4-66EC-4C72-914B-2848A4C11583}" srcOrd="0" destOrd="0" presId="urn:microsoft.com/office/officeart/2008/layout/VerticalCurvedList"/>
    <dgm:cxn modelId="{D452B5C6-E5CB-402C-B565-1241596B0398}" type="presParOf" srcId="{413465F4-66EC-4C72-914B-2848A4C11583}" destId="{CF14B054-B474-44D8-A4DF-62C3054AF4E1}" srcOrd="0" destOrd="0" presId="urn:microsoft.com/office/officeart/2008/layout/VerticalCurvedList"/>
    <dgm:cxn modelId="{6A49DD08-C3D1-4630-A466-57FD3D5BAB2E}" type="presParOf" srcId="{CF14B054-B474-44D8-A4DF-62C3054AF4E1}" destId="{6D73919E-1037-4E78-B332-2488053B5E2C}" srcOrd="0" destOrd="0" presId="urn:microsoft.com/office/officeart/2008/layout/VerticalCurvedList"/>
    <dgm:cxn modelId="{86598380-B528-4A8A-B788-F6399B24E86A}" type="presParOf" srcId="{CF14B054-B474-44D8-A4DF-62C3054AF4E1}" destId="{0B07CB92-C9F1-4DD9-AA71-CD3DD9B9D513}" srcOrd="1" destOrd="0" presId="urn:microsoft.com/office/officeart/2008/layout/VerticalCurvedList"/>
    <dgm:cxn modelId="{9768872A-C4DF-40D9-9163-3775D295E052}" type="presParOf" srcId="{CF14B054-B474-44D8-A4DF-62C3054AF4E1}" destId="{25282283-32F1-445C-9E27-290C2FCA5698}" srcOrd="2" destOrd="0" presId="urn:microsoft.com/office/officeart/2008/layout/VerticalCurvedList"/>
    <dgm:cxn modelId="{16490824-9681-4D0D-8665-8E53933DBF1D}" type="presParOf" srcId="{CF14B054-B474-44D8-A4DF-62C3054AF4E1}" destId="{ECA81D81-1C15-496C-97E7-81A998899943}" srcOrd="3" destOrd="0" presId="urn:microsoft.com/office/officeart/2008/layout/VerticalCurvedList"/>
    <dgm:cxn modelId="{3116A9DD-7A10-4D7F-93F4-C8AF2923348E}" type="presParOf" srcId="{413465F4-66EC-4C72-914B-2848A4C11583}" destId="{E405FC00-60FA-498C-8BF4-EA45D77F5228}" srcOrd="1" destOrd="0" presId="urn:microsoft.com/office/officeart/2008/layout/VerticalCurvedList"/>
    <dgm:cxn modelId="{59BE0297-506F-4A87-ADCB-9E74D5F1B1D2}" type="presParOf" srcId="{413465F4-66EC-4C72-914B-2848A4C11583}" destId="{279F9082-851E-4C85-AAC4-B6A4C79FCDAF}" srcOrd="2" destOrd="0" presId="urn:microsoft.com/office/officeart/2008/layout/VerticalCurvedList"/>
    <dgm:cxn modelId="{CFBBC9BE-A572-49CE-8B58-8CADD22B6A62}" type="presParOf" srcId="{279F9082-851E-4C85-AAC4-B6A4C79FCDAF}" destId="{20185CA6-B173-4D05-B388-E7FF38BFC4CF}" srcOrd="0" destOrd="0" presId="urn:microsoft.com/office/officeart/2008/layout/VerticalCurvedList"/>
    <dgm:cxn modelId="{33DD356D-9ECC-4AFD-8AA2-4324C277C2CC}" type="presParOf" srcId="{413465F4-66EC-4C72-914B-2848A4C11583}" destId="{FDB6775C-1A38-4012-931C-D02794551C49}" srcOrd="3" destOrd="0" presId="urn:microsoft.com/office/officeart/2008/layout/VerticalCurvedList"/>
    <dgm:cxn modelId="{0854F7DC-48C1-4150-9682-020F921BFC43}" type="presParOf" srcId="{413465F4-66EC-4C72-914B-2848A4C11583}" destId="{82237F7B-DE96-4AF7-826F-14AA544A148C}" srcOrd="4" destOrd="0" presId="urn:microsoft.com/office/officeart/2008/layout/VerticalCurvedList"/>
    <dgm:cxn modelId="{D794159D-BF94-4320-9D4F-EDF66A3A66E3}" type="presParOf" srcId="{82237F7B-DE96-4AF7-826F-14AA544A148C}" destId="{0B097853-E772-4E1B-82C7-CA306103174F}" srcOrd="0" destOrd="0" presId="urn:microsoft.com/office/officeart/2008/layout/VerticalCurvedList"/>
    <dgm:cxn modelId="{19BD82AD-2236-411D-9CB7-C25433E9C7D0}" type="presParOf" srcId="{413465F4-66EC-4C72-914B-2848A4C11583}" destId="{6BAF9D4C-52E2-401B-8AFC-76BF917DB6B8}" srcOrd="5" destOrd="0" presId="urn:microsoft.com/office/officeart/2008/layout/VerticalCurvedList"/>
    <dgm:cxn modelId="{554BE514-5A9A-4BEC-BCF1-FC4466745EDE}" type="presParOf" srcId="{413465F4-66EC-4C72-914B-2848A4C11583}" destId="{6D48BA9A-23E9-4326-95FC-105F325C6020}" srcOrd="6" destOrd="0" presId="urn:microsoft.com/office/officeart/2008/layout/VerticalCurvedList"/>
    <dgm:cxn modelId="{1E4E9220-1226-40C9-A749-79B685CB3DFD}" type="presParOf" srcId="{6D48BA9A-23E9-4326-95FC-105F325C6020}" destId="{15879A26-2192-4E52-9734-78C17ED35AA0}" srcOrd="0" destOrd="0" presId="urn:microsoft.com/office/officeart/2008/layout/VerticalCurvedList"/>
    <dgm:cxn modelId="{61D03392-7E8A-4123-8954-1F7BD6AE5EED}" type="presParOf" srcId="{413465F4-66EC-4C72-914B-2848A4C11583}" destId="{464101BC-AE9C-4CA8-A970-E22A3A5B611C}" srcOrd="7" destOrd="0" presId="urn:microsoft.com/office/officeart/2008/layout/VerticalCurvedList"/>
    <dgm:cxn modelId="{6CA5D166-1493-419A-840A-7D6E7B05FA3C}" type="presParOf" srcId="{413465F4-66EC-4C72-914B-2848A4C11583}" destId="{F315983F-5D7A-4DBD-BE05-20BD7F753828}" srcOrd="8" destOrd="0" presId="urn:microsoft.com/office/officeart/2008/layout/VerticalCurvedList"/>
    <dgm:cxn modelId="{7E9BE91A-634C-4964-93DC-4C798B5B18D4}" type="presParOf" srcId="{F315983F-5D7A-4DBD-BE05-20BD7F753828}" destId="{A8C93EC3-41EC-4563-966F-4B2C5796CB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7CB92-C9F1-4DD9-AA71-CD3DD9B9D513}">
      <dsp:nvSpPr>
        <dsp:cNvPr id="0" name=""/>
        <dsp:cNvSpPr/>
      </dsp:nvSpPr>
      <dsp:spPr>
        <a:xfrm>
          <a:off x="-2455972" y="-379320"/>
          <a:ext cx="2932594" cy="2932594"/>
        </a:xfrm>
        <a:prstGeom prst="blockArc">
          <a:avLst>
            <a:gd name="adj1" fmla="val 18900000"/>
            <a:gd name="adj2" fmla="val 2700000"/>
            <a:gd name="adj3" fmla="val 73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05FC00-60FA-498C-8BF4-EA45D77F5228}">
      <dsp:nvSpPr>
        <dsp:cNvPr id="0" name=""/>
        <dsp:cNvSpPr/>
      </dsp:nvSpPr>
      <dsp:spPr>
        <a:xfrm>
          <a:off x="250322" y="167133"/>
          <a:ext cx="5391771" cy="3344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63" tIns="40640" rIns="40640" bIns="40640" numCol="1" spcCol="1270" anchor="ctr" anchorCtr="0">
          <a:noAutofit/>
        </a:bodyPr>
        <a:lstStyle/>
        <a:p>
          <a:pPr marL="0" lvl="0" indent="0" algn="l" defTabSz="711200" rtl="0">
            <a:lnSpc>
              <a:spcPct val="90000"/>
            </a:lnSpc>
            <a:spcBef>
              <a:spcPct val="0"/>
            </a:spcBef>
            <a:spcAft>
              <a:spcPct val="35000"/>
            </a:spcAft>
            <a:buNone/>
          </a:pPr>
          <a:r>
            <a:rPr lang="ja-JP" altLang="en-US" sz="1600" b="0" kern="1200" dirty="0">
              <a:latin typeface="+mn-ea"/>
              <a:ea typeface="+mn-ea"/>
            </a:rPr>
            <a:t>家族支援の充実：ペアレント・メンター事業</a:t>
          </a:r>
        </a:p>
      </dsp:txBody>
      <dsp:txXfrm>
        <a:off x="250322" y="167133"/>
        <a:ext cx="5391771" cy="334441"/>
      </dsp:txXfrm>
    </dsp:sp>
    <dsp:sp modelId="{20185CA6-B173-4D05-B388-E7FF38BFC4CF}">
      <dsp:nvSpPr>
        <dsp:cNvPr id="0" name=""/>
        <dsp:cNvSpPr/>
      </dsp:nvSpPr>
      <dsp:spPr>
        <a:xfrm>
          <a:off x="41296" y="125328"/>
          <a:ext cx="418051" cy="4180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B6775C-1A38-4012-931C-D02794551C49}">
      <dsp:nvSpPr>
        <dsp:cNvPr id="0" name=""/>
        <dsp:cNvSpPr/>
      </dsp:nvSpPr>
      <dsp:spPr>
        <a:xfrm>
          <a:off x="442064" y="668882"/>
          <a:ext cx="5200028" cy="3344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63" tIns="40640" rIns="40640" bIns="40640" numCol="1" spcCol="1270" anchor="ctr" anchorCtr="0">
          <a:noAutofit/>
        </a:bodyPr>
        <a:lstStyle/>
        <a:p>
          <a:pPr marL="0" lvl="0" indent="0" algn="l" defTabSz="711200" rtl="0">
            <a:lnSpc>
              <a:spcPct val="90000"/>
            </a:lnSpc>
            <a:spcBef>
              <a:spcPct val="0"/>
            </a:spcBef>
            <a:spcAft>
              <a:spcPct val="35000"/>
            </a:spcAft>
            <a:buNone/>
          </a:pPr>
          <a:r>
            <a:rPr lang="ja-JP" altLang="en-US" sz="1600" b="0" kern="1200" dirty="0">
              <a:latin typeface="+mn-ea"/>
              <a:ea typeface="+mn-ea"/>
            </a:rPr>
            <a:t>関係機関とのネットワーク構築：連絡協議会など</a:t>
          </a:r>
        </a:p>
      </dsp:txBody>
      <dsp:txXfrm>
        <a:off x="442064" y="668882"/>
        <a:ext cx="5200028" cy="334441"/>
      </dsp:txXfrm>
    </dsp:sp>
    <dsp:sp modelId="{0B097853-E772-4E1B-82C7-CA306103174F}">
      <dsp:nvSpPr>
        <dsp:cNvPr id="0" name=""/>
        <dsp:cNvSpPr/>
      </dsp:nvSpPr>
      <dsp:spPr>
        <a:xfrm>
          <a:off x="233039" y="627077"/>
          <a:ext cx="418051" cy="4180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F9D4C-52E2-401B-8AFC-76BF917DB6B8}">
      <dsp:nvSpPr>
        <dsp:cNvPr id="0" name=""/>
        <dsp:cNvSpPr/>
      </dsp:nvSpPr>
      <dsp:spPr>
        <a:xfrm>
          <a:off x="442064" y="1170630"/>
          <a:ext cx="5200028" cy="3344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63" tIns="40640" rIns="40640" bIns="40640" numCol="1" spcCol="1270" anchor="ctr" anchorCtr="0">
          <a:noAutofit/>
        </a:bodyPr>
        <a:lstStyle/>
        <a:p>
          <a:pPr marL="0" lvl="0" indent="0" algn="l" defTabSz="711200" rtl="0">
            <a:lnSpc>
              <a:spcPct val="90000"/>
            </a:lnSpc>
            <a:spcBef>
              <a:spcPct val="0"/>
            </a:spcBef>
            <a:spcAft>
              <a:spcPct val="35000"/>
            </a:spcAft>
            <a:buNone/>
          </a:pPr>
          <a:r>
            <a:rPr kumimoji="1" lang="ja-JP" altLang="en-US" sz="1600" b="0" kern="1200" dirty="0">
              <a:latin typeface="+mn-ea"/>
              <a:ea typeface="+mn-ea"/>
            </a:rPr>
            <a:t>普及・啓発：府民や支援者対象の公開講座・研修</a:t>
          </a:r>
          <a:endParaRPr lang="ja-JP" altLang="en-US" sz="1600" b="0" kern="1200" dirty="0">
            <a:latin typeface="+mn-ea"/>
            <a:ea typeface="+mn-ea"/>
          </a:endParaRPr>
        </a:p>
      </dsp:txBody>
      <dsp:txXfrm>
        <a:off x="442064" y="1170630"/>
        <a:ext cx="5200028" cy="334441"/>
      </dsp:txXfrm>
    </dsp:sp>
    <dsp:sp modelId="{15879A26-2192-4E52-9734-78C17ED35AA0}">
      <dsp:nvSpPr>
        <dsp:cNvPr id="0" name=""/>
        <dsp:cNvSpPr/>
      </dsp:nvSpPr>
      <dsp:spPr>
        <a:xfrm>
          <a:off x="233039" y="1128825"/>
          <a:ext cx="418051" cy="4180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4101BC-AE9C-4CA8-A970-E22A3A5B611C}">
      <dsp:nvSpPr>
        <dsp:cNvPr id="0" name=""/>
        <dsp:cNvSpPr/>
      </dsp:nvSpPr>
      <dsp:spPr>
        <a:xfrm>
          <a:off x="250322" y="1672379"/>
          <a:ext cx="5391771" cy="33444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63" tIns="40640" rIns="40640" bIns="40640" numCol="1" spcCol="1270" anchor="ctr" anchorCtr="0">
          <a:noAutofit/>
        </a:bodyPr>
        <a:lstStyle/>
        <a:p>
          <a:pPr marL="0" lvl="0" indent="0" algn="l" defTabSz="711200" rtl="0">
            <a:lnSpc>
              <a:spcPct val="90000"/>
            </a:lnSpc>
            <a:spcBef>
              <a:spcPct val="0"/>
            </a:spcBef>
            <a:spcAft>
              <a:spcPct val="35000"/>
            </a:spcAft>
            <a:buNone/>
          </a:pPr>
          <a:r>
            <a:rPr kumimoji="1" lang="ja-JP" altLang="en-US" sz="1600" b="0" kern="1200" dirty="0">
              <a:latin typeface="+mn-ea"/>
              <a:ea typeface="+mn-ea"/>
            </a:rPr>
            <a:t>支援体制の構築や人材育成：コンサルテーション事業</a:t>
          </a:r>
          <a:endParaRPr kumimoji="1" lang="en-US" altLang="ja-JP" sz="1600" b="0" kern="1200" dirty="0">
            <a:latin typeface="+mn-ea"/>
            <a:ea typeface="+mn-ea"/>
          </a:endParaRPr>
        </a:p>
      </dsp:txBody>
      <dsp:txXfrm>
        <a:off x="250322" y="1672379"/>
        <a:ext cx="5391771" cy="334441"/>
      </dsp:txXfrm>
    </dsp:sp>
    <dsp:sp modelId="{A8C93EC3-41EC-4563-966F-4B2C5796CB83}">
      <dsp:nvSpPr>
        <dsp:cNvPr id="0" name=""/>
        <dsp:cNvSpPr/>
      </dsp:nvSpPr>
      <dsp:spPr>
        <a:xfrm>
          <a:off x="41296" y="1630574"/>
          <a:ext cx="418051" cy="418051"/>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B3AF631-CA01-C9B1-4727-054667094B7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D44251-8AB5-C798-7140-68AEE9B4CB2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161AB13-1D97-4BDE-A2F7-664199EA3215}" type="datetimeFigureOut">
              <a:rPr kumimoji="1" lang="ja-JP" altLang="en-US" smtClean="0"/>
              <a:t>2025/10/15</a:t>
            </a:fld>
            <a:endParaRPr kumimoji="1" lang="ja-JP" altLang="en-US"/>
          </a:p>
        </p:txBody>
      </p:sp>
      <p:sp>
        <p:nvSpPr>
          <p:cNvPr id="4" name="フッター プレースホルダー 3">
            <a:extLst>
              <a:ext uri="{FF2B5EF4-FFF2-40B4-BE49-F238E27FC236}">
                <a16:creationId xmlns:a16="http://schemas.microsoft.com/office/drawing/2014/main" id="{94B0B99C-E794-CB08-BC89-6B31189456F7}"/>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A60CBE3-8680-40B9-4BE1-370B486D4C44}"/>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A05BA96-E76F-4E36-A6AD-C2F7D95170EF}" type="slidenum">
              <a:rPr kumimoji="1" lang="ja-JP" altLang="en-US" smtClean="0"/>
              <a:t>‹#›</a:t>
            </a:fld>
            <a:endParaRPr kumimoji="1" lang="ja-JP" altLang="en-US"/>
          </a:p>
        </p:txBody>
      </p:sp>
    </p:spTree>
    <p:extLst>
      <p:ext uri="{BB962C8B-B14F-4D97-AF65-F5344CB8AC3E}">
        <p14:creationId xmlns:p14="http://schemas.microsoft.com/office/powerpoint/2010/main" val="2410810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A9ADAA4-1284-401E-B819-231377D89DFA}"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2D78A9D-D33A-4D75-909A-67E37F3FB73E}" type="slidenum">
              <a:rPr kumimoji="1" lang="ja-JP" altLang="en-US" smtClean="0"/>
              <a:t>‹#›</a:t>
            </a:fld>
            <a:endParaRPr kumimoji="1" lang="ja-JP" altLang="en-US"/>
          </a:p>
        </p:txBody>
      </p:sp>
    </p:spTree>
    <p:extLst>
      <p:ext uri="{BB962C8B-B14F-4D97-AF65-F5344CB8AC3E}">
        <p14:creationId xmlns:p14="http://schemas.microsoft.com/office/powerpoint/2010/main" val="3916966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5463" y="811213"/>
            <a:ext cx="7432676" cy="4181475"/>
          </a:xfrm>
          <a:prstGeom prst="rect">
            <a:avLst/>
          </a:prstGeom>
        </p:spPr>
      </p:sp>
      <p:sp>
        <p:nvSpPr>
          <p:cNvPr id="3" name="ノート プレースホルダー 2"/>
          <p:cNvSpPr>
            <a:spLocks noGrp="1"/>
          </p:cNvSpPr>
          <p:nvPr>
            <p:ph type="body" idx="1"/>
          </p:nvPr>
        </p:nvSpPr>
        <p:spPr>
          <a:xfrm>
            <a:off x="388062" y="5184691"/>
            <a:ext cx="5605845" cy="5660046"/>
          </a:xfrm>
          <a:prstGeom prst="rect">
            <a:avLst/>
          </a:prstGeom>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2D78A9D-D33A-4D75-909A-67E37F3FB73E}" type="slidenum">
              <a:rPr kumimoji="1" lang="ja-JP" altLang="en-US" smtClean="0"/>
              <a:t>2</a:t>
            </a:fld>
            <a:endParaRPr kumimoji="1" lang="ja-JP" altLang="en-US"/>
          </a:p>
        </p:txBody>
      </p:sp>
    </p:spTree>
    <p:extLst>
      <p:ext uri="{BB962C8B-B14F-4D97-AF65-F5344CB8AC3E}">
        <p14:creationId xmlns:p14="http://schemas.microsoft.com/office/powerpoint/2010/main" val="118869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 y="481013"/>
            <a:ext cx="6386513" cy="3592512"/>
          </a:xfrm>
          <a:prstGeom prst="rect">
            <a:avLst/>
          </a:prstGeom>
        </p:spPr>
      </p:sp>
      <p:sp>
        <p:nvSpPr>
          <p:cNvPr id="3" name="ノート プレースホルダー 2"/>
          <p:cNvSpPr>
            <a:spLocks noGrp="1"/>
          </p:cNvSpPr>
          <p:nvPr>
            <p:ph type="body" idx="1"/>
          </p:nvPr>
        </p:nvSpPr>
        <p:spPr>
          <a:xfrm>
            <a:off x="661570" y="4251328"/>
            <a:ext cx="5292563" cy="6394356"/>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5"/>
          </p:nvPr>
        </p:nvSpPr>
        <p:spPr>
          <a:xfrm>
            <a:off x="3747368" y="10111553"/>
            <a:ext cx="2866806" cy="534132"/>
          </a:xfrm>
          <a:prstGeom prst="rect">
            <a:avLst/>
          </a:prstGeom>
        </p:spPr>
        <p:txBody>
          <a:bodyPr/>
          <a:lstStyle/>
          <a:p>
            <a:fld id="{F2D78A9D-D33A-4D75-909A-67E37F3FB73E}" type="slidenum">
              <a:rPr kumimoji="1" lang="ja-JP" altLang="en-US" smtClean="0"/>
              <a:t>14</a:t>
            </a:fld>
            <a:endParaRPr kumimoji="1" lang="ja-JP" altLang="en-US"/>
          </a:p>
        </p:txBody>
      </p:sp>
    </p:spTree>
    <p:extLst>
      <p:ext uri="{BB962C8B-B14F-4D97-AF65-F5344CB8AC3E}">
        <p14:creationId xmlns:p14="http://schemas.microsoft.com/office/powerpoint/2010/main" val="11737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6375" y="855663"/>
            <a:ext cx="4837113" cy="2720975"/>
          </a:xfrm>
        </p:spPr>
      </p:sp>
      <p:sp>
        <p:nvSpPr>
          <p:cNvPr id="3" name="ノート プレースホルダー 2"/>
          <p:cNvSpPr>
            <a:spLocks noGrp="1"/>
          </p:cNvSpPr>
          <p:nvPr>
            <p:ph type="body" idx="1"/>
          </p:nvPr>
        </p:nvSpPr>
        <p:spPr>
          <a:xfrm>
            <a:off x="178021" y="3575610"/>
            <a:ext cx="5969656" cy="8623889"/>
          </a:xfrm>
        </p:spPr>
        <p:txBody>
          <a:bodyPr/>
          <a:lstStyle/>
          <a:p>
            <a:endParaRPr kumimoji="1" lang="en-US" altLang="ja-JP" dirty="0"/>
          </a:p>
        </p:txBody>
      </p:sp>
      <p:sp>
        <p:nvSpPr>
          <p:cNvPr id="4" name="スライド番号プレースホルダー 3"/>
          <p:cNvSpPr>
            <a:spLocks noGrp="1"/>
          </p:cNvSpPr>
          <p:nvPr>
            <p:ph type="sldNum" sz="quarter" idx="5"/>
          </p:nvPr>
        </p:nvSpPr>
        <p:spPr>
          <a:xfrm>
            <a:off x="3614972" y="11772135"/>
            <a:ext cx="2765521" cy="621851"/>
          </a:xfrm>
          <a:prstGeom prst="rect">
            <a:avLst/>
          </a:prstGeom>
        </p:spPr>
        <p:txBody>
          <a:bodyPr/>
          <a:lstStyle/>
          <a:p>
            <a:fld id="{F2D78A9D-D33A-4D75-909A-67E37F3FB73E}" type="slidenum">
              <a:rPr kumimoji="1" lang="ja-JP" altLang="en-US" smtClean="0"/>
              <a:t>3</a:t>
            </a:fld>
            <a:endParaRPr kumimoji="1" lang="ja-JP" altLang="en-US"/>
          </a:p>
        </p:txBody>
      </p:sp>
    </p:spTree>
    <p:extLst>
      <p:ext uri="{BB962C8B-B14F-4D97-AF65-F5344CB8AC3E}">
        <p14:creationId xmlns:p14="http://schemas.microsoft.com/office/powerpoint/2010/main" val="277393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D1B66B2-B148-4B16-942D-007919913D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9859BAB-D5F2-4679-808B-6597EDA092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398254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2D78A9D-D33A-4D75-909A-67E37F3FB73E}" type="slidenum">
              <a:rPr kumimoji="1" lang="ja-JP" altLang="en-US" smtClean="0"/>
              <a:t>5</a:t>
            </a:fld>
            <a:endParaRPr kumimoji="1" lang="ja-JP" altLang="en-US"/>
          </a:p>
        </p:txBody>
      </p:sp>
    </p:spTree>
    <p:extLst>
      <p:ext uri="{BB962C8B-B14F-4D97-AF65-F5344CB8AC3E}">
        <p14:creationId xmlns:p14="http://schemas.microsoft.com/office/powerpoint/2010/main" val="382442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a:extLst>
              <a:ext uri="{FF2B5EF4-FFF2-40B4-BE49-F238E27FC236}">
                <a16:creationId xmlns:a16="http://schemas.microsoft.com/office/drawing/2014/main" id="{26D99954-9AAE-5305-B937-514BC8B8BB79}"/>
              </a:ext>
            </a:extLst>
          </p:cNvPr>
          <p:cNvSpPr>
            <a:spLocks noGrp="1"/>
          </p:cNvSpPr>
          <p:nvPr>
            <p:ph type="hdr" sz="quarter"/>
          </p:nvPr>
        </p:nvSpPr>
        <p:spPr/>
        <p:txBody>
          <a:bodyPr/>
          <a:lstStyle/>
          <a:p>
            <a:r>
              <a:rPr kumimoji="1" lang="ja-JP" altLang="en-US"/>
              <a:t>別紙１</a:t>
            </a:r>
          </a:p>
        </p:txBody>
      </p:sp>
    </p:spTree>
    <p:extLst>
      <p:ext uri="{BB962C8B-B14F-4D97-AF65-F5344CB8AC3E}">
        <p14:creationId xmlns:p14="http://schemas.microsoft.com/office/powerpoint/2010/main" val="45532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5139B-1B62-53E2-A5BA-4940F0EA72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217369-D9C2-D512-26C7-8F11E50FE6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D98715F-273B-1E04-CB28-AC0702EEBB52}"/>
              </a:ext>
            </a:extLst>
          </p:cNvPr>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ヘッダー プレースホルダー 3">
            <a:extLst>
              <a:ext uri="{FF2B5EF4-FFF2-40B4-BE49-F238E27FC236}">
                <a16:creationId xmlns:a16="http://schemas.microsoft.com/office/drawing/2014/main" id="{CF51B0BD-B7B9-6787-729E-36993AA0DAF7}"/>
              </a:ext>
            </a:extLst>
          </p:cNvPr>
          <p:cNvSpPr>
            <a:spLocks noGrp="1"/>
          </p:cNvSpPr>
          <p:nvPr>
            <p:ph type="hdr" sz="quarter"/>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ACDD8A5D-C306-CBAC-E806-CBC856E9C2EF}"/>
              </a:ext>
            </a:extLst>
          </p:cNvPr>
          <p:cNvSpPr>
            <a:spLocks noGrp="1"/>
          </p:cNvSpPr>
          <p:nvPr>
            <p:ph type="sldNum" sz="quarter" idx="5"/>
          </p:nvPr>
        </p:nvSpPr>
        <p:spPr/>
        <p:txBody>
          <a:bodyPr/>
          <a:lstStyle/>
          <a:p>
            <a:fld id="{F2D78A9D-D33A-4D75-909A-67E37F3FB73E}" type="slidenum">
              <a:rPr kumimoji="1" lang="ja-JP" altLang="en-US" smtClean="0"/>
              <a:t>10</a:t>
            </a:fld>
            <a:endParaRPr kumimoji="1" lang="ja-JP" altLang="en-US"/>
          </a:p>
        </p:txBody>
      </p:sp>
    </p:spTree>
    <p:extLst>
      <p:ext uri="{BB962C8B-B14F-4D97-AF65-F5344CB8AC3E}">
        <p14:creationId xmlns:p14="http://schemas.microsoft.com/office/powerpoint/2010/main" val="400118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2D78A9D-D33A-4D75-909A-67E37F3FB73E}" type="slidenum">
              <a:rPr kumimoji="1" lang="ja-JP" altLang="en-US" smtClean="0"/>
              <a:t>11</a:t>
            </a:fld>
            <a:endParaRPr kumimoji="1" lang="ja-JP" altLang="en-US"/>
          </a:p>
        </p:txBody>
      </p:sp>
      <p:sp>
        <p:nvSpPr>
          <p:cNvPr id="5" name="ヘッダー プレースホルダー 4">
            <a:extLst>
              <a:ext uri="{FF2B5EF4-FFF2-40B4-BE49-F238E27FC236}">
                <a16:creationId xmlns:a16="http://schemas.microsoft.com/office/drawing/2014/main" id="{1AFE5FA9-1AFC-C32C-B0F8-BBEEF3E1791C}"/>
              </a:ext>
            </a:extLst>
          </p:cNvPr>
          <p:cNvSpPr>
            <a:spLocks noGrp="1"/>
          </p:cNvSpPr>
          <p:nvPr>
            <p:ph type="hdr" sz="quarter"/>
          </p:nvPr>
        </p:nvSpPr>
        <p:spPr/>
        <p:txBody>
          <a:bodyPr/>
          <a:lstStyle/>
          <a:p>
            <a:r>
              <a:rPr kumimoji="1" lang="ja-JP" altLang="en-US"/>
              <a:t>別紙１</a:t>
            </a:r>
          </a:p>
        </p:txBody>
      </p:sp>
    </p:spTree>
    <p:extLst>
      <p:ext uri="{BB962C8B-B14F-4D97-AF65-F5344CB8AC3E}">
        <p14:creationId xmlns:p14="http://schemas.microsoft.com/office/powerpoint/2010/main" val="7171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F2D78A9D-D33A-4D75-909A-67E37F3FB73E}" type="slidenum">
              <a:rPr kumimoji="1" lang="ja-JP" altLang="en-US" smtClean="0"/>
              <a:t>12</a:t>
            </a:fld>
            <a:endParaRPr kumimoji="1" lang="ja-JP" altLang="en-US"/>
          </a:p>
        </p:txBody>
      </p:sp>
    </p:spTree>
    <p:extLst>
      <p:ext uri="{BB962C8B-B14F-4D97-AF65-F5344CB8AC3E}">
        <p14:creationId xmlns:p14="http://schemas.microsoft.com/office/powerpoint/2010/main" val="379825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 y="1330325"/>
            <a:ext cx="6386513" cy="3592513"/>
          </a:xfrm>
          <a:prstGeom prst="rect">
            <a:avLst/>
          </a:prstGeom>
        </p:spPr>
      </p:sp>
      <p:sp>
        <p:nvSpPr>
          <p:cNvPr id="3" name="ノート プレースホルダー 2"/>
          <p:cNvSpPr>
            <a:spLocks noGrp="1"/>
          </p:cNvSpPr>
          <p:nvPr>
            <p:ph type="body" idx="1"/>
          </p:nvPr>
        </p:nvSpPr>
        <p:spPr>
          <a:xfrm>
            <a:off x="661571" y="5123236"/>
            <a:ext cx="5292563" cy="4191738"/>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5"/>
          </p:nvPr>
        </p:nvSpPr>
        <p:spPr>
          <a:xfrm>
            <a:off x="3747368" y="10111553"/>
            <a:ext cx="2866806" cy="534132"/>
          </a:xfrm>
          <a:prstGeom prst="rect">
            <a:avLst/>
          </a:prstGeom>
        </p:spPr>
        <p:txBody>
          <a:bodyPr/>
          <a:lstStyle/>
          <a:p>
            <a:fld id="{F2D78A9D-D33A-4D75-909A-67E37F3FB73E}" type="slidenum">
              <a:rPr kumimoji="1" lang="ja-JP" altLang="en-US" smtClean="0"/>
              <a:t>13</a:t>
            </a:fld>
            <a:endParaRPr kumimoji="1" lang="ja-JP" altLang="en-US"/>
          </a:p>
        </p:txBody>
      </p:sp>
    </p:spTree>
    <p:extLst>
      <p:ext uri="{BB962C8B-B14F-4D97-AF65-F5344CB8AC3E}">
        <p14:creationId xmlns:p14="http://schemas.microsoft.com/office/powerpoint/2010/main" val="487801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2574FF4-B90E-467B-973F-0F3EAE302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963" b="6943"/>
          <a:stretch/>
        </p:blipFill>
        <p:spPr>
          <a:xfrm>
            <a:off x="0" y="892473"/>
            <a:ext cx="12192000" cy="6428792"/>
          </a:xfrm>
          <a:prstGeom prst="rect">
            <a:avLst/>
          </a:prstGeom>
          <a:ln>
            <a:noFill/>
          </a:ln>
          <a:effectLst/>
        </p:spPr>
      </p:pic>
      <p:sp>
        <p:nvSpPr>
          <p:cNvPr id="2" name="タイトル 1">
            <a:extLst>
              <a:ext uri="{FF2B5EF4-FFF2-40B4-BE49-F238E27FC236}">
                <a16:creationId xmlns:a16="http://schemas.microsoft.com/office/drawing/2014/main" id="{F521DF56-B7B3-43BA-A4E4-F0D161B67413}"/>
              </a:ext>
            </a:extLst>
          </p:cNvPr>
          <p:cNvSpPr>
            <a:spLocks noGrp="1"/>
          </p:cNvSpPr>
          <p:nvPr>
            <p:ph type="ctrTitle"/>
          </p:nvPr>
        </p:nvSpPr>
        <p:spPr bwMode="white">
          <a:xfrm>
            <a:off x="480753" y="1254370"/>
            <a:ext cx="11230495" cy="1655762"/>
          </a:xfrm>
        </p:spPr>
        <p:txBody>
          <a:bodyPr anchor="b">
            <a:normAutofit/>
          </a:bodyPr>
          <a:lstStyle>
            <a:lvl1pPr algn="ctr">
              <a:defRPr sz="4000">
                <a:solidFill>
                  <a:schemeClr val="bg1"/>
                </a:solidFill>
              </a:defRPr>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33B3D5A1-AF45-4F3A-8CBA-032F0472903A}"/>
              </a:ext>
            </a:extLst>
          </p:cNvPr>
          <p:cNvSpPr>
            <a:spLocks noGrp="1"/>
          </p:cNvSpPr>
          <p:nvPr>
            <p:ph type="subTitle" idx="1"/>
          </p:nvPr>
        </p:nvSpPr>
        <p:spPr bwMode="white">
          <a:xfrm>
            <a:off x="480753" y="3302303"/>
            <a:ext cx="5727470" cy="16557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US" altLang="ja-JP" dirty="0"/>
          </a:p>
        </p:txBody>
      </p:sp>
      <p:sp>
        <p:nvSpPr>
          <p:cNvPr id="6" name="スライド番号プレースホルダー 5">
            <a:extLst>
              <a:ext uri="{FF2B5EF4-FFF2-40B4-BE49-F238E27FC236}">
                <a16:creationId xmlns:a16="http://schemas.microsoft.com/office/drawing/2014/main" id="{720A77B9-4896-46A4-86E5-256BFCDDAFA3}"/>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pic>
        <p:nvPicPr>
          <p:cNvPr id="11" name="図 10">
            <a:extLst>
              <a:ext uri="{FF2B5EF4-FFF2-40B4-BE49-F238E27FC236}">
                <a16:creationId xmlns:a16="http://schemas.microsoft.com/office/drawing/2014/main" id="{79E5B2D4-8085-060B-74A4-1FB5843280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61098" cy="871228"/>
          </a:xfrm>
          <a:prstGeom prst="rect">
            <a:avLst/>
          </a:prstGeom>
          <a:ln w="3175">
            <a:noFill/>
          </a:ln>
        </p:spPr>
      </p:pic>
    </p:spTree>
    <p:extLst>
      <p:ext uri="{BB962C8B-B14F-4D97-AF65-F5344CB8AC3E}">
        <p14:creationId xmlns:p14="http://schemas.microsoft.com/office/powerpoint/2010/main" val="257295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4351C8-DE66-4B5F-893A-6ED9C94ED32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64A6C6-3897-4684-9155-3D1830DEB5F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1CC4F24D-38AC-4FF4-B72C-865E9B70C554}"/>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75902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3FD464-0E72-4BCF-9FD6-995A03F7E1D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B32EAB-34DE-4DE3-A74B-DF9D6D19C9E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8209B530-C869-4A80-80B8-10C3DFBC29B1}"/>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82084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78B87-9626-4E90-BDA5-87419FB3D358}"/>
              </a:ext>
            </a:extLst>
          </p:cNvPr>
          <p:cNvSpPr>
            <a:spLocks noGrp="1"/>
          </p:cNvSpPr>
          <p:nvPr>
            <p:ph type="title"/>
          </p:nvPr>
        </p:nvSpPr>
        <p:spPr/>
        <p:txBody>
          <a:bodyPr>
            <a:normAutofit/>
          </a:bodyPr>
          <a:lstStyle>
            <a:lvl1pPr>
              <a:defRPr sz="3600"/>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9C4935D4-1553-4F5D-9AC5-B31E7F9195C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93016882-9AAB-4AD7-B8BE-B46143F34CD0}"/>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dirty="0"/>
          </a:p>
        </p:txBody>
      </p:sp>
    </p:spTree>
    <p:extLst>
      <p:ext uri="{BB962C8B-B14F-4D97-AF65-F5344CB8AC3E}">
        <p14:creationId xmlns:p14="http://schemas.microsoft.com/office/powerpoint/2010/main" val="131067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09681-65AF-44F9-950F-A52E990DB63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9CFFB9-2439-484E-9E15-951EADB9A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45111CC3-8BA2-4119-BB23-CF2FD65FFDFF}"/>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284969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E2ECA-F05C-49EB-B256-E628CA161689}"/>
              </a:ext>
            </a:extLst>
          </p:cNvPr>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95E1780A-E524-43E4-96D5-76184E6EC2A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3BB41C-4D6A-4D13-95AA-8545348106C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a:extLst>
              <a:ext uri="{FF2B5EF4-FFF2-40B4-BE49-F238E27FC236}">
                <a16:creationId xmlns:a16="http://schemas.microsoft.com/office/drawing/2014/main" id="{7B4E83A4-2DF4-4133-8414-A402351757A1}"/>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164657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ACD8B-DFDC-4DC1-9977-1F892A394976}"/>
              </a:ext>
            </a:extLst>
          </p:cNvPr>
          <p:cNvSpPr>
            <a:spLocks noGrp="1"/>
          </p:cNvSpPr>
          <p:nvPr>
            <p:ph type="title"/>
          </p:nvPr>
        </p:nvSpPr>
        <p:spPr>
          <a:xfrm>
            <a:off x="839788" y="365125"/>
            <a:ext cx="10515600" cy="1325563"/>
          </a:xfrm>
        </p:spPr>
        <p:txBody>
          <a:bodyPr/>
          <a:lstStyle/>
          <a:p>
            <a:r>
              <a:rPr kumimoji="1" lang="ja-JP" altLang="en-US"/>
              <a:t>マスター タイトルの書式設定</a:t>
            </a:r>
            <a:endParaRPr kumimoji="1" lang="ja-JP" altLang="en-US" dirty="0"/>
          </a:p>
        </p:txBody>
      </p:sp>
      <p:sp>
        <p:nvSpPr>
          <p:cNvPr id="3" name="テキスト プレースホルダー 2">
            <a:extLst>
              <a:ext uri="{FF2B5EF4-FFF2-40B4-BE49-F238E27FC236}">
                <a16:creationId xmlns:a16="http://schemas.microsoft.com/office/drawing/2014/main" id="{EF454EF1-BFC2-4CDF-BFCB-0AA62EA78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B6E9433-3E97-480A-9F67-3DB221A7BFD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A9DF340-2D4E-4C5B-BFB4-546DC59C9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3FEE90F-9B57-4296-84A3-E1AAAF5F730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スライド番号プレースホルダー 8">
            <a:extLst>
              <a:ext uri="{FF2B5EF4-FFF2-40B4-BE49-F238E27FC236}">
                <a16:creationId xmlns:a16="http://schemas.microsoft.com/office/drawing/2014/main" id="{EE1207CC-186A-40EC-BF7C-3513804333A3}"/>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111945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42FFBE-BBD9-4300-8A3F-D4E2198F3FA5}"/>
              </a:ext>
            </a:extLst>
          </p:cNvPr>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スライド番号プレースホルダー 4">
            <a:extLst>
              <a:ext uri="{FF2B5EF4-FFF2-40B4-BE49-F238E27FC236}">
                <a16:creationId xmlns:a16="http://schemas.microsoft.com/office/drawing/2014/main" id="{A35B9919-ADED-4880-AEB9-30C0CC39D3C5}"/>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116712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531DD7B-E19E-4B42-BF5C-2CE6441FA084}"/>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192326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85D2E-C26E-4534-A981-8E656406E1B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42F9B3F2-22C2-41F7-BAA8-9B664645A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E44F2AD-9559-41AA-888A-3154A3B8A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7" name="スライド番号プレースホルダー 6">
            <a:extLst>
              <a:ext uri="{FF2B5EF4-FFF2-40B4-BE49-F238E27FC236}">
                <a16:creationId xmlns:a16="http://schemas.microsoft.com/office/drawing/2014/main" id="{164B136E-F40B-4CC1-8D44-9A3F843E02E2}"/>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186568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3A56E-89F6-4BDD-9DF7-95B8409922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D427358-799C-45CF-B18E-55B2DEE9E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B78C46CA-9CFE-454C-8C76-44C10C31D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7" name="スライド番号プレースホルダー 6">
            <a:extLst>
              <a:ext uri="{FF2B5EF4-FFF2-40B4-BE49-F238E27FC236}">
                <a16:creationId xmlns:a16="http://schemas.microsoft.com/office/drawing/2014/main" id="{D5AF5B22-430F-4EF6-A384-58767A932A9B}"/>
              </a:ext>
            </a:extLst>
          </p:cNvPr>
          <p:cNvSpPr>
            <a:spLocks noGrp="1"/>
          </p:cNvSpPr>
          <p:nvPr>
            <p:ph type="sldNum" sz="quarter" idx="12"/>
          </p:nvPr>
        </p:nvSpPr>
        <p:spPr/>
        <p:txBody>
          <a:bodyPr/>
          <a:lstStyle/>
          <a:p>
            <a:fld id="{1D06B1B8-7768-4F30-BD8A-9C372C2D846A}" type="slidenum">
              <a:rPr kumimoji="1" lang="ja-JP" altLang="en-US" smtClean="0"/>
              <a:t>‹#›</a:t>
            </a:fld>
            <a:endParaRPr kumimoji="1" lang="ja-JP" altLang="en-US"/>
          </a:p>
        </p:txBody>
      </p:sp>
    </p:spTree>
    <p:extLst>
      <p:ext uri="{BB962C8B-B14F-4D97-AF65-F5344CB8AC3E}">
        <p14:creationId xmlns:p14="http://schemas.microsoft.com/office/powerpoint/2010/main" val="404965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B70205E-917C-45A7-BE3B-30919F60E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DEE48B7-39E7-495B-9D3D-67141EF47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AE914A0B-96E2-4331-8C0D-559BEFAFE035}"/>
              </a:ext>
            </a:extLst>
          </p:cNvPr>
          <p:cNvSpPr>
            <a:spLocks noGrp="1"/>
          </p:cNvSpPr>
          <p:nvPr>
            <p:ph type="sldNum" sz="quarter" idx="4"/>
          </p:nvPr>
        </p:nvSpPr>
        <p:spPr>
          <a:xfrm>
            <a:off x="9275618" y="63499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6B1B8-7768-4F30-BD8A-9C372C2D846A}" type="slidenum">
              <a:rPr kumimoji="1" lang="ja-JP" altLang="en-US" smtClean="0"/>
              <a:t>‹#›</a:t>
            </a:fld>
            <a:endParaRPr kumimoji="1" lang="ja-JP" altLang="en-US"/>
          </a:p>
        </p:txBody>
      </p:sp>
      <p:grpSp>
        <p:nvGrpSpPr>
          <p:cNvPr id="10" name="グループ化 9">
            <a:extLst>
              <a:ext uri="{FF2B5EF4-FFF2-40B4-BE49-F238E27FC236}">
                <a16:creationId xmlns:a16="http://schemas.microsoft.com/office/drawing/2014/main" id="{4557761C-697C-D106-2FD6-ECE686901D5E}"/>
              </a:ext>
            </a:extLst>
          </p:cNvPr>
          <p:cNvGrpSpPr/>
          <p:nvPr userDrawn="1"/>
        </p:nvGrpSpPr>
        <p:grpSpPr>
          <a:xfrm>
            <a:off x="8743127" y="106066"/>
            <a:ext cx="3370285" cy="396256"/>
            <a:chOff x="8743127" y="106066"/>
            <a:chExt cx="3370285" cy="396256"/>
          </a:xfrm>
        </p:grpSpPr>
        <p:sp>
          <p:nvSpPr>
            <p:cNvPr id="7" name="四角形: 角を丸くする 6">
              <a:extLst>
                <a:ext uri="{FF2B5EF4-FFF2-40B4-BE49-F238E27FC236}">
                  <a16:creationId xmlns:a16="http://schemas.microsoft.com/office/drawing/2014/main" id="{B4A01C94-F4B9-423C-B5B9-4B96356E7444}"/>
                </a:ext>
              </a:extLst>
            </p:cNvPr>
            <p:cNvSpPr/>
            <p:nvPr userDrawn="1"/>
          </p:nvSpPr>
          <p:spPr>
            <a:xfrm>
              <a:off x="8743128" y="456603"/>
              <a:ext cx="3370284" cy="457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370BB39-61FE-4A60-A5CD-78533E82B77E}"/>
                </a:ext>
              </a:extLst>
            </p:cNvPr>
            <p:cNvSpPr txBox="1"/>
            <p:nvPr userDrawn="1"/>
          </p:nvSpPr>
          <p:spPr>
            <a:xfrm>
              <a:off x="9066501" y="142835"/>
              <a:ext cx="3046910" cy="276999"/>
            </a:xfrm>
            <a:prstGeom prst="rect">
              <a:avLst/>
            </a:prstGeom>
            <a:noFill/>
          </p:spPr>
          <p:txBody>
            <a:bodyPr wrap="square" rtlCol="0">
              <a:spAutoFit/>
            </a:bodyPr>
            <a:lstStyle/>
            <a:p>
              <a:pPr algn="l"/>
              <a:r>
                <a:rPr lang="en-US" altLang="ja-JP" sz="1200" spc="-100" baseline="0" dirty="0"/>
                <a:t>Copyright © </a:t>
              </a:r>
              <a:r>
                <a:rPr lang="ja-JP" altLang="en-US" sz="1200" spc="-100" baseline="0" dirty="0"/>
                <a:t>アクトおおさか</a:t>
              </a:r>
              <a:r>
                <a:rPr lang="en-US" altLang="ja-JP" sz="1200" spc="-100" baseline="0" dirty="0"/>
                <a:t>All Rights Reserved</a:t>
              </a:r>
              <a:endParaRPr kumimoji="1" lang="ja-JP" altLang="en-US" sz="1200" spc="-100" baseline="0" dirty="0"/>
            </a:p>
          </p:txBody>
        </p:sp>
        <p:pic>
          <p:nvPicPr>
            <p:cNvPr id="5" name="図 4">
              <a:extLst>
                <a:ext uri="{FF2B5EF4-FFF2-40B4-BE49-F238E27FC236}">
                  <a16:creationId xmlns:a16="http://schemas.microsoft.com/office/drawing/2014/main" id="{0D2E584C-2E66-D30B-8EFE-AA3EB4C005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43127" y="106066"/>
              <a:ext cx="323374" cy="350537"/>
            </a:xfrm>
            <a:prstGeom prst="rect">
              <a:avLst/>
            </a:prstGeom>
            <a:ln>
              <a:noFill/>
            </a:ln>
          </p:spPr>
        </p:pic>
      </p:grpSp>
    </p:spTree>
    <p:extLst>
      <p:ext uri="{BB962C8B-B14F-4D97-AF65-F5344CB8AC3E}">
        <p14:creationId xmlns:p14="http://schemas.microsoft.com/office/powerpoint/2010/main" val="352235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A242C-099A-A05A-68E1-A9DE2C5DD1D8}"/>
              </a:ext>
            </a:extLst>
          </p:cNvPr>
          <p:cNvSpPr>
            <a:spLocks noGrp="1"/>
          </p:cNvSpPr>
          <p:nvPr>
            <p:ph type="ctrTitle"/>
          </p:nvPr>
        </p:nvSpPr>
        <p:spPr/>
        <p:txBody>
          <a:bodyPr/>
          <a:lstStyle/>
          <a:p>
            <a:r>
              <a:rPr kumimoji="1" lang="ja-JP" altLang="en-US" dirty="0"/>
              <a:t>大阪府発達障がい者支援センター　</a:t>
            </a:r>
            <a:br>
              <a:rPr kumimoji="1" lang="en-US" altLang="ja-JP" dirty="0"/>
            </a:br>
            <a:r>
              <a:rPr kumimoji="1" lang="ja-JP" altLang="en-US" dirty="0"/>
              <a:t>アクトおおさか　令和</a:t>
            </a:r>
            <a:r>
              <a:rPr kumimoji="1" lang="en-US" altLang="ja-JP" dirty="0"/>
              <a:t>6</a:t>
            </a:r>
            <a:r>
              <a:rPr kumimoji="1" lang="ja-JP" altLang="en-US" dirty="0"/>
              <a:t>年度　事業報告</a:t>
            </a:r>
          </a:p>
        </p:txBody>
      </p:sp>
      <p:sp>
        <p:nvSpPr>
          <p:cNvPr id="3" name="字幕 2">
            <a:extLst>
              <a:ext uri="{FF2B5EF4-FFF2-40B4-BE49-F238E27FC236}">
                <a16:creationId xmlns:a16="http://schemas.microsoft.com/office/drawing/2014/main" id="{8A3022C4-1CAD-996A-4F2E-DE6B9120022F}"/>
              </a:ext>
            </a:extLst>
          </p:cNvPr>
          <p:cNvSpPr>
            <a:spLocks noGrp="1"/>
          </p:cNvSpPr>
          <p:nvPr>
            <p:ph type="subTitle" idx="1"/>
          </p:nvPr>
        </p:nvSpPr>
        <p:spPr>
          <a:xfrm>
            <a:off x="480753" y="3741917"/>
            <a:ext cx="5727470" cy="2711636"/>
          </a:xfrm>
        </p:spPr>
        <p:txBody>
          <a:bodyPr>
            <a:normAutofit lnSpcReduction="10000"/>
          </a:bodyPr>
          <a:lstStyle/>
          <a:p>
            <a:r>
              <a:rPr kumimoji="1" lang="ja-JP" altLang="en-US" dirty="0"/>
              <a:t>令和７年度大阪府障がい者自立支援協議会</a:t>
            </a:r>
            <a:endParaRPr kumimoji="1" lang="en-US" altLang="ja-JP" dirty="0"/>
          </a:p>
          <a:p>
            <a:r>
              <a:rPr kumimoji="1" lang="ja-JP" altLang="en-US" dirty="0"/>
              <a:t>発達障がい児者支援体制整備検討部会</a:t>
            </a:r>
            <a:endParaRPr kumimoji="1" lang="en-US" altLang="ja-JP" dirty="0"/>
          </a:p>
          <a:p>
            <a:r>
              <a:rPr kumimoji="1" lang="ja-JP" altLang="en-US" dirty="0"/>
              <a:t>成人ワーキンググループ</a:t>
            </a:r>
            <a:endParaRPr kumimoji="1" lang="en-US" altLang="ja-JP" dirty="0"/>
          </a:p>
          <a:p>
            <a:endParaRPr lang="en-US" altLang="ja-JP" dirty="0"/>
          </a:p>
          <a:p>
            <a:r>
              <a:rPr kumimoji="1" lang="ja-JP" altLang="en-US" dirty="0"/>
              <a:t>令和７年</a:t>
            </a:r>
            <a:r>
              <a:rPr kumimoji="1" lang="en-US" altLang="ja-JP" dirty="0"/>
              <a:t>10</a:t>
            </a:r>
            <a:r>
              <a:rPr kumimoji="1" lang="ja-JP" altLang="en-US" dirty="0"/>
              <a:t>月６日（月）</a:t>
            </a:r>
            <a:endParaRPr kumimoji="1" lang="en-US" altLang="ja-JP" dirty="0"/>
          </a:p>
          <a:p>
            <a:r>
              <a:rPr kumimoji="1" lang="ja-JP" altLang="en-US" dirty="0"/>
              <a:t>大阪府発達障がい者支援センター</a:t>
            </a:r>
            <a:endParaRPr kumimoji="1" lang="en-US" altLang="ja-JP" dirty="0"/>
          </a:p>
          <a:p>
            <a:r>
              <a:rPr lang="ja-JP" altLang="en-US" dirty="0"/>
              <a:t>アクトおおさか　センター長　岡あゆみ</a:t>
            </a:r>
            <a:endParaRPr kumimoji="1" lang="ja-JP" altLang="en-US" dirty="0"/>
          </a:p>
        </p:txBody>
      </p:sp>
      <p:sp>
        <p:nvSpPr>
          <p:cNvPr id="4" name="スライド番号プレースホルダー 3">
            <a:extLst>
              <a:ext uri="{FF2B5EF4-FFF2-40B4-BE49-F238E27FC236}">
                <a16:creationId xmlns:a16="http://schemas.microsoft.com/office/drawing/2014/main" id="{56BFE9AD-19DD-7AC2-8208-89B6FA4D1F42}"/>
              </a:ext>
            </a:extLst>
          </p:cNvPr>
          <p:cNvSpPr>
            <a:spLocks noGrp="1"/>
          </p:cNvSpPr>
          <p:nvPr>
            <p:ph type="sldNum" sz="quarter" idx="12"/>
          </p:nvPr>
        </p:nvSpPr>
        <p:spPr/>
        <p:txBody>
          <a:bodyPr/>
          <a:lstStyle/>
          <a:p>
            <a:fld id="{1D06B1B8-7768-4F30-BD8A-9C372C2D846A}" type="slidenum">
              <a:rPr kumimoji="1" lang="ja-JP" altLang="en-US" smtClean="0"/>
              <a:t>1</a:t>
            </a:fld>
            <a:endParaRPr kumimoji="1" lang="ja-JP" altLang="en-US"/>
          </a:p>
        </p:txBody>
      </p:sp>
    </p:spTree>
    <p:extLst>
      <p:ext uri="{BB962C8B-B14F-4D97-AF65-F5344CB8AC3E}">
        <p14:creationId xmlns:p14="http://schemas.microsoft.com/office/powerpoint/2010/main" val="202212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824E8-C462-75EB-B87C-836E0C61F6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81E2F9-E350-032C-3BF2-B527203FC560}"/>
              </a:ext>
            </a:extLst>
          </p:cNvPr>
          <p:cNvSpPr>
            <a:spLocks noGrp="1"/>
          </p:cNvSpPr>
          <p:nvPr>
            <p:ph type="title"/>
          </p:nvPr>
        </p:nvSpPr>
        <p:spPr/>
        <p:txBody>
          <a:bodyPr>
            <a:normAutofit/>
          </a:bodyPr>
          <a:lstStyle/>
          <a:p>
            <a:r>
              <a:rPr kumimoji="1" lang="en-US" altLang="ja-JP" sz="2800" dirty="0"/>
              <a:t>R6</a:t>
            </a:r>
            <a:r>
              <a:rPr kumimoji="1" lang="ja-JP" altLang="en-US" sz="2800" dirty="0"/>
              <a:t>年度講師派遣等について</a:t>
            </a:r>
          </a:p>
        </p:txBody>
      </p:sp>
      <p:sp>
        <p:nvSpPr>
          <p:cNvPr id="3" name="コンテンツ プレースホルダー 2">
            <a:extLst>
              <a:ext uri="{FF2B5EF4-FFF2-40B4-BE49-F238E27FC236}">
                <a16:creationId xmlns:a16="http://schemas.microsoft.com/office/drawing/2014/main" id="{26346FB4-3AAC-01A4-9739-C69183F1FF36}"/>
              </a:ext>
            </a:extLst>
          </p:cNvPr>
          <p:cNvSpPr>
            <a:spLocks noGrp="1"/>
          </p:cNvSpPr>
          <p:nvPr>
            <p:ph idx="1"/>
          </p:nvPr>
        </p:nvSpPr>
        <p:spPr/>
        <p:txBody>
          <a:bodyPr>
            <a:normAutofit fontScale="92500" lnSpcReduction="10000"/>
          </a:bodyPr>
          <a:lstStyle/>
          <a:p>
            <a:r>
              <a:rPr kumimoji="1" lang="ja-JP" altLang="en-US" sz="2400" dirty="0"/>
              <a:t>関係機関および地域住民への普及啓発及び研修の実施回数　</a:t>
            </a:r>
            <a:r>
              <a:rPr kumimoji="1" lang="en-US" altLang="ja-JP" sz="2400" dirty="0"/>
              <a:t>24</a:t>
            </a:r>
            <a:r>
              <a:rPr kumimoji="1" lang="ja-JP" altLang="en-US" sz="2400" dirty="0"/>
              <a:t>回</a:t>
            </a:r>
            <a:endParaRPr kumimoji="1" lang="en-US" altLang="ja-JP" sz="2400" dirty="0"/>
          </a:p>
          <a:p>
            <a:endParaRPr kumimoji="1" lang="en-US" altLang="ja-JP" sz="2400" dirty="0"/>
          </a:p>
          <a:p>
            <a:r>
              <a:rPr kumimoji="1" lang="ja-JP" altLang="en-US" sz="2400" dirty="0"/>
              <a:t>外部機関が主催する研修への講師派遣件数　</a:t>
            </a:r>
            <a:r>
              <a:rPr kumimoji="1" lang="en-US" altLang="ja-JP" sz="2400" dirty="0"/>
              <a:t>11</a:t>
            </a:r>
            <a:r>
              <a:rPr kumimoji="1" lang="ja-JP" altLang="en-US" sz="2400" dirty="0"/>
              <a:t>件</a:t>
            </a:r>
            <a:endParaRPr kumimoji="1" lang="en-US" altLang="ja-JP" sz="2400" dirty="0"/>
          </a:p>
          <a:p>
            <a:endParaRPr lang="en-US" altLang="ja-JP" sz="2400" dirty="0"/>
          </a:p>
          <a:p>
            <a:endParaRPr kumimoji="1" lang="en-US" altLang="ja-JP" sz="2400" dirty="0"/>
          </a:p>
          <a:p>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kumimoji="1" lang="ja-JP" altLang="en-US" sz="2400" dirty="0"/>
              <a:t>➡障がい福祉分野以外からも</a:t>
            </a:r>
            <a:r>
              <a:rPr lang="ja-JP" altLang="en-US" sz="2400" dirty="0"/>
              <a:t>発達障がいについて学びたいというニーズは</a:t>
            </a:r>
            <a:endParaRPr lang="en-US" altLang="ja-JP" sz="2400" dirty="0"/>
          </a:p>
          <a:p>
            <a:pPr marL="0" indent="0">
              <a:buNone/>
            </a:pPr>
            <a:r>
              <a:rPr lang="ja-JP" altLang="en-US" sz="2400" dirty="0"/>
              <a:t>　増加しており、研修対象者の幅も広がっている</a:t>
            </a:r>
            <a:endParaRPr kumimoji="1" lang="ja-JP" altLang="en-US" sz="2400" dirty="0"/>
          </a:p>
        </p:txBody>
      </p:sp>
      <p:sp>
        <p:nvSpPr>
          <p:cNvPr id="4" name="スライド番号プレースホルダー 3">
            <a:extLst>
              <a:ext uri="{FF2B5EF4-FFF2-40B4-BE49-F238E27FC236}">
                <a16:creationId xmlns:a16="http://schemas.microsoft.com/office/drawing/2014/main" id="{C6915CB5-1A00-5C77-EDF5-CF670173E16C}"/>
              </a:ext>
            </a:extLst>
          </p:cNvPr>
          <p:cNvSpPr>
            <a:spLocks noGrp="1"/>
          </p:cNvSpPr>
          <p:nvPr>
            <p:ph type="sldNum" sz="quarter" idx="12"/>
          </p:nvPr>
        </p:nvSpPr>
        <p:spPr/>
        <p:txBody>
          <a:bodyPr/>
          <a:lstStyle/>
          <a:p>
            <a:fld id="{1D06B1B8-7768-4F30-BD8A-9C372C2D846A}" type="slidenum">
              <a:rPr kumimoji="1" lang="ja-JP" altLang="en-US" smtClean="0"/>
              <a:t>10</a:t>
            </a:fld>
            <a:endParaRPr kumimoji="1" lang="ja-JP" altLang="en-US" dirty="0"/>
          </a:p>
        </p:txBody>
      </p:sp>
      <p:sp>
        <p:nvSpPr>
          <p:cNvPr id="6" name="四角形: 角を丸くする 5">
            <a:extLst>
              <a:ext uri="{FF2B5EF4-FFF2-40B4-BE49-F238E27FC236}">
                <a16:creationId xmlns:a16="http://schemas.microsoft.com/office/drawing/2014/main" id="{2B84EB4A-70CA-5C54-E356-3B6B8D90362E}"/>
              </a:ext>
            </a:extLst>
          </p:cNvPr>
          <p:cNvSpPr/>
          <p:nvPr/>
        </p:nvSpPr>
        <p:spPr>
          <a:xfrm>
            <a:off x="1966478" y="3130062"/>
            <a:ext cx="8259044" cy="2133060"/>
          </a:xfrm>
          <a:prstGeom prst="roundRect">
            <a:avLst/>
          </a:prstGeom>
          <a:solidFill>
            <a:srgbClr val="F5C8DC">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2200" dirty="0">
                <a:solidFill>
                  <a:schemeClr val="tx1"/>
                </a:solidFill>
              </a:rPr>
              <a:t>・生活困窮者自立支援制度人材養成研修</a:t>
            </a:r>
            <a:r>
              <a:rPr lang="ja-JP" altLang="en-US" dirty="0">
                <a:solidFill>
                  <a:schemeClr val="tx1"/>
                </a:solidFill>
              </a:rPr>
              <a:t>（大阪府福祉部）</a:t>
            </a:r>
          </a:p>
          <a:p>
            <a:r>
              <a:rPr lang="ja-JP" altLang="en-US" sz="2200" dirty="0">
                <a:solidFill>
                  <a:schemeClr val="tx1"/>
                </a:solidFill>
              </a:rPr>
              <a:t>・精神障がい者相談員研修</a:t>
            </a:r>
            <a:r>
              <a:rPr lang="ja-JP" altLang="en-US" dirty="0">
                <a:solidFill>
                  <a:schemeClr val="tx1"/>
                </a:solidFill>
              </a:rPr>
              <a:t>（大阪府福祉部）</a:t>
            </a:r>
            <a:endParaRPr lang="en-US" altLang="ja-JP" dirty="0">
              <a:solidFill>
                <a:schemeClr val="tx1"/>
              </a:solidFill>
            </a:endParaRPr>
          </a:p>
          <a:p>
            <a:r>
              <a:rPr lang="ja-JP" altLang="en-US" sz="2200" dirty="0">
                <a:solidFill>
                  <a:schemeClr val="tx1"/>
                </a:solidFill>
              </a:rPr>
              <a:t>・福祉施設で働く看護職員対象の研修</a:t>
            </a:r>
            <a:r>
              <a:rPr lang="ja-JP" altLang="en-US" dirty="0">
                <a:solidFill>
                  <a:schemeClr val="tx1"/>
                </a:solidFill>
              </a:rPr>
              <a:t>（大阪府社会福祉協議会）</a:t>
            </a:r>
            <a:endParaRPr lang="en-US" altLang="ja-JP" dirty="0">
              <a:solidFill>
                <a:schemeClr val="tx1"/>
              </a:solidFill>
            </a:endParaRPr>
          </a:p>
          <a:p>
            <a:r>
              <a:rPr lang="ja-JP" altLang="en-US" sz="2200" dirty="0">
                <a:solidFill>
                  <a:schemeClr val="tx1"/>
                </a:solidFill>
              </a:rPr>
              <a:t>・大阪府立学校長会就職指導委員会での研修</a:t>
            </a:r>
            <a:r>
              <a:rPr lang="ja-JP" altLang="en-US" dirty="0">
                <a:solidFill>
                  <a:schemeClr val="tx1"/>
                </a:solidFill>
              </a:rPr>
              <a:t>（大阪労働局）</a:t>
            </a:r>
            <a:endParaRPr lang="en-US" altLang="ja-JP" dirty="0">
              <a:solidFill>
                <a:schemeClr val="tx1"/>
              </a:solidFill>
            </a:endParaRPr>
          </a:p>
          <a:p>
            <a:r>
              <a:rPr lang="ja-JP" altLang="en-US" sz="2200" dirty="0">
                <a:solidFill>
                  <a:schemeClr val="tx1"/>
                </a:solidFill>
              </a:rPr>
              <a:t>・障害者職業紹介業務担当者対象の研修</a:t>
            </a:r>
            <a:r>
              <a:rPr lang="ja-JP" altLang="en-US" dirty="0">
                <a:solidFill>
                  <a:schemeClr val="tx1"/>
                </a:solidFill>
              </a:rPr>
              <a:t>（大阪労働局）</a:t>
            </a:r>
            <a:r>
              <a:rPr lang="ja-JP" altLang="en-US" sz="2000" dirty="0">
                <a:solidFill>
                  <a:schemeClr val="tx1"/>
                </a:solidFill>
              </a:rPr>
              <a:t>　等</a:t>
            </a:r>
            <a:endParaRPr lang="en-US" altLang="ja-JP" sz="2000" dirty="0">
              <a:solidFill>
                <a:schemeClr val="tx1"/>
              </a:solidFill>
            </a:endParaRPr>
          </a:p>
          <a:p>
            <a:r>
              <a:rPr lang="ja-JP" altLang="en-US" dirty="0">
                <a:solidFill>
                  <a:schemeClr val="tx1"/>
                </a:solidFill>
              </a:rPr>
              <a:t>　</a:t>
            </a:r>
            <a:r>
              <a:rPr lang="en-US" altLang="ja-JP" sz="1600" dirty="0">
                <a:solidFill>
                  <a:schemeClr val="tx1"/>
                </a:solidFill>
              </a:rPr>
              <a:t>※</a:t>
            </a:r>
            <a:r>
              <a:rPr lang="ja-JP" altLang="en-US" sz="1600" dirty="0">
                <a:solidFill>
                  <a:schemeClr val="tx1"/>
                </a:solidFill>
              </a:rPr>
              <a:t>（）内は依頼元</a:t>
            </a:r>
          </a:p>
        </p:txBody>
      </p:sp>
    </p:spTree>
    <p:extLst>
      <p:ext uri="{BB962C8B-B14F-4D97-AF65-F5344CB8AC3E}">
        <p14:creationId xmlns:p14="http://schemas.microsoft.com/office/powerpoint/2010/main" val="210334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0D74B-8982-747D-2871-CCEAD58EE1BB}"/>
              </a:ext>
            </a:extLst>
          </p:cNvPr>
          <p:cNvSpPr>
            <a:spLocks noGrp="1"/>
          </p:cNvSpPr>
          <p:nvPr>
            <p:ph type="title"/>
          </p:nvPr>
        </p:nvSpPr>
        <p:spPr/>
        <p:txBody>
          <a:bodyPr>
            <a:normAutofit/>
          </a:bodyPr>
          <a:lstStyle/>
          <a:p>
            <a:r>
              <a:rPr lang="ja-JP" altLang="en-US" sz="2800" spc="-60" dirty="0">
                <a:solidFill>
                  <a:prstClr val="black"/>
                </a:solidFill>
                <a:latin typeface="+mj-ea"/>
              </a:rPr>
              <a:t>大阪府ペアレント・メンター事業</a:t>
            </a:r>
            <a:endParaRPr kumimoji="1" lang="ja-JP" altLang="en-US" sz="2800" dirty="0"/>
          </a:p>
        </p:txBody>
      </p:sp>
      <p:sp>
        <p:nvSpPr>
          <p:cNvPr id="33" name="コンテンツ プレースホルダー 2">
            <a:extLst>
              <a:ext uri="{FF2B5EF4-FFF2-40B4-BE49-F238E27FC236}">
                <a16:creationId xmlns:a16="http://schemas.microsoft.com/office/drawing/2014/main" id="{408446B8-6E32-AD0D-C9C8-48C8D0AF4494}"/>
              </a:ext>
            </a:extLst>
          </p:cNvPr>
          <p:cNvSpPr>
            <a:spLocks noGrp="1"/>
          </p:cNvSpPr>
          <p:nvPr>
            <p:ph idx="1"/>
          </p:nvPr>
        </p:nvSpPr>
        <p:spPr>
          <a:xfrm>
            <a:off x="838200" y="1793631"/>
            <a:ext cx="5257800" cy="4383331"/>
          </a:xfrm>
        </p:spPr>
        <p:txBody>
          <a:bodyPr anchor="t" anchorCtr="0">
            <a:normAutofit lnSpcReduction="10000"/>
          </a:bodyPr>
          <a:lstStyle/>
          <a:p>
            <a:pPr>
              <a:lnSpc>
                <a:spcPct val="100000"/>
              </a:lnSpc>
            </a:pPr>
            <a:r>
              <a:rPr lang="ja-JP" altLang="en-US" sz="1800" dirty="0">
                <a:latin typeface="+mn-ea"/>
              </a:rPr>
              <a:t>発達障がいのあるお子さんを育ててこられた先輩保護者であるペアレント・メンターが、子育てに関する経験談の紹介や、親目線での情報提供等の活動を通して、発達障がいのあるお子さんがいらっしゃるご家族をサポート</a:t>
            </a:r>
            <a:endParaRPr lang="en-US" altLang="ja-JP" sz="1800" dirty="0">
              <a:latin typeface="+mn-ea"/>
            </a:endParaRPr>
          </a:p>
          <a:p>
            <a:pPr>
              <a:lnSpc>
                <a:spcPct val="100000"/>
              </a:lnSpc>
            </a:pPr>
            <a:endParaRPr lang="ja-JP" altLang="en-US" sz="1800" dirty="0">
              <a:latin typeface="+mn-ea"/>
            </a:endParaRPr>
          </a:p>
          <a:p>
            <a:pPr>
              <a:lnSpc>
                <a:spcPct val="100000"/>
              </a:lnSpc>
            </a:pPr>
            <a:r>
              <a:rPr lang="ja-JP" altLang="en-US" sz="1800" dirty="0">
                <a:latin typeface="+mn-ea"/>
              </a:rPr>
              <a:t>依頼元：市町村子ども課からの依頼が最も多く、次いで教育委員会、障がい福祉課であった</a:t>
            </a:r>
            <a:endParaRPr lang="en-US" altLang="ja-JP" sz="1800" dirty="0">
              <a:latin typeface="+mn-ea"/>
            </a:endParaRPr>
          </a:p>
          <a:p>
            <a:pPr>
              <a:lnSpc>
                <a:spcPct val="100000"/>
              </a:lnSpc>
            </a:pPr>
            <a:endParaRPr lang="ja-JP" altLang="en-US" sz="1800" dirty="0">
              <a:latin typeface="+mn-ea"/>
            </a:endParaRPr>
          </a:p>
          <a:p>
            <a:pPr>
              <a:lnSpc>
                <a:spcPct val="100000"/>
              </a:lnSpc>
            </a:pPr>
            <a:r>
              <a:rPr lang="ja-JP" altLang="en-US" sz="1800" dirty="0">
                <a:latin typeface="+mn-ea"/>
              </a:rPr>
              <a:t>対象者：保護者が</a:t>
            </a:r>
            <a:r>
              <a:rPr lang="en-US" altLang="ja-JP" sz="1800" dirty="0">
                <a:latin typeface="+mn-ea"/>
              </a:rPr>
              <a:t>15</a:t>
            </a:r>
            <a:r>
              <a:rPr lang="ja-JP" altLang="en-US" sz="1800" dirty="0">
                <a:latin typeface="+mn-ea"/>
              </a:rPr>
              <a:t>件と約半数</a:t>
            </a:r>
            <a:endParaRPr lang="en-US" altLang="ja-JP" sz="1800" dirty="0">
              <a:latin typeface="+mn-ea"/>
            </a:endParaRPr>
          </a:p>
          <a:p>
            <a:pPr>
              <a:lnSpc>
                <a:spcPct val="100000"/>
              </a:lnSpc>
            </a:pPr>
            <a:endParaRPr lang="ja-JP" altLang="en-US" sz="1800" dirty="0">
              <a:latin typeface="+mn-ea"/>
            </a:endParaRPr>
          </a:p>
          <a:p>
            <a:pPr>
              <a:lnSpc>
                <a:spcPct val="100000"/>
              </a:lnSpc>
            </a:pPr>
            <a:r>
              <a:rPr lang="ja-JP" altLang="en-US" sz="1800" dirty="0">
                <a:latin typeface="+mn-ea"/>
              </a:rPr>
              <a:t>これまでに</a:t>
            </a:r>
            <a:r>
              <a:rPr lang="en-US" altLang="ja-JP" sz="1800" dirty="0">
                <a:latin typeface="+mn-ea"/>
              </a:rPr>
              <a:t>41</a:t>
            </a:r>
            <a:r>
              <a:rPr lang="ja-JP" altLang="en-US" sz="1800" dirty="0">
                <a:latin typeface="+mn-ea"/>
              </a:rPr>
              <a:t>市町村中</a:t>
            </a:r>
            <a:r>
              <a:rPr lang="en-US" altLang="ja-JP" sz="1800" dirty="0">
                <a:latin typeface="+mn-ea"/>
              </a:rPr>
              <a:t>28</a:t>
            </a:r>
            <a:r>
              <a:rPr lang="ja-JP" altLang="en-US" sz="1800" dirty="0">
                <a:latin typeface="+mn-ea"/>
              </a:rPr>
              <a:t>市町村が活用している（</a:t>
            </a:r>
            <a:r>
              <a:rPr lang="en-US" altLang="ja-JP" sz="1800" dirty="0">
                <a:latin typeface="+mn-ea"/>
              </a:rPr>
              <a:t>68</a:t>
            </a:r>
            <a:r>
              <a:rPr lang="ja-JP" altLang="en-US" sz="1800" dirty="0">
                <a:latin typeface="+mn-ea"/>
              </a:rPr>
              <a:t>％の普及率）</a:t>
            </a:r>
            <a:r>
              <a:rPr lang="en-US" altLang="ja-JP" sz="1800" dirty="0">
                <a:latin typeface="+mn-ea"/>
              </a:rPr>
              <a:t>※</a:t>
            </a:r>
            <a:r>
              <a:rPr lang="ja-JP" altLang="en-US" sz="1800" dirty="0">
                <a:latin typeface="+mn-ea"/>
              </a:rPr>
              <a:t>大阪市と堺市を除く</a:t>
            </a:r>
          </a:p>
        </p:txBody>
      </p:sp>
      <p:pic>
        <p:nvPicPr>
          <p:cNvPr id="5" name="図 4">
            <a:extLst>
              <a:ext uri="{FF2B5EF4-FFF2-40B4-BE49-F238E27FC236}">
                <a16:creationId xmlns:a16="http://schemas.microsoft.com/office/drawing/2014/main" id="{4E501427-B745-CD95-D657-75ADD1FCFF21}"/>
              </a:ext>
            </a:extLst>
          </p:cNvPr>
          <p:cNvPicPr>
            <a:picLocks noChangeAspect="1"/>
          </p:cNvPicPr>
          <p:nvPr/>
        </p:nvPicPr>
        <p:blipFill>
          <a:blip r:embed="rId3"/>
          <a:stretch>
            <a:fillRect/>
          </a:stretch>
        </p:blipFill>
        <p:spPr>
          <a:xfrm>
            <a:off x="7073785" y="898590"/>
            <a:ext cx="3494089" cy="2741311"/>
          </a:xfrm>
          <a:prstGeom prst="rect">
            <a:avLst/>
          </a:prstGeom>
        </p:spPr>
      </p:pic>
      <p:grpSp>
        <p:nvGrpSpPr>
          <p:cNvPr id="44" name="グループ化 43">
            <a:extLst>
              <a:ext uri="{FF2B5EF4-FFF2-40B4-BE49-F238E27FC236}">
                <a16:creationId xmlns:a16="http://schemas.microsoft.com/office/drawing/2014/main" id="{054212B5-A09C-C3B8-DF1E-BB39EA193C3B}"/>
              </a:ext>
            </a:extLst>
          </p:cNvPr>
          <p:cNvGrpSpPr/>
          <p:nvPr/>
        </p:nvGrpSpPr>
        <p:grpSpPr>
          <a:xfrm>
            <a:off x="6191454" y="3789147"/>
            <a:ext cx="5385047" cy="2946245"/>
            <a:chOff x="6507977" y="3631519"/>
            <a:chExt cx="5385047" cy="2946245"/>
          </a:xfrm>
        </p:grpSpPr>
        <p:pic>
          <p:nvPicPr>
            <p:cNvPr id="41" name="図 40">
              <a:extLst>
                <a:ext uri="{FF2B5EF4-FFF2-40B4-BE49-F238E27FC236}">
                  <a16:creationId xmlns:a16="http://schemas.microsoft.com/office/drawing/2014/main" id="{480F17F0-02E8-043C-7393-54401530D7E7}"/>
                </a:ext>
              </a:extLst>
            </p:cNvPr>
            <p:cNvPicPr>
              <a:picLocks noChangeAspect="1"/>
            </p:cNvPicPr>
            <p:nvPr/>
          </p:nvPicPr>
          <p:blipFill>
            <a:blip r:embed="rId4"/>
            <a:stretch>
              <a:fillRect/>
            </a:stretch>
          </p:blipFill>
          <p:spPr>
            <a:xfrm>
              <a:off x="6507977" y="3631519"/>
              <a:ext cx="2629376" cy="2520000"/>
            </a:xfrm>
            <a:prstGeom prst="rect">
              <a:avLst/>
            </a:prstGeom>
            <a:ln>
              <a:noFill/>
            </a:ln>
            <a:effectLst>
              <a:softEdge rad="112500"/>
            </a:effectLst>
          </p:spPr>
        </p:pic>
        <p:sp>
          <p:nvSpPr>
            <p:cNvPr id="42" name="テキスト ボックス 41">
              <a:extLst>
                <a:ext uri="{FF2B5EF4-FFF2-40B4-BE49-F238E27FC236}">
                  <a16:creationId xmlns:a16="http://schemas.microsoft.com/office/drawing/2014/main" id="{EE78A5A9-62B3-2F07-DDF6-E78BCEAB3385}"/>
                </a:ext>
              </a:extLst>
            </p:cNvPr>
            <p:cNvSpPr txBox="1"/>
            <p:nvPr/>
          </p:nvSpPr>
          <p:spPr>
            <a:xfrm>
              <a:off x="6579982" y="6300765"/>
              <a:ext cx="2485367" cy="276999"/>
            </a:xfrm>
            <a:prstGeom prst="rect">
              <a:avLst/>
            </a:prstGeom>
            <a:solidFill>
              <a:schemeClr val="bg1"/>
            </a:solidFill>
            <a:ln>
              <a:no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啓発を目的とした講演会</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9" name="図 38">
              <a:extLst>
                <a:ext uri="{FF2B5EF4-FFF2-40B4-BE49-F238E27FC236}">
                  <a16:creationId xmlns:a16="http://schemas.microsoft.com/office/drawing/2014/main" id="{0174723D-FDE7-6C6A-7E35-8476FBC600AF}"/>
                </a:ext>
              </a:extLst>
            </p:cNvPr>
            <p:cNvPicPr>
              <a:picLocks noChangeAspect="1"/>
            </p:cNvPicPr>
            <p:nvPr/>
          </p:nvPicPr>
          <p:blipFill>
            <a:blip r:embed="rId5"/>
            <a:stretch>
              <a:fillRect/>
            </a:stretch>
          </p:blipFill>
          <p:spPr>
            <a:xfrm>
              <a:off x="9341906" y="3631519"/>
              <a:ext cx="2551118" cy="2520000"/>
            </a:xfrm>
            <a:prstGeom prst="rect">
              <a:avLst/>
            </a:prstGeom>
          </p:spPr>
        </p:pic>
        <p:sp>
          <p:nvSpPr>
            <p:cNvPr id="40" name="テキスト ボックス 39">
              <a:extLst>
                <a:ext uri="{FF2B5EF4-FFF2-40B4-BE49-F238E27FC236}">
                  <a16:creationId xmlns:a16="http://schemas.microsoft.com/office/drawing/2014/main" id="{2B9F3FC4-63EF-BB37-F5D5-3E285A1839CD}"/>
                </a:ext>
              </a:extLst>
            </p:cNvPr>
            <p:cNvSpPr txBox="1"/>
            <p:nvPr/>
          </p:nvSpPr>
          <p:spPr>
            <a:xfrm>
              <a:off x="9415907" y="6300765"/>
              <a:ext cx="2403117" cy="276999"/>
            </a:xfrm>
            <a:prstGeom prst="rect">
              <a:avLst/>
            </a:prstGeom>
            <a:solidFill>
              <a:schemeClr val="bg1"/>
            </a:solidFill>
            <a:ln>
              <a:no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小学校の保護者との交流会</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45" name="スライド番号プレースホルダー 44">
            <a:extLst>
              <a:ext uri="{FF2B5EF4-FFF2-40B4-BE49-F238E27FC236}">
                <a16:creationId xmlns:a16="http://schemas.microsoft.com/office/drawing/2014/main" id="{669CA7D9-2B29-CFD0-7B4D-C66104053A7F}"/>
              </a:ext>
            </a:extLst>
          </p:cNvPr>
          <p:cNvSpPr>
            <a:spLocks noGrp="1"/>
          </p:cNvSpPr>
          <p:nvPr>
            <p:ph type="sldNum" sz="quarter" idx="12"/>
          </p:nvPr>
        </p:nvSpPr>
        <p:spPr/>
        <p:txBody>
          <a:bodyPr/>
          <a:lstStyle/>
          <a:p>
            <a:fld id="{1D06B1B8-7768-4F30-BD8A-9C372C2D846A}" type="slidenum">
              <a:rPr kumimoji="1" lang="ja-JP" altLang="en-US" smtClean="0"/>
              <a:t>11</a:t>
            </a:fld>
            <a:endParaRPr kumimoji="1" lang="ja-JP" altLang="en-US" dirty="0"/>
          </a:p>
        </p:txBody>
      </p:sp>
    </p:spTree>
    <p:extLst>
      <p:ext uri="{BB962C8B-B14F-4D97-AF65-F5344CB8AC3E}">
        <p14:creationId xmlns:p14="http://schemas.microsoft.com/office/powerpoint/2010/main" val="311692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813982-7094-7923-2FB6-251E7A8713C4}"/>
              </a:ext>
            </a:extLst>
          </p:cNvPr>
          <p:cNvSpPr>
            <a:spLocks noGrp="1"/>
          </p:cNvSpPr>
          <p:nvPr>
            <p:ph type="title"/>
          </p:nvPr>
        </p:nvSpPr>
        <p:spPr>
          <a:xfrm>
            <a:off x="838200" y="365126"/>
            <a:ext cx="10515600" cy="643060"/>
          </a:xfrm>
        </p:spPr>
        <p:txBody>
          <a:bodyPr/>
          <a:lstStyle/>
          <a:p>
            <a:r>
              <a:rPr kumimoji="1" lang="en-US" altLang="ja-JP" sz="2800" dirty="0"/>
              <a:t>10</a:t>
            </a:r>
            <a:r>
              <a:rPr kumimoji="1" lang="ja-JP" altLang="en-US" sz="2800" dirty="0"/>
              <a:t>年間の参加者アンケートの分析</a:t>
            </a:r>
            <a:endParaRPr kumimoji="1" lang="ja-JP" altLang="en-US" sz="1800" dirty="0"/>
          </a:p>
        </p:txBody>
      </p:sp>
      <p:sp>
        <p:nvSpPr>
          <p:cNvPr id="14" name="コンテンツ プレースホルダー 13">
            <a:extLst>
              <a:ext uri="{FF2B5EF4-FFF2-40B4-BE49-F238E27FC236}">
                <a16:creationId xmlns:a16="http://schemas.microsoft.com/office/drawing/2014/main" id="{CC201207-815D-6915-7132-555D18C2193C}"/>
              </a:ext>
            </a:extLst>
          </p:cNvPr>
          <p:cNvSpPr>
            <a:spLocks noGrp="1"/>
          </p:cNvSpPr>
          <p:nvPr>
            <p:ph sz="half" idx="1"/>
          </p:nvPr>
        </p:nvSpPr>
        <p:spPr>
          <a:xfrm>
            <a:off x="574431" y="1172308"/>
            <a:ext cx="6740769" cy="5509846"/>
          </a:xfrm>
        </p:spPr>
        <p:txBody>
          <a:bodyPr>
            <a:noAutofit/>
          </a:bodyPr>
          <a:lstStyle/>
          <a:p>
            <a:pPr>
              <a:lnSpc>
                <a:spcPct val="120000"/>
              </a:lnSpc>
            </a:pPr>
            <a:r>
              <a:rPr lang="ja-JP" altLang="en-US" sz="1400" dirty="0"/>
              <a:t>平成</a:t>
            </a:r>
            <a:r>
              <a:rPr lang="en-US" altLang="ja-JP" sz="1400" dirty="0"/>
              <a:t>29</a:t>
            </a:r>
            <a:r>
              <a:rPr lang="ja-JP" altLang="en-US" sz="1400" dirty="0"/>
              <a:t>～令和</a:t>
            </a:r>
            <a:r>
              <a:rPr lang="en-US" altLang="ja-JP" sz="1400" dirty="0"/>
              <a:t>5</a:t>
            </a:r>
            <a:r>
              <a:rPr lang="ja-JP" altLang="en-US" sz="1400" dirty="0"/>
              <a:t>年の大阪府ペアレント・メンター事業の参加者</a:t>
            </a:r>
            <a:r>
              <a:rPr lang="en-US" altLang="ja-JP" sz="1400" dirty="0"/>
              <a:t>8,660</a:t>
            </a:r>
            <a:r>
              <a:rPr lang="ja-JP" altLang="en-US" sz="1400" dirty="0"/>
              <a:t>名のうち、</a:t>
            </a:r>
            <a:r>
              <a:rPr lang="en-US" altLang="ja-JP" sz="1400" dirty="0"/>
              <a:t>7,310</a:t>
            </a:r>
            <a:r>
              <a:rPr lang="ja-JP" altLang="en-US" sz="1400" dirty="0"/>
              <a:t>名がアンケートに回答し（回収率</a:t>
            </a:r>
            <a:r>
              <a:rPr lang="en-US" altLang="ja-JP" sz="1400" dirty="0"/>
              <a:t>84</a:t>
            </a:r>
            <a:r>
              <a:rPr lang="ja-JP" altLang="en-US" sz="1400" dirty="0"/>
              <a:t>％）、その内「意見・感想を自由に記入ください」に記載のあった</a:t>
            </a:r>
            <a:r>
              <a:rPr lang="en-US" altLang="ja-JP" sz="1400" dirty="0"/>
              <a:t>3,617</a:t>
            </a:r>
            <a:r>
              <a:rPr lang="ja-JP" altLang="en-US" sz="1400" dirty="0"/>
              <a:t>名（支援者</a:t>
            </a:r>
            <a:r>
              <a:rPr lang="en-US" altLang="ja-JP" sz="1400" dirty="0"/>
              <a:t>56</a:t>
            </a:r>
            <a:r>
              <a:rPr lang="ja-JP" altLang="en-US" sz="1400" dirty="0"/>
              <a:t>％、保護者</a:t>
            </a:r>
            <a:r>
              <a:rPr lang="en-US" altLang="ja-JP" sz="1400" dirty="0"/>
              <a:t>31</a:t>
            </a:r>
            <a:r>
              <a:rPr lang="ja-JP" altLang="en-US" sz="1400" dirty="0"/>
              <a:t>％、教育関係者</a:t>
            </a:r>
            <a:r>
              <a:rPr lang="en-US" altLang="ja-JP" sz="1400" dirty="0"/>
              <a:t>12</a:t>
            </a:r>
            <a:r>
              <a:rPr lang="ja-JP" altLang="en-US" sz="1400" dirty="0"/>
              <a:t>％）の自由記述を対象に、</a:t>
            </a:r>
            <a:r>
              <a:rPr lang="en-US" altLang="ja-JP" sz="1400" dirty="0"/>
              <a:t>KH Coder 3</a:t>
            </a:r>
            <a:r>
              <a:rPr lang="ja-JP" altLang="en-US" sz="1400" dirty="0"/>
              <a:t>（樋口</a:t>
            </a:r>
            <a:r>
              <a:rPr lang="en-US" altLang="ja-JP" sz="1400" dirty="0"/>
              <a:t>, 2020</a:t>
            </a:r>
            <a:r>
              <a:rPr lang="ja-JP" altLang="en-US" sz="1400" dirty="0"/>
              <a:t>）による分析を行った</a:t>
            </a:r>
          </a:p>
          <a:p>
            <a:pPr>
              <a:lnSpc>
                <a:spcPct val="120000"/>
              </a:lnSpc>
            </a:pPr>
            <a:r>
              <a:rPr lang="ja-JP" altLang="en-US" sz="1400" dirty="0"/>
              <a:t>アンケート回答者の</a:t>
            </a:r>
            <a:r>
              <a:rPr lang="en-US" altLang="ja-JP" sz="1400" dirty="0"/>
              <a:t>7,310</a:t>
            </a:r>
            <a:r>
              <a:rPr lang="ja-JP" altLang="en-US" sz="1400" dirty="0"/>
              <a:t>名の内、</a:t>
            </a:r>
            <a:r>
              <a:rPr lang="en-US" altLang="ja-JP" sz="1400" dirty="0"/>
              <a:t>97</a:t>
            </a:r>
            <a:r>
              <a:rPr lang="ja-JP" altLang="en-US" sz="1400" dirty="0"/>
              <a:t>％が「参考になった」と「とても参考になった」と回答</a:t>
            </a:r>
          </a:p>
          <a:p>
            <a:pPr>
              <a:lnSpc>
                <a:spcPct val="120000"/>
              </a:lnSpc>
            </a:pPr>
            <a:r>
              <a:rPr lang="ja-JP" altLang="en-US" sz="1400" dirty="0"/>
              <a:t>アンケートの自由記述で多く使用された語は、</a:t>
            </a:r>
            <a:r>
              <a:rPr lang="en-US" altLang="ja-JP" sz="1400" dirty="0"/>
              <a:t>1st </a:t>
            </a:r>
            <a:r>
              <a:rPr lang="ja-JP" altLang="en-US" sz="1400" dirty="0"/>
              <a:t>「話」</a:t>
            </a:r>
            <a:r>
              <a:rPr lang="en-US" altLang="ja-JP" sz="1400" dirty="0"/>
              <a:t>2nd</a:t>
            </a:r>
            <a:r>
              <a:rPr lang="ja-JP" altLang="en-US" sz="1400" dirty="0"/>
              <a:t>「支援」</a:t>
            </a:r>
            <a:r>
              <a:rPr lang="en-US" altLang="ja-JP" sz="1400" dirty="0"/>
              <a:t>3rd</a:t>
            </a:r>
            <a:r>
              <a:rPr lang="ja-JP" altLang="en-US" sz="1400" dirty="0"/>
              <a:t>「ありがとう」であった</a:t>
            </a:r>
          </a:p>
          <a:p>
            <a:pPr>
              <a:lnSpc>
                <a:spcPct val="120000"/>
              </a:lnSpc>
            </a:pPr>
            <a:r>
              <a:rPr lang="ja-JP" altLang="en-US" sz="1400" dirty="0"/>
              <a:t>メンターの体験談は、家族や支援者にとって次のような意味を持つ</a:t>
            </a:r>
          </a:p>
          <a:p>
            <a:pPr marL="176213" indent="0">
              <a:lnSpc>
                <a:spcPct val="100000"/>
              </a:lnSpc>
              <a:buNone/>
            </a:pPr>
            <a:r>
              <a:rPr lang="ja-JP" altLang="en-US" sz="1400" dirty="0"/>
              <a:t>①「学びと気づき」を生み、発達障がいや支援の理解を深める</a:t>
            </a:r>
          </a:p>
          <a:p>
            <a:pPr marL="176213" indent="0">
              <a:lnSpc>
                <a:spcPct val="100000"/>
              </a:lnSpc>
              <a:buNone/>
            </a:pPr>
            <a:r>
              <a:rPr lang="ja-JP" altLang="en-US" sz="1400" dirty="0"/>
              <a:t>②支援のあり方を考え直し、より良いサポートにつなげる</a:t>
            </a:r>
          </a:p>
          <a:p>
            <a:pPr marL="176213" indent="0">
              <a:lnSpc>
                <a:spcPct val="100000"/>
              </a:lnSpc>
              <a:buNone/>
            </a:pPr>
            <a:r>
              <a:rPr lang="ja-JP" altLang="en-US" sz="1400" dirty="0"/>
              <a:t>③家族にとっては「共感」と「安心感」を得る機会になる</a:t>
            </a:r>
          </a:p>
          <a:p>
            <a:pPr marL="176213" indent="0">
              <a:lnSpc>
                <a:spcPct val="100000"/>
              </a:lnSpc>
              <a:buNone/>
            </a:pPr>
            <a:r>
              <a:rPr lang="ja-JP" altLang="en-US" sz="1400" dirty="0"/>
              <a:t>④⑤支援者にとっては、当事者・家族の視点を理解し直す機会になる</a:t>
            </a:r>
          </a:p>
          <a:p>
            <a:pPr marL="176213" indent="0">
              <a:lnSpc>
                <a:spcPct val="100000"/>
              </a:lnSpc>
              <a:buNone/>
            </a:pPr>
            <a:r>
              <a:rPr lang="ja-JP" altLang="en-US" sz="1400" dirty="0"/>
              <a:t>⑥リアルな経験談だからこそ、説得力があり心に響く</a:t>
            </a:r>
          </a:p>
          <a:p>
            <a:pPr marL="176213" indent="0">
              <a:lnSpc>
                <a:spcPct val="100000"/>
              </a:lnSpc>
              <a:buNone/>
            </a:pPr>
            <a:r>
              <a:rPr lang="ja-JP" altLang="en-US" sz="1400" dirty="0"/>
              <a:t>⑦メンターの話は貴重であり、さらに多くの機会が求められている</a:t>
            </a:r>
          </a:p>
          <a:p>
            <a:pPr marL="0" indent="0">
              <a:lnSpc>
                <a:spcPct val="120000"/>
              </a:lnSpc>
              <a:buNone/>
            </a:pPr>
            <a:r>
              <a:rPr lang="ja-JP" altLang="en-US" sz="1400" dirty="0"/>
              <a:t>➡つまり、メンターの体験談は「知識の提供」以上に、「気づき・共感・振り返り」を生み出し、支援者・家族の双方にとって大きな価値があると言える</a:t>
            </a:r>
          </a:p>
          <a:p>
            <a:pPr>
              <a:lnSpc>
                <a:spcPct val="120000"/>
              </a:lnSpc>
            </a:pPr>
            <a:endParaRPr lang="ja-JP" altLang="en-US" sz="1200" dirty="0"/>
          </a:p>
        </p:txBody>
      </p:sp>
      <p:pic>
        <p:nvPicPr>
          <p:cNvPr id="6" name="図 5" descr="ダイアグラム&#10;&#10;AI によって生成されたコンテンツは間違っている可能性があります。">
            <a:extLst>
              <a:ext uri="{FF2B5EF4-FFF2-40B4-BE49-F238E27FC236}">
                <a16:creationId xmlns:a16="http://schemas.microsoft.com/office/drawing/2014/main" id="{C90D4CE2-14D6-CD49-E6EF-F110495688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469" y="3792269"/>
            <a:ext cx="3848100" cy="2889885"/>
          </a:xfrm>
          <a:prstGeom prst="rect">
            <a:avLst/>
          </a:prstGeom>
          <a:noFill/>
          <a:ln>
            <a:solidFill>
              <a:sysClr val="windowText" lastClr="000000"/>
            </a:solidFill>
          </a:ln>
        </p:spPr>
      </p:pic>
      <p:pic>
        <p:nvPicPr>
          <p:cNvPr id="11" name="図 10">
            <a:extLst>
              <a:ext uri="{FF2B5EF4-FFF2-40B4-BE49-F238E27FC236}">
                <a16:creationId xmlns:a16="http://schemas.microsoft.com/office/drawing/2014/main" id="{7C2CC90C-2965-B1EC-CBC3-2C2562B60E67}"/>
              </a:ext>
            </a:extLst>
          </p:cNvPr>
          <p:cNvPicPr>
            <a:picLocks noChangeAspect="1"/>
          </p:cNvPicPr>
          <p:nvPr/>
        </p:nvPicPr>
        <p:blipFill>
          <a:blip r:embed="rId4"/>
          <a:stretch>
            <a:fillRect/>
          </a:stretch>
        </p:blipFill>
        <p:spPr>
          <a:xfrm>
            <a:off x="7723933" y="1088343"/>
            <a:ext cx="3893636" cy="2623769"/>
          </a:xfrm>
          <a:prstGeom prst="rect">
            <a:avLst/>
          </a:prstGeom>
        </p:spPr>
      </p:pic>
      <p:sp>
        <p:nvSpPr>
          <p:cNvPr id="16" name="スライド番号プレースホルダー 15">
            <a:extLst>
              <a:ext uri="{FF2B5EF4-FFF2-40B4-BE49-F238E27FC236}">
                <a16:creationId xmlns:a16="http://schemas.microsoft.com/office/drawing/2014/main" id="{62B53975-8992-D323-6D22-19CC796D0C20}"/>
              </a:ext>
            </a:extLst>
          </p:cNvPr>
          <p:cNvSpPr>
            <a:spLocks noGrp="1"/>
          </p:cNvSpPr>
          <p:nvPr>
            <p:ph type="sldNum" sz="quarter" idx="12"/>
          </p:nvPr>
        </p:nvSpPr>
        <p:spPr/>
        <p:txBody>
          <a:bodyPr/>
          <a:lstStyle/>
          <a:p>
            <a:fld id="{1D06B1B8-7768-4F30-BD8A-9C372C2D846A}" type="slidenum">
              <a:rPr kumimoji="1" lang="ja-JP" altLang="en-US" smtClean="0"/>
              <a:t>12</a:t>
            </a:fld>
            <a:endParaRPr kumimoji="1" lang="ja-JP" altLang="en-US"/>
          </a:p>
        </p:txBody>
      </p:sp>
    </p:spTree>
    <p:extLst>
      <p:ext uri="{BB962C8B-B14F-4D97-AF65-F5344CB8AC3E}">
        <p14:creationId xmlns:p14="http://schemas.microsoft.com/office/powerpoint/2010/main" val="353907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descr="ダイアグラム&#10;&#10;AI 生成コンテンツは誤りを含む可能性があります。">
            <a:extLst>
              <a:ext uri="{FF2B5EF4-FFF2-40B4-BE49-F238E27FC236}">
                <a16:creationId xmlns:a16="http://schemas.microsoft.com/office/drawing/2014/main" id="{378C6FA9-6B3C-0274-C865-976D0D356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741" y="1531783"/>
            <a:ext cx="7012144" cy="4961092"/>
          </a:xfrm>
          <a:prstGeom prst="rect">
            <a:avLst/>
          </a:prstGeom>
          <a:noFill/>
          <a:ln>
            <a:solidFill>
              <a:schemeClr val="tx1">
                <a:lumMod val="50000"/>
                <a:lumOff val="50000"/>
              </a:schemeClr>
            </a:solidFill>
          </a:ln>
        </p:spPr>
      </p:pic>
      <p:sp>
        <p:nvSpPr>
          <p:cNvPr id="5" name="テキスト ボックス 4">
            <a:extLst>
              <a:ext uri="{FF2B5EF4-FFF2-40B4-BE49-F238E27FC236}">
                <a16:creationId xmlns:a16="http://schemas.microsoft.com/office/drawing/2014/main" id="{0708AEA1-A79A-5AC1-87B1-49528D343639}"/>
              </a:ext>
            </a:extLst>
          </p:cNvPr>
          <p:cNvSpPr txBox="1"/>
          <p:nvPr/>
        </p:nvSpPr>
        <p:spPr>
          <a:xfrm>
            <a:off x="7928043" y="6231265"/>
            <a:ext cx="3466842" cy="246221"/>
          </a:xfrm>
          <a:prstGeom prst="rect">
            <a:avLst/>
          </a:prstGeom>
          <a:noFill/>
        </p:spPr>
        <p:txBody>
          <a:bodyPr wrap="square">
            <a:spAutoFit/>
          </a:bodyPr>
          <a:lstStyle/>
          <a:p>
            <a:pPr algn="ctr"/>
            <a:r>
              <a:rPr lang="ja-JP" altLang="en-US" sz="1000" dirty="0"/>
              <a:t>出典：令和７年度発達障がい児者支援体制整備検討部会</a:t>
            </a:r>
          </a:p>
        </p:txBody>
      </p:sp>
      <p:sp>
        <p:nvSpPr>
          <p:cNvPr id="2" name="タイトル 1">
            <a:extLst>
              <a:ext uri="{FF2B5EF4-FFF2-40B4-BE49-F238E27FC236}">
                <a16:creationId xmlns:a16="http://schemas.microsoft.com/office/drawing/2014/main" id="{7E0F0B05-9CF8-6D30-1759-B1BA372D7B6D}"/>
              </a:ext>
            </a:extLst>
          </p:cNvPr>
          <p:cNvSpPr>
            <a:spLocks noGrp="1"/>
          </p:cNvSpPr>
          <p:nvPr>
            <p:ph type="title"/>
          </p:nvPr>
        </p:nvSpPr>
        <p:spPr/>
        <p:txBody>
          <a:bodyPr>
            <a:normAutofit/>
          </a:bodyPr>
          <a:lstStyle/>
          <a:p>
            <a:r>
              <a:rPr lang="ja-JP" altLang="en-US" sz="2400" b="1" dirty="0"/>
              <a:t>大阪府発達障がい者地域支援力向上事業</a:t>
            </a:r>
          </a:p>
        </p:txBody>
      </p:sp>
      <p:sp>
        <p:nvSpPr>
          <p:cNvPr id="3" name="コンテンツ プレースホルダー 2">
            <a:extLst>
              <a:ext uri="{FF2B5EF4-FFF2-40B4-BE49-F238E27FC236}">
                <a16:creationId xmlns:a16="http://schemas.microsoft.com/office/drawing/2014/main" id="{8A8C2E4C-3E04-B9CA-FA19-5CBCAE86B5AC}"/>
              </a:ext>
            </a:extLst>
          </p:cNvPr>
          <p:cNvSpPr>
            <a:spLocks noGrp="1"/>
          </p:cNvSpPr>
          <p:nvPr>
            <p:ph sz="half" idx="1"/>
          </p:nvPr>
        </p:nvSpPr>
        <p:spPr>
          <a:xfrm>
            <a:off x="838200" y="1836660"/>
            <a:ext cx="3266872" cy="4351338"/>
          </a:xfrm>
        </p:spPr>
        <p:txBody>
          <a:bodyPr>
            <a:normAutofit/>
          </a:bodyPr>
          <a:lstStyle/>
          <a:p>
            <a:pPr>
              <a:lnSpc>
                <a:spcPct val="100000"/>
              </a:lnSpc>
            </a:pPr>
            <a:r>
              <a:rPr lang="ja-JP" altLang="en-US" sz="1400" dirty="0"/>
              <a:t>アクトおおさかに配置する国の研修を受けた発達障がい者地域支援マネジャーを市町村に派遣</a:t>
            </a:r>
            <a:endParaRPr lang="en-US" altLang="ja-JP" sz="1400" dirty="0"/>
          </a:p>
          <a:p>
            <a:pPr>
              <a:lnSpc>
                <a:spcPct val="100000"/>
              </a:lnSpc>
            </a:pPr>
            <a:r>
              <a:rPr lang="ja-JP" altLang="en-US" sz="1400" dirty="0"/>
              <a:t>地域自立支援協議会や部局横断会議などを軸として、発達障がい児者支援における支援体制の機能強化のためのコンサルテーションを行っている</a:t>
            </a:r>
            <a:endParaRPr lang="en-US" altLang="ja-JP" sz="1400" dirty="0"/>
          </a:p>
          <a:p>
            <a:pPr>
              <a:lnSpc>
                <a:spcPct val="100000"/>
              </a:lnSpc>
            </a:pPr>
            <a:r>
              <a:rPr lang="en-US" altLang="ja-JP" sz="1400" dirty="0"/>
              <a:t>R6</a:t>
            </a:r>
            <a:r>
              <a:rPr lang="ja-JP" altLang="en-US" sz="1400" dirty="0"/>
              <a:t>年度からは、</a:t>
            </a:r>
            <a:r>
              <a:rPr lang="en-US" altLang="ja-JP" sz="1400" dirty="0"/>
              <a:t>3</a:t>
            </a:r>
            <a:r>
              <a:rPr lang="ja-JP" altLang="en-US" sz="1400" dirty="0"/>
              <a:t>年連続の段階的プログラムを導入</a:t>
            </a:r>
            <a:endParaRPr lang="en-US" altLang="ja-JP" sz="1400" dirty="0"/>
          </a:p>
          <a:p>
            <a:pPr>
              <a:lnSpc>
                <a:spcPct val="100000"/>
              </a:lnSpc>
            </a:pPr>
            <a:r>
              <a:rPr lang="en-US" altLang="ja-JP" sz="1400" dirty="0"/>
              <a:t>Q-SACCS</a:t>
            </a:r>
            <a:r>
              <a:rPr lang="ja-JP" altLang="en-US" sz="1400" dirty="0"/>
              <a:t>を活用した地域アセスメント→地域課題の把握と整理→支援の充実に向けた取り組み→人材育成や連携強化→それぞれの地域事情に合わせたシステムづくり→地域定着へ</a:t>
            </a:r>
          </a:p>
          <a:p>
            <a:pPr>
              <a:lnSpc>
                <a:spcPct val="100000"/>
              </a:lnSpc>
            </a:pPr>
            <a:endParaRPr lang="ja-JP" altLang="en-US" sz="1400" dirty="0"/>
          </a:p>
        </p:txBody>
      </p:sp>
      <p:sp>
        <p:nvSpPr>
          <p:cNvPr id="4" name="スライド番号プレースホルダー 3">
            <a:extLst>
              <a:ext uri="{FF2B5EF4-FFF2-40B4-BE49-F238E27FC236}">
                <a16:creationId xmlns:a16="http://schemas.microsoft.com/office/drawing/2014/main" id="{E6D583F6-4A16-5327-4D85-1E0CC5BBA384}"/>
              </a:ext>
            </a:extLst>
          </p:cNvPr>
          <p:cNvSpPr>
            <a:spLocks noGrp="1"/>
          </p:cNvSpPr>
          <p:nvPr>
            <p:ph type="sldNum" sz="quarter" idx="12"/>
          </p:nvPr>
        </p:nvSpPr>
        <p:spPr/>
        <p:txBody>
          <a:bodyPr/>
          <a:lstStyle/>
          <a:p>
            <a:fld id="{1D06B1B8-7768-4F30-BD8A-9C372C2D846A}" type="slidenum">
              <a:rPr kumimoji="1" lang="ja-JP" altLang="en-US" smtClean="0"/>
              <a:t>13</a:t>
            </a:fld>
            <a:endParaRPr kumimoji="1" lang="ja-JP" altLang="en-US"/>
          </a:p>
        </p:txBody>
      </p:sp>
    </p:spTree>
    <p:extLst>
      <p:ext uri="{BB962C8B-B14F-4D97-AF65-F5344CB8AC3E}">
        <p14:creationId xmlns:p14="http://schemas.microsoft.com/office/powerpoint/2010/main" val="319795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C9EC35A-6D89-5D0C-15F2-6B93A1FBFD3A}"/>
              </a:ext>
            </a:extLst>
          </p:cNvPr>
          <p:cNvSpPr>
            <a:spLocks noGrp="1"/>
          </p:cNvSpPr>
          <p:nvPr>
            <p:ph type="title"/>
          </p:nvPr>
        </p:nvSpPr>
        <p:spPr>
          <a:xfrm>
            <a:off x="838200" y="365126"/>
            <a:ext cx="10515600" cy="632824"/>
          </a:xfrm>
        </p:spPr>
        <p:txBody>
          <a:bodyPr>
            <a:normAutofit/>
          </a:bodyPr>
          <a:lstStyle/>
          <a:p>
            <a:r>
              <a:rPr lang="ja-JP" altLang="en-US" sz="2400" b="1" dirty="0"/>
              <a:t>継続性と一貫性のある支援体制の構築に取り組む</a:t>
            </a:r>
          </a:p>
        </p:txBody>
      </p:sp>
      <p:sp>
        <p:nvSpPr>
          <p:cNvPr id="3" name="コンテンツ プレースホルダー 2">
            <a:extLst>
              <a:ext uri="{FF2B5EF4-FFF2-40B4-BE49-F238E27FC236}">
                <a16:creationId xmlns:a16="http://schemas.microsoft.com/office/drawing/2014/main" id="{E2C53481-288F-784F-D404-1DEB0D5F645C}"/>
              </a:ext>
            </a:extLst>
          </p:cNvPr>
          <p:cNvSpPr>
            <a:spLocks noGrp="1"/>
          </p:cNvSpPr>
          <p:nvPr>
            <p:ph sz="half" idx="1"/>
          </p:nvPr>
        </p:nvSpPr>
        <p:spPr>
          <a:xfrm>
            <a:off x="838200" y="1143000"/>
            <a:ext cx="5181600" cy="5033963"/>
          </a:xfrm>
        </p:spPr>
        <p:txBody>
          <a:bodyPr>
            <a:normAutofit/>
          </a:bodyPr>
          <a:lstStyle/>
          <a:p>
            <a:pPr>
              <a:lnSpc>
                <a:spcPct val="120000"/>
              </a:lnSpc>
            </a:pPr>
            <a:r>
              <a:rPr lang="ja-JP" altLang="en-US" sz="1400" dirty="0"/>
              <a:t>当事者や家族の支援ニーズの多様化・複雑化に伴い、支援力の向上と機関間・多分野間の連携やネットワーク構築が必要不可欠</a:t>
            </a:r>
            <a:endParaRPr lang="en-US" altLang="ja-JP" sz="1400" dirty="0"/>
          </a:p>
          <a:p>
            <a:pPr>
              <a:lnSpc>
                <a:spcPct val="120000"/>
              </a:lnSpc>
            </a:pPr>
            <a:r>
              <a:rPr lang="ja-JP" altLang="en-US" sz="1400" dirty="0"/>
              <a:t>各地域事情に合わせ、既存のスキームを活用した人材育成と連携のシステムづくりが求められる（つくったシステムが地域に定着するまでが大切）</a:t>
            </a:r>
            <a:endParaRPr lang="en-US" altLang="ja-JP" sz="1400" dirty="0"/>
          </a:p>
          <a:p>
            <a:pPr>
              <a:lnSpc>
                <a:spcPct val="120000"/>
              </a:lnSpc>
            </a:pPr>
            <a:r>
              <a:rPr lang="ja-JP" altLang="en-US" sz="1400" b="1" dirty="0"/>
              <a:t>地域アセスメントの必要性</a:t>
            </a:r>
            <a:r>
              <a:rPr lang="ja-JP" altLang="en-US" sz="1400" dirty="0"/>
              <a:t>：各市町村の発達障がい児者支援における現状の把握や、強みと課題の整理をすることで、支援体制の充実に向けて次に必要なことがみえてくる</a:t>
            </a:r>
            <a:endParaRPr lang="en-US" altLang="ja-JP" sz="1400" dirty="0"/>
          </a:p>
          <a:p>
            <a:pPr>
              <a:lnSpc>
                <a:spcPct val="120000"/>
              </a:lnSpc>
            </a:pPr>
            <a:endParaRPr lang="en-US" altLang="ja-JP" sz="1400" dirty="0"/>
          </a:p>
          <a:p>
            <a:pPr>
              <a:lnSpc>
                <a:spcPct val="120000"/>
              </a:lnSpc>
            </a:pPr>
            <a:endParaRPr lang="ja-JP" altLang="en-US" sz="1400" dirty="0"/>
          </a:p>
          <a:p>
            <a:pPr>
              <a:lnSpc>
                <a:spcPct val="120000"/>
              </a:lnSpc>
            </a:pPr>
            <a:endParaRPr kumimoji="1" lang="ja-JP" altLang="en-US" sz="1400" dirty="0"/>
          </a:p>
        </p:txBody>
      </p:sp>
      <p:pic>
        <p:nvPicPr>
          <p:cNvPr id="6" name="コンテンツ プレースホルダー 5">
            <a:extLst>
              <a:ext uri="{FF2B5EF4-FFF2-40B4-BE49-F238E27FC236}">
                <a16:creationId xmlns:a16="http://schemas.microsoft.com/office/drawing/2014/main" id="{FEDE7626-9C95-C564-348D-3949FAF949D2}"/>
              </a:ext>
            </a:extLst>
          </p:cNvPr>
          <p:cNvPicPr>
            <a:picLocks noGrp="1" noChangeAspect="1"/>
          </p:cNvPicPr>
          <p:nvPr>
            <p:ph sz="half" idx="2"/>
          </p:nvPr>
        </p:nvPicPr>
        <p:blipFill>
          <a:blip r:embed="rId3"/>
          <a:stretch>
            <a:fillRect/>
          </a:stretch>
        </p:blipFill>
        <p:spPr>
          <a:xfrm>
            <a:off x="7598515" y="668688"/>
            <a:ext cx="3728030" cy="2527478"/>
          </a:xfrm>
          <a:prstGeom prst="rect">
            <a:avLst/>
          </a:prstGeom>
        </p:spPr>
      </p:pic>
      <p:grpSp>
        <p:nvGrpSpPr>
          <p:cNvPr id="7" name="グループ化 6">
            <a:extLst>
              <a:ext uri="{FF2B5EF4-FFF2-40B4-BE49-F238E27FC236}">
                <a16:creationId xmlns:a16="http://schemas.microsoft.com/office/drawing/2014/main" id="{8C173499-DCDF-967F-7011-0B40AA9C6F09}"/>
              </a:ext>
            </a:extLst>
          </p:cNvPr>
          <p:cNvGrpSpPr/>
          <p:nvPr/>
        </p:nvGrpSpPr>
        <p:grpSpPr>
          <a:xfrm>
            <a:off x="837433" y="3268063"/>
            <a:ext cx="11025971" cy="3314915"/>
            <a:chOff x="837433" y="3268063"/>
            <a:chExt cx="11025971" cy="3314915"/>
          </a:xfrm>
        </p:grpSpPr>
        <p:pic>
          <p:nvPicPr>
            <p:cNvPr id="2" name="図 1">
              <a:extLst>
                <a:ext uri="{FF2B5EF4-FFF2-40B4-BE49-F238E27FC236}">
                  <a16:creationId xmlns:a16="http://schemas.microsoft.com/office/drawing/2014/main" id="{A5E332B6-751E-D675-7CF8-FAFAF95274C8}"/>
                </a:ext>
              </a:extLst>
            </p:cNvPr>
            <p:cNvPicPr>
              <a:picLocks noChangeAspect="1"/>
            </p:cNvPicPr>
            <p:nvPr/>
          </p:nvPicPr>
          <p:blipFill>
            <a:blip r:embed="rId4"/>
            <a:stretch>
              <a:fillRect/>
            </a:stretch>
          </p:blipFill>
          <p:spPr>
            <a:xfrm>
              <a:off x="7494479" y="3268063"/>
              <a:ext cx="3936102" cy="2689020"/>
            </a:xfrm>
            <a:prstGeom prst="rect">
              <a:avLst/>
            </a:prstGeom>
            <a:ln>
              <a:solidFill>
                <a:schemeClr val="tx1"/>
              </a:solidFill>
            </a:ln>
          </p:spPr>
        </p:pic>
        <p:sp>
          <p:nvSpPr>
            <p:cNvPr id="5" name="テキスト ボックス 4">
              <a:extLst>
                <a:ext uri="{FF2B5EF4-FFF2-40B4-BE49-F238E27FC236}">
                  <a16:creationId xmlns:a16="http://schemas.microsoft.com/office/drawing/2014/main" id="{D7948E10-A335-22D5-1D16-F6E61E966AE2}"/>
                </a:ext>
              </a:extLst>
            </p:cNvPr>
            <p:cNvSpPr txBox="1"/>
            <p:nvPr/>
          </p:nvSpPr>
          <p:spPr>
            <a:xfrm>
              <a:off x="7061656" y="6028980"/>
              <a:ext cx="4801748" cy="553998"/>
            </a:xfrm>
            <a:prstGeom prst="rect">
              <a:avLst/>
            </a:prstGeom>
            <a:noFill/>
          </p:spPr>
          <p:txBody>
            <a:bodyPr wrap="square" rtlCol="0">
              <a:spAutoFit/>
            </a:bodyPr>
            <a:lstStyle/>
            <a:p>
              <a:r>
                <a:rPr kumimoji="1" lang="ja-JP" altLang="en-US" sz="1000" dirty="0"/>
                <a:t>出典：令和３年度　厚生労働科学研究費補助金（障害者政策総合研究事業）「地域特性に応じた発達障害児の多領域連携における支援体制整備に向けた研究」（研究代表者：本田秀夫）</a:t>
              </a:r>
            </a:p>
          </p:txBody>
        </p:sp>
        <p:grpSp>
          <p:nvGrpSpPr>
            <p:cNvPr id="12" name="グループ化 11">
              <a:extLst>
                <a:ext uri="{FF2B5EF4-FFF2-40B4-BE49-F238E27FC236}">
                  <a16:creationId xmlns:a16="http://schemas.microsoft.com/office/drawing/2014/main" id="{9516E125-7647-116F-7597-0F4F3DCFC223}"/>
                </a:ext>
              </a:extLst>
            </p:cNvPr>
            <p:cNvGrpSpPr/>
            <p:nvPr/>
          </p:nvGrpSpPr>
          <p:grpSpPr>
            <a:xfrm>
              <a:off x="837433" y="3930077"/>
              <a:ext cx="6136903" cy="2562797"/>
              <a:chOff x="327025" y="4001292"/>
              <a:chExt cx="6136903" cy="2562797"/>
            </a:xfrm>
          </p:grpSpPr>
          <p:pic>
            <p:nvPicPr>
              <p:cNvPr id="8" name="図 7">
                <a:extLst>
                  <a:ext uri="{FF2B5EF4-FFF2-40B4-BE49-F238E27FC236}">
                    <a16:creationId xmlns:a16="http://schemas.microsoft.com/office/drawing/2014/main" id="{6CE296B5-0E39-B6A4-D5A3-A0BCDF2C1CDF}"/>
                  </a:ext>
                </a:extLst>
              </p:cNvPr>
              <p:cNvPicPr>
                <a:picLocks noChangeAspect="1"/>
              </p:cNvPicPr>
              <p:nvPr/>
            </p:nvPicPr>
            <p:blipFill>
              <a:blip r:embed="rId5"/>
              <a:stretch>
                <a:fillRect/>
              </a:stretch>
            </p:blipFill>
            <p:spPr>
              <a:xfrm>
                <a:off x="327025" y="4001292"/>
                <a:ext cx="4880674" cy="2562797"/>
              </a:xfrm>
              <a:prstGeom prst="rect">
                <a:avLst/>
              </a:prstGeom>
            </p:spPr>
          </p:pic>
          <p:grpSp>
            <p:nvGrpSpPr>
              <p:cNvPr id="9" name="グループ化 8">
                <a:extLst>
                  <a:ext uri="{FF2B5EF4-FFF2-40B4-BE49-F238E27FC236}">
                    <a16:creationId xmlns:a16="http://schemas.microsoft.com/office/drawing/2014/main" id="{BF62DF74-8C27-C795-2F94-78C5859D4BE8}"/>
                  </a:ext>
                </a:extLst>
              </p:cNvPr>
              <p:cNvGrpSpPr/>
              <p:nvPr/>
            </p:nvGrpSpPr>
            <p:grpSpPr>
              <a:xfrm>
                <a:off x="5255600" y="4253801"/>
                <a:ext cx="1208328" cy="1713921"/>
                <a:chOff x="9150269" y="2791571"/>
                <a:chExt cx="1208328" cy="1713921"/>
              </a:xfrm>
            </p:grpSpPr>
            <p:sp>
              <p:nvSpPr>
                <p:cNvPr id="10" name="右中かっこ 9">
                  <a:extLst>
                    <a:ext uri="{FF2B5EF4-FFF2-40B4-BE49-F238E27FC236}">
                      <a16:creationId xmlns:a16="http://schemas.microsoft.com/office/drawing/2014/main" id="{20FE7EDF-B692-731D-0096-9400495C5128}"/>
                    </a:ext>
                  </a:extLst>
                </p:cNvPr>
                <p:cNvSpPr/>
                <p:nvPr/>
              </p:nvSpPr>
              <p:spPr>
                <a:xfrm>
                  <a:off x="9150269" y="2791571"/>
                  <a:ext cx="304704" cy="1713921"/>
                </a:xfrm>
                <a:prstGeom prst="rightBrace">
                  <a:avLst>
                    <a:gd name="adj1" fmla="val 22376"/>
                    <a:gd name="adj2" fmla="val 50000"/>
                  </a:avLst>
                </a:prstGeom>
                <a:noFill/>
                <a:ln w="12700">
                  <a:solidFill>
                    <a:srgbClr val="2DB4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8F1154E-FAD3-7665-D21A-8AA7ACAECE38}"/>
                    </a:ext>
                  </a:extLst>
                </p:cNvPr>
                <p:cNvSpPr txBox="1"/>
                <p:nvPr/>
              </p:nvSpPr>
              <p:spPr>
                <a:xfrm>
                  <a:off x="9440979" y="3417698"/>
                  <a:ext cx="917618" cy="461665"/>
                </a:xfrm>
                <a:prstGeom prst="rect">
                  <a:avLst/>
                </a:prstGeom>
                <a:noFill/>
              </p:spPr>
              <p:txBody>
                <a:bodyPr wrap="square" rtlCol="0">
                  <a:spAutoFit/>
                </a:bodyPr>
                <a:lstStyle/>
                <a:p>
                  <a:r>
                    <a:rPr kumimoji="1" lang="en-US" altLang="ja-JP" sz="1200" dirty="0"/>
                    <a:t>Q-SACCS</a:t>
                  </a:r>
                  <a:r>
                    <a:rPr kumimoji="1" lang="ja-JP" altLang="en-US" sz="1200" dirty="0"/>
                    <a:t>実施済み</a:t>
                  </a:r>
                </a:p>
              </p:txBody>
            </p:sp>
          </p:grpSp>
        </p:grpSp>
      </p:grpSp>
      <p:sp>
        <p:nvSpPr>
          <p:cNvPr id="13" name="スライド番号プレースホルダー 12">
            <a:extLst>
              <a:ext uri="{FF2B5EF4-FFF2-40B4-BE49-F238E27FC236}">
                <a16:creationId xmlns:a16="http://schemas.microsoft.com/office/drawing/2014/main" id="{69BEB965-995B-E41E-B29B-02FAAF7BCB7D}"/>
              </a:ext>
            </a:extLst>
          </p:cNvPr>
          <p:cNvSpPr>
            <a:spLocks noGrp="1"/>
          </p:cNvSpPr>
          <p:nvPr>
            <p:ph type="sldNum" sz="quarter" idx="12"/>
          </p:nvPr>
        </p:nvSpPr>
        <p:spPr/>
        <p:txBody>
          <a:bodyPr/>
          <a:lstStyle/>
          <a:p>
            <a:fld id="{1D06B1B8-7768-4F30-BD8A-9C372C2D846A}" type="slidenum">
              <a:rPr kumimoji="1" lang="ja-JP" altLang="en-US" smtClean="0"/>
              <a:t>14</a:t>
            </a:fld>
            <a:endParaRPr kumimoji="1" lang="ja-JP" altLang="en-US"/>
          </a:p>
        </p:txBody>
      </p:sp>
    </p:spTree>
    <p:extLst>
      <p:ext uri="{BB962C8B-B14F-4D97-AF65-F5344CB8AC3E}">
        <p14:creationId xmlns:p14="http://schemas.microsoft.com/office/powerpoint/2010/main" val="267142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17CA1-E4C5-4971-8A75-DEBF23F0438C}"/>
              </a:ext>
            </a:extLst>
          </p:cNvPr>
          <p:cNvSpPr>
            <a:spLocks noGrp="1"/>
          </p:cNvSpPr>
          <p:nvPr>
            <p:ph type="title"/>
          </p:nvPr>
        </p:nvSpPr>
        <p:spPr/>
        <p:txBody>
          <a:bodyPr>
            <a:normAutofit/>
          </a:bodyPr>
          <a:lstStyle/>
          <a:p>
            <a:r>
              <a:rPr kumimoji="1" lang="ja-JP" altLang="en-US" sz="3600" dirty="0"/>
              <a:t>大阪府発達障がい者支援センター アクトおおさか</a:t>
            </a:r>
          </a:p>
        </p:txBody>
      </p:sp>
      <p:sp>
        <p:nvSpPr>
          <p:cNvPr id="3" name="コンテンツ プレースホルダー 2">
            <a:extLst>
              <a:ext uri="{FF2B5EF4-FFF2-40B4-BE49-F238E27FC236}">
                <a16:creationId xmlns:a16="http://schemas.microsoft.com/office/drawing/2014/main" id="{D5B3401B-6566-4E6D-8624-D984126C79F0}"/>
              </a:ext>
            </a:extLst>
          </p:cNvPr>
          <p:cNvSpPr>
            <a:spLocks noGrp="1"/>
          </p:cNvSpPr>
          <p:nvPr>
            <p:ph idx="1"/>
          </p:nvPr>
        </p:nvSpPr>
        <p:spPr/>
        <p:txBody>
          <a:bodyPr/>
          <a:lstStyle/>
          <a:p>
            <a:pPr marL="0" indent="0">
              <a:lnSpc>
                <a:spcPct val="100000"/>
              </a:lnSpc>
              <a:buNone/>
            </a:pPr>
            <a:r>
              <a:rPr kumimoji="0" lang="ja-JP" altLang="en-US" sz="2400" dirty="0">
                <a:latin typeface="+mn-ea"/>
              </a:rPr>
              <a:t>アクトおおさかは、発達障害者支援法に基づき大阪府より社会福祉法人北摂杉の子会が受託して、発達障害者支援センター事業を実施しています</a:t>
            </a:r>
            <a:endParaRPr kumimoji="0" lang="en-US" altLang="ja-JP" sz="2400" dirty="0">
              <a:latin typeface="+mn-ea"/>
            </a:endParaRPr>
          </a:p>
          <a:p>
            <a:pPr marL="795338" indent="-342900">
              <a:lnSpc>
                <a:spcPct val="100000"/>
              </a:lnSpc>
              <a:buFont typeface="Wingdings" panose="05000000000000000000" pitchFamily="2" charset="2"/>
              <a:buChar char="u"/>
            </a:pPr>
            <a:r>
              <a:rPr kumimoji="0" lang="en-US" altLang="ja-JP" sz="2000" dirty="0">
                <a:latin typeface="+mn-ea"/>
              </a:rPr>
              <a:t>H14</a:t>
            </a:r>
            <a:r>
              <a:rPr kumimoji="0" lang="ja-JP" altLang="en-US" sz="2000" dirty="0">
                <a:latin typeface="+mn-ea"/>
              </a:rPr>
              <a:t>年</a:t>
            </a:r>
            <a:r>
              <a:rPr kumimoji="0" lang="en-US" altLang="ja-JP" sz="2000" dirty="0">
                <a:latin typeface="+mn-ea"/>
              </a:rPr>
              <a:t>6</a:t>
            </a:r>
            <a:r>
              <a:rPr kumimoji="0" lang="ja-JP" altLang="en-US" sz="2000" dirty="0">
                <a:latin typeface="+mn-ea"/>
              </a:rPr>
              <a:t>月に開設</a:t>
            </a:r>
            <a:endParaRPr kumimoji="0" lang="en-US" altLang="ja-JP" sz="2000" dirty="0">
              <a:latin typeface="+mn-ea"/>
            </a:endParaRPr>
          </a:p>
          <a:p>
            <a:pPr marL="795338" indent="-342900">
              <a:lnSpc>
                <a:spcPct val="100000"/>
              </a:lnSpc>
              <a:buFont typeface="Wingdings" panose="05000000000000000000" pitchFamily="2" charset="2"/>
              <a:buChar char="u"/>
            </a:pPr>
            <a:r>
              <a:rPr kumimoji="0" lang="ja-JP" altLang="en-US" sz="2000" dirty="0">
                <a:latin typeface="+mn-ea"/>
              </a:rPr>
              <a:t>職員配置（常勤支援員</a:t>
            </a:r>
            <a:r>
              <a:rPr kumimoji="0" lang="en-US" altLang="ja-JP" sz="2000" dirty="0">
                <a:latin typeface="+mn-ea"/>
              </a:rPr>
              <a:t>5</a:t>
            </a:r>
            <a:r>
              <a:rPr kumimoji="0" lang="ja-JP" altLang="en-US" sz="2000" dirty="0">
                <a:latin typeface="+mn-ea"/>
              </a:rPr>
              <a:t>名）：臨床心理士、公認心理師、社会福祉士など</a:t>
            </a:r>
            <a:endParaRPr kumimoji="0" lang="en-US" altLang="ja-JP" sz="2000" dirty="0">
              <a:latin typeface="+mn-ea"/>
            </a:endParaRPr>
          </a:p>
        </p:txBody>
      </p:sp>
      <p:sp>
        <p:nvSpPr>
          <p:cNvPr id="6" name="テキスト ボックス 5">
            <a:extLst>
              <a:ext uri="{FF2B5EF4-FFF2-40B4-BE49-F238E27FC236}">
                <a16:creationId xmlns:a16="http://schemas.microsoft.com/office/drawing/2014/main" id="{CA786F89-F5B0-E53A-41E7-9F38A875E2FE}"/>
              </a:ext>
            </a:extLst>
          </p:cNvPr>
          <p:cNvSpPr txBox="1"/>
          <p:nvPr/>
        </p:nvSpPr>
        <p:spPr>
          <a:xfrm>
            <a:off x="1323383" y="4428096"/>
            <a:ext cx="9545234" cy="1754326"/>
          </a:xfrm>
          <a:prstGeom prst="rect">
            <a:avLst/>
          </a:prstGeom>
          <a:noFill/>
        </p:spPr>
        <p:txBody>
          <a:bodyPr wrap="square">
            <a:spAutoFit/>
          </a:bodyPr>
          <a:lstStyle/>
          <a:p>
            <a:pPr>
              <a:defRPr/>
            </a:pPr>
            <a:r>
              <a:rPr lang="ja-JP" altLang="en-US" dirty="0">
                <a:solidFill>
                  <a:schemeClr val="tx1">
                    <a:lumMod val="85000"/>
                    <a:lumOff val="15000"/>
                  </a:schemeClr>
                </a:solidFill>
                <a:latin typeface="+mn-ea"/>
                <a:cs typeface="メイリオ" panose="020B0604030504040204" pitchFamily="50" charset="-128"/>
              </a:rPr>
              <a:t>発達障害者支援センターとは：</a:t>
            </a:r>
            <a:r>
              <a:rPr lang="ja-JP" altLang="en-US" sz="1200" dirty="0">
                <a:solidFill>
                  <a:schemeClr val="tx1">
                    <a:lumMod val="85000"/>
                    <a:lumOff val="15000"/>
                  </a:schemeClr>
                </a:solidFill>
                <a:latin typeface="+mn-ea"/>
                <a:cs typeface="メイリオ" panose="020B0604030504040204" pitchFamily="50" charset="-128"/>
              </a:rPr>
              <a:t>発達障害情報・支援センター</a:t>
            </a:r>
            <a:r>
              <a:rPr lang="en-US" altLang="ja-JP" sz="1200" dirty="0">
                <a:solidFill>
                  <a:schemeClr val="tx1">
                    <a:lumMod val="85000"/>
                    <a:lumOff val="15000"/>
                  </a:schemeClr>
                </a:solidFill>
                <a:latin typeface="+mn-ea"/>
                <a:cs typeface="メイリオ" panose="020B0604030504040204" pitchFamily="50" charset="-128"/>
              </a:rPr>
              <a:t>HP</a:t>
            </a:r>
            <a:r>
              <a:rPr lang="ja-JP" altLang="en-US" sz="1200" dirty="0">
                <a:solidFill>
                  <a:schemeClr val="tx1">
                    <a:lumMod val="85000"/>
                    <a:lumOff val="15000"/>
                  </a:schemeClr>
                </a:solidFill>
                <a:latin typeface="+mn-ea"/>
                <a:cs typeface="メイリオ" panose="020B0604030504040204" pitchFamily="50" charset="-128"/>
              </a:rPr>
              <a:t>より</a:t>
            </a:r>
            <a:endParaRPr lang="en-US" altLang="ja-JP" sz="1200" dirty="0">
              <a:solidFill>
                <a:schemeClr val="tx1">
                  <a:lumMod val="85000"/>
                  <a:lumOff val="15000"/>
                </a:schemeClr>
              </a:solidFill>
              <a:latin typeface="+mn-ea"/>
              <a:cs typeface="メイリオ" panose="020B0604030504040204" pitchFamily="50" charset="-128"/>
            </a:endParaRPr>
          </a:p>
          <a:p>
            <a:pPr>
              <a:defRPr/>
            </a:pPr>
            <a:r>
              <a:rPr lang="ja-JP" altLang="en-US" dirty="0">
                <a:solidFill>
                  <a:schemeClr val="tx1">
                    <a:lumMod val="85000"/>
                    <a:lumOff val="15000"/>
                  </a:schemeClr>
                </a:solidFill>
                <a:latin typeface="+mn-ea"/>
                <a:cs typeface="メイリオ" panose="020B0604030504040204" pitchFamily="50" charset="-128"/>
              </a:rPr>
              <a:t>発達障害児（者）とその家族が豊かな地域生活を送れるように、保健、医療、福祉、教育、労働などの</a:t>
            </a:r>
            <a:r>
              <a:rPr lang="ja-JP" altLang="en-US" dirty="0">
                <a:solidFill>
                  <a:srgbClr val="FF0000"/>
                </a:solidFill>
                <a:latin typeface="+mn-ea"/>
                <a:cs typeface="メイリオ" panose="020B0604030504040204" pitchFamily="50" charset="-128"/>
              </a:rPr>
              <a:t>関係機関と連携</a:t>
            </a:r>
            <a:r>
              <a:rPr lang="ja-JP" altLang="en-US" dirty="0">
                <a:solidFill>
                  <a:schemeClr val="tx1">
                    <a:lumMod val="85000"/>
                    <a:lumOff val="15000"/>
                  </a:schemeClr>
                </a:solidFill>
                <a:latin typeface="+mn-ea"/>
                <a:cs typeface="メイリオ" panose="020B0604030504040204" pitchFamily="50" charset="-128"/>
              </a:rPr>
              <a:t>し、地域における総合的な支援</a:t>
            </a:r>
            <a:r>
              <a:rPr lang="ja-JP" altLang="en-US" dirty="0">
                <a:solidFill>
                  <a:srgbClr val="FF0000"/>
                </a:solidFill>
                <a:latin typeface="+mn-ea"/>
                <a:cs typeface="メイリオ" panose="020B0604030504040204" pitchFamily="50" charset="-128"/>
              </a:rPr>
              <a:t>ネットワークを構築</a:t>
            </a:r>
            <a:r>
              <a:rPr lang="ja-JP" altLang="en-US" dirty="0">
                <a:solidFill>
                  <a:schemeClr val="tx1">
                    <a:lumMod val="85000"/>
                    <a:lumOff val="15000"/>
                  </a:schemeClr>
                </a:solidFill>
                <a:latin typeface="+mn-ea"/>
                <a:cs typeface="メイリオ" panose="020B0604030504040204" pitchFamily="50" charset="-128"/>
              </a:rPr>
              <a:t>しながら、発達障害児（者）とその家族からのさまざまな</a:t>
            </a:r>
            <a:r>
              <a:rPr lang="ja-JP" altLang="en-US" dirty="0">
                <a:solidFill>
                  <a:srgbClr val="FF0000"/>
                </a:solidFill>
                <a:latin typeface="+mn-ea"/>
                <a:cs typeface="メイリオ" panose="020B0604030504040204" pitchFamily="50" charset="-128"/>
              </a:rPr>
              <a:t>相談に応じ、指導と助言</a:t>
            </a:r>
            <a:r>
              <a:rPr lang="ja-JP" altLang="en-US" dirty="0">
                <a:solidFill>
                  <a:schemeClr val="tx1">
                    <a:lumMod val="85000"/>
                    <a:lumOff val="15000"/>
                  </a:schemeClr>
                </a:solidFill>
                <a:latin typeface="+mn-ea"/>
                <a:cs typeface="メイリオ" panose="020B0604030504040204" pitchFamily="50" charset="-128"/>
              </a:rPr>
              <a:t>を行っています。</a:t>
            </a:r>
            <a:endParaRPr lang="en-US" altLang="ja-JP" dirty="0">
              <a:solidFill>
                <a:schemeClr val="tx1">
                  <a:lumMod val="85000"/>
                  <a:lumOff val="15000"/>
                </a:schemeClr>
              </a:solidFill>
              <a:latin typeface="+mn-ea"/>
              <a:cs typeface="メイリオ" panose="020B0604030504040204" pitchFamily="50" charset="-128"/>
            </a:endParaRPr>
          </a:p>
          <a:p>
            <a:pPr>
              <a:defRPr/>
            </a:pPr>
            <a:r>
              <a:rPr lang="ja-JP" altLang="en-US" dirty="0">
                <a:solidFill>
                  <a:schemeClr val="tx1">
                    <a:lumMod val="85000"/>
                    <a:lumOff val="15000"/>
                  </a:schemeClr>
                </a:solidFill>
                <a:latin typeface="+mn-ea"/>
                <a:cs typeface="メイリオ" panose="020B0604030504040204" pitchFamily="50" charset="-128"/>
              </a:rPr>
              <a:t>ただし、</a:t>
            </a:r>
            <a:r>
              <a:rPr lang="ja-JP" altLang="en-US" dirty="0">
                <a:latin typeface="+mn-ea"/>
                <a:cs typeface="メイリオ" panose="020B0604030504040204" pitchFamily="50" charset="-128"/>
              </a:rPr>
              <a:t>人口規模、面積、交通アクセス、既存の地域資源の有無や自治体内の発達障害者支援体制の整備状況などに</a:t>
            </a:r>
            <a:r>
              <a:rPr lang="ja-JP" altLang="en-US" dirty="0">
                <a:solidFill>
                  <a:schemeClr val="tx1">
                    <a:lumMod val="85000"/>
                    <a:lumOff val="15000"/>
                  </a:schemeClr>
                </a:solidFill>
                <a:latin typeface="+mn-ea"/>
                <a:cs typeface="メイリオ" panose="020B0604030504040204" pitchFamily="50" charset="-128"/>
              </a:rPr>
              <a:t>よって、</a:t>
            </a:r>
            <a:r>
              <a:rPr lang="ja-JP" altLang="en-US" u="sng" dirty="0">
                <a:solidFill>
                  <a:schemeClr val="tx1">
                    <a:lumMod val="85000"/>
                    <a:lumOff val="15000"/>
                  </a:schemeClr>
                </a:solidFill>
                <a:latin typeface="+mn-ea"/>
                <a:cs typeface="メイリオ" panose="020B0604030504040204" pitchFamily="50" charset="-128"/>
              </a:rPr>
              <a:t>各センターの事業内容には地域性があります。</a:t>
            </a:r>
            <a:endParaRPr lang="ja-JP" altLang="en-US" u="sng" dirty="0"/>
          </a:p>
        </p:txBody>
      </p:sp>
      <p:sp>
        <p:nvSpPr>
          <p:cNvPr id="7" name="スクロール: 横 6">
            <a:extLst>
              <a:ext uri="{FF2B5EF4-FFF2-40B4-BE49-F238E27FC236}">
                <a16:creationId xmlns:a16="http://schemas.microsoft.com/office/drawing/2014/main" id="{8BC6D760-574D-6AD3-9BD6-B6574EE9B514}"/>
              </a:ext>
            </a:extLst>
          </p:cNvPr>
          <p:cNvSpPr/>
          <p:nvPr/>
        </p:nvSpPr>
        <p:spPr>
          <a:xfrm>
            <a:off x="921055" y="4078014"/>
            <a:ext cx="10349890" cy="2454490"/>
          </a:xfrm>
          <a:prstGeom prst="horizontalScroll">
            <a:avLst>
              <a:gd name="adj" fmla="val 55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9765DD61-B525-606A-BF90-01FF08F1935F}"/>
              </a:ext>
            </a:extLst>
          </p:cNvPr>
          <p:cNvSpPr>
            <a:spLocks noGrp="1"/>
          </p:cNvSpPr>
          <p:nvPr>
            <p:ph type="sldNum" sz="quarter" idx="12"/>
          </p:nvPr>
        </p:nvSpPr>
        <p:spPr/>
        <p:txBody>
          <a:bodyPr/>
          <a:lstStyle/>
          <a:p>
            <a:fld id="{1D06B1B8-7768-4F30-BD8A-9C372C2D846A}" type="slidenum">
              <a:rPr kumimoji="1" lang="ja-JP" altLang="en-US" smtClean="0"/>
              <a:t>2</a:t>
            </a:fld>
            <a:endParaRPr kumimoji="1" lang="ja-JP" altLang="en-US" dirty="0"/>
          </a:p>
        </p:txBody>
      </p:sp>
    </p:spTree>
    <p:extLst>
      <p:ext uri="{BB962C8B-B14F-4D97-AF65-F5344CB8AC3E}">
        <p14:creationId xmlns:p14="http://schemas.microsoft.com/office/powerpoint/2010/main" val="54197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グラフィックス 13" descr="無限大">
            <a:extLst>
              <a:ext uri="{FF2B5EF4-FFF2-40B4-BE49-F238E27FC236}">
                <a16:creationId xmlns:a16="http://schemas.microsoft.com/office/drawing/2014/main" id="{6D16B0F5-08EC-5F4F-6CCD-607D9B95D56B}"/>
              </a:ext>
            </a:extLst>
          </p:cNvPr>
          <p:cNvSpPr/>
          <p:nvPr/>
        </p:nvSpPr>
        <p:spPr>
          <a:xfrm>
            <a:off x="304801" y="1853330"/>
            <a:ext cx="6019849" cy="2803024"/>
          </a:xfrm>
          <a:custGeom>
            <a:avLst/>
            <a:gdLst>
              <a:gd name="connsiteX0" fmla="*/ 4165429 w 5409116"/>
              <a:gd name="connsiteY0" fmla="*/ 0 h 2487376"/>
              <a:gd name="connsiteX1" fmla="*/ 2704558 w 5409116"/>
              <a:gd name="connsiteY1" fmla="*/ 890447 h 2487376"/>
              <a:gd name="connsiteX2" fmla="*/ 1243688 w 5409116"/>
              <a:gd name="connsiteY2" fmla="*/ 0 h 2487376"/>
              <a:gd name="connsiteX3" fmla="*/ 0 w 5409116"/>
              <a:gd name="connsiteY3" fmla="*/ 1243688 h 2487376"/>
              <a:gd name="connsiteX4" fmla="*/ 1243688 w 5409116"/>
              <a:gd name="connsiteY4" fmla="*/ 2487376 h 2487376"/>
              <a:gd name="connsiteX5" fmla="*/ 2704558 w 5409116"/>
              <a:gd name="connsiteY5" fmla="*/ 1587986 h 2487376"/>
              <a:gd name="connsiteX6" fmla="*/ 4165429 w 5409116"/>
              <a:gd name="connsiteY6" fmla="*/ 2487376 h 2487376"/>
              <a:gd name="connsiteX7" fmla="*/ 5409117 w 5409116"/>
              <a:gd name="connsiteY7" fmla="*/ 1243688 h 2487376"/>
              <a:gd name="connsiteX8" fmla="*/ 4165429 w 5409116"/>
              <a:gd name="connsiteY8" fmla="*/ 0 h 2487376"/>
              <a:gd name="connsiteX9" fmla="*/ 2321296 w 5409116"/>
              <a:gd name="connsiteY9" fmla="*/ 1253908 h 2487376"/>
              <a:gd name="connsiteX10" fmla="*/ 1243688 w 5409116"/>
              <a:gd name="connsiteY10" fmla="*/ 1976359 h 2487376"/>
              <a:gd name="connsiteX11" fmla="*/ 511017 w 5409116"/>
              <a:gd name="connsiteY11" fmla="*/ 1243688 h 2487376"/>
              <a:gd name="connsiteX12" fmla="*/ 1243688 w 5409116"/>
              <a:gd name="connsiteY12" fmla="*/ 511017 h 2487376"/>
              <a:gd name="connsiteX13" fmla="*/ 2318740 w 5409116"/>
              <a:gd name="connsiteY13" fmla="*/ 1225164 h 2487376"/>
              <a:gd name="connsiteX14" fmla="*/ 2330238 w 5409116"/>
              <a:gd name="connsiteY14" fmla="*/ 1239217 h 2487376"/>
              <a:gd name="connsiteX15" fmla="*/ 4165429 w 5409116"/>
              <a:gd name="connsiteY15" fmla="*/ 1976359 h 2487376"/>
              <a:gd name="connsiteX16" fmla="*/ 3091654 w 5409116"/>
              <a:gd name="connsiteY16" fmla="*/ 1253908 h 2487376"/>
              <a:gd name="connsiteX17" fmla="*/ 3078879 w 5409116"/>
              <a:gd name="connsiteY17" fmla="*/ 1239217 h 2487376"/>
              <a:gd name="connsiteX18" fmla="*/ 3090377 w 5409116"/>
              <a:gd name="connsiteY18" fmla="*/ 1225164 h 2487376"/>
              <a:gd name="connsiteX19" fmla="*/ 4165429 w 5409116"/>
              <a:gd name="connsiteY19" fmla="*/ 511017 h 2487376"/>
              <a:gd name="connsiteX20" fmla="*/ 4898100 w 5409116"/>
              <a:gd name="connsiteY20" fmla="*/ 1243688 h 2487376"/>
              <a:gd name="connsiteX21" fmla="*/ 4165429 w 5409116"/>
              <a:gd name="connsiteY21" fmla="*/ 1976359 h 248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09116" h="2487376">
                <a:moveTo>
                  <a:pt x="4165429" y="0"/>
                </a:moveTo>
                <a:cubicBezTo>
                  <a:pt x="3547737" y="0"/>
                  <a:pt x="3096125" y="438836"/>
                  <a:pt x="2704558" y="890447"/>
                </a:cubicBezTo>
                <a:cubicBezTo>
                  <a:pt x="2312992" y="438836"/>
                  <a:pt x="1861380" y="0"/>
                  <a:pt x="1243688" y="0"/>
                </a:cubicBezTo>
                <a:cubicBezTo>
                  <a:pt x="556817" y="0"/>
                  <a:pt x="0" y="556817"/>
                  <a:pt x="0" y="1243688"/>
                </a:cubicBezTo>
                <a:cubicBezTo>
                  <a:pt x="0" y="1930559"/>
                  <a:pt x="556817" y="2487376"/>
                  <a:pt x="1243688" y="2487376"/>
                </a:cubicBezTo>
                <a:cubicBezTo>
                  <a:pt x="1859464" y="2487376"/>
                  <a:pt x="2295745" y="2060677"/>
                  <a:pt x="2704558" y="1587986"/>
                </a:cubicBezTo>
                <a:cubicBezTo>
                  <a:pt x="3109540" y="2057483"/>
                  <a:pt x="3547737" y="2487376"/>
                  <a:pt x="4165429" y="2487376"/>
                </a:cubicBezTo>
                <a:cubicBezTo>
                  <a:pt x="4852300" y="2487376"/>
                  <a:pt x="5409117" y="1930559"/>
                  <a:pt x="5409117" y="1243688"/>
                </a:cubicBezTo>
                <a:cubicBezTo>
                  <a:pt x="5409117" y="556817"/>
                  <a:pt x="4852300" y="0"/>
                  <a:pt x="4165429" y="0"/>
                </a:cubicBezTo>
                <a:close/>
                <a:moveTo>
                  <a:pt x="2321296" y="1253908"/>
                </a:moveTo>
                <a:cubicBezTo>
                  <a:pt x="1922063" y="1711269"/>
                  <a:pt x="1618647" y="1976359"/>
                  <a:pt x="1243688" y="1976359"/>
                </a:cubicBezTo>
                <a:cubicBezTo>
                  <a:pt x="839045" y="1976359"/>
                  <a:pt x="511017" y="1648331"/>
                  <a:pt x="511017" y="1243688"/>
                </a:cubicBezTo>
                <a:cubicBezTo>
                  <a:pt x="511017" y="839045"/>
                  <a:pt x="839045" y="511017"/>
                  <a:pt x="1243688" y="511017"/>
                </a:cubicBezTo>
                <a:cubicBezTo>
                  <a:pt x="1621841" y="511017"/>
                  <a:pt x="1946337" y="796548"/>
                  <a:pt x="2318740" y="1225164"/>
                </a:cubicBezTo>
                <a:lnTo>
                  <a:pt x="2330238" y="1239217"/>
                </a:lnTo>
                <a:close/>
                <a:moveTo>
                  <a:pt x="4165429" y="1976359"/>
                </a:moveTo>
                <a:cubicBezTo>
                  <a:pt x="3789831" y="1976359"/>
                  <a:pt x="3476195" y="1699771"/>
                  <a:pt x="3091654" y="1253908"/>
                </a:cubicBezTo>
                <a:lnTo>
                  <a:pt x="3078879" y="1239217"/>
                </a:lnTo>
                <a:lnTo>
                  <a:pt x="3090377" y="1225164"/>
                </a:lnTo>
                <a:cubicBezTo>
                  <a:pt x="3462141" y="796548"/>
                  <a:pt x="3790470" y="511017"/>
                  <a:pt x="4165429" y="511017"/>
                </a:cubicBezTo>
                <a:cubicBezTo>
                  <a:pt x="4570071" y="511017"/>
                  <a:pt x="4898100" y="839045"/>
                  <a:pt x="4898100" y="1243688"/>
                </a:cubicBezTo>
                <a:cubicBezTo>
                  <a:pt x="4898100" y="1648331"/>
                  <a:pt x="4570071" y="1976359"/>
                  <a:pt x="4165429" y="1976359"/>
                </a:cubicBezTo>
                <a:close/>
              </a:path>
            </a:pathLst>
          </a:custGeom>
          <a:solidFill>
            <a:schemeClr val="accent5">
              <a:alpha val="30000"/>
            </a:schemeClr>
          </a:solidFill>
          <a:ln w="63798" cap="flat">
            <a:noFill/>
            <a:prstDash val="solid"/>
            <a:miter/>
          </a:ln>
        </p:spPr>
        <p:txBody>
          <a:bodyPr rtlCol="0" anchor="ctr"/>
          <a:lstStyle/>
          <a:p>
            <a:endParaRPr lang="ja-JP" altLang="en-US" dirty="0"/>
          </a:p>
        </p:txBody>
      </p:sp>
      <p:sp>
        <p:nvSpPr>
          <p:cNvPr id="2" name="タイトル 1">
            <a:extLst>
              <a:ext uri="{FF2B5EF4-FFF2-40B4-BE49-F238E27FC236}">
                <a16:creationId xmlns:a16="http://schemas.microsoft.com/office/drawing/2014/main" id="{14B6B363-DD9C-35DB-8E7E-157DB16DF88F}"/>
              </a:ext>
            </a:extLst>
          </p:cNvPr>
          <p:cNvSpPr>
            <a:spLocks noGrp="1"/>
          </p:cNvSpPr>
          <p:nvPr>
            <p:ph type="title"/>
          </p:nvPr>
        </p:nvSpPr>
        <p:spPr/>
        <p:txBody>
          <a:bodyPr>
            <a:normAutofit/>
          </a:bodyPr>
          <a:lstStyle/>
          <a:p>
            <a:r>
              <a:rPr kumimoji="1" lang="ja-JP" altLang="en-US" dirty="0"/>
              <a:t>事業</a:t>
            </a:r>
            <a:r>
              <a:rPr lang="ja-JP" altLang="en-US" dirty="0"/>
              <a:t>内容：直接支援と間接支援の両輪</a:t>
            </a:r>
            <a:endParaRPr kumimoji="1" lang="ja-JP" altLang="en-US" dirty="0"/>
          </a:p>
        </p:txBody>
      </p:sp>
      <p:sp>
        <p:nvSpPr>
          <p:cNvPr id="11" name="テキスト ボックス 10">
            <a:extLst>
              <a:ext uri="{FF2B5EF4-FFF2-40B4-BE49-F238E27FC236}">
                <a16:creationId xmlns:a16="http://schemas.microsoft.com/office/drawing/2014/main" id="{AB5CEFAA-5A0B-49CC-DF92-0456E99E2347}"/>
              </a:ext>
            </a:extLst>
          </p:cNvPr>
          <p:cNvSpPr txBox="1"/>
          <p:nvPr/>
        </p:nvSpPr>
        <p:spPr>
          <a:xfrm>
            <a:off x="3597470" y="2833435"/>
            <a:ext cx="2727180" cy="1477328"/>
          </a:xfrm>
          <a:prstGeom prst="rect">
            <a:avLst/>
          </a:prstGeom>
          <a:noFill/>
        </p:spPr>
        <p:txBody>
          <a:bodyPr wrap="square">
            <a:spAutoFit/>
          </a:bodyPr>
          <a:lstStyle/>
          <a:p>
            <a:r>
              <a:rPr lang="ja-JP" altLang="en-US" dirty="0"/>
              <a:t>発達障がいのある方やご家族を支援している支援者をサポート</a:t>
            </a:r>
            <a:r>
              <a:rPr lang="ja-JP" altLang="en-US" b="1" dirty="0"/>
              <a:t>＆</a:t>
            </a:r>
            <a:r>
              <a:rPr lang="ja-JP" altLang="en-US" dirty="0"/>
              <a:t>発達障がいのある方が暮らしやすい地域づくり</a:t>
            </a:r>
          </a:p>
        </p:txBody>
      </p:sp>
      <p:graphicFrame>
        <p:nvGraphicFramePr>
          <p:cNvPr id="26" name="図表 25">
            <a:extLst>
              <a:ext uri="{FF2B5EF4-FFF2-40B4-BE49-F238E27FC236}">
                <a16:creationId xmlns:a16="http://schemas.microsoft.com/office/drawing/2014/main" id="{C1EF6C45-6262-E538-6C4B-41A5128512AB}"/>
              </a:ext>
            </a:extLst>
          </p:cNvPr>
          <p:cNvGraphicFramePr/>
          <p:nvPr>
            <p:extLst>
              <p:ext uri="{D42A27DB-BD31-4B8C-83A1-F6EECF244321}">
                <p14:modId xmlns:p14="http://schemas.microsoft.com/office/powerpoint/2010/main" val="280029951"/>
              </p:ext>
            </p:extLst>
          </p:nvPr>
        </p:nvGraphicFramePr>
        <p:xfrm>
          <a:off x="6219771" y="2313826"/>
          <a:ext cx="5667429" cy="2173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 name="グループ化 32">
            <a:extLst>
              <a:ext uri="{FF2B5EF4-FFF2-40B4-BE49-F238E27FC236}">
                <a16:creationId xmlns:a16="http://schemas.microsoft.com/office/drawing/2014/main" id="{B60A92FF-4DAE-C740-6AE8-C9611DC8B600}"/>
              </a:ext>
            </a:extLst>
          </p:cNvPr>
          <p:cNvGrpSpPr/>
          <p:nvPr/>
        </p:nvGrpSpPr>
        <p:grpSpPr>
          <a:xfrm>
            <a:off x="494226" y="1893452"/>
            <a:ext cx="2318735" cy="765175"/>
            <a:chOff x="643439" y="1829184"/>
            <a:chExt cx="2318735" cy="765175"/>
          </a:xfrm>
        </p:grpSpPr>
        <p:sp>
          <p:nvSpPr>
            <p:cNvPr id="7" name="テキスト ボックス 6">
              <a:extLst>
                <a:ext uri="{FF2B5EF4-FFF2-40B4-BE49-F238E27FC236}">
                  <a16:creationId xmlns:a16="http://schemas.microsoft.com/office/drawing/2014/main" id="{28446621-B6D4-73E3-52C7-981E75603E25}"/>
                </a:ext>
              </a:extLst>
            </p:cNvPr>
            <p:cNvSpPr txBox="1"/>
            <p:nvPr/>
          </p:nvSpPr>
          <p:spPr>
            <a:xfrm>
              <a:off x="643439" y="1989175"/>
              <a:ext cx="1630172"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t>直接支援</a:t>
              </a:r>
              <a:endParaRPr kumimoji="1" lang="ja-JP" altLang="en-US" sz="2400" b="1" dirty="0"/>
            </a:p>
          </p:txBody>
        </p:sp>
        <p:pic>
          <p:nvPicPr>
            <p:cNvPr id="27" name="コンテンツ プレースホルダー 18" descr="役員室">
              <a:extLst>
                <a:ext uri="{FF2B5EF4-FFF2-40B4-BE49-F238E27FC236}">
                  <a16:creationId xmlns:a16="http://schemas.microsoft.com/office/drawing/2014/main" id="{14DE1157-51C8-09F1-4345-0AF00D5BCF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6999" y="1829184"/>
              <a:ext cx="765175" cy="765175"/>
            </a:xfrm>
            <a:prstGeom prst="rect">
              <a:avLst/>
            </a:prstGeom>
          </p:spPr>
        </p:pic>
      </p:grpSp>
      <p:grpSp>
        <p:nvGrpSpPr>
          <p:cNvPr id="34" name="グループ化 33">
            <a:extLst>
              <a:ext uri="{FF2B5EF4-FFF2-40B4-BE49-F238E27FC236}">
                <a16:creationId xmlns:a16="http://schemas.microsoft.com/office/drawing/2014/main" id="{45A2D8D4-1E1C-7257-7811-ECDF614445D3}"/>
              </a:ext>
            </a:extLst>
          </p:cNvPr>
          <p:cNvGrpSpPr/>
          <p:nvPr/>
        </p:nvGrpSpPr>
        <p:grpSpPr>
          <a:xfrm>
            <a:off x="3694979" y="1818839"/>
            <a:ext cx="2514506" cy="914400"/>
            <a:chOff x="3938148" y="1754572"/>
            <a:chExt cx="2514506" cy="914400"/>
          </a:xfrm>
        </p:grpSpPr>
        <p:sp>
          <p:nvSpPr>
            <p:cNvPr id="10" name="テキスト ボックス 9">
              <a:extLst>
                <a:ext uri="{FF2B5EF4-FFF2-40B4-BE49-F238E27FC236}">
                  <a16:creationId xmlns:a16="http://schemas.microsoft.com/office/drawing/2014/main" id="{8AAB9686-6027-5F60-016B-8E6302CEF2D9}"/>
                </a:ext>
              </a:extLst>
            </p:cNvPr>
            <p:cNvSpPr txBox="1"/>
            <p:nvPr/>
          </p:nvSpPr>
          <p:spPr>
            <a:xfrm>
              <a:off x="3938148" y="1980940"/>
              <a:ext cx="1630172"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t>間接支援</a:t>
              </a:r>
              <a:endParaRPr kumimoji="1" lang="ja-JP" altLang="en-US" sz="2400" b="1" dirty="0"/>
            </a:p>
          </p:txBody>
        </p:sp>
        <p:pic>
          <p:nvPicPr>
            <p:cNvPr id="28" name="グラフィックス 27" descr="握手">
              <a:extLst>
                <a:ext uri="{FF2B5EF4-FFF2-40B4-BE49-F238E27FC236}">
                  <a16:creationId xmlns:a16="http://schemas.microsoft.com/office/drawing/2014/main" id="{59A94008-43BE-95C1-E80B-12DAA4369E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38254" y="1754572"/>
              <a:ext cx="914400" cy="914400"/>
            </a:xfrm>
            <a:prstGeom prst="rect">
              <a:avLst/>
            </a:prstGeom>
          </p:spPr>
        </p:pic>
      </p:grpSp>
      <p:sp>
        <p:nvSpPr>
          <p:cNvPr id="30" name="テキスト ボックス 29">
            <a:extLst>
              <a:ext uri="{FF2B5EF4-FFF2-40B4-BE49-F238E27FC236}">
                <a16:creationId xmlns:a16="http://schemas.microsoft.com/office/drawing/2014/main" id="{F9DC12B5-1349-9229-CD08-7E5E5FA8DC03}"/>
              </a:ext>
            </a:extLst>
          </p:cNvPr>
          <p:cNvSpPr txBox="1"/>
          <p:nvPr/>
        </p:nvSpPr>
        <p:spPr>
          <a:xfrm>
            <a:off x="756944" y="5089558"/>
            <a:ext cx="10678112" cy="1292662"/>
          </a:xfrm>
          <a:prstGeom prst="rect">
            <a:avLst/>
          </a:prstGeom>
          <a:noFill/>
        </p:spPr>
        <p:txBody>
          <a:bodyPr wrap="square">
            <a:spAutoFit/>
          </a:bodyPr>
          <a:lstStyle/>
          <a:p>
            <a:r>
              <a:rPr kumimoji="1" lang="ja-JP" altLang="en-US" sz="2400" b="1" dirty="0"/>
              <a:t>アクトおおさかのミッション：</a:t>
            </a:r>
            <a:endParaRPr kumimoji="1" lang="en-US" altLang="ja-JP" sz="2400" b="1" dirty="0"/>
          </a:p>
          <a:p>
            <a:r>
              <a:rPr kumimoji="1" lang="ja-JP" altLang="en-US" dirty="0"/>
              <a:t>発達障がいのある方々</a:t>
            </a:r>
            <a:r>
              <a:rPr lang="ja-JP" altLang="en-US" dirty="0"/>
              <a:t>が（大阪府のどこに住んでいても）身近</a:t>
            </a:r>
            <a:r>
              <a:rPr kumimoji="1" lang="ja-JP" altLang="en-US" dirty="0"/>
              <a:t>な地域で、生涯にわたり自分らしく豊かに暮らしていける社会を目指して、発達障がいの理解や支援方法の普及とライフステージを通じた一貫した支援体制の構築を行う</a:t>
            </a:r>
            <a:endParaRPr lang="ja-JP" altLang="en-US" dirty="0"/>
          </a:p>
        </p:txBody>
      </p:sp>
      <p:sp>
        <p:nvSpPr>
          <p:cNvPr id="8" name="テキスト ボックス 7">
            <a:extLst>
              <a:ext uri="{FF2B5EF4-FFF2-40B4-BE49-F238E27FC236}">
                <a16:creationId xmlns:a16="http://schemas.microsoft.com/office/drawing/2014/main" id="{6EC09EBF-A5BA-DDD7-4946-F9C7C62D60F4}"/>
              </a:ext>
            </a:extLst>
          </p:cNvPr>
          <p:cNvSpPr txBox="1"/>
          <p:nvPr/>
        </p:nvSpPr>
        <p:spPr>
          <a:xfrm>
            <a:off x="838200" y="2833435"/>
            <a:ext cx="1971624" cy="1323439"/>
          </a:xfrm>
          <a:prstGeom prst="rect">
            <a:avLst/>
          </a:prstGeom>
          <a:noFill/>
        </p:spPr>
        <p:txBody>
          <a:bodyPr wrap="square">
            <a:spAutoFit/>
          </a:bodyPr>
          <a:lstStyle/>
          <a:p>
            <a:r>
              <a:rPr lang="ja-JP" altLang="en-US" sz="2000" dirty="0"/>
              <a:t>発達障がいの</a:t>
            </a:r>
            <a:endParaRPr lang="en-US" altLang="ja-JP" sz="2000" dirty="0"/>
          </a:p>
          <a:p>
            <a:r>
              <a:rPr lang="ja-JP" altLang="en-US" sz="2000" dirty="0"/>
              <a:t>ある方やご家族から直接相談を受けている</a:t>
            </a:r>
          </a:p>
        </p:txBody>
      </p:sp>
      <p:sp>
        <p:nvSpPr>
          <p:cNvPr id="3" name="吹き出し: 線 2">
            <a:extLst>
              <a:ext uri="{FF2B5EF4-FFF2-40B4-BE49-F238E27FC236}">
                <a16:creationId xmlns:a16="http://schemas.microsoft.com/office/drawing/2014/main" id="{12BBD1C4-2664-AC02-B0B6-D5C55333B42A}"/>
              </a:ext>
            </a:extLst>
          </p:cNvPr>
          <p:cNvSpPr/>
          <p:nvPr/>
        </p:nvSpPr>
        <p:spPr>
          <a:xfrm>
            <a:off x="7062537" y="4515739"/>
            <a:ext cx="4824662" cy="365125"/>
          </a:xfrm>
          <a:prstGeom prst="borderCallout1">
            <a:avLst>
              <a:gd name="adj1" fmla="val -13031"/>
              <a:gd name="adj2" fmla="val 57962"/>
              <a:gd name="adj3" fmla="val -68312"/>
              <a:gd name="adj4" fmla="val 71285"/>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発達障がい者地域支援力向上事業（</a:t>
            </a:r>
            <a:r>
              <a:rPr kumimoji="1" lang="en-US" altLang="ja-JP" dirty="0">
                <a:solidFill>
                  <a:schemeClr val="tx1"/>
                </a:solidFill>
              </a:rPr>
              <a:t>R</a:t>
            </a:r>
            <a:r>
              <a:rPr kumimoji="1" lang="ja-JP" altLang="en-US" dirty="0">
                <a:solidFill>
                  <a:schemeClr val="tx1"/>
                </a:solidFill>
              </a:rPr>
              <a:t>３～）</a:t>
            </a:r>
          </a:p>
        </p:txBody>
      </p:sp>
      <p:sp>
        <p:nvSpPr>
          <p:cNvPr id="4" name="スライド番号プレースホルダー 3">
            <a:extLst>
              <a:ext uri="{FF2B5EF4-FFF2-40B4-BE49-F238E27FC236}">
                <a16:creationId xmlns:a16="http://schemas.microsoft.com/office/drawing/2014/main" id="{58A60671-8985-9B44-47EB-365497A443F3}"/>
              </a:ext>
            </a:extLst>
          </p:cNvPr>
          <p:cNvSpPr>
            <a:spLocks noGrp="1"/>
          </p:cNvSpPr>
          <p:nvPr>
            <p:ph type="sldNum" sz="quarter" idx="12"/>
          </p:nvPr>
        </p:nvSpPr>
        <p:spPr/>
        <p:txBody>
          <a:bodyPr/>
          <a:lstStyle/>
          <a:p>
            <a:fld id="{1D06B1B8-7768-4F30-BD8A-9C372C2D846A}" type="slidenum">
              <a:rPr kumimoji="1" lang="ja-JP" altLang="en-US" smtClean="0"/>
              <a:t>3</a:t>
            </a:fld>
            <a:endParaRPr kumimoji="1" lang="ja-JP" altLang="en-US" dirty="0"/>
          </a:p>
        </p:txBody>
      </p:sp>
    </p:spTree>
    <p:extLst>
      <p:ext uri="{BB962C8B-B14F-4D97-AF65-F5344CB8AC3E}">
        <p14:creationId xmlns:p14="http://schemas.microsoft.com/office/powerpoint/2010/main" val="118716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Group 20">
            <a:extLst>
              <a:ext uri="{FF2B5EF4-FFF2-40B4-BE49-F238E27FC236}">
                <a16:creationId xmlns:a16="http://schemas.microsoft.com/office/drawing/2014/main" id="{0156A24E-E6C4-40B5-BC59-C49A7E6CE666}"/>
              </a:ext>
            </a:extLst>
          </p:cNvPr>
          <p:cNvGraphicFramePr>
            <a:graphicFrameLocks/>
          </p:cNvGraphicFramePr>
          <p:nvPr>
            <p:extLst>
              <p:ext uri="{D42A27DB-BD31-4B8C-83A1-F6EECF244321}">
                <p14:modId xmlns:p14="http://schemas.microsoft.com/office/powerpoint/2010/main" val="1821979086"/>
              </p:ext>
            </p:extLst>
          </p:nvPr>
        </p:nvGraphicFramePr>
        <p:xfrm>
          <a:off x="712152" y="2059216"/>
          <a:ext cx="7848600" cy="3998913"/>
        </p:xfrm>
        <a:graphic>
          <a:graphicData uri="http://schemas.openxmlformats.org/drawingml/2006/table">
            <a:tbl>
              <a:tblPr/>
              <a:tblGrid>
                <a:gridCol w="4968380">
                  <a:extLst>
                    <a:ext uri="{9D8B030D-6E8A-4147-A177-3AD203B41FA5}">
                      <a16:colId xmlns:a16="http://schemas.microsoft.com/office/drawing/2014/main" val="20000"/>
                    </a:ext>
                  </a:extLst>
                </a:gridCol>
                <a:gridCol w="2880220">
                  <a:extLst>
                    <a:ext uri="{9D8B030D-6E8A-4147-A177-3AD203B41FA5}">
                      <a16:colId xmlns:a16="http://schemas.microsoft.com/office/drawing/2014/main" val="20001"/>
                    </a:ext>
                  </a:extLst>
                </a:gridCol>
              </a:tblGrid>
              <a:tr h="1332971">
                <a:tc>
                  <a:txBody>
                    <a:bodyPr/>
                    <a:lstStyle>
                      <a:lvl1pPr marL="0" algn="l" defTabSz="914400" rtl="0" eaLnBrk="1" latinLnBrk="0" hangingPunct="1">
                        <a:defRPr kumimoji="1" sz="1800" kern="1200">
                          <a:solidFill>
                            <a:schemeClr val="tx1"/>
                          </a:solidFill>
                          <a:latin typeface="Tw Cen MT" panose="020B0602020104020603"/>
                        </a:defRPr>
                      </a:lvl1pPr>
                      <a:lvl2pPr marL="457200" algn="l" defTabSz="914400" rtl="0" eaLnBrk="1" latinLnBrk="0" hangingPunct="1">
                        <a:defRPr kumimoji="1" sz="1800" kern="1200">
                          <a:solidFill>
                            <a:schemeClr val="tx1"/>
                          </a:solidFill>
                          <a:latin typeface="Tw Cen MT" panose="020B0602020104020603"/>
                        </a:defRPr>
                      </a:lvl2pPr>
                      <a:lvl3pPr marL="914400" algn="l" defTabSz="914400" rtl="0" eaLnBrk="1" latinLnBrk="0" hangingPunct="1">
                        <a:defRPr kumimoji="1" sz="1800" kern="1200">
                          <a:solidFill>
                            <a:schemeClr val="tx1"/>
                          </a:solidFill>
                          <a:latin typeface="Tw Cen MT" panose="020B0602020104020603"/>
                        </a:defRPr>
                      </a:lvl3pPr>
                      <a:lvl4pPr marL="1371600" algn="l" defTabSz="914400" rtl="0" eaLnBrk="1" latinLnBrk="0" hangingPunct="1">
                        <a:defRPr kumimoji="1" sz="1800" kern="1200">
                          <a:solidFill>
                            <a:schemeClr val="tx1"/>
                          </a:solidFill>
                          <a:latin typeface="Tw Cen MT" panose="020B0602020104020603"/>
                        </a:defRPr>
                      </a:lvl4pPr>
                      <a:lvl5pPr marL="1828800" algn="l" defTabSz="914400" rtl="0" eaLnBrk="1" latinLnBrk="0" hangingPunct="1">
                        <a:defRPr kumimoji="1" sz="1800" kern="1200">
                          <a:solidFill>
                            <a:schemeClr val="tx1"/>
                          </a:solidFill>
                          <a:latin typeface="Tw Cen MT" panose="020B0602020104020603"/>
                        </a:defRPr>
                      </a:lvl5pPr>
                      <a:lvl6pPr marL="2286000" algn="l" defTabSz="914400" rtl="0" eaLnBrk="1" latinLnBrk="0" hangingPunct="1">
                        <a:defRPr kumimoji="1" sz="1800" kern="1200">
                          <a:solidFill>
                            <a:schemeClr val="tx1"/>
                          </a:solidFill>
                          <a:latin typeface="Tw Cen MT" panose="020B0602020104020603"/>
                        </a:defRPr>
                      </a:lvl6pPr>
                      <a:lvl7pPr marL="2743200" algn="l" defTabSz="914400" rtl="0" eaLnBrk="1" latinLnBrk="0" hangingPunct="1">
                        <a:defRPr kumimoji="1" sz="1800" kern="1200">
                          <a:solidFill>
                            <a:schemeClr val="tx1"/>
                          </a:solidFill>
                          <a:latin typeface="Tw Cen MT" panose="020B0602020104020603"/>
                        </a:defRPr>
                      </a:lvl7pPr>
                      <a:lvl8pPr marL="3200400" algn="l" defTabSz="914400" rtl="0" eaLnBrk="1" latinLnBrk="0" hangingPunct="1">
                        <a:defRPr kumimoji="1" sz="1800" kern="1200">
                          <a:solidFill>
                            <a:schemeClr val="tx1"/>
                          </a:solidFill>
                          <a:latin typeface="Tw Cen MT" panose="020B0602020104020603"/>
                        </a:defRPr>
                      </a:lvl8pPr>
                      <a:lvl9pPr marL="3657600" algn="l" defTabSz="914400" rtl="0" eaLnBrk="1" latinLnBrk="0" hangingPunct="1">
                        <a:defRPr kumimoji="1" sz="1800" kern="1200">
                          <a:solidFill>
                            <a:schemeClr val="tx1"/>
                          </a:solidFill>
                          <a:latin typeface="Tw Cen MT" panose="020B0602020104020603"/>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大阪市発達障がい者支援センター</a:t>
                      </a:r>
                      <a:endParaRPr kumimoji="1" lang="en-US" altLang="ja-JP" sz="24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エルムおおさか</a:t>
                      </a:r>
                    </a:p>
                  </a:txBody>
                  <a:tcPr marL="108004" marR="108004" marT="54000" marB="54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w Cen MT" panose="020B0602020104020603"/>
                        </a:defRPr>
                      </a:lvl1pPr>
                      <a:lvl2pPr marL="457200" algn="l" defTabSz="914400" rtl="0" eaLnBrk="1" latinLnBrk="0" hangingPunct="1">
                        <a:defRPr kumimoji="1" sz="1800" kern="1200">
                          <a:solidFill>
                            <a:schemeClr val="tx1"/>
                          </a:solidFill>
                          <a:latin typeface="Tw Cen MT" panose="020B0602020104020603"/>
                        </a:defRPr>
                      </a:lvl2pPr>
                      <a:lvl3pPr marL="914400" algn="l" defTabSz="914400" rtl="0" eaLnBrk="1" latinLnBrk="0" hangingPunct="1">
                        <a:defRPr kumimoji="1" sz="1800" kern="1200">
                          <a:solidFill>
                            <a:schemeClr val="tx1"/>
                          </a:solidFill>
                          <a:latin typeface="Tw Cen MT" panose="020B0602020104020603"/>
                        </a:defRPr>
                      </a:lvl3pPr>
                      <a:lvl4pPr marL="1371600" algn="l" defTabSz="914400" rtl="0" eaLnBrk="1" latinLnBrk="0" hangingPunct="1">
                        <a:defRPr kumimoji="1" sz="1800" kern="1200">
                          <a:solidFill>
                            <a:schemeClr val="tx1"/>
                          </a:solidFill>
                          <a:latin typeface="Tw Cen MT" panose="020B0602020104020603"/>
                        </a:defRPr>
                      </a:lvl4pPr>
                      <a:lvl5pPr marL="1828800" algn="l" defTabSz="914400" rtl="0" eaLnBrk="1" latinLnBrk="0" hangingPunct="1">
                        <a:defRPr kumimoji="1" sz="1800" kern="1200">
                          <a:solidFill>
                            <a:schemeClr val="tx1"/>
                          </a:solidFill>
                          <a:latin typeface="Tw Cen MT" panose="020B0602020104020603"/>
                        </a:defRPr>
                      </a:lvl5pPr>
                      <a:lvl6pPr marL="2286000" algn="l" defTabSz="914400" rtl="0" eaLnBrk="1" latinLnBrk="0" hangingPunct="1">
                        <a:defRPr kumimoji="1" sz="1800" kern="1200">
                          <a:solidFill>
                            <a:schemeClr val="tx1"/>
                          </a:solidFill>
                          <a:latin typeface="Tw Cen MT" panose="020B0602020104020603"/>
                        </a:defRPr>
                      </a:lvl6pPr>
                      <a:lvl7pPr marL="2743200" algn="l" defTabSz="914400" rtl="0" eaLnBrk="1" latinLnBrk="0" hangingPunct="1">
                        <a:defRPr kumimoji="1" sz="1800" kern="1200">
                          <a:solidFill>
                            <a:schemeClr val="tx1"/>
                          </a:solidFill>
                          <a:latin typeface="Tw Cen MT" panose="020B0602020104020603"/>
                        </a:defRPr>
                      </a:lvl7pPr>
                      <a:lvl8pPr marL="3200400" algn="l" defTabSz="914400" rtl="0" eaLnBrk="1" latinLnBrk="0" hangingPunct="1">
                        <a:defRPr kumimoji="1" sz="1800" kern="1200">
                          <a:solidFill>
                            <a:schemeClr val="tx1"/>
                          </a:solidFill>
                          <a:latin typeface="Tw Cen MT" panose="020B0602020104020603"/>
                        </a:defRPr>
                      </a:lvl8pPr>
                      <a:lvl9pPr marL="3657600" algn="l" defTabSz="914400" rtl="0" eaLnBrk="1" latinLnBrk="0" hangingPunct="1">
                        <a:defRPr kumimoji="1" sz="1800" kern="1200">
                          <a:solidFill>
                            <a:schemeClr val="tx1"/>
                          </a:solidFill>
                          <a:latin typeface="Tw Cen MT" panose="020B0602020104020603"/>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大阪市内在住の方</a:t>
                      </a:r>
                      <a:endParaRPr kumimoji="1" lang="en-US" altLang="ja-JP" sz="2400" b="0" i="0" u="none" strike="noStrike" cap="none" normalizeH="0" baseline="0" dirty="0">
                        <a:ln>
                          <a:noFill/>
                        </a:ln>
                        <a:solidFill>
                          <a:schemeClr val="tx1"/>
                        </a:solidFill>
                        <a:effectLst/>
                        <a:latin typeface="+mn-ea"/>
                        <a:ea typeface="+mn-ea"/>
                      </a:endParaRPr>
                    </a:p>
                  </a:txBody>
                  <a:tcPr marL="108004" marR="108004" marT="54000" marB="54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2971">
                <a:tc>
                  <a:txBody>
                    <a:bodyPr/>
                    <a:lstStyle>
                      <a:lvl1pPr marL="0" algn="l" defTabSz="914400" rtl="0" eaLnBrk="1" latinLnBrk="0" hangingPunct="1">
                        <a:defRPr kumimoji="1" sz="1800" kern="1200">
                          <a:solidFill>
                            <a:schemeClr val="tx1"/>
                          </a:solidFill>
                          <a:latin typeface="Tw Cen MT" panose="020B0602020104020603"/>
                        </a:defRPr>
                      </a:lvl1pPr>
                      <a:lvl2pPr marL="457200" algn="l" defTabSz="914400" rtl="0" eaLnBrk="1" latinLnBrk="0" hangingPunct="1">
                        <a:defRPr kumimoji="1" sz="1800" kern="1200">
                          <a:solidFill>
                            <a:schemeClr val="tx1"/>
                          </a:solidFill>
                          <a:latin typeface="Tw Cen MT" panose="020B0602020104020603"/>
                        </a:defRPr>
                      </a:lvl2pPr>
                      <a:lvl3pPr marL="914400" algn="l" defTabSz="914400" rtl="0" eaLnBrk="1" latinLnBrk="0" hangingPunct="1">
                        <a:defRPr kumimoji="1" sz="1800" kern="1200">
                          <a:solidFill>
                            <a:schemeClr val="tx1"/>
                          </a:solidFill>
                          <a:latin typeface="Tw Cen MT" panose="020B0602020104020603"/>
                        </a:defRPr>
                      </a:lvl3pPr>
                      <a:lvl4pPr marL="1371600" algn="l" defTabSz="914400" rtl="0" eaLnBrk="1" latinLnBrk="0" hangingPunct="1">
                        <a:defRPr kumimoji="1" sz="1800" kern="1200">
                          <a:solidFill>
                            <a:schemeClr val="tx1"/>
                          </a:solidFill>
                          <a:latin typeface="Tw Cen MT" panose="020B0602020104020603"/>
                        </a:defRPr>
                      </a:lvl4pPr>
                      <a:lvl5pPr marL="1828800" algn="l" defTabSz="914400" rtl="0" eaLnBrk="1" latinLnBrk="0" hangingPunct="1">
                        <a:defRPr kumimoji="1" sz="1800" kern="1200">
                          <a:solidFill>
                            <a:schemeClr val="tx1"/>
                          </a:solidFill>
                          <a:latin typeface="Tw Cen MT" panose="020B0602020104020603"/>
                        </a:defRPr>
                      </a:lvl5pPr>
                      <a:lvl6pPr marL="2286000" algn="l" defTabSz="914400" rtl="0" eaLnBrk="1" latinLnBrk="0" hangingPunct="1">
                        <a:defRPr kumimoji="1" sz="1800" kern="1200">
                          <a:solidFill>
                            <a:schemeClr val="tx1"/>
                          </a:solidFill>
                          <a:latin typeface="Tw Cen MT" panose="020B0602020104020603"/>
                        </a:defRPr>
                      </a:lvl6pPr>
                      <a:lvl7pPr marL="2743200" algn="l" defTabSz="914400" rtl="0" eaLnBrk="1" latinLnBrk="0" hangingPunct="1">
                        <a:defRPr kumimoji="1" sz="1800" kern="1200">
                          <a:solidFill>
                            <a:schemeClr val="tx1"/>
                          </a:solidFill>
                          <a:latin typeface="Tw Cen MT" panose="020B0602020104020603"/>
                        </a:defRPr>
                      </a:lvl7pPr>
                      <a:lvl8pPr marL="3200400" algn="l" defTabSz="914400" rtl="0" eaLnBrk="1" latinLnBrk="0" hangingPunct="1">
                        <a:defRPr kumimoji="1" sz="1800" kern="1200">
                          <a:solidFill>
                            <a:schemeClr val="tx1"/>
                          </a:solidFill>
                          <a:latin typeface="Tw Cen MT" panose="020B0602020104020603"/>
                        </a:defRPr>
                      </a:lvl8pPr>
                      <a:lvl9pPr marL="3657600" algn="l" defTabSz="914400" rtl="0" eaLnBrk="1" latinLnBrk="0" hangingPunct="1">
                        <a:defRPr kumimoji="1" sz="1800" kern="1200">
                          <a:solidFill>
                            <a:schemeClr val="tx1"/>
                          </a:solidFill>
                          <a:latin typeface="Tw Cen MT" panose="020B0602020104020603"/>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堺市発達障害者支援センター</a:t>
                      </a:r>
                      <a:endParaRPr kumimoji="1" lang="en-US" altLang="ja-JP" sz="24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アプリコット堺</a:t>
                      </a:r>
                    </a:p>
                  </a:txBody>
                  <a:tcPr marL="108004" marR="108004" marT="54000" marB="54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w Cen MT" panose="020B0602020104020603"/>
                        </a:defRPr>
                      </a:lvl1pPr>
                      <a:lvl2pPr marL="457200" algn="l" defTabSz="914400" rtl="0" eaLnBrk="1" latinLnBrk="0" hangingPunct="1">
                        <a:defRPr kumimoji="1" sz="1800" kern="1200">
                          <a:solidFill>
                            <a:schemeClr val="tx1"/>
                          </a:solidFill>
                          <a:latin typeface="Tw Cen MT" panose="020B0602020104020603"/>
                        </a:defRPr>
                      </a:lvl2pPr>
                      <a:lvl3pPr marL="914400" algn="l" defTabSz="914400" rtl="0" eaLnBrk="1" latinLnBrk="0" hangingPunct="1">
                        <a:defRPr kumimoji="1" sz="1800" kern="1200">
                          <a:solidFill>
                            <a:schemeClr val="tx1"/>
                          </a:solidFill>
                          <a:latin typeface="Tw Cen MT" panose="020B0602020104020603"/>
                        </a:defRPr>
                      </a:lvl3pPr>
                      <a:lvl4pPr marL="1371600" algn="l" defTabSz="914400" rtl="0" eaLnBrk="1" latinLnBrk="0" hangingPunct="1">
                        <a:defRPr kumimoji="1" sz="1800" kern="1200">
                          <a:solidFill>
                            <a:schemeClr val="tx1"/>
                          </a:solidFill>
                          <a:latin typeface="Tw Cen MT" panose="020B0602020104020603"/>
                        </a:defRPr>
                      </a:lvl4pPr>
                      <a:lvl5pPr marL="1828800" algn="l" defTabSz="914400" rtl="0" eaLnBrk="1" latinLnBrk="0" hangingPunct="1">
                        <a:defRPr kumimoji="1" sz="1800" kern="1200">
                          <a:solidFill>
                            <a:schemeClr val="tx1"/>
                          </a:solidFill>
                          <a:latin typeface="Tw Cen MT" panose="020B0602020104020603"/>
                        </a:defRPr>
                      </a:lvl5pPr>
                      <a:lvl6pPr marL="2286000" algn="l" defTabSz="914400" rtl="0" eaLnBrk="1" latinLnBrk="0" hangingPunct="1">
                        <a:defRPr kumimoji="1" sz="1800" kern="1200">
                          <a:solidFill>
                            <a:schemeClr val="tx1"/>
                          </a:solidFill>
                          <a:latin typeface="Tw Cen MT" panose="020B0602020104020603"/>
                        </a:defRPr>
                      </a:lvl6pPr>
                      <a:lvl7pPr marL="2743200" algn="l" defTabSz="914400" rtl="0" eaLnBrk="1" latinLnBrk="0" hangingPunct="1">
                        <a:defRPr kumimoji="1" sz="1800" kern="1200">
                          <a:solidFill>
                            <a:schemeClr val="tx1"/>
                          </a:solidFill>
                          <a:latin typeface="Tw Cen MT" panose="020B0602020104020603"/>
                        </a:defRPr>
                      </a:lvl7pPr>
                      <a:lvl8pPr marL="3200400" algn="l" defTabSz="914400" rtl="0" eaLnBrk="1" latinLnBrk="0" hangingPunct="1">
                        <a:defRPr kumimoji="1" sz="1800" kern="1200">
                          <a:solidFill>
                            <a:schemeClr val="tx1"/>
                          </a:solidFill>
                          <a:latin typeface="Tw Cen MT" panose="020B0602020104020603"/>
                        </a:defRPr>
                      </a:lvl8pPr>
                      <a:lvl9pPr marL="3657600" algn="l" defTabSz="914400" rtl="0" eaLnBrk="1" latinLnBrk="0" hangingPunct="1">
                        <a:defRPr kumimoji="1" sz="1800" kern="1200">
                          <a:solidFill>
                            <a:schemeClr val="tx1"/>
                          </a:solidFill>
                          <a:latin typeface="Tw Cen MT" panose="020B0602020104020603"/>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堺市内在住の方</a:t>
                      </a:r>
                    </a:p>
                  </a:txBody>
                  <a:tcPr marL="108004" marR="108004" marT="54000" marB="54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2971">
                <a:tc>
                  <a:txBody>
                    <a:bodyPr/>
                    <a:lstStyle>
                      <a:lvl1pPr marL="0" algn="l" defTabSz="914400" rtl="0" eaLnBrk="1" latinLnBrk="0" hangingPunct="1">
                        <a:defRPr kumimoji="1" sz="1800" kern="1200">
                          <a:solidFill>
                            <a:schemeClr val="tx1"/>
                          </a:solidFill>
                          <a:latin typeface="Tw Cen MT" panose="020B0602020104020603"/>
                        </a:defRPr>
                      </a:lvl1pPr>
                      <a:lvl2pPr marL="457200" algn="l" defTabSz="914400" rtl="0" eaLnBrk="1" latinLnBrk="0" hangingPunct="1">
                        <a:defRPr kumimoji="1" sz="1800" kern="1200">
                          <a:solidFill>
                            <a:schemeClr val="tx1"/>
                          </a:solidFill>
                          <a:latin typeface="Tw Cen MT" panose="020B0602020104020603"/>
                        </a:defRPr>
                      </a:lvl2pPr>
                      <a:lvl3pPr marL="914400" algn="l" defTabSz="914400" rtl="0" eaLnBrk="1" latinLnBrk="0" hangingPunct="1">
                        <a:defRPr kumimoji="1" sz="1800" kern="1200">
                          <a:solidFill>
                            <a:schemeClr val="tx1"/>
                          </a:solidFill>
                          <a:latin typeface="Tw Cen MT" panose="020B0602020104020603"/>
                        </a:defRPr>
                      </a:lvl3pPr>
                      <a:lvl4pPr marL="1371600" algn="l" defTabSz="914400" rtl="0" eaLnBrk="1" latinLnBrk="0" hangingPunct="1">
                        <a:defRPr kumimoji="1" sz="1800" kern="1200">
                          <a:solidFill>
                            <a:schemeClr val="tx1"/>
                          </a:solidFill>
                          <a:latin typeface="Tw Cen MT" panose="020B0602020104020603"/>
                        </a:defRPr>
                      </a:lvl4pPr>
                      <a:lvl5pPr marL="1828800" algn="l" defTabSz="914400" rtl="0" eaLnBrk="1" latinLnBrk="0" hangingPunct="1">
                        <a:defRPr kumimoji="1" sz="1800" kern="1200">
                          <a:solidFill>
                            <a:schemeClr val="tx1"/>
                          </a:solidFill>
                          <a:latin typeface="Tw Cen MT" panose="020B0602020104020603"/>
                        </a:defRPr>
                      </a:lvl5pPr>
                      <a:lvl6pPr marL="2286000" algn="l" defTabSz="914400" rtl="0" eaLnBrk="1" latinLnBrk="0" hangingPunct="1">
                        <a:defRPr kumimoji="1" sz="1800" kern="1200">
                          <a:solidFill>
                            <a:schemeClr val="tx1"/>
                          </a:solidFill>
                          <a:latin typeface="Tw Cen MT" panose="020B0602020104020603"/>
                        </a:defRPr>
                      </a:lvl6pPr>
                      <a:lvl7pPr marL="2743200" algn="l" defTabSz="914400" rtl="0" eaLnBrk="1" latinLnBrk="0" hangingPunct="1">
                        <a:defRPr kumimoji="1" sz="1800" kern="1200">
                          <a:solidFill>
                            <a:schemeClr val="tx1"/>
                          </a:solidFill>
                          <a:latin typeface="Tw Cen MT" panose="020B0602020104020603"/>
                        </a:defRPr>
                      </a:lvl7pPr>
                      <a:lvl8pPr marL="3200400" algn="l" defTabSz="914400" rtl="0" eaLnBrk="1" latinLnBrk="0" hangingPunct="1">
                        <a:defRPr kumimoji="1" sz="1800" kern="1200">
                          <a:solidFill>
                            <a:schemeClr val="tx1"/>
                          </a:solidFill>
                          <a:latin typeface="Tw Cen MT" panose="020B0602020104020603"/>
                        </a:defRPr>
                      </a:lvl8pPr>
                      <a:lvl9pPr marL="3657600" algn="l" defTabSz="914400" rtl="0" eaLnBrk="1" latinLnBrk="0" hangingPunct="1">
                        <a:defRPr kumimoji="1" sz="1800" kern="1200">
                          <a:solidFill>
                            <a:schemeClr val="tx1"/>
                          </a:solidFill>
                          <a:latin typeface="Tw Cen MT" panose="020B0602020104020603"/>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大阪府発達障がい者支援センター</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rgbClr val="FF0000"/>
                          </a:solidFill>
                          <a:effectLst/>
                          <a:latin typeface="+mn-ea"/>
                          <a:ea typeface="+mn-ea"/>
                        </a:rPr>
                        <a:t>アクトおおさか</a:t>
                      </a:r>
                    </a:p>
                  </a:txBody>
                  <a:tcPr marL="108004" marR="108004" marT="54000" marB="54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Tw Cen MT" panose="020B0602020104020603"/>
                        </a:defRPr>
                      </a:lvl1pPr>
                      <a:lvl2pPr marL="457200" algn="l" defTabSz="914400" rtl="0" eaLnBrk="1" latinLnBrk="0" hangingPunct="1">
                        <a:defRPr kumimoji="1" sz="1800" kern="1200">
                          <a:solidFill>
                            <a:schemeClr val="tx1"/>
                          </a:solidFill>
                          <a:latin typeface="Tw Cen MT" panose="020B0602020104020603"/>
                        </a:defRPr>
                      </a:lvl2pPr>
                      <a:lvl3pPr marL="914400" algn="l" defTabSz="914400" rtl="0" eaLnBrk="1" latinLnBrk="0" hangingPunct="1">
                        <a:defRPr kumimoji="1" sz="1800" kern="1200">
                          <a:solidFill>
                            <a:schemeClr val="tx1"/>
                          </a:solidFill>
                          <a:latin typeface="Tw Cen MT" panose="020B0602020104020603"/>
                        </a:defRPr>
                      </a:lvl3pPr>
                      <a:lvl4pPr marL="1371600" algn="l" defTabSz="914400" rtl="0" eaLnBrk="1" latinLnBrk="0" hangingPunct="1">
                        <a:defRPr kumimoji="1" sz="1800" kern="1200">
                          <a:solidFill>
                            <a:schemeClr val="tx1"/>
                          </a:solidFill>
                          <a:latin typeface="Tw Cen MT" panose="020B0602020104020603"/>
                        </a:defRPr>
                      </a:lvl4pPr>
                      <a:lvl5pPr marL="1828800" algn="l" defTabSz="914400" rtl="0" eaLnBrk="1" latinLnBrk="0" hangingPunct="1">
                        <a:defRPr kumimoji="1" sz="1800" kern="1200">
                          <a:solidFill>
                            <a:schemeClr val="tx1"/>
                          </a:solidFill>
                          <a:latin typeface="Tw Cen MT" panose="020B0602020104020603"/>
                        </a:defRPr>
                      </a:lvl5pPr>
                      <a:lvl6pPr marL="2286000" algn="l" defTabSz="914400" rtl="0" eaLnBrk="1" latinLnBrk="0" hangingPunct="1">
                        <a:defRPr kumimoji="1" sz="1800" kern="1200">
                          <a:solidFill>
                            <a:schemeClr val="tx1"/>
                          </a:solidFill>
                          <a:latin typeface="Tw Cen MT" panose="020B0602020104020603"/>
                        </a:defRPr>
                      </a:lvl6pPr>
                      <a:lvl7pPr marL="2743200" algn="l" defTabSz="914400" rtl="0" eaLnBrk="1" latinLnBrk="0" hangingPunct="1">
                        <a:defRPr kumimoji="1" sz="1800" kern="1200">
                          <a:solidFill>
                            <a:schemeClr val="tx1"/>
                          </a:solidFill>
                          <a:latin typeface="Tw Cen MT" panose="020B0602020104020603"/>
                        </a:defRPr>
                      </a:lvl7pPr>
                      <a:lvl8pPr marL="3200400" algn="l" defTabSz="914400" rtl="0" eaLnBrk="1" latinLnBrk="0" hangingPunct="1">
                        <a:defRPr kumimoji="1" sz="1800" kern="1200">
                          <a:solidFill>
                            <a:schemeClr val="tx1"/>
                          </a:solidFill>
                          <a:latin typeface="Tw Cen MT" panose="020B0602020104020603"/>
                        </a:defRPr>
                      </a:lvl8pPr>
                      <a:lvl9pPr marL="3657600" algn="l" defTabSz="914400" rtl="0" eaLnBrk="1" latinLnBrk="0" hangingPunct="1">
                        <a:defRPr kumimoji="1" sz="1800" kern="1200">
                          <a:solidFill>
                            <a:schemeClr val="tx1"/>
                          </a:solidFill>
                          <a:latin typeface="Tw Cen MT" panose="020B0602020104020603"/>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2400" b="0" i="0" u="none" strike="noStrike" cap="none" normalizeH="0" baseline="0" dirty="0">
                          <a:ln>
                            <a:noFill/>
                          </a:ln>
                          <a:solidFill>
                            <a:schemeClr val="tx1"/>
                          </a:solidFill>
                          <a:effectLst/>
                          <a:latin typeface="+mn-ea"/>
                          <a:ea typeface="+mn-ea"/>
                        </a:rPr>
                        <a:t>上記以外の大阪府内在住の方</a:t>
                      </a:r>
                    </a:p>
                  </a:txBody>
                  <a:tcPr marL="108004" marR="108004" marT="54000" marB="540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正方形/長方形 1">
            <a:extLst>
              <a:ext uri="{FF2B5EF4-FFF2-40B4-BE49-F238E27FC236}">
                <a16:creationId xmlns:a16="http://schemas.microsoft.com/office/drawing/2014/main" id="{4AF5E703-170A-4E60-AEB2-84F8AC6BAD6B}"/>
              </a:ext>
            </a:extLst>
          </p:cNvPr>
          <p:cNvSpPr/>
          <p:nvPr/>
        </p:nvSpPr>
        <p:spPr>
          <a:xfrm>
            <a:off x="576556" y="4576609"/>
            <a:ext cx="8119792" cy="1591715"/>
          </a:xfrm>
          <a:prstGeom prst="rect">
            <a:avLst/>
          </a:prstGeom>
          <a:noFill/>
          <a:ln w="76200">
            <a:solidFill>
              <a:srgbClr val="F5C8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a:extLst>
              <a:ext uri="{FF2B5EF4-FFF2-40B4-BE49-F238E27FC236}">
                <a16:creationId xmlns:a16="http://schemas.microsoft.com/office/drawing/2014/main" id="{BFDFABA7-8E27-48B2-9A21-8CFE47A8F019}"/>
              </a:ext>
            </a:extLst>
          </p:cNvPr>
          <p:cNvSpPr>
            <a:spLocks noGrp="1"/>
          </p:cNvSpPr>
          <p:nvPr>
            <p:ph type="title"/>
          </p:nvPr>
        </p:nvSpPr>
        <p:spPr/>
        <p:txBody>
          <a:bodyPr>
            <a:normAutofit/>
          </a:bodyPr>
          <a:lstStyle/>
          <a:p>
            <a:r>
              <a:rPr lang="ja-JP" altLang="en-US" sz="3200" dirty="0">
                <a:latin typeface="+mj-ea"/>
              </a:rPr>
              <a:t>支援対象者の方：お住まいの市町村で窓口が変わります</a:t>
            </a:r>
          </a:p>
        </p:txBody>
      </p:sp>
      <p:sp>
        <p:nvSpPr>
          <p:cNvPr id="3" name="スライド番号プレースホルダー 2">
            <a:extLst>
              <a:ext uri="{FF2B5EF4-FFF2-40B4-BE49-F238E27FC236}">
                <a16:creationId xmlns:a16="http://schemas.microsoft.com/office/drawing/2014/main" id="{0D720602-0125-569B-95E5-A2321839C3DE}"/>
              </a:ext>
            </a:extLst>
          </p:cNvPr>
          <p:cNvSpPr>
            <a:spLocks noGrp="1"/>
          </p:cNvSpPr>
          <p:nvPr>
            <p:ph type="sldNum" sz="quarter" idx="12"/>
          </p:nvPr>
        </p:nvSpPr>
        <p:spPr/>
        <p:txBody>
          <a:bodyPr/>
          <a:lstStyle/>
          <a:p>
            <a:fld id="{1D06B1B8-7768-4F30-BD8A-9C372C2D846A}" type="slidenum">
              <a:rPr kumimoji="1" lang="ja-JP" altLang="en-US" smtClean="0"/>
              <a:t>4</a:t>
            </a:fld>
            <a:endParaRPr kumimoji="1" lang="ja-JP" altLang="en-US" dirty="0"/>
          </a:p>
        </p:txBody>
      </p:sp>
      <p:pic>
        <p:nvPicPr>
          <p:cNvPr id="4" name="図 3">
            <a:extLst>
              <a:ext uri="{FF2B5EF4-FFF2-40B4-BE49-F238E27FC236}">
                <a16:creationId xmlns:a16="http://schemas.microsoft.com/office/drawing/2014/main" id="{F87EFE5D-53F1-5718-D27D-699001D0480A}"/>
              </a:ext>
            </a:extLst>
          </p:cNvPr>
          <p:cNvPicPr>
            <a:picLocks noChangeAspect="1"/>
          </p:cNvPicPr>
          <p:nvPr/>
        </p:nvPicPr>
        <p:blipFill>
          <a:blip r:embed="rId3"/>
          <a:stretch>
            <a:fillRect/>
          </a:stretch>
        </p:blipFill>
        <p:spPr>
          <a:xfrm>
            <a:off x="9025442" y="2169411"/>
            <a:ext cx="2768848" cy="3998913"/>
          </a:xfrm>
          <a:prstGeom prst="rect">
            <a:avLst/>
          </a:prstGeom>
        </p:spPr>
      </p:pic>
      <p:sp>
        <p:nvSpPr>
          <p:cNvPr id="6" name="テキスト ボックス 5">
            <a:extLst>
              <a:ext uri="{FF2B5EF4-FFF2-40B4-BE49-F238E27FC236}">
                <a16:creationId xmlns:a16="http://schemas.microsoft.com/office/drawing/2014/main" id="{30AAFD1F-52D4-571C-3CCA-336E5F934064}"/>
              </a:ext>
            </a:extLst>
          </p:cNvPr>
          <p:cNvSpPr txBox="1"/>
          <p:nvPr/>
        </p:nvSpPr>
        <p:spPr>
          <a:xfrm>
            <a:off x="8889846" y="3904783"/>
            <a:ext cx="1815360" cy="307777"/>
          </a:xfrm>
          <a:prstGeom prst="rect">
            <a:avLst/>
          </a:prstGeom>
          <a:noFill/>
        </p:spPr>
        <p:txBody>
          <a:bodyPr wrap="square" rtlCol="0">
            <a:spAutoFit/>
          </a:bodyPr>
          <a:lstStyle/>
          <a:p>
            <a:pPr algn="r"/>
            <a:r>
              <a:rPr kumimoji="1" lang="ja-JP" altLang="en-US" sz="1400" dirty="0"/>
              <a:t>アクトおおさか➡➡</a:t>
            </a:r>
          </a:p>
        </p:txBody>
      </p:sp>
    </p:spTree>
    <p:extLst>
      <p:ext uri="{BB962C8B-B14F-4D97-AF65-F5344CB8AC3E}">
        <p14:creationId xmlns:p14="http://schemas.microsoft.com/office/powerpoint/2010/main" val="1358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73ED5C-98C9-D5B2-1A23-F0B54E060578}"/>
              </a:ext>
            </a:extLst>
          </p:cNvPr>
          <p:cNvSpPr>
            <a:spLocks noGrp="1"/>
          </p:cNvSpPr>
          <p:nvPr>
            <p:ph type="title"/>
          </p:nvPr>
        </p:nvSpPr>
        <p:spPr>
          <a:xfrm>
            <a:off x="838200" y="365126"/>
            <a:ext cx="10515600" cy="744484"/>
          </a:xfrm>
        </p:spPr>
        <p:txBody>
          <a:bodyPr>
            <a:normAutofit/>
          </a:bodyPr>
          <a:lstStyle/>
          <a:p>
            <a:r>
              <a:rPr lang="en-US" altLang="ja-JP" sz="2800" dirty="0"/>
              <a:t>R6</a:t>
            </a:r>
            <a:r>
              <a:rPr lang="ja-JP" altLang="en-US" sz="2800" dirty="0"/>
              <a:t>年度　直接</a:t>
            </a:r>
            <a:r>
              <a:rPr kumimoji="1" lang="ja-JP" altLang="en-US" sz="2800" dirty="0"/>
              <a:t>支援と間接支援の実績</a:t>
            </a:r>
          </a:p>
        </p:txBody>
      </p:sp>
      <p:sp>
        <p:nvSpPr>
          <p:cNvPr id="3" name="コンテンツ プレースホルダー 2">
            <a:extLst>
              <a:ext uri="{FF2B5EF4-FFF2-40B4-BE49-F238E27FC236}">
                <a16:creationId xmlns:a16="http://schemas.microsoft.com/office/drawing/2014/main" id="{7905F906-AC6B-00CD-E87B-CA3A1D1C099F}"/>
              </a:ext>
            </a:extLst>
          </p:cNvPr>
          <p:cNvSpPr>
            <a:spLocks noGrp="1"/>
          </p:cNvSpPr>
          <p:nvPr>
            <p:ph idx="1"/>
          </p:nvPr>
        </p:nvSpPr>
        <p:spPr>
          <a:xfrm>
            <a:off x="838200" y="1109610"/>
            <a:ext cx="10515600" cy="5067353"/>
          </a:xfrm>
        </p:spPr>
        <p:txBody>
          <a:bodyPr>
            <a:noAutofit/>
          </a:bodyPr>
          <a:lstStyle/>
          <a:p>
            <a:pPr>
              <a:lnSpc>
                <a:spcPct val="110000"/>
              </a:lnSpc>
              <a:buFont typeface="Wingdings" panose="05000000000000000000" pitchFamily="2" charset="2"/>
              <a:buChar char="p"/>
            </a:pPr>
            <a:r>
              <a:rPr lang="ja-JP" altLang="en-US" sz="2000" dirty="0"/>
              <a:t>支援</a:t>
            </a:r>
            <a:r>
              <a:rPr lang="ja-JP" altLang="en-US" sz="2000" dirty="0">
                <a:solidFill>
                  <a:srgbClr val="FF0000"/>
                </a:solidFill>
              </a:rPr>
              <a:t>実</a:t>
            </a:r>
            <a:r>
              <a:rPr lang="ja-JP" altLang="en-US" sz="2000" dirty="0"/>
              <a:t>人数　</a:t>
            </a:r>
            <a:r>
              <a:rPr lang="en-US" altLang="ja-JP" sz="2000" dirty="0"/>
              <a:t>1,101</a:t>
            </a:r>
            <a:r>
              <a:rPr lang="ja-JP" altLang="en-US" sz="2000" dirty="0"/>
              <a:t>件、</a:t>
            </a:r>
            <a:r>
              <a:rPr kumimoji="1" lang="ja-JP" altLang="en-US" sz="2000" dirty="0"/>
              <a:t>支援</a:t>
            </a:r>
            <a:r>
              <a:rPr kumimoji="1" lang="ja-JP" altLang="en-US" sz="2000" dirty="0">
                <a:solidFill>
                  <a:srgbClr val="FF0000"/>
                </a:solidFill>
              </a:rPr>
              <a:t>延</a:t>
            </a:r>
            <a:r>
              <a:rPr kumimoji="1" lang="ja-JP" altLang="en-US" sz="2000" dirty="0"/>
              <a:t>人数</a:t>
            </a:r>
            <a:r>
              <a:rPr lang="ja-JP" altLang="en-US" sz="2000" dirty="0"/>
              <a:t>　</a:t>
            </a:r>
            <a:r>
              <a:rPr kumimoji="1" lang="en-US" altLang="ja-JP" sz="2000" dirty="0"/>
              <a:t>1,573</a:t>
            </a:r>
            <a:r>
              <a:rPr kumimoji="1" lang="ja-JP" altLang="en-US" sz="2000" dirty="0"/>
              <a:t>件</a:t>
            </a:r>
            <a:endParaRPr kumimoji="1" lang="en-US" altLang="ja-JP" sz="2000" dirty="0"/>
          </a:p>
          <a:p>
            <a:pPr>
              <a:lnSpc>
                <a:spcPct val="110000"/>
              </a:lnSpc>
              <a:buFont typeface="Wingdings" panose="05000000000000000000" pitchFamily="2" charset="2"/>
              <a:buChar char="p"/>
            </a:pPr>
            <a:endParaRPr lang="en-US" altLang="ja-JP" sz="2000" b="1" dirty="0">
              <a:solidFill>
                <a:prstClr val="black"/>
              </a:solidFill>
              <a:latin typeface="游ゴシック" panose="020B0400000000000000" pitchFamily="50" charset="-128"/>
            </a:endParaRPr>
          </a:p>
          <a:p>
            <a:pPr>
              <a:lnSpc>
                <a:spcPct val="110000"/>
              </a:lnSpc>
              <a:buFont typeface="Wingdings" panose="05000000000000000000" pitchFamily="2" charset="2"/>
              <a:buChar char="p"/>
            </a:pPr>
            <a:r>
              <a:rPr lang="ja-JP" altLang="en-US" sz="2000" b="1" dirty="0">
                <a:solidFill>
                  <a:prstClr val="black"/>
                </a:solidFill>
                <a:latin typeface="游ゴシック" panose="020B0400000000000000" pitchFamily="50" charset="-128"/>
              </a:rPr>
              <a:t>機関連携／普及・啓発</a:t>
            </a:r>
            <a:endParaRPr lang="en-US" altLang="ja-JP" sz="2000" b="1" dirty="0">
              <a:solidFill>
                <a:prstClr val="black"/>
              </a:solidFill>
              <a:latin typeface="游ゴシック" panose="020B0400000000000000" pitchFamily="50" charset="-128"/>
            </a:endParaRPr>
          </a:p>
          <a:p>
            <a:pPr defTabSz="414772">
              <a:lnSpc>
                <a:spcPct val="100000"/>
              </a:lnSpc>
              <a:spcBef>
                <a:spcPts val="0"/>
              </a:spcBef>
              <a:tabLst>
                <a:tab pos="5826125" algn="l"/>
              </a:tabLst>
              <a:defRPr/>
            </a:pPr>
            <a:r>
              <a:rPr lang="ja-JP" altLang="en-US" sz="2000" dirty="0">
                <a:solidFill>
                  <a:prstClr val="black"/>
                </a:solidFill>
                <a:latin typeface="游ゴシック" panose="020B0400000000000000" pitchFamily="50" charset="-128"/>
              </a:rPr>
              <a:t>大阪府発達障がい者支援センター連絡協議会</a:t>
            </a:r>
            <a:r>
              <a:rPr lang="en-US" altLang="ja-JP" sz="2000" dirty="0">
                <a:solidFill>
                  <a:prstClr val="black"/>
                </a:solidFill>
                <a:latin typeface="游ゴシック" panose="020B0400000000000000" pitchFamily="50" charset="-128"/>
              </a:rPr>
              <a:t>	</a:t>
            </a:r>
            <a:r>
              <a:rPr lang="ja-JP" altLang="en-US" sz="2000" dirty="0">
                <a:solidFill>
                  <a:prstClr val="black"/>
                </a:solidFill>
                <a:latin typeface="游ゴシック" panose="020B0400000000000000" pitchFamily="50" charset="-128"/>
              </a:rPr>
              <a:t>　</a:t>
            </a:r>
            <a:r>
              <a:rPr lang="en-US" altLang="ja-JP" sz="2000" dirty="0">
                <a:solidFill>
                  <a:prstClr val="black"/>
                </a:solidFill>
                <a:latin typeface="游ゴシック" panose="020B0400000000000000" pitchFamily="50" charset="-128"/>
              </a:rPr>
              <a:t>2</a:t>
            </a:r>
            <a:r>
              <a:rPr lang="ja-JP" altLang="en-US" sz="2000" dirty="0">
                <a:solidFill>
                  <a:prstClr val="black"/>
                </a:solidFill>
                <a:latin typeface="游ゴシック" panose="020B0400000000000000" pitchFamily="50" charset="-128"/>
              </a:rPr>
              <a:t>回</a:t>
            </a:r>
            <a:endParaRPr lang="en-US" altLang="ja-JP" sz="2000" dirty="0">
              <a:solidFill>
                <a:prstClr val="black"/>
              </a:solidFill>
              <a:latin typeface="游ゴシック" panose="020B0400000000000000" pitchFamily="50" charset="-128"/>
            </a:endParaRPr>
          </a:p>
          <a:p>
            <a:pPr defTabSz="414772">
              <a:lnSpc>
                <a:spcPct val="100000"/>
              </a:lnSpc>
              <a:spcBef>
                <a:spcPts val="0"/>
              </a:spcBef>
              <a:tabLst>
                <a:tab pos="5826125" algn="l"/>
              </a:tabLst>
              <a:defRPr/>
            </a:pPr>
            <a:r>
              <a:rPr lang="ja-JP" altLang="en-US" sz="2000" dirty="0">
                <a:solidFill>
                  <a:prstClr val="black"/>
                </a:solidFill>
                <a:latin typeface="游ゴシック" panose="020B0400000000000000" pitchFamily="50" charset="-128"/>
              </a:rPr>
              <a:t>大阪府発達障害団体ネットワーク</a:t>
            </a:r>
            <a:r>
              <a:rPr lang="en-US" altLang="ja-JP" sz="2000" dirty="0">
                <a:solidFill>
                  <a:prstClr val="black"/>
                </a:solidFill>
                <a:latin typeface="游ゴシック" panose="020B0400000000000000" pitchFamily="50" charset="-128"/>
              </a:rPr>
              <a:t>	</a:t>
            </a:r>
            <a:r>
              <a:rPr lang="ja-JP" altLang="en-US" sz="2000" dirty="0">
                <a:solidFill>
                  <a:prstClr val="black"/>
                </a:solidFill>
                <a:latin typeface="游ゴシック" panose="020B0400000000000000" pitchFamily="50" charset="-128"/>
              </a:rPr>
              <a:t>　</a:t>
            </a:r>
            <a:r>
              <a:rPr lang="en-US" altLang="ja-JP" sz="2000" dirty="0">
                <a:solidFill>
                  <a:prstClr val="black"/>
                </a:solidFill>
                <a:latin typeface="游ゴシック" panose="020B0400000000000000" pitchFamily="50" charset="-128"/>
              </a:rPr>
              <a:t>3</a:t>
            </a:r>
            <a:r>
              <a:rPr lang="ja-JP" altLang="en-US" sz="2000" dirty="0">
                <a:solidFill>
                  <a:prstClr val="black"/>
                </a:solidFill>
                <a:latin typeface="游ゴシック" panose="020B0400000000000000" pitchFamily="50" charset="-128"/>
              </a:rPr>
              <a:t>回</a:t>
            </a:r>
            <a:endParaRPr lang="en-US" altLang="ja-JP" sz="2000" dirty="0">
              <a:solidFill>
                <a:prstClr val="black"/>
              </a:solidFill>
              <a:latin typeface="游ゴシック" panose="020B0400000000000000" pitchFamily="50" charset="-128"/>
            </a:endParaRPr>
          </a:p>
          <a:p>
            <a:pPr defTabSz="414772">
              <a:lnSpc>
                <a:spcPct val="100000"/>
              </a:lnSpc>
              <a:spcBef>
                <a:spcPts val="0"/>
              </a:spcBef>
              <a:tabLst>
                <a:tab pos="5826125" algn="l"/>
              </a:tabLst>
              <a:defRPr/>
            </a:pPr>
            <a:r>
              <a:rPr lang="ja-JP" altLang="en-US" sz="2000" dirty="0">
                <a:solidFill>
                  <a:prstClr val="black"/>
                </a:solidFill>
                <a:latin typeface="游ゴシック" panose="020B0400000000000000" pitchFamily="50" charset="-128"/>
              </a:rPr>
              <a:t>公開講座（府民向け・支援者向け）</a:t>
            </a:r>
            <a:r>
              <a:rPr lang="en-US" altLang="ja-JP" sz="2000" dirty="0">
                <a:solidFill>
                  <a:prstClr val="black"/>
                </a:solidFill>
                <a:latin typeface="游ゴシック" panose="020B0400000000000000" pitchFamily="50" charset="-128"/>
              </a:rPr>
              <a:t>	</a:t>
            </a:r>
            <a:r>
              <a:rPr lang="ja-JP" altLang="en-US" sz="2000" dirty="0">
                <a:solidFill>
                  <a:prstClr val="black"/>
                </a:solidFill>
                <a:latin typeface="游ゴシック" panose="020B0400000000000000" pitchFamily="50" charset="-128"/>
              </a:rPr>
              <a:t>　</a:t>
            </a:r>
            <a:r>
              <a:rPr lang="en-US" altLang="ja-JP" sz="2000" dirty="0">
                <a:solidFill>
                  <a:prstClr val="black"/>
                </a:solidFill>
                <a:latin typeface="游ゴシック" panose="020B0400000000000000" pitchFamily="50" charset="-128"/>
              </a:rPr>
              <a:t>2</a:t>
            </a:r>
            <a:r>
              <a:rPr lang="ja-JP" altLang="en-US" sz="2000" dirty="0">
                <a:solidFill>
                  <a:prstClr val="black"/>
                </a:solidFill>
                <a:latin typeface="游ゴシック" panose="020B0400000000000000" pitchFamily="50" charset="-128"/>
              </a:rPr>
              <a:t>回</a:t>
            </a:r>
            <a:endParaRPr lang="en-US" altLang="ja-JP" sz="2000" dirty="0">
              <a:solidFill>
                <a:prstClr val="black"/>
              </a:solidFill>
              <a:latin typeface="游ゴシック" panose="020B0400000000000000" pitchFamily="50" charset="-128"/>
            </a:endParaRPr>
          </a:p>
          <a:p>
            <a:pPr defTabSz="414772">
              <a:lnSpc>
                <a:spcPct val="100000"/>
              </a:lnSpc>
              <a:spcBef>
                <a:spcPts val="0"/>
              </a:spcBef>
              <a:tabLst>
                <a:tab pos="5826125" algn="l"/>
              </a:tabLst>
              <a:defRPr/>
            </a:pPr>
            <a:r>
              <a:rPr lang="ja-JP" altLang="en-US" sz="2000" dirty="0"/>
              <a:t>関係機関および地域住民への普及啓発及び研修　　</a:t>
            </a:r>
            <a:r>
              <a:rPr lang="en-US" altLang="ja-JP" sz="2000" dirty="0"/>
              <a:t>24</a:t>
            </a:r>
            <a:r>
              <a:rPr lang="ja-JP" altLang="en-US" sz="2000" dirty="0"/>
              <a:t>回</a:t>
            </a:r>
            <a:endParaRPr lang="en-US" altLang="ja-JP" sz="2000" dirty="0">
              <a:solidFill>
                <a:prstClr val="black"/>
              </a:solidFill>
              <a:latin typeface="游ゴシック" panose="020B0400000000000000" pitchFamily="50" charset="-128"/>
            </a:endParaRPr>
          </a:p>
          <a:p>
            <a:pPr defTabSz="414772">
              <a:lnSpc>
                <a:spcPct val="100000"/>
              </a:lnSpc>
              <a:spcBef>
                <a:spcPts val="0"/>
              </a:spcBef>
              <a:defRPr/>
            </a:pPr>
            <a:endParaRPr lang="en-US" altLang="ja-JP" sz="2000" dirty="0">
              <a:solidFill>
                <a:prstClr val="black"/>
              </a:solidFill>
              <a:latin typeface="游ゴシック" panose="020B0400000000000000" pitchFamily="50" charset="-128"/>
            </a:endParaRPr>
          </a:p>
          <a:p>
            <a:pPr defTabSz="414772">
              <a:lnSpc>
                <a:spcPct val="100000"/>
              </a:lnSpc>
              <a:spcBef>
                <a:spcPts val="0"/>
              </a:spcBef>
              <a:buFont typeface="Wingdings" panose="05000000000000000000" pitchFamily="2" charset="2"/>
              <a:buChar char="p"/>
              <a:defRPr/>
            </a:pPr>
            <a:r>
              <a:rPr lang="ja-JP" altLang="en-US" sz="2000" dirty="0">
                <a:solidFill>
                  <a:prstClr val="black"/>
                </a:solidFill>
                <a:latin typeface="+mn-ea"/>
              </a:rPr>
              <a:t>大阪府ペアレントサポート事業（</a:t>
            </a:r>
            <a:r>
              <a:rPr lang="ja-JP" altLang="en-US" sz="2000" b="1" dirty="0">
                <a:solidFill>
                  <a:prstClr val="black"/>
                </a:solidFill>
                <a:latin typeface="+mn-ea"/>
              </a:rPr>
              <a:t>大阪府</a:t>
            </a:r>
            <a:r>
              <a:rPr lang="ja-JP" altLang="en-US" sz="2000" b="1" dirty="0">
                <a:solidFill>
                  <a:prstClr val="black"/>
                </a:solidFill>
                <a:latin typeface="游ゴシック" panose="020B0400000000000000" pitchFamily="50" charset="-128"/>
              </a:rPr>
              <a:t>ペアレント・メンター事業</a:t>
            </a:r>
            <a:r>
              <a:rPr lang="ja-JP" altLang="en-US" sz="2000" dirty="0">
                <a:solidFill>
                  <a:prstClr val="black"/>
                </a:solidFill>
                <a:latin typeface="游ゴシック" panose="020B0400000000000000" pitchFamily="50" charset="-128"/>
              </a:rPr>
              <a:t>）</a:t>
            </a:r>
            <a:endParaRPr lang="en-US" altLang="ja-JP" sz="2000" dirty="0">
              <a:solidFill>
                <a:prstClr val="black"/>
              </a:solidFill>
              <a:latin typeface="游ゴシック" panose="020B0400000000000000" pitchFamily="50" charset="-128"/>
            </a:endParaRPr>
          </a:p>
          <a:p>
            <a:pPr defTabSz="414772">
              <a:lnSpc>
                <a:spcPct val="100000"/>
              </a:lnSpc>
              <a:spcBef>
                <a:spcPts val="0"/>
              </a:spcBef>
              <a:defRPr/>
            </a:pPr>
            <a:r>
              <a:rPr lang="zh-CN" altLang="en-US" sz="2000" dirty="0">
                <a:solidFill>
                  <a:prstClr val="black"/>
                </a:solidFill>
                <a:latin typeface="游ゴシック" panose="020B0400000000000000" pitchFamily="50" charset="-128"/>
                <a:ea typeface="游ゴシック" panose="020B0400000000000000" pitchFamily="50" charset="-128"/>
              </a:rPr>
              <a:t>依頼件数　</a:t>
            </a:r>
            <a:r>
              <a:rPr lang="en-US" altLang="zh-CN" sz="2000" dirty="0">
                <a:solidFill>
                  <a:prstClr val="black"/>
                </a:solidFill>
                <a:latin typeface="游ゴシック" panose="020B0400000000000000" pitchFamily="50" charset="-128"/>
                <a:ea typeface="游ゴシック" panose="020B0400000000000000" pitchFamily="50" charset="-128"/>
              </a:rPr>
              <a:t>29</a:t>
            </a:r>
            <a:r>
              <a:rPr lang="zh-CN" altLang="en-US" sz="2000" dirty="0">
                <a:solidFill>
                  <a:prstClr val="black"/>
                </a:solidFill>
                <a:latin typeface="游ゴシック" panose="020B0400000000000000" pitchFamily="50" charset="-128"/>
                <a:ea typeface="游ゴシック" panose="020B0400000000000000" pitchFamily="50" charset="-128"/>
              </a:rPr>
              <a:t>件、参加者数　</a:t>
            </a:r>
            <a:r>
              <a:rPr lang="en-US" altLang="zh-CN" sz="2000" dirty="0">
                <a:solidFill>
                  <a:prstClr val="black"/>
                </a:solidFill>
                <a:latin typeface="游ゴシック" panose="020B0400000000000000" pitchFamily="50" charset="-128"/>
                <a:ea typeface="游ゴシック" panose="020B0400000000000000" pitchFamily="50" charset="-128"/>
              </a:rPr>
              <a:t>1388</a:t>
            </a:r>
            <a:r>
              <a:rPr lang="zh-CN" altLang="en-US" sz="2000" dirty="0">
                <a:solidFill>
                  <a:prstClr val="black"/>
                </a:solidFill>
                <a:latin typeface="游ゴシック" panose="020B0400000000000000" pitchFamily="50" charset="-128"/>
                <a:ea typeface="游ゴシック" panose="020B0400000000000000" pitchFamily="50" charset="-128"/>
              </a:rPr>
              <a:t>人</a:t>
            </a:r>
            <a:endParaRPr lang="en-US" altLang="zh-CN" sz="2000" dirty="0">
              <a:solidFill>
                <a:prstClr val="black"/>
              </a:solidFill>
              <a:latin typeface="游ゴシック" panose="020B0400000000000000" pitchFamily="50" charset="-128"/>
              <a:ea typeface="游ゴシック" panose="020B0400000000000000" pitchFamily="50" charset="-128"/>
            </a:endParaRPr>
          </a:p>
          <a:p>
            <a:pPr marL="717550" lvl="0" defTabSz="414772">
              <a:lnSpc>
                <a:spcPct val="100000"/>
              </a:lnSpc>
              <a:spcBef>
                <a:spcPts val="0"/>
              </a:spcBef>
              <a:defRPr/>
            </a:pPr>
            <a:endParaRPr lang="en-US" altLang="ja-JP" sz="2000" b="1" dirty="0">
              <a:solidFill>
                <a:prstClr val="black"/>
              </a:solidFill>
              <a:latin typeface="游ゴシック" panose="020B0400000000000000" pitchFamily="50" charset="-128"/>
              <a:ea typeface="游ゴシック" panose="020B0400000000000000" pitchFamily="50" charset="-128"/>
            </a:endParaRPr>
          </a:p>
          <a:p>
            <a:pPr marL="717550" lvl="0" defTabSz="414772">
              <a:lnSpc>
                <a:spcPct val="100000"/>
              </a:lnSpc>
              <a:spcBef>
                <a:spcPts val="0"/>
              </a:spcBef>
              <a:defRPr/>
            </a:pP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defTabSz="414772">
              <a:lnSpc>
                <a:spcPct val="100000"/>
              </a:lnSpc>
              <a:spcBef>
                <a:spcPts val="0"/>
              </a:spcBef>
              <a:buFont typeface="Wingdings" panose="05000000000000000000" pitchFamily="2" charset="2"/>
              <a:buChar char="p"/>
              <a:defRPr/>
            </a:pPr>
            <a:r>
              <a:rPr lang="ja-JP" altLang="en-US" sz="2000" b="1" dirty="0">
                <a:solidFill>
                  <a:prstClr val="black"/>
                </a:solidFill>
                <a:latin typeface="游ゴシック" panose="020B0400000000000000" pitchFamily="50" charset="-128"/>
              </a:rPr>
              <a:t>大阪府発達障がい者地域支援力向上事業</a:t>
            </a:r>
            <a:r>
              <a:rPr lang="ja-JP" altLang="en-US" sz="2000" dirty="0"/>
              <a:t>（市町村コンサルテーション）</a:t>
            </a:r>
            <a:endParaRPr lang="en-US" altLang="ja-JP" sz="2000" dirty="0"/>
          </a:p>
          <a:p>
            <a:pPr defTabSz="414772">
              <a:lnSpc>
                <a:spcPct val="100000"/>
              </a:lnSpc>
              <a:spcBef>
                <a:spcPts val="0"/>
              </a:spcBef>
              <a:defRPr/>
            </a:pPr>
            <a:r>
              <a:rPr lang="ja-JP" altLang="en-US" sz="2000" dirty="0"/>
              <a:t>市町村数　５市、対応件数　</a:t>
            </a:r>
            <a:r>
              <a:rPr lang="en-US" altLang="ja-JP" sz="2000" dirty="0"/>
              <a:t>196</a:t>
            </a:r>
            <a:r>
              <a:rPr lang="ja-JP" altLang="en-US" sz="2000" dirty="0"/>
              <a:t>件</a:t>
            </a:r>
            <a:endParaRPr lang="en-US" altLang="ja-JP" sz="2000" dirty="0"/>
          </a:p>
        </p:txBody>
      </p:sp>
      <p:sp>
        <p:nvSpPr>
          <p:cNvPr id="4" name="スライド番号プレースホルダー 3">
            <a:extLst>
              <a:ext uri="{FF2B5EF4-FFF2-40B4-BE49-F238E27FC236}">
                <a16:creationId xmlns:a16="http://schemas.microsoft.com/office/drawing/2014/main" id="{2A8B3488-8038-1B26-423D-FB5C7EEDB409}"/>
              </a:ext>
            </a:extLst>
          </p:cNvPr>
          <p:cNvSpPr>
            <a:spLocks noGrp="1"/>
          </p:cNvSpPr>
          <p:nvPr>
            <p:ph type="sldNum" sz="quarter" idx="12"/>
          </p:nvPr>
        </p:nvSpPr>
        <p:spPr/>
        <p:txBody>
          <a:bodyPr/>
          <a:lstStyle/>
          <a:p>
            <a:fld id="{1D06B1B8-7768-4F30-BD8A-9C372C2D846A}" type="slidenum">
              <a:rPr kumimoji="1" lang="ja-JP" altLang="en-US" smtClean="0"/>
              <a:t>5</a:t>
            </a:fld>
            <a:endParaRPr kumimoji="1" lang="ja-JP" altLang="en-US" dirty="0"/>
          </a:p>
        </p:txBody>
      </p:sp>
    </p:spTree>
    <p:extLst>
      <p:ext uri="{BB962C8B-B14F-4D97-AF65-F5344CB8AC3E}">
        <p14:creationId xmlns:p14="http://schemas.microsoft.com/office/powerpoint/2010/main" val="198942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35937-9302-9464-7BCC-825512396D04}"/>
            </a:ext>
          </a:extLst>
        </p:cNvPr>
        <p:cNvGrpSpPr/>
        <p:nvPr/>
      </p:nvGrpSpPr>
      <p:grpSpPr>
        <a:xfrm>
          <a:off x="0" y="0"/>
          <a:ext cx="0" cy="0"/>
          <a:chOff x="0" y="0"/>
          <a:chExt cx="0" cy="0"/>
        </a:xfrm>
      </p:grpSpPr>
      <p:pic>
        <p:nvPicPr>
          <p:cNvPr id="8" name="図 7" descr="グラフ, 円グラフ&#10;&#10;AI 生成コンテンツは誤りを含む可能性があります。">
            <a:extLst>
              <a:ext uri="{FF2B5EF4-FFF2-40B4-BE49-F238E27FC236}">
                <a16:creationId xmlns:a16="http://schemas.microsoft.com/office/drawing/2014/main" id="{7B8B85F8-D31A-F74C-A8B2-F3217897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38" y="661843"/>
            <a:ext cx="5189963" cy="4361453"/>
          </a:xfrm>
          <a:prstGeom prst="rect">
            <a:avLst/>
          </a:prstGeom>
        </p:spPr>
      </p:pic>
      <p:sp>
        <p:nvSpPr>
          <p:cNvPr id="4" name="コンテンツ プレースホルダー 3">
            <a:extLst>
              <a:ext uri="{FF2B5EF4-FFF2-40B4-BE49-F238E27FC236}">
                <a16:creationId xmlns:a16="http://schemas.microsoft.com/office/drawing/2014/main" id="{17E43228-CE7B-9018-3C8C-E1AA27D08F4D}"/>
              </a:ext>
            </a:extLst>
          </p:cNvPr>
          <p:cNvSpPr>
            <a:spLocks noGrp="1"/>
          </p:cNvSpPr>
          <p:nvPr>
            <p:ph sz="half" idx="4294967295"/>
          </p:nvPr>
        </p:nvSpPr>
        <p:spPr>
          <a:xfrm>
            <a:off x="374073" y="5151727"/>
            <a:ext cx="5500255" cy="1456892"/>
          </a:xfrm>
        </p:spPr>
        <p:txBody>
          <a:bodyPr>
            <a:normAutofit fontScale="92500" lnSpcReduction="10000"/>
          </a:bodyPr>
          <a:lstStyle/>
          <a:p>
            <a:pPr>
              <a:lnSpc>
                <a:spcPct val="110000"/>
              </a:lnSpc>
            </a:pPr>
            <a:r>
              <a:rPr lang="ja-JP" altLang="en-US" sz="2000" dirty="0"/>
              <a:t>初めにセンターに相談される方（相談依頼者）は、家族が最も多く、約半数を占めた</a:t>
            </a:r>
            <a:endParaRPr lang="en-US" altLang="ja-JP" sz="2000" dirty="0"/>
          </a:p>
          <a:p>
            <a:pPr>
              <a:lnSpc>
                <a:spcPct val="110000"/>
              </a:lnSpc>
            </a:pPr>
            <a:r>
              <a:rPr lang="ja-JP" altLang="en-US" sz="2000" dirty="0"/>
              <a:t>発達障がいのある方（ご本人）からの相談は約４割で、関係機関からの相談は約１割であった</a:t>
            </a:r>
            <a:endParaRPr kumimoji="1" lang="ja-JP" altLang="en-US" sz="2000" dirty="0"/>
          </a:p>
        </p:txBody>
      </p:sp>
      <p:sp>
        <p:nvSpPr>
          <p:cNvPr id="3" name="Content Placeholder 3">
            <a:extLst>
              <a:ext uri="{FF2B5EF4-FFF2-40B4-BE49-F238E27FC236}">
                <a16:creationId xmlns:a16="http://schemas.microsoft.com/office/drawing/2014/main" id="{CF1594FC-940C-BD95-CC2C-11CA012615E8}"/>
              </a:ext>
            </a:extLst>
          </p:cNvPr>
          <p:cNvSpPr txBox="1">
            <a:spLocks/>
          </p:cNvSpPr>
          <p:nvPr/>
        </p:nvSpPr>
        <p:spPr>
          <a:xfrm>
            <a:off x="6317672" y="5151727"/>
            <a:ext cx="5500255" cy="6810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en-US" altLang="ja-JP" sz="2000" dirty="0"/>
              <a:t>19</a:t>
            </a:r>
            <a:r>
              <a:rPr lang="ja-JP" altLang="en-US" sz="2000" dirty="0"/>
              <a:t>～</a:t>
            </a:r>
            <a:r>
              <a:rPr lang="en-US" altLang="ja-JP" sz="2000" dirty="0"/>
              <a:t>29</a:t>
            </a:r>
            <a:r>
              <a:rPr lang="ja-JP" altLang="en-US" sz="2000" dirty="0"/>
              <a:t>歳が最も多く、次いで</a:t>
            </a:r>
            <a:r>
              <a:rPr lang="en-US" altLang="ja-JP" sz="2000" dirty="0"/>
              <a:t>30</a:t>
            </a:r>
            <a:r>
              <a:rPr lang="ja-JP" altLang="en-US" sz="2000" dirty="0"/>
              <a:t>代、</a:t>
            </a:r>
            <a:r>
              <a:rPr lang="en-US" altLang="ja-JP" sz="2000" dirty="0"/>
              <a:t>50</a:t>
            </a:r>
            <a:r>
              <a:rPr lang="ja-JP" altLang="en-US" sz="2000" dirty="0"/>
              <a:t>～</a:t>
            </a:r>
            <a:r>
              <a:rPr lang="en-US" altLang="ja-JP" sz="2000" dirty="0"/>
              <a:t>60</a:t>
            </a:r>
            <a:r>
              <a:rPr lang="ja-JP" altLang="en-US" sz="2000" dirty="0"/>
              <a:t>代前半の順に多い</a:t>
            </a:r>
            <a:endParaRPr lang="en-US" altLang="ja-JP" sz="2000" dirty="0"/>
          </a:p>
          <a:p>
            <a:pPr>
              <a:lnSpc>
                <a:spcPct val="110000"/>
              </a:lnSpc>
            </a:pPr>
            <a:endParaRPr lang="en-US" sz="2000" dirty="0"/>
          </a:p>
        </p:txBody>
      </p:sp>
      <p:graphicFrame>
        <p:nvGraphicFramePr>
          <p:cNvPr id="6" name="コンテンツ プレースホルダー 3">
            <a:extLst>
              <a:ext uri="{FF2B5EF4-FFF2-40B4-BE49-F238E27FC236}">
                <a16:creationId xmlns:a16="http://schemas.microsoft.com/office/drawing/2014/main" id="{5C249E40-6F0C-E513-BD44-17AE21BA9389}"/>
              </a:ext>
            </a:extLst>
          </p:cNvPr>
          <p:cNvGraphicFramePr>
            <a:graphicFrameLocks/>
          </p:cNvGraphicFramePr>
          <p:nvPr>
            <p:extLst>
              <p:ext uri="{D42A27DB-BD31-4B8C-83A1-F6EECF244321}">
                <p14:modId xmlns:p14="http://schemas.microsoft.com/office/powerpoint/2010/main" val="2715745147"/>
              </p:ext>
            </p:extLst>
          </p:nvPr>
        </p:nvGraphicFramePr>
        <p:xfrm>
          <a:off x="6477000" y="661843"/>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a:extLst>
              <a:ext uri="{FF2B5EF4-FFF2-40B4-BE49-F238E27FC236}">
                <a16:creationId xmlns:a16="http://schemas.microsoft.com/office/drawing/2014/main" id="{734254FB-FE7C-FA15-000E-548F07498EEF}"/>
              </a:ext>
            </a:extLst>
          </p:cNvPr>
          <p:cNvSpPr>
            <a:spLocks noGrp="1"/>
          </p:cNvSpPr>
          <p:nvPr>
            <p:ph type="sldNum" sz="quarter" idx="12"/>
          </p:nvPr>
        </p:nvSpPr>
        <p:spPr/>
        <p:txBody>
          <a:bodyPr/>
          <a:lstStyle/>
          <a:p>
            <a:fld id="{1D06B1B8-7768-4F30-BD8A-9C372C2D846A}" type="slidenum">
              <a:rPr kumimoji="1" lang="ja-JP" altLang="en-US" smtClean="0"/>
              <a:t>6</a:t>
            </a:fld>
            <a:endParaRPr kumimoji="1" lang="ja-JP" altLang="en-US"/>
          </a:p>
        </p:txBody>
      </p:sp>
    </p:spTree>
    <p:extLst>
      <p:ext uri="{BB962C8B-B14F-4D97-AF65-F5344CB8AC3E}">
        <p14:creationId xmlns:p14="http://schemas.microsoft.com/office/powerpoint/2010/main" val="286901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BCB07929-CA91-4C26-C91B-8AE779B9ADA9}"/>
              </a:ext>
            </a:extLst>
          </p:cNvPr>
          <p:cNvSpPr>
            <a:spLocks noGrp="1"/>
          </p:cNvSpPr>
          <p:nvPr>
            <p:ph sz="half" idx="4294967295"/>
          </p:nvPr>
        </p:nvSpPr>
        <p:spPr>
          <a:xfrm>
            <a:off x="506935" y="4563485"/>
            <a:ext cx="5454000" cy="2128261"/>
          </a:xfrm>
        </p:spPr>
        <p:txBody>
          <a:bodyPr>
            <a:normAutofit fontScale="92500" lnSpcReduction="10000"/>
          </a:bodyPr>
          <a:lstStyle/>
          <a:p>
            <a:pPr>
              <a:lnSpc>
                <a:spcPct val="100000"/>
              </a:lnSpc>
            </a:pPr>
            <a:r>
              <a:rPr kumimoji="1" lang="ja-JP" altLang="en-US" sz="2000" dirty="0"/>
              <a:t>診断がある場合は、</a:t>
            </a:r>
            <a:r>
              <a:rPr lang="ja-JP" altLang="en-US" sz="2000" dirty="0"/>
              <a:t>自閉スペクトラム症の方が最も多く、</a:t>
            </a:r>
            <a:r>
              <a:rPr lang="en-US" altLang="ja-JP" sz="2000" dirty="0"/>
              <a:t>27</a:t>
            </a:r>
            <a:r>
              <a:rPr lang="ja-JP" altLang="en-US" sz="2000" dirty="0"/>
              <a:t>％であった。次に</a:t>
            </a:r>
            <a:r>
              <a:rPr lang="en-US" altLang="ja-JP" sz="2000" dirty="0"/>
              <a:t>ADHD</a:t>
            </a:r>
            <a:r>
              <a:rPr lang="ja-JP" altLang="en-US" sz="2000" dirty="0"/>
              <a:t>の</a:t>
            </a:r>
            <a:r>
              <a:rPr lang="en-US" altLang="ja-JP" sz="2000" dirty="0"/>
              <a:t>18</a:t>
            </a:r>
            <a:r>
              <a:rPr lang="ja-JP" altLang="en-US" sz="2000" dirty="0"/>
              <a:t>％が続いた</a:t>
            </a:r>
            <a:endParaRPr lang="en-US" altLang="ja-JP" sz="2000" dirty="0"/>
          </a:p>
          <a:p>
            <a:pPr>
              <a:lnSpc>
                <a:spcPct val="100000"/>
              </a:lnSpc>
            </a:pPr>
            <a:r>
              <a:rPr lang="ja-JP" altLang="en-US" sz="2000" dirty="0"/>
              <a:t>未診断（不明も含む）の方は全体の約４割を占める。「疑い」や「傾向」などと言われたり自身で疑問をもったりして、相談につながる人も多い</a:t>
            </a:r>
            <a:endParaRPr lang="en-US" altLang="ja-JP" sz="2000" dirty="0"/>
          </a:p>
        </p:txBody>
      </p:sp>
      <p:sp>
        <p:nvSpPr>
          <p:cNvPr id="6" name="コンテンツ プレースホルダー 3">
            <a:extLst>
              <a:ext uri="{FF2B5EF4-FFF2-40B4-BE49-F238E27FC236}">
                <a16:creationId xmlns:a16="http://schemas.microsoft.com/office/drawing/2014/main" id="{51F48C4A-98E1-1503-A98B-3E7516997F12}"/>
              </a:ext>
            </a:extLst>
          </p:cNvPr>
          <p:cNvSpPr txBox="1">
            <a:spLocks/>
          </p:cNvSpPr>
          <p:nvPr/>
        </p:nvSpPr>
        <p:spPr>
          <a:xfrm>
            <a:off x="6286485" y="4563485"/>
            <a:ext cx="5454000"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000" dirty="0"/>
              <a:t>相談内容は、「現在の生活に関することや家庭で家族ができることを知りたい」「診断・相談・支援を受けられる機関について知りたい」が多い</a:t>
            </a:r>
          </a:p>
          <a:p>
            <a:pPr>
              <a:lnSpc>
                <a:spcPct val="100000"/>
              </a:lnSpc>
            </a:pPr>
            <a:endParaRPr lang="ja-JP" altLang="en-US" sz="2000" dirty="0"/>
          </a:p>
          <a:p>
            <a:pPr>
              <a:lnSpc>
                <a:spcPct val="100000"/>
              </a:lnSpc>
            </a:pPr>
            <a:endParaRPr lang="ja-JP" altLang="en-US" sz="2000" dirty="0"/>
          </a:p>
        </p:txBody>
      </p:sp>
      <p:pic>
        <p:nvPicPr>
          <p:cNvPr id="7" name="図 6">
            <a:extLst>
              <a:ext uri="{FF2B5EF4-FFF2-40B4-BE49-F238E27FC236}">
                <a16:creationId xmlns:a16="http://schemas.microsoft.com/office/drawing/2014/main" id="{2E061151-2BF8-EC3E-8E50-B4DD5A3104D7}"/>
              </a:ext>
            </a:extLst>
          </p:cNvPr>
          <p:cNvPicPr>
            <a:picLocks noChangeAspect="1"/>
          </p:cNvPicPr>
          <p:nvPr/>
        </p:nvPicPr>
        <p:blipFill>
          <a:blip r:embed="rId2"/>
          <a:stretch>
            <a:fillRect/>
          </a:stretch>
        </p:blipFill>
        <p:spPr>
          <a:xfrm>
            <a:off x="1009179" y="629914"/>
            <a:ext cx="4449512" cy="3739261"/>
          </a:xfrm>
          <a:prstGeom prst="rect">
            <a:avLst/>
          </a:prstGeom>
        </p:spPr>
      </p:pic>
      <p:pic>
        <p:nvPicPr>
          <p:cNvPr id="8" name="図 7">
            <a:extLst>
              <a:ext uri="{FF2B5EF4-FFF2-40B4-BE49-F238E27FC236}">
                <a16:creationId xmlns:a16="http://schemas.microsoft.com/office/drawing/2014/main" id="{0F553C3F-FD3B-BC01-A2B5-0EA406FF2B39}"/>
              </a:ext>
            </a:extLst>
          </p:cNvPr>
          <p:cNvPicPr>
            <a:picLocks noChangeAspect="1"/>
          </p:cNvPicPr>
          <p:nvPr/>
        </p:nvPicPr>
        <p:blipFill>
          <a:blip r:embed="rId3"/>
          <a:stretch>
            <a:fillRect/>
          </a:stretch>
        </p:blipFill>
        <p:spPr>
          <a:xfrm>
            <a:off x="6788727" y="629914"/>
            <a:ext cx="4449512" cy="3739261"/>
          </a:xfrm>
          <a:prstGeom prst="rect">
            <a:avLst/>
          </a:prstGeom>
        </p:spPr>
      </p:pic>
      <p:sp>
        <p:nvSpPr>
          <p:cNvPr id="2" name="スライド番号プレースホルダー 1">
            <a:extLst>
              <a:ext uri="{FF2B5EF4-FFF2-40B4-BE49-F238E27FC236}">
                <a16:creationId xmlns:a16="http://schemas.microsoft.com/office/drawing/2014/main" id="{3FBDC6FD-7CF5-D156-E50E-981701F646FC}"/>
              </a:ext>
            </a:extLst>
          </p:cNvPr>
          <p:cNvSpPr>
            <a:spLocks noGrp="1"/>
          </p:cNvSpPr>
          <p:nvPr>
            <p:ph type="sldNum" sz="quarter" idx="12"/>
          </p:nvPr>
        </p:nvSpPr>
        <p:spPr/>
        <p:txBody>
          <a:bodyPr/>
          <a:lstStyle/>
          <a:p>
            <a:fld id="{1D06B1B8-7768-4F30-BD8A-9C372C2D846A}" type="slidenum">
              <a:rPr kumimoji="1" lang="ja-JP" altLang="en-US" smtClean="0"/>
              <a:t>7</a:t>
            </a:fld>
            <a:endParaRPr kumimoji="1" lang="ja-JP" altLang="en-US"/>
          </a:p>
        </p:txBody>
      </p:sp>
    </p:spTree>
    <p:extLst>
      <p:ext uri="{BB962C8B-B14F-4D97-AF65-F5344CB8AC3E}">
        <p14:creationId xmlns:p14="http://schemas.microsoft.com/office/powerpoint/2010/main" val="197106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20B-E03B-D104-F7B2-24ABCEDE7A83}"/>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FF0816A-3369-AF57-6763-BCCA04C77E36}"/>
              </a:ext>
            </a:extLst>
          </p:cNvPr>
          <p:cNvSpPr>
            <a:spLocks noGrp="1"/>
          </p:cNvSpPr>
          <p:nvPr>
            <p:ph sz="half" idx="4294967295"/>
          </p:nvPr>
        </p:nvSpPr>
        <p:spPr>
          <a:xfrm>
            <a:off x="750405" y="4808545"/>
            <a:ext cx="10691190" cy="1457902"/>
          </a:xfrm>
        </p:spPr>
        <p:txBody>
          <a:bodyPr>
            <a:normAutofit/>
          </a:bodyPr>
          <a:lstStyle/>
          <a:p>
            <a:r>
              <a:rPr kumimoji="1" lang="ja-JP" altLang="en-US" sz="2000" dirty="0"/>
              <a:t>延</a:t>
            </a:r>
            <a:r>
              <a:rPr kumimoji="1" lang="en-US" altLang="ja-JP" sz="2000" dirty="0"/>
              <a:t>236</a:t>
            </a:r>
            <a:r>
              <a:rPr kumimoji="1" lang="ja-JP" altLang="en-US" sz="2000" dirty="0"/>
              <a:t>機関と連携した</a:t>
            </a:r>
            <a:endParaRPr kumimoji="1" lang="en-US" altLang="ja-JP" sz="2000" dirty="0"/>
          </a:p>
          <a:p>
            <a:r>
              <a:rPr lang="ja-JP" altLang="en-US" sz="2000" dirty="0"/>
              <a:t>連携先としては、相談支援事業所、就労移行支援事業所、障害者就業・生活支援センターの順に多い</a:t>
            </a:r>
            <a:endParaRPr lang="en-US" altLang="ja-JP" sz="2000" dirty="0"/>
          </a:p>
          <a:p>
            <a:r>
              <a:rPr kumimoji="1" lang="en-US" altLang="ja-JP" sz="2000" dirty="0"/>
              <a:t>5</a:t>
            </a:r>
            <a:r>
              <a:rPr kumimoji="1" lang="ja-JP" altLang="en-US" sz="2000" dirty="0"/>
              <a:t>領域でみると、就労と福祉の連携が多い</a:t>
            </a:r>
          </a:p>
        </p:txBody>
      </p:sp>
      <p:pic>
        <p:nvPicPr>
          <p:cNvPr id="10" name="図 9">
            <a:extLst>
              <a:ext uri="{FF2B5EF4-FFF2-40B4-BE49-F238E27FC236}">
                <a16:creationId xmlns:a16="http://schemas.microsoft.com/office/drawing/2014/main" id="{1685812A-6987-F2F5-DF0A-AACD1A14BF12}"/>
              </a:ext>
            </a:extLst>
          </p:cNvPr>
          <p:cNvPicPr>
            <a:picLocks noChangeAspect="1"/>
          </p:cNvPicPr>
          <p:nvPr/>
        </p:nvPicPr>
        <p:blipFill>
          <a:blip r:embed="rId2"/>
          <a:stretch>
            <a:fillRect/>
          </a:stretch>
        </p:blipFill>
        <p:spPr>
          <a:xfrm>
            <a:off x="5479373" y="1716628"/>
            <a:ext cx="6130571" cy="2541684"/>
          </a:xfrm>
          <a:prstGeom prst="rect">
            <a:avLst/>
          </a:prstGeom>
        </p:spPr>
      </p:pic>
      <p:pic>
        <p:nvPicPr>
          <p:cNvPr id="11" name="図 10">
            <a:extLst>
              <a:ext uri="{FF2B5EF4-FFF2-40B4-BE49-F238E27FC236}">
                <a16:creationId xmlns:a16="http://schemas.microsoft.com/office/drawing/2014/main" id="{ED09D7B0-FA18-93E9-7FDF-78DC5D14A17C}"/>
              </a:ext>
            </a:extLst>
          </p:cNvPr>
          <p:cNvPicPr>
            <a:picLocks noChangeAspect="1"/>
          </p:cNvPicPr>
          <p:nvPr/>
        </p:nvPicPr>
        <p:blipFill>
          <a:blip r:embed="rId3"/>
          <a:stretch>
            <a:fillRect/>
          </a:stretch>
        </p:blipFill>
        <p:spPr>
          <a:xfrm>
            <a:off x="582056" y="931187"/>
            <a:ext cx="4630024" cy="3327125"/>
          </a:xfrm>
          <a:prstGeom prst="rect">
            <a:avLst/>
          </a:prstGeom>
        </p:spPr>
      </p:pic>
      <p:sp>
        <p:nvSpPr>
          <p:cNvPr id="2" name="スライド番号プレースホルダー 1">
            <a:extLst>
              <a:ext uri="{FF2B5EF4-FFF2-40B4-BE49-F238E27FC236}">
                <a16:creationId xmlns:a16="http://schemas.microsoft.com/office/drawing/2014/main" id="{70E54E9E-D4D1-352B-5BA0-A80CE690CB09}"/>
              </a:ext>
            </a:extLst>
          </p:cNvPr>
          <p:cNvSpPr>
            <a:spLocks noGrp="1"/>
          </p:cNvSpPr>
          <p:nvPr>
            <p:ph type="sldNum" sz="quarter" idx="12"/>
          </p:nvPr>
        </p:nvSpPr>
        <p:spPr/>
        <p:txBody>
          <a:bodyPr/>
          <a:lstStyle/>
          <a:p>
            <a:fld id="{1D06B1B8-7768-4F30-BD8A-9C372C2D846A}" type="slidenum">
              <a:rPr kumimoji="1" lang="ja-JP" altLang="en-US" smtClean="0"/>
              <a:t>8</a:t>
            </a:fld>
            <a:endParaRPr kumimoji="1" lang="ja-JP" altLang="en-US"/>
          </a:p>
        </p:txBody>
      </p:sp>
    </p:spTree>
    <p:extLst>
      <p:ext uri="{BB962C8B-B14F-4D97-AF65-F5344CB8AC3E}">
        <p14:creationId xmlns:p14="http://schemas.microsoft.com/office/powerpoint/2010/main" val="264074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6A1480-E5CE-462B-621E-BDFF16208AC1}"/>
              </a:ext>
            </a:extLst>
          </p:cNvPr>
          <p:cNvSpPr>
            <a:spLocks noGrp="1"/>
          </p:cNvSpPr>
          <p:nvPr>
            <p:ph type="title"/>
          </p:nvPr>
        </p:nvSpPr>
        <p:spPr>
          <a:xfrm>
            <a:off x="838200" y="365125"/>
            <a:ext cx="10515600" cy="1003299"/>
          </a:xfrm>
        </p:spPr>
        <p:txBody>
          <a:bodyPr>
            <a:normAutofit/>
          </a:bodyPr>
          <a:lstStyle/>
          <a:p>
            <a:r>
              <a:rPr lang="ja-JP" altLang="en-US" sz="2800" dirty="0">
                <a:latin typeface="+mn-ea"/>
                <a:ea typeface="+mn-ea"/>
              </a:rPr>
              <a:t>普及・啓発</a:t>
            </a:r>
            <a:endParaRPr kumimoji="1" lang="ja-JP" altLang="en-US" sz="1100" dirty="0">
              <a:latin typeface="+mn-ea"/>
              <a:ea typeface="+mn-ea"/>
            </a:endParaRPr>
          </a:p>
        </p:txBody>
      </p:sp>
      <p:sp>
        <p:nvSpPr>
          <p:cNvPr id="4" name="テキスト プレースホルダー 3">
            <a:extLst>
              <a:ext uri="{FF2B5EF4-FFF2-40B4-BE49-F238E27FC236}">
                <a16:creationId xmlns:a16="http://schemas.microsoft.com/office/drawing/2014/main" id="{999322C3-BDF9-475C-7B9F-5020CD68CABE}"/>
              </a:ext>
            </a:extLst>
          </p:cNvPr>
          <p:cNvSpPr>
            <a:spLocks noGrp="1"/>
          </p:cNvSpPr>
          <p:nvPr>
            <p:ph idx="1"/>
          </p:nvPr>
        </p:nvSpPr>
        <p:spPr>
          <a:xfrm>
            <a:off x="838200" y="1368424"/>
            <a:ext cx="8484596" cy="5255203"/>
          </a:xfrm>
        </p:spPr>
        <p:txBody>
          <a:bodyPr>
            <a:normAutofit fontScale="92500" lnSpcReduction="10000"/>
          </a:bodyPr>
          <a:lstStyle/>
          <a:p>
            <a:pPr marL="0" indent="0">
              <a:lnSpc>
                <a:spcPct val="100000"/>
              </a:lnSpc>
              <a:buNone/>
            </a:pPr>
            <a:r>
              <a:rPr lang="ja-JP" altLang="en-US" sz="1800" b="1" dirty="0">
                <a:latin typeface="+mn-ea"/>
              </a:rPr>
              <a:t>〇支援者対象　公開講座</a:t>
            </a:r>
            <a:endParaRPr lang="en-US" altLang="ja-JP" sz="1800" b="1" dirty="0">
              <a:latin typeface="+mn-ea"/>
            </a:endParaRPr>
          </a:p>
          <a:p>
            <a:pPr>
              <a:lnSpc>
                <a:spcPct val="100000"/>
              </a:lnSpc>
            </a:pPr>
            <a:r>
              <a:rPr lang="ja-JP" altLang="en-US" sz="1800" dirty="0">
                <a:latin typeface="+mn-ea"/>
              </a:rPr>
              <a:t>参加人数：</a:t>
            </a:r>
            <a:r>
              <a:rPr lang="en-US" altLang="ja-JP" sz="1800" dirty="0">
                <a:latin typeface="+mn-ea"/>
              </a:rPr>
              <a:t>199</a:t>
            </a:r>
            <a:r>
              <a:rPr lang="ja-JP" altLang="en-US" sz="1800" dirty="0">
                <a:latin typeface="+mn-ea"/>
              </a:rPr>
              <a:t>名</a:t>
            </a:r>
          </a:p>
          <a:p>
            <a:pPr>
              <a:lnSpc>
                <a:spcPct val="100000"/>
              </a:lnSpc>
            </a:pPr>
            <a:r>
              <a:rPr lang="ja-JP" altLang="en-US" sz="1800" dirty="0">
                <a:latin typeface="+mn-ea"/>
              </a:rPr>
              <a:t>参加者の所属：幼稚園、保育所からの参加が一番多く、続いて高等学校、行政機関の順であった</a:t>
            </a:r>
          </a:p>
          <a:p>
            <a:pPr>
              <a:lnSpc>
                <a:spcPct val="100000"/>
              </a:lnSpc>
            </a:pPr>
            <a:r>
              <a:rPr lang="ja-JP" altLang="en-US" sz="1800" dirty="0">
                <a:latin typeface="+mn-ea"/>
              </a:rPr>
              <a:t>参加者の感想： 「一人ひとりのお子さんの特性や行動の背景を理解したうえで対応を考えることの重要性を感じた」「いじめを防ぐための環境作りや子どもたちが安心して援助要請ができる雰囲気作りなど環境整備の視点に気づけた」という声や、チームアプローチの重要性に触れた感想が多く聞かれた</a:t>
            </a:r>
            <a:endParaRPr lang="en-US" altLang="ja-JP" sz="1800" dirty="0">
              <a:latin typeface="+mn-ea"/>
            </a:endParaRPr>
          </a:p>
          <a:p>
            <a:pPr>
              <a:lnSpc>
                <a:spcPct val="100000"/>
              </a:lnSpc>
            </a:pPr>
            <a:endParaRPr lang="en-US" altLang="ja-JP" sz="1800" dirty="0">
              <a:latin typeface="+mn-ea"/>
            </a:endParaRPr>
          </a:p>
          <a:p>
            <a:pPr marL="0" indent="0">
              <a:lnSpc>
                <a:spcPct val="100000"/>
              </a:lnSpc>
              <a:buNone/>
            </a:pPr>
            <a:r>
              <a:rPr lang="ja-JP" altLang="en-US" sz="1800" b="1" dirty="0">
                <a:latin typeface="+mn-ea"/>
              </a:rPr>
              <a:t>〇府民対象　公開講座</a:t>
            </a:r>
            <a:endParaRPr lang="en-US" altLang="ja-JP" sz="1800" b="1" dirty="0">
              <a:latin typeface="+mn-ea"/>
            </a:endParaRPr>
          </a:p>
          <a:p>
            <a:pPr>
              <a:lnSpc>
                <a:spcPct val="100000"/>
              </a:lnSpc>
            </a:pPr>
            <a:r>
              <a:rPr lang="ja-JP" altLang="en-US" sz="1800" dirty="0">
                <a:latin typeface="+mn-ea"/>
              </a:rPr>
              <a:t>参加人数：</a:t>
            </a:r>
            <a:r>
              <a:rPr lang="en-US" altLang="ja-JP" sz="1800" dirty="0">
                <a:latin typeface="+mn-ea"/>
              </a:rPr>
              <a:t>266</a:t>
            </a:r>
            <a:r>
              <a:rPr lang="ja-JP" altLang="en-US" sz="1800" dirty="0">
                <a:latin typeface="+mn-ea"/>
              </a:rPr>
              <a:t>名</a:t>
            </a:r>
          </a:p>
          <a:p>
            <a:pPr>
              <a:lnSpc>
                <a:spcPct val="100000"/>
              </a:lnSpc>
            </a:pPr>
            <a:r>
              <a:rPr lang="ja-JP" altLang="en-US" sz="1800" dirty="0">
                <a:latin typeface="+mn-ea"/>
              </a:rPr>
              <a:t>参加者の所属：ご家族の参加が多く、支援者では、相談支援事業所が最も多かった。また、医療機関や刑務所など障がい分野に留まらない他分野からの参加があった</a:t>
            </a:r>
          </a:p>
          <a:p>
            <a:pPr>
              <a:lnSpc>
                <a:spcPct val="100000"/>
              </a:lnSpc>
            </a:pPr>
            <a:r>
              <a:rPr lang="ja-JP" altLang="en-US" sz="1800" dirty="0">
                <a:latin typeface="+mn-ea"/>
              </a:rPr>
              <a:t>参加者の感想：家族からは「自己理解のために日常生活で具体的にどのように取り組めばいいのかを知ることができた」、支援者からは「診断名や症状でその人を見るのではなく、一人ひとりの特性を見ていく必要があることを学んだ」といった感想が多く聞かれた</a:t>
            </a:r>
            <a:endParaRPr lang="en-US" altLang="ja-JP" sz="1800" dirty="0">
              <a:latin typeface="+mn-ea"/>
            </a:endParaRPr>
          </a:p>
        </p:txBody>
      </p:sp>
      <p:sp>
        <p:nvSpPr>
          <p:cNvPr id="3" name="スライド番号プレースホルダー 2">
            <a:extLst>
              <a:ext uri="{FF2B5EF4-FFF2-40B4-BE49-F238E27FC236}">
                <a16:creationId xmlns:a16="http://schemas.microsoft.com/office/drawing/2014/main" id="{8B34C4A7-7152-36B6-BFF0-C8526128DFBD}"/>
              </a:ext>
            </a:extLst>
          </p:cNvPr>
          <p:cNvSpPr>
            <a:spLocks noGrp="1"/>
          </p:cNvSpPr>
          <p:nvPr>
            <p:ph type="sldNum" sz="quarter" idx="12"/>
          </p:nvPr>
        </p:nvSpPr>
        <p:spPr/>
        <p:txBody>
          <a:bodyPr/>
          <a:lstStyle/>
          <a:p>
            <a:fld id="{1D06B1B8-7768-4F30-BD8A-9C372C2D846A}" type="slidenum">
              <a:rPr kumimoji="1" lang="ja-JP" altLang="en-US" smtClean="0"/>
              <a:t>9</a:t>
            </a:fld>
            <a:endParaRPr kumimoji="1" lang="ja-JP" altLang="en-US" dirty="0"/>
          </a:p>
        </p:txBody>
      </p:sp>
      <p:sp>
        <p:nvSpPr>
          <p:cNvPr id="8" name="Rectangle 2">
            <a:extLst>
              <a:ext uri="{FF2B5EF4-FFF2-40B4-BE49-F238E27FC236}">
                <a16:creationId xmlns:a16="http://schemas.microsoft.com/office/drawing/2014/main" id="{0DCCD445-DE3A-7175-8D57-F51EDEA9A573}"/>
              </a:ext>
            </a:extLst>
          </p:cNvPr>
          <p:cNvSpPr>
            <a:spLocks noChangeArrowheads="1"/>
          </p:cNvSpPr>
          <p:nvPr/>
        </p:nvSpPr>
        <p:spPr bwMode="auto">
          <a:xfrm flipV="1">
            <a:off x="806024" y="2410842"/>
            <a:ext cx="165683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graphicFrame>
        <p:nvGraphicFramePr>
          <p:cNvPr id="10" name="オブジェクト 9">
            <a:extLst>
              <a:ext uri="{FF2B5EF4-FFF2-40B4-BE49-F238E27FC236}">
                <a16:creationId xmlns:a16="http://schemas.microsoft.com/office/drawing/2014/main" id="{E917B75E-1C25-1546-6001-C1879B5401E5}"/>
              </a:ext>
            </a:extLst>
          </p:cNvPr>
          <p:cNvGraphicFramePr>
            <a:graphicFrameLocks noChangeAspect="1"/>
          </p:cNvGraphicFramePr>
          <p:nvPr>
            <p:extLst>
              <p:ext uri="{D42A27DB-BD31-4B8C-83A1-F6EECF244321}">
                <p14:modId xmlns:p14="http://schemas.microsoft.com/office/powerpoint/2010/main" val="4237099293"/>
              </p:ext>
            </p:extLst>
          </p:nvPr>
        </p:nvGraphicFramePr>
        <p:xfrm>
          <a:off x="9780334" y="910703"/>
          <a:ext cx="2031003" cy="2874126"/>
        </p:xfrm>
        <a:graphic>
          <a:graphicData uri="http://schemas.openxmlformats.org/presentationml/2006/ole">
            <mc:AlternateContent xmlns:mc="http://schemas.openxmlformats.org/markup-compatibility/2006">
              <mc:Choice xmlns:v="urn:schemas-microsoft-com:vml" Requires="v">
                <p:oleObj name="Acrobat Document" r:id="rId3" imgW="3777861" imgH="5346331" progId="Acrobat.Document.DC">
                  <p:embed/>
                </p:oleObj>
              </mc:Choice>
              <mc:Fallback>
                <p:oleObj name="Acrobat Document" r:id="rId3" imgW="3777861" imgH="5346331" progId="Acrobat.Document.DC">
                  <p:embed/>
                  <p:pic>
                    <p:nvPicPr>
                      <p:cNvPr id="10" name="オブジェクト 9">
                        <a:extLst>
                          <a:ext uri="{FF2B5EF4-FFF2-40B4-BE49-F238E27FC236}">
                            <a16:creationId xmlns:a16="http://schemas.microsoft.com/office/drawing/2014/main" id="{E917B75E-1C25-1546-6001-C1879B5401E5}"/>
                          </a:ext>
                        </a:extLst>
                      </p:cNvPr>
                      <p:cNvPicPr/>
                      <p:nvPr/>
                    </p:nvPicPr>
                    <p:blipFill>
                      <a:blip r:embed="rId4"/>
                      <a:stretch>
                        <a:fillRect/>
                      </a:stretch>
                    </p:blipFill>
                    <p:spPr>
                      <a:xfrm>
                        <a:off x="9780334" y="910703"/>
                        <a:ext cx="2031003" cy="2874126"/>
                      </a:xfrm>
                      <a:prstGeom prst="rect">
                        <a:avLst/>
                      </a:prstGeom>
                      <a:ln>
                        <a:solidFill>
                          <a:schemeClr val="tx1"/>
                        </a:solidFill>
                      </a:ln>
                    </p:spPr>
                  </p:pic>
                </p:oleObj>
              </mc:Fallback>
            </mc:AlternateContent>
          </a:graphicData>
        </a:graphic>
      </p:graphicFrame>
      <p:graphicFrame>
        <p:nvGraphicFramePr>
          <p:cNvPr id="11" name="オブジェクト 10">
            <a:extLst>
              <a:ext uri="{FF2B5EF4-FFF2-40B4-BE49-F238E27FC236}">
                <a16:creationId xmlns:a16="http://schemas.microsoft.com/office/drawing/2014/main" id="{9FF64B9D-1670-8379-0A44-FCF2BD46CFFE}"/>
              </a:ext>
            </a:extLst>
          </p:cNvPr>
          <p:cNvGraphicFramePr>
            <a:graphicFrameLocks noChangeAspect="1"/>
          </p:cNvGraphicFramePr>
          <p:nvPr>
            <p:extLst>
              <p:ext uri="{D42A27DB-BD31-4B8C-83A1-F6EECF244321}">
                <p14:modId xmlns:p14="http://schemas.microsoft.com/office/powerpoint/2010/main" val="1265241776"/>
              </p:ext>
            </p:extLst>
          </p:nvPr>
        </p:nvGraphicFramePr>
        <p:xfrm>
          <a:off x="9780333" y="3840941"/>
          <a:ext cx="2031004" cy="2874126"/>
        </p:xfrm>
        <a:graphic>
          <a:graphicData uri="http://schemas.openxmlformats.org/presentationml/2006/ole">
            <mc:AlternateContent xmlns:mc="http://schemas.openxmlformats.org/markup-compatibility/2006">
              <mc:Choice xmlns:v="urn:schemas-microsoft-com:vml" Requires="v">
                <p:oleObj name="Acrobat Document" r:id="rId5" imgW="3777861" imgH="5346331" progId="Acrobat.Document.DC">
                  <p:embed/>
                </p:oleObj>
              </mc:Choice>
              <mc:Fallback>
                <p:oleObj name="Acrobat Document" r:id="rId5" imgW="3777861" imgH="5346331" progId="Acrobat.Document.DC">
                  <p:embed/>
                  <p:pic>
                    <p:nvPicPr>
                      <p:cNvPr id="3" name="オブジェクト 2">
                        <a:extLst>
                          <a:ext uri="{FF2B5EF4-FFF2-40B4-BE49-F238E27FC236}">
                            <a16:creationId xmlns:a16="http://schemas.microsoft.com/office/drawing/2014/main" id="{9164C150-D266-7CA2-B86C-CBF9BDA3FA74}"/>
                          </a:ext>
                        </a:extLst>
                      </p:cNvPr>
                      <p:cNvPicPr/>
                      <p:nvPr/>
                    </p:nvPicPr>
                    <p:blipFill>
                      <a:blip r:embed="rId6"/>
                      <a:stretch>
                        <a:fillRect/>
                      </a:stretch>
                    </p:blipFill>
                    <p:spPr>
                      <a:xfrm>
                        <a:off x="9780333" y="3840941"/>
                        <a:ext cx="2031004" cy="2874126"/>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5781778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改定２：アクトおおさか研修用フォーマット（触らない） 2023.1ver" id="{A605F7FB-0CEE-48C9-BB7E-2F51ADA089AE}" vid="{05EB49FB-DB07-4328-AEDC-A2053D8F421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改定２：アクトおおさか研修用フォーマット（触らない） 2023.1ver</Template>
  <TotalTime>212</TotalTime>
  <Words>1900</Words>
  <Application>Microsoft Office PowerPoint</Application>
  <PresentationFormat>ワイド画面</PresentationFormat>
  <Paragraphs>152</Paragraphs>
  <Slides>14</Slides>
  <Notes>10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1" baseType="lpstr">
      <vt:lpstr>メイリオ</vt:lpstr>
      <vt:lpstr>游ゴシック</vt:lpstr>
      <vt:lpstr>游ゴシック Light</vt:lpstr>
      <vt:lpstr>Arial</vt:lpstr>
      <vt:lpstr>Wingdings</vt:lpstr>
      <vt:lpstr>Office テーマ</vt:lpstr>
      <vt:lpstr>Acrobat Document</vt:lpstr>
      <vt:lpstr>大阪府発達障がい者支援センター　 アクトおおさか　令和6年度　事業報告</vt:lpstr>
      <vt:lpstr>大阪府発達障がい者支援センター アクトおおさか</vt:lpstr>
      <vt:lpstr>事業内容：直接支援と間接支援の両輪</vt:lpstr>
      <vt:lpstr>支援対象者の方：お住まいの市町村で窓口が変わります</vt:lpstr>
      <vt:lpstr>R6年度　直接支援と間接支援の実績</vt:lpstr>
      <vt:lpstr>PowerPoint プレゼンテーション</vt:lpstr>
      <vt:lpstr>PowerPoint プレゼンテーション</vt:lpstr>
      <vt:lpstr>PowerPoint プレゼンテーション</vt:lpstr>
      <vt:lpstr>普及・啓発</vt:lpstr>
      <vt:lpstr>R6年度講師派遣等について</vt:lpstr>
      <vt:lpstr>大阪府ペアレント・メンター事業</vt:lpstr>
      <vt:lpstr>10年間の参加者アンケートの分析</vt:lpstr>
      <vt:lpstr>大阪府発達障がい者地域支援力向上事業</vt:lpstr>
      <vt:lpstr>継続性と一貫性のある支援体制の構築に取り組む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岡 あゆみ</dc:creator>
  <cp:lastModifiedBy>岡 あゆみ</cp:lastModifiedBy>
  <cp:revision>5</cp:revision>
  <cp:lastPrinted>2025-09-17T08:04:31Z</cp:lastPrinted>
  <dcterms:created xsi:type="dcterms:W3CDTF">2025-09-16T07:44:35Z</dcterms:created>
  <dcterms:modified xsi:type="dcterms:W3CDTF">2025-10-15T06:31:45Z</dcterms:modified>
</cp:coreProperties>
</file>