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66" r:id="rId3"/>
  </p:sldIdLst>
  <p:sldSz cx="10691813" cy="755967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籠島　隆" initials="籠島　隆" lastIdx="1" clrIdx="0">
    <p:extLst>
      <p:ext uri="{19B8F6BF-5375-455C-9EA6-DF929625EA0E}">
        <p15:presenceInfo xmlns:p15="http://schemas.microsoft.com/office/powerpoint/2012/main" userId="S::KagoshimaT@lan.pref.osaka.jp::8a3128c4-c568-4783-950b-3aeedeeb34a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1419"/>
    <a:srgbClr val="ECEFF0"/>
    <a:srgbClr val="FFE5FF"/>
    <a:srgbClr val="FDEBD3"/>
    <a:srgbClr val="EBF7FF"/>
    <a:srgbClr val="FFFFCC"/>
    <a:srgbClr val="F2F8F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957" autoAdjust="0"/>
    <p:restoredTop sz="94660"/>
  </p:normalViewPr>
  <p:slideViewPr>
    <p:cSldViewPr snapToGrid="0">
      <p:cViewPr varScale="1">
        <p:scale>
          <a:sx n="88" d="100"/>
          <a:sy n="88" d="100"/>
        </p:scale>
        <p:origin x="1003"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D:\KagoshimaT\Documents\&#12467;&#12500;&#12540;&#32771;&#12360;&#26041;.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789731633129262E-2"/>
          <c:y val="3.3908760589683916E-2"/>
          <c:w val="0.97210258762430357"/>
          <c:h val="0.85694690444417487"/>
        </c:manualLayout>
      </c:layout>
      <c:lineChart>
        <c:grouping val="standard"/>
        <c:varyColors val="0"/>
        <c:ser>
          <c:idx val="0"/>
          <c:order val="0"/>
          <c:tx>
            <c:strRef>
              <c:f>Sheet1!$I$17</c:f>
              <c:strCache>
                <c:ptCount val="1"/>
                <c:pt idx="0">
                  <c:v>A</c:v>
                </c:pt>
              </c:strCache>
            </c:strRef>
          </c:tx>
          <c:spPr>
            <a:ln w="28575" cap="rnd">
              <a:solidFill>
                <a:srgbClr val="92D050"/>
              </a:solidFill>
              <a:round/>
            </a:ln>
            <a:effectLst/>
          </c:spPr>
          <c:marker>
            <c:symbol val="circle"/>
            <c:size val="5"/>
            <c:spPr>
              <a:solidFill>
                <a:srgbClr val="92D050"/>
              </a:solidFill>
              <a:ln w="9525">
                <a:solidFill>
                  <a:srgbClr val="92D050"/>
                </a:solidFill>
              </a:ln>
              <a:effectLst/>
            </c:spPr>
          </c:marker>
          <c:cat>
            <c:strRef>
              <c:f>Sheet1!$J$16:$K$16</c:f>
              <c:strCache>
                <c:ptCount val="2"/>
                <c:pt idx="0">
                  <c:v>令和７年度（本算定）</c:v>
                </c:pt>
                <c:pt idx="1">
                  <c:v>令和８年度（推計）</c:v>
                </c:pt>
              </c:strCache>
            </c:strRef>
          </c:cat>
          <c:val>
            <c:numRef>
              <c:f>Sheet1!$J$17:$K$17</c:f>
              <c:numCache>
                <c:formatCode>#,##0_);[Red]\(#,##0\)</c:formatCode>
                <c:ptCount val="2"/>
                <c:pt idx="0">
                  <c:v>162164</c:v>
                </c:pt>
                <c:pt idx="1">
                  <c:v>162572</c:v>
                </c:pt>
              </c:numCache>
            </c:numRef>
          </c:val>
          <c:smooth val="0"/>
          <c:extLst>
            <c:ext xmlns:c16="http://schemas.microsoft.com/office/drawing/2014/chart" uri="{C3380CC4-5D6E-409C-BE32-E72D297353CC}">
              <c16:uniqueId val="{00000000-6B13-44F9-B096-B8985FC4C5BC}"/>
            </c:ext>
          </c:extLst>
        </c:ser>
        <c:ser>
          <c:idx val="1"/>
          <c:order val="1"/>
          <c:tx>
            <c:strRef>
              <c:f>Sheet1!$I$18</c:f>
              <c:strCache>
                <c:ptCount val="1"/>
                <c:pt idx="0">
                  <c:v>B</c:v>
                </c:pt>
              </c:strCache>
            </c:strRef>
          </c:tx>
          <c:spPr>
            <a:ln w="28575" cap="rnd">
              <a:solidFill>
                <a:schemeClr val="accent2"/>
              </a:solidFill>
              <a:prstDash val="sysDot"/>
              <a:round/>
            </a:ln>
            <a:effectLst/>
          </c:spPr>
          <c:marker>
            <c:symbol val="square"/>
            <c:size val="5"/>
            <c:spPr>
              <a:solidFill>
                <a:schemeClr val="accent2"/>
              </a:solidFill>
              <a:ln w="9525">
                <a:solidFill>
                  <a:schemeClr val="accent2"/>
                </a:solidFill>
              </a:ln>
              <a:effectLst/>
            </c:spPr>
          </c:marker>
          <c:cat>
            <c:strRef>
              <c:f>Sheet1!$J$16:$K$16</c:f>
              <c:strCache>
                <c:ptCount val="2"/>
                <c:pt idx="0">
                  <c:v>令和７年度（本算定）</c:v>
                </c:pt>
                <c:pt idx="1">
                  <c:v>令和８年度（推計）</c:v>
                </c:pt>
              </c:strCache>
            </c:strRef>
          </c:cat>
          <c:val>
            <c:numRef>
              <c:f>Sheet1!$J$18:$K$18</c:f>
              <c:numCache>
                <c:formatCode>#,##0_);[Red]\(#,##0\)</c:formatCode>
                <c:ptCount val="2"/>
                <c:pt idx="0">
                  <c:v>162164</c:v>
                </c:pt>
                <c:pt idx="1">
                  <c:v>165893.772</c:v>
                </c:pt>
              </c:numCache>
            </c:numRef>
          </c:val>
          <c:smooth val="0"/>
          <c:extLst>
            <c:ext xmlns:c16="http://schemas.microsoft.com/office/drawing/2014/chart" uri="{C3380CC4-5D6E-409C-BE32-E72D297353CC}">
              <c16:uniqueId val="{00000001-6B13-44F9-B096-B8985FC4C5BC}"/>
            </c:ext>
          </c:extLst>
        </c:ser>
        <c:ser>
          <c:idx val="2"/>
          <c:order val="2"/>
          <c:tx>
            <c:strRef>
              <c:f>Sheet1!$I$19</c:f>
              <c:strCache>
                <c:ptCount val="1"/>
                <c:pt idx="0">
                  <c:v>C</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f>Sheet1!$J$16:$K$16</c:f>
              <c:strCache>
                <c:ptCount val="2"/>
                <c:pt idx="0">
                  <c:v>令和７年度（本算定）</c:v>
                </c:pt>
                <c:pt idx="1">
                  <c:v>令和８年度（推計）</c:v>
                </c:pt>
              </c:strCache>
            </c:strRef>
          </c:cat>
          <c:val>
            <c:numRef>
              <c:f>Sheet1!$J$19:$K$19</c:f>
              <c:numCache>
                <c:formatCode>#,##0_);[Red]\(#,##0\)</c:formatCode>
                <c:ptCount val="2"/>
                <c:pt idx="0">
                  <c:v>162164</c:v>
                </c:pt>
                <c:pt idx="1">
                  <c:v>164784</c:v>
                </c:pt>
              </c:numCache>
            </c:numRef>
          </c:val>
          <c:smooth val="0"/>
          <c:extLst>
            <c:ext xmlns:c16="http://schemas.microsoft.com/office/drawing/2014/chart" uri="{C3380CC4-5D6E-409C-BE32-E72D297353CC}">
              <c16:uniqueId val="{00000002-6B13-44F9-B096-B8985FC4C5BC}"/>
            </c:ext>
          </c:extLst>
        </c:ser>
        <c:dLbls>
          <c:showLegendKey val="0"/>
          <c:showVal val="0"/>
          <c:showCatName val="0"/>
          <c:showSerName val="0"/>
          <c:showPercent val="0"/>
          <c:showBubbleSize val="0"/>
        </c:dLbls>
        <c:marker val="1"/>
        <c:smooth val="0"/>
        <c:axId val="231211039"/>
        <c:axId val="231212703"/>
      </c:lineChart>
      <c:catAx>
        <c:axId val="2312110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t" anchorCtr="1"/>
          <a:lstStyle/>
          <a:p>
            <a:pPr>
              <a:defRPr sz="1100" b="1" i="0" u="none" strike="noStrike" kern="1200" baseline="0">
                <a:solidFill>
                  <a:schemeClr val="tx1">
                    <a:lumMod val="65000"/>
                    <a:lumOff val="35000"/>
                  </a:schemeClr>
                </a:solidFill>
                <a:latin typeface="BIZ UDゴシック" panose="020B0400000000000000" pitchFamily="49" charset="-128"/>
                <a:ea typeface="BIZ UDゴシック" panose="020B0400000000000000" pitchFamily="49" charset="-128"/>
                <a:cs typeface="+mn-cs"/>
              </a:defRPr>
            </a:pPr>
            <a:endParaRPr lang="ja-JP"/>
          </a:p>
        </c:txPr>
        <c:crossAx val="231212703"/>
        <c:crosses val="autoZero"/>
        <c:auto val="1"/>
        <c:lblAlgn val="ctr"/>
        <c:lblOffset val="100"/>
        <c:noMultiLvlLbl val="0"/>
      </c:catAx>
      <c:valAx>
        <c:axId val="231212703"/>
        <c:scaling>
          <c:orientation val="minMax"/>
        </c:scaling>
        <c:delete val="1"/>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crossAx val="231211039"/>
        <c:crosses val="autoZero"/>
        <c:crossBetween val="between"/>
      </c:valAx>
      <c:spPr>
        <a:noFill/>
        <a:ln w="25400">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1">
          <a:latin typeface="BIZ UDゴシック" panose="020B0400000000000000" pitchFamily="49" charset="-128"/>
          <a:ea typeface="BIZ UDゴシック" panose="020B0400000000000000" pitchFamily="49" charset="-128"/>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C17D210-12FC-409C-B5BD-05D67B207E50}" type="datetimeFigureOut">
              <a:rPr kumimoji="1" lang="ja-JP" altLang="en-US" smtClean="0"/>
              <a:t>2025/12/25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1181063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C17D210-12FC-409C-B5BD-05D67B207E50}" type="datetimeFigureOut">
              <a:rPr kumimoji="1" lang="ja-JP" altLang="en-US" smtClean="0"/>
              <a:t>2025/12/25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2694837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C17D210-12FC-409C-B5BD-05D67B207E50}" type="datetimeFigureOut">
              <a:rPr kumimoji="1" lang="ja-JP" altLang="en-US" smtClean="0"/>
              <a:t>2025/12/25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797884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C17D210-12FC-409C-B5BD-05D67B207E50}" type="datetimeFigureOut">
              <a:rPr kumimoji="1" lang="ja-JP" altLang="en-US" smtClean="0"/>
              <a:t>2025/12/25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3212860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C17D210-12FC-409C-B5BD-05D67B207E50}" type="datetimeFigureOut">
              <a:rPr kumimoji="1" lang="ja-JP" altLang="en-US" smtClean="0"/>
              <a:t>2025/12/25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3352982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C17D210-12FC-409C-B5BD-05D67B207E50}" type="datetimeFigureOut">
              <a:rPr kumimoji="1" lang="ja-JP" altLang="en-US" smtClean="0"/>
              <a:t>2025/12/25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380568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36456" y="2761381"/>
            <a:ext cx="452313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412731" y="2761381"/>
            <a:ext cx="4545413"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C17D210-12FC-409C-B5BD-05D67B207E50}" type="datetimeFigureOut">
              <a:rPr kumimoji="1" lang="ja-JP" altLang="en-US" smtClean="0"/>
              <a:t>2025/12/25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1136385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C17D210-12FC-409C-B5BD-05D67B207E50}" type="datetimeFigureOut">
              <a:rPr kumimoji="1" lang="ja-JP" altLang="en-US" smtClean="0"/>
              <a:t>2025/12/25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2701875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17D210-12FC-409C-B5BD-05D67B207E50}" type="datetimeFigureOut">
              <a:rPr kumimoji="1" lang="ja-JP" altLang="en-US" smtClean="0"/>
              <a:t>2025/12/25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3000545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C17D210-12FC-409C-B5BD-05D67B207E50}" type="datetimeFigureOut">
              <a:rPr kumimoji="1" lang="ja-JP" altLang="en-US" smtClean="0"/>
              <a:t>2025/12/25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2815938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C17D210-12FC-409C-B5BD-05D67B207E50}" type="datetimeFigureOut">
              <a:rPr kumimoji="1" lang="ja-JP" altLang="en-US" smtClean="0"/>
              <a:t>2025/12/25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510197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EC17D210-12FC-409C-B5BD-05D67B207E50}" type="datetimeFigureOut">
              <a:rPr kumimoji="1" lang="ja-JP" altLang="en-US" smtClean="0"/>
              <a:t>2025/12/25</a:t>
            </a:fld>
            <a:endParaRPr kumimoji="1" lang="ja-JP" alt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31622781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1252DA35-12DC-458C-AD28-11AADEFAB2AD}"/>
              </a:ext>
            </a:extLst>
          </p:cNvPr>
          <p:cNvSpPr/>
          <p:nvPr/>
        </p:nvSpPr>
        <p:spPr>
          <a:xfrm>
            <a:off x="0" y="0"/>
            <a:ext cx="10691813" cy="573932"/>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a:latin typeface="BIZ UDゴシック" panose="020B0400000000000000" pitchFamily="49" charset="-128"/>
                <a:ea typeface="BIZ UDゴシック" panose="020B0400000000000000" pitchFamily="49" charset="-128"/>
              </a:rPr>
              <a:t>令和８年度事業費納付金算定（本算定）における諸条件の検討</a:t>
            </a:r>
            <a:endParaRPr kumimoji="1" lang="ja-JP" altLang="en-US" sz="2000" dirty="0">
              <a:latin typeface="BIZ UDゴシック" panose="020B0400000000000000" pitchFamily="49" charset="-128"/>
              <a:ea typeface="BIZ UDゴシック" panose="020B0400000000000000" pitchFamily="49" charset="-128"/>
            </a:endParaRPr>
          </a:p>
        </p:txBody>
      </p:sp>
      <p:sp>
        <p:nvSpPr>
          <p:cNvPr id="5" name="正方形/長方形 4">
            <a:extLst>
              <a:ext uri="{FF2B5EF4-FFF2-40B4-BE49-F238E27FC236}">
                <a16:creationId xmlns:a16="http://schemas.microsoft.com/office/drawing/2014/main" id="{B5CE6034-6594-4192-9B49-D1CD90A604E5}"/>
              </a:ext>
            </a:extLst>
          </p:cNvPr>
          <p:cNvSpPr/>
          <p:nvPr/>
        </p:nvSpPr>
        <p:spPr>
          <a:xfrm>
            <a:off x="9387749" y="111868"/>
            <a:ext cx="1196502" cy="350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資料５</a:t>
            </a:r>
          </a:p>
        </p:txBody>
      </p:sp>
      <p:sp>
        <p:nvSpPr>
          <p:cNvPr id="6" name="テキスト ボックス 5">
            <a:extLst>
              <a:ext uri="{FF2B5EF4-FFF2-40B4-BE49-F238E27FC236}">
                <a16:creationId xmlns:a16="http://schemas.microsoft.com/office/drawing/2014/main" id="{D727CFEA-67F7-4C96-A945-D2094EA0682A}"/>
              </a:ext>
            </a:extLst>
          </p:cNvPr>
          <p:cNvSpPr txBox="1"/>
          <p:nvPr/>
        </p:nvSpPr>
        <p:spPr>
          <a:xfrm>
            <a:off x="0" y="573932"/>
            <a:ext cx="9155481" cy="276999"/>
          </a:xfrm>
          <a:prstGeom prst="rect">
            <a:avLst/>
          </a:prstGeom>
          <a:noFill/>
          <a:ln>
            <a:noFill/>
          </a:ln>
        </p:spPr>
        <p:txBody>
          <a:bodyPr wrap="square" rtlCol="0">
            <a:spAutoFit/>
          </a:bodyPr>
          <a:lstStyle/>
          <a:p>
            <a:r>
              <a:rPr lang="ja-JP" altLang="en-US" sz="1200" b="1" dirty="0">
                <a:solidFill>
                  <a:prstClr val="black"/>
                </a:solidFill>
                <a:latin typeface="BIZ UDゴシック" panose="020B0400000000000000" pitchFamily="49" charset="-128"/>
                <a:ea typeface="BIZ UDゴシック" panose="020B0400000000000000" pitchFamily="49" charset="-128"/>
              </a:rPr>
              <a:t>■　令和８年度事業費納付金算定（本算定）の諸条件</a:t>
            </a:r>
            <a:endParaRPr lang="en-US" altLang="ja-JP" sz="1200" b="1" dirty="0">
              <a:latin typeface="BIZ UDゴシック" panose="020B0400000000000000" pitchFamily="49" charset="-128"/>
              <a:ea typeface="BIZ UDゴシック" panose="020B0400000000000000" pitchFamily="49" charset="-128"/>
            </a:endParaRPr>
          </a:p>
        </p:txBody>
      </p:sp>
      <p:graphicFrame>
        <p:nvGraphicFramePr>
          <p:cNvPr id="7" name="表 2">
            <a:extLst>
              <a:ext uri="{FF2B5EF4-FFF2-40B4-BE49-F238E27FC236}">
                <a16:creationId xmlns:a16="http://schemas.microsoft.com/office/drawing/2014/main" id="{76A408ED-8142-4EDA-900A-75384E183D70}"/>
              </a:ext>
            </a:extLst>
          </p:cNvPr>
          <p:cNvGraphicFramePr>
            <a:graphicFrameLocks noGrp="1"/>
          </p:cNvGraphicFramePr>
          <p:nvPr>
            <p:extLst>
              <p:ext uri="{D42A27DB-BD31-4B8C-83A1-F6EECF244321}">
                <p14:modId xmlns:p14="http://schemas.microsoft.com/office/powerpoint/2010/main" val="953206292"/>
              </p:ext>
            </p:extLst>
          </p:nvPr>
        </p:nvGraphicFramePr>
        <p:xfrm>
          <a:off x="71906" y="1294069"/>
          <a:ext cx="10548000" cy="6103888"/>
        </p:xfrm>
        <a:graphic>
          <a:graphicData uri="http://schemas.openxmlformats.org/drawingml/2006/table">
            <a:tbl>
              <a:tblPr firstRow="1" bandRow="1">
                <a:tableStyleId>{5C22544A-7EE6-4342-B048-85BDC9FD1C3A}</a:tableStyleId>
              </a:tblPr>
              <a:tblGrid>
                <a:gridCol w="252000">
                  <a:extLst>
                    <a:ext uri="{9D8B030D-6E8A-4147-A177-3AD203B41FA5}">
                      <a16:colId xmlns:a16="http://schemas.microsoft.com/office/drawing/2014/main" val="3031990826"/>
                    </a:ext>
                  </a:extLst>
                </a:gridCol>
                <a:gridCol w="1260000">
                  <a:extLst>
                    <a:ext uri="{9D8B030D-6E8A-4147-A177-3AD203B41FA5}">
                      <a16:colId xmlns:a16="http://schemas.microsoft.com/office/drawing/2014/main" val="3769776973"/>
                    </a:ext>
                  </a:extLst>
                </a:gridCol>
                <a:gridCol w="3600000">
                  <a:extLst>
                    <a:ext uri="{9D8B030D-6E8A-4147-A177-3AD203B41FA5}">
                      <a16:colId xmlns:a16="http://schemas.microsoft.com/office/drawing/2014/main" val="4021537984"/>
                    </a:ext>
                  </a:extLst>
                </a:gridCol>
                <a:gridCol w="324000">
                  <a:extLst>
                    <a:ext uri="{9D8B030D-6E8A-4147-A177-3AD203B41FA5}">
                      <a16:colId xmlns:a16="http://schemas.microsoft.com/office/drawing/2014/main" val="304433258"/>
                    </a:ext>
                  </a:extLst>
                </a:gridCol>
                <a:gridCol w="252000">
                  <a:extLst>
                    <a:ext uri="{9D8B030D-6E8A-4147-A177-3AD203B41FA5}">
                      <a16:colId xmlns:a16="http://schemas.microsoft.com/office/drawing/2014/main" val="1946612954"/>
                    </a:ext>
                  </a:extLst>
                </a:gridCol>
                <a:gridCol w="1260000">
                  <a:extLst>
                    <a:ext uri="{9D8B030D-6E8A-4147-A177-3AD203B41FA5}">
                      <a16:colId xmlns:a16="http://schemas.microsoft.com/office/drawing/2014/main" val="3265341470"/>
                    </a:ext>
                  </a:extLst>
                </a:gridCol>
                <a:gridCol w="3600000">
                  <a:extLst>
                    <a:ext uri="{9D8B030D-6E8A-4147-A177-3AD203B41FA5}">
                      <a16:colId xmlns:a16="http://schemas.microsoft.com/office/drawing/2014/main" val="2941437969"/>
                    </a:ext>
                  </a:extLst>
                </a:gridCol>
              </a:tblGrid>
              <a:tr h="0">
                <a:tc gridSpan="3">
                  <a:txBody>
                    <a:bodyPr/>
                    <a:lstStyle/>
                    <a:p>
                      <a:pPr algn="ctr" hangingPunct="0">
                        <a:lnSpc>
                          <a:spcPct val="100000"/>
                        </a:lnSpc>
                      </a:pPr>
                      <a:r>
                        <a:rPr kumimoji="1" lang="ja-JP" altLang="en-US" sz="1050" dirty="0">
                          <a:solidFill>
                            <a:schemeClr val="tx1"/>
                          </a:solidFill>
                          <a:latin typeface="BIZ UDゴシック" panose="020B0400000000000000" pitchFamily="49" charset="-128"/>
                          <a:ea typeface="BIZ UDゴシック" panose="020B0400000000000000" pitchFamily="49" charset="-128"/>
                        </a:rPr>
                        <a:t>仮算定</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hMerge="1">
                  <a:txBody>
                    <a:bodyPr/>
                    <a:lstStyle/>
                    <a:p>
                      <a:pPr algn="ctr">
                        <a:lnSpc>
                          <a:spcPts val="1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項 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hMerge="1">
                  <a:txBody>
                    <a:bodyPr/>
                    <a:lstStyle/>
                    <a:p>
                      <a:pPr algn="ctr" hangingPunct="0">
                        <a:lnSpc>
                          <a:spcPct val="100000"/>
                        </a:lnSpc>
                      </a:pPr>
                      <a:r>
                        <a:rPr kumimoji="1" lang="ja-JP" altLang="en-US" sz="1050" dirty="0">
                          <a:solidFill>
                            <a:schemeClr val="bg1"/>
                          </a:solidFill>
                          <a:latin typeface="BIZ UDゴシック" panose="020B0400000000000000" pitchFamily="49" charset="-128"/>
                          <a:ea typeface="BIZ UDゴシック" panose="020B0400000000000000" pitchFamily="49" charset="-128"/>
                        </a:rPr>
                        <a:t>仮算定諸条件</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hangingPunct="0">
                        <a:lnSpc>
                          <a:spcPct val="100000"/>
                        </a:lnSpc>
                      </a:pPr>
                      <a:endParaRPr kumimoji="1" lang="ja-JP" altLang="en-US" sz="1050" dirty="0">
                        <a:solidFill>
                          <a:schemeClr val="bg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gridSpan="3">
                  <a:txBody>
                    <a:bodyPr/>
                    <a:lstStyle/>
                    <a:p>
                      <a:pPr algn="ctr" hangingPunct="0">
                        <a:lnSpc>
                          <a:spcPct val="100000"/>
                        </a:lnSpc>
                      </a:pPr>
                      <a:r>
                        <a:rPr kumimoji="1" lang="ja-JP" altLang="en-US" sz="1050" dirty="0">
                          <a:solidFill>
                            <a:schemeClr val="tx1"/>
                          </a:solidFill>
                          <a:latin typeface="BIZ UDゴシック" panose="020B0400000000000000" pitchFamily="49" charset="-128"/>
                          <a:ea typeface="BIZ UDゴシック" panose="020B0400000000000000" pitchFamily="49" charset="-128"/>
                        </a:rPr>
                        <a:t>本算定</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hMerge="1">
                  <a:txBody>
                    <a:bodyPr/>
                    <a:lstStyle/>
                    <a:p>
                      <a:pPr algn="ctr" hangingPunct="0">
                        <a:lnSpc>
                          <a:spcPct val="100000"/>
                        </a:lnSpc>
                      </a:pPr>
                      <a:r>
                        <a:rPr kumimoji="1" lang="ja-JP" altLang="en-US" sz="1050" dirty="0">
                          <a:solidFill>
                            <a:schemeClr val="bg1"/>
                          </a:solidFill>
                          <a:latin typeface="BIZ UDゴシック" panose="020B0400000000000000" pitchFamily="49" charset="-128"/>
                          <a:ea typeface="BIZ UDゴシック" panose="020B0400000000000000" pitchFamily="49" charset="-128"/>
                        </a:rPr>
                        <a:t>本算定</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pPr algn="ctr" hangingPunct="0">
                        <a:lnSpc>
                          <a:spcPct val="100000"/>
                        </a:lnSpc>
                      </a:pPr>
                      <a:endParaRPr kumimoji="1" lang="ja-JP" altLang="en-US" sz="1050" dirty="0">
                        <a:solidFill>
                          <a:schemeClr val="bg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951218265"/>
                  </a:ext>
                </a:extLst>
              </a:tr>
              <a:tr h="0">
                <a:tc>
                  <a:txBody>
                    <a:bodyPr/>
                    <a:lstStyle/>
                    <a:p>
                      <a:pPr algn="ctr">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１</a:t>
                      </a:r>
                    </a:p>
                  </a:txBody>
                  <a:tcPr marL="89281" marR="89281" marT="44641" marB="44641"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診療費推計方法</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hangingPunct="0">
                        <a:lnSpc>
                          <a:spcPct val="100000"/>
                        </a:lnSpc>
                      </a:pPr>
                      <a:r>
                        <a:rPr kumimoji="1" lang="ja-JP" altLang="en-US" sz="900" dirty="0">
                          <a:solidFill>
                            <a:schemeClr val="tx1"/>
                          </a:solidFill>
                          <a:latin typeface="BIZ UDゴシック" panose="020B0400000000000000" pitchFamily="49" charset="-128"/>
                          <a:ea typeface="BIZ UDゴシック" panose="020B0400000000000000" pitchFamily="49" charset="-128"/>
                        </a:rPr>
                        <a:t>・国が示す推計方法に基づき実施。</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hangingPunct="0">
                        <a:lnSpc>
                          <a:spcPct val="100000"/>
                        </a:lnSpc>
                      </a:pPr>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１</a:t>
                      </a:r>
                    </a:p>
                  </a:txBody>
                  <a:tcPr marL="89281" marR="89281" marT="44641" marB="44641"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診療費推計方法</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hangingPunct="0">
                        <a:lnSpc>
                          <a:spcPct val="100000"/>
                        </a:lnSpc>
                      </a:pPr>
                      <a:r>
                        <a:rPr kumimoji="1" lang="ja-JP" altLang="en-US" sz="900" dirty="0">
                          <a:solidFill>
                            <a:schemeClr val="tx1"/>
                          </a:solidFill>
                          <a:latin typeface="BIZ UDゴシック" panose="020B0400000000000000" pitchFamily="49" charset="-128"/>
                          <a:ea typeface="BIZ UDゴシック" panose="020B0400000000000000" pitchFamily="49" charset="-128"/>
                        </a:rPr>
                        <a:t>・同条件</a:t>
                      </a:r>
                      <a:endParaRPr kumimoji="1" lang="en-US" altLang="ja-JP" sz="900"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0344218"/>
                  </a:ext>
                </a:extLst>
              </a:tr>
              <a:tr h="0">
                <a:tc>
                  <a:txBody>
                    <a:bodyPr/>
                    <a:lstStyle/>
                    <a:p>
                      <a:pPr algn="ctr">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２</a:t>
                      </a:r>
                    </a:p>
                  </a:txBody>
                  <a:tcPr marL="89281" marR="89281" marT="44641" marB="44641"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被保険者推計方法</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hangingPunct="0">
                        <a:lnSpc>
                          <a:spcPct val="100000"/>
                        </a:lnSpc>
                      </a:pPr>
                      <a:r>
                        <a:rPr kumimoji="1" lang="ja-JP" altLang="en-US" sz="900" dirty="0">
                          <a:solidFill>
                            <a:schemeClr val="tx1"/>
                          </a:solidFill>
                          <a:latin typeface="BIZ UDゴシック" panose="020B0400000000000000" pitchFamily="49" charset="-128"/>
                          <a:ea typeface="BIZ UDゴシック" panose="020B0400000000000000" pitchFamily="49" charset="-128"/>
                        </a:rPr>
                        <a:t>・国が示す推計方法に基づき実施。</a:t>
                      </a:r>
                      <a:endParaRPr kumimoji="1" lang="en-US" altLang="ja-JP" sz="900"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hangingPunct="0">
                        <a:lnSpc>
                          <a:spcPct val="100000"/>
                        </a:lnSpc>
                      </a:pP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２</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被保険者推計方法</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7943" rtl="0" eaLnBrk="1" fontAlgn="auto" latinLnBrk="0" hangingPunct="0">
                        <a:lnSpc>
                          <a:spcPct val="100000"/>
                        </a:lnSpc>
                        <a:spcBef>
                          <a:spcPts val="0"/>
                        </a:spcBef>
                        <a:spcAft>
                          <a:spcPts val="0"/>
                        </a:spcAft>
                        <a:buClrTx/>
                        <a:buSzTx/>
                        <a:buFontTx/>
                        <a:buNone/>
                        <a:tabLst/>
                        <a:defRPr/>
                      </a:pPr>
                      <a:r>
                        <a:rPr kumimoji="1" lang="ja-JP" altLang="en-US" sz="900" dirty="0">
                          <a:solidFill>
                            <a:schemeClr val="tx1"/>
                          </a:solidFill>
                          <a:latin typeface="BIZ UDゴシック" panose="020B0400000000000000" pitchFamily="49" charset="-128"/>
                          <a:ea typeface="BIZ UDゴシック" panose="020B0400000000000000" pitchFamily="49" charset="-128"/>
                        </a:rPr>
                        <a:t>・同条件</a:t>
                      </a:r>
                      <a:endParaRPr kumimoji="1" lang="en-US" altLang="ja-JP" sz="900"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88560774"/>
                  </a:ext>
                </a:extLst>
              </a:tr>
              <a:tr h="117450">
                <a:tc>
                  <a:txBody>
                    <a:bodyPr/>
                    <a:lstStyle/>
                    <a:p>
                      <a:pPr algn="ctr">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３</a:t>
                      </a:r>
                    </a:p>
                  </a:txBody>
                  <a:tcPr marL="89281" marR="89281" marT="44641" marB="44641"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標準収納率の設定</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hangingPunct="0">
                        <a:lnSpc>
                          <a:spcPct val="100000"/>
                        </a:lnSpc>
                      </a:pPr>
                      <a:r>
                        <a:rPr kumimoji="1" lang="ja-JP" altLang="en-US" sz="900" dirty="0">
                          <a:solidFill>
                            <a:schemeClr val="tx1"/>
                          </a:solidFill>
                          <a:latin typeface="BIZ UDゴシック" panose="020B0400000000000000" pitchFamily="49" charset="-128"/>
                          <a:ea typeface="BIZ UDゴシック" panose="020B0400000000000000" pitchFamily="49" charset="-128"/>
                        </a:rPr>
                        <a:t>・規模別基準収納率：▲</a:t>
                      </a:r>
                      <a:r>
                        <a:rPr kumimoji="1" lang="en-US" altLang="ja-JP" sz="900" dirty="0">
                          <a:solidFill>
                            <a:schemeClr val="tx1"/>
                          </a:solidFill>
                          <a:latin typeface="BIZ UDゴシック" panose="020B0400000000000000" pitchFamily="49" charset="-128"/>
                          <a:ea typeface="BIZ UDゴシック" panose="020B0400000000000000" pitchFamily="49" charset="-128"/>
                        </a:rPr>
                        <a:t>1.0</a:t>
                      </a:r>
                      <a:r>
                        <a:rPr kumimoji="1" lang="ja-JP" altLang="en-US" sz="900" dirty="0">
                          <a:solidFill>
                            <a:schemeClr val="tx1"/>
                          </a:solidFill>
                          <a:latin typeface="BIZ UDゴシック" panose="020B0400000000000000" pitchFamily="49" charset="-128"/>
                          <a:ea typeface="BIZ UDゴシック" panose="020B0400000000000000" pitchFamily="49" charset="-128"/>
                        </a:rPr>
                        <a:t>％</a:t>
                      </a:r>
                    </a:p>
                    <a:p>
                      <a:pPr algn="l" hangingPunct="0">
                        <a:lnSpc>
                          <a:spcPct val="100000"/>
                        </a:lnSpc>
                      </a:pPr>
                      <a:r>
                        <a:rPr kumimoji="1" lang="ja-JP" altLang="en-US" sz="900" dirty="0">
                          <a:solidFill>
                            <a:schemeClr val="tx1"/>
                          </a:solidFill>
                          <a:latin typeface="BIZ UDゴシック" panose="020B0400000000000000" pitchFamily="49" charset="-128"/>
                          <a:ea typeface="BIZ UDゴシック" panose="020B0400000000000000" pitchFamily="49" charset="-128"/>
                        </a:rPr>
                        <a:t>・インセンティブ値：</a:t>
                      </a:r>
                      <a:r>
                        <a:rPr kumimoji="1" lang="en-US" altLang="ja-JP" sz="900" dirty="0">
                          <a:solidFill>
                            <a:schemeClr val="tx1"/>
                          </a:solidFill>
                          <a:latin typeface="BIZ UDゴシック" panose="020B0400000000000000" pitchFamily="49" charset="-128"/>
                          <a:ea typeface="BIZ UDゴシック" panose="020B0400000000000000" pitchFamily="49" charset="-128"/>
                        </a:rPr>
                        <a:t>1/2</a:t>
                      </a:r>
                    </a:p>
                    <a:p>
                      <a:pPr algn="l" hangingPunct="0">
                        <a:lnSpc>
                          <a:spcPct val="100000"/>
                        </a:lnSpc>
                      </a:pPr>
                      <a:r>
                        <a:rPr kumimoji="1" lang="ja-JP" altLang="en-US" sz="900" dirty="0">
                          <a:solidFill>
                            <a:schemeClr val="tx1"/>
                          </a:solidFill>
                          <a:latin typeface="BIZ UDゴシック" panose="020B0400000000000000" pitchFamily="49" charset="-128"/>
                          <a:ea typeface="BIZ UDゴシック" panose="020B0400000000000000" pitchFamily="49" charset="-128"/>
                        </a:rPr>
                        <a:t>・努力値　　　　　：＋</a:t>
                      </a:r>
                      <a:r>
                        <a:rPr kumimoji="1" lang="en-US" altLang="ja-JP" sz="900" dirty="0">
                          <a:solidFill>
                            <a:schemeClr val="tx1"/>
                          </a:solidFill>
                          <a:latin typeface="BIZ UDゴシック" panose="020B0400000000000000" pitchFamily="49" charset="-128"/>
                          <a:ea typeface="BIZ UDゴシック" panose="020B0400000000000000" pitchFamily="49" charset="-128"/>
                        </a:rPr>
                        <a:t>0.5</a:t>
                      </a:r>
                      <a:r>
                        <a:rPr kumimoji="1" lang="ja-JP" altLang="en-US" sz="900" dirty="0">
                          <a:solidFill>
                            <a:schemeClr val="tx1"/>
                          </a:solidFill>
                          <a:latin typeface="BIZ UDゴシック" panose="020B0400000000000000" pitchFamily="49" charset="-128"/>
                          <a:ea typeface="BIZ UDゴシック" panose="020B0400000000000000" pitchFamily="49" charset="-128"/>
                        </a:rPr>
                        <a:t>％</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hangingPunct="0">
                        <a:lnSpc>
                          <a:spcPct val="100000"/>
                        </a:lnSpc>
                      </a:pPr>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３</a:t>
                      </a:r>
                    </a:p>
                  </a:txBody>
                  <a:tcPr marL="89281" marR="89281" marT="44641" marB="44641"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標準収納率の設定</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7943" rtl="0" eaLnBrk="1" fontAlgn="auto" latinLnBrk="0" hangingPunct="0">
                        <a:lnSpc>
                          <a:spcPct val="100000"/>
                        </a:lnSpc>
                        <a:spcBef>
                          <a:spcPts val="0"/>
                        </a:spcBef>
                        <a:spcAft>
                          <a:spcPts val="0"/>
                        </a:spcAft>
                        <a:buClrTx/>
                        <a:buSzTx/>
                        <a:buFontTx/>
                        <a:buNone/>
                        <a:tabLst/>
                        <a:defRPr/>
                      </a:pPr>
                      <a:r>
                        <a:rPr kumimoji="1" lang="ja-JP" altLang="en-US" sz="900" dirty="0">
                          <a:solidFill>
                            <a:schemeClr val="tx1"/>
                          </a:solidFill>
                          <a:latin typeface="BIZ UDゴシック" panose="020B0400000000000000" pitchFamily="49" charset="-128"/>
                          <a:ea typeface="BIZ UDゴシック" panose="020B0400000000000000" pitchFamily="49" charset="-128"/>
                        </a:rPr>
                        <a:t>・同条件</a:t>
                      </a:r>
                      <a:endParaRPr kumimoji="1" lang="en-US" altLang="ja-JP" sz="900"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51757750"/>
                  </a:ext>
                </a:extLst>
              </a:tr>
              <a:tr h="0">
                <a:tc>
                  <a:txBody>
                    <a:bodyPr/>
                    <a:lstStyle/>
                    <a:p>
                      <a:pPr algn="ctr">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４</a:t>
                      </a:r>
                    </a:p>
                  </a:txBody>
                  <a:tcPr marL="89281" marR="89281" marT="44641" marB="44641"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独自保健事業費の</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一定割合の設定</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lnSpc>
                          <a:spcPct val="100000"/>
                        </a:lnSpc>
                      </a:pPr>
                      <a:r>
                        <a:rPr kumimoji="1" lang="ja-JP" altLang="en-US" sz="900" dirty="0">
                          <a:solidFill>
                            <a:schemeClr val="tx1"/>
                          </a:solidFill>
                          <a:latin typeface="BIZ UDゴシック" panose="020B0400000000000000" pitchFamily="49" charset="-128"/>
                          <a:ea typeface="BIZ UDゴシック" panose="020B0400000000000000" pitchFamily="49" charset="-128"/>
                        </a:rPr>
                        <a:t>・前年度保険料総額（医療） </a:t>
                      </a:r>
                      <a:r>
                        <a:rPr kumimoji="1" lang="en-US" altLang="ja-JP" sz="900" dirty="0">
                          <a:solidFill>
                            <a:schemeClr val="tx1"/>
                          </a:solidFill>
                          <a:latin typeface="BIZ UDゴシック" panose="020B0400000000000000" pitchFamily="49" charset="-128"/>
                          <a:ea typeface="BIZ UDゴシック" panose="020B0400000000000000" pitchFamily="49" charset="-128"/>
                        </a:rPr>
                        <a:t>×</a:t>
                      </a:r>
                      <a:r>
                        <a:rPr kumimoji="1" lang="ja-JP" altLang="en-US" sz="900" dirty="0">
                          <a:solidFill>
                            <a:schemeClr val="tx1"/>
                          </a:solidFill>
                          <a:latin typeface="BIZ UDゴシック" panose="020B0400000000000000" pitchFamily="49" charset="-128"/>
                          <a:ea typeface="BIZ UDゴシック" panose="020B0400000000000000" pitchFamily="49" charset="-128"/>
                        </a:rPr>
                        <a:t> </a:t>
                      </a:r>
                      <a:r>
                        <a:rPr kumimoji="1" lang="en-US" altLang="ja-JP" sz="900" dirty="0">
                          <a:solidFill>
                            <a:schemeClr val="tx1"/>
                          </a:solidFill>
                          <a:latin typeface="BIZ UDゴシック" panose="020B0400000000000000" pitchFamily="49" charset="-128"/>
                          <a:ea typeface="BIZ UDゴシック" panose="020B0400000000000000" pitchFamily="49" charset="-128"/>
                        </a:rPr>
                        <a:t>5.0</a:t>
                      </a:r>
                      <a:r>
                        <a:rPr kumimoji="1" lang="ja-JP" altLang="en-US" sz="900" dirty="0">
                          <a:solidFill>
                            <a:schemeClr val="tx1"/>
                          </a:solidFill>
                          <a:latin typeface="BIZ UDゴシック" panose="020B0400000000000000" pitchFamily="49" charset="-128"/>
                          <a:ea typeface="BIZ UDゴシック" panose="020B0400000000000000" pitchFamily="49" charset="-128"/>
                        </a:rPr>
                        <a:t>％　</a:t>
                      </a:r>
                      <a:endParaRPr kumimoji="1" lang="en-US" altLang="ja-JP" sz="900"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dirty="0">
                          <a:solidFill>
                            <a:schemeClr val="tx1"/>
                          </a:solidFill>
                          <a:latin typeface="BIZ UDゴシック" panose="020B0400000000000000" pitchFamily="49" charset="-128"/>
                          <a:ea typeface="BIZ UDゴシック" panose="020B0400000000000000" pitchFamily="49" charset="-128"/>
                        </a:rPr>
                        <a:t>　</a:t>
                      </a:r>
                      <a:r>
                        <a:rPr kumimoji="1" lang="en-US" altLang="ja-JP" sz="900" dirty="0">
                          <a:solidFill>
                            <a:schemeClr val="tx1"/>
                          </a:solidFill>
                          <a:latin typeface="BIZ UDゴシック" panose="020B0400000000000000" pitchFamily="49" charset="-128"/>
                          <a:ea typeface="BIZ UDゴシック" panose="020B0400000000000000" pitchFamily="49" charset="-128"/>
                        </a:rPr>
                        <a:t>※</a:t>
                      </a:r>
                      <a:r>
                        <a:rPr kumimoji="1" lang="ja-JP" altLang="en-US" sz="900" dirty="0">
                          <a:solidFill>
                            <a:schemeClr val="tx1"/>
                          </a:solidFill>
                          <a:latin typeface="BIZ UDゴシック" panose="020B0400000000000000" pitchFamily="49" charset="-128"/>
                          <a:ea typeface="BIZ UDゴシック" panose="020B0400000000000000" pitchFamily="49" charset="-128"/>
                        </a:rPr>
                        <a:t>被保険者数</a:t>
                      </a:r>
                      <a:r>
                        <a:rPr kumimoji="1" lang="en-US" altLang="ja-JP" sz="900" dirty="0">
                          <a:solidFill>
                            <a:schemeClr val="tx1"/>
                          </a:solidFill>
                          <a:latin typeface="BIZ UDゴシック" panose="020B0400000000000000" pitchFamily="49" charset="-128"/>
                          <a:ea typeface="BIZ UDゴシック" panose="020B0400000000000000" pitchFamily="49" charset="-128"/>
                        </a:rPr>
                        <a:t>10</a:t>
                      </a:r>
                      <a:r>
                        <a:rPr kumimoji="1" lang="ja-JP" altLang="en-US" sz="900" dirty="0">
                          <a:solidFill>
                            <a:schemeClr val="tx1"/>
                          </a:solidFill>
                          <a:latin typeface="BIZ UDゴシック" panose="020B0400000000000000" pitchFamily="49" charset="-128"/>
                          <a:ea typeface="BIZ UDゴシック" panose="020B0400000000000000" pitchFamily="49" charset="-128"/>
                        </a:rPr>
                        <a:t>万人以上の市は</a:t>
                      </a:r>
                      <a:r>
                        <a:rPr kumimoji="1" lang="en-US" altLang="ja-JP" sz="900" dirty="0">
                          <a:solidFill>
                            <a:schemeClr val="tx1"/>
                          </a:solidFill>
                          <a:latin typeface="BIZ UDゴシック" panose="020B0400000000000000" pitchFamily="49" charset="-128"/>
                          <a:ea typeface="BIZ UDゴシック" panose="020B0400000000000000" pitchFamily="49" charset="-128"/>
                        </a:rPr>
                        <a:t>3.5</a:t>
                      </a:r>
                      <a:r>
                        <a:rPr kumimoji="1" lang="ja-JP" altLang="en-US" sz="900" dirty="0">
                          <a:solidFill>
                            <a:schemeClr val="tx1"/>
                          </a:solidFill>
                          <a:latin typeface="BIZ UDゴシック" panose="020B0400000000000000" pitchFamily="49" charset="-128"/>
                          <a:ea typeface="BIZ UDゴシック" panose="020B0400000000000000" pitchFamily="49" charset="-128"/>
                        </a:rPr>
                        <a:t>％</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lnSpc>
                          <a:spcPct val="100000"/>
                        </a:lnSpc>
                      </a:pPr>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４</a:t>
                      </a:r>
                    </a:p>
                  </a:txBody>
                  <a:tcPr marL="89281" marR="89281" marT="44641" marB="44641"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独自保健事業費の</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一定割合の設定</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7943" rtl="0" eaLnBrk="1" fontAlgn="auto" latinLnBrk="0" hangingPunct="0">
                        <a:lnSpc>
                          <a:spcPct val="100000"/>
                        </a:lnSpc>
                        <a:spcBef>
                          <a:spcPts val="0"/>
                        </a:spcBef>
                        <a:spcAft>
                          <a:spcPts val="0"/>
                        </a:spcAft>
                        <a:buClrTx/>
                        <a:buSzTx/>
                        <a:buFontTx/>
                        <a:buNone/>
                        <a:tabLst/>
                        <a:defRPr/>
                      </a:pPr>
                      <a:r>
                        <a:rPr kumimoji="1" lang="ja-JP" altLang="en-US" sz="900" dirty="0">
                          <a:solidFill>
                            <a:schemeClr val="tx1"/>
                          </a:solidFill>
                          <a:latin typeface="BIZ UDゴシック" panose="020B0400000000000000" pitchFamily="49" charset="-128"/>
                          <a:ea typeface="BIZ UDゴシック" panose="020B0400000000000000" pitchFamily="49" charset="-128"/>
                        </a:rPr>
                        <a:t>・同条件</a:t>
                      </a:r>
                      <a:endParaRPr kumimoji="1" lang="en-US" altLang="ja-JP" sz="900"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252806"/>
                  </a:ext>
                </a:extLst>
              </a:tr>
              <a:tr h="0">
                <a:tc>
                  <a:txBody>
                    <a:bodyPr/>
                    <a:lstStyle/>
                    <a:p>
                      <a:pPr algn="ctr">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５</a:t>
                      </a:r>
                    </a:p>
                  </a:txBody>
                  <a:tcPr marL="89281" marR="89281" marT="44641" marB="44641"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特例基金（財政基盤強化分）の活用</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・全額を取り崩した約</a:t>
                      </a:r>
                      <a:r>
                        <a:rPr kumimoji="1" lang="en-US" altLang="ja-JP" sz="900" b="0" u="none" dirty="0">
                          <a:solidFill>
                            <a:schemeClr val="tx1"/>
                          </a:solidFill>
                          <a:latin typeface="BIZ UDゴシック" panose="020B0400000000000000" pitchFamily="49" charset="-128"/>
                          <a:ea typeface="BIZ UDゴシック" panose="020B0400000000000000" pitchFamily="49" charset="-128"/>
                        </a:rPr>
                        <a:t>18</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億円は、分割して令和５年度から</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　令和７年度までの統一保険料抑制財源に充当（活用済）。</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lnSpc>
                          <a:spcPct val="100000"/>
                        </a:lnSpc>
                      </a:pPr>
                      <a:endParaRPr kumimoji="1" lang="ja-JP" altLang="en-US" sz="10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hangingPunct="0">
                        <a:lnSpc>
                          <a:spcPct val="100000"/>
                        </a:lnSpc>
                      </a:pPr>
                      <a:r>
                        <a:rPr kumimoji="1" lang="en-US" altLang="ja-JP" sz="900" b="1" u="none" dirty="0">
                          <a:solidFill>
                            <a:schemeClr val="tx1"/>
                          </a:solidFill>
                          <a:latin typeface="BIZ UDゴシック" panose="020B0400000000000000" pitchFamily="49" charset="-128"/>
                          <a:ea typeface="BIZ UDゴシック" panose="020B0400000000000000" pitchFamily="49" charset="-128"/>
                        </a:rPr>
                        <a:t>-</a:t>
                      </a:r>
                      <a:endParaRPr kumimoji="1" lang="ja-JP" altLang="en-US" sz="900" b="1"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hangingPunct="0">
                        <a:lnSpc>
                          <a:spcPct val="100000"/>
                        </a:lnSpc>
                      </a:pPr>
                      <a:r>
                        <a:rPr kumimoji="1" lang="en-US" altLang="ja-JP" sz="1000" b="0" u="none" dirty="0">
                          <a:solidFill>
                            <a:schemeClr val="tx1"/>
                          </a:solidFill>
                          <a:latin typeface="BIZ UDゴシック" panose="020B0400000000000000" pitchFamily="49" charset="-128"/>
                          <a:ea typeface="BIZ UDゴシック" panose="020B0400000000000000" pitchFamily="49" charset="-128"/>
                        </a:rPr>
                        <a:t>-</a:t>
                      </a:r>
                      <a:endParaRPr kumimoji="1" lang="ja-JP" altLang="en-US" sz="10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・項目削除。</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1576605807"/>
                  </a:ext>
                </a:extLst>
              </a:tr>
              <a:tr h="149619">
                <a:tc rowSpan="8">
                  <a:txBody>
                    <a:bodyPr/>
                    <a:lstStyle/>
                    <a:p>
                      <a:pPr algn="ctr">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６</a:t>
                      </a:r>
                    </a:p>
                  </a:txBody>
                  <a:tcPr marL="89281" marR="89281" marT="44641" marB="44641" vert="wordArtVertRtl"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①府国保特会の</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剰余金の活用</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l"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・令和６年度実質決算剰余金のうち半分を保険料抑制に活用する</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algn="l"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　ことを基本としつつ、仮算定では、令和７年度におけ活用額と</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algn="l"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　同額の</a:t>
                      </a:r>
                      <a:r>
                        <a:rPr kumimoji="1" lang="en-US" altLang="ja-JP" sz="900" b="0" u="none" dirty="0">
                          <a:solidFill>
                            <a:schemeClr val="tx1"/>
                          </a:solidFill>
                          <a:latin typeface="BIZ UDゴシック" panose="020B0400000000000000" pitchFamily="49" charset="-128"/>
                          <a:ea typeface="BIZ UDゴシック" panose="020B0400000000000000" pitchFamily="49" charset="-128"/>
                        </a:rPr>
                        <a:t>66</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億円で仮置きとし、子ども・子育て支援金制度の開始</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algn="l"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　に伴う影響等を踏まえ、</a:t>
                      </a:r>
                      <a:r>
                        <a:rPr kumimoji="1" lang="ja-JP" altLang="en-US" sz="900" b="1" u="sng" dirty="0">
                          <a:solidFill>
                            <a:srgbClr val="FF0000"/>
                          </a:solidFill>
                          <a:latin typeface="BIZ UDゴシック" panose="020B0400000000000000" pitchFamily="49" charset="-128"/>
                          <a:ea typeface="BIZ UDゴシック" panose="020B0400000000000000" pitchFamily="49" charset="-128"/>
                        </a:rPr>
                        <a:t>最終判断は仮算定後に行う</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l" hangingPunct="0">
                        <a:lnSpc>
                          <a:spcPct val="100000"/>
                        </a:lnSpc>
                      </a:pPr>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rowSpan="8">
                  <a:txBody>
                    <a:bodyPr/>
                    <a:lstStyle/>
                    <a:p>
                      <a:pPr algn="ct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５</a:t>
                      </a:r>
                    </a:p>
                  </a:txBody>
                  <a:tcPr marL="89281" marR="89281" marT="44641" marB="44641"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①府国保特会の</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剰余金の活用</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3">
                        <a:lumMod val="20000"/>
                        <a:lumOff val="80000"/>
                      </a:schemeClr>
                    </a:solidFill>
                  </a:tcPr>
                </a:tc>
                <a:tc>
                  <a:txBody>
                    <a:bodyPr/>
                    <a:lstStyle/>
                    <a:p>
                      <a:pPr algn="l" hangingPunct="0">
                        <a:lnSpc>
                          <a:spcPct val="100000"/>
                        </a:lnSpc>
                      </a:pPr>
                      <a:r>
                        <a:rPr kumimoji="1" lang="ja-JP" altLang="en-US" sz="1200" b="1" u="sng" dirty="0">
                          <a:solidFill>
                            <a:srgbClr val="FF0000"/>
                          </a:solidFill>
                          <a:latin typeface="BIZ UDゴシック" panose="020B0400000000000000" pitchFamily="49" charset="-128"/>
                          <a:ea typeface="BIZ UDゴシック" panose="020B0400000000000000" pitchFamily="49" charset="-128"/>
                        </a:rPr>
                        <a:t>・次ページに記載の案により対応予定</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787537928"/>
                  </a:ext>
                </a:extLst>
              </a:tr>
              <a:tr h="117450">
                <a:tc vMerge="1">
                  <a:txBody>
                    <a:bodyPr/>
                    <a:lstStyle/>
                    <a:p>
                      <a:pPr algn="ctr">
                        <a:lnSpc>
                          <a:spcPts val="11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７（財政調整事業）</a:t>
                      </a: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②前期高齢者交付金</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の精算に備えた</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留保財源の活用</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108000" marR="0" lvl="0" indent="-457200" algn="l" defTabSz="892799" rtl="0" eaLnBrk="1" fontAlgn="auto" latinLnBrk="0" hangingPunct="0">
                        <a:lnSpc>
                          <a:spcPct val="100000"/>
                        </a:lnSpc>
                        <a:spcBef>
                          <a:spcPts val="0"/>
                        </a:spcBef>
                        <a:spcAft>
                          <a:spcPts val="0"/>
                        </a:spcAft>
                        <a:buClrTx/>
                        <a:buSzTx/>
                        <a:buFontTx/>
                        <a:buNone/>
                        <a:tabLst/>
                        <a:defRPr/>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・法改正を踏まえた、算出ルールに基づき運用。</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marL="108000" marR="0" lvl="0" indent="-457200" algn="l" defTabSz="892799" rtl="0" eaLnBrk="1" fontAlgn="auto" latinLnBrk="0" hangingPunct="0">
                        <a:lnSpc>
                          <a:spcPct val="100000"/>
                        </a:lnSpc>
                        <a:spcBef>
                          <a:spcPts val="0"/>
                        </a:spcBef>
                        <a:spcAft>
                          <a:spcPts val="0"/>
                        </a:spcAft>
                        <a:buClrTx/>
                        <a:buSzTx/>
                        <a:buFontTx/>
                        <a:buNone/>
                        <a:tabLst/>
                        <a:defRPr/>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　</a:t>
                      </a:r>
                      <a:r>
                        <a:rPr kumimoji="1" lang="en-US" altLang="ja-JP" sz="800" b="0" u="none" dirty="0">
                          <a:solidFill>
                            <a:schemeClr val="tx1"/>
                          </a:solidFill>
                          <a:latin typeface="BIZ UD明朝 Medium" panose="02020500000000000000" pitchFamily="17" charset="-128"/>
                          <a:ea typeface="BIZ UD明朝 Medium" panose="02020500000000000000" pitchFamily="17" charset="-128"/>
                        </a:rPr>
                        <a:t>※</a:t>
                      </a:r>
                      <a:r>
                        <a:rPr kumimoji="1" lang="ja-JP" altLang="en-US" sz="800" b="0" u="none" dirty="0">
                          <a:solidFill>
                            <a:schemeClr val="tx1"/>
                          </a:solidFill>
                          <a:latin typeface="BIZ UD明朝 Medium" panose="02020500000000000000" pitchFamily="17" charset="-128"/>
                          <a:ea typeface="BIZ UD明朝 Medium" panose="02020500000000000000" pitchFamily="17" charset="-128"/>
                        </a:rPr>
                        <a:t>第</a:t>
                      </a:r>
                      <a:r>
                        <a:rPr kumimoji="1" lang="en-US" altLang="ja-JP" sz="800" b="0" u="none" dirty="0">
                          <a:solidFill>
                            <a:schemeClr val="tx1"/>
                          </a:solidFill>
                          <a:latin typeface="BIZ UD明朝 Medium" panose="02020500000000000000" pitchFamily="17" charset="-128"/>
                          <a:ea typeface="BIZ UD明朝 Medium" panose="02020500000000000000" pitchFamily="17" charset="-128"/>
                        </a:rPr>
                        <a:t>106</a:t>
                      </a:r>
                      <a:r>
                        <a:rPr kumimoji="1" lang="ja-JP" altLang="en-US" sz="800" b="0" u="none" dirty="0">
                          <a:solidFill>
                            <a:schemeClr val="tx1"/>
                          </a:solidFill>
                          <a:latin typeface="BIZ UD明朝 Medium" panose="02020500000000000000" pitchFamily="17" charset="-128"/>
                          <a:ea typeface="BIZ UD明朝 Medium" panose="02020500000000000000" pitchFamily="17" charset="-128"/>
                        </a:rPr>
                        <a:t>回財政</a:t>
                      </a:r>
                      <a:r>
                        <a:rPr kumimoji="1" lang="en-US" altLang="ja-JP" sz="800" b="0" u="none" dirty="0">
                          <a:solidFill>
                            <a:schemeClr val="tx1"/>
                          </a:solidFill>
                          <a:latin typeface="BIZ UD明朝 Medium" panose="02020500000000000000" pitchFamily="17" charset="-128"/>
                          <a:ea typeface="BIZ UD明朝 Medium" panose="02020500000000000000" pitchFamily="17" charset="-128"/>
                        </a:rPr>
                        <a:t>WG</a:t>
                      </a:r>
                      <a:r>
                        <a:rPr kumimoji="1" lang="ja-JP" altLang="en-US" sz="800" b="0" u="none" dirty="0">
                          <a:solidFill>
                            <a:schemeClr val="tx1"/>
                          </a:solidFill>
                          <a:latin typeface="BIZ UD明朝 Medium" panose="02020500000000000000" pitchFamily="17" charset="-128"/>
                          <a:ea typeface="BIZ UD明朝 Medium" panose="02020500000000000000" pitchFamily="17" charset="-128"/>
                        </a:rPr>
                        <a:t>（令和７年度）で決定済。</a:t>
                      </a:r>
                      <a:endParaRPr kumimoji="1" lang="ja-JP" altLang="en-US" sz="900" b="0" u="none" dirty="0">
                        <a:solidFill>
                          <a:schemeClr val="tx1"/>
                        </a:solidFill>
                        <a:latin typeface="BIZ UD明朝 Medium" panose="02020500000000000000" pitchFamily="17" charset="-128"/>
                        <a:ea typeface="BIZ UD明朝 Medium" panose="02020500000000000000" pitchFamily="17"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108000" marR="0" lvl="0" indent="-457200" algn="l" defTabSz="892799" rtl="0" eaLnBrk="1" fontAlgn="auto" latinLnBrk="0" hangingPunct="0">
                        <a:lnSpc>
                          <a:spcPct val="100000"/>
                        </a:lnSpc>
                        <a:spcBef>
                          <a:spcPts val="0"/>
                        </a:spcBef>
                        <a:spcAft>
                          <a:spcPts val="0"/>
                        </a:spcAft>
                        <a:buClrTx/>
                        <a:buSzTx/>
                        <a:buFontTx/>
                        <a:buNone/>
                        <a:tabLst/>
                        <a:defRPr/>
                      </a:pPr>
                      <a:endParaRPr kumimoji="1" lang="ja-JP" altLang="en-US" sz="1000" dirty="0">
                        <a:solidFill>
                          <a:schemeClr val="tx1"/>
                        </a:solidFill>
                        <a:latin typeface="BIZ UD明朝 Medium" panose="02020500000000000000" pitchFamily="17" charset="-128"/>
                        <a:ea typeface="BIZ UD明朝 Medium" panose="02020500000000000000" pitchFamily="17"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vMerge="1">
                  <a:txBody>
                    <a:bodyPr/>
                    <a:lstStyle/>
                    <a:p>
                      <a:pPr marL="108000" marR="0" lvl="0" indent="-457200" algn="l" defTabSz="892799" rtl="0" eaLnBrk="1" fontAlgn="auto" latinLnBrk="0" hangingPunct="0">
                        <a:lnSpc>
                          <a:spcPct val="100000"/>
                        </a:lnSpc>
                        <a:spcBef>
                          <a:spcPts val="0"/>
                        </a:spcBef>
                        <a:spcAft>
                          <a:spcPts val="0"/>
                        </a:spcAft>
                        <a:buClrTx/>
                        <a:buSzTx/>
                        <a:buFontTx/>
                        <a:buNone/>
                        <a:tabLst/>
                        <a:defRPr/>
                      </a:pPr>
                      <a:endParaRPr kumimoji="1" lang="ja-JP" altLang="en-US" sz="1000" dirty="0">
                        <a:solidFill>
                          <a:schemeClr val="tx1"/>
                        </a:solidFill>
                        <a:latin typeface="BIZ UD明朝 Medium" panose="02020500000000000000" pitchFamily="17" charset="-128"/>
                        <a:ea typeface="BIZ UD明朝 Medium" panose="02020500000000000000" pitchFamily="17"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FFFFCC"/>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②前期高齢者交付金</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の精算に備えた</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留保財源の活用</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marR="0" lvl="0" indent="0" algn="l" defTabSz="1007943" rtl="0" eaLnBrk="1" fontAlgn="auto" latinLnBrk="0" hangingPunct="0">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BIZ UDゴシック" panose="020B0400000000000000" pitchFamily="49" charset="-128"/>
                          <a:ea typeface="BIZ UDゴシック" panose="020B0400000000000000" pitchFamily="49" charset="-128"/>
                          <a:cs typeface="+mn-cs"/>
                        </a:rPr>
                        <a:t>・同条件</a:t>
                      </a:r>
                      <a:endParaRPr kumimoji="1" lang="en-US" altLang="ja-JP"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787029425"/>
                  </a:ext>
                </a:extLst>
              </a:tr>
              <a:tr h="117450">
                <a:tc vMerge="1">
                  <a:txBody>
                    <a:bodyPr/>
                    <a:lstStyle/>
                    <a:p>
                      <a:pPr algn="ctr"/>
                      <a:endParaRPr kumimoji="1" lang="en-US" altLang="ja-JP" sz="9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③保険者努力支援</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制度交付金</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（都道府県分）</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・例年どおり、</a:t>
                      </a:r>
                      <a:r>
                        <a:rPr kumimoji="1" lang="ja-JP" altLang="en-US" sz="900" b="0" i="0" u="none" dirty="0">
                          <a:solidFill>
                            <a:schemeClr val="tx1"/>
                          </a:solidFill>
                          <a:latin typeface="BIZ UDゴシック" panose="020B0400000000000000" pitchFamily="49" charset="-128"/>
                          <a:ea typeface="BIZ UDゴシック" panose="020B0400000000000000" pitchFamily="49" charset="-128"/>
                        </a:rPr>
                        <a:t>全額を保険料抑制に活用。</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hangingPunct="0">
                        <a:lnSpc>
                          <a:spcPct val="100000"/>
                        </a:lnSpc>
                      </a:pPr>
                      <a:endParaRPr kumimoji="1" lang="ja-JP" altLang="en-US" sz="1000" b="0" i="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vMerge="1">
                  <a:txBody>
                    <a:bodyPr/>
                    <a:lstStyle/>
                    <a:p>
                      <a:pPr hangingPunct="0">
                        <a:lnSpc>
                          <a:spcPct val="100000"/>
                        </a:lnSpc>
                      </a:pPr>
                      <a:endParaRPr kumimoji="1" lang="ja-JP" altLang="en-US" sz="1000" b="0" i="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③保険者努力支援</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制度交付金</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（都道府県分）</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marR="0" lvl="0" indent="0" algn="l" defTabSz="1007943" rtl="0" eaLnBrk="1" fontAlgn="auto" latinLnBrk="0" hangingPunct="0">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・同条件</a:t>
                      </a:r>
                      <a:endParaRPr kumimoji="1" lang="en-US" altLang="ja-JP"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3351381803"/>
                  </a:ext>
                </a:extLst>
              </a:tr>
              <a:tr h="181789">
                <a:tc vMerge="1">
                  <a:txBody>
                    <a:bodyPr/>
                    <a:lstStyle/>
                    <a:p>
                      <a:pPr algn="ctr"/>
                      <a:endParaRPr kumimoji="1" lang="ja-JP" altLang="en-US" sz="9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④府２号繰入金　</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（府１号振替分）</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108000" indent="-457200" algn="l"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・保健事業の効果的取組について、令和８年度は採択事業なし。</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marL="108000" indent="-457200" algn="l"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　</a:t>
                      </a:r>
                      <a:r>
                        <a:rPr kumimoji="1" lang="en-US" altLang="ja-JP" sz="800" b="0" u="none" dirty="0">
                          <a:solidFill>
                            <a:schemeClr val="tx1"/>
                          </a:solidFill>
                          <a:latin typeface="BIZ UD明朝 Medium" panose="02020500000000000000" pitchFamily="17" charset="-128"/>
                          <a:ea typeface="BIZ UD明朝 Medium" panose="02020500000000000000" pitchFamily="17" charset="-128"/>
                        </a:rPr>
                        <a:t>※</a:t>
                      </a:r>
                      <a:r>
                        <a:rPr kumimoji="1" lang="ja-JP" altLang="en-US" sz="800" b="0" u="none" dirty="0">
                          <a:solidFill>
                            <a:schemeClr val="tx1"/>
                          </a:solidFill>
                          <a:latin typeface="BIZ UD明朝 Medium" panose="02020500000000000000" pitchFamily="17" charset="-128"/>
                          <a:ea typeface="BIZ UD明朝 Medium" panose="02020500000000000000" pitchFamily="17" charset="-128"/>
                        </a:rPr>
                        <a:t>採択事業は第</a:t>
                      </a:r>
                      <a:r>
                        <a:rPr kumimoji="1" lang="en-US" altLang="ja-JP" sz="800" b="0" u="none" dirty="0">
                          <a:solidFill>
                            <a:schemeClr val="tx1"/>
                          </a:solidFill>
                          <a:latin typeface="BIZ UD明朝 Medium" panose="02020500000000000000" pitchFamily="17" charset="-128"/>
                          <a:ea typeface="BIZ UD明朝 Medium" panose="02020500000000000000" pitchFamily="17" charset="-128"/>
                        </a:rPr>
                        <a:t>88</a:t>
                      </a:r>
                      <a:r>
                        <a:rPr kumimoji="1" lang="ja-JP" altLang="en-US" sz="800" b="0" u="none" dirty="0">
                          <a:solidFill>
                            <a:schemeClr val="tx1"/>
                          </a:solidFill>
                          <a:latin typeface="BIZ UD明朝 Medium" panose="02020500000000000000" pitchFamily="17" charset="-128"/>
                          <a:ea typeface="BIZ UD明朝 Medium" panose="02020500000000000000" pitchFamily="17" charset="-128"/>
                        </a:rPr>
                        <a:t>回事業運営検討</a:t>
                      </a:r>
                      <a:r>
                        <a:rPr kumimoji="1" lang="en-US" altLang="ja-JP" sz="800" b="0" u="none" dirty="0">
                          <a:solidFill>
                            <a:schemeClr val="tx1"/>
                          </a:solidFill>
                          <a:latin typeface="BIZ UD明朝 Medium" panose="02020500000000000000" pitchFamily="17" charset="-128"/>
                          <a:ea typeface="BIZ UD明朝 Medium" panose="02020500000000000000" pitchFamily="17" charset="-128"/>
                        </a:rPr>
                        <a:t>WG</a:t>
                      </a:r>
                      <a:r>
                        <a:rPr kumimoji="1" lang="ja-JP" altLang="en-US" sz="800" b="0" u="none" dirty="0">
                          <a:solidFill>
                            <a:schemeClr val="tx1"/>
                          </a:solidFill>
                          <a:latin typeface="BIZ UD明朝 Medium" panose="02020500000000000000" pitchFamily="17" charset="-128"/>
                          <a:ea typeface="BIZ UD明朝 Medium" panose="02020500000000000000" pitchFamily="17" charset="-128"/>
                        </a:rPr>
                        <a:t>（令和７年度）で決定済</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marL="108000" indent="-457200" algn="l"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・市町村に帰責事由のない赤字に係る緊急的な対応として活用</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marL="108000" indent="-457200" algn="l"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　する額を除き、残額は全て保険料抑制に活用。</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108000" indent="-457200" algn="l" hangingPunct="0">
                        <a:lnSpc>
                          <a:spcPct val="100000"/>
                        </a:lnSpc>
                      </a:pPr>
                      <a:endParaRPr kumimoji="1" lang="en-US" altLang="ja-JP" sz="1000" b="1" u="sng" dirty="0">
                        <a:solidFill>
                          <a:srgbClr val="FF0000"/>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vMerge="1">
                  <a:txBody>
                    <a:bodyPr/>
                    <a:lstStyle/>
                    <a:p>
                      <a:pPr marL="108000" indent="-457200" algn="l" hangingPunct="0">
                        <a:lnSpc>
                          <a:spcPct val="100000"/>
                        </a:lnSpc>
                      </a:pPr>
                      <a:endParaRPr kumimoji="1" lang="en-US" altLang="ja-JP" sz="1000" b="1" u="sng" dirty="0">
                        <a:solidFill>
                          <a:srgbClr val="FF0000"/>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FFFFCC"/>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④府２号繰入金　</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（府１号振替分）</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marR="0" lvl="0" indent="0" algn="l" defTabSz="1007943" rtl="0" eaLnBrk="1" fontAlgn="auto" latinLnBrk="0" hangingPunct="0">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BIZ UDゴシック" panose="020B0400000000000000" pitchFamily="49" charset="-128"/>
                          <a:ea typeface="BIZ UDゴシック" panose="020B0400000000000000" pitchFamily="49" charset="-128"/>
                          <a:cs typeface="+mn-cs"/>
                        </a:rPr>
                        <a:t>・同条件</a:t>
                      </a:r>
                      <a:endParaRPr kumimoji="1" lang="en-US" altLang="ja-JP"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2564184135"/>
                  </a:ext>
                </a:extLst>
              </a:tr>
              <a:tr h="117450">
                <a:tc vMerge="1">
                  <a:txBody>
                    <a:bodyPr/>
                    <a:lstStyle/>
                    <a:p>
                      <a:pPr algn="ctr"/>
                      <a:endParaRPr kumimoji="1" lang="ja-JP" altLang="en-US" sz="9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⑤保険者努力支援</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制度交付金</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（事業費連動分）</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・当年度の算定には計上せず、翌年度に剰余金が生じた場合は</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　剰余金の活用検討の中で具体的な活用策を検討。</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hangingPunct="0">
                        <a:lnSpc>
                          <a:spcPct val="100000"/>
                        </a:lnSpc>
                      </a:pP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vMerge="1">
                  <a:txBody>
                    <a:bodyPr/>
                    <a:lstStyle/>
                    <a:p>
                      <a:pPr hangingPunct="0">
                        <a:lnSpc>
                          <a:spcPct val="100000"/>
                        </a:lnSpc>
                      </a:pP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⑤保険者努力支援</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制度交付金</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（事業費連動分）</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marR="0" lvl="0" indent="0" algn="l" defTabSz="1007943" rtl="0" eaLnBrk="1" fontAlgn="auto" latinLnBrk="0" hangingPunct="0">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・同条件</a:t>
                      </a:r>
                      <a:endParaRPr kumimoji="1" lang="en-US" altLang="ja-JP"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268901680"/>
                  </a:ext>
                </a:extLst>
              </a:tr>
              <a:tr h="0">
                <a:tc vMerge="1">
                  <a:txBody>
                    <a:bodyPr/>
                    <a:lstStyle/>
                    <a:p>
                      <a:pPr algn="ctr"/>
                      <a:endParaRPr kumimoji="1" lang="ja-JP" altLang="en-US" sz="9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⑥過年度の保険料</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収納見込み</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marR="0" lvl="0" indent="0" algn="l" defTabSz="892799" rtl="0" eaLnBrk="1" fontAlgn="auto" latinLnBrk="0" hangingPunct="0">
                        <a:lnSpc>
                          <a:spcPct val="100000"/>
                        </a:lnSpc>
                        <a:spcBef>
                          <a:spcPts val="0"/>
                        </a:spcBef>
                        <a:spcAft>
                          <a:spcPts val="0"/>
                        </a:spcAft>
                        <a:buClrTx/>
                        <a:buSzTx/>
                        <a:buFontTx/>
                        <a:buNone/>
                        <a:tabLst/>
                        <a:defRPr/>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・一定割合：令和６年度過年度分収納額</a:t>
                      </a:r>
                      <a:r>
                        <a:rPr kumimoji="1" lang="en-US" altLang="ja-JP" sz="900" b="0" u="none" dirty="0">
                          <a:solidFill>
                            <a:schemeClr val="tx1"/>
                          </a:solidFill>
                          <a:latin typeface="BIZ UDゴシック" panose="020B0400000000000000" pitchFamily="49" charset="-128"/>
                          <a:ea typeface="BIZ UDゴシック" panose="020B0400000000000000" pitchFamily="49" charset="-128"/>
                        </a:rPr>
                        <a:t>×60</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a:t>
                      </a:r>
                    </a:p>
                    <a:p>
                      <a:pPr marL="0" marR="0" lvl="0" indent="0" algn="l" defTabSz="892799" rtl="0" eaLnBrk="1" fontAlgn="auto" latinLnBrk="0" hangingPunct="0">
                        <a:lnSpc>
                          <a:spcPct val="100000"/>
                        </a:lnSpc>
                        <a:spcBef>
                          <a:spcPts val="0"/>
                        </a:spcBef>
                        <a:spcAft>
                          <a:spcPts val="0"/>
                        </a:spcAft>
                        <a:buClrTx/>
                        <a:buSzTx/>
                        <a:buFontTx/>
                        <a:buNone/>
                        <a:tabLst/>
                        <a:defRPr/>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・上限　　：令和６年度過年度分調定額</a:t>
                      </a:r>
                      <a:r>
                        <a:rPr kumimoji="1" lang="en-US" altLang="ja-JP" sz="900" b="0" u="none" dirty="0">
                          <a:solidFill>
                            <a:schemeClr val="tx1"/>
                          </a:solidFill>
                          <a:latin typeface="BIZ UDゴシック" panose="020B0400000000000000" pitchFamily="49" charset="-128"/>
                          <a:ea typeface="BIZ UDゴシック" panose="020B0400000000000000" pitchFamily="49" charset="-128"/>
                        </a:rPr>
                        <a:t>×30</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marR="0" lvl="0" indent="0" algn="l" defTabSz="892799" rtl="0" eaLnBrk="1" fontAlgn="auto" latinLnBrk="0" hangingPunct="0">
                        <a:lnSpc>
                          <a:spcPct val="100000"/>
                        </a:lnSpc>
                        <a:spcBef>
                          <a:spcPts val="0"/>
                        </a:spcBef>
                        <a:spcAft>
                          <a:spcPts val="0"/>
                        </a:spcAft>
                        <a:buClrTx/>
                        <a:buSzTx/>
                        <a:buFontTx/>
                        <a:buNone/>
                        <a:tabLst/>
                        <a:defRPr/>
                      </a:pPr>
                      <a:endParaRPr kumimoji="1" lang="ja-JP" altLang="en-US" sz="10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vMerge="1">
                  <a:txBody>
                    <a:bodyPr/>
                    <a:lstStyle/>
                    <a:p>
                      <a:pPr marL="0" marR="0" lvl="0" indent="0" algn="l" defTabSz="892799" rtl="0" eaLnBrk="1" fontAlgn="auto" latinLnBrk="0" hangingPunct="0">
                        <a:lnSpc>
                          <a:spcPct val="100000"/>
                        </a:lnSpc>
                        <a:spcBef>
                          <a:spcPts val="0"/>
                        </a:spcBef>
                        <a:spcAft>
                          <a:spcPts val="0"/>
                        </a:spcAft>
                        <a:buClrTx/>
                        <a:buSzTx/>
                        <a:buFontTx/>
                        <a:buNone/>
                        <a:tabLst/>
                        <a:defRPr/>
                      </a:pPr>
                      <a:endParaRPr kumimoji="1" lang="ja-JP" altLang="en-US" sz="10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⑥過年度の保険料</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収納見込み</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marR="0" lvl="0" indent="0" algn="l" defTabSz="1007943" rtl="0" eaLnBrk="1" fontAlgn="auto" latinLnBrk="0" hangingPunct="0">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BIZ UDゴシック" panose="020B0400000000000000" pitchFamily="49" charset="-128"/>
                          <a:ea typeface="BIZ UDゴシック" panose="020B0400000000000000" pitchFamily="49" charset="-128"/>
                          <a:cs typeface="+mn-cs"/>
                        </a:rPr>
                        <a:t>・同条件</a:t>
                      </a:r>
                      <a:endParaRPr kumimoji="1" lang="en-US" altLang="ja-JP"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2215634165"/>
                  </a:ext>
                </a:extLst>
              </a:tr>
              <a:tr h="0">
                <a:tc vMerge="1">
                  <a:txBody>
                    <a:bodyPr/>
                    <a:lstStyle/>
                    <a:p>
                      <a:endParaRPr kumimoji="1" lang="ja-JP" altLang="en-US"/>
                    </a:p>
                  </a:txBody>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⑦事業費納付金を</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通じた保険料抑制</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a:t>
                      </a:r>
                      <a:r>
                        <a:rPr kumimoji="1" lang="en-US" altLang="ja-JP" sz="900" b="0" u="none" dirty="0">
                          <a:solidFill>
                            <a:schemeClr val="tx1"/>
                          </a:solidFill>
                          <a:latin typeface="BIZ UDゴシック" panose="020B0400000000000000" pitchFamily="49" charset="-128"/>
                          <a:ea typeface="BIZ UDゴシック" panose="020B0400000000000000" pitchFamily="49" charset="-128"/>
                        </a:rPr>
                        <a:t>680</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円</a:t>
                      </a:r>
                      <a:r>
                        <a:rPr kumimoji="1" lang="en-US" altLang="ja-JP" sz="900" b="0" u="none" dirty="0">
                          <a:solidFill>
                            <a:schemeClr val="tx1"/>
                          </a:solidFill>
                          <a:latin typeface="BIZ UDゴシック" panose="020B0400000000000000" pitchFamily="49" charset="-128"/>
                          <a:ea typeface="BIZ UDゴシック" panose="020B0400000000000000" pitchFamily="49" charset="-128"/>
                        </a:rPr>
                        <a:t>/</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人。</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hangingPunct="0">
                        <a:lnSpc>
                          <a:spcPct val="100000"/>
                        </a:lnSpc>
                      </a:pP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vMerge="1">
                  <a:txBody>
                    <a:bodyPr/>
                    <a:lstStyle/>
                    <a:p>
                      <a:pPr hangingPunct="0">
                        <a:lnSpc>
                          <a:spcPct val="100000"/>
                        </a:lnSpc>
                      </a:pP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⑦事業費納付金を</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通じた保険料抑制</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marR="0" lvl="0" indent="0" algn="l" defTabSz="1007943" rtl="0" eaLnBrk="1" fontAlgn="auto" latinLnBrk="0" hangingPunct="0">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・同条件</a:t>
                      </a:r>
                      <a:endParaRPr kumimoji="1" lang="en-US" altLang="ja-JP"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3671070470"/>
                  </a:ext>
                </a:extLst>
              </a:tr>
              <a:tr h="149619">
                <a:tc vMerge="1">
                  <a:txBody>
                    <a:bodyPr/>
                    <a:lstStyle/>
                    <a:p>
                      <a:pPr algn="ctr"/>
                      <a:endParaRPr kumimoji="1" lang="ja-JP" altLang="en-US" sz="9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⑧保険者努力支援</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制度交付金</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（市町村分）</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・一定割合：</a:t>
                      </a:r>
                      <a:r>
                        <a:rPr kumimoji="1" lang="en-US" altLang="ja-JP" sz="900" b="0" u="none" dirty="0">
                          <a:solidFill>
                            <a:schemeClr val="tx1"/>
                          </a:solidFill>
                          <a:latin typeface="BIZ UDゴシック" panose="020B0400000000000000" pitchFamily="49" charset="-128"/>
                          <a:ea typeface="BIZ UDゴシック" panose="020B0400000000000000" pitchFamily="49" charset="-128"/>
                        </a:rPr>
                        <a:t>0</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algn="l"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・仮算定における子ども・子育て支援金制度の開始に伴う影響や</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algn="l"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　市町村国保特会の決算状況等を踏まえ、</a:t>
                      </a:r>
                      <a:r>
                        <a:rPr kumimoji="1" lang="ja-JP" altLang="en-US" sz="900" b="1" u="sng" dirty="0">
                          <a:solidFill>
                            <a:srgbClr val="FF0000"/>
                          </a:solidFill>
                          <a:latin typeface="BIZ UDゴシック" panose="020B0400000000000000" pitchFamily="49" charset="-128"/>
                          <a:ea typeface="BIZ UDゴシック" panose="020B0400000000000000" pitchFamily="49" charset="-128"/>
                        </a:rPr>
                        <a:t>最終判断は仮算定後に</a:t>
                      </a:r>
                      <a:endParaRPr kumimoji="1" lang="en-US" altLang="ja-JP" sz="900" b="1" u="sng" dirty="0">
                        <a:solidFill>
                          <a:srgbClr val="FF0000"/>
                        </a:solidFill>
                        <a:latin typeface="BIZ UDゴシック" panose="020B0400000000000000" pitchFamily="49" charset="-128"/>
                        <a:ea typeface="BIZ UDゴシック" panose="020B0400000000000000" pitchFamily="49" charset="-128"/>
                      </a:endParaRPr>
                    </a:p>
                    <a:p>
                      <a:pPr algn="l" hangingPunct="0">
                        <a:lnSpc>
                          <a:spcPct val="100000"/>
                        </a:lnSpc>
                      </a:pPr>
                      <a:r>
                        <a:rPr kumimoji="1" lang="ja-JP" altLang="en-US" sz="900" b="1" u="none" dirty="0">
                          <a:solidFill>
                            <a:srgbClr val="FF0000"/>
                          </a:solidFill>
                          <a:latin typeface="BIZ UDゴシック" panose="020B0400000000000000" pitchFamily="49" charset="-128"/>
                          <a:ea typeface="BIZ UDゴシック" panose="020B0400000000000000" pitchFamily="49" charset="-128"/>
                        </a:rPr>
                        <a:t>　</a:t>
                      </a:r>
                      <a:r>
                        <a:rPr kumimoji="1" lang="ja-JP" altLang="en-US" sz="900" b="1" u="sng" dirty="0">
                          <a:solidFill>
                            <a:srgbClr val="FF0000"/>
                          </a:solidFill>
                          <a:latin typeface="BIZ UDゴシック" panose="020B0400000000000000" pitchFamily="49" charset="-128"/>
                          <a:ea typeface="BIZ UDゴシック" panose="020B0400000000000000" pitchFamily="49" charset="-128"/>
                        </a:rPr>
                        <a:t>行う。</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hangingPunct="0">
                        <a:lnSpc>
                          <a:spcPct val="100000"/>
                        </a:lnSpc>
                      </a:pPr>
                      <a:endParaRPr kumimoji="1" lang="ja-JP" altLang="en-US" sz="10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vMerge="1">
                  <a:txBody>
                    <a:bodyPr/>
                    <a:lstStyle/>
                    <a:p>
                      <a:pPr algn="l" hangingPunct="0">
                        <a:lnSpc>
                          <a:spcPct val="100000"/>
                        </a:lnSpc>
                      </a:pPr>
                      <a:endParaRPr kumimoji="1" lang="ja-JP" altLang="en-US" sz="10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⑧保険者努力支援</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制度交付金</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（市町村分）</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007943" rtl="0" eaLnBrk="1" fontAlgn="auto" latinLnBrk="0" hangingPunct="0">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200" b="1" u="sng" dirty="0">
                          <a:solidFill>
                            <a:srgbClr val="FF0000"/>
                          </a:solidFill>
                          <a:latin typeface="BIZ UDゴシック" panose="020B0400000000000000" pitchFamily="49" charset="-128"/>
                          <a:ea typeface="BIZ UDゴシック" panose="020B0400000000000000" pitchFamily="49" charset="-128"/>
                        </a:rPr>
                        <a:t>次ページに記載の案により対応予定</a:t>
                      </a:r>
                      <a:endParaRPr kumimoji="1" lang="ja-JP" altLang="en-US" sz="1200" b="1" i="0" u="sng"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67077867"/>
                  </a:ext>
                </a:extLst>
              </a:tr>
            </a:tbl>
          </a:graphicData>
        </a:graphic>
      </p:graphicFrame>
      <p:sp>
        <p:nvSpPr>
          <p:cNvPr id="8" name="矢印: ストライプ 7">
            <a:extLst>
              <a:ext uri="{FF2B5EF4-FFF2-40B4-BE49-F238E27FC236}">
                <a16:creationId xmlns:a16="http://schemas.microsoft.com/office/drawing/2014/main" id="{AF755B2A-F390-4640-A847-B39E7F7FF7F8}"/>
              </a:ext>
            </a:extLst>
          </p:cNvPr>
          <p:cNvSpPr/>
          <p:nvPr/>
        </p:nvSpPr>
        <p:spPr>
          <a:xfrm>
            <a:off x="4856702" y="1286363"/>
            <a:ext cx="978408" cy="276999"/>
          </a:xfrm>
          <a:prstGeom prst="stripedRightArrow">
            <a:avLst/>
          </a:prstGeom>
          <a:solidFill>
            <a:schemeClr val="accent4">
              <a:lumMod val="50000"/>
            </a:schemeClr>
          </a:solidFill>
          <a:ln>
            <a:noFill/>
          </a:ln>
          <a:effectLst>
            <a:outerShdw blurRad="50800" dist="38100" dir="2700000" algn="tl" rotWithShape="0">
              <a:prstClr val="black">
                <a:alpha val="40000"/>
              </a:prstClr>
            </a:outerShdw>
          </a:effectLst>
        </p:spPr>
        <p:style>
          <a:lnRef idx="3">
            <a:schemeClr val="lt1"/>
          </a:lnRef>
          <a:fillRef idx="1">
            <a:schemeClr val="accent6"/>
          </a:fillRef>
          <a:effectRef idx="1">
            <a:schemeClr val="accent6"/>
          </a:effectRef>
          <a:fontRef idx="minor">
            <a:schemeClr val="lt1"/>
          </a:fontRef>
        </p:style>
        <p:txBody>
          <a:bodyPr rtlCol="0" anchor="ctr"/>
          <a:lstStyle/>
          <a:p>
            <a:pPr algn="ctr"/>
            <a:endParaRPr kumimoji="1" lang="ja-JP" altLang="en-US"/>
          </a:p>
        </p:txBody>
      </p:sp>
      <p:sp>
        <p:nvSpPr>
          <p:cNvPr id="9" name="四角形: 角を丸くする 8">
            <a:extLst>
              <a:ext uri="{FF2B5EF4-FFF2-40B4-BE49-F238E27FC236}">
                <a16:creationId xmlns:a16="http://schemas.microsoft.com/office/drawing/2014/main" id="{716ADF59-5BF8-450E-8988-5609FE5165C4}"/>
              </a:ext>
            </a:extLst>
          </p:cNvPr>
          <p:cNvSpPr/>
          <p:nvPr/>
        </p:nvSpPr>
        <p:spPr>
          <a:xfrm>
            <a:off x="71906" y="900099"/>
            <a:ext cx="10548000" cy="331270"/>
          </a:xfrm>
          <a:prstGeom prst="roundRect">
            <a:avLst>
              <a:gd name="adj" fmla="val 7466"/>
            </a:avLst>
          </a:prstGeom>
          <a:solidFill>
            <a:schemeClr val="bg1"/>
          </a:solidFill>
          <a:ln w="28575">
            <a:solidFill>
              <a:schemeClr val="accent4">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　本算定では以下の条件を用いることとする。ただし、一部条件については、第</a:t>
            </a:r>
            <a:r>
              <a:rPr kumimoji="1" lang="en-US" altLang="ja-JP" sz="1100" dirty="0">
                <a:solidFill>
                  <a:schemeClr val="tx1"/>
                </a:solidFill>
                <a:latin typeface="BIZ UDゴシック" panose="020B0400000000000000" pitchFamily="49" charset="-128"/>
                <a:ea typeface="BIZ UDゴシック" panose="020B0400000000000000" pitchFamily="49" charset="-128"/>
              </a:rPr>
              <a:t>109</a:t>
            </a:r>
            <a:r>
              <a:rPr kumimoji="1" lang="ja-JP" altLang="en-US" sz="1100" dirty="0">
                <a:solidFill>
                  <a:schemeClr val="tx1"/>
                </a:solidFill>
                <a:latin typeface="BIZ UDゴシック" panose="020B0400000000000000" pitchFamily="49" charset="-128"/>
                <a:ea typeface="BIZ UDゴシック" panose="020B0400000000000000" pitchFamily="49" charset="-128"/>
              </a:rPr>
              <a:t>回財政運営検討ＷＧ（令和７年</a:t>
            </a:r>
            <a:r>
              <a:rPr kumimoji="1" lang="en-US" altLang="ja-JP" sz="1100" dirty="0">
                <a:solidFill>
                  <a:schemeClr val="tx1"/>
                </a:solidFill>
                <a:latin typeface="BIZ UDゴシック" panose="020B0400000000000000" pitchFamily="49" charset="-128"/>
                <a:ea typeface="BIZ UDゴシック" panose="020B0400000000000000" pitchFamily="49" charset="-128"/>
              </a:rPr>
              <a:t>11</a:t>
            </a:r>
            <a:r>
              <a:rPr kumimoji="1" lang="ja-JP" altLang="en-US" sz="1100" dirty="0">
                <a:solidFill>
                  <a:schemeClr val="tx1"/>
                </a:solidFill>
                <a:latin typeface="BIZ UDゴシック" panose="020B0400000000000000" pitchFamily="49" charset="-128"/>
                <a:ea typeface="BIZ UDゴシック" panose="020B0400000000000000" pitchFamily="49" charset="-128"/>
              </a:rPr>
              <a:t>月開催）で委員から出た意見を踏まえ、検討</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solidFill>
                <a:latin typeface="BIZ UDゴシック" panose="020B0400000000000000" pitchFamily="49" charset="-128"/>
                <a:ea typeface="BIZ UDゴシック" panose="020B0400000000000000" pitchFamily="49" charset="-128"/>
              </a:rPr>
              <a:t>　　を行う。　　</a:t>
            </a:r>
          </a:p>
        </p:txBody>
      </p:sp>
    </p:spTree>
    <p:extLst>
      <p:ext uri="{BB962C8B-B14F-4D97-AF65-F5344CB8AC3E}">
        <p14:creationId xmlns:p14="http://schemas.microsoft.com/office/powerpoint/2010/main" val="1145658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1252DA35-12DC-458C-AD28-11AADEFAB2AD}"/>
              </a:ext>
            </a:extLst>
          </p:cNvPr>
          <p:cNvSpPr/>
          <p:nvPr/>
        </p:nvSpPr>
        <p:spPr>
          <a:xfrm>
            <a:off x="0" y="0"/>
            <a:ext cx="10691813" cy="573932"/>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a:latin typeface="BIZ UDゴシック" panose="020B0400000000000000" pitchFamily="49" charset="-128"/>
                <a:ea typeface="BIZ UDゴシック" panose="020B0400000000000000" pitchFamily="49" charset="-128"/>
              </a:rPr>
              <a:t>令和８年度事業費納付金算定（本算定）における諸条件の検討</a:t>
            </a:r>
            <a:endParaRPr kumimoji="1" lang="ja-JP" altLang="en-US" sz="2000" dirty="0">
              <a:latin typeface="BIZ UDゴシック" panose="020B0400000000000000" pitchFamily="49" charset="-128"/>
              <a:ea typeface="BIZ UDゴシック" panose="020B0400000000000000" pitchFamily="49" charset="-128"/>
            </a:endParaRPr>
          </a:p>
        </p:txBody>
      </p:sp>
      <p:sp>
        <p:nvSpPr>
          <p:cNvPr id="5" name="正方形/長方形 4">
            <a:extLst>
              <a:ext uri="{FF2B5EF4-FFF2-40B4-BE49-F238E27FC236}">
                <a16:creationId xmlns:a16="http://schemas.microsoft.com/office/drawing/2014/main" id="{B5CE6034-6594-4192-9B49-D1CD90A604E5}"/>
              </a:ext>
            </a:extLst>
          </p:cNvPr>
          <p:cNvSpPr/>
          <p:nvPr/>
        </p:nvSpPr>
        <p:spPr>
          <a:xfrm>
            <a:off x="9387749" y="111868"/>
            <a:ext cx="1196502" cy="350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資料５</a:t>
            </a:r>
          </a:p>
        </p:txBody>
      </p:sp>
      <p:sp>
        <p:nvSpPr>
          <p:cNvPr id="10" name="四角形: 角を丸くする 9">
            <a:extLst>
              <a:ext uri="{FF2B5EF4-FFF2-40B4-BE49-F238E27FC236}">
                <a16:creationId xmlns:a16="http://schemas.microsoft.com/office/drawing/2014/main" id="{8BEC20F3-A1EA-4373-877F-A94CB9BB12B8}"/>
              </a:ext>
            </a:extLst>
          </p:cNvPr>
          <p:cNvSpPr/>
          <p:nvPr/>
        </p:nvSpPr>
        <p:spPr>
          <a:xfrm>
            <a:off x="110395" y="612538"/>
            <a:ext cx="10473856" cy="1260439"/>
          </a:xfrm>
          <a:prstGeom prst="roundRect">
            <a:avLst>
              <a:gd name="adj" fmla="val 1221"/>
            </a:avLst>
          </a:prstGeom>
          <a:noFill/>
          <a:ln w="28575">
            <a:noFill/>
            <a:prstDash val="solid"/>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spcBef>
                <a:spcPts val="600"/>
              </a:spcBef>
              <a:spcAft>
                <a:spcPts val="600"/>
              </a:spcAft>
            </a:pPr>
            <a:r>
              <a:rPr kumimoji="1" lang="en-US" altLang="ja-JP" sz="1200" b="1" dirty="0">
                <a:solidFill>
                  <a:schemeClr val="tx1"/>
                </a:solidFill>
                <a:latin typeface="BIZ UDゴシック" panose="020B0400000000000000" pitchFamily="49" charset="-128"/>
                <a:ea typeface="BIZ UDゴシック" panose="020B0400000000000000" pitchFamily="49" charset="-128"/>
              </a:rPr>
              <a:t>【</a:t>
            </a:r>
            <a:r>
              <a:rPr kumimoji="1" lang="ja-JP" altLang="en-US" sz="1200" b="1" dirty="0">
                <a:solidFill>
                  <a:schemeClr val="tx1"/>
                </a:solidFill>
                <a:latin typeface="BIZ UDゴシック" panose="020B0400000000000000" pitchFamily="49" charset="-128"/>
                <a:ea typeface="BIZ UDゴシック" panose="020B0400000000000000" pitchFamily="49" charset="-128"/>
              </a:rPr>
              <a:t>対応（案）</a:t>
            </a:r>
            <a:r>
              <a:rPr kumimoji="1" lang="en-US" altLang="ja-JP" sz="1200" b="1" dirty="0">
                <a:solidFill>
                  <a:schemeClr val="tx1"/>
                </a:solidFill>
                <a:latin typeface="BIZ UDゴシック" panose="020B0400000000000000" pitchFamily="49" charset="-128"/>
                <a:ea typeface="BIZ UDゴシック" panose="020B0400000000000000" pitchFamily="49" charset="-128"/>
              </a:rPr>
              <a:t>】</a:t>
            </a:r>
          </a:p>
          <a:p>
            <a:pPr>
              <a:tabLst>
                <a:tab pos="273050" algn="l"/>
              </a:tabLst>
            </a:pP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en-US" altLang="ja-JP"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b="1" u="sng" dirty="0">
                <a:solidFill>
                  <a:srgbClr val="FF0000"/>
                </a:solidFill>
                <a:latin typeface="BIZ UDゴシック" panose="020B0400000000000000" pitchFamily="49" charset="-128"/>
                <a:ea typeface="BIZ UDゴシック" panose="020B0400000000000000" pitchFamily="49" charset="-128"/>
              </a:rPr>
              <a:t>令和９年度以降</a:t>
            </a:r>
            <a:r>
              <a:rPr kumimoji="1" lang="ja-JP" altLang="en-US" sz="1100" dirty="0">
                <a:solidFill>
                  <a:schemeClr val="tx1"/>
                </a:solidFill>
                <a:latin typeface="BIZ UDゴシック" panose="020B0400000000000000" pitchFamily="49" charset="-128"/>
                <a:ea typeface="BIZ UDゴシック" panose="020B0400000000000000" pitchFamily="49" charset="-128"/>
              </a:rPr>
              <a:t>に保険料の</a:t>
            </a:r>
            <a:r>
              <a:rPr kumimoji="1" lang="ja-JP" altLang="en-US" sz="1100" b="1" u="sng" dirty="0">
                <a:solidFill>
                  <a:srgbClr val="FF0000"/>
                </a:solidFill>
                <a:latin typeface="BIZ UDゴシック" panose="020B0400000000000000" pitchFamily="49" charset="-128"/>
                <a:ea typeface="BIZ UDゴシック" panose="020B0400000000000000" pitchFamily="49" charset="-128"/>
              </a:rPr>
              <a:t>増要因が確実にある</a:t>
            </a:r>
            <a:r>
              <a:rPr kumimoji="1" lang="ja-JP" altLang="en-US" sz="1100" dirty="0">
                <a:solidFill>
                  <a:schemeClr val="tx1"/>
                </a:solidFill>
                <a:latin typeface="BIZ UDゴシック" panose="020B0400000000000000" pitchFamily="49" charset="-128"/>
                <a:ea typeface="BIZ UDゴシック" panose="020B0400000000000000" pitchFamily="49" charset="-128"/>
              </a:rPr>
              <a:t>とともに、</a:t>
            </a:r>
            <a:r>
              <a:rPr kumimoji="1" lang="ja-JP" altLang="en-US" sz="1100" b="1" u="sng" dirty="0">
                <a:solidFill>
                  <a:srgbClr val="FF0000"/>
                </a:solidFill>
                <a:latin typeface="BIZ UDゴシック" panose="020B0400000000000000" pitchFamily="49" charset="-128"/>
                <a:ea typeface="BIZ UDゴシック" panose="020B0400000000000000" pitchFamily="49" charset="-128"/>
              </a:rPr>
              <a:t>診療報酬改定がプラス改定になる可能性</a:t>
            </a:r>
            <a:r>
              <a:rPr kumimoji="1" lang="ja-JP" altLang="en-US" sz="1100" dirty="0">
                <a:solidFill>
                  <a:schemeClr val="tx1"/>
                </a:solidFill>
                <a:latin typeface="BIZ UDゴシック" panose="020B0400000000000000" pitchFamily="49" charset="-128"/>
                <a:ea typeface="BIZ UDゴシック" panose="020B0400000000000000" pitchFamily="49" charset="-128"/>
              </a:rPr>
              <a:t>や高額医療負担金にかかる改正が予定される等の</a:t>
            </a:r>
            <a:r>
              <a:rPr kumimoji="1" lang="ja-JP" altLang="en-US" sz="1100" b="1" u="sng" dirty="0">
                <a:solidFill>
                  <a:srgbClr val="FF0000"/>
                </a:solidFill>
                <a:latin typeface="BIZ UDゴシック" panose="020B0400000000000000" pitchFamily="49" charset="-128"/>
                <a:ea typeface="BIZ UDゴシック" panose="020B0400000000000000" pitchFamily="49" charset="-128"/>
              </a:rPr>
              <a:t>状況の変化</a:t>
            </a:r>
            <a:r>
              <a:rPr kumimoji="1" lang="en-US" altLang="ja-JP" sz="1100" dirty="0">
                <a:solidFill>
                  <a:srgbClr val="FF0000"/>
                </a:solidFill>
                <a:latin typeface="BIZ UDゴシック" panose="020B0400000000000000" pitchFamily="49" charset="-128"/>
                <a:ea typeface="BIZ UDゴシック" panose="020B0400000000000000" pitchFamily="49" charset="-128"/>
              </a:rPr>
              <a:t>	</a:t>
            </a:r>
            <a:r>
              <a:rPr kumimoji="1" lang="ja-JP" altLang="en-US" sz="1100" dirty="0">
                <a:solidFill>
                  <a:schemeClr val="tx1"/>
                </a:solidFill>
                <a:latin typeface="BIZ UDゴシック" panose="020B0400000000000000" pitchFamily="49" charset="-128"/>
                <a:ea typeface="BIZ UDゴシック" panose="020B0400000000000000" pitchFamily="49" charset="-128"/>
              </a:rPr>
              <a:t>も踏まえ、将来への平準化の観点から、令和６年度の実質決算剰余金のうち２分の１の</a:t>
            </a:r>
            <a:r>
              <a:rPr kumimoji="1" lang="en-US" altLang="ja-JP" sz="1100" dirty="0">
                <a:solidFill>
                  <a:schemeClr val="tx1"/>
                </a:solidFill>
                <a:latin typeface="BIZ UDゴシック" panose="020B0400000000000000" pitchFamily="49" charset="-128"/>
                <a:ea typeface="BIZ UDゴシック" panose="020B0400000000000000" pitchFamily="49" charset="-128"/>
              </a:rPr>
              <a:t>111</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億円を保険料抑制に活用するという</a:t>
            </a:r>
            <a:r>
              <a:rPr kumimoji="1" lang="ja-JP" altLang="en-US" sz="1100" dirty="0">
                <a:solidFill>
                  <a:schemeClr val="tx1"/>
                </a:solidFill>
                <a:highlight>
                  <a:srgbClr val="FFFF00"/>
                </a:highlight>
                <a:latin typeface="BIZ UDゴシック" panose="020B0400000000000000" pitchFamily="49" charset="-128"/>
                <a:ea typeface="BIZ UDゴシック" panose="020B0400000000000000" pitchFamily="49" charset="-128"/>
              </a:rPr>
              <a:t>基本方針は継続しつつ</a:t>
            </a: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highlight>
                  <a:srgbClr val="FFFF00"/>
                </a:highlight>
                <a:latin typeface="BIZ UDゴシック" panose="020B0400000000000000" pitchFamily="49" charset="-128"/>
                <a:ea typeface="BIZ UDゴシック" panose="020B0400000000000000" pitchFamily="49" charset="-128"/>
              </a:rPr>
              <a:t>その活用</a:t>
            </a:r>
            <a:endParaRPr kumimoji="1" lang="en-US" altLang="ja-JP" sz="1100"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tabLst>
                <a:tab pos="273050" algn="l"/>
              </a:tabLst>
            </a:pPr>
            <a:r>
              <a:rPr kumimoji="1" lang="ja-JP" altLang="en-US"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dirty="0">
                <a:solidFill>
                  <a:schemeClr val="tx1"/>
                </a:solidFill>
                <a:highlight>
                  <a:srgbClr val="FFFF00"/>
                </a:highlight>
                <a:latin typeface="BIZ UDゴシック" panose="020B0400000000000000" pitchFamily="49" charset="-128"/>
                <a:ea typeface="BIZ UDゴシック" panose="020B0400000000000000" pitchFamily="49" charset="-128"/>
              </a:rPr>
              <a:t>は令和８年度に限定して捉えるのではなく、令和９年度以降も含めた抑制に充てることにより、平準化も加味したもの</a:t>
            </a:r>
            <a:r>
              <a:rPr kumimoji="1" lang="ja-JP" altLang="en-US" sz="1100" dirty="0">
                <a:solidFill>
                  <a:schemeClr val="tx1"/>
                </a:solidFill>
                <a:latin typeface="BIZ UDゴシック" panose="020B0400000000000000" pitchFamily="49" charset="-128"/>
                <a:ea typeface="BIZ UDゴシック" panose="020B0400000000000000" pitchFamily="49" charset="-128"/>
              </a:rPr>
              <a:t>とする。</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tabLst>
                <a:tab pos="266700" algn="l"/>
              </a:tabLst>
            </a:pP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en-US" altLang="ja-JP" sz="1100" dirty="0">
                <a:solidFill>
                  <a:schemeClr val="tx1"/>
                </a:solidFill>
                <a:latin typeface="BIZ UDゴシック" panose="020B0400000000000000" pitchFamily="49" charset="-128"/>
                <a:ea typeface="BIZ UDゴシック" panose="020B0400000000000000" pitchFamily="49" charset="-128"/>
              </a:rPr>
              <a:t>	111</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億円の具体的な活用方針・考え方については、以下のとおり。</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graphicFrame>
        <p:nvGraphicFramePr>
          <p:cNvPr id="11" name="表 61">
            <a:extLst>
              <a:ext uri="{FF2B5EF4-FFF2-40B4-BE49-F238E27FC236}">
                <a16:creationId xmlns:a16="http://schemas.microsoft.com/office/drawing/2014/main" id="{285CC338-49D9-4893-8403-C33622845B78}"/>
              </a:ext>
            </a:extLst>
          </p:cNvPr>
          <p:cNvGraphicFramePr>
            <a:graphicFrameLocks noGrp="1"/>
          </p:cNvGraphicFramePr>
          <p:nvPr>
            <p:extLst>
              <p:ext uri="{D42A27DB-BD31-4B8C-83A1-F6EECF244321}">
                <p14:modId xmlns:p14="http://schemas.microsoft.com/office/powerpoint/2010/main" val="4204510716"/>
              </p:ext>
            </p:extLst>
          </p:nvPr>
        </p:nvGraphicFramePr>
        <p:xfrm>
          <a:off x="115488" y="1603661"/>
          <a:ext cx="6674417" cy="5343477"/>
        </p:xfrm>
        <a:graphic>
          <a:graphicData uri="http://schemas.openxmlformats.org/drawingml/2006/table">
            <a:tbl>
              <a:tblPr firstRow="1" bandRow="1">
                <a:tableStyleId>{8799B23B-EC83-4686-B30A-512413B5E67A}</a:tableStyleId>
              </a:tblPr>
              <a:tblGrid>
                <a:gridCol w="212000">
                  <a:extLst>
                    <a:ext uri="{9D8B030D-6E8A-4147-A177-3AD203B41FA5}">
                      <a16:colId xmlns:a16="http://schemas.microsoft.com/office/drawing/2014/main" val="358159325"/>
                    </a:ext>
                  </a:extLst>
                </a:gridCol>
                <a:gridCol w="4312606">
                  <a:extLst>
                    <a:ext uri="{9D8B030D-6E8A-4147-A177-3AD203B41FA5}">
                      <a16:colId xmlns:a16="http://schemas.microsoft.com/office/drawing/2014/main" val="2304625404"/>
                    </a:ext>
                  </a:extLst>
                </a:gridCol>
                <a:gridCol w="2149811">
                  <a:extLst>
                    <a:ext uri="{9D8B030D-6E8A-4147-A177-3AD203B41FA5}">
                      <a16:colId xmlns:a16="http://schemas.microsoft.com/office/drawing/2014/main" val="1950675759"/>
                    </a:ext>
                  </a:extLst>
                </a:gridCol>
              </a:tblGrid>
              <a:tr h="248281">
                <a:tc gridSpan="2">
                  <a:txBody>
                    <a:bodyPr/>
                    <a:lstStyle/>
                    <a:p>
                      <a:pPr algn="ctr">
                        <a:lnSpc>
                          <a:spcPct val="100000"/>
                        </a:lnSpc>
                      </a:pPr>
                      <a:r>
                        <a:rPr kumimoji="1" lang="ja-JP" altLang="en-US" sz="1000" dirty="0">
                          <a:latin typeface="BIZ UDゴシック" panose="020B0400000000000000" pitchFamily="49" charset="-128"/>
                          <a:ea typeface="BIZ UDゴシック" panose="020B0400000000000000" pitchFamily="49" charset="-128"/>
                        </a:rPr>
                        <a:t>活用方針</a:t>
                      </a:r>
                    </a:p>
                  </a:txBody>
                  <a:tcPr marT="36000" marB="36000" anchor="ctr"/>
                </a:tc>
                <a:tc hMerge="1">
                  <a:txBody>
                    <a:bodyPr/>
                    <a:lstStyle/>
                    <a:p>
                      <a:endParaRPr kumimoji="1" lang="ja-JP" altLang="en-US" sz="1000" dirty="0">
                        <a:latin typeface="BIZ UDゴシック" panose="020B0400000000000000" pitchFamily="49" charset="-128"/>
                        <a:ea typeface="BIZ UDゴシック" panose="020B0400000000000000" pitchFamily="49" charset="-128"/>
                      </a:endParaRPr>
                    </a:p>
                  </a:txBody>
                  <a:tcPr/>
                </a:tc>
                <a:tc>
                  <a:txBody>
                    <a:bodyPr/>
                    <a:lstStyle/>
                    <a:p>
                      <a:pPr algn="ctr">
                        <a:lnSpc>
                          <a:spcPct val="100000"/>
                        </a:lnSpc>
                      </a:pPr>
                      <a:r>
                        <a:rPr kumimoji="1" lang="ja-JP" altLang="en-US" sz="1000" dirty="0">
                          <a:latin typeface="BIZ UDゴシック" panose="020B0400000000000000" pitchFamily="49" charset="-128"/>
                          <a:ea typeface="BIZ UDゴシック" panose="020B0400000000000000" pitchFamily="49" charset="-128"/>
                        </a:rPr>
                        <a:t>考え方</a:t>
                      </a:r>
                    </a:p>
                  </a:txBody>
                  <a:tcPr marT="36000" marB="36000" anchor="ctr"/>
                </a:tc>
                <a:extLst>
                  <a:ext uri="{0D108BD9-81ED-4DB2-BD59-A6C34878D82A}">
                    <a16:rowId xmlns:a16="http://schemas.microsoft.com/office/drawing/2014/main" val="2078825939"/>
                  </a:ext>
                </a:extLst>
              </a:tr>
              <a:tr h="416899">
                <a:tc>
                  <a:txBody>
                    <a:bodyPr/>
                    <a:lstStyle/>
                    <a:p>
                      <a:pPr algn="ctr">
                        <a:lnSpc>
                          <a:spcPct val="100000"/>
                        </a:lnSpc>
                      </a:pPr>
                      <a:r>
                        <a:rPr kumimoji="1" lang="ja-JP" altLang="en-US" sz="1000" dirty="0">
                          <a:latin typeface="BIZ UDゴシック" panose="020B0400000000000000" pitchFamily="49" charset="-128"/>
                          <a:ea typeface="BIZ UDゴシック" panose="020B0400000000000000" pitchFamily="49" charset="-128"/>
                        </a:rPr>
                        <a:t>①</a:t>
                      </a:r>
                    </a:p>
                  </a:txBody>
                  <a:tcPr marT="36000" marB="36000" anchor="ctr"/>
                </a:tc>
                <a:tc>
                  <a:txBody>
                    <a:bodyPr/>
                    <a:lstStyle/>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・令和７年度算定で活用した</a:t>
                      </a:r>
                      <a:r>
                        <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rPr>
                        <a:t>66</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億円（</a:t>
                      </a: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一人当たり額約</a:t>
                      </a:r>
                      <a:r>
                        <a:rPr kumimoji="1" lang="en-US" altLang="ja-JP"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4,400</a:t>
                      </a: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円）</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の</a:t>
                      </a:r>
                      <a:endPar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保険料抑制規模を維持</a:t>
                      </a:r>
                      <a:r>
                        <a:rPr kumimoji="1" lang="ja-JP" altLang="en-US" sz="1000" dirty="0">
                          <a:solidFill>
                            <a:schemeClr val="tx1"/>
                          </a:solidFill>
                          <a:latin typeface="BIZ UDゴシック" panose="020B0400000000000000" pitchFamily="49" charset="-128"/>
                          <a:ea typeface="BIZ UDゴシック" panose="020B0400000000000000" pitchFamily="49" charset="-128"/>
                        </a:rPr>
                        <a:t>。　</a:t>
                      </a:r>
                      <a:endParaRPr kumimoji="1" lang="ja-JP" altLang="en-US" sz="1000" dirty="0">
                        <a:latin typeface="BIZ UDゴシック" panose="020B0400000000000000" pitchFamily="49" charset="-128"/>
                        <a:ea typeface="BIZ UDゴシック" panose="020B0400000000000000" pitchFamily="49" charset="-128"/>
                      </a:endParaRPr>
                    </a:p>
                  </a:txBody>
                  <a:tcPr marL="36000" marR="36000" marT="36000" marB="36000"/>
                </a:tc>
                <a:tc>
                  <a:txBody>
                    <a:bodyPr/>
                    <a:lstStyle/>
                    <a:p>
                      <a:pPr>
                        <a:lnSpc>
                          <a:spcPct val="100000"/>
                        </a:lnSpc>
                      </a:pPr>
                      <a:r>
                        <a:rPr kumimoji="1" lang="ja-JP" altLang="en-US" sz="1000" dirty="0">
                          <a:latin typeface="BIZ UDゴシック" panose="020B0400000000000000" pitchFamily="49" charset="-128"/>
                          <a:ea typeface="BIZ UDゴシック" panose="020B0400000000000000" pitchFamily="49" charset="-128"/>
                        </a:rPr>
                        <a:t>・昨年度と</a:t>
                      </a:r>
                      <a:r>
                        <a:rPr kumimoji="1" lang="ja-JP" altLang="en-US" sz="1000" dirty="0">
                          <a:highlight>
                            <a:srgbClr val="FFFF00"/>
                          </a:highlight>
                          <a:latin typeface="BIZ UDゴシック" panose="020B0400000000000000" pitchFamily="49" charset="-128"/>
                          <a:ea typeface="BIZ UDゴシック" panose="020B0400000000000000" pitchFamily="49" charset="-128"/>
                        </a:rPr>
                        <a:t>同額を維持し</a:t>
                      </a:r>
                      <a:r>
                        <a:rPr kumimoji="1" lang="ja-JP" altLang="en-US" sz="1000" dirty="0">
                          <a:latin typeface="BIZ UDゴシック" panose="020B0400000000000000" pitchFamily="49" charset="-128"/>
                          <a:ea typeface="BIZ UDゴシック" panose="020B0400000000000000" pitchFamily="49" charset="-128"/>
                        </a:rPr>
                        <a:t>、</a:t>
                      </a:r>
                      <a:r>
                        <a:rPr kumimoji="1" lang="ja-JP" altLang="en-US" sz="1000" dirty="0">
                          <a:highlight>
                            <a:srgbClr val="FFFF00"/>
                          </a:highlight>
                          <a:latin typeface="BIZ UDゴシック" panose="020B0400000000000000" pitchFamily="49" charset="-128"/>
                          <a:ea typeface="BIZ UDゴシック" panose="020B0400000000000000" pitchFamily="49" charset="-128"/>
                        </a:rPr>
                        <a:t>被保険者</a:t>
                      </a:r>
                      <a:endParaRPr kumimoji="1" lang="en-US" altLang="ja-JP" sz="1000" dirty="0">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latin typeface="BIZ UDゴシック" panose="020B0400000000000000" pitchFamily="49" charset="-128"/>
                          <a:ea typeface="BIZ UDゴシック" panose="020B0400000000000000" pitchFamily="49" charset="-128"/>
                        </a:rPr>
                        <a:t>　</a:t>
                      </a:r>
                      <a:r>
                        <a:rPr kumimoji="1" lang="ja-JP" altLang="en-US" sz="1000" dirty="0">
                          <a:highlight>
                            <a:srgbClr val="FFFF00"/>
                          </a:highlight>
                          <a:latin typeface="BIZ UDゴシック" panose="020B0400000000000000" pitchFamily="49" charset="-128"/>
                          <a:ea typeface="BIZ UDゴシック" panose="020B0400000000000000" pitchFamily="49" charset="-128"/>
                        </a:rPr>
                        <a:t>へ還元する</a:t>
                      </a:r>
                      <a:r>
                        <a:rPr kumimoji="1" lang="ja-JP" altLang="en-US" sz="1000" dirty="0">
                          <a:latin typeface="BIZ UDゴシック" panose="020B0400000000000000" pitchFamily="49" charset="-128"/>
                          <a:ea typeface="BIZ UDゴシック" panose="020B0400000000000000" pitchFamily="49" charset="-128"/>
                        </a:rPr>
                        <a:t>。</a:t>
                      </a:r>
                    </a:p>
                  </a:txBody>
                  <a:tcPr marL="36000" marR="36000" marT="36000" marB="36000"/>
                </a:tc>
                <a:extLst>
                  <a:ext uri="{0D108BD9-81ED-4DB2-BD59-A6C34878D82A}">
                    <a16:rowId xmlns:a16="http://schemas.microsoft.com/office/drawing/2014/main" val="360557211"/>
                  </a:ext>
                </a:extLst>
              </a:tr>
              <a:tr h="2069359">
                <a:tc>
                  <a:txBody>
                    <a:bodyPr/>
                    <a:lstStyle/>
                    <a:p>
                      <a:pPr algn="ctr">
                        <a:lnSpc>
                          <a:spcPct val="100000"/>
                        </a:lnSpc>
                      </a:pPr>
                      <a:r>
                        <a:rPr kumimoji="1" lang="ja-JP" altLang="en-US" sz="1000" dirty="0">
                          <a:latin typeface="BIZ UDゴシック" panose="020B0400000000000000" pitchFamily="49" charset="-128"/>
                          <a:ea typeface="BIZ UDゴシック" panose="020B0400000000000000" pitchFamily="49" charset="-128"/>
                        </a:rPr>
                        <a:t>②</a:t>
                      </a:r>
                    </a:p>
                  </a:txBody>
                  <a:tcPr marT="36000" marB="36000" anchor="ctr"/>
                </a:tc>
                <a:tc>
                  <a:txBody>
                    <a:bodyPr/>
                    <a:lstStyle/>
                    <a:p>
                      <a:pPr>
                        <a:lnSpc>
                          <a:spcPct val="100000"/>
                        </a:lnSpc>
                      </a:pPr>
                      <a:r>
                        <a:rPr kumimoji="1" lang="ja-JP" altLang="en-US" sz="1000" b="0" u="none" dirty="0">
                          <a:latin typeface="BIZ UDゴシック" panose="020B0400000000000000" pitchFamily="49" charset="-128"/>
                          <a:ea typeface="BIZ UDゴシック" panose="020B0400000000000000" pitchFamily="49" charset="-128"/>
                        </a:rPr>
                        <a:t>・</a:t>
                      </a: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診療報酬改定を見込んだ令和８年度保険料が、診療費の傾向的な</a:t>
                      </a:r>
                      <a:endParaRPr kumimoji="1" lang="en-US" altLang="ja-JP" sz="1000" b="1" u="sng" dirty="0">
                        <a:solidFill>
                          <a:srgbClr val="FF0000"/>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1000" b="0" u="none" dirty="0">
                          <a:solidFill>
                            <a:srgbClr val="FF0000"/>
                          </a:solidFill>
                          <a:latin typeface="BIZ UDゴシック" panose="020B0400000000000000" pitchFamily="49" charset="-128"/>
                          <a:ea typeface="BIZ UDゴシック" panose="020B0400000000000000" pitchFamily="49" charset="-128"/>
                        </a:rPr>
                        <a:t>  </a:t>
                      </a: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伸び</a:t>
                      </a:r>
                      <a:r>
                        <a:rPr kumimoji="1" lang="en-US" altLang="ja-JP" sz="700" b="1" u="sng" dirty="0">
                          <a:solidFill>
                            <a:srgbClr val="FF0000"/>
                          </a:solidFill>
                          <a:latin typeface="BIZ UDゴシック" panose="020B0400000000000000" pitchFamily="49" charset="-128"/>
                          <a:ea typeface="BIZ UDゴシック" panose="020B0400000000000000" pitchFamily="49" charset="-128"/>
                        </a:rPr>
                        <a:t>※</a:t>
                      </a: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を踏まえた推計結果（❶）を上回る場合</a:t>
                      </a:r>
                      <a:r>
                        <a:rPr kumimoji="1" lang="ja-JP" altLang="en-US" sz="1000" b="1" u="none" dirty="0">
                          <a:solidFill>
                            <a:srgbClr val="FF0000"/>
                          </a:solidFill>
                          <a:latin typeface="BIZ UDゴシック" panose="020B0400000000000000" pitchFamily="49" charset="-128"/>
                          <a:ea typeface="BIZ UDゴシック" panose="020B0400000000000000" pitchFamily="49" charset="-128"/>
                        </a:rPr>
                        <a:t>、</a:t>
                      </a: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残額</a:t>
                      </a:r>
                      <a:r>
                        <a:rPr kumimoji="1" lang="en-US" altLang="ja-JP"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45</a:t>
                      </a: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億円（一人当</a:t>
                      </a:r>
                      <a:endParaRPr kumimoji="1" lang="en-US" altLang="ja-JP" sz="1000" b="0" u="none"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en-US" altLang="ja-JP" sz="1000" b="0" u="none" dirty="0">
                          <a:solidFill>
                            <a:schemeClr val="tx1"/>
                          </a:solidFill>
                          <a:latin typeface="BIZ UDゴシック" panose="020B0400000000000000" pitchFamily="49" charset="-128"/>
                          <a:ea typeface="BIZ UDゴシック" panose="020B0400000000000000" pitchFamily="49" charset="-128"/>
                        </a:rPr>
                        <a:t>  </a:t>
                      </a: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たり額約</a:t>
                      </a:r>
                      <a:r>
                        <a:rPr kumimoji="1" lang="en-US" altLang="ja-JP"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3,000</a:t>
                      </a: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円）を活用</a:t>
                      </a: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・残額</a:t>
                      </a:r>
                      <a:r>
                        <a:rPr kumimoji="1" lang="en-US" altLang="ja-JP" sz="1000" b="0" u="none" dirty="0">
                          <a:solidFill>
                            <a:schemeClr val="tx1"/>
                          </a:solidFill>
                          <a:latin typeface="BIZ UDゴシック" panose="020B0400000000000000" pitchFamily="49" charset="-128"/>
                          <a:ea typeface="BIZ UDゴシック" panose="020B0400000000000000" pitchFamily="49" charset="-128"/>
                        </a:rPr>
                        <a:t>45</a:t>
                      </a: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億円を活用しても❶を上回る場合、保険料抑制のための工夫⑧</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1000" b="0" u="none" dirty="0">
                          <a:solidFill>
                            <a:schemeClr val="tx1"/>
                          </a:solidFill>
                          <a:latin typeface="BIZ UDゴシック" panose="020B0400000000000000" pitchFamily="49" charset="-128"/>
                          <a:ea typeface="BIZ UDゴシック" panose="020B0400000000000000" pitchFamily="49" charset="-128"/>
                        </a:rPr>
                        <a:t>  </a:t>
                      </a: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として、</a:t>
                      </a: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保険者努力支援制度（市町村分）の一定割合の活用を検討</a:t>
                      </a: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1000" b="0" u="none" dirty="0">
                          <a:solidFill>
                            <a:schemeClr val="tx1"/>
                          </a:solidFill>
                          <a:latin typeface="BIZ UDゴシック" panose="020B0400000000000000" pitchFamily="49" charset="-128"/>
                          <a:ea typeface="BIZ UDゴシック" panose="020B0400000000000000" pitchFamily="49" charset="-128"/>
                        </a:rPr>
                        <a:t>  </a:t>
                      </a: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この場合、市町村への赤字傾向への配慮の観点も踏まえ、活用する</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1000" b="0" u="none" dirty="0">
                          <a:solidFill>
                            <a:schemeClr val="tx1"/>
                          </a:solidFill>
                          <a:latin typeface="BIZ UDゴシック" panose="020B0400000000000000" pitchFamily="49" charset="-128"/>
                          <a:ea typeface="BIZ UDゴシック" panose="020B0400000000000000" pitchFamily="49" charset="-128"/>
                        </a:rPr>
                        <a:t>  </a:t>
                      </a: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一定割合は臨時ＷＧを開催し、再度検討。</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・なお、残額</a:t>
                      </a:r>
                      <a:r>
                        <a:rPr kumimoji="1" lang="en-US" altLang="ja-JP" sz="1000" b="0" u="none" dirty="0">
                          <a:solidFill>
                            <a:schemeClr val="tx1"/>
                          </a:solidFill>
                          <a:latin typeface="BIZ UDゴシック" panose="020B0400000000000000" pitchFamily="49" charset="-128"/>
                          <a:ea typeface="BIZ UDゴシック" panose="020B0400000000000000" pitchFamily="49" charset="-128"/>
                        </a:rPr>
                        <a:t>45</a:t>
                      </a: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億円を活用したことで、</a:t>
                      </a: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❶を下回ったとしても</a:t>
                      </a: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、被保険</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1000" b="0" u="none" dirty="0">
                          <a:solidFill>
                            <a:schemeClr val="tx1"/>
                          </a:solidFill>
                          <a:latin typeface="BIZ UDゴシック" panose="020B0400000000000000" pitchFamily="49" charset="-128"/>
                          <a:ea typeface="BIZ UDゴシック" panose="020B0400000000000000" pitchFamily="49" charset="-128"/>
                        </a:rPr>
                        <a:t>  </a:t>
                      </a: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者への還元分として、</a:t>
                      </a: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保険料抑制にそのまま活用</a:t>
                      </a: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　</a:t>
                      </a:r>
                      <a:r>
                        <a:rPr kumimoji="1" lang="en-US" altLang="ja-JP" sz="900" b="0" u="none" dirty="0">
                          <a:solidFill>
                            <a:schemeClr val="tx1"/>
                          </a:solidFill>
                          <a:latin typeface="BIZ UDゴシック" panose="020B0400000000000000" pitchFamily="49" charset="-128"/>
                          <a:ea typeface="BIZ UDゴシック" panose="020B0400000000000000" pitchFamily="49" charset="-128"/>
                        </a:rPr>
                        <a:t>※</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高齢化や医療の高度化等による自然増や診療報酬改定による増減も含めた</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900" b="0" u="none" dirty="0">
                          <a:solidFill>
                            <a:schemeClr val="tx1"/>
                          </a:solidFill>
                          <a:latin typeface="BIZ UDゴシック" panose="020B0400000000000000" pitchFamily="49" charset="-128"/>
                          <a:ea typeface="BIZ UDゴシック" panose="020B0400000000000000" pitchFamily="49" charset="-128"/>
                        </a:rPr>
                        <a:t>    </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診療費の傾向的な伸びであり、大阪府における直近</a:t>
                      </a:r>
                      <a:r>
                        <a:rPr kumimoji="1" lang="en-US" altLang="ja-JP" sz="900" b="0" u="none" dirty="0">
                          <a:solidFill>
                            <a:schemeClr val="tx1"/>
                          </a:solidFill>
                          <a:latin typeface="BIZ UDゴシック" panose="020B0400000000000000" pitchFamily="49" charset="-128"/>
                          <a:ea typeface="BIZ UDゴシック" panose="020B0400000000000000" pitchFamily="49" charset="-128"/>
                        </a:rPr>
                        <a:t>10</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年間（平成</a:t>
                      </a:r>
                      <a:r>
                        <a:rPr kumimoji="1" lang="en-US" altLang="ja-JP" sz="900" b="0" u="none" dirty="0">
                          <a:solidFill>
                            <a:schemeClr val="tx1"/>
                          </a:solidFill>
                          <a:latin typeface="BIZ UDゴシック" panose="020B0400000000000000" pitchFamily="49" charset="-128"/>
                          <a:ea typeface="BIZ UDゴシック" panose="020B0400000000000000" pitchFamily="49" charset="-128"/>
                        </a:rPr>
                        <a:t>26</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年度～</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900" b="0" u="none" dirty="0">
                          <a:solidFill>
                            <a:schemeClr val="tx1"/>
                          </a:solidFill>
                          <a:latin typeface="BIZ UDゴシック" panose="020B0400000000000000" pitchFamily="49" charset="-128"/>
                          <a:ea typeface="BIZ UDゴシック" panose="020B0400000000000000" pitchFamily="49" charset="-128"/>
                        </a:rPr>
                        <a:t>    </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令和６年度）の伸びは＋</a:t>
                      </a:r>
                      <a:r>
                        <a:rPr kumimoji="1" lang="en-US" altLang="ja-JP" sz="900" b="0" u="none" dirty="0">
                          <a:solidFill>
                            <a:schemeClr val="tx1"/>
                          </a:solidFill>
                          <a:latin typeface="BIZ UDゴシック" panose="020B0400000000000000" pitchFamily="49" charset="-128"/>
                          <a:ea typeface="BIZ UDゴシック" panose="020B0400000000000000" pitchFamily="49" charset="-128"/>
                        </a:rPr>
                        <a:t>2.3</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％となっている。</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txBody>
                  <a:tcPr marL="36000" marR="36000" marT="36000" marB="36000"/>
                </a:tc>
                <a:tc>
                  <a:txBody>
                    <a:bodyPr/>
                    <a:lstStyle/>
                    <a:p>
                      <a:pPr>
                        <a:lnSpc>
                          <a:spcPct val="100000"/>
                        </a:lnSpc>
                      </a:pPr>
                      <a:r>
                        <a:rPr kumimoji="1" lang="ja-JP" altLang="en-US" sz="1000" dirty="0">
                          <a:latin typeface="BIZ UDゴシック" panose="020B0400000000000000" pitchFamily="49" charset="-128"/>
                          <a:ea typeface="BIZ UDゴシック" panose="020B0400000000000000" pitchFamily="49" charset="-128"/>
                        </a:rPr>
                        <a:t>・制度改正に伴う保険料の増加につ</a:t>
                      </a:r>
                      <a:endParaRPr kumimoji="1" lang="en-US" altLang="ja-JP" sz="1000" dirty="0">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latin typeface="BIZ UDゴシック" panose="020B0400000000000000" pitchFamily="49" charset="-128"/>
                          <a:ea typeface="BIZ UDゴシック" panose="020B0400000000000000" pitchFamily="49" charset="-128"/>
                        </a:rPr>
                        <a:t>　いては</a:t>
                      </a:r>
                      <a:r>
                        <a:rPr kumimoji="1" lang="ja-JP" altLang="en-US" sz="1000" dirty="0">
                          <a:solidFill>
                            <a:schemeClr val="tx1"/>
                          </a:solidFill>
                          <a:latin typeface="BIZ UDゴシック" panose="020B0400000000000000" pitchFamily="49" charset="-128"/>
                          <a:ea typeface="BIZ UDゴシック" panose="020B0400000000000000" pitchFamily="49" charset="-128"/>
                        </a:rPr>
                        <a:t>、一過性のものではなく、</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引き続き影響を受けることから、</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highlight>
                            <a:srgbClr val="FFFF00"/>
                          </a:highlight>
                          <a:latin typeface="BIZ UDゴシック" panose="020B0400000000000000" pitchFamily="49" charset="-128"/>
                          <a:ea typeface="BIZ UDゴシック" panose="020B0400000000000000" pitchFamily="49" charset="-128"/>
                        </a:rPr>
                        <a:t>恒久的な抑制は不可能</a:t>
                      </a:r>
                      <a:r>
                        <a:rPr kumimoji="1" lang="ja-JP" altLang="en-US" sz="1000" dirty="0">
                          <a:latin typeface="BIZ UDゴシック" panose="020B0400000000000000" pitchFamily="49" charset="-128"/>
                          <a:ea typeface="BIZ UDゴシック" panose="020B0400000000000000" pitchFamily="49" charset="-128"/>
                        </a:rPr>
                        <a:t>。</a:t>
                      </a:r>
                      <a:endParaRPr kumimoji="1" lang="en-US" altLang="ja-JP" sz="1000" dirty="0">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latin typeface="BIZ UDゴシック" panose="020B0400000000000000" pitchFamily="49" charset="-128"/>
                          <a:ea typeface="BIZ UDゴシック" panose="020B0400000000000000" pitchFamily="49" charset="-128"/>
                        </a:rPr>
                        <a:t>・一方で、</a:t>
                      </a:r>
                      <a:r>
                        <a:rPr kumimoji="1" lang="ja-JP" altLang="en-US" sz="1000" b="1" i="0" u="sng" dirty="0">
                          <a:solidFill>
                            <a:srgbClr val="FF0000"/>
                          </a:solidFill>
                          <a:latin typeface="BIZ UDゴシック" panose="020B0400000000000000" pitchFamily="49" charset="-128"/>
                          <a:ea typeface="BIZ UDゴシック" panose="020B0400000000000000" pitchFamily="49" charset="-128"/>
                        </a:rPr>
                        <a:t>傾向的な伸びを踏まえた</a:t>
                      </a:r>
                      <a:endParaRPr kumimoji="1" lang="en-US" altLang="ja-JP" sz="1000" b="1" i="0" u="sng" dirty="0">
                        <a:solidFill>
                          <a:srgbClr val="FF0000"/>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b="0" i="0" u="none" dirty="0">
                          <a:solidFill>
                            <a:srgbClr val="FF0000"/>
                          </a:solidFill>
                          <a:latin typeface="BIZ UDゴシック" panose="020B0400000000000000" pitchFamily="49" charset="-128"/>
                          <a:ea typeface="BIZ UDゴシック" panose="020B0400000000000000" pitchFamily="49" charset="-128"/>
                        </a:rPr>
                        <a:t>　</a:t>
                      </a:r>
                      <a:r>
                        <a:rPr kumimoji="1" lang="ja-JP" altLang="en-US" sz="1000" b="1" i="0" u="sng" dirty="0">
                          <a:solidFill>
                            <a:srgbClr val="FF0000"/>
                          </a:solidFill>
                          <a:latin typeface="BIZ UDゴシック" panose="020B0400000000000000" pitchFamily="49" charset="-128"/>
                          <a:ea typeface="BIZ UDゴシック" panose="020B0400000000000000" pitchFamily="49" charset="-128"/>
                        </a:rPr>
                        <a:t>推計結果を超えるような場合</a:t>
                      </a:r>
                      <a:r>
                        <a:rPr kumimoji="1" lang="ja-JP" altLang="en-US" sz="1000" dirty="0">
                          <a:latin typeface="BIZ UDゴシック" panose="020B0400000000000000" pitchFamily="49" charset="-128"/>
                          <a:ea typeface="BIZ UDゴシック" panose="020B0400000000000000" pitchFamily="49" charset="-128"/>
                        </a:rPr>
                        <a:t>は、</a:t>
                      </a:r>
                      <a:endParaRPr kumimoji="1" lang="en-US" altLang="ja-JP" sz="1000" dirty="0">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latin typeface="BIZ UDゴシック" panose="020B0400000000000000" pitchFamily="49" charset="-128"/>
                          <a:ea typeface="BIZ UDゴシック" panose="020B0400000000000000" pitchFamily="49" charset="-128"/>
                        </a:rPr>
                        <a:t>　被保険者の</a:t>
                      </a:r>
                      <a:r>
                        <a:rPr kumimoji="1" lang="ja-JP" altLang="en-US" sz="1000" dirty="0">
                          <a:solidFill>
                            <a:schemeClr val="tx1"/>
                          </a:solidFill>
                          <a:latin typeface="BIZ UDゴシック" panose="020B0400000000000000" pitchFamily="49" charset="-128"/>
                          <a:ea typeface="BIZ UDゴシック" panose="020B0400000000000000" pitchFamily="49" charset="-128"/>
                        </a:rPr>
                        <a:t>急激な負担増に対する</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u="none" dirty="0">
                          <a:solidFill>
                            <a:schemeClr val="tx1"/>
                          </a:solidFill>
                          <a:latin typeface="BIZ UDゴシック" panose="020B0400000000000000" pitchFamily="49" charset="-128"/>
                          <a:ea typeface="BIZ UDゴシック" panose="020B0400000000000000" pitchFamily="49" charset="-128"/>
                        </a:rPr>
                        <a:t>　</a:t>
                      </a:r>
                      <a:r>
                        <a:rPr kumimoji="1" lang="ja-JP" altLang="en-US" sz="1000" u="none" dirty="0">
                          <a:solidFill>
                            <a:schemeClr val="tx1"/>
                          </a:solidFill>
                          <a:highlight>
                            <a:srgbClr val="FFFF00"/>
                          </a:highlight>
                          <a:latin typeface="BIZ UDゴシック" panose="020B0400000000000000" pitchFamily="49" charset="-128"/>
                          <a:ea typeface="BIZ UDゴシック" panose="020B0400000000000000" pitchFamily="49" charset="-128"/>
                        </a:rPr>
                        <a:t>激変緩和の観点から、可能な範囲</a:t>
                      </a:r>
                      <a:endParaRPr kumimoji="1" lang="en-US" altLang="ja-JP" sz="1000" u="none"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ja-JP" altLang="en-US" sz="1000" u="none" dirty="0">
                          <a:solidFill>
                            <a:schemeClr val="tx1"/>
                          </a:solidFill>
                          <a:latin typeface="BIZ UDゴシック" panose="020B0400000000000000" pitchFamily="49" charset="-128"/>
                          <a:ea typeface="BIZ UDゴシック" panose="020B0400000000000000" pitchFamily="49" charset="-128"/>
                        </a:rPr>
                        <a:t>　</a:t>
                      </a:r>
                      <a:r>
                        <a:rPr kumimoji="1" lang="ja-JP" altLang="en-US" sz="1000" u="none" dirty="0">
                          <a:solidFill>
                            <a:schemeClr val="tx1"/>
                          </a:solidFill>
                          <a:highlight>
                            <a:srgbClr val="FFFF00"/>
                          </a:highlight>
                          <a:latin typeface="BIZ UDゴシック" panose="020B0400000000000000" pitchFamily="49" charset="-128"/>
                          <a:ea typeface="BIZ UDゴシック" panose="020B0400000000000000" pitchFamily="49" charset="-128"/>
                        </a:rPr>
                        <a:t>で抑制を図ることは重要。</a:t>
                      </a:r>
                    </a:p>
                  </a:txBody>
                  <a:tcPr marL="36000" marR="36000" marT="36000" marB="36000"/>
                </a:tc>
                <a:extLst>
                  <a:ext uri="{0D108BD9-81ED-4DB2-BD59-A6C34878D82A}">
                    <a16:rowId xmlns:a16="http://schemas.microsoft.com/office/drawing/2014/main" val="2330135999"/>
                  </a:ext>
                </a:extLst>
              </a:tr>
              <a:tr h="2608938">
                <a:tc>
                  <a:txBody>
                    <a:bodyPr/>
                    <a:lstStyle/>
                    <a:p>
                      <a:pPr algn="ctr">
                        <a:lnSpc>
                          <a:spcPct val="100000"/>
                        </a:lnSpc>
                      </a:pPr>
                      <a:endParaRPr kumimoji="1" lang="en-US" altLang="ja-JP" sz="1000" dirty="0">
                        <a:latin typeface="BIZ UDゴシック" panose="020B0400000000000000" pitchFamily="49" charset="-128"/>
                        <a:ea typeface="BIZ UDゴシック" panose="020B0400000000000000" pitchFamily="49" charset="-128"/>
                      </a:endParaRPr>
                    </a:p>
                    <a:p>
                      <a:pPr algn="ctr">
                        <a:lnSpc>
                          <a:spcPct val="100000"/>
                        </a:lnSpc>
                      </a:pPr>
                      <a:r>
                        <a:rPr kumimoji="1" lang="ja-JP" altLang="en-US" sz="1000" dirty="0">
                          <a:latin typeface="BIZ UDゴシック" panose="020B0400000000000000" pitchFamily="49" charset="-128"/>
                          <a:ea typeface="BIZ UDゴシック" panose="020B0400000000000000" pitchFamily="49" charset="-128"/>
                        </a:rPr>
                        <a:t>③</a:t>
                      </a:r>
                    </a:p>
                  </a:txBody>
                  <a:tcPr marT="36000" marB="36000" anchor="ctr"/>
                </a:tc>
                <a:tc>
                  <a:txBody>
                    <a:bodyPr/>
                    <a:lstStyle/>
                    <a:p>
                      <a:pPr>
                        <a:lnSpc>
                          <a:spcPct val="100000"/>
                        </a:lnSpc>
                      </a:pPr>
                      <a:r>
                        <a:rPr kumimoji="1" lang="ja-JP" altLang="en-US" sz="1000" dirty="0">
                          <a:latin typeface="BIZ UDゴシック" panose="020B0400000000000000" pitchFamily="49" charset="-128"/>
                          <a:ea typeface="BIZ UDゴシック" panose="020B0400000000000000" pitchFamily="49" charset="-128"/>
                        </a:rPr>
                        <a:t>・</a:t>
                      </a: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②の状況に至らない場合</a:t>
                      </a:r>
                      <a:r>
                        <a:rPr kumimoji="1" lang="ja-JP" altLang="en-US" sz="1000" dirty="0">
                          <a:latin typeface="BIZ UDゴシック" panose="020B0400000000000000" pitchFamily="49" charset="-128"/>
                          <a:ea typeface="BIZ UDゴシック" panose="020B0400000000000000" pitchFamily="49" charset="-128"/>
                        </a:rPr>
                        <a:t>、残額</a:t>
                      </a:r>
                      <a:r>
                        <a:rPr kumimoji="1" lang="en-US" altLang="ja-JP" sz="1000" dirty="0">
                          <a:latin typeface="BIZ UDゴシック" panose="020B0400000000000000" pitchFamily="49" charset="-128"/>
                          <a:ea typeface="BIZ UDゴシック" panose="020B0400000000000000" pitchFamily="49" charset="-128"/>
                        </a:rPr>
                        <a:t>45</a:t>
                      </a:r>
                      <a:r>
                        <a:rPr kumimoji="1" lang="ja-JP" altLang="en-US" sz="1000" dirty="0">
                          <a:latin typeface="BIZ UDゴシック" panose="020B0400000000000000" pitchFamily="49" charset="-128"/>
                          <a:ea typeface="BIZ UDゴシック" panose="020B0400000000000000" pitchFamily="49" charset="-128"/>
                        </a:rPr>
                        <a:t>億円</a:t>
                      </a:r>
                      <a:r>
                        <a:rPr kumimoji="1" lang="ja-JP" altLang="en-US" sz="1000" dirty="0">
                          <a:solidFill>
                            <a:schemeClr val="tx1"/>
                          </a:solidFill>
                          <a:latin typeface="BIZ UDゴシック" panose="020B0400000000000000" pitchFamily="49" charset="-128"/>
                          <a:ea typeface="BIZ UDゴシック" panose="020B0400000000000000" pitchFamily="49" charset="-128"/>
                        </a:rPr>
                        <a:t>の取扱は、以下のとおりとする。</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結果的に本算定結果が対前年度比マイナスとなった場合も対応は変更</a:t>
                      </a:r>
                      <a:endPar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en-US" altLang="ja-JP"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しないとした上で、</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（１）子ども・</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子育て支援納付金分の段階的な増額分</a:t>
                      </a:r>
                      <a:r>
                        <a:rPr kumimoji="1" lang="ja-JP" altLang="en-US" sz="1000" dirty="0">
                          <a:solidFill>
                            <a:schemeClr val="tx1"/>
                          </a:solidFill>
                          <a:latin typeface="BIZ UDゴシック" panose="020B0400000000000000" pitchFamily="49" charset="-128"/>
                          <a:ea typeface="BIZ UDゴシック" panose="020B0400000000000000" pitchFamily="49" charset="-128"/>
                        </a:rPr>
                        <a:t>を</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抑制。</a:t>
                      </a:r>
                      <a:endPar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国の試算に基づく増額分の</a:t>
                      </a:r>
                      <a:r>
                        <a:rPr kumimoji="1" lang="ja-JP" altLang="en-US" sz="1000" dirty="0">
                          <a:solidFill>
                            <a:schemeClr val="tx1"/>
                          </a:solidFill>
                          <a:latin typeface="BIZ UDゴシック" panose="020B0400000000000000" pitchFamily="49" charset="-128"/>
                          <a:ea typeface="BIZ UDゴシック" panose="020B0400000000000000" pitchFamily="49" charset="-128"/>
                        </a:rPr>
                        <a:t>単価に令和８年度の推計</a:t>
                      </a:r>
                      <a:r>
                        <a:rPr kumimoji="1" lang="en-US" altLang="ja-JP" sz="1000" dirty="0">
                          <a:solidFill>
                            <a:schemeClr val="tx1"/>
                          </a:solidFill>
                          <a:latin typeface="BIZ UDゴシック" panose="020B0400000000000000" pitchFamily="49" charset="-128"/>
                          <a:ea typeface="BIZ UDゴシック" panose="020B0400000000000000" pitchFamily="49" charset="-128"/>
                        </a:rPr>
                        <a:t>18</a:t>
                      </a:r>
                      <a:r>
                        <a:rPr kumimoji="1" lang="ja-JP" altLang="en-US" sz="1000" dirty="0">
                          <a:solidFill>
                            <a:schemeClr val="tx1"/>
                          </a:solidFill>
                          <a:latin typeface="BIZ UDゴシック" panose="020B0400000000000000" pitchFamily="49" charset="-128"/>
                          <a:ea typeface="BIZ UDゴシック" panose="020B0400000000000000" pitchFamily="49" charset="-128"/>
                        </a:rPr>
                        <a:t>歳以上被保</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latin typeface="BIZ UDゴシック" panose="020B0400000000000000" pitchFamily="49" charset="-128"/>
                          <a:ea typeface="BIZ UDゴシック" panose="020B0400000000000000" pitchFamily="49" charset="-128"/>
                        </a:rPr>
                        <a:t>険者数を乗じて算出した</a:t>
                      </a:r>
                      <a:r>
                        <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rPr>
                        <a:t>25</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億円を、次年度以降に繰り越す</a:t>
                      </a:r>
                      <a:r>
                        <a:rPr kumimoji="1" lang="ja-JP" altLang="en-US" sz="1000" dirty="0">
                          <a:solidFill>
                            <a:schemeClr val="tx1"/>
                          </a:solidFill>
                          <a:latin typeface="BIZ UDゴシック" panose="020B0400000000000000" pitchFamily="49" charset="-128"/>
                          <a:ea typeface="BIZ UDゴシック" panose="020B0400000000000000" pitchFamily="49" charset="-128"/>
                        </a:rPr>
                        <a:t>。</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b="1" dirty="0">
                          <a:solidFill>
                            <a:schemeClr val="tx1"/>
                          </a:solidFill>
                          <a:latin typeface="BIZ UDゴシック" panose="020B0400000000000000" pitchFamily="49" charset="-128"/>
                          <a:ea typeface="BIZ UDゴシック" panose="020B0400000000000000" pitchFamily="49" charset="-128"/>
                        </a:rPr>
                        <a:t>　 ⇒ </a:t>
                      </a:r>
                      <a:r>
                        <a:rPr kumimoji="1" lang="ja-JP" altLang="en-US" sz="1000" b="1" u="none" dirty="0">
                          <a:solidFill>
                            <a:schemeClr val="tx1"/>
                          </a:solidFill>
                          <a:latin typeface="BIZ UDゴシック" panose="020B0400000000000000" pitchFamily="49" charset="-128"/>
                          <a:ea typeface="BIZ UDゴシック" panose="020B0400000000000000" pitchFamily="49" charset="-128"/>
                        </a:rPr>
                        <a:t>令和９年度は８億円（一人当たり額</a:t>
                      </a:r>
                      <a:r>
                        <a:rPr kumimoji="1" lang="en-US" altLang="ja-JP" sz="1000" b="1" u="none" dirty="0">
                          <a:solidFill>
                            <a:schemeClr val="tx1"/>
                          </a:solidFill>
                          <a:latin typeface="BIZ UDゴシック" panose="020B0400000000000000" pitchFamily="49" charset="-128"/>
                          <a:ea typeface="BIZ UDゴシック" panose="020B0400000000000000" pitchFamily="49" charset="-128"/>
                        </a:rPr>
                        <a:t>600</a:t>
                      </a:r>
                      <a:r>
                        <a:rPr kumimoji="1" lang="ja-JP" altLang="en-US" sz="1000" b="1" u="none" dirty="0">
                          <a:solidFill>
                            <a:schemeClr val="tx1"/>
                          </a:solidFill>
                          <a:latin typeface="BIZ UDゴシック" panose="020B0400000000000000" pitchFamily="49" charset="-128"/>
                          <a:ea typeface="BIZ UDゴシック" panose="020B0400000000000000" pitchFamily="49" charset="-128"/>
                        </a:rPr>
                        <a:t>円）、令和</a:t>
                      </a:r>
                      <a:r>
                        <a:rPr kumimoji="1" lang="en-US" altLang="ja-JP" sz="1000" b="1" u="none" dirty="0">
                          <a:solidFill>
                            <a:schemeClr val="tx1"/>
                          </a:solidFill>
                          <a:latin typeface="BIZ UDゴシック" panose="020B0400000000000000" pitchFamily="49" charset="-128"/>
                          <a:ea typeface="BIZ UDゴシック" panose="020B0400000000000000" pitchFamily="49" charset="-128"/>
                        </a:rPr>
                        <a:t>10</a:t>
                      </a:r>
                      <a:r>
                        <a:rPr kumimoji="1" lang="ja-JP" altLang="en-US" sz="1000" b="1" u="none" dirty="0">
                          <a:solidFill>
                            <a:schemeClr val="tx1"/>
                          </a:solidFill>
                          <a:latin typeface="BIZ UDゴシック" panose="020B0400000000000000" pitchFamily="49" charset="-128"/>
                          <a:ea typeface="BIZ UDゴシック" panose="020B0400000000000000" pitchFamily="49" charset="-128"/>
                        </a:rPr>
                        <a:t>年度は</a:t>
                      </a:r>
                      <a:r>
                        <a:rPr kumimoji="1" lang="en-US" altLang="ja-JP" sz="1000" b="1" u="none" dirty="0">
                          <a:solidFill>
                            <a:schemeClr val="tx1"/>
                          </a:solidFill>
                          <a:latin typeface="BIZ UDゴシック" panose="020B0400000000000000" pitchFamily="49" charset="-128"/>
                          <a:ea typeface="BIZ UDゴシック" panose="020B0400000000000000" pitchFamily="49" charset="-128"/>
                        </a:rPr>
                        <a:t>17</a:t>
                      </a:r>
                      <a:r>
                        <a:rPr kumimoji="1" lang="ja-JP" altLang="en-US" sz="1000" b="1" u="none"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000" b="1" u="none"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1000" b="1" u="none" dirty="0">
                          <a:solidFill>
                            <a:schemeClr val="tx1"/>
                          </a:solidFill>
                          <a:latin typeface="BIZ UDゴシック" panose="020B0400000000000000" pitchFamily="49" charset="-128"/>
                          <a:ea typeface="BIZ UDゴシック" panose="020B0400000000000000" pitchFamily="49" charset="-128"/>
                        </a:rPr>
                        <a:t>     </a:t>
                      </a:r>
                      <a:r>
                        <a:rPr kumimoji="1" lang="ja-JP" altLang="en-US" sz="1000" b="1" u="none" dirty="0">
                          <a:solidFill>
                            <a:schemeClr val="tx1"/>
                          </a:solidFill>
                          <a:latin typeface="BIZ UDゴシック" panose="020B0400000000000000" pitchFamily="49" charset="-128"/>
                          <a:ea typeface="BIZ UDゴシック" panose="020B0400000000000000" pitchFamily="49" charset="-128"/>
                        </a:rPr>
                        <a:t>（一人当たり額</a:t>
                      </a:r>
                      <a:r>
                        <a:rPr kumimoji="1" lang="en-US" altLang="ja-JP" sz="1000" b="1" u="none" dirty="0">
                          <a:solidFill>
                            <a:schemeClr val="tx1"/>
                          </a:solidFill>
                          <a:latin typeface="BIZ UDゴシック" panose="020B0400000000000000" pitchFamily="49" charset="-128"/>
                          <a:ea typeface="BIZ UDゴシック" panose="020B0400000000000000" pitchFamily="49" charset="-128"/>
                        </a:rPr>
                        <a:t>1,200</a:t>
                      </a:r>
                      <a:r>
                        <a:rPr kumimoji="1" lang="ja-JP" altLang="en-US" sz="1000" b="1" u="none" dirty="0">
                          <a:solidFill>
                            <a:schemeClr val="tx1"/>
                          </a:solidFill>
                          <a:latin typeface="BIZ UDゴシック" panose="020B0400000000000000" pitchFamily="49" charset="-128"/>
                          <a:ea typeface="BIZ UDゴシック" panose="020B0400000000000000" pitchFamily="49" charset="-128"/>
                        </a:rPr>
                        <a:t>円）と段階的に、子ども分の増加相当分とし</a:t>
                      </a:r>
                      <a:endParaRPr kumimoji="1" lang="en-US" altLang="ja-JP" sz="1000" b="1" u="none"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1000" b="1" u="none" dirty="0">
                          <a:solidFill>
                            <a:schemeClr val="tx1"/>
                          </a:solidFill>
                          <a:latin typeface="BIZ UDゴシック" panose="020B0400000000000000" pitchFamily="49" charset="-128"/>
                          <a:ea typeface="BIZ UDゴシック" panose="020B0400000000000000" pitchFamily="49" charset="-128"/>
                        </a:rPr>
                        <a:t>      </a:t>
                      </a:r>
                      <a:r>
                        <a:rPr kumimoji="1" lang="ja-JP" altLang="en-US" sz="1000" b="1" u="none" dirty="0">
                          <a:solidFill>
                            <a:schemeClr val="tx1"/>
                          </a:solidFill>
                          <a:latin typeface="BIZ UDゴシック" panose="020B0400000000000000" pitchFamily="49" charset="-128"/>
                          <a:ea typeface="BIZ UDゴシック" panose="020B0400000000000000" pitchFamily="49" charset="-128"/>
                        </a:rPr>
                        <a:t>て医療分の抑制に活用。</a:t>
                      </a:r>
                      <a:endParaRPr kumimoji="1" lang="en-US" altLang="ja-JP" sz="1000" b="1"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（２）将来に備えてもなお残る</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約</a:t>
                      </a:r>
                      <a:r>
                        <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rPr>
                        <a:t>20</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億円（一人当たり額約</a:t>
                      </a:r>
                      <a:r>
                        <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rPr>
                        <a:t>1,300</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円）</a:t>
                      </a:r>
                      <a:r>
                        <a:rPr kumimoji="1" lang="ja-JP" altLang="en-US" sz="1000" dirty="0">
                          <a:solidFill>
                            <a:schemeClr val="tx1"/>
                          </a:solidFill>
                          <a:latin typeface="BIZ UDゴシック" panose="020B0400000000000000" pitchFamily="49" charset="-128"/>
                          <a:ea typeface="BIZ UDゴシック" panose="020B0400000000000000" pitchFamily="49" charset="-128"/>
                        </a:rPr>
                        <a:t>は、</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latin typeface="BIZ UDゴシック" panose="020B0400000000000000" pitchFamily="49" charset="-128"/>
                          <a:ea typeface="BIZ UDゴシック" panose="020B0400000000000000" pitchFamily="49" charset="-128"/>
                        </a:rPr>
                        <a:t>被保険者への還元として</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令和８年度の保険料抑制財源として活用</a:t>
                      </a:r>
                      <a:r>
                        <a:rPr kumimoji="1" lang="ja-JP" altLang="en-US" sz="1000" dirty="0">
                          <a:solidFill>
                            <a:schemeClr val="tx1"/>
                          </a:solidFill>
                          <a:latin typeface="BIZ UDゴシック" panose="020B0400000000000000" pitchFamily="49" charset="-128"/>
                          <a:ea typeface="BIZ UDゴシック" panose="020B0400000000000000" pitchFamily="49" charset="-128"/>
                        </a:rPr>
                        <a:t>。</a:t>
                      </a:r>
                    </a:p>
                  </a:txBody>
                  <a:tcPr marL="36000" marR="36000" marT="36000" marB="36000"/>
                </a:tc>
                <a:tc>
                  <a:txBody>
                    <a:bodyPr/>
                    <a:lstStyle/>
                    <a:p>
                      <a:pPr>
                        <a:lnSpc>
                          <a:spcPct val="100000"/>
                        </a:lnSpc>
                      </a:pPr>
                      <a:r>
                        <a:rPr kumimoji="1" lang="ja-JP" altLang="en-US" sz="1000" dirty="0">
                          <a:latin typeface="BIZ UDゴシック" panose="020B0400000000000000" pitchFamily="49" charset="-128"/>
                          <a:ea typeface="BIZ UDゴシック" panose="020B0400000000000000" pitchFamily="49" charset="-128"/>
                        </a:rPr>
                        <a:t>・（１）について、運営方針改定で</a:t>
                      </a:r>
                      <a:endParaRPr kumimoji="1" lang="en-US" altLang="ja-JP" sz="1000" dirty="0">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latin typeface="BIZ UDゴシック" panose="020B0400000000000000" pitchFamily="49" charset="-128"/>
                          <a:ea typeface="BIZ UDゴシック" panose="020B0400000000000000" pitchFamily="49" charset="-128"/>
                        </a:rPr>
                        <a:t>　募集したパブリックコメントにお</a:t>
                      </a:r>
                      <a:endParaRPr kumimoji="1" lang="en-US" altLang="ja-JP" sz="1000" dirty="0">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latin typeface="BIZ UDゴシック" panose="020B0400000000000000" pitchFamily="49" charset="-128"/>
                          <a:ea typeface="BIZ UDゴシック" panose="020B0400000000000000" pitchFamily="49" charset="-128"/>
                        </a:rPr>
                        <a:t>　いて、</a:t>
                      </a: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府民からの意見として子ど</a:t>
                      </a:r>
                      <a:endParaRPr kumimoji="1" lang="en-US" altLang="ja-JP" sz="1000" b="1" u="sng" dirty="0">
                        <a:solidFill>
                          <a:srgbClr val="FF0000"/>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b="0" u="none" dirty="0">
                          <a:solidFill>
                            <a:srgbClr val="FF0000"/>
                          </a:solidFill>
                          <a:latin typeface="BIZ UDゴシック" panose="020B0400000000000000" pitchFamily="49" charset="-128"/>
                          <a:ea typeface="BIZ UDゴシック" panose="020B0400000000000000" pitchFamily="49" charset="-128"/>
                        </a:rPr>
                        <a:t>　</a:t>
                      </a: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も・子育て支援金制度に伴う負担</a:t>
                      </a:r>
                      <a:endParaRPr kumimoji="1" lang="en-US" altLang="ja-JP" sz="1000" b="1" u="sng" dirty="0">
                        <a:solidFill>
                          <a:srgbClr val="FF0000"/>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b="0" u="none" dirty="0">
                          <a:solidFill>
                            <a:srgbClr val="FF0000"/>
                          </a:solidFill>
                          <a:latin typeface="BIZ UDゴシック" panose="020B0400000000000000" pitchFamily="49" charset="-128"/>
                          <a:ea typeface="BIZ UDゴシック" panose="020B0400000000000000" pitchFamily="49" charset="-128"/>
                        </a:rPr>
                        <a:t>　</a:t>
                      </a: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増への軽減を求める声が多かった</a:t>
                      </a:r>
                      <a:endParaRPr kumimoji="1" lang="en-US" altLang="ja-JP" sz="1000" b="1" u="sng" dirty="0">
                        <a:solidFill>
                          <a:srgbClr val="FF0000"/>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b="0" u="none" dirty="0">
                          <a:solidFill>
                            <a:srgbClr val="FF0000"/>
                          </a:solidFill>
                          <a:latin typeface="BIZ UDゴシック" panose="020B0400000000000000" pitchFamily="49" charset="-128"/>
                          <a:ea typeface="BIZ UDゴシック" panose="020B0400000000000000" pitchFamily="49" charset="-128"/>
                        </a:rPr>
                        <a:t>　</a:t>
                      </a:r>
                      <a:r>
                        <a:rPr kumimoji="1" lang="ja-JP" altLang="en-US" sz="1000" dirty="0">
                          <a:latin typeface="BIZ UDゴシック" panose="020B0400000000000000" pitchFamily="49" charset="-128"/>
                          <a:ea typeface="BIZ UDゴシック" panose="020B0400000000000000" pitchFamily="49" charset="-128"/>
                        </a:rPr>
                        <a:t>ことから</a:t>
                      </a:r>
                      <a:r>
                        <a:rPr kumimoji="1" lang="ja-JP" altLang="en-US" sz="1000" dirty="0">
                          <a:solidFill>
                            <a:srgbClr val="00B0F0"/>
                          </a:solidFill>
                          <a:latin typeface="BIZ UDゴシック" panose="020B0400000000000000" pitchFamily="49" charset="-128"/>
                          <a:ea typeface="BIZ UDゴシック" panose="020B0400000000000000" pitchFamily="49" charset="-128"/>
                        </a:rPr>
                        <a:t>、</a:t>
                      </a:r>
                      <a:r>
                        <a:rPr kumimoji="1" lang="ja-JP" altLang="en-US" sz="1000" dirty="0">
                          <a:solidFill>
                            <a:schemeClr val="tx1"/>
                          </a:solidFill>
                          <a:latin typeface="BIZ UDゴシック" panose="020B0400000000000000" pitchFamily="49" charset="-128"/>
                          <a:ea typeface="BIZ UDゴシック" panose="020B0400000000000000" pitchFamily="49" charset="-128"/>
                        </a:rPr>
                        <a:t>現時点において活用可</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能な財源の範囲の中で、</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一定の激</a:t>
                      </a:r>
                      <a:endPar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変緩和を図る。</a:t>
                      </a:r>
                      <a:r>
                        <a:rPr kumimoji="1" lang="ja-JP" altLang="en-US" sz="1000" dirty="0">
                          <a:solidFill>
                            <a:schemeClr val="tx1"/>
                          </a:solidFill>
                          <a:latin typeface="BIZ UDゴシック" panose="020B0400000000000000" pitchFamily="49" charset="-128"/>
                          <a:ea typeface="BIZ UDゴシック" panose="020B0400000000000000" pitchFamily="49" charset="-128"/>
                        </a:rPr>
                        <a:t>その上で、</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他制度</a:t>
                      </a:r>
                      <a:endPar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との公平性の観点も踏まえ、上記</a:t>
                      </a:r>
                      <a:endPar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の激変緩和相当分を医療分の抑制</a:t>
                      </a:r>
                      <a:endPar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財源に充当。</a:t>
                      </a:r>
                      <a:endPar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・（２）について、適切な被保険者</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への還元の観点も踏まえ、</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将来に</a:t>
                      </a:r>
                      <a:endPar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備えてもなお残る分</a:t>
                      </a:r>
                      <a:r>
                        <a:rPr kumimoji="1" lang="ja-JP" altLang="en-US" sz="1000" dirty="0">
                          <a:solidFill>
                            <a:schemeClr val="tx1"/>
                          </a:solidFill>
                          <a:latin typeface="BIZ UDゴシック" panose="020B0400000000000000" pitchFamily="49" charset="-128"/>
                          <a:ea typeface="BIZ UDゴシック" panose="020B0400000000000000" pitchFamily="49" charset="-128"/>
                        </a:rPr>
                        <a:t>は、速やかに</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還元する</a:t>
                      </a:r>
                      <a:r>
                        <a:rPr kumimoji="1" lang="ja-JP" altLang="en-US" sz="1000" dirty="0">
                          <a:solidFill>
                            <a:schemeClr val="tx1"/>
                          </a:solidFill>
                          <a:latin typeface="BIZ UDゴシック" panose="020B0400000000000000" pitchFamily="49" charset="-128"/>
                          <a:ea typeface="BIZ UDゴシック" panose="020B0400000000000000" pitchFamily="49" charset="-128"/>
                        </a:rPr>
                        <a:t>。</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txBody>
                  <a:tcPr marL="36000" marR="36000" marT="36000" marB="36000"/>
                </a:tc>
                <a:extLst>
                  <a:ext uri="{0D108BD9-81ED-4DB2-BD59-A6C34878D82A}">
                    <a16:rowId xmlns:a16="http://schemas.microsoft.com/office/drawing/2014/main" val="3160473750"/>
                  </a:ext>
                </a:extLst>
              </a:tr>
            </a:tbl>
          </a:graphicData>
        </a:graphic>
      </p:graphicFrame>
      <p:sp>
        <p:nvSpPr>
          <p:cNvPr id="9" name="四角形: 角を丸くする 8">
            <a:extLst>
              <a:ext uri="{FF2B5EF4-FFF2-40B4-BE49-F238E27FC236}">
                <a16:creationId xmlns:a16="http://schemas.microsoft.com/office/drawing/2014/main" id="{DC1E3BFA-C0DF-4BCB-9B12-75AA0E092D06}"/>
              </a:ext>
            </a:extLst>
          </p:cNvPr>
          <p:cNvSpPr/>
          <p:nvPr/>
        </p:nvSpPr>
        <p:spPr>
          <a:xfrm>
            <a:off x="108978" y="7067869"/>
            <a:ext cx="10473856" cy="343213"/>
          </a:xfrm>
          <a:prstGeom prst="roundRect">
            <a:avLst>
              <a:gd name="adj" fmla="val 7466"/>
            </a:avLst>
          </a:prstGeom>
          <a:solidFill>
            <a:schemeClr val="accent4">
              <a:lumMod val="20000"/>
              <a:lumOff val="80000"/>
            </a:schemeClr>
          </a:solidFill>
          <a:ln w="28575">
            <a:solidFill>
              <a:schemeClr val="accent4">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　最終的な活用方針については、確定係数において示される診療報酬改定の状況等を踏まえ、第</a:t>
            </a:r>
            <a:r>
              <a:rPr kumimoji="1" lang="en-US" altLang="ja-JP" sz="1100" dirty="0">
                <a:solidFill>
                  <a:schemeClr val="tx1"/>
                </a:solidFill>
                <a:latin typeface="BIZ UDゴシック" panose="020B0400000000000000" pitchFamily="49" charset="-128"/>
                <a:ea typeface="BIZ UDゴシック" panose="020B0400000000000000" pitchFamily="49" charset="-128"/>
              </a:rPr>
              <a:t>111</a:t>
            </a:r>
            <a:r>
              <a:rPr kumimoji="1" lang="ja-JP" altLang="en-US" sz="1100" dirty="0">
                <a:solidFill>
                  <a:schemeClr val="tx1"/>
                </a:solidFill>
                <a:latin typeface="BIZ UDゴシック" panose="020B0400000000000000" pitchFamily="49" charset="-128"/>
                <a:ea typeface="BIZ UDゴシック" panose="020B0400000000000000" pitchFamily="49" charset="-128"/>
              </a:rPr>
              <a:t>回財政運営検討ＷＧ（令和７年</a:t>
            </a:r>
            <a:r>
              <a:rPr kumimoji="1" lang="en-US" altLang="ja-JP" sz="1100" dirty="0">
                <a:solidFill>
                  <a:schemeClr val="tx1"/>
                </a:solidFill>
                <a:latin typeface="BIZ UDゴシック" panose="020B0400000000000000" pitchFamily="49" charset="-128"/>
                <a:ea typeface="BIZ UDゴシック" panose="020B0400000000000000" pitchFamily="49" charset="-128"/>
              </a:rPr>
              <a:t>12</a:t>
            </a:r>
            <a:r>
              <a:rPr kumimoji="1" lang="ja-JP" altLang="en-US" sz="1100" dirty="0">
                <a:solidFill>
                  <a:schemeClr val="tx1"/>
                </a:solidFill>
                <a:latin typeface="BIZ UDゴシック" panose="020B0400000000000000" pitchFamily="49" charset="-128"/>
                <a:ea typeface="BIZ UDゴシック" panose="020B0400000000000000" pitchFamily="49" charset="-128"/>
              </a:rPr>
              <a:t>月下旬開催予定）で決定予定。</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graphicFrame>
        <p:nvGraphicFramePr>
          <p:cNvPr id="7" name="グラフ 6">
            <a:extLst>
              <a:ext uri="{FF2B5EF4-FFF2-40B4-BE49-F238E27FC236}">
                <a16:creationId xmlns:a16="http://schemas.microsoft.com/office/drawing/2014/main" id="{1227CDD6-2169-4F15-BB50-64E236F7D4B0}"/>
              </a:ext>
            </a:extLst>
          </p:cNvPr>
          <p:cNvGraphicFramePr>
            <a:graphicFrameLocks/>
          </p:cNvGraphicFramePr>
          <p:nvPr>
            <p:extLst>
              <p:ext uri="{D42A27DB-BD31-4B8C-83A1-F6EECF244321}">
                <p14:modId xmlns:p14="http://schemas.microsoft.com/office/powerpoint/2010/main" val="3864975655"/>
              </p:ext>
            </p:extLst>
          </p:nvPr>
        </p:nvGraphicFramePr>
        <p:xfrm>
          <a:off x="6677879" y="1603661"/>
          <a:ext cx="3865234" cy="2328065"/>
        </p:xfrm>
        <a:graphic>
          <a:graphicData uri="http://schemas.openxmlformats.org/drawingml/2006/chart">
            <c:chart xmlns:c="http://schemas.openxmlformats.org/drawingml/2006/chart" xmlns:r="http://schemas.openxmlformats.org/officeDocument/2006/relationships" r:id="rId2"/>
          </a:graphicData>
        </a:graphic>
      </p:graphicFrame>
      <p:sp>
        <p:nvSpPr>
          <p:cNvPr id="8" name="テキスト ボックス 28">
            <a:extLst>
              <a:ext uri="{FF2B5EF4-FFF2-40B4-BE49-F238E27FC236}">
                <a16:creationId xmlns:a16="http://schemas.microsoft.com/office/drawing/2014/main" id="{DF487DFA-6820-4D41-8C0D-0C6F0DFFDF30}"/>
              </a:ext>
            </a:extLst>
          </p:cNvPr>
          <p:cNvSpPr txBox="1"/>
          <p:nvPr/>
        </p:nvSpPr>
        <p:spPr>
          <a:xfrm>
            <a:off x="8957905" y="3028900"/>
            <a:ext cx="1586625" cy="346234"/>
          </a:xfrm>
          <a:prstGeom prst="roundRect">
            <a:avLst>
              <a:gd name="adj" fmla="val 50000"/>
            </a:avLst>
          </a:prstGeom>
          <a:solidFill>
            <a:schemeClr val="accent5">
              <a:lumMod val="20000"/>
              <a:lumOff val="80000"/>
            </a:schemeClr>
          </a:solidFill>
          <a:ln>
            <a:noFill/>
          </a:ln>
        </p:spPr>
        <p:txBody>
          <a:bodyPr wrap="square" lIns="0" tIns="0" rIns="0" bIns="0" rtlCol="0" anchor="ctr">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kumimoji="1" lang="ja-JP" altLang="en-US" sz="800" dirty="0">
                <a:latin typeface="BIZ UDゴシック" panose="020B0400000000000000" pitchFamily="49" charset="-128"/>
                <a:ea typeface="BIZ UDゴシック" panose="020B0400000000000000" pitchFamily="49" charset="-128"/>
              </a:rPr>
              <a:t>仮算定結果</a:t>
            </a:r>
            <a:endParaRPr kumimoji="1" lang="en-US" altLang="ja-JP" sz="800" dirty="0">
              <a:latin typeface="BIZ UDゴシック" panose="020B0400000000000000" pitchFamily="49" charset="-128"/>
              <a:ea typeface="BIZ UDゴシック" panose="020B0400000000000000" pitchFamily="49" charset="-128"/>
            </a:endParaRPr>
          </a:p>
          <a:p>
            <a:pPr algn="ctr"/>
            <a:r>
              <a:rPr kumimoji="1" lang="ja-JP" altLang="en-US" sz="800" dirty="0">
                <a:latin typeface="BIZ UDゴシック" panose="020B0400000000000000" pitchFamily="49" charset="-128"/>
                <a:ea typeface="BIZ UDゴシック" panose="020B0400000000000000" pitchFamily="49" charset="-128"/>
              </a:rPr>
              <a:t>（対７年度比： ＋</a:t>
            </a:r>
            <a:r>
              <a:rPr kumimoji="1" lang="en-US" altLang="ja-JP" sz="800" dirty="0">
                <a:latin typeface="BIZ UDゴシック" panose="020B0400000000000000" pitchFamily="49" charset="-128"/>
                <a:ea typeface="BIZ UDゴシック" panose="020B0400000000000000" pitchFamily="49" charset="-128"/>
              </a:rPr>
              <a:t>0.3</a:t>
            </a:r>
            <a:r>
              <a:rPr kumimoji="1" lang="ja-JP" altLang="en-US" sz="800" dirty="0">
                <a:latin typeface="BIZ UDゴシック" panose="020B0400000000000000" pitchFamily="49" charset="-128"/>
                <a:ea typeface="BIZ UDゴシック" panose="020B0400000000000000" pitchFamily="49" charset="-128"/>
              </a:rPr>
              <a:t>％）</a:t>
            </a:r>
          </a:p>
        </p:txBody>
      </p:sp>
      <p:sp>
        <p:nvSpPr>
          <p:cNvPr id="12" name="テキスト ボックス 28">
            <a:extLst>
              <a:ext uri="{FF2B5EF4-FFF2-40B4-BE49-F238E27FC236}">
                <a16:creationId xmlns:a16="http://schemas.microsoft.com/office/drawing/2014/main" id="{D3CB17FC-986E-41F9-B89C-1650BA04AC4A}"/>
              </a:ext>
            </a:extLst>
          </p:cNvPr>
          <p:cNvSpPr txBox="1"/>
          <p:nvPr/>
        </p:nvSpPr>
        <p:spPr>
          <a:xfrm>
            <a:off x="9035931" y="2458529"/>
            <a:ext cx="1586624" cy="346234"/>
          </a:xfrm>
          <a:prstGeom prst="roundRect">
            <a:avLst>
              <a:gd name="adj" fmla="val 50000"/>
            </a:avLst>
          </a:prstGeom>
          <a:solidFill>
            <a:schemeClr val="accent3">
              <a:lumMod val="20000"/>
              <a:lumOff val="80000"/>
            </a:schemeClr>
          </a:solidFill>
          <a:ln>
            <a:noFill/>
          </a:ln>
        </p:spPr>
        <p:txBody>
          <a:bodyPr wrap="square" lIns="0" tIns="0" rIns="0" bIns="0" rtlCol="0" anchor="ctr">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kumimoji="1" lang="ja-JP" altLang="en-US" sz="800" dirty="0">
                <a:latin typeface="BIZ UDゴシック" panose="020B0400000000000000" pitchFamily="49" charset="-128"/>
                <a:ea typeface="BIZ UDゴシック" panose="020B0400000000000000" pitchFamily="49" charset="-128"/>
              </a:rPr>
              <a:t>診療報酬改定率＋１％の場合</a:t>
            </a:r>
            <a:endParaRPr kumimoji="1" lang="en-US" altLang="ja-JP" sz="800" dirty="0">
              <a:latin typeface="BIZ UDゴシック" panose="020B0400000000000000" pitchFamily="49" charset="-128"/>
              <a:ea typeface="BIZ UDゴシック" panose="020B0400000000000000" pitchFamily="49" charset="-128"/>
            </a:endParaRPr>
          </a:p>
          <a:p>
            <a:pPr algn="ctr"/>
            <a:r>
              <a:rPr kumimoji="1" lang="ja-JP" altLang="en-US" sz="800" dirty="0">
                <a:latin typeface="BIZ UDゴシック" panose="020B0400000000000000" pitchFamily="49" charset="-128"/>
                <a:ea typeface="BIZ UDゴシック" panose="020B0400000000000000" pitchFamily="49" charset="-128"/>
              </a:rPr>
              <a:t>（対７年度比： ＋</a:t>
            </a:r>
            <a:r>
              <a:rPr kumimoji="1" lang="en-US" altLang="ja-JP" sz="800" dirty="0">
                <a:latin typeface="BIZ UDゴシック" panose="020B0400000000000000" pitchFamily="49" charset="-128"/>
                <a:ea typeface="BIZ UDゴシック" panose="020B0400000000000000" pitchFamily="49" charset="-128"/>
              </a:rPr>
              <a:t>1.6</a:t>
            </a:r>
            <a:r>
              <a:rPr kumimoji="1" lang="ja-JP" altLang="en-US" sz="800" dirty="0">
                <a:latin typeface="BIZ UDゴシック" panose="020B0400000000000000" pitchFamily="49" charset="-128"/>
                <a:ea typeface="BIZ UDゴシック" panose="020B0400000000000000" pitchFamily="49" charset="-128"/>
              </a:rPr>
              <a:t>％）</a:t>
            </a:r>
          </a:p>
        </p:txBody>
      </p:sp>
      <p:sp>
        <p:nvSpPr>
          <p:cNvPr id="14" name="テキスト ボックス 28">
            <a:extLst>
              <a:ext uri="{FF2B5EF4-FFF2-40B4-BE49-F238E27FC236}">
                <a16:creationId xmlns:a16="http://schemas.microsoft.com/office/drawing/2014/main" id="{279E2C94-47BD-442C-837F-4618B120D70A}"/>
              </a:ext>
            </a:extLst>
          </p:cNvPr>
          <p:cNvSpPr txBox="1"/>
          <p:nvPr/>
        </p:nvSpPr>
        <p:spPr>
          <a:xfrm>
            <a:off x="7993295" y="1684374"/>
            <a:ext cx="1545316" cy="346234"/>
          </a:xfrm>
          <a:prstGeom prst="roundRect">
            <a:avLst>
              <a:gd name="adj" fmla="val 50000"/>
            </a:avLst>
          </a:prstGeom>
          <a:solidFill>
            <a:schemeClr val="accent2">
              <a:lumMod val="40000"/>
              <a:lumOff val="60000"/>
            </a:schemeClr>
          </a:solidFill>
          <a:ln>
            <a:noFill/>
          </a:ln>
        </p:spPr>
        <p:txBody>
          <a:bodyPr wrap="square" lIns="0" tIns="0" rIns="0" bIns="0" rtlCol="0" anchor="ctr">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kumimoji="1" lang="ja-JP" altLang="en-US" sz="800" dirty="0">
                <a:latin typeface="BIZ UDゴシック" panose="020B0400000000000000" pitchFamily="49" charset="-128"/>
                <a:ea typeface="BIZ UDゴシック" panose="020B0400000000000000" pitchFamily="49" charset="-128"/>
              </a:rPr>
              <a:t>傾向的な伸びを踏まえた推移</a:t>
            </a:r>
            <a:endParaRPr kumimoji="1" lang="en-US" altLang="ja-JP" sz="800" dirty="0">
              <a:latin typeface="BIZ UDゴシック" panose="020B0400000000000000" pitchFamily="49" charset="-128"/>
              <a:ea typeface="BIZ UDゴシック" panose="020B0400000000000000" pitchFamily="49" charset="-128"/>
            </a:endParaRPr>
          </a:p>
          <a:p>
            <a:pPr algn="ctr"/>
            <a:r>
              <a:rPr kumimoji="1" lang="ja-JP" altLang="en-US" sz="800" dirty="0">
                <a:latin typeface="BIZ UDゴシック" panose="020B0400000000000000" pitchFamily="49" charset="-128"/>
                <a:ea typeface="BIZ UDゴシック" panose="020B0400000000000000" pitchFamily="49" charset="-128"/>
              </a:rPr>
              <a:t>（対７年度比：＋</a:t>
            </a:r>
            <a:r>
              <a:rPr kumimoji="1" lang="en-US" altLang="ja-JP" sz="800" dirty="0">
                <a:latin typeface="BIZ UDゴシック" panose="020B0400000000000000" pitchFamily="49" charset="-128"/>
                <a:ea typeface="BIZ UDゴシック" panose="020B0400000000000000" pitchFamily="49" charset="-128"/>
              </a:rPr>
              <a:t>2.3</a:t>
            </a:r>
            <a:r>
              <a:rPr kumimoji="1" lang="ja-JP" altLang="en-US" sz="800" dirty="0">
                <a:latin typeface="BIZ UDゴシック" panose="020B0400000000000000" pitchFamily="49" charset="-128"/>
                <a:ea typeface="BIZ UDゴシック" panose="020B0400000000000000" pitchFamily="49" charset="-128"/>
              </a:rPr>
              <a:t>％）</a:t>
            </a:r>
            <a:endParaRPr kumimoji="1" lang="en-US" altLang="ja-JP" sz="800" dirty="0">
              <a:latin typeface="BIZ UDゴシック" panose="020B0400000000000000" pitchFamily="49" charset="-128"/>
              <a:ea typeface="BIZ UDゴシック" panose="020B0400000000000000" pitchFamily="49" charset="-128"/>
            </a:endParaRPr>
          </a:p>
        </p:txBody>
      </p:sp>
      <p:sp>
        <p:nvSpPr>
          <p:cNvPr id="15" name="テキスト ボックス 14">
            <a:extLst>
              <a:ext uri="{FF2B5EF4-FFF2-40B4-BE49-F238E27FC236}">
                <a16:creationId xmlns:a16="http://schemas.microsoft.com/office/drawing/2014/main" id="{8D845CB0-22A9-406F-A109-E4641A9146DD}"/>
              </a:ext>
            </a:extLst>
          </p:cNvPr>
          <p:cNvSpPr txBox="1"/>
          <p:nvPr/>
        </p:nvSpPr>
        <p:spPr>
          <a:xfrm>
            <a:off x="9579876" y="2158768"/>
            <a:ext cx="259080" cy="261610"/>
          </a:xfrm>
          <a:prstGeom prst="rect">
            <a:avLst/>
          </a:prstGeom>
          <a:noFill/>
        </p:spPr>
        <p:txBody>
          <a:bodyPr wrap="square" rtlCol="0">
            <a:spAutoFit/>
          </a:bodyPr>
          <a:lstStyle/>
          <a:p>
            <a:r>
              <a:rPr kumimoji="1" lang="ja-JP" altLang="en-US" sz="1100" dirty="0">
                <a:latin typeface="BIZ UDゴシック" panose="020B0400000000000000" pitchFamily="49" charset="-128"/>
                <a:ea typeface="BIZ UDゴシック" panose="020B0400000000000000" pitchFamily="49" charset="-128"/>
              </a:rPr>
              <a:t>❷</a:t>
            </a:r>
          </a:p>
        </p:txBody>
      </p:sp>
      <p:sp>
        <p:nvSpPr>
          <p:cNvPr id="16" name="テキスト ボックス 15">
            <a:extLst>
              <a:ext uri="{FF2B5EF4-FFF2-40B4-BE49-F238E27FC236}">
                <a16:creationId xmlns:a16="http://schemas.microsoft.com/office/drawing/2014/main" id="{A9A9817E-8C3B-4E8D-9F4E-556A4716FC41}"/>
              </a:ext>
            </a:extLst>
          </p:cNvPr>
          <p:cNvSpPr txBox="1"/>
          <p:nvPr/>
        </p:nvSpPr>
        <p:spPr>
          <a:xfrm>
            <a:off x="9579876" y="1799665"/>
            <a:ext cx="259080" cy="261610"/>
          </a:xfrm>
          <a:prstGeom prst="rect">
            <a:avLst/>
          </a:prstGeom>
          <a:noFill/>
        </p:spPr>
        <p:txBody>
          <a:bodyPr wrap="square" rtlCol="0">
            <a:spAutoFit/>
          </a:bodyPr>
          <a:lstStyle/>
          <a:p>
            <a:r>
              <a:rPr kumimoji="1" lang="ja-JP" altLang="en-US" sz="1100" dirty="0">
                <a:latin typeface="BIZ UDゴシック" panose="020B0400000000000000" pitchFamily="49" charset="-128"/>
                <a:ea typeface="BIZ UDゴシック" panose="020B0400000000000000" pitchFamily="49" charset="-128"/>
              </a:rPr>
              <a:t>❶</a:t>
            </a:r>
          </a:p>
        </p:txBody>
      </p:sp>
      <p:cxnSp>
        <p:nvCxnSpPr>
          <p:cNvPr id="17" name="直線矢印コネクタ 16">
            <a:extLst>
              <a:ext uri="{FF2B5EF4-FFF2-40B4-BE49-F238E27FC236}">
                <a16:creationId xmlns:a16="http://schemas.microsoft.com/office/drawing/2014/main" id="{1BFA4C3D-9963-4BB0-B8B9-B49643728DDB}"/>
              </a:ext>
            </a:extLst>
          </p:cNvPr>
          <p:cNvCxnSpPr>
            <a:cxnSpLocks/>
          </p:cNvCxnSpPr>
          <p:nvPr/>
        </p:nvCxnSpPr>
        <p:spPr>
          <a:xfrm flipV="1">
            <a:off x="9598486" y="1628090"/>
            <a:ext cx="0" cy="37371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F92FDAAC-40DB-491A-B61C-ADA687049039}"/>
              </a:ext>
            </a:extLst>
          </p:cNvPr>
          <p:cNvCxnSpPr>
            <a:cxnSpLocks/>
          </p:cNvCxnSpPr>
          <p:nvPr/>
        </p:nvCxnSpPr>
        <p:spPr>
          <a:xfrm flipV="1">
            <a:off x="9597332" y="2001800"/>
            <a:ext cx="0" cy="324000"/>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894541"/>
      </p:ext>
    </p:extLst>
  </p:cSld>
  <p:clrMapOvr>
    <a:masterClrMapping/>
  </p:clrMapOvr>
</p:sld>
</file>

<file path=ppt/theme/theme1.xml><?xml version="1.0" encoding="utf-8"?>
<a:theme xmlns:a="http://schemas.openxmlformats.org/drawingml/2006/main" name="Office テーマ">
  <a:themeElements>
    <a:clrScheme name="青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3519</TotalTime>
  <Words>1635</Words>
  <Application>Microsoft Office PowerPoint</Application>
  <PresentationFormat>ユーザー設定</PresentationFormat>
  <Paragraphs>185</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UDゴシック</vt:lpstr>
      <vt:lpstr>BIZ UD明朝 Medium</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籠島　隆</dc:creator>
  <cp:lastModifiedBy>桐山　栞里</cp:lastModifiedBy>
  <cp:revision>251</cp:revision>
  <cp:lastPrinted>2025-12-09T07:08:42Z</cp:lastPrinted>
  <dcterms:created xsi:type="dcterms:W3CDTF">2025-11-17T00:49:33Z</dcterms:created>
  <dcterms:modified xsi:type="dcterms:W3CDTF">2025-12-25T08:35:51Z</dcterms:modified>
</cp:coreProperties>
</file>