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64" r:id="rId3"/>
    <p:sldId id="262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12" autoAdjust="0"/>
    <p:restoredTop sz="93514" autoAdjust="0"/>
  </p:normalViewPr>
  <p:slideViewPr>
    <p:cSldViewPr>
      <p:cViewPr varScale="1">
        <p:scale>
          <a:sx n="97" d="100"/>
          <a:sy n="97" d="100"/>
        </p:scale>
        <p:origin x="121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6E85F-79FB-4631-9183-2CD1A5F445A3}" type="datetimeFigureOut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C6647-B049-4368-B944-3CA6764AF83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396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0680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3257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110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01CE-014C-40AA-87D4-BBEF02E35C79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487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7EE6-BA70-4F0F-B9A3-FA462E906F4F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013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B1E9-0F6B-4970-A9C2-2040402B101C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003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F41F-1E43-4D89-BC0F-9C4527F9A995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694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C9AC-15ED-4B0C-AD7C-8A696F61091F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186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2C9E-C075-4224-B1DC-0E8515292823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705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36162-718C-404F-923E-E37702D717E1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509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39C6-65A8-43F4-B2A4-5EC1CB3B43E2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969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960D-0A0A-488A-9652-78EA57B92099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859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2F-9175-40D6-BD8F-324B23035EE2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30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925-3948-44E0-9DC8-A779930FDDD7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546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99A0A-9218-40F3-982F-75415E3EB1F7}" type="datetime1">
              <a:rPr kumimoji="1" lang="ja-JP" altLang="en-US" smtClean="0"/>
              <a:t>2025/12/25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387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8096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の検討事項（中間報告）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401487"/>
              </p:ext>
            </p:extLst>
          </p:nvPr>
        </p:nvGraphicFramePr>
        <p:xfrm>
          <a:off x="72040" y="534923"/>
          <a:ext cx="8999920" cy="6137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992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444786263"/>
                    </a:ext>
                  </a:extLst>
                </a:gridCol>
              </a:tblGrid>
              <a:tr h="529015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令和６年度までの検討結果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（第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42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回広域化調整会議（令和７年５月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日開催）にて決定）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令和７年度における検討状況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（検討済み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■、検討中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8550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保険料率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府全体の共通公費の範囲の検討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　・仮算定結果を受けて、市町村国保特会の赤字傾向への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Meiryo UI" panose="020B0604030504040204" pitchFamily="50" charset="-128"/>
                        </a:rPr>
                        <a:t>　　配慮の観点を踏まえ、本算定では以下の対応とした。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  <a:cs typeface="Meiryo UI" panose="020B0604030504040204" pitchFamily="50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・引き続き、保険料抑制財源として活用。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令和７年度の一定割合は</a:t>
                      </a:r>
                      <a:r>
                        <a:rPr kumimoji="1" lang="en-US" altLang="ja-JP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</a:t>
                      </a:r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に設定。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・保健事業の効果的取組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に係る財源を除き、全額府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１号繰入金に振り替え、保険料抑制財源として活用。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令和７年度は採択事業なし。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7200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</a:t>
                      </a: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被保険者数の推計方法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・令和４年度算定から採用しているコーホート要因（「自然増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減」（出生と死亡）及び「純移動」（資格取得・喪失）という、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二つの「変動要因」の将来値を仮定し、それに基づいた被保険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者数の推計を行うことで、被保険者の動勢を適切に反映可能な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推計方法）を</a:t>
                      </a:r>
                      <a:r>
                        <a:rPr kumimoji="1" lang="ja-JP" altLang="en-US" sz="800" strike="noStrik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も採用。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子ども・子育て支援金制度導入に係る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納付金算定方法等について検討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令和６年度の過年度収納額の</a:t>
                      </a:r>
                      <a:r>
                        <a:rPr kumimoji="1" lang="en-US" altLang="ja-JP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60</a:t>
                      </a:r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を乗じた額とし、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令和６年度の過年度分調定額の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％を上限として設定。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・引き続き、保険料抑制財源として活用。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令和８年度の一定割合は</a:t>
                      </a:r>
                      <a:r>
                        <a:rPr kumimoji="1" lang="en-US" altLang="ja-JP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</a:t>
                      </a:r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・保健事業の効果的取組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に係る財源及び市町村に帰責事由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のない赤字に係る緊急的な対応として活用する額を除き、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残額は全て保険料抑制に活用。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令和８年度は採択事業なし。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被保険者数の推計方法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・令和４年度算定から採用しているコーホート要因（「自然増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減」（出生と死亡）及び「純移動」（資格取得・喪失）という、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二つの「変動要因」の将来値を仮定し、それに基づいた被保険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者数の推計を行うことで、被保険者の動勢を適切に反映可能な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推計方法）を令和８年度も採用。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子ども・子育て支援納付金分の賦課方式・賦課割合の検討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制度の目的・仕組み及び市町村の意見等を踏まえ、子ども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支援金制度にかかる賦課方式については「二方式」とし、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賦課割合については「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100:0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」とする。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875439" y="90266"/>
            <a:ext cx="1206425" cy="285750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資料４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50CB59C-B7C6-452E-A490-4412DDD12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72488"/>
            <a:ext cx="2133600" cy="21289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841473AB-0001-4C57-95FB-B5AB92E223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712328"/>
              </p:ext>
            </p:extLst>
          </p:nvPr>
        </p:nvGraphicFramePr>
        <p:xfrm>
          <a:off x="971600" y="1479072"/>
          <a:ext cx="2731720" cy="43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4525">
                  <a:extLst>
                    <a:ext uri="{9D8B030D-6E8A-4147-A177-3AD203B41FA5}">
                      <a16:colId xmlns:a16="http://schemas.microsoft.com/office/drawing/2014/main" val="4137625715"/>
                    </a:ext>
                  </a:extLst>
                </a:gridCol>
                <a:gridCol w="2507195">
                  <a:extLst>
                    <a:ext uri="{9D8B030D-6E8A-4147-A177-3AD203B41FA5}">
                      <a16:colId xmlns:a16="http://schemas.microsoft.com/office/drawing/2014/main" val="18377940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仮算定</a:t>
                      </a:r>
                    </a:p>
                  </a:txBody>
                  <a:tcPr marL="72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令和５年度の過年度収納額の</a:t>
                      </a:r>
                      <a:r>
                        <a:rPr kumimoji="1" lang="en-US" altLang="ja-JP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80</a:t>
                      </a:r>
                      <a:r>
                        <a:rPr kumimoji="1" lang="ja-JP" altLang="en-US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％を乗じた額とし、令和５年度の過年度分調定額の</a:t>
                      </a:r>
                      <a:r>
                        <a:rPr kumimoji="1" lang="en-US" altLang="ja-JP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b="0" baseline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％を上限として設定。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753672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0E7843C9-47D0-4E00-99C0-DB7097DF4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489789"/>
              </p:ext>
            </p:extLst>
          </p:nvPr>
        </p:nvGraphicFramePr>
        <p:xfrm>
          <a:off x="971600" y="2415176"/>
          <a:ext cx="2731720" cy="43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4525">
                  <a:extLst>
                    <a:ext uri="{9D8B030D-6E8A-4147-A177-3AD203B41FA5}">
                      <a16:colId xmlns:a16="http://schemas.microsoft.com/office/drawing/2014/main" val="4137625715"/>
                    </a:ext>
                  </a:extLst>
                </a:gridCol>
                <a:gridCol w="2507195">
                  <a:extLst>
                    <a:ext uri="{9D8B030D-6E8A-4147-A177-3AD203B41FA5}">
                      <a16:colId xmlns:a16="http://schemas.microsoft.com/office/drawing/2014/main" val="1837794094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本算定</a:t>
                      </a:r>
                    </a:p>
                  </a:txBody>
                  <a:tcPr marL="72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令和５年度の過年度収納額の</a:t>
                      </a:r>
                      <a:r>
                        <a:rPr kumimoji="1" lang="en-US" altLang="ja-JP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60</a:t>
                      </a:r>
                      <a:r>
                        <a:rPr kumimoji="1" lang="ja-JP" altLang="en-US" sz="800" b="1" u="sng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を乗じた額とし、令和５年度の過年度分調定額の</a:t>
                      </a:r>
                      <a:r>
                        <a:rPr kumimoji="1" lang="en-US" altLang="ja-JP" sz="8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b="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％を上限として設定。</a:t>
                      </a:r>
                    </a:p>
                  </a:txBody>
                  <a:tcPr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54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543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190040"/>
              </p:ext>
            </p:extLst>
          </p:nvPr>
        </p:nvGraphicFramePr>
        <p:xfrm>
          <a:off x="50355" y="620688"/>
          <a:ext cx="9000000" cy="59766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1540405671"/>
                    </a:ext>
                  </a:extLst>
                </a:gridCol>
              </a:tblGrid>
              <a:tr h="6381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令和６年度までの検討結果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（第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42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回広域化調整会議（令和７年５月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日開催）にて決定）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令和７年度における検討状況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（検討済み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■、検討中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358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減免・軽減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子どもに係る均等割額減額措置について、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対象年齢及び軽減額の拡充の動向を注視しつつ</a:t>
                      </a:r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必要に応じ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国へ要望（継続）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子どもに係る均等割減額措置に係る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対象年齢及び軽減額の拡充について、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国へ要望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子どもに係る均等割額減額措置について、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対象年齢及び軽減額の拡充の動向を注視しつつ</a:t>
                      </a:r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必要に応じ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国へ要望（継続）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5943614"/>
                  </a:ext>
                </a:extLst>
              </a:tr>
              <a:tr h="17894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収納率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令和５年度を含む直近３年間の収納率実績の最高値と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令和５年度の収納率の平均値を算定の基準とし、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条件を以下のとおり設定。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規模別基準収納率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・規模別平均収納率▲１％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インセンティブ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・規模別基準収納率を上回っている値の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1/2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努力分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・実収納率＋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0.5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令和６年度決算状況を踏まえた検証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  令和６年度を含む直近３年間の収納率実績の最高値と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令和６年度の収納率の平均値を算定の基準とし、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条件を以下のとおり設定。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規模別基準収納率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・規模別平均収納率▲１％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インセンティブ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・規模別基準収納率を上回っている値の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1/2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〔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努力分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・実収納率＋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0.5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7884415"/>
                  </a:ext>
                </a:extLst>
              </a:tr>
              <a:tr h="2715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保健事業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（算定条件に関する事項のみ）</a:t>
                      </a:r>
                      <a:endParaRPr kumimoji="1" lang="en-US" altLang="ja-JP" sz="7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標準保険料率で賄う対象経費の取扱について、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事業費納付金対象年度の前年度保険料総額（医療分）の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一定割合として定める上限額は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『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前年度保料総額 医療分の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5.0%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、被保険者数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万人以上の市については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3.5%』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とする。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で採択された保健事業（独自事業分）に係る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市町村基礎ファイル提出（仮算定）時の報告額と①の上限額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のいずれか低い額が「基準額」となり、当該「基準額」が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普通交付金「ワ独自事業分」の交付（申請）上限額となり、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本算定時には、仮算定時からの増額変更は行わない。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令和７年度以降の普通交付金の取扱としては、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事業運営検討ＷＧで採択された保健事業（独自事業分）のみ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が交付対象となる。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における「保険料完全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統一後の保健事業の在り方について」の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検討状況を踏まえ、独自事業分を含む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保健事業における財源の在り方について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検討（継続）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標準保険料率で賄う対象経費の取扱について、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事業費納付金対象年度の前年度保険料総額（医療分）の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一定割合として定める上限額は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『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前年度保料総額 医療分の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5.0%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、被保険者数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万人以上の市については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3.5%』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事業運営検討</a:t>
                      </a:r>
                      <a:r>
                        <a:rPr kumimoji="1" lang="en-US" altLang="ja-JP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で採択された保健事業（独自事業分）に係る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市町村基礎ファイル提出（仮算定）時の報告額と①の上限額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のいずれか低い額が「基準額」となり、当該「基準額」が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普通交付金「ワ独自事業分」の交付（申請）上限額となり、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本算定時には、仮算定時からの増額変更は行わない。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令和７年度以降の普通交付金の取扱としては、</a:t>
                      </a: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事業運営検討ＷＧで採択された保健事業（独自事業分）のみ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が交付対象となる。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301527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00A4E0D-B5B7-4734-BFCB-23A5EF77E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69360"/>
            <a:ext cx="2133600" cy="14401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74428DCB-DB60-477B-B94B-54E665753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の検討事項（中間報告）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4938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910661"/>
              </p:ext>
            </p:extLst>
          </p:nvPr>
        </p:nvGraphicFramePr>
        <p:xfrm>
          <a:off x="52760" y="625996"/>
          <a:ext cx="9000000" cy="59763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3060000">
                  <a:extLst>
                    <a:ext uri="{9D8B030D-6E8A-4147-A177-3AD203B41FA5}">
                      <a16:colId xmlns:a16="http://schemas.microsoft.com/office/drawing/2014/main" val="3043964973"/>
                    </a:ext>
                  </a:extLst>
                </a:gridCol>
              </a:tblGrid>
              <a:tr h="4989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令和６年度までの検討結果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（第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42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回広域化調整会議（令和７年５月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13</a:t>
                      </a:r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日開催）にて決定）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令和７年度における検討状況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（検討済み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■、検討中</a:t>
                      </a:r>
                      <a:r>
                        <a:rPr kumimoji="1" lang="en-US" altLang="ja-JP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…</a:t>
                      </a:r>
                      <a:r>
                        <a:rPr kumimoji="1" lang="ja-JP" altLang="en-US" sz="800" b="1" dirty="0"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○）</a:t>
                      </a: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241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財政安定化基金</a:t>
                      </a:r>
                    </a:p>
                  </a:txBody>
                  <a:tcPr marL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前期高齢者交付金精算額の平準化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精算額に係る年度間の変動幅が大きいため、留保額等の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比較に用いる精算額の平均値を算出する対象期間を長くす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ることで、安定的な平均値により近づけることができると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考えられることから、令和５年度の財政運営検討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・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にお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いて、令和７年度より、（Ｂ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を「直近３か年平均の１人あ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たり精算額」から、広域化後（平成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年度～）の精算規模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が反映される「令和２年度以降の平均１人あたり精算額」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に変更。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（Ａ）：「当該年度の前期高齢者交付金に加減算される２年前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の１人あたり精算額」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（Ｂ）：「令和２年度以降の平均１人あたり精算額」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保険料の平準化等を図る観点から、（Ａ）と（Ｂ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を比較し、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よりも低い場合は、その差額に２年前の被保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険者数を乗じた額を後年度に生じる精算に備えて留保する。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よりも高くなる場合は、上記留保財源の範囲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内において、当該財源を活用し、（Ｂ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の水準まで（Ａ）を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抑制することにより、前期高齢者交付金の精算に伴う年度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間の影響を緩和し、精算額の平準化を図る。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よりも低かったため、その差額に２年前の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被保険者数を乗じた額を留保額として算定を実施。</a:t>
                      </a:r>
                    </a:p>
                  </a:txBody>
                  <a:tcPr marL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財政調整事業の具体的な取組について、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府及び市町村国保特会の財政状況や事業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費納付金の算定状況等を踏まえ、引き続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き検討。</a:t>
                      </a:r>
                    </a:p>
                    <a:p>
                      <a:pPr marL="85725" marR="0" lvl="0" indent="-85725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前期高齢者交付金精算額の平準化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全世代対応型の持続可能な社会保障制度を構築するための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健康保険法等の一部を改正する法律により、前期高齢者交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付金の概算額を算出する計算方法が見直されたことに伴い、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令和６年度以降の精算額の規模が変化することから、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法改正後の精算額の規模を適切に反映するため、（Ｂ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「令和２年度以降の平均１人あたり精算額」から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「法改正後の試算方法（概算額を３ヵ年平均により算出）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による令和２年度以降の平均１人あたり精算額」に変更。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（Ａ）：「当該年度の前期高齢者交付金に加減算される２年前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の１人あたり精算額」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：「法改正後の試算方法（概算額を３ヵ年平均により算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     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出）による令和２年度以降の平均１人あたり精算額」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保険料の平準化等を図る観点から、（Ａ）と（Ｂ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を比較し、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よりも低い場合は、その差額に２年前の被保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険者数を乗じた額を後年度に生じる精算に備えて留保する。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よりも高くなる場合は、上記留保財源の範囲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内において、当該財源を活用し、（Ｂ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の水準まで（Ａ）を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抑制することにより、前期高齢者交付金の精算に伴う年度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間の影響を緩和し、精算額の平準化を図る。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■　令和８年度事業費納付金（仮算定）については、（Ａ）が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よりも高かったため、その差額に２年前の被保険者数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を乗じた額を取崩し、算定を実施。</a:t>
                      </a: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FC89AED-DA2B-471B-8D17-C86BE2046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74904" y="6597352"/>
            <a:ext cx="2133600" cy="221109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F99BFDAA-10F0-4E43-8274-5F6E872A3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392"/>
            <a:ext cx="9000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の検討事項（中間報告）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1400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5770</TotalTime>
  <Words>2424</Words>
  <Application>Microsoft Office PowerPoint</Application>
  <PresentationFormat>画面に合わせる (4:3)</PresentationFormat>
  <Paragraphs>264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UDゴシック</vt:lpstr>
      <vt:lpstr>HGS創英角ｺﾞｼｯｸUB</vt:lpstr>
      <vt:lpstr>游ゴシック</vt:lpstr>
      <vt:lpstr>Arial</vt:lpstr>
      <vt:lpstr>Calibri</vt:lpstr>
      <vt:lpstr>Wingdings</vt:lpstr>
      <vt:lpstr>Office ​​テーマ</vt:lpstr>
      <vt:lpstr>令和７年度　財政運営検討Ｗ・Ｇの検討事項（中間報告）</vt:lpstr>
      <vt:lpstr>令和７年度　財政運営検討Ｗ・Ｇの検討事項（中間報告）</vt:lpstr>
      <vt:lpstr>令和７年度　財政運営検討Ｗ・Ｇの検討事項（中間報告）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財政運営検討Ｗ・Ｇにおける検討課題</dc:title>
  <dc:creator>HOSTNAME</dc:creator>
  <cp:lastModifiedBy>桐山　栞里</cp:lastModifiedBy>
  <cp:revision>493</cp:revision>
  <cp:lastPrinted>2025-12-11T04:48:33Z</cp:lastPrinted>
  <dcterms:created xsi:type="dcterms:W3CDTF">2016-01-05T01:34:32Z</dcterms:created>
  <dcterms:modified xsi:type="dcterms:W3CDTF">2025-12-25T08:35:01Z</dcterms:modified>
</cp:coreProperties>
</file>