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3" r:id="rId2"/>
    <p:sldId id="264"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44" autoAdjust="0"/>
    <p:restoredTop sz="94434" autoAdjust="0"/>
  </p:normalViewPr>
  <p:slideViewPr>
    <p:cSldViewPr>
      <p:cViewPr varScale="1">
        <p:scale>
          <a:sx n="97" d="100"/>
          <a:sy n="97" d="100"/>
        </p:scale>
        <p:origin x="998"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94F980D-5A31-48C1-BAE4-0E35FE8ECA60}"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8318D9-34B6-4305-ABD0-1F02F91083C3}"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7CC5B26-66A7-4315-9940-8C840ED431FA}"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0297CC0-F641-432D-ABA2-E991E6C17EDE}"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3D6944E-ED7D-44C5-9256-45210A6C8F73}"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A7B79C5-6E41-4682-858A-E3F6A96F13ED}"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A549BC-7B84-4B26-A325-8F1F1F1B8C20}" type="datetime1">
              <a:rPr kumimoji="1" lang="ja-JP" altLang="en-US" smtClean="0"/>
              <a:t>2025/12/25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C2C0C4-8123-407E-B666-6B53E7518C04}" type="datetime1">
              <a:rPr kumimoji="1" lang="ja-JP" altLang="en-US" smtClean="0"/>
              <a:t>2025/12/25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219A49-E01C-4484-B080-20ACDDC1AF63}" type="datetime1">
              <a:rPr kumimoji="1" lang="ja-JP" altLang="en-US" smtClean="0"/>
              <a:t>2025/12/25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489F547-B17C-465C-8C5D-CACDF6A2F76F}"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CB5F9B8-EDD6-4908-AE5D-A2297F3E71A2}"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E4FB8-3E34-45F2-BA1A-C76360E0F5C8}" type="datetime1">
              <a:rPr kumimoji="1" lang="ja-JP" altLang="en-US" smtClean="0"/>
              <a:t>2025/12/25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9930" y="514885"/>
            <a:ext cx="8622550" cy="497669"/>
          </a:xfrm>
        </p:spPr>
        <p:txBody>
          <a:bodyPr>
            <a:noAutofit/>
          </a:bodyPr>
          <a:lstStyle/>
          <a:p>
            <a:pPr indent="174625" algn="l">
              <a:lnSpc>
                <a:spcPts val="1800"/>
              </a:lnSpc>
            </a:pPr>
            <a:r>
              <a:rPr lang="ja-JP" altLang="ja-JP" sz="1100" dirty="0"/>
              <a:t>大阪府</a:t>
            </a:r>
            <a:r>
              <a:rPr lang="ja-JP" altLang="en-US" sz="1100" dirty="0"/>
              <a:t>・ブロック</a:t>
            </a:r>
            <a:r>
              <a:rPr lang="ja-JP" altLang="ja-JP" sz="1100" dirty="0"/>
              <a:t>代表市町村</a:t>
            </a:r>
            <a:r>
              <a:rPr lang="ja-JP" altLang="en-US" sz="1100" dirty="0"/>
              <a:t>等</a:t>
            </a:r>
            <a:r>
              <a:rPr lang="ja-JP" altLang="ja-JP" sz="1100" dirty="0"/>
              <a:t>で構成</a:t>
            </a:r>
            <a:r>
              <a:rPr lang="ja-JP" altLang="en-US" sz="1100" dirty="0"/>
              <a:t>する「</a:t>
            </a:r>
            <a:r>
              <a:rPr lang="ja-JP" altLang="ja-JP" sz="1100" dirty="0"/>
              <a:t>大阪府・市町村国民健康保険広域化調整会議</a:t>
            </a:r>
            <a:r>
              <a:rPr lang="ja-JP" altLang="en-US" sz="1100" dirty="0"/>
              <a:t>」及び</a:t>
            </a:r>
            <a:r>
              <a:rPr lang="ja-JP" altLang="ja-JP" sz="1100" dirty="0"/>
              <a:t>調整会議のもとに</a:t>
            </a:r>
            <a:r>
              <a:rPr lang="ja-JP" altLang="en-US" sz="1100" dirty="0"/>
              <a:t>設置する「</a:t>
            </a:r>
            <a:r>
              <a:rPr lang="ja-JP" altLang="ja-JP" sz="1100" dirty="0"/>
              <a:t>事業運営</a:t>
            </a:r>
            <a:r>
              <a:rPr lang="ja-JP" altLang="en-US" sz="1100" dirty="0"/>
              <a:t>検討ワーキング・グループ」・「</a:t>
            </a:r>
            <a:r>
              <a:rPr lang="ja-JP" altLang="ja-JP" sz="1100" dirty="0"/>
              <a:t>財政運営</a:t>
            </a:r>
            <a:r>
              <a:rPr lang="ja-JP" altLang="en-US" sz="1100" dirty="0"/>
              <a:t>検討</a:t>
            </a:r>
            <a:r>
              <a:rPr lang="ja-JP" altLang="ja-JP" sz="1100" dirty="0"/>
              <a:t>ワーキング</a:t>
            </a:r>
            <a:r>
              <a:rPr lang="ja-JP" altLang="en-US" sz="1100" dirty="0"/>
              <a:t>・</a:t>
            </a:r>
            <a:r>
              <a:rPr lang="ja-JP" altLang="ja-JP" sz="1100" dirty="0"/>
              <a:t>グループ</a:t>
            </a:r>
            <a:r>
              <a:rPr lang="ja-JP" altLang="en-US" sz="1100" dirty="0"/>
              <a:t>」</a:t>
            </a:r>
            <a:r>
              <a:rPr lang="ja-JP" altLang="ja-JP" sz="1100" dirty="0"/>
              <a:t>を</a:t>
            </a:r>
            <a:r>
              <a:rPr lang="ja-JP" altLang="en-US" sz="1100" dirty="0"/>
              <a:t>開催し</a:t>
            </a:r>
            <a:r>
              <a:rPr lang="ja-JP" altLang="ja-JP" sz="1100" dirty="0"/>
              <a:t>、</a:t>
            </a:r>
            <a:r>
              <a:rPr lang="ja-JP" altLang="en-US" sz="1100" dirty="0"/>
              <a:t>国保運営における課題について、</a:t>
            </a:r>
            <a:r>
              <a:rPr lang="ja-JP" altLang="ja-JP" sz="1100" dirty="0"/>
              <a:t>検討</a:t>
            </a:r>
            <a:r>
              <a:rPr lang="ja-JP" altLang="en-US" sz="1100" dirty="0"/>
              <a:t>を行った</a:t>
            </a:r>
            <a:r>
              <a:rPr lang="ja-JP" altLang="ja-JP" sz="1100" dirty="0"/>
              <a:t>。</a:t>
            </a:r>
            <a:endParaRPr kumimoji="1" lang="ja-JP" altLang="en-US" sz="1100" dirty="0"/>
          </a:p>
        </p:txBody>
      </p:sp>
      <p:sp>
        <p:nvSpPr>
          <p:cNvPr id="3" name="コンテンツ プレースホルダー 2"/>
          <p:cNvSpPr>
            <a:spLocks noGrp="1"/>
          </p:cNvSpPr>
          <p:nvPr>
            <p:ph idx="1"/>
          </p:nvPr>
        </p:nvSpPr>
        <p:spPr>
          <a:xfrm>
            <a:off x="0" y="1147702"/>
            <a:ext cx="8382000" cy="263132"/>
          </a:xfrm>
        </p:spPr>
        <p:txBody>
          <a:bodyPr>
            <a:normAutofit fontScale="85000" lnSpcReduction="20000"/>
          </a:bodyPr>
          <a:lstStyle/>
          <a:p>
            <a:pPr marL="0" indent="0">
              <a:buNone/>
            </a:pPr>
            <a:r>
              <a:rPr kumimoji="1" lang="ja-JP" altLang="en-US" sz="1600" dirty="0"/>
              <a:t>　</a:t>
            </a:r>
            <a:r>
              <a:rPr lang="ja-JP" altLang="en-US" sz="1600" dirty="0"/>
              <a:t>１　　</a:t>
            </a:r>
            <a:r>
              <a:rPr kumimoji="1" lang="ja-JP" altLang="en-US" sz="1600" dirty="0"/>
              <a:t>大阪府・市町村国民健康保険広域化調整会議</a:t>
            </a:r>
            <a:endParaRPr kumimoji="1" lang="en-US" altLang="ja-JP" sz="1600" dirty="0"/>
          </a:p>
          <a:p>
            <a:pPr marL="0" indent="0">
              <a:buNone/>
            </a:pPr>
            <a:endParaRPr kumimoji="1" lang="ja-JP" altLang="en-US" sz="1600" dirty="0"/>
          </a:p>
        </p:txBody>
      </p:sp>
      <p:sp>
        <p:nvSpPr>
          <p:cNvPr id="5" name="テキスト ボックス 4"/>
          <p:cNvSpPr txBox="1"/>
          <p:nvPr/>
        </p:nvSpPr>
        <p:spPr>
          <a:xfrm>
            <a:off x="7956376" y="123639"/>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a:latin typeface="HGSｺﾞｼｯｸE" panose="020B0900000000000000" pitchFamily="50" charset="-128"/>
                <a:ea typeface="HGSｺﾞｼｯｸE" panose="020B0900000000000000" pitchFamily="50" charset="-128"/>
              </a:rPr>
              <a:t>資料１</a:t>
            </a:r>
            <a:endParaRPr kumimoji="1" lang="ja-JP" altLang="en-US" sz="1200" b="1" dirty="0">
              <a:latin typeface="HGSｺﾞｼｯｸE" panose="020B0900000000000000" pitchFamily="50" charset="-128"/>
              <a:ea typeface="HGSｺﾞｼｯｸE" panose="020B0900000000000000" pitchFamily="50" charset="-128"/>
            </a:endParaRPr>
          </a:p>
        </p:txBody>
      </p:sp>
      <p:sp>
        <p:nvSpPr>
          <p:cNvPr id="7" name="タイトル 1"/>
          <p:cNvSpPr txBox="1">
            <a:spLocks/>
          </p:cNvSpPr>
          <p:nvPr/>
        </p:nvSpPr>
        <p:spPr>
          <a:xfrm>
            <a:off x="473496" y="167922"/>
            <a:ext cx="8229600" cy="367864"/>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a:t>令和７年度</a:t>
            </a:r>
            <a:r>
              <a:rPr lang="ja-JP" altLang="en-US" sz="2400" dirty="0"/>
              <a:t>の国保運営にかかる検討状況（中間報告）</a:t>
            </a:r>
          </a:p>
        </p:txBody>
      </p:sp>
      <p:graphicFrame>
        <p:nvGraphicFramePr>
          <p:cNvPr id="8" name="表 8">
            <a:extLst>
              <a:ext uri="{FF2B5EF4-FFF2-40B4-BE49-F238E27FC236}">
                <a16:creationId xmlns:a16="http://schemas.microsoft.com/office/drawing/2014/main" id="{5EC23E1C-6F6C-47ED-825F-5BB002C7AE16}"/>
              </a:ext>
            </a:extLst>
          </p:cNvPr>
          <p:cNvGraphicFramePr>
            <a:graphicFrameLocks noGrp="1"/>
          </p:cNvGraphicFramePr>
          <p:nvPr>
            <p:extLst>
              <p:ext uri="{D42A27DB-BD31-4B8C-83A1-F6EECF244321}">
                <p14:modId xmlns:p14="http://schemas.microsoft.com/office/powerpoint/2010/main" val="1530320794"/>
              </p:ext>
            </p:extLst>
          </p:nvPr>
        </p:nvGraphicFramePr>
        <p:xfrm>
          <a:off x="827584" y="1484784"/>
          <a:ext cx="7416824" cy="3581400"/>
        </p:xfrm>
        <a:graphic>
          <a:graphicData uri="http://schemas.openxmlformats.org/drawingml/2006/table">
            <a:tbl>
              <a:tblPr firstRow="1" bandRow="1">
                <a:tableStyleId>{073A0DAA-6AF3-43AB-8588-CEC1D06C72B9}</a:tableStyleId>
              </a:tblPr>
              <a:tblGrid>
                <a:gridCol w="2135550">
                  <a:extLst>
                    <a:ext uri="{9D8B030D-6E8A-4147-A177-3AD203B41FA5}">
                      <a16:colId xmlns:a16="http://schemas.microsoft.com/office/drawing/2014/main" val="4223812174"/>
                    </a:ext>
                  </a:extLst>
                </a:gridCol>
                <a:gridCol w="5281274">
                  <a:extLst>
                    <a:ext uri="{9D8B030D-6E8A-4147-A177-3AD203B41FA5}">
                      <a16:colId xmlns:a16="http://schemas.microsoft.com/office/drawing/2014/main" val="2341447291"/>
                    </a:ext>
                  </a:extLst>
                </a:gridCol>
              </a:tblGrid>
              <a:tr h="204053">
                <a:tc gridSpan="2">
                  <a:txBody>
                    <a:bodyPr/>
                    <a:lstStyle/>
                    <a:p>
                      <a:pPr algn="ctr"/>
                      <a:r>
                        <a:rPr kumimoji="1" lang="ja-JP" altLang="en-US" sz="900" dirty="0">
                          <a:latin typeface="+mn-ea"/>
                          <a:ea typeface="+mn-ea"/>
                        </a:rPr>
                        <a:t>大阪府・市町村国民健康保険広域化調整会議</a:t>
                      </a:r>
                    </a:p>
                  </a:txBody>
                  <a:tcPr/>
                </a:tc>
                <a:tc hMerge="1">
                  <a:txBody>
                    <a:bodyPr/>
                    <a:lstStyle/>
                    <a:p>
                      <a:pPr algn="ctr"/>
                      <a:r>
                        <a:rPr kumimoji="1" lang="ja-JP" altLang="en-US" sz="1000" dirty="0"/>
                        <a:t>大阪府・市町村国民健康保険広域化調整会議</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681326">
                <a:tc>
                  <a:txBody>
                    <a:bodyPr/>
                    <a:lstStyle/>
                    <a:p>
                      <a:r>
                        <a:rPr kumimoji="1" lang="ja-JP" altLang="en-US" sz="1000" dirty="0">
                          <a:latin typeface="+mn-ea"/>
                          <a:ea typeface="+mn-ea"/>
                        </a:rPr>
                        <a:t>第</a:t>
                      </a:r>
                      <a:r>
                        <a:rPr kumimoji="1" lang="en-US" altLang="ja-JP" sz="1000" dirty="0">
                          <a:latin typeface="+mn-ea"/>
                          <a:ea typeface="+mn-ea"/>
                        </a:rPr>
                        <a:t>42</a:t>
                      </a:r>
                      <a:r>
                        <a:rPr kumimoji="1" lang="ja-JP" altLang="en-US" sz="1000" dirty="0">
                          <a:latin typeface="+mn-ea"/>
                          <a:ea typeface="+mn-ea"/>
                        </a:rPr>
                        <a:t>回（</a:t>
                      </a:r>
                      <a:r>
                        <a:rPr kumimoji="1" lang="en-US" altLang="ja-JP" sz="1000" dirty="0">
                          <a:latin typeface="+mn-ea"/>
                          <a:ea typeface="+mn-ea"/>
                        </a:rPr>
                        <a:t>R7.5.13</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座長の選出及び副座長の指名について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大阪府・市町村国民健康保険広域化調整会議及びワーキング・グループの設置と委員について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大阪府国民健康保険運営方針に基づく制度運営について</a:t>
                      </a:r>
                      <a:endParaRPr kumimoji="1" lang="en-US" altLang="ja-JP" sz="900" kern="1200" dirty="0">
                        <a:solidFill>
                          <a:schemeClr val="dk1"/>
                        </a:solidFill>
                        <a:effectLst/>
                        <a:latin typeface="+mn-ea"/>
                        <a:ea typeface="+mn-ea"/>
                        <a:cs typeface="+mn-cs"/>
                      </a:endParaRPr>
                    </a:p>
                    <a:p>
                      <a:pPr marL="0" indent="0" eaLnBrk="0" hangingPunct="0">
                        <a:buFont typeface="Arial" panose="020B0604020202020204" pitchFamily="34" charset="0"/>
                        <a:buNone/>
                      </a:pPr>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（令和７年度</a:t>
                      </a:r>
                      <a:r>
                        <a:rPr kumimoji="1" lang="en-US" altLang="ja-JP" sz="900" kern="1200" dirty="0">
                          <a:solidFill>
                            <a:schemeClr val="dk1"/>
                          </a:solidFill>
                          <a:effectLst/>
                          <a:latin typeface="+mn-ea"/>
                          <a:ea typeface="+mn-ea"/>
                          <a:cs typeface="+mn-cs"/>
                        </a:rPr>
                        <a:t>PDCA</a:t>
                      </a:r>
                      <a:r>
                        <a:rPr kumimoji="1" lang="ja-JP" altLang="ja-JP" sz="900" kern="1200" dirty="0">
                          <a:solidFill>
                            <a:schemeClr val="dk1"/>
                          </a:solidFill>
                          <a:effectLst/>
                          <a:latin typeface="+mn-ea"/>
                          <a:ea typeface="+mn-ea"/>
                          <a:cs typeface="+mn-cs"/>
                        </a:rPr>
                        <a:t>サイクルに基づく進捗管理及び広報共同実施）</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子ども・子育て支援金制度の導入に伴う大阪府国民健康保険運営方針の改定予定について</a:t>
                      </a:r>
                    </a:p>
                    <a:p>
                      <a:pPr marL="171450" indent="-171450">
                        <a:buFont typeface="Arial" panose="020B0604020202020204" pitchFamily="34" charset="0"/>
                        <a:buChar char="•"/>
                      </a:pPr>
                      <a:r>
                        <a:rPr kumimoji="1" lang="ja-JP" altLang="ja-JP" sz="900" kern="1200" dirty="0">
                          <a:solidFill>
                            <a:schemeClr val="dk1"/>
                          </a:solidFill>
                          <a:effectLst/>
                          <a:latin typeface="+mn-ea"/>
                          <a:ea typeface="+mn-ea"/>
                          <a:cs typeface="+mn-cs"/>
                        </a:rPr>
                        <a:t>令和７年度のワーキング・グループにおける検討事項について</a:t>
                      </a:r>
                    </a:p>
                  </a:txBody>
                  <a:tcPr anchor="ctr"/>
                </a:tc>
                <a:extLst>
                  <a:ext uri="{0D108BD9-81ED-4DB2-BD59-A6C34878D82A}">
                    <a16:rowId xmlns:a16="http://schemas.microsoft.com/office/drawing/2014/main" val="3740730266"/>
                  </a:ext>
                </a:extLst>
              </a:tr>
              <a:tr h="399257">
                <a:tc>
                  <a:txBody>
                    <a:bodyPr/>
                    <a:lstStyle/>
                    <a:p>
                      <a:r>
                        <a:rPr kumimoji="1" lang="ja-JP" altLang="en-US" sz="1000" dirty="0">
                          <a:latin typeface="+mn-ea"/>
                          <a:ea typeface="+mn-ea"/>
                        </a:rPr>
                        <a:t>第</a:t>
                      </a:r>
                      <a:r>
                        <a:rPr kumimoji="1" lang="en-US" altLang="ja-JP" sz="1000" dirty="0">
                          <a:latin typeface="+mn-ea"/>
                          <a:ea typeface="+mn-ea"/>
                        </a:rPr>
                        <a:t>43</a:t>
                      </a:r>
                      <a:r>
                        <a:rPr kumimoji="1" lang="ja-JP" altLang="en-US" sz="1000" dirty="0">
                          <a:latin typeface="+mn-ea"/>
                          <a:ea typeface="+mn-ea"/>
                        </a:rPr>
                        <a:t>回（</a:t>
                      </a:r>
                      <a:r>
                        <a:rPr kumimoji="1" lang="en-US" altLang="ja-JP" sz="1000" dirty="0">
                          <a:latin typeface="+mn-ea"/>
                          <a:ea typeface="+mn-ea"/>
                        </a:rPr>
                        <a:t>R7.8.5</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保険料統一団体としての国への働きかけ</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子ども・子育て支援金制度に係る検討</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保険者努力支援制度に係る評価点獲得に向けた取組の推進について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資格確認書の交付について</a:t>
                      </a:r>
                    </a:p>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その他</a:t>
                      </a:r>
                    </a:p>
                  </a:txBody>
                  <a:tcPr anchor="ctr"/>
                </a:tc>
                <a:extLst>
                  <a:ext uri="{0D108BD9-81ED-4DB2-BD59-A6C34878D82A}">
                    <a16:rowId xmlns:a16="http://schemas.microsoft.com/office/drawing/2014/main" val="1467175852"/>
                  </a:ext>
                </a:extLst>
              </a:tr>
              <a:tr h="233587">
                <a:tc>
                  <a:txBody>
                    <a:bodyPr/>
                    <a:lstStyle/>
                    <a:p>
                      <a:r>
                        <a:rPr kumimoji="1" lang="ja-JP" altLang="en-US" sz="1000" dirty="0">
                          <a:latin typeface="+mn-ea"/>
                          <a:ea typeface="+mn-ea"/>
                        </a:rPr>
                        <a:t>第</a:t>
                      </a:r>
                      <a:r>
                        <a:rPr kumimoji="1" lang="en-US" altLang="ja-JP" sz="1000" dirty="0">
                          <a:latin typeface="+mn-ea"/>
                          <a:ea typeface="+mn-ea"/>
                        </a:rPr>
                        <a:t>44</a:t>
                      </a:r>
                      <a:r>
                        <a:rPr kumimoji="1" lang="ja-JP" altLang="en-US" sz="1000" dirty="0">
                          <a:latin typeface="+mn-ea"/>
                          <a:ea typeface="+mn-ea"/>
                        </a:rPr>
                        <a:t>回（</a:t>
                      </a:r>
                      <a:r>
                        <a:rPr kumimoji="1" lang="en-US" altLang="ja-JP" sz="1000" dirty="0">
                          <a:latin typeface="+mn-ea"/>
                          <a:ea typeface="+mn-ea"/>
                        </a:rPr>
                        <a:t>R7.9.4</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子ども・子育て支援金制度に係る検討</a:t>
                      </a:r>
                    </a:p>
                  </a:txBody>
                  <a:tcPr anchor="ctr"/>
                </a:tc>
                <a:extLst>
                  <a:ext uri="{0D108BD9-81ED-4DB2-BD59-A6C34878D82A}">
                    <a16:rowId xmlns:a16="http://schemas.microsoft.com/office/drawing/2014/main" val="3088482584"/>
                  </a:ext>
                </a:extLst>
              </a:tr>
              <a:tr h="367770">
                <a:tc>
                  <a:txBody>
                    <a:bodyPr/>
                    <a:lstStyle/>
                    <a:p>
                      <a:r>
                        <a:rPr kumimoji="1" lang="ja-JP" altLang="en-US" sz="1000" dirty="0">
                          <a:latin typeface="+mn-ea"/>
                          <a:ea typeface="+mn-ea"/>
                        </a:rPr>
                        <a:t>第</a:t>
                      </a:r>
                      <a:r>
                        <a:rPr kumimoji="1" lang="en-US" altLang="ja-JP" sz="1000" dirty="0">
                          <a:latin typeface="+mn-ea"/>
                          <a:ea typeface="+mn-ea"/>
                        </a:rPr>
                        <a:t>45</a:t>
                      </a:r>
                      <a:r>
                        <a:rPr kumimoji="1" lang="ja-JP" altLang="en-US" sz="1000" dirty="0">
                          <a:latin typeface="+mn-ea"/>
                          <a:ea typeface="+mn-ea"/>
                        </a:rPr>
                        <a:t>回（</a:t>
                      </a:r>
                      <a:r>
                        <a:rPr kumimoji="1" lang="en-US" altLang="ja-JP" sz="1000" dirty="0">
                          <a:latin typeface="+mn-ea"/>
                          <a:ea typeface="+mn-ea"/>
                        </a:rPr>
                        <a:t>R7.11.20</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大阪府国民健康保険運営方針の改定について</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大阪府国民健康保険運営方針に基づく運営状況について</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en-US" altLang="ja-JP" sz="900" kern="1200" dirty="0">
                          <a:solidFill>
                            <a:schemeClr val="dk1"/>
                          </a:solidFill>
                          <a:effectLst/>
                          <a:latin typeface="+mn-ea"/>
                          <a:ea typeface="+mn-ea"/>
                          <a:cs typeface="+mn-cs"/>
                        </a:rPr>
                        <a:t>PDCA</a:t>
                      </a:r>
                      <a:r>
                        <a:rPr kumimoji="1" lang="ja-JP" altLang="ja-JP" sz="900" kern="1200" dirty="0">
                          <a:solidFill>
                            <a:schemeClr val="dk1"/>
                          </a:solidFill>
                          <a:effectLst/>
                          <a:latin typeface="+mn-ea"/>
                          <a:ea typeface="+mn-ea"/>
                          <a:cs typeface="+mn-cs"/>
                        </a:rPr>
                        <a:t>サイクルに基づく進捗管理について（中間評価）</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令和８年度国保「市町村標準保険料率」の仮算定結果</a:t>
                      </a:r>
                      <a:endParaRPr kumimoji="1" lang="en-US" altLang="ja-JP" sz="900" kern="1200" dirty="0">
                        <a:solidFill>
                          <a:schemeClr val="dk1"/>
                        </a:solidFill>
                        <a:effectLst/>
                        <a:latin typeface="+mn-ea"/>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dk1"/>
                          </a:solidFill>
                          <a:effectLst/>
                          <a:latin typeface="+mn-ea"/>
                          <a:ea typeface="+mn-ea"/>
                          <a:cs typeface="+mn-cs"/>
                        </a:rPr>
                        <a:t>その他</a:t>
                      </a:r>
                    </a:p>
                  </a:txBody>
                  <a:tcPr anchor="ctr"/>
                </a:tc>
                <a:extLst>
                  <a:ext uri="{0D108BD9-81ED-4DB2-BD59-A6C34878D82A}">
                    <a16:rowId xmlns:a16="http://schemas.microsoft.com/office/drawing/2014/main" val="245295784"/>
                  </a:ext>
                </a:extLst>
              </a:tr>
              <a:tr h="367770">
                <a:tc>
                  <a:txBody>
                    <a:bodyPr/>
                    <a:lstStyle/>
                    <a:p>
                      <a:r>
                        <a:rPr kumimoji="1" lang="ja-JP" altLang="en-US" sz="1000" dirty="0">
                          <a:latin typeface="+mn-ea"/>
                          <a:ea typeface="+mn-ea"/>
                        </a:rPr>
                        <a:t>第</a:t>
                      </a:r>
                      <a:r>
                        <a:rPr kumimoji="1" lang="en-US" altLang="ja-JP" sz="1000" dirty="0">
                          <a:latin typeface="+mn-ea"/>
                          <a:ea typeface="+mn-ea"/>
                        </a:rPr>
                        <a:t>46</a:t>
                      </a:r>
                      <a:r>
                        <a:rPr kumimoji="1" lang="ja-JP" altLang="en-US" sz="1000" dirty="0">
                          <a:latin typeface="+mn-ea"/>
                          <a:ea typeface="+mn-ea"/>
                        </a:rPr>
                        <a:t>回（</a:t>
                      </a:r>
                      <a:r>
                        <a:rPr kumimoji="1" lang="en-US" altLang="ja-JP" sz="1000" dirty="0">
                          <a:latin typeface="+mn-ea"/>
                          <a:ea typeface="+mn-ea"/>
                        </a:rPr>
                        <a:t>R7.12.17</a:t>
                      </a:r>
                      <a:r>
                        <a:rPr kumimoji="1" lang="ja-JP" altLang="en-US" sz="1000" dirty="0">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dk1"/>
                          </a:solidFill>
                          <a:effectLst/>
                          <a:latin typeface="+mn-lt"/>
                          <a:ea typeface="+mn-ea"/>
                          <a:cs typeface="+mn-cs"/>
                        </a:rPr>
                        <a:t>令和７年度の国保運営にかかる検討状況（中間報告）について</a:t>
                      </a:r>
                    </a:p>
                    <a:p>
                      <a:pPr eaLnBrk="0" hangingPunct="0"/>
                      <a:r>
                        <a:rPr kumimoji="1" lang="ja-JP" altLang="ja-JP" sz="900" kern="1200" dirty="0">
                          <a:solidFill>
                            <a:schemeClr val="dk1"/>
                          </a:solidFill>
                          <a:effectLst/>
                          <a:latin typeface="+mn-lt"/>
                          <a:ea typeface="+mn-ea"/>
                          <a:cs typeface="+mn-cs"/>
                        </a:rPr>
                        <a:t>　　　　①事業運営検討ワーキング・グループの検討状況（中間報告）</a:t>
                      </a:r>
                    </a:p>
                    <a:p>
                      <a:pPr eaLnBrk="0" hangingPunct="0"/>
                      <a:r>
                        <a:rPr kumimoji="1" lang="ja-JP" altLang="ja-JP" sz="900" kern="1200" dirty="0">
                          <a:solidFill>
                            <a:schemeClr val="dk1"/>
                          </a:solidFill>
                          <a:effectLst/>
                          <a:latin typeface="+mn-lt"/>
                          <a:ea typeface="+mn-ea"/>
                          <a:cs typeface="+mn-cs"/>
                        </a:rPr>
                        <a:t>　　　　②財政運営検討ワーキング・グループの検討状況（中間報告）</a:t>
                      </a:r>
                    </a:p>
                    <a:p>
                      <a:pPr marL="171450" indent="-171450">
                        <a:buFont typeface="Arial" panose="020B0604020202020204" pitchFamily="34" charset="0"/>
                        <a:buChar char="•"/>
                      </a:pPr>
                      <a:r>
                        <a:rPr kumimoji="1" lang="ja-JP" altLang="ja-JP" sz="900" kern="1200">
                          <a:solidFill>
                            <a:schemeClr val="dk1"/>
                          </a:solidFill>
                          <a:effectLst/>
                          <a:latin typeface="+mn-lt"/>
                          <a:ea typeface="+mn-ea"/>
                          <a:cs typeface="+mn-cs"/>
                        </a:rPr>
                        <a:t>その他</a:t>
                      </a:r>
                      <a:endParaRPr kumimoji="1" lang="en-US" altLang="ja-JP" sz="900" kern="1200" dirty="0">
                        <a:solidFill>
                          <a:schemeClr val="dk1"/>
                        </a:solidFill>
                        <a:effectLst/>
                        <a:latin typeface="+mn-lt"/>
                        <a:ea typeface="+mn-ea"/>
                        <a:cs typeface="+mn-cs"/>
                      </a:endParaRPr>
                    </a:p>
                  </a:txBody>
                  <a:tcPr anchor="ctr"/>
                </a:tc>
                <a:extLst>
                  <a:ext uri="{0D108BD9-81ED-4DB2-BD59-A6C34878D82A}">
                    <a16:rowId xmlns:a16="http://schemas.microsoft.com/office/drawing/2014/main" val="2627555227"/>
                  </a:ext>
                </a:extLst>
              </a:tr>
            </a:tbl>
          </a:graphicData>
        </a:graphic>
      </p:graphicFrame>
      <p:sp>
        <p:nvSpPr>
          <p:cNvPr id="14" name="スライド番号プレースホルダー 5">
            <a:extLst>
              <a:ext uri="{FF2B5EF4-FFF2-40B4-BE49-F238E27FC236}">
                <a16:creationId xmlns:a16="http://schemas.microsoft.com/office/drawing/2014/main" id="{CB8DDE9B-637E-46E1-B423-6D11D0B3A465}"/>
              </a:ext>
            </a:extLst>
          </p:cNvPr>
          <p:cNvSpPr txBox="1">
            <a:spLocks/>
          </p:cNvSpPr>
          <p:nvPr/>
        </p:nvSpPr>
        <p:spPr>
          <a:xfrm>
            <a:off x="6902896" y="6448251"/>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E4D4D2C3-0BAC-45EE-BEAA-AC94A6365396}" type="slidenum">
              <a:rPr lang="ja-JP" altLang="en-US" smtClean="0"/>
              <a:pPr/>
              <a:t>1</a:t>
            </a:fld>
            <a:endParaRPr lang="ja-JP" altLang="en-US" dirty="0"/>
          </a:p>
        </p:txBody>
      </p:sp>
    </p:spTree>
    <p:extLst>
      <p:ext uri="{BB962C8B-B14F-4D97-AF65-F5344CB8AC3E}">
        <p14:creationId xmlns:p14="http://schemas.microsoft.com/office/powerpoint/2010/main" val="994775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a:xfrm>
            <a:off x="6948264" y="6453336"/>
            <a:ext cx="2133600" cy="365125"/>
          </a:xfrm>
        </p:spPr>
        <p:txBody>
          <a:bodyPr/>
          <a:lstStyle/>
          <a:p>
            <a:fld id="{E4D4D2C3-0BAC-45EE-BEAA-AC94A6365396}" type="slidenum">
              <a:rPr kumimoji="1" lang="ja-JP" altLang="en-US" smtClean="0"/>
              <a:t>2</a:t>
            </a:fld>
            <a:endParaRPr kumimoji="1" lang="ja-JP" altLang="en-US" dirty="0"/>
          </a:p>
        </p:txBody>
      </p:sp>
      <p:graphicFrame>
        <p:nvGraphicFramePr>
          <p:cNvPr id="10" name="表 9">
            <a:extLst>
              <a:ext uri="{FF2B5EF4-FFF2-40B4-BE49-F238E27FC236}">
                <a16:creationId xmlns:a16="http://schemas.microsoft.com/office/drawing/2014/main" id="{594EF302-D7EB-4506-8512-4398404A81D7}"/>
              </a:ext>
            </a:extLst>
          </p:cNvPr>
          <p:cNvGraphicFramePr>
            <a:graphicFrameLocks noGrp="1"/>
          </p:cNvGraphicFramePr>
          <p:nvPr>
            <p:extLst>
              <p:ext uri="{D42A27DB-BD31-4B8C-83A1-F6EECF244321}">
                <p14:modId xmlns:p14="http://schemas.microsoft.com/office/powerpoint/2010/main" val="1966374723"/>
              </p:ext>
            </p:extLst>
          </p:nvPr>
        </p:nvGraphicFramePr>
        <p:xfrm>
          <a:off x="119993" y="424265"/>
          <a:ext cx="4307991" cy="4801887"/>
        </p:xfrm>
        <a:graphic>
          <a:graphicData uri="http://schemas.openxmlformats.org/drawingml/2006/table">
            <a:tbl>
              <a:tblPr firstRow="1" bandRow="1">
                <a:tableStyleId>{5C22544A-7EE6-4342-B048-85BDC9FD1C3A}</a:tableStyleId>
              </a:tblPr>
              <a:tblGrid>
                <a:gridCol w="1101831">
                  <a:extLst>
                    <a:ext uri="{9D8B030D-6E8A-4147-A177-3AD203B41FA5}">
                      <a16:colId xmlns:a16="http://schemas.microsoft.com/office/drawing/2014/main" val="4223812174"/>
                    </a:ext>
                  </a:extLst>
                </a:gridCol>
                <a:gridCol w="3206160">
                  <a:extLst>
                    <a:ext uri="{9D8B030D-6E8A-4147-A177-3AD203B41FA5}">
                      <a16:colId xmlns:a16="http://schemas.microsoft.com/office/drawing/2014/main" val="2341447291"/>
                    </a:ext>
                  </a:extLst>
                </a:gridCol>
              </a:tblGrid>
              <a:tr h="275607">
                <a:tc gridSpan="2">
                  <a:txBody>
                    <a:bodyPr/>
                    <a:lstStyle/>
                    <a:p>
                      <a:pPr algn="ctr"/>
                      <a:r>
                        <a:rPr kumimoji="1" lang="ja-JP" altLang="en-US" sz="1000" dirty="0">
                          <a:latin typeface="+mn-ea"/>
                          <a:ea typeface="+mn-ea"/>
                        </a:rPr>
                        <a:t>事業運営検討</a:t>
                      </a:r>
                      <a:r>
                        <a:rPr kumimoji="1" lang="en-US" altLang="ja-JP" sz="1000" dirty="0">
                          <a:latin typeface="+mn-ea"/>
                          <a:ea typeface="+mn-ea"/>
                        </a:rPr>
                        <a:t>WG</a:t>
                      </a:r>
                      <a:endParaRPr kumimoji="1" lang="ja-JP" altLang="en-US" sz="1000" dirty="0">
                        <a:latin typeface="+mn-ea"/>
                        <a:ea typeface="+mn-ea"/>
                      </a:endParaRPr>
                    </a:p>
                  </a:txBody>
                  <a:tcPr/>
                </a:tc>
                <a:tc hMerge="1">
                  <a:txBody>
                    <a:bodyPr/>
                    <a:lstStyle/>
                    <a:p>
                      <a:pPr algn="ctr"/>
                      <a:r>
                        <a:rPr kumimoji="1" lang="ja-JP" altLang="en-US" sz="1000" dirty="0">
                          <a:latin typeface="+mn-ea"/>
                          <a:ea typeface="+mn-ea"/>
                        </a:rPr>
                        <a:t>事業運営検討</a:t>
                      </a:r>
                      <a:r>
                        <a:rPr kumimoji="1" lang="en-US" altLang="ja-JP" sz="1000" dirty="0">
                          <a:latin typeface="+mn-ea"/>
                          <a:ea typeface="+mn-ea"/>
                        </a:rPr>
                        <a:t>WG</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621224">
                <a:tc>
                  <a:txBody>
                    <a:bodyPr/>
                    <a:lstStyle/>
                    <a:p>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86</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R7.5.29</a:t>
                      </a:r>
                      <a:r>
                        <a:rPr kumimoji="1" lang="ja-JP" altLang="en-US" sz="1000" dirty="0">
                          <a:solidFill>
                            <a:schemeClr val="tx1"/>
                          </a:solidFill>
                          <a:latin typeface="+mn-ea"/>
                          <a:ea typeface="+mn-ea"/>
                        </a:rPr>
                        <a:t>）</a:t>
                      </a:r>
                    </a:p>
                  </a:txBody>
                  <a:tcPr anchor="ctr"/>
                </a:tc>
                <a:tc>
                  <a:txBody>
                    <a:bodyPr/>
                    <a:lstStyle/>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座長及び副座長の選出について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令和７年度事業運営検討ワーキング・グループの検討事項について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保健事業について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医療費通知の回数見直しについて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第三者行為求償について</a:t>
                      </a:r>
                      <a:endParaRPr kumimoji="1" lang="en-US" altLang="ja-JP" sz="900" kern="1200" dirty="0">
                        <a:solidFill>
                          <a:schemeClr val="tx1"/>
                        </a:solidFill>
                        <a:effectLst/>
                        <a:latin typeface="+mn-lt"/>
                        <a:ea typeface="+mn-ea"/>
                        <a:cs typeface="+mn-cs"/>
                      </a:endParaRPr>
                    </a:p>
                    <a:p>
                      <a:pPr marL="171450" indent="-171450" eaLnBrk="0" hangingPunct="0">
                        <a:buFont typeface="Arial" panose="020B0604020202020204" pitchFamily="34" charset="0"/>
                        <a:buChar char="•"/>
                      </a:pPr>
                      <a:r>
                        <a:rPr kumimoji="1" lang="ja-JP" altLang="ja-JP" sz="900" kern="1200" dirty="0">
                          <a:solidFill>
                            <a:schemeClr val="tx1"/>
                          </a:solidFill>
                          <a:effectLst/>
                          <a:latin typeface="+mn-lt"/>
                          <a:ea typeface="+mn-ea"/>
                          <a:cs typeface="+mn-cs"/>
                        </a:rPr>
                        <a:t>精神・結核医療給付について</a:t>
                      </a:r>
                    </a:p>
                  </a:txBody>
                  <a:tcPr anchor="ctr"/>
                </a:tc>
                <a:extLst>
                  <a:ext uri="{0D108BD9-81ED-4DB2-BD59-A6C34878D82A}">
                    <a16:rowId xmlns:a16="http://schemas.microsoft.com/office/drawing/2014/main" val="3740730266"/>
                  </a:ext>
                </a:extLst>
              </a:tr>
              <a:tr h="2569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87</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R7.6.26</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資格確認書の交付について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p>
                  </a:txBody>
                  <a:tcPr anchor="ctr"/>
                </a:tc>
                <a:extLst>
                  <a:ext uri="{0D108BD9-81ED-4DB2-BD59-A6C34878D82A}">
                    <a16:rowId xmlns:a16="http://schemas.microsoft.com/office/drawing/2014/main" val="3357606397"/>
                  </a:ext>
                </a:extLst>
              </a:tr>
              <a:tr h="2945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88</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R7.7.29</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保健事業について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資格確認書の交付について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第三者行為求償について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endParaRPr kumimoji="1" lang="ja-JP" altLang="ja-JP" sz="9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2545045104"/>
                  </a:ext>
                </a:extLst>
              </a:tr>
              <a:tr h="2837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89</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R7.9.25</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900" b="0" i="0" u="none" strike="noStrike" kern="1200" baseline="0" dirty="0">
                          <a:solidFill>
                            <a:schemeClr val="tx1"/>
                          </a:solidFill>
                          <a:latin typeface="+mn-lt"/>
                          <a:ea typeface="+mn-ea"/>
                          <a:cs typeface="+mn-cs"/>
                        </a:rPr>
                        <a:t>PDCA</a:t>
                      </a:r>
                      <a:r>
                        <a:rPr kumimoji="1" lang="ja-JP" altLang="en-US" sz="900" b="0" i="0" u="none" strike="noStrike" kern="1200" baseline="0" dirty="0">
                          <a:solidFill>
                            <a:schemeClr val="tx1"/>
                          </a:solidFill>
                          <a:latin typeface="+mn-lt"/>
                          <a:ea typeface="+mn-ea"/>
                          <a:cs typeface="+mn-cs"/>
                        </a:rPr>
                        <a:t>サイクルに基づく進捗管理について（中間評価）</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保険者努力支援制度評価点獲得に向けた取組の推進について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endParaRPr kumimoji="1" lang="ja-JP" altLang="ja-JP" sz="9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522564768"/>
                  </a:ext>
                </a:extLst>
              </a:tr>
              <a:tr h="2922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90</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R7.10.31</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900" b="0" i="0" u="none" strike="noStrike" kern="1200" baseline="0" dirty="0">
                          <a:solidFill>
                            <a:schemeClr val="tx1"/>
                          </a:solidFill>
                          <a:latin typeface="+mn-lt"/>
                          <a:ea typeface="+mn-ea"/>
                          <a:cs typeface="+mn-cs"/>
                        </a:rPr>
                        <a:t>PDCA</a:t>
                      </a:r>
                      <a:r>
                        <a:rPr kumimoji="1" lang="ja-JP" altLang="en-US" sz="900" b="0" i="0" u="none" strike="noStrike" kern="1200" baseline="0" dirty="0">
                          <a:solidFill>
                            <a:schemeClr val="tx1"/>
                          </a:solidFill>
                          <a:latin typeface="+mn-lt"/>
                          <a:ea typeface="+mn-ea"/>
                          <a:cs typeface="+mn-cs"/>
                        </a:rPr>
                        <a:t>サイクルに基づく進捗管理について（中間評価）</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保険者努力支援制度評価点獲得に向けた取組の推進について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endParaRPr kumimoji="1" lang="ja-JP" altLang="ja-JP" sz="9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13893705"/>
                  </a:ext>
                </a:extLst>
              </a:tr>
              <a:tr h="281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第</a:t>
                      </a:r>
                      <a:r>
                        <a:rPr kumimoji="1" lang="en-US" altLang="ja-JP" sz="1000" dirty="0">
                          <a:solidFill>
                            <a:schemeClr val="tx1"/>
                          </a:solidFill>
                          <a:latin typeface="+mn-ea"/>
                          <a:ea typeface="+mn-ea"/>
                        </a:rPr>
                        <a:t>91</a:t>
                      </a:r>
                      <a:r>
                        <a:rPr kumimoji="1" lang="ja-JP" altLang="en-US" sz="1000" dirty="0">
                          <a:solidFill>
                            <a:schemeClr val="tx1"/>
                          </a:solidFill>
                          <a:latin typeface="+mn-ea"/>
                          <a:ea typeface="+mn-ea"/>
                        </a:rPr>
                        <a:t>回（</a:t>
                      </a:r>
                      <a:r>
                        <a:rPr kumimoji="1" lang="en-US" altLang="ja-JP" sz="1000" dirty="0">
                          <a:solidFill>
                            <a:schemeClr val="tx1"/>
                          </a:solidFill>
                          <a:latin typeface="+mn-ea"/>
                          <a:ea typeface="+mn-ea"/>
                        </a:rPr>
                        <a:t>R7.11.27</a:t>
                      </a:r>
                      <a:r>
                        <a:rPr kumimoji="1" lang="ja-JP" altLang="en-US" sz="1000" dirty="0">
                          <a:solidFill>
                            <a:schemeClr val="tx1"/>
                          </a:solidFill>
                          <a:latin typeface="+mn-ea"/>
                          <a:ea typeface="+mn-ea"/>
                        </a:rPr>
                        <a:t>）</a:t>
                      </a:r>
                    </a:p>
                  </a:txBody>
                  <a:tcPr anchor="ctr"/>
                </a:tc>
                <a:tc>
                  <a:txBody>
                    <a:bodyPr/>
                    <a:lstStyle/>
                    <a:p>
                      <a:pPr marL="171450" indent="-171450">
                        <a:buFont typeface="Arial" panose="020B0604020202020204" pitchFamily="34" charset="0"/>
                        <a:buChar char="•"/>
                      </a:pPr>
                      <a:r>
                        <a:rPr kumimoji="1" lang="en-US" altLang="ja-JP" sz="900" b="0" i="0" u="none" strike="noStrike" kern="1200" baseline="0" dirty="0">
                          <a:solidFill>
                            <a:schemeClr val="tx1"/>
                          </a:solidFill>
                          <a:latin typeface="+mn-lt"/>
                          <a:ea typeface="+mn-ea"/>
                          <a:cs typeface="+mn-cs"/>
                        </a:rPr>
                        <a:t>PDCA</a:t>
                      </a:r>
                      <a:r>
                        <a:rPr kumimoji="1" lang="ja-JP" altLang="en-US" sz="900" b="0" i="0" u="none" strike="noStrike" kern="1200" baseline="0" dirty="0">
                          <a:solidFill>
                            <a:schemeClr val="tx1"/>
                          </a:solidFill>
                          <a:latin typeface="+mn-lt"/>
                          <a:ea typeface="+mn-ea"/>
                          <a:cs typeface="+mn-cs"/>
                        </a:rPr>
                        <a:t>サイクルに基づく進捗管理について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医療費通知の回数見直しについて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令和８年度広報共同実施について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精神・結核医療給付について</a:t>
                      </a:r>
                    </a:p>
                  </a:txBody>
                  <a:tcPr anchor="ctr"/>
                </a:tc>
                <a:extLst>
                  <a:ext uri="{0D108BD9-81ED-4DB2-BD59-A6C34878D82A}">
                    <a16:rowId xmlns:a16="http://schemas.microsoft.com/office/drawing/2014/main" val="3709250602"/>
                  </a:ext>
                </a:extLst>
              </a:tr>
            </a:tbl>
          </a:graphicData>
        </a:graphic>
      </p:graphicFrame>
      <p:graphicFrame>
        <p:nvGraphicFramePr>
          <p:cNvPr id="11" name="表 8">
            <a:extLst>
              <a:ext uri="{FF2B5EF4-FFF2-40B4-BE49-F238E27FC236}">
                <a16:creationId xmlns:a16="http://schemas.microsoft.com/office/drawing/2014/main" id="{E0ED2D2A-4A53-431A-AFCE-71079883EDC4}"/>
              </a:ext>
            </a:extLst>
          </p:cNvPr>
          <p:cNvGraphicFramePr>
            <a:graphicFrameLocks noGrp="1"/>
          </p:cNvGraphicFramePr>
          <p:nvPr>
            <p:extLst>
              <p:ext uri="{D42A27DB-BD31-4B8C-83A1-F6EECF244321}">
                <p14:modId xmlns:p14="http://schemas.microsoft.com/office/powerpoint/2010/main" val="275758110"/>
              </p:ext>
            </p:extLst>
          </p:nvPr>
        </p:nvGraphicFramePr>
        <p:xfrm>
          <a:off x="4499992" y="424265"/>
          <a:ext cx="4524015" cy="6097680"/>
        </p:xfrm>
        <a:graphic>
          <a:graphicData uri="http://schemas.openxmlformats.org/drawingml/2006/table">
            <a:tbl>
              <a:tblPr firstRow="1" bandRow="1">
                <a:tableStyleId>{21E4AEA4-8DFA-4A89-87EB-49C32662AFE0}</a:tableStyleId>
              </a:tblPr>
              <a:tblGrid>
                <a:gridCol w="1302614">
                  <a:extLst>
                    <a:ext uri="{9D8B030D-6E8A-4147-A177-3AD203B41FA5}">
                      <a16:colId xmlns:a16="http://schemas.microsoft.com/office/drawing/2014/main" val="4223812174"/>
                    </a:ext>
                  </a:extLst>
                </a:gridCol>
                <a:gridCol w="3221401">
                  <a:extLst>
                    <a:ext uri="{9D8B030D-6E8A-4147-A177-3AD203B41FA5}">
                      <a16:colId xmlns:a16="http://schemas.microsoft.com/office/drawing/2014/main" val="2341447291"/>
                    </a:ext>
                  </a:extLst>
                </a:gridCol>
              </a:tblGrid>
              <a:tr h="287784">
                <a:tc gridSpan="2">
                  <a:txBody>
                    <a:bodyPr/>
                    <a:lstStyle/>
                    <a:p>
                      <a:pPr algn="ctr"/>
                      <a:r>
                        <a:rPr kumimoji="1" lang="ja-JP" altLang="en-US" sz="1000" dirty="0"/>
                        <a:t>財務運営検討</a:t>
                      </a:r>
                      <a:r>
                        <a:rPr kumimoji="1" lang="en-US" altLang="ja-JP" sz="1000" dirty="0"/>
                        <a:t>WG</a:t>
                      </a:r>
                      <a:endParaRPr kumimoji="1" lang="ja-JP" altLang="en-US" sz="1000" dirty="0">
                        <a:latin typeface="+mn-ea"/>
                        <a:ea typeface="+mn-ea"/>
                      </a:endParaRPr>
                    </a:p>
                  </a:txBody>
                  <a:tcPr/>
                </a:tc>
                <a:tc hMerge="1">
                  <a:txBody>
                    <a:bodyPr/>
                    <a:lstStyle/>
                    <a:p>
                      <a:pPr algn="ctr"/>
                      <a:r>
                        <a:rPr kumimoji="1" lang="ja-JP" altLang="en-US" sz="1000" dirty="0"/>
                        <a:t>財務運営検討</a:t>
                      </a:r>
                      <a:r>
                        <a:rPr kumimoji="1" lang="en-US" altLang="ja-JP" sz="1000" dirty="0"/>
                        <a:t>WG</a:t>
                      </a:r>
                      <a:endParaRPr kumimoji="1" lang="ja-JP" altLang="en-US" sz="1000" dirty="0">
                        <a:latin typeface="+mn-ea"/>
                        <a:ea typeface="+mn-ea"/>
                      </a:endParaRPr>
                    </a:p>
                  </a:txBody>
                  <a:tcPr/>
                </a:tc>
                <a:extLst>
                  <a:ext uri="{0D108BD9-81ED-4DB2-BD59-A6C34878D82A}">
                    <a16:rowId xmlns:a16="http://schemas.microsoft.com/office/drawing/2014/main" val="3813297231"/>
                  </a:ext>
                </a:extLst>
              </a:tr>
              <a:tr h="936352">
                <a:tc>
                  <a:txBody>
                    <a:bodyPr/>
                    <a:lstStyle/>
                    <a:p>
                      <a:r>
                        <a:rPr kumimoji="1" lang="ja-JP" altLang="en-US" sz="1000" dirty="0">
                          <a:solidFill>
                            <a:schemeClr val="tx1"/>
                          </a:solidFill>
                        </a:rPr>
                        <a:t>第</a:t>
                      </a:r>
                      <a:r>
                        <a:rPr kumimoji="1" lang="en-US" altLang="ja-JP" sz="1000" dirty="0">
                          <a:solidFill>
                            <a:schemeClr val="tx1"/>
                          </a:solidFill>
                        </a:rPr>
                        <a:t>102</a:t>
                      </a:r>
                      <a:r>
                        <a:rPr kumimoji="1" lang="ja-JP" altLang="en-US" sz="1000" dirty="0">
                          <a:solidFill>
                            <a:schemeClr val="tx1"/>
                          </a:solidFill>
                        </a:rPr>
                        <a:t>回（</a:t>
                      </a:r>
                      <a:r>
                        <a:rPr kumimoji="1" lang="en-US" altLang="ja-JP" sz="1000" dirty="0">
                          <a:solidFill>
                            <a:schemeClr val="tx1"/>
                          </a:solidFill>
                        </a:rPr>
                        <a:t>R7.5.21</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座長及び副座長の選出</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令和７年度財政運営検討ワーキング・グループの検討事項</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子ども・子育て支援金制度に係る検討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保険料統一団体としての国への働きかけ</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3740730266"/>
                  </a:ext>
                </a:extLst>
              </a:tr>
              <a:tr h="504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103</a:t>
                      </a:r>
                      <a:r>
                        <a:rPr kumimoji="1" lang="ja-JP" altLang="en-US" sz="1000" dirty="0">
                          <a:solidFill>
                            <a:schemeClr val="tx1"/>
                          </a:solidFill>
                        </a:rPr>
                        <a:t>回（</a:t>
                      </a:r>
                      <a:r>
                        <a:rPr kumimoji="1" lang="en-US" altLang="ja-JP" sz="1000" dirty="0">
                          <a:solidFill>
                            <a:schemeClr val="tx1"/>
                          </a:solidFill>
                        </a:rPr>
                        <a:t>R6.6.30</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子ども・子育て支援金制度に係る検討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保険料統一団体としての国への働きかけ</a:t>
                      </a:r>
                    </a:p>
                  </a:txBody>
                  <a:tcPr anchor="ctr"/>
                </a:tc>
                <a:extLst>
                  <a:ext uri="{0D108BD9-81ED-4DB2-BD59-A6C34878D82A}">
                    <a16:rowId xmlns:a16="http://schemas.microsoft.com/office/drawing/2014/main" val="3357606397"/>
                  </a:ext>
                </a:extLst>
              </a:tr>
              <a:tr h="5760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104</a:t>
                      </a:r>
                      <a:r>
                        <a:rPr kumimoji="1" lang="ja-JP" altLang="en-US" sz="1000" dirty="0">
                          <a:solidFill>
                            <a:schemeClr val="tx1"/>
                          </a:solidFill>
                        </a:rPr>
                        <a:t>回（</a:t>
                      </a:r>
                      <a:r>
                        <a:rPr kumimoji="1" lang="en-US" altLang="ja-JP" sz="1000" dirty="0">
                          <a:solidFill>
                            <a:schemeClr val="tx1"/>
                          </a:solidFill>
                        </a:rPr>
                        <a:t>R7.7.24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ea"/>
                          <a:ea typeface="+mn-ea"/>
                          <a:cs typeface="+mn-cs"/>
                        </a:rPr>
                        <a:t>子ども・子育て支援金制度に係る検討</a:t>
                      </a:r>
                      <a:endParaRPr kumimoji="1" lang="en-US" altLang="ja-JP" sz="900" b="0" i="0" u="none" strike="noStrike" kern="1200" baseline="0" dirty="0">
                        <a:solidFill>
                          <a:schemeClr val="tx1"/>
                        </a:solidFill>
                        <a:latin typeface="+mn-ea"/>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ea"/>
                          <a:ea typeface="+mn-ea"/>
                          <a:cs typeface="+mn-cs"/>
                        </a:rPr>
                        <a:t>令和６年度決算速報</a:t>
                      </a:r>
                      <a:endParaRPr kumimoji="1" lang="en-US" altLang="ja-JP" sz="900" b="0" i="0" u="none" strike="noStrike" kern="1200" baseline="0" dirty="0">
                        <a:solidFill>
                          <a:schemeClr val="tx1"/>
                        </a:solidFill>
                        <a:latin typeface="+mn-ea"/>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ea"/>
                          <a:ea typeface="+mn-ea"/>
                          <a:cs typeface="+mn-cs"/>
                        </a:rPr>
                        <a:t>市町村に帰責事由のない赤字に対する対応策の検討</a:t>
                      </a:r>
                    </a:p>
                  </a:txBody>
                  <a:tcPr anchor="ctr"/>
                </a:tc>
                <a:extLst>
                  <a:ext uri="{0D108BD9-81ED-4DB2-BD59-A6C34878D82A}">
                    <a16:rowId xmlns:a16="http://schemas.microsoft.com/office/drawing/2014/main" val="2545045104"/>
                  </a:ext>
                </a:extLst>
              </a:tr>
              <a:tr h="2972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105</a:t>
                      </a:r>
                      <a:r>
                        <a:rPr kumimoji="1" lang="ja-JP" altLang="en-US" sz="1000" dirty="0">
                          <a:solidFill>
                            <a:schemeClr val="tx1"/>
                          </a:solidFill>
                        </a:rPr>
                        <a:t>回（</a:t>
                      </a:r>
                      <a:r>
                        <a:rPr kumimoji="1" lang="en-US" altLang="ja-JP" sz="1000" dirty="0">
                          <a:solidFill>
                            <a:schemeClr val="tx1"/>
                          </a:solidFill>
                        </a:rPr>
                        <a:t>R7.8.4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p>
                  </a:txBody>
                  <a:tcPr anchor="ctr"/>
                </a:tc>
                <a:extLst>
                  <a:ext uri="{0D108BD9-81ED-4DB2-BD59-A6C34878D82A}">
                    <a16:rowId xmlns:a16="http://schemas.microsoft.com/office/drawing/2014/main" val="1522564768"/>
                  </a:ext>
                </a:extLst>
              </a:tr>
              <a:tr h="4829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106</a:t>
                      </a:r>
                      <a:r>
                        <a:rPr kumimoji="1" lang="ja-JP" altLang="en-US" sz="1000" dirty="0">
                          <a:solidFill>
                            <a:schemeClr val="tx1"/>
                          </a:solidFill>
                        </a:rPr>
                        <a:t>回（</a:t>
                      </a:r>
                      <a:r>
                        <a:rPr kumimoji="1" lang="en-US" altLang="ja-JP" sz="1000" dirty="0">
                          <a:solidFill>
                            <a:schemeClr val="tx1"/>
                          </a:solidFill>
                        </a:rPr>
                        <a:t>R7.8.27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子ども・子育て支援金制度に係る検討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前期高齢者交付金の精算に備えた留保の見直しについて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納付金算定等に用いる基礎データ作成における誤り事例</a:t>
                      </a:r>
                    </a:p>
                  </a:txBody>
                  <a:tcPr anchor="ctr"/>
                </a:tc>
                <a:extLst>
                  <a:ext uri="{0D108BD9-81ED-4DB2-BD59-A6C34878D82A}">
                    <a16:rowId xmlns:a16="http://schemas.microsoft.com/office/drawing/2014/main" val="113893705"/>
                  </a:ext>
                </a:extLst>
              </a:tr>
              <a:tr h="5040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107</a:t>
                      </a:r>
                      <a:r>
                        <a:rPr kumimoji="1" lang="ja-JP" altLang="en-US" sz="1000" dirty="0">
                          <a:solidFill>
                            <a:schemeClr val="tx1"/>
                          </a:solidFill>
                        </a:rPr>
                        <a:t>回（</a:t>
                      </a:r>
                      <a:r>
                        <a:rPr kumimoji="1" lang="en-US" altLang="ja-JP" sz="1000" dirty="0">
                          <a:solidFill>
                            <a:schemeClr val="tx1"/>
                          </a:solidFill>
                        </a:rPr>
                        <a:t>R7.9.19</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国民健康保険事業費納付金の仮算定に係る主な検討事項について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その他</a:t>
                      </a:r>
                    </a:p>
                  </a:txBody>
                  <a:tcPr anchor="ctr"/>
                </a:tc>
                <a:extLst>
                  <a:ext uri="{0D108BD9-81ED-4DB2-BD59-A6C34878D82A}">
                    <a16:rowId xmlns:a16="http://schemas.microsoft.com/office/drawing/2014/main" val="3709250602"/>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108</a:t>
                      </a:r>
                      <a:r>
                        <a:rPr kumimoji="1" lang="ja-JP" altLang="en-US" sz="1000" dirty="0">
                          <a:solidFill>
                            <a:schemeClr val="tx1"/>
                          </a:solidFill>
                        </a:rPr>
                        <a:t>回（</a:t>
                      </a:r>
                      <a:r>
                        <a:rPr kumimoji="1" lang="en-US" altLang="ja-JP" sz="1000" dirty="0">
                          <a:solidFill>
                            <a:schemeClr val="tx1"/>
                          </a:solidFill>
                        </a:rPr>
                        <a:t>R7.10.7</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（１）令和８年度事業費納付金算定（仮算定）における諸条件について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市町村に帰責事由のない赤字に対する対応策の検討について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令和８年度子ども・子育て支援納付金等に係る情報提供について</a:t>
                      </a:r>
                    </a:p>
                  </a:txBody>
                  <a:tcPr anchor="ctr"/>
                </a:tc>
                <a:extLst>
                  <a:ext uri="{0D108BD9-81ED-4DB2-BD59-A6C34878D82A}">
                    <a16:rowId xmlns:a16="http://schemas.microsoft.com/office/drawing/2014/main" val="4049267273"/>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109</a:t>
                      </a:r>
                      <a:r>
                        <a:rPr kumimoji="1" lang="ja-JP" altLang="en-US" sz="1000" dirty="0">
                          <a:solidFill>
                            <a:schemeClr val="tx1"/>
                          </a:solidFill>
                        </a:rPr>
                        <a:t>回（</a:t>
                      </a:r>
                      <a:r>
                        <a:rPr kumimoji="1" lang="en-US" altLang="ja-JP" sz="1000" dirty="0">
                          <a:solidFill>
                            <a:schemeClr val="tx1"/>
                          </a:solidFill>
                        </a:rPr>
                        <a:t>R7.11.13</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国民健康保険事業費納付金の仮算定結果について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3159181734"/>
                  </a:ext>
                </a:extLst>
              </a:tr>
              <a:tr h="3872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第</a:t>
                      </a:r>
                      <a:r>
                        <a:rPr kumimoji="1" lang="en-US" altLang="ja-JP" sz="1000" dirty="0">
                          <a:solidFill>
                            <a:schemeClr val="tx1"/>
                          </a:solidFill>
                        </a:rPr>
                        <a:t>110</a:t>
                      </a:r>
                      <a:r>
                        <a:rPr kumimoji="1" lang="ja-JP" altLang="en-US" sz="1000" dirty="0">
                          <a:solidFill>
                            <a:schemeClr val="tx1"/>
                          </a:solidFill>
                        </a:rPr>
                        <a:t>回（</a:t>
                      </a:r>
                      <a:r>
                        <a:rPr kumimoji="1" lang="en-US" altLang="ja-JP" sz="1000" dirty="0">
                          <a:solidFill>
                            <a:schemeClr val="tx1"/>
                          </a:solidFill>
                        </a:rPr>
                        <a:t>R7.12.4</a:t>
                      </a:r>
                      <a:r>
                        <a:rPr kumimoji="1" lang="ja-JP" altLang="en-US" sz="1000" dirty="0">
                          <a:solidFill>
                            <a:schemeClr val="tx1"/>
                          </a:solidFill>
                        </a:rPr>
                        <a:t>）</a:t>
                      </a:r>
                      <a:endParaRPr kumimoji="1" lang="ja-JP" altLang="en-US" sz="1000" dirty="0">
                        <a:solidFill>
                          <a:schemeClr val="tx1"/>
                        </a:solidFill>
                        <a:latin typeface="+mn-ea"/>
                        <a:ea typeface="+mn-ea"/>
                      </a:endParaRPr>
                    </a:p>
                  </a:txBody>
                  <a:tcPr anchor="ctr"/>
                </a:tc>
                <a:tc>
                  <a:txBody>
                    <a:bodyPr/>
                    <a:lstStyle/>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国民健康保険事業費納付金の本算定に向けた検討事項について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市町村に帰責事由のない赤字に対する対応策について</a:t>
                      </a:r>
                      <a:endParaRPr kumimoji="1" lang="en-US" altLang="ja-JP"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kumimoji="1" lang="ja-JP" altLang="en-US" sz="900" b="0" i="0" u="none" strike="noStrike" kern="1200" baseline="0" dirty="0">
                          <a:solidFill>
                            <a:schemeClr val="tx1"/>
                          </a:solidFill>
                          <a:latin typeface="+mn-lt"/>
                          <a:ea typeface="+mn-ea"/>
                          <a:cs typeface="+mn-cs"/>
                        </a:rPr>
                        <a:t>保険料減免の事務取扱に関する検討</a:t>
                      </a:r>
                    </a:p>
                  </a:txBody>
                  <a:tcPr anchor="ctr"/>
                </a:tc>
                <a:extLst>
                  <a:ext uri="{0D108BD9-81ED-4DB2-BD59-A6C34878D82A}">
                    <a16:rowId xmlns:a16="http://schemas.microsoft.com/office/drawing/2014/main" val="2804691556"/>
                  </a:ext>
                </a:extLst>
              </a:tr>
            </a:tbl>
          </a:graphicData>
        </a:graphic>
      </p:graphicFrame>
      <p:sp>
        <p:nvSpPr>
          <p:cNvPr id="12" name="コンテンツ プレースホルダー 2">
            <a:extLst>
              <a:ext uri="{FF2B5EF4-FFF2-40B4-BE49-F238E27FC236}">
                <a16:creationId xmlns:a16="http://schemas.microsoft.com/office/drawing/2014/main" id="{229C7ADA-11D4-4C69-A030-FFFD563DA6F9}"/>
              </a:ext>
            </a:extLst>
          </p:cNvPr>
          <p:cNvSpPr txBox="1">
            <a:spLocks/>
          </p:cNvSpPr>
          <p:nvPr/>
        </p:nvSpPr>
        <p:spPr>
          <a:xfrm>
            <a:off x="107504" y="141532"/>
            <a:ext cx="8382000" cy="263132"/>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a:t>２　　事業運営検討ワーキング・グループ　・　財政運営検討ワーキング・グループ</a:t>
            </a:r>
            <a:endParaRPr lang="en-US" altLang="ja-JP" sz="1600" dirty="0"/>
          </a:p>
        </p:txBody>
      </p:sp>
    </p:spTree>
    <p:extLst>
      <p:ext uri="{BB962C8B-B14F-4D97-AF65-F5344CB8AC3E}">
        <p14:creationId xmlns:p14="http://schemas.microsoft.com/office/powerpoint/2010/main" val="21454835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3874</TotalTime>
  <Words>962</Words>
  <Application>Microsoft Office PowerPoint</Application>
  <PresentationFormat>画面に合わせる (4:3)</PresentationFormat>
  <Paragraphs>107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HGSｺﾞｼｯｸE</vt:lpstr>
      <vt:lpstr>ＭＳ Ｐゴシック</vt:lpstr>
      <vt:lpstr>游ゴシック</vt:lpstr>
      <vt:lpstr>Arial</vt:lpstr>
      <vt:lpstr>Calibri</vt:lpstr>
      <vt:lpstr>Office ​​テーマ</vt:lpstr>
      <vt:lpstr>大阪府・ブロック代表市町村等で構成する「大阪府・市町村国民健康保険広域化調整会議」及び調整会議のもとに設置する「事業運営検討ワーキング・グループ」・「財政運営検討ワーキング・グループ」を開催し、国保運営における課題について、検討を行った。</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ブロック代表市町村等で構成する「大阪府・市町村国民健康保険広域化調整会議」及び調整会議のもとに設置する「事業運営検討ワーキング・グループ」・「財政運営検討ワーキング・グループ」を開催し、国保運営における課題について、検討を行った。</dc:title>
  <dc:creator>HOSTNAME</dc:creator>
  <cp:lastModifiedBy>桐山　栞里</cp:lastModifiedBy>
  <cp:revision>283</cp:revision>
  <cp:lastPrinted>2023-12-14T04:38:11Z</cp:lastPrinted>
  <dcterms:created xsi:type="dcterms:W3CDTF">2016-01-05T01:34:32Z</dcterms:created>
  <dcterms:modified xsi:type="dcterms:W3CDTF">2025-12-25T05:50:39Z</dcterms:modified>
</cp:coreProperties>
</file>