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0"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987"/>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7B642E-BC5E-412E-A631-C2EED5CBF322}"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kumimoji="1" lang="ja-JP" altLang="en-US"/>
        </a:p>
      </dgm:t>
    </dgm:pt>
    <dgm:pt modelId="{206D7A91-E782-48B5-9E82-62B83F6A0F29}">
      <dgm:prSet phldrT="[テキスト]" custT="1"/>
      <dgm:spPr/>
      <dgm:t>
        <a:bodyPr/>
        <a:lstStyle/>
        <a:p>
          <a:r>
            <a:rPr kumimoji="1" lang="ja-JP" altLang="en-US" sz="1800" dirty="0" smtClean="0">
              <a:latin typeface="ＭＳ ゴシック" panose="020B0609070205080204" pitchFamily="49" charset="-128"/>
              <a:ea typeface="ＭＳ ゴシック" panose="020B0609070205080204" pitchFamily="49" charset="-128"/>
            </a:rPr>
            <a:t>①　既存の情報共有制度との重複</a:t>
          </a:r>
          <a:endParaRPr kumimoji="1" lang="ja-JP" altLang="en-US" sz="1800" dirty="0">
            <a:latin typeface="ＭＳ ゴシック" panose="020B0609070205080204" pitchFamily="49" charset="-128"/>
            <a:ea typeface="ＭＳ ゴシック" panose="020B0609070205080204" pitchFamily="49" charset="-128"/>
          </a:endParaRPr>
        </a:p>
      </dgm:t>
    </dgm:pt>
    <dgm:pt modelId="{37C90BF3-1B50-4033-8CB7-C09EE0C0EC20}" type="parTrans" cxnId="{5C3725D7-2B86-4C3D-9C45-6B9BCD466195}">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F55D767F-B84B-4BB0-9DAD-651D09D40A70}" type="sibTrans" cxnId="{5C3725D7-2B86-4C3D-9C45-6B9BCD466195}">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5DA8C19A-9BC6-458C-8C08-DCD8AF663F15}">
      <dgm:prSet phldrT="[テキスト]" custT="1"/>
      <dgm:spPr/>
      <dgm:t>
        <a:bodyPr/>
        <a:lstStyle/>
        <a:p>
          <a:r>
            <a:rPr kumimoji="1" lang="ja-JP" altLang="en-US" sz="1600" dirty="0" smtClean="0">
              <a:latin typeface="ＭＳ ゴシック" panose="020B0609070205080204" pitchFamily="49" charset="-128"/>
              <a:ea typeface="ＭＳ ゴシック" panose="020B0609070205080204" pitchFamily="49" charset="-128"/>
            </a:rPr>
            <a:t>各法令に基づく事故報告等がされており、過度な負担となるおそれ　</a:t>
          </a:r>
          <a:endParaRPr kumimoji="1" lang="ja-JP" altLang="en-US" sz="1600" dirty="0">
            <a:latin typeface="ＭＳ ゴシック" panose="020B0609070205080204" pitchFamily="49" charset="-128"/>
            <a:ea typeface="ＭＳ ゴシック" panose="020B0609070205080204" pitchFamily="49" charset="-128"/>
          </a:endParaRPr>
        </a:p>
      </dgm:t>
    </dgm:pt>
    <dgm:pt modelId="{E18C3B39-748D-466A-9400-212B82904760}" type="parTrans" cxnId="{EC8AD810-1ED7-4CD3-AD30-D1E282FA3278}">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65336392-98AF-4147-8BD7-7C90E19EA384}" type="sibTrans" cxnId="{EC8AD810-1ED7-4CD3-AD30-D1E282FA3278}">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D2647D67-2741-4825-933C-13B85F0C2101}">
      <dgm:prSet phldrT="[テキスト]" custT="1"/>
      <dgm:spPr/>
      <dgm:t>
        <a:bodyPr/>
        <a:lstStyle/>
        <a:p>
          <a:r>
            <a:rPr kumimoji="1" lang="ja-JP" altLang="en-US" sz="1800" dirty="0" smtClean="0">
              <a:latin typeface="ＭＳ ゴシック" panose="020B0609070205080204" pitchFamily="49" charset="-128"/>
              <a:ea typeface="ＭＳ ゴシック" panose="020B0609070205080204" pitchFamily="49" charset="-128"/>
            </a:rPr>
            <a:t>②　有用な情報選択の難しさ</a:t>
          </a:r>
          <a:endParaRPr kumimoji="1" lang="ja-JP" altLang="en-US" sz="1800" dirty="0">
            <a:latin typeface="ＭＳ ゴシック" panose="020B0609070205080204" pitchFamily="49" charset="-128"/>
            <a:ea typeface="ＭＳ ゴシック" panose="020B0609070205080204" pitchFamily="49" charset="-128"/>
          </a:endParaRPr>
        </a:p>
      </dgm:t>
    </dgm:pt>
    <dgm:pt modelId="{F1F4DA01-33DB-46D1-B64A-C3AC44ACD95D}" type="parTrans" cxnId="{BDFD2EBA-E068-4ECE-8953-7014DA806A61}">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542BBC25-FB56-4B62-A4AA-32DD5C2F2494}" type="sibTrans" cxnId="{BDFD2EBA-E068-4ECE-8953-7014DA806A61}">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4660BD6B-64A9-43FD-B8CB-C78BA1B4FF5A}">
      <dgm:prSet phldrT="[テキスト]" custT="1"/>
      <dgm:spPr/>
      <dgm:t>
        <a:bodyPr/>
        <a:lstStyle/>
        <a:p>
          <a:r>
            <a:rPr kumimoji="1" lang="ja-JP" altLang="en-US" sz="1600" dirty="0" smtClean="0">
              <a:latin typeface="ＭＳ ゴシック" panose="020B0609070205080204" pitchFamily="49" charset="-128"/>
              <a:ea typeface="ＭＳ ゴシック" panose="020B0609070205080204" pitchFamily="49" charset="-128"/>
            </a:rPr>
            <a:t>高圧ガス保安協会等で事故事例等の公開が既に公開されている中で、同種の情報を共有すると埋もれてしまう可能性</a:t>
          </a:r>
          <a:endParaRPr kumimoji="1" lang="ja-JP" altLang="en-US" sz="1600" dirty="0">
            <a:latin typeface="ＭＳ ゴシック" panose="020B0609070205080204" pitchFamily="49" charset="-128"/>
            <a:ea typeface="ＭＳ ゴシック" panose="020B0609070205080204" pitchFamily="49" charset="-128"/>
          </a:endParaRPr>
        </a:p>
      </dgm:t>
    </dgm:pt>
    <dgm:pt modelId="{A442259E-DE9E-40DC-8683-52E629E6643E}" type="parTrans" cxnId="{A1DAFC39-9067-4370-972A-3FCA5C9462A2}">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5C32D5BC-2FF4-4A26-A65C-FAB676965B7A}" type="sibTrans" cxnId="{A1DAFC39-9067-4370-972A-3FCA5C9462A2}">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AA12FAC4-A426-4B2C-AD8C-2B63F28D6190}">
      <dgm:prSet phldrT="[テキスト]" custT="1"/>
      <dgm:spPr/>
      <dgm:t>
        <a:bodyPr/>
        <a:lstStyle/>
        <a:p>
          <a:r>
            <a:rPr kumimoji="1" lang="ja-JP" altLang="en-US" sz="1800" dirty="0" smtClean="0">
              <a:latin typeface="ＭＳ ゴシック" panose="020B0609070205080204" pitchFamily="49" charset="-128"/>
              <a:ea typeface="ＭＳ ゴシック" panose="020B0609070205080204" pitchFamily="49" charset="-128"/>
            </a:rPr>
            <a:t>③　情報の偏り</a:t>
          </a:r>
          <a:endParaRPr kumimoji="1" lang="ja-JP" altLang="en-US" sz="1800" dirty="0">
            <a:latin typeface="ＭＳ ゴシック" panose="020B0609070205080204" pitchFamily="49" charset="-128"/>
            <a:ea typeface="ＭＳ ゴシック" panose="020B0609070205080204" pitchFamily="49" charset="-128"/>
          </a:endParaRPr>
        </a:p>
      </dgm:t>
    </dgm:pt>
    <dgm:pt modelId="{16ADFA6F-C45C-49BC-B482-1FFE0D779255}" type="parTrans" cxnId="{52C5A612-794D-4C53-9B08-7111DB3BF3C2}">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8B538693-AF0D-4615-AFD3-630773125179}" type="sibTrans" cxnId="{52C5A612-794D-4C53-9B08-7111DB3BF3C2}">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97ECF712-9DF4-45FB-A200-C7F4AA4D2157}">
      <dgm:prSet phldrT="[テキスト]" custT="1"/>
      <dgm:spPr/>
      <dgm:t>
        <a:bodyPr/>
        <a:lstStyle/>
        <a:p>
          <a:r>
            <a:rPr kumimoji="1" lang="ja-JP" altLang="en-US" sz="1600" dirty="0" smtClean="0">
              <a:latin typeface="ＭＳ ゴシック" panose="020B0609070205080204" pitchFamily="49" charset="-128"/>
              <a:ea typeface="ＭＳ ゴシック" panose="020B0609070205080204" pitchFamily="49" charset="-128"/>
            </a:rPr>
            <a:t>一部の業種・事業所からの情報提供となる可能性</a:t>
          </a:r>
          <a:endParaRPr kumimoji="1" lang="ja-JP" altLang="en-US" sz="1600" dirty="0">
            <a:latin typeface="ＭＳ ゴシック" panose="020B0609070205080204" pitchFamily="49" charset="-128"/>
            <a:ea typeface="ＭＳ ゴシック" panose="020B0609070205080204" pitchFamily="49" charset="-128"/>
          </a:endParaRPr>
        </a:p>
      </dgm:t>
    </dgm:pt>
    <dgm:pt modelId="{9A85A70B-8EF1-4E08-8BDE-98AD408BD5C9}" type="parTrans" cxnId="{CDD9701D-093B-4EB9-9563-21366AF56E0B}">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4098C78C-AEC8-4895-BD7B-A4F8A9B7BB7C}" type="sibTrans" cxnId="{CDD9701D-093B-4EB9-9563-21366AF56E0B}">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085840E2-AE68-4DF8-8F85-0830E2DB8641}">
      <dgm:prSet phldrT="[テキスト]" custT="1"/>
      <dgm:spPr/>
      <dgm:t>
        <a:bodyPr/>
        <a:lstStyle/>
        <a:p>
          <a:r>
            <a:rPr kumimoji="1" lang="ja-JP" altLang="en-US" sz="1800" dirty="0" smtClean="0">
              <a:latin typeface="ＭＳ ゴシック" panose="020B0609070205080204" pitchFamily="49" charset="-128"/>
              <a:ea typeface="ＭＳ ゴシック" panose="020B0609070205080204" pitchFamily="49" charset="-128"/>
            </a:rPr>
            <a:t>④　専門用語のチェックにマンパワーが必要</a:t>
          </a:r>
          <a:endParaRPr kumimoji="1" lang="ja-JP" altLang="en-US" sz="1800" dirty="0">
            <a:latin typeface="ＭＳ ゴシック" panose="020B0609070205080204" pitchFamily="49" charset="-128"/>
            <a:ea typeface="ＭＳ ゴシック" panose="020B0609070205080204" pitchFamily="49" charset="-128"/>
          </a:endParaRPr>
        </a:p>
      </dgm:t>
    </dgm:pt>
    <dgm:pt modelId="{98006C20-C8FB-44E5-B785-B0D38C43958A}" type="parTrans" cxnId="{2F3B1669-BE85-453F-84DB-6EF026073EFA}">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6965656A-BD2C-4DD7-A2DD-4BE549F5DCEC}" type="sibTrans" cxnId="{2F3B1669-BE85-453F-84DB-6EF026073EFA}">
      <dgm:prSet/>
      <dgm:spPr/>
      <dgm:t>
        <a:bodyPr/>
        <a:lstStyle/>
        <a:p>
          <a:endParaRPr kumimoji="1" lang="ja-JP" altLang="en-US" sz="1600">
            <a:latin typeface="ＭＳ ゴシック" panose="020B0609070205080204" pitchFamily="49" charset="-128"/>
            <a:ea typeface="ＭＳ ゴシック" panose="020B0609070205080204" pitchFamily="49" charset="-128"/>
          </a:endParaRPr>
        </a:p>
      </dgm:t>
    </dgm:pt>
    <dgm:pt modelId="{2B467399-0C40-48EC-A9E1-82DA151A1D9F}">
      <dgm:prSet phldrT="[テキスト]" custT="1"/>
      <dgm:spPr/>
      <dgm:t>
        <a:bodyPr/>
        <a:lstStyle/>
        <a:p>
          <a:r>
            <a:rPr kumimoji="1" lang="ja-JP" altLang="en-US" sz="1800" smtClean="0">
              <a:latin typeface="ＭＳ ゴシック" panose="020B0609070205080204" pitchFamily="49" charset="-128"/>
              <a:ea typeface="ＭＳ ゴシック" panose="020B0609070205080204" pitchFamily="49" charset="-128"/>
            </a:rPr>
            <a:t>⑤　事業所</a:t>
          </a:r>
          <a:r>
            <a:rPr kumimoji="1" lang="ja-JP" altLang="en-US" sz="1800" dirty="0" smtClean="0">
              <a:latin typeface="ＭＳ ゴシック" panose="020B0609070205080204" pitchFamily="49" charset="-128"/>
              <a:ea typeface="ＭＳ ゴシック" panose="020B0609070205080204" pitchFamily="49" charset="-128"/>
            </a:rPr>
            <a:t>が特定されない工夫</a:t>
          </a:r>
          <a:endParaRPr kumimoji="1" lang="ja-JP" altLang="en-US" sz="1800" dirty="0">
            <a:latin typeface="ＭＳ ゴシック" panose="020B0609070205080204" pitchFamily="49" charset="-128"/>
            <a:ea typeface="ＭＳ ゴシック" panose="020B0609070205080204" pitchFamily="49" charset="-128"/>
          </a:endParaRPr>
        </a:p>
      </dgm:t>
    </dgm:pt>
    <dgm:pt modelId="{50889116-1A13-4E86-8548-80370DF35A8B}" type="parTrans" cxnId="{B7734A42-180A-400B-B3DA-E976E373758F}">
      <dgm:prSet/>
      <dgm:spPr/>
      <dgm:t>
        <a:bodyPr/>
        <a:lstStyle/>
        <a:p>
          <a:endParaRPr kumimoji="1" lang="ja-JP" altLang="en-US"/>
        </a:p>
      </dgm:t>
    </dgm:pt>
    <dgm:pt modelId="{4EF38C21-6388-434A-9FB9-528B084CD399}" type="sibTrans" cxnId="{B7734A42-180A-400B-B3DA-E976E373758F}">
      <dgm:prSet/>
      <dgm:spPr/>
      <dgm:t>
        <a:bodyPr/>
        <a:lstStyle/>
        <a:p>
          <a:endParaRPr kumimoji="1" lang="ja-JP" altLang="en-US"/>
        </a:p>
      </dgm:t>
    </dgm:pt>
    <dgm:pt modelId="{6985505B-5F80-4E81-923A-B48865375A5C}" type="pres">
      <dgm:prSet presAssocID="{FE7B642E-BC5E-412E-A631-C2EED5CBF322}" presName="linear" presStyleCnt="0">
        <dgm:presLayoutVars>
          <dgm:animLvl val="lvl"/>
          <dgm:resizeHandles val="exact"/>
        </dgm:presLayoutVars>
      </dgm:prSet>
      <dgm:spPr/>
      <dgm:t>
        <a:bodyPr/>
        <a:lstStyle/>
        <a:p>
          <a:endParaRPr kumimoji="1" lang="ja-JP" altLang="en-US"/>
        </a:p>
      </dgm:t>
    </dgm:pt>
    <dgm:pt modelId="{1448DB77-00EF-47C6-8189-E6DEBB7E78BB}" type="pres">
      <dgm:prSet presAssocID="{206D7A91-E782-48B5-9E82-62B83F6A0F29}" presName="parentText" presStyleLbl="node1" presStyleIdx="0" presStyleCnt="5" custScaleY="65349" custLinFactNeighborX="100" custLinFactNeighborY="-25181">
        <dgm:presLayoutVars>
          <dgm:chMax val="0"/>
          <dgm:bulletEnabled val="1"/>
        </dgm:presLayoutVars>
      </dgm:prSet>
      <dgm:spPr/>
      <dgm:t>
        <a:bodyPr/>
        <a:lstStyle/>
        <a:p>
          <a:endParaRPr kumimoji="1" lang="ja-JP" altLang="en-US"/>
        </a:p>
      </dgm:t>
    </dgm:pt>
    <dgm:pt modelId="{8F2728CF-E1DD-4513-9BB9-61F86D115A7E}" type="pres">
      <dgm:prSet presAssocID="{206D7A91-E782-48B5-9E82-62B83F6A0F29}" presName="childText" presStyleLbl="revTx" presStyleIdx="0" presStyleCnt="3">
        <dgm:presLayoutVars>
          <dgm:bulletEnabled val="1"/>
        </dgm:presLayoutVars>
      </dgm:prSet>
      <dgm:spPr/>
      <dgm:t>
        <a:bodyPr/>
        <a:lstStyle/>
        <a:p>
          <a:endParaRPr kumimoji="1" lang="ja-JP" altLang="en-US"/>
        </a:p>
      </dgm:t>
    </dgm:pt>
    <dgm:pt modelId="{C15C4E65-B9B5-4BFA-A5B8-75B9288CC0C1}" type="pres">
      <dgm:prSet presAssocID="{D2647D67-2741-4825-933C-13B85F0C2101}" presName="parentText" presStyleLbl="node1" presStyleIdx="1" presStyleCnt="5" custScaleY="70312" custLinFactNeighborX="219" custLinFactNeighborY="-9445">
        <dgm:presLayoutVars>
          <dgm:chMax val="0"/>
          <dgm:bulletEnabled val="1"/>
        </dgm:presLayoutVars>
      </dgm:prSet>
      <dgm:spPr/>
      <dgm:t>
        <a:bodyPr/>
        <a:lstStyle/>
        <a:p>
          <a:endParaRPr kumimoji="1" lang="ja-JP" altLang="en-US"/>
        </a:p>
      </dgm:t>
    </dgm:pt>
    <dgm:pt modelId="{1FF2832B-268F-49CE-A90C-1535C5F0B581}" type="pres">
      <dgm:prSet presAssocID="{D2647D67-2741-4825-933C-13B85F0C2101}" presName="childText" presStyleLbl="revTx" presStyleIdx="1" presStyleCnt="3">
        <dgm:presLayoutVars>
          <dgm:bulletEnabled val="1"/>
        </dgm:presLayoutVars>
      </dgm:prSet>
      <dgm:spPr/>
      <dgm:t>
        <a:bodyPr/>
        <a:lstStyle/>
        <a:p>
          <a:endParaRPr kumimoji="1" lang="ja-JP" altLang="en-US"/>
        </a:p>
      </dgm:t>
    </dgm:pt>
    <dgm:pt modelId="{07429182-7FDE-485B-96A7-1896E979E9D4}" type="pres">
      <dgm:prSet presAssocID="{AA12FAC4-A426-4B2C-AD8C-2B63F28D6190}" presName="parentText" presStyleLbl="node1" presStyleIdx="2" presStyleCnt="5" custScaleY="61092" custLinFactNeighborY="-9249">
        <dgm:presLayoutVars>
          <dgm:chMax val="0"/>
          <dgm:bulletEnabled val="1"/>
        </dgm:presLayoutVars>
      </dgm:prSet>
      <dgm:spPr/>
      <dgm:t>
        <a:bodyPr/>
        <a:lstStyle/>
        <a:p>
          <a:endParaRPr kumimoji="1" lang="ja-JP" altLang="en-US"/>
        </a:p>
      </dgm:t>
    </dgm:pt>
    <dgm:pt modelId="{0687DE9E-108F-4F10-96E7-97FBB3497CCF}" type="pres">
      <dgm:prSet presAssocID="{AA12FAC4-A426-4B2C-AD8C-2B63F28D6190}" presName="childText" presStyleLbl="revTx" presStyleIdx="2" presStyleCnt="3">
        <dgm:presLayoutVars>
          <dgm:bulletEnabled val="1"/>
        </dgm:presLayoutVars>
      </dgm:prSet>
      <dgm:spPr/>
      <dgm:t>
        <a:bodyPr/>
        <a:lstStyle/>
        <a:p>
          <a:endParaRPr kumimoji="1" lang="ja-JP" altLang="en-US"/>
        </a:p>
      </dgm:t>
    </dgm:pt>
    <dgm:pt modelId="{9A10FF3D-5D2C-4F95-8216-535AAF3EA1B9}" type="pres">
      <dgm:prSet presAssocID="{085840E2-AE68-4DF8-8F85-0830E2DB8641}" presName="parentText" presStyleLbl="node1" presStyleIdx="3" presStyleCnt="5" custScaleY="68588" custLinFactY="-14855" custLinFactNeighborX="219" custLinFactNeighborY="-100000">
        <dgm:presLayoutVars>
          <dgm:chMax val="0"/>
          <dgm:bulletEnabled val="1"/>
        </dgm:presLayoutVars>
      </dgm:prSet>
      <dgm:spPr/>
      <dgm:t>
        <a:bodyPr/>
        <a:lstStyle/>
        <a:p>
          <a:endParaRPr kumimoji="1" lang="ja-JP" altLang="en-US"/>
        </a:p>
      </dgm:t>
    </dgm:pt>
    <dgm:pt modelId="{24C866FA-BE99-4054-B124-4FB04AC27A42}" type="pres">
      <dgm:prSet presAssocID="{6965656A-BD2C-4DD7-A2DD-4BE549F5DCEC}" presName="spacer" presStyleCnt="0"/>
      <dgm:spPr/>
    </dgm:pt>
    <dgm:pt modelId="{9718EAEB-3441-44FE-8102-A9E1A4642564}" type="pres">
      <dgm:prSet presAssocID="{2B467399-0C40-48EC-A9E1-82DA151A1D9F}" presName="parentText" presStyleLbl="node1" presStyleIdx="4" presStyleCnt="5" custScaleY="80030">
        <dgm:presLayoutVars>
          <dgm:chMax val="0"/>
          <dgm:bulletEnabled val="1"/>
        </dgm:presLayoutVars>
      </dgm:prSet>
      <dgm:spPr/>
      <dgm:t>
        <a:bodyPr/>
        <a:lstStyle/>
        <a:p>
          <a:endParaRPr kumimoji="1" lang="ja-JP" altLang="en-US"/>
        </a:p>
      </dgm:t>
    </dgm:pt>
  </dgm:ptLst>
  <dgm:cxnLst>
    <dgm:cxn modelId="{721F1106-D8A4-4EFA-AFB1-C73CFBA90E06}" type="presOf" srcId="{FE7B642E-BC5E-412E-A631-C2EED5CBF322}" destId="{6985505B-5F80-4E81-923A-B48865375A5C}" srcOrd="0" destOrd="0" presId="urn:microsoft.com/office/officeart/2005/8/layout/vList2"/>
    <dgm:cxn modelId="{A5187656-7064-4452-9C4C-75AFBB021F69}" type="presOf" srcId="{2B467399-0C40-48EC-A9E1-82DA151A1D9F}" destId="{9718EAEB-3441-44FE-8102-A9E1A4642564}" srcOrd="0" destOrd="0" presId="urn:microsoft.com/office/officeart/2005/8/layout/vList2"/>
    <dgm:cxn modelId="{A3731095-D4CE-4722-A69B-2B6088CB7CF2}" type="presOf" srcId="{AA12FAC4-A426-4B2C-AD8C-2B63F28D6190}" destId="{07429182-7FDE-485B-96A7-1896E979E9D4}" srcOrd="0" destOrd="0" presId="urn:microsoft.com/office/officeart/2005/8/layout/vList2"/>
    <dgm:cxn modelId="{2F3B1669-BE85-453F-84DB-6EF026073EFA}" srcId="{FE7B642E-BC5E-412E-A631-C2EED5CBF322}" destId="{085840E2-AE68-4DF8-8F85-0830E2DB8641}" srcOrd="3" destOrd="0" parTransId="{98006C20-C8FB-44E5-B785-B0D38C43958A}" sibTransId="{6965656A-BD2C-4DD7-A2DD-4BE549F5DCEC}"/>
    <dgm:cxn modelId="{845D35C4-F7B8-456E-9667-C04E9BF0294C}" type="presOf" srcId="{4660BD6B-64A9-43FD-B8CB-C78BA1B4FF5A}" destId="{1FF2832B-268F-49CE-A90C-1535C5F0B581}" srcOrd="0" destOrd="0" presId="urn:microsoft.com/office/officeart/2005/8/layout/vList2"/>
    <dgm:cxn modelId="{EC8AD810-1ED7-4CD3-AD30-D1E282FA3278}" srcId="{206D7A91-E782-48B5-9E82-62B83F6A0F29}" destId="{5DA8C19A-9BC6-458C-8C08-DCD8AF663F15}" srcOrd="0" destOrd="0" parTransId="{E18C3B39-748D-466A-9400-212B82904760}" sibTransId="{65336392-98AF-4147-8BD7-7C90E19EA384}"/>
    <dgm:cxn modelId="{E8E285C5-F550-4A85-A119-68A81DEED574}" type="presOf" srcId="{D2647D67-2741-4825-933C-13B85F0C2101}" destId="{C15C4E65-B9B5-4BFA-A5B8-75B9288CC0C1}" srcOrd="0" destOrd="0" presId="urn:microsoft.com/office/officeart/2005/8/layout/vList2"/>
    <dgm:cxn modelId="{5C3725D7-2B86-4C3D-9C45-6B9BCD466195}" srcId="{FE7B642E-BC5E-412E-A631-C2EED5CBF322}" destId="{206D7A91-E782-48B5-9E82-62B83F6A0F29}" srcOrd="0" destOrd="0" parTransId="{37C90BF3-1B50-4033-8CB7-C09EE0C0EC20}" sibTransId="{F55D767F-B84B-4BB0-9DAD-651D09D40A70}"/>
    <dgm:cxn modelId="{CDD9701D-093B-4EB9-9563-21366AF56E0B}" srcId="{AA12FAC4-A426-4B2C-AD8C-2B63F28D6190}" destId="{97ECF712-9DF4-45FB-A200-C7F4AA4D2157}" srcOrd="0" destOrd="0" parTransId="{9A85A70B-8EF1-4E08-8BDE-98AD408BD5C9}" sibTransId="{4098C78C-AEC8-4895-BD7B-A4F8A9B7BB7C}"/>
    <dgm:cxn modelId="{BDFD2EBA-E068-4ECE-8953-7014DA806A61}" srcId="{FE7B642E-BC5E-412E-A631-C2EED5CBF322}" destId="{D2647D67-2741-4825-933C-13B85F0C2101}" srcOrd="1" destOrd="0" parTransId="{F1F4DA01-33DB-46D1-B64A-C3AC44ACD95D}" sibTransId="{542BBC25-FB56-4B62-A4AA-32DD5C2F2494}"/>
    <dgm:cxn modelId="{3ABDA3C2-C128-4700-9668-806D956E4B9A}" type="presOf" srcId="{085840E2-AE68-4DF8-8F85-0830E2DB8641}" destId="{9A10FF3D-5D2C-4F95-8216-535AAF3EA1B9}" srcOrd="0" destOrd="0" presId="urn:microsoft.com/office/officeart/2005/8/layout/vList2"/>
    <dgm:cxn modelId="{B7734A42-180A-400B-B3DA-E976E373758F}" srcId="{FE7B642E-BC5E-412E-A631-C2EED5CBF322}" destId="{2B467399-0C40-48EC-A9E1-82DA151A1D9F}" srcOrd="4" destOrd="0" parTransId="{50889116-1A13-4E86-8548-80370DF35A8B}" sibTransId="{4EF38C21-6388-434A-9FB9-528B084CD399}"/>
    <dgm:cxn modelId="{52C5A612-794D-4C53-9B08-7111DB3BF3C2}" srcId="{FE7B642E-BC5E-412E-A631-C2EED5CBF322}" destId="{AA12FAC4-A426-4B2C-AD8C-2B63F28D6190}" srcOrd="2" destOrd="0" parTransId="{16ADFA6F-C45C-49BC-B482-1FFE0D779255}" sibTransId="{8B538693-AF0D-4615-AFD3-630773125179}"/>
    <dgm:cxn modelId="{96449CF1-D3BB-4007-B8F3-1E5B16CE76CD}" type="presOf" srcId="{206D7A91-E782-48B5-9E82-62B83F6A0F29}" destId="{1448DB77-00EF-47C6-8189-E6DEBB7E78BB}" srcOrd="0" destOrd="0" presId="urn:microsoft.com/office/officeart/2005/8/layout/vList2"/>
    <dgm:cxn modelId="{B8F685E9-5E81-44CE-A5D9-7B3645AA5EA0}" type="presOf" srcId="{97ECF712-9DF4-45FB-A200-C7F4AA4D2157}" destId="{0687DE9E-108F-4F10-96E7-97FBB3497CCF}" srcOrd="0" destOrd="0" presId="urn:microsoft.com/office/officeart/2005/8/layout/vList2"/>
    <dgm:cxn modelId="{A1DAFC39-9067-4370-972A-3FCA5C9462A2}" srcId="{D2647D67-2741-4825-933C-13B85F0C2101}" destId="{4660BD6B-64A9-43FD-B8CB-C78BA1B4FF5A}" srcOrd="0" destOrd="0" parTransId="{A442259E-DE9E-40DC-8683-52E629E6643E}" sibTransId="{5C32D5BC-2FF4-4A26-A65C-FAB676965B7A}"/>
    <dgm:cxn modelId="{F4FADC0F-4626-4205-AE9E-06C223A37B61}" type="presOf" srcId="{5DA8C19A-9BC6-458C-8C08-DCD8AF663F15}" destId="{8F2728CF-E1DD-4513-9BB9-61F86D115A7E}" srcOrd="0" destOrd="0" presId="urn:microsoft.com/office/officeart/2005/8/layout/vList2"/>
    <dgm:cxn modelId="{E6EAE84A-0876-4587-B3E3-09987D2D0686}" type="presParOf" srcId="{6985505B-5F80-4E81-923A-B48865375A5C}" destId="{1448DB77-00EF-47C6-8189-E6DEBB7E78BB}" srcOrd="0" destOrd="0" presId="urn:microsoft.com/office/officeart/2005/8/layout/vList2"/>
    <dgm:cxn modelId="{9E9474FF-72BC-4EB2-BB1E-0639BA40598B}" type="presParOf" srcId="{6985505B-5F80-4E81-923A-B48865375A5C}" destId="{8F2728CF-E1DD-4513-9BB9-61F86D115A7E}" srcOrd="1" destOrd="0" presId="urn:microsoft.com/office/officeart/2005/8/layout/vList2"/>
    <dgm:cxn modelId="{9084A1CD-8CEF-4F74-A260-D7ECDA997573}" type="presParOf" srcId="{6985505B-5F80-4E81-923A-B48865375A5C}" destId="{C15C4E65-B9B5-4BFA-A5B8-75B9288CC0C1}" srcOrd="2" destOrd="0" presId="urn:microsoft.com/office/officeart/2005/8/layout/vList2"/>
    <dgm:cxn modelId="{C79019F1-17E1-49F7-8930-844F87116C3A}" type="presParOf" srcId="{6985505B-5F80-4E81-923A-B48865375A5C}" destId="{1FF2832B-268F-49CE-A90C-1535C5F0B581}" srcOrd="3" destOrd="0" presId="urn:microsoft.com/office/officeart/2005/8/layout/vList2"/>
    <dgm:cxn modelId="{8F9500CC-F6EE-48AE-AFEF-0825C25CA942}" type="presParOf" srcId="{6985505B-5F80-4E81-923A-B48865375A5C}" destId="{07429182-7FDE-485B-96A7-1896E979E9D4}" srcOrd="4" destOrd="0" presId="urn:microsoft.com/office/officeart/2005/8/layout/vList2"/>
    <dgm:cxn modelId="{7781AFA6-703E-4C24-A6FC-DF86EAE5D970}" type="presParOf" srcId="{6985505B-5F80-4E81-923A-B48865375A5C}" destId="{0687DE9E-108F-4F10-96E7-97FBB3497CCF}" srcOrd="5" destOrd="0" presId="urn:microsoft.com/office/officeart/2005/8/layout/vList2"/>
    <dgm:cxn modelId="{CDADDFB5-70AC-41B7-9A5D-B9E9CEF0F7C6}" type="presParOf" srcId="{6985505B-5F80-4E81-923A-B48865375A5C}" destId="{9A10FF3D-5D2C-4F95-8216-535AAF3EA1B9}" srcOrd="6" destOrd="0" presId="urn:microsoft.com/office/officeart/2005/8/layout/vList2"/>
    <dgm:cxn modelId="{4E4EF9C8-432C-4B48-AECD-6E98D9200B91}" type="presParOf" srcId="{6985505B-5F80-4E81-923A-B48865375A5C}" destId="{24C866FA-BE99-4054-B124-4FB04AC27A42}" srcOrd="7" destOrd="0" presId="urn:microsoft.com/office/officeart/2005/8/layout/vList2"/>
    <dgm:cxn modelId="{C43D00FC-7CB8-48AA-AE13-6D03FE37C08F}" type="presParOf" srcId="{6985505B-5F80-4E81-923A-B48865375A5C}" destId="{9718EAEB-3441-44FE-8102-A9E1A464256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48DB77-00EF-47C6-8189-E6DEBB7E78BB}">
      <dsp:nvSpPr>
        <dsp:cNvPr id="0" name=""/>
        <dsp:cNvSpPr/>
      </dsp:nvSpPr>
      <dsp:spPr>
        <a:xfrm>
          <a:off x="0" y="0"/>
          <a:ext cx="5896422" cy="440399"/>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latin typeface="ＭＳ ゴシック" panose="020B0609070205080204" pitchFamily="49" charset="-128"/>
              <a:ea typeface="ＭＳ ゴシック" panose="020B0609070205080204" pitchFamily="49" charset="-128"/>
            </a:rPr>
            <a:t>①　既存の情報共有制度との重複</a:t>
          </a:r>
          <a:endParaRPr kumimoji="1" lang="ja-JP" altLang="en-US" sz="1800" kern="1200" dirty="0">
            <a:latin typeface="ＭＳ ゴシック" panose="020B0609070205080204" pitchFamily="49" charset="-128"/>
            <a:ea typeface="ＭＳ ゴシック" panose="020B0609070205080204" pitchFamily="49" charset="-128"/>
          </a:endParaRPr>
        </a:p>
      </dsp:txBody>
      <dsp:txXfrm>
        <a:off x="21499" y="21499"/>
        <a:ext cx="5853424" cy="397401"/>
      </dsp:txXfrm>
    </dsp:sp>
    <dsp:sp modelId="{8F2728CF-E1DD-4513-9BB9-61F86D115A7E}">
      <dsp:nvSpPr>
        <dsp:cNvPr id="0" name=""/>
        <dsp:cNvSpPr/>
      </dsp:nvSpPr>
      <dsp:spPr>
        <a:xfrm>
          <a:off x="0" y="482311"/>
          <a:ext cx="5896422"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11"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smtClean="0">
              <a:latin typeface="ＭＳ ゴシック" panose="020B0609070205080204" pitchFamily="49" charset="-128"/>
              <a:ea typeface="ＭＳ ゴシック" panose="020B0609070205080204" pitchFamily="49" charset="-128"/>
            </a:rPr>
            <a:t>各法令に基づく事故報告等がされており、過度な負担となるおそれ　</a:t>
          </a:r>
          <a:endParaRPr kumimoji="1" lang="ja-JP" altLang="en-US" sz="1600" kern="1200" dirty="0">
            <a:latin typeface="ＭＳ ゴシック" panose="020B0609070205080204" pitchFamily="49" charset="-128"/>
            <a:ea typeface="ＭＳ ゴシック" panose="020B0609070205080204" pitchFamily="49" charset="-128"/>
          </a:endParaRPr>
        </a:p>
      </dsp:txBody>
      <dsp:txXfrm>
        <a:off x="0" y="482311"/>
        <a:ext cx="5896422" cy="596160"/>
      </dsp:txXfrm>
    </dsp:sp>
    <dsp:sp modelId="{C15C4E65-B9B5-4BFA-A5B8-75B9288CC0C1}">
      <dsp:nvSpPr>
        <dsp:cNvPr id="0" name=""/>
        <dsp:cNvSpPr/>
      </dsp:nvSpPr>
      <dsp:spPr>
        <a:xfrm>
          <a:off x="0" y="1022164"/>
          <a:ext cx="5896422" cy="473846"/>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latin typeface="ＭＳ ゴシック" panose="020B0609070205080204" pitchFamily="49" charset="-128"/>
              <a:ea typeface="ＭＳ ゴシック" panose="020B0609070205080204" pitchFamily="49" charset="-128"/>
            </a:rPr>
            <a:t>②　有用な情報選択の難しさ</a:t>
          </a:r>
          <a:endParaRPr kumimoji="1" lang="ja-JP" altLang="en-US" sz="1800" kern="1200" dirty="0">
            <a:latin typeface="ＭＳ ゴシック" panose="020B0609070205080204" pitchFamily="49" charset="-128"/>
            <a:ea typeface="ＭＳ ゴシック" panose="020B0609070205080204" pitchFamily="49" charset="-128"/>
          </a:endParaRPr>
        </a:p>
      </dsp:txBody>
      <dsp:txXfrm>
        <a:off x="23131" y="1045295"/>
        <a:ext cx="5850160" cy="427584"/>
      </dsp:txXfrm>
    </dsp:sp>
    <dsp:sp modelId="{1FF2832B-268F-49CE-A90C-1535C5F0B581}">
      <dsp:nvSpPr>
        <dsp:cNvPr id="0" name=""/>
        <dsp:cNvSpPr/>
      </dsp:nvSpPr>
      <dsp:spPr>
        <a:xfrm>
          <a:off x="0" y="1552317"/>
          <a:ext cx="5896422"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11"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smtClean="0">
              <a:latin typeface="ＭＳ ゴシック" panose="020B0609070205080204" pitchFamily="49" charset="-128"/>
              <a:ea typeface="ＭＳ ゴシック" panose="020B0609070205080204" pitchFamily="49" charset="-128"/>
            </a:rPr>
            <a:t>高圧ガス保安協会等で事故事例等の公開が既に公開されている中で、同種の情報を共有すると埋もれてしまう可能性</a:t>
          </a:r>
          <a:endParaRPr kumimoji="1" lang="ja-JP" altLang="en-US" sz="1600" kern="1200" dirty="0">
            <a:latin typeface="ＭＳ ゴシック" panose="020B0609070205080204" pitchFamily="49" charset="-128"/>
            <a:ea typeface="ＭＳ ゴシック" panose="020B0609070205080204" pitchFamily="49" charset="-128"/>
          </a:endParaRPr>
        </a:p>
      </dsp:txBody>
      <dsp:txXfrm>
        <a:off x="0" y="1552317"/>
        <a:ext cx="5896422" cy="596160"/>
      </dsp:txXfrm>
    </dsp:sp>
    <dsp:sp modelId="{07429182-7FDE-485B-96A7-1896E979E9D4}">
      <dsp:nvSpPr>
        <dsp:cNvPr id="0" name=""/>
        <dsp:cNvSpPr/>
      </dsp:nvSpPr>
      <dsp:spPr>
        <a:xfrm>
          <a:off x="0" y="2093339"/>
          <a:ext cx="5896422" cy="41171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latin typeface="ＭＳ ゴシック" panose="020B0609070205080204" pitchFamily="49" charset="-128"/>
              <a:ea typeface="ＭＳ ゴシック" panose="020B0609070205080204" pitchFamily="49" charset="-128"/>
            </a:rPr>
            <a:t>③　情報の偏り</a:t>
          </a:r>
          <a:endParaRPr kumimoji="1" lang="ja-JP" altLang="en-US" sz="1800" kern="1200" dirty="0">
            <a:latin typeface="ＭＳ ゴシック" panose="020B0609070205080204" pitchFamily="49" charset="-128"/>
            <a:ea typeface="ＭＳ ゴシック" panose="020B0609070205080204" pitchFamily="49" charset="-128"/>
          </a:endParaRPr>
        </a:p>
      </dsp:txBody>
      <dsp:txXfrm>
        <a:off x="20098" y="2113437"/>
        <a:ext cx="5856226" cy="371515"/>
      </dsp:txXfrm>
    </dsp:sp>
    <dsp:sp modelId="{0687DE9E-108F-4F10-96E7-97FBB3497CCF}">
      <dsp:nvSpPr>
        <dsp:cNvPr id="0" name=""/>
        <dsp:cNvSpPr/>
      </dsp:nvSpPr>
      <dsp:spPr>
        <a:xfrm>
          <a:off x="0" y="2560189"/>
          <a:ext cx="5896422"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11"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smtClean="0">
              <a:latin typeface="ＭＳ ゴシック" panose="020B0609070205080204" pitchFamily="49" charset="-128"/>
              <a:ea typeface="ＭＳ ゴシック" panose="020B0609070205080204" pitchFamily="49" charset="-128"/>
            </a:rPr>
            <a:t>一部の業種・事業所からの情報提供となる可能性</a:t>
          </a:r>
          <a:endParaRPr kumimoji="1" lang="ja-JP" altLang="en-US" sz="1600" kern="1200" dirty="0">
            <a:latin typeface="ＭＳ ゴシック" panose="020B0609070205080204" pitchFamily="49" charset="-128"/>
            <a:ea typeface="ＭＳ ゴシック" panose="020B0609070205080204" pitchFamily="49" charset="-128"/>
          </a:endParaRPr>
        </a:p>
      </dsp:txBody>
      <dsp:txXfrm>
        <a:off x="0" y="2560189"/>
        <a:ext cx="5896422" cy="596160"/>
      </dsp:txXfrm>
    </dsp:sp>
    <dsp:sp modelId="{9A10FF3D-5D2C-4F95-8216-535AAF3EA1B9}">
      <dsp:nvSpPr>
        <dsp:cNvPr id="0" name=""/>
        <dsp:cNvSpPr/>
      </dsp:nvSpPr>
      <dsp:spPr>
        <a:xfrm>
          <a:off x="0" y="2952558"/>
          <a:ext cx="5896422" cy="462228"/>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latin typeface="ＭＳ ゴシック" panose="020B0609070205080204" pitchFamily="49" charset="-128"/>
              <a:ea typeface="ＭＳ ゴシック" panose="020B0609070205080204" pitchFamily="49" charset="-128"/>
            </a:rPr>
            <a:t>④　専門用語のチェックにマンパワーが必要</a:t>
          </a:r>
          <a:endParaRPr kumimoji="1" lang="ja-JP" altLang="en-US" sz="1800" kern="1200" dirty="0">
            <a:latin typeface="ＭＳ ゴシック" panose="020B0609070205080204" pitchFamily="49" charset="-128"/>
            <a:ea typeface="ＭＳ ゴシック" panose="020B0609070205080204" pitchFamily="49" charset="-128"/>
          </a:endParaRPr>
        </a:p>
      </dsp:txBody>
      <dsp:txXfrm>
        <a:off x="22564" y="2975122"/>
        <a:ext cx="5851294" cy="417100"/>
      </dsp:txXfrm>
    </dsp:sp>
    <dsp:sp modelId="{9718EAEB-3441-44FE-8102-A9E1A4642564}">
      <dsp:nvSpPr>
        <dsp:cNvPr id="0" name=""/>
        <dsp:cNvSpPr/>
      </dsp:nvSpPr>
      <dsp:spPr>
        <a:xfrm>
          <a:off x="0" y="3722257"/>
          <a:ext cx="5896422" cy="539338"/>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smtClean="0">
              <a:latin typeface="ＭＳ ゴシック" panose="020B0609070205080204" pitchFamily="49" charset="-128"/>
              <a:ea typeface="ＭＳ ゴシック" panose="020B0609070205080204" pitchFamily="49" charset="-128"/>
            </a:rPr>
            <a:t>⑤　事業所</a:t>
          </a:r>
          <a:r>
            <a:rPr kumimoji="1" lang="ja-JP" altLang="en-US" sz="1800" kern="1200" dirty="0" smtClean="0">
              <a:latin typeface="ＭＳ ゴシック" panose="020B0609070205080204" pitchFamily="49" charset="-128"/>
              <a:ea typeface="ＭＳ ゴシック" panose="020B0609070205080204" pitchFamily="49" charset="-128"/>
            </a:rPr>
            <a:t>が特定されない工夫</a:t>
          </a:r>
          <a:endParaRPr kumimoji="1" lang="ja-JP" altLang="en-US" sz="1800" kern="1200" dirty="0">
            <a:latin typeface="ＭＳ ゴシック" panose="020B0609070205080204" pitchFamily="49" charset="-128"/>
            <a:ea typeface="ＭＳ ゴシック" panose="020B0609070205080204" pitchFamily="49" charset="-128"/>
          </a:endParaRPr>
        </a:p>
      </dsp:txBody>
      <dsp:txXfrm>
        <a:off x="26328" y="3748585"/>
        <a:ext cx="5843766" cy="4866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2014067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116119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251366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397114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1571457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149277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498757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3021417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3217657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34373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E42F00-88EE-4162-95FA-4168934F994A}" type="datetimeFigureOut">
              <a:rPr kumimoji="1" lang="ja-JP" altLang="en-US" smtClean="0"/>
              <a:t>2021/7/13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285942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42F00-88EE-4162-95FA-4168934F994A}" type="datetimeFigureOut">
              <a:rPr kumimoji="1" lang="ja-JP" altLang="en-US" smtClean="0"/>
              <a:t>2021/7/13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9618C-2057-413F-9FC4-7271AE84D5A4}" type="slidenum">
              <a:rPr kumimoji="1" lang="ja-JP" altLang="en-US" smtClean="0"/>
              <a:t>‹#›</a:t>
            </a:fld>
            <a:endParaRPr kumimoji="1" lang="ja-JP" altLang="en-US"/>
          </a:p>
        </p:txBody>
      </p:sp>
    </p:spTree>
    <p:extLst>
      <p:ext uri="{BB962C8B-B14F-4D97-AF65-F5344CB8AC3E}">
        <p14:creationId xmlns:p14="http://schemas.microsoft.com/office/powerpoint/2010/main" val="3991482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3"/>
          <p:cNvSpPr txBox="1">
            <a:spLocks/>
          </p:cNvSpPr>
          <p:nvPr/>
        </p:nvSpPr>
        <p:spPr>
          <a:xfrm>
            <a:off x="0" y="406594"/>
            <a:ext cx="12192000" cy="528781"/>
          </a:xfrm>
          <a:prstGeom prst="rect">
            <a:avLst/>
          </a:prstGeom>
          <a:solidFill>
            <a:srgbClr val="111987"/>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000" b="1" dirty="0" smtClean="0">
                <a:solidFill>
                  <a:schemeClr val="bg1"/>
                </a:solidFill>
                <a:latin typeface="HG丸ｺﾞｼｯｸM-PRO" panose="020F0600000000000000" pitchFamily="50" charset="-128"/>
                <a:ea typeface="HG丸ｺﾞｼｯｸM-PRO" panose="020F0600000000000000" pitchFamily="50" charset="-128"/>
              </a:rPr>
              <a:t>自主的な防災・減災対策に関する取組みを事業所間で共有し、活用を促す仕組み</a:t>
            </a:r>
            <a:endParaRPr lang="en-US" altLang="ja-JP" sz="2000" b="1" dirty="0" smtClean="0">
              <a:solidFill>
                <a:schemeClr val="bg1"/>
              </a:solidFill>
              <a:latin typeface="HG丸ｺﾞｼｯｸM-PRO" panose="020F0600000000000000" pitchFamily="50" charset="-128"/>
              <a:ea typeface="HG丸ｺﾞｼｯｸM-PRO" panose="020F0600000000000000" pitchFamily="50" charset="-128"/>
            </a:endParaRPr>
          </a:p>
        </p:txBody>
      </p:sp>
      <p:pic>
        <p:nvPicPr>
          <p:cNvPr id="101" name="図 100"/>
          <p:cNvPicPr>
            <a:picLocks noChangeAspect="1"/>
          </p:cNvPicPr>
          <p:nvPr/>
        </p:nvPicPr>
        <p:blipFill>
          <a:blip r:embed="rId2"/>
          <a:stretch>
            <a:fillRect/>
          </a:stretch>
        </p:blipFill>
        <p:spPr>
          <a:xfrm>
            <a:off x="6660107" y="896643"/>
            <a:ext cx="5504038" cy="5830618"/>
          </a:xfrm>
          <a:prstGeom prst="rect">
            <a:avLst/>
          </a:prstGeom>
        </p:spPr>
      </p:pic>
      <p:sp>
        <p:nvSpPr>
          <p:cNvPr id="102" name="テキスト ボックス 101"/>
          <p:cNvSpPr txBox="1"/>
          <p:nvPr/>
        </p:nvSpPr>
        <p:spPr>
          <a:xfrm>
            <a:off x="10645254" y="27296"/>
            <a:ext cx="1265179" cy="338554"/>
          </a:xfrm>
          <a:prstGeom prst="rect">
            <a:avLst/>
          </a:prstGeom>
          <a:noFill/>
          <a:ln>
            <a:solidFill>
              <a:schemeClr val="tx1"/>
            </a:solidFill>
          </a:ln>
        </p:spPr>
        <p:txBody>
          <a:bodyPr wrap="square" rtlCol="0" anchor="ctr">
            <a:spAutoFit/>
          </a:bodyPr>
          <a:lstStyle/>
          <a:p>
            <a:pPr algn="ctr"/>
            <a:r>
              <a:rPr kumimoji="1" lang="ja-JP" altLang="en-US" sz="1600" dirty="0" smtClean="0">
                <a:latin typeface="ＭＳ ゴシック" panose="020B0609070205080204" pitchFamily="49" charset="-128"/>
                <a:ea typeface="ＭＳ ゴシック" panose="020B0609070205080204" pitchFamily="49" charset="-128"/>
              </a:rPr>
              <a:t>資料３－１</a:t>
            </a:r>
            <a:endParaRPr kumimoji="1" lang="ja-JP" altLang="en-US" sz="1600" dirty="0">
              <a:latin typeface="ＭＳ ゴシック" panose="020B0609070205080204" pitchFamily="49" charset="-128"/>
              <a:ea typeface="ＭＳ ゴシック" panose="020B0609070205080204" pitchFamily="49" charset="-128"/>
            </a:endParaRPr>
          </a:p>
        </p:txBody>
      </p:sp>
      <p:pic>
        <p:nvPicPr>
          <p:cNvPr id="103" name="図 102"/>
          <p:cNvPicPr>
            <a:picLocks noChangeAspect="1"/>
          </p:cNvPicPr>
          <p:nvPr/>
        </p:nvPicPr>
        <p:blipFill>
          <a:blip r:embed="rId3"/>
          <a:stretch>
            <a:fillRect/>
          </a:stretch>
        </p:blipFill>
        <p:spPr>
          <a:xfrm>
            <a:off x="832515" y="3842353"/>
            <a:ext cx="4899546" cy="2644221"/>
          </a:xfrm>
          <a:prstGeom prst="rect">
            <a:avLst/>
          </a:prstGeom>
        </p:spPr>
      </p:pic>
      <p:sp>
        <p:nvSpPr>
          <p:cNvPr id="2" name="テキスト ボックス 1"/>
          <p:cNvSpPr txBox="1"/>
          <p:nvPr/>
        </p:nvSpPr>
        <p:spPr>
          <a:xfrm>
            <a:off x="464025" y="1419368"/>
            <a:ext cx="5418159" cy="193899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sz="2000" dirty="0" smtClean="0">
                <a:latin typeface="ＭＳ ゴシック" panose="020B0609070205080204" pitchFamily="49" charset="-128"/>
                <a:ea typeface="ＭＳ ゴシック" panose="020B0609070205080204" pitchFamily="49" charset="-128"/>
              </a:rPr>
              <a:t>第３期対策計画（令和３年度から５年度）は、これまでの重点項目の設定に加え、防災本部が事業所の自主的な防災・減災対策に関する取組みを事業所間で共有、活用を促す仕組みを整え、区域全体の防災・減災対策を促進する。</a:t>
            </a:r>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13603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7477261" y="1279456"/>
            <a:ext cx="4493538" cy="38111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3"/>
          <p:cNvSpPr txBox="1">
            <a:spLocks/>
          </p:cNvSpPr>
          <p:nvPr/>
        </p:nvSpPr>
        <p:spPr>
          <a:xfrm>
            <a:off x="0" y="108897"/>
            <a:ext cx="12192000" cy="528781"/>
          </a:xfrm>
          <a:prstGeom prst="rect">
            <a:avLst/>
          </a:prstGeom>
          <a:solidFill>
            <a:srgbClr val="111987"/>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000" b="1" dirty="0" smtClean="0">
                <a:solidFill>
                  <a:schemeClr val="bg1"/>
                </a:solidFill>
                <a:latin typeface="HG丸ｺﾞｼｯｸM-PRO" panose="020F0600000000000000" pitchFamily="50" charset="-128"/>
                <a:ea typeface="HG丸ｺﾞｼｯｸM-PRO" panose="020F0600000000000000" pitchFamily="50" charset="-128"/>
              </a:rPr>
              <a:t>自主的な防災・減災対策に関する取組みを事業所間で共有し、活用を促す仕組み</a:t>
            </a:r>
            <a:endParaRPr lang="en-US" altLang="ja-JP" sz="2000" b="1" dirty="0" smtClean="0">
              <a:solidFill>
                <a:schemeClr val="bg1"/>
              </a:solidFill>
              <a:latin typeface="HG丸ｺﾞｼｯｸM-PRO" panose="020F0600000000000000" pitchFamily="50" charset="-128"/>
              <a:ea typeface="HG丸ｺﾞｼｯｸM-PRO" panose="020F0600000000000000" pitchFamily="50" charset="-128"/>
            </a:endParaRPr>
          </a:p>
        </p:txBody>
      </p:sp>
      <p:sp>
        <p:nvSpPr>
          <p:cNvPr id="8" name="左矢印 7"/>
          <p:cNvSpPr/>
          <p:nvPr/>
        </p:nvSpPr>
        <p:spPr>
          <a:xfrm rot="16200000">
            <a:off x="6415241" y="5042523"/>
            <a:ext cx="413200" cy="90797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182807" y="5752606"/>
            <a:ext cx="10522423"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800" dirty="0">
                <a:latin typeface="ＭＳ ゴシック" panose="020B0609070205080204" pitchFamily="49" charset="-128"/>
                <a:ea typeface="ＭＳ ゴシック" panose="020B0609070205080204" pitchFamily="49" charset="-128"/>
              </a:rPr>
              <a:t>第</a:t>
            </a:r>
            <a:r>
              <a:rPr lang="en-US" altLang="ja-JP" sz="2800" dirty="0">
                <a:latin typeface="ＭＳ ゴシック" panose="020B0609070205080204" pitchFamily="49" charset="-128"/>
                <a:ea typeface="ＭＳ ゴシック" panose="020B0609070205080204" pitchFamily="49" charset="-128"/>
              </a:rPr>
              <a:t>3</a:t>
            </a:r>
            <a:r>
              <a:rPr lang="ja-JP" altLang="en-US" sz="2800" dirty="0">
                <a:latin typeface="ＭＳ ゴシック" panose="020B0609070205080204" pitchFamily="49" charset="-128"/>
                <a:ea typeface="ＭＳ ゴシック" panose="020B0609070205080204" pitchFamily="49" charset="-128"/>
              </a:rPr>
              <a:t>期対策計画</a:t>
            </a:r>
            <a:r>
              <a:rPr lang="ja-JP" altLang="en-US" sz="2800" dirty="0" smtClean="0">
                <a:latin typeface="ＭＳ ゴシック" panose="020B0609070205080204" pitchFamily="49" charset="-128"/>
                <a:ea typeface="ＭＳ ゴシック" panose="020B0609070205080204" pitchFamily="49" charset="-128"/>
              </a:rPr>
              <a:t>期間中に、事務局で取組みを進めながら、課題の抽出</a:t>
            </a:r>
            <a:r>
              <a:rPr lang="ja-JP" altLang="en-US" sz="2800" dirty="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検証をし、より</a:t>
            </a:r>
            <a:r>
              <a:rPr lang="ja-JP" altLang="en-US" sz="2800" dirty="0" smtClean="0">
                <a:latin typeface="ＭＳ ゴシック" panose="020B0609070205080204" pitchFamily="49" charset="-128"/>
                <a:ea typeface="ＭＳ ゴシック" panose="020B0609070205080204" pitchFamily="49" charset="-128"/>
              </a:rPr>
              <a:t>よい</a:t>
            </a:r>
            <a:r>
              <a:rPr lang="ja-JP" altLang="en-US" sz="2800" dirty="0">
                <a:latin typeface="ＭＳ ゴシック" panose="020B0609070205080204" pitchFamily="49" charset="-128"/>
                <a:ea typeface="ＭＳ ゴシック" panose="020B0609070205080204" pitchFamily="49" charset="-128"/>
              </a:rPr>
              <a:t>事例</a:t>
            </a:r>
            <a:r>
              <a:rPr lang="ja-JP" altLang="en-US" sz="2800" dirty="0" smtClean="0">
                <a:latin typeface="ＭＳ ゴシック" panose="020B0609070205080204" pitchFamily="49" charset="-128"/>
                <a:ea typeface="ＭＳ ゴシック" panose="020B0609070205080204" pitchFamily="49" charset="-128"/>
              </a:rPr>
              <a:t>共有</a:t>
            </a:r>
            <a:r>
              <a:rPr lang="ja-JP" altLang="en-US" sz="2800" dirty="0" smtClean="0">
                <a:latin typeface="ＭＳ ゴシック" panose="020B0609070205080204" pitchFamily="49" charset="-128"/>
                <a:ea typeface="ＭＳ ゴシック" panose="020B0609070205080204" pitchFamily="49" charset="-128"/>
              </a:rPr>
              <a:t>の仕組みづくりを進めて</a:t>
            </a:r>
            <a:r>
              <a:rPr lang="ja-JP" altLang="en-US" sz="2800" dirty="0">
                <a:latin typeface="ＭＳ ゴシック" panose="020B0609070205080204" pitchFamily="49" charset="-128"/>
                <a:ea typeface="ＭＳ ゴシック" panose="020B0609070205080204" pitchFamily="49" charset="-128"/>
              </a:rPr>
              <a:t>いく</a:t>
            </a:r>
            <a:r>
              <a:rPr lang="ja-JP" altLang="en-US" sz="2800" dirty="0" smtClean="0">
                <a:latin typeface="ＭＳ ゴシック" panose="020B0609070205080204" pitchFamily="49" charset="-128"/>
                <a:ea typeface="ＭＳ ゴシック" panose="020B0609070205080204" pitchFamily="49" charset="-128"/>
              </a:rPr>
              <a:t>。</a:t>
            </a:r>
            <a:endParaRPr lang="ja-JP" altLang="en-US" sz="28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343988" y="659256"/>
            <a:ext cx="4512774" cy="523220"/>
          </a:xfrm>
          <a:prstGeom prst="rect">
            <a:avLst/>
          </a:prstGeom>
        </p:spPr>
        <p:txBody>
          <a:bodyPr wrap="none">
            <a:spAutoFit/>
          </a:bodyPr>
          <a:lstStyle/>
          <a:p>
            <a:r>
              <a:rPr lang="ja-JP" altLang="en-US" sz="2800" b="1" u="sng" dirty="0">
                <a:latin typeface="HG丸ｺﾞｼｯｸM-PRO" panose="020F0600000000000000" pitchFamily="50" charset="-128"/>
                <a:ea typeface="HG丸ｺﾞｼｯｸM-PRO" panose="020F0600000000000000" pitchFamily="50" charset="-128"/>
              </a:rPr>
              <a:t>事例共有・</a:t>
            </a:r>
            <a:r>
              <a:rPr lang="ja-JP" altLang="en-US" sz="2800" b="1" u="sng" dirty="0" smtClean="0">
                <a:latin typeface="HG丸ｺﾞｼｯｸM-PRO" panose="020F0600000000000000" pitchFamily="50" charset="-128"/>
                <a:ea typeface="HG丸ｺﾞｼｯｸM-PRO" panose="020F0600000000000000" pitchFamily="50" charset="-128"/>
              </a:rPr>
              <a:t>活用に</a:t>
            </a:r>
            <a:r>
              <a:rPr lang="ja-JP" altLang="en-US" sz="2800" b="1" u="sng" dirty="0">
                <a:latin typeface="HG丸ｺﾞｼｯｸM-PRO" panose="020F0600000000000000" pitchFamily="50" charset="-128"/>
                <a:ea typeface="HG丸ｺﾞｼｯｸM-PRO" panose="020F0600000000000000" pitchFamily="50" charset="-128"/>
              </a:rPr>
              <a:t>係る課題</a:t>
            </a:r>
            <a:endParaRPr lang="en-US" altLang="ja-JP" sz="2800" u="sng" dirty="0">
              <a:latin typeface="ＭＳ ゴシック" panose="020B0609070205080204" pitchFamily="49" charset="-128"/>
              <a:ea typeface="ＭＳ ゴシック" panose="020B0609070205080204" pitchFamily="49" charset="-128"/>
            </a:endParaRPr>
          </a:p>
        </p:txBody>
      </p:sp>
      <p:cxnSp>
        <p:nvCxnSpPr>
          <p:cNvPr id="4" name="直線矢印コネクタ 3"/>
          <p:cNvCxnSpPr/>
          <p:nvPr/>
        </p:nvCxnSpPr>
        <p:spPr>
          <a:xfrm>
            <a:off x="6543567" y="3192007"/>
            <a:ext cx="532263" cy="0"/>
          </a:xfrm>
          <a:prstGeom prst="straightConnector1">
            <a:avLst/>
          </a:prstGeom>
          <a:ln w="762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7765576" y="2675325"/>
            <a:ext cx="3986340" cy="922506"/>
          </a:xfrm>
          <a:prstGeom prst="roundRect">
            <a:avLst>
              <a:gd name="adj" fmla="val 8685"/>
            </a:avLst>
          </a:prstGeom>
          <a:ln w="28575"/>
        </p:spPr>
        <p:style>
          <a:lnRef idx="2">
            <a:schemeClr val="accent1"/>
          </a:lnRef>
          <a:fillRef idx="1">
            <a:schemeClr val="lt1"/>
          </a:fillRef>
          <a:effectRef idx="0">
            <a:schemeClr val="accent1"/>
          </a:effectRef>
          <a:fontRef idx="minor">
            <a:schemeClr val="dk1"/>
          </a:fontRef>
        </p:style>
        <p:txBody>
          <a:bodyPr rtlCol="0" anchor="t" anchorCtr="0"/>
          <a:lstStyle/>
          <a:p>
            <a:r>
              <a:rPr lang="ja-JP" altLang="en-US" sz="2400" dirty="0" smtClean="0">
                <a:latin typeface="ＭＳ ゴシック" panose="020B0609070205080204" pitchFamily="49" charset="-128"/>
                <a:ea typeface="ＭＳ ゴシック" panose="020B0609070205080204" pitchFamily="49" charset="-128"/>
              </a:rPr>
              <a:t>プラス</a:t>
            </a:r>
            <a:r>
              <a:rPr lang="en-US" altLang="ja-JP" sz="2400" dirty="0" smtClean="0">
                <a:latin typeface="ＭＳ ゴシック" panose="020B0609070205080204" pitchFamily="49" charset="-128"/>
                <a:ea typeface="ＭＳ ゴシック" panose="020B0609070205080204" pitchFamily="49" charset="-128"/>
              </a:rPr>
              <a:t>α</a:t>
            </a:r>
            <a:r>
              <a:rPr lang="ja-JP" altLang="en-US" sz="2400" dirty="0" smtClean="0">
                <a:latin typeface="ＭＳ ゴシック" panose="020B0609070205080204" pitchFamily="49" charset="-128"/>
                <a:ea typeface="ＭＳ ゴシック" panose="020B0609070205080204" pitchFamily="49" charset="-128"/>
              </a:rPr>
              <a:t>で防災・減災に役立つ情報の抽出・精査</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0" name="角丸四角形 9"/>
          <p:cNvSpPr/>
          <p:nvPr/>
        </p:nvSpPr>
        <p:spPr>
          <a:xfrm>
            <a:off x="7765576" y="3734310"/>
            <a:ext cx="3944203" cy="909426"/>
          </a:xfrm>
          <a:prstGeom prst="roundRect">
            <a:avLst>
              <a:gd name="adj" fmla="val 8685"/>
            </a:avLst>
          </a:prstGeom>
          <a:ln w="28575"/>
        </p:spPr>
        <p:style>
          <a:lnRef idx="2">
            <a:schemeClr val="accent1"/>
          </a:lnRef>
          <a:fillRef idx="1">
            <a:schemeClr val="lt1"/>
          </a:fillRef>
          <a:effectRef idx="0">
            <a:schemeClr val="accent1"/>
          </a:effectRef>
          <a:fontRef idx="minor">
            <a:schemeClr val="dk1"/>
          </a:fontRef>
        </p:style>
        <p:txBody>
          <a:bodyPr rtlCol="0" anchor="t" anchorCtr="0"/>
          <a:lstStyle/>
          <a:p>
            <a:r>
              <a:rPr kumimoji="1" lang="ja-JP" altLang="en-US" sz="2400" dirty="0" smtClean="0">
                <a:latin typeface="ＭＳ ゴシック" panose="020B0609070205080204" pitchFamily="49" charset="-128"/>
                <a:ea typeface="ＭＳ ゴシック" panose="020B0609070205080204" pitchFamily="49" charset="-128"/>
              </a:rPr>
              <a:t>過度な負担と</a:t>
            </a:r>
            <a:r>
              <a:rPr kumimoji="1" lang="ja-JP" altLang="en-US" sz="2400" dirty="0" smtClean="0">
                <a:latin typeface="ＭＳ ゴシック" panose="020B0609070205080204" pitchFamily="49" charset="-128"/>
                <a:ea typeface="ＭＳ ゴシック" panose="020B0609070205080204" pitchFamily="49" charset="-128"/>
              </a:rPr>
              <a:t>ならない事例共有</a:t>
            </a:r>
            <a:r>
              <a:rPr kumimoji="1" lang="ja-JP" altLang="en-US" sz="2400" dirty="0" smtClean="0">
                <a:latin typeface="ＭＳ ゴシック" panose="020B0609070205080204" pitchFamily="49" charset="-128"/>
                <a:ea typeface="ＭＳ ゴシック" panose="020B0609070205080204" pitchFamily="49" charset="-128"/>
              </a:rPr>
              <a:t>の仕組みづくりの立案</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7484001" y="689871"/>
            <a:ext cx="4493538" cy="523220"/>
          </a:xfrm>
          <a:prstGeom prst="rect">
            <a:avLst/>
          </a:prstGeom>
          <a:noFill/>
        </p:spPr>
        <p:txBody>
          <a:bodyPr wrap="none" rtlCol="0">
            <a:spAutoFit/>
          </a:bodyPr>
          <a:lstStyle/>
          <a:p>
            <a:r>
              <a:rPr kumimoji="1" lang="ja-JP" altLang="en-US" sz="2800" b="1" u="sng" dirty="0" smtClean="0">
                <a:latin typeface="HG丸ｺﾞｼｯｸM-PRO" panose="020F0600000000000000" pitchFamily="50" charset="-128"/>
                <a:ea typeface="HG丸ｺﾞｼｯｸM-PRO" panose="020F0600000000000000" pitchFamily="50" charset="-128"/>
              </a:rPr>
              <a:t>事務局での調査・検討事項</a:t>
            </a:r>
            <a:endParaRPr kumimoji="1" lang="ja-JP" altLang="en-US" sz="2800" b="1" u="sng"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flipH="1">
            <a:off x="7971486" y="1451514"/>
            <a:ext cx="3696156" cy="707886"/>
          </a:xfrm>
          <a:prstGeom prst="rect">
            <a:avLst/>
          </a:prstGeom>
          <a:solidFill>
            <a:schemeClr val="bg1"/>
          </a:solidFill>
          <a:ln>
            <a:solidFill>
              <a:schemeClr val="tx1"/>
            </a:solidFill>
          </a:ln>
        </p:spPr>
        <p:txBody>
          <a:bodyPr wrap="square" rtlCol="0">
            <a:spAutoFit/>
          </a:bodyPr>
          <a:lstStyle/>
          <a:p>
            <a:pPr marL="342900" indent="-342900">
              <a:buFont typeface="Wingdings" panose="05000000000000000000" pitchFamily="2" charset="2"/>
              <a:buChar char="l"/>
            </a:pPr>
            <a:r>
              <a:rPr lang="ja-JP" altLang="en-US" sz="2000" dirty="0" smtClean="0">
                <a:latin typeface="ＭＳ ゴシック" panose="020B0609070205080204" pitchFamily="49" charset="-128"/>
                <a:ea typeface="ＭＳ ゴシック" panose="020B0609070205080204" pitchFamily="49" charset="-128"/>
              </a:rPr>
              <a:t>既存</a:t>
            </a:r>
            <a:r>
              <a:rPr lang="ja-JP" altLang="en-US" sz="2000" dirty="0" smtClean="0">
                <a:latin typeface="ＭＳ ゴシック" panose="020B0609070205080204" pitchFamily="49" charset="-128"/>
                <a:ea typeface="ＭＳ ゴシック" panose="020B0609070205080204" pitchFamily="49" charset="-128"/>
              </a:rPr>
              <a:t>の</a:t>
            </a:r>
            <a:r>
              <a:rPr lang="ja-JP" altLang="en-US" sz="2000" dirty="0">
                <a:latin typeface="ＭＳ ゴシック" panose="020B0609070205080204" pitchFamily="49" charset="-128"/>
                <a:ea typeface="ＭＳ ゴシック" panose="020B0609070205080204" pitchFamily="49" charset="-128"/>
              </a:rPr>
              <a:t>情報</a:t>
            </a:r>
            <a:r>
              <a:rPr lang="ja-JP" altLang="en-US" sz="2000" dirty="0" smtClean="0">
                <a:latin typeface="ＭＳ ゴシック" panose="020B0609070205080204" pitchFamily="49" charset="-128"/>
                <a:ea typeface="ＭＳ ゴシック" panose="020B0609070205080204" pitchFamily="49" charset="-128"/>
              </a:rPr>
              <a:t>提供</a:t>
            </a:r>
            <a:r>
              <a:rPr lang="ja-JP" altLang="en-US" sz="2000" dirty="0" smtClean="0">
                <a:latin typeface="ＭＳ ゴシック" panose="020B0609070205080204" pitchFamily="49" charset="-128"/>
                <a:ea typeface="ＭＳ ゴシック" panose="020B0609070205080204" pitchFamily="49" charset="-128"/>
              </a:rPr>
              <a:t>の仕組み</a:t>
            </a:r>
            <a:endParaRPr lang="en-US" altLang="ja-JP" sz="2000" dirty="0" smtClean="0">
              <a:latin typeface="ＭＳ ゴシック" panose="020B0609070205080204" pitchFamily="49" charset="-128"/>
              <a:ea typeface="ＭＳ ゴシック" panose="020B0609070205080204" pitchFamily="49" charset="-128"/>
            </a:endParaRPr>
          </a:p>
          <a:p>
            <a:pPr marL="342900" indent="-342900">
              <a:buFont typeface="Wingdings" panose="05000000000000000000" pitchFamily="2" charset="2"/>
              <a:buChar char="l"/>
            </a:pPr>
            <a:r>
              <a:rPr lang="ja-JP" altLang="en-US" sz="2000" dirty="0">
                <a:latin typeface="ＭＳ ゴシック" panose="020B0609070205080204" pitchFamily="49" charset="-128"/>
                <a:ea typeface="ＭＳ ゴシック" panose="020B0609070205080204" pitchFamily="49" charset="-128"/>
              </a:rPr>
              <a:t>協</a:t>
            </a:r>
            <a:r>
              <a:rPr lang="ja-JP" altLang="en-US" sz="2000" dirty="0" smtClean="0">
                <a:latin typeface="ＭＳ ゴシック" panose="020B0609070205080204" pitchFamily="49" charset="-128"/>
                <a:ea typeface="ＭＳ ゴシック" panose="020B0609070205080204" pitchFamily="49" charset="-128"/>
              </a:rPr>
              <a:t>議会等へのヒアリング</a:t>
            </a:r>
            <a:endParaRPr kumimoji="1" lang="en-US" altLang="ja-JP" sz="2000" dirty="0" smtClean="0">
              <a:latin typeface="ＭＳ ゴシック" panose="020B0609070205080204" pitchFamily="49" charset="-128"/>
              <a:ea typeface="ＭＳ ゴシック" panose="020B0609070205080204" pitchFamily="49" charset="-128"/>
            </a:endParaRPr>
          </a:p>
        </p:txBody>
      </p:sp>
      <p:cxnSp>
        <p:nvCxnSpPr>
          <p:cNvPr id="19" name="直線矢印コネクタ 18"/>
          <p:cNvCxnSpPr/>
          <p:nvPr/>
        </p:nvCxnSpPr>
        <p:spPr>
          <a:xfrm>
            <a:off x="9785444" y="2279176"/>
            <a:ext cx="0" cy="369692"/>
          </a:xfrm>
          <a:prstGeom prst="straightConnector1">
            <a:avLst/>
          </a:prstGeom>
          <a:ln w="571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図表 5"/>
          <p:cNvGraphicFramePr/>
          <p:nvPr>
            <p:extLst>
              <p:ext uri="{D42A27DB-BD31-4B8C-83A1-F6EECF244321}">
                <p14:modId xmlns:p14="http://schemas.microsoft.com/office/powerpoint/2010/main" val="3457568718"/>
              </p:ext>
            </p:extLst>
          </p:nvPr>
        </p:nvGraphicFramePr>
        <p:xfrm>
          <a:off x="343988" y="1237483"/>
          <a:ext cx="5896422" cy="430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2185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楕円 46"/>
          <p:cNvSpPr/>
          <p:nvPr/>
        </p:nvSpPr>
        <p:spPr>
          <a:xfrm>
            <a:off x="5663311" y="2313912"/>
            <a:ext cx="4386987" cy="2562992"/>
          </a:xfrm>
          <a:prstGeom prst="ellipse">
            <a:avLst/>
          </a:prstGeom>
          <a:noFill/>
          <a:ln w="57150">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41130" y="2134970"/>
            <a:ext cx="4913153" cy="21090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300980" y="5481523"/>
            <a:ext cx="4866261"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400" dirty="0" smtClean="0">
                <a:latin typeface="ＭＳ ゴシック" panose="020B0609070205080204" pitchFamily="49" charset="-128"/>
                <a:ea typeface="ＭＳ ゴシック" panose="020B0609070205080204" pitchFamily="49" charset="-128"/>
              </a:rPr>
              <a:t>大阪府</a:t>
            </a:r>
            <a:endParaRPr kumimoji="1" lang="en-US" altLang="ja-JP" sz="2400" dirty="0" smtClean="0">
              <a:latin typeface="ＭＳ ゴシック" panose="020B0609070205080204" pitchFamily="49" charset="-128"/>
              <a:ea typeface="ＭＳ ゴシック" panose="020B0609070205080204" pitchFamily="49" charset="-128"/>
            </a:endParaRPr>
          </a:p>
          <a:p>
            <a:pPr algn="ctr"/>
            <a:r>
              <a:rPr lang="ja-JP" altLang="en-US" dirty="0" smtClean="0">
                <a:latin typeface="ＭＳ ゴシック" panose="020B0609070205080204" pitchFamily="49" charset="-128"/>
                <a:ea typeface="ＭＳ ゴシック" panose="020B0609070205080204" pitchFamily="49" charset="-128"/>
              </a:rPr>
              <a:t>（事務局）</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506394" y="3335629"/>
            <a:ext cx="1107996"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dirty="0" smtClean="0">
                <a:latin typeface="ＭＳ ゴシック" panose="020B0609070205080204" pitchFamily="49" charset="-128"/>
                <a:ea typeface="ＭＳ ゴシック" panose="020B0609070205080204" pitchFamily="49" charset="-128"/>
              </a:rPr>
              <a:t>事業所</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1774043" y="3344251"/>
            <a:ext cx="1107996"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2400" dirty="0" smtClean="0">
                <a:latin typeface="ＭＳ ゴシック" panose="020B0609070205080204" pitchFamily="49" charset="-128"/>
                <a:ea typeface="ＭＳ ゴシック" panose="020B0609070205080204" pitchFamily="49" charset="-128"/>
              </a:rPr>
              <a:t>事業所</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3291781" y="3364576"/>
            <a:ext cx="1107996"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2400" dirty="0" smtClean="0">
                <a:latin typeface="ＭＳ ゴシック" panose="020B0609070205080204" pitchFamily="49" charset="-128"/>
                <a:ea typeface="ＭＳ ゴシック" panose="020B0609070205080204" pitchFamily="49" charset="-128"/>
              </a:rPr>
              <a:t>事業所</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2513444" y="764059"/>
            <a:ext cx="7165113" cy="461665"/>
          </a:xfrm>
          <a:prstGeom prst="rect">
            <a:avLst/>
          </a:prstGeom>
          <a:effectLst>
            <a:outerShdw blurRad="50800" dist="38100" algn="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dist"/>
            <a:r>
              <a:rPr lang="ja-JP" altLang="en-US" sz="2400" b="1" dirty="0" smtClean="0">
                <a:latin typeface="HG丸ｺﾞｼｯｸM-PRO" panose="020F0600000000000000" pitchFamily="50" charset="-128"/>
                <a:ea typeface="HG丸ｺﾞｼｯｸM-PRO" panose="020F0600000000000000" pitchFamily="50" charset="-128"/>
              </a:rPr>
              <a:t>事例共有・活用の将来のイメージ（例）</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1" name="タイトル 3"/>
          <p:cNvSpPr txBox="1">
            <a:spLocks/>
          </p:cNvSpPr>
          <p:nvPr/>
        </p:nvSpPr>
        <p:spPr>
          <a:xfrm>
            <a:off x="0" y="108897"/>
            <a:ext cx="12192000" cy="528781"/>
          </a:xfrm>
          <a:prstGeom prst="rect">
            <a:avLst/>
          </a:prstGeom>
          <a:solidFill>
            <a:srgbClr val="111987"/>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000" b="1" dirty="0" smtClean="0">
                <a:solidFill>
                  <a:schemeClr val="bg1"/>
                </a:solidFill>
                <a:latin typeface="HG丸ｺﾞｼｯｸM-PRO" panose="020F0600000000000000" pitchFamily="50" charset="-128"/>
                <a:ea typeface="HG丸ｺﾞｼｯｸM-PRO" panose="020F0600000000000000" pitchFamily="50" charset="-128"/>
              </a:rPr>
              <a:t>自主的な防災・減災対策に関する取組みを事業所間で共有し、活用を促す仕組み</a:t>
            </a:r>
            <a:endParaRPr lang="en-US" altLang="ja-JP" sz="2000" b="1" dirty="0" smtClean="0">
              <a:solidFill>
                <a:schemeClr val="bg1"/>
              </a:solidFill>
              <a:latin typeface="HG丸ｺﾞｼｯｸM-PRO" panose="020F0600000000000000" pitchFamily="50" charset="-128"/>
              <a:ea typeface="HG丸ｺﾞｼｯｸM-PRO" panose="020F0600000000000000" pitchFamily="50" charset="-128"/>
            </a:endParaRPr>
          </a:p>
        </p:txBody>
      </p:sp>
      <p:cxnSp>
        <p:nvCxnSpPr>
          <p:cNvPr id="18" name="直線矢印コネクタ 17"/>
          <p:cNvCxnSpPr/>
          <p:nvPr/>
        </p:nvCxnSpPr>
        <p:spPr>
          <a:xfrm>
            <a:off x="2008257" y="3871973"/>
            <a:ext cx="0" cy="16095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1358411" y="4958469"/>
            <a:ext cx="1415772" cy="338554"/>
          </a:xfrm>
          <a:prstGeom prst="rect">
            <a:avLst/>
          </a:prstGeom>
          <a:solidFill>
            <a:schemeClr val="bg1"/>
          </a:solidFill>
        </p:spPr>
        <p:txBody>
          <a:bodyPr wrap="non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①事例の提供</a:t>
            </a:r>
            <a:endParaRPr kumimoji="1" lang="en-US" altLang="ja-JP" sz="1600" dirty="0" smtClean="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1659740" y="6250634"/>
            <a:ext cx="2031325" cy="369332"/>
          </a:xfrm>
          <a:prstGeom prst="rect">
            <a:avLst/>
          </a:prstGeom>
          <a:solidFill>
            <a:schemeClr val="bg1"/>
          </a:solidFill>
        </p:spPr>
        <p:txBody>
          <a:bodyPr wrap="none" rtlCol="0">
            <a:spAutoFit/>
          </a:bodyPr>
          <a:lstStyle/>
          <a:p>
            <a:r>
              <a:rPr kumimoji="1" lang="ja-JP" altLang="en-US" dirty="0" smtClean="0">
                <a:latin typeface="ＭＳ ゴシック" panose="020B0609070205080204" pitchFamily="49" charset="-128"/>
                <a:ea typeface="ＭＳ ゴシック" panose="020B0609070205080204" pitchFamily="49" charset="-128"/>
              </a:rPr>
              <a:t>事例の取りまとめ</a:t>
            </a:r>
            <a:endParaRPr kumimoji="1" lang="en-US" altLang="ja-JP" dirty="0" smtClean="0">
              <a:latin typeface="ＭＳ ゴシック" panose="020B0609070205080204" pitchFamily="49" charset="-128"/>
              <a:ea typeface="ＭＳ ゴシック" panose="020B0609070205080204" pitchFamily="49" charset="-128"/>
            </a:endParaRPr>
          </a:p>
        </p:txBody>
      </p:sp>
      <p:sp>
        <p:nvSpPr>
          <p:cNvPr id="24" name="右矢印 23"/>
          <p:cNvSpPr/>
          <p:nvPr/>
        </p:nvSpPr>
        <p:spPr>
          <a:xfrm rot="16200000">
            <a:off x="2484566" y="4422664"/>
            <a:ext cx="1045365" cy="857197"/>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25" name="直線矢印コネクタ 24"/>
          <p:cNvCxnSpPr/>
          <p:nvPr/>
        </p:nvCxnSpPr>
        <p:spPr>
          <a:xfrm>
            <a:off x="894002" y="3819564"/>
            <a:ext cx="6750" cy="16619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3907994" y="3826241"/>
            <a:ext cx="0" cy="16552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0" y="4480797"/>
            <a:ext cx="1415772" cy="338554"/>
          </a:xfrm>
          <a:prstGeom prst="rect">
            <a:avLst/>
          </a:prstGeom>
          <a:solidFill>
            <a:schemeClr val="bg1"/>
          </a:solidFill>
        </p:spPr>
        <p:txBody>
          <a:bodyPr wrap="non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①事例の提供</a:t>
            </a:r>
            <a:endParaRPr kumimoji="1" lang="en-US" altLang="ja-JP" sz="1600" dirty="0" smtClean="0">
              <a:latin typeface="ＭＳ ゴシック" panose="020B0609070205080204" pitchFamily="49" charset="-128"/>
              <a:ea typeface="ＭＳ ゴシック" panose="020B0609070205080204" pitchFamily="49" charset="-128"/>
            </a:endParaRPr>
          </a:p>
        </p:txBody>
      </p:sp>
      <p:sp>
        <p:nvSpPr>
          <p:cNvPr id="28" name="テキスト ボックス 27"/>
          <p:cNvSpPr txBox="1"/>
          <p:nvPr/>
        </p:nvSpPr>
        <p:spPr>
          <a:xfrm>
            <a:off x="3359688" y="4944945"/>
            <a:ext cx="1415772" cy="338554"/>
          </a:xfrm>
          <a:prstGeom prst="rect">
            <a:avLst/>
          </a:prstGeom>
          <a:solidFill>
            <a:schemeClr val="bg1"/>
          </a:solidFill>
        </p:spPr>
        <p:txBody>
          <a:bodyPr wrap="non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①事例の提供</a:t>
            </a:r>
            <a:endParaRPr kumimoji="1" lang="en-US" altLang="ja-JP" sz="1600" dirty="0" smtClean="0">
              <a:latin typeface="ＭＳ ゴシック" panose="020B0609070205080204" pitchFamily="49" charset="-128"/>
              <a:ea typeface="ＭＳ ゴシック" panose="020B0609070205080204" pitchFamily="49" charset="-128"/>
            </a:endParaRPr>
          </a:p>
        </p:txBody>
      </p:sp>
      <p:pic>
        <p:nvPicPr>
          <p:cNvPr id="31" name="図 3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48582" y="1512777"/>
            <a:ext cx="1587500" cy="1385570"/>
          </a:xfrm>
          <a:prstGeom prst="rect">
            <a:avLst/>
          </a:prstGeom>
          <a:noFill/>
          <a:ln>
            <a:noFill/>
          </a:ln>
        </p:spPr>
      </p:pic>
      <p:pic>
        <p:nvPicPr>
          <p:cNvPr id="32" name="図 3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79849" y="2106496"/>
            <a:ext cx="1111250" cy="753110"/>
          </a:xfrm>
          <a:prstGeom prst="rect">
            <a:avLst/>
          </a:prstGeom>
          <a:noFill/>
          <a:ln>
            <a:noFill/>
          </a:ln>
        </p:spPr>
      </p:pic>
      <p:sp>
        <p:nvSpPr>
          <p:cNvPr id="40" name="テキスト ボックス 39"/>
          <p:cNvSpPr txBox="1"/>
          <p:nvPr/>
        </p:nvSpPr>
        <p:spPr>
          <a:xfrm>
            <a:off x="2350516" y="4622460"/>
            <a:ext cx="1415772" cy="338554"/>
          </a:xfrm>
          <a:prstGeom prst="rect">
            <a:avLst/>
          </a:prstGeom>
          <a:solidFill>
            <a:schemeClr val="bg1"/>
          </a:solidFill>
        </p:spPr>
        <p:txBody>
          <a:bodyPr wrap="non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②事例の共有</a:t>
            </a:r>
            <a:endParaRPr kumimoji="1" lang="en-US" altLang="ja-JP" sz="1600" dirty="0" smtClean="0">
              <a:latin typeface="ＭＳ ゴシック" panose="020B0609070205080204" pitchFamily="49" charset="-128"/>
              <a:ea typeface="ＭＳ ゴシック" panose="020B0609070205080204" pitchFamily="49" charset="-128"/>
            </a:endParaRPr>
          </a:p>
        </p:txBody>
      </p:sp>
      <p:sp>
        <p:nvSpPr>
          <p:cNvPr id="41" name="テキスト ボックス 40"/>
          <p:cNvSpPr txBox="1"/>
          <p:nvPr/>
        </p:nvSpPr>
        <p:spPr>
          <a:xfrm>
            <a:off x="6015844" y="3482788"/>
            <a:ext cx="818338"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事業所</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833503" y="2990226"/>
            <a:ext cx="892778"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事業所</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3" name="テキスト ボックス 42"/>
          <p:cNvSpPr txBox="1"/>
          <p:nvPr/>
        </p:nvSpPr>
        <p:spPr>
          <a:xfrm>
            <a:off x="6778881" y="2734821"/>
            <a:ext cx="937900"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事業所</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6" name="テキスト ボックス 45"/>
          <p:cNvSpPr txBox="1"/>
          <p:nvPr/>
        </p:nvSpPr>
        <p:spPr>
          <a:xfrm flipH="1">
            <a:off x="7284143" y="4328581"/>
            <a:ext cx="1073942" cy="400110"/>
          </a:xfrm>
          <a:prstGeom prst="rect">
            <a:avLst/>
          </a:prstGeom>
          <a:noFill/>
          <a:ln>
            <a:solidFill>
              <a:schemeClr val="tx1"/>
            </a:solidFill>
          </a:ln>
          <a:effectLst/>
        </p:spPr>
        <p:txBody>
          <a:bodyPr wrap="square" rtlCol="0">
            <a:spAutoFit/>
          </a:bodyPr>
          <a:lstStyle/>
          <a:p>
            <a:r>
              <a:rPr kumimoji="1" lang="en-US" altLang="ja-JP" sz="2000" dirty="0" smtClean="0">
                <a:latin typeface="ＭＳ ゴシック" panose="020B0609070205080204" pitchFamily="49" charset="-128"/>
                <a:ea typeface="ＭＳ ゴシック" panose="020B0609070205080204" pitchFamily="49" charset="-128"/>
              </a:rPr>
              <a:t>A</a:t>
            </a:r>
            <a:r>
              <a:rPr kumimoji="1" lang="ja-JP" altLang="en-US" sz="2000" dirty="0" smtClean="0">
                <a:latin typeface="ＭＳ ゴシック" panose="020B0609070205080204" pitchFamily="49" charset="-128"/>
                <a:ea typeface="ＭＳ ゴシック" panose="020B0609070205080204" pitchFamily="49" charset="-128"/>
              </a:rPr>
              <a:t>協議会</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49" name="テキスト ボックス 48"/>
          <p:cNvSpPr txBox="1"/>
          <p:nvPr/>
        </p:nvSpPr>
        <p:spPr>
          <a:xfrm>
            <a:off x="8102179" y="2860174"/>
            <a:ext cx="879416"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事業所</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50" name="テキスト ボックス 49"/>
          <p:cNvSpPr txBox="1"/>
          <p:nvPr/>
        </p:nvSpPr>
        <p:spPr>
          <a:xfrm>
            <a:off x="8918573" y="3344251"/>
            <a:ext cx="810923"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事業所</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52" name="フローチャート : 磁気ディスク 1"/>
          <p:cNvSpPr/>
          <p:nvPr/>
        </p:nvSpPr>
        <p:spPr>
          <a:xfrm>
            <a:off x="4020320" y="2481321"/>
            <a:ext cx="332105" cy="309136"/>
          </a:xfrm>
          <a:prstGeom prst="flowChartMagneticDisk">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89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b="1" kern="100" dirty="0">
                <a:solidFill>
                  <a:srgbClr val="00206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53" name="フローチャート : 磁気ディスク 1"/>
          <p:cNvSpPr/>
          <p:nvPr/>
        </p:nvSpPr>
        <p:spPr>
          <a:xfrm>
            <a:off x="3640097" y="2584107"/>
            <a:ext cx="465960" cy="433733"/>
          </a:xfrm>
          <a:prstGeom prst="flowChartMagneticDisk">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89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b="1" kern="100">
                <a:solidFill>
                  <a:srgbClr val="00206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54" name="フローチャート : 磁気ディスク 1"/>
          <p:cNvSpPr/>
          <p:nvPr/>
        </p:nvSpPr>
        <p:spPr>
          <a:xfrm>
            <a:off x="4165961" y="2636456"/>
            <a:ext cx="431879" cy="402009"/>
          </a:xfrm>
          <a:prstGeom prst="flowChartMagneticDisk">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89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b="1" kern="100">
                <a:solidFill>
                  <a:srgbClr val="00206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cxnSp>
        <p:nvCxnSpPr>
          <p:cNvPr id="57" name="直線矢印コネクタ 56"/>
          <p:cNvCxnSpPr/>
          <p:nvPr/>
        </p:nvCxnSpPr>
        <p:spPr>
          <a:xfrm>
            <a:off x="7345309" y="3121464"/>
            <a:ext cx="208526" cy="6668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H="1">
            <a:off x="8496362" y="3774581"/>
            <a:ext cx="785362" cy="5190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楕円 66"/>
          <p:cNvSpPr/>
          <p:nvPr/>
        </p:nvSpPr>
        <p:spPr>
          <a:xfrm>
            <a:off x="10390034" y="3306370"/>
            <a:ext cx="1415580" cy="1464031"/>
          </a:xfrm>
          <a:prstGeom prst="ellipse">
            <a:avLst/>
          </a:prstGeom>
          <a:noFill/>
          <a:ln w="57150">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flipH="1">
            <a:off x="10555473" y="3844488"/>
            <a:ext cx="1169241" cy="400110"/>
          </a:xfrm>
          <a:prstGeom prst="rect">
            <a:avLst/>
          </a:prstGeom>
          <a:noFill/>
          <a:ln>
            <a:solidFill>
              <a:schemeClr val="tx1"/>
            </a:solidFill>
          </a:ln>
          <a:effectLst/>
        </p:spPr>
        <p:txBody>
          <a:bodyPr wrap="square" rtlCol="0">
            <a:spAutoFit/>
          </a:bodyPr>
          <a:lstStyle/>
          <a:p>
            <a:r>
              <a:rPr kumimoji="1" lang="en-US" altLang="ja-JP" sz="2000" dirty="0" smtClean="0">
                <a:latin typeface="ＭＳ ゴシック" panose="020B0609070205080204" pitchFamily="49" charset="-128"/>
                <a:ea typeface="ＭＳ ゴシック" panose="020B0609070205080204" pitchFamily="49" charset="-128"/>
              </a:rPr>
              <a:t>B</a:t>
            </a:r>
            <a:r>
              <a:rPr kumimoji="1" lang="ja-JP" altLang="en-US" sz="2000" dirty="0" smtClean="0">
                <a:latin typeface="ＭＳ ゴシック" panose="020B0609070205080204" pitchFamily="49" charset="-128"/>
                <a:ea typeface="ＭＳ ゴシック" panose="020B0609070205080204" pitchFamily="49" charset="-128"/>
              </a:rPr>
              <a:t>協議会</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69" name="正方形/長方形 68"/>
          <p:cNvSpPr/>
          <p:nvPr/>
        </p:nvSpPr>
        <p:spPr>
          <a:xfrm>
            <a:off x="5419548" y="2028690"/>
            <a:ext cx="6582380" cy="2998742"/>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flipH="1">
            <a:off x="5782057" y="1861668"/>
            <a:ext cx="1934723" cy="338554"/>
          </a:xfrm>
          <a:prstGeom prst="rect">
            <a:avLst/>
          </a:prstGeom>
          <a:solidFill>
            <a:schemeClr val="bg1"/>
          </a:solidFill>
        </p:spPr>
        <p:txBody>
          <a:bodyPr wrap="squar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石油コンビナート</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71" name="右矢印 70"/>
          <p:cNvSpPr/>
          <p:nvPr/>
        </p:nvSpPr>
        <p:spPr>
          <a:xfrm rot="16200000">
            <a:off x="7579821" y="3735040"/>
            <a:ext cx="584324" cy="457841"/>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2" name="左右矢印 71"/>
          <p:cNvSpPr/>
          <p:nvPr/>
        </p:nvSpPr>
        <p:spPr>
          <a:xfrm>
            <a:off x="8912123" y="4224323"/>
            <a:ext cx="1670711" cy="366077"/>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76" name="図 7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54857" y="1225725"/>
            <a:ext cx="1587500" cy="1385570"/>
          </a:xfrm>
          <a:prstGeom prst="rect">
            <a:avLst/>
          </a:prstGeom>
          <a:noFill/>
          <a:ln>
            <a:noFill/>
          </a:ln>
        </p:spPr>
      </p:pic>
      <p:pic>
        <p:nvPicPr>
          <p:cNvPr id="77" name="図 7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6124" y="1819444"/>
            <a:ext cx="1111250" cy="753110"/>
          </a:xfrm>
          <a:prstGeom prst="rect">
            <a:avLst/>
          </a:prstGeom>
          <a:noFill/>
          <a:ln>
            <a:noFill/>
          </a:ln>
        </p:spPr>
      </p:pic>
      <p:sp>
        <p:nvSpPr>
          <p:cNvPr id="78" name="フローチャート : 磁気ディスク 1"/>
          <p:cNvSpPr/>
          <p:nvPr/>
        </p:nvSpPr>
        <p:spPr>
          <a:xfrm>
            <a:off x="10426595" y="2194269"/>
            <a:ext cx="332105" cy="309136"/>
          </a:xfrm>
          <a:prstGeom prst="flowChartMagneticDisk">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89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b="1" kern="100" dirty="0">
                <a:solidFill>
                  <a:srgbClr val="00206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79" name="フローチャート : 磁気ディスク 1"/>
          <p:cNvSpPr/>
          <p:nvPr/>
        </p:nvSpPr>
        <p:spPr>
          <a:xfrm>
            <a:off x="10046372" y="2297055"/>
            <a:ext cx="465960" cy="433733"/>
          </a:xfrm>
          <a:prstGeom prst="flowChartMagneticDisk">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89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b="1" kern="100">
                <a:solidFill>
                  <a:srgbClr val="00206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80" name="フローチャート : 磁気ディスク 1"/>
          <p:cNvSpPr/>
          <p:nvPr/>
        </p:nvSpPr>
        <p:spPr>
          <a:xfrm>
            <a:off x="10572236" y="2349404"/>
            <a:ext cx="431879" cy="402009"/>
          </a:xfrm>
          <a:prstGeom prst="flowChartMagneticDisk">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89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b="1" kern="100">
                <a:solidFill>
                  <a:srgbClr val="00206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81" name="テキスト ボックス 80"/>
          <p:cNvSpPr txBox="1"/>
          <p:nvPr/>
        </p:nvSpPr>
        <p:spPr>
          <a:xfrm>
            <a:off x="6787352" y="3266592"/>
            <a:ext cx="1224631" cy="276999"/>
          </a:xfrm>
          <a:prstGeom prst="rect">
            <a:avLst/>
          </a:prstGeom>
          <a:solidFill>
            <a:schemeClr val="bg1"/>
          </a:solidFill>
        </p:spPr>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①事例の提供</a:t>
            </a:r>
            <a:endParaRPr kumimoji="1" lang="en-US" altLang="ja-JP" sz="1200" dirty="0" smtClean="0">
              <a:latin typeface="ＭＳ ゴシック" panose="020B0609070205080204" pitchFamily="49" charset="-128"/>
              <a:ea typeface="ＭＳ ゴシック" panose="020B0609070205080204" pitchFamily="49" charset="-128"/>
            </a:endParaRPr>
          </a:p>
        </p:txBody>
      </p:sp>
      <p:sp>
        <p:nvSpPr>
          <p:cNvPr id="82" name="テキスト ボックス 81"/>
          <p:cNvSpPr txBox="1"/>
          <p:nvPr/>
        </p:nvSpPr>
        <p:spPr>
          <a:xfrm>
            <a:off x="7224296" y="3942091"/>
            <a:ext cx="1107996" cy="276999"/>
          </a:xfrm>
          <a:prstGeom prst="rect">
            <a:avLst/>
          </a:prstGeom>
          <a:solidFill>
            <a:schemeClr val="bg1"/>
          </a:solidFill>
        </p:spPr>
        <p:txBody>
          <a:bodyPr wrap="non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②事例の共有</a:t>
            </a:r>
            <a:endParaRPr kumimoji="1" lang="en-US" altLang="ja-JP" sz="1200" dirty="0" smtClean="0">
              <a:latin typeface="ＭＳ ゴシック" panose="020B0609070205080204" pitchFamily="49" charset="-128"/>
              <a:ea typeface="ＭＳ ゴシック" panose="020B0609070205080204" pitchFamily="49" charset="-128"/>
            </a:endParaRPr>
          </a:p>
        </p:txBody>
      </p:sp>
      <p:sp>
        <p:nvSpPr>
          <p:cNvPr id="84" name="ストライプ矢印 83"/>
          <p:cNvSpPr/>
          <p:nvPr/>
        </p:nvSpPr>
        <p:spPr>
          <a:xfrm>
            <a:off x="4561938" y="3040673"/>
            <a:ext cx="1097853" cy="607156"/>
          </a:xfrm>
          <a:prstGeom prst="strip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p>
        </p:txBody>
      </p:sp>
      <p:sp>
        <p:nvSpPr>
          <p:cNvPr id="85" name="テキスト ボックス 84"/>
          <p:cNvSpPr txBox="1"/>
          <p:nvPr/>
        </p:nvSpPr>
        <p:spPr>
          <a:xfrm>
            <a:off x="693626" y="1514030"/>
            <a:ext cx="3539752" cy="400110"/>
          </a:xfrm>
          <a:prstGeom prst="rect">
            <a:avLst/>
          </a:prstGeom>
          <a:noFill/>
          <a:ln>
            <a:noFill/>
          </a:ln>
        </p:spPr>
        <p:txBody>
          <a:bodyPr wrap="none" rtlCol="0">
            <a:spAutoFit/>
          </a:bodyPr>
          <a:lstStyle/>
          <a:p>
            <a:r>
              <a:rPr lang="ja-JP" altLang="en-US" sz="2000" b="1"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現状（第３期対策計画期間）</a:t>
            </a:r>
            <a:endParaRPr kumimoji="1" lang="ja-JP" altLang="en-US" sz="20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87" name="テキスト ボックス 86"/>
          <p:cNvSpPr txBox="1"/>
          <p:nvPr/>
        </p:nvSpPr>
        <p:spPr>
          <a:xfrm>
            <a:off x="6882989" y="1521849"/>
            <a:ext cx="1991251" cy="400110"/>
          </a:xfrm>
          <a:prstGeom prst="rect">
            <a:avLst/>
          </a:prstGeom>
          <a:noFill/>
          <a:ln>
            <a:noFill/>
          </a:ln>
        </p:spPr>
        <p:txBody>
          <a:bodyPr wrap="none" rtlCol="0">
            <a:spAutoFit/>
          </a:bodyPr>
          <a:lstStyle/>
          <a:p>
            <a:r>
              <a:rPr lang="ja-JP" altLang="en-US" sz="2000" b="1"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将来のイメージ</a:t>
            </a:r>
            <a:endParaRPr kumimoji="1" lang="ja-JP" altLang="en-US" sz="20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cxnSp>
        <p:nvCxnSpPr>
          <p:cNvPr id="59" name="直線矢印コネクタ 58"/>
          <p:cNvCxnSpPr/>
          <p:nvPr/>
        </p:nvCxnSpPr>
        <p:spPr>
          <a:xfrm>
            <a:off x="6838142" y="3968048"/>
            <a:ext cx="446001" cy="2344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6787352" y="3368110"/>
            <a:ext cx="637575" cy="6174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flipH="1">
            <a:off x="8945425" y="4580334"/>
            <a:ext cx="1704529" cy="369332"/>
          </a:xfrm>
          <a:prstGeom prst="rect">
            <a:avLst/>
          </a:prstGeom>
          <a:noFill/>
        </p:spPr>
        <p:txBody>
          <a:bodyPr wrap="square" rtlCol="0">
            <a:spAutoFit/>
          </a:bodyPr>
          <a:lstStyle/>
          <a:p>
            <a:r>
              <a:rPr kumimoji="1" lang="ja-JP" altLang="en-US" dirty="0" smtClean="0">
                <a:latin typeface="ＭＳ ゴシック" panose="020B0609070205080204" pitchFamily="49" charset="-128"/>
                <a:ea typeface="ＭＳ ゴシック" panose="020B0609070205080204" pitchFamily="49" charset="-128"/>
              </a:rPr>
              <a:t>事例の横展開</a:t>
            </a:r>
            <a:endParaRPr kumimoji="1" lang="ja-JP" altLang="en-US" dirty="0">
              <a:latin typeface="ＭＳ ゴシック" panose="020B0609070205080204" pitchFamily="49" charset="-128"/>
              <a:ea typeface="ＭＳ ゴシック" panose="020B0609070205080204" pitchFamily="49" charset="-128"/>
            </a:endParaRPr>
          </a:p>
        </p:txBody>
      </p:sp>
      <p:cxnSp>
        <p:nvCxnSpPr>
          <p:cNvPr id="60" name="直線矢印コネクタ 59"/>
          <p:cNvCxnSpPr/>
          <p:nvPr/>
        </p:nvCxnSpPr>
        <p:spPr>
          <a:xfrm flipH="1">
            <a:off x="8268173" y="3331768"/>
            <a:ext cx="278536" cy="7482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flipH="1">
            <a:off x="395747" y="1963930"/>
            <a:ext cx="2007420" cy="338554"/>
          </a:xfrm>
          <a:prstGeom prst="rect">
            <a:avLst/>
          </a:prstGeom>
          <a:solidFill>
            <a:schemeClr val="bg1"/>
          </a:solidFill>
        </p:spPr>
        <p:txBody>
          <a:bodyPr wrap="square" rtlCol="0">
            <a:spAutoFit/>
          </a:bodyPr>
          <a:lstStyle/>
          <a:p>
            <a:r>
              <a:rPr kumimoji="1" lang="ja-JP" altLang="en-US" sz="1600" dirty="0" smtClean="0">
                <a:latin typeface="ＭＳ ゴシック" panose="020B0609070205080204" pitchFamily="49" charset="-128"/>
                <a:ea typeface="ＭＳ ゴシック" panose="020B0609070205080204" pitchFamily="49" charset="-128"/>
              </a:rPr>
              <a:t>石油コンビナート</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64" name="テキスト ボックス 63"/>
          <p:cNvSpPr txBox="1"/>
          <p:nvPr/>
        </p:nvSpPr>
        <p:spPr>
          <a:xfrm flipH="1">
            <a:off x="7370121" y="2368133"/>
            <a:ext cx="851771" cy="338554"/>
          </a:xfrm>
          <a:prstGeom prst="rect">
            <a:avLst/>
          </a:prstGeom>
          <a:solidFill>
            <a:schemeClr val="bg1"/>
          </a:solidFill>
        </p:spPr>
        <p:txBody>
          <a:bodyPr wrap="square" rtlCol="0">
            <a:spAutoFit/>
          </a:bodyPr>
          <a:lstStyle/>
          <a:p>
            <a:r>
              <a:rPr kumimoji="1" lang="en-US" altLang="ja-JP" sz="1600" b="1" dirty="0" smtClean="0">
                <a:latin typeface="HG丸ｺﾞｼｯｸM-PRO" panose="020F0600000000000000" pitchFamily="50" charset="-128"/>
                <a:ea typeface="HG丸ｺﾞｼｯｸM-PRO" panose="020F0600000000000000" pitchFamily="50" charset="-128"/>
              </a:rPr>
              <a:t>A</a:t>
            </a:r>
            <a:r>
              <a:rPr kumimoji="1" lang="ja-JP" altLang="en-US" sz="1600" b="1" dirty="0" smtClean="0">
                <a:latin typeface="HG丸ｺﾞｼｯｸM-PRO" panose="020F0600000000000000" pitchFamily="50" charset="-128"/>
                <a:ea typeface="HG丸ｺﾞｼｯｸM-PRO" panose="020F0600000000000000" pitchFamily="50" charset="-128"/>
              </a:rPr>
              <a:t>地区</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65" name="テキスト ボックス 64"/>
          <p:cNvSpPr txBox="1"/>
          <p:nvPr/>
        </p:nvSpPr>
        <p:spPr>
          <a:xfrm flipH="1">
            <a:off x="10689673" y="3487687"/>
            <a:ext cx="851771" cy="338554"/>
          </a:xfrm>
          <a:prstGeom prst="rect">
            <a:avLst/>
          </a:prstGeom>
          <a:solidFill>
            <a:schemeClr val="bg1"/>
          </a:solidFill>
        </p:spPr>
        <p:txBody>
          <a:bodyPr wrap="square" rtlCol="0">
            <a:spAutoFit/>
          </a:bodyPr>
          <a:lstStyle/>
          <a:p>
            <a:r>
              <a:rPr kumimoji="1" lang="en-US" altLang="ja-JP" sz="1600" b="1" dirty="0" smtClean="0">
                <a:latin typeface="HG丸ｺﾞｼｯｸM-PRO" panose="020F0600000000000000" pitchFamily="50" charset="-128"/>
                <a:ea typeface="HG丸ｺﾞｼｯｸM-PRO" panose="020F0600000000000000" pitchFamily="50" charset="-128"/>
              </a:rPr>
              <a:t>B</a:t>
            </a:r>
            <a:r>
              <a:rPr kumimoji="1" lang="ja-JP" altLang="en-US" sz="1600" b="1" dirty="0" smtClean="0">
                <a:latin typeface="HG丸ｺﾞｼｯｸM-PRO" panose="020F0600000000000000" pitchFamily="50" charset="-128"/>
                <a:ea typeface="HG丸ｺﾞｼｯｸM-PRO" panose="020F0600000000000000" pitchFamily="50" charset="-128"/>
              </a:rPr>
              <a:t>地区</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74" name="テキスト ボックス 73"/>
          <p:cNvSpPr txBox="1"/>
          <p:nvPr/>
        </p:nvSpPr>
        <p:spPr>
          <a:xfrm>
            <a:off x="6343691" y="5511970"/>
            <a:ext cx="4866261"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400" dirty="0" smtClean="0">
                <a:latin typeface="ＭＳ ゴシック" panose="020B0609070205080204" pitchFamily="49" charset="-128"/>
                <a:ea typeface="ＭＳ ゴシック" panose="020B0609070205080204" pitchFamily="49" charset="-128"/>
              </a:rPr>
              <a:t>大阪府</a:t>
            </a:r>
            <a:endParaRPr kumimoji="1" lang="en-US" altLang="ja-JP" sz="2400" dirty="0" smtClean="0">
              <a:latin typeface="ＭＳ ゴシック" panose="020B0609070205080204" pitchFamily="49" charset="-128"/>
              <a:ea typeface="ＭＳ ゴシック" panose="020B0609070205080204" pitchFamily="49" charset="-128"/>
            </a:endParaRPr>
          </a:p>
          <a:p>
            <a:pPr algn="ctr"/>
            <a:r>
              <a:rPr lang="ja-JP" altLang="en-US" dirty="0" smtClean="0">
                <a:latin typeface="ＭＳ ゴシック" panose="020B0609070205080204" pitchFamily="49" charset="-128"/>
                <a:ea typeface="ＭＳ ゴシック" panose="020B0609070205080204" pitchFamily="49" charset="-128"/>
              </a:rPr>
              <a:t>（事務局）</a:t>
            </a:r>
            <a:endParaRPr kumimoji="1" lang="ja-JP" altLang="en-US" dirty="0">
              <a:latin typeface="ＭＳ ゴシック" panose="020B0609070205080204" pitchFamily="49" charset="-128"/>
              <a:ea typeface="ＭＳ ゴシック" panose="020B0609070205080204" pitchFamily="49" charset="-128"/>
            </a:endParaRPr>
          </a:p>
        </p:txBody>
      </p:sp>
      <p:sp>
        <p:nvSpPr>
          <p:cNvPr id="17" name="上下矢印 16"/>
          <p:cNvSpPr/>
          <p:nvPr/>
        </p:nvSpPr>
        <p:spPr>
          <a:xfrm>
            <a:off x="8407441" y="4968680"/>
            <a:ext cx="481602" cy="596870"/>
          </a:xfrm>
          <a:prstGeom prst="up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3" name="テキスト ボックス 82"/>
          <p:cNvSpPr txBox="1"/>
          <p:nvPr/>
        </p:nvSpPr>
        <p:spPr>
          <a:xfrm>
            <a:off x="9066499" y="5064460"/>
            <a:ext cx="1800493" cy="369332"/>
          </a:xfrm>
          <a:prstGeom prst="rect">
            <a:avLst/>
          </a:prstGeom>
          <a:solidFill>
            <a:schemeClr val="bg1"/>
          </a:solidFill>
        </p:spPr>
        <p:txBody>
          <a:bodyPr wrap="none" rtlCol="0">
            <a:spAutoFit/>
          </a:bodyPr>
          <a:lstStyle/>
          <a:p>
            <a:r>
              <a:rPr kumimoji="1" lang="ja-JP" altLang="en-US" dirty="0" smtClean="0">
                <a:latin typeface="ＭＳ ゴシック" panose="020B0609070205080204" pitchFamily="49" charset="-128"/>
                <a:ea typeface="ＭＳ ゴシック" panose="020B0609070205080204" pitchFamily="49" charset="-128"/>
              </a:rPr>
              <a:t>連携・情報共有</a:t>
            </a:r>
            <a:endParaRPr kumimoji="1" lang="en-US" altLang="ja-JP" dirty="0" smtClean="0">
              <a:latin typeface="ＭＳ ゴシック" panose="020B0609070205080204" pitchFamily="49" charset="-128"/>
              <a:ea typeface="ＭＳ ゴシック" panose="020B0609070205080204" pitchFamily="49" charset="-128"/>
            </a:endParaRPr>
          </a:p>
        </p:txBody>
      </p:sp>
      <p:sp>
        <p:nvSpPr>
          <p:cNvPr id="3" name="角丸四角形吹き出し 2"/>
          <p:cNvSpPr/>
          <p:nvPr/>
        </p:nvSpPr>
        <p:spPr>
          <a:xfrm>
            <a:off x="4406892" y="3899520"/>
            <a:ext cx="2364130" cy="991636"/>
          </a:xfrm>
          <a:prstGeom prst="wedgeRoundRectCallout">
            <a:avLst>
              <a:gd name="adj1" fmla="val -15236"/>
              <a:gd name="adj2" fmla="val -9573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latin typeface="HG丸ｺﾞｼｯｸM-PRO" panose="020F0600000000000000" pitchFamily="50" charset="-128"/>
                <a:ea typeface="HG丸ｺﾞｼｯｸM-PRO" panose="020F0600000000000000" pitchFamily="50" charset="-128"/>
              </a:rPr>
              <a:t>自主的な防災・減災対策の取組みの共有へ。</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58326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617</TotalTime>
  <Words>398</Words>
  <Application>Microsoft Office PowerPoint</Application>
  <PresentationFormat>ワイド画面</PresentationFormat>
  <Paragraphs>57</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HG丸ｺﾞｼｯｸM-PRO</vt:lpstr>
      <vt:lpstr>ＭＳ ゴシック</vt:lpstr>
      <vt:lpstr>ＭＳ 明朝</vt:lpstr>
      <vt:lpstr>游ゴシック</vt:lpstr>
      <vt:lpstr>游ゴシック Light</vt:lpstr>
      <vt:lpstr>Arial</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自主的な防災・減災対策に関する取組みを事業所間で共有し、活用を促す仕組み</dc:title>
  <dc:creator>伊藤　耕志</dc:creator>
  <cp:lastModifiedBy>伊藤　耕志</cp:lastModifiedBy>
  <cp:revision>88</cp:revision>
  <cp:lastPrinted>2021-06-28T10:07:01Z</cp:lastPrinted>
  <dcterms:created xsi:type="dcterms:W3CDTF">2021-06-02T05:34:49Z</dcterms:created>
  <dcterms:modified xsi:type="dcterms:W3CDTF">2021-07-13T08:25:16Z</dcterms:modified>
</cp:coreProperties>
</file>