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78" r:id="rId5"/>
    <p:sldId id="265" r:id="rId6"/>
    <p:sldId id="262" r:id="rId7"/>
    <p:sldId id="276" r:id="rId8"/>
    <p:sldId id="277" r:id="rId9"/>
    <p:sldId id="269" r:id="rId10"/>
    <p:sldId id="297" r:id="rId11"/>
    <p:sldId id="261" r:id="rId12"/>
    <p:sldId id="270" r:id="rId13"/>
    <p:sldId id="298" r:id="rId14"/>
    <p:sldId id="259" r:id="rId15"/>
    <p:sldId id="300" r:id="rId16"/>
    <p:sldId id="260" r:id="rId17"/>
    <p:sldId id="302" r:id="rId18"/>
    <p:sldId id="264" r:id="rId19"/>
    <p:sldId id="307" r:id="rId20"/>
    <p:sldId id="311" r:id="rId21"/>
    <p:sldId id="312" r:id="rId22"/>
    <p:sldId id="313" r:id="rId23"/>
    <p:sldId id="308" r:id="rId2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841"/>
    <a:srgbClr val="8B0000"/>
    <a:srgbClr val="FFD966"/>
    <a:srgbClr val="F3F4EF"/>
    <a:srgbClr val="718096"/>
    <a:srgbClr val="97A1AE"/>
    <a:srgbClr val="D97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6242" autoAdjust="0"/>
  </p:normalViewPr>
  <p:slideViewPr>
    <p:cSldViewPr snapToGrid="0" snapToObjects="1">
      <p:cViewPr>
        <p:scale>
          <a:sx n="50" d="100"/>
          <a:sy n="50" d="100"/>
        </p:scale>
        <p:origin x="444" y="22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1533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277258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B16C0-D4F2-1F5C-237E-590D67DE6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8D2FBB-5016-70F7-3F0E-C801B4B30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31794-7841-807C-0E17-65D17C1828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A9724C-EC8F-584B-6460-F4C2A98E4348}"/>
              </a:ext>
            </a:extLst>
          </p:cNvPr>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252107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1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2.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63.jpeg"/><Relationship Id="rId7" Type="http://schemas.openxmlformats.org/officeDocument/2006/relationships/image" Target="../media/image67.emf"/><Relationship Id="rId12" Type="http://schemas.openxmlformats.org/officeDocument/2006/relationships/image" Target="../media/image72.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6.emf"/><Relationship Id="rId11" Type="http://schemas.openxmlformats.org/officeDocument/2006/relationships/image" Target="../media/image71.png"/><Relationship Id="rId5" Type="http://schemas.openxmlformats.org/officeDocument/2006/relationships/image" Target="../media/image65.jpe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emf"/></Relationships>
</file>

<file path=ppt/slides/_rels/slide13.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6.svg"/><Relationship Id="rId11" Type="http://schemas.openxmlformats.org/officeDocument/2006/relationships/image" Target="../media/image31.pn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s>
</file>

<file path=ppt/slides/_rels/slide1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83.png"/><Relationship Id="rId4" Type="http://schemas.openxmlformats.org/officeDocument/2006/relationships/image" Target="../media/image82.png"/></Relationships>
</file>

<file path=ppt/slides/_rels/slide15.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51.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sv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02.png"/><Relationship Id="rId3" Type="http://schemas.openxmlformats.org/officeDocument/2006/relationships/image" Target="../media/image94.png"/><Relationship Id="rId7" Type="http://schemas.openxmlformats.org/officeDocument/2006/relationships/image" Target="../media/image97.png"/><Relationship Id="rId12" Type="http://schemas.openxmlformats.org/officeDocument/2006/relationships/image" Target="../media/image101.svg"/><Relationship Id="rId2" Type="http://schemas.openxmlformats.org/officeDocument/2006/relationships/notesSlide" Target="../notesSlides/notesSlide14.xml"/><Relationship Id="rId16" Type="http://schemas.openxmlformats.org/officeDocument/2006/relationships/image" Target="../media/image105.sv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100.png"/><Relationship Id="rId5" Type="http://schemas.openxmlformats.org/officeDocument/2006/relationships/image" Target="../media/image96.png"/><Relationship Id="rId15" Type="http://schemas.openxmlformats.org/officeDocument/2006/relationships/image" Target="../media/image104.png"/><Relationship Id="rId10" Type="http://schemas.openxmlformats.org/officeDocument/2006/relationships/image" Target="../media/image99.svg"/><Relationship Id="rId4" Type="http://schemas.openxmlformats.org/officeDocument/2006/relationships/image" Target="../media/image95.png"/><Relationship Id="rId9" Type="http://schemas.openxmlformats.org/officeDocument/2006/relationships/image" Target="../media/image98.png"/><Relationship Id="rId14" Type="http://schemas.openxmlformats.org/officeDocument/2006/relationships/image" Target="../media/image103.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0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svg"/><Relationship Id="rId9" Type="http://schemas.openxmlformats.org/officeDocument/2006/relationships/image" Target="../media/image113.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16.svg"/><Relationship Id="rId13" Type="http://schemas.openxmlformats.org/officeDocument/2006/relationships/image" Target="../media/image121.png"/><Relationship Id="rId18" Type="http://schemas.openxmlformats.org/officeDocument/2006/relationships/image" Target="../media/image126.svg"/><Relationship Id="rId3" Type="http://schemas.openxmlformats.org/officeDocument/2006/relationships/image" Target="../media/image1.jpeg"/><Relationship Id="rId7" Type="http://schemas.openxmlformats.org/officeDocument/2006/relationships/image" Target="../media/image115.png"/><Relationship Id="rId12" Type="http://schemas.openxmlformats.org/officeDocument/2006/relationships/image" Target="../media/image120.svg"/><Relationship Id="rId17" Type="http://schemas.openxmlformats.org/officeDocument/2006/relationships/image" Target="../media/image125.png"/><Relationship Id="rId2" Type="http://schemas.openxmlformats.org/officeDocument/2006/relationships/notesSlide" Target="../notesSlides/notesSlide18.xml"/><Relationship Id="rId16" Type="http://schemas.openxmlformats.org/officeDocument/2006/relationships/image" Target="../media/image124.svg"/><Relationship Id="rId1" Type="http://schemas.openxmlformats.org/officeDocument/2006/relationships/slideLayout" Target="../slideLayouts/slideLayout1.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33.png"/><Relationship Id="rId15" Type="http://schemas.openxmlformats.org/officeDocument/2006/relationships/image" Target="../media/image123.png"/><Relationship Id="rId10" Type="http://schemas.openxmlformats.org/officeDocument/2006/relationships/image" Target="../media/image118.svg"/><Relationship Id="rId4" Type="http://schemas.openxmlformats.org/officeDocument/2006/relationships/image" Target="../media/image32.png"/><Relationship Id="rId9" Type="http://schemas.openxmlformats.org/officeDocument/2006/relationships/image" Target="../media/image117.png"/><Relationship Id="rId14" Type="http://schemas.openxmlformats.org/officeDocument/2006/relationships/image" Target="../media/image122.sv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4.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4.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8" name="Image 0" descr="preencoded.png">
            <a:extLst>
              <a:ext uri="{FF2B5EF4-FFF2-40B4-BE49-F238E27FC236}">
                <a16:creationId xmlns:a16="http://schemas.microsoft.com/office/drawing/2014/main" id="{808671FD-A16B-4D1F-88DF-742E31191A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2429"/>
            <a:ext cx="6860669" cy="3859126"/>
          </a:xfrm>
          <a:prstGeom prst="rect">
            <a:avLst/>
          </a:prstGeom>
        </p:spPr>
      </p:pic>
      <p:sp>
        <p:nvSpPr>
          <p:cNvPr id="3" name="Shape 0"/>
          <p:cNvSpPr/>
          <p:nvPr/>
        </p:nvSpPr>
        <p:spPr>
          <a:xfrm>
            <a:off x="1385534" y="938589"/>
            <a:ext cx="4089602" cy="1977069"/>
          </a:xfrm>
          <a:prstGeom prst="rect">
            <a:avLst/>
          </a:prstGeom>
          <a:solidFill>
            <a:srgbClr val="FFFFFF">
              <a:alpha val="80000"/>
            </a:srgbClr>
          </a:solidFill>
          <a:ln/>
        </p:spPr>
        <p:txBody>
          <a:bodyPr/>
          <a:lstStyle/>
          <a:p>
            <a:endParaRPr lang="ja-JP" altLang="en-US"/>
          </a:p>
        </p:txBody>
      </p:sp>
      <p:sp>
        <p:nvSpPr>
          <p:cNvPr id="4" name="Shape 1"/>
          <p:cNvSpPr/>
          <p:nvPr/>
        </p:nvSpPr>
        <p:spPr>
          <a:xfrm>
            <a:off x="1385534" y="938589"/>
            <a:ext cx="4089602" cy="21440"/>
          </a:xfrm>
          <a:prstGeom prst="rect">
            <a:avLst/>
          </a:prstGeom>
          <a:solidFill>
            <a:srgbClr val="8B0000"/>
          </a:solidFill>
          <a:ln/>
        </p:spPr>
        <p:txBody>
          <a:bodyPr/>
          <a:lstStyle/>
          <a:p>
            <a:endParaRPr lang="ja-JP" altLang="en-US"/>
          </a:p>
        </p:txBody>
      </p:sp>
      <p:sp>
        <p:nvSpPr>
          <p:cNvPr id="5" name="Text 2"/>
          <p:cNvSpPr/>
          <p:nvPr/>
        </p:nvSpPr>
        <p:spPr>
          <a:xfrm>
            <a:off x="1707128" y="1472003"/>
            <a:ext cx="3446414" cy="730099"/>
          </a:xfrm>
          <a:prstGeom prst="rect">
            <a:avLst/>
          </a:prstGeom>
          <a:noFill/>
          <a:ln/>
        </p:spPr>
        <p:txBody>
          <a:bodyPr wrap="square" lIns="0" tIns="0" rIns="0" bIns="0" rtlCol="0" anchor="t">
            <a:spAutoFit/>
          </a:bodyPr>
          <a:lstStyle/>
          <a:p>
            <a:pPr marL="0" indent="0" algn="ctr">
              <a:lnSpc>
                <a:spcPts val="4100"/>
              </a:lnSpc>
              <a:buNone/>
            </a:pPr>
            <a:r>
              <a:rPr lang="en-US" sz="2862" b="1" kern="0" spc="2" dirty="0">
                <a:solidFill>
                  <a:srgbClr val="1A1A1A"/>
                </a:solidFill>
                <a:latin typeface="BIZ UDPゴシック" panose="020B0400000000000000" pitchFamily="50" charset="-128"/>
                <a:ea typeface="BIZ UDPゴシック" panose="020B0400000000000000" pitchFamily="50" charset="-128"/>
                <a:cs typeface="Yu Gothic" pitchFamily="34" charset="-120"/>
              </a:rPr>
              <a:t>府立博物館等を核とする
誘客促進事業 最終報告</a:t>
            </a:r>
            <a:endParaRPr lang="en-US" sz="2862" dirty="0">
              <a:latin typeface="BIZ UDPゴシック" panose="020B0400000000000000" pitchFamily="50" charset="-128"/>
              <a:ea typeface="BIZ UDPゴシック" panose="020B0400000000000000" pitchFamily="50" charset="-128"/>
            </a:endParaRPr>
          </a:p>
        </p:txBody>
      </p:sp>
      <p:sp>
        <p:nvSpPr>
          <p:cNvPr id="6" name="Text 3"/>
          <p:cNvSpPr/>
          <p:nvPr/>
        </p:nvSpPr>
        <p:spPr>
          <a:xfrm>
            <a:off x="2790103" y="2381009"/>
            <a:ext cx="1280464" cy="157701"/>
          </a:xfrm>
          <a:prstGeom prst="rect">
            <a:avLst/>
          </a:prstGeom>
          <a:noFill/>
          <a:ln/>
        </p:spPr>
        <p:txBody>
          <a:bodyPr wrap="none" lIns="0" tIns="0" rIns="0" bIns="0" rtlCol="0" anchor="t">
            <a:spAutoFit/>
          </a:bodyPr>
          <a:lstStyle/>
          <a:p>
            <a:pPr marL="0" indent="0" algn="ctr">
              <a:lnSpc>
                <a:spcPts val="1900"/>
              </a:lnSpc>
              <a:buNone/>
            </a:pPr>
            <a:r>
              <a:rPr lang="en-US" sz="1486" kern="0" spc="3" dirty="0">
                <a:solidFill>
                  <a:srgbClr val="333333"/>
                </a:solidFill>
                <a:latin typeface="BIZ UDPゴシック" panose="020B0400000000000000" pitchFamily="50" charset="-128"/>
                <a:ea typeface="BIZ UDPゴシック" panose="020B0400000000000000" pitchFamily="50" charset="-128"/>
                <a:cs typeface="Yu Gothic" pitchFamily="34" charset="-120"/>
              </a:rPr>
              <a:t>大阪府 / 令和6年度</a:t>
            </a:r>
            <a:endParaRPr lang="en-US" sz="1486"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26A6AAF9-923F-4710-96E1-2BE0885659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48882" y="-2429"/>
            <a:ext cx="3049568" cy="5059743"/>
          </a:xfrm>
          <a:prstGeom prst="rect">
            <a:avLst/>
          </a:prstGeom>
        </p:spPr>
      </p:pic>
      <p:pic>
        <p:nvPicPr>
          <p:cNvPr id="10" name="図 9">
            <a:extLst>
              <a:ext uri="{FF2B5EF4-FFF2-40B4-BE49-F238E27FC236}">
                <a16:creationId xmlns:a16="http://schemas.microsoft.com/office/drawing/2014/main" id="{6C2CD621-1A3D-4972-9084-498CA2C085C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202" r="11007"/>
          <a:stretch/>
        </p:blipFill>
        <p:spPr>
          <a:xfrm>
            <a:off x="4803" y="-2429"/>
            <a:ext cx="3044080" cy="5059743"/>
          </a:xfrm>
          <a:prstGeom prst="rect">
            <a:avLst/>
          </a:prstGeom>
        </p:spPr>
      </p:pic>
      <p:sp>
        <p:nvSpPr>
          <p:cNvPr id="11" name="Shape 1">
            <a:extLst>
              <a:ext uri="{FF2B5EF4-FFF2-40B4-BE49-F238E27FC236}">
                <a16:creationId xmlns:a16="http://schemas.microsoft.com/office/drawing/2014/main" id="{03DF86A3-7736-4827-94D6-02003B85FFAA}"/>
              </a:ext>
            </a:extLst>
          </p:cNvPr>
          <p:cNvSpPr/>
          <p:nvPr/>
        </p:nvSpPr>
        <p:spPr>
          <a:xfrm>
            <a:off x="17501" y="-26315"/>
            <a:ext cx="3048881" cy="5137775"/>
          </a:xfrm>
          <a:prstGeom prst="rect">
            <a:avLst/>
          </a:prstGeom>
          <a:solidFill>
            <a:schemeClr val="accent3">
              <a:lumMod val="50000"/>
              <a:alpha val="75000"/>
            </a:schemeClr>
          </a:solidFill>
          <a:ln w="12700">
            <a:solidFill>
              <a:srgbClr val="FFFFFF">
                <a:alpha val="0"/>
              </a:srgbClr>
            </a:solidFill>
            <a:prstDash val="solid"/>
          </a:ln>
        </p:spPr>
        <p:txBody>
          <a:bodyPr/>
          <a:lstStyle/>
          <a:p>
            <a:endParaRPr lang="ja-JP" altLang="en-US"/>
          </a:p>
        </p:txBody>
      </p:sp>
      <p:sp>
        <p:nvSpPr>
          <p:cNvPr id="12" name="Shape 2">
            <a:extLst>
              <a:ext uri="{FF2B5EF4-FFF2-40B4-BE49-F238E27FC236}">
                <a16:creationId xmlns:a16="http://schemas.microsoft.com/office/drawing/2014/main" id="{8AAC28FB-4BDB-43F4-9A66-842D6DB0F14B}"/>
              </a:ext>
            </a:extLst>
          </p:cNvPr>
          <p:cNvSpPr/>
          <p:nvPr/>
        </p:nvSpPr>
        <p:spPr>
          <a:xfrm>
            <a:off x="3071123" y="-1"/>
            <a:ext cx="3049567" cy="5111461"/>
          </a:xfrm>
          <a:prstGeom prst="rect">
            <a:avLst/>
          </a:prstGeom>
          <a:solidFill>
            <a:schemeClr val="accent3">
              <a:lumMod val="50000"/>
              <a:alpha val="75000"/>
            </a:schemeClr>
          </a:solidFill>
          <a:ln w="12700">
            <a:solidFill>
              <a:srgbClr val="FFFFFF">
                <a:alpha val="0"/>
              </a:srgbClr>
            </a:solidFill>
            <a:prstDash val="solid"/>
          </a:ln>
        </p:spPr>
        <p:txBody>
          <a:bodyPr/>
          <a:lstStyle/>
          <a:p>
            <a:endParaRPr lang="ja-JP" altLang="en-US"/>
          </a:p>
        </p:txBody>
      </p:sp>
      <p:pic>
        <p:nvPicPr>
          <p:cNvPr id="13" name="Image 3" descr="preencoded.png">
            <a:extLst>
              <a:ext uri="{FF2B5EF4-FFF2-40B4-BE49-F238E27FC236}">
                <a16:creationId xmlns:a16="http://schemas.microsoft.com/office/drawing/2014/main" id="{3CFA455C-77EF-4664-B0F2-3014B101966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3194" r="33214"/>
          <a:stretch/>
        </p:blipFill>
        <p:spPr>
          <a:xfrm>
            <a:off x="6098450" y="-2429"/>
            <a:ext cx="3051625" cy="5145502"/>
          </a:xfrm>
          <a:prstGeom prst="rect">
            <a:avLst/>
          </a:prstGeom>
        </p:spPr>
      </p:pic>
      <p:sp>
        <p:nvSpPr>
          <p:cNvPr id="14" name="Shape 3">
            <a:extLst>
              <a:ext uri="{FF2B5EF4-FFF2-40B4-BE49-F238E27FC236}">
                <a16:creationId xmlns:a16="http://schemas.microsoft.com/office/drawing/2014/main" id="{A5CB2B45-E0BE-4155-9AFF-463C4211C0F1}"/>
              </a:ext>
            </a:extLst>
          </p:cNvPr>
          <p:cNvSpPr/>
          <p:nvPr/>
        </p:nvSpPr>
        <p:spPr>
          <a:xfrm>
            <a:off x="6095119" y="-17022"/>
            <a:ext cx="3049567" cy="5145502"/>
          </a:xfrm>
          <a:prstGeom prst="rect">
            <a:avLst/>
          </a:prstGeom>
          <a:solidFill>
            <a:schemeClr val="accent3">
              <a:lumMod val="50000"/>
              <a:alpha val="75000"/>
            </a:schemeClr>
          </a:solidFill>
          <a:ln w="12700">
            <a:solidFill>
              <a:srgbClr val="FFFFFF">
                <a:alpha val="0"/>
              </a:srgbClr>
            </a:solidFill>
            <a:prstDash val="solid"/>
          </a:ln>
        </p:spPr>
        <p:txBody>
          <a:bodyPr/>
          <a:lstStyle/>
          <a:p>
            <a:endParaRPr lang="ja-JP" altLang="en-US" dirty="0"/>
          </a:p>
        </p:txBody>
      </p:sp>
      <p:pic>
        <p:nvPicPr>
          <p:cNvPr id="16" name="Image 5" descr="preencoded.png">
            <a:extLst>
              <a:ext uri="{FF2B5EF4-FFF2-40B4-BE49-F238E27FC236}">
                <a16:creationId xmlns:a16="http://schemas.microsoft.com/office/drawing/2014/main" id="{1B9CF5BA-FAE6-4358-B44A-4BD5D77F716D}"/>
              </a:ext>
            </a:extLst>
          </p:cNvPr>
          <p:cNvPicPr>
            <a:picLocks noChangeAspect="1"/>
          </p:cNvPicPr>
          <p:nvPr/>
        </p:nvPicPr>
        <p:blipFill>
          <a:blip r:embed="rId7" cstate="screen">
            <a:extLst>
              <a:ext uri="{28A0092B-C50C-407E-A947-70E740481C1C}">
                <a14:useLocalDpi xmlns:a14="http://schemas.microsoft.com/office/drawing/2010/main"/>
              </a:ext>
            </a:extLst>
          </a:blip>
          <a:srcRect l="-400" r="-400"/>
          <a:stretch/>
        </p:blipFill>
        <p:spPr>
          <a:xfrm>
            <a:off x="3048882" y="-2429"/>
            <a:ext cx="28815" cy="5145502"/>
          </a:xfrm>
          <a:prstGeom prst="rect">
            <a:avLst/>
          </a:prstGeom>
        </p:spPr>
      </p:pic>
      <p:pic>
        <p:nvPicPr>
          <p:cNvPr id="17" name="Image 6" descr="preencoded.png">
            <a:extLst>
              <a:ext uri="{FF2B5EF4-FFF2-40B4-BE49-F238E27FC236}">
                <a16:creationId xmlns:a16="http://schemas.microsoft.com/office/drawing/2014/main" id="{4C0080E8-C484-4A7E-9C7A-410DD0F36A7F}"/>
              </a:ext>
            </a:extLst>
          </p:cNvPr>
          <p:cNvPicPr>
            <a:picLocks noChangeAspect="1"/>
          </p:cNvPicPr>
          <p:nvPr/>
        </p:nvPicPr>
        <p:blipFill>
          <a:blip r:embed="rId7" cstate="screen">
            <a:extLst>
              <a:ext uri="{28A0092B-C50C-407E-A947-70E740481C1C}">
                <a14:useLocalDpi xmlns:a14="http://schemas.microsoft.com/office/drawing/2010/main"/>
              </a:ext>
            </a:extLst>
          </a:blip>
          <a:srcRect l="-400" r="-400"/>
          <a:stretch/>
        </p:blipFill>
        <p:spPr>
          <a:xfrm>
            <a:off x="6097763" y="-2429"/>
            <a:ext cx="28815" cy="5145502"/>
          </a:xfrm>
          <a:prstGeom prst="rect">
            <a:avLst/>
          </a:prstGeom>
        </p:spPr>
      </p:pic>
      <p:pic>
        <p:nvPicPr>
          <p:cNvPr id="18" name="Image 7" descr="preencoded.png">
            <a:extLst>
              <a:ext uri="{FF2B5EF4-FFF2-40B4-BE49-F238E27FC236}">
                <a16:creationId xmlns:a16="http://schemas.microsoft.com/office/drawing/2014/main" id="{5B45EE1E-257C-4631-9E84-70B87BE08BB7}"/>
              </a:ext>
            </a:extLst>
          </p:cNvPr>
          <p:cNvPicPr>
            <a:picLocks noChangeAspect="1"/>
          </p:cNvPicPr>
          <p:nvPr/>
        </p:nvPicPr>
        <p:blipFill>
          <a:blip r:embed="rId8"/>
          <a:srcRect l="-2083" r="-2083"/>
          <a:stretch/>
        </p:blipFill>
        <p:spPr>
          <a:xfrm>
            <a:off x="914528" y="876422"/>
            <a:ext cx="343033" cy="6861"/>
          </a:xfrm>
          <a:prstGeom prst="rect">
            <a:avLst/>
          </a:prstGeom>
        </p:spPr>
      </p:pic>
      <p:sp>
        <p:nvSpPr>
          <p:cNvPr id="19" name="Text 4">
            <a:extLst>
              <a:ext uri="{FF2B5EF4-FFF2-40B4-BE49-F238E27FC236}">
                <a16:creationId xmlns:a16="http://schemas.microsoft.com/office/drawing/2014/main" id="{ECF05153-F23F-437B-A3AA-9AC7E0BFD96A}"/>
              </a:ext>
            </a:extLst>
          </p:cNvPr>
          <p:cNvSpPr txBox="1"/>
          <p:nvPr/>
        </p:nvSpPr>
        <p:spPr>
          <a:xfrm>
            <a:off x="1372135" y="780372"/>
            <a:ext cx="4190465" cy="266117"/>
          </a:xfrm>
          <a:prstGeom prst="rect">
            <a:avLst/>
          </a:prstGeom>
          <a:noFill/>
          <a:ln/>
        </p:spPr>
        <p:txBody>
          <a:bodyPr wrap="square" lIns="0" tIns="0" rIns="0" bIns="0" rtlCol="0" anchor="ctr"/>
          <a:lstStyle/>
          <a:p>
            <a:pPr marL="0" indent="0" algn="l">
              <a:buNone/>
            </a:pPr>
            <a:r>
              <a:rPr lang="en-US" sz="1600" b="1" kern="0" spc="135" dirty="0" err="1">
                <a:solidFill>
                  <a:schemeClr val="bg1"/>
                </a:solidFill>
                <a:latin typeface="BIZ UDPゴシック" panose="020B0400000000000000" pitchFamily="50" charset="-128"/>
                <a:ea typeface="BIZ UDPゴシック" panose="020B0400000000000000" pitchFamily="50" charset="-128"/>
                <a:cs typeface="Noto Sans JP" pitchFamily="34" charset="-120"/>
              </a:rPr>
              <a:t>大阪府教育庁</a:t>
            </a:r>
            <a:r>
              <a:rPr lang="ja-JP" altLang="en-US" sz="1600" b="1" kern="0" spc="135" dirty="0">
                <a:solidFill>
                  <a:schemeClr val="bg1"/>
                </a:solidFill>
                <a:latin typeface="BIZ UDPゴシック" panose="020B0400000000000000" pitchFamily="50" charset="-128"/>
                <a:ea typeface="BIZ UDPゴシック" panose="020B0400000000000000" pitchFamily="50" charset="-128"/>
                <a:cs typeface="Noto Sans JP" pitchFamily="34" charset="-120"/>
              </a:rPr>
              <a:t>　</a:t>
            </a:r>
            <a:r>
              <a:rPr lang="en-US" sz="1600" b="1" kern="0" spc="135" dirty="0">
                <a:solidFill>
                  <a:schemeClr val="bg1"/>
                </a:solidFill>
                <a:latin typeface="BIZ UDPゴシック" panose="020B0400000000000000" pitchFamily="50" charset="-128"/>
                <a:ea typeface="BIZ UDPゴシック" panose="020B0400000000000000" pitchFamily="50" charset="-128"/>
                <a:cs typeface="Noto Sans JP" pitchFamily="34" charset="-120"/>
              </a:rPr>
              <a:t>文化財保護課 </a:t>
            </a:r>
            <a:endParaRPr 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20" name="Text 5">
            <a:extLst>
              <a:ext uri="{FF2B5EF4-FFF2-40B4-BE49-F238E27FC236}">
                <a16:creationId xmlns:a16="http://schemas.microsoft.com/office/drawing/2014/main" id="{E00D1619-F6E2-4592-88C0-7AE850F9E0FC}"/>
              </a:ext>
            </a:extLst>
          </p:cNvPr>
          <p:cNvSpPr txBox="1"/>
          <p:nvPr/>
        </p:nvSpPr>
        <p:spPr>
          <a:xfrm>
            <a:off x="914528" y="1228231"/>
            <a:ext cx="7404034" cy="229147"/>
          </a:xfrm>
          <a:prstGeom prst="rect">
            <a:avLst/>
          </a:prstGeom>
          <a:noFill/>
          <a:ln/>
        </p:spPr>
        <p:txBody>
          <a:bodyPr wrap="square" lIns="0" tIns="0" rIns="0" bIns="0" rtlCol="0" anchor="ctr"/>
          <a:lstStyle/>
          <a:p>
            <a:pPr marL="0" indent="0" algn="l">
              <a:buNone/>
            </a:pPr>
            <a:r>
              <a:rPr lang="ja-JP" altLang="en-US" sz="1800" b="1" kern="0" spc="90" dirty="0">
                <a:solidFill>
                  <a:schemeClr val="accent4">
                    <a:lumMod val="60000"/>
                    <a:lumOff val="40000"/>
                  </a:schemeClr>
                </a:solidFill>
                <a:latin typeface="BIZ UDPゴシック" panose="020B0400000000000000" pitchFamily="50" charset="-128"/>
                <a:ea typeface="BIZ UDPゴシック" panose="020B0400000000000000" pitchFamily="50" charset="-128"/>
                <a:cs typeface="Noto Sans JP" pitchFamily="34" charset="-120"/>
              </a:rPr>
              <a:t>令和７年度</a:t>
            </a:r>
            <a:endParaRPr lang="en-US" sz="1800" b="1" dirty="0">
              <a:solidFill>
                <a:schemeClr val="accent4">
                  <a:lumMod val="60000"/>
                  <a:lumOff val="40000"/>
                </a:schemeClr>
              </a:solidFill>
              <a:latin typeface="BIZ UDPゴシック" panose="020B0400000000000000" pitchFamily="50" charset="-128"/>
              <a:ea typeface="BIZ UDPゴシック" panose="020B0400000000000000" pitchFamily="50" charset="-128"/>
            </a:endParaRPr>
          </a:p>
        </p:txBody>
      </p:sp>
      <p:sp>
        <p:nvSpPr>
          <p:cNvPr id="21" name="Text 6">
            <a:extLst>
              <a:ext uri="{FF2B5EF4-FFF2-40B4-BE49-F238E27FC236}">
                <a16:creationId xmlns:a16="http://schemas.microsoft.com/office/drawing/2014/main" id="{2D862DCB-8375-41F2-A4C0-86AC3270D77E}"/>
              </a:ext>
            </a:extLst>
          </p:cNvPr>
          <p:cNvSpPr txBox="1"/>
          <p:nvPr/>
        </p:nvSpPr>
        <p:spPr>
          <a:xfrm>
            <a:off x="851527" y="1755395"/>
            <a:ext cx="7898688" cy="1072322"/>
          </a:xfrm>
          <a:prstGeom prst="rect">
            <a:avLst/>
          </a:prstGeom>
          <a:noFill/>
          <a:ln/>
        </p:spPr>
        <p:txBody>
          <a:bodyPr wrap="square" lIns="0" tIns="0" rIns="0" bIns="0" rtlCol="0" anchor="ctr"/>
          <a:lstStyle/>
          <a:p>
            <a:pPr marL="0" indent="0" algn="ctr">
              <a:buNone/>
            </a:pPr>
            <a:r>
              <a:rPr lang="en-US" sz="3600" b="1" kern="0" spc="-112" dirty="0">
                <a:solidFill>
                  <a:srgbClr val="FFFFFF"/>
                </a:solidFill>
                <a:latin typeface="BIZ UDPゴシック" panose="020B0400000000000000" pitchFamily="50" charset="-128"/>
                <a:ea typeface="BIZ UDPゴシック" panose="020B0400000000000000" pitchFamily="50" charset="-128"/>
                <a:cs typeface="Zen Old Mincho" pitchFamily="34" charset="-120"/>
              </a:rPr>
              <a:t> </a:t>
            </a:r>
            <a:r>
              <a:rPr lang="en-US" sz="3200" b="1" kern="0" spc="-112" dirty="0" err="1">
                <a:solidFill>
                  <a:srgbClr val="FFFFFF"/>
                </a:solidFill>
                <a:latin typeface="BIZ UDPゴシック" panose="020B0400000000000000" pitchFamily="50" charset="-128"/>
                <a:ea typeface="BIZ UDPゴシック" panose="020B0400000000000000" pitchFamily="50" charset="-128"/>
                <a:cs typeface="Zen Old Mincho" pitchFamily="34" charset="-120"/>
              </a:rPr>
              <a:t>府立博物館等を核とする誘客促進事業</a:t>
            </a:r>
            <a:r>
              <a:rPr lang="en-US" sz="3600" b="1" kern="0" spc="-112" dirty="0">
                <a:solidFill>
                  <a:srgbClr val="FFFFFF"/>
                </a:solidFill>
                <a:latin typeface="BIZ UDPゴシック" panose="020B0400000000000000" pitchFamily="50" charset="-128"/>
                <a:ea typeface="BIZ UDPゴシック" panose="020B0400000000000000" pitchFamily="50" charset="-128"/>
                <a:cs typeface="Zen Old Mincho" pitchFamily="34" charset="-120"/>
              </a:rPr>
              <a:t> </a:t>
            </a:r>
          </a:p>
          <a:p>
            <a:pPr marL="0" indent="0" algn="ctr">
              <a:lnSpc>
                <a:spcPct val="150000"/>
              </a:lnSpc>
              <a:buNone/>
            </a:pPr>
            <a:r>
              <a:rPr lang="ja-JP" altLang="en-US" sz="3200" b="1" kern="0" spc="-112" dirty="0">
                <a:solidFill>
                  <a:srgbClr val="FFD966"/>
                </a:solidFill>
                <a:latin typeface="BIZ UDPゴシック" panose="020B0400000000000000" pitchFamily="50" charset="-128"/>
                <a:ea typeface="BIZ UDPゴシック" panose="020B0400000000000000" pitchFamily="50" charset="-128"/>
                <a:cs typeface="Zen Old Mincho" pitchFamily="34" charset="-120"/>
              </a:rPr>
              <a:t>最終</a:t>
            </a:r>
            <a:r>
              <a:rPr lang="en-US" sz="3200" b="1" kern="0" spc="-112" dirty="0" err="1">
                <a:solidFill>
                  <a:schemeClr val="accent4">
                    <a:lumMod val="60000"/>
                    <a:lumOff val="40000"/>
                  </a:schemeClr>
                </a:solidFill>
                <a:latin typeface="BIZ UDPゴシック" panose="020B0400000000000000" pitchFamily="50" charset="-128"/>
                <a:ea typeface="BIZ UDPゴシック" panose="020B0400000000000000" pitchFamily="50" charset="-128"/>
                <a:cs typeface="Zen Old Mincho" pitchFamily="34" charset="-120"/>
              </a:rPr>
              <a:t>報告書</a:t>
            </a:r>
            <a:endParaRPr lang="en-US" sz="3200" dirty="0">
              <a:solidFill>
                <a:schemeClr val="accent4">
                  <a:lumMod val="60000"/>
                  <a:lumOff val="40000"/>
                </a:schemeClr>
              </a:solidFill>
              <a:latin typeface="BIZ UDPゴシック" panose="020B0400000000000000" pitchFamily="50" charset="-128"/>
              <a:ea typeface="BIZ UDPゴシック" panose="020B0400000000000000" pitchFamily="50" charset="-128"/>
            </a:endParaRPr>
          </a:p>
        </p:txBody>
      </p:sp>
      <p:sp>
        <p:nvSpPr>
          <p:cNvPr id="22" name="Shape 7">
            <a:extLst>
              <a:ext uri="{FF2B5EF4-FFF2-40B4-BE49-F238E27FC236}">
                <a16:creationId xmlns:a16="http://schemas.microsoft.com/office/drawing/2014/main" id="{F06D93BF-225B-4140-87ED-243FE6BC9EC4}"/>
              </a:ext>
            </a:extLst>
          </p:cNvPr>
          <p:cNvSpPr/>
          <p:nvPr/>
        </p:nvSpPr>
        <p:spPr>
          <a:xfrm>
            <a:off x="359157" y="3377285"/>
            <a:ext cx="2329883" cy="614716"/>
          </a:xfrm>
          <a:prstGeom prst="roundRect">
            <a:avLst>
              <a:gd name="adj" fmla="val 10382"/>
            </a:avLst>
          </a:prstGeom>
          <a:solidFill>
            <a:srgbClr val="FFFFFF">
              <a:alpha val="15000"/>
            </a:srgbClr>
          </a:solidFill>
          <a:ln w="12700">
            <a:solidFill>
              <a:srgbClr val="FFFFFF">
                <a:alpha val="30000"/>
              </a:srgbClr>
            </a:solidFill>
            <a:prstDash val="solid"/>
          </a:ln>
        </p:spPr>
        <p:txBody>
          <a:bodyPr/>
          <a:lstStyle/>
          <a:p>
            <a:endParaRPr lang="ja-JP" altLang="en-US"/>
          </a:p>
        </p:txBody>
      </p:sp>
      <p:sp>
        <p:nvSpPr>
          <p:cNvPr id="23" name="Text 9">
            <a:extLst>
              <a:ext uri="{FF2B5EF4-FFF2-40B4-BE49-F238E27FC236}">
                <a16:creationId xmlns:a16="http://schemas.microsoft.com/office/drawing/2014/main" id="{0696A1D3-8970-4834-9615-77298F687D35}"/>
              </a:ext>
            </a:extLst>
          </p:cNvPr>
          <p:cNvSpPr txBox="1"/>
          <p:nvPr/>
        </p:nvSpPr>
        <p:spPr>
          <a:xfrm>
            <a:off x="409239" y="3596064"/>
            <a:ext cx="2229717" cy="200332"/>
          </a:xfrm>
          <a:prstGeom prst="rect">
            <a:avLst/>
          </a:prstGeom>
          <a:noFill/>
          <a:ln/>
        </p:spPr>
        <p:txBody>
          <a:bodyPr wrap="square" lIns="0" tIns="0" rIns="0" bIns="0" rtlCol="0" anchor="ctr"/>
          <a:lstStyle/>
          <a:p>
            <a:pPr marL="0" indent="0" algn="ctr">
              <a:buNone/>
            </a:pPr>
            <a:r>
              <a:rPr lang="en-US" sz="1400" b="1" dirty="0" err="1">
                <a:solidFill>
                  <a:srgbClr val="FFFFFF"/>
                </a:solidFill>
                <a:latin typeface="BIZ UDPゴシック" panose="020B0400000000000000" pitchFamily="50" charset="-128"/>
                <a:ea typeface="BIZ UDPゴシック" panose="020B0400000000000000" pitchFamily="50" charset="-128"/>
                <a:cs typeface="Noto Sans JP" pitchFamily="34" charset="-120"/>
              </a:rPr>
              <a:t>弥生文化博物館</a:t>
            </a:r>
            <a:endParaRPr lang="en-US" sz="1400" dirty="0">
              <a:latin typeface="BIZ UDPゴシック" panose="020B0400000000000000" pitchFamily="50" charset="-128"/>
              <a:ea typeface="BIZ UDPゴシック" panose="020B0400000000000000" pitchFamily="50" charset="-128"/>
            </a:endParaRPr>
          </a:p>
        </p:txBody>
      </p:sp>
      <p:sp>
        <p:nvSpPr>
          <p:cNvPr id="24" name="Shape 10">
            <a:extLst>
              <a:ext uri="{FF2B5EF4-FFF2-40B4-BE49-F238E27FC236}">
                <a16:creationId xmlns:a16="http://schemas.microsoft.com/office/drawing/2014/main" id="{91F78817-A3AF-4F72-ADEF-4E2EB49E6618}"/>
              </a:ext>
            </a:extLst>
          </p:cNvPr>
          <p:cNvSpPr/>
          <p:nvPr/>
        </p:nvSpPr>
        <p:spPr>
          <a:xfrm>
            <a:off x="3411126" y="3377285"/>
            <a:ext cx="2329883" cy="614716"/>
          </a:xfrm>
          <a:prstGeom prst="roundRect">
            <a:avLst>
              <a:gd name="adj" fmla="val 10382"/>
            </a:avLst>
          </a:prstGeom>
          <a:solidFill>
            <a:srgbClr val="FFFFFF">
              <a:alpha val="15000"/>
            </a:srgbClr>
          </a:solidFill>
          <a:ln w="12700">
            <a:solidFill>
              <a:srgbClr val="FFFFFF">
                <a:alpha val="30000"/>
              </a:srgbClr>
            </a:solidFill>
            <a:prstDash val="solid"/>
          </a:ln>
        </p:spPr>
        <p:txBody>
          <a:bodyPr/>
          <a:lstStyle/>
          <a:p>
            <a:endParaRPr lang="ja-JP" altLang="en-US"/>
          </a:p>
        </p:txBody>
      </p:sp>
      <p:sp>
        <p:nvSpPr>
          <p:cNvPr id="25" name="Text 12">
            <a:extLst>
              <a:ext uri="{FF2B5EF4-FFF2-40B4-BE49-F238E27FC236}">
                <a16:creationId xmlns:a16="http://schemas.microsoft.com/office/drawing/2014/main" id="{8FB06CA9-2665-4CE4-B9CC-2BA78C7C1821}"/>
              </a:ext>
            </a:extLst>
          </p:cNvPr>
          <p:cNvSpPr txBox="1"/>
          <p:nvPr/>
        </p:nvSpPr>
        <p:spPr>
          <a:xfrm>
            <a:off x="3461208" y="3373552"/>
            <a:ext cx="2229717" cy="614716"/>
          </a:xfrm>
          <a:prstGeom prst="rect">
            <a:avLst/>
          </a:prstGeom>
          <a:noFill/>
          <a:ln/>
        </p:spPr>
        <p:txBody>
          <a:bodyPr wrap="square" lIns="0" tIns="0" rIns="0" bIns="0" rtlCol="0" anchor="ctr"/>
          <a:lstStyle/>
          <a:p>
            <a:pPr marL="0" indent="0" algn="ctr">
              <a:lnSpc>
                <a:spcPts val="1400"/>
              </a:lnSpc>
              <a:buNone/>
            </a:pPr>
            <a:r>
              <a:rPr lang="en-US" sz="1400" b="1" dirty="0" err="1">
                <a:solidFill>
                  <a:srgbClr val="FFFFFF"/>
                </a:solidFill>
                <a:latin typeface="BIZ UDPゴシック" panose="020B0400000000000000" pitchFamily="50" charset="-128"/>
                <a:ea typeface="BIZ UDPゴシック" panose="020B0400000000000000" pitchFamily="50" charset="-128"/>
                <a:cs typeface="Noto Sans JP" pitchFamily="34" charset="-120"/>
              </a:rPr>
              <a:t>近つ飛鳥博物館</a:t>
            </a:r>
            <a:endParaRPr lang="en-US" sz="1400" b="1" dirty="0">
              <a:solidFill>
                <a:srgbClr val="FFFFFF"/>
              </a:solidFill>
              <a:latin typeface="BIZ UDPゴシック" panose="020B0400000000000000" pitchFamily="50" charset="-128"/>
              <a:ea typeface="BIZ UDPゴシック" panose="020B0400000000000000" pitchFamily="50" charset="-128"/>
              <a:cs typeface="Noto Sans JP" pitchFamily="34" charset="-120"/>
            </a:endParaRPr>
          </a:p>
          <a:p>
            <a:pPr marL="0" indent="0" algn="ctr">
              <a:lnSpc>
                <a:spcPts val="1400"/>
              </a:lnSpc>
              <a:buNone/>
            </a:pPr>
            <a:r>
              <a:rPr lang="ja-JP" altLang="en-US" sz="1400" b="1" dirty="0">
                <a:solidFill>
                  <a:srgbClr val="FFFFFF"/>
                </a:solidFill>
                <a:latin typeface="BIZ UDPゴシック" panose="020B0400000000000000" pitchFamily="50" charset="-128"/>
                <a:ea typeface="BIZ UDPゴシック" panose="020B0400000000000000" pitchFamily="50" charset="-128"/>
              </a:rPr>
              <a:t>・</a:t>
            </a:r>
            <a:endParaRPr lang="en-US" altLang="ja-JP" sz="1400" b="1" dirty="0">
              <a:solidFill>
                <a:srgbClr val="FFFFFF"/>
              </a:solidFill>
              <a:latin typeface="BIZ UDPゴシック" panose="020B0400000000000000" pitchFamily="50" charset="-128"/>
              <a:ea typeface="BIZ UDPゴシック" panose="020B0400000000000000" pitchFamily="50" charset="-128"/>
            </a:endParaRPr>
          </a:p>
          <a:p>
            <a:pPr marL="0" indent="0" algn="ctr">
              <a:lnSpc>
                <a:spcPts val="1400"/>
              </a:lnSpc>
              <a:buNone/>
            </a:pPr>
            <a:r>
              <a:rPr lang="ja-JP" altLang="en-US" sz="1400" b="1" dirty="0">
                <a:solidFill>
                  <a:srgbClr val="FFFFFF"/>
                </a:solidFill>
                <a:latin typeface="BIZ UDPゴシック" panose="020B0400000000000000" pitchFamily="50" charset="-128"/>
                <a:ea typeface="BIZ UDPゴシック" panose="020B0400000000000000" pitchFamily="50" charset="-128"/>
              </a:rPr>
              <a:t>風土記の丘</a:t>
            </a:r>
            <a:endParaRPr lang="en-US" sz="1400" dirty="0">
              <a:latin typeface="BIZ UDPゴシック" panose="020B0400000000000000" pitchFamily="50" charset="-128"/>
              <a:ea typeface="BIZ UDPゴシック" panose="020B0400000000000000" pitchFamily="50" charset="-128"/>
            </a:endParaRPr>
          </a:p>
        </p:txBody>
      </p:sp>
      <p:sp>
        <p:nvSpPr>
          <p:cNvPr id="26" name="Shape 13">
            <a:extLst>
              <a:ext uri="{FF2B5EF4-FFF2-40B4-BE49-F238E27FC236}">
                <a16:creationId xmlns:a16="http://schemas.microsoft.com/office/drawing/2014/main" id="{3E89E7F8-B2EC-41C7-9BEB-0EED44CC6D5E}"/>
              </a:ext>
            </a:extLst>
          </p:cNvPr>
          <p:cNvSpPr/>
          <p:nvPr/>
        </p:nvSpPr>
        <p:spPr>
          <a:xfrm>
            <a:off x="6483333" y="3377285"/>
            <a:ext cx="2329883" cy="614716"/>
          </a:xfrm>
          <a:prstGeom prst="roundRect">
            <a:avLst>
              <a:gd name="adj" fmla="val 10382"/>
            </a:avLst>
          </a:prstGeom>
          <a:solidFill>
            <a:srgbClr val="FFFFFF">
              <a:alpha val="15000"/>
            </a:srgbClr>
          </a:solidFill>
          <a:ln w="12700">
            <a:solidFill>
              <a:srgbClr val="FFFFFF">
                <a:alpha val="30000"/>
              </a:srgbClr>
            </a:solidFill>
            <a:prstDash val="solid"/>
          </a:ln>
        </p:spPr>
        <p:txBody>
          <a:bodyPr/>
          <a:lstStyle/>
          <a:p>
            <a:endParaRPr lang="ja-JP" altLang="en-US"/>
          </a:p>
        </p:txBody>
      </p:sp>
      <p:sp>
        <p:nvSpPr>
          <p:cNvPr id="27" name="Text 15">
            <a:extLst>
              <a:ext uri="{FF2B5EF4-FFF2-40B4-BE49-F238E27FC236}">
                <a16:creationId xmlns:a16="http://schemas.microsoft.com/office/drawing/2014/main" id="{307233B8-65BE-42A5-881D-DB82BB3DAB72}"/>
              </a:ext>
            </a:extLst>
          </p:cNvPr>
          <p:cNvSpPr txBox="1"/>
          <p:nvPr/>
        </p:nvSpPr>
        <p:spPr>
          <a:xfrm>
            <a:off x="6533416" y="3596064"/>
            <a:ext cx="2229717" cy="200332"/>
          </a:xfrm>
          <a:prstGeom prst="rect">
            <a:avLst/>
          </a:prstGeom>
          <a:noFill/>
          <a:ln/>
        </p:spPr>
        <p:txBody>
          <a:bodyPr wrap="square" lIns="0" tIns="0" rIns="0" bIns="0" rtlCol="0" anchor="ctr"/>
          <a:lstStyle/>
          <a:p>
            <a:pPr marL="0" indent="0" algn="ctr">
              <a:buNone/>
            </a:pPr>
            <a:r>
              <a:rPr lang="en-US" sz="14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日本民家集落博物館</a:t>
            </a:r>
            <a:endParaRPr lang="en-US" sz="1400" dirty="0">
              <a:latin typeface="BIZ UDPゴシック" panose="020B0400000000000000" pitchFamily="50" charset="-128"/>
              <a:ea typeface="BIZ UDPゴシック" panose="020B0400000000000000" pitchFamily="50" charset="-128"/>
            </a:endParaRPr>
          </a:p>
        </p:txBody>
      </p:sp>
      <p:sp>
        <p:nvSpPr>
          <p:cNvPr id="31" name="Shape 2">
            <a:extLst>
              <a:ext uri="{FF2B5EF4-FFF2-40B4-BE49-F238E27FC236}">
                <a16:creationId xmlns:a16="http://schemas.microsoft.com/office/drawing/2014/main" id="{ED501570-C752-4E38-ACCA-A63D96D4B0E8}"/>
              </a:ext>
            </a:extLst>
          </p:cNvPr>
          <p:cNvSpPr/>
          <p:nvPr/>
        </p:nvSpPr>
        <p:spPr>
          <a:xfrm>
            <a:off x="-6644" y="9464"/>
            <a:ext cx="9144703" cy="143118"/>
          </a:xfrm>
          <a:prstGeom prst="rect">
            <a:avLst/>
          </a:prstGeom>
          <a:solidFill>
            <a:srgbClr val="8B0000"/>
          </a:solidFill>
          <a:ln w="9144">
            <a:solidFill>
              <a:srgbClr val="E8E8E2"/>
            </a:solidFill>
            <a:prstDash val="solid"/>
          </a:ln>
        </p:spPr>
        <p:txBody>
          <a:bodyPr/>
          <a:lstStyle/>
          <a:p>
            <a:endParaRPr lang="ja-JP" altLang="en-US"/>
          </a:p>
        </p:txBody>
      </p:sp>
      <p:sp>
        <p:nvSpPr>
          <p:cNvPr id="32" name="Shape 4">
            <a:extLst>
              <a:ext uri="{FF2B5EF4-FFF2-40B4-BE49-F238E27FC236}">
                <a16:creationId xmlns:a16="http://schemas.microsoft.com/office/drawing/2014/main" id="{1E4BE088-97F5-41BD-B649-2A2649A152EA}"/>
              </a:ext>
            </a:extLst>
          </p:cNvPr>
          <p:cNvSpPr/>
          <p:nvPr/>
        </p:nvSpPr>
        <p:spPr>
          <a:xfrm>
            <a:off x="-6643" y="4999610"/>
            <a:ext cx="9144702" cy="143118"/>
          </a:xfrm>
          <a:prstGeom prst="rect">
            <a:avLst/>
          </a:prstGeom>
          <a:solidFill>
            <a:srgbClr val="1C2841"/>
          </a:solidFill>
          <a:ln w="9144">
            <a:solidFill>
              <a:srgbClr val="E8E8E2"/>
            </a:solidFill>
            <a:prstDash val="solid"/>
          </a:ln>
        </p:spPr>
        <p:txBody>
          <a:bodyPr/>
          <a:lstStyle/>
          <a:p>
            <a:endParaRPr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1416C4B-F820-4C0D-AAE0-CE79FA73E522}"/>
              </a:ext>
            </a:extLst>
          </p:cNvPr>
          <p:cNvSpPr/>
          <p:nvPr/>
        </p:nvSpPr>
        <p:spPr>
          <a:xfrm>
            <a:off x="0" y="-2657"/>
            <a:ext cx="9144000" cy="5143500"/>
          </a:xfrm>
          <a:prstGeom prst="rect">
            <a:avLst/>
          </a:prstGeom>
          <a:solidFill>
            <a:srgbClr val="F3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ｖ</a:t>
            </a:r>
          </a:p>
        </p:txBody>
      </p:sp>
      <p:pic>
        <p:nvPicPr>
          <p:cNvPr id="83" name="図 82">
            <a:extLst>
              <a:ext uri="{FF2B5EF4-FFF2-40B4-BE49-F238E27FC236}">
                <a16:creationId xmlns:a16="http://schemas.microsoft.com/office/drawing/2014/main" id="{D24B35BE-BB9F-4AF9-A97E-E5A732B9A95B}"/>
              </a:ext>
            </a:extLst>
          </p:cNvPr>
          <p:cNvPicPr>
            <a:picLocks noChangeAspect="1"/>
          </p:cNvPicPr>
          <p:nvPr/>
        </p:nvPicPr>
        <p:blipFill rotWithShape="1">
          <a:blip r:embed="rId2" cstate="screen">
            <a:alphaModFix amt="80000"/>
            <a:extLst>
              <a:ext uri="{28A0092B-C50C-407E-A947-70E740481C1C}">
                <a14:useLocalDpi xmlns:a14="http://schemas.microsoft.com/office/drawing/2010/main"/>
              </a:ext>
            </a:extLst>
          </a:blip>
          <a:srcRect b="2990"/>
          <a:stretch/>
        </p:blipFill>
        <p:spPr>
          <a:xfrm>
            <a:off x="6091144" y="1188160"/>
            <a:ext cx="2755518" cy="1770604"/>
          </a:xfrm>
          <a:prstGeom prst="rect">
            <a:avLst/>
          </a:prstGeom>
        </p:spPr>
      </p:pic>
      <p:pic>
        <p:nvPicPr>
          <p:cNvPr id="81" name="図 80">
            <a:extLst>
              <a:ext uri="{FF2B5EF4-FFF2-40B4-BE49-F238E27FC236}">
                <a16:creationId xmlns:a16="http://schemas.microsoft.com/office/drawing/2014/main" id="{A6EA5BF0-4FA2-4237-8A07-95AFE039A862}"/>
              </a:ext>
            </a:extLst>
          </p:cNvPr>
          <p:cNvPicPr>
            <a:picLocks noChangeAspect="1"/>
          </p:cNvPicPr>
          <p:nvPr/>
        </p:nvPicPr>
        <p:blipFill rotWithShape="1">
          <a:blip r:embed="rId3" cstate="screen">
            <a:alphaModFix amt="79000"/>
            <a:extLst>
              <a:ext uri="{28A0092B-C50C-407E-A947-70E740481C1C}">
                <a14:useLocalDpi xmlns:a14="http://schemas.microsoft.com/office/drawing/2010/main"/>
              </a:ext>
            </a:extLst>
          </a:blip>
          <a:srcRect t="9141" r="6" b="5151"/>
          <a:stretch/>
        </p:blipFill>
        <p:spPr>
          <a:xfrm>
            <a:off x="297339" y="1188160"/>
            <a:ext cx="2764003" cy="1770604"/>
          </a:xfrm>
          <a:prstGeom prst="rect">
            <a:avLst/>
          </a:prstGeom>
        </p:spPr>
      </p:pic>
      <p:pic>
        <p:nvPicPr>
          <p:cNvPr id="3" name="図 2">
            <a:extLst>
              <a:ext uri="{FF2B5EF4-FFF2-40B4-BE49-F238E27FC236}">
                <a16:creationId xmlns:a16="http://schemas.microsoft.com/office/drawing/2014/main" id="{D47988F4-1D07-4A76-B48E-9D353EFAE64E}"/>
              </a:ext>
            </a:extLst>
          </p:cNvPr>
          <p:cNvPicPr>
            <a:picLocks noChangeAspect="1"/>
          </p:cNvPicPr>
          <p:nvPr/>
        </p:nvPicPr>
        <p:blipFill rotWithShape="1">
          <a:blip r:embed="rId4" cstate="screen">
            <a:alphaModFix amt="80000"/>
            <a:extLst>
              <a:ext uri="{28A0092B-C50C-407E-A947-70E740481C1C}">
                <a14:useLocalDpi xmlns:a14="http://schemas.microsoft.com/office/drawing/2010/main"/>
              </a:ext>
            </a:extLst>
          </a:blip>
          <a:srcRect b="-8181"/>
          <a:stretch/>
        </p:blipFill>
        <p:spPr>
          <a:xfrm>
            <a:off x="3181340" y="1188160"/>
            <a:ext cx="2781292" cy="1920667"/>
          </a:xfrm>
          <a:prstGeom prst="rect">
            <a:avLst/>
          </a:prstGeom>
        </p:spPr>
      </p:pic>
      <p:sp>
        <p:nvSpPr>
          <p:cNvPr id="18" name="Shape 0">
            <a:extLst>
              <a:ext uri="{FF2B5EF4-FFF2-40B4-BE49-F238E27FC236}">
                <a16:creationId xmlns:a16="http://schemas.microsoft.com/office/drawing/2014/main" id="{A941D611-85FF-4BA3-B05A-8A72A85674F0}"/>
              </a:ext>
            </a:extLst>
          </p:cNvPr>
          <p:cNvSpPr/>
          <p:nvPr/>
        </p:nvSpPr>
        <p:spPr>
          <a:xfrm>
            <a:off x="0" y="2657"/>
            <a:ext cx="9144000" cy="494551"/>
          </a:xfrm>
          <a:prstGeom prst="rect">
            <a:avLst/>
          </a:prstGeom>
          <a:solidFill>
            <a:srgbClr val="1C2841"/>
          </a:solidFill>
          <a:ln/>
        </p:spPr>
        <p:txBody>
          <a:bodyPr/>
          <a:lstStyle/>
          <a:p>
            <a:endParaRPr lang="ja-JP" altLang="en-US" dirty="0"/>
          </a:p>
        </p:txBody>
      </p:sp>
      <p:sp>
        <p:nvSpPr>
          <p:cNvPr id="22" name="Text 0">
            <a:extLst>
              <a:ext uri="{FF2B5EF4-FFF2-40B4-BE49-F238E27FC236}">
                <a16:creationId xmlns:a16="http://schemas.microsoft.com/office/drawing/2014/main" id="{F49FF468-6759-4666-B482-52BBD0C5C264}"/>
              </a:ext>
            </a:extLst>
          </p:cNvPr>
          <p:cNvSpPr/>
          <p:nvPr/>
        </p:nvSpPr>
        <p:spPr>
          <a:xfrm>
            <a:off x="316038" y="137240"/>
            <a:ext cx="3166123" cy="264240"/>
          </a:xfrm>
          <a:prstGeom prst="rect">
            <a:avLst/>
          </a:prstGeom>
          <a:noFill/>
          <a:ln/>
        </p:spPr>
        <p:txBody>
          <a:bodyPr wrap="none" lIns="170053" tIns="0" rIns="0" bIns="0" rtlCol="0" anchor="t">
            <a:spAutoFit/>
          </a:bodyPr>
          <a:lstStyle/>
          <a:p>
            <a:pPr marL="0" indent="0" algn="l">
              <a:lnSpc>
                <a:spcPts val="2400"/>
              </a:lnSpc>
              <a:buNone/>
            </a:pPr>
            <a:r>
              <a:rPr lang="ja-JP" altLang="en-US" sz="1808" b="1" dirty="0">
                <a:solidFill>
                  <a:schemeClr val="bg1"/>
                </a:solidFill>
                <a:latin typeface="BIZ UDPゴシック" panose="020B0400000000000000" pitchFamily="50" charset="-128"/>
                <a:ea typeface="BIZ UDPゴシック" panose="020B0400000000000000" pitchFamily="50" charset="-128"/>
                <a:cs typeface="Yu Gothic" pitchFamily="34" charset="-120"/>
              </a:rPr>
              <a:t>モニターツアー　：　実施概要</a:t>
            </a:r>
          </a:p>
        </p:txBody>
      </p:sp>
      <p:sp>
        <p:nvSpPr>
          <p:cNvPr id="52" name="Shape 3">
            <a:extLst>
              <a:ext uri="{FF2B5EF4-FFF2-40B4-BE49-F238E27FC236}">
                <a16:creationId xmlns:a16="http://schemas.microsoft.com/office/drawing/2014/main" id="{604A32D1-5A1E-410E-ACCC-D348F5731134}"/>
              </a:ext>
            </a:extLst>
          </p:cNvPr>
          <p:cNvSpPr/>
          <p:nvPr/>
        </p:nvSpPr>
        <p:spPr>
          <a:xfrm>
            <a:off x="285750" y="1157792"/>
            <a:ext cx="8572500" cy="14288"/>
          </a:xfrm>
          <a:prstGeom prst="rect">
            <a:avLst/>
          </a:prstGeom>
          <a:solidFill>
            <a:srgbClr val="E9ECEF"/>
          </a:solidFill>
          <a:ln/>
        </p:spPr>
        <p:txBody>
          <a:bodyPr/>
          <a:lstStyle/>
          <a:p>
            <a:endParaRPr lang="ja-JP" altLang="en-US"/>
          </a:p>
        </p:txBody>
      </p:sp>
      <p:sp>
        <p:nvSpPr>
          <p:cNvPr id="58" name="Text 8">
            <a:extLst>
              <a:ext uri="{FF2B5EF4-FFF2-40B4-BE49-F238E27FC236}">
                <a16:creationId xmlns:a16="http://schemas.microsoft.com/office/drawing/2014/main" id="{627206EB-2FC9-4B44-9660-C86DC36C309D}"/>
              </a:ext>
            </a:extLst>
          </p:cNvPr>
          <p:cNvSpPr/>
          <p:nvPr/>
        </p:nvSpPr>
        <p:spPr>
          <a:xfrm>
            <a:off x="285750" y="971255"/>
            <a:ext cx="2775592" cy="222625"/>
          </a:xfrm>
          <a:prstGeom prst="rect">
            <a:avLst/>
          </a:prstGeom>
          <a:noFill/>
          <a:ln/>
        </p:spPr>
        <p:txBody>
          <a:bodyPr wrap="square" lIns="0" tIns="0" rIns="0" bIns="68072" rtlCol="0" anchor="t">
            <a:spAutoFit/>
          </a:bodyPr>
          <a:lstStyle/>
          <a:p>
            <a:pPr marL="0" indent="0" algn="ctr">
              <a:lnSpc>
                <a:spcPts val="1200"/>
              </a:lnSpc>
              <a:buNone/>
            </a:pPr>
            <a:r>
              <a:rPr lang="en-US" sz="110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大阪府立弥生文化博物館</a:t>
            </a:r>
            <a:endParaRPr lang="en-US" sz="1100" dirty="0">
              <a:solidFill>
                <a:srgbClr val="1C2841"/>
              </a:solidFill>
              <a:latin typeface="BIZ UDPゴシック" panose="020B0400000000000000" pitchFamily="50" charset="-128"/>
              <a:ea typeface="BIZ UDPゴシック" panose="020B0400000000000000" pitchFamily="50" charset="-128"/>
            </a:endParaRPr>
          </a:p>
        </p:txBody>
      </p:sp>
      <p:sp>
        <p:nvSpPr>
          <p:cNvPr id="59" name="Text 9">
            <a:extLst>
              <a:ext uri="{FF2B5EF4-FFF2-40B4-BE49-F238E27FC236}">
                <a16:creationId xmlns:a16="http://schemas.microsoft.com/office/drawing/2014/main" id="{502F962E-C64D-4164-94E4-7256748B1037}"/>
              </a:ext>
            </a:extLst>
          </p:cNvPr>
          <p:cNvSpPr/>
          <p:nvPr/>
        </p:nvSpPr>
        <p:spPr>
          <a:xfrm>
            <a:off x="277236" y="3000884"/>
            <a:ext cx="2775592" cy="375487"/>
          </a:xfrm>
          <a:prstGeom prst="rect">
            <a:avLst/>
          </a:prstGeom>
          <a:noFill/>
          <a:ln/>
        </p:spPr>
        <p:txBody>
          <a:bodyPr wrap="square" lIns="0" tIns="0" rIns="0" bIns="0" rtlCol="0" anchor="t">
            <a:spAutoFit/>
          </a:bodyPr>
          <a:lstStyle/>
          <a:p>
            <a:pPr marL="0" indent="0" algn="ctr">
              <a:lnSpc>
                <a:spcPts val="1600"/>
              </a:lnSpc>
              <a:buNone/>
            </a:pPr>
            <a:r>
              <a:rPr lang="ja-JP" altLang="en-US" sz="105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弥生時代の遺跡探訪</a:t>
            </a:r>
            <a:r>
              <a:rPr lang="en-US" altLang="ja-JP" sz="105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と</a:t>
            </a:r>
          </a:p>
          <a:p>
            <a:pPr marL="0" indent="0" algn="ctr">
              <a:lnSpc>
                <a:spcPts val="1600"/>
              </a:lnSpc>
              <a:buNone/>
            </a:pPr>
            <a:r>
              <a:rPr lang="ja-JP" altLang="en-US" sz="105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触る・食べる・作る</a:t>
            </a:r>
            <a:r>
              <a:rPr lang="en-US" altLang="ja-JP" sz="1050" b="1" dirty="0" err="1">
                <a:solidFill>
                  <a:srgbClr val="8B0000"/>
                </a:solidFill>
                <a:latin typeface="BIZ UDPゴシック" panose="020B0400000000000000" pitchFamily="50" charset="-128"/>
                <a:ea typeface="BIZ UDPゴシック" panose="020B0400000000000000" pitchFamily="50" charset="-128"/>
                <a:cs typeface="Noto Sans JP" pitchFamily="34" charset="-120"/>
              </a:rPr>
              <a:t>体験</a:t>
            </a:r>
            <a:endParaRPr lang="en-US" sz="1050" dirty="0">
              <a:solidFill>
                <a:srgbClr val="8B0000"/>
              </a:solidFill>
              <a:latin typeface="BIZ UDPゴシック" panose="020B0400000000000000" pitchFamily="50" charset="-128"/>
              <a:ea typeface="BIZ UDPゴシック" panose="020B0400000000000000" pitchFamily="50" charset="-128"/>
            </a:endParaRPr>
          </a:p>
        </p:txBody>
      </p:sp>
      <p:sp>
        <p:nvSpPr>
          <p:cNvPr id="61" name="Text 11">
            <a:extLst>
              <a:ext uri="{FF2B5EF4-FFF2-40B4-BE49-F238E27FC236}">
                <a16:creationId xmlns:a16="http://schemas.microsoft.com/office/drawing/2014/main" id="{A7F022B9-298A-401C-819A-2E7C56504C0C}"/>
              </a:ext>
            </a:extLst>
          </p:cNvPr>
          <p:cNvSpPr/>
          <p:nvPr/>
        </p:nvSpPr>
        <p:spPr>
          <a:xfrm>
            <a:off x="400050" y="3364492"/>
            <a:ext cx="2552691" cy="506805"/>
          </a:xfrm>
          <a:prstGeom prst="rect">
            <a:avLst/>
          </a:prstGeom>
          <a:noFill/>
          <a:ln/>
        </p:spPr>
        <p:txBody>
          <a:bodyPr wrap="square" lIns="68072" tIns="68072" rIns="68072" bIns="68072" rtlCol="0" anchor="t">
            <a:spAutoFit/>
          </a:bodyPr>
          <a:lstStyle/>
          <a:p>
            <a:pPr marL="0" indent="0" algn="l">
              <a:buNone/>
            </a:pPr>
            <a:r>
              <a:rPr lang="en-US" sz="800" dirty="0" err="1">
                <a:latin typeface="BIZ UDPゴシック" panose="020B0400000000000000" pitchFamily="50" charset="-128"/>
                <a:ea typeface="BIZ UDPゴシック" panose="020B0400000000000000" pitchFamily="50" charset="-128"/>
                <a:cs typeface="Noto Sans JP" pitchFamily="34" charset="-120"/>
              </a:rPr>
              <a:t>学芸員による専門的な解説とともに</a:t>
            </a:r>
            <a:r>
              <a:rPr lang="en-US" sz="800" dirty="0">
                <a:latin typeface="BIZ UDPゴシック" panose="020B0400000000000000" pitchFamily="50" charset="-128"/>
                <a:ea typeface="BIZ UDPゴシック" panose="020B0400000000000000" pitchFamily="50" charset="-128"/>
                <a:cs typeface="Noto Sans JP" pitchFamily="34" charset="-120"/>
              </a:rPr>
              <a:t>、</a:t>
            </a:r>
            <a:r>
              <a:rPr lang="ja-JP" altLang="en-US" sz="800" dirty="0">
                <a:latin typeface="BIZ UDPゴシック" panose="020B0400000000000000" pitchFamily="50" charset="-128"/>
                <a:ea typeface="BIZ UDPゴシック" panose="020B0400000000000000" pitchFamily="50" charset="-128"/>
                <a:cs typeface="Noto Sans JP" pitchFamily="34" charset="-120"/>
              </a:rPr>
              <a:t>弥生土器</a:t>
            </a:r>
            <a:r>
              <a:rPr lang="en-US" sz="800" dirty="0" err="1">
                <a:latin typeface="BIZ UDPゴシック" panose="020B0400000000000000" pitchFamily="50" charset="-128"/>
                <a:ea typeface="BIZ UDPゴシック" panose="020B0400000000000000" pitchFamily="50" charset="-128"/>
                <a:cs typeface="Noto Sans JP" pitchFamily="34" charset="-120"/>
              </a:rPr>
              <a:t>勾玉づくりワークショップを実施。隣接する史跡公園を散策し、弥生時代の空間スケールを体感するプログラム</a:t>
            </a:r>
            <a:endParaRPr lang="en-US" sz="800" dirty="0">
              <a:latin typeface="BIZ UDPゴシック" panose="020B0400000000000000" pitchFamily="50" charset="-128"/>
              <a:ea typeface="BIZ UDPゴシック" panose="020B0400000000000000" pitchFamily="50" charset="-128"/>
            </a:endParaRPr>
          </a:p>
        </p:txBody>
      </p:sp>
      <p:sp>
        <p:nvSpPr>
          <p:cNvPr id="63" name="Text 13">
            <a:extLst>
              <a:ext uri="{FF2B5EF4-FFF2-40B4-BE49-F238E27FC236}">
                <a16:creationId xmlns:a16="http://schemas.microsoft.com/office/drawing/2014/main" id="{5E5CE18B-DF34-42E5-AC62-BA8A70E8EAC8}"/>
              </a:ext>
            </a:extLst>
          </p:cNvPr>
          <p:cNvSpPr/>
          <p:nvPr/>
        </p:nvSpPr>
        <p:spPr>
          <a:xfrm>
            <a:off x="3181341" y="978285"/>
            <a:ext cx="2764002" cy="222625"/>
          </a:xfrm>
          <a:prstGeom prst="rect">
            <a:avLst/>
          </a:prstGeom>
          <a:solidFill>
            <a:srgbClr val="F3F4EF">
              <a:alpha val="60000"/>
            </a:srgbClr>
          </a:solidFill>
          <a:ln/>
        </p:spPr>
        <p:txBody>
          <a:bodyPr wrap="square" lIns="0" tIns="0" rIns="0" bIns="68072" rtlCol="0" anchor="t">
            <a:spAutoFit/>
          </a:bodyPr>
          <a:lstStyle/>
          <a:p>
            <a:pPr marL="0" indent="0" algn="ctr">
              <a:lnSpc>
                <a:spcPts val="1200"/>
              </a:lnSpc>
              <a:buNone/>
            </a:pPr>
            <a:r>
              <a:rPr lang="en-US" sz="1100" b="1" dirty="0" err="1">
                <a:solidFill>
                  <a:srgbClr val="1C2841"/>
                </a:solidFill>
                <a:latin typeface="BIZ UDPゴシック" panose="020B0400000000000000" pitchFamily="50" charset="-128"/>
                <a:ea typeface="BIZ UDPゴシック" panose="020B0400000000000000" pitchFamily="50" charset="-128"/>
                <a:cs typeface="Noto Sans JP" pitchFamily="34" charset="-120"/>
              </a:rPr>
              <a:t>大阪府立近つ飛鳥博物館</a:t>
            </a:r>
            <a:endParaRPr lang="en-US" sz="1100" dirty="0">
              <a:solidFill>
                <a:srgbClr val="1C2841"/>
              </a:solidFill>
              <a:latin typeface="BIZ UDPゴシック" panose="020B0400000000000000" pitchFamily="50" charset="-128"/>
              <a:ea typeface="BIZ UDPゴシック" panose="020B0400000000000000" pitchFamily="50" charset="-128"/>
            </a:endParaRPr>
          </a:p>
        </p:txBody>
      </p:sp>
      <p:sp>
        <p:nvSpPr>
          <p:cNvPr id="64" name="Text 14">
            <a:extLst>
              <a:ext uri="{FF2B5EF4-FFF2-40B4-BE49-F238E27FC236}">
                <a16:creationId xmlns:a16="http://schemas.microsoft.com/office/drawing/2014/main" id="{A675ABA0-F675-43B9-8494-2F6B1A56A183}"/>
              </a:ext>
            </a:extLst>
          </p:cNvPr>
          <p:cNvSpPr/>
          <p:nvPr/>
        </p:nvSpPr>
        <p:spPr>
          <a:xfrm>
            <a:off x="3189854" y="3002951"/>
            <a:ext cx="2755489" cy="378437"/>
          </a:xfrm>
          <a:prstGeom prst="rect">
            <a:avLst/>
          </a:prstGeom>
          <a:solidFill>
            <a:srgbClr val="F3F4EF">
              <a:alpha val="60000"/>
            </a:srgbClr>
          </a:solidFill>
          <a:ln/>
        </p:spPr>
        <p:txBody>
          <a:bodyPr wrap="square" lIns="0" tIns="0" rIns="0" bIns="0" rtlCol="0" anchor="t">
            <a:spAutoFit/>
          </a:bodyPr>
          <a:lstStyle/>
          <a:p>
            <a:pPr marL="0" indent="0" algn="ctr">
              <a:lnSpc>
                <a:spcPts val="1600"/>
              </a:lnSpc>
              <a:buNone/>
            </a:pPr>
            <a:r>
              <a:rPr lang="ja-JP" altLang="en-US" sz="105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バックヤードツアーと</a:t>
            </a:r>
            <a:endParaRPr lang="en-US" altLang="ja-JP" sz="1050" b="1" dirty="0">
              <a:solidFill>
                <a:srgbClr val="8B0000"/>
              </a:solidFill>
              <a:latin typeface="BIZ UDPゴシック" panose="020B0400000000000000" pitchFamily="50" charset="-128"/>
              <a:ea typeface="BIZ UDPゴシック" panose="020B0400000000000000" pitchFamily="50" charset="-128"/>
              <a:cs typeface="Noto Sans JP" pitchFamily="34" charset="-120"/>
            </a:endParaRPr>
          </a:p>
          <a:p>
            <a:pPr marL="0" indent="0" algn="ctr">
              <a:lnSpc>
                <a:spcPts val="1600"/>
              </a:lnSpc>
              <a:buNone/>
            </a:pPr>
            <a:r>
              <a:rPr lang="ja-JP" altLang="en-US" sz="1050" b="1" dirty="0">
                <a:solidFill>
                  <a:srgbClr val="8B0000"/>
                </a:solidFill>
                <a:latin typeface="BIZ UDPゴシック" panose="020B0400000000000000" pitchFamily="50" charset="-128"/>
                <a:ea typeface="BIZ UDPゴシック" panose="020B0400000000000000" pitchFamily="50" charset="-128"/>
              </a:rPr>
              <a:t>安藤建築２館を堪能</a:t>
            </a:r>
            <a:endParaRPr lang="en-US" sz="1050" dirty="0">
              <a:solidFill>
                <a:srgbClr val="8B0000"/>
              </a:solidFill>
              <a:latin typeface="BIZ UDPゴシック" panose="020B0400000000000000" pitchFamily="50" charset="-128"/>
              <a:ea typeface="BIZ UDPゴシック" panose="020B0400000000000000" pitchFamily="50" charset="-128"/>
            </a:endParaRPr>
          </a:p>
        </p:txBody>
      </p:sp>
      <p:sp>
        <p:nvSpPr>
          <p:cNvPr id="66" name="Text 16">
            <a:extLst>
              <a:ext uri="{FF2B5EF4-FFF2-40B4-BE49-F238E27FC236}">
                <a16:creationId xmlns:a16="http://schemas.microsoft.com/office/drawing/2014/main" id="{C629ADEA-B8DF-486B-B8F4-6634DB2489C0}"/>
              </a:ext>
            </a:extLst>
          </p:cNvPr>
          <p:cNvSpPr/>
          <p:nvPr/>
        </p:nvSpPr>
        <p:spPr>
          <a:xfrm>
            <a:off x="3295641" y="3376371"/>
            <a:ext cx="2552691" cy="506805"/>
          </a:xfrm>
          <a:prstGeom prst="rect">
            <a:avLst/>
          </a:prstGeom>
          <a:noFill/>
          <a:ln/>
        </p:spPr>
        <p:txBody>
          <a:bodyPr wrap="square" lIns="68072" tIns="68072" rIns="68072" bIns="68072" rtlCol="0" anchor="t">
            <a:spAutoFit/>
          </a:bodyPr>
          <a:lstStyle/>
          <a:p>
            <a:pPr marL="0" indent="0" algn="l">
              <a:buNone/>
            </a:pPr>
            <a:r>
              <a:rPr lang="ja-JP" altLang="en-US" sz="800" dirty="0">
                <a:latin typeface="BIZ UDPゴシック" panose="020B0400000000000000" pitchFamily="50" charset="-128"/>
                <a:ea typeface="BIZ UDPゴシック" panose="020B0400000000000000" pitchFamily="50" charset="-128"/>
                <a:cs typeface="Noto Sans JP" pitchFamily="34" charset="-120"/>
              </a:rPr>
              <a:t>学芸員の解説によるバックヤードツアーと、</a:t>
            </a:r>
            <a:r>
              <a:rPr lang="en-US" sz="800" dirty="0" err="1">
                <a:latin typeface="BIZ UDPゴシック" panose="020B0400000000000000" pitchFamily="50" charset="-128"/>
                <a:ea typeface="BIZ UDPゴシック" panose="020B0400000000000000" pitchFamily="50" charset="-128"/>
                <a:cs typeface="Noto Sans JP" pitchFamily="34" charset="-120"/>
              </a:rPr>
              <a:t>風土記の丘に点在する古墳群を巡るフィールドワーク。さらに、安藤忠雄建築の</a:t>
            </a:r>
            <a:r>
              <a:rPr lang="ja-JP" altLang="en-US" sz="800" dirty="0">
                <a:latin typeface="BIZ UDPゴシック" panose="020B0400000000000000" pitchFamily="50" charset="-128"/>
                <a:ea typeface="BIZ UDPゴシック" panose="020B0400000000000000" pitchFamily="50" charset="-128"/>
                <a:cs typeface="Noto Sans JP" pitchFamily="34" charset="-120"/>
              </a:rPr>
              <a:t>狭山池博物館を周遊するプログラム</a:t>
            </a:r>
            <a:r>
              <a:rPr lang="en-US" sz="800" dirty="0">
                <a:latin typeface="BIZ UDPゴシック" panose="020B0400000000000000" pitchFamily="50" charset="-128"/>
                <a:ea typeface="BIZ UDPゴシック" panose="020B0400000000000000" pitchFamily="50" charset="-128"/>
                <a:cs typeface="Noto Sans JP" pitchFamily="34" charset="-120"/>
              </a:rPr>
              <a:t>。</a:t>
            </a:r>
            <a:endParaRPr lang="en-US" sz="800" dirty="0">
              <a:latin typeface="BIZ UDPゴシック" panose="020B0400000000000000" pitchFamily="50" charset="-128"/>
              <a:ea typeface="BIZ UDPゴシック" panose="020B0400000000000000" pitchFamily="50" charset="-128"/>
            </a:endParaRPr>
          </a:p>
        </p:txBody>
      </p:sp>
      <p:sp>
        <p:nvSpPr>
          <p:cNvPr id="68" name="Text 18">
            <a:extLst>
              <a:ext uri="{FF2B5EF4-FFF2-40B4-BE49-F238E27FC236}">
                <a16:creationId xmlns:a16="http://schemas.microsoft.com/office/drawing/2014/main" id="{C182FB66-0209-4086-977C-7A60563A6F0B}"/>
              </a:ext>
            </a:extLst>
          </p:cNvPr>
          <p:cNvSpPr/>
          <p:nvPr/>
        </p:nvSpPr>
        <p:spPr>
          <a:xfrm>
            <a:off x="6091145" y="971254"/>
            <a:ext cx="2755516" cy="222625"/>
          </a:xfrm>
          <a:prstGeom prst="rect">
            <a:avLst/>
          </a:prstGeom>
          <a:noFill/>
          <a:ln/>
        </p:spPr>
        <p:txBody>
          <a:bodyPr wrap="square" lIns="0" tIns="0" rIns="0" bIns="68072" rtlCol="0" anchor="t">
            <a:spAutoFit/>
          </a:bodyPr>
          <a:lstStyle/>
          <a:p>
            <a:pPr marL="0" indent="0" algn="ctr">
              <a:lnSpc>
                <a:spcPts val="1200"/>
              </a:lnSpc>
              <a:buNone/>
            </a:pPr>
            <a:r>
              <a:rPr lang="en-US" sz="110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日本民家集落博物館</a:t>
            </a:r>
            <a:endParaRPr lang="en-US" sz="1100" dirty="0">
              <a:solidFill>
                <a:srgbClr val="1C2841"/>
              </a:solidFill>
              <a:latin typeface="BIZ UDPゴシック" panose="020B0400000000000000" pitchFamily="50" charset="-128"/>
              <a:ea typeface="BIZ UDPゴシック" panose="020B0400000000000000" pitchFamily="50" charset="-128"/>
            </a:endParaRPr>
          </a:p>
        </p:txBody>
      </p:sp>
      <p:sp>
        <p:nvSpPr>
          <p:cNvPr id="69" name="Text 19">
            <a:extLst>
              <a:ext uri="{FF2B5EF4-FFF2-40B4-BE49-F238E27FC236}">
                <a16:creationId xmlns:a16="http://schemas.microsoft.com/office/drawing/2014/main" id="{A54C7489-E1FE-4BC1-A481-577C30785CCA}"/>
              </a:ext>
            </a:extLst>
          </p:cNvPr>
          <p:cNvSpPr/>
          <p:nvPr/>
        </p:nvSpPr>
        <p:spPr>
          <a:xfrm>
            <a:off x="6091145" y="2995901"/>
            <a:ext cx="2755516" cy="375487"/>
          </a:xfrm>
          <a:prstGeom prst="rect">
            <a:avLst/>
          </a:prstGeom>
          <a:noFill/>
          <a:ln/>
        </p:spPr>
        <p:txBody>
          <a:bodyPr wrap="square" lIns="0" tIns="0" rIns="0" bIns="0" rtlCol="0" anchor="t">
            <a:spAutoFit/>
          </a:bodyPr>
          <a:lstStyle/>
          <a:p>
            <a:pPr marL="0" indent="0" algn="ctr">
              <a:lnSpc>
                <a:spcPts val="1600"/>
              </a:lnSpc>
              <a:buNone/>
            </a:pPr>
            <a:r>
              <a:rPr lang="en-US" sz="105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古民家での伝統生活体験
（</a:t>
            </a:r>
            <a:r>
              <a:rPr lang="ja-JP" altLang="en-US" sz="105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古民家フェスティバル</a:t>
            </a:r>
            <a:r>
              <a:rPr lang="en-US" sz="105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a:t>
            </a:r>
            <a:endParaRPr lang="en-US" sz="1050" dirty="0">
              <a:solidFill>
                <a:srgbClr val="8B0000"/>
              </a:solidFill>
              <a:latin typeface="BIZ UDPゴシック" panose="020B0400000000000000" pitchFamily="50" charset="-128"/>
              <a:ea typeface="BIZ UDPゴシック" panose="020B0400000000000000" pitchFamily="50" charset="-128"/>
            </a:endParaRPr>
          </a:p>
        </p:txBody>
      </p:sp>
      <p:sp>
        <p:nvSpPr>
          <p:cNvPr id="72" name="Text 22">
            <a:extLst>
              <a:ext uri="{FF2B5EF4-FFF2-40B4-BE49-F238E27FC236}">
                <a16:creationId xmlns:a16="http://schemas.microsoft.com/office/drawing/2014/main" id="{EC4320FC-63D9-4F3D-9E89-99A731265020}"/>
              </a:ext>
            </a:extLst>
          </p:cNvPr>
          <p:cNvSpPr/>
          <p:nvPr/>
        </p:nvSpPr>
        <p:spPr>
          <a:xfrm>
            <a:off x="285750" y="3993676"/>
            <a:ext cx="834074" cy="164597"/>
          </a:xfrm>
          <a:prstGeom prst="rect">
            <a:avLst/>
          </a:prstGeom>
          <a:noFill/>
          <a:ln/>
        </p:spPr>
        <p:txBody>
          <a:bodyPr wrap="none" lIns="127508" tIns="0" rIns="0" bIns="0" rtlCol="0" anchor="t">
            <a:spAutoFit/>
          </a:bodyPr>
          <a:lstStyle/>
          <a:p>
            <a:pPr marL="0" indent="0" algn="l">
              <a:lnSpc>
                <a:spcPts val="1500"/>
              </a:lnSpc>
              <a:buNone/>
            </a:pPr>
            <a:r>
              <a:rPr lang="en-US" sz="1100" b="1" dirty="0" err="1">
                <a:solidFill>
                  <a:srgbClr val="8B0000"/>
                </a:solidFill>
                <a:latin typeface="BIZ UDPゴシック" panose="020B0400000000000000" pitchFamily="50" charset="-128"/>
                <a:ea typeface="BIZ UDPゴシック" panose="020B0400000000000000" pitchFamily="50" charset="-128"/>
                <a:cs typeface="Noto Sans JP" pitchFamily="34" charset="-120"/>
              </a:rPr>
              <a:t>参加者属性</a:t>
            </a:r>
            <a:endParaRPr lang="en-US" sz="1100" dirty="0">
              <a:solidFill>
                <a:srgbClr val="8B0000"/>
              </a:solidFill>
              <a:latin typeface="BIZ UDPゴシック" panose="020B0400000000000000" pitchFamily="50" charset="-128"/>
              <a:ea typeface="BIZ UDPゴシック" panose="020B0400000000000000" pitchFamily="50" charset="-128"/>
            </a:endParaRPr>
          </a:p>
        </p:txBody>
      </p:sp>
      <p:sp>
        <p:nvSpPr>
          <p:cNvPr id="73" name="Shape 23">
            <a:extLst>
              <a:ext uri="{FF2B5EF4-FFF2-40B4-BE49-F238E27FC236}">
                <a16:creationId xmlns:a16="http://schemas.microsoft.com/office/drawing/2014/main" id="{E68DBC1C-B242-4041-ADE7-19F5A5F2C3B3}"/>
              </a:ext>
            </a:extLst>
          </p:cNvPr>
          <p:cNvSpPr/>
          <p:nvPr/>
        </p:nvSpPr>
        <p:spPr>
          <a:xfrm>
            <a:off x="285750" y="4190508"/>
            <a:ext cx="4229100" cy="728420"/>
          </a:xfrm>
          <a:prstGeom prst="rect">
            <a:avLst/>
          </a:prstGeom>
          <a:solidFill>
            <a:srgbClr val="FFFFFF"/>
          </a:solidFill>
          <a:ln w="9144">
            <a:solidFill>
              <a:srgbClr val="E9ECEF"/>
            </a:solidFill>
            <a:prstDash val="solid"/>
          </a:ln>
        </p:spPr>
        <p:txBody>
          <a:bodyPr/>
          <a:lstStyle/>
          <a:p>
            <a:endParaRPr lang="ja-JP" altLang="en-US"/>
          </a:p>
        </p:txBody>
      </p:sp>
      <p:sp>
        <p:nvSpPr>
          <p:cNvPr id="74" name="Shape 24">
            <a:extLst>
              <a:ext uri="{FF2B5EF4-FFF2-40B4-BE49-F238E27FC236}">
                <a16:creationId xmlns:a16="http://schemas.microsoft.com/office/drawing/2014/main" id="{FBE51F95-CEF2-423D-A647-EEBC63348244}"/>
              </a:ext>
            </a:extLst>
          </p:cNvPr>
          <p:cNvSpPr/>
          <p:nvPr/>
        </p:nvSpPr>
        <p:spPr>
          <a:xfrm>
            <a:off x="400051" y="4305625"/>
            <a:ext cx="1032510" cy="438092"/>
          </a:xfrm>
          <a:prstGeom prst="rect">
            <a:avLst/>
          </a:prstGeom>
          <a:solidFill>
            <a:srgbClr val="0B2B5E"/>
          </a:solidFill>
          <a:ln/>
        </p:spPr>
        <p:txBody>
          <a:bodyPr/>
          <a:lstStyle/>
          <a:p>
            <a:endParaRPr lang="ja-JP" altLang="en-US"/>
          </a:p>
        </p:txBody>
      </p:sp>
      <p:sp>
        <p:nvSpPr>
          <p:cNvPr id="75" name="Text 25">
            <a:extLst>
              <a:ext uri="{FF2B5EF4-FFF2-40B4-BE49-F238E27FC236}">
                <a16:creationId xmlns:a16="http://schemas.microsoft.com/office/drawing/2014/main" id="{192532E7-7FB9-47F5-A6D0-5724EFB23F3F}"/>
              </a:ext>
            </a:extLst>
          </p:cNvPr>
          <p:cNvSpPr/>
          <p:nvPr/>
        </p:nvSpPr>
        <p:spPr>
          <a:xfrm>
            <a:off x="494838" y="4326361"/>
            <a:ext cx="842935" cy="359073"/>
          </a:xfrm>
          <a:prstGeom prst="rect">
            <a:avLst/>
          </a:prstGeom>
          <a:noFill/>
          <a:ln/>
        </p:spPr>
        <p:txBody>
          <a:bodyPr wrap="square" lIns="136017" tIns="102108" rIns="136017" bIns="102108" rtlCol="0" anchor="t">
            <a:spAutoFit/>
          </a:bodyPr>
          <a:lstStyle/>
          <a:p>
            <a:pPr marL="0" indent="0" algn="ctr">
              <a:lnSpc>
                <a:spcPts val="1400"/>
              </a:lnSpc>
              <a:buNone/>
            </a:pPr>
            <a:r>
              <a:rPr lang="en-US" sz="987"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日本人</a:t>
            </a:r>
            <a:endParaRPr lang="en-US" sz="987" dirty="0">
              <a:latin typeface="BIZ UDPゴシック" panose="020B0400000000000000" pitchFamily="50" charset="-128"/>
              <a:ea typeface="BIZ UDPゴシック" panose="020B0400000000000000" pitchFamily="50" charset="-128"/>
            </a:endParaRPr>
          </a:p>
        </p:txBody>
      </p:sp>
      <p:sp>
        <p:nvSpPr>
          <p:cNvPr id="76" name="Text 26">
            <a:extLst>
              <a:ext uri="{FF2B5EF4-FFF2-40B4-BE49-F238E27FC236}">
                <a16:creationId xmlns:a16="http://schemas.microsoft.com/office/drawing/2014/main" id="{0A579D7B-14D6-46E0-9294-F00D71AD660E}"/>
              </a:ext>
            </a:extLst>
          </p:cNvPr>
          <p:cNvSpPr/>
          <p:nvPr/>
        </p:nvSpPr>
        <p:spPr>
          <a:xfrm>
            <a:off x="1665032" y="4273851"/>
            <a:ext cx="2630805" cy="509114"/>
          </a:xfrm>
          <a:prstGeom prst="rect">
            <a:avLst/>
          </a:prstGeom>
          <a:noFill/>
          <a:ln/>
        </p:spPr>
        <p:txBody>
          <a:bodyPr wrap="square" lIns="0" tIns="0" rIns="0" bIns="0" rtlCol="0" anchor="t">
            <a:spAutoFit/>
          </a:bodyPr>
          <a:lstStyle/>
          <a:p>
            <a:pPr marL="0" indent="0" algn="l">
              <a:lnSpc>
                <a:spcPts val="1400"/>
              </a:lnSpc>
              <a:buNone/>
            </a:pPr>
            <a:r>
              <a:rPr lang="en-US" sz="900" b="1" dirty="0">
                <a:solidFill>
                  <a:srgbClr val="212529"/>
                </a:solidFill>
                <a:latin typeface="BIZ UDPゴシック" panose="020B0400000000000000" pitchFamily="50" charset="-128"/>
                <a:ea typeface="BIZ UDPゴシック" panose="020B0400000000000000" pitchFamily="50" charset="-128"/>
                <a:cs typeface="Noto Sans JP" pitchFamily="34" charset="-120"/>
              </a:rPr>
              <a:t>30〜50代中心、歴史・文化関心層</a:t>
            </a:r>
            <a:r>
              <a:rPr lang="en-US" sz="900" dirty="0">
                <a:solidFill>
                  <a:srgbClr val="212529"/>
                </a:solidFill>
                <a:latin typeface="BIZ UDPゴシック" panose="020B0400000000000000" pitchFamily="50" charset="-128"/>
                <a:ea typeface="BIZ UDPゴシック" panose="020B0400000000000000" pitchFamily="50" charset="-128"/>
                <a:cs typeface="Noto Sans JP" pitchFamily="34" charset="-120"/>
              </a:rPr>
              <a:t>
</a:t>
            </a:r>
            <a:r>
              <a:rPr lang="en-US" sz="900" dirty="0" err="1">
                <a:solidFill>
                  <a:srgbClr val="212529"/>
                </a:solidFill>
                <a:latin typeface="BIZ UDPゴシック" panose="020B0400000000000000" pitchFamily="50" charset="-128"/>
                <a:ea typeface="BIZ UDPゴシック" panose="020B0400000000000000" pitchFamily="50" charset="-128"/>
                <a:cs typeface="Noto Sans JP" pitchFamily="34" charset="-120"/>
              </a:rPr>
              <a:t>知的好奇心が高く、休日の余暇活動として「学び」や</a:t>
            </a:r>
            <a:endParaRPr lang="en-US" sz="900" dirty="0">
              <a:solidFill>
                <a:srgbClr val="212529"/>
              </a:solidFill>
              <a:latin typeface="BIZ UDPゴシック" panose="020B0400000000000000" pitchFamily="50" charset="-128"/>
              <a:ea typeface="BIZ UDPゴシック" panose="020B0400000000000000" pitchFamily="50" charset="-128"/>
              <a:cs typeface="Noto Sans JP" pitchFamily="34" charset="-120"/>
            </a:endParaRPr>
          </a:p>
          <a:p>
            <a:pPr marL="0" indent="0" algn="l">
              <a:lnSpc>
                <a:spcPts val="1400"/>
              </a:lnSpc>
              <a:buNone/>
            </a:pPr>
            <a:r>
              <a:rPr lang="en-US" sz="900" dirty="0">
                <a:solidFill>
                  <a:srgbClr val="212529"/>
                </a:solidFill>
                <a:latin typeface="BIZ UDPゴシック" panose="020B0400000000000000" pitchFamily="50" charset="-128"/>
                <a:ea typeface="BIZ UDPゴシック" panose="020B0400000000000000" pitchFamily="50" charset="-128"/>
                <a:cs typeface="Noto Sans JP" pitchFamily="34" charset="-120"/>
              </a:rPr>
              <a:t>「本物志向の体験」を求める層。</a:t>
            </a:r>
            <a:endParaRPr lang="en-US" sz="900" dirty="0">
              <a:latin typeface="BIZ UDPゴシック" panose="020B0400000000000000" pitchFamily="50" charset="-128"/>
              <a:ea typeface="BIZ UDPゴシック" panose="020B0400000000000000" pitchFamily="50" charset="-128"/>
            </a:endParaRPr>
          </a:p>
        </p:txBody>
      </p:sp>
      <p:sp>
        <p:nvSpPr>
          <p:cNvPr id="77" name="Shape 27">
            <a:extLst>
              <a:ext uri="{FF2B5EF4-FFF2-40B4-BE49-F238E27FC236}">
                <a16:creationId xmlns:a16="http://schemas.microsoft.com/office/drawing/2014/main" id="{ABECC964-9312-4DF9-B549-F125F8E36821}"/>
              </a:ext>
            </a:extLst>
          </p:cNvPr>
          <p:cNvSpPr/>
          <p:nvPr/>
        </p:nvSpPr>
        <p:spPr>
          <a:xfrm>
            <a:off x="4629150" y="4190508"/>
            <a:ext cx="4229100" cy="714132"/>
          </a:xfrm>
          <a:prstGeom prst="rect">
            <a:avLst/>
          </a:prstGeom>
          <a:solidFill>
            <a:srgbClr val="FFFFFF"/>
          </a:solidFill>
          <a:ln w="9144">
            <a:solidFill>
              <a:srgbClr val="E9ECEF"/>
            </a:solidFill>
            <a:prstDash val="solid"/>
          </a:ln>
        </p:spPr>
        <p:txBody>
          <a:bodyPr/>
          <a:lstStyle/>
          <a:p>
            <a:endParaRPr lang="ja-JP" altLang="en-US"/>
          </a:p>
        </p:txBody>
      </p:sp>
      <p:sp>
        <p:nvSpPr>
          <p:cNvPr id="78" name="Shape 28">
            <a:extLst>
              <a:ext uri="{FF2B5EF4-FFF2-40B4-BE49-F238E27FC236}">
                <a16:creationId xmlns:a16="http://schemas.microsoft.com/office/drawing/2014/main" id="{1EF2525E-48A5-40C1-BBE3-555F407901A6}"/>
              </a:ext>
            </a:extLst>
          </p:cNvPr>
          <p:cNvSpPr/>
          <p:nvPr/>
        </p:nvSpPr>
        <p:spPr>
          <a:xfrm>
            <a:off x="4743451" y="4273851"/>
            <a:ext cx="1019156" cy="483842"/>
          </a:xfrm>
          <a:prstGeom prst="rect">
            <a:avLst/>
          </a:prstGeom>
          <a:solidFill>
            <a:srgbClr val="8B0000"/>
          </a:solidFill>
          <a:ln/>
        </p:spPr>
        <p:txBody>
          <a:bodyPr/>
          <a:lstStyle/>
          <a:p>
            <a:endParaRPr lang="ja-JP" altLang="en-US"/>
          </a:p>
        </p:txBody>
      </p:sp>
      <p:sp>
        <p:nvSpPr>
          <p:cNvPr id="79" name="Text 29">
            <a:extLst>
              <a:ext uri="{FF2B5EF4-FFF2-40B4-BE49-F238E27FC236}">
                <a16:creationId xmlns:a16="http://schemas.microsoft.com/office/drawing/2014/main" id="{A94F1EC2-D596-456C-BBD8-D440C0553E66}"/>
              </a:ext>
            </a:extLst>
          </p:cNvPr>
          <p:cNvSpPr/>
          <p:nvPr/>
        </p:nvSpPr>
        <p:spPr>
          <a:xfrm>
            <a:off x="4762481" y="4336235"/>
            <a:ext cx="1000125" cy="359073"/>
          </a:xfrm>
          <a:prstGeom prst="rect">
            <a:avLst/>
          </a:prstGeom>
          <a:noFill/>
          <a:ln/>
        </p:spPr>
        <p:txBody>
          <a:bodyPr wrap="square" lIns="136017" tIns="102108" rIns="136017" bIns="102108" rtlCol="0" anchor="t">
            <a:spAutoFit/>
          </a:bodyPr>
          <a:lstStyle/>
          <a:p>
            <a:pPr marL="0" indent="0" algn="ctr">
              <a:lnSpc>
                <a:spcPts val="1400"/>
              </a:lnSpc>
              <a:buNone/>
            </a:pPr>
            <a:r>
              <a:rPr lang="en-US" sz="987" b="1" dirty="0">
                <a:solidFill>
                  <a:schemeClr val="bg1"/>
                </a:solidFill>
                <a:latin typeface="BIZ UDPゴシック" panose="020B0400000000000000" pitchFamily="50" charset="-128"/>
                <a:ea typeface="BIZ UDPゴシック" panose="020B0400000000000000" pitchFamily="50" charset="-128"/>
                <a:cs typeface="Noto Sans JP" pitchFamily="34" charset="-120"/>
              </a:rPr>
              <a:t>外国人</a:t>
            </a:r>
            <a:endParaRPr lang="en-US" sz="987" dirty="0">
              <a:solidFill>
                <a:schemeClr val="bg1"/>
              </a:solidFill>
              <a:latin typeface="BIZ UDPゴシック" panose="020B0400000000000000" pitchFamily="50" charset="-128"/>
              <a:ea typeface="BIZ UDPゴシック" panose="020B0400000000000000" pitchFamily="50" charset="-128"/>
            </a:endParaRPr>
          </a:p>
        </p:txBody>
      </p:sp>
      <p:sp>
        <p:nvSpPr>
          <p:cNvPr id="80" name="Text 30">
            <a:extLst>
              <a:ext uri="{FF2B5EF4-FFF2-40B4-BE49-F238E27FC236}">
                <a16:creationId xmlns:a16="http://schemas.microsoft.com/office/drawing/2014/main" id="{161A7722-562B-4F0D-9730-4E82F2993E5F}"/>
              </a:ext>
            </a:extLst>
          </p:cNvPr>
          <p:cNvSpPr/>
          <p:nvPr/>
        </p:nvSpPr>
        <p:spPr>
          <a:xfrm>
            <a:off x="6061326" y="4266708"/>
            <a:ext cx="2449829" cy="509114"/>
          </a:xfrm>
          <a:prstGeom prst="rect">
            <a:avLst/>
          </a:prstGeom>
          <a:noFill/>
          <a:ln/>
        </p:spPr>
        <p:txBody>
          <a:bodyPr wrap="square" lIns="0" tIns="0" rIns="0" bIns="0" rtlCol="0" anchor="t">
            <a:spAutoFit/>
          </a:bodyPr>
          <a:lstStyle/>
          <a:p>
            <a:pPr marL="0" indent="0" algn="l">
              <a:lnSpc>
                <a:spcPts val="1400"/>
              </a:lnSpc>
              <a:buNone/>
            </a:pPr>
            <a:r>
              <a:rPr lang="en-US" sz="900" b="1" dirty="0">
                <a:solidFill>
                  <a:srgbClr val="212529"/>
                </a:solidFill>
                <a:latin typeface="BIZ UDPゴシック" panose="020B0400000000000000" pitchFamily="50" charset="-128"/>
                <a:ea typeface="BIZ UDPゴシック" panose="020B0400000000000000" pitchFamily="50" charset="-128"/>
                <a:cs typeface="Noto Sans JP" pitchFamily="34" charset="-120"/>
              </a:rPr>
              <a:t>欧米豪・アジア圏、日本文化体験関心層</a:t>
            </a:r>
            <a:r>
              <a:rPr lang="en-US" sz="900" dirty="0">
                <a:solidFill>
                  <a:srgbClr val="212529"/>
                </a:solidFill>
                <a:latin typeface="BIZ UDPゴシック" panose="020B0400000000000000" pitchFamily="50" charset="-128"/>
                <a:ea typeface="BIZ UDPゴシック" panose="020B0400000000000000" pitchFamily="50" charset="-128"/>
                <a:cs typeface="Noto Sans JP" pitchFamily="34" charset="-120"/>
              </a:rPr>
              <a:t>
</a:t>
            </a:r>
            <a:r>
              <a:rPr lang="en-US" sz="900" dirty="0" err="1">
                <a:solidFill>
                  <a:srgbClr val="212529"/>
                </a:solidFill>
                <a:latin typeface="BIZ UDPゴシック" panose="020B0400000000000000" pitchFamily="50" charset="-128"/>
                <a:ea typeface="BIZ UDPゴシック" panose="020B0400000000000000" pitchFamily="50" charset="-128"/>
                <a:cs typeface="Noto Sans JP" pitchFamily="34" charset="-120"/>
              </a:rPr>
              <a:t>一般的な観光地だけでなく、より深くローカルな</a:t>
            </a:r>
            <a:endParaRPr lang="en-US" sz="900" dirty="0">
              <a:solidFill>
                <a:srgbClr val="212529"/>
              </a:solidFill>
              <a:latin typeface="BIZ UDPゴシック" panose="020B0400000000000000" pitchFamily="50" charset="-128"/>
              <a:ea typeface="BIZ UDPゴシック" panose="020B0400000000000000" pitchFamily="50" charset="-128"/>
              <a:cs typeface="Noto Sans JP" pitchFamily="34" charset="-120"/>
            </a:endParaRPr>
          </a:p>
          <a:p>
            <a:pPr marL="0" indent="0" algn="l">
              <a:lnSpc>
                <a:spcPts val="1400"/>
              </a:lnSpc>
              <a:buNone/>
            </a:pPr>
            <a:r>
              <a:rPr lang="en-US" sz="900" dirty="0" err="1">
                <a:solidFill>
                  <a:srgbClr val="212529"/>
                </a:solidFill>
                <a:latin typeface="BIZ UDPゴシック" panose="020B0400000000000000" pitchFamily="50" charset="-128"/>
                <a:ea typeface="BIZ UDPゴシック" panose="020B0400000000000000" pitchFamily="50" charset="-128"/>
                <a:cs typeface="Noto Sans JP" pitchFamily="34" charset="-120"/>
              </a:rPr>
              <a:t>日本文化や歴史に触れたいと考える層</a:t>
            </a:r>
            <a:r>
              <a:rPr lang="en-US" sz="900" dirty="0">
                <a:solidFill>
                  <a:srgbClr val="212529"/>
                </a:solidFill>
                <a:latin typeface="BIZ UDPゴシック" panose="020B0400000000000000" pitchFamily="50" charset="-128"/>
                <a:ea typeface="BIZ UDPゴシック" panose="020B0400000000000000" pitchFamily="50" charset="-128"/>
                <a:cs typeface="Noto Sans JP" pitchFamily="34" charset="-120"/>
              </a:rPr>
              <a:t>。</a:t>
            </a:r>
            <a:endParaRPr lang="en-US" sz="900" dirty="0">
              <a:latin typeface="BIZ UDPゴシック" panose="020B0400000000000000" pitchFamily="50" charset="-128"/>
              <a:ea typeface="BIZ UDPゴシック" panose="020B0400000000000000" pitchFamily="50" charset="-128"/>
            </a:endParaRPr>
          </a:p>
        </p:txBody>
      </p:sp>
      <p:sp>
        <p:nvSpPr>
          <p:cNvPr id="111" name="テキスト ボックス 110">
            <a:extLst>
              <a:ext uri="{FF2B5EF4-FFF2-40B4-BE49-F238E27FC236}">
                <a16:creationId xmlns:a16="http://schemas.microsoft.com/office/drawing/2014/main" id="{79163B1F-CB46-49AA-87A1-C63A5144DFA1}"/>
              </a:ext>
            </a:extLst>
          </p:cNvPr>
          <p:cNvSpPr txBox="1"/>
          <p:nvPr/>
        </p:nvSpPr>
        <p:spPr>
          <a:xfrm>
            <a:off x="6061326" y="3400807"/>
            <a:ext cx="2722246" cy="461665"/>
          </a:xfrm>
          <a:prstGeom prst="rect">
            <a:avLst/>
          </a:prstGeom>
          <a:noFill/>
        </p:spPr>
        <p:txBody>
          <a:bodyPr wrap="square">
            <a:spAutoFit/>
          </a:bodyPr>
          <a:lstStyle/>
          <a:p>
            <a:pPr marL="0" indent="0" algn="l">
              <a:buNone/>
            </a:pPr>
            <a:r>
              <a:rPr lang="en-US" altLang="ja-JP" sz="800" dirty="0" err="1">
                <a:latin typeface="BIZ UDPゴシック" panose="020B0400000000000000" pitchFamily="50" charset="-128"/>
                <a:ea typeface="BIZ UDPゴシック" panose="020B0400000000000000" pitchFamily="50" charset="-128"/>
                <a:cs typeface="Noto Sans JP" pitchFamily="34" charset="-120"/>
              </a:rPr>
              <a:t>移築された本物の古民家空間を</a:t>
            </a:r>
            <a:r>
              <a:rPr lang="en-US" altLang="ja-JP" sz="800" dirty="0">
                <a:latin typeface="BIZ UDPゴシック" panose="020B0400000000000000" pitchFamily="50" charset="-128"/>
                <a:ea typeface="BIZ UDPゴシック" panose="020B0400000000000000" pitchFamily="50" charset="-128"/>
                <a:cs typeface="Noto Sans JP" pitchFamily="34" charset="-120"/>
              </a:rPr>
              <a:t>、</a:t>
            </a:r>
            <a:r>
              <a:rPr lang="ja-JP" altLang="en-US" sz="800" dirty="0">
                <a:latin typeface="BIZ UDPゴシック" panose="020B0400000000000000" pitchFamily="50" charset="-128"/>
                <a:ea typeface="BIZ UDPゴシック" panose="020B0400000000000000" pitchFamily="50" charset="-128"/>
                <a:cs typeface="Noto Sans JP" pitchFamily="34" charset="-120"/>
              </a:rPr>
              <a:t>学芸員の解説と古民家</a:t>
            </a:r>
            <a:r>
              <a:rPr lang="en-US" altLang="ja-JP" sz="800" dirty="0">
                <a:latin typeface="BIZ UDPゴシック" panose="020B0400000000000000" pitchFamily="50" charset="-128"/>
                <a:ea typeface="BIZ UDPゴシック" panose="020B0400000000000000" pitchFamily="50" charset="-128"/>
                <a:cs typeface="Noto Sans JP" pitchFamily="34" charset="-120"/>
              </a:rPr>
              <a:t>AR</a:t>
            </a:r>
            <a:r>
              <a:rPr lang="ja-JP" altLang="en-US" sz="800" dirty="0">
                <a:latin typeface="BIZ UDPゴシック" panose="020B0400000000000000" pitchFamily="50" charset="-128"/>
                <a:ea typeface="BIZ UDPゴシック" panose="020B0400000000000000" pitchFamily="50" charset="-128"/>
                <a:cs typeface="Noto Sans JP" pitchFamily="34" charset="-120"/>
              </a:rPr>
              <a:t>を活用して巡る。またワークショップなどの体験を日本の伝統生活を</a:t>
            </a:r>
            <a:r>
              <a:rPr lang="en-US" altLang="ja-JP" sz="800" dirty="0" err="1">
                <a:latin typeface="BIZ UDPゴシック" panose="020B0400000000000000" pitchFamily="50" charset="-128"/>
                <a:ea typeface="BIZ UDPゴシック" panose="020B0400000000000000" pitchFamily="50" charset="-128"/>
                <a:cs typeface="Noto Sans JP" pitchFamily="34" charset="-120"/>
              </a:rPr>
              <a:t>深く理解するプログラム</a:t>
            </a:r>
            <a:r>
              <a:rPr lang="en-US" altLang="ja-JP" sz="800" dirty="0">
                <a:latin typeface="BIZ UDPゴシック" panose="020B0400000000000000" pitchFamily="50" charset="-128"/>
                <a:ea typeface="BIZ UDPゴシック" panose="020B0400000000000000" pitchFamily="50" charset="-128"/>
                <a:cs typeface="Noto Sans JP" pitchFamily="34" charset="-120"/>
              </a:rPr>
              <a:t>。</a:t>
            </a:r>
            <a:endParaRPr lang="en-US" altLang="ja-JP" sz="800" dirty="0">
              <a:latin typeface="BIZ UDPゴシック" panose="020B0400000000000000" pitchFamily="50" charset="-128"/>
              <a:ea typeface="BIZ UDPゴシック" panose="020B0400000000000000" pitchFamily="50" charset="-128"/>
            </a:endParaRPr>
          </a:p>
        </p:txBody>
      </p:sp>
      <p:sp>
        <p:nvSpPr>
          <p:cNvPr id="112" name="Text 5">
            <a:extLst>
              <a:ext uri="{FF2B5EF4-FFF2-40B4-BE49-F238E27FC236}">
                <a16:creationId xmlns:a16="http://schemas.microsoft.com/office/drawing/2014/main" id="{1181F4B8-2AFB-4F77-B7AB-676FB56B69E9}"/>
              </a:ext>
            </a:extLst>
          </p:cNvPr>
          <p:cNvSpPr/>
          <p:nvPr/>
        </p:nvSpPr>
        <p:spPr>
          <a:xfrm>
            <a:off x="323830" y="553328"/>
            <a:ext cx="8572500" cy="313419"/>
          </a:xfrm>
          <a:prstGeom prst="rect">
            <a:avLst/>
          </a:prstGeom>
          <a:noFill/>
          <a:ln/>
        </p:spPr>
        <p:txBody>
          <a:bodyPr wrap="square" lIns="68072" tIns="68072" rIns="68072" bIns="68072" rtlCol="0" anchor="t">
            <a:spAutoFit/>
          </a:bodyPr>
          <a:lstStyle/>
          <a:p>
            <a:pPr marL="0" indent="0">
              <a:lnSpc>
                <a:spcPts val="1600"/>
              </a:lnSpc>
              <a:buNone/>
            </a:pPr>
            <a:r>
              <a:rPr lang="en-US" sz="120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3館それぞれの固有価値を活かした体験型コンテンツを造成し、</a:t>
            </a:r>
            <a:r>
              <a:rPr lang="ja-JP" altLang="en-US" sz="120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　　　</a:t>
            </a:r>
            <a:r>
              <a:rPr lang="en-US" sz="1200" b="1" dirty="0" err="1">
                <a:solidFill>
                  <a:srgbClr val="8B0000"/>
                </a:solidFill>
                <a:latin typeface="BIZ UDPゴシック" panose="020B0400000000000000" pitchFamily="50" charset="-128"/>
                <a:ea typeface="BIZ UDPゴシック" panose="020B0400000000000000" pitchFamily="50" charset="-128"/>
                <a:cs typeface="Noto Sans JP" pitchFamily="34" charset="-120"/>
              </a:rPr>
              <a:t>日本人</a:t>
            </a:r>
            <a:r>
              <a:rPr lang="en-US" sz="120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a:t>
            </a:r>
            <a:r>
              <a:rPr lang="ja-JP" altLang="en-US" sz="120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　　　</a:t>
            </a:r>
            <a:r>
              <a:rPr lang="en-US" sz="120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外国人向けに計6回実施</a:t>
            </a:r>
            <a:endParaRPr lang="en-US" sz="1200" dirty="0">
              <a:solidFill>
                <a:srgbClr val="8B0000"/>
              </a:solidFill>
              <a:latin typeface="BIZ UDPゴシック" panose="020B0400000000000000" pitchFamily="50" charset="-128"/>
              <a:ea typeface="BIZ UDPゴシック" panose="020B0400000000000000" pitchFamily="50" charset="-128"/>
            </a:endParaRPr>
          </a:p>
        </p:txBody>
      </p:sp>
      <p:pic>
        <p:nvPicPr>
          <p:cNvPr id="113" name="Image 1" descr="preencoded.png">
            <a:extLst>
              <a:ext uri="{FF2B5EF4-FFF2-40B4-BE49-F238E27FC236}">
                <a16:creationId xmlns:a16="http://schemas.microsoft.com/office/drawing/2014/main" id="{CF5D515B-40F4-4426-BD22-2159A35974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8660" y="608746"/>
            <a:ext cx="169423" cy="193626"/>
          </a:xfrm>
          <a:prstGeom prst="rect">
            <a:avLst/>
          </a:prstGeom>
        </p:spPr>
      </p:pic>
      <p:pic>
        <p:nvPicPr>
          <p:cNvPr id="114" name="Image 2" descr="preencoded.png">
            <a:extLst>
              <a:ext uri="{FF2B5EF4-FFF2-40B4-BE49-F238E27FC236}">
                <a16:creationId xmlns:a16="http://schemas.microsoft.com/office/drawing/2014/main" id="{6FCD24C8-29E9-490E-BF23-185D3E1014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14003" y="608746"/>
            <a:ext cx="200025" cy="200025"/>
          </a:xfrm>
          <a:prstGeom prst="rect">
            <a:avLst/>
          </a:prstGeom>
        </p:spPr>
      </p:pic>
    </p:spTree>
    <p:extLst>
      <p:ext uri="{BB962C8B-B14F-4D97-AF65-F5344CB8AC3E}">
        <p14:creationId xmlns:p14="http://schemas.microsoft.com/office/powerpoint/2010/main" val="118350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Shape 1"/>
          <p:cNvSpPr/>
          <p:nvPr/>
        </p:nvSpPr>
        <p:spPr>
          <a:xfrm>
            <a:off x="571500" y="631790"/>
            <a:ext cx="3857625" cy="3423885"/>
          </a:xfrm>
          <a:prstGeom prst="rect">
            <a:avLst/>
          </a:prstGeom>
          <a:solidFill>
            <a:srgbClr val="FFFFFF"/>
          </a:solidFill>
          <a:ln/>
        </p:spPr>
        <p:txBody>
          <a:bodyPr/>
          <a:lstStyle/>
          <a:p>
            <a:endParaRPr lang="ja-JP" altLang="en-US"/>
          </a:p>
        </p:txBody>
      </p:sp>
      <p:sp>
        <p:nvSpPr>
          <p:cNvPr id="5" name="Shape 2"/>
          <p:cNvSpPr/>
          <p:nvPr/>
        </p:nvSpPr>
        <p:spPr>
          <a:xfrm>
            <a:off x="571500" y="631791"/>
            <a:ext cx="3857625" cy="28575"/>
          </a:xfrm>
          <a:prstGeom prst="rect">
            <a:avLst/>
          </a:prstGeom>
          <a:solidFill>
            <a:srgbClr val="1C2841"/>
          </a:solidFill>
          <a:ln/>
        </p:spPr>
        <p:txBody>
          <a:bodyPr/>
          <a:lstStyle/>
          <a:p>
            <a:endParaRPr lang="ja-JP" altLang="en-US"/>
          </a:p>
        </p:txBody>
      </p:sp>
      <p:pic>
        <p:nvPicPr>
          <p:cNvPr id="6" name="Image 1" descr="preencod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950" y="717501"/>
            <a:ext cx="200025" cy="228600"/>
          </a:xfrm>
          <a:prstGeom prst="rect">
            <a:avLst/>
          </a:prstGeom>
        </p:spPr>
      </p:pic>
      <p:sp>
        <p:nvSpPr>
          <p:cNvPr id="7" name="Text 3"/>
          <p:cNvSpPr/>
          <p:nvPr/>
        </p:nvSpPr>
        <p:spPr>
          <a:xfrm>
            <a:off x="1057275" y="705000"/>
            <a:ext cx="1077218" cy="208583"/>
          </a:xfrm>
          <a:prstGeom prst="rect">
            <a:avLst/>
          </a:prstGeom>
          <a:noFill/>
          <a:ln/>
        </p:spPr>
        <p:txBody>
          <a:bodyPr wrap="none" lIns="0" tIns="0" rIns="0" bIns="0" rtlCol="0" anchor="t">
            <a:spAutoFit/>
          </a:bodyPr>
          <a:lstStyle/>
          <a:p>
            <a:pPr marL="0" indent="0" algn="l">
              <a:lnSpc>
                <a:spcPts val="1900"/>
              </a:lnSpc>
              <a:buNone/>
            </a:pPr>
            <a:r>
              <a:rPr lang="en-US" sz="1397" b="1" dirty="0">
                <a:solidFill>
                  <a:srgbClr val="1C2841"/>
                </a:solidFill>
                <a:latin typeface="BIZ UDPゴシック" panose="020B0400000000000000" pitchFamily="50" charset="-128"/>
                <a:ea typeface="BIZ UDPゴシック" panose="020B0400000000000000" pitchFamily="50" charset="-128"/>
                <a:cs typeface="Yu Gothic" pitchFamily="34" charset="-120"/>
              </a:rPr>
              <a:t>日本人参加者</a:t>
            </a:r>
            <a:endParaRPr lang="en-US" sz="1397" dirty="0">
              <a:latin typeface="BIZ UDPゴシック" panose="020B0400000000000000" pitchFamily="50" charset="-128"/>
              <a:ea typeface="BIZ UDPゴシック" panose="020B0400000000000000" pitchFamily="50" charset="-128"/>
            </a:endParaRPr>
          </a:p>
        </p:txBody>
      </p:sp>
      <p:sp>
        <p:nvSpPr>
          <p:cNvPr id="8" name="Text 4"/>
          <p:cNvSpPr/>
          <p:nvPr/>
        </p:nvSpPr>
        <p:spPr>
          <a:xfrm>
            <a:off x="742950" y="1087825"/>
            <a:ext cx="384721" cy="153888"/>
          </a:xfrm>
          <a:prstGeom prst="rect">
            <a:avLst/>
          </a:prstGeom>
          <a:noFill/>
          <a:ln/>
        </p:spPr>
        <p:txBody>
          <a:bodyPr wrap="none" lIns="0" tIns="0" rIns="0" bIns="0" rtlCol="0" anchor="t">
            <a:spAutoFit/>
          </a:bodyPr>
          <a:lstStyle/>
          <a:p>
            <a:pPr marL="0" indent="0" algn="l">
              <a:lnSpc>
                <a:spcPts val="1200"/>
              </a:lnSpc>
              <a:buNone/>
            </a:pPr>
            <a:r>
              <a:rPr lang="en-US" sz="1000" b="1" dirty="0">
                <a:solidFill>
                  <a:srgbClr val="555555"/>
                </a:solidFill>
                <a:latin typeface="BIZ UDPゴシック" panose="020B0400000000000000" pitchFamily="50" charset="-128"/>
                <a:ea typeface="BIZ UDPゴシック" panose="020B0400000000000000" pitchFamily="50" charset="-128"/>
                <a:cs typeface="Yu Gothic" pitchFamily="34" charset="-120"/>
              </a:rPr>
              <a:t>満足度</a:t>
            </a:r>
            <a:endParaRPr lang="en-US" sz="1000" dirty="0">
              <a:latin typeface="BIZ UDPゴシック" panose="020B0400000000000000" pitchFamily="50" charset="-128"/>
              <a:ea typeface="BIZ UDPゴシック" panose="020B0400000000000000" pitchFamily="50" charset="-128"/>
            </a:endParaRPr>
          </a:p>
        </p:txBody>
      </p:sp>
      <p:sp>
        <p:nvSpPr>
          <p:cNvPr id="9" name="Text 5"/>
          <p:cNvSpPr/>
          <p:nvPr/>
        </p:nvSpPr>
        <p:spPr>
          <a:xfrm>
            <a:off x="1743075" y="1077653"/>
            <a:ext cx="2397007" cy="354008"/>
          </a:xfrm>
          <a:prstGeom prst="rect">
            <a:avLst/>
          </a:prstGeom>
          <a:noFill/>
          <a:ln/>
        </p:spPr>
        <p:txBody>
          <a:bodyPr wrap="square" lIns="0" tIns="0" rIns="0" bIns="0" rtlCol="0" anchor="t">
            <a:spAutoFit/>
          </a:bodyPr>
          <a:lstStyle/>
          <a:p>
            <a:pPr marL="0" indent="0" algn="l">
              <a:lnSpc>
                <a:spcPts val="1500"/>
              </a:lnSpc>
              <a:buNone/>
            </a:pP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全体的に極めて高い
（弥生文化博物館では</a:t>
            </a:r>
            <a:r>
              <a:rPr lang="en-US" sz="900" b="1" dirty="0">
                <a:solidFill>
                  <a:srgbClr val="8B0000"/>
                </a:solidFill>
                <a:latin typeface="BIZ UDPゴシック" panose="020B0400000000000000" pitchFamily="50" charset="-128"/>
                <a:ea typeface="BIZ UDPゴシック" panose="020B0400000000000000" pitchFamily="50" charset="-128"/>
                <a:cs typeface="Yu Gothic" pitchFamily="34" charset="-120"/>
              </a:rPr>
              <a:t>100%</a:t>
            </a: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が満足以上）</a:t>
            </a:r>
            <a:endParaRPr lang="en-US" sz="900" dirty="0">
              <a:latin typeface="BIZ UDPゴシック" panose="020B0400000000000000" pitchFamily="50" charset="-128"/>
              <a:ea typeface="BIZ UDPゴシック" panose="020B0400000000000000" pitchFamily="50" charset="-128"/>
            </a:endParaRPr>
          </a:p>
        </p:txBody>
      </p:sp>
      <p:sp>
        <p:nvSpPr>
          <p:cNvPr id="10" name="Text 6"/>
          <p:cNvSpPr/>
          <p:nvPr/>
        </p:nvSpPr>
        <p:spPr>
          <a:xfrm>
            <a:off x="742950" y="1587888"/>
            <a:ext cx="512961" cy="153888"/>
          </a:xfrm>
          <a:prstGeom prst="rect">
            <a:avLst/>
          </a:prstGeom>
          <a:noFill/>
          <a:ln/>
        </p:spPr>
        <p:txBody>
          <a:bodyPr wrap="none" lIns="0" tIns="0" rIns="0" bIns="0" rtlCol="0" anchor="t">
            <a:spAutoFit/>
          </a:bodyPr>
          <a:lstStyle/>
          <a:p>
            <a:pPr marL="0" indent="0" algn="l">
              <a:lnSpc>
                <a:spcPts val="1200"/>
              </a:lnSpc>
              <a:buNone/>
            </a:pPr>
            <a:r>
              <a:rPr lang="en-US" sz="1000" b="1" dirty="0">
                <a:solidFill>
                  <a:srgbClr val="555555"/>
                </a:solidFill>
                <a:latin typeface="BIZ UDPゴシック" panose="020B0400000000000000" pitchFamily="50" charset="-128"/>
                <a:ea typeface="BIZ UDPゴシック" panose="020B0400000000000000" pitchFamily="50" charset="-128"/>
                <a:cs typeface="Yu Gothic" pitchFamily="34" charset="-120"/>
              </a:rPr>
              <a:t>再訪意向</a:t>
            </a:r>
            <a:endParaRPr lang="en-US" sz="1000" dirty="0">
              <a:latin typeface="BIZ UDPゴシック" panose="020B0400000000000000" pitchFamily="50" charset="-128"/>
              <a:ea typeface="BIZ UDPゴシック" panose="020B0400000000000000" pitchFamily="50" charset="-128"/>
            </a:endParaRPr>
          </a:p>
        </p:txBody>
      </p:sp>
      <p:sp>
        <p:nvSpPr>
          <p:cNvPr id="11" name="Text 7"/>
          <p:cNvSpPr/>
          <p:nvPr/>
        </p:nvSpPr>
        <p:spPr>
          <a:xfrm>
            <a:off x="1743075" y="1587888"/>
            <a:ext cx="1657505" cy="160878"/>
          </a:xfrm>
          <a:prstGeom prst="rect">
            <a:avLst/>
          </a:prstGeom>
          <a:noFill/>
          <a:ln/>
        </p:spPr>
        <p:txBody>
          <a:bodyPr wrap="none" lIns="0" tIns="0" rIns="0" bIns="0" rtlCol="0" anchor="t">
            <a:spAutoFit/>
          </a:bodyPr>
          <a:lstStyle/>
          <a:p>
            <a:pPr marL="0" indent="0" algn="l">
              <a:lnSpc>
                <a:spcPts val="1500"/>
              </a:lnSpc>
              <a:buNone/>
            </a:pP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非常に高い（各館 </a:t>
            </a:r>
            <a:r>
              <a:rPr lang="en-US" sz="900" b="1" dirty="0">
                <a:solidFill>
                  <a:srgbClr val="8B0000"/>
                </a:solidFill>
                <a:latin typeface="BIZ UDPゴシック" panose="020B0400000000000000" pitchFamily="50" charset="-128"/>
                <a:ea typeface="BIZ UDPゴシック" panose="020B0400000000000000" pitchFamily="50" charset="-128"/>
                <a:cs typeface="Yu Gothic" pitchFamily="34" charset="-120"/>
              </a:rPr>
              <a:t>84%〜86%</a:t>
            </a: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endParaRPr lang="en-US" sz="900" dirty="0">
              <a:latin typeface="BIZ UDPゴシック" panose="020B0400000000000000" pitchFamily="50" charset="-128"/>
              <a:ea typeface="BIZ UDPゴシック" panose="020B0400000000000000" pitchFamily="50" charset="-128"/>
            </a:endParaRPr>
          </a:p>
        </p:txBody>
      </p:sp>
      <p:sp>
        <p:nvSpPr>
          <p:cNvPr id="12" name="Text 8"/>
          <p:cNvSpPr/>
          <p:nvPr/>
        </p:nvSpPr>
        <p:spPr>
          <a:xfrm>
            <a:off x="742950" y="2048181"/>
            <a:ext cx="641201" cy="153888"/>
          </a:xfrm>
          <a:prstGeom prst="rect">
            <a:avLst/>
          </a:prstGeom>
          <a:noFill/>
          <a:ln/>
        </p:spPr>
        <p:txBody>
          <a:bodyPr wrap="none" lIns="0" tIns="0" rIns="0" bIns="0" rtlCol="0" anchor="t">
            <a:spAutoFit/>
          </a:bodyPr>
          <a:lstStyle/>
          <a:p>
            <a:pPr marL="0" indent="0" algn="l">
              <a:lnSpc>
                <a:spcPts val="1200"/>
              </a:lnSpc>
              <a:buNone/>
            </a:pPr>
            <a:r>
              <a:rPr lang="en-US" sz="1000" b="1" dirty="0">
                <a:solidFill>
                  <a:srgbClr val="555555"/>
                </a:solidFill>
                <a:latin typeface="BIZ UDPゴシック" panose="020B0400000000000000" pitchFamily="50" charset="-128"/>
                <a:ea typeface="BIZ UDPゴシック" panose="020B0400000000000000" pitchFamily="50" charset="-128"/>
                <a:cs typeface="Yu Gothic" pitchFamily="34" charset="-120"/>
              </a:rPr>
              <a:t>許容価格帯</a:t>
            </a:r>
            <a:endParaRPr lang="en-US" sz="1000" dirty="0">
              <a:latin typeface="BIZ UDPゴシック" panose="020B0400000000000000" pitchFamily="50" charset="-128"/>
              <a:ea typeface="BIZ UDPゴシック" panose="020B0400000000000000" pitchFamily="50" charset="-128"/>
            </a:endParaRPr>
          </a:p>
        </p:txBody>
      </p:sp>
      <p:sp>
        <p:nvSpPr>
          <p:cNvPr id="13" name="Text 9"/>
          <p:cNvSpPr/>
          <p:nvPr/>
        </p:nvSpPr>
        <p:spPr>
          <a:xfrm>
            <a:off x="1743075" y="2048181"/>
            <a:ext cx="1540486" cy="160878"/>
          </a:xfrm>
          <a:prstGeom prst="rect">
            <a:avLst/>
          </a:prstGeom>
          <a:noFill/>
          <a:ln/>
        </p:spPr>
        <p:txBody>
          <a:bodyPr wrap="none" lIns="0" tIns="0" rIns="0" bIns="0" rtlCol="0" anchor="t">
            <a:spAutoFit/>
          </a:bodyPr>
          <a:lstStyle/>
          <a:p>
            <a:pPr marL="0" indent="0" algn="l">
              <a:lnSpc>
                <a:spcPts val="1500"/>
              </a:lnSpc>
              <a:buNone/>
            </a:pP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5,000円〜10,000円が主流</a:t>
            </a:r>
            <a:endParaRPr lang="en-US" sz="900" dirty="0">
              <a:latin typeface="BIZ UDPゴシック" panose="020B0400000000000000" pitchFamily="50" charset="-128"/>
              <a:ea typeface="BIZ UDPゴシック" panose="020B0400000000000000" pitchFamily="50" charset="-128"/>
            </a:endParaRPr>
          </a:p>
        </p:txBody>
      </p:sp>
      <p:sp>
        <p:nvSpPr>
          <p:cNvPr id="14" name="Text 10"/>
          <p:cNvSpPr/>
          <p:nvPr/>
        </p:nvSpPr>
        <p:spPr>
          <a:xfrm>
            <a:off x="742950" y="3664402"/>
            <a:ext cx="769441" cy="153888"/>
          </a:xfrm>
          <a:prstGeom prst="rect">
            <a:avLst/>
          </a:prstGeom>
          <a:noFill/>
          <a:ln/>
        </p:spPr>
        <p:txBody>
          <a:bodyPr wrap="none" lIns="0" tIns="0" rIns="0" bIns="0" rtlCol="0" anchor="t">
            <a:spAutoFit/>
          </a:bodyPr>
          <a:lstStyle/>
          <a:p>
            <a:pPr marL="0" indent="0" algn="l">
              <a:lnSpc>
                <a:spcPts val="1200"/>
              </a:lnSpc>
              <a:buNone/>
            </a:pPr>
            <a:r>
              <a:rPr lang="en-US" sz="1000" b="1" dirty="0">
                <a:solidFill>
                  <a:srgbClr val="555555"/>
                </a:solidFill>
                <a:latin typeface="BIZ UDPゴシック" panose="020B0400000000000000" pitchFamily="50" charset="-128"/>
                <a:ea typeface="BIZ UDPゴシック" panose="020B0400000000000000" pitchFamily="50" charset="-128"/>
                <a:cs typeface="Yu Gothic" pitchFamily="34" charset="-120"/>
              </a:rPr>
              <a:t>主な改善要望</a:t>
            </a:r>
            <a:endParaRPr lang="en-US" sz="1000" dirty="0">
              <a:latin typeface="BIZ UDPゴシック" panose="020B0400000000000000" pitchFamily="50" charset="-128"/>
              <a:ea typeface="BIZ UDPゴシック" panose="020B0400000000000000" pitchFamily="50" charset="-128"/>
            </a:endParaRPr>
          </a:p>
        </p:txBody>
      </p:sp>
      <p:sp>
        <p:nvSpPr>
          <p:cNvPr id="15" name="Text 11"/>
          <p:cNvSpPr/>
          <p:nvPr/>
        </p:nvSpPr>
        <p:spPr>
          <a:xfrm>
            <a:off x="1743075" y="3664402"/>
            <a:ext cx="1950244" cy="354008"/>
          </a:xfrm>
          <a:prstGeom prst="rect">
            <a:avLst/>
          </a:prstGeom>
          <a:noFill/>
          <a:ln/>
        </p:spPr>
        <p:txBody>
          <a:bodyPr wrap="square" lIns="0" tIns="0" rIns="0" bIns="0" rtlCol="0" anchor="t">
            <a:spAutoFit/>
          </a:bodyPr>
          <a:lstStyle/>
          <a:p>
            <a:pPr marL="0" indent="0" algn="l">
              <a:lnSpc>
                <a:spcPts val="1500"/>
              </a:lnSpc>
              <a:buNone/>
            </a:pP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・休憩、飲食、物販機能の充実
・他施設や観光地とのセット企画</a:t>
            </a:r>
            <a:endParaRPr lang="en-US" sz="900" dirty="0">
              <a:latin typeface="BIZ UDPゴシック" panose="020B0400000000000000" pitchFamily="50" charset="-128"/>
              <a:ea typeface="BIZ UDPゴシック" panose="020B0400000000000000" pitchFamily="50" charset="-128"/>
            </a:endParaRPr>
          </a:p>
        </p:txBody>
      </p:sp>
      <p:sp>
        <p:nvSpPr>
          <p:cNvPr id="16" name="Shape 12"/>
          <p:cNvSpPr/>
          <p:nvPr/>
        </p:nvSpPr>
        <p:spPr>
          <a:xfrm>
            <a:off x="4714875" y="631791"/>
            <a:ext cx="3857625" cy="3423884"/>
          </a:xfrm>
          <a:prstGeom prst="rect">
            <a:avLst/>
          </a:prstGeom>
          <a:solidFill>
            <a:srgbClr val="FFFFFF"/>
          </a:solidFill>
          <a:ln/>
        </p:spPr>
        <p:txBody>
          <a:bodyPr/>
          <a:lstStyle/>
          <a:p>
            <a:endParaRPr lang="ja-JP" altLang="en-US"/>
          </a:p>
        </p:txBody>
      </p:sp>
      <p:sp>
        <p:nvSpPr>
          <p:cNvPr id="17" name="Shape 13"/>
          <p:cNvSpPr/>
          <p:nvPr/>
        </p:nvSpPr>
        <p:spPr>
          <a:xfrm>
            <a:off x="4714875" y="631791"/>
            <a:ext cx="3857625" cy="28575"/>
          </a:xfrm>
          <a:prstGeom prst="rect">
            <a:avLst/>
          </a:prstGeom>
          <a:solidFill>
            <a:srgbClr val="1C2841"/>
          </a:solidFill>
          <a:ln/>
        </p:spPr>
        <p:txBody>
          <a:bodyPr/>
          <a:lstStyle/>
          <a:p>
            <a:endParaRPr lang="ja-JP" altLang="en-US"/>
          </a:p>
        </p:txBody>
      </p:sp>
      <p:pic>
        <p:nvPicPr>
          <p:cNvPr id="18" name="Image 2" descr="preencode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86325" y="717501"/>
            <a:ext cx="228600" cy="228600"/>
          </a:xfrm>
          <a:prstGeom prst="rect">
            <a:avLst/>
          </a:prstGeom>
        </p:spPr>
      </p:pic>
      <p:sp>
        <p:nvSpPr>
          <p:cNvPr id="19" name="Text 14"/>
          <p:cNvSpPr/>
          <p:nvPr/>
        </p:nvSpPr>
        <p:spPr>
          <a:xfrm>
            <a:off x="5229225" y="705000"/>
            <a:ext cx="2232984" cy="208583"/>
          </a:xfrm>
          <a:prstGeom prst="rect">
            <a:avLst/>
          </a:prstGeom>
          <a:noFill/>
          <a:ln/>
        </p:spPr>
        <p:txBody>
          <a:bodyPr wrap="none" lIns="0" tIns="0" rIns="0" bIns="0" rtlCol="0" anchor="t">
            <a:spAutoFit/>
          </a:bodyPr>
          <a:lstStyle/>
          <a:p>
            <a:pPr marL="0" indent="0" algn="l">
              <a:lnSpc>
                <a:spcPts val="1900"/>
              </a:lnSpc>
              <a:buNone/>
            </a:pPr>
            <a:r>
              <a:rPr lang="en-US" sz="1397" b="1" dirty="0">
                <a:solidFill>
                  <a:srgbClr val="1C2841"/>
                </a:solidFill>
                <a:latin typeface="BIZ UDPゴシック" panose="020B0400000000000000" pitchFamily="50" charset="-128"/>
                <a:ea typeface="BIZ UDPゴシック" panose="020B0400000000000000" pitchFamily="50" charset="-128"/>
                <a:cs typeface="Yu Gothic" pitchFamily="34" charset="-120"/>
              </a:rPr>
              <a:t>外国人参加者（インバウンド）</a:t>
            </a:r>
            <a:endParaRPr lang="en-US" sz="1397" dirty="0">
              <a:latin typeface="BIZ UDPゴシック" panose="020B0400000000000000" pitchFamily="50" charset="-128"/>
              <a:ea typeface="BIZ UDPゴシック" panose="020B0400000000000000" pitchFamily="50" charset="-128"/>
            </a:endParaRPr>
          </a:p>
        </p:txBody>
      </p:sp>
      <p:sp>
        <p:nvSpPr>
          <p:cNvPr id="20" name="Text 15"/>
          <p:cNvSpPr/>
          <p:nvPr/>
        </p:nvSpPr>
        <p:spPr>
          <a:xfrm>
            <a:off x="4886325" y="1087825"/>
            <a:ext cx="384721" cy="153888"/>
          </a:xfrm>
          <a:prstGeom prst="rect">
            <a:avLst/>
          </a:prstGeom>
          <a:noFill/>
          <a:ln/>
        </p:spPr>
        <p:txBody>
          <a:bodyPr wrap="none" lIns="0" tIns="0" rIns="0" bIns="0" rtlCol="0" anchor="t">
            <a:spAutoFit/>
          </a:bodyPr>
          <a:lstStyle/>
          <a:p>
            <a:pPr marL="0" indent="0" algn="l">
              <a:lnSpc>
                <a:spcPts val="1200"/>
              </a:lnSpc>
              <a:buNone/>
            </a:pPr>
            <a:r>
              <a:rPr lang="en-US" sz="1000" b="1" dirty="0">
                <a:solidFill>
                  <a:srgbClr val="555555"/>
                </a:solidFill>
                <a:latin typeface="BIZ UDPゴシック" panose="020B0400000000000000" pitchFamily="50" charset="-128"/>
                <a:ea typeface="BIZ UDPゴシック" panose="020B0400000000000000" pitchFamily="50" charset="-128"/>
                <a:cs typeface="Yu Gothic" pitchFamily="34" charset="-120"/>
              </a:rPr>
              <a:t>満足度</a:t>
            </a:r>
            <a:endParaRPr lang="en-US" sz="1000" dirty="0">
              <a:latin typeface="BIZ UDPゴシック" panose="020B0400000000000000" pitchFamily="50" charset="-128"/>
              <a:ea typeface="BIZ UDPゴシック" panose="020B0400000000000000" pitchFamily="50" charset="-128"/>
            </a:endParaRPr>
          </a:p>
        </p:txBody>
      </p:sp>
      <p:sp>
        <p:nvSpPr>
          <p:cNvPr id="21" name="Text 16"/>
          <p:cNvSpPr/>
          <p:nvPr/>
        </p:nvSpPr>
        <p:spPr>
          <a:xfrm>
            <a:off x="5858397" y="1087825"/>
            <a:ext cx="2397007" cy="354008"/>
          </a:xfrm>
          <a:prstGeom prst="rect">
            <a:avLst/>
          </a:prstGeom>
          <a:noFill/>
          <a:ln/>
        </p:spPr>
        <p:txBody>
          <a:bodyPr wrap="square" lIns="0" tIns="0" rIns="0" bIns="0" rtlCol="0" anchor="t">
            <a:spAutoFit/>
          </a:bodyPr>
          <a:lstStyle/>
          <a:p>
            <a:pPr marL="0" indent="0" algn="l">
              <a:lnSpc>
                <a:spcPts val="1500"/>
              </a:lnSpc>
              <a:buNone/>
            </a:pP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「本物に触れる体験」は高評価
（民家集落博物館では</a:t>
            </a:r>
            <a:r>
              <a:rPr lang="en-US" sz="900" b="1" dirty="0">
                <a:solidFill>
                  <a:srgbClr val="8B0000"/>
                </a:solidFill>
                <a:latin typeface="BIZ UDPゴシック" panose="020B0400000000000000" pitchFamily="50" charset="-128"/>
                <a:ea typeface="BIZ UDPゴシック" panose="020B0400000000000000" pitchFamily="50" charset="-128"/>
                <a:cs typeface="Yu Gothic" pitchFamily="34" charset="-120"/>
              </a:rPr>
              <a:t>100%</a:t>
            </a: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が満足以上）</a:t>
            </a:r>
            <a:endParaRPr lang="en-US" sz="900" dirty="0">
              <a:latin typeface="BIZ UDPゴシック" panose="020B0400000000000000" pitchFamily="50" charset="-128"/>
              <a:ea typeface="BIZ UDPゴシック" panose="020B0400000000000000" pitchFamily="50" charset="-128"/>
            </a:endParaRPr>
          </a:p>
        </p:txBody>
      </p:sp>
      <p:sp>
        <p:nvSpPr>
          <p:cNvPr id="22" name="Text 17"/>
          <p:cNvSpPr/>
          <p:nvPr/>
        </p:nvSpPr>
        <p:spPr>
          <a:xfrm>
            <a:off x="4886325" y="1587888"/>
            <a:ext cx="512961" cy="153888"/>
          </a:xfrm>
          <a:prstGeom prst="rect">
            <a:avLst/>
          </a:prstGeom>
          <a:noFill/>
          <a:ln/>
        </p:spPr>
        <p:txBody>
          <a:bodyPr wrap="none" lIns="0" tIns="0" rIns="0" bIns="0" rtlCol="0" anchor="t">
            <a:spAutoFit/>
          </a:bodyPr>
          <a:lstStyle/>
          <a:p>
            <a:pPr marL="0" indent="0" algn="l">
              <a:lnSpc>
                <a:spcPts val="1200"/>
              </a:lnSpc>
              <a:buNone/>
            </a:pPr>
            <a:r>
              <a:rPr lang="en-US" sz="1000" b="1" dirty="0">
                <a:solidFill>
                  <a:srgbClr val="555555"/>
                </a:solidFill>
                <a:latin typeface="BIZ UDPゴシック" panose="020B0400000000000000" pitchFamily="50" charset="-128"/>
                <a:ea typeface="BIZ UDPゴシック" panose="020B0400000000000000" pitchFamily="50" charset="-128"/>
                <a:cs typeface="Yu Gothic" pitchFamily="34" charset="-120"/>
              </a:rPr>
              <a:t>再訪意向</a:t>
            </a:r>
            <a:endParaRPr lang="en-US" sz="1000" dirty="0">
              <a:latin typeface="BIZ UDPゴシック" panose="020B0400000000000000" pitchFamily="50" charset="-128"/>
              <a:ea typeface="BIZ UDPゴシック" panose="020B0400000000000000" pitchFamily="50" charset="-128"/>
            </a:endParaRPr>
          </a:p>
        </p:txBody>
      </p:sp>
      <p:sp>
        <p:nvSpPr>
          <p:cNvPr id="23" name="Text 18"/>
          <p:cNvSpPr/>
          <p:nvPr/>
        </p:nvSpPr>
        <p:spPr>
          <a:xfrm>
            <a:off x="5886450" y="1587888"/>
            <a:ext cx="2514600" cy="354008"/>
          </a:xfrm>
          <a:prstGeom prst="rect">
            <a:avLst/>
          </a:prstGeom>
          <a:noFill/>
          <a:ln/>
        </p:spPr>
        <p:txBody>
          <a:bodyPr wrap="square" lIns="0" tIns="0" rIns="0" bIns="0" rtlCol="0" anchor="t">
            <a:spAutoFit/>
          </a:bodyPr>
          <a:lstStyle/>
          <a:p>
            <a:pPr marL="0" indent="0" algn="l">
              <a:lnSpc>
                <a:spcPts val="1500"/>
              </a:lnSpc>
              <a:buNone/>
            </a:pPr>
            <a:r>
              <a:rPr lang="en-US" sz="900" dirty="0" err="1">
                <a:solidFill>
                  <a:srgbClr val="1A1A1A"/>
                </a:solidFill>
                <a:latin typeface="BIZ UDPゴシック" panose="020B0400000000000000" pitchFamily="50" charset="-128"/>
                <a:ea typeface="BIZ UDPゴシック" panose="020B0400000000000000" pitchFamily="50" charset="-128"/>
                <a:cs typeface="Yu Gothic" pitchFamily="34" charset="-120"/>
              </a:rPr>
              <a:t>言語対応により差</a:t>
            </a:r>
            <a:endPar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500"/>
              </a:lnSpc>
              <a:buNone/>
            </a:pP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（弥生・近つ飛鳥は</a:t>
            </a:r>
            <a:r>
              <a:rPr lang="en-US" sz="900" b="1" dirty="0">
                <a:solidFill>
                  <a:srgbClr val="8B0000"/>
                </a:solidFill>
                <a:latin typeface="BIZ UDPゴシック" panose="020B0400000000000000" pitchFamily="50" charset="-128"/>
                <a:ea typeface="BIZ UDPゴシック" panose="020B0400000000000000" pitchFamily="50" charset="-128"/>
                <a:cs typeface="Yu Gothic" pitchFamily="34" charset="-120"/>
              </a:rPr>
              <a:t>47%</a:t>
            </a: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に留まる）</a:t>
            </a:r>
            <a:endParaRPr lang="en-US" sz="900" dirty="0">
              <a:latin typeface="BIZ UDPゴシック" panose="020B0400000000000000" pitchFamily="50" charset="-128"/>
              <a:ea typeface="BIZ UDPゴシック" panose="020B0400000000000000" pitchFamily="50" charset="-128"/>
            </a:endParaRPr>
          </a:p>
        </p:txBody>
      </p:sp>
      <p:sp>
        <p:nvSpPr>
          <p:cNvPr id="24" name="Text 19"/>
          <p:cNvSpPr/>
          <p:nvPr/>
        </p:nvSpPr>
        <p:spPr>
          <a:xfrm>
            <a:off x="4886325" y="2049850"/>
            <a:ext cx="641201" cy="153888"/>
          </a:xfrm>
          <a:prstGeom prst="rect">
            <a:avLst/>
          </a:prstGeom>
          <a:noFill/>
          <a:ln/>
        </p:spPr>
        <p:txBody>
          <a:bodyPr wrap="none" lIns="0" tIns="0" rIns="0" bIns="0" rtlCol="0" anchor="t">
            <a:spAutoFit/>
          </a:bodyPr>
          <a:lstStyle/>
          <a:p>
            <a:pPr marL="0" indent="0" algn="l">
              <a:lnSpc>
                <a:spcPts val="1200"/>
              </a:lnSpc>
              <a:buNone/>
            </a:pPr>
            <a:r>
              <a:rPr lang="en-US" sz="1000" b="1" dirty="0">
                <a:solidFill>
                  <a:srgbClr val="555555"/>
                </a:solidFill>
                <a:latin typeface="BIZ UDPゴシック" panose="020B0400000000000000" pitchFamily="50" charset="-128"/>
                <a:ea typeface="BIZ UDPゴシック" panose="020B0400000000000000" pitchFamily="50" charset="-128"/>
                <a:cs typeface="Yu Gothic" pitchFamily="34" charset="-120"/>
              </a:rPr>
              <a:t>許容価格帯</a:t>
            </a:r>
            <a:endParaRPr lang="en-US" sz="1000" dirty="0">
              <a:latin typeface="BIZ UDPゴシック" panose="020B0400000000000000" pitchFamily="50" charset="-128"/>
              <a:ea typeface="BIZ UDPゴシック" panose="020B0400000000000000" pitchFamily="50" charset="-128"/>
            </a:endParaRPr>
          </a:p>
        </p:txBody>
      </p:sp>
      <p:sp>
        <p:nvSpPr>
          <p:cNvPr id="25" name="Text 20"/>
          <p:cNvSpPr/>
          <p:nvPr/>
        </p:nvSpPr>
        <p:spPr>
          <a:xfrm>
            <a:off x="5886450" y="2049850"/>
            <a:ext cx="2366032" cy="160878"/>
          </a:xfrm>
          <a:prstGeom prst="rect">
            <a:avLst/>
          </a:prstGeom>
          <a:noFill/>
          <a:ln/>
        </p:spPr>
        <p:txBody>
          <a:bodyPr wrap="none" lIns="0" tIns="0" rIns="0" bIns="0" rtlCol="0" anchor="t">
            <a:spAutoFit/>
          </a:bodyPr>
          <a:lstStyle/>
          <a:p>
            <a:pPr marL="0" indent="0" algn="l">
              <a:lnSpc>
                <a:spcPts val="1500"/>
              </a:lnSpc>
              <a:buNone/>
            </a:pPr>
            <a:r>
              <a:rPr lang="en-US" sz="900" b="1" dirty="0">
                <a:solidFill>
                  <a:srgbClr val="8B0000"/>
                </a:solidFill>
                <a:latin typeface="BIZ UDPゴシック" panose="020B0400000000000000" pitchFamily="50" charset="-128"/>
                <a:ea typeface="BIZ UDPゴシック" panose="020B0400000000000000" pitchFamily="50" charset="-128"/>
                <a:cs typeface="Yu Gothic" pitchFamily="34" charset="-120"/>
              </a:rPr>
              <a:t>10,000円〜15,000円</a:t>
            </a: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のプレミアム帯も受容</a:t>
            </a:r>
            <a:endParaRPr lang="en-US" sz="900" dirty="0">
              <a:latin typeface="BIZ UDPゴシック" panose="020B0400000000000000" pitchFamily="50" charset="-128"/>
              <a:ea typeface="BIZ UDPゴシック" panose="020B0400000000000000" pitchFamily="50" charset="-128"/>
            </a:endParaRPr>
          </a:p>
        </p:txBody>
      </p:sp>
      <p:sp>
        <p:nvSpPr>
          <p:cNvPr id="26" name="Text 21"/>
          <p:cNvSpPr/>
          <p:nvPr/>
        </p:nvSpPr>
        <p:spPr>
          <a:xfrm>
            <a:off x="4886325" y="3615050"/>
            <a:ext cx="769441" cy="153888"/>
          </a:xfrm>
          <a:prstGeom prst="rect">
            <a:avLst/>
          </a:prstGeom>
          <a:noFill/>
          <a:ln/>
        </p:spPr>
        <p:txBody>
          <a:bodyPr wrap="none" lIns="0" tIns="0" rIns="0" bIns="0" rtlCol="0" anchor="t">
            <a:spAutoFit/>
          </a:bodyPr>
          <a:lstStyle/>
          <a:p>
            <a:pPr marL="0" indent="0" algn="l">
              <a:lnSpc>
                <a:spcPts val="1200"/>
              </a:lnSpc>
              <a:buNone/>
            </a:pPr>
            <a:r>
              <a:rPr lang="en-US" sz="1000" b="1" dirty="0">
                <a:solidFill>
                  <a:srgbClr val="555555"/>
                </a:solidFill>
                <a:latin typeface="BIZ UDPゴシック" panose="020B0400000000000000" pitchFamily="50" charset="-128"/>
                <a:ea typeface="BIZ UDPゴシック" panose="020B0400000000000000" pitchFamily="50" charset="-128"/>
                <a:cs typeface="Yu Gothic" pitchFamily="34" charset="-120"/>
              </a:rPr>
              <a:t>主な改善要望</a:t>
            </a:r>
            <a:endParaRPr lang="en-US" sz="1000" dirty="0">
              <a:latin typeface="BIZ UDPゴシック" panose="020B0400000000000000" pitchFamily="50" charset="-128"/>
              <a:ea typeface="BIZ UDPゴシック" panose="020B0400000000000000" pitchFamily="50" charset="-128"/>
            </a:endParaRPr>
          </a:p>
        </p:txBody>
      </p:sp>
      <p:sp>
        <p:nvSpPr>
          <p:cNvPr id="27" name="Text 22"/>
          <p:cNvSpPr/>
          <p:nvPr/>
        </p:nvSpPr>
        <p:spPr>
          <a:xfrm>
            <a:off x="5886450" y="3615050"/>
            <a:ext cx="2475309" cy="354008"/>
          </a:xfrm>
          <a:prstGeom prst="rect">
            <a:avLst/>
          </a:prstGeom>
          <a:noFill/>
          <a:ln/>
        </p:spPr>
        <p:txBody>
          <a:bodyPr wrap="square" lIns="0" tIns="0" rIns="0" bIns="0" rtlCol="0" anchor="t">
            <a:spAutoFit/>
          </a:bodyPr>
          <a:lstStyle/>
          <a:p>
            <a:pPr marL="0" indent="0" algn="l">
              <a:lnSpc>
                <a:spcPts val="1500"/>
              </a:lnSpc>
              <a:buNone/>
            </a:pP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r>
              <a:rPr lang="en-US" altLang="ja-JP" sz="900" dirty="0" err="1">
                <a:solidFill>
                  <a:srgbClr val="1A1A1A"/>
                </a:solidFill>
                <a:latin typeface="BIZ UDPゴシック" panose="020B0400000000000000" pitchFamily="50" charset="-128"/>
                <a:ea typeface="BIZ UDPゴシック" panose="020B0400000000000000" pitchFamily="50" charset="-128"/>
                <a:cs typeface="Yu Gothic" pitchFamily="34" charset="-120"/>
              </a:rPr>
              <a:t>案内サインの強化</a:t>
            </a:r>
            <a:r>
              <a:rPr lang="en-US" altLang="ja-JP"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 </a:t>
            </a: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
・</a:t>
            </a:r>
            <a:r>
              <a:rPr lang="en-US" altLang="ja-JP" sz="900" dirty="0" err="1">
                <a:solidFill>
                  <a:srgbClr val="1A1A1A"/>
                </a:solidFill>
                <a:latin typeface="BIZ UDPゴシック" panose="020B0400000000000000" pitchFamily="50" charset="-128"/>
                <a:ea typeface="BIZ UDPゴシック" panose="020B0400000000000000" pitchFamily="50" charset="-128"/>
                <a:cs typeface="Yu Gothic" pitchFamily="34" charset="-120"/>
              </a:rPr>
              <a:t>Wifi</a:t>
            </a:r>
            <a:r>
              <a:rPr lang="en-US" sz="900" dirty="0" err="1">
                <a:solidFill>
                  <a:srgbClr val="1A1A1A"/>
                </a:solidFill>
                <a:latin typeface="BIZ UDPゴシック" panose="020B0400000000000000" pitchFamily="50" charset="-128"/>
                <a:ea typeface="BIZ UDPゴシック" panose="020B0400000000000000" pitchFamily="50" charset="-128"/>
                <a:cs typeface="Yu Gothic" pitchFamily="34" charset="-120"/>
              </a:rPr>
              <a:t>環境の改善</a:t>
            </a: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endParaRPr lang="en-US" sz="900" dirty="0">
              <a:latin typeface="BIZ UDPゴシック" panose="020B0400000000000000" pitchFamily="50" charset="-128"/>
              <a:ea typeface="BIZ UDPゴシック" panose="020B0400000000000000" pitchFamily="50" charset="-128"/>
            </a:endParaRPr>
          </a:p>
        </p:txBody>
      </p:sp>
      <p:sp>
        <p:nvSpPr>
          <p:cNvPr id="28" name="Shape 23"/>
          <p:cNvSpPr/>
          <p:nvPr/>
        </p:nvSpPr>
        <p:spPr>
          <a:xfrm>
            <a:off x="571500" y="4299363"/>
            <a:ext cx="8001000" cy="623069"/>
          </a:xfrm>
          <a:prstGeom prst="rect">
            <a:avLst/>
          </a:prstGeom>
          <a:solidFill>
            <a:srgbClr val="1C2841"/>
          </a:solidFill>
          <a:ln/>
        </p:spPr>
        <p:txBody>
          <a:bodyPr/>
          <a:lstStyle/>
          <a:p>
            <a:endParaRPr lang="ja-JP" altLang="en-US"/>
          </a:p>
        </p:txBody>
      </p:sp>
      <p:sp>
        <p:nvSpPr>
          <p:cNvPr id="29" name="Shape 24"/>
          <p:cNvSpPr/>
          <p:nvPr/>
        </p:nvSpPr>
        <p:spPr>
          <a:xfrm>
            <a:off x="571500" y="4299363"/>
            <a:ext cx="68580" cy="623070"/>
          </a:xfrm>
          <a:prstGeom prst="rect">
            <a:avLst/>
          </a:prstGeom>
          <a:solidFill>
            <a:srgbClr val="8B0000"/>
          </a:solidFill>
          <a:ln/>
        </p:spPr>
        <p:txBody>
          <a:bodyPr/>
          <a:lstStyle/>
          <a:p>
            <a:endParaRPr lang="ja-JP" altLang="en-US"/>
          </a:p>
        </p:txBody>
      </p:sp>
      <p:pic>
        <p:nvPicPr>
          <p:cNvPr id="30" name="Image 3" descr="preencode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5813" y="4423736"/>
            <a:ext cx="117872" cy="157163"/>
          </a:xfrm>
          <a:prstGeom prst="rect">
            <a:avLst/>
          </a:prstGeom>
        </p:spPr>
      </p:pic>
      <p:sp>
        <p:nvSpPr>
          <p:cNvPr id="31" name="Text 25"/>
          <p:cNvSpPr/>
          <p:nvPr/>
        </p:nvSpPr>
        <p:spPr>
          <a:xfrm>
            <a:off x="903684" y="4418378"/>
            <a:ext cx="65" cy="164404"/>
          </a:xfrm>
          <a:prstGeom prst="rect">
            <a:avLst/>
          </a:prstGeom>
          <a:noFill/>
          <a:ln/>
        </p:spPr>
        <p:txBody>
          <a:bodyPr wrap="none" lIns="0" tIns="0" rIns="0" bIns="0" rtlCol="0" anchor="t">
            <a:spAutoFit/>
          </a:bodyPr>
          <a:lstStyle/>
          <a:p>
            <a:pPr marL="0" indent="0" algn="l">
              <a:lnSpc>
                <a:spcPts val="1500"/>
              </a:lnSpc>
              <a:buNone/>
            </a:pPr>
            <a:endParaRPr lang="en-US" sz="1090" dirty="0">
              <a:latin typeface="BIZ UDPゴシック" panose="020B0400000000000000" pitchFamily="50" charset="-128"/>
              <a:ea typeface="BIZ UDPゴシック" panose="020B0400000000000000" pitchFamily="50" charset="-128"/>
            </a:endParaRPr>
          </a:p>
        </p:txBody>
      </p:sp>
      <p:sp>
        <p:nvSpPr>
          <p:cNvPr id="32" name="Text 26"/>
          <p:cNvSpPr/>
          <p:nvPr/>
        </p:nvSpPr>
        <p:spPr>
          <a:xfrm>
            <a:off x="1211580" y="4382641"/>
            <a:ext cx="7572375" cy="423321"/>
          </a:xfrm>
          <a:prstGeom prst="rect">
            <a:avLst/>
          </a:prstGeom>
          <a:noFill/>
          <a:ln/>
        </p:spPr>
        <p:txBody>
          <a:bodyPr wrap="square" lIns="0" tIns="0" rIns="0" bIns="0" rtlCol="0" anchor="t">
            <a:spAutoFit/>
          </a:bodyPr>
          <a:lstStyle/>
          <a:p>
            <a:pPr marL="0" indent="0" algn="l">
              <a:lnSpc>
                <a:spcPts val="1800"/>
              </a:lnSpc>
              <a:buNone/>
            </a:pPr>
            <a:r>
              <a:rPr lang="en-US" sz="1050" b="1" dirty="0">
                <a:solidFill>
                  <a:srgbClr val="FFD966"/>
                </a:solidFill>
                <a:latin typeface="BIZ UDPゴシック" panose="020B0400000000000000" pitchFamily="50" charset="-128"/>
                <a:ea typeface="BIZ UDPゴシック" panose="020B0400000000000000" pitchFamily="50" charset="-128"/>
                <a:cs typeface="Yu Gothic" pitchFamily="34" charset="-120"/>
              </a:rPr>
              <a:t>「非公開エリアの特別見学」</a:t>
            </a:r>
            <a:r>
              <a:rPr lang="en-US" sz="1050" dirty="0">
                <a:solidFill>
                  <a:srgbClr val="FFFFFF"/>
                </a:solidFill>
                <a:latin typeface="BIZ UDPゴシック" panose="020B0400000000000000" pitchFamily="50" charset="-128"/>
                <a:ea typeface="BIZ UDPゴシック" panose="020B0400000000000000" pitchFamily="50" charset="-128"/>
                <a:cs typeface="Yu Gothic" pitchFamily="34" charset="-120"/>
              </a:rPr>
              <a:t>や</a:t>
            </a:r>
            <a:r>
              <a:rPr lang="en-US" sz="1050" b="1" dirty="0">
                <a:solidFill>
                  <a:srgbClr val="FFD966"/>
                </a:solidFill>
                <a:latin typeface="BIZ UDPゴシック" panose="020B0400000000000000" pitchFamily="50" charset="-128"/>
                <a:ea typeface="BIZ UDPゴシック" panose="020B0400000000000000" pitchFamily="50" charset="-128"/>
                <a:cs typeface="Yu Gothic" pitchFamily="34" charset="-120"/>
              </a:rPr>
              <a:t>「本物に触れる体験」</a:t>
            </a:r>
            <a:r>
              <a:rPr lang="en-US" sz="1050" dirty="0">
                <a:solidFill>
                  <a:srgbClr val="FFFFFF"/>
                </a:solidFill>
                <a:latin typeface="BIZ UDPゴシック" panose="020B0400000000000000" pitchFamily="50" charset="-128"/>
                <a:ea typeface="BIZ UDPゴシック" panose="020B0400000000000000" pitchFamily="50" charset="-128"/>
                <a:cs typeface="Yu Gothic" pitchFamily="34" charset="-120"/>
              </a:rPr>
              <a:t>は国籍を問わず</a:t>
            </a:r>
            <a:r>
              <a:rPr lang="en-US" sz="1050" b="1" dirty="0">
                <a:solidFill>
                  <a:srgbClr val="FFD966"/>
                </a:solidFill>
                <a:latin typeface="BIZ UDPゴシック" panose="020B0400000000000000" pitchFamily="50" charset="-128"/>
                <a:ea typeface="BIZ UDPゴシック" panose="020B0400000000000000" pitchFamily="50" charset="-128"/>
                <a:cs typeface="Yu Gothic" pitchFamily="34" charset="-120"/>
              </a:rPr>
              <a:t>高い満足度</a:t>
            </a:r>
            <a:r>
              <a:rPr lang="en-US" sz="1050" dirty="0">
                <a:solidFill>
                  <a:srgbClr val="FFFFFF"/>
                </a:solidFill>
                <a:latin typeface="BIZ UDPゴシック" panose="020B0400000000000000" pitchFamily="50" charset="-128"/>
                <a:ea typeface="BIZ UDPゴシック" panose="020B0400000000000000" pitchFamily="50" charset="-128"/>
                <a:cs typeface="Yu Gothic" pitchFamily="34" charset="-120"/>
              </a:rPr>
              <a:t>を生む。
一方で、インバウンド層の再訪意向を高めるには、</a:t>
            </a:r>
            <a:r>
              <a:rPr lang="en-US" sz="1000" b="1" dirty="0">
                <a:solidFill>
                  <a:srgbClr val="FFD700"/>
                </a:solidFill>
                <a:latin typeface="BIZ UDPゴシック" panose="020B0400000000000000" pitchFamily="50" charset="-128"/>
                <a:ea typeface="BIZ UDPゴシック" panose="020B0400000000000000" pitchFamily="50" charset="-128"/>
                <a:cs typeface="Yu Gothic" pitchFamily="34" charset="-120"/>
              </a:rPr>
              <a:t>多言語での「背景・文脈の解説」と「アクセスの利便性」</a:t>
            </a:r>
            <a:r>
              <a:rPr lang="en-US" sz="1050" dirty="0">
                <a:solidFill>
                  <a:srgbClr val="FFFFFF"/>
                </a:solidFill>
                <a:latin typeface="BIZ UDPゴシック" panose="020B0400000000000000" pitchFamily="50" charset="-128"/>
                <a:ea typeface="BIZ UDPゴシック" panose="020B0400000000000000" pitchFamily="50" charset="-128"/>
                <a:cs typeface="Yu Gothic" pitchFamily="34" charset="-120"/>
              </a:rPr>
              <a:t>が不可欠である。</a:t>
            </a:r>
            <a:endParaRPr lang="en-US" sz="1050" dirty="0">
              <a:latin typeface="BIZ UDPゴシック" panose="020B0400000000000000" pitchFamily="50" charset="-128"/>
              <a:ea typeface="BIZ UDPゴシック" panose="020B0400000000000000" pitchFamily="50" charset="-128"/>
            </a:endParaRPr>
          </a:p>
        </p:txBody>
      </p:sp>
      <p:sp>
        <p:nvSpPr>
          <p:cNvPr id="33" name="Shape 0">
            <a:extLst>
              <a:ext uri="{FF2B5EF4-FFF2-40B4-BE49-F238E27FC236}">
                <a16:creationId xmlns:a16="http://schemas.microsoft.com/office/drawing/2014/main" id="{3B62BD7E-FCC8-4950-984F-5F9E91EC5B0A}"/>
              </a:ext>
            </a:extLst>
          </p:cNvPr>
          <p:cNvSpPr/>
          <p:nvPr/>
        </p:nvSpPr>
        <p:spPr>
          <a:xfrm>
            <a:off x="0" y="2657"/>
            <a:ext cx="9144000" cy="494551"/>
          </a:xfrm>
          <a:prstGeom prst="rect">
            <a:avLst/>
          </a:prstGeom>
          <a:solidFill>
            <a:srgbClr val="1C2841"/>
          </a:solidFill>
          <a:ln/>
        </p:spPr>
        <p:txBody>
          <a:bodyPr/>
          <a:lstStyle/>
          <a:p>
            <a:endParaRPr lang="ja-JP" altLang="en-US" dirty="0"/>
          </a:p>
        </p:txBody>
      </p:sp>
      <p:sp>
        <p:nvSpPr>
          <p:cNvPr id="34" name="Text 0">
            <a:extLst>
              <a:ext uri="{FF2B5EF4-FFF2-40B4-BE49-F238E27FC236}">
                <a16:creationId xmlns:a16="http://schemas.microsoft.com/office/drawing/2014/main" id="{6C5D25F3-446A-4A05-B393-4070FAF16759}"/>
              </a:ext>
            </a:extLst>
          </p:cNvPr>
          <p:cNvSpPr/>
          <p:nvPr/>
        </p:nvSpPr>
        <p:spPr>
          <a:xfrm>
            <a:off x="316038" y="137240"/>
            <a:ext cx="4793172" cy="264240"/>
          </a:xfrm>
          <a:prstGeom prst="rect">
            <a:avLst/>
          </a:prstGeom>
          <a:noFill/>
          <a:ln/>
        </p:spPr>
        <p:txBody>
          <a:bodyPr wrap="none" lIns="170053" tIns="0" rIns="0" bIns="0" rtlCol="0" anchor="t">
            <a:spAutoFit/>
          </a:bodyPr>
          <a:lstStyle/>
          <a:p>
            <a:pPr marL="0" indent="0" algn="l">
              <a:lnSpc>
                <a:spcPts val="2400"/>
              </a:lnSpc>
              <a:buNone/>
            </a:pPr>
            <a:r>
              <a:rPr lang="ja-JP" altLang="en-US" sz="1808" b="1" dirty="0">
                <a:solidFill>
                  <a:schemeClr val="bg1"/>
                </a:solidFill>
                <a:latin typeface="BIZ UDPゴシック" panose="020B0400000000000000" pitchFamily="50" charset="-128"/>
                <a:ea typeface="BIZ UDPゴシック" panose="020B0400000000000000" pitchFamily="50" charset="-128"/>
                <a:cs typeface="Yu Gothic" pitchFamily="34" charset="-120"/>
              </a:rPr>
              <a:t>モニターツアー　：　日本人・外国人の体験評価</a:t>
            </a:r>
          </a:p>
        </p:txBody>
      </p:sp>
      <p:sp>
        <p:nvSpPr>
          <p:cNvPr id="35" name="Text 10">
            <a:extLst>
              <a:ext uri="{FF2B5EF4-FFF2-40B4-BE49-F238E27FC236}">
                <a16:creationId xmlns:a16="http://schemas.microsoft.com/office/drawing/2014/main" id="{5FCA0CAC-DFE8-47F4-9589-4C3D5444472F}"/>
              </a:ext>
            </a:extLst>
          </p:cNvPr>
          <p:cNvSpPr/>
          <p:nvPr/>
        </p:nvSpPr>
        <p:spPr>
          <a:xfrm>
            <a:off x="1743075" y="2424486"/>
            <a:ext cx="1497205" cy="132024"/>
          </a:xfrm>
          <a:prstGeom prst="rect">
            <a:avLst/>
          </a:prstGeom>
          <a:noFill/>
          <a:ln/>
        </p:spPr>
        <p:txBody>
          <a:bodyPr wrap="none" lIns="0" tIns="0" rIns="0" bIns="0" rtlCol="0" anchor="t">
            <a:spAutoFit/>
          </a:bodyPr>
          <a:lstStyle/>
          <a:p>
            <a:pPr marL="0" indent="0" algn="l">
              <a:lnSpc>
                <a:spcPts val="1200"/>
              </a:lnSpc>
              <a:buNone/>
            </a:pPr>
            <a:r>
              <a:rPr lang="en-US" sz="90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知的好奇心を満たす「専門性」</a:t>
            </a:r>
            <a:endParaRPr lang="en-US" sz="900" dirty="0">
              <a:solidFill>
                <a:srgbClr val="8B0000"/>
              </a:solidFill>
              <a:latin typeface="BIZ UDPゴシック" panose="020B0400000000000000" pitchFamily="50" charset="-128"/>
              <a:ea typeface="BIZ UDPゴシック" panose="020B0400000000000000" pitchFamily="50" charset="-128"/>
            </a:endParaRPr>
          </a:p>
        </p:txBody>
      </p:sp>
      <p:sp>
        <p:nvSpPr>
          <p:cNvPr id="36" name="Text 11">
            <a:extLst>
              <a:ext uri="{FF2B5EF4-FFF2-40B4-BE49-F238E27FC236}">
                <a16:creationId xmlns:a16="http://schemas.microsoft.com/office/drawing/2014/main" id="{178E97C4-6C5E-4D79-BAE7-0C307338C242}"/>
              </a:ext>
            </a:extLst>
          </p:cNvPr>
          <p:cNvSpPr/>
          <p:nvPr/>
        </p:nvSpPr>
        <p:spPr>
          <a:xfrm>
            <a:off x="1729168" y="2569009"/>
            <a:ext cx="2569334" cy="330796"/>
          </a:xfrm>
          <a:prstGeom prst="rect">
            <a:avLst/>
          </a:prstGeom>
          <a:noFill/>
          <a:ln/>
        </p:spPr>
        <p:txBody>
          <a:bodyPr wrap="square" lIns="0" tIns="0" rIns="0" bIns="0" rtlCol="0" anchor="t">
            <a:spAutoFit/>
          </a:bodyPr>
          <a:lstStyle/>
          <a:p>
            <a:pPr marL="0" indent="0" algn="l">
              <a:lnSpc>
                <a:spcPts val="1400"/>
              </a:lnSpc>
              <a:buNone/>
            </a:pPr>
            <a:r>
              <a:rPr lang="en-US" sz="900" dirty="0" err="1">
                <a:solidFill>
                  <a:srgbClr val="495057"/>
                </a:solidFill>
                <a:latin typeface="BIZ UDPゴシック" panose="020B0400000000000000" pitchFamily="50" charset="-128"/>
                <a:ea typeface="BIZ UDPゴシック" panose="020B0400000000000000" pitchFamily="50" charset="-128"/>
                <a:cs typeface="Noto Sans JP" pitchFamily="34" charset="-120"/>
              </a:rPr>
              <a:t>学芸員による深い解説や、歴史的背景のストーリーテリングが最も高く評価</a:t>
            </a:r>
            <a:r>
              <a:rPr lang="en-US" sz="900" dirty="0">
                <a:solidFill>
                  <a:srgbClr val="495057"/>
                </a:solidFill>
                <a:latin typeface="BIZ UDPゴシック" panose="020B0400000000000000" pitchFamily="50" charset="-128"/>
                <a:ea typeface="BIZ UDPゴシック" panose="020B0400000000000000" pitchFamily="50" charset="-128"/>
                <a:cs typeface="Noto Sans JP" pitchFamily="34" charset="-120"/>
              </a:rPr>
              <a:t>。</a:t>
            </a:r>
            <a:endParaRPr lang="en-US" sz="900" dirty="0">
              <a:latin typeface="BIZ UDPゴシック" panose="020B0400000000000000" pitchFamily="50" charset="-128"/>
              <a:ea typeface="BIZ UDPゴシック" panose="020B0400000000000000" pitchFamily="50" charset="-128"/>
            </a:endParaRPr>
          </a:p>
        </p:txBody>
      </p:sp>
      <p:sp>
        <p:nvSpPr>
          <p:cNvPr id="37" name="Text 14">
            <a:extLst>
              <a:ext uri="{FF2B5EF4-FFF2-40B4-BE49-F238E27FC236}">
                <a16:creationId xmlns:a16="http://schemas.microsoft.com/office/drawing/2014/main" id="{10DDB80A-92C6-40DA-99A9-D434575B27DB}"/>
              </a:ext>
            </a:extLst>
          </p:cNvPr>
          <p:cNvSpPr/>
          <p:nvPr/>
        </p:nvSpPr>
        <p:spPr>
          <a:xfrm>
            <a:off x="1724803" y="3021450"/>
            <a:ext cx="1615827" cy="132024"/>
          </a:xfrm>
          <a:prstGeom prst="rect">
            <a:avLst/>
          </a:prstGeom>
          <a:noFill/>
          <a:ln/>
        </p:spPr>
        <p:txBody>
          <a:bodyPr wrap="none" lIns="0" tIns="0" rIns="0" bIns="0" rtlCol="0" anchor="t">
            <a:spAutoFit/>
          </a:bodyPr>
          <a:lstStyle/>
          <a:p>
            <a:pPr marL="0" indent="0" algn="l">
              <a:lnSpc>
                <a:spcPts val="1200"/>
              </a:lnSpc>
              <a:buNone/>
            </a:pPr>
            <a:r>
              <a:rPr lang="en-US" sz="90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普段入れない場所への「特別感」</a:t>
            </a:r>
            <a:endParaRPr lang="en-US" sz="900" dirty="0">
              <a:solidFill>
                <a:srgbClr val="8B0000"/>
              </a:solidFill>
              <a:latin typeface="BIZ UDPゴシック" panose="020B0400000000000000" pitchFamily="50" charset="-128"/>
              <a:ea typeface="BIZ UDPゴシック" panose="020B0400000000000000" pitchFamily="50" charset="-128"/>
            </a:endParaRPr>
          </a:p>
        </p:txBody>
      </p:sp>
      <p:sp>
        <p:nvSpPr>
          <p:cNvPr id="38" name="Text 15">
            <a:extLst>
              <a:ext uri="{FF2B5EF4-FFF2-40B4-BE49-F238E27FC236}">
                <a16:creationId xmlns:a16="http://schemas.microsoft.com/office/drawing/2014/main" id="{75BE76FB-6A30-49D8-A4BA-776B5B781809}"/>
              </a:ext>
            </a:extLst>
          </p:cNvPr>
          <p:cNvSpPr/>
          <p:nvPr/>
        </p:nvSpPr>
        <p:spPr>
          <a:xfrm>
            <a:off x="1724803" y="3158374"/>
            <a:ext cx="2516194" cy="330796"/>
          </a:xfrm>
          <a:prstGeom prst="rect">
            <a:avLst/>
          </a:prstGeom>
          <a:noFill/>
          <a:ln/>
        </p:spPr>
        <p:txBody>
          <a:bodyPr wrap="square" lIns="0" tIns="0" rIns="0" bIns="0" rtlCol="0" anchor="t">
            <a:spAutoFit/>
          </a:bodyPr>
          <a:lstStyle/>
          <a:p>
            <a:pPr marL="0" indent="0" algn="l">
              <a:lnSpc>
                <a:spcPts val="1400"/>
              </a:lnSpc>
              <a:buNone/>
            </a:pPr>
            <a:r>
              <a:rPr lang="en-US" sz="900" dirty="0" err="1">
                <a:solidFill>
                  <a:srgbClr val="495057"/>
                </a:solidFill>
                <a:latin typeface="BIZ UDPゴシック" panose="020B0400000000000000" pitchFamily="50" charset="-128"/>
                <a:ea typeface="BIZ UDPゴシック" panose="020B0400000000000000" pitchFamily="50" charset="-128"/>
                <a:cs typeface="Noto Sans JP" pitchFamily="34" charset="-120"/>
              </a:rPr>
              <a:t>バックヤードツアーなど、一般観覧では得られない体験に価値を見出す</a:t>
            </a:r>
            <a:r>
              <a:rPr lang="en-US" sz="900" dirty="0">
                <a:solidFill>
                  <a:srgbClr val="495057"/>
                </a:solidFill>
                <a:latin typeface="BIZ UDPゴシック" panose="020B0400000000000000" pitchFamily="50" charset="-128"/>
                <a:ea typeface="BIZ UDPゴシック" panose="020B0400000000000000" pitchFamily="50" charset="-128"/>
                <a:cs typeface="Noto Sans JP" pitchFamily="34" charset="-120"/>
              </a:rPr>
              <a:t>。</a:t>
            </a:r>
            <a:endParaRPr lang="en-US" sz="900" dirty="0">
              <a:latin typeface="BIZ UDPゴシック" panose="020B0400000000000000" pitchFamily="50" charset="-128"/>
              <a:ea typeface="BIZ UDPゴシック" panose="020B0400000000000000" pitchFamily="50" charset="-128"/>
            </a:endParaRPr>
          </a:p>
        </p:txBody>
      </p:sp>
      <p:sp>
        <p:nvSpPr>
          <p:cNvPr id="39" name="Text 20">
            <a:extLst>
              <a:ext uri="{FF2B5EF4-FFF2-40B4-BE49-F238E27FC236}">
                <a16:creationId xmlns:a16="http://schemas.microsoft.com/office/drawing/2014/main" id="{9EB3C91F-FFF3-44F4-A1C0-242BC9CE65C0}"/>
              </a:ext>
            </a:extLst>
          </p:cNvPr>
          <p:cNvSpPr/>
          <p:nvPr/>
        </p:nvSpPr>
        <p:spPr>
          <a:xfrm>
            <a:off x="5889372" y="2424486"/>
            <a:ext cx="1500411" cy="132024"/>
          </a:xfrm>
          <a:prstGeom prst="rect">
            <a:avLst/>
          </a:prstGeom>
          <a:noFill/>
          <a:ln/>
        </p:spPr>
        <p:txBody>
          <a:bodyPr wrap="none" lIns="0" tIns="0" rIns="0" bIns="0" rtlCol="0" anchor="t">
            <a:spAutoFit/>
          </a:bodyPr>
          <a:lstStyle/>
          <a:p>
            <a:pPr marL="0" indent="0" algn="l">
              <a:lnSpc>
                <a:spcPts val="1200"/>
              </a:lnSpc>
              <a:buNone/>
            </a:pPr>
            <a:r>
              <a:rPr lang="en-US" sz="90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本物の歴史空間での「没入感」</a:t>
            </a:r>
            <a:endParaRPr lang="en-US" sz="900" dirty="0">
              <a:solidFill>
                <a:srgbClr val="8B0000"/>
              </a:solidFill>
              <a:latin typeface="BIZ UDPゴシック" panose="020B0400000000000000" pitchFamily="50" charset="-128"/>
              <a:ea typeface="BIZ UDPゴシック" panose="020B0400000000000000" pitchFamily="50" charset="-128"/>
            </a:endParaRPr>
          </a:p>
        </p:txBody>
      </p:sp>
      <p:sp>
        <p:nvSpPr>
          <p:cNvPr id="40" name="Text 21">
            <a:extLst>
              <a:ext uri="{FF2B5EF4-FFF2-40B4-BE49-F238E27FC236}">
                <a16:creationId xmlns:a16="http://schemas.microsoft.com/office/drawing/2014/main" id="{10CA66EF-F6A4-45E1-8A27-F4BD4E2AE45E}"/>
              </a:ext>
            </a:extLst>
          </p:cNvPr>
          <p:cNvSpPr/>
          <p:nvPr/>
        </p:nvSpPr>
        <p:spPr>
          <a:xfrm>
            <a:off x="5889372" y="2572539"/>
            <a:ext cx="2366032" cy="331556"/>
          </a:xfrm>
          <a:prstGeom prst="rect">
            <a:avLst/>
          </a:prstGeom>
          <a:noFill/>
          <a:ln/>
        </p:spPr>
        <p:txBody>
          <a:bodyPr wrap="square" lIns="0" tIns="0" rIns="0" bIns="0" rtlCol="0" anchor="t">
            <a:spAutoFit/>
          </a:bodyPr>
          <a:lstStyle/>
          <a:p>
            <a:pPr marL="0" indent="0" algn="l">
              <a:lnSpc>
                <a:spcPts val="1400"/>
              </a:lnSpc>
              <a:buNone/>
            </a:pPr>
            <a:r>
              <a:rPr lang="en-US" sz="900" dirty="0">
                <a:solidFill>
                  <a:srgbClr val="495057"/>
                </a:solidFill>
                <a:latin typeface="BIZ UDPゴシック" panose="020B0400000000000000" pitchFamily="50" charset="-128"/>
                <a:ea typeface="BIZ UDPゴシック" panose="020B0400000000000000" pitchFamily="50" charset="-128"/>
                <a:cs typeface="Noto Sans JP" pitchFamily="34" charset="-120"/>
              </a:rPr>
              <a:t>古墳や古民家といった「本物の空間」そのものに感動し、写真映えを重視する。</a:t>
            </a:r>
            <a:endParaRPr lang="en-US" sz="900" dirty="0">
              <a:latin typeface="BIZ UDPゴシック" panose="020B0400000000000000" pitchFamily="50" charset="-128"/>
              <a:ea typeface="BIZ UDPゴシック" panose="020B0400000000000000" pitchFamily="50" charset="-128"/>
            </a:endParaRPr>
          </a:p>
        </p:txBody>
      </p:sp>
      <p:sp>
        <p:nvSpPr>
          <p:cNvPr id="41" name="Text 24">
            <a:extLst>
              <a:ext uri="{FF2B5EF4-FFF2-40B4-BE49-F238E27FC236}">
                <a16:creationId xmlns:a16="http://schemas.microsoft.com/office/drawing/2014/main" id="{F02F9452-D55E-4A0D-93E6-67498164E6EE}"/>
              </a:ext>
            </a:extLst>
          </p:cNvPr>
          <p:cNvSpPr/>
          <p:nvPr/>
        </p:nvSpPr>
        <p:spPr>
          <a:xfrm>
            <a:off x="5889372" y="3009427"/>
            <a:ext cx="1577355" cy="132024"/>
          </a:xfrm>
          <a:prstGeom prst="rect">
            <a:avLst/>
          </a:prstGeom>
          <a:noFill/>
          <a:ln/>
        </p:spPr>
        <p:txBody>
          <a:bodyPr wrap="none" lIns="0" tIns="0" rIns="0" bIns="0" rtlCol="0" anchor="t">
            <a:spAutoFit/>
          </a:bodyPr>
          <a:lstStyle/>
          <a:p>
            <a:pPr marL="0" indent="0" algn="l">
              <a:lnSpc>
                <a:spcPts val="1200"/>
              </a:lnSpc>
              <a:buNone/>
            </a:pPr>
            <a:r>
              <a:rPr lang="en-US" sz="90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言語サポートによる「深い理解」</a:t>
            </a:r>
            <a:endParaRPr lang="en-US" sz="900" dirty="0">
              <a:solidFill>
                <a:srgbClr val="8B0000"/>
              </a:solidFill>
              <a:latin typeface="BIZ UDPゴシック" panose="020B0400000000000000" pitchFamily="50" charset="-128"/>
              <a:ea typeface="BIZ UDPゴシック" panose="020B0400000000000000" pitchFamily="50" charset="-128"/>
            </a:endParaRPr>
          </a:p>
        </p:txBody>
      </p:sp>
      <p:sp>
        <p:nvSpPr>
          <p:cNvPr id="42" name="Text 25">
            <a:extLst>
              <a:ext uri="{FF2B5EF4-FFF2-40B4-BE49-F238E27FC236}">
                <a16:creationId xmlns:a16="http://schemas.microsoft.com/office/drawing/2014/main" id="{13285C9D-4A2B-4B0B-8B76-E57A63DBD14B}"/>
              </a:ext>
            </a:extLst>
          </p:cNvPr>
          <p:cNvSpPr/>
          <p:nvPr/>
        </p:nvSpPr>
        <p:spPr>
          <a:xfrm>
            <a:off x="5889372" y="3153474"/>
            <a:ext cx="2366032" cy="331555"/>
          </a:xfrm>
          <a:prstGeom prst="rect">
            <a:avLst/>
          </a:prstGeom>
          <a:noFill/>
          <a:ln/>
        </p:spPr>
        <p:txBody>
          <a:bodyPr wrap="square" lIns="0" tIns="0" rIns="0" bIns="0" rtlCol="0" anchor="t">
            <a:spAutoFit/>
          </a:bodyPr>
          <a:lstStyle/>
          <a:p>
            <a:pPr marL="0" indent="0" algn="l">
              <a:lnSpc>
                <a:spcPts val="1400"/>
              </a:lnSpc>
              <a:buNone/>
            </a:pPr>
            <a:r>
              <a:rPr lang="en-US" sz="900" dirty="0">
                <a:solidFill>
                  <a:srgbClr val="495057"/>
                </a:solidFill>
                <a:latin typeface="BIZ UDPゴシック" panose="020B0400000000000000" pitchFamily="50" charset="-128"/>
                <a:ea typeface="BIZ UDPゴシック" panose="020B0400000000000000" pitchFamily="50" charset="-128"/>
                <a:cs typeface="Noto Sans JP" pitchFamily="34" charset="-120"/>
              </a:rPr>
              <a:t>適切な多言語解説があれば、専門的な歴史内容も十分に楽しめる。</a:t>
            </a:r>
            <a:endParaRPr lang="en-US" sz="900" dirty="0">
              <a:latin typeface="BIZ UDPゴシック" panose="020B0400000000000000" pitchFamily="50" charset="-128"/>
              <a:ea typeface="BIZ UDPゴシック" panose="020B0400000000000000" pitchFamily="50" charset="-128"/>
            </a:endParaRPr>
          </a:p>
        </p:txBody>
      </p:sp>
      <p:sp>
        <p:nvSpPr>
          <p:cNvPr id="43" name="Text 10">
            <a:extLst>
              <a:ext uri="{FF2B5EF4-FFF2-40B4-BE49-F238E27FC236}">
                <a16:creationId xmlns:a16="http://schemas.microsoft.com/office/drawing/2014/main" id="{E27C6A19-3E4D-4CB6-885A-4A0944D52763}"/>
              </a:ext>
            </a:extLst>
          </p:cNvPr>
          <p:cNvSpPr/>
          <p:nvPr/>
        </p:nvSpPr>
        <p:spPr>
          <a:xfrm>
            <a:off x="742950" y="2406372"/>
            <a:ext cx="769441" cy="153888"/>
          </a:xfrm>
          <a:prstGeom prst="rect">
            <a:avLst/>
          </a:prstGeom>
          <a:noFill/>
          <a:ln/>
        </p:spPr>
        <p:txBody>
          <a:bodyPr wrap="none" lIns="0" tIns="0" rIns="0" bIns="0" rtlCol="0" anchor="t">
            <a:spAutoFit/>
          </a:bodyPr>
          <a:lstStyle/>
          <a:p>
            <a:pPr marL="0" indent="0" algn="l">
              <a:lnSpc>
                <a:spcPts val="1200"/>
              </a:lnSpc>
              <a:buNone/>
            </a:pPr>
            <a:r>
              <a:rPr lang="en-US" sz="1000" b="1" dirty="0" err="1">
                <a:solidFill>
                  <a:srgbClr val="555555"/>
                </a:solidFill>
                <a:latin typeface="BIZ UDPゴシック" panose="020B0400000000000000" pitchFamily="50" charset="-128"/>
                <a:ea typeface="BIZ UDPゴシック" panose="020B0400000000000000" pitchFamily="50" charset="-128"/>
                <a:cs typeface="Yu Gothic" pitchFamily="34" charset="-120"/>
              </a:rPr>
              <a:t>主な</a:t>
            </a:r>
            <a:r>
              <a:rPr lang="ja-JP" altLang="en-US" sz="1000" b="1" dirty="0">
                <a:solidFill>
                  <a:srgbClr val="555555"/>
                </a:solidFill>
                <a:latin typeface="BIZ UDPゴシック" panose="020B0400000000000000" pitchFamily="50" charset="-128"/>
                <a:ea typeface="BIZ UDPゴシック" panose="020B0400000000000000" pitchFamily="50" charset="-128"/>
                <a:cs typeface="Yu Gothic" pitchFamily="34" charset="-120"/>
              </a:rPr>
              <a:t>評価傾向</a:t>
            </a:r>
            <a:endParaRPr lang="en-US" sz="1000" dirty="0">
              <a:latin typeface="BIZ UDPゴシック" panose="020B0400000000000000" pitchFamily="50" charset="-128"/>
              <a:ea typeface="BIZ UDPゴシック" panose="020B0400000000000000" pitchFamily="50" charset="-128"/>
            </a:endParaRPr>
          </a:p>
        </p:txBody>
      </p:sp>
      <p:sp>
        <p:nvSpPr>
          <p:cNvPr id="44" name="Text 21">
            <a:extLst>
              <a:ext uri="{FF2B5EF4-FFF2-40B4-BE49-F238E27FC236}">
                <a16:creationId xmlns:a16="http://schemas.microsoft.com/office/drawing/2014/main" id="{E0420F2F-959E-4E2F-8AB8-EF7C894974D2}"/>
              </a:ext>
            </a:extLst>
          </p:cNvPr>
          <p:cNvSpPr/>
          <p:nvPr/>
        </p:nvSpPr>
        <p:spPr>
          <a:xfrm>
            <a:off x="4886325" y="2433964"/>
            <a:ext cx="769441" cy="153888"/>
          </a:xfrm>
          <a:prstGeom prst="rect">
            <a:avLst/>
          </a:prstGeom>
          <a:noFill/>
          <a:ln/>
        </p:spPr>
        <p:txBody>
          <a:bodyPr wrap="none" lIns="0" tIns="0" rIns="0" bIns="0" rtlCol="0" anchor="t">
            <a:spAutoFit/>
          </a:bodyPr>
          <a:lstStyle/>
          <a:p>
            <a:pPr marL="0" indent="0" algn="l">
              <a:lnSpc>
                <a:spcPts val="1200"/>
              </a:lnSpc>
              <a:buNone/>
            </a:pPr>
            <a:r>
              <a:rPr lang="en-US" sz="1000" b="1" dirty="0" err="1">
                <a:solidFill>
                  <a:srgbClr val="555555"/>
                </a:solidFill>
                <a:latin typeface="BIZ UDPゴシック" panose="020B0400000000000000" pitchFamily="50" charset="-128"/>
                <a:ea typeface="BIZ UDPゴシック" panose="020B0400000000000000" pitchFamily="50" charset="-128"/>
                <a:cs typeface="Yu Gothic" pitchFamily="34" charset="-120"/>
              </a:rPr>
              <a:t>主な</a:t>
            </a:r>
            <a:r>
              <a:rPr lang="ja-JP" altLang="en-US" sz="1000" b="1" dirty="0">
                <a:solidFill>
                  <a:srgbClr val="555555"/>
                </a:solidFill>
                <a:latin typeface="BIZ UDPゴシック" panose="020B0400000000000000" pitchFamily="50" charset="-128"/>
                <a:ea typeface="BIZ UDPゴシック" panose="020B0400000000000000" pitchFamily="50" charset="-128"/>
                <a:cs typeface="Yu Gothic" pitchFamily="34" charset="-120"/>
              </a:rPr>
              <a:t>評価傾向</a:t>
            </a:r>
            <a:endParaRPr lang="en-US" sz="1000"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77C331B3-D1A9-468C-8793-024248821C43}"/>
              </a:ext>
            </a:extLst>
          </p:cNvPr>
          <p:cNvSpPr/>
          <p:nvPr/>
        </p:nvSpPr>
        <p:spPr>
          <a:xfrm>
            <a:off x="-15010" y="-11786"/>
            <a:ext cx="9144000" cy="5143500"/>
          </a:xfrm>
          <a:prstGeom prst="rect">
            <a:avLst/>
          </a:prstGeom>
          <a:solidFill>
            <a:srgbClr val="F3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ｖ</a:t>
            </a:r>
          </a:p>
        </p:txBody>
      </p:sp>
      <p:sp>
        <p:nvSpPr>
          <p:cNvPr id="20" name="Shape 15"/>
          <p:cNvSpPr/>
          <p:nvPr/>
        </p:nvSpPr>
        <p:spPr>
          <a:xfrm>
            <a:off x="6045630" y="2283866"/>
            <a:ext cx="2728799" cy="2571750"/>
          </a:xfrm>
          <a:prstGeom prst="roundRect">
            <a:avLst>
              <a:gd name="adj" fmla="val 1778"/>
            </a:avLst>
          </a:prstGeom>
          <a:solidFill>
            <a:srgbClr val="000000"/>
          </a:solidFill>
          <a:ln w="12700">
            <a:solidFill>
              <a:srgbClr val="FFFFFF">
                <a:alpha val="0"/>
              </a:srgbClr>
            </a:solidFill>
            <a:prstDash val="solid"/>
          </a:ln>
          <a:effectLst>
            <a:outerShdw blurRad="63500" dist="38100" dir="16200000" algn="bl" rotWithShape="0">
              <a:srgbClr val="000000">
                <a:alpha val="10000"/>
              </a:srgbClr>
            </a:outerShdw>
          </a:effectLst>
        </p:spPr>
        <p:txBody>
          <a:bodyPr/>
          <a:lstStyle/>
          <a:p>
            <a:endParaRPr lang="ja-JP" altLang="en-US"/>
          </a:p>
        </p:txBody>
      </p:sp>
      <p:pic>
        <p:nvPicPr>
          <p:cNvPr id="60" name="図 59">
            <a:extLst>
              <a:ext uri="{FF2B5EF4-FFF2-40B4-BE49-F238E27FC236}">
                <a16:creationId xmlns:a16="http://schemas.microsoft.com/office/drawing/2014/main" id="{C0E7C492-B033-408E-8882-F871886BCD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50451" y="3511163"/>
            <a:ext cx="2228305" cy="1100113"/>
          </a:xfrm>
          <a:prstGeom prst="rect">
            <a:avLst/>
          </a:prstGeom>
        </p:spPr>
      </p:pic>
      <p:sp>
        <p:nvSpPr>
          <p:cNvPr id="14" name="Shape 11"/>
          <p:cNvSpPr/>
          <p:nvPr/>
        </p:nvSpPr>
        <p:spPr>
          <a:xfrm>
            <a:off x="342900" y="2283866"/>
            <a:ext cx="2728799" cy="2571750"/>
          </a:xfrm>
          <a:prstGeom prst="roundRect">
            <a:avLst>
              <a:gd name="adj" fmla="val 1778"/>
            </a:avLst>
          </a:prstGeom>
          <a:solidFill>
            <a:srgbClr val="000000"/>
          </a:solidFill>
          <a:ln w="12700">
            <a:solidFill>
              <a:srgbClr val="FFFFFF">
                <a:alpha val="0"/>
              </a:srgbClr>
            </a:solidFill>
            <a:prstDash val="solid"/>
          </a:ln>
          <a:effectLst>
            <a:outerShdw blurRad="63500" dist="38100" dir="16200000" algn="bl" rotWithShape="0">
              <a:srgbClr val="000000">
                <a:alpha val="10000"/>
              </a:srgbClr>
            </a:outerShdw>
          </a:effectLst>
        </p:spPr>
        <p:txBody>
          <a:bodyPr/>
          <a:lstStyle/>
          <a:p>
            <a:endParaRPr lang="ja-JP" altLang="en-US"/>
          </a:p>
        </p:txBody>
      </p:sp>
      <p:sp>
        <p:nvSpPr>
          <p:cNvPr id="22" name="Shape 16"/>
          <p:cNvSpPr/>
          <p:nvPr/>
        </p:nvSpPr>
        <p:spPr>
          <a:xfrm>
            <a:off x="6045630" y="4202735"/>
            <a:ext cx="2728799" cy="656996"/>
          </a:xfrm>
          <a:prstGeom prst="roundRect">
            <a:avLst>
              <a:gd name="adj" fmla="val 27231"/>
            </a:avLst>
          </a:prstGeom>
          <a:solidFill>
            <a:srgbClr val="000000">
              <a:alpha val="70000"/>
            </a:srgbClr>
          </a:solidFill>
          <a:ln w="12700">
            <a:solidFill>
              <a:srgbClr val="FFFFFF">
                <a:alpha val="0"/>
              </a:srgbClr>
            </a:solidFill>
            <a:prstDash val="solid"/>
          </a:ln>
        </p:spPr>
        <p:txBody>
          <a:bodyPr/>
          <a:lstStyle/>
          <a:p>
            <a:endParaRPr lang="ja-JP" altLang="en-US"/>
          </a:p>
        </p:txBody>
      </p:sp>
      <p:sp>
        <p:nvSpPr>
          <p:cNvPr id="23" name="Text 17"/>
          <p:cNvSpPr txBox="1"/>
          <p:nvPr/>
        </p:nvSpPr>
        <p:spPr>
          <a:xfrm>
            <a:off x="6359728" y="4288460"/>
            <a:ext cx="2443505" cy="193396"/>
          </a:xfrm>
          <a:prstGeom prst="rect">
            <a:avLst/>
          </a:prstGeom>
          <a:noFill/>
          <a:ln/>
        </p:spPr>
        <p:txBody>
          <a:bodyPr wrap="square" lIns="0" tIns="0" rIns="0" bIns="0" rtlCol="0" anchor="ctr"/>
          <a:lstStyle/>
          <a:p>
            <a:r>
              <a:rPr lang="ja-JP" altLang="en-US" sz="975" b="1" dirty="0">
                <a:solidFill>
                  <a:srgbClr val="FBBF24"/>
                </a:solidFill>
                <a:latin typeface="BIZ UDPゴシック" panose="020B0400000000000000" pitchFamily="50" charset="-128"/>
                <a:ea typeface="BIZ UDPゴシック" panose="020B0400000000000000" pitchFamily="50" charset="-128"/>
              </a:rPr>
              <a:t>ナイトミュージアム・古民家ナイトキャンプ</a:t>
            </a:r>
            <a:endParaRPr lang="en-US" sz="975" dirty="0">
              <a:latin typeface="BIZ UDPゴシック" panose="020B0400000000000000" pitchFamily="50" charset="-128"/>
              <a:ea typeface="BIZ UDPゴシック" panose="020B0400000000000000" pitchFamily="50" charset="-128"/>
            </a:endParaRPr>
          </a:p>
        </p:txBody>
      </p:sp>
      <p:pic>
        <p:nvPicPr>
          <p:cNvPr id="24" name="Image 4" descr="preencoded.png"/>
          <p:cNvPicPr>
            <a:picLocks noChangeAspect="1"/>
          </p:cNvPicPr>
          <p:nvPr/>
        </p:nvPicPr>
        <p:blipFill>
          <a:blip r:embed="rId4" cstate="screen">
            <a:extLst>
              <a:ext uri="{28A0092B-C50C-407E-A947-70E740481C1C}">
                <a14:useLocalDpi xmlns:a14="http://schemas.microsoft.com/office/drawing/2010/main"/>
              </a:ext>
            </a:extLst>
          </a:blip>
          <a:srcRect t="-842" b="-842"/>
          <a:stretch/>
        </p:blipFill>
        <p:spPr>
          <a:xfrm>
            <a:off x="6159474" y="4326179"/>
            <a:ext cx="142646" cy="128930"/>
          </a:xfrm>
          <a:prstGeom prst="rect">
            <a:avLst/>
          </a:prstGeom>
        </p:spPr>
      </p:pic>
      <p:sp>
        <p:nvSpPr>
          <p:cNvPr id="25" name="Text 18"/>
          <p:cNvSpPr txBox="1"/>
          <p:nvPr/>
        </p:nvSpPr>
        <p:spPr>
          <a:xfrm>
            <a:off x="6159474" y="4509973"/>
            <a:ext cx="2558034" cy="264719"/>
          </a:xfrm>
          <a:prstGeom prst="rect">
            <a:avLst/>
          </a:prstGeom>
          <a:noFill/>
          <a:ln/>
        </p:spPr>
        <p:txBody>
          <a:bodyPr wrap="square" lIns="0" tIns="0" rIns="0" bIns="0" rtlCol="0" anchor="ctr"/>
          <a:lstStyle/>
          <a:p>
            <a:endParaRPr lang="en-US" sz="900" dirty="0">
              <a:latin typeface="BIZ UDPゴシック" panose="020B0400000000000000" pitchFamily="50" charset="-128"/>
              <a:ea typeface="BIZ UDPゴシック" panose="020B0400000000000000" pitchFamily="50" charset="-128"/>
            </a:endParaRPr>
          </a:p>
        </p:txBody>
      </p:sp>
      <p:sp>
        <p:nvSpPr>
          <p:cNvPr id="26" name="Shape 19"/>
          <p:cNvSpPr/>
          <p:nvPr/>
        </p:nvSpPr>
        <p:spPr>
          <a:xfrm>
            <a:off x="3191923" y="2283866"/>
            <a:ext cx="2728799" cy="2571750"/>
          </a:xfrm>
          <a:prstGeom prst="roundRect">
            <a:avLst>
              <a:gd name="adj" fmla="val 1778"/>
            </a:avLst>
          </a:prstGeom>
          <a:solidFill>
            <a:srgbClr val="000000"/>
          </a:solidFill>
          <a:ln w="12700">
            <a:solidFill>
              <a:srgbClr val="FFFFFF">
                <a:alpha val="0"/>
              </a:srgbClr>
            </a:solidFill>
            <a:prstDash val="solid"/>
          </a:ln>
          <a:effectLst>
            <a:outerShdw blurRad="63500" dist="38100" dir="16200000" algn="bl" rotWithShape="0">
              <a:srgbClr val="000000">
                <a:alpha val="10000"/>
              </a:srgbClr>
            </a:outerShdw>
          </a:effectLst>
        </p:spPr>
        <p:txBody>
          <a:bodyPr/>
          <a:lstStyle/>
          <a:p>
            <a:endParaRPr lang="ja-JP" altLang="en-US"/>
          </a:p>
        </p:txBody>
      </p:sp>
      <p:sp>
        <p:nvSpPr>
          <p:cNvPr id="19" name="Text 14"/>
          <p:cNvSpPr txBox="1"/>
          <p:nvPr/>
        </p:nvSpPr>
        <p:spPr>
          <a:xfrm>
            <a:off x="6136613" y="4494885"/>
            <a:ext cx="2558034" cy="264719"/>
          </a:xfrm>
          <a:prstGeom prst="rect">
            <a:avLst/>
          </a:prstGeom>
          <a:noFill/>
          <a:ln/>
        </p:spPr>
        <p:txBody>
          <a:bodyPr wrap="square" lIns="0" tIns="0" rIns="0" bIns="0" rtlCol="0" anchor="ctr"/>
          <a:lstStyle/>
          <a:p>
            <a:r>
              <a:rPr lang="ja-JP" altLang="en-US" sz="900" dirty="0">
                <a:solidFill>
                  <a:srgbClr val="E2E8F0"/>
                </a:solidFill>
                <a:latin typeface="BIZ UDPゴシック" panose="020B0400000000000000" pitchFamily="50" charset="-128"/>
                <a:ea typeface="BIZ UDPゴシック" panose="020B0400000000000000" pitchFamily="50" charset="-128"/>
                <a:cs typeface="Noto Sans JP" pitchFamily="34" charset="-120"/>
              </a:rPr>
              <a:t>開館</a:t>
            </a:r>
            <a:r>
              <a:rPr lang="en-US" altLang="ja-JP" sz="900" dirty="0" err="1">
                <a:solidFill>
                  <a:srgbClr val="E2E8F0"/>
                </a:solidFill>
                <a:latin typeface="BIZ UDPゴシック" panose="020B0400000000000000" pitchFamily="50" charset="-128"/>
                <a:ea typeface="BIZ UDPゴシック" panose="020B0400000000000000" pitchFamily="50" charset="-128"/>
                <a:cs typeface="Noto Sans JP" pitchFamily="34" charset="-120"/>
              </a:rPr>
              <a:t>時間を夜間まで拡張</a:t>
            </a:r>
            <a:r>
              <a:rPr lang="ja-JP" altLang="en-US" sz="900" dirty="0">
                <a:solidFill>
                  <a:srgbClr val="E2E8F0"/>
                </a:solidFill>
                <a:latin typeface="BIZ UDPゴシック" panose="020B0400000000000000" pitchFamily="50" charset="-128"/>
                <a:ea typeface="BIZ UDPゴシック" panose="020B0400000000000000" pitchFamily="50" charset="-128"/>
                <a:cs typeface="Noto Sans JP" pitchFamily="34" charset="-120"/>
              </a:rPr>
              <a:t>し、</a:t>
            </a:r>
            <a:r>
              <a:rPr lang="en-US" altLang="ja-JP" sz="900" dirty="0">
                <a:solidFill>
                  <a:srgbClr val="E2E8F0"/>
                </a:solidFill>
                <a:latin typeface="BIZ UDPゴシック" panose="020B0400000000000000" pitchFamily="50" charset="-128"/>
                <a:ea typeface="BIZ UDPゴシック" panose="020B0400000000000000" pitchFamily="50" charset="-128"/>
                <a:cs typeface="Noto Sans JP" pitchFamily="34" charset="-120"/>
              </a:rPr>
              <a:t> </a:t>
            </a:r>
            <a:r>
              <a:rPr lang="en-US" altLang="ja-JP" sz="900" dirty="0" err="1">
                <a:solidFill>
                  <a:srgbClr val="E2E8F0"/>
                </a:solidFill>
                <a:latin typeface="BIZ UDPゴシック" panose="020B0400000000000000" pitchFamily="50" charset="-128"/>
                <a:ea typeface="BIZ UDPゴシック" panose="020B0400000000000000" pitchFamily="50" charset="-128"/>
                <a:cs typeface="Noto Sans JP" pitchFamily="34" charset="-120"/>
              </a:rPr>
              <a:t>文化財の古民家をライトアップ</a:t>
            </a:r>
            <a:r>
              <a:rPr lang="en-US" altLang="ja-JP" sz="900" dirty="0">
                <a:solidFill>
                  <a:srgbClr val="E2E8F0"/>
                </a:solidFill>
                <a:latin typeface="BIZ UDPゴシック" panose="020B0400000000000000" pitchFamily="50" charset="-128"/>
                <a:ea typeface="BIZ UDPゴシック" panose="020B0400000000000000" pitchFamily="50" charset="-128"/>
                <a:cs typeface="Noto Sans JP" pitchFamily="34" charset="-120"/>
              </a:rPr>
              <a:t>。</a:t>
            </a:r>
            <a:r>
              <a:rPr lang="ja-JP" altLang="en-US" sz="900" dirty="0">
                <a:solidFill>
                  <a:srgbClr val="E2E8F0"/>
                </a:solidFill>
                <a:latin typeface="BIZ UDPゴシック" panose="020B0400000000000000" pitchFamily="50" charset="-128"/>
                <a:ea typeface="BIZ UDPゴシック" panose="020B0400000000000000" pitchFamily="50" charset="-128"/>
                <a:cs typeface="Noto Sans JP" pitchFamily="34" charset="-120"/>
              </a:rPr>
              <a:t>民家に泊まるナイトキャンプで特別体験。</a:t>
            </a:r>
            <a:endParaRPr lang="en-US" sz="900"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35893014-D93F-4381-9835-E0D9F03318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25016" y="2318905"/>
            <a:ext cx="2181228" cy="1178903"/>
          </a:xfrm>
          <a:prstGeom prst="rect">
            <a:avLst/>
          </a:prstGeom>
        </p:spPr>
      </p:pic>
      <p:pic>
        <p:nvPicPr>
          <p:cNvPr id="10" name="図 9">
            <a:extLst>
              <a:ext uri="{FF2B5EF4-FFF2-40B4-BE49-F238E27FC236}">
                <a16:creationId xmlns:a16="http://schemas.microsoft.com/office/drawing/2014/main" id="{2D6A27A4-FF79-4592-9EC0-8E59CBA2DA1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1296" r="9596"/>
          <a:stretch/>
        </p:blipFill>
        <p:spPr>
          <a:xfrm>
            <a:off x="384507" y="2359669"/>
            <a:ext cx="1296298" cy="1243323"/>
          </a:xfrm>
          <a:prstGeom prst="rect">
            <a:avLst/>
          </a:prstGeom>
        </p:spPr>
      </p:pic>
      <p:pic>
        <p:nvPicPr>
          <p:cNvPr id="15" name="図 14">
            <a:extLst>
              <a:ext uri="{FF2B5EF4-FFF2-40B4-BE49-F238E27FC236}">
                <a16:creationId xmlns:a16="http://schemas.microsoft.com/office/drawing/2014/main" id="{28EA0065-2193-4D61-8BB6-1FA4948818C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4622"/>
          <a:stretch/>
        </p:blipFill>
        <p:spPr>
          <a:xfrm>
            <a:off x="1737727" y="2356856"/>
            <a:ext cx="1256612" cy="2183195"/>
          </a:xfrm>
          <a:prstGeom prst="rect">
            <a:avLst/>
          </a:prstGeom>
        </p:spPr>
      </p:pic>
      <p:pic>
        <p:nvPicPr>
          <p:cNvPr id="39" name="図 38">
            <a:extLst>
              <a:ext uri="{FF2B5EF4-FFF2-40B4-BE49-F238E27FC236}">
                <a16:creationId xmlns:a16="http://schemas.microsoft.com/office/drawing/2014/main" id="{20AFCB34-47CE-4716-93F4-4116C741F1E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21607" b="23067"/>
          <a:stretch/>
        </p:blipFill>
        <p:spPr>
          <a:xfrm>
            <a:off x="430836" y="3393046"/>
            <a:ext cx="1266525" cy="920492"/>
          </a:xfrm>
          <a:prstGeom prst="rect">
            <a:avLst/>
          </a:prstGeom>
        </p:spPr>
      </p:pic>
      <p:sp>
        <p:nvSpPr>
          <p:cNvPr id="16" name="Shape 12"/>
          <p:cNvSpPr/>
          <p:nvPr/>
        </p:nvSpPr>
        <p:spPr>
          <a:xfrm>
            <a:off x="338328" y="4180869"/>
            <a:ext cx="2728799" cy="656996"/>
          </a:xfrm>
          <a:prstGeom prst="roundRect">
            <a:avLst>
              <a:gd name="adj" fmla="val 27231"/>
            </a:avLst>
          </a:prstGeom>
          <a:solidFill>
            <a:srgbClr val="000000">
              <a:alpha val="70000"/>
            </a:srgbClr>
          </a:solidFill>
          <a:ln w="12700">
            <a:solidFill>
              <a:srgbClr val="FFFFFF">
                <a:alpha val="0"/>
              </a:srgbClr>
            </a:solidFill>
            <a:prstDash val="solid"/>
          </a:ln>
        </p:spPr>
        <p:txBody>
          <a:bodyPr/>
          <a:lstStyle/>
          <a:p>
            <a:endParaRPr lang="ja-JP" altLang="en-US"/>
          </a:p>
        </p:txBody>
      </p:sp>
      <p:sp>
        <p:nvSpPr>
          <p:cNvPr id="29" name="Text 21"/>
          <p:cNvSpPr txBox="1"/>
          <p:nvPr/>
        </p:nvSpPr>
        <p:spPr>
          <a:xfrm>
            <a:off x="678942" y="4285895"/>
            <a:ext cx="2422246" cy="193396"/>
          </a:xfrm>
          <a:prstGeom prst="rect">
            <a:avLst/>
          </a:prstGeom>
          <a:noFill/>
          <a:ln/>
        </p:spPr>
        <p:txBody>
          <a:bodyPr wrap="square" lIns="0" tIns="0" rIns="0" bIns="0" rtlCol="0" anchor="ctr"/>
          <a:lstStyle/>
          <a:p>
            <a:r>
              <a:rPr lang="ja-JP" altLang="en-US" sz="975" b="1" dirty="0">
                <a:solidFill>
                  <a:srgbClr val="FBBF24"/>
                </a:solidFill>
                <a:latin typeface="BIZ UDPゴシック" panose="020B0400000000000000" pitchFamily="50" charset="-128"/>
                <a:ea typeface="BIZ UDPゴシック" panose="020B0400000000000000" pitchFamily="50" charset="-128"/>
                <a:cs typeface="Zen Old Mincho" pitchFamily="34" charset="-120"/>
              </a:rPr>
              <a:t>ワークショップ・</a:t>
            </a:r>
            <a:r>
              <a:rPr lang="en-US" sz="975" b="1" dirty="0" err="1">
                <a:solidFill>
                  <a:srgbClr val="FBBF24"/>
                </a:solidFill>
                <a:latin typeface="BIZ UDPゴシック" panose="020B0400000000000000" pitchFamily="50" charset="-128"/>
                <a:ea typeface="BIZ UDPゴシック" panose="020B0400000000000000" pitchFamily="50" charset="-128"/>
                <a:cs typeface="Zen Old Mincho" pitchFamily="34" charset="-120"/>
              </a:rPr>
              <a:t>体験</a:t>
            </a:r>
            <a:r>
              <a:rPr lang="ja-JP" altLang="en-US" sz="975" b="1" dirty="0">
                <a:solidFill>
                  <a:srgbClr val="FBBF24"/>
                </a:solidFill>
                <a:latin typeface="BIZ UDPゴシック" panose="020B0400000000000000" pitchFamily="50" charset="-128"/>
                <a:ea typeface="BIZ UDPゴシック" panose="020B0400000000000000" pitchFamily="50" charset="-128"/>
                <a:cs typeface="Zen Old Mincho" pitchFamily="34" charset="-120"/>
              </a:rPr>
              <a:t>イベント</a:t>
            </a:r>
            <a:endParaRPr lang="en-US" sz="975" dirty="0">
              <a:latin typeface="BIZ UDPゴシック" panose="020B0400000000000000" pitchFamily="50" charset="-128"/>
              <a:ea typeface="BIZ UDPゴシック" panose="020B0400000000000000" pitchFamily="50" charset="-128"/>
            </a:endParaRPr>
          </a:p>
        </p:txBody>
      </p:sp>
      <p:sp>
        <p:nvSpPr>
          <p:cNvPr id="31" name="Text 22"/>
          <p:cNvSpPr txBox="1"/>
          <p:nvPr/>
        </p:nvSpPr>
        <p:spPr>
          <a:xfrm>
            <a:off x="457428" y="4496853"/>
            <a:ext cx="2558034" cy="264719"/>
          </a:xfrm>
          <a:prstGeom prst="rect">
            <a:avLst/>
          </a:prstGeom>
          <a:noFill/>
          <a:ln/>
        </p:spPr>
        <p:txBody>
          <a:bodyPr wrap="square" lIns="0" tIns="0" rIns="0" bIns="0" rtlCol="0" anchor="ctr"/>
          <a:lstStyle/>
          <a:p>
            <a:r>
              <a:rPr lang="en-US" sz="900" dirty="0" err="1">
                <a:solidFill>
                  <a:srgbClr val="E2E8F0"/>
                </a:solidFill>
                <a:latin typeface="BIZ UDPゴシック" panose="020B0400000000000000" pitchFamily="50" charset="-128"/>
                <a:ea typeface="BIZ UDPゴシック" panose="020B0400000000000000" pitchFamily="50" charset="-128"/>
                <a:cs typeface="Noto Sans JP" pitchFamily="34" charset="-120"/>
              </a:rPr>
              <a:t>ファミリー層を中心に見るだけでなく「参加する</a:t>
            </a:r>
            <a:r>
              <a:rPr lang="en-US" sz="900" dirty="0">
                <a:solidFill>
                  <a:srgbClr val="E2E8F0"/>
                </a:solidFill>
                <a:latin typeface="BIZ UDPゴシック" panose="020B0400000000000000" pitchFamily="50" charset="-128"/>
                <a:ea typeface="BIZ UDPゴシック" panose="020B0400000000000000" pitchFamily="50" charset="-128"/>
                <a:cs typeface="Noto Sans JP" pitchFamily="34" charset="-120"/>
              </a:rPr>
              <a:t>」</a:t>
            </a:r>
          </a:p>
          <a:p>
            <a:r>
              <a:rPr lang="en-US" sz="900" dirty="0" err="1">
                <a:solidFill>
                  <a:srgbClr val="E2E8F0"/>
                </a:solidFill>
                <a:latin typeface="BIZ UDPゴシック" panose="020B0400000000000000" pitchFamily="50" charset="-128"/>
                <a:ea typeface="BIZ UDPゴシック" panose="020B0400000000000000" pitchFamily="50" charset="-128"/>
                <a:cs typeface="Noto Sans JP" pitchFamily="34" charset="-120"/>
              </a:rPr>
              <a:t>体験が満足度を向上</a:t>
            </a:r>
            <a:r>
              <a:rPr lang="en-US" sz="900" dirty="0">
                <a:solidFill>
                  <a:srgbClr val="E2E8F0"/>
                </a:solidFill>
                <a:latin typeface="BIZ UDPゴシック" panose="020B0400000000000000" pitchFamily="50" charset="-128"/>
                <a:ea typeface="BIZ UDPゴシック" panose="020B0400000000000000" pitchFamily="50" charset="-128"/>
                <a:cs typeface="Noto Sans JP" pitchFamily="34" charset="-120"/>
              </a:rPr>
              <a:t>。</a:t>
            </a:r>
            <a:endParaRPr lang="en-US" sz="900" dirty="0">
              <a:latin typeface="BIZ UDPゴシック" panose="020B0400000000000000" pitchFamily="50" charset="-128"/>
              <a:ea typeface="BIZ UDPゴシック" panose="020B0400000000000000" pitchFamily="50" charset="-128"/>
            </a:endParaRPr>
          </a:p>
        </p:txBody>
      </p:sp>
      <p:pic>
        <p:nvPicPr>
          <p:cNvPr id="52" name="図 51">
            <a:extLst>
              <a:ext uri="{FF2B5EF4-FFF2-40B4-BE49-F238E27FC236}">
                <a16:creationId xmlns:a16="http://schemas.microsoft.com/office/drawing/2014/main" id="{47759482-1C1E-46EC-9949-261A7F7296B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9691" r="5941"/>
          <a:stretch/>
        </p:blipFill>
        <p:spPr>
          <a:xfrm>
            <a:off x="3199160" y="2335988"/>
            <a:ext cx="2721562" cy="2143303"/>
          </a:xfrm>
          <a:prstGeom prst="rect">
            <a:avLst/>
          </a:prstGeom>
        </p:spPr>
      </p:pic>
      <p:sp>
        <p:nvSpPr>
          <p:cNvPr id="28" name="Shape 20"/>
          <p:cNvSpPr/>
          <p:nvPr/>
        </p:nvSpPr>
        <p:spPr>
          <a:xfrm>
            <a:off x="3191923" y="4159530"/>
            <a:ext cx="2728799" cy="656996"/>
          </a:xfrm>
          <a:prstGeom prst="roundRect">
            <a:avLst>
              <a:gd name="adj" fmla="val 27231"/>
            </a:avLst>
          </a:prstGeom>
          <a:solidFill>
            <a:srgbClr val="000000">
              <a:alpha val="70000"/>
            </a:srgbClr>
          </a:solidFill>
          <a:ln w="12700">
            <a:solidFill>
              <a:srgbClr val="FFFFFF">
                <a:alpha val="0"/>
              </a:srgbClr>
            </a:solidFill>
            <a:prstDash val="solid"/>
          </a:ln>
        </p:spPr>
        <p:txBody>
          <a:bodyPr/>
          <a:lstStyle/>
          <a:p>
            <a:endParaRPr lang="ja-JP" altLang="en-US"/>
          </a:p>
        </p:txBody>
      </p:sp>
      <p:sp>
        <p:nvSpPr>
          <p:cNvPr id="56" name="Text 21">
            <a:extLst>
              <a:ext uri="{FF2B5EF4-FFF2-40B4-BE49-F238E27FC236}">
                <a16:creationId xmlns:a16="http://schemas.microsoft.com/office/drawing/2014/main" id="{D18EADB4-CE69-4915-AF99-4A72C3C769AC}"/>
              </a:ext>
            </a:extLst>
          </p:cNvPr>
          <p:cNvSpPr txBox="1"/>
          <p:nvPr/>
        </p:nvSpPr>
        <p:spPr>
          <a:xfrm>
            <a:off x="3580983" y="4265877"/>
            <a:ext cx="2422246" cy="193396"/>
          </a:xfrm>
          <a:prstGeom prst="rect">
            <a:avLst/>
          </a:prstGeom>
          <a:noFill/>
          <a:ln/>
        </p:spPr>
        <p:txBody>
          <a:bodyPr wrap="square" lIns="0" tIns="0" rIns="0" bIns="0" rtlCol="0" anchor="ctr"/>
          <a:lstStyle/>
          <a:p>
            <a:r>
              <a:rPr lang="ja-JP" altLang="en-US" sz="975" b="1" dirty="0">
                <a:solidFill>
                  <a:srgbClr val="FBBF24"/>
                </a:solidFill>
                <a:latin typeface="BIZ UDPゴシック" panose="020B0400000000000000" pitchFamily="50" charset="-128"/>
                <a:ea typeface="BIZ UDPゴシック" panose="020B0400000000000000" pitchFamily="50" charset="-128"/>
              </a:rPr>
              <a:t>ステージイベント</a:t>
            </a:r>
            <a:endParaRPr lang="en-US" sz="975" dirty="0">
              <a:latin typeface="BIZ UDPゴシック" panose="020B0400000000000000" pitchFamily="50" charset="-128"/>
              <a:ea typeface="BIZ UDPゴシック" panose="020B0400000000000000" pitchFamily="50" charset="-128"/>
            </a:endParaRPr>
          </a:p>
        </p:txBody>
      </p:sp>
      <p:pic>
        <p:nvPicPr>
          <p:cNvPr id="57" name="Image 6" descr="preencoded.png">
            <a:extLst>
              <a:ext uri="{FF2B5EF4-FFF2-40B4-BE49-F238E27FC236}">
                <a16:creationId xmlns:a16="http://schemas.microsoft.com/office/drawing/2014/main" id="{30180E80-D67C-408A-8948-57902F585C58}"/>
              </a:ext>
            </a:extLst>
          </p:cNvPr>
          <p:cNvPicPr>
            <a:picLocks noChangeAspect="1"/>
          </p:cNvPicPr>
          <p:nvPr/>
        </p:nvPicPr>
        <p:blipFill>
          <a:blip r:embed="rId10" cstate="screen">
            <a:extLst>
              <a:ext uri="{28A0092B-C50C-407E-A947-70E740481C1C}">
                <a14:useLocalDpi xmlns:a14="http://schemas.microsoft.com/office/drawing/2010/main"/>
              </a:ext>
            </a:extLst>
          </a:blip>
          <a:srcRect l="-1064" r="-1064"/>
          <a:stretch/>
        </p:blipFill>
        <p:spPr>
          <a:xfrm>
            <a:off x="3359469" y="4303596"/>
            <a:ext cx="164592" cy="128930"/>
          </a:xfrm>
          <a:prstGeom prst="rect">
            <a:avLst/>
          </a:prstGeom>
        </p:spPr>
      </p:pic>
      <p:sp>
        <p:nvSpPr>
          <p:cNvPr id="61" name="Text 22">
            <a:extLst>
              <a:ext uri="{FF2B5EF4-FFF2-40B4-BE49-F238E27FC236}">
                <a16:creationId xmlns:a16="http://schemas.microsoft.com/office/drawing/2014/main" id="{699DCB1F-F58A-49A2-94E6-D41E2B62519A}"/>
              </a:ext>
            </a:extLst>
          </p:cNvPr>
          <p:cNvSpPr txBox="1"/>
          <p:nvPr/>
        </p:nvSpPr>
        <p:spPr>
          <a:xfrm>
            <a:off x="3369925" y="4481856"/>
            <a:ext cx="2558034" cy="264719"/>
          </a:xfrm>
          <a:prstGeom prst="rect">
            <a:avLst/>
          </a:prstGeom>
          <a:noFill/>
          <a:ln/>
        </p:spPr>
        <p:txBody>
          <a:bodyPr wrap="square" lIns="0" tIns="0" rIns="0" bIns="0" rtlCol="0" anchor="ctr"/>
          <a:lstStyle/>
          <a:p>
            <a:r>
              <a:rPr lang="ja-JP" altLang="en-US" sz="900" dirty="0">
                <a:solidFill>
                  <a:srgbClr val="E2E8F0"/>
                </a:solidFill>
                <a:latin typeface="BIZ UDPゴシック" panose="020B0400000000000000" pitchFamily="50" charset="-128"/>
                <a:ea typeface="BIZ UDPゴシック" panose="020B0400000000000000" pitchFamily="50" charset="-128"/>
                <a:cs typeface="Noto Sans JP" pitchFamily="34" charset="-120"/>
              </a:rPr>
              <a:t>文化財に使われる材料である、茅の魅力や大切さ</a:t>
            </a:r>
            <a:endParaRPr lang="en-US" altLang="ja-JP" sz="900" dirty="0">
              <a:solidFill>
                <a:srgbClr val="E2E8F0"/>
              </a:solidFill>
              <a:latin typeface="BIZ UDPゴシック" panose="020B0400000000000000" pitchFamily="50" charset="-128"/>
              <a:ea typeface="BIZ UDPゴシック" panose="020B0400000000000000" pitchFamily="50" charset="-128"/>
              <a:cs typeface="Noto Sans JP" pitchFamily="34" charset="-120"/>
            </a:endParaRPr>
          </a:p>
          <a:p>
            <a:r>
              <a:rPr lang="ja-JP" altLang="en-US" sz="900" dirty="0">
                <a:solidFill>
                  <a:srgbClr val="E2E8F0"/>
                </a:solidFill>
                <a:latin typeface="BIZ UDPゴシック" panose="020B0400000000000000" pitchFamily="50" charset="-128"/>
                <a:ea typeface="BIZ UDPゴシック" panose="020B0400000000000000" pitchFamily="50" charset="-128"/>
                <a:cs typeface="Noto Sans JP" pitchFamily="34" charset="-120"/>
              </a:rPr>
              <a:t>をミャクミャクともずやんが発信。</a:t>
            </a:r>
            <a:endParaRPr lang="en-US" sz="900" dirty="0">
              <a:latin typeface="BIZ UDPゴシック" panose="020B0400000000000000" pitchFamily="50" charset="-128"/>
              <a:ea typeface="BIZ UDPゴシック" panose="020B0400000000000000" pitchFamily="50" charset="-128"/>
            </a:endParaRPr>
          </a:p>
        </p:txBody>
      </p:sp>
      <p:pic>
        <p:nvPicPr>
          <p:cNvPr id="3" name="グラフィックス 2" descr="手話 単色塗りつぶし">
            <a:extLst>
              <a:ext uri="{FF2B5EF4-FFF2-40B4-BE49-F238E27FC236}">
                <a16:creationId xmlns:a16="http://schemas.microsoft.com/office/drawing/2014/main" id="{7816064A-E278-4249-8218-AFDF8AB154D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58431" y="4295484"/>
            <a:ext cx="193396" cy="193396"/>
          </a:xfrm>
          <a:prstGeom prst="rect">
            <a:avLst/>
          </a:prstGeom>
        </p:spPr>
      </p:pic>
      <p:sp>
        <p:nvSpPr>
          <p:cNvPr id="54" name="Shape 0">
            <a:extLst>
              <a:ext uri="{FF2B5EF4-FFF2-40B4-BE49-F238E27FC236}">
                <a16:creationId xmlns:a16="http://schemas.microsoft.com/office/drawing/2014/main" id="{72090638-1060-403A-98F7-98CC94761ECF}"/>
              </a:ext>
            </a:extLst>
          </p:cNvPr>
          <p:cNvSpPr/>
          <p:nvPr/>
        </p:nvSpPr>
        <p:spPr>
          <a:xfrm>
            <a:off x="0" y="-26163"/>
            <a:ext cx="9144000" cy="494551"/>
          </a:xfrm>
          <a:prstGeom prst="rect">
            <a:avLst/>
          </a:prstGeom>
          <a:solidFill>
            <a:srgbClr val="1C2841"/>
          </a:solidFill>
          <a:ln/>
        </p:spPr>
        <p:txBody>
          <a:bodyPr/>
          <a:lstStyle/>
          <a:p>
            <a:endParaRPr lang="ja-JP" altLang="en-US" dirty="0"/>
          </a:p>
        </p:txBody>
      </p:sp>
      <p:sp>
        <p:nvSpPr>
          <p:cNvPr id="6" name="Text 4"/>
          <p:cNvSpPr txBox="1"/>
          <p:nvPr/>
        </p:nvSpPr>
        <p:spPr>
          <a:xfrm>
            <a:off x="342900" y="36073"/>
            <a:ext cx="7680960" cy="342900"/>
          </a:xfrm>
          <a:prstGeom prst="rect">
            <a:avLst/>
          </a:prstGeom>
          <a:noFill/>
          <a:ln/>
        </p:spPr>
        <p:txBody>
          <a:bodyPr wrap="square" lIns="0" tIns="0" rIns="0" bIns="0" rtlCol="0" anchor="ctr"/>
          <a:lstStyle/>
          <a:p>
            <a:r>
              <a:rPr lang="ja-JP" altLang="en-US" b="1" kern="0" spc="90" dirty="0">
                <a:solidFill>
                  <a:schemeClr val="bg1"/>
                </a:solidFill>
                <a:latin typeface="BIZ UDPゴシック" panose="020B0400000000000000" pitchFamily="50" charset="-128"/>
                <a:ea typeface="BIZ UDPゴシック" panose="020B0400000000000000" pitchFamily="50" charset="-128"/>
                <a:cs typeface="Zen Old Mincho" pitchFamily="34" charset="-120"/>
              </a:rPr>
              <a:t>参加体験</a:t>
            </a:r>
            <a:r>
              <a:rPr lang="en-US" b="1" kern="0" spc="90" dirty="0" err="1">
                <a:solidFill>
                  <a:schemeClr val="bg1"/>
                </a:solidFill>
                <a:latin typeface="BIZ UDPゴシック" panose="020B0400000000000000" pitchFamily="50" charset="-128"/>
                <a:ea typeface="BIZ UDPゴシック" panose="020B0400000000000000" pitchFamily="50" charset="-128"/>
                <a:cs typeface="Zen Old Mincho" pitchFamily="34" charset="-120"/>
              </a:rPr>
              <a:t>イベント</a:t>
            </a:r>
            <a:r>
              <a:rPr lang="ja-JP" altLang="en-US" b="1" kern="0" spc="90" dirty="0">
                <a:solidFill>
                  <a:schemeClr val="bg1"/>
                </a:solidFill>
                <a:latin typeface="BIZ UDPゴシック" panose="020B0400000000000000" pitchFamily="50" charset="-128"/>
                <a:ea typeface="BIZ UDPゴシック" panose="020B0400000000000000" pitchFamily="50" charset="-128"/>
                <a:cs typeface="Zen Old Mincho" pitchFamily="34" charset="-120"/>
              </a:rPr>
              <a:t>　：　</a:t>
            </a:r>
            <a:r>
              <a:rPr lang="en-US" b="1" kern="0" spc="90" dirty="0" err="1">
                <a:solidFill>
                  <a:schemeClr val="bg1"/>
                </a:solidFill>
                <a:latin typeface="BIZ UDPゴシック" panose="020B0400000000000000" pitchFamily="50" charset="-128"/>
                <a:ea typeface="BIZ UDPゴシック" panose="020B0400000000000000" pitchFamily="50" charset="-128"/>
                <a:cs typeface="Zen Old Mincho" pitchFamily="34" charset="-120"/>
              </a:rPr>
              <a:t>古民家フェス</a:t>
            </a:r>
            <a:r>
              <a:rPr lang="ja-JP" altLang="en-US" b="1" kern="0" spc="90" dirty="0">
                <a:solidFill>
                  <a:schemeClr val="bg1"/>
                </a:solidFill>
                <a:latin typeface="BIZ UDPゴシック" panose="020B0400000000000000" pitchFamily="50" charset="-128"/>
                <a:ea typeface="BIZ UDPゴシック" panose="020B0400000000000000" pitchFamily="50" charset="-128"/>
                <a:cs typeface="Zen Old Mincho" pitchFamily="34" charset="-120"/>
              </a:rPr>
              <a:t>ティバルの概要</a:t>
            </a:r>
            <a:endParaRPr lang="en-US" dirty="0">
              <a:solidFill>
                <a:schemeClr val="bg1"/>
              </a:solidFill>
              <a:latin typeface="BIZ UDPゴシック" panose="020B0400000000000000" pitchFamily="50" charset="-128"/>
              <a:ea typeface="BIZ UDPゴシック" panose="020B0400000000000000" pitchFamily="50" charset="-128"/>
            </a:endParaRPr>
          </a:p>
        </p:txBody>
      </p:sp>
      <p:sp>
        <p:nvSpPr>
          <p:cNvPr id="55" name="Shape 8">
            <a:extLst>
              <a:ext uri="{FF2B5EF4-FFF2-40B4-BE49-F238E27FC236}">
                <a16:creationId xmlns:a16="http://schemas.microsoft.com/office/drawing/2014/main" id="{CD837FFE-5845-48AB-87BA-0A54D6590B0C}"/>
              </a:ext>
            </a:extLst>
          </p:cNvPr>
          <p:cNvSpPr/>
          <p:nvPr/>
        </p:nvSpPr>
        <p:spPr>
          <a:xfrm>
            <a:off x="384507" y="717260"/>
            <a:ext cx="3545895" cy="314325"/>
          </a:xfrm>
          <a:prstGeom prst="rect">
            <a:avLst/>
          </a:prstGeom>
          <a:solidFill>
            <a:srgbClr val="F8F9FA"/>
          </a:solidFill>
          <a:ln/>
        </p:spPr>
        <p:txBody>
          <a:bodyPr/>
          <a:lstStyle/>
          <a:p>
            <a:endParaRPr lang="ja-JP" altLang="en-US"/>
          </a:p>
        </p:txBody>
      </p:sp>
      <p:sp>
        <p:nvSpPr>
          <p:cNvPr id="62" name="Text 9">
            <a:extLst>
              <a:ext uri="{FF2B5EF4-FFF2-40B4-BE49-F238E27FC236}">
                <a16:creationId xmlns:a16="http://schemas.microsoft.com/office/drawing/2014/main" id="{F9AB6C7C-EAAA-4416-A1B6-81F053D53D06}"/>
              </a:ext>
            </a:extLst>
          </p:cNvPr>
          <p:cNvSpPr/>
          <p:nvPr/>
        </p:nvSpPr>
        <p:spPr>
          <a:xfrm>
            <a:off x="455945" y="788697"/>
            <a:ext cx="269304" cy="141064"/>
          </a:xfrm>
          <a:prstGeom prst="rect">
            <a:avLst/>
          </a:prstGeom>
          <a:noFill/>
          <a:ln/>
        </p:spPr>
        <p:txBody>
          <a:bodyPr wrap="none" lIns="0" tIns="0" rIns="0" bIns="0" rtlCol="0" anchor="t">
            <a:spAutoFit/>
          </a:bodyPr>
          <a:lstStyle/>
          <a:p>
            <a:pPr marL="0" indent="0" algn="l">
              <a:lnSpc>
                <a:spcPts val="1100"/>
              </a:lnSpc>
              <a:buNone/>
            </a:pPr>
            <a:r>
              <a:rPr lang="en-US" sz="105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名称</a:t>
            </a:r>
            <a:endParaRPr lang="en-US" sz="1050" dirty="0">
              <a:solidFill>
                <a:srgbClr val="1C2841"/>
              </a:solidFill>
              <a:latin typeface="BIZ UDPゴシック" panose="020B0400000000000000" pitchFamily="50" charset="-128"/>
              <a:ea typeface="BIZ UDPゴシック" panose="020B0400000000000000" pitchFamily="50" charset="-128"/>
            </a:endParaRPr>
          </a:p>
        </p:txBody>
      </p:sp>
      <p:sp>
        <p:nvSpPr>
          <p:cNvPr id="63" name="Text 10">
            <a:extLst>
              <a:ext uri="{FF2B5EF4-FFF2-40B4-BE49-F238E27FC236}">
                <a16:creationId xmlns:a16="http://schemas.microsoft.com/office/drawing/2014/main" id="{87811CDC-F25C-4857-BE45-B6FE601D8D5A}"/>
              </a:ext>
            </a:extLst>
          </p:cNvPr>
          <p:cNvSpPr/>
          <p:nvPr/>
        </p:nvSpPr>
        <p:spPr>
          <a:xfrm>
            <a:off x="1027445" y="788697"/>
            <a:ext cx="1267976" cy="15401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212529"/>
                </a:solidFill>
                <a:latin typeface="BIZ UDPゴシック" panose="020B0400000000000000" pitchFamily="50" charset="-128"/>
                <a:ea typeface="BIZ UDPゴシック" panose="020B0400000000000000" pitchFamily="50" charset="-128"/>
                <a:cs typeface="Noto Sans JP" pitchFamily="34" charset="-120"/>
              </a:rPr>
              <a:t>古民家フェスティバル</a:t>
            </a:r>
            <a:endParaRPr lang="en-US" sz="1050" dirty="0">
              <a:latin typeface="BIZ UDPゴシック" panose="020B0400000000000000" pitchFamily="50" charset="-128"/>
              <a:ea typeface="BIZ UDPゴシック" panose="020B0400000000000000" pitchFamily="50" charset="-128"/>
            </a:endParaRPr>
          </a:p>
        </p:txBody>
      </p:sp>
      <p:sp>
        <p:nvSpPr>
          <p:cNvPr id="64" name="Shape 11">
            <a:extLst>
              <a:ext uri="{FF2B5EF4-FFF2-40B4-BE49-F238E27FC236}">
                <a16:creationId xmlns:a16="http://schemas.microsoft.com/office/drawing/2014/main" id="{2367712E-C0F8-4123-9A71-B3CBB3F25E33}"/>
              </a:ext>
            </a:extLst>
          </p:cNvPr>
          <p:cNvSpPr/>
          <p:nvPr/>
        </p:nvSpPr>
        <p:spPr>
          <a:xfrm>
            <a:off x="384507" y="1117310"/>
            <a:ext cx="3545895" cy="314325"/>
          </a:xfrm>
          <a:prstGeom prst="rect">
            <a:avLst/>
          </a:prstGeom>
          <a:solidFill>
            <a:srgbClr val="F8F9FA"/>
          </a:solidFill>
          <a:ln/>
        </p:spPr>
        <p:txBody>
          <a:bodyPr/>
          <a:lstStyle/>
          <a:p>
            <a:endParaRPr lang="ja-JP" altLang="en-US"/>
          </a:p>
        </p:txBody>
      </p:sp>
      <p:sp>
        <p:nvSpPr>
          <p:cNvPr id="65" name="Text 12">
            <a:extLst>
              <a:ext uri="{FF2B5EF4-FFF2-40B4-BE49-F238E27FC236}">
                <a16:creationId xmlns:a16="http://schemas.microsoft.com/office/drawing/2014/main" id="{BB1F6A8C-A941-41D8-A40B-DDB5FD6CE846}"/>
              </a:ext>
            </a:extLst>
          </p:cNvPr>
          <p:cNvSpPr/>
          <p:nvPr/>
        </p:nvSpPr>
        <p:spPr>
          <a:xfrm>
            <a:off x="455945" y="1188747"/>
            <a:ext cx="269304" cy="141064"/>
          </a:xfrm>
          <a:prstGeom prst="rect">
            <a:avLst/>
          </a:prstGeom>
          <a:noFill/>
          <a:ln/>
        </p:spPr>
        <p:txBody>
          <a:bodyPr wrap="none" lIns="0" tIns="0" rIns="0" bIns="0" rtlCol="0" anchor="t">
            <a:spAutoFit/>
          </a:bodyPr>
          <a:lstStyle/>
          <a:p>
            <a:pPr marL="0" indent="0" algn="l">
              <a:lnSpc>
                <a:spcPts val="1100"/>
              </a:lnSpc>
              <a:buNone/>
            </a:pPr>
            <a:r>
              <a:rPr lang="en-US" sz="105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日程</a:t>
            </a:r>
            <a:endParaRPr lang="en-US" sz="1050" dirty="0">
              <a:solidFill>
                <a:srgbClr val="1C2841"/>
              </a:solidFill>
              <a:latin typeface="BIZ UDPゴシック" panose="020B0400000000000000" pitchFamily="50" charset="-128"/>
              <a:ea typeface="BIZ UDPゴシック" panose="020B0400000000000000" pitchFamily="50" charset="-128"/>
            </a:endParaRPr>
          </a:p>
        </p:txBody>
      </p:sp>
      <p:sp>
        <p:nvSpPr>
          <p:cNvPr id="66" name="Text 13">
            <a:extLst>
              <a:ext uri="{FF2B5EF4-FFF2-40B4-BE49-F238E27FC236}">
                <a16:creationId xmlns:a16="http://schemas.microsoft.com/office/drawing/2014/main" id="{22E7972A-59F3-4E9D-BAC4-992AA24CF0A6}"/>
              </a:ext>
            </a:extLst>
          </p:cNvPr>
          <p:cNvSpPr/>
          <p:nvPr/>
        </p:nvSpPr>
        <p:spPr>
          <a:xfrm>
            <a:off x="1027445" y="1188747"/>
            <a:ext cx="2090316" cy="154017"/>
          </a:xfrm>
          <a:prstGeom prst="rect">
            <a:avLst/>
          </a:prstGeom>
          <a:noFill/>
          <a:ln/>
        </p:spPr>
        <p:txBody>
          <a:bodyPr wrap="none" lIns="0" tIns="0" rIns="0" bIns="0" rtlCol="0" anchor="t">
            <a:spAutoFit/>
          </a:bodyPr>
          <a:lstStyle/>
          <a:p>
            <a:pPr marL="0" indent="0" algn="l">
              <a:lnSpc>
                <a:spcPts val="1400"/>
              </a:lnSpc>
              <a:buNone/>
            </a:pPr>
            <a:r>
              <a:rPr lang="en-US" sz="1050" dirty="0" err="1">
                <a:solidFill>
                  <a:srgbClr val="212529"/>
                </a:solidFill>
                <a:latin typeface="BIZ UDPゴシック" panose="020B0400000000000000" pitchFamily="50" charset="-128"/>
                <a:ea typeface="BIZ UDPゴシック" panose="020B0400000000000000" pitchFamily="50" charset="-128"/>
                <a:cs typeface="Noto Sans JP" pitchFamily="34" charset="-120"/>
              </a:rPr>
              <a:t>令和</a:t>
            </a:r>
            <a:r>
              <a:rPr lang="ja-JP" altLang="en-US" sz="1050" dirty="0">
                <a:solidFill>
                  <a:srgbClr val="212529"/>
                </a:solidFill>
                <a:latin typeface="BIZ UDPゴシック" panose="020B0400000000000000" pitchFamily="50" charset="-128"/>
                <a:ea typeface="BIZ UDPゴシック" panose="020B0400000000000000" pitchFamily="50" charset="-128"/>
                <a:cs typeface="Noto Sans JP" pitchFamily="34" charset="-120"/>
              </a:rPr>
              <a:t>７</a:t>
            </a:r>
            <a:r>
              <a:rPr lang="en-US" sz="1050" dirty="0">
                <a:solidFill>
                  <a:srgbClr val="212529"/>
                </a:solidFill>
                <a:latin typeface="BIZ UDPゴシック" panose="020B0400000000000000" pitchFamily="50" charset="-128"/>
                <a:ea typeface="BIZ UDPゴシック" panose="020B0400000000000000" pitchFamily="50" charset="-128"/>
                <a:cs typeface="Noto Sans JP" pitchFamily="34" charset="-120"/>
              </a:rPr>
              <a:t>年11月23日(土)・24日(日)</a:t>
            </a:r>
            <a:endParaRPr lang="en-US" sz="1050" dirty="0">
              <a:latin typeface="BIZ UDPゴシック" panose="020B0400000000000000" pitchFamily="50" charset="-128"/>
              <a:ea typeface="BIZ UDPゴシック" panose="020B0400000000000000" pitchFamily="50" charset="-128"/>
            </a:endParaRPr>
          </a:p>
        </p:txBody>
      </p:sp>
      <p:sp>
        <p:nvSpPr>
          <p:cNvPr id="67" name="Shape 14">
            <a:extLst>
              <a:ext uri="{FF2B5EF4-FFF2-40B4-BE49-F238E27FC236}">
                <a16:creationId xmlns:a16="http://schemas.microsoft.com/office/drawing/2014/main" id="{B69F3707-8E9A-4761-B055-9418957F0DB3}"/>
              </a:ext>
            </a:extLst>
          </p:cNvPr>
          <p:cNvSpPr/>
          <p:nvPr/>
        </p:nvSpPr>
        <p:spPr>
          <a:xfrm>
            <a:off x="384507" y="1517360"/>
            <a:ext cx="3545895" cy="544985"/>
          </a:xfrm>
          <a:prstGeom prst="rect">
            <a:avLst/>
          </a:prstGeom>
          <a:solidFill>
            <a:srgbClr val="F8F9FA"/>
          </a:solidFill>
          <a:ln/>
        </p:spPr>
        <p:txBody>
          <a:bodyPr/>
          <a:lstStyle/>
          <a:p>
            <a:endParaRPr lang="ja-JP" altLang="en-US"/>
          </a:p>
        </p:txBody>
      </p:sp>
      <p:sp>
        <p:nvSpPr>
          <p:cNvPr id="68" name="Text 15">
            <a:extLst>
              <a:ext uri="{FF2B5EF4-FFF2-40B4-BE49-F238E27FC236}">
                <a16:creationId xmlns:a16="http://schemas.microsoft.com/office/drawing/2014/main" id="{6899D5E9-D6AF-4F16-B3B8-E03B3E33B5BE}"/>
              </a:ext>
            </a:extLst>
          </p:cNvPr>
          <p:cNvSpPr/>
          <p:nvPr/>
        </p:nvSpPr>
        <p:spPr>
          <a:xfrm>
            <a:off x="455945" y="1588797"/>
            <a:ext cx="269304" cy="141064"/>
          </a:xfrm>
          <a:prstGeom prst="rect">
            <a:avLst/>
          </a:prstGeom>
          <a:noFill/>
          <a:ln/>
        </p:spPr>
        <p:txBody>
          <a:bodyPr wrap="none" lIns="0" tIns="0" rIns="0" bIns="0" rtlCol="0" anchor="t">
            <a:spAutoFit/>
          </a:bodyPr>
          <a:lstStyle/>
          <a:p>
            <a:pPr marL="0" indent="0" algn="l">
              <a:lnSpc>
                <a:spcPts val="1100"/>
              </a:lnSpc>
              <a:buNone/>
            </a:pPr>
            <a:r>
              <a:rPr lang="en-US" sz="105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場所</a:t>
            </a:r>
            <a:endParaRPr lang="en-US" sz="1050" dirty="0">
              <a:solidFill>
                <a:srgbClr val="1C2841"/>
              </a:solidFill>
              <a:latin typeface="BIZ UDPゴシック" panose="020B0400000000000000" pitchFamily="50" charset="-128"/>
              <a:ea typeface="BIZ UDPゴシック" panose="020B0400000000000000" pitchFamily="50" charset="-128"/>
            </a:endParaRPr>
          </a:p>
        </p:txBody>
      </p:sp>
      <p:sp>
        <p:nvSpPr>
          <p:cNvPr id="69" name="Text 16">
            <a:extLst>
              <a:ext uri="{FF2B5EF4-FFF2-40B4-BE49-F238E27FC236}">
                <a16:creationId xmlns:a16="http://schemas.microsoft.com/office/drawing/2014/main" id="{6EDEC444-237C-4548-A959-5EC97656C891}"/>
              </a:ext>
            </a:extLst>
          </p:cNvPr>
          <p:cNvSpPr/>
          <p:nvPr/>
        </p:nvSpPr>
        <p:spPr>
          <a:xfrm>
            <a:off x="1027445" y="1588797"/>
            <a:ext cx="2019784" cy="15401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212529"/>
                </a:solidFill>
                <a:latin typeface="BIZ UDPゴシック" panose="020B0400000000000000" pitchFamily="50" charset="-128"/>
                <a:ea typeface="BIZ UDPゴシック" panose="020B0400000000000000" pitchFamily="50" charset="-128"/>
                <a:cs typeface="Noto Sans JP" pitchFamily="34" charset="-120"/>
              </a:rPr>
              <a:t>日本民家集落博物館（服部緑地内）</a:t>
            </a:r>
            <a:endParaRPr lang="en-US" sz="1050" dirty="0">
              <a:latin typeface="BIZ UDPゴシック" panose="020B0400000000000000" pitchFamily="50" charset="-128"/>
              <a:ea typeface="BIZ UDPゴシック" panose="020B0400000000000000" pitchFamily="50" charset="-128"/>
            </a:endParaRPr>
          </a:p>
        </p:txBody>
      </p:sp>
      <p:sp>
        <p:nvSpPr>
          <p:cNvPr id="70" name="Shape 17">
            <a:extLst>
              <a:ext uri="{FF2B5EF4-FFF2-40B4-BE49-F238E27FC236}">
                <a16:creationId xmlns:a16="http://schemas.microsoft.com/office/drawing/2014/main" id="{22397F80-492E-41BD-9B51-571F734AD07F}"/>
              </a:ext>
            </a:extLst>
          </p:cNvPr>
          <p:cNvSpPr/>
          <p:nvPr/>
        </p:nvSpPr>
        <p:spPr>
          <a:xfrm>
            <a:off x="4155011" y="677327"/>
            <a:ext cx="4619418" cy="1386678"/>
          </a:xfrm>
          <a:prstGeom prst="rect">
            <a:avLst/>
          </a:prstGeom>
          <a:solidFill>
            <a:srgbClr val="F8F9FA"/>
          </a:solidFill>
          <a:ln/>
        </p:spPr>
        <p:txBody>
          <a:bodyPr/>
          <a:lstStyle/>
          <a:p>
            <a:endParaRPr lang="ja-JP" altLang="en-US"/>
          </a:p>
        </p:txBody>
      </p:sp>
      <p:sp>
        <p:nvSpPr>
          <p:cNvPr id="71" name="Text 18">
            <a:extLst>
              <a:ext uri="{FF2B5EF4-FFF2-40B4-BE49-F238E27FC236}">
                <a16:creationId xmlns:a16="http://schemas.microsoft.com/office/drawing/2014/main" id="{F8C4D75A-B848-4C4C-A6EA-27CB8583B2D7}"/>
              </a:ext>
            </a:extLst>
          </p:cNvPr>
          <p:cNvSpPr/>
          <p:nvPr/>
        </p:nvSpPr>
        <p:spPr>
          <a:xfrm>
            <a:off x="4226449" y="748764"/>
            <a:ext cx="571500" cy="141064"/>
          </a:xfrm>
          <a:prstGeom prst="rect">
            <a:avLst/>
          </a:prstGeom>
          <a:noFill/>
          <a:ln/>
        </p:spPr>
        <p:txBody>
          <a:bodyPr wrap="square" lIns="0" tIns="0" rIns="0" bIns="0" rtlCol="0" anchor="t">
            <a:spAutoFit/>
          </a:bodyPr>
          <a:lstStyle/>
          <a:p>
            <a:pPr marL="0" indent="0" algn="l">
              <a:lnSpc>
                <a:spcPts val="1100"/>
              </a:lnSpc>
              <a:buNone/>
            </a:pPr>
            <a:r>
              <a:rPr lang="en-US" sz="105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主な内容</a:t>
            </a:r>
            <a:endParaRPr lang="en-US" sz="1050" dirty="0">
              <a:solidFill>
                <a:srgbClr val="1C2841"/>
              </a:solidFill>
              <a:latin typeface="BIZ UDPゴシック" panose="020B0400000000000000" pitchFamily="50" charset="-128"/>
              <a:ea typeface="BIZ UDPゴシック" panose="020B0400000000000000" pitchFamily="50" charset="-128"/>
            </a:endParaRPr>
          </a:p>
        </p:txBody>
      </p:sp>
      <p:sp>
        <p:nvSpPr>
          <p:cNvPr id="72" name="Text 19">
            <a:extLst>
              <a:ext uri="{FF2B5EF4-FFF2-40B4-BE49-F238E27FC236}">
                <a16:creationId xmlns:a16="http://schemas.microsoft.com/office/drawing/2014/main" id="{71322119-A36A-47D1-B8F6-686BD0885A7A}"/>
              </a:ext>
            </a:extLst>
          </p:cNvPr>
          <p:cNvSpPr/>
          <p:nvPr/>
        </p:nvSpPr>
        <p:spPr>
          <a:xfrm>
            <a:off x="5061604" y="748764"/>
            <a:ext cx="3890106" cy="1231234"/>
          </a:xfrm>
          <a:prstGeom prst="rect">
            <a:avLst/>
          </a:prstGeom>
          <a:noFill/>
          <a:ln/>
        </p:spPr>
        <p:txBody>
          <a:bodyPr wrap="square" lIns="0" tIns="0" rIns="0" bIns="0" rtlCol="0" anchor="t">
            <a:spAutoFit/>
          </a:bodyPr>
          <a:lstStyle/>
          <a:p>
            <a:pPr marL="0" indent="0" algn="l">
              <a:lnSpc>
                <a:spcPts val="1400"/>
              </a:lnSpc>
              <a:buNone/>
            </a:pPr>
            <a:r>
              <a:rPr lang="en-US" sz="1050" dirty="0">
                <a:solidFill>
                  <a:srgbClr val="212529"/>
                </a:solidFill>
                <a:latin typeface="BIZ UDPゴシック" panose="020B0400000000000000" pitchFamily="50" charset="-128"/>
                <a:ea typeface="BIZ UDPゴシック" panose="020B0400000000000000" pitchFamily="50" charset="-128"/>
                <a:cs typeface="Noto Sans JP" pitchFamily="34" charset="-120"/>
              </a:rPr>
              <a:t>・</a:t>
            </a:r>
            <a:r>
              <a:rPr lang="ja-JP" altLang="en-US" sz="1050" dirty="0">
                <a:solidFill>
                  <a:srgbClr val="212529"/>
                </a:solidFill>
                <a:latin typeface="BIZ UDPゴシック" panose="020B0400000000000000" pitchFamily="50" charset="-128"/>
                <a:ea typeface="BIZ UDPゴシック" panose="020B0400000000000000" pitchFamily="50" charset="-128"/>
                <a:cs typeface="Noto Sans JP" pitchFamily="34" charset="-120"/>
              </a:rPr>
              <a:t>ステージイベント</a:t>
            </a:r>
            <a:r>
              <a:rPr lang="en-US" sz="1050" dirty="0">
                <a:solidFill>
                  <a:srgbClr val="212529"/>
                </a:solidFill>
                <a:latin typeface="BIZ UDPゴシック" panose="020B0400000000000000" pitchFamily="50" charset="-128"/>
                <a:ea typeface="BIZ UDPゴシック" panose="020B0400000000000000" pitchFamily="50" charset="-128"/>
                <a:cs typeface="Noto Sans JP" pitchFamily="34" charset="-120"/>
              </a:rPr>
              <a:t>（</a:t>
            </a:r>
            <a:r>
              <a:rPr lang="ja-JP" altLang="en-US" sz="1050" dirty="0">
                <a:solidFill>
                  <a:srgbClr val="212529"/>
                </a:solidFill>
                <a:latin typeface="BIZ UDPゴシック" panose="020B0400000000000000" pitchFamily="50" charset="-128"/>
                <a:ea typeface="BIZ UDPゴシック" panose="020B0400000000000000" pitchFamily="50" charset="-128"/>
                <a:cs typeface="Noto Sans JP" pitchFamily="34" charset="-120"/>
              </a:rPr>
              <a:t>キャラクターショー・コンサートなど</a:t>
            </a:r>
            <a:r>
              <a:rPr lang="en-US" sz="1050" dirty="0">
                <a:solidFill>
                  <a:srgbClr val="212529"/>
                </a:solidFill>
                <a:latin typeface="BIZ UDPゴシック" panose="020B0400000000000000" pitchFamily="50" charset="-128"/>
                <a:ea typeface="BIZ UDPゴシック" panose="020B0400000000000000" pitchFamily="50" charset="-128"/>
                <a:cs typeface="Noto Sans JP" pitchFamily="34" charset="-120"/>
              </a:rPr>
              <a:t>）
・</a:t>
            </a:r>
            <a:r>
              <a:rPr lang="ja-JP" altLang="en-US" sz="1050" dirty="0">
                <a:solidFill>
                  <a:srgbClr val="212529"/>
                </a:solidFill>
                <a:latin typeface="BIZ UDPゴシック" panose="020B0400000000000000" pitchFamily="50" charset="-128"/>
                <a:ea typeface="BIZ UDPゴシック" panose="020B0400000000000000" pitchFamily="50" charset="-128"/>
                <a:cs typeface="Noto Sans JP" pitchFamily="34" charset="-120"/>
              </a:rPr>
              <a:t>茅と木の</a:t>
            </a:r>
            <a:r>
              <a:rPr lang="en-US" sz="1050" dirty="0" err="1">
                <a:solidFill>
                  <a:srgbClr val="212529"/>
                </a:solidFill>
                <a:latin typeface="BIZ UDPゴシック" panose="020B0400000000000000" pitchFamily="50" charset="-128"/>
                <a:ea typeface="BIZ UDPゴシック" panose="020B0400000000000000" pitchFamily="50" charset="-128"/>
                <a:cs typeface="Noto Sans JP" pitchFamily="34" charset="-120"/>
              </a:rPr>
              <a:t>ワークショップ（伝統工芸等</a:t>
            </a:r>
            <a:r>
              <a:rPr lang="en-US" sz="1050" dirty="0">
                <a:solidFill>
                  <a:srgbClr val="212529"/>
                </a:solidFill>
                <a:latin typeface="BIZ UDPゴシック" panose="020B0400000000000000" pitchFamily="50" charset="-128"/>
                <a:ea typeface="BIZ UDPゴシック" panose="020B0400000000000000" pitchFamily="50" charset="-128"/>
                <a:cs typeface="Noto Sans JP" pitchFamily="34" charset="-120"/>
              </a:rPr>
              <a:t>）
・</a:t>
            </a:r>
            <a:r>
              <a:rPr lang="ja-JP" altLang="en-US" sz="1050" dirty="0">
                <a:solidFill>
                  <a:srgbClr val="212529"/>
                </a:solidFill>
                <a:latin typeface="BIZ UDPゴシック" panose="020B0400000000000000" pitchFamily="50" charset="-128"/>
                <a:ea typeface="BIZ UDPゴシック" panose="020B0400000000000000" pitchFamily="50" charset="-128"/>
                <a:cs typeface="Noto Sans JP" pitchFamily="34" charset="-120"/>
              </a:rPr>
              <a:t>学芸員解説ツアー＋古民家</a:t>
            </a:r>
            <a:r>
              <a:rPr lang="en-US" altLang="ja-JP" sz="1050" dirty="0">
                <a:solidFill>
                  <a:srgbClr val="212529"/>
                </a:solidFill>
                <a:latin typeface="BIZ UDPゴシック" panose="020B0400000000000000" pitchFamily="50" charset="-128"/>
                <a:ea typeface="BIZ UDPゴシック" panose="020B0400000000000000" pitchFamily="50" charset="-128"/>
                <a:cs typeface="Noto Sans JP" pitchFamily="34" charset="-120"/>
              </a:rPr>
              <a:t>AR</a:t>
            </a:r>
            <a:r>
              <a:rPr lang="ja-JP" altLang="en-US" sz="1050" dirty="0">
                <a:solidFill>
                  <a:srgbClr val="212529"/>
                </a:solidFill>
                <a:latin typeface="BIZ UDPゴシック" panose="020B0400000000000000" pitchFamily="50" charset="-128"/>
                <a:ea typeface="BIZ UDPゴシック" panose="020B0400000000000000" pitchFamily="50" charset="-128"/>
                <a:cs typeface="Noto Sans JP" pitchFamily="34" charset="-120"/>
              </a:rPr>
              <a:t>体験</a:t>
            </a:r>
            <a:r>
              <a:rPr lang="en-US" sz="1050" dirty="0">
                <a:solidFill>
                  <a:srgbClr val="212529"/>
                </a:solidFill>
                <a:latin typeface="BIZ UDPゴシック" panose="020B0400000000000000" pitchFamily="50" charset="-128"/>
                <a:ea typeface="BIZ UDPゴシック" panose="020B0400000000000000" pitchFamily="50" charset="-128"/>
                <a:cs typeface="Noto Sans JP" pitchFamily="34" charset="-120"/>
              </a:rPr>
              <a:t>
・</a:t>
            </a:r>
            <a:r>
              <a:rPr lang="ja-JP" altLang="en-US" sz="1050" dirty="0">
                <a:solidFill>
                  <a:srgbClr val="212529"/>
                </a:solidFill>
                <a:latin typeface="BIZ UDPゴシック" panose="020B0400000000000000" pitchFamily="50" charset="-128"/>
                <a:ea typeface="BIZ UDPゴシック" panose="020B0400000000000000" pitchFamily="50" charset="-128"/>
                <a:cs typeface="Noto Sans JP" pitchFamily="34" charset="-120"/>
              </a:rPr>
              <a:t>体験イベント（囲炉裏・石臼・着付け・こま回し・お茶など）</a:t>
            </a:r>
            <a:endParaRPr lang="en-US" altLang="ja-JP" sz="1050" dirty="0">
              <a:solidFill>
                <a:srgbClr val="212529"/>
              </a:solidFill>
              <a:latin typeface="BIZ UDPゴシック" panose="020B0400000000000000" pitchFamily="50" charset="-128"/>
              <a:ea typeface="BIZ UDPゴシック" panose="020B0400000000000000" pitchFamily="50" charset="-128"/>
              <a:cs typeface="Noto Sans JP" pitchFamily="34" charset="-120"/>
            </a:endParaRPr>
          </a:p>
          <a:p>
            <a:pPr marL="0" indent="0" algn="l">
              <a:lnSpc>
                <a:spcPts val="1400"/>
              </a:lnSpc>
              <a:buNone/>
            </a:pPr>
            <a:r>
              <a:rPr lang="ja-JP" altLang="en-US" sz="1050" dirty="0">
                <a:solidFill>
                  <a:srgbClr val="212529"/>
                </a:solidFill>
                <a:latin typeface="BIZ UDPゴシック" panose="020B0400000000000000" pitchFamily="50" charset="-128"/>
                <a:ea typeface="BIZ UDPゴシック" panose="020B0400000000000000" pitchFamily="50" charset="-128"/>
              </a:rPr>
              <a:t>・ナイトミュージアム（古民家ライトアップ・スカイランタンなど）</a:t>
            </a:r>
            <a:endParaRPr lang="en-US" altLang="ja-JP" sz="1050" dirty="0">
              <a:solidFill>
                <a:srgbClr val="212529"/>
              </a:solidFill>
              <a:latin typeface="BIZ UDPゴシック" panose="020B0400000000000000" pitchFamily="50" charset="-128"/>
              <a:ea typeface="BIZ UDPゴシック" panose="020B0400000000000000" pitchFamily="50" charset="-128"/>
            </a:endParaRPr>
          </a:p>
          <a:p>
            <a:pPr marL="0" indent="0" algn="l">
              <a:lnSpc>
                <a:spcPts val="1400"/>
              </a:lnSpc>
              <a:buNone/>
            </a:pPr>
            <a:r>
              <a:rPr lang="ja-JP" altLang="en-US" sz="1050" dirty="0">
                <a:solidFill>
                  <a:srgbClr val="212529"/>
                </a:solidFill>
                <a:latin typeface="BIZ UDPゴシック" panose="020B0400000000000000" pitchFamily="50" charset="-128"/>
                <a:ea typeface="BIZ UDPゴシック" panose="020B0400000000000000" pitchFamily="50" charset="-128"/>
              </a:rPr>
              <a:t>・古民家ナイトキャンプ</a:t>
            </a:r>
            <a:endParaRPr lang="en-US" altLang="ja-JP" sz="1050" dirty="0">
              <a:solidFill>
                <a:srgbClr val="212529"/>
              </a:solidFill>
              <a:latin typeface="BIZ UDPゴシック" panose="020B0400000000000000" pitchFamily="50" charset="-128"/>
              <a:ea typeface="BIZ UDPゴシック" panose="020B0400000000000000" pitchFamily="50" charset="-128"/>
            </a:endParaRPr>
          </a:p>
          <a:p>
            <a:pPr marL="0" indent="0" algn="l">
              <a:lnSpc>
                <a:spcPts val="1400"/>
              </a:lnSpc>
              <a:buNone/>
            </a:pPr>
            <a:r>
              <a:rPr lang="ja-JP" altLang="en-US" sz="1050" dirty="0">
                <a:solidFill>
                  <a:srgbClr val="212529"/>
                </a:solidFill>
                <a:latin typeface="BIZ UDPゴシック" panose="020B0400000000000000" pitchFamily="50" charset="-128"/>
                <a:ea typeface="BIZ UDPゴシック" panose="020B0400000000000000" pitchFamily="50" charset="-128"/>
              </a:rPr>
              <a:t>・飲食物販コーナー</a:t>
            </a:r>
            <a:endParaRPr lang="en-US" sz="1050" dirty="0">
              <a:latin typeface="BIZ UDPゴシック" panose="020B0400000000000000" pitchFamily="50" charset="-128"/>
              <a:ea typeface="BIZ UDPゴシック" panose="020B0400000000000000" pitchFamily="50" charset="-128"/>
            </a:endParaRPr>
          </a:p>
        </p:txBody>
      </p:sp>
      <p:sp>
        <p:nvSpPr>
          <p:cNvPr id="76" name="Text 16">
            <a:extLst>
              <a:ext uri="{FF2B5EF4-FFF2-40B4-BE49-F238E27FC236}">
                <a16:creationId xmlns:a16="http://schemas.microsoft.com/office/drawing/2014/main" id="{FC5EB232-3789-4118-9B16-3AE098C5D1DB}"/>
              </a:ext>
            </a:extLst>
          </p:cNvPr>
          <p:cNvSpPr/>
          <p:nvPr/>
        </p:nvSpPr>
        <p:spPr>
          <a:xfrm>
            <a:off x="1013031" y="1822074"/>
            <a:ext cx="2117567" cy="154017"/>
          </a:xfrm>
          <a:prstGeom prst="rect">
            <a:avLst/>
          </a:prstGeom>
          <a:noFill/>
          <a:ln/>
        </p:spPr>
        <p:txBody>
          <a:bodyPr wrap="none" lIns="0" tIns="0" rIns="0" bIns="0" rtlCol="0" anchor="t">
            <a:spAutoFit/>
          </a:bodyPr>
          <a:lstStyle/>
          <a:p>
            <a:pPr marL="0" indent="0" algn="l">
              <a:lnSpc>
                <a:spcPts val="1400"/>
              </a:lnSpc>
              <a:buNone/>
            </a:pPr>
            <a:r>
              <a:rPr lang="ja-JP" altLang="en-US" sz="1050" dirty="0">
                <a:solidFill>
                  <a:srgbClr val="212529"/>
                </a:solidFill>
                <a:latin typeface="BIZ UDPゴシック" panose="020B0400000000000000" pitchFamily="50" charset="-128"/>
                <a:ea typeface="BIZ UDPゴシック" panose="020B0400000000000000" pitchFamily="50" charset="-128"/>
              </a:rPr>
              <a:t>文化財古民家や屋外スペースを活用</a:t>
            </a:r>
            <a:endParaRPr lang="en-US" sz="1050"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D3BA4D8A-324B-41ED-BB15-F4E4BA1D6EB9}"/>
              </a:ext>
            </a:extLst>
          </p:cNvPr>
          <p:cNvSpPr/>
          <p:nvPr/>
        </p:nvSpPr>
        <p:spPr>
          <a:xfrm>
            <a:off x="0" y="-11786"/>
            <a:ext cx="9144000" cy="5143500"/>
          </a:xfrm>
          <a:prstGeom prst="rect">
            <a:avLst/>
          </a:prstGeom>
          <a:solidFill>
            <a:srgbClr val="F3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ｖ</a:t>
            </a:r>
            <a:r>
              <a:rPr kumimoji="1" lang="en-US" altLang="ja-JP" dirty="0"/>
              <a:t>c</a:t>
            </a:r>
            <a:endParaRPr kumimoji="1" lang="ja-JP" altLang="en-US" dirty="0"/>
          </a:p>
        </p:txBody>
      </p:sp>
      <p:sp>
        <p:nvSpPr>
          <p:cNvPr id="76" name="Shape 5">
            <a:extLst>
              <a:ext uri="{FF2B5EF4-FFF2-40B4-BE49-F238E27FC236}">
                <a16:creationId xmlns:a16="http://schemas.microsoft.com/office/drawing/2014/main" id="{5CCFCE84-0CA1-4E14-9F7D-634D55363BA9}"/>
              </a:ext>
            </a:extLst>
          </p:cNvPr>
          <p:cNvSpPr/>
          <p:nvPr/>
        </p:nvSpPr>
        <p:spPr>
          <a:xfrm>
            <a:off x="616213" y="1980813"/>
            <a:ext cx="7922803" cy="2083509"/>
          </a:xfrm>
          <a:prstGeom prst="rect">
            <a:avLst/>
          </a:prstGeom>
          <a:solidFill>
            <a:srgbClr val="E8E8E2"/>
          </a:solidFill>
          <a:ln/>
        </p:spPr>
        <p:txBody>
          <a:bodyPr/>
          <a:lstStyle/>
          <a:p>
            <a:endParaRPr lang="ja-JP" altLang="en-US"/>
          </a:p>
        </p:txBody>
      </p:sp>
      <p:sp>
        <p:nvSpPr>
          <p:cNvPr id="4" name="Text 1"/>
          <p:cNvSpPr/>
          <p:nvPr/>
        </p:nvSpPr>
        <p:spPr>
          <a:xfrm>
            <a:off x="285750" y="191988"/>
            <a:ext cx="3657600" cy="330398"/>
          </a:xfrm>
          <a:prstGeom prst="rect">
            <a:avLst/>
          </a:prstGeom>
          <a:noFill/>
          <a:ln/>
        </p:spPr>
        <p:txBody>
          <a:bodyPr wrap="none" lIns="0" tIns="0" rIns="0" bIns="0" rtlCol="0" anchor="t">
            <a:spAutoFit/>
          </a:bodyPr>
          <a:lstStyle/>
          <a:p>
            <a:pPr marL="0" indent="0" algn="l">
              <a:lnSpc>
                <a:spcPts val="2200"/>
              </a:lnSpc>
              <a:buNone/>
            </a:pPr>
            <a:r>
              <a:rPr lang="en-US" sz="1602" b="1" dirty="0">
                <a:solidFill>
                  <a:srgbClr val="FFFFFF"/>
                </a:solidFill>
                <a:latin typeface="Noto Sans JP" pitchFamily="34" charset="0"/>
                <a:ea typeface="Noto Sans JP" pitchFamily="34" charset="-122"/>
                <a:cs typeface="Noto Sans JP" pitchFamily="34" charset="-120"/>
              </a:rPr>
              <a:t>参加体験型イベント：古民家フェス</a:t>
            </a:r>
            <a:endParaRPr lang="en-US" sz="1602" dirty="0"/>
          </a:p>
        </p:txBody>
      </p:sp>
      <p:sp>
        <p:nvSpPr>
          <p:cNvPr id="39" name="Shape 27">
            <a:extLst>
              <a:ext uri="{FF2B5EF4-FFF2-40B4-BE49-F238E27FC236}">
                <a16:creationId xmlns:a16="http://schemas.microsoft.com/office/drawing/2014/main" id="{8F832F13-33EC-42CB-A928-DA65EBB22815}"/>
              </a:ext>
            </a:extLst>
          </p:cNvPr>
          <p:cNvSpPr/>
          <p:nvPr/>
        </p:nvSpPr>
        <p:spPr>
          <a:xfrm>
            <a:off x="581642" y="747770"/>
            <a:ext cx="1823940" cy="1069498"/>
          </a:xfrm>
          <a:prstGeom prst="roundRect">
            <a:avLst>
              <a:gd name="adj" fmla="val 9671"/>
            </a:avLst>
          </a:prstGeom>
          <a:solidFill>
            <a:schemeClr val="accent2">
              <a:lumMod val="20000"/>
              <a:lumOff val="80000"/>
            </a:schemeClr>
          </a:solidFill>
          <a:ln w="12700">
            <a:solidFill>
              <a:srgbClr val="8B0000"/>
            </a:solidFill>
            <a:prstDash val="solid"/>
          </a:ln>
        </p:spPr>
        <p:txBody>
          <a:bodyPr/>
          <a:lstStyle/>
          <a:p>
            <a:endParaRPr lang="ja-JP" altLang="en-US"/>
          </a:p>
        </p:txBody>
      </p:sp>
      <p:sp>
        <p:nvSpPr>
          <p:cNvPr id="41" name="Text 28">
            <a:extLst>
              <a:ext uri="{FF2B5EF4-FFF2-40B4-BE49-F238E27FC236}">
                <a16:creationId xmlns:a16="http://schemas.microsoft.com/office/drawing/2014/main" id="{5AE3AC7A-13C4-4637-8425-1980000795A3}"/>
              </a:ext>
            </a:extLst>
          </p:cNvPr>
          <p:cNvSpPr txBox="1"/>
          <p:nvPr/>
        </p:nvSpPr>
        <p:spPr>
          <a:xfrm>
            <a:off x="659572" y="1188749"/>
            <a:ext cx="1668764" cy="229058"/>
          </a:xfrm>
          <a:prstGeom prst="rect">
            <a:avLst/>
          </a:prstGeom>
          <a:noFill/>
          <a:ln/>
        </p:spPr>
        <p:txBody>
          <a:bodyPr wrap="square" lIns="0" tIns="0" rIns="0" bIns="0" rtlCol="0" anchor="ctr"/>
          <a:lstStyle/>
          <a:p>
            <a:pPr algn="ctr"/>
            <a:r>
              <a:rPr lang="en-US" b="1" dirty="0">
                <a:solidFill>
                  <a:srgbClr val="2D3748"/>
                </a:solidFill>
                <a:latin typeface="BIZ UDPゴシック" panose="020B0400000000000000" pitchFamily="50" charset="-128"/>
                <a:ea typeface="BIZ UDPゴシック" panose="020B0400000000000000" pitchFamily="50" charset="-128"/>
                <a:cs typeface="Noto Sans JP" pitchFamily="34" charset="-120"/>
              </a:rPr>
              <a:t>1,925</a:t>
            </a:r>
            <a:r>
              <a:rPr lang="en-US" sz="750" b="1" dirty="0">
                <a:solidFill>
                  <a:srgbClr val="2D3748"/>
                </a:solidFill>
                <a:latin typeface="BIZ UDPゴシック" panose="020B0400000000000000" pitchFamily="50" charset="-128"/>
                <a:ea typeface="BIZ UDPゴシック" panose="020B0400000000000000" pitchFamily="50" charset="-128"/>
                <a:cs typeface="Noto Sans JP" pitchFamily="34" charset="-120"/>
              </a:rPr>
              <a:t>名</a:t>
            </a:r>
            <a:endParaRPr lang="en-US" dirty="0">
              <a:latin typeface="BIZ UDPゴシック" panose="020B0400000000000000" pitchFamily="50" charset="-128"/>
              <a:ea typeface="BIZ UDPゴシック" panose="020B0400000000000000" pitchFamily="50" charset="-128"/>
            </a:endParaRPr>
          </a:p>
        </p:txBody>
      </p:sp>
      <p:sp>
        <p:nvSpPr>
          <p:cNvPr id="42" name="Text 30">
            <a:extLst>
              <a:ext uri="{FF2B5EF4-FFF2-40B4-BE49-F238E27FC236}">
                <a16:creationId xmlns:a16="http://schemas.microsoft.com/office/drawing/2014/main" id="{38F9698B-F7B5-4B5F-81FD-E754EFAF3F6D}"/>
              </a:ext>
            </a:extLst>
          </p:cNvPr>
          <p:cNvSpPr txBox="1"/>
          <p:nvPr/>
        </p:nvSpPr>
        <p:spPr>
          <a:xfrm>
            <a:off x="629771" y="1581351"/>
            <a:ext cx="1727682" cy="143333"/>
          </a:xfrm>
          <a:prstGeom prst="rect">
            <a:avLst/>
          </a:prstGeom>
          <a:noFill/>
          <a:ln/>
        </p:spPr>
        <p:txBody>
          <a:bodyPr wrap="square" lIns="0" tIns="0" rIns="0" bIns="0" rtlCol="0" anchor="ctr"/>
          <a:lstStyle/>
          <a:p>
            <a:pPr algn="ctr"/>
            <a:r>
              <a:rPr lang="en-US" sz="1000" b="1" dirty="0">
                <a:solidFill>
                  <a:srgbClr val="718096"/>
                </a:solidFill>
                <a:latin typeface="BIZ UDPゴシック" panose="020B0400000000000000" pitchFamily="50" charset="-128"/>
                <a:ea typeface="BIZ UDPゴシック" panose="020B0400000000000000" pitchFamily="50" charset="-128"/>
                <a:cs typeface="Noto Sans JP" pitchFamily="34" charset="-120"/>
              </a:rPr>
              <a:t>2日間 来場者数</a:t>
            </a:r>
            <a:endParaRPr lang="en-US" sz="1000" dirty="0">
              <a:latin typeface="BIZ UDPゴシック" panose="020B0400000000000000" pitchFamily="50" charset="-128"/>
              <a:ea typeface="BIZ UDPゴシック" panose="020B0400000000000000" pitchFamily="50" charset="-128"/>
            </a:endParaRPr>
          </a:p>
        </p:txBody>
      </p:sp>
      <p:sp>
        <p:nvSpPr>
          <p:cNvPr id="43" name="Shape 31">
            <a:extLst>
              <a:ext uri="{FF2B5EF4-FFF2-40B4-BE49-F238E27FC236}">
                <a16:creationId xmlns:a16="http://schemas.microsoft.com/office/drawing/2014/main" id="{EE2A65D6-F599-47BE-9933-2159C01C6254}"/>
              </a:ext>
            </a:extLst>
          </p:cNvPr>
          <p:cNvSpPr/>
          <p:nvPr/>
        </p:nvSpPr>
        <p:spPr>
          <a:xfrm>
            <a:off x="2648866" y="747770"/>
            <a:ext cx="1823940" cy="1069498"/>
          </a:xfrm>
          <a:prstGeom prst="roundRect">
            <a:avLst>
              <a:gd name="adj" fmla="val 9671"/>
            </a:avLst>
          </a:prstGeom>
          <a:solidFill>
            <a:schemeClr val="accent2">
              <a:lumMod val="20000"/>
              <a:lumOff val="80000"/>
            </a:schemeClr>
          </a:solidFill>
          <a:ln w="12700">
            <a:solidFill>
              <a:srgbClr val="8B0000"/>
            </a:solidFill>
            <a:prstDash val="solid"/>
          </a:ln>
        </p:spPr>
        <p:txBody>
          <a:bodyPr/>
          <a:lstStyle/>
          <a:p>
            <a:endParaRPr lang="ja-JP" altLang="en-US"/>
          </a:p>
        </p:txBody>
      </p:sp>
      <p:sp>
        <p:nvSpPr>
          <p:cNvPr id="45" name="Text 32">
            <a:extLst>
              <a:ext uri="{FF2B5EF4-FFF2-40B4-BE49-F238E27FC236}">
                <a16:creationId xmlns:a16="http://schemas.microsoft.com/office/drawing/2014/main" id="{3BEF50F9-40FB-4118-A8C0-AFAC2F37132F}"/>
              </a:ext>
            </a:extLst>
          </p:cNvPr>
          <p:cNvSpPr txBox="1"/>
          <p:nvPr/>
        </p:nvSpPr>
        <p:spPr>
          <a:xfrm>
            <a:off x="2726797" y="1188749"/>
            <a:ext cx="1668764" cy="229058"/>
          </a:xfrm>
          <a:prstGeom prst="rect">
            <a:avLst/>
          </a:prstGeom>
          <a:noFill/>
          <a:ln/>
        </p:spPr>
        <p:txBody>
          <a:bodyPr wrap="square" lIns="0" tIns="0" rIns="0" bIns="0" rtlCol="0" anchor="ctr"/>
          <a:lstStyle/>
          <a:p>
            <a:pPr algn="ctr"/>
            <a:r>
              <a:rPr lang="en-US" b="1" dirty="0">
                <a:solidFill>
                  <a:srgbClr val="2D3748"/>
                </a:solidFill>
                <a:latin typeface="BIZ UDPゴシック" panose="020B0400000000000000" pitchFamily="50" charset="-128"/>
                <a:ea typeface="BIZ UDPゴシック" panose="020B0400000000000000" pitchFamily="50" charset="-128"/>
                <a:cs typeface="Noto Sans JP" pitchFamily="34" charset="-120"/>
              </a:rPr>
              <a:t>577</a:t>
            </a:r>
            <a:r>
              <a:rPr lang="en-US" sz="750" b="1" dirty="0">
                <a:solidFill>
                  <a:srgbClr val="2D3748"/>
                </a:solidFill>
                <a:latin typeface="BIZ UDPゴシック" panose="020B0400000000000000" pitchFamily="50" charset="-128"/>
                <a:ea typeface="BIZ UDPゴシック" panose="020B0400000000000000" pitchFamily="50" charset="-128"/>
                <a:cs typeface="Noto Sans JP" pitchFamily="34" charset="-120"/>
              </a:rPr>
              <a:t>組</a:t>
            </a:r>
            <a:endParaRPr lang="en-US" dirty="0">
              <a:latin typeface="BIZ UDPゴシック" panose="020B0400000000000000" pitchFamily="50" charset="-128"/>
              <a:ea typeface="BIZ UDPゴシック" panose="020B0400000000000000" pitchFamily="50" charset="-128"/>
            </a:endParaRPr>
          </a:p>
        </p:txBody>
      </p:sp>
      <p:sp>
        <p:nvSpPr>
          <p:cNvPr id="46" name="Text 34">
            <a:extLst>
              <a:ext uri="{FF2B5EF4-FFF2-40B4-BE49-F238E27FC236}">
                <a16:creationId xmlns:a16="http://schemas.microsoft.com/office/drawing/2014/main" id="{375B351C-4344-46A7-BD15-13FC339721B4}"/>
              </a:ext>
            </a:extLst>
          </p:cNvPr>
          <p:cNvSpPr txBox="1"/>
          <p:nvPr/>
        </p:nvSpPr>
        <p:spPr>
          <a:xfrm>
            <a:off x="2726797" y="1545871"/>
            <a:ext cx="1727682" cy="143333"/>
          </a:xfrm>
          <a:prstGeom prst="rect">
            <a:avLst/>
          </a:prstGeom>
          <a:noFill/>
          <a:ln/>
        </p:spPr>
        <p:txBody>
          <a:bodyPr wrap="square" lIns="0" tIns="0" rIns="0" bIns="0" rtlCol="0" anchor="ctr"/>
          <a:lstStyle/>
          <a:p>
            <a:pPr algn="ctr"/>
            <a:r>
              <a:rPr lang="en-US" sz="1000" b="1" dirty="0" err="1">
                <a:solidFill>
                  <a:srgbClr val="718096"/>
                </a:solidFill>
                <a:latin typeface="BIZ UDPゴシック" panose="020B0400000000000000" pitchFamily="50" charset="-128"/>
                <a:ea typeface="BIZ UDPゴシック" panose="020B0400000000000000" pitchFamily="50" charset="-128"/>
                <a:cs typeface="Noto Sans JP" pitchFamily="34" charset="-120"/>
              </a:rPr>
              <a:t>体験</a:t>
            </a:r>
            <a:r>
              <a:rPr lang="ja-JP" altLang="en-US" sz="1000" b="1" dirty="0">
                <a:solidFill>
                  <a:srgbClr val="718096"/>
                </a:solidFill>
                <a:latin typeface="BIZ UDPゴシック" panose="020B0400000000000000" pitchFamily="50" charset="-128"/>
                <a:ea typeface="BIZ UDPゴシック" panose="020B0400000000000000" pitchFamily="50" charset="-128"/>
                <a:cs typeface="Noto Sans JP" pitchFamily="34" charset="-120"/>
              </a:rPr>
              <a:t>・</a:t>
            </a:r>
            <a:r>
              <a:rPr lang="en-US" sz="1000" b="1" dirty="0" err="1">
                <a:solidFill>
                  <a:srgbClr val="718096"/>
                </a:solidFill>
                <a:latin typeface="BIZ UDPゴシック" panose="020B0400000000000000" pitchFamily="50" charset="-128"/>
                <a:ea typeface="BIZ UDPゴシック" panose="020B0400000000000000" pitchFamily="50" charset="-128"/>
                <a:cs typeface="Noto Sans JP" pitchFamily="34" charset="-120"/>
              </a:rPr>
              <a:t>ワークショップ</a:t>
            </a:r>
            <a:endParaRPr lang="en-US" sz="1000" b="1" dirty="0">
              <a:solidFill>
                <a:srgbClr val="718096"/>
              </a:solidFill>
              <a:latin typeface="BIZ UDPゴシック" panose="020B0400000000000000" pitchFamily="50" charset="-128"/>
              <a:ea typeface="BIZ UDPゴシック" panose="020B0400000000000000" pitchFamily="50" charset="-128"/>
              <a:cs typeface="Noto Sans JP" pitchFamily="34" charset="-120"/>
            </a:endParaRPr>
          </a:p>
          <a:p>
            <a:pPr algn="ctr"/>
            <a:r>
              <a:rPr lang="ja-JP" altLang="en-US" sz="1000" b="1" dirty="0">
                <a:solidFill>
                  <a:srgbClr val="718096"/>
                </a:solidFill>
                <a:latin typeface="BIZ UDPゴシック" panose="020B0400000000000000" pitchFamily="50" charset="-128"/>
                <a:ea typeface="BIZ UDPゴシック" panose="020B0400000000000000" pitchFamily="50" charset="-128"/>
              </a:rPr>
              <a:t>参加者</a:t>
            </a:r>
            <a:endParaRPr lang="en-US" sz="1000" dirty="0">
              <a:latin typeface="BIZ UDPゴシック" panose="020B0400000000000000" pitchFamily="50" charset="-128"/>
              <a:ea typeface="BIZ UDPゴシック" panose="020B0400000000000000" pitchFamily="50" charset="-128"/>
            </a:endParaRPr>
          </a:p>
        </p:txBody>
      </p:sp>
      <p:sp>
        <p:nvSpPr>
          <p:cNvPr id="47" name="Shape 35">
            <a:extLst>
              <a:ext uri="{FF2B5EF4-FFF2-40B4-BE49-F238E27FC236}">
                <a16:creationId xmlns:a16="http://schemas.microsoft.com/office/drawing/2014/main" id="{97095D61-AA34-4508-98C9-993DAE402864}"/>
              </a:ext>
            </a:extLst>
          </p:cNvPr>
          <p:cNvSpPr/>
          <p:nvPr/>
        </p:nvSpPr>
        <p:spPr>
          <a:xfrm>
            <a:off x="4681971" y="747770"/>
            <a:ext cx="1823940" cy="1069498"/>
          </a:xfrm>
          <a:prstGeom prst="roundRect">
            <a:avLst>
              <a:gd name="adj" fmla="val 9671"/>
            </a:avLst>
          </a:prstGeom>
          <a:solidFill>
            <a:schemeClr val="accent2">
              <a:lumMod val="20000"/>
              <a:lumOff val="80000"/>
            </a:schemeClr>
          </a:solidFill>
          <a:ln w="12700">
            <a:solidFill>
              <a:srgbClr val="8B0000"/>
            </a:solidFill>
            <a:prstDash val="solid"/>
          </a:ln>
        </p:spPr>
        <p:txBody>
          <a:bodyPr/>
          <a:lstStyle/>
          <a:p>
            <a:endParaRPr lang="ja-JP" altLang="en-US"/>
          </a:p>
        </p:txBody>
      </p:sp>
      <p:sp>
        <p:nvSpPr>
          <p:cNvPr id="49" name="Text 36">
            <a:extLst>
              <a:ext uri="{FF2B5EF4-FFF2-40B4-BE49-F238E27FC236}">
                <a16:creationId xmlns:a16="http://schemas.microsoft.com/office/drawing/2014/main" id="{A19ED491-14A8-4045-AC9D-932526312980}"/>
              </a:ext>
            </a:extLst>
          </p:cNvPr>
          <p:cNvSpPr txBox="1"/>
          <p:nvPr/>
        </p:nvSpPr>
        <p:spPr>
          <a:xfrm>
            <a:off x="4759902" y="1188749"/>
            <a:ext cx="1668764" cy="229058"/>
          </a:xfrm>
          <a:prstGeom prst="rect">
            <a:avLst/>
          </a:prstGeom>
          <a:noFill/>
          <a:ln/>
        </p:spPr>
        <p:txBody>
          <a:bodyPr wrap="square" lIns="0" tIns="0" rIns="0" bIns="0" rtlCol="0" anchor="ctr"/>
          <a:lstStyle/>
          <a:p>
            <a:pPr algn="ctr"/>
            <a:r>
              <a:rPr lang="en-US" b="1" dirty="0">
                <a:solidFill>
                  <a:srgbClr val="2D3748"/>
                </a:solidFill>
                <a:latin typeface="BIZ UDPゴシック" panose="020B0400000000000000" pitchFamily="50" charset="-128"/>
                <a:ea typeface="BIZ UDPゴシック" panose="020B0400000000000000" pitchFamily="50" charset="-128"/>
                <a:cs typeface="Noto Sans JP" pitchFamily="34" charset="-120"/>
              </a:rPr>
              <a:t>32</a:t>
            </a:r>
            <a:r>
              <a:rPr lang="en-US" sz="750" b="1" dirty="0">
                <a:solidFill>
                  <a:srgbClr val="2D3748"/>
                </a:solidFill>
                <a:latin typeface="BIZ UDPゴシック" panose="020B0400000000000000" pitchFamily="50" charset="-128"/>
                <a:ea typeface="BIZ UDPゴシック" panose="020B0400000000000000" pitchFamily="50" charset="-128"/>
                <a:cs typeface="Noto Sans JP" pitchFamily="34" charset="-120"/>
              </a:rPr>
              <a:t>%</a:t>
            </a:r>
            <a:endParaRPr lang="en-US" dirty="0">
              <a:latin typeface="BIZ UDPゴシック" panose="020B0400000000000000" pitchFamily="50" charset="-128"/>
              <a:ea typeface="BIZ UDPゴシック" panose="020B0400000000000000" pitchFamily="50" charset="-128"/>
            </a:endParaRPr>
          </a:p>
        </p:txBody>
      </p:sp>
      <p:sp>
        <p:nvSpPr>
          <p:cNvPr id="50" name="Text 38">
            <a:extLst>
              <a:ext uri="{FF2B5EF4-FFF2-40B4-BE49-F238E27FC236}">
                <a16:creationId xmlns:a16="http://schemas.microsoft.com/office/drawing/2014/main" id="{4987D0A9-37B2-44AB-8420-BCC232FF9B57}"/>
              </a:ext>
            </a:extLst>
          </p:cNvPr>
          <p:cNvSpPr txBox="1"/>
          <p:nvPr/>
        </p:nvSpPr>
        <p:spPr>
          <a:xfrm>
            <a:off x="4730101" y="1581351"/>
            <a:ext cx="1727682" cy="143333"/>
          </a:xfrm>
          <a:prstGeom prst="rect">
            <a:avLst/>
          </a:prstGeom>
          <a:noFill/>
          <a:ln/>
        </p:spPr>
        <p:txBody>
          <a:bodyPr wrap="square" lIns="0" tIns="0" rIns="0" bIns="0" rtlCol="0" anchor="ctr"/>
          <a:lstStyle/>
          <a:p>
            <a:pPr algn="ctr"/>
            <a:r>
              <a:rPr lang="en-US" sz="1000" b="1" dirty="0">
                <a:solidFill>
                  <a:srgbClr val="718096"/>
                </a:solidFill>
                <a:latin typeface="BIZ UDPゴシック" panose="020B0400000000000000" pitchFamily="50" charset="-128"/>
                <a:ea typeface="BIZ UDPゴシック" panose="020B0400000000000000" pitchFamily="50" charset="-128"/>
                <a:cs typeface="Noto Sans JP" pitchFamily="34" charset="-120"/>
              </a:rPr>
              <a:t>初来訪者の割合</a:t>
            </a:r>
            <a:endParaRPr lang="en-US" sz="1000" dirty="0">
              <a:latin typeface="BIZ UDPゴシック" panose="020B0400000000000000" pitchFamily="50" charset="-128"/>
              <a:ea typeface="BIZ UDPゴシック" panose="020B0400000000000000" pitchFamily="50" charset="-128"/>
            </a:endParaRPr>
          </a:p>
        </p:txBody>
      </p:sp>
      <p:sp>
        <p:nvSpPr>
          <p:cNvPr id="51" name="Shape 35">
            <a:extLst>
              <a:ext uri="{FF2B5EF4-FFF2-40B4-BE49-F238E27FC236}">
                <a16:creationId xmlns:a16="http://schemas.microsoft.com/office/drawing/2014/main" id="{E40D4C0D-A345-41A1-9A2C-6731195628FB}"/>
              </a:ext>
            </a:extLst>
          </p:cNvPr>
          <p:cNvSpPr/>
          <p:nvPr/>
        </p:nvSpPr>
        <p:spPr>
          <a:xfrm>
            <a:off x="6715076" y="741217"/>
            <a:ext cx="1823940" cy="1069498"/>
          </a:xfrm>
          <a:prstGeom prst="roundRect">
            <a:avLst>
              <a:gd name="adj" fmla="val 9671"/>
            </a:avLst>
          </a:prstGeom>
          <a:solidFill>
            <a:schemeClr val="accent2">
              <a:lumMod val="20000"/>
              <a:lumOff val="80000"/>
            </a:schemeClr>
          </a:solidFill>
          <a:ln w="12700">
            <a:solidFill>
              <a:srgbClr val="8B0000"/>
            </a:solidFill>
            <a:prstDash val="solid"/>
          </a:ln>
        </p:spPr>
        <p:txBody>
          <a:bodyPr/>
          <a:lstStyle/>
          <a:p>
            <a:endParaRPr lang="ja-JP" altLang="en-US"/>
          </a:p>
        </p:txBody>
      </p:sp>
      <p:sp>
        <p:nvSpPr>
          <p:cNvPr id="52" name="Text 36">
            <a:extLst>
              <a:ext uri="{FF2B5EF4-FFF2-40B4-BE49-F238E27FC236}">
                <a16:creationId xmlns:a16="http://schemas.microsoft.com/office/drawing/2014/main" id="{2088C7FC-298F-482B-BA94-40741089E21F}"/>
              </a:ext>
            </a:extLst>
          </p:cNvPr>
          <p:cNvSpPr txBox="1"/>
          <p:nvPr/>
        </p:nvSpPr>
        <p:spPr>
          <a:xfrm>
            <a:off x="6786486" y="1182196"/>
            <a:ext cx="1668764" cy="229058"/>
          </a:xfrm>
          <a:prstGeom prst="rect">
            <a:avLst/>
          </a:prstGeom>
          <a:noFill/>
          <a:ln/>
        </p:spPr>
        <p:txBody>
          <a:bodyPr wrap="square" lIns="0" tIns="0" rIns="0" bIns="0" rtlCol="0" anchor="ctr"/>
          <a:lstStyle/>
          <a:p>
            <a:pPr algn="ctr"/>
            <a:r>
              <a:rPr lang="en-US" b="1" dirty="0">
                <a:solidFill>
                  <a:srgbClr val="2D3748"/>
                </a:solidFill>
                <a:latin typeface="BIZ UDPゴシック" panose="020B0400000000000000" pitchFamily="50" charset="-128"/>
                <a:ea typeface="BIZ UDPゴシック" panose="020B0400000000000000" pitchFamily="50" charset="-128"/>
                <a:cs typeface="Noto Sans JP" pitchFamily="34" charset="-120"/>
              </a:rPr>
              <a:t>2</a:t>
            </a:r>
            <a:r>
              <a:rPr lang="ja-JP" altLang="en-US" b="1" dirty="0">
                <a:solidFill>
                  <a:srgbClr val="2D3748"/>
                </a:solidFill>
                <a:latin typeface="BIZ UDPゴシック" panose="020B0400000000000000" pitchFamily="50" charset="-128"/>
                <a:ea typeface="BIZ UDPゴシック" panose="020B0400000000000000" pitchFamily="50" charset="-128"/>
                <a:cs typeface="Noto Sans JP" pitchFamily="34" charset="-120"/>
              </a:rPr>
              <a:t>７６</a:t>
            </a:r>
            <a:r>
              <a:rPr lang="ja-JP" altLang="en-US" sz="750" b="1" dirty="0">
                <a:solidFill>
                  <a:srgbClr val="2D3748"/>
                </a:solidFill>
                <a:latin typeface="BIZ UDPゴシック" panose="020B0400000000000000" pitchFamily="50" charset="-128"/>
                <a:ea typeface="BIZ UDPゴシック" panose="020B0400000000000000" pitchFamily="50" charset="-128"/>
                <a:cs typeface="Noto Sans JP" pitchFamily="34" charset="-120"/>
              </a:rPr>
              <a:t>名</a:t>
            </a:r>
            <a:endParaRPr lang="en-US" dirty="0">
              <a:latin typeface="BIZ UDPゴシック" panose="020B0400000000000000" pitchFamily="50" charset="-128"/>
              <a:ea typeface="BIZ UDPゴシック" panose="020B0400000000000000" pitchFamily="50" charset="-128"/>
            </a:endParaRPr>
          </a:p>
        </p:txBody>
      </p:sp>
      <p:sp>
        <p:nvSpPr>
          <p:cNvPr id="53" name="Text 38">
            <a:extLst>
              <a:ext uri="{FF2B5EF4-FFF2-40B4-BE49-F238E27FC236}">
                <a16:creationId xmlns:a16="http://schemas.microsoft.com/office/drawing/2014/main" id="{C2527468-1773-4E18-9CD9-C64B49D9C464}"/>
              </a:ext>
            </a:extLst>
          </p:cNvPr>
          <p:cNvSpPr txBox="1"/>
          <p:nvPr/>
        </p:nvSpPr>
        <p:spPr>
          <a:xfrm>
            <a:off x="6756685" y="1574798"/>
            <a:ext cx="1727682" cy="143333"/>
          </a:xfrm>
          <a:prstGeom prst="rect">
            <a:avLst/>
          </a:prstGeom>
          <a:noFill/>
          <a:ln/>
        </p:spPr>
        <p:txBody>
          <a:bodyPr wrap="square" lIns="0" tIns="0" rIns="0" bIns="0" rtlCol="0" anchor="ctr"/>
          <a:lstStyle/>
          <a:p>
            <a:pPr algn="ctr"/>
            <a:r>
              <a:rPr lang="ja-JP" altLang="en-US" sz="1000" b="1" dirty="0">
                <a:solidFill>
                  <a:srgbClr val="718096"/>
                </a:solidFill>
                <a:latin typeface="BIZ UDPゴシック" panose="020B0400000000000000" pitchFamily="50" charset="-128"/>
                <a:ea typeface="BIZ UDPゴシック" panose="020B0400000000000000" pitchFamily="50" charset="-128"/>
              </a:rPr>
              <a:t>夜間来場者数</a:t>
            </a:r>
            <a:endParaRPr lang="en-US" sz="1000" b="1" dirty="0">
              <a:solidFill>
                <a:srgbClr val="718096"/>
              </a:solidFill>
              <a:latin typeface="BIZ UDPゴシック" panose="020B0400000000000000" pitchFamily="50" charset="-128"/>
              <a:ea typeface="BIZ UDPゴシック" panose="020B0400000000000000" pitchFamily="50" charset="-128"/>
            </a:endParaRPr>
          </a:p>
        </p:txBody>
      </p:sp>
      <p:sp>
        <p:nvSpPr>
          <p:cNvPr id="57" name="Shape 0">
            <a:extLst>
              <a:ext uri="{FF2B5EF4-FFF2-40B4-BE49-F238E27FC236}">
                <a16:creationId xmlns:a16="http://schemas.microsoft.com/office/drawing/2014/main" id="{84B44449-B19E-4503-869D-5244FA82481C}"/>
              </a:ext>
            </a:extLst>
          </p:cNvPr>
          <p:cNvSpPr/>
          <p:nvPr/>
        </p:nvSpPr>
        <p:spPr>
          <a:xfrm>
            <a:off x="0" y="-26163"/>
            <a:ext cx="9144000" cy="494551"/>
          </a:xfrm>
          <a:prstGeom prst="rect">
            <a:avLst/>
          </a:prstGeom>
          <a:solidFill>
            <a:srgbClr val="1C2841"/>
          </a:solidFill>
          <a:ln/>
        </p:spPr>
        <p:txBody>
          <a:bodyPr/>
          <a:lstStyle/>
          <a:p>
            <a:endParaRPr lang="ja-JP" altLang="en-US" dirty="0"/>
          </a:p>
        </p:txBody>
      </p:sp>
      <p:sp>
        <p:nvSpPr>
          <p:cNvPr id="58" name="Text 4">
            <a:extLst>
              <a:ext uri="{FF2B5EF4-FFF2-40B4-BE49-F238E27FC236}">
                <a16:creationId xmlns:a16="http://schemas.microsoft.com/office/drawing/2014/main" id="{5AB3A8B3-527D-4899-BB60-957745DE6A2B}"/>
              </a:ext>
            </a:extLst>
          </p:cNvPr>
          <p:cNvSpPr txBox="1"/>
          <p:nvPr/>
        </p:nvSpPr>
        <p:spPr>
          <a:xfrm>
            <a:off x="342900" y="36073"/>
            <a:ext cx="7680960" cy="342900"/>
          </a:xfrm>
          <a:prstGeom prst="rect">
            <a:avLst/>
          </a:prstGeom>
          <a:noFill/>
          <a:ln/>
        </p:spPr>
        <p:txBody>
          <a:bodyPr wrap="square" lIns="0" tIns="0" rIns="0" bIns="0" rtlCol="0" anchor="ctr"/>
          <a:lstStyle/>
          <a:p>
            <a:r>
              <a:rPr lang="ja-JP" altLang="en-US" b="1" kern="0" spc="90" dirty="0">
                <a:solidFill>
                  <a:schemeClr val="bg1"/>
                </a:solidFill>
                <a:latin typeface="BIZ UDPゴシック" panose="020B0400000000000000" pitchFamily="50" charset="-128"/>
                <a:ea typeface="BIZ UDPゴシック" panose="020B0400000000000000" pitchFamily="50" charset="-128"/>
                <a:cs typeface="Zen Old Mincho" pitchFamily="34" charset="-120"/>
              </a:rPr>
              <a:t>参加体験</a:t>
            </a:r>
            <a:r>
              <a:rPr lang="en-US" b="1" kern="0" spc="90" dirty="0" err="1">
                <a:solidFill>
                  <a:schemeClr val="bg1"/>
                </a:solidFill>
                <a:latin typeface="BIZ UDPゴシック" panose="020B0400000000000000" pitchFamily="50" charset="-128"/>
                <a:ea typeface="BIZ UDPゴシック" panose="020B0400000000000000" pitchFamily="50" charset="-128"/>
                <a:cs typeface="Zen Old Mincho" pitchFamily="34" charset="-120"/>
              </a:rPr>
              <a:t>イベント</a:t>
            </a:r>
            <a:r>
              <a:rPr lang="ja-JP" altLang="en-US" b="1" kern="0" spc="90" dirty="0">
                <a:solidFill>
                  <a:schemeClr val="bg1"/>
                </a:solidFill>
                <a:latin typeface="BIZ UDPゴシック" panose="020B0400000000000000" pitchFamily="50" charset="-128"/>
                <a:ea typeface="BIZ UDPゴシック" panose="020B0400000000000000" pitchFamily="50" charset="-128"/>
                <a:cs typeface="Zen Old Mincho" pitchFamily="34" charset="-120"/>
              </a:rPr>
              <a:t>　：　今後の文化財政策に資する成果</a:t>
            </a:r>
            <a:endParaRPr lang="en-US" dirty="0">
              <a:solidFill>
                <a:schemeClr val="bg1"/>
              </a:solidFill>
              <a:latin typeface="BIZ UDPゴシック" panose="020B0400000000000000" pitchFamily="50" charset="-128"/>
              <a:ea typeface="BIZ UDPゴシック" panose="020B0400000000000000" pitchFamily="50" charset="-128"/>
            </a:endParaRPr>
          </a:p>
        </p:txBody>
      </p:sp>
      <p:pic>
        <p:nvPicPr>
          <p:cNvPr id="10" name="グラフィックス 9" descr="星 単色塗りつぶし">
            <a:extLst>
              <a:ext uri="{FF2B5EF4-FFF2-40B4-BE49-F238E27FC236}">
                <a16:creationId xmlns:a16="http://schemas.microsoft.com/office/drawing/2014/main" id="{D3D6D00A-FA4B-4880-85D6-16257F6A689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44375" y="818795"/>
            <a:ext cx="340646" cy="340646"/>
          </a:xfrm>
          <a:prstGeom prst="rect">
            <a:avLst/>
          </a:prstGeom>
        </p:spPr>
      </p:pic>
      <p:pic>
        <p:nvPicPr>
          <p:cNvPr id="12" name="グラフィックス 11" descr="グループの成功 単色塗りつぶし">
            <a:extLst>
              <a:ext uri="{FF2B5EF4-FFF2-40B4-BE49-F238E27FC236}">
                <a16:creationId xmlns:a16="http://schemas.microsoft.com/office/drawing/2014/main" id="{539F369F-F040-487A-B8AF-02DB50561F9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39370" y="744939"/>
            <a:ext cx="496873" cy="496873"/>
          </a:xfrm>
          <a:prstGeom prst="rect">
            <a:avLst/>
          </a:prstGeom>
        </p:spPr>
      </p:pic>
      <p:pic>
        <p:nvPicPr>
          <p:cNvPr id="14" name="グラフィックス 13" descr="拍手 単色塗りつぶし">
            <a:extLst>
              <a:ext uri="{FF2B5EF4-FFF2-40B4-BE49-F238E27FC236}">
                <a16:creationId xmlns:a16="http://schemas.microsoft.com/office/drawing/2014/main" id="{B732E402-435F-40A7-84BA-5B8B2BC3B45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70885" y="770465"/>
            <a:ext cx="372129" cy="372129"/>
          </a:xfrm>
          <a:prstGeom prst="rect">
            <a:avLst/>
          </a:prstGeom>
        </p:spPr>
      </p:pic>
      <p:pic>
        <p:nvPicPr>
          <p:cNvPr id="16" name="グラフィックス 15" descr="ロケット 単色塗りつぶし">
            <a:extLst>
              <a:ext uri="{FF2B5EF4-FFF2-40B4-BE49-F238E27FC236}">
                <a16:creationId xmlns:a16="http://schemas.microsoft.com/office/drawing/2014/main" id="{684609E3-9142-40A1-AF8C-50B3993D12D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423889" y="809176"/>
            <a:ext cx="330447" cy="330447"/>
          </a:xfrm>
          <a:prstGeom prst="rect">
            <a:avLst/>
          </a:prstGeom>
        </p:spPr>
      </p:pic>
      <p:sp>
        <p:nvSpPr>
          <p:cNvPr id="62" name="テキスト ボックス 61">
            <a:extLst>
              <a:ext uri="{FF2B5EF4-FFF2-40B4-BE49-F238E27FC236}">
                <a16:creationId xmlns:a16="http://schemas.microsoft.com/office/drawing/2014/main" id="{F9690457-BD88-4A9C-A20F-8803467E5173}"/>
              </a:ext>
            </a:extLst>
          </p:cNvPr>
          <p:cNvSpPr txBox="1"/>
          <p:nvPr/>
        </p:nvSpPr>
        <p:spPr>
          <a:xfrm>
            <a:off x="1132376" y="2084678"/>
            <a:ext cx="7036264" cy="430887"/>
          </a:xfrm>
          <a:prstGeom prst="rect">
            <a:avLst/>
          </a:prstGeom>
          <a:noFill/>
        </p:spPr>
        <p:txBody>
          <a:bodyPr wrap="square">
            <a:spAutoFit/>
          </a:bodyPr>
          <a:lstStyle/>
          <a:p>
            <a:r>
              <a:rPr lang="ja-JP" altLang="en-US" sz="1050" dirty="0">
                <a:latin typeface="BIZ UDPゴシック" panose="020B0400000000000000" pitchFamily="50" charset="-128"/>
                <a:ea typeface="BIZ UDPゴシック" panose="020B0400000000000000" pitchFamily="50" charset="-128"/>
              </a:rPr>
              <a:t>「古民家フェスティバル」来場者は</a:t>
            </a:r>
            <a:r>
              <a:rPr lang="en-US" altLang="ja-JP" sz="1050" dirty="0">
                <a:latin typeface="BIZ UDPゴシック" panose="020B0400000000000000" pitchFamily="50" charset="-128"/>
                <a:ea typeface="BIZ UDPゴシック" panose="020B0400000000000000" pitchFamily="50" charset="-128"/>
              </a:rPr>
              <a:t>2</a:t>
            </a:r>
            <a:r>
              <a:rPr lang="ja-JP" altLang="en-US" sz="1050" dirty="0">
                <a:latin typeface="BIZ UDPゴシック" panose="020B0400000000000000" pitchFamily="50" charset="-128"/>
                <a:ea typeface="BIZ UDPゴシック" panose="020B0400000000000000" pitchFamily="50" charset="-128"/>
              </a:rPr>
              <a:t>日間で延べ</a:t>
            </a:r>
            <a:r>
              <a:rPr lang="en-US" altLang="ja-JP" sz="1050" dirty="0">
                <a:latin typeface="BIZ UDPゴシック" panose="020B0400000000000000" pitchFamily="50" charset="-128"/>
                <a:ea typeface="BIZ UDPゴシック" panose="020B0400000000000000" pitchFamily="50" charset="-128"/>
              </a:rPr>
              <a:t>1,925</a:t>
            </a:r>
            <a:r>
              <a:rPr lang="ja-JP" altLang="en-US" sz="1050" dirty="0">
                <a:latin typeface="BIZ UDPゴシック" panose="020B0400000000000000" pitchFamily="50" charset="-128"/>
                <a:ea typeface="BIZ UDPゴシック" panose="020B0400000000000000" pitchFamily="50" charset="-128"/>
              </a:rPr>
              <a:t>名。通常時の来館数と比べ、数倍規模の集客を記録。</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日中イベントに加え、</a:t>
            </a:r>
            <a:r>
              <a:rPr lang="ja-JP" altLang="en-US" sz="1050" b="1" dirty="0">
                <a:solidFill>
                  <a:srgbClr val="8B0000"/>
                </a:solidFill>
                <a:latin typeface="BIZ UDPゴシック" panose="020B0400000000000000" pitchFamily="50" charset="-128"/>
                <a:ea typeface="BIZ UDPゴシック" panose="020B0400000000000000" pitchFamily="50" charset="-128"/>
              </a:rPr>
              <a:t>夜間プログラム</a:t>
            </a:r>
            <a:r>
              <a:rPr lang="ja-JP" altLang="en-US" sz="1050" dirty="0">
                <a:latin typeface="BIZ UDPゴシック" panose="020B0400000000000000" pitchFamily="50" charset="-128"/>
                <a:ea typeface="BIZ UDPゴシック" panose="020B0400000000000000" pitchFamily="50" charset="-128"/>
              </a:rPr>
              <a:t>を組み合わせた点が</a:t>
            </a:r>
            <a:r>
              <a:rPr lang="ja-JP" altLang="en-US" sz="1050" b="1" dirty="0">
                <a:solidFill>
                  <a:srgbClr val="8B0000"/>
                </a:solidFill>
                <a:latin typeface="BIZ UDPゴシック" panose="020B0400000000000000" pitchFamily="50" charset="-128"/>
                <a:ea typeface="BIZ UDPゴシック" panose="020B0400000000000000" pitchFamily="50" charset="-128"/>
              </a:rPr>
              <a:t>来場増に寄与</a:t>
            </a:r>
            <a:r>
              <a:rPr lang="ja-JP" altLang="en-US" sz="1050" dirty="0">
                <a:latin typeface="BIZ UDPゴシック" panose="020B0400000000000000" pitchFamily="50" charset="-128"/>
                <a:ea typeface="BIZ UDPゴシック" panose="020B0400000000000000" pitchFamily="50" charset="-128"/>
              </a:rPr>
              <a:t>。</a:t>
            </a:r>
          </a:p>
        </p:txBody>
      </p:sp>
      <p:sp>
        <p:nvSpPr>
          <p:cNvPr id="63" name="テキスト ボックス 62">
            <a:extLst>
              <a:ext uri="{FF2B5EF4-FFF2-40B4-BE49-F238E27FC236}">
                <a16:creationId xmlns:a16="http://schemas.microsoft.com/office/drawing/2014/main" id="{74D9084F-21E4-425E-A8EF-7B4C649A6051}"/>
              </a:ext>
            </a:extLst>
          </p:cNvPr>
          <p:cNvSpPr txBox="1"/>
          <p:nvPr/>
        </p:nvSpPr>
        <p:spPr>
          <a:xfrm>
            <a:off x="1132376" y="2512953"/>
            <a:ext cx="5933440" cy="430887"/>
          </a:xfrm>
          <a:prstGeom prst="rect">
            <a:avLst/>
          </a:prstGeom>
          <a:noFill/>
        </p:spPr>
        <p:txBody>
          <a:bodyPr wrap="square">
            <a:spAutoFit/>
          </a:bodyPr>
          <a:lstStyle/>
          <a:p>
            <a:r>
              <a:rPr lang="ja-JP" altLang="en-US" sz="1050" dirty="0">
                <a:latin typeface="BIZ UDPゴシック" panose="020B0400000000000000" pitchFamily="50" charset="-128"/>
                <a:ea typeface="BIZ UDPゴシック" panose="020B0400000000000000" pitchFamily="50" charset="-128"/>
              </a:rPr>
              <a:t>茅ワークショップ、囲炉裏体験、</a:t>
            </a:r>
            <a:r>
              <a:rPr lang="en-US" altLang="ja-JP" sz="1050" dirty="0">
                <a:latin typeface="BIZ UDPゴシック" panose="020B0400000000000000" pitchFamily="50" charset="-128"/>
                <a:ea typeface="BIZ UDPゴシック" panose="020B0400000000000000" pitchFamily="50" charset="-128"/>
              </a:rPr>
              <a:t>AR</a:t>
            </a:r>
            <a:r>
              <a:rPr lang="ja-JP" altLang="en-US" sz="1050" dirty="0">
                <a:latin typeface="BIZ UDPゴシック" panose="020B0400000000000000" pitchFamily="50" charset="-128"/>
                <a:ea typeface="BIZ UDPゴシック" panose="020B0400000000000000" pitchFamily="50" charset="-128"/>
              </a:rPr>
              <a:t>体験等、</a:t>
            </a:r>
            <a:r>
              <a:rPr lang="en-US" altLang="ja-JP" sz="1050" dirty="0">
                <a:latin typeface="BIZ UDPゴシック" panose="020B0400000000000000" pitchFamily="50" charset="-128"/>
                <a:ea typeface="BIZ UDPゴシック" panose="020B0400000000000000" pitchFamily="50" charset="-128"/>
              </a:rPr>
              <a:t>15</a:t>
            </a:r>
            <a:r>
              <a:rPr lang="ja-JP" altLang="en-US" sz="1050" dirty="0">
                <a:latin typeface="BIZ UDPゴシック" panose="020B0400000000000000" pitchFamily="50" charset="-128"/>
                <a:ea typeface="BIZ UDPゴシック" panose="020B0400000000000000" pitchFamily="50" charset="-128"/>
              </a:rPr>
              <a:t>種以上のプログラムを展開。</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ワークショップ・体験イベント参加は</a:t>
            </a:r>
            <a:r>
              <a:rPr lang="en-US" altLang="ja-JP" sz="1050" dirty="0">
                <a:latin typeface="BIZ UDPゴシック" panose="020B0400000000000000" pitchFamily="50" charset="-128"/>
                <a:ea typeface="BIZ UDPゴシック" panose="020B0400000000000000" pitchFamily="50" charset="-128"/>
              </a:rPr>
              <a:t>577</a:t>
            </a:r>
            <a:r>
              <a:rPr lang="ja-JP" altLang="en-US" sz="1050" dirty="0">
                <a:latin typeface="BIZ UDPゴシック" panose="020B0400000000000000" pitchFamily="50" charset="-128"/>
                <a:ea typeface="BIZ UDPゴシック" panose="020B0400000000000000" pitchFamily="50" charset="-128"/>
              </a:rPr>
              <a:t>組に達し、</a:t>
            </a:r>
            <a:r>
              <a:rPr lang="ja-JP" altLang="en-US" sz="1050" b="1" dirty="0">
                <a:solidFill>
                  <a:srgbClr val="8B0000"/>
                </a:solidFill>
                <a:latin typeface="BIZ UDPゴシック" panose="020B0400000000000000" pitchFamily="50" charset="-128"/>
                <a:ea typeface="BIZ UDPゴシック" panose="020B0400000000000000" pitchFamily="50" charset="-128"/>
              </a:rPr>
              <a:t>体験ニーズの高さ</a:t>
            </a:r>
            <a:r>
              <a:rPr lang="ja-JP" altLang="en-US" sz="1050" dirty="0">
                <a:latin typeface="BIZ UDPゴシック" panose="020B0400000000000000" pitchFamily="50" charset="-128"/>
                <a:ea typeface="BIZ UDPゴシック" panose="020B0400000000000000" pitchFamily="50" charset="-128"/>
              </a:rPr>
              <a:t>が顕著。</a:t>
            </a:r>
          </a:p>
        </p:txBody>
      </p:sp>
      <p:sp>
        <p:nvSpPr>
          <p:cNvPr id="64" name="テキスト ボックス 63">
            <a:extLst>
              <a:ext uri="{FF2B5EF4-FFF2-40B4-BE49-F238E27FC236}">
                <a16:creationId xmlns:a16="http://schemas.microsoft.com/office/drawing/2014/main" id="{4BF0E6FF-CD1A-4A53-9B68-303A6B7DCCDB}"/>
              </a:ext>
            </a:extLst>
          </p:cNvPr>
          <p:cNvSpPr txBox="1"/>
          <p:nvPr/>
        </p:nvSpPr>
        <p:spPr>
          <a:xfrm>
            <a:off x="1132376" y="2979627"/>
            <a:ext cx="7279410" cy="253916"/>
          </a:xfrm>
          <a:prstGeom prst="rect">
            <a:avLst/>
          </a:prstGeom>
          <a:noFill/>
        </p:spPr>
        <p:txBody>
          <a:bodyPr wrap="square">
            <a:spAutoFit/>
          </a:bodyPr>
          <a:lstStyle/>
          <a:p>
            <a:r>
              <a:rPr lang="ja-JP" altLang="en-US" sz="1050" dirty="0">
                <a:latin typeface="BIZ UDPゴシック" panose="020B0400000000000000" pitchFamily="50" charset="-128"/>
                <a:ea typeface="BIZ UDPゴシック" panose="020B0400000000000000" pitchFamily="50" charset="-128"/>
              </a:rPr>
              <a:t>来場者アンケート（</a:t>
            </a:r>
            <a:r>
              <a:rPr lang="en-US" altLang="ja-JP" sz="1050" dirty="0">
                <a:latin typeface="BIZ UDPゴシック" panose="020B0400000000000000" pitchFamily="50" charset="-128"/>
                <a:ea typeface="BIZ UDPゴシック" panose="020B0400000000000000" pitchFamily="50" charset="-128"/>
              </a:rPr>
              <a:t>n=109</a:t>
            </a:r>
            <a:r>
              <a:rPr lang="ja-JP" altLang="en-US" sz="1050" dirty="0">
                <a:latin typeface="BIZ UDPゴシック" panose="020B0400000000000000" pitchFamily="50" charset="-128"/>
                <a:ea typeface="BIZ UDPゴシック" panose="020B0400000000000000" pitchFamily="50" charset="-128"/>
              </a:rPr>
              <a:t>）で、</a:t>
            </a:r>
            <a:r>
              <a:rPr lang="en-US" altLang="ja-JP" sz="1050" dirty="0">
                <a:latin typeface="BIZ UDPゴシック" panose="020B0400000000000000" pitchFamily="50" charset="-128"/>
                <a:ea typeface="BIZ UDPゴシック" panose="020B0400000000000000" pitchFamily="50" charset="-128"/>
              </a:rPr>
              <a:t>32.4</a:t>
            </a:r>
            <a:r>
              <a:rPr lang="ja-JP" altLang="en-US" sz="1050" dirty="0">
                <a:latin typeface="BIZ UDPゴシック" panose="020B0400000000000000" pitchFamily="50" charset="-128"/>
                <a:ea typeface="BIZ UDPゴシック" panose="020B0400000000000000" pitchFamily="50" charset="-128"/>
              </a:rPr>
              <a:t>％が「初来館」と回答。イベントが来館の直接的なきっかけになったことを示す。</a:t>
            </a:r>
          </a:p>
        </p:txBody>
      </p:sp>
      <p:sp>
        <p:nvSpPr>
          <p:cNvPr id="65" name="テキスト ボックス 64">
            <a:extLst>
              <a:ext uri="{FF2B5EF4-FFF2-40B4-BE49-F238E27FC236}">
                <a16:creationId xmlns:a16="http://schemas.microsoft.com/office/drawing/2014/main" id="{FABB553C-E4B2-4149-8A73-DD05AA3A572C}"/>
              </a:ext>
            </a:extLst>
          </p:cNvPr>
          <p:cNvSpPr txBox="1"/>
          <p:nvPr/>
        </p:nvSpPr>
        <p:spPr>
          <a:xfrm>
            <a:off x="1132376" y="3309532"/>
            <a:ext cx="6401655" cy="253916"/>
          </a:xfrm>
          <a:prstGeom prst="rect">
            <a:avLst/>
          </a:prstGeom>
          <a:noFill/>
        </p:spPr>
        <p:txBody>
          <a:bodyPr wrap="square">
            <a:spAutoFit/>
          </a:bodyPr>
          <a:lstStyle/>
          <a:p>
            <a:r>
              <a:rPr lang="ja-JP" altLang="en-US" sz="1050" dirty="0">
                <a:latin typeface="BIZ UDPゴシック" panose="020B0400000000000000" pitchFamily="50" charset="-128"/>
                <a:ea typeface="BIZ UDPゴシック" panose="020B0400000000000000" pitchFamily="50" charset="-128"/>
              </a:rPr>
              <a:t>夜間ライトアップ等を含む夜間来場者は</a:t>
            </a:r>
            <a:r>
              <a:rPr lang="en-US" altLang="ja-JP" sz="1050" dirty="0">
                <a:latin typeface="BIZ UDPゴシック" panose="020B0400000000000000" pitchFamily="50" charset="-128"/>
                <a:ea typeface="BIZ UDPゴシック" panose="020B0400000000000000" pitchFamily="50" charset="-128"/>
              </a:rPr>
              <a:t>276</a:t>
            </a:r>
            <a:r>
              <a:rPr lang="ja-JP" altLang="en-US" sz="1050" dirty="0">
                <a:latin typeface="BIZ UDPゴシック" panose="020B0400000000000000" pitchFamily="50" charset="-128"/>
                <a:ea typeface="BIZ UDPゴシック" panose="020B0400000000000000" pitchFamily="50" charset="-128"/>
              </a:rPr>
              <a:t>人。</a:t>
            </a:r>
            <a:r>
              <a:rPr lang="ja-JP" altLang="en-US" sz="1050" b="1" dirty="0">
                <a:solidFill>
                  <a:srgbClr val="8B0000"/>
                </a:solidFill>
                <a:latin typeface="BIZ UDPゴシック" panose="020B0400000000000000" pitchFamily="50" charset="-128"/>
                <a:ea typeface="BIZ UDPゴシック" panose="020B0400000000000000" pitchFamily="50" charset="-128"/>
              </a:rPr>
              <a:t>非日常性・高付加価値体験</a:t>
            </a:r>
            <a:r>
              <a:rPr lang="ja-JP" altLang="en-US" sz="1050" dirty="0">
                <a:latin typeface="BIZ UDPゴシック" panose="020B0400000000000000" pitchFamily="50" charset="-128"/>
                <a:ea typeface="BIZ UDPゴシック" panose="020B0400000000000000" pitchFamily="50" charset="-128"/>
              </a:rPr>
              <a:t>が、非常に強い訴求力を持つ。</a:t>
            </a:r>
          </a:p>
        </p:txBody>
      </p:sp>
      <p:sp>
        <p:nvSpPr>
          <p:cNvPr id="66" name="テキスト ボックス 65">
            <a:extLst>
              <a:ext uri="{FF2B5EF4-FFF2-40B4-BE49-F238E27FC236}">
                <a16:creationId xmlns:a16="http://schemas.microsoft.com/office/drawing/2014/main" id="{3C8678C4-514F-49B3-A42C-0FC803124110}"/>
              </a:ext>
            </a:extLst>
          </p:cNvPr>
          <p:cNvSpPr txBox="1"/>
          <p:nvPr/>
        </p:nvSpPr>
        <p:spPr>
          <a:xfrm>
            <a:off x="845118" y="2110748"/>
            <a:ext cx="287258" cy="215444"/>
          </a:xfrm>
          <a:prstGeom prst="rect">
            <a:avLst/>
          </a:prstGeom>
          <a:noFill/>
        </p:spPr>
        <p:txBody>
          <a:bodyPr wrap="none" rtlCol="0">
            <a:spAutoFit/>
          </a:bodyPr>
          <a:lstStyle/>
          <a:p>
            <a:r>
              <a:rPr kumimoji="1" lang="ja-JP" altLang="en-US" sz="800" dirty="0">
                <a:solidFill>
                  <a:srgbClr val="8B0000"/>
                </a:solidFill>
              </a:rPr>
              <a:t>■</a:t>
            </a:r>
          </a:p>
        </p:txBody>
      </p:sp>
      <p:sp>
        <p:nvSpPr>
          <p:cNvPr id="67" name="テキスト ボックス 66">
            <a:extLst>
              <a:ext uri="{FF2B5EF4-FFF2-40B4-BE49-F238E27FC236}">
                <a16:creationId xmlns:a16="http://schemas.microsoft.com/office/drawing/2014/main" id="{3505B483-E015-47FA-B4EA-4211456FDD23}"/>
              </a:ext>
            </a:extLst>
          </p:cNvPr>
          <p:cNvSpPr txBox="1"/>
          <p:nvPr/>
        </p:nvSpPr>
        <p:spPr>
          <a:xfrm>
            <a:off x="859192" y="2553938"/>
            <a:ext cx="287258" cy="215444"/>
          </a:xfrm>
          <a:prstGeom prst="rect">
            <a:avLst/>
          </a:prstGeom>
          <a:noFill/>
        </p:spPr>
        <p:txBody>
          <a:bodyPr wrap="none" rtlCol="0">
            <a:spAutoFit/>
          </a:bodyPr>
          <a:lstStyle/>
          <a:p>
            <a:r>
              <a:rPr kumimoji="1" lang="ja-JP" altLang="en-US" sz="800" dirty="0">
                <a:solidFill>
                  <a:srgbClr val="8B0000"/>
                </a:solidFill>
              </a:rPr>
              <a:t>■</a:t>
            </a:r>
          </a:p>
        </p:txBody>
      </p:sp>
      <p:sp>
        <p:nvSpPr>
          <p:cNvPr id="68" name="テキスト ボックス 67">
            <a:extLst>
              <a:ext uri="{FF2B5EF4-FFF2-40B4-BE49-F238E27FC236}">
                <a16:creationId xmlns:a16="http://schemas.microsoft.com/office/drawing/2014/main" id="{0BDE38E5-AFBF-4C56-8F58-E0E0672D6626}"/>
              </a:ext>
            </a:extLst>
          </p:cNvPr>
          <p:cNvSpPr txBox="1"/>
          <p:nvPr/>
        </p:nvSpPr>
        <p:spPr>
          <a:xfrm>
            <a:off x="859192" y="3004804"/>
            <a:ext cx="287258" cy="215444"/>
          </a:xfrm>
          <a:prstGeom prst="rect">
            <a:avLst/>
          </a:prstGeom>
          <a:noFill/>
        </p:spPr>
        <p:txBody>
          <a:bodyPr wrap="none" rtlCol="0">
            <a:spAutoFit/>
          </a:bodyPr>
          <a:lstStyle/>
          <a:p>
            <a:r>
              <a:rPr kumimoji="1" lang="ja-JP" altLang="en-US" sz="800" dirty="0">
                <a:solidFill>
                  <a:srgbClr val="8B0000"/>
                </a:solidFill>
              </a:rPr>
              <a:t>■</a:t>
            </a:r>
          </a:p>
        </p:txBody>
      </p:sp>
      <p:sp>
        <p:nvSpPr>
          <p:cNvPr id="69" name="テキスト ボックス 68">
            <a:extLst>
              <a:ext uri="{FF2B5EF4-FFF2-40B4-BE49-F238E27FC236}">
                <a16:creationId xmlns:a16="http://schemas.microsoft.com/office/drawing/2014/main" id="{8888333A-D7C1-4063-A44D-C2B3669C5A04}"/>
              </a:ext>
            </a:extLst>
          </p:cNvPr>
          <p:cNvSpPr txBox="1"/>
          <p:nvPr/>
        </p:nvSpPr>
        <p:spPr>
          <a:xfrm>
            <a:off x="859192" y="3343005"/>
            <a:ext cx="287258" cy="215444"/>
          </a:xfrm>
          <a:prstGeom prst="rect">
            <a:avLst/>
          </a:prstGeom>
          <a:noFill/>
        </p:spPr>
        <p:txBody>
          <a:bodyPr wrap="none" rtlCol="0">
            <a:spAutoFit/>
          </a:bodyPr>
          <a:lstStyle/>
          <a:p>
            <a:r>
              <a:rPr kumimoji="1" lang="ja-JP" altLang="en-US" sz="800" dirty="0">
                <a:solidFill>
                  <a:srgbClr val="8B0000"/>
                </a:solidFill>
              </a:rPr>
              <a:t>■</a:t>
            </a:r>
          </a:p>
        </p:txBody>
      </p:sp>
      <p:sp>
        <p:nvSpPr>
          <p:cNvPr id="77" name="Shape 30">
            <a:extLst>
              <a:ext uri="{FF2B5EF4-FFF2-40B4-BE49-F238E27FC236}">
                <a16:creationId xmlns:a16="http://schemas.microsoft.com/office/drawing/2014/main" id="{EF70706C-B955-4FD7-AD3C-9CFB4CE24B95}"/>
              </a:ext>
            </a:extLst>
          </p:cNvPr>
          <p:cNvSpPr/>
          <p:nvPr/>
        </p:nvSpPr>
        <p:spPr>
          <a:xfrm>
            <a:off x="597085" y="1980813"/>
            <a:ext cx="45719" cy="1998965"/>
          </a:xfrm>
          <a:prstGeom prst="rect">
            <a:avLst/>
          </a:prstGeom>
          <a:solidFill>
            <a:srgbClr val="8B0000"/>
          </a:solidFill>
          <a:ln/>
        </p:spPr>
        <p:txBody>
          <a:bodyPr/>
          <a:lstStyle/>
          <a:p>
            <a:endParaRPr lang="ja-JP" altLang="en-US"/>
          </a:p>
        </p:txBody>
      </p:sp>
      <p:sp>
        <p:nvSpPr>
          <p:cNvPr id="81" name="Shape 23">
            <a:extLst>
              <a:ext uri="{FF2B5EF4-FFF2-40B4-BE49-F238E27FC236}">
                <a16:creationId xmlns:a16="http://schemas.microsoft.com/office/drawing/2014/main" id="{CE6FA545-1A89-4083-91D1-80269DD39567}"/>
              </a:ext>
            </a:extLst>
          </p:cNvPr>
          <p:cNvSpPr/>
          <p:nvPr/>
        </p:nvSpPr>
        <p:spPr>
          <a:xfrm>
            <a:off x="571500" y="4150353"/>
            <a:ext cx="8001000" cy="812719"/>
          </a:xfrm>
          <a:prstGeom prst="rect">
            <a:avLst/>
          </a:prstGeom>
          <a:solidFill>
            <a:srgbClr val="1C2841"/>
          </a:solidFill>
          <a:ln/>
        </p:spPr>
        <p:txBody>
          <a:bodyPr/>
          <a:lstStyle/>
          <a:p>
            <a:endParaRPr lang="ja-JP" altLang="en-US"/>
          </a:p>
        </p:txBody>
      </p:sp>
      <p:sp>
        <p:nvSpPr>
          <p:cNvPr id="82" name="Shape 24">
            <a:extLst>
              <a:ext uri="{FF2B5EF4-FFF2-40B4-BE49-F238E27FC236}">
                <a16:creationId xmlns:a16="http://schemas.microsoft.com/office/drawing/2014/main" id="{F8600EBE-F271-4C1B-89C0-4F95F021E422}"/>
              </a:ext>
            </a:extLst>
          </p:cNvPr>
          <p:cNvSpPr/>
          <p:nvPr/>
        </p:nvSpPr>
        <p:spPr>
          <a:xfrm>
            <a:off x="571500" y="4150353"/>
            <a:ext cx="68580" cy="812720"/>
          </a:xfrm>
          <a:prstGeom prst="rect">
            <a:avLst/>
          </a:prstGeom>
          <a:solidFill>
            <a:srgbClr val="8B0000"/>
          </a:solidFill>
          <a:ln/>
        </p:spPr>
        <p:txBody>
          <a:bodyPr/>
          <a:lstStyle/>
          <a:p>
            <a:endParaRPr lang="ja-JP" altLang="en-US"/>
          </a:p>
        </p:txBody>
      </p:sp>
      <p:pic>
        <p:nvPicPr>
          <p:cNvPr id="83" name="Image 3" descr="preencoded.png">
            <a:extLst>
              <a:ext uri="{FF2B5EF4-FFF2-40B4-BE49-F238E27FC236}">
                <a16:creationId xmlns:a16="http://schemas.microsoft.com/office/drawing/2014/main" id="{148B2011-270D-425F-B5DD-0C4D51A9B31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6182" y="4346911"/>
            <a:ext cx="117872" cy="157163"/>
          </a:xfrm>
          <a:prstGeom prst="rect">
            <a:avLst/>
          </a:prstGeom>
        </p:spPr>
      </p:pic>
      <p:sp>
        <p:nvSpPr>
          <p:cNvPr id="84" name="Text 25">
            <a:extLst>
              <a:ext uri="{FF2B5EF4-FFF2-40B4-BE49-F238E27FC236}">
                <a16:creationId xmlns:a16="http://schemas.microsoft.com/office/drawing/2014/main" id="{CA8760B0-76C6-4FF2-9B5D-8A7475326739}"/>
              </a:ext>
            </a:extLst>
          </p:cNvPr>
          <p:cNvSpPr/>
          <p:nvPr/>
        </p:nvSpPr>
        <p:spPr>
          <a:xfrm>
            <a:off x="903684" y="4459018"/>
            <a:ext cx="65" cy="164404"/>
          </a:xfrm>
          <a:prstGeom prst="rect">
            <a:avLst/>
          </a:prstGeom>
          <a:noFill/>
          <a:ln/>
        </p:spPr>
        <p:txBody>
          <a:bodyPr wrap="none" lIns="0" tIns="0" rIns="0" bIns="0" rtlCol="0" anchor="t">
            <a:spAutoFit/>
          </a:bodyPr>
          <a:lstStyle/>
          <a:p>
            <a:pPr marL="0" indent="0" algn="l">
              <a:lnSpc>
                <a:spcPts val="1500"/>
              </a:lnSpc>
              <a:buNone/>
            </a:pPr>
            <a:endParaRPr lang="en-US" sz="1090" dirty="0">
              <a:latin typeface="BIZ UDPゴシック" panose="020B0400000000000000" pitchFamily="50" charset="-128"/>
              <a:ea typeface="BIZ UDPゴシック" panose="020B0400000000000000" pitchFamily="50" charset="-128"/>
            </a:endParaRPr>
          </a:p>
        </p:txBody>
      </p:sp>
      <p:sp>
        <p:nvSpPr>
          <p:cNvPr id="85" name="Text 26">
            <a:extLst>
              <a:ext uri="{FF2B5EF4-FFF2-40B4-BE49-F238E27FC236}">
                <a16:creationId xmlns:a16="http://schemas.microsoft.com/office/drawing/2014/main" id="{87E3FEB2-5025-4B43-B0B5-B543732C429A}"/>
              </a:ext>
            </a:extLst>
          </p:cNvPr>
          <p:cNvSpPr/>
          <p:nvPr/>
        </p:nvSpPr>
        <p:spPr>
          <a:xfrm>
            <a:off x="1072991" y="4239637"/>
            <a:ext cx="7572375" cy="515654"/>
          </a:xfrm>
          <a:prstGeom prst="rect">
            <a:avLst/>
          </a:prstGeom>
          <a:noFill/>
          <a:ln/>
        </p:spPr>
        <p:txBody>
          <a:bodyPr wrap="square" lIns="0" tIns="0" rIns="0" bIns="0" rtlCol="0" anchor="t">
            <a:spAutoFit/>
          </a:bodyPr>
          <a:lstStyle/>
          <a:p>
            <a:pPr marL="0" indent="0" algn="l">
              <a:lnSpc>
                <a:spcPct val="200000"/>
              </a:lnSpc>
              <a:buNone/>
            </a:pPr>
            <a:r>
              <a:rPr lang="ja-JP" altLang="en-US" sz="1050" b="1" dirty="0">
                <a:solidFill>
                  <a:srgbClr val="FFD966"/>
                </a:solidFill>
                <a:latin typeface="BIZ UDPゴシック" panose="020B0400000000000000" pitchFamily="50" charset="-128"/>
                <a:ea typeface="BIZ UDPゴシック" panose="020B0400000000000000" pitchFamily="50" charset="-128"/>
                <a:cs typeface="Yu Gothic" pitchFamily="34" charset="-120"/>
              </a:rPr>
              <a:t>大型のイベント</a:t>
            </a:r>
            <a:r>
              <a:rPr lang="ja-JP" altLang="en-US" sz="1050" dirty="0">
                <a:solidFill>
                  <a:schemeClr val="bg1"/>
                </a:solidFill>
                <a:latin typeface="BIZ UDPゴシック" panose="020B0400000000000000" pitchFamily="50" charset="-128"/>
                <a:ea typeface="BIZ UDPゴシック" panose="020B0400000000000000" pitchFamily="50" charset="-128"/>
                <a:cs typeface="Yu Gothic" pitchFamily="34" charset="-120"/>
              </a:rPr>
              <a:t>は「既存ファン向け」ではなく、</a:t>
            </a:r>
            <a:r>
              <a:rPr lang="ja-JP" altLang="en-US" sz="1050" b="1" dirty="0">
                <a:solidFill>
                  <a:srgbClr val="FFD966"/>
                </a:solidFill>
                <a:latin typeface="BIZ UDPゴシック" panose="020B0400000000000000" pitchFamily="50" charset="-128"/>
                <a:ea typeface="BIZ UDPゴシック" panose="020B0400000000000000" pitchFamily="50" charset="-128"/>
                <a:cs typeface="Yu Gothic" pitchFamily="34" charset="-120"/>
              </a:rPr>
              <a:t>認知拡大・新規層開拓に有効</a:t>
            </a:r>
            <a:r>
              <a:rPr lang="ja-JP" altLang="en-US" sz="1050" dirty="0">
                <a:solidFill>
                  <a:schemeClr val="bg1"/>
                </a:solidFill>
                <a:latin typeface="BIZ UDPゴシック" panose="020B0400000000000000" pitchFamily="50" charset="-128"/>
                <a:ea typeface="BIZ UDPゴシック" panose="020B0400000000000000" pitchFamily="50" charset="-128"/>
                <a:cs typeface="Yu Gothic" pitchFamily="34" charset="-120"/>
              </a:rPr>
              <a:t>な</a:t>
            </a:r>
            <a:r>
              <a:rPr lang="ja-JP" altLang="en-US" sz="1050" b="1" dirty="0">
                <a:solidFill>
                  <a:srgbClr val="FFD966"/>
                </a:solidFill>
                <a:latin typeface="BIZ UDPゴシック" panose="020B0400000000000000" pitchFamily="50" charset="-128"/>
                <a:ea typeface="BIZ UDPゴシック" panose="020B0400000000000000" pitchFamily="50" charset="-128"/>
                <a:cs typeface="Yu Gothic" pitchFamily="34" charset="-120"/>
              </a:rPr>
              <a:t>入口施策</a:t>
            </a:r>
            <a:r>
              <a:rPr lang="ja-JP" altLang="en-US" sz="1050" dirty="0">
                <a:solidFill>
                  <a:schemeClr val="bg1"/>
                </a:solidFill>
                <a:latin typeface="BIZ UDPゴシック" panose="020B0400000000000000" pitchFamily="50" charset="-128"/>
                <a:ea typeface="BIZ UDPゴシック" panose="020B0400000000000000" pitchFamily="50" charset="-128"/>
                <a:cs typeface="Yu Gothic" pitchFamily="34" charset="-120"/>
              </a:rPr>
              <a:t>であることを証明</a:t>
            </a:r>
            <a:endParaRPr lang="en-US" altLang="ja-JP" sz="1050" dirty="0">
              <a:solidFill>
                <a:schemeClr val="bg1"/>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800"/>
              </a:lnSpc>
              <a:buNone/>
            </a:pPr>
            <a:r>
              <a:rPr lang="ja-JP" altLang="en-US" sz="1050" dirty="0">
                <a:solidFill>
                  <a:schemeClr val="bg1"/>
                </a:solidFill>
                <a:latin typeface="BIZ UDPゴシック" panose="020B0400000000000000" pitchFamily="50" charset="-128"/>
                <a:ea typeface="BIZ UDPゴシック" panose="020B0400000000000000" pitchFamily="50" charset="-128"/>
                <a:cs typeface="Yu Gothic" pitchFamily="34" charset="-120"/>
              </a:rPr>
              <a:t>文化財を「展示の場⇒</a:t>
            </a:r>
            <a:r>
              <a:rPr lang="ja-JP" altLang="en-US" sz="1050" b="1" dirty="0">
                <a:solidFill>
                  <a:srgbClr val="FFD966"/>
                </a:solidFill>
                <a:latin typeface="BIZ UDPゴシック" panose="020B0400000000000000" pitchFamily="50" charset="-128"/>
                <a:ea typeface="BIZ UDPゴシック" panose="020B0400000000000000" pitchFamily="50" charset="-128"/>
                <a:cs typeface="Yu Gothic" pitchFamily="34" charset="-120"/>
              </a:rPr>
              <a:t>体験の場</a:t>
            </a:r>
            <a:r>
              <a:rPr lang="ja-JP" altLang="en-US" sz="1050" dirty="0">
                <a:solidFill>
                  <a:schemeClr val="bg1"/>
                </a:solidFill>
                <a:latin typeface="BIZ UDPゴシック" panose="020B0400000000000000" pitchFamily="50" charset="-128"/>
                <a:ea typeface="BIZ UDPゴシック" panose="020B0400000000000000" pitchFamily="50" charset="-128"/>
                <a:cs typeface="Yu Gothic" pitchFamily="34" charset="-120"/>
              </a:rPr>
              <a:t>」、「昼間のみ⇒</a:t>
            </a:r>
            <a:r>
              <a:rPr lang="ja-JP" altLang="en-US" sz="1050" b="1" dirty="0">
                <a:solidFill>
                  <a:srgbClr val="FFD966"/>
                </a:solidFill>
                <a:latin typeface="BIZ UDPゴシック" panose="020B0400000000000000" pitchFamily="50" charset="-128"/>
                <a:ea typeface="BIZ UDPゴシック" panose="020B0400000000000000" pitchFamily="50" charset="-128"/>
                <a:cs typeface="Yu Gothic" pitchFamily="34" charset="-120"/>
              </a:rPr>
              <a:t>夜間滞在の場</a:t>
            </a:r>
            <a:r>
              <a:rPr lang="ja-JP" altLang="en-US" sz="1050" dirty="0">
                <a:solidFill>
                  <a:schemeClr val="bg1"/>
                </a:solidFill>
                <a:latin typeface="BIZ UDPゴシック" panose="020B0400000000000000" pitchFamily="50" charset="-128"/>
                <a:ea typeface="BIZ UDPゴシック" panose="020B0400000000000000" pitchFamily="50" charset="-128"/>
                <a:cs typeface="Yu Gothic" pitchFamily="34" charset="-120"/>
              </a:rPr>
              <a:t>」へと</a:t>
            </a:r>
            <a:r>
              <a:rPr lang="ja-JP" altLang="en-US" sz="1050" b="1" dirty="0">
                <a:solidFill>
                  <a:srgbClr val="FFD966"/>
                </a:solidFill>
                <a:latin typeface="BIZ UDPゴシック" panose="020B0400000000000000" pitchFamily="50" charset="-128"/>
                <a:ea typeface="BIZ UDPゴシック" panose="020B0400000000000000" pitchFamily="50" charset="-128"/>
                <a:cs typeface="Yu Gothic" pitchFamily="34" charset="-120"/>
              </a:rPr>
              <a:t>拡張</a:t>
            </a:r>
            <a:r>
              <a:rPr lang="ja-JP" altLang="en-US" sz="1050" dirty="0">
                <a:solidFill>
                  <a:schemeClr val="bg1"/>
                </a:solidFill>
                <a:latin typeface="BIZ UDPゴシック" panose="020B0400000000000000" pitchFamily="50" charset="-128"/>
                <a:ea typeface="BIZ UDPゴシック" panose="020B0400000000000000" pitchFamily="50" charset="-128"/>
                <a:cs typeface="Yu Gothic" pitchFamily="34" charset="-120"/>
              </a:rPr>
              <a:t>できたことを実証</a:t>
            </a:r>
            <a:endParaRPr lang="en-US" altLang="ja-JP" sz="1050" dirty="0">
              <a:solidFill>
                <a:schemeClr val="bg1"/>
              </a:solidFill>
              <a:latin typeface="BIZ UDPゴシック" panose="020B0400000000000000" pitchFamily="50" charset="-128"/>
              <a:ea typeface="BIZ UDPゴシック" panose="020B0400000000000000" pitchFamily="50" charset="-128"/>
              <a:cs typeface="Yu Gothic" pitchFamily="34" charset="-120"/>
            </a:endParaRPr>
          </a:p>
        </p:txBody>
      </p:sp>
      <p:sp>
        <p:nvSpPr>
          <p:cNvPr id="87" name="テキスト ボックス 86">
            <a:extLst>
              <a:ext uri="{FF2B5EF4-FFF2-40B4-BE49-F238E27FC236}">
                <a16:creationId xmlns:a16="http://schemas.microsoft.com/office/drawing/2014/main" id="{4F9ED8E2-5CDD-410E-A505-DAB6C9467C84}"/>
              </a:ext>
            </a:extLst>
          </p:cNvPr>
          <p:cNvSpPr txBox="1"/>
          <p:nvPr/>
        </p:nvSpPr>
        <p:spPr>
          <a:xfrm>
            <a:off x="1133933" y="3667911"/>
            <a:ext cx="6401655" cy="253916"/>
          </a:xfrm>
          <a:prstGeom prst="rect">
            <a:avLst/>
          </a:prstGeom>
          <a:noFill/>
        </p:spPr>
        <p:txBody>
          <a:bodyPr wrap="square">
            <a:spAutoFit/>
          </a:bodyPr>
          <a:lstStyle/>
          <a:p>
            <a:r>
              <a:rPr lang="en-US" altLang="ja-JP" sz="1050" b="1" dirty="0">
                <a:solidFill>
                  <a:srgbClr val="8B0000"/>
                </a:solidFill>
                <a:latin typeface="BIZ UDPゴシック" panose="020B0400000000000000" pitchFamily="50" charset="-128"/>
                <a:ea typeface="BIZ UDPゴシック" panose="020B0400000000000000" pitchFamily="50" charset="-128"/>
              </a:rPr>
              <a:t>SNS</a:t>
            </a:r>
            <a:r>
              <a:rPr lang="ja-JP" altLang="en-US" sz="1050" b="1" dirty="0">
                <a:solidFill>
                  <a:srgbClr val="8B0000"/>
                </a:solidFill>
                <a:latin typeface="BIZ UDPゴシック" panose="020B0400000000000000" pitchFamily="50" charset="-128"/>
                <a:ea typeface="BIZ UDPゴシック" panose="020B0400000000000000" pitchFamily="50" charset="-128"/>
              </a:rPr>
              <a:t>投稿数</a:t>
            </a:r>
            <a:r>
              <a:rPr lang="ja-JP" altLang="en-US" sz="1050" dirty="0">
                <a:latin typeface="BIZ UDPゴシック" panose="020B0400000000000000" pitchFamily="50" charset="-128"/>
                <a:ea typeface="BIZ UDPゴシック" panose="020B0400000000000000" pitchFamily="50" charset="-128"/>
              </a:rPr>
              <a:t>が若年層・外国語を含め、通常時の</a:t>
            </a:r>
            <a:r>
              <a:rPr lang="en-US" altLang="ja-JP" sz="1050" b="1" dirty="0">
                <a:solidFill>
                  <a:srgbClr val="8B0000"/>
                </a:solidFill>
                <a:latin typeface="BIZ UDPゴシック" panose="020B0400000000000000" pitchFamily="50" charset="-128"/>
                <a:ea typeface="BIZ UDPゴシック" panose="020B0400000000000000" pitchFamily="50" charset="-128"/>
              </a:rPr>
              <a:t>3</a:t>
            </a:r>
            <a:r>
              <a:rPr lang="ja-JP" altLang="en-US" sz="1050" b="1" dirty="0">
                <a:solidFill>
                  <a:srgbClr val="8B0000"/>
                </a:solidFill>
                <a:latin typeface="BIZ UDPゴシック" panose="020B0400000000000000" pitchFamily="50" charset="-128"/>
                <a:ea typeface="BIZ UDPゴシック" panose="020B0400000000000000" pitchFamily="50" charset="-128"/>
              </a:rPr>
              <a:t>～</a:t>
            </a:r>
            <a:r>
              <a:rPr lang="en-US" altLang="ja-JP" sz="1050" b="1" dirty="0">
                <a:solidFill>
                  <a:srgbClr val="8B0000"/>
                </a:solidFill>
                <a:latin typeface="BIZ UDPゴシック" panose="020B0400000000000000" pitchFamily="50" charset="-128"/>
                <a:ea typeface="BIZ UDPゴシック" panose="020B0400000000000000" pitchFamily="50" charset="-128"/>
              </a:rPr>
              <a:t>5</a:t>
            </a:r>
            <a:r>
              <a:rPr lang="ja-JP" altLang="en-US" sz="1050" b="1" dirty="0">
                <a:solidFill>
                  <a:srgbClr val="8B0000"/>
                </a:solidFill>
                <a:latin typeface="BIZ UDPゴシック" panose="020B0400000000000000" pitchFamily="50" charset="-128"/>
                <a:ea typeface="BIZ UDPゴシック" panose="020B0400000000000000" pitchFamily="50" charset="-128"/>
              </a:rPr>
              <a:t>倍に増加</a:t>
            </a:r>
            <a:r>
              <a:rPr lang="ja-JP" altLang="en-US" sz="1050" dirty="0">
                <a:latin typeface="BIZ UDPゴシック" panose="020B0400000000000000" pitchFamily="50" charset="-128"/>
                <a:ea typeface="BIZ UDPゴシック" panose="020B0400000000000000" pitchFamily="50" charset="-128"/>
              </a:rPr>
              <a:t>。イメージ刷新と拡散効果を確認。</a:t>
            </a:r>
          </a:p>
        </p:txBody>
      </p:sp>
      <p:sp>
        <p:nvSpPr>
          <p:cNvPr id="88" name="テキスト ボックス 87">
            <a:extLst>
              <a:ext uri="{FF2B5EF4-FFF2-40B4-BE49-F238E27FC236}">
                <a16:creationId xmlns:a16="http://schemas.microsoft.com/office/drawing/2014/main" id="{EFC07E93-B62C-45BE-97F3-3E78424E7BD9}"/>
              </a:ext>
            </a:extLst>
          </p:cNvPr>
          <p:cNvSpPr txBox="1"/>
          <p:nvPr/>
        </p:nvSpPr>
        <p:spPr>
          <a:xfrm>
            <a:off x="860749" y="3701384"/>
            <a:ext cx="287258" cy="215444"/>
          </a:xfrm>
          <a:prstGeom prst="rect">
            <a:avLst/>
          </a:prstGeom>
          <a:noFill/>
        </p:spPr>
        <p:txBody>
          <a:bodyPr wrap="none" rtlCol="0">
            <a:spAutoFit/>
          </a:bodyPr>
          <a:lstStyle/>
          <a:p>
            <a:r>
              <a:rPr kumimoji="1" lang="ja-JP" altLang="en-US" sz="800" dirty="0">
                <a:solidFill>
                  <a:srgbClr val="8B0000"/>
                </a:solidFil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41" name="正方形/長方形 40">
            <a:extLst>
              <a:ext uri="{FF2B5EF4-FFF2-40B4-BE49-F238E27FC236}">
                <a16:creationId xmlns:a16="http://schemas.microsoft.com/office/drawing/2014/main" id="{95AD85D2-438B-422D-B8AF-6013DC3D4F01}"/>
              </a:ext>
            </a:extLst>
          </p:cNvPr>
          <p:cNvSpPr/>
          <p:nvPr/>
        </p:nvSpPr>
        <p:spPr>
          <a:xfrm>
            <a:off x="0" y="-3016"/>
            <a:ext cx="9144000" cy="5143500"/>
          </a:xfrm>
          <a:prstGeom prst="rect">
            <a:avLst/>
          </a:prstGeom>
          <a:solidFill>
            <a:srgbClr val="F3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ｖ</a:t>
            </a:r>
          </a:p>
        </p:txBody>
      </p:sp>
      <p:pic>
        <p:nvPicPr>
          <p:cNvPr id="7" name="Image 2"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0" y="2006700"/>
            <a:ext cx="176808" cy="157163"/>
          </a:xfrm>
          <a:prstGeom prst="rect">
            <a:avLst/>
          </a:prstGeom>
        </p:spPr>
      </p:pic>
      <p:sp>
        <p:nvSpPr>
          <p:cNvPr id="8" name="Text 3"/>
          <p:cNvSpPr/>
          <p:nvPr/>
        </p:nvSpPr>
        <p:spPr>
          <a:xfrm>
            <a:off x="819745" y="1979018"/>
            <a:ext cx="1829027" cy="164597"/>
          </a:xfrm>
          <a:prstGeom prst="rect">
            <a:avLst/>
          </a:prstGeom>
          <a:noFill/>
          <a:ln/>
        </p:spPr>
        <p:txBody>
          <a:bodyPr wrap="none" lIns="0" tIns="0" rIns="0" bIns="0" rtlCol="0" anchor="t">
            <a:spAutoFit/>
          </a:bodyPr>
          <a:lstStyle/>
          <a:p>
            <a:pPr marL="0" indent="0" algn="l">
              <a:lnSpc>
                <a:spcPts val="1500"/>
              </a:lnSpc>
              <a:buNone/>
            </a:pPr>
            <a:r>
              <a:rPr lang="en-US" sz="1100" b="1" dirty="0" err="1">
                <a:solidFill>
                  <a:srgbClr val="8B0000"/>
                </a:solidFill>
                <a:latin typeface="BIZ UDPゴシック" panose="020B0400000000000000" pitchFamily="50" charset="-128"/>
                <a:ea typeface="BIZ UDPゴシック" panose="020B0400000000000000" pitchFamily="50" charset="-128"/>
                <a:cs typeface="Yu Gothic" pitchFamily="34" charset="-120"/>
              </a:rPr>
              <a:t>特別体験が</a:t>
            </a:r>
            <a:r>
              <a:rPr lang="ja-JP" altLang="en-US" sz="1100" b="1" dirty="0">
                <a:solidFill>
                  <a:srgbClr val="8B0000"/>
                </a:solidFill>
                <a:latin typeface="BIZ UDPゴシック" panose="020B0400000000000000" pitchFamily="50" charset="-128"/>
                <a:ea typeface="BIZ UDPゴシック" panose="020B0400000000000000" pitchFamily="50" charset="-128"/>
                <a:cs typeface="Yu Gothic" pitchFamily="34" charset="-120"/>
              </a:rPr>
              <a:t>高い</a:t>
            </a:r>
            <a:r>
              <a:rPr lang="en-US" sz="1100" b="1" dirty="0" err="1">
                <a:solidFill>
                  <a:srgbClr val="8B0000"/>
                </a:solidFill>
                <a:latin typeface="BIZ UDPゴシック" panose="020B0400000000000000" pitchFamily="50" charset="-128"/>
                <a:ea typeface="BIZ UDPゴシック" panose="020B0400000000000000" pitchFamily="50" charset="-128"/>
                <a:cs typeface="Yu Gothic" pitchFamily="34" charset="-120"/>
              </a:rPr>
              <a:t>満足度を</a:t>
            </a:r>
            <a:r>
              <a:rPr lang="ja-JP" altLang="en-US" sz="1100" b="1" dirty="0">
                <a:solidFill>
                  <a:srgbClr val="8B0000"/>
                </a:solidFill>
                <a:latin typeface="BIZ UDPゴシック" panose="020B0400000000000000" pitchFamily="50" charset="-128"/>
                <a:ea typeface="BIZ UDPゴシック" panose="020B0400000000000000" pitchFamily="50" charset="-128"/>
                <a:cs typeface="Yu Gothic" pitchFamily="34" charset="-120"/>
              </a:rPr>
              <a:t>示す</a:t>
            </a:r>
            <a:endParaRPr lang="en-US" sz="1100" dirty="0">
              <a:latin typeface="BIZ UDPゴシック" panose="020B0400000000000000" pitchFamily="50" charset="-128"/>
              <a:ea typeface="BIZ UDPゴシック" panose="020B0400000000000000" pitchFamily="50" charset="-128"/>
            </a:endParaRPr>
          </a:p>
        </p:txBody>
      </p:sp>
      <p:sp>
        <p:nvSpPr>
          <p:cNvPr id="9" name="Text 4"/>
          <p:cNvSpPr/>
          <p:nvPr/>
        </p:nvSpPr>
        <p:spPr>
          <a:xfrm>
            <a:off x="815340" y="2232214"/>
            <a:ext cx="3429000" cy="580865"/>
          </a:xfrm>
          <a:prstGeom prst="rect">
            <a:avLst/>
          </a:prstGeom>
          <a:noFill/>
          <a:ln/>
        </p:spPr>
        <p:txBody>
          <a:bodyPr wrap="square" lIns="0" tIns="0" rIns="0" bIns="0" rtlCol="0" anchor="t">
            <a:spAutoFit/>
          </a:bodyPr>
          <a:lstStyle/>
          <a:p>
            <a:pPr marL="0" indent="0" algn="l">
              <a:lnSpc>
                <a:spcPts val="1600"/>
              </a:lnSpc>
              <a:buNone/>
            </a:pPr>
            <a:r>
              <a:rPr lang="en-US" sz="900" b="1" dirty="0" err="1">
                <a:solidFill>
                  <a:srgbClr val="1A1A1A"/>
                </a:solidFill>
                <a:latin typeface="BIZ UDPゴシック" panose="020B0400000000000000" pitchFamily="50" charset="-128"/>
                <a:ea typeface="BIZ UDPゴシック" panose="020B0400000000000000" pitchFamily="50" charset="-128"/>
                <a:cs typeface="Yu Gothic" pitchFamily="34" charset="-120"/>
              </a:rPr>
              <a:t>古民家フェスティバル</a:t>
            </a:r>
            <a:r>
              <a:rPr lang="ja-JP" altLang="en-US" sz="900" b="1" dirty="0">
                <a:solidFill>
                  <a:srgbClr val="1A1A1A"/>
                </a:solidFill>
                <a:latin typeface="BIZ UDPゴシック" panose="020B0400000000000000" pitchFamily="50" charset="-128"/>
                <a:ea typeface="BIZ UDPゴシック" panose="020B0400000000000000" pitchFamily="50" charset="-128"/>
                <a:cs typeface="Yu Gothic" pitchFamily="34" charset="-120"/>
              </a:rPr>
              <a:t>来場者</a:t>
            </a:r>
            <a:r>
              <a:rPr lang="ja-JP" alt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は</a:t>
            </a:r>
            <a:r>
              <a:rPr lang="en-US" sz="1400" b="1" dirty="0">
                <a:solidFill>
                  <a:srgbClr val="8B0000"/>
                </a:solidFill>
                <a:latin typeface="BIZ UDPゴシック" panose="020B0400000000000000" pitchFamily="50" charset="-128"/>
                <a:ea typeface="BIZ UDPゴシック" panose="020B0400000000000000" pitchFamily="50" charset="-128"/>
                <a:cs typeface="Yu Gothic" pitchFamily="34" charset="-120"/>
              </a:rPr>
              <a:t>92.6</a:t>
            </a: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r>
              <a:rPr lang="ja-JP" altLang="en-US" sz="800" dirty="0">
                <a:solidFill>
                  <a:srgbClr val="1A1A1A"/>
                </a:solidFill>
                <a:latin typeface="BIZ UDPゴシック" panose="020B0400000000000000" pitchFamily="50" charset="-128"/>
                <a:ea typeface="BIZ UDPゴシック" panose="020B0400000000000000" pitchFamily="50" charset="-128"/>
                <a:cs typeface="Yu Gothic" pitchFamily="34" charset="-120"/>
              </a:rPr>
              <a:t>（非常に満足・満足）</a:t>
            </a:r>
            <a:endParaRPr lang="en-US" altLang="ja-JP" sz="900" dirty="0">
              <a:solidFill>
                <a:srgbClr val="1A1A1A"/>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600"/>
              </a:lnSpc>
              <a:buNone/>
            </a:pPr>
            <a:r>
              <a:rPr lang="ja-JP" alt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古民家</a:t>
            </a:r>
            <a:r>
              <a:rPr lang="en-US" sz="900" dirty="0" err="1">
                <a:solidFill>
                  <a:srgbClr val="1A1A1A"/>
                </a:solidFill>
                <a:latin typeface="BIZ UDPゴシック" panose="020B0400000000000000" pitchFamily="50" charset="-128"/>
                <a:ea typeface="BIZ UDPゴシック" panose="020B0400000000000000" pitchFamily="50" charset="-128"/>
                <a:cs typeface="Yu Gothic" pitchFamily="34" charset="-120"/>
              </a:rPr>
              <a:t>ナイトキャンプ</a:t>
            </a:r>
            <a:r>
              <a:rPr lang="ja-JP" alt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参加者は</a:t>
            </a:r>
            <a:r>
              <a:rPr lang="en-US" sz="1400" b="1" dirty="0">
                <a:solidFill>
                  <a:srgbClr val="8B0000"/>
                </a:solidFill>
                <a:latin typeface="BIZ UDPゴシック" panose="020B0400000000000000" pitchFamily="50" charset="-128"/>
                <a:ea typeface="BIZ UDPゴシック" panose="020B0400000000000000" pitchFamily="50" charset="-128"/>
                <a:cs typeface="Yu Gothic" pitchFamily="34" charset="-120"/>
              </a:rPr>
              <a:t>9</a:t>
            </a:r>
            <a:r>
              <a:rPr lang="ja-JP" altLang="en-US" sz="1400" b="1" dirty="0">
                <a:solidFill>
                  <a:srgbClr val="8B0000"/>
                </a:solidFill>
                <a:latin typeface="BIZ UDPゴシック" panose="020B0400000000000000" pitchFamily="50" charset="-128"/>
                <a:ea typeface="BIZ UDPゴシック" panose="020B0400000000000000" pitchFamily="50" charset="-128"/>
                <a:cs typeface="Yu Gothic" pitchFamily="34" charset="-120"/>
              </a:rPr>
              <a:t>５</a:t>
            </a:r>
            <a:r>
              <a:rPr lang="en-US" altLang="ja-JP" sz="1400" b="1" dirty="0">
                <a:solidFill>
                  <a:srgbClr val="8B0000"/>
                </a:solidFill>
                <a:latin typeface="BIZ UDPゴシック" panose="020B0400000000000000" pitchFamily="50" charset="-128"/>
                <a:ea typeface="BIZ UDPゴシック" panose="020B0400000000000000" pitchFamily="50" charset="-128"/>
                <a:cs typeface="Yu Gothic" pitchFamily="34" charset="-120"/>
              </a:rPr>
              <a:t>.7</a:t>
            </a: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r>
              <a:rPr lang="ja-JP" altLang="en-US" sz="1400" dirty="0">
                <a:solidFill>
                  <a:srgbClr val="1A1A1A"/>
                </a:solidFill>
                <a:latin typeface="BIZ UDPゴシック" panose="020B0400000000000000" pitchFamily="50" charset="-128"/>
                <a:ea typeface="BIZ UDPゴシック" panose="020B0400000000000000" pitchFamily="50" charset="-128"/>
                <a:cs typeface="Yu Gothic" pitchFamily="34" charset="-120"/>
              </a:rPr>
              <a:t> </a:t>
            </a:r>
            <a:r>
              <a:rPr lang="ja-JP" altLang="en-US" sz="800" dirty="0">
                <a:solidFill>
                  <a:srgbClr val="1A1A1A"/>
                </a:solidFill>
                <a:latin typeface="BIZ UDPゴシック" panose="020B0400000000000000" pitchFamily="50" charset="-128"/>
                <a:ea typeface="BIZ UDPゴシック" panose="020B0400000000000000" pitchFamily="50" charset="-128"/>
                <a:cs typeface="Yu Gothic" pitchFamily="34" charset="-120"/>
              </a:rPr>
              <a:t>（非常に満足・満足）</a:t>
            </a:r>
            <a:endParaRPr lang="en-US" altLang="ja-JP" sz="800" dirty="0">
              <a:solidFill>
                <a:srgbClr val="1A1A1A"/>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600"/>
              </a:lnSpc>
              <a:buNone/>
            </a:pPr>
            <a:r>
              <a:rPr lang="ja-JP" alt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と</a:t>
            </a: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r>
              <a:rPr lang="ja-JP" alt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特別体験が高い満足</a:t>
            </a:r>
            <a:r>
              <a:rPr lang="en-US" sz="900" dirty="0" err="1">
                <a:solidFill>
                  <a:srgbClr val="1A1A1A"/>
                </a:solidFill>
                <a:latin typeface="BIZ UDPゴシック" panose="020B0400000000000000" pitchFamily="50" charset="-128"/>
                <a:ea typeface="BIZ UDPゴシック" panose="020B0400000000000000" pitchFamily="50" charset="-128"/>
                <a:cs typeface="Yu Gothic" pitchFamily="34" charset="-120"/>
              </a:rPr>
              <a:t>度を</a:t>
            </a:r>
            <a:r>
              <a:rPr lang="ja-JP" alt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示すことを確認できた</a:t>
            </a: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endParaRPr lang="en-US" sz="900" dirty="0">
              <a:latin typeface="BIZ UDPゴシック" panose="020B0400000000000000" pitchFamily="50" charset="-128"/>
              <a:ea typeface="BIZ UDPゴシック" panose="020B0400000000000000" pitchFamily="50" charset="-128"/>
            </a:endParaRPr>
          </a:p>
        </p:txBody>
      </p:sp>
      <p:pic>
        <p:nvPicPr>
          <p:cNvPr id="10" name="Image 3" descr="preencod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1500" y="3147632"/>
            <a:ext cx="157163" cy="157163"/>
          </a:xfrm>
          <a:prstGeom prst="rect">
            <a:avLst/>
          </a:prstGeom>
        </p:spPr>
      </p:pic>
      <p:sp>
        <p:nvSpPr>
          <p:cNvPr id="11" name="Text 5"/>
          <p:cNvSpPr/>
          <p:nvPr/>
        </p:nvSpPr>
        <p:spPr>
          <a:xfrm>
            <a:off x="800100" y="3119950"/>
            <a:ext cx="1410643" cy="164597"/>
          </a:xfrm>
          <a:prstGeom prst="rect">
            <a:avLst/>
          </a:prstGeom>
          <a:noFill/>
          <a:ln/>
        </p:spPr>
        <p:txBody>
          <a:bodyPr wrap="none" lIns="0" tIns="0" rIns="0" bIns="0" rtlCol="0" anchor="t">
            <a:spAutoFit/>
          </a:bodyPr>
          <a:lstStyle/>
          <a:p>
            <a:pPr marL="0" indent="0" algn="l">
              <a:lnSpc>
                <a:spcPts val="1500"/>
              </a:lnSpc>
              <a:buNone/>
            </a:pPr>
            <a:r>
              <a:rPr lang="en-US" sz="1100" b="1" dirty="0">
                <a:solidFill>
                  <a:srgbClr val="8B0000"/>
                </a:solidFill>
                <a:latin typeface="BIZ UDPゴシック" panose="020B0400000000000000" pitchFamily="50" charset="-128"/>
                <a:ea typeface="BIZ UDPゴシック" panose="020B0400000000000000" pitchFamily="50" charset="-128"/>
                <a:cs typeface="Yu Gothic" pitchFamily="34" charset="-120"/>
              </a:rPr>
              <a:t>高い再訪意向への直結</a:t>
            </a:r>
            <a:endParaRPr lang="en-US" sz="1100" dirty="0">
              <a:latin typeface="BIZ UDPゴシック" panose="020B0400000000000000" pitchFamily="50" charset="-128"/>
              <a:ea typeface="BIZ UDPゴシック" panose="020B0400000000000000" pitchFamily="50" charset="-128"/>
            </a:endParaRPr>
          </a:p>
        </p:txBody>
      </p:sp>
      <p:sp>
        <p:nvSpPr>
          <p:cNvPr id="12" name="Text 6"/>
          <p:cNvSpPr/>
          <p:nvPr/>
        </p:nvSpPr>
        <p:spPr>
          <a:xfrm>
            <a:off x="815340" y="3356489"/>
            <a:ext cx="3429000" cy="786818"/>
          </a:xfrm>
          <a:prstGeom prst="rect">
            <a:avLst/>
          </a:prstGeom>
          <a:noFill/>
          <a:ln/>
        </p:spPr>
        <p:txBody>
          <a:bodyPr wrap="square" lIns="0" tIns="0" rIns="0" bIns="0" rtlCol="0" anchor="t">
            <a:spAutoFit/>
          </a:bodyPr>
          <a:lstStyle/>
          <a:p>
            <a:pPr marL="0" indent="0" algn="l">
              <a:lnSpc>
                <a:spcPts val="1600"/>
              </a:lnSpc>
              <a:buNone/>
            </a:pPr>
            <a:r>
              <a:rPr lang="en-US" sz="942" dirty="0" err="1">
                <a:solidFill>
                  <a:srgbClr val="1A1A1A"/>
                </a:solidFill>
                <a:latin typeface="BIZ UDPゴシック" panose="020B0400000000000000" pitchFamily="50" charset="-128"/>
                <a:ea typeface="BIZ UDPゴシック" panose="020B0400000000000000" pitchFamily="50" charset="-128"/>
                <a:cs typeface="Yu Gothic" pitchFamily="34" charset="-120"/>
              </a:rPr>
              <a:t>満足度が高い来館者ほど</a:t>
            </a:r>
            <a:r>
              <a:rPr lang="en-US" sz="942" b="1" dirty="0" err="1">
                <a:solidFill>
                  <a:srgbClr val="1A1A1A"/>
                </a:solidFill>
                <a:latin typeface="BIZ UDPゴシック" panose="020B0400000000000000" pitchFamily="50" charset="-128"/>
                <a:ea typeface="BIZ UDPゴシック" panose="020B0400000000000000" pitchFamily="50" charset="-128"/>
                <a:cs typeface="Yu Gothic" pitchFamily="34" charset="-120"/>
              </a:rPr>
              <a:t>再訪したい気持ちが強く</a:t>
            </a:r>
            <a:r>
              <a:rPr lang="en-US" sz="942"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p>
          <a:p>
            <a:pPr marL="0" indent="0" algn="l">
              <a:lnSpc>
                <a:spcPts val="1600"/>
              </a:lnSpc>
              <a:buNone/>
            </a:pPr>
            <a:r>
              <a:rPr lang="en-US" sz="942" dirty="0" err="1">
                <a:solidFill>
                  <a:srgbClr val="1A1A1A"/>
                </a:solidFill>
                <a:latin typeface="BIZ UDPゴシック" panose="020B0400000000000000" pitchFamily="50" charset="-128"/>
                <a:ea typeface="BIZ UDPゴシック" panose="020B0400000000000000" pitchFamily="50" charset="-128"/>
                <a:cs typeface="Yu Gothic" pitchFamily="34" charset="-120"/>
              </a:rPr>
              <a:t>フェス来場者</a:t>
            </a:r>
            <a:r>
              <a:rPr lang="ja-JP" altLang="en-US" sz="942" dirty="0">
                <a:solidFill>
                  <a:srgbClr val="1A1A1A"/>
                </a:solidFill>
                <a:latin typeface="BIZ UDPゴシック" panose="020B0400000000000000" pitchFamily="50" charset="-128"/>
                <a:ea typeface="BIZ UDPゴシック" panose="020B0400000000000000" pitchFamily="50" charset="-128"/>
                <a:cs typeface="Yu Gothic" pitchFamily="34" charset="-120"/>
              </a:rPr>
              <a:t>は　</a:t>
            </a:r>
            <a:r>
              <a:rPr lang="en-US" sz="1400" b="1" dirty="0">
                <a:solidFill>
                  <a:srgbClr val="8B0000"/>
                </a:solidFill>
                <a:latin typeface="BIZ UDPゴシック" panose="020B0400000000000000" pitchFamily="50" charset="-128"/>
                <a:ea typeface="BIZ UDPゴシック" panose="020B0400000000000000" pitchFamily="50" charset="-128"/>
                <a:cs typeface="Yu Gothic" pitchFamily="34" charset="-120"/>
              </a:rPr>
              <a:t>95.4</a:t>
            </a: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800" b="1" dirty="0">
              <a:solidFill>
                <a:srgbClr val="1A1A1A"/>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600"/>
              </a:lnSpc>
              <a:buNone/>
            </a:pPr>
            <a:r>
              <a:rPr lang="en-US" sz="942" dirty="0" err="1">
                <a:solidFill>
                  <a:srgbClr val="1A1A1A"/>
                </a:solidFill>
                <a:latin typeface="BIZ UDPゴシック" panose="020B0400000000000000" pitchFamily="50" charset="-128"/>
                <a:ea typeface="BIZ UDPゴシック" panose="020B0400000000000000" pitchFamily="50" charset="-128"/>
                <a:cs typeface="Yu Gothic" pitchFamily="34" charset="-120"/>
              </a:rPr>
              <a:t>キャンプ参加者</a:t>
            </a:r>
            <a:r>
              <a:rPr lang="ja-JP" altLang="en-US" sz="942" dirty="0">
                <a:solidFill>
                  <a:srgbClr val="1A1A1A"/>
                </a:solidFill>
                <a:latin typeface="BIZ UDPゴシック" panose="020B0400000000000000" pitchFamily="50" charset="-128"/>
                <a:ea typeface="BIZ UDPゴシック" panose="020B0400000000000000" pitchFamily="50" charset="-128"/>
                <a:cs typeface="Yu Gothic" pitchFamily="34" charset="-120"/>
              </a:rPr>
              <a:t>は　</a:t>
            </a:r>
            <a:r>
              <a:rPr lang="en-US" sz="1400" b="1" dirty="0">
                <a:solidFill>
                  <a:srgbClr val="8B0000"/>
                </a:solidFill>
                <a:latin typeface="BIZ UDPゴシック" panose="020B0400000000000000" pitchFamily="50" charset="-128"/>
                <a:ea typeface="BIZ UDPゴシック" panose="020B0400000000000000" pitchFamily="50" charset="-128"/>
                <a:cs typeface="Yu Gothic" pitchFamily="34" charset="-120"/>
              </a:rPr>
              <a:t>95</a:t>
            </a: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r>
              <a:rPr lang="ja-JP" alt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　</a:t>
            </a:r>
            <a:r>
              <a:rPr lang="en-US" sz="942" dirty="0" err="1">
                <a:solidFill>
                  <a:srgbClr val="1A1A1A"/>
                </a:solidFill>
                <a:latin typeface="BIZ UDPゴシック" panose="020B0400000000000000" pitchFamily="50" charset="-128"/>
                <a:ea typeface="BIZ UDPゴシック" panose="020B0400000000000000" pitchFamily="50" charset="-128"/>
                <a:cs typeface="Yu Gothic" pitchFamily="34" charset="-120"/>
              </a:rPr>
              <a:t>が再訪を希望</a:t>
            </a:r>
            <a:r>
              <a:rPr lang="en-US" sz="942"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p>
          <a:p>
            <a:pPr marL="0" indent="0" algn="l">
              <a:lnSpc>
                <a:spcPts val="1600"/>
              </a:lnSpc>
              <a:buNone/>
            </a:pPr>
            <a:r>
              <a:rPr lang="en-US" sz="942" dirty="0" err="1">
                <a:solidFill>
                  <a:srgbClr val="1A1A1A"/>
                </a:solidFill>
                <a:latin typeface="BIZ UDPゴシック" panose="020B0400000000000000" pitchFamily="50" charset="-128"/>
                <a:ea typeface="BIZ UDPゴシック" panose="020B0400000000000000" pitchFamily="50" charset="-128"/>
                <a:cs typeface="Yu Gothic" pitchFamily="34" charset="-120"/>
              </a:rPr>
              <a:t>体験価値の提供がリピーター創出に直結している</a:t>
            </a:r>
            <a:r>
              <a:rPr lang="en-US" sz="942"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endParaRPr lang="en-US" sz="942" dirty="0">
              <a:latin typeface="BIZ UDPゴシック" panose="020B0400000000000000" pitchFamily="50" charset="-128"/>
              <a:ea typeface="BIZ UDPゴシック" panose="020B0400000000000000" pitchFamily="50" charset="-128"/>
            </a:endParaRPr>
          </a:p>
        </p:txBody>
      </p:sp>
      <p:sp>
        <p:nvSpPr>
          <p:cNvPr id="17" name="Shape 2">
            <a:extLst>
              <a:ext uri="{FF2B5EF4-FFF2-40B4-BE49-F238E27FC236}">
                <a16:creationId xmlns:a16="http://schemas.microsoft.com/office/drawing/2014/main" id="{850CDA47-96BE-4974-8931-9D020EF043F2}"/>
              </a:ext>
            </a:extLst>
          </p:cNvPr>
          <p:cNvSpPr/>
          <p:nvPr/>
        </p:nvSpPr>
        <p:spPr>
          <a:xfrm>
            <a:off x="4245794" y="592120"/>
            <a:ext cx="4286250" cy="1971554"/>
          </a:xfrm>
          <a:prstGeom prst="rect">
            <a:avLst/>
          </a:prstGeom>
          <a:solidFill>
            <a:srgbClr val="FFFFFF"/>
          </a:solidFill>
          <a:ln/>
        </p:spPr>
        <p:txBody>
          <a:bodyPr/>
          <a:lstStyle/>
          <a:p>
            <a:endParaRPr lang="ja-JP" altLang="en-US" dirty="0"/>
          </a:p>
        </p:txBody>
      </p:sp>
      <p:sp>
        <p:nvSpPr>
          <p:cNvPr id="18" name="Shape 3">
            <a:extLst>
              <a:ext uri="{FF2B5EF4-FFF2-40B4-BE49-F238E27FC236}">
                <a16:creationId xmlns:a16="http://schemas.microsoft.com/office/drawing/2014/main" id="{44E3C986-691F-4992-81B6-EEA1A196265A}"/>
              </a:ext>
            </a:extLst>
          </p:cNvPr>
          <p:cNvSpPr/>
          <p:nvPr/>
        </p:nvSpPr>
        <p:spPr>
          <a:xfrm>
            <a:off x="4245794" y="592119"/>
            <a:ext cx="4286250" cy="28575"/>
          </a:xfrm>
          <a:prstGeom prst="rect">
            <a:avLst/>
          </a:prstGeom>
          <a:solidFill>
            <a:srgbClr val="1C2841"/>
          </a:solidFill>
          <a:ln/>
        </p:spPr>
        <p:txBody>
          <a:bodyPr/>
          <a:lstStyle/>
          <a:p>
            <a:endParaRPr lang="ja-JP" altLang="en-US"/>
          </a:p>
        </p:txBody>
      </p:sp>
      <p:pic>
        <p:nvPicPr>
          <p:cNvPr id="23" name="Image 2" descr="preencoded.png">
            <a:extLst>
              <a:ext uri="{FF2B5EF4-FFF2-40B4-BE49-F238E27FC236}">
                <a16:creationId xmlns:a16="http://schemas.microsoft.com/office/drawing/2014/main" id="{0E93700F-8055-486C-BFEA-DAB695D07B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87" y="688704"/>
            <a:ext cx="128588" cy="171450"/>
          </a:xfrm>
          <a:prstGeom prst="rect">
            <a:avLst/>
          </a:prstGeom>
        </p:spPr>
      </p:pic>
      <p:sp>
        <p:nvSpPr>
          <p:cNvPr id="24" name="Text 4">
            <a:extLst>
              <a:ext uri="{FF2B5EF4-FFF2-40B4-BE49-F238E27FC236}">
                <a16:creationId xmlns:a16="http://schemas.microsoft.com/office/drawing/2014/main" id="{DD17C927-DCC8-447D-A5FD-02079D725A64}"/>
              </a:ext>
            </a:extLst>
          </p:cNvPr>
          <p:cNvSpPr/>
          <p:nvPr/>
        </p:nvSpPr>
        <p:spPr>
          <a:xfrm>
            <a:off x="800100" y="658343"/>
            <a:ext cx="1646285" cy="174215"/>
          </a:xfrm>
          <a:prstGeom prst="rect">
            <a:avLst/>
          </a:prstGeom>
          <a:noFill/>
          <a:ln/>
        </p:spPr>
        <p:txBody>
          <a:bodyPr wrap="none" lIns="0" tIns="0" rIns="0" bIns="0" rtlCol="0" anchor="t">
            <a:spAutoFit/>
          </a:bodyPr>
          <a:lstStyle/>
          <a:p>
            <a:pPr marL="0" indent="0" algn="l">
              <a:lnSpc>
                <a:spcPts val="1600"/>
              </a:lnSpc>
              <a:buNone/>
            </a:pPr>
            <a:r>
              <a:rPr lang="en-US" sz="1100" b="1" dirty="0">
                <a:solidFill>
                  <a:srgbClr val="8B0000"/>
                </a:solidFill>
                <a:latin typeface="BIZ UDPゴシック" panose="020B0400000000000000" pitchFamily="50" charset="-128"/>
                <a:ea typeface="BIZ UDPゴシック" panose="020B0400000000000000" pitchFamily="50" charset="-128"/>
                <a:cs typeface="Yu Gothic" pitchFamily="34" charset="-120"/>
              </a:rPr>
              <a:t>体験型コンテンツの有効性</a:t>
            </a:r>
            <a:endParaRPr lang="en-US" sz="1100" dirty="0">
              <a:latin typeface="BIZ UDPゴシック" panose="020B0400000000000000" pitchFamily="50" charset="-128"/>
              <a:ea typeface="BIZ UDPゴシック" panose="020B0400000000000000" pitchFamily="50" charset="-128"/>
            </a:endParaRPr>
          </a:p>
        </p:txBody>
      </p:sp>
      <p:sp>
        <p:nvSpPr>
          <p:cNvPr id="25" name="Text 5">
            <a:extLst>
              <a:ext uri="{FF2B5EF4-FFF2-40B4-BE49-F238E27FC236}">
                <a16:creationId xmlns:a16="http://schemas.microsoft.com/office/drawing/2014/main" id="{E4C713CC-B352-4977-BE32-A9B3B1CC1C5A}"/>
              </a:ext>
            </a:extLst>
          </p:cNvPr>
          <p:cNvSpPr/>
          <p:nvPr/>
        </p:nvSpPr>
        <p:spPr>
          <a:xfrm>
            <a:off x="829627" y="929045"/>
            <a:ext cx="3286125" cy="786818"/>
          </a:xfrm>
          <a:prstGeom prst="rect">
            <a:avLst/>
          </a:prstGeom>
          <a:noFill/>
          <a:ln/>
        </p:spPr>
        <p:txBody>
          <a:bodyPr wrap="square" lIns="0" tIns="0" rIns="0" bIns="0" rtlCol="0" anchor="t">
            <a:spAutoFit/>
          </a:bodyPr>
          <a:lstStyle/>
          <a:p>
            <a:pPr marL="0" indent="0" algn="l">
              <a:lnSpc>
                <a:spcPts val="1600"/>
              </a:lnSpc>
              <a:buNone/>
            </a:pPr>
            <a:r>
              <a:rPr lang="en-US" sz="942" dirty="0" err="1">
                <a:solidFill>
                  <a:srgbClr val="1A1A1A"/>
                </a:solidFill>
                <a:latin typeface="BIZ UDPゴシック" panose="020B0400000000000000" pitchFamily="50" charset="-128"/>
                <a:ea typeface="BIZ UDPゴシック" panose="020B0400000000000000" pitchFamily="50" charset="-128"/>
                <a:cs typeface="Yu Gothic" pitchFamily="34" charset="-120"/>
              </a:rPr>
              <a:t>単なる「展示の鑑賞」ではなく、ステージイベントなどの</a:t>
            </a:r>
            <a:endParaRPr lang="en-US" sz="942" dirty="0">
              <a:solidFill>
                <a:srgbClr val="1A1A1A"/>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600"/>
              </a:lnSpc>
              <a:buNone/>
            </a:pPr>
            <a:r>
              <a:rPr lang="en-US" sz="885" b="1" dirty="0" err="1">
                <a:solidFill>
                  <a:srgbClr val="1A1A1A"/>
                </a:solidFill>
                <a:latin typeface="BIZ UDPゴシック" panose="020B0400000000000000" pitchFamily="50" charset="-128"/>
                <a:ea typeface="BIZ UDPゴシック" panose="020B0400000000000000" pitchFamily="50" charset="-128"/>
                <a:cs typeface="Yu Gothic" pitchFamily="34" charset="-120"/>
              </a:rPr>
              <a:t>エンターテインメント要素</a:t>
            </a:r>
            <a:r>
              <a:rPr lang="en-US" sz="942" dirty="0" err="1">
                <a:solidFill>
                  <a:srgbClr val="1A1A1A"/>
                </a:solidFill>
                <a:latin typeface="BIZ UDPゴシック" panose="020B0400000000000000" pitchFamily="50" charset="-128"/>
                <a:ea typeface="BIZ UDPゴシック" panose="020B0400000000000000" pitchFamily="50" charset="-128"/>
                <a:cs typeface="Yu Gothic" pitchFamily="34" charset="-120"/>
              </a:rPr>
              <a:t>、囲炉裏や着付け</a:t>
            </a:r>
            <a:r>
              <a:rPr lang="ja-JP" altLang="en-US" sz="942" dirty="0">
                <a:solidFill>
                  <a:srgbClr val="1A1A1A"/>
                </a:solidFill>
                <a:latin typeface="BIZ UDPゴシック" panose="020B0400000000000000" pitchFamily="50" charset="-128"/>
                <a:ea typeface="BIZ UDPゴシック" panose="020B0400000000000000" pitchFamily="50" charset="-128"/>
                <a:cs typeface="Yu Gothic" pitchFamily="34" charset="-120"/>
              </a:rPr>
              <a:t>等</a:t>
            </a:r>
            <a:r>
              <a:rPr lang="en-US" sz="942" dirty="0" err="1">
                <a:solidFill>
                  <a:srgbClr val="1A1A1A"/>
                </a:solidFill>
                <a:latin typeface="BIZ UDPゴシック" panose="020B0400000000000000" pitchFamily="50" charset="-128"/>
                <a:ea typeface="BIZ UDPゴシック" panose="020B0400000000000000" pitchFamily="50" charset="-128"/>
                <a:cs typeface="Yu Gothic" pitchFamily="34" charset="-120"/>
              </a:rPr>
              <a:t>の</a:t>
            </a:r>
            <a:r>
              <a:rPr lang="en-US" sz="885" b="1" dirty="0" err="1">
                <a:solidFill>
                  <a:srgbClr val="1A1A1A"/>
                </a:solidFill>
                <a:latin typeface="BIZ UDPゴシック" panose="020B0400000000000000" pitchFamily="50" charset="-128"/>
                <a:ea typeface="BIZ UDPゴシック" panose="020B0400000000000000" pitchFamily="50" charset="-128"/>
                <a:cs typeface="Yu Gothic" pitchFamily="34" charset="-120"/>
              </a:rPr>
              <a:t>文化体験</a:t>
            </a:r>
            <a:r>
              <a:rPr lang="ja-JP" altLang="en-US" sz="885" b="1" dirty="0">
                <a:solidFill>
                  <a:srgbClr val="1A1A1A"/>
                </a:solidFill>
                <a:latin typeface="BIZ UDPゴシック" panose="020B0400000000000000" pitchFamily="50" charset="-128"/>
                <a:ea typeface="BIZ UDPゴシック" panose="020B0400000000000000" pitchFamily="50" charset="-128"/>
                <a:cs typeface="Yu Gothic" pitchFamily="34" charset="-120"/>
              </a:rPr>
              <a:t>や</a:t>
            </a:r>
            <a:endParaRPr lang="en-US" altLang="ja-JP" sz="885" b="1" dirty="0">
              <a:solidFill>
                <a:srgbClr val="1A1A1A"/>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600"/>
              </a:lnSpc>
              <a:buNone/>
            </a:pPr>
            <a:r>
              <a:rPr lang="ja-JP" altLang="en-US" sz="885" b="1" dirty="0">
                <a:solidFill>
                  <a:srgbClr val="1A1A1A"/>
                </a:solidFill>
                <a:latin typeface="BIZ UDPゴシック" panose="020B0400000000000000" pitchFamily="50" charset="-128"/>
                <a:ea typeface="BIZ UDPゴシック" panose="020B0400000000000000" pitchFamily="50" charset="-128"/>
                <a:cs typeface="Yu Gothic" pitchFamily="34" charset="-120"/>
              </a:rPr>
              <a:t>ワークショップ</a:t>
            </a:r>
            <a:r>
              <a:rPr lang="en-US" sz="942"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r>
              <a:rPr lang="ja-JP" altLang="en-US" sz="942" dirty="0">
                <a:solidFill>
                  <a:srgbClr val="1A1A1A"/>
                </a:solidFill>
                <a:latin typeface="BIZ UDPゴシック" panose="020B0400000000000000" pitchFamily="50" charset="-128"/>
                <a:ea typeface="BIZ UDPゴシック" panose="020B0400000000000000" pitchFamily="50" charset="-128"/>
                <a:cs typeface="Yu Gothic" pitchFamily="34" charset="-120"/>
              </a:rPr>
              <a:t>古民家ナイトキャンプという</a:t>
            </a:r>
            <a:r>
              <a:rPr lang="ja-JP" altLang="en-US" sz="942" b="1" dirty="0">
                <a:solidFill>
                  <a:srgbClr val="1A1A1A"/>
                </a:solidFill>
                <a:latin typeface="BIZ UDPゴシック" panose="020B0400000000000000" pitchFamily="50" charset="-128"/>
                <a:ea typeface="BIZ UDPゴシック" panose="020B0400000000000000" pitchFamily="50" charset="-128"/>
                <a:cs typeface="Yu Gothic" pitchFamily="34" charset="-120"/>
              </a:rPr>
              <a:t>特別体験</a:t>
            </a:r>
            <a:r>
              <a:rPr lang="ja-JP" altLang="en-US" sz="942" dirty="0">
                <a:solidFill>
                  <a:srgbClr val="1A1A1A"/>
                </a:solidFill>
                <a:latin typeface="BIZ UDPゴシック" panose="020B0400000000000000" pitchFamily="50" charset="-128"/>
                <a:ea typeface="BIZ UDPゴシック" panose="020B0400000000000000" pitchFamily="50" charset="-128"/>
                <a:cs typeface="Yu Gothic" pitchFamily="34" charset="-120"/>
              </a:rPr>
              <a:t>が</a:t>
            </a:r>
            <a:endParaRPr lang="en-US" altLang="ja-JP" sz="942" dirty="0">
              <a:solidFill>
                <a:srgbClr val="1A1A1A"/>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600"/>
              </a:lnSpc>
              <a:buNone/>
            </a:pPr>
            <a:r>
              <a:rPr lang="en-US" sz="942" dirty="0" err="1">
                <a:solidFill>
                  <a:srgbClr val="1A1A1A"/>
                </a:solidFill>
                <a:latin typeface="BIZ UDPゴシック" panose="020B0400000000000000" pitchFamily="50" charset="-128"/>
                <a:ea typeface="BIZ UDPゴシック" panose="020B0400000000000000" pitchFamily="50" charset="-128"/>
                <a:cs typeface="Yu Gothic" pitchFamily="34" charset="-120"/>
              </a:rPr>
              <a:t>来訪動機</a:t>
            </a:r>
            <a:r>
              <a:rPr lang="ja-JP" altLang="en-US" sz="942" dirty="0">
                <a:solidFill>
                  <a:srgbClr val="1A1A1A"/>
                </a:solidFill>
                <a:latin typeface="BIZ UDPゴシック" panose="020B0400000000000000" pitchFamily="50" charset="-128"/>
                <a:ea typeface="BIZ UDPゴシック" panose="020B0400000000000000" pitchFamily="50" charset="-128"/>
                <a:cs typeface="Yu Gothic" pitchFamily="34" charset="-120"/>
              </a:rPr>
              <a:t>を</a:t>
            </a:r>
            <a:r>
              <a:rPr lang="en-US" sz="942" dirty="0" err="1">
                <a:solidFill>
                  <a:srgbClr val="1A1A1A"/>
                </a:solidFill>
                <a:latin typeface="BIZ UDPゴシック" panose="020B0400000000000000" pitchFamily="50" charset="-128"/>
                <a:ea typeface="BIZ UDPゴシック" panose="020B0400000000000000" pitchFamily="50" charset="-128"/>
                <a:cs typeface="Yu Gothic" pitchFamily="34" charset="-120"/>
              </a:rPr>
              <a:t>強く刺激されることが実証された</a:t>
            </a:r>
            <a:r>
              <a:rPr lang="en-US" sz="942"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endParaRPr lang="en-US" sz="942" dirty="0">
              <a:latin typeface="BIZ UDPゴシック" panose="020B0400000000000000" pitchFamily="50" charset="-128"/>
              <a:ea typeface="BIZ UDPゴシック" panose="020B0400000000000000" pitchFamily="50" charset="-128"/>
            </a:endParaRPr>
          </a:p>
        </p:txBody>
      </p:sp>
      <p:sp>
        <p:nvSpPr>
          <p:cNvPr id="16" name="Text 1">
            <a:extLst>
              <a:ext uri="{FF2B5EF4-FFF2-40B4-BE49-F238E27FC236}">
                <a16:creationId xmlns:a16="http://schemas.microsoft.com/office/drawing/2014/main" id="{A514AC4B-F29E-457D-9A27-BCAB9A69579F}"/>
              </a:ext>
            </a:extLst>
          </p:cNvPr>
          <p:cNvSpPr/>
          <p:nvPr/>
        </p:nvSpPr>
        <p:spPr>
          <a:xfrm>
            <a:off x="5401944" y="2328129"/>
            <a:ext cx="2172069" cy="160878"/>
          </a:xfrm>
          <a:prstGeom prst="rect">
            <a:avLst/>
          </a:prstGeom>
          <a:noFill/>
          <a:ln/>
        </p:spPr>
        <p:txBody>
          <a:bodyPr wrap="none" lIns="0" tIns="0" rIns="0" bIns="0" rtlCol="0" anchor="t">
            <a:spAutoFit/>
          </a:bodyPr>
          <a:lstStyle/>
          <a:p>
            <a:pPr marL="0" indent="0" algn="ctr">
              <a:lnSpc>
                <a:spcPts val="1500"/>
              </a:lnSpc>
              <a:buNone/>
            </a:pPr>
            <a:r>
              <a:rPr lang="en-US" sz="900" b="1" dirty="0">
                <a:solidFill>
                  <a:srgbClr val="1C2841"/>
                </a:solidFill>
                <a:latin typeface="BIZ UDPゴシック" panose="020B0400000000000000" pitchFamily="50" charset="-128"/>
                <a:ea typeface="BIZ UDPゴシック" panose="020B0400000000000000" pitchFamily="50" charset="-128"/>
                <a:cs typeface="Yu Gothic" pitchFamily="34" charset="-120"/>
              </a:rPr>
              <a:t>古民家フェスティバル 来館動機（複数回答）</a:t>
            </a:r>
            <a:endParaRPr lang="en-US" sz="900" dirty="0">
              <a:latin typeface="BIZ UDPゴシック" panose="020B0400000000000000" pitchFamily="50" charset="-128"/>
              <a:ea typeface="BIZ UDPゴシック" panose="020B0400000000000000" pitchFamily="50" charset="-128"/>
            </a:endParaRPr>
          </a:p>
        </p:txBody>
      </p:sp>
      <p:sp>
        <p:nvSpPr>
          <p:cNvPr id="21" name="Shape 2">
            <a:extLst>
              <a:ext uri="{FF2B5EF4-FFF2-40B4-BE49-F238E27FC236}">
                <a16:creationId xmlns:a16="http://schemas.microsoft.com/office/drawing/2014/main" id="{619BB006-7A10-430E-8814-875165E270CD}"/>
              </a:ext>
            </a:extLst>
          </p:cNvPr>
          <p:cNvSpPr/>
          <p:nvPr/>
        </p:nvSpPr>
        <p:spPr>
          <a:xfrm>
            <a:off x="4245794" y="2744939"/>
            <a:ext cx="4286250" cy="1492410"/>
          </a:xfrm>
          <a:prstGeom prst="rect">
            <a:avLst/>
          </a:prstGeom>
          <a:solidFill>
            <a:srgbClr val="FFFFFF"/>
          </a:solidFill>
          <a:ln/>
        </p:spPr>
        <p:txBody>
          <a:bodyPr/>
          <a:lstStyle/>
          <a:p>
            <a:endParaRPr lang="ja-JP" altLang="en-US"/>
          </a:p>
        </p:txBody>
      </p:sp>
      <p:sp>
        <p:nvSpPr>
          <p:cNvPr id="22" name="Shape 3">
            <a:extLst>
              <a:ext uri="{FF2B5EF4-FFF2-40B4-BE49-F238E27FC236}">
                <a16:creationId xmlns:a16="http://schemas.microsoft.com/office/drawing/2014/main" id="{B72D7B0C-4ADC-4E57-A5D2-DF51C180FF8D}"/>
              </a:ext>
            </a:extLst>
          </p:cNvPr>
          <p:cNvSpPr/>
          <p:nvPr/>
        </p:nvSpPr>
        <p:spPr>
          <a:xfrm>
            <a:off x="4245794" y="2730651"/>
            <a:ext cx="4286250" cy="28575"/>
          </a:xfrm>
          <a:prstGeom prst="rect">
            <a:avLst/>
          </a:prstGeom>
          <a:solidFill>
            <a:srgbClr val="1C2841"/>
          </a:solidFill>
          <a:ln/>
        </p:spPr>
        <p:txBody>
          <a:bodyPr/>
          <a:lstStyle/>
          <a:p>
            <a:endParaRPr lang="ja-JP" altLang="en-US"/>
          </a:p>
        </p:txBody>
      </p:sp>
      <p:sp>
        <p:nvSpPr>
          <p:cNvPr id="13" name="正方形/長方形 12">
            <a:extLst>
              <a:ext uri="{FF2B5EF4-FFF2-40B4-BE49-F238E27FC236}">
                <a16:creationId xmlns:a16="http://schemas.microsoft.com/office/drawing/2014/main" id="{247002B8-8563-4C95-8C79-E392D74D4C9A}"/>
              </a:ext>
            </a:extLst>
          </p:cNvPr>
          <p:cNvSpPr/>
          <p:nvPr/>
        </p:nvSpPr>
        <p:spPr>
          <a:xfrm>
            <a:off x="4828438" y="2892650"/>
            <a:ext cx="941991" cy="248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5E74041-6672-477B-993A-E091BECFD537}"/>
              </a:ext>
            </a:extLst>
          </p:cNvPr>
          <p:cNvSpPr/>
          <p:nvPr/>
        </p:nvSpPr>
        <p:spPr>
          <a:xfrm>
            <a:off x="4828437" y="3203230"/>
            <a:ext cx="941991" cy="248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47E94DA6-462F-4319-8BFC-18DE29D6F0A6}"/>
              </a:ext>
            </a:extLst>
          </p:cNvPr>
          <p:cNvSpPr/>
          <p:nvPr/>
        </p:nvSpPr>
        <p:spPr>
          <a:xfrm>
            <a:off x="4828436" y="3505601"/>
            <a:ext cx="941991" cy="248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61282F54-2D41-470A-89A5-0EAD0DB95A79}"/>
              </a:ext>
            </a:extLst>
          </p:cNvPr>
          <p:cNvSpPr txBox="1"/>
          <p:nvPr/>
        </p:nvSpPr>
        <p:spPr>
          <a:xfrm>
            <a:off x="4425991" y="2967897"/>
            <a:ext cx="1415772" cy="215444"/>
          </a:xfrm>
          <a:prstGeom prst="rect">
            <a:avLst/>
          </a:prstGeom>
          <a:noFill/>
        </p:spPr>
        <p:txBody>
          <a:bodyPr wrap="none" rtlCol="0">
            <a:spAutoFit/>
          </a:bodyPr>
          <a:lstStyle/>
          <a:p>
            <a:r>
              <a:rPr kumimoji="1" lang="ja-JP" altLang="en-US" sz="800" b="1" dirty="0"/>
              <a:t>文化財に泊まれる特別体験</a:t>
            </a:r>
          </a:p>
        </p:txBody>
      </p:sp>
      <p:sp>
        <p:nvSpPr>
          <p:cNvPr id="26" name="テキスト ボックス 25">
            <a:extLst>
              <a:ext uri="{FF2B5EF4-FFF2-40B4-BE49-F238E27FC236}">
                <a16:creationId xmlns:a16="http://schemas.microsoft.com/office/drawing/2014/main" id="{76782A28-1D4D-44B5-9ED4-ABE94F81A339}"/>
              </a:ext>
            </a:extLst>
          </p:cNvPr>
          <p:cNvSpPr txBox="1"/>
          <p:nvPr/>
        </p:nvSpPr>
        <p:spPr>
          <a:xfrm>
            <a:off x="4631174" y="3248767"/>
            <a:ext cx="1210588" cy="215444"/>
          </a:xfrm>
          <a:prstGeom prst="rect">
            <a:avLst/>
          </a:prstGeom>
          <a:noFill/>
        </p:spPr>
        <p:txBody>
          <a:bodyPr wrap="none" rtlCol="0">
            <a:spAutoFit/>
          </a:bodyPr>
          <a:lstStyle/>
          <a:p>
            <a:r>
              <a:rPr kumimoji="1" lang="ja-JP" altLang="en-US" sz="800" b="1" dirty="0"/>
              <a:t>ナイトキャンプに興味</a:t>
            </a:r>
          </a:p>
        </p:txBody>
      </p:sp>
      <p:sp>
        <p:nvSpPr>
          <p:cNvPr id="27" name="テキスト ボックス 26">
            <a:extLst>
              <a:ext uri="{FF2B5EF4-FFF2-40B4-BE49-F238E27FC236}">
                <a16:creationId xmlns:a16="http://schemas.microsoft.com/office/drawing/2014/main" id="{D99F94A1-D2FF-4D10-8CFA-4C30B01D8882}"/>
              </a:ext>
            </a:extLst>
          </p:cNvPr>
          <p:cNvSpPr txBox="1"/>
          <p:nvPr/>
        </p:nvSpPr>
        <p:spPr>
          <a:xfrm>
            <a:off x="5341735" y="3552930"/>
            <a:ext cx="492443" cy="215444"/>
          </a:xfrm>
          <a:prstGeom prst="rect">
            <a:avLst/>
          </a:prstGeom>
          <a:noFill/>
        </p:spPr>
        <p:txBody>
          <a:bodyPr wrap="none" rtlCol="0">
            <a:spAutoFit/>
          </a:bodyPr>
          <a:lstStyle/>
          <a:p>
            <a:r>
              <a:rPr kumimoji="1" lang="ja-JP" altLang="en-US" sz="800" b="1" dirty="0"/>
              <a:t>その他</a:t>
            </a:r>
          </a:p>
        </p:txBody>
      </p:sp>
      <p:sp>
        <p:nvSpPr>
          <p:cNvPr id="31" name="正方形/長方形 30">
            <a:extLst>
              <a:ext uri="{FF2B5EF4-FFF2-40B4-BE49-F238E27FC236}">
                <a16:creationId xmlns:a16="http://schemas.microsoft.com/office/drawing/2014/main" id="{B719B606-77B4-4CDE-8FF5-BA55523C716C}"/>
              </a:ext>
            </a:extLst>
          </p:cNvPr>
          <p:cNvSpPr/>
          <p:nvPr/>
        </p:nvSpPr>
        <p:spPr>
          <a:xfrm>
            <a:off x="7267770" y="3248767"/>
            <a:ext cx="387974" cy="21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7243DF46-6AEC-4997-8346-F5DF675E18B4}"/>
              </a:ext>
            </a:extLst>
          </p:cNvPr>
          <p:cNvSpPr/>
          <p:nvPr/>
        </p:nvSpPr>
        <p:spPr>
          <a:xfrm>
            <a:off x="8191551" y="2943715"/>
            <a:ext cx="319538" cy="21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51300C45-5E15-46CF-B910-050FCF20A272}"/>
              </a:ext>
            </a:extLst>
          </p:cNvPr>
          <p:cNvSpPr/>
          <p:nvPr/>
        </p:nvSpPr>
        <p:spPr>
          <a:xfrm>
            <a:off x="6325430" y="3538594"/>
            <a:ext cx="387974" cy="21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Text 1">
            <a:extLst>
              <a:ext uri="{FF2B5EF4-FFF2-40B4-BE49-F238E27FC236}">
                <a16:creationId xmlns:a16="http://schemas.microsoft.com/office/drawing/2014/main" id="{EDC273F5-C37C-47F4-BF54-1020FCD1B6C9}"/>
              </a:ext>
            </a:extLst>
          </p:cNvPr>
          <p:cNvSpPr/>
          <p:nvPr/>
        </p:nvSpPr>
        <p:spPr>
          <a:xfrm>
            <a:off x="5366004" y="4025644"/>
            <a:ext cx="2160849" cy="160878"/>
          </a:xfrm>
          <a:prstGeom prst="rect">
            <a:avLst/>
          </a:prstGeom>
          <a:noFill/>
          <a:ln/>
        </p:spPr>
        <p:txBody>
          <a:bodyPr wrap="none" lIns="0" tIns="0" rIns="0" bIns="0" rtlCol="0" anchor="t">
            <a:spAutoFit/>
          </a:bodyPr>
          <a:lstStyle/>
          <a:p>
            <a:pPr marL="0" indent="0" algn="ctr">
              <a:lnSpc>
                <a:spcPts val="1500"/>
              </a:lnSpc>
              <a:buNone/>
            </a:pPr>
            <a:r>
              <a:rPr lang="en-US" sz="900" b="1" dirty="0" err="1">
                <a:solidFill>
                  <a:srgbClr val="1C2841"/>
                </a:solidFill>
                <a:latin typeface="BIZ UDPゴシック" panose="020B0400000000000000" pitchFamily="50" charset="-128"/>
                <a:ea typeface="BIZ UDPゴシック" panose="020B0400000000000000" pitchFamily="50" charset="-128"/>
                <a:cs typeface="Yu Gothic" pitchFamily="34" charset="-120"/>
              </a:rPr>
              <a:t>古民家</a:t>
            </a:r>
            <a:r>
              <a:rPr lang="ja-JP" altLang="en-US" sz="900" b="1" dirty="0">
                <a:solidFill>
                  <a:srgbClr val="1C2841"/>
                </a:solidFill>
                <a:latin typeface="BIZ UDPゴシック" panose="020B0400000000000000" pitchFamily="50" charset="-128"/>
                <a:ea typeface="BIZ UDPゴシック" panose="020B0400000000000000" pitchFamily="50" charset="-128"/>
                <a:cs typeface="Yu Gothic" pitchFamily="34" charset="-120"/>
              </a:rPr>
              <a:t>ナイトキャンプ</a:t>
            </a:r>
            <a:r>
              <a:rPr lang="en-US" sz="900" b="1" dirty="0">
                <a:solidFill>
                  <a:srgbClr val="1C2841"/>
                </a:solidFill>
                <a:latin typeface="BIZ UDPゴシック" panose="020B0400000000000000" pitchFamily="50" charset="-128"/>
                <a:ea typeface="BIZ UDPゴシック" panose="020B0400000000000000" pitchFamily="50" charset="-128"/>
                <a:cs typeface="Yu Gothic" pitchFamily="34" charset="-120"/>
              </a:rPr>
              <a:t> 来館動機（複数回答）</a:t>
            </a:r>
            <a:endParaRPr lang="en-US" sz="900" dirty="0">
              <a:latin typeface="BIZ UDPゴシック" panose="020B0400000000000000" pitchFamily="50" charset="-128"/>
              <a:ea typeface="BIZ UDPゴシック" panose="020B0400000000000000" pitchFamily="50" charset="-128"/>
            </a:endParaRPr>
          </a:p>
        </p:txBody>
      </p:sp>
      <p:sp>
        <p:nvSpPr>
          <p:cNvPr id="39" name="Shape 0">
            <a:extLst>
              <a:ext uri="{FF2B5EF4-FFF2-40B4-BE49-F238E27FC236}">
                <a16:creationId xmlns:a16="http://schemas.microsoft.com/office/drawing/2014/main" id="{2A9858DD-64E1-4F66-A4B6-CEF632B9B690}"/>
              </a:ext>
            </a:extLst>
          </p:cNvPr>
          <p:cNvSpPr/>
          <p:nvPr/>
        </p:nvSpPr>
        <p:spPr>
          <a:xfrm>
            <a:off x="0" y="-26163"/>
            <a:ext cx="9144000" cy="494551"/>
          </a:xfrm>
          <a:prstGeom prst="rect">
            <a:avLst/>
          </a:prstGeom>
          <a:solidFill>
            <a:srgbClr val="1C2841"/>
          </a:solidFill>
          <a:ln/>
        </p:spPr>
        <p:txBody>
          <a:bodyPr/>
          <a:lstStyle/>
          <a:p>
            <a:endParaRPr lang="ja-JP" altLang="en-US" dirty="0"/>
          </a:p>
        </p:txBody>
      </p:sp>
      <p:sp>
        <p:nvSpPr>
          <p:cNvPr id="40" name="Text 4">
            <a:extLst>
              <a:ext uri="{FF2B5EF4-FFF2-40B4-BE49-F238E27FC236}">
                <a16:creationId xmlns:a16="http://schemas.microsoft.com/office/drawing/2014/main" id="{94EB9BFC-9702-4BAE-8ED5-498C4134A2F1}"/>
              </a:ext>
            </a:extLst>
          </p:cNvPr>
          <p:cNvSpPr txBox="1"/>
          <p:nvPr/>
        </p:nvSpPr>
        <p:spPr>
          <a:xfrm>
            <a:off x="342900" y="36073"/>
            <a:ext cx="7680960" cy="342900"/>
          </a:xfrm>
          <a:prstGeom prst="rect">
            <a:avLst/>
          </a:prstGeom>
          <a:noFill/>
          <a:ln/>
        </p:spPr>
        <p:txBody>
          <a:bodyPr wrap="square" lIns="0" tIns="0" rIns="0" bIns="0" rtlCol="0" anchor="ctr"/>
          <a:lstStyle/>
          <a:p>
            <a:r>
              <a:rPr lang="ja-JP" altLang="en-US" b="1" kern="0" spc="90" dirty="0">
                <a:solidFill>
                  <a:schemeClr val="bg1"/>
                </a:solidFill>
                <a:latin typeface="BIZ UDPゴシック" panose="020B0400000000000000" pitchFamily="50" charset="-128"/>
                <a:ea typeface="BIZ UDPゴシック" panose="020B0400000000000000" pitchFamily="50" charset="-128"/>
                <a:cs typeface="Zen Old Mincho" pitchFamily="34" charset="-120"/>
              </a:rPr>
              <a:t>参加体験</a:t>
            </a:r>
            <a:r>
              <a:rPr lang="en-US" b="1" kern="0" spc="90" dirty="0" err="1">
                <a:solidFill>
                  <a:schemeClr val="bg1"/>
                </a:solidFill>
                <a:latin typeface="BIZ UDPゴシック" panose="020B0400000000000000" pitchFamily="50" charset="-128"/>
                <a:ea typeface="BIZ UDPゴシック" panose="020B0400000000000000" pitchFamily="50" charset="-128"/>
                <a:cs typeface="Zen Old Mincho" pitchFamily="34" charset="-120"/>
              </a:rPr>
              <a:t>イベント</a:t>
            </a:r>
            <a:r>
              <a:rPr lang="ja-JP" altLang="en-US" b="1" kern="0" spc="90" dirty="0">
                <a:solidFill>
                  <a:schemeClr val="bg1"/>
                </a:solidFill>
                <a:latin typeface="BIZ UDPゴシック" panose="020B0400000000000000" pitchFamily="50" charset="-128"/>
                <a:ea typeface="BIZ UDPゴシック" panose="020B0400000000000000" pitchFamily="50" charset="-128"/>
                <a:cs typeface="Zen Old Mincho" pitchFamily="34" charset="-120"/>
              </a:rPr>
              <a:t>　：　体験型コンテンツの有効性　・　再訪意識向上</a:t>
            </a:r>
            <a:endParaRPr lang="en-US" dirty="0">
              <a:solidFill>
                <a:schemeClr val="bg1"/>
              </a:solidFill>
              <a:latin typeface="BIZ UDPゴシック" panose="020B0400000000000000" pitchFamily="50" charset="-128"/>
              <a:ea typeface="BIZ UDPゴシック" panose="020B0400000000000000" pitchFamily="50" charset="-128"/>
            </a:endParaRPr>
          </a:p>
        </p:txBody>
      </p:sp>
      <p:sp>
        <p:nvSpPr>
          <p:cNvPr id="42" name="Shape 16">
            <a:extLst>
              <a:ext uri="{FF2B5EF4-FFF2-40B4-BE49-F238E27FC236}">
                <a16:creationId xmlns:a16="http://schemas.microsoft.com/office/drawing/2014/main" id="{A1642BFE-E56E-4849-BEC2-5D0C7A591EBC}"/>
              </a:ext>
            </a:extLst>
          </p:cNvPr>
          <p:cNvSpPr/>
          <p:nvPr/>
        </p:nvSpPr>
        <p:spPr>
          <a:xfrm>
            <a:off x="571501" y="4372515"/>
            <a:ext cx="8001000" cy="643654"/>
          </a:xfrm>
          <a:prstGeom prst="rect">
            <a:avLst/>
          </a:prstGeom>
          <a:solidFill>
            <a:srgbClr val="1C2841"/>
          </a:solidFill>
          <a:ln/>
        </p:spPr>
        <p:txBody>
          <a:bodyPr/>
          <a:lstStyle/>
          <a:p>
            <a:endParaRPr lang="ja-JP" altLang="en-US"/>
          </a:p>
        </p:txBody>
      </p:sp>
      <p:sp>
        <p:nvSpPr>
          <p:cNvPr id="45" name="Text 19">
            <a:extLst>
              <a:ext uri="{FF2B5EF4-FFF2-40B4-BE49-F238E27FC236}">
                <a16:creationId xmlns:a16="http://schemas.microsoft.com/office/drawing/2014/main" id="{9C441598-9F1D-4801-A775-C8D200E99480}"/>
              </a:ext>
            </a:extLst>
          </p:cNvPr>
          <p:cNvSpPr/>
          <p:nvPr/>
        </p:nvSpPr>
        <p:spPr>
          <a:xfrm>
            <a:off x="1051561" y="4461114"/>
            <a:ext cx="6972299" cy="399725"/>
          </a:xfrm>
          <a:prstGeom prst="rect">
            <a:avLst/>
          </a:prstGeom>
          <a:noFill/>
          <a:ln/>
        </p:spPr>
        <p:txBody>
          <a:bodyPr wrap="square" lIns="0" tIns="0" rIns="0" bIns="0" rtlCol="0" anchor="t">
            <a:spAutoFit/>
          </a:bodyPr>
          <a:lstStyle/>
          <a:p>
            <a:pPr marL="0" indent="0" algn="l">
              <a:lnSpc>
                <a:spcPts val="1700"/>
              </a:lnSpc>
              <a:buNone/>
            </a:pPr>
            <a:r>
              <a:rPr lang="en-US" sz="1050" dirty="0">
                <a:solidFill>
                  <a:srgbClr val="FFFFFF"/>
                </a:solidFill>
                <a:latin typeface="BIZ UDPゴシック" panose="020B0400000000000000" pitchFamily="50" charset="-128"/>
                <a:ea typeface="BIZ UDPゴシック" panose="020B0400000000000000" pitchFamily="50" charset="-128"/>
                <a:cs typeface="Noto Sans JP" pitchFamily="34" charset="-120"/>
              </a:rPr>
              <a:t>施設のテーマ（古民家・伝統生活）と親和性の高い</a:t>
            </a:r>
            <a:r>
              <a:rPr lang="en-US" sz="1050" b="1" dirty="0">
                <a:solidFill>
                  <a:srgbClr val="FFD966"/>
                </a:solidFill>
                <a:latin typeface="BIZ UDPゴシック" panose="020B0400000000000000" pitchFamily="50" charset="-128"/>
                <a:ea typeface="BIZ UDPゴシック" panose="020B0400000000000000" pitchFamily="50" charset="-128"/>
                <a:cs typeface="Noto Sans JP" pitchFamily="34" charset="-120"/>
              </a:rPr>
              <a:t>体験型コンテンツ</a:t>
            </a:r>
            <a:r>
              <a:rPr lang="en-US" sz="1050" dirty="0">
                <a:solidFill>
                  <a:srgbClr val="FFFFFF"/>
                </a:solidFill>
                <a:latin typeface="BIZ UDPゴシック" panose="020B0400000000000000" pitchFamily="50" charset="-128"/>
                <a:ea typeface="BIZ UDPゴシック" panose="020B0400000000000000" pitchFamily="50" charset="-128"/>
                <a:cs typeface="Noto Sans JP" pitchFamily="34" charset="-120"/>
              </a:rPr>
              <a:t>を掛け合わせることで、極めて</a:t>
            </a:r>
            <a:r>
              <a:rPr lang="en-US" sz="1050" b="1" dirty="0">
                <a:solidFill>
                  <a:srgbClr val="FFD966"/>
                </a:solidFill>
                <a:latin typeface="BIZ UDPゴシック" panose="020B0400000000000000" pitchFamily="50" charset="-128"/>
                <a:ea typeface="BIZ UDPゴシック" panose="020B0400000000000000" pitchFamily="50" charset="-128"/>
                <a:cs typeface="Noto Sans JP" pitchFamily="34" charset="-120"/>
              </a:rPr>
              <a:t>高い満足度</a:t>
            </a:r>
            <a:r>
              <a:rPr lang="en-US" sz="1050" dirty="0">
                <a:solidFill>
                  <a:srgbClr val="FFFFFF"/>
                </a:solidFill>
                <a:latin typeface="BIZ UDPゴシック" panose="020B0400000000000000" pitchFamily="50" charset="-128"/>
                <a:ea typeface="BIZ UDPゴシック" panose="020B0400000000000000" pitchFamily="50" charset="-128"/>
                <a:cs typeface="Noto Sans JP" pitchFamily="34" charset="-120"/>
              </a:rPr>
              <a:t>と</a:t>
            </a:r>
            <a:r>
              <a:rPr lang="en-US" sz="1050" b="1" dirty="0">
                <a:solidFill>
                  <a:srgbClr val="FFD966"/>
                </a:solidFill>
                <a:latin typeface="BIZ UDPゴシック" panose="020B0400000000000000" pitchFamily="50" charset="-128"/>
                <a:ea typeface="BIZ UDPゴシック" panose="020B0400000000000000" pitchFamily="50" charset="-128"/>
                <a:cs typeface="Noto Sans JP" pitchFamily="34" charset="-120"/>
              </a:rPr>
              <a:t>再訪意向</a:t>
            </a:r>
            <a:r>
              <a:rPr lang="en-US" sz="1050" dirty="0">
                <a:solidFill>
                  <a:srgbClr val="FFFFFF"/>
                </a:solidFill>
                <a:latin typeface="BIZ UDPゴシック" panose="020B0400000000000000" pitchFamily="50" charset="-128"/>
                <a:ea typeface="BIZ UDPゴシック" panose="020B0400000000000000" pitchFamily="50" charset="-128"/>
                <a:cs typeface="Noto Sans JP" pitchFamily="34" charset="-120"/>
              </a:rPr>
              <a:t>（ファン化）を獲得できることが実証された。</a:t>
            </a:r>
            <a:endParaRPr lang="en-US" sz="1050" dirty="0">
              <a:latin typeface="BIZ UDPゴシック" panose="020B0400000000000000" pitchFamily="50" charset="-128"/>
              <a:ea typeface="BIZ UDPゴシック" panose="020B0400000000000000" pitchFamily="50" charset="-128"/>
            </a:endParaRPr>
          </a:p>
        </p:txBody>
      </p:sp>
      <p:sp>
        <p:nvSpPr>
          <p:cNvPr id="48" name="Shape 24">
            <a:extLst>
              <a:ext uri="{FF2B5EF4-FFF2-40B4-BE49-F238E27FC236}">
                <a16:creationId xmlns:a16="http://schemas.microsoft.com/office/drawing/2014/main" id="{6A64085B-6824-48DD-9AE3-2769723A2DEA}"/>
              </a:ext>
            </a:extLst>
          </p:cNvPr>
          <p:cNvSpPr/>
          <p:nvPr/>
        </p:nvSpPr>
        <p:spPr>
          <a:xfrm>
            <a:off x="571500" y="4372514"/>
            <a:ext cx="68580" cy="643655"/>
          </a:xfrm>
          <a:prstGeom prst="rect">
            <a:avLst/>
          </a:prstGeom>
          <a:solidFill>
            <a:srgbClr val="8B0000"/>
          </a:solidFill>
          <a:ln/>
        </p:spPr>
        <p:txBody>
          <a:bodyPr/>
          <a:lstStyle/>
          <a:p>
            <a:endParaRPr lang="ja-JP" altLang="en-US"/>
          </a:p>
        </p:txBody>
      </p:sp>
      <p:pic>
        <p:nvPicPr>
          <p:cNvPr id="49" name="Image 3" descr="preencoded.png">
            <a:extLst>
              <a:ext uri="{FF2B5EF4-FFF2-40B4-BE49-F238E27FC236}">
                <a16:creationId xmlns:a16="http://schemas.microsoft.com/office/drawing/2014/main" id="{D7E2782A-7790-418E-B065-C41F953A27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298" y="4485017"/>
            <a:ext cx="117872" cy="157163"/>
          </a:xfrm>
          <a:prstGeom prst="rect">
            <a:avLst/>
          </a:prstGeom>
        </p:spPr>
      </p:pic>
      <p:sp>
        <p:nvSpPr>
          <p:cNvPr id="43" name="Shape 9">
            <a:extLst>
              <a:ext uri="{FF2B5EF4-FFF2-40B4-BE49-F238E27FC236}">
                <a16:creationId xmlns:a16="http://schemas.microsoft.com/office/drawing/2014/main" id="{DF86DBC7-2D38-4D37-9111-634D432B942B}"/>
              </a:ext>
            </a:extLst>
          </p:cNvPr>
          <p:cNvSpPr/>
          <p:nvPr/>
        </p:nvSpPr>
        <p:spPr>
          <a:xfrm>
            <a:off x="5841763" y="821131"/>
            <a:ext cx="1909688" cy="172743"/>
          </a:xfrm>
          <a:prstGeom prst="rect">
            <a:avLst/>
          </a:prstGeom>
          <a:solidFill>
            <a:srgbClr val="8B0000"/>
          </a:solidFill>
          <a:ln/>
        </p:spPr>
        <p:txBody>
          <a:bodyPr/>
          <a:lstStyle/>
          <a:p>
            <a:endParaRPr lang="ja-JP" altLang="en-US"/>
          </a:p>
        </p:txBody>
      </p:sp>
      <p:sp>
        <p:nvSpPr>
          <p:cNvPr id="46" name="Shape 12">
            <a:extLst>
              <a:ext uri="{FF2B5EF4-FFF2-40B4-BE49-F238E27FC236}">
                <a16:creationId xmlns:a16="http://schemas.microsoft.com/office/drawing/2014/main" id="{696BD302-AD0F-4A09-BC96-A3AF7D1FDE88}"/>
              </a:ext>
            </a:extLst>
          </p:cNvPr>
          <p:cNvSpPr/>
          <p:nvPr/>
        </p:nvSpPr>
        <p:spPr>
          <a:xfrm>
            <a:off x="5841763" y="1129104"/>
            <a:ext cx="1122606" cy="172743"/>
          </a:xfrm>
          <a:prstGeom prst="rect">
            <a:avLst/>
          </a:prstGeom>
          <a:solidFill>
            <a:srgbClr val="1C2841"/>
          </a:solidFill>
          <a:ln/>
        </p:spPr>
        <p:txBody>
          <a:bodyPr/>
          <a:lstStyle/>
          <a:p>
            <a:endParaRPr lang="ja-JP" altLang="en-US"/>
          </a:p>
        </p:txBody>
      </p:sp>
      <p:sp>
        <p:nvSpPr>
          <p:cNvPr id="50" name="Shape 15">
            <a:extLst>
              <a:ext uri="{FF2B5EF4-FFF2-40B4-BE49-F238E27FC236}">
                <a16:creationId xmlns:a16="http://schemas.microsoft.com/office/drawing/2014/main" id="{08E87EC1-4AA6-4165-A49F-F8B17BE65BE1}"/>
              </a:ext>
            </a:extLst>
          </p:cNvPr>
          <p:cNvSpPr/>
          <p:nvPr/>
        </p:nvSpPr>
        <p:spPr>
          <a:xfrm>
            <a:off x="5841762" y="1437079"/>
            <a:ext cx="1090533" cy="172743"/>
          </a:xfrm>
          <a:prstGeom prst="rect">
            <a:avLst/>
          </a:prstGeom>
          <a:solidFill>
            <a:srgbClr val="1C2841"/>
          </a:solidFill>
          <a:ln/>
        </p:spPr>
        <p:txBody>
          <a:bodyPr/>
          <a:lstStyle/>
          <a:p>
            <a:endParaRPr lang="ja-JP" altLang="en-US"/>
          </a:p>
        </p:txBody>
      </p:sp>
      <p:sp>
        <p:nvSpPr>
          <p:cNvPr id="52" name="Shape 18">
            <a:extLst>
              <a:ext uri="{FF2B5EF4-FFF2-40B4-BE49-F238E27FC236}">
                <a16:creationId xmlns:a16="http://schemas.microsoft.com/office/drawing/2014/main" id="{C17CFD79-D465-4702-B6AA-12E663FCF751}"/>
              </a:ext>
            </a:extLst>
          </p:cNvPr>
          <p:cNvSpPr/>
          <p:nvPr/>
        </p:nvSpPr>
        <p:spPr>
          <a:xfrm>
            <a:off x="5841763" y="1738958"/>
            <a:ext cx="764778" cy="172743"/>
          </a:xfrm>
          <a:prstGeom prst="rect">
            <a:avLst/>
          </a:prstGeom>
          <a:solidFill>
            <a:srgbClr val="1C2841"/>
          </a:solidFill>
          <a:ln/>
        </p:spPr>
        <p:txBody>
          <a:bodyPr/>
          <a:lstStyle/>
          <a:p>
            <a:endParaRPr lang="ja-JP" altLang="en-US"/>
          </a:p>
        </p:txBody>
      </p:sp>
      <p:sp>
        <p:nvSpPr>
          <p:cNvPr id="72" name="Shape 9">
            <a:extLst>
              <a:ext uri="{FF2B5EF4-FFF2-40B4-BE49-F238E27FC236}">
                <a16:creationId xmlns:a16="http://schemas.microsoft.com/office/drawing/2014/main" id="{68C100DD-BF69-4E77-AFBA-59CAA59C8C13}"/>
              </a:ext>
            </a:extLst>
          </p:cNvPr>
          <p:cNvSpPr/>
          <p:nvPr/>
        </p:nvSpPr>
        <p:spPr>
          <a:xfrm>
            <a:off x="5824616" y="2951227"/>
            <a:ext cx="2265309" cy="172743"/>
          </a:xfrm>
          <a:prstGeom prst="rect">
            <a:avLst/>
          </a:prstGeom>
          <a:solidFill>
            <a:srgbClr val="8B0000"/>
          </a:solidFill>
          <a:ln/>
        </p:spPr>
        <p:txBody>
          <a:bodyPr/>
          <a:lstStyle/>
          <a:p>
            <a:endParaRPr lang="ja-JP" altLang="en-US"/>
          </a:p>
        </p:txBody>
      </p:sp>
      <p:sp>
        <p:nvSpPr>
          <p:cNvPr id="73" name="Shape 12">
            <a:extLst>
              <a:ext uri="{FF2B5EF4-FFF2-40B4-BE49-F238E27FC236}">
                <a16:creationId xmlns:a16="http://schemas.microsoft.com/office/drawing/2014/main" id="{556B436E-8216-4ECC-A4BB-8281BF6B3E97}"/>
              </a:ext>
            </a:extLst>
          </p:cNvPr>
          <p:cNvSpPr/>
          <p:nvPr/>
        </p:nvSpPr>
        <p:spPr>
          <a:xfrm>
            <a:off x="5824616" y="3259200"/>
            <a:ext cx="1382293" cy="172743"/>
          </a:xfrm>
          <a:prstGeom prst="rect">
            <a:avLst/>
          </a:prstGeom>
          <a:solidFill>
            <a:srgbClr val="1C2841"/>
          </a:solidFill>
          <a:ln/>
        </p:spPr>
        <p:txBody>
          <a:bodyPr/>
          <a:lstStyle/>
          <a:p>
            <a:endParaRPr lang="ja-JP" altLang="en-US"/>
          </a:p>
        </p:txBody>
      </p:sp>
      <p:sp>
        <p:nvSpPr>
          <p:cNvPr id="74" name="Shape 15">
            <a:extLst>
              <a:ext uri="{FF2B5EF4-FFF2-40B4-BE49-F238E27FC236}">
                <a16:creationId xmlns:a16="http://schemas.microsoft.com/office/drawing/2014/main" id="{DD2D68D5-E697-4100-BDE1-D89DBA7D28F6}"/>
              </a:ext>
            </a:extLst>
          </p:cNvPr>
          <p:cNvSpPr/>
          <p:nvPr/>
        </p:nvSpPr>
        <p:spPr>
          <a:xfrm>
            <a:off x="5824617" y="3567175"/>
            <a:ext cx="462720" cy="172743"/>
          </a:xfrm>
          <a:prstGeom prst="rect">
            <a:avLst/>
          </a:prstGeom>
          <a:solidFill>
            <a:srgbClr val="718096"/>
          </a:solidFill>
          <a:ln/>
        </p:spPr>
        <p:txBody>
          <a:bodyPr/>
          <a:lstStyle/>
          <a:p>
            <a:endParaRPr lang="ja-JP" altLang="en-US"/>
          </a:p>
        </p:txBody>
      </p:sp>
      <p:grpSp>
        <p:nvGrpSpPr>
          <p:cNvPr id="86" name="グループ化 85">
            <a:extLst>
              <a:ext uri="{FF2B5EF4-FFF2-40B4-BE49-F238E27FC236}">
                <a16:creationId xmlns:a16="http://schemas.microsoft.com/office/drawing/2014/main" id="{8CF598FC-F5CC-439A-8952-55196244E2C6}"/>
              </a:ext>
            </a:extLst>
          </p:cNvPr>
          <p:cNvGrpSpPr/>
          <p:nvPr/>
        </p:nvGrpSpPr>
        <p:grpSpPr>
          <a:xfrm>
            <a:off x="5824081" y="2892650"/>
            <a:ext cx="2237092" cy="981062"/>
            <a:chOff x="5852834" y="683753"/>
            <a:chExt cx="2237092" cy="1392973"/>
          </a:xfrm>
        </p:grpSpPr>
        <p:cxnSp>
          <p:nvCxnSpPr>
            <p:cNvPr id="87" name="直線コネクタ 86">
              <a:extLst>
                <a:ext uri="{FF2B5EF4-FFF2-40B4-BE49-F238E27FC236}">
                  <a16:creationId xmlns:a16="http://schemas.microsoft.com/office/drawing/2014/main" id="{DF0AC302-73CA-44F4-BD1D-1A555B836AC8}"/>
                </a:ext>
              </a:extLst>
            </p:cNvPr>
            <p:cNvCxnSpPr>
              <a:cxnSpLocks/>
            </p:cNvCxnSpPr>
            <p:nvPr/>
          </p:nvCxnSpPr>
          <p:spPr>
            <a:xfrm>
              <a:off x="5852834" y="683753"/>
              <a:ext cx="0" cy="1392973"/>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3D3D7DEA-5859-44A1-A301-B8F31A346D31}"/>
                </a:ext>
              </a:extLst>
            </p:cNvPr>
            <p:cNvCxnSpPr>
              <a:cxnSpLocks/>
            </p:cNvCxnSpPr>
            <p:nvPr/>
          </p:nvCxnSpPr>
          <p:spPr>
            <a:xfrm>
              <a:off x="6487978" y="683753"/>
              <a:ext cx="0" cy="1392973"/>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CAEFFF93-9E7E-48DB-B712-A50DFD7CFDD5}"/>
                </a:ext>
              </a:extLst>
            </p:cNvPr>
            <p:cNvCxnSpPr>
              <a:cxnSpLocks/>
            </p:cNvCxnSpPr>
            <p:nvPr/>
          </p:nvCxnSpPr>
          <p:spPr>
            <a:xfrm>
              <a:off x="7133138" y="683753"/>
              <a:ext cx="0" cy="1392973"/>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9D33DEF6-E32B-40D8-B34E-221A50637B74}"/>
                </a:ext>
              </a:extLst>
            </p:cNvPr>
            <p:cNvCxnSpPr>
              <a:cxnSpLocks/>
            </p:cNvCxnSpPr>
            <p:nvPr/>
          </p:nvCxnSpPr>
          <p:spPr>
            <a:xfrm>
              <a:off x="7763058" y="683753"/>
              <a:ext cx="0" cy="1392973"/>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3494FDF4-648B-4700-81EA-965C2474BEC0}"/>
                </a:ext>
              </a:extLst>
            </p:cNvPr>
            <p:cNvCxnSpPr>
              <a:cxnSpLocks/>
            </p:cNvCxnSpPr>
            <p:nvPr/>
          </p:nvCxnSpPr>
          <p:spPr>
            <a:xfrm>
              <a:off x="8080583" y="683753"/>
              <a:ext cx="0" cy="1392973"/>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90DF164C-7B66-4023-AA21-3A3A8E06993E}"/>
                </a:ext>
              </a:extLst>
            </p:cNvPr>
            <p:cNvCxnSpPr/>
            <p:nvPr/>
          </p:nvCxnSpPr>
          <p:spPr>
            <a:xfrm>
              <a:off x="5852834" y="2006700"/>
              <a:ext cx="2237092" cy="0"/>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grpSp>
      <p:grpSp>
        <p:nvGrpSpPr>
          <p:cNvPr id="98" name="グループ化 97">
            <a:extLst>
              <a:ext uri="{FF2B5EF4-FFF2-40B4-BE49-F238E27FC236}">
                <a16:creationId xmlns:a16="http://schemas.microsoft.com/office/drawing/2014/main" id="{53B46FEA-53F0-4E69-B1FD-06C2B40DA28F}"/>
              </a:ext>
            </a:extLst>
          </p:cNvPr>
          <p:cNvGrpSpPr/>
          <p:nvPr/>
        </p:nvGrpSpPr>
        <p:grpSpPr>
          <a:xfrm>
            <a:off x="5709619" y="683753"/>
            <a:ext cx="2515417" cy="1552195"/>
            <a:chOff x="5692474" y="683753"/>
            <a:chExt cx="2515417" cy="1552195"/>
          </a:xfrm>
        </p:grpSpPr>
        <p:cxnSp>
          <p:nvCxnSpPr>
            <p:cNvPr id="77" name="直線コネクタ 76">
              <a:extLst>
                <a:ext uri="{FF2B5EF4-FFF2-40B4-BE49-F238E27FC236}">
                  <a16:creationId xmlns:a16="http://schemas.microsoft.com/office/drawing/2014/main" id="{8CA3EB2A-E1EE-4B05-A4F7-38252B423B34}"/>
                </a:ext>
              </a:extLst>
            </p:cNvPr>
            <p:cNvCxnSpPr>
              <a:cxnSpLocks/>
            </p:cNvCxnSpPr>
            <p:nvPr/>
          </p:nvCxnSpPr>
          <p:spPr>
            <a:xfrm>
              <a:off x="5824081" y="683753"/>
              <a:ext cx="0" cy="1392973"/>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351CFB63-1FBC-41E5-89DF-3893076DFDC1}"/>
                </a:ext>
              </a:extLst>
            </p:cNvPr>
            <p:cNvCxnSpPr>
              <a:cxnSpLocks/>
            </p:cNvCxnSpPr>
            <p:nvPr/>
          </p:nvCxnSpPr>
          <p:spPr>
            <a:xfrm>
              <a:off x="6459225" y="683753"/>
              <a:ext cx="0" cy="1392973"/>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A09DB358-156E-42FE-A734-8AFB1363C202}"/>
                </a:ext>
              </a:extLst>
            </p:cNvPr>
            <p:cNvCxnSpPr>
              <a:cxnSpLocks/>
            </p:cNvCxnSpPr>
            <p:nvPr/>
          </p:nvCxnSpPr>
          <p:spPr>
            <a:xfrm>
              <a:off x="7104385" y="683753"/>
              <a:ext cx="0" cy="1392973"/>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A8BC8579-066D-4BDB-8854-F3C97716F6EE}"/>
                </a:ext>
              </a:extLst>
            </p:cNvPr>
            <p:cNvCxnSpPr>
              <a:cxnSpLocks/>
            </p:cNvCxnSpPr>
            <p:nvPr/>
          </p:nvCxnSpPr>
          <p:spPr>
            <a:xfrm>
              <a:off x="7734305" y="683753"/>
              <a:ext cx="0" cy="1392973"/>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881B891D-1BCE-4444-836B-B2094AAFCB17}"/>
                </a:ext>
              </a:extLst>
            </p:cNvPr>
            <p:cNvCxnSpPr>
              <a:cxnSpLocks/>
            </p:cNvCxnSpPr>
            <p:nvPr/>
          </p:nvCxnSpPr>
          <p:spPr>
            <a:xfrm>
              <a:off x="8051830" y="683753"/>
              <a:ext cx="0" cy="1392973"/>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5DB1CE9-74ED-44B4-90EA-916F427A227A}"/>
                </a:ext>
              </a:extLst>
            </p:cNvPr>
            <p:cNvCxnSpPr/>
            <p:nvPr/>
          </p:nvCxnSpPr>
          <p:spPr>
            <a:xfrm>
              <a:off x="5809537" y="2006700"/>
              <a:ext cx="2237092" cy="0"/>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sp>
          <p:nvSpPr>
            <p:cNvPr id="93" name="テキスト ボックス 92">
              <a:extLst>
                <a:ext uri="{FF2B5EF4-FFF2-40B4-BE49-F238E27FC236}">
                  <a16:creationId xmlns:a16="http://schemas.microsoft.com/office/drawing/2014/main" id="{A4BFEDDD-AA48-4F7C-8DF6-C63BFDC2CDC4}"/>
                </a:ext>
              </a:extLst>
            </p:cNvPr>
            <p:cNvSpPr txBox="1"/>
            <p:nvPr/>
          </p:nvSpPr>
          <p:spPr>
            <a:xfrm>
              <a:off x="5692474" y="2035893"/>
              <a:ext cx="253596" cy="200055"/>
            </a:xfrm>
            <a:prstGeom prst="rect">
              <a:avLst/>
            </a:prstGeom>
            <a:noFill/>
          </p:spPr>
          <p:txBody>
            <a:bodyPr wrap="none" rtlCol="0">
              <a:spAutoFit/>
            </a:bodyPr>
            <a:lstStyle/>
            <a:p>
              <a:r>
                <a:rPr kumimoji="1" lang="ja-JP" altLang="en-US" sz="700" dirty="0">
                  <a:solidFill>
                    <a:srgbClr val="718096"/>
                  </a:solidFill>
                  <a:latin typeface="BIZ UDPゴシック" panose="020B0400000000000000" pitchFamily="50" charset="-128"/>
                  <a:ea typeface="BIZ UDPゴシック" panose="020B0400000000000000" pitchFamily="50" charset="-128"/>
                </a:rPr>
                <a:t>０</a:t>
              </a:r>
            </a:p>
          </p:txBody>
        </p:sp>
        <p:sp>
          <p:nvSpPr>
            <p:cNvPr id="94" name="テキスト ボックス 93">
              <a:extLst>
                <a:ext uri="{FF2B5EF4-FFF2-40B4-BE49-F238E27FC236}">
                  <a16:creationId xmlns:a16="http://schemas.microsoft.com/office/drawing/2014/main" id="{82511920-91E0-42CE-8CC5-66D39D38680A}"/>
                </a:ext>
              </a:extLst>
            </p:cNvPr>
            <p:cNvSpPr txBox="1"/>
            <p:nvPr/>
          </p:nvSpPr>
          <p:spPr>
            <a:xfrm>
              <a:off x="6288345" y="2035893"/>
              <a:ext cx="322524" cy="200055"/>
            </a:xfrm>
            <a:prstGeom prst="rect">
              <a:avLst/>
            </a:prstGeom>
            <a:noFill/>
          </p:spPr>
          <p:txBody>
            <a:bodyPr wrap="none" rtlCol="0">
              <a:spAutoFit/>
            </a:bodyPr>
            <a:lstStyle/>
            <a:p>
              <a:r>
                <a:rPr kumimoji="1" lang="en-US" altLang="ja-JP" sz="700" dirty="0">
                  <a:solidFill>
                    <a:srgbClr val="718096"/>
                  </a:solidFill>
                  <a:latin typeface="BIZ UDPゴシック" panose="020B0400000000000000" pitchFamily="50" charset="-128"/>
                  <a:ea typeface="BIZ UDPゴシック" panose="020B0400000000000000" pitchFamily="50" charset="-128"/>
                </a:rPr>
                <a:t>20</a:t>
              </a:r>
              <a:endParaRPr kumimoji="1" lang="ja-JP" altLang="en-US" sz="700" dirty="0">
                <a:solidFill>
                  <a:srgbClr val="718096"/>
                </a:solidFill>
                <a:latin typeface="BIZ UDPゴシック" panose="020B0400000000000000" pitchFamily="50" charset="-128"/>
                <a:ea typeface="BIZ UDPゴシック" panose="020B0400000000000000" pitchFamily="50" charset="-128"/>
              </a:endParaRPr>
            </a:p>
          </p:txBody>
        </p:sp>
        <p:sp>
          <p:nvSpPr>
            <p:cNvPr id="95" name="テキスト ボックス 94">
              <a:extLst>
                <a:ext uri="{FF2B5EF4-FFF2-40B4-BE49-F238E27FC236}">
                  <a16:creationId xmlns:a16="http://schemas.microsoft.com/office/drawing/2014/main" id="{A81409E0-1223-4867-A1FE-A44A54F1D135}"/>
                </a:ext>
              </a:extLst>
            </p:cNvPr>
            <p:cNvSpPr txBox="1"/>
            <p:nvPr/>
          </p:nvSpPr>
          <p:spPr>
            <a:xfrm>
              <a:off x="6935829" y="2035893"/>
              <a:ext cx="322524" cy="200055"/>
            </a:xfrm>
            <a:prstGeom prst="rect">
              <a:avLst/>
            </a:prstGeom>
            <a:noFill/>
          </p:spPr>
          <p:txBody>
            <a:bodyPr wrap="none" rtlCol="0">
              <a:spAutoFit/>
            </a:bodyPr>
            <a:lstStyle/>
            <a:p>
              <a:r>
                <a:rPr kumimoji="1" lang="en-US" altLang="ja-JP" sz="700" dirty="0">
                  <a:solidFill>
                    <a:srgbClr val="718096"/>
                  </a:solidFill>
                  <a:latin typeface="BIZ UDPゴシック" panose="020B0400000000000000" pitchFamily="50" charset="-128"/>
                  <a:ea typeface="BIZ UDPゴシック" panose="020B0400000000000000" pitchFamily="50" charset="-128"/>
                </a:rPr>
                <a:t>40</a:t>
              </a:r>
              <a:endParaRPr kumimoji="1" lang="ja-JP" altLang="en-US" sz="700" dirty="0">
                <a:solidFill>
                  <a:srgbClr val="718096"/>
                </a:solidFill>
                <a:latin typeface="BIZ UDPゴシック" panose="020B0400000000000000" pitchFamily="50" charset="-128"/>
                <a:ea typeface="BIZ UDPゴシック" panose="020B0400000000000000" pitchFamily="50" charset="-128"/>
              </a:endParaRPr>
            </a:p>
          </p:txBody>
        </p:sp>
        <p:sp>
          <p:nvSpPr>
            <p:cNvPr id="96" name="テキスト ボックス 95">
              <a:extLst>
                <a:ext uri="{FF2B5EF4-FFF2-40B4-BE49-F238E27FC236}">
                  <a16:creationId xmlns:a16="http://schemas.microsoft.com/office/drawing/2014/main" id="{44C72658-03BF-4318-BF5D-CB0A761403F1}"/>
                </a:ext>
              </a:extLst>
            </p:cNvPr>
            <p:cNvSpPr txBox="1"/>
            <p:nvPr/>
          </p:nvSpPr>
          <p:spPr>
            <a:xfrm>
              <a:off x="7567593" y="2035893"/>
              <a:ext cx="322524" cy="200055"/>
            </a:xfrm>
            <a:prstGeom prst="rect">
              <a:avLst/>
            </a:prstGeom>
            <a:noFill/>
          </p:spPr>
          <p:txBody>
            <a:bodyPr wrap="none" rtlCol="0">
              <a:spAutoFit/>
            </a:bodyPr>
            <a:lstStyle/>
            <a:p>
              <a:r>
                <a:rPr kumimoji="1" lang="en-US" altLang="ja-JP" sz="700" dirty="0">
                  <a:solidFill>
                    <a:srgbClr val="718096"/>
                  </a:solidFill>
                  <a:latin typeface="BIZ UDPゴシック" panose="020B0400000000000000" pitchFamily="50" charset="-128"/>
                  <a:ea typeface="BIZ UDPゴシック" panose="020B0400000000000000" pitchFamily="50" charset="-128"/>
                </a:rPr>
                <a:t>60</a:t>
              </a:r>
              <a:endParaRPr kumimoji="1" lang="ja-JP" altLang="en-US" sz="700" dirty="0">
                <a:solidFill>
                  <a:srgbClr val="718096"/>
                </a:solidFill>
                <a:latin typeface="BIZ UDPゴシック" panose="020B0400000000000000" pitchFamily="50" charset="-128"/>
                <a:ea typeface="BIZ UDPゴシック" panose="020B0400000000000000" pitchFamily="50" charset="-128"/>
              </a:endParaRPr>
            </a:p>
          </p:txBody>
        </p:sp>
        <p:sp>
          <p:nvSpPr>
            <p:cNvPr id="97" name="テキスト ボックス 96">
              <a:extLst>
                <a:ext uri="{FF2B5EF4-FFF2-40B4-BE49-F238E27FC236}">
                  <a16:creationId xmlns:a16="http://schemas.microsoft.com/office/drawing/2014/main" id="{98CBDF43-E377-40EA-9FA3-366BDF000A2C}"/>
                </a:ext>
              </a:extLst>
            </p:cNvPr>
            <p:cNvSpPr txBox="1"/>
            <p:nvPr/>
          </p:nvSpPr>
          <p:spPr>
            <a:xfrm>
              <a:off x="7885367" y="2035893"/>
              <a:ext cx="322524" cy="200055"/>
            </a:xfrm>
            <a:prstGeom prst="rect">
              <a:avLst/>
            </a:prstGeom>
            <a:noFill/>
          </p:spPr>
          <p:txBody>
            <a:bodyPr wrap="none" rtlCol="0">
              <a:spAutoFit/>
            </a:bodyPr>
            <a:lstStyle/>
            <a:p>
              <a:r>
                <a:rPr kumimoji="1" lang="en-US" altLang="ja-JP" sz="700" dirty="0">
                  <a:solidFill>
                    <a:srgbClr val="718096"/>
                  </a:solidFill>
                  <a:latin typeface="BIZ UDPゴシック" panose="020B0400000000000000" pitchFamily="50" charset="-128"/>
                  <a:ea typeface="BIZ UDPゴシック" panose="020B0400000000000000" pitchFamily="50" charset="-128"/>
                </a:rPr>
                <a:t>70</a:t>
              </a:r>
              <a:endParaRPr kumimoji="1" lang="ja-JP" altLang="en-US" sz="700" dirty="0">
                <a:solidFill>
                  <a:srgbClr val="718096"/>
                </a:solidFill>
                <a:latin typeface="BIZ UDPゴシック" panose="020B0400000000000000" pitchFamily="50" charset="-128"/>
                <a:ea typeface="BIZ UDPゴシック" panose="020B0400000000000000" pitchFamily="50" charset="-128"/>
              </a:endParaRPr>
            </a:p>
          </p:txBody>
        </p:sp>
      </p:grpSp>
      <p:grpSp>
        <p:nvGrpSpPr>
          <p:cNvPr id="70" name="グループ化 69">
            <a:extLst>
              <a:ext uri="{FF2B5EF4-FFF2-40B4-BE49-F238E27FC236}">
                <a16:creationId xmlns:a16="http://schemas.microsoft.com/office/drawing/2014/main" id="{B215562B-796D-4A89-9CAC-0CA75A517D23}"/>
              </a:ext>
            </a:extLst>
          </p:cNvPr>
          <p:cNvGrpSpPr/>
          <p:nvPr/>
        </p:nvGrpSpPr>
        <p:grpSpPr>
          <a:xfrm>
            <a:off x="5692474" y="2784603"/>
            <a:ext cx="2515417" cy="1223720"/>
            <a:chOff x="5692474" y="683753"/>
            <a:chExt cx="2515417" cy="1552195"/>
          </a:xfrm>
        </p:grpSpPr>
        <p:cxnSp>
          <p:nvCxnSpPr>
            <p:cNvPr id="71" name="直線コネクタ 70">
              <a:extLst>
                <a:ext uri="{FF2B5EF4-FFF2-40B4-BE49-F238E27FC236}">
                  <a16:creationId xmlns:a16="http://schemas.microsoft.com/office/drawing/2014/main" id="{7EE7ACF6-CBCB-40C9-8107-A7CF05933984}"/>
                </a:ext>
              </a:extLst>
            </p:cNvPr>
            <p:cNvCxnSpPr>
              <a:cxnSpLocks/>
            </p:cNvCxnSpPr>
            <p:nvPr/>
          </p:nvCxnSpPr>
          <p:spPr>
            <a:xfrm>
              <a:off x="5824081" y="683753"/>
              <a:ext cx="0" cy="1392973"/>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206F990B-CE91-408B-BA62-69250C8D033B}"/>
                </a:ext>
              </a:extLst>
            </p:cNvPr>
            <p:cNvCxnSpPr>
              <a:cxnSpLocks/>
            </p:cNvCxnSpPr>
            <p:nvPr/>
          </p:nvCxnSpPr>
          <p:spPr>
            <a:xfrm>
              <a:off x="6459225" y="683753"/>
              <a:ext cx="0" cy="1392973"/>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E8AB12E0-EA66-406F-932F-C510A658006B}"/>
                </a:ext>
              </a:extLst>
            </p:cNvPr>
            <p:cNvCxnSpPr>
              <a:cxnSpLocks/>
            </p:cNvCxnSpPr>
            <p:nvPr/>
          </p:nvCxnSpPr>
          <p:spPr>
            <a:xfrm>
              <a:off x="7104385" y="683753"/>
              <a:ext cx="0" cy="1392973"/>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88B8E1EA-B7DE-4DA8-9E74-B3E00291986F}"/>
                </a:ext>
              </a:extLst>
            </p:cNvPr>
            <p:cNvCxnSpPr>
              <a:cxnSpLocks/>
            </p:cNvCxnSpPr>
            <p:nvPr/>
          </p:nvCxnSpPr>
          <p:spPr>
            <a:xfrm>
              <a:off x="7734305" y="683753"/>
              <a:ext cx="0" cy="1392973"/>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4CE7C65C-47A5-4F6F-8E58-748F66AEADE9}"/>
                </a:ext>
              </a:extLst>
            </p:cNvPr>
            <p:cNvCxnSpPr>
              <a:cxnSpLocks/>
            </p:cNvCxnSpPr>
            <p:nvPr/>
          </p:nvCxnSpPr>
          <p:spPr>
            <a:xfrm>
              <a:off x="8051830" y="683753"/>
              <a:ext cx="0" cy="1392973"/>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01B294A6-6564-40FB-B9FE-D5F989EECE09}"/>
                </a:ext>
              </a:extLst>
            </p:cNvPr>
            <p:cNvCxnSpPr/>
            <p:nvPr/>
          </p:nvCxnSpPr>
          <p:spPr>
            <a:xfrm>
              <a:off x="5809537" y="2006700"/>
              <a:ext cx="2237092" cy="0"/>
            </a:xfrm>
            <a:prstGeom prst="line">
              <a:avLst/>
            </a:prstGeom>
            <a:ln>
              <a:solidFill>
                <a:srgbClr val="97A1AE"/>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50D8524B-4372-476B-BDB1-575D35654E02}"/>
                </a:ext>
              </a:extLst>
            </p:cNvPr>
            <p:cNvSpPr txBox="1"/>
            <p:nvPr/>
          </p:nvSpPr>
          <p:spPr>
            <a:xfrm>
              <a:off x="5692474" y="2035893"/>
              <a:ext cx="253596" cy="200055"/>
            </a:xfrm>
            <a:prstGeom prst="rect">
              <a:avLst/>
            </a:prstGeom>
            <a:noFill/>
          </p:spPr>
          <p:txBody>
            <a:bodyPr wrap="none" rtlCol="0">
              <a:spAutoFit/>
            </a:bodyPr>
            <a:lstStyle/>
            <a:p>
              <a:r>
                <a:rPr kumimoji="1" lang="ja-JP" altLang="en-US" sz="700" dirty="0">
                  <a:solidFill>
                    <a:srgbClr val="718096"/>
                  </a:solidFill>
                  <a:latin typeface="BIZ UDPゴシック" panose="020B0400000000000000" pitchFamily="50" charset="-128"/>
                  <a:ea typeface="BIZ UDPゴシック" panose="020B0400000000000000" pitchFamily="50" charset="-128"/>
                </a:rPr>
                <a:t>０</a:t>
              </a:r>
            </a:p>
          </p:txBody>
        </p:sp>
        <p:sp>
          <p:nvSpPr>
            <p:cNvPr id="100" name="テキスト ボックス 99">
              <a:extLst>
                <a:ext uri="{FF2B5EF4-FFF2-40B4-BE49-F238E27FC236}">
                  <a16:creationId xmlns:a16="http://schemas.microsoft.com/office/drawing/2014/main" id="{07D9A9E8-C882-461C-97B8-1D2FB800C037}"/>
                </a:ext>
              </a:extLst>
            </p:cNvPr>
            <p:cNvSpPr txBox="1"/>
            <p:nvPr/>
          </p:nvSpPr>
          <p:spPr>
            <a:xfrm>
              <a:off x="6288345" y="2035893"/>
              <a:ext cx="322524" cy="200055"/>
            </a:xfrm>
            <a:prstGeom prst="rect">
              <a:avLst/>
            </a:prstGeom>
            <a:noFill/>
          </p:spPr>
          <p:txBody>
            <a:bodyPr wrap="none" rtlCol="0">
              <a:spAutoFit/>
            </a:bodyPr>
            <a:lstStyle/>
            <a:p>
              <a:r>
                <a:rPr kumimoji="1" lang="en-US" altLang="ja-JP" sz="700" dirty="0">
                  <a:solidFill>
                    <a:srgbClr val="718096"/>
                  </a:solidFill>
                  <a:latin typeface="BIZ UDPゴシック" panose="020B0400000000000000" pitchFamily="50" charset="-128"/>
                  <a:ea typeface="BIZ UDPゴシック" panose="020B0400000000000000" pitchFamily="50" charset="-128"/>
                </a:rPr>
                <a:t>20</a:t>
              </a:r>
              <a:endParaRPr kumimoji="1" lang="ja-JP" altLang="en-US" sz="700" dirty="0">
                <a:solidFill>
                  <a:srgbClr val="718096"/>
                </a:solidFill>
                <a:latin typeface="BIZ UDPゴシック" panose="020B0400000000000000" pitchFamily="50" charset="-128"/>
                <a:ea typeface="BIZ UDPゴシック" panose="020B0400000000000000" pitchFamily="50" charset="-128"/>
              </a:endParaRPr>
            </a:p>
          </p:txBody>
        </p:sp>
        <p:sp>
          <p:nvSpPr>
            <p:cNvPr id="101" name="テキスト ボックス 100">
              <a:extLst>
                <a:ext uri="{FF2B5EF4-FFF2-40B4-BE49-F238E27FC236}">
                  <a16:creationId xmlns:a16="http://schemas.microsoft.com/office/drawing/2014/main" id="{E5EECE4E-9E9F-4923-A837-DD359C221669}"/>
                </a:ext>
              </a:extLst>
            </p:cNvPr>
            <p:cNvSpPr txBox="1"/>
            <p:nvPr/>
          </p:nvSpPr>
          <p:spPr>
            <a:xfrm>
              <a:off x="6935829" y="2035893"/>
              <a:ext cx="322524" cy="200055"/>
            </a:xfrm>
            <a:prstGeom prst="rect">
              <a:avLst/>
            </a:prstGeom>
            <a:noFill/>
          </p:spPr>
          <p:txBody>
            <a:bodyPr wrap="none" rtlCol="0">
              <a:spAutoFit/>
            </a:bodyPr>
            <a:lstStyle/>
            <a:p>
              <a:r>
                <a:rPr kumimoji="1" lang="en-US" altLang="ja-JP" sz="700" dirty="0">
                  <a:solidFill>
                    <a:srgbClr val="718096"/>
                  </a:solidFill>
                  <a:latin typeface="BIZ UDPゴシック" panose="020B0400000000000000" pitchFamily="50" charset="-128"/>
                  <a:ea typeface="BIZ UDPゴシック" panose="020B0400000000000000" pitchFamily="50" charset="-128"/>
                </a:rPr>
                <a:t>40</a:t>
              </a:r>
              <a:endParaRPr kumimoji="1" lang="ja-JP" altLang="en-US" sz="700" dirty="0">
                <a:solidFill>
                  <a:srgbClr val="718096"/>
                </a:solidFill>
                <a:latin typeface="BIZ UDPゴシック" panose="020B0400000000000000" pitchFamily="50" charset="-128"/>
                <a:ea typeface="BIZ UDPゴシック" panose="020B0400000000000000" pitchFamily="50" charset="-128"/>
              </a:endParaRPr>
            </a:p>
          </p:txBody>
        </p:sp>
        <p:sp>
          <p:nvSpPr>
            <p:cNvPr id="102" name="テキスト ボックス 101">
              <a:extLst>
                <a:ext uri="{FF2B5EF4-FFF2-40B4-BE49-F238E27FC236}">
                  <a16:creationId xmlns:a16="http://schemas.microsoft.com/office/drawing/2014/main" id="{B1EAF743-2B49-4CAB-BB43-4A57D51A3C86}"/>
                </a:ext>
              </a:extLst>
            </p:cNvPr>
            <p:cNvSpPr txBox="1"/>
            <p:nvPr/>
          </p:nvSpPr>
          <p:spPr>
            <a:xfrm>
              <a:off x="7567593" y="2035893"/>
              <a:ext cx="322524" cy="200055"/>
            </a:xfrm>
            <a:prstGeom prst="rect">
              <a:avLst/>
            </a:prstGeom>
            <a:noFill/>
          </p:spPr>
          <p:txBody>
            <a:bodyPr wrap="none" rtlCol="0">
              <a:spAutoFit/>
            </a:bodyPr>
            <a:lstStyle/>
            <a:p>
              <a:r>
                <a:rPr kumimoji="1" lang="en-US" altLang="ja-JP" sz="700" dirty="0">
                  <a:solidFill>
                    <a:srgbClr val="718096"/>
                  </a:solidFill>
                  <a:latin typeface="BIZ UDPゴシック" panose="020B0400000000000000" pitchFamily="50" charset="-128"/>
                  <a:ea typeface="BIZ UDPゴシック" panose="020B0400000000000000" pitchFamily="50" charset="-128"/>
                </a:rPr>
                <a:t>60</a:t>
              </a:r>
              <a:endParaRPr kumimoji="1" lang="ja-JP" altLang="en-US" sz="700" dirty="0">
                <a:solidFill>
                  <a:srgbClr val="718096"/>
                </a:solidFill>
                <a:latin typeface="BIZ UDPゴシック" panose="020B0400000000000000" pitchFamily="50" charset="-128"/>
                <a:ea typeface="BIZ UDPゴシック" panose="020B0400000000000000" pitchFamily="50" charset="-128"/>
              </a:endParaRPr>
            </a:p>
          </p:txBody>
        </p:sp>
        <p:sp>
          <p:nvSpPr>
            <p:cNvPr id="103" name="テキスト ボックス 102">
              <a:extLst>
                <a:ext uri="{FF2B5EF4-FFF2-40B4-BE49-F238E27FC236}">
                  <a16:creationId xmlns:a16="http://schemas.microsoft.com/office/drawing/2014/main" id="{C5318100-E0AB-41C3-A219-30F257DBF3B1}"/>
                </a:ext>
              </a:extLst>
            </p:cNvPr>
            <p:cNvSpPr txBox="1"/>
            <p:nvPr/>
          </p:nvSpPr>
          <p:spPr>
            <a:xfrm>
              <a:off x="7885367" y="2035893"/>
              <a:ext cx="322524" cy="200055"/>
            </a:xfrm>
            <a:prstGeom prst="rect">
              <a:avLst/>
            </a:prstGeom>
            <a:noFill/>
          </p:spPr>
          <p:txBody>
            <a:bodyPr wrap="none" rtlCol="0">
              <a:spAutoFit/>
            </a:bodyPr>
            <a:lstStyle/>
            <a:p>
              <a:r>
                <a:rPr kumimoji="1" lang="en-US" altLang="ja-JP" sz="700" dirty="0">
                  <a:solidFill>
                    <a:srgbClr val="718096"/>
                  </a:solidFill>
                  <a:latin typeface="BIZ UDPゴシック" panose="020B0400000000000000" pitchFamily="50" charset="-128"/>
                  <a:ea typeface="BIZ UDPゴシック" panose="020B0400000000000000" pitchFamily="50" charset="-128"/>
                </a:rPr>
                <a:t>70</a:t>
              </a:r>
              <a:endParaRPr kumimoji="1" lang="ja-JP" altLang="en-US" sz="700" dirty="0">
                <a:solidFill>
                  <a:srgbClr val="718096"/>
                </a:solidFill>
                <a:latin typeface="BIZ UDPゴシック" panose="020B0400000000000000" pitchFamily="50" charset="-128"/>
                <a:ea typeface="BIZ UDPゴシック" panose="020B0400000000000000" pitchFamily="50" charset="-128"/>
              </a:endParaRPr>
            </a:p>
          </p:txBody>
        </p:sp>
      </p:grpSp>
      <p:sp>
        <p:nvSpPr>
          <p:cNvPr id="104" name="テキスト ボックス 103">
            <a:extLst>
              <a:ext uri="{FF2B5EF4-FFF2-40B4-BE49-F238E27FC236}">
                <a16:creationId xmlns:a16="http://schemas.microsoft.com/office/drawing/2014/main" id="{CB9441F5-07F7-4565-9CCB-72B6AAE164F3}"/>
              </a:ext>
            </a:extLst>
          </p:cNvPr>
          <p:cNvSpPr txBox="1"/>
          <p:nvPr/>
        </p:nvSpPr>
        <p:spPr>
          <a:xfrm>
            <a:off x="4525529" y="836903"/>
            <a:ext cx="1313180" cy="215444"/>
          </a:xfrm>
          <a:prstGeom prst="rect">
            <a:avLst/>
          </a:prstGeom>
          <a:noFill/>
        </p:spPr>
        <p:txBody>
          <a:bodyPr wrap="none" rtlCol="0">
            <a:spAutoFit/>
          </a:bodyPr>
          <a:lstStyle/>
          <a:p>
            <a:pPr algn="r"/>
            <a:r>
              <a:rPr kumimoji="1" lang="ja-JP" altLang="en-US" sz="800" b="1" dirty="0"/>
              <a:t>ステージ・コンサート等</a:t>
            </a:r>
          </a:p>
        </p:txBody>
      </p:sp>
      <p:sp>
        <p:nvSpPr>
          <p:cNvPr id="105" name="テキスト ボックス 104">
            <a:extLst>
              <a:ext uri="{FF2B5EF4-FFF2-40B4-BE49-F238E27FC236}">
                <a16:creationId xmlns:a16="http://schemas.microsoft.com/office/drawing/2014/main" id="{0CA8C281-7CDC-43A0-8B58-B07C6188EBE4}"/>
              </a:ext>
            </a:extLst>
          </p:cNvPr>
          <p:cNvSpPr txBox="1"/>
          <p:nvPr/>
        </p:nvSpPr>
        <p:spPr>
          <a:xfrm>
            <a:off x="4525529" y="1117773"/>
            <a:ext cx="1313180" cy="215444"/>
          </a:xfrm>
          <a:prstGeom prst="rect">
            <a:avLst/>
          </a:prstGeom>
          <a:noFill/>
        </p:spPr>
        <p:txBody>
          <a:bodyPr wrap="none" rtlCol="0">
            <a:spAutoFit/>
          </a:bodyPr>
          <a:lstStyle/>
          <a:p>
            <a:pPr algn="r"/>
            <a:r>
              <a:rPr kumimoji="1" lang="ja-JP" altLang="en-US" sz="800" b="1" dirty="0"/>
              <a:t>日本の伝統文化への関心</a:t>
            </a:r>
          </a:p>
        </p:txBody>
      </p:sp>
      <p:sp>
        <p:nvSpPr>
          <p:cNvPr id="106" name="テキスト ボックス 105">
            <a:extLst>
              <a:ext uri="{FF2B5EF4-FFF2-40B4-BE49-F238E27FC236}">
                <a16:creationId xmlns:a16="http://schemas.microsoft.com/office/drawing/2014/main" id="{18608017-8EE0-487A-BE2D-5F829B9CDB12}"/>
              </a:ext>
            </a:extLst>
          </p:cNvPr>
          <p:cNvSpPr txBox="1"/>
          <p:nvPr/>
        </p:nvSpPr>
        <p:spPr>
          <a:xfrm>
            <a:off x="4201733" y="1421936"/>
            <a:ext cx="1723549" cy="215444"/>
          </a:xfrm>
          <a:prstGeom prst="rect">
            <a:avLst/>
          </a:prstGeom>
          <a:noFill/>
        </p:spPr>
        <p:txBody>
          <a:bodyPr wrap="none" rtlCol="0">
            <a:spAutoFit/>
          </a:bodyPr>
          <a:lstStyle/>
          <a:p>
            <a:pPr algn="r"/>
            <a:r>
              <a:rPr kumimoji="1" lang="ja-JP" altLang="en-US" sz="800" b="1" dirty="0"/>
              <a:t>古民家体験（囲炉裏・着付け等）</a:t>
            </a:r>
          </a:p>
        </p:txBody>
      </p:sp>
      <p:sp>
        <p:nvSpPr>
          <p:cNvPr id="107" name="テキスト ボックス 106">
            <a:extLst>
              <a:ext uri="{FF2B5EF4-FFF2-40B4-BE49-F238E27FC236}">
                <a16:creationId xmlns:a16="http://schemas.microsoft.com/office/drawing/2014/main" id="{232B7E05-6B96-42DF-90DF-A1A57FB0B768}"/>
              </a:ext>
            </a:extLst>
          </p:cNvPr>
          <p:cNvSpPr txBox="1"/>
          <p:nvPr/>
        </p:nvSpPr>
        <p:spPr>
          <a:xfrm>
            <a:off x="4422937" y="1761279"/>
            <a:ext cx="1415772" cy="215444"/>
          </a:xfrm>
          <a:prstGeom prst="rect">
            <a:avLst/>
          </a:prstGeom>
          <a:noFill/>
        </p:spPr>
        <p:txBody>
          <a:bodyPr wrap="none" rtlCol="0">
            <a:spAutoFit/>
          </a:bodyPr>
          <a:lstStyle/>
          <a:p>
            <a:pPr algn="r"/>
            <a:r>
              <a:rPr kumimoji="1" lang="ja-JP" altLang="en-US" sz="800" b="1" dirty="0"/>
              <a:t>文化財活用ワークショップ</a:t>
            </a:r>
          </a:p>
        </p:txBody>
      </p:sp>
      <p:sp>
        <p:nvSpPr>
          <p:cNvPr id="33" name="テキスト ボックス 32">
            <a:extLst>
              <a:ext uri="{FF2B5EF4-FFF2-40B4-BE49-F238E27FC236}">
                <a16:creationId xmlns:a16="http://schemas.microsoft.com/office/drawing/2014/main" id="{59426619-BF32-4CC0-8AA2-467048B012B6}"/>
              </a:ext>
            </a:extLst>
          </p:cNvPr>
          <p:cNvSpPr txBox="1"/>
          <p:nvPr/>
        </p:nvSpPr>
        <p:spPr>
          <a:xfrm>
            <a:off x="7206909" y="3299887"/>
            <a:ext cx="448835" cy="215444"/>
          </a:xfrm>
          <a:prstGeom prst="rect">
            <a:avLst/>
          </a:prstGeom>
          <a:noFill/>
        </p:spPr>
        <p:txBody>
          <a:bodyPr wrap="square" rtlCol="0">
            <a:spAutoFit/>
          </a:bodyPr>
          <a:lstStyle/>
          <a:p>
            <a:r>
              <a:rPr kumimoji="1" lang="en-US" altLang="ja-JP" sz="800" b="1" dirty="0"/>
              <a:t>42.9%</a:t>
            </a:r>
            <a:endParaRPr kumimoji="1" lang="ja-JP" altLang="en-US" sz="800" b="1" dirty="0"/>
          </a:p>
        </p:txBody>
      </p:sp>
      <p:sp>
        <p:nvSpPr>
          <p:cNvPr id="35" name="テキスト ボックス 34">
            <a:extLst>
              <a:ext uri="{FF2B5EF4-FFF2-40B4-BE49-F238E27FC236}">
                <a16:creationId xmlns:a16="http://schemas.microsoft.com/office/drawing/2014/main" id="{978DEA8C-F60D-416B-8BE5-58FE5C74393E}"/>
              </a:ext>
            </a:extLst>
          </p:cNvPr>
          <p:cNvSpPr txBox="1"/>
          <p:nvPr/>
        </p:nvSpPr>
        <p:spPr>
          <a:xfrm>
            <a:off x="8106098" y="2943715"/>
            <a:ext cx="448835" cy="215444"/>
          </a:xfrm>
          <a:prstGeom prst="rect">
            <a:avLst/>
          </a:prstGeom>
          <a:noFill/>
        </p:spPr>
        <p:txBody>
          <a:bodyPr wrap="square" rtlCol="0">
            <a:spAutoFit/>
          </a:bodyPr>
          <a:lstStyle/>
          <a:p>
            <a:r>
              <a:rPr kumimoji="1" lang="en-US" altLang="ja-JP" sz="800" b="1" dirty="0"/>
              <a:t>71.4%</a:t>
            </a:r>
            <a:endParaRPr kumimoji="1" lang="ja-JP" altLang="en-US" sz="800" b="1" dirty="0"/>
          </a:p>
        </p:txBody>
      </p:sp>
      <p:sp>
        <p:nvSpPr>
          <p:cNvPr id="36" name="テキスト ボックス 35">
            <a:extLst>
              <a:ext uri="{FF2B5EF4-FFF2-40B4-BE49-F238E27FC236}">
                <a16:creationId xmlns:a16="http://schemas.microsoft.com/office/drawing/2014/main" id="{EA44D54B-22EE-4755-9FE5-65D6D12CE216}"/>
              </a:ext>
            </a:extLst>
          </p:cNvPr>
          <p:cNvSpPr txBox="1"/>
          <p:nvPr/>
        </p:nvSpPr>
        <p:spPr>
          <a:xfrm>
            <a:off x="6281459" y="3552930"/>
            <a:ext cx="448835" cy="215444"/>
          </a:xfrm>
          <a:prstGeom prst="rect">
            <a:avLst/>
          </a:prstGeom>
          <a:noFill/>
        </p:spPr>
        <p:txBody>
          <a:bodyPr wrap="square" rtlCol="0">
            <a:spAutoFit/>
          </a:bodyPr>
          <a:lstStyle/>
          <a:p>
            <a:r>
              <a:rPr kumimoji="1" lang="en-US" altLang="ja-JP" sz="800" b="1" dirty="0"/>
              <a:t>14.3%</a:t>
            </a:r>
            <a:endParaRPr kumimoji="1" lang="ja-JP" altLang="en-US" sz="800" b="1" dirty="0"/>
          </a:p>
        </p:txBody>
      </p:sp>
      <p:sp>
        <p:nvSpPr>
          <p:cNvPr id="108" name="テキスト ボックス 107">
            <a:extLst>
              <a:ext uri="{FF2B5EF4-FFF2-40B4-BE49-F238E27FC236}">
                <a16:creationId xmlns:a16="http://schemas.microsoft.com/office/drawing/2014/main" id="{4DB09F49-EB87-458F-AF6E-6D0471CA547B}"/>
              </a:ext>
            </a:extLst>
          </p:cNvPr>
          <p:cNvSpPr txBox="1"/>
          <p:nvPr/>
        </p:nvSpPr>
        <p:spPr>
          <a:xfrm>
            <a:off x="6966318" y="1122753"/>
            <a:ext cx="448835" cy="215444"/>
          </a:xfrm>
          <a:prstGeom prst="rect">
            <a:avLst/>
          </a:prstGeom>
          <a:noFill/>
        </p:spPr>
        <p:txBody>
          <a:bodyPr wrap="square" rtlCol="0">
            <a:spAutoFit/>
          </a:bodyPr>
          <a:lstStyle/>
          <a:p>
            <a:r>
              <a:rPr kumimoji="1" lang="en-US" altLang="ja-JP" sz="800" b="1" dirty="0"/>
              <a:t>34.9%</a:t>
            </a:r>
            <a:endParaRPr kumimoji="1" lang="ja-JP" altLang="en-US" sz="800" b="1" dirty="0"/>
          </a:p>
        </p:txBody>
      </p:sp>
      <p:sp>
        <p:nvSpPr>
          <p:cNvPr id="109" name="テキスト ボックス 108">
            <a:extLst>
              <a:ext uri="{FF2B5EF4-FFF2-40B4-BE49-F238E27FC236}">
                <a16:creationId xmlns:a16="http://schemas.microsoft.com/office/drawing/2014/main" id="{50A1C1DB-8682-46D3-85CC-DB506B163F7F}"/>
              </a:ext>
            </a:extLst>
          </p:cNvPr>
          <p:cNvSpPr txBox="1"/>
          <p:nvPr/>
        </p:nvSpPr>
        <p:spPr>
          <a:xfrm>
            <a:off x="7749880" y="798429"/>
            <a:ext cx="448835" cy="215444"/>
          </a:xfrm>
          <a:prstGeom prst="rect">
            <a:avLst/>
          </a:prstGeom>
          <a:noFill/>
        </p:spPr>
        <p:txBody>
          <a:bodyPr wrap="square" rtlCol="0">
            <a:spAutoFit/>
          </a:bodyPr>
          <a:lstStyle/>
          <a:p>
            <a:r>
              <a:rPr kumimoji="1" lang="en-US" altLang="ja-JP" sz="800" b="1" dirty="0"/>
              <a:t>59.6%</a:t>
            </a:r>
            <a:endParaRPr kumimoji="1" lang="ja-JP" altLang="en-US" sz="800" b="1" dirty="0"/>
          </a:p>
        </p:txBody>
      </p:sp>
      <p:sp>
        <p:nvSpPr>
          <p:cNvPr id="110" name="テキスト ボックス 109">
            <a:extLst>
              <a:ext uri="{FF2B5EF4-FFF2-40B4-BE49-F238E27FC236}">
                <a16:creationId xmlns:a16="http://schemas.microsoft.com/office/drawing/2014/main" id="{CD47D377-BB85-461B-9F44-215BA20FB4A4}"/>
              </a:ext>
            </a:extLst>
          </p:cNvPr>
          <p:cNvSpPr txBox="1"/>
          <p:nvPr/>
        </p:nvSpPr>
        <p:spPr>
          <a:xfrm>
            <a:off x="6916937" y="1422478"/>
            <a:ext cx="448835" cy="215444"/>
          </a:xfrm>
          <a:prstGeom prst="rect">
            <a:avLst/>
          </a:prstGeom>
          <a:noFill/>
        </p:spPr>
        <p:txBody>
          <a:bodyPr wrap="square" rtlCol="0">
            <a:spAutoFit/>
          </a:bodyPr>
          <a:lstStyle/>
          <a:p>
            <a:r>
              <a:rPr kumimoji="1" lang="en-US" altLang="ja-JP" sz="800" b="1" dirty="0"/>
              <a:t>33.9%</a:t>
            </a:r>
            <a:endParaRPr kumimoji="1" lang="ja-JP" altLang="en-US" sz="800" b="1" dirty="0"/>
          </a:p>
        </p:txBody>
      </p:sp>
      <p:sp>
        <p:nvSpPr>
          <p:cNvPr id="111" name="テキスト ボックス 110">
            <a:extLst>
              <a:ext uri="{FF2B5EF4-FFF2-40B4-BE49-F238E27FC236}">
                <a16:creationId xmlns:a16="http://schemas.microsoft.com/office/drawing/2014/main" id="{19814775-E3EE-4D53-BC52-AFED5B67E017}"/>
              </a:ext>
            </a:extLst>
          </p:cNvPr>
          <p:cNvSpPr txBox="1"/>
          <p:nvPr/>
        </p:nvSpPr>
        <p:spPr>
          <a:xfrm>
            <a:off x="6569477" y="1705845"/>
            <a:ext cx="448835" cy="215444"/>
          </a:xfrm>
          <a:prstGeom prst="rect">
            <a:avLst/>
          </a:prstGeom>
          <a:noFill/>
        </p:spPr>
        <p:txBody>
          <a:bodyPr wrap="square" rtlCol="0">
            <a:spAutoFit/>
          </a:bodyPr>
          <a:lstStyle/>
          <a:p>
            <a:r>
              <a:rPr kumimoji="1" lang="en-US" altLang="ja-JP" sz="800" b="1" dirty="0"/>
              <a:t>23.8%</a:t>
            </a:r>
            <a:endParaRPr kumimoji="1" lang="ja-JP" altLang="en-US" sz="8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47629E10-B84B-4AC8-9CC9-159AC4072D77}"/>
              </a:ext>
            </a:extLst>
          </p:cNvPr>
          <p:cNvSpPr/>
          <p:nvPr/>
        </p:nvSpPr>
        <p:spPr>
          <a:xfrm>
            <a:off x="0" y="-3016"/>
            <a:ext cx="9144000" cy="5143500"/>
          </a:xfrm>
          <a:prstGeom prst="rect">
            <a:avLst/>
          </a:prstGeom>
          <a:solidFill>
            <a:srgbClr val="F3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ｂｖ</a:t>
            </a:r>
            <a:r>
              <a:rPr kumimoji="1" lang="en-US" altLang="ja-JP" dirty="0"/>
              <a:t>c</a:t>
            </a:r>
            <a:endParaRPr kumimoji="1" lang="ja-JP" altLang="en-US" dirty="0"/>
          </a:p>
        </p:txBody>
      </p:sp>
      <p:sp>
        <p:nvSpPr>
          <p:cNvPr id="4" name="Shape 1"/>
          <p:cNvSpPr/>
          <p:nvPr/>
        </p:nvSpPr>
        <p:spPr>
          <a:xfrm>
            <a:off x="571501" y="607535"/>
            <a:ext cx="3929062" cy="4425751"/>
          </a:xfrm>
          <a:prstGeom prst="rect">
            <a:avLst/>
          </a:prstGeom>
          <a:solidFill>
            <a:srgbClr val="FFFFFF"/>
          </a:solidFill>
          <a:ln w="9144">
            <a:solidFill>
              <a:srgbClr val="D0C8B8"/>
            </a:solidFill>
            <a:prstDash val="solid"/>
          </a:ln>
        </p:spPr>
        <p:txBody>
          <a:bodyPr/>
          <a:lstStyle/>
          <a:p>
            <a:endParaRPr lang="ja-JP" altLang="en-US"/>
          </a:p>
        </p:txBody>
      </p:sp>
      <p:sp>
        <p:nvSpPr>
          <p:cNvPr id="5" name="Text 2"/>
          <p:cNvSpPr/>
          <p:nvPr/>
        </p:nvSpPr>
        <p:spPr>
          <a:xfrm>
            <a:off x="958975" y="737429"/>
            <a:ext cx="1400005" cy="164404"/>
          </a:xfrm>
          <a:prstGeom prst="rect">
            <a:avLst/>
          </a:prstGeom>
          <a:noFill/>
          <a:ln/>
        </p:spPr>
        <p:txBody>
          <a:bodyPr wrap="square" lIns="136017" tIns="0" rIns="0" bIns="0" rtlCol="0" anchor="t">
            <a:spAutoFit/>
          </a:bodyPr>
          <a:lstStyle/>
          <a:p>
            <a:pPr marL="0" indent="0" algn="l">
              <a:lnSpc>
                <a:spcPts val="1500"/>
              </a:lnSpc>
              <a:buNone/>
            </a:pPr>
            <a:r>
              <a:rPr lang="en-US" sz="11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 </a:t>
            </a:r>
            <a:r>
              <a:rPr lang="en-US" sz="1100" b="1" dirty="0" err="1">
                <a:solidFill>
                  <a:srgbClr val="8B1A1A"/>
                </a:solidFill>
                <a:latin typeface="BIZ UDPゴシック" panose="020B0400000000000000" pitchFamily="50" charset="-128"/>
                <a:ea typeface="BIZ UDPゴシック" panose="020B0400000000000000" pitchFamily="50" charset="-128"/>
                <a:cs typeface="Noto Sans JP" pitchFamily="34" charset="-120"/>
              </a:rPr>
              <a:t>実施概要</a:t>
            </a:r>
            <a:endParaRPr lang="en-US" sz="1100" dirty="0">
              <a:latin typeface="BIZ UDPゴシック" panose="020B0400000000000000" pitchFamily="50" charset="-128"/>
              <a:ea typeface="BIZ UDPゴシック" panose="020B0400000000000000" pitchFamily="50" charset="-128"/>
            </a:endParaRPr>
          </a:p>
        </p:txBody>
      </p:sp>
      <p:sp>
        <p:nvSpPr>
          <p:cNvPr id="6" name="Text 3"/>
          <p:cNvSpPr/>
          <p:nvPr/>
        </p:nvSpPr>
        <p:spPr>
          <a:xfrm>
            <a:off x="765049" y="1143571"/>
            <a:ext cx="540212" cy="115416"/>
          </a:xfrm>
          <a:prstGeom prst="rect">
            <a:avLst/>
          </a:prstGeom>
          <a:noFill/>
          <a:ln/>
        </p:spPr>
        <p:txBody>
          <a:bodyPr wrap="none" lIns="0" tIns="0" rIns="0" bIns="0" rtlCol="0" anchor="t">
            <a:spAutoFit/>
          </a:bodyPr>
          <a:lstStyle/>
          <a:p>
            <a:pPr marL="0" indent="0" algn="l">
              <a:lnSpc>
                <a:spcPts val="900"/>
              </a:lnSpc>
              <a:buNone/>
            </a:pPr>
            <a:r>
              <a:rPr lang="en-US" sz="9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対象エリア</a:t>
            </a:r>
            <a:endParaRPr lang="en-US" sz="900" dirty="0">
              <a:latin typeface="BIZ UDPゴシック" panose="020B0400000000000000" pitchFamily="50" charset="-128"/>
              <a:ea typeface="BIZ UDPゴシック" panose="020B0400000000000000" pitchFamily="50" charset="-128"/>
            </a:endParaRPr>
          </a:p>
        </p:txBody>
      </p:sp>
      <p:sp>
        <p:nvSpPr>
          <p:cNvPr id="7" name="Text 4"/>
          <p:cNvSpPr/>
          <p:nvPr/>
        </p:nvSpPr>
        <p:spPr>
          <a:xfrm>
            <a:off x="1407987" y="1143571"/>
            <a:ext cx="2896627" cy="141642"/>
          </a:xfrm>
          <a:prstGeom prst="rect">
            <a:avLst/>
          </a:prstGeom>
          <a:noFill/>
          <a:ln/>
        </p:spPr>
        <p:txBody>
          <a:bodyPr wrap="none" lIns="0" tIns="0" rIns="0" bIns="0" rtlCol="0" anchor="t">
            <a:spAutoFit/>
          </a:bodyPr>
          <a:lstStyle/>
          <a:p>
            <a:pPr marL="0" indent="0" algn="l">
              <a:lnSpc>
                <a:spcPts val="1300"/>
              </a:lnSpc>
              <a:buNone/>
            </a:pPr>
            <a:r>
              <a:rPr 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北摂エリア（豊中・吹田・池田・箕面・茨木・高槻・摂津・島本）</a:t>
            </a:r>
            <a:endParaRPr lang="en-US" sz="900" dirty="0">
              <a:latin typeface="BIZ UDPゴシック" panose="020B0400000000000000" pitchFamily="50" charset="-128"/>
              <a:ea typeface="BIZ UDPゴシック" panose="020B0400000000000000" pitchFamily="50" charset="-128"/>
            </a:endParaRPr>
          </a:p>
        </p:txBody>
      </p:sp>
      <p:sp>
        <p:nvSpPr>
          <p:cNvPr id="8" name="Text 5"/>
          <p:cNvSpPr/>
          <p:nvPr/>
        </p:nvSpPr>
        <p:spPr>
          <a:xfrm>
            <a:off x="765049" y="1397764"/>
            <a:ext cx="461665" cy="115416"/>
          </a:xfrm>
          <a:prstGeom prst="rect">
            <a:avLst/>
          </a:prstGeom>
          <a:noFill/>
          <a:ln/>
        </p:spPr>
        <p:txBody>
          <a:bodyPr wrap="none" lIns="0" tIns="0" rIns="0" bIns="0" rtlCol="0" anchor="t">
            <a:spAutoFit/>
          </a:bodyPr>
          <a:lstStyle/>
          <a:p>
            <a:pPr marL="0" indent="0" algn="l">
              <a:lnSpc>
                <a:spcPts val="900"/>
              </a:lnSpc>
              <a:buNone/>
            </a:pPr>
            <a:r>
              <a:rPr lang="ja-JP" altLang="en-US" sz="9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対象</a:t>
            </a:r>
            <a:r>
              <a:rPr lang="en-US" sz="900" b="1" dirty="0" err="1">
                <a:solidFill>
                  <a:srgbClr val="8B1A1A"/>
                </a:solidFill>
                <a:latin typeface="BIZ UDPゴシック" panose="020B0400000000000000" pitchFamily="50" charset="-128"/>
                <a:ea typeface="BIZ UDPゴシック" panose="020B0400000000000000" pitchFamily="50" charset="-128"/>
                <a:cs typeface="Noto Sans JP" pitchFamily="34" charset="-120"/>
              </a:rPr>
              <a:t>施設</a:t>
            </a:r>
            <a:endParaRPr lang="en-US" sz="900" dirty="0">
              <a:latin typeface="BIZ UDPゴシック" panose="020B0400000000000000" pitchFamily="50" charset="-128"/>
              <a:ea typeface="BIZ UDPゴシック" panose="020B0400000000000000" pitchFamily="50" charset="-128"/>
            </a:endParaRPr>
          </a:p>
        </p:txBody>
      </p:sp>
      <p:sp>
        <p:nvSpPr>
          <p:cNvPr id="9" name="Text 6"/>
          <p:cNvSpPr/>
          <p:nvPr/>
        </p:nvSpPr>
        <p:spPr>
          <a:xfrm>
            <a:off x="1407987" y="1375743"/>
            <a:ext cx="2369238" cy="308354"/>
          </a:xfrm>
          <a:prstGeom prst="rect">
            <a:avLst/>
          </a:prstGeom>
          <a:noFill/>
          <a:ln/>
        </p:spPr>
        <p:txBody>
          <a:bodyPr wrap="none" lIns="0" tIns="0" rIns="0" bIns="0" rtlCol="0" anchor="t">
            <a:spAutoFit/>
          </a:bodyPr>
          <a:lstStyle/>
          <a:p>
            <a:pPr marL="0" indent="0" algn="l">
              <a:lnSpc>
                <a:spcPts val="1300"/>
              </a:lnSpc>
              <a:buNone/>
            </a:pP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日本民家集落博物館を核とした</a:t>
            </a:r>
            <a:endParaRPr lang="en-US" altLang="ja-JP" sz="900" dirty="0">
              <a:solidFill>
                <a:srgbClr val="1A1A2E"/>
              </a:solidFill>
              <a:latin typeface="BIZ UDPゴシック" panose="020B0400000000000000" pitchFamily="50" charset="-128"/>
              <a:ea typeface="BIZ UDPゴシック" panose="020B0400000000000000" pitchFamily="50" charset="-128"/>
              <a:cs typeface="Noto Sans JP" pitchFamily="34" charset="-120"/>
            </a:endParaRPr>
          </a:p>
          <a:p>
            <a:pPr marL="0" indent="0" algn="l">
              <a:lnSpc>
                <a:spcPts val="1300"/>
              </a:lnSpc>
              <a:buNone/>
            </a:pP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文化財</a:t>
            </a:r>
            <a:r>
              <a:rPr 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a:t>
            </a: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博物館などの</a:t>
            </a:r>
            <a:r>
              <a:rPr lang="en-US" sz="900"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観光スポット</a:t>
            </a: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　</a:t>
            </a:r>
            <a:r>
              <a:rPr 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 計23箇所</a:t>
            </a:r>
            <a:endParaRPr lang="en-US" sz="900" dirty="0">
              <a:latin typeface="BIZ UDPゴシック" panose="020B0400000000000000" pitchFamily="50" charset="-128"/>
              <a:ea typeface="BIZ UDPゴシック" panose="020B0400000000000000" pitchFamily="50" charset="-128"/>
            </a:endParaRPr>
          </a:p>
        </p:txBody>
      </p:sp>
      <p:sp>
        <p:nvSpPr>
          <p:cNvPr id="10" name="Text 7"/>
          <p:cNvSpPr/>
          <p:nvPr/>
        </p:nvSpPr>
        <p:spPr>
          <a:xfrm>
            <a:off x="765049" y="1815878"/>
            <a:ext cx="461665" cy="115416"/>
          </a:xfrm>
          <a:prstGeom prst="rect">
            <a:avLst/>
          </a:prstGeom>
          <a:noFill/>
          <a:ln/>
        </p:spPr>
        <p:txBody>
          <a:bodyPr wrap="none" lIns="0" tIns="0" rIns="0" bIns="0" rtlCol="0" anchor="t">
            <a:spAutoFit/>
          </a:bodyPr>
          <a:lstStyle/>
          <a:p>
            <a:pPr marL="0" indent="0" algn="l">
              <a:lnSpc>
                <a:spcPts val="900"/>
              </a:lnSpc>
              <a:buNone/>
            </a:pPr>
            <a:r>
              <a:rPr lang="en-US" sz="9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実施内容</a:t>
            </a:r>
            <a:endParaRPr lang="en-US" sz="900" dirty="0">
              <a:latin typeface="BIZ UDPゴシック" panose="020B0400000000000000" pitchFamily="50" charset="-128"/>
              <a:ea typeface="BIZ UDPゴシック" panose="020B0400000000000000" pitchFamily="50" charset="-128"/>
            </a:endParaRPr>
          </a:p>
        </p:txBody>
      </p:sp>
      <p:sp>
        <p:nvSpPr>
          <p:cNvPr id="11" name="Text 8"/>
          <p:cNvSpPr/>
          <p:nvPr/>
        </p:nvSpPr>
        <p:spPr>
          <a:xfrm>
            <a:off x="1407987" y="1815878"/>
            <a:ext cx="3343275" cy="306109"/>
          </a:xfrm>
          <a:prstGeom prst="rect">
            <a:avLst/>
          </a:prstGeom>
          <a:noFill/>
          <a:ln/>
        </p:spPr>
        <p:txBody>
          <a:bodyPr wrap="square" lIns="0" tIns="0" rIns="0" bIns="0" rtlCol="0" anchor="t">
            <a:spAutoFit/>
          </a:bodyPr>
          <a:lstStyle/>
          <a:p>
            <a:pPr marL="0" indent="0" algn="l">
              <a:lnSpc>
                <a:spcPts val="1300"/>
              </a:lnSpc>
              <a:buNone/>
            </a:pPr>
            <a:r>
              <a:rPr lang="en-US" sz="900"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スマートフォンを活用したデジタルスタンプラリ</a:t>
            </a:r>
            <a:r>
              <a:rPr 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ー。</a:t>
            </a:r>
          </a:p>
          <a:p>
            <a:pPr marL="0" indent="0" algn="l">
              <a:lnSpc>
                <a:spcPts val="1300"/>
              </a:lnSpc>
              <a:buNone/>
            </a:pPr>
            <a:r>
              <a:rPr lang="en-US" sz="900"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スタンプ獲得数に応じた景品抽選を実施</a:t>
            </a:r>
            <a:r>
              <a:rPr 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a:t>
            </a:r>
            <a:endParaRPr lang="en-US" sz="900" dirty="0">
              <a:latin typeface="BIZ UDPゴシック" panose="020B0400000000000000" pitchFamily="50" charset="-128"/>
              <a:ea typeface="BIZ UDPゴシック" panose="020B0400000000000000" pitchFamily="50" charset="-128"/>
            </a:endParaRPr>
          </a:p>
        </p:txBody>
      </p:sp>
      <p:sp>
        <p:nvSpPr>
          <p:cNvPr id="12" name="Shape 9"/>
          <p:cNvSpPr/>
          <p:nvPr/>
        </p:nvSpPr>
        <p:spPr>
          <a:xfrm>
            <a:off x="861715" y="2500861"/>
            <a:ext cx="3524548" cy="799278"/>
          </a:xfrm>
          <a:prstGeom prst="rect">
            <a:avLst/>
          </a:prstGeom>
          <a:solidFill>
            <a:srgbClr val="1C2B4A"/>
          </a:solidFill>
          <a:ln/>
        </p:spPr>
        <p:txBody>
          <a:bodyPr/>
          <a:lstStyle/>
          <a:p>
            <a:endParaRPr lang="ja-JP" altLang="en-US"/>
          </a:p>
        </p:txBody>
      </p:sp>
      <p:sp>
        <p:nvSpPr>
          <p:cNvPr id="13" name="Text 10"/>
          <p:cNvSpPr/>
          <p:nvPr/>
        </p:nvSpPr>
        <p:spPr>
          <a:xfrm>
            <a:off x="1658977" y="2991583"/>
            <a:ext cx="577081" cy="115416"/>
          </a:xfrm>
          <a:prstGeom prst="rect">
            <a:avLst/>
          </a:prstGeom>
          <a:noFill/>
          <a:ln/>
        </p:spPr>
        <p:txBody>
          <a:bodyPr wrap="none" lIns="0" tIns="0" rIns="0" bIns="0" rtlCol="0" anchor="t">
            <a:spAutoFit/>
          </a:bodyPr>
          <a:lstStyle/>
          <a:p>
            <a:pPr marL="0" indent="0" algn="l">
              <a:lnSpc>
                <a:spcPts val="900"/>
              </a:lnSpc>
              <a:buNone/>
            </a:pPr>
            <a:r>
              <a:rPr lang="en-US" sz="900" b="1" dirty="0" err="1">
                <a:solidFill>
                  <a:srgbClr val="FFD700"/>
                </a:solidFill>
                <a:latin typeface="BIZ UDPゴシック" panose="020B0400000000000000" pitchFamily="50" charset="-128"/>
                <a:ea typeface="BIZ UDPゴシック" panose="020B0400000000000000" pitchFamily="50" charset="-128"/>
                <a:cs typeface="Noto Sans JP" pitchFamily="34" charset="-120"/>
              </a:rPr>
              <a:t>総参加者数</a:t>
            </a:r>
            <a:endParaRPr lang="en-US" sz="900" dirty="0">
              <a:latin typeface="BIZ UDPゴシック" panose="020B0400000000000000" pitchFamily="50" charset="-128"/>
              <a:ea typeface="BIZ UDPゴシック" panose="020B0400000000000000" pitchFamily="50" charset="-128"/>
            </a:endParaRPr>
          </a:p>
        </p:txBody>
      </p:sp>
      <p:sp>
        <p:nvSpPr>
          <p:cNvPr id="14" name="Text 11"/>
          <p:cNvSpPr/>
          <p:nvPr/>
        </p:nvSpPr>
        <p:spPr>
          <a:xfrm>
            <a:off x="2443390" y="2877380"/>
            <a:ext cx="726161" cy="292901"/>
          </a:xfrm>
          <a:prstGeom prst="rect">
            <a:avLst/>
          </a:prstGeom>
          <a:noFill/>
          <a:ln/>
        </p:spPr>
        <p:txBody>
          <a:bodyPr wrap="none" lIns="0" tIns="0" rIns="0" bIns="0" rtlCol="0" anchor="t">
            <a:spAutoFit/>
          </a:bodyPr>
          <a:lstStyle/>
          <a:p>
            <a:pPr marL="0" indent="0" algn="l">
              <a:lnSpc>
                <a:spcPts val="2700"/>
              </a:lnSpc>
              <a:buNone/>
            </a:pPr>
            <a:r>
              <a:rPr lang="en-US"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319 </a:t>
            </a:r>
            <a:r>
              <a:rPr lang="en-US" sz="12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名</a:t>
            </a:r>
            <a:endParaRPr lang="en-US" sz="1200" b="1" dirty="0">
              <a:latin typeface="BIZ UDPゴシック" panose="020B0400000000000000" pitchFamily="50" charset="-128"/>
              <a:ea typeface="BIZ UDPゴシック" panose="020B0400000000000000" pitchFamily="50" charset="-128"/>
            </a:endParaRPr>
          </a:p>
        </p:txBody>
      </p:sp>
      <p:sp>
        <p:nvSpPr>
          <p:cNvPr id="15" name="Text 12"/>
          <p:cNvSpPr/>
          <p:nvPr/>
        </p:nvSpPr>
        <p:spPr>
          <a:xfrm>
            <a:off x="1139015" y="2544505"/>
            <a:ext cx="3192317" cy="311367"/>
          </a:xfrm>
          <a:prstGeom prst="rect">
            <a:avLst/>
          </a:prstGeom>
          <a:noFill/>
          <a:ln/>
        </p:spPr>
        <p:txBody>
          <a:bodyPr wrap="square" lIns="0" tIns="34036" rIns="0" bIns="0" rtlCol="0" anchor="t">
            <a:spAutoFit/>
          </a:bodyPr>
          <a:lstStyle/>
          <a:p>
            <a:pPr marL="0" indent="0" algn="l">
              <a:buNone/>
            </a:pPr>
            <a:r>
              <a:rPr lang="en-US" sz="900" dirty="0" err="1">
                <a:solidFill>
                  <a:schemeClr val="bg1"/>
                </a:solidFill>
                <a:latin typeface="BIZ UDPゴシック" panose="020B0400000000000000" pitchFamily="50" charset="-128"/>
                <a:ea typeface="BIZ UDPゴシック" panose="020B0400000000000000" pitchFamily="50" charset="-128"/>
                <a:cs typeface="Noto Sans JP" pitchFamily="34" charset="-120"/>
              </a:rPr>
              <a:t>広域に点在する施設間での回遊データ（GPSログ）を取得し</a:t>
            </a:r>
            <a:r>
              <a:rPr lang="en-US" sz="900" dirty="0">
                <a:solidFill>
                  <a:schemeClr val="bg1"/>
                </a:solidFill>
                <a:latin typeface="BIZ UDPゴシック" panose="020B0400000000000000" pitchFamily="50" charset="-128"/>
                <a:ea typeface="BIZ UDPゴシック" panose="020B0400000000000000" pitchFamily="50" charset="-128"/>
                <a:cs typeface="Noto Sans JP" pitchFamily="34" charset="-120"/>
              </a:rPr>
              <a:t>、</a:t>
            </a:r>
          </a:p>
          <a:p>
            <a:pPr marL="0" indent="0" algn="l">
              <a:buNone/>
            </a:pPr>
            <a:r>
              <a:rPr lang="en-US" sz="900" dirty="0" err="1">
                <a:solidFill>
                  <a:schemeClr val="bg1"/>
                </a:solidFill>
                <a:latin typeface="BIZ UDPゴシック" panose="020B0400000000000000" pitchFamily="50" charset="-128"/>
                <a:ea typeface="BIZ UDPゴシック" panose="020B0400000000000000" pitchFamily="50" charset="-128"/>
                <a:cs typeface="Noto Sans JP" pitchFamily="34" charset="-120"/>
              </a:rPr>
              <a:t>実際の周遊ルートを可視化</a:t>
            </a:r>
            <a:r>
              <a:rPr lang="en-US" sz="900" dirty="0">
                <a:solidFill>
                  <a:schemeClr val="bg1"/>
                </a:solidFill>
                <a:latin typeface="BIZ UDPゴシック" panose="020B0400000000000000" pitchFamily="50" charset="-128"/>
                <a:ea typeface="BIZ UDPゴシック" panose="020B0400000000000000" pitchFamily="50" charset="-128"/>
                <a:cs typeface="Noto Sans JP" pitchFamily="34" charset="-120"/>
              </a:rPr>
              <a:t>。</a:t>
            </a:r>
            <a:endParaRPr 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16" name="Shape 13"/>
          <p:cNvSpPr/>
          <p:nvPr/>
        </p:nvSpPr>
        <p:spPr>
          <a:xfrm>
            <a:off x="4643439" y="607536"/>
            <a:ext cx="3925864" cy="4425750"/>
          </a:xfrm>
          <a:prstGeom prst="rect">
            <a:avLst/>
          </a:prstGeom>
          <a:solidFill>
            <a:srgbClr val="FFFFFF"/>
          </a:solidFill>
          <a:ln w="9144">
            <a:solidFill>
              <a:srgbClr val="D0C8B8"/>
            </a:solidFill>
            <a:prstDash val="solid"/>
          </a:ln>
        </p:spPr>
        <p:txBody>
          <a:bodyPr/>
          <a:lstStyle/>
          <a:p>
            <a:endParaRPr lang="ja-JP" altLang="en-US"/>
          </a:p>
        </p:txBody>
      </p:sp>
      <p:sp>
        <p:nvSpPr>
          <p:cNvPr id="28" name="Shape 0">
            <a:extLst>
              <a:ext uri="{FF2B5EF4-FFF2-40B4-BE49-F238E27FC236}">
                <a16:creationId xmlns:a16="http://schemas.microsoft.com/office/drawing/2014/main" id="{C4505886-1F50-4E56-A49F-D856529D050C}"/>
              </a:ext>
            </a:extLst>
          </p:cNvPr>
          <p:cNvSpPr/>
          <p:nvPr/>
        </p:nvSpPr>
        <p:spPr>
          <a:xfrm>
            <a:off x="0" y="-1954"/>
            <a:ext cx="9144000" cy="494551"/>
          </a:xfrm>
          <a:prstGeom prst="rect">
            <a:avLst/>
          </a:prstGeom>
          <a:solidFill>
            <a:srgbClr val="1C2841"/>
          </a:solidFill>
          <a:ln/>
        </p:spPr>
        <p:txBody>
          <a:bodyPr/>
          <a:lstStyle/>
          <a:p>
            <a:endParaRPr lang="ja-JP" altLang="en-US" dirty="0"/>
          </a:p>
        </p:txBody>
      </p:sp>
      <p:sp>
        <p:nvSpPr>
          <p:cNvPr id="29" name="Text 1">
            <a:extLst>
              <a:ext uri="{FF2B5EF4-FFF2-40B4-BE49-F238E27FC236}">
                <a16:creationId xmlns:a16="http://schemas.microsoft.com/office/drawing/2014/main" id="{8570D345-D600-4009-B102-85ECF141EFB6}"/>
              </a:ext>
            </a:extLst>
          </p:cNvPr>
          <p:cNvSpPr/>
          <p:nvPr/>
        </p:nvSpPr>
        <p:spPr>
          <a:xfrm>
            <a:off x="285750" y="110213"/>
            <a:ext cx="6019277" cy="241220"/>
          </a:xfrm>
          <a:prstGeom prst="rect">
            <a:avLst/>
          </a:prstGeom>
          <a:noFill/>
          <a:ln/>
        </p:spPr>
        <p:txBody>
          <a:bodyPr wrap="none" lIns="0" tIns="0" rIns="0" bIns="0" rtlCol="0" anchor="t">
            <a:spAutoFit/>
          </a:bodyPr>
          <a:lstStyle/>
          <a:p>
            <a:pPr marL="0" indent="0" algn="l">
              <a:lnSpc>
                <a:spcPts val="2200"/>
              </a:lnSpc>
              <a:buNone/>
            </a:pPr>
            <a:r>
              <a:rPr lang="en-US" sz="1602" b="1" dirty="0" err="1">
                <a:solidFill>
                  <a:srgbClr val="FFFFFF"/>
                </a:solidFill>
                <a:latin typeface="BIZ UDPゴシック" panose="020B0400000000000000" pitchFamily="50" charset="-128"/>
                <a:ea typeface="BIZ UDPゴシック" panose="020B0400000000000000" pitchFamily="50" charset="-128"/>
                <a:cs typeface="Noto Sans JP" pitchFamily="34" charset="-120"/>
              </a:rPr>
              <a:t>周遊イベント</a:t>
            </a:r>
            <a:r>
              <a:rPr lang="en-US" sz="1602"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a:t>
            </a:r>
            <a:r>
              <a:rPr lang="ja-JP" altLang="en-US" sz="1602"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ぐるりと大阪文化財</a:t>
            </a:r>
            <a:r>
              <a:rPr lang="en-US" sz="1602" b="1" dirty="0" err="1">
                <a:solidFill>
                  <a:srgbClr val="FFFFFF"/>
                </a:solidFill>
                <a:latin typeface="BIZ UDPゴシック" panose="020B0400000000000000" pitchFamily="50" charset="-128"/>
                <a:ea typeface="BIZ UDPゴシック" panose="020B0400000000000000" pitchFamily="50" charset="-128"/>
                <a:cs typeface="Noto Sans JP" pitchFamily="34" charset="-120"/>
              </a:rPr>
              <a:t>デジタルスタンプラリ</a:t>
            </a:r>
            <a:r>
              <a:rPr lang="en-US" sz="1602"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ー</a:t>
            </a:r>
            <a:r>
              <a:rPr lang="ja-JP" altLang="en-US" sz="1602"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の概要　</a:t>
            </a:r>
            <a:endParaRPr lang="en-US" sz="1602" dirty="0">
              <a:latin typeface="BIZ UDPゴシック" panose="020B0400000000000000" pitchFamily="50" charset="-128"/>
              <a:ea typeface="BIZ UDPゴシック" panose="020B0400000000000000" pitchFamily="50" charset="-128"/>
            </a:endParaRPr>
          </a:p>
        </p:txBody>
      </p:sp>
      <p:pic>
        <p:nvPicPr>
          <p:cNvPr id="61" name="Image 1" descr="preencoded.png">
            <a:extLst>
              <a:ext uri="{FF2B5EF4-FFF2-40B4-BE49-F238E27FC236}">
                <a16:creationId xmlns:a16="http://schemas.microsoft.com/office/drawing/2014/main" id="{D9EE6EC5-8EE4-45A8-8284-81BD041C96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53" y="3434328"/>
            <a:ext cx="230424" cy="184339"/>
          </a:xfrm>
          <a:prstGeom prst="rect">
            <a:avLst/>
          </a:prstGeom>
        </p:spPr>
      </p:pic>
      <p:sp>
        <p:nvSpPr>
          <p:cNvPr id="62" name="Text 18">
            <a:extLst>
              <a:ext uri="{FF2B5EF4-FFF2-40B4-BE49-F238E27FC236}">
                <a16:creationId xmlns:a16="http://schemas.microsoft.com/office/drawing/2014/main" id="{586F6483-9BC5-4BBC-B0CE-10300EB4DE5A}"/>
              </a:ext>
            </a:extLst>
          </p:cNvPr>
          <p:cNvSpPr/>
          <p:nvPr/>
        </p:nvSpPr>
        <p:spPr>
          <a:xfrm>
            <a:off x="1110595" y="3445268"/>
            <a:ext cx="705321" cy="141064"/>
          </a:xfrm>
          <a:prstGeom prst="rect">
            <a:avLst/>
          </a:prstGeom>
          <a:noFill/>
          <a:ln/>
        </p:spPr>
        <p:txBody>
          <a:bodyPr wrap="none" lIns="0" tIns="0" rIns="0" bIns="0" rtlCol="0" anchor="t">
            <a:spAutoFit/>
          </a:bodyPr>
          <a:lstStyle/>
          <a:p>
            <a:pPr marL="0" indent="0" algn="l">
              <a:lnSpc>
                <a:spcPts val="1100"/>
              </a:lnSpc>
              <a:buNone/>
            </a:pPr>
            <a:r>
              <a:rPr lang="en-US" sz="1100" b="1" dirty="0">
                <a:solidFill>
                  <a:srgbClr val="1C2841"/>
                </a:solidFill>
                <a:latin typeface="BIZ UDPゴシック" panose="020B0400000000000000" pitchFamily="50" charset="-128"/>
                <a:ea typeface="BIZ UDPゴシック" panose="020B0400000000000000" pitchFamily="50" charset="-128"/>
                <a:cs typeface="Yu Gothic" pitchFamily="34" charset="-120"/>
              </a:rPr>
              <a:t>参加者属性</a:t>
            </a:r>
            <a:endParaRPr lang="en-US" sz="1100" dirty="0">
              <a:latin typeface="BIZ UDPゴシック" panose="020B0400000000000000" pitchFamily="50" charset="-128"/>
              <a:ea typeface="BIZ UDPゴシック" panose="020B0400000000000000" pitchFamily="50" charset="-128"/>
            </a:endParaRPr>
          </a:p>
        </p:txBody>
      </p:sp>
      <p:sp>
        <p:nvSpPr>
          <p:cNvPr id="63" name="Shape 19">
            <a:extLst>
              <a:ext uri="{FF2B5EF4-FFF2-40B4-BE49-F238E27FC236}">
                <a16:creationId xmlns:a16="http://schemas.microsoft.com/office/drawing/2014/main" id="{669EE965-F63B-4807-9E4E-35233F3AAC90}"/>
              </a:ext>
            </a:extLst>
          </p:cNvPr>
          <p:cNvSpPr/>
          <p:nvPr/>
        </p:nvSpPr>
        <p:spPr>
          <a:xfrm>
            <a:off x="858124" y="3741041"/>
            <a:ext cx="1691679" cy="628781"/>
          </a:xfrm>
          <a:prstGeom prst="rect">
            <a:avLst/>
          </a:prstGeom>
          <a:solidFill>
            <a:srgbClr val="F5F5F0"/>
          </a:solidFill>
          <a:ln/>
        </p:spPr>
        <p:txBody>
          <a:bodyPr/>
          <a:lstStyle/>
          <a:p>
            <a:endParaRPr lang="ja-JP" altLang="en-US"/>
          </a:p>
        </p:txBody>
      </p:sp>
      <p:sp>
        <p:nvSpPr>
          <p:cNvPr id="64" name="Text 20">
            <a:extLst>
              <a:ext uri="{FF2B5EF4-FFF2-40B4-BE49-F238E27FC236}">
                <a16:creationId xmlns:a16="http://schemas.microsoft.com/office/drawing/2014/main" id="{F91FD7D5-4ABE-4B0C-A7C6-795B42E497AF}"/>
              </a:ext>
            </a:extLst>
          </p:cNvPr>
          <p:cNvSpPr/>
          <p:nvPr/>
        </p:nvSpPr>
        <p:spPr>
          <a:xfrm>
            <a:off x="1027089" y="3798192"/>
            <a:ext cx="205184" cy="102592"/>
          </a:xfrm>
          <a:prstGeom prst="rect">
            <a:avLst/>
          </a:prstGeom>
          <a:noFill/>
          <a:ln/>
        </p:spPr>
        <p:txBody>
          <a:bodyPr wrap="none" lIns="0" tIns="0" rIns="0" bIns="0" rtlCol="0" anchor="t">
            <a:spAutoFit/>
          </a:bodyPr>
          <a:lstStyle/>
          <a:p>
            <a:pPr marL="0" indent="0" algn="l">
              <a:lnSpc>
                <a:spcPts val="800"/>
              </a:lnSpc>
              <a:buNone/>
            </a:pPr>
            <a:r>
              <a:rPr lang="en-US" sz="800" dirty="0" err="1">
                <a:solidFill>
                  <a:srgbClr val="666666"/>
                </a:solidFill>
                <a:latin typeface="BIZ UDPゴシック" panose="020B0400000000000000" pitchFamily="50" charset="-128"/>
                <a:ea typeface="BIZ UDPゴシック" panose="020B0400000000000000" pitchFamily="50" charset="-128"/>
                <a:cs typeface="Yu Gothic" pitchFamily="34" charset="-120"/>
              </a:rPr>
              <a:t>性別</a:t>
            </a:r>
            <a:endParaRPr lang="en-US" sz="800" dirty="0">
              <a:latin typeface="BIZ UDPゴシック" panose="020B0400000000000000" pitchFamily="50" charset="-128"/>
              <a:ea typeface="BIZ UDPゴシック" panose="020B0400000000000000" pitchFamily="50" charset="-128"/>
            </a:endParaRPr>
          </a:p>
        </p:txBody>
      </p:sp>
      <p:sp>
        <p:nvSpPr>
          <p:cNvPr id="65" name="Text 21">
            <a:extLst>
              <a:ext uri="{FF2B5EF4-FFF2-40B4-BE49-F238E27FC236}">
                <a16:creationId xmlns:a16="http://schemas.microsoft.com/office/drawing/2014/main" id="{4629B422-9338-48F8-BEC0-3F3DC934A4F7}"/>
              </a:ext>
            </a:extLst>
          </p:cNvPr>
          <p:cNvSpPr/>
          <p:nvPr/>
        </p:nvSpPr>
        <p:spPr>
          <a:xfrm>
            <a:off x="1027089" y="3989961"/>
            <a:ext cx="763029" cy="128240"/>
          </a:xfrm>
          <a:prstGeom prst="rect">
            <a:avLst/>
          </a:prstGeom>
          <a:noFill/>
          <a:ln/>
        </p:spPr>
        <p:txBody>
          <a:bodyPr wrap="none" lIns="0" tIns="0" rIns="0" bIns="0" rtlCol="0" anchor="t">
            <a:spAutoFit/>
          </a:bodyPr>
          <a:lstStyle/>
          <a:p>
            <a:pPr marL="0" indent="0" algn="l">
              <a:lnSpc>
                <a:spcPts val="1000"/>
              </a:lnSpc>
              <a:buNone/>
            </a:pPr>
            <a:r>
              <a:rPr 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女性 53.6</a:t>
            </a: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800" dirty="0">
              <a:latin typeface="BIZ UDPゴシック" panose="020B0400000000000000" pitchFamily="50" charset="-128"/>
              <a:ea typeface="BIZ UDPゴシック" panose="020B0400000000000000" pitchFamily="50" charset="-128"/>
            </a:endParaRPr>
          </a:p>
        </p:txBody>
      </p:sp>
      <p:sp>
        <p:nvSpPr>
          <p:cNvPr id="66" name="Shape 22">
            <a:extLst>
              <a:ext uri="{FF2B5EF4-FFF2-40B4-BE49-F238E27FC236}">
                <a16:creationId xmlns:a16="http://schemas.microsoft.com/office/drawing/2014/main" id="{62F15ABD-B80D-473B-ABF3-F1ED24AAD388}"/>
              </a:ext>
            </a:extLst>
          </p:cNvPr>
          <p:cNvSpPr/>
          <p:nvPr/>
        </p:nvSpPr>
        <p:spPr>
          <a:xfrm>
            <a:off x="2627435" y="3741042"/>
            <a:ext cx="1694192" cy="628780"/>
          </a:xfrm>
          <a:prstGeom prst="rect">
            <a:avLst/>
          </a:prstGeom>
          <a:solidFill>
            <a:srgbClr val="F5F5F0"/>
          </a:solidFill>
          <a:ln/>
        </p:spPr>
        <p:txBody>
          <a:bodyPr/>
          <a:lstStyle/>
          <a:p>
            <a:endParaRPr lang="ja-JP" altLang="en-US"/>
          </a:p>
        </p:txBody>
      </p:sp>
      <p:sp>
        <p:nvSpPr>
          <p:cNvPr id="67" name="Text 23">
            <a:extLst>
              <a:ext uri="{FF2B5EF4-FFF2-40B4-BE49-F238E27FC236}">
                <a16:creationId xmlns:a16="http://schemas.microsoft.com/office/drawing/2014/main" id="{74E82390-E5C5-47BF-8762-33F67B13DF83}"/>
              </a:ext>
            </a:extLst>
          </p:cNvPr>
          <p:cNvSpPr/>
          <p:nvPr/>
        </p:nvSpPr>
        <p:spPr>
          <a:xfrm>
            <a:off x="2764006" y="3798192"/>
            <a:ext cx="694101" cy="102592"/>
          </a:xfrm>
          <a:prstGeom prst="rect">
            <a:avLst/>
          </a:prstGeom>
          <a:noFill/>
          <a:ln/>
        </p:spPr>
        <p:txBody>
          <a:bodyPr wrap="none" lIns="0" tIns="0" rIns="0" bIns="0" rtlCol="0" anchor="t">
            <a:spAutoFit/>
          </a:bodyPr>
          <a:lstStyle/>
          <a:p>
            <a:pPr marL="0" indent="0" algn="l">
              <a:lnSpc>
                <a:spcPts val="800"/>
              </a:lnSpc>
              <a:buNone/>
            </a:pPr>
            <a:r>
              <a:rPr lang="en-US" sz="800" dirty="0">
                <a:solidFill>
                  <a:srgbClr val="666666"/>
                </a:solidFill>
                <a:latin typeface="BIZ UDPゴシック" panose="020B0400000000000000" pitchFamily="50" charset="-128"/>
                <a:ea typeface="BIZ UDPゴシック" panose="020B0400000000000000" pitchFamily="50" charset="-128"/>
                <a:cs typeface="Yu Gothic" pitchFamily="34" charset="-120"/>
              </a:rPr>
              <a:t>年代（上位2位）</a:t>
            </a:r>
            <a:endParaRPr lang="en-US" sz="800" dirty="0">
              <a:latin typeface="BIZ UDPゴシック" panose="020B0400000000000000" pitchFamily="50" charset="-128"/>
              <a:ea typeface="BIZ UDPゴシック" panose="020B0400000000000000" pitchFamily="50" charset="-128"/>
            </a:endParaRPr>
          </a:p>
        </p:txBody>
      </p:sp>
      <p:sp>
        <p:nvSpPr>
          <p:cNvPr id="68" name="Text 24">
            <a:extLst>
              <a:ext uri="{FF2B5EF4-FFF2-40B4-BE49-F238E27FC236}">
                <a16:creationId xmlns:a16="http://schemas.microsoft.com/office/drawing/2014/main" id="{79636BB6-AD78-4C34-852A-FFFED1689800}"/>
              </a:ext>
            </a:extLst>
          </p:cNvPr>
          <p:cNvSpPr/>
          <p:nvPr/>
        </p:nvSpPr>
        <p:spPr>
          <a:xfrm>
            <a:off x="2770039" y="3977769"/>
            <a:ext cx="1071563" cy="307777"/>
          </a:xfrm>
          <a:prstGeom prst="rect">
            <a:avLst/>
          </a:prstGeom>
          <a:noFill/>
          <a:ln/>
        </p:spPr>
        <p:txBody>
          <a:bodyPr wrap="square" lIns="0" tIns="0" rIns="0" bIns="0" rtlCol="0" anchor="t">
            <a:spAutoFit/>
          </a:bodyPr>
          <a:lstStyle/>
          <a:p>
            <a:pPr marL="0" indent="0" algn="l">
              <a:buNone/>
            </a:pPr>
            <a:r>
              <a:rPr 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50代</a:t>
            </a:r>
            <a:r>
              <a:rPr lang="ja-JP" alt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　</a:t>
            </a:r>
            <a:r>
              <a:rPr 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28.5</a:t>
            </a: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p>
          <a:p>
            <a:pPr marL="0" indent="0" algn="l">
              <a:buNone/>
            </a:pPr>
            <a:r>
              <a:rPr 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60代</a:t>
            </a:r>
            <a:r>
              <a:rPr lang="ja-JP" alt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　</a:t>
            </a:r>
            <a:r>
              <a:rPr 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24.8%</a:t>
            </a:r>
            <a:endParaRPr lang="en-US" sz="1000" dirty="0">
              <a:latin typeface="BIZ UDPゴシック" panose="020B0400000000000000" pitchFamily="50" charset="-128"/>
              <a:ea typeface="BIZ UDPゴシック" panose="020B0400000000000000" pitchFamily="50" charset="-128"/>
            </a:endParaRPr>
          </a:p>
        </p:txBody>
      </p:sp>
      <p:sp>
        <p:nvSpPr>
          <p:cNvPr id="69" name="Shape 25">
            <a:extLst>
              <a:ext uri="{FF2B5EF4-FFF2-40B4-BE49-F238E27FC236}">
                <a16:creationId xmlns:a16="http://schemas.microsoft.com/office/drawing/2014/main" id="{E79A8C3D-ADEA-4CE4-8BF8-05E15087AE01}"/>
              </a:ext>
            </a:extLst>
          </p:cNvPr>
          <p:cNvSpPr/>
          <p:nvPr/>
        </p:nvSpPr>
        <p:spPr>
          <a:xfrm>
            <a:off x="848657" y="4443393"/>
            <a:ext cx="1701146" cy="455773"/>
          </a:xfrm>
          <a:prstGeom prst="rect">
            <a:avLst/>
          </a:prstGeom>
          <a:solidFill>
            <a:srgbClr val="F5F5F0"/>
          </a:solidFill>
          <a:ln/>
        </p:spPr>
        <p:txBody>
          <a:bodyPr/>
          <a:lstStyle/>
          <a:p>
            <a:endParaRPr lang="ja-JP" altLang="en-US"/>
          </a:p>
        </p:txBody>
      </p:sp>
      <p:sp>
        <p:nvSpPr>
          <p:cNvPr id="70" name="Text 26">
            <a:extLst>
              <a:ext uri="{FF2B5EF4-FFF2-40B4-BE49-F238E27FC236}">
                <a16:creationId xmlns:a16="http://schemas.microsoft.com/office/drawing/2014/main" id="{32BD278A-0C77-4BBF-A161-3B1834539C16}"/>
              </a:ext>
            </a:extLst>
          </p:cNvPr>
          <p:cNvSpPr/>
          <p:nvPr/>
        </p:nvSpPr>
        <p:spPr>
          <a:xfrm>
            <a:off x="1017621" y="4500544"/>
            <a:ext cx="307777" cy="102592"/>
          </a:xfrm>
          <a:prstGeom prst="rect">
            <a:avLst/>
          </a:prstGeom>
          <a:noFill/>
          <a:ln/>
        </p:spPr>
        <p:txBody>
          <a:bodyPr wrap="none" lIns="0" tIns="0" rIns="0" bIns="0" rtlCol="0" anchor="t">
            <a:spAutoFit/>
          </a:bodyPr>
          <a:lstStyle/>
          <a:p>
            <a:pPr marL="0" indent="0" algn="l">
              <a:lnSpc>
                <a:spcPts val="800"/>
              </a:lnSpc>
              <a:buNone/>
            </a:pPr>
            <a:r>
              <a:rPr lang="en-US" sz="800" dirty="0" err="1">
                <a:solidFill>
                  <a:srgbClr val="666666"/>
                </a:solidFill>
                <a:latin typeface="BIZ UDPゴシック" panose="020B0400000000000000" pitchFamily="50" charset="-128"/>
                <a:ea typeface="BIZ UDPゴシック" panose="020B0400000000000000" pitchFamily="50" charset="-128"/>
                <a:cs typeface="Yu Gothic" pitchFamily="34" charset="-120"/>
              </a:rPr>
              <a:t>居住地</a:t>
            </a:r>
            <a:endParaRPr lang="en-US" sz="800" dirty="0">
              <a:latin typeface="BIZ UDPゴシック" panose="020B0400000000000000" pitchFamily="50" charset="-128"/>
              <a:ea typeface="BIZ UDPゴシック" panose="020B0400000000000000" pitchFamily="50" charset="-128"/>
            </a:endParaRPr>
          </a:p>
        </p:txBody>
      </p:sp>
      <p:sp>
        <p:nvSpPr>
          <p:cNvPr id="71" name="Text 27">
            <a:extLst>
              <a:ext uri="{FF2B5EF4-FFF2-40B4-BE49-F238E27FC236}">
                <a16:creationId xmlns:a16="http://schemas.microsoft.com/office/drawing/2014/main" id="{331BEA3B-871D-42D1-94FD-6C3791B566E5}"/>
              </a:ext>
            </a:extLst>
          </p:cNvPr>
          <p:cNvSpPr/>
          <p:nvPr/>
        </p:nvSpPr>
        <p:spPr>
          <a:xfrm>
            <a:off x="1017621" y="4682484"/>
            <a:ext cx="891270" cy="128240"/>
          </a:xfrm>
          <a:prstGeom prst="rect">
            <a:avLst/>
          </a:prstGeom>
          <a:noFill/>
          <a:ln/>
        </p:spPr>
        <p:txBody>
          <a:bodyPr wrap="none" lIns="0" tIns="0" rIns="0" bIns="0" rtlCol="0" anchor="t">
            <a:spAutoFit/>
          </a:bodyPr>
          <a:lstStyle/>
          <a:p>
            <a:pPr marL="0" indent="0" algn="l">
              <a:lnSpc>
                <a:spcPts val="1000"/>
              </a:lnSpc>
              <a:buNone/>
            </a:pPr>
            <a:r>
              <a:rPr 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大阪府 76.5</a:t>
            </a: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800" dirty="0">
              <a:latin typeface="BIZ UDPゴシック" panose="020B0400000000000000" pitchFamily="50" charset="-128"/>
              <a:ea typeface="BIZ UDPゴシック" panose="020B0400000000000000" pitchFamily="50" charset="-128"/>
            </a:endParaRPr>
          </a:p>
        </p:txBody>
      </p:sp>
      <p:sp>
        <p:nvSpPr>
          <p:cNvPr id="72" name="Shape 28">
            <a:extLst>
              <a:ext uri="{FF2B5EF4-FFF2-40B4-BE49-F238E27FC236}">
                <a16:creationId xmlns:a16="http://schemas.microsoft.com/office/drawing/2014/main" id="{BFB87C3F-A6C8-4162-AEB1-0D9C33A1B0B1}"/>
              </a:ext>
            </a:extLst>
          </p:cNvPr>
          <p:cNvSpPr/>
          <p:nvPr/>
        </p:nvSpPr>
        <p:spPr>
          <a:xfrm>
            <a:off x="2617968" y="4443394"/>
            <a:ext cx="1703659" cy="455772"/>
          </a:xfrm>
          <a:prstGeom prst="rect">
            <a:avLst/>
          </a:prstGeom>
          <a:solidFill>
            <a:srgbClr val="F5F5F0"/>
          </a:solidFill>
          <a:ln/>
        </p:spPr>
        <p:txBody>
          <a:bodyPr/>
          <a:lstStyle/>
          <a:p>
            <a:endParaRPr lang="ja-JP" altLang="en-US"/>
          </a:p>
        </p:txBody>
      </p:sp>
      <p:sp>
        <p:nvSpPr>
          <p:cNvPr id="73" name="Text 29">
            <a:extLst>
              <a:ext uri="{FF2B5EF4-FFF2-40B4-BE49-F238E27FC236}">
                <a16:creationId xmlns:a16="http://schemas.microsoft.com/office/drawing/2014/main" id="{19D60A09-8338-4E69-86FB-BDE709D05580}"/>
              </a:ext>
            </a:extLst>
          </p:cNvPr>
          <p:cNvSpPr/>
          <p:nvPr/>
        </p:nvSpPr>
        <p:spPr>
          <a:xfrm>
            <a:off x="2777052" y="4500544"/>
            <a:ext cx="410369" cy="102592"/>
          </a:xfrm>
          <a:prstGeom prst="rect">
            <a:avLst/>
          </a:prstGeom>
          <a:noFill/>
          <a:ln/>
        </p:spPr>
        <p:txBody>
          <a:bodyPr wrap="none" lIns="0" tIns="0" rIns="0" bIns="0" rtlCol="0" anchor="t">
            <a:spAutoFit/>
          </a:bodyPr>
          <a:lstStyle/>
          <a:p>
            <a:pPr marL="0" indent="0" algn="l">
              <a:lnSpc>
                <a:spcPts val="800"/>
              </a:lnSpc>
              <a:buNone/>
            </a:pPr>
            <a:r>
              <a:rPr lang="en-US" sz="800" dirty="0">
                <a:solidFill>
                  <a:srgbClr val="666666"/>
                </a:solidFill>
                <a:latin typeface="BIZ UDPゴシック" panose="020B0400000000000000" pitchFamily="50" charset="-128"/>
                <a:ea typeface="BIZ UDPゴシック" panose="020B0400000000000000" pitchFamily="50" charset="-128"/>
                <a:cs typeface="Yu Gothic" pitchFamily="34" charset="-120"/>
              </a:rPr>
              <a:t>隣接府県</a:t>
            </a:r>
            <a:endParaRPr lang="en-US" sz="800" dirty="0">
              <a:latin typeface="BIZ UDPゴシック" panose="020B0400000000000000" pitchFamily="50" charset="-128"/>
              <a:ea typeface="BIZ UDPゴシック" panose="020B0400000000000000" pitchFamily="50" charset="-128"/>
            </a:endParaRPr>
          </a:p>
        </p:txBody>
      </p:sp>
      <p:sp>
        <p:nvSpPr>
          <p:cNvPr id="74" name="Text 30">
            <a:extLst>
              <a:ext uri="{FF2B5EF4-FFF2-40B4-BE49-F238E27FC236}">
                <a16:creationId xmlns:a16="http://schemas.microsoft.com/office/drawing/2014/main" id="{42BBFE9A-E76E-4111-B385-F4B495833760}"/>
              </a:ext>
            </a:extLst>
          </p:cNvPr>
          <p:cNvSpPr/>
          <p:nvPr/>
        </p:nvSpPr>
        <p:spPr>
          <a:xfrm>
            <a:off x="2777052" y="4682484"/>
            <a:ext cx="1256754" cy="128240"/>
          </a:xfrm>
          <a:prstGeom prst="rect">
            <a:avLst/>
          </a:prstGeom>
          <a:noFill/>
          <a:ln/>
        </p:spPr>
        <p:txBody>
          <a:bodyPr wrap="none" lIns="0" tIns="0" rIns="0" bIns="0" rtlCol="0" anchor="t">
            <a:spAutoFit/>
          </a:bodyPr>
          <a:lstStyle/>
          <a:p>
            <a:pPr marL="0" indent="0" algn="l">
              <a:lnSpc>
                <a:spcPts val="1000"/>
              </a:lnSpc>
              <a:buNone/>
            </a:pPr>
            <a:r>
              <a:rPr lang="en-US" sz="1000" b="1" dirty="0">
                <a:solidFill>
                  <a:srgbClr val="1A1A1A"/>
                </a:solidFill>
                <a:latin typeface="BIZ UDPゴシック" panose="020B0400000000000000" pitchFamily="50" charset="-128"/>
                <a:ea typeface="BIZ UDPゴシック" panose="020B0400000000000000" pitchFamily="50" charset="-128"/>
                <a:cs typeface="Yu Gothic" pitchFamily="34" charset="-120"/>
              </a:rPr>
              <a:t>兵庫7.5</a:t>
            </a:r>
            <a:r>
              <a:rPr lang="en-US" sz="800" b="1"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r>
              <a:rPr lang="en-US" sz="1000" b="1" dirty="0">
                <a:solidFill>
                  <a:srgbClr val="1A1A1A"/>
                </a:solidFill>
                <a:latin typeface="BIZ UDPゴシック" panose="020B0400000000000000" pitchFamily="50" charset="-128"/>
                <a:ea typeface="BIZ UDPゴシック" panose="020B0400000000000000" pitchFamily="50" charset="-128"/>
                <a:cs typeface="Yu Gothic" pitchFamily="34" charset="-120"/>
              </a:rPr>
              <a:t>・奈良3.8</a:t>
            </a:r>
            <a:r>
              <a:rPr lang="en-US" sz="800" b="1"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endParaRPr lang="en-US" sz="800" dirty="0">
              <a:latin typeface="BIZ UDPゴシック" panose="020B0400000000000000" pitchFamily="50" charset="-128"/>
              <a:ea typeface="BIZ UDPゴシック" panose="020B0400000000000000" pitchFamily="50" charset="-128"/>
            </a:endParaRPr>
          </a:p>
        </p:txBody>
      </p:sp>
      <p:sp>
        <p:nvSpPr>
          <p:cNvPr id="75" name="Text 21">
            <a:extLst>
              <a:ext uri="{FF2B5EF4-FFF2-40B4-BE49-F238E27FC236}">
                <a16:creationId xmlns:a16="http://schemas.microsoft.com/office/drawing/2014/main" id="{E0201762-1465-411C-A14F-A9A5F23F0FD1}"/>
              </a:ext>
            </a:extLst>
          </p:cNvPr>
          <p:cNvSpPr/>
          <p:nvPr/>
        </p:nvSpPr>
        <p:spPr>
          <a:xfrm>
            <a:off x="1023815" y="4135533"/>
            <a:ext cx="1007335" cy="128240"/>
          </a:xfrm>
          <a:prstGeom prst="rect">
            <a:avLst/>
          </a:prstGeom>
          <a:noFill/>
          <a:ln/>
        </p:spPr>
        <p:txBody>
          <a:bodyPr wrap="square" lIns="0" tIns="0" rIns="0" bIns="0" rtlCol="0" anchor="t">
            <a:spAutoFit/>
          </a:bodyPr>
          <a:lstStyle/>
          <a:p>
            <a:pPr marL="0" indent="0" algn="l">
              <a:lnSpc>
                <a:spcPts val="1000"/>
              </a:lnSpc>
              <a:buNone/>
            </a:pPr>
            <a:r>
              <a:rPr lang="ja-JP" alt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男</a:t>
            </a:r>
            <a:r>
              <a:rPr 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性 </a:t>
            </a:r>
            <a:r>
              <a:rPr lang="en-US" altLang="ja-JP"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46</a:t>
            </a:r>
            <a:r>
              <a:rPr 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r>
              <a:rPr lang="ja-JP" alt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４</a:t>
            </a: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800" dirty="0">
              <a:latin typeface="BIZ UDPゴシック" panose="020B0400000000000000" pitchFamily="50" charset="-128"/>
              <a:ea typeface="BIZ UDPゴシック" panose="020B0400000000000000" pitchFamily="50" charset="-128"/>
            </a:endParaRPr>
          </a:p>
        </p:txBody>
      </p:sp>
      <p:sp>
        <p:nvSpPr>
          <p:cNvPr id="77" name="Text 7">
            <a:extLst>
              <a:ext uri="{FF2B5EF4-FFF2-40B4-BE49-F238E27FC236}">
                <a16:creationId xmlns:a16="http://schemas.microsoft.com/office/drawing/2014/main" id="{8EAE9D62-20C9-4E72-9469-AC8A7321716D}"/>
              </a:ext>
            </a:extLst>
          </p:cNvPr>
          <p:cNvSpPr/>
          <p:nvPr/>
        </p:nvSpPr>
        <p:spPr>
          <a:xfrm>
            <a:off x="766066" y="2214534"/>
            <a:ext cx="461665" cy="115416"/>
          </a:xfrm>
          <a:prstGeom prst="rect">
            <a:avLst/>
          </a:prstGeom>
          <a:noFill/>
          <a:ln/>
        </p:spPr>
        <p:txBody>
          <a:bodyPr wrap="none" lIns="0" tIns="0" rIns="0" bIns="0" rtlCol="0" anchor="t">
            <a:spAutoFit/>
          </a:bodyPr>
          <a:lstStyle/>
          <a:p>
            <a:pPr marL="0" indent="0" algn="l">
              <a:lnSpc>
                <a:spcPts val="900"/>
              </a:lnSpc>
              <a:buNone/>
            </a:pPr>
            <a:r>
              <a:rPr lang="en-US" sz="900" b="1" dirty="0" err="1">
                <a:solidFill>
                  <a:srgbClr val="8B1A1A"/>
                </a:solidFill>
                <a:latin typeface="BIZ UDPゴシック" panose="020B0400000000000000" pitchFamily="50" charset="-128"/>
                <a:ea typeface="BIZ UDPゴシック" panose="020B0400000000000000" pitchFamily="50" charset="-128"/>
                <a:cs typeface="Noto Sans JP" pitchFamily="34" charset="-120"/>
              </a:rPr>
              <a:t>実施</a:t>
            </a:r>
            <a:r>
              <a:rPr lang="ja-JP" altLang="en-US" sz="9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期間</a:t>
            </a:r>
            <a:endParaRPr lang="en-US" sz="900" dirty="0">
              <a:latin typeface="BIZ UDPゴシック" panose="020B0400000000000000" pitchFamily="50" charset="-128"/>
              <a:ea typeface="BIZ UDPゴシック" panose="020B0400000000000000" pitchFamily="50" charset="-128"/>
            </a:endParaRPr>
          </a:p>
        </p:txBody>
      </p:sp>
      <p:sp>
        <p:nvSpPr>
          <p:cNvPr id="78" name="Text 6">
            <a:extLst>
              <a:ext uri="{FF2B5EF4-FFF2-40B4-BE49-F238E27FC236}">
                <a16:creationId xmlns:a16="http://schemas.microsoft.com/office/drawing/2014/main" id="{E12B392A-AFDF-4E92-B289-76E2A97EDA50}"/>
              </a:ext>
            </a:extLst>
          </p:cNvPr>
          <p:cNvSpPr/>
          <p:nvPr/>
        </p:nvSpPr>
        <p:spPr>
          <a:xfrm>
            <a:off x="1404646" y="2212517"/>
            <a:ext cx="2460610" cy="141642"/>
          </a:xfrm>
          <a:prstGeom prst="rect">
            <a:avLst/>
          </a:prstGeom>
          <a:noFill/>
          <a:ln/>
        </p:spPr>
        <p:txBody>
          <a:bodyPr wrap="none" lIns="0" tIns="0" rIns="0" bIns="0" rtlCol="0" anchor="t">
            <a:spAutoFit/>
          </a:bodyPr>
          <a:lstStyle/>
          <a:p>
            <a:pPr marL="0" indent="0" algn="l">
              <a:lnSpc>
                <a:spcPts val="1300"/>
              </a:lnSpc>
              <a:buNone/>
            </a:pP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令和７年</a:t>
            </a:r>
            <a:r>
              <a:rPr lang="en-US" altLang="ja-JP"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11</a:t>
            </a: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月</a:t>
            </a:r>
            <a:r>
              <a:rPr lang="en-US" altLang="ja-JP"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22</a:t>
            </a: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日</a:t>
            </a:r>
            <a:r>
              <a:rPr lang="en-US" altLang="ja-JP"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〜12</a:t>
            </a: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月</a:t>
            </a:r>
            <a:r>
              <a:rPr lang="en-US" altLang="ja-JP"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26</a:t>
            </a: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日　（計</a:t>
            </a:r>
            <a:r>
              <a:rPr lang="en-US" altLang="ja-JP"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35</a:t>
            </a: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日間）</a:t>
            </a:r>
          </a:p>
        </p:txBody>
      </p:sp>
      <p:pic>
        <p:nvPicPr>
          <p:cNvPr id="82" name="グラフィックス 81" descr="ピン止めした地図 単色塗りつぶし">
            <a:extLst>
              <a:ext uri="{FF2B5EF4-FFF2-40B4-BE49-F238E27FC236}">
                <a16:creationId xmlns:a16="http://schemas.microsoft.com/office/drawing/2014/main" id="{4F073D65-CD63-4AD9-BB6B-6484AE2E649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9610" y="634673"/>
            <a:ext cx="358976" cy="358976"/>
          </a:xfrm>
          <a:prstGeom prst="rect">
            <a:avLst/>
          </a:prstGeom>
        </p:spPr>
      </p:pic>
      <p:pic>
        <p:nvPicPr>
          <p:cNvPr id="84" name="図 83">
            <a:extLst>
              <a:ext uri="{FF2B5EF4-FFF2-40B4-BE49-F238E27FC236}">
                <a16:creationId xmlns:a16="http://schemas.microsoft.com/office/drawing/2014/main" id="{F15C9152-A5D5-4756-B7E9-A3C02D77A1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2509" y="708571"/>
            <a:ext cx="2129642" cy="1480046"/>
          </a:xfrm>
          <a:prstGeom prst="rect">
            <a:avLst/>
          </a:prstGeom>
        </p:spPr>
      </p:pic>
      <p:pic>
        <p:nvPicPr>
          <p:cNvPr id="94" name="図 93">
            <a:extLst>
              <a:ext uri="{FF2B5EF4-FFF2-40B4-BE49-F238E27FC236}">
                <a16:creationId xmlns:a16="http://schemas.microsoft.com/office/drawing/2014/main" id="{CC93FCE1-88B2-43F0-ACBF-C448225A9AA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70321" y="3926390"/>
            <a:ext cx="1229728" cy="1024773"/>
          </a:xfrm>
          <a:prstGeom prst="rect">
            <a:avLst/>
          </a:prstGeom>
        </p:spPr>
      </p:pic>
      <p:pic>
        <p:nvPicPr>
          <p:cNvPr id="96" name="図 95">
            <a:extLst>
              <a:ext uri="{FF2B5EF4-FFF2-40B4-BE49-F238E27FC236}">
                <a16:creationId xmlns:a16="http://schemas.microsoft.com/office/drawing/2014/main" id="{32CB0E8C-5C70-4180-960A-2901F60EC2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98012" y="2880102"/>
            <a:ext cx="1240926" cy="1022767"/>
          </a:xfrm>
          <a:prstGeom prst="rect">
            <a:avLst/>
          </a:prstGeom>
        </p:spPr>
      </p:pic>
      <p:pic>
        <p:nvPicPr>
          <p:cNvPr id="98" name="図 97">
            <a:extLst>
              <a:ext uri="{FF2B5EF4-FFF2-40B4-BE49-F238E27FC236}">
                <a16:creationId xmlns:a16="http://schemas.microsoft.com/office/drawing/2014/main" id="{7A50C154-E67E-4323-BDD0-1055775AAFF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97073" y="3911512"/>
            <a:ext cx="1246746" cy="1038063"/>
          </a:xfrm>
          <a:prstGeom prst="rect">
            <a:avLst/>
          </a:prstGeom>
        </p:spPr>
      </p:pic>
      <p:pic>
        <p:nvPicPr>
          <p:cNvPr id="104" name="図 103">
            <a:extLst>
              <a:ext uri="{FF2B5EF4-FFF2-40B4-BE49-F238E27FC236}">
                <a16:creationId xmlns:a16="http://schemas.microsoft.com/office/drawing/2014/main" id="{0B217558-049A-4EB9-A031-F0A78338D16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29365" y="2878269"/>
            <a:ext cx="1232105" cy="1031448"/>
          </a:xfrm>
          <a:prstGeom prst="rect">
            <a:avLst/>
          </a:prstGeom>
        </p:spPr>
      </p:pic>
      <p:pic>
        <p:nvPicPr>
          <p:cNvPr id="106" name="図 105">
            <a:extLst>
              <a:ext uri="{FF2B5EF4-FFF2-40B4-BE49-F238E27FC236}">
                <a16:creationId xmlns:a16="http://schemas.microsoft.com/office/drawing/2014/main" id="{C62A9711-51FC-4DA4-A383-9D1F51EE1E1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73089" y="2887312"/>
            <a:ext cx="1220404" cy="1015557"/>
          </a:xfrm>
          <a:prstGeom prst="rect">
            <a:avLst/>
          </a:prstGeom>
        </p:spPr>
      </p:pic>
      <p:pic>
        <p:nvPicPr>
          <p:cNvPr id="108" name="図 107">
            <a:extLst>
              <a:ext uri="{FF2B5EF4-FFF2-40B4-BE49-F238E27FC236}">
                <a16:creationId xmlns:a16="http://schemas.microsoft.com/office/drawing/2014/main" id="{7EADB1B9-4922-43BF-94F6-367861CD23F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726598" y="3916571"/>
            <a:ext cx="1243974" cy="1034592"/>
          </a:xfrm>
          <a:prstGeom prst="rect">
            <a:avLst/>
          </a:prstGeom>
        </p:spPr>
      </p:pic>
      <p:pic>
        <p:nvPicPr>
          <p:cNvPr id="109" name="図 108">
            <a:extLst>
              <a:ext uri="{FF2B5EF4-FFF2-40B4-BE49-F238E27FC236}">
                <a16:creationId xmlns:a16="http://schemas.microsoft.com/office/drawing/2014/main" id="{43FE0AAB-21B2-428D-AD7C-B1049741E90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745062" y="726783"/>
            <a:ext cx="1456883" cy="1456883"/>
          </a:xfrm>
          <a:prstGeom prst="rect">
            <a:avLst/>
          </a:prstGeom>
        </p:spPr>
      </p:pic>
      <p:sp>
        <p:nvSpPr>
          <p:cNvPr id="110" name="Text 5">
            <a:extLst>
              <a:ext uri="{FF2B5EF4-FFF2-40B4-BE49-F238E27FC236}">
                <a16:creationId xmlns:a16="http://schemas.microsoft.com/office/drawing/2014/main" id="{1968679E-7C29-4845-B765-48687E2E4552}"/>
              </a:ext>
            </a:extLst>
          </p:cNvPr>
          <p:cNvSpPr/>
          <p:nvPr/>
        </p:nvSpPr>
        <p:spPr>
          <a:xfrm>
            <a:off x="4830217" y="2289652"/>
            <a:ext cx="461665" cy="115416"/>
          </a:xfrm>
          <a:prstGeom prst="rect">
            <a:avLst/>
          </a:prstGeom>
          <a:noFill/>
          <a:ln/>
        </p:spPr>
        <p:txBody>
          <a:bodyPr wrap="none" lIns="0" tIns="0" rIns="0" bIns="0" rtlCol="0" anchor="t">
            <a:spAutoFit/>
          </a:bodyPr>
          <a:lstStyle/>
          <a:p>
            <a:pPr marL="0" indent="0" algn="l">
              <a:lnSpc>
                <a:spcPts val="900"/>
              </a:lnSpc>
              <a:buNone/>
            </a:pPr>
            <a:r>
              <a:rPr lang="ja-JP" altLang="en-US" sz="9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連携</a:t>
            </a:r>
            <a:r>
              <a:rPr lang="en-US" sz="900" b="1" dirty="0" err="1">
                <a:solidFill>
                  <a:srgbClr val="8B1A1A"/>
                </a:solidFill>
                <a:latin typeface="BIZ UDPゴシック" panose="020B0400000000000000" pitchFamily="50" charset="-128"/>
                <a:ea typeface="BIZ UDPゴシック" panose="020B0400000000000000" pitchFamily="50" charset="-128"/>
                <a:cs typeface="Noto Sans JP" pitchFamily="34" charset="-120"/>
              </a:rPr>
              <a:t>施設</a:t>
            </a:r>
            <a:endParaRPr lang="en-US" sz="900" dirty="0">
              <a:latin typeface="BIZ UDPゴシック" panose="020B0400000000000000" pitchFamily="50" charset="-128"/>
              <a:ea typeface="BIZ UDPゴシック" panose="020B0400000000000000" pitchFamily="50" charset="-128"/>
            </a:endParaRPr>
          </a:p>
        </p:txBody>
      </p:sp>
      <p:sp>
        <p:nvSpPr>
          <p:cNvPr id="111" name="Text 6">
            <a:extLst>
              <a:ext uri="{FF2B5EF4-FFF2-40B4-BE49-F238E27FC236}">
                <a16:creationId xmlns:a16="http://schemas.microsoft.com/office/drawing/2014/main" id="{3480F8D8-6708-4E3E-8B23-CE39DDB05166}"/>
              </a:ext>
            </a:extLst>
          </p:cNvPr>
          <p:cNvSpPr/>
          <p:nvPr/>
        </p:nvSpPr>
        <p:spPr>
          <a:xfrm>
            <a:off x="4830217" y="2441274"/>
            <a:ext cx="3663276" cy="308354"/>
          </a:xfrm>
          <a:prstGeom prst="rect">
            <a:avLst/>
          </a:prstGeom>
          <a:noFill/>
          <a:ln/>
        </p:spPr>
        <p:txBody>
          <a:bodyPr wrap="square" lIns="0" tIns="0" rIns="0" bIns="0" rtlCol="0" anchor="t">
            <a:spAutoFit/>
          </a:bodyPr>
          <a:lstStyle/>
          <a:p>
            <a:pPr marL="0" indent="0" algn="l">
              <a:lnSpc>
                <a:spcPts val="1300"/>
              </a:lnSpc>
              <a:buNone/>
            </a:pP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大学博物館、企業博物館、文化財建物、文化財庭園、北摂市域の歴史資料館など、様々な種類の</a:t>
            </a:r>
            <a:r>
              <a:rPr 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観光スポット23箇所</a:t>
            </a: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をラリーポイントに設定</a:t>
            </a:r>
            <a:endParaRPr lang="en-US" sz="900" dirty="0">
              <a:latin typeface="BIZ UDPゴシック" panose="020B0400000000000000" pitchFamily="50" charset="-128"/>
              <a:ea typeface="BIZ UDPゴシック" panose="020B0400000000000000" pitchFamily="50" charset="-128"/>
            </a:endParaRPr>
          </a:p>
        </p:txBody>
      </p:sp>
      <p:sp>
        <p:nvSpPr>
          <p:cNvPr id="113" name="テキスト ボックス 112">
            <a:extLst>
              <a:ext uri="{FF2B5EF4-FFF2-40B4-BE49-F238E27FC236}">
                <a16:creationId xmlns:a16="http://schemas.microsoft.com/office/drawing/2014/main" id="{5C62B90F-1193-4FD6-A461-71CC73BDFD50}"/>
              </a:ext>
            </a:extLst>
          </p:cNvPr>
          <p:cNvSpPr txBox="1"/>
          <p:nvPr/>
        </p:nvSpPr>
        <p:spPr>
          <a:xfrm>
            <a:off x="1914048" y="3403011"/>
            <a:ext cx="2136376" cy="230832"/>
          </a:xfrm>
          <a:prstGeom prst="rect">
            <a:avLst/>
          </a:prstGeom>
          <a:noFill/>
        </p:spPr>
        <p:txBody>
          <a:bodyPr wrap="square">
            <a:spAutoFit/>
          </a:bodyPr>
          <a:lstStyle/>
          <a:p>
            <a:r>
              <a:rPr lang="ja-JP" altLang="en-US" sz="900" dirty="0">
                <a:solidFill>
                  <a:srgbClr val="4A5568"/>
                </a:solidFill>
                <a:latin typeface="BIZ UDPゴシック" panose="020B0400000000000000" pitchFamily="50" charset="-128"/>
                <a:ea typeface="BIZ UDPゴシック" panose="020B0400000000000000" pitchFamily="50" charset="-128"/>
                <a:cs typeface="Noto Sans JP" pitchFamily="34" charset="-120"/>
              </a:rPr>
              <a:t>５０</a:t>
            </a:r>
            <a:r>
              <a:rPr lang="en-US" altLang="ja-JP" sz="900" dirty="0">
                <a:solidFill>
                  <a:srgbClr val="4A5568"/>
                </a:solidFill>
                <a:latin typeface="BIZ UDPゴシック" panose="020B0400000000000000" pitchFamily="50" charset="-128"/>
                <a:ea typeface="BIZ UDPゴシック" panose="020B0400000000000000" pitchFamily="50" charset="-128"/>
                <a:cs typeface="Noto Sans JP" pitchFamily="34" charset="-120"/>
              </a:rPr>
              <a:t>代〜</a:t>
            </a:r>
            <a:r>
              <a:rPr lang="ja-JP" altLang="en-US" sz="900" dirty="0">
                <a:solidFill>
                  <a:srgbClr val="4A5568"/>
                </a:solidFill>
                <a:latin typeface="BIZ UDPゴシック" panose="020B0400000000000000" pitchFamily="50" charset="-128"/>
                <a:ea typeface="BIZ UDPゴシック" panose="020B0400000000000000" pitchFamily="50" charset="-128"/>
                <a:cs typeface="Noto Sans JP" pitchFamily="34" charset="-120"/>
              </a:rPr>
              <a:t>６０</a:t>
            </a:r>
            <a:r>
              <a:rPr lang="en-US" altLang="ja-JP" sz="900" dirty="0" err="1">
                <a:solidFill>
                  <a:srgbClr val="4A5568"/>
                </a:solidFill>
                <a:latin typeface="BIZ UDPゴシック" panose="020B0400000000000000" pitchFamily="50" charset="-128"/>
                <a:ea typeface="BIZ UDPゴシック" panose="020B0400000000000000" pitchFamily="50" charset="-128"/>
                <a:cs typeface="Noto Sans JP" pitchFamily="34" charset="-120"/>
              </a:rPr>
              <a:t>代の</a:t>
            </a:r>
            <a:r>
              <a:rPr lang="ja-JP" altLang="en-US" sz="900" dirty="0">
                <a:solidFill>
                  <a:srgbClr val="4A5568"/>
                </a:solidFill>
                <a:latin typeface="BIZ UDPゴシック" panose="020B0400000000000000" pitchFamily="50" charset="-128"/>
                <a:ea typeface="BIZ UDPゴシック" panose="020B0400000000000000" pitchFamily="50" charset="-128"/>
                <a:cs typeface="Noto Sans JP" pitchFamily="34" charset="-120"/>
              </a:rPr>
              <a:t>大阪在住者</a:t>
            </a:r>
            <a:r>
              <a:rPr lang="en-US" altLang="ja-JP" sz="900" dirty="0" err="1">
                <a:solidFill>
                  <a:srgbClr val="4A5568"/>
                </a:solidFill>
                <a:latin typeface="BIZ UDPゴシック" panose="020B0400000000000000" pitchFamily="50" charset="-128"/>
                <a:ea typeface="BIZ UDPゴシック" panose="020B0400000000000000" pitchFamily="50" charset="-128"/>
                <a:cs typeface="Noto Sans JP" pitchFamily="34" charset="-120"/>
              </a:rPr>
              <a:t>が中心</a:t>
            </a:r>
            <a:r>
              <a:rPr lang="en-US" altLang="ja-JP" sz="900" dirty="0">
                <a:solidFill>
                  <a:srgbClr val="4A5568"/>
                </a:solidFill>
                <a:latin typeface="BIZ UDPゴシック" panose="020B0400000000000000" pitchFamily="50" charset="-128"/>
                <a:ea typeface="BIZ UDPゴシック" panose="020B0400000000000000" pitchFamily="50" charset="-128"/>
                <a:cs typeface="Noto Sans JP" pitchFamily="34" charset="-120"/>
              </a:rPr>
              <a:t>。</a:t>
            </a:r>
            <a:endParaRPr lang="ja-JP" alt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B33E3A36-7FE3-482F-8966-4F834A057391}"/>
              </a:ext>
            </a:extLst>
          </p:cNvPr>
          <p:cNvSpPr/>
          <p:nvPr/>
        </p:nvSpPr>
        <p:spPr>
          <a:xfrm>
            <a:off x="0" y="19013"/>
            <a:ext cx="9144000" cy="5143500"/>
          </a:xfrm>
          <a:prstGeom prst="rect">
            <a:avLst/>
          </a:prstGeom>
          <a:solidFill>
            <a:srgbClr val="F3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Shape 11">
            <a:extLst>
              <a:ext uri="{FF2B5EF4-FFF2-40B4-BE49-F238E27FC236}">
                <a16:creationId xmlns:a16="http://schemas.microsoft.com/office/drawing/2014/main" id="{2E01FEB4-B120-440E-B484-9D32D9E42D8A}"/>
              </a:ext>
            </a:extLst>
          </p:cNvPr>
          <p:cNvSpPr/>
          <p:nvPr/>
        </p:nvSpPr>
        <p:spPr>
          <a:xfrm>
            <a:off x="575102" y="1399286"/>
            <a:ext cx="3865493" cy="792594"/>
          </a:xfrm>
          <a:prstGeom prst="rect">
            <a:avLst/>
          </a:prstGeom>
          <a:solidFill>
            <a:srgbClr val="FFFFFF"/>
          </a:solidFill>
          <a:ln/>
        </p:spPr>
        <p:txBody>
          <a:bodyPr/>
          <a:lstStyle/>
          <a:p>
            <a:endParaRPr lang="ja-JP" altLang="en-US"/>
          </a:p>
        </p:txBody>
      </p:sp>
      <p:pic>
        <p:nvPicPr>
          <p:cNvPr id="15" name="Image 3"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831" y="2380164"/>
            <a:ext cx="192881" cy="171450"/>
          </a:xfrm>
          <a:prstGeom prst="rect">
            <a:avLst/>
          </a:prstGeom>
        </p:spPr>
      </p:pic>
      <p:sp>
        <p:nvSpPr>
          <p:cNvPr id="17" name="Shape 11"/>
          <p:cNvSpPr/>
          <p:nvPr/>
        </p:nvSpPr>
        <p:spPr>
          <a:xfrm>
            <a:off x="573830" y="2654131"/>
            <a:ext cx="1331103" cy="698636"/>
          </a:xfrm>
          <a:prstGeom prst="rect">
            <a:avLst/>
          </a:prstGeom>
          <a:solidFill>
            <a:srgbClr val="FFFFFF"/>
          </a:solidFill>
          <a:ln/>
        </p:spPr>
        <p:txBody>
          <a:bodyPr/>
          <a:lstStyle/>
          <a:p>
            <a:endParaRPr lang="ja-JP" altLang="en-US"/>
          </a:p>
        </p:txBody>
      </p:sp>
      <p:sp>
        <p:nvSpPr>
          <p:cNvPr id="18" name="Shape 12"/>
          <p:cNvSpPr/>
          <p:nvPr/>
        </p:nvSpPr>
        <p:spPr>
          <a:xfrm>
            <a:off x="573831" y="2654131"/>
            <a:ext cx="1331102" cy="59596"/>
          </a:xfrm>
          <a:prstGeom prst="rect">
            <a:avLst/>
          </a:prstGeom>
          <a:solidFill>
            <a:srgbClr val="1C2841"/>
          </a:solidFill>
          <a:ln/>
        </p:spPr>
        <p:txBody>
          <a:bodyPr/>
          <a:lstStyle/>
          <a:p>
            <a:endParaRPr lang="ja-JP" altLang="en-US"/>
          </a:p>
        </p:txBody>
      </p:sp>
      <p:sp>
        <p:nvSpPr>
          <p:cNvPr id="19" name="Text 13"/>
          <p:cNvSpPr/>
          <p:nvPr/>
        </p:nvSpPr>
        <p:spPr>
          <a:xfrm>
            <a:off x="1065607" y="2739856"/>
            <a:ext cx="360676" cy="132793"/>
          </a:xfrm>
          <a:prstGeom prst="rect">
            <a:avLst/>
          </a:prstGeom>
          <a:noFill/>
          <a:ln/>
        </p:spPr>
        <p:txBody>
          <a:bodyPr wrap="none" lIns="0" tIns="0" rIns="0" bIns="0" rtlCol="0" anchor="t">
            <a:spAutoFit/>
          </a:bodyPr>
          <a:lstStyle/>
          <a:p>
            <a:pPr marL="0" indent="0" algn="ctr">
              <a:lnSpc>
                <a:spcPts val="1200"/>
              </a:lnSpc>
              <a:buNone/>
            </a:pPr>
            <a:r>
              <a:rPr lang="ja-JP" alt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満足度</a:t>
            </a:r>
            <a:endParaRPr lang="en-US" sz="942" dirty="0">
              <a:latin typeface="BIZ UDPゴシック" panose="020B0400000000000000" pitchFamily="50" charset="-128"/>
              <a:ea typeface="BIZ UDPゴシック" panose="020B0400000000000000" pitchFamily="50" charset="-128"/>
            </a:endParaRPr>
          </a:p>
        </p:txBody>
      </p:sp>
      <p:sp>
        <p:nvSpPr>
          <p:cNvPr id="20" name="Text 14"/>
          <p:cNvSpPr/>
          <p:nvPr/>
        </p:nvSpPr>
        <p:spPr>
          <a:xfrm>
            <a:off x="845349" y="2947024"/>
            <a:ext cx="835164" cy="325474"/>
          </a:xfrm>
          <a:prstGeom prst="rect">
            <a:avLst/>
          </a:prstGeom>
          <a:noFill/>
          <a:ln/>
        </p:spPr>
        <p:txBody>
          <a:bodyPr wrap="none" lIns="0" tIns="0" rIns="0" bIns="0" rtlCol="0" anchor="t">
            <a:spAutoFit/>
          </a:bodyPr>
          <a:lstStyle/>
          <a:p>
            <a:pPr marL="0" indent="0" algn="ctr">
              <a:lnSpc>
                <a:spcPts val="3000"/>
              </a:lnSpc>
              <a:buNone/>
            </a:pPr>
            <a:r>
              <a:rPr lang="en-US" altLang="ja-JP" sz="2000" b="1" dirty="0">
                <a:solidFill>
                  <a:srgbClr val="1A1A1A"/>
                </a:solidFill>
                <a:latin typeface="BIZ UDPゴシック" panose="020B0400000000000000" pitchFamily="50" charset="-128"/>
                <a:ea typeface="BIZ UDPゴシック" panose="020B0400000000000000" pitchFamily="50" charset="-128"/>
                <a:cs typeface="Yu Gothic" pitchFamily="34" charset="-120"/>
              </a:rPr>
              <a:t>85.7</a:t>
            </a:r>
            <a:r>
              <a:rPr lang="ja-JP" altLang="en-US" sz="1269" b="1" dirty="0">
                <a:solidFill>
                  <a:srgbClr val="555555"/>
                </a:solidFill>
                <a:latin typeface="BIZ UDPゴシック" panose="020B0400000000000000" pitchFamily="50" charset="-128"/>
                <a:ea typeface="BIZ UDPゴシック" panose="020B0400000000000000" pitchFamily="50" charset="-128"/>
                <a:cs typeface="Yu Gothic" pitchFamily="34" charset="-120"/>
              </a:rPr>
              <a:t>％</a:t>
            </a:r>
            <a:endParaRPr lang="en-US" sz="2436" dirty="0">
              <a:latin typeface="BIZ UDPゴシック" panose="020B0400000000000000" pitchFamily="50" charset="-128"/>
              <a:ea typeface="BIZ UDPゴシック" panose="020B0400000000000000" pitchFamily="50" charset="-128"/>
            </a:endParaRPr>
          </a:p>
        </p:txBody>
      </p:sp>
      <p:sp>
        <p:nvSpPr>
          <p:cNvPr id="21" name="Shape 15"/>
          <p:cNvSpPr/>
          <p:nvPr/>
        </p:nvSpPr>
        <p:spPr>
          <a:xfrm>
            <a:off x="2065719" y="2654131"/>
            <a:ext cx="2419324" cy="698636"/>
          </a:xfrm>
          <a:prstGeom prst="rect">
            <a:avLst/>
          </a:prstGeom>
          <a:solidFill>
            <a:srgbClr val="FFFFFF"/>
          </a:solidFill>
          <a:ln/>
        </p:spPr>
        <p:txBody>
          <a:bodyPr/>
          <a:lstStyle/>
          <a:p>
            <a:endParaRPr lang="ja-JP" altLang="en-US"/>
          </a:p>
        </p:txBody>
      </p:sp>
      <p:sp>
        <p:nvSpPr>
          <p:cNvPr id="22" name="Shape 16"/>
          <p:cNvSpPr/>
          <p:nvPr/>
        </p:nvSpPr>
        <p:spPr>
          <a:xfrm>
            <a:off x="2065719" y="2654131"/>
            <a:ext cx="2419323" cy="59596"/>
          </a:xfrm>
          <a:prstGeom prst="rect">
            <a:avLst/>
          </a:prstGeom>
          <a:solidFill>
            <a:srgbClr val="1C2841"/>
          </a:solidFill>
          <a:ln/>
        </p:spPr>
        <p:txBody>
          <a:bodyPr/>
          <a:lstStyle/>
          <a:p>
            <a:endParaRPr lang="ja-JP" altLang="en-US"/>
          </a:p>
        </p:txBody>
      </p:sp>
      <p:sp>
        <p:nvSpPr>
          <p:cNvPr id="23" name="Text 17"/>
          <p:cNvSpPr/>
          <p:nvPr/>
        </p:nvSpPr>
        <p:spPr>
          <a:xfrm>
            <a:off x="2400226" y="2745952"/>
            <a:ext cx="1686359" cy="132793"/>
          </a:xfrm>
          <a:prstGeom prst="rect">
            <a:avLst/>
          </a:prstGeom>
          <a:noFill/>
          <a:ln/>
        </p:spPr>
        <p:txBody>
          <a:bodyPr wrap="none" lIns="0" tIns="0" rIns="0" bIns="0" rtlCol="0" anchor="t">
            <a:spAutoFit/>
          </a:bodyPr>
          <a:lstStyle/>
          <a:p>
            <a:pPr marL="0" indent="0" algn="ctr">
              <a:lnSpc>
                <a:spcPts val="1200"/>
              </a:lnSpc>
              <a:buNone/>
            </a:pPr>
            <a:r>
              <a:rPr 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1人あたりの平均周遊スポット数</a:t>
            </a:r>
            <a:endParaRPr lang="en-US" sz="942" dirty="0">
              <a:latin typeface="BIZ UDPゴシック" panose="020B0400000000000000" pitchFamily="50" charset="-128"/>
              <a:ea typeface="BIZ UDPゴシック" panose="020B0400000000000000" pitchFamily="50" charset="-128"/>
            </a:endParaRPr>
          </a:p>
        </p:txBody>
      </p:sp>
      <p:sp>
        <p:nvSpPr>
          <p:cNvPr id="24" name="Text 18"/>
          <p:cNvSpPr/>
          <p:nvPr/>
        </p:nvSpPr>
        <p:spPr>
          <a:xfrm>
            <a:off x="2794564" y="2955301"/>
            <a:ext cx="897682" cy="321755"/>
          </a:xfrm>
          <a:prstGeom prst="rect">
            <a:avLst/>
          </a:prstGeom>
          <a:noFill/>
          <a:ln/>
        </p:spPr>
        <p:txBody>
          <a:bodyPr wrap="none" lIns="0" tIns="0" rIns="0" bIns="0" rtlCol="0" anchor="t">
            <a:spAutoFit/>
          </a:bodyPr>
          <a:lstStyle/>
          <a:p>
            <a:pPr marL="0" indent="0" algn="ctr">
              <a:lnSpc>
                <a:spcPts val="3000"/>
              </a:lnSpc>
              <a:buNone/>
            </a:pPr>
            <a:r>
              <a:rPr lang="en-US" b="1" dirty="0">
                <a:solidFill>
                  <a:srgbClr val="1A1A1A"/>
                </a:solidFill>
                <a:latin typeface="BIZ UDPゴシック" panose="020B0400000000000000" pitchFamily="50" charset="-128"/>
                <a:ea typeface="BIZ UDPゴシック" panose="020B0400000000000000" pitchFamily="50" charset="-128"/>
                <a:cs typeface="Yu Gothic" pitchFamily="34" charset="-120"/>
              </a:rPr>
              <a:t>10.2</a:t>
            </a:r>
            <a:r>
              <a:rPr lang="en-US" sz="1269" dirty="0">
                <a:solidFill>
                  <a:srgbClr val="555555"/>
                </a:solidFill>
                <a:latin typeface="BIZ UDPゴシック" panose="020B0400000000000000" pitchFamily="50" charset="-128"/>
                <a:ea typeface="BIZ UDPゴシック" panose="020B0400000000000000" pitchFamily="50" charset="-128"/>
                <a:cs typeface="Yu Gothic" pitchFamily="34" charset="-120"/>
              </a:rPr>
              <a:t>か所</a:t>
            </a:r>
            <a:endParaRPr lang="en-US" sz="2436" dirty="0">
              <a:latin typeface="BIZ UDPゴシック" panose="020B0400000000000000" pitchFamily="50" charset="-128"/>
              <a:ea typeface="BIZ UDPゴシック" panose="020B0400000000000000" pitchFamily="50" charset="-128"/>
            </a:endParaRPr>
          </a:p>
        </p:txBody>
      </p:sp>
      <p:sp>
        <p:nvSpPr>
          <p:cNvPr id="26" name="Text 20"/>
          <p:cNvSpPr/>
          <p:nvPr/>
        </p:nvSpPr>
        <p:spPr>
          <a:xfrm>
            <a:off x="573831" y="3394358"/>
            <a:ext cx="3911212" cy="376450"/>
          </a:xfrm>
          <a:prstGeom prst="rect">
            <a:avLst/>
          </a:prstGeom>
          <a:noFill/>
          <a:ln/>
        </p:spPr>
        <p:txBody>
          <a:bodyPr wrap="square" lIns="170053" tIns="0" rIns="0" bIns="0" rtlCol="0" anchor="t">
            <a:spAutoFit/>
          </a:bodyPr>
          <a:lstStyle/>
          <a:p>
            <a:pPr marL="0" indent="0" algn="l">
              <a:lnSpc>
                <a:spcPts val="1600"/>
              </a:lnSpc>
              <a:buNone/>
            </a:pPr>
            <a:r>
              <a:rPr lang="en-US" sz="900" b="1" dirty="0">
                <a:solidFill>
                  <a:srgbClr val="333333"/>
                </a:solidFill>
                <a:latin typeface="BIZ UDPゴシック" panose="020B0400000000000000" pitchFamily="50" charset="-128"/>
                <a:ea typeface="BIZ UDPゴシック" panose="020B0400000000000000" pitchFamily="50" charset="-128"/>
                <a:cs typeface="Yu Gothic" pitchFamily="34" charset="-120"/>
              </a:rPr>
              <a:t>日本民家集落博物館</a:t>
            </a: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を訪れた参加者の73%以上が、周辺8〜10施設</a:t>
            </a:r>
          </a:p>
          <a:p>
            <a:pPr marL="0" indent="0" algn="l">
              <a:lnSpc>
                <a:spcPts val="1600"/>
              </a:lnSpc>
              <a:buNone/>
            </a:pPr>
            <a:r>
              <a:rPr lang="en-US" sz="900" dirty="0" err="1">
                <a:solidFill>
                  <a:srgbClr val="333333"/>
                </a:solidFill>
                <a:latin typeface="BIZ UDPゴシック" panose="020B0400000000000000" pitchFamily="50" charset="-128"/>
                <a:ea typeface="BIZ UDPゴシック" panose="020B0400000000000000" pitchFamily="50" charset="-128"/>
                <a:cs typeface="Yu Gothic" pitchFamily="34" charset="-120"/>
              </a:rPr>
              <a:t>を追加訪問しており、</a:t>
            </a:r>
            <a:r>
              <a:rPr lang="en-US" sz="900" b="1" dirty="0" err="1">
                <a:solidFill>
                  <a:srgbClr val="333333"/>
                </a:solidFill>
                <a:latin typeface="BIZ UDPゴシック" panose="020B0400000000000000" pitchFamily="50" charset="-128"/>
                <a:ea typeface="BIZ UDPゴシック" panose="020B0400000000000000" pitchFamily="50" charset="-128"/>
                <a:cs typeface="Yu Gothic" pitchFamily="34" charset="-120"/>
              </a:rPr>
              <a:t>核施設としての機能</a:t>
            </a:r>
            <a:r>
              <a:rPr lang="en-US" sz="900" dirty="0" err="1">
                <a:solidFill>
                  <a:srgbClr val="333333"/>
                </a:solidFill>
                <a:latin typeface="BIZ UDPゴシック" panose="020B0400000000000000" pitchFamily="50" charset="-128"/>
                <a:ea typeface="BIZ UDPゴシック" panose="020B0400000000000000" pitchFamily="50" charset="-128"/>
                <a:cs typeface="Yu Gothic" pitchFamily="34" charset="-120"/>
              </a:rPr>
              <a:t>が実証された</a:t>
            </a: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a:t>
            </a:r>
            <a:endParaRPr lang="en-US" sz="900" dirty="0">
              <a:latin typeface="BIZ UDPゴシック" panose="020B0400000000000000" pitchFamily="50" charset="-128"/>
              <a:ea typeface="BIZ UDPゴシック" panose="020B0400000000000000" pitchFamily="50" charset="-128"/>
            </a:endParaRPr>
          </a:p>
        </p:txBody>
      </p:sp>
      <p:sp>
        <p:nvSpPr>
          <p:cNvPr id="32" name="Text 19">
            <a:extLst>
              <a:ext uri="{FF2B5EF4-FFF2-40B4-BE49-F238E27FC236}">
                <a16:creationId xmlns:a16="http://schemas.microsoft.com/office/drawing/2014/main" id="{8DB378CC-398B-4E7E-A2A6-231777E1ABEE}"/>
              </a:ext>
            </a:extLst>
          </p:cNvPr>
          <p:cNvSpPr txBox="1"/>
          <p:nvPr/>
        </p:nvSpPr>
        <p:spPr>
          <a:xfrm>
            <a:off x="5276512" y="596157"/>
            <a:ext cx="3414599" cy="214655"/>
          </a:xfrm>
          <a:prstGeom prst="rect">
            <a:avLst/>
          </a:prstGeom>
          <a:solidFill>
            <a:srgbClr val="FFFFFF">
              <a:alpha val="0"/>
            </a:srgbClr>
          </a:solidFill>
          <a:ln>
            <a:solidFill>
              <a:srgbClr val="FFFFFF">
                <a:alpha val="0"/>
              </a:srgbClr>
            </a:solidFill>
          </a:ln>
        </p:spPr>
        <p:txBody>
          <a:bodyPr wrap="square" lIns="0" tIns="0" rIns="0" bIns="0" rtlCol="0" anchor="ctr"/>
          <a:lstStyle/>
          <a:p>
            <a:r>
              <a:rPr lang="en-US" sz="1200" b="1" dirty="0">
                <a:solidFill>
                  <a:srgbClr val="8B0000"/>
                </a:solidFill>
                <a:latin typeface="BIZ UDPゴシック" panose="020B0400000000000000" pitchFamily="50" charset="-128"/>
                <a:ea typeface="BIZ UDPゴシック" panose="020B0400000000000000" pitchFamily="50" charset="-128"/>
                <a:cs typeface="Zen Old Mincho" pitchFamily="34" charset="-120"/>
              </a:rPr>
              <a:t> 実証結果のポイント </a:t>
            </a:r>
            <a:endParaRPr lang="en-US" sz="1200" dirty="0">
              <a:solidFill>
                <a:srgbClr val="8B0000"/>
              </a:solidFill>
              <a:latin typeface="BIZ UDPゴシック" panose="020B0400000000000000" pitchFamily="50" charset="-128"/>
              <a:ea typeface="BIZ UDPゴシック" panose="020B0400000000000000" pitchFamily="50" charset="-128"/>
            </a:endParaRPr>
          </a:p>
        </p:txBody>
      </p:sp>
      <p:pic>
        <p:nvPicPr>
          <p:cNvPr id="33" name="Image 4" descr="preencoded.png">
            <a:extLst>
              <a:ext uri="{FF2B5EF4-FFF2-40B4-BE49-F238E27FC236}">
                <a16:creationId xmlns:a16="http://schemas.microsoft.com/office/drawing/2014/main" id="{C069B927-E122-497B-9DC8-EA362891EEF3}"/>
              </a:ext>
            </a:extLst>
          </p:cNvPr>
          <p:cNvPicPr>
            <a:picLocks noChangeAspect="1"/>
          </p:cNvPicPr>
          <p:nvPr/>
        </p:nvPicPr>
        <p:blipFill>
          <a:blip r:embed="rId4"/>
          <a:srcRect l="-889999" r="-889999"/>
          <a:stretch/>
        </p:blipFill>
        <p:spPr>
          <a:xfrm>
            <a:off x="5161451" y="956509"/>
            <a:ext cx="128930" cy="6858"/>
          </a:xfrm>
          <a:prstGeom prst="rect">
            <a:avLst/>
          </a:prstGeom>
        </p:spPr>
      </p:pic>
      <p:pic>
        <p:nvPicPr>
          <p:cNvPr id="46" name="Image 3" descr="preencoded.png">
            <a:extLst>
              <a:ext uri="{FF2B5EF4-FFF2-40B4-BE49-F238E27FC236}">
                <a16:creationId xmlns:a16="http://schemas.microsoft.com/office/drawing/2014/main" id="{146D8150-D8FD-44DA-8446-73E65F4D94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5102" y="665099"/>
            <a:ext cx="171450" cy="171450"/>
          </a:xfrm>
          <a:prstGeom prst="rect">
            <a:avLst/>
          </a:prstGeom>
        </p:spPr>
      </p:pic>
      <p:sp>
        <p:nvSpPr>
          <p:cNvPr id="47" name="Text 6">
            <a:extLst>
              <a:ext uri="{FF2B5EF4-FFF2-40B4-BE49-F238E27FC236}">
                <a16:creationId xmlns:a16="http://schemas.microsoft.com/office/drawing/2014/main" id="{2E14E437-D786-4261-A93C-516CFD6CFCD7}"/>
              </a:ext>
            </a:extLst>
          </p:cNvPr>
          <p:cNvSpPr/>
          <p:nvPr/>
        </p:nvSpPr>
        <p:spPr>
          <a:xfrm>
            <a:off x="832277" y="634738"/>
            <a:ext cx="1538883" cy="176074"/>
          </a:xfrm>
          <a:prstGeom prst="rect">
            <a:avLst/>
          </a:prstGeom>
          <a:noFill/>
          <a:ln/>
        </p:spPr>
        <p:txBody>
          <a:bodyPr wrap="none" lIns="0" tIns="0" rIns="0" bIns="0" rtlCol="0" anchor="t">
            <a:spAutoFit/>
          </a:bodyPr>
          <a:lstStyle/>
          <a:p>
            <a:pPr marL="0" indent="0" algn="l">
              <a:lnSpc>
                <a:spcPts val="1600"/>
              </a:lnSpc>
              <a:buNone/>
            </a:pPr>
            <a:r>
              <a:rPr lang="en-US" sz="1200" b="1" dirty="0">
                <a:solidFill>
                  <a:srgbClr val="8B0000"/>
                </a:solidFill>
                <a:latin typeface="BIZ UDPゴシック" panose="020B0400000000000000" pitchFamily="50" charset="-128"/>
                <a:ea typeface="BIZ UDPゴシック" panose="020B0400000000000000" pitchFamily="50" charset="-128"/>
                <a:cs typeface="Yu Gothic" pitchFamily="34" charset="-120"/>
              </a:rPr>
              <a:t>周遊行動への参加動機</a:t>
            </a:r>
            <a:endParaRPr lang="en-US" sz="1200" dirty="0">
              <a:latin typeface="BIZ UDPゴシック" panose="020B0400000000000000" pitchFamily="50" charset="-128"/>
              <a:ea typeface="BIZ UDPゴシック" panose="020B0400000000000000" pitchFamily="50" charset="-128"/>
            </a:endParaRPr>
          </a:p>
        </p:txBody>
      </p:sp>
      <p:sp>
        <p:nvSpPr>
          <p:cNvPr id="48" name="Text 7">
            <a:extLst>
              <a:ext uri="{FF2B5EF4-FFF2-40B4-BE49-F238E27FC236}">
                <a16:creationId xmlns:a16="http://schemas.microsoft.com/office/drawing/2014/main" id="{B49340EF-F88A-4C59-A5A0-3EBD89201845}"/>
              </a:ext>
            </a:extLst>
          </p:cNvPr>
          <p:cNvSpPr/>
          <p:nvPr/>
        </p:nvSpPr>
        <p:spPr>
          <a:xfrm>
            <a:off x="575102" y="885850"/>
            <a:ext cx="3996898" cy="326243"/>
          </a:xfrm>
          <a:prstGeom prst="rect">
            <a:avLst/>
          </a:prstGeom>
          <a:noFill/>
          <a:ln/>
        </p:spPr>
        <p:txBody>
          <a:bodyPr wrap="square" lIns="0" tIns="0" rIns="0" bIns="0" rtlCol="0" anchor="t">
            <a:spAutoFit/>
          </a:bodyPr>
          <a:lstStyle/>
          <a:p>
            <a:pPr marL="0" indent="0" algn="l">
              <a:buNone/>
            </a:pPr>
            <a:r>
              <a:rPr lang="en-US" sz="1000" dirty="0" err="1">
                <a:solidFill>
                  <a:srgbClr val="1A1A1A"/>
                </a:solidFill>
                <a:latin typeface="BIZ UDPゴシック" panose="020B0400000000000000" pitchFamily="50" charset="-128"/>
                <a:ea typeface="BIZ UDPゴシック" panose="020B0400000000000000" pitchFamily="50" charset="-128"/>
                <a:cs typeface="Yu Gothic" pitchFamily="34" charset="-120"/>
              </a:rPr>
              <a:t>デジタルスタンプラリー参加者の動機からも、</a:t>
            </a:r>
            <a:r>
              <a:rPr lang="en-US" sz="1000" b="1" dirty="0" err="1">
                <a:solidFill>
                  <a:srgbClr val="1A1A1A"/>
                </a:solidFill>
                <a:latin typeface="BIZ UDPゴシック" panose="020B0400000000000000" pitchFamily="50" charset="-128"/>
                <a:ea typeface="BIZ UDPゴシック" panose="020B0400000000000000" pitchFamily="50" charset="-128"/>
                <a:cs typeface="Yu Gothic" pitchFamily="34" charset="-120"/>
              </a:rPr>
              <a:t>文化財への興味</a:t>
            </a:r>
            <a:r>
              <a:rPr lang="en-US" sz="1000" dirty="0" err="1">
                <a:solidFill>
                  <a:srgbClr val="1A1A1A"/>
                </a:solidFill>
                <a:latin typeface="BIZ UDPゴシック" panose="020B0400000000000000" pitchFamily="50" charset="-128"/>
                <a:ea typeface="BIZ UDPゴシック" panose="020B0400000000000000" pitchFamily="50" charset="-128"/>
                <a:cs typeface="Yu Gothic" pitchFamily="34" charset="-120"/>
              </a:rPr>
              <a:t>が周遊の</a:t>
            </a:r>
            <a:endParaRPr lang="en-US" sz="1000" dirty="0">
              <a:solidFill>
                <a:srgbClr val="1A1A1A"/>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600"/>
              </a:lnSpc>
              <a:buNone/>
            </a:pPr>
            <a:r>
              <a:rPr lang="en-US" sz="1000" dirty="0" err="1">
                <a:solidFill>
                  <a:srgbClr val="1A1A1A"/>
                </a:solidFill>
                <a:latin typeface="BIZ UDPゴシック" panose="020B0400000000000000" pitchFamily="50" charset="-128"/>
                <a:ea typeface="BIZ UDPゴシック" panose="020B0400000000000000" pitchFamily="50" charset="-128"/>
                <a:cs typeface="Yu Gothic" pitchFamily="34" charset="-120"/>
              </a:rPr>
              <a:t>直接的なきっかけとなっている</a:t>
            </a:r>
            <a:r>
              <a:rPr lang="en-US" sz="1000"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endParaRPr lang="en-US" sz="1000" dirty="0">
              <a:latin typeface="BIZ UDPゴシック" panose="020B0400000000000000" pitchFamily="50" charset="-128"/>
              <a:ea typeface="BIZ UDPゴシック" panose="020B0400000000000000" pitchFamily="50" charset="-128"/>
            </a:endParaRPr>
          </a:p>
        </p:txBody>
      </p:sp>
      <p:sp>
        <p:nvSpPr>
          <p:cNvPr id="50" name="Shape 9">
            <a:extLst>
              <a:ext uri="{FF2B5EF4-FFF2-40B4-BE49-F238E27FC236}">
                <a16:creationId xmlns:a16="http://schemas.microsoft.com/office/drawing/2014/main" id="{B14574D8-57CF-43FD-9481-EE7A271C69F3}"/>
              </a:ext>
            </a:extLst>
          </p:cNvPr>
          <p:cNvSpPr/>
          <p:nvPr/>
        </p:nvSpPr>
        <p:spPr>
          <a:xfrm>
            <a:off x="575102" y="1406098"/>
            <a:ext cx="45719" cy="792595"/>
          </a:xfrm>
          <a:prstGeom prst="rect">
            <a:avLst/>
          </a:prstGeom>
          <a:solidFill>
            <a:srgbClr val="1C2841"/>
          </a:solidFill>
          <a:ln/>
        </p:spPr>
        <p:txBody>
          <a:bodyPr/>
          <a:lstStyle/>
          <a:p>
            <a:endParaRPr lang="ja-JP" altLang="en-US"/>
          </a:p>
        </p:txBody>
      </p:sp>
      <p:sp>
        <p:nvSpPr>
          <p:cNvPr id="51" name="Text 10">
            <a:extLst>
              <a:ext uri="{FF2B5EF4-FFF2-40B4-BE49-F238E27FC236}">
                <a16:creationId xmlns:a16="http://schemas.microsoft.com/office/drawing/2014/main" id="{63EE6FD8-7FF5-4FF2-BF92-D0DE02F64863}"/>
              </a:ext>
            </a:extLst>
          </p:cNvPr>
          <p:cNvSpPr/>
          <p:nvPr/>
        </p:nvSpPr>
        <p:spPr>
          <a:xfrm>
            <a:off x="882092" y="1478199"/>
            <a:ext cx="1141338" cy="132024"/>
          </a:xfrm>
          <a:prstGeom prst="rect">
            <a:avLst/>
          </a:prstGeom>
          <a:noFill/>
          <a:ln/>
        </p:spPr>
        <p:txBody>
          <a:bodyPr wrap="none" lIns="0" tIns="0" rIns="0" bIns="0" rtlCol="0" anchor="t">
            <a:spAutoFit/>
          </a:bodyPr>
          <a:lstStyle/>
          <a:p>
            <a:pPr marL="0" indent="0" algn="l">
              <a:lnSpc>
                <a:spcPts val="1200"/>
              </a:lnSpc>
              <a:buNone/>
            </a:pPr>
            <a:r>
              <a:rPr lang="en-US" sz="900" b="1" dirty="0">
                <a:solidFill>
                  <a:srgbClr val="333333"/>
                </a:solidFill>
                <a:latin typeface="BIZ UDPゴシック" panose="020B0400000000000000" pitchFamily="50" charset="-128"/>
                <a:ea typeface="BIZ UDPゴシック" panose="020B0400000000000000" pitchFamily="50" charset="-128"/>
                <a:cs typeface="Yu Gothic" pitchFamily="34" charset="-120"/>
              </a:rPr>
              <a:t>文化財に興味があった</a:t>
            </a:r>
            <a:endParaRPr lang="en-US" sz="900" dirty="0">
              <a:latin typeface="BIZ UDPゴシック" panose="020B0400000000000000" pitchFamily="50" charset="-128"/>
              <a:ea typeface="BIZ UDPゴシック" panose="020B0400000000000000" pitchFamily="50" charset="-128"/>
            </a:endParaRPr>
          </a:p>
        </p:txBody>
      </p:sp>
      <p:sp>
        <p:nvSpPr>
          <p:cNvPr id="52" name="Text 11">
            <a:extLst>
              <a:ext uri="{FF2B5EF4-FFF2-40B4-BE49-F238E27FC236}">
                <a16:creationId xmlns:a16="http://schemas.microsoft.com/office/drawing/2014/main" id="{8C84C02E-6BAD-4B07-8C85-CAA9AB8C9DCF}"/>
              </a:ext>
            </a:extLst>
          </p:cNvPr>
          <p:cNvSpPr/>
          <p:nvPr/>
        </p:nvSpPr>
        <p:spPr>
          <a:xfrm>
            <a:off x="3353742" y="1478199"/>
            <a:ext cx="418384" cy="132024"/>
          </a:xfrm>
          <a:prstGeom prst="rect">
            <a:avLst/>
          </a:prstGeom>
          <a:noFill/>
          <a:ln/>
        </p:spPr>
        <p:txBody>
          <a:bodyPr wrap="none" lIns="0" tIns="0" rIns="0" bIns="0" rtlCol="0" anchor="t">
            <a:spAutoFit/>
          </a:bodyPr>
          <a:lstStyle/>
          <a:p>
            <a:pPr marL="0" indent="0" algn="l">
              <a:lnSpc>
                <a:spcPts val="1200"/>
              </a:lnSpc>
              <a:buNone/>
            </a:pPr>
            <a:r>
              <a:rPr lang="en-US" sz="900" b="1" dirty="0">
                <a:solidFill>
                  <a:srgbClr val="8B0000"/>
                </a:solidFill>
                <a:latin typeface="BIZ UDPゴシック" panose="020B0400000000000000" pitchFamily="50" charset="-128"/>
                <a:ea typeface="BIZ UDPゴシック" panose="020B0400000000000000" pitchFamily="50" charset="-128"/>
                <a:cs typeface="Yu Gothic" pitchFamily="34" charset="-120"/>
              </a:rPr>
              <a:t>64.0%</a:t>
            </a:r>
            <a:endParaRPr lang="en-US" sz="900" dirty="0">
              <a:latin typeface="BIZ UDPゴシック" panose="020B0400000000000000" pitchFamily="50" charset="-128"/>
              <a:ea typeface="BIZ UDPゴシック" panose="020B0400000000000000" pitchFamily="50" charset="-128"/>
            </a:endParaRPr>
          </a:p>
        </p:txBody>
      </p:sp>
      <p:sp>
        <p:nvSpPr>
          <p:cNvPr id="53" name="Text 12">
            <a:extLst>
              <a:ext uri="{FF2B5EF4-FFF2-40B4-BE49-F238E27FC236}">
                <a16:creationId xmlns:a16="http://schemas.microsoft.com/office/drawing/2014/main" id="{77A021FB-0468-415C-903A-47E0F13DE336}"/>
              </a:ext>
            </a:extLst>
          </p:cNvPr>
          <p:cNvSpPr/>
          <p:nvPr/>
        </p:nvSpPr>
        <p:spPr>
          <a:xfrm>
            <a:off x="882092" y="1716828"/>
            <a:ext cx="1101264" cy="132024"/>
          </a:xfrm>
          <a:prstGeom prst="rect">
            <a:avLst/>
          </a:prstGeom>
          <a:noFill/>
          <a:ln/>
        </p:spPr>
        <p:txBody>
          <a:bodyPr wrap="none" lIns="0" tIns="0" rIns="0" bIns="0" rtlCol="0" anchor="t">
            <a:spAutoFit/>
          </a:bodyPr>
          <a:lstStyle/>
          <a:p>
            <a:pPr marL="0" indent="0" algn="l">
              <a:lnSpc>
                <a:spcPts val="1200"/>
              </a:lnSpc>
              <a:buNone/>
            </a:pPr>
            <a:r>
              <a:rPr lang="en-US" sz="900" b="1" dirty="0">
                <a:solidFill>
                  <a:srgbClr val="333333"/>
                </a:solidFill>
                <a:latin typeface="BIZ UDPゴシック" panose="020B0400000000000000" pitchFamily="50" charset="-128"/>
                <a:ea typeface="BIZ UDPゴシック" panose="020B0400000000000000" pitchFamily="50" charset="-128"/>
                <a:cs typeface="Yu Gothic" pitchFamily="34" charset="-120"/>
              </a:rPr>
              <a:t>スポットの施設に興味</a:t>
            </a:r>
            <a:endParaRPr lang="en-US" sz="900" dirty="0">
              <a:latin typeface="BIZ UDPゴシック" panose="020B0400000000000000" pitchFamily="50" charset="-128"/>
              <a:ea typeface="BIZ UDPゴシック" panose="020B0400000000000000" pitchFamily="50" charset="-128"/>
            </a:endParaRPr>
          </a:p>
        </p:txBody>
      </p:sp>
      <p:sp>
        <p:nvSpPr>
          <p:cNvPr id="54" name="Text 13">
            <a:extLst>
              <a:ext uri="{FF2B5EF4-FFF2-40B4-BE49-F238E27FC236}">
                <a16:creationId xmlns:a16="http://schemas.microsoft.com/office/drawing/2014/main" id="{E224950B-7055-46FB-9A43-7D6BD3BE0FCA}"/>
              </a:ext>
            </a:extLst>
          </p:cNvPr>
          <p:cNvSpPr/>
          <p:nvPr/>
        </p:nvSpPr>
        <p:spPr>
          <a:xfrm>
            <a:off x="3353742" y="1716828"/>
            <a:ext cx="418384" cy="132024"/>
          </a:xfrm>
          <a:prstGeom prst="rect">
            <a:avLst/>
          </a:prstGeom>
          <a:noFill/>
          <a:ln/>
        </p:spPr>
        <p:txBody>
          <a:bodyPr wrap="none" lIns="0" tIns="0" rIns="0" bIns="0" rtlCol="0" anchor="t">
            <a:spAutoFit/>
          </a:bodyPr>
          <a:lstStyle/>
          <a:p>
            <a:pPr marL="0" indent="0" algn="l">
              <a:lnSpc>
                <a:spcPts val="1200"/>
              </a:lnSpc>
              <a:buNone/>
            </a:pPr>
            <a:r>
              <a:rPr lang="en-US" sz="900" b="1" dirty="0">
                <a:solidFill>
                  <a:srgbClr val="8B0000"/>
                </a:solidFill>
                <a:latin typeface="BIZ UDPゴシック" panose="020B0400000000000000" pitchFamily="50" charset="-128"/>
                <a:ea typeface="BIZ UDPゴシック" panose="020B0400000000000000" pitchFamily="50" charset="-128"/>
                <a:cs typeface="Yu Gothic" pitchFamily="34" charset="-120"/>
              </a:rPr>
              <a:t>57.0%</a:t>
            </a:r>
            <a:endParaRPr lang="en-US" sz="900" dirty="0">
              <a:latin typeface="BIZ UDPゴシック" panose="020B0400000000000000" pitchFamily="50" charset="-128"/>
              <a:ea typeface="BIZ UDPゴシック" panose="020B0400000000000000" pitchFamily="50" charset="-128"/>
            </a:endParaRPr>
          </a:p>
        </p:txBody>
      </p:sp>
      <p:sp>
        <p:nvSpPr>
          <p:cNvPr id="55" name="Text 14">
            <a:extLst>
              <a:ext uri="{FF2B5EF4-FFF2-40B4-BE49-F238E27FC236}">
                <a16:creationId xmlns:a16="http://schemas.microsoft.com/office/drawing/2014/main" id="{FCCA0AA7-0B4F-4F2D-AAE9-FF6F4C2F01A2}"/>
              </a:ext>
            </a:extLst>
          </p:cNvPr>
          <p:cNvSpPr/>
          <p:nvPr/>
        </p:nvSpPr>
        <p:spPr>
          <a:xfrm>
            <a:off x="882092" y="1971087"/>
            <a:ext cx="1192634" cy="132024"/>
          </a:xfrm>
          <a:prstGeom prst="rect">
            <a:avLst/>
          </a:prstGeom>
          <a:noFill/>
          <a:ln/>
        </p:spPr>
        <p:txBody>
          <a:bodyPr wrap="none" lIns="0" tIns="0" rIns="0" bIns="0" rtlCol="0" anchor="t">
            <a:spAutoFit/>
          </a:bodyPr>
          <a:lstStyle/>
          <a:p>
            <a:pPr marL="0" indent="0" algn="l">
              <a:lnSpc>
                <a:spcPts val="1200"/>
              </a:lnSpc>
              <a:buNone/>
            </a:pPr>
            <a:r>
              <a:rPr lang="en-US" sz="900" b="1" dirty="0">
                <a:solidFill>
                  <a:srgbClr val="333333"/>
                </a:solidFill>
                <a:latin typeface="BIZ UDPゴシック" panose="020B0400000000000000" pitchFamily="50" charset="-128"/>
                <a:ea typeface="BIZ UDPゴシック" panose="020B0400000000000000" pitchFamily="50" charset="-128"/>
                <a:cs typeface="Yu Gothic" pitchFamily="34" charset="-120"/>
              </a:rPr>
              <a:t>プレゼントが欲しかった</a:t>
            </a:r>
            <a:endParaRPr lang="en-US" sz="900" dirty="0">
              <a:latin typeface="BIZ UDPゴシック" panose="020B0400000000000000" pitchFamily="50" charset="-128"/>
              <a:ea typeface="BIZ UDPゴシック" panose="020B0400000000000000" pitchFamily="50" charset="-128"/>
            </a:endParaRPr>
          </a:p>
        </p:txBody>
      </p:sp>
      <p:sp>
        <p:nvSpPr>
          <p:cNvPr id="56" name="Text 15">
            <a:extLst>
              <a:ext uri="{FF2B5EF4-FFF2-40B4-BE49-F238E27FC236}">
                <a16:creationId xmlns:a16="http://schemas.microsoft.com/office/drawing/2014/main" id="{A0B05E9D-4BBE-4982-A833-B05C95AA99B4}"/>
              </a:ext>
            </a:extLst>
          </p:cNvPr>
          <p:cNvSpPr/>
          <p:nvPr/>
        </p:nvSpPr>
        <p:spPr>
          <a:xfrm>
            <a:off x="3353742" y="1971087"/>
            <a:ext cx="418384" cy="132024"/>
          </a:xfrm>
          <a:prstGeom prst="rect">
            <a:avLst/>
          </a:prstGeom>
          <a:noFill/>
          <a:ln/>
        </p:spPr>
        <p:txBody>
          <a:bodyPr wrap="none" lIns="0" tIns="0" rIns="0" bIns="0" rtlCol="0" anchor="t">
            <a:spAutoFit/>
          </a:bodyPr>
          <a:lstStyle/>
          <a:p>
            <a:pPr marL="0" indent="0" algn="l">
              <a:lnSpc>
                <a:spcPts val="1200"/>
              </a:lnSpc>
              <a:buNone/>
            </a:pPr>
            <a:r>
              <a:rPr lang="en-US" sz="900" b="1" dirty="0">
                <a:solidFill>
                  <a:srgbClr val="8B0000"/>
                </a:solidFill>
                <a:latin typeface="BIZ UDPゴシック" panose="020B0400000000000000" pitchFamily="50" charset="-128"/>
                <a:ea typeface="BIZ UDPゴシック" panose="020B0400000000000000" pitchFamily="50" charset="-128"/>
                <a:cs typeface="Yu Gothic" pitchFamily="34" charset="-120"/>
              </a:rPr>
              <a:t>45.0%</a:t>
            </a:r>
            <a:endParaRPr lang="en-US" sz="900" dirty="0">
              <a:latin typeface="BIZ UDPゴシック" panose="020B0400000000000000" pitchFamily="50" charset="-128"/>
              <a:ea typeface="BIZ UDPゴシック" panose="020B0400000000000000" pitchFamily="50" charset="-128"/>
            </a:endParaRPr>
          </a:p>
        </p:txBody>
      </p:sp>
      <p:pic>
        <p:nvPicPr>
          <p:cNvPr id="57" name="Image 2" descr="preencoded.png">
            <a:extLst>
              <a:ext uri="{FF2B5EF4-FFF2-40B4-BE49-F238E27FC236}">
                <a16:creationId xmlns:a16="http://schemas.microsoft.com/office/drawing/2014/main" id="{7C96BE70-D534-4165-9AF8-7A391FA1B7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74170" y="616044"/>
            <a:ext cx="128588" cy="171450"/>
          </a:xfrm>
          <a:prstGeom prst="rect">
            <a:avLst/>
          </a:prstGeom>
        </p:spPr>
      </p:pic>
      <p:sp>
        <p:nvSpPr>
          <p:cNvPr id="62" name="Shape 0">
            <a:extLst>
              <a:ext uri="{FF2B5EF4-FFF2-40B4-BE49-F238E27FC236}">
                <a16:creationId xmlns:a16="http://schemas.microsoft.com/office/drawing/2014/main" id="{CBF556B8-D689-4584-A649-06CAE6DCA77A}"/>
              </a:ext>
            </a:extLst>
          </p:cNvPr>
          <p:cNvSpPr/>
          <p:nvPr/>
        </p:nvSpPr>
        <p:spPr>
          <a:xfrm>
            <a:off x="0" y="-15909"/>
            <a:ext cx="9144000" cy="494551"/>
          </a:xfrm>
          <a:prstGeom prst="rect">
            <a:avLst/>
          </a:prstGeom>
          <a:solidFill>
            <a:srgbClr val="1C2841"/>
          </a:solidFill>
          <a:ln/>
        </p:spPr>
        <p:txBody>
          <a:bodyPr/>
          <a:lstStyle/>
          <a:p>
            <a:endParaRPr lang="ja-JP" altLang="en-US" dirty="0"/>
          </a:p>
        </p:txBody>
      </p:sp>
      <p:sp>
        <p:nvSpPr>
          <p:cNvPr id="61" name="Text 0">
            <a:extLst>
              <a:ext uri="{FF2B5EF4-FFF2-40B4-BE49-F238E27FC236}">
                <a16:creationId xmlns:a16="http://schemas.microsoft.com/office/drawing/2014/main" id="{B8EEB786-AA7D-4A3A-88BF-F1F0B0F7F940}"/>
              </a:ext>
            </a:extLst>
          </p:cNvPr>
          <p:cNvSpPr/>
          <p:nvPr/>
        </p:nvSpPr>
        <p:spPr>
          <a:xfrm>
            <a:off x="345057" y="117796"/>
            <a:ext cx="5549789" cy="241220"/>
          </a:xfrm>
          <a:prstGeom prst="rect">
            <a:avLst/>
          </a:prstGeom>
          <a:noFill/>
          <a:ln/>
        </p:spPr>
        <p:txBody>
          <a:bodyPr wrap="none" lIns="170053" tIns="0" rIns="0" bIns="0" rtlCol="0" anchor="t">
            <a:spAutoFit/>
          </a:bodyPr>
          <a:lstStyle/>
          <a:p>
            <a:pPr marL="0" indent="0" algn="l">
              <a:lnSpc>
                <a:spcPts val="2200"/>
              </a:lnSpc>
              <a:buNone/>
            </a:pPr>
            <a:r>
              <a:rPr lang="en-US" sz="1602" b="1" dirty="0" err="1">
                <a:solidFill>
                  <a:schemeClr val="bg1"/>
                </a:solidFill>
                <a:latin typeface="BIZ UDPゴシック" panose="020B0400000000000000" pitchFamily="50" charset="-128"/>
                <a:ea typeface="BIZ UDPゴシック" panose="020B0400000000000000" pitchFamily="50" charset="-128"/>
                <a:cs typeface="Yu Gothic" pitchFamily="34" charset="-120"/>
              </a:rPr>
              <a:t>周遊イベント</a:t>
            </a:r>
            <a:r>
              <a:rPr lang="ja-JP" altLang="en-US" sz="1602" b="1" dirty="0">
                <a:solidFill>
                  <a:schemeClr val="bg1"/>
                </a:solidFill>
                <a:latin typeface="BIZ UDPゴシック" panose="020B0400000000000000" pitchFamily="50" charset="-128"/>
                <a:ea typeface="BIZ UDPゴシック" panose="020B0400000000000000" pitchFamily="50" charset="-128"/>
                <a:cs typeface="Yu Gothic" pitchFamily="34" charset="-120"/>
              </a:rPr>
              <a:t>　</a:t>
            </a:r>
            <a:r>
              <a:rPr lang="en-US" sz="1602" b="1" dirty="0">
                <a:solidFill>
                  <a:schemeClr val="bg1"/>
                </a:solidFill>
                <a:latin typeface="BIZ UDPゴシック" panose="020B0400000000000000" pitchFamily="50" charset="-128"/>
                <a:ea typeface="BIZ UDPゴシック" panose="020B0400000000000000" pitchFamily="50" charset="-128"/>
                <a:cs typeface="Yu Gothic" pitchFamily="34" charset="-120"/>
              </a:rPr>
              <a:t>：ぐるり大阪の文化財デジタルスタンプラリー</a:t>
            </a:r>
            <a:endParaRPr lang="en-US" sz="1602" dirty="0">
              <a:solidFill>
                <a:schemeClr val="bg1"/>
              </a:solidFill>
              <a:latin typeface="BIZ UDPゴシック" panose="020B0400000000000000" pitchFamily="50" charset="-128"/>
              <a:ea typeface="BIZ UDPゴシック" panose="020B0400000000000000" pitchFamily="50" charset="-128"/>
            </a:endParaRPr>
          </a:p>
        </p:txBody>
      </p:sp>
      <p:sp>
        <p:nvSpPr>
          <p:cNvPr id="63" name="Text 15">
            <a:extLst>
              <a:ext uri="{FF2B5EF4-FFF2-40B4-BE49-F238E27FC236}">
                <a16:creationId xmlns:a16="http://schemas.microsoft.com/office/drawing/2014/main" id="{27DFCCFF-4A47-4018-839C-8CE66102D46C}"/>
              </a:ext>
            </a:extLst>
          </p:cNvPr>
          <p:cNvSpPr/>
          <p:nvPr/>
        </p:nvSpPr>
        <p:spPr>
          <a:xfrm>
            <a:off x="5336912" y="928053"/>
            <a:ext cx="1437894" cy="141064"/>
          </a:xfrm>
          <a:prstGeom prst="rect">
            <a:avLst/>
          </a:prstGeom>
          <a:noFill/>
          <a:ln/>
        </p:spPr>
        <p:txBody>
          <a:bodyPr wrap="none" lIns="0" tIns="0" rIns="0" bIns="0" rtlCol="0" anchor="t">
            <a:spAutoFit/>
          </a:bodyPr>
          <a:lstStyle/>
          <a:p>
            <a:pPr marL="0" indent="0" algn="l">
              <a:lnSpc>
                <a:spcPts val="1100"/>
              </a:lnSpc>
              <a:buNone/>
            </a:pPr>
            <a:r>
              <a:rPr lang="en-US" sz="1000" b="1"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ゲーム性（コレクション欲</a:t>
            </a:r>
            <a:r>
              <a:rPr lang="en-US" sz="1000" b="1" dirty="0">
                <a:solidFill>
                  <a:srgbClr val="1A1A2E"/>
                </a:solidFill>
                <a:latin typeface="BIZ UDPゴシック" panose="020B0400000000000000" pitchFamily="50" charset="-128"/>
                <a:ea typeface="BIZ UDPゴシック" panose="020B0400000000000000" pitchFamily="50" charset="-128"/>
                <a:cs typeface="Noto Sans JP" pitchFamily="34" charset="-120"/>
              </a:rPr>
              <a:t>）</a:t>
            </a:r>
            <a:endParaRPr lang="en-US" sz="1000" dirty="0">
              <a:latin typeface="BIZ UDPゴシック" panose="020B0400000000000000" pitchFamily="50" charset="-128"/>
              <a:ea typeface="BIZ UDPゴシック" panose="020B0400000000000000" pitchFamily="50" charset="-128"/>
            </a:endParaRPr>
          </a:p>
        </p:txBody>
      </p:sp>
      <p:sp>
        <p:nvSpPr>
          <p:cNvPr id="64" name="Text 16">
            <a:extLst>
              <a:ext uri="{FF2B5EF4-FFF2-40B4-BE49-F238E27FC236}">
                <a16:creationId xmlns:a16="http://schemas.microsoft.com/office/drawing/2014/main" id="{BB89BFE8-3EC9-4D54-A507-1CAAF0292D55}"/>
              </a:ext>
            </a:extLst>
          </p:cNvPr>
          <p:cNvSpPr/>
          <p:nvPr/>
        </p:nvSpPr>
        <p:spPr>
          <a:xfrm>
            <a:off x="5336912" y="1067118"/>
            <a:ext cx="3232391" cy="509435"/>
          </a:xfrm>
          <a:prstGeom prst="rect">
            <a:avLst/>
          </a:prstGeom>
          <a:noFill/>
          <a:ln/>
        </p:spPr>
        <p:txBody>
          <a:bodyPr wrap="square" lIns="0" tIns="34036" rIns="0" bIns="0" rtlCol="0" anchor="t">
            <a:spAutoFit/>
          </a:bodyPr>
          <a:lstStyle/>
          <a:p>
            <a:pPr marL="0" indent="0" algn="l">
              <a:lnSpc>
                <a:spcPts val="1300"/>
              </a:lnSpc>
              <a:buNone/>
            </a:pPr>
            <a:r>
              <a:rPr lang="en-US" sz="900" dirty="0">
                <a:latin typeface="BIZ UDPゴシック" panose="020B0400000000000000" pitchFamily="50" charset="-128"/>
                <a:ea typeface="BIZ UDPゴシック" panose="020B0400000000000000" pitchFamily="50" charset="-128"/>
                <a:cs typeface="Noto Sans JP" pitchFamily="34" charset="-120"/>
              </a:rPr>
              <a:t>「</a:t>
            </a:r>
            <a:r>
              <a:rPr lang="en-US" sz="900" dirty="0" err="1">
                <a:latin typeface="BIZ UDPゴシック" panose="020B0400000000000000" pitchFamily="50" charset="-128"/>
                <a:ea typeface="BIZ UDPゴシック" panose="020B0400000000000000" pitchFamily="50" charset="-128"/>
                <a:cs typeface="Noto Sans JP" pitchFamily="34" charset="-120"/>
              </a:rPr>
              <a:t>スタンプを集めること自体が楽しい」という動機が強く</a:t>
            </a:r>
            <a:r>
              <a:rPr lang="en-US" sz="900" dirty="0">
                <a:latin typeface="BIZ UDPゴシック" panose="020B0400000000000000" pitchFamily="50" charset="-128"/>
                <a:ea typeface="BIZ UDPゴシック" panose="020B0400000000000000" pitchFamily="50" charset="-128"/>
                <a:cs typeface="Noto Sans JP" pitchFamily="34" charset="-120"/>
              </a:rPr>
              <a:t>、</a:t>
            </a:r>
          </a:p>
          <a:p>
            <a:pPr marL="0" indent="0" algn="l">
              <a:lnSpc>
                <a:spcPts val="1300"/>
              </a:lnSpc>
              <a:buNone/>
            </a:pPr>
            <a:r>
              <a:rPr lang="en-US" sz="900" dirty="0" err="1">
                <a:latin typeface="BIZ UDPゴシック" panose="020B0400000000000000" pitchFamily="50" charset="-128"/>
                <a:ea typeface="BIZ UDPゴシック" panose="020B0400000000000000" pitchFamily="50" charset="-128"/>
                <a:cs typeface="Noto Sans JP" pitchFamily="34" charset="-120"/>
              </a:rPr>
              <a:t>本来の目的地以外の施設へも足を運ぶ強力なインセンティブ</a:t>
            </a:r>
            <a:endParaRPr lang="en-US" sz="900" dirty="0">
              <a:latin typeface="BIZ UDPゴシック" panose="020B0400000000000000" pitchFamily="50" charset="-128"/>
              <a:ea typeface="BIZ UDPゴシック" panose="020B0400000000000000" pitchFamily="50" charset="-128"/>
              <a:cs typeface="Noto Sans JP" pitchFamily="34" charset="-120"/>
            </a:endParaRPr>
          </a:p>
          <a:p>
            <a:pPr marL="0" indent="0" algn="l">
              <a:lnSpc>
                <a:spcPts val="1300"/>
              </a:lnSpc>
              <a:buNone/>
            </a:pPr>
            <a:r>
              <a:rPr lang="en-US" sz="900" dirty="0" err="1">
                <a:latin typeface="BIZ UDPゴシック" panose="020B0400000000000000" pitchFamily="50" charset="-128"/>
                <a:ea typeface="BIZ UDPゴシック" panose="020B0400000000000000" pitchFamily="50" charset="-128"/>
                <a:cs typeface="Noto Sans JP" pitchFamily="34" charset="-120"/>
              </a:rPr>
              <a:t>となった</a:t>
            </a:r>
            <a:r>
              <a:rPr lang="en-US" sz="900" dirty="0">
                <a:latin typeface="BIZ UDPゴシック" panose="020B0400000000000000" pitchFamily="50" charset="-128"/>
                <a:ea typeface="BIZ UDPゴシック" panose="020B0400000000000000" pitchFamily="50" charset="-128"/>
                <a:cs typeface="Noto Sans JP" pitchFamily="34" charset="-120"/>
              </a:rPr>
              <a:t>。</a:t>
            </a:r>
            <a:endParaRPr lang="en-US" sz="900" dirty="0">
              <a:latin typeface="BIZ UDPゴシック" panose="020B0400000000000000" pitchFamily="50" charset="-128"/>
              <a:ea typeface="BIZ UDPゴシック" panose="020B0400000000000000" pitchFamily="50" charset="-128"/>
            </a:endParaRPr>
          </a:p>
        </p:txBody>
      </p:sp>
      <p:sp>
        <p:nvSpPr>
          <p:cNvPr id="65" name="Text 17">
            <a:extLst>
              <a:ext uri="{FF2B5EF4-FFF2-40B4-BE49-F238E27FC236}">
                <a16:creationId xmlns:a16="http://schemas.microsoft.com/office/drawing/2014/main" id="{FDAF457A-A5E2-4CE6-BA88-98B8D43D0C8E}"/>
              </a:ext>
            </a:extLst>
          </p:cNvPr>
          <p:cNvSpPr/>
          <p:nvPr/>
        </p:nvSpPr>
        <p:spPr>
          <a:xfrm>
            <a:off x="5336912" y="1701959"/>
            <a:ext cx="1282402" cy="141064"/>
          </a:xfrm>
          <a:prstGeom prst="rect">
            <a:avLst/>
          </a:prstGeom>
          <a:noFill/>
          <a:ln/>
        </p:spPr>
        <p:txBody>
          <a:bodyPr wrap="none" lIns="0" tIns="0" rIns="0" bIns="0" rtlCol="0" anchor="t">
            <a:spAutoFit/>
          </a:bodyPr>
          <a:lstStyle/>
          <a:p>
            <a:pPr marL="0" indent="0" algn="l">
              <a:lnSpc>
                <a:spcPts val="1100"/>
              </a:lnSpc>
              <a:buNone/>
            </a:pPr>
            <a:r>
              <a:rPr lang="ja-JP" altLang="en-US" sz="1000" b="1" dirty="0">
                <a:solidFill>
                  <a:srgbClr val="1A1A2E"/>
                </a:solidFill>
                <a:latin typeface="BIZ UDPゴシック" panose="020B0400000000000000" pitchFamily="50" charset="-128"/>
                <a:ea typeface="BIZ UDPゴシック" panose="020B0400000000000000" pitchFamily="50" charset="-128"/>
                <a:cs typeface="Noto Sans JP" pitchFamily="34" charset="-120"/>
              </a:rPr>
              <a:t>景品</a:t>
            </a:r>
            <a:r>
              <a:rPr lang="en-US" sz="1000" b="1"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への期待（お得感</a:t>
            </a:r>
            <a:r>
              <a:rPr lang="en-US" sz="1000" b="1" dirty="0">
                <a:solidFill>
                  <a:srgbClr val="1A1A2E"/>
                </a:solidFill>
                <a:latin typeface="BIZ UDPゴシック" panose="020B0400000000000000" pitchFamily="50" charset="-128"/>
                <a:ea typeface="BIZ UDPゴシック" panose="020B0400000000000000" pitchFamily="50" charset="-128"/>
                <a:cs typeface="Noto Sans JP" pitchFamily="34" charset="-120"/>
              </a:rPr>
              <a:t>）</a:t>
            </a:r>
            <a:endParaRPr lang="en-US" sz="1000" dirty="0">
              <a:latin typeface="BIZ UDPゴシック" panose="020B0400000000000000" pitchFamily="50" charset="-128"/>
              <a:ea typeface="BIZ UDPゴシック" panose="020B0400000000000000" pitchFamily="50" charset="-128"/>
            </a:endParaRPr>
          </a:p>
        </p:txBody>
      </p:sp>
      <p:sp>
        <p:nvSpPr>
          <p:cNvPr id="66" name="Text 18">
            <a:extLst>
              <a:ext uri="{FF2B5EF4-FFF2-40B4-BE49-F238E27FC236}">
                <a16:creationId xmlns:a16="http://schemas.microsoft.com/office/drawing/2014/main" id="{74A51F3F-909D-4F5A-9B90-9B7CB7BA33D7}"/>
              </a:ext>
            </a:extLst>
          </p:cNvPr>
          <p:cNvSpPr/>
          <p:nvPr/>
        </p:nvSpPr>
        <p:spPr>
          <a:xfrm>
            <a:off x="5336913" y="1848644"/>
            <a:ext cx="3231985" cy="342723"/>
          </a:xfrm>
          <a:prstGeom prst="rect">
            <a:avLst/>
          </a:prstGeom>
          <a:noFill/>
          <a:ln/>
        </p:spPr>
        <p:txBody>
          <a:bodyPr wrap="square" lIns="0" tIns="34036" rIns="0" bIns="0" rtlCol="0" anchor="t">
            <a:spAutoFit/>
          </a:bodyPr>
          <a:lstStyle/>
          <a:p>
            <a:pPr marL="0" indent="0" algn="l">
              <a:lnSpc>
                <a:spcPts val="1300"/>
              </a:lnSpc>
              <a:buNone/>
            </a:pPr>
            <a:r>
              <a:rPr lang="en-US" sz="900" dirty="0" err="1">
                <a:latin typeface="BIZ UDPゴシック" panose="020B0400000000000000" pitchFamily="50" charset="-128"/>
                <a:ea typeface="BIZ UDPゴシック" panose="020B0400000000000000" pitchFamily="50" charset="-128"/>
                <a:cs typeface="Noto Sans JP" pitchFamily="34" charset="-120"/>
              </a:rPr>
              <a:t>地域の特産品やオリジナルグッズなどのリワードが</a:t>
            </a:r>
            <a:r>
              <a:rPr lang="en-US" sz="900" dirty="0">
                <a:latin typeface="BIZ UDPゴシック" panose="020B0400000000000000" pitchFamily="50" charset="-128"/>
                <a:ea typeface="BIZ UDPゴシック" panose="020B0400000000000000" pitchFamily="50" charset="-128"/>
                <a:cs typeface="Noto Sans JP" pitchFamily="34" charset="-120"/>
              </a:rPr>
              <a:t>、</a:t>
            </a:r>
          </a:p>
          <a:p>
            <a:pPr marL="0" indent="0" algn="l">
              <a:lnSpc>
                <a:spcPts val="1300"/>
              </a:lnSpc>
              <a:buNone/>
            </a:pPr>
            <a:r>
              <a:rPr lang="en-US" sz="900" dirty="0" err="1">
                <a:latin typeface="BIZ UDPゴシック" panose="020B0400000000000000" pitchFamily="50" charset="-128"/>
                <a:ea typeface="BIZ UDPゴシック" panose="020B0400000000000000" pitchFamily="50" charset="-128"/>
                <a:cs typeface="Noto Sans JP" pitchFamily="34" charset="-120"/>
              </a:rPr>
              <a:t>周遊のモチベーションを後押しした</a:t>
            </a:r>
            <a:r>
              <a:rPr lang="en-US" sz="900" dirty="0">
                <a:latin typeface="BIZ UDPゴシック" panose="020B0400000000000000" pitchFamily="50" charset="-128"/>
                <a:ea typeface="BIZ UDPゴシック" panose="020B0400000000000000" pitchFamily="50" charset="-128"/>
                <a:cs typeface="Noto Sans JP" pitchFamily="34" charset="-120"/>
              </a:rPr>
              <a:t>。</a:t>
            </a:r>
            <a:endParaRPr lang="en-US" sz="900" dirty="0">
              <a:latin typeface="BIZ UDPゴシック" panose="020B0400000000000000" pitchFamily="50" charset="-128"/>
              <a:ea typeface="BIZ UDPゴシック" panose="020B0400000000000000" pitchFamily="50" charset="-128"/>
            </a:endParaRPr>
          </a:p>
        </p:txBody>
      </p:sp>
      <p:sp>
        <p:nvSpPr>
          <p:cNvPr id="67" name="Text 19">
            <a:extLst>
              <a:ext uri="{FF2B5EF4-FFF2-40B4-BE49-F238E27FC236}">
                <a16:creationId xmlns:a16="http://schemas.microsoft.com/office/drawing/2014/main" id="{284A2C08-5615-4957-A12C-9412FCDE598B}"/>
              </a:ext>
            </a:extLst>
          </p:cNvPr>
          <p:cNvSpPr/>
          <p:nvPr/>
        </p:nvSpPr>
        <p:spPr>
          <a:xfrm>
            <a:off x="5336912" y="2323465"/>
            <a:ext cx="1009892" cy="141064"/>
          </a:xfrm>
          <a:prstGeom prst="rect">
            <a:avLst/>
          </a:prstGeom>
          <a:noFill/>
          <a:ln/>
        </p:spPr>
        <p:txBody>
          <a:bodyPr wrap="none" lIns="0" tIns="0" rIns="0" bIns="0" rtlCol="0" anchor="t">
            <a:spAutoFit/>
          </a:bodyPr>
          <a:lstStyle/>
          <a:p>
            <a:pPr marL="0" indent="0" algn="l">
              <a:lnSpc>
                <a:spcPts val="1100"/>
              </a:lnSpc>
              <a:buNone/>
            </a:pPr>
            <a:r>
              <a:rPr lang="en-US" sz="1000" b="1"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新しい場所の発見</a:t>
            </a:r>
            <a:endParaRPr lang="en-US" sz="1000" dirty="0">
              <a:latin typeface="BIZ UDPゴシック" panose="020B0400000000000000" pitchFamily="50" charset="-128"/>
              <a:ea typeface="BIZ UDPゴシック" panose="020B0400000000000000" pitchFamily="50" charset="-128"/>
            </a:endParaRPr>
          </a:p>
        </p:txBody>
      </p:sp>
      <p:sp>
        <p:nvSpPr>
          <p:cNvPr id="68" name="Text 20">
            <a:extLst>
              <a:ext uri="{FF2B5EF4-FFF2-40B4-BE49-F238E27FC236}">
                <a16:creationId xmlns:a16="http://schemas.microsoft.com/office/drawing/2014/main" id="{7CF09BC5-8D12-4386-BBC3-2F4F39EC6EC8}"/>
              </a:ext>
            </a:extLst>
          </p:cNvPr>
          <p:cNvSpPr/>
          <p:nvPr/>
        </p:nvSpPr>
        <p:spPr>
          <a:xfrm>
            <a:off x="5336913" y="2470150"/>
            <a:ext cx="3232390" cy="509435"/>
          </a:xfrm>
          <a:prstGeom prst="rect">
            <a:avLst/>
          </a:prstGeom>
          <a:noFill/>
          <a:ln/>
        </p:spPr>
        <p:txBody>
          <a:bodyPr wrap="square" lIns="0" tIns="34036" rIns="0" bIns="0" rtlCol="0" anchor="t">
            <a:spAutoFit/>
          </a:bodyPr>
          <a:lstStyle/>
          <a:p>
            <a:pPr marL="0" indent="0" algn="l">
              <a:lnSpc>
                <a:spcPts val="1300"/>
              </a:lnSpc>
              <a:buNone/>
            </a:pPr>
            <a:r>
              <a:rPr lang="en-US" sz="900" dirty="0">
                <a:latin typeface="BIZ UDPゴシック" panose="020B0400000000000000" pitchFamily="50" charset="-128"/>
                <a:ea typeface="BIZ UDPゴシック" panose="020B0400000000000000" pitchFamily="50" charset="-128"/>
                <a:cs typeface="Noto Sans JP" pitchFamily="34" charset="-120"/>
              </a:rPr>
              <a:t>「</a:t>
            </a:r>
            <a:r>
              <a:rPr lang="en-US" sz="900" dirty="0" err="1">
                <a:latin typeface="BIZ UDPゴシック" panose="020B0400000000000000" pitchFamily="50" charset="-128"/>
                <a:ea typeface="BIZ UDPゴシック" panose="020B0400000000000000" pitchFamily="50" charset="-128"/>
                <a:cs typeface="Noto Sans JP" pitchFamily="34" charset="-120"/>
              </a:rPr>
              <a:t>スタンプポイントになっているから」という理由で</a:t>
            </a:r>
            <a:r>
              <a:rPr lang="en-US" sz="900" dirty="0">
                <a:latin typeface="BIZ UDPゴシック" panose="020B0400000000000000" pitchFamily="50" charset="-128"/>
                <a:ea typeface="BIZ UDPゴシック" panose="020B0400000000000000" pitchFamily="50" charset="-128"/>
                <a:cs typeface="Noto Sans JP" pitchFamily="34" charset="-120"/>
              </a:rPr>
              <a:t>、</a:t>
            </a:r>
          </a:p>
          <a:p>
            <a:pPr marL="0" indent="0" algn="l">
              <a:lnSpc>
                <a:spcPts val="1300"/>
              </a:lnSpc>
              <a:buNone/>
            </a:pPr>
            <a:r>
              <a:rPr lang="en-US" sz="900" dirty="0" err="1">
                <a:latin typeface="BIZ UDPゴシック" panose="020B0400000000000000" pitchFamily="50" charset="-128"/>
                <a:ea typeface="BIZ UDPゴシック" panose="020B0400000000000000" pitchFamily="50" charset="-128"/>
                <a:cs typeface="Noto Sans JP" pitchFamily="34" charset="-120"/>
              </a:rPr>
              <a:t>これまで知らなかった施設を訪れるきっかけ（偶発的な出会い）を創出した</a:t>
            </a:r>
            <a:r>
              <a:rPr lang="en-US" sz="900" dirty="0">
                <a:latin typeface="BIZ UDPゴシック" panose="020B0400000000000000" pitchFamily="50" charset="-128"/>
                <a:ea typeface="BIZ UDPゴシック" panose="020B0400000000000000" pitchFamily="50" charset="-128"/>
                <a:cs typeface="Noto Sans JP" pitchFamily="34" charset="-120"/>
              </a:rPr>
              <a:t>。</a:t>
            </a:r>
            <a:endParaRPr lang="en-US" sz="900" dirty="0">
              <a:latin typeface="BIZ UDPゴシック" panose="020B0400000000000000" pitchFamily="50" charset="-128"/>
              <a:ea typeface="BIZ UDPゴシック" panose="020B0400000000000000" pitchFamily="50" charset="-128"/>
            </a:endParaRPr>
          </a:p>
        </p:txBody>
      </p:sp>
      <p:pic>
        <p:nvPicPr>
          <p:cNvPr id="69" name="Image 6" descr="preencoded.png">
            <a:extLst>
              <a:ext uri="{FF2B5EF4-FFF2-40B4-BE49-F238E27FC236}">
                <a16:creationId xmlns:a16="http://schemas.microsoft.com/office/drawing/2014/main" id="{9C38E690-92AC-4D2C-A07B-4318C2C23FD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5102" y="3441570"/>
            <a:ext cx="114300" cy="114300"/>
          </a:xfrm>
          <a:prstGeom prst="rect">
            <a:avLst/>
          </a:prstGeom>
        </p:spPr>
      </p:pic>
      <p:sp>
        <p:nvSpPr>
          <p:cNvPr id="70" name="Text 39">
            <a:extLst>
              <a:ext uri="{FF2B5EF4-FFF2-40B4-BE49-F238E27FC236}">
                <a16:creationId xmlns:a16="http://schemas.microsoft.com/office/drawing/2014/main" id="{88AF05B4-0EB2-462D-A046-F231AFD2AF84}"/>
              </a:ext>
            </a:extLst>
          </p:cNvPr>
          <p:cNvSpPr/>
          <p:nvPr/>
        </p:nvSpPr>
        <p:spPr>
          <a:xfrm>
            <a:off x="882092" y="2407245"/>
            <a:ext cx="1577355" cy="141064"/>
          </a:xfrm>
          <a:prstGeom prst="rect">
            <a:avLst/>
          </a:prstGeom>
          <a:noFill/>
          <a:ln/>
        </p:spPr>
        <p:txBody>
          <a:bodyPr wrap="none" lIns="0" tIns="0" rIns="0" bIns="0" rtlCol="0" anchor="t">
            <a:spAutoFit/>
          </a:bodyPr>
          <a:lstStyle/>
          <a:p>
            <a:pPr marL="0" indent="0" algn="l">
              <a:lnSpc>
                <a:spcPts val="1100"/>
              </a:lnSpc>
              <a:buNone/>
            </a:pPr>
            <a:r>
              <a:rPr lang="en-US" sz="1200" b="1" dirty="0">
                <a:solidFill>
                  <a:srgbClr val="8B0000"/>
                </a:solidFill>
                <a:latin typeface="BIZ UDPゴシック" panose="020B0400000000000000" pitchFamily="50" charset="-128"/>
                <a:ea typeface="BIZ UDPゴシック" panose="020B0400000000000000" pitchFamily="50" charset="-128"/>
                <a:cs typeface="Yu Gothic" pitchFamily="34" charset="-120"/>
              </a:rPr>
              <a:t>スタンプ取得・達成状況</a:t>
            </a:r>
            <a:endParaRPr lang="en-US" sz="1200" dirty="0">
              <a:solidFill>
                <a:srgbClr val="8B0000"/>
              </a:solidFill>
              <a:latin typeface="BIZ UDPゴシック" panose="020B0400000000000000" pitchFamily="50" charset="-128"/>
              <a:ea typeface="BIZ UDPゴシック" panose="020B0400000000000000" pitchFamily="50" charset="-128"/>
            </a:endParaRPr>
          </a:p>
        </p:txBody>
      </p:sp>
      <p:sp>
        <p:nvSpPr>
          <p:cNvPr id="71" name="Text 40">
            <a:extLst>
              <a:ext uri="{FF2B5EF4-FFF2-40B4-BE49-F238E27FC236}">
                <a16:creationId xmlns:a16="http://schemas.microsoft.com/office/drawing/2014/main" id="{2E3ECCA9-7094-44C5-9D3B-AEAC88471A45}"/>
              </a:ext>
            </a:extLst>
          </p:cNvPr>
          <p:cNvSpPr/>
          <p:nvPr/>
        </p:nvSpPr>
        <p:spPr>
          <a:xfrm>
            <a:off x="746552" y="3844003"/>
            <a:ext cx="3484626" cy="330796"/>
          </a:xfrm>
          <a:prstGeom prst="rect">
            <a:avLst/>
          </a:prstGeom>
          <a:noFill/>
          <a:ln/>
        </p:spPr>
        <p:txBody>
          <a:bodyPr wrap="square" lIns="0" tIns="0" rIns="0" bIns="0" rtlCol="0" anchor="t">
            <a:spAutoFit/>
          </a:bodyPr>
          <a:lstStyle/>
          <a:p>
            <a:pPr marL="0" indent="0" algn="l">
              <a:lnSpc>
                <a:spcPts val="1400"/>
              </a:lnSpc>
              <a:buNone/>
            </a:pP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5個・7個・10個・23個取得等の</a:t>
            </a:r>
            <a:r>
              <a:rPr lang="en-US" sz="900" b="1" dirty="0">
                <a:solidFill>
                  <a:srgbClr val="333333"/>
                </a:solidFill>
                <a:latin typeface="BIZ UDPゴシック" panose="020B0400000000000000" pitchFamily="50" charset="-128"/>
                <a:ea typeface="BIZ UDPゴシック" panose="020B0400000000000000" pitchFamily="50" charset="-128"/>
                <a:cs typeface="Yu Gothic" pitchFamily="34" charset="-120"/>
              </a:rPr>
              <a:t>段階的達成設計</a:t>
            </a: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が動機づけに寄与。</a:t>
            </a:r>
          </a:p>
          <a:p>
            <a:pPr marL="0" indent="0" algn="l">
              <a:lnSpc>
                <a:spcPts val="1400"/>
              </a:lnSpc>
              <a:buNone/>
            </a:pPr>
            <a:r>
              <a:rPr lang="ja-JP" alt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９名の</a:t>
            </a: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全制覇（23個）達成者も確認。</a:t>
            </a:r>
            <a:endParaRPr lang="en-US" sz="900" dirty="0">
              <a:latin typeface="BIZ UDPゴシック" panose="020B0400000000000000" pitchFamily="50" charset="-128"/>
              <a:ea typeface="BIZ UDPゴシック" panose="020B0400000000000000" pitchFamily="50" charset="-128"/>
            </a:endParaRPr>
          </a:p>
        </p:txBody>
      </p:sp>
      <p:pic>
        <p:nvPicPr>
          <p:cNvPr id="72" name="Image 6" descr="preencoded.png">
            <a:extLst>
              <a:ext uri="{FF2B5EF4-FFF2-40B4-BE49-F238E27FC236}">
                <a16:creationId xmlns:a16="http://schemas.microsoft.com/office/drawing/2014/main" id="{785DB071-0A65-4A82-A361-A4781C091C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5102" y="3871702"/>
            <a:ext cx="114300" cy="114300"/>
          </a:xfrm>
          <a:prstGeom prst="rect">
            <a:avLst/>
          </a:prstGeom>
        </p:spPr>
      </p:pic>
      <p:sp>
        <p:nvSpPr>
          <p:cNvPr id="73" name="Shape 64">
            <a:extLst>
              <a:ext uri="{FF2B5EF4-FFF2-40B4-BE49-F238E27FC236}">
                <a16:creationId xmlns:a16="http://schemas.microsoft.com/office/drawing/2014/main" id="{5B415DEE-52E8-460F-A266-4AD588D798B1}"/>
              </a:ext>
            </a:extLst>
          </p:cNvPr>
          <p:cNvSpPr/>
          <p:nvPr/>
        </p:nvSpPr>
        <p:spPr>
          <a:xfrm>
            <a:off x="573830" y="4331216"/>
            <a:ext cx="7995473" cy="690364"/>
          </a:xfrm>
          <a:prstGeom prst="rect">
            <a:avLst/>
          </a:prstGeom>
          <a:solidFill>
            <a:srgbClr val="1C2B4A"/>
          </a:solidFill>
          <a:ln/>
        </p:spPr>
        <p:txBody>
          <a:bodyPr/>
          <a:lstStyle/>
          <a:p>
            <a:endParaRPr lang="ja-JP" altLang="en-US"/>
          </a:p>
        </p:txBody>
      </p:sp>
      <p:sp>
        <p:nvSpPr>
          <p:cNvPr id="74" name="Shape 65">
            <a:extLst>
              <a:ext uri="{FF2B5EF4-FFF2-40B4-BE49-F238E27FC236}">
                <a16:creationId xmlns:a16="http://schemas.microsoft.com/office/drawing/2014/main" id="{C7CE0EDA-C9E1-485B-8105-671420E23FF6}"/>
              </a:ext>
            </a:extLst>
          </p:cNvPr>
          <p:cNvSpPr/>
          <p:nvPr/>
        </p:nvSpPr>
        <p:spPr>
          <a:xfrm>
            <a:off x="576529" y="4336594"/>
            <a:ext cx="45719" cy="677044"/>
          </a:xfrm>
          <a:prstGeom prst="rect">
            <a:avLst/>
          </a:prstGeom>
          <a:solidFill>
            <a:srgbClr val="8B1A1A"/>
          </a:solidFill>
          <a:ln/>
        </p:spPr>
        <p:txBody>
          <a:bodyPr/>
          <a:lstStyle/>
          <a:p>
            <a:endParaRPr lang="ja-JP" altLang="en-US"/>
          </a:p>
        </p:txBody>
      </p:sp>
      <p:sp>
        <p:nvSpPr>
          <p:cNvPr id="75" name="Text 66">
            <a:extLst>
              <a:ext uri="{FF2B5EF4-FFF2-40B4-BE49-F238E27FC236}">
                <a16:creationId xmlns:a16="http://schemas.microsoft.com/office/drawing/2014/main" id="{B8CAA9C9-02F5-4A59-8514-C58986661194}"/>
              </a:ext>
            </a:extLst>
          </p:cNvPr>
          <p:cNvSpPr/>
          <p:nvPr/>
        </p:nvSpPr>
        <p:spPr>
          <a:xfrm>
            <a:off x="965036" y="4385214"/>
            <a:ext cx="7460909" cy="552524"/>
          </a:xfrm>
          <a:prstGeom prst="rect">
            <a:avLst/>
          </a:prstGeom>
          <a:noFill/>
          <a:ln/>
        </p:spPr>
        <p:txBody>
          <a:bodyPr wrap="square" lIns="0" tIns="0" rIns="0" bIns="0" rtlCol="0" anchor="t">
            <a:spAutoFit/>
          </a:bodyPr>
          <a:lstStyle/>
          <a:p>
            <a:pPr marL="0" indent="0" algn="l">
              <a:lnSpc>
                <a:spcPts val="1500"/>
              </a:lnSpc>
              <a:buNone/>
            </a:pPr>
            <a:r>
              <a:rPr lang="en-US" altLang="ja-JP" sz="1000" dirty="0" err="1">
                <a:solidFill>
                  <a:srgbClr val="FFFFFF"/>
                </a:solidFill>
                <a:latin typeface="BIZ UDPゴシック" panose="020B0400000000000000" pitchFamily="50" charset="-128"/>
                <a:ea typeface="BIZ UDPゴシック" panose="020B0400000000000000" pitchFamily="50" charset="-128"/>
                <a:cs typeface="Noto Sans JP" pitchFamily="34" charset="-120"/>
              </a:rPr>
              <a:t>単館では集客力が弱くても、複数施設をネットワーク化し</a:t>
            </a:r>
            <a:r>
              <a:rPr lang="ja-JP" altLang="en-US" sz="1000" dirty="0">
                <a:solidFill>
                  <a:srgbClr val="FFFFFF"/>
                </a:solidFill>
                <a:latin typeface="BIZ UDPゴシック" panose="020B0400000000000000" pitchFamily="50" charset="-128"/>
                <a:ea typeface="BIZ UDPゴシック" panose="020B0400000000000000" pitchFamily="50" charset="-128"/>
                <a:cs typeface="Noto Sans JP" pitchFamily="34" charset="-120"/>
              </a:rPr>
              <a:t>、</a:t>
            </a:r>
            <a:r>
              <a:rPr lang="en-US" altLang="ja-JP" sz="1000" dirty="0">
                <a:solidFill>
                  <a:srgbClr val="FFFFFF"/>
                </a:solidFill>
                <a:latin typeface="BIZ UDPゴシック" panose="020B0400000000000000" pitchFamily="50" charset="-128"/>
                <a:ea typeface="BIZ UDPゴシック" panose="020B0400000000000000" pitchFamily="50" charset="-128"/>
                <a:cs typeface="Noto Sans JP" pitchFamily="34" charset="-120"/>
              </a:rPr>
              <a:t>「</a:t>
            </a:r>
            <a:r>
              <a:rPr lang="en-US" altLang="ja-JP" sz="1000" dirty="0" err="1">
                <a:solidFill>
                  <a:srgbClr val="FFFFFF"/>
                </a:solidFill>
                <a:latin typeface="BIZ UDPゴシック" panose="020B0400000000000000" pitchFamily="50" charset="-128"/>
                <a:ea typeface="BIZ UDPゴシック" panose="020B0400000000000000" pitchFamily="50" charset="-128"/>
                <a:cs typeface="Noto Sans JP" pitchFamily="34" charset="-120"/>
              </a:rPr>
              <a:t>ゲーム性」や「リワード」を付与することで、</a:t>
            </a:r>
            <a:r>
              <a:rPr lang="en-US" altLang="ja-JP" sz="1000" dirty="0" err="1">
                <a:solidFill>
                  <a:schemeClr val="bg1"/>
                </a:solidFill>
                <a:latin typeface="BIZ UDPゴシック" panose="020B0400000000000000" pitchFamily="50" charset="-128"/>
                <a:ea typeface="BIZ UDPゴシック" panose="020B0400000000000000" pitchFamily="50" charset="-128"/>
                <a:cs typeface="Noto Sans JP" pitchFamily="34" charset="-120"/>
              </a:rPr>
              <a:t>点から線への周遊行動をデザインできる</a:t>
            </a:r>
            <a:r>
              <a:rPr lang="en-US" altLang="ja-JP" sz="1000" dirty="0" err="1">
                <a:solidFill>
                  <a:srgbClr val="FFFFFF"/>
                </a:solidFill>
                <a:latin typeface="BIZ UDPゴシック" panose="020B0400000000000000" pitchFamily="50" charset="-128"/>
                <a:ea typeface="BIZ UDPゴシック" panose="020B0400000000000000" pitchFamily="50" charset="-128"/>
                <a:cs typeface="Noto Sans JP" pitchFamily="34" charset="-120"/>
              </a:rPr>
              <a:t>ことが確認された</a:t>
            </a:r>
            <a:r>
              <a:rPr lang="en-US" altLang="ja-JP" sz="1000" dirty="0">
                <a:solidFill>
                  <a:srgbClr val="FFFFFF"/>
                </a:solidFill>
                <a:latin typeface="BIZ UDPゴシック" panose="020B0400000000000000" pitchFamily="50" charset="-128"/>
                <a:ea typeface="BIZ UDPゴシック" panose="020B0400000000000000" pitchFamily="50" charset="-128"/>
                <a:cs typeface="Noto Sans JP" pitchFamily="34" charset="-120"/>
              </a:rPr>
              <a:t>。</a:t>
            </a:r>
            <a:r>
              <a:rPr lang="en-US" sz="1000" b="1" dirty="0">
                <a:solidFill>
                  <a:srgbClr val="FFD966"/>
                </a:solidFill>
                <a:latin typeface="BIZ UDPゴシック" panose="020B0400000000000000" pitchFamily="50" charset="-128"/>
                <a:ea typeface="BIZ UDPゴシック" panose="020B0400000000000000" pitchFamily="50" charset="-128"/>
                <a:cs typeface="Noto Sans JP" pitchFamily="34" charset="-120"/>
              </a:rPr>
              <a:t>「</a:t>
            </a:r>
            <a:r>
              <a:rPr lang="en-US" sz="1000" b="1" dirty="0" err="1">
                <a:solidFill>
                  <a:srgbClr val="FFD966"/>
                </a:solidFill>
                <a:latin typeface="BIZ UDPゴシック" panose="020B0400000000000000" pitchFamily="50" charset="-128"/>
                <a:ea typeface="BIZ UDPゴシック" panose="020B0400000000000000" pitchFamily="50" charset="-128"/>
                <a:cs typeface="Noto Sans JP" pitchFamily="34" charset="-120"/>
              </a:rPr>
              <a:t>知らなかった文化財との偶発的な出会い」が来訪者価値を向上させる</a:t>
            </a:r>
            <a:r>
              <a:rPr lang="en-US" sz="1000" dirty="0" err="1">
                <a:solidFill>
                  <a:srgbClr val="FFFFFF"/>
                </a:solidFill>
                <a:latin typeface="BIZ UDPゴシック" panose="020B0400000000000000" pitchFamily="50" charset="-128"/>
                <a:ea typeface="BIZ UDPゴシック" panose="020B0400000000000000" pitchFamily="50" charset="-128"/>
                <a:cs typeface="Noto Sans JP" pitchFamily="34" charset="-120"/>
              </a:rPr>
              <a:t>ことが実証された</a:t>
            </a:r>
            <a:r>
              <a:rPr lang="en-US" sz="1000" dirty="0">
                <a:solidFill>
                  <a:srgbClr val="FFFFFF"/>
                </a:solidFill>
                <a:latin typeface="BIZ UDPゴシック" panose="020B0400000000000000" pitchFamily="50" charset="-128"/>
                <a:ea typeface="BIZ UDPゴシック" panose="020B0400000000000000" pitchFamily="50" charset="-128"/>
                <a:cs typeface="Noto Sans JP" pitchFamily="34" charset="-120"/>
              </a:rPr>
              <a:t>。</a:t>
            </a:r>
          </a:p>
          <a:p>
            <a:pPr marL="0" indent="0" algn="l">
              <a:lnSpc>
                <a:spcPts val="1400"/>
              </a:lnSpc>
              <a:buNone/>
            </a:pPr>
            <a:r>
              <a:rPr lang="en-US" sz="1000" dirty="0" err="1">
                <a:solidFill>
                  <a:srgbClr val="FFFFFF"/>
                </a:solidFill>
                <a:latin typeface="BIZ UDPゴシック" panose="020B0400000000000000" pitchFamily="50" charset="-128"/>
                <a:ea typeface="BIZ UDPゴシック" panose="020B0400000000000000" pitchFamily="50" charset="-128"/>
                <a:cs typeface="Noto Sans JP" pitchFamily="34" charset="-120"/>
              </a:rPr>
              <a:t>会期延長・休館日調整・アクセス改善により、さらなる周遊完遂率向上が期待できる</a:t>
            </a:r>
            <a:r>
              <a:rPr lang="en-US" sz="1000" dirty="0">
                <a:solidFill>
                  <a:srgbClr val="FFFFFF"/>
                </a:solidFill>
                <a:latin typeface="BIZ UDPゴシック" panose="020B0400000000000000" pitchFamily="50" charset="-128"/>
                <a:ea typeface="BIZ UDPゴシック" panose="020B0400000000000000" pitchFamily="50" charset="-128"/>
                <a:cs typeface="Noto Sans JP" pitchFamily="34" charset="-120"/>
              </a:rPr>
              <a:t>。</a:t>
            </a:r>
            <a:endParaRPr lang="en-US" sz="1000" dirty="0">
              <a:latin typeface="BIZ UDPゴシック" panose="020B0400000000000000" pitchFamily="50" charset="-128"/>
              <a:ea typeface="BIZ UDPゴシック" panose="020B0400000000000000" pitchFamily="50" charset="-128"/>
            </a:endParaRPr>
          </a:p>
        </p:txBody>
      </p:sp>
      <p:pic>
        <p:nvPicPr>
          <p:cNvPr id="76" name="Image 3" descr="preencoded.png">
            <a:extLst>
              <a:ext uri="{FF2B5EF4-FFF2-40B4-BE49-F238E27FC236}">
                <a16:creationId xmlns:a16="http://schemas.microsoft.com/office/drawing/2014/main" id="{D62D9FB1-F25D-40A6-840F-4E5052D27B9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9353" y="4405821"/>
            <a:ext cx="117872" cy="157163"/>
          </a:xfrm>
          <a:prstGeom prst="rect">
            <a:avLst/>
          </a:prstGeom>
        </p:spPr>
      </p:pic>
      <p:sp>
        <p:nvSpPr>
          <p:cNvPr id="82" name="Text 59">
            <a:extLst>
              <a:ext uri="{FF2B5EF4-FFF2-40B4-BE49-F238E27FC236}">
                <a16:creationId xmlns:a16="http://schemas.microsoft.com/office/drawing/2014/main" id="{CAD39764-B0AA-4F7E-9A1B-BF181264D55C}"/>
              </a:ext>
            </a:extLst>
          </p:cNvPr>
          <p:cNvSpPr/>
          <p:nvPr/>
        </p:nvSpPr>
        <p:spPr>
          <a:xfrm>
            <a:off x="5385339" y="3272281"/>
            <a:ext cx="479106" cy="115416"/>
          </a:xfrm>
          <a:prstGeom prst="rect">
            <a:avLst/>
          </a:prstGeom>
          <a:noFill/>
          <a:ln/>
        </p:spPr>
        <p:txBody>
          <a:bodyPr wrap="none" lIns="68072" tIns="0" rIns="0" bIns="0" rtlCol="0" anchor="t">
            <a:spAutoFit/>
          </a:bodyPr>
          <a:lstStyle/>
          <a:p>
            <a:pPr marL="0" indent="0" algn="l">
              <a:lnSpc>
                <a:spcPts val="900"/>
              </a:lnSpc>
              <a:buNone/>
            </a:pPr>
            <a:r>
              <a:rPr lang="en-US" sz="12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課</a:t>
            </a:r>
            <a:r>
              <a:rPr lang="ja-JP" altLang="en-US" sz="12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　</a:t>
            </a:r>
            <a:r>
              <a:rPr lang="en-US" sz="12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題</a:t>
            </a:r>
            <a:endParaRPr lang="en-US" sz="1200" dirty="0">
              <a:latin typeface="BIZ UDPゴシック" panose="020B0400000000000000" pitchFamily="50" charset="-128"/>
              <a:ea typeface="BIZ UDPゴシック" panose="020B0400000000000000" pitchFamily="50" charset="-128"/>
            </a:endParaRPr>
          </a:p>
        </p:txBody>
      </p:sp>
      <p:sp>
        <p:nvSpPr>
          <p:cNvPr id="83" name="Text 60">
            <a:extLst>
              <a:ext uri="{FF2B5EF4-FFF2-40B4-BE49-F238E27FC236}">
                <a16:creationId xmlns:a16="http://schemas.microsoft.com/office/drawing/2014/main" id="{AC0F254A-6EAA-4157-933C-E06EB82CBECC}"/>
              </a:ext>
            </a:extLst>
          </p:cNvPr>
          <p:cNvSpPr/>
          <p:nvPr/>
        </p:nvSpPr>
        <p:spPr>
          <a:xfrm>
            <a:off x="5332103" y="3497999"/>
            <a:ext cx="2635337" cy="122406"/>
          </a:xfrm>
          <a:prstGeom prst="rect">
            <a:avLst/>
          </a:prstGeom>
          <a:noFill/>
          <a:ln/>
        </p:spPr>
        <p:txBody>
          <a:bodyPr wrap="none" lIns="0" tIns="0" rIns="0" bIns="0" rtlCol="0" anchor="t">
            <a:spAutoFit/>
          </a:bodyPr>
          <a:lstStyle/>
          <a:p>
            <a:pPr marL="0" indent="0" algn="l">
              <a:lnSpc>
                <a:spcPts val="1100"/>
              </a:lnSpc>
              <a:buNone/>
            </a:pPr>
            <a:r>
              <a:rPr 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アクセス困難・休館日がルート断絶の要因（離脱原因）</a:t>
            </a:r>
            <a:endParaRPr lang="en-US" sz="900" dirty="0">
              <a:latin typeface="BIZ UDPゴシック" panose="020B0400000000000000" pitchFamily="50" charset="-128"/>
              <a:ea typeface="BIZ UDPゴシック" panose="020B0400000000000000" pitchFamily="50" charset="-128"/>
            </a:endParaRPr>
          </a:p>
        </p:txBody>
      </p:sp>
      <p:sp>
        <p:nvSpPr>
          <p:cNvPr id="84" name="Text 61">
            <a:extLst>
              <a:ext uri="{FF2B5EF4-FFF2-40B4-BE49-F238E27FC236}">
                <a16:creationId xmlns:a16="http://schemas.microsoft.com/office/drawing/2014/main" id="{F16DF1D6-5581-42AF-AF8F-7F29FBCB3975}"/>
              </a:ext>
            </a:extLst>
          </p:cNvPr>
          <p:cNvSpPr/>
          <p:nvPr/>
        </p:nvSpPr>
        <p:spPr>
          <a:xfrm>
            <a:off x="5332103" y="3668099"/>
            <a:ext cx="2018181" cy="122406"/>
          </a:xfrm>
          <a:prstGeom prst="rect">
            <a:avLst/>
          </a:prstGeom>
          <a:noFill/>
          <a:ln/>
        </p:spPr>
        <p:txBody>
          <a:bodyPr wrap="none" lIns="0" tIns="0" rIns="0" bIns="0" rtlCol="0" anchor="t">
            <a:spAutoFit/>
          </a:bodyPr>
          <a:lstStyle/>
          <a:p>
            <a:pPr marL="0" indent="0" algn="l">
              <a:lnSpc>
                <a:spcPts val="1100"/>
              </a:lnSpc>
              <a:buNone/>
            </a:pPr>
            <a:r>
              <a:rPr 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日曜休館・予約制施設が周遊継続を阻害</a:t>
            </a:r>
            <a:endParaRPr lang="en-US" sz="900" dirty="0">
              <a:latin typeface="BIZ UDPゴシック" panose="020B0400000000000000" pitchFamily="50" charset="-128"/>
              <a:ea typeface="BIZ UDPゴシック" panose="020B0400000000000000" pitchFamily="50" charset="-128"/>
            </a:endParaRPr>
          </a:p>
        </p:txBody>
      </p:sp>
      <p:sp>
        <p:nvSpPr>
          <p:cNvPr id="85" name="Text 62">
            <a:extLst>
              <a:ext uri="{FF2B5EF4-FFF2-40B4-BE49-F238E27FC236}">
                <a16:creationId xmlns:a16="http://schemas.microsoft.com/office/drawing/2014/main" id="{3C7F6E6A-EFB0-4BD3-87E5-4698B9CE6CEA}"/>
              </a:ext>
            </a:extLst>
          </p:cNvPr>
          <p:cNvSpPr/>
          <p:nvPr/>
        </p:nvSpPr>
        <p:spPr>
          <a:xfrm>
            <a:off x="5332103" y="3848360"/>
            <a:ext cx="2148024" cy="122406"/>
          </a:xfrm>
          <a:prstGeom prst="rect">
            <a:avLst/>
          </a:prstGeom>
          <a:noFill/>
          <a:ln/>
        </p:spPr>
        <p:txBody>
          <a:bodyPr wrap="none" lIns="0" tIns="0" rIns="0" bIns="0" rtlCol="0" anchor="t">
            <a:spAutoFit/>
          </a:bodyPr>
          <a:lstStyle/>
          <a:p>
            <a:pPr marL="0" indent="0" algn="l">
              <a:lnSpc>
                <a:spcPts val="1100"/>
              </a:lnSpc>
              <a:buNone/>
            </a:pPr>
            <a:r>
              <a:rPr 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会期が短く週末集中（初週末にピーク集中）</a:t>
            </a:r>
            <a:endParaRPr lang="en-US" sz="900" dirty="0">
              <a:latin typeface="BIZ UDPゴシック" panose="020B0400000000000000" pitchFamily="50" charset="-128"/>
              <a:ea typeface="BIZ UDPゴシック" panose="020B0400000000000000" pitchFamily="50" charset="-128"/>
            </a:endParaRPr>
          </a:p>
        </p:txBody>
      </p:sp>
      <p:sp>
        <p:nvSpPr>
          <p:cNvPr id="86" name="Text 63">
            <a:extLst>
              <a:ext uri="{FF2B5EF4-FFF2-40B4-BE49-F238E27FC236}">
                <a16:creationId xmlns:a16="http://schemas.microsoft.com/office/drawing/2014/main" id="{7BA07973-DA24-4A07-90F7-A888783601D5}"/>
              </a:ext>
            </a:extLst>
          </p:cNvPr>
          <p:cNvSpPr/>
          <p:nvPr/>
        </p:nvSpPr>
        <p:spPr>
          <a:xfrm>
            <a:off x="5332103" y="4048940"/>
            <a:ext cx="2269852" cy="122406"/>
          </a:xfrm>
          <a:prstGeom prst="rect">
            <a:avLst/>
          </a:prstGeom>
          <a:noFill/>
          <a:ln/>
        </p:spPr>
        <p:txBody>
          <a:bodyPr wrap="none" lIns="0" tIns="0" rIns="0" bIns="0" rtlCol="0" anchor="t">
            <a:spAutoFit/>
          </a:bodyPr>
          <a:lstStyle/>
          <a:p>
            <a:pPr marL="0" indent="0" algn="l">
              <a:lnSpc>
                <a:spcPts val="1100"/>
              </a:lnSpc>
              <a:buNone/>
            </a:pPr>
            <a:r>
              <a:rPr 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館外サイン・駐車場案内・交通広告の改善余地</a:t>
            </a:r>
            <a:endParaRPr lang="en-US" sz="900" dirty="0">
              <a:latin typeface="BIZ UDPゴシック" panose="020B0400000000000000" pitchFamily="50" charset="-128"/>
              <a:ea typeface="BIZ UDPゴシック" panose="020B0400000000000000" pitchFamily="50" charset="-128"/>
            </a:endParaRPr>
          </a:p>
        </p:txBody>
      </p:sp>
      <p:pic>
        <p:nvPicPr>
          <p:cNvPr id="3" name="グラフィックス 2" descr="警告 単色塗りつぶし">
            <a:extLst>
              <a:ext uri="{FF2B5EF4-FFF2-40B4-BE49-F238E27FC236}">
                <a16:creationId xmlns:a16="http://schemas.microsoft.com/office/drawing/2014/main" id="{F8940C8E-74ED-4716-BD9B-D36441E7C37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074170" y="3199403"/>
            <a:ext cx="224770" cy="224770"/>
          </a:xfrm>
          <a:prstGeom prst="rect">
            <a:avLst/>
          </a:prstGeom>
        </p:spPr>
      </p:pic>
      <p:pic>
        <p:nvPicPr>
          <p:cNvPr id="5" name="グラフィックス 4" descr="リボン 単色塗りつぶし">
            <a:extLst>
              <a:ext uri="{FF2B5EF4-FFF2-40B4-BE49-F238E27FC236}">
                <a16:creationId xmlns:a16="http://schemas.microsoft.com/office/drawing/2014/main" id="{0EF5EFC3-C3D8-4AA5-AB93-7F25B2094E9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024734" y="1693379"/>
            <a:ext cx="219184" cy="219184"/>
          </a:xfrm>
          <a:prstGeom prst="rect">
            <a:avLst/>
          </a:prstGeom>
        </p:spPr>
      </p:pic>
      <p:pic>
        <p:nvPicPr>
          <p:cNvPr id="7" name="グラフィックス 6" descr="パズルのピース 単色塗りつぶし">
            <a:extLst>
              <a:ext uri="{FF2B5EF4-FFF2-40B4-BE49-F238E27FC236}">
                <a16:creationId xmlns:a16="http://schemas.microsoft.com/office/drawing/2014/main" id="{6D6818BB-531C-493B-BBCC-A4719562C51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048174" y="876997"/>
            <a:ext cx="219570" cy="219570"/>
          </a:xfrm>
          <a:prstGeom prst="rect">
            <a:avLst/>
          </a:prstGeom>
        </p:spPr>
      </p:pic>
      <p:pic>
        <p:nvPicPr>
          <p:cNvPr id="9" name="グラフィックス 8" descr="拡大鏡 単色塗りつぶし">
            <a:extLst>
              <a:ext uri="{FF2B5EF4-FFF2-40B4-BE49-F238E27FC236}">
                <a16:creationId xmlns:a16="http://schemas.microsoft.com/office/drawing/2014/main" id="{523627AD-F13A-4FB4-9684-CFC88AE8BE2E}"/>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057192" y="2281180"/>
            <a:ext cx="194649" cy="19464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E2FBB07E-5E2C-4BE7-A10B-23C54C2807D9}"/>
              </a:ext>
            </a:extLst>
          </p:cNvPr>
          <p:cNvSpPr/>
          <p:nvPr/>
        </p:nvSpPr>
        <p:spPr>
          <a:xfrm>
            <a:off x="0" y="19013"/>
            <a:ext cx="9144000" cy="5143500"/>
          </a:xfrm>
          <a:prstGeom prst="rect">
            <a:avLst/>
          </a:prstGeom>
          <a:solidFill>
            <a:srgbClr val="F3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Text 0"/>
          <p:cNvSpPr/>
          <p:nvPr/>
        </p:nvSpPr>
        <p:spPr>
          <a:xfrm>
            <a:off x="222963" y="447409"/>
            <a:ext cx="9144000" cy="464486"/>
          </a:xfrm>
          <a:prstGeom prst="rect">
            <a:avLst/>
          </a:prstGeom>
          <a:noFill/>
          <a:ln/>
        </p:spPr>
        <p:txBody>
          <a:bodyPr wrap="square" lIns="340233" tIns="221107" rIns="340233" bIns="0" rtlCol="0" anchor="t">
            <a:spAutoFit/>
          </a:bodyPr>
          <a:lstStyle/>
          <a:p>
            <a:pPr marL="0" indent="0" algn="l">
              <a:lnSpc>
                <a:spcPts val="2200"/>
              </a:lnSpc>
              <a:buNone/>
            </a:pPr>
            <a:r>
              <a:rPr lang="en-US" sz="1602" b="1"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実証事業を通じて、認知向上・周遊促進・新規層開拓の各面で具体的な成果を確認</a:t>
            </a:r>
            <a:endParaRPr lang="en-US" sz="1602" dirty="0">
              <a:latin typeface="BIZ UDPゴシック" panose="020B0400000000000000" pitchFamily="50" charset="-128"/>
              <a:ea typeface="BIZ UDPゴシック" panose="020B0400000000000000" pitchFamily="50" charset="-128"/>
            </a:endParaRPr>
          </a:p>
        </p:txBody>
      </p:sp>
      <p:sp>
        <p:nvSpPr>
          <p:cNvPr id="4" name="Shape 1"/>
          <p:cNvSpPr/>
          <p:nvPr/>
        </p:nvSpPr>
        <p:spPr>
          <a:xfrm>
            <a:off x="573830" y="1213955"/>
            <a:ext cx="2483695" cy="2834163"/>
          </a:xfrm>
          <a:prstGeom prst="rect">
            <a:avLst/>
          </a:prstGeom>
          <a:solidFill>
            <a:srgbClr val="FFFFFF"/>
          </a:solidFill>
          <a:ln w="9144">
            <a:solidFill>
              <a:srgbClr val="D0C8B8"/>
            </a:solidFill>
            <a:prstDash val="solid"/>
          </a:ln>
        </p:spPr>
        <p:txBody>
          <a:bodyPr/>
          <a:lstStyle/>
          <a:p>
            <a:endParaRPr lang="ja-JP" altLang="en-US"/>
          </a:p>
        </p:txBody>
      </p:sp>
      <p:sp>
        <p:nvSpPr>
          <p:cNvPr id="5" name="Text 2"/>
          <p:cNvSpPr/>
          <p:nvPr/>
        </p:nvSpPr>
        <p:spPr>
          <a:xfrm>
            <a:off x="944717" y="1363359"/>
            <a:ext cx="1686359" cy="154979"/>
          </a:xfrm>
          <a:prstGeom prst="rect">
            <a:avLst/>
          </a:prstGeom>
          <a:noFill/>
          <a:ln/>
        </p:spPr>
        <p:txBody>
          <a:bodyPr wrap="none" lIns="0" tIns="0" rIns="0" bIns="0" rtlCol="0" anchor="t">
            <a:spAutoFit/>
          </a:bodyPr>
          <a:lstStyle/>
          <a:p>
            <a:pPr algn="ctr">
              <a:lnSpc>
                <a:spcPts val="1400"/>
              </a:lnSpc>
            </a:pPr>
            <a:r>
              <a:rPr lang="en-US" sz="1100" b="1"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新規層の獲得と</a:t>
            </a:r>
            <a:r>
              <a:rPr lang="en-US" altLang="ja-JP" sz="1100" b="1"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満足度向上</a:t>
            </a:r>
            <a:endParaRPr lang="en-US" altLang="ja-JP" sz="1100" dirty="0">
              <a:latin typeface="BIZ UDPゴシック" panose="020B0400000000000000" pitchFamily="50" charset="-128"/>
              <a:ea typeface="BIZ UDPゴシック" panose="020B0400000000000000" pitchFamily="50" charset="-128"/>
            </a:endParaRPr>
          </a:p>
        </p:txBody>
      </p:sp>
      <p:sp>
        <p:nvSpPr>
          <p:cNvPr id="6" name="Text 3"/>
          <p:cNvSpPr/>
          <p:nvPr/>
        </p:nvSpPr>
        <p:spPr>
          <a:xfrm>
            <a:off x="2277037" y="1353257"/>
            <a:ext cx="65" cy="154979"/>
          </a:xfrm>
          <a:prstGeom prst="rect">
            <a:avLst/>
          </a:prstGeom>
          <a:noFill/>
          <a:ln/>
        </p:spPr>
        <p:txBody>
          <a:bodyPr wrap="none" lIns="0" tIns="0" rIns="0" bIns="0" rtlCol="0" anchor="t">
            <a:spAutoFit/>
          </a:bodyPr>
          <a:lstStyle/>
          <a:p>
            <a:pPr marL="0" indent="0" algn="ctr">
              <a:lnSpc>
                <a:spcPts val="1400"/>
              </a:lnSpc>
              <a:buNone/>
            </a:pPr>
            <a:endParaRPr lang="en-US" sz="1100" dirty="0">
              <a:latin typeface="BIZ UDPゴシック" panose="020B0400000000000000" pitchFamily="50" charset="-128"/>
              <a:ea typeface="BIZ UDPゴシック" panose="020B0400000000000000" pitchFamily="50" charset="-128"/>
            </a:endParaRPr>
          </a:p>
        </p:txBody>
      </p:sp>
      <p:sp>
        <p:nvSpPr>
          <p:cNvPr id="7" name="Text 4"/>
          <p:cNvSpPr/>
          <p:nvPr/>
        </p:nvSpPr>
        <p:spPr>
          <a:xfrm>
            <a:off x="874840" y="1697874"/>
            <a:ext cx="1934406" cy="328936"/>
          </a:xfrm>
          <a:prstGeom prst="rect">
            <a:avLst/>
          </a:prstGeom>
          <a:noFill/>
          <a:ln/>
        </p:spPr>
        <p:txBody>
          <a:bodyPr wrap="square" lIns="0" tIns="0" rIns="0" bIns="0" rtlCol="0" anchor="t">
            <a:spAutoFit/>
          </a:bodyPr>
          <a:lstStyle/>
          <a:p>
            <a:pPr marL="0" indent="0" algn="l">
              <a:lnSpc>
                <a:spcPts val="1400"/>
              </a:lnSpc>
              <a:buNone/>
            </a:pPr>
            <a:r>
              <a:rPr lang="en-US" sz="800"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古民家フェス等により、これまでアプローチ</a:t>
            </a:r>
            <a:endParaRPr lang="en-US" sz="800" dirty="0">
              <a:solidFill>
                <a:srgbClr val="1A1A2E"/>
              </a:solidFill>
              <a:latin typeface="BIZ UDPゴシック" panose="020B0400000000000000" pitchFamily="50" charset="-128"/>
              <a:ea typeface="BIZ UDPゴシック" panose="020B0400000000000000" pitchFamily="50" charset="-128"/>
              <a:cs typeface="Noto Sans JP" pitchFamily="34" charset="-120"/>
            </a:endParaRPr>
          </a:p>
          <a:p>
            <a:pPr marL="0" indent="0" algn="l">
              <a:lnSpc>
                <a:spcPts val="1400"/>
              </a:lnSpc>
              <a:buNone/>
            </a:pPr>
            <a:r>
              <a:rPr lang="en-US" sz="800"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できていなかった</a:t>
            </a:r>
            <a:endParaRPr lang="en-US" sz="800" dirty="0">
              <a:latin typeface="BIZ UDPゴシック" panose="020B0400000000000000" pitchFamily="50" charset="-128"/>
              <a:ea typeface="BIZ UDPゴシック" panose="020B0400000000000000" pitchFamily="50" charset="-128"/>
            </a:endParaRPr>
          </a:p>
        </p:txBody>
      </p:sp>
      <p:sp>
        <p:nvSpPr>
          <p:cNvPr id="8" name="Text 5"/>
          <p:cNvSpPr/>
          <p:nvPr/>
        </p:nvSpPr>
        <p:spPr>
          <a:xfrm>
            <a:off x="1075711" y="2135448"/>
            <a:ext cx="1483246" cy="153119"/>
          </a:xfrm>
          <a:prstGeom prst="rect">
            <a:avLst/>
          </a:prstGeom>
          <a:noFill/>
          <a:ln/>
        </p:spPr>
        <p:txBody>
          <a:bodyPr wrap="square" lIns="0" tIns="0" rIns="0" bIns="0" rtlCol="0" anchor="t">
            <a:spAutoFit/>
          </a:bodyPr>
          <a:lstStyle/>
          <a:p>
            <a:pPr marL="0" indent="0" algn="ctr">
              <a:lnSpc>
                <a:spcPts val="1400"/>
              </a:lnSpc>
              <a:buNone/>
            </a:pPr>
            <a:r>
              <a:rPr lang="en-US" sz="10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若年層・ファミリー層</a:t>
            </a:r>
            <a:endParaRPr lang="en-US" sz="1000" dirty="0">
              <a:latin typeface="BIZ UDPゴシック" panose="020B0400000000000000" pitchFamily="50" charset="-128"/>
              <a:ea typeface="BIZ UDPゴシック" panose="020B0400000000000000" pitchFamily="50" charset="-128"/>
            </a:endParaRPr>
          </a:p>
        </p:txBody>
      </p:sp>
      <p:sp>
        <p:nvSpPr>
          <p:cNvPr id="9" name="Text 6"/>
          <p:cNvSpPr/>
          <p:nvPr/>
        </p:nvSpPr>
        <p:spPr>
          <a:xfrm>
            <a:off x="2218487" y="2395106"/>
            <a:ext cx="590759" cy="149400"/>
          </a:xfrm>
          <a:prstGeom prst="rect">
            <a:avLst/>
          </a:prstGeom>
          <a:noFill/>
          <a:ln/>
        </p:spPr>
        <p:txBody>
          <a:bodyPr wrap="square" lIns="0" tIns="0" rIns="0" bIns="0" rtlCol="0" anchor="t">
            <a:spAutoFit/>
          </a:bodyPr>
          <a:lstStyle/>
          <a:p>
            <a:pPr marL="0" indent="0" algn="r">
              <a:lnSpc>
                <a:spcPts val="1400"/>
              </a:lnSpc>
              <a:buNone/>
            </a:pPr>
            <a:r>
              <a:rPr lang="en-US" sz="800" dirty="0">
                <a:solidFill>
                  <a:srgbClr val="1A1A2E"/>
                </a:solidFill>
                <a:latin typeface="BIZ UDPゴシック" panose="020B0400000000000000" pitchFamily="50" charset="-128"/>
                <a:ea typeface="BIZ UDPゴシック" panose="020B0400000000000000" pitchFamily="50" charset="-128"/>
                <a:cs typeface="Noto Sans JP" pitchFamily="34" charset="-120"/>
              </a:rPr>
              <a:t>を多数獲得。</a:t>
            </a:r>
            <a:endParaRPr lang="en-US" sz="800" dirty="0">
              <a:latin typeface="BIZ UDPゴシック" panose="020B0400000000000000" pitchFamily="50" charset="-128"/>
              <a:ea typeface="BIZ UDPゴシック" panose="020B0400000000000000" pitchFamily="50" charset="-128"/>
            </a:endParaRPr>
          </a:p>
        </p:txBody>
      </p:sp>
      <p:sp>
        <p:nvSpPr>
          <p:cNvPr id="10" name="Text 7"/>
          <p:cNvSpPr/>
          <p:nvPr/>
        </p:nvSpPr>
        <p:spPr>
          <a:xfrm>
            <a:off x="867944" y="2745924"/>
            <a:ext cx="2000648" cy="328936"/>
          </a:xfrm>
          <a:prstGeom prst="rect">
            <a:avLst/>
          </a:prstGeom>
          <a:noFill/>
          <a:ln/>
        </p:spPr>
        <p:txBody>
          <a:bodyPr wrap="square" lIns="0" tIns="0" rIns="0" bIns="0" rtlCol="0" anchor="t">
            <a:spAutoFit/>
          </a:bodyPr>
          <a:lstStyle/>
          <a:p>
            <a:pPr marL="0" indent="0" algn="l">
              <a:lnSpc>
                <a:spcPts val="1400"/>
              </a:lnSpc>
              <a:buNone/>
            </a:pPr>
            <a:r>
              <a:rPr lang="en-US" sz="800" dirty="0">
                <a:solidFill>
                  <a:srgbClr val="1A1A2E"/>
                </a:solidFill>
                <a:latin typeface="BIZ UDPゴシック" panose="020B0400000000000000" pitchFamily="50" charset="-128"/>
                <a:ea typeface="BIZ UDPゴシック" panose="020B0400000000000000" pitchFamily="50" charset="-128"/>
                <a:cs typeface="Noto Sans JP" pitchFamily="34" charset="-120"/>
              </a:rPr>
              <a:t>「本物」の空間と体験型コンテンツの掛け合わせにより、</a:t>
            </a:r>
            <a:endParaRPr lang="en-US" sz="800" dirty="0">
              <a:latin typeface="BIZ UDPゴシック" panose="020B0400000000000000" pitchFamily="50" charset="-128"/>
              <a:ea typeface="BIZ UDPゴシック" panose="020B0400000000000000" pitchFamily="50" charset="-128"/>
            </a:endParaRPr>
          </a:p>
        </p:txBody>
      </p:sp>
      <p:sp>
        <p:nvSpPr>
          <p:cNvPr id="11" name="Text 8"/>
          <p:cNvSpPr/>
          <p:nvPr/>
        </p:nvSpPr>
        <p:spPr>
          <a:xfrm>
            <a:off x="1462233" y="3064916"/>
            <a:ext cx="852010" cy="153119"/>
          </a:xfrm>
          <a:prstGeom prst="rect">
            <a:avLst/>
          </a:prstGeom>
          <a:noFill/>
          <a:ln/>
        </p:spPr>
        <p:txBody>
          <a:bodyPr wrap="square" lIns="0" tIns="0" rIns="0" bIns="0" rtlCol="0" anchor="t">
            <a:spAutoFit/>
          </a:bodyPr>
          <a:lstStyle/>
          <a:p>
            <a:pPr marL="0" indent="0" algn="l">
              <a:lnSpc>
                <a:spcPts val="1400"/>
              </a:lnSpc>
              <a:buNone/>
            </a:pPr>
            <a:r>
              <a:rPr lang="en-US" sz="10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満足度98.8%</a:t>
            </a:r>
            <a:endParaRPr lang="en-US" sz="1000" dirty="0">
              <a:latin typeface="BIZ UDPゴシック" panose="020B0400000000000000" pitchFamily="50" charset="-128"/>
              <a:ea typeface="BIZ UDPゴシック" panose="020B0400000000000000" pitchFamily="50" charset="-128"/>
            </a:endParaRPr>
          </a:p>
        </p:txBody>
      </p:sp>
      <p:sp>
        <p:nvSpPr>
          <p:cNvPr id="13" name="Text 10"/>
          <p:cNvSpPr/>
          <p:nvPr/>
        </p:nvSpPr>
        <p:spPr>
          <a:xfrm>
            <a:off x="1324674" y="3283317"/>
            <a:ext cx="989569" cy="153119"/>
          </a:xfrm>
          <a:prstGeom prst="rect">
            <a:avLst/>
          </a:prstGeom>
          <a:noFill/>
          <a:ln/>
        </p:spPr>
        <p:txBody>
          <a:bodyPr wrap="square" lIns="0" tIns="0" rIns="0" bIns="0" rtlCol="0" anchor="t">
            <a:spAutoFit/>
          </a:bodyPr>
          <a:lstStyle/>
          <a:p>
            <a:pPr marL="0" indent="0" algn="l">
              <a:lnSpc>
                <a:spcPts val="1400"/>
              </a:lnSpc>
              <a:buNone/>
            </a:pPr>
            <a:r>
              <a:rPr lang="en-US" sz="10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再訪意向96.4%</a:t>
            </a:r>
            <a:endParaRPr lang="en-US" sz="1000" dirty="0">
              <a:latin typeface="BIZ UDPゴシック" panose="020B0400000000000000" pitchFamily="50" charset="-128"/>
              <a:ea typeface="BIZ UDPゴシック" panose="020B0400000000000000" pitchFamily="50" charset="-128"/>
            </a:endParaRPr>
          </a:p>
        </p:txBody>
      </p:sp>
      <p:sp>
        <p:nvSpPr>
          <p:cNvPr id="14" name="Text 11"/>
          <p:cNvSpPr/>
          <p:nvPr/>
        </p:nvSpPr>
        <p:spPr>
          <a:xfrm>
            <a:off x="874840" y="3546603"/>
            <a:ext cx="1947996" cy="149400"/>
          </a:xfrm>
          <a:prstGeom prst="rect">
            <a:avLst/>
          </a:prstGeom>
          <a:noFill/>
          <a:ln/>
        </p:spPr>
        <p:txBody>
          <a:bodyPr wrap="square" lIns="0" tIns="0" rIns="0" bIns="0" rtlCol="0" anchor="t">
            <a:spAutoFit/>
          </a:bodyPr>
          <a:lstStyle/>
          <a:p>
            <a:pPr marL="0" indent="0" algn="r">
              <a:lnSpc>
                <a:spcPts val="1400"/>
              </a:lnSpc>
              <a:buNone/>
            </a:pPr>
            <a:r>
              <a:rPr lang="en-US" sz="800" dirty="0">
                <a:solidFill>
                  <a:srgbClr val="1A1A2E"/>
                </a:solidFill>
                <a:latin typeface="BIZ UDPゴシック" panose="020B0400000000000000" pitchFamily="50" charset="-128"/>
                <a:ea typeface="BIZ UDPゴシック" panose="020B0400000000000000" pitchFamily="50" charset="-128"/>
                <a:cs typeface="Noto Sans JP" pitchFamily="34" charset="-120"/>
              </a:rPr>
              <a:t>という極めて高い評価を達成。</a:t>
            </a:r>
            <a:endParaRPr lang="en-US" sz="800" dirty="0">
              <a:latin typeface="BIZ UDPゴシック" panose="020B0400000000000000" pitchFamily="50" charset="-128"/>
              <a:ea typeface="BIZ UDPゴシック" panose="020B0400000000000000" pitchFamily="50" charset="-128"/>
            </a:endParaRPr>
          </a:p>
        </p:txBody>
      </p:sp>
      <p:sp>
        <p:nvSpPr>
          <p:cNvPr id="15" name="Shape 12"/>
          <p:cNvSpPr/>
          <p:nvPr/>
        </p:nvSpPr>
        <p:spPr>
          <a:xfrm>
            <a:off x="3316851" y="1213955"/>
            <a:ext cx="2514600" cy="2834163"/>
          </a:xfrm>
          <a:prstGeom prst="rect">
            <a:avLst/>
          </a:prstGeom>
          <a:solidFill>
            <a:srgbClr val="FFFFFF"/>
          </a:solidFill>
          <a:ln w="9144">
            <a:solidFill>
              <a:srgbClr val="D0C8B8"/>
            </a:solidFill>
            <a:prstDash val="solid"/>
          </a:ln>
        </p:spPr>
        <p:txBody>
          <a:bodyPr/>
          <a:lstStyle/>
          <a:p>
            <a:endParaRPr lang="ja-JP" altLang="en-US"/>
          </a:p>
        </p:txBody>
      </p:sp>
      <p:sp>
        <p:nvSpPr>
          <p:cNvPr id="16" name="Text 13"/>
          <p:cNvSpPr/>
          <p:nvPr/>
        </p:nvSpPr>
        <p:spPr>
          <a:xfrm>
            <a:off x="3866244" y="1353257"/>
            <a:ext cx="1410643" cy="154979"/>
          </a:xfrm>
          <a:prstGeom prst="rect">
            <a:avLst/>
          </a:prstGeom>
          <a:noFill/>
          <a:ln/>
        </p:spPr>
        <p:txBody>
          <a:bodyPr wrap="none" lIns="0" tIns="0" rIns="0" bIns="0" rtlCol="0" anchor="t">
            <a:spAutoFit/>
          </a:bodyPr>
          <a:lstStyle/>
          <a:p>
            <a:pPr algn="ctr">
              <a:lnSpc>
                <a:spcPts val="1400"/>
              </a:lnSpc>
            </a:pPr>
            <a:r>
              <a:rPr lang="en-US" sz="1100" b="1"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周遊促進の</a:t>
            </a:r>
            <a:r>
              <a:rPr lang="en-US" altLang="ja-JP" sz="1100" b="1"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可能性確認</a:t>
            </a:r>
            <a:endParaRPr lang="en-US" altLang="ja-JP" sz="1100" dirty="0">
              <a:latin typeface="BIZ UDPゴシック" panose="020B0400000000000000" pitchFamily="50" charset="-128"/>
              <a:ea typeface="BIZ UDPゴシック" panose="020B0400000000000000" pitchFamily="50" charset="-128"/>
            </a:endParaRPr>
          </a:p>
        </p:txBody>
      </p:sp>
      <p:sp>
        <p:nvSpPr>
          <p:cNvPr id="17" name="Text 14"/>
          <p:cNvSpPr/>
          <p:nvPr/>
        </p:nvSpPr>
        <p:spPr>
          <a:xfrm>
            <a:off x="5034524" y="1353257"/>
            <a:ext cx="65" cy="154979"/>
          </a:xfrm>
          <a:prstGeom prst="rect">
            <a:avLst/>
          </a:prstGeom>
          <a:noFill/>
          <a:ln/>
        </p:spPr>
        <p:txBody>
          <a:bodyPr wrap="none" lIns="0" tIns="0" rIns="0" bIns="0" rtlCol="0" anchor="t">
            <a:spAutoFit/>
          </a:bodyPr>
          <a:lstStyle/>
          <a:p>
            <a:pPr marL="0" indent="0" algn="ctr">
              <a:lnSpc>
                <a:spcPts val="1400"/>
              </a:lnSpc>
              <a:buNone/>
            </a:pPr>
            <a:endParaRPr lang="en-US" sz="1100" dirty="0">
              <a:latin typeface="BIZ UDPゴシック" panose="020B0400000000000000" pitchFamily="50" charset="-128"/>
              <a:ea typeface="BIZ UDPゴシック" panose="020B0400000000000000" pitchFamily="50" charset="-128"/>
            </a:endParaRPr>
          </a:p>
        </p:txBody>
      </p:sp>
      <p:sp>
        <p:nvSpPr>
          <p:cNvPr id="18" name="Text 15"/>
          <p:cNvSpPr/>
          <p:nvPr/>
        </p:nvSpPr>
        <p:spPr>
          <a:xfrm>
            <a:off x="3565066" y="1724693"/>
            <a:ext cx="2121095" cy="150041"/>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1A1A2E"/>
                </a:solidFill>
                <a:latin typeface="BIZ UDPゴシック" panose="020B0400000000000000" pitchFamily="50" charset="-128"/>
                <a:ea typeface="BIZ UDPゴシック" panose="020B0400000000000000" pitchFamily="50" charset="-128"/>
                <a:cs typeface="Noto Sans JP" pitchFamily="34" charset="-120"/>
              </a:rPr>
              <a:t>デジタルスタンプラリーにより、単館完結から</a:t>
            </a:r>
            <a:endParaRPr lang="en-US" sz="834" dirty="0">
              <a:latin typeface="BIZ UDPゴシック" panose="020B0400000000000000" pitchFamily="50" charset="-128"/>
              <a:ea typeface="BIZ UDPゴシック" panose="020B0400000000000000" pitchFamily="50" charset="-128"/>
            </a:endParaRPr>
          </a:p>
        </p:txBody>
      </p:sp>
      <p:sp>
        <p:nvSpPr>
          <p:cNvPr id="19" name="Text 16"/>
          <p:cNvSpPr/>
          <p:nvPr/>
        </p:nvSpPr>
        <p:spPr>
          <a:xfrm>
            <a:off x="4004911" y="2135447"/>
            <a:ext cx="1133307" cy="153119"/>
          </a:xfrm>
          <a:prstGeom prst="rect">
            <a:avLst/>
          </a:prstGeom>
          <a:noFill/>
          <a:ln/>
        </p:spPr>
        <p:txBody>
          <a:bodyPr wrap="square" lIns="0" tIns="0" rIns="0" bIns="0" rtlCol="0" anchor="t">
            <a:spAutoFit/>
          </a:bodyPr>
          <a:lstStyle/>
          <a:p>
            <a:pPr marL="0" indent="0" algn="ctr">
              <a:lnSpc>
                <a:spcPts val="1400"/>
              </a:lnSpc>
              <a:buNone/>
            </a:pPr>
            <a:r>
              <a:rPr lang="en-US" sz="10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「面」の周遊</a:t>
            </a:r>
            <a:endParaRPr lang="en-US" sz="1000" dirty="0">
              <a:latin typeface="BIZ UDPゴシック" panose="020B0400000000000000" pitchFamily="50" charset="-128"/>
              <a:ea typeface="BIZ UDPゴシック" panose="020B0400000000000000" pitchFamily="50" charset="-128"/>
            </a:endParaRPr>
          </a:p>
        </p:txBody>
      </p:sp>
      <p:sp>
        <p:nvSpPr>
          <p:cNvPr id="20" name="Text 17"/>
          <p:cNvSpPr/>
          <p:nvPr/>
        </p:nvSpPr>
        <p:spPr>
          <a:xfrm>
            <a:off x="4016850" y="2404905"/>
            <a:ext cx="1645990" cy="150041"/>
          </a:xfrm>
          <a:prstGeom prst="rect">
            <a:avLst/>
          </a:prstGeom>
          <a:noFill/>
          <a:ln/>
        </p:spPr>
        <p:txBody>
          <a:bodyPr wrap="square" lIns="0" tIns="0" rIns="0" bIns="0" rtlCol="0" anchor="t">
            <a:spAutoFit/>
          </a:bodyPr>
          <a:lstStyle/>
          <a:p>
            <a:pPr marL="0" indent="0" algn="r">
              <a:lnSpc>
                <a:spcPts val="1400"/>
              </a:lnSpc>
              <a:buNone/>
            </a:pPr>
            <a:r>
              <a:rPr lang="en-US" sz="834" dirty="0">
                <a:solidFill>
                  <a:srgbClr val="1A1A2E"/>
                </a:solidFill>
                <a:latin typeface="BIZ UDPゴシック" panose="020B0400000000000000" pitchFamily="50" charset="-128"/>
                <a:ea typeface="BIZ UDPゴシック" panose="020B0400000000000000" pitchFamily="50" charset="-128"/>
                <a:cs typeface="Noto Sans JP" pitchFamily="34" charset="-120"/>
              </a:rPr>
              <a:t>への行動変容を確認。</a:t>
            </a:r>
            <a:endParaRPr lang="en-US" sz="834" dirty="0">
              <a:latin typeface="BIZ UDPゴシック" panose="020B0400000000000000" pitchFamily="50" charset="-128"/>
              <a:ea typeface="BIZ UDPゴシック" panose="020B0400000000000000" pitchFamily="50" charset="-128"/>
            </a:endParaRPr>
          </a:p>
        </p:txBody>
      </p:sp>
      <p:sp>
        <p:nvSpPr>
          <p:cNvPr id="21" name="Text 18"/>
          <p:cNvSpPr/>
          <p:nvPr/>
        </p:nvSpPr>
        <p:spPr>
          <a:xfrm>
            <a:off x="3533549" y="2752010"/>
            <a:ext cx="2152612" cy="329577"/>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1A1A2E"/>
                </a:solidFill>
                <a:latin typeface="BIZ UDPゴシック" panose="020B0400000000000000" pitchFamily="50" charset="-128"/>
                <a:ea typeface="BIZ UDPゴシック" panose="020B0400000000000000" pitchFamily="50" charset="-128"/>
                <a:cs typeface="Noto Sans JP" pitchFamily="34" charset="-120"/>
              </a:rPr>
              <a:t>「スタンプを集める」という明確な目的が、本来予定していなかった施設への</a:t>
            </a:r>
            <a:endParaRPr lang="en-US" sz="834" dirty="0">
              <a:latin typeface="BIZ UDPゴシック" panose="020B0400000000000000" pitchFamily="50" charset="-128"/>
              <a:ea typeface="BIZ UDPゴシック" panose="020B0400000000000000" pitchFamily="50" charset="-128"/>
            </a:endParaRPr>
          </a:p>
        </p:txBody>
      </p:sp>
      <p:sp>
        <p:nvSpPr>
          <p:cNvPr id="22" name="Text 19"/>
          <p:cNvSpPr/>
          <p:nvPr/>
        </p:nvSpPr>
        <p:spPr>
          <a:xfrm>
            <a:off x="3839474" y="3202091"/>
            <a:ext cx="1464179" cy="153119"/>
          </a:xfrm>
          <a:prstGeom prst="rect">
            <a:avLst/>
          </a:prstGeom>
          <a:noFill/>
          <a:ln/>
        </p:spPr>
        <p:txBody>
          <a:bodyPr wrap="square" lIns="0" tIns="0" rIns="0" bIns="0" rtlCol="0" anchor="t">
            <a:spAutoFit/>
          </a:bodyPr>
          <a:lstStyle/>
          <a:p>
            <a:pPr marL="0" indent="0" algn="ctr">
              <a:lnSpc>
                <a:spcPts val="1400"/>
              </a:lnSpc>
              <a:buNone/>
            </a:pPr>
            <a:r>
              <a:rPr lang="en-US" sz="10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偶発的な立ち寄り</a:t>
            </a:r>
            <a:endParaRPr lang="en-US" sz="1000" dirty="0">
              <a:latin typeface="BIZ UDPゴシック" panose="020B0400000000000000" pitchFamily="50" charset="-128"/>
              <a:ea typeface="BIZ UDPゴシック" panose="020B0400000000000000" pitchFamily="50" charset="-128"/>
            </a:endParaRPr>
          </a:p>
        </p:txBody>
      </p:sp>
      <p:sp>
        <p:nvSpPr>
          <p:cNvPr id="23" name="Text 20"/>
          <p:cNvSpPr/>
          <p:nvPr/>
        </p:nvSpPr>
        <p:spPr>
          <a:xfrm>
            <a:off x="4283095" y="3537265"/>
            <a:ext cx="1379745" cy="150041"/>
          </a:xfrm>
          <a:prstGeom prst="rect">
            <a:avLst/>
          </a:prstGeom>
          <a:noFill/>
          <a:ln/>
        </p:spPr>
        <p:txBody>
          <a:bodyPr wrap="square" lIns="0" tIns="0" rIns="0" bIns="0" rtlCol="0" anchor="t">
            <a:spAutoFit/>
          </a:bodyPr>
          <a:lstStyle/>
          <a:p>
            <a:pPr marL="0" indent="0" algn="r">
              <a:lnSpc>
                <a:spcPts val="1400"/>
              </a:lnSpc>
              <a:buNone/>
            </a:pPr>
            <a:r>
              <a:rPr lang="en-US" sz="834" dirty="0">
                <a:solidFill>
                  <a:srgbClr val="1A1A2E"/>
                </a:solidFill>
                <a:latin typeface="BIZ UDPゴシック" panose="020B0400000000000000" pitchFamily="50" charset="-128"/>
                <a:ea typeface="BIZ UDPゴシック" panose="020B0400000000000000" pitchFamily="50" charset="-128"/>
                <a:cs typeface="Noto Sans JP" pitchFamily="34" charset="-120"/>
              </a:rPr>
              <a:t>を強力に誘発した。</a:t>
            </a:r>
            <a:endParaRPr lang="en-US" sz="834" dirty="0">
              <a:latin typeface="BIZ UDPゴシック" panose="020B0400000000000000" pitchFamily="50" charset="-128"/>
              <a:ea typeface="BIZ UDPゴシック" panose="020B0400000000000000" pitchFamily="50" charset="-128"/>
            </a:endParaRPr>
          </a:p>
        </p:txBody>
      </p:sp>
      <p:sp>
        <p:nvSpPr>
          <p:cNvPr id="24" name="Shape 21"/>
          <p:cNvSpPr/>
          <p:nvPr/>
        </p:nvSpPr>
        <p:spPr>
          <a:xfrm>
            <a:off x="6086476" y="1213955"/>
            <a:ext cx="2482828" cy="2834163"/>
          </a:xfrm>
          <a:prstGeom prst="rect">
            <a:avLst/>
          </a:prstGeom>
          <a:solidFill>
            <a:srgbClr val="FFFFFF"/>
          </a:solidFill>
          <a:ln w="9144">
            <a:solidFill>
              <a:srgbClr val="D0C8B8"/>
            </a:solidFill>
            <a:prstDash val="solid"/>
          </a:ln>
        </p:spPr>
        <p:txBody>
          <a:bodyPr/>
          <a:lstStyle/>
          <a:p>
            <a:endParaRPr lang="ja-JP" altLang="en-US"/>
          </a:p>
        </p:txBody>
      </p:sp>
      <p:sp>
        <p:nvSpPr>
          <p:cNvPr id="25" name="Text 22"/>
          <p:cNvSpPr/>
          <p:nvPr/>
        </p:nvSpPr>
        <p:spPr>
          <a:xfrm>
            <a:off x="6847033" y="1340918"/>
            <a:ext cx="987450" cy="154979"/>
          </a:xfrm>
          <a:prstGeom prst="rect">
            <a:avLst/>
          </a:prstGeom>
          <a:noFill/>
          <a:ln/>
        </p:spPr>
        <p:txBody>
          <a:bodyPr wrap="none" lIns="0" tIns="0" rIns="0" bIns="0" rtlCol="0" anchor="t">
            <a:spAutoFit/>
          </a:bodyPr>
          <a:lstStyle/>
          <a:p>
            <a:pPr algn="ctr">
              <a:lnSpc>
                <a:spcPts val="1400"/>
              </a:lnSpc>
            </a:pPr>
            <a:r>
              <a:rPr lang="en-US" sz="1100" b="1"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広報の</a:t>
            </a:r>
            <a:r>
              <a:rPr lang="ja-JP" altLang="en-US" sz="1100" b="1" dirty="0">
                <a:solidFill>
                  <a:srgbClr val="1A1A2E"/>
                </a:solidFill>
                <a:latin typeface="BIZ UDPゴシック" panose="020B0400000000000000" pitchFamily="50" charset="-128"/>
                <a:ea typeface="BIZ UDPゴシック" panose="020B0400000000000000" pitchFamily="50" charset="-128"/>
                <a:cs typeface="Noto Sans JP" pitchFamily="34" charset="-120"/>
              </a:rPr>
              <a:t>波及効果</a:t>
            </a:r>
            <a:endParaRPr lang="en-US" altLang="ja-JP" sz="1100" dirty="0">
              <a:latin typeface="BIZ UDPゴシック" panose="020B0400000000000000" pitchFamily="50" charset="-128"/>
              <a:ea typeface="BIZ UDPゴシック" panose="020B0400000000000000" pitchFamily="50" charset="-128"/>
            </a:endParaRPr>
          </a:p>
        </p:txBody>
      </p:sp>
      <p:sp>
        <p:nvSpPr>
          <p:cNvPr id="26" name="Text 23"/>
          <p:cNvSpPr/>
          <p:nvPr/>
        </p:nvSpPr>
        <p:spPr>
          <a:xfrm>
            <a:off x="8149200" y="1353257"/>
            <a:ext cx="64" cy="154979"/>
          </a:xfrm>
          <a:prstGeom prst="rect">
            <a:avLst/>
          </a:prstGeom>
          <a:noFill/>
          <a:ln/>
        </p:spPr>
        <p:txBody>
          <a:bodyPr wrap="none" lIns="0" tIns="0" rIns="0" bIns="0" rtlCol="0" anchor="t">
            <a:spAutoFit/>
          </a:bodyPr>
          <a:lstStyle/>
          <a:p>
            <a:pPr marL="0" indent="0" algn="ctr">
              <a:lnSpc>
                <a:spcPts val="1400"/>
              </a:lnSpc>
              <a:buNone/>
            </a:pPr>
            <a:endParaRPr lang="en-US" sz="1100" dirty="0">
              <a:latin typeface="BIZ UDPゴシック" panose="020B0400000000000000" pitchFamily="50" charset="-128"/>
              <a:ea typeface="BIZ UDPゴシック" panose="020B0400000000000000" pitchFamily="50" charset="-128"/>
            </a:endParaRPr>
          </a:p>
        </p:txBody>
      </p:sp>
      <p:sp>
        <p:nvSpPr>
          <p:cNvPr id="27" name="Text 24"/>
          <p:cNvSpPr/>
          <p:nvPr/>
        </p:nvSpPr>
        <p:spPr>
          <a:xfrm>
            <a:off x="6409889" y="1724693"/>
            <a:ext cx="1998180" cy="329577"/>
          </a:xfrm>
          <a:prstGeom prst="rect">
            <a:avLst/>
          </a:prstGeom>
          <a:noFill/>
          <a:ln/>
        </p:spPr>
        <p:txBody>
          <a:bodyPr wrap="square" lIns="0" tIns="0" rIns="0" bIns="0" rtlCol="0" anchor="t">
            <a:spAutoFit/>
          </a:bodyPr>
          <a:lstStyle/>
          <a:p>
            <a:pPr marL="0" indent="0" algn="l">
              <a:lnSpc>
                <a:spcPts val="1400"/>
              </a:lnSpc>
              <a:buNone/>
            </a:pPr>
            <a:r>
              <a:rPr lang="en-US" altLang="ja-JP" sz="900"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古民家フェス</a:t>
            </a: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を知った媒体は、</a:t>
            </a:r>
            <a:endParaRPr lang="en-US" altLang="ja-JP" sz="900" dirty="0">
              <a:solidFill>
                <a:srgbClr val="1A1A2E"/>
              </a:solidFill>
              <a:latin typeface="BIZ UDPゴシック" panose="020B0400000000000000" pitchFamily="50" charset="-128"/>
              <a:ea typeface="BIZ UDPゴシック" panose="020B0400000000000000" pitchFamily="50" charset="-128"/>
              <a:cs typeface="Noto Sans JP" pitchFamily="34" charset="-120"/>
            </a:endParaRPr>
          </a:p>
          <a:p>
            <a:pPr marL="0" indent="0" algn="l">
              <a:lnSpc>
                <a:spcPts val="1400"/>
              </a:lnSpc>
              <a:buNone/>
            </a:pPr>
            <a:r>
              <a:rPr lang="en-US" altLang="ja-JP" sz="834" dirty="0">
                <a:latin typeface="BIZ UDPゴシック" panose="020B0400000000000000" pitchFamily="50" charset="-128"/>
                <a:ea typeface="BIZ UDPゴシック" panose="020B0400000000000000" pitchFamily="50" charset="-128"/>
              </a:rPr>
              <a:t>SNS</a:t>
            </a:r>
            <a:r>
              <a:rPr lang="ja-JP" altLang="en-US" sz="834" dirty="0">
                <a:latin typeface="BIZ UDPゴシック" panose="020B0400000000000000" pitchFamily="50" charset="-128"/>
                <a:ea typeface="BIZ UDPゴシック" panose="020B0400000000000000" pitchFamily="50" charset="-128"/>
              </a:rPr>
              <a:t>や</a:t>
            </a:r>
            <a:r>
              <a:rPr lang="en-US" altLang="ja-JP" sz="834" dirty="0">
                <a:latin typeface="BIZ UDPゴシック" panose="020B0400000000000000" pitchFamily="50" charset="-128"/>
                <a:ea typeface="BIZ UDPゴシック" panose="020B0400000000000000" pitchFamily="50" charset="-128"/>
              </a:rPr>
              <a:t>WEB</a:t>
            </a:r>
            <a:r>
              <a:rPr lang="ja-JP" altLang="en-US" sz="834" dirty="0">
                <a:latin typeface="BIZ UDPゴシック" panose="020B0400000000000000" pitchFamily="50" charset="-128"/>
                <a:ea typeface="BIZ UDPゴシック" panose="020B0400000000000000" pitchFamily="50" charset="-128"/>
              </a:rPr>
              <a:t>ニュースによる来館</a:t>
            </a:r>
            <a:endParaRPr lang="en-US" sz="834" dirty="0">
              <a:latin typeface="BIZ UDPゴシック" panose="020B0400000000000000" pitchFamily="50" charset="-128"/>
              <a:ea typeface="BIZ UDPゴシック" panose="020B0400000000000000" pitchFamily="50" charset="-128"/>
            </a:endParaRPr>
          </a:p>
        </p:txBody>
      </p:sp>
      <p:sp>
        <p:nvSpPr>
          <p:cNvPr id="28" name="Text 25"/>
          <p:cNvSpPr/>
          <p:nvPr/>
        </p:nvSpPr>
        <p:spPr>
          <a:xfrm>
            <a:off x="6680802" y="2087473"/>
            <a:ext cx="1319912" cy="153119"/>
          </a:xfrm>
          <a:prstGeom prst="rect">
            <a:avLst/>
          </a:prstGeom>
          <a:noFill/>
          <a:ln/>
        </p:spPr>
        <p:txBody>
          <a:bodyPr wrap="square" lIns="0" tIns="0" rIns="0" bIns="0" rtlCol="0" anchor="t">
            <a:spAutoFit/>
          </a:bodyPr>
          <a:lstStyle/>
          <a:p>
            <a:pPr marL="0" indent="0" algn="ctr">
              <a:lnSpc>
                <a:spcPts val="1400"/>
              </a:lnSpc>
              <a:buNone/>
            </a:pPr>
            <a:r>
              <a:rPr lang="ja-JP" altLang="en-US" sz="1000" b="1" dirty="0">
                <a:solidFill>
                  <a:srgbClr val="8B1A1A"/>
                </a:solidFill>
                <a:latin typeface="BIZ UDPゴシック" panose="020B0400000000000000" pitchFamily="50" charset="-128"/>
                <a:ea typeface="BIZ UDPゴシック" panose="020B0400000000000000" pitchFamily="50" charset="-128"/>
              </a:rPr>
              <a:t>約</a:t>
            </a:r>
            <a:r>
              <a:rPr lang="en-US" altLang="ja-JP" sz="1000" b="1" dirty="0">
                <a:solidFill>
                  <a:srgbClr val="8B1A1A"/>
                </a:solidFill>
                <a:latin typeface="BIZ UDPゴシック" panose="020B0400000000000000" pitchFamily="50" charset="-128"/>
                <a:ea typeface="BIZ UDPゴシック" panose="020B0400000000000000" pitchFamily="50" charset="-128"/>
              </a:rPr>
              <a:t>70.6</a:t>
            </a:r>
            <a:r>
              <a:rPr lang="ja-JP" altLang="en-US" sz="1000" b="1" dirty="0">
                <a:solidFill>
                  <a:srgbClr val="8B1A1A"/>
                </a:solidFill>
                <a:latin typeface="BIZ UDPゴシック" panose="020B0400000000000000" pitchFamily="50" charset="-128"/>
                <a:ea typeface="BIZ UDPゴシック" panose="020B0400000000000000" pitchFamily="50" charset="-128"/>
              </a:rPr>
              <a:t>％</a:t>
            </a:r>
            <a:endParaRPr lang="en-US" sz="1000" dirty="0">
              <a:latin typeface="BIZ UDPゴシック" panose="020B0400000000000000" pitchFamily="50" charset="-128"/>
              <a:ea typeface="BIZ UDPゴシック" panose="020B0400000000000000" pitchFamily="50" charset="-128"/>
            </a:endParaRPr>
          </a:p>
        </p:txBody>
      </p:sp>
      <p:sp>
        <p:nvSpPr>
          <p:cNvPr id="30" name="Text 27"/>
          <p:cNvSpPr/>
          <p:nvPr/>
        </p:nvSpPr>
        <p:spPr>
          <a:xfrm>
            <a:off x="6354075" y="2916798"/>
            <a:ext cx="1921982" cy="150041"/>
          </a:xfrm>
          <a:prstGeom prst="rect">
            <a:avLst/>
          </a:prstGeom>
          <a:noFill/>
          <a:ln/>
        </p:spPr>
        <p:txBody>
          <a:bodyPr wrap="square" lIns="0" tIns="0" rIns="0" bIns="0" rtlCol="0" anchor="t">
            <a:spAutoFit/>
          </a:bodyPr>
          <a:lstStyle/>
          <a:p>
            <a:pPr marL="0" indent="0" algn="l">
              <a:lnSpc>
                <a:spcPts val="1400"/>
              </a:lnSpc>
              <a:buNone/>
            </a:pPr>
            <a:r>
              <a:rPr lang="ja-JP" altLang="en-US" sz="834" dirty="0">
                <a:solidFill>
                  <a:srgbClr val="1A1A2E"/>
                </a:solidFill>
                <a:latin typeface="BIZ UDPゴシック" panose="020B0400000000000000" pitchFamily="50" charset="-128"/>
                <a:ea typeface="BIZ UDPゴシック" panose="020B0400000000000000" pitchFamily="50" charset="-128"/>
              </a:rPr>
              <a:t>総露出件数</a:t>
            </a:r>
            <a:endParaRPr lang="en-US" sz="834" dirty="0">
              <a:latin typeface="BIZ UDPゴシック" panose="020B0400000000000000" pitchFamily="50" charset="-128"/>
              <a:ea typeface="BIZ UDPゴシック" panose="020B0400000000000000" pitchFamily="50" charset="-128"/>
            </a:endParaRPr>
          </a:p>
        </p:txBody>
      </p:sp>
      <p:sp>
        <p:nvSpPr>
          <p:cNvPr id="31" name="Shape 28"/>
          <p:cNvSpPr/>
          <p:nvPr/>
        </p:nvSpPr>
        <p:spPr>
          <a:xfrm>
            <a:off x="573830" y="4297699"/>
            <a:ext cx="7995473" cy="588634"/>
          </a:xfrm>
          <a:prstGeom prst="rect">
            <a:avLst/>
          </a:prstGeom>
          <a:solidFill>
            <a:srgbClr val="1C2B4A"/>
          </a:solidFill>
          <a:ln/>
        </p:spPr>
        <p:txBody>
          <a:bodyPr/>
          <a:lstStyle/>
          <a:p>
            <a:endParaRPr lang="ja-JP" altLang="en-US"/>
          </a:p>
        </p:txBody>
      </p:sp>
      <p:sp>
        <p:nvSpPr>
          <p:cNvPr id="32" name="Shape 29"/>
          <p:cNvSpPr/>
          <p:nvPr/>
        </p:nvSpPr>
        <p:spPr>
          <a:xfrm>
            <a:off x="573830" y="4297699"/>
            <a:ext cx="42863" cy="588634"/>
          </a:xfrm>
          <a:prstGeom prst="rect">
            <a:avLst/>
          </a:prstGeom>
          <a:solidFill>
            <a:srgbClr val="8B1A1A"/>
          </a:solidFill>
          <a:ln/>
        </p:spPr>
        <p:txBody>
          <a:bodyPr/>
          <a:lstStyle/>
          <a:p>
            <a:endParaRPr lang="ja-JP" altLang="en-US"/>
          </a:p>
        </p:txBody>
      </p:sp>
      <p:sp>
        <p:nvSpPr>
          <p:cNvPr id="33" name="Text 30"/>
          <p:cNvSpPr/>
          <p:nvPr/>
        </p:nvSpPr>
        <p:spPr>
          <a:xfrm>
            <a:off x="1034444" y="4424697"/>
            <a:ext cx="7597598" cy="355097"/>
          </a:xfrm>
          <a:prstGeom prst="rect">
            <a:avLst/>
          </a:prstGeom>
          <a:noFill/>
          <a:ln/>
        </p:spPr>
        <p:txBody>
          <a:bodyPr wrap="square" lIns="0" tIns="0" rIns="0" bIns="0" rtlCol="0" anchor="t">
            <a:spAutoFit/>
          </a:bodyPr>
          <a:lstStyle/>
          <a:p>
            <a:pPr marL="0" indent="0" algn="l">
              <a:lnSpc>
                <a:spcPts val="1500"/>
              </a:lnSpc>
              <a:buNone/>
            </a:pPr>
            <a:r>
              <a:rPr lang="en-US" sz="1000" dirty="0" err="1">
                <a:solidFill>
                  <a:srgbClr val="FFFFFF"/>
                </a:solidFill>
                <a:latin typeface="BIZ UDPゴシック" panose="020B0400000000000000" pitchFamily="50" charset="-128"/>
                <a:ea typeface="BIZ UDPゴシック" panose="020B0400000000000000" pitchFamily="50" charset="-128"/>
                <a:cs typeface="Noto Sans JP" pitchFamily="34" charset="-120"/>
              </a:rPr>
              <a:t>寄与度分析</a:t>
            </a:r>
            <a:r>
              <a:rPr lang="en-US" sz="1000" dirty="0">
                <a:solidFill>
                  <a:srgbClr val="FFFFFF"/>
                </a:solidFill>
                <a:latin typeface="BIZ UDPゴシック" panose="020B0400000000000000" pitchFamily="50" charset="-128"/>
                <a:ea typeface="BIZ UDPゴシック" panose="020B0400000000000000" pitchFamily="50" charset="-128"/>
                <a:cs typeface="Noto Sans JP" pitchFamily="34" charset="-120"/>
              </a:rPr>
              <a:t>：「</a:t>
            </a:r>
            <a:r>
              <a:rPr lang="en-US" sz="1000" dirty="0" err="1">
                <a:solidFill>
                  <a:srgbClr val="FFFFFF"/>
                </a:solidFill>
                <a:latin typeface="BIZ UDPゴシック" panose="020B0400000000000000" pitchFamily="50" charset="-128"/>
                <a:ea typeface="BIZ UDPゴシック" panose="020B0400000000000000" pitchFamily="50" charset="-128"/>
                <a:cs typeface="Noto Sans JP" pitchFamily="34" charset="-120"/>
              </a:rPr>
              <a:t>イベント・体験」が強力な来館動機（フック）として機能し、実際の訪問を通じて施設の魅力に気づき</a:t>
            </a:r>
            <a:r>
              <a:rPr lang="en-US" sz="1000" dirty="0">
                <a:solidFill>
                  <a:srgbClr val="FFD966"/>
                </a:solidFill>
                <a:latin typeface="BIZ UDPゴシック" panose="020B0400000000000000" pitchFamily="50" charset="-128"/>
                <a:ea typeface="BIZ UDPゴシック" panose="020B0400000000000000" pitchFamily="50" charset="-128"/>
                <a:cs typeface="Noto Sans JP" pitchFamily="34" charset="-120"/>
              </a:rPr>
              <a:t>、</a:t>
            </a:r>
          </a:p>
          <a:p>
            <a:pPr marL="0" indent="0" algn="l">
              <a:lnSpc>
                <a:spcPts val="1500"/>
              </a:lnSpc>
              <a:buNone/>
            </a:pPr>
            <a:r>
              <a:rPr lang="en-US" sz="1000" dirty="0">
                <a:solidFill>
                  <a:srgbClr val="FFD966"/>
                </a:solidFill>
                <a:latin typeface="BIZ UDPゴシック" panose="020B0400000000000000" pitchFamily="50" charset="-128"/>
                <a:ea typeface="BIZ UDPゴシック" panose="020B0400000000000000" pitchFamily="50" charset="-128"/>
                <a:cs typeface="Noto Sans JP" pitchFamily="34" charset="-120"/>
              </a:rPr>
              <a:t>「</a:t>
            </a:r>
            <a:r>
              <a:rPr lang="en-US" sz="1000" dirty="0" err="1">
                <a:solidFill>
                  <a:srgbClr val="FFD966"/>
                </a:solidFill>
                <a:latin typeface="BIZ UDPゴシック" panose="020B0400000000000000" pitchFamily="50" charset="-128"/>
                <a:ea typeface="BIZ UDPゴシック" panose="020B0400000000000000" pitchFamily="50" charset="-128"/>
                <a:cs typeface="Noto Sans JP" pitchFamily="34" charset="-120"/>
              </a:rPr>
              <a:t>施設そのもののファン（リピータ</a:t>
            </a:r>
            <a:r>
              <a:rPr lang="en-US" sz="1000" dirty="0">
                <a:solidFill>
                  <a:srgbClr val="FFD966"/>
                </a:solidFill>
                <a:latin typeface="BIZ UDPゴシック" panose="020B0400000000000000" pitchFamily="50" charset="-128"/>
                <a:ea typeface="BIZ UDPゴシック" panose="020B0400000000000000" pitchFamily="50" charset="-128"/>
                <a:cs typeface="Noto Sans JP" pitchFamily="34" charset="-120"/>
              </a:rPr>
              <a:t>ー）」</a:t>
            </a:r>
            <a:r>
              <a:rPr lang="en-US" sz="1000" dirty="0" err="1">
                <a:solidFill>
                  <a:srgbClr val="FFD966"/>
                </a:solidFill>
                <a:latin typeface="BIZ UDPゴシック" panose="020B0400000000000000" pitchFamily="50" charset="-128"/>
                <a:ea typeface="BIZ UDPゴシック" panose="020B0400000000000000" pitchFamily="50" charset="-128"/>
                <a:cs typeface="Noto Sans JP" pitchFamily="34" charset="-120"/>
              </a:rPr>
              <a:t>へと転換する好循環モデル</a:t>
            </a:r>
            <a:r>
              <a:rPr lang="en-US" sz="1000" dirty="0" err="1">
                <a:solidFill>
                  <a:srgbClr val="FFFFFF"/>
                </a:solidFill>
                <a:latin typeface="BIZ UDPゴシック" panose="020B0400000000000000" pitchFamily="50" charset="-128"/>
                <a:ea typeface="BIZ UDPゴシック" panose="020B0400000000000000" pitchFamily="50" charset="-128"/>
                <a:cs typeface="Noto Sans JP" pitchFamily="34" charset="-120"/>
              </a:rPr>
              <a:t>が実証された</a:t>
            </a:r>
            <a:r>
              <a:rPr lang="en-US" sz="1000" dirty="0">
                <a:solidFill>
                  <a:srgbClr val="FFFFFF"/>
                </a:solidFill>
                <a:latin typeface="BIZ UDPゴシック" panose="020B0400000000000000" pitchFamily="50" charset="-128"/>
                <a:ea typeface="BIZ UDPゴシック" panose="020B0400000000000000" pitchFamily="50" charset="-128"/>
                <a:cs typeface="Noto Sans JP" pitchFamily="34" charset="-120"/>
              </a:rPr>
              <a:t>。</a:t>
            </a:r>
            <a:endParaRPr lang="en-US" sz="1000" dirty="0">
              <a:latin typeface="BIZ UDPゴシック" panose="020B0400000000000000" pitchFamily="50" charset="-128"/>
              <a:ea typeface="BIZ UDPゴシック" panose="020B0400000000000000" pitchFamily="50" charset="-128"/>
            </a:endParaRPr>
          </a:p>
        </p:txBody>
      </p:sp>
      <p:sp>
        <p:nvSpPr>
          <p:cNvPr id="35" name="Shape 0">
            <a:extLst>
              <a:ext uri="{FF2B5EF4-FFF2-40B4-BE49-F238E27FC236}">
                <a16:creationId xmlns:a16="http://schemas.microsoft.com/office/drawing/2014/main" id="{EB216C1C-E558-4C30-8441-79EC94D1AF88}"/>
              </a:ext>
            </a:extLst>
          </p:cNvPr>
          <p:cNvSpPr/>
          <p:nvPr/>
        </p:nvSpPr>
        <p:spPr>
          <a:xfrm>
            <a:off x="0" y="9404"/>
            <a:ext cx="9144000" cy="494551"/>
          </a:xfrm>
          <a:prstGeom prst="rect">
            <a:avLst/>
          </a:prstGeom>
          <a:solidFill>
            <a:srgbClr val="1C2841"/>
          </a:solidFill>
          <a:ln/>
        </p:spPr>
        <p:txBody>
          <a:bodyPr/>
          <a:lstStyle/>
          <a:p>
            <a:endParaRPr lang="ja-JP" altLang="en-US" dirty="0">
              <a:latin typeface="BIZ UDPゴシック" panose="020B0400000000000000" pitchFamily="50" charset="-128"/>
              <a:ea typeface="BIZ UDPゴシック" panose="020B0400000000000000" pitchFamily="50" charset="-128"/>
            </a:endParaRPr>
          </a:p>
        </p:txBody>
      </p:sp>
      <p:sp>
        <p:nvSpPr>
          <p:cNvPr id="36" name="Text 0">
            <a:extLst>
              <a:ext uri="{FF2B5EF4-FFF2-40B4-BE49-F238E27FC236}">
                <a16:creationId xmlns:a16="http://schemas.microsoft.com/office/drawing/2014/main" id="{C1D4DBDC-CC25-4812-88CC-E66C3E122F15}"/>
              </a:ext>
            </a:extLst>
          </p:cNvPr>
          <p:cNvSpPr/>
          <p:nvPr/>
        </p:nvSpPr>
        <p:spPr>
          <a:xfrm>
            <a:off x="345057" y="143109"/>
            <a:ext cx="1378775" cy="241220"/>
          </a:xfrm>
          <a:prstGeom prst="rect">
            <a:avLst/>
          </a:prstGeom>
          <a:noFill/>
          <a:ln/>
        </p:spPr>
        <p:txBody>
          <a:bodyPr wrap="none" lIns="170053" tIns="0" rIns="0" bIns="0" rtlCol="0" anchor="t">
            <a:spAutoFit/>
          </a:bodyPr>
          <a:lstStyle/>
          <a:p>
            <a:pPr marL="0" indent="0" algn="l">
              <a:lnSpc>
                <a:spcPts val="2200"/>
              </a:lnSpc>
              <a:buNone/>
            </a:pPr>
            <a:r>
              <a:rPr lang="ja-JP" altLang="en-US" sz="1602" b="1" dirty="0">
                <a:solidFill>
                  <a:schemeClr val="bg1"/>
                </a:solidFill>
                <a:latin typeface="BIZ UDPゴシック" panose="020B0400000000000000" pitchFamily="50" charset="-128"/>
                <a:ea typeface="BIZ UDPゴシック" panose="020B0400000000000000" pitchFamily="50" charset="-128"/>
              </a:rPr>
              <a:t>成果のまとめ</a:t>
            </a:r>
            <a:endParaRPr lang="en-US" sz="1602" dirty="0">
              <a:solidFill>
                <a:schemeClr val="bg1"/>
              </a:solidFill>
              <a:latin typeface="BIZ UDPゴシック" panose="020B0400000000000000" pitchFamily="50" charset="-128"/>
              <a:ea typeface="BIZ UDPゴシック" panose="020B0400000000000000" pitchFamily="50" charset="-128"/>
            </a:endParaRPr>
          </a:p>
        </p:txBody>
      </p:sp>
      <p:pic>
        <p:nvPicPr>
          <p:cNvPr id="39" name="Image 3" descr="preencoded.png">
            <a:extLst>
              <a:ext uri="{FF2B5EF4-FFF2-40B4-BE49-F238E27FC236}">
                <a16:creationId xmlns:a16="http://schemas.microsoft.com/office/drawing/2014/main" id="{329BC784-D4CE-43D3-99E5-7C931D91A0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633" y="4405821"/>
            <a:ext cx="117872" cy="157163"/>
          </a:xfrm>
          <a:prstGeom prst="rect">
            <a:avLst/>
          </a:prstGeom>
        </p:spPr>
      </p:pic>
      <p:sp>
        <p:nvSpPr>
          <p:cNvPr id="40" name="Text 24">
            <a:extLst>
              <a:ext uri="{FF2B5EF4-FFF2-40B4-BE49-F238E27FC236}">
                <a16:creationId xmlns:a16="http://schemas.microsoft.com/office/drawing/2014/main" id="{38FC8A09-084C-440C-B350-61F64D8D164F}"/>
              </a:ext>
            </a:extLst>
          </p:cNvPr>
          <p:cNvSpPr/>
          <p:nvPr/>
        </p:nvSpPr>
        <p:spPr>
          <a:xfrm>
            <a:off x="6396014" y="2288566"/>
            <a:ext cx="1998180" cy="150041"/>
          </a:xfrm>
          <a:prstGeom prst="rect">
            <a:avLst/>
          </a:prstGeom>
          <a:noFill/>
          <a:ln/>
        </p:spPr>
        <p:txBody>
          <a:bodyPr wrap="square" lIns="0" tIns="0" rIns="0" bIns="0" rtlCol="0" anchor="t">
            <a:spAutoFit/>
          </a:bodyPr>
          <a:lstStyle/>
          <a:p>
            <a:pPr marL="0" indent="0" algn="l">
              <a:lnSpc>
                <a:spcPts val="1400"/>
              </a:lnSpc>
              <a:buNone/>
            </a:pPr>
            <a:r>
              <a:rPr lang="ja-JP" altLang="en-US" sz="834" dirty="0">
                <a:latin typeface="BIZ UDPゴシック" panose="020B0400000000000000" pitchFamily="50" charset="-128"/>
                <a:ea typeface="BIZ UDPゴシック" panose="020B0400000000000000" pitchFamily="50" charset="-128"/>
              </a:rPr>
              <a:t>チラシや口コミなどによる来館</a:t>
            </a:r>
            <a:endParaRPr lang="en-US" sz="834" dirty="0">
              <a:latin typeface="BIZ UDPゴシック" panose="020B0400000000000000" pitchFamily="50" charset="-128"/>
              <a:ea typeface="BIZ UDPゴシック" panose="020B0400000000000000" pitchFamily="50" charset="-128"/>
            </a:endParaRPr>
          </a:p>
        </p:txBody>
      </p:sp>
      <p:sp>
        <p:nvSpPr>
          <p:cNvPr id="41" name="Text 25">
            <a:extLst>
              <a:ext uri="{FF2B5EF4-FFF2-40B4-BE49-F238E27FC236}">
                <a16:creationId xmlns:a16="http://schemas.microsoft.com/office/drawing/2014/main" id="{AE16A6D4-13E8-4DF8-9F2E-A916FA3A03EA}"/>
              </a:ext>
            </a:extLst>
          </p:cNvPr>
          <p:cNvSpPr/>
          <p:nvPr/>
        </p:nvSpPr>
        <p:spPr>
          <a:xfrm>
            <a:off x="6680802" y="2454793"/>
            <a:ext cx="1319912" cy="153119"/>
          </a:xfrm>
          <a:prstGeom prst="rect">
            <a:avLst/>
          </a:prstGeom>
          <a:noFill/>
          <a:ln/>
        </p:spPr>
        <p:txBody>
          <a:bodyPr wrap="square" lIns="0" tIns="0" rIns="0" bIns="0" rtlCol="0" anchor="t">
            <a:spAutoFit/>
          </a:bodyPr>
          <a:lstStyle/>
          <a:p>
            <a:pPr marL="0" indent="0" algn="ctr">
              <a:lnSpc>
                <a:spcPts val="1400"/>
              </a:lnSpc>
              <a:buNone/>
            </a:pPr>
            <a:r>
              <a:rPr lang="ja-JP" altLang="en-US" sz="1000" b="1" dirty="0">
                <a:solidFill>
                  <a:srgbClr val="8B1A1A"/>
                </a:solidFill>
                <a:latin typeface="BIZ UDPゴシック" panose="020B0400000000000000" pitchFamily="50" charset="-128"/>
                <a:ea typeface="BIZ UDPゴシック" panose="020B0400000000000000" pitchFamily="50" charset="-128"/>
              </a:rPr>
              <a:t>約</a:t>
            </a:r>
            <a:r>
              <a:rPr lang="en-US" altLang="ja-JP" sz="1000" b="1" dirty="0">
                <a:solidFill>
                  <a:srgbClr val="8B1A1A"/>
                </a:solidFill>
                <a:latin typeface="BIZ UDPゴシック" panose="020B0400000000000000" pitchFamily="50" charset="-128"/>
                <a:ea typeface="BIZ UDPゴシック" panose="020B0400000000000000" pitchFamily="50" charset="-128"/>
              </a:rPr>
              <a:t>59.6</a:t>
            </a:r>
            <a:r>
              <a:rPr lang="ja-JP" altLang="en-US" sz="1000" b="1" dirty="0">
                <a:solidFill>
                  <a:srgbClr val="8B1A1A"/>
                </a:solidFill>
                <a:latin typeface="BIZ UDPゴシック" panose="020B0400000000000000" pitchFamily="50" charset="-128"/>
                <a:ea typeface="BIZ UDPゴシック" panose="020B0400000000000000" pitchFamily="50" charset="-128"/>
              </a:rPr>
              <a:t>％</a:t>
            </a:r>
            <a:endParaRPr lang="en-US" sz="1000" dirty="0">
              <a:latin typeface="BIZ UDPゴシック" panose="020B0400000000000000" pitchFamily="50" charset="-128"/>
              <a:ea typeface="BIZ UDPゴシック" panose="020B0400000000000000" pitchFamily="50" charset="-128"/>
            </a:endParaRPr>
          </a:p>
        </p:txBody>
      </p:sp>
      <p:sp>
        <p:nvSpPr>
          <p:cNvPr id="42" name="Text 25">
            <a:extLst>
              <a:ext uri="{FF2B5EF4-FFF2-40B4-BE49-F238E27FC236}">
                <a16:creationId xmlns:a16="http://schemas.microsoft.com/office/drawing/2014/main" id="{F700F2AF-B294-428E-9809-EE1BC9D482EE}"/>
              </a:ext>
            </a:extLst>
          </p:cNvPr>
          <p:cNvSpPr/>
          <p:nvPr/>
        </p:nvSpPr>
        <p:spPr>
          <a:xfrm>
            <a:off x="6667934" y="3198383"/>
            <a:ext cx="1319912" cy="153119"/>
          </a:xfrm>
          <a:prstGeom prst="rect">
            <a:avLst/>
          </a:prstGeom>
          <a:noFill/>
          <a:ln/>
        </p:spPr>
        <p:txBody>
          <a:bodyPr wrap="square" lIns="0" tIns="0" rIns="0" bIns="0" rtlCol="0" anchor="t">
            <a:spAutoFit/>
          </a:bodyPr>
          <a:lstStyle/>
          <a:p>
            <a:pPr marL="0" indent="0" algn="ctr">
              <a:lnSpc>
                <a:spcPts val="1400"/>
              </a:lnSpc>
              <a:buNone/>
            </a:pPr>
            <a:r>
              <a:rPr lang="ja-JP" altLang="en-US" sz="1000" b="1" dirty="0">
                <a:solidFill>
                  <a:srgbClr val="8B1A1A"/>
                </a:solidFill>
                <a:latin typeface="BIZ UDPゴシック" panose="020B0400000000000000" pitchFamily="50" charset="-128"/>
                <a:ea typeface="BIZ UDPゴシック" panose="020B0400000000000000" pitchFamily="50" charset="-128"/>
              </a:rPr>
              <a:t>３０１媒体</a:t>
            </a:r>
            <a:endParaRPr lang="en-US" sz="1000" dirty="0">
              <a:latin typeface="BIZ UDPゴシック" panose="020B0400000000000000" pitchFamily="50" charset="-128"/>
              <a:ea typeface="BIZ UDPゴシック" panose="020B0400000000000000" pitchFamily="50" charset="-128"/>
            </a:endParaRPr>
          </a:p>
        </p:txBody>
      </p:sp>
      <p:sp>
        <p:nvSpPr>
          <p:cNvPr id="43" name="Text 11">
            <a:extLst>
              <a:ext uri="{FF2B5EF4-FFF2-40B4-BE49-F238E27FC236}">
                <a16:creationId xmlns:a16="http://schemas.microsoft.com/office/drawing/2014/main" id="{CF9B73E4-4752-4A88-B21F-3098D2299640}"/>
              </a:ext>
            </a:extLst>
          </p:cNvPr>
          <p:cNvSpPr/>
          <p:nvPr/>
        </p:nvSpPr>
        <p:spPr>
          <a:xfrm>
            <a:off x="6328061" y="3482778"/>
            <a:ext cx="1947996" cy="149400"/>
          </a:xfrm>
          <a:prstGeom prst="rect">
            <a:avLst/>
          </a:prstGeom>
          <a:noFill/>
          <a:ln/>
        </p:spPr>
        <p:txBody>
          <a:bodyPr wrap="square" lIns="0" tIns="0" rIns="0" bIns="0" rtlCol="0" anchor="t">
            <a:spAutoFit/>
          </a:bodyPr>
          <a:lstStyle/>
          <a:p>
            <a:pPr marL="0" indent="0" algn="r">
              <a:lnSpc>
                <a:spcPts val="1400"/>
              </a:lnSpc>
              <a:buNone/>
            </a:pPr>
            <a:r>
              <a:rPr lang="en-US" sz="800"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という</a:t>
            </a:r>
            <a:r>
              <a:rPr lang="ja-JP" altLang="en-US" sz="800" dirty="0">
                <a:solidFill>
                  <a:srgbClr val="1A1A2E"/>
                </a:solidFill>
                <a:latin typeface="BIZ UDPゴシック" panose="020B0400000000000000" pitchFamily="50" charset="-128"/>
                <a:ea typeface="BIZ UDPゴシック" panose="020B0400000000000000" pitchFamily="50" charset="-128"/>
                <a:cs typeface="Noto Sans JP" pitchFamily="34" charset="-120"/>
              </a:rPr>
              <a:t>高い</a:t>
            </a:r>
            <a:r>
              <a:rPr lang="en-US" altLang="ja-JP" sz="800" dirty="0">
                <a:solidFill>
                  <a:srgbClr val="1A1A2E"/>
                </a:solidFill>
                <a:latin typeface="BIZ UDPゴシック" panose="020B0400000000000000" pitchFamily="50" charset="-128"/>
                <a:ea typeface="BIZ UDPゴシック" panose="020B0400000000000000" pitchFamily="50" charset="-128"/>
                <a:cs typeface="Noto Sans JP" pitchFamily="34" charset="-120"/>
              </a:rPr>
              <a:t>PR</a:t>
            </a:r>
            <a:r>
              <a:rPr lang="ja-JP" altLang="en-US" sz="800" dirty="0">
                <a:solidFill>
                  <a:srgbClr val="1A1A2E"/>
                </a:solidFill>
                <a:latin typeface="BIZ UDPゴシック" panose="020B0400000000000000" pitchFamily="50" charset="-128"/>
                <a:ea typeface="BIZ UDPゴシック" panose="020B0400000000000000" pitchFamily="50" charset="-128"/>
                <a:cs typeface="Noto Sans JP" pitchFamily="34" charset="-120"/>
              </a:rPr>
              <a:t>効果を発揮した</a:t>
            </a:r>
            <a:r>
              <a:rPr lang="en-US" sz="800" dirty="0">
                <a:solidFill>
                  <a:srgbClr val="1A1A2E"/>
                </a:solidFill>
                <a:latin typeface="BIZ UDPゴシック" panose="020B0400000000000000" pitchFamily="50" charset="-128"/>
                <a:ea typeface="BIZ UDPゴシック" panose="020B0400000000000000" pitchFamily="50" charset="-128"/>
                <a:cs typeface="Noto Sans JP" pitchFamily="34" charset="-120"/>
              </a:rPr>
              <a:t>。</a:t>
            </a:r>
            <a:endParaRPr lang="en-US" sz="800"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Shape 1"/>
          <p:cNvSpPr/>
          <p:nvPr/>
        </p:nvSpPr>
        <p:spPr>
          <a:xfrm>
            <a:off x="571500" y="984655"/>
            <a:ext cx="1893094" cy="2941499"/>
          </a:xfrm>
          <a:prstGeom prst="rect">
            <a:avLst/>
          </a:prstGeom>
          <a:solidFill>
            <a:srgbClr val="FFFFFF"/>
          </a:solidFill>
          <a:ln/>
        </p:spPr>
        <p:txBody>
          <a:bodyPr/>
          <a:lstStyle/>
          <a:p>
            <a:endParaRPr lang="ja-JP" altLang="en-US"/>
          </a:p>
        </p:txBody>
      </p:sp>
      <p:sp>
        <p:nvSpPr>
          <p:cNvPr id="5" name="Shape 2"/>
          <p:cNvSpPr/>
          <p:nvPr/>
        </p:nvSpPr>
        <p:spPr>
          <a:xfrm>
            <a:off x="571500" y="984656"/>
            <a:ext cx="1893094" cy="45719"/>
          </a:xfrm>
          <a:prstGeom prst="rect">
            <a:avLst/>
          </a:prstGeom>
          <a:solidFill>
            <a:srgbClr val="1C2841"/>
          </a:solidFill>
          <a:ln/>
        </p:spPr>
        <p:txBody>
          <a:bodyPr/>
          <a:lstStyle/>
          <a:p>
            <a:endParaRPr lang="ja-JP" altLang="en-US"/>
          </a:p>
        </p:txBody>
      </p:sp>
      <p:sp>
        <p:nvSpPr>
          <p:cNvPr id="6" name="Text 3"/>
          <p:cNvSpPr/>
          <p:nvPr/>
        </p:nvSpPr>
        <p:spPr>
          <a:xfrm>
            <a:off x="714375" y="1127531"/>
            <a:ext cx="395942" cy="120546"/>
          </a:xfrm>
          <a:prstGeom prst="rect">
            <a:avLst/>
          </a:prstGeom>
          <a:noFill/>
          <a:ln/>
        </p:spPr>
        <p:txBody>
          <a:bodyPr wrap="none" lIns="0" tIns="0" rIns="0" bIns="0" rtlCol="0" anchor="t">
            <a:spAutoFit/>
          </a:bodyPr>
          <a:lstStyle/>
          <a:p>
            <a:pPr marL="0" indent="0" algn="l">
              <a:lnSpc>
                <a:spcPts val="1100"/>
              </a:lnSpc>
              <a:buNone/>
            </a:pP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STEP 1</a:t>
            </a:r>
            <a:endParaRPr lang="en-US" sz="800" dirty="0">
              <a:latin typeface="BIZ UDPゴシック" panose="020B0400000000000000" pitchFamily="50" charset="-128"/>
              <a:ea typeface="BIZ UDPゴシック" panose="020B0400000000000000" pitchFamily="50" charset="-128"/>
            </a:endParaRPr>
          </a:p>
        </p:txBody>
      </p:sp>
      <p:sp>
        <p:nvSpPr>
          <p:cNvPr id="7" name="Text 4"/>
          <p:cNvSpPr/>
          <p:nvPr/>
        </p:nvSpPr>
        <p:spPr>
          <a:xfrm>
            <a:off x="714375" y="1316841"/>
            <a:ext cx="697307" cy="174022"/>
          </a:xfrm>
          <a:prstGeom prst="rect">
            <a:avLst/>
          </a:prstGeom>
          <a:noFill/>
          <a:ln/>
        </p:spPr>
        <p:txBody>
          <a:bodyPr wrap="none" lIns="0" tIns="0" rIns="0" bIns="0" rtlCol="0" anchor="t">
            <a:spAutoFit/>
          </a:bodyPr>
          <a:lstStyle/>
          <a:p>
            <a:pPr marL="0" indent="0" algn="l">
              <a:lnSpc>
                <a:spcPts val="1600"/>
              </a:lnSpc>
              <a:buNone/>
            </a:pPr>
            <a:r>
              <a:rPr lang="en-US" sz="1090" b="1" dirty="0">
                <a:solidFill>
                  <a:srgbClr val="1A1A1A"/>
                </a:solidFill>
                <a:latin typeface="BIZ UDPゴシック" panose="020B0400000000000000" pitchFamily="50" charset="-128"/>
                <a:ea typeface="BIZ UDPゴシック" panose="020B0400000000000000" pitchFamily="50" charset="-128"/>
                <a:cs typeface="Yu Gothic" pitchFamily="34" charset="-120"/>
              </a:rPr>
              <a:t>認知の弱さ</a:t>
            </a:r>
            <a:endParaRPr lang="en-US" sz="1090" dirty="0">
              <a:latin typeface="BIZ UDPゴシック" panose="020B0400000000000000" pitchFamily="50" charset="-128"/>
              <a:ea typeface="BIZ UDPゴシック" panose="020B0400000000000000" pitchFamily="50" charset="-128"/>
            </a:endParaRPr>
          </a:p>
        </p:txBody>
      </p:sp>
      <p:sp>
        <p:nvSpPr>
          <p:cNvPr id="8" name="Text 5"/>
          <p:cNvSpPr/>
          <p:nvPr/>
        </p:nvSpPr>
        <p:spPr>
          <a:xfrm>
            <a:off x="714375" y="2543240"/>
            <a:ext cx="1607344" cy="689869"/>
          </a:xfrm>
          <a:prstGeom prst="rect">
            <a:avLst/>
          </a:prstGeom>
          <a:noFill/>
          <a:ln/>
        </p:spPr>
        <p:txBody>
          <a:bodyPr wrap="square" lIns="0" tIns="0" rIns="0" bIns="0" rtlCol="0" anchor="t">
            <a:spAutoFit/>
          </a:bodyPr>
          <a:lstStyle/>
          <a:p>
            <a:pPr marL="0" indent="0" algn="l">
              <a:lnSpc>
                <a:spcPts val="1400"/>
              </a:lnSpc>
              <a:buNone/>
            </a:pPr>
            <a:r>
              <a:rPr lang="en-US" sz="900" dirty="0" err="1">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紙媒体と口コミが中心で</a:t>
            </a:r>
            <a:endParaRPr lang="en-US"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endParaRPr>
          </a:p>
          <a:p>
            <a:pPr>
              <a:lnSpc>
                <a:spcPts val="1400"/>
              </a:lnSpc>
            </a:pPr>
            <a:r>
              <a:rPr lang="en-US" sz="900" dirty="0" err="1">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SNSやデジタル</a:t>
            </a:r>
            <a:r>
              <a:rPr lang="ja-JP" altLang="en-US"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系</a:t>
            </a:r>
            <a:r>
              <a:rPr lang="en-US" sz="900" dirty="0" err="1">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の認知が弱</a:t>
            </a:r>
            <a:r>
              <a:rPr lang="ja-JP" altLang="en-US"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く</a:t>
            </a:r>
            <a:r>
              <a:rPr lang="en-US" altLang="ja-JP"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Noto Sans JP" pitchFamily="34" charset="-120"/>
              </a:rPr>
              <a:t>「</a:t>
            </a:r>
            <a:r>
              <a:rPr lang="en-US" altLang="ja-JP" sz="900" dirty="0" err="1">
                <a:solidFill>
                  <a:schemeClr val="tx1">
                    <a:lumMod val="85000"/>
                    <a:lumOff val="15000"/>
                  </a:schemeClr>
                </a:solidFill>
                <a:latin typeface="BIZ UDPゴシック" panose="020B0400000000000000" pitchFamily="50" charset="-128"/>
                <a:ea typeface="BIZ UDPゴシック" panose="020B0400000000000000" pitchFamily="50" charset="-128"/>
                <a:cs typeface="Noto Sans JP" pitchFamily="34" charset="-120"/>
              </a:rPr>
              <a:t>どんな展示か分からない</a:t>
            </a:r>
            <a:r>
              <a:rPr lang="en-US" altLang="ja-JP"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Noto Sans JP" pitchFamily="34" charset="-120"/>
              </a:rPr>
              <a:t>」</a:t>
            </a:r>
          </a:p>
          <a:p>
            <a:pPr>
              <a:lnSpc>
                <a:spcPts val="1400"/>
              </a:lnSpc>
            </a:pPr>
            <a:r>
              <a:rPr lang="en-US" altLang="ja-JP" sz="900" dirty="0" err="1">
                <a:solidFill>
                  <a:schemeClr val="tx1">
                    <a:lumMod val="85000"/>
                    <a:lumOff val="15000"/>
                  </a:schemeClr>
                </a:solidFill>
                <a:latin typeface="BIZ UDPゴシック" panose="020B0400000000000000" pitchFamily="50" charset="-128"/>
                <a:ea typeface="BIZ UDPゴシック" panose="020B0400000000000000" pitchFamily="50" charset="-128"/>
                <a:cs typeface="Noto Sans JP" pitchFamily="34" charset="-120"/>
              </a:rPr>
              <a:t>という声が多</a:t>
            </a:r>
            <a:r>
              <a:rPr lang="ja-JP" altLang="en-US"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Noto Sans JP" pitchFamily="34" charset="-120"/>
              </a:rPr>
              <a:t>い。</a:t>
            </a:r>
            <a:endParaRPr lang="en-US" altLang="ja-JP"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Noto Sans JP" pitchFamily="34" charset="-120"/>
            </a:endParaRPr>
          </a:p>
        </p:txBody>
      </p:sp>
      <p:pic>
        <p:nvPicPr>
          <p:cNvPr id="9" name="Image 1" descr="preencod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64594" y="2455403"/>
            <a:ext cx="142875" cy="228600"/>
          </a:xfrm>
          <a:prstGeom prst="rect">
            <a:avLst/>
          </a:prstGeom>
        </p:spPr>
      </p:pic>
      <p:sp>
        <p:nvSpPr>
          <p:cNvPr id="10" name="Shape 6"/>
          <p:cNvSpPr/>
          <p:nvPr/>
        </p:nvSpPr>
        <p:spPr>
          <a:xfrm>
            <a:off x="2664023" y="984655"/>
            <a:ext cx="1836540" cy="2941499"/>
          </a:xfrm>
          <a:prstGeom prst="rect">
            <a:avLst/>
          </a:prstGeom>
          <a:solidFill>
            <a:srgbClr val="FFFFFF"/>
          </a:solidFill>
          <a:ln/>
        </p:spPr>
        <p:txBody>
          <a:bodyPr/>
          <a:lstStyle/>
          <a:p>
            <a:endParaRPr lang="ja-JP" altLang="en-US"/>
          </a:p>
        </p:txBody>
      </p:sp>
      <p:sp>
        <p:nvSpPr>
          <p:cNvPr id="11" name="Shape 7"/>
          <p:cNvSpPr/>
          <p:nvPr/>
        </p:nvSpPr>
        <p:spPr>
          <a:xfrm>
            <a:off x="2664023" y="984656"/>
            <a:ext cx="1836540" cy="45719"/>
          </a:xfrm>
          <a:prstGeom prst="rect">
            <a:avLst/>
          </a:prstGeom>
          <a:solidFill>
            <a:srgbClr val="1C2841"/>
          </a:solidFill>
          <a:ln/>
        </p:spPr>
        <p:txBody>
          <a:bodyPr/>
          <a:lstStyle/>
          <a:p>
            <a:endParaRPr lang="ja-JP" altLang="en-US"/>
          </a:p>
        </p:txBody>
      </p:sp>
      <p:sp>
        <p:nvSpPr>
          <p:cNvPr id="12" name="Text 8"/>
          <p:cNvSpPr/>
          <p:nvPr/>
        </p:nvSpPr>
        <p:spPr>
          <a:xfrm>
            <a:off x="2808259" y="1127531"/>
            <a:ext cx="410369" cy="120546"/>
          </a:xfrm>
          <a:prstGeom prst="rect">
            <a:avLst/>
          </a:prstGeom>
          <a:noFill/>
          <a:ln/>
        </p:spPr>
        <p:txBody>
          <a:bodyPr wrap="none" lIns="0" tIns="0" rIns="0" bIns="0" rtlCol="0" anchor="t">
            <a:spAutoFit/>
          </a:bodyPr>
          <a:lstStyle/>
          <a:p>
            <a:pPr marL="0" indent="0" algn="l">
              <a:lnSpc>
                <a:spcPts val="1100"/>
              </a:lnSpc>
              <a:buNone/>
            </a:pP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STEP 2</a:t>
            </a:r>
            <a:endParaRPr lang="en-US" sz="800" dirty="0">
              <a:latin typeface="BIZ UDPゴシック" panose="020B0400000000000000" pitchFamily="50" charset="-128"/>
              <a:ea typeface="BIZ UDPゴシック" panose="020B0400000000000000" pitchFamily="50" charset="-128"/>
            </a:endParaRPr>
          </a:p>
        </p:txBody>
      </p:sp>
      <p:sp>
        <p:nvSpPr>
          <p:cNvPr id="13" name="Text 9"/>
          <p:cNvSpPr/>
          <p:nvPr/>
        </p:nvSpPr>
        <p:spPr>
          <a:xfrm>
            <a:off x="2808259" y="1316841"/>
            <a:ext cx="961802" cy="174022"/>
          </a:xfrm>
          <a:prstGeom prst="rect">
            <a:avLst/>
          </a:prstGeom>
          <a:noFill/>
          <a:ln/>
        </p:spPr>
        <p:txBody>
          <a:bodyPr wrap="none" lIns="0" tIns="0" rIns="0" bIns="0" rtlCol="0" anchor="t">
            <a:spAutoFit/>
          </a:bodyPr>
          <a:lstStyle/>
          <a:p>
            <a:pPr marL="0" indent="0" algn="l">
              <a:lnSpc>
                <a:spcPts val="1600"/>
              </a:lnSpc>
              <a:buNone/>
            </a:pPr>
            <a:r>
              <a:rPr lang="en-US" sz="1090" b="1" dirty="0">
                <a:solidFill>
                  <a:srgbClr val="1A1A1A"/>
                </a:solidFill>
                <a:latin typeface="BIZ UDPゴシック" panose="020B0400000000000000" pitchFamily="50" charset="-128"/>
                <a:ea typeface="BIZ UDPゴシック" panose="020B0400000000000000" pitchFamily="50" charset="-128"/>
                <a:cs typeface="Yu Gothic" pitchFamily="34" charset="-120"/>
              </a:rPr>
              <a:t>来館者層の偏り</a:t>
            </a:r>
            <a:endParaRPr lang="en-US" sz="1090" dirty="0">
              <a:latin typeface="BIZ UDPゴシック" panose="020B0400000000000000" pitchFamily="50" charset="-128"/>
              <a:ea typeface="BIZ UDPゴシック" panose="020B0400000000000000" pitchFamily="50" charset="-128"/>
            </a:endParaRPr>
          </a:p>
        </p:txBody>
      </p:sp>
      <p:sp>
        <p:nvSpPr>
          <p:cNvPr id="14" name="Text 10"/>
          <p:cNvSpPr/>
          <p:nvPr/>
        </p:nvSpPr>
        <p:spPr>
          <a:xfrm>
            <a:off x="2750344" y="1635435"/>
            <a:ext cx="1607344" cy="1587550"/>
          </a:xfrm>
          <a:prstGeom prst="rect">
            <a:avLst/>
          </a:prstGeom>
          <a:noFill/>
          <a:ln/>
        </p:spPr>
        <p:txBody>
          <a:bodyPr wrap="square" lIns="0" tIns="0" rIns="0" bIns="0" rtlCol="0" anchor="t">
            <a:spAutoFit/>
          </a:bodyPr>
          <a:lstStyle/>
          <a:p>
            <a:pPr marL="0" indent="0" algn="l">
              <a:lnSpc>
                <a:spcPts val="1400"/>
              </a:lnSpc>
              <a:buNone/>
            </a:pPr>
            <a:r>
              <a:rPr lang="en-US"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3館とも来館者の中心は50〜70代であり、若年層やファミリー層、外国人客の比率が低い。</a:t>
            </a:r>
          </a:p>
          <a:p>
            <a:pPr marL="0" indent="0" algn="l">
              <a:lnSpc>
                <a:spcPts val="1400"/>
              </a:lnSpc>
              <a:buNone/>
            </a:pPr>
            <a:endParaRPr lang="en-US"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400"/>
              </a:lnSpc>
              <a:buNone/>
            </a:pPr>
            <a:endParaRPr lang="en-US"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400"/>
              </a:lnSpc>
              <a:buNone/>
            </a:pPr>
            <a:r>
              <a:rPr lang="en-US" sz="900" dirty="0" err="1">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展示理解の難しさが幅広い層の獲得を阻害している</a:t>
            </a:r>
            <a:r>
              <a:rPr lang="en-US"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a:t>
            </a:r>
          </a:p>
          <a:p>
            <a:pPr>
              <a:lnSpc>
                <a:spcPts val="1400"/>
              </a:lnSpc>
            </a:pPr>
            <a:r>
              <a:rPr lang="en-US" altLang="ja-JP" sz="900" dirty="0" err="1">
                <a:solidFill>
                  <a:schemeClr val="tx1">
                    <a:lumMod val="85000"/>
                    <a:lumOff val="15000"/>
                  </a:schemeClr>
                </a:solidFill>
                <a:latin typeface="BIZ UDPゴシック" panose="020B0400000000000000" pitchFamily="50" charset="-128"/>
                <a:ea typeface="BIZ UDPゴシック" panose="020B0400000000000000" pitchFamily="50" charset="-128"/>
                <a:cs typeface="Noto Sans JP" pitchFamily="34" charset="-120"/>
              </a:rPr>
              <a:t>施設の魅力や体験価値が事前に伝わっていない</a:t>
            </a:r>
            <a:r>
              <a:rPr lang="en-US" altLang="ja-JP"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Noto Sans JP" pitchFamily="34" charset="-120"/>
              </a:rPr>
              <a:t>。</a:t>
            </a:r>
            <a:endParaRPr lang="en-US" altLang="ja-JP" sz="9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15" name="Image 2" descr="preencod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0563" y="2428940"/>
            <a:ext cx="142875" cy="228600"/>
          </a:xfrm>
          <a:prstGeom prst="rect">
            <a:avLst/>
          </a:prstGeom>
        </p:spPr>
      </p:pic>
      <p:sp>
        <p:nvSpPr>
          <p:cNvPr id="16" name="Shape 11"/>
          <p:cNvSpPr/>
          <p:nvPr/>
        </p:nvSpPr>
        <p:spPr>
          <a:xfrm>
            <a:off x="4722374" y="984656"/>
            <a:ext cx="1814157" cy="2941498"/>
          </a:xfrm>
          <a:prstGeom prst="rect">
            <a:avLst/>
          </a:prstGeom>
          <a:solidFill>
            <a:srgbClr val="FFFFFF"/>
          </a:solidFill>
          <a:ln/>
        </p:spPr>
        <p:txBody>
          <a:bodyPr/>
          <a:lstStyle/>
          <a:p>
            <a:endParaRPr lang="ja-JP" altLang="en-US"/>
          </a:p>
        </p:txBody>
      </p:sp>
      <p:sp>
        <p:nvSpPr>
          <p:cNvPr id="17" name="Shape 12"/>
          <p:cNvSpPr/>
          <p:nvPr/>
        </p:nvSpPr>
        <p:spPr>
          <a:xfrm>
            <a:off x="4722374" y="984656"/>
            <a:ext cx="1814158" cy="45719"/>
          </a:xfrm>
          <a:prstGeom prst="rect">
            <a:avLst/>
          </a:prstGeom>
          <a:solidFill>
            <a:srgbClr val="1C2841"/>
          </a:solidFill>
          <a:ln/>
        </p:spPr>
        <p:txBody>
          <a:bodyPr/>
          <a:lstStyle/>
          <a:p>
            <a:endParaRPr lang="ja-JP" altLang="en-US"/>
          </a:p>
        </p:txBody>
      </p:sp>
      <p:sp>
        <p:nvSpPr>
          <p:cNvPr id="18" name="Text 13"/>
          <p:cNvSpPr/>
          <p:nvPr/>
        </p:nvSpPr>
        <p:spPr>
          <a:xfrm>
            <a:off x="4844228" y="1127531"/>
            <a:ext cx="410369" cy="120546"/>
          </a:xfrm>
          <a:prstGeom prst="rect">
            <a:avLst/>
          </a:prstGeom>
          <a:noFill/>
          <a:ln/>
        </p:spPr>
        <p:txBody>
          <a:bodyPr wrap="none" lIns="0" tIns="0" rIns="0" bIns="0" rtlCol="0" anchor="t">
            <a:spAutoFit/>
          </a:bodyPr>
          <a:lstStyle/>
          <a:p>
            <a:pPr marL="0" indent="0" algn="l">
              <a:lnSpc>
                <a:spcPts val="1100"/>
              </a:lnSpc>
              <a:buNone/>
            </a:pP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STEP 3</a:t>
            </a:r>
            <a:endParaRPr lang="en-US" sz="800" dirty="0">
              <a:latin typeface="BIZ UDPゴシック" panose="020B0400000000000000" pitchFamily="50" charset="-128"/>
              <a:ea typeface="BIZ UDPゴシック" panose="020B0400000000000000" pitchFamily="50" charset="-128"/>
            </a:endParaRPr>
          </a:p>
        </p:txBody>
      </p:sp>
      <p:sp>
        <p:nvSpPr>
          <p:cNvPr id="19" name="Text 14"/>
          <p:cNvSpPr/>
          <p:nvPr/>
        </p:nvSpPr>
        <p:spPr>
          <a:xfrm>
            <a:off x="4844228" y="1316841"/>
            <a:ext cx="836768" cy="174022"/>
          </a:xfrm>
          <a:prstGeom prst="rect">
            <a:avLst/>
          </a:prstGeom>
          <a:noFill/>
          <a:ln/>
        </p:spPr>
        <p:txBody>
          <a:bodyPr wrap="none" lIns="0" tIns="0" rIns="0" bIns="0" rtlCol="0" anchor="t">
            <a:spAutoFit/>
          </a:bodyPr>
          <a:lstStyle/>
          <a:p>
            <a:pPr marL="0" indent="0" algn="l">
              <a:lnSpc>
                <a:spcPts val="1600"/>
              </a:lnSpc>
              <a:buNone/>
            </a:pPr>
            <a:r>
              <a:rPr lang="en-US" sz="1090" b="1" dirty="0">
                <a:solidFill>
                  <a:srgbClr val="1A1A1A"/>
                </a:solidFill>
                <a:latin typeface="BIZ UDPゴシック" panose="020B0400000000000000" pitchFamily="50" charset="-128"/>
                <a:ea typeface="BIZ UDPゴシック" panose="020B0400000000000000" pitchFamily="50" charset="-128"/>
                <a:cs typeface="Yu Gothic" pitchFamily="34" charset="-120"/>
              </a:rPr>
              <a:t>滞在価値不足</a:t>
            </a:r>
            <a:endParaRPr lang="en-US" sz="1090" dirty="0">
              <a:latin typeface="BIZ UDPゴシック" panose="020B0400000000000000" pitchFamily="50" charset="-128"/>
              <a:ea typeface="BIZ UDPゴシック" panose="020B0400000000000000" pitchFamily="50" charset="-128"/>
            </a:endParaRPr>
          </a:p>
        </p:txBody>
      </p:sp>
      <p:sp>
        <p:nvSpPr>
          <p:cNvPr id="20" name="Text 15"/>
          <p:cNvSpPr/>
          <p:nvPr/>
        </p:nvSpPr>
        <p:spPr>
          <a:xfrm>
            <a:off x="4854893" y="1635435"/>
            <a:ext cx="1607344" cy="1408014"/>
          </a:xfrm>
          <a:prstGeom prst="rect">
            <a:avLst/>
          </a:prstGeom>
          <a:noFill/>
          <a:ln/>
        </p:spPr>
        <p:txBody>
          <a:bodyPr wrap="square" lIns="0" tIns="0" rIns="0" bIns="0" rtlCol="0" anchor="t">
            <a:spAutoFit/>
          </a:bodyPr>
          <a:lstStyle/>
          <a:p>
            <a:pPr marL="0" indent="0" algn="l">
              <a:lnSpc>
                <a:spcPts val="1400"/>
              </a:lnSpc>
              <a:buNone/>
            </a:pPr>
            <a:r>
              <a:rPr lang="en-US" altLang="ja-JP" sz="900"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最寄り駅からの距離やバス便の少なさなど、公共交通機関での来訪ハードルが高い</a:t>
            </a:r>
            <a:r>
              <a:rPr lang="en-US" altLang="ja-JP"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a:t>
            </a:r>
            <a:endParaRPr lang="en-US" altLang="ja-JP" sz="900" dirty="0">
              <a:latin typeface="BIZ UDPゴシック" panose="020B0400000000000000" pitchFamily="50" charset="-128"/>
              <a:ea typeface="BIZ UDPゴシック" panose="020B0400000000000000" pitchFamily="50" charset="-128"/>
            </a:endParaRPr>
          </a:p>
          <a:p>
            <a:pPr marL="0" indent="0" algn="l">
              <a:lnSpc>
                <a:spcPts val="1400"/>
              </a:lnSpc>
              <a:buNone/>
            </a:pPr>
            <a:endParaRPr lang="en-US"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400"/>
              </a:lnSpc>
              <a:buNone/>
            </a:pPr>
            <a:endParaRPr lang="en-US"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400"/>
              </a:lnSpc>
              <a:buNone/>
            </a:pPr>
            <a:r>
              <a:rPr lang="en-US" sz="900" dirty="0" err="1">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休憩・飲食・物販などの滞在環境</a:t>
            </a:r>
            <a:r>
              <a:rPr lang="ja-JP" altLang="en-US"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が</a:t>
            </a:r>
            <a:r>
              <a:rPr lang="en-US" sz="900" dirty="0" err="1">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十分ではなく、長時間滞在の低下につながっている</a:t>
            </a:r>
            <a:r>
              <a:rPr lang="en-US"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a:t>
            </a:r>
            <a:endParaRPr lang="en-US" sz="9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21" name="Image 3" descr="preencod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6531" y="2455777"/>
            <a:ext cx="142875" cy="228600"/>
          </a:xfrm>
          <a:prstGeom prst="rect">
            <a:avLst/>
          </a:prstGeom>
        </p:spPr>
      </p:pic>
      <p:sp>
        <p:nvSpPr>
          <p:cNvPr id="22" name="Shape 16"/>
          <p:cNvSpPr/>
          <p:nvPr/>
        </p:nvSpPr>
        <p:spPr>
          <a:xfrm>
            <a:off x="6679406" y="984655"/>
            <a:ext cx="1893094" cy="2941497"/>
          </a:xfrm>
          <a:prstGeom prst="rect">
            <a:avLst/>
          </a:prstGeom>
          <a:solidFill>
            <a:srgbClr val="FFFFFF"/>
          </a:solidFill>
          <a:ln/>
        </p:spPr>
        <p:txBody>
          <a:bodyPr/>
          <a:lstStyle/>
          <a:p>
            <a:endParaRPr lang="ja-JP" altLang="en-US"/>
          </a:p>
        </p:txBody>
      </p:sp>
      <p:sp>
        <p:nvSpPr>
          <p:cNvPr id="23" name="Shape 17"/>
          <p:cNvSpPr/>
          <p:nvPr/>
        </p:nvSpPr>
        <p:spPr>
          <a:xfrm>
            <a:off x="6679406" y="984656"/>
            <a:ext cx="1893094" cy="45719"/>
          </a:xfrm>
          <a:prstGeom prst="rect">
            <a:avLst/>
          </a:prstGeom>
          <a:solidFill>
            <a:srgbClr val="1C2841"/>
          </a:solidFill>
          <a:ln/>
        </p:spPr>
        <p:txBody>
          <a:bodyPr/>
          <a:lstStyle/>
          <a:p>
            <a:endParaRPr lang="ja-JP" altLang="en-US"/>
          </a:p>
        </p:txBody>
      </p:sp>
      <p:sp>
        <p:nvSpPr>
          <p:cNvPr id="24" name="Text 18"/>
          <p:cNvSpPr/>
          <p:nvPr/>
        </p:nvSpPr>
        <p:spPr>
          <a:xfrm>
            <a:off x="6822281" y="1127531"/>
            <a:ext cx="410369" cy="120546"/>
          </a:xfrm>
          <a:prstGeom prst="rect">
            <a:avLst/>
          </a:prstGeom>
          <a:noFill/>
          <a:ln/>
        </p:spPr>
        <p:txBody>
          <a:bodyPr wrap="none" lIns="0" tIns="0" rIns="0" bIns="0" rtlCol="0" anchor="t">
            <a:spAutoFit/>
          </a:bodyPr>
          <a:lstStyle/>
          <a:p>
            <a:pPr marL="0" indent="0" algn="l">
              <a:lnSpc>
                <a:spcPts val="1100"/>
              </a:lnSpc>
              <a:buNone/>
            </a:pP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STEP 4</a:t>
            </a:r>
            <a:endParaRPr lang="en-US" sz="800" dirty="0">
              <a:latin typeface="BIZ UDPゴシック" panose="020B0400000000000000" pitchFamily="50" charset="-128"/>
              <a:ea typeface="BIZ UDPゴシック" panose="020B0400000000000000" pitchFamily="50" charset="-128"/>
            </a:endParaRPr>
          </a:p>
        </p:txBody>
      </p:sp>
      <p:sp>
        <p:nvSpPr>
          <p:cNvPr id="25" name="Text 19"/>
          <p:cNvSpPr/>
          <p:nvPr/>
        </p:nvSpPr>
        <p:spPr>
          <a:xfrm>
            <a:off x="6822281" y="1316841"/>
            <a:ext cx="836768" cy="174022"/>
          </a:xfrm>
          <a:prstGeom prst="rect">
            <a:avLst/>
          </a:prstGeom>
          <a:noFill/>
          <a:ln/>
        </p:spPr>
        <p:txBody>
          <a:bodyPr wrap="none" lIns="0" tIns="0" rIns="0" bIns="0" rtlCol="0" anchor="t">
            <a:spAutoFit/>
          </a:bodyPr>
          <a:lstStyle/>
          <a:p>
            <a:pPr marL="0" indent="0" algn="l">
              <a:lnSpc>
                <a:spcPts val="1600"/>
              </a:lnSpc>
              <a:buNone/>
            </a:pPr>
            <a:r>
              <a:rPr lang="en-US" sz="1090" b="1" dirty="0">
                <a:solidFill>
                  <a:srgbClr val="1A1A1A"/>
                </a:solidFill>
                <a:latin typeface="BIZ UDPゴシック" panose="020B0400000000000000" pitchFamily="50" charset="-128"/>
                <a:ea typeface="BIZ UDPゴシック" panose="020B0400000000000000" pitchFamily="50" charset="-128"/>
                <a:cs typeface="Yu Gothic" pitchFamily="34" charset="-120"/>
              </a:rPr>
              <a:t>周遊の不成立</a:t>
            </a:r>
            <a:endParaRPr lang="en-US" sz="1090" dirty="0">
              <a:latin typeface="BIZ UDPゴシック" panose="020B0400000000000000" pitchFamily="50" charset="-128"/>
              <a:ea typeface="BIZ UDPゴシック" panose="020B0400000000000000" pitchFamily="50" charset="-128"/>
            </a:endParaRPr>
          </a:p>
        </p:txBody>
      </p:sp>
      <p:sp>
        <p:nvSpPr>
          <p:cNvPr id="26" name="Text 20"/>
          <p:cNvSpPr/>
          <p:nvPr/>
        </p:nvSpPr>
        <p:spPr>
          <a:xfrm>
            <a:off x="6878835" y="2501076"/>
            <a:ext cx="1607344" cy="510333"/>
          </a:xfrm>
          <a:prstGeom prst="rect">
            <a:avLst/>
          </a:prstGeom>
          <a:noFill/>
          <a:ln/>
        </p:spPr>
        <p:txBody>
          <a:bodyPr wrap="square" lIns="0" tIns="0" rIns="0" bIns="0" rtlCol="0" anchor="t">
            <a:spAutoFit/>
          </a:bodyPr>
          <a:lstStyle/>
          <a:p>
            <a:pPr marL="0" indent="0" algn="l">
              <a:lnSpc>
                <a:spcPts val="1400"/>
              </a:lnSpc>
              <a:buNone/>
            </a:pPr>
            <a:r>
              <a:rPr lang="en-US" sz="900" dirty="0" err="1">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館の周辺資源との連携が弱</a:t>
            </a:r>
            <a:r>
              <a:rPr lang="ja-JP" altLang="en-US"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く、</a:t>
            </a:r>
            <a:endParaRPr lang="en-US" altLang="ja-JP"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400"/>
              </a:lnSpc>
              <a:buNone/>
            </a:pPr>
            <a:r>
              <a:rPr lang="en-US" sz="900" dirty="0" err="1">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周遊を促す情報提供やルート</a:t>
            </a:r>
            <a:endParaRPr lang="en-US"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400"/>
              </a:lnSpc>
              <a:buNone/>
            </a:pPr>
            <a:r>
              <a:rPr lang="en-US" sz="900" dirty="0" err="1">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設計が不足している</a:t>
            </a:r>
            <a:r>
              <a:rPr lang="en-US"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Yu Gothic" pitchFamily="34" charset="-120"/>
              </a:rPr>
              <a:t>。</a:t>
            </a:r>
            <a:endParaRPr lang="en-US" sz="9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7" name="Shape 21"/>
          <p:cNvSpPr/>
          <p:nvPr/>
        </p:nvSpPr>
        <p:spPr>
          <a:xfrm>
            <a:off x="571500" y="4077089"/>
            <a:ext cx="8001000" cy="848681"/>
          </a:xfrm>
          <a:prstGeom prst="rect">
            <a:avLst/>
          </a:prstGeom>
          <a:solidFill>
            <a:srgbClr val="1C2841"/>
          </a:solidFill>
          <a:ln/>
        </p:spPr>
        <p:txBody>
          <a:bodyPr/>
          <a:lstStyle/>
          <a:p>
            <a:endParaRPr lang="ja-JP" altLang="en-US" dirty="0"/>
          </a:p>
        </p:txBody>
      </p:sp>
      <p:sp>
        <p:nvSpPr>
          <p:cNvPr id="28" name="Shape 22"/>
          <p:cNvSpPr/>
          <p:nvPr/>
        </p:nvSpPr>
        <p:spPr>
          <a:xfrm>
            <a:off x="571500" y="4077089"/>
            <a:ext cx="57150" cy="848681"/>
          </a:xfrm>
          <a:prstGeom prst="rect">
            <a:avLst/>
          </a:prstGeom>
          <a:solidFill>
            <a:srgbClr val="8B0000"/>
          </a:solidFill>
          <a:ln/>
        </p:spPr>
        <p:txBody>
          <a:bodyPr/>
          <a:lstStyle/>
          <a:p>
            <a:endParaRPr lang="ja-JP" altLang="en-US"/>
          </a:p>
        </p:txBody>
      </p:sp>
      <p:sp>
        <p:nvSpPr>
          <p:cNvPr id="30" name="Text 23"/>
          <p:cNvSpPr/>
          <p:nvPr/>
        </p:nvSpPr>
        <p:spPr>
          <a:xfrm>
            <a:off x="1042988" y="4203673"/>
            <a:ext cx="7200900" cy="617733"/>
          </a:xfrm>
          <a:prstGeom prst="rect">
            <a:avLst/>
          </a:prstGeom>
          <a:noFill/>
          <a:ln/>
        </p:spPr>
        <p:txBody>
          <a:bodyPr wrap="square" lIns="0" tIns="0" rIns="0" bIns="0" rtlCol="0" anchor="t">
            <a:spAutoFit/>
          </a:bodyPr>
          <a:lstStyle/>
          <a:p>
            <a:pPr>
              <a:lnSpc>
                <a:spcPts val="1700"/>
              </a:lnSpc>
            </a:pPr>
            <a:r>
              <a:rPr lang="en-US" altLang="ja-JP" sz="1000" dirty="0" err="1">
                <a:solidFill>
                  <a:schemeClr val="bg1"/>
                </a:solidFill>
                <a:latin typeface="BIZ UDPゴシック" panose="020B0400000000000000" pitchFamily="50" charset="-128"/>
                <a:ea typeface="BIZ UDPゴシック" panose="020B0400000000000000" pitchFamily="50" charset="-128"/>
                <a:cs typeface="Noto Sans JP" pitchFamily="34" charset="-120"/>
              </a:rPr>
              <a:t>これらの課題は独立しているのではなく</a:t>
            </a:r>
            <a:r>
              <a:rPr lang="en-US" altLang="ja-JP" sz="1000" dirty="0">
                <a:solidFill>
                  <a:schemeClr val="bg1"/>
                </a:solidFill>
                <a:latin typeface="BIZ UDPゴシック" panose="020B0400000000000000" pitchFamily="50" charset="-128"/>
                <a:ea typeface="BIZ UDPゴシック" panose="020B0400000000000000" pitchFamily="50" charset="-128"/>
                <a:cs typeface="Noto Sans JP" pitchFamily="34" charset="-120"/>
              </a:rPr>
              <a:t>、</a:t>
            </a:r>
            <a:r>
              <a:rPr lang="ja-JP" altLang="en-US" sz="1000" dirty="0">
                <a:solidFill>
                  <a:schemeClr val="bg1"/>
                </a:solidFill>
                <a:latin typeface="BIZ UDPゴシック" panose="020B0400000000000000" pitchFamily="50" charset="-128"/>
                <a:ea typeface="BIZ UDPゴシック" panose="020B0400000000000000" pitchFamily="50" charset="-128"/>
                <a:cs typeface="Noto Sans JP" pitchFamily="34" charset="-120"/>
              </a:rPr>
              <a:t>　</a:t>
            </a:r>
            <a:r>
              <a:rPr lang="en-US" altLang="ja-JP" sz="1000" b="1" dirty="0" err="1">
                <a:solidFill>
                  <a:srgbClr val="FFD966"/>
                </a:solidFill>
                <a:latin typeface="BIZ UDPゴシック" panose="020B0400000000000000" pitchFamily="50" charset="-128"/>
                <a:ea typeface="BIZ UDPゴシック" panose="020B0400000000000000" pitchFamily="50" charset="-128"/>
                <a:cs typeface="Noto Sans JP" pitchFamily="34" charset="-120"/>
              </a:rPr>
              <a:t>認知されない</a:t>
            </a:r>
            <a:r>
              <a:rPr lang="en-US" altLang="ja-JP" sz="1000" b="1" dirty="0">
                <a:solidFill>
                  <a:srgbClr val="FFD966"/>
                </a:solidFill>
                <a:latin typeface="BIZ UDPゴシック" panose="020B0400000000000000" pitchFamily="50" charset="-128"/>
                <a:ea typeface="BIZ UDPゴシック" panose="020B0400000000000000" pitchFamily="50" charset="-128"/>
                <a:cs typeface="Noto Sans JP" pitchFamily="34" charset="-120"/>
              </a:rPr>
              <a:t> → </a:t>
            </a:r>
            <a:r>
              <a:rPr lang="en-US" altLang="ja-JP" sz="1000" b="1" dirty="0" err="1">
                <a:solidFill>
                  <a:srgbClr val="FFD966"/>
                </a:solidFill>
                <a:latin typeface="BIZ UDPゴシック" panose="020B0400000000000000" pitchFamily="50" charset="-128"/>
                <a:ea typeface="BIZ UDPゴシック" panose="020B0400000000000000" pitchFamily="50" charset="-128"/>
                <a:cs typeface="Noto Sans JP" pitchFamily="34" charset="-120"/>
              </a:rPr>
              <a:t>魅力が伝わらない</a:t>
            </a:r>
            <a:r>
              <a:rPr lang="en-US" altLang="ja-JP" sz="1000" b="1" dirty="0">
                <a:solidFill>
                  <a:srgbClr val="FFD966"/>
                </a:solidFill>
                <a:latin typeface="BIZ UDPゴシック" panose="020B0400000000000000" pitchFamily="50" charset="-128"/>
                <a:ea typeface="BIZ UDPゴシック" panose="020B0400000000000000" pitchFamily="50" charset="-128"/>
                <a:cs typeface="Noto Sans JP" pitchFamily="34" charset="-120"/>
              </a:rPr>
              <a:t> → </a:t>
            </a:r>
            <a:r>
              <a:rPr lang="en-US" altLang="ja-JP" sz="1000" b="1" dirty="0" err="1">
                <a:solidFill>
                  <a:srgbClr val="FFD966"/>
                </a:solidFill>
                <a:latin typeface="BIZ UDPゴシック" panose="020B0400000000000000" pitchFamily="50" charset="-128"/>
                <a:ea typeface="BIZ UDPゴシック" panose="020B0400000000000000" pitchFamily="50" charset="-128"/>
                <a:cs typeface="Noto Sans JP" pitchFamily="34" charset="-120"/>
              </a:rPr>
              <a:t>行きにくい</a:t>
            </a:r>
            <a:r>
              <a:rPr lang="en-US" altLang="ja-JP" sz="1000" b="1" dirty="0">
                <a:solidFill>
                  <a:srgbClr val="FFD966"/>
                </a:solidFill>
                <a:latin typeface="BIZ UDPゴシック" panose="020B0400000000000000" pitchFamily="50" charset="-128"/>
                <a:ea typeface="BIZ UDPゴシック" panose="020B0400000000000000" pitchFamily="50" charset="-128"/>
                <a:cs typeface="Noto Sans JP" pitchFamily="34" charset="-120"/>
              </a:rPr>
              <a:t> → </a:t>
            </a:r>
            <a:r>
              <a:rPr lang="en-US" altLang="ja-JP" sz="1000" b="1" dirty="0" err="1">
                <a:solidFill>
                  <a:srgbClr val="FFD966"/>
                </a:solidFill>
                <a:latin typeface="BIZ UDPゴシック" panose="020B0400000000000000" pitchFamily="50" charset="-128"/>
                <a:ea typeface="BIZ UDPゴシック" panose="020B0400000000000000" pitchFamily="50" charset="-128"/>
                <a:cs typeface="Noto Sans JP" pitchFamily="34" charset="-120"/>
              </a:rPr>
              <a:t>単館で帰る</a:t>
            </a:r>
            <a:endParaRPr lang="en-US" altLang="ja-JP" sz="1000" b="1" dirty="0">
              <a:solidFill>
                <a:srgbClr val="FFD966"/>
              </a:solidFill>
              <a:latin typeface="BIZ UDPゴシック" panose="020B0400000000000000" pitchFamily="50" charset="-128"/>
              <a:ea typeface="BIZ UDPゴシック" panose="020B0400000000000000" pitchFamily="50" charset="-128"/>
              <a:cs typeface="Noto Sans JP" pitchFamily="34" charset="-120"/>
            </a:endParaRPr>
          </a:p>
          <a:p>
            <a:pPr>
              <a:lnSpc>
                <a:spcPts val="1700"/>
              </a:lnSpc>
            </a:pPr>
            <a:r>
              <a:rPr lang="en-US" altLang="ja-JP" sz="1000" dirty="0" err="1">
                <a:solidFill>
                  <a:schemeClr val="bg1"/>
                </a:solidFill>
                <a:latin typeface="BIZ UDPゴシック" panose="020B0400000000000000" pitchFamily="50" charset="-128"/>
                <a:ea typeface="BIZ UDPゴシック" panose="020B0400000000000000" pitchFamily="50" charset="-128"/>
                <a:cs typeface="Noto Sans JP" pitchFamily="34" charset="-120"/>
              </a:rPr>
              <a:t>という連鎖を引き起こしており、結果として広域誘客や地域への波及効果を阻害している</a:t>
            </a:r>
            <a:r>
              <a:rPr lang="en-US" altLang="ja-JP" sz="1000" dirty="0">
                <a:solidFill>
                  <a:schemeClr val="bg1"/>
                </a:solidFill>
                <a:latin typeface="BIZ UDPゴシック" panose="020B0400000000000000" pitchFamily="50" charset="-128"/>
                <a:ea typeface="BIZ UDPゴシック" panose="020B0400000000000000" pitchFamily="50" charset="-128"/>
                <a:cs typeface="Noto Sans JP" pitchFamily="34" charset="-120"/>
              </a:rPr>
              <a:t>。</a:t>
            </a:r>
            <a:endParaRPr lang="en-US" altLang="ja-JP" sz="1000" dirty="0">
              <a:solidFill>
                <a:schemeClr val="bg1"/>
              </a:solidFill>
              <a:latin typeface="BIZ UDPゴシック" panose="020B0400000000000000" pitchFamily="50" charset="-128"/>
              <a:ea typeface="BIZ UDPゴシック" panose="020B0400000000000000" pitchFamily="50" charset="-128"/>
            </a:endParaRPr>
          </a:p>
          <a:p>
            <a:pPr marL="0" indent="0" algn="l">
              <a:lnSpc>
                <a:spcPts val="1700"/>
              </a:lnSpc>
              <a:buNone/>
            </a:pPr>
            <a:r>
              <a:rPr lang="en-US" sz="987" b="1" dirty="0" err="1">
                <a:solidFill>
                  <a:schemeClr val="bg1"/>
                </a:solidFill>
                <a:latin typeface="BIZ UDPゴシック" panose="020B0400000000000000" pitchFamily="50" charset="-128"/>
                <a:ea typeface="BIZ UDPゴシック" panose="020B0400000000000000" pitchFamily="50" charset="-128"/>
                <a:cs typeface="Yu Gothic" pitchFamily="34" charset="-120"/>
              </a:rPr>
              <a:t>この悪循環を断ち切る施策が急務である</a:t>
            </a:r>
            <a:r>
              <a:rPr lang="en-US" sz="987" b="1" dirty="0">
                <a:solidFill>
                  <a:schemeClr val="bg1"/>
                </a:solidFill>
                <a:latin typeface="BIZ UDPゴシック" panose="020B0400000000000000" pitchFamily="50" charset="-128"/>
                <a:ea typeface="BIZ UDPゴシック" panose="020B0400000000000000" pitchFamily="50" charset="-128"/>
                <a:cs typeface="Yu Gothic" pitchFamily="34" charset="-120"/>
              </a:rPr>
              <a:t>。</a:t>
            </a:r>
            <a:endParaRPr lang="en-US" sz="987" dirty="0">
              <a:solidFill>
                <a:schemeClr val="bg1"/>
              </a:solidFill>
              <a:latin typeface="BIZ UDPゴシック" panose="020B0400000000000000" pitchFamily="50" charset="-128"/>
              <a:ea typeface="BIZ UDPゴシック" panose="020B0400000000000000" pitchFamily="50" charset="-128"/>
            </a:endParaRPr>
          </a:p>
        </p:txBody>
      </p:sp>
      <p:sp>
        <p:nvSpPr>
          <p:cNvPr id="31" name="Text 0">
            <a:extLst>
              <a:ext uri="{FF2B5EF4-FFF2-40B4-BE49-F238E27FC236}">
                <a16:creationId xmlns:a16="http://schemas.microsoft.com/office/drawing/2014/main" id="{836AE353-E74A-4FE0-B012-12B78F888779}"/>
              </a:ext>
            </a:extLst>
          </p:cNvPr>
          <p:cNvSpPr/>
          <p:nvPr/>
        </p:nvSpPr>
        <p:spPr>
          <a:xfrm>
            <a:off x="385010" y="414833"/>
            <a:ext cx="8758989" cy="464486"/>
          </a:xfrm>
          <a:prstGeom prst="rect">
            <a:avLst/>
          </a:prstGeom>
          <a:noFill/>
          <a:ln/>
        </p:spPr>
        <p:txBody>
          <a:bodyPr wrap="square" lIns="340233" tIns="221107" rIns="340233" bIns="0" rtlCol="0" anchor="t">
            <a:spAutoFit/>
          </a:bodyPr>
          <a:lstStyle/>
          <a:p>
            <a:pPr marL="0" indent="0" algn="l">
              <a:lnSpc>
                <a:spcPts val="2200"/>
              </a:lnSpc>
              <a:buNone/>
            </a:pPr>
            <a:r>
              <a:rPr lang="en-US" sz="1602" b="1" dirty="0">
                <a:solidFill>
                  <a:srgbClr val="1A1A2E"/>
                </a:solidFill>
                <a:latin typeface="BIZ UDPゴシック" panose="020B0400000000000000" pitchFamily="50" charset="-128"/>
                <a:ea typeface="BIZ UDPゴシック" panose="020B0400000000000000" pitchFamily="50" charset="-128"/>
                <a:cs typeface="Noto Sans JP" pitchFamily="34" charset="-120"/>
              </a:rPr>
              <a:t>「知られていない」から「周遊されない」まで、機会損失の連鎖が生じている</a:t>
            </a:r>
            <a:endParaRPr lang="en-US" sz="1602" dirty="0">
              <a:latin typeface="BIZ UDPゴシック" panose="020B0400000000000000" pitchFamily="50" charset="-128"/>
              <a:ea typeface="BIZ UDPゴシック" panose="020B0400000000000000" pitchFamily="50" charset="-128"/>
            </a:endParaRPr>
          </a:p>
        </p:txBody>
      </p:sp>
      <p:sp>
        <p:nvSpPr>
          <p:cNvPr id="32" name="Shape 0">
            <a:extLst>
              <a:ext uri="{FF2B5EF4-FFF2-40B4-BE49-F238E27FC236}">
                <a16:creationId xmlns:a16="http://schemas.microsoft.com/office/drawing/2014/main" id="{0203EBF0-F11C-4548-81CE-DF9B54F27097}"/>
              </a:ext>
            </a:extLst>
          </p:cNvPr>
          <p:cNvSpPr/>
          <p:nvPr/>
        </p:nvSpPr>
        <p:spPr>
          <a:xfrm>
            <a:off x="0" y="-15909"/>
            <a:ext cx="9144000" cy="494551"/>
          </a:xfrm>
          <a:prstGeom prst="rect">
            <a:avLst/>
          </a:prstGeom>
          <a:solidFill>
            <a:srgbClr val="1C2841"/>
          </a:solidFill>
          <a:ln/>
        </p:spPr>
        <p:txBody>
          <a:bodyPr/>
          <a:lstStyle/>
          <a:p>
            <a:endParaRPr lang="ja-JP" altLang="en-US" dirty="0"/>
          </a:p>
        </p:txBody>
      </p:sp>
      <p:sp>
        <p:nvSpPr>
          <p:cNvPr id="33" name="Text 0">
            <a:extLst>
              <a:ext uri="{FF2B5EF4-FFF2-40B4-BE49-F238E27FC236}">
                <a16:creationId xmlns:a16="http://schemas.microsoft.com/office/drawing/2014/main" id="{64A2EF6C-0106-49C9-91B0-A4276AB5B523}"/>
              </a:ext>
            </a:extLst>
          </p:cNvPr>
          <p:cNvSpPr/>
          <p:nvPr/>
        </p:nvSpPr>
        <p:spPr>
          <a:xfrm>
            <a:off x="345057" y="117796"/>
            <a:ext cx="1128707" cy="241220"/>
          </a:xfrm>
          <a:prstGeom prst="rect">
            <a:avLst/>
          </a:prstGeom>
          <a:noFill/>
          <a:ln/>
        </p:spPr>
        <p:txBody>
          <a:bodyPr wrap="none" lIns="170053" tIns="0" rIns="0" bIns="0" rtlCol="0" anchor="t">
            <a:spAutoFit/>
          </a:bodyPr>
          <a:lstStyle/>
          <a:p>
            <a:pPr marL="0" indent="0" algn="l">
              <a:lnSpc>
                <a:spcPts val="2200"/>
              </a:lnSpc>
              <a:buNone/>
            </a:pPr>
            <a:r>
              <a:rPr lang="ja-JP" altLang="en-US" sz="1602" b="1" dirty="0">
                <a:solidFill>
                  <a:schemeClr val="bg1"/>
                </a:solidFill>
                <a:latin typeface="BIZ UDPゴシック" panose="020B0400000000000000" pitchFamily="50" charset="-128"/>
                <a:ea typeface="BIZ UDPゴシック" panose="020B0400000000000000" pitchFamily="50" charset="-128"/>
                <a:cs typeface="Yu Gothic" pitchFamily="34" charset="-120"/>
              </a:rPr>
              <a:t>課題整理　</a:t>
            </a:r>
            <a:endParaRPr lang="en-US" sz="1602" dirty="0">
              <a:solidFill>
                <a:schemeClr val="bg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0CB15802-F5FF-4D97-9647-4C65DA689330}"/>
              </a:ext>
            </a:extLst>
          </p:cNvPr>
          <p:cNvSpPr txBox="1"/>
          <p:nvPr/>
        </p:nvSpPr>
        <p:spPr>
          <a:xfrm>
            <a:off x="673536" y="1587729"/>
            <a:ext cx="1689022" cy="784061"/>
          </a:xfrm>
          <a:prstGeom prst="rect">
            <a:avLst/>
          </a:prstGeom>
          <a:noFill/>
        </p:spPr>
        <p:txBody>
          <a:bodyPr wrap="square">
            <a:spAutoFit/>
          </a:bodyPr>
          <a:lstStyle/>
          <a:p>
            <a:pPr marL="0" indent="0" algn="l">
              <a:lnSpc>
                <a:spcPts val="1400"/>
              </a:lnSpc>
              <a:buNone/>
            </a:pPr>
            <a:r>
              <a:rPr lang="en-US" altLang="ja-JP"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Noto Sans JP" pitchFamily="34" charset="-120"/>
              </a:rPr>
              <a:t>全国7%・府内30%未満</a:t>
            </a:r>
          </a:p>
          <a:p>
            <a:pPr marL="0" indent="0" algn="l">
              <a:lnSpc>
                <a:spcPts val="1400"/>
              </a:lnSpc>
              <a:buNone/>
            </a:pPr>
            <a:r>
              <a:rPr lang="en-US" altLang="ja-JP" sz="900" dirty="0" err="1">
                <a:solidFill>
                  <a:schemeClr val="tx1">
                    <a:lumMod val="85000"/>
                    <a:lumOff val="15000"/>
                  </a:schemeClr>
                </a:solidFill>
                <a:latin typeface="BIZ UDPゴシック" panose="020B0400000000000000" pitchFamily="50" charset="-128"/>
                <a:ea typeface="BIZ UDPゴシック" panose="020B0400000000000000" pitchFamily="50" charset="-128"/>
                <a:cs typeface="Noto Sans JP" pitchFamily="34" charset="-120"/>
              </a:rPr>
              <a:t>という極めて低い認知水準</a:t>
            </a:r>
            <a:r>
              <a:rPr lang="en-US" altLang="ja-JP"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Noto Sans JP" pitchFamily="34" charset="-120"/>
              </a:rPr>
              <a:t>。</a:t>
            </a:r>
          </a:p>
          <a:p>
            <a:pPr marL="0" indent="0" algn="l">
              <a:lnSpc>
                <a:spcPts val="1400"/>
              </a:lnSpc>
              <a:buNone/>
            </a:pPr>
            <a:r>
              <a:rPr lang="en-US" altLang="ja-JP" sz="900" dirty="0" err="1">
                <a:solidFill>
                  <a:schemeClr val="tx1">
                    <a:lumMod val="85000"/>
                    <a:lumOff val="15000"/>
                  </a:schemeClr>
                </a:solidFill>
                <a:latin typeface="BIZ UDPゴシック" panose="020B0400000000000000" pitchFamily="50" charset="-128"/>
                <a:ea typeface="BIZ UDPゴシック" panose="020B0400000000000000" pitchFamily="50" charset="-128"/>
                <a:cs typeface="Noto Sans JP" pitchFamily="34" charset="-120"/>
              </a:rPr>
              <a:t>そもそも「知られていない」ことが最大のボトルネック</a:t>
            </a:r>
            <a:r>
              <a:rPr lang="en-US" altLang="ja-JP"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Noto Sans JP" pitchFamily="34" charset="-120"/>
              </a:rPr>
              <a:t>。</a:t>
            </a:r>
          </a:p>
        </p:txBody>
      </p:sp>
      <p:pic>
        <p:nvPicPr>
          <p:cNvPr id="36" name="Image 3" descr="preencoded.png">
            <a:extLst>
              <a:ext uri="{FF2B5EF4-FFF2-40B4-BE49-F238E27FC236}">
                <a16:creationId xmlns:a16="http://schemas.microsoft.com/office/drawing/2014/main" id="{89CD1F06-C0BB-4BEF-976B-9895A01376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9353" y="4237621"/>
            <a:ext cx="117872" cy="157163"/>
          </a:xfrm>
          <a:prstGeom prst="rect">
            <a:avLst/>
          </a:prstGeom>
        </p:spPr>
      </p:pic>
      <p:sp>
        <p:nvSpPr>
          <p:cNvPr id="37" name="Text 48">
            <a:extLst>
              <a:ext uri="{FF2B5EF4-FFF2-40B4-BE49-F238E27FC236}">
                <a16:creationId xmlns:a16="http://schemas.microsoft.com/office/drawing/2014/main" id="{F5174FF7-7FC8-4A63-B2C1-EB294C8A236C}"/>
              </a:ext>
            </a:extLst>
          </p:cNvPr>
          <p:cNvSpPr/>
          <p:nvPr/>
        </p:nvSpPr>
        <p:spPr>
          <a:xfrm>
            <a:off x="6758343" y="1522317"/>
            <a:ext cx="1735219" cy="790729"/>
          </a:xfrm>
          <a:prstGeom prst="rect">
            <a:avLst/>
          </a:prstGeom>
          <a:noFill/>
          <a:ln/>
        </p:spPr>
        <p:txBody>
          <a:bodyPr wrap="square" lIns="119126" tIns="102108" rIns="119126" bIns="0" rtlCol="0" anchor="t">
            <a:spAutoFit/>
          </a:bodyPr>
          <a:lstStyle/>
          <a:p>
            <a:pPr marL="0" indent="0" algn="l">
              <a:lnSpc>
                <a:spcPts val="1400"/>
              </a:lnSpc>
              <a:buNone/>
            </a:pPr>
            <a:r>
              <a:rPr lang="en-US" sz="900" dirty="0">
                <a:solidFill>
                  <a:schemeClr val="tx1">
                    <a:lumMod val="85000"/>
                    <a:lumOff val="15000"/>
                  </a:schemeClr>
                </a:solidFill>
                <a:latin typeface="BIZ UDPゴシック" panose="020B0400000000000000" pitchFamily="50" charset="-128"/>
                <a:ea typeface="BIZ UDPゴシック" panose="020B0400000000000000" pitchFamily="50" charset="-128"/>
                <a:cs typeface="Noto Sans JP" pitchFamily="34" charset="-120"/>
              </a:rPr>
              <a:t>「周辺に何があるか不明」であり、来館者の8〜9割が単館で帰ってしまう「点」の観光にとどまる。</a:t>
            </a:r>
            <a:endParaRPr lang="en-US" sz="9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6824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Image 0" descr="preencoded.png">
            <a:extLst>
              <a:ext uri="{FF2B5EF4-FFF2-40B4-BE49-F238E27FC236}">
                <a16:creationId xmlns:a16="http://schemas.microsoft.com/office/drawing/2014/main" id="{C99248F2-4EC9-4985-994E-93E169B1BE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2" name="図 41">
            <a:extLst>
              <a:ext uri="{FF2B5EF4-FFF2-40B4-BE49-F238E27FC236}">
                <a16:creationId xmlns:a16="http://schemas.microsoft.com/office/drawing/2014/main" id="{4441EF24-BECA-4D22-A929-314BF600C1C9}"/>
              </a:ext>
            </a:extLst>
          </p:cNvPr>
          <p:cNvPicPr>
            <a:picLocks noChangeAspect="1"/>
          </p:cNvPicPr>
          <p:nvPr/>
        </p:nvPicPr>
        <p:blipFill rotWithShape="1">
          <a:blip r:embed="rId4" cstate="screen">
            <a:alphaModFix amt="20000"/>
            <a:extLst>
              <a:ext uri="{28A0092B-C50C-407E-A947-70E740481C1C}">
                <a14:useLocalDpi xmlns:a14="http://schemas.microsoft.com/office/drawing/2010/main"/>
              </a:ext>
            </a:extLst>
          </a:blip>
          <a:srcRect/>
          <a:stretch/>
        </p:blipFill>
        <p:spPr>
          <a:xfrm>
            <a:off x="3230644" y="1131591"/>
            <a:ext cx="2661279" cy="3635993"/>
          </a:xfrm>
          <a:prstGeom prst="rect">
            <a:avLst/>
          </a:prstGeom>
        </p:spPr>
      </p:pic>
      <p:pic>
        <p:nvPicPr>
          <p:cNvPr id="43" name="Image 3" descr="preencoded.png">
            <a:extLst>
              <a:ext uri="{FF2B5EF4-FFF2-40B4-BE49-F238E27FC236}">
                <a16:creationId xmlns:a16="http://schemas.microsoft.com/office/drawing/2014/main" id="{268EF02B-F1EE-4BD0-ABE8-00B6A2C1FC45}"/>
              </a:ext>
            </a:extLst>
          </p:cNvPr>
          <p:cNvPicPr>
            <a:picLocks noChangeAspect="1"/>
          </p:cNvPicPr>
          <p:nvPr/>
        </p:nvPicPr>
        <p:blipFill rotWithShape="1">
          <a:blip r:embed="rId5" cstate="screen">
            <a:alphaModFix amt="20000"/>
            <a:extLst>
              <a:ext uri="{28A0092B-C50C-407E-A947-70E740481C1C}">
                <a14:useLocalDpi xmlns:a14="http://schemas.microsoft.com/office/drawing/2010/main"/>
              </a:ext>
            </a:extLst>
          </a:blip>
          <a:srcRect l="33194" r="33214" b="18187"/>
          <a:stretch/>
        </p:blipFill>
        <p:spPr>
          <a:xfrm>
            <a:off x="6083404" y="1126955"/>
            <a:ext cx="2639095" cy="3640629"/>
          </a:xfrm>
          <a:prstGeom prst="rect">
            <a:avLst/>
          </a:prstGeom>
        </p:spPr>
      </p:pic>
      <p:pic>
        <p:nvPicPr>
          <p:cNvPr id="44" name="図 43">
            <a:extLst>
              <a:ext uri="{FF2B5EF4-FFF2-40B4-BE49-F238E27FC236}">
                <a16:creationId xmlns:a16="http://schemas.microsoft.com/office/drawing/2014/main" id="{0F98468E-874F-4191-913C-DE3BDB9E188B}"/>
              </a:ext>
            </a:extLst>
          </p:cNvPr>
          <p:cNvPicPr>
            <a:picLocks noChangeAspect="1"/>
          </p:cNvPicPr>
          <p:nvPr/>
        </p:nvPicPr>
        <p:blipFill rotWithShape="1">
          <a:blip r:embed="rId6" cstate="screen">
            <a:alphaModFix amt="20000"/>
            <a:extLst>
              <a:ext uri="{28A0092B-C50C-407E-A947-70E740481C1C}">
                <a14:useLocalDpi xmlns:a14="http://schemas.microsoft.com/office/drawing/2010/main"/>
              </a:ext>
            </a:extLst>
          </a:blip>
          <a:srcRect/>
          <a:stretch/>
        </p:blipFill>
        <p:spPr>
          <a:xfrm>
            <a:off x="431456" y="1107345"/>
            <a:ext cx="2640357" cy="3635993"/>
          </a:xfrm>
          <a:prstGeom prst="rect">
            <a:avLst/>
          </a:prstGeom>
        </p:spPr>
      </p:pic>
      <p:sp>
        <p:nvSpPr>
          <p:cNvPr id="5" name="Shape 2"/>
          <p:cNvSpPr/>
          <p:nvPr/>
        </p:nvSpPr>
        <p:spPr>
          <a:xfrm>
            <a:off x="428626" y="681832"/>
            <a:ext cx="2640358" cy="428625"/>
          </a:xfrm>
          <a:prstGeom prst="rect">
            <a:avLst/>
          </a:prstGeom>
          <a:solidFill>
            <a:srgbClr val="1C2B4A"/>
          </a:solidFill>
          <a:ln/>
        </p:spPr>
        <p:txBody>
          <a:bodyPr/>
          <a:lstStyle/>
          <a:p>
            <a:endParaRPr lang="ja-JP" altLang="en-US"/>
          </a:p>
        </p:txBody>
      </p:sp>
      <p:sp>
        <p:nvSpPr>
          <p:cNvPr id="6" name="Text 3"/>
          <p:cNvSpPr/>
          <p:nvPr/>
        </p:nvSpPr>
        <p:spPr>
          <a:xfrm>
            <a:off x="431456" y="811448"/>
            <a:ext cx="2629141" cy="166712"/>
          </a:xfrm>
          <a:prstGeom prst="rect">
            <a:avLst/>
          </a:prstGeom>
          <a:noFill/>
          <a:ln/>
        </p:spPr>
        <p:txBody>
          <a:bodyPr wrap="square" lIns="102108" tIns="0" rIns="102108" bIns="0" rtlCol="0" anchor="ctr">
            <a:spAutoFit/>
          </a:bodyPr>
          <a:lstStyle/>
          <a:p>
            <a:pPr marL="0" indent="0" algn="ctr">
              <a:lnSpc>
                <a:spcPts val="1300"/>
              </a:lnSpc>
              <a:buNone/>
            </a:pPr>
            <a:r>
              <a:rPr lang="en-US" sz="14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大阪府立弥生文化博物館</a:t>
            </a:r>
            <a:endParaRPr lang="en-US" sz="1400" dirty="0">
              <a:latin typeface="BIZ UDPゴシック" panose="020B0400000000000000" pitchFamily="50" charset="-128"/>
              <a:ea typeface="BIZ UDPゴシック" panose="020B0400000000000000" pitchFamily="50" charset="-128"/>
            </a:endParaRPr>
          </a:p>
        </p:txBody>
      </p:sp>
      <p:sp>
        <p:nvSpPr>
          <p:cNvPr id="7" name="Text 4"/>
          <p:cNvSpPr/>
          <p:nvPr/>
        </p:nvSpPr>
        <p:spPr>
          <a:xfrm>
            <a:off x="689453" y="1235202"/>
            <a:ext cx="705321" cy="141064"/>
          </a:xfrm>
          <a:prstGeom prst="rect">
            <a:avLst/>
          </a:prstGeom>
          <a:noFill/>
          <a:ln/>
        </p:spPr>
        <p:txBody>
          <a:bodyPr wrap="none" lIns="0" tIns="0" rIns="0" bIns="0" rtlCol="0" anchor="t">
            <a:spAutoFit/>
          </a:bodyPr>
          <a:lstStyle/>
          <a:p>
            <a:pPr marL="0" indent="0" algn="l">
              <a:lnSpc>
                <a:spcPts val="1100"/>
              </a:lnSpc>
              <a:buNone/>
            </a:pPr>
            <a:r>
              <a:rPr lang="en-US" sz="1100" b="1" dirty="0" err="1">
                <a:solidFill>
                  <a:srgbClr val="8B1A1A"/>
                </a:solidFill>
                <a:latin typeface="BIZ UDPゴシック" panose="020B0400000000000000" pitchFamily="50" charset="-128"/>
                <a:ea typeface="BIZ UDPゴシック" panose="020B0400000000000000" pitchFamily="50" charset="-128"/>
                <a:cs typeface="Noto Sans JP" pitchFamily="34" charset="-120"/>
              </a:rPr>
              <a:t>施設の強み</a:t>
            </a:r>
            <a:endParaRPr lang="en-US" sz="1100" dirty="0">
              <a:latin typeface="BIZ UDPゴシック" panose="020B0400000000000000" pitchFamily="50" charset="-128"/>
              <a:ea typeface="BIZ UDPゴシック" panose="020B0400000000000000" pitchFamily="50" charset="-128"/>
            </a:endParaRPr>
          </a:p>
        </p:txBody>
      </p:sp>
      <p:sp>
        <p:nvSpPr>
          <p:cNvPr id="8" name="Text 5"/>
          <p:cNvSpPr/>
          <p:nvPr/>
        </p:nvSpPr>
        <p:spPr>
          <a:xfrm>
            <a:off x="689453" y="1374267"/>
            <a:ext cx="2543175" cy="386068"/>
          </a:xfrm>
          <a:prstGeom prst="rect">
            <a:avLst/>
          </a:prstGeom>
          <a:noFill/>
          <a:ln/>
        </p:spPr>
        <p:txBody>
          <a:bodyPr wrap="square" lIns="0" tIns="51054" rIns="0" bIns="0" rtlCol="0" anchor="t">
            <a:spAutoFit/>
          </a:bodyPr>
          <a:lstStyle/>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国内唯一の学術性、高い展示満足度</a:t>
            </a:r>
            <a:endParaRPr lang="en-US" altLang="ja-JP" sz="1000" dirty="0">
              <a:solidFill>
                <a:srgbClr val="1A1A2E"/>
              </a:solidFill>
              <a:latin typeface="BIZ UDPゴシック" panose="020B0400000000000000" pitchFamily="50" charset="-128"/>
              <a:ea typeface="BIZ UDPゴシック" panose="020B0400000000000000" pitchFamily="50" charset="-128"/>
            </a:endParaRPr>
          </a:p>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池上曽根遺跡との連携可能性</a:t>
            </a:r>
            <a:endParaRPr lang="en-US" sz="1000" dirty="0">
              <a:latin typeface="BIZ UDPゴシック" panose="020B0400000000000000" pitchFamily="50" charset="-128"/>
              <a:ea typeface="BIZ UDPゴシック" panose="020B0400000000000000" pitchFamily="50" charset="-128"/>
            </a:endParaRPr>
          </a:p>
        </p:txBody>
      </p:sp>
      <p:sp>
        <p:nvSpPr>
          <p:cNvPr id="9" name="Text 6"/>
          <p:cNvSpPr/>
          <p:nvPr/>
        </p:nvSpPr>
        <p:spPr>
          <a:xfrm>
            <a:off x="689453" y="2082261"/>
            <a:ext cx="1481175" cy="141064"/>
          </a:xfrm>
          <a:prstGeom prst="rect">
            <a:avLst/>
          </a:prstGeom>
          <a:noFill/>
          <a:ln/>
        </p:spPr>
        <p:txBody>
          <a:bodyPr wrap="none" lIns="0" tIns="0" rIns="0" bIns="0" rtlCol="0" anchor="t">
            <a:spAutoFit/>
          </a:bodyPr>
          <a:lstStyle/>
          <a:p>
            <a:pPr marL="0" indent="0" algn="l">
              <a:lnSpc>
                <a:spcPts val="1100"/>
              </a:lnSpc>
              <a:buNone/>
            </a:pPr>
            <a:r>
              <a:rPr lang="ja-JP" altLang="en-US" sz="11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心理的課題（認知・展示）</a:t>
            </a:r>
            <a:endParaRPr lang="en-US" sz="1100" dirty="0">
              <a:latin typeface="BIZ UDPゴシック" panose="020B0400000000000000" pitchFamily="50" charset="-128"/>
              <a:ea typeface="BIZ UDPゴシック" panose="020B0400000000000000" pitchFamily="50" charset="-128"/>
            </a:endParaRPr>
          </a:p>
        </p:txBody>
      </p:sp>
      <p:sp>
        <p:nvSpPr>
          <p:cNvPr id="10" name="Text 7"/>
          <p:cNvSpPr/>
          <p:nvPr/>
        </p:nvSpPr>
        <p:spPr>
          <a:xfrm>
            <a:off x="670005" y="4030567"/>
            <a:ext cx="1897955" cy="160878"/>
          </a:xfrm>
          <a:prstGeom prst="rect">
            <a:avLst/>
          </a:prstGeom>
          <a:noFill/>
          <a:ln/>
        </p:spPr>
        <p:txBody>
          <a:bodyPr wrap="none" lIns="0" tIns="0" rIns="0" bIns="0" rtlCol="0" anchor="t">
            <a:spAutoFit/>
          </a:bodyPr>
          <a:lstStyle/>
          <a:p>
            <a:pPr marL="0" indent="0" algn="l">
              <a:lnSpc>
                <a:spcPts val="1500"/>
              </a:lnSpc>
              <a:buNone/>
            </a:pPr>
            <a:r>
              <a:rPr lang="ja-JP" altLang="en-US" sz="90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弥生文化を“体験的に理解する拠点”</a:t>
            </a:r>
            <a:endParaRPr lang="en-US" sz="900" dirty="0">
              <a:solidFill>
                <a:srgbClr val="1C2841"/>
              </a:solidFill>
              <a:latin typeface="BIZ UDPゴシック" panose="020B0400000000000000" pitchFamily="50" charset="-128"/>
              <a:ea typeface="BIZ UDPゴシック" panose="020B0400000000000000" pitchFamily="50" charset="-128"/>
            </a:endParaRPr>
          </a:p>
        </p:txBody>
      </p:sp>
      <p:sp>
        <p:nvSpPr>
          <p:cNvPr id="11" name="Text 8"/>
          <p:cNvSpPr/>
          <p:nvPr/>
        </p:nvSpPr>
        <p:spPr>
          <a:xfrm>
            <a:off x="671330" y="4271776"/>
            <a:ext cx="2232984" cy="330796"/>
          </a:xfrm>
          <a:prstGeom prst="rect">
            <a:avLst/>
          </a:prstGeom>
          <a:noFill/>
          <a:ln/>
        </p:spPr>
        <p:txBody>
          <a:bodyPr wrap="none" lIns="0" tIns="0" rIns="0" bIns="0" rtlCol="0" anchor="t">
            <a:spAutoFit/>
          </a:bodyPr>
          <a:lstStyle/>
          <a:p>
            <a:pPr marL="0" indent="0" algn="l">
              <a:lnSpc>
                <a:spcPts val="1400"/>
              </a:lnSpc>
              <a:buNone/>
            </a:pP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学術的な深堀と、初心者・インバウンド向けの</a:t>
            </a:r>
            <a:endParaRPr lang="en-US" altLang="ja-JP" sz="900" dirty="0">
              <a:solidFill>
                <a:srgbClr val="1A1A2E"/>
              </a:solidFill>
              <a:latin typeface="BIZ UDPゴシック" panose="020B0400000000000000" pitchFamily="50" charset="-128"/>
              <a:ea typeface="BIZ UDPゴシック" panose="020B0400000000000000" pitchFamily="50" charset="-128"/>
              <a:cs typeface="Noto Sans JP" pitchFamily="34" charset="-120"/>
            </a:endParaRPr>
          </a:p>
          <a:p>
            <a:pPr marL="0" indent="0" algn="l">
              <a:lnSpc>
                <a:spcPts val="1400"/>
              </a:lnSpc>
              <a:buNone/>
            </a:pP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「直感的な体験」を両立させる拠点</a:t>
            </a:r>
            <a:endParaRPr lang="en-US" sz="900" dirty="0">
              <a:latin typeface="BIZ UDPゴシック" panose="020B0400000000000000" pitchFamily="50" charset="-128"/>
              <a:ea typeface="BIZ UDPゴシック" panose="020B0400000000000000" pitchFamily="50" charset="-128"/>
            </a:endParaRPr>
          </a:p>
        </p:txBody>
      </p:sp>
      <p:sp>
        <p:nvSpPr>
          <p:cNvPr id="15" name="Shape 12"/>
          <p:cNvSpPr/>
          <p:nvPr/>
        </p:nvSpPr>
        <p:spPr>
          <a:xfrm>
            <a:off x="3230644" y="683343"/>
            <a:ext cx="2661279" cy="428625"/>
          </a:xfrm>
          <a:prstGeom prst="rect">
            <a:avLst/>
          </a:prstGeom>
          <a:solidFill>
            <a:srgbClr val="1C2841"/>
          </a:solidFill>
          <a:ln/>
        </p:spPr>
        <p:txBody>
          <a:bodyPr/>
          <a:lstStyle/>
          <a:p>
            <a:endParaRPr lang="ja-JP" altLang="en-US"/>
          </a:p>
        </p:txBody>
      </p:sp>
      <p:sp>
        <p:nvSpPr>
          <p:cNvPr id="16" name="Text 13"/>
          <p:cNvSpPr/>
          <p:nvPr/>
        </p:nvSpPr>
        <p:spPr>
          <a:xfrm>
            <a:off x="3186113" y="837450"/>
            <a:ext cx="2771775" cy="166712"/>
          </a:xfrm>
          <a:prstGeom prst="rect">
            <a:avLst/>
          </a:prstGeom>
          <a:noFill/>
          <a:ln/>
        </p:spPr>
        <p:txBody>
          <a:bodyPr wrap="square" lIns="102108" tIns="0" rIns="102108" bIns="0" rtlCol="0" anchor="ctr">
            <a:spAutoFit/>
          </a:bodyPr>
          <a:lstStyle/>
          <a:p>
            <a:pPr marL="0" indent="0" algn="ctr">
              <a:lnSpc>
                <a:spcPts val="1300"/>
              </a:lnSpc>
              <a:buNone/>
            </a:pPr>
            <a:r>
              <a:rPr lang="en-US" sz="14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大阪府立近つ飛鳥博物館</a:t>
            </a:r>
            <a:endParaRPr lang="en-US" sz="1400" dirty="0">
              <a:latin typeface="BIZ UDPゴシック" panose="020B0400000000000000" pitchFamily="50" charset="-128"/>
              <a:ea typeface="BIZ UDPゴシック" panose="020B0400000000000000" pitchFamily="50" charset="-128"/>
            </a:endParaRPr>
          </a:p>
        </p:txBody>
      </p:sp>
      <p:sp>
        <p:nvSpPr>
          <p:cNvPr id="25" name="Shape 22"/>
          <p:cNvSpPr/>
          <p:nvPr/>
        </p:nvSpPr>
        <p:spPr>
          <a:xfrm>
            <a:off x="6086476" y="678280"/>
            <a:ext cx="2636024" cy="428625"/>
          </a:xfrm>
          <a:prstGeom prst="rect">
            <a:avLst/>
          </a:prstGeom>
          <a:solidFill>
            <a:srgbClr val="1C2B4A"/>
          </a:solidFill>
          <a:ln/>
        </p:spPr>
        <p:txBody>
          <a:bodyPr/>
          <a:lstStyle/>
          <a:p>
            <a:endParaRPr lang="ja-JP" altLang="en-US"/>
          </a:p>
        </p:txBody>
      </p:sp>
      <p:sp>
        <p:nvSpPr>
          <p:cNvPr id="26" name="Text 23"/>
          <p:cNvSpPr/>
          <p:nvPr/>
        </p:nvSpPr>
        <p:spPr>
          <a:xfrm>
            <a:off x="6086475" y="836972"/>
            <a:ext cx="2626069" cy="166712"/>
          </a:xfrm>
          <a:prstGeom prst="rect">
            <a:avLst/>
          </a:prstGeom>
          <a:noFill/>
          <a:ln/>
        </p:spPr>
        <p:txBody>
          <a:bodyPr wrap="square" lIns="102108" tIns="0" rIns="102108" bIns="0" rtlCol="0" anchor="ctr">
            <a:spAutoFit/>
          </a:bodyPr>
          <a:lstStyle/>
          <a:p>
            <a:pPr marL="0" indent="0" algn="ctr">
              <a:lnSpc>
                <a:spcPts val="1300"/>
              </a:lnSpc>
              <a:buNone/>
            </a:pPr>
            <a:r>
              <a:rPr lang="en-US" sz="14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日本民家集落博物館</a:t>
            </a:r>
            <a:endParaRPr lang="en-US" sz="1400" dirty="0">
              <a:latin typeface="BIZ UDPゴシック" panose="020B0400000000000000" pitchFamily="50" charset="-128"/>
              <a:ea typeface="BIZ UDPゴシック" panose="020B0400000000000000" pitchFamily="50" charset="-128"/>
            </a:endParaRPr>
          </a:p>
        </p:txBody>
      </p:sp>
      <p:sp>
        <p:nvSpPr>
          <p:cNvPr id="46" name="Text 5">
            <a:extLst>
              <a:ext uri="{FF2B5EF4-FFF2-40B4-BE49-F238E27FC236}">
                <a16:creationId xmlns:a16="http://schemas.microsoft.com/office/drawing/2014/main" id="{C417AD51-26A0-4973-AB4E-A5F5B94AD36B}"/>
              </a:ext>
            </a:extLst>
          </p:cNvPr>
          <p:cNvSpPr/>
          <p:nvPr/>
        </p:nvSpPr>
        <p:spPr>
          <a:xfrm>
            <a:off x="703116" y="2222503"/>
            <a:ext cx="2543175" cy="563744"/>
          </a:xfrm>
          <a:prstGeom prst="rect">
            <a:avLst/>
          </a:prstGeom>
          <a:noFill/>
          <a:ln/>
        </p:spPr>
        <p:txBody>
          <a:bodyPr wrap="square" lIns="0" tIns="51054" rIns="0" bIns="0" rtlCol="0" anchor="t">
            <a:spAutoFit/>
          </a:bodyPr>
          <a:lstStyle/>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学術性に寄りすぎた展示</a:t>
            </a:r>
            <a:endParaRPr lang="en-US" altLang="ja-JP" sz="1000" dirty="0">
              <a:solidFill>
                <a:srgbClr val="1A1A2E"/>
              </a:solidFill>
              <a:latin typeface="BIZ UDPゴシック" panose="020B0400000000000000" pitchFamily="50" charset="-128"/>
              <a:ea typeface="BIZ UDPゴシック" panose="020B0400000000000000" pitchFamily="50" charset="-128"/>
            </a:endParaRPr>
          </a:p>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（初心者・インバウンドには難解）</a:t>
            </a:r>
            <a:endParaRPr lang="en-US" altLang="ja-JP" sz="1000" dirty="0">
              <a:solidFill>
                <a:srgbClr val="1A1A2E"/>
              </a:solidFill>
              <a:latin typeface="BIZ UDPゴシック" panose="020B0400000000000000" pitchFamily="50" charset="-128"/>
              <a:ea typeface="BIZ UDPゴシック" panose="020B0400000000000000" pitchFamily="50" charset="-128"/>
            </a:endParaRPr>
          </a:p>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若年層の未認知</a:t>
            </a:r>
            <a:endParaRPr lang="en-US" sz="1000" dirty="0">
              <a:latin typeface="BIZ UDPゴシック" panose="020B0400000000000000" pitchFamily="50" charset="-128"/>
              <a:ea typeface="BIZ UDPゴシック" panose="020B0400000000000000" pitchFamily="50" charset="-128"/>
            </a:endParaRPr>
          </a:p>
        </p:txBody>
      </p:sp>
      <p:sp>
        <p:nvSpPr>
          <p:cNvPr id="47" name="Text 6">
            <a:extLst>
              <a:ext uri="{FF2B5EF4-FFF2-40B4-BE49-F238E27FC236}">
                <a16:creationId xmlns:a16="http://schemas.microsoft.com/office/drawing/2014/main" id="{E3F9C9AA-155E-4288-BE5D-818287BC128E}"/>
              </a:ext>
            </a:extLst>
          </p:cNvPr>
          <p:cNvSpPr/>
          <p:nvPr/>
        </p:nvSpPr>
        <p:spPr>
          <a:xfrm>
            <a:off x="656342" y="2931817"/>
            <a:ext cx="1721625" cy="141064"/>
          </a:xfrm>
          <a:prstGeom prst="rect">
            <a:avLst/>
          </a:prstGeom>
          <a:noFill/>
          <a:ln/>
        </p:spPr>
        <p:txBody>
          <a:bodyPr wrap="none" lIns="0" tIns="0" rIns="0" bIns="0" rtlCol="0" anchor="t">
            <a:spAutoFit/>
          </a:bodyPr>
          <a:lstStyle/>
          <a:p>
            <a:pPr marL="0" indent="0" algn="l">
              <a:lnSpc>
                <a:spcPts val="1100"/>
              </a:lnSpc>
              <a:buNone/>
            </a:pPr>
            <a:r>
              <a:rPr lang="ja-JP" altLang="en-US" sz="1100" b="1" dirty="0">
                <a:solidFill>
                  <a:srgbClr val="8B1A1A"/>
                </a:solidFill>
                <a:latin typeface="BIZ UDPゴシック" panose="020B0400000000000000" pitchFamily="50" charset="-128"/>
                <a:ea typeface="BIZ UDPゴシック" panose="020B0400000000000000" pitchFamily="50" charset="-128"/>
              </a:rPr>
              <a:t>物理的課題（アクセス・設備）</a:t>
            </a:r>
            <a:endParaRPr lang="en-US" sz="1100" dirty="0">
              <a:latin typeface="BIZ UDPゴシック" panose="020B0400000000000000" pitchFamily="50" charset="-128"/>
              <a:ea typeface="BIZ UDPゴシック" panose="020B0400000000000000" pitchFamily="50" charset="-128"/>
            </a:endParaRPr>
          </a:p>
        </p:txBody>
      </p:sp>
      <p:sp>
        <p:nvSpPr>
          <p:cNvPr id="48" name="Text 5">
            <a:extLst>
              <a:ext uri="{FF2B5EF4-FFF2-40B4-BE49-F238E27FC236}">
                <a16:creationId xmlns:a16="http://schemas.microsoft.com/office/drawing/2014/main" id="{B58216EE-CDE3-4796-8803-307BED51ECF0}"/>
              </a:ext>
            </a:extLst>
          </p:cNvPr>
          <p:cNvSpPr/>
          <p:nvPr/>
        </p:nvSpPr>
        <p:spPr>
          <a:xfrm>
            <a:off x="670005" y="3120268"/>
            <a:ext cx="2543175" cy="384208"/>
          </a:xfrm>
          <a:prstGeom prst="rect">
            <a:avLst/>
          </a:prstGeom>
          <a:noFill/>
          <a:ln/>
        </p:spPr>
        <p:txBody>
          <a:bodyPr wrap="square" lIns="0" tIns="51054" rIns="0" bIns="0" rtlCol="0" anchor="t">
            <a:spAutoFit/>
          </a:bodyPr>
          <a:lstStyle/>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公共交通の弱さ</a:t>
            </a:r>
            <a:endParaRPr lang="en-US" altLang="ja-JP" sz="1000" dirty="0">
              <a:solidFill>
                <a:srgbClr val="1A1A2E"/>
              </a:solidFill>
              <a:latin typeface="BIZ UDPゴシック" panose="020B0400000000000000" pitchFamily="50" charset="-128"/>
              <a:ea typeface="BIZ UDPゴシック" panose="020B0400000000000000" pitchFamily="50" charset="-128"/>
            </a:endParaRPr>
          </a:p>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滞在機能（休憩・飲食）の不足</a:t>
            </a:r>
            <a:endParaRPr lang="en-US" sz="1000" dirty="0">
              <a:latin typeface="BIZ UDPゴシック" panose="020B0400000000000000" pitchFamily="50" charset="-128"/>
              <a:ea typeface="BIZ UDPゴシック" panose="020B0400000000000000" pitchFamily="50" charset="-128"/>
            </a:endParaRPr>
          </a:p>
        </p:txBody>
      </p:sp>
      <p:sp>
        <p:nvSpPr>
          <p:cNvPr id="49" name="Shape 0">
            <a:extLst>
              <a:ext uri="{FF2B5EF4-FFF2-40B4-BE49-F238E27FC236}">
                <a16:creationId xmlns:a16="http://schemas.microsoft.com/office/drawing/2014/main" id="{3472D860-B8BB-4578-A566-E4289E2F26F3}"/>
              </a:ext>
            </a:extLst>
          </p:cNvPr>
          <p:cNvSpPr/>
          <p:nvPr/>
        </p:nvSpPr>
        <p:spPr>
          <a:xfrm>
            <a:off x="0" y="-7311"/>
            <a:ext cx="9144000" cy="494551"/>
          </a:xfrm>
          <a:prstGeom prst="rect">
            <a:avLst/>
          </a:prstGeom>
          <a:solidFill>
            <a:srgbClr val="1C2841"/>
          </a:solidFill>
          <a:ln/>
        </p:spPr>
        <p:txBody>
          <a:bodyPr/>
          <a:lstStyle/>
          <a:p>
            <a:endParaRPr lang="ja-JP" altLang="en-US" dirty="0"/>
          </a:p>
        </p:txBody>
      </p:sp>
      <p:sp>
        <p:nvSpPr>
          <p:cNvPr id="3" name="Text 0"/>
          <p:cNvSpPr/>
          <p:nvPr/>
        </p:nvSpPr>
        <p:spPr>
          <a:xfrm>
            <a:off x="0" y="-105358"/>
            <a:ext cx="9144000" cy="464486"/>
          </a:xfrm>
          <a:prstGeom prst="rect">
            <a:avLst/>
          </a:prstGeom>
          <a:noFill/>
          <a:ln/>
        </p:spPr>
        <p:txBody>
          <a:bodyPr wrap="square" lIns="340233" tIns="221107" rIns="340233" bIns="0" rtlCol="0" anchor="t">
            <a:spAutoFit/>
          </a:bodyPr>
          <a:lstStyle/>
          <a:p>
            <a:pPr marL="0" indent="0" algn="l">
              <a:lnSpc>
                <a:spcPts val="2200"/>
              </a:lnSpc>
              <a:buNone/>
            </a:pPr>
            <a:r>
              <a:rPr lang="en-US" sz="1602" b="1" dirty="0">
                <a:solidFill>
                  <a:schemeClr val="bg1"/>
                </a:solidFill>
                <a:latin typeface="BIZ UDPゴシック" panose="020B0400000000000000" pitchFamily="50" charset="-128"/>
                <a:ea typeface="BIZ UDPゴシック" panose="020B0400000000000000" pitchFamily="50" charset="-128"/>
                <a:cs typeface="Noto Sans JP" pitchFamily="34" charset="-120"/>
              </a:rPr>
              <a:t>３館それぞれの</a:t>
            </a:r>
            <a:r>
              <a:rPr lang="ja-JP" altLang="en-US" sz="1602" b="1" dirty="0">
                <a:solidFill>
                  <a:schemeClr val="bg1"/>
                </a:solidFill>
                <a:latin typeface="BIZ UDPゴシック" panose="020B0400000000000000" pitchFamily="50" charset="-128"/>
                <a:ea typeface="BIZ UDPゴシック" panose="020B0400000000000000" pitchFamily="50" charset="-128"/>
                <a:cs typeface="Noto Sans JP" pitchFamily="34" charset="-120"/>
              </a:rPr>
              <a:t>ポテンシャル・課題・展望</a:t>
            </a:r>
            <a:endParaRPr lang="en-US" sz="1602" dirty="0">
              <a:solidFill>
                <a:schemeClr val="bg1"/>
              </a:solidFill>
              <a:latin typeface="BIZ UDPゴシック" panose="020B0400000000000000" pitchFamily="50" charset="-128"/>
              <a:ea typeface="BIZ UDPゴシック" panose="020B0400000000000000" pitchFamily="50" charset="-128"/>
            </a:endParaRPr>
          </a:p>
        </p:txBody>
      </p:sp>
      <p:cxnSp>
        <p:nvCxnSpPr>
          <p:cNvPr id="52" name="直線コネクタ 51">
            <a:extLst>
              <a:ext uri="{FF2B5EF4-FFF2-40B4-BE49-F238E27FC236}">
                <a16:creationId xmlns:a16="http://schemas.microsoft.com/office/drawing/2014/main" id="{E7908B04-E661-4082-9248-7731F97799AF}"/>
              </a:ext>
            </a:extLst>
          </p:cNvPr>
          <p:cNvCxnSpPr/>
          <p:nvPr/>
        </p:nvCxnSpPr>
        <p:spPr>
          <a:xfrm>
            <a:off x="712760" y="1951769"/>
            <a:ext cx="2172715" cy="0"/>
          </a:xfrm>
          <a:prstGeom prst="line">
            <a:avLst/>
          </a:prstGeom>
          <a:ln>
            <a:solidFill>
              <a:srgbClr val="1C284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AA979E0-5A3D-4CBC-A703-32849C895B22}"/>
              </a:ext>
            </a:extLst>
          </p:cNvPr>
          <p:cNvCxnSpPr/>
          <p:nvPr/>
        </p:nvCxnSpPr>
        <p:spPr>
          <a:xfrm>
            <a:off x="651800" y="2818866"/>
            <a:ext cx="2172715" cy="0"/>
          </a:xfrm>
          <a:prstGeom prst="line">
            <a:avLst/>
          </a:prstGeom>
          <a:ln>
            <a:solidFill>
              <a:srgbClr val="1C284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3850872B-13C7-49D3-AC14-9D0BD547DDCA}"/>
              </a:ext>
            </a:extLst>
          </p:cNvPr>
          <p:cNvCxnSpPr>
            <a:cxnSpLocks/>
          </p:cNvCxnSpPr>
          <p:nvPr/>
        </p:nvCxnSpPr>
        <p:spPr>
          <a:xfrm>
            <a:off x="438647" y="3792878"/>
            <a:ext cx="2621950" cy="0"/>
          </a:xfrm>
          <a:prstGeom prst="line">
            <a:avLst/>
          </a:prstGeom>
          <a:ln>
            <a:solidFill>
              <a:srgbClr val="1C284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BF1E8E1E-C82B-4522-ACCD-0CC290E5CA70}"/>
              </a:ext>
            </a:extLst>
          </p:cNvPr>
          <p:cNvCxnSpPr>
            <a:cxnSpLocks/>
          </p:cNvCxnSpPr>
          <p:nvPr/>
        </p:nvCxnSpPr>
        <p:spPr>
          <a:xfrm>
            <a:off x="3234389" y="3792878"/>
            <a:ext cx="2621950" cy="0"/>
          </a:xfrm>
          <a:prstGeom prst="line">
            <a:avLst/>
          </a:prstGeom>
          <a:ln>
            <a:solidFill>
              <a:srgbClr val="1C284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A4248540-F332-43EC-99EB-492D11D0FE8A}"/>
              </a:ext>
            </a:extLst>
          </p:cNvPr>
          <p:cNvCxnSpPr/>
          <p:nvPr/>
        </p:nvCxnSpPr>
        <p:spPr>
          <a:xfrm>
            <a:off x="6368558" y="1983958"/>
            <a:ext cx="2172715" cy="0"/>
          </a:xfrm>
          <a:prstGeom prst="line">
            <a:avLst/>
          </a:prstGeom>
          <a:ln>
            <a:solidFill>
              <a:srgbClr val="1C284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4B6FE64A-BA79-4124-BEDE-D8C7559DA026}"/>
              </a:ext>
            </a:extLst>
          </p:cNvPr>
          <p:cNvCxnSpPr/>
          <p:nvPr/>
        </p:nvCxnSpPr>
        <p:spPr>
          <a:xfrm>
            <a:off x="6307598" y="2773417"/>
            <a:ext cx="2172715" cy="0"/>
          </a:xfrm>
          <a:prstGeom prst="line">
            <a:avLst/>
          </a:prstGeom>
          <a:ln>
            <a:solidFill>
              <a:srgbClr val="1C284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87976C65-CB63-486F-99F5-65270368907C}"/>
              </a:ext>
            </a:extLst>
          </p:cNvPr>
          <p:cNvCxnSpPr>
            <a:cxnSpLocks/>
          </p:cNvCxnSpPr>
          <p:nvPr/>
        </p:nvCxnSpPr>
        <p:spPr>
          <a:xfrm>
            <a:off x="6094445" y="3792878"/>
            <a:ext cx="2621950" cy="0"/>
          </a:xfrm>
          <a:prstGeom prst="line">
            <a:avLst/>
          </a:prstGeom>
          <a:ln>
            <a:solidFill>
              <a:srgbClr val="1C2841"/>
            </a:solidFill>
          </a:ln>
        </p:spPr>
        <p:style>
          <a:lnRef idx="1">
            <a:schemeClr val="accent1"/>
          </a:lnRef>
          <a:fillRef idx="0">
            <a:schemeClr val="accent1"/>
          </a:fillRef>
          <a:effectRef idx="0">
            <a:schemeClr val="accent1"/>
          </a:effectRef>
          <a:fontRef idx="minor">
            <a:schemeClr val="tx1"/>
          </a:fontRef>
        </p:style>
      </p:cxnSp>
      <p:sp>
        <p:nvSpPr>
          <p:cNvPr id="77" name="Text 4">
            <a:extLst>
              <a:ext uri="{FF2B5EF4-FFF2-40B4-BE49-F238E27FC236}">
                <a16:creationId xmlns:a16="http://schemas.microsoft.com/office/drawing/2014/main" id="{0767070D-B49E-4EDD-A250-C0FA098B3D24}"/>
              </a:ext>
            </a:extLst>
          </p:cNvPr>
          <p:cNvSpPr/>
          <p:nvPr/>
        </p:nvSpPr>
        <p:spPr>
          <a:xfrm>
            <a:off x="6390962" y="1232944"/>
            <a:ext cx="705321" cy="141064"/>
          </a:xfrm>
          <a:prstGeom prst="rect">
            <a:avLst/>
          </a:prstGeom>
          <a:noFill/>
          <a:ln/>
        </p:spPr>
        <p:txBody>
          <a:bodyPr wrap="none" lIns="0" tIns="0" rIns="0" bIns="0" rtlCol="0" anchor="t">
            <a:spAutoFit/>
          </a:bodyPr>
          <a:lstStyle/>
          <a:p>
            <a:pPr marL="0" indent="0" algn="l">
              <a:lnSpc>
                <a:spcPts val="1100"/>
              </a:lnSpc>
              <a:buNone/>
            </a:pPr>
            <a:r>
              <a:rPr lang="en-US" sz="1100" b="1" dirty="0" err="1">
                <a:solidFill>
                  <a:srgbClr val="8B1A1A"/>
                </a:solidFill>
                <a:latin typeface="BIZ UDPゴシック" panose="020B0400000000000000" pitchFamily="50" charset="-128"/>
                <a:ea typeface="BIZ UDPゴシック" panose="020B0400000000000000" pitchFamily="50" charset="-128"/>
                <a:cs typeface="Noto Sans JP" pitchFamily="34" charset="-120"/>
              </a:rPr>
              <a:t>施設の強み</a:t>
            </a:r>
            <a:endParaRPr lang="en-US" sz="1100" dirty="0">
              <a:latin typeface="BIZ UDPゴシック" panose="020B0400000000000000" pitchFamily="50" charset="-128"/>
              <a:ea typeface="BIZ UDPゴシック" panose="020B0400000000000000" pitchFamily="50" charset="-128"/>
            </a:endParaRPr>
          </a:p>
        </p:txBody>
      </p:sp>
      <p:sp>
        <p:nvSpPr>
          <p:cNvPr id="78" name="Text 5">
            <a:extLst>
              <a:ext uri="{FF2B5EF4-FFF2-40B4-BE49-F238E27FC236}">
                <a16:creationId xmlns:a16="http://schemas.microsoft.com/office/drawing/2014/main" id="{DE98DD65-BCAD-4694-AF23-23A5B21ECD76}"/>
              </a:ext>
            </a:extLst>
          </p:cNvPr>
          <p:cNvSpPr/>
          <p:nvPr/>
        </p:nvSpPr>
        <p:spPr>
          <a:xfrm>
            <a:off x="6390962" y="1372009"/>
            <a:ext cx="2543175" cy="563744"/>
          </a:xfrm>
          <a:prstGeom prst="rect">
            <a:avLst/>
          </a:prstGeom>
          <a:noFill/>
          <a:ln/>
        </p:spPr>
        <p:txBody>
          <a:bodyPr wrap="square" lIns="0" tIns="51054" rIns="0" bIns="0" rtlCol="0" anchor="t">
            <a:spAutoFit/>
          </a:bodyPr>
          <a:lstStyle/>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「本物」の空間体験</a:t>
            </a:r>
            <a:endParaRPr lang="en-US" altLang="ja-JP" sz="1000" dirty="0">
              <a:solidFill>
                <a:srgbClr val="1A1A2E"/>
              </a:solidFill>
              <a:latin typeface="BIZ UDPゴシック" panose="020B0400000000000000" pitchFamily="50" charset="-128"/>
              <a:ea typeface="BIZ UDPゴシック" panose="020B0400000000000000" pitchFamily="50" charset="-128"/>
            </a:endParaRPr>
          </a:p>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高い写真映え（</a:t>
            </a:r>
            <a:r>
              <a:rPr lang="en-US" altLang="ja-JP" sz="1000" dirty="0">
                <a:solidFill>
                  <a:srgbClr val="1A1A2E"/>
                </a:solidFill>
                <a:latin typeface="BIZ UDPゴシック" panose="020B0400000000000000" pitchFamily="50" charset="-128"/>
                <a:ea typeface="BIZ UDPゴシック" panose="020B0400000000000000" pitchFamily="50" charset="-128"/>
              </a:rPr>
              <a:t>SNS</a:t>
            </a:r>
            <a:r>
              <a:rPr lang="ja-JP" altLang="en-US" sz="1000" dirty="0">
                <a:solidFill>
                  <a:srgbClr val="1A1A2E"/>
                </a:solidFill>
                <a:latin typeface="BIZ UDPゴシック" panose="020B0400000000000000" pitchFamily="50" charset="-128"/>
                <a:ea typeface="BIZ UDPゴシック" panose="020B0400000000000000" pitchFamily="50" charset="-128"/>
              </a:rPr>
              <a:t>適正）</a:t>
            </a:r>
            <a:endParaRPr lang="en-US" altLang="ja-JP" sz="1000" dirty="0">
              <a:solidFill>
                <a:srgbClr val="1A1A2E"/>
              </a:solidFill>
              <a:latin typeface="BIZ UDPゴシック" panose="020B0400000000000000" pitchFamily="50" charset="-128"/>
              <a:ea typeface="BIZ UDPゴシック" panose="020B0400000000000000" pitchFamily="50" charset="-128"/>
            </a:endParaRPr>
          </a:p>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ファミリー・訪日客への高い親和性</a:t>
            </a:r>
            <a:endParaRPr lang="en-US" sz="1000" dirty="0">
              <a:latin typeface="BIZ UDPゴシック" panose="020B0400000000000000" pitchFamily="50" charset="-128"/>
              <a:ea typeface="BIZ UDPゴシック" panose="020B0400000000000000" pitchFamily="50" charset="-128"/>
            </a:endParaRPr>
          </a:p>
        </p:txBody>
      </p:sp>
      <p:sp>
        <p:nvSpPr>
          <p:cNvPr id="66" name="Text 4">
            <a:extLst>
              <a:ext uri="{FF2B5EF4-FFF2-40B4-BE49-F238E27FC236}">
                <a16:creationId xmlns:a16="http://schemas.microsoft.com/office/drawing/2014/main" id="{B2284231-A7C1-4312-8715-518475820B5D}"/>
              </a:ext>
            </a:extLst>
          </p:cNvPr>
          <p:cNvSpPr/>
          <p:nvPr/>
        </p:nvSpPr>
        <p:spPr>
          <a:xfrm>
            <a:off x="656342" y="3866993"/>
            <a:ext cx="376706" cy="141064"/>
          </a:xfrm>
          <a:prstGeom prst="rect">
            <a:avLst/>
          </a:prstGeom>
          <a:noFill/>
          <a:ln/>
        </p:spPr>
        <p:txBody>
          <a:bodyPr wrap="none" lIns="0" tIns="0" rIns="0" bIns="0" rtlCol="0" anchor="t">
            <a:spAutoFit/>
          </a:bodyPr>
          <a:lstStyle/>
          <a:p>
            <a:pPr marL="0" indent="0" algn="l">
              <a:lnSpc>
                <a:spcPts val="1100"/>
              </a:lnSpc>
              <a:buNone/>
            </a:pPr>
            <a:r>
              <a:rPr lang="ja-JP" altLang="en-US" sz="1100" b="1" dirty="0">
                <a:solidFill>
                  <a:srgbClr val="8B1A1A"/>
                </a:solidFill>
                <a:latin typeface="BIZ UDPゴシック" panose="020B0400000000000000" pitchFamily="50" charset="-128"/>
                <a:ea typeface="BIZ UDPゴシック" panose="020B0400000000000000" pitchFamily="50" charset="-128"/>
              </a:rPr>
              <a:t>展　望</a:t>
            </a:r>
            <a:endParaRPr lang="en-US" sz="1100" dirty="0">
              <a:latin typeface="BIZ UDPゴシック" panose="020B0400000000000000" pitchFamily="50" charset="-128"/>
              <a:ea typeface="BIZ UDPゴシック" panose="020B0400000000000000" pitchFamily="50" charset="-128"/>
            </a:endParaRPr>
          </a:p>
        </p:txBody>
      </p:sp>
      <p:sp>
        <p:nvSpPr>
          <p:cNvPr id="67" name="Text 4">
            <a:extLst>
              <a:ext uri="{FF2B5EF4-FFF2-40B4-BE49-F238E27FC236}">
                <a16:creationId xmlns:a16="http://schemas.microsoft.com/office/drawing/2014/main" id="{8C2818FE-6BD4-4C6E-A30E-72DBA9083C3D}"/>
              </a:ext>
            </a:extLst>
          </p:cNvPr>
          <p:cNvSpPr/>
          <p:nvPr/>
        </p:nvSpPr>
        <p:spPr>
          <a:xfrm>
            <a:off x="3490625" y="1226994"/>
            <a:ext cx="705321" cy="141064"/>
          </a:xfrm>
          <a:prstGeom prst="rect">
            <a:avLst/>
          </a:prstGeom>
          <a:noFill/>
          <a:ln/>
        </p:spPr>
        <p:txBody>
          <a:bodyPr wrap="none" lIns="0" tIns="0" rIns="0" bIns="0" rtlCol="0" anchor="t">
            <a:spAutoFit/>
          </a:bodyPr>
          <a:lstStyle/>
          <a:p>
            <a:pPr marL="0" indent="0" algn="l">
              <a:lnSpc>
                <a:spcPts val="1100"/>
              </a:lnSpc>
              <a:buNone/>
            </a:pPr>
            <a:r>
              <a:rPr lang="en-US" sz="1100" b="1" dirty="0" err="1">
                <a:solidFill>
                  <a:srgbClr val="8B1A1A"/>
                </a:solidFill>
                <a:latin typeface="BIZ UDPゴシック" panose="020B0400000000000000" pitchFamily="50" charset="-128"/>
                <a:ea typeface="BIZ UDPゴシック" panose="020B0400000000000000" pitchFamily="50" charset="-128"/>
                <a:cs typeface="Noto Sans JP" pitchFamily="34" charset="-120"/>
              </a:rPr>
              <a:t>施設の強み</a:t>
            </a:r>
            <a:endParaRPr lang="en-US" sz="1100" dirty="0">
              <a:latin typeface="BIZ UDPゴシック" panose="020B0400000000000000" pitchFamily="50" charset="-128"/>
              <a:ea typeface="BIZ UDPゴシック" panose="020B0400000000000000" pitchFamily="50" charset="-128"/>
            </a:endParaRPr>
          </a:p>
        </p:txBody>
      </p:sp>
      <p:sp>
        <p:nvSpPr>
          <p:cNvPr id="68" name="Text 6">
            <a:extLst>
              <a:ext uri="{FF2B5EF4-FFF2-40B4-BE49-F238E27FC236}">
                <a16:creationId xmlns:a16="http://schemas.microsoft.com/office/drawing/2014/main" id="{6CDD24B7-900C-44F5-9421-A5811097DCCC}"/>
              </a:ext>
            </a:extLst>
          </p:cNvPr>
          <p:cNvSpPr/>
          <p:nvPr/>
        </p:nvSpPr>
        <p:spPr>
          <a:xfrm>
            <a:off x="3490625" y="2074053"/>
            <a:ext cx="1481175" cy="141064"/>
          </a:xfrm>
          <a:prstGeom prst="rect">
            <a:avLst/>
          </a:prstGeom>
          <a:noFill/>
          <a:ln/>
        </p:spPr>
        <p:txBody>
          <a:bodyPr wrap="none" lIns="0" tIns="0" rIns="0" bIns="0" rtlCol="0" anchor="t">
            <a:spAutoFit/>
          </a:bodyPr>
          <a:lstStyle/>
          <a:p>
            <a:pPr marL="0" indent="0" algn="l">
              <a:lnSpc>
                <a:spcPts val="1100"/>
              </a:lnSpc>
              <a:buNone/>
            </a:pPr>
            <a:r>
              <a:rPr lang="ja-JP" altLang="en-US" sz="11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心理的課題（認知・展示）</a:t>
            </a:r>
            <a:endParaRPr lang="en-US" sz="1100" dirty="0">
              <a:latin typeface="BIZ UDPゴシック" panose="020B0400000000000000" pitchFamily="50" charset="-128"/>
              <a:ea typeface="BIZ UDPゴシック" panose="020B0400000000000000" pitchFamily="50" charset="-128"/>
            </a:endParaRPr>
          </a:p>
        </p:txBody>
      </p:sp>
      <p:sp>
        <p:nvSpPr>
          <p:cNvPr id="69" name="Text 6">
            <a:extLst>
              <a:ext uri="{FF2B5EF4-FFF2-40B4-BE49-F238E27FC236}">
                <a16:creationId xmlns:a16="http://schemas.microsoft.com/office/drawing/2014/main" id="{5AAF99F5-4B1A-4C37-A3EC-E95A2D754EB8}"/>
              </a:ext>
            </a:extLst>
          </p:cNvPr>
          <p:cNvSpPr/>
          <p:nvPr/>
        </p:nvSpPr>
        <p:spPr>
          <a:xfrm>
            <a:off x="3457514" y="2923609"/>
            <a:ext cx="1721625" cy="141064"/>
          </a:xfrm>
          <a:prstGeom prst="rect">
            <a:avLst/>
          </a:prstGeom>
          <a:noFill/>
          <a:ln/>
        </p:spPr>
        <p:txBody>
          <a:bodyPr wrap="none" lIns="0" tIns="0" rIns="0" bIns="0" rtlCol="0" anchor="t">
            <a:spAutoFit/>
          </a:bodyPr>
          <a:lstStyle/>
          <a:p>
            <a:pPr marL="0" indent="0" algn="l">
              <a:lnSpc>
                <a:spcPts val="1100"/>
              </a:lnSpc>
              <a:buNone/>
            </a:pPr>
            <a:r>
              <a:rPr lang="ja-JP" altLang="en-US" sz="1100" b="1" dirty="0">
                <a:solidFill>
                  <a:srgbClr val="8B1A1A"/>
                </a:solidFill>
                <a:latin typeface="BIZ UDPゴシック" panose="020B0400000000000000" pitchFamily="50" charset="-128"/>
                <a:ea typeface="BIZ UDPゴシック" panose="020B0400000000000000" pitchFamily="50" charset="-128"/>
              </a:rPr>
              <a:t>物理的課題（アクセス・設備）</a:t>
            </a:r>
            <a:endParaRPr lang="en-US" sz="1100" dirty="0">
              <a:latin typeface="BIZ UDPゴシック" panose="020B0400000000000000" pitchFamily="50" charset="-128"/>
              <a:ea typeface="BIZ UDPゴシック" panose="020B0400000000000000" pitchFamily="50" charset="-128"/>
            </a:endParaRPr>
          </a:p>
        </p:txBody>
      </p:sp>
      <p:cxnSp>
        <p:nvCxnSpPr>
          <p:cNvPr id="70" name="直線コネクタ 69">
            <a:extLst>
              <a:ext uri="{FF2B5EF4-FFF2-40B4-BE49-F238E27FC236}">
                <a16:creationId xmlns:a16="http://schemas.microsoft.com/office/drawing/2014/main" id="{16FC145D-5083-48DC-A484-636002520E16}"/>
              </a:ext>
            </a:extLst>
          </p:cNvPr>
          <p:cNvCxnSpPr/>
          <p:nvPr/>
        </p:nvCxnSpPr>
        <p:spPr>
          <a:xfrm>
            <a:off x="3513932" y="1943561"/>
            <a:ext cx="2172715" cy="0"/>
          </a:xfrm>
          <a:prstGeom prst="line">
            <a:avLst/>
          </a:prstGeom>
          <a:ln>
            <a:solidFill>
              <a:srgbClr val="1C284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9228ACB1-29DC-4A04-9E1D-AC291ED3A85F}"/>
              </a:ext>
            </a:extLst>
          </p:cNvPr>
          <p:cNvCxnSpPr/>
          <p:nvPr/>
        </p:nvCxnSpPr>
        <p:spPr>
          <a:xfrm>
            <a:off x="3452972" y="2810658"/>
            <a:ext cx="2172715" cy="0"/>
          </a:xfrm>
          <a:prstGeom prst="line">
            <a:avLst/>
          </a:prstGeom>
          <a:ln>
            <a:solidFill>
              <a:srgbClr val="1C2841"/>
            </a:solidFill>
          </a:ln>
        </p:spPr>
        <p:style>
          <a:lnRef idx="1">
            <a:schemeClr val="accent1"/>
          </a:lnRef>
          <a:fillRef idx="0">
            <a:schemeClr val="accent1"/>
          </a:fillRef>
          <a:effectRef idx="0">
            <a:schemeClr val="accent1"/>
          </a:effectRef>
          <a:fontRef idx="minor">
            <a:schemeClr val="tx1"/>
          </a:fontRef>
        </p:style>
      </p:cxnSp>
      <p:sp>
        <p:nvSpPr>
          <p:cNvPr id="73" name="Text 5">
            <a:extLst>
              <a:ext uri="{FF2B5EF4-FFF2-40B4-BE49-F238E27FC236}">
                <a16:creationId xmlns:a16="http://schemas.microsoft.com/office/drawing/2014/main" id="{234AD8FA-7EE4-47A4-900B-CC865D3F7591}"/>
              </a:ext>
            </a:extLst>
          </p:cNvPr>
          <p:cNvSpPr/>
          <p:nvPr/>
        </p:nvSpPr>
        <p:spPr>
          <a:xfrm>
            <a:off x="3504643" y="1364415"/>
            <a:ext cx="2543175" cy="563744"/>
          </a:xfrm>
          <a:prstGeom prst="rect">
            <a:avLst/>
          </a:prstGeom>
          <a:noFill/>
          <a:ln/>
        </p:spPr>
        <p:txBody>
          <a:bodyPr wrap="square" lIns="0" tIns="51054" rIns="0" bIns="0" rtlCol="0" anchor="t">
            <a:spAutoFit/>
          </a:bodyPr>
          <a:lstStyle/>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安藤忠雄建築の魅力</a:t>
            </a:r>
            <a:endParaRPr lang="en-US" altLang="ja-JP" sz="1000" dirty="0">
              <a:solidFill>
                <a:srgbClr val="1A1A2E"/>
              </a:solidFill>
              <a:latin typeface="BIZ UDPゴシック" panose="020B0400000000000000" pitchFamily="50" charset="-128"/>
              <a:ea typeface="BIZ UDPゴシック" panose="020B0400000000000000" pitchFamily="50" charset="-128"/>
            </a:endParaRPr>
          </a:p>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世界遺産周辺という立地</a:t>
            </a:r>
            <a:endParaRPr lang="en-US" altLang="ja-JP" sz="1000" dirty="0">
              <a:solidFill>
                <a:srgbClr val="1A1A2E"/>
              </a:solidFill>
              <a:latin typeface="BIZ UDPゴシック" panose="020B0400000000000000" pitchFamily="50" charset="-128"/>
              <a:ea typeface="BIZ UDPゴシック" panose="020B0400000000000000" pitchFamily="50" charset="-128"/>
            </a:endParaRPr>
          </a:p>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イベント集客力</a:t>
            </a:r>
            <a:endParaRPr lang="en-US" altLang="ja-JP" sz="1000" dirty="0">
              <a:solidFill>
                <a:srgbClr val="1A1A2E"/>
              </a:solidFill>
              <a:latin typeface="BIZ UDPゴシック" panose="020B0400000000000000" pitchFamily="50" charset="-128"/>
              <a:ea typeface="BIZ UDPゴシック" panose="020B0400000000000000" pitchFamily="50" charset="-128"/>
            </a:endParaRPr>
          </a:p>
        </p:txBody>
      </p:sp>
      <p:sp>
        <p:nvSpPr>
          <p:cNvPr id="83" name="Text 7">
            <a:extLst>
              <a:ext uri="{FF2B5EF4-FFF2-40B4-BE49-F238E27FC236}">
                <a16:creationId xmlns:a16="http://schemas.microsoft.com/office/drawing/2014/main" id="{EF4E6805-897A-45AF-A845-96DDB755C751}"/>
              </a:ext>
            </a:extLst>
          </p:cNvPr>
          <p:cNvSpPr/>
          <p:nvPr/>
        </p:nvSpPr>
        <p:spPr>
          <a:xfrm>
            <a:off x="3485195" y="4020715"/>
            <a:ext cx="1384995" cy="160878"/>
          </a:xfrm>
          <a:prstGeom prst="rect">
            <a:avLst/>
          </a:prstGeom>
          <a:noFill/>
          <a:ln/>
        </p:spPr>
        <p:txBody>
          <a:bodyPr wrap="none" lIns="0" tIns="0" rIns="0" bIns="0" rtlCol="0" anchor="t">
            <a:spAutoFit/>
          </a:bodyPr>
          <a:lstStyle/>
          <a:p>
            <a:pPr marL="0" indent="0" algn="l">
              <a:lnSpc>
                <a:spcPts val="1500"/>
              </a:lnSpc>
              <a:buNone/>
            </a:pPr>
            <a:r>
              <a:rPr lang="ja-JP" altLang="en-US" sz="90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古代史の国際的な発信拠点</a:t>
            </a:r>
            <a:endParaRPr lang="en-US" sz="900" dirty="0">
              <a:solidFill>
                <a:srgbClr val="1C2841"/>
              </a:solidFill>
              <a:latin typeface="BIZ UDPゴシック" panose="020B0400000000000000" pitchFamily="50" charset="-128"/>
              <a:ea typeface="BIZ UDPゴシック" panose="020B0400000000000000" pitchFamily="50" charset="-128"/>
            </a:endParaRPr>
          </a:p>
        </p:txBody>
      </p:sp>
      <p:sp>
        <p:nvSpPr>
          <p:cNvPr id="84" name="Text 8">
            <a:extLst>
              <a:ext uri="{FF2B5EF4-FFF2-40B4-BE49-F238E27FC236}">
                <a16:creationId xmlns:a16="http://schemas.microsoft.com/office/drawing/2014/main" id="{B86DBDFE-A937-40CC-8A38-4A042A15984E}"/>
              </a:ext>
            </a:extLst>
          </p:cNvPr>
          <p:cNvSpPr/>
          <p:nvPr/>
        </p:nvSpPr>
        <p:spPr>
          <a:xfrm>
            <a:off x="3486520" y="4261924"/>
            <a:ext cx="2167260" cy="330796"/>
          </a:xfrm>
          <a:prstGeom prst="rect">
            <a:avLst/>
          </a:prstGeom>
          <a:noFill/>
          <a:ln/>
        </p:spPr>
        <p:txBody>
          <a:bodyPr wrap="none" lIns="0" tIns="0" rIns="0" bIns="0" rtlCol="0" anchor="t">
            <a:spAutoFit/>
          </a:bodyPr>
          <a:lstStyle/>
          <a:p>
            <a:pPr marL="0" indent="0" algn="l">
              <a:lnSpc>
                <a:spcPts val="1400"/>
              </a:lnSpc>
              <a:buNone/>
            </a:pP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安藤建築と古墳群を掛け合わせた「特別な</a:t>
            </a:r>
            <a:endParaRPr lang="en-US" altLang="ja-JP" sz="900" dirty="0">
              <a:solidFill>
                <a:srgbClr val="1A1A2E"/>
              </a:solidFill>
              <a:latin typeface="BIZ UDPゴシック" panose="020B0400000000000000" pitchFamily="50" charset="-128"/>
              <a:ea typeface="BIZ UDPゴシック" panose="020B0400000000000000" pitchFamily="50" charset="-128"/>
              <a:cs typeface="Noto Sans JP" pitchFamily="34" charset="-120"/>
            </a:endParaRPr>
          </a:p>
          <a:p>
            <a:pPr marL="0" indent="0" algn="l">
              <a:lnSpc>
                <a:spcPts val="1400"/>
              </a:lnSpc>
              <a:buNone/>
            </a:pP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空間体験」と、古代史の国際的発信拠点</a:t>
            </a:r>
            <a:endParaRPr lang="en-US" sz="900" dirty="0">
              <a:latin typeface="BIZ UDPゴシック" panose="020B0400000000000000" pitchFamily="50" charset="-128"/>
              <a:ea typeface="BIZ UDPゴシック" panose="020B0400000000000000" pitchFamily="50" charset="-128"/>
            </a:endParaRPr>
          </a:p>
        </p:txBody>
      </p:sp>
      <p:sp>
        <p:nvSpPr>
          <p:cNvPr id="85" name="Text 5">
            <a:extLst>
              <a:ext uri="{FF2B5EF4-FFF2-40B4-BE49-F238E27FC236}">
                <a16:creationId xmlns:a16="http://schemas.microsoft.com/office/drawing/2014/main" id="{9D7F8FDE-CC26-4DA9-9C99-CAC23152F1B0}"/>
              </a:ext>
            </a:extLst>
          </p:cNvPr>
          <p:cNvSpPr/>
          <p:nvPr/>
        </p:nvSpPr>
        <p:spPr>
          <a:xfrm>
            <a:off x="3518306" y="2212651"/>
            <a:ext cx="2543175" cy="384208"/>
          </a:xfrm>
          <a:prstGeom prst="rect">
            <a:avLst/>
          </a:prstGeom>
          <a:noFill/>
          <a:ln/>
        </p:spPr>
        <p:txBody>
          <a:bodyPr wrap="square" lIns="0" tIns="51054" rIns="0" bIns="0" rtlCol="0" anchor="t">
            <a:spAutoFit/>
          </a:bodyPr>
          <a:lstStyle/>
          <a:p>
            <a:pPr marL="0" indent="0" algn="l">
              <a:lnSpc>
                <a:spcPts val="1400"/>
              </a:lnSpc>
              <a:buNone/>
            </a:pPr>
            <a:r>
              <a:rPr lang="ja-JP" altLang="en-US" sz="1000" dirty="0">
                <a:latin typeface="BIZ UDPゴシック" panose="020B0400000000000000" pitchFamily="50" charset="-128"/>
                <a:ea typeface="BIZ UDPゴシック" panose="020B0400000000000000" pitchFamily="50" charset="-128"/>
              </a:rPr>
              <a:t>通常時の来館動機の弱さ</a:t>
            </a:r>
            <a:endParaRPr lang="en-US" altLang="ja-JP" sz="1000" dirty="0">
              <a:latin typeface="BIZ UDPゴシック" panose="020B0400000000000000" pitchFamily="50" charset="-128"/>
              <a:ea typeface="BIZ UDPゴシック" panose="020B0400000000000000" pitchFamily="50" charset="-128"/>
            </a:endParaRPr>
          </a:p>
          <a:p>
            <a:pPr marL="0" indent="0" algn="l">
              <a:lnSpc>
                <a:spcPts val="1400"/>
              </a:lnSpc>
              <a:buNone/>
            </a:pPr>
            <a:r>
              <a:rPr lang="ja-JP" altLang="en-US" sz="1000" dirty="0">
                <a:latin typeface="BIZ UDPゴシック" panose="020B0400000000000000" pitchFamily="50" charset="-128"/>
                <a:ea typeface="BIZ UDPゴシック" panose="020B0400000000000000" pitchFamily="50" charset="-128"/>
              </a:rPr>
              <a:t>多言語・映像による「導入」不足</a:t>
            </a:r>
            <a:endParaRPr lang="en-US" sz="1000" dirty="0">
              <a:latin typeface="BIZ UDPゴシック" panose="020B0400000000000000" pitchFamily="50" charset="-128"/>
              <a:ea typeface="BIZ UDPゴシック" panose="020B0400000000000000" pitchFamily="50" charset="-128"/>
            </a:endParaRPr>
          </a:p>
        </p:txBody>
      </p:sp>
      <p:sp>
        <p:nvSpPr>
          <p:cNvPr id="86" name="Text 5">
            <a:extLst>
              <a:ext uri="{FF2B5EF4-FFF2-40B4-BE49-F238E27FC236}">
                <a16:creationId xmlns:a16="http://schemas.microsoft.com/office/drawing/2014/main" id="{A533EE5A-C71F-41EF-A622-4AFBFA62584B}"/>
              </a:ext>
            </a:extLst>
          </p:cNvPr>
          <p:cNvSpPr/>
          <p:nvPr/>
        </p:nvSpPr>
        <p:spPr>
          <a:xfrm>
            <a:off x="3485195" y="3110416"/>
            <a:ext cx="2543175" cy="563744"/>
          </a:xfrm>
          <a:prstGeom prst="rect">
            <a:avLst/>
          </a:prstGeom>
          <a:noFill/>
          <a:ln/>
        </p:spPr>
        <p:txBody>
          <a:bodyPr wrap="square" lIns="0" tIns="51054" rIns="0" bIns="0" rtlCol="0" anchor="t">
            <a:spAutoFit/>
          </a:bodyPr>
          <a:lstStyle/>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アクセス課題（３館で最大）</a:t>
            </a:r>
            <a:endParaRPr lang="en-US" altLang="ja-JP" sz="1000" dirty="0">
              <a:solidFill>
                <a:srgbClr val="1A1A2E"/>
              </a:solidFill>
              <a:latin typeface="BIZ UDPゴシック" panose="020B0400000000000000" pitchFamily="50" charset="-128"/>
              <a:ea typeface="BIZ UDPゴシック" panose="020B0400000000000000" pitchFamily="50" charset="-128"/>
            </a:endParaRPr>
          </a:p>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館内電波環境の弱さ</a:t>
            </a:r>
            <a:endParaRPr lang="en-US" altLang="ja-JP" sz="1000" dirty="0">
              <a:solidFill>
                <a:srgbClr val="1A1A2E"/>
              </a:solidFill>
              <a:latin typeface="BIZ UDPゴシック" panose="020B0400000000000000" pitchFamily="50" charset="-128"/>
              <a:ea typeface="BIZ UDPゴシック" panose="020B0400000000000000" pitchFamily="50" charset="-128"/>
            </a:endParaRPr>
          </a:p>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駐車場容量</a:t>
            </a:r>
            <a:endParaRPr lang="en-US" sz="1000" dirty="0">
              <a:latin typeface="BIZ UDPゴシック" panose="020B0400000000000000" pitchFamily="50" charset="-128"/>
              <a:ea typeface="BIZ UDPゴシック" panose="020B0400000000000000" pitchFamily="50" charset="-128"/>
            </a:endParaRPr>
          </a:p>
        </p:txBody>
      </p:sp>
      <p:sp>
        <p:nvSpPr>
          <p:cNvPr id="87" name="Text 4">
            <a:extLst>
              <a:ext uri="{FF2B5EF4-FFF2-40B4-BE49-F238E27FC236}">
                <a16:creationId xmlns:a16="http://schemas.microsoft.com/office/drawing/2014/main" id="{F0B78214-8561-4894-A1EE-5EA21C93E790}"/>
              </a:ext>
            </a:extLst>
          </p:cNvPr>
          <p:cNvSpPr/>
          <p:nvPr/>
        </p:nvSpPr>
        <p:spPr>
          <a:xfrm>
            <a:off x="3471532" y="3857141"/>
            <a:ext cx="376706" cy="141064"/>
          </a:xfrm>
          <a:prstGeom prst="rect">
            <a:avLst/>
          </a:prstGeom>
          <a:noFill/>
          <a:ln/>
        </p:spPr>
        <p:txBody>
          <a:bodyPr wrap="none" lIns="0" tIns="0" rIns="0" bIns="0" rtlCol="0" anchor="t">
            <a:spAutoFit/>
          </a:bodyPr>
          <a:lstStyle/>
          <a:p>
            <a:pPr marL="0" indent="0" algn="l">
              <a:lnSpc>
                <a:spcPts val="1100"/>
              </a:lnSpc>
              <a:buNone/>
            </a:pPr>
            <a:r>
              <a:rPr lang="ja-JP" altLang="en-US" sz="1100" b="1" dirty="0">
                <a:solidFill>
                  <a:srgbClr val="8B1A1A"/>
                </a:solidFill>
                <a:latin typeface="BIZ UDPゴシック" panose="020B0400000000000000" pitchFamily="50" charset="-128"/>
                <a:ea typeface="BIZ UDPゴシック" panose="020B0400000000000000" pitchFamily="50" charset="-128"/>
              </a:rPr>
              <a:t>展　望</a:t>
            </a:r>
            <a:endParaRPr lang="en-US" sz="1100" dirty="0">
              <a:latin typeface="BIZ UDPゴシック" panose="020B0400000000000000" pitchFamily="50" charset="-128"/>
              <a:ea typeface="BIZ UDPゴシック" panose="020B0400000000000000" pitchFamily="50" charset="-128"/>
            </a:endParaRPr>
          </a:p>
        </p:txBody>
      </p:sp>
      <p:sp>
        <p:nvSpPr>
          <p:cNvPr id="88" name="Text 6">
            <a:extLst>
              <a:ext uri="{FF2B5EF4-FFF2-40B4-BE49-F238E27FC236}">
                <a16:creationId xmlns:a16="http://schemas.microsoft.com/office/drawing/2014/main" id="{CCA98463-02AD-4A1C-BD8A-5BCB9EA51CF3}"/>
              </a:ext>
            </a:extLst>
          </p:cNvPr>
          <p:cNvSpPr/>
          <p:nvPr/>
        </p:nvSpPr>
        <p:spPr>
          <a:xfrm>
            <a:off x="6351334" y="2074053"/>
            <a:ext cx="1481175" cy="141064"/>
          </a:xfrm>
          <a:prstGeom prst="rect">
            <a:avLst/>
          </a:prstGeom>
          <a:noFill/>
          <a:ln/>
        </p:spPr>
        <p:txBody>
          <a:bodyPr wrap="none" lIns="0" tIns="0" rIns="0" bIns="0" rtlCol="0" anchor="t">
            <a:spAutoFit/>
          </a:bodyPr>
          <a:lstStyle/>
          <a:p>
            <a:pPr marL="0" indent="0" algn="l">
              <a:lnSpc>
                <a:spcPts val="1100"/>
              </a:lnSpc>
              <a:buNone/>
            </a:pPr>
            <a:r>
              <a:rPr lang="ja-JP" altLang="en-US" sz="1100" b="1" dirty="0">
                <a:solidFill>
                  <a:srgbClr val="8B1A1A"/>
                </a:solidFill>
                <a:latin typeface="BIZ UDPゴシック" panose="020B0400000000000000" pitchFamily="50" charset="-128"/>
                <a:ea typeface="BIZ UDPゴシック" panose="020B0400000000000000" pitchFamily="50" charset="-128"/>
                <a:cs typeface="Noto Sans JP" pitchFamily="34" charset="-120"/>
              </a:rPr>
              <a:t>心理的課題（認知・展示）</a:t>
            </a:r>
            <a:endParaRPr lang="en-US" sz="1100" dirty="0">
              <a:latin typeface="BIZ UDPゴシック" panose="020B0400000000000000" pitchFamily="50" charset="-128"/>
              <a:ea typeface="BIZ UDPゴシック" panose="020B0400000000000000" pitchFamily="50" charset="-128"/>
            </a:endParaRPr>
          </a:p>
        </p:txBody>
      </p:sp>
      <p:sp>
        <p:nvSpPr>
          <p:cNvPr id="89" name="Text 5">
            <a:extLst>
              <a:ext uri="{FF2B5EF4-FFF2-40B4-BE49-F238E27FC236}">
                <a16:creationId xmlns:a16="http://schemas.microsoft.com/office/drawing/2014/main" id="{32074C4F-D27D-4BF1-BD7F-47A3E7969A47}"/>
              </a:ext>
            </a:extLst>
          </p:cNvPr>
          <p:cNvSpPr/>
          <p:nvPr/>
        </p:nvSpPr>
        <p:spPr>
          <a:xfrm>
            <a:off x="6379015" y="2212651"/>
            <a:ext cx="2543175" cy="384208"/>
          </a:xfrm>
          <a:prstGeom prst="rect">
            <a:avLst/>
          </a:prstGeom>
          <a:noFill/>
          <a:ln/>
        </p:spPr>
        <p:txBody>
          <a:bodyPr wrap="square" lIns="0" tIns="51054" rIns="0" bIns="0" rtlCol="0" anchor="t">
            <a:spAutoFit/>
          </a:bodyPr>
          <a:lstStyle/>
          <a:p>
            <a:pPr marL="0" indent="0" algn="l">
              <a:lnSpc>
                <a:spcPts val="1400"/>
              </a:lnSpc>
              <a:buNone/>
            </a:pPr>
            <a:r>
              <a:rPr lang="ja-JP" altLang="en-US" sz="1000" dirty="0">
                <a:latin typeface="BIZ UDPゴシック" panose="020B0400000000000000" pitchFamily="50" charset="-128"/>
                <a:ea typeface="BIZ UDPゴシック" panose="020B0400000000000000" pitchFamily="50" charset="-128"/>
              </a:rPr>
              <a:t>デザイン広報の弱さ</a:t>
            </a:r>
            <a:endParaRPr lang="en-US" altLang="ja-JP" sz="1000" dirty="0">
              <a:latin typeface="BIZ UDPゴシック" panose="020B0400000000000000" pitchFamily="50" charset="-128"/>
              <a:ea typeface="BIZ UDPゴシック" panose="020B0400000000000000" pitchFamily="50" charset="-128"/>
            </a:endParaRPr>
          </a:p>
          <a:p>
            <a:pPr marL="0" indent="0" algn="l">
              <a:lnSpc>
                <a:spcPts val="1400"/>
              </a:lnSpc>
              <a:buNone/>
            </a:pPr>
            <a:r>
              <a:rPr lang="ja-JP" altLang="en-US" sz="1000" dirty="0">
                <a:latin typeface="BIZ UDPゴシック" panose="020B0400000000000000" pitchFamily="50" charset="-128"/>
                <a:ea typeface="BIZ UDPゴシック" panose="020B0400000000000000" pitchFamily="50" charset="-128"/>
              </a:rPr>
              <a:t>（魅力を十分に届けられていない）</a:t>
            </a:r>
            <a:endParaRPr lang="en-US" altLang="ja-JP" sz="1000" dirty="0">
              <a:latin typeface="BIZ UDPゴシック" panose="020B0400000000000000" pitchFamily="50" charset="-128"/>
              <a:ea typeface="BIZ UDPゴシック" panose="020B0400000000000000" pitchFamily="50" charset="-128"/>
            </a:endParaRPr>
          </a:p>
        </p:txBody>
      </p:sp>
      <p:sp>
        <p:nvSpPr>
          <p:cNvPr id="90" name="Text 6">
            <a:extLst>
              <a:ext uri="{FF2B5EF4-FFF2-40B4-BE49-F238E27FC236}">
                <a16:creationId xmlns:a16="http://schemas.microsoft.com/office/drawing/2014/main" id="{570ED20D-E89B-4523-B4DA-1637C96AF2EC}"/>
              </a:ext>
            </a:extLst>
          </p:cNvPr>
          <p:cNvSpPr/>
          <p:nvPr/>
        </p:nvSpPr>
        <p:spPr>
          <a:xfrm>
            <a:off x="6374073" y="2924371"/>
            <a:ext cx="1721625" cy="141064"/>
          </a:xfrm>
          <a:prstGeom prst="rect">
            <a:avLst/>
          </a:prstGeom>
          <a:noFill/>
          <a:ln/>
        </p:spPr>
        <p:txBody>
          <a:bodyPr wrap="none" lIns="0" tIns="0" rIns="0" bIns="0" rtlCol="0" anchor="t">
            <a:spAutoFit/>
          </a:bodyPr>
          <a:lstStyle/>
          <a:p>
            <a:pPr marL="0" indent="0" algn="l">
              <a:lnSpc>
                <a:spcPts val="1100"/>
              </a:lnSpc>
              <a:buNone/>
            </a:pPr>
            <a:r>
              <a:rPr lang="ja-JP" altLang="en-US" sz="1100" b="1" dirty="0">
                <a:solidFill>
                  <a:srgbClr val="8B1A1A"/>
                </a:solidFill>
                <a:latin typeface="BIZ UDPゴシック" panose="020B0400000000000000" pitchFamily="50" charset="-128"/>
                <a:ea typeface="BIZ UDPゴシック" panose="020B0400000000000000" pitchFamily="50" charset="-128"/>
              </a:rPr>
              <a:t>物理的課題（アクセス・設備）</a:t>
            </a:r>
            <a:endParaRPr lang="en-US" sz="1100" dirty="0">
              <a:latin typeface="BIZ UDPゴシック" panose="020B0400000000000000" pitchFamily="50" charset="-128"/>
              <a:ea typeface="BIZ UDPゴシック" panose="020B0400000000000000" pitchFamily="50" charset="-128"/>
            </a:endParaRPr>
          </a:p>
        </p:txBody>
      </p:sp>
      <p:sp>
        <p:nvSpPr>
          <p:cNvPr id="91" name="Text 5">
            <a:extLst>
              <a:ext uri="{FF2B5EF4-FFF2-40B4-BE49-F238E27FC236}">
                <a16:creationId xmlns:a16="http://schemas.microsoft.com/office/drawing/2014/main" id="{1FFB3AC5-AE8D-441A-A246-1D6E1757A954}"/>
              </a:ext>
            </a:extLst>
          </p:cNvPr>
          <p:cNvSpPr/>
          <p:nvPr/>
        </p:nvSpPr>
        <p:spPr>
          <a:xfrm>
            <a:off x="6401754" y="3111178"/>
            <a:ext cx="2543175" cy="384208"/>
          </a:xfrm>
          <a:prstGeom prst="rect">
            <a:avLst/>
          </a:prstGeom>
          <a:noFill/>
          <a:ln/>
        </p:spPr>
        <p:txBody>
          <a:bodyPr wrap="square" lIns="0" tIns="51054" rIns="0" bIns="0" rtlCol="0" anchor="t">
            <a:spAutoFit/>
          </a:bodyPr>
          <a:lstStyle/>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休憩・飲食機能の絶対的不足</a:t>
            </a:r>
            <a:endParaRPr lang="en-US" altLang="ja-JP" sz="1000" dirty="0">
              <a:solidFill>
                <a:srgbClr val="1A1A2E"/>
              </a:solidFill>
              <a:latin typeface="BIZ UDPゴシック" panose="020B0400000000000000" pitchFamily="50" charset="-128"/>
              <a:ea typeface="BIZ UDPゴシック" panose="020B0400000000000000" pitchFamily="50" charset="-128"/>
            </a:endParaRPr>
          </a:p>
          <a:p>
            <a:pPr marL="0" indent="0" algn="l">
              <a:lnSpc>
                <a:spcPts val="1400"/>
              </a:lnSpc>
              <a:buNone/>
            </a:pPr>
            <a:r>
              <a:rPr lang="ja-JP" altLang="en-US" sz="1000" dirty="0">
                <a:solidFill>
                  <a:srgbClr val="1A1A2E"/>
                </a:solidFill>
                <a:latin typeface="BIZ UDPゴシック" panose="020B0400000000000000" pitchFamily="50" charset="-128"/>
                <a:ea typeface="BIZ UDPゴシック" panose="020B0400000000000000" pitchFamily="50" charset="-128"/>
              </a:rPr>
              <a:t>専用駐車場なし</a:t>
            </a:r>
            <a:endParaRPr lang="en-US" sz="1000" dirty="0">
              <a:latin typeface="BIZ UDPゴシック" panose="020B0400000000000000" pitchFamily="50" charset="-128"/>
              <a:ea typeface="BIZ UDPゴシック" panose="020B0400000000000000" pitchFamily="50" charset="-128"/>
            </a:endParaRPr>
          </a:p>
        </p:txBody>
      </p:sp>
      <p:sp>
        <p:nvSpPr>
          <p:cNvPr id="92" name="Text 7">
            <a:extLst>
              <a:ext uri="{FF2B5EF4-FFF2-40B4-BE49-F238E27FC236}">
                <a16:creationId xmlns:a16="http://schemas.microsoft.com/office/drawing/2014/main" id="{DFA2F938-5DE5-4192-A2D5-1D79E405F36C}"/>
              </a:ext>
            </a:extLst>
          </p:cNvPr>
          <p:cNvSpPr/>
          <p:nvPr/>
        </p:nvSpPr>
        <p:spPr>
          <a:xfrm>
            <a:off x="6390962" y="4012237"/>
            <a:ext cx="1384995" cy="160878"/>
          </a:xfrm>
          <a:prstGeom prst="rect">
            <a:avLst/>
          </a:prstGeom>
          <a:noFill/>
          <a:ln/>
        </p:spPr>
        <p:txBody>
          <a:bodyPr wrap="none" lIns="0" tIns="0" rIns="0" bIns="0" rtlCol="0" anchor="t">
            <a:spAutoFit/>
          </a:bodyPr>
          <a:lstStyle/>
          <a:p>
            <a:pPr marL="0" indent="0" algn="l">
              <a:lnSpc>
                <a:spcPts val="1500"/>
              </a:lnSpc>
              <a:buNone/>
            </a:pPr>
            <a:r>
              <a:rPr lang="ja-JP" altLang="en-US" sz="90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生きた生活文化の没入体験</a:t>
            </a:r>
            <a:endParaRPr lang="en-US" sz="900" dirty="0">
              <a:solidFill>
                <a:srgbClr val="1C2841"/>
              </a:solidFill>
              <a:latin typeface="BIZ UDPゴシック" panose="020B0400000000000000" pitchFamily="50" charset="-128"/>
              <a:ea typeface="BIZ UDPゴシック" panose="020B0400000000000000" pitchFamily="50" charset="-128"/>
            </a:endParaRPr>
          </a:p>
        </p:txBody>
      </p:sp>
      <p:sp>
        <p:nvSpPr>
          <p:cNvPr id="93" name="Text 8">
            <a:extLst>
              <a:ext uri="{FF2B5EF4-FFF2-40B4-BE49-F238E27FC236}">
                <a16:creationId xmlns:a16="http://schemas.microsoft.com/office/drawing/2014/main" id="{728DBF3B-1127-4776-8D88-AEDA1AE21B03}"/>
              </a:ext>
            </a:extLst>
          </p:cNvPr>
          <p:cNvSpPr/>
          <p:nvPr/>
        </p:nvSpPr>
        <p:spPr>
          <a:xfrm>
            <a:off x="6392287" y="4253446"/>
            <a:ext cx="2306722" cy="330796"/>
          </a:xfrm>
          <a:prstGeom prst="rect">
            <a:avLst/>
          </a:prstGeom>
          <a:noFill/>
          <a:ln/>
        </p:spPr>
        <p:txBody>
          <a:bodyPr wrap="none" lIns="0" tIns="0" rIns="0" bIns="0" rtlCol="0" anchor="t">
            <a:spAutoFit/>
          </a:bodyPr>
          <a:lstStyle/>
          <a:p>
            <a:pPr marL="0" indent="0" algn="l">
              <a:lnSpc>
                <a:spcPts val="1400"/>
              </a:lnSpc>
              <a:buNone/>
            </a:pPr>
            <a:r>
              <a:rPr lang="ja-JP" altLang="en-US" sz="900" dirty="0">
                <a:solidFill>
                  <a:srgbClr val="1A1A2E"/>
                </a:solidFill>
                <a:latin typeface="BIZ UDPゴシック" panose="020B0400000000000000" pitchFamily="50" charset="-128"/>
                <a:ea typeface="BIZ UDPゴシック" panose="020B0400000000000000" pitchFamily="50" charset="-128"/>
                <a:cs typeface="Noto Sans JP" pitchFamily="34" charset="-120"/>
              </a:rPr>
              <a:t>日本の伝統的な暮らしをリアルに体感できる</a:t>
            </a:r>
            <a:endParaRPr lang="en-US" altLang="ja-JP" sz="900" dirty="0">
              <a:solidFill>
                <a:srgbClr val="1A1A2E"/>
              </a:solidFill>
              <a:latin typeface="BIZ UDPゴシック" panose="020B0400000000000000" pitchFamily="50" charset="-128"/>
              <a:ea typeface="BIZ UDPゴシック" panose="020B0400000000000000" pitchFamily="50" charset="-128"/>
              <a:cs typeface="Noto Sans JP" pitchFamily="34" charset="-120"/>
            </a:endParaRPr>
          </a:p>
          <a:p>
            <a:pPr marL="0" indent="0" algn="l">
              <a:lnSpc>
                <a:spcPts val="1400"/>
              </a:lnSpc>
              <a:buNone/>
            </a:pPr>
            <a:r>
              <a:rPr lang="ja-JP" altLang="en-US" sz="900" dirty="0">
                <a:solidFill>
                  <a:srgbClr val="1A1A2E"/>
                </a:solidFill>
                <a:latin typeface="BIZ UDPゴシック" panose="020B0400000000000000" pitchFamily="50" charset="-128"/>
                <a:ea typeface="BIZ UDPゴシック" panose="020B0400000000000000" pitchFamily="50" charset="-128"/>
              </a:rPr>
              <a:t>インバウンド・ファミリー向けの重要拠点</a:t>
            </a:r>
            <a:endParaRPr lang="en-US" sz="900" dirty="0">
              <a:latin typeface="BIZ UDPゴシック" panose="020B0400000000000000" pitchFamily="50" charset="-128"/>
              <a:ea typeface="BIZ UDPゴシック" panose="020B0400000000000000" pitchFamily="50" charset="-128"/>
            </a:endParaRPr>
          </a:p>
        </p:txBody>
      </p:sp>
      <p:sp>
        <p:nvSpPr>
          <p:cNvPr id="94" name="Text 4">
            <a:extLst>
              <a:ext uri="{FF2B5EF4-FFF2-40B4-BE49-F238E27FC236}">
                <a16:creationId xmlns:a16="http://schemas.microsoft.com/office/drawing/2014/main" id="{6C5FC3B2-0D3E-4EF2-B85C-76CE2ABF315D}"/>
              </a:ext>
            </a:extLst>
          </p:cNvPr>
          <p:cNvSpPr/>
          <p:nvPr/>
        </p:nvSpPr>
        <p:spPr>
          <a:xfrm>
            <a:off x="6377299" y="3848663"/>
            <a:ext cx="376706" cy="141064"/>
          </a:xfrm>
          <a:prstGeom prst="rect">
            <a:avLst/>
          </a:prstGeom>
          <a:noFill/>
          <a:ln/>
        </p:spPr>
        <p:txBody>
          <a:bodyPr wrap="none" lIns="0" tIns="0" rIns="0" bIns="0" rtlCol="0" anchor="t">
            <a:spAutoFit/>
          </a:bodyPr>
          <a:lstStyle/>
          <a:p>
            <a:pPr marL="0" indent="0" algn="l">
              <a:lnSpc>
                <a:spcPts val="1100"/>
              </a:lnSpc>
              <a:buNone/>
            </a:pPr>
            <a:r>
              <a:rPr lang="ja-JP" altLang="en-US" sz="1100" b="1" dirty="0">
                <a:solidFill>
                  <a:srgbClr val="8B1A1A"/>
                </a:solidFill>
                <a:latin typeface="BIZ UDPゴシック" panose="020B0400000000000000" pitchFamily="50" charset="-128"/>
                <a:ea typeface="BIZ UDPゴシック" panose="020B0400000000000000" pitchFamily="50" charset="-128"/>
              </a:rPr>
              <a:t>展　望</a:t>
            </a:r>
            <a:endParaRPr lang="en-US" sz="1100"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3BD55C5D-6167-43D7-B69C-C9FA1407E711}"/>
              </a:ext>
            </a:extLst>
          </p:cNvPr>
          <p:cNvSpPr/>
          <p:nvPr/>
        </p:nvSpPr>
        <p:spPr>
          <a:xfrm>
            <a:off x="0" y="-10116"/>
            <a:ext cx="9144000" cy="5143500"/>
          </a:xfrm>
          <a:prstGeom prst="rect">
            <a:avLst/>
          </a:prstGeom>
          <a:solidFill>
            <a:srgbClr val="F3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Shape 1">
            <a:extLst>
              <a:ext uri="{FF2B5EF4-FFF2-40B4-BE49-F238E27FC236}">
                <a16:creationId xmlns:a16="http://schemas.microsoft.com/office/drawing/2014/main" id="{EDC34DA5-19FC-4360-B5C7-148430B2E513}"/>
              </a:ext>
            </a:extLst>
          </p:cNvPr>
          <p:cNvSpPr/>
          <p:nvPr/>
        </p:nvSpPr>
        <p:spPr>
          <a:xfrm>
            <a:off x="4861560" y="726296"/>
            <a:ext cx="3857626" cy="2650798"/>
          </a:xfrm>
          <a:prstGeom prst="rect">
            <a:avLst/>
          </a:prstGeom>
          <a:solidFill>
            <a:srgbClr val="FFFFFF"/>
          </a:solidFill>
          <a:ln/>
        </p:spPr>
        <p:txBody>
          <a:bodyPr/>
          <a:lstStyle/>
          <a:p>
            <a:endParaRPr lang="ja-JP" altLang="en-US" dirty="0"/>
          </a:p>
        </p:txBody>
      </p:sp>
      <p:sp>
        <p:nvSpPr>
          <p:cNvPr id="33" name="Shape 1">
            <a:extLst>
              <a:ext uri="{FF2B5EF4-FFF2-40B4-BE49-F238E27FC236}">
                <a16:creationId xmlns:a16="http://schemas.microsoft.com/office/drawing/2014/main" id="{98F6703B-BF2C-4F7B-9A1F-A8564ECB3672}"/>
              </a:ext>
            </a:extLst>
          </p:cNvPr>
          <p:cNvSpPr/>
          <p:nvPr/>
        </p:nvSpPr>
        <p:spPr>
          <a:xfrm>
            <a:off x="571499" y="724862"/>
            <a:ext cx="3857626" cy="2650798"/>
          </a:xfrm>
          <a:prstGeom prst="rect">
            <a:avLst/>
          </a:prstGeom>
          <a:solidFill>
            <a:srgbClr val="FFFFFF"/>
          </a:solidFill>
          <a:ln/>
        </p:spPr>
        <p:txBody>
          <a:bodyPr/>
          <a:lstStyle/>
          <a:p>
            <a:endParaRPr lang="ja-JP" altLang="en-US" dirty="0"/>
          </a:p>
        </p:txBody>
      </p:sp>
      <p:pic>
        <p:nvPicPr>
          <p:cNvPr id="4" name="Image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515" y="843632"/>
            <a:ext cx="171450" cy="171450"/>
          </a:xfrm>
          <a:prstGeom prst="rect">
            <a:avLst/>
          </a:prstGeom>
        </p:spPr>
      </p:pic>
      <p:sp>
        <p:nvSpPr>
          <p:cNvPr id="5" name="Text 1"/>
          <p:cNvSpPr/>
          <p:nvPr/>
        </p:nvSpPr>
        <p:spPr>
          <a:xfrm>
            <a:off x="993457" y="836124"/>
            <a:ext cx="769441" cy="176074"/>
          </a:xfrm>
          <a:prstGeom prst="rect">
            <a:avLst/>
          </a:prstGeom>
          <a:noFill/>
          <a:ln/>
        </p:spPr>
        <p:txBody>
          <a:bodyPr wrap="none" lIns="0" tIns="0" rIns="0" bIns="0" rtlCol="0" anchor="t">
            <a:spAutoFit/>
          </a:bodyPr>
          <a:lstStyle/>
          <a:p>
            <a:pPr marL="0" indent="0" algn="l">
              <a:lnSpc>
                <a:spcPts val="1600"/>
              </a:lnSpc>
              <a:buNone/>
            </a:pPr>
            <a:r>
              <a:rPr lang="en-US" sz="1200" b="1" dirty="0">
                <a:solidFill>
                  <a:srgbClr val="1C2841"/>
                </a:solidFill>
                <a:latin typeface="BIZ UDPゴシック" panose="020B0400000000000000" pitchFamily="50" charset="-128"/>
                <a:ea typeface="BIZ UDPゴシック" panose="020B0400000000000000" pitchFamily="50" charset="-128"/>
                <a:cs typeface="Yu Gothic" pitchFamily="34" charset="-120"/>
              </a:rPr>
              <a:t>事業の背景</a:t>
            </a:r>
            <a:endParaRPr lang="en-US" sz="1200" dirty="0">
              <a:latin typeface="BIZ UDPゴシック" panose="020B0400000000000000" pitchFamily="50" charset="-128"/>
              <a:ea typeface="BIZ UDPゴシック" panose="020B0400000000000000" pitchFamily="50" charset="-128"/>
            </a:endParaRPr>
          </a:p>
        </p:txBody>
      </p:sp>
      <p:sp>
        <p:nvSpPr>
          <p:cNvPr id="6" name="Text 2"/>
          <p:cNvSpPr/>
          <p:nvPr/>
        </p:nvSpPr>
        <p:spPr>
          <a:xfrm>
            <a:off x="704147" y="1294765"/>
            <a:ext cx="3592330" cy="154017"/>
          </a:xfrm>
          <a:prstGeom prst="rect">
            <a:avLst/>
          </a:prstGeom>
          <a:noFill/>
          <a:ln/>
        </p:spPr>
        <p:txBody>
          <a:bodyPr wrap="none" lIns="0" tIns="0" rIns="0" bIns="0" rtlCol="0" anchor="t">
            <a:spAutoFit/>
          </a:bodyPr>
          <a:lstStyle/>
          <a:p>
            <a:pPr marL="0" indent="0" algn="l">
              <a:lnSpc>
                <a:spcPts val="1400"/>
              </a:lnSpc>
              <a:buNone/>
            </a:pPr>
            <a:r>
              <a:rPr lang="ja-JP" altLang="en-US" sz="1050" b="1" dirty="0">
                <a:latin typeface="BIZ UDPゴシック" panose="020B0400000000000000" pitchFamily="50" charset="-128"/>
                <a:ea typeface="BIZ UDPゴシック" panose="020B0400000000000000" pitchFamily="50" charset="-128"/>
              </a:rPr>
              <a:t>大阪の歴史文化を「観光資源」として活かしきれていない現状</a:t>
            </a:r>
            <a:endParaRPr lang="en-US" sz="1050" b="1" dirty="0">
              <a:latin typeface="BIZ UDPゴシック" panose="020B0400000000000000" pitchFamily="50" charset="-128"/>
              <a:ea typeface="BIZ UDPゴシック" panose="020B0400000000000000" pitchFamily="50" charset="-128"/>
            </a:endParaRPr>
          </a:p>
        </p:txBody>
      </p:sp>
      <p:pic>
        <p:nvPicPr>
          <p:cNvPr id="10" name="Image 2" descr="preencod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6252" y="853236"/>
            <a:ext cx="171450" cy="171450"/>
          </a:xfrm>
          <a:prstGeom prst="rect">
            <a:avLst/>
          </a:prstGeom>
        </p:spPr>
      </p:pic>
      <p:sp>
        <p:nvSpPr>
          <p:cNvPr id="11" name="Text 6"/>
          <p:cNvSpPr/>
          <p:nvPr/>
        </p:nvSpPr>
        <p:spPr>
          <a:xfrm>
            <a:off x="5278194" y="854969"/>
            <a:ext cx="1213474" cy="175946"/>
          </a:xfrm>
          <a:prstGeom prst="rect">
            <a:avLst/>
          </a:prstGeom>
          <a:noFill/>
          <a:ln/>
        </p:spPr>
        <p:txBody>
          <a:bodyPr wrap="none" lIns="0" tIns="0" rIns="0" bIns="0" rtlCol="0" anchor="t">
            <a:spAutoFit/>
          </a:bodyPr>
          <a:lstStyle/>
          <a:p>
            <a:pPr marL="0" indent="0" algn="l">
              <a:lnSpc>
                <a:spcPts val="1600"/>
              </a:lnSpc>
              <a:buNone/>
            </a:pPr>
            <a:r>
              <a:rPr lang="en-US" sz="1200" b="1" dirty="0">
                <a:solidFill>
                  <a:srgbClr val="1C2841"/>
                </a:solidFill>
                <a:latin typeface="BIZ UDPゴシック" panose="020B0400000000000000" pitchFamily="50" charset="-128"/>
                <a:ea typeface="BIZ UDPゴシック" panose="020B0400000000000000" pitchFamily="50" charset="-128"/>
                <a:cs typeface="Yu Gothic" pitchFamily="34" charset="-120"/>
              </a:rPr>
              <a:t>事業の目的と対象</a:t>
            </a:r>
            <a:endParaRPr lang="en-US" sz="1200" dirty="0">
              <a:latin typeface="BIZ UDPゴシック" panose="020B0400000000000000" pitchFamily="50" charset="-128"/>
              <a:ea typeface="BIZ UDPゴシック" panose="020B0400000000000000" pitchFamily="50" charset="-128"/>
            </a:endParaRPr>
          </a:p>
        </p:txBody>
      </p:sp>
      <p:sp>
        <p:nvSpPr>
          <p:cNvPr id="12" name="Text 7"/>
          <p:cNvSpPr/>
          <p:nvPr/>
        </p:nvSpPr>
        <p:spPr>
          <a:xfrm>
            <a:off x="5000624" y="1296896"/>
            <a:ext cx="2527936" cy="154017"/>
          </a:xfrm>
          <a:prstGeom prst="rect">
            <a:avLst/>
          </a:prstGeom>
          <a:noFill/>
          <a:ln/>
        </p:spPr>
        <p:txBody>
          <a:bodyPr wrap="none" lIns="0" tIns="0" rIns="0" bIns="0" rtlCol="0" anchor="t">
            <a:spAutoFit/>
          </a:bodyPr>
          <a:lstStyle/>
          <a:p>
            <a:pPr marL="0" indent="0" algn="l">
              <a:lnSpc>
                <a:spcPts val="1400"/>
              </a:lnSpc>
              <a:buNone/>
            </a:pPr>
            <a:r>
              <a:rPr lang="ja-JP" altLang="en-US" sz="1050" b="1" dirty="0">
                <a:solidFill>
                  <a:srgbClr val="1A1A1A"/>
                </a:solidFill>
                <a:latin typeface="BIZ UDPゴシック" panose="020B0400000000000000" pitchFamily="50" charset="-128"/>
                <a:ea typeface="BIZ UDPゴシック" panose="020B0400000000000000" pitchFamily="50" charset="-128"/>
                <a:cs typeface="Yu Gothic" pitchFamily="34" charset="-120"/>
              </a:rPr>
              <a:t>博物館を核にした誘客モデルの検討と実証</a:t>
            </a:r>
            <a:endParaRPr lang="en-US" sz="1050" dirty="0">
              <a:latin typeface="BIZ UDPゴシック" panose="020B0400000000000000" pitchFamily="50" charset="-128"/>
              <a:ea typeface="BIZ UDPゴシック" panose="020B0400000000000000" pitchFamily="50" charset="-128"/>
            </a:endParaRPr>
          </a:p>
        </p:txBody>
      </p:sp>
      <p:sp>
        <p:nvSpPr>
          <p:cNvPr id="13" name="Text 8"/>
          <p:cNvSpPr/>
          <p:nvPr/>
        </p:nvSpPr>
        <p:spPr>
          <a:xfrm>
            <a:off x="5000624" y="1618365"/>
            <a:ext cx="3571876" cy="1608646"/>
          </a:xfrm>
          <a:prstGeom prst="rect">
            <a:avLst/>
          </a:prstGeom>
          <a:noFill/>
          <a:ln/>
        </p:spPr>
        <p:txBody>
          <a:bodyPr wrap="square" lIns="0" tIns="0" rIns="0" bIns="0" rtlCol="0" anchor="t">
            <a:spAutoFit/>
          </a:bodyPr>
          <a:lstStyle/>
          <a:p>
            <a:pPr marL="0" indent="0" algn="l">
              <a:lnSpc>
                <a:spcPts val="1600"/>
              </a:lnSpc>
              <a:buNone/>
            </a:pPr>
            <a:r>
              <a:rPr lang="ja-JP" altLang="en-US" sz="1000" dirty="0">
                <a:solidFill>
                  <a:srgbClr val="555555"/>
                </a:solidFill>
                <a:latin typeface="BIZ UDPゴシック" panose="020B0400000000000000" pitchFamily="50" charset="-128"/>
                <a:ea typeface="BIZ UDPゴシック" panose="020B0400000000000000" pitchFamily="50" charset="-128"/>
                <a:cs typeface="Yu Gothic" pitchFamily="34" charset="-120"/>
              </a:rPr>
              <a:t>　府立博物館等への誘客促進を目的に、マーケティング調査や人流分析を行い、文化観光に資する新たなコンテンツを検討・造成するものである。</a:t>
            </a:r>
            <a:endParaRPr lang="en-US" altLang="ja-JP" sz="1000" dirty="0">
              <a:solidFill>
                <a:srgbClr val="555555"/>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600"/>
              </a:lnSpc>
              <a:buNone/>
            </a:pPr>
            <a:r>
              <a:rPr lang="ja-JP" altLang="en-US" sz="1000" dirty="0">
                <a:solidFill>
                  <a:srgbClr val="555555"/>
                </a:solidFill>
                <a:latin typeface="BIZ UDPゴシック" panose="020B0400000000000000" pitchFamily="50" charset="-128"/>
                <a:ea typeface="BIZ UDPゴシック" panose="020B0400000000000000" pitchFamily="50" charset="-128"/>
                <a:cs typeface="Yu Gothic" pitchFamily="34" charset="-120"/>
              </a:rPr>
              <a:t>　さらに、モニターツアーや周遊イベント、参加体験型イベントを試験的に実施し、その効果を測定・分析する。</a:t>
            </a:r>
            <a:endParaRPr lang="en-US" altLang="ja-JP" sz="1000" dirty="0">
              <a:solidFill>
                <a:srgbClr val="555555"/>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600"/>
              </a:lnSpc>
              <a:buNone/>
            </a:pPr>
            <a:r>
              <a:rPr lang="ja-JP" altLang="en-US" sz="1000" dirty="0">
                <a:solidFill>
                  <a:srgbClr val="555555"/>
                </a:solidFill>
                <a:latin typeface="BIZ UDPゴシック" panose="020B0400000000000000" pitchFamily="50" charset="-128"/>
                <a:ea typeface="BIZ UDPゴシック" panose="020B0400000000000000" pitchFamily="50" charset="-128"/>
                <a:cs typeface="Yu Gothic" pitchFamily="34" charset="-120"/>
              </a:rPr>
              <a:t>　大阪府立弥生文化博物館、大阪府立近つ飛鳥博物館・近つ飛鳥風土記の丘、日本民家集落博物館への国内旅行者、インバウンド、新規来訪者やリピーターを対象とする。</a:t>
            </a:r>
            <a:endParaRPr lang="en-US" sz="1000" dirty="0">
              <a:latin typeface="BIZ UDPゴシック" panose="020B0400000000000000" pitchFamily="50" charset="-128"/>
              <a:ea typeface="BIZ UDPゴシック" panose="020B0400000000000000" pitchFamily="50" charset="-128"/>
            </a:endParaRPr>
          </a:p>
        </p:txBody>
      </p:sp>
      <p:sp>
        <p:nvSpPr>
          <p:cNvPr id="14" name="Shape 9"/>
          <p:cNvSpPr/>
          <p:nvPr/>
        </p:nvSpPr>
        <p:spPr>
          <a:xfrm>
            <a:off x="600074" y="3502600"/>
            <a:ext cx="8119112" cy="1540889"/>
          </a:xfrm>
          <a:prstGeom prst="rect">
            <a:avLst/>
          </a:prstGeom>
          <a:solidFill>
            <a:srgbClr val="E8E8E2"/>
          </a:solidFill>
          <a:ln/>
        </p:spPr>
        <p:txBody>
          <a:bodyPr/>
          <a:lstStyle/>
          <a:p>
            <a:endParaRPr lang="ja-JP" altLang="en-US" dirty="0"/>
          </a:p>
        </p:txBody>
      </p:sp>
      <p:sp>
        <p:nvSpPr>
          <p:cNvPr id="15" name="Shape 10"/>
          <p:cNvSpPr/>
          <p:nvPr/>
        </p:nvSpPr>
        <p:spPr>
          <a:xfrm>
            <a:off x="571500" y="3502601"/>
            <a:ext cx="59055" cy="1528492"/>
          </a:xfrm>
          <a:prstGeom prst="rect">
            <a:avLst/>
          </a:prstGeom>
          <a:solidFill>
            <a:srgbClr val="8B0000"/>
          </a:solidFill>
          <a:ln/>
        </p:spPr>
        <p:txBody>
          <a:bodyPr/>
          <a:lstStyle/>
          <a:p>
            <a:endParaRPr lang="ja-JP" altLang="en-US"/>
          </a:p>
        </p:txBody>
      </p:sp>
      <p:sp>
        <p:nvSpPr>
          <p:cNvPr id="16" name="Text 11"/>
          <p:cNvSpPr/>
          <p:nvPr/>
        </p:nvSpPr>
        <p:spPr>
          <a:xfrm>
            <a:off x="899795" y="3608085"/>
            <a:ext cx="7488555" cy="1317797"/>
          </a:xfrm>
          <a:prstGeom prst="rect">
            <a:avLst/>
          </a:prstGeom>
          <a:noFill/>
          <a:ln/>
        </p:spPr>
        <p:txBody>
          <a:bodyPr wrap="square" lIns="0" tIns="0" rIns="0" bIns="0" rtlCol="0" anchor="t">
            <a:spAutoFit/>
          </a:bodyPr>
          <a:lstStyle/>
          <a:p>
            <a:pPr marL="0" indent="0" algn="l">
              <a:lnSpc>
                <a:spcPts val="1500"/>
              </a:lnSpc>
              <a:buNone/>
            </a:pPr>
            <a:r>
              <a:rPr lang="ja-JP" altLang="en-US" sz="1200" b="1" dirty="0">
                <a:solidFill>
                  <a:srgbClr val="1A1A1A"/>
                </a:solidFill>
                <a:latin typeface="BIZ UDPゴシック" panose="020B0400000000000000" pitchFamily="50" charset="-128"/>
                <a:ea typeface="BIZ UDPゴシック" panose="020B0400000000000000" pitchFamily="50" charset="-128"/>
                <a:cs typeface="Yu Gothic" pitchFamily="34" charset="-120"/>
              </a:rPr>
              <a:t>　　</a:t>
            </a:r>
            <a:r>
              <a:rPr lang="ja-JP" altLang="en-US" sz="1200" b="1" dirty="0">
                <a:solidFill>
                  <a:srgbClr val="8B0000"/>
                </a:solidFill>
                <a:highlight>
                  <a:srgbClr val="FFFF00"/>
                </a:highlight>
                <a:latin typeface="BIZ UDPゴシック" panose="020B0400000000000000" pitchFamily="50" charset="-128"/>
                <a:ea typeface="BIZ UDPゴシック" panose="020B0400000000000000" pitchFamily="50" charset="-128"/>
                <a:cs typeface="Yu Gothic" pitchFamily="34" charset="-120"/>
              </a:rPr>
              <a:t>府立博物館等</a:t>
            </a:r>
            <a:r>
              <a:rPr lang="en-US" altLang="ja-JP" sz="1200" b="1" dirty="0">
                <a:solidFill>
                  <a:srgbClr val="8B0000"/>
                </a:solidFill>
                <a:highlight>
                  <a:srgbClr val="FFFF00"/>
                </a:highlight>
                <a:latin typeface="BIZ UDPゴシック" panose="020B0400000000000000" pitchFamily="50" charset="-128"/>
                <a:ea typeface="BIZ UDPゴシック" panose="020B0400000000000000" pitchFamily="50" charset="-128"/>
                <a:cs typeface="Yu Gothic" pitchFamily="34" charset="-120"/>
              </a:rPr>
              <a:t>3</a:t>
            </a:r>
            <a:r>
              <a:rPr lang="ja-JP" altLang="en-US" sz="1200" b="1" dirty="0">
                <a:solidFill>
                  <a:srgbClr val="8B0000"/>
                </a:solidFill>
                <a:highlight>
                  <a:srgbClr val="FFFF00"/>
                </a:highlight>
                <a:latin typeface="BIZ UDPゴシック" panose="020B0400000000000000" pitchFamily="50" charset="-128"/>
                <a:ea typeface="BIZ UDPゴシック" panose="020B0400000000000000" pitchFamily="50" charset="-128"/>
                <a:cs typeface="Yu Gothic" pitchFamily="34" charset="-120"/>
              </a:rPr>
              <a:t>館を　</a:t>
            </a:r>
            <a:r>
              <a:rPr lang="ja-JP" altLang="en-US" sz="1400" b="1" dirty="0">
                <a:solidFill>
                  <a:srgbClr val="8B0000"/>
                </a:solidFill>
                <a:highlight>
                  <a:srgbClr val="FFFF00"/>
                </a:highlight>
                <a:latin typeface="BIZ UDPゴシック" panose="020B0400000000000000" pitchFamily="50" charset="-128"/>
                <a:ea typeface="BIZ UDPゴシック" panose="020B0400000000000000" pitchFamily="50" charset="-128"/>
                <a:cs typeface="Yu Gothic" pitchFamily="34" charset="-120"/>
              </a:rPr>
              <a:t>「文化観光の核」　</a:t>
            </a:r>
            <a:r>
              <a:rPr lang="ja-JP" altLang="en-US" sz="1200" b="1" dirty="0">
                <a:solidFill>
                  <a:srgbClr val="8B0000"/>
                </a:solidFill>
                <a:highlight>
                  <a:srgbClr val="FFFF00"/>
                </a:highlight>
                <a:latin typeface="BIZ UDPゴシック" panose="020B0400000000000000" pitchFamily="50" charset="-128"/>
                <a:ea typeface="BIZ UDPゴシック" panose="020B0400000000000000" pitchFamily="50" charset="-128"/>
                <a:cs typeface="Yu Gothic" pitchFamily="34" charset="-120"/>
              </a:rPr>
              <a:t>として再定義し、広域誘客モデルを構築する</a:t>
            </a:r>
          </a:p>
          <a:p>
            <a:pPr marL="0" indent="0" algn="l">
              <a:lnSpc>
                <a:spcPts val="1500"/>
              </a:lnSpc>
              <a:buNone/>
            </a:pPr>
            <a:r>
              <a:rPr lang="en-US" sz="885" b="1" dirty="0">
                <a:solidFill>
                  <a:srgbClr val="1A1A1A"/>
                </a:solidFill>
                <a:latin typeface="BIZ UDPゴシック" panose="020B0400000000000000" pitchFamily="50" charset="-128"/>
                <a:ea typeface="BIZ UDPゴシック" panose="020B0400000000000000" pitchFamily="50" charset="-128"/>
                <a:cs typeface="Yu Gothic" pitchFamily="34" charset="-120"/>
              </a:rPr>
              <a:t>
</a:t>
            </a:r>
            <a:r>
              <a:rPr lang="ja-JP" altLang="en-US" sz="1050" b="1" dirty="0">
                <a:solidFill>
                  <a:srgbClr val="1A1A1A"/>
                </a:solidFill>
                <a:latin typeface="BIZ UDPゴシック" panose="020B0400000000000000" pitchFamily="50" charset="-128"/>
                <a:ea typeface="BIZ UDPゴシック" panose="020B0400000000000000" pitchFamily="50" charset="-128"/>
                <a:cs typeface="Yu Gothic" pitchFamily="34" charset="-120"/>
              </a:rPr>
              <a:t>●　</a:t>
            </a:r>
            <a:r>
              <a:rPr lang="en-US" sz="1050" b="1" dirty="0" err="1">
                <a:solidFill>
                  <a:srgbClr val="1A1A1A"/>
                </a:solidFill>
                <a:latin typeface="BIZ UDPゴシック" panose="020B0400000000000000" pitchFamily="50" charset="-128"/>
                <a:ea typeface="BIZ UDPゴシック" panose="020B0400000000000000" pitchFamily="50" charset="-128"/>
                <a:cs typeface="Yu Gothic" pitchFamily="34" charset="-120"/>
              </a:rPr>
              <a:t>各館の固有価値を活かした「体験型コンテンツ」を開発・実証し、新規層（若年層・ファミリー層・インバウンド）の獲得と</a:t>
            </a:r>
            <a:r>
              <a:rPr lang="en-US" sz="1050" b="1"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p>
          <a:p>
            <a:pPr marL="0" indent="0" algn="l">
              <a:lnSpc>
                <a:spcPts val="1500"/>
              </a:lnSpc>
              <a:buNone/>
            </a:pPr>
            <a:r>
              <a:rPr lang="ja-JP" altLang="en-US" sz="1050" b="1" dirty="0">
                <a:solidFill>
                  <a:srgbClr val="1A1A1A"/>
                </a:solidFill>
                <a:latin typeface="BIZ UDPゴシック" panose="020B0400000000000000" pitchFamily="50" charset="-128"/>
                <a:ea typeface="BIZ UDPゴシック" panose="020B0400000000000000" pitchFamily="50" charset="-128"/>
                <a:cs typeface="Yu Gothic" pitchFamily="34" charset="-120"/>
              </a:rPr>
              <a:t>　　　</a:t>
            </a:r>
            <a:r>
              <a:rPr lang="en-US" sz="1050" b="1" dirty="0" err="1">
                <a:solidFill>
                  <a:srgbClr val="1A1A1A"/>
                </a:solidFill>
                <a:latin typeface="BIZ UDPゴシック" panose="020B0400000000000000" pitchFamily="50" charset="-128"/>
                <a:ea typeface="BIZ UDPゴシック" panose="020B0400000000000000" pitchFamily="50" charset="-128"/>
                <a:cs typeface="Yu Gothic" pitchFamily="34" charset="-120"/>
              </a:rPr>
              <a:t>周辺地域への波及効果（周遊促進）を生み出す持続可能なモデルを構築する</a:t>
            </a:r>
            <a:r>
              <a:rPr lang="en-US" sz="1050" b="1"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p>
          <a:p>
            <a:pPr marL="0" indent="0" algn="l">
              <a:lnSpc>
                <a:spcPts val="1500"/>
              </a:lnSpc>
              <a:buNone/>
            </a:pPr>
            <a:endParaRPr lang="en-US" altLang="ja-JP" sz="1050" b="1" dirty="0">
              <a:solidFill>
                <a:srgbClr val="1A1A1A"/>
              </a:solidFill>
              <a:latin typeface="BIZ UDPゴシック" panose="020B0400000000000000" pitchFamily="50" charset="-128"/>
              <a:ea typeface="BIZ UDPゴシック" panose="020B0400000000000000" pitchFamily="50" charset="-128"/>
            </a:endParaRPr>
          </a:p>
          <a:p>
            <a:pPr marL="0" indent="0" algn="l">
              <a:lnSpc>
                <a:spcPts val="1500"/>
              </a:lnSpc>
              <a:buNone/>
            </a:pPr>
            <a:r>
              <a:rPr lang="ja-JP" altLang="en-US" sz="1050" b="1" dirty="0">
                <a:solidFill>
                  <a:srgbClr val="1A1A1A"/>
                </a:solidFill>
                <a:latin typeface="BIZ UDPゴシック" panose="020B0400000000000000" pitchFamily="50" charset="-128"/>
                <a:ea typeface="BIZ UDPゴシック" panose="020B0400000000000000" pitchFamily="50" charset="-128"/>
              </a:rPr>
              <a:t>●　府立博物館等を核とした効果的な誘客促進の方向性を明らかにし、実効性のある誘客モデルとして整理する。</a:t>
            </a:r>
            <a:endParaRPr lang="en-US" altLang="ja-JP" sz="1050" b="1" dirty="0">
              <a:solidFill>
                <a:srgbClr val="1A1A1A"/>
              </a:solidFill>
              <a:latin typeface="BIZ UDPゴシック" panose="020B0400000000000000" pitchFamily="50" charset="-128"/>
              <a:ea typeface="BIZ UDPゴシック" panose="020B0400000000000000" pitchFamily="50" charset="-128"/>
            </a:endParaRPr>
          </a:p>
          <a:p>
            <a:pPr marL="0" indent="0" algn="l">
              <a:lnSpc>
                <a:spcPts val="1500"/>
              </a:lnSpc>
              <a:buNone/>
            </a:pPr>
            <a:r>
              <a:rPr lang="ja-JP" altLang="en-US" sz="1050" b="1" dirty="0">
                <a:solidFill>
                  <a:srgbClr val="1A1A1A"/>
                </a:solidFill>
                <a:latin typeface="BIZ UDPゴシック" panose="020B0400000000000000" pitchFamily="50" charset="-128"/>
                <a:ea typeface="BIZ UDPゴシック" panose="020B0400000000000000" pitchFamily="50" charset="-128"/>
              </a:rPr>
              <a:t>　　　その成果を府内の他の博物館や文化財へと展開し、大阪府全体の文化観光の活性化につなげることを目指す</a:t>
            </a:r>
            <a:endParaRPr lang="en-US" sz="1050" b="1" dirty="0">
              <a:solidFill>
                <a:srgbClr val="1A1A1A"/>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587D7A0C-F314-490C-AE60-2DD0B6532232}"/>
              </a:ext>
            </a:extLst>
          </p:cNvPr>
          <p:cNvSpPr txBox="1"/>
          <p:nvPr/>
        </p:nvSpPr>
        <p:spPr>
          <a:xfrm>
            <a:off x="691515" y="1561040"/>
            <a:ext cx="3594735" cy="1668918"/>
          </a:xfrm>
          <a:prstGeom prst="rect">
            <a:avLst/>
          </a:prstGeom>
          <a:noFill/>
        </p:spPr>
        <p:txBody>
          <a:bodyPr wrap="square">
            <a:spAutoFit/>
          </a:bodyPr>
          <a:lstStyle/>
          <a:p>
            <a:pPr>
              <a:lnSpc>
                <a:spcPct val="150000"/>
              </a:lnSpc>
            </a:pPr>
            <a:r>
              <a:rPr lang="ja-JP" altLang="en-US" sz="1000" dirty="0">
                <a:solidFill>
                  <a:schemeClr val="tx1">
                    <a:lumMod val="65000"/>
                    <a:lumOff val="35000"/>
                  </a:schemeClr>
                </a:solidFill>
                <a:latin typeface="BIZ UDPゴシック" panose="020B0400000000000000" pitchFamily="50" charset="-128"/>
                <a:ea typeface="BIZ UDPゴシック" panose="020B0400000000000000" pitchFamily="50" charset="-128"/>
              </a:rPr>
              <a:t>　大阪府には弥生文化博物館、近つ飛鳥博物館、日本民家集落博物館といった特色ある府立博物館等が存在するが、国内外の観光客にとってその魅力が十分に伝わり、来訪動機につながっているとは言い難い状況にある。</a:t>
            </a:r>
            <a:endParaRPr lang="en-US" altLang="ja-JP" sz="1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nSpc>
                <a:spcPct val="150000"/>
              </a:lnSpc>
            </a:pPr>
            <a:r>
              <a:rPr lang="ja-JP" altLang="en-US" sz="1000" dirty="0">
                <a:solidFill>
                  <a:schemeClr val="tx1">
                    <a:lumMod val="65000"/>
                    <a:lumOff val="35000"/>
                  </a:schemeClr>
                </a:solidFill>
                <a:latin typeface="BIZ UDPゴシック" panose="020B0400000000000000" pitchFamily="50" charset="-128"/>
                <a:ea typeface="BIZ UDPゴシック" panose="020B0400000000000000" pitchFamily="50" charset="-128"/>
              </a:rPr>
              <a:t>　一方で、来阪者やインバウンドの増加を背景に、大阪の歴史・文化を体験型・周遊型の観光資源として再評価し、博物館を核にした新たな誘客の仕組みづくりが求められている。</a:t>
            </a:r>
          </a:p>
        </p:txBody>
      </p:sp>
      <p:cxnSp>
        <p:nvCxnSpPr>
          <p:cNvPr id="30" name="直線コネクタ 29">
            <a:extLst>
              <a:ext uri="{FF2B5EF4-FFF2-40B4-BE49-F238E27FC236}">
                <a16:creationId xmlns:a16="http://schemas.microsoft.com/office/drawing/2014/main" id="{B71068D4-D24A-4526-96AE-49EF47A2E4AC}"/>
              </a:ext>
            </a:extLst>
          </p:cNvPr>
          <p:cNvCxnSpPr/>
          <p:nvPr/>
        </p:nvCxnSpPr>
        <p:spPr>
          <a:xfrm>
            <a:off x="571500" y="1133851"/>
            <a:ext cx="3857625" cy="0"/>
          </a:xfrm>
          <a:prstGeom prst="line">
            <a:avLst/>
          </a:prstGeom>
          <a:ln w="38100">
            <a:solidFill>
              <a:srgbClr val="1C284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647A140-D1A1-4DBD-953D-ECBD5015E1B1}"/>
              </a:ext>
            </a:extLst>
          </p:cNvPr>
          <p:cNvCxnSpPr/>
          <p:nvPr/>
        </p:nvCxnSpPr>
        <p:spPr>
          <a:xfrm>
            <a:off x="4857750" y="1133851"/>
            <a:ext cx="3857625" cy="0"/>
          </a:xfrm>
          <a:prstGeom prst="line">
            <a:avLst/>
          </a:prstGeom>
          <a:ln w="38100">
            <a:solidFill>
              <a:srgbClr val="1C2841"/>
            </a:solidFill>
          </a:ln>
        </p:spPr>
        <p:style>
          <a:lnRef idx="1">
            <a:schemeClr val="accent1"/>
          </a:lnRef>
          <a:fillRef idx="0">
            <a:schemeClr val="accent1"/>
          </a:fillRef>
          <a:effectRef idx="0">
            <a:schemeClr val="accent1"/>
          </a:effectRef>
          <a:fontRef idx="minor">
            <a:schemeClr val="tx1"/>
          </a:fontRef>
        </p:style>
      </p:cxnSp>
      <p:pic>
        <p:nvPicPr>
          <p:cNvPr id="32" name="Image 3" descr="preencoded.png">
            <a:extLst>
              <a:ext uri="{FF2B5EF4-FFF2-40B4-BE49-F238E27FC236}">
                <a16:creationId xmlns:a16="http://schemas.microsoft.com/office/drawing/2014/main" id="{233B343F-BE5B-45A7-8ABF-1B6618D6DB85}"/>
              </a:ext>
            </a:extLst>
          </p:cNvPr>
          <p:cNvPicPr>
            <a:picLocks noChangeAspect="1"/>
          </p:cNvPicPr>
          <p:nvPr/>
        </p:nvPicPr>
        <p:blipFill>
          <a:blip r:embed="rId5"/>
          <a:stretch>
            <a:fillRect/>
          </a:stretch>
        </p:blipFill>
        <p:spPr>
          <a:xfrm>
            <a:off x="777240" y="3592105"/>
            <a:ext cx="215265" cy="215265"/>
          </a:xfrm>
          <a:prstGeom prst="rect">
            <a:avLst/>
          </a:prstGeom>
        </p:spPr>
      </p:pic>
      <p:sp>
        <p:nvSpPr>
          <p:cNvPr id="20" name="Shape 0">
            <a:extLst>
              <a:ext uri="{FF2B5EF4-FFF2-40B4-BE49-F238E27FC236}">
                <a16:creationId xmlns:a16="http://schemas.microsoft.com/office/drawing/2014/main" id="{7988BFE3-D54F-40BB-B194-D4645810391E}"/>
              </a:ext>
            </a:extLst>
          </p:cNvPr>
          <p:cNvSpPr/>
          <p:nvPr/>
        </p:nvSpPr>
        <p:spPr>
          <a:xfrm>
            <a:off x="0" y="5302"/>
            <a:ext cx="9144000" cy="494551"/>
          </a:xfrm>
          <a:prstGeom prst="rect">
            <a:avLst/>
          </a:prstGeom>
          <a:solidFill>
            <a:srgbClr val="1C2841"/>
          </a:solidFill>
          <a:ln/>
        </p:spPr>
        <p:txBody>
          <a:bodyPr/>
          <a:lstStyle/>
          <a:p>
            <a:endParaRPr lang="ja-JP" altLang="en-US" dirty="0"/>
          </a:p>
        </p:txBody>
      </p:sp>
      <p:sp>
        <p:nvSpPr>
          <p:cNvPr id="3" name="Text 0"/>
          <p:cNvSpPr/>
          <p:nvPr/>
        </p:nvSpPr>
        <p:spPr>
          <a:xfrm>
            <a:off x="408316" y="128150"/>
            <a:ext cx="2213939" cy="282129"/>
          </a:xfrm>
          <a:prstGeom prst="rect">
            <a:avLst/>
          </a:prstGeom>
          <a:noFill/>
          <a:ln/>
        </p:spPr>
        <p:txBody>
          <a:bodyPr wrap="none" lIns="170053" tIns="0" rIns="0" bIns="0" rtlCol="0" anchor="t">
            <a:spAutoFit/>
          </a:bodyPr>
          <a:lstStyle/>
          <a:p>
            <a:pPr marL="0" indent="0" algn="l">
              <a:lnSpc>
                <a:spcPts val="2200"/>
              </a:lnSpc>
              <a:buNone/>
            </a:pPr>
            <a:r>
              <a:rPr lang="en-US" altLang="ja-JP" sz="2000" b="1" dirty="0" err="1">
                <a:solidFill>
                  <a:srgbClr val="FFFFFF"/>
                </a:solidFill>
                <a:latin typeface="BIZ UDPゴシック" panose="020B0400000000000000" pitchFamily="50" charset="-128"/>
                <a:ea typeface="BIZ UDPゴシック" panose="020B0400000000000000" pitchFamily="50" charset="-128"/>
                <a:cs typeface="Noto Sans JP" pitchFamily="34" charset="-120"/>
              </a:rPr>
              <a:t>事業の目的と背景</a:t>
            </a:r>
            <a:endParaRPr lang="en-US" altLang="ja-JP" sz="2000"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0" descr="preencoded.png">
            <a:extLst>
              <a:ext uri="{FF2B5EF4-FFF2-40B4-BE49-F238E27FC236}">
                <a16:creationId xmlns:a16="http://schemas.microsoft.com/office/drawing/2014/main" id="{F0A54418-D8AE-4391-8B8B-34CA452F0A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8543"/>
            <a:ext cx="9144000" cy="5143500"/>
          </a:xfrm>
          <a:prstGeom prst="rect">
            <a:avLst/>
          </a:prstGeom>
        </p:spPr>
      </p:pic>
      <p:sp>
        <p:nvSpPr>
          <p:cNvPr id="20" name="Shape 1">
            <a:extLst>
              <a:ext uri="{FF2B5EF4-FFF2-40B4-BE49-F238E27FC236}">
                <a16:creationId xmlns:a16="http://schemas.microsoft.com/office/drawing/2014/main" id="{583FF33B-7157-4C28-AD58-D090700123F1}"/>
              </a:ext>
            </a:extLst>
          </p:cNvPr>
          <p:cNvSpPr/>
          <p:nvPr/>
        </p:nvSpPr>
        <p:spPr>
          <a:xfrm>
            <a:off x="620060" y="489572"/>
            <a:ext cx="3674103" cy="3267292"/>
          </a:xfrm>
          <a:prstGeom prst="rect">
            <a:avLst/>
          </a:prstGeom>
          <a:solidFill>
            <a:srgbClr val="FFFFFF"/>
          </a:solidFill>
          <a:ln/>
        </p:spPr>
        <p:txBody>
          <a:bodyPr/>
          <a:lstStyle/>
          <a:p>
            <a:endParaRPr lang="ja-JP" altLang="en-US"/>
          </a:p>
        </p:txBody>
      </p:sp>
      <p:grpSp>
        <p:nvGrpSpPr>
          <p:cNvPr id="22" name="グループ化 21">
            <a:extLst>
              <a:ext uri="{FF2B5EF4-FFF2-40B4-BE49-F238E27FC236}">
                <a16:creationId xmlns:a16="http://schemas.microsoft.com/office/drawing/2014/main" id="{52C0C1FE-91F6-4F0B-BDFC-35D34C1C88ED}"/>
              </a:ext>
            </a:extLst>
          </p:cNvPr>
          <p:cNvGrpSpPr/>
          <p:nvPr/>
        </p:nvGrpSpPr>
        <p:grpSpPr>
          <a:xfrm>
            <a:off x="2001104" y="1585675"/>
            <a:ext cx="915861" cy="915861"/>
            <a:chOff x="1736203" y="1620456"/>
            <a:chExt cx="1423686" cy="1423686"/>
          </a:xfrm>
        </p:grpSpPr>
        <p:sp>
          <p:nvSpPr>
            <p:cNvPr id="4" name="楕円 3">
              <a:extLst>
                <a:ext uri="{FF2B5EF4-FFF2-40B4-BE49-F238E27FC236}">
                  <a16:creationId xmlns:a16="http://schemas.microsoft.com/office/drawing/2014/main" id="{E1A30F4B-AFED-44A3-BD2A-AE73D5A75B57}"/>
                </a:ext>
              </a:extLst>
            </p:cNvPr>
            <p:cNvSpPr/>
            <p:nvPr/>
          </p:nvSpPr>
          <p:spPr>
            <a:xfrm>
              <a:off x="1736203" y="1620456"/>
              <a:ext cx="1423686" cy="1423686"/>
            </a:xfrm>
            <a:prstGeom prst="ellipse">
              <a:avLst/>
            </a:prstGeom>
            <a:solidFill>
              <a:srgbClr val="1C2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E2F05300-CFEF-4B6D-ACF5-AF4BC3B3D2EA}"/>
                </a:ext>
              </a:extLst>
            </p:cNvPr>
            <p:cNvSpPr/>
            <p:nvPr/>
          </p:nvSpPr>
          <p:spPr>
            <a:xfrm>
              <a:off x="2670037" y="1956910"/>
              <a:ext cx="162046" cy="162046"/>
            </a:xfrm>
            <a:prstGeom prst="ellipse">
              <a:avLst/>
            </a:prstGeom>
            <a:solidFill>
              <a:srgbClr val="8B0000"/>
            </a:solidFill>
            <a:ln w="3175">
              <a:solidFill>
                <a:srgbClr val="F3F4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A3C4B7F8-892E-4249-82E4-CBB14CDC6776}"/>
                </a:ext>
              </a:extLst>
            </p:cNvPr>
            <p:cNvSpPr/>
            <p:nvPr/>
          </p:nvSpPr>
          <p:spPr>
            <a:xfrm>
              <a:off x="2351108" y="1788369"/>
              <a:ext cx="162046" cy="162046"/>
            </a:xfrm>
            <a:prstGeom prst="ellipse">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AC7EA6DE-A39F-4D2D-A9C3-352512A383CF}"/>
                </a:ext>
              </a:extLst>
            </p:cNvPr>
            <p:cNvSpPr/>
            <p:nvPr/>
          </p:nvSpPr>
          <p:spPr>
            <a:xfrm>
              <a:off x="2158100" y="2249733"/>
              <a:ext cx="162046" cy="162046"/>
            </a:xfrm>
            <a:prstGeom prst="ellipse">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5C0F954D-DED6-48C8-AEAA-4959620E9B04}"/>
                </a:ext>
              </a:extLst>
            </p:cNvPr>
            <p:cNvSpPr/>
            <p:nvPr/>
          </p:nvSpPr>
          <p:spPr>
            <a:xfrm>
              <a:off x="2461840" y="2662258"/>
              <a:ext cx="162046" cy="162046"/>
            </a:xfrm>
            <a:prstGeom prst="ellipse">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2A1BFBBE-F52F-4433-BAE8-91F3472D3ABC}"/>
                </a:ext>
              </a:extLst>
            </p:cNvPr>
            <p:cNvSpPr/>
            <p:nvPr/>
          </p:nvSpPr>
          <p:spPr>
            <a:xfrm>
              <a:off x="2878049" y="2381604"/>
              <a:ext cx="162046" cy="162046"/>
            </a:xfrm>
            <a:prstGeom prst="ellipse">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B8668E73-A76D-4338-9E28-8BE7A0E9220F}"/>
                </a:ext>
              </a:extLst>
            </p:cNvPr>
            <p:cNvSpPr/>
            <p:nvPr/>
          </p:nvSpPr>
          <p:spPr>
            <a:xfrm>
              <a:off x="2541513" y="2280374"/>
              <a:ext cx="162046" cy="162046"/>
            </a:xfrm>
            <a:prstGeom prst="ellipse">
              <a:avLst/>
            </a:prstGeom>
            <a:solidFill>
              <a:srgbClr val="8B0000"/>
            </a:solidFill>
            <a:ln w="3175">
              <a:solidFill>
                <a:srgbClr val="F3F4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F9C52266-CF56-451C-B28E-65184B24C6B8}"/>
                </a:ext>
              </a:extLst>
            </p:cNvPr>
            <p:cNvSpPr/>
            <p:nvPr/>
          </p:nvSpPr>
          <p:spPr>
            <a:xfrm>
              <a:off x="1988434" y="1894583"/>
              <a:ext cx="162046" cy="162046"/>
            </a:xfrm>
            <a:prstGeom prst="ellipse">
              <a:avLst/>
            </a:prstGeom>
            <a:solidFill>
              <a:srgbClr val="8B0000"/>
            </a:solidFill>
            <a:ln w="3175">
              <a:solidFill>
                <a:srgbClr val="F3F4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174A01AD-CB3F-4D02-96A0-8DEBA1BBB380}"/>
                </a:ext>
              </a:extLst>
            </p:cNvPr>
            <p:cNvSpPr/>
            <p:nvPr/>
          </p:nvSpPr>
          <p:spPr>
            <a:xfrm>
              <a:off x="1996054" y="2602665"/>
              <a:ext cx="162046" cy="162046"/>
            </a:xfrm>
            <a:prstGeom prst="ellipse">
              <a:avLst/>
            </a:prstGeom>
            <a:solidFill>
              <a:srgbClr val="8B0000"/>
            </a:solidFill>
            <a:ln w="3175">
              <a:solidFill>
                <a:srgbClr val="F3F4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4" name="グラフィックス 13" descr="銀行 単色塗りつぶし">
            <a:extLst>
              <a:ext uri="{FF2B5EF4-FFF2-40B4-BE49-F238E27FC236}">
                <a16:creationId xmlns:a16="http://schemas.microsoft.com/office/drawing/2014/main" id="{A81811A2-F2CD-4756-8A5D-B5377AFECEC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02773" y="1073333"/>
            <a:ext cx="343979" cy="343979"/>
          </a:xfrm>
          <a:prstGeom prst="rect">
            <a:avLst/>
          </a:prstGeom>
        </p:spPr>
      </p:pic>
      <p:pic>
        <p:nvPicPr>
          <p:cNvPr id="15" name="グラフィックス 14" descr="銀行 単色塗りつぶし">
            <a:extLst>
              <a:ext uri="{FF2B5EF4-FFF2-40B4-BE49-F238E27FC236}">
                <a16:creationId xmlns:a16="http://schemas.microsoft.com/office/drawing/2014/main" id="{331ED79F-5456-4AFA-9E2A-9097594E6A1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35657" y="2694822"/>
            <a:ext cx="367116" cy="367116"/>
          </a:xfrm>
          <a:prstGeom prst="rect">
            <a:avLst/>
          </a:prstGeom>
        </p:spPr>
      </p:pic>
      <p:pic>
        <p:nvPicPr>
          <p:cNvPr id="16" name="グラフィックス 15" descr="銀行 単色塗りつぶし">
            <a:extLst>
              <a:ext uri="{FF2B5EF4-FFF2-40B4-BE49-F238E27FC236}">
                <a16:creationId xmlns:a16="http://schemas.microsoft.com/office/drawing/2014/main" id="{3E416140-5972-4DD0-8E01-2DBEE386227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77087" y="1817261"/>
            <a:ext cx="371861" cy="371861"/>
          </a:xfrm>
          <a:prstGeom prst="rect">
            <a:avLst/>
          </a:prstGeom>
        </p:spPr>
      </p:pic>
      <p:sp>
        <p:nvSpPr>
          <p:cNvPr id="18" name="Shape 0">
            <a:extLst>
              <a:ext uri="{FF2B5EF4-FFF2-40B4-BE49-F238E27FC236}">
                <a16:creationId xmlns:a16="http://schemas.microsoft.com/office/drawing/2014/main" id="{BADB6824-6856-42BE-A66F-2EFED7076AB1}"/>
              </a:ext>
            </a:extLst>
          </p:cNvPr>
          <p:cNvSpPr/>
          <p:nvPr/>
        </p:nvSpPr>
        <p:spPr>
          <a:xfrm>
            <a:off x="0" y="-7311"/>
            <a:ext cx="9144000" cy="494551"/>
          </a:xfrm>
          <a:prstGeom prst="rect">
            <a:avLst/>
          </a:prstGeom>
          <a:solidFill>
            <a:srgbClr val="1C2841"/>
          </a:solidFill>
          <a:ln/>
        </p:spPr>
        <p:txBody>
          <a:bodyPr/>
          <a:lstStyle/>
          <a:p>
            <a:endParaRPr lang="ja-JP" altLang="en-US" dirty="0"/>
          </a:p>
        </p:txBody>
      </p:sp>
      <p:sp>
        <p:nvSpPr>
          <p:cNvPr id="19" name="Text 0">
            <a:extLst>
              <a:ext uri="{FF2B5EF4-FFF2-40B4-BE49-F238E27FC236}">
                <a16:creationId xmlns:a16="http://schemas.microsoft.com/office/drawing/2014/main" id="{EC4389F8-9CBE-483D-86A6-B1EC4BB09DDF}"/>
              </a:ext>
            </a:extLst>
          </p:cNvPr>
          <p:cNvSpPr/>
          <p:nvPr/>
        </p:nvSpPr>
        <p:spPr>
          <a:xfrm>
            <a:off x="0" y="-105358"/>
            <a:ext cx="9144000" cy="464486"/>
          </a:xfrm>
          <a:prstGeom prst="rect">
            <a:avLst/>
          </a:prstGeom>
          <a:noFill/>
          <a:ln/>
        </p:spPr>
        <p:txBody>
          <a:bodyPr wrap="square" lIns="340233" tIns="221107" rIns="340233" bIns="0" rtlCol="0" anchor="t">
            <a:spAutoFit/>
          </a:bodyPr>
          <a:lstStyle/>
          <a:p>
            <a:pPr marL="0" indent="0" algn="l">
              <a:lnSpc>
                <a:spcPts val="2200"/>
              </a:lnSpc>
              <a:buNone/>
            </a:pPr>
            <a:r>
              <a:rPr lang="ja-JP" altLang="en-US" sz="1602" b="1" dirty="0">
                <a:solidFill>
                  <a:schemeClr val="bg1"/>
                </a:solidFill>
                <a:latin typeface="BIZ UDPゴシック" panose="020B0400000000000000" pitchFamily="50" charset="-128"/>
                <a:ea typeface="BIZ UDPゴシック" panose="020B0400000000000000" pitchFamily="50" charset="-128"/>
              </a:rPr>
              <a:t>今後の展望の核　「単館消費」から「大阪文化回廊」へ</a:t>
            </a:r>
            <a:endParaRPr lang="en-US" sz="1602" dirty="0">
              <a:solidFill>
                <a:schemeClr val="bg1"/>
              </a:solidFill>
              <a:latin typeface="BIZ UDPゴシック" panose="020B0400000000000000" pitchFamily="50" charset="-128"/>
              <a:ea typeface="BIZ UDPゴシック" panose="020B0400000000000000" pitchFamily="50" charset="-128"/>
            </a:endParaRPr>
          </a:p>
        </p:txBody>
      </p:sp>
      <p:sp>
        <p:nvSpPr>
          <p:cNvPr id="26" name="Shape 1">
            <a:extLst>
              <a:ext uri="{FF2B5EF4-FFF2-40B4-BE49-F238E27FC236}">
                <a16:creationId xmlns:a16="http://schemas.microsoft.com/office/drawing/2014/main" id="{D44D0062-5B2C-4F70-AD7C-997138981D1A}"/>
              </a:ext>
            </a:extLst>
          </p:cNvPr>
          <p:cNvSpPr/>
          <p:nvPr/>
        </p:nvSpPr>
        <p:spPr>
          <a:xfrm>
            <a:off x="4882029" y="485966"/>
            <a:ext cx="3674103" cy="3267292"/>
          </a:xfrm>
          <a:prstGeom prst="rect">
            <a:avLst/>
          </a:prstGeom>
          <a:solidFill>
            <a:srgbClr val="FFFFFF"/>
          </a:solidFill>
          <a:ln>
            <a:noFill/>
          </a:ln>
        </p:spPr>
        <p:txBody>
          <a:bodyPr/>
          <a:lstStyle/>
          <a:p>
            <a:endParaRPr lang="ja-JP" altLang="en-US" sz="800" b="1" dirty="0">
              <a:latin typeface="Bernard MT Condensed" panose="02050806060905020404" pitchFamily="18" charset="0"/>
            </a:endParaRPr>
          </a:p>
        </p:txBody>
      </p:sp>
      <p:sp>
        <p:nvSpPr>
          <p:cNvPr id="43" name="Text 4">
            <a:extLst>
              <a:ext uri="{FF2B5EF4-FFF2-40B4-BE49-F238E27FC236}">
                <a16:creationId xmlns:a16="http://schemas.microsoft.com/office/drawing/2014/main" id="{FA92C3D5-4F16-4FCA-B6DF-B8ECFBD208B6}"/>
              </a:ext>
            </a:extLst>
          </p:cNvPr>
          <p:cNvSpPr/>
          <p:nvPr/>
        </p:nvSpPr>
        <p:spPr>
          <a:xfrm>
            <a:off x="971061" y="3302518"/>
            <a:ext cx="2939907" cy="381258"/>
          </a:xfrm>
          <a:prstGeom prst="rect">
            <a:avLst/>
          </a:prstGeom>
          <a:noFill/>
          <a:ln/>
        </p:spPr>
        <p:txBody>
          <a:bodyPr wrap="none" lIns="0" tIns="0" rIns="0" bIns="0" rtlCol="0" anchor="t">
            <a:spAutoFit/>
          </a:bodyPr>
          <a:lstStyle/>
          <a:p>
            <a:pPr marL="0" indent="0" algn="l">
              <a:lnSpc>
                <a:spcPts val="1600"/>
              </a:lnSpc>
              <a:buNone/>
            </a:pPr>
            <a:r>
              <a:rPr lang="ja-JP" altLang="en-US" sz="1000" b="1" dirty="0">
                <a:solidFill>
                  <a:srgbClr val="8B0000"/>
                </a:solidFill>
                <a:latin typeface="BIZ UDPゴシック" panose="020B0400000000000000" pitchFamily="50" charset="-128"/>
                <a:ea typeface="BIZ UDPゴシック" panose="020B0400000000000000" pitchFamily="50" charset="-128"/>
              </a:rPr>
              <a:t>大阪市中心部に観光客が集中。３館はアクセスが悪く</a:t>
            </a:r>
            <a:endParaRPr lang="en-US" altLang="ja-JP" sz="1000" b="1" dirty="0">
              <a:solidFill>
                <a:srgbClr val="8B0000"/>
              </a:solidFill>
              <a:latin typeface="BIZ UDPゴシック" panose="020B0400000000000000" pitchFamily="50" charset="-128"/>
              <a:ea typeface="BIZ UDPゴシック" panose="020B0400000000000000" pitchFamily="50" charset="-128"/>
            </a:endParaRPr>
          </a:p>
          <a:p>
            <a:pPr marL="0" indent="0" algn="l">
              <a:lnSpc>
                <a:spcPts val="1600"/>
              </a:lnSpc>
              <a:buNone/>
            </a:pPr>
            <a:r>
              <a:rPr lang="ja-JP" altLang="en-US" sz="1000" b="1" dirty="0">
                <a:solidFill>
                  <a:srgbClr val="8B0000"/>
                </a:solidFill>
                <a:latin typeface="BIZ UDPゴシック" panose="020B0400000000000000" pitchFamily="50" charset="-128"/>
                <a:ea typeface="BIZ UDPゴシック" panose="020B0400000000000000" pitchFamily="50" charset="-128"/>
              </a:rPr>
              <a:t>周辺との連携がないため、</a:t>
            </a:r>
            <a:r>
              <a:rPr lang="ja-JP" altLang="en-US" sz="1200" b="1" dirty="0">
                <a:solidFill>
                  <a:srgbClr val="8B0000"/>
                </a:solidFill>
                <a:latin typeface="BIZ UDPゴシック" panose="020B0400000000000000" pitchFamily="50" charset="-128"/>
                <a:ea typeface="BIZ UDPゴシック" panose="020B0400000000000000" pitchFamily="50" charset="-128"/>
              </a:rPr>
              <a:t>「単館消費」</a:t>
            </a:r>
            <a:r>
              <a:rPr lang="ja-JP" altLang="en-US" sz="1000" b="1" dirty="0">
                <a:solidFill>
                  <a:srgbClr val="8B0000"/>
                </a:solidFill>
                <a:latin typeface="BIZ UDPゴシック" panose="020B0400000000000000" pitchFamily="50" charset="-128"/>
                <a:ea typeface="BIZ UDPゴシック" panose="020B0400000000000000" pitchFamily="50" charset="-128"/>
              </a:rPr>
              <a:t>にとどまる</a:t>
            </a:r>
            <a:endParaRPr lang="en-US" sz="1000" dirty="0">
              <a:latin typeface="BIZ UDPゴシック" panose="020B0400000000000000" pitchFamily="50" charset="-128"/>
              <a:ea typeface="BIZ UDPゴシック" panose="020B0400000000000000" pitchFamily="50" charset="-128"/>
            </a:endParaRPr>
          </a:p>
        </p:txBody>
      </p:sp>
      <p:sp>
        <p:nvSpPr>
          <p:cNvPr id="44" name="Text 4">
            <a:extLst>
              <a:ext uri="{FF2B5EF4-FFF2-40B4-BE49-F238E27FC236}">
                <a16:creationId xmlns:a16="http://schemas.microsoft.com/office/drawing/2014/main" id="{2D68E166-4D81-480A-9281-D48BA688E84F}"/>
              </a:ext>
            </a:extLst>
          </p:cNvPr>
          <p:cNvSpPr/>
          <p:nvPr/>
        </p:nvSpPr>
        <p:spPr>
          <a:xfrm>
            <a:off x="3131068" y="2768341"/>
            <a:ext cx="923330" cy="168636"/>
          </a:xfrm>
          <a:prstGeom prst="rect">
            <a:avLst/>
          </a:prstGeom>
          <a:noFill/>
          <a:ln/>
        </p:spPr>
        <p:txBody>
          <a:bodyPr wrap="none" lIns="0" tIns="0" rIns="0" bIns="0" rtlCol="0" anchor="t">
            <a:spAutoFit/>
          </a:bodyPr>
          <a:lstStyle/>
          <a:p>
            <a:pPr marL="0" indent="0" algn="l">
              <a:lnSpc>
                <a:spcPts val="1600"/>
              </a:lnSpc>
              <a:buNone/>
            </a:pPr>
            <a:r>
              <a:rPr lang="ja-JP" altLang="en-US" sz="800" dirty="0">
                <a:latin typeface="BIZ UDPゴシック" panose="020B0400000000000000" pitchFamily="50" charset="-128"/>
                <a:ea typeface="BIZ UDPゴシック" panose="020B0400000000000000" pitchFamily="50" charset="-128"/>
              </a:rPr>
              <a:t>日本民家集落博物館</a:t>
            </a:r>
            <a:endParaRPr lang="en-US" sz="800" dirty="0">
              <a:latin typeface="BIZ UDPゴシック" panose="020B0400000000000000" pitchFamily="50" charset="-128"/>
              <a:ea typeface="BIZ UDPゴシック" panose="020B0400000000000000" pitchFamily="50" charset="-128"/>
            </a:endParaRPr>
          </a:p>
        </p:txBody>
      </p:sp>
      <p:sp>
        <p:nvSpPr>
          <p:cNvPr id="45" name="Text 4">
            <a:extLst>
              <a:ext uri="{FF2B5EF4-FFF2-40B4-BE49-F238E27FC236}">
                <a16:creationId xmlns:a16="http://schemas.microsoft.com/office/drawing/2014/main" id="{CDFE173E-B7C6-42F0-9C37-2B837412222A}"/>
              </a:ext>
            </a:extLst>
          </p:cNvPr>
          <p:cNvSpPr/>
          <p:nvPr/>
        </p:nvSpPr>
        <p:spPr>
          <a:xfrm>
            <a:off x="2916965" y="883671"/>
            <a:ext cx="716543" cy="168636"/>
          </a:xfrm>
          <a:prstGeom prst="rect">
            <a:avLst/>
          </a:prstGeom>
          <a:noFill/>
          <a:ln/>
        </p:spPr>
        <p:txBody>
          <a:bodyPr wrap="none" lIns="0" tIns="0" rIns="0" bIns="0" rtlCol="0" anchor="t">
            <a:spAutoFit/>
          </a:bodyPr>
          <a:lstStyle/>
          <a:p>
            <a:pPr marL="0" indent="0" algn="l">
              <a:lnSpc>
                <a:spcPts val="1600"/>
              </a:lnSpc>
              <a:buNone/>
            </a:pPr>
            <a:r>
              <a:rPr lang="ja-JP" altLang="en-US" sz="800" dirty="0">
                <a:latin typeface="BIZ UDPゴシック" panose="020B0400000000000000" pitchFamily="50" charset="-128"/>
                <a:ea typeface="BIZ UDPゴシック" panose="020B0400000000000000" pitchFamily="50" charset="-128"/>
              </a:rPr>
              <a:t>近つ飛鳥博物館</a:t>
            </a:r>
            <a:endParaRPr lang="en-US" sz="800" dirty="0">
              <a:latin typeface="BIZ UDPゴシック" panose="020B0400000000000000" pitchFamily="50" charset="-128"/>
              <a:ea typeface="BIZ UDPゴシック" panose="020B0400000000000000" pitchFamily="50" charset="-128"/>
            </a:endParaRPr>
          </a:p>
        </p:txBody>
      </p:sp>
      <p:sp>
        <p:nvSpPr>
          <p:cNvPr id="46" name="Text 4">
            <a:extLst>
              <a:ext uri="{FF2B5EF4-FFF2-40B4-BE49-F238E27FC236}">
                <a16:creationId xmlns:a16="http://schemas.microsoft.com/office/drawing/2014/main" id="{A438ADB9-1547-41A4-A063-F21035B6B5F5}"/>
              </a:ext>
            </a:extLst>
          </p:cNvPr>
          <p:cNvSpPr/>
          <p:nvPr/>
        </p:nvSpPr>
        <p:spPr>
          <a:xfrm>
            <a:off x="1032188" y="1609376"/>
            <a:ext cx="718145" cy="168636"/>
          </a:xfrm>
          <a:prstGeom prst="rect">
            <a:avLst/>
          </a:prstGeom>
          <a:noFill/>
          <a:ln/>
        </p:spPr>
        <p:txBody>
          <a:bodyPr wrap="none" lIns="0" tIns="0" rIns="0" bIns="0" rtlCol="0" anchor="t">
            <a:spAutoFit/>
          </a:bodyPr>
          <a:lstStyle/>
          <a:p>
            <a:pPr marL="0" indent="0" algn="l">
              <a:lnSpc>
                <a:spcPts val="1600"/>
              </a:lnSpc>
              <a:buNone/>
            </a:pPr>
            <a:r>
              <a:rPr lang="ja-JP" altLang="en-US" sz="800" dirty="0">
                <a:latin typeface="BIZ UDPゴシック" panose="020B0400000000000000" pitchFamily="50" charset="-128"/>
                <a:ea typeface="BIZ UDPゴシック" panose="020B0400000000000000" pitchFamily="50" charset="-128"/>
              </a:rPr>
              <a:t>弥生文化博物館</a:t>
            </a:r>
            <a:endParaRPr lang="en-US" sz="800" dirty="0">
              <a:latin typeface="BIZ UDPゴシック" panose="020B0400000000000000" pitchFamily="50" charset="-128"/>
              <a:ea typeface="BIZ UDPゴシック" panose="020B0400000000000000" pitchFamily="50" charset="-128"/>
            </a:endParaRPr>
          </a:p>
        </p:txBody>
      </p:sp>
      <p:sp>
        <p:nvSpPr>
          <p:cNvPr id="47" name="Text 4">
            <a:extLst>
              <a:ext uri="{FF2B5EF4-FFF2-40B4-BE49-F238E27FC236}">
                <a16:creationId xmlns:a16="http://schemas.microsoft.com/office/drawing/2014/main" id="{794A9337-1339-4745-95B3-495AF997CCDD}"/>
              </a:ext>
            </a:extLst>
          </p:cNvPr>
          <p:cNvSpPr/>
          <p:nvPr/>
        </p:nvSpPr>
        <p:spPr>
          <a:xfrm>
            <a:off x="2083187" y="1359916"/>
            <a:ext cx="769441" cy="172355"/>
          </a:xfrm>
          <a:prstGeom prst="rect">
            <a:avLst/>
          </a:prstGeom>
          <a:noFill/>
          <a:ln/>
        </p:spPr>
        <p:txBody>
          <a:bodyPr wrap="none" lIns="0" tIns="0" rIns="0" bIns="0" rtlCol="0" anchor="t">
            <a:spAutoFit/>
          </a:bodyPr>
          <a:lstStyle/>
          <a:p>
            <a:pPr marL="0" indent="0" algn="l">
              <a:lnSpc>
                <a:spcPts val="1600"/>
              </a:lnSpc>
              <a:buNone/>
            </a:pPr>
            <a:r>
              <a:rPr lang="ja-JP" altLang="en-US" sz="1000" dirty="0">
                <a:latin typeface="BIZ UDPゴシック" panose="020B0400000000000000" pitchFamily="50" charset="-128"/>
                <a:ea typeface="BIZ UDPゴシック" panose="020B0400000000000000" pitchFamily="50" charset="-128"/>
              </a:rPr>
              <a:t>大阪市中心部</a:t>
            </a:r>
            <a:endParaRPr lang="en-US" sz="1000" dirty="0">
              <a:latin typeface="BIZ UDPゴシック" panose="020B0400000000000000" pitchFamily="50" charset="-128"/>
              <a:ea typeface="BIZ UDPゴシック" panose="020B0400000000000000" pitchFamily="50" charset="-128"/>
            </a:endParaRPr>
          </a:p>
        </p:txBody>
      </p:sp>
      <p:sp>
        <p:nvSpPr>
          <p:cNvPr id="48" name="Shape 2">
            <a:extLst>
              <a:ext uri="{FF2B5EF4-FFF2-40B4-BE49-F238E27FC236}">
                <a16:creationId xmlns:a16="http://schemas.microsoft.com/office/drawing/2014/main" id="{E77260F3-03ED-4015-9D85-564164536C3F}"/>
              </a:ext>
            </a:extLst>
          </p:cNvPr>
          <p:cNvSpPr/>
          <p:nvPr/>
        </p:nvSpPr>
        <p:spPr>
          <a:xfrm>
            <a:off x="620060" y="3162965"/>
            <a:ext cx="3674102" cy="70306"/>
          </a:xfrm>
          <a:prstGeom prst="rect">
            <a:avLst/>
          </a:prstGeom>
          <a:solidFill>
            <a:srgbClr val="1C2841"/>
          </a:solidFill>
          <a:ln/>
        </p:spPr>
        <p:txBody>
          <a:bodyPr/>
          <a:lstStyle/>
          <a:p>
            <a:endParaRPr lang="ja-JP" altLang="en-US"/>
          </a:p>
        </p:txBody>
      </p:sp>
      <p:grpSp>
        <p:nvGrpSpPr>
          <p:cNvPr id="3101" name="グループ化 3100">
            <a:extLst>
              <a:ext uri="{FF2B5EF4-FFF2-40B4-BE49-F238E27FC236}">
                <a16:creationId xmlns:a16="http://schemas.microsoft.com/office/drawing/2014/main" id="{11D61879-BA1B-4DF9-BFDA-D3B2F5CC49E4}"/>
              </a:ext>
            </a:extLst>
          </p:cNvPr>
          <p:cNvGrpSpPr/>
          <p:nvPr/>
        </p:nvGrpSpPr>
        <p:grpSpPr>
          <a:xfrm>
            <a:off x="5119807" y="577803"/>
            <a:ext cx="3156780" cy="2576927"/>
            <a:chOff x="5016287" y="902684"/>
            <a:chExt cx="3329849" cy="2718206"/>
          </a:xfrm>
        </p:grpSpPr>
        <p:grpSp>
          <p:nvGrpSpPr>
            <p:cNvPr id="41" name="グループ化 40">
              <a:extLst>
                <a:ext uri="{FF2B5EF4-FFF2-40B4-BE49-F238E27FC236}">
                  <a16:creationId xmlns:a16="http://schemas.microsoft.com/office/drawing/2014/main" id="{8013BF84-8063-432B-A9F8-902E4C4DE8D1}"/>
                </a:ext>
              </a:extLst>
            </p:cNvPr>
            <p:cNvGrpSpPr/>
            <p:nvPr/>
          </p:nvGrpSpPr>
          <p:grpSpPr>
            <a:xfrm>
              <a:off x="5565469" y="1454438"/>
              <a:ext cx="2005884" cy="1757489"/>
              <a:chOff x="5448298" y="1633345"/>
              <a:chExt cx="2269665" cy="1988605"/>
            </a:xfrm>
          </p:grpSpPr>
          <p:pic>
            <p:nvPicPr>
              <p:cNvPr id="38" name="グラフィックス 37" descr="銀行 単色塗りつぶし">
                <a:extLst>
                  <a:ext uri="{FF2B5EF4-FFF2-40B4-BE49-F238E27FC236}">
                    <a16:creationId xmlns:a16="http://schemas.microsoft.com/office/drawing/2014/main" id="{44A36BA5-D803-4EF0-B380-FE4C8075384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73984" y="1633345"/>
                <a:ext cx="343979" cy="343979"/>
              </a:xfrm>
              <a:prstGeom prst="rect">
                <a:avLst/>
              </a:prstGeom>
            </p:spPr>
          </p:pic>
          <p:pic>
            <p:nvPicPr>
              <p:cNvPr id="39" name="グラフィックス 38" descr="銀行 単色塗りつぶし">
                <a:extLst>
                  <a:ext uri="{FF2B5EF4-FFF2-40B4-BE49-F238E27FC236}">
                    <a16:creationId xmlns:a16="http://schemas.microsoft.com/office/drawing/2014/main" id="{063B452C-3021-4C9E-8516-11F7998B55C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6868" y="3254834"/>
                <a:ext cx="367116" cy="367116"/>
              </a:xfrm>
              <a:prstGeom prst="rect">
                <a:avLst/>
              </a:prstGeom>
            </p:spPr>
          </p:pic>
          <p:pic>
            <p:nvPicPr>
              <p:cNvPr id="40" name="グラフィックス 39" descr="銀行 単色塗りつぶし">
                <a:extLst>
                  <a:ext uri="{FF2B5EF4-FFF2-40B4-BE49-F238E27FC236}">
                    <a16:creationId xmlns:a16="http://schemas.microsoft.com/office/drawing/2014/main" id="{FBB0C63C-4B59-4D51-8C42-4040DE33DB0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48298" y="2377273"/>
                <a:ext cx="371861" cy="371861"/>
              </a:xfrm>
              <a:prstGeom prst="rect">
                <a:avLst/>
              </a:prstGeom>
            </p:spPr>
          </p:pic>
        </p:grpSp>
        <p:sp>
          <p:nvSpPr>
            <p:cNvPr id="50" name="フリーフォーム: 図形 49">
              <a:extLst>
                <a:ext uri="{FF2B5EF4-FFF2-40B4-BE49-F238E27FC236}">
                  <a16:creationId xmlns:a16="http://schemas.microsoft.com/office/drawing/2014/main" id="{759DB0EC-4D34-4444-A3B6-75EC53A6DE24}"/>
                </a:ext>
              </a:extLst>
            </p:cNvPr>
            <p:cNvSpPr/>
            <p:nvPr/>
          </p:nvSpPr>
          <p:spPr>
            <a:xfrm>
              <a:off x="5802292" y="1602997"/>
              <a:ext cx="1446836" cy="497712"/>
            </a:xfrm>
            <a:custGeom>
              <a:avLst/>
              <a:gdLst>
                <a:gd name="connsiteX0" fmla="*/ 0 w 1446836"/>
                <a:gd name="connsiteY0" fmla="*/ 497712 h 497712"/>
                <a:gd name="connsiteX1" fmla="*/ 590309 w 1446836"/>
                <a:gd name="connsiteY1" fmla="*/ 127322 h 497712"/>
                <a:gd name="connsiteX2" fmla="*/ 1446836 w 1446836"/>
                <a:gd name="connsiteY2" fmla="*/ 0 h 497712"/>
              </a:gdLst>
              <a:ahLst/>
              <a:cxnLst>
                <a:cxn ang="0">
                  <a:pos x="connsiteX0" y="connsiteY0"/>
                </a:cxn>
                <a:cxn ang="0">
                  <a:pos x="connsiteX1" y="connsiteY1"/>
                </a:cxn>
                <a:cxn ang="0">
                  <a:pos x="connsiteX2" y="connsiteY2"/>
                </a:cxn>
              </a:cxnLst>
              <a:rect l="l" t="t" r="r" b="b"/>
              <a:pathLst>
                <a:path w="1446836" h="497712">
                  <a:moveTo>
                    <a:pt x="0" y="497712"/>
                  </a:moveTo>
                  <a:cubicBezTo>
                    <a:pt x="174585" y="353993"/>
                    <a:pt x="349170" y="210274"/>
                    <a:pt x="590309" y="127322"/>
                  </a:cubicBezTo>
                  <a:cubicBezTo>
                    <a:pt x="831448" y="44370"/>
                    <a:pt x="1139142" y="22185"/>
                    <a:pt x="1446836" y="0"/>
                  </a:cubicBezTo>
                </a:path>
              </a:pathLst>
            </a:custGeom>
            <a:noFill/>
            <a:ln w="19050">
              <a:solidFill>
                <a:srgbClr val="8B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727C9F1C-D865-4F47-984D-B65B465454F6}"/>
                </a:ext>
              </a:extLst>
            </p:cNvPr>
            <p:cNvSpPr/>
            <p:nvPr/>
          </p:nvSpPr>
          <p:spPr>
            <a:xfrm>
              <a:off x="5813867" y="2575271"/>
              <a:ext cx="1064871" cy="544010"/>
            </a:xfrm>
            <a:custGeom>
              <a:avLst/>
              <a:gdLst>
                <a:gd name="connsiteX0" fmla="*/ 0 w 1064871"/>
                <a:gd name="connsiteY0" fmla="*/ 0 h 544010"/>
                <a:gd name="connsiteX1" fmla="*/ 335666 w 1064871"/>
                <a:gd name="connsiteY1" fmla="*/ 370390 h 544010"/>
                <a:gd name="connsiteX2" fmla="*/ 1064871 w 1064871"/>
                <a:gd name="connsiteY2" fmla="*/ 544010 h 544010"/>
              </a:gdLst>
              <a:ahLst/>
              <a:cxnLst>
                <a:cxn ang="0">
                  <a:pos x="connsiteX0" y="connsiteY0"/>
                </a:cxn>
                <a:cxn ang="0">
                  <a:pos x="connsiteX1" y="connsiteY1"/>
                </a:cxn>
                <a:cxn ang="0">
                  <a:pos x="connsiteX2" y="connsiteY2"/>
                </a:cxn>
              </a:cxnLst>
              <a:rect l="l" t="t" r="r" b="b"/>
              <a:pathLst>
                <a:path w="1064871" h="544010">
                  <a:moveTo>
                    <a:pt x="0" y="0"/>
                  </a:moveTo>
                  <a:cubicBezTo>
                    <a:pt x="79094" y="139861"/>
                    <a:pt x="158188" y="279722"/>
                    <a:pt x="335666" y="370390"/>
                  </a:cubicBezTo>
                  <a:cubicBezTo>
                    <a:pt x="513144" y="461058"/>
                    <a:pt x="789007" y="502534"/>
                    <a:pt x="1064871" y="544010"/>
                  </a:cubicBezTo>
                </a:path>
              </a:pathLst>
            </a:custGeom>
            <a:noFill/>
            <a:ln w="19050">
              <a:solidFill>
                <a:srgbClr val="8B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A6559156-36CC-4625-8C71-2E8E9DE8C80A}"/>
                </a:ext>
              </a:extLst>
            </p:cNvPr>
            <p:cNvSpPr/>
            <p:nvPr/>
          </p:nvSpPr>
          <p:spPr>
            <a:xfrm>
              <a:off x="7260703" y="1811342"/>
              <a:ext cx="399689" cy="1192192"/>
            </a:xfrm>
            <a:custGeom>
              <a:avLst/>
              <a:gdLst>
                <a:gd name="connsiteX0" fmla="*/ 0 w 399689"/>
                <a:gd name="connsiteY0" fmla="*/ 1192192 h 1192192"/>
                <a:gd name="connsiteX1" fmla="*/ 381964 w 399689"/>
                <a:gd name="connsiteY1" fmla="*/ 717630 h 1192192"/>
                <a:gd name="connsiteX2" fmla="*/ 300941 w 399689"/>
                <a:gd name="connsiteY2" fmla="*/ 0 h 1192192"/>
              </a:gdLst>
              <a:ahLst/>
              <a:cxnLst>
                <a:cxn ang="0">
                  <a:pos x="connsiteX0" y="connsiteY0"/>
                </a:cxn>
                <a:cxn ang="0">
                  <a:pos x="connsiteX1" y="connsiteY1"/>
                </a:cxn>
                <a:cxn ang="0">
                  <a:pos x="connsiteX2" y="connsiteY2"/>
                </a:cxn>
              </a:cxnLst>
              <a:rect l="l" t="t" r="r" b="b"/>
              <a:pathLst>
                <a:path w="399689" h="1192192">
                  <a:moveTo>
                    <a:pt x="0" y="1192192"/>
                  </a:moveTo>
                  <a:cubicBezTo>
                    <a:pt x="165903" y="1054260"/>
                    <a:pt x="331807" y="916329"/>
                    <a:pt x="381964" y="717630"/>
                  </a:cubicBezTo>
                  <a:cubicBezTo>
                    <a:pt x="432121" y="518931"/>
                    <a:pt x="366531" y="259465"/>
                    <a:pt x="300941" y="0"/>
                  </a:cubicBezTo>
                </a:path>
              </a:pathLst>
            </a:custGeom>
            <a:noFill/>
            <a:ln w="19050">
              <a:solidFill>
                <a:srgbClr val="8B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図形 55">
              <a:extLst>
                <a:ext uri="{FF2B5EF4-FFF2-40B4-BE49-F238E27FC236}">
                  <a16:creationId xmlns:a16="http://schemas.microsoft.com/office/drawing/2014/main" id="{F7E2E698-D445-4E7D-83F0-7FE9755E32B8}"/>
                </a:ext>
              </a:extLst>
            </p:cNvPr>
            <p:cNvSpPr/>
            <p:nvPr/>
          </p:nvSpPr>
          <p:spPr>
            <a:xfrm>
              <a:off x="7075508" y="1846066"/>
              <a:ext cx="347240" cy="995422"/>
            </a:xfrm>
            <a:custGeom>
              <a:avLst/>
              <a:gdLst>
                <a:gd name="connsiteX0" fmla="*/ 0 w 347240"/>
                <a:gd name="connsiteY0" fmla="*/ 995422 h 995422"/>
                <a:gd name="connsiteX1" fmla="*/ 92597 w 347240"/>
                <a:gd name="connsiteY1" fmla="*/ 532435 h 995422"/>
                <a:gd name="connsiteX2" fmla="*/ 347240 w 347240"/>
                <a:gd name="connsiteY2" fmla="*/ 0 h 995422"/>
              </a:gdLst>
              <a:ahLst/>
              <a:cxnLst>
                <a:cxn ang="0">
                  <a:pos x="connsiteX0" y="connsiteY0"/>
                </a:cxn>
                <a:cxn ang="0">
                  <a:pos x="connsiteX1" y="connsiteY1"/>
                </a:cxn>
                <a:cxn ang="0">
                  <a:pos x="connsiteX2" y="connsiteY2"/>
                </a:cxn>
              </a:cxnLst>
              <a:rect l="l" t="t" r="r" b="b"/>
              <a:pathLst>
                <a:path w="347240" h="995422">
                  <a:moveTo>
                    <a:pt x="0" y="995422"/>
                  </a:moveTo>
                  <a:cubicBezTo>
                    <a:pt x="17362" y="846880"/>
                    <a:pt x="34724" y="698339"/>
                    <a:pt x="92597" y="532435"/>
                  </a:cubicBezTo>
                  <a:cubicBezTo>
                    <a:pt x="150470" y="366531"/>
                    <a:pt x="248855" y="183265"/>
                    <a:pt x="347240" y="0"/>
                  </a:cubicBezTo>
                </a:path>
              </a:pathLst>
            </a:custGeom>
            <a:noFill/>
            <a:ln w="19050">
              <a:solidFill>
                <a:srgbClr val="8B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13662B40-BAE6-4E76-AF27-63D03B0A022A}"/>
                </a:ext>
              </a:extLst>
            </p:cNvPr>
            <p:cNvSpPr/>
            <p:nvPr/>
          </p:nvSpPr>
          <p:spPr>
            <a:xfrm>
              <a:off x="5878830" y="1760220"/>
              <a:ext cx="1371600" cy="535904"/>
            </a:xfrm>
            <a:custGeom>
              <a:avLst/>
              <a:gdLst>
                <a:gd name="connsiteX0" fmla="*/ 0 w 1371600"/>
                <a:gd name="connsiteY0" fmla="*/ 506730 h 535904"/>
                <a:gd name="connsiteX1" fmla="*/ 849630 w 1371600"/>
                <a:gd name="connsiteY1" fmla="*/ 480060 h 535904"/>
                <a:gd name="connsiteX2" fmla="*/ 1371600 w 1371600"/>
                <a:gd name="connsiteY2" fmla="*/ 0 h 535904"/>
              </a:gdLst>
              <a:ahLst/>
              <a:cxnLst>
                <a:cxn ang="0">
                  <a:pos x="connsiteX0" y="connsiteY0"/>
                </a:cxn>
                <a:cxn ang="0">
                  <a:pos x="connsiteX1" y="connsiteY1"/>
                </a:cxn>
                <a:cxn ang="0">
                  <a:pos x="connsiteX2" y="connsiteY2"/>
                </a:cxn>
              </a:cxnLst>
              <a:rect l="l" t="t" r="r" b="b"/>
              <a:pathLst>
                <a:path w="1371600" h="535904">
                  <a:moveTo>
                    <a:pt x="0" y="506730"/>
                  </a:moveTo>
                  <a:cubicBezTo>
                    <a:pt x="310515" y="535622"/>
                    <a:pt x="621030" y="564515"/>
                    <a:pt x="849630" y="480060"/>
                  </a:cubicBezTo>
                  <a:cubicBezTo>
                    <a:pt x="1078230" y="395605"/>
                    <a:pt x="1224915" y="197802"/>
                    <a:pt x="1371600" y="0"/>
                  </a:cubicBezTo>
                </a:path>
              </a:pathLst>
            </a:custGeom>
            <a:noFill/>
            <a:ln w="19050">
              <a:solidFill>
                <a:srgbClr val="8B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4911B749-C76A-4B46-B03E-F02028874B19}"/>
                </a:ext>
              </a:extLst>
            </p:cNvPr>
            <p:cNvSpPr/>
            <p:nvPr/>
          </p:nvSpPr>
          <p:spPr>
            <a:xfrm>
              <a:off x="5951220" y="2369820"/>
              <a:ext cx="1055370" cy="571500"/>
            </a:xfrm>
            <a:custGeom>
              <a:avLst/>
              <a:gdLst>
                <a:gd name="connsiteX0" fmla="*/ 0 w 1055370"/>
                <a:gd name="connsiteY0" fmla="*/ 0 h 571500"/>
                <a:gd name="connsiteX1" fmla="*/ 636270 w 1055370"/>
                <a:gd name="connsiteY1" fmla="*/ 175260 h 571500"/>
                <a:gd name="connsiteX2" fmla="*/ 1055370 w 1055370"/>
                <a:gd name="connsiteY2" fmla="*/ 571500 h 571500"/>
              </a:gdLst>
              <a:ahLst/>
              <a:cxnLst>
                <a:cxn ang="0">
                  <a:pos x="connsiteX0" y="connsiteY0"/>
                </a:cxn>
                <a:cxn ang="0">
                  <a:pos x="connsiteX1" y="connsiteY1"/>
                </a:cxn>
                <a:cxn ang="0">
                  <a:pos x="connsiteX2" y="connsiteY2"/>
                </a:cxn>
              </a:cxnLst>
              <a:rect l="l" t="t" r="r" b="b"/>
              <a:pathLst>
                <a:path w="1055370" h="571500">
                  <a:moveTo>
                    <a:pt x="0" y="0"/>
                  </a:moveTo>
                  <a:cubicBezTo>
                    <a:pt x="230187" y="40005"/>
                    <a:pt x="460375" y="80010"/>
                    <a:pt x="636270" y="175260"/>
                  </a:cubicBezTo>
                  <a:cubicBezTo>
                    <a:pt x="812165" y="270510"/>
                    <a:pt x="933767" y="421005"/>
                    <a:pt x="1055370" y="571500"/>
                  </a:cubicBezTo>
                </a:path>
              </a:pathLst>
            </a:custGeom>
            <a:noFill/>
            <a:ln w="19050">
              <a:solidFill>
                <a:srgbClr val="8B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a:extLst>
                <a:ext uri="{FF2B5EF4-FFF2-40B4-BE49-F238E27FC236}">
                  <a16:creationId xmlns:a16="http://schemas.microsoft.com/office/drawing/2014/main" id="{D80E370D-0736-4884-A26E-D4B73BF126CC}"/>
                </a:ext>
              </a:extLst>
            </p:cNvPr>
            <p:cNvPicPr>
              <a:picLocks noChangeAspect="1"/>
            </p:cNvPicPr>
            <p:nvPr/>
          </p:nvPicPr>
          <p:blipFill>
            <a:blip r:embed="rId5" cstate="screen">
              <a:duotone>
                <a:schemeClr val="accent2">
                  <a:shade val="45000"/>
                  <a:satMod val="135000"/>
                </a:schemeClr>
                <a:prstClr val="white"/>
              </a:duotone>
              <a:alphaModFix amt="35000"/>
              <a:extLst>
                <a:ext uri="{28A0092B-C50C-407E-A947-70E740481C1C}">
                  <a14:useLocalDpi xmlns:a14="http://schemas.microsoft.com/office/drawing/2010/main"/>
                </a:ext>
              </a:extLst>
            </a:blip>
            <a:stretch>
              <a:fillRect/>
            </a:stretch>
          </p:blipFill>
          <p:spPr>
            <a:xfrm>
              <a:off x="5016287" y="2254881"/>
              <a:ext cx="305113" cy="305113"/>
            </a:xfrm>
            <a:prstGeom prst="rect">
              <a:avLst/>
            </a:prstGeom>
          </p:spPr>
        </p:pic>
        <p:pic>
          <p:nvPicPr>
            <p:cNvPr id="3072" name="図 3071">
              <a:extLst>
                <a:ext uri="{FF2B5EF4-FFF2-40B4-BE49-F238E27FC236}">
                  <a16:creationId xmlns:a16="http://schemas.microsoft.com/office/drawing/2014/main" id="{D81FD03F-C7DC-4C14-B679-23E4AED8FC5E}"/>
                </a:ext>
              </a:extLst>
            </p:cNvPr>
            <p:cNvPicPr>
              <a:picLocks noChangeAspect="1"/>
            </p:cNvPicPr>
            <p:nvPr/>
          </p:nvPicPr>
          <p:blipFill>
            <a:blip r:embed="rId6" cstate="screen">
              <a:duotone>
                <a:schemeClr val="accent3">
                  <a:shade val="45000"/>
                  <a:satMod val="135000"/>
                </a:schemeClr>
                <a:prstClr val="white"/>
              </a:duotone>
              <a:alphaModFix amt="50000"/>
              <a:extLst>
                <a:ext uri="{28A0092B-C50C-407E-A947-70E740481C1C}">
                  <a14:useLocalDpi xmlns:a14="http://schemas.microsoft.com/office/drawing/2010/main"/>
                </a:ext>
              </a:extLst>
            </a:blip>
            <a:stretch>
              <a:fillRect/>
            </a:stretch>
          </p:blipFill>
          <p:spPr>
            <a:xfrm>
              <a:off x="5060384" y="1617264"/>
              <a:ext cx="316806" cy="316806"/>
            </a:xfrm>
            <a:prstGeom prst="rect">
              <a:avLst/>
            </a:prstGeom>
          </p:spPr>
        </p:pic>
        <p:pic>
          <p:nvPicPr>
            <p:cNvPr id="70" name="図 69">
              <a:extLst>
                <a:ext uri="{FF2B5EF4-FFF2-40B4-BE49-F238E27FC236}">
                  <a16:creationId xmlns:a16="http://schemas.microsoft.com/office/drawing/2014/main" id="{427BD1F8-A845-4CCD-9F74-6EB2E670D0A9}"/>
                </a:ext>
              </a:extLst>
            </p:cNvPr>
            <p:cNvPicPr>
              <a:picLocks noChangeAspect="1"/>
            </p:cNvPicPr>
            <p:nvPr/>
          </p:nvPicPr>
          <p:blipFill>
            <a:blip r:embed="rId5" cstate="screen">
              <a:duotone>
                <a:schemeClr val="accent2">
                  <a:shade val="45000"/>
                  <a:satMod val="135000"/>
                </a:schemeClr>
                <a:prstClr val="white"/>
              </a:duotone>
              <a:alphaModFix amt="35000"/>
              <a:extLst>
                <a:ext uri="{28A0092B-C50C-407E-A947-70E740481C1C}">
                  <a14:useLocalDpi xmlns:a14="http://schemas.microsoft.com/office/drawing/2010/main"/>
                </a:ext>
              </a:extLst>
            </a:blip>
            <a:stretch>
              <a:fillRect/>
            </a:stretch>
          </p:blipFill>
          <p:spPr>
            <a:xfrm>
              <a:off x="7991939" y="1226522"/>
              <a:ext cx="305113" cy="305113"/>
            </a:xfrm>
            <a:prstGeom prst="rect">
              <a:avLst/>
            </a:prstGeom>
          </p:spPr>
        </p:pic>
        <p:pic>
          <p:nvPicPr>
            <p:cNvPr id="71" name="図 70">
              <a:extLst>
                <a:ext uri="{FF2B5EF4-FFF2-40B4-BE49-F238E27FC236}">
                  <a16:creationId xmlns:a16="http://schemas.microsoft.com/office/drawing/2014/main" id="{EF141977-EBCC-4B6B-A084-C36720C131CF}"/>
                </a:ext>
              </a:extLst>
            </p:cNvPr>
            <p:cNvPicPr>
              <a:picLocks noChangeAspect="1"/>
            </p:cNvPicPr>
            <p:nvPr/>
          </p:nvPicPr>
          <p:blipFill>
            <a:blip r:embed="rId7" cstate="screen">
              <a:duotone>
                <a:schemeClr val="accent1">
                  <a:shade val="45000"/>
                  <a:satMod val="135000"/>
                </a:schemeClr>
                <a:prstClr val="white"/>
              </a:duotone>
              <a:alphaModFix amt="35000"/>
              <a:extLst>
                <a:ext uri="{28A0092B-C50C-407E-A947-70E740481C1C}">
                  <a14:useLocalDpi xmlns:a14="http://schemas.microsoft.com/office/drawing/2010/main"/>
                </a:ext>
              </a:extLst>
            </a:blip>
            <a:stretch>
              <a:fillRect/>
            </a:stretch>
          </p:blipFill>
          <p:spPr>
            <a:xfrm>
              <a:off x="6864260" y="1159916"/>
              <a:ext cx="381347" cy="381347"/>
            </a:xfrm>
            <a:prstGeom prst="rect">
              <a:avLst/>
            </a:prstGeom>
          </p:spPr>
        </p:pic>
        <p:pic>
          <p:nvPicPr>
            <p:cNvPr id="72" name="図 71">
              <a:extLst>
                <a:ext uri="{FF2B5EF4-FFF2-40B4-BE49-F238E27FC236}">
                  <a16:creationId xmlns:a16="http://schemas.microsoft.com/office/drawing/2014/main" id="{2ECD6CD0-7163-49D5-B11B-8C7F224B2E9A}"/>
                </a:ext>
              </a:extLst>
            </p:cNvPr>
            <p:cNvPicPr>
              <a:picLocks noChangeAspect="1"/>
            </p:cNvPicPr>
            <p:nvPr/>
          </p:nvPicPr>
          <p:blipFill>
            <a:blip r:embed="rId6" cstate="screen">
              <a:duotone>
                <a:schemeClr val="accent3">
                  <a:shade val="45000"/>
                  <a:satMod val="135000"/>
                </a:schemeClr>
                <a:prstClr val="white"/>
              </a:duotone>
              <a:alphaModFix amt="35000"/>
              <a:extLst>
                <a:ext uri="{28A0092B-C50C-407E-A947-70E740481C1C}">
                  <a14:useLocalDpi xmlns:a14="http://schemas.microsoft.com/office/drawing/2010/main"/>
                </a:ext>
              </a:extLst>
            </a:blip>
            <a:stretch>
              <a:fillRect/>
            </a:stretch>
          </p:blipFill>
          <p:spPr>
            <a:xfrm>
              <a:off x="7486770" y="902684"/>
              <a:ext cx="316806" cy="316806"/>
            </a:xfrm>
            <a:prstGeom prst="rect">
              <a:avLst/>
            </a:prstGeom>
          </p:spPr>
        </p:pic>
        <p:pic>
          <p:nvPicPr>
            <p:cNvPr id="73" name="図 72">
              <a:extLst>
                <a:ext uri="{FF2B5EF4-FFF2-40B4-BE49-F238E27FC236}">
                  <a16:creationId xmlns:a16="http://schemas.microsoft.com/office/drawing/2014/main" id="{EDB364E5-955D-47D3-8685-4FC2F7543D9F}"/>
                </a:ext>
              </a:extLst>
            </p:cNvPr>
            <p:cNvPicPr>
              <a:picLocks noChangeAspect="1"/>
            </p:cNvPicPr>
            <p:nvPr/>
          </p:nvPicPr>
          <p:blipFill>
            <a:blip r:embed="rId8" cstate="screen">
              <a:duotone>
                <a:schemeClr val="accent4">
                  <a:shade val="45000"/>
                  <a:satMod val="135000"/>
                </a:schemeClr>
                <a:prstClr val="white"/>
              </a:duotone>
              <a:alphaModFix amt="35000"/>
              <a:extLst>
                <a:ext uri="{28A0092B-C50C-407E-A947-70E740481C1C}">
                  <a14:useLocalDpi xmlns:a14="http://schemas.microsoft.com/office/drawing/2010/main"/>
                </a:ext>
              </a:extLst>
            </a:blip>
            <a:stretch>
              <a:fillRect/>
            </a:stretch>
          </p:blipFill>
          <p:spPr>
            <a:xfrm>
              <a:off x="5168843" y="1118621"/>
              <a:ext cx="265167" cy="265167"/>
            </a:xfrm>
            <a:prstGeom prst="rect">
              <a:avLst/>
            </a:prstGeom>
          </p:spPr>
        </p:pic>
        <p:pic>
          <p:nvPicPr>
            <p:cNvPr id="74" name="図 73">
              <a:extLst>
                <a:ext uri="{FF2B5EF4-FFF2-40B4-BE49-F238E27FC236}">
                  <a16:creationId xmlns:a16="http://schemas.microsoft.com/office/drawing/2014/main" id="{3AB0416C-359E-404D-B26A-33EC6472E34A}"/>
                </a:ext>
              </a:extLst>
            </p:cNvPr>
            <p:cNvPicPr>
              <a:picLocks noChangeAspect="1"/>
            </p:cNvPicPr>
            <p:nvPr/>
          </p:nvPicPr>
          <p:blipFill>
            <a:blip r:embed="rId9" cstate="screen">
              <a:duotone>
                <a:schemeClr val="accent6">
                  <a:shade val="45000"/>
                  <a:satMod val="135000"/>
                </a:schemeClr>
                <a:prstClr val="white"/>
              </a:duotone>
              <a:alphaModFix amt="35000"/>
              <a:extLst>
                <a:ext uri="{28A0092B-C50C-407E-A947-70E740481C1C}">
                  <a14:useLocalDpi xmlns:a14="http://schemas.microsoft.com/office/drawing/2010/main"/>
                </a:ext>
              </a:extLst>
            </a:blip>
            <a:stretch>
              <a:fillRect/>
            </a:stretch>
          </p:blipFill>
          <p:spPr>
            <a:xfrm>
              <a:off x="5917426" y="1208846"/>
              <a:ext cx="381347" cy="381347"/>
            </a:xfrm>
            <a:prstGeom prst="rect">
              <a:avLst/>
            </a:prstGeom>
          </p:spPr>
        </p:pic>
        <p:pic>
          <p:nvPicPr>
            <p:cNvPr id="77" name="図 76">
              <a:extLst>
                <a:ext uri="{FF2B5EF4-FFF2-40B4-BE49-F238E27FC236}">
                  <a16:creationId xmlns:a16="http://schemas.microsoft.com/office/drawing/2014/main" id="{6A9EB26A-C3D8-4802-922A-766BC8D50F70}"/>
                </a:ext>
              </a:extLst>
            </p:cNvPr>
            <p:cNvPicPr>
              <a:picLocks noChangeAspect="1"/>
            </p:cNvPicPr>
            <p:nvPr/>
          </p:nvPicPr>
          <p:blipFill>
            <a:blip r:embed="rId6" cstate="screen">
              <a:duotone>
                <a:schemeClr val="accent3">
                  <a:shade val="45000"/>
                  <a:satMod val="135000"/>
                </a:schemeClr>
                <a:prstClr val="white"/>
              </a:duotone>
              <a:alphaModFix amt="35000"/>
              <a:extLst>
                <a:ext uri="{28A0092B-C50C-407E-A947-70E740481C1C}">
                  <a14:useLocalDpi xmlns:a14="http://schemas.microsoft.com/office/drawing/2010/main"/>
                </a:ext>
              </a:extLst>
            </a:blip>
            <a:stretch>
              <a:fillRect/>
            </a:stretch>
          </p:blipFill>
          <p:spPr>
            <a:xfrm>
              <a:off x="7717403" y="2932269"/>
              <a:ext cx="316806" cy="316806"/>
            </a:xfrm>
            <a:prstGeom prst="rect">
              <a:avLst/>
            </a:prstGeom>
          </p:spPr>
        </p:pic>
        <p:pic>
          <p:nvPicPr>
            <p:cNvPr id="78" name="図 77">
              <a:extLst>
                <a:ext uri="{FF2B5EF4-FFF2-40B4-BE49-F238E27FC236}">
                  <a16:creationId xmlns:a16="http://schemas.microsoft.com/office/drawing/2014/main" id="{3A29D28B-2CAC-4E67-82A1-3ACCFBB9FBE1}"/>
                </a:ext>
              </a:extLst>
            </p:cNvPr>
            <p:cNvPicPr>
              <a:picLocks noChangeAspect="1"/>
            </p:cNvPicPr>
            <p:nvPr/>
          </p:nvPicPr>
          <p:blipFill>
            <a:blip r:embed="rId8" cstate="screen">
              <a:duotone>
                <a:schemeClr val="accent4">
                  <a:shade val="45000"/>
                  <a:satMod val="135000"/>
                </a:schemeClr>
                <a:prstClr val="white"/>
              </a:duotone>
              <a:alphaModFix amt="35000"/>
              <a:extLst>
                <a:ext uri="{28A0092B-C50C-407E-A947-70E740481C1C}">
                  <a14:useLocalDpi xmlns:a14="http://schemas.microsoft.com/office/drawing/2010/main"/>
                </a:ext>
              </a:extLst>
            </a:blip>
            <a:stretch>
              <a:fillRect/>
            </a:stretch>
          </p:blipFill>
          <p:spPr>
            <a:xfrm>
              <a:off x="7880839" y="1799239"/>
              <a:ext cx="265167" cy="265167"/>
            </a:xfrm>
            <a:prstGeom prst="rect">
              <a:avLst/>
            </a:prstGeom>
          </p:spPr>
        </p:pic>
        <p:pic>
          <p:nvPicPr>
            <p:cNvPr id="81" name="図 80">
              <a:extLst>
                <a:ext uri="{FF2B5EF4-FFF2-40B4-BE49-F238E27FC236}">
                  <a16:creationId xmlns:a16="http://schemas.microsoft.com/office/drawing/2014/main" id="{ABB1E787-9E11-45FE-81E5-47294A3235B3}"/>
                </a:ext>
              </a:extLst>
            </p:cNvPr>
            <p:cNvPicPr>
              <a:picLocks noChangeAspect="1"/>
            </p:cNvPicPr>
            <p:nvPr/>
          </p:nvPicPr>
          <p:blipFill>
            <a:blip r:embed="rId7" cstate="screen">
              <a:duotone>
                <a:schemeClr val="accent1">
                  <a:shade val="45000"/>
                  <a:satMod val="135000"/>
                </a:schemeClr>
                <a:prstClr val="white"/>
              </a:duotone>
              <a:alphaModFix amt="35000"/>
              <a:extLst>
                <a:ext uri="{28A0092B-C50C-407E-A947-70E740481C1C}">
                  <a14:useLocalDpi xmlns:a14="http://schemas.microsoft.com/office/drawing/2010/main"/>
                </a:ext>
              </a:extLst>
            </a:blip>
            <a:stretch>
              <a:fillRect/>
            </a:stretch>
          </p:blipFill>
          <p:spPr>
            <a:xfrm>
              <a:off x="7924645" y="2259447"/>
              <a:ext cx="381347" cy="381347"/>
            </a:xfrm>
            <a:prstGeom prst="rect">
              <a:avLst/>
            </a:prstGeom>
          </p:spPr>
        </p:pic>
        <p:pic>
          <p:nvPicPr>
            <p:cNvPr id="82" name="図 81">
              <a:extLst>
                <a:ext uri="{FF2B5EF4-FFF2-40B4-BE49-F238E27FC236}">
                  <a16:creationId xmlns:a16="http://schemas.microsoft.com/office/drawing/2014/main" id="{11B1B919-877D-4B93-910F-88B6ECF7DEF7}"/>
                </a:ext>
              </a:extLst>
            </p:cNvPr>
            <p:cNvPicPr>
              <a:picLocks noChangeAspect="1"/>
            </p:cNvPicPr>
            <p:nvPr/>
          </p:nvPicPr>
          <p:blipFill>
            <a:blip r:embed="rId8" cstate="screen">
              <a:duotone>
                <a:schemeClr val="accent4">
                  <a:shade val="45000"/>
                  <a:satMod val="135000"/>
                </a:schemeClr>
                <a:prstClr val="white"/>
              </a:duotone>
              <a:alphaModFix amt="35000"/>
              <a:extLst>
                <a:ext uri="{28A0092B-C50C-407E-A947-70E740481C1C}">
                  <a14:useLocalDpi xmlns:a14="http://schemas.microsoft.com/office/drawing/2010/main"/>
                </a:ext>
              </a:extLst>
            </a:blip>
            <a:stretch>
              <a:fillRect/>
            </a:stretch>
          </p:blipFill>
          <p:spPr>
            <a:xfrm>
              <a:off x="6185696" y="3214444"/>
              <a:ext cx="265167" cy="265167"/>
            </a:xfrm>
            <a:prstGeom prst="rect">
              <a:avLst/>
            </a:prstGeom>
          </p:spPr>
        </p:pic>
        <p:pic>
          <p:nvPicPr>
            <p:cNvPr id="83" name="図 82">
              <a:extLst>
                <a:ext uri="{FF2B5EF4-FFF2-40B4-BE49-F238E27FC236}">
                  <a16:creationId xmlns:a16="http://schemas.microsoft.com/office/drawing/2014/main" id="{97ACAE68-C9E4-43BA-9F95-27CB9375688F}"/>
                </a:ext>
              </a:extLst>
            </p:cNvPr>
            <p:cNvPicPr>
              <a:picLocks noChangeAspect="1"/>
            </p:cNvPicPr>
            <p:nvPr/>
          </p:nvPicPr>
          <p:blipFill>
            <a:blip r:embed="rId9" cstate="screen">
              <a:duotone>
                <a:schemeClr val="accent6">
                  <a:shade val="45000"/>
                  <a:satMod val="135000"/>
                </a:schemeClr>
                <a:prstClr val="white"/>
              </a:duotone>
              <a:alphaModFix amt="35000"/>
              <a:extLst>
                <a:ext uri="{28A0092B-C50C-407E-A947-70E740481C1C}">
                  <a14:useLocalDpi xmlns:a14="http://schemas.microsoft.com/office/drawing/2010/main"/>
                </a:ext>
              </a:extLst>
            </a:blip>
            <a:stretch>
              <a:fillRect/>
            </a:stretch>
          </p:blipFill>
          <p:spPr>
            <a:xfrm>
              <a:off x="5326983" y="2747598"/>
              <a:ext cx="381347" cy="381347"/>
            </a:xfrm>
            <a:prstGeom prst="rect">
              <a:avLst/>
            </a:prstGeom>
          </p:spPr>
        </p:pic>
        <p:sp>
          <p:nvSpPr>
            <p:cNvPr id="3078" name="フリーフォーム: 図形 3077">
              <a:extLst>
                <a:ext uri="{FF2B5EF4-FFF2-40B4-BE49-F238E27FC236}">
                  <a16:creationId xmlns:a16="http://schemas.microsoft.com/office/drawing/2014/main" id="{EAD219B8-F69B-4ED2-A13D-B228C26EA44D}"/>
                </a:ext>
              </a:extLst>
            </p:cNvPr>
            <p:cNvSpPr/>
            <p:nvPr/>
          </p:nvSpPr>
          <p:spPr>
            <a:xfrm>
              <a:off x="5173980" y="2407920"/>
              <a:ext cx="472440" cy="198126"/>
            </a:xfrm>
            <a:custGeom>
              <a:avLst/>
              <a:gdLst>
                <a:gd name="connsiteX0" fmla="*/ 472440 w 472440"/>
                <a:gd name="connsiteY0" fmla="*/ 0 h 198126"/>
                <a:gd name="connsiteX1" fmla="*/ 400050 w 472440"/>
                <a:gd name="connsiteY1" fmla="*/ 121920 h 198126"/>
                <a:gd name="connsiteX2" fmla="*/ 156210 w 472440"/>
                <a:gd name="connsiteY2" fmla="*/ 198120 h 198126"/>
                <a:gd name="connsiteX3" fmla="*/ 0 w 472440"/>
                <a:gd name="connsiteY3" fmla="*/ 118110 h 198126"/>
              </a:gdLst>
              <a:ahLst/>
              <a:cxnLst>
                <a:cxn ang="0">
                  <a:pos x="connsiteX0" y="connsiteY0"/>
                </a:cxn>
                <a:cxn ang="0">
                  <a:pos x="connsiteX1" y="connsiteY1"/>
                </a:cxn>
                <a:cxn ang="0">
                  <a:pos x="connsiteX2" y="connsiteY2"/>
                </a:cxn>
                <a:cxn ang="0">
                  <a:pos x="connsiteX3" y="connsiteY3"/>
                </a:cxn>
              </a:cxnLst>
              <a:rect l="l" t="t" r="r" b="b"/>
              <a:pathLst>
                <a:path w="472440" h="198126">
                  <a:moveTo>
                    <a:pt x="472440" y="0"/>
                  </a:moveTo>
                  <a:cubicBezTo>
                    <a:pt x="462597" y="44450"/>
                    <a:pt x="452755" y="88900"/>
                    <a:pt x="400050" y="121920"/>
                  </a:cubicBezTo>
                  <a:cubicBezTo>
                    <a:pt x="347345" y="154940"/>
                    <a:pt x="222885" y="198755"/>
                    <a:pt x="156210" y="198120"/>
                  </a:cubicBezTo>
                  <a:cubicBezTo>
                    <a:pt x="89535" y="197485"/>
                    <a:pt x="44767" y="157797"/>
                    <a:pt x="0" y="1181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ｖ</a:t>
              </a:r>
            </a:p>
          </p:txBody>
        </p:sp>
        <p:sp>
          <p:nvSpPr>
            <p:cNvPr id="3079" name="フリーフォーム: 図形 3078">
              <a:extLst>
                <a:ext uri="{FF2B5EF4-FFF2-40B4-BE49-F238E27FC236}">
                  <a16:creationId xmlns:a16="http://schemas.microsoft.com/office/drawing/2014/main" id="{C3025EDC-CB3C-4341-95B6-FBE2550189C8}"/>
                </a:ext>
              </a:extLst>
            </p:cNvPr>
            <p:cNvSpPr/>
            <p:nvPr/>
          </p:nvSpPr>
          <p:spPr>
            <a:xfrm>
              <a:off x="5368290" y="1790700"/>
              <a:ext cx="274320" cy="358140"/>
            </a:xfrm>
            <a:custGeom>
              <a:avLst/>
              <a:gdLst>
                <a:gd name="connsiteX0" fmla="*/ 274320 w 274320"/>
                <a:gd name="connsiteY0" fmla="*/ 358140 h 358140"/>
                <a:gd name="connsiteX1" fmla="*/ 209550 w 274320"/>
                <a:gd name="connsiteY1" fmla="*/ 125730 h 358140"/>
                <a:gd name="connsiteX2" fmla="*/ 0 w 274320"/>
                <a:gd name="connsiteY2" fmla="*/ 0 h 358140"/>
              </a:gdLst>
              <a:ahLst/>
              <a:cxnLst>
                <a:cxn ang="0">
                  <a:pos x="connsiteX0" y="connsiteY0"/>
                </a:cxn>
                <a:cxn ang="0">
                  <a:pos x="connsiteX1" y="connsiteY1"/>
                </a:cxn>
                <a:cxn ang="0">
                  <a:pos x="connsiteX2" y="connsiteY2"/>
                </a:cxn>
              </a:cxnLst>
              <a:rect l="l" t="t" r="r" b="b"/>
              <a:pathLst>
                <a:path w="274320" h="358140">
                  <a:moveTo>
                    <a:pt x="274320" y="358140"/>
                  </a:moveTo>
                  <a:cubicBezTo>
                    <a:pt x="264795" y="271780"/>
                    <a:pt x="255270" y="185420"/>
                    <a:pt x="209550" y="125730"/>
                  </a:cubicBezTo>
                  <a:cubicBezTo>
                    <a:pt x="163830" y="66040"/>
                    <a:pt x="81915" y="3302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0" name="フリーフォーム: 図形 3079">
              <a:extLst>
                <a:ext uri="{FF2B5EF4-FFF2-40B4-BE49-F238E27FC236}">
                  <a16:creationId xmlns:a16="http://schemas.microsoft.com/office/drawing/2014/main" id="{76256007-877A-43C7-8847-11589F9D2FBB}"/>
                </a:ext>
              </a:extLst>
            </p:cNvPr>
            <p:cNvSpPr/>
            <p:nvPr/>
          </p:nvSpPr>
          <p:spPr>
            <a:xfrm>
              <a:off x="5757266" y="1542288"/>
              <a:ext cx="155854" cy="481584"/>
            </a:xfrm>
            <a:custGeom>
              <a:avLst/>
              <a:gdLst>
                <a:gd name="connsiteX0" fmla="*/ 9550 w 155854"/>
                <a:gd name="connsiteY0" fmla="*/ 481584 h 481584"/>
                <a:gd name="connsiteX1" fmla="*/ 15646 w 155854"/>
                <a:gd name="connsiteY1" fmla="*/ 243840 h 481584"/>
                <a:gd name="connsiteX2" fmla="*/ 155854 w 155854"/>
                <a:gd name="connsiteY2" fmla="*/ 0 h 481584"/>
              </a:gdLst>
              <a:ahLst/>
              <a:cxnLst>
                <a:cxn ang="0">
                  <a:pos x="connsiteX0" y="connsiteY0"/>
                </a:cxn>
                <a:cxn ang="0">
                  <a:pos x="connsiteX1" y="connsiteY1"/>
                </a:cxn>
                <a:cxn ang="0">
                  <a:pos x="connsiteX2" y="connsiteY2"/>
                </a:cxn>
              </a:cxnLst>
              <a:rect l="l" t="t" r="r" b="b"/>
              <a:pathLst>
                <a:path w="155854" h="481584">
                  <a:moveTo>
                    <a:pt x="9550" y="481584"/>
                  </a:moveTo>
                  <a:cubicBezTo>
                    <a:pt x="406" y="402844"/>
                    <a:pt x="-8738" y="324104"/>
                    <a:pt x="15646" y="243840"/>
                  </a:cubicBezTo>
                  <a:cubicBezTo>
                    <a:pt x="40030" y="163576"/>
                    <a:pt x="97942" y="81788"/>
                    <a:pt x="1558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1" name="フリーフォーム: 図形 3080">
              <a:extLst>
                <a:ext uri="{FF2B5EF4-FFF2-40B4-BE49-F238E27FC236}">
                  <a16:creationId xmlns:a16="http://schemas.microsoft.com/office/drawing/2014/main" id="{AE7EFBD7-EC79-434E-B2EF-7D5B56865BE3}"/>
                </a:ext>
              </a:extLst>
            </p:cNvPr>
            <p:cNvSpPr/>
            <p:nvPr/>
          </p:nvSpPr>
          <p:spPr>
            <a:xfrm>
              <a:off x="5419344" y="1383792"/>
              <a:ext cx="292608" cy="646176"/>
            </a:xfrm>
            <a:custGeom>
              <a:avLst/>
              <a:gdLst>
                <a:gd name="connsiteX0" fmla="*/ 292608 w 292608"/>
                <a:gd name="connsiteY0" fmla="*/ 646176 h 646176"/>
                <a:gd name="connsiteX1" fmla="*/ 146304 w 292608"/>
                <a:gd name="connsiteY1" fmla="*/ 176784 h 646176"/>
                <a:gd name="connsiteX2" fmla="*/ 0 w 292608"/>
                <a:gd name="connsiteY2" fmla="*/ 0 h 646176"/>
              </a:gdLst>
              <a:ahLst/>
              <a:cxnLst>
                <a:cxn ang="0">
                  <a:pos x="connsiteX0" y="connsiteY0"/>
                </a:cxn>
                <a:cxn ang="0">
                  <a:pos x="connsiteX1" y="connsiteY1"/>
                </a:cxn>
                <a:cxn ang="0">
                  <a:pos x="connsiteX2" y="connsiteY2"/>
                </a:cxn>
              </a:cxnLst>
              <a:rect l="l" t="t" r="r" b="b"/>
              <a:pathLst>
                <a:path w="292608" h="646176">
                  <a:moveTo>
                    <a:pt x="292608" y="646176"/>
                  </a:moveTo>
                  <a:cubicBezTo>
                    <a:pt x="243840" y="465328"/>
                    <a:pt x="195072" y="284480"/>
                    <a:pt x="146304" y="176784"/>
                  </a:cubicBezTo>
                  <a:cubicBezTo>
                    <a:pt x="97536" y="69088"/>
                    <a:pt x="48768" y="34544"/>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2" name="フリーフォーム: 図形 3081">
              <a:extLst>
                <a:ext uri="{FF2B5EF4-FFF2-40B4-BE49-F238E27FC236}">
                  <a16:creationId xmlns:a16="http://schemas.microsoft.com/office/drawing/2014/main" id="{CDF3D074-6BDB-4F26-8B0E-608D9336CCC7}"/>
                </a:ext>
              </a:extLst>
            </p:cNvPr>
            <p:cNvSpPr/>
            <p:nvPr/>
          </p:nvSpPr>
          <p:spPr>
            <a:xfrm>
              <a:off x="6345936" y="1275221"/>
              <a:ext cx="518160" cy="102475"/>
            </a:xfrm>
            <a:custGeom>
              <a:avLst/>
              <a:gdLst>
                <a:gd name="connsiteX0" fmla="*/ 0 w 518160"/>
                <a:gd name="connsiteY0" fmla="*/ 102475 h 102475"/>
                <a:gd name="connsiteX1" fmla="*/ 225552 w 518160"/>
                <a:gd name="connsiteY1" fmla="*/ 4939 h 102475"/>
                <a:gd name="connsiteX2" fmla="*/ 518160 w 518160"/>
                <a:gd name="connsiteY2" fmla="*/ 23227 h 102475"/>
              </a:gdLst>
              <a:ahLst/>
              <a:cxnLst>
                <a:cxn ang="0">
                  <a:pos x="connsiteX0" y="connsiteY0"/>
                </a:cxn>
                <a:cxn ang="0">
                  <a:pos x="connsiteX1" y="connsiteY1"/>
                </a:cxn>
                <a:cxn ang="0">
                  <a:pos x="connsiteX2" y="connsiteY2"/>
                </a:cxn>
              </a:cxnLst>
              <a:rect l="l" t="t" r="r" b="b"/>
              <a:pathLst>
                <a:path w="518160" h="102475">
                  <a:moveTo>
                    <a:pt x="0" y="102475"/>
                  </a:moveTo>
                  <a:cubicBezTo>
                    <a:pt x="69596" y="60311"/>
                    <a:pt x="139192" y="18147"/>
                    <a:pt x="225552" y="4939"/>
                  </a:cubicBezTo>
                  <a:cubicBezTo>
                    <a:pt x="311912" y="-8269"/>
                    <a:pt x="415036" y="7479"/>
                    <a:pt x="518160" y="232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3" name="フリーフォーム: 図形 3082">
              <a:extLst>
                <a:ext uri="{FF2B5EF4-FFF2-40B4-BE49-F238E27FC236}">
                  <a16:creationId xmlns:a16="http://schemas.microsoft.com/office/drawing/2014/main" id="{54B5453B-C1E9-48C5-8EAD-66B7DEFA703A}"/>
                </a:ext>
              </a:extLst>
            </p:cNvPr>
            <p:cNvSpPr/>
            <p:nvPr/>
          </p:nvSpPr>
          <p:spPr>
            <a:xfrm>
              <a:off x="6156960" y="1609344"/>
              <a:ext cx="1152144" cy="153191"/>
            </a:xfrm>
            <a:custGeom>
              <a:avLst/>
              <a:gdLst>
                <a:gd name="connsiteX0" fmla="*/ 0 w 1152144"/>
                <a:gd name="connsiteY0" fmla="*/ 0 h 153191"/>
                <a:gd name="connsiteX1" fmla="*/ 536448 w 1152144"/>
                <a:gd name="connsiteY1" fmla="*/ 152400 h 153191"/>
                <a:gd name="connsiteX2" fmla="*/ 1152144 w 1152144"/>
                <a:gd name="connsiteY2" fmla="*/ 48768 h 153191"/>
              </a:gdLst>
              <a:ahLst/>
              <a:cxnLst>
                <a:cxn ang="0">
                  <a:pos x="connsiteX0" y="connsiteY0"/>
                </a:cxn>
                <a:cxn ang="0">
                  <a:pos x="connsiteX1" y="connsiteY1"/>
                </a:cxn>
                <a:cxn ang="0">
                  <a:pos x="connsiteX2" y="connsiteY2"/>
                </a:cxn>
              </a:cxnLst>
              <a:rect l="l" t="t" r="r" b="b"/>
              <a:pathLst>
                <a:path w="1152144" h="153191">
                  <a:moveTo>
                    <a:pt x="0" y="0"/>
                  </a:moveTo>
                  <a:cubicBezTo>
                    <a:pt x="172212" y="72136"/>
                    <a:pt x="344424" y="144272"/>
                    <a:pt x="536448" y="152400"/>
                  </a:cubicBezTo>
                  <a:cubicBezTo>
                    <a:pt x="728472" y="160528"/>
                    <a:pt x="940308" y="104648"/>
                    <a:pt x="1152144" y="487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4" name="フリーフォーム: 図形 3083">
              <a:extLst>
                <a:ext uri="{FF2B5EF4-FFF2-40B4-BE49-F238E27FC236}">
                  <a16:creationId xmlns:a16="http://schemas.microsoft.com/office/drawing/2014/main" id="{820B3E4C-8740-43C3-B1B5-B862892F7A7E}"/>
                </a:ext>
              </a:extLst>
            </p:cNvPr>
            <p:cNvSpPr/>
            <p:nvPr/>
          </p:nvSpPr>
          <p:spPr>
            <a:xfrm>
              <a:off x="7552944" y="1615440"/>
              <a:ext cx="402336" cy="164592"/>
            </a:xfrm>
            <a:custGeom>
              <a:avLst/>
              <a:gdLst>
                <a:gd name="connsiteX0" fmla="*/ 0 w 402336"/>
                <a:gd name="connsiteY0" fmla="*/ 0 h 164592"/>
                <a:gd name="connsiteX1" fmla="*/ 207264 w 402336"/>
                <a:gd name="connsiteY1" fmla="*/ 36576 h 164592"/>
                <a:gd name="connsiteX2" fmla="*/ 402336 w 402336"/>
                <a:gd name="connsiteY2" fmla="*/ 164592 h 164592"/>
              </a:gdLst>
              <a:ahLst/>
              <a:cxnLst>
                <a:cxn ang="0">
                  <a:pos x="connsiteX0" y="connsiteY0"/>
                </a:cxn>
                <a:cxn ang="0">
                  <a:pos x="connsiteX1" y="connsiteY1"/>
                </a:cxn>
                <a:cxn ang="0">
                  <a:pos x="connsiteX2" y="connsiteY2"/>
                </a:cxn>
              </a:cxnLst>
              <a:rect l="l" t="t" r="r" b="b"/>
              <a:pathLst>
                <a:path w="402336" h="164592">
                  <a:moveTo>
                    <a:pt x="0" y="0"/>
                  </a:moveTo>
                  <a:cubicBezTo>
                    <a:pt x="70104" y="4572"/>
                    <a:pt x="140208" y="9144"/>
                    <a:pt x="207264" y="36576"/>
                  </a:cubicBezTo>
                  <a:cubicBezTo>
                    <a:pt x="274320" y="64008"/>
                    <a:pt x="338328" y="114300"/>
                    <a:pt x="402336" y="1645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5" name="フリーフォーム: 図形 3084">
              <a:extLst>
                <a:ext uri="{FF2B5EF4-FFF2-40B4-BE49-F238E27FC236}">
                  <a16:creationId xmlns:a16="http://schemas.microsoft.com/office/drawing/2014/main" id="{4EF47A68-CF8E-4730-8D51-892B5201662B}"/>
                </a:ext>
              </a:extLst>
            </p:cNvPr>
            <p:cNvSpPr/>
            <p:nvPr/>
          </p:nvSpPr>
          <p:spPr>
            <a:xfrm>
              <a:off x="7077456" y="1469136"/>
              <a:ext cx="225552" cy="103632"/>
            </a:xfrm>
            <a:custGeom>
              <a:avLst/>
              <a:gdLst>
                <a:gd name="connsiteX0" fmla="*/ 225552 w 225552"/>
                <a:gd name="connsiteY0" fmla="*/ 103632 h 103632"/>
                <a:gd name="connsiteX1" fmla="*/ 48768 w 225552"/>
                <a:gd name="connsiteY1" fmla="*/ 67056 h 103632"/>
                <a:gd name="connsiteX2" fmla="*/ 0 w 225552"/>
                <a:gd name="connsiteY2" fmla="*/ 0 h 103632"/>
              </a:gdLst>
              <a:ahLst/>
              <a:cxnLst>
                <a:cxn ang="0">
                  <a:pos x="connsiteX0" y="connsiteY0"/>
                </a:cxn>
                <a:cxn ang="0">
                  <a:pos x="connsiteX1" y="connsiteY1"/>
                </a:cxn>
                <a:cxn ang="0">
                  <a:pos x="connsiteX2" y="connsiteY2"/>
                </a:cxn>
              </a:cxnLst>
              <a:rect l="l" t="t" r="r" b="b"/>
              <a:pathLst>
                <a:path w="225552" h="103632">
                  <a:moveTo>
                    <a:pt x="225552" y="103632"/>
                  </a:moveTo>
                  <a:cubicBezTo>
                    <a:pt x="155956" y="93980"/>
                    <a:pt x="86360" y="84328"/>
                    <a:pt x="48768" y="67056"/>
                  </a:cubicBezTo>
                  <a:cubicBezTo>
                    <a:pt x="11176" y="49784"/>
                    <a:pt x="5588" y="24892"/>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6" name="フリーフォーム: 図形 3085">
              <a:extLst>
                <a:ext uri="{FF2B5EF4-FFF2-40B4-BE49-F238E27FC236}">
                  <a16:creationId xmlns:a16="http://schemas.microsoft.com/office/drawing/2014/main" id="{01F95460-6AA4-4F94-9529-12192D664376}"/>
                </a:ext>
              </a:extLst>
            </p:cNvPr>
            <p:cNvSpPr/>
            <p:nvPr/>
          </p:nvSpPr>
          <p:spPr>
            <a:xfrm>
              <a:off x="7336128" y="1018032"/>
              <a:ext cx="168048" cy="451104"/>
            </a:xfrm>
            <a:custGeom>
              <a:avLst/>
              <a:gdLst>
                <a:gd name="connsiteX0" fmla="*/ 3456 w 168048"/>
                <a:gd name="connsiteY0" fmla="*/ 451104 h 451104"/>
                <a:gd name="connsiteX1" fmla="*/ 21744 w 168048"/>
                <a:gd name="connsiteY1" fmla="*/ 213360 h 451104"/>
                <a:gd name="connsiteX2" fmla="*/ 168048 w 168048"/>
                <a:gd name="connsiteY2" fmla="*/ 0 h 451104"/>
              </a:gdLst>
              <a:ahLst/>
              <a:cxnLst>
                <a:cxn ang="0">
                  <a:pos x="connsiteX0" y="connsiteY0"/>
                </a:cxn>
                <a:cxn ang="0">
                  <a:pos x="connsiteX1" y="connsiteY1"/>
                </a:cxn>
                <a:cxn ang="0">
                  <a:pos x="connsiteX2" y="connsiteY2"/>
                </a:cxn>
              </a:cxnLst>
              <a:rect l="l" t="t" r="r" b="b"/>
              <a:pathLst>
                <a:path w="168048" h="451104">
                  <a:moveTo>
                    <a:pt x="3456" y="451104"/>
                  </a:moveTo>
                  <a:cubicBezTo>
                    <a:pt x="-1116" y="369824"/>
                    <a:pt x="-5688" y="288544"/>
                    <a:pt x="21744" y="213360"/>
                  </a:cubicBezTo>
                  <a:cubicBezTo>
                    <a:pt x="49176" y="138176"/>
                    <a:pt x="108612" y="69088"/>
                    <a:pt x="16804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7" name="フリーフォーム: 図形 3086">
              <a:extLst>
                <a:ext uri="{FF2B5EF4-FFF2-40B4-BE49-F238E27FC236}">
                  <a16:creationId xmlns:a16="http://schemas.microsoft.com/office/drawing/2014/main" id="{82BB5D5A-BE51-40D4-9B6D-8B6E257CD923}"/>
                </a:ext>
              </a:extLst>
            </p:cNvPr>
            <p:cNvSpPr/>
            <p:nvPr/>
          </p:nvSpPr>
          <p:spPr>
            <a:xfrm>
              <a:off x="7498080" y="1321521"/>
              <a:ext cx="469392" cy="214671"/>
            </a:xfrm>
            <a:custGeom>
              <a:avLst/>
              <a:gdLst>
                <a:gd name="connsiteX0" fmla="*/ 0 w 469392"/>
                <a:gd name="connsiteY0" fmla="*/ 214671 h 214671"/>
                <a:gd name="connsiteX1" fmla="*/ 170688 w 469392"/>
                <a:gd name="connsiteY1" fmla="*/ 31791 h 214671"/>
                <a:gd name="connsiteX2" fmla="*/ 469392 w 469392"/>
                <a:gd name="connsiteY2" fmla="*/ 1311 h 214671"/>
              </a:gdLst>
              <a:ahLst/>
              <a:cxnLst>
                <a:cxn ang="0">
                  <a:pos x="connsiteX0" y="connsiteY0"/>
                </a:cxn>
                <a:cxn ang="0">
                  <a:pos x="connsiteX1" y="connsiteY1"/>
                </a:cxn>
                <a:cxn ang="0">
                  <a:pos x="connsiteX2" y="connsiteY2"/>
                </a:cxn>
              </a:cxnLst>
              <a:rect l="l" t="t" r="r" b="b"/>
              <a:pathLst>
                <a:path w="469392" h="214671">
                  <a:moveTo>
                    <a:pt x="0" y="214671"/>
                  </a:moveTo>
                  <a:cubicBezTo>
                    <a:pt x="46228" y="141011"/>
                    <a:pt x="92456" y="67351"/>
                    <a:pt x="170688" y="31791"/>
                  </a:cubicBezTo>
                  <a:cubicBezTo>
                    <a:pt x="248920" y="-3769"/>
                    <a:pt x="359156" y="-1229"/>
                    <a:pt x="469392" y="131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8" name="フリーフォーム: 図形 3087">
              <a:extLst>
                <a:ext uri="{FF2B5EF4-FFF2-40B4-BE49-F238E27FC236}">
                  <a16:creationId xmlns:a16="http://schemas.microsoft.com/office/drawing/2014/main" id="{8D294F52-23E4-47BB-9DE6-3C0956EA9888}"/>
                </a:ext>
              </a:extLst>
            </p:cNvPr>
            <p:cNvSpPr/>
            <p:nvPr/>
          </p:nvSpPr>
          <p:spPr>
            <a:xfrm>
              <a:off x="8199120" y="1432560"/>
              <a:ext cx="147016" cy="432816"/>
            </a:xfrm>
            <a:custGeom>
              <a:avLst/>
              <a:gdLst>
                <a:gd name="connsiteX0" fmla="*/ 134112 w 147016"/>
                <a:gd name="connsiteY0" fmla="*/ 0 h 432816"/>
                <a:gd name="connsiteX1" fmla="*/ 134112 w 147016"/>
                <a:gd name="connsiteY1" fmla="*/ 249936 h 432816"/>
                <a:gd name="connsiteX2" fmla="*/ 0 w 147016"/>
                <a:gd name="connsiteY2" fmla="*/ 432816 h 432816"/>
              </a:gdLst>
              <a:ahLst/>
              <a:cxnLst>
                <a:cxn ang="0">
                  <a:pos x="connsiteX0" y="connsiteY0"/>
                </a:cxn>
                <a:cxn ang="0">
                  <a:pos x="connsiteX1" y="connsiteY1"/>
                </a:cxn>
                <a:cxn ang="0">
                  <a:pos x="connsiteX2" y="connsiteY2"/>
                </a:cxn>
              </a:cxnLst>
              <a:rect l="l" t="t" r="r" b="b"/>
              <a:pathLst>
                <a:path w="147016" h="432816">
                  <a:moveTo>
                    <a:pt x="134112" y="0"/>
                  </a:moveTo>
                  <a:cubicBezTo>
                    <a:pt x="145288" y="88900"/>
                    <a:pt x="156464" y="177800"/>
                    <a:pt x="134112" y="249936"/>
                  </a:cubicBezTo>
                  <a:cubicBezTo>
                    <a:pt x="111760" y="322072"/>
                    <a:pt x="55880" y="377444"/>
                    <a:pt x="0" y="43281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9" name="フリーフォーム: 図形 3088">
              <a:extLst>
                <a:ext uri="{FF2B5EF4-FFF2-40B4-BE49-F238E27FC236}">
                  <a16:creationId xmlns:a16="http://schemas.microsoft.com/office/drawing/2014/main" id="{FEBFABEB-A27A-46C6-BD60-4FDA40094FB6}"/>
                </a:ext>
              </a:extLst>
            </p:cNvPr>
            <p:cNvSpPr/>
            <p:nvPr/>
          </p:nvSpPr>
          <p:spPr>
            <a:xfrm>
              <a:off x="6979920" y="957072"/>
              <a:ext cx="487680" cy="237744"/>
            </a:xfrm>
            <a:custGeom>
              <a:avLst/>
              <a:gdLst>
                <a:gd name="connsiteX0" fmla="*/ 0 w 487680"/>
                <a:gd name="connsiteY0" fmla="*/ 237744 h 237744"/>
                <a:gd name="connsiteX1" fmla="*/ 158496 w 487680"/>
                <a:gd name="connsiteY1" fmla="*/ 54864 h 237744"/>
                <a:gd name="connsiteX2" fmla="*/ 487680 w 487680"/>
                <a:gd name="connsiteY2" fmla="*/ 0 h 237744"/>
              </a:gdLst>
              <a:ahLst/>
              <a:cxnLst>
                <a:cxn ang="0">
                  <a:pos x="connsiteX0" y="connsiteY0"/>
                </a:cxn>
                <a:cxn ang="0">
                  <a:pos x="connsiteX1" y="connsiteY1"/>
                </a:cxn>
                <a:cxn ang="0">
                  <a:pos x="connsiteX2" y="connsiteY2"/>
                </a:cxn>
              </a:cxnLst>
              <a:rect l="l" t="t" r="r" b="b"/>
              <a:pathLst>
                <a:path w="487680" h="237744">
                  <a:moveTo>
                    <a:pt x="0" y="237744"/>
                  </a:moveTo>
                  <a:cubicBezTo>
                    <a:pt x="38608" y="166116"/>
                    <a:pt x="77216" y="94488"/>
                    <a:pt x="158496" y="54864"/>
                  </a:cubicBezTo>
                  <a:cubicBezTo>
                    <a:pt x="239776" y="15240"/>
                    <a:pt x="363728" y="7620"/>
                    <a:pt x="48768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6" name="図 95">
              <a:extLst>
                <a:ext uri="{FF2B5EF4-FFF2-40B4-BE49-F238E27FC236}">
                  <a16:creationId xmlns:a16="http://schemas.microsoft.com/office/drawing/2014/main" id="{493F31D1-C243-48B7-8167-5185A84C0206}"/>
                </a:ext>
              </a:extLst>
            </p:cNvPr>
            <p:cNvPicPr>
              <a:picLocks noChangeAspect="1"/>
            </p:cNvPicPr>
            <p:nvPr/>
          </p:nvPicPr>
          <p:blipFill>
            <a:blip r:embed="rId5" cstate="screen">
              <a:duotone>
                <a:schemeClr val="accent2">
                  <a:shade val="45000"/>
                  <a:satMod val="135000"/>
                </a:schemeClr>
                <a:prstClr val="white"/>
              </a:duotone>
              <a:alphaModFix amt="35000"/>
              <a:extLst>
                <a:ext uri="{28A0092B-C50C-407E-A947-70E740481C1C}">
                  <a14:useLocalDpi xmlns:a14="http://schemas.microsoft.com/office/drawing/2010/main"/>
                </a:ext>
              </a:extLst>
            </a:blip>
            <a:stretch>
              <a:fillRect/>
            </a:stretch>
          </p:blipFill>
          <p:spPr>
            <a:xfrm>
              <a:off x="6733616" y="3315777"/>
              <a:ext cx="305113" cy="305113"/>
            </a:xfrm>
            <a:prstGeom prst="rect">
              <a:avLst/>
            </a:prstGeom>
          </p:spPr>
        </p:pic>
        <p:sp>
          <p:nvSpPr>
            <p:cNvPr id="3090" name="フリーフォーム: 図形 3089">
              <a:extLst>
                <a:ext uri="{FF2B5EF4-FFF2-40B4-BE49-F238E27FC236}">
                  <a16:creationId xmlns:a16="http://schemas.microsoft.com/office/drawing/2014/main" id="{F03F4B8C-858B-4EE2-AB11-AEC0D5271CC2}"/>
                </a:ext>
              </a:extLst>
            </p:cNvPr>
            <p:cNvSpPr/>
            <p:nvPr/>
          </p:nvSpPr>
          <p:spPr>
            <a:xfrm>
              <a:off x="7248144" y="2493264"/>
              <a:ext cx="536448" cy="445008"/>
            </a:xfrm>
            <a:custGeom>
              <a:avLst/>
              <a:gdLst>
                <a:gd name="connsiteX0" fmla="*/ 0 w 536448"/>
                <a:gd name="connsiteY0" fmla="*/ 445008 h 445008"/>
                <a:gd name="connsiteX1" fmla="*/ 158496 w 536448"/>
                <a:gd name="connsiteY1" fmla="*/ 188976 h 445008"/>
                <a:gd name="connsiteX2" fmla="*/ 536448 w 536448"/>
                <a:gd name="connsiteY2" fmla="*/ 0 h 445008"/>
              </a:gdLst>
              <a:ahLst/>
              <a:cxnLst>
                <a:cxn ang="0">
                  <a:pos x="connsiteX0" y="connsiteY0"/>
                </a:cxn>
                <a:cxn ang="0">
                  <a:pos x="connsiteX1" y="connsiteY1"/>
                </a:cxn>
                <a:cxn ang="0">
                  <a:pos x="connsiteX2" y="connsiteY2"/>
                </a:cxn>
              </a:cxnLst>
              <a:rect l="l" t="t" r="r" b="b"/>
              <a:pathLst>
                <a:path w="536448" h="445008">
                  <a:moveTo>
                    <a:pt x="0" y="445008"/>
                  </a:moveTo>
                  <a:cubicBezTo>
                    <a:pt x="34544" y="354076"/>
                    <a:pt x="69088" y="263144"/>
                    <a:pt x="158496" y="188976"/>
                  </a:cubicBezTo>
                  <a:cubicBezTo>
                    <a:pt x="247904" y="114808"/>
                    <a:pt x="392176" y="57404"/>
                    <a:pt x="53644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1" name="フリーフォーム: 図形 3090">
              <a:extLst>
                <a:ext uri="{FF2B5EF4-FFF2-40B4-BE49-F238E27FC236}">
                  <a16:creationId xmlns:a16="http://schemas.microsoft.com/office/drawing/2014/main" id="{CE25708F-006B-4E0D-B885-1B62BDE99C53}"/>
                </a:ext>
              </a:extLst>
            </p:cNvPr>
            <p:cNvSpPr/>
            <p:nvPr/>
          </p:nvSpPr>
          <p:spPr>
            <a:xfrm>
              <a:off x="7872412" y="1999488"/>
              <a:ext cx="58484" cy="420624"/>
            </a:xfrm>
            <a:custGeom>
              <a:avLst/>
              <a:gdLst>
                <a:gd name="connsiteX0" fmla="*/ 9716 w 58484"/>
                <a:gd name="connsiteY0" fmla="*/ 0 h 420624"/>
                <a:gd name="connsiteX1" fmla="*/ 3620 w 58484"/>
                <a:gd name="connsiteY1" fmla="*/ 268224 h 420624"/>
                <a:gd name="connsiteX2" fmla="*/ 58484 w 58484"/>
                <a:gd name="connsiteY2" fmla="*/ 420624 h 420624"/>
              </a:gdLst>
              <a:ahLst/>
              <a:cxnLst>
                <a:cxn ang="0">
                  <a:pos x="connsiteX0" y="connsiteY0"/>
                </a:cxn>
                <a:cxn ang="0">
                  <a:pos x="connsiteX1" y="connsiteY1"/>
                </a:cxn>
                <a:cxn ang="0">
                  <a:pos x="connsiteX2" y="connsiteY2"/>
                </a:cxn>
              </a:cxnLst>
              <a:rect l="l" t="t" r="r" b="b"/>
              <a:pathLst>
                <a:path w="58484" h="420624">
                  <a:moveTo>
                    <a:pt x="9716" y="0"/>
                  </a:moveTo>
                  <a:cubicBezTo>
                    <a:pt x="2604" y="99060"/>
                    <a:pt x="-4508" y="198120"/>
                    <a:pt x="3620" y="268224"/>
                  </a:cubicBezTo>
                  <a:cubicBezTo>
                    <a:pt x="11748" y="338328"/>
                    <a:pt x="35116" y="379476"/>
                    <a:pt x="58484" y="4206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2" name="フリーフォーム: 図形 3091">
              <a:extLst>
                <a:ext uri="{FF2B5EF4-FFF2-40B4-BE49-F238E27FC236}">
                  <a16:creationId xmlns:a16="http://schemas.microsoft.com/office/drawing/2014/main" id="{0E04D590-1802-4A7A-A25A-9C27A2BB9531}"/>
                </a:ext>
              </a:extLst>
            </p:cNvPr>
            <p:cNvSpPr/>
            <p:nvPr/>
          </p:nvSpPr>
          <p:spPr>
            <a:xfrm>
              <a:off x="7333488" y="3115056"/>
              <a:ext cx="396240" cy="140334"/>
            </a:xfrm>
            <a:custGeom>
              <a:avLst/>
              <a:gdLst>
                <a:gd name="connsiteX0" fmla="*/ 0 w 396240"/>
                <a:gd name="connsiteY0" fmla="*/ 0 h 140334"/>
                <a:gd name="connsiteX1" fmla="*/ 146304 w 396240"/>
                <a:gd name="connsiteY1" fmla="*/ 128016 h 140334"/>
                <a:gd name="connsiteX2" fmla="*/ 396240 w 396240"/>
                <a:gd name="connsiteY2" fmla="*/ 128016 h 140334"/>
              </a:gdLst>
              <a:ahLst/>
              <a:cxnLst>
                <a:cxn ang="0">
                  <a:pos x="connsiteX0" y="connsiteY0"/>
                </a:cxn>
                <a:cxn ang="0">
                  <a:pos x="connsiteX1" y="connsiteY1"/>
                </a:cxn>
                <a:cxn ang="0">
                  <a:pos x="connsiteX2" y="connsiteY2"/>
                </a:cxn>
              </a:cxnLst>
              <a:rect l="l" t="t" r="r" b="b"/>
              <a:pathLst>
                <a:path w="396240" h="140334">
                  <a:moveTo>
                    <a:pt x="0" y="0"/>
                  </a:moveTo>
                  <a:cubicBezTo>
                    <a:pt x="40132" y="53340"/>
                    <a:pt x="80264" y="106680"/>
                    <a:pt x="146304" y="128016"/>
                  </a:cubicBezTo>
                  <a:cubicBezTo>
                    <a:pt x="212344" y="149352"/>
                    <a:pt x="304292" y="138684"/>
                    <a:pt x="396240" y="12801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3" name="フリーフォーム: 図形 3092">
              <a:extLst>
                <a:ext uri="{FF2B5EF4-FFF2-40B4-BE49-F238E27FC236}">
                  <a16:creationId xmlns:a16="http://schemas.microsoft.com/office/drawing/2014/main" id="{40BDF340-7826-4B93-9F0D-C28A81393F7C}"/>
                </a:ext>
              </a:extLst>
            </p:cNvPr>
            <p:cNvSpPr/>
            <p:nvPr/>
          </p:nvSpPr>
          <p:spPr>
            <a:xfrm>
              <a:off x="8016240" y="2657856"/>
              <a:ext cx="239259" cy="445008"/>
            </a:xfrm>
            <a:custGeom>
              <a:avLst/>
              <a:gdLst>
                <a:gd name="connsiteX0" fmla="*/ 0 w 239259"/>
                <a:gd name="connsiteY0" fmla="*/ 445008 h 445008"/>
                <a:gd name="connsiteX1" fmla="*/ 225552 w 239259"/>
                <a:gd name="connsiteY1" fmla="*/ 292608 h 445008"/>
                <a:gd name="connsiteX2" fmla="*/ 195072 w 239259"/>
                <a:gd name="connsiteY2" fmla="*/ 0 h 445008"/>
              </a:gdLst>
              <a:ahLst/>
              <a:cxnLst>
                <a:cxn ang="0">
                  <a:pos x="connsiteX0" y="connsiteY0"/>
                </a:cxn>
                <a:cxn ang="0">
                  <a:pos x="connsiteX1" y="connsiteY1"/>
                </a:cxn>
                <a:cxn ang="0">
                  <a:pos x="connsiteX2" y="connsiteY2"/>
                </a:cxn>
              </a:cxnLst>
              <a:rect l="l" t="t" r="r" b="b"/>
              <a:pathLst>
                <a:path w="239259" h="445008">
                  <a:moveTo>
                    <a:pt x="0" y="445008"/>
                  </a:moveTo>
                  <a:cubicBezTo>
                    <a:pt x="96520" y="405892"/>
                    <a:pt x="193040" y="366776"/>
                    <a:pt x="225552" y="292608"/>
                  </a:cubicBezTo>
                  <a:cubicBezTo>
                    <a:pt x="258064" y="218440"/>
                    <a:pt x="226568" y="109220"/>
                    <a:pt x="19507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4" name="フリーフォーム: 図形 3093">
              <a:extLst>
                <a:ext uri="{FF2B5EF4-FFF2-40B4-BE49-F238E27FC236}">
                  <a16:creationId xmlns:a16="http://schemas.microsoft.com/office/drawing/2014/main" id="{F39DB190-7F1B-46E9-AFD6-A6A9B9EFA90A}"/>
                </a:ext>
              </a:extLst>
            </p:cNvPr>
            <p:cNvSpPr/>
            <p:nvPr/>
          </p:nvSpPr>
          <p:spPr>
            <a:xfrm>
              <a:off x="7217664" y="2578608"/>
              <a:ext cx="804672" cy="487680"/>
            </a:xfrm>
            <a:custGeom>
              <a:avLst/>
              <a:gdLst>
                <a:gd name="connsiteX0" fmla="*/ 0 w 804672"/>
                <a:gd name="connsiteY0" fmla="*/ 487680 h 487680"/>
                <a:gd name="connsiteX1" fmla="*/ 524256 w 804672"/>
                <a:gd name="connsiteY1" fmla="*/ 262128 h 487680"/>
                <a:gd name="connsiteX2" fmla="*/ 804672 w 804672"/>
                <a:gd name="connsiteY2" fmla="*/ 0 h 487680"/>
              </a:gdLst>
              <a:ahLst/>
              <a:cxnLst>
                <a:cxn ang="0">
                  <a:pos x="connsiteX0" y="connsiteY0"/>
                </a:cxn>
                <a:cxn ang="0">
                  <a:pos x="connsiteX1" y="connsiteY1"/>
                </a:cxn>
                <a:cxn ang="0">
                  <a:pos x="connsiteX2" y="connsiteY2"/>
                </a:cxn>
              </a:cxnLst>
              <a:rect l="l" t="t" r="r" b="b"/>
              <a:pathLst>
                <a:path w="804672" h="487680">
                  <a:moveTo>
                    <a:pt x="0" y="487680"/>
                  </a:moveTo>
                  <a:cubicBezTo>
                    <a:pt x="195072" y="415544"/>
                    <a:pt x="390144" y="343408"/>
                    <a:pt x="524256" y="262128"/>
                  </a:cubicBezTo>
                  <a:cubicBezTo>
                    <a:pt x="658368" y="180848"/>
                    <a:pt x="731520" y="90424"/>
                    <a:pt x="80467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5" name="フリーフォーム: 図形 3094">
              <a:extLst>
                <a:ext uri="{FF2B5EF4-FFF2-40B4-BE49-F238E27FC236}">
                  <a16:creationId xmlns:a16="http://schemas.microsoft.com/office/drawing/2014/main" id="{370E512B-9252-4B9F-8935-F4B50DAD5854}"/>
                </a:ext>
              </a:extLst>
            </p:cNvPr>
            <p:cNvSpPr/>
            <p:nvPr/>
          </p:nvSpPr>
          <p:spPr>
            <a:xfrm>
              <a:off x="6309360" y="2941843"/>
              <a:ext cx="652272" cy="191501"/>
            </a:xfrm>
            <a:custGeom>
              <a:avLst/>
              <a:gdLst>
                <a:gd name="connsiteX0" fmla="*/ 652272 w 652272"/>
                <a:gd name="connsiteY0" fmla="*/ 100061 h 191501"/>
                <a:gd name="connsiteX1" fmla="*/ 298704 w 652272"/>
                <a:gd name="connsiteY1" fmla="*/ 2525 h 191501"/>
                <a:gd name="connsiteX2" fmla="*/ 0 w 652272"/>
                <a:gd name="connsiteY2" fmla="*/ 191501 h 191501"/>
              </a:gdLst>
              <a:ahLst/>
              <a:cxnLst>
                <a:cxn ang="0">
                  <a:pos x="connsiteX0" y="connsiteY0"/>
                </a:cxn>
                <a:cxn ang="0">
                  <a:pos x="connsiteX1" y="connsiteY1"/>
                </a:cxn>
                <a:cxn ang="0">
                  <a:pos x="connsiteX2" y="connsiteY2"/>
                </a:cxn>
              </a:cxnLst>
              <a:rect l="l" t="t" r="r" b="b"/>
              <a:pathLst>
                <a:path w="652272" h="191501">
                  <a:moveTo>
                    <a:pt x="652272" y="100061"/>
                  </a:moveTo>
                  <a:cubicBezTo>
                    <a:pt x="529844" y="43673"/>
                    <a:pt x="407416" y="-12715"/>
                    <a:pt x="298704" y="2525"/>
                  </a:cubicBezTo>
                  <a:cubicBezTo>
                    <a:pt x="189992" y="17765"/>
                    <a:pt x="94996" y="104633"/>
                    <a:pt x="0" y="1915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6" name="フリーフォーム: 図形 3095">
              <a:extLst>
                <a:ext uri="{FF2B5EF4-FFF2-40B4-BE49-F238E27FC236}">
                  <a16:creationId xmlns:a16="http://schemas.microsoft.com/office/drawing/2014/main" id="{F5196274-490D-46F8-A485-135DAEC6D5ED}"/>
                </a:ext>
              </a:extLst>
            </p:cNvPr>
            <p:cNvSpPr/>
            <p:nvPr/>
          </p:nvSpPr>
          <p:spPr>
            <a:xfrm>
              <a:off x="5699760" y="2383536"/>
              <a:ext cx="76112" cy="505968"/>
            </a:xfrm>
            <a:custGeom>
              <a:avLst/>
              <a:gdLst>
                <a:gd name="connsiteX0" fmla="*/ 54864 w 76112"/>
                <a:gd name="connsiteY0" fmla="*/ 0 h 505968"/>
                <a:gd name="connsiteX1" fmla="*/ 73152 w 76112"/>
                <a:gd name="connsiteY1" fmla="*/ 280416 h 505968"/>
                <a:gd name="connsiteX2" fmla="*/ 0 w 76112"/>
                <a:gd name="connsiteY2" fmla="*/ 505968 h 505968"/>
              </a:gdLst>
              <a:ahLst/>
              <a:cxnLst>
                <a:cxn ang="0">
                  <a:pos x="connsiteX0" y="connsiteY0"/>
                </a:cxn>
                <a:cxn ang="0">
                  <a:pos x="connsiteX1" y="connsiteY1"/>
                </a:cxn>
                <a:cxn ang="0">
                  <a:pos x="connsiteX2" y="connsiteY2"/>
                </a:cxn>
              </a:cxnLst>
              <a:rect l="l" t="t" r="r" b="b"/>
              <a:pathLst>
                <a:path w="76112" h="505968">
                  <a:moveTo>
                    <a:pt x="54864" y="0"/>
                  </a:moveTo>
                  <a:cubicBezTo>
                    <a:pt x="68580" y="98044"/>
                    <a:pt x="82296" y="196088"/>
                    <a:pt x="73152" y="280416"/>
                  </a:cubicBezTo>
                  <a:cubicBezTo>
                    <a:pt x="64008" y="364744"/>
                    <a:pt x="32004" y="435356"/>
                    <a:pt x="0" y="5059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7" name="フリーフォーム: 図形 3096">
              <a:extLst>
                <a:ext uri="{FF2B5EF4-FFF2-40B4-BE49-F238E27FC236}">
                  <a16:creationId xmlns:a16="http://schemas.microsoft.com/office/drawing/2014/main" id="{B3BE4E77-C4A5-4599-BC4D-6F91FC62D46A}"/>
                </a:ext>
              </a:extLst>
            </p:cNvPr>
            <p:cNvSpPr/>
            <p:nvPr/>
          </p:nvSpPr>
          <p:spPr>
            <a:xfrm>
              <a:off x="5522976" y="3194304"/>
              <a:ext cx="670560" cy="225669"/>
            </a:xfrm>
            <a:custGeom>
              <a:avLst/>
              <a:gdLst>
                <a:gd name="connsiteX0" fmla="*/ 0 w 670560"/>
                <a:gd name="connsiteY0" fmla="*/ 0 h 225669"/>
                <a:gd name="connsiteX1" fmla="*/ 280416 w 670560"/>
                <a:gd name="connsiteY1" fmla="*/ 188976 h 225669"/>
                <a:gd name="connsiteX2" fmla="*/ 670560 w 670560"/>
                <a:gd name="connsiteY2" fmla="*/ 225552 h 225669"/>
              </a:gdLst>
              <a:ahLst/>
              <a:cxnLst>
                <a:cxn ang="0">
                  <a:pos x="connsiteX0" y="connsiteY0"/>
                </a:cxn>
                <a:cxn ang="0">
                  <a:pos x="connsiteX1" y="connsiteY1"/>
                </a:cxn>
                <a:cxn ang="0">
                  <a:pos x="connsiteX2" y="connsiteY2"/>
                </a:cxn>
              </a:cxnLst>
              <a:rect l="l" t="t" r="r" b="b"/>
              <a:pathLst>
                <a:path w="670560" h="225669">
                  <a:moveTo>
                    <a:pt x="0" y="0"/>
                  </a:moveTo>
                  <a:cubicBezTo>
                    <a:pt x="84328" y="75692"/>
                    <a:pt x="168656" y="151384"/>
                    <a:pt x="280416" y="188976"/>
                  </a:cubicBezTo>
                  <a:cubicBezTo>
                    <a:pt x="392176" y="226568"/>
                    <a:pt x="531368" y="226060"/>
                    <a:pt x="670560" y="2255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8" name="フリーフォーム: 図形 3097">
              <a:extLst>
                <a:ext uri="{FF2B5EF4-FFF2-40B4-BE49-F238E27FC236}">
                  <a16:creationId xmlns:a16="http://schemas.microsoft.com/office/drawing/2014/main" id="{DE1F1C49-EEB2-428D-9055-253481402BBF}"/>
                </a:ext>
              </a:extLst>
            </p:cNvPr>
            <p:cNvSpPr/>
            <p:nvPr/>
          </p:nvSpPr>
          <p:spPr>
            <a:xfrm>
              <a:off x="5687568" y="2736223"/>
              <a:ext cx="1188720" cy="250817"/>
            </a:xfrm>
            <a:custGeom>
              <a:avLst/>
              <a:gdLst>
                <a:gd name="connsiteX0" fmla="*/ 0 w 1188720"/>
                <a:gd name="connsiteY0" fmla="*/ 250817 h 250817"/>
                <a:gd name="connsiteX1" fmla="*/ 487680 w 1188720"/>
                <a:gd name="connsiteY1" fmla="*/ 881 h 250817"/>
                <a:gd name="connsiteX2" fmla="*/ 1188720 w 1188720"/>
                <a:gd name="connsiteY2" fmla="*/ 183761 h 250817"/>
              </a:gdLst>
              <a:ahLst/>
              <a:cxnLst>
                <a:cxn ang="0">
                  <a:pos x="connsiteX0" y="connsiteY0"/>
                </a:cxn>
                <a:cxn ang="0">
                  <a:pos x="connsiteX1" y="connsiteY1"/>
                </a:cxn>
                <a:cxn ang="0">
                  <a:pos x="connsiteX2" y="connsiteY2"/>
                </a:cxn>
              </a:cxnLst>
              <a:rect l="l" t="t" r="r" b="b"/>
              <a:pathLst>
                <a:path w="1188720" h="250817">
                  <a:moveTo>
                    <a:pt x="0" y="250817"/>
                  </a:moveTo>
                  <a:cubicBezTo>
                    <a:pt x="144780" y="131437"/>
                    <a:pt x="289560" y="12057"/>
                    <a:pt x="487680" y="881"/>
                  </a:cubicBezTo>
                  <a:cubicBezTo>
                    <a:pt x="685800" y="-10295"/>
                    <a:pt x="937260" y="86733"/>
                    <a:pt x="1188720" y="1837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9" name="フリーフォーム: 図形 3098">
              <a:extLst>
                <a:ext uri="{FF2B5EF4-FFF2-40B4-BE49-F238E27FC236}">
                  <a16:creationId xmlns:a16="http://schemas.microsoft.com/office/drawing/2014/main" id="{D20BA681-6101-4BD3-81F6-6C21FE076DBE}"/>
                </a:ext>
              </a:extLst>
            </p:cNvPr>
            <p:cNvSpPr/>
            <p:nvPr/>
          </p:nvSpPr>
          <p:spPr>
            <a:xfrm>
              <a:off x="7028688" y="3206496"/>
              <a:ext cx="136935" cy="274320"/>
            </a:xfrm>
            <a:custGeom>
              <a:avLst/>
              <a:gdLst>
                <a:gd name="connsiteX0" fmla="*/ 115824 w 136935"/>
                <a:gd name="connsiteY0" fmla="*/ 0 h 274320"/>
                <a:gd name="connsiteX1" fmla="*/ 128016 w 136935"/>
                <a:gd name="connsiteY1" fmla="*/ 109728 h 274320"/>
                <a:gd name="connsiteX2" fmla="*/ 0 w 136935"/>
                <a:gd name="connsiteY2" fmla="*/ 274320 h 274320"/>
              </a:gdLst>
              <a:ahLst/>
              <a:cxnLst>
                <a:cxn ang="0">
                  <a:pos x="connsiteX0" y="connsiteY0"/>
                </a:cxn>
                <a:cxn ang="0">
                  <a:pos x="connsiteX1" y="connsiteY1"/>
                </a:cxn>
                <a:cxn ang="0">
                  <a:pos x="connsiteX2" y="connsiteY2"/>
                </a:cxn>
              </a:cxnLst>
              <a:rect l="l" t="t" r="r" b="b"/>
              <a:pathLst>
                <a:path w="136935" h="274320">
                  <a:moveTo>
                    <a:pt x="115824" y="0"/>
                  </a:moveTo>
                  <a:cubicBezTo>
                    <a:pt x="131572" y="32004"/>
                    <a:pt x="147320" y="64008"/>
                    <a:pt x="128016" y="109728"/>
                  </a:cubicBezTo>
                  <a:cubicBezTo>
                    <a:pt x="108712" y="155448"/>
                    <a:pt x="54356" y="214884"/>
                    <a:pt x="0" y="2743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0" name="フリーフォーム: 図形 3099">
              <a:extLst>
                <a:ext uri="{FF2B5EF4-FFF2-40B4-BE49-F238E27FC236}">
                  <a16:creationId xmlns:a16="http://schemas.microsoft.com/office/drawing/2014/main" id="{BB424C35-D463-42D7-BBEF-D15003E84336}"/>
                </a:ext>
              </a:extLst>
            </p:cNvPr>
            <p:cNvSpPr/>
            <p:nvPr/>
          </p:nvSpPr>
          <p:spPr>
            <a:xfrm>
              <a:off x="6431280" y="3371088"/>
              <a:ext cx="316992" cy="146304"/>
            </a:xfrm>
            <a:custGeom>
              <a:avLst/>
              <a:gdLst>
                <a:gd name="connsiteX0" fmla="*/ 0 w 316992"/>
                <a:gd name="connsiteY0" fmla="*/ 0 h 146304"/>
                <a:gd name="connsiteX1" fmla="*/ 140208 w 316992"/>
                <a:gd name="connsiteY1" fmla="*/ 115824 h 146304"/>
                <a:gd name="connsiteX2" fmla="*/ 316992 w 316992"/>
                <a:gd name="connsiteY2" fmla="*/ 146304 h 146304"/>
              </a:gdLst>
              <a:ahLst/>
              <a:cxnLst>
                <a:cxn ang="0">
                  <a:pos x="connsiteX0" y="connsiteY0"/>
                </a:cxn>
                <a:cxn ang="0">
                  <a:pos x="connsiteX1" y="connsiteY1"/>
                </a:cxn>
                <a:cxn ang="0">
                  <a:pos x="connsiteX2" y="connsiteY2"/>
                </a:cxn>
              </a:cxnLst>
              <a:rect l="l" t="t" r="r" b="b"/>
              <a:pathLst>
                <a:path w="316992" h="146304">
                  <a:moveTo>
                    <a:pt x="0" y="0"/>
                  </a:moveTo>
                  <a:cubicBezTo>
                    <a:pt x="43688" y="45720"/>
                    <a:pt x="87376" y="91440"/>
                    <a:pt x="140208" y="115824"/>
                  </a:cubicBezTo>
                  <a:cubicBezTo>
                    <a:pt x="193040" y="140208"/>
                    <a:pt x="255016" y="143256"/>
                    <a:pt x="316992" y="1463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9" name="Shape 2">
            <a:extLst>
              <a:ext uri="{FF2B5EF4-FFF2-40B4-BE49-F238E27FC236}">
                <a16:creationId xmlns:a16="http://schemas.microsoft.com/office/drawing/2014/main" id="{F04651ED-5EAF-4674-9015-1A1541D9C33C}"/>
              </a:ext>
            </a:extLst>
          </p:cNvPr>
          <p:cNvSpPr/>
          <p:nvPr/>
        </p:nvSpPr>
        <p:spPr>
          <a:xfrm>
            <a:off x="4882028" y="3168636"/>
            <a:ext cx="3674102" cy="70306"/>
          </a:xfrm>
          <a:prstGeom prst="rect">
            <a:avLst/>
          </a:prstGeom>
          <a:solidFill>
            <a:srgbClr val="1C2841"/>
          </a:solidFill>
          <a:ln/>
        </p:spPr>
        <p:txBody>
          <a:bodyPr/>
          <a:lstStyle/>
          <a:p>
            <a:endParaRPr lang="ja-JP" altLang="en-US"/>
          </a:p>
        </p:txBody>
      </p:sp>
      <p:sp>
        <p:nvSpPr>
          <p:cNvPr id="111" name="Text 4">
            <a:extLst>
              <a:ext uri="{FF2B5EF4-FFF2-40B4-BE49-F238E27FC236}">
                <a16:creationId xmlns:a16="http://schemas.microsoft.com/office/drawing/2014/main" id="{8FBB81FD-BD03-4E93-B69F-504D9187C172}"/>
              </a:ext>
            </a:extLst>
          </p:cNvPr>
          <p:cNvSpPr/>
          <p:nvPr/>
        </p:nvSpPr>
        <p:spPr>
          <a:xfrm>
            <a:off x="7042920" y="1351030"/>
            <a:ext cx="716543" cy="175113"/>
          </a:xfrm>
          <a:prstGeom prst="rect">
            <a:avLst/>
          </a:prstGeom>
          <a:noFill/>
          <a:ln/>
        </p:spPr>
        <p:txBody>
          <a:bodyPr wrap="none" lIns="0" tIns="0" rIns="0" bIns="0" rtlCol="0" anchor="t">
            <a:spAutoFit/>
          </a:bodyPr>
          <a:lstStyle/>
          <a:p>
            <a:pPr marL="0" indent="0" algn="l">
              <a:lnSpc>
                <a:spcPts val="1600"/>
              </a:lnSpc>
              <a:buNone/>
            </a:pPr>
            <a:r>
              <a:rPr lang="ja-JP" altLang="en-US" sz="800" b="1" dirty="0">
                <a:latin typeface="Bernard MT Condensed" panose="02050806060905020404" pitchFamily="18" charset="0"/>
                <a:ea typeface="BIZ UDPゴシック" panose="020B0400000000000000" pitchFamily="50" charset="-128"/>
              </a:rPr>
              <a:t>近つ飛鳥博物館</a:t>
            </a:r>
            <a:endParaRPr lang="en-US" sz="800" b="1" dirty="0">
              <a:latin typeface="Bernard MT Condensed" panose="02050806060905020404" pitchFamily="18" charset="0"/>
              <a:ea typeface="BIZ UDPゴシック" panose="020B0400000000000000" pitchFamily="50" charset="-128"/>
            </a:endParaRPr>
          </a:p>
        </p:txBody>
      </p:sp>
      <p:sp>
        <p:nvSpPr>
          <p:cNvPr id="112" name="Text 4">
            <a:extLst>
              <a:ext uri="{FF2B5EF4-FFF2-40B4-BE49-F238E27FC236}">
                <a16:creationId xmlns:a16="http://schemas.microsoft.com/office/drawing/2014/main" id="{B6DD4281-CC70-4E7E-B1C9-56C2282708B4}"/>
              </a:ext>
            </a:extLst>
          </p:cNvPr>
          <p:cNvSpPr/>
          <p:nvPr/>
        </p:nvSpPr>
        <p:spPr>
          <a:xfrm>
            <a:off x="5457418" y="1587137"/>
            <a:ext cx="718145" cy="175113"/>
          </a:xfrm>
          <a:prstGeom prst="rect">
            <a:avLst/>
          </a:prstGeom>
          <a:noFill/>
          <a:ln/>
        </p:spPr>
        <p:txBody>
          <a:bodyPr wrap="none" lIns="0" tIns="0" rIns="0" bIns="0" rtlCol="0" anchor="t">
            <a:spAutoFit/>
          </a:bodyPr>
          <a:lstStyle/>
          <a:p>
            <a:pPr marL="0" indent="0" algn="l">
              <a:lnSpc>
                <a:spcPts val="1600"/>
              </a:lnSpc>
              <a:buNone/>
            </a:pPr>
            <a:r>
              <a:rPr lang="ja-JP" altLang="en-US" sz="800" b="1" dirty="0">
                <a:latin typeface="Bernard MT Condensed" panose="02050806060905020404" pitchFamily="18" charset="0"/>
                <a:ea typeface="BIZ UDPゴシック" panose="020B0400000000000000" pitchFamily="50" charset="-128"/>
              </a:rPr>
              <a:t>弥生文化博物館</a:t>
            </a:r>
            <a:endParaRPr lang="en-US" sz="800" b="1" dirty="0">
              <a:latin typeface="Bernard MT Condensed" panose="02050806060905020404" pitchFamily="18" charset="0"/>
              <a:ea typeface="BIZ UDPゴシック" panose="020B0400000000000000" pitchFamily="50" charset="-128"/>
            </a:endParaRPr>
          </a:p>
        </p:txBody>
      </p:sp>
      <p:sp>
        <p:nvSpPr>
          <p:cNvPr id="114" name="Text 4">
            <a:extLst>
              <a:ext uri="{FF2B5EF4-FFF2-40B4-BE49-F238E27FC236}">
                <a16:creationId xmlns:a16="http://schemas.microsoft.com/office/drawing/2014/main" id="{C668AEB2-8828-46F2-85DA-39999A957B81}"/>
              </a:ext>
            </a:extLst>
          </p:cNvPr>
          <p:cNvSpPr/>
          <p:nvPr/>
        </p:nvSpPr>
        <p:spPr>
          <a:xfrm>
            <a:off x="6646705" y="2696611"/>
            <a:ext cx="923330" cy="175113"/>
          </a:xfrm>
          <a:prstGeom prst="rect">
            <a:avLst/>
          </a:prstGeom>
          <a:noFill/>
          <a:ln/>
        </p:spPr>
        <p:txBody>
          <a:bodyPr wrap="none" lIns="0" tIns="0" rIns="0" bIns="0" rtlCol="0" anchor="t">
            <a:spAutoFit/>
          </a:bodyPr>
          <a:lstStyle/>
          <a:p>
            <a:pPr marL="0" indent="0" algn="l">
              <a:lnSpc>
                <a:spcPts val="1600"/>
              </a:lnSpc>
              <a:buNone/>
            </a:pPr>
            <a:r>
              <a:rPr lang="ja-JP" altLang="en-US" sz="800" b="1" dirty="0">
                <a:latin typeface="Bernard MT Condensed" panose="02050806060905020404" pitchFamily="18" charset="0"/>
                <a:ea typeface="BIZ UDPゴシック" panose="020B0400000000000000" pitchFamily="50" charset="-128"/>
              </a:rPr>
              <a:t>日本民家集落博物館</a:t>
            </a:r>
            <a:endParaRPr lang="en-US" sz="800" b="1" dirty="0">
              <a:latin typeface="Bernard MT Condensed" panose="02050806060905020404" pitchFamily="18" charset="0"/>
              <a:ea typeface="BIZ UDPゴシック" panose="020B0400000000000000" pitchFamily="50" charset="-128"/>
            </a:endParaRPr>
          </a:p>
        </p:txBody>
      </p:sp>
      <p:sp>
        <p:nvSpPr>
          <p:cNvPr id="115" name="Text 4">
            <a:extLst>
              <a:ext uri="{FF2B5EF4-FFF2-40B4-BE49-F238E27FC236}">
                <a16:creationId xmlns:a16="http://schemas.microsoft.com/office/drawing/2014/main" id="{C4149B73-71CB-44D3-BA16-48F1BA4B746B}"/>
              </a:ext>
            </a:extLst>
          </p:cNvPr>
          <p:cNvSpPr/>
          <p:nvPr/>
        </p:nvSpPr>
        <p:spPr>
          <a:xfrm>
            <a:off x="4949364" y="3289817"/>
            <a:ext cx="3539430" cy="381258"/>
          </a:xfrm>
          <a:prstGeom prst="rect">
            <a:avLst/>
          </a:prstGeom>
          <a:noFill/>
          <a:ln/>
        </p:spPr>
        <p:txBody>
          <a:bodyPr wrap="none" lIns="0" tIns="0" rIns="0" bIns="0" rtlCol="0" anchor="t">
            <a:spAutoFit/>
          </a:bodyPr>
          <a:lstStyle/>
          <a:p>
            <a:pPr marL="0" indent="0" algn="l">
              <a:lnSpc>
                <a:spcPts val="1600"/>
              </a:lnSpc>
              <a:buNone/>
            </a:pPr>
            <a:r>
              <a:rPr lang="ja-JP" altLang="en-US" sz="1000" b="1" dirty="0">
                <a:solidFill>
                  <a:srgbClr val="8B0000"/>
                </a:solidFill>
                <a:latin typeface="BIZ UDPゴシック" panose="020B0400000000000000" pitchFamily="50" charset="-128"/>
                <a:ea typeface="BIZ UDPゴシック" panose="020B0400000000000000" pitchFamily="50" charset="-128"/>
              </a:rPr>
              <a:t>３館を起点とし、周辺の史跡、公園、文化財、飲食店、資料館など</a:t>
            </a:r>
            <a:endParaRPr lang="en-US" altLang="ja-JP" sz="1000" b="1" dirty="0">
              <a:solidFill>
                <a:srgbClr val="8B0000"/>
              </a:solidFill>
              <a:latin typeface="BIZ UDPゴシック" panose="020B0400000000000000" pitchFamily="50" charset="-128"/>
              <a:ea typeface="BIZ UDPゴシック" panose="020B0400000000000000" pitchFamily="50" charset="-128"/>
            </a:endParaRPr>
          </a:p>
          <a:p>
            <a:pPr marL="0" indent="0" algn="l">
              <a:lnSpc>
                <a:spcPts val="1600"/>
              </a:lnSpc>
              <a:buNone/>
            </a:pPr>
            <a:r>
              <a:rPr lang="ja-JP" altLang="en-US" sz="1000" b="1" dirty="0">
                <a:solidFill>
                  <a:srgbClr val="8B0000"/>
                </a:solidFill>
                <a:latin typeface="BIZ UDPゴシック" panose="020B0400000000000000" pitchFamily="50" charset="-128"/>
                <a:ea typeface="BIZ UDPゴシック" panose="020B0400000000000000" pitchFamily="50" charset="-128"/>
              </a:rPr>
              <a:t>点在する資源を接続し、</a:t>
            </a:r>
            <a:r>
              <a:rPr lang="ja-JP" altLang="en-US" sz="1200" b="1" dirty="0">
                <a:solidFill>
                  <a:srgbClr val="8B0000"/>
                </a:solidFill>
                <a:highlight>
                  <a:srgbClr val="FFFF00"/>
                </a:highlight>
                <a:latin typeface="BIZ UDPゴシック" panose="020B0400000000000000" pitchFamily="50" charset="-128"/>
                <a:ea typeface="BIZ UDPゴシック" panose="020B0400000000000000" pitchFamily="50" charset="-128"/>
              </a:rPr>
              <a:t>「文化回廊」</a:t>
            </a:r>
            <a:r>
              <a:rPr lang="ja-JP" altLang="en-US" sz="1000" b="1" dirty="0">
                <a:solidFill>
                  <a:srgbClr val="8B0000"/>
                </a:solidFill>
                <a:latin typeface="BIZ UDPゴシック" panose="020B0400000000000000" pitchFamily="50" charset="-128"/>
                <a:ea typeface="BIZ UDPゴシック" panose="020B0400000000000000" pitchFamily="50" charset="-128"/>
              </a:rPr>
              <a:t>を構築。</a:t>
            </a:r>
            <a:endParaRPr lang="en-US" sz="1000" dirty="0">
              <a:latin typeface="BIZ UDPゴシック" panose="020B0400000000000000" pitchFamily="50" charset="-128"/>
              <a:ea typeface="BIZ UDPゴシック" panose="020B0400000000000000" pitchFamily="50" charset="-128"/>
            </a:endParaRPr>
          </a:p>
        </p:txBody>
      </p:sp>
      <p:sp>
        <p:nvSpPr>
          <p:cNvPr id="3102" name="矢印: 右 3101">
            <a:extLst>
              <a:ext uri="{FF2B5EF4-FFF2-40B4-BE49-F238E27FC236}">
                <a16:creationId xmlns:a16="http://schemas.microsoft.com/office/drawing/2014/main" id="{2FDD5E61-0862-479D-930A-A18034E7BB3A}"/>
              </a:ext>
            </a:extLst>
          </p:cNvPr>
          <p:cNvSpPr/>
          <p:nvPr/>
        </p:nvSpPr>
        <p:spPr>
          <a:xfrm>
            <a:off x="4294163" y="1759190"/>
            <a:ext cx="639594" cy="588304"/>
          </a:xfrm>
          <a:prstGeom prst="rightArrow">
            <a:avLst/>
          </a:prstGeom>
          <a:solidFill>
            <a:srgbClr val="8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Shape 21">
            <a:extLst>
              <a:ext uri="{FF2B5EF4-FFF2-40B4-BE49-F238E27FC236}">
                <a16:creationId xmlns:a16="http://schemas.microsoft.com/office/drawing/2014/main" id="{9A99133F-C640-4002-9EF9-E1CC777D7036}"/>
              </a:ext>
            </a:extLst>
          </p:cNvPr>
          <p:cNvSpPr/>
          <p:nvPr/>
        </p:nvSpPr>
        <p:spPr>
          <a:xfrm>
            <a:off x="648221" y="3940152"/>
            <a:ext cx="7931477" cy="1038772"/>
          </a:xfrm>
          <a:prstGeom prst="rect">
            <a:avLst/>
          </a:prstGeom>
          <a:solidFill>
            <a:srgbClr val="1C2841"/>
          </a:solidFill>
          <a:ln/>
        </p:spPr>
        <p:txBody>
          <a:bodyPr/>
          <a:lstStyle/>
          <a:p>
            <a:endParaRPr lang="ja-JP" altLang="en-US" dirty="0"/>
          </a:p>
        </p:txBody>
      </p:sp>
      <p:pic>
        <p:nvPicPr>
          <p:cNvPr id="119" name="図 118">
            <a:extLst>
              <a:ext uri="{FF2B5EF4-FFF2-40B4-BE49-F238E27FC236}">
                <a16:creationId xmlns:a16="http://schemas.microsoft.com/office/drawing/2014/main" id="{B8F11552-27A4-4013-82B6-5E5D9F0EB742}"/>
              </a:ext>
            </a:extLst>
          </p:cNvPr>
          <p:cNvPicPr>
            <a:picLocks noChangeAspect="1"/>
          </p:cNvPicPr>
          <p:nvPr/>
        </p:nvPicPr>
        <p:blipFill>
          <a:blip r:embed="rId8" cstate="screen">
            <a:duotone>
              <a:schemeClr val="accent4">
                <a:shade val="45000"/>
                <a:satMod val="135000"/>
              </a:schemeClr>
              <a:prstClr val="white"/>
            </a:duotone>
            <a:alphaModFix amt="35000"/>
            <a:extLst>
              <a:ext uri="{28A0092B-C50C-407E-A947-70E740481C1C}">
                <a14:useLocalDpi xmlns:a14="http://schemas.microsoft.com/office/drawing/2010/main"/>
              </a:ext>
            </a:extLst>
          </a:blip>
          <a:stretch>
            <a:fillRect/>
          </a:stretch>
        </p:blipFill>
        <p:spPr>
          <a:xfrm>
            <a:off x="7152928" y="1800479"/>
            <a:ext cx="251385" cy="251385"/>
          </a:xfrm>
          <a:prstGeom prst="rect">
            <a:avLst/>
          </a:prstGeom>
        </p:spPr>
      </p:pic>
      <p:pic>
        <p:nvPicPr>
          <p:cNvPr id="120" name="図 119">
            <a:extLst>
              <a:ext uri="{FF2B5EF4-FFF2-40B4-BE49-F238E27FC236}">
                <a16:creationId xmlns:a16="http://schemas.microsoft.com/office/drawing/2014/main" id="{2FAC9B60-C439-4D3B-BBD5-C56FFDC288FD}"/>
              </a:ext>
            </a:extLst>
          </p:cNvPr>
          <p:cNvPicPr>
            <a:picLocks noChangeAspect="1"/>
          </p:cNvPicPr>
          <p:nvPr/>
        </p:nvPicPr>
        <p:blipFill>
          <a:blip r:embed="rId5" cstate="screen">
            <a:duotone>
              <a:schemeClr val="accent2">
                <a:shade val="45000"/>
                <a:satMod val="135000"/>
              </a:schemeClr>
              <a:prstClr val="white"/>
            </a:duotone>
            <a:alphaModFix amt="35000"/>
            <a:extLst>
              <a:ext uri="{28A0092B-C50C-407E-A947-70E740481C1C}">
                <a14:useLocalDpi xmlns:a14="http://schemas.microsoft.com/office/drawing/2010/main"/>
              </a:ext>
            </a:extLst>
          </a:blip>
          <a:stretch>
            <a:fillRect/>
          </a:stretch>
        </p:blipFill>
        <p:spPr>
          <a:xfrm>
            <a:off x="6466571" y="1996785"/>
            <a:ext cx="289255" cy="289255"/>
          </a:xfrm>
          <a:prstGeom prst="rect">
            <a:avLst/>
          </a:prstGeom>
        </p:spPr>
      </p:pic>
      <p:pic>
        <p:nvPicPr>
          <p:cNvPr id="121" name="図 120">
            <a:extLst>
              <a:ext uri="{FF2B5EF4-FFF2-40B4-BE49-F238E27FC236}">
                <a16:creationId xmlns:a16="http://schemas.microsoft.com/office/drawing/2014/main" id="{4FD9CB54-862A-40DF-884F-309F2C037502}"/>
              </a:ext>
            </a:extLst>
          </p:cNvPr>
          <p:cNvPicPr>
            <a:picLocks noChangeAspect="1"/>
          </p:cNvPicPr>
          <p:nvPr/>
        </p:nvPicPr>
        <p:blipFill>
          <a:blip r:embed="rId9" cstate="screen">
            <a:duotone>
              <a:schemeClr val="accent6">
                <a:shade val="45000"/>
                <a:satMod val="135000"/>
              </a:schemeClr>
              <a:prstClr val="white"/>
            </a:duotone>
            <a:alphaModFix amt="35000"/>
            <a:extLst>
              <a:ext uri="{28A0092B-C50C-407E-A947-70E740481C1C}">
                <a14:useLocalDpi xmlns:a14="http://schemas.microsoft.com/office/drawing/2010/main"/>
              </a:ext>
            </a:extLst>
          </a:blip>
          <a:stretch>
            <a:fillRect/>
          </a:stretch>
        </p:blipFill>
        <p:spPr>
          <a:xfrm>
            <a:off x="6671229" y="1524683"/>
            <a:ext cx="361526" cy="361526"/>
          </a:xfrm>
          <a:prstGeom prst="rect">
            <a:avLst/>
          </a:prstGeom>
        </p:spPr>
      </p:pic>
      <p:sp>
        <p:nvSpPr>
          <p:cNvPr id="128" name="Text 23">
            <a:extLst>
              <a:ext uri="{FF2B5EF4-FFF2-40B4-BE49-F238E27FC236}">
                <a16:creationId xmlns:a16="http://schemas.microsoft.com/office/drawing/2014/main" id="{92D9B77D-B6AB-4797-9572-7D60B7AE4092}"/>
              </a:ext>
            </a:extLst>
          </p:cNvPr>
          <p:cNvSpPr/>
          <p:nvPr/>
        </p:nvSpPr>
        <p:spPr>
          <a:xfrm>
            <a:off x="1391260" y="4054413"/>
            <a:ext cx="7200900" cy="676339"/>
          </a:xfrm>
          <a:prstGeom prst="rect">
            <a:avLst/>
          </a:prstGeom>
          <a:noFill/>
          <a:ln/>
        </p:spPr>
        <p:txBody>
          <a:bodyPr wrap="square" lIns="0" tIns="0" rIns="0" bIns="0" rtlCol="0" anchor="t">
            <a:spAutoFit/>
          </a:bodyPr>
          <a:lstStyle/>
          <a:p>
            <a:pPr>
              <a:lnSpc>
                <a:spcPct val="150000"/>
              </a:lnSpc>
            </a:pPr>
            <a:r>
              <a:rPr lang="ja-JP" altLang="en-US" sz="1100" b="1" dirty="0">
                <a:solidFill>
                  <a:srgbClr val="FFD966"/>
                </a:solidFill>
                <a:latin typeface="BIZ UDPゴシック" panose="020B0400000000000000" pitchFamily="50" charset="-128"/>
                <a:ea typeface="BIZ UDPゴシック" panose="020B0400000000000000" pitchFamily="50" charset="-128"/>
                <a:cs typeface="Noto Sans JP" pitchFamily="34" charset="-120"/>
              </a:rPr>
              <a:t>文化回廊の構築に向けて</a:t>
            </a:r>
            <a:endParaRPr lang="en-US" altLang="ja-JP" sz="1100" b="1" dirty="0">
              <a:solidFill>
                <a:srgbClr val="FFD966"/>
              </a:solidFill>
              <a:latin typeface="BIZ UDPゴシック" panose="020B0400000000000000" pitchFamily="50" charset="-128"/>
              <a:ea typeface="BIZ UDPゴシック" panose="020B0400000000000000" pitchFamily="50" charset="-128"/>
              <a:cs typeface="Noto Sans JP" pitchFamily="34" charset="-120"/>
            </a:endParaRPr>
          </a:p>
          <a:p>
            <a:pPr>
              <a:lnSpc>
                <a:spcPct val="150000"/>
              </a:lnSpc>
            </a:pPr>
            <a:r>
              <a:rPr lang="ja-JP" altLang="en-US" sz="1000" b="1" dirty="0">
                <a:solidFill>
                  <a:schemeClr val="bg1"/>
                </a:solidFill>
                <a:latin typeface="BIZ UDPゴシック" panose="020B0400000000000000" pitchFamily="50" charset="-128"/>
                <a:ea typeface="BIZ UDPゴシック" panose="020B0400000000000000" pitchFamily="50" charset="-128"/>
                <a:cs typeface="Noto Sans JP" pitchFamily="34" charset="-120"/>
              </a:rPr>
              <a:t>広域周遊</a:t>
            </a:r>
            <a:r>
              <a:rPr lang="ja-JP" altLang="en-US" sz="1000" dirty="0">
                <a:solidFill>
                  <a:schemeClr val="bg1"/>
                </a:solidFill>
                <a:latin typeface="BIZ UDPゴシック" panose="020B0400000000000000" pitchFamily="50" charset="-128"/>
                <a:ea typeface="BIZ UDPゴシック" panose="020B0400000000000000" pitchFamily="50" charset="-128"/>
                <a:cs typeface="Noto Sans JP" pitchFamily="34" charset="-120"/>
              </a:rPr>
              <a:t>できるよう共通の基盤をデジタルで整備する／</a:t>
            </a:r>
            <a:r>
              <a:rPr lang="ja-JP" altLang="en-US" sz="900" dirty="0">
                <a:solidFill>
                  <a:schemeClr val="bg1"/>
                </a:solidFill>
                <a:latin typeface="BIZ UDPゴシック" panose="020B0400000000000000" pitchFamily="50" charset="-128"/>
                <a:ea typeface="BIZ UDPゴシック" panose="020B0400000000000000" pitchFamily="50" charset="-128"/>
                <a:cs typeface="Noto Sans JP" pitchFamily="34" charset="-120"/>
              </a:rPr>
              <a:t>例：文化財ナビサイト構築、デジタルスタンプラリー、周遊パスポートなど</a:t>
            </a:r>
            <a:endParaRPr lang="en-US" altLang="ja-JP" sz="900" dirty="0">
              <a:solidFill>
                <a:schemeClr val="bg1"/>
              </a:solidFill>
              <a:latin typeface="BIZ UDPゴシック" panose="020B0400000000000000" pitchFamily="50" charset="-128"/>
              <a:ea typeface="BIZ UDPゴシック" panose="020B0400000000000000" pitchFamily="50" charset="-128"/>
              <a:cs typeface="Noto Sans JP" pitchFamily="34" charset="-120"/>
            </a:endParaRPr>
          </a:p>
          <a:p>
            <a:pPr>
              <a:lnSpc>
                <a:spcPct val="150000"/>
              </a:lnSpc>
            </a:pPr>
            <a:r>
              <a:rPr lang="ja-JP" altLang="en-US" sz="1000" dirty="0">
                <a:solidFill>
                  <a:schemeClr val="bg1"/>
                </a:solidFill>
                <a:latin typeface="BIZ UDPゴシック" panose="020B0400000000000000" pitchFamily="50" charset="-128"/>
                <a:ea typeface="BIZ UDPゴシック" panose="020B0400000000000000" pitchFamily="50" charset="-128"/>
                <a:cs typeface="Noto Sans JP" pitchFamily="34" charset="-120"/>
              </a:rPr>
              <a:t>テーマ別の</a:t>
            </a:r>
            <a:r>
              <a:rPr lang="ja-JP" altLang="en-US" sz="1000" b="1" dirty="0">
                <a:solidFill>
                  <a:schemeClr val="bg1"/>
                </a:solidFill>
                <a:latin typeface="BIZ UDPゴシック" panose="020B0400000000000000" pitchFamily="50" charset="-128"/>
                <a:ea typeface="BIZ UDPゴシック" panose="020B0400000000000000" pitchFamily="50" charset="-128"/>
                <a:cs typeface="Noto Sans JP" pitchFamily="34" charset="-120"/>
              </a:rPr>
              <a:t>周遊ルート</a:t>
            </a:r>
            <a:r>
              <a:rPr lang="ja-JP" altLang="en-US" sz="1000" dirty="0">
                <a:solidFill>
                  <a:schemeClr val="bg1"/>
                </a:solidFill>
                <a:latin typeface="BIZ UDPゴシック" panose="020B0400000000000000" pitchFamily="50" charset="-128"/>
                <a:ea typeface="BIZ UDPゴシック" panose="020B0400000000000000" pitchFamily="50" charset="-128"/>
                <a:cs typeface="Noto Sans JP" pitchFamily="34" charset="-120"/>
              </a:rPr>
              <a:t>を作成し発信する／</a:t>
            </a:r>
            <a:r>
              <a:rPr lang="ja-JP" altLang="en-US" sz="900" dirty="0">
                <a:solidFill>
                  <a:schemeClr val="bg1"/>
                </a:solidFill>
                <a:latin typeface="BIZ UDPゴシック" panose="020B0400000000000000" pitchFamily="50" charset="-128"/>
                <a:ea typeface="BIZ UDPゴシック" panose="020B0400000000000000" pitchFamily="50" charset="-128"/>
                <a:cs typeface="Noto Sans JP" pitchFamily="34" charset="-120"/>
              </a:rPr>
              <a:t>例：古墳めぐり、生活文化めぐりなどの目的別ルートの設定など</a:t>
            </a:r>
            <a:endParaRPr 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129" name="Image 3" descr="preencoded.png">
            <a:extLst>
              <a:ext uri="{FF2B5EF4-FFF2-40B4-BE49-F238E27FC236}">
                <a16:creationId xmlns:a16="http://schemas.microsoft.com/office/drawing/2014/main" id="{3C587EF8-4983-444F-ABE4-75053824C312}"/>
              </a:ext>
            </a:extLst>
          </p:cNvPr>
          <p:cNvPicPr>
            <a:picLocks noChangeAspect="1"/>
          </p:cNvPicPr>
          <p:nvPr/>
        </p:nvPicPr>
        <p:blipFill>
          <a:blip r:embed="rId10"/>
          <a:stretch>
            <a:fillRect/>
          </a:stretch>
        </p:blipFill>
        <p:spPr>
          <a:xfrm>
            <a:off x="955379" y="4059308"/>
            <a:ext cx="221708" cy="295611"/>
          </a:xfrm>
          <a:prstGeom prst="rect">
            <a:avLst/>
          </a:prstGeom>
        </p:spPr>
      </p:pic>
    </p:spTree>
    <p:extLst>
      <p:ext uri="{BB962C8B-B14F-4D97-AF65-F5344CB8AC3E}">
        <p14:creationId xmlns:p14="http://schemas.microsoft.com/office/powerpoint/2010/main" val="1976958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AECA8-D9DC-245A-7D97-32F71E1D4F26}"/>
            </a:ext>
          </a:extLst>
        </p:cNvPr>
        <p:cNvGrpSpPr/>
        <p:nvPr/>
      </p:nvGrpSpPr>
      <p:grpSpPr>
        <a:xfrm>
          <a:off x="0" y="0"/>
          <a:ext cx="0" cy="0"/>
          <a:chOff x="0" y="0"/>
          <a:chExt cx="0" cy="0"/>
        </a:xfrm>
      </p:grpSpPr>
      <p:pic>
        <p:nvPicPr>
          <p:cNvPr id="17" name="Image 0" descr="preencoded.png">
            <a:extLst>
              <a:ext uri="{FF2B5EF4-FFF2-40B4-BE49-F238E27FC236}">
                <a16:creationId xmlns:a16="http://schemas.microsoft.com/office/drawing/2014/main" id="{23B4411E-D6B2-EBCA-192B-7F69BD8EEF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8" name="Shape 0">
            <a:extLst>
              <a:ext uri="{FF2B5EF4-FFF2-40B4-BE49-F238E27FC236}">
                <a16:creationId xmlns:a16="http://schemas.microsoft.com/office/drawing/2014/main" id="{2BA2891A-F29E-09AC-B024-27333607BF71}"/>
              </a:ext>
            </a:extLst>
          </p:cNvPr>
          <p:cNvSpPr/>
          <p:nvPr/>
        </p:nvSpPr>
        <p:spPr>
          <a:xfrm>
            <a:off x="0" y="-7311"/>
            <a:ext cx="9144000" cy="494551"/>
          </a:xfrm>
          <a:prstGeom prst="rect">
            <a:avLst/>
          </a:prstGeom>
          <a:solidFill>
            <a:srgbClr val="1C2841"/>
          </a:solidFill>
          <a:ln/>
        </p:spPr>
        <p:txBody>
          <a:bodyPr/>
          <a:lstStyle/>
          <a:p>
            <a:endParaRPr lang="ja-JP" altLang="en-US" dirty="0"/>
          </a:p>
        </p:txBody>
      </p:sp>
      <p:sp>
        <p:nvSpPr>
          <p:cNvPr id="19" name="Text 0">
            <a:extLst>
              <a:ext uri="{FF2B5EF4-FFF2-40B4-BE49-F238E27FC236}">
                <a16:creationId xmlns:a16="http://schemas.microsoft.com/office/drawing/2014/main" id="{425067D9-1F4F-F428-8DCE-18183E229D8E}"/>
              </a:ext>
            </a:extLst>
          </p:cNvPr>
          <p:cNvSpPr/>
          <p:nvPr/>
        </p:nvSpPr>
        <p:spPr>
          <a:xfrm>
            <a:off x="0" y="-105358"/>
            <a:ext cx="9144000" cy="464486"/>
          </a:xfrm>
          <a:prstGeom prst="rect">
            <a:avLst/>
          </a:prstGeom>
          <a:noFill/>
          <a:ln/>
        </p:spPr>
        <p:txBody>
          <a:bodyPr wrap="square" lIns="340233" tIns="221107" rIns="340233" bIns="0" rtlCol="0" anchor="t">
            <a:spAutoFit/>
          </a:bodyPr>
          <a:lstStyle/>
          <a:p>
            <a:pPr marL="0" indent="0" algn="l">
              <a:lnSpc>
                <a:spcPts val="2200"/>
              </a:lnSpc>
              <a:buNone/>
            </a:pPr>
            <a:r>
              <a:rPr lang="ja-JP" altLang="en-US" sz="1602" b="1" dirty="0">
                <a:solidFill>
                  <a:schemeClr val="bg1"/>
                </a:solidFill>
                <a:latin typeface="BIZ UDPゴシック" panose="020B0400000000000000" pitchFamily="50" charset="-128"/>
                <a:ea typeface="BIZ UDPゴシック" panose="020B0400000000000000" pitchFamily="50" charset="-128"/>
              </a:rPr>
              <a:t>大阪文化回廊とは（概念の具体化）</a:t>
            </a:r>
          </a:p>
        </p:txBody>
      </p:sp>
      <p:sp>
        <p:nvSpPr>
          <p:cNvPr id="3" name="テキスト ボックス 2">
            <a:extLst>
              <a:ext uri="{FF2B5EF4-FFF2-40B4-BE49-F238E27FC236}">
                <a16:creationId xmlns:a16="http://schemas.microsoft.com/office/drawing/2014/main" id="{EC053798-7663-4C9E-79F9-200F31DBE1E2}"/>
              </a:ext>
            </a:extLst>
          </p:cNvPr>
          <p:cNvSpPr txBox="1"/>
          <p:nvPr/>
        </p:nvSpPr>
        <p:spPr>
          <a:xfrm>
            <a:off x="392853" y="686756"/>
            <a:ext cx="8335511" cy="360548"/>
          </a:xfrm>
          <a:prstGeom prst="rect">
            <a:avLst/>
          </a:prstGeom>
          <a:noFill/>
        </p:spPr>
        <p:txBody>
          <a:bodyPr wrap="square" rtlCol="0">
            <a:spAutoFit/>
          </a:bodyPr>
          <a:lstStyle/>
          <a:p>
            <a:pPr>
              <a:lnSpc>
                <a:spcPct val="150000"/>
              </a:lnSpc>
            </a:pPr>
            <a:r>
              <a:rPr kumimoji="1" lang="ja-JP" altLang="en-US" sz="1400" b="1" dirty="0">
                <a:solidFill>
                  <a:srgbClr val="1C2841"/>
                </a:solidFill>
                <a:latin typeface="BIZ UDPゴシック" panose="020B0400000000000000" pitchFamily="50" charset="-128"/>
                <a:ea typeface="BIZ UDPゴシック" panose="020B0400000000000000" pitchFamily="50" charset="-128"/>
              </a:rPr>
              <a:t>「大阪文化回廊」とは</a:t>
            </a:r>
          </a:p>
        </p:txBody>
      </p:sp>
      <p:sp>
        <p:nvSpPr>
          <p:cNvPr id="30" name="テキスト ボックス 29">
            <a:extLst>
              <a:ext uri="{FF2B5EF4-FFF2-40B4-BE49-F238E27FC236}">
                <a16:creationId xmlns:a16="http://schemas.microsoft.com/office/drawing/2014/main" id="{4E9EA070-CC04-56EB-2E15-567461CD375D}"/>
              </a:ext>
            </a:extLst>
          </p:cNvPr>
          <p:cNvSpPr txBox="1"/>
          <p:nvPr/>
        </p:nvSpPr>
        <p:spPr>
          <a:xfrm>
            <a:off x="392853" y="3748000"/>
            <a:ext cx="8335511" cy="1064843"/>
          </a:xfrm>
          <a:prstGeom prst="rect">
            <a:avLst/>
          </a:prstGeom>
          <a:noFill/>
        </p:spPr>
        <p:txBody>
          <a:bodyPr wrap="square" rtlCol="0">
            <a:spAutoFit/>
          </a:bodyPr>
          <a:lstStyle/>
          <a:p>
            <a:pPr>
              <a:lnSpc>
                <a:spcPct val="150000"/>
              </a:lnSpc>
            </a:pPr>
            <a:r>
              <a:rPr kumimoji="1" lang="ja-JP" altLang="en-US" sz="1100" dirty="0">
                <a:solidFill>
                  <a:srgbClr val="1C2841"/>
                </a:solidFill>
                <a:latin typeface="BIZ UDPゴシック" panose="020B0400000000000000" pitchFamily="50" charset="-128"/>
                <a:ea typeface="BIZ UDPゴシック" panose="020B0400000000000000" pitchFamily="50" charset="-128"/>
              </a:rPr>
              <a:t>弥生文化博物館：弥生時代の生活・農耕文化を核に、史跡池上曽根遺跡や周辺古墳群、ものづくり体験施設等と連携</a:t>
            </a:r>
          </a:p>
          <a:p>
            <a:pPr>
              <a:lnSpc>
                <a:spcPct val="150000"/>
              </a:lnSpc>
            </a:pPr>
            <a:r>
              <a:rPr kumimoji="1" lang="ja-JP" altLang="en-US" sz="1100" dirty="0">
                <a:solidFill>
                  <a:srgbClr val="1C2841"/>
                </a:solidFill>
                <a:latin typeface="BIZ UDPゴシック" panose="020B0400000000000000" pitchFamily="50" charset="-128"/>
                <a:ea typeface="BIZ UDPゴシック" panose="020B0400000000000000" pitchFamily="50" charset="-128"/>
              </a:rPr>
              <a:t>近つ飛鳥博物館：古墳群と安藤忠雄建築を軸に、古代史・自然景観・周辺拠点をつなぐ広域周遊</a:t>
            </a:r>
          </a:p>
          <a:p>
            <a:pPr>
              <a:lnSpc>
                <a:spcPct val="150000"/>
              </a:lnSpc>
            </a:pPr>
            <a:r>
              <a:rPr kumimoji="1" lang="ja-JP" altLang="en-US" sz="1100" dirty="0">
                <a:solidFill>
                  <a:srgbClr val="1C2841"/>
                </a:solidFill>
                <a:latin typeface="BIZ UDPゴシック" panose="020B0400000000000000" pitchFamily="50" charset="-128"/>
                <a:ea typeface="BIZ UDPゴシック" panose="020B0400000000000000" pitchFamily="50" charset="-128"/>
              </a:rPr>
              <a:t>日本民家集落博物館：古民家空間と服部緑地、周辺ミュージアム等を組み合わせた生活文化・体験型回遊</a:t>
            </a:r>
          </a:p>
          <a:p>
            <a:pPr>
              <a:lnSpc>
                <a:spcPct val="150000"/>
              </a:lnSpc>
            </a:pPr>
            <a:r>
              <a:rPr kumimoji="1" lang="ja-JP" altLang="en-US" sz="1100" dirty="0">
                <a:solidFill>
                  <a:srgbClr val="1C2841"/>
                </a:solidFill>
                <a:latin typeface="BIZ UDPゴシック" panose="020B0400000000000000" pitchFamily="50" charset="-128"/>
                <a:ea typeface="BIZ UDPゴシック" panose="020B0400000000000000" pitchFamily="50" charset="-128"/>
              </a:rPr>
              <a:t>これらをデジタル技術や共通ルールで横断的につなぐことで、 「点の観光」から「面として巡る文化観光」への転換を図る。</a:t>
            </a:r>
          </a:p>
        </p:txBody>
      </p:sp>
      <p:sp>
        <p:nvSpPr>
          <p:cNvPr id="31" name="テキスト ボックス 30">
            <a:extLst>
              <a:ext uri="{FF2B5EF4-FFF2-40B4-BE49-F238E27FC236}">
                <a16:creationId xmlns:a16="http://schemas.microsoft.com/office/drawing/2014/main" id="{CB9C4D57-E170-B058-06AD-48CF3C971CBC}"/>
              </a:ext>
            </a:extLst>
          </p:cNvPr>
          <p:cNvSpPr txBox="1"/>
          <p:nvPr/>
        </p:nvSpPr>
        <p:spPr>
          <a:xfrm>
            <a:off x="392853" y="1055086"/>
            <a:ext cx="8335511" cy="557012"/>
          </a:xfrm>
          <a:prstGeom prst="rect">
            <a:avLst/>
          </a:prstGeom>
          <a:noFill/>
        </p:spPr>
        <p:txBody>
          <a:bodyPr wrap="square" rtlCol="0">
            <a:spAutoFit/>
          </a:bodyPr>
          <a:lstStyle/>
          <a:p>
            <a:pPr>
              <a:lnSpc>
                <a:spcPct val="150000"/>
              </a:lnSpc>
            </a:pPr>
            <a:r>
              <a:rPr kumimoji="1" lang="ja-JP" altLang="en-US" sz="1100" dirty="0">
                <a:solidFill>
                  <a:srgbClr val="1C2841"/>
                </a:solidFill>
                <a:latin typeface="BIZ UDPゴシック" panose="020B0400000000000000" pitchFamily="50" charset="-128"/>
                <a:ea typeface="BIZ UDPゴシック" panose="020B0400000000000000" pitchFamily="50" charset="-128"/>
              </a:rPr>
              <a:t>府立博物館等３館を、それぞれ単独で完結する観光施設ではなく、周辺に点在する史跡、公園、文化財、資料館、飲食・休憩機能等と連携することで、面的に価値を発揮する拠点として位置づけ直したものを「大阪文化回廊」と呼ぶ。</a:t>
            </a:r>
          </a:p>
        </p:txBody>
      </p:sp>
      <p:sp>
        <p:nvSpPr>
          <p:cNvPr id="32" name="テキスト ボックス 31">
            <a:extLst>
              <a:ext uri="{FF2B5EF4-FFF2-40B4-BE49-F238E27FC236}">
                <a16:creationId xmlns:a16="http://schemas.microsoft.com/office/drawing/2014/main" id="{46048F49-8CBE-BC3B-6466-B77F9D93F45E}"/>
              </a:ext>
            </a:extLst>
          </p:cNvPr>
          <p:cNvSpPr txBox="1"/>
          <p:nvPr/>
        </p:nvSpPr>
        <p:spPr>
          <a:xfrm>
            <a:off x="392853" y="1886137"/>
            <a:ext cx="8335511" cy="360548"/>
          </a:xfrm>
          <a:prstGeom prst="rect">
            <a:avLst/>
          </a:prstGeom>
          <a:noFill/>
        </p:spPr>
        <p:txBody>
          <a:bodyPr wrap="square" rtlCol="0">
            <a:spAutoFit/>
          </a:bodyPr>
          <a:lstStyle/>
          <a:p>
            <a:pPr>
              <a:lnSpc>
                <a:spcPct val="150000"/>
              </a:lnSpc>
            </a:pPr>
            <a:r>
              <a:rPr kumimoji="1" lang="ja-JP" altLang="en-US" sz="1400" b="1" dirty="0">
                <a:solidFill>
                  <a:srgbClr val="1C2841"/>
                </a:solidFill>
                <a:latin typeface="BIZ UDPゴシック" panose="020B0400000000000000" pitchFamily="50" charset="-128"/>
                <a:ea typeface="BIZ UDPゴシック" panose="020B0400000000000000" pitchFamily="50" charset="-128"/>
              </a:rPr>
              <a:t>「大阪文化回廊」の基本的な考え方</a:t>
            </a:r>
          </a:p>
        </p:txBody>
      </p:sp>
      <p:sp>
        <p:nvSpPr>
          <p:cNvPr id="33" name="テキスト ボックス 32">
            <a:extLst>
              <a:ext uri="{FF2B5EF4-FFF2-40B4-BE49-F238E27FC236}">
                <a16:creationId xmlns:a16="http://schemas.microsoft.com/office/drawing/2014/main" id="{825A0A13-C161-D719-1C53-A020D34E25B9}"/>
              </a:ext>
            </a:extLst>
          </p:cNvPr>
          <p:cNvSpPr txBox="1"/>
          <p:nvPr/>
        </p:nvSpPr>
        <p:spPr>
          <a:xfrm>
            <a:off x="392853" y="2281794"/>
            <a:ext cx="8335511" cy="810928"/>
          </a:xfrm>
          <a:prstGeom prst="rect">
            <a:avLst/>
          </a:prstGeom>
          <a:noFill/>
        </p:spPr>
        <p:txBody>
          <a:bodyPr wrap="square" rtlCol="0">
            <a:spAutoFit/>
          </a:bodyPr>
          <a:lstStyle/>
          <a:p>
            <a:pPr>
              <a:lnSpc>
                <a:spcPct val="150000"/>
              </a:lnSpc>
            </a:pPr>
            <a:r>
              <a:rPr kumimoji="1" lang="ja-JP" altLang="en-US" sz="1100" dirty="0">
                <a:solidFill>
                  <a:srgbClr val="1C2841"/>
                </a:solidFill>
                <a:latin typeface="BIZ UDPゴシック" panose="020B0400000000000000" pitchFamily="50" charset="-128"/>
                <a:ea typeface="BIZ UDPゴシック" panose="020B0400000000000000" pitchFamily="50" charset="-128"/>
              </a:rPr>
              <a:t>府立博物館等３館を「起点（ハブ）」とし、周辺の文化財・歴史資源・自然資源・生活文化資源を線で結び、来訪者が複数の資源を巡りながら学び・体験・滞在できる回遊型の文化観光モデルを形成するもの。これは新たな施設整備を前提とするものではなく、 既存の文化財・観光資源を、情報・動線・体験設計によって再編成する取り組みである。</a:t>
            </a:r>
          </a:p>
        </p:txBody>
      </p:sp>
      <p:sp>
        <p:nvSpPr>
          <p:cNvPr id="34" name="テキスト ボックス 33">
            <a:extLst>
              <a:ext uri="{FF2B5EF4-FFF2-40B4-BE49-F238E27FC236}">
                <a16:creationId xmlns:a16="http://schemas.microsoft.com/office/drawing/2014/main" id="{59DD2D92-CA23-7ECE-A64E-0608115B635D}"/>
              </a:ext>
            </a:extLst>
          </p:cNvPr>
          <p:cNvSpPr txBox="1"/>
          <p:nvPr/>
        </p:nvSpPr>
        <p:spPr>
          <a:xfrm>
            <a:off x="392853" y="3401459"/>
            <a:ext cx="8335511" cy="360548"/>
          </a:xfrm>
          <a:prstGeom prst="rect">
            <a:avLst/>
          </a:prstGeom>
          <a:noFill/>
        </p:spPr>
        <p:txBody>
          <a:bodyPr wrap="square" rtlCol="0">
            <a:spAutoFit/>
          </a:bodyPr>
          <a:lstStyle/>
          <a:p>
            <a:pPr>
              <a:lnSpc>
                <a:spcPct val="150000"/>
              </a:lnSpc>
            </a:pPr>
            <a:r>
              <a:rPr kumimoji="1" lang="ja-JP" altLang="en-US" sz="1400" b="1" dirty="0">
                <a:solidFill>
                  <a:srgbClr val="1C2841"/>
                </a:solidFill>
                <a:latin typeface="BIZ UDPゴシック" panose="020B0400000000000000" pitchFamily="50" charset="-128"/>
                <a:ea typeface="BIZ UDPゴシック" panose="020B0400000000000000" pitchFamily="50" charset="-128"/>
              </a:rPr>
              <a:t>３館を核とした回廊形成の方向性（例）</a:t>
            </a:r>
          </a:p>
        </p:txBody>
      </p:sp>
    </p:spTree>
    <p:extLst>
      <p:ext uri="{BB962C8B-B14F-4D97-AF65-F5344CB8AC3E}">
        <p14:creationId xmlns:p14="http://schemas.microsoft.com/office/powerpoint/2010/main" val="2951591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839B6-C653-8555-AE10-CF9F8B24D9A8}"/>
            </a:ext>
          </a:extLst>
        </p:cNvPr>
        <p:cNvGrpSpPr/>
        <p:nvPr/>
      </p:nvGrpSpPr>
      <p:grpSpPr>
        <a:xfrm>
          <a:off x="0" y="0"/>
          <a:ext cx="0" cy="0"/>
          <a:chOff x="0" y="0"/>
          <a:chExt cx="0" cy="0"/>
        </a:xfrm>
      </p:grpSpPr>
      <p:pic>
        <p:nvPicPr>
          <p:cNvPr id="33" name="Image 0" descr="preencoded.png">
            <a:extLst>
              <a:ext uri="{FF2B5EF4-FFF2-40B4-BE49-F238E27FC236}">
                <a16:creationId xmlns:a16="http://schemas.microsoft.com/office/drawing/2014/main" id="{E45D290F-8DF6-B19F-A52A-4900290499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 0">
            <a:extLst>
              <a:ext uri="{FF2B5EF4-FFF2-40B4-BE49-F238E27FC236}">
                <a16:creationId xmlns:a16="http://schemas.microsoft.com/office/drawing/2014/main" id="{896E10B4-006E-E6ED-F2F0-C4FA8C638B99}"/>
              </a:ext>
            </a:extLst>
          </p:cNvPr>
          <p:cNvSpPr/>
          <p:nvPr/>
        </p:nvSpPr>
        <p:spPr>
          <a:xfrm>
            <a:off x="0" y="0"/>
            <a:ext cx="9144000" cy="464486"/>
          </a:xfrm>
          <a:prstGeom prst="rect">
            <a:avLst/>
          </a:prstGeom>
          <a:noFill/>
          <a:ln/>
        </p:spPr>
        <p:txBody>
          <a:bodyPr wrap="square" lIns="340233" tIns="221107" rIns="340233" bIns="0" rtlCol="0" anchor="t">
            <a:spAutoFit/>
          </a:bodyPr>
          <a:lstStyle/>
          <a:p>
            <a:pPr marL="0" indent="0" algn="l">
              <a:lnSpc>
                <a:spcPts val="2200"/>
              </a:lnSpc>
              <a:buNone/>
            </a:pPr>
            <a:r>
              <a:rPr lang="en-US" sz="1602" b="1" dirty="0">
                <a:solidFill>
                  <a:srgbClr val="1A1A2E"/>
                </a:solidFill>
                <a:latin typeface="BIZ UDPゴシック" panose="020B0400000000000000" pitchFamily="50" charset="-128"/>
                <a:ea typeface="BIZ UDPゴシック" panose="020B0400000000000000" pitchFamily="50" charset="-128"/>
                <a:cs typeface="Noto Sans JP" pitchFamily="34" charset="-120"/>
              </a:rPr>
              <a:t>誘客戦略：属性ごとの「来訪動機」に合わせた、きめ細やかなアプローチを展開</a:t>
            </a:r>
            <a:endParaRPr lang="en-US" sz="1602" dirty="0">
              <a:latin typeface="BIZ UDPゴシック" panose="020B0400000000000000" pitchFamily="50" charset="-128"/>
              <a:ea typeface="BIZ UDPゴシック" panose="020B0400000000000000" pitchFamily="50" charset="-128"/>
            </a:endParaRPr>
          </a:p>
        </p:txBody>
      </p:sp>
      <p:sp>
        <p:nvSpPr>
          <p:cNvPr id="31" name="Shape 0">
            <a:extLst>
              <a:ext uri="{FF2B5EF4-FFF2-40B4-BE49-F238E27FC236}">
                <a16:creationId xmlns:a16="http://schemas.microsoft.com/office/drawing/2014/main" id="{68924B16-C843-E87C-99E3-4891F402C568}"/>
              </a:ext>
            </a:extLst>
          </p:cNvPr>
          <p:cNvSpPr/>
          <p:nvPr/>
        </p:nvSpPr>
        <p:spPr>
          <a:xfrm>
            <a:off x="0" y="-7311"/>
            <a:ext cx="9144000" cy="494551"/>
          </a:xfrm>
          <a:prstGeom prst="rect">
            <a:avLst/>
          </a:prstGeom>
          <a:solidFill>
            <a:srgbClr val="1C2841"/>
          </a:solidFill>
          <a:ln/>
        </p:spPr>
        <p:txBody>
          <a:bodyPr/>
          <a:lstStyle/>
          <a:p>
            <a:endParaRPr lang="ja-JP" altLang="en-US" dirty="0"/>
          </a:p>
        </p:txBody>
      </p:sp>
      <p:sp>
        <p:nvSpPr>
          <p:cNvPr id="32" name="Text 0">
            <a:extLst>
              <a:ext uri="{FF2B5EF4-FFF2-40B4-BE49-F238E27FC236}">
                <a16:creationId xmlns:a16="http://schemas.microsoft.com/office/drawing/2014/main" id="{BB5507EA-A349-8C45-A346-9CBD81CBFF1E}"/>
              </a:ext>
            </a:extLst>
          </p:cNvPr>
          <p:cNvSpPr/>
          <p:nvPr/>
        </p:nvSpPr>
        <p:spPr>
          <a:xfrm>
            <a:off x="0" y="-105358"/>
            <a:ext cx="9144000" cy="464486"/>
          </a:xfrm>
          <a:prstGeom prst="rect">
            <a:avLst/>
          </a:prstGeom>
          <a:noFill/>
          <a:ln/>
        </p:spPr>
        <p:txBody>
          <a:bodyPr wrap="square" lIns="340233" tIns="221107" rIns="340233" bIns="0" rtlCol="0" anchor="t">
            <a:spAutoFit/>
          </a:bodyPr>
          <a:lstStyle/>
          <a:p>
            <a:pPr>
              <a:lnSpc>
                <a:spcPts val="2200"/>
              </a:lnSpc>
            </a:pPr>
            <a:r>
              <a:rPr lang="ja-JP" altLang="en-US" sz="1602" b="1" dirty="0">
                <a:solidFill>
                  <a:schemeClr val="bg1"/>
                </a:solidFill>
                <a:latin typeface="BIZ UDPゴシック" panose="020B0400000000000000" pitchFamily="50" charset="-128"/>
                <a:ea typeface="BIZ UDPゴシック" panose="020B0400000000000000" pitchFamily="50" charset="-128"/>
              </a:rPr>
              <a:t>誘客戦略　　大阪文化回廊におけるターゲット別の「翻訳」と「最適化」</a:t>
            </a:r>
            <a:endParaRPr lang="en-US" sz="1602" dirty="0">
              <a:solidFill>
                <a:schemeClr val="bg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1992086-E6D8-9C6C-03B5-6363845EF7F8}"/>
              </a:ext>
            </a:extLst>
          </p:cNvPr>
          <p:cNvSpPr/>
          <p:nvPr/>
        </p:nvSpPr>
        <p:spPr>
          <a:xfrm>
            <a:off x="426915" y="2213960"/>
            <a:ext cx="1681501" cy="856566"/>
          </a:xfrm>
          <a:prstGeom prst="roundRect">
            <a:avLst/>
          </a:prstGeom>
          <a:solidFill>
            <a:schemeClr val="bg1"/>
          </a:solidFill>
          <a:ln w="38100">
            <a:solidFill>
              <a:srgbClr val="8B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5BCE4C9B-A991-42AE-781E-D59CF7A1B900}"/>
              </a:ext>
            </a:extLst>
          </p:cNvPr>
          <p:cNvSpPr txBox="1"/>
          <p:nvPr/>
        </p:nvSpPr>
        <p:spPr>
          <a:xfrm>
            <a:off x="517130" y="2290160"/>
            <a:ext cx="1527982" cy="683713"/>
          </a:xfrm>
          <a:prstGeom prst="rect">
            <a:avLst/>
          </a:prstGeom>
          <a:noFill/>
        </p:spPr>
        <p:txBody>
          <a:bodyPr wrap="none" rtlCol="0">
            <a:spAutoFit/>
          </a:bodyPr>
          <a:lstStyle/>
          <a:p>
            <a:pPr algn="ctr">
              <a:lnSpc>
                <a:spcPct val="150000"/>
              </a:lnSpc>
            </a:pPr>
            <a:r>
              <a:rPr kumimoji="1" lang="ja-JP" altLang="en-US" sz="1400" b="1" dirty="0">
                <a:latin typeface="BIZ UDPゴシック" panose="020B0400000000000000" pitchFamily="50" charset="-128"/>
                <a:ea typeface="BIZ UDPゴシック" panose="020B0400000000000000" pitchFamily="50" charset="-128"/>
              </a:rPr>
              <a:t>学術的・専門的な</a:t>
            </a:r>
            <a:endParaRPr kumimoji="1" lang="en-US" altLang="ja-JP" sz="1400" b="1" dirty="0">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1400" b="1" dirty="0">
                <a:latin typeface="BIZ UDPゴシック" panose="020B0400000000000000" pitchFamily="50" charset="-128"/>
                <a:ea typeface="BIZ UDPゴシック" panose="020B0400000000000000" pitchFamily="50" charset="-128"/>
              </a:rPr>
              <a:t>展示情報</a:t>
            </a:r>
          </a:p>
        </p:txBody>
      </p:sp>
      <p:sp>
        <p:nvSpPr>
          <p:cNvPr id="35" name="矢印: 上向き折線 34">
            <a:extLst>
              <a:ext uri="{FF2B5EF4-FFF2-40B4-BE49-F238E27FC236}">
                <a16:creationId xmlns:a16="http://schemas.microsoft.com/office/drawing/2014/main" id="{A62355B2-F45E-476C-DFDC-0A83BC3767AE}"/>
              </a:ext>
            </a:extLst>
          </p:cNvPr>
          <p:cNvSpPr/>
          <p:nvPr/>
        </p:nvSpPr>
        <p:spPr>
          <a:xfrm rot="5400000">
            <a:off x="1658096" y="2679014"/>
            <a:ext cx="856568" cy="1661754"/>
          </a:xfrm>
          <a:prstGeom prst="bentUpArrow">
            <a:avLst>
              <a:gd name="adj1" fmla="val 13995"/>
              <a:gd name="adj2" fmla="val 25000"/>
              <a:gd name="adj3" fmla="val 25000"/>
            </a:avLst>
          </a:prstGeom>
          <a:solidFill>
            <a:srgbClr val="8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上向き折線 36">
            <a:extLst>
              <a:ext uri="{FF2B5EF4-FFF2-40B4-BE49-F238E27FC236}">
                <a16:creationId xmlns:a16="http://schemas.microsoft.com/office/drawing/2014/main" id="{09DD593F-6714-4D2C-B2A6-E09F1AAC4AE4}"/>
              </a:ext>
            </a:extLst>
          </p:cNvPr>
          <p:cNvSpPr/>
          <p:nvPr/>
        </p:nvSpPr>
        <p:spPr>
          <a:xfrm rot="5400000" flipH="1">
            <a:off x="1711194" y="989369"/>
            <a:ext cx="750372" cy="1661754"/>
          </a:xfrm>
          <a:prstGeom prst="bentUpArrow">
            <a:avLst>
              <a:gd name="adj1" fmla="val 15625"/>
              <a:gd name="adj2" fmla="val 25000"/>
              <a:gd name="adj3" fmla="val 25000"/>
            </a:avLst>
          </a:prstGeom>
          <a:solidFill>
            <a:srgbClr val="8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52ED05CF-9A9D-82ED-60A0-84F6C577AF7D}"/>
              </a:ext>
            </a:extLst>
          </p:cNvPr>
          <p:cNvSpPr/>
          <p:nvPr/>
        </p:nvSpPr>
        <p:spPr>
          <a:xfrm>
            <a:off x="2998424" y="3351039"/>
            <a:ext cx="1850262" cy="750371"/>
          </a:xfrm>
          <a:prstGeom prst="roundRect">
            <a:avLst/>
          </a:prstGeom>
          <a:solidFill>
            <a:schemeClr val="bg1"/>
          </a:solidFill>
          <a:ln w="38100">
            <a:solidFill>
              <a:srgbClr val="8B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243188EF-694C-7353-8A34-14BCD7F6253E}"/>
              </a:ext>
            </a:extLst>
          </p:cNvPr>
          <p:cNvSpPr txBox="1"/>
          <p:nvPr/>
        </p:nvSpPr>
        <p:spPr>
          <a:xfrm>
            <a:off x="3213660" y="3459942"/>
            <a:ext cx="1404552" cy="523220"/>
          </a:xfrm>
          <a:prstGeom prst="rect">
            <a:avLst/>
          </a:prstGeom>
          <a:noFill/>
        </p:spPr>
        <p:txBody>
          <a:bodyPr wrap="non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親しみやすさと</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参加型学習</a:t>
            </a:r>
          </a:p>
        </p:txBody>
      </p:sp>
      <p:sp>
        <p:nvSpPr>
          <p:cNvPr id="40" name="四角形: 角を丸くする 39">
            <a:extLst>
              <a:ext uri="{FF2B5EF4-FFF2-40B4-BE49-F238E27FC236}">
                <a16:creationId xmlns:a16="http://schemas.microsoft.com/office/drawing/2014/main" id="{110F9E76-C50C-89EE-8FA0-152395C4B31C}"/>
              </a:ext>
            </a:extLst>
          </p:cNvPr>
          <p:cNvSpPr/>
          <p:nvPr/>
        </p:nvSpPr>
        <p:spPr>
          <a:xfrm>
            <a:off x="2998424" y="1218534"/>
            <a:ext cx="1850262" cy="750371"/>
          </a:xfrm>
          <a:prstGeom prst="roundRect">
            <a:avLst/>
          </a:prstGeom>
          <a:solidFill>
            <a:schemeClr val="bg1"/>
          </a:solidFill>
          <a:ln w="38100">
            <a:solidFill>
              <a:srgbClr val="8B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2064ED76-1B24-0F5F-2706-CDCED46F70BF}"/>
              </a:ext>
            </a:extLst>
          </p:cNvPr>
          <p:cNvSpPr txBox="1"/>
          <p:nvPr/>
        </p:nvSpPr>
        <p:spPr>
          <a:xfrm>
            <a:off x="3198432" y="1327437"/>
            <a:ext cx="1435008" cy="523220"/>
          </a:xfrm>
          <a:prstGeom prst="rect">
            <a:avLst/>
          </a:prstGeom>
          <a:noFill/>
        </p:spPr>
        <p:txBody>
          <a:bodyPr wrap="non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直観的な理解と</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視覚的魅力</a:t>
            </a:r>
            <a:endParaRPr kumimoji="1" lang="en-US" altLang="ja-JP" sz="1400" b="1" dirty="0">
              <a:latin typeface="BIZ UDPゴシック" panose="020B0400000000000000" pitchFamily="50" charset="-128"/>
              <a:ea typeface="BIZ UDPゴシック" panose="020B0400000000000000" pitchFamily="50" charset="-128"/>
            </a:endParaRPr>
          </a:p>
        </p:txBody>
      </p:sp>
      <p:grpSp>
        <p:nvGrpSpPr>
          <p:cNvPr id="50" name="グループ化 49">
            <a:extLst>
              <a:ext uri="{FF2B5EF4-FFF2-40B4-BE49-F238E27FC236}">
                <a16:creationId xmlns:a16="http://schemas.microsoft.com/office/drawing/2014/main" id="{383A5952-C39A-58B3-000B-A1A6B957F833}"/>
              </a:ext>
            </a:extLst>
          </p:cNvPr>
          <p:cNvGrpSpPr/>
          <p:nvPr/>
        </p:nvGrpSpPr>
        <p:grpSpPr>
          <a:xfrm>
            <a:off x="2772230" y="2925315"/>
            <a:ext cx="2295918" cy="413798"/>
            <a:chOff x="2853599" y="2925315"/>
            <a:chExt cx="2295918" cy="413798"/>
          </a:xfrm>
        </p:grpSpPr>
        <p:sp>
          <p:nvSpPr>
            <p:cNvPr id="36" name="四角形: 角を丸くする 35">
              <a:extLst>
                <a:ext uri="{FF2B5EF4-FFF2-40B4-BE49-F238E27FC236}">
                  <a16:creationId xmlns:a16="http://schemas.microsoft.com/office/drawing/2014/main" id="{9C473CD4-1AEA-4E1A-E52E-D255C7CDF026}"/>
                </a:ext>
              </a:extLst>
            </p:cNvPr>
            <p:cNvSpPr/>
            <p:nvPr/>
          </p:nvSpPr>
          <p:spPr>
            <a:xfrm>
              <a:off x="2853599" y="2925315"/>
              <a:ext cx="2295918" cy="413798"/>
            </a:xfrm>
            <a:prstGeom prst="roundRect">
              <a:avLst>
                <a:gd name="adj" fmla="val 50000"/>
              </a:avLst>
            </a:prstGeom>
            <a:solidFill>
              <a:srgbClr val="1C2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Text 12">
              <a:extLst>
                <a:ext uri="{FF2B5EF4-FFF2-40B4-BE49-F238E27FC236}">
                  <a16:creationId xmlns:a16="http://schemas.microsoft.com/office/drawing/2014/main" id="{ECBA753A-2227-B1E4-B135-308741313018}"/>
                </a:ext>
              </a:extLst>
            </p:cNvPr>
            <p:cNvSpPr/>
            <p:nvPr/>
          </p:nvSpPr>
          <p:spPr>
            <a:xfrm>
              <a:off x="3083545" y="2925315"/>
              <a:ext cx="2054685" cy="412485"/>
            </a:xfrm>
            <a:prstGeom prst="rect">
              <a:avLst/>
            </a:prstGeom>
            <a:noFill/>
            <a:ln/>
          </p:spPr>
          <p:txBody>
            <a:bodyPr wrap="square" lIns="127508" tIns="127508" rIns="127508" bIns="127508" rtlCol="0" anchor="ctr">
              <a:spAutoFit/>
            </a:bodyPr>
            <a:lstStyle/>
            <a:p>
              <a:pPr marL="0" indent="0" algn="ctr">
                <a:lnSpc>
                  <a:spcPts val="1400"/>
                </a:lnSpc>
                <a:buNone/>
              </a:pPr>
              <a:r>
                <a:rPr lang="ja-JP" altLang="en-US" sz="1100" b="1" dirty="0">
                  <a:solidFill>
                    <a:srgbClr val="FFFFFF"/>
                  </a:solidFill>
                  <a:latin typeface="BIZ UDPゴシック" panose="020B0400000000000000" pitchFamily="50" charset="-128"/>
                  <a:ea typeface="BIZ UDPゴシック" panose="020B0400000000000000" pitchFamily="50" charset="-128"/>
                </a:rPr>
                <a:t>若年層・ファミリー向け翻訳</a:t>
              </a:r>
              <a:endParaRPr lang="en-US" sz="1100" dirty="0">
                <a:latin typeface="BIZ UDPゴシック" panose="020B0400000000000000" pitchFamily="50" charset="-128"/>
                <a:ea typeface="BIZ UDPゴシック" panose="020B0400000000000000" pitchFamily="50" charset="-128"/>
              </a:endParaRPr>
            </a:p>
          </p:txBody>
        </p:sp>
        <p:pic>
          <p:nvPicPr>
            <p:cNvPr id="44" name="Image 1" descr="preencoded.png">
              <a:extLst>
                <a:ext uri="{FF2B5EF4-FFF2-40B4-BE49-F238E27FC236}">
                  <a16:creationId xmlns:a16="http://schemas.microsoft.com/office/drawing/2014/main" id="{F3254FDF-0097-D1FB-103D-12D3FA006E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2596" y="3053632"/>
              <a:ext cx="137517" cy="157163"/>
            </a:xfrm>
            <a:prstGeom prst="rect">
              <a:avLst/>
            </a:prstGeom>
          </p:spPr>
        </p:pic>
      </p:grpSp>
      <p:grpSp>
        <p:nvGrpSpPr>
          <p:cNvPr id="46" name="グループ化 45">
            <a:extLst>
              <a:ext uri="{FF2B5EF4-FFF2-40B4-BE49-F238E27FC236}">
                <a16:creationId xmlns:a16="http://schemas.microsoft.com/office/drawing/2014/main" id="{A1EF5493-75F8-621C-BDB5-2C0542F58EBB}"/>
              </a:ext>
            </a:extLst>
          </p:cNvPr>
          <p:cNvGrpSpPr/>
          <p:nvPr/>
        </p:nvGrpSpPr>
        <p:grpSpPr>
          <a:xfrm>
            <a:off x="2884574" y="798101"/>
            <a:ext cx="2054686" cy="416521"/>
            <a:chOff x="2998424" y="763994"/>
            <a:chExt cx="2054686" cy="416521"/>
          </a:xfrm>
        </p:grpSpPr>
        <p:sp>
          <p:nvSpPr>
            <p:cNvPr id="47" name="四角形: 角を丸くする 46">
              <a:extLst>
                <a:ext uri="{FF2B5EF4-FFF2-40B4-BE49-F238E27FC236}">
                  <a16:creationId xmlns:a16="http://schemas.microsoft.com/office/drawing/2014/main" id="{9AB991E7-DD53-A9C6-3416-EA56FA80D90D}"/>
                </a:ext>
              </a:extLst>
            </p:cNvPr>
            <p:cNvSpPr/>
            <p:nvPr/>
          </p:nvSpPr>
          <p:spPr>
            <a:xfrm>
              <a:off x="2998424" y="766717"/>
              <a:ext cx="2054686" cy="413798"/>
            </a:xfrm>
            <a:prstGeom prst="roundRect">
              <a:avLst>
                <a:gd name="adj" fmla="val 50000"/>
              </a:avLst>
            </a:prstGeom>
            <a:solidFill>
              <a:srgbClr val="1C2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Text 12">
              <a:extLst>
                <a:ext uri="{FF2B5EF4-FFF2-40B4-BE49-F238E27FC236}">
                  <a16:creationId xmlns:a16="http://schemas.microsoft.com/office/drawing/2014/main" id="{8BF2D06C-A249-83AB-E50C-D710907066B7}"/>
                </a:ext>
              </a:extLst>
            </p:cNvPr>
            <p:cNvSpPr/>
            <p:nvPr/>
          </p:nvSpPr>
          <p:spPr>
            <a:xfrm>
              <a:off x="3285999" y="763994"/>
              <a:ext cx="1607725" cy="412485"/>
            </a:xfrm>
            <a:prstGeom prst="rect">
              <a:avLst/>
            </a:prstGeom>
            <a:noFill/>
            <a:ln>
              <a:noFill/>
            </a:ln>
          </p:spPr>
          <p:txBody>
            <a:bodyPr wrap="square" lIns="127508" tIns="127508" rIns="127508" bIns="127508" rtlCol="0" anchor="ctr">
              <a:spAutoFit/>
            </a:bodyPr>
            <a:lstStyle/>
            <a:p>
              <a:pPr marL="0" indent="0" algn="ctr">
                <a:lnSpc>
                  <a:spcPts val="1400"/>
                </a:lnSpc>
                <a:buNone/>
              </a:pPr>
              <a:r>
                <a:rPr lang="ja-JP" altLang="en-US" sz="11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インバウンド向け翻訳</a:t>
              </a:r>
              <a:endParaRPr lang="en-US" sz="1100" dirty="0">
                <a:latin typeface="BIZ UDPゴシック" panose="020B0400000000000000" pitchFamily="50" charset="-128"/>
                <a:ea typeface="BIZ UDPゴシック" panose="020B0400000000000000" pitchFamily="50" charset="-128"/>
              </a:endParaRPr>
            </a:p>
          </p:txBody>
        </p:sp>
        <p:pic>
          <p:nvPicPr>
            <p:cNvPr id="45" name="Image 2" descr="preencoded.png">
              <a:extLst>
                <a:ext uri="{FF2B5EF4-FFF2-40B4-BE49-F238E27FC236}">
                  <a16:creationId xmlns:a16="http://schemas.microsoft.com/office/drawing/2014/main" id="{22D40D1C-378A-160B-931D-9CA21797C7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3873" y="893613"/>
              <a:ext cx="157163" cy="157163"/>
            </a:xfrm>
            <a:prstGeom prst="rect">
              <a:avLst/>
            </a:prstGeom>
            <a:ln>
              <a:noFill/>
            </a:ln>
          </p:spPr>
        </p:pic>
      </p:grpSp>
      <p:sp>
        <p:nvSpPr>
          <p:cNvPr id="51" name="Shape 21">
            <a:extLst>
              <a:ext uri="{FF2B5EF4-FFF2-40B4-BE49-F238E27FC236}">
                <a16:creationId xmlns:a16="http://schemas.microsoft.com/office/drawing/2014/main" id="{609B18FF-C1D5-F26F-AF96-E02D4262C648}"/>
              </a:ext>
            </a:extLst>
          </p:cNvPr>
          <p:cNvSpPr/>
          <p:nvPr/>
        </p:nvSpPr>
        <p:spPr>
          <a:xfrm>
            <a:off x="648221" y="4433388"/>
            <a:ext cx="7931477" cy="545535"/>
          </a:xfrm>
          <a:prstGeom prst="rect">
            <a:avLst/>
          </a:prstGeom>
          <a:solidFill>
            <a:srgbClr val="1C2841"/>
          </a:solidFill>
          <a:ln/>
        </p:spPr>
        <p:txBody>
          <a:bodyPr/>
          <a:lstStyle/>
          <a:p>
            <a:endParaRPr lang="ja-JP" altLang="en-US" dirty="0"/>
          </a:p>
        </p:txBody>
      </p:sp>
      <p:sp>
        <p:nvSpPr>
          <p:cNvPr id="52" name="Text 23">
            <a:extLst>
              <a:ext uri="{FF2B5EF4-FFF2-40B4-BE49-F238E27FC236}">
                <a16:creationId xmlns:a16="http://schemas.microsoft.com/office/drawing/2014/main" id="{BE8405DA-2496-08A8-7C15-58A679A11B45}"/>
              </a:ext>
            </a:extLst>
          </p:cNvPr>
          <p:cNvSpPr/>
          <p:nvPr/>
        </p:nvSpPr>
        <p:spPr>
          <a:xfrm>
            <a:off x="1378798" y="4549335"/>
            <a:ext cx="7200900" cy="268215"/>
          </a:xfrm>
          <a:prstGeom prst="rect">
            <a:avLst/>
          </a:prstGeom>
          <a:noFill/>
          <a:ln/>
        </p:spPr>
        <p:txBody>
          <a:bodyPr wrap="square" lIns="0" tIns="0" rIns="0" bIns="0" rtlCol="0" anchor="t">
            <a:spAutoFit/>
          </a:bodyPr>
          <a:lstStyle/>
          <a:p>
            <a:pPr>
              <a:lnSpc>
                <a:spcPct val="150000"/>
              </a:lnSpc>
            </a:pPr>
            <a:r>
              <a:rPr lang="ja-JP" altLang="en-US" sz="1400" b="1" dirty="0">
                <a:solidFill>
                  <a:srgbClr val="FFD966"/>
                </a:solidFill>
                <a:latin typeface="BIZ UDPゴシック" panose="020B0400000000000000" pitchFamily="50" charset="-128"/>
                <a:ea typeface="BIZ UDPゴシック" panose="020B0400000000000000" pitchFamily="50" charset="-128"/>
              </a:rPr>
              <a:t>「難解」</a:t>
            </a:r>
            <a:r>
              <a:rPr lang="ja-JP" altLang="en-US" sz="1400" dirty="0">
                <a:solidFill>
                  <a:schemeClr val="bg1"/>
                </a:solidFill>
                <a:latin typeface="BIZ UDPゴシック" panose="020B0400000000000000" pitchFamily="50" charset="-128"/>
                <a:ea typeface="BIZ UDPゴシック" panose="020B0400000000000000" pitchFamily="50" charset="-128"/>
              </a:rPr>
              <a:t>から</a:t>
            </a:r>
            <a:r>
              <a:rPr lang="ja-JP" altLang="en-US" sz="1400" b="1" dirty="0">
                <a:solidFill>
                  <a:srgbClr val="FFD966"/>
                </a:solidFill>
                <a:latin typeface="BIZ UDPゴシック" panose="020B0400000000000000" pitchFamily="50" charset="-128"/>
                <a:ea typeface="BIZ UDPゴシック" panose="020B0400000000000000" pitchFamily="50" charset="-128"/>
              </a:rPr>
              <a:t>「直感的」</a:t>
            </a:r>
            <a:r>
              <a:rPr lang="ja-JP" altLang="en-US" sz="1400" dirty="0">
                <a:solidFill>
                  <a:schemeClr val="bg1"/>
                </a:solidFill>
                <a:latin typeface="BIZ UDPゴシック" panose="020B0400000000000000" pitchFamily="50" charset="-128"/>
                <a:ea typeface="BIZ UDPゴシック" panose="020B0400000000000000" pitchFamily="50" charset="-128"/>
              </a:rPr>
              <a:t>へ。　来訪者の背景に合わせた情報設計が重要</a:t>
            </a:r>
            <a:endParaRPr lang="en-US" sz="1400" dirty="0">
              <a:solidFill>
                <a:schemeClr val="bg1"/>
              </a:solidFill>
              <a:latin typeface="BIZ UDPゴシック" panose="020B0400000000000000" pitchFamily="50" charset="-128"/>
              <a:ea typeface="BIZ UDPゴシック" panose="020B0400000000000000" pitchFamily="50" charset="-128"/>
            </a:endParaRPr>
          </a:p>
        </p:txBody>
      </p:sp>
      <p:pic>
        <p:nvPicPr>
          <p:cNvPr id="53" name="Image 3" descr="preencoded.png">
            <a:extLst>
              <a:ext uri="{FF2B5EF4-FFF2-40B4-BE49-F238E27FC236}">
                <a16:creationId xmlns:a16="http://schemas.microsoft.com/office/drawing/2014/main" id="{BEA173C1-267F-4340-9CB9-C405A70043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5442" y="4561360"/>
            <a:ext cx="198669" cy="264892"/>
          </a:xfrm>
          <a:prstGeom prst="rect">
            <a:avLst/>
          </a:prstGeom>
        </p:spPr>
      </p:pic>
      <p:sp>
        <p:nvSpPr>
          <p:cNvPr id="56" name="矢印: 右 55">
            <a:extLst>
              <a:ext uri="{FF2B5EF4-FFF2-40B4-BE49-F238E27FC236}">
                <a16:creationId xmlns:a16="http://schemas.microsoft.com/office/drawing/2014/main" id="{C43E98B6-767D-E92B-5A93-088593E0946E}"/>
              </a:ext>
            </a:extLst>
          </p:cNvPr>
          <p:cNvSpPr/>
          <p:nvPr/>
        </p:nvSpPr>
        <p:spPr>
          <a:xfrm>
            <a:off x="4848686" y="1386248"/>
            <a:ext cx="582013" cy="405597"/>
          </a:xfrm>
          <a:prstGeom prst="rightArrow">
            <a:avLst>
              <a:gd name="adj1" fmla="val 26829"/>
              <a:gd name="adj2" fmla="val 47641"/>
            </a:avLst>
          </a:prstGeom>
          <a:solidFill>
            <a:srgbClr val="8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四角形: 角を丸くする 56">
            <a:extLst>
              <a:ext uri="{FF2B5EF4-FFF2-40B4-BE49-F238E27FC236}">
                <a16:creationId xmlns:a16="http://schemas.microsoft.com/office/drawing/2014/main" id="{440829F7-1A4E-838A-B58D-386547379206}"/>
              </a:ext>
            </a:extLst>
          </p:cNvPr>
          <p:cNvSpPr/>
          <p:nvPr/>
        </p:nvSpPr>
        <p:spPr>
          <a:xfrm>
            <a:off x="5443007" y="630061"/>
            <a:ext cx="3274078" cy="1684680"/>
          </a:xfrm>
          <a:prstGeom prst="roundRect">
            <a:avLst>
              <a:gd name="adj" fmla="val 11024"/>
            </a:avLst>
          </a:prstGeom>
          <a:solidFill>
            <a:schemeClr val="bg1"/>
          </a:solidFill>
          <a:ln w="38100">
            <a:solidFill>
              <a:srgbClr val="8B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 角を丸くする 57">
            <a:extLst>
              <a:ext uri="{FF2B5EF4-FFF2-40B4-BE49-F238E27FC236}">
                <a16:creationId xmlns:a16="http://schemas.microsoft.com/office/drawing/2014/main" id="{C0119376-7F5B-A46F-C224-5BC111BCCF4B}"/>
              </a:ext>
            </a:extLst>
          </p:cNvPr>
          <p:cNvSpPr/>
          <p:nvPr/>
        </p:nvSpPr>
        <p:spPr>
          <a:xfrm>
            <a:off x="5443007" y="2479318"/>
            <a:ext cx="3255056" cy="1811250"/>
          </a:xfrm>
          <a:prstGeom prst="roundRect">
            <a:avLst>
              <a:gd name="adj" fmla="val 11024"/>
            </a:avLst>
          </a:prstGeom>
          <a:solidFill>
            <a:schemeClr val="bg1"/>
          </a:solidFill>
          <a:ln w="38100">
            <a:solidFill>
              <a:srgbClr val="8B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右 58">
            <a:extLst>
              <a:ext uri="{FF2B5EF4-FFF2-40B4-BE49-F238E27FC236}">
                <a16:creationId xmlns:a16="http://schemas.microsoft.com/office/drawing/2014/main" id="{F6AC6F20-2E1D-A230-1994-B91CF07ED3F7}"/>
              </a:ext>
            </a:extLst>
          </p:cNvPr>
          <p:cNvSpPr/>
          <p:nvPr/>
        </p:nvSpPr>
        <p:spPr>
          <a:xfrm>
            <a:off x="4854840" y="3526276"/>
            <a:ext cx="582013" cy="405597"/>
          </a:xfrm>
          <a:prstGeom prst="rightArrow">
            <a:avLst>
              <a:gd name="adj1" fmla="val 26829"/>
              <a:gd name="adj2" fmla="val 47641"/>
            </a:avLst>
          </a:prstGeom>
          <a:solidFill>
            <a:srgbClr val="8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89D8A579-111E-F914-2FA6-3A5B1DD6C113}"/>
              </a:ext>
            </a:extLst>
          </p:cNvPr>
          <p:cNvSpPr txBox="1"/>
          <p:nvPr/>
        </p:nvSpPr>
        <p:spPr>
          <a:xfrm>
            <a:off x="5533581" y="887625"/>
            <a:ext cx="2969357" cy="1169551"/>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・各博物館の「５分導入動画」</a:t>
            </a:r>
            <a:endParaRPr kumimoji="1" lang="en-US" altLang="ja-JP" sz="1400" b="1" dirty="0">
              <a:latin typeface="BIZ UDPゴシック" panose="020B0400000000000000" pitchFamily="50" charset="-128"/>
              <a:ea typeface="BIZ UDPゴシック" panose="020B0400000000000000" pitchFamily="50" charset="-128"/>
            </a:endParaRPr>
          </a:p>
          <a:p>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・滞在型ツアーの造成</a:t>
            </a:r>
            <a:endParaRPr kumimoji="1" lang="en-US" altLang="ja-JP" sz="1400" b="1" dirty="0">
              <a:latin typeface="BIZ UDPゴシック" panose="020B0400000000000000" pitchFamily="50" charset="-128"/>
              <a:ea typeface="BIZ UDPゴシック" panose="020B0400000000000000" pitchFamily="50" charset="-128"/>
            </a:endParaRPr>
          </a:p>
          <a:p>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・比較文化視点での解説</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62" name="テキスト ボックス 61">
            <a:extLst>
              <a:ext uri="{FF2B5EF4-FFF2-40B4-BE49-F238E27FC236}">
                <a16:creationId xmlns:a16="http://schemas.microsoft.com/office/drawing/2014/main" id="{B91852AB-502B-BDCB-F437-8F3EB693ECCD}"/>
              </a:ext>
            </a:extLst>
          </p:cNvPr>
          <p:cNvSpPr txBox="1"/>
          <p:nvPr/>
        </p:nvSpPr>
        <p:spPr>
          <a:xfrm>
            <a:off x="5533581" y="2619819"/>
            <a:ext cx="2969357" cy="1600438"/>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・テーマ別周遊の造成</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（歴史・民家・近代建築など）</a:t>
            </a:r>
            <a:endParaRPr kumimoji="1" lang="en-US" altLang="ja-JP" sz="1400" b="1" dirty="0">
              <a:latin typeface="BIZ UDPゴシック" panose="020B0400000000000000" pitchFamily="50" charset="-128"/>
              <a:ea typeface="BIZ UDPゴシック" panose="020B0400000000000000" pitchFamily="50" charset="-128"/>
            </a:endParaRPr>
          </a:p>
          <a:p>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・親子向け定例ワークショップ</a:t>
            </a:r>
            <a:endParaRPr kumimoji="1" lang="en-US" altLang="ja-JP" sz="1400" b="1" dirty="0">
              <a:latin typeface="BIZ UDPゴシック" panose="020B0400000000000000" pitchFamily="50" charset="-128"/>
              <a:ea typeface="BIZ UDPゴシック" panose="020B0400000000000000" pitchFamily="50" charset="-128"/>
            </a:endParaRPr>
          </a:p>
          <a:p>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・横断学習プログラムの構築</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（古代史と生活文化など）</a:t>
            </a:r>
            <a:endParaRPr kumimoji="1" lang="en-US" altLang="ja-JP" sz="1400" b="1" dirty="0">
              <a:latin typeface="BIZ UDPゴシック" panose="020B0400000000000000" pitchFamily="50" charset="-128"/>
              <a:ea typeface="BIZ UDPゴシック" panose="020B0400000000000000" pitchFamily="50" charset="-128"/>
            </a:endParaRPr>
          </a:p>
        </p:txBody>
      </p:sp>
      <p:pic>
        <p:nvPicPr>
          <p:cNvPr id="63" name="グラフィックス 62" descr="ビデオ カメラ 単色塗りつぶし">
            <a:extLst>
              <a:ext uri="{FF2B5EF4-FFF2-40B4-BE49-F238E27FC236}">
                <a16:creationId xmlns:a16="http://schemas.microsoft.com/office/drawing/2014/main" id="{48994716-80AF-C162-19C8-8FE02AD8E23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002341" y="796464"/>
            <a:ext cx="442429" cy="442429"/>
          </a:xfrm>
          <a:prstGeom prst="rect">
            <a:avLst/>
          </a:prstGeom>
        </p:spPr>
      </p:pic>
      <p:pic>
        <p:nvPicPr>
          <p:cNvPr id="2049" name="グラフィックス 2048" descr="地球: アジア 単色塗りつぶし">
            <a:extLst>
              <a:ext uri="{FF2B5EF4-FFF2-40B4-BE49-F238E27FC236}">
                <a16:creationId xmlns:a16="http://schemas.microsoft.com/office/drawing/2014/main" id="{EDA3BE32-8987-218E-03B8-C9CD9DD7048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002341" y="1700645"/>
            <a:ext cx="386455" cy="386455"/>
          </a:xfrm>
          <a:prstGeom prst="rect">
            <a:avLst/>
          </a:prstGeom>
        </p:spPr>
      </p:pic>
      <p:pic>
        <p:nvPicPr>
          <p:cNvPr id="2052" name="グラフィックス 2051" descr="郊外の光景 単色塗りつぶし">
            <a:extLst>
              <a:ext uri="{FF2B5EF4-FFF2-40B4-BE49-F238E27FC236}">
                <a16:creationId xmlns:a16="http://schemas.microsoft.com/office/drawing/2014/main" id="{D30F7C4C-1245-0C04-193C-49B0702CBD7C}"/>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992622" y="1268817"/>
            <a:ext cx="386456" cy="386456"/>
          </a:xfrm>
          <a:prstGeom prst="rect">
            <a:avLst/>
          </a:prstGeom>
        </p:spPr>
      </p:pic>
      <p:pic>
        <p:nvPicPr>
          <p:cNvPr id="2054" name="グラフィックス 2053" descr="プレイブック 単色塗りつぶし">
            <a:extLst>
              <a:ext uri="{FF2B5EF4-FFF2-40B4-BE49-F238E27FC236}">
                <a16:creationId xmlns:a16="http://schemas.microsoft.com/office/drawing/2014/main" id="{B3A57E28-5C71-4B92-B244-91D9ACF14149}"/>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936299" y="2617747"/>
            <a:ext cx="471767" cy="471767"/>
          </a:xfrm>
          <a:prstGeom prst="rect">
            <a:avLst/>
          </a:prstGeom>
        </p:spPr>
      </p:pic>
      <p:pic>
        <p:nvPicPr>
          <p:cNvPr id="2056" name="グラフィックス 2055" descr="拍手 単色塗りつぶし">
            <a:extLst>
              <a:ext uri="{FF2B5EF4-FFF2-40B4-BE49-F238E27FC236}">
                <a16:creationId xmlns:a16="http://schemas.microsoft.com/office/drawing/2014/main" id="{3F9FB3B5-D85C-83E2-968D-810A7BECE8E8}"/>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941620" y="3106029"/>
            <a:ext cx="488464" cy="488464"/>
          </a:xfrm>
          <a:prstGeom prst="rect">
            <a:avLst/>
          </a:prstGeom>
        </p:spPr>
      </p:pic>
      <p:pic>
        <p:nvPicPr>
          <p:cNvPr id="2062" name="グラフィックス 2061" descr="鉛筆 単色塗りつぶし">
            <a:extLst>
              <a:ext uri="{FF2B5EF4-FFF2-40B4-BE49-F238E27FC236}">
                <a16:creationId xmlns:a16="http://schemas.microsoft.com/office/drawing/2014/main" id="{2C6AE9F2-2105-678E-17B3-6E2696F5AC0B}"/>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983426" y="3705006"/>
            <a:ext cx="442931" cy="442931"/>
          </a:xfrm>
          <a:prstGeom prst="rect">
            <a:avLst/>
          </a:prstGeom>
        </p:spPr>
      </p:pic>
    </p:spTree>
    <p:extLst>
      <p:ext uri="{BB962C8B-B14F-4D97-AF65-F5344CB8AC3E}">
        <p14:creationId xmlns:p14="http://schemas.microsoft.com/office/powerpoint/2010/main" val="312677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0" descr="preencoded.png">
            <a:extLst>
              <a:ext uri="{FF2B5EF4-FFF2-40B4-BE49-F238E27FC236}">
                <a16:creationId xmlns:a16="http://schemas.microsoft.com/office/drawing/2014/main" id="{B4A1063C-7093-4CD2-AE9B-982EE57F98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9" name="四角形: 角を丸くする 38">
            <a:extLst>
              <a:ext uri="{FF2B5EF4-FFF2-40B4-BE49-F238E27FC236}">
                <a16:creationId xmlns:a16="http://schemas.microsoft.com/office/drawing/2014/main" id="{67A57223-CBB1-4418-966E-CE6251671450}"/>
              </a:ext>
            </a:extLst>
          </p:cNvPr>
          <p:cNvSpPr/>
          <p:nvPr/>
        </p:nvSpPr>
        <p:spPr>
          <a:xfrm>
            <a:off x="365760" y="369331"/>
            <a:ext cx="8493759" cy="4521015"/>
          </a:xfrm>
          <a:prstGeom prst="roundRect">
            <a:avLst>
              <a:gd name="adj" fmla="val 7910"/>
            </a:avLst>
          </a:prstGeom>
          <a:solidFill>
            <a:schemeClr val="bg1"/>
          </a:solidFill>
          <a:ln w="38100">
            <a:solidFill>
              <a:srgbClr val="1C2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3FCD9030-B968-4D25-8901-C673EF1AF938}"/>
              </a:ext>
            </a:extLst>
          </p:cNvPr>
          <p:cNvSpPr txBox="1"/>
          <p:nvPr/>
        </p:nvSpPr>
        <p:spPr>
          <a:xfrm>
            <a:off x="718351" y="538609"/>
            <a:ext cx="7771679" cy="400110"/>
          </a:xfrm>
          <a:prstGeom prst="rect">
            <a:avLst/>
          </a:prstGeom>
          <a:noFill/>
        </p:spPr>
        <p:txBody>
          <a:bodyPr wrap="square" rtlCol="0">
            <a:spAutoFit/>
          </a:bodyPr>
          <a:lstStyle/>
          <a:p>
            <a:r>
              <a:rPr kumimoji="1" lang="ja-JP" altLang="en-US" sz="2000" b="1" dirty="0">
                <a:solidFill>
                  <a:srgbClr val="1C2841"/>
                </a:solidFill>
                <a:latin typeface="BIZ UDPゴシック" panose="020B0400000000000000" pitchFamily="50" charset="-128"/>
                <a:ea typeface="BIZ UDPゴシック" panose="020B0400000000000000" pitchFamily="50" charset="-128"/>
              </a:rPr>
              <a:t>結論：文化財の保存を前提とした持続可能な活用と「大阪文化回廊」</a:t>
            </a:r>
          </a:p>
        </p:txBody>
      </p:sp>
      <p:sp>
        <p:nvSpPr>
          <p:cNvPr id="41" name="テキスト ボックス 40">
            <a:extLst>
              <a:ext uri="{FF2B5EF4-FFF2-40B4-BE49-F238E27FC236}">
                <a16:creationId xmlns:a16="http://schemas.microsoft.com/office/drawing/2014/main" id="{98BFE769-B62B-412A-B78F-A1EAF88C1D94}"/>
              </a:ext>
            </a:extLst>
          </p:cNvPr>
          <p:cNvSpPr txBox="1"/>
          <p:nvPr/>
        </p:nvSpPr>
        <p:spPr>
          <a:xfrm>
            <a:off x="579308" y="1039052"/>
            <a:ext cx="8066661" cy="3647152"/>
          </a:xfrm>
          <a:prstGeom prst="rect">
            <a:avLst/>
          </a:prstGeom>
          <a:noFill/>
        </p:spPr>
        <p:txBody>
          <a:bodyPr wrap="square" rtlCol="0">
            <a:spAutoFit/>
          </a:bodyPr>
          <a:lstStyle/>
          <a:p>
            <a:pPr indent="176213">
              <a:spcAft>
                <a:spcPts val="600"/>
              </a:spcAft>
            </a:pPr>
            <a:r>
              <a:rPr kumimoji="1" lang="ja-JP" altLang="en-US" sz="1400" dirty="0">
                <a:latin typeface="BIZ UDPゴシック" panose="020B0400000000000000" pitchFamily="50" charset="-128"/>
                <a:ea typeface="BIZ UDPゴシック" panose="020B0400000000000000" pitchFamily="50" charset="-128"/>
              </a:rPr>
              <a:t>本事業を通じた調査・実証により、大阪府内の文化観光には、認知・アクセス・体験・周遊といった複数の課題が連鎖的に存在していることが明らかとなった。一方で、体験型コンテンツや周遊施策に対する来訪者満足度が高いことから、</a:t>
            </a:r>
            <a:r>
              <a:rPr kumimoji="1" lang="ja-JP" altLang="en-US" sz="1400" dirty="0">
                <a:solidFill>
                  <a:srgbClr val="C00000"/>
                </a:solidFill>
                <a:latin typeface="BIZ UDPゴシック" panose="020B0400000000000000" pitchFamily="50" charset="-128"/>
                <a:ea typeface="BIZ UDPゴシック" panose="020B0400000000000000" pitchFamily="50" charset="-128"/>
              </a:rPr>
              <a:t>適切な設計と連携により、文化財は大きな誘客力を発揮しうる</a:t>
            </a:r>
            <a:r>
              <a:rPr kumimoji="1" lang="ja-JP" altLang="en-US" sz="1400" dirty="0">
                <a:latin typeface="BIZ UDPゴシック" panose="020B0400000000000000" pitchFamily="50" charset="-128"/>
                <a:ea typeface="BIZ UDPゴシック" panose="020B0400000000000000" pitchFamily="50" charset="-128"/>
              </a:rPr>
              <a:t>ことも確認された。</a:t>
            </a:r>
          </a:p>
          <a:p>
            <a:pPr indent="176213">
              <a:spcAft>
                <a:spcPts val="600"/>
              </a:spcAft>
            </a:pPr>
            <a:r>
              <a:rPr kumimoji="1" lang="ja-JP" altLang="en-US" sz="1400" dirty="0">
                <a:latin typeface="BIZ UDPゴシック" panose="020B0400000000000000" pitchFamily="50" charset="-128"/>
                <a:ea typeface="BIZ UDPゴシック" panose="020B0400000000000000" pitchFamily="50" charset="-128"/>
              </a:rPr>
              <a:t>重要なのは、文化財を単に消費するのではなく、</a:t>
            </a:r>
            <a:r>
              <a:rPr kumimoji="1" lang="ja-JP" altLang="en-US" sz="1400" dirty="0">
                <a:solidFill>
                  <a:srgbClr val="C00000"/>
                </a:solidFill>
                <a:latin typeface="BIZ UDPゴシック" panose="020B0400000000000000" pitchFamily="50" charset="-128"/>
                <a:ea typeface="BIZ UDPゴシック" panose="020B0400000000000000" pitchFamily="50" charset="-128"/>
              </a:rPr>
              <a:t>文化財の価値を守り、理解を深めることを前提とした活用</a:t>
            </a:r>
            <a:r>
              <a:rPr kumimoji="1" lang="ja-JP" altLang="en-US" sz="1400" dirty="0">
                <a:latin typeface="BIZ UDPゴシック" panose="020B0400000000000000" pitchFamily="50" charset="-128"/>
                <a:ea typeface="BIZ UDPゴシック" panose="020B0400000000000000" pitchFamily="50" charset="-128"/>
              </a:rPr>
              <a:t>を進めることである。そのためには、施設単体での対応には限界があり、複数の文化資源を結び付け、来訪者の理解と体験を段階的に深める仕組みが不可欠である。</a:t>
            </a:r>
          </a:p>
          <a:p>
            <a:pPr indent="176213">
              <a:spcAft>
                <a:spcPts val="600"/>
              </a:spcAft>
            </a:pPr>
            <a:r>
              <a:rPr kumimoji="1" lang="ja-JP" altLang="en-US" sz="1400" dirty="0">
                <a:latin typeface="BIZ UDPゴシック" panose="020B0400000000000000" pitchFamily="50" charset="-128"/>
                <a:ea typeface="BIZ UDPゴシック" panose="020B0400000000000000" pitchFamily="50" charset="-128"/>
              </a:rPr>
              <a:t>大阪文化回廊は、こうした考え方を具体化する枠組みであり、</a:t>
            </a:r>
          </a:p>
          <a:p>
            <a:pPr marL="447675" indent="-176213">
              <a:spcAft>
                <a:spcPts val="600"/>
              </a:spcAft>
              <a:buFont typeface="Wingdings" panose="05000000000000000000" pitchFamily="2" charset="2"/>
              <a:buChar char="l"/>
            </a:pPr>
            <a:r>
              <a:rPr kumimoji="1" lang="ja-JP" altLang="en-US" sz="1400" dirty="0">
                <a:solidFill>
                  <a:srgbClr val="C00000"/>
                </a:solidFill>
                <a:latin typeface="BIZ UDPゴシック" panose="020B0400000000000000" pitchFamily="50" charset="-128"/>
                <a:ea typeface="BIZ UDPゴシック" panose="020B0400000000000000" pitchFamily="50" charset="-128"/>
              </a:rPr>
              <a:t>文化財の保存理念を共有しつつ、</a:t>
            </a:r>
          </a:p>
          <a:p>
            <a:pPr marL="447675" indent="-176213">
              <a:spcAft>
                <a:spcPts val="600"/>
              </a:spcAft>
              <a:buFont typeface="Wingdings" panose="05000000000000000000" pitchFamily="2" charset="2"/>
              <a:buChar char="l"/>
            </a:pPr>
            <a:r>
              <a:rPr kumimoji="1" lang="ja-JP" altLang="en-US" sz="1400" dirty="0">
                <a:solidFill>
                  <a:srgbClr val="C00000"/>
                </a:solidFill>
                <a:latin typeface="BIZ UDPゴシック" panose="020B0400000000000000" pitchFamily="50" charset="-128"/>
                <a:ea typeface="BIZ UDPゴシック" panose="020B0400000000000000" pitchFamily="50" charset="-128"/>
              </a:rPr>
              <a:t>来訪者の分散と滞在時間の延伸を図り、</a:t>
            </a:r>
          </a:p>
          <a:p>
            <a:pPr marL="447675" indent="-176213">
              <a:spcAft>
                <a:spcPts val="600"/>
              </a:spcAft>
              <a:buFont typeface="Wingdings" panose="05000000000000000000" pitchFamily="2" charset="2"/>
              <a:buChar char="l"/>
            </a:pPr>
            <a:r>
              <a:rPr kumimoji="1" lang="ja-JP" altLang="en-US" sz="1400" dirty="0">
                <a:solidFill>
                  <a:srgbClr val="C00000"/>
                </a:solidFill>
                <a:latin typeface="BIZ UDPゴシック" panose="020B0400000000000000" pitchFamily="50" charset="-128"/>
                <a:ea typeface="BIZ UDPゴシック" panose="020B0400000000000000" pitchFamily="50" charset="-128"/>
              </a:rPr>
              <a:t>地域全体で文化的価値を支える好循環を生み出す</a:t>
            </a:r>
          </a:p>
          <a:p>
            <a:pPr indent="176213">
              <a:spcAft>
                <a:spcPts val="600"/>
              </a:spcAft>
            </a:pPr>
            <a:r>
              <a:rPr kumimoji="1" lang="ja-JP" altLang="en-US" sz="1400" dirty="0">
                <a:latin typeface="BIZ UDPゴシック" panose="020B0400000000000000" pitchFamily="50" charset="-128"/>
                <a:ea typeface="BIZ UDPゴシック" panose="020B0400000000000000" pitchFamily="50" charset="-128"/>
              </a:rPr>
              <a:t>ことを可能にする。</a:t>
            </a:r>
          </a:p>
          <a:p>
            <a:pPr indent="176213">
              <a:spcAft>
                <a:spcPts val="600"/>
              </a:spcAft>
            </a:pPr>
            <a:r>
              <a:rPr kumimoji="1" lang="ja-JP" altLang="en-US" sz="1400" dirty="0">
                <a:latin typeface="BIZ UDPゴシック" panose="020B0400000000000000" pitchFamily="50" charset="-128"/>
                <a:ea typeface="BIZ UDPゴシック" panose="020B0400000000000000" pitchFamily="50" charset="-128"/>
              </a:rPr>
              <a:t>「点」の施設観光から、「面」として巡り、学び、体験する文化観光へ。 文化財の持続可能な活用と大阪文化回廊の形成を両輪として進めることが、 大阪府における文化観光の将来像を形づくる鍵である。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Shape 1"/>
          <p:cNvSpPr/>
          <p:nvPr/>
        </p:nvSpPr>
        <p:spPr>
          <a:xfrm>
            <a:off x="571500" y="733758"/>
            <a:ext cx="3957638" cy="1994142"/>
          </a:xfrm>
          <a:prstGeom prst="rect">
            <a:avLst/>
          </a:prstGeom>
          <a:solidFill>
            <a:srgbClr val="FFFFFF"/>
          </a:solidFill>
          <a:ln/>
        </p:spPr>
        <p:txBody>
          <a:bodyPr/>
          <a:lstStyle/>
          <a:p>
            <a:endParaRPr lang="ja-JP" altLang="en-US"/>
          </a:p>
        </p:txBody>
      </p:sp>
      <p:sp>
        <p:nvSpPr>
          <p:cNvPr id="5" name="Shape 2"/>
          <p:cNvSpPr/>
          <p:nvPr/>
        </p:nvSpPr>
        <p:spPr>
          <a:xfrm>
            <a:off x="571500" y="733758"/>
            <a:ext cx="3957638" cy="28575"/>
          </a:xfrm>
          <a:prstGeom prst="rect">
            <a:avLst/>
          </a:prstGeom>
          <a:solidFill>
            <a:srgbClr val="1C2841"/>
          </a:solidFill>
          <a:ln/>
        </p:spPr>
        <p:txBody>
          <a:bodyPr/>
          <a:lstStyle/>
          <a:p>
            <a:endParaRPr lang="ja-JP" altLang="en-US"/>
          </a:p>
        </p:txBody>
      </p:sp>
      <p:pic>
        <p:nvPicPr>
          <p:cNvPr id="6" name="Image 1" descr="preencod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950" y="828413"/>
            <a:ext cx="200025" cy="200025"/>
          </a:xfrm>
          <a:prstGeom prst="rect">
            <a:avLst/>
          </a:prstGeom>
        </p:spPr>
      </p:pic>
      <p:sp>
        <p:nvSpPr>
          <p:cNvPr id="7" name="Text 3"/>
          <p:cNvSpPr/>
          <p:nvPr/>
        </p:nvSpPr>
        <p:spPr>
          <a:xfrm>
            <a:off x="1100138" y="836078"/>
            <a:ext cx="1695977" cy="192360"/>
          </a:xfrm>
          <a:prstGeom prst="rect">
            <a:avLst/>
          </a:prstGeom>
          <a:noFill/>
          <a:ln/>
        </p:spPr>
        <p:txBody>
          <a:bodyPr wrap="none" lIns="0" tIns="0" rIns="0" bIns="0" rtlCol="0" anchor="t">
            <a:spAutoFit/>
          </a:bodyPr>
          <a:lstStyle/>
          <a:p>
            <a:pPr marL="0" indent="0" algn="l">
              <a:lnSpc>
                <a:spcPts val="1500"/>
              </a:lnSpc>
              <a:buNone/>
            </a:pPr>
            <a:r>
              <a:rPr lang="en-US" sz="1600" b="1" dirty="0">
                <a:solidFill>
                  <a:srgbClr val="8B0000"/>
                </a:solidFill>
                <a:latin typeface="BIZ UDPゴシック" panose="020B0400000000000000" pitchFamily="50" charset="-128"/>
                <a:ea typeface="BIZ UDPゴシック" panose="020B0400000000000000" pitchFamily="50" charset="-128"/>
                <a:cs typeface="Yu Gothic" pitchFamily="34" charset="-120"/>
              </a:rPr>
              <a:t>1</a:t>
            </a:r>
            <a:r>
              <a:rPr lang="ja-JP" altLang="en-US" sz="1600" b="1" dirty="0">
                <a:solidFill>
                  <a:srgbClr val="8B0000"/>
                </a:solidFill>
                <a:latin typeface="BIZ UDPゴシック" panose="020B0400000000000000" pitchFamily="50" charset="-128"/>
                <a:ea typeface="BIZ UDPゴシック" panose="020B0400000000000000" pitchFamily="50" charset="-128"/>
                <a:cs typeface="Yu Gothic" pitchFamily="34" charset="-120"/>
              </a:rPr>
              <a:t>　</a:t>
            </a:r>
            <a:r>
              <a:rPr lang="en-US" sz="1200" b="1" dirty="0">
                <a:solidFill>
                  <a:srgbClr val="8B0000"/>
                </a:solidFill>
                <a:latin typeface="BIZ UDPゴシック" panose="020B0400000000000000" pitchFamily="50" charset="-128"/>
                <a:ea typeface="BIZ UDPゴシック" panose="020B0400000000000000" pitchFamily="50" charset="-128"/>
                <a:cs typeface="Yu Gothic" pitchFamily="34" charset="-120"/>
              </a:rPr>
              <a:t> 現状調査と課題把握</a:t>
            </a:r>
            <a:endParaRPr lang="en-US" sz="1200" dirty="0">
              <a:solidFill>
                <a:srgbClr val="8B0000"/>
              </a:solidFill>
              <a:latin typeface="BIZ UDPゴシック" panose="020B0400000000000000" pitchFamily="50" charset="-128"/>
              <a:ea typeface="BIZ UDPゴシック" panose="020B0400000000000000" pitchFamily="50" charset="-128"/>
            </a:endParaRPr>
          </a:p>
        </p:txBody>
      </p:sp>
      <p:sp>
        <p:nvSpPr>
          <p:cNvPr id="8" name="Text 4"/>
          <p:cNvSpPr/>
          <p:nvPr/>
        </p:nvSpPr>
        <p:spPr>
          <a:xfrm>
            <a:off x="700088" y="1137380"/>
            <a:ext cx="3751220" cy="583621"/>
          </a:xfrm>
          <a:prstGeom prst="rect">
            <a:avLst/>
          </a:prstGeom>
          <a:noFill/>
          <a:ln/>
        </p:spPr>
        <p:txBody>
          <a:bodyPr wrap="square" lIns="0" tIns="0" rIns="0" bIns="0" rtlCol="0" anchor="t">
            <a:spAutoFit/>
          </a:bodyPr>
          <a:lstStyle/>
          <a:p>
            <a:pPr>
              <a:lnSpc>
                <a:spcPts val="1600"/>
              </a:lnSpc>
            </a:pPr>
            <a:r>
              <a:rPr lang="en-US" sz="1000" b="1" dirty="0" err="1">
                <a:highlight>
                  <a:srgbClr val="FFFF00"/>
                </a:highlight>
                <a:latin typeface="BIZ UDPゴシック" panose="020B0400000000000000" pitchFamily="50" charset="-128"/>
                <a:ea typeface="BIZ UDPゴシック" panose="020B0400000000000000" pitchFamily="50" charset="-128"/>
                <a:cs typeface="Yu Gothic" pitchFamily="34" charset="-120"/>
              </a:rPr>
              <a:t>博物館の認知状況</a:t>
            </a:r>
            <a:r>
              <a:rPr lang="en-US" sz="1000" dirty="0" err="1">
                <a:latin typeface="BIZ UDPゴシック" panose="020B0400000000000000" pitchFamily="50" charset="-128"/>
                <a:ea typeface="BIZ UDPゴシック" panose="020B0400000000000000" pitchFamily="50" charset="-128"/>
                <a:cs typeface="Yu Gothic" pitchFamily="34" charset="-120"/>
              </a:rPr>
              <a:t>や来訪者属性、周辺の文化観光資源の実態を</a:t>
            </a:r>
            <a:endParaRPr lang="en-US" sz="1000" dirty="0">
              <a:latin typeface="BIZ UDPゴシック" panose="020B0400000000000000" pitchFamily="50" charset="-128"/>
              <a:ea typeface="BIZ UDPゴシック" panose="020B0400000000000000" pitchFamily="50" charset="-128"/>
              <a:cs typeface="Yu Gothic" pitchFamily="34" charset="-120"/>
            </a:endParaRPr>
          </a:p>
          <a:p>
            <a:pPr>
              <a:lnSpc>
                <a:spcPts val="1600"/>
              </a:lnSpc>
            </a:pPr>
            <a:r>
              <a:rPr lang="en-US" altLang="ja-JP" sz="1000" dirty="0" err="1">
                <a:latin typeface="BIZ UDPゴシック" panose="020B0400000000000000" pitchFamily="50" charset="-128"/>
                <a:ea typeface="BIZ UDPゴシック" panose="020B0400000000000000" pitchFamily="50" charset="-128"/>
                <a:cs typeface="Yu Gothic" pitchFamily="34" charset="-120"/>
              </a:rPr>
              <a:t>把握し、誘客上の課題を整理</a:t>
            </a:r>
            <a:r>
              <a:rPr lang="en-US" altLang="ja-JP" sz="1000" dirty="0">
                <a:latin typeface="BIZ UDPゴシック" panose="020B0400000000000000" pitchFamily="50" charset="-128"/>
                <a:ea typeface="BIZ UDPゴシック" panose="020B0400000000000000" pitchFamily="50" charset="-128"/>
                <a:cs typeface="Yu Gothic" pitchFamily="34" charset="-120"/>
              </a:rPr>
              <a:t>。</a:t>
            </a:r>
            <a:endParaRPr lang="en-US" altLang="ja-JP" sz="1000" dirty="0">
              <a:latin typeface="BIZ UDPゴシック" panose="020B0400000000000000" pitchFamily="50" charset="-128"/>
              <a:ea typeface="BIZ UDPゴシック" panose="020B0400000000000000" pitchFamily="50" charset="-128"/>
            </a:endParaRPr>
          </a:p>
          <a:p>
            <a:pPr marL="0" indent="0" algn="l">
              <a:lnSpc>
                <a:spcPts val="1600"/>
              </a:lnSpc>
              <a:buNone/>
            </a:pPr>
            <a:endParaRPr lang="en-US" sz="1000" dirty="0">
              <a:latin typeface="BIZ UDPゴシック" panose="020B0400000000000000" pitchFamily="50" charset="-128"/>
              <a:ea typeface="BIZ UDPゴシック" panose="020B0400000000000000" pitchFamily="50" charset="-128"/>
            </a:endParaRPr>
          </a:p>
        </p:txBody>
      </p:sp>
      <p:sp>
        <p:nvSpPr>
          <p:cNvPr id="9" name="Text 5"/>
          <p:cNvSpPr/>
          <p:nvPr/>
        </p:nvSpPr>
        <p:spPr>
          <a:xfrm>
            <a:off x="2077784" y="1275836"/>
            <a:ext cx="65" cy="173253"/>
          </a:xfrm>
          <a:prstGeom prst="rect">
            <a:avLst/>
          </a:prstGeom>
          <a:noFill/>
          <a:ln/>
        </p:spPr>
        <p:txBody>
          <a:bodyPr wrap="none" lIns="0" tIns="0" rIns="0" bIns="0" rtlCol="0" anchor="t">
            <a:spAutoFit/>
          </a:bodyPr>
          <a:lstStyle/>
          <a:p>
            <a:pPr marL="0" indent="0" algn="l">
              <a:lnSpc>
                <a:spcPts val="1600"/>
              </a:lnSpc>
              <a:buNone/>
            </a:pPr>
            <a:endParaRPr lang="en-US" sz="1050" dirty="0">
              <a:latin typeface="BIZ UDPゴシック" panose="020B0400000000000000" pitchFamily="50" charset="-128"/>
              <a:ea typeface="BIZ UDPゴシック" panose="020B0400000000000000" pitchFamily="50" charset="-128"/>
            </a:endParaRPr>
          </a:p>
        </p:txBody>
      </p:sp>
      <p:sp>
        <p:nvSpPr>
          <p:cNvPr id="10" name="Text 6"/>
          <p:cNvSpPr/>
          <p:nvPr/>
        </p:nvSpPr>
        <p:spPr>
          <a:xfrm>
            <a:off x="700088" y="1583225"/>
            <a:ext cx="171778" cy="171265"/>
          </a:xfrm>
          <a:prstGeom prst="rect">
            <a:avLst/>
          </a:prstGeom>
          <a:noFill/>
          <a:ln/>
        </p:spPr>
        <p:txBody>
          <a:bodyPr wrap="none" lIns="170053" tIns="0" rIns="0" bIns="0" rtlCol="0" anchor="t">
            <a:spAutoFit/>
          </a:bodyPr>
          <a:lstStyle/>
          <a:p>
            <a:pPr marL="0" indent="0" algn="l">
              <a:lnSpc>
                <a:spcPts val="1600"/>
              </a:lnSpc>
              <a:buNone/>
            </a:pPr>
            <a:endParaRPr lang="en-US" sz="942" dirty="0">
              <a:latin typeface="BIZ UDPゴシック" panose="020B0400000000000000" pitchFamily="50" charset="-128"/>
              <a:ea typeface="BIZ UDPゴシック" panose="020B0400000000000000" pitchFamily="50" charset="-128"/>
            </a:endParaRPr>
          </a:p>
        </p:txBody>
      </p:sp>
      <p:sp>
        <p:nvSpPr>
          <p:cNvPr id="11" name="Text 7"/>
          <p:cNvSpPr/>
          <p:nvPr/>
        </p:nvSpPr>
        <p:spPr>
          <a:xfrm>
            <a:off x="700088" y="2096725"/>
            <a:ext cx="1085425" cy="171265"/>
          </a:xfrm>
          <a:prstGeom prst="rect">
            <a:avLst/>
          </a:prstGeom>
          <a:noFill/>
          <a:ln/>
        </p:spPr>
        <p:txBody>
          <a:bodyPr wrap="none" lIns="170053" tIns="0" rIns="0" bIns="0" rtlCol="0" anchor="t">
            <a:spAutoFit/>
          </a:bodyPr>
          <a:lstStyle/>
          <a:p>
            <a:pPr marL="0" indent="0" algn="l">
              <a:lnSpc>
                <a:spcPts val="1600"/>
              </a:lnSpc>
              <a:buNone/>
            </a:pPr>
            <a:r>
              <a:rPr lang="ja-JP" altLang="en-US" sz="942" b="1" dirty="0">
                <a:solidFill>
                  <a:schemeClr val="tx1">
                    <a:lumMod val="65000"/>
                    <a:lumOff val="35000"/>
                  </a:schemeClr>
                </a:solidFill>
                <a:latin typeface="BIZ UDPゴシック" panose="020B0400000000000000" pitchFamily="50" charset="-128"/>
                <a:ea typeface="BIZ UDPゴシック" panose="020B0400000000000000" pitchFamily="50" charset="-128"/>
              </a:rPr>
              <a:t>ポテンシャル調査</a:t>
            </a:r>
            <a:endParaRPr lang="en-US" sz="942"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13" name="Shape 9"/>
          <p:cNvSpPr/>
          <p:nvPr/>
        </p:nvSpPr>
        <p:spPr>
          <a:xfrm>
            <a:off x="4614863" y="733758"/>
            <a:ext cx="3957637" cy="1994142"/>
          </a:xfrm>
          <a:prstGeom prst="rect">
            <a:avLst/>
          </a:prstGeom>
          <a:solidFill>
            <a:srgbClr val="FFFFFF"/>
          </a:solidFill>
          <a:ln/>
        </p:spPr>
        <p:txBody>
          <a:bodyPr/>
          <a:lstStyle/>
          <a:p>
            <a:endParaRPr lang="ja-JP" altLang="en-US"/>
          </a:p>
        </p:txBody>
      </p:sp>
      <p:sp>
        <p:nvSpPr>
          <p:cNvPr id="14" name="Shape 10"/>
          <p:cNvSpPr/>
          <p:nvPr/>
        </p:nvSpPr>
        <p:spPr>
          <a:xfrm>
            <a:off x="4614863" y="733758"/>
            <a:ext cx="3957638" cy="28575"/>
          </a:xfrm>
          <a:prstGeom prst="rect">
            <a:avLst/>
          </a:prstGeom>
          <a:solidFill>
            <a:srgbClr val="1C2841"/>
          </a:solidFill>
          <a:ln/>
        </p:spPr>
        <p:txBody>
          <a:bodyPr/>
          <a:lstStyle/>
          <a:p>
            <a:endParaRPr lang="ja-JP" altLang="en-US"/>
          </a:p>
        </p:txBody>
      </p:sp>
      <p:sp>
        <p:nvSpPr>
          <p:cNvPr id="15" name="Text 11"/>
          <p:cNvSpPr/>
          <p:nvPr/>
        </p:nvSpPr>
        <p:spPr>
          <a:xfrm>
            <a:off x="700088" y="1611800"/>
            <a:ext cx="80150" cy="117276"/>
          </a:xfrm>
          <a:prstGeom prst="rect">
            <a:avLst/>
          </a:prstGeom>
          <a:noFill/>
          <a:ln/>
        </p:spPr>
        <p:txBody>
          <a:bodyPr wrap="none" lIns="0" tIns="0" rIns="0" bIns="0" rtlCol="0" anchor="t">
            <a:spAutoFit/>
          </a:bodyPr>
          <a:lstStyle/>
          <a:p>
            <a:pPr marL="0" indent="0" algn="l">
              <a:lnSpc>
                <a:spcPts val="1100"/>
              </a:lnSpc>
              <a:buNone/>
            </a:pPr>
            <a:r>
              <a:rPr lang="en-US" sz="62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621" dirty="0">
              <a:latin typeface="BIZ UDPゴシック" panose="020B0400000000000000" pitchFamily="50" charset="-128"/>
              <a:ea typeface="BIZ UDPゴシック" panose="020B0400000000000000" pitchFamily="50" charset="-128"/>
            </a:endParaRPr>
          </a:p>
        </p:txBody>
      </p:sp>
      <p:sp>
        <p:nvSpPr>
          <p:cNvPr id="16" name="Text 12"/>
          <p:cNvSpPr/>
          <p:nvPr/>
        </p:nvSpPr>
        <p:spPr>
          <a:xfrm>
            <a:off x="700088" y="2125300"/>
            <a:ext cx="80150" cy="117276"/>
          </a:xfrm>
          <a:prstGeom prst="rect">
            <a:avLst/>
          </a:prstGeom>
          <a:noFill/>
          <a:ln/>
        </p:spPr>
        <p:txBody>
          <a:bodyPr wrap="none" lIns="0" tIns="0" rIns="0" bIns="0" rtlCol="0" anchor="t">
            <a:spAutoFit/>
          </a:bodyPr>
          <a:lstStyle/>
          <a:p>
            <a:pPr marL="0" indent="0" algn="l">
              <a:lnSpc>
                <a:spcPts val="1100"/>
              </a:lnSpc>
              <a:buNone/>
            </a:pPr>
            <a:r>
              <a:rPr lang="en-US" sz="62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621" dirty="0">
              <a:latin typeface="BIZ UDPゴシック" panose="020B0400000000000000" pitchFamily="50" charset="-128"/>
              <a:ea typeface="BIZ UDPゴシック" panose="020B0400000000000000" pitchFamily="50" charset="-128"/>
            </a:endParaRPr>
          </a:p>
        </p:txBody>
      </p:sp>
      <p:sp>
        <p:nvSpPr>
          <p:cNvPr id="17" name="Text 13"/>
          <p:cNvSpPr/>
          <p:nvPr/>
        </p:nvSpPr>
        <p:spPr>
          <a:xfrm>
            <a:off x="700088" y="2373880"/>
            <a:ext cx="65" cy="117276"/>
          </a:xfrm>
          <a:prstGeom prst="rect">
            <a:avLst/>
          </a:prstGeom>
          <a:noFill/>
          <a:ln/>
        </p:spPr>
        <p:txBody>
          <a:bodyPr wrap="none" lIns="0" tIns="0" rIns="0" bIns="0" rtlCol="0" anchor="t">
            <a:spAutoFit/>
          </a:bodyPr>
          <a:lstStyle/>
          <a:p>
            <a:pPr marL="0" indent="0" algn="l">
              <a:lnSpc>
                <a:spcPts val="1100"/>
              </a:lnSpc>
              <a:buNone/>
            </a:pPr>
            <a:endParaRPr lang="en-US" sz="621" dirty="0">
              <a:latin typeface="BIZ UDPゴシック" panose="020B0400000000000000" pitchFamily="50" charset="-128"/>
              <a:ea typeface="BIZ UDPゴシック" panose="020B0400000000000000" pitchFamily="50" charset="-128"/>
            </a:endParaRPr>
          </a:p>
        </p:txBody>
      </p:sp>
      <p:pic>
        <p:nvPicPr>
          <p:cNvPr id="18" name="Image 2" descr="preencode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1316" y="828413"/>
            <a:ext cx="150019" cy="200025"/>
          </a:xfrm>
          <a:prstGeom prst="rect">
            <a:avLst/>
          </a:prstGeom>
        </p:spPr>
      </p:pic>
      <p:sp>
        <p:nvSpPr>
          <p:cNvPr id="19" name="Text 14"/>
          <p:cNvSpPr/>
          <p:nvPr/>
        </p:nvSpPr>
        <p:spPr>
          <a:xfrm>
            <a:off x="5100400" y="834552"/>
            <a:ext cx="2180084" cy="192360"/>
          </a:xfrm>
          <a:prstGeom prst="rect">
            <a:avLst/>
          </a:prstGeom>
          <a:noFill/>
          <a:ln/>
        </p:spPr>
        <p:txBody>
          <a:bodyPr wrap="none" lIns="0" tIns="0" rIns="0" bIns="0" rtlCol="0" anchor="t">
            <a:spAutoFit/>
          </a:bodyPr>
          <a:lstStyle/>
          <a:p>
            <a:pPr marL="0" indent="0" algn="l">
              <a:lnSpc>
                <a:spcPts val="1500"/>
              </a:lnSpc>
              <a:buNone/>
            </a:pPr>
            <a:r>
              <a:rPr lang="en-US" sz="1600" b="1" dirty="0">
                <a:solidFill>
                  <a:srgbClr val="8B0000"/>
                </a:solidFill>
                <a:latin typeface="BIZ UDPゴシック" panose="020B0400000000000000" pitchFamily="50" charset="-128"/>
                <a:ea typeface="BIZ UDPゴシック" panose="020B0400000000000000" pitchFamily="50" charset="-128"/>
                <a:cs typeface="Yu Gothic" pitchFamily="34" charset="-120"/>
              </a:rPr>
              <a:t>2</a:t>
            </a:r>
            <a:r>
              <a:rPr lang="ja-JP" altLang="en-US" sz="1200" b="1" dirty="0">
                <a:solidFill>
                  <a:srgbClr val="8B0000"/>
                </a:solidFill>
                <a:latin typeface="BIZ UDPゴシック" panose="020B0400000000000000" pitchFamily="50" charset="-128"/>
                <a:ea typeface="BIZ UDPゴシック" panose="020B0400000000000000" pitchFamily="50" charset="-128"/>
                <a:cs typeface="Yu Gothic" pitchFamily="34" charset="-120"/>
              </a:rPr>
              <a:t>　</a:t>
            </a:r>
            <a:r>
              <a:rPr lang="en-US" sz="1200" b="1" dirty="0">
                <a:solidFill>
                  <a:srgbClr val="8B0000"/>
                </a:solidFill>
                <a:latin typeface="BIZ UDPゴシック" panose="020B0400000000000000" pitchFamily="50" charset="-128"/>
                <a:ea typeface="BIZ UDPゴシック" panose="020B0400000000000000" pitchFamily="50" charset="-128"/>
                <a:cs typeface="Yu Gothic" pitchFamily="34" charset="-120"/>
              </a:rPr>
              <a:t> 新規コンテンツの企画・検討</a:t>
            </a:r>
            <a:endParaRPr lang="en-US" sz="1200" dirty="0">
              <a:solidFill>
                <a:srgbClr val="8B0000"/>
              </a:solidFill>
              <a:latin typeface="BIZ UDPゴシック" panose="020B0400000000000000" pitchFamily="50" charset="-128"/>
              <a:ea typeface="BIZ UDPゴシック" panose="020B0400000000000000" pitchFamily="50" charset="-128"/>
            </a:endParaRPr>
          </a:p>
        </p:txBody>
      </p:sp>
      <p:sp>
        <p:nvSpPr>
          <p:cNvPr id="20" name="Text 15"/>
          <p:cNvSpPr/>
          <p:nvPr/>
        </p:nvSpPr>
        <p:spPr>
          <a:xfrm>
            <a:off x="4743450" y="1137380"/>
            <a:ext cx="3775072" cy="377539"/>
          </a:xfrm>
          <a:prstGeom prst="rect">
            <a:avLst/>
          </a:prstGeom>
          <a:noFill/>
          <a:ln/>
        </p:spPr>
        <p:txBody>
          <a:bodyPr wrap="none" lIns="0" tIns="0" rIns="0" bIns="0" rtlCol="0" anchor="t">
            <a:spAutoFit/>
          </a:bodyPr>
          <a:lstStyle/>
          <a:p>
            <a:pPr marL="0" indent="0" algn="l">
              <a:lnSpc>
                <a:spcPts val="1600"/>
              </a:lnSpc>
              <a:buNone/>
            </a:pPr>
            <a:r>
              <a:rPr lang="ja-JP" altLang="en-US" sz="1000" dirty="0">
                <a:latin typeface="BIZ UDPゴシック" panose="020B0400000000000000" pitchFamily="50" charset="-128"/>
                <a:ea typeface="BIZ UDPゴシック" panose="020B0400000000000000" pitchFamily="50" charset="-128"/>
                <a:cs typeface="Yu Gothic" pitchFamily="34" charset="-120"/>
              </a:rPr>
              <a:t>各施設が所有する文化財等がもつ固有の価値、周辺地域の歴史文化</a:t>
            </a:r>
            <a:endParaRPr lang="en-US" altLang="ja-JP" sz="1000" dirty="0">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600"/>
              </a:lnSpc>
              <a:buNone/>
            </a:pPr>
            <a:r>
              <a:rPr lang="ja-JP" altLang="en-US" sz="1000" dirty="0">
                <a:latin typeface="BIZ UDPゴシック" panose="020B0400000000000000" pitchFamily="50" charset="-128"/>
                <a:ea typeface="BIZ UDPゴシック" panose="020B0400000000000000" pitchFamily="50" charset="-128"/>
                <a:cs typeface="Yu Gothic" pitchFamily="34" charset="-120"/>
              </a:rPr>
              <a:t>などを活かした、</a:t>
            </a:r>
            <a:r>
              <a:rPr lang="ja-JP" altLang="en-US" sz="1000" b="1" dirty="0">
                <a:highlight>
                  <a:srgbClr val="FFFF00"/>
                </a:highlight>
                <a:latin typeface="BIZ UDPゴシック" panose="020B0400000000000000" pitchFamily="50" charset="-128"/>
                <a:ea typeface="BIZ UDPゴシック" panose="020B0400000000000000" pitchFamily="50" charset="-128"/>
                <a:cs typeface="Yu Gothic" pitchFamily="34" charset="-120"/>
              </a:rPr>
              <a:t>魅力的で新規性の高い</a:t>
            </a:r>
            <a:r>
              <a:rPr lang="ja-JP" altLang="en-US" sz="1000" dirty="0">
                <a:highlight>
                  <a:srgbClr val="FFFF00"/>
                </a:highlight>
                <a:latin typeface="BIZ UDPゴシック" panose="020B0400000000000000" pitchFamily="50" charset="-128"/>
                <a:ea typeface="BIZ UDPゴシック" panose="020B0400000000000000" pitchFamily="50" charset="-128"/>
                <a:cs typeface="Yu Gothic" pitchFamily="34" charset="-120"/>
              </a:rPr>
              <a:t>コンテンツの検討</a:t>
            </a:r>
            <a:endParaRPr lang="en-US" sz="1000" dirty="0">
              <a:highlight>
                <a:srgbClr val="FFFF00"/>
              </a:highlight>
              <a:latin typeface="BIZ UDPゴシック" panose="020B0400000000000000" pitchFamily="50" charset="-128"/>
              <a:ea typeface="BIZ UDPゴシック" panose="020B0400000000000000" pitchFamily="50" charset="-128"/>
            </a:endParaRPr>
          </a:p>
        </p:txBody>
      </p:sp>
      <p:sp>
        <p:nvSpPr>
          <p:cNvPr id="21" name="Text 16"/>
          <p:cNvSpPr/>
          <p:nvPr/>
        </p:nvSpPr>
        <p:spPr>
          <a:xfrm>
            <a:off x="4743450" y="1343098"/>
            <a:ext cx="65" cy="171265"/>
          </a:xfrm>
          <a:prstGeom prst="rect">
            <a:avLst/>
          </a:prstGeom>
          <a:noFill/>
          <a:ln/>
        </p:spPr>
        <p:txBody>
          <a:bodyPr wrap="none" lIns="0" tIns="0" rIns="0" bIns="0" rtlCol="0" anchor="t">
            <a:spAutoFit/>
          </a:bodyPr>
          <a:lstStyle/>
          <a:p>
            <a:pPr marL="0" indent="0" algn="l">
              <a:lnSpc>
                <a:spcPts val="1600"/>
              </a:lnSpc>
              <a:buNone/>
            </a:pPr>
            <a:endParaRPr lang="en-US" sz="942" dirty="0">
              <a:latin typeface="BIZ UDPゴシック" panose="020B0400000000000000" pitchFamily="50" charset="-128"/>
              <a:ea typeface="BIZ UDPゴシック" panose="020B0400000000000000" pitchFamily="50" charset="-128"/>
            </a:endParaRPr>
          </a:p>
        </p:txBody>
      </p:sp>
      <p:sp>
        <p:nvSpPr>
          <p:cNvPr id="22" name="Text 17"/>
          <p:cNvSpPr/>
          <p:nvPr/>
        </p:nvSpPr>
        <p:spPr>
          <a:xfrm>
            <a:off x="4743450" y="1605650"/>
            <a:ext cx="3271921" cy="171265"/>
          </a:xfrm>
          <a:prstGeom prst="rect">
            <a:avLst/>
          </a:prstGeom>
          <a:noFill/>
          <a:ln/>
        </p:spPr>
        <p:txBody>
          <a:bodyPr wrap="none" lIns="170053" tIns="0" rIns="0" bIns="0" rtlCol="0" anchor="t">
            <a:spAutoFit/>
          </a:bodyPr>
          <a:lstStyle/>
          <a:p>
            <a:pPr marL="0" indent="0" algn="l">
              <a:lnSpc>
                <a:spcPts val="1600"/>
              </a:lnSpc>
              <a:buNone/>
            </a:pPr>
            <a:r>
              <a:rPr lang="ja-JP" alt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固有文化資源を核にした</a:t>
            </a:r>
            <a:r>
              <a:rPr lang="ja-JP" altLang="en-US" sz="942" b="1" dirty="0">
                <a:solidFill>
                  <a:srgbClr val="555555"/>
                </a:solidFill>
                <a:latin typeface="BIZ UDPゴシック" panose="020B0400000000000000" pitchFamily="50" charset="-128"/>
                <a:ea typeface="BIZ UDPゴシック" panose="020B0400000000000000" pitchFamily="50" charset="-128"/>
                <a:cs typeface="Yu Gothic" pitchFamily="34" charset="-120"/>
              </a:rPr>
              <a:t>没入型体験</a:t>
            </a:r>
            <a:r>
              <a:rPr lang="ja-JP" alt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の創出　</a:t>
            </a:r>
            <a:r>
              <a:rPr lang="ja-JP" altLang="en-US" sz="800" dirty="0">
                <a:solidFill>
                  <a:srgbClr val="555555"/>
                </a:solidFill>
                <a:latin typeface="BIZ UDPゴシック" panose="020B0400000000000000" pitchFamily="50" charset="-128"/>
                <a:ea typeface="BIZ UDPゴシック" panose="020B0400000000000000" pitchFamily="50" charset="-128"/>
                <a:cs typeface="Yu Gothic" pitchFamily="34" charset="-120"/>
              </a:rPr>
              <a:t>（特別公開など）</a:t>
            </a:r>
            <a:endParaRPr lang="en-US" sz="800" dirty="0">
              <a:latin typeface="BIZ UDPゴシック" panose="020B0400000000000000" pitchFamily="50" charset="-128"/>
              <a:ea typeface="BIZ UDPゴシック" panose="020B0400000000000000" pitchFamily="50" charset="-128"/>
            </a:endParaRPr>
          </a:p>
        </p:txBody>
      </p:sp>
      <p:sp>
        <p:nvSpPr>
          <p:cNvPr id="23" name="Text 18"/>
          <p:cNvSpPr/>
          <p:nvPr/>
        </p:nvSpPr>
        <p:spPr>
          <a:xfrm>
            <a:off x="4743450" y="1854230"/>
            <a:ext cx="3618170" cy="171265"/>
          </a:xfrm>
          <a:prstGeom prst="rect">
            <a:avLst/>
          </a:prstGeom>
          <a:noFill/>
          <a:ln/>
        </p:spPr>
        <p:txBody>
          <a:bodyPr wrap="none" lIns="170053" tIns="0" rIns="0" bIns="0" rtlCol="0" anchor="t">
            <a:spAutoFit/>
          </a:bodyPr>
          <a:lstStyle/>
          <a:p>
            <a:pPr marL="0" indent="0" algn="l">
              <a:lnSpc>
                <a:spcPts val="1600"/>
              </a:lnSpc>
              <a:buNone/>
            </a:pPr>
            <a:r>
              <a:rPr lang="ja-JP" altLang="en-US" sz="942" b="1" dirty="0">
                <a:solidFill>
                  <a:srgbClr val="555555"/>
                </a:solidFill>
                <a:latin typeface="BIZ UDPゴシック" panose="020B0400000000000000" pitchFamily="50" charset="-128"/>
                <a:ea typeface="BIZ UDPゴシック" panose="020B0400000000000000" pitchFamily="50" charset="-128"/>
                <a:cs typeface="Yu Gothic" pitchFamily="34" charset="-120"/>
              </a:rPr>
              <a:t>周辺文化資源と連携</a:t>
            </a:r>
            <a:r>
              <a:rPr lang="ja-JP" alt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した広域周遊ルート形成　</a:t>
            </a:r>
            <a:r>
              <a:rPr lang="ja-JP" altLang="en-US" sz="800" dirty="0">
                <a:solidFill>
                  <a:srgbClr val="555555"/>
                </a:solidFill>
                <a:latin typeface="BIZ UDPゴシック" panose="020B0400000000000000" pitchFamily="50" charset="-128"/>
                <a:ea typeface="BIZ UDPゴシック" panose="020B0400000000000000" pitchFamily="50" charset="-128"/>
                <a:cs typeface="Yu Gothic" pitchFamily="34" charset="-120"/>
              </a:rPr>
              <a:t>（スタンプラリーなど）</a:t>
            </a:r>
            <a:endParaRPr lang="en-US" sz="800" dirty="0">
              <a:latin typeface="BIZ UDPゴシック" panose="020B0400000000000000" pitchFamily="50" charset="-128"/>
              <a:ea typeface="BIZ UDPゴシック" panose="020B0400000000000000" pitchFamily="50" charset="-128"/>
            </a:endParaRPr>
          </a:p>
        </p:txBody>
      </p:sp>
      <p:sp>
        <p:nvSpPr>
          <p:cNvPr id="24" name="Text 19"/>
          <p:cNvSpPr/>
          <p:nvPr/>
        </p:nvSpPr>
        <p:spPr>
          <a:xfrm>
            <a:off x="4743450" y="2102810"/>
            <a:ext cx="3767250" cy="171265"/>
          </a:xfrm>
          <a:prstGeom prst="rect">
            <a:avLst/>
          </a:prstGeom>
          <a:noFill/>
          <a:ln/>
        </p:spPr>
        <p:txBody>
          <a:bodyPr wrap="none" lIns="170053" tIns="0" rIns="0" bIns="0" rtlCol="0" anchor="t">
            <a:spAutoFit/>
          </a:bodyPr>
          <a:lstStyle/>
          <a:p>
            <a:pPr marL="0" indent="0" algn="l">
              <a:lnSpc>
                <a:spcPts val="1600"/>
              </a:lnSpc>
              <a:buNone/>
            </a:pPr>
            <a:r>
              <a:rPr lang="ja-JP" alt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参加体験型イベントによる</a:t>
            </a:r>
            <a:r>
              <a:rPr lang="ja-JP" altLang="en-US" sz="942" b="1" dirty="0">
                <a:solidFill>
                  <a:srgbClr val="555555"/>
                </a:solidFill>
                <a:latin typeface="BIZ UDPゴシック" panose="020B0400000000000000" pitchFamily="50" charset="-128"/>
                <a:ea typeface="BIZ UDPゴシック" panose="020B0400000000000000" pitchFamily="50" charset="-128"/>
                <a:cs typeface="Yu Gothic" pitchFamily="34" charset="-120"/>
              </a:rPr>
              <a:t>新規層・若年層の獲得　</a:t>
            </a:r>
            <a:r>
              <a:rPr lang="ja-JP" altLang="en-US" sz="800" dirty="0">
                <a:solidFill>
                  <a:srgbClr val="555555"/>
                </a:solidFill>
                <a:latin typeface="BIZ UDPゴシック" panose="020B0400000000000000" pitchFamily="50" charset="-128"/>
                <a:ea typeface="BIZ UDPゴシック" panose="020B0400000000000000" pitchFamily="50" charset="-128"/>
                <a:cs typeface="Yu Gothic" pitchFamily="34" charset="-120"/>
              </a:rPr>
              <a:t>（ワークショップなど）</a:t>
            </a:r>
            <a:endParaRPr lang="en-US" sz="800" dirty="0">
              <a:latin typeface="BIZ UDPゴシック" panose="020B0400000000000000" pitchFamily="50" charset="-128"/>
              <a:ea typeface="BIZ UDPゴシック" panose="020B0400000000000000" pitchFamily="50" charset="-128"/>
            </a:endParaRPr>
          </a:p>
        </p:txBody>
      </p:sp>
      <p:sp>
        <p:nvSpPr>
          <p:cNvPr id="25" name="Shape 20"/>
          <p:cNvSpPr/>
          <p:nvPr/>
        </p:nvSpPr>
        <p:spPr>
          <a:xfrm>
            <a:off x="571500" y="2941318"/>
            <a:ext cx="3957638" cy="1949672"/>
          </a:xfrm>
          <a:prstGeom prst="rect">
            <a:avLst/>
          </a:prstGeom>
          <a:solidFill>
            <a:srgbClr val="FFFFFF"/>
          </a:solidFill>
          <a:ln/>
        </p:spPr>
        <p:txBody>
          <a:bodyPr/>
          <a:lstStyle/>
          <a:p>
            <a:endParaRPr lang="ja-JP" altLang="en-US"/>
          </a:p>
        </p:txBody>
      </p:sp>
      <p:sp>
        <p:nvSpPr>
          <p:cNvPr id="26" name="Shape 21"/>
          <p:cNvSpPr/>
          <p:nvPr/>
        </p:nvSpPr>
        <p:spPr>
          <a:xfrm>
            <a:off x="571500" y="2941318"/>
            <a:ext cx="3957638" cy="28575"/>
          </a:xfrm>
          <a:prstGeom prst="rect">
            <a:avLst/>
          </a:prstGeom>
          <a:solidFill>
            <a:srgbClr val="1C2841"/>
          </a:solidFill>
          <a:ln/>
        </p:spPr>
        <p:txBody>
          <a:bodyPr/>
          <a:lstStyle/>
          <a:p>
            <a:endParaRPr lang="ja-JP" altLang="en-US"/>
          </a:p>
        </p:txBody>
      </p:sp>
      <p:sp>
        <p:nvSpPr>
          <p:cNvPr id="27" name="Text 22"/>
          <p:cNvSpPr/>
          <p:nvPr/>
        </p:nvSpPr>
        <p:spPr>
          <a:xfrm>
            <a:off x="4743450" y="1634225"/>
            <a:ext cx="80150" cy="117276"/>
          </a:xfrm>
          <a:prstGeom prst="rect">
            <a:avLst/>
          </a:prstGeom>
          <a:noFill/>
          <a:ln/>
        </p:spPr>
        <p:txBody>
          <a:bodyPr wrap="none" lIns="0" tIns="0" rIns="0" bIns="0" rtlCol="0" anchor="t">
            <a:spAutoFit/>
          </a:bodyPr>
          <a:lstStyle/>
          <a:p>
            <a:pPr marL="0" indent="0" algn="l">
              <a:lnSpc>
                <a:spcPts val="1100"/>
              </a:lnSpc>
              <a:buNone/>
            </a:pPr>
            <a:r>
              <a:rPr lang="en-US" sz="62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621" dirty="0">
              <a:latin typeface="BIZ UDPゴシック" panose="020B0400000000000000" pitchFamily="50" charset="-128"/>
              <a:ea typeface="BIZ UDPゴシック" panose="020B0400000000000000" pitchFamily="50" charset="-128"/>
            </a:endParaRPr>
          </a:p>
        </p:txBody>
      </p:sp>
      <p:sp>
        <p:nvSpPr>
          <p:cNvPr id="28" name="Text 23"/>
          <p:cNvSpPr/>
          <p:nvPr/>
        </p:nvSpPr>
        <p:spPr>
          <a:xfrm>
            <a:off x="4743450" y="1882805"/>
            <a:ext cx="80150" cy="117276"/>
          </a:xfrm>
          <a:prstGeom prst="rect">
            <a:avLst/>
          </a:prstGeom>
          <a:noFill/>
          <a:ln/>
        </p:spPr>
        <p:txBody>
          <a:bodyPr wrap="none" lIns="0" tIns="0" rIns="0" bIns="0" rtlCol="0" anchor="t">
            <a:spAutoFit/>
          </a:bodyPr>
          <a:lstStyle/>
          <a:p>
            <a:pPr marL="0" indent="0" algn="l">
              <a:lnSpc>
                <a:spcPts val="1100"/>
              </a:lnSpc>
              <a:buNone/>
            </a:pPr>
            <a:r>
              <a:rPr lang="en-US" sz="62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621" dirty="0">
              <a:latin typeface="BIZ UDPゴシック" panose="020B0400000000000000" pitchFamily="50" charset="-128"/>
              <a:ea typeface="BIZ UDPゴシック" panose="020B0400000000000000" pitchFamily="50" charset="-128"/>
            </a:endParaRPr>
          </a:p>
        </p:txBody>
      </p:sp>
      <p:sp>
        <p:nvSpPr>
          <p:cNvPr id="29" name="Text 24"/>
          <p:cNvSpPr/>
          <p:nvPr/>
        </p:nvSpPr>
        <p:spPr>
          <a:xfrm>
            <a:off x="4743450" y="2131385"/>
            <a:ext cx="80150" cy="117276"/>
          </a:xfrm>
          <a:prstGeom prst="rect">
            <a:avLst/>
          </a:prstGeom>
          <a:noFill/>
          <a:ln/>
        </p:spPr>
        <p:txBody>
          <a:bodyPr wrap="none" lIns="0" tIns="0" rIns="0" bIns="0" rtlCol="0" anchor="t">
            <a:spAutoFit/>
          </a:bodyPr>
          <a:lstStyle/>
          <a:p>
            <a:pPr marL="0" indent="0" algn="l">
              <a:lnSpc>
                <a:spcPts val="1100"/>
              </a:lnSpc>
              <a:buNone/>
            </a:pPr>
            <a:r>
              <a:rPr lang="en-US" sz="62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621" dirty="0">
              <a:latin typeface="BIZ UDPゴシック" panose="020B0400000000000000" pitchFamily="50" charset="-128"/>
              <a:ea typeface="BIZ UDPゴシック" panose="020B0400000000000000" pitchFamily="50" charset="-128"/>
            </a:endParaRPr>
          </a:p>
        </p:txBody>
      </p:sp>
      <p:pic>
        <p:nvPicPr>
          <p:cNvPr id="30" name="Image 3" descr="preencode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5452" y="3035972"/>
            <a:ext cx="175022" cy="200025"/>
          </a:xfrm>
          <a:prstGeom prst="rect">
            <a:avLst/>
          </a:prstGeom>
        </p:spPr>
      </p:pic>
      <p:sp>
        <p:nvSpPr>
          <p:cNvPr id="31" name="Text 25"/>
          <p:cNvSpPr/>
          <p:nvPr/>
        </p:nvSpPr>
        <p:spPr>
          <a:xfrm>
            <a:off x="1077030" y="3054295"/>
            <a:ext cx="2410916" cy="192360"/>
          </a:xfrm>
          <a:prstGeom prst="rect">
            <a:avLst/>
          </a:prstGeom>
          <a:noFill/>
          <a:ln/>
        </p:spPr>
        <p:txBody>
          <a:bodyPr wrap="none" lIns="0" tIns="0" rIns="0" bIns="0" rtlCol="0" anchor="t">
            <a:spAutoFit/>
          </a:bodyPr>
          <a:lstStyle/>
          <a:p>
            <a:pPr marL="0" indent="0" algn="l">
              <a:lnSpc>
                <a:spcPts val="1500"/>
              </a:lnSpc>
              <a:buNone/>
            </a:pPr>
            <a:r>
              <a:rPr lang="en-US" sz="1600" b="1" dirty="0">
                <a:solidFill>
                  <a:srgbClr val="8B0000"/>
                </a:solidFill>
                <a:latin typeface="BIZ UDPゴシック" panose="020B0400000000000000" pitchFamily="50" charset="-128"/>
                <a:ea typeface="BIZ UDPゴシック" panose="020B0400000000000000" pitchFamily="50" charset="-128"/>
                <a:cs typeface="Yu Gothic" pitchFamily="34" charset="-120"/>
              </a:rPr>
              <a:t>3</a:t>
            </a:r>
            <a:r>
              <a:rPr lang="en-US" sz="1200" b="1" dirty="0">
                <a:solidFill>
                  <a:srgbClr val="8B0000"/>
                </a:solidFill>
                <a:latin typeface="BIZ UDPゴシック" panose="020B0400000000000000" pitchFamily="50" charset="-128"/>
                <a:ea typeface="BIZ UDPゴシック" panose="020B0400000000000000" pitchFamily="50" charset="-128"/>
                <a:cs typeface="Yu Gothic" pitchFamily="34" charset="-120"/>
              </a:rPr>
              <a:t> </a:t>
            </a:r>
            <a:r>
              <a:rPr lang="ja-JP" altLang="en-US" sz="1200" b="1" dirty="0">
                <a:solidFill>
                  <a:srgbClr val="8B0000"/>
                </a:solidFill>
                <a:latin typeface="BIZ UDPゴシック" panose="020B0400000000000000" pitchFamily="50" charset="-128"/>
                <a:ea typeface="BIZ UDPゴシック" panose="020B0400000000000000" pitchFamily="50" charset="-128"/>
                <a:cs typeface="Yu Gothic" pitchFamily="34" charset="-120"/>
              </a:rPr>
              <a:t>　</a:t>
            </a:r>
            <a:r>
              <a:rPr lang="en-US" sz="1200" b="1" dirty="0" err="1">
                <a:solidFill>
                  <a:srgbClr val="8B0000"/>
                </a:solidFill>
                <a:latin typeface="BIZ UDPゴシック" panose="020B0400000000000000" pitchFamily="50" charset="-128"/>
                <a:ea typeface="BIZ UDPゴシック" panose="020B0400000000000000" pitchFamily="50" charset="-128"/>
                <a:cs typeface="Yu Gothic" pitchFamily="34" charset="-120"/>
              </a:rPr>
              <a:t>コンテンツの試験的実施（実証</a:t>
            </a:r>
            <a:r>
              <a:rPr lang="en-US" sz="1200" b="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1200" dirty="0">
              <a:solidFill>
                <a:srgbClr val="8B0000"/>
              </a:solidFill>
              <a:latin typeface="BIZ UDPゴシック" panose="020B0400000000000000" pitchFamily="50" charset="-128"/>
              <a:ea typeface="BIZ UDPゴシック" panose="020B0400000000000000" pitchFamily="50" charset="-128"/>
            </a:endParaRPr>
          </a:p>
        </p:txBody>
      </p:sp>
      <p:sp>
        <p:nvSpPr>
          <p:cNvPr id="32" name="Text 26"/>
          <p:cNvSpPr/>
          <p:nvPr/>
        </p:nvSpPr>
        <p:spPr>
          <a:xfrm>
            <a:off x="700088" y="3344940"/>
            <a:ext cx="3743012" cy="377539"/>
          </a:xfrm>
          <a:prstGeom prst="rect">
            <a:avLst/>
          </a:prstGeom>
          <a:noFill/>
          <a:ln/>
        </p:spPr>
        <p:txBody>
          <a:bodyPr wrap="none" lIns="0" tIns="0" rIns="0" bIns="0" rtlCol="0" anchor="t">
            <a:spAutoFit/>
          </a:bodyPr>
          <a:lstStyle/>
          <a:p>
            <a:pPr marL="0" indent="0" algn="l">
              <a:lnSpc>
                <a:spcPts val="1600"/>
              </a:lnSpc>
              <a:buNone/>
            </a:pPr>
            <a:r>
              <a:rPr lang="ja-JP" altLang="en-US" sz="1000" dirty="0">
                <a:latin typeface="BIZ UDPゴシック" panose="020B0400000000000000" pitchFamily="50" charset="-128"/>
                <a:ea typeface="BIZ UDPゴシック" panose="020B0400000000000000" pitchFamily="50" charset="-128"/>
                <a:cs typeface="Yu Gothic" pitchFamily="34" charset="-120"/>
              </a:rPr>
              <a:t>検討したコンテンツのうち、</a:t>
            </a:r>
            <a:r>
              <a:rPr lang="en-US" sz="1000" dirty="0" err="1">
                <a:latin typeface="BIZ UDPゴシック" panose="020B0400000000000000" pitchFamily="50" charset="-128"/>
                <a:ea typeface="BIZ UDPゴシック" panose="020B0400000000000000" pitchFamily="50" charset="-128"/>
                <a:cs typeface="Yu Gothic" pitchFamily="34" charset="-120"/>
              </a:rPr>
              <a:t>対象施設を核として、国内外の旅行者を</a:t>
            </a:r>
            <a:endParaRPr lang="en-US" sz="1000" dirty="0">
              <a:latin typeface="BIZ UDPゴシック" panose="020B0400000000000000" pitchFamily="50" charset="-128"/>
              <a:ea typeface="BIZ UDPゴシック" panose="020B0400000000000000" pitchFamily="50" charset="-128"/>
              <a:cs typeface="Yu Gothic" pitchFamily="34" charset="-120"/>
            </a:endParaRPr>
          </a:p>
          <a:p>
            <a:pPr>
              <a:lnSpc>
                <a:spcPts val="1600"/>
              </a:lnSpc>
            </a:pPr>
            <a:r>
              <a:rPr lang="ja-JP" altLang="en-US" sz="1000" dirty="0">
                <a:latin typeface="BIZ UDPゴシック" panose="020B0400000000000000" pitchFamily="50" charset="-128"/>
                <a:ea typeface="BIZ UDPゴシック" panose="020B0400000000000000" pitchFamily="50" charset="-128"/>
                <a:cs typeface="Yu Gothic" pitchFamily="34" charset="-120"/>
              </a:rPr>
              <a:t>対象とした</a:t>
            </a:r>
            <a:r>
              <a:rPr lang="en-US" sz="1000" b="1" dirty="0" err="1">
                <a:highlight>
                  <a:srgbClr val="FFFF00"/>
                </a:highlight>
                <a:latin typeface="BIZ UDPゴシック" panose="020B0400000000000000" pitchFamily="50" charset="-128"/>
                <a:ea typeface="BIZ UDPゴシック" panose="020B0400000000000000" pitchFamily="50" charset="-128"/>
                <a:cs typeface="Yu Gothic" pitchFamily="34" charset="-120"/>
              </a:rPr>
              <a:t>実証実験</a:t>
            </a:r>
            <a:r>
              <a:rPr lang="en-US" sz="1000" dirty="0" err="1">
                <a:latin typeface="BIZ UDPゴシック" panose="020B0400000000000000" pitchFamily="50" charset="-128"/>
                <a:ea typeface="BIZ UDPゴシック" panose="020B0400000000000000" pitchFamily="50" charset="-128"/>
                <a:cs typeface="Yu Gothic" pitchFamily="34" charset="-120"/>
              </a:rPr>
              <a:t>を実</a:t>
            </a:r>
            <a:r>
              <a:rPr lang="en-US" altLang="ja-JP" sz="1000" dirty="0" err="1">
                <a:latin typeface="BIZ UDPゴシック" panose="020B0400000000000000" pitchFamily="50" charset="-128"/>
                <a:ea typeface="BIZ UDPゴシック" panose="020B0400000000000000" pitchFamily="50" charset="-128"/>
                <a:cs typeface="Yu Gothic" pitchFamily="34" charset="-120"/>
              </a:rPr>
              <a:t>施し、受容や満足度を検証</a:t>
            </a:r>
            <a:r>
              <a:rPr lang="en-US" altLang="ja-JP" sz="1000" dirty="0">
                <a:latin typeface="BIZ UDPゴシック" panose="020B0400000000000000" pitchFamily="50" charset="-128"/>
                <a:ea typeface="BIZ UDPゴシック" panose="020B0400000000000000" pitchFamily="50" charset="-128"/>
                <a:cs typeface="Yu Gothic" pitchFamily="34" charset="-120"/>
              </a:rPr>
              <a:t>。</a:t>
            </a:r>
            <a:endParaRPr lang="en-US" altLang="ja-JP" sz="1000" dirty="0">
              <a:latin typeface="BIZ UDPゴシック" panose="020B0400000000000000" pitchFamily="50" charset="-128"/>
              <a:ea typeface="BIZ UDPゴシック" panose="020B0400000000000000" pitchFamily="50" charset="-128"/>
            </a:endParaRPr>
          </a:p>
        </p:txBody>
      </p:sp>
      <p:sp>
        <p:nvSpPr>
          <p:cNvPr id="33" name="Text 27"/>
          <p:cNvSpPr/>
          <p:nvPr/>
        </p:nvSpPr>
        <p:spPr>
          <a:xfrm>
            <a:off x="2778593" y="3600035"/>
            <a:ext cx="65" cy="171265"/>
          </a:xfrm>
          <a:prstGeom prst="rect">
            <a:avLst/>
          </a:prstGeom>
          <a:noFill/>
          <a:ln/>
        </p:spPr>
        <p:txBody>
          <a:bodyPr wrap="none" lIns="0" tIns="0" rIns="0" bIns="0" rtlCol="0" anchor="t">
            <a:spAutoFit/>
          </a:bodyPr>
          <a:lstStyle/>
          <a:p>
            <a:pPr marL="0" indent="0" algn="l">
              <a:lnSpc>
                <a:spcPts val="1600"/>
              </a:lnSpc>
              <a:buNone/>
            </a:pPr>
            <a:endParaRPr lang="en-US" sz="942" dirty="0">
              <a:latin typeface="BIZ UDPゴシック" panose="020B0400000000000000" pitchFamily="50" charset="-128"/>
              <a:ea typeface="BIZ UDPゴシック" panose="020B0400000000000000" pitchFamily="50" charset="-128"/>
            </a:endParaRPr>
          </a:p>
        </p:txBody>
      </p:sp>
      <p:sp>
        <p:nvSpPr>
          <p:cNvPr id="34" name="Text 28"/>
          <p:cNvSpPr/>
          <p:nvPr/>
        </p:nvSpPr>
        <p:spPr>
          <a:xfrm>
            <a:off x="700088" y="3873848"/>
            <a:ext cx="2675604" cy="171265"/>
          </a:xfrm>
          <a:prstGeom prst="rect">
            <a:avLst/>
          </a:prstGeom>
          <a:noFill/>
          <a:ln/>
        </p:spPr>
        <p:txBody>
          <a:bodyPr wrap="none" lIns="170053" tIns="0" rIns="0" bIns="0" rtlCol="0" anchor="t">
            <a:spAutoFit/>
          </a:bodyPr>
          <a:lstStyle/>
          <a:p>
            <a:pPr marL="0" indent="0" algn="l">
              <a:lnSpc>
                <a:spcPts val="1600"/>
              </a:lnSpc>
              <a:buNone/>
            </a:pPr>
            <a:r>
              <a:rPr lang="ja-JP" alt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日本人・外国人向け</a:t>
            </a:r>
            <a:r>
              <a:rPr lang="en-US" sz="942" b="1" dirty="0" err="1">
                <a:solidFill>
                  <a:srgbClr val="555555"/>
                </a:solidFill>
                <a:latin typeface="BIZ UDPゴシック" panose="020B0400000000000000" pitchFamily="50" charset="-128"/>
                <a:ea typeface="BIZ UDPゴシック" panose="020B0400000000000000" pitchFamily="50" charset="-128"/>
                <a:cs typeface="Yu Gothic" pitchFamily="34" charset="-120"/>
              </a:rPr>
              <a:t>モニターツア</a:t>
            </a:r>
            <a:r>
              <a:rPr lang="en-US" sz="942" b="1" dirty="0">
                <a:solidFill>
                  <a:srgbClr val="555555"/>
                </a:solidFill>
                <a:latin typeface="BIZ UDPゴシック" panose="020B0400000000000000" pitchFamily="50" charset="-128"/>
                <a:ea typeface="BIZ UDPゴシック" panose="020B0400000000000000" pitchFamily="50" charset="-128"/>
                <a:cs typeface="Yu Gothic" pitchFamily="34" charset="-120"/>
              </a:rPr>
              <a:t>ー</a:t>
            </a:r>
            <a:r>
              <a:rPr lang="ja-JP" alt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a:t>
            </a:r>
            <a:r>
              <a:rPr 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3館</a:t>
            </a:r>
            <a:r>
              <a:rPr lang="ja-JP" alt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で開催</a:t>
            </a:r>
            <a:endParaRPr lang="en-US" sz="942" dirty="0">
              <a:latin typeface="BIZ UDPゴシック" panose="020B0400000000000000" pitchFamily="50" charset="-128"/>
              <a:ea typeface="BIZ UDPゴシック" panose="020B0400000000000000" pitchFamily="50" charset="-128"/>
            </a:endParaRPr>
          </a:p>
        </p:txBody>
      </p:sp>
      <p:sp>
        <p:nvSpPr>
          <p:cNvPr id="35" name="Text 29"/>
          <p:cNvSpPr/>
          <p:nvPr/>
        </p:nvSpPr>
        <p:spPr>
          <a:xfrm>
            <a:off x="700088" y="4122428"/>
            <a:ext cx="2451184" cy="171265"/>
          </a:xfrm>
          <a:prstGeom prst="rect">
            <a:avLst/>
          </a:prstGeom>
          <a:noFill/>
          <a:ln/>
        </p:spPr>
        <p:txBody>
          <a:bodyPr wrap="none" lIns="170053" tIns="0" rIns="0" bIns="0" rtlCol="0" anchor="t">
            <a:spAutoFit/>
          </a:bodyPr>
          <a:lstStyle/>
          <a:p>
            <a:pPr marL="0" indent="0" algn="l">
              <a:lnSpc>
                <a:spcPts val="1600"/>
              </a:lnSpc>
              <a:buNone/>
            </a:pPr>
            <a:r>
              <a:rPr lang="ja-JP" altLang="en-US" sz="942" b="1" dirty="0">
                <a:solidFill>
                  <a:srgbClr val="555555"/>
                </a:solidFill>
                <a:latin typeface="BIZ UDPゴシック" panose="020B0400000000000000" pitchFamily="50" charset="-128"/>
                <a:ea typeface="BIZ UDPゴシック" panose="020B0400000000000000" pitchFamily="50" charset="-128"/>
                <a:cs typeface="Yu Gothic" pitchFamily="34" charset="-120"/>
              </a:rPr>
              <a:t>参加体験型イベント</a:t>
            </a:r>
            <a:r>
              <a:rPr lang="ja-JP" alt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a:t>
            </a:r>
            <a:r>
              <a:rPr lang="en-US" sz="942" dirty="0" err="1">
                <a:solidFill>
                  <a:srgbClr val="555555"/>
                </a:solidFill>
                <a:latin typeface="BIZ UDPゴシック" panose="020B0400000000000000" pitchFamily="50" charset="-128"/>
                <a:ea typeface="BIZ UDPゴシック" panose="020B0400000000000000" pitchFamily="50" charset="-128"/>
                <a:cs typeface="Yu Gothic" pitchFamily="34" charset="-120"/>
              </a:rPr>
              <a:t>古民家フェスティバル</a:t>
            </a:r>
            <a:endParaRPr lang="en-US" sz="942" dirty="0">
              <a:latin typeface="BIZ UDPゴシック" panose="020B0400000000000000" pitchFamily="50" charset="-128"/>
              <a:ea typeface="BIZ UDPゴシック" panose="020B0400000000000000" pitchFamily="50" charset="-128"/>
            </a:endParaRPr>
          </a:p>
        </p:txBody>
      </p:sp>
      <p:sp>
        <p:nvSpPr>
          <p:cNvPr id="36" name="Text 30"/>
          <p:cNvSpPr/>
          <p:nvPr/>
        </p:nvSpPr>
        <p:spPr>
          <a:xfrm>
            <a:off x="700088" y="4371008"/>
            <a:ext cx="3360087" cy="171265"/>
          </a:xfrm>
          <a:prstGeom prst="rect">
            <a:avLst/>
          </a:prstGeom>
          <a:noFill/>
          <a:ln/>
        </p:spPr>
        <p:txBody>
          <a:bodyPr wrap="none" lIns="170053" tIns="0" rIns="0" bIns="0" rtlCol="0" anchor="t">
            <a:spAutoFit/>
          </a:bodyPr>
          <a:lstStyle/>
          <a:p>
            <a:pPr marL="0" indent="0" algn="l">
              <a:lnSpc>
                <a:spcPts val="1600"/>
              </a:lnSpc>
              <a:buNone/>
            </a:pPr>
            <a:r>
              <a:rPr lang="ja-JP" altLang="en-US" sz="942" b="1" dirty="0">
                <a:solidFill>
                  <a:srgbClr val="555555"/>
                </a:solidFill>
                <a:latin typeface="BIZ UDPゴシック" panose="020B0400000000000000" pitchFamily="50" charset="-128"/>
                <a:ea typeface="BIZ UDPゴシック" panose="020B0400000000000000" pitchFamily="50" charset="-128"/>
                <a:cs typeface="Yu Gothic" pitchFamily="34" charset="-120"/>
              </a:rPr>
              <a:t>周遊イベント</a:t>
            </a:r>
            <a:r>
              <a:rPr lang="ja-JP" alt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／ぐるりと大阪の文化財</a:t>
            </a:r>
            <a:r>
              <a:rPr lang="en-US" sz="942" dirty="0" err="1">
                <a:solidFill>
                  <a:srgbClr val="555555"/>
                </a:solidFill>
                <a:latin typeface="BIZ UDPゴシック" panose="020B0400000000000000" pitchFamily="50" charset="-128"/>
                <a:ea typeface="BIZ UDPゴシック" panose="020B0400000000000000" pitchFamily="50" charset="-128"/>
                <a:cs typeface="Yu Gothic" pitchFamily="34" charset="-120"/>
              </a:rPr>
              <a:t>デジタルスタンプラリ</a:t>
            </a:r>
            <a:r>
              <a:rPr 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ー</a:t>
            </a:r>
          </a:p>
        </p:txBody>
      </p:sp>
      <p:sp>
        <p:nvSpPr>
          <p:cNvPr id="39" name="Text 33"/>
          <p:cNvSpPr/>
          <p:nvPr/>
        </p:nvSpPr>
        <p:spPr>
          <a:xfrm>
            <a:off x="700088" y="3902423"/>
            <a:ext cx="80150" cy="117276"/>
          </a:xfrm>
          <a:prstGeom prst="rect">
            <a:avLst/>
          </a:prstGeom>
          <a:noFill/>
          <a:ln/>
        </p:spPr>
        <p:txBody>
          <a:bodyPr wrap="none" lIns="0" tIns="0" rIns="0" bIns="0" rtlCol="0" anchor="t">
            <a:spAutoFit/>
          </a:bodyPr>
          <a:lstStyle/>
          <a:p>
            <a:pPr marL="0" indent="0" algn="l">
              <a:lnSpc>
                <a:spcPts val="1100"/>
              </a:lnSpc>
              <a:buNone/>
            </a:pPr>
            <a:r>
              <a:rPr lang="en-US" sz="62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621" dirty="0">
              <a:latin typeface="BIZ UDPゴシック" panose="020B0400000000000000" pitchFamily="50" charset="-128"/>
              <a:ea typeface="BIZ UDPゴシック" panose="020B0400000000000000" pitchFamily="50" charset="-128"/>
            </a:endParaRPr>
          </a:p>
        </p:txBody>
      </p:sp>
      <p:sp>
        <p:nvSpPr>
          <p:cNvPr id="40" name="Text 34"/>
          <p:cNvSpPr/>
          <p:nvPr/>
        </p:nvSpPr>
        <p:spPr>
          <a:xfrm>
            <a:off x="700088" y="4151003"/>
            <a:ext cx="80150" cy="117276"/>
          </a:xfrm>
          <a:prstGeom prst="rect">
            <a:avLst/>
          </a:prstGeom>
          <a:noFill/>
          <a:ln/>
        </p:spPr>
        <p:txBody>
          <a:bodyPr wrap="none" lIns="0" tIns="0" rIns="0" bIns="0" rtlCol="0" anchor="t">
            <a:spAutoFit/>
          </a:bodyPr>
          <a:lstStyle/>
          <a:p>
            <a:pPr marL="0" indent="0" algn="l">
              <a:lnSpc>
                <a:spcPts val="1100"/>
              </a:lnSpc>
              <a:buNone/>
            </a:pPr>
            <a:r>
              <a:rPr lang="en-US" sz="62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621" dirty="0">
              <a:latin typeface="BIZ UDPゴシック" panose="020B0400000000000000" pitchFamily="50" charset="-128"/>
              <a:ea typeface="BIZ UDPゴシック" panose="020B0400000000000000" pitchFamily="50" charset="-128"/>
            </a:endParaRPr>
          </a:p>
        </p:txBody>
      </p:sp>
      <p:sp>
        <p:nvSpPr>
          <p:cNvPr id="41" name="Text 35"/>
          <p:cNvSpPr/>
          <p:nvPr/>
        </p:nvSpPr>
        <p:spPr>
          <a:xfrm>
            <a:off x="700088" y="4399583"/>
            <a:ext cx="80150" cy="117276"/>
          </a:xfrm>
          <a:prstGeom prst="rect">
            <a:avLst/>
          </a:prstGeom>
          <a:noFill/>
          <a:ln/>
        </p:spPr>
        <p:txBody>
          <a:bodyPr wrap="none" lIns="0" tIns="0" rIns="0" bIns="0" rtlCol="0" anchor="t">
            <a:spAutoFit/>
          </a:bodyPr>
          <a:lstStyle/>
          <a:p>
            <a:pPr marL="0" indent="0" algn="l">
              <a:lnSpc>
                <a:spcPts val="1100"/>
              </a:lnSpc>
              <a:buNone/>
            </a:pPr>
            <a:r>
              <a:rPr lang="en-US" sz="62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621" dirty="0">
              <a:latin typeface="BIZ UDPゴシック" panose="020B0400000000000000" pitchFamily="50" charset="-128"/>
              <a:ea typeface="BIZ UDPゴシック" panose="020B0400000000000000" pitchFamily="50" charset="-128"/>
            </a:endParaRPr>
          </a:p>
        </p:txBody>
      </p:sp>
      <p:sp>
        <p:nvSpPr>
          <p:cNvPr id="52" name="Text 7">
            <a:extLst>
              <a:ext uri="{FF2B5EF4-FFF2-40B4-BE49-F238E27FC236}">
                <a16:creationId xmlns:a16="http://schemas.microsoft.com/office/drawing/2014/main" id="{C809A510-28BD-4B78-A3D4-6755B9D991E1}"/>
              </a:ext>
            </a:extLst>
          </p:cNvPr>
          <p:cNvSpPr/>
          <p:nvPr/>
        </p:nvSpPr>
        <p:spPr>
          <a:xfrm>
            <a:off x="700087" y="1588258"/>
            <a:ext cx="1194430" cy="171265"/>
          </a:xfrm>
          <a:prstGeom prst="rect">
            <a:avLst/>
          </a:prstGeom>
          <a:noFill/>
          <a:ln/>
        </p:spPr>
        <p:txBody>
          <a:bodyPr wrap="none" lIns="170053" tIns="0" rIns="0" bIns="0" rtlCol="0" anchor="t">
            <a:spAutoFit/>
          </a:bodyPr>
          <a:lstStyle/>
          <a:p>
            <a:pPr marL="0" indent="0" algn="l">
              <a:lnSpc>
                <a:spcPts val="1600"/>
              </a:lnSpc>
              <a:buNone/>
            </a:pPr>
            <a:r>
              <a:rPr lang="ja-JP" altLang="en-US" sz="942" b="1" dirty="0">
                <a:solidFill>
                  <a:srgbClr val="555555"/>
                </a:solidFill>
                <a:latin typeface="BIZ UDPゴシック" panose="020B0400000000000000" pitchFamily="50" charset="-128"/>
                <a:ea typeface="BIZ UDPゴシック" panose="020B0400000000000000" pitchFamily="50" charset="-128"/>
              </a:rPr>
              <a:t>マーケティング調査</a:t>
            </a:r>
            <a:endParaRPr lang="en-US" sz="942" b="1" dirty="0">
              <a:latin typeface="BIZ UDPゴシック" panose="020B0400000000000000" pitchFamily="50" charset="-128"/>
              <a:ea typeface="BIZ UDPゴシック" panose="020B0400000000000000" pitchFamily="50" charset="-128"/>
            </a:endParaRPr>
          </a:p>
        </p:txBody>
      </p:sp>
      <p:sp>
        <p:nvSpPr>
          <p:cNvPr id="53" name="Text 17">
            <a:extLst>
              <a:ext uri="{FF2B5EF4-FFF2-40B4-BE49-F238E27FC236}">
                <a16:creationId xmlns:a16="http://schemas.microsoft.com/office/drawing/2014/main" id="{CAA7A2B0-26AF-4B2F-B884-9AB93B7B5F0E}"/>
              </a:ext>
            </a:extLst>
          </p:cNvPr>
          <p:cNvSpPr/>
          <p:nvPr/>
        </p:nvSpPr>
        <p:spPr>
          <a:xfrm>
            <a:off x="704100" y="1781518"/>
            <a:ext cx="3520387" cy="289951"/>
          </a:xfrm>
          <a:prstGeom prst="rect">
            <a:avLst/>
          </a:prstGeom>
          <a:noFill/>
          <a:ln/>
        </p:spPr>
        <p:txBody>
          <a:bodyPr wrap="none" lIns="170053" tIns="0" rIns="0" bIns="0" rtlCol="0" anchor="t">
            <a:spAutoFit/>
          </a:bodyPr>
          <a:lstStyle/>
          <a:p>
            <a:pPr marL="0" indent="0" algn="l">
              <a:buNone/>
            </a:pPr>
            <a:r>
              <a:rPr lang="ja-JP" altLang="en-US" sz="942" dirty="0">
                <a:solidFill>
                  <a:srgbClr val="555555"/>
                </a:solidFill>
                <a:latin typeface="BIZ UDPゴシック" panose="020B0400000000000000" pitchFamily="50" charset="-128"/>
                <a:ea typeface="BIZ UDPゴシック" panose="020B0400000000000000" pitchFamily="50" charset="-128"/>
              </a:rPr>
              <a:t>来阪観光客の市場データや、来館経験のないターゲット（若年層・</a:t>
            </a:r>
            <a:endParaRPr lang="en-US" altLang="ja-JP" sz="942" dirty="0">
              <a:solidFill>
                <a:srgbClr val="555555"/>
              </a:solidFill>
              <a:latin typeface="BIZ UDPゴシック" panose="020B0400000000000000" pitchFamily="50" charset="-128"/>
              <a:ea typeface="BIZ UDPゴシック" panose="020B0400000000000000" pitchFamily="50" charset="-128"/>
            </a:endParaRPr>
          </a:p>
          <a:p>
            <a:pPr marL="0" indent="0" algn="l">
              <a:buNone/>
            </a:pPr>
            <a:r>
              <a:rPr lang="ja-JP" altLang="en-US" sz="942" dirty="0">
                <a:solidFill>
                  <a:srgbClr val="555555"/>
                </a:solidFill>
                <a:latin typeface="BIZ UDPゴシック" panose="020B0400000000000000" pitchFamily="50" charset="-128"/>
                <a:ea typeface="BIZ UDPゴシック" panose="020B0400000000000000" pitchFamily="50" charset="-128"/>
              </a:rPr>
              <a:t>外国人）を対象とした認知度、訪問意欲、ニーズを調査</a:t>
            </a:r>
            <a:endParaRPr lang="en-US" sz="942" dirty="0">
              <a:latin typeface="BIZ UDPゴシック" panose="020B0400000000000000" pitchFamily="50" charset="-128"/>
              <a:ea typeface="BIZ UDPゴシック" panose="020B0400000000000000" pitchFamily="50" charset="-128"/>
            </a:endParaRPr>
          </a:p>
        </p:txBody>
      </p:sp>
      <p:sp>
        <p:nvSpPr>
          <p:cNvPr id="54" name="Text 17">
            <a:extLst>
              <a:ext uri="{FF2B5EF4-FFF2-40B4-BE49-F238E27FC236}">
                <a16:creationId xmlns:a16="http://schemas.microsoft.com/office/drawing/2014/main" id="{16C80D49-1DA7-4704-A900-ED0F968BF928}"/>
              </a:ext>
            </a:extLst>
          </p:cNvPr>
          <p:cNvSpPr/>
          <p:nvPr/>
        </p:nvSpPr>
        <p:spPr>
          <a:xfrm>
            <a:off x="710046" y="2282988"/>
            <a:ext cx="3196581" cy="289951"/>
          </a:xfrm>
          <a:prstGeom prst="rect">
            <a:avLst/>
          </a:prstGeom>
          <a:noFill/>
          <a:ln/>
        </p:spPr>
        <p:txBody>
          <a:bodyPr wrap="none" lIns="170053" tIns="0" rIns="0" bIns="0" rtlCol="0" anchor="t">
            <a:spAutoFit/>
          </a:bodyPr>
          <a:lstStyle/>
          <a:p>
            <a:pPr marL="0" indent="0" algn="l">
              <a:buNone/>
            </a:pPr>
            <a:r>
              <a:rPr lang="ja-JP" alt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来館者を対象とした満足度やニーズ、近隣の民間施設との</a:t>
            </a:r>
            <a:endParaRPr lang="en-US" altLang="ja-JP" sz="942" dirty="0">
              <a:solidFill>
                <a:srgbClr val="555555"/>
              </a:solidFill>
              <a:latin typeface="BIZ UDPゴシック" panose="020B0400000000000000" pitchFamily="50" charset="-128"/>
              <a:ea typeface="BIZ UDPゴシック" panose="020B0400000000000000" pitchFamily="50" charset="-128"/>
              <a:cs typeface="Yu Gothic" pitchFamily="34" charset="-120"/>
            </a:endParaRPr>
          </a:p>
          <a:p>
            <a:pPr marL="0" indent="0" algn="l">
              <a:buNone/>
            </a:pPr>
            <a:r>
              <a:rPr lang="ja-JP" alt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連携可能性を調査</a:t>
            </a:r>
            <a:endParaRPr lang="en-US" sz="942" dirty="0">
              <a:latin typeface="BIZ UDPゴシック" panose="020B0400000000000000" pitchFamily="50" charset="-128"/>
              <a:ea typeface="BIZ UDPゴシック" panose="020B0400000000000000" pitchFamily="50" charset="-128"/>
            </a:endParaRPr>
          </a:p>
        </p:txBody>
      </p:sp>
      <p:sp>
        <p:nvSpPr>
          <p:cNvPr id="55" name="Text 19">
            <a:extLst>
              <a:ext uri="{FF2B5EF4-FFF2-40B4-BE49-F238E27FC236}">
                <a16:creationId xmlns:a16="http://schemas.microsoft.com/office/drawing/2014/main" id="{56C88BCB-D86C-4543-AC13-BE7B6D15FFB3}"/>
              </a:ext>
            </a:extLst>
          </p:cNvPr>
          <p:cNvSpPr/>
          <p:nvPr/>
        </p:nvSpPr>
        <p:spPr>
          <a:xfrm>
            <a:off x="4743450" y="2331572"/>
            <a:ext cx="3645422" cy="171265"/>
          </a:xfrm>
          <a:prstGeom prst="rect">
            <a:avLst/>
          </a:prstGeom>
          <a:noFill/>
          <a:ln/>
        </p:spPr>
        <p:txBody>
          <a:bodyPr wrap="none" lIns="170053" tIns="0" rIns="0" bIns="0" rtlCol="0" anchor="t">
            <a:spAutoFit/>
          </a:bodyPr>
          <a:lstStyle/>
          <a:p>
            <a:pPr marL="0" indent="0" algn="l">
              <a:lnSpc>
                <a:spcPts val="1600"/>
              </a:lnSpc>
              <a:buNone/>
            </a:pPr>
            <a:r>
              <a:rPr lang="ja-JP" alt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季節性・リピート性を高める</a:t>
            </a:r>
            <a:r>
              <a:rPr lang="ja-JP" altLang="en-US" sz="942" b="1" dirty="0">
                <a:solidFill>
                  <a:srgbClr val="555555"/>
                </a:solidFill>
                <a:latin typeface="BIZ UDPゴシック" panose="020B0400000000000000" pitchFamily="50" charset="-128"/>
                <a:ea typeface="BIZ UDPゴシック" panose="020B0400000000000000" pitchFamily="50" charset="-128"/>
                <a:cs typeface="Yu Gothic" pitchFamily="34" charset="-120"/>
              </a:rPr>
              <a:t>シリーズ企画</a:t>
            </a:r>
            <a:r>
              <a:rPr lang="ja-JP" alt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の導入　</a:t>
            </a:r>
            <a:r>
              <a:rPr lang="ja-JP" altLang="en-US" sz="800" dirty="0">
                <a:solidFill>
                  <a:srgbClr val="555555"/>
                </a:solidFill>
                <a:latin typeface="BIZ UDPゴシック" panose="020B0400000000000000" pitchFamily="50" charset="-128"/>
                <a:ea typeface="BIZ UDPゴシック" panose="020B0400000000000000" pitchFamily="50" charset="-128"/>
                <a:cs typeface="Yu Gothic" pitchFamily="34" charset="-120"/>
              </a:rPr>
              <a:t>（ナイトイベントなど）</a:t>
            </a:r>
            <a:endParaRPr lang="en-US" sz="800" dirty="0">
              <a:latin typeface="BIZ UDPゴシック" panose="020B0400000000000000" pitchFamily="50" charset="-128"/>
              <a:ea typeface="BIZ UDPゴシック" panose="020B0400000000000000" pitchFamily="50" charset="-128"/>
            </a:endParaRPr>
          </a:p>
        </p:txBody>
      </p:sp>
      <p:sp>
        <p:nvSpPr>
          <p:cNvPr id="56" name="Text 24">
            <a:extLst>
              <a:ext uri="{FF2B5EF4-FFF2-40B4-BE49-F238E27FC236}">
                <a16:creationId xmlns:a16="http://schemas.microsoft.com/office/drawing/2014/main" id="{B2DED9A8-9646-4DC3-9F86-A6118E17EE39}"/>
              </a:ext>
            </a:extLst>
          </p:cNvPr>
          <p:cNvSpPr/>
          <p:nvPr/>
        </p:nvSpPr>
        <p:spPr>
          <a:xfrm>
            <a:off x="4743450" y="2360147"/>
            <a:ext cx="80150" cy="117276"/>
          </a:xfrm>
          <a:prstGeom prst="rect">
            <a:avLst/>
          </a:prstGeom>
          <a:noFill/>
          <a:ln/>
        </p:spPr>
        <p:txBody>
          <a:bodyPr wrap="none" lIns="0" tIns="0" rIns="0" bIns="0" rtlCol="0" anchor="t">
            <a:spAutoFit/>
          </a:bodyPr>
          <a:lstStyle/>
          <a:p>
            <a:pPr marL="0" indent="0" algn="l">
              <a:lnSpc>
                <a:spcPts val="1100"/>
              </a:lnSpc>
              <a:buNone/>
            </a:pPr>
            <a:r>
              <a:rPr lang="en-US" sz="62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621" dirty="0">
              <a:latin typeface="BIZ UDPゴシック" panose="020B0400000000000000" pitchFamily="50" charset="-128"/>
              <a:ea typeface="BIZ UDPゴシック" panose="020B0400000000000000" pitchFamily="50" charset="-128"/>
            </a:endParaRPr>
          </a:p>
        </p:txBody>
      </p:sp>
      <p:sp>
        <p:nvSpPr>
          <p:cNvPr id="57" name="Shape 26">
            <a:extLst>
              <a:ext uri="{FF2B5EF4-FFF2-40B4-BE49-F238E27FC236}">
                <a16:creationId xmlns:a16="http://schemas.microsoft.com/office/drawing/2014/main" id="{41008231-2105-43D0-A7E7-8437307D6F5D}"/>
              </a:ext>
            </a:extLst>
          </p:cNvPr>
          <p:cNvSpPr/>
          <p:nvPr/>
        </p:nvSpPr>
        <p:spPr>
          <a:xfrm>
            <a:off x="4600575" y="2969894"/>
            <a:ext cx="3971926" cy="1918972"/>
          </a:xfrm>
          <a:prstGeom prst="rect">
            <a:avLst/>
          </a:prstGeom>
          <a:solidFill>
            <a:srgbClr val="FFF8F8"/>
          </a:solidFill>
          <a:ln/>
        </p:spPr>
        <p:txBody>
          <a:bodyPr/>
          <a:lstStyle/>
          <a:p>
            <a:endParaRPr lang="ja-JP" altLang="en-US"/>
          </a:p>
        </p:txBody>
      </p:sp>
      <p:sp>
        <p:nvSpPr>
          <p:cNvPr id="58" name="Shape 27">
            <a:extLst>
              <a:ext uri="{FF2B5EF4-FFF2-40B4-BE49-F238E27FC236}">
                <a16:creationId xmlns:a16="http://schemas.microsoft.com/office/drawing/2014/main" id="{1D2E02F3-ECAC-4CF7-924C-F35CE722050D}"/>
              </a:ext>
            </a:extLst>
          </p:cNvPr>
          <p:cNvSpPr/>
          <p:nvPr/>
        </p:nvSpPr>
        <p:spPr>
          <a:xfrm>
            <a:off x="4600575" y="2941318"/>
            <a:ext cx="3971926" cy="45719"/>
          </a:xfrm>
          <a:prstGeom prst="rect">
            <a:avLst/>
          </a:prstGeom>
          <a:solidFill>
            <a:srgbClr val="8B0000"/>
          </a:solidFill>
          <a:ln/>
        </p:spPr>
        <p:txBody>
          <a:bodyPr/>
          <a:lstStyle/>
          <a:p>
            <a:endParaRPr lang="ja-JP" altLang="en-US"/>
          </a:p>
        </p:txBody>
      </p:sp>
      <p:pic>
        <p:nvPicPr>
          <p:cNvPr id="59" name="Image 4" descr="preencoded.png">
            <a:extLst>
              <a:ext uri="{FF2B5EF4-FFF2-40B4-BE49-F238E27FC236}">
                <a16:creationId xmlns:a16="http://schemas.microsoft.com/office/drawing/2014/main" id="{A3813C84-7CF0-419E-8ACC-D6043ADEE88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83525" y="3061474"/>
            <a:ext cx="200025" cy="189707"/>
          </a:xfrm>
          <a:prstGeom prst="rect">
            <a:avLst/>
          </a:prstGeom>
        </p:spPr>
      </p:pic>
      <p:sp>
        <p:nvSpPr>
          <p:cNvPr id="60" name="Text 30">
            <a:extLst>
              <a:ext uri="{FF2B5EF4-FFF2-40B4-BE49-F238E27FC236}">
                <a16:creationId xmlns:a16="http://schemas.microsoft.com/office/drawing/2014/main" id="{D62077E7-88E2-4664-94EB-87A7863D3FEE}"/>
              </a:ext>
            </a:extLst>
          </p:cNvPr>
          <p:cNvSpPr/>
          <p:nvPr/>
        </p:nvSpPr>
        <p:spPr>
          <a:xfrm>
            <a:off x="5120650" y="3059796"/>
            <a:ext cx="3132268" cy="192360"/>
          </a:xfrm>
          <a:prstGeom prst="rect">
            <a:avLst/>
          </a:prstGeom>
          <a:noFill/>
          <a:ln/>
        </p:spPr>
        <p:txBody>
          <a:bodyPr wrap="none" lIns="0" tIns="0" rIns="0" bIns="0" rtlCol="0" anchor="t">
            <a:spAutoFit/>
          </a:bodyPr>
          <a:lstStyle/>
          <a:p>
            <a:pPr marL="0" indent="0" algn="l">
              <a:lnSpc>
                <a:spcPts val="1500"/>
              </a:lnSpc>
              <a:buNone/>
            </a:pPr>
            <a:r>
              <a:rPr lang="en-US" sz="1600" b="1" dirty="0">
                <a:solidFill>
                  <a:srgbClr val="8B0000"/>
                </a:solidFill>
                <a:latin typeface="BIZ UDPゴシック" panose="020B0400000000000000" pitchFamily="50" charset="-128"/>
                <a:ea typeface="BIZ UDPゴシック" panose="020B0400000000000000" pitchFamily="50" charset="-128"/>
                <a:cs typeface="Yu Gothic" pitchFamily="34" charset="-120"/>
              </a:rPr>
              <a:t>4</a:t>
            </a:r>
            <a:r>
              <a:rPr lang="ja-JP" altLang="en-US" sz="1600" b="1" dirty="0">
                <a:solidFill>
                  <a:srgbClr val="8B0000"/>
                </a:solidFill>
                <a:latin typeface="BIZ UDPゴシック" panose="020B0400000000000000" pitchFamily="50" charset="-128"/>
                <a:ea typeface="BIZ UDPゴシック" panose="020B0400000000000000" pitchFamily="50" charset="-128"/>
                <a:cs typeface="Yu Gothic" pitchFamily="34" charset="-120"/>
              </a:rPr>
              <a:t>　</a:t>
            </a:r>
            <a:r>
              <a:rPr lang="en-US" sz="1200" b="1" dirty="0" err="1">
                <a:solidFill>
                  <a:srgbClr val="8B0000"/>
                </a:solidFill>
                <a:latin typeface="BIZ UDPゴシック" panose="020B0400000000000000" pitchFamily="50" charset="-128"/>
                <a:ea typeface="BIZ UDPゴシック" panose="020B0400000000000000" pitchFamily="50" charset="-128"/>
                <a:cs typeface="Yu Gothic" pitchFamily="34" charset="-120"/>
              </a:rPr>
              <a:t>効果検証・課題確認と今後の方向性の検討</a:t>
            </a:r>
            <a:endParaRPr lang="en-US" sz="1200" dirty="0">
              <a:solidFill>
                <a:srgbClr val="8B0000"/>
              </a:solidFill>
              <a:latin typeface="BIZ UDPゴシック" panose="020B0400000000000000" pitchFamily="50" charset="-128"/>
              <a:ea typeface="BIZ UDPゴシック" panose="020B0400000000000000" pitchFamily="50" charset="-128"/>
            </a:endParaRPr>
          </a:p>
        </p:txBody>
      </p:sp>
      <p:sp>
        <p:nvSpPr>
          <p:cNvPr id="63" name="Text 33">
            <a:extLst>
              <a:ext uri="{FF2B5EF4-FFF2-40B4-BE49-F238E27FC236}">
                <a16:creationId xmlns:a16="http://schemas.microsoft.com/office/drawing/2014/main" id="{B938E253-ABE7-4728-A713-B1D7D0278886}"/>
              </a:ext>
            </a:extLst>
          </p:cNvPr>
          <p:cNvSpPr/>
          <p:nvPr/>
        </p:nvSpPr>
        <p:spPr>
          <a:xfrm>
            <a:off x="4724753" y="3363575"/>
            <a:ext cx="3432030" cy="377539"/>
          </a:xfrm>
          <a:prstGeom prst="rect">
            <a:avLst/>
          </a:prstGeom>
          <a:noFill/>
          <a:ln/>
        </p:spPr>
        <p:txBody>
          <a:bodyPr wrap="none" lIns="0" tIns="0" rIns="0" bIns="0" rtlCol="0" anchor="t">
            <a:spAutoFit/>
          </a:bodyPr>
          <a:lstStyle/>
          <a:p>
            <a:pPr>
              <a:lnSpc>
                <a:spcPts val="1600"/>
              </a:lnSpc>
            </a:pPr>
            <a:r>
              <a:rPr lang="en-US" sz="1000" dirty="0" err="1">
                <a:latin typeface="BIZ UDPゴシック" panose="020B0400000000000000" pitchFamily="50" charset="-128"/>
                <a:ea typeface="BIZ UDPゴシック" panose="020B0400000000000000" pitchFamily="50" charset="-128"/>
                <a:cs typeface="Yu Gothic" pitchFamily="34" charset="-120"/>
              </a:rPr>
              <a:t>調査・実証の結果を総合的に分析し、残存する課題を体系的に</a:t>
            </a:r>
            <a:endParaRPr lang="en-US" sz="1000" dirty="0">
              <a:latin typeface="BIZ UDPゴシック" panose="020B0400000000000000" pitchFamily="50" charset="-128"/>
              <a:ea typeface="BIZ UDPゴシック" panose="020B0400000000000000" pitchFamily="50" charset="-128"/>
              <a:cs typeface="Yu Gothic" pitchFamily="34" charset="-120"/>
            </a:endParaRPr>
          </a:p>
          <a:p>
            <a:pPr>
              <a:lnSpc>
                <a:spcPts val="1600"/>
              </a:lnSpc>
            </a:pPr>
            <a:r>
              <a:rPr lang="en-US" sz="1000" dirty="0" err="1">
                <a:latin typeface="BIZ UDPゴシック" panose="020B0400000000000000" pitchFamily="50" charset="-128"/>
                <a:ea typeface="BIZ UDPゴシック" panose="020B0400000000000000" pitchFamily="50" charset="-128"/>
                <a:cs typeface="Yu Gothic" pitchFamily="34" charset="-120"/>
              </a:rPr>
              <a:t>整理</a:t>
            </a:r>
            <a:r>
              <a:rPr lang="en-US" altLang="ja-JP" sz="1000" dirty="0" err="1">
                <a:latin typeface="BIZ UDPゴシック" panose="020B0400000000000000" pitchFamily="50" charset="-128"/>
                <a:ea typeface="BIZ UDPゴシック" panose="020B0400000000000000" pitchFamily="50" charset="-128"/>
                <a:cs typeface="Yu Gothic" pitchFamily="34" charset="-120"/>
              </a:rPr>
              <a:t>したうえで、</a:t>
            </a:r>
            <a:r>
              <a:rPr lang="en-US" altLang="ja-JP" sz="1000" b="1" dirty="0" err="1">
                <a:highlight>
                  <a:srgbClr val="FFFF00"/>
                </a:highlight>
                <a:latin typeface="BIZ UDPゴシック" panose="020B0400000000000000" pitchFamily="50" charset="-128"/>
                <a:ea typeface="BIZ UDPゴシック" panose="020B0400000000000000" pitchFamily="50" charset="-128"/>
                <a:cs typeface="Yu Gothic" pitchFamily="34" charset="-120"/>
              </a:rPr>
              <a:t>持続可能な誘客モデル</a:t>
            </a:r>
            <a:r>
              <a:rPr lang="en-US" altLang="ja-JP" sz="1000" dirty="0" err="1">
                <a:latin typeface="BIZ UDPゴシック" panose="020B0400000000000000" pitchFamily="50" charset="-128"/>
                <a:ea typeface="BIZ UDPゴシック" panose="020B0400000000000000" pitchFamily="50" charset="-128"/>
                <a:cs typeface="Yu Gothic" pitchFamily="34" charset="-120"/>
              </a:rPr>
              <a:t>の方向性を提言</a:t>
            </a:r>
            <a:r>
              <a:rPr lang="en-US" altLang="ja-JP" sz="1000" dirty="0">
                <a:latin typeface="BIZ UDPゴシック" panose="020B0400000000000000" pitchFamily="50" charset="-128"/>
                <a:ea typeface="BIZ UDPゴシック" panose="020B0400000000000000" pitchFamily="50" charset="-128"/>
                <a:cs typeface="Yu Gothic" pitchFamily="34" charset="-120"/>
              </a:rPr>
              <a:t>。</a:t>
            </a:r>
            <a:endParaRPr lang="en-US" altLang="ja-JP" sz="1000" dirty="0">
              <a:latin typeface="BIZ UDPゴシック" panose="020B0400000000000000" pitchFamily="50" charset="-128"/>
              <a:ea typeface="BIZ UDPゴシック" panose="020B0400000000000000" pitchFamily="50" charset="-128"/>
            </a:endParaRPr>
          </a:p>
        </p:txBody>
      </p:sp>
      <p:sp>
        <p:nvSpPr>
          <p:cNvPr id="64" name="Text 34">
            <a:extLst>
              <a:ext uri="{FF2B5EF4-FFF2-40B4-BE49-F238E27FC236}">
                <a16:creationId xmlns:a16="http://schemas.microsoft.com/office/drawing/2014/main" id="{B5F51586-8325-4C24-AAAD-B5B683691044}"/>
              </a:ext>
            </a:extLst>
          </p:cNvPr>
          <p:cNvSpPr/>
          <p:nvPr/>
        </p:nvSpPr>
        <p:spPr>
          <a:xfrm>
            <a:off x="5330495" y="3561801"/>
            <a:ext cx="2135393" cy="171265"/>
          </a:xfrm>
          <a:prstGeom prst="rect">
            <a:avLst/>
          </a:prstGeom>
          <a:noFill/>
          <a:ln/>
        </p:spPr>
        <p:txBody>
          <a:bodyPr wrap="square" lIns="0" tIns="0" rIns="0" bIns="0" rtlCol="0" anchor="t">
            <a:spAutoFit/>
          </a:bodyPr>
          <a:lstStyle/>
          <a:p>
            <a:pPr marL="0" indent="0" algn="l">
              <a:lnSpc>
                <a:spcPts val="1600"/>
              </a:lnSpc>
              <a:buNone/>
            </a:pPr>
            <a:endParaRPr lang="en-US" sz="942" dirty="0">
              <a:latin typeface="BIZ UDPゴシック" panose="020B0400000000000000" pitchFamily="50" charset="-128"/>
              <a:ea typeface="BIZ UDPゴシック" panose="020B0400000000000000" pitchFamily="50" charset="-128"/>
            </a:endParaRPr>
          </a:p>
        </p:txBody>
      </p:sp>
      <p:sp>
        <p:nvSpPr>
          <p:cNvPr id="65" name="Text 35">
            <a:extLst>
              <a:ext uri="{FF2B5EF4-FFF2-40B4-BE49-F238E27FC236}">
                <a16:creationId xmlns:a16="http://schemas.microsoft.com/office/drawing/2014/main" id="{D6389650-B7E5-4B25-9282-153795AAB4B6}"/>
              </a:ext>
            </a:extLst>
          </p:cNvPr>
          <p:cNvSpPr/>
          <p:nvPr/>
        </p:nvSpPr>
        <p:spPr>
          <a:xfrm>
            <a:off x="4739640" y="3896934"/>
            <a:ext cx="2135393" cy="171265"/>
          </a:xfrm>
          <a:prstGeom prst="rect">
            <a:avLst/>
          </a:prstGeom>
          <a:noFill/>
          <a:ln/>
        </p:spPr>
        <p:txBody>
          <a:bodyPr wrap="none" lIns="170053" tIns="0" rIns="0" bIns="0" rtlCol="0" anchor="t">
            <a:spAutoFit/>
          </a:bodyPr>
          <a:lstStyle/>
          <a:p>
            <a:pPr marL="0" indent="0" algn="l">
              <a:lnSpc>
                <a:spcPts val="1600"/>
              </a:lnSpc>
              <a:buNone/>
            </a:pPr>
            <a:r>
              <a:rPr 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調査・実証データの横断的な効果検証</a:t>
            </a:r>
            <a:endParaRPr lang="en-US" sz="942" dirty="0">
              <a:latin typeface="BIZ UDPゴシック" panose="020B0400000000000000" pitchFamily="50" charset="-128"/>
              <a:ea typeface="BIZ UDPゴシック" panose="020B0400000000000000" pitchFamily="50" charset="-128"/>
            </a:endParaRPr>
          </a:p>
        </p:txBody>
      </p:sp>
      <p:sp>
        <p:nvSpPr>
          <p:cNvPr id="66" name="Text 36">
            <a:extLst>
              <a:ext uri="{FF2B5EF4-FFF2-40B4-BE49-F238E27FC236}">
                <a16:creationId xmlns:a16="http://schemas.microsoft.com/office/drawing/2014/main" id="{AA70F5B2-A3AC-45A7-AE54-181577EBF93E}"/>
              </a:ext>
            </a:extLst>
          </p:cNvPr>
          <p:cNvSpPr/>
          <p:nvPr/>
        </p:nvSpPr>
        <p:spPr>
          <a:xfrm>
            <a:off x="4739640" y="4383264"/>
            <a:ext cx="1787541" cy="171265"/>
          </a:xfrm>
          <a:prstGeom prst="rect">
            <a:avLst/>
          </a:prstGeom>
          <a:noFill/>
          <a:ln/>
        </p:spPr>
        <p:txBody>
          <a:bodyPr wrap="none" lIns="170053" tIns="0" rIns="0" bIns="0" rtlCol="0" anchor="t">
            <a:spAutoFit/>
          </a:bodyPr>
          <a:lstStyle/>
          <a:p>
            <a:pPr marL="0" indent="0" algn="l">
              <a:lnSpc>
                <a:spcPts val="1600"/>
              </a:lnSpc>
              <a:buNone/>
            </a:pPr>
            <a:r>
              <a:rPr lang="ja-JP" alt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ターゲット別の誘客戦略の整理</a:t>
            </a:r>
            <a:endParaRPr lang="en-US" sz="942" dirty="0">
              <a:latin typeface="BIZ UDPゴシック" panose="020B0400000000000000" pitchFamily="50" charset="-128"/>
              <a:ea typeface="BIZ UDPゴシック" panose="020B0400000000000000" pitchFamily="50" charset="-128"/>
            </a:endParaRPr>
          </a:p>
        </p:txBody>
      </p:sp>
      <p:sp>
        <p:nvSpPr>
          <p:cNvPr id="67" name="Text 37">
            <a:extLst>
              <a:ext uri="{FF2B5EF4-FFF2-40B4-BE49-F238E27FC236}">
                <a16:creationId xmlns:a16="http://schemas.microsoft.com/office/drawing/2014/main" id="{B6216815-F204-4FC6-9161-263097BBCEF5}"/>
              </a:ext>
            </a:extLst>
          </p:cNvPr>
          <p:cNvSpPr/>
          <p:nvPr/>
        </p:nvSpPr>
        <p:spPr>
          <a:xfrm>
            <a:off x="4739640" y="3939803"/>
            <a:ext cx="80150" cy="117276"/>
          </a:xfrm>
          <a:prstGeom prst="rect">
            <a:avLst/>
          </a:prstGeom>
          <a:noFill/>
          <a:ln/>
        </p:spPr>
        <p:txBody>
          <a:bodyPr wrap="none" lIns="0" tIns="0" rIns="0" bIns="0" rtlCol="0" anchor="t">
            <a:spAutoFit/>
          </a:bodyPr>
          <a:lstStyle/>
          <a:p>
            <a:pPr marL="0" indent="0" algn="l">
              <a:lnSpc>
                <a:spcPts val="1100"/>
              </a:lnSpc>
              <a:buNone/>
            </a:pPr>
            <a:r>
              <a:rPr lang="en-US" sz="62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621" dirty="0">
              <a:latin typeface="BIZ UDPゴシック" panose="020B0400000000000000" pitchFamily="50" charset="-128"/>
              <a:ea typeface="BIZ UDPゴシック" panose="020B0400000000000000" pitchFamily="50" charset="-128"/>
            </a:endParaRPr>
          </a:p>
        </p:txBody>
      </p:sp>
      <p:sp>
        <p:nvSpPr>
          <p:cNvPr id="68" name="Text 38">
            <a:extLst>
              <a:ext uri="{FF2B5EF4-FFF2-40B4-BE49-F238E27FC236}">
                <a16:creationId xmlns:a16="http://schemas.microsoft.com/office/drawing/2014/main" id="{FBAC5D78-7CA8-42C4-9E6F-E5757CB7E2D8}"/>
              </a:ext>
            </a:extLst>
          </p:cNvPr>
          <p:cNvSpPr/>
          <p:nvPr/>
        </p:nvSpPr>
        <p:spPr>
          <a:xfrm>
            <a:off x="4739640" y="4411839"/>
            <a:ext cx="80150" cy="117276"/>
          </a:xfrm>
          <a:prstGeom prst="rect">
            <a:avLst/>
          </a:prstGeom>
          <a:noFill/>
          <a:ln/>
        </p:spPr>
        <p:txBody>
          <a:bodyPr wrap="none" lIns="0" tIns="0" rIns="0" bIns="0" rtlCol="0" anchor="t">
            <a:spAutoFit/>
          </a:bodyPr>
          <a:lstStyle/>
          <a:p>
            <a:pPr marL="0" indent="0" algn="l">
              <a:lnSpc>
                <a:spcPts val="1100"/>
              </a:lnSpc>
              <a:buNone/>
            </a:pPr>
            <a:r>
              <a:rPr lang="en-US" sz="62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621" dirty="0">
              <a:latin typeface="BIZ UDPゴシック" panose="020B0400000000000000" pitchFamily="50" charset="-128"/>
              <a:ea typeface="BIZ UDPゴシック" panose="020B0400000000000000" pitchFamily="50" charset="-128"/>
            </a:endParaRPr>
          </a:p>
        </p:txBody>
      </p:sp>
      <p:sp>
        <p:nvSpPr>
          <p:cNvPr id="71" name="Text 35">
            <a:extLst>
              <a:ext uri="{FF2B5EF4-FFF2-40B4-BE49-F238E27FC236}">
                <a16:creationId xmlns:a16="http://schemas.microsoft.com/office/drawing/2014/main" id="{7026FAC5-AAF2-45C1-9229-DEBF4A89799D}"/>
              </a:ext>
            </a:extLst>
          </p:cNvPr>
          <p:cNvSpPr/>
          <p:nvPr/>
        </p:nvSpPr>
        <p:spPr>
          <a:xfrm>
            <a:off x="4739640" y="4133351"/>
            <a:ext cx="2858347" cy="171265"/>
          </a:xfrm>
          <a:prstGeom prst="rect">
            <a:avLst/>
          </a:prstGeom>
          <a:noFill/>
          <a:ln/>
        </p:spPr>
        <p:txBody>
          <a:bodyPr wrap="none" lIns="170053" tIns="0" rIns="0" bIns="0" rtlCol="0" anchor="t">
            <a:spAutoFit/>
          </a:bodyPr>
          <a:lstStyle/>
          <a:p>
            <a:pPr marL="0" indent="0" algn="l">
              <a:lnSpc>
                <a:spcPts val="1600"/>
              </a:lnSpc>
              <a:buNone/>
            </a:pPr>
            <a:r>
              <a:rPr lang="ja-JP" altLang="en-US" sz="942" dirty="0">
                <a:solidFill>
                  <a:srgbClr val="555555"/>
                </a:solidFill>
                <a:latin typeface="BIZ UDPゴシック" panose="020B0400000000000000" pitchFamily="50" charset="-128"/>
                <a:ea typeface="BIZ UDPゴシック" panose="020B0400000000000000" pitchFamily="50" charset="-128"/>
              </a:rPr>
              <a:t>課題整理と短期的・中長期的な課題解決策の例示</a:t>
            </a:r>
            <a:endParaRPr lang="en-US" sz="942" dirty="0">
              <a:latin typeface="BIZ UDPゴシック" panose="020B0400000000000000" pitchFamily="50" charset="-128"/>
              <a:ea typeface="BIZ UDPゴシック" panose="020B0400000000000000" pitchFamily="50" charset="-128"/>
            </a:endParaRPr>
          </a:p>
        </p:txBody>
      </p:sp>
      <p:sp>
        <p:nvSpPr>
          <p:cNvPr id="72" name="Text 37">
            <a:extLst>
              <a:ext uri="{FF2B5EF4-FFF2-40B4-BE49-F238E27FC236}">
                <a16:creationId xmlns:a16="http://schemas.microsoft.com/office/drawing/2014/main" id="{9A286D5D-D365-4788-8139-D914B68A1E1D}"/>
              </a:ext>
            </a:extLst>
          </p:cNvPr>
          <p:cNvSpPr/>
          <p:nvPr/>
        </p:nvSpPr>
        <p:spPr>
          <a:xfrm>
            <a:off x="4739640" y="4176220"/>
            <a:ext cx="80150" cy="117276"/>
          </a:xfrm>
          <a:prstGeom prst="rect">
            <a:avLst/>
          </a:prstGeom>
          <a:noFill/>
          <a:ln/>
        </p:spPr>
        <p:txBody>
          <a:bodyPr wrap="none" lIns="0" tIns="0" rIns="0" bIns="0" rtlCol="0" anchor="t">
            <a:spAutoFit/>
          </a:bodyPr>
          <a:lstStyle/>
          <a:p>
            <a:pPr marL="0" indent="0" algn="l">
              <a:lnSpc>
                <a:spcPts val="1100"/>
              </a:lnSpc>
              <a:buNone/>
            </a:pPr>
            <a:r>
              <a:rPr lang="en-US" sz="62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621" dirty="0">
              <a:latin typeface="BIZ UDPゴシック" panose="020B0400000000000000" pitchFamily="50" charset="-128"/>
              <a:ea typeface="BIZ UDPゴシック" panose="020B0400000000000000" pitchFamily="50" charset="-128"/>
            </a:endParaRPr>
          </a:p>
        </p:txBody>
      </p:sp>
      <p:sp>
        <p:nvSpPr>
          <p:cNvPr id="73" name="Text 36">
            <a:extLst>
              <a:ext uri="{FF2B5EF4-FFF2-40B4-BE49-F238E27FC236}">
                <a16:creationId xmlns:a16="http://schemas.microsoft.com/office/drawing/2014/main" id="{200BE164-F615-45BB-8522-469F20D05810}"/>
              </a:ext>
            </a:extLst>
          </p:cNvPr>
          <p:cNvSpPr/>
          <p:nvPr/>
        </p:nvSpPr>
        <p:spPr>
          <a:xfrm>
            <a:off x="4739640" y="4614435"/>
            <a:ext cx="3102003" cy="171265"/>
          </a:xfrm>
          <a:prstGeom prst="rect">
            <a:avLst/>
          </a:prstGeom>
          <a:noFill/>
          <a:ln/>
        </p:spPr>
        <p:txBody>
          <a:bodyPr wrap="none" lIns="170053" tIns="0" rIns="0" bIns="0" rtlCol="0" anchor="t">
            <a:spAutoFit/>
          </a:bodyPr>
          <a:lstStyle/>
          <a:p>
            <a:pPr marL="0" indent="0" algn="l">
              <a:lnSpc>
                <a:spcPts val="1600"/>
              </a:lnSpc>
              <a:buNone/>
            </a:pPr>
            <a:r>
              <a:rPr lang="ja-JP" altLang="en-US" sz="942" dirty="0">
                <a:solidFill>
                  <a:srgbClr val="555555"/>
                </a:solidFill>
                <a:latin typeface="BIZ UDPゴシック" panose="020B0400000000000000" pitchFamily="50" charset="-128"/>
                <a:ea typeface="BIZ UDPゴシック" panose="020B0400000000000000" pitchFamily="50" charset="-128"/>
                <a:cs typeface="Yu Gothic" pitchFamily="34" charset="-120"/>
              </a:rPr>
              <a:t>持続可能な文化観光拠点への展開ロードマップの提示</a:t>
            </a:r>
            <a:endParaRPr lang="en-US" sz="942" dirty="0">
              <a:latin typeface="BIZ UDPゴシック" panose="020B0400000000000000" pitchFamily="50" charset="-128"/>
              <a:ea typeface="BIZ UDPゴシック" panose="020B0400000000000000" pitchFamily="50" charset="-128"/>
            </a:endParaRPr>
          </a:p>
        </p:txBody>
      </p:sp>
      <p:sp>
        <p:nvSpPr>
          <p:cNvPr id="74" name="Text 38">
            <a:extLst>
              <a:ext uri="{FF2B5EF4-FFF2-40B4-BE49-F238E27FC236}">
                <a16:creationId xmlns:a16="http://schemas.microsoft.com/office/drawing/2014/main" id="{18E1A8AC-D5B6-44F0-814E-D148B74D3955}"/>
              </a:ext>
            </a:extLst>
          </p:cNvPr>
          <p:cNvSpPr/>
          <p:nvPr/>
        </p:nvSpPr>
        <p:spPr>
          <a:xfrm>
            <a:off x="4739640" y="4643010"/>
            <a:ext cx="80150" cy="117276"/>
          </a:xfrm>
          <a:prstGeom prst="rect">
            <a:avLst/>
          </a:prstGeom>
          <a:noFill/>
          <a:ln/>
        </p:spPr>
        <p:txBody>
          <a:bodyPr wrap="none" lIns="0" tIns="0" rIns="0" bIns="0" rtlCol="0" anchor="t">
            <a:spAutoFit/>
          </a:bodyPr>
          <a:lstStyle/>
          <a:p>
            <a:pPr marL="0" indent="0" algn="l">
              <a:lnSpc>
                <a:spcPts val="1100"/>
              </a:lnSpc>
              <a:buNone/>
            </a:pPr>
            <a:r>
              <a:rPr lang="en-US" sz="62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endParaRPr lang="en-US" sz="621" dirty="0">
              <a:latin typeface="BIZ UDPゴシック" panose="020B0400000000000000" pitchFamily="50" charset="-128"/>
              <a:ea typeface="BIZ UDPゴシック" panose="020B0400000000000000" pitchFamily="50" charset="-128"/>
            </a:endParaRPr>
          </a:p>
        </p:txBody>
      </p:sp>
      <p:sp>
        <p:nvSpPr>
          <p:cNvPr id="75" name="Shape 0">
            <a:extLst>
              <a:ext uri="{FF2B5EF4-FFF2-40B4-BE49-F238E27FC236}">
                <a16:creationId xmlns:a16="http://schemas.microsoft.com/office/drawing/2014/main" id="{A642BEEB-AEE7-4FD3-A1E3-A1680FD0FADC}"/>
              </a:ext>
            </a:extLst>
          </p:cNvPr>
          <p:cNvSpPr/>
          <p:nvPr/>
        </p:nvSpPr>
        <p:spPr>
          <a:xfrm>
            <a:off x="-11810" y="-1236"/>
            <a:ext cx="9144000" cy="494551"/>
          </a:xfrm>
          <a:prstGeom prst="rect">
            <a:avLst/>
          </a:prstGeom>
          <a:solidFill>
            <a:srgbClr val="1C2841"/>
          </a:solidFill>
          <a:ln/>
        </p:spPr>
        <p:txBody>
          <a:bodyPr/>
          <a:lstStyle/>
          <a:p>
            <a:endParaRPr lang="ja-JP" altLang="en-US" dirty="0"/>
          </a:p>
        </p:txBody>
      </p:sp>
      <p:sp>
        <p:nvSpPr>
          <p:cNvPr id="70" name="Text 0">
            <a:extLst>
              <a:ext uri="{FF2B5EF4-FFF2-40B4-BE49-F238E27FC236}">
                <a16:creationId xmlns:a16="http://schemas.microsoft.com/office/drawing/2014/main" id="{4116B711-8B68-4F43-8A1B-7DA4D01165AB}"/>
              </a:ext>
            </a:extLst>
          </p:cNvPr>
          <p:cNvSpPr/>
          <p:nvPr/>
        </p:nvSpPr>
        <p:spPr>
          <a:xfrm>
            <a:off x="408316" y="128150"/>
            <a:ext cx="8303748" cy="282129"/>
          </a:xfrm>
          <a:prstGeom prst="rect">
            <a:avLst/>
          </a:prstGeom>
          <a:noFill/>
          <a:ln/>
        </p:spPr>
        <p:txBody>
          <a:bodyPr wrap="none" lIns="170053" tIns="0" rIns="0" bIns="0" rtlCol="0" anchor="t">
            <a:spAutoFit/>
          </a:bodyPr>
          <a:lstStyle/>
          <a:p>
            <a:pPr marL="0" indent="0" algn="l">
              <a:lnSpc>
                <a:spcPts val="2200"/>
              </a:lnSpc>
              <a:buNone/>
            </a:pPr>
            <a:r>
              <a:rPr lang="ja-JP" altLang="en-US" sz="20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事業全体フレームワーク </a:t>
            </a:r>
            <a:r>
              <a:rPr lang="en-US" altLang="ja-JP" sz="20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 4</a:t>
            </a:r>
            <a:r>
              <a:rPr lang="ja-JP" altLang="en-US" sz="20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つのアプローチで誘客促進の方向性を検討</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125"/>
            <a:ext cx="9144000" cy="5143500"/>
          </a:xfrm>
          <a:prstGeom prst="rect">
            <a:avLst/>
          </a:prstGeom>
        </p:spPr>
      </p:pic>
      <p:sp>
        <p:nvSpPr>
          <p:cNvPr id="20" name="Shape 13"/>
          <p:cNvSpPr/>
          <p:nvPr/>
        </p:nvSpPr>
        <p:spPr>
          <a:xfrm>
            <a:off x="3250406" y="590340"/>
            <a:ext cx="2643188" cy="3635993"/>
          </a:xfrm>
          <a:prstGeom prst="rect">
            <a:avLst/>
          </a:prstGeom>
          <a:solidFill>
            <a:srgbClr val="FFFFFF"/>
          </a:solidFill>
          <a:ln/>
        </p:spPr>
        <p:txBody>
          <a:bodyPr/>
          <a:lstStyle/>
          <a:p>
            <a:endParaRPr lang="ja-JP" altLang="en-US"/>
          </a:p>
        </p:txBody>
      </p:sp>
      <p:sp>
        <p:nvSpPr>
          <p:cNvPr id="36" name="Shape 25"/>
          <p:cNvSpPr/>
          <p:nvPr/>
        </p:nvSpPr>
        <p:spPr>
          <a:xfrm>
            <a:off x="6072188" y="590339"/>
            <a:ext cx="2643188" cy="3635994"/>
          </a:xfrm>
          <a:prstGeom prst="rect">
            <a:avLst/>
          </a:prstGeom>
          <a:solidFill>
            <a:srgbClr val="FFFFFF"/>
          </a:solidFill>
          <a:ln/>
        </p:spPr>
        <p:txBody>
          <a:bodyPr/>
          <a:lstStyle/>
          <a:p>
            <a:endParaRPr lang="ja-JP" altLang="en-US"/>
          </a:p>
        </p:txBody>
      </p:sp>
      <p:pic>
        <p:nvPicPr>
          <p:cNvPr id="58" name="図 57">
            <a:extLst>
              <a:ext uri="{FF2B5EF4-FFF2-40B4-BE49-F238E27FC236}">
                <a16:creationId xmlns:a16="http://schemas.microsoft.com/office/drawing/2014/main" id="{67755E20-9DBA-4A4A-B21B-577A90A76122}"/>
              </a:ext>
            </a:extLst>
          </p:cNvPr>
          <p:cNvPicPr>
            <a:picLocks noChangeAspect="1"/>
          </p:cNvPicPr>
          <p:nvPr/>
        </p:nvPicPr>
        <p:blipFill rotWithShape="1">
          <a:blip r:embed="rId4" cstate="screen">
            <a:alphaModFix amt="31000"/>
            <a:extLst>
              <a:ext uri="{28A0092B-C50C-407E-A947-70E740481C1C}">
                <a14:useLocalDpi xmlns:a14="http://schemas.microsoft.com/office/drawing/2010/main"/>
              </a:ext>
            </a:extLst>
          </a:blip>
          <a:srcRect/>
          <a:stretch/>
        </p:blipFill>
        <p:spPr>
          <a:xfrm>
            <a:off x="3230644" y="590339"/>
            <a:ext cx="2661279" cy="3635993"/>
          </a:xfrm>
          <a:prstGeom prst="rect">
            <a:avLst/>
          </a:prstGeom>
        </p:spPr>
      </p:pic>
      <p:pic>
        <p:nvPicPr>
          <p:cNvPr id="59" name="Image 3" descr="preencoded.png">
            <a:extLst>
              <a:ext uri="{FF2B5EF4-FFF2-40B4-BE49-F238E27FC236}">
                <a16:creationId xmlns:a16="http://schemas.microsoft.com/office/drawing/2014/main" id="{0D31EF43-4719-43DE-B606-C95AF9300456}"/>
              </a:ext>
            </a:extLst>
          </p:cNvPr>
          <p:cNvPicPr>
            <a:picLocks noChangeAspect="1"/>
          </p:cNvPicPr>
          <p:nvPr/>
        </p:nvPicPr>
        <p:blipFill rotWithShape="1">
          <a:blip r:embed="rId5" cstate="screen">
            <a:alphaModFix amt="30000"/>
            <a:extLst>
              <a:ext uri="{28A0092B-C50C-407E-A947-70E740481C1C}">
                <a14:useLocalDpi xmlns:a14="http://schemas.microsoft.com/office/drawing/2010/main"/>
              </a:ext>
            </a:extLst>
          </a:blip>
          <a:srcRect l="33194" r="33214" b="18187"/>
          <a:stretch/>
        </p:blipFill>
        <p:spPr>
          <a:xfrm>
            <a:off x="6083404" y="585704"/>
            <a:ext cx="2639095" cy="3640629"/>
          </a:xfrm>
          <a:prstGeom prst="rect">
            <a:avLst/>
          </a:prstGeom>
        </p:spPr>
      </p:pic>
      <p:sp>
        <p:nvSpPr>
          <p:cNvPr id="4" name="Shape 1"/>
          <p:cNvSpPr/>
          <p:nvPr/>
        </p:nvSpPr>
        <p:spPr>
          <a:xfrm>
            <a:off x="428625" y="590340"/>
            <a:ext cx="2643188" cy="3635993"/>
          </a:xfrm>
          <a:prstGeom prst="rect">
            <a:avLst/>
          </a:prstGeom>
          <a:solidFill>
            <a:srgbClr val="FFFFFF"/>
          </a:solidFill>
          <a:ln/>
        </p:spPr>
        <p:txBody>
          <a:bodyPr/>
          <a:lstStyle/>
          <a:p>
            <a:endParaRPr lang="ja-JP" altLang="en-US"/>
          </a:p>
        </p:txBody>
      </p:sp>
      <p:pic>
        <p:nvPicPr>
          <p:cNvPr id="57" name="図 56">
            <a:extLst>
              <a:ext uri="{FF2B5EF4-FFF2-40B4-BE49-F238E27FC236}">
                <a16:creationId xmlns:a16="http://schemas.microsoft.com/office/drawing/2014/main" id="{226E8FAA-FD93-477B-9174-975CEC6BFCFD}"/>
              </a:ext>
            </a:extLst>
          </p:cNvPr>
          <p:cNvPicPr>
            <a:picLocks noChangeAspect="1"/>
          </p:cNvPicPr>
          <p:nvPr/>
        </p:nvPicPr>
        <p:blipFill rotWithShape="1">
          <a:blip r:embed="rId6" cstate="screen">
            <a:alphaModFix amt="30000"/>
            <a:extLst>
              <a:ext uri="{28A0092B-C50C-407E-A947-70E740481C1C}">
                <a14:useLocalDpi xmlns:a14="http://schemas.microsoft.com/office/drawing/2010/main"/>
              </a:ext>
            </a:extLst>
          </a:blip>
          <a:srcRect/>
          <a:stretch/>
        </p:blipFill>
        <p:spPr>
          <a:xfrm>
            <a:off x="431456" y="590340"/>
            <a:ext cx="2640357" cy="3635993"/>
          </a:xfrm>
          <a:prstGeom prst="rect">
            <a:avLst/>
          </a:prstGeom>
        </p:spPr>
      </p:pic>
      <p:sp>
        <p:nvSpPr>
          <p:cNvPr id="5" name="Shape 2"/>
          <p:cNvSpPr/>
          <p:nvPr/>
        </p:nvSpPr>
        <p:spPr>
          <a:xfrm>
            <a:off x="428625" y="590340"/>
            <a:ext cx="2643188" cy="28575"/>
          </a:xfrm>
          <a:prstGeom prst="rect">
            <a:avLst/>
          </a:prstGeom>
          <a:solidFill>
            <a:srgbClr val="1C2841"/>
          </a:solidFill>
          <a:ln/>
        </p:spPr>
        <p:txBody>
          <a:bodyPr/>
          <a:lstStyle/>
          <a:p>
            <a:endParaRPr lang="ja-JP" altLang="en-US"/>
          </a:p>
        </p:txBody>
      </p:sp>
      <p:sp>
        <p:nvSpPr>
          <p:cNvPr id="6" name="Text 3"/>
          <p:cNvSpPr/>
          <p:nvPr/>
        </p:nvSpPr>
        <p:spPr>
          <a:xfrm>
            <a:off x="983182" y="676065"/>
            <a:ext cx="1534074" cy="164404"/>
          </a:xfrm>
          <a:prstGeom prst="rect">
            <a:avLst/>
          </a:prstGeom>
          <a:noFill/>
          <a:ln/>
        </p:spPr>
        <p:txBody>
          <a:bodyPr wrap="none" lIns="0" tIns="0" rIns="0" bIns="0" rtlCol="0" anchor="t">
            <a:spAutoFit/>
          </a:bodyPr>
          <a:lstStyle/>
          <a:p>
            <a:pPr marL="0" indent="0" algn="ctr">
              <a:lnSpc>
                <a:spcPts val="1500"/>
              </a:lnSpc>
              <a:buNone/>
            </a:pPr>
            <a:r>
              <a:rPr lang="en-US" sz="1090" b="1" dirty="0">
                <a:solidFill>
                  <a:srgbClr val="1C2841"/>
                </a:solidFill>
                <a:latin typeface="BIZ UDPゴシック" panose="020B0400000000000000" pitchFamily="50" charset="-128"/>
                <a:ea typeface="BIZ UDPゴシック" panose="020B0400000000000000" pitchFamily="50" charset="-128"/>
                <a:cs typeface="Yu Gothic" pitchFamily="34" charset="-120"/>
              </a:rPr>
              <a:t>大阪府立弥生文化博物館</a:t>
            </a:r>
            <a:endParaRPr lang="en-US" sz="1090" dirty="0">
              <a:latin typeface="BIZ UDPゴシック" panose="020B0400000000000000" pitchFamily="50" charset="-128"/>
              <a:ea typeface="BIZ UDPゴシック" panose="020B0400000000000000" pitchFamily="50" charset="-128"/>
            </a:endParaRPr>
          </a:p>
        </p:txBody>
      </p:sp>
      <p:sp>
        <p:nvSpPr>
          <p:cNvPr id="7" name="Text 4"/>
          <p:cNvSpPr/>
          <p:nvPr/>
        </p:nvSpPr>
        <p:spPr>
          <a:xfrm>
            <a:off x="1403970" y="917167"/>
            <a:ext cx="692497" cy="115416"/>
          </a:xfrm>
          <a:prstGeom prst="rect">
            <a:avLst/>
          </a:prstGeom>
          <a:noFill/>
          <a:ln/>
        </p:spPr>
        <p:txBody>
          <a:bodyPr wrap="none" lIns="0" tIns="0" rIns="0" bIns="0" rtlCol="0" anchor="t">
            <a:spAutoFit/>
          </a:bodyPr>
          <a:lstStyle/>
          <a:p>
            <a:pPr marL="0" indent="0" algn="ctr">
              <a:lnSpc>
                <a:spcPts val="900"/>
              </a:lnSpc>
              <a:buNone/>
            </a:pPr>
            <a:r>
              <a:rPr lang="en-US" sz="900" dirty="0">
                <a:solidFill>
                  <a:srgbClr val="555555"/>
                </a:solidFill>
                <a:latin typeface="BIZ UDPゴシック" panose="020B0400000000000000" pitchFamily="50" charset="-128"/>
                <a:ea typeface="BIZ UDPゴシック" panose="020B0400000000000000" pitchFamily="50" charset="-128"/>
                <a:cs typeface="Yu Gothic" pitchFamily="34" charset="-120"/>
              </a:rPr>
              <a:t>和泉市池上町</a:t>
            </a:r>
            <a:endParaRPr lang="en-US" sz="900" dirty="0">
              <a:latin typeface="BIZ UDPゴシック" panose="020B0400000000000000" pitchFamily="50" charset="-128"/>
              <a:ea typeface="BIZ UDPゴシック" panose="020B0400000000000000" pitchFamily="50" charset="-128"/>
            </a:endParaRPr>
          </a:p>
        </p:txBody>
      </p:sp>
      <p:pic>
        <p:nvPicPr>
          <p:cNvPr id="8" name="Image 1" descr="preencode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4350" y="1259868"/>
            <a:ext cx="114300" cy="107156"/>
          </a:xfrm>
          <a:prstGeom prst="rect">
            <a:avLst/>
          </a:prstGeom>
        </p:spPr>
      </p:pic>
      <p:sp>
        <p:nvSpPr>
          <p:cNvPr id="9" name="Text 5"/>
          <p:cNvSpPr/>
          <p:nvPr/>
        </p:nvSpPr>
        <p:spPr>
          <a:xfrm>
            <a:off x="671513" y="1241115"/>
            <a:ext cx="538609" cy="128240"/>
          </a:xfrm>
          <a:prstGeom prst="rect">
            <a:avLst/>
          </a:prstGeom>
          <a:noFill/>
          <a:ln/>
        </p:spPr>
        <p:txBody>
          <a:bodyPr wrap="none" lIns="0" tIns="0" rIns="0" bIns="0" rtlCol="0" anchor="t">
            <a:spAutoFit/>
          </a:bodyPr>
          <a:lstStyle/>
          <a:p>
            <a:pPr marL="0" indent="0" algn="l">
              <a:lnSpc>
                <a:spcPts val="1000"/>
              </a:lnSpc>
              <a:buNone/>
            </a:pPr>
            <a:r>
              <a:rPr lang="en-US" sz="1050" b="1" dirty="0">
                <a:solidFill>
                  <a:srgbClr val="8B0000"/>
                </a:solidFill>
                <a:latin typeface="BIZ UDPゴシック" panose="020B0400000000000000" pitchFamily="50" charset="-128"/>
                <a:ea typeface="BIZ UDPゴシック" panose="020B0400000000000000" pitchFamily="50" charset="-128"/>
                <a:cs typeface="Yu Gothic" pitchFamily="34" charset="-120"/>
              </a:rPr>
              <a:t>施設概要</a:t>
            </a:r>
            <a:endParaRPr lang="en-US" sz="1050" dirty="0">
              <a:latin typeface="BIZ UDPゴシック" panose="020B0400000000000000" pitchFamily="50" charset="-128"/>
              <a:ea typeface="BIZ UDPゴシック" panose="020B0400000000000000" pitchFamily="50" charset="-128"/>
            </a:endParaRPr>
          </a:p>
        </p:txBody>
      </p:sp>
      <p:sp>
        <p:nvSpPr>
          <p:cNvPr id="10" name="Text 6"/>
          <p:cNvSpPr/>
          <p:nvPr/>
        </p:nvSpPr>
        <p:spPr>
          <a:xfrm>
            <a:off x="514350" y="1414351"/>
            <a:ext cx="2471738" cy="283667"/>
          </a:xfrm>
          <a:prstGeom prst="rect">
            <a:avLst/>
          </a:prstGeom>
          <a:noFill/>
          <a:ln/>
        </p:spPr>
        <p:txBody>
          <a:bodyPr wrap="square" lIns="153035" tIns="0" rIns="0" bIns="0" rtlCol="0" anchor="t">
            <a:spAutoFit/>
          </a:bodyPr>
          <a:lstStyle/>
          <a:p>
            <a:pPr marL="0" indent="0" algn="l">
              <a:lnSpc>
                <a:spcPts val="1200"/>
              </a:lnSpc>
              <a:buNone/>
            </a:pP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弥生時代を専門とする博物館。隣接する史跡池上曽根遺跡のガイダンス機能も兼ね備える。</a:t>
            </a:r>
            <a:endParaRPr lang="en-US" sz="900" dirty="0">
              <a:latin typeface="BIZ UDPゴシック" panose="020B0400000000000000" pitchFamily="50" charset="-128"/>
              <a:ea typeface="BIZ UDPゴシック" panose="020B0400000000000000" pitchFamily="50" charset="-128"/>
            </a:endParaRPr>
          </a:p>
        </p:txBody>
      </p:sp>
      <p:pic>
        <p:nvPicPr>
          <p:cNvPr id="11" name="Image 2" descr="preencoded.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4350" y="2157397"/>
            <a:ext cx="114300" cy="107156"/>
          </a:xfrm>
          <a:prstGeom prst="rect">
            <a:avLst/>
          </a:prstGeom>
        </p:spPr>
      </p:pic>
      <p:sp>
        <p:nvSpPr>
          <p:cNvPr id="12" name="Text 7"/>
          <p:cNvSpPr/>
          <p:nvPr/>
        </p:nvSpPr>
        <p:spPr>
          <a:xfrm>
            <a:off x="671513" y="2138645"/>
            <a:ext cx="498534" cy="128240"/>
          </a:xfrm>
          <a:prstGeom prst="rect">
            <a:avLst/>
          </a:prstGeom>
          <a:noFill/>
          <a:ln/>
        </p:spPr>
        <p:txBody>
          <a:bodyPr wrap="none" lIns="0" tIns="0" rIns="0" bIns="0" rtlCol="0" anchor="t">
            <a:spAutoFit/>
          </a:bodyPr>
          <a:lstStyle/>
          <a:p>
            <a:pPr marL="0" indent="0" algn="l">
              <a:lnSpc>
                <a:spcPts val="1000"/>
              </a:lnSpc>
              <a:buNone/>
            </a:pPr>
            <a:r>
              <a:rPr lang="en-US" sz="1050" b="1" dirty="0">
                <a:solidFill>
                  <a:srgbClr val="8B0000"/>
                </a:solidFill>
                <a:latin typeface="BIZ UDPゴシック" panose="020B0400000000000000" pitchFamily="50" charset="-128"/>
                <a:ea typeface="BIZ UDPゴシック" panose="020B0400000000000000" pitchFamily="50" charset="-128"/>
                <a:cs typeface="Yu Gothic" pitchFamily="34" charset="-120"/>
              </a:rPr>
              <a:t>アクセス</a:t>
            </a:r>
            <a:endParaRPr lang="en-US" sz="1050" dirty="0">
              <a:latin typeface="BIZ UDPゴシック" panose="020B0400000000000000" pitchFamily="50" charset="-128"/>
              <a:ea typeface="BIZ UDPゴシック" panose="020B0400000000000000" pitchFamily="50" charset="-128"/>
            </a:endParaRPr>
          </a:p>
        </p:txBody>
      </p:sp>
      <p:sp>
        <p:nvSpPr>
          <p:cNvPr id="13" name="Text 8"/>
          <p:cNvSpPr/>
          <p:nvPr/>
        </p:nvSpPr>
        <p:spPr>
          <a:xfrm>
            <a:off x="514350" y="2311881"/>
            <a:ext cx="2471738" cy="283667"/>
          </a:xfrm>
          <a:prstGeom prst="rect">
            <a:avLst/>
          </a:prstGeom>
          <a:noFill/>
          <a:ln/>
        </p:spPr>
        <p:txBody>
          <a:bodyPr wrap="square" lIns="153035" tIns="0" rIns="0" bIns="0" rtlCol="0" anchor="t">
            <a:spAutoFit/>
          </a:bodyPr>
          <a:lstStyle/>
          <a:p>
            <a:pPr marL="0" indent="0" algn="l">
              <a:lnSpc>
                <a:spcPts val="1200"/>
              </a:lnSpc>
              <a:buNone/>
            </a:pP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JR阪和線「信太山」駅 西へ約600m
南海本線「松ノ浜」駅 東へ約1.5km</a:t>
            </a:r>
            <a:endParaRPr lang="en-US" sz="900" dirty="0">
              <a:latin typeface="BIZ UDPゴシック" panose="020B0400000000000000" pitchFamily="50" charset="-128"/>
              <a:ea typeface="BIZ UDPゴシック" panose="020B0400000000000000" pitchFamily="50" charset="-128"/>
            </a:endParaRPr>
          </a:p>
        </p:txBody>
      </p:sp>
      <p:pic>
        <p:nvPicPr>
          <p:cNvPr id="14" name="Image 3" descr="preencoded.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4350" y="2911309"/>
            <a:ext cx="114300" cy="107156"/>
          </a:xfrm>
          <a:prstGeom prst="rect">
            <a:avLst/>
          </a:prstGeom>
        </p:spPr>
      </p:pic>
      <p:sp>
        <p:nvSpPr>
          <p:cNvPr id="15" name="Text 9"/>
          <p:cNvSpPr/>
          <p:nvPr/>
        </p:nvSpPr>
        <p:spPr>
          <a:xfrm>
            <a:off x="671513" y="2892557"/>
            <a:ext cx="942566" cy="128240"/>
          </a:xfrm>
          <a:prstGeom prst="rect">
            <a:avLst/>
          </a:prstGeom>
          <a:noFill/>
          <a:ln/>
        </p:spPr>
        <p:txBody>
          <a:bodyPr wrap="none" lIns="0" tIns="0" rIns="0" bIns="0" rtlCol="0" anchor="t">
            <a:spAutoFit/>
          </a:bodyPr>
          <a:lstStyle/>
          <a:p>
            <a:pPr marL="0" indent="0" algn="l">
              <a:lnSpc>
                <a:spcPts val="1000"/>
              </a:lnSpc>
              <a:buNone/>
            </a:pPr>
            <a:r>
              <a:rPr lang="en-US" sz="1050" b="1" dirty="0">
                <a:solidFill>
                  <a:srgbClr val="8B0000"/>
                </a:solidFill>
                <a:latin typeface="BIZ UDPゴシック" panose="020B0400000000000000" pitchFamily="50" charset="-128"/>
                <a:ea typeface="BIZ UDPゴシック" panose="020B0400000000000000" pitchFamily="50" charset="-128"/>
                <a:cs typeface="Yu Gothic" pitchFamily="34" charset="-120"/>
              </a:rPr>
              <a:t>主な料金（一般）</a:t>
            </a:r>
            <a:endParaRPr lang="en-US" sz="1050" dirty="0">
              <a:latin typeface="BIZ UDPゴシック" panose="020B0400000000000000" pitchFamily="50" charset="-128"/>
              <a:ea typeface="BIZ UDPゴシック" panose="020B0400000000000000" pitchFamily="50" charset="-128"/>
            </a:endParaRPr>
          </a:p>
        </p:txBody>
      </p:sp>
      <p:sp>
        <p:nvSpPr>
          <p:cNvPr id="16" name="Text 10"/>
          <p:cNvSpPr/>
          <p:nvPr/>
        </p:nvSpPr>
        <p:spPr>
          <a:xfrm>
            <a:off x="514350" y="3065793"/>
            <a:ext cx="2471738" cy="132024"/>
          </a:xfrm>
          <a:prstGeom prst="rect">
            <a:avLst/>
          </a:prstGeom>
          <a:noFill/>
          <a:ln/>
        </p:spPr>
        <p:txBody>
          <a:bodyPr wrap="square" lIns="153035" tIns="0" rIns="0" bIns="0" rtlCol="0" anchor="t">
            <a:spAutoFit/>
          </a:bodyPr>
          <a:lstStyle/>
          <a:p>
            <a:pPr marL="0" indent="0" algn="l">
              <a:lnSpc>
                <a:spcPts val="1200"/>
              </a:lnSpc>
              <a:buNone/>
            </a:pP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常設展：310円</a:t>
            </a:r>
            <a:r>
              <a:rPr lang="ja-JP" alt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a:t>
            </a: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特別展：650円</a:t>
            </a:r>
            <a:endParaRPr lang="en-US" sz="900" dirty="0">
              <a:latin typeface="BIZ UDPゴシック" panose="020B0400000000000000" pitchFamily="50" charset="-128"/>
              <a:ea typeface="BIZ UDPゴシック" panose="020B0400000000000000" pitchFamily="50" charset="-128"/>
            </a:endParaRPr>
          </a:p>
        </p:txBody>
      </p:sp>
      <p:pic>
        <p:nvPicPr>
          <p:cNvPr id="17" name="Image 4" descr="preencoded.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4350" y="3675828"/>
            <a:ext cx="114300" cy="107156"/>
          </a:xfrm>
          <a:prstGeom prst="rect">
            <a:avLst/>
          </a:prstGeom>
        </p:spPr>
      </p:pic>
      <p:sp>
        <p:nvSpPr>
          <p:cNvPr id="18" name="Text 11"/>
          <p:cNvSpPr/>
          <p:nvPr/>
        </p:nvSpPr>
        <p:spPr>
          <a:xfrm>
            <a:off x="671513" y="3657076"/>
            <a:ext cx="1251946" cy="128240"/>
          </a:xfrm>
          <a:prstGeom prst="rect">
            <a:avLst/>
          </a:prstGeom>
          <a:noFill/>
          <a:ln/>
        </p:spPr>
        <p:txBody>
          <a:bodyPr wrap="none" lIns="0" tIns="0" rIns="0" bIns="0" rtlCol="0" anchor="t">
            <a:spAutoFit/>
          </a:bodyPr>
          <a:lstStyle/>
          <a:p>
            <a:pPr marL="0" indent="0" algn="l">
              <a:lnSpc>
                <a:spcPts val="1000"/>
              </a:lnSpc>
              <a:buNone/>
            </a:pPr>
            <a:r>
              <a:rPr 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利用者数（令和5年度）</a:t>
            </a:r>
            <a:endParaRPr lang="en-US" sz="1000" dirty="0">
              <a:latin typeface="BIZ UDPゴシック" panose="020B0400000000000000" pitchFamily="50" charset="-128"/>
              <a:ea typeface="BIZ UDPゴシック" panose="020B0400000000000000" pitchFamily="50" charset="-128"/>
            </a:endParaRPr>
          </a:p>
        </p:txBody>
      </p:sp>
      <p:sp>
        <p:nvSpPr>
          <p:cNvPr id="19" name="Text 12"/>
          <p:cNvSpPr/>
          <p:nvPr/>
        </p:nvSpPr>
        <p:spPr>
          <a:xfrm>
            <a:off x="642938" y="3844599"/>
            <a:ext cx="594715" cy="132024"/>
          </a:xfrm>
          <a:prstGeom prst="rect">
            <a:avLst/>
          </a:prstGeom>
          <a:noFill/>
          <a:ln/>
        </p:spPr>
        <p:txBody>
          <a:bodyPr wrap="none" lIns="0" tIns="0" rIns="0" bIns="0" rtlCol="0" anchor="t">
            <a:spAutoFit/>
          </a:bodyPr>
          <a:lstStyle/>
          <a:p>
            <a:pPr marL="0" indent="0" algn="l">
              <a:lnSpc>
                <a:spcPts val="1200"/>
              </a:lnSpc>
              <a:buNone/>
            </a:pPr>
            <a:r>
              <a:rPr lang="en-US" sz="900" b="1" dirty="0">
                <a:solidFill>
                  <a:srgbClr val="1C2841"/>
                </a:solidFill>
                <a:latin typeface="BIZ UDPゴシック" panose="020B0400000000000000" pitchFamily="50" charset="-128"/>
                <a:ea typeface="BIZ UDPゴシック" panose="020B0400000000000000" pitchFamily="50" charset="-128"/>
                <a:cs typeface="Yu Gothic" pitchFamily="34" charset="-120"/>
              </a:rPr>
              <a:t>25,652人</a:t>
            </a:r>
            <a:endParaRPr lang="en-US" sz="900" dirty="0">
              <a:latin typeface="BIZ UDPゴシック" panose="020B0400000000000000" pitchFamily="50" charset="-128"/>
              <a:ea typeface="BIZ UDPゴシック" panose="020B0400000000000000" pitchFamily="50" charset="-128"/>
            </a:endParaRPr>
          </a:p>
        </p:txBody>
      </p:sp>
      <p:sp>
        <p:nvSpPr>
          <p:cNvPr id="21" name="Shape 14"/>
          <p:cNvSpPr/>
          <p:nvPr/>
        </p:nvSpPr>
        <p:spPr>
          <a:xfrm>
            <a:off x="3250406" y="590340"/>
            <a:ext cx="2643188" cy="28575"/>
          </a:xfrm>
          <a:prstGeom prst="rect">
            <a:avLst/>
          </a:prstGeom>
          <a:solidFill>
            <a:srgbClr val="1C2841"/>
          </a:solidFill>
          <a:ln/>
        </p:spPr>
        <p:txBody>
          <a:bodyPr/>
          <a:lstStyle/>
          <a:p>
            <a:endParaRPr lang="ja-JP" altLang="en-US"/>
          </a:p>
        </p:txBody>
      </p:sp>
      <p:sp>
        <p:nvSpPr>
          <p:cNvPr id="22" name="Text 15"/>
          <p:cNvSpPr/>
          <p:nvPr/>
        </p:nvSpPr>
        <p:spPr>
          <a:xfrm>
            <a:off x="3739240" y="676065"/>
            <a:ext cx="1665520" cy="152862"/>
          </a:xfrm>
          <a:prstGeom prst="rect">
            <a:avLst/>
          </a:prstGeom>
          <a:noFill/>
          <a:ln/>
        </p:spPr>
        <p:txBody>
          <a:bodyPr wrap="none" lIns="0" tIns="0" rIns="0" bIns="0" rtlCol="0" anchor="t">
            <a:spAutoFit/>
          </a:bodyPr>
          <a:lstStyle/>
          <a:p>
            <a:pPr marL="0" indent="0" algn="ctr">
              <a:lnSpc>
                <a:spcPts val="1400"/>
              </a:lnSpc>
              <a:buNone/>
            </a:pPr>
            <a:r>
              <a:rPr lang="en-US" sz="987" b="1" dirty="0">
                <a:solidFill>
                  <a:srgbClr val="1C2841"/>
                </a:solidFill>
                <a:latin typeface="BIZ UDPゴシック" panose="020B0400000000000000" pitchFamily="50" charset="-128"/>
                <a:ea typeface="BIZ UDPゴシック" panose="020B0400000000000000" pitchFamily="50" charset="-128"/>
                <a:cs typeface="Yu Gothic" pitchFamily="34" charset="-120"/>
              </a:rPr>
              <a:t>近つ飛鳥博物館 / 風土記の丘</a:t>
            </a:r>
            <a:endParaRPr lang="en-US" sz="987" dirty="0">
              <a:latin typeface="BIZ UDPゴシック" panose="020B0400000000000000" pitchFamily="50" charset="-128"/>
              <a:ea typeface="BIZ UDPゴシック" panose="020B0400000000000000" pitchFamily="50" charset="-128"/>
            </a:endParaRPr>
          </a:p>
        </p:txBody>
      </p:sp>
      <p:sp>
        <p:nvSpPr>
          <p:cNvPr id="23" name="Text 16"/>
          <p:cNvSpPr/>
          <p:nvPr/>
        </p:nvSpPr>
        <p:spPr>
          <a:xfrm>
            <a:off x="4168043" y="897522"/>
            <a:ext cx="807914" cy="115416"/>
          </a:xfrm>
          <a:prstGeom prst="rect">
            <a:avLst/>
          </a:prstGeom>
          <a:noFill/>
          <a:ln/>
        </p:spPr>
        <p:txBody>
          <a:bodyPr wrap="none" lIns="0" tIns="0" rIns="0" bIns="0" rtlCol="0" anchor="t">
            <a:spAutoFit/>
          </a:bodyPr>
          <a:lstStyle/>
          <a:p>
            <a:pPr marL="0" indent="0" algn="ctr">
              <a:lnSpc>
                <a:spcPts val="900"/>
              </a:lnSpc>
              <a:buNone/>
            </a:pPr>
            <a:r>
              <a:rPr lang="en-US" sz="900" dirty="0">
                <a:solidFill>
                  <a:srgbClr val="555555"/>
                </a:solidFill>
                <a:latin typeface="BIZ UDPゴシック" panose="020B0400000000000000" pitchFamily="50" charset="-128"/>
                <a:ea typeface="BIZ UDPゴシック" panose="020B0400000000000000" pitchFamily="50" charset="-128"/>
                <a:cs typeface="Yu Gothic" pitchFamily="34" charset="-120"/>
              </a:rPr>
              <a:t>南河内郡河南町</a:t>
            </a:r>
            <a:endParaRPr lang="en-US" sz="900" dirty="0">
              <a:latin typeface="BIZ UDPゴシック" panose="020B0400000000000000" pitchFamily="50" charset="-128"/>
              <a:ea typeface="BIZ UDPゴシック" panose="020B0400000000000000" pitchFamily="50" charset="-128"/>
            </a:endParaRPr>
          </a:p>
        </p:txBody>
      </p:sp>
      <p:pic>
        <p:nvPicPr>
          <p:cNvPr id="24" name="Image 5" descr="preencoded.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336131" y="1240222"/>
            <a:ext cx="114300" cy="107156"/>
          </a:xfrm>
          <a:prstGeom prst="rect">
            <a:avLst/>
          </a:prstGeom>
        </p:spPr>
      </p:pic>
      <p:sp>
        <p:nvSpPr>
          <p:cNvPr id="25" name="Text 17"/>
          <p:cNvSpPr/>
          <p:nvPr/>
        </p:nvSpPr>
        <p:spPr>
          <a:xfrm>
            <a:off x="3493294" y="1221470"/>
            <a:ext cx="538609" cy="128240"/>
          </a:xfrm>
          <a:prstGeom prst="rect">
            <a:avLst/>
          </a:prstGeom>
          <a:noFill/>
          <a:ln/>
        </p:spPr>
        <p:txBody>
          <a:bodyPr wrap="none" lIns="0" tIns="0" rIns="0" bIns="0" rtlCol="0" anchor="t">
            <a:spAutoFit/>
          </a:bodyPr>
          <a:lstStyle/>
          <a:p>
            <a:pPr marL="0" indent="0" algn="l">
              <a:lnSpc>
                <a:spcPts val="1000"/>
              </a:lnSpc>
              <a:buNone/>
            </a:pPr>
            <a:r>
              <a:rPr lang="en-US" sz="1050" b="1" dirty="0">
                <a:solidFill>
                  <a:srgbClr val="8B0000"/>
                </a:solidFill>
                <a:latin typeface="BIZ UDPゴシック" panose="020B0400000000000000" pitchFamily="50" charset="-128"/>
                <a:ea typeface="BIZ UDPゴシック" panose="020B0400000000000000" pitchFamily="50" charset="-128"/>
                <a:cs typeface="Yu Gothic" pitchFamily="34" charset="-120"/>
              </a:rPr>
              <a:t>施設概要</a:t>
            </a:r>
            <a:endParaRPr lang="en-US" sz="1050" dirty="0">
              <a:latin typeface="BIZ UDPゴシック" panose="020B0400000000000000" pitchFamily="50" charset="-128"/>
              <a:ea typeface="BIZ UDPゴシック" panose="020B0400000000000000" pitchFamily="50" charset="-128"/>
            </a:endParaRPr>
          </a:p>
        </p:txBody>
      </p:sp>
      <p:sp>
        <p:nvSpPr>
          <p:cNvPr id="26" name="Text 18"/>
          <p:cNvSpPr/>
          <p:nvPr/>
        </p:nvSpPr>
        <p:spPr>
          <a:xfrm>
            <a:off x="3314700" y="1394706"/>
            <a:ext cx="2493169" cy="593689"/>
          </a:xfrm>
          <a:prstGeom prst="rect">
            <a:avLst/>
          </a:prstGeom>
          <a:noFill/>
          <a:ln/>
        </p:spPr>
        <p:txBody>
          <a:bodyPr wrap="square" lIns="153035" tIns="0" rIns="0" bIns="0" rtlCol="0" anchor="t">
            <a:spAutoFit/>
          </a:bodyPr>
          <a:lstStyle/>
          <a:p>
            <a:pPr marL="0" indent="0" algn="l">
              <a:lnSpc>
                <a:spcPts val="1200"/>
              </a:lnSpc>
              <a:buNone/>
            </a:pPr>
            <a:r>
              <a:rPr lang="en-US" sz="900" b="1" dirty="0">
                <a:solidFill>
                  <a:srgbClr val="333333"/>
                </a:solidFill>
                <a:latin typeface="BIZ UDPゴシック" panose="020B0400000000000000" pitchFamily="50" charset="-128"/>
                <a:ea typeface="BIZ UDPゴシック" panose="020B0400000000000000" pitchFamily="50" charset="-128"/>
                <a:cs typeface="Yu Gothic" pitchFamily="34" charset="-120"/>
              </a:rPr>
              <a:t>【</a:t>
            </a:r>
            <a:r>
              <a:rPr lang="en-US" sz="900" b="1" dirty="0" err="1">
                <a:solidFill>
                  <a:srgbClr val="333333"/>
                </a:solidFill>
                <a:latin typeface="BIZ UDPゴシック" panose="020B0400000000000000" pitchFamily="50" charset="-128"/>
                <a:ea typeface="BIZ UDPゴシック" panose="020B0400000000000000" pitchFamily="50" charset="-128"/>
                <a:cs typeface="Yu Gothic" pitchFamily="34" charset="-120"/>
              </a:rPr>
              <a:t>博物館】</a:t>
            </a:r>
            <a:r>
              <a:rPr lang="en-US" sz="900" dirty="0" err="1">
                <a:solidFill>
                  <a:srgbClr val="333333"/>
                </a:solidFill>
                <a:latin typeface="BIZ UDPゴシック" panose="020B0400000000000000" pitchFamily="50" charset="-128"/>
                <a:ea typeface="BIZ UDPゴシック" panose="020B0400000000000000" pitchFamily="50" charset="-128"/>
                <a:cs typeface="Yu Gothic" pitchFamily="34" charset="-120"/>
              </a:rPr>
              <a:t>古墳〜飛鳥時代がテーマ</a:t>
            </a: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a:t>
            </a:r>
          </a:p>
          <a:p>
            <a:pPr marL="0" indent="0" algn="l">
              <a:lnSpc>
                <a:spcPts val="1200"/>
              </a:lnSpc>
              <a:buNone/>
            </a:pPr>
            <a:r>
              <a:rPr lang="en-US" sz="900" dirty="0" err="1">
                <a:solidFill>
                  <a:srgbClr val="333333"/>
                </a:solidFill>
                <a:latin typeface="BIZ UDPゴシック" panose="020B0400000000000000" pitchFamily="50" charset="-128"/>
                <a:ea typeface="BIZ UDPゴシック" panose="020B0400000000000000" pitchFamily="50" charset="-128"/>
                <a:cs typeface="Yu Gothic" pitchFamily="34" charset="-120"/>
              </a:rPr>
              <a:t>安藤忠雄氏設計</a:t>
            </a:r>
            <a:r>
              <a:rPr lang="ja-JP" alt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による建物も魅力</a:t>
            </a: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
</a:t>
            </a:r>
            <a:r>
              <a:rPr lang="en-US" sz="900" b="1" dirty="0">
                <a:solidFill>
                  <a:srgbClr val="333333"/>
                </a:solidFill>
                <a:latin typeface="BIZ UDPゴシック" panose="020B0400000000000000" pitchFamily="50" charset="-128"/>
                <a:ea typeface="BIZ UDPゴシック" panose="020B0400000000000000" pitchFamily="50" charset="-128"/>
                <a:cs typeface="Yu Gothic" pitchFamily="34" charset="-120"/>
              </a:rPr>
              <a:t>【風土記の丘】</a:t>
            </a: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史跡一須賀古墳群（102基）</a:t>
            </a:r>
          </a:p>
          <a:p>
            <a:pPr marL="0" indent="0" algn="l">
              <a:lnSpc>
                <a:spcPts val="1200"/>
              </a:lnSpc>
              <a:buNone/>
            </a:pPr>
            <a:r>
              <a:rPr lang="en-US" sz="900" dirty="0" err="1">
                <a:solidFill>
                  <a:srgbClr val="333333"/>
                </a:solidFill>
                <a:latin typeface="BIZ UDPゴシック" panose="020B0400000000000000" pitchFamily="50" charset="-128"/>
                <a:ea typeface="BIZ UDPゴシック" panose="020B0400000000000000" pitchFamily="50" charset="-128"/>
                <a:cs typeface="Yu Gothic" pitchFamily="34" charset="-120"/>
              </a:rPr>
              <a:t>を保存する史跡公園</a:t>
            </a: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a:t>
            </a:r>
            <a:endParaRPr lang="en-US" sz="900" dirty="0">
              <a:latin typeface="BIZ UDPゴシック" panose="020B0400000000000000" pitchFamily="50" charset="-128"/>
              <a:ea typeface="BIZ UDPゴシック" panose="020B0400000000000000" pitchFamily="50" charset="-128"/>
            </a:endParaRPr>
          </a:p>
        </p:txBody>
      </p:sp>
      <p:pic>
        <p:nvPicPr>
          <p:cNvPr id="27" name="Image 6" descr="preencoded.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336131" y="2191595"/>
            <a:ext cx="114300" cy="107156"/>
          </a:xfrm>
          <a:prstGeom prst="rect">
            <a:avLst/>
          </a:prstGeom>
        </p:spPr>
      </p:pic>
      <p:sp>
        <p:nvSpPr>
          <p:cNvPr id="28" name="Text 19"/>
          <p:cNvSpPr/>
          <p:nvPr/>
        </p:nvSpPr>
        <p:spPr>
          <a:xfrm>
            <a:off x="3493294" y="2172843"/>
            <a:ext cx="498534" cy="128240"/>
          </a:xfrm>
          <a:prstGeom prst="rect">
            <a:avLst/>
          </a:prstGeom>
          <a:noFill/>
          <a:ln/>
        </p:spPr>
        <p:txBody>
          <a:bodyPr wrap="none" lIns="0" tIns="0" rIns="0" bIns="0" rtlCol="0" anchor="t">
            <a:spAutoFit/>
          </a:bodyPr>
          <a:lstStyle/>
          <a:p>
            <a:pPr marL="0" indent="0" algn="l">
              <a:lnSpc>
                <a:spcPts val="1000"/>
              </a:lnSpc>
              <a:buNone/>
            </a:pPr>
            <a:r>
              <a:rPr lang="en-US" sz="1050" b="1" dirty="0">
                <a:solidFill>
                  <a:srgbClr val="8B0000"/>
                </a:solidFill>
                <a:latin typeface="BIZ UDPゴシック" panose="020B0400000000000000" pitchFamily="50" charset="-128"/>
                <a:ea typeface="BIZ UDPゴシック" panose="020B0400000000000000" pitchFamily="50" charset="-128"/>
                <a:cs typeface="Yu Gothic" pitchFamily="34" charset="-120"/>
              </a:rPr>
              <a:t>アクセス</a:t>
            </a:r>
            <a:endParaRPr lang="en-US" sz="1050" dirty="0">
              <a:latin typeface="BIZ UDPゴシック" panose="020B0400000000000000" pitchFamily="50" charset="-128"/>
              <a:ea typeface="BIZ UDPゴシック" panose="020B0400000000000000" pitchFamily="50" charset="-128"/>
            </a:endParaRPr>
          </a:p>
        </p:txBody>
      </p:sp>
      <p:sp>
        <p:nvSpPr>
          <p:cNvPr id="29" name="Text 20"/>
          <p:cNvSpPr/>
          <p:nvPr/>
        </p:nvSpPr>
        <p:spPr>
          <a:xfrm>
            <a:off x="3336131" y="2346079"/>
            <a:ext cx="2471738" cy="283667"/>
          </a:xfrm>
          <a:prstGeom prst="rect">
            <a:avLst/>
          </a:prstGeom>
          <a:noFill/>
          <a:ln/>
        </p:spPr>
        <p:txBody>
          <a:bodyPr wrap="square" lIns="153035" tIns="0" rIns="0" bIns="0" rtlCol="0" anchor="t">
            <a:spAutoFit/>
          </a:bodyPr>
          <a:lstStyle/>
          <a:p>
            <a:pPr marL="0" indent="0" algn="l">
              <a:lnSpc>
                <a:spcPts val="1200"/>
              </a:lnSpc>
              <a:buNone/>
            </a:pP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近鉄「喜志」「富田林」駅よりバス
「近つ飛鳥博物館前」下車</a:t>
            </a:r>
            <a:endParaRPr lang="en-US" sz="900" dirty="0">
              <a:latin typeface="BIZ UDPゴシック" panose="020B0400000000000000" pitchFamily="50" charset="-128"/>
              <a:ea typeface="BIZ UDPゴシック" panose="020B0400000000000000" pitchFamily="50" charset="-128"/>
            </a:endParaRPr>
          </a:p>
        </p:txBody>
      </p:sp>
      <p:pic>
        <p:nvPicPr>
          <p:cNvPr id="30" name="Image 7" descr="preencoded.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336131" y="2912750"/>
            <a:ext cx="114300" cy="107156"/>
          </a:xfrm>
          <a:prstGeom prst="rect">
            <a:avLst/>
          </a:prstGeom>
        </p:spPr>
      </p:pic>
      <p:sp>
        <p:nvSpPr>
          <p:cNvPr id="31" name="Text 21"/>
          <p:cNvSpPr/>
          <p:nvPr/>
        </p:nvSpPr>
        <p:spPr>
          <a:xfrm>
            <a:off x="3493294" y="2893997"/>
            <a:ext cx="942566" cy="128240"/>
          </a:xfrm>
          <a:prstGeom prst="rect">
            <a:avLst/>
          </a:prstGeom>
          <a:noFill/>
          <a:ln/>
        </p:spPr>
        <p:txBody>
          <a:bodyPr wrap="none" lIns="0" tIns="0" rIns="0" bIns="0" rtlCol="0" anchor="t">
            <a:spAutoFit/>
          </a:bodyPr>
          <a:lstStyle/>
          <a:p>
            <a:pPr marL="0" indent="0" algn="l">
              <a:lnSpc>
                <a:spcPts val="1000"/>
              </a:lnSpc>
              <a:buNone/>
            </a:pPr>
            <a:r>
              <a:rPr lang="en-US" sz="1050" b="1" dirty="0">
                <a:solidFill>
                  <a:srgbClr val="8B0000"/>
                </a:solidFill>
                <a:latin typeface="BIZ UDPゴシック" panose="020B0400000000000000" pitchFamily="50" charset="-128"/>
                <a:ea typeface="BIZ UDPゴシック" panose="020B0400000000000000" pitchFamily="50" charset="-128"/>
                <a:cs typeface="Yu Gothic" pitchFamily="34" charset="-120"/>
              </a:rPr>
              <a:t>主な料金（一般）</a:t>
            </a:r>
            <a:endParaRPr lang="en-US" sz="1050" dirty="0">
              <a:latin typeface="BIZ UDPゴシック" panose="020B0400000000000000" pitchFamily="50" charset="-128"/>
              <a:ea typeface="BIZ UDPゴシック" panose="020B0400000000000000" pitchFamily="50" charset="-128"/>
            </a:endParaRPr>
          </a:p>
        </p:txBody>
      </p:sp>
      <p:sp>
        <p:nvSpPr>
          <p:cNvPr id="32" name="Text 22"/>
          <p:cNvSpPr/>
          <p:nvPr/>
        </p:nvSpPr>
        <p:spPr>
          <a:xfrm>
            <a:off x="3336131" y="3067233"/>
            <a:ext cx="2471738" cy="283667"/>
          </a:xfrm>
          <a:prstGeom prst="rect">
            <a:avLst/>
          </a:prstGeom>
          <a:noFill/>
          <a:ln/>
        </p:spPr>
        <p:txBody>
          <a:bodyPr wrap="square" lIns="153035" tIns="0" rIns="0" bIns="0" rtlCol="0" anchor="t">
            <a:spAutoFit/>
          </a:bodyPr>
          <a:lstStyle/>
          <a:p>
            <a:pPr marL="0" indent="0" algn="l">
              <a:lnSpc>
                <a:spcPts val="1200"/>
              </a:lnSpc>
              <a:buNone/>
            </a:pP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博物館：常設展310円 / 特別展650円
風土記の丘：無料</a:t>
            </a:r>
            <a:endParaRPr lang="en-US" sz="900" dirty="0">
              <a:latin typeface="BIZ UDPゴシック" panose="020B0400000000000000" pitchFamily="50" charset="-128"/>
              <a:ea typeface="BIZ UDPゴシック" panose="020B0400000000000000" pitchFamily="50" charset="-128"/>
            </a:endParaRPr>
          </a:p>
        </p:txBody>
      </p:sp>
      <p:pic>
        <p:nvPicPr>
          <p:cNvPr id="33" name="Image 8" descr="preencoded.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336131" y="3649276"/>
            <a:ext cx="114300" cy="107156"/>
          </a:xfrm>
          <a:prstGeom prst="rect">
            <a:avLst/>
          </a:prstGeom>
        </p:spPr>
      </p:pic>
      <p:sp>
        <p:nvSpPr>
          <p:cNvPr id="34" name="Text 23"/>
          <p:cNvSpPr/>
          <p:nvPr/>
        </p:nvSpPr>
        <p:spPr>
          <a:xfrm>
            <a:off x="3493294" y="3630524"/>
            <a:ext cx="1251946" cy="128240"/>
          </a:xfrm>
          <a:prstGeom prst="rect">
            <a:avLst/>
          </a:prstGeom>
          <a:noFill/>
          <a:ln/>
        </p:spPr>
        <p:txBody>
          <a:bodyPr wrap="none" lIns="0" tIns="0" rIns="0" bIns="0" rtlCol="0" anchor="t">
            <a:spAutoFit/>
          </a:bodyPr>
          <a:lstStyle/>
          <a:p>
            <a:pPr marL="0" indent="0" algn="l">
              <a:lnSpc>
                <a:spcPts val="1000"/>
              </a:lnSpc>
              <a:buNone/>
            </a:pPr>
            <a:r>
              <a:rPr 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利用者数（令和5年度）</a:t>
            </a:r>
            <a:endParaRPr lang="en-US" sz="1000" dirty="0">
              <a:latin typeface="BIZ UDPゴシック" panose="020B0400000000000000" pitchFamily="50" charset="-128"/>
              <a:ea typeface="BIZ UDPゴシック" panose="020B0400000000000000" pitchFamily="50" charset="-128"/>
            </a:endParaRPr>
          </a:p>
        </p:txBody>
      </p:sp>
      <p:sp>
        <p:nvSpPr>
          <p:cNvPr id="35" name="Text 24"/>
          <p:cNvSpPr/>
          <p:nvPr/>
        </p:nvSpPr>
        <p:spPr>
          <a:xfrm>
            <a:off x="3336131" y="3803760"/>
            <a:ext cx="2471738" cy="283667"/>
          </a:xfrm>
          <a:prstGeom prst="rect">
            <a:avLst/>
          </a:prstGeom>
          <a:noFill/>
          <a:ln/>
        </p:spPr>
        <p:txBody>
          <a:bodyPr wrap="square" lIns="153035" tIns="0" rIns="0" bIns="0" rtlCol="0" anchor="t">
            <a:spAutoFit/>
          </a:bodyPr>
          <a:lstStyle/>
          <a:p>
            <a:pPr marL="0" indent="0" algn="l">
              <a:lnSpc>
                <a:spcPts val="1200"/>
              </a:lnSpc>
              <a:buNone/>
            </a:pPr>
            <a:r>
              <a:rPr lang="ja-JP" alt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展示入館者</a:t>
            </a: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a:t>
            </a:r>
            <a:r>
              <a:rPr lang="en-US" altLang="ja-JP" sz="900" b="1" dirty="0">
                <a:solidFill>
                  <a:srgbClr val="1C2841"/>
                </a:solidFill>
                <a:latin typeface="BIZ UDPゴシック" panose="020B0400000000000000" pitchFamily="50" charset="-128"/>
                <a:ea typeface="BIZ UDPゴシック" panose="020B0400000000000000" pitchFamily="50" charset="-128"/>
                <a:cs typeface="Yu Gothic" pitchFamily="34" charset="-120"/>
              </a:rPr>
              <a:t>19,975</a:t>
            </a:r>
            <a:r>
              <a:rPr lang="en-US" sz="900" b="1" dirty="0">
                <a:solidFill>
                  <a:srgbClr val="1C2841"/>
                </a:solidFill>
                <a:latin typeface="BIZ UDPゴシック" panose="020B0400000000000000" pitchFamily="50" charset="-128"/>
                <a:ea typeface="BIZ UDPゴシック" panose="020B0400000000000000" pitchFamily="50" charset="-128"/>
                <a:cs typeface="Yu Gothic" pitchFamily="34" charset="-120"/>
              </a:rPr>
              <a:t>人</a:t>
            </a: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
風土記の丘：</a:t>
            </a:r>
            <a:r>
              <a:rPr lang="en-US" sz="900" b="1" dirty="0">
                <a:solidFill>
                  <a:srgbClr val="1C2841"/>
                </a:solidFill>
                <a:latin typeface="BIZ UDPゴシック" panose="020B0400000000000000" pitchFamily="50" charset="-128"/>
                <a:ea typeface="BIZ UDPゴシック" panose="020B0400000000000000" pitchFamily="50" charset="-128"/>
                <a:cs typeface="Yu Gothic" pitchFamily="34" charset="-120"/>
              </a:rPr>
              <a:t>122,657人</a:t>
            </a:r>
            <a:endParaRPr lang="en-US" sz="900" dirty="0">
              <a:latin typeface="BIZ UDPゴシック" panose="020B0400000000000000" pitchFamily="50" charset="-128"/>
              <a:ea typeface="BIZ UDPゴシック" panose="020B0400000000000000" pitchFamily="50" charset="-128"/>
            </a:endParaRPr>
          </a:p>
        </p:txBody>
      </p:sp>
      <p:sp>
        <p:nvSpPr>
          <p:cNvPr id="37" name="Shape 26"/>
          <p:cNvSpPr/>
          <p:nvPr/>
        </p:nvSpPr>
        <p:spPr>
          <a:xfrm>
            <a:off x="6072188" y="590340"/>
            <a:ext cx="2643188" cy="28575"/>
          </a:xfrm>
          <a:prstGeom prst="rect">
            <a:avLst/>
          </a:prstGeom>
          <a:solidFill>
            <a:srgbClr val="1C2841"/>
          </a:solidFill>
          <a:ln/>
        </p:spPr>
        <p:txBody>
          <a:bodyPr/>
          <a:lstStyle/>
          <a:p>
            <a:endParaRPr lang="ja-JP" altLang="en-US"/>
          </a:p>
        </p:txBody>
      </p:sp>
      <p:sp>
        <p:nvSpPr>
          <p:cNvPr id="38" name="Text 27"/>
          <p:cNvSpPr/>
          <p:nvPr/>
        </p:nvSpPr>
        <p:spPr>
          <a:xfrm>
            <a:off x="6766206" y="676065"/>
            <a:ext cx="1255151" cy="164404"/>
          </a:xfrm>
          <a:prstGeom prst="rect">
            <a:avLst/>
          </a:prstGeom>
          <a:noFill/>
          <a:ln/>
        </p:spPr>
        <p:txBody>
          <a:bodyPr wrap="none" lIns="0" tIns="0" rIns="0" bIns="0" rtlCol="0" anchor="t">
            <a:spAutoFit/>
          </a:bodyPr>
          <a:lstStyle/>
          <a:p>
            <a:pPr marL="0" indent="0" algn="ctr">
              <a:lnSpc>
                <a:spcPts val="1500"/>
              </a:lnSpc>
              <a:buNone/>
            </a:pPr>
            <a:r>
              <a:rPr lang="en-US" sz="1090" b="1" dirty="0">
                <a:solidFill>
                  <a:srgbClr val="1C2841"/>
                </a:solidFill>
                <a:latin typeface="BIZ UDPゴシック" panose="020B0400000000000000" pitchFamily="50" charset="-128"/>
                <a:ea typeface="BIZ UDPゴシック" panose="020B0400000000000000" pitchFamily="50" charset="-128"/>
                <a:cs typeface="Yu Gothic" pitchFamily="34" charset="-120"/>
              </a:rPr>
              <a:t>日本民家集落博物館</a:t>
            </a:r>
            <a:endParaRPr lang="en-US" sz="1090" dirty="0">
              <a:latin typeface="BIZ UDPゴシック" panose="020B0400000000000000" pitchFamily="50" charset="-128"/>
              <a:ea typeface="BIZ UDPゴシック" panose="020B0400000000000000" pitchFamily="50" charset="-128"/>
            </a:endParaRPr>
          </a:p>
        </p:txBody>
      </p:sp>
      <p:sp>
        <p:nvSpPr>
          <p:cNvPr id="39" name="Text 28"/>
          <p:cNvSpPr/>
          <p:nvPr/>
        </p:nvSpPr>
        <p:spPr>
          <a:xfrm>
            <a:off x="6874409" y="917167"/>
            <a:ext cx="1038746" cy="115416"/>
          </a:xfrm>
          <a:prstGeom prst="rect">
            <a:avLst/>
          </a:prstGeom>
          <a:noFill/>
          <a:ln/>
        </p:spPr>
        <p:txBody>
          <a:bodyPr wrap="none" lIns="0" tIns="0" rIns="0" bIns="0" rtlCol="0" anchor="t">
            <a:spAutoFit/>
          </a:bodyPr>
          <a:lstStyle/>
          <a:p>
            <a:pPr marL="0" indent="0" algn="ctr">
              <a:lnSpc>
                <a:spcPts val="900"/>
              </a:lnSpc>
              <a:buNone/>
            </a:pPr>
            <a:r>
              <a:rPr lang="en-US" sz="900" dirty="0">
                <a:solidFill>
                  <a:srgbClr val="555555"/>
                </a:solidFill>
                <a:latin typeface="BIZ UDPゴシック" panose="020B0400000000000000" pitchFamily="50" charset="-128"/>
                <a:ea typeface="BIZ UDPゴシック" panose="020B0400000000000000" pitchFamily="50" charset="-128"/>
                <a:cs typeface="Yu Gothic" pitchFamily="34" charset="-120"/>
              </a:rPr>
              <a:t>豊中市（服部緑地内）</a:t>
            </a:r>
            <a:endParaRPr lang="en-US" sz="900" dirty="0">
              <a:latin typeface="BIZ UDPゴシック" panose="020B0400000000000000" pitchFamily="50" charset="-128"/>
              <a:ea typeface="BIZ UDPゴシック" panose="020B0400000000000000" pitchFamily="50" charset="-128"/>
            </a:endParaRPr>
          </a:p>
        </p:txBody>
      </p:sp>
      <p:pic>
        <p:nvPicPr>
          <p:cNvPr id="40" name="Image 9" descr="preencode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57913" y="1259868"/>
            <a:ext cx="114300" cy="107156"/>
          </a:xfrm>
          <a:prstGeom prst="rect">
            <a:avLst/>
          </a:prstGeom>
        </p:spPr>
      </p:pic>
      <p:sp>
        <p:nvSpPr>
          <p:cNvPr id="41" name="Text 29"/>
          <p:cNvSpPr/>
          <p:nvPr/>
        </p:nvSpPr>
        <p:spPr>
          <a:xfrm>
            <a:off x="6315075" y="1241115"/>
            <a:ext cx="538609" cy="128240"/>
          </a:xfrm>
          <a:prstGeom prst="rect">
            <a:avLst/>
          </a:prstGeom>
          <a:noFill/>
          <a:ln/>
        </p:spPr>
        <p:txBody>
          <a:bodyPr wrap="none" lIns="0" tIns="0" rIns="0" bIns="0" rtlCol="0" anchor="t">
            <a:spAutoFit/>
          </a:bodyPr>
          <a:lstStyle/>
          <a:p>
            <a:pPr marL="0" indent="0" algn="l">
              <a:lnSpc>
                <a:spcPts val="1000"/>
              </a:lnSpc>
              <a:buNone/>
            </a:pPr>
            <a:r>
              <a:rPr lang="en-US" sz="1050" b="1" dirty="0">
                <a:solidFill>
                  <a:srgbClr val="8B0000"/>
                </a:solidFill>
                <a:latin typeface="BIZ UDPゴシック" panose="020B0400000000000000" pitchFamily="50" charset="-128"/>
                <a:ea typeface="BIZ UDPゴシック" panose="020B0400000000000000" pitchFamily="50" charset="-128"/>
                <a:cs typeface="Yu Gothic" pitchFamily="34" charset="-120"/>
              </a:rPr>
              <a:t>施設概要</a:t>
            </a:r>
            <a:endParaRPr lang="en-US" sz="1050" dirty="0">
              <a:latin typeface="BIZ UDPゴシック" panose="020B0400000000000000" pitchFamily="50" charset="-128"/>
              <a:ea typeface="BIZ UDPゴシック" panose="020B0400000000000000" pitchFamily="50" charset="-128"/>
            </a:endParaRPr>
          </a:p>
        </p:txBody>
      </p:sp>
      <p:sp>
        <p:nvSpPr>
          <p:cNvPr id="42" name="Text 30"/>
          <p:cNvSpPr/>
          <p:nvPr/>
        </p:nvSpPr>
        <p:spPr>
          <a:xfrm>
            <a:off x="6157913" y="1414351"/>
            <a:ext cx="2471738" cy="439800"/>
          </a:xfrm>
          <a:prstGeom prst="rect">
            <a:avLst/>
          </a:prstGeom>
          <a:noFill/>
          <a:ln/>
        </p:spPr>
        <p:txBody>
          <a:bodyPr wrap="square" lIns="153035" tIns="0" rIns="0" bIns="0" rtlCol="0" anchor="t">
            <a:spAutoFit/>
          </a:bodyPr>
          <a:lstStyle/>
          <a:p>
            <a:pPr marL="0" indent="0" algn="l">
              <a:lnSpc>
                <a:spcPts val="1200"/>
              </a:lnSpc>
              <a:buNone/>
            </a:pP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日本各地の代表的な民家（17〜19世紀）を移築復元した野外博物館。地方固有の特色を残す12棟を展示。</a:t>
            </a:r>
            <a:endParaRPr lang="en-US" sz="900" dirty="0">
              <a:latin typeface="BIZ UDPゴシック" panose="020B0400000000000000" pitchFamily="50" charset="-128"/>
              <a:ea typeface="BIZ UDPゴシック" panose="020B0400000000000000" pitchFamily="50" charset="-128"/>
            </a:endParaRPr>
          </a:p>
        </p:txBody>
      </p:sp>
      <p:pic>
        <p:nvPicPr>
          <p:cNvPr id="43" name="Image 10" descr="preencoded.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57913" y="2197248"/>
            <a:ext cx="114300" cy="107156"/>
          </a:xfrm>
          <a:prstGeom prst="rect">
            <a:avLst/>
          </a:prstGeom>
        </p:spPr>
      </p:pic>
      <p:sp>
        <p:nvSpPr>
          <p:cNvPr id="44" name="Text 31"/>
          <p:cNvSpPr/>
          <p:nvPr/>
        </p:nvSpPr>
        <p:spPr>
          <a:xfrm>
            <a:off x="6315075" y="2178495"/>
            <a:ext cx="498534" cy="128240"/>
          </a:xfrm>
          <a:prstGeom prst="rect">
            <a:avLst/>
          </a:prstGeom>
          <a:noFill/>
          <a:ln/>
        </p:spPr>
        <p:txBody>
          <a:bodyPr wrap="none" lIns="0" tIns="0" rIns="0" bIns="0" rtlCol="0" anchor="t">
            <a:spAutoFit/>
          </a:bodyPr>
          <a:lstStyle/>
          <a:p>
            <a:pPr marL="0" indent="0" algn="l">
              <a:lnSpc>
                <a:spcPts val="1000"/>
              </a:lnSpc>
              <a:buNone/>
            </a:pPr>
            <a:r>
              <a:rPr lang="en-US" sz="1050" b="1" dirty="0">
                <a:solidFill>
                  <a:srgbClr val="8B0000"/>
                </a:solidFill>
                <a:latin typeface="BIZ UDPゴシック" panose="020B0400000000000000" pitchFamily="50" charset="-128"/>
                <a:ea typeface="BIZ UDPゴシック" panose="020B0400000000000000" pitchFamily="50" charset="-128"/>
                <a:cs typeface="Yu Gothic" pitchFamily="34" charset="-120"/>
              </a:rPr>
              <a:t>アクセス</a:t>
            </a:r>
            <a:endParaRPr lang="en-US" sz="1050" dirty="0">
              <a:latin typeface="BIZ UDPゴシック" panose="020B0400000000000000" pitchFamily="50" charset="-128"/>
              <a:ea typeface="BIZ UDPゴシック" panose="020B0400000000000000" pitchFamily="50" charset="-128"/>
            </a:endParaRPr>
          </a:p>
        </p:txBody>
      </p:sp>
      <p:sp>
        <p:nvSpPr>
          <p:cNvPr id="45" name="Text 32"/>
          <p:cNvSpPr/>
          <p:nvPr/>
        </p:nvSpPr>
        <p:spPr>
          <a:xfrm>
            <a:off x="6157913" y="2351731"/>
            <a:ext cx="2471738" cy="283667"/>
          </a:xfrm>
          <a:prstGeom prst="rect">
            <a:avLst/>
          </a:prstGeom>
          <a:noFill/>
          <a:ln/>
        </p:spPr>
        <p:txBody>
          <a:bodyPr wrap="square" lIns="153035" tIns="0" rIns="0" bIns="0" rtlCol="0" anchor="t">
            <a:spAutoFit/>
          </a:bodyPr>
          <a:lstStyle/>
          <a:p>
            <a:pPr marL="0" indent="0" algn="l">
              <a:lnSpc>
                <a:spcPts val="1200"/>
              </a:lnSpc>
              <a:buNone/>
            </a:pP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北大阪急行「緑地公園」駅 西口約1km
阪急「曽根」駅 東へ約2km</a:t>
            </a:r>
            <a:endParaRPr lang="en-US" sz="900" dirty="0">
              <a:latin typeface="BIZ UDPゴシック" panose="020B0400000000000000" pitchFamily="50" charset="-128"/>
              <a:ea typeface="BIZ UDPゴシック" panose="020B0400000000000000" pitchFamily="50" charset="-128"/>
            </a:endParaRPr>
          </a:p>
        </p:txBody>
      </p:sp>
      <p:pic>
        <p:nvPicPr>
          <p:cNvPr id="46" name="Image 11" descr="preencoded.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57913" y="2910616"/>
            <a:ext cx="114300" cy="107156"/>
          </a:xfrm>
          <a:prstGeom prst="rect">
            <a:avLst/>
          </a:prstGeom>
        </p:spPr>
      </p:pic>
      <p:sp>
        <p:nvSpPr>
          <p:cNvPr id="47" name="Text 33"/>
          <p:cNvSpPr/>
          <p:nvPr/>
        </p:nvSpPr>
        <p:spPr>
          <a:xfrm>
            <a:off x="6315075" y="2891864"/>
            <a:ext cx="942566" cy="128240"/>
          </a:xfrm>
          <a:prstGeom prst="rect">
            <a:avLst/>
          </a:prstGeom>
          <a:noFill/>
          <a:ln/>
        </p:spPr>
        <p:txBody>
          <a:bodyPr wrap="none" lIns="0" tIns="0" rIns="0" bIns="0" rtlCol="0" anchor="t">
            <a:spAutoFit/>
          </a:bodyPr>
          <a:lstStyle/>
          <a:p>
            <a:pPr marL="0" indent="0" algn="l">
              <a:lnSpc>
                <a:spcPts val="1000"/>
              </a:lnSpc>
              <a:buNone/>
            </a:pPr>
            <a:r>
              <a:rPr lang="en-US" sz="1050" b="1" dirty="0">
                <a:solidFill>
                  <a:srgbClr val="8B0000"/>
                </a:solidFill>
                <a:latin typeface="BIZ UDPゴシック" panose="020B0400000000000000" pitchFamily="50" charset="-128"/>
                <a:ea typeface="BIZ UDPゴシック" panose="020B0400000000000000" pitchFamily="50" charset="-128"/>
                <a:cs typeface="Yu Gothic" pitchFamily="34" charset="-120"/>
              </a:rPr>
              <a:t>主な料金（大人）</a:t>
            </a:r>
            <a:endParaRPr lang="en-US" sz="1050" dirty="0">
              <a:latin typeface="BIZ UDPゴシック" panose="020B0400000000000000" pitchFamily="50" charset="-128"/>
              <a:ea typeface="BIZ UDPゴシック" panose="020B0400000000000000" pitchFamily="50" charset="-128"/>
            </a:endParaRPr>
          </a:p>
        </p:txBody>
      </p:sp>
      <p:sp>
        <p:nvSpPr>
          <p:cNvPr id="48" name="Text 34"/>
          <p:cNvSpPr/>
          <p:nvPr/>
        </p:nvSpPr>
        <p:spPr>
          <a:xfrm>
            <a:off x="6157913" y="3065100"/>
            <a:ext cx="2471738" cy="132024"/>
          </a:xfrm>
          <a:prstGeom prst="rect">
            <a:avLst/>
          </a:prstGeom>
          <a:noFill/>
          <a:ln/>
        </p:spPr>
        <p:txBody>
          <a:bodyPr wrap="square" lIns="153035" tIns="0" rIns="0" bIns="0" rtlCol="0" anchor="t">
            <a:spAutoFit/>
          </a:bodyPr>
          <a:lstStyle/>
          <a:p>
            <a:pPr marL="0" indent="0" algn="l">
              <a:lnSpc>
                <a:spcPts val="1200"/>
              </a:lnSpc>
              <a:buNone/>
            </a:pP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個人：800円</a:t>
            </a:r>
            <a:r>
              <a:rPr lang="ja-JP" alt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a:t>
            </a: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団体（20名以上）：600円</a:t>
            </a:r>
            <a:endParaRPr lang="en-US" sz="900" dirty="0">
              <a:latin typeface="BIZ UDPゴシック" panose="020B0400000000000000" pitchFamily="50" charset="-128"/>
              <a:ea typeface="BIZ UDPゴシック" panose="020B0400000000000000" pitchFamily="50" charset="-128"/>
            </a:endParaRPr>
          </a:p>
        </p:txBody>
      </p:sp>
      <p:pic>
        <p:nvPicPr>
          <p:cNvPr id="49" name="Image 12" descr="preencoded.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57913" y="3647143"/>
            <a:ext cx="114300" cy="107156"/>
          </a:xfrm>
          <a:prstGeom prst="rect">
            <a:avLst/>
          </a:prstGeom>
        </p:spPr>
      </p:pic>
      <p:sp>
        <p:nvSpPr>
          <p:cNvPr id="50" name="Text 35"/>
          <p:cNvSpPr/>
          <p:nvPr/>
        </p:nvSpPr>
        <p:spPr>
          <a:xfrm>
            <a:off x="6315075" y="3628390"/>
            <a:ext cx="1251946" cy="128240"/>
          </a:xfrm>
          <a:prstGeom prst="rect">
            <a:avLst/>
          </a:prstGeom>
          <a:noFill/>
          <a:ln/>
        </p:spPr>
        <p:txBody>
          <a:bodyPr wrap="none" lIns="0" tIns="0" rIns="0" bIns="0" rtlCol="0" anchor="t">
            <a:spAutoFit/>
          </a:bodyPr>
          <a:lstStyle/>
          <a:p>
            <a:pPr marL="0" indent="0" algn="l">
              <a:lnSpc>
                <a:spcPts val="1000"/>
              </a:lnSpc>
              <a:buNone/>
            </a:pPr>
            <a:r>
              <a:rPr 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利用者数（令和5年度）</a:t>
            </a:r>
            <a:endParaRPr lang="en-US" sz="1000" dirty="0">
              <a:latin typeface="BIZ UDPゴシック" panose="020B0400000000000000" pitchFamily="50" charset="-128"/>
              <a:ea typeface="BIZ UDPゴシック" panose="020B0400000000000000" pitchFamily="50" charset="-128"/>
            </a:endParaRPr>
          </a:p>
        </p:txBody>
      </p:sp>
      <p:sp>
        <p:nvSpPr>
          <p:cNvPr id="51" name="Text 36"/>
          <p:cNvSpPr/>
          <p:nvPr/>
        </p:nvSpPr>
        <p:spPr>
          <a:xfrm>
            <a:off x="6286500" y="3815914"/>
            <a:ext cx="594715" cy="132024"/>
          </a:xfrm>
          <a:prstGeom prst="rect">
            <a:avLst/>
          </a:prstGeom>
          <a:noFill/>
          <a:ln/>
        </p:spPr>
        <p:txBody>
          <a:bodyPr wrap="none" lIns="0" tIns="0" rIns="0" bIns="0" rtlCol="0" anchor="t">
            <a:spAutoFit/>
          </a:bodyPr>
          <a:lstStyle/>
          <a:p>
            <a:pPr marL="0" indent="0" algn="l">
              <a:lnSpc>
                <a:spcPts val="1200"/>
              </a:lnSpc>
              <a:buNone/>
            </a:pPr>
            <a:r>
              <a:rPr lang="en-US" sz="900" b="1" dirty="0">
                <a:solidFill>
                  <a:srgbClr val="1C2841"/>
                </a:solidFill>
                <a:latin typeface="BIZ UDPゴシック" panose="020B0400000000000000" pitchFamily="50" charset="-128"/>
                <a:ea typeface="BIZ UDPゴシック" panose="020B0400000000000000" pitchFamily="50" charset="-128"/>
                <a:cs typeface="Yu Gothic" pitchFamily="34" charset="-120"/>
              </a:rPr>
              <a:t>25,204人</a:t>
            </a:r>
            <a:endParaRPr lang="en-US" sz="900" dirty="0">
              <a:latin typeface="BIZ UDPゴシック" panose="020B0400000000000000" pitchFamily="50" charset="-128"/>
              <a:ea typeface="BIZ UDPゴシック" panose="020B0400000000000000" pitchFamily="50" charset="-128"/>
            </a:endParaRPr>
          </a:p>
        </p:txBody>
      </p:sp>
      <p:sp>
        <p:nvSpPr>
          <p:cNvPr id="52" name="Shape 37"/>
          <p:cNvSpPr/>
          <p:nvPr/>
        </p:nvSpPr>
        <p:spPr>
          <a:xfrm>
            <a:off x="428625" y="4296965"/>
            <a:ext cx="8286750" cy="738653"/>
          </a:xfrm>
          <a:prstGeom prst="rect">
            <a:avLst/>
          </a:prstGeom>
          <a:solidFill>
            <a:srgbClr val="1C2841"/>
          </a:solidFill>
          <a:ln/>
        </p:spPr>
        <p:txBody>
          <a:bodyPr/>
          <a:lstStyle/>
          <a:p>
            <a:endParaRPr lang="ja-JP" altLang="en-US"/>
          </a:p>
        </p:txBody>
      </p:sp>
      <p:sp>
        <p:nvSpPr>
          <p:cNvPr id="53" name="Shape 38"/>
          <p:cNvSpPr/>
          <p:nvPr/>
        </p:nvSpPr>
        <p:spPr>
          <a:xfrm>
            <a:off x="428625" y="4296965"/>
            <a:ext cx="57150" cy="738653"/>
          </a:xfrm>
          <a:prstGeom prst="rect">
            <a:avLst/>
          </a:prstGeom>
          <a:solidFill>
            <a:srgbClr val="8B0000"/>
          </a:solidFill>
          <a:ln/>
        </p:spPr>
        <p:txBody>
          <a:bodyPr/>
          <a:lstStyle/>
          <a:p>
            <a:endParaRPr lang="ja-JP" altLang="en-US"/>
          </a:p>
        </p:txBody>
      </p:sp>
      <p:pic>
        <p:nvPicPr>
          <p:cNvPr id="54" name="Image 13" descr="preencoded.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42925" y="4386262"/>
            <a:ext cx="142875" cy="142875"/>
          </a:xfrm>
          <a:prstGeom prst="rect">
            <a:avLst/>
          </a:prstGeom>
        </p:spPr>
      </p:pic>
      <p:sp>
        <p:nvSpPr>
          <p:cNvPr id="55" name="Text 39"/>
          <p:cNvSpPr/>
          <p:nvPr/>
        </p:nvSpPr>
        <p:spPr>
          <a:xfrm>
            <a:off x="845439" y="4365202"/>
            <a:ext cx="897682" cy="153119"/>
          </a:xfrm>
          <a:prstGeom prst="rect">
            <a:avLst/>
          </a:prstGeom>
          <a:noFill/>
          <a:ln/>
        </p:spPr>
        <p:txBody>
          <a:bodyPr wrap="none" lIns="0" tIns="0" rIns="0" bIns="0" rtlCol="0" anchor="t">
            <a:spAutoFit/>
          </a:bodyPr>
          <a:lstStyle/>
          <a:p>
            <a:pPr marL="0" indent="0" algn="l">
              <a:lnSpc>
                <a:spcPts val="1400"/>
              </a:lnSpc>
              <a:buNone/>
            </a:pPr>
            <a:r>
              <a:rPr lang="en-US" sz="1000" b="1" dirty="0">
                <a:solidFill>
                  <a:srgbClr val="E8E8E2"/>
                </a:solidFill>
                <a:latin typeface="BIZ UDPゴシック" panose="020B0400000000000000" pitchFamily="50" charset="-128"/>
                <a:ea typeface="BIZ UDPゴシック" panose="020B0400000000000000" pitchFamily="50" charset="-128"/>
                <a:cs typeface="Yu Gothic" pitchFamily="34" charset="-120"/>
              </a:rPr>
              <a:t>施設特性の総括</a:t>
            </a:r>
            <a:endParaRPr lang="en-US" sz="1000" dirty="0">
              <a:latin typeface="BIZ UDPゴシック" panose="020B0400000000000000" pitchFamily="50" charset="-128"/>
              <a:ea typeface="BIZ UDPゴシック" panose="020B0400000000000000" pitchFamily="50" charset="-128"/>
            </a:endParaRPr>
          </a:p>
        </p:txBody>
      </p:sp>
      <p:sp>
        <p:nvSpPr>
          <p:cNvPr id="56" name="Text 40"/>
          <p:cNvSpPr/>
          <p:nvPr/>
        </p:nvSpPr>
        <p:spPr>
          <a:xfrm>
            <a:off x="838687" y="4604147"/>
            <a:ext cx="7762388" cy="331566"/>
          </a:xfrm>
          <a:prstGeom prst="rect">
            <a:avLst/>
          </a:prstGeom>
          <a:noFill/>
          <a:ln/>
        </p:spPr>
        <p:txBody>
          <a:bodyPr wrap="square" lIns="0" tIns="0" rIns="0" bIns="0" rtlCol="0" anchor="t">
            <a:spAutoFit/>
          </a:bodyPr>
          <a:lstStyle/>
          <a:p>
            <a:pPr marL="0" indent="0" algn="l">
              <a:lnSpc>
                <a:spcPts val="1400"/>
              </a:lnSpc>
              <a:buNone/>
            </a:pPr>
            <a:r>
              <a:rPr lang="en-US" sz="1000" dirty="0" err="1">
                <a:solidFill>
                  <a:srgbClr val="FFFFFF"/>
                </a:solidFill>
                <a:latin typeface="BIZ UDPゴシック" panose="020B0400000000000000" pitchFamily="50" charset="-128"/>
                <a:ea typeface="BIZ UDPゴシック" panose="020B0400000000000000" pitchFamily="50" charset="-128"/>
                <a:cs typeface="Yu Gothic" pitchFamily="34" charset="-120"/>
              </a:rPr>
              <a:t>各館はそれぞれ異なる歴史的テーマ（弥生、古墳・飛鳥、江戸期の民家）と立地環境を有しており、</a:t>
            </a:r>
            <a:r>
              <a:rPr lang="en-US" sz="1000" b="1" dirty="0" err="1">
                <a:solidFill>
                  <a:srgbClr val="FFD700"/>
                </a:solidFill>
                <a:latin typeface="BIZ UDPゴシック" panose="020B0400000000000000" pitchFamily="50" charset="-128"/>
                <a:ea typeface="BIZ UDPゴシック" panose="020B0400000000000000" pitchFamily="50" charset="-128"/>
                <a:cs typeface="Yu Gothic" pitchFamily="34" charset="-120"/>
              </a:rPr>
              <a:t>多様な文化観光ニーズに応えうる</a:t>
            </a:r>
            <a:endParaRPr lang="en-US" sz="1000" b="1" dirty="0">
              <a:solidFill>
                <a:srgbClr val="FFD700"/>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400"/>
              </a:lnSpc>
              <a:buNone/>
            </a:pPr>
            <a:r>
              <a:rPr lang="en-US" sz="1000" b="1" dirty="0" err="1">
                <a:solidFill>
                  <a:srgbClr val="FFD700"/>
                </a:solidFill>
                <a:latin typeface="BIZ UDPゴシック" panose="020B0400000000000000" pitchFamily="50" charset="-128"/>
                <a:ea typeface="BIZ UDPゴシック" panose="020B0400000000000000" pitchFamily="50" charset="-128"/>
                <a:cs typeface="Yu Gothic" pitchFamily="34" charset="-120"/>
              </a:rPr>
              <a:t>独自のポテンシャル</a:t>
            </a:r>
            <a:r>
              <a:rPr lang="en-US" sz="1000" dirty="0" err="1">
                <a:solidFill>
                  <a:srgbClr val="FFFFFF"/>
                </a:solidFill>
                <a:latin typeface="BIZ UDPゴシック" panose="020B0400000000000000" pitchFamily="50" charset="-128"/>
                <a:ea typeface="BIZ UDPゴシック" panose="020B0400000000000000" pitchFamily="50" charset="-128"/>
                <a:cs typeface="Yu Gothic" pitchFamily="34" charset="-120"/>
              </a:rPr>
              <a:t>を秘めている</a:t>
            </a:r>
            <a:r>
              <a:rPr lang="en-US" sz="1000" dirty="0">
                <a:solidFill>
                  <a:srgbClr val="FFFFFF"/>
                </a:solidFill>
                <a:latin typeface="BIZ UDPゴシック" panose="020B0400000000000000" pitchFamily="50" charset="-128"/>
                <a:ea typeface="BIZ UDPゴシック" panose="020B0400000000000000" pitchFamily="50" charset="-128"/>
                <a:cs typeface="Yu Gothic" pitchFamily="34" charset="-120"/>
              </a:rPr>
              <a:t>。</a:t>
            </a:r>
            <a:endParaRPr lang="en-US" sz="1000" dirty="0">
              <a:latin typeface="BIZ UDPゴシック" panose="020B0400000000000000" pitchFamily="50" charset="-128"/>
              <a:ea typeface="BIZ UDPゴシック" panose="020B0400000000000000" pitchFamily="50" charset="-128"/>
            </a:endParaRPr>
          </a:p>
        </p:txBody>
      </p:sp>
      <p:sp>
        <p:nvSpPr>
          <p:cNvPr id="60" name="Shape 0">
            <a:extLst>
              <a:ext uri="{FF2B5EF4-FFF2-40B4-BE49-F238E27FC236}">
                <a16:creationId xmlns:a16="http://schemas.microsoft.com/office/drawing/2014/main" id="{3EDD4175-FE3A-4E35-99CD-EEF55668E6A0}"/>
              </a:ext>
            </a:extLst>
          </p:cNvPr>
          <p:cNvSpPr/>
          <p:nvPr/>
        </p:nvSpPr>
        <p:spPr>
          <a:xfrm>
            <a:off x="0" y="-4530"/>
            <a:ext cx="9144000" cy="494551"/>
          </a:xfrm>
          <a:prstGeom prst="rect">
            <a:avLst/>
          </a:prstGeom>
          <a:solidFill>
            <a:srgbClr val="1C2841"/>
          </a:solidFill>
          <a:ln/>
        </p:spPr>
        <p:txBody>
          <a:bodyPr/>
          <a:lstStyle/>
          <a:p>
            <a:endParaRPr lang="ja-JP" altLang="en-US" dirty="0"/>
          </a:p>
        </p:txBody>
      </p:sp>
      <p:sp>
        <p:nvSpPr>
          <p:cNvPr id="61" name="Text 0">
            <a:extLst>
              <a:ext uri="{FF2B5EF4-FFF2-40B4-BE49-F238E27FC236}">
                <a16:creationId xmlns:a16="http://schemas.microsoft.com/office/drawing/2014/main" id="{6DFD824F-CBE2-4315-A4D7-6C7D8F082CEE}"/>
              </a:ext>
            </a:extLst>
          </p:cNvPr>
          <p:cNvSpPr/>
          <p:nvPr/>
        </p:nvSpPr>
        <p:spPr>
          <a:xfrm>
            <a:off x="408316" y="118318"/>
            <a:ext cx="4640886" cy="282129"/>
          </a:xfrm>
          <a:prstGeom prst="rect">
            <a:avLst/>
          </a:prstGeom>
          <a:noFill/>
          <a:ln/>
        </p:spPr>
        <p:txBody>
          <a:bodyPr wrap="none" lIns="170053" tIns="0" rIns="0" bIns="0" rtlCol="0" anchor="t">
            <a:spAutoFit/>
          </a:bodyPr>
          <a:lstStyle/>
          <a:p>
            <a:pPr marL="0" indent="0" algn="l">
              <a:lnSpc>
                <a:spcPts val="2200"/>
              </a:lnSpc>
              <a:buNone/>
            </a:pPr>
            <a:r>
              <a:rPr lang="ja-JP" altLang="en-US" sz="20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対象施設の基礎情報 </a:t>
            </a:r>
            <a:r>
              <a:rPr lang="en-US" altLang="ja-JP" sz="20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 </a:t>
            </a:r>
            <a:r>
              <a:rPr lang="ja-JP" altLang="en-US" sz="20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府立</a:t>
            </a:r>
            <a:r>
              <a:rPr lang="en-US" altLang="ja-JP" sz="20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3</a:t>
            </a:r>
            <a:r>
              <a:rPr lang="ja-JP" altLang="en-US" sz="20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館の概要</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566"/>
            <a:ext cx="9144000" cy="5143500"/>
          </a:xfrm>
          <a:prstGeom prst="rect">
            <a:avLst/>
          </a:prstGeom>
        </p:spPr>
      </p:pic>
      <p:sp>
        <p:nvSpPr>
          <p:cNvPr id="66" name="Shape 8">
            <a:extLst>
              <a:ext uri="{FF2B5EF4-FFF2-40B4-BE49-F238E27FC236}">
                <a16:creationId xmlns:a16="http://schemas.microsoft.com/office/drawing/2014/main" id="{5CBFD314-CAB2-488D-A69A-FC0967E78452}"/>
              </a:ext>
            </a:extLst>
          </p:cNvPr>
          <p:cNvSpPr/>
          <p:nvPr/>
        </p:nvSpPr>
        <p:spPr>
          <a:xfrm>
            <a:off x="4719139" y="2100354"/>
            <a:ext cx="3857625" cy="517116"/>
          </a:xfrm>
          <a:prstGeom prst="rect">
            <a:avLst/>
          </a:prstGeom>
          <a:solidFill>
            <a:srgbClr val="FFFFFF"/>
          </a:solidFill>
          <a:ln w="9144">
            <a:solidFill>
              <a:srgbClr val="D0D0C8"/>
            </a:solidFill>
            <a:prstDash val="solid"/>
          </a:ln>
        </p:spPr>
        <p:txBody>
          <a:bodyPr/>
          <a:lstStyle/>
          <a:p>
            <a:endParaRPr lang="ja-JP" altLang="en-US"/>
          </a:p>
        </p:txBody>
      </p:sp>
      <p:sp>
        <p:nvSpPr>
          <p:cNvPr id="65" name="Shape 8">
            <a:extLst>
              <a:ext uri="{FF2B5EF4-FFF2-40B4-BE49-F238E27FC236}">
                <a16:creationId xmlns:a16="http://schemas.microsoft.com/office/drawing/2014/main" id="{C6A1D075-0315-410B-A0EF-51065DA50AB7}"/>
              </a:ext>
            </a:extLst>
          </p:cNvPr>
          <p:cNvSpPr/>
          <p:nvPr/>
        </p:nvSpPr>
        <p:spPr>
          <a:xfrm>
            <a:off x="4714875" y="1460852"/>
            <a:ext cx="3857625" cy="517116"/>
          </a:xfrm>
          <a:prstGeom prst="rect">
            <a:avLst/>
          </a:prstGeom>
          <a:solidFill>
            <a:srgbClr val="FFFFFF"/>
          </a:solidFill>
          <a:ln w="9144">
            <a:solidFill>
              <a:srgbClr val="D0D0C8"/>
            </a:solidFill>
            <a:prstDash val="solid"/>
          </a:ln>
        </p:spPr>
        <p:txBody>
          <a:bodyPr/>
          <a:lstStyle/>
          <a:p>
            <a:endParaRPr lang="ja-JP" altLang="en-US"/>
          </a:p>
        </p:txBody>
      </p:sp>
      <p:sp>
        <p:nvSpPr>
          <p:cNvPr id="3" name="Text 0"/>
          <p:cNvSpPr/>
          <p:nvPr/>
        </p:nvSpPr>
        <p:spPr>
          <a:xfrm>
            <a:off x="571500" y="201110"/>
            <a:ext cx="171778" cy="264240"/>
          </a:xfrm>
          <a:prstGeom prst="rect">
            <a:avLst/>
          </a:prstGeom>
          <a:noFill/>
          <a:ln/>
        </p:spPr>
        <p:txBody>
          <a:bodyPr wrap="none" lIns="170053" tIns="0" rIns="0" bIns="0" rtlCol="0" anchor="t">
            <a:spAutoFit/>
          </a:bodyPr>
          <a:lstStyle/>
          <a:p>
            <a:pPr marL="0" indent="0" algn="l">
              <a:lnSpc>
                <a:spcPts val="2400"/>
              </a:lnSpc>
              <a:buNone/>
            </a:pPr>
            <a:endParaRPr lang="en-US" sz="1808" dirty="0">
              <a:latin typeface="BIZ UDPゴシック" panose="020B0400000000000000" pitchFamily="50" charset="-128"/>
              <a:ea typeface="BIZ UDPゴシック" panose="020B0400000000000000" pitchFamily="50" charset="-128"/>
            </a:endParaRPr>
          </a:p>
        </p:txBody>
      </p:sp>
      <p:sp>
        <p:nvSpPr>
          <p:cNvPr id="8" name="Shape 4"/>
          <p:cNvSpPr/>
          <p:nvPr/>
        </p:nvSpPr>
        <p:spPr>
          <a:xfrm>
            <a:off x="571500" y="2916397"/>
            <a:ext cx="3857625" cy="640035"/>
          </a:xfrm>
          <a:prstGeom prst="rect">
            <a:avLst/>
          </a:prstGeom>
          <a:solidFill>
            <a:srgbClr val="E8E8E2"/>
          </a:solidFill>
          <a:ln/>
        </p:spPr>
        <p:txBody>
          <a:bodyPr/>
          <a:lstStyle/>
          <a:p>
            <a:endParaRPr lang="ja-JP" altLang="en-US"/>
          </a:p>
        </p:txBody>
      </p:sp>
      <p:sp>
        <p:nvSpPr>
          <p:cNvPr id="9" name="Shape 5"/>
          <p:cNvSpPr/>
          <p:nvPr/>
        </p:nvSpPr>
        <p:spPr>
          <a:xfrm>
            <a:off x="571500" y="2916397"/>
            <a:ext cx="28575" cy="640035"/>
          </a:xfrm>
          <a:prstGeom prst="rect">
            <a:avLst/>
          </a:prstGeom>
          <a:solidFill>
            <a:srgbClr val="8B0000"/>
          </a:solidFill>
          <a:ln/>
        </p:spPr>
        <p:txBody>
          <a:bodyPr/>
          <a:lstStyle/>
          <a:p>
            <a:endParaRPr lang="ja-JP" altLang="en-US"/>
          </a:p>
        </p:txBody>
      </p:sp>
      <p:sp>
        <p:nvSpPr>
          <p:cNvPr id="10" name="Text 6"/>
          <p:cNvSpPr/>
          <p:nvPr/>
        </p:nvSpPr>
        <p:spPr>
          <a:xfrm>
            <a:off x="571500" y="2916397"/>
            <a:ext cx="3857625" cy="651140"/>
          </a:xfrm>
          <a:prstGeom prst="rect">
            <a:avLst/>
          </a:prstGeom>
          <a:noFill/>
          <a:ln/>
        </p:spPr>
        <p:txBody>
          <a:bodyPr wrap="square" lIns="136017" tIns="136017" rIns="136017" bIns="136017" rtlCol="0" anchor="t">
            <a:spAutoFit/>
          </a:bodyPr>
          <a:lstStyle/>
          <a:p>
            <a:pPr marL="0" indent="0" algn="l">
              <a:lnSpc>
                <a:spcPts val="1600"/>
              </a:lnSpc>
              <a:buNone/>
            </a:pPr>
            <a:r>
              <a:rPr lang="en-US" sz="942" dirty="0">
                <a:solidFill>
                  <a:srgbClr val="1A1A1A"/>
                </a:solidFill>
                <a:latin typeface="BIZ UDPゴシック" panose="020B0400000000000000" pitchFamily="50" charset="-128"/>
                <a:ea typeface="BIZ UDPゴシック" panose="020B0400000000000000" pitchFamily="50" charset="-128"/>
                <a:cs typeface="Yu Gothic" pitchFamily="34" charset="-120"/>
              </a:rPr>
              <a:t>全国・大阪府内ともに認知率が</a:t>
            </a:r>
            <a:r>
              <a:rPr lang="en-US" sz="885" b="1" dirty="0">
                <a:solidFill>
                  <a:srgbClr val="1A1A1A"/>
                </a:solidFill>
                <a:latin typeface="BIZ UDPゴシック" panose="020B0400000000000000" pitchFamily="50" charset="-128"/>
                <a:ea typeface="BIZ UDPゴシック" panose="020B0400000000000000" pitchFamily="50" charset="-128"/>
                <a:cs typeface="Yu Gothic" pitchFamily="34" charset="-120"/>
              </a:rPr>
              <a:t>20%前後</a:t>
            </a:r>
            <a:r>
              <a:rPr lang="en-US" sz="942" dirty="0">
                <a:solidFill>
                  <a:srgbClr val="1A1A1A"/>
                </a:solidFill>
                <a:latin typeface="BIZ UDPゴシック" panose="020B0400000000000000" pitchFamily="50" charset="-128"/>
                <a:ea typeface="BIZ UDPゴシック" panose="020B0400000000000000" pitchFamily="50" charset="-128"/>
                <a:cs typeface="Yu Gothic" pitchFamily="34" charset="-120"/>
              </a:rPr>
              <a:t>にとどまっており、潜在的な来館者層へのリーチが圧倒的に不足している。</a:t>
            </a:r>
            <a:endParaRPr lang="en-US" sz="942" dirty="0">
              <a:latin typeface="BIZ UDPゴシック" panose="020B0400000000000000" pitchFamily="50" charset="-128"/>
              <a:ea typeface="BIZ UDPゴシック" panose="020B0400000000000000" pitchFamily="50" charset="-128"/>
            </a:endParaRPr>
          </a:p>
        </p:txBody>
      </p:sp>
      <p:pic>
        <p:nvPicPr>
          <p:cNvPr id="11" name="Image 2" descr="preencod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4875" y="564581"/>
            <a:ext cx="171450" cy="171450"/>
          </a:xfrm>
          <a:prstGeom prst="rect">
            <a:avLst/>
          </a:prstGeom>
        </p:spPr>
      </p:pic>
      <p:sp>
        <p:nvSpPr>
          <p:cNvPr id="12" name="Text 7"/>
          <p:cNvSpPr/>
          <p:nvPr/>
        </p:nvSpPr>
        <p:spPr>
          <a:xfrm>
            <a:off x="4972050" y="534220"/>
            <a:ext cx="2585644" cy="175946"/>
          </a:xfrm>
          <a:prstGeom prst="rect">
            <a:avLst/>
          </a:prstGeom>
          <a:noFill/>
          <a:ln/>
        </p:spPr>
        <p:txBody>
          <a:bodyPr wrap="none" lIns="0" tIns="0" rIns="0" bIns="0" rtlCol="0" anchor="t">
            <a:spAutoFit/>
          </a:bodyPr>
          <a:lstStyle/>
          <a:p>
            <a:pPr marL="0" indent="0" algn="l">
              <a:lnSpc>
                <a:spcPts val="1600"/>
              </a:lnSpc>
              <a:buNone/>
            </a:pPr>
            <a:r>
              <a:rPr lang="en-US" sz="1193" b="1" dirty="0">
                <a:solidFill>
                  <a:srgbClr val="1C2841"/>
                </a:solidFill>
                <a:latin typeface="BIZ UDPゴシック" panose="020B0400000000000000" pitchFamily="50" charset="-128"/>
                <a:ea typeface="BIZ UDPゴシック" panose="020B0400000000000000" pitchFamily="50" charset="-128"/>
                <a:cs typeface="Yu Gothic" pitchFamily="34" charset="-120"/>
              </a:rPr>
              <a:t>来訪意欲を阻害する主因（非訪問理由）</a:t>
            </a:r>
            <a:endParaRPr lang="en-US" sz="1193" dirty="0">
              <a:latin typeface="BIZ UDPゴシック" panose="020B0400000000000000" pitchFamily="50" charset="-128"/>
              <a:ea typeface="BIZ UDPゴシック" panose="020B0400000000000000" pitchFamily="50" charset="-128"/>
            </a:endParaRPr>
          </a:p>
        </p:txBody>
      </p:sp>
      <p:sp>
        <p:nvSpPr>
          <p:cNvPr id="13" name="Shape 8"/>
          <p:cNvSpPr/>
          <p:nvPr/>
        </p:nvSpPr>
        <p:spPr>
          <a:xfrm>
            <a:off x="4714875" y="865578"/>
            <a:ext cx="3857625" cy="517116"/>
          </a:xfrm>
          <a:prstGeom prst="rect">
            <a:avLst/>
          </a:prstGeom>
          <a:solidFill>
            <a:srgbClr val="FFFFFF"/>
          </a:solidFill>
          <a:ln w="9144">
            <a:solidFill>
              <a:srgbClr val="D0D0C8"/>
            </a:solidFill>
            <a:prstDash val="solid"/>
          </a:ln>
        </p:spPr>
        <p:txBody>
          <a:bodyPr/>
          <a:lstStyle/>
          <a:p>
            <a:endParaRPr lang="ja-JP" altLang="en-US"/>
          </a:p>
        </p:txBody>
      </p:sp>
      <p:sp>
        <p:nvSpPr>
          <p:cNvPr id="14" name="Text 9"/>
          <p:cNvSpPr/>
          <p:nvPr/>
        </p:nvSpPr>
        <p:spPr>
          <a:xfrm>
            <a:off x="4926398" y="1014109"/>
            <a:ext cx="248466" cy="175946"/>
          </a:xfrm>
          <a:prstGeom prst="rect">
            <a:avLst/>
          </a:prstGeom>
          <a:noFill/>
          <a:ln/>
        </p:spPr>
        <p:txBody>
          <a:bodyPr wrap="none" lIns="0" tIns="0" rIns="0" bIns="0" rtlCol="0" anchor="t">
            <a:spAutoFit/>
          </a:bodyPr>
          <a:lstStyle/>
          <a:p>
            <a:pPr marL="0" indent="0" algn="ctr">
              <a:lnSpc>
                <a:spcPts val="1600"/>
              </a:lnSpc>
              <a:buNone/>
            </a:pPr>
            <a:r>
              <a:rPr lang="en-US" sz="1193" b="1" dirty="0">
                <a:solidFill>
                  <a:srgbClr val="8B0000"/>
                </a:solidFill>
                <a:latin typeface="BIZ UDPゴシック" panose="020B0400000000000000" pitchFamily="50" charset="-128"/>
                <a:ea typeface="BIZ UDPゴシック" panose="020B0400000000000000" pitchFamily="50" charset="-128"/>
                <a:cs typeface="Yu Gothic" pitchFamily="34" charset="-120"/>
              </a:rPr>
              <a:t>1位</a:t>
            </a:r>
            <a:endParaRPr lang="en-US" sz="1193" dirty="0">
              <a:latin typeface="BIZ UDPゴシック" panose="020B0400000000000000" pitchFamily="50" charset="-128"/>
              <a:ea typeface="BIZ UDPゴシック" panose="020B0400000000000000" pitchFamily="50" charset="-128"/>
            </a:endParaRPr>
          </a:p>
        </p:txBody>
      </p:sp>
      <p:sp>
        <p:nvSpPr>
          <p:cNvPr id="15" name="Text 10"/>
          <p:cNvSpPr/>
          <p:nvPr/>
        </p:nvSpPr>
        <p:spPr>
          <a:xfrm>
            <a:off x="5386388" y="941778"/>
            <a:ext cx="1324080" cy="152862"/>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1A1A1A"/>
                </a:solidFill>
                <a:latin typeface="BIZ UDPゴシック" panose="020B0400000000000000" pitchFamily="50" charset="-128"/>
                <a:ea typeface="BIZ UDPゴシック" panose="020B0400000000000000" pitchFamily="50" charset="-128"/>
                <a:cs typeface="Yu Gothic" pitchFamily="34" charset="-120"/>
              </a:rPr>
              <a:t>アクセスが分かりにくい</a:t>
            </a:r>
            <a:endParaRPr lang="en-US" sz="987" dirty="0">
              <a:latin typeface="BIZ UDPゴシック" panose="020B0400000000000000" pitchFamily="50" charset="-128"/>
              <a:ea typeface="BIZ UDPゴシック" panose="020B0400000000000000" pitchFamily="50" charset="-128"/>
            </a:endParaRPr>
          </a:p>
        </p:txBody>
      </p:sp>
      <p:sp>
        <p:nvSpPr>
          <p:cNvPr id="16" name="Text 11"/>
          <p:cNvSpPr/>
          <p:nvPr/>
        </p:nvSpPr>
        <p:spPr>
          <a:xfrm>
            <a:off x="5386388" y="1163234"/>
            <a:ext cx="2598468" cy="12118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555555"/>
                </a:solidFill>
                <a:latin typeface="BIZ UDPゴシック" panose="020B0400000000000000" pitchFamily="50" charset="-128"/>
                <a:ea typeface="BIZ UDPゴシック" panose="020B0400000000000000" pitchFamily="50" charset="-128"/>
                <a:cs typeface="Yu Gothic" pitchFamily="34" charset="-120"/>
              </a:rPr>
              <a:t>最寄り駅からの距離やバス便の少なさ、経路案内の不足</a:t>
            </a:r>
            <a:endParaRPr lang="en-US" sz="834" dirty="0">
              <a:latin typeface="BIZ UDPゴシック" panose="020B0400000000000000" pitchFamily="50" charset="-128"/>
              <a:ea typeface="BIZ UDPゴシック" panose="020B0400000000000000" pitchFamily="50" charset="-128"/>
            </a:endParaRPr>
          </a:p>
        </p:txBody>
      </p:sp>
      <p:sp>
        <p:nvSpPr>
          <p:cNvPr id="18" name="Text 13"/>
          <p:cNvSpPr/>
          <p:nvPr/>
        </p:nvSpPr>
        <p:spPr>
          <a:xfrm>
            <a:off x="4915979" y="1630284"/>
            <a:ext cx="269304" cy="175946"/>
          </a:xfrm>
          <a:prstGeom prst="rect">
            <a:avLst/>
          </a:prstGeom>
          <a:noFill/>
          <a:ln/>
        </p:spPr>
        <p:txBody>
          <a:bodyPr wrap="none" lIns="0" tIns="0" rIns="0" bIns="0" rtlCol="0" anchor="t">
            <a:spAutoFit/>
          </a:bodyPr>
          <a:lstStyle/>
          <a:p>
            <a:pPr marL="0" indent="0" algn="ctr">
              <a:lnSpc>
                <a:spcPts val="1600"/>
              </a:lnSpc>
              <a:buNone/>
            </a:pPr>
            <a:r>
              <a:rPr lang="en-US" sz="1193" b="1" dirty="0">
                <a:solidFill>
                  <a:srgbClr val="8B0000"/>
                </a:solidFill>
                <a:latin typeface="BIZ UDPゴシック" panose="020B0400000000000000" pitchFamily="50" charset="-128"/>
                <a:ea typeface="BIZ UDPゴシック" panose="020B0400000000000000" pitchFamily="50" charset="-128"/>
                <a:cs typeface="Yu Gothic" pitchFamily="34" charset="-120"/>
              </a:rPr>
              <a:t>2位</a:t>
            </a:r>
            <a:endParaRPr lang="en-US" sz="1193" dirty="0">
              <a:latin typeface="BIZ UDPゴシック" panose="020B0400000000000000" pitchFamily="50" charset="-128"/>
              <a:ea typeface="BIZ UDPゴシック" panose="020B0400000000000000" pitchFamily="50" charset="-128"/>
            </a:endParaRPr>
          </a:p>
        </p:txBody>
      </p:sp>
      <p:sp>
        <p:nvSpPr>
          <p:cNvPr id="19" name="Text 14"/>
          <p:cNvSpPr/>
          <p:nvPr/>
        </p:nvSpPr>
        <p:spPr>
          <a:xfrm>
            <a:off x="5386388" y="1557954"/>
            <a:ext cx="1380186" cy="152862"/>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1A1A1A"/>
                </a:solidFill>
                <a:latin typeface="BIZ UDPゴシック" panose="020B0400000000000000" pitchFamily="50" charset="-128"/>
                <a:ea typeface="BIZ UDPゴシック" panose="020B0400000000000000" pitchFamily="50" charset="-128"/>
                <a:cs typeface="Yu Gothic" pitchFamily="34" charset="-120"/>
              </a:rPr>
              <a:t>どんな展示か分からない</a:t>
            </a:r>
            <a:endParaRPr lang="en-US" sz="987" dirty="0">
              <a:latin typeface="BIZ UDPゴシック" panose="020B0400000000000000" pitchFamily="50" charset="-128"/>
              <a:ea typeface="BIZ UDPゴシック" panose="020B0400000000000000" pitchFamily="50" charset="-128"/>
            </a:endParaRPr>
          </a:p>
        </p:txBody>
      </p:sp>
      <p:sp>
        <p:nvSpPr>
          <p:cNvPr id="20" name="Text 15"/>
          <p:cNvSpPr/>
          <p:nvPr/>
        </p:nvSpPr>
        <p:spPr>
          <a:xfrm>
            <a:off x="5386388" y="1779410"/>
            <a:ext cx="2444580" cy="12118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555555"/>
                </a:solidFill>
                <a:latin typeface="BIZ UDPゴシック" panose="020B0400000000000000" pitchFamily="50" charset="-128"/>
                <a:ea typeface="BIZ UDPゴシック" panose="020B0400000000000000" pitchFamily="50" charset="-128"/>
                <a:cs typeface="Yu Gothic" pitchFamily="34" charset="-120"/>
              </a:rPr>
              <a:t>展示内容の魅力や体験価値が事前に伝わっていない</a:t>
            </a:r>
            <a:endParaRPr lang="en-US" sz="834" dirty="0">
              <a:latin typeface="BIZ UDPゴシック" panose="020B0400000000000000" pitchFamily="50" charset="-128"/>
              <a:ea typeface="BIZ UDPゴシック" panose="020B0400000000000000" pitchFamily="50" charset="-128"/>
            </a:endParaRPr>
          </a:p>
        </p:txBody>
      </p:sp>
      <p:sp>
        <p:nvSpPr>
          <p:cNvPr id="22" name="Text 17"/>
          <p:cNvSpPr/>
          <p:nvPr/>
        </p:nvSpPr>
        <p:spPr>
          <a:xfrm>
            <a:off x="4915979" y="2284560"/>
            <a:ext cx="269304" cy="175946"/>
          </a:xfrm>
          <a:prstGeom prst="rect">
            <a:avLst/>
          </a:prstGeom>
          <a:noFill/>
          <a:ln/>
        </p:spPr>
        <p:txBody>
          <a:bodyPr wrap="none" lIns="0" tIns="0" rIns="0" bIns="0" rtlCol="0" anchor="t">
            <a:spAutoFit/>
          </a:bodyPr>
          <a:lstStyle/>
          <a:p>
            <a:pPr marL="0" indent="0" algn="ctr">
              <a:lnSpc>
                <a:spcPts val="1600"/>
              </a:lnSpc>
              <a:buNone/>
            </a:pPr>
            <a:r>
              <a:rPr lang="en-US" sz="1193" b="1" dirty="0">
                <a:solidFill>
                  <a:srgbClr val="8B0000"/>
                </a:solidFill>
                <a:latin typeface="BIZ UDPゴシック" panose="020B0400000000000000" pitchFamily="50" charset="-128"/>
                <a:ea typeface="BIZ UDPゴシック" panose="020B0400000000000000" pitchFamily="50" charset="-128"/>
                <a:cs typeface="Yu Gothic" pitchFamily="34" charset="-120"/>
              </a:rPr>
              <a:t>3位</a:t>
            </a:r>
            <a:endParaRPr lang="en-US" sz="1193" dirty="0">
              <a:latin typeface="BIZ UDPゴシック" panose="020B0400000000000000" pitchFamily="50" charset="-128"/>
              <a:ea typeface="BIZ UDPゴシック" panose="020B0400000000000000" pitchFamily="50" charset="-128"/>
            </a:endParaRPr>
          </a:p>
        </p:txBody>
      </p:sp>
      <p:sp>
        <p:nvSpPr>
          <p:cNvPr id="23" name="Text 18"/>
          <p:cNvSpPr/>
          <p:nvPr/>
        </p:nvSpPr>
        <p:spPr>
          <a:xfrm>
            <a:off x="5386388" y="2212230"/>
            <a:ext cx="1261564" cy="152862"/>
          </a:xfrm>
          <a:prstGeom prst="rect">
            <a:avLst/>
          </a:prstGeom>
          <a:noFill/>
          <a:ln/>
        </p:spPr>
        <p:txBody>
          <a:bodyPr wrap="none" lIns="0" tIns="0" rIns="0" bIns="0" rtlCol="0" anchor="t">
            <a:spAutoFit/>
          </a:bodyPr>
          <a:lstStyle/>
          <a:p>
            <a:pPr marL="0" indent="0" algn="l">
              <a:lnSpc>
                <a:spcPts val="1400"/>
              </a:lnSpc>
              <a:buNone/>
            </a:pPr>
            <a:r>
              <a:rPr lang="en-US" sz="987" b="1" dirty="0">
                <a:solidFill>
                  <a:srgbClr val="1A1A1A"/>
                </a:solidFill>
                <a:latin typeface="BIZ UDPゴシック" panose="020B0400000000000000" pitchFamily="50" charset="-128"/>
                <a:ea typeface="BIZ UDPゴシック" panose="020B0400000000000000" pitchFamily="50" charset="-128"/>
                <a:cs typeface="Yu Gothic" pitchFamily="34" charset="-120"/>
              </a:rPr>
              <a:t>周辺に何があるか不明</a:t>
            </a:r>
            <a:endParaRPr lang="en-US" sz="987" dirty="0">
              <a:latin typeface="BIZ UDPゴシック" panose="020B0400000000000000" pitchFamily="50" charset="-128"/>
              <a:ea typeface="BIZ UDPゴシック" panose="020B0400000000000000" pitchFamily="50" charset="-128"/>
            </a:endParaRPr>
          </a:p>
        </p:txBody>
      </p:sp>
      <p:sp>
        <p:nvSpPr>
          <p:cNvPr id="24" name="Text 19"/>
          <p:cNvSpPr/>
          <p:nvPr/>
        </p:nvSpPr>
        <p:spPr>
          <a:xfrm>
            <a:off x="5386388" y="2433686"/>
            <a:ext cx="2713884" cy="12118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555555"/>
                </a:solidFill>
                <a:latin typeface="BIZ UDPゴシック" panose="020B0400000000000000" pitchFamily="50" charset="-128"/>
                <a:ea typeface="BIZ UDPゴシック" panose="020B0400000000000000" pitchFamily="50" charset="-128"/>
                <a:cs typeface="Yu Gothic" pitchFamily="34" charset="-120"/>
              </a:rPr>
              <a:t>単館での訪問価値しか提示できず、周遊の動機付けが弱い</a:t>
            </a:r>
            <a:endParaRPr lang="en-US" sz="834" dirty="0">
              <a:latin typeface="BIZ UDPゴシック" panose="020B0400000000000000" pitchFamily="50" charset="-128"/>
              <a:ea typeface="BIZ UDPゴシック" panose="020B0400000000000000" pitchFamily="50" charset="-128"/>
            </a:endParaRPr>
          </a:p>
        </p:txBody>
      </p:sp>
      <p:sp>
        <p:nvSpPr>
          <p:cNvPr id="25" name="Shape 20"/>
          <p:cNvSpPr/>
          <p:nvPr/>
        </p:nvSpPr>
        <p:spPr>
          <a:xfrm>
            <a:off x="4714875" y="2735060"/>
            <a:ext cx="3857625" cy="816457"/>
          </a:xfrm>
          <a:prstGeom prst="rect">
            <a:avLst/>
          </a:prstGeom>
          <a:solidFill>
            <a:srgbClr val="E8E8E2"/>
          </a:solidFill>
          <a:ln/>
        </p:spPr>
        <p:txBody>
          <a:bodyPr/>
          <a:lstStyle/>
          <a:p>
            <a:endParaRPr lang="ja-JP" altLang="en-US"/>
          </a:p>
        </p:txBody>
      </p:sp>
      <p:sp>
        <p:nvSpPr>
          <p:cNvPr id="26" name="Shape 21"/>
          <p:cNvSpPr/>
          <p:nvPr/>
        </p:nvSpPr>
        <p:spPr>
          <a:xfrm>
            <a:off x="4714875" y="2735060"/>
            <a:ext cx="45719" cy="816457"/>
          </a:xfrm>
          <a:prstGeom prst="rect">
            <a:avLst/>
          </a:prstGeom>
          <a:solidFill>
            <a:srgbClr val="1C2841"/>
          </a:solidFill>
          <a:ln/>
        </p:spPr>
        <p:txBody>
          <a:bodyPr/>
          <a:lstStyle/>
          <a:p>
            <a:endParaRPr lang="ja-JP" altLang="en-US"/>
          </a:p>
        </p:txBody>
      </p:sp>
      <p:sp>
        <p:nvSpPr>
          <p:cNvPr id="27" name="Text 22"/>
          <p:cNvSpPr/>
          <p:nvPr/>
        </p:nvSpPr>
        <p:spPr>
          <a:xfrm>
            <a:off x="4786312" y="2761800"/>
            <a:ext cx="3857625" cy="651140"/>
          </a:xfrm>
          <a:prstGeom prst="rect">
            <a:avLst/>
          </a:prstGeom>
          <a:noFill/>
          <a:ln/>
        </p:spPr>
        <p:txBody>
          <a:bodyPr wrap="square" lIns="136017" tIns="136017" rIns="136017" bIns="136017" rtlCol="0" anchor="t">
            <a:spAutoFit/>
          </a:bodyPr>
          <a:lstStyle/>
          <a:p>
            <a:pPr marL="0" indent="0" algn="l">
              <a:lnSpc>
                <a:spcPts val="1600"/>
              </a:lnSpc>
              <a:buNone/>
            </a:pPr>
            <a:r>
              <a:rPr lang="en-US" sz="1000" dirty="0">
                <a:solidFill>
                  <a:srgbClr val="1A1A1A"/>
                </a:solidFill>
                <a:latin typeface="BIZ UDPゴシック" panose="020B0400000000000000" pitchFamily="50" charset="-128"/>
                <a:ea typeface="BIZ UDPゴシック" panose="020B0400000000000000" pitchFamily="50" charset="-128"/>
                <a:cs typeface="Yu Gothic" pitchFamily="34" charset="-120"/>
              </a:rPr>
              <a:t>国内外ともに</a:t>
            </a:r>
            <a:r>
              <a:rPr lang="en-US" sz="1000"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r>
              <a:rPr 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a:t>
            </a:r>
            <a:r>
              <a:rPr lang="en-US" sz="1000" b="1" dirty="0" err="1">
                <a:solidFill>
                  <a:srgbClr val="8B0000"/>
                </a:solidFill>
                <a:latin typeface="BIZ UDPゴシック" panose="020B0400000000000000" pitchFamily="50" charset="-128"/>
                <a:ea typeface="BIZ UDPゴシック" panose="020B0400000000000000" pitchFamily="50" charset="-128"/>
                <a:cs typeface="Yu Gothic" pitchFamily="34" charset="-120"/>
              </a:rPr>
              <a:t>情報不足」</a:t>
            </a:r>
            <a:r>
              <a:rPr lang="en-US" sz="1000" dirty="0" err="1">
                <a:solidFill>
                  <a:srgbClr val="1A1A1A"/>
                </a:solidFill>
                <a:latin typeface="BIZ UDPゴシック" panose="020B0400000000000000" pitchFamily="50" charset="-128"/>
                <a:ea typeface="BIZ UDPゴシック" panose="020B0400000000000000" pitchFamily="50" charset="-128"/>
                <a:cs typeface="Yu Gothic" pitchFamily="34" charset="-120"/>
              </a:rPr>
              <a:t>と</a:t>
            </a:r>
            <a:r>
              <a:rPr lang="en-US" sz="1000" b="1" dirty="0" err="1">
                <a:solidFill>
                  <a:srgbClr val="8B0000"/>
                </a:solidFill>
                <a:latin typeface="BIZ UDPゴシック" panose="020B0400000000000000" pitchFamily="50" charset="-128"/>
                <a:ea typeface="BIZ UDPゴシック" panose="020B0400000000000000" pitchFamily="50" charset="-128"/>
                <a:cs typeface="Yu Gothic" pitchFamily="34" charset="-120"/>
              </a:rPr>
              <a:t>「アクセス環境の弱さ」</a:t>
            </a:r>
            <a:r>
              <a:rPr lang="en-US" sz="1000" dirty="0" err="1">
                <a:solidFill>
                  <a:srgbClr val="1A1A1A"/>
                </a:solidFill>
                <a:latin typeface="BIZ UDPゴシック" panose="020B0400000000000000" pitchFamily="50" charset="-128"/>
                <a:ea typeface="BIZ UDPゴシック" panose="020B0400000000000000" pitchFamily="50" charset="-128"/>
                <a:cs typeface="Yu Gothic" pitchFamily="34" charset="-120"/>
              </a:rPr>
              <a:t>が</a:t>
            </a:r>
            <a:endParaRPr lang="en-US" sz="1000" dirty="0">
              <a:solidFill>
                <a:srgbClr val="1A1A1A"/>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600"/>
              </a:lnSpc>
              <a:buNone/>
            </a:pPr>
            <a:r>
              <a:rPr lang="en-US" sz="1000" dirty="0" err="1">
                <a:solidFill>
                  <a:srgbClr val="1A1A1A"/>
                </a:solidFill>
                <a:latin typeface="BIZ UDPゴシック" panose="020B0400000000000000" pitchFamily="50" charset="-128"/>
                <a:ea typeface="BIZ UDPゴシック" panose="020B0400000000000000" pitchFamily="50" charset="-128"/>
                <a:cs typeface="Yu Gothic" pitchFamily="34" charset="-120"/>
              </a:rPr>
              <a:t>来訪の最大の障壁となっている</a:t>
            </a:r>
            <a:r>
              <a:rPr lang="en-US" sz="1000"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endParaRPr lang="en-US" sz="1000" dirty="0">
              <a:latin typeface="BIZ UDPゴシック" panose="020B0400000000000000" pitchFamily="50" charset="-128"/>
              <a:ea typeface="BIZ UDPゴシック" panose="020B0400000000000000" pitchFamily="50" charset="-128"/>
            </a:endParaRPr>
          </a:p>
        </p:txBody>
      </p:sp>
      <p:sp>
        <p:nvSpPr>
          <p:cNvPr id="34" name="Shape 5">
            <a:extLst>
              <a:ext uri="{FF2B5EF4-FFF2-40B4-BE49-F238E27FC236}">
                <a16:creationId xmlns:a16="http://schemas.microsoft.com/office/drawing/2014/main" id="{13AD3E04-751E-44F0-9063-EDD66CDDD152}"/>
              </a:ext>
            </a:extLst>
          </p:cNvPr>
          <p:cNvSpPr/>
          <p:nvPr/>
        </p:nvSpPr>
        <p:spPr>
          <a:xfrm>
            <a:off x="571500" y="2731412"/>
            <a:ext cx="4000500" cy="821058"/>
          </a:xfrm>
          <a:prstGeom prst="rect">
            <a:avLst/>
          </a:prstGeom>
          <a:solidFill>
            <a:srgbClr val="E8E8E2"/>
          </a:solidFill>
          <a:ln/>
        </p:spPr>
        <p:txBody>
          <a:bodyPr/>
          <a:lstStyle/>
          <a:p>
            <a:endParaRPr lang="ja-JP" altLang="en-US"/>
          </a:p>
        </p:txBody>
      </p:sp>
      <p:sp>
        <p:nvSpPr>
          <p:cNvPr id="35" name="Shape 6">
            <a:extLst>
              <a:ext uri="{FF2B5EF4-FFF2-40B4-BE49-F238E27FC236}">
                <a16:creationId xmlns:a16="http://schemas.microsoft.com/office/drawing/2014/main" id="{58C3ED3F-5D47-4850-832A-B723B313A6AE}"/>
              </a:ext>
            </a:extLst>
          </p:cNvPr>
          <p:cNvSpPr/>
          <p:nvPr/>
        </p:nvSpPr>
        <p:spPr>
          <a:xfrm>
            <a:off x="554356" y="2731412"/>
            <a:ext cx="45719" cy="821058"/>
          </a:xfrm>
          <a:prstGeom prst="rect">
            <a:avLst/>
          </a:prstGeom>
          <a:solidFill>
            <a:srgbClr val="8B0000"/>
          </a:solidFill>
          <a:ln/>
        </p:spPr>
        <p:txBody>
          <a:bodyPr/>
          <a:lstStyle/>
          <a:p>
            <a:endParaRPr lang="ja-JP" altLang="en-US"/>
          </a:p>
        </p:txBody>
      </p:sp>
      <p:sp>
        <p:nvSpPr>
          <p:cNvPr id="36" name="Text 7">
            <a:extLst>
              <a:ext uri="{FF2B5EF4-FFF2-40B4-BE49-F238E27FC236}">
                <a16:creationId xmlns:a16="http://schemas.microsoft.com/office/drawing/2014/main" id="{D3108533-C6F4-42D1-A2D4-4C8C058CADC6}"/>
              </a:ext>
            </a:extLst>
          </p:cNvPr>
          <p:cNvSpPr/>
          <p:nvPr/>
        </p:nvSpPr>
        <p:spPr>
          <a:xfrm>
            <a:off x="617219" y="2748852"/>
            <a:ext cx="4000500" cy="786177"/>
          </a:xfrm>
          <a:prstGeom prst="rect">
            <a:avLst/>
          </a:prstGeom>
          <a:noFill/>
          <a:ln/>
        </p:spPr>
        <p:txBody>
          <a:bodyPr wrap="square" lIns="136017" tIns="119126" rIns="136017" bIns="119126" rtlCol="0" anchor="t">
            <a:spAutoFit/>
          </a:bodyPr>
          <a:lstStyle/>
          <a:p>
            <a:pPr marL="0" indent="0" algn="l">
              <a:lnSpc>
                <a:spcPts val="1500"/>
              </a:lnSpc>
              <a:buNone/>
            </a:pPr>
            <a:r>
              <a:rPr lang="en-US" altLang="ja-JP" sz="1000" dirty="0">
                <a:solidFill>
                  <a:srgbClr val="1A1A1A"/>
                </a:solidFill>
                <a:latin typeface="BIZ UDPゴシック" panose="020B0400000000000000" pitchFamily="50" charset="-128"/>
                <a:ea typeface="BIZ UDPゴシック" panose="020B0400000000000000" pitchFamily="50" charset="-128"/>
                <a:cs typeface="Yu Gothic" pitchFamily="34" charset="-120"/>
              </a:rPr>
              <a:t>3</a:t>
            </a:r>
            <a:r>
              <a:rPr lang="ja-JP" altLang="en-US" sz="1000" dirty="0">
                <a:solidFill>
                  <a:srgbClr val="1A1A1A"/>
                </a:solidFill>
                <a:latin typeface="BIZ UDPゴシック" panose="020B0400000000000000" pitchFamily="50" charset="-128"/>
                <a:ea typeface="BIZ UDPゴシック" panose="020B0400000000000000" pitchFamily="50" charset="-128"/>
                <a:cs typeface="Yu Gothic" pitchFamily="34" charset="-120"/>
              </a:rPr>
              <a:t>館の総合認知度はいずれも</a:t>
            </a:r>
            <a:r>
              <a:rPr lang="en-US" altLang="ja-JP"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25%</a:t>
            </a:r>
            <a:r>
              <a:rPr lang="ja-JP" alt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以下</a:t>
            </a:r>
            <a:r>
              <a:rPr lang="ja-JP" altLang="en-US" sz="1000" dirty="0">
                <a:solidFill>
                  <a:srgbClr val="1A1A1A"/>
                </a:solidFill>
                <a:latin typeface="BIZ UDPゴシック" panose="020B0400000000000000" pitchFamily="50" charset="-128"/>
                <a:ea typeface="BIZ UDPゴシック" panose="020B0400000000000000" pitchFamily="50" charset="-128"/>
                <a:cs typeface="Yu Gothic" pitchFamily="34" charset="-120"/>
              </a:rPr>
              <a:t>にとどまり、</a:t>
            </a:r>
            <a:r>
              <a:rPr lang="ja-JP" alt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認知度向上</a:t>
            </a:r>
            <a:r>
              <a:rPr lang="ja-JP" altLang="en-US" sz="1000" dirty="0">
                <a:solidFill>
                  <a:srgbClr val="1A1A1A"/>
                </a:solidFill>
                <a:latin typeface="BIZ UDPゴシック" panose="020B0400000000000000" pitchFamily="50" charset="-128"/>
                <a:ea typeface="BIZ UDPゴシック" panose="020B0400000000000000" pitchFamily="50" charset="-128"/>
                <a:cs typeface="Yu Gothic" pitchFamily="34" charset="-120"/>
              </a:rPr>
              <a:t>が誘客促進の</a:t>
            </a:r>
            <a:r>
              <a:rPr lang="ja-JP" alt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最優先課題</a:t>
            </a:r>
            <a:r>
              <a:rPr lang="ja-JP" altLang="en-US" sz="1000"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endParaRPr lang="en-US" altLang="ja-JP" sz="1000" dirty="0">
              <a:solidFill>
                <a:srgbClr val="1A1A1A"/>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500"/>
              </a:lnSpc>
              <a:buNone/>
            </a:pPr>
            <a:r>
              <a:rPr lang="en-US" altLang="ja-JP"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r>
              <a:rPr lang="en-US" sz="900" dirty="0" err="1">
                <a:solidFill>
                  <a:srgbClr val="1A1A1A"/>
                </a:solidFill>
                <a:latin typeface="BIZ UDPゴシック" panose="020B0400000000000000" pitchFamily="50" charset="-128"/>
                <a:ea typeface="BIZ UDPゴシック" panose="020B0400000000000000" pitchFamily="50" charset="-128"/>
                <a:cs typeface="Yu Gothic" pitchFamily="34" charset="-120"/>
              </a:rPr>
              <a:t>大阪</a:t>
            </a:r>
            <a:r>
              <a:rPr lang="ja-JP" alt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在住者</a:t>
            </a: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でも</a:t>
            </a:r>
            <a:r>
              <a:rPr lang="en-US" altLang="ja-JP" sz="900" b="1" dirty="0">
                <a:solidFill>
                  <a:srgbClr val="1A1A1A"/>
                </a:solidFill>
                <a:latin typeface="BIZ UDPゴシック" panose="020B0400000000000000" pitchFamily="50" charset="-128"/>
                <a:ea typeface="BIZ UDPゴシック" panose="020B0400000000000000" pitchFamily="50" charset="-128"/>
                <a:cs typeface="Yu Gothic" pitchFamily="34" charset="-120"/>
              </a:rPr>
              <a:t>28</a:t>
            </a:r>
            <a:r>
              <a:rPr lang="ja-JP" altLang="en-US" sz="900" b="1" dirty="0">
                <a:solidFill>
                  <a:srgbClr val="1A1A1A"/>
                </a:solidFill>
                <a:latin typeface="BIZ UDPゴシック" panose="020B0400000000000000" pitchFamily="50" charset="-128"/>
                <a:ea typeface="BIZ UDPゴシック" panose="020B0400000000000000" pitchFamily="50" charset="-128"/>
                <a:cs typeface="Yu Gothic" pitchFamily="34" charset="-120"/>
              </a:rPr>
              <a:t>～３４</a:t>
            </a:r>
            <a:r>
              <a:rPr lang="en-US" sz="900" b="1" dirty="0">
                <a:solidFill>
                  <a:srgbClr val="1A1A1A"/>
                </a:solidFill>
                <a:latin typeface="BIZ UDPゴシック" panose="020B0400000000000000" pitchFamily="50" charset="-128"/>
                <a:ea typeface="BIZ UDPゴシック" panose="020B0400000000000000" pitchFamily="50" charset="-128"/>
                <a:cs typeface="Yu Gothic" pitchFamily="34" charset="-120"/>
              </a:rPr>
              <a:t>%</a:t>
            </a: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、全国では</a:t>
            </a:r>
            <a:r>
              <a:rPr lang="en-US" sz="900" b="1" dirty="0">
                <a:solidFill>
                  <a:srgbClr val="1A1A1A"/>
                </a:solidFill>
                <a:latin typeface="BIZ UDPゴシック" panose="020B0400000000000000" pitchFamily="50" charset="-128"/>
                <a:ea typeface="BIZ UDPゴシック" panose="020B0400000000000000" pitchFamily="50" charset="-128"/>
                <a:cs typeface="Yu Gothic" pitchFamily="34" charset="-120"/>
              </a:rPr>
              <a:t>7〜8%</a:t>
            </a:r>
            <a:r>
              <a:rPr lang="en-US" sz="900" dirty="0">
                <a:solidFill>
                  <a:srgbClr val="1A1A1A"/>
                </a:solidFill>
                <a:latin typeface="BIZ UDPゴシック" panose="020B0400000000000000" pitchFamily="50" charset="-128"/>
                <a:ea typeface="BIZ UDPゴシック" panose="020B0400000000000000" pitchFamily="50" charset="-128"/>
                <a:cs typeface="Yu Gothic" pitchFamily="34" charset="-120"/>
              </a:rPr>
              <a:t>と極めて低い。</a:t>
            </a:r>
            <a:endParaRPr lang="en-US" sz="900" dirty="0">
              <a:latin typeface="BIZ UDPゴシック" panose="020B0400000000000000" pitchFamily="50" charset="-128"/>
              <a:ea typeface="BIZ UDPゴシック" panose="020B0400000000000000" pitchFamily="50" charset="-128"/>
            </a:endParaRPr>
          </a:p>
        </p:txBody>
      </p:sp>
      <p:sp>
        <p:nvSpPr>
          <p:cNvPr id="37" name="Shape 1">
            <a:extLst>
              <a:ext uri="{FF2B5EF4-FFF2-40B4-BE49-F238E27FC236}">
                <a16:creationId xmlns:a16="http://schemas.microsoft.com/office/drawing/2014/main" id="{A43CF6A1-E152-4281-A3F8-5A20E8118ADC}"/>
              </a:ext>
            </a:extLst>
          </p:cNvPr>
          <p:cNvSpPr/>
          <p:nvPr/>
        </p:nvSpPr>
        <p:spPr>
          <a:xfrm>
            <a:off x="661452" y="881380"/>
            <a:ext cx="3666883" cy="1767443"/>
          </a:xfrm>
          <a:prstGeom prst="rect">
            <a:avLst/>
          </a:prstGeom>
          <a:solidFill>
            <a:srgbClr val="FFFFFF"/>
          </a:solidFill>
          <a:ln/>
        </p:spPr>
        <p:txBody>
          <a:bodyPr/>
          <a:lstStyle/>
          <a:p>
            <a:endParaRPr lang="ja-JP" altLang="en-US" dirty="0"/>
          </a:p>
        </p:txBody>
      </p:sp>
      <p:sp>
        <p:nvSpPr>
          <p:cNvPr id="39" name="Text 3">
            <a:extLst>
              <a:ext uri="{FF2B5EF4-FFF2-40B4-BE49-F238E27FC236}">
                <a16:creationId xmlns:a16="http://schemas.microsoft.com/office/drawing/2014/main" id="{171BB832-923E-4B64-863C-4469F0C186BC}"/>
              </a:ext>
            </a:extLst>
          </p:cNvPr>
          <p:cNvSpPr/>
          <p:nvPr/>
        </p:nvSpPr>
        <p:spPr>
          <a:xfrm>
            <a:off x="971550" y="591761"/>
            <a:ext cx="886460" cy="153888"/>
          </a:xfrm>
          <a:prstGeom prst="rect">
            <a:avLst/>
          </a:prstGeom>
          <a:noFill/>
          <a:ln/>
        </p:spPr>
        <p:txBody>
          <a:bodyPr wrap="none" lIns="0" tIns="0" rIns="0" bIns="0" rtlCol="0" anchor="t">
            <a:spAutoFit/>
          </a:bodyPr>
          <a:lstStyle/>
          <a:p>
            <a:pPr marL="0" indent="0" algn="ctr">
              <a:lnSpc>
                <a:spcPts val="1200"/>
              </a:lnSpc>
              <a:buNone/>
            </a:pPr>
            <a:r>
              <a:rPr lang="en-US" sz="1200" b="1" dirty="0">
                <a:solidFill>
                  <a:srgbClr val="8B0000"/>
                </a:solidFill>
                <a:latin typeface="BIZ UDPゴシック" panose="020B0400000000000000" pitchFamily="50" charset="-128"/>
                <a:ea typeface="BIZ UDPゴシック" panose="020B0400000000000000" pitchFamily="50" charset="-128"/>
                <a:cs typeface="Yu Gothic" pitchFamily="34" charset="-120"/>
              </a:rPr>
              <a:t>3館の認知度</a:t>
            </a:r>
            <a:endParaRPr lang="en-US" sz="1200" dirty="0">
              <a:solidFill>
                <a:srgbClr val="8B0000"/>
              </a:solidFill>
              <a:latin typeface="BIZ UDPゴシック" panose="020B0400000000000000" pitchFamily="50" charset="-128"/>
              <a:ea typeface="BIZ UDPゴシック" panose="020B0400000000000000" pitchFamily="50" charset="-128"/>
            </a:endParaRPr>
          </a:p>
        </p:txBody>
      </p:sp>
      <p:pic>
        <p:nvPicPr>
          <p:cNvPr id="40" name="Image 1" descr="preencoded.png">
            <a:extLst>
              <a:ext uri="{FF2B5EF4-FFF2-40B4-BE49-F238E27FC236}">
                <a16:creationId xmlns:a16="http://schemas.microsoft.com/office/drawing/2014/main" id="{2F735C2B-B881-4ADE-8997-A937FAAD07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1525" y="774184"/>
            <a:ext cx="3199914" cy="1846104"/>
          </a:xfrm>
          <a:prstGeom prst="rect">
            <a:avLst/>
          </a:prstGeom>
        </p:spPr>
      </p:pic>
      <p:sp>
        <p:nvSpPr>
          <p:cNvPr id="41" name="Shape 0">
            <a:extLst>
              <a:ext uri="{FF2B5EF4-FFF2-40B4-BE49-F238E27FC236}">
                <a16:creationId xmlns:a16="http://schemas.microsoft.com/office/drawing/2014/main" id="{171DE3E9-D6AE-46EB-BB31-0E4D42F0A757}"/>
              </a:ext>
            </a:extLst>
          </p:cNvPr>
          <p:cNvSpPr/>
          <p:nvPr/>
        </p:nvSpPr>
        <p:spPr>
          <a:xfrm>
            <a:off x="0" y="-4530"/>
            <a:ext cx="9144000" cy="494551"/>
          </a:xfrm>
          <a:prstGeom prst="rect">
            <a:avLst/>
          </a:prstGeom>
          <a:solidFill>
            <a:srgbClr val="1C2841"/>
          </a:solidFill>
          <a:ln/>
        </p:spPr>
        <p:txBody>
          <a:bodyPr/>
          <a:lstStyle/>
          <a:p>
            <a:endParaRPr lang="ja-JP" altLang="en-US" dirty="0"/>
          </a:p>
        </p:txBody>
      </p:sp>
      <p:sp>
        <p:nvSpPr>
          <p:cNvPr id="42" name="Text 0">
            <a:extLst>
              <a:ext uri="{FF2B5EF4-FFF2-40B4-BE49-F238E27FC236}">
                <a16:creationId xmlns:a16="http://schemas.microsoft.com/office/drawing/2014/main" id="{E4DF8AD4-0C83-4E8F-A55C-DCDFAF17E3BF}"/>
              </a:ext>
            </a:extLst>
          </p:cNvPr>
          <p:cNvSpPr/>
          <p:nvPr/>
        </p:nvSpPr>
        <p:spPr>
          <a:xfrm>
            <a:off x="408316" y="118318"/>
            <a:ext cx="7277826" cy="282129"/>
          </a:xfrm>
          <a:prstGeom prst="rect">
            <a:avLst/>
          </a:prstGeom>
          <a:noFill/>
          <a:ln/>
        </p:spPr>
        <p:txBody>
          <a:bodyPr wrap="none" lIns="170053" tIns="0" rIns="0" bIns="0" rtlCol="0" anchor="t">
            <a:spAutoFit/>
          </a:bodyPr>
          <a:lstStyle/>
          <a:p>
            <a:pPr marL="0" indent="0" algn="l">
              <a:lnSpc>
                <a:spcPts val="2200"/>
              </a:lnSpc>
              <a:buNone/>
            </a:pPr>
            <a:r>
              <a:rPr lang="ja-JP" altLang="en-US" sz="20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マーケティング調査 </a:t>
            </a:r>
            <a:r>
              <a:rPr lang="en-US" altLang="ja-JP" sz="20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 </a:t>
            </a:r>
            <a:r>
              <a:rPr lang="ja-JP" altLang="en-US" sz="20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認知度</a:t>
            </a:r>
            <a:r>
              <a:rPr lang="en-US" altLang="ja-JP" sz="20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20%</a:t>
            </a:r>
            <a:r>
              <a:rPr lang="ja-JP" altLang="en-US" sz="20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台と情報不足が最大の課題</a:t>
            </a:r>
          </a:p>
        </p:txBody>
      </p:sp>
      <p:pic>
        <p:nvPicPr>
          <p:cNvPr id="48" name="Image 1" descr="preencoded.png">
            <a:extLst>
              <a:ext uri="{FF2B5EF4-FFF2-40B4-BE49-F238E27FC236}">
                <a16:creationId xmlns:a16="http://schemas.microsoft.com/office/drawing/2014/main" id="{61B62ABC-8DF3-4CAA-99E5-5870C4ADC9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7225" y="541656"/>
            <a:ext cx="228600" cy="228600"/>
          </a:xfrm>
          <a:prstGeom prst="rect">
            <a:avLst/>
          </a:prstGeom>
        </p:spPr>
      </p:pic>
      <p:sp>
        <p:nvSpPr>
          <p:cNvPr id="49" name="Text 8">
            <a:extLst>
              <a:ext uri="{FF2B5EF4-FFF2-40B4-BE49-F238E27FC236}">
                <a16:creationId xmlns:a16="http://schemas.microsoft.com/office/drawing/2014/main" id="{F5A43DA2-1900-4597-98D1-CCACDD78B59B}"/>
              </a:ext>
            </a:extLst>
          </p:cNvPr>
          <p:cNvSpPr/>
          <p:nvPr/>
        </p:nvSpPr>
        <p:spPr>
          <a:xfrm>
            <a:off x="2275257" y="1014109"/>
            <a:ext cx="1958917" cy="121187"/>
          </a:xfrm>
          <a:prstGeom prst="rect">
            <a:avLst/>
          </a:prstGeom>
          <a:noFill/>
          <a:ln/>
        </p:spPr>
        <p:txBody>
          <a:bodyPr wrap="square" lIns="0" tIns="0" rIns="0" bIns="0" rtlCol="0" anchor="t">
            <a:spAutoFit/>
          </a:bodyPr>
          <a:lstStyle/>
          <a:p>
            <a:pPr marL="0" indent="0" algn="l">
              <a:lnSpc>
                <a:spcPts val="1100"/>
              </a:lnSpc>
              <a:buNone/>
            </a:pPr>
            <a:r>
              <a:rPr lang="en-US" sz="800" dirty="0">
                <a:solidFill>
                  <a:srgbClr val="868E96"/>
                </a:solidFill>
                <a:latin typeface="BIZ UDPゴシック" panose="020B0400000000000000" pitchFamily="50" charset="-128"/>
                <a:ea typeface="BIZ UDPゴシック" panose="020B0400000000000000" pitchFamily="50" charset="-128"/>
                <a:cs typeface="Noto Sans JP" pitchFamily="34" charset="-120"/>
              </a:rPr>
              <a:t>（n=200：大阪府内100名・全国100名）</a:t>
            </a:r>
            <a:endParaRPr lang="en-US" sz="800" dirty="0">
              <a:latin typeface="BIZ UDPゴシック" panose="020B0400000000000000" pitchFamily="50" charset="-128"/>
              <a:ea typeface="BIZ UDPゴシック" panose="020B0400000000000000" pitchFamily="50" charset="-128"/>
            </a:endParaRPr>
          </a:p>
        </p:txBody>
      </p:sp>
      <p:sp>
        <p:nvSpPr>
          <p:cNvPr id="50" name="Shape 35">
            <a:extLst>
              <a:ext uri="{FF2B5EF4-FFF2-40B4-BE49-F238E27FC236}">
                <a16:creationId xmlns:a16="http://schemas.microsoft.com/office/drawing/2014/main" id="{A33CD494-24DC-4BBA-835F-718AED2D4965}"/>
              </a:ext>
            </a:extLst>
          </p:cNvPr>
          <p:cNvSpPr/>
          <p:nvPr/>
        </p:nvSpPr>
        <p:spPr>
          <a:xfrm>
            <a:off x="522616" y="3781444"/>
            <a:ext cx="8054148" cy="1013627"/>
          </a:xfrm>
          <a:prstGeom prst="rect">
            <a:avLst/>
          </a:prstGeom>
          <a:solidFill>
            <a:srgbClr val="FFFFFF"/>
          </a:solidFill>
          <a:ln w="18288">
            <a:solidFill>
              <a:srgbClr val="8B1A1A"/>
            </a:solidFill>
            <a:prstDash val="solid"/>
          </a:ln>
        </p:spPr>
      </p:sp>
      <p:sp>
        <p:nvSpPr>
          <p:cNvPr id="51" name="Text 36">
            <a:extLst>
              <a:ext uri="{FF2B5EF4-FFF2-40B4-BE49-F238E27FC236}">
                <a16:creationId xmlns:a16="http://schemas.microsoft.com/office/drawing/2014/main" id="{5420F73B-CC23-43E5-ABA8-A4FF2216EDC4}"/>
              </a:ext>
            </a:extLst>
          </p:cNvPr>
          <p:cNvSpPr/>
          <p:nvPr/>
        </p:nvSpPr>
        <p:spPr>
          <a:xfrm>
            <a:off x="600075" y="3845683"/>
            <a:ext cx="5707496" cy="153888"/>
          </a:xfrm>
          <a:prstGeom prst="rect">
            <a:avLst/>
          </a:prstGeom>
          <a:noFill/>
          <a:ln/>
        </p:spPr>
        <p:txBody>
          <a:bodyPr wrap="square" lIns="0" tIns="0" rIns="0" bIns="0" rtlCol="0" anchor="t">
            <a:spAutoFit/>
          </a:bodyPr>
          <a:lstStyle/>
          <a:p>
            <a:pPr marL="0" indent="0" algn="l">
              <a:buNone/>
            </a:pPr>
            <a:r>
              <a:rPr lang="en-US" sz="1000" b="1" dirty="0">
                <a:solidFill>
                  <a:srgbClr val="8B1A1A"/>
                </a:solidFill>
                <a:latin typeface="BIZ UDPゴシック" panose="020B0400000000000000" pitchFamily="50" charset="-128"/>
                <a:ea typeface="BIZ UDPゴシック" panose="020B0400000000000000" pitchFamily="50" charset="-128"/>
                <a:cs typeface="Noto Sans JP Bold" pitchFamily="34" charset="-120"/>
              </a:rPr>
              <a:t>【</a:t>
            </a:r>
            <a:r>
              <a:rPr lang="en-US" sz="1000" b="1" dirty="0" err="1">
                <a:solidFill>
                  <a:srgbClr val="8B1A1A"/>
                </a:solidFill>
                <a:latin typeface="BIZ UDPゴシック" panose="020B0400000000000000" pitchFamily="50" charset="-128"/>
                <a:ea typeface="BIZ UDPゴシック" panose="020B0400000000000000" pitchFamily="50" charset="-128"/>
                <a:cs typeface="Noto Sans JP Bold" pitchFamily="34" charset="-120"/>
              </a:rPr>
              <a:t>参考データ</a:t>
            </a:r>
            <a:r>
              <a:rPr lang="en-US" sz="1000" b="1" dirty="0">
                <a:solidFill>
                  <a:srgbClr val="8B1A1A"/>
                </a:solidFill>
                <a:latin typeface="BIZ UDPゴシック" panose="020B0400000000000000" pitchFamily="50" charset="-128"/>
                <a:ea typeface="BIZ UDPゴシック" panose="020B0400000000000000" pitchFamily="50" charset="-128"/>
                <a:cs typeface="Noto Sans JP Bold" pitchFamily="34" charset="-120"/>
              </a:rPr>
              <a:t>】</a:t>
            </a:r>
            <a:r>
              <a:rPr lang="ja-JP" altLang="en-US" sz="1000" b="1" dirty="0">
                <a:solidFill>
                  <a:srgbClr val="8B1A1A"/>
                </a:solidFill>
                <a:latin typeface="BIZ UDPゴシック" panose="020B0400000000000000" pitchFamily="50" charset="-128"/>
                <a:ea typeface="BIZ UDPゴシック" panose="020B0400000000000000" pitchFamily="50" charset="-128"/>
                <a:cs typeface="Noto Sans JP Bold" pitchFamily="34" charset="-120"/>
              </a:rPr>
              <a:t>　</a:t>
            </a:r>
            <a:r>
              <a:rPr lang="en-US" sz="1000" b="1" dirty="0">
                <a:solidFill>
                  <a:srgbClr val="8B1A1A"/>
                </a:solidFill>
                <a:latin typeface="BIZ UDPゴシック" panose="020B0400000000000000" pitchFamily="50" charset="-128"/>
                <a:ea typeface="BIZ UDPゴシック" panose="020B0400000000000000" pitchFamily="50" charset="-128"/>
                <a:cs typeface="Noto Sans JP Bold" pitchFamily="34" charset="-120"/>
              </a:rPr>
              <a:t>府民の博物館に対する意識（大阪府政策マーケティング・リサーチ2025）</a:t>
            </a:r>
            <a:endParaRPr lang="en-US" sz="1000" dirty="0">
              <a:latin typeface="BIZ UDPゴシック" panose="020B0400000000000000" pitchFamily="50" charset="-128"/>
              <a:ea typeface="BIZ UDPゴシック" panose="020B0400000000000000" pitchFamily="50" charset="-128"/>
            </a:endParaRPr>
          </a:p>
        </p:txBody>
      </p:sp>
      <p:sp>
        <p:nvSpPr>
          <p:cNvPr id="52" name="Text 37">
            <a:extLst>
              <a:ext uri="{FF2B5EF4-FFF2-40B4-BE49-F238E27FC236}">
                <a16:creationId xmlns:a16="http://schemas.microsoft.com/office/drawing/2014/main" id="{AA540FE4-BAF5-4663-AFD1-5892FAE146B7}"/>
              </a:ext>
            </a:extLst>
          </p:cNvPr>
          <p:cNvSpPr/>
          <p:nvPr/>
        </p:nvSpPr>
        <p:spPr>
          <a:xfrm>
            <a:off x="4926398" y="4027234"/>
            <a:ext cx="3528992" cy="92333"/>
          </a:xfrm>
          <a:prstGeom prst="rect">
            <a:avLst/>
          </a:prstGeom>
          <a:noFill/>
          <a:ln/>
        </p:spPr>
        <p:txBody>
          <a:bodyPr wrap="square" lIns="0" tIns="0" rIns="0" bIns="0" rtlCol="0" anchor="t">
            <a:spAutoFit/>
          </a:bodyPr>
          <a:lstStyle/>
          <a:p>
            <a:pPr marL="0" indent="0" algn="l">
              <a:buNone/>
            </a:pPr>
            <a:r>
              <a:rPr lang="en-US" sz="600" dirty="0">
                <a:solidFill>
                  <a:srgbClr val="0066CC"/>
                </a:solidFill>
                <a:latin typeface="BIZ UDPゴシック" panose="020B0400000000000000" pitchFamily="50" charset="-128"/>
                <a:ea typeface="BIZ UDPゴシック" panose="020B0400000000000000" pitchFamily="50" charset="-128"/>
                <a:cs typeface="Noto Sans JP" pitchFamily="34" charset="-120"/>
              </a:rPr>
              <a:t>https://www.pref.osaka.lg.jp/o020040/kikaku/mr/oqnet2025.html#hakubutsukan</a:t>
            </a:r>
            <a:endParaRPr lang="en-US" sz="600" dirty="0">
              <a:latin typeface="BIZ UDPゴシック" panose="020B0400000000000000" pitchFamily="50" charset="-128"/>
              <a:ea typeface="BIZ UDPゴシック" panose="020B0400000000000000" pitchFamily="50" charset="-128"/>
            </a:endParaRPr>
          </a:p>
        </p:txBody>
      </p:sp>
      <p:sp>
        <p:nvSpPr>
          <p:cNvPr id="53" name="Shape 38">
            <a:extLst>
              <a:ext uri="{FF2B5EF4-FFF2-40B4-BE49-F238E27FC236}">
                <a16:creationId xmlns:a16="http://schemas.microsoft.com/office/drawing/2014/main" id="{FC018EEE-C2F8-4301-A9ED-E00E4294888E}"/>
              </a:ext>
            </a:extLst>
          </p:cNvPr>
          <p:cNvSpPr/>
          <p:nvPr/>
        </p:nvSpPr>
        <p:spPr>
          <a:xfrm>
            <a:off x="657225" y="4215200"/>
            <a:ext cx="2352827" cy="189592"/>
          </a:xfrm>
          <a:prstGeom prst="rect">
            <a:avLst/>
          </a:prstGeom>
          <a:solidFill>
            <a:srgbClr val="F5F0E8"/>
          </a:solidFill>
          <a:ln/>
        </p:spPr>
      </p:sp>
      <p:sp>
        <p:nvSpPr>
          <p:cNvPr id="54" name="Shape 39">
            <a:extLst>
              <a:ext uri="{FF2B5EF4-FFF2-40B4-BE49-F238E27FC236}">
                <a16:creationId xmlns:a16="http://schemas.microsoft.com/office/drawing/2014/main" id="{F96A03E6-292F-4025-9E3C-E5AD621FD701}"/>
              </a:ext>
            </a:extLst>
          </p:cNvPr>
          <p:cNvSpPr/>
          <p:nvPr/>
        </p:nvSpPr>
        <p:spPr>
          <a:xfrm>
            <a:off x="657225" y="4215199"/>
            <a:ext cx="21431" cy="191095"/>
          </a:xfrm>
          <a:prstGeom prst="rect">
            <a:avLst/>
          </a:prstGeom>
          <a:solidFill>
            <a:srgbClr val="1C2B4A"/>
          </a:solidFill>
          <a:ln/>
        </p:spPr>
      </p:sp>
      <p:sp>
        <p:nvSpPr>
          <p:cNvPr id="55" name="Text 40">
            <a:extLst>
              <a:ext uri="{FF2B5EF4-FFF2-40B4-BE49-F238E27FC236}">
                <a16:creationId xmlns:a16="http://schemas.microsoft.com/office/drawing/2014/main" id="{CB6ED585-D54B-43A2-9201-F449E71E6F08}"/>
              </a:ext>
            </a:extLst>
          </p:cNvPr>
          <p:cNvSpPr/>
          <p:nvPr/>
        </p:nvSpPr>
        <p:spPr>
          <a:xfrm>
            <a:off x="657225" y="4215199"/>
            <a:ext cx="2705081" cy="191847"/>
          </a:xfrm>
          <a:prstGeom prst="rect">
            <a:avLst/>
          </a:prstGeom>
          <a:noFill/>
          <a:ln/>
        </p:spPr>
        <p:txBody>
          <a:bodyPr wrap="square" lIns="68072" tIns="34036" rIns="68072" bIns="34036" rtlCol="0" anchor="t">
            <a:spAutoFit/>
          </a:bodyPr>
          <a:lstStyle/>
          <a:p>
            <a:pPr marL="0" indent="0" algn="l">
              <a:buNone/>
            </a:pPr>
            <a:r>
              <a:rPr lang="en-US" sz="800" b="1" dirty="0">
                <a:solidFill>
                  <a:srgbClr val="1C2B4A"/>
                </a:solidFill>
                <a:latin typeface="BIZ UDPゴシック" panose="020B0400000000000000" pitchFamily="50" charset="-128"/>
                <a:ea typeface="BIZ UDPゴシック" panose="020B0400000000000000" pitchFamily="50" charset="-128"/>
                <a:cs typeface="Noto Sans JP Bold" pitchFamily="34" charset="-120"/>
              </a:rPr>
              <a:t>来館目的（複数回答）</a:t>
            </a:r>
            <a:endParaRPr lang="en-US" sz="800" dirty="0">
              <a:latin typeface="BIZ UDPゴシック" panose="020B0400000000000000" pitchFamily="50" charset="-128"/>
              <a:ea typeface="BIZ UDPゴシック" panose="020B0400000000000000" pitchFamily="50" charset="-128"/>
            </a:endParaRPr>
          </a:p>
        </p:txBody>
      </p:sp>
      <p:sp>
        <p:nvSpPr>
          <p:cNvPr id="56" name="Text 41">
            <a:extLst>
              <a:ext uri="{FF2B5EF4-FFF2-40B4-BE49-F238E27FC236}">
                <a16:creationId xmlns:a16="http://schemas.microsoft.com/office/drawing/2014/main" id="{530D59D7-B265-4930-B49E-05BE017303F9}"/>
              </a:ext>
            </a:extLst>
          </p:cNvPr>
          <p:cNvSpPr/>
          <p:nvPr/>
        </p:nvSpPr>
        <p:spPr>
          <a:xfrm>
            <a:off x="657226" y="4434870"/>
            <a:ext cx="2374258" cy="256032"/>
          </a:xfrm>
          <a:prstGeom prst="rect">
            <a:avLst/>
          </a:prstGeom>
          <a:noFill/>
          <a:ln/>
        </p:spPr>
        <p:txBody>
          <a:bodyPr wrap="square" lIns="34036" tIns="0" rIns="0" bIns="0" rtlCol="0" anchor="t">
            <a:spAutoFit/>
          </a:bodyPr>
          <a:lstStyle/>
          <a:p>
            <a:pPr marL="0" indent="0" algn="l">
              <a:lnSpc>
                <a:spcPct val="112000"/>
              </a:lnSpc>
              <a:buNone/>
            </a:pPr>
            <a:r>
              <a:rPr lang="en-US" sz="800" dirty="0">
                <a:solidFill>
                  <a:srgbClr val="1A1A2E"/>
                </a:solidFill>
                <a:latin typeface="BIZ UDPゴシック" panose="020B0400000000000000" pitchFamily="50" charset="-128"/>
                <a:ea typeface="BIZ UDPゴシック" panose="020B0400000000000000" pitchFamily="50" charset="-128"/>
                <a:cs typeface="Noto Sans JP" pitchFamily="34" charset="-120"/>
              </a:rPr>
              <a:t>「</a:t>
            </a:r>
            <a:r>
              <a:rPr lang="en-US" sz="800"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興味・関心のある企画・特別展示を見たかったから」が</a:t>
            </a:r>
            <a:r>
              <a:rPr lang="en-US" sz="800" dirty="0">
                <a:solidFill>
                  <a:srgbClr val="1A1A2E"/>
                </a:solidFill>
                <a:latin typeface="BIZ UDPゴシック" panose="020B0400000000000000" pitchFamily="50" charset="-128"/>
                <a:ea typeface="BIZ UDPゴシック" panose="020B0400000000000000" pitchFamily="50" charset="-128"/>
                <a:cs typeface="Noto Sans JP" pitchFamily="34" charset="-120"/>
              </a:rPr>
              <a:t> </a:t>
            </a:r>
            <a:r>
              <a:rPr lang="en-US" sz="800" b="1" dirty="0">
                <a:solidFill>
                  <a:srgbClr val="8B1A1A"/>
                </a:solidFill>
                <a:latin typeface="BIZ UDPゴシック" panose="020B0400000000000000" pitchFamily="50" charset="-128"/>
                <a:ea typeface="BIZ UDPゴシック" panose="020B0400000000000000" pitchFamily="50" charset="-128"/>
                <a:cs typeface="Noto Sans JP Bold" pitchFamily="34" charset="-120"/>
              </a:rPr>
              <a:t>64.6％</a:t>
            </a:r>
            <a:r>
              <a:rPr lang="en-US" sz="800" dirty="0">
                <a:solidFill>
                  <a:srgbClr val="1A1A2E"/>
                </a:solidFill>
                <a:latin typeface="BIZ UDPゴシック" panose="020B0400000000000000" pitchFamily="50" charset="-128"/>
                <a:ea typeface="BIZ UDPゴシック" panose="020B0400000000000000" pitchFamily="50" charset="-128"/>
                <a:cs typeface="Noto Sans JP" pitchFamily="34" charset="-120"/>
              </a:rPr>
              <a:t> で最多</a:t>
            </a:r>
            <a:endParaRPr lang="en-US" sz="800" dirty="0">
              <a:latin typeface="BIZ UDPゴシック" panose="020B0400000000000000" pitchFamily="50" charset="-128"/>
              <a:ea typeface="BIZ UDPゴシック" panose="020B0400000000000000" pitchFamily="50" charset="-128"/>
            </a:endParaRPr>
          </a:p>
        </p:txBody>
      </p:sp>
      <p:sp>
        <p:nvSpPr>
          <p:cNvPr id="57" name="Shape 42">
            <a:extLst>
              <a:ext uri="{FF2B5EF4-FFF2-40B4-BE49-F238E27FC236}">
                <a16:creationId xmlns:a16="http://schemas.microsoft.com/office/drawing/2014/main" id="{98757C77-DD9D-42A1-9E60-A80D0EBC2B2C}"/>
              </a:ext>
            </a:extLst>
          </p:cNvPr>
          <p:cNvSpPr/>
          <p:nvPr/>
        </p:nvSpPr>
        <p:spPr>
          <a:xfrm>
            <a:off x="3281038" y="4215199"/>
            <a:ext cx="2373136" cy="197340"/>
          </a:xfrm>
          <a:prstGeom prst="rect">
            <a:avLst/>
          </a:prstGeom>
          <a:solidFill>
            <a:srgbClr val="F5F0E8"/>
          </a:solidFill>
          <a:ln/>
        </p:spPr>
      </p:sp>
      <p:sp>
        <p:nvSpPr>
          <p:cNvPr id="58" name="Shape 43">
            <a:extLst>
              <a:ext uri="{FF2B5EF4-FFF2-40B4-BE49-F238E27FC236}">
                <a16:creationId xmlns:a16="http://schemas.microsoft.com/office/drawing/2014/main" id="{F7D9E7E7-9AD8-4D51-A34B-6D28F8A3F87F}"/>
              </a:ext>
            </a:extLst>
          </p:cNvPr>
          <p:cNvSpPr/>
          <p:nvPr/>
        </p:nvSpPr>
        <p:spPr>
          <a:xfrm>
            <a:off x="3281037" y="4215199"/>
            <a:ext cx="21431" cy="191095"/>
          </a:xfrm>
          <a:prstGeom prst="rect">
            <a:avLst/>
          </a:prstGeom>
          <a:solidFill>
            <a:srgbClr val="1C2B4A"/>
          </a:solidFill>
          <a:ln/>
        </p:spPr>
      </p:sp>
      <p:sp>
        <p:nvSpPr>
          <p:cNvPr id="59" name="Text 44">
            <a:extLst>
              <a:ext uri="{FF2B5EF4-FFF2-40B4-BE49-F238E27FC236}">
                <a16:creationId xmlns:a16="http://schemas.microsoft.com/office/drawing/2014/main" id="{7E003C00-BF50-4EEF-B9E5-FCE95158E513}"/>
              </a:ext>
            </a:extLst>
          </p:cNvPr>
          <p:cNvSpPr/>
          <p:nvPr/>
        </p:nvSpPr>
        <p:spPr>
          <a:xfrm>
            <a:off x="3281037" y="4215199"/>
            <a:ext cx="2705109" cy="191847"/>
          </a:xfrm>
          <a:prstGeom prst="rect">
            <a:avLst/>
          </a:prstGeom>
          <a:noFill/>
          <a:ln/>
        </p:spPr>
        <p:txBody>
          <a:bodyPr wrap="square" lIns="68072" tIns="34036" rIns="68072" bIns="34036" rtlCol="0" anchor="t">
            <a:spAutoFit/>
          </a:bodyPr>
          <a:lstStyle/>
          <a:p>
            <a:pPr marL="0" indent="0" algn="l">
              <a:buNone/>
            </a:pPr>
            <a:r>
              <a:rPr lang="en-US" sz="800" b="1" dirty="0">
                <a:solidFill>
                  <a:srgbClr val="1C2B4A"/>
                </a:solidFill>
                <a:latin typeface="BIZ UDPゴシック" panose="020B0400000000000000" pitchFamily="50" charset="-128"/>
                <a:ea typeface="BIZ UDPゴシック" panose="020B0400000000000000" pitchFamily="50" charset="-128"/>
                <a:cs typeface="Noto Sans JP Bold" pitchFamily="34" charset="-120"/>
              </a:rPr>
              <a:t>欲しい館内サービス</a:t>
            </a:r>
            <a:endParaRPr lang="en-US" sz="800" dirty="0">
              <a:latin typeface="BIZ UDPゴシック" panose="020B0400000000000000" pitchFamily="50" charset="-128"/>
              <a:ea typeface="BIZ UDPゴシック" panose="020B0400000000000000" pitchFamily="50" charset="-128"/>
            </a:endParaRPr>
          </a:p>
        </p:txBody>
      </p:sp>
      <p:sp>
        <p:nvSpPr>
          <p:cNvPr id="60" name="Text 45">
            <a:extLst>
              <a:ext uri="{FF2B5EF4-FFF2-40B4-BE49-F238E27FC236}">
                <a16:creationId xmlns:a16="http://schemas.microsoft.com/office/drawing/2014/main" id="{2CDE594F-0BE5-4941-A4D3-E8692ABEF6B2}"/>
              </a:ext>
            </a:extLst>
          </p:cNvPr>
          <p:cNvSpPr/>
          <p:nvPr/>
        </p:nvSpPr>
        <p:spPr>
          <a:xfrm>
            <a:off x="3281037" y="4434870"/>
            <a:ext cx="2405210" cy="118174"/>
          </a:xfrm>
          <a:prstGeom prst="rect">
            <a:avLst/>
          </a:prstGeom>
          <a:noFill/>
          <a:ln/>
        </p:spPr>
        <p:txBody>
          <a:bodyPr wrap="none" lIns="34036" tIns="0" rIns="0" bIns="0" rtlCol="0" anchor="t">
            <a:spAutoFit/>
          </a:bodyPr>
          <a:lstStyle/>
          <a:p>
            <a:pPr marL="0" indent="0" algn="l">
              <a:lnSpc>
                <a:spcPct val="112000"/>
              </a:lnSpc>
              <a:buNone/>
            </a:pPr>
            <a:r>
              <a:rPr lang="en-US" sz="800" dirty="0">
                <a:solidFill>
                  <a:srgbClr val="1A1A2E"/>
                </a:solidFill>
                <a:latin typeface="BIZ UDPゴシック" panose="020B0400000000000000" pitchFamily="50" charset="-128"/>
                <a:ea typeface="BIZ UDPゴシック" panose="020B0400000000000000" pitchFamily="50" charset="-128"/>
                <a:cs typeface="Noto Sans JP" pitchFamily="34" charset="-120"/>
              </a:rPr>
              <a:t>「専門性の高い詳細な展示解説文」が </a:t>
            </a:r>
            <a:r>
              <a:rPr lang="en-US" sz="800" b="1" dirty="0">
                <a:solidFill>
                  <a:srgbClr val="8B1A1A"/>
                </a:solidFill>
                <a:latin typeface="BIZ UDPゴシック" panose="020B0400000000000000" pitchFamily="50" charset="-128"/>
                <a:ea typeface="BIZ UDPゴシック" panose="020B0400000000000000" pitchFamily="50" charset="-128"/>
                <a:cs typeface="Noto Sans JP Bold" pitchFamily="34" charset="-120"/>
              </a:rPr>
              <a:t>30.1％</a:t>
            </a:r>
            <a:r>
              <a:rPr lang="en-US" sz="800" dirty="0">
                <a:solidFill>
                  <a:srgbClr val="1A1A2E"/>
                </a:solidFill>
                <a:latin typeface="BIZ UDPゴシック" panose="020B0400000000000000" pitchFamily="50" charset="-128"/>
                <a:ea typeface="BIZ UDPゴシック" panose="020B0400000000000000" pitchFamily="50" charset="-128"/>
                <a:cs typeface="Noto Sans JP" pitchFamily="34" charset="-120"/>
              </a:rPr>
              <a:t> で最多</a:t>
            </a:r>
            <a:endParaRPr lang="en-US" sz="800" dirty="0">
              <a:latin typeface="BIZ UDPゴシック" panose="020B0400000000000000" pitchFamily="50" charset="-128"/>
              <a:ea typeface="BIZ UDPゴシック" panose="020B0400000000000000" pitchFamily="50" charset="-128"/>
            </a:endParaRPr>
          </a:p>
        </p:txBody>
      </p:sp>
      <p:sp>
        <p:nvSpPr>
          <p:cNvPr id="61" name="Shape 46">
            <a:extLst>
              <a:ext uri="{FF2B5EF4-FFF2-40B4-BE49-F238E27FC236}">
                <a16:creationId xmlns:a16="http://schemas.microsoft.com/office/drawing/2014/main" id="{E2F552DF-8C99-4E51-9BF1-6E415191737B}"/>
              </a:ext>
            </a:extLst>
          </p:cNvPr>
          <p:cNvSpPr/>
          <p:nvPr/>
        </p:nvSpPr>
        <p:spPr>
          <a:xfrm>
            <a:off x="6009007" y="4215199"/>
            <a:ext cx="2415357" cy="191095"/>
          </a:xfrm>
          <a:prstGeom prst="rect">
            <a:avLst/>
          </a:prstGeom>
          <a:solidFill>
            <a:srgbClr val="F5F0E8"/>
          </a:solidFill>
          <a:ln/>
        </p:spPr>
      </p:sp>
      <p:sp>
        <p:nvSpPr>
          <p:cNvPr id="62" name="Shape 47">
            <a:extLst>
              <a:ext uri="{FF2B5EF4-FFF2-40B4-BE49-F238E27FC236}">
                <a16:creationId xmlns:a16="http://schemas.microsoft.com/office/drawing/2014/main" id="{C0F49723-4220-4F62-9EC8-7AE7814DA062}"/>
              </a:ext>
            </a:extLst>
          </p:cNvPr>
          <p:cNvSpPr/>
          <p:nvPr/>
        </p:nvSpPr>
        <p:spPr>
          <a:xfrm>
            <a:off x="6009007" y="4215199"/>
            <a:ext cx="21431" cy="191095"/>
          </a:xfrm>
          <a:prstGeom prst="rect">
            <a:avLst/>
          </a:prstGeom>
          <a:solidFill>
            <a:srgbClr val="1C2B4A"/>
          </a:solidFill>
          <a:ln/>
        </p:spPr>
      </p:sp>
      <p:sp>
        <p:nvSpPr>
          <p:cNvPr id="63" name="Text 48">
            <a:extLst>
              <a:ext uri="{FF2B5EF4-FFF2-40B4-BE49-F238E27FC236}">
                <a16:creationId xmlns:a16="http://schemas.microsoft.com/office/drawing/2014/main" id="{0AACBC4F-C00C-4A67-AE6B-851248148274}"/>
              </a:ext>
            </a:extLst>
          </p:cNvPr>
          <p:cNvSpPr/>
          <p:nvPr/>
        </p:nvSpPr>
        <p:spPr>
          <a:xfrm>
            <a:off x="6009007" y="4215199"/>
            <a:ext cx="2705081" cy="191847"/>
          </a:xfrm>
          <a:prstGeom prst="rect">
            <a:avLst/>
          </a:prstGeom>
          <a:noFill/>
          <a:ln/>
        </p:spPr>
        <p:txBody>
          <a:bodyPr wrap="square" lIns="68072" tIns="34036" rIns="68072" bIns="34036" rtlCol="0" anchor="t">
            <a:spAutoFit/>
          </a:bodyPr>
          <a:lstStyle/>
          <a:p>
            <a:pPr marL="0" indent="0" algn="l">
              <a:buNone/>
            </a:pPr>
            <a:r>
              <a:rPr lang="en-US" sz="800" b="1" dirty="0">
                <a:solidFill>
                  <a:srgbClr val="1C2B4A"/>
                </a:solidFill>
                <a:latin typeface="BIZ UDPゴシック" panose="020B0400000000000000" pitchFamily="50" charset="-128"/>
                <a:ea typeface="BIZ UDPゴシック" panose="020B0400000000000000" pitchFamily="50" charset="-128"/>
                <a:cs typeface="Noto Sans JP Bold" pitchFamily="34" charset="-120"/>
              </a:rPr>
              <a:t>体験したい展示外イベント</a:t>
            </a:r>
            <a:endParaRPr lang="en-US" sz="800" dirty="0">
              <a:latin typeface="BIZ UDPゴシック" panose="020B0400000000000000" pitchFamily="50" charset="-128"/>
              <a:ea typeface="BIZ UDPゴシック" panose="020B0400000000000000" pitchFamily="50" charset="-128"/>
            </a:endParaRPr>
          </a:p>
        </p:txBody>
      </p:sp>
      <p:sp>
        <p:nvSpPr>
          <p:cNvPr id="64" name="Text 49">
            <a:extLst>
              <a:ext uri="{FF2B5EF4-FFF2-40B4-BE49-F238E27FC236}">
                <a16:creationId xmlns:a16="http://schemas.microsoft.com/office/drawing/2014/main" id="{2C85B799-5FD8-4CA3-BCF2-81E451A4D410}"/>
              </a:ext>
            </a:extLst>
          </p:cNvPr>
          <p:cNvSpPr/>
          <p:nvPr/>
        </p:nvSpPr>
        <p:spPr>
          <a:xfrm>
            <a:off x="6009007" y="4434870"/>
            <a:ext cx="2705081" cy="256032"/>
          </a:xfrm>
          <a:prstGeom prst="rect">
            <a:avLst/>
          </a:prstGeom>
          <a:noFill/>
          <a:ln/>
        </p:spPr>
        <p:txBody>
          <a:bodyPr wrap="square" lIns="34036" tIns="0" rIns="0" bIns="0" rtlCol="0" anchor="t">
            <a:spAutoFit/>
          </a:bodyPr>
          <a:lstStyle/>
          <a:p>
            <a:pPr marL="0" indent="0" algn="l">
              <a:lnSpc>
                <a:spcPct val="112000"/>
              </a:lnSpc>
              <a:buNone/>
            </a:pPr>
            <a:r>
              <a:rPr lang="en-US" sz="800" dirty="0">
                <a:solidFill>
                  <a:srgbClr val="1A1A2E"/>
                </a:solidFill>
                <a:latin typeface="BIZ UDPゴシック" panose="020B0400000000000000" pitchFamily="50" charset="-128"/>
                <a:ea typeface="BIZ UDPゴシック" panose="020B0400000000000000" pitchFamily="50" charset="-128"/>
                <a:cs typeface="Noto Sans JP" pitchFamily="34" charset="-120"/>
              </a:rPr>
              <a:t>「</a:t>
            </a:r>
            <a:r>
              <a:rPr lang="en-US" sz="800" dirty="0" err="1">
                <a:solidFill>
                  <a:srgbClr val="1A1A2E"/>
                </a:solidFill>
                <a:latin typeface="BIZ UDPゴシック" panose="020B0400000000000000" pitchFamily="50" charset="-128"/>
                <a:ea typeface="BIZ UDPゴシック" panose="020B0400000000000000" pitchFamily="50" charset="-128"/>
                <a:cs typeface="Noto Sans JP" pitchFamily="34" charset="-120"/>
              </a:rPr>
              <a:t>マルシェなど地域産品を体験できるイベント」が</a:t>
            </a:r>
            <a:r>
              <a:rPr lang="en-US" sz="800" dirty="0">
                <a:solidFill>
                  <a:srgbClr val="1A1A2E"/>
                </a:solidFill>
                <a:latin typeface="BIZ UDPゴシック" panose="020B0400000000000000" pitchFamily="50" charset="-128"/>
                <a:ea typeface="BIZ UDPゴシック" panose="020B0400000000000000" pitchFamily="50" charset="-128"/>
                <a:cs typeface="Noto Sans JP" pitchFamily="34" charset="-120"/>
              </a:rPr>
              <a:t> </a:t>
            </a:r>
          </a:p>
          <a:p>
            <a:pPr marL="0" indent="0" algn="l">
              <a:lnSpc>
                <a:spcPct val="112000"/>
              </a:lnSpc>
              <a:buNone/>
            </a:pPr>
            <a:r>
              <a:rPr lang="en-US" sz="800" b="1" dirty="0">
                <a:solidFill>
                  <a:srgbClr val="8B1A1A"/>
                </a:solidFill>
                <a:latin typeface="BIZ UDPゴシック" panose="020B0400000000000000" pitchFamily="50" charset="-128"/>
                <a:ea typeface="BIZ UDPゴシック" panose="020B0400000000000000" pitchFamily="50" charset="-128"/>
                <a:cs typeface="Noto Sans JP Bold" pitchFamily="34" charset="-120"/>
              </a:rPr>
              <a:t>18.2％</a:t>
            </a:r>
            <a:r>
              <a:rPr lang="en-US" sz="800" dirty="0">
                <a:solidFill>
                  <a:srgbClr val="1A1A2E"/>
                </a:solidFill>
                <a:latin typeface="BIZ UDPゴシック" panose="020B0400000000000000" pitchFamily="50" charset="-128"/>
                <a:ea typeface="BIZ UDPゴシック" panose="020B0400000000000000" pitchFamily="50" charset="-128"/>
                <a:cs typeface="Noto Sans JP" pitchFamily="34" charset="-120"/>
              </a:rPr>
              <a:t> で最多</a:t>
            </a:r>
            <a:endParaRPr lang="en-US" sz="800"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9" y="-4461"/>
            <a:ext cx="9144000" cy="5143500"/>
          </a:xfrm>
          <a:prstGeom prst="rect">
            <a:avLst/>
          </a:prstGeom>
        </p:spPr>
      </p:pic>
      <p:sp>
        <p:nvSpPr>
          <p:cNvPr id="37" name="Shape 29"/>
          <p:cNvSpPr/>
          <p:nvPr/>
        </p:nvSpPr>
        <p:spPr>
          <a:xfrm>
            <a:off x="571500" y="4122744"/>
            <a:ext cx="8001000" cy="769739"/>
          </a:xfrm>
          <a:prstGeom prst="rect">
            <a:avLst/>
          </a:prstGeom>
          <a:solidFill>
            <a:srgbClr val="1C2841"/>
          </a:solidFill>
          <a:ln/>
        </p:spPr>
        <p:txBody>
          <a:bodyPr/>
          <a:lstStyle/>
          <a:p>
            <a:endParaRPr lang="ja-JP" altLang="en-US" dirty="0"/>
          </a:p>
        </p:txBody>
      </p:sp>
      <p:sp>
        <p:nvSpPr>
          <p:cNvPr id="38" name="Shape 30"/>
          <p:cNvSpPr/>
          <p:nvPr/>
        </p:nvSpPr>
        <p:spPr>
          <a:xfrm>
            <a:off x="571500" y="4122744"/>
            <a:ext cx="57150" cy="769739"/>
          </a:xfrm>
          <a:prstGeom prst="rect">
            <a:avLst/>
          </a:prstGeom>
          <a:solidFill>
            <a:srgbClr val="8B0000"/>
          </a:solidFill>
          <a:ln/>
        </p:spPr>
        <p:txBody>
          <a:bodyPr/>
          <a:lstStyle/>
          <a:p>
            <a:endParaRPr lang="ja-JP" altLang="en-US"/>
          </a:p>
        </p:txBody>
      </p:sp>
      <p:pic>
        <p:nvPicPr>
          <p:cNvPr id="39" name="Image 6" descr="preencod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0" y="4201326"/>
            <a:ext cx="117872" cy="157163"/>
          </a:xfrm>
          <a:prstGeom prst="rect">
            <a:avLst/>
          </a:prstGeom>
        </p:spPr>
      </p:pic>
      <p:sp>
        <p:nvSpPr>
          <p:cNvPr id="40" name="Text 31"/>
          <p:cNvSpPr/>
          <p:nvPr/>
        </p:nvSpPr>
        <p:spPr>
          <a:xfrm>
            <a:off x="854006" y="4195968"/>
            <a:ext cx="1987724" cy="164404"/>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E8E8E2"/>
                </a:solidFill>
                <a:latin typeface="BIZ UDPゴシック" panose="020B0400000000000000" pitchFamily="50" charset="-128"/>
                <a:ea typeface="BIZ UDPゴシック" panose="020B0400000000000000" pitchFamily="50" charset="-128"/>
                <a:cs typeface="Yu Gothic" pitchFamily="34" charset="-120"/>
              </a:rPr>
              <a:t>ターゲット別アプローチの必要性</a:t>
            </a:r>
            <a:endParaRPr lang="en-US" sz="1090" dirty="0">
              <a:latin typeface="BIZ UDPゴシック" panose="020B0400000000000000" pitchFamily="50" charset="-128"/>
              <a:ea typeface="BIZ UDPゴシック" panose="020B0400000000000000" pitchFamily="50" charset="-128"/>
            </a:endParaRPr>
          </a:p>
        </p:txBody>
      </p:sp>
      <p:sp>
        <p:nvSpPr>
          <p:cNvPr id="41" name="Text 32"/>
          <p:cNvSpPr/>
          <p:nvPr/>
        </p:nvSpPr>
        <p:spPr>
          <a:xfrm>
            <a:off x="994741" y="4496958"/>
            <a:ext cx="7010068" cy="205184"/>
          </a:xfrm>
          <a:prstGeom prst="rect">
            <a:avLst/>
          </a:prstGeom>
          <a:noFill/>
          <a:ln/>
        </p:spPr>
        <p:txBody>
          <a:bodyPr wrap="square" lIns="0" tIns="0" rIns="0" bIns="0" rtlCol="0" anchor="t">
            <a:spAutoFit/>
          </a:bodyPr>
          <a:lstStyle/>
          <a:p>
            <a:pPr marL="0" indent="0" algn="l">
              <a:lnSpc>
                <a:spcPts val="1600"/>
              </a:lnSpc>
              <a:buNone/>
            </a:pPr>
            <a:r>
              <a:rPr lang="ja-JP" altLang="en-US" sz="1200" dirty="0">
                <a:solidFill>
                  <a:srgbClr val="FFFFFF"/>
                </a:solidFill>
                <a:latin typeface="BIZ UDPゴシック" panose="020B0400000000000000" pitchFamily="50" charset="-128"/>
                <a:ea typeface="BIZ UDPゴシック" panose="020B0400000000000000" pitchFamily="50" charset="-128"/>
                <a:cs typeface="Yu Gothic" pitchFamily="34" charset="-120"/>
              </a:rPr>
              <a:t>同じ展示でも国内旅行者とインバウンドとで </a:t>
            </a:r>
            <a:r>
              <a:rPr lang="ja-JP" altLang="en-US" sz="1600" b="1" dirty="0">
                <a:solidFill>
                  <a:srgbClr val="FFD966"/>
                </a:solidFill>
                <a:latin typeface="BIZ UDPゴシック" panose="020B0400000000000000" pitchFamily="50" charset="-128"/>
                <a:ea typeface="BIZ UDPゴシック" panose="020B0400000000000000" pitchFamily="50" charset="-128"/>
                <a:cs typeface="Yu Gothic" pitchFamily="34" charset="-120"/>
              </a:rPr>
              <a:t>「伝え方」 </a:t>
            </a:r>
            <a:r>
              <a:rPr lang="ja-JP" altLang="en-US" sz="1200" dirty="0">
                <a:solidFill>
                  <a:srgbClr val="FFFFFF"/>
                </a:solidFill>
                <a:latin typeface="BIZ UDPゴシック" panose="020B0400000000000000" pitchFamily="50" charset="-128"/>
                <a:ea typeface="BIZ UDPゴシック" panose="020B0400000000000000" pitchFamily="50" charset="-128"/>
                <a:cs typeface="Yu Gothic" pitchFamily="34" charset="-120"/>
              </a:rPr>
              <a:t>を分けることが集客効率を高める鍵。</a:t>
            </a:r>
            <a:endParaRPr lang="en-US" sz="1200" dirty="0">
              <a:latin typeface="BIZ UDPゴシック" panose="020B0400000000000000" pitchFamily="50" charset="-128"/>
              <a:ea typeface="BIZ UDPゴシック" panose="020B0400000000000000" pitchFamily="50" charset="-128"/>
            </a:endParaRPr>
          </a:p>
        </p:txBody>
      </p:sp>
      <p:sp>
        <p:nvSpPr>
          <p:cNvPr id="42" name="Shape 0">
            <a:extLst>
              <a:ext uri="{FF2B5EF4-FFF2-40B4-BE49-F238E27FC236}">
                <a16:creationId xmlns:a16="http://schemas.microsoft.com/office/drawing/2014/main" id="{02D48229-C7FE-4800-BB1C-CB7F5B327770}"/>
              </a:ext>
            </a:extLst>
          </p:cNvPr>
          <p:cNvSpPr/>
          <p:nvPr/>
        </p:nvSpPr>
        <p:spPr>
          <a:xfrm>
            <a:off x="0" y="-4530"/>
            <a:ext cx="9144000" cy="494551"/>
          </a:xfrm>
          <a:prstGeom prst="rect">
            <a:avLst/>
          </a:prstGeom>
          <a:solidFill>
            <a:srgbClr val="1C2841"/>
          </a:solidFill>
          <a:ln/>
        </p:spPr>
        <p:txBody>
          <a:bodyPr/>
          <a:lstStyle/>
          <a:p>
            <a:endParaRPr lang="ja-JP" altLang="en-US" dirty="0"/>
          </a:p>
        </p:txBody>
      </p:sp>
      <p:sp>
        <p:nvSpPr>
          <p:cNvPr id="43" name="Text 0">
            <a:extLst>
              <a:ext uri="{FF2B5EF4-FFF2-40B4-BE49-F238E27FC236}">
                <a16:creationId xmlns:a16="http://schemas.microsoft.com/office/drawing/2014/main" id="{A21224F4-3C25-4A7C-86E1-1394A7B39B21}"/>
              </a:ext>
            </a:extLst>
          </p:cNvPr>
          <p:cNvSpPr/>
          <p:nvPr/>
        </p:nvSpPr>
        <p:spPr>
          <a:xfrm>
            <a:off x="408316" y="118318"/>
            <a:ext cx="7768345" cy="282129"/>
          </a:xfrm>
          <a:prstGeom prst="rect">
            <a:avLst/>
          </a:prstGeom>
          <a:noFill/>
          <a:ln/>
        </p:spPr>
        <p:txBody>
          <a:bodyPr wrap="none" lIns="170053" tIns="0" rIns="0" bIns="0" rtlCol="0" anchor="t">
            <a:spAutoFit/>
          </a:bodyPr>
          <a:lstStyle/>
          <a:p>
            <a:pPr marL="0" indent="0" algn="l">
              <a:lnSpc>
                <a:spcPts val="2200"/>
              </a:lnSpc>
              <a:buNone/>
            </a:pPr>
            <a:r>
              <a:rPr lang="ja-JP" altLang="en-US" sz="20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マーケティング調査 </a:t>
            </a:r>
            <a:r>
              <a:rPr lang="en-US" altLang="ja-JP" sz="20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 </a:t>
            </a:r>
            <a:r>
              <a:rPr lang="ja-JP" altLang="en-US" sz="20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国内旅行者とインバウンドの意識構造の違い</a:t>
            </a:r>
          </a:p>
        </p:txBody>
      </p:sp>
      <p:sp>
        <p:nvSpPr>
          <p:cNvPr id="44" name="Shape 6">
            <a:extLst>
              <a:ext uri="{FF2B5EF4-FFF2-40B4-BE49-F238E27FC236}">
                <a16:creationId xmlns:a16="http://schemas.microsoft.com/office/drawing/2014/main" id="{B62185F3-85D3-491E-8EB2-9A4990CD1E21}"/>
              </a:ext>
            </a:extLst>
          </p:cNvPr>
          <p:cNvSpPr/>
          <p:nvPr/>
        </p:nvSpPr>
        <p:spPr>
          <a:xfrm>
            <a:off x="589167" y="692059"/>
            <a:ext cx="7983334" cy="2085975"/>
          </a:xfrm>
          <a:prstGeom prst="rect">
            <a:avLst/>
          </a:prstGeom>
          <a:solidFill>
            <a:schemeClr val="bg1"/>
          </a:solidFill>
          <a:ln w="9144">
            <a:solidFill>
              <a:srgbClr val="E9ECEF"/>
            </a:solidFill>
            <a:prstDash val="solid"/>
          </a:ln>
        </p:spPr>
        <p:txBody>
          <a:bodyPr/>
          <a:lstStyle/>
          <a:p>
            <a:endParaRPr lang="ja-JP" altLang="en-US"/>
          </a:p>
        </p:txBody>
      </p:sp>
      <p:sp>
        <p:nvSpPr>
          <p:cNvPr id="45" name="Shape 7">
            <a:extLst>
              <a:ext uri="{FF2B5EF4-FFF2-40B4-BE49-F238E27FC236}">
                <a16:creationId xmlns:a16="http://schemas.microsoft.com/office/drawing/2014/main" id="{6F2F3351-497E-4697-AA3E-18C5B27B4564}"/>
              </a:ext>
            </a:extLst>
          </p:cNvPr>
          <p:cNvSpPr/>
          <p:nvPr/>
        </p:nvSpPr>
        <p:spPr>
          <a:xfrm>
            <a:off x="589167" y="702219"/>
            <a:ext cx="1714500" cy="345281"/>
          </a:xfrm>
          <a:prstGeom prst="rect">
            <a:avLst/>
          </a:prstGeom>
          <a:solidFill>
            <a:srgbClr val="1C2841"/>
          </a:solidFill>
          <a:ln/>
        </p:spPr>
        <p:txBody>
          <a:bodyPr/>
          <a:lstStyle/>
          <a:p>
            <a:endParaRPr lang="ja-JP" altLang="en-US"/>
          </a:p>
        </p:txBody>
      </p:sp>
      <p:sp>
        <p:nvSpPr>
          <p:cNvPr id="46" name="Shape 8">
            <a:extLst>
              <a:ext uri="{FF2B5EF4-FFF2-40B4-BE49-F238E27FC236}">
                <a16:creationId xmlns:a16="http://schemas.microsoft.com/office/drawing/2014/main" id="{73F9FB85-E7B9-473C-9DD7-74F973AB67DE}"/>
              </a:ext>
            </a:extLst>
          </p:cNvPr>
          <p:cNvSpPr/>
          <p:nvPr/>
        </p:nvSpPr>
        <p:spPr>
          <a:xfrm>
            <a:off x="2296523" y="692059"/>
            <a:ext cx="7144" cy="421481"/>
          </a:xfrm>
          <a:prstGeom prst="rect">
            <a:avLst/>
          </a:prstGeom>
          <a:solidFill>
            <a:srgbClr val="FFFFFF"/>
          </a:solidFill>
          <a:ln/>
        </p:spPr>
        <p:txBody>
          <a:bodyPr/>
          <a:lstStyle/>
          <a:p>
            <a:endParaRPr lang="ja-JP" altLang="en-US"/>
          </a:p>
        </p:txBody>
      </p:sp>
      <p:sp>
        <p:nvSpPr>
          <p:cNvPr id="47" name="Text 9">
            <a:extLst>
              <a:ext uri="{FF2B5EF4-FFF2-40B4-BE49-F238E27FC236}">
                <a16:creationId xmlns:a16="http://schemas.microsoft.com/office/drawing/2014/main" id="{1C99478A-5975-4DC0-95FF-4AECE2CFDF7D}"/>
              </a:ext>
            </a:extLst>
          </p:cNvPr>
          <p:cNvSpPr/>
          <p:nvPr/>
        </p:nvSpPr>
        <p:spPr>
          <a:xfrm>
            <a:off x="589167" y="676819"/>
            <a:ext cx="1714500" cy="421481"/>
          </a:xfrm>
          <a:prstGeom prst="rect">
            <a:avLst/>
          </a:prstGeom>
          <a:noFill/>
          <a:ln/>
        </p:spPr>
        <p:txBody>
          <a:bodyPr wrap="square" lIns="127508" tIns="127508" rIns="127508" bIns="127508" rtlCol="0" anchor="ctr">
            <a:spAutoFit/>
          </a:bodyPr>
          <a:lstStyle/>
          <a:p>
            <a:pPr marL="0" indent="0" algn="ctr">
              <a:lnSpc>
                <a:spcPts val="1400"/>
              </a:lnSpc>
              <a:buNone/>
            </a:pPr>
            <a:r>
              <a:rPr lang="en-US" sz="11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比較項目</a:t>
            </a:r>
            <a:endParaRPr lang="en-US" sz="1100" dirty="0">
              <a:latin typeface="BIZ UDPゴシック" panose="020B0400000000000000" pitchFamily="50" charset="-128"/>
              <a:ea typeface="BIZ UDPゴシック" panose="020B0400000000000000" pitchFamily="50" charset="-128"/>
            </a:endParaRPr>
          </a:p>
        </p:txBody>
      </p:sp>
      <p:sp>
        <p:nvSpPr>
          <p:cNvPr id="48" name="Shape 10">
            <a:extLst>
              <a:ext uri="{FF2B5EF4-FFF2-40B4-BE49-F238E27FC236}">
                <a16:creationId xmlns:a16="http://schemas.microsoft.com/office/drawing/2014/main" id="{0A66E222-83AE-4867-9EDA-D38B7C75F5B8}"/>
              </a:ext>
            </a:extLst>
          </p:cNvPr>
          <p:cNvSpPr/>
          <p:nvPr/>
        </p:nvSpPr>
        <p:spPr>
          <a:xfrm>
            <a:off x="2303668" y="702219"/>
            <a:ext cx="3067680" cy="345281"/>
          </a:xfrm>
          <a:prstGeom prst="rect">
            <a:avLst/>
          </a:prstGeom>
          <a:solidFill>
            <a:srgbClr val="8B0000"/>
          </a:solidFill>
          <a:ln/>
        </p:spPr>
        <p:txBody>
          <a:bodyPr/>
          <a:lstStyle/>
          <a:p>
            <a:endParaRPr lang="ja-JP" altLang="en-US"/>
          </a:p>
        </p:txBody>
      </p:sp>
      <p:sp>
        <p:nvSpPr>
          <p:cNvPr id="49" name="Shape 11">
            <a:extLst>
              <a:ext uri="{FF2B5EF4-FFF2-40B4-BE49-F238E27FC236}">
                <a16:creationId xmlns:a16="http://schemas.microsoft.com/office/drawing/2014/main" id="{8880F9DB-5BE9-46F3-919E-201837D1AD7E}"/>
              </a:ext>
            </a:extLst>
          </p:cNvPr>
          <p:cNvSpPr/>
          <p:nvPr/>
        </p:nvSpPr>
        <p:spPr>
          <a:xfrm>
            <a:off x="5588648" y="692059"/>
            <a:ext cx="7144" cy="421481"/>
          </a:xfrm>
          <a:prstGeom prst="rect">
            <a:avLst/>
          </a:prstGeom>
          <a:solidFill>
            <a:srgbClr val="FFFFFF"/>
          </a:solidFill>
          <a:ln/>
        </p:spPr>
        <p:txBody>
          <a:bodyPr/>
          <a:lstStyle/>
          <a:p>
            <a:endParaRPr lang="ja-JP" altLang="en-US"/>
          </a:p>
        </p:txBody>
      </p:sp>
      <p:sp>
        <p:nvSpPr>
          <p:cNvPr id="50" name="Text 12">
            <a:extLst>
              <a:ext uri="{FF2B5EF4-FFF2-40B4-BE49-F238E27FC236}">
                <a16:creationId xmlns:a16="http://schemas.microsoft.com/office/drawing/2014/main" id="{0D093B45-1B15-48BC-98A3-19B29B0B433F}"/>
              </a:ext>
            </a:extLst>
          </p:cNvPr>
          <p:cNvSpPr/>
          <p:nvPr/>
        </p:nvSpPr>
        <p:spPr>
          <a:xfrm>
            <a:off x="2303667" y="676819"/>
            <a:ext cx="3067680" cy="421481"/>
          </a:xfrm>
          <a:prstGeom prst="rect">
            <a:avLst/>
          </a:prstGeom>
          <a:noFill/>
          <a:ln/>
        </p:spPr>
        <p:txBody>
          <a:bodyPr wrap="square" lIns="127508" tIns="127508" rIns="127508" bIns="127508" rtlCol="0" anchor="ctr">
            <a:spAutoFit/>
          </a:bodyPr>
          <a:lstStyle/>
          <a:p>
            <a:pPr marL="0" indent="0" algn="ctr">
              <a:lnSpc>
                <a:spcPts val="1400"/>
              </a:lnSpc>
              <a:buNone/>
            </a:pPr>
            <a:r>
              <a:rPr lang="en-US" sz="11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国内旅行者（日本人）</a:t>
            </a:r>
            <a:endParaRPr lang="en-US" sz="1100" dirty="0">
              <a:latin typeface="BIZ UDPゴシック" panose="020B0400000000000000" pitchFamily="50" charset="-128"/>
              <a:ea typeface="BIZ UDPゴシック" panose="020B0400000000000000" pitchFamily="50" charset="-128"/>
            </a:endParaRPr>
          </a:p>
        </p:txBody>
      </p:sp>
      <p:sp>
        <p:nvSpPr>
          <p:cNvPr id="51" name="Shape 13">
            <a:extLst>
              <a:ext uri="{FF2B5EF4-FFF2-40B4-BE49-F238E27FC236}">
                <a16:creationId xmlns:a16="http://schemas.microsoft.com/office/drawing/2014/main" id="{683ADE87-F803-48BB-B2D8-4330F1BFEB36}"/>
              </a:ext>
            </a:extLst>
          </p:cNvPr>
          <p:cNvSpPr/>
          <p:nvPr/>
        </p:nvSpPr>
        <p:spPr>
          <a:xfrm>
            <a:off x="5397500" y="702219"/>
            <a:ext cx="3175001" cy="345281"/>
          </a:xfrm>
          <a:prstGeom prst="rect">
            <a:avLst/>
          </a:prstGeom>
          <a:solidFill>
            <a:srgbClr val="8B0000"/>
          </a:solidFill>
          <a:ln/>
        </p:spPr>
        <p:txBody>
          <a:bodyPr/>
          <a:lstStyle/>
          <a:p>
            <a:endParaRPr lang="ja-JP" altLang="en-US"/>
          </a:p>
        </p:txBody>
      </p:sp>
      <p:sp>
        <p:nvSpPr>
          <p:cNvPr id="52" name="Text 14">
            <a:extLst>
              <a:ext uri="{FF2B5EF4-FFF2-40B4-BE49-F238E27FC236}">
                <a16:creationId xmlns:a16="http://schemas.microsoft.com/office/drawing/2014/main" id="{A04E2BE1-519E-4880-BE36-F2B3C6D66D19}"/>
              </a:ext>
            </a:extLst>
          </p:cNvPr>
          <p:cNvSpPr/>
          <p:nvPr/>
        </p:nvSpPr>
        <p:spPr>
          <a:xfrm>
            <a:off x="5397500" y="676819"/>
            <a:ext cx="3157333" cy="421481"/>
          </a:xfrm>
          <a:prstGeom prst="rect">
            <a:avLst/>
          </a:prstGeom>
          <a:noFill/>
          <a:ln/>
        </p:spPr>
        <p:txBody>
          <a:bodyPr wrap="square" lIns="127508" tIns="127508" rIns="127508" bIns="127508" rtlCol="0" anchor="ctr">
            <a:spAutoFit/>
          </a:bodyPr>
          <a:lstStyle/>
          <a:p>
            <a:pPr marL="0" indent="0" algn="ctr">
              <a:lnSpc>
                <a:spcPts val="1400"/>
              </a:lnSpc>
              <a:buNone/>
            </a:pPr>
            <a:r>
              <a:rPr lang="en-US" sz="11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インバウンド（在日外国人等）</a:t>
            </a:r>
            <a:endParaRPr lang="en-US" sz="1100" dirty="0">
              <a:latin typeface="BIZ UDPゴシック" panose="020B0400000000000000" pitchFamily="50" charset="-128"/>
              <a:ea typeface="BIZ UDPゴシック" panose="020B0400000000000000" pitchFamily="50" charset="-128"/>
            </a:endParaRPr>
          </a:p>
        </p:txBody>
      </p:sp>
      <p:sp>
        <p:nvSpPr>
          <p:cNvPr id="53" name="Shape 15">
            <a:extLst>
              <a:ext uri="{FF2B5EF4-FFF2-40B4-BE49-F238E27FC236}">
                <a16:creationId xmlns:a16="http://schemas.microsoft.com/office/drawing/2014/main" id="{62455547-EFFF-448F-B8DD-DB5BC3936B41}"/>
              </a:ext>
            </a:extLst>
          </p:cNvPr>
          <p:cNvSpPr/>
          <p:nvPr/>
        </p:nvSpPr>
        <p:spPr>
          <a:xfrm>
            <a:off x="589167" y="1113541"/>
            <a:ext cx="1714500" cy="410766"/>
          </a:xfrm>
          <a:prstGeom prst="rect">
            <a:avLst/>
          </a:prstGeom>
          <a:solidFill>
            <a:srgbClr val="F8F9FA"/>
          </a:solidFill>
          <a:ln/>
        </p:spPr>
        <p:txBody>
          <a:bodyPr/>
          <a:lstStyle/>
          <a:p>
            <a:endParaRPr lang="ja-JP" altLang="en-US"/>
          </a:p>
        </p:txBody>
      </p:sp>
      <p:sp>
        <p:nvSpPr>
          <p:cNvPr id="54" name="Shape 16">
            <a:extLst>
              <a:ext uri="{FF2B5EF4-FFF2-40B4-BE49-F238E27FC236}">
                <a16:creationId xmlns:a16="http://schemas.microsoft.com/office/drawing/2014/main" id="{A942D856-881B-44E9-9668-AC73450275B2}"/>
              </a:ext>
            </a:extLst>
          </p:cNvPr>
          <p:cNvSpPr/>
          <p:nvPr/>
        </p:nvSpPr>
        <p:spPr>
          <a:xfrm>
            <a:off x="2296523" y="1113541"/>
            <a:ext cx="7144" cy="410766"/>
          </a:xfrm>
          <a:prstGeom prst="rect">
            <a:avLst/>
          </a:prstGeom>
          <a:solidFill>
            <a:srgbClr val="E9ECEF"/>
          </a:solidFill>
          <a:ln/>
        </p:spPr>
        <p:txBody>
          <a:bodyPr/>
          <a:lstStyle/>
          <a:p>
            <a:endParaRPr lang="ja-JP" altLang="en-US"/>
          </a:p>
        </p:txBody>
      </p:sp>
      <p:sp>
        <p:nvSpPr>
          <p:cNvPr id="55" name="Shape 17">
            <a:extLst>
              <a:ext uri="{FF2B5EF4-FFF2-40B4-BE49-F238E27FC236}">
                <a16:creationId xmlns:a16="http://schemas.microsoft.com/office/drawing/2014/main" id="{027D75D9-FA63-4A87-99F1-54F03A1DEEEB}"/>
              </a:ext>
            </a:extLst>
          </p:cNvPr>
          <p:cNvSpPr/>
          <p:nvPr/>
        </p:nvSpPr>
        <p:spPr>
          <a:xfrm>
            <a:off x="589167" y="1517163"/>
            <a:ext cx="1714500" cy="7144"/>
          </a:xfrm>
          <a:prstGeom prst="rect">
            <a:avLst/>
          </a:prstGeom>
          <a:solidFill>
            <a:srgbClr val="E9ECEF"/>
          </a:solidFill>
          <a:ln/>
        </p:spPr>
        <p:txBody>
          <a:bodyPr/>
          <a:lstStyle/>
          <a:p>
            <a:endParaRPr lang="ja-JP" altLang="en-US"/>
          </a:p>
        </p:txBody>
      </p:sp>
      <p:sp>
        <p:nvSpPr>
          <p:cNvPr id="56" name="Text 18">
            <a:extLst>
              <a:ext uri="{FF2B5EF4-FFF2-40B4-BE49-F238E27FC236}">
                <a16:creationId xmlns:a16="http://schemas.microsoft.com/office/drawing/2014/main" id="{0202262E-14E2-4744-93ED-E1463092A464}"/>
              </a:ext>
            </a:extLst>
          </p:cNvPr>
          <p:cNvSpPr/>
          <p:nvPr/>
        </p:nvSpPr>
        <p:spPr>
          <a:xfrm>
            <a:off x="589167" y="1109829"/>
            <a:ext cx="1714500" cy="418191"/>
          </a:xfrm>
          <a:prstGeom prst="rect">
            <a:avLst/>
          </a:prstGeom>
          <a:noFill/>
          <a:ln/>
        </p:spPr>
        <p:txBody>
          <a:bodyPr wrap="square" lIns="127508" tIns="127508" rIns="127508" bIns="127508" rtlCol="0" anchor="ctr">
            <a:spAutoFit/>
          </a:bodyPr>
          <a:lstStyle/>
          <a:p>
            <a:pPr marL="0" indent="0" algn="l">
              <a:lnSpc>
                <a:spcPts val="1500"/>
              </a:lnSpc>
              <a:buNone/>
            </a:pPr>
            <a:r>
              <a:rPr lang="ja-JP" altLang="en-US" sz="100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　　　　</a:t>
            </a:r>
            <a:r>
              <a:rPr lang="en-US" sz="1000" b="1" dirty="0" err="1">
                <a:solidFill>
                  <a:srgbClr val="1C2841"/>
                </a:solidFill>
                <a:latin typeface="BIZ UDPゴシック" panose="020B0400000000000000" pitchFamily="50" charset="-128"/>
                <a:ea typeface="BIZ UDPゴシック" panose="020B0400000000000000" pitchFamily="50" charset="-128"/>
                <a:cs typeface="Noto Sans JP" pitchFamily="34" charset="-120"/>
              </a:rPr>
              <a:t>博物館の位置づけ</a:t>
            </a:r>
            <a:endParaRPr lang="en-US" sz="1000" dirty="0">
              <a:solidFill>
                <a:srgbClr val="1C2841"/>
              </a:solidFill>
              <a:latin typeface="BIZ UDPゴシック" panose="020B0400000000000000" pitchFamily="50" charset="-128"/>
              <a:ea typeface="BIZ UDPゴシック" panose="020B0400000000000000" pitchFamily="50" charset="-128"/>
            </a:endParaRPr>
          </a:p>
        </p:txBody>
      </p:sp>
      <p:sp>
        <p:nvSpPr>
          <p:cNvPr id="57" name="Text 19">
            <a:extLst>
              <a:ext uri="{FF2B5EF4-FFF2-40B4-BE49-F238E27FC236}">
                <a16:creationId xmlns:a16="http://schemas.microsoft.com/office/drawing/2014/main" id="{4D4E28B5-5C97-4DE7-BE72-062BF7A91FC6}"/>
              </a:ext>
            </a:extLst>
          </p:cNvPr>
          <p:cNvSpPr/>
          <p:nvPr/>
        </p:nvSpPr>
        <p:spPr>
          <a:xfrm>
            <a:off x="2303667" y="1109347"/>
            <a:ext cx="3292125" cy="419154"/>
          </a:xfrm>
          <a:prstGeom prst="rect">
            <a:avLst/>
          </a:prstGeom>
          <a:noFill/>
          <a:ln/>
        </p:spPr>
        <p:txBody>
          <a:bodyPr wrap="square" lIns="127508" tIns="127508" rIns="127508" bIns="127508" rtlCol="0" anchor="ctr">
            <a:spAutoFit/>
          </a:bodyPr>
          <a:lstStyle/>
          <a:p>
            <a:pPr marL="0" indent="0" algn="l">
              <a:lnSpc>
                <a:spcPts val="1500"/>
              </a:lnSpc>
              <a:buNone/>
            </a:pPr>
            <a:r>
              <a:rPr lang="en-US" sz="942" dirty="0">
                <a:solidFill>
                  <a:srgbClr val="212529"/>
                </a:solidFill>
                <a:latin typeface="BIZ UDPゴシック" panose="020B0400000000000000" pitchFamily="50" charset="-128"/>
                <a:ea typeface="BIZ UDPゴシック" panose="020B0400000000000000" pitchFamily="50" charset="-128"/>
                <a:cs typeface="Noto Sans JP" pitchFamily="34" charset="-120"/>
              </a:rPr>
              <a:t>日常の延長（選択肢の一つ）</a:t>
            </a:r>
            <a:endParaRPr lang="en-US" sz="942" dirty="0">
              <a:latin typeface="BIZ UDPゴシック" panose="020B0400000000000000" pitchFamily="50" charset="-128"/>
              <a:ea typeface="BIZ UDPゴシック" panose="020B0400000000000000" pitchFamily="50" charset="-128"/>
            </a:endParaRPr>
          </a:p>
        </p:txBody>
      </p:sp>
      <p:sp>
        <p:nvSpPr>
          <p:cNvPr id="58" name="Text 20">
            <a:extLst>
              <a:ext uri="{FF2B5EF4-FFF2-40B4-BE49-F238E27FC236}">
                <a16:creationId xmlns:a16="http://schemas.microsoft.com/office/drawing/2014/main" id="{63980CCA-E0BD-45E1-89DF-EBB0E19E5309}"/>
              </a:ext>
            </a:extLst>
          </p:cNvPr>
          <p:cNvSpPr/>
          <p:nvPr/>
        </p:nvSpPr>
        <p:spPr>
          <a:xfrm>
            <a:off x="5565312" y="1109347"/>
            <a:ext cx="3565875" cy="419154"/>
          </a:xfrm>
          <a:prstGeom prst="rect">
            <a:avLst/>
          </a:prstGeom>
          <a:noFill/>
          <a:ln/>
        </p:spPr>
        <p:txBody>
          <a:bodyPr wrap="square" lIns="127508" tIns="127508" rIns="127508" bIns="127508" rtlCol="0" anchor="ctr">
            <a:spAutoFit/>
          </a:bodyPr>
          <a:lstStyle/>
          <a:p>
            <a:pPr marL="0" indent="0" algn="l">
              <a:lnSpc>
                <a:spcPts val="1500"/>
              </a:lnSpc>
              <a:buNone/>
            </a:pPr>
            <a:r>
              <a:rPr lang="en-US" sz="942" dirty="0">
                <a:solidFill>
                  <a:srgbClr val="212529"/>
                </a:solidFill>
                <a:latin typeface="BIZ UDPゴシック" panose="020B0400000000000000" pitchFamily="50" charset="-128"/>
                <a:ea typeface="BIZ UDPゴシック" panose="020B0400000000000000" pitchFamily="50" charset="-128"/>
                <a:cs typeface="Noto Sans JP" pitchFamily="34" charset="-120"/>
              </a:rPr>
              <a:t>日本理解の入口・体験装置</a:t>
            </a:r>
            <a:endParaRPr lang="en-US" sz="942" dirty="0">
              <a:latin typeface="BIZ UDPゴシック" panose="020B0400000000000000" pitchFamily="50" charset="-128"/>
              <a:ea typeface="BIZ UDPゴシック" panose="020B0400000000000000" pitchFamily="50" charset="-128"/>
            </a:endParaRPr>
          </a:p>
        </p:txBody>
      </p:sp>
      <p:sp>
        <p:nvSpPr>
          <p:cNvPr id="59" name="Shape 21">
            <a:extLst>
              <a:ext uri="{FF2B5EF4-FFF2-40B4-BE49-F238E27FC236}">
                <a16:creationId xmlns:a16="http://schemas.microsoft.com/office/drawing/2014/main" id="{E499E3CF-42CB-4F41-AE0E-D4205F17A08C}"/>
              </a:ext>
            </a:extLst>
          </p:cNvPr>
          <p:cNvSpPr/>
          <p:nvPr/>
        </p:nvSpPr>
        <p:spPr>
          <a:xfrm>
            <a:off x="589167" y="1524306"/>
            <a:ext cx="1714500" cy="414338"/>
          </a:xfrm>
          <a:prstGeom prst="rect">
            <a:avLst/>
          </a:prstGeom>
          <a:solidFill>
            <a:srgbClr val="F8F9FA"/>
          </a:solidFill>
          <a:ln/>
        </p:spPr>
        <p:txBody>
          <a:bodyPr/>
          <a:lstStyle/>
          <a:p>
            <a:endParaRPr lang="ja-JP" altLang="en-US"/>
          </a:p>
        </p:txBody>
      </p:sp>
      <p:sp>
        <p:nvSpPr>
          <p:cNvPr id="60" name="Shape 22">
            <a:extLst>
              <a:ext uri="{FF2B5EF4-FFF2-40B4-BE49-F238E27FC236}">
                <a16:creationId xmlns:a16="http://schemas.microsoft.com/office/drawing/2014/main" id="{CFCE2BD9-3A91-4B36-8022-4388E3E0E8CF}"/>
              </a:ext>
            </a:extLst>
          </p:cNvPr>
          <p:cNvSpPr/>
          <p:nvPr/>
        </p:nvSpPr>
        <p:spPr>
          <a:xfrm>
            <a:off x="2296523" y="1524306"/>
            <a:ext cx="7144" cy="414338"/>
          </a:xfrm>
          <a:prstGeom prst="rect">
            <a:avLst/>
          </a:prstGeom>
          <a:solidFill>
            <a:srgbClr val="E9ECEF"/>
          </a:solidFill>
          <a:ln/>
        </p:spPr>
        <p:txBody>
          <a:bodyPr/>
          <a:lstStyle/>
          <a:p>
            <a:endParaRPr lang="ja-JP" altLang="en-US"/>
          </a:p>
        </p:txBody>
      </p:sp>
      <p:sp>
        <p:nvSpPr>
          <p:cNvPr id="61" name="Shape 23">
            <a:extLst>
              <a:ext uri="{FF2B5EF4-FFF2-40B4-BE49-F238E27FC236}">
                <a16:creationId xmlns:a16="http://schemas.microsoft.com/office/drawing/2014/main" id="{317B2189-0E30-49CD-89B4-4DEB0350A01F}"/>
              </a:ext>
            </a:extLst>
          </p:cNvPr>
          <p:cNvSpPr/>
          <p:nvPr/>
        </p:nvSpPr>
        <p:spPr>
          <a:xfrm>
            <a:off x="589167" y="1931500"/>
            <a:ext cx="1714500" cy="7144"/>
          </a:xfrm>
          <a:prstGeom prst="rect">
            <a:avLst/>
          </a:prstGeom>
          <a:solidFill>
            <a:srgbClr val="E9ECEF"/>
          </a:solidFill>
          <a:ln/>
        </p:spPr>
        <p:txBody>
          <a:bodyPr/>
          <a:lstStyle/>
          <a:p>
            <a:endParaRPr lang="ja-JP" altLang="en-US"/>
          </a:p>
        </p:txBody>
      </p:sp>
      <p:sp>
        <p:nvSpPr>
          <p:cNvPr id="62" name="Text 24">
            <a:extLst>
              <a:ext uri="{FF2B5EF4-FFF2-40B4-BE49-F238E27FC236}">
                <a16:creationId xmlns:a16="http://schemas.microsoft.com/office/drawing/2014/main" id="{9B5B2951-2F89-43BF-9470-6F558192E7E5}"/>
              </a:ext>
            </a:extLst>
          </p:cNvPr>
          <p:cNvSpPr/>
          <p:nvPr/>
        </p:nvSpPr>
        <p:spPr>
          <a:xfrm>
            <a:off x="589167" y="1521354"/>
            <a:ext cx="1714500" cy="420243"/>
          </a:xfrm>
          <a:prstGeom prst="rect">
            <a:avLst/>
          </a:prstGeom>
          <a:noFill/>
          <a:ln/>
        </p:spPr>
        <p:txBody>
          <a:bodyPr wrap="square" lIns="127508" tIns="127508" rIns="127508" bIns="127508" rtlCol="0" anchor="ctr">
            <a:spAutoFit/>
          </a:bodyPr>
          <a:lstStyle/>
          <a:p>
            <a:pPr marL="0" indent="0" algn="l">
              <a:lnSpc>
                <a:spcPts val="1500"/>
              </a:lnSpc>
              <a:buNone/>
            </a:pPr>
            <a:r>
              <a:rPr lang="ja-JP" altLang="en-US" sz="100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　　　　</a:t>
            </a:r>
            <a:r>
              <a:rPr lang="en-US" sz="1000" b="1" dirty="0" err="1">
                <a:solidFill>
                  <a:srgbClr val="1C2841"/>
                </a:solidFill>
                <a:latin typeface="BIZ UDPゴシック" panose="020B0400000000000000" pitchFamily="50" charset="-128"/>
                <a:ea typeface="BIZ UDPゴシック" panose="020B0400000000000000" pitchFamily="50" charset="-128"/>
                <a:cs typeface="Noto Sans JP" pitchFamily="34" charset="-120"/>
              </a:rPr>
              <a:t>情報収集</a:t>
            </a:r>
            <a:endParaRPr lang="en-US" sz="1000" dirty="0">
              <a:solidFill>
                <a:srgbClr val="1C2841"/>
              </a:solidFill>
              <a:latin typeface="BIZ UDPゴシック" panose="020B0400000000000000" pitchFamily="50" charset="-128"/>
              <a:ea typeface="BIZ UDPゴシック" panose="020B0400000000000000" pitchFamily="50" charset="-128"/>
            </a:endParaRPr>
          </a:p>
        </p:txBody>
      </p:sp>
      <p:sp>
        <p:nvSpPr>
          <p:cNvPr id="63" name="Text 25">
            <a:extLst>
              <a:ext uri="{FF2B5EF4-FFF2-40B4-BE49-F238E27FC236}">
                <a16:creationId xmlns:a16="http://schemas.microsoft.com/office/drawing/2014/main" id="{CE0109CE-EE46-446F-A540-E4D9489BBE44}"/>
              </a:ext>
            </a:extLst>
          </p:cNvPr>
          <p:cNvSpPr/>
          <p:nvPr/>
        </p:nvSpPr>
        <p:spPr>
          <a:xfrm>
            <a:off x="2303667" y="1521898"/>
            <a:ext cx="3292125" cy="419154"/>
          </a:xfrm>
          <a:prstGeom prst="rect">
            <a:avLst/>
          </a:prstGeom>
          <a:noFill/>
          <a:ln/>
        </p:spPr>
        <p:txBody>
          <a:bodyPr wrap="square" lIns="127508" tIns="127508" rIns="127508" bIns="127508" rtlCol="0" anchor="ctr">
            <a:spAutoFit/>
          </a:bodyPr>
          <a:lstStyle/>
          <a:p>
            <a:pPr marL="0" indent="0" algn="l">
              <a:lnSpc>
                <a:spcPts val="1500"/>
              </a:lnSpc>
              <a:buNone/>
            </a:pPr>
            <a:r>
              <a:rPr lang="en-US" sz="942" dirty="0">
                <a:solidFill>
                  <a:srgbClr val="212529"/>
                </a:solidFill>
                <a:latin typeface="BIZ UDPゴシック" panose="020B0400000000000000" pitchFamily="50" charset="-128"/>
                <a:ea typeface="BIZ UDPゴシック" panose="020B0400000000000000" pitchFamily="50" charset="-128"/>
                <a:cs typeface="Noto Sans JP" pitchFamily="34" charset="-120"/>
              </a:rPr>
              <a:t>公式サイト・口コミ（調べて行く）</a:t>
            </a:r>
            <a:endParaRPr lang="en-US" sz="942" dirty="0">
              <a:latin typeface="BIZ UDPゴシック" panose="020B0400000000000000" pitchFamily="50" charset="-128"/>
              <a:ea typeface="BIZ UDPゴシック" panose="020B0400000000000000" pitchFamily="50" charset="-128"/>
            </a:endParaRPr>
          </a:p>
        </p:txBody>
      </p:sp>
      <p:sp>
        <p:nvSpPr>
          <p:cNvPr id="64" name="Text 26">
            <a:extLst>
              <a:ext uri="{FF2B5EF4-FFF2-40B4-BE49-F238E27FC236}">
                <a16:creationId xmlns:a16="http://schemas.microsoft.com/office/drawing/2014/main" id="{AA69BF52-41BF-4F85-AA74-0C18F1A0689A}"/>
              </a:ext>
            </a:extLst>
          </p:cNvPr>
          <p:cNvSpPr/>
          <p:nvPr/>
        </p:nvSpPr>
        <p:spPr>
          <a:xfrm>
            <a:off x="5565312" y="1521898"/>
            <a:ext cx="3565875" cy="419154"/>
          </a:xfrm>
          <a:prstGeom prst="rect">
            <a:avLst/>
          </a:prstGeom>
          <a:noFill/>
          <a:ln/>
        </p:spPr>
        <p:txBody>
          <a:bodyPr wrap="square" lIns="127508" tIns="127508" rIns="127508" bIns="127508" rtlCol="0" anchor="ctr">
            <a:spAutoFit/>
          </a:bodyPr>
          <a:lstStyle/>
          <a:p>
            <a:pPr marL="0" indent="0" algn="l">
              <a:lnSpc>
                <a:spcPts val="1500"/>
              </a:lnSpc>
              <a:buNone/>
            </a:pPr>
            <a:r>
              <a:rPr lang="en-US" sz="942" dirty="0">
                <a:solidFill>
                  <a:srgbClr val="212529"/>
                </a:solidFill>
                <a:latin typeface="BIZ UDPゴシック" panose="020B0400000000000000" pitchFamily="50" charset="-128"/>
                <a:ea typeface="BIZ UDPゴシック" panose="020B0400000000000000" pitchFamily="50" charset="-128"/>
                <a:cs typeface="Noto Sans JP" pitchFamily="34" charset="-120"/>
              </a:rPr>
              <a:t>Instagram等SNS（見て直感で行く）</a:t>
            </a:r>
            <a:endParaRPr lang="en-US" sz="942" dirty="0">
              <a:latin typeface="BIZ UDPゴシック" panose="020B0400000000000000" pitchFamily="50" charset="-128"/>
              <a:ea typeface="BIZ UDPゴシック" panose="020B0400000000000000" pitchFamily="50" charset="-128"/>
            </a:endParaRPr>
          </a:p>
        </p:txBody>
      </p:sp>
      <p:sp>
        <p:nvSpPr>
          <p:cNvPr id="65" name="Shape 27">
            <a:extLst>
              <a:ext uri="{FF2B5EF4-FFF2-40B4-BE49-F238E27FC236}">
                <a16:creationId xmlns:a16="http://schemas.microsoft.com/office/drawing/2014/main" id="{3C4A522D-89CF-43B7-833C-650FCCDA23FC}"/>
              </a:ext>
            </a:extLst>
          </p:cNvPr>
          <p:cNvSpPr/>
          <p:nvPr/>
        </p:nvSpPr>
        <p:spPr>
          <a:xfrm>
            <a:off x="589167" y="1938644"/>
            <a:ext cx="1714500" cy="414338"/>
          </a:xfrm>
          <a:prstGeom prst="rect">
            <a:avLst/>
          </a:prstGeom>
          <a:solidFill>
            <a:srgbClr val="F8F9FA"/>
          </a:solidFill>
          <a:ln/>
        </p:spPr>
        <p:txBody>
          <a:bodyPr/>
          <a:lstStyle/>
          <a:p>
            <a:endParaRPr lang="ja-JP" altLang="en-US"/>
          </a:p>
        </p:txBody>
      </p:sp>
      <p:sp>
        <p:nvSpPr>
          <p:cNvPr id="66" name="Shape 28">
            <a:extLst>
              <a:ext uri="{FF2B5EF4-FFF2-40B4-BE49-F238E27FC236}">
                <a16:creationId xmlns:a16="http://schemas.microsoft.com/office/drawing/2014/main" id="{9A97173B-480A-428D-9829-EF48CDEE5D3F}"/>
              </a:ext>
            </a:extLst>
          </p:cNvPr>
          <p:cNvSpPr/>
          <p:nvPr/>
        </p:nvSpPr>
        <p:spPr>
          <a:xfrm>
            <a:off x="2296523" y="1938644"/>
            <a:ext cx="7144" cy="414338"/>
          </a:xfrm>
          <a:prstGeom prst="rect">
            <a:avLst/>
          </a:prstGeom>
          <a:solidFill>
            <a:srgbClr val="E9ECEF"/>
          </a:solidFill>
          <a:ln/>
        </p:spPr>
        <p:txBody>
          <a:bodyPr/>
          <a:lstStyle/>
          <a:p>
            <a:endParaRPr lang="ja-JP" altLang="en-US"/>
          </a:p>
        </p:txBody>
      </p:sp>
      <p:sp>
        <p:nvSpPr>
          <p:cNvPr id="67" name="Shape 29">
            <a:extLst>
              <a:ext uri="{FF2B5EF4-FFF2-40B4-BE49-F238E27FC236}">
                <a16:creationId xmlns:a16="http://schemas.microsoft.com/office/drawing/2014/main" id="{ABD1B663-211B-4EDB-A79A-7466659B2AD9}"/>
              </a:ext>
            </a:extLst>
          </p:cNvPr>
          <p:cNvSpPr/>
          <p:nvPr/>
        </p:nvSpPr>
        <p:spPr>
          <a:xfrm>
            <a:off x="589167" y="2345838"/>
            <a:ext cx="1714500" cy="7144"/>
          </a:xfrm>
          <a:prstGeom prst="rect">
            <a:avLst/>
          </a:prstGeom>
          <a:solidFill>
            <a:srgbClr val="E9ECEF"/>
          </a:solidFill>
          <a:ln/>
        </p:spPr>
        <p:txBody>
          <a:bodyPr/>
          <a:lstStyle/>
          <a:p>
            <a:endParaRPr lang="ja-JP" altLang="en-US"/>
          </a:p>
        </p:txBody>
      </p:sp>
      <p:sp>
        <p:nvSpPr>
          <p:cNvPr id="68" name="Text 30">
            <a:extLst>
              <a:ext uri="{FF2B5EF4-FFF2-40B4-BE49-F238E27FC236}">
                <a16:creationId xmlns:a16="http://schemas.microsoft.com/office/drawing/2014/main" id="{C511D890-E204-422C-91D5-B1D4F71215A5}"/>
              </a:ext>
            </a:extLst>
          </p:cNvPr>
          <p:cNvSpPr/>
          <p:nvPr/>
        </p:nvSpPr>
        <p:spPr>
          <a:xfrm>
            <a:off x="589167" y="1935692"/>
            <a:ext cx="1714500" cy="420243"/>
          </a:xfrm>
          <a:prstGeom prst="rect">
            <a:avLst/>
          </a:prstGeom>
          <a:noFill/>
          <a:ln/>
        </p:spPr>
        <p:txBody>
          <a:bodyPr wrap="square" lIns="127508" tIns="127508" rIns="127508" bIns="127508" rtlCol="0" anchor="ctr">
            <a:spAutoFit/>
          </a:bodyPr>
          <a:lstStyle/>
          <a:p>
            <a:pPr marL="0" indent="0" algn="l">
              <a:lnSpc>
                <a:spcPts val="1500"/>
              </a:lnSpc>
              <a:buNone/>
            </a:pPr>
            <a:r>
              <a:rPr lang="ja-JP" altLang="en-US" sz="100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　　　　</a:t>
            </a:r>
            <a:r>
              <a:rPr lang="en-US" sz="1000" b="1" dirty="0" err="1">
                <a:solidFill>
                  <a:srgbClr val="1C2841"/>
                </a:solidFill>
                <a:latin typeface="BIZ UDPゴシック" panose="020B0400000000000000" pitchFamily="50" charset="-128"/>
                <a:ea typeface="BIZ UDPゴシック" panose="020B0400000000000000" pitchFamily="50" charset="-128"/>
                <a:cs typeface="Noto Sans JP" pitchFamily="34" charset="-120"/>
              </a:rPr>
              <a:t>期待する価値</a:t>
            </a:r>
            <a:endParaRPr lang="en-US" sz="1000" dirty="0">
              <a:solidFill>
                <a:srgbClr val="1C2841"/>
              </a:solidFill>
              <a:latin typeface="BIZ UDPゴシック" panose="020B0400000000000000" pitchFamily="50" charset="-128"/>
              <a:ea typeface="BIZ UDPゴシック" panose="020B0400000000000000" pitchFamily="50" charset="-128"/>
            </a:endParaRPr>
          </a:p>
        </p:txBody>
      </p:sp>
      <p:sp>
        <p:nvSpPr>
          <p:cNvPr id="69" name="Text 31">
            <a:extLst>
              <a:ext uri="{FF2B5EF4-FFF2-40B4-BE49-F238E27FC236}">
                <a16:creationId xmlns:a16="http://schemas.microsoft.com/office/drawing/2014/main" id="{4C98ECEB-EC67-46D2-AF9F-48BF8418BA70}"/>
              </a:ext>
            </a:extLst>
          </p:cNvPr>
          <p:cNvSpPr/>
          <p:nvPr/>
        </p:nvSpPr>
        <p:spPr>
          <a:xfrm>
            <a:off x="2303667" y="1936236"/>
            <a:ext cx="3292125" cy="419154"/>
          </a:xfrm>
          <a:prstGeom prst="rect">
            <a:avLst/>
          </a:prstGeom>
          <a:noFill/>
          <a:ln/>
        </p:spPr>
        <p:txBody>
          <a:bodyPr wrap="square" lIns="127508" tIns="127508" rIns="127508" bIns="127508" rtlCol="0" anchor="ctr">
            <a:spAutoFit/>
          </a:bodyPr>
          <a:lstStyle/>
          <a:p>
            <a:pPr marL="0" indent="0" algn="l">
              <a:lnSpc>
                <a:spcPts val="1500"/>
              </a:lnSpc>
              <a:buNone/>
            </a:pPr>
            <a:r>
              <a:rPr lang="en-US" sz="942" dirty="0">
                <a:solidFill>
                  <a:srgbClr val="212529"/>
                </a:solidFill>
                <a:latin typeface="BIZ UDPゴシック" panose="020B0400000000000000" pitchFamily="50" charset="-128"/>
                <a:ea typeface="BIZ UDPゴシック" panose="020B0400000000000000" pitchFamily="50" charset="-128"/>
                <a:cs typeface="Noto Sans JP" pitchFamily="34" charset="-120"/>
              </a:rPr>
              <a:t>安心感・快適さ・定番性</a:t>
            </a:r>
            <a:endParaRPr lang="en-US" sz="942" dirty="0">
              <a:latin typeface="BIZ UDPゴシック" panose="020B0400000000000000" pitchFamily="50" charset="-128"/>
              <a:ea typeface="BIZ UDPゴシック" panose="020B0400000000000000" pitchFamily="50" charset="-128"/>
            </a:endParaRPr>
          </a:p>
        </p:txBody>
      </p:sp>
      <p:sp>
        <p:nvSpPr>
          <p:cNvPr id="70" name="Text 32">
            <a:extLst>
              <a:ext uri="{FF2B5EF4-FFF2-40B4-BE49-F238E27FC236}">
                <a16:creationId xmlns:a16="http://schemas.microsoft.com/office/drawing/2014/main" id="{F1E84B6B-3EAB-4CF9-83D5-A4783CA98654}"/>
              </a:ext>
            </a:extLst>
          </p:cNvPr>
          <p:cNvSpPr/>
          <p:nvPr/>
        </p:nvSpPr>
        <p:spPr>
          <a:xfrm>
            <a:off x="5565312" y="1936236"/>
            <a:ext cx="3565875" cy="419154"/>
          </a:xfrm>
          <a:prstGeom prst="rect">
            <a:avLst/>
          </a:prstGeom>
          <a:noFill/>
          <a:ln/>
        </p:spPr>
        <p:txBody>
          <a:bodyPr wrap="square" lIns="127508" tIns="127508" rIns="127508" bIns="127508" rtlCol="0" anchor="ctr">
            <a:spAutoFit/>
          </a:bodyPr>
          <a:lstStyle/>
          <a:p>
            <a:pPr marL="0" indent="0" algn="l">
              <a:lnSpc>
                <a:spcPts val="1500"/>
              </a:lnSpc>
              <a:buNone/>
            </a:pPr>
            <a:r>
              <a:rPr lang="en-US" sz="942" dirty="0">
                <a:solidFill>
                  <a:srgbClr val="212529"/>
                </a:solidFill>
                <a:latin typeface="BIZ UDPゴシック" panose="020B0400000000000000" pitchFamily="50" charset="-128"/>
                <a:ea typeface="BIZ UDPゴシック" panose="020B0400000000000000" pitchFamily="50" charset="-128"/>
                <a:cs typeface="Noto Sans JP" pitchFamily="34" charset="-120"/>
              </a:rPr>
              <a:t>体験・視覚的インパクト・理解しやすさ</a:t>
            </a:r>
            <a:endParaRPr lang="en-US" sz="942" dirty="0">
              <a:latin typeface="BIZ UDPゴシック" panose="020B0400000000000000" pitchFamily="50" charset="-128"/>
              <a:ea typeface="BIZ UDPゴシック" panose="020B0400000000000000" pitchFamily="50" charset="-128"/>
            </a:endParaRPr>
          </a:p>
        </p:txBody>
      </p:sp>
      <p:sp>
        <p:nvSpPr>
          <p:cNvPr id="71" name="Shape 33">
            <a:extLst>
              <a:ext uri="{FF2B5EF4-FFF2-40B4-BE49-F238E27FC236}">
                <a16:creationId xmlns:a16="http://schemas.microsoft.com/office/drawing/2014/main" id="{8D6D93DC-120D-4C5E-9E22-DCB7F98559E0}"/>
              </a:ext>
            </a:extLst>
          </p:cNvPr>
          <p:cNvSpPr/>
          <p:nvPr/>
        </p:nvSpPr>
        <p:spPr>
          <a:xfrm>
            <a:off x="589167" y="2352981"/>
            <a:ext cx="1714500" cy="410766"/>
          </a:xfrm>
          <a:prstGeom prst="rect">
            <a:avLst/>
          </a:prstGeom>
          <a:solidFill>
            <a:srgbClr val="F8F9FA"/>
          </a:solidFill>
          <a:ln/>
        </p:spPr>
        <p:txBody>
          <a:bodyPr/>
          <a:lstStyle/>
          <a:p>
            <a:endParaRPr lang="ja-JP" altLang="en-US"/>
          </a:p>
        </p:txBody>
      </p:sp>
      <p:sp>
        <p:nvSpPr>
          <p:cNvPr id="72" name="Shape 34">
            <a:extLst>
              <a:ext uri="{FF2B5EF4-FFF2-40B4-BE49-F238E27FC236}">
                <a16:creationId xmlns:a16="http://schemas.microsoft.com/office/drawing/2014/main" id="{596FF86B-84CE-4936-A2B6-4D1ACF4F5BA5}"/>
              </a:ext>
            </a:extLst>
          </p:cNvPr>
          <p:cNvSpPr/>
          <p:nvPr/>
        </p:nvSpPr>
        <p:spPr>
          <a:xfrm>
            <a:off x="2296523" y="2352981"/>
            <a:ext cx="7144" cy="410766"/>
          </a:xfrm>
          <a:prstGeom prst="rect">
            <a:avLst/>
          </a:prstGeom>
          <a:solidFill>
            <a:srgbClr val="E9ECEF"/>
          </a:solidFill>
          <a:ln/>
        </p:spPr>
        <p:txBody>
          <a:bodyPr/>
          <a:lstStyle/>
          <a:p>
            <a:endParaRPr lang="ja-JP" altLang="en-US"/>
          </a:p>
        </p:txBody>
      </p:sp>
      <p:sp>
        <p:nvSpPr>
          <p:cNvPr id="73" name="Text 35">
            <a:extLst>
              <a:ext uri="{FF2B5EF4-FFF2-40B4-BE49-F238E27FC236}">
                <a16:creationId xmlns:a16="http://schemas.microsoft.com/office/drawing/2014/main" id="{7FE05D91-24DD-406A-93E1-FA86977CB613}"/>
              </a:ext>
            </a:extLst>
          </p:cNvPr>
          <p:cNvSpPr/>
          <p:nvPr/>
        </p:nvSpPr>
        <p:spPr>
          <a:xfrm>
            <a:off x="589167" y="2275723"/>
            <a:ext cx="1714500" cy="565283"/>
          </a:xfrm>
          <a:prstGeom prst="rect">
            <a:avLst/>
          </a:prstGeom>
          <a:noFill/>
          <a:ln/>
        </p:spPr>
        <p:txBody>
          <a:bodyPr wrap="square" lIns="127508" tIns="127508" rIns="127508" bIns="127508" rtlCol="0" anchor="ctr">
            <a:spAutoFit/>
          </a:bodyPr>
          <a:lstStyle/>
          <a:p>
            <a:pPr marL="0" indent="0" algn="l">
              <a:buNone/>
            </a:pPr>
            <a:r>
              <a:rPr lang="ja-JP" altLang="en-US" sz="100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　　　　</a:t>
            </a:r>
            <a:r>
              <a:rPr lang="en-US" sz="1000" b="1" dirty="0" err="1">
                <a:solidFill>
                  <a:srgbClr val="1C2841"/>
                </a:solidFill>
                <a:latin typeface="BIZ UDPゴシック" panose="020B0400000000000000" pitchFamily="50" charset="-128"/>
                <a:ea typeface="BIZ UDPゴシック" panose="020B0400000000000000" pitchFamily="50" charset="-128"/>
                <a:cs typeface="Noto Sans JP" pitchFamily="34" charset="-120"/>
              </a:rPr>
              <a:t>訪問意向を</a:t>
            </a:r>
            <a:endParaRPr lang="en-US" sz="1000" b="1" dirty="0">
              <a:solidFill>
                <a:srgbClr val="1C2841"/>
              </a:solidFill>
              <a:latin typeface="BIZ UDPゴシック" panose="020B0400000000000000" pitchFamily="50" charset="-128"/>
              <a:ea typeface="BIZ UDPゴシック" panose="020B0400000000000000" pitchFamily="50" charset="-128"/>
              <a:cs typeface="Noto Sans JP" pitchFamily="34" charset="-120"/>
            </a:endParaRPr>
          </a:p>
          <a:p>
            <a:pPr marL="0" indent="0" algn="l">
              <a:buNone/>
            </a:pPr>
            <a:r>
              <a:rPr lang="ja-JP" altLang="en-US" sz="100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　　　　</a:t>
            </a:r>
            <a:r>
              <a:rPr lang="en-US" sz="1000" b="1" dirty="0" err="1">
                <a:solidFill>
                  <a:srgbClr val="1C2841"/>
                </a:solidFill>
                <a:latin typeface="BIZ UDPゴシック" panose="020B0400000000000000" pitchFamily="50" charset="-128"/>
                <a:ea typeface="BIZ UDPゴシック" panose="020B0400000000000000" pitchFamily="50" charset="-128"/>
                <a:cs typeface="Noto Sans JP" pitchFamily="34" charset="-120"/>
              </a:rPr>
              <a:t>高める要因</a:t>
            </a:r>
            <a:endParaRPr lang="en-US" sz="1000" dirty="0">
              <a:solidFill>
                <a:srgbClr val="1C2841"/>
              </a:solidFill>
              <a:latin typeface="BIZ UDPゴシック" panose="020B0400000000000000" pitchFamily="50" charset="-128"/>
              <a:ea typeface="BIZ UDPゴシック" panose="020B0400000000000000" pitchFamily="50" charset="-128"/>
            </a:endParaRPr>
          </a:p>
        </p:txBody>
      </p:sp>
      <p:sp>
        <p:nvSpPr>
          <p:cNvPr id="74" name="Text 36">
            <a:extLst>
              <a:ext uri="{FF2B5EF4-FFF2-40B4-BE49-F238E27FC236}">
                <a16:creationId xmlns:a16="http://schemas.microsoft.com/office/drawing/2014/main" id="{D7331044-88CC-481F-8896-34561395D452}"/>
              </a:ext>
            </a:extLst>
          </p:cNvPr>
          <p:cNvSpPr/>
          <p:nvPr/>
        </p:nvSpPr>
        <p:spPr>
          <a:xfrm>
            <a:off x="2303667" y="2348787"/>
            <a:ext cx="3290115" cy="419154"/>
          </a:xfrm>
          <a:prstGeom prst="rect">
            <a:avLst/>
          </a:prstGeom>
          <a:noFill/>
          <a:ln/>
        </p:spPr>
        <p:txBody>
          <a:bodyPr wrap="square" lIns="127508" tIns="127508" rIns="127508" bIns="127508" rtlCol="0" anchor="ctr">
            <a:spAutoFit/>
          </a:bodyPr>
          <a:lstStyle/>
          <a:p>
            <a:pPr marL="0" indent="0" algn="l">
              <a:lnSpc>
                <a:spcPts val="1500"/>
              </a:lnSpc>
              <a:buNone/>
            </a:pPr>
            <a:r>
              <a:rPr lang="en-US" sz="942" dirty="0">
                <a:solidFill>
                  <a:srgbClr val="212529"/>
                </a:solidFill>
                <a:latin typeface="BIZ UDPゴシック" panose="020B0400000000000000" pitchFamily="50" charset="-128"/>
                <a:ea typeface="BIZ UDPゴシック" panose="020B0400000000000000" pitchFamily="50" charset="-128"/>
                <a:cs typeface="Noto Sans JP" pitchFamily="34" charset="-120"/>
              </a:rPr>
              <a:t>特別展・季節イベント・割引パス・周辺飲食改善</a:t>
            </a:r>
            <a:endParaRPr lang="en-US" sz="942" dirty="0">
              <a:latin typeface="BIZ UDPゴシック" panose="020B0400000000000000" pitchFamily="50" charset="-128"/>
              <a:ea typeface="BIZ UDPゴシック" panose="020B0400000000000000" pitchFamily="50" charset="-128"/>
            </a:endParaRPr>
          </a:p>
        </p:txBody>
      </p:sp>
      <p:sp>
        <p:nvSpPr>
          <p:cNvPr id="75" name="Text 37">
            <a:extLst>
              <a:ext uri="{FF2B5EF4-FFF2-40B4-BE49-F238E27FC236}">
                <a16:creationId xmlns:a16="http://schemas.microsoft.com/office/drawing/2014/main" id="{F61AA67E-3224-4474-A00C-F423F7A28948}"/>
              </a:ext>
            </a:extLst>
          </p:cNvPr>
          <p:cNvSpPr/>
          <p:nvPr/>
        </p:nvSpPr>
        <p:spPr>
          <a:xfrm>
            <a:off x="5563302" y="2348787"/>
            <a:ext cx="3567885" cy="419154"/>
          </a:xfrm>
          <a:prstGeom prst="rect">
            <a:avLst/>
          </a:prstGeom>
          <a:noFill/>
          <a:ln/>
        </p:spPr>
        <p:txBody>
          <a:bodyPr wrap="square" lIns="127508" tIns="127508" rIns="127508" bIns="127508" rtlCol="0" anchor="ctr">
            <a:spAutoFit/>
          </a:bodyPr>
          <a:lstStyle/>
          <a:p>
            <a:pPr marL="0" indent="0" algn="l">
              <a:lnSpc>
                <a:spcPts val="1500"/>
              </a:lnSpc>
              <a:buNone/>
            </a:pPr>
            <a:r>
              <a:rPr lang="en-US" sz="942" dirty="0">
                <a:solidFill>
                  <a:srgbClr val="212529"/>
                </a:solidFill>
                <a:latin typeface="BIZ UDPゴシック" panose="020B0400000000000000" pitchFamily="50" charset="-128"/>
                <a:ea typeface="BIZ UDPゴシック" panose="020B0400000000000000" pitchFamily="50" charset="-128"/>
                <a:cs typeface="Noto Sans JP" pitchFamily="34" charset="-120"/>
              </a:rPr>
              <a:t>日本特有の文化体験・英語案内強化・シャトルバス等</a:t>
            </a:r>
            <a:endParaRPr lang="en-US" sz="942" dirty="0">
              <a:latin typeface="BIZ UDPゴシック" panose="020B0400000000000000" pitchFamily="50" charset="-128"/>
              <a:ea typeface="BIZ UDPゴシック" panose="020B0400000000000000" pitchFamily="50" charset="-128"/>
            </a:endParaRPr>
          </a:p>
        </p:txBody>
      </p:sp>
      <p:sp>
        <p:nvSpPr>
          <p:cNvPr id="77" name="Shape 39">
            <a:extLst>
              <a:ext uri="{FF2B5EF4-FFF2-40B4-BE49-F238E27FC236}">
                <a16:creationId xmlns:a16="http://schemas.microsoft.com/office/drawing/2014/main" id="{BAAD0C59-48CC-4B6F-B47C-8D264E252702}"/>
              </a:ext>
            </a:extLst>
          </p:cNvPr>
          <p:cNvSpPr/>
          <p:nvPr/>
        </p:nvSpPr>
        <p:spPr>
          <a:xfrm>
            <a:off x="589167" y="7500547"/>
            <a:ext cx="8572500" cy="7144"/>
          </a:xfrm>
          <a:prstGeom prst="rect">
            <a:avLst/>
          </a:prstGeom>
          <a:solidFill>
            <a:srgbClr val="E9ECEF"/>
          </a:solidFill>
          <a:ln/>
        </p:spPr>
        <p:txBody>
          <a:bodyPr/>
          <a:lstStyle/>
          <a:p>
            <a:endParaRPr lang="ja-JP" altLang="en-US"/>
          </a:p>
        </p:txBody>
      </p:sp>
      <p:sp>
        <p:nvSpPr>
          <p:cNvPr id="78" name="Shape 40">
            <a:extLst>
              <a:ext uri="{FF2B5EF4-FFF2-40B4-BE49-F238E27FC236}">
                <a16:creationId xmlns:a16="http://schemas.microsoft.com/office/drawing/2014/main" id="{2D21406B-4E2C-4FB8-AC70-D82AD74833B2}"/>
              </a:ext>
            </a:extLst>
          </p:cNvPr>
          <p:cNvSpPr/>
          <p:nvPr/>
        </p:nvSpPr>
        <p:spPr>
          <a:xfrm>
            <a:off x="9154523" y="7500547"/>
            <a:ext cx="7144" cy="1394036"/>
          </a:xfrm>
          <a:prstGeom prst="rect">
            <a:avLst/>
          </a:prstGeom>
          <a:solidFill>
            <a:srgbClr val="E9ECEF"/>
          </a:solidFill>
          <a:ln/>
        </p:spPr>
        <p:txBody>
          <a:bodyPr/>
          <a:lstStyle/>
          <a:p>
            <a:endParaRPr lang="ja-JP" altLang="en-US"/>
          </a:p>
        </p:txBody>
      </p:sp>
      <p:sp>
        <p:nvSpPr>
          <p:cNvPr id="79" name="Shape 41">
            <a:extLst>
              <a:ext uri="{FF2B5EF4-FFF2-40B4-BE49-F238E27FC236}">
                <a16:creationId xmlns:a16="http://schemas.microsoft.com/office/drawing/2014/main" id="{262872E1-CF4C-48DD-9795-3E1A2CE904A1}"/>
              </a:ext>
            </a:extLst>
          </p:cNvPr>
          <p:cNvSpPr/>
          <p:nvPr/>
        </p:nvSpPr>
        <p:spPr>
          <a:xfrm>
            <a:off x="589167" y="8887439"/>
            <a:ext cx="8572500" cy="7144"/>
          </a:xfrm>
          <a:prstGeom prst="rect">
            <a:avLst/>
          </a:prstGeom>
          <a:solidFill>
            <a:srgbClr val="E9ECEF"/>
          </a:solidFill>
          <a:ln/>
        </p:spPr>
        <p:txBody>
          <a:bodyPr/>
          <a:lstStyle/>
          <a:p>
            <a:endParaRPr lang="ja-JP" altLang="en-US"/>
          </a:p>
        </p:txBody>
      </p:sp>
      <p:sp>
        <p:nvSpPr>
          <p:cNvPr id="85" name="Text 47">
            <a:extLst>
              <a:ext uri="{FF2B5EF4-FFF2-40B4-BE49-F238E27FC236}">
                <a16:creationId xmlns:a16="http://schemas.microsoft.com/office/drawing/2014/main" id="{AF353687-F828-4A51-9F2D-1D5DC6B264F2}"/>
              </a:ext>
            </a:extLst>
          </p:cNvPr>
          <p:cNvSpPr/>
          <p:nvPr/>
        </p:nvSpPr>
        <p:spPr>
          <a:xfrm>
            <a:off x="9097373" y="8618544"/>
            <a:ext cx="81754" cy="121187"/>
          </a:xfrm>
          <a:prstGeom prst="rect">
            <a:avLst/>
          </a:prstGeom>
          <a:noFill/>
          <a:ln/>
        </p:spPr>
        <p:txBody>
          <a:bodyPr wrap="none" lIns="0" tIns="0" rIns="0" bIns="0" rtlCol="0" anchor="t">
            <a:spAutoFit/>
          </a:bodyPr>
          <a:lstStyle/>
          <a:p>
            <a:pPr marL="0" indent="0" algn="l">
              <a:lnSpc>
                <a:spcPts val="1100"/>
              </a:lnSpc>
              <a:buNone/>
            </a:pPr>
            <a:r>
              <a:rPr lang="en-US" sz="834" dirty="0">
                <a:solidFill>
                  <a:srgbClr val="868E96"/>
                </a:solidFill>
                <a:latin typeface="BIZ UDPゴシック" panose="020B0400000000000000" pitchFamily="50" charset="-128"/>
                <a:ea typeface="BIZ UDPゴシック" panose="020B0400000000000000" pitchFamily="50" charset="-128"/>
                <a:cs typeface="Noto Sans JP" pitchFamily="34" charset="-120"/>
              </a:rPr>
              <a:t>6</a:t>
            </a:r>
            <a:endParaRPr lang="en-US" sz="834" dirty="0">
              <a:latin typeface="BIZ UDPゴシック" panose="020B0400000000000000" pitchFamily="50" charset="-128"/>
              <a:ea typeface="BIZ UDPゴシック" panose="020B0400000000000000" pitchFamily="50" charset="-128"/>
            </a:endParaRPr>
          </a:p>
        </p:txBody>
      </p:sp>
      <p:pic>
        <p:nvPicPr>
          <p:cNvPr id="89" name="Image 1" descr="preencoded.png">
            <a:extLst>
              <a:ext uri="{FF2B5EF4-FFF2-40B4-BE49-F238E27FC236}">
                <a16:creationId xmlns:a16="http://schemas.microsoft.com/office/drawing/2014/main" id="{9E5122BC-E470-4296-B017-418E573E35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54312" y="820025"/>
            <a:ext cx="137517" cy="157163"/>
          </a:xfrm>
          <a:prstGeom prst="rect">
            <a:avLst/>
          </a:prstGeom>
        </p:spPr>
      </p:pic>
      <p:pic>
        <p:nvPicPr>
          <p:cNvPr id="90" name="Image 2" descr="preencoded.png">
            <a:extLst>
              <a:ext uri="{FF2B5EF4-FFF2-40B4-BE49-F238E27FC236}">
                <a16:creationId xmlns:a16="http://schemas.microsoft.com/office/drawing/2014/main" id="{7DD010BC-8B47-4C1E-A71A-D896882BE8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18788" y="816453"/>
            <a:ext cx="157163" cy="157163"/>
          </a:xfrm>
          <a:prstGeom prst="rect">
            <a:avLst/>
          </a:prstGeom>
        </p:spPr>
      </p:pic>
      <p:pic>
        <p:nvPicPr>
          <p:cNvPr id="91" name="Image 3" descr="preencoded.png">
            <a:extLst>
              <a:ext uri="{FF2B5EF4-FFF2-40B4-BE49-F238E27FC236}">
                <a16:creationId xmlns:a16="http://schemas.microsoft.com/office/drawing/2014/main" id="{35C7D5B3-9BC8-4901-8FE9-1EDC00A9A6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8694" y="2493340"/>
            <a:ext cx="89297" cy="142875"/>
          </a:xfrm>
          <a:prstGeom prst="rect">
            <a:avLst/>
          </a:prstGeom>
        </p:spPr>
      </p:pic>
      <p:pic>
        <p:nvPicPr>
          <p:cNvPr id="92" name="Image 4" descr="preencoded.png">
            <a:extLst>
              <a:ext uri="{FF2B5EF4-FFF2-40B4-BE49-F238E27FC236}">
                <a16:creationId xmlns:a16="http://schemas.microsoft.com/office/drawing/2014/main" id="{0510AB59-3804-488F-BBFC-2FA3B3B774A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3672" y="1682735"/>
            <a:ext cx="142875" cy="142875"/>
          </a:xfrm>
          <a:prstGeom prst="rect">
            <a:avLst/>
          </a:prstGeom>
        </p:spPr>
      </p:pic>
      <p:pic>
        <p:nvPicPr>
          <p:cNvPr id="93" name="Image 5" descr="preencoded.png">
            <a:extLst>
              <a:ext uri="{FF2B5EF4-FFF2-40B4-BE49-F238E27FC236}">
                <a16:creationId xmlns:a16="http://schemas.microsoft.com/office/drawing/2014/main" id="{8CAEC510-2D17-4D3C-9CAF-154443068AF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3672" y="2090686"/>
            <a:ext cx="125016" cy="142875"/>
          </a:xfrm>
          <a:prstGeom prst="rect">
            <a:avLst/>
          </a:prstGeom>
        </p:spPr>
      </p:pic>
      <p:sp>
        <p:nvSpPr>
          <p:cNvPr id="94" name="Shape 5">
            <a:extLst>
              <a:ext uri="{FF2B5EF4-FFF2-40B4-BE49-F238E27FC236}">
                <a16:creationId xmlns:a16="http://schemas.microsoft.com/office/drawing/2014/main" id="{C0D315D4-F260-4B98-AD17-419CF3C096B5}"/>
              </a:ext>
            </a:extLst>
          </p:cNvPr>
          <p:cNvSpPr/>
          <p:nvPr/>
        </p:nvSpPr>
        <p:spPr>
          <a:xfrm>
            <a:off x="632029" y="2927123"/>
            <a:ext cx="7922803" cy="1053801"/>
          </a:xfrm>
          <a:prstGeom prst="rect">
            <a:avLst/>
          </a:prstGeom>
          <a:solidFill>
            <a:srgbClr val="E8E8E2"/>
          </a:solidFill>
          <a:ln/>
        </p:spPr>
        <p:txBody>
          <a:bodyPr/>
          <a:lstStyle/>
          <a:p>
            <a:endParaRPr lang="ja-JP" altLang="en-US"/>
          </a:p>
        </p:txBody>
      </p:sp>
      <p:sp>
        <p:nvSpPr>
          <p:cNvPr id="95" name="Shape 30">
            <a:extLst>
              <a:ext uri="{FF2B5EF4-FFF2-40B4-BE49-F238E27FC236}">
                <a16:creationId xmlns:a16="http://schemas.microsoft.com/office/drawing/2014/main" id="{EF81A376-9D85-421A-B56A-14C34FDA2C49}"/>
              </a:ext>
            </a:extLst>
          </p:cNvPr>
          <p:cNvSpPr/>
          <p:nvPr/>
        </p:nvSpPr>
        <p:spPr>
          <a:xfrm>
            <a:off x="597085" y="2927123"/>
            <a:ext cx="45719" cy="1052655"/>
          </a:xfrm>
          <a:prstGeom prst="rect">
            <a:avLst/>
          </a:prstGeom>
          <a:solidFill>
            <a:srgbClr val="8B0000"/>
          </a:solidFill>
          <a:ln/>
        </p:spPr>
        <p:txBody>
          <a:bodyPr/>
          <a:lstStyle/>
          <a:p>
            <a:endParaRPr lang="ja-JP" altLang="en-US"/>
          </a:p>
        </p:txBody>
      </p:sp>
      <p:sp>
        <p:nvSpPr>
          <p:cNvPr id="96" name="Text 44">
            <a:extLst>
              <a:ext uri="{FF2B5EF4-FFF2-40B4-BE49-F238E27FC236}">
                <a16:creationId xmlns:a16="http://schemas.microsoft.com/office/drawing/2014/main" id="{B1DF76FA-B4BD-4910-B33B-09BEAB9962E4}"/>
              </a:ext>
            </a:extLst>
          </p:cNvPr>
          <p:cNvSpPr/>
          <p:nvPr/>
        </p:nvSpPr>
        <p:spPr>
          <a:xfrm>
            <a:off x="924766" y="3095027"/>
            <a:ext cx="4929106" cy="172355"/>
          </a:xfrm>
          <a:prstGeom prst="rect">
            <a:avLst/>
          </a:prstGeom>
          <a:noFill/>
          <a:ln/>
        </p:spPr>
        <p:txBody>
          <a:bodyPr wrap="none" lIns="212598" tIns="0" rIns="0" bIns="0" rtlCol="0" anchor="t">
            <a:spAutoFit/>
          </a:bodyPr>
          <a:lstStyle/>
          <a:p>
            <a:pPr marL="0" indent="0" algn="l">
              <a:lnSpc>
                <a:spcPts val="1600"/>
              </a:lnSpc>
              <a:buNone/>
            </a:pP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外国人は認知から来館意向への転換率が非常に高く、</a:t>
            </a:r>
            <a:r>
              <a:rPr lang="en-US" sz="100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集客効率が高い有望ターゲット</a:t>
            </a:r>
            <a:endParaRPr lang="en-US" sz="1000" dirty="0">
              <a:solidFill>
                <a:srgbClr val="8B0000"/>
              </a:solidFill>
              <a:latin typeface="BIZ UDPゴシック" panose="020B0400000000000000" pitchFamily="50" charset="-128"/>
              <a:ea typeface="BIZ UDPゴシック" panose="020B0400000000000000" pitchFamily="50" charset="-128"/>
            </a:endParaRPr>
          </a:p>
        </p:txBody>
      </p:sp>
      <p:sp>
        <p:nvSpPr>
          <p:cNvPr id="97" name="Text 45">
            <a:extLst>
              <a:ext uri="{FF2B5EF4-FFF2-40B4-BE49-F238E27FC236}">
                <a16:creationId xmlns:a16="http://schemas.microsoft.com/office/drawing/2014/main" id="{A6698FB9-9611-4E66-AFC9-03D8C5D75439}"/>
              </a:ext>
            </a:extLst>
          </p:cNvPr>
          <p:cNvSpPr/>
          <p:nvPr/>
        </p:nvSpPr>
        <p:spPr>
          <a:xfrm>
            <a:off x="924766" y="3372182"/>
            <a:ext cx="3593804" cy="172355"/>
          </a:xfrm>
          <a:prstGeom prst="rect">
            <a:avLst/>
          </a:prstGeom>
          <a:noFill/>
          <a:ln/>
        </p:spPr>
        <p:txBody>
          <a:bodyPr wrap="none" lIns="212598" tIns="0" rIns="0" bIns="0" rtlCol="0" anchor="t">
            <a:spAutoFit/>
          </a:bodyPr>
          <a:lstStyle/>
          <a:p>
            <a:pPr marL="0" indent="0" algn="l">
              <a:lnSpc>
                <a:spcPts val="1600"/>
              </a:lnSpc>
              <a:buNone/>
            </a:pP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国内向けには</a:t>
            </a:r>
            <a:r>
              <a:rPr lang="en-US" sz="100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「イベント性」</a:t>
            </a:r>
            <a:r>
              <a:rPr lang="en-US" sz="1000" dirty="0">
                <a:solidFill>
                  <a:srgbClr val="8B0000"/>
                </a:solidFill>
                <a:latin typeface="BIZ UDPゴシック" panose="020B0400000000000000" pitchFamily="50" charset="-128"/>
                <a:ea typeface="BIZ UDPゴシック" panose="020B0400000000000000" pitchFamily="50" charset="-128"/>
                <a:cs typeface="Noto Sans JP" pitchFamily="34" charset="-120"/>
              </a:rPr>
              <a:t>や</a:t>
            </a:r>
            <a:r>
              <a:rPr lang="en-US" sz="100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「周遊の利便性（お得感）」</a:t>
            </a: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を訴求</a:t>
            </a:r>
            <a:endParaRPr lang="en-US" sz="1000" dirty="0">
              <a:latin typeface="BIZ UDPゴシック" panose="020B0400000000000000" pitchFamily="50" charset="-128"/>
              <a:ea typeface="BIZ UDPゴシック" panose="020B0400000000000000" pitchFamily="50" charset="-128"/>
            </a:endParaRPr>
          </a:p>
        </p:txBody>
      </p:sp>
      <p:sp>
        <p:nvSpPr>
          <p:cNvPr id="98" name="Text 46">
            <a:extLst>
              <a:ext uri="{FF2B5EF4-FFF2-40B4-BE49-F238E27FC236}">
                <a16:creationId xmlns:a16="http://schemas.microsoft.com/office/drawing/2014/main" id="{6DD6C7CC-23E7-4916-B9D5-51EC6404F2FE}"/>
              </a:ext>
            </a:extLst>
          </p:cNvPr>
          <p:cNvSpPr/>
          <p:nvPr/>
        </p:nvSpPr>
        <p:spPr>
          <a:xfrm>
            <a:off x="924766" y="3649338"/>
            <a:ext cx="5664884" cy="172355"/>
          </a:xfrm>
          <a:prstGeom prst="rect">
            <a:avLst/>
          </a:prstGeom>
          <a:noFill/>
          <a:ln/>
        </p:spPr>
        <p:txBody>
          <a:bodyPr wrap="none" lIns="212598" tIns="0" rIns="0" bIns="0" rtlCol="0" anchor="t">
            <a:spAutoFit/>
          </a:bodyPr>
          <a:lstStyle/>
          <a:p>
            <a:pPr marL="0" indent="0" algn="l">
              <a:lnSpc>
                <a:spcPts val="1600"/>
              </a:lnSpc>
              <a:buNone/>
            </a:pP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インバウンド向けには</a:t>
            </a:r>
            <a:r>
              <a:rPr lang="en-US" sz="100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「視覚的なストーリー発信（SNS動画等）」</a:t>
            </a:r>
            <a:r>
              <a:rPr lang="en-US" sz="1000" dirty="0">
                <a:solidFill>
                  <a:srgbClr val="8B0000"/>
                </a:solidFill>
                <a:latin typeface="BIZ UDPゴシック" panose="020B0400000000000000" pitchFamily="50" charset="-128"/>
                <a:ea typeface="BIZ UDPゴシック" panose="020B0400000000000000" pitchFamily="50" charset="-128"/>
                <a:cs typeface="Noto Sans JP" pitchFamily="34" charset="-120"/>
              </a:rPr>
              <a:t>と</a:t>
            </a:r>
            <a:r>
              <a:rPr lang="en-US" sz="1000" b="1" dirty="0">
                <a:solidFill>
                  <a:srgbClr val="8B0000"/>
                </a:solidFill>
                <a:latin typeface="BIZ UDPゴシック" panose="020B0400000000000000" pitchFamily="50" charset="-128"/>
                <a:ea typeface="BIZ UDPゴシック" panose="020B0400000000000000" pitchFamily="50" charset="-128"/>
                <a:cs typeface="Noto Sans JP" pitchFamily="34" charset="-120"/>
              </a:rPr>
              <a:t>「言語・交通の障壁排除」</a:t>
            </a: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を最優先</a:t>
            </a:r>
            <a:endParaRPr lang="en-US" sz="1000" dirty="0">
              <a:latin typeface="BIZ UDPゴシック" panose="020B0400000000000000" pitchFamily="50" charset="-128"/>
              <a:ea typeface="BIZ UDPゴシック" panose="020B0400000000000000" pitchFamily="50" charset="-128"/>
            </a:endParaRPr>
          </a:p>
        </p:txBody>
      </p:sp>
      <p:sp>
        <p:nvSpPr>
          <p:cNvPr id="108" name="Text 48">
            <a:extLst>
              <a:ext uri="{FF2B5EF4-FFF2-40B4-BE49-F238E27FC236}">
                <a16:creationId xmlns:a16="http://schemas.microsoft.com/office/drawing/2014/main" id="{F005FD3F-5C79-4F0A-8453-4FDF4D9D4D96}"/>
              </a:ext>
            </a:extLst>
          </p:cNvPr>
          <p:cNvSpPr/>
          <p:nvPr/>
        </p:nvSpPr>
        <p:spPr>
          <a:xfrm>
            <a:off x="798603" y="3104291"/>
            <a:ext cx="102592" cy="168636"/>
          </a:xfrm>
          <a:prstGeom prst="rect">
            <a:avLst/>
          </a:prstGeom>
          <a:noFill/>
          <a:ln/>
        </p:spPr>
        <p:txBody>
          <a:bodyPr wrap="none" lIns="0" tIns="0" rIns="0" bIns="0" rtlCol="0" anchor="t">
            <a:spAutoFit/>
          </a:bodyPr>
          <a:lstStyle/>
          <a:p>
            <a:pPr marL="0" indent="0" algn="l">
              <a:lnSpc>
                <a:spcPts val="1600"/>
              </a:lnSpc>
              <a:buNone/>
            </a:pPr>
            <a:r>
              <a:rPr lang="en-US" sz="800" dirty="0">
                <a:solidFill>
                  <a:srgbClr val="8B0000"/>
                </a:solidFill>
                <a:latin typeface="BIZ UDPゴシック" panose="020B0400000000000000" pitchFamily="50" charset="-128"/>
                <a:ea typeface="BIZ UDPゴシック" panose="020B0400000000000000" pitchFamily="50" charset="-128"/>
                <a:cs typeface="Noto Sans JP" pitchFamily="34" charset="-120"/>
              </a:rPr>
              <a:t>■</a:t>
            </a:r>
            <a:endParaRPr lang="en-US" sz="800" dirty="0">
              <a:solidFill>
                <a:srgbClr val="8B0000"/>
              </a:solidFill>
              <a:latin typeface="BIZ UDPゴシック" panose="020B0400000000000000" pitchFamily="50" charset="-128"/>
              <a:ea typeface="BIZ UDPゴシック" panose="020B0400000000000000" pitchFamily="50" charset="-128"/>
            </a:endParaRPr>
          </a:p>
        </p:txBody>
      </p:sp>
      <p:sp>
        <p:nvSpPr>
          <p:cNvPr id="110" name="Text 48">
            <a:extLst>
              <a:ext uri="{FF2B5EF4-FFF2-40B4-BE49-F238E27FC236}">
                <a16:creationId xmlns:a16="http://schemas.microsoft.com/office/drawing/2014/main" id="{EA14E24C-B4FA-4A7C-8393-AC7892E114A5}"/>
              </a:ext>
            </a:extLst>
          </p:cNvPr>
          <p:cNvSpPr/>
          <p:nvPr/>
        </p:nvSpPr>
        <p:spPr>
          <a:xfrm>
            <a:off x="805399" y="3372807"/>
            <a:ext cx="102592" cy="168636"/>
          </a:xfrm>
          <a:prstGeom prst="rect">
            <a:avLst/>
          </a:prstGeom>
          <a:noFill/>
          <a:ln/>
        </p:spPr>
        <p:txBody>
          <a:bodyPr wrap="none" lIns="0" tIns="0" rIns="0" bIns="0" rtlCol="0" anchor="t">
            <a:spAutoFit/>
          </a:bodyPr>
          <a:lstStyle/>
          <a:p>
            <a:pPr marL="0" indent="0" algn="l">
              <a:lnSpc>
                <a:spcPts val="1600"/>
              </a:lnSpc>
              <a:buNone/>
            </a:pPr>
            <a:r>
              <a:rPr lang="en-US" sz="800" dirty="0">
                <a:solidFill>
                  <a:srgbClr val="8B0000"/>
                </a:solidFill>
                <a:latin typeface="BIZ UDPゴシック" panose="020B0400000000000000" pitchFamily="50" charset="-128"/>
                <a:ea typeface="BIZ UDPゴシック" panose="020B0400000000000000" pitchFamily="50" charset="-128"/>
                <a:cs typeface="Noto Sans JP" pitchFamily="34" charset="-120"/>
              </a:rPr>
              <a:t>■</a:t>
            </a:r>
            <a:endParaRPr lang="en-US" sz="800" dirty="0">
              <a:solidFill>
                <a:srgbClr val="8B0000"/>
              </a:solidFill>
              <a:latin typeface="BIZ UDPゴシック" panose="020B0400000000000000" pitchFamily="50" charset="-128"/>
              <a:ea typeface="BIZ UDPゴシック" panose="020B0400000000000000" pitchFamily="50" charset="-128"/>
            </a:endParaRPr>
          </a:p>
        </p:txBody>
      </p:sp>
      <p:sp>
        <p:nvSpPr>
          <p:cNvPr id="111" name="Text 48">
            <a:extLst>
              <a:ext uri="{FF2B5EF4-FFF2-40B4-BE49-F238E27FC236}">
                <a16:creationId xmlns:a16="http://schemas.microsoft.com/office/drawing/2014/main" id="{F1EF7F51-6401-430B-8679-357867C6FF7B}"/>
              </a:ext>
            </a:extLst>
          </p:cNvPr>
          <p:cNvSpPr/>
          <p:nvPr/>
        </p:nvSpPr>
        <p:spPr>
          <a:xfrm>
            <a:off x="811635" y="3659717"/>
            <a:ext cx="102592" cy="168636"/>
          </a:xfrm>
          <a:prstGeom prst="rect">
            <a:avLst/>
          </a:prstGeom>
          <a:noFill/>
          <a:ln/>
        </p:spPr>
        <p:txBody>
          <a:bodyPr wrap="none" lIns="0" tIns="0" rIns="0" bIns="0" rtlCol="0" anchor="t">
            <a:spAutoFit/>
          </a:bodyPr>
          <a:lstStyle/>
          <a:p>
            <a:pPr marL="0" indent="0" algn="l">
              <a:lnSpc>
                <a:spcPts val="1600"/>
              </a:lnSpc>
              <a:buNone/>
            </a:pPr>
            <a:r>
              <a:rPr lang="en-US" sz="800" dirty="0">
                <a:solidFill>
                  <a:srgbClr val="8B0000"/>
                </a:solidFill>
                <a:latin typeface="BIZ UDPゴシック" panose="020B0400000000000000" pitchFamily="50" charset="-128"/>
                <a:ea typeface="BIZ UDPゴシック" panose="020B0400000000000000" pitchFamily="50" charset="-128"/>
                <a:cs typeface="Noto Sans JP" pitchFamily="34" charset="-120"/>
              </a:rPr>
              <a:t>■</a:t>
            </a:r>
            <a:endParaRPr lang="en-US" sz="800" dirty="0">
              <a:solidFill>
                <a:srgbClr val="8B0000"/>
              </a:solidFill>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0" descr="preencoded.png">
            <a:extLst>
              <a:ext uri="{FF2B5EF4-FFF2-40B4-BE49-F238E27FC236}">
                <a16:creationId xmlns:a16="http://schemas.microsoft.com/office/drawing/2014/main" id="{633870C1-C134-4EBB-8F1B-DB0A609019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980"/>
            <a:ext cx="9144000" cy="5143500"/>
          </a:xfrm>
          <a:prstGeom prst="rect">
            <a:avLst/>
          </a:prstGeom>
        </p:spPr>
      </p:pic>
      <p:sp>
        <p:nvSpPr>
          <p:cNvPr id="101" name="Shape 43">
            <a:extLst>
              <a:ext uri="{FF2B5EF4-FFF2-40B4-BE49-F238E27FC236}">
                <a16:creationId xmlns:a16="http://schemas.microsoft.com/office/drawing/2014/main" id="{F5B1C7BE-F106-4BF3-9822-4139332809CC}"/>
              </a:ext>
            </a:extLst>
          </p:cNvPr>
          <p:cNvSpPr/>
          <p:nvPr/>
        </p:nvSpPr>
        <p:spPr>
          <a:xfrm>
            <a:off x="6000750" y="631496"/>
            <a:ext cx="2571750" cy="3145198"/>
          </a:xfrm>
          <a:prstGeom prst="rect">
            <a:avLst/>
          </a:prstGeom>
          <a:solidFill>
            <a:srgbClr val="FFFFFF"/>
          </a:solidFill>
          <a:ln/>
        </p:spPr>
        <p:txBody>
          <a:bodyPr/>
          <a:lstStyle/>
          <a:p>
            <a:endParaRPr lang="ja-JP" altLang="en-US" dirty="0"/>
          </a:p>
        </p:txBody>
      </p:sp>
      <p:sp>
        <p:nvSpPr>
          <p:cNvPr id="145" name="Shape 17">
            <a:extLst>
              <a:ext uri="{FF2B5EF4-FFF2-40B4-BE49-F238E27FC236}">
                <a16:creationId xmlns:a16="http://schemas.microsoft.com/office/drawing/2014/main" id="{7B1E38A6-309B-4490-9A00-091AB69743DB}"/>
              </a:ext>
            </a:extLst>
          </p:cNvPr>
          <p:cNvSpPr/>
          <p:nvPr/>
        </p:nvSpPr>
        <p:spPr>
          <a:xfrm>
            <a:off x="6121672" y="3266322"/>
            <a:ext cx="2343150" cy="439122"/>
          </a:xfrm>
          <a:prstGeom prst="rect">
            <a:avLst/>
          </a:prstGeom>
          <a:solidFill>
            <a:srgbClr val="FFF3E0"/>
          </a:solidFill>
          <a:ln/>
        </p:spPr>
        <p:txBody>
          <a:bodyPr/>
          <a:lstStyle/>
          <a:p>
            <a:endParaRPr lang="ja-JP" altLang="en-US"/>
          </a:p>
        </p:txBody>
      </p:sp>
      <p:sp>
        <p:nvSpPr>
          <p:cNvPr id="146" name="Shape 18">
            <a:extLst>
              <a:ext uri="{FF2B5EF4-FFF2-40B4-BE49-F238E27FC236}">
                <a16:creationId xmlns:a16="http://schemas.microsoft.com/office/drawing/2014/main" id="{585A3507-3B42-4466-9BDC-2B20F83EF090}"/>
              </a:ext>
            </a:extLst>
          </p:cNvPr>
          <p:cNvSpPr/>
          <p:nvPr/>
        </p:nvSpPr>
        <p:spPr>
          <a:xfrm>
            <a:off x="6115050" y="3266322"/>
            <a:ext cx="45719" cy="439122"/>
          </a:xfrm>
          <a:prstGeom prst="rect">
            <a:avLst/>
          </a:prstGeom>
          <a:solidFill>
            <a:srgbClr val="B45309"/>
          </a:solidFill>
          <a:ln/>
        </p:spPr>
        <p:txBody>
          <a:bodyPr/>
          <a:lstStyle/>
          <a:p>
            <a:endParaRPr lang="ja-JP" altLang="en-US"/>
          </a:p>
        </p:txBody>
      </p:sp>
      <p:sp>
        <p:nvSpPr>
          <p:cNvPr id="77" name="Shape 22">
            <a:extLst>
              <a:ext uri="{FF2B5EF4-FFF2-40B4-BE49-F238E27FC236}">
                <a16:creationId xmlns:a16="http://schemas.microsoft.com/office/drawing/2014/main" id="{0E99C83C-F16E-466B-8C47-1CE64C6E901D}"/>
              </a:ext>
            </a:extLst>
          </p:cNvPr>
          <p:cNvSpPr/>
          <p:nvPr/>
        </p:nvSpPr>
        <p:spPr>
          <a:xfrm>
            <a:off x="3286125" y="631496"/>
            <a:ext cx="2571750" cy="3145198"/>
          </a:xfrm>
          <a:prstGeom prst="rect">
            <a:avLst/>
          </a:prstGeom>
          <a:solidFill>
            <a:srgbClr val="FFFFFF"/>
          </a:solidFill>
          <a:ln/>
        </p:spPr>
        <p:txBody>
          <a:bodyPr/>
          <a:lstStyle/>
          <a:p>
            <a:endParaRPr lang="ja-JP" altLang="en-US"/>
          </a:p>
        </p:txBody>
      </p:sp>
      <p:sp>
        <p:nvSpPr>
          <p:cNvPr id="143" name="Shape 17">
            <a:extLst>
              <a:ext uri="{FF2B5EF4-FFF2-40B4-BE49-F238E27FC236}">
                <a16:creationId xmlns:a16="http://schemas.microsoft.com/office/drawing/2014/main" id="{45CFCC0B-37BE-491E-8A84-40A5D004F768}"/>
              </a:ext>
            </a:extLst>
          </p:cNvPr>
          <p:cNvSpPr/>
          <p:nvPr/>
        </p:nvSpPr>
        <p:spPr>
          <a:xfrm>
            <a:off x="3393272" y="3266322"/>
            <a:ext cx="2343150" cy="439122"/>
          </a:xfrm>
          <a:prstGeom prst="rect">
            <a:avLst/>
          </a:prstGeom>
          <a:solidFill>
            <a:srgbClr val="FFF3E0"/>
          </a:solidFill>
          <a:ln/>
        </p:spPr>
        <p:txBody>
          <a:bodyPr/>
          <a:lstStyle/>
          <a:p>
            <a:endParaRPr lang="ja-JP" altLang="en-US"/>
          </a:p>
        </p:txBody>
      </p:sp>
      <p:sp>
        <p:nvSpPr>
          <p:cNvPr id="144" name="Shape 18">
            <a:extLst>
              <a:ext uri="{FF2B5EF4-FFF2-40B4-BE49-F238E27FC236}">
                <a16:creationId xmlns:a16="http://schemas.microsoft.com/office/drawing/2014/main" id="{0F58E1B1-8E2A-4BB2-B4D2-503536E8E328}"/>
              </a:ext>
            </a:extLst>
          </p:cNvPr>
          <p:cNvSpPr/>
          <p:nvPr/>
        </p:nvSpPr>
        <p:spPr>
          <a:xfrm>
            <a:off x="3386650" y="3266322"/>
            <a:ext cx="45719" cy="439122"/>
          </a:xfrm>
          <a:prstGeom prst="rect">
            <a:avLst/>
          </a:prstGeom>
          <a:solidFill>
            <a:srgbClr val="B45309"/>
          </a:solidFill>
          <a:ln/>
        </p:spPr>
        <p:txBody>
          <a:bodyPr/>
          <a:lstStyle/>
          <a:p>
            <a:endParaRPr lang="ja-JP" altLang="en-US"/>
          </a:p>
        </p:txBody>
      </p:sp>
      <p:sp>
        <p:nvSpPr>
          <p:cNvPr id="53" name="Shape 1">
            <a:extLst>
              <a:ext uri="{FF2B5EF4-FFF2-40B4-BE49-F238E27FC236}">
                <a16:creationId xmlns:a16="http://schemas.microsoft.com/office/drawing/2014/main" id="{72B781E8-094B-4999-9954-45DF744A4CC8}"/>
              </a:ext>
            </a:extLst>
          </p:cNvPr>
          <p:cNvSpPr/>
          <p:nvPr/>
        </p:nvSpPr>
        <p:spPr>
          <a:xfrm>
            <a:off x="571500" y="631496"/>
            <a:ext cx="2571750" cy="3145198"/>
          </a:xfrm>
          <a:prstGeom prst="rect">
            <a:avLst/>
          </a:prstGeom>
          <a:solidFill>
            <a:srgbClr val="FFFFFF"/>
          </a:solidFill>
          <a:ln/>
        </p:spPr>
        <p:txBody>
          <a:bodyPr/>
          <a:lstStyle/>
          <a:p>
            <a:endParaRPr lang="ja-JP" altLang="en-US"/>
          </a:p>
        </p:txBody>
      </p:sp>
      <p:sp>
        <p:nvSpPr>
          <p:cNvPr id="54" name="Shape 2">
            <a:extLst>
              <a:ext uri="{FF2B5EF4-FFF2-40B4-BE49-F238E27FC236}">
                <a16:creationId xmlns:a16="http://schemas.microsoft.com/office/drawing/2014/main" id="{A68521C3-A007-4A8B-9256-6CE2FCE38556}"/>
              </a:ext>
            </a:extLst>
          </p:cNvPr>
          <p:cNvSpPr/>
          <p:nvPr/>
        </p:nvSpPr>
        <p:spPr>
          <a:xfrm>
            <a:off x="571500" y="631496"/>
            <a:ext cx="2571750" cy="28575"/>
          </a:xfrm>
          <a:prstGeom prst="rect">
            <a:avLst/>
          </a:prstGeom>
          <a:solidFill>
            <a:srgbClr val="1C2841"/>
          </a:solidFill>
          <a:ln/>
        </p:spPr>
        <p:txBody>
          <a:bodyPr/>
          <a:lstStyle/>
          <a:p>
            <a:endParaRPr lang="ja-JP" altLang="en-US"/>
          </a:p>
        </p:txBody>
      </p:sp>
      <p:sp>
        <p:nvSpPr>
          <p:cNvPr id="55" name="Text 3">
            <a:extLst>
              <a:ext uri="{FF2B5EF4-FFF2-40B4-BE49-F238E27FC236}">
                <a16:creationId xmlns:a16="http://schemas.microsoft.com/office/drawing/2014/main" id="{81B56EDA-B901-4F3B-AB99-0EDB1AA73ABD}"/>
              </a:ext>
            </a:extLst>
          </p:cNvPr>
          <p:cNvSpPr/>
          <p:nvPr/>
        </p:nvSpPr>
        <p:spPr>
          <a:xfrm>
            <a:off x="1408534" y="731509"/>
            <a:ext cx="897683" cy="153119"/>
          </a:xfrm>
          <a:prstGeom prst="rect">
            <a:avLst/>
          </a:prstGeom>
          <a:noFill/>
          <a:ln/>
        </p:spPr>
        <p:txBody>
          <a:bodyPr wrap="none" lIns="0" tIns="0" rIns="0" bIns="0" rtlCol="0" anchor="t">
            <a:spAutoFit/>
          </a:bodyPr>
          <a:lstStyle/>
          <a:p>
            <a:pPr marL="0" indent="0" algn="ctr">
              <a:lnSpc>
                <a:spcPts val="1400"/>
              </a:lnSpc>
              <a:buNone/>
            </a:pPr>
            <a:r>
              <a:rPr lang="en-US" sz="1000" b="1" dirty="0">
                <a:solidFill>
                  <a:srgbClr val="1C2841"/>
                </a:solidFill>
                <a:latin typeface="BIZ UDPゴシック" panose="020B0400000000000000" pitchFamily="50" charset="-128"/>
                <a:ea typeface="BIZ UDPゴシック" panose="020B0400000000000000" pitchFamily="50" charset="-128"/>
                <a:cs typeface="Yu Gothic" pitchFamily="34" charset="-120"/>
              </a:rPr>
              <a:t>弥生文化博物館</a:t>
            </a:r>
            <a:endParaRPr lang="en-US" sz="1000" dirty="0">
              <a:latin typeface="BIZ UDPゴシック" panose="020B0400000000000000" pitchFamily="50" charset="-128"/>
              <a:ea typeface="BIZ UDPゴシック" panose="020B0400000000000000" pitchFamily="50" charset="-128"/>
            </a:endParaRPr>
          </a:p>
        </p:txBody>
      </p:sp>
      <p:sp>
        <p:nvSpPr>
          <p:cNvPr id="56" name="Shape 4">
            <a:extLst>
              <a:ext uri="{FF2B5EF4-FFF2-40B4-BE49-F238E27FC236}">
                <a16:creationId xmlns:a16="http://schemas.microsoft.com/office/drawing/2014/main" id="{41EC8CB4-5B8E-4D37-9D5F-B33E0A9A9943}"/>
              </a:ext>
            </a:extLst>
          </p:cNvPr>
          <p:cNvSpPr/>
          <p:nvPr/>
        </p:nvSpPr>
        <p:spPr>
          <a:xfrm>
            <a:off x="1247477" y="967253"/>
            <a:ext cx="1219795" cy="201811"/>
          </a:xfrm>
          <a:prstGeom prst="rect">
            <a:avLst/>
          </a:prstGeom>
          <a:solidFill>
            <a:srgbClr val="8B0000"/>
          </a:solidFill>
          <a:ln/>
        </p:spPr>
        <p:txBody>
          <a:bodyPr/>
          <a:lstStyle/>
          <a:p>
            <a:endParaRPr lang="ja-JP" altLang="en-US"/>
          </a:p>
        </p:txBody>
      </p:sp>
      <p:sp>
        <p:nvSpPr>
          <p:cNvPr id="57" name="Text 5">
            <a:extLst>
              <a:ext uri="{FF2B5EF4-FFF2-40B4-BE49-F238E27FC236}">
                <a16:creationId xmlns:a16="http://schemas.microsoft.com/office/drawing/2014/main" id="{A309D4C9-BB48-4295-9106-CBC9A26D552F}"/>
              </a:ext>
            </a:extLst>
          </p:cNvPr>
          <p:cNvSpPr/>
          <p:nvPr/>
        </p:nvSpPr>
        <p:spPr>
          <a:xfrm>
            <a:off x="1247477" y="967253"/>
            <a:ext cx="1219795" cy="178447"/>
          </a:xfrm>
          <a:prstGeom prst="rect">
            <a:avLst/>
          </a:prstGeom>
          <a:noFill/>
          <a:ln/>
        </p:spPr>
        <p:txBody>
          <a:bodyPr wrap="square" lIns="85090" tIns="34036" rIns="85090" bIns="34036" rtlCol="0" anchor="t">
            <a:spAutoFit/>
          </a:bodyPr>
          <a:lstStyle/>
          <a:p>
            <a:pPr marL="0" indent="0" algn="ctr">
              <a:lnSpc>
                <a:spcPts val="1000"/>
              </a:lnSpc>
              <a:buNone/>
            </a:pPr>
            <a:r>
              <a:rPr lang="en-US" sz="800" b="1" dirty="0">
                <a:solidFill>
                  <a:srgbClr val="FFFFFF"/>
                </a:solidFill>
                <a:latin typeface="BIZ UDPゴシック" panose="020B0400000000000000" pitchFamily="50" charset="-128"/>
                <a:ea typeface="BIZ UDPゴシック" panose="020B0400000000000000" pitchFamily="50" charset="-128"/>
                <a:cs typeface="Yu Gothic" pitchFamily="34" charset="-120"/>
              </a:rPr>
              <a:t>学術展示を見に来る館</a:t>
            </a:r>
            <a:endParaRPr lang="en-US" sz="800" dirty="0">
              <a:latin typeface="BIZ UDPゴシック" panose="020B0400000000000000" pitchFamily="50" charset="-128"/>
              <a:ea typeface="BIZ UDPゴシック" panose="020B0400000000000000" pitchFamily="50" charset="-128"/>
            </a:endParaRPr>
          </a:p>
        </p:txBody>
      </p:sp>
      <p:sp>
        <p:nvSpPr>
          <p:cNvPr id="58" name="Shape 6">
            <a:extLst>
              <a:ext uri="{FF2B5EF4-FFF2-40B4-BE49-F238E27FC236}">
                <a16:creationId xmlns:a16="http://schemas.microsoft.com/office/drawing/2014/main" id="{CEE4A3D6-D224-4532-BD9A-216871ED580F}"/>
              </a:ext>
            </a:extLst>
          </p:cNvPr>
          <p:cNvSpPr/>
          <p:nvPr/>
        </p:nvSpPr>
        <p:spPr>
          <a:xfrm>
            <a:off x="685800" y="1311939"/>
            <a:ext cx="2343150" cy="364331"/>
          </a:xfrm>
          <a:prstGeom prst="rect">
            <a:avLst/>
          </a:prstGeom>
          <a:solidFill>
            <a:srgbClr val="1C2841"/>
          </a:solidFill>
          <a:ln/>
        </p:spPr>
        <p:txBody>
          <a:bodyPr/>
          <a:lstStyle/>
          <a:p>
            <a:endParaRPr lang="ja-JP" altLang="en-US"/>
          </a:p>
        </p:txBody>
      </p:sp>
      <p:sp>
        <p:nvSpPr>
          <p:cNvPr id="59" name="Text 7">
            <a:extLst>
              <a:ext uri="{FF2B5EF4-FFF2-40B4-BE49-F238E27FC236}">
                <a16:creationId xmlns:a16="http://schemas.microsoft.com/office/drawing/2014/main" id="{6C53585E-08B3-4A34-930C-7AB53B0B0C09}"/>
              </a:ext>
            </a:extLst>
          </p:cNvPr>
          <p:cNvSpPr/>
          <p:nvPr/>
        </p:nvSpPr>
        <p:spPr>
          <a:xfrm>
            <a:off x="771525" y="1369089"/>
            <a:ext cx="891853" cy="214931"/>
          </a:xfrm>
          <a:prstGeom prst="rect">
            <a:avLst/>
          </a:prstGeom>
          <a:noFill/>
          <a:ln/>
        </p:spPr>
        <p:txBody>
          <a:bodyPr wrap="square" lIns="0" tIns="0" rIns="0" bIns="0" rtlCol="0" anchor="t">
            <a:spAutoFit/>
          </a:bodyPr>
          <a:lstStyle/>
          <a:p>
            <a:pPr marL="0" indent="0" algn="l">
              <a:lnSpc>
                <a:spcPts val="900"/>
              </a:lnSpc>
              <a:buNone/>
            </a:pPr>
            <a:r>
              <a:rPr lang="en-US" sz="900" dirty="0">
                <a:solidFill>
                  <a:srgbClr val="E8E8E2"/>
                </a:solidFill>
                <a:latin typeface="BIZ UDPゴシック" panose="020B0400000000000000" pitchFamily="50" charset="-128"/>
                <a:ea typeface="BIZ UDPゴシック" panose="020B0400000000000000" pitchFamily="50" charset="-128"/>
                <a:cs typeface="Yu Gothic" pitchFamily="34" charset="-120"/>
              </a:rPr>
              <a:t>総合満足度</a:t>
            </a:r>
            <a:r>
              <a:rPr lang="en-US" sz="800" dirty="0">
                <a:solidFill>
                  <a:srgbClr val="E8E8E2"/>
                </a:solidFill>
                <a:latin typeface="BIZ UDPゴシック" panose="020B0400000000000000" pitchFamily="50" charset="-128"/>
                <a:ea typeface="BIZ UDPゴシック" panose="020B0400000000000000" pitchFamily="50" charset="-128"/>
                <a:cs typeface="Yu Gothic" pitchFamily="34" charset="-120"/>
              </a:rPr>
              <a:t>
</a:t>
            </a:r>
            <a:r>
              <a:rPr lang="en-US" sz="700" dirty="0">
                <a:solidFill>
                  <a:srgbClr val="E8E8E2"/>
                </a:solidFill>
                <a:latin typeface="BIZ UDPゴシック" panose="020B0400000000000000" pitchFamily="50" charset="-128"/>
                <a:ea typeface="BIZ UDPゴシック" panose="020B0400000000000000" pitchFamily="50" charset="-128"/>
                <a:cs typeface="Yu Gothic" pitchFamily="34" charset="-120"/>
              </a:rPr>
              <a:t>（満足+非常に満足）</a:t>
            </a:r>
            <a:endParaRPr lang="en-US" sz="700" dirty="0">
              <a:latin typeface="BIZ UDPゴシック" panose="020B0400000000000000" pitchFamily="50" charset="-128"/>
              <a:ea typeface="BIZ UDPゴシック" panose="020B0400000000000000" pitchFamily="50" charset="-128"/>
            </a:endParaRPr>
          </a:p>
        </p:txBody>
      </p:sp>
      <p:sp>
        <p:nvSpPr>
          <p:cNvPr id="60" name="Text 8">
            <a:extLst>
              <a:ext uri="{FF2B5EF4-FFF2-40B4-BE49-F238E27FC236}">
                <a16:creationId xmlns:a16="http://schemas.microsoft.com/office/drawing/2014/main" id="{18DC519F-65B1-4D28-966E-AA4C0E353B40}"/>
              </a:ext>
            </a:extLst>
          </p:cNvPr>
          <p:cNvSpPr/>
          <p:nvPr/>
        </p:nvSpPr>
        <p:spPr>
          <a:xfrm>
            <a:off x="1805935" y="1379804"/>
            <a:ext cx="310983" cy="230832"/>
          </a:xfrm>
          <a:prstGeom prst="rect">
            <a:avLst/>
          </a:prstGeom>
          <a:noFill/>
          <a:ln/>
        </p:spPr>
        <p:txBody>
          <a:bodyPr wrap="none" lIns="0" tIns="0" rIns="0" bIns="0" rtlCol="0" anchor="t">
            <a:spAutoFit/>
          </a:bodyPr>
          <a:lstStyle/>
          <a:p>
            <a:pPr marL="0" indent="0" algn="l">
              <a:lnSpc>
                <a:spcPts val="1800"/>
              </a:lnSpc>
              <a:buNone/>
            </a:pPr>
            <a:r>
              <a:rPr lang="en-US" sz="1602" b="1" dirty="0">
                <a:solidFill>
                  <a:srgbClr val="FFD700"/>
                </a:solidFill>
                <a:latin typeface="BIZ UDPゴシック" panose="020B0400000000000000" pitchFamily="50" charset="-128"/>
                <a:ea typeface="BIZ UDPゴシック" panose="020B0400000000000000" pitchFamily="50" charset="-128"/>
                <a:cs typeface="Yu Gothic" pitchFamily="34" charset="-120"/>
              </a:rPr>
              <a:t>90</a:t>
            </a:r>
            <a:endParaRPr lang="en-US" sz="1602" dirty="0">
              <a:latin typeface="BIZ UDPゴシック" panose="020B0400000000000000" pitchFamily="50" charset="-128"/>
              <a:ea typeface="BIZ UDPゴシック" panose="020B0400000000000000" pitchFamily="50" charset="-128"/>
            </a:endParaRPr>
          </a:p>
        </p:txBody>
      </p:sp>
      <p:sp>
        <p:nvSpPr>
          <p:cNvPr id="61" name="Text 9">
            <a:extLst>
              <a:ext uri="{FF2B5EF4-FFF2-40B4-BE49-F238E27FC236}">
                <a16:creationId xmlns:a16="http://schemas.microsoft.com/office/drawing/2014/main" id="{B966AEC3-0F5D-4392-BC1A-E93E2A9DBCEB}"/>
              </a:ext>
            </a:extLst>
          </p:cNvPr>
          <p:cNvSpPr/>
          <p:nvPr/>
        </p:nvSpPr>
        <p:spPr>
          <a:xfrm>
            <a:off x="2155972" y="1483389"/>
            <a:ext cx="205184" cy="115416"/>
          </a:xfrm>
          <a:prstGeom prst="rect">
            <a:avLst/>
          </a:prstGeom>
          <a:noFill/>
          <a:ln/>
        </p:spPr>
        <p:txBody>
          <a:bodyPr wrap="none" lIns="0" tIns="0" rIns="0" bIns="0" rtlCol="0" anchor="t">
            <a:spAutoFit/>
          </a:bodyPr>
          <a:lstStyle/>
          <a:p>
            <a:pPr marL="0" indent="0" algn="l">
              <a:lnSpc>
                <a:spcPts val="900"/>
              </a:lnSpc>
              <a:buNone/>
            </a:pPr>
            <a:r>
              <a:rPr lang="en-US" sz="800" dirty="0">
                <a:solidFill>
                  <a:srgbClr val="E8E8E2"/>
                </a:solidFill>
                <a:latin typeface="BIZ UDPゴシック" panose="020B0400000000000000" pitchFamily="50" charset="-128"/>
                <a:ea typeface="BIZ UDPゴシック" panose="020B0400000000000000" pitchFamily="50" charset="-128"/>
                <a:cs typeface="Yu Gothic" pitchFamily="34" charset="-120"/>
              </a:rPr>
              <a:t>%超</a:t>
            </a:r>
            <a:endParaRPr lang="en-US" sz="800" dirty="0">
              <a:latin typeface="BIZ UDPゴシック" panose="020B0400000000000000" pitchFamily="50" charset="-128"/>
              <a:ea typeface="BIZ UDPゴシック" panose="020B0400000000000000" pitchFamily="50" charset="-128"/>
            </a:endParaRPr>
          </a:p>
        </p:txBody>
      </p:sp>
      <p:sp>
        <p:nvSpPr>
          <p:cNvPr id="62" name="Text 10">
            <a:extLst>
              <a:ext uri="{FF2B5EF4-FFF2-40B4-BE49-F238E27FC236}">
                <a16:creationId xmlns:a16="http://schemas.microsoft.com/office/drawing/2014/main" id="{72C705F3-3783-4BD5-B399-7FEEEEB18CF4}"/>
              </a:ext>
            </a:extLst>
          </p:cNvPr>
          <p:cNvSpPr/>
          <p:nvPr/>
        </p:nvSpPr>
        <p:spPr>
          <a:xfrm>
            <a:off x="2604562" y="1534059"/>
            <a:ext cx="365485" cy="89768"/>
          </a:xfrm>
          <a:prstGeom prst="rect">
            <a:avLst/>
          </a:prstGeom>
          <a:noFill/>
          <a:ln/>
        </p:spPr>
        <p:txBody>
          <a:bodyPr wrap="none" lIns="0" tIns="0" rIns="0" bIns="0" rtlCol="0" anchor="t">
            <a:spAutoFit/>
          </a:bodyPr>
          <a:lstStyle/>
          <a:p>
            <a:pPr marL="0" indent="0" algn="l">
              <a:lnSpc>
                <a:spcPts val="700"/>
              </a:lnSpc>
              <a:buNone/>
            </a:pPr>
            <a:r>
              <a:rPr lang="en-US" sz="800" dirty="0">
                <a:solidFill>
                  <a:schemeClr val="bg1"/>
                </a:solidFill>
                <a:latin typeface="BIZ UDPゴシック" panose="020B0400000000000000" pitchFamily="50" charset="-128"/>
                <a:ea typeface="BIZ UDPゴシック" panose="020B0400000000000000" pitchFamily="50" charset="-128"/>
                <a:cs typeface="Yu Gothic" pitchFamily="34" charset="-120"/>
              </a:rPr>
              <a:t>n=131</a:t>
            </a:r>
            <a:endParaRPr lang="en-US" sz="800" dirty="0">
              <a:solidFill>
                <a:schemeClr val="bg1"/>
              </a:solidFill>
              <a:latin typeface="BIZ UDPゴシック" panose="020B0400000000000000" pitchFamily="50" charset="-128"/>
              <a:ea typeface="BIZ UDPゴシック" panose="020B0400000000000000" pitchFamily="50" charset="-128"/>
            </a:endParaRPr>
          </a:p>
        </p:txBody>
      </p:sp>
      <p:pic>
        <p:nvPicPr>
          <p:cNvPr id="63" name="Image 1" descr="preencoded.png">
            <a:extLst>
              <a:ext uri="{FF2B5EF4-FFF2-40B4-BE49-F238E27FC236}">
                <a16:creationId xmlns:a16="http://schemas.microsoft.com/office/drawing/2014/main" id="{FC2A4AB5-1363-49D7-99ED-45CEE38E9C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0" y="1763781"/>
            <a:ext cx="100013" cy="92869"/>
          </a:xfrm>
          <a:prstGeom prst="rect">
            <a:avLst/>
          </a:prstGeom>
        </p:spPr>
      </p:pic>
      <p:sp>
        <p:nvSpPr>
          <p:cNvPr id="64" name="Text 11">
            <a:extLst>
              <a:ext uri="{FF2B5EF4-FFF2-40B4-BE49-F238E27FC236}">
                <a16:creationId xmlns:a16="http://schemas.microsoft.com/office/drawing/2014/main" id="{37B86123-D317-4C96-9764-019EDF4F5575}"/>
              </a:ext>
            </a:extLst>
          </p:cNvPr>
          <p:cNvSpPr/>
          <p:nvPr/>
        </p:nvSpPr>
        <p:spPr>
          <a:xfrm>
            <a:off x="821531" y="1747707"/>
            <a:ext cx="410369" cy="115416"/>
          </a:xfrm>
          <a:prstGeom prst="rect">
            <a:avLst/>
          </a:prstGeom>
          <a:noFill/>
          <a:ln/>
        </p:spPr>
        <p:txBody>
          <a:bodyPr wrap="none" lIns="0" tIns="0" rIns="0" bIns="0" rtlCol="0" anchor="t">
            <a:spAutoFit/>
          </a:bodyPr>
          <a:lstStyle/>
          <a:p>
            <a:pPr marL="0" indent="0" algn="l">
              <a:lnSpc>
                <a:spcPts val="900"/>
              </a:lnSpc>
              <a:buNone/>
            </a:pP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主な客層</a:t>
            </a:r>
            <a:endParaRPr lang="en-US" sz="800" dirty="0">
              <a:latin typeface="BIZ UDPゴシック" panose="020B0400000000000000" pitchFamily="50" charset="-128"/>
              <a:ea typeface="BIZ UDPゴシック" panose="020B0400000000000000" pitchFamily="50" charset="-128"/>
            </a:endParaRPr>
          </a:p>
        </p:txBody>
      </p:sp>
      <p:sp>
        <p:nvSpPr>
          <p:cNvPr id="65" name="Text 12">
            <a:extLst>
              <a:ext uri="{FF2B5EF4-FFF2-40B4-BE49-F238E27FC236}">
                <a16:creationId xmlns:a16="http://schemas.microsoft.com/office/drawing/2014/main" id="{1CDFAE31-39EF-490B-873E-41BC1D73A056}"/>
              </a:ext>
            </a:extLst>
          </p:cNvPr>
          <p:cNvSpPr/>
          <p:nvPr/>
        </p:nvSpPr>
        <p:spPr>
          <a:xfrm>
            <a:off x="685800" y="1887010"/>
            <a:ext cx="2343150" cy="259302"/>
          </a:xfrm>
          <a:prstGeom prst="rect">
            <a:avLst/>
          </a:prstGeom>
          <a:noFill/>
          <a:ln/>
        </p:spPr>
        <p:txBody>
          <a:bodyPr wrap="square" lIns="161544" tIns="0" rIns="0" bIns="0" rtlCol="0" anchor="t">
            <a:spAutoFit/>
          </a:bodyPr>
          <a:lstStyle/>
          <a:p>
            <a:pPr marL="0" indent="0" algn="l">
              <a:lnSpc>
                <a:spcPts val="1100"/>
              </a:lnSpc>
              <a:buNone/>
            </a:pPr>
            <a:r>
              <a:rPr lang="en-US" sz="800" dirty="0">
                <a:solidFill>
                  <a:srgbClr val="333333"/>
                </a:solidFill>
                <a:latin typeface="BIZ UDPゴシック" panose="020B0400000000000000" pitchFamily="50" charset="-128"/>
                <a:ea typeface="BIZ UDPゴシック" panose="020B0400000000000000" pitchFamily="50" charset="-128"/>
                <a:cs typeface="Yu Gothic" pitchFamily="34" charset="-120"/>
              </a:rPr>
              <a:t>60〜70代中心（54%）。府内在住58%。
考古学ファン・学校団体が主要層。</a:t>
            </a:r>
            <a:endParaRPr lang="en-US" sz="800" dirty="0">
              <a:latin typeface="BIZ UDPゴシック" panose="020B0400000000000000" pitchFamily="50" charset="-128"/>
              <a:ea typeface="BIZ UDPゴシック" panose="020B0400000000000000" pitchFamily="50" charset="-128"/>
            </a:endParaRPr>
          </a:p>
        </p:txBody>
      </p:sp>
      <p:pic>
        <p:nvPicPr>
          <p:cNvPr id="66" name="Image 2" descr="preencoded.png">
            <a:extLst>
              <a:ext uri="{FF2B5EF4-FFF2-40B4-BE49-F238E27FC236}">
                <a16:creationId xmlns:a16="http://schemas.microsoft.com/office/drawing/2014/main" id="{F7AC0527-3457-459F-8393-9EEBB1AB72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800" y="2289640"/>
            <a:ext cx="100013" cy="92869"/>
          </a:xfrm>
          <a:prstGeom prst="rect">
            <a:avLst/>
          </a:prstGeom>
        </p:spPr>
      </p:pic>
      <p:sp>
        <p:nvSpPr>
          <p:cNvPr id="67" name="Text 13">
            <a:extLst>
              <a:ext uri="{FF2B5EF4-FFF2-40B4-BE49-F238E27FC236}">
                <a16:creationId xmlns:a16="http://schemas.microsoft.com/office/drawing/2014/main" id="{900E9D83-1080-4C59-99F3-1E5AD21E62C9}"/>
              </a:ext>
            </a:extLst>
          </p:cNvPr>
          <p:cNvSpPr/>
          <p:nvPr/>
        </p:nvSpPr>
        <p:spPr>
          <a:xfrm>
            <a:off x="821531" y="2273567"/>
            <a:ext cx="1146148" cy="115416"/>
          </a:xfrm>
          <a:prstGeom prst="rect">
            <a:avLst/>
          </a:prstGeom>
          <a:noFill/>
          <a:ln/>
        </p:spPr>
        <p:txBody>
          <a:bodyPr wrap="none" lIns="0" tIns="0" rIns="0" bIns="0" rtlCol="0" anchor="t">
            <a:spAutoFit/>
          </a:bodyPr>
          <a:lstStyle/>
          <a:p>
            <a:pPr marL="0" indent="0" algn="l">
              <a:lnSpc>
                <a:spcPts val="900"/>
              </a:lnSpc>
              <a:buNone/>
            </a:pP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具体的な魅力・コンテンツ</a:t>
            </a:r>
            <a:endParaRPr lang="en-US" sz="800" dirty="0">
              <a:latin typeface="BIZ UDPゴシック" panose="020B0400000000000000" pitchFamily="50" charset="-128"/>
              <a:ea typeface="BIZ UDPゴシック" panose="020B0400000000000000" pitchFamily="50" charset="-128"/>
            </a:endParaRPr>
          </a:p>
        </p:txBody>
      </p:sp>
      <p:sp>
        <p:nvSpPr>
          <p:cNvPr id="68" name="Text 14">
            <a:extLst>
              <a:ext uri="{FF2B5EF4-FFF2-40B4-BE49-F238E27FC236}">
                <a16:creationId xmlns:a16="http://schemas.microsoft.com/office/drawing/2014/main" id="{D895D41B-2DBB-4F0C-86E9-5F7C77F96222}"/>
              </a:ext>
            </a:extLst>
          </p:cNvPr>
          <p:cNvSpPr/>
          <p:nvPr/>
        </p:nvSpPr>
        <p:spPr>
          <a:xfrm>
            <a:off x="685800" y="2412870"/>
            <a:ext cx="2343150" cy="400366"/>
          </a:xfrm>
          <a:prstGeom prst="rect">
            <a:avLst/>
          </a:prstGeom>
          <a:noFill/>
          <a:ln/>
        </p:spPr>
        <p:txBody>
          <a:bodyPr wrap="square" lIns="161544" tIns="0" rIns="0" bIns="0" rtlCol="0" anchor="t">
            <a:spAutoFit/>
          </a:bodyPr>
          <a:lstStyle/>
          <a:p>
            <a:pPr marL="0" indent="0" algn="l">
              <a:lnSpc>
                <a:spcPts val="1100"/>
              </a:lnSpc>
              <a:buNone/>
            </a:pPr>
            <a:r>
              <a:rPr lang="en-US" sz="800" dirty="0">
                <a:solidFill>
                  <a:srgbClr val="333333"/>
                </a:solidFill>
                <a:latin typeface="BIZ UDPゴシック" panose="020B0400000000000000" pitchFamily="50" charset="-128"/>
                <a:ea typeface="BIZ UDPゴシック" panose="020B0400000000000000" pitchFamily="50" charset="-128"/>
                <a:cs typeface="Yu Gothic" pitchFamily="34" charset="-120"/>
              </a:rPr>
              <a:t>弥生時代専門の</a:t>
            </a:r>
            <a:r>
              <a:rPr lang="en-US" sz="800" b="1" dirty="0">
                <a:solidFill>
                  <a:srgbClr val="1C2841"/>
                </a:solidFill>
                <a:latin typeface="BIZ UDPゴシック" panose="020B0400000000000000" pitchFamily="50" charset="-128"/>
                <a:ea typeface="BIZ UDPゴシック" panose="020B0400000000000000" pitchFamily="50" charset="-128"/>
                <a:cs typeface="Yu Gothic" pitchFamily="34" charset="-120"/>
              </a:rPr>
              <a:t>学術展示・企画展</a:t>
            </a:r>
            <a:r>
              <a:rPr lang="en-US" sz="800" dirty="0">
                <a:solidFill>
                  <a:srgbClr val="333333"/>
                </a:solidFill>
                <a:latin typeface="BIZ UDPゴシック" panose="020B0400000000000000" pitchFamily="50" charset="-128"/>
                <a:ea typeface="BIZ UDPゴシック" panose="020B0400000000000000" pitchFamily="50" charset="-128"/>
                <a:cs typeface="Yu Gothic" pitchFamily="34" charset="-120"/>
              </a:rPr>
              <a:t>が核。
土器・勾玉づくりなどの体験ワークショップ、
学芸員による特別解説が高評価。</a:t>
            </a:r>
            <a:endParaRPr lang="en-US" sz="800" dirty="0">
              <a:latin typeface="BIZ UDPゴシック" panose="020B0400000000000000" pitchFamily="50" charset="-128"/>
              <a:ea typeface="BIZ UDPゴシック" panose="020B0400000000000000" pitchFamily="50" charset="-128"/>
            </a:endParaRPr>
          </a:p>
        </p:txBody>
      </p:sp>
      <p:pic>
        <p:nvPicPr>
          <p:cNvPr id="69" name="Image 3" descr="preencoded.png">
            <a:extLst>
              <a:ext uri="{FF2B5EF4-FFF2-40B4-BE49-F238E27FC236}">
                <a16:creationId xmlns:a16="http://schemas.microsoft.com/office/drawing/2014/main" id="{13295E28-DD83-400C-B1A7-4CE6686F70B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5800" y="2904003"/>
            <a:ext cx="100013" cy="92869"/>
          </a:xfrm>
          <a:prstGeom prst="rect">
            <a:avLst/>
          </a:prstGeom>
        </p:spPr>
      </p:pic>
      <p:sp>
        <p:nvSpPr>
          <p:cNvPr id="70" name="Text 15">
            <a:extLst>
              <a:ext uri="{FF2B5EF4-FFF2-40B4-BE49-F238E27FC236}">
                <a16:creationId xmlns:a16="http://schemas.microsoft.com/office/drawing/2014/main" id="{6CF1F54C-C756-4D12-9F1E-703A0F41F2F1}"/>
              </a:ext>
            </a:extLst>
          </p:cNvPr>
          <p:cNvSpPr/>
          <p:nvPr/>
        </p:nvSpPr>
        <p:spPr>
          <a:xfrm>
            <a:off x="821531" y="2887929"/>
            <a:ext cx="718145" cy="115416"/>
          </a:xfrm>
          <a:prstGeom prst="rect">
            <a:avLst/>
          </a:prstGeom>
          <a:noFill/>
          <a:ln/>
        </p:spPr>
        <p:txBody>
          <a:bodyPr wrap="none" lIns="0" tIns="0" rIns="0" bIns="0" rtlCol="0" anchor="t">
            <a:spAutoFit/>
          </a:bodyPr>
          <a:lstStyle/>
          <a:p>
            <a:pPr marL="0" indent="0" algn="l">
              <a:lnSpc>
                <a:spcPts val="900"/>
              </a:lnSpc>
              <a:buNone/>
            </a:pP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来館動機（上位）</a:t>
            </a:r>
            <a:endParaRPr lang="en-US" sz="800" dirty="0">
              <a:latin typeface="BIZ UDPゴシック" panose="020B0400000000000000" pitchFamily="50" charset="-128"/>
              <a:ea typeface="BIZ UDPゴシック" panose="020B0400000000000000" pitchFamily="50" charset="-128"/>
            </a:endParaRPr>
          </a:p>
        </p:txBody>
      </p:sp>
      <p:sp>
        <p:nvSpPr>
          <p:cNvPr id="71" name="Text 16">
            <a:extLst>
              <a:ext uri="{FF2B5EF4-FFF2-40B4-BE49-F238E27FC236}">
                <a16:creationId xmlns:a16="http://schemas.microsoft.com/office/drawing/2014/main" id="{11C7FF74-6767-4D79-B201-1B80124798DD}"/>
              </a:ext>
            </a:extLst>
          </p:cNvPr>
          <p:cNvSpPr/>
          <p:nvPr/>
        </p:nvSpPr>
        <p:spPr>
          <a:xfrm>
            <a:off x="685800" y="3027232"/>
            <a:ext cx="1972912" cy="120546"/>
          </a:xfrm>
          <a:prstGeom prst="rect">
            <a:avLst/>
          </a:prstGeom>
          <a:noFill/>
          <a:ln/>
        </p:spPr>
        <p:txBody>
          <a:bodyPr wrap="none" lIns="161544" tIns="0" rIns="0" bIns="0" rtlCol="0" anchor="t">
            <a:spAutoFit/>
          </a:bodyPr>
          <a:lstStyle/>
          <a:p>
            <a:pPr marL="0" indent="0" algn="l">
              <a:lnSpc>
                <a:spcPts val="1100"/>
              </a:lnSpc>
              <a:buNone/>
            </a:pPr>
            <a:r>
              <a:rPr lang="en-US" sz="800" dirty="0">
                <a:solidFill>
                  <a:srgbClr val="333333"/>
                </a:solidFill>
                <a:latin typeface="BIZ UDPゴシック" panose="020B0400000000000000" pitchFamily="50" charset="-128"/>
                <a:ea typeface="BIZ UDPゴシック" panose="020B0400000000000000" pitchFamily="50" charset="-128"/>
                <a:cs typeface="Yu Gothic" pitchFamily="34" charset="-120"/>
              </a:rPr>
              <a:t>展示内容への関心68%、歴史文化56%</a:t>
            </a:r>
            <a:endParaRPr lang="en-US" sz="800" dirty="0">
              <a:latin typeface="BIZ UDPゴシック" panose="020B0400000000000000" pitchFamily="50" charset="-128"/>
              <a:ea typeface="BIZ UDPゴシック" panose="020B0400000000000000" pitchFamily="50" charset="-128"/>
            </a:endParaRPr>
          </a:p>
        </p:txBody>
      </p:sp>
      <p:sp>
        <p:nvSpPr>
          <p:cNvPr id="72" name="Shape 17">
            <a:extLst>
              <a:ext uri="{FF2B5EF4-FFF2-40B4-BE49-F238E27FC236}">
                <a16:creationId xmlns:a16="http://schemas.microsoft.com/office/drawing/2014/main" id="{96015BA6-64D0-41CD-AA2A-4FC4F8F68AE5}"/>
              </a:ext>
            </a:extLst>
          </p:cNvPr>
          <p:cNvSpPr/>
          <p:nvPr/>
        </p:nvSpPr>
        <p:spPr>
          <a:xfrm>
            <a:off x="685800" y="3268743"/>
            <a:ext cx="2343150" cy="439122"/>
          </a:xfrm>
          <a:prstGeom prst="rect">
            <a:avLst/>
          </a:prstGeom>
          <a:solidFill>
            <a:srgbClr val="FFF3E0"/>
          </a:solidFill>
          <a:ln/>
        </p:spPr>
        <p:txBody>
          <a:bodyPr/>
          <a:lstStyle/>
          <a:p>
            <a:endParaRPr lang="ja-JP" altLang="en-US"/>
          </a:p>
        </p:txBody>
      </p:sp>
      <p:sp>
        <p:nvSpPr>
          <p:cNvPr id="73" name="Shape 18">
            <a:extLst>
              <a:ext uri="{FF2B5EF4-FFF2-40B4-BE49-F238E27FC236}">
                <a16:creationId xmlns:a16="http://schemas.microsoft.com/office/drawing/2014/main" id="{52B27FFC-22CA-498C-9F7C-D9F404B5CEEA}"/>
              </a:ext>
            </a:extLst>
          </p:cNvPr>
          <p:cNvSpPr/>
          <p:nvPr/>
        </p:nvSpPr>
        <p:spPr>
          <a:xfrm>
            <a:off x="679178" y="3268743"/>
            <a:ext cx="45719" cy="439122"/>
          </a:xfrm>
          <a:prstGeom prst="rect">
            <a:avLst/>
          </a:prstGeom>
          <a:solidFill>
            <a:srgbClr val="B45309"/>
          </a:solidFill>
          <a:ln/>
        </p:spPr>
        <p:txBody>
          <a:bodyPr/>
          <a:lstStyle/>
          <a:p>
            <a:endParaRPr lang="ja-JP" altLang="en-US"/>
          </a:p>
        </p:txBody>
      </p:sp>
      <p:sp>
        <p:nvSpPr>
          <p:cNvPr id="74" name="Text 19">
            <a:extLst>
              <a:ext uri="{FF2B5EF4-FFF2-40B4-BE49-F238E27FC236}">
                <a16:creationId xmlns:a16="http://schemas.microsoft.com/office/drawing/2014/main" id="{F04FC633-EF3C-4EFA-BEBE-9C73821E84D6}"/>
              </a:ext>
            </a:extLst>
          </p:cNvPr>
          <p:cNvSpPr/>
          <p:nvPr/>
        </p:nvSpPr>
        <p:spPr>
          <a:xfrm>
            <a:off x="792224" y="3320631"/>
            <a:ext cx="910506" cy="102592"/>
          </a:xfrm>
          <a:prstGeom prst="rect">
            <a:avLst/>
          </a:prstGeom>
          <a:noFill/>
          <a:ln/>
        </p:spPr>
        <p:txBody>
          <a:bodyPr wrap="none" lIns="0" tIns="0" rIns="0" bIns="0" rtlCol="0" anchor="t">
            <a:spAutoFit/>
          </a:bodyPr>
          <a:lstStyle/>
          <a:p>
            <a:pPr marL="0" indent="0" algn="l">
              <a:lnSpc>
                <a:spcPts val="800"/>
              </a:lnSpc>
              <a:buNone/>
            </a:pPr>
            <a:r>
              <a:rPr lang="en-US" sz="800" dirty="0">
                <a:solidFill>
                  <a:srgbClr val="7B3F00"/>
                </a:solidFill>
                <a:latin typeface="BIZ UDPゴシック" panose="020B0400000000000000" pitchFamily="50" charset="-128"/>
                <a:ea typeface="BIZ UDPゴシック" panose="020B0400000000000000" pitchFamily="50" charset="-128"/>
                <a:cs typeface="Yu Gothic" pitchFamily="34" charset="-120"/>
              </a:rPr>
              <a:t>当日の周辺立寄り率</a:t>
            </a:r>
            <a:endParaRPr lang="en-US" sz="800" dirty="0">
              <a:latin typeface="BIZ UDPゴシック" panose="020B0400000000000000" pitchFamily="50" charset="-128"/>
              <a:ea typeface="BIZ UDPゴシック" panose="020B0400000000000000" pitchFamily="50" charset="-128"/>
            </a:endParaRPr>
          </a:p>
        </p:txBody>
      </p:sp>
      <p:sp>
        <p:nvSpPr>
          <p:cNvPr id="75" name="Text 20">
            <a:extLst>
              <a:ext uri="{FF2B5EF4-FFF2-40B4-BE49-F238E27FC236}">
                <a16:creationId xmlns:a16="http://schemas.microsoft.com/office/drawing/2014/main" id="{192B967A-0126-41F5-9DB3-3CFB479B09E5}"/>
              </a:ext>
            </a:extLst>
          </p:cNvPr>
          <p:cNvSpPr/>
          <p:nvPr/>
        </p:nvSpPr>
        <p:spPr>
          <a:xfrm>
            <a:off x="1791607" y="3367039"/>
            <a:ext cx="298159" cy="164597"/>
          </a:xfrm>
          <a:prstGeom prst="rect">
            <a:avLst/>
          </a:prstGeom>
          <a:noFill/>
          <a:ln/>
        </p:spPr>
        <p:txBody>
          <a:bodyPr wrap="none" lIns="0" tIns="0" rIns="0" bIns="0" rtlCol="0" anchor="t">
            <a:spAutoFit/>
          </a:bodyPr>
          <a:lstStyle/>
          <a:p>
            <a:pPr marL="0" indent="0" algn="l">
              <a:lnSpc>
                <a:spcPts val="1500"/>
              </a:lnSpc>
              <a:buNone/>
            </a:pPr>
            <a:r>
              <a:rPr lang="en-US" sz="1100" b="1" dirty="0">
                <a:solidFill>
                  <a:srgbClr val="B45309"/>
                </a:solidFill>
                <a:latin typeface="BIZ UDPゴシック" panose="020B0400000000000000" pitchFamily="50" charset="-128"/>
                <a:ea typeface="BIZ UDPゴシック" panose="020B0400000000000000" pitchFamily="50" charset="-128"/>
                <a:cs typeface="Yu Gothic" pitchFamily="34" charset="-120"/>
              </a:rPr>
              <a:t>19</a:t>
            </a:r>
            <a:r>
              <a:rPr lang="en-US" sz="800" b="1" dirty="0">
                <a:solidFill>
                  <a:srgbClr val="B45309"/>
                </a:solidFill>
                <a:latin typeface="BIZ UDPゴシック" panose="020B0400000000000000" pitchFamily="50" charset="-128"/>
                <a:ea typeface="BIZ UDPゴシック" panose="020B0400000000000000" pitchFamily="50" charset="-128"/>
                <a:cs typeface="Yu Gothic" pitchFamily="34" charset="-120"/>
              </a:rPr>
              <a:t>%</a:t>
            </a:r>
            <a:endParaRPr lang="en-US" sz="800" dirty="0">
              <a:latin typeface="BIZ UDPゴシック" panose="020B0400000000000000" pitchFamily="50" charset="-128"/>
              <a:ea typeface="BIZ UDPゴシック" panose="020B0400000000000000" pitchFamily="50" charset="-128"/>
            </a:endParaRPr>
          </a:p>
        </p:txBody>
      </p:sp>
      <p:sp>
        <p:nvSpPr>
          <p:cNvPr id="76" name="Text 21">
            <a:extLst>
              <a:ext uri="{FF2B5EF4-FFF2-40B4-BE49-F238E27FC236}">
                <a16:creationId xmlns:a16="http://schemas.microsoft.com/office/drawing/2014/main" id="{AE16E242-B6F6-4A18-B787-C7D79E5DC14C}"/>
              </a:ext>
            </a:extLst>
          </p:cNvPr>
          <p:cNvSpPr/>
          <p:nvPr/>
        </p:nvSpPr>
        <p:spPr>
          <a:xfrm>
            <a:off x="1950303" y="3588134"/>
            <a:ext cx="1033937" cy="89768"/>
          </a:xfrm>
          <a:prstGeom prst="rect">
            <a:avLst/>
          </a:prstGeom>
          <a:noFill/>
          <a:ln/>
        </p:spPr>
        <p:txBody>
          <a:bodyPr wrap="none" lIns="0" tIns="0" rIns="0" bIns="0" rtlCol="0" anchor="t">
            <a:spAutoFit/>
          </a:bodyPr>
          <a:lstStyle/>
          <a:p>
            <a:pPr marL="0" indent="0" algn="l">
              <a:lnSpc>
                <a:spcPts val="700"/>
              </a:lnSpc>
              <a:buNone/>
            </a:pPr>
            <a:r>
              <a:rPr lang="en-US" sz="800" dirty="0">
                <a:solidFill>
                  <a:srgbClr val="7B3F00"/>
                </a:solidFill>
                <a:latin typeface="BIZ UDPゴシック" panose="020B0400000000000000" pitchFamily="50" charset="-128"/>
                <a:ea typeface="BIZ UDPゴシック" panose="020B0400000000000000" pitchFamily="50" charset="-128"/>
                <a:cs typeface="Yu Gothic" pitchFamily="34" charset="-120"/>
              </a:rPr>
              <a:t>→ 8割超が単館で完結</a:t>
            </a:r>
            <a:endParaRPr lang="en-US" sz="800" dirty="0">
              <a:latin typeface="BIZ UDPゴシック" panose="020B0400000000000000" pitchFamily="50" charset="-128"/>
              <a:ea typeface="BIZ UDPゴシック" panose="020B0400000000000000" pitchFamily="50" charset="-128"/>
            </a:endParaRPr>
          </a:p>
        </p:txBody>
      </p:sp>
      <p:sp>
        <p:nvSpPr>
          <p:cNvPr id="78" name="Shape 23">
            <a:extLst>
              <a:ext uri="{FF2B5EF4-FFF2-40B4-BE49-F238E27FC236}">
                <a16:creationId xmlns:a16="http://schemas.microsoft.com/office/drawing/2014/main" id="{9C6F79CE-D0AE-4C3B-B4E4-948B30AE6BED}"/>
              </a:ext>
            </a:extLst>
          </p:cNvPr>
          <p:cNvSpPr/>
          <p:nvPr/>
        </p:nvSpPr>
        <p:spPr>
          <a:xfrm>
            <a:off x="3286125" y="631496"/>
            <a:ext cx="2571750" cy="28575"/>
          </a:xfrm>
          <a:prstGeom prst="rect">
            <a:avLst/>
          </a:prstGeom>
          <a:solidFill>
            <a:srgbClr val="1C2841"/>
          </a:solidFill>
          <a:ln/>
        </p:spPr>
        <p:txBody>
          <a:bodyPr/>
          <a:lstStyle/>
          <a:p>
            <a:endParaRPr lang="ja-JP" altLang="en-US"/>
          </a:p>
        </p:txBody>
      </p:sp>
      <p:sp>
        <p:nvSpPr>
          <p:cNvPr id="79" name="Text 24">
            <a:extLst>
              <a:ext uri="{FF2B5EF4-FFF2-40B4-BE49-F238E27FC236}">
                <a16:creationId xmlns:a16="http://schemas.microsoft.com/office/drawing/2014/main" id="{7FF75385-4ABB-4815-BF23-D6608020AE3F}"/>
              </a:ext>
            </a:extLst>
          </p:cNvPr>
          <p:cNvSpPr/>
          <p:nvPr/>
        </p:nvSpPr>
        <p:spPr>
          <a:xfrm>
            <a:off x="4123159" y="731509"/>
            <a:ext cx="897683" cy="153119"/>
          </a:xfrm>
          <a:prstGeom prst="rect">
            <a:avLst/>
          </a:prstGeom>
          <a:noFill/>
          <a:ln/>
        </p:spPr>
        <p:txBody>
          <a:bodyPr wrap="none" lIns="0" tIns="0" rIns="0" bIns="0" rtlCol="0" anchor="t">
            <a:spAutoFit/>
          </a:bodyPr>
          <a:lstStyle/>
          <a:p>
            <a:pPr marL="0" indent="0" algn="ctr">
              <a:lnSpc>
                <a:spcPts val="1400"/>
              </a:lnSpc>
              <a:buNone/>
            </a:pPr>
            <a:r>
              <a:rPr lang="en-US" sz="1000" b="1" dirty="0">
                <a:solidFill>
                  <a:srgbClr val="1C2841"/>
                </a:solidFill>
                <a:latin typeface="BIZ UDPゴシック" panose="020B0400000000000000" pitchFamily="50" charset="-128"/>
                <a:ea typeface="BIZ UDPゴシック" panose="020B0400000000000000" pitchFamily="50" charset="-128"/>
                <a:cs typeface="Yu Gothic" pitchFamily="34" charset="-120"/>
              </a:rPr>
              <a:t>近つ飛鳥博物館</a:t>
            </a:r>
            <a:endParaRPr lang="en-US" sz="1000" dirty="0">
              <a:latin typeface="BIZ UDPゴシック" panose="020B0400000000000000" pitchFamily="50" charset="-128"/>
              <a:ea typeface="BIZ UDPゴシック" panose="020B0400000000000000" pitchFamily="50" charset="-128"/>
            </a:endParaRPr>
          </a:p>
        </p:txBody>
      </p:sp>
      <p:sp>
        <p:nvSpPr>
          <p:cNvPr id="80" name="Shape 25">
            <a:extLst>
              <a:ext uri="{FF2B5EF4-FFF2-40B4-BE49-F238E27FC236}">
                <a16:creationId xmlns:a16="http://schemas.microsoft.com/office/drawing/2014/main" id="{089F7A78-EDF5-4210-9C13-4AEFE142EC6F}"/>
              </a:ext>
            </a:extLst>
          </p:cNvPr>
          <p:cNvSpPr/>
          <p:nvPr/>
        </p:nvSpPr>
        <p:spPr>
          <a:xfrm>
            <a:off x="3962102" y="967253"/>
            <a:ext cx="1219795" cy="201811"/>
          </a:xfrm>
          <a:prstGeom prst="rect">
            <a:avLst/>
          </a:prstGeom>
          <a:solidFill>
            <a:srgbClr val="8B0000"/>
          </a:solidFill>
          <a:ln/>
        </p:spPr>
        <p:txBody>
          <a:bodyPr/>
          <a:lstStyle/>
          <a:p>
            <a:endParaRPr lang="ja-JP" altLang="en-US"/>
          </a:p>
        </p:txBody>
      </p:sp>
      <p:sp>
        <p:nvSpPr>
          <p:cNvPr id="81" name="Text 26">
            <a:extLst>
              <a:ext uri="{FF2B5EF4-FFF2-40B4-BE49-F238E27FC236}">
                <a16:creationId xmlns:a16="http://schemas.microsoft.com/office/drawing/2014/main" id="{1C03615E-F47A-4A50-A3DD-81049E323A16}"/>
              </a:ext>
            </a:extLst>
          </p:cNvPr>
          <p:cNvSpPr/>
          <p:nvPr/>
        </p:nvSpPr>
        <p:spPr>
          <a:xfrm>
            <a:off x="3962102" y="967253"/>
            <a:ext cx="1219795" cy="178447"/>
          </a:xfrm>
          <a:prstGeom prst="rect">
            <a:avLst/>
          </a:prstGeom>
          <a:noFill/>
          <a:ln/>
        </p:spPr>
        <p:txBody>
          <a:bodyPr wrap="square" lIns="85090" tIns="34036" rIns="85090" bIns="34036" rtlCol="0" anchor="t">
            <a:spAutoFit/>
          </a:bodyPr>
          <a:lstStyle/>
          <a:p>
            <a:pPr marL="0" indent="0" algn="ctr">
              <a:lnSpc>
                <a:spcPts val="1000"/>
              </a:lnSpc>
              <a:buNone/>
            </a:pPr>
            <a:r>
              <a:rPr lang="en-US" sz="800" b="1" dirty="0">
                <a:solidFill>
                  <a:srgbClr val="FFFFFF"/>
                </a:solidFill>
                <a:latin typeface="BIZ UDPゴシック" panose="020B0400000000000000" pitchFamily="50" charset="-128"/>
                <a:ea typeface="BIZ UDPゴシック" panose="020B0400000000000000" pitchFamily="50" charset="-128"/>
                <a:cs typeface="Yu Gothic" pitchFamily="34" charset="-120"/>
              </a:rPr>
              <a:t>行事・建築を楽しむ館</a:t>
            </a:r>
            <a:endParaRPr lang="en-US" sz="800" dirty="0">
              <a:latin typeface="BIZ UDPゴシック" panose="020B0400000000000000" pitchFamily="50" charset="-128"/>
              <a:ea typeface="BIZ UDPゴシック" panose="020B0400000000000000" pitchFamily="50" charset="-128"/>
            </a:endParaRPr>
          </a:p>
        </p:txBody>
      </p:sp>
      <p:sp>
        <p:nvSpPr>
          <p:cNvPr id="82" name="Shape 27">
            <a:extLst>
              <a:ext uri="{FF2B5EF4-FFF2-40B4-BE49-F238E27FC236}">
                <a16:creationId xmlns:a16="http://schemas.microsoft.com/office/drawing/2014/main" id="{CA434C66-82EE-4A54-B67C-D33D673D5795}"/>
              </a:ext>
            </a:extLst>
          </p:cNvPr>
          <p:cNvSpPr/>
          <p:nvPr/>
        </p:nvSpPr>
        <p:spPr>
          <a:xfrm>
            <a:off x="3400425" y="1311939"/>
            <a:ext cx="2343150" cy="364331"/>
          </a:xfrm>
          <a:prstGeom prst="rect">
            <a:avLst/>
          </a:prstGeom>
          <a:solidFill>
            <a:srgbClr val="1C2841"/>
          </a:solidFill>
          <a:ln/>
        </p:spPr>
        <p:txBody>
          <a:bodyPr/>
          <a:lstStyle/>
          <a:p>
            <a:endParaRPr lang="ja-JP" altLang="en-US"/>
          </a:p>
        </p:txBody>
      </p:sp>
      <p:sp>
        <p:nvSpPr>
          <p:cNvPr id="83" name="Text 28">
            <a:extLst>
              <a:ext uri="{FF2B5EF4-FFF2-40B4-BE49-F238E27FC236}">
                <a16:creationId xmlns:a16="http://schemas.microsoft.com/office/drawing/2014/main" id="{389F178B-AEC3-4A3A-BD78-D650D7ACD6B9}"/>
              </a:ext>
            </a:extLst>
          </p:cNvPr>
          <p:cNvSpPr/>
          <p:nvPr/>
        </p:nvSpPr>
        <p:spPr>
          <a:xfrm>
            <a:off x="3486150" y="1369089"/>
            <a:ext cx="891853" cy="214931"/>
          </a:xfrm>
          <a:prstGeom prst="rect">
            <a:avLst/>
          </a:prstGeom>
          <a:noFill/>
          <a:ln/>
        </p:spPr>
        <p:txBody>
          <a:bodyPr wrap="square" lIns="0" tIns="0" rIns="0" bIns="0" rtlCol="0" anchor="t">
            <a:spAutoFit/>
          </a:bodyPr>
          <a:lstStyle/>
          <a:p>
            <a:pPr marL="0" indent="0" algn="l">
              <a:lnSpc>
                <a:spcPts val="900"/>
              </a:lnSpc>
              <a:buNone/>
            </a:pPr>
            <a:r>
              <a:rPr lang="en-US" sz="900" dirty="0">
                <a:solidFill>
                  <a:srgbClr val="E8E8E2"/>
                </a:solidFill>
                <a:latin typeface="BIZ UDPゴシック" panose="020B0400000000000000" pitchFamily="50" charset="-128"/>
                <a:ea typeface="BIZ UDPゴシック" panose="020B0400000000000000" pitchFamily="50" charset="-128"/>
                <a:cs typeface="Yu Gothic" pitchFamily="34" charset="-120"/>
              </a:rPr>
              <a:t>総合満足度</a:t>
            </a:r>
            <a:r>
              <a:rPr lang="en-US" sz="800" dirty="0">
                <a:solidFill>
                  <a:srgbClr val="E8E8E2"/>
                </a:solidFill>
                <a:latin typeface="BIZ UDPゴシック" panose="020B0400000000000000" pitchFamily="50" charset="-128"/>
                <a:ea typeface="BIZ UDPゴシック" panose="020B0400000000000000" pitchFamily="50" charset="-128"/>
                <a:cs typeface="Yu Gothic" pitchFamily="34" charset="-120"/>
              </a:rPr>
              <a:t>
</a:t>
            </a:r>
            <a:r>
              <a:rPr lang="en-US" sz="700" dirty="0">
                <a:solidFill>
                  <a:srgbClr val="E8E8E2"/>
                </a:solidFill>
                <a:latin typeface="BIZ UDPゴシック" panose="020B0400000000000000" pitchFamily="50" charset="-128"/>
                <a:ea typeface="BIZ UDPゴシック" panose="020B0400000000000000" pitchFamily="50" charset="-128"/>
                <a:cs typeface="Yu Gothic" pitchFamily="34" charset="-120"/>
              </a:rPr>
              <a:t>（</a:t>
            </a:r>
            <a:r>
              <a:rPr lang="en-US" sz="700" dirty="0" err="1">
                <a:solidFill>
                  <a:srgbClr val="E8E8E2"/>
                </a:solidFill>
                <a:latin typeface="BIZ UDPゴシック" panose="020B0400000000000000" pitchFamily="50" charset="-128"/>
                <a:ea typeface="BIZ UDPゴシック" panose="020B0400000000000000" pitchFamily="50" charset="-128"/>
                <a:cs typeface="Yu Gothic" pitchFamily="34" charset="-120"/>
              </a:rPr>
              <a:t>満足+非常に満足</a:t>
            </a:r>
            <a:r>
              <a:rPr lang="en-US" sz="700" dirty="0">
                <a:solidFill>
                  <a:srgbClr val="E8E8E2"/>
                </a:solidFill>
                <a:latin typeface="BIZ UDPゴシック" panose="020B0400000000000000" pitchFamily="50" charset="-128"/>
                <a:ea typeface="BIZ UDPゴシック" panose="020B0400000000000000" pitchFamily="50" charset="-128"/>
                <a:cs typeface="Yu Gothic" pitchFamily="34" charset="-120"/>
              </a:rPr>
              <a:t>）</a:t>
            </a:r>
            <a:endParaRPr lang="en-US" sz="700" dirty="0">
              <a:latin typeface="BIZ UDPゴシック" panose="020B0400000000000000" pitchFamily="50" charset="-128"/>
              <a:ea typeface="BIZ UDPゴシック" panose="020B0400000000000000" pitchFamily="50" charset="-128"/>
            </a:endParaRPr>
          </a:p>
        </p:txBody>
      </p:sp>
      <p:sp>
        <p:nvSpPr>
          <p:cNvPr id="84" name="Text 29">
            <a:extLst>
              <a:ext uri="{FF2B5EF4-FFF2-40B4-BE49-F238E27FC236}">
                <a16:creationId xmlns:a16="http://schemas.microsoft.com/office/drawing/2014/main" id="{F53CD6E9-6BDE-4F29-811F-7DF5734E67D7}"/>
              </a:ext>
            </a:extLst>
          </p:cNvPr>
          <p:cNvSpPr/>
          <p:nvPr/>
        </p:nvSpPr>
        <p:spPr>
          <a:xfrm>
            <a:off x="4520560" y="1379804"/>
            <a:ext cx="310983" cy="230832"/>
          </a:xfrm>
          <a:prstGeom prst="rect">
            <a:avLst/>
          </a:prstGeom>
          <a:noFill/>
          <a:ln/>
        </p:spPr>
        <p:txBody>
          <a:bodyPr wrap="none" lIns="0" tIns="0" rIns="0" bIns="0" rtlCol="0" anchor="t">
            <a:spAutoFit/>
          </a:bodyPr>
          <a:lstStyle/>
          <a:p>
            <a:pPr marL="0" indent="0" algn="l">
              <a:lnSpc>
                <a:spcPts val="1800"/>
              </a:lnSpc>
              <a:buNone/>
            </a:pPr>
            <a:r>
              <a:rPr lang="en-US" sz="1602" b="1" dirty="0">
                <a:solidFill>
                  <a:srgbClr val="FFD700"/>
                </a:solidFill>
                <a:latin typeface="BIZ UDPゴシック" panose="020B0400000000000000" pitchFamily="50" charset="-128"/>
                <a:ea typeface="BIZ UDPゴシック" panose="020B0400000000000000" pitchFamily="50" charset="-128"/>
                <a:cs typeface="Yu Gothic" pitchFamily="34" charset="-120"/>
              </a:rPr>
              <a:t>79</a:t>
            </a:r>
            <a:endParaRPr lang="en-US" sz="1602" dirty="0">
              <a:latin typeface="BIZ UDPゴシック" panose="020B0400000000000000" pitchFamily="50" charset="-128"/>
              <a:ea typeface="BIZ UDPゴシック" panose="020B0400000000000000" pitchFamily="50" charset="-128"/>
            </a:endParaRPr>
          </a:p>
        </p:txBody>
      </p:sp>
      <p:sp>
        <p:nvSpPr>
          <p:cNvPr id="85" name="Text 30">
            <a:extLst>
              <a:ext uri="{FF2B5EF4-FFF2-40B4-BE49-F238E27FC236}">
                <a16:creationId xmlns:a16="http://schemas.microsoft.com/office/drawing/2014/main" id="{5FDF9BB2-DFB3-4F51-B998-C480241A9F26}"/>
              </a:ext>
            </a:extLst>
          </p:cNvPr>
          <p:cNvSpPr/>
          <p:nvPr/>
        </p:nvSpPr>
        <p:spPr>
          <a:xfrm>
            <a:off x="4857962" y="1503034"/>
            <a:ext cx="92974" cy="100027"/>
          </a:xfrm>
          <a:prstGeom prst="rect">
            <a:avLst/>
          </a:prstGeom>
          <a:noFill/>
          <a:ln/>
        </p:spPr>
        <p:txBody>
          <a:bodyPr wrap="none" lIns="0" tIns="0" rIns="0" bIns="0" rtlCol="0" anchor="t">
            <a:spAutoFit/>
          </a:bodyPr>
          <a:lstStyle/>
          <a:p>
            <a:pPr marL="0" indent="0" algn="l">
              <a:lnSpc>
                <a:spcPts val="900"/>
              </a:lnSpc>
              <a:buNone/>
            </a:pPr>
            <a:r>
              <a:rPr lang="en-US" sz="727" dirty="0">
                <a:solidFill>
                  <a:srgbClr val="E8E8E2"/>
                </a:solidFill>
                <a:latin typeface="BIZ UDPゴシック" panose="020B0400000000000000" pitchFamily="50" charset="-128"/>
                <a:ea typeface="BIZ UDPゴシック" panose="020B0400000000000000" pitchFamily="50" charset="-128"/>
                <a:cs typeface="Yu Gothic" pitchFamily="34" charset="-120"/>
              </a:rPr>
              <a:t>%</a:t>
            </a:r>
            <a:endParaRPr lang="en-US" sz="727" dirty="0">
              <a:latin typeface="BIZ UDPゴシック" panose="020B0400000000000000" pitchFamily="50" charset="-128"/>
              <a:ea typeface="BIZ UDPゴシック" panose="020B0400000000000000" pitchFamily="50" charset="-128"/>
            </a:endParaRPr>
          </a:p>
        </p:txBody>
      </p:sp>
      <p:sp>
        <p:nvSpPr>
          <p:cNvPr id="86" name="Text 31">
            <a:extLst>
              <a:ext uri="{FF2B5EF4-FFF2-40B4-BE49-F238E27FC236}">
                <a16:creationId xmlns:a16="http://schemas.microsoft.com/office/drawing/2014/main" id="{774B172A-00F7-4DB8-AACE-0916D6D9BC12}"/>
              </a:ext>
            </a:extLst>
          </p:cNvPr>
          <p:cNvSpPr/>
          <p:nvPr/>
        </p:nvSpPr>
        <p:spPr>
          <a:xfrm>
            <a:off x="5239139" y="1531049"/>
            <a:ext cx="489658" cy="89768"/>
          </a:xfrm>
          <a:prstGeom prst="rect">
            <a:avLst/>
          </a:prstGeom>
          <a:noFill/>
          <a:ln/>
        </p:spPr>
        <p:txBody>
          <a:bodyPr wrap="square" lIns="0" tIns="0" rIns="0" bIns="0" rtlCol="0" anchor="t">
            <a:spAutoFit/>
          </a:bodyPr>
          <a:lstStyle/>
          <a:p>
            <a:pPr marL="0" indent="0" algn="l">
              <a:lnSpc>
                <a:spcPts val="700"/>
              </a:lnSpc>
              <a:buNone/>
            </a:pPr>
            <a:r>
              <a:rPr lang="en-US" sz="800" dirty="0">
                <a:solidFill>
                  <a:schemeClr val="bg1"/>
                </a:solidFill>
                <a:latin typeface="BIZ UDPゴシック" panose="020B0400000000000000" pitchFamily="50" charset="-128"/>
                <a:ea typeface="BIZ UDPゴシック" panose="020B0400000000000000" pitchFamily="50" charset="-128"/>
                <a:cs typeface="Yu Gothic" pitchFamily="34" charset="-120"/>
              </a:rPr>
              <a:t>n=130 </a:t>
            </a:r>
          </a:p>
        </p:txBody>
      </p:sp>
      <p:pic>
        <p:nvPicPr>
          <p:cNvPr id="87" name="Image 4" descr="preencoded.png">
            <a:extLst>
              <a:ext uri="{FF2B5EF4-FFF2-40B4-BE49-F238E27FC236}">
                <a16:creationId xmlns:a16="http://schemas.microsoft.com/office/drawing/2014/main" id="{79BEFFF7-A55D-43A5-BFBE-F028E47ACC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0425" y="1763781"/>
            <a:ext cx="100013" cy="92869"/>
          </a:xfrm>
          <a:prstGeom prst="rect">
            <a:avLst/>
          </a:prstGeom>
        </p:spPr>
      </p:pic>
      <p:sp>
        <p:nvSpPr>
          <p:cNvPr id="88" name="Text 32">
            <a:extLst>
              <a:ext uri="{FF2B5EF4-FFF2-40B4-BE49-F238E27FC236}">
                <a16:creationId xmlns:a16="http://schemas.microsoft.com/office/drawing/2014/main" id="{C8F72036-F2D3-4474-B7BD-4B2F304BC350}"/>
              </a:ext>
            </a:extLst>
          </p:cNvPr>
          <p:cNvSpPr/>
          <p:nvPr/>
        </p:nvSpPr>
        <p:spPr>
          <a:xfrm>
            <a:off x="3536156" y="1747707"/>
            <a:ext cx="410369" cy="115416"/>
          </a:xfrm>
          <a:prstGeom prst="rect">
            <a:avLst/>
          </a:prstGeom>
          <a:noFill/>
          <a:ln/>
        </p:spPr>
        <p:txBody>
          <a:bodyPr wrap="none" lIns="0" tIns="0" rIns="0" bIns="0" rtlCol="0" anchor="t">
            <a:spAutoFit/>
          </a:bodyPr>
          <a:lstStyle/>
          <a:p>
            <a:pPr marL="0" indent="0" algn="l">
              <a:lnSpc>
                <a:spcPts val="900"/>
              </a:lnSpc>
              <a:buNone/>
            </a:pP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主な客層</a:t>
            </a:r>
            <a:endParaRPr lang="en-US" sz="800" dirty="0">
              <a:latin typeface="BIZ UDPゴシック" panose="020B0400000000000000" pitchFamily="50" charset="-128"/>
              <a:ea typeface="BIZ UDPゴシック" panose="020B0400000000000000" pitchFamily="50" charset="-128"/>
            </a:endParaRPr>
          </a:p>
        </p:txBody>
      </p:sp>
      <p:sp>
        <p:nvSpPr>
          <p:cNvPr id="89" name="Text 33">
            <a:extLst>
              <a:ext uri="{FF2B5EF4-FFF2-40B4-BE49-F238E27FC236}">
                <a16:creationId xmlns:a16="http://schemas.microsoft.com/office/drawing/2014/main" id="{309E1C66-069D-4426-ADBC-5BC5698D6C41}"/>
              </a:ext>
            </a:extLst>
          </p:cNvPr>
          <p:cNvSpPr/>
          <p:nvPr/>
        </p:nvSpPr>
        <p:spPr>
          <a:xfrm>
            <a:off x="3400425" y="1887010"/>
            <a:ext cx="2343150" cy="259302"/>
          </a:xfrm>
          <a:prstGeom prst="rect">
            <a:avLst/>
          </a:prstGeom>
          <a:noFill/>
          <a:ln/>
        </p:spPr>
        <p:txBody>
          <a:bodyPr wrap="square" lIns="161544" tIns="0" rIns="0" bIns="0" rtlCol="0" anchor="t">
            <a:spAutoFit/>
          </a:bodyPr>
          <a:lstStyle/>
          <a:p>
            <a:pPr marL="0" indent="0" algn="l">
              <a:lnSpc>
                <a:spcPts val="1100"/>
              </a:lnSpc>
              <a:buNone/>
            </a:pPr>
            <a:r>
              <a:rPr lang="en-US" sz="800" dirty="0">
                <a:solidFill>
                  <a:srgbClr val="333333"/>
                </a:solidFill>
                <a:latin typeface="BIZ UDPゴシック" panose="020B0400000000000000" pitchFamily="50" charset="-128"/>
                <a:ea typeface="BIZ UDPゴシック" panose="020B0400000000000000" pitchFamily="50" charset="-128"/>
                <a:cs typeface="Yu Gothic" pitchFamily="34" charset="-120"/>
              </a:rPr>
              <a:t>70代41%・50〜60代41%。府内居住8割超。
</a:t>
            </a:r>
            <a:r>
              <a:rPr lang="en-US" sz="800" b="1" dirty="0">
                <a:solidFill>
                  <a:srgbClr val="1C2841"/>
                </a:solidFill>
                <a:latin typeface="BIZ UDPゴシック" panose="020B0400000000000000" pitchFamily="50" charset="-128"/>
                <a:ea typeface="BIZ UDPゴシック" panose="020B0400000000000000" pitchFamily="50" charset="-128"/>
                <a:cs typeface="Yu Gothic" pitchFamily="34" charset="-120"/>
              </a:rPr>
              <a:t>6回以上のリピーターが約7割</a:t>
            </a:r>
            <a:r>
              <a:rPr lang="en-US" sz="800" dirty="0">
                <a:solidFill>
                  <a:srgbClr val="333333"/>
                </a:solidFill>
                <a:latin typeface="BIZ UDPゴシック" panose="020B0400000000000000" pitchFamily="50" charset="-128"/>
                <a:ea typeface="BIZ UDPゴシック" panose="020B0400000000000000" pitchFamily="50" charset="-128"/>
                <a:cs typeface="Yu Gothic" pitchFamily="34" charset="-120"/>
              </a:rPr>
              <a:t>。</a:t>
            </a:r>
            <a:endParaRPr lang="en-US" sz="800" dirty="0">
              <a:latin typeface="BIZ UDPゴシック" panose="020B0400000000000000" pitchFamily="50" charset="-128"/>
              <a:ea typeface="BIZ UDPゴシック" panose="020B0400000000000000" pitchFamily="50" charset="-128"/>
            </a:endParaRPr>
          </a:p>
        </p:txBody>
      </p:sp>
      <p:pic>
        <p:nvPicPr>
          <p:cNvPr id="90" name="Image 5" descr="preencoded.png">
            <a:extLst>
              <a:ext uri="{FF2B5EF4-FFF2-40B4-BE49-F238E27FC236}">
                <a16:creationId xmlns:a16="http://schemas.microsoft.com/office/drawing/2014/main" id="{689E029C-8B02-44AE-A856-ED9029574F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00425" y="2289640"/>
            <a:ext cx="100013" cy="92869"/>
          </a:xfrm>
          <a:prstGeom prst="rect">
            <a:avLst/>
          </a:prstGeom>
        </p:spPr>
      </p:pic>
      <p:sp>
        <p:nvSpPr>
          <p:cNvPr id="91" name="Text 34">
            <a:extLst>
              <a:ext uri="{FF2B5EF4-FFF2-40B4-BE49-F238E27FC236}">
                <a16:creationId xmlns:a16="http://schemas.microsoft.com/office/drawing/2014/main" id="{877E5615-88D0-4077-B581-00F493A8AEB6}"/>
              </a:ext>
            </a:extLst>
          </p:cNvPr>
          <p:cNvSpPr/>
          <p:nvPr/>
        </p:nvSpPr>
        <p:spPr>
          <a:xfrm>
            <a:off x="3536156" y="2273567"/>
            <a:ext cx="1146148" cy="115416"/>
          </a:xfrm>
          <a:prstGeom prst="rect">
            <a:avLst/>
          </a:prstGeom>
          <a:noFill/>
          <a:ln/>
        </p:spPr>
        <p:txBody>
          <a:bodyPr wrap="none" lIns="0" tIns="0" rIns="0" bIns="0" rtlCol="0" anchor="t">
            <a:spAutoFit/>
          </a:bodyPr>
          <a:lstStyle/>
          <a:p>
            <a:pPr marL="0" indent="0" algn="l">
              <a:lnSpc>
                <a:spcPts val="900"/>
              </a:lnSpc>
              <a:buNone/>
            </a:pP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具体的な魅力・コンテンツ</a:t>
            </a:r>
            <a:endParaRPr lang="en-US" sz="800" dirty="0">
              <a:latin typeface="BIZ UDPゴシック" panose="020B0400000000000000" pitchFamily="50" charset="-128"/>
              <a:ea typeface="BIZ UDPゴシック" panose="020B0400000000000000" pitchFamily="50" charset="-128"/>
            </a:endParaRPr>
          </a:p>
        </p:txBody>
      </p:sp>
      <p:sp>
        <p:nvSpPr>
          <p:cNvPr id="92" name="Text 35">
            <a:extLst>
              <a:ext uri="{FF2B5EF4-FFF2-40B4-BE49-F238E27FC236}">
                <a16:creationId xmlns:a16="http://schemas.microsoft.com/office/drawing/2014/main" id="{B4A9BF2E-1545-4461-A1E4-7407C5B79AEF}"/>
              </a:ext>
            </a:extLst>
          </p:cNvPr>
          <p:cNvSpPr/>
          <p:nvPr/>
        </p:nvSpPr>
        <p:spPr>
          <a:xfrm>
            <a:off x="3400425" y="2412870"/>
            <a:ext cx="2343150" cy="400366"/>
          </a:xfrm>
          <a:prstGeom prst="rect">
            <a:avLst/>
          </a:prstGeom>
          <a:noFill/>
          <a:ln/>
        </p:spPr>
        <p:txBody>
          <a:bodyPr wrap="square" lIns="161544" tIns="0" rIns="0" bIns="0" rtlCol="0" anchor="t">
            <a:spAutoFit/>
          </a:bodyPr>
          <a:lstStyle/>
          <a:p>
            <a:pPr marL="0" indent="0" algn="l">
              <a:lnSpc>
                <a:spcPts val="1100"/>
              </a:lnSpc>
              <a:buNone/>
            </a:pPr>
            <a:r>
              <a:rPr lang="en-US" sz="800" b="1" dirty="0">
                <a:solidFill>
                  <a:srgbClr val="1C2841"/>
                </a:solidFill>
                <a:latin typeface="BIZ UDPゴシック" panose="020B0400000000000000" pitchFamily="50" charset="-128"/>
                <a:ea typeface="BIZ UDPゴシック" panose="020B0400000000000000" pitchFamily="50" charset="-128"/>
                <a:cs typeface="Yu Gothic" pitchFamily="34" charset="-120"/>
              </a:rPr>
              <a:t>うめまつり・講演会</a:t>
            </a:r>
            <a:r>
              <a:rPr lang="en-US" sz="800" dirty="0">
                <a:solidFill>
                  <a:srgbClr val="333333"/>
                </a:solidFill>
                <a:latin typeface="BIZ UDPゴシック" panose="020B0400000000000000" pitchFamily="50" charset="-128"/>
                <a:ea typeface="BIZ UDPゴシック" panose="020B0400000000000000" pitchFamily="50" charset="-128"/>
                <a:cs typeface="Yu Gothic" pitchFamily="34" charset="-120"/>
              </a:rPr>
              <a:t>等のイベント起点（44%）。
安藤忠雄設計の建築見学、古墳群散策、
屋上展望・バックヤード見学が人気。</a:t>
            </a:r>
            <a:endParaRPr lang="en-US" sz="800" dirty="0">
              <a:latin typeface="BIZ UDPゴシック" panose="020B0400000000000000" pitchFamily="50" charset="-128"/>
              <a:ea typeface="BIZ UDPゴシック" panose="020B0400000000000000" pitchFamily="50" charset="-128"/>
            </a:endParaRPr>
          </a:p>
        </p:txBody>
      </p:sp>
      <p:pic>
        <p:nvPicPr>
          <p:cNvPr id="93" name="Image 6" descr="preencoded.png">
            <a:extLst>
              <a:ext uri="{FF2B5EF4-FFF2-40B4-BE49-F238E27FC236}">
                <a16:creationId xmlns:a16="http://schemas.microsoft.com/office/drawing/2014/main" id="{FE1792EA-9C20-4EFF-B4E3-D07588EE94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00425" y="2904003"/>
            <a:ext cx="100013" cy="92869"/>
          </a:xfrm>
          <a:prstGeom prst="rect">
            <a:avLst/>
          </a:prstGeom>
        </p:spPr>
      </p:pic>
      <p:sp>
        <p:nvSpPr>
          <p:cNvPr id="94" name="Text 36">
            <a:extLst>
              <a:ext uri="{FF2B5EF4-FFF2-40B4-BE49-F238E27FC236}">
                <a16:creationId xmlns:a16="http://schemas.microsoft.com/office/drawing/2014/main" id="{F5BC56E3-D330-4E90-BA54-22A53970921E}"/>
              </a:ext>
            </a:extLst>
          </p:cNvPr>
          <p:cNvSpPr/>
          <p:nvPr/>
        </p:nvSpPr>
        <p:spPr>
          <a:xfrm>
            <a:off x="3536156" y="2887929"/>
            <a:ext cx="718145" cy="115416"/>
          </a:xfrm>
          <a:prstGeom prst="rect">
            <a:avLst/>
          </a:prstGeom>
          <a:noFill/>
          <a:ln/>
        </p:spPr>
        <p:txBody>
          <a:bodyPr wrap="none" lIns="0" tIns="0" rIns="0" bIns="0" rtlCol="0" anchor="t">
            <a:spAutoFit/>
          </a:bodyPr>
          <a:lstStyle/>
          <a:p>
            <a:pPr marL="0" indent="0" algn="l">
              <a:lnSpc>
                <a:spcPts val="900"/>
              </a:lnSpc>
              <a:buNone/>
            </a:pP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来館動機（上位）</a:t>
            </a:r>
            <a:endParaRPr lang="en-US" sz="800" dirty="0">
              <a:latin typeface="BIZ UDPゴシック" panose="020B0400000000000000" pitchFamily="50" charset="-128"/>
              <a:ea typeface="BIZ UDPゴシック" panose="020B0400000000000000" pitchFamily="50" charset="-128"/>
            </a:endParaRPr>
          </a:p>
        </p:txBody>
      </p:sp>
      <p:sp>
        <p:nvSpPr>
          <p:cNvPr id="95" name="Text 37">
            <a:extLst>
              <a:ext uri="{FF2B5EF4-FFF2-40B4-BE49-F238E27FC236}">
                <a16:creationId xmlns:a16="http://schemas.microsoft.com/office/drawing/2014/main" id="{2F1A06B2-F7A0-414F-BDA5-58132F212443}"/>
              </a:ext>
            </a:extLst>
          </p:cNvPr>
          <p:cNvSpPr/>
          <p:nvPr/>
        </p:nvSpPr>
        <p:spPr>
          <a:xfrm>
            <a:off x="3400425" y="3027232"/>
            <a:ext cx="2259849" cy="120546"/>
          </a:xfrm>
          <a:prstGeom prst="rect">
            <a:avLst/>
          </a:prstGeom>
          <a:noFill/>
          <a:ln/>
        </p:spPr>
        <p:txBody>
          <a:bodyPr wrap="none" lIns="161544" tIns="0" rIns="0" bIns="0" rtlCol="0" anchor="t">
            <a:spAutoFit/>
          </a:bodyPr>
          <a:lstStyle/>
          <a:p>
            <a:pPr marL="0" indent="0" algn="l">
              <a:lnSpc>
                <a:spcPts val="1100"/>
              </a:lnSpc>
              <a:buNone/>
            </a:pPr>
            <a:r>
              <a:rPr lang="en-US" sz="800" dirty="0">
                <a:solidFill>
                  <a:srgbClr val="333333"/>
                </a:solidFill>
                <a:latin typeface="BIZ UDPゴシック" panose="020B0400000000000000" pitchFamily="50" charset="-128"/>
                <a:ea typeface="BIZ UDPゴシック" panose="020B0400000000000000" pitchFamily="50" charset="-128"/>
                <a:cs typeface="Yu Gothic" pitchFamily="34" charset="-120"/>
              </a:rPr>
              <a:t>うめまつり44%、講演会26%、散歩・自然観察</a:t>
            </a:r>
            <a:endParaRPr lang="en-US" sz="800" dirty="0">
              <a:latin typeface="BIZ UDPゴシック" panose="020B0400000000000000" pitchFamily="50" charset="-128"/>
              <a:ea typeface="BIZ UDPゴシック" panose="020B0400000000000000" pitchFamily="50" charset="-128"/>
            </a:endParaRPr>
          </a:p>
        </p:txBody>
      </p:sp>
      <p:sp>
        <p:nvSpPr>
          <p:cNvPr id="98" name="Text 40">
            <a:extLst>
              <a:ext uri="{FF2B5EF4-FFF2-40B4-BE49-F238E27FC236}">
                <a16:creationId xmlns:a16="http://schemas.microsoft.com/office/drawing/2014/main" id="{2D71AAA0-D868-46F9-85B7-FD39C93EE533}"/>
              </a:ext>
            </a:extLst>
          </p:cNvPr>
          <p:cNvSpPr/>
          <p:nvPr/>
        </p:nvSpPr>
        <p:spPr>
          <a:xfrm>
            <a:off x="3528788" y="3324535"/>
            <a:ext cx="910506" cy="102592"/>
          </a:xfrm>
          <a:prstGeom prst="rect">
            <a:avLst/>
          </a:prstGeom>
          <a:noFill/>
          <a:ln/>
        </p:spPr>
        <p:txBody>
          <a:bodyPr wrap="none" lIns="0" tIns="0" rIns="0" bIns="0" rtlCol="0" anchor="t">
            <a:spAutoFit/>
          </a:bodyPr>
          <a:lstStyle/>
          <a:p>
            <a:pPr marL="0" indent="0" algn="l">
              <a:lnSpc>
                <a:spcPts val="800"/>
              </a:lnSpc>
              <a:buNone/>
            </a:pPr>
            <a:r>
              <a:rPr lang="en-US" sz="800" dirty="0">
                <a:solidFill>
                  <a:srgbClr val="7B3F00"/>
                </a:solidFill>
                <a:latin typeface="BIZ UDPゴシック" panose="020B0400000000000000" pitchFamily="50" charset="-128"/>
                <a:ea typeface="BIZ UDPゴシック" panose="020B0400000000000000" pitchFamily="50" charset="-128"/>
                <a:cs typeface="Yu Gothic" pitchFamily="34" charset="-120"/>
              </a:rPr>
              <a:t>当日の周辺立寄り率</a:t>
            </a:r>
            <a:endParaRPr lang="en-US" sz="800" dirty="0">
              <a:latin typeface="BIZ UDPゴシック" panose="020B0400000000000000" pitchFamily="50" charset="-128"/>
              <a:ea typeface="BIZ UDPゴシック" panose="020B0400000000000000" pitchFamily="50" charset="-128"/>
            </a:endParaRPr>
          </a:p>
        </p:txBody>
      </p:sp>
      <p:sp>
        <p:nvSpPr>
          <p:cNvPr id="99" name="Text 41">
            <a:extLst>
              <a:ext uri="{FF2B5EF4-FFF2-40B4-BE49-F238E27FC236}">
                <a16:creationId xmlns:a16="http://schemas.microsoft.com/office/drawing/2014/main" id="{0096938F-E594-4395-969B-B3D69A72A55A}"/>
              </a:ext>
            </a:extLst>
          </p:cNvPr>
          <p:cNvSpPr/>
          <p:nvPr/>
        </p:nvSpPr>
        <p:spPr>
          <a:xfrm>
            <a:off x="4498118" y="3353140"/>
            <a:ext cx="296556" cy="164404"/>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B45309"/>
                </a:solidFill>
                <a:latin typeface="BIZ UDPゴシック" panose="020B0400000000000000" pitchFamily="50" charset="-128"/>
                <a:ea typeface="BIZ UDPゴシック" panose="020B0400000000000000" pitchFamily="50" charset="-128"/>
                <a:cs typeface="Yu Gothic" pitchFamily="34" charset="-120"/>
              </a:rPr>
              <a:t>13</a:t>
            </a:r>
            <a:r>
              <a:rPr lang="en-US" sz="800" b="1" dirty="0">
                <a:solidFill>
                  <a:srgbClr val="B45309"/>
                </a:solidFill>
                <a:latin typeface="BIZ UDPゴシック" panose="020B0400000000000000" pitchFamily="50" charset="-128"/>
                <a:ea typeface="BIZ UDPゴシック" panose="020B0400000000000000" pitchFamily="50" charset="-128"/>
                <a:cs typeface="Yu Gothic" pitchFamily="34" charset="-120"/>
              </a:rPr>
              <a:t>%</a:t>
            </a:r>
            <a:endParaRPr lang="en-US" sz="800" dirty="0">
              <a:latin typeface="BIZ UDPゴシック" panose="020B0400000000000000" pitchFamily="50" charset="-128"/>
              <a:ea typeface="BIZ UDPゴシック" panose="020B0400000000000000" pitchFamily="50" charset="-128"/>
            </a:endParaRPr>
          </a:p>
        </p:txBody>
      </p:sp>
      <p:sp>
        <p:nvSpPr>
          <p:cNvPr id="100" name="Text 42">
            <a:extLst>
              <a:ext uri="{FF2B5EF4-FFF2-40B4-BE49-F238E27FC236}">
                <a16:creationId xmlns:a16="http://schemas.microsoft.com/office/drawing/2014/main" id="{97F74F07-47FA-429E-A8CE-18C0AE416D94}"/>
              </a:ext>
            </a:extLst>
          </p:cNvPr>
          <p:cNvSpPr/>
          <p:nvPr/>
        </p:nvSpPr>
        <p:spPr>
          <a:xfrm>
            <a:off x="4597470" y="3588134"/>
            <a:ext cx="1120500" cy="89768"/>
          </a:xfrm>
          <a:prstGeom prst="rect">
            <a:avLst/>
          </a:prstGeom>
          <a:noFill/>
          <a:ln/>
        </p:spPr>
        <p:txBody>
          <a:bodyPr wrap="none" lIns="0" tIns="0" rIns="0" bIns="0" rtlCol="0" anchor="t">
            <a:spAutoFit/>
          </a:bodyPr>
          <a:lstStyle/>
          <a:p>
            <a:pPr marL="0" indent="0" algn="l">
              <a:lnSpc>
                <a:spcPts val="700"/>
              </a:lnSpc>
              <a:buNone/>
            </a:pPr>
            <a:r>
              <a:rPr lang="en-US" sz="800" dirty="0">
                <a:solidFill>
                  <a:srgbClr val="7B3F00"/>
                </a:solidFill>
                <a:latin typeface="BIZ UDPゴシック" panose="020B0400000000000000" pitchFamily="50" charset="-128"/>
                <a:ea typeface="BIZ UDPゴシック" panose="020B0400000000000000" pitchFamily="50" charset="-128"/>
                <a:cs typeface="Yu Gothic" pitchFamily="34" charset="-120"/>
              </a:rPr>
              <a:t>→ 9割近くが単館で完結</a:t>
            </a:r>
            <a:endParaRPr lang="en-US" sz="800" dirty="0">
              <a:latin typeface="BIZ UDPゴシック" panose="020B0400000000000000" pitchFamily="50" charset="-128"/>
              <a:ea typeface="BIZ UDPゴシック" panose="020B0400000000000000" pitchFamily="50" charset="-128"/>
            </a:endParaRPr>
          </a:p>
        </p:txBody>
      </p:sp>
      <p:sp>
        <p:nvSpPr>
          <p:cNvPr id="102" name="Shape 44">
            <a:extLst>
              <a:ext uri="{FF2B5EF4-FFF2-40B4-BE49-F238E27FC236}">
                <a16:creationId xmlns:a16="http://schemas.microsoft.com/office/drawing/2014/main" id="{CB433F09-93D2-44D1-825D-877A59A9857F}"/>
              </a:ext>
            </a:extLst>
          </p:cNvPr>
          <p:cNvSpPr/>
          <p:nvPr/>
        </p:nvSpPr>
        <p:spPr>
          <a:xfrm>
            <a:off x="6000750" y="631496"/>
            <a:ext cx="2571750" cy="28575"/>
          </a:xfrm>
          <a:prstGeom prst="rect">
            <a:avLst/>
          </a:prstGeom>
          <a:solidFill>
            <a:srgbClr val="1C2841"/>
          </a:solidFill>
          <a:ln/>
        </p:spPr>
        <p:txBody>
          <a:bodyPr/>
          <a:lstStyle/>
          <a:p>
            <a:endParaRPr lang="ja-JP" altLang="en-US"/>
          </a:p>
        </p:txBody>
      </p:sp>
      <p:sp>
        <p:nvSpPr>
          <p:cNvPr id="103" name="Text 45">
            <a:extLst>
              <a:ext uri="{FF2B5EF4-FFF2-40B4-BE49-F238E27FC236}">
                <a16:creationId xmlns:a16="http://schemas.microsoft.com/office/drawing/2014/main" id="{49D6D33B-21DF-4AE4-98F8-D77D1B0F93F3}"/>
              </a:ext>
            </a:extLst>
          </p:cNvPr>
          <p:cNvSpPr/>
          <p:nvPr/>
        </p:nvSpPr>
        <p:spPr>
          <a:xfrm>
            <a:off x="6709544" y="731509"/>
            <a:ext cx="1154163" cy="153119"/>
          </a:xfrm>
          <a:prstGeom prst="rect">
            <a:avLst/>
          </a:prstGeom>
          <a:noFill/>
          <a:ln/>
        </p:spPr>
        <p:txBody>
          <a:bodyPr wrap="none" lIns="0" tIns="0" rIns="0" bIns="0" rtlCol="0" anchor="t">
            <a:spAutoFit/>
          </a:bodyPr>
          <a:lstStyle/>
          <a:p>
            <a:pPr marL="0" indent="0" algn="ctr">
              <a:lnSpc>
                <a:spcPts val="1400"/>
              </a:lnSpc>
              <a:buNone/>
            </a:pPr>
            <a:r>
              <a:rPr lang="en-US" sz="1000" b="1" dirty="0">
                <a:solidFill>
                  <a:srgbClr val="1C2841"/>
                </a:solidFill>
                <a:latin typeface="BIZ UDPゴシック" panose="020B0400000000000000" pitchFamily="50" charset="-128"/>
                <a:ea typeface="BIZ UDPゴシック" panose="020B0400000000000000" pitchFamily="50" charset="-128"/>
                <a:cs typeface="Yu Gothic" pitchFamily="34" charset="-120"/>
              </a:rPr>
              <a:t>日本民家集落博物館</a:t>
            </a:r>
            <a:endParaRPr lang="en-US" sz="1000" dirty="0">
              <a:latin typeface="BIZ UDPゴシック" panose="020B0400000000000000" pitchFamily="50" charset="-128"/>
              <a:ea typeface="BIZ UDPゴシック" panose="020B0400000000000000" pitchFamily="50" charset="-128"/>
            </a:endParaRPr>
          </a:p>
        </p:txBody>
      </p:sp>
      <p:sp>
        <p:nvSpPr>
          <p:cNvPr id="104" name="Shape 46">
            <a:extLst>
              <a:ext uri="{FF2B5EF4-FFF2-40B4-BE49-F238E27FC236}">
                <a16:creationId xmlns:a16="http://schemas.microsoft.com/office/drawing/2014/main" id="{54D03599-03CD-40F9-817D-FF8BBA904058}"/>
              </a:ext>
            </a:extLst>
          </p:cNvPr>
          <p:cNvSpPr/>
          <p:nvPr/>
        </p:nvSpPr>
        <p:spPr>
          <a:xfrm>
            <a:off x="6676727" y="967253"/>
            <a:ext cx="1219795" cy="201811"/>
          </a:xfrm>
          <a:prstGeom prst="rect">
            <a:avLst/>
          </a:prstGeom>
          <a:solidFill>
            <a:srgbClr val="8B0000"/>
          </a:solidFill>
          <a:ln/>
        </p:spPr>
        <p:txBody>
          <a:bodyPr/>
          <a:lstStyle/>
          <a:p>
            <a:endParaRPr lang="ja-JP" altLang="en-US"/>
          </a:p>
        </p:txBody>
      </p:sp>
      <p:sp>
        <p:nvSpPr>
          <p:cNvPr id="105" name="Text 47">
            <a:extLst>
              <a:ext uri="{FF2B5EF4-FFF2-40B4-BE49-F238E27FC236}">
                <a16:creationId xmlns:a16="http://schemas.microsoft.com/office/drawing/2014/main" id="{29E52DE2-719C-4BF0-B89F-4C29884A0278}"/>
              </a:ext>
            </a:extLst>
          </p:cNvPr>
          <p:cNvSpPr/>
          <p:nvPr/>
        </p:nvSpPr>
        <p:spPr>
          <a:xfrm>
            <a:off x="6676727" y="967253"/>
            <a:ext cx="1219795" cy="178447"/>
          </a:xfrm>
          <a:prstGeom prst="rect">
            <a:avLst/>
          </a:prstGeom>
          <a:noFill/>
          <a:ln/>
        </p:spPr>
        <p:txBody>
          <a:bodyPr wrap="square" lIns="85090" tIns="34036" rIns="85090" bIns="34036" rtlCol="0" anchor="t">
            <a:spAutoFit/>
          </a:bodyPr>
          <a:lstStyle/>
          <a:p>
            <a:pPr marL="0" indent="0" algn="ctr">
              <a:lnSpc>
                <a:spcPts val="1000"/>
              </a:lnSpc>
              <a:buNone/>
            </a:pPr>
            <a:r>
              <a:rPr lang="en-US" sz="800" b="1" dirty="0">
                <a:solidFill>
                  <a:srgbClr val="FFFFFF"/>
                </a:solidFill>
                <a:latin typeface="BIZ UDPゴシック" panose="020B0400000000000000" pitchFamily="50" charset="-128"/>
                <a:ea typeface="BIZ UDPゴシック" panose="020B0400000000000000" pitchFamily="50" charset="-128"/>
                <a:cs typeface="Yu Gothic" pitchFamily="34" charset="-120"/>
              </a:rPr>
              <a:t>空間・体験を楽しむ館</a:t>
            </a:r>
            <a:endParaRPr lang="en-US" sz="800" dirty="0">
              <a:latin typeface="BIZ UDPゴシック" panose="020B0400000000000000" pitchFamily="50" charset="-128"/>
              <a:ea typeface="BIZ UDPゴシック" panose="020B0400000000000000" pitchFamily="50" charset="-128"/>
            </a:endParaRPr>
          </a:p>
        </p:txBody>
      </p:sp>
      <p:sp>
        <p:nvSpPr>
          <p:cNvPr id="106" name="Shape 48">
            <a:extLst>
              <a:ext uri="{FF2B5EF4-FFF2-40B4-BE49-F238E27FC236}">
                <a16:creationId xmlns:a16="http://schemas.microsoft.com/office/drawing/2014/main" id="{2B4FA0DE-0D6A-435A-A6B8-B880FA54C7FA}"/>
              </a:ext>
            </a:extLst>
          </p:cNvPr>
          <p:cNvSpPr/>
          <p:nvPr/>
        </p:nvSpPr>
        <p:spPr>
          <a:xfrm>
            <a:off x="6115050" y="1311939"/>
            <a:ext cx="2343150" cy="364331"/>
          </a:xfrm>
          <a:prstGeom prst="rect">
            <a:avLst/>
          </a:prstGeom>
          <a:solidFill>
            <a:srgbClr val="1C2841"/>
          </a:solidFill>
          <a:ln/>
        </p:spPr>
        <p:txBody>
          <a:bodyPr/>
          <a:lstStyle/>
          <a:p>
            <a:endParaRPr lang="ja-JP" altLang="en-US"/>
          </a:p>
        </p:txBody>
      </p:sp>
      <p:sp>
        <p:nvSpPr>
          <p:cNvPr id="107" name="Text 49">
            <a:extLst>
              <a:ext uri="{FF2B5EF4-FFF2-40B4-BE49-F238E27FC236}">
                <a16:creationId xmlns:a16="http://schemas.microsoft.com/office/drawing/2014/main" id="{70F619F5-B115-4DED-968A-96F6E59314AA}"/>
              </a:ext>
            </a:extLst>
          </p:cNvPr>
          <p:cNvSpPr/>
          <p:nvPr/>
        </p:nvSpPr>
        <p:spPr>
          <a:xfrm>
            <a:off x="6200775" y="1369089"/>
            <a:ext cx="891853" cy="214931"/>
          </a:xfrm>
          <a:prstGeom prst="rect">
            <a:avLst/>
          </a:prstGeom>
          <a:noFill/>
          <a:ln/>
        </p:spPr>
        <p:txBody>
          <a:bodyPr wrap="square" lIns="0" tIns="0" rIns="0" bIns="0" rtlCol="0" anchor="t">
            <a:spAutoFit/>
          </a:bodyPr>
          <a:lstStyle/>
          <a:p>
            <a:pPr marL="0" indent="0" algn="l">
              <a:lnSpc>
                <a:spcPts val="900"/>
              </a:lnSpc>
              <a:buNone/>
            </a:pPr>
            <a:r>
              <a:rPr lang="en-US" sz="900" dirty="0">
                <a:solidFill>
                  <a:srgbClr val="E8E8E2"/>
                </a:solidFill>
                <a:latin typeface="BIZ UDPゴシック" panose="020B0400000000000000" pitchFamily="50" charset="-128"/>
                <a:ea typeface="BIZ UDPゴシック" panose="020B0400000000000000" pitchFamily="50" charset="-128"/>
                <a:cs typeface="Yu Gothic" pitchFamily="34" charset="-120"/>
              </a:rPr>
              <a:t>総合満足度</a:t>
            </a:r>
            <a:r>
              <a:rPr lang="en-US" sz="800" dirty="0">
                <a:solidFill>
                  <a:srgbClr val="E8E8E2"/>
                </a:solidFill>
                <a:latin typeface="BIZ UDPゴシック" panose="020B0400000000000000" pitchFamily="50" charset="-128"/>
                <a:ea typeface="BIZ UDPゴシック" panose="020B0400000000000000" pitchFamily="50" charset="-128"/>
                <a:cs typeface="Yu Gothic" pitchFamily="34" charset="-120"/>
              </a:rPr>
              <a:t>
</a:t>
            </a:r>
            <a:r>
              <a:rPr lang="en-US" sz="700" dirty="0">
                <a:solidFill>
                  <a:srgbClr val="E8E8E2"/>
                </a:solidFill>
                <a:latin typeface="BIZ UDPゴシック" panose="020B0400000000000000" pitchFamily="50" charset="-128"/>
                <a:ea typeface="BIZ UDPゴシック" panose="020B0400000000000000" pitchFamily="50" charset="-128"/>
                <a:cs typeface="Yu Gothic" pitchFamily="34" charset="-120"/>
              </a:rPr>
              <a:t>（満足+非常に満足）</a:t>
            </a:r>
            <a:endParaRPr lang="en-US" sz="700" dirty="0">
              <a:latin typeface="BIZ UDPゴシック" panose="020B0400000000000000" pitchFamily="50" charset="-128"/>
              <a:ea typeface="BIZ UDPゴシック" panose="020B0400000000000000" pitchFamily="50" charset="-128"/>
            </a:endParaRPr>
          </a:p>
        </p:txBody>
      </p:sp>
      <p:sp>
        <p:nvSpPr>
          <p:cNvPr id="108" name="Text 50">
            <a:extLst>
              <a:ext uri="{FF2B5EF4-FFF2-40B4-BE49-F238E27FC236}">
                <a16:creationId xmlns:a16="http://schemas.microsoft.com/office/drawing/2014/main" id="{958444BF-5378-47EF-ADD3-79EAC697594E}"/>
              </a:ext>
            </a:extLst>
          </p:cNvPr>
          <p:cNvSpPr/>
          <p:nvPr/>
        </p:nvSpPr>
        <p:spPr>
          <a:xfrm>
            <a:off x="7235185" y="1379804"/>
            <a:ext cx="310983" cy="230832"/>
          </a:xfrm>
          <a:prstGeom prst="rect">
            <a:avLst/>
          </a:prstGeom>
          <a:noFill/>
          <a:ln/>
        </p:spPr>
        <p:txBody>
          <a:bodyPr wrap="none" lIns="0" tIns="0" rIns="0" bIns="0" rtlCol="0" anchor="t">
            <a:spAutoFit/>
          </a:bodyPr>
          <a:lstStyle/>
          <a:p>
            <a:pPr marL="0" indent="0" algn="l">
              <a:lnSpc>
                <a:spcPts val="1800"/>
              </a:lnSpc>
              <a:buNone/>
            </a:pPr>
            <a:r>
              <a:rPr lang="en-US" sz="1602" b="1" dirty="0">
                <a:solidFill>
                  <a:srgbClr val="FFD700"/>
                </a:solidFill>
                <a:latin typeface="BIZ UDPゴシック" panose="020B0400000000000000" pitchFamily="50" charset="-128"/>
                <a:ea typeface="BIZ UDPゴシック" panose="020B0400000000000000" pitchFamily="50" charset="-128"/>
                <a:cs typeface="Yu Gothic" pitchFamily="34" charset="-120"/>
              </a:rPr>
              <a:t>97</a:t>
            </a:r>
            <a:endParaRPr lang="en-US" sz="1602" dirty="0">
              <a:latin typeface="BIZ UDPゴシック" panose="020B0400000000000000" pitchFamily="50" charset="-128"/>
              <a:ea typeface="BIZ UDPゴシック" panose="020B0400000000000000" pitchFamily="50" charset="-128"/>
            </a:endParaRPr>
          </a:p>
        </p:txBody>
      </p:sp>
      <p:sp>
        <p:nvSpPr>
          <p:cNvPr id="109" name="Text 51">
            <a:extLst>
              <a:ext uri="{FF2B5EF4-FFF2-40B4-BE49-F238E27FC236}">
                <a16:creationId xmlns:a16="http://schemas.microsoft.com/office/drawing/2014/main" id="{35CCACC6-B7F6-45BA-BBB0-63E0242471D5}"/>
              </a:ext>
            </a:extLst>
          </p:cNvPr>
          <p:cNvSpPr/>
          <p:nvPr/>
        </p:nvSpPr>
        <p:spPr>
          <a:xfrm>
            <a:off x="7569080" y="1503034"/>
            <a:ext cx="92974" cy="100027"/>
          </a:xfrm>
          <a:prstGeom prst="rect">
            <a:avLst/>
          </a:prstGeom>
          <a:noFill/>
          <a:ln/>
        </p:spPr>
        <p:txBody>
          <a:bodyPr wrap="none" lIns="0" tIns="0" rIns="0" bIns="0" rtlCol="0" anchor="t">
            <a:spAutoFit/>
          </a:bodyPr>
          <a:lstStyle/>
          <a:p>
            <a:pPr marL="0" indent="0" algn="l">
              <a:lnSpc>
                <a:spcPts val="900"/>
              </a:lnSpc>
              <a:buNone/>
            </a:pPr>
            <a:r>
              <a:rPr lang="en-US" sz="727" dirty="0">
                <a:solidFill>
                  <a:srgbClr val="E8E8E2"/>
                </a:solidFill>
                <a:latin typeface="BIZ UDPゴシック" panose="020B0400000000000000" pitchFamily="50" charset="-128"/>
                <a:ea typeface="BIZ UDPゴシック" panose="020B0400000000000000" pitchFamily="50" charset="-128"/>
                <a:cs typeface="Yu Gothic" pitchFamily="34" charset="-120"/>
              </a:rPr>
              <a:t>%</a:t>
            </a:r>
            <a:endParaRPr lang="en-US" sz="727" dirty="0">
              <a:latin typeface="BIZ UDPゴシック" panose="020B0400000000000000" pitchFamily="50" charset="-128"/>
              <a:ea typeface="BIZ UDPゴシック" panose="020B0400000000000000" pitchFamily="50" charset="-128"/>
            </a:endParaRPr>
          </a:p>
        </p:txBody>
      </p:sp>
      <p:sp>
        <p:nvSpPr>
          <p:cNvPr id="110" name="Text 52">
            <a:extLst>
              <a:ext uri="{FF2B5EF4-FFF2-40B4-BE49-F238E27FC236}">
                <a16:creationId xmlns:a16="http://schemas.microsoft.com/office/drawing/2014/main" id="{BEA41F5F-219A-4AE5-BF4A-8575C31E42BD}"/>
              </a:ext>
            </a:extLst>
          </p:cNvPr>
          <p:cNvSpPr/>
          <p:nvPr/>
        </p:nvSpPr>
        <p:spPr>
          <a:xfrm>
            <a:off x="8069107" y="1534059"/>
            <a:ext cx="365485" cy="89768"/>
          </a:xfrm>
          <a:prstGeom prst="rect">
            <a:avLst/>
          </a:prstGeom>
          <a:noFill/>
          <a:ln/>
        </p:spPr>
        <p:txBody>
          <a:bodyPr wrap="none" lIns="0" tIns="0" rIns="0" bIns="0" rtlCol="0" anchor="t">
            <a:spAutoFit/>
          </a:bodyPr>
          <a:lstStyle/>
          <a:p>
            <a:pPr marL="0" indent="0" algn="l">
              <a:lnSpc>
                <a:spcPts val="700"/>
              </a:lnSpc>
              <a:buNone/>
            </a:pPr>
            <a:r>
              <a:rPr lang="en-US" sz="800" dirty="0">
                <a:solidFill>
                  <a:schemeClr val="bg1"/>
                </a:solidFill>
                <a:latin typeface="BIZ UDPゴシック" panose="020B0400000000000000" pitchFamily="50" charset="-128"/>
                <a:ea typeface="BIZ UDPゴシック" panose="020B0400000000000000" pitchFamily="50" charset="-128"/>
                <a:cs typeface="Yu Gothic" pitchFamily="34" charset="-120"/>
              </a:rPr>
              <a:t>n=101</a:t>
            </a:r>
            <a:endParaRPr lang="en-US" sz="800" dirty="0">
              <a:solidFill>
                <a:schemeClr val="bg1"/>
              </a:solidFill>
              <a:latin typeface="BIZ UDPゴシック" panose="020B0400000000000000" pitchFamily="50" charset="-128"/>
              <a:ea typeface="BIZ UDPゴシック" panose="020B0400000000000000" pitchFamily="50" charset="-128"/>
            </a:endParaRPr>
          </a:p>
        </p:txBody>
      </p:sp>
      <p:pic>
        <p:nvPicPr>
          <p:cNvPr id="111" name="Image 7" descr="preencoded.png">
            <a:extLst>
              <a:ext uri="{FF2B5EF4-FFF2-40B4-BE49-F238E27FC236}">
                <a16:creationId xmlns:a16="http://schemas.microsoft.com/office/drawing/2014/main" id="{60DA5BC0-CF5A-434A-93C0-60A35DF29E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5050" y="1763781"/>
            <a:ext cx="100013" cy="92869"/>
          </a:xfrm>
          <a:prstGeom prst="rect">
            <a:avLst/>
          </a:prstGeom>
        </p:spPr>
      </p:pic>
      <p:sp>
        <p:nvSpPr>
          <p:cNvPr id="112" name="Text 53">
            <a:extLst>
              <a:ext uri="{FF2B5EF4-FFF2-40B4-BE49-F238E27FC236}">
                <a16:creationId xmlns:a16="http://schemas.microsoft.com/office/drawing/2014/main" id="{3AA6A8B1-B6DA-48CB-9C14-92177C84988D}"/>
              </a:ext>
            </a:extLst>
          </p:cNvPr>
          <p:cNvSpPr/>
          <p:nvPr/>
        </p:nvSpPr>
        <p:spPr>
          <a:xfrm>
            <a:off x="6250781" y="1747707"/>
            <a:ext cx="410369" cy="115416"/>
          </a:xfrm>
          <a:prstGeom prst="rect">
            <a:avLst/>
          </a:prstGeom>
          <a:noFill/>
          <a:ln/>
        </p:spPr>
        <p:txBody>
          <a:bodyPr wrap="none" lIns="0" tIns="0" rIns="0" bIns="0" rtlCol="0" anchor="t">
            <a:spAutoFit/>
          </a:bodyPr>
          <a:lstStyle/>
          <a:p>
            <a:pPr marL="0" indent="0" algn="l">
              <a:lnSpc>
                <a:spcPts val="900"/>
              </a:lnSpc>
              <a:buNone/>
            </a:pP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主な客層</a:t>
            </a:r>
            <a:endParaRPr lang="en-US" sz="800" dirty="0">
              <a:latin typeface="BIZ UDPゴシック" panose="020B0400000000000000" pitchFamily="50" charset="-128"/>
              <a:ea typeface="BIZ UDPゴシック" panose="020B0400000000000000" pitchFamily="50" charset="-128"/>
            </a:endParaRPr>
          </a:p>
        </p:txBody>
      </p:sp>
      <p:sp>
        <p:nvSpPr>
          <p:cNvPr id="113" name="Text 54">
            <a:extLst>
              <a:ext uri="{FF2B5EF4-FFF2-40B4-BE49-F238E27FC236}">
                <a16:creationId xmlns:a16="http://schemas.microsoft.com/office/drawing/2014/main" id="{F2DD0830-118A-400A-A830-4486D43F1887}"/>
              </a:ext>
            </a:extLst>
          </p:cNvPr>
          <p:cNvSpPr/>
          <p:nvPr/>
        </p:nvSpPr>
        <p:spPr>
          <a:xfrm>
            <a:off x="6115050" y="1887010"/>
            <a:ext cx="2343150" cy="259302"/>
          </a:xfrm>
          <a:prstGeom prst="rect">
            <a:avLst/>
          </a:prstGeom>
          <a:noFill/>
          <a:ln/>
        </p:spPr>
        <p:txBody>
          <a:bodyPr wrap="square" lIns="161544" tIns="0" rIns="0" bIns="0" rtlCol="0" anchor="t">
            <a:spAutoFit/>
          </a:bodyPr>
          <a:lstStyle/>
          <a:p>
            <a:pPr marL="0" indent="0" algn="l">
              <a:lnSpc>
                <a:spcPts val="1100"/>
              </a:lnSpc>
              <a:buNone/>
            </a:pPr>
            <a:r>
              <a:rPr lang="en-US" sz="800" dirty="0">
                <a:solidFill>
                  <a:srgbClr val="333333"/>
                </a:solidFill>
                <a:latin typeface="BIZ UDPゴシック" panose="020B0400000000000000" pitchFamily="50" charset="-128"/>
                <a:ea typeface="BIZ UDPゴシック" panose="020B0400000000000000" pitchFamily="50" charset="-128"/>
                <a:cs typeface="Yu Gothic" pitchFamily="34" charset="-120"/>
              </a:rPr>
              <a:t>30〜50代が過半。ファミリー・カップル比率高。
</a:t>
            </a:r>
            <a:r>
              <a:rPr lang="en-US" sz="800" b="1" dirty="0">
                <a:solidFill>
                  <a:srgbClr val="1C2841"/>
                </a:solidFill>
                <a:latin typeface="BIZ UDPゴシック" panose="020B0400000000000000" pitchFamily="50" charset="-128"/>
                <a:ea typeface="BIZ UDPゴシック" panose="020B0400000000000000" pitchFamily="50" charset="-128"/>
                <a:cs typeface="Yu Gothic" pitchFamily="34" charset="-120"/>
              </a:rPr>
              <a:t>初回訪問が約6割</a:t>
            </a:r>
            <a:r>
              <a:rPr lang="en-US" sz="800" dirty="0">
                <a:solidFill>
                  <a:srgbClr val="333333"/>
                </a:solidFill>
                <a:latin typeface="BIZ UDPゴシック" panose="020B0400000000000000" pitchFamily="50" charset="-128"/>
                <a:ea typeface="BIZ UDPゴシック" panose="020B0400000000000000" pitchFamily="50" charset="-128"/>
                <a:cs typeface="Yu Gothic" pitchFamily="34" charset="-120"/>
              </a:rPr>
              <a:t>（新規層の取込み強）。</a:t>
            </a:r>
            <a:endParaRPr lang="en-US" sz="800" dirty="0">
              <a:latin typeface="BIZ UDPゴシック" panose="020B0400000000000000" pitchFamily="50" charset="-128"/>
              <a:ea typeface="BIZ UDPゴシック" panose="020B0400000000000000" pitchFamily="50" charset="-128"/>
            </a:endParaRPr>
          </a:p>
        </p:txBody>
      </p:sp>
      <p:pic>
        <p:nvPicPr>
          <p:cNvPr id="114" name="Image 8" descr="preencoded.png">
            <a:extLst>
              <a:ext uri="{FF2B5EF4-FFF2-40B4-BE49-F238E27FC236}">
                <a16:creationId xmlns:a16="http://schemas.microsoft.com/office/drawing/2014/main" id="{F89AEC63-B124-4EA0-891F-3E916236C9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5050" y="2289640"/>
            <a:ext cx="100013" cy="92869"/>
          </a:xfrm>
          <a:prstGeom prst="rect">
            <a:avLst/>
          </a:prstGeom>
        </p:spPr>
      </p:pic>
      <p:sp>
        <p:nvSpPr>
          <p:cNvPr id="115" name="Text 55">
            <a:extLst>
              <a:ext uri="{FF2B5EF4-FFF2-40B4-BE49-F238E27FC236}">
                <a16:creationId xmlns:a16="http://schemas.microsoft.com/office/drawing/2014/main" id="{0E7A6071-9C03-4155-B26D-E697583B9514}"/>
              </a:ext>
            </a:extLst>
          </p:cNvPr>
          <p:cNvSpPr/>
          <p:nvPr/>
        </p:nvSpPr>
        <p:spPr>
          <a:xfrm>
            <a:off x="6250781" y="2273567"/>
            <a:ext cx="1146148" cy="115416"/>
          </a:xfrm>
          <a:prstGeom prst="rect">
            <a:avLst/>
          </a:prstGeom>
          <a:noFill/>
          <a:ln/>
        </p:spPr>
        <p:txBody>
          <a:bodyPr wrap="none" lIns="0" tIns="0" rIns="0" bIns="0" rtlCol="0" anchor="t">
            <a:spAutoFit/>
          </a:bodyPr>
          <a:lstStyle/>
          <a:p>
            <a:pPr marL="0" indent="0" algn="l">
              <a:lnSpc>
                <a:spcPts val="900"/>
              </a:lnSpc>
              <a:buNone/>
            </a:pP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具体的な魅力・コンテンツ</a:t>
            </a:r>
            <a:endParaRPr lang="en-US" sz="800" dirty="0">
              <a:latin typeface="BIZ UDPゴシック" panose="020B0400000000000000" pitchFamily="50" charset="-128"/>
              <a:ea typeface="BIZ UDPゴシック" panose="020B0400000000000000" pitchFamily="50" charset="-128"/>
            </a:endParaRPr>
          </a:p>
        </p:txBody>
      </p:sp>
      <p:sp>
        <p:nvSpPr>
          <p:cNvPr id="116" name="Text 56">
            <a:extLst>
              <a:ext uri="{FF2B5EF4-FFF2-40B4-BE49-F238E27FC236}">
                <a16:creationId xmlns:a16="http://schemas.microsoft.com/office/drawing/2014/main" id="{EB56D8DE-F570-47C7-93BF-1FC751286E55}"/>
              </a:ext>
            </a:extLst>
          </p:cNvPr>
          <p:cNvSpPr/>
          <p:nvPr/>
        </p:nvSpPr>
        <p:spPr>
          <a:xfrm>
            <a:off x="6115050" y="2412870"/>
            <a:ext cx="2343150" cy="400366"/>
          </a:xfrm>
          <a:prstGeom prst="rect">
            <a:avLst/>
          </a:prstGeom>
          <a:noFill/>
          <a:ln/>
        </p:spPr>
        <p:txBody>
          <a:bodyPr wrap="square" lIns="161544" tIns="0" rIns="0" bIns="0" rtlCol="0" anchor="t">
            <a:spAutoFit/>
          </a:bodyPr>
          <a:lstStyle/>
          <a:p>
            <a:pPr marL="0" indent="0" algn="l">
              <a:lnSpc>
                <a:spcPts val="1100"/>
              </a:lnSpc>
              <a:buNone/>
            </a:pPr>
            <a:r>
              <a:rPr lang="en-US" sz="800" dirty="0">
                <a:solidFill>
                  <a:srgbClr val="333333"/>
                </a:solidFill>
                <a:latin typeface="BIZ UDPゴシック" panose="020B0400000000000000" pitchFamily="50" charset="-128"/>
                <a:ea typeface="BIZ UDPゴシック" panose="020B0400000000000000" pitchFamily="50" charset="-128"/>
                <a:cs typeface="Yu Gothic" pitchFamily="34" charset="-120"/>
              </a:rPr>
              <a:t>17〜19世紀の民家を</a:t>
            </a:r>
            <a:r>
              <a:rPr lang="en-US" sz="800" b="1" dirty="0">
                <a:solidFill>
                  <a:srgbClr val="1C2841"/>
                </a:solidFill>
                <a:latin typeface="BIZ UDPゴシック" panose="020B0400000000000000" pitchFamily="50" charset="-128"/>
                <a:ea typeface="BIZ UDPゴシック" panose="020B0400000000000000" pitchFamily="50" charset="-128"/>
                <a:cs typeface="Yu Gothic" pitchFamily="34" charset="-120"/>
              </a:rPr>
              <a:t>移築復元した野外展示</a:t>
            </a:r>
            <a:r>
              <a:rPr lang="en-US" sz="800" dirty="0">
                <a:solidFill>
                  <a:srgbClr val="333333"/>
                </a:solidFill>
                <a:latin typeface="BIZ UDPゴシック" panose="020B0400000000000000" pitchFamily="50" charset="-128"/>
                <a:ea typeface="BIZ UDPゴシック" panose="020B0400000000000000" pitchFamily="50" charset="-128"/>
                <a:cs typeface="Yu Gothic" pitchFamily="34" charset="-120"/>
              </a:rPr>
              <a:t>。
建物・景観・写真撮影が来館動機の43%。
囲炉裏体験・年中行事再現・ランタンが人気。</a:t>
            </a:r>
            <a:endParaRPr lang="en-US" sz="800" dirty="0">
              <a:latin typeface="BIZ UDPゴシック" panose="020B0400000000000000" pitchFamily="50" charset="-128"/>
              <a:ea typeface="BIZ UDPゴシック" panose="020B0400000000000000" pitchFamily="50" charset="-128"/>
            </a:endParaRPr>
          </a:p>
        </p:txBody>
      </p:sp>
      <p:pic>
        <p:nvPicPr>
          <p:cNvPr id="117" name="Image 9" descr="preencoded.png">
            <a:extLst>
              <a:ext uri="{FF2B5EF4-FFF2-40B4-BE49-F238E27FC236}">
                <a16:creationId xmlns:a16="http://schemas.microsoft.com/office/drawing/2014/main" id="{DCBBC4C4-67B6-4E9B-A88D-5493204BF1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15050" y="2904003"/>
            <a:ext cx="100013" cy="92869"/>
          </a:xfrm>
          <a:prstGeom prst="rect">
            <a:avLst/>
          </a:prstGeom>
        </p:spPr>
      </p:pic>
      <p:sp>
        <p:nvSpPr>
          <p:cNvPr id="118" name="Text 57">
            <a:extLst>
              <a:ext uri="{FF2B5EF4-FFF2-40B4-BE49-F238E27FC236}">
                <a16:creationId xmlns:a16="http://schemas.microsoft.com/office/drawing/2014/main" id="{49F8FA14-E0B1-4A32-B48E-E7A639E26797}"/>
              </a:ext>
            </a:extLst>
          </p:cNvPr>
          <p:cNvSpPr/>
          <p:nvPr/>
        </p:nvSpPr>
        <p:spPr>
          <a:xfrm>
            <a:off x="6250781" y="2887929"/>
            <a:ext cx="718145" cy="115416"/>
          </a:xfrm>
          <a:prstGeom prst="rect">
            <a:avLst/>
          </a:prstGeom>
          <a:noFill/>
          <a:ln/>
        </p:spPr>
        <p:txBody>
          <a:bodyPr wrap="none" lIns="0" tIns="0" rIns="0" bIns="0" rtlCol="0" anchor="t">
            <a:spAutoFit/>
          </a:bodyPr>
          <a:lstStyle/>
          <a:p>
            <a:pPr marL="0" indent="0" algn="l">
              <a:lnSpc>
                <a:spcPts val="900"/>
              </a:lnSpc>
              <a:buNone/>
            </a:pPr>
            <a:r>
              <a:rPr lang="en-US" sz="800" b="1" dirty="0">
                <a:solidFill>
                  <a:srgbClr val="8B0000"/>
                </a:solidFill>
                <a:latin typeface="BIZ UDPゴシック" panose="020B0400000000000000" pitchFamily="50" charset="-128"/>
                <a:ea typeface="BIZ UDPゴシック" panose="020B0400000000000000" pitchFamily="50" charset="-128"/>
                <a:cs typeface="Yu Gothic" pitchFamily="34" charset="-120"/>
              </a:rPr>
              <a:t>来館動機（上位）</a:t>
            </a:r>
            <a:endParaRPr lang="en-US" sz="800" dirty="0">
              <a:latin typeface="BIZ UDPゴシック" panose="020B0400000000000000" pitchFamily="50" charset="-128"/>
              <a:ea typeface="BIZ UDPゴシック" panose="020B0400000000000000" pitchFamily="50" charset="-128"/>
            </a:endParaRPr>
          </a:p>
        </p:txBody>
      </p:sp>
      <p:sp>
        <p:nvSpPr>
          <p:cNvPr id="119" name="Text 58">
            <a:extLst>
              <a:ext uri="{FF2B5EF4-FFF2-40B4-BE49-F238E27FC236}">
                <a16:creationId xmlns:a16="http://schemas.microsoft.com/office/drawing/2014/main" id="{EC3D3E04-4A22-4064-A7E4-31434F42F520}"/>
              </a:ext>
            </a:extLst>
          </p:cNvPr>
          <p:cNvSpPr/>
          <p:nvPr/>
        </p:nvSpPr>
        <p:spPr>
          <a:xfrm>
            <a:off x="6115050" y="3027232"/>
            <a:ext cx="2101153" cy="120546"/>
          </a:xfrm>
          <a:prstGeom prst="rect">
            <a:avLst/>
          </a:prstGeom>
          <a:noFill/>
          <a:ln/>
        </p:spPr>
        <p:txBody>
          <a:bodyPr wrap="none" lIns="161544" tIns="0" rIns="0" bIns="0" rtlCol="0" anchor="t">
            <a:spAutoFit/>
          </a:bodyPr>
          <a:lstStyle/>
          <a:p>
            <a:pPr marL="0" indent="0" algn="l">
              <a:lnSpc>
                <a:spcPts val="1100"/>
              </a:lnSpc>
              <a:buNone/>
            </a:pPr>
            <a:r>
              <a:rPr lang="en-US" sz="800" dirty="0">
                <a:solidFill>
                  <a:srgbClr val="333333"/>
                </a:solidFill>
                <a:latin typeface="BIZ UDPゴシック" panose="020B0400000000000000" pitchFamily="50" charset="-128"/>
                <a:ea typeface="BIZ UDPゴシック" panose="020B0400000000000000" pitchFamily="50" charset="-128"/>
                <a:cs typeface="Yu Gothic" pitchFamily="34" charset="-120"/>
              </a:rPr>
              <a:t>建物・景観43%、以前から知っている46%</a:t>
            </a:r>
            <a:endParaRPr lang="en-US" sz="800" dirty="0">
              <a:latin typeface="BIZ UDPゴシック" panose="020B0400000000000000" pitchFamily="50" charset="-128"/>
              <a:ea typeface="BIZ UDPゴシック" panose="020B0400000000000000" pitchFamily="50" charset="-128"/>
            </a:endParaRPr>
          </a:p>
        </p:txBody>
      </p:sp>
      <p:sp>
        <p:nvSpPr>
          <p:cNvPr id="122" name="Text 61">
            <a:extLst>
              <a:ext uri="{FF2B5EF4-FFF2-40B4-BE49-F238E27FC236}">
                <a16:creationId xmlns:a16="http://schemas.microsoft.com/office/drawing/2014/main" id="{96D4B8D0-DE19-4AB2-B5A4-B30C0118B2CC}"/>
              </a:ext>
            </a:extLst>
          </p:cNvPr>
          <p:cNvSpPr/>
          <p:nvPr/>
        </p:nvSpPr>
        <p:spPr>
          <a:xfrm>
            <a:off x="6226511" y="3319496"/>
            <a:ext cx="910506" cy="102592"/>
          </a:xfrm>
          <a:prstGeom prst="rect">
            <a:avLst/>
          </a:prstGeom>
          <a:noFill/>
          <a:ln/>
        </p:spPr>
        <p:txBody>
          <a:bodyPr wrap="none" lIns="0" tIns="0" rIns="0" bIns="0" rtlCol="0" anchor="t">
            <a:spAutoFit/>
          </a:bodyPr>
          <a:lstStyle/>
          <a:p>
            <a:pPr marL="0" indent="0" algn="l">
              <a:lnSpc>
                <a:spcPts val="800"/>
              </a:lnSpc>
              <a:buNone/>
            </a:pPr>
            <a:r>
              <a:rPr lang="en-US" sz="800" dirty="0">
                <a:solidFill>
                  <a:srgbClr val="7B3F00"/>
                </a:solidFill>
                <a:latin typeface="BIZ UDPゴシック" panose="020B0400000000000000" pitchFamily="50" charset="-128"/>
                <a:ea typeface="BIZ UDPゴシック" panose="020B0400000000000000" pitchFamily="50" charset="-128"/>
                <a:cs typeface="Yu Gothic" pitchFamily="34" charset="-120"/>
              </a:rPr>
              <a:t>当日の周辺立寄り率</a:t>
            </a:r>
            <a:endParaRPr lang="en-US" sz="800" dirty="0">
              <a:latin typeface="BIZ UDPゴシック" panose="020B0400000000000000" pitchFamily="50" charset="-128"/>
              <a:ea typeface="BIZ UDPゴシック" panose="020B0400000000000000" pitchFamily="50" charset="-128"/>
            </a:endParaRPr>
          </a:p>
        </p:txBody>
      </p:sp>
      <p:sp>
        <p:nvSpPr>
          <p:cNvPr id="123" name="Text 62">
            <a:extLst>
              <a:ext uri="{FF2B5EF4-FFF2-40B4-BE49-F238E27FC236}">
                <a16:creationId xmlns:a16="http://schemas.microsoft.com/office/drawing/2014/main" id="{7683BE80-FF27-45E1-A6AA-B78910C8C555}"/>
              </a:ext>
            </a:extLst>
          </p:cNvPr>
          <p:cNvSpPr/>
          <p:nvPr/>
        </p:nvSpPr>
        <p:spPr>
          <a:xfrm>
            <a:off x="7204650" y="3357596"/>
            <a:ext cx="418384" cy="164404"/>
          </a:xfrm>
          <a:prstGeom prst="rect">
            <a:avLst/>
          </a:prstGeom>
          <a:noFill/>
          <a:ln/>
        </p:spPr>
        <p:txBody>
          <a:bodyPr wrap="none" lIns="0" tIns="0" rIns="0" bIns="0" rtlCol="0" anchor="t">
            <a:spAutoFit/>
          </a:bodyPr>
          <a:lstStyle/>
          <a:p>
            <a:pPr marL="0" indent="0" algn="l">
              <a:lnSpc>
                <a:spcPts val="1500"/>
              </a:lnSpc>
              <a:buNone/>
            </a:pPr>
            <a:r>
              <a:rPr lang="en-US" sz="1090" b="1" dirty="0">
                <a:solidFill>
                  <a:srgbClr val="B45309"/>
                </a:solidFill>
                <a:latin typeface="BIZ UDPゴシック" panose="020B0400000000000000" pitchFamily="50" charset="-128"/>
                <a:ea typeface="BIZ UDPゴシック" panose="020B0400000000000000" pitchFamily="50" charset="-128"/>
                <a:cs typeface="Yu Gothic" pitchFamily="34" charset="-120"/>
              </a:rPr>
              <a:t>低水準</a:t>
            </a:r>
            <a:endParaRPr lang="en-US" sz="1090" dirty="0">
              <a:latin typeface="BIZ UDPゴシック" panose="020B0400000000000000" pitchFamily="50" charset="-128"/>
              <a:ea typeface="BIZ UDPゴシック" panose="020B0400000000000000" pitchFamily="50" charset="-128"/>
            </a:endParaRPr>
          </a:p>
        </p:txBody>
      </p:sp>
      <p:sp>
        <p:nvSpPr>
          <p:cNvPr id="124" name="Text 63">
            <a:extLst>
              <a:ext uri="{FF2B5EF4-FFF2-40B4-BE49-F238E27FC236}">
                <a16:creationId xmlns:a16="http://schemas.microsoft.com/office/drawing/2014/main" id="{0B1295C3-D734-4891-9652-20AA5DF7FF67}"/>
              </a:ext>
            </a:extLst>
          </p:cNvPr>
          <p:cNvSpPr/>
          <p:nvPr/>
        </p:nvSpPr>
        <p:spPr>
          <a:xfrm>
            <a:off x="7274018" y="3597040"/>
            <a:ext cx="1160574" cy="89768"/>
          </a:xfrm>
          <a:prstGeom prst="rect">
            <a:avLst/>
          </a:prstGeom>
          <a:noFill/>
          <a:ln/>
        </p:spPr>
        <p:txBody>
          <a:bodyPr wrap="none" lIns="0" tIns="0" rIns="0" bIns="0" rtlCol="0" anchor="t">
            <a:spAutoFit/>
          </a:bodyPr>
          <a:lstStyle/>
          <a:p>
            <a:pPr marL="0" indent="0" algn="l">
              <a:lnSpc>
                <a:spcPts val="700"/>
              </a:lnSpc>
              <a:buNone/>
            </a:pPr>
            <a:r>
              <a:rPr lang="en-US" sz="800" dirty="0">
                <a:solidFill>
                  <a:srgbClr val="7B3F00"/>
                </a:solidFill>
                <a:latin typeface="BIZ UDPゴシック" panose="020B0400000000000000" pitchFamily="50" charset="-128"/>
                <a:ea typeface="BIZ UDPゴシック" panose="020B0400000000000000" pitchFamily="50" charset="-128"/>
                <a:cs typeface="Yu Gothic" pitchFamily="34" charset="-120"/>
              </a:rPr>
              <a:t>→ </a:t>
            </a:r>
            <a:r>
              <a:rPr lang="ja-JP" altLang="en-US" sz="800" dirty="0">
                <a:solidFill>
                  <a:srgbClr val="7B3F00"/>
                </a:solidFill>
                <a:latin typeface="BIZ UDPゴシック" panose="020B0400000000000000" pitchFamily="50" charset="-128"/>
                <a:ea typeface="BIZ UDPゴシック" panose="020B0400000000000000" pitchFamily="50" charset="-128"/>
                <a:cs typeface="Yu Gothic" pitchFamily="34" charset="-120"/>
              </a:rPr>
              <a:t>緑地</a:t>
            </a:r>
            <a:r>
              <a:rPr lang="en-US" sz="800" dirty="0" err="1">
                <a:solidFill>
                  <a:srgbClr val="7B3F00"/>
                </a:solidFill>
                <a:latin typeface="BIZ UDPゴシック" panose="020B0400000000000000" pitchFamily="50" charset="-128"/>
                <a:ea typeface="BIZ UDPゴシック" panose="020B0400000000000000" pitchFamily="50" charset="-128"/>
                <a:cs typeface="Yu Gothic" pitchFamily="34" charset="-120"/>
              </a:rPr>
              <a:t>公園内</a:t>
            </a:r>
            <a:r>
              <a:rPr lang="ja-JP" altLang="en-US" sz="800" dirty="0">
                <a:solidFill>
                  <a:srgbClr val="7B3F00"/>
                </a:solidFill>
                <a:latin typeface="BIZ UDPゴシック" panose="020B0400000000000000" pitchFamily="50" charset="-128"/>
                <a:ea typeface="BIZ UDPゴシック" panose="020B0400000000000000" pitchFamily="50" charset="-128"/>
                <a:cs typeface="Yu Gothic" pitchFamily="34" charset="-120"/>
              </a:rPr>
              <a:t>で</a:t>
            </a:r>
            <a:r>
              <a:rPr lang="en-US" sz="800" dirty="0" err="1">
                <a:solidFill>
                  <a:srgbClr val="7B3F00"/>
                </a:solidFill>
                <a:latin typeface="BIZ UDPゴシック" panose="020B0400000000000000" pitchFamily="50" charset="-128"/>
                <a:ea typeface="BIZ UDPゴシック" panose="020B0400000000000000" pitchFamily="50" charset="-128"/>
                <a:cs typeface="Yu Gothic" pitchFamily="34" charset="-120"/>
              </a:rPr>
              <a:t>完結</a:t>
            </a:r>
            <a:r>
              <a:rPr lang="ja-JP" altLang="en-US" sz="800" dirty="0">
                <a:solidFill>
                  <a:srgbClr val="7B3F00"/>
                </a:solidFill>
                <a:latin typeface="BIZ UDPゴシック" panose="020B0400000000000000" pitchFamily="50" charset="-128"/>
                <a:ea typeface="BIZ UDPゴシック" panose="020B0400000000000000" pitchFamily="50" charset="-128"/>
                <a:cs typeface="Yu Gothic" pitchFamily="34" charset="-120"/>
              </a:rPr>
              <a:t>多数</a:t>
            </a:r>
            <a:endParaRPr lang="en-US" sz="800" dirty="0">
              <a:latin typeface="BIZ UDPゴシック" panose="020B0400000000000000" pitchFamily="50" charset="-128"/>
              <a:ea typeface="BIZ UDPゴシック" panose="020B0400000000000000" pitchFamily="50" charset="-128"/>
            </a:endParaRPr>
          </a:p>
        </p:txBody>
      </p:sp>
      <p:sp>
        <p:nvSpPr>
          <p:cNvPr id="125" name="Shape 64">
            <a:extLst>
              <a:ext uri="{FF2B5EF4-FFF2-40B4-BE49-F238E27FC236}">
                <a16:creationId xmlns:a16="http://schemas.microsoft.com/office/drawing/2014/main" id="{8DE7A228-206A-4697-93FA-D60CEDD9D477}"/>
              </a:ext>
            </a:extLst>
          </p:cNvPr>
          <p:cNvSpPr/>
          <p:nvPr/>
        </p:nvSpPr>
        <p:spPr>
          <a:xfrm>
            <a:off x="571500" y="3912860"/>
            <a:ext cx="8001000" cy="1100082"/>
          </a:xfrm>
          <a:prstGeom prst="rect">
            <a:avLst/>
          </a:prstGeom>
          <a:solidFill>
            <a:srgbClr val="1C2841"/>
          </a:solidFill>
          <a:ln/>
        </p:spPr>
        <p:txBody>
          <a:bodyPr/>
          <a:lstStyle/>
          <a:p>
            <a:endParaRPr lang="ja-JP" altLang="en-US"/>
          </a:p>
        </p:txBody>
      </p:sp>
      <p:sp>
        <p:nvSpPr>
          <p:cNvPr id="126" name="Shape 65">
            <a:extLst>
              <a:ext uri="{FF2B5EF4-FFF2-40B4-BE49-F238E27FC236}">
                <a16:creationId xmlns:a16="http://schemas.microsoft.com/office/drawing/2014/main" id="{958F3DAF-0816-471E-BE3D-C90B5FF25AB2}"/>
              </a:ext>
            </a:extLst>
          </p:cNvPr>
          <p:cNvSpPr/>
          <p:nvPr/>
        </p:nvSpPr>
        <p:spPr>
          <a:xfrm>
            <a:off x="571500" y="3926234"/>
            <a:ext cx="57150" cy="1100082"/>
          </a:xfrm>
          <a:prstGeom prst="rect">
            <a:avLst/>
          </a:prstGeom>
          <a:solidFill>
            <a:srgbClr val="8B0000"/>
          </a:solidFill>
          <a:ln/>
        </p:spPr>
        <p:txBody>
          <a:bodyPr/>
          <a:lstStyle/>
          <a:p>
            <a:endParaRPr lang="ja-JP" altLang="en-US"/>
          </a:p>
        </p:txBody>
      </p:sp>
      <p:pic>
        <p:nvPicPr>
          <p:cNvPr id="127" name="Image 10" descr="preencoded.png">
            <a:extLst>
              <a:ext uri="{FF2B5EF4-FFF2-40B4-BE49-F238E27FC236}">
                <a16:creationId xmlns:a16="http://schemas.microsoft.com/office/drawing/2014/main" id="{AE3210F4-0EB1-407C-9EE5-7AA8E443A7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4375" y="4028032"/>
            <a:ext cx="96441" cy="128588"/>
          </a:xfrm>
          <a:prstGeom prst="rect">
            <a:avLst/>
          </a:prstGeom>
        </p:spPr>
      </p:pic>
      <p:sp>
        <p:nvSpPr>
          <p:cNvPr id="128" name="Text 66">
            <a:extLst>
              <a:ext uri="{FF2B5EF4-FFF2-40B4-BE49-F238E27FC236}">
                <a16:creationId xmlns:a16="http://schemas.microsoft.com/office/drawing/2014/main" id="{A1F57800-04EE-4000-9330-89CDE522C9E8}"/>
              </a:ext>
            </a:extLst>
          </p:cNvPr>
          <p:cNvSpPr/>
          <p:nvPr/>
        </p:nvSpPr>
        <p:spPr>
          <a:xfrm>
            <a:off x="810816" y="4026246"/>
            <a:ext cx="1263166" cy="132024"/>
          </a:xfrm>
          <a:prstGeom prst="rect">
            <a:avLst/>
          </a:prstGeom>
          <a:noFill/>
          <a:ln/>
        </p:spPr>
        <p:txBody>
          <a:bodyPr wrap="none" lIns="0" tIns="0" rIns="0" bIns="0" rtlCol="0" anchor="t">
            <a:spAutoFit/>
          </a:bodyPr>
          <a:lstStyle/>
          <a:p>
            <a:pPr marL="0" indent="0" algn="l">
              <a:lnSpc>
                <a:spcPts val="1200"/>
              </a:lnSpc>
              <a:buNone/>
            </a:pPr>
            <a:r>
              <a:rPr lang="en-US" sz="900" b="1" dirty="0">
                <a:solidFill>
                  <a:srgbClr val="E8E8E2"/>
                </a:solidFill>
                <a:latin typeface="BIZ UDPゴシック" panose="020B0400000000000000" pitchFamily="50" charset="-128"/>
                <a:ea typeface="BIZ UDPゴシック" panose="020B0400000000000000" pitchFamily="50" charset="-128"/>
                <a:cs typeface="Yu Gothic" pitchFamily="34" charset="-120"/>
              </a:rPr>
              <a:t>総合的な位置づけと課題</a:t>
            </a:r>
            <a:endParaRPr lang="en-US" sz="900" dirty="0">
              <a:latin typeface="BIZ UDPゴシック" panose="020B0400000000000000" pitchFamily="50" charset="-128"/>
              <a:ea typeface="BIZ UDPゴシック" panose="020B0400000000000000" pitchFamily="50" charset="-128"/>
            </a:endParaRPr>
          </a:p>
        </p:txBody>
      </p:sp>
      <p:sp>
        <p:nvSpPr>
          <p:cNvPr id="129" name="Text 67">
            <a:extLst>
              <a:ext uri="{FF2B5EF4-FFF2-40B4-BE49-F238E27FC236}">
                <a16:creationId xmlns:a16="http://schemas.microsoft.com/office/drawing/2014/main" id="{300E507F-65A7-455D-892D-A0B4FEAEC009}"/>
              </a:ext>
            </a:extLst>
          </p:cNvPr>
          <p:cNvSpPr/>
          <p:nvPr/>
        </p:nvSpPr>
        <p:spPr>
          <a:xfrm>
            <a:off x="714375" y="4253061"/>
            <a:ext cx="317395" cy="151260"/>
          </a:xfrm>
          <a:prstGeom prst="rect">
            <a:avLst/>
          </a:prstGeom>
          <a:noFill/>
          <a:ln/>
        </p:spPr>
        <p:txBody>
          <a:bodyPr wrap="none" lIns="0" tIns="0" rIns="0" bIns="0" rtlCol="0" anchor="t">
            <a:spAutoFit/>
          </a:bodyPr>
          <a:lstStyle/>
          <a:p>
            <a:pPr marL="0" indent="0" algn="l">
              <a:lnSpc>
                <a:spcPts val="1400"/>
              </a:lnSpc>
              <a:buNone/>
            </a:pPr>
            <a:r>
              <a:rPr lang="en-US" sz="900" dirty="0">
                <a:solidFill>
                  <a:srgbClr val="FFFFFF"/>
                </a:solidFill>
                <a:latin typeface="BIZ UDPゴシック" panose="020B0400000000000000" pitchFamily="50" charset="-128"/>
                <a:ea typeface="BIZ UDPゴシック" panose="020B0400000000000000" pitchFamily="50" charset="-128"/>
                <a:cs typeface="Yu Gothic" pitchFamily="34" charset="-120"/>
              </a:rPr>
              <a:t>3館は</a:t>
            </a:r>
            <a:endParaRPr lang="en-US" sz="900" dirty="0">
              <a:latin typeface="BIZ UDPゴシック" panose="020B0400000000000000" pitchFamily="50" charset="-128"/>
              <a:ea typeface="BIZ UDPゴシック" panose="020B0400000000000000" pitchFamily="50" charset="-128"/>
            </a:endParaRPr>
          </a:p>
        </p:txBody>
      </p:sp>
      <p:sp>
        <p:nvSpPr>
          <p:cNvPr id="130" name="Text 68">
            <a:extLst>
              <a:ext uri="{FF2B5EF4-FFF2-40B4-BE49-F238E27FC236}">
                <a16:creationId xmlns:a16="http://schemas.microsoft.com/office/drawing/2014/main" id="{500EC431-6E70-42C5-BD55-179485131808}"/>
              </a:ext>
            </a:extLst>
          </p:cNvPr>
          <p:cNvSpPr/>
          <p:nvPr/>
        </p:nvSpPr>
        <p:spPr>
          <a:xfrm>
            <a:off x="1089274" y="4253061"/>
            <a:ext cx="1279196" cy="153119"/>
          </a:xfrm>
          <a:prstGeom prst="rect">
            <a:avLst/>
          </a:prstGeom>
          <a:noFill/>
          <a:ln/>
        </p:spPr>
        <p:txBody>
          <a:bodyPr wrap="none" lIns="0" tIns="0" rIns="0" bIns="0" rtlCol="0" anchor="t">
            <a:spAutoFit/>
          </a:bodyPr>
          <a:lstStyle/>
          <a:p>
            <a:pPr marL="0" indent="0" algn="l">
              <a:lnSpc>
                <a:spcPts val="1400"/>
              </a:lnSpc>
              <a:buNone/>
            </a:pPr>
            <a:r>
              <a:rPr lang="en-US" sz="1000" b="1" dirty="0">
                <a:solidFill>
                  <a:srgbClr val="FFD700"/>
                </a:solidFill>
                <a:latin typeface="BIZ UDPゴシック" panose="020B0400000000000000" pitchFamily="50" charset="-128"/>
                <a:ea typeface="BIZ UDPゴシック" panose="020B0400000000000000" pitchFamily="50" charset="-128"/>
                <a:cs typeface="Yu Gothic" pitchFamily="34" charset="-120"/>
              </a:rPr>
              <a:t>役割の異なる補完関係</a:t>
            </a:r>
            <a:endParaRPr lang="en-US" sz="1000" dirty="0">
              <a:latin typeface="BIZ UDPゴシック" panose="020B0400000000000000" pitchFamily="50" charset="-128"/>
              <a:ea typeface="BIZ UDPゴシック" panose="020B0400000000000000" pitchFamily="50" charset="-128"/>
            </a:endParaRPr>
          </a:p>
        </p:txBody>
      </p:sp>
      <p:sp>
        <p:nvSpPr>
          <p:cNvPr id="131" name="Text 69">
            <a:extLst>
              <a:ext uri="{FF2B5EF4-FFF2-40B4-BE49-F238E27FC236}">
                <a16:creationId xmlns:a16="http://schemas.microsoft.com/office/drawing/2014/main" id="{E2E4F590-7043-4807-8695-4B0662DCF994}"/>
              </a:ext>
            </a:extLst>
          </p:cNvPr>
          <p:cNvSpPr/>
          <p:nvPr/>
        </p:nvSpPr>
        <p:spPr>
          <a:xfrm>
            <a:off x="2398324" y="4253061"/>
            <a:ext cx="3917739" cy="151260"/>
          </a:xfrm>
          <a:prstGeom prst="rect">
            <a:avLst/>
          </a:prstGeom>
          <a:noFill/>
          <a:ln/>
        </p:spPr>
        <p:txBody>
          <a:bodyPr wrap="none" lIns="0" tIns="0" rIns="0" bIns="0" rtlCol="0" anchor="t">
            <a:spAutoFit/>
          </a:bodyPr>
          <a:lstStyle/>
          <a:p>
            <a:pPr marL="0" indent="0" algn="l">
              <a:lnSpc>
                <a:spcPts val="1400"/>
              </a:lnSpc>
              <a:buNone/>
            </a:pPr>
            <a:r>
              <a:rPr lang="en-US" sz="900" dirty="0">
                <a:solidFill>
                  <a:srgbClr val="FFFFFF"/>
                </a:solidFill>
                <a:latin typeface="BIZ UDPゴシック" panose="020B0400000000000000" pitchFamily="50" charset="-128"/>
                <a:ea typeface="BIZ UDPゴシック" panose="020B0400000000000000" pitchFamily="50" charset="-128"/>
                <a:cs typeface="Yu Gothic" pitchFamily="34" charset="-120"/>
              </a:rPr>
              <a:t>にあり、いずれも満足度・再訪意向は非常に高い。しかし当日の周辺立寄り率は</a:t>
            </a:r>
            <a:endParaRPr lang="en-US" sz="900" dirty="0">
              <a:latin typeface="BIZ UDPゴシック" panose="020B0400000000000000" pitchFamily="50" charset="-128"/>
              <a:ea typeface="BIZ UDPゴシック" panose="020B0400000000000000" pitchFamily="50" charset="-128"/>
            </a:endParaRPr>
          </a:p>
        </p:txBody>
      </p:sp>
      <p:sp>
        <p:nvSpPr>
          <p:cNvPr id="132" name="Text 70">
            <a:extLst>
              <a:ext uri="{FF2B5EF4-FFF2-40B4-BE49-F238E27FC236}">
                <a16:creationId xmlns:a16="http://schemas.microsoft.com/office/drawing/2014/main" id="{C15FE72D-3393-4C84-B3B6-4D21FC610CF1}"/>
              </a:ext>
            </a:extLst>
          </p:cNvPr>
          <p:cNvSpPr/>
          <p:nvPr/>
        </p:nvSpPr>
        <p:spPr>
          <a:xfrm>
            <a:off x="6312667" y="4253061"/>
            <a:ext cx="1189428" cy="153119"/>
          </a:xfrm>
          <a:prstGeom prst="rect">
            <a:avLst/>
          </a:prstGeom>
          <a:noFill/>
          <a:ln/>
        </p:spPr>
        <p:txBody>
          <a:bodyPr wrap="none" lIns="0" tIns="0" rIns="0" bIns="0" rtlCol="0" anchor="t">
            <a:spAutoFit/>
          </a:bodyPr>
          <a:lstStyle/>
          <a:p>
            <a:pPr marL="0" indent="0" algn="l">
              <a:lnSpc>
                <a:spcPts val="1400"/>
              </a:lnSpc>
              <a:buNone/>
            </a:pPr>
            <a:r>
              <a:rPr lang="en-US" sz="1000" b="1" dirty="0">
                <a:solidFill>
                  <a:srgbClr val="FFD700"/>
                </a:solidFill>
                <a:latin typeface="BIZ UDPゴシック" panose="020B0400000000000000" pitchFamily="50" charset="-128"/>
                <a:ea typeface="BIZ UDPゴシック" panose="020B0400000000000000" pitchFamily="50" charset="-128"/>
                <a:cs typeface="Yu Gothic" pitchFamily="34" charset="-120"/>
              </a:rPr>
              <a:t>弥生19%・近つ13%</a:t>
            </a:r>
            <a:endParaRPr lang="en-US" sz="1000" dirty="0">
              <a:latin typeface="BIZ UDPゴシック" panose="020B0400000000000000" pitchFamily="50" charset="-128"/>
              <a:ea typeface="BIZ UDPゴシック" panose="020B0400000000000000" pitchFamily="50" charset="-128"/>
            </a:endParaRPr>
          </a:p>
        </p:txBody>
      </p:sp>
      <p:sp>
        <p:nvSpPr>
          <p:cNvPr id="133" name="Text 71">
            <a:extLst>
              <a:ext uri="{FF2B5EF4-FFF2-40B4-BE49-F238E27FC236}">
                <a16:creationId xmlns:a16="http://schemas.microsoft.com/office/drawing/2014/main" id="{FC356865-A21F-4537-81D1-C96991A62B8E}"/>
              </a:ext>
            </a:extLst>
          </p:cNvPr>
          <p:cNvSpPr/>
          <p:nvPr/>
        </p:nvSpPr>
        <p:spPr>
          <a:xfrm>
            <a:off x="7498698" y="4253061"/>
            <a:ext cx="852798" cy="151260"/>
          </a:xfrm>
          <a:prstGeom prst="rect">
            <a:avLst/>
          </a:prstGeom>
          <a:noFill/>
          <a:ln/>
        </p:spPr>
        <p:txBody>
          <a:bodyPr wrap="none" lIns="0" tIns="0" rIns="0" bIns="0" rtlCol="0" anchor="t">
            <a:spAutoFit/>
          </a:bodyPr>
          <a:lstStyle/>
          <a:p>
            <a:pPr marL="0" indent="0" algn="l">
              <a:lnSpc>
                <a:spcPts val="1400"/>
              </a:lnSpc>
              <a:buNone/>
            </a:pPr>
            <a:r>
              <a:rPr lang="en-US" sz="900" dirty="0">
                <a:solidFill>
                  <a:srgbClr val="FFFFFF"/>
                </a:solidFill>
                <a:latin typeface="BIZ UDPゴシック" panose="020B0400000000000000" pitchFamily="50" charset="-128"/>
                <a:ea typeface="BIZ UDPゴシック" panose="020B0400000000000000" pitchFamily="50" charset="-128"/>
                <a:cs typeface="Yu Gothic" pitchFamily="34" charset="-120"/>
              </a:rPr>
              <a:t>と低く、来館者の</a:t>
            </a:r>
            <a:endParaRPr lang="en-US" sz="900" dirty="0">
              <a:latin typeface="BIZ UDPゴシック" panose="020B0400000000000000" pitchFamily="50" charset="-128"/>
              <a:ea typeface="BIZ UDPゴシック" panose="020B0400000000000000" pitchFamily="50" charset="-128"/>
            </a:endParaRPr>
          </a:p>
        </p:txBody>
      </p:sp>
      <p:sp>
        <p:nvSpPr>
          <p:cNvPr id="134" name="Text 72">
            <a:extLst>
              <a:ext uri="{FF2B5EF4-FFF2-40B4-BE49-F238E27FC236}">
                <a16:creationId xmlns:a16="http://schemas.microsoft.com/office/drawing/2014/main" id="{278F8B89-F909-43CF-929E-0CBB40B649BD}"/>
              </a:ext>
            </a:extLst>
          </p:cNvPr>
          <p:cNvSpPr/>
          <p:nvPr/>
        </p:nvSpPr>
        <p:spPr>
          <a:xfrm>
            <a:off x="714375" y="4435924"/>
            <a:ext cx="1934825" cy="151260"/>
          </a:xfrm>
          <a:prstGeom prst="rect">
            <a:avLst/>
          </a:prstGeom>
          <a:noFill/>
          <a:ln/>
        </p:spPr>
        <p:txBody>
          <a:bodyPr wrap="none" lIns="0" tIns="0" rIns="0" bIns="0" rtlCol="0" anchor="t">
            <a:spAutoFit/>
          </a:bodyPr>
          <a:lstStyle/>
          <a:p>
            <a:pPr marL="0" indent="0" algn="l">
              <a:lnSpc>
                <a:spcPts val="1400"/>
              </a:lnSpc>
              <a:buNone/>
            </a:pPr>
            <a:r>
              <a:rPr lang="en-US" sz="900" dirty="0">
                <a:solidFill>
                  <a:srgbClr val="FFFFFF"/>
                </a:solidFill>
                <a:latin typeface="BIZ UDPゴシック" panose="020B0400000000000000" pitchFamily="50" charset="-128"/>
                <a:ea typeface="BIZ UDPゴシック" panose="020B0400000000000000" pitchFamily="50" charset="-128"/>
                <a:cs typeface="Yu Gothic" pitchFamily="34" charset="-120"/>
              </a:rPr>
              <a:t>8〜9割が単館で完結している。これが</a:t>
            </a:r>
            <a:endParaRPr lang="en-US" sz="900" dirty="0">
              <a:latin typeface="BIZ UDPゴシック" panose="020B0400000000000000" pitchFamily="50" charset="-128"/>
              <a:ea typeface="BIZ UDPゴシック" panose="020B0400000000000000" pitchFamily="50" charset="-128"/>
            </a:endParaRPr>
          </a:p>
        </p:txBody>
      </p:sp>
      <p:sp>
        <p:nvSpPr>
          <p:cNvPr id="135" name="Text 73">
            <a:extLst>
              <a:ext uri="{FF2B5EF4-FFF2-40B4-BE49-F238E27FC236}">
                <a16:creationId xmlns:a16="http://schemas.microsoft.com/office/drawing/2014/main" id="{4BC43E17-D5AA-446E-9CCE-DBF85B57779E}"/>
              </a:ext>
            </a:extLst>
          </p:cNvPr>
          <p:cNvSpPr/>
          <p:nvPr/>
        </p:nvSpPr>
        <p:spPr>
          <a:xfrm>
            <a:off x="2734925" y="4435924"/>
            <a:ext cx="2587247" cy="153119"/>
          </a:xfrm>
          <a:prstGeom prst="rect">
            <a:avLst/>
          </a:prstGeom>
          <a:noFill/>
          <a:ln/>
        </p:spPr>
        <p:txBody>
          <a:bodyPr wrap="none" lIns="0" tIns="0" rIns="0" bIns="0" rtlCol="0" anchor="t">
            <a:spAutoFit/>
          </a:bodyPr>
          <a:lstStyle/>
          <a:p>
            <a:pPr marL="0" indent="0" algn="l">
              <a:lnSpc>
                <a:spcPts val="1400"/>
              </a:lnSpc>
              <a:buNone/>
            </a:pPr>
            <a:r>
              <a:rPr lang="en-US" sz="1000" b="1" dirty="0">
                <a:solidFill>
                  <a:srgbClr val="FFD700"/>
                </a:solidFill>
                <a:latin typeface="BIZ UDPゴシック" panose="020B0400000000000000" pitchFamily="50" charset="-128"/>
                <a:ea typeface="BIZ UDPゴシック" panose="020B0400000000000000" pitchFamily="50" charset="-128"/>
                <a:cs typeface="Yu Gothic" pitchFamily="34" charset="-120"/>
              </a:rPr>
              <a:t>「点として完結し、面（周遊）に広がっていない」</a:t>
            </a:r>
            <a:endParaRPr lang="en-US" sz="1000" dirty="0">
              <a:latin typeface="BIZ UDPゴシック" panose="020B0400000000000000" pitchFamily="50" charset="-128"/>
              <a:ea typeface="BIZ UDPゴシック" panose="020B0400000000000000" pitchFamily="50" charset="-128"/>
            </a:endParaRPr>
          </a:p>
        </p:txBody>
      </p:sp>
      <p:sp>
        <p:nvSpPr>
          <p:cNvPr id="136" name="Text 74">
            <a:extLst>
              <a:ext uri="{FF2B5EF4-FFF2-40B4-BE49-F238E27FC236}">
                <a16:creationId xmlns:a16="http://schemas.microsoft.com/office/drawing/2014/main" id="{63B04F43-A570-4DAC-AD1A-705BC766F165}"/>
              </a:ext>
            </a:extLst>
          </p:cNvPr>
          <p:cNvSpPr/>
          <p:nvPr/>
        </p:nvSpPr>
        <p:spPr>
          <a:xfrm>
            <a:off x="5370649" y="4435924"/>
            <a:ext cx="2867773" cy="151260"/>
          </a:xfrm>
          <a:prstGeom prst="rect">
            <a:avLst/>
          </a:prstGeom>
          <a:noFill/>
          <a:ln/>
        </p:spPr>
        <p:txBody>
          <a:bodyPr wrap="none" lIns="0" tIns="0" rIns="0" bIns="0" rtlCol="0" anchor="t">
            <a:spAutoFit/>
          </a:bodyPr>
          <a:lstStyle/>
          <a:p>
            <a:pPr marL="0" indent="0" algn="l">
              <a:lnSpc>
                <a:spcPts val="1400"/>
              </a:lnSpc>
              <a:buNone/>
            </a:pPr>
            <a:r>
              <a:rPr lang="en-US" sz="900" dirty="0">
                <a:solidFill>
                  <a:srgbClr val="FFFFFF"/>
                </a:solidFill>
                <a:latin typeface="BIZ UDPゴシック" panose="020B0400000000000000" pitchFamily="50" charset="-128"/>
                <a:ea typeface="BIZ UDPゴシック" panose="020B0400000000000000" pitchFamily="50" charset="-128"/>
                <a:cs typeface="Yu Gothic" pitchFamily="34" charset="-120"/>
              </a:rPr>
              <a:t>ことの根拠であり、3館連携による周遊モデルの構築が最</a:t>
            </a:r>
            <a:endParaRPr lang="en-US" sz="900" dirty="0">
              <a:latin typeface="BIZ UDPゴシック" panose="020B0400000000000000" pitchFamily="50" charset="-128"/>
              <a:ea typeface="BIZ UDPゴシック" panose="020B0400000000000000" pitchFamily="50" charset="-128"/>
            </a:endParaRPr>
          </a:p>
        </p:txBody>
      </p:sp>
      <p:sp>
        <p:nvSpPr>
          <p:cNvPr id="137" name="Text 75">
            <a:extLst>
              <a:ext uri="{FF2B5EF4-FFF2-40B4-BE49-F238E27FC236}">
                <a16:creationId xmlns:a16="http://schemas.microsoft.com/office/drawing/2014/main" id="{250B20D7-2277-4CF5-8176-5F3131AE4E60}"/>
              </a:ext>
            </a:extLst>
          </p:cNvPr>
          <p:cNvSpPr/>
          <p:nvPr/>
        </p:nvSpPr>
        <p:spPr>
          <a:xfrm>
            <a:off x="714375" y="4618787"/>
            <a:ext cx="868828" cy="151260"/>
          </a:xfrm>
          <a:prstGeom prst="rect">
            <a:avLst/>
          </a:prstGeom>
          <a:noFill/>
          <a:ln/>
        </p:spPr>
        <p:txBody>
          <a:bodyPr wrap="none" lIns="0" tIns="0" rIns="0" bIns="0" rtlCol="0" anchor="t">
            <a:spAutoFit/>
          </a:bodyPr>
          <a:lstStyle/>
          <a:p>
            <a:pPr marL="0" indent="0" algn="l">
              <a:lnSpc>
                <a:spcPts val="1400"/>
              </a:lnSpc>
              <a:buNone/>
            </a:pPr>
            <a:r>
              <a:rPr lang="en-US" sz="900" dirty="0">
                <a:solidFill>
                  <a:srgbClr val="FFFFFF"/>
                </a:solidFill>
                <a:latin typeface="BIZ UDPゴシック" panose="020B0400000000000000" pitchFamily="50" charset="-128"/>
                <a:ea typeface="BIZ UDPゴシック" panose="020B0400000000000000" pitchFamily="50" charset="-128"/>
                <a:cs typeface="Yu Gothic" pitchFamily="34" charset="-120"/>
              </a:rPr>
              <a:t>大の課題である。</a:t>
            </a:r>
            <a:endParaRPr lang="en-US" sz="900" dirty="0">
              <a:latin typeface="BIZ UDPゴシック" panose="020B0400000000000000" pitchFamily="50" charset="-128"/>
              <a:ea typeface="BIZ UDPゴシック" panose="020B0400000000000000" pitchFamily="50" charset="-128"/>
            </a:endParaRPr>
          </a:p>
        </p:txBody>
      </p:sp>
      <p:sp>
        <p:nvSpPr>
          <p:cNvPr id="138" name="Text 76">
            <a:extLst>
              <a:ext uri="{FF2B5EF4-FFF2-40B4-BE49-F238E27FC236}">
                <a16:creationId xmlns:a16="http://schemas.microsoft.com/office/drawing/2014/main" id="{D1C84C1A-F6C3-4DDB-B23D-7ABD54FAF8C8}"/>
              </a:ext>
            </a:extLst>
          </p:cNvPr>
          <p:cNvSpPr/>
          <p:nvPr/>
        </p:nvSpPr>
        <p:spPr>
          <a:xfrm>
            <a:off x="2467272" y="4804565"/>
            <a:ext cx="5868594" cy="120546"/>
          </a:xfrm>
          <a:prstGeom prst="rect">
            <a:avLst/>
          </a:prstGeom>
          <a:noFill/>
          <a:ln/>
        </p:spPr>
        <p:txBody>
          <a:bodyPr wrap="none" lIns="0" tIns="0" rIns="0" bIns="0" rtlCol="0" anchor="t">
            <a:spAutoFit/>
          </a:bodyPr>
          <a:lstStyle/>
          <a:p>
            <a:pPr marL="0" indent="0" algn="l">
              <a:lnSpc>
                <a:spcPts val="1100"/>
              </a:lnSpc>
              <a:buNone/>
            </a:pPr>
            <a:r>
              <a:rPr lang="en-US" sz="800" dirty="0">
                <a:solidFill>
                  <a:schemeClr val="bg1"/>
                </a:solidFill>
                <a:latin typeface="BIZ UDPゴシック" panose="020B0400000000000000" pitchFamily="50" charset="-128"/>
                <a:ea typeface="BIZ UDPゴシック" panose="020B0400000000000000" pitchFamily="50" charset="-128"/>
                <a:cs typeface="Yu Gothic" pitchFamily="34" charset="-120"/>
              </a:rPr>
              <a:t>※近つ飛鳥博物館は事業実施期間中の工事に伴う休館期間のため、来館者調査データは他の2館と比較して限定的である点に留意。</a:t>
            </a:r>
            <a:endParaRPr lang="en-US" sz="800" dirty="0">
              <a:solidFill>
                <a:schemeClr val="bg1"/>
              </a:solidFill>
              <a:latin typeface="BIZ UDPゴシック" panose="020B0400000000000000" pitchFamily="50" charset="-128"/>
              <a:ea typeface="BIZ UDPゴシック" panose="020B0400000000000000" pitchFamily="50" charset="-128"/>
            </a:endParaRPr>
          </a:p>
        </p:txBody>
      </p:sp>
      <p:sp>
        <p:nvSpPr>
          <p:cNvPr id="141" name="Shape 0">
            <a:extLst>
              <a:ext uri="{FF2B5EF4-FFF2-40B4-BE49-F238E27FC236}">
                <a16:creationId xmlns:a16="http://schemas.microsoft.com/office/drawing/2014/main" id="{793B1A52-F754-40AC-8B54-364698BC316F}"/>
              </a:ext>
            </a:extLst>
          </p:cNvPr>
          <p:cNvSpPr/>
          <p:nvPr/>
        </p:nvSpPr>
        <p:spPr>
          <a:xfrm>
            <a:off x="0" y="15980"/>
            <a:ext cx="9144000" cy="494551"/>
          </a:xfrm>
          <a:prstGeom prst="rect">
            <a:avLst/>
          </a:prstGeom>
          <a:solidFill>
            <a:srgbClr val="1C2841"/>
          </a:solidFill>
          <a:ln/>
        </p:spPr>
        <p:txBody>
          <a:bodyPr/>
          <a:lstStyle/>
          <a:p>
            <a:endParaRPr lang="ja-JP" altLang="en-US" dirty="0"/>
          </a:p>
        </p:txBody>
      </p:sp>
      <p:sp>
        <p:nvSpPr>
          <p:cNvPr id="52" name="Text 0">
            <a:extLst>
              <a:ext uri="{FF2B5EF4-FFF2-40B4-BE49-F238E27FC236}">
                <a16:creationId xmlns:a16="http://schemas.microsoft.com/office/drawing/2014/main" id="{1D920028-5F4A-4815-A34D-7DEC5D2C1AC9}"/>
              </a:ext>
            </a:extLst>
          </p:cNvPr>
          <p:cNvSpPr/>
          <p:nvPr/>
        </p:nvSpPr>
        <p:spPr>
          <a:xfrm>
            <a:off x="571500" y="142065"/>
            <a:ext cx="7325916" cy="241220"/>
          </a:xfrm>
          <a:prstGeom prst="rect">
            <a:avLst/>
          </a:prstGeom>
          <a:noFill/>
          <a:ln/>
        </p:spPr>
        <p:txBody>
          <a:bodyPr wrap="none" lIns="170053" tIns="0" rIns="0" bIns="0" rtlCol="0" anchor="t">
            <a:spAutoFit/>
          </a:bodyPr>
          <a:lstStyle/>
          <a:p>
            <a:pPr marL="0" indent="0" algn="l">
              <a:lnSpc>
                <a:spcPts val="2200"/>
              </a:lnSpc>
              <a:buNone/>
            </a:pPr>
            <a:r>
              <a:rPr lang="ja-JP" altLang="en-US" sz="1602" b="1" dirty="0">
                <a:solidFill>
                  <a:schemeClr val="bg1"/>
                </a:solidFill>
                <a:latin typeface="BIZ UDPゴシック" panose="020B0400000000000000" pitchFamily="50" charset="-128"/>
                <a:ea typeface="BIZ UDPゴシック" panose="020B0400000000000000" pitchFamily="50" charset="-128"/>
                <a:cs typeface="Yu Gothic" pitchFamily="34" charset="-120"/>
              </a:rPr>
              <a:t>ポテンシャル調査 </a:t>
            </a:r>
            <a:r>
              <a:rPr lang="en-US" altLang="ja-JP" sz="1602" b="1" dirty="0">
                <a:solidFill>
                  <a:schemeClr val="bg1"/>
                </a:solidFill>
                <a:latin typeface="BIZ UDPゴシック" panose="020B0400000000000000" pitchFamily="50" charset="-128"/>
                <a:ea typeface="BIZ UDPゴシック" panose="020B0400000000000000" pitchFamily="50" charset="-128"/>
                <a:cs typeface="Yu Gothic" pitchFamily="34" charset="-120"/>
              </a:rPr>
              <a:t>— 3</a:t>
            </a:r>
            <a:r>
              <a:rPr lang="ja-JP" altLang="en-US" sz="1602" b="1" dirty="0">
                <a:solidFill>
                  <a:schemeClr val="bg1"/>
                </a:solidFill>
                <a:latin typeface="BIZ UDPゴシック" panose="020B0400000000000000" pitchFamily="50" charset="-128"/>
                <a:ea typeface="BIZ UDPゴシック" panose="020B0400000000000000" pitchFamily="50" charset="-128"/>
                <a:cs typeface="Yu Gothic" pitchFamily="34" charset="-120"/>
              </a:rPr>
              <a:t>館の来館者調査：高満足度だが周遊は</a:t>
            </a:r>
            <a:r>
              <a:rPr lang="en-US" altLang="ja-JP" sz="1602" b="1" dirty="0">
                <a:solidFill>
                  <a:schemeClr val="bg1"/>
                </a:solidFill>
                <a:latin typeface="BIZ UDPゴシック" panose="020B0400000000000000" pitchFamily="50" charset="-128"/>
                <a:ea typeface="BIZ UDPゴシック" panose="020B0400000000000000" pitchFamily="50" charset="-128"/>
                <a:cs typeface="Yu Gothic" pitchFamily="34" charset="-120"/>
              </a:rPr>
              <a:t>1〜2</a:t>
            </a:r>
            <a:r>
              <a:rPr lang="ja-JP" altLang="en-US" sz="1602" b="1" dirty="0">
                <a:solidFill>
                  <a:schemeClr val="bg1"/>
                </a:solidFill>
                <a:latin typeface="BIZ UDPゴシック" panose="020B0400000000000000" pitchFamily="50" charset="-128"/>
                <a:ea typeface="BIZ UDPゴシック" panose="020B0400000000000000" pitchFamily="50" charset="-128"/>
                <a:cs typeface="Yu Gothic" pitchFamily="34" charset="-120"/>
              </a:rPr>
              <a:t>割にとどまる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0008"/>
            <a:ext cx="9144000" cy="5143500"/>
          </a:xfrm>
          <a:prstGeom prst="rect">
            <a:avLst/>
          </a:prstGeom>
        </p:spPr>
      </p:pic>
      <p:sp>
        <p:nvSpPr>
          <p:cNvPr id="4" name="Shape 1"/>
          <p:cNvSpPr/>
          <p:nvPr/>
        </p:nvSpPr>
        <p:spPr>
          <a:xfrm>
            <a:off x="428625" y="794379"/>
            <a:ext cx="3857625" cy="3300177"/>
          </a:xfrm>
          <a:prstGeom prst="rect">
            <a:avLst/>
          </a:prstGeom>
          <a:solidFill>
            <a:srgbClr val="FFFFFF"/>
          </a:solidFill>
          <a:ln/>
        </p:spPr>
        <p:txBody>
          <a:bodyPr/>
          <a:lstStyle/>
          <a:p>
            <a:endParaRPr lang="ja-JP" altLang="en-US" dirty="0"/>
          </a:p>
        </p:txBody>
      </p:sp>
      <p:sp>
        <p:nvSpPr>
          <p:cNvPr id="5" name="Shape 2"/>
          <p:cNvSpPr/>
          <p:nvPr/>
        </p:nvSpPr>
        <p:spPr>
          <a:xfrm>
            <a:off x="428625" y="794379"/>
            <a:ext cx="3857625" cy="28575"/>
          </a:xfrm>
          <a:prstGeom prst="rect">
            <a:avLst/>
          </a:prstGeom>
          <a:solidFill>
            <a:srgbClr val="1C2841"/>
          </a:solidFill>
          <a:ln/>
        </p:spPr>
        <p:txBody>
          <a:bodyPr/>
          <a:lstStyle/>
          <a:p>
            <a:endParaRPr lang="ja-JP" altLang="en-US"/>
          </a:p>
        </p:txBody>
      </p:sp>
      <p:pic>
        <p:nvPicPr>
          <p:cNvPr id="6" name="Image 1" descr="preencod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643" y="912847"/>
            <a:ext cx="228600" cy="228600"/>
          </a:xfrm>
          <a:prstGeom prst="rect">
            <a:avLst/>
          </a:prstGeom>
        </p:spPr>
      </p:pic>
      <p:sp>
        <p:nvSpPr>
          <p:cNvPr id="7" name="Text 3"/>
          <p:cNvSpPr/>
          <p:nvPr/>
        </p:nvSpPr>
        <p:spPr>
          <a:xfrm>
            <a:off x="882968" y="910168"/>
            <a:ext cx="1293624" cy="197042"/>
          </a:xfrm>
          <a:prstGeom prst="rect">
            <a:avLst/>
          </a:prstGeom>
          <a:noFill/>
          <a:ln/>
        </p:spPr>
        <p:txBody>
          <a:bodyPr wrap="none" lIns="0" tIns="0" rIns="0" bIns="0" rtlCol="0" anchor="t">
            <a:spAutoFit/>
          </a:bodyPr>
          <a:lstStyle/>
          <a:p>
            <a:pPr marL="0" indent="0" algn="l">
              <a:lnSpc>
                <a:spcPts val="1800"/>
              </a:lnSpc>
              <a:buNone/>
            </a:pPr>
            <a:r>
              <a:rPr lang="ja-JP" altLang="en-US" sz="1295" b="1" dirty="0">
                <a:solidFill>
                  <a:srgbClr val="1C2841"/>
                </a:solidFill>
                <a:latin typeface="BIZ UDPゴシック" panose="020B0400000000000000" pitchFamily="50" charset="-128"/>
                <a:ea typeface="BIZ UDPゴシック" panose="020B0400000000000000" pitchFamily="50" charset="-128"/>
                <a:cs typeface="Yu Gothic" pitchFamily="34" charset="-120"/>
              </a:rPr>
              <a:t>３</a:t>
            </a:r>
            <a:r>
              <a:rPr lang="en-US" sz="1295" b="1" dirty="0" err="1">
                <a:solidFill>
                  <a:srgbClr val="1C2841"/>
                </a:solidFill>
                <a:latin typeface="BIZ UDPゴシック" panose="020B0400000000000000" pitchFamily="50" charset="-128"/>
                <a:ea typeface="BIZ UDPゴシック" panose="020B0400000000000000" pitchFamily="50" charset="-128"/>
                <a:cs typeface="Yu Gothic" pitchFamily="34" charset="-120"/>
              </a:rPr>
              <a:t>館での受入課題</a:t>
            </a:r>
            <a:endParaRPr lang="en-US" sz="1295" dirty="0">
              <a:latin typeface="BIZ UDPゴシック" panose="020B0400000000000000" pitchFamily="50" charset="-128"/>
              <a:ea typeface="BIZ UDPゴシック" panose="020B0400000000000000" pitchFamily="50" charset="-128"/>
            </a:endParaRPr>
          </a:p>
        </p:txBody>
      </p:sp>
      <p:pic>
        <p:nvPicPr>
          <p:cNvPr id="8" name="Image 2" descr="preencode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728" y="1324638"/>
            <a:ext cx="144661" cy="128588"/>
          </a:xfrm>
          <a:prstGeom prst="rect">
            <a:avLst/>
          </a:prstGeom>
        </p:spPr>
      </p:pic>
      <p:sp>
        <p:nvSpPr>
          <p:cNvPr id="9" name="Text 4"/>
          <p:cNvSpPr/>
          <p:nvPr/>
        </p:nvSpPr>
        <p:spPr>
          <a:xfrm>
            <a:off x="852488" y="1322852"/>
            <a:ext cx="1445909" cy="153888"/>
          </a:xfrm>
          <a:prstGeom prst="rect">
            <a:avLst/>
          </a:prstGeom>
          <a:noFill/>
          <a:ln/>
        </p:spPr>
        <p:txBody>
          <a:bodyPr wrap="none" lIns="0" tIns="0" rIns="0" bIns="0" rtlCol="0" anchor="t">
            <a:spAutoFit/>
          </a:bodyPr>
          <a:lstStyle/>
          <a:p>
            <a:pPr marL="0" indent="0" algn="l">
              <a:lnSpc>
                <a:spcPts val="1200"/>
              </a:lnSpc>
              <a:buNone/>
            </a:pPr>
            <a:r>
              <a:rPr 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アクセスとインフラの制約</a:t>
            </a:r>
            <a:endParaRPr lang="en-US" sz="1000" dirty="0">
              <a:latin typeface="BIZ UDPゴシック" panose="020B0400000000000000" pitchFamily="50" charset="-128"/>
              <a:ea typeface="BIZ UDPゴシック" panose="020B0400000000000000" pitchFamily="50" charset="-128"/>
            </a:endParaRPr>
          </a:p>
        </p:txBody>
      </p:sp>
      <p:sp>
        <p:nvSpPr>
          <p:cNvPr id="10" name="Text 5"/>
          <p:cNvSpPr/>
          <p:nvPr/>
        </p:nvSpPr>
        <p:spPr>
          <a:xfrm>
            <a:off x="669728" y="1508590"/>
            <a:ext cx="3229697" cy="330796"/>
          </a:xfrm>
          <a:prstGeom prst="rect">
            <a:avLst/>
          </a:prstGeom>
          <a:noFill/>
          <a:ln/>
        </p:spPr>
        <p:txBody>
          <a:bodyPr wrap="square" lIns="0" tIns="0" rIns="0" bIns="0" rtlCol="0" anchor="t">
            <a:spAutoFit/>
          </a:bodyPr>
          <a:lstStyle/>
          <a:p>
            <a:pPr marL="0" indent="0" algn="l">
              <a:lnSpc>
                <a:spcPts val="1400"/>
              </a:lnSpc>
              <a:buNone/>
            </a:pP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3館共通で公共交通の利便性が低く、自家用車・観光バス前提。</a:t>
            </a:r>
          </a:p>
          <a:p>
            <a:pPr marL="0" indent="0" algn="l">
              <a:lnSpc>
                <a:spcPts val="1400"/>
              </a:lnSpc>
              <a:buNone/>
            </a:pPr>
            <a:r>
              <a:rPr lang="en-US" sz="900" dirty="0" err="1">
                <a:solidFill>
                  <a:srgbClr val="333333"/>
                </a:solidFill>
                <a:latin typeface="BIZ UDPゴシック" panose="020B0400000000000000" pitchFamily="50" charset="-128"/>
                <a:ea typeface="BIZ UDPゴシック" panose="020B0400000000000000" pitchFamily="50" charset="-128"/>
                <a:cs typeface="Yu Gothic" pitchFamily="34" charset="-120"/>
              </a:rPr>
              <a:t>駐車場制約が団体受入の壁</a:t>
            </a: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a:t>
            </a:r>
            <a:endParaRPr lang="en-US" sz="900" dirty="0">
              <a:latin typeface="BIZ UDPゴシック" panose="020B0400000000000000" pitchFamily="50" charset="-128"/>
              <a:ea typeface="BIZ UDPゴシック" panose="020B0400000000000000" pitchFamily="50" charset="-128"/>
            </a:endParaRPr>
          </a:p>
        </p:txBody>
      </p:sp>
      <p:pic>
        <p:nvPicPr>
          <p:cNvPr id="11" name="Image 3" descr="preencode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728" y="2046928"/>
            <a:ext cx="128588" cy="128588"/>
          </a:xfrm>
          <a:prstGeom prst="rect">
            <a:avLst/>
          </a:prstGeom>
        </p:spPr>
      </p:pic>
      <p:sp>
        <p:nvSpPr>
          <p:cNvPr id="12" name="Text 6"/>
          <p:cNvSpPr/>
          <p:nvPr/>
        </p:nvSpPr>
        <p:spPr>
          <a:xfrm>
            <a:off x="836415" y="2045142"/>
            <a:ext cx="1370568" cy="153888"/>
          </a:xfrm>
          <a:prstGeom prst="rect">
            <a:avLst/>
          </a:prstGeom>
          <a:noFill/>
          <a:ln/>
        </p:spPr>
        <p:txBody>
          <a:bodyPr wrap="none" lIns="0" tIns="0" rIns="0" bIns="0" rtlCol="0" anchor="t">
            <a:spAutoFit/>
          </a:bodyPr>
          <a:lstStyle/>
          <a:p>
            <a:pPr marL="0" indent="0" algn="l">
              <a:lnSpc>
                <a:spcPts val="1200"/>
              </a:lnSpc>
              <a:buNone/>
            </a:pPr>
            <a:r>
              <a:rPr lang="en-US" sz="1000" b="1" dirty="0">
                <a:solidFill>
                  <a:srgbClr val="8B0000"/>
                </a:solidFill>
                <a:latin typeface="BIZ UDPゴシック" panose="020B0400000000000000" pitchFamily="50" charset="-128"/>
                <a:ea typeface="BIZ UDPゴシック" panose="020B0400000000000000" pitchFamily="50" charset="-128"/>
                <a:cs typeface="Yu Gothic" pitchFamily="34" charset="-120"/>
              </a:rPr>
              <a:t>情報発信リソースの不足</a:t>
            </a:r>
            <a:endParaRPr lang="en-US" sz="1000" dirty="0">
              <a:latin typeface="BIZ UDPゴシック" panose="020B0400000000000000" pitchFamily="50" charset="-128"/>
              <a:ea typeface="BIZ UDPゴシック" panose="020B0400000000000000" pitchFamily="50" charset="-128"/>
            </a:endParaRPr>
          </a:p>
        </p:txBody>
      </p:sp>
      <p:sp>
        <p:nvSpPr>
          <p:cNvPr id="13" name="Text 7"/>
          <p:cNvSpPr/>
          <p:nvPr/>
        </p:nvSpPr>
        <p:spPr>
          <a:xfrm>
            <a:off x="669728" y="2230880"/>
            <a:ext cx="2936557" cy="329577"/>
          </a:xfrm>
          <a:prstGeom prst="rect">
            <a:avLst/>
          </a:prstGeom>
          <a:noFill/>
          <a:ln/>
        </p:spPr>
        <p:txBody>
          <a:bodyPr wrap="square" lIns="0" tIns="0" rIns="0" bIns="0" rtlCol="0" anchor="t">
            <a:spAutoFit/>
          </a:bodyPr>
          <a:lstStyle/>
          <a:p>
            <a:pPr marL="0" indent="0" algn="l">
              <a:lnSpc>
                <a:spcPts val="1400"/>
              </a:lnSpc>
              <a:buNone/>
            </a:pPr>
            <a:r>
              <a:rPr lang="en-US" sz="900" dirty="0" err="1">
                <a:solidFill>
                  <a:srgbClr val="333333"/>
                </a:solidFill>
                <a:latin typeface="BIZ UDPゴシック" panose="020B0400000000000000" pitchFamily="50" charset="-128"/>
                <a:ea typeface="BIZ UDPゴシック" panose="020B0400000000000000" pitchFamily="50" charset="-128"/>
                <a:cs typeface="Yu Gothic" pitchFamily="34" charset="-120"/>
              </a:rPr>
              <a:t>多言語パンフ等の基礎対応はあるが</a:t>
            </a: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a:t>
            </a:r>
          </a:p>
          <a:p>
            <a:pPr marL="0" indent="0" algn="l">
              <a:lnSpc>
                <a:spcPts val="1400"/>
              </a:lnSpc>
              <a:buNone/>
            </a:pPr>
            <a:r>
              <a:rPr lang="en-US" sz="900" dirty="0" err="1">
                <a:solidFill>
                  <a:srgbClr val="333333"/>
                </a:solidFill>
                <a:latin typeface="BIZ UDPゴシック" panose="020B0400000000000000" pitchFamily="50" charset="-128"/>
                <a:ea typeface="BIZ UDPゴシック" panose="020B0400000000000000" pitchFamily="50" charset="-128"/>
                <a:cs typeface="Yu Gothic" pitchFamily="34" charset="-120"/>
              </a:rPr>
              <a:t>広報の人的・財政リソースが不足している</a:t>
            </a: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a:t>
            </a:r>
            <a:endParaRPr lang="en-US" sz="900" dirty="0">
              <a:latin typeface="BIZ UDPゴシック" panose="020B0400000000000000" pitchFamily="50" charset="-128"/>
              <a:ea typeface="BIZ UDPゴシック" panose="020B0400000000000000" pitchFamily="50" charset="-128"/>
            </a:endParaRPr>
          </a:p>
        </p:txBody>
      </p:sp>
      <p:pic>
        <p:nvPicPr>
          <p:cNvPr id="14" name="Image 4" descr="preencode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9728" y="2802226"/>
            <a:ext cx="112514" cy="128588"/>
          </a:xfrm>
          <a:prstGeom prst="rect">
            <a:avLst/>
          </a:prstGeom>
        </p:spPr>
      </p:pic>
      <p:sp>
        <p:nvSpPr>
          <p:cNvPr id="15" name="Text 8"/>
          <p:cNvSpPr/>
          <p:nvPr/>
        </p:nvSpPr>
        <p:spPr>
          <a:xfrm>
            <a:off x="820342" y="2800440"/>
            <a:ext cx="256480" cy="153888"/>
          </a:xfrm>
          <a:prstGeom prst="rect">
            <a:avLst/>
          </a:prstGeom>
          <a:noFill/>
          <a:ln/>
        </p:spPr>
        <p:txBody>
          <a:bodyPr wrap="none" lIns="0" tIns="0" rIns="0" bIns="0" rtlCol="0" anchor="t">
            <a:spAutoFit/>
          </a:bodyPr>
          <a:lstStyle/>
          <a:p>
            <a:pPr marL="0" indent="0" algn="l">
              <a:lnSpc>
                <a:spcPts val="1200"/>
              </a:lnSpc>
              <a:buNone/>
            </a:pPr>
            <a:r>
              <a:rPr lang="en-US" sz="1000" b="1" dirty="0">
                <a:solidFill>
                  <a:srgbClr val="1C2841"/>
                </a:solidFill>
                <a:latin typeface="BIZ UDPゴシック" panose="020B0400000000000000" pitchFamily="50" charset="-128"/>
                <a:ea typeface="BIZ UDPゴシック" panose="020B0400000000000000" pitchFamily="50" charset="-128"/>
                <a:cs typeface="Yu Gothic" pitchFamily="34" charset="-120"/>
              </a:rPr>
              <a:t>結論</a:t>
            </a:r>
            <a:endParaRPr lang="en-US" sz="1000" dirty="0">
              <a:latin typeface="BIZ UDPゴシック" panose="020B0400000000000000" pitchFamily="50" charset="-128"/>
              <a:ea typeface="BIZ UDPゴシック" panose="020B0400000000000000" pitchFamily="50" charset="-128"/>
            </a:endParaRPr>
          </a:p>
        </p:txBody>
      </p:sp>
      <p:sp>
        <p:nvSpPr>
          <p:cNvPr id="16" name="Text 9"/>
          <p:cNvSpPr/>
          <p:nvPr/>
        </p:nvSpPr>
        <p:spPr>
          <a:xfrm>
            <a:off x="669728" y="2986177"/>
            <a:ext cx="3050857" cy="329577"/>
          </a:xfrm>
          <a:prstGeom prst="rect">
            <a:avLst/>
          </a:prstGeom>
          <a:noFill/>
          <a:ln/>
        </p:spPr>
        <p:txBody>
          <a:bodyPr wrap="square" lIns="0" tIns="0" rIns="0" bIns="0" rtlCol="0" anchor="t">
            <a:spAutoFit/>
          </a:bodyPr>
          <a:lstStyle/>
          <a:p>
            <a:pPr marL="0" indent="0" algn="l">
              <a:lnSpc>
                <a:spcPts val="1400"/>
              </a:lnSpc>
              <a:buNone/>
            </a:pPr>
            <a:r>
              <a:rPr lang="en-US" sz="900" b="1" dirty="0">
                <a:solidFill>
                  <a:srgbClr val="8B0000"/>
                </a:solidFill>
                <a:latin typeface="BIZ UDPゴシック" panose="020B0400000000000000" pitchFamily="50" charset="-128"/>
                <a:ea typeface="BIZ UDPゴシック" panose="020B0400000000000000" pitchFamily="50" charset="-128"/>
                <a:cs typeface="Yu Gothic" pitchFamily="34" charset="-120"/>
              </a:rPr>
              <a:t>博物館単体での受入拡大には限界</a:t>
            </a:r>
            <a:r>
              <a:rPr lang="en-US" sz="900" dirty="0">
                <a:solidFill>
                  <a:srgbClr val="333333"/>
                </a:solidFill>
                <a:latin typeface="BIZ UDPゴシック" panose="020B0400000000000000" pitchFamily="50" charset="-128"/>
                <a:ea typeface="BIZ UDPゴシック" panose="020B0400000000000000" pitchFamily="50" charset="-128"/>
                <a:cs typeface="Yu Gothic" pitchFamily="34" charset="-120"/>
              </a:rPr>
              <a:t>があり、周辺施設と組み合わせた動線設計が不可欠。</a:t>
            </a:r>
            <a:endParaRPr lang="en-US" sz="900" dirty="0">
              <a:latin typeface="BIZ UDPゴシック" panose="020B0400000000000000" pitchFamily="50" charset="-128"/>
              <a:ea typeface="BIZ UDPゴシック" panose="020B0400000000000000" pitchFamily="50" charset="-128"/>
            </a:endParaRPr>
          </a:p>
        </p:txBody>
      </p:sp>
      <p:sp>
        <p:nvSpPr>
          <p:cNvPr id="17" name="Shape 10"/>
          <p:cNvSpPr/>
          <p:nvPr/>
        </p:nvSpPr>
        <p:spPr>
          <a:xfrm>
            <a:off x="4857750" y="794379"/>
            <a:ext cx="3857625" cy="3300177"/>
          </a:xfrm>
          <a:prstGeom prst="rect">
            <a:avLst/>
          </a:prstGeom>
          <a:solidFill>
            <a:srgbClr val="FFFFFF"/>
          </a:solidFill>
          <a:ln/>
        </p:spPr>
        <p:txBody>
          <a:bodyPr/>
          <a:lstStyle/>
          <a:p>
            <a:endParaRPr lang="ja-JP" altLang="en-US"/>
          </a:p>
        </p:txBody>
      </p:sp>
      <p:sp>
        <p:nvSpPr>
          <p:cNvPr id="18" name="Shape 11"/>
          <p:cNvSpPr/>
          <p:nvPr/>
        </p:nvSpPr>
        <p:spPr>
          <a:xfrm>
            <a:off x="4857750" y="794379"/>
            <a:ext cx="3857625" cy="28575"/>
          </a:xfrm>
          <a:prstGeom prst="rect">
            <a:avLst/>
          </a:prstGeom>
          <a:solidFill>
            <a:srgbClr val="1C2841"/>
          </a:solidFill>
          <a:ln/>
        </p:spPr>
        <p:txBody>
          <a:bodyPr/>
          <a:lstStyle/>
          <a:p>
            <a:endParaRPr lang="ja-JP" altLang="en-US"/>
          </a:p>
        </p:txBody>
      </p:sp>
      <p:pic>
        <p:nvPicPr>
          <p:cNvPr id="19" name="Image 5" descr="preencoded.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97768" y="912847"/>
            <a:ext cx="285750" cy="228600"/>
          </a:xfrm>
          <a:prstGeom prst="rect">
            <a:avLst/>
          </a:prstGeom>
        </p:spPr>
      </p:pic>
      <p:sp>
        <p:nvSpPr>
          <p:cNvPr id="20" name="Text 12"/>
          <p:cNvSpPr/>
          <p:nvPr/>
        </p:nvSpPr>
        <p:spPr>
          <a:xfrm>
            <a:off x="5369243" y="910168"/>
            <a:ext cx="2595262" cy="197042"/>
          </a:xfrm>
          <a:prstGeom prst="rect">
            <a:avLst/>
          </a:prstGeom>
          <a:noFill/>
          <a:ln/>
        </p:spPr>
        <p:txBody>
          <a:bodyPr wrap="none" lIns="0" tIns="0" rIns="0" bIns="0" rtlCol="0" anchor="t">
            <a:spAutoFit/>
          </a:bodyPr>
          <a:lstStyle/>
          <a:p>
            <a:pPr marL="0" indent="0" algn="l">
              <a:lnSpc>
                <a:spcPts val="1800"/>
              </a:lnSpc>
              <a:buNone/>
            </a:pPr>
            <a:r>
              <a:rPr lang="en-US" sz="1295" b="1" dirty="0">
                <a:solidFill>
                  <a:srgbClr val="1C2841"/>
                </a:solidFill>
                <a:latin typeface="BIZ UDPゴシック" panose="020B0400000000000000" pitchFamily="50" charset="-128"/>
                <a:ea typeface="BIZ UDPゴシック" panose="020B0400000000000000" pitchFamily="50" charset="-128"/>
                <a:cs typeface="Yu Gothic" pitchFamily="34" charset="-120"/>
              </a:rPr>
              <a:t>周辺民間施設との連携ポテンシャル</a:t>
            </a:r>
            <a:endParaRPr lang="en-US" sz="1295" dirty="0">
              <a:latin typeface="BIZ UDPゴシック" panose="020B0400000000000000" pitchFamily="50" charset="-128"/>
              <a:ea typeface="BIZ UDPゴシック" panose="020B0400000000000000" pitchFamily="50" charset="-128"/>
            </a:endParaRPr>
          </a:p>
        </p:txBody>
      </p:sp>
      <p:sp>
        <p:nvSpPr>
          <p:cNvPr id="21" name="Shape 13"/>
          <p:cNvSpPr/>
          <p:nvPr/>
        </p:nvSpPr>
        <p:spPr>
          <a:xfrm>
            <a:off x="5119688" y="1242650"/>
            <a:ext cx="3315526" cy="818294"/>
          </a:xfrm>
          <a:prstGeom prst="rect">
            <a:avLst/>
          </a:prstGeom>
          <a:solidFill>
            <a:srgbClr val="F9F9F9"/>
          </a:solidFill>
          <a:ln/>
        </p:spPr>
        <p:txBody>
          <a:bodyPr/>
          <a:lstStyle/>
          <a:p>
            <a:endParaRPr lang="ja-JP" altLang="en-US"/>
          </a:p>
        </p:txBody>
      </p:sp>
      <p:sp>
        <p:nvSpPr>
          <p:cNvPr id="22" name="Shape 14"/>
          <p:cNvSpPr/>
          <p:nvPr/>
        </p:nvSpPr>
        <p:spPr>
          <a:xfrm>
            <a:off x="5119688" y="1242650"/>
            <a:ext cx="28575" cy="818294"/>
          </a:xfrm>
          <a:prstGeom prst="rect">
            <a:avLst/>
          </a:prstGeom>
          <a:solidFill>
            <a:srgbClr val="1C2841"/>
          </a:solidFill>
          <a:ln/>
        </p:spPr>
        <p:txBody>
          <a:bodyPr/>
          <a:lstStyle/>
          <a:p>
            <a:endParaRPr lang="ja-JP" altLang="en-US"/>
          </a:p>
        </p:txBody>
      </p:sp>
      <p:sp>
        <p:nvSpPr>
          <p:cNvPr id="23" name="Text 15"/>
          <p:cNvSpPr/>
          <p:nvPr/>
        </p:nvSpPr>
        <p:spPr>
          <a:xfrm>
            <a:off x="5306378" y="1299800"/>
            <a:ext cx="897682" cy="153888"/>
          </a:xfrm>
          <a:prstGeom prst="rect">
            <a:avLst/>
          </a:prstGeom>
          <a:noFill/>
          <a:ln/>
        </p:spPr>
        <p:txBody>
          <a:bodyPr wrap="none" lIns="0" tIns="0" rIns="0" bIns="0" rtlCol="0" anchor="t">
            <a:spAutoFit/>
          </a:bodyPr>
          <a:lstStyle/>
          <a:p>
            <a:pPr marL="0" indent="0" algn="l">
              <a:lnSpc>
                <a:spcPts val="1200"/>
              </a:lnSpc>
              <a:buNone/>
            </a:pPr>
            <a:r>
              <a:rPr lang="en-US" sz="1000" b="1" dirty="0">
                <a:solidFill>
                  <a:srgbClr val="1C2841"/>
                </a:solidFill>
                <a:latin typeface="BIZ UDPゴシック" panose="020B0400000000000000" pitchFamily="50" charset="-128"/>
                <a:ea typeface="BIZ UDPゴシック" panose="020B0400000000000000" pitchFamily="50" charset="-128"/>
                <a:cs typeface="Yu Gothic" pitchFamily="34" charset="-120"/>
              </a:rPr>
              <a:t>弥生文化博物館</a:t>
            </a:r>
            <a:endParaRPr lang="en-US" sz="1000" dirty="0">
              <a:latin typeface="BIZ UDPゴシック" panose="020B0400000000000000" pitchFamily="50" charset="-128"/>
              <a:ea typeface="BIZ UDPゴシック" panose="020B0400000000000000" pitchFamily="50" charset="-128"/>
            </a:endParaRPr>
          </a:p>
        </p:txBody>
      </p:sp>
      <p:sp>
        <p:nvSpPr>
          <p:cNvPr id="24" name="Text 16"/>
          <p:cNvSpPr/>
          <p:nvPr/>
        </p:nvSpPr>
        <p:spPr>
          <a:xfrm>
            <a:off x="5306378" y="1499825"/>
            <a:ext cx="1360950" cy="122406"/>
          </a:xfrm>
          <a:prstGeom prst="rect">
            <a:avLst/>
          </a:prstGeom>
          <a:noFill/>
          <a:ln/>
        </p:spPr>
        <p:txBody>
          <a:bodyPr wrap="none" lIns="0" tIns="0" rIns="0" bIns="0" rtlCol="0" anchor="t">
            <a:spAutoFit/>
          </a:bodyPr>
          <a:lstStyle/>
          <a:p>
            <a:pPr marL="0" indent="0" algn="l">
              <a:lnSpc>
                <a:spcPts val="1100"/>
              </a:lnSpc>
              <a:buNone/>
            </a:pPr>
            <a:r>
              <a:rPr lang="en-US" sz="900" b="1" dirty="0">
                <a:solidFill>
                  <a:srgbClr val="8B0000"/>
                </a:solidFill>
                <a:latin typeface="BIZ UDPゴシック" panose="020B0400000000000000" pitchFamily="50" charset="-128"/>
                <a:ea typeface="BIZ UDPゴシック" panose="020B0400000000000000" pitchFamily="50" charset="-128"/>
                <a:cs typeface="Yu Gothic" pitchFamily="34" charset="-120"/>
              </a:rPr>
              <a:t>堺伝匠館 / ハーベストの丘</a:t>
            </a:r>
            <a:endParaRPr lang="en-US" sz="900" dirty="0">
              <a:latin typeface="BIZ UDPゴシック" panose="020B0400000000000000" pitchFamily="50" charset="-128"/>
              <a:ea typeface="BIZ UDPゴシック" panose="020B0400000000000000" pitchFamily="50" charset="-128"/>
            </a:endParaRPr>
          </a:p>
        </p:txBody>
      </p:sp>
      <p:sp>
        <p:nvSpPr>
          <p:cNvPr id="25" name="Text 17"/>
          <p:cNvSpPr/>
          <p:nvPr/>
        </p:nvSpPr>
        <p:spPr>
          <a:xfrm>
            <a:off x="5306378" y="1683776"/>
            <a:ext cx="3100261" cy="307135"/>
          </a:xfrm>
          <a:prstGeom prst="rect">
            <a:avLst/>
          </a:prstGeom>
          <a:noFill/>
          <a:ln/>
        </p:spPr>
        <p:txBody>
          <a:bodyPr wrap="square" lIns="0" tIns="0" rIns="0" bIns="0" rtlCol="0" anchor="t">
            <a:spAutoFit/>
          </a:bodyPr>
          <a:lstStyle/>
          <a:p>
            <a:pPr marL="0" indent="0" algn="l">
              <a:lnSpc>
                <a:spcPts val="1300"/>
              </a:lnSpc>
              <a:buNone/>
            </a:pPr>
            <a:r>
              <a:rPr lang="en-US" sz="900" dirty="0" err="1">
                <a:solidFill>
                  <a:srgbClr val="555555"/>
                </a:solidFill>
                <a:latin typeface="BIZ UDPゴシック" panose="020B0400000000000000" pitchFamily="50" charset="-128"/>
                <a:ea typeface="BIZ UDPゴシック" panose="020B0400000000000000" pitchFamily="50" charset="-128"/>
                <a:cs typeface="Yu Gothic" pitchFamily="34" charset="-120"/>
              </a:rPr>
              <a:t>工芸・陶芸の体験イベント連携</a:t>
            </a:r>
            <a:r>
              <a:rPr lang="en-US" sz="900" dirty="0">
                <a:solidFill>
                  <a:srgbClr val="555555"/>
                </a:solidFill>
                <a:latin typeface="BIZ UDPゴシック" panose="020B0400000000000000" pitchFamily="50" charset="-128"/>
                <a:ea typeface="BIZ UDPゴシック" panose="020B0400000000000000" pitchFamily="50" charset="-128"/>
                <a:cs typeface="Yu Gothic" pitchFamily="34" charset="-120"/>
              </a:rPr>
              <a:t>。</a:t>
            </a:r>
          </a:p>
          <a:p>
            <a:pPr marL="0" indent="0" algn="l">
              <a:lnSpc>
                <a:spcPts val="1300"/>
              </a:lnSpc>
              <a:buNone/>
            </a:pPr>
            <a:r>
              <a:rPr lang="en-US" sz="900" dirty="0" err="1">
                <a:solidFill>
                  <a:srgbClr val="555555"/>
                </a:solidFill>
                <a:latin typeface="BIZ UDPゴシック" panose="020B0400000000000000" pitchFamily="50" charset="-128"/>
                <a:ea typeface="BIZ UDPゴシック" panose="020B0400000000000000" pitchFamily="50" charset="-128"/>
                <a:cs typeface="Yu Gothic" pitchFamily="34" charset="-120"/>
              </a:rPr>
              <a:t>ファミリー向けの</a:t>
            </a:r>
            <a:r>
              <a:rPr lang="en-US" sz="900" b="1" dirty="0" err="1">
                <a:solidFill>
                  <a:srgbClr val="8B0000"/>
                </a:solidFill>
                <a:latin typeface="BIZ UDPゴシック" panose="020B0400000000000000" pitchFamily="50" charset="-128"/>
                <a:ea typeface="BIZ UDPゴシック" panose="020B0400000000000000" pitchFamily="50" charset="-128"/>
                <a:cs typeface="Yu Gothic" pitchFamily="34" charset="-120"/>
              </a:rPr>
              <a:t>体験学習型周遊</a:t>
            </a:r>
            <a:r>
              <a:rPr lang="en-US" sz="900" dirty="0" err="1">
                <a:solidFill>
                  <a:srgbClr val="555555"/>
                </a:solidFill>
                <a:latin typeface="BIZ UDPゴシック" panose="020B0400000000000000" pitchFamily="50" charset="-128"/>
                <a:ea typeface="BIZ UDPゴシック" panose="020B0400000000000000" pitchFamily="50" charset="-128"/>
                <a:cs typeface="Yu Gothic" pitchFamily="34" charset="-120"/>
              </a:rPr>
              <a:t>との親和性が高い</a:t>
            </a:r>
            <a:r>
              <a:rPr lang="en-US" sz="900" dirty="0">
                <a:solidFill>
                  <a:srgbClr val="555555"/>
                </a:solidFill>
                <a:latin typeface="BIZ UDPゴシック" panose="020B0400000000000000" pitchFamily="50" charset="-128"/>
                <a:ea typeface="BIZ UDPゴシック" panose="020B0400000000000000" pitchFamily="50" charset="-128"/>
                <a:cs typeface="Yu Gothic" pitchFamily="34" charset="-120"/>
              </a:rPr>
              <a:t>。</a:t>
            </a:r>
            <a:endParaRPr lang="en-US" sz="900" dirty="0">
              <a:latin typeface="BIZ UDPゴシック" panose="020B0400000000000000" pitchFamily="50" charset="-128"/>
              <a:ea typeface="BIZ UDPゴシック" panose="020B0400000000000000" pitchFamily="50" charset="-128"/>
            </a:endParaRPr>
          </a:p>
        </p:txBody>
      </p:sp>
      <p:sp>
        <p:nvSpPr>
          <p:cNvPr id="26" name="Shape 18"/>
          <p:cNvSpPr/>
          <p:nvPr/>
        </p:nvSpPr>
        <p:spPr>
          <a:xfrm>
            <a:off x="5119688" y="2199868"/>
            <a:ext cx="3315526" cy="818294"/>
          </a:xfrm>
          <a:prstGeom prst="rect">
            <a:avLst/>
          </a:prstGeom>
          <a:solidFill>
            <a:srgbClr val="F9F9F9"/>
          </a:solidFill>
          <a:ln/>
        </p:spPr>
        <p:txBody>
          <a:bodyPr/>
          <a:lstStyle/>
          <a:p>
            <a:endParaRPr lang="ja-JP" altLang="en-US"/>
          </a:p>
        </p:txBody>
      </p:sp>
      <p:sp>
        <p:nvSpPr>
          <p:cNvPr id="27" name="Shape 19"/>
          <p:cNvSpPr/>
          <p:nvPr/>
        </p:nvSpPr>
        <p:spPr>
          <a:xfrm>
            <a:off x="5119688" y="2199868"/>
            <a:ext cx="28575" cy="818294"/>
          </a:xfrm>
          <a:prstGeom prst="rect">
            <a:avLst/>
          </a:prstGeom>
          <a:solidFill>
            <a:srgbClr val="1C2841"/>
          </a:solidFill>
          <a:ln/>
        </p:spPr>
        <p:txBody>
          <a:bodyPr/>
          <a:lstStyle/>
          <a:p>
            <a:endParaRPr lang="ja-JP" altLang="en-US"/>
          </a:p>
        </p:txBody>
      </p:sp>
      <p:sp>
        <p:nvSpPr>
          <p:cNvPr id="28" name="Text 20"/>
          <p:cNvSpPr/>
          <p:nvPr/>
        </p:nvSpPr>
        <p:spPr>
          <a:xfrm>
            <a:off x="5306378" y="2257018"/>
            <a:ext cx="897682" cy="153888"/>
          </a:xfrm>
          <a:prstGeom prst="rect">
            <a:avLst/>
          </a:prstGeom>
          <a:noFill/>
          <a:ln/>
        </p:spPr>
        <p:txBody>
          <a:bodyPr wrap="none" lIns="0" tIns="0" rIns="0" bIns="0" rtlCol="0" anchor="t">
            <a:spAutoFit/>
          </a:bodyPr>
          <a:lstStyle/>
          <a:p>
            <a:pPr marL="0" indent="0" algn="l">
              <a:lnSpc>
                <a:spcPts val="1200"/>
              </a:lnSpc>
              <a:buNone/>
            </a:pPr>
            <a:r>
              <a:rPr lang="en-US" sz="1000" b="1" dirty="0">
                <a:solidFill>
                  <a:srgbClr val="1C2841"/>
                </a:solidFill>
                <a:latin typeface="BIZ UDPゴシック" panose="020B0400000000000000" pitchFamily="50" charset="-128"/>
                <a:ea typeface="BIZ UDPゴシック" panose="020B0400000000000000" pitchFamily="50" charset="-128"/>
                <a:cs typeface="Yu Gothic" pitchFamily="34" charset="-120"/>
              </a:rPr>
              <a:t>近つ飛鳥博物館</a:t>
            </a:r>
            <a:endParaRPr lang="en-US" sz="1000" dirty="0">
              <a:latin typeface="BIZ UDPゴシック" panose="020B0400000000000000" pitchFamily="50" charset="-128"/>
              <a:ea typeface="BIZ UDPゴシック" panose="020B0400000000000000" pitchFamily="50" charset="-128"/>
            </a:endParaRPr>
          </a:p>
        </p:txBody>
      </p:sp>
      <p:sp>
        <p:nvSpPr>
          <p:cNvPr id="29" name="Text 21"/>
          <p:cNvSpPr/>
          <p:nvPr/>
        </p:nvSpPr>
        <p:spPr>
          <a:xfrm>
            <a:off x="5306378" y="2457043"/>
            <a:ext cx="2351606" cy="122406"/>
          </a:xfrm>
          <a:prstGeom prst="rect">
            <a:avLst/>
          </a:prstGeom>
          <a:noFill/>
          <a:ln/>
        </p:spPr>
        <p:txBody>
          <a:bodyPr wrap="none" lIns="0" tIns="0" rIns="0" bIns="0" rtlCol="0" anchor="t">
            <a:spAutoFit/>
          </a:bodyPr>
          <a:lstStyle/>
          <a:p>
            <a:pPr marL="0" indent="0" algn="l">
              <a:lnSpc>
                <a:spcPts val="1100"/>
              </a:lnSpc>
              <a:buNone/>
            </a:pPr>
            <a:r>
              <a:rPr lang="en-US" sz="900" b="1" dirty="0">
                <a:solidFill>
                  <a:srgbClr val="8B0000"/>
                </a:solidFill>
                <a:latin typeface="BIZ UDPゴシック" panose="020B0400000000000000" pitchFamily="50" charset="-128"/>
                <a:ea typeface="BIZ UDPゴシック" panose="020B0400000000000000" pitchFamily="50" charset="-128"/>
                <a:cs typeface="Yu Gothic" pitchFamily="34" charset="-120"/>
              </a:rPr>
              <a:t>道の駅かなん / 関西サイクルスポーツセンター</a:t>
            </a:r>
            <a:endParaRPr lang="en-US" sz="900" dirty="0">
              <a:latin typeface="BIZ UDPゴシック" panose="020B0400000000000000" pitchFamily="50" charset="-128"/>
              <a:ea typeface="BIZ UDPゴシック" panose="020B0400000000000000" pitchFamily="50" charset="-128"/>
            </a:endParaRPr>
          </a:p>
        </p:txBody>
      </p:sp>
      <p:sp>
        <p:nvSpPr>
          <p:cNvPr id="30" name="Text 22"/>
          <p:cNvSpPr/>
          <p:nvPr/>
        </p:nvSpPr>
        <p:spPr>
          <a:xfrm>
            <a:off x="5306378" y="2640995"/>
            <a:ext cx="3128836" cy="307135"/>
          </a:xfrm>
          <a:prstGeom prst="rect">
            <a:avLst/>
          </a:prstGeom>
          <a:noFill/>
          <a:ln/>
        </p:spPr>
        <p:txBody>
          <a:bodyPr wrap="square" lIns="0" tIns="0" rIns="0" bIns="0" rtlCol="0" anchor="t">
            <a:spAutoFit/>
          </a:bodyPr>
          <a:lstStyle/>
          <a:p>
            <a:pPr marL="0" indent="0" algn="l">
              <a:lnSpc>
                <a:spcPts val="1300"/>
              </a:lnSpc>
              <a:buNone/>
            </a:pPr>
            <a:r>
              <a:rPr lang="en-US" sz="900" dirty="0" err="1">
                <a:solidFill>
                  <a:srgbClr val="555555"/>
                </a:solidFill>
                <a:latin typeface="BIZ UDPゴシック" panose="020B0400000000000000" pitchFamily="50" charset="-128"/>
                <a:ea typeface="BIZ UDPゴシック" panose="020B0400000000000000" pitchFamily="50" charset="-128"/>
                <a:cs typeface="Yu Gothic" pitchFamily="34" charset="-120"/>
              </a:rPr>
              <a:t>スタンプラリーや団体向けプラン連携</a:t>
            </a:r>
            <a:r>
              <a:rPr lang="ja-JP" altLang="en-US" sz="900" dirty="0">
                <a:solidFill>
                  <a:srgbClr val="555555"/>
                </a:solidFill>
                <a:latin typeface="BIZ UDPゴシック" panose="020B0400000000000000" pitchFamily="50" charset="-128"/>
                <a:ea typeface="BIZ UDPゴシック" panose="020B0400000000000000" pitchFamily="50" charset="-128"/>
                <a:cs typeface="Yu Gothic" pitchFamily="34" charset="-120"/>
              </a:rPr>
              <a:t>可能性</a:t>
            </a:r>
            <a:r>
              <a:rPr lang="en-US" sz="900" dirty="0">
                <a:solidFill>
                  <a:srgbClr val="555555"/>
                </a:solidFill>
                <a:latin typeface="BIZ UDPゴシック" panose="020B0400000000000000" pitchFamily="50" charset="-128"/>
                <a:ea typeface="BIZ UDPゴシック" panose="020B0400000000000000" pitchFamily="50" charset="-128"/>
                <a:cs typeface="Yu Gothic" pitchFamily="34" charset="-120"/>
              </a:rPr>
              <a:t>。</a:t>
            </a:r>
          </a:p>
          <a:p>
            <a:pPr marL="0" indent="0" algn="l">
              <a:lnSpc>
                <a:spcPts val="1300"/>
              </a:lnSpc>
              <a:buNone/>
            </a:pPr>
            <a:r>
              <a:rPr lang="en-US" sz="900" dirty="0" err="1">
                <a:solidFill>
                  <a:srgbClr val="555555"/>
                </a:solidFill>
                <a:latin typeface="BIZ UDPゴシック" panose="020B0400000000000000" pitchFamily="50" charset="-128"/>
                <a:ea typeface="BIZ UDPゴシック" panose="020B0400000000000000" pitchFamily="50" charset="-128"/>
                <a:cs typeface="Yu Gothic" pitchFamily="34" charset="-120"/>
              </a:rPr>
              <a:t>休憩・買い物拠点としての</a:t>
            </a:r>
            <a:r>
              <a:rPr lang="en-US" sz="900" b="1" dirty="0" err="1">
                <a:solidFill>
                  <a:srgbClr val="8B0000"/>
                </a:solidFill>
                <a:latin typeface="BIZ UDPゴシック" panose="020B0400000000000000" pitchFamily="50" charset="-128"/>
                <a:ea typeface="BIZ UDPゴシック" panose="020B0400000000000000" pitchFamily="50" charset="-128"/>
                <a:cs typeface="Yu Gothic" pitchFamily="34" charset="-120"/>
              </a:rPr>
              <a:t>補完的役割</a:t>
            </a:r>
            <a:r>
              <a:rPr lang="en-US" sz="900" dirty="0" err="1">
                <a:solidFill>
                  <a:srgbClr val="555555"/>
                </a:solidFill>
                <a:latin typeface="BIZ UDPゴシック" panose="020B0400000000000000" pitchFamily="50" charset="-128"/>
                <a:ea typeface="BIZ UDPゴシック" panose="020B0400000000000000" pitchFamily="50" charset="-128"/>
                <a:cs typeface="Yu Gothic" pitchFamily="34" charset="-120"/>
              </a:rPr>
              <a:t>が期待</a:t>
            </a:r>
            <a:r>
              <a:rPr lang="en-US" sz="900" dirty="0">
                <a:solidFill>
                  <a:srgbClr val="555555"/>
                </a:solidFill>
                <a:latin typeface="BIZ UDPゴシック" panose="020B0400000000000000" pitchFamily="50" charset="-128"/>
                <a:ea typeface="BIZ UDPゴシック" panose="020B0400000000000000" pitchFamily="50" charset="-128"/>
                <a:cs typeface="Yu Gothic" pitchFamily="34" charset="-120"/>
              </a:rPr>
              <a:t>。</a:t>
            </a:r>
            <a:endParaRPr lang="en-US" sz="900" dirty="0">
              <a:latin typeface="BIZ UDPゴシック" panose="020B0400000000000000" pitchFamily="50" charset="-128"/>
              <a:ea typeface="BIZ UDPゴシック" panose="020B0400000000000000" pitchFamily="50" charset="-128"/>
            </a:endParaRPr>
          </a:p>
        </p:txBody>
      </p:sp>
      <p:sp>
        <p:nvSpPr>
          <p:cNvPr id="31" name="Shape 23"/>
          <p:cNvSpPr/>
          <p:nvPr/>
        </p:nvSpPr>
        <p:spPr>
          <a:xfrm>
            <a:off x="5119688" y="3212546"/>
            <a:ext cx="3315526" cy="658285"/>
          </a:xfrm>
          <a:prstGeom prst="rect">
            <a:avLst/>
          </a:prstGeom>
          <a:solidFill>
            <a:srgbClr val="F9F9F9"/>
          </a:solidFill>
          <a:ln/>
        </p:spPr>
        <p:txBody>
          <a:bodyPr/>
          <a:lstStyle/>
          <a:p>
            <a:endParaRPr lang="ja-JP" altLang="en-US"/>
          </a:p>
        </p:txBody>
      </p:sp>
      <p:sp>
        <p:nvSpPr>
          <p:cNvPr id="32" name="Shape 24"/>
          <p:cNvSpPr/>
          <p:nvPr/>
        </p:nvSpPr>
        <p:spPr>
          <a:xfrm>
            <a:off x="5119688" y="3212546"/>
            <a:ext cx="28575" cy="658285"/>
          </a:xfrm>
          <a:prstGeom prst="rect">
            <a:avLst/>
          </a:prstGeom>
          <a:solidFill>
            <a:srgbClr val="1C2841"/>
          </a:solidFill>
          <a:ln/>
        </p:spPr>
        <p:txBody>
          <a:bodyPr/>
          <a:lstStyle/>
          <a:p>
            <a:endParaRPr lang="ja-JP" altLang="en-US"/>
          </a:p>
        </p:txBody>
      </p:sp>
      <p:sp>
        <p:nvSpPr>
          <p:cNvPr id="33" name="Text 25"/>
          <p:cNvSpPr/>
          <p:nvPr/>
        </p:nvSpPr>
        <p:spPr>
          <a:xfrm>
            <a:off x="5306378" y="3269696"/>
            <a:ext cx="1154162" cy="153888"/>
          </a:xfrm>
          <a:prstGeom prst="rect">
            <a:avLst/>
          </a:prstGeom>
          <a:noFill/>
          <a:ln/>
        </p:spPr>
        <p:txBody>
          <a:bodyPr wrap="none" lIns="0" tIns="0" rIns="0" bIns="0" rtlCol="0" anchor="t">
            <a:spAutoFit/>
          </a:bodyPr>
          <a:lstStyle/>
          <a:p>
            <a:pPr marL="0" indent="0" algn="l">
              <a:lnSpc>
                <a:spcPts val="1200"/>
              </a:lnSpc>
              <a:buNone/>
            </a:pPr>
            <a:r>
              <a:rPr lang="en-US" sz="1000" b="1" dirty="0">
                <a:solidFill>
                  <a:srgbClr val="1C2841"/>
                </a:solidFill>
                <a:latin typeface="BIZ UDPゴシック" panose="020B0400000000000000" pitchFamily="50" charset="-128"/>
                <a:ea typeface="BIZ UDPゴシック" panose="020B0400000000000000" pitchFamily="50" charset="-128"/>
                <a:cs typeface="Yu Gothic" pitchFamily="34" charset="-120"/>
              </a:rPr>
              <a:t>日本民家集落博物館</a:t>
            </a:r>
            <a:endParaRPr lang="en-US" sz="1000" dirty="0">
              <a:latin typeface="BIZ UDPゴシック" panose="020B0400000000000000" pitchFamily="50" charset="-128"/>
              <a:ea typeface="BIZ UDPゴシック" panose="020B0400000000000000" pitchFamily="50" charset="-128"/>
            </a:endParaRPr>
          </a:p>
        </p:txBody>
      </p:sp>
      <p:sp>
        <p:nvSpPr>
          <p:cNvPr id="34" name="Text 26"/>
          <p:cNvSpPr/>
          <p:nvPr/>
        </p:nvSpPr>
        <p:spPr>
          <a:xfrm>
            <a:off x="5306378" y="3469721"/>
            <a:ext cx="1074012" cy="122406"/>
          </a:xfrm>
          <a:prstGeom prst="rect">
            <a:avLst/>
          </a:prstGeom>
          <a:noFill/>
          <a:ln/>
        </p:spPr>
        <p:txBody>
          <a:bodyPr wrap="none" lIns="0" tIns="0" rIns="0" bIns="0" rtlCol="0" anchor="t">
            <a:spAutoFit/>
          </a:bodyPr>
          <a:lstStyle/>
          <a:p>
            <a:pPr marL="0" indent="0" algn="l">
              <a:lnSpc>
                <a:spcPts val="1100"/>
              </a:lnSpc>
              <a:buNone/>
            </a:pPr>
            <a:r>
              <a:rPr lang="en-US" sz="900" b="1" dirty="0">
                <a:solidFill>
                  <a:srgbClr val="8B0000"/>
                </a:solidFill>
                <a:latin typeface="BIZ UDPゴシック" panose="020B0400000000000000" pitchFamily="50" charset="-128"/>
                <a:ea typeface="BIZ UDPゴシック" panose="020B0400000000000000" pitchFamily="50" charset="-128"/>
                <a:cs typeface="Yu Gothic" pitchFamily="34" charset="-120"/>
              </a:rPr>
              <a:t>ダスキンミュージアム</a:t>
            </a:r>
            <a:endParaRPr lang="en-US" sz="900" dirty="0">
              <a:latin typeface="BIZ UDPゴシック" panose="020B0400000000000000" pitchFamily="50" charset="-128"/>
              <a:ea typeface="BIZ UDPゴシック" panose="020B0400000000000000" pitchFamily="50" charset="-128"/>
            </a:endParaRPr>
          </a:p>
        </p:txBody>
      </p:sp>
      <p:sp>
        <p:nvSpPr>
          <p:cNvPr id="35" name="Text 27"/>
          <p:cNvSpPr/>
          <p:nvPr/>
        </p:nvSpPr>
        <p:spPr>
          <a:xfrm>
            <a:off x="5306378" y="3653673"/>
            <a:ext cx="2975173" cy="141642"/>
          </a:xfrm>
          <a:prstGeom prst="rect">
            <a:avLst/>
          </a:prstGeom>
          <a:noFill/>
          <a:ln/>
        </p:spPr>
        <p:txBody>
          <a:bodyPr wrap="none" lIns="0" tIns="0" rIns="0" bIns="0" rtlCol="0" anchor="t">
            <a:spAutoFit/>
          </a:bodyPr>
          <a:lstStyle/>
          <a:p>
            <a:pPr marL="0" indent="0" algn="l">
              <a:lnSpc>
                <a:spcPts val="1300"/>
              </a:lnSpc>
              <a:buNone/>
            </a:pPr>
            <a:r>
              <a:rPr lang="en-US" sz="900" dirty="0">
                <a:solidFill>
                  <a:srgbClr val="555555"/>
                </a:solidFill>
                <a:latin typeface="BIZ UDPゴシック" panose="020B0400000000000000" pitchFamily="50" charset="-128"/>
                <a:ea typeface="BIZ UDPゴシック" panose="020B0400000000000000" pitchFamily="50" charset="-128"/>
                <a:cs typeface="Yu Gothic" pitchFamily="34" charset="-120"/>
              </a:rPr>
              <a:t>デジタルスタンプや</a:t>
            </a:r>
            <a:r>
              <a:rPr lang="en-US" sz="900" b="1" dirty="0">
                <a:solidFill>
                  <a:srgbClr val="8B0000"/>
                </a:solidFill>
                <a:latin typeface="BIZ UDPゴシック" panose="020B0400000000000000" pitchFamily="50" charset="-128"/>
                <a:ea typeface="BIZ UDPゴシック" panose="020B0400000000000000" pitchFamily="50" charset="-128"/>
                <a:cs typeface="Yu Gothic" pitchFamily="34" charset="-120"/>
              </a:rPr>
              <a:t>教育プログラム型</a:t>
            </a:r>
            <a:r>
              <a:rPr lang="en-US" sz="900" dirty="0">
                <a:solidFill>
                  <a:srgbClr val="555555"/>
                </a:solidFill>
                <a:latin typeface="BIZ UDPゴシック" panose="020B0400000000000000" pitchFamily="50" charset="-128"/>
                <a:ea typeface="BIZ UDPゴシック" panose="020B0400000000000000" pitchFamily="50" charset="-128"/>
                <a:cs typeface="Yu Gothic" pitchFamily="34" charset="-120"/>
              </a:rPr>
              <a:t>の連携が想定される。</a:t>
            </a:r>
            <a:endParaRPr lang="en-US" sz="900" dirty="0">
              <a:latin typeface="BIZ UDPゴシック" panose="020B0400000000000000" pitchFamily="50" charset="-128"/>
              <a:ea typeface="BIZ UDPゴシック" panose="020B0400000000000000" pitchFamily="50" charset="-128"/>
            </a:endParaRPr>
          </a:p>
        </p:txBody>
      </p:sp>
      <p:sp>
        <p:nvSpPr>
          <p:cNvPr id="36" name="Shape 28"/>
          <p:cNvSpPr/>
          <p:nvPr/>
        </p:nvSpPr>
        <p:spPr>
          <a:xfrm>
            <a:off x="428625" y="4285794"/>
            <a:ext cx="8286750" cy="626864"/>
          </a:xfrm>
          <a:prstGeom prst="rect">
            <a:avLst/>
          </a:prstGeom>
          <a:solidFill>
            <a:srgbClr val="1C2841"/>
          </a:solidFill>
          <a:ln/>
        </p:spPr>
        <p:txBody>
          <a:bodyPr/>
          <a:lstStyle/>
          <a:p>
            <a:endParaRPr lang="ja-JP" altLang="en-US"/>
          </a:p>
        </p:txBody>
      </p:sp>
      <p:sp>
        <p:nvSpPr>
          <p:cNvPr id="37" name="Shape 29"/>
          <p:cNvSpPr/>
          <p:nvPr/>
        </p:nvSpPr>
        <p:spPr>
          <a:xfrm>
            <a:off x="428625" y="4285794"/>
            <a:ext cx="57150" cy="626864"/>
          </a:xfrm>
          <a:prstGeom prst="rect">
            <a:avLst/>
          </a:prstGeom>
          <a:solidFill>
            <a:srgbClr val="8B0000"/>
          </a:solidFill>
          <a:ln/>
        </p:spPr>
        <p:txBody>
          <a:bodyPr/>
          <a:lstStyle/>
          <a:p>
            <a:endParaRPr lang="ja-JP" altLang="en-US"/>
          </a:p>
        </p:txBody>
      </p:sp>
      <p:pic>
        <p:nvPicPr>
          <p:cNvPr id="38" name="Image 6" descr="preencoded.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517" y="4441053"/>
            <a:ext cx="117872" cy="157163"/>
          </a:xfrm>
          <a:prstGeom prst="rect">
            <a:avLst/>
          </a:prstGeom>
        </p:spPr>
      </p:pic>
      <p:sp>
        <p:nvSpPr>
          <p:cNvPr id="40" name="Text 31"/>
          <p:cNvSpPr/>
          <p:nvPr/>
        </p:nvSpPr>
        <p:spPr>
          <a:xfrm>
            <a:off x="1137411" y="4408998"/>
            <a:ext cx="7577964" cy="378437"/>
          </a:xfrm>
          <a:prstGeom prst="rect">
            <a:avLst/>
          </a:prstGeom>
          <a:noFill/>
          <a:ln/>
        </p:spPr>
        <p:txBody>
          <a:bodyPr wrap="square" lIns="0" tIns="0" rIns="0" bIns="0" rtlCol="0" anchor="t">
            <a:spAutoFit/>
          </a:bodyPr>
          <a:lstStyle/>
          <a:p>
            <a:pPr marL="0" indent="0" algn="l">
              <a:lnSpc>
                <a:spcPts val="1600"/>
              </a:lnSpc>
              <a:buNone/>
            </a:pPr>
            <a:r>
              <a:rPr lang="en-US" sz="1050" dirty="0" err="1">
                <a:solidFill>
                  <a:srgbClr val="FFFFFF"/>
                </a:solidFill>
                <a:latin typeface="BIZ UDPゴシック" panose="020B0400000000000000" pitchFamily="50" charset="-128"/>
                <a:ea typeface="BIZ UDPゴシック" panose="020B0400000000000000" pitchFamily="50" charset="-128"/>
                <a:cs typeface="Yu Gothic" pitchFamily="34" charset="-120"/>
              </a:rPr>
              <a:t>博物館の</a:t>
            </a:r>
            <a:r>
              <a:rPr lang="en-US" sz="1050" dirty="0">
                <a:solidFill>
                  <a:srgbClr val="FFFFFF"/>
                </a:solidFill>
                <a:latin typeface="BIZ UDPゴシック" panose="020B0400000000000000" pitchFamily="50" charset="-128"/>
                <a:ea typeface="BIZ UDPゴシック" panose="020B0400000000000000" pitchFamily="50" charset="-128"/>
                <a:cs typeface="Yu Gothic" pitchFamily="34" charset="-120"/>
              </a:rPr>
              <a:t> </a:t>
            </a:r>
            <a:r>
              <a:rPr lang="en-US" sz="1200" b="1" dirty="0" err="1">
                <a:solidFill>
                  <a:srgbClr val="FFD700"/>
                </a:solidFill>
                <a:latin typeface="BIZ UDPゴシック" panose="020B0400000000000000" pitchFamily="50" charset="-128"/>
                <a:ea typeface="BIZ UDPゴシック" panose="020B0400000000000000" pitchFamily="50" charset="-128"/>
                <a:cs typeface="Yu Gothic" pitchFamily="34" charset="-120"/>
              </a:rPr>
              <a:t>文化・教育的価値</a:t>
            </a:r>
            <a:r>
              <a:rPr lang="en-US" sz="1200" b="1" dirty="0">
                <a:solidFill>
                  <a:srgbClr val="FFD700"/>
                </a:solidFill>
                <a:latin typeface="BIZ UDPゴシック" panose="020B0400000000000000" pitchFamily="50" charset="-128"/>
                <a:ea typeface="BIZ UDPゴシック" panose="020B0400000000000000" pitchFamily="50" charset="-128"/>
                <a:cs typeface="Yu Gothic" pitchFamily="34" charset="-120"/>
              </a:rPr>
              <a:t> </a:t>
            </a:r>
            <a:r>
              <a:rPr lang="en-US" sz="1050" dirty="0" err="1">
                <a:solidFill>
                  <a:srgbClr val="FFFFFF"/>
                </a:solidFill>
                <a:latin typeface="BIZ UDPゴシック" panose="020B0400000000000000" pitchFamily="50" charset="-128"/>
                <a:ea typeface="BIZ UDPゴシック" panose="020B0400000000000000" pitchFamily="50" charset="-128"/>
                <a:cs typeface="Yu Gothic" pitchFamily="34" charset="-120"/>
              </a:rPr>
              <a:t>と民間施設の</a:t>
            </a:r>
            <a:r>
              <a:rPr lang="en-US" sz="1050" dirty="0">
                <a:solidFill>
                  <a:srgbClr val="FFFFFF"/>
                </a:solidFill>
                <a:latin typeface="BIZ UDPゴシック" panose="020B0400000000000000" pitchFamily="50" charset="-128"/>
                <a:ea typeface="BIZ UDPゴシック" panose="020B0400000000000000" pitchFamily="50" charset="-128"/>
                <a:cs typeface="Yu Gothic" pitchFamily="34" charset="-120"/>
              </a:rPr>
              <a:t> </a:t>
            </a:r>
            <a:r>
              <a:rPr lang="en-US" sz="1200" b="1" dirty="0" err="1">
                <a:solidFill>
                  <a:srgbClr val="FFD700"/>
                </a:solidFill>
                <a:latin typeface="BIZ UDPゴシック" panose="020B0400000000000000" pitchFamily="50" charset="-128"/>
                <a:ea typeface="BIZ UDPゴシック" panose="020B0400000000000000" pitchFamily="50" charset="-128"/>
                <a:cs typeface="Yu Gothic" pitchFamily="34" charset="-120"/>
              </a:rPr>
              <a:t>体験・レジャー性</a:t>
            </a:r>
            <a:r>
              <a:rPr lang="en-US" sz="1200" b="1" dirty="0">
                <a:solidFill>
                  <a:srgbClr val="FFD700"/>
                </a:solidFill>
                <a:latin typeface="BIZ UDPゴシック" panose="020B0400000000000000" pitchFamily="50" charset="-128"/>
                <a:ea typeface="BIZ UDPゴシック" panose="020B0400000000000000" pitchFamily="50" charset="-128"/>
                <a:cs typeface="Yu Gothic" pitchFamily="34" charset="-120"/>
              </a:rPr>
              <a:t> </a:t>
            </a:r>
            <a:r>
              <a:rPr lang="en-US" sz="1050" dirty="0" err="1">
                <a:solidFill>
                  <a:srgbClr val="FFFFFF"/>
                </a:solidFill>
                <a:latin typeface="BIZ UDPゴシック" panose="020B0400000000000000" pitchFamily="50" charset="-128"/>
                <a:ea typeface="BIZ UDPゴシック" panose="020B0400000000000000" pitchFamily="50" charset="-128"/>
                <a:cs typeface="Yu Gothic" pitchFamily="34" charset="-120"/>
              </a:rPr>
              <a:t>を掛け合わせ、若年・ファミリー層を中心とした</a:t>
            </a:r>
            <a:endParaRPr lang="en-US" sz="1050" dirty="0">
              <a:solidFill>
                <a:srgbClr val="FFFFFF"/>
              </a:solidFill>
              <a:latin typeface="BIZ UDPゴシック" panose="020B0400000000000000" pitchFamily="50" charset="-128"/>
              <a:ea typeface="BIZ UDPゴシック" panose="020B0400000000000000" pitchFamily="50" charset="-128"/>
              <a:cs typeface="Yu Gothic" pitchFamily="34" charset="-120"/>
            </a:endParaRPr>
          </a:p>
          <a:p>
            <a:pPr marL="0" indent="0" algn="l">
              <a:lnSpc>
                <a:spcPts val="1600"/>
              </a:lnSpc>
              <a:buNone/>
            </a:pPr>
            <a:r>
              <a:rPr lang="en-US" sz="1050" dirty="0" err="1">
                <a:solidFill>
                  <a:srgbClr val="FFFFFF"/>
                </a:solidFill>
                <a:latin typeface="BIZ UDPゴシック" panose="020B0400000000000000" pitchFamily="50" charset="-128"/>
                <a:ea typeface="BIZ UDPゴシック" panose="020B0400000000000000" pitchFamily="50" charset="-128"/>
                <a:cs typeface="Yu Gothic" pitchFamily="34" charset="-120"/>
              </a:rPr>
              <a:t>周遊を設計する</a:t>
            </a:r>
            <a:r>
              <a:rPr lang="ja-JP" altLang="en-US" sz="1050" dirty="0">
                <a:solidFill>
                  <a:srgbClr val="FFFFFF"/>
                </a:solidFill>
                <a:latin typeface="BIZ UDPゴシック" panose="020B0400000000000000" pitchFamily="50" charset="-128"/>
                <a:ea typeface="BIZ UDPゴシック" panose="020B0400000000000000" pitchFamily="50" charset="-128"/>
                <a:cs typeface="Yu Gothic" pitchFamily="34" charset="-120"/>
              </a:rPr>
              <a:t>ことが誘客のために有効</a:t>
            </a:r>
            <a:r>
              <a:rPr lang="en-US" sz="1050" dirty="0">
                <a:solidFill>
                  <a:srgbClr val="FFFFFF"/>
                </a:solidFill>
                <a:latin typeface="BIZ UDPゴシック" panose="020B0400000000000000" pitchFamily="50" charset="-128"/>
                <a:ea typeface="BIZ UDPゴシック" panose="020B0400000000000000" pitchFamily="50" charset="-128"/>
                <a:cs typeface="Yu Gothic" pitchFamily="34" charset="-120"/>
              </a:rPr>
              <a:t>。</a:t>
            </a:r>
            <a:endParaRPr lang="en-US" sz="1050" dirty="0">
              <a:latin typeface="BIZ UDPゴシック" panose="020B0400000000000000" pitchFamily="50" charset="-128"/>
              <a:ea typeface="BIZ UDPゴシック" panose="020B0400000000000000" pitchFamily="50" charset="-128"/>
            </a:endParaRPr>
          </a:p>
        </p:txBody>
      </p:sp>
      <p:sp>
        <p:nvSpPr>
          <p:cNvPr id="41" name="Shape 0">
            <a:extLst>
              <a:ext uri="{FF2B5EF4-FFF2-40B4-BE49-F238E27FC236}">
                <a16:creationId xmlns:a16="http://schemas.microsoft.com/office/drawing/2014/main" id="{64FD591A-BB23-4249-B625-5E207254EFF4}"/>
              </a:ext>
            </a:extLst>
          </p:cNvPr>
          <p:cNvSpPr/>
          <p:nvPr/>
        </p:nvSpPr>
        <p:spPr>
          <a:xfrm>
            <a:off x="0" y="15980"/>
            <a:ext cx="9144000" cy="494551"/>
          </a:xfrm>
          <a:prstGeom prst="rect">
            <a:avLst/>
          </a:prstGeom>
          <a:solidFill>
            <a:srgbClr val="1C2841"/>
          </a:solidFill>
          <a:ln/>
        </p:spPr>
        <p:txBody>
          <a:bodyPr/>
          <a:lstStyle/>
          <a:p>
            <a:endParaRPr lang="ja-JP" altLang="en-US" dirty="0"/>
          </a:p>
        </p:txBody>
      </p:sp>
      <p:sp>
        <p:nvSpPr>
          <p:cNvPr id="3" name="Text 0"/>
          <p:cNvSpPr/>
          <p:nvPr/>
        </p:nvSpPr>
        <p:spPr>
          <a:xfrm>
            <a:off x="316038" y="137240"/>
            <a:ext cx="7341946" cy="264240"/>
          </a:xfrm>
          <a:prstGeom prst="rect">
            <a:avLst/>
          </a:prstGeom>
          <a:noFill/>
          <a:ln/>
        </p:spPr>
        <p:txBody>
          <a:bodyPr wrap="none" lIns="170053" tIns="0" rIns="0" bIns="0" rtlCol="0" anchor="t">
            <a:spAutoFit/>
          </a:bodyPr>
          <a:lstStyle/>
          <a:p>
            <a:pPr marL="0" indent="0" algn="l">
              <a:lnSpc>
                <a:spcPts val="2400"/>
              </a:lnSpc>
              <a:buNone/>
            </a:pPr>
            <a:r>
              <a:rPr lang="ja-JP" altLang="en-US" sz="1808" b="1" dirty="0">
                <a:solidFill>
                  <a:schemeClr val="bg1"/>
                </a:solidFill>
                <a:latin typeface="BIZ UDPゴシック" panose="020B0400000000000000" pitchFamily="50" charset="-128"/>
                <a:ea typeface="BIZ UDPゴシック" panose="020B0400000000000000" pitchFamily="50" charset="-128"/>
                <a:cs typeface="Yu Gothic" pitchFamily="34" charset="-120"/>
              </a:rPr>
              <a:t>ポテンシャル調査 </a:t>
            </a:r>
            <a:r>
              <a:rPr lang="en-US" altLang="ja-JP" sz="1808" b="1" dirty="0">
                <a:solidFill>
                  <a:schemeClr val="bg1"/>
                </a:solidFill>
                <a:latin typeface="BIZ UDPゴシック" panose="020B0400000000000000" pitchFamily="50" charset="-128"/>
                <a:ea typeface="BIZ UDPゴシック" panose="020B0400000000000000" pitchFamily="50" charset="-128"/>
                <a:cs typeface="Yu Gothic" pitchFamily="34" charset="-120"/>
              </a:rPr>
              <a:t>— </a:t>
            </a:r>
            <a:r>
              <a:rPr lang="ja-JP" altLang="en-US" sz="1808" b="1" dirty="0">
                <a:solidFill>
                  <a:schemeClr val="bg1"/>
                </a:solidFill>
                <a:latin typeface="BIZ UDPゴシック" panose="020B0400000000000000" pitchFamily="50" charset="-128"/>
                <a:ea typeface="BIZ UDPゴシック" panose="020B0400000000000000" pitchFamily="50" charset="-128"/>
                <a:cs typeface="Yu Gothic" pitchFamily="34" charset="-120"/>
              </a:rPr>
              <a:t>受入態勢の課題と周辺施設との連携ポテンシャル</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1416C4B-F820-4C0D-AAE0-CE79FA73E522}"/>
              </a:ext>
            </a:extLst>
          </p:cNvPr>
          <p:cNvSpPr/>
          <p:nvPr/>
        </p:nvSpPr>
        <p:spPr>
          <a:xfrm>
            <a:off x="0" y="0"/>
            <a:ext cx="9144000" cy="5143500"/>
          </a:xfrm>
          <a:prstGeom prst="rect">
            <a:avLst/>
          </a:prstGeom>
          <a:solidFill>
            <a:srgbClr val="F3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ｖ</a:t>
            </a:r>
          </a:p>
        </p:txBody>
      </p:sp>
      <p:sp>
        <p:nvSpPr>
          <p:cNvPr id="45" name="Shape 6">
            <a:extLst>
              <a:ext uri="{FF2B5EF4-FFF2-40B4-BE49-F238E27FC236}">
                <a16:creationId xmlns:a16="http://schemas.microsoft.com/office/drawing/2014/main" id="{D0A2A076-3A99-4ABF-9B55-AE7652A252FA}"/>
              </a:ext>
            </a:extLst>
          </p:cNvPr>
          <p:cNvSpPr/>
          <p:nvPr/>
        </p:nvSpPr>
        <p:spPr>
          <a:xfrm>
            <a:off x="2486506" y="563500"/>
            <a:ext cx="4170987" cy="1095074"/>
          </a:xfrm>
          <a:prstGeom prst="rect">
            <a:avLst/>
          </a:prstGeom>
          <a:solidFill>
            <a:srgbClr val="FFFFFF"/>
          </a:solidFill>
          <a:ln w="9144">
            <a:solidFill>
              <a:srgbClr val="E9ECEF"/>
            </a:solidFill>
            <a:prstDash val="solid"/>
          </a:ln>
        </p:spPr>
        <p:txBody>
          <a:bodyPr/>
          <a:lstStyle/>
          <a:p>
            <a:endParaRPr lang="ja-JP" altLang="en-US"/>
          </a:p>
        </p:txBody>
      </p:sp>
      <p:pic>
        <p:nvPicPr>
          <p:cNvPr id="6" name="図 5">
            <a:extLst>
              <a:ext uri="{FF2B5EF4-FFF2-40B4-BE49-F238E27FC236}">
                <a16:creationId xmlns:a16="http://schemas.microsoft.com/office/drawing/2014/main" id="{9B530574-4F47-41F2-9067-0076B9A6A8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7942" y="879996"/>
            <a:ext cx="2409350" cy="729689"/>
          </a:xfrm>
          <a:prstGeom prst="rect">
            <a:avLst/>
          </a:prstGeom>
        </p:spPr>
      </p:pic>
      <p:grpSp>
        <p:nvGrpSpPr>
          <p:cNvPr id="48" name="グループ化 47">
            <a:extLst>
              <a:ext uri="{FF2B5EF4-FFF2-40B4-BE49-F238E27FC236}">
                <a16:creationId xmlns:a16="http://schemas.microsoft.com/office/drawing/2014/main" id="{6EE01166-44AA-4391-AF4F-209BFDAA01FB}"/>
              </a:ext>
            </a:extLst>
          </p:cNvPr>
          <p:cNvGrpSpPr/>
          <p:nvPr/>
        </p:nvGrpSpPr>
        <p:grpSpPr>
          <a:xfrm>
            <a:off x="103579" y="3461310"/>
            <a:ext cx="2927260" cy="1463630"/>
            <a:chOff x="59706" y="3573683"/>
            <a:chExt cx="2938806" cy="1469404"/>
          </a:xfrm>
        </p:grpSpPr>
        <p:pic>
          <p:nvPicPr>
            <p:cNvPr id="14" name="図 13">
              <a:extLst>
                <a:ext uri="{FF2B5EF4-FFF2-40B4-BE49-F238E27FC236}">
                  <a16:creationId xmlns:a16="http://schemas.microsoft.com/office/drawing/2014/main" id="{67CFC00B-BE99-4162-A69A-9FAA46F146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06" y="3573683"/>
              <a:ext cx="1469403" cy="1469403"/>
            </a:xfrm>
            <a:prstGeom prst="rect">
              <a:avLst/>
            </a:prstGeom>
          </p:spPr>
        </p:pic>
        <p:pic>
          <p:nvPicPr>
            <p:cNvPr id="16" name="図 15">
              <a:extLst>
                <a:ext uri="{FF2B5EF4-FFF2-40B4-BE49-F238E27FC236}">
                  <a16:creationId xmlns:a16="http://schemas.microsoft.com/office/drawing/2014/main" id="{A2A9F7AC-FD67-47BF-80BA-E87561533C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9109" y="3573684"/>
              <a:ext cx="1469403" cy="1469403"/>
            </a:xfrm>
            <a:prstGeom prst="rect">
              <a:avLst/>
            </a:prstGeom>
          </p:spPr>
        </p:pic>
      </p:grpSp>
      <p:grpSp>
        <p:nvGrpSpPr>
          <p:cNvPr id="46" name="グループ化 45">
            <a:extLst>
              <a:ext uri="{FF2B5EF4-FFF2-40B4-BE49-F238E27FC236}">
                <a16:creationId xmlns:a16="http://schemas.microsoft.com/office/drawing/2014/main" id="{DCF1067A-7E75-46D6-9644-8E3B71D38EA6}"/>
              </a:ext>
            </a:extLst>
          </p:cNvPr>
          <p:cNvGrpSpPr/>
          <p:nvPr/>
        </p:nvGrpSpPr>
        <p:grpSpPr>
          <a:xfrm>
            <a:off x="6137149" y="3473268"/>
            <a:ext cx="2925306" cy="1456883"/>
            <a:chOff x="6156857" y="3590511"/>
            <a:chExt cx="2936078" cy="1462248"/>
          </a:xfrm>
        </p:grpSpPr>
        <p:pic>
          <p:nvPicPr>
            <p:cNvPr id="10" name="図 9">
              <a:extLst>
                <a:ext uri="{FF2B5EF4-FFF2-40B4-BE49-F238E27FC236}">
                  <a16:creationId xmlns:a16="http://schemas.microsoft.com/office/drawing/2014/main" id="{F177C6A2-2798-4036-B4FF-37A1D3ABB3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56857" y="3590511"/>
              <a:ext cx="1462248" cy="1462248"/>
            </a:xfrm>
            <a:prstGeom prst="rect">
              <a:avLst/>
            </a:prstGeom>
          </p:spPr>
        </p:pic>
        <p:pic>
          <p:nvPicPr>
            <p:cNvPr id="19" name="図 18">
              <a:extLst>
                <a:ext uri="{FF2B5EF4-FFF2-40B4-BE49-F238E27FC236}">
                  <a16:creationId xmlns:a16="http://schemas.microsoft.com/office/drawing/2014/main" id="{05F4F308-0909-4379-86E0-3778B5767E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30687" y="3590511"/>
              <a:ext cx="1462248" cy="1462248"/>
            </a:xfrm>
            <a:prstGeom prst="rect">
              <a:avLst/>
            </a:prstGeom>
          </p:spPr>
        </p:pic>
      </p:grpSp>
      <p:grpSp>
        <p:nvGrpSpPr>
          <p:cNvPr id="47" name="グループ化 46">
            <a:extLst>
              <a:ext uri="{FF2B5EF4-FFF2-40B4-BE49-F238E27FC236}">
                <a16:creationId xmlns:a16="http://schemas.microsoft.com/office/drawing/2014/main" id="{8B63CCA9-1A56-48D9-A5A1-4F1BE89E64B3}"/>
              </a:ext>
            </a:extLst>
          </p:cNvPr>
          <p:cNvGrpSpPr/>
          <p:nvPr/>
        </p:nvGrpSpPr>
        <p:grpSpPr>
          <a:xfrm>
            <a:off x="3138909" y="3468330"/>
            <a:ext cx="2899888" cy="1449945"/>
            <a:chOff x="3125031" y="3577474"/>
            <a:chExt cx="2913764" cy="1456882"/>
          </a:xfrm>
        </p:grpSpPr>
        <p:pic>
          <p:nvPicPr>
            <p:cNvPr id="12" name="図 11">
              <a:extLst>
                <a:ext uri="{FF2B5EF4-FFF2-40B4-BE49-F238E27FC236}">
                  <a16:creationId xmlns:a16="http://schemas.microsoft.com/office/drawing/2014/main" id="{258572D1-5D49-40C3-ABC2-43519C745DF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25031" y="3577474"/>
              <a:ext cx="1456882" cy="1456882"/>
            </a:xfrm>
            <a:prstGeom prst="rect">
              <a:avLst/>
            </a:prstGeom>
          </p:spPr>
        </p:pic>
        <p:pic>
          <p:nvPicPr>
            <p:cNvPr id="17" name="図 16">
              <a:extLst>
                <a:ext uri="{FF2B5EF4-FFF2-40B4-BE49-F238E27FC236}">
                  <a16:creationId xmlns:a16="http://schemas.microsoft.com/office/drawing/2014/main" id="{CEE58A6A-7012-4EA1-826A-A45A4A7DF9E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81913" y="3577474"/>
              <a:ext cx="1456882" cy="1456882"/>
            </a:xfrm>
            <a:prstGeom prst="rect">
              <a:avLst/>
            </a:prstGeom>
          </p:spPr>
        </p:pic>
      </p:grpSp>
      <p:sp>
        <p:nvSpPr>
          <p:cNvPr id="18" name="Shape 0">
            <a:extLst>
              <a:ext uri="{FF2B5EF4-FFF2-40B4-BE49-F238E27FC236}">
                <a16:creationId xmlns:a16="http://schemas.microsoft.com/office/drawing/2014/main" id="{A941D611-85FF-4BA3-B05A-8A72A85674F0}"/>
              </a:ext>
            </a:extLst>
          </p:cNvPr>
          <p:cNvSpPr/>
          <p:nvPr/>
        </p:nvSpPr>
        <p:spPr>
          <a:xfrm>
            <a:off x="0" y="2657"/>
            <a:ext cx="9144000" cy="494551"/>
          </a:xfrm>
          <a:prstGeom prst="rect">
            <a:avLst/>
          </a:prstGeom>
          <a:solidFill>
            <a:srgbClr val="1C2841"/>
          </a:solidFill>
          <a:ln/>
        </p:spPr>
        <p:txBody>
          <a:bodyPr/>
          <a:lstStyle/>
          <a:p>
            <a:endParaRPr lang="ja-JP" altLang="en-US" dirty="0"/>
          </a:p>
        </p:txBody>
      </p:sp>
      <p:sp>
        <p:nvSpPr>
          <p:cNvPr id="22" name="Text 0">
            <a:extLst>
              <a:ext uri="{FF2B5EF4-FFF2-40B4-BE49-F238E27FC236}">
                <a16:creationId xmlns:a16="http://schemas.microsoft.com/office/drawing/2014/main" id="{F49FF468-6759-4666-B482-52BBD0C5C264}"/>
              </a:ext>
            </a:extLst>
          </p:cNvPr>
          <p:cNvSpPr/>
          <p:nvPr/>
        </p:nvSpPr>
        <p:spPr>
          <a:xfrm>
            <a:off x="316038" y="137240"/>
            <a:ext cx="5780621" cy="264240"/>
          </a:xfrm>
          <a:prstGeom prst="rect">
            <a:avLst/>
          </a:prstGeom>
          <a:noFill/>
          <a:ln/>
        </p:spPr>
        <p:txBody>
          <a:bodyPr wrap="none" lIns="170053" tIns="0" rIns="0" bIns="0" rtlCol="0" anchor="t">
            <a:spAutoFit/>
          </a:bodyPr>
          <a:lstStyle/>
          <a:p>
            <a:pPr marL="0" indent="0" algn="l">
              <a:lnSpc>
                <a:spcPts val="2400"/>
              </a:lnSpc>
              <a:buNone/>
            </a:pPr>
            <a:r>
              <a:rPr lang="ja-JP" altLang="en-US" sz="1808" b="1" dirty="0">
                <a:solidFill>
                  <a:schemeClr val="bg1"/>
                </a:solidFill>
                <a:latin typeface="BIZ UDPゴシック" panose="020B0400000000000000" pitchFamily="50" charset="-128"/>
                <a:ea typeface="BIZ UDPゴシック" panose="020B0400000000000000" pitchFamily="50" charset="-128"/>
                <a:cs typeface="Yu Gothic" pitchFamily="34" charset="-120"/>
              </a:rPr>
              <a:t>実証事業の全体像 </a:t>
            </a:r>
            <a:r>
              <a:rPr lang="en-US" altLang="ja-JP" sz="1808" b="1" dirty="0">
                <a:solidFill>
                  <a:schemeClr val="bg1"/>
                </a:solidFill>
                <a:latin typeface="BIZ UDPゴシック" panose="020B0400000000000000" pitchFamily="50" charset="-128"/>
                <a:ea typeface="BIZ UDPゴシック" panose="020B0400000000000000" pitchFamily="50" charset="-128"/>
                <a:cs typeface="Yu Gothic" pitchFamily="34" charset="-120"/>
              </a:rPr>
              <a:t>— 3</a:t>
            </a:r>
            <a:r>
              <a:rPr lang="ja-JP" altLang="en-US" sz="1808" b="1" dirty="0">
                <a:solidFill>
                  <a:schemeClr val="bg1"/>
                </a:solidFill>
                <a:latin typeface="BIZ UDPゴシック" panose="020B0400000000000000" pitchFamily="50" charset="-128"/>
                <a:ea typeface="BIZ UDPゴシック" panose="020B0400000000000000" pitchFamily="50" charset="-128"/>
                <a:cs typeface="Yu Gothic" pitchFamily="34" charset="-120"/>
              </a:rPr>
              <a:t>つのアプローチによる効果検証</a:t>
            </a:r>
          </a:p>
        </p:txBody>
      </p:sp>
      <p:sp>
        <p:nvSpPr>
          <p:cNvPr id="24" name="Shape 6">
            <a:extLst>
              <a:ext uri="{FF2B5EF4-FFF2-40B4-BE49-F238E27FC236}">
                <a16:creationId xmlns:a16="http://schemas.microsoft.com/office/drawing/2014/main" id="{91F6998E-14D2-4A54-875A-B8519D9ECD4A}"/>
              </a:ext>
            </a:extLst>
          </p:cNvPr>
          <p:cNvSpPr/>
          <p:nvPr/>
        </p:nvSpPr>
        <p:spPr>
          <a:xfrm>
            <a:off x="103579" y="1751575"/>
            <a:ext cx="2933033" cy="1721693"/>
          </a:xfrm>
          <a:prstGeom prst="rect">
            <a:avLst/>
          </a:prstGeom>
          <a:solidFill>
            <a:srgbClr val="FFFFFF"/>
          </a:solidFill>
          <a:ln w="9144">
            <a:solidFill>
              <a:srgbClr val="E9ECEF"/>
            </a:solidFill>
            <a:prstDash val="solid"/>
          </a:ln>
        </p:spPr>
        <p:txBody>
          <a:bodyPr/>
          <a:lstStyle/>
          <a:p>
            <a:endParaRPr lang="ja-JP" altLang="en-US"/>
          </a:p>
        </p:txBody>
      </p:sp>
      <p:sp>
        <p:nvSpPr>
          <p:cNvPr id="25" name="Shape 7">
            <a:extLst>
              <a:ext uri="{FF2B5EF4-FFF2-40B4-BE49-F238E27FC236}">
                <a16:creationId xmlns:a16="http://schemas.microsoft.com/office/drawing/2014/main" id="{8C0619CF-E453-466A-9E42-917FC5E18979}"/>
              </a:ext>
            </a:extLst>
          </p:cNvPr>
          <p:cNvSpPr/>
          <p:nvPr/>
        </p:nvSpPr>
        <p:spPr>
          <a:xfrm>
            <a:off x="103578" y="1751576"/>
            <a:ext cx="2965492" cy="335433"/>
          </a:xfrm>
          <a:prstGeom prst="rect">
            <a:avLst/>
          </a:prstGeom>
          <a:solidFill>
            <a:srgbClr val="8B0000"/>
          </a:solidFill>
          <a:ln/>
        </p:spPr>
        <p:txBody>
          <a:bodyPr/>
          <a:lstStyle/>
          <a:p>
            <a:endParaRPr lang="ja-JP" altLang="en-US" dirty="0"/>
          </a:p>
        </p:txBody>
      </p:sp>
      <p:sp>
        <p:nvSpPr>
          <p:cNvPr id="26" name="Text 8">
            <a:extLst>
              <a:ext uri="{FF2B5EF4-FFF2-40B4-BE49-F238E27FC236}">
                <a16:creationId xmlns:a16="http://schemas.microsoft.com/office/drawing/2014/main" id="{701C5872-95DC-4BA0-A3AA-72859531805A}"/>
              </a:ext>
            </a:extLst>
          </p:cNvPr>
          <p:cNvSpPr/>
          <p:nvPr/>
        </p:nvSpPr>
        <p:spPr>
          <a:xfrm>
            <a:off x="183790" y="1733008"/>
            <a:ext cx="2856763" cy="372666"/>
          </a:xfrm>
          <a:prstGeom prst="rect">
            <a:avLst/>
          </a:prstGeom>
          <a:noFill/>
          <a:ln/>
        </p:spPr>
        <p:txBody>
          <a:bodyPr wrap="square" lIns="102108" tIns="102108" rIns="102108" bIns="102108" rtlCol="0" anchor="t">
            <a:spAutoFit/>
          </a:bodyPr>
          <a:lstStyle/>
          <a:p>
            <a:pPr marL="0" indent="0">
              <a:lnSpc>
                <a:spcPts val="1500"/>
              </a:lnSpc>
              <a:buNone/>
            </a:pPr>
            <a:r>
              <a:rPr lang="en-US" sz="12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① </a:t>
            </a:r>
            <a:r>
              <a:rPr lang="en-US" sz="1200" b="1" dirty="0" err="1">
                <a:solidFill>
                  <a:srgbClr val="FFFFFF"/>
                </a:solidFill>
                <a:latin typeface="BIZ UDPゴシック" panose="020B0400000000000000" pitchFamily="50" charset="-128"/>
                <a:ea typeface="BIZ UDPゴシック" panose="020B0400000000000000" pitchFamily="50" charset="-128"/>
                <a:cs typeface="Noto Sans JP" pitchFamily="34" charset="-120"/>
              </a:rPr>
              <a:t>モニターツア</a:t>
            </a:r>
            <a:r>
              <a:rPr lang="en-US" sz="1200" b="1">
                <a:solidFill>
                  <a:srgbClr val="FFFFFF"/>
                </a:solidFill>
                <a:latin typeface="BIZ UDPゴシック" panose="020B0400000000000000" pitchFamily="50" charset="-128"/>
                <a:ea typeface="BIZ UDPゴシック" panose="020B0400000000000000" pitchFamily="50" charset="-128"/>
                <a:cs typeface="Noto Sans JP" pitchFamily="34" charset="-120"/>
              </a:rPr>
              <a:t>ー</a:t>
            </a:r>
            <a:endParaRPr lang="en-US" sz="1200" dirty="0">
              <a:latin typeface="BIZ UDPゴシック" panose="020B0400000000000000" pitchFamily="50" charset="-128"/>
              <a:ea typeface="BIZ UDPゴシック" panose="020B0400000000000000" pitchFamily="50" charset="-128"/>
            </a:endParaRPr>
          </a:p>
        </p:txBody>
      </p:sp>
      <p:sp>
        <p:nvSpPr>
          <p:cNvPr id="27" name="Text 9">
            <a:extLst>
              <a:ext uri="{FF2B5EF4-FFF2-40B4-BE49-F238E27FC236}">
                <a16:creationId xmlns:a16="http://schemas.microsoft.com/office/drawing/2014/main" id="{D7AD40F3-FAA7-4580-9DDA-30B8ED157865}"/>
              </a:ext>
            </a:extLst>
          </p:cNvPr>
          <p:cNvSpPr/>
          <p:nvPr/>
        </p:nvSpPr>
        <p:spPr>
          <a:xfrm>
            <a:off x="301112" y="2187423"/>
            <a:ext cx="571500" cy="162737"/>
          </a:xfrm>
          <a:prstGeom prst="rect">
            <a:avLst/>
          </a:prstGeom>
          <a:noFill/>
          <a:ln/>
        </p:spPr>
        <p:txBody>
          <a:bodyPr wrap="square" lIns="0" tIns="0" rIns="0" bIns="0" rtlCol="0" anchor="t">
            <a:spAutoFit/>
          </a:bodyPr>
          <a:lstStyle/>
          <a:p>
            <a:pPr marL="0" indent="0" algn="l">
              <a:lnSpc>
                <a:spcPts val="1500"/>
              </a:lnSpc>
              <a:buNone/>
            </a:pPr>
            <a:r>
              <a:rPr lang="en-US" sz="100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実施内容</a:t>
            </a:r>
            <a:endParaRPr lang="en-US" sz="1000" dirty="0">
              <a:solidFill>
                <a:srgbClr val="1C2841"/>
              </a:solidFill>
              <a:latin typeface="BIZ UDPゴシック" panose="020B0400000000000000" pitchFamily="50" charset="-128"/>
              <a:ea typeface="BIZ UDPゴシック" panose="020B0400000000000000" pitchFamily="50" charset="-128"/>
            </a:endParaRPr>
          </a:p>
        </p:txBody>
      </p:sp>
      <p:sp>
        <p:nvSpPr>
          <p:cNvPr id="28" name="Text 10">
            <a:extLst>
              <a:ext uri="{FF2B5EF4-FFF2-40B4-BE49-F238E27FC236}">
                <a16:creationId xmlns:a16="http://schemas.microsoft.com/office/drawing/2014/main" id="{624EAD27-A102-4359-98E5-A187408D58F4}"/>
              </a:ext>
            </a:extLst>
          </p:cNvPr>
          <p:cNvSpPr/>
          <p:nvPr/>
        </p:nvSpPr>
        <p:spPr>
          <a:xfrm>
            <a:off x="301112" y="2381508"/>
            <a:ext cx="2510668" cy="354008"/>
          </a:xfrm>
          <a:prstGeom prst="rect">
            <a:avLst/>
          </a:prstGeom>
          <a:noFill/>
          <a:ln/>
        </p:spPr>
        <p:txBody>
          <a:bodyPr wrap="square" lIns="0" tIns="0" rIns="0" bIns="0" rtlCol="0" anchor="t">
            <a:spAutoFit/>
          </a:bodyPr>
          <a:lstStyle/>
          <a:p>
            <a:pPr marL="0" indent="0" algn="l">
              <a:lnSpc>
                <a:spcPts val="1500"/>
              </a:lnSpc>
              <a:buNone/>
            </a:pP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府立3館にて、日本人向け・外国人向け</a:t>
            </a:r>
          </a:p>
          <a:p>
            <a:pPr marL="0" indent="0" algn="l">
              <a:lnSpc>
                <a:spcPts val="1500"/>
              </a:lnSpc>
              <a:buNone/>
            </a:pP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各1回（計6回）の</a:t>
            </a:r>
            <a:r>
              <a:rPr lang="en-US" sz="1000" b="1" dirty="0">
                <a:solidFill>
                  <a:srgbClr val="212529"/>
                </a:solidFill>
                <a:latin typeface="BIZ UDPゴシック" panose="020B0400000000000000" pitchFamily="50" charset="-128"/>
                <a:ea typeface="BIZ UDPゴシック" panose="020B0400000000000000" pitchFamily="50" charset="-128"/>
                <a:cs typeface="Noto Sans JP" pitchFamily="34" charset="-120"/>
              </a:rPr>
              <a:t>体験型ツアー</a:t>
            </a: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を実施。</a:t>
            </a:r>
            <a:endParaRPr lang="en-US" sz="1000" dirty="0">
              <a:latin typeface="BIZ UDPゴシック" panose="020B0400000000000000" pitchFamily="50" charset="-128"/>
              <a:ea typeface="BIZ UDPゴシック" panose="020B0400000000000000" pitchFamily="50" charset="-128"/>
            </a:endParaRPr>
          </a:p>
        </p:txBody>
      </p:sp>
      <p:sp>
        <p:nvSpPr>
          <p:cNvPr id="29" name="Text 11">
            <a:extLst>
              <a:ext uri="{FF2B5EF4-FFF2-40B4-BE49-F238E27FC236}">
                <a16:creationId xmlns:a16="http://schemas.microsoft.com/office/drawing/2014/main" id="{4B4FDAD1-A183-47C7-B72C-B3654D851A52}"/>
              </a:ext>
            </a:extLst>
          </p:cNvPr>
          <p:cNvSpPr/>
          <p:nvPr/>
        </p:nvSpPr>
        <p:spPr>
          <a:xfrm>
            <a:off x="281901" y="2845794"/>
            <a:ext cx="571500" cy="162737"/>
          </a:xfrm>
          <a:prstGeom prst="rect">
            <a:avLst/>
          </a:prstGeom>
          <a:noFill/>
          <a:ln/>
        </p:spPr>
        <p:txBody>
          <a:bodyPr wrap="square" lIns="0" tIns="0" rIns="0" bIns="0" rtlCol="0" anchor="t">
            <a:spAutoFit/>
          </a:bodyPr>
          <a:lstStyle/>
          <a:p>
            <a:pPr marL="0" indent="0" algn="l">
              <a:lnSpc>
                <a:spcPts val="1500"/>
              </a:lnSpc>
              <a:buNone/>
            </a:pPr>
            <a:r>
              <a:rPr lang="en-US" sz="100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検証目的</a:t>
            </a:r>
            <a:endParaRPr lang="en-US" sz="1000" dirty="0">
              <a:solidFill>
                <a:srgbClr val="1C2841"/>
              </a:solidFill>
              <a:latin typeface="BIZ UDPゴシック" panose="020B0400000000000000" pitchFamily="50" charset="-128"/>
              <a:ea typeface="BIZ UDPゴシック" panose="020B0400000000000000" pitchFamily="50" charset="-128"/>
            </a:endParaRPr>
          </a:p>
        </p:txBody>
      </p:sp>
      <p:sp>
        <p:nvSpPr>
          <p:cNvPr id="30" name="Text 12">
            <a:extLst>
              <a:ext uri="{FF2B5EF4-FFF2-40B4-BE49-F238E27FC236}">
                <a16:creationId xmlns:a16="http://schemas.microsoft.com/office/drawing/2014/main" id="{48431B48-63D1-49A9-946E-1A1C3A904356}"/>
              </a:ext>
            </a:extLst>
          </p:cNvPr>
          <p:cNvSpPr/>
          <p:nvPr/>
        </p:nvSpPr>
        <p:spPr>
          <a:xfrm>
            <a:off x="281900" y="3039879"/>
            <a:ext cx="2163999" cy="354008"/>
          </a:xfrm>
          <a:prstGeom prst="rect">
            <a:avLst/>
          </a:prstGeom>
          <a:noFill/>
          <a:ln/>
        </p:spPr>
        <p:txBody>
          <a:bodyPr wrap="square" lIns="0" tIns="0" rIns="0" bIns="0" rtlCol="0" anchor="t">
            <a:spAutoFit/>
          </a:bodyPr>
          <a:lstStyle/>
          <a:p>
            <a:pPr marL="0" indent="0" algn="l">
              <a:lnSpc>
                <a:spcPts val="1500"/>
              </a:lnSpc>
              <a:buNone/>
            </a:pPr>
            <a:r>
              <a:rPr lang="en-US" sz="1000" dirty="0" err="1">
                <a:solidFill>
                  <a:srgbClr val="212529"/>
                </a:solidFill>
                <a:latin typeface="BIZ UDPゴシック" panose="020B0400000000000000" pitchFamily="50" charset="-128"/>
                <a:ea typeface="BIZ UDPゴシック" panose="020B0400000000000000" pitchFamily="50" charset="-128"/>
                <a:cs typeface="Noto Sans JP" pitchFamily="34" charset="-120"/>
              </a:rPr>
              <a:t>没入型体験コンテンツの受容性と</a:t>
            </a: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a:t>
            </a:r>
          </a:p>
          <a:p>
            <a:pPr marL="0" indent="0" algn="l">
              <a:lnSpc>
                <a:spcPts val="1500"/>
              </a:lnSpc>
              <a:buNone/>
            </a:pPr>
            <a:r>
              <a:rPr lang="en-US" sz="1000" dirty="0" err="1">
                <a:solidFill>
                  <a:srgbClr val="212529"/>
                </a:solidFill>
                <a:latin typeface="BIZ UDPゴシック" panose="020B0400000000000000" pitchFamily="50" charset="-128"/>
                <a:ea typeface="BIZ UDPゴシック" panose="020B0400000000000000" pitchFamily="50" charset="-128"/>
                <a:cs typeface="Noto Sans JP" pitchFamily="34" charset="-120"/>
              </a:rPr>
              <a:t>ターゲット別の評価・課題を抽出する</a:t>
            </a: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a:t>
            </a:r>
            <a:endParaRPr lang="en-US" sz="1000" dirty="0">
              <a:latin typeface="BIZ UDPゴシック" panose="020B0400000000000000" pitchFamily="50" charset="-128"/>
              <a:ea typeface="BIZ UDPゴシック" panose="020B0400000000000000" pitchFamily="50" charset="-128"/>
            </a:endParaRPr>
          </a:p>
        </p:txBody>
      </p:sp>
      <p:sp>
        <p:nvSpPr>
          <p:cNvPr id="31" name="Shape 13">
            <a:extLst>
              <a:ext uri="{FF2B5EF4-FFF2-40B4-BE49-F238E27FC236}">
                <a16:creationId xmlns:a16="http://schemas.microsoft.com/office/drawing/2014/main" id="{A070D971-6598-4C2C-9CAB-14CE3BBEFD1D}"/>
              </a:ext>
            </a:extLst>
          </p:cNvPr>
          <p:cNvSpPr/>
          <p:nvPr/>
        </p:nvSpPr>
        <p:spPr>
          <a:xfrm>
            <a:off x="3138908" y="1759540"/>
            <a:ext cx="2899887" cy="1708790"/>
          </a:xfrm>
          <a:prstGeom prst="rect">
            <a:avLst/>
          </a:prstGeom>
          <a:solidFill>
            <a:srgbClr val="FFFFFF"/>
          </a:solidFill>
          <a:ln w="9144">
            <a:solidFill>
              <a:srgbClr val="E9ECEF"/>
            </a:solidFill>
            <a:prstDash val="solid"/>
          </a:ln>
        </p:spPr>
        <p:txBody>
          <a:bodyPr/>
          <a:lstStyle/>
          <a:p>
            <a:endParaRPr lang="ja-JP" altLang="en-US"/>
          </a:p>
        </p:txBody>
      </p:sp>
      <p:sp>
        <p:nvSpPr>
          <p:cNvPr id="32" name="Shape 14">
            <a:extLst>
              <a:ext uri="{FF2B5EF4-FFF2-40B4-BE49-F238E27FC236}">
                <a16:creationId xmlns:a16="http://schemas.microsoft.com/office/drawing/2014/main" id="{1922E55C-A820-491F-B960-6053248DB632}"/>
              </a:ext>
            </a:extLst>
          </p:cNvPr>
          <p:cNvSpPr/>
          <p:nvPr/>
        </p:nvSpPr>
        <p:spPr>
          <a:xfrm>
            <a:off x="3138908" y="1759539"/>
            <a:ext cx="2899888" cy="331661"/>
          </a:xfrm>
          <a:prstGeom prst="rect">
            <a:avLst/>
          </a:prstGeom>
          <a:solidFill>
            <a:srgbClr val="8B0000"/>
          </a:solidFill>
          <a:ln/>
        </p:spPr>
        <p:txBody>
          <a:bodyPr/>
          <a:lstStyle/>
          <a:p>
            <a:endParaRPr lang="ja-JP" altLang="en-US"/>
          </a:p>
        </p:txBody>
      </p:sp>
      <p:sp>
        <p:nvSpPr>
          <p:cNvPr id="33" name="Text 15">
            <a:extLst>
              <a:ext uri="{FF2B5EF4-FFF2-40B4-BE49-F238E27FC236}">
                <a16:creationId xmlns:a16="http://schemas.microsoft.com/office/drawing/2014/main" id="{1AB913B3-8BAA-4E58-88A8-506D05372526}"/>
              </a:ext>
            </a:extLst>
          </p:cNvPr>
          <p:cNvSpPr/>
          <p:nvPr/>
        </p:nvSpPr>
        <p:spPr>
          <a:xfrm>
            <a:off x="3206348" y="1720587"/>
            <a:ext cx="1785938" cy="370614"/>
          </a:xfrm>
          <a:prstGeom prst="rect">
            <a:avLst/>
          </a:prstGeom>
          <a:noFill/>
          <a:ln/>
        </p:spPr>
        <p:txBody>
          <a:bodyPr wrap="square" lIns="102108" tIns="102108" rIns="102108" bIns="102108" rtlCol="0" anchor="ctr">
            <a:spAutoFit/>
          </a:bodyPr>
          <a:lstStyle/>
          <a:p>
            <a:pPr marL="0" indent="0">
              <a:lnSpc>
                <a:spcPts val="1500"/>
              </a:lnSpc>
              <a:buNone/>
            </a:pPr>
            <a:r>
              <a:rPr lang="en-US" sz="12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② </a:t>
            </a:r>
            <a:r>
              <a:rPr lang="en-US" sz="1200" b="1" dirty="0" err="1">
                <a:solidFill>
                  <a:srgbClr val="FFFFFF"/>
                </a:solidFill>
                <a:latin typeface="BIZ UDPゴシック" panose="020B0400000000000000" pitchFamily="50" charset="-128"/>
                <a:ea typeface="BIZ UDPゴシック" panose="020B0400000000000000" pitchFamily="50" charset="-128"/>
                <a:cs typeface="Noto Sans JP" pitchFamily="34" charset="-120"/>
              </a:rPr>
              <a:t>参加体験型イベント</a:t>
            </a:r>
            <a:endParaRPr lang="en-US" sz="1200" dirty="0">
              <a:latin typeface="BIZ UDPゴシック" panose="020B0400000000000000" pitchFamily="50" charset="-128"/>
              <a:ea typeface="BIZ UDPゴシック" panose="020B0400000000000000" pitchFamily="50" charset="-128"/>
            </a:endParaRPr>
          </a:p>
        </p:txBody>
      </p:sp>
      <p:sp>
        <p:nvSpPr>
          <p:cNvPr id="34" name="Text 16">
            <a:extLst>
              <a:ext uri="{FF2B5EF4-FFF2-40B4-BE49-F238E27FC236}">
                <a16:creationId xmlns:a16="http://schemas.microsoft.com/office/drawing/2014/main" id="{8E95833E-5928-4634-AAD5-9F6EF09DD65F}"/>
              </a:ext>
            </a:extLst>
          </p:cNvPr>
          <p:cNvSpPr/>
          <p:nvPr/>
        </p:nvSpPr>
        <p:spPr>
          <a:xfrm>
            <a:off x="3328929" y="2169914"/>
            <a:ext cx="571500" cy="162737"/>
          </a:xfrm>
          <a:prstGeom prst="rect">
            <a:avLst/>
          </a:prstGeom>
          <a:noFill/>
          <a:ln/>
        </p:spPr>
        <p:txBody>
          <a:bodyPr wrap="square" lIns="0" tIns="0" rIns="0" bIns="0" rtlCol="0" anchor="t">
            <a:spAutoFit/>
          </a:bodyPr>
          <a:lstStyle/>
          <a:p>
            <a:pPr marL="0" indent="0" algn="l">
              <a:lnSpc>
                <a:spcPts val="1500"/>
              </a:lnSpc>
              <a:buNone/>
            </a:pPr>
            <a:r>
              <a:rPr lang="en-US" sz="100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実施内容</a:t>
            </a:r>
            <a:endParaRPr lang="en-US" sz="1000" dirty="0">
              <a:solidFill>
                <a:srgbClr val="1C2841"/>
              </a:solidFill>
              <a:latin typeface="BIZ UDPゴシック" panose="020B0400000000000000" pitchFamily="50" charset="-128"/>
              <a:ea typeface="BIZ UDPゴシック" panose="020B0400000000000000" pitchFamily="50" charset="-128"/>
            </a:endParaRPr>
          </a:p>
        </p:txBody>
      </p:sp>
      <p:sp>
        <p:nvSpPr>
          <p:cNvPr id="35" name="Text 17">
            <a:extLst>
              <a:ext uri="{FF2B5EF4-FFF2-40B4-BE49-F238E27FC236}">
                <a16:creationId xmlns:a16="http://schemas.microsoft.com/office/drawing/2014/main" id="{1A9E3305-7C4E-498E-A454-B49C3D0E009F}"/>
              </a:ext>
            </a:extLst>
          </p:cNvPr>
          <p:cNvSpPr/>
          <p:nvPr/>
        </p:nvSpPr>
        <p:spPr>
          <a:xfrm>
            <a:off x="3355457" y="2373092"/>
            <a:ext cx="2454954" cy="355097"/>
          </a:xfrm>
          <a:prstGeom prst="rect">
            <a:avLst/>
          </a:prstGeom>
          <a:noFill/>
          <a:ln/>
        </p:spPr>
        <p:txBody>
          <a:bodyPr wrap="square" lIns="0" tIns="0" rIns="0" bIns="0" rtlCol="0" anchor="t">
            <a:spAutoFit/>
          </a:bodyPr>
          <a:lstStyle/>
          <a:p>
            <a:pPr marL="0" indent="0" algn="l">
              <a:lnSpc>
                <a:spcPts val="1500"/>
              </a:lnSpc>
              <a:buNone/>
            </a:pPr>
            <a:r>
              <a:rPr lang="en-US" sz="1000" dirty="0" err="1">
                <a:solidFill>
                  <a:srgbClr val="212529"/>
                </a:solidFill>
                <a:latin typeface="BIZ UDPゴシック" panose="020B0400000000000000" pitchFamily="50" charset="-128"/>
                <a:ea typeface="BIZ UDPゴシック" panose="020B0400000000000000" pitchFamily="50" charset="-128"/>
                <a:cs typeface="Noto Sans JP" pitchFamily="34" charset="-120"/>
              </a:rPr>
              <a:t>日本民家集落博物館にて</a:t>
            </a:r>
            <a:r>
              <a:rPr lang="en-US" sz="1000" b="1" dirty="0" err="1">
                <a:solidFill>
                  <a:srgbClr val="212529"/>
                </a:solidFill>
                <a:latin typeface="BIZ UDPゴシック" panose="020B0400000000000000" pitchFamily="50" charset="-128"/>
                <a:ea typeface="BIZ UDPゴシック" panose="020B0400000000000000" pitchFamily="50" charset="-128"/>
                <a:cs typeface="Noto Sans JP" pitchFamily="34" charset="-120"/>
              </a:rPr>
              <a:t>「古民家フェス」</a:t>
            </a:r>
            <a:r>
              <a:rPr lang="en-US" sz="1000" dirty="0" err="1">
                <a:solidFill>
                  <a:srgbClr val="212529"/>
                </a:solidFill>
                <a:latin typeface="BIZ UDPゴシック" panose="020B0400000000000000" pitchFamily="50" charset="-128"/>
                <a:ea typeface="BIZ UDPゴシック" panose="020B0400000000000000" pitchFamily="50" charset="-128"/>
                <a:cs typeface="Noto Sans JP" pitchFamily="34" charset="-120"/>
              </a:rPr>
              <a:t>を開催（ワークショップ</a:t>
            </a:r>
            <a:r>
              <a:rPr lang="ja-JP" alt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、ナイトミュージアム</a:t>
            </a: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等）</a:t>
            </a:r>
            <a:endParaRPr lang="en-US" sz="1000" dirty="0">
              <a:latin typeface="BIZ UDPゴシック" panose="020B0400000000000000" pitchFamily="50" charset="-128"/>
              <a:ea typeface="BIZ UDPゴシック" panose="020B0400000000000000" pitchFamily="50" charset="-128"/>
            </a:endParaRPr>
          </a:p>
        </p:txBody>
      </p:sp>
      <p:sp>
        <p:nvSpPr>
          <p:cNvPr id="36" name="Text 18">
            <a:extLst>
              <a:ext uri="{FF2B5EF4-FFF2-40B4-BE49-F238E27FC236}">
                <a16:creationId xmlns:a16="http://schemas.microsoft.com/office/drawing/2014/main" id="{BC2DF416-FF6E-4D2B-9CF9-B2AE62A273A2}"/>
              </a:ext>
            </a:extLst>
          </p:cNvPr>
          <p:cNvSpPr/>
          <p:nvPr/>
        </p:nvSpPr>
        <p:spPr>
          <a:xfrm>
            <a:off x="3328929" y="2839385"/>
            <a:ext cx="571500" cy="162737"/>
          </a:xfrm>
          <a:prstGeom prst="rect">
            <a:avLst/>
          </a:prstGeom>
          <a:noFill/>
          <a:ln/>
        </p:spPr>
        <p:txBody>
          <a:bodyPr wrap="square" lIns="0" tIns="0" rIns="0" bIns="0" rtlCol="0" anchor="t">
            <a:spAutoFit/>
          </a:bodyPr>
          <a:lstStyle/>
          <a:p>
            <a:pPr marL="0" indent="0" algn="l">
              <a:lnSpc>
                <a:spcPts val="1500"/>
              </a:lnSpc>
              <a:buNone/>
            </a:pPr>
            <a:r>
              <a:rPr lang="en-US" sz="100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検証目的</a:t>
            </a:r>
            <a:endParaRPr lang="en-US" sz="1000" dirty="0">
              <a:solidFill>
                <a:srgbClr val="1C2841"/>
              </a:solidFill>
              <a:latin typeface="BIZ UDPゴシック" panose="020B0400000000000000" pitchFamily="50" charset="-128"/>
              <a:ea typeface="BIZ UDPゴシック" panose="020B0400000000000000" pitchFamily="50" charset="-128"/>
            </a:endParaRPr>
          </a:p>
        </p:txBody>
      </p:sp>
      <p:sp>
        <p:nvSpPr>
          <p:cNvPr id="37" name="Text 19">
            <a:extLst>
              <a:ext uri="{FF2B5EF4-FFF2-40B4-BE49-F238E27FC236}">
                <a16:creationId xmlns:a16="http://schemas.microsoft.com/office/drawing/2014/main" id="{51B683DE-9772-4F39-B956-128C56A1942E}"/>
              </a:ext>
            </a:extLst>
          </p:cNvPr>
          <p:cNvSpPr/>
          <p:nvPr/>
        </p:nvSpPr>
        <p:spPr>
          <a:xfrm>
            <a:off x="3336246" y="3056694"/>
            <a:ext cx="2454954" cy="355097"/>
          </a:xfrm>
          <a:prstGeom prst="rect">
            <a:avLst/>
          </a:prstGeom>
          <a:noFill/>
          <a:ln/>
        </p:spPr>
        <p:txBody>
          <a:bodyPr wrap="square" lIns="0" tIns="0" rIns="0" bIns="0" rtlCol="0" anchor="t">
            <a:spAutoFit/>
          </a:bodyPr>
          <a:lstStyle/>
          <a:p>
            <a:pPr marL="0" indent="0" algn="l">
              <a:lnSpc>
                <a:spcPts val="1500"/>
              </a:lnSpc>
              <a:buNone/>
            </a:pP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新規層の誘客効果と、施設認知・再訪意向の向上を検証する。</a:t>
            </a:r>
            <a:endParaRPr lang="en-US" sz="1000" dirty="0">
              <a:latin typeface="BIZ UDPゴシック" panose="020B0400000000000000" pitchFamily="50" charset="-128"/>
              <a:ea typeface="BIZ UDPゴシック" panose="020B0400000000000000" pitchFamily="50" charset="-128"/>
            </a:endParaRPr>
          </a:p>
        </p:txBody>
      </p:sp>
      <p:sp>
        <p:nvSpPr>
          <p:cNvPr id="38" name="Shape 20">
            <a:extLst>
              <a:ext uri="{FF2B5EF4-FFF2-40B4-BE49-F238E27FC236}">
                <a16:creationId xmlns:a16="http://schemas.microsoft.com/office/drawing/2014/main" id="{E32AF9F3-8172-4E01-BFD6-CB88C2C08240}"/>
              </a:ext>
            </a:extLst>
          </p:cNvPr>
          <p:cNvSpPr/>
          <p:nvPr/>
        </p:nvSpPr>
        <p:spPr>
          <a:xfrm>
            <a:off x="6141360" y="1769652"/>
            <a:ext cx="2899887" cy="1708790"/>
          </a:xfrm>
          <a:prstGeom prst="rect">
            <a:avLst/>
          </a:prstGeom>
          <a:solidFill>
            <a:srgbClr val="FFFFFF"/>
          </a:solidFill>
          <a:ln w="9144">
            <a:solidFill>
              <a:srgbClr val="E9ECEF"/>
            </a:solidFill>
            <a:prstDash val="solid"/>
          </a:ln>
        </p:spPr>
        <p:txBody>
          <a:bodyPr/>
          <a:lstStyle/>
          <a:p>
            <a:endParaRPr lang="ja-JP" altLang="en-US"/>
          </a:p>
        </p:txBody>
      </p:sp>
      <p:sp>
        <p:nvSpPr>
          <p:cNvPr id="39" name="Shape 21">
            <a:extLst>
              <a:ext uri="{FF2B5EF4-FFF2-40B4-BE49-F238E27FC236}">
                <a16:creationId xmlns:a16="http://schemas.microsoft.com/office/drawing/2014/main" id="{B3D0911F-35B5-4744-BFF5-0CCFD36CE5EB}"/>
              </a:ext>
            </a:extLst>
          </p:cNvPr>
          <p:cNvSpPr/>
          <p:nvPr/>
        </p:nvSpPr>
        <p:spPr>
          <a:xfrm>
            <a:off x="6141360" y="1769652"/>
            <a:ext cx="2921095" cy="321548"/>
          </a:xfrm>
          <a:prstGeom prst="rect">
            <a:avLst/>
          </a:prstGeom>
          <a:solidFill>
            <a:srgbClr val="8B0000"/>
          </a:solidFill>
          <a:ln/>
        </p:spPr>
        <p:txBody>
          <a:bodyPr/>
          <a:lstStyle/>
          <a:p>
            <a:endParaRPr lang="ja-JP" altLang="en-US"/>
          </a:p>
        </p:txBody>
      </p:sp>
      <p:sp>
        <p:nvSpPr>
          <p:cNvPr id="40" name="Text 22">
            <a:extLst>
              <a:ext uri="{FF2B5EF4-FFF2-40B4-BE49-F238E27FC236}">
                <a16:creationId xmlns:a16="http://schemas.microsoft.com/office/drawing/2014/main" id="{C8A6419B-1754-41EA-93C2-B2A180348145}"/>
              </a:ext>
            </a:extLst>
          </p:cNvPr>
          <p:cNvSpPr/>
          <p:nvPr/>
        </p:nvSpPr>
        <p:spPr>
          <a:xfrm>
            <a:off x="6212257" y="1733008"/>
            <a:ext cx="1785938" cy="370614"/>
          </a:xfrm>
          <a:prstGeom prst="rect">
            <a:avLst/>
          </a:prstGeom>
          <a:noFill/>
          <a:ln/>
        </p:spPr>
        <p:txBody>
          <a:bodyPr wrap="square" lIns="102108" tIns="102108" rIns="102108" bIns="102108" rtlCol="0" anchor="ctr">
            <a:spAutoFit/>
          </a:bodyPr>
          <a:lstStyle/>
          <a:p>
            <a:pPr marL="0" indent="0">
              <a:lnSpc>
                <a:spcPts val="1500"/>
              </a:lnSpc>
              <a:buNone/>
            </a:pPr>
            <a:r>
              <a:rPr lang="en-US" sz="1200" b="1" dirty="0">
                <a:solidFill>
                  <a:srgbClr val="FFFFFF"/>
                </a:solidFill>
                <a:latin typeface="BIZ UDPゴシック" panose="020B0400000000000000" pitchFamily="50" charset="-128"/>
                <a:ea typeface="BIZ UDPゴシック" panose="020B0400000000000000" pitchFamily="50" charset="-128"/>
                <a:cs typeface="Noto Sans JP" pitchFamily="34" charset="-120"/>
              </a:rPr>
              <a:t>③ </a:t>
            </a:r>
            <a:r>
              <a:rPr lang="en-US" sz="1200" b="1" dirty="0" err="1">
                <a:solidFill>
                  <a:srgbClr val="FFFFFF"/>
                </a:solidFill>
                <a:latin typeface="BIZ UDPゴシック" panose="020B0400000000000000" pitchFamily="50" charset="-128"/>
                <a:ea typeface="BIZ UDPゴシック" panose="020B0400000000000000" pitchFamily="50" charset="-128"/>
                <a:cs typeface="Noto Sans JP" pitchFamily="34" charset="-120"/>
              </a:rPr>
              <a:t>周遊イベント</a:t>
            </a:r>
            <a:endParaRPr lang="en-US" sz="1200" dirty="0">
              <a:latin typeface="BIZ UDPゴシック" panose="020B0400000000000000" pitchFamily="50" charset="-128"/>
              <a:ea typeface="BIZ UDPゴシック" panose="020B0400000000000000" pitchFamily="50" charset="-128"/>
            </a:endParaRPr>
          </a:p>
        </p:txBody>
      </p:sp>
      <p:sp>
        <p:nvSpPr>
          <p:cNvPr id="41" name="Text 23">
            <a:extLst>
              <a:ext uri="{FF2B5EF4-FFF2-40B4-BE49-F238E27FC236}">
                <a16:creationId xmlns:a16="http://schemas.microsoft.com/office/drawing/2014/main" id="{0165901D-0826-480D-ABD8-122377163B5D}"/>
              </a:ext>
            </a:extLst>
          </p:cNvPr>
          <p:cNvSpPr/>
          <p:nvPr/>
        </p:nvSpPr>
        <p:spPr>
          <a:xfrm>
            <a:off x="6347993" y="2169914"/>
            <a:ext cx="571500" cy="162737"/>
          </a:xfrm>
          <a:prstGeom prst="rect">
            <a:avLst/>
          </a:prstGeom>
          <a:noFill/>
          <a:ln/>
        </p:spPr>
        <p:txBody>
          <a:bodyPr wrap="square" lIns="0" tIns="0" rIns="0" bIns="0" rtlCol="0" anchor="t">
            <a:spAutoFit/>
          </a:bodyPr>
          <a:lstStyle/>
          <a:p>
            <a:pPr marL="0" indent="0" algn="l">
              <a:lnSpc>
                <a:spcPts val="1500"/>
              </a:lnSpc>
              <a:buNone/>
            </a:pPr>
            <a:r>
              <a:rPr lang="en-US" sz="100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実施内容</a:t>
            </a:r>
            <a:endParaRPr lang="en-US" sz="1000" dirty="0">
              <a:solidFill>
                <a:srgbClr val="1C2841"/>
              </a:solidFill>
              <a:latin typeface="BIZ UDPゴシック" panose="020B0400000000000000" pitchFamily="50" charset="-128"/>
              <a:ea typeface="BIZ UDPゴシック" panose="020B0400000000000000" pitchFamily="50" charset="-128"/>
            </a:endParaRPr>
          </a:p>
        </p:txBody>
      </p:sp>
      <p:sp>
        <p:nvSpPr>
          <p:cNvPr id="42" name="Text 24">
            <a:extLst>
              <a:ext uri="{FF2B5EF4-FFF2-40B4-BE49-F238E27FC236}">
                <a16:creationId xmlns:a16="http://schemas.microsoft.com/office/drawing/2014/main" id="{B0FAC8D0-03AD-4916-B07C-6606D97D786A}"/>
              </a:ext>
            </a:extLst>
          </p:cNvPr>
          <p:cNvSpPr/>
          <p:nvPr/>
        </p:nvSpPr>
        <p:spPr>
          <a:xfrm>
            <a:off x="6376651" y="2387845"/>
            <a:ext cx="2557397" cy="354008"/>
          </a:xfrm>
          <a:prstGeom prst="rect">
            <a:avLst/>
          </a:prstGeom>
          <a:noFill/>
          <a:ln/>
        </p:spPr>
        <p:txBody>
          <a:bodyPr wrap="square" lIns="0" tIns="0" rIns="0" bIns="0" rtlCol="0" anchor="t">
            <a:spAutoFit/>
          </a:bodyPr>
          <a:lstStyle/>
          <a:p>
            <a:pPr marL="0" indent="0" algn="l">
              <a:lnSpc>
                <a:spcPts val="1500"/>
              </a:lnSpc>
              <a:buNone/>
            </a:pP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北摂エリアの文化施設等23箇所を巡る</a:t>
            </a:r>
          </a:p>
          <a:p>
            <a:pPr marL="0" indent="0" algn="l">
              <a:lnSpc>
                <a:spcPts val="1500"/>
              </a:lnSpc>
              <a:buNone/>
            </a:pPr>
            <a:r>
              <a:rPr lang="en-US" sz="1000" dirty="0" err="1">
                <a:solidFill>
                  <a:srgbClr val="212529"/>
                </a:solidFill>
                <a:latin typeface="BIZ UDPゴシック" panose="020B0400000000000000" pitchFamily="50" charset="-128"/>
                <a:ea typeface="BIZ UDPゴシック" panose="020B0400000000000000" pitchFamily="50" charset="-128"/>
                <a:cs typeface="Noto Sans JP" pitchFamily="34" charset="-120"/>
              </a:rPr>
              <a:t>デジタルスタンプラリーを実施</a:t>
            </a: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a:t>
            </a:r>
            <a:endParaRPr lang="en-US" sz="1000" dirty="0">
              <a:latin typeface="BIZ UDPゴシック" panose="020B0400000000000000" pitchFamily="50" charset="-128"/>
              <a:ea typeface="BIZ UDPゴシック" panose="020B0400000000000000" pitchFamily="50" charset="-128"/>
            </a:endParaRPr>
          </a:p>
        </p:txBody>
      </p:sp>
      <p:sp>
        <p:nvSpPr>
          <p:cNvPr id="43" name="Text 25">
            <a:extLst>
              <a:ext uri="{FF2B5EF4-FFF2-40B4-BE49-F238E27FC236}">
                <a16:creationId xmlns:a16="http://schemas.microsoft.com/office/drawing/2014/main" id="{464A1472-A33A-482F-BDA9-9B3755E1653F}"/>
              </a:ext>
            </a:extLst>
          </p:cNvPr>
          <p:cNvSpPr/>
          <p:nvPr/>
        </p:nvSpPr>
        <p:spPr>
          <a:xfrm>
            <a:off x="6347993" y="2833956"/>
            <a:ext cx="571500" cy="162737"/>
          </a:xfrm>
          <a:prstGeom prst="rect">
            <a:avLst/>
          </a:prstGeom>
          <a:noFill/>
          <a:ln/>
        </p:spPr>
        <p:txBody>
          <a:bodyPr wrap="square" lIns="0" tIns="0" rIns="0" bIns="0" rtlCol="0" anchor="t">
            <a:spAutoFit/>
          </a:bodyPr>
          <a:lstStyle/>
          <a:p>
            <a:pPr marL="0" indent="0" algn="l">
              <a:lnSpc>
                <a:spcPts val="1500"/>
              </a:lnSpc>
              <a:buNone/>
            </a:pPr>
            <a:r>
              <a:rPr lang="en-US" sz="1000" b="1" dirty="0">
                <a:solidFill>
                  <a:srgbClr val="1C2841"/>
                </a:solidFill>
                <a:latin typeface="BIZ UDPゴシック" panose="020B0400000000000000" pitchFamily="50" charset="-128"/>
                <a:ea typeface="BIZ UDPゴシック" panose="020B0400000000000000" pitchFamily="50" charset="-128"/>
                <a:cs typeface="Noto Sans JP" pitchFamily="34" charset="-120"/>
              </a:rPr>
              <a:t>検証目的</a:t>
            </a:r>
            <a:endParaRPr lang="en-US" sz="1000" dirty="0">
              <a:solidFill>
                <a:srgbClr val="1C2841"/>
              </a:solidFill>
              <a:latin typeface="BIZ UDPゴシック" panose="020B0400000000000000" pitchFamily="50" charset="-128"/>
              <a:ea typeface="BIZ UDPゴシック" panose="020B0400000000000000" pitchFamily="50" charset="-128"/>
            </a:endParaRPr>
          </a:p>
        </p:txBody>
      </p:sp>
      <p:sp>
        <p:nvSpPr>
          <p:cNvPr id="44" name="Text 26">
            <a:extLst>
              <a:ext uri="{FF2B5EF4-FFF2-40B4-BE49-F238E27FC236}">
                <a16:creationId xmlns:a16="http://schemas.microsoft.com/office/drawing/2014/main" id="{5D5D5B08-4F9C-4908-8320-4F915B03E852}"/>
              </a:ext>
            </a:extLst>
          </p:cNvPr>
          <p:cNvSpPr/>
          <p:nvPr/>
        </p:nvSpPr>
        <p:spPr>
          <a:xfrm>
            <a:off x="6396712" y="3046423"/>
            <a:ext cx="2557398" cy="354008"/>
          </a:xfrm>
          <a:prstGeom prst="rect">
            <a:avLst/>
          </a:prstGeom>
          <a:noFill/>
          <a:ln/>
        </p:spPr>
        <p:txBody>
          <a:bodyPr wrap="square" lIns="0" tIns="0" rIns="0" bIns="0" rtlCol="0" anchor="t">
            <a:spAutoFit/>
          </a:bodyPr>
          <a:lstStyle/>
          <a:p>
            <a:pPr marL="0" indent="0" algn="l">
              <a:lnSpc>
                <a:spcPts val="1500"/>
              </a:lnSpc>
              <a:buNone/>
            </a:pPr>
            <a:r>
              <a:rPr lang="en-US" sz="1000" dirty="0" err="1">
                <a:solidFill>
                  <a:srgbClr val="212529"/>
                </a:solidFill>
                <a:latin typeface="BIZ UDPゴシック" panose="020B0400000000000000" pitchFamily="50" charset="-128"/>
                <a:ea typeface="BIZ UDPゴシック" panose="020B0400000000000000" pitchFamily="50" charset="-128"/>
                <a:cs typeface="Noto Sans JP" pitchFamily="34" charset="-120"/>
              </a:rPr>
              <a:t>広域での周遊促進効果を測定し</a:t>
            </a: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a:t>
            </a:r>
          </a:p>
          <a:p>
            <a:pPr marL="0" indent="0" algn="l">
              <a:lnSpc>
                <a:spcPts val="1500"/>
              </a:lnSpc>
              <a:buNone/>
            </a:pPr>
            <a:r>
              <a:rPr lang="ja-JP" alt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文化財の</a:t>
            </a:r>
            <a:r>
              <a:rPr lang="en-US" sz="1000" dirty="0" err="1">
                <a:solidFill>
                  <a:srgbClr val="212529"/>
                </a:solidFill>
                <a:latin typeface="BIZ UDPゴシック" panose="020B0400000000000000" pitchFamily="50" charset="-128"/>
                <a:ea typeface="BIZ UDPゴシック" panose="020B0400000000000000" pitchFamily="50" charset="-128"/>
                <a:cs typeface="Noto Sans JP" pitchFamily="34" charset="-120"/>
              </a:rPr>
              <a:t>周遊</a:t>
            </a:r>
            <a:r>
              <a:rPr lang="ja-JP" alt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の可能性</a:t>
            </a: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を</a:t>
            </a:r>
            <a:r>
              <a:rPr lang="ja-JP" alt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検証する</a:t>
            </a:r>
            <a:r>
              <a:rPr lang="en-US" sz="1000" dirty="0">
                <a:solidFill>
                  <a:srgbClr val="212529"/>
                </a:solidFill>
                <a:latin typeface="BIZ UDPゴシック" panose="020B0400000000000000" pitchFamily="50" charset="-128"/>
                <a:ea typeface="BIZ UDPゴシック" panose="020B0400000000000000" pitchFamily="50" charset="-128"/>
                <a:cs typeface="Noto Sans JP" pitchFamily="34" charset="-120"/>
              </a:rPr>
              <a:t>。</a:t>
            </a:r>
            <a:endParaRPr lang="en-US" sz="1000" dirty="0">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1A856101-37F5-432D-9E7B-D3917F6BF23D}"/>
              </a:ext>
            </a:extLst>
          </p:cNvPr>
          <p:cNvSpPr txBox="1"/>
          <p:nvPr/>
        </p:nvSpPr>
        <p:spPr>
          <a:xfrm>
            <a:off x="2664922" y="557528"/>
            <a:ext cx="3695391" cy="276999"/>
          </a:xfrm>
          <a:prstGeom prst="rect">
            <a:avLst/>
          </a:prstGeom>
          <a:noFill/>
        </p:spPr>
        <p:txBody>
          <a:bodyPr wrap="square">
            <a:spAutoFit/>
          </a:bodyPr>
          <a:lstStyle/>
          <a:p>
            <a:pPr algn="ctr"/>
            <a:r>
              <a:rPr lang="ja-JP" altLang="en-US" sz="1200" b="1" i="0" u="none" strike="noStrike" baseline="0" dirty="0">
                <a:latin typeface="BIZ UDPゴシック" panose="020B0400000000000000" pitchFamily="50" charset="-128"/>
                <a:ea typeface="BIZ UDPゴシック" panose="020B0400000000000000" pitchFamily="50" charset="-128"/>
              </a:rPr>
              <a:t>新コンテンツの試験的実施のための全体コンセプト</a:t>
            </a:r>
            <a:endParaRPr lang="ja-JP" altLang="en-US" sz="1200" b="1" dirty="0">
              <a:latin typeface="BIZ UDPゴシック" panose="020B0400000000000000" pitchFamily="50" charset="-128"/>
              <a:ea typeface="BIZ UDPゴシック" panose="020B0400000000000000" pitchFamily="50" charset="-128"/>
            </a:endParaRPr>
          </a:p>
        </p:txBody>
      </p:sp>
      <p:sp>
        <p:nvSpPr>
          <p:cNvPr id="51" name="Shape 65">
            <a:extLst>
              <a:ext uri="{FF2B5EF4-FFF2-40B4-BE49-F238E27FC236}">
                <a16:creationId xmlns:a16="http://schemas.microsoft.com/office/drawing/2014/main" id="{7E11096F-3134-4FA6-94E0-D54AC3F1D96C}"/>
              </a:ext>
            </a:extLst>
          </p:cNvPr>
          <p:cNvSpPr/>
          <p:nvPr/>
        </p:nvSpPr>
        <p:spPr>
          <a:xfrm>
            <a:off x="2457931" y="574166"/>
            <a:ext cx="57150" cy="1100082"/>
          </a:xfrm>
          <a:prstGeom prst="rect">
            <a:avLst/>
          </a:prstGeom>
          <a:solidFill>
            <a:srgbClr val="8B0000"/>
          </a:solidFill>
          <a:ln/>
        </p:spPr>
        <p:txBody>
          <a:bodyPr/>
          <a:lstStyle/>
          <a:p>
            <a:endParaRPr lang="ja-JP" altLang="en-US"/>
          </a:p>
        </p:txBody>
      </p:sp>
      <p:sp>
        <p:nvSpPr>
          <p:cNvPr id="53" name="Shape 65">
            <a:extLst>
              <a:ext uri="{FF2B5EF4-FFF2-40B4-BE49-F238E27FC236}">
                <a16:creationId xmlns:a16="http://schemas.microsoft.com/office/drawing/2014/main" id="{A7BCD91E-BFFF-4F0C-BFA5-4316E0ADA260}"/>
              </a:ext>
            </a:extLst>
          </p:cNvPr>
          <p:cNvSpPr/>
          <p:nvPr/>
        </p:nvSpPr>
        <p:spPr>
          <a:xfrm>
            <a:off x="6665222" y="582023"/>
            <a:ext cx="57150" cy="1100082"/>
          </a:xfrm>
          <a:prstGeom prst="rect">
            <a:avLst/>
          </a:prstGeom>
          <a:solidFill>
            <a:srgbClr val="8B0000"/>
          </a:solidFill>
          <a:ln/>
        </p:spPr>
        <p:txBody>
          <a:bodyPr/>
          <a:lstStyle/>
          <a:p>
            <a:endParaRPr lang="ja-JP" altLang="en-US"/>
          </a:p>
        </p:txBody>
      </p:sp>
    </p:spTree>
    <p:extLst>
      <p:ext uri="{BB962C8B-B14F-4D97-AF65-F5344CB8AC3E}">
        <p14:creationId xmlns:p14="http://schemas.microsoft.com/office/powerpoint/2010/main" val="540543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4231</TotalTime>
  <Words>4156</Words>
  <PresentationFormat>画面に合わせる (16:9)</PresentationFormat>
  <Paragraphs>658</Paragraphs>
  <Slides>23</Slides>
  <Notes>19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23</vt:i4>
      </vt:variant>
    </vt:vector>
  </HeadingPairs>
  <TitlesOfParts>
    <vt:vector size="31" baseType="lpstr">
      <vt:lpstr>BIZ UDPゴシック</vt:lpstr>
      <vt:lpstr>Noto Sans JP</vt:lpstr>
      <vt:lpstr>游ゴシック</vt:lpstr>
      <vt:lpstr>Arial</vt:lpstr>
      <vt:lpstr>Bernard MT Condensed</vt:lpstr>
      <vt:lpstr>Calibri</vt:lpstr>
      <vt:lpstr>Wingdings</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2026-04-05T18:37:39Z</dcterms:created>
  <dcterms:modified xsi:type="dcterms:W3CDTF">2026-05-09T06:20:50Z</dcterms:modified>
</cp:coreProperties>
</file>