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"/>
  </p:notesMasterIdLst>
  <p:sldIdLst>
    <p:sldId id="272" r:id="rId2"/>
    <p:sldId id="270" r:id="rId3"/>
  </p:sldIdLst>
  <p:sldSz cx="7775575" cy="10907713"/>
  <p:notesSz cx="6646863" cy="97774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FFCCCC"/>
    <a:srgbClr val="006666"/>
    <a:srgbClr val="C0645A"/>
    <a:srgbClr val="0033CC"/>
    <a:srgbClr val="009999"/>
    <a:srgbClr val="66C235"/>
    <a:srgbClr val="86D684"/>
    <a:srgbClr val="6DD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86418"/>
  </p:normalViewPr>
  <p:slideViewPr>
    <p:cSldViewPr snapToGrid="0">
      <p:cViewPr>
        <p:scale>
          <a:sx n="100" d="100"/>
          <a:sy n="100" d="100"/>
        </p:scale>
        <p:origin x="1315" y="58"/>
      </p:cViewPr>
      <p:guideLst>
        <p:guide orient="horz" pos="3435"/>
        <p:guide pos="2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37" d="100"/>
          <a:sy n="37" d="100"/>
        </p:scale>
        <p:origin x="3784" y="15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0307" cy="490569"/>
          </a:xfrm>
          <a:prstGeom prst="rect">
            <a:avLst/>
          </a:prstGeom>
        </p:spPr>
        <p:txBody>
          <a:bodyPr vert="horz" lIns="89810" tIns="44904" rIns="89810" bIns="4490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019" y="0"/>
            <a:ext cx="2880307" cy="490569"/>
          </a:xfrm>
          <a:prstGeom prst="rect">
            <a:avLst/>
          </a:prstGeom>
        </p:spPr>
        <p:txBody>
          <a:bodyPr vert="horz" lIns="89810" tIns="44904" rIns="89810" bIns="44904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2025/9/18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7888" y="1220788"/>
            <a:ext cx="2351087" cy="330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10" tIns="44904" rIns="89810" bIns="4490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687" y="4705381"/>
            <a:ext cx="5317490" cy="3849856"/>
          </a:xfrm>
          <a:prstGeom prst="rect">
            <a:avLst/>
          </a:prstGeom>
        </p:spPr>
        <p:txBody>
          <a:bodyPr vert="horz" lIns="89810" tIns="44904" rIns="89810" bIns="4490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286848"/>
            <a:ext cx="2880307" cy="490568"/>
          </a:xfrm>
          <a:prstGeom prst="rect">
            <a:avLst/>
          </a:prstGeom>
        </p:spPr>
        <p:txBody>
          <a:bodyPr vert="horz" lIns="89810" tIns="44904" rIns="89810" bIns="4490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019" y="9286848"/>
            <a:ext cx="2880307" cy="490568"/>
          </a:xfrm>
          <a:prstGeom prst="rect">
            <a:avLst/>
          </a:prstGeom>
        </p:spPr>
        <p:txBody>
          <a:bodyPr vert="horz" lIns="89810" tIns="44904" rIns="89810" bIns="44904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71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4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hyperlink" Target="https://lgpos.task-asp.net/cu/270008/ea/residents/procedures/apply/3ede6aeb-636c-4cda-841f-f9a7fcefea16/start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https://www.pref.osaka.lg.jp/o100010/chikikansen/hokensyo/syozaichi.html" TargetMode="External"/><Relationship Id="rId15" Type="http://schemas.openxmlformats.org/officeDocument/2006/relationships/hyperlink" Target="https://jambase-space.com/access/" TargetMode="External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5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5" b="2603"/>
          <a:stretch/>
        </p:blipFill>
        <p:spPr>
          <a:xfrm rot="16200000">
            <a:off x="-1586056" y="1559409"/>
            <a:ext cx="10907715" cy="7788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4" name="正方形/長方形 63"/>
          <p:cNvSpPr/>
          <p:nvPr/>
        </p:nvSpPr>
        <p:spPr>
          <a:xfrm>
            <a:off x="-26649" y="4198604"/>
            <a:ext cx="7788901" cy="6903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-37290" y="2535670"/>
            <a:ext cx="7799542" cy="3686411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8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8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8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8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8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8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8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8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8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8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8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8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8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hlinkClick r:id="rId5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8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hlinkClick r:id="rId5"/>
            </a:endParaRPr>
          </a:p>
          <a:p>
            <a:pPr marL="0" marR="0" lvl="0" indent="0" algn="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8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hlinkClick r:id="rId5"/>
            </a:endParaRPr>
          </a:p>
          <a:p>
            <a:pPr marL="0" marR="0" lvl="0" indent="0" algn="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hlinkClick r:id="rId5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4856487" y="1"/>
            <a:ext cx="2458388" cy="4167086"/>
          </a:xfrm>
          <a:prstGeom prst="rect">
            <a:avLst/>
          </a:prstGeom>
          <a:solidFill>
            <a:srgbClr val="FF000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6382" y="332627"/>
            <a:ext cx="57935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>
                <a:solidFill>
                  <a:schemeClr val="bg1"/>
                </a:solidFill>
                <a:effectLst>
                  <a:glow rad="139700">
                    <a:schemeClr val="bg1">
                      <a:lumMod val="85000"/>
                      <a:alpha val="49000"/>
                    </a:schemeClr>
                  </a:glow>
                </a:effectLst>
              </a:rPr>
              <a:t>災害が起こったとき、みんなで助かるために・・・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-953" y="719304"/>
            <a:ext cx="7776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1" dirty="0">
                <a:solidFill>
                  <a:schemeClr val="bg1"/>
                </a:solidFill>
                <a:effectLst>
                  <a:glow rad="139700">
                    <a:schemeClr val="bg1">
                      <a:lumMod val="85000"/>
                      <a:alpha val="49000"/>
                    </a:schemeClr>
                  </a:glow>
                </a:effectLst>
              </a:rPr>
              <a:t>　</a:t>
            </a:r>
            <a:r>
              <a:rPr kumimoji="1" lang="ja-JP" altLang="en-US" sz="4000" b="1" i="1" dirty="0">
                <a:solidFill>
                  <a:schemeClr val="bg1"/>
                </a:solidFill>
                <a:effectLst>
                  <a:glow rad="139700">
                    <a:schemeClr val="bg1">
                      <a:lumMod val="85000"/>
                      <a:alpha val="49000"/>
                    </a:schemeClr>
                  </a:glow>
                </a:effectLst>
              </a:rPr>
              <a:t>難病患者ひなんサポーター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495890" y="926276"/>
            <a:ext cx="1112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glow rad="139700">
                    <a:schemeClr val="bg1">
                      <a:lumMod val="85000"/>
                      <a:alpha val="49000"/>
                    </a:schemeClr>
                  </a:glow>
                </a:effectLst>
              </a:rPr>
              <a:t>募集！</a:t>
            </a:r>
            <a:br>
              <a:rPr lang="en-US" altLang="ja-JP" sz="2400" b="1" dirty="0">
                <a:solidFill>
                  <a:schemeClr val="bg1"/>
                </a:solidFill>
                <a:effectLst>
                  <a:glow rad="139700">
                    <a:schemeClr val="bg1">
                      <a:lumMod val="85000"/>
                      <a:alpha val="49000"/>
                    </a:schemeClr>
                  </a:glow>
                </a:effectLst>
              </a:rPr>
            </a:br>
            <a:endParaRPr lang="en-US" altLang="ja-JP" sz="2400" b="1" dirty="0">
              <a:solidFill>
                <a:schemeClr val="bg1"/>
              </a:solidFill>
              <a:effectLst>
                <a:glow rad="139700">
                  <a:schemeClr val="bg1">
                    <a:lumMod val="85000"/>
                    <a:alpha val="49000"/>
                  </a:schemeClr>
                </a:glow>
              </a:effectLst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D6D9646-E46C-41CA-9875-992864350F2F}"/>
              </a:ext>
            </a:extLst>
          </p:cNvPr>
          <p:cNvSpPr/>
          <p:nvPr/>
        </p:nvSpPr>
        <p:spPr>
          <a:xfrm>
            <a:off x="265669" y="2389136"/>
            <a:ext cx="7521511" cy="199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b="1" i="1" dirty="0">
                <a:solidFill>
                  <a:schemeClr val="bg1"/>
                </a:solidFill>
                <a:effectLst>
                  <a:glow rad="139700">
                    <a:schemeClr val="bg1">
                      <a:lumMod val="85000"/>
                      <a:alpha val="49000"/>
                    </a:schemeClr>
                  </a:glow>
                </a:effectLst>
              </a:rPr>
              <a:t>難病患者</a:t>
            </a:r>
            <a:endParaRPr lang="en-US" altLang="ja-JP" sz="4000" b="1" i="1" dirty="0">
              <a:solidFill>
                <a:schemeClr val="bg1"/>
              </a:solidFill>
              <a:effectLst>
                <a:glow rad="139700">
                  <a:schemeClr val="bg1">
                    <a:lumMod val="85000"/>
                    <a:alpha val="49000"/>
                  </a:schemeClr>
                </a:glow>
              </a:effectLst>
            </a:endParaRPr>
          </a:p>
          <a:p>
            <a:r>
              <a:rPr lang="ja-JP" altLang="en-US" sz="4000" b="1" i="1" dirty="0">
                <a:solidFill>
                  <a:schemeClr val="bg1"/>
                </a:solidFill>
                <a:effectLst>
                  <a:glow rad="139700">
                    <a:schemeClr val="bg1">
                      <a:lumMod val="85000"/>
                      <a:alpha val="49000"/>
                    </a:schemeClr>
                  </a:glow>
                </a:effectLst>
              </a:rPr>
              <a:t>ひなんサポーター研修会　</a:t>
            </a:r>
            <a:r>
              <a:rPr lang="ja-JP" altLang="en-US" sz="1600" b="1" dirty="0">
                <a:solidFill>
                  <a:schemeClr val="bg1"/>
                </a:solidFill>
                <a:effectLst>
                  <a:glow rad="139700">
                    <a:schemeClr val="bg1">
                      <a:lumMod val="85000"/>
                      <a:alpha val="49000"/>
                    </a:schemeClr>
                  </a:glow>
                </a:effectLst>
              </a:rPr>
              <a:t>にご参加ください！</a:t>
            </a:r>
            <a:endParaRPr kumimoji="1" lang="ja-JP" altLang="en-US" sz="1400" dirty="0"/>
          </a:p>
        </p:txBody>
      </p:sp>
      <p:pic>
        <p:nvPicPr>
          <p:cNvPr id="1030" name="Picture 6" descr="大阪府のロゴマーク">
            <a:extLst>
              <a:ext uri="{FF2B5EF4-FFF2-40B4-BE49-F238E27FC236}">
                <a16:creationId xmlns:a16="http://schemas.microsoft.com/office/drawing/2014/main" id="{6CD66BE0-367E-4C9F-99A4-3EF0FC408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77" y="131143"/>
            <a:ext cx="1576346" cy="52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7A7B206-5581-491F-9710-8DD2BB6BE21F}"/>
              </a:ext>
            </a:extLst>
          </p:cNvPr>
          <p:cNvSpPr/>
          <p:nvPr/>
        </p:nvSpPr>
        <p:spPr>
          <a:xfrm>
            <a:off x="228307" y="4663749"/>
            <a:ext cx="4657051" cy="1446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1EE74828-0B79-4F43-ABF9-A8EA9678E402}"/>
              </a:ext>
            </a:extLst>
          </p:cNvPr>
          <p:cNvSpPr/>
          <p:nvPr/>
        </p:nvSpPr>
        <p:spPr>
          <a:xfrm>
            <a:off x="1293561" y="5022990"/>
            <a:ext cx="619438" cy="347829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矢印: 右 96">
            <a:extLst>
              <a:ext uri="{FF2B5EF4-FFF2-40B4-BE49-F238E27FC236}">
                <a16:creationId xmlns:a16="http://schemas.microsoft.com/office/drawing/2014/main" id="{C17F442B-1EDF-40A4-92DF-70DC13CF8DF4}"/>
              </a:ext>
            </a:extLst>
          </p:cNvPr>
          <p:cNvSpPr/>
          <p:nvPr/>
        </p:nvSpPr>
        <p:spPr>
          <a:xfrm>
            <a:off x="2931493" y="5302009"/>
            <a:ext cx="619438" cy="347829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9C1D7C3-7686-4057-B1D6-3BED21C0D78E}"/>
              </a:ext>
            </a:extLst>
          </p:cNvPr>
          <p:cNvGrpSpPr/>
          <p:nvPr/>
        </p:nvGrpSpPr>
        <p:grpSpPr>
          <a:xfrm>
            <a:off x="257741" y="4699393"/>
            <a:ext cx="4371382" cy="1642700"/>
            <a:chOff x="242639" y="4860982"/>
            <a:chExt cx="4371382" cy="1642700"/>
          </a:xfrm>
        </p:grpSpPr>
        <p:pic>
          <p:nvPicPr>
            <p:cNvPr id="90" name="図 89">
              <a:extLst>
                <a:ext uri="{FF2B5EF4-FFF2-40B4-BE49-F238E27FC236}">
                  <a16:creationId xmlns:a16="http://schemas.microsoft.com/office/drawing/2014/main" id="{97B1372D-5433-4729-A24A-9E9652799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639" y="5092629"/>
              <a:ext cx="838200" cy="838200"/>
            </a:xfrm>
            <a:prstGeom prst="rect">
              <a:avLst/>
            </a:prstGeom>
          </p:spPr>
        </p:pic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15E15802-3D88-4836-87C2-AA546E6AE3A4}"/>
                </a:ext>
              </a:extLst>
            </p:cNvPr>
            <p:cNvGrpSpPr/>
            <p:nvPr/>
          </p:nvGrpSpPr>
          <p:grpSpPr>
            <a:xfrm>
              <a:off x="1954813" y="4907344"/>
              <a:ext cx="1006868" cy="998165"/>
              <a:chOff x="1921860" y="4860761"/>
              <a:chExt cx="1006868" cy="998165"/>
            </a:xfrm>
          </p:grpSpPr>
          <p:pic>
            <p:nvPicPr>
              <p:cNvPr id="93" name="図 92">
                <a:extLst>
                  <a:ext uri="{FF2B5EF4-FFF2-40B4-BE49-F238E27FC236}">
                    <a16:creationId xmlns:a16="http://schemas.microsoft.com/office/drawing/2014/main" id="{847933A1-849E-4220-B4CC-900C16197A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1860" y="4890129"/>
                <a:ext cx="619438" cy="964493"/>
              </a:xfrm>
              <a:prstGeom prst="rect">
                <a:avLst/>
              </a:prstGeom>
            </p:spPr>
          </p:pic>
          <p:pic>
            <p:nvPicPr>
              <p:cNvPr id="94" name="図 93">
                <a:extLst>
                  <a:ext uri="{FF2B5EF4-FFF2-40B4-BE49-F238E27FC236}">
                    <a16:creationId xmlns:a16="http://schemas.microsoft.com/office/drawing/2014/main" id="{E9777F42-9D72-4E6F-92EE-6E479F21A9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09290" y="4860761"/>
                <a:ext cx="619438" cy="998165"/>
              </a:xfrm>
              <a:prstGeom prst="rect">
                <a:avLst/>
              </a:prstGeom>
            </p:spPr>
          </p:pic>
        </p:grpSp>
        <p:pic>
          <p:nvPicPr>
            <p:cNvPr id="95" name="Picture 4" descr="人工呼吸器をつけた人のイラスト（お爺さん） | かわいいフリー素材集 いらすとや">
              <a:extLst>
                <a:ext uri="{FF2B5EF4-FFF2-40B4-BE49-F238E27FC236}">
                  <a16:creationId xmlns:a16="http://schemas.microsoft.com/office/drawing/2014/main" id="{4F1D888E-2C4C-4E1F-8CC3-C1644C3EC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038" y="5207688"/>
              <a:ext cx="940918" cy="884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図 95">
              <a:extLst>
                <a:ext uri="{FF2B5EF4-FFF2-40B4-BE49-F238E27FC236}">
                  <a16:creationId xmlns:a16="http://schemas.microsoft.com/office/drawing/2014/main" id="{BA6CF88D-4A46-4E2E-8DA9-C4A29344D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55964" y="4974521"/>
              <a:ext cx="458057" cy="424053"/>
            </a:xfrm>
            <a:prstGeom prst="rect">
              <a:avLst/>
            </a:prstGeom>
          </p:spPr>
        </p:pic>
        <p:sp>
          <p:nvSpPr>
            <p:cNvPr id="98" name="星: 10 pt 97">
              <a:extLst>
                <a:ext uri="{FF2B5EF4-FFF2-40B4-BE49-F238E27FC236}">
                  <a16:creationId xmlns:a16="http://schemas.microsoft.com/office/drawing/2014/main" id="{FE897AF7-287A-413E-AFB9-12DC9359DEBC}"/>
                </a:ext>
              </a:extLst>
            </p:cNvPr>
            <p:cNvSpPr/>
            <p:nvPr/>
          </p:nvSpPr>
          <p:spPr>
            <a:xfrm>
              <a:off x="3411954" y="4933123"/>
              <a:ext cx="699898" cy="348386"/>
            </a:xfrm>
            <a:prstGeom prst="star10">
              <a:avLst>
                <a:gd name="adj" fmla="val 42533"/>
                <a:gd name="hf" fmla="val 105146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</a:rPr>
                <a:t>被災</a:t>
              </a:r>
              <a:endParaRPr kumimoji="1" lang="ja-JP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789A189-62B0-4966-9C38-84AEEF792C56}"/>
                </a:ext>
              </a:extLst>
            </p:cNvPr>
            <p:cNvSpPr/>
            <p:nvPr/>
          </p:nvSpPr>
          <p:spPr>
            <a:xfrm>
              <a:off x="1019217" y="4860982"/>
              <a:ext cx="1305199" cy="4105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①保健所からの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  活動</a:t>
              </a:r>
              <a:r>
                <a:rPr lang="ja-JP" altLang="en-US" sz="1100" dirty="0"/>
                <a:t>依頼</a:t>
              </a:r>
              <a:endParaRPr kumimoji="1" lang="ja-JP" altLang="en-US" sz="1100" dirty="0"/>
            </a:p>
          </p:txBody>
        </p:sp>
        <p:sp>
          <p:nvSpPr>
            <p:cNvPr id="99" name="矢印: 右 98">
              <a:extLst>
                <a:ext uri="{FF2B5EF4-FFF2-40B4-BE49-F238E27FC236}">
                  <a16:creationId xmlns:a16="http://schemas.microsoft.com/office/drawing/2014/main" id="{682CECD4-7E5B-48B1-A373-312F7F6B51ED}"/>
                </a:ext>
              </a:extLst>
            </p:cNvPr>
            <p:cNvSpPr/>
            <p:nvPr/>
          </p:nvSpPr>
          <p:spPr>
            <a:xfrm rot="10800000">
              <a:off x="1229747" y="5527154"/>
              <a:ext cx="619438" cy="34782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244590F-E1D5-4117-A321-C1AC3AD184B1}"/>
                </a:ext>
              </a:extLst>
            </p:cNvPr>
            <p:cNvSpPr/>
            <p:nvPr/>
          </p:nvSpPr>
          <p:spPr>
            <a:xfrm>
              <a:off x="1020253" y="5776217"/>
              <a:ext cx="1414444" cy="5515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100" dirty="0"/>
                <a:t>②</a:t>
              </a:r>
              <a:r>
                <a:rPr kumimoji="1" lang="ja-JP" altLang="en-US" sz="1100" dirty="0"/>
                <a:t>保健所へ必要</a:t>
              </a:r>
              <a:endParaRPr kumimoji="1" lang="en-US" altLang="ja-JP" sz="1100" dirty="0"/>
            </a:p>
            <a:p>
              <a:r>
                <a:rPr lang="en-US" altLang="ja-JP" sz="1100" dirty="0"/>
                <a:t>  </a:t>
              </a:r>
              <a:r>
                <a:rPr lang="ja-JP" altLang="en-US" sz="1100" dirty="0"/>
                <a:t>　</a:t>
              </a:r>
              <a:r>
                <a:rPr kumimoji="1" lang="ja-JP" altLang="en-US" sz="1100" dirty="0"/>
                <a:t>物品を取りに行く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59199C36-68A4-41D3-9678-E58D37BEF1EB}"/>
                </a:ext>
              </a:extLst>
            </p:cNvPr>
            <p:cNvSpPr/>
            <p:nvPr/>
          </p:nvSpPr>
          <p:spPr>
            <a:xfrm>
              <a:off x="2647553" y="5531035"/>
              <a:ext cx="1219625" cy="9726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100" dirty="0"/>
                <a:t>③患者さんの</a:t>
              </a:r>
              <a:endParaRPr lang="en-US" altLang="ja-JP" sz="1100" dirty="0"/>
            </a:p>
            <a:p>
              <a:r>
                <a:rPr lang="ja-JP" altLang="en-US" sz="1100" dirty="0"/>
                <a:t>　  ご自宅へ訪問</a:t>
              </a:r>
              <a:endParaRPr kumimoji="1" lang="ja-JP" altLang="en-US" sz="1100" dirty="0"/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27DD1CDC-FF8E-49BB-A37B-9A0587320526}"/>
                </a:ext>
              </a:extLst>
            </p:cNvPr>
            <p:cNvSpPr/>
            <p:nvPr/>
          </p:nvSpPr>
          <p:spPr>
            <a:xfrm>
              <a:off x="1294557" y="5234333"/>
              <a:ext cx="484330" cy="2492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/>
                <a:t>①</a:t>
              </a:r>
            </a:p>
          </p:txBody>
        </p:sp>
      </p:grp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3A3DB552-759E-4C42-8D56-C01086491DBF}"/>
              </a:ext>
            </a:extLst>
          </p:cNvPr>
          <p:cNvSpPr/>
          <p:nvPr/>
        </p:nvSpPr>
        <p:spPr>
          <a:xfrm>
            <a:off x="1344171" y="5369813"/>
            <a:ext cx="440654" cy="348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②</a:t>
            </a:r>
            <a:endParaRPr kumimoji="1" lang="ja-JP" altLang="en-US" sz="1100" dirty="0"/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B934F68D-BBB1-48C2-AD3C-D509AEE6E3E4}"/>
              </a:ext>
            </a:extLst>
          </p:cNvPr>
          <p:cNvSpPr/>
          <p:nvPr/>
        </p:nvSpPr>
        <p:spPr>
          <a:xfrm>
            <a:off x="3006144" y="5299123"/>
            <a:ext cx="331931" cy="359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③</a:t>
            </a:r>
            <a:endParaRPr kumimoji="1" lang="ja-JP" altLang="en-US" sz="1100" dirty="0"/>
          </a:p>
        </p:txBody>
      </p:sp>
      <p:sp>
        <p:nvSpPr>
          <p:cNvPr id="106" name="角丸四角形 21">
            <a:extLst>
              <a:ext uri="{FF2B5EF4-FFF2-40B4-BE49-F238E27FC236}">
                <a16:creationId xmlns:a16="http://schemas.microsoft.com/office/drawing/2014/main" id="{2B10BFF2-37CC-4174-B54F-B3917F648C01}"/>
              </a:ext>
            </a:extLst>
          </p:cNvPr>
          <p:cNvSpPr/>
          <p:nvPr/>
        </p:nvSpPr>
        <p:spPr>
          <a:xfrm>
            <a:off x="5376221" y="4323232"/>
            <a:ext cx="1971205" cy="28543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活動内容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07" name="角丸四角形 21">
            <a:extLst>
              <a:ext uri="{FF2B5EF4-FFF2-40B4-BE49-F238E27FC236}">
                <a16:creationId xmlns:a16="http://schemas.microsoft.com/office/drawing/2014/main" id="{029B5203-EB8B-4D5A-AC6F-01EB942435A8}"/>
              </a:ext>
            </a:extLst>
          </p:cNvPr>
          <p:cNvSpPr/>
          <p:nvPr/>
        </p:nvSpPr>
        <p:spPr>
          <a:xfrm>
            <a:off x="100112" y="4287389"/>
            <a:ext cx="2396223" cy="28543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サポーター活動の流れ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10" name="図 109">
            <a:extLst>
              <a:ext uri="{FF2B5EF4-FFF2-40B4-BE49-F238E27FC236}">
                <a16:creationId xmlns:a16="http://schemas.microsoft.com/office/drawing/2014/main" id="{F5154180-09C9-47D5-906B-0FAB47A492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6029" y="5494786"/>
            <a:ext cx="762000" cy="762000"/>
          </a:xfrm>
          <a:prstGeom prst="rect">
            <a:avLst/>
          </a:prstGeom>
        </p:spPr>
      </p:pic>
      <p:sp>
        <p:nvSpPr>
          <p:cNvPr id="85" name="角丸四角形 21">
            <a:extLst>
              <a:ext uri="{FF2B5EF4-FFF2-40B4-BE49-F238E27FC236}">
                <a16:creationId xmlns:a16="http://schemas.microsoft.com/office/drawing/2014/main" id="{93701178-8A10-4FA4-9ED7-8E27C5A4602A}"/>
              </a:ext>
            </a:extLst>
          </p:cNvPr>
          <p:cNvSpPr/>
          <p:nvPr/>
        </p:nvSpPr>
        <p:spPr>
          <a:xfrm>
            <a:off x="100112" y="6326319"/>
            <a:ext cx="3322132" cy="31564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難病患者ひなんサポーター研修会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87" name="角丸四角形 21">
            <a:extLst>
              <a:ext uri="{FF2B5EF4-FFF2-40B4-BE49-F238E27FC236}">
                <a16:creationId xmlns:a16="http://schemas.microsoft.com/office/drawing/2014/main" id="{BF37197A-86B5-4D21-8B0F-330F6ABDD9F5}"/>
              </a:ext>
            </a:extLst>
          </p:cNvPr>
          <p:cNvSpPr/>
          <p:nvPr/>
        </p:nvSpPr>
        <p:spPr>
          <a:xfrm>
            <a:off x="472971" y="10188409"/>
            <a:ext cx="1800000" cy="47116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研修会受講</a:t>
            </a:r>
          </a:p>
        </p:txBody>
      </p:sp>
      <p:sp>
        <p:nvSpPr>
          <p:cNvPr id="88" name="角丸四角形 65">
            <a:extLst>
              <a:ext uri="{FF2B5EF4-FFF2-40B4-BE49-F238E27FC236}">
                <a16:creationId xmlns:a16="http://schemas.microsoft.com/office/drawing/2014/main" id="{C485C0FF-A266-4382-B797-1D09D94937E3}"/>
              </a:ext>
            </a:extLst>
          </p:cNvPr>
          <p:cNvSpPr/>
          <p:nvPr/>
        </p:nvSpPr>
        <p:spPr>
          <a:xfrm>
            <a:off x="2917260" y="10188408"/>
            <a:ext cx="1800000" cy="478201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サポーター登録申請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（最寄の保健所に登録）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61" name="三角形 16">
            <a:extLst>
              <a:ext uri="{FF2B5EF4-FFF2-40B4-BE49-F238E27FC236}">
                <a16:creationId xmlns:a16="http://schemas.microsoft.com/office/drawing/2014/main" id="{078B3D99-3E6D-4D2E-8224-73DD4B7451E8}"/>
              </a:ext>
            </a:extLst>
          </p:cNvPr>
          <p:cNvSpPr/>
          <p:nvPr/>
        </p:nvSpPr>
        <p:spPr>
          <a:xfrm rot="5400000">
            <a:off x="2488265" y="10291485"/>
            <a:ext cx="224698" cy="1961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7A887F7-E256-4B8B-BB47-61C8A0E10BC9}"/>
              </a:ext>
            </a:extLst>
          </p:cNvPr>
          <p:cNvGrpSpPr/>
          <p:nvPr/>
        </p:nvGrpSpPr>
        <p:grpSpPr>
          <a:xfrm>
            <a:off x="4026797" y="2346594"/>
            <a:ext cx="1409690" cy="1136878"/>
            <a:chOff x="6359660" y="544341"/>
            <a:chExt cx="1409690" cy="1136878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2A8717BF-F159-46CB-9F6E-FD8079B04905}"/>
                </a:ext>
              </a:extLst>
            </p:cNvPr>
            <p:cNvSpPr/>
            <p:nvPr/>
          </p:nvSpPr>
          <p:spPr>
            <a:xfrm>
              <a:off x="6658561" y="723430"/>
              <a:ext cx="842599" cy="76255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 dirty="0">
                <a:highlight>
                  <a:srgbClr val="C0645A"/>
                </a:highlight>
                <a:latin typeface="+mj-ea"/>
                <a:ea typeface="+mj-ea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784E6ED-F15C-4E0D-B5FD-63483B19C28F}"/>
                </a:ext>
              </a:extLst>
            </p:cNvPr>
            <p:cNvSpPr/>
            <p:nvPr/>
          </p:nvSpPr>
          <p:spPr>
            <a:xfrm>
              <a:off x="6359660" y="544341"/>
              <a:ext cx="1409690" cy="11368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latin typeface="+mj-ea"/>
                  <a:ea typeface="+mj-ea"/>
                </a:rPr>
                <a:t>参加費</a:t>
              </a:r>
              <a:endParaRPr kumimoji="1" lang="en-US" altLang="ja-JP" sz="1600" b="1" dirty="0">
                <a:latin typeface="+mj-ea"/>
                <a:ea typeface="+mj-ea"/>
              </a:endParaRPr>
            </a:p>
            <a:p>
              <a:pPr algn="ctr"/>
              <a:r>
                <a:rPr kumimoji="1" lang="ja-JP" altLang="en-US" sz="1600" b="1" dirty="0">
                  <a:latin typeface="+mj-ea"/>
                  <a:ea typeface="+mj-ea"/>
                </a:rPr>
                <a:t>無料</a:t>
              </a:r>
            </a:p>
          </p:txBody>
        </p:sp>
      </p:grpSp>
      <p:sp>
        <p:nvSpPr>
          <p:cNvPr id="55" name="角丸四角形 21">
            <a:extLst>
              <a:ext uri="{FF2B5EF4-FFF2-40B4-BE49-F238E27FC236}">
                <a16:creationId xmlns:a16="http://schemas.microsoft.com/office/drawing/2014/main" id="{D0735A9C-3196-4A6A-BBEB-43CBD9A13976}"/>
              </a:ext>
            </a:extLst>
          </p:cNvPr>
          <p:cNvSpPr/>
          <p:nvPr/>
        </p:nvSpPr>
        <p:spPr>
          <a:xfrm>
            <a:off x="5361549" y="10187998"/>
            <a:ext cx="1800000" cy="47861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登録者証の受け取り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（登録完了）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4C77B36-256C-4D61-807B-922F84548CFF}"/>
              </a:ext>
            </a:extLst>
          </p:cNvPr>
          <p:cNvGrpSpPr/>
          <p:nvPr/>
        </p:nvGrpSpPr>
        <p:grpSpPr>
          <a:xfrm>
            <a:off x="1773102" y="10574202"/>
            <a:ext cx="5932569" cy="463660"/>
            <a:chOff x="308366" y="11099135"/>
            <a:chExt cx="5932569" cy="463660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F351693D-5DBD-45FD-9591-DB2BD604CD8D}"/>
                </a:ext>
              </a:extLst>
            </p:cNvPr>
            <p:cNvSpPr/>
            <p:nvPr/>
          </p:nvSpPr>
          <p:spPr>
            <a:xfrm>
              <a:off x="308366" y="11099135"/>
              <a:ext cx="3174389" cy="463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1050" dirty="0">
                  <a:latin typeface="+mj-ea"/>
                  <a:ea typeface="+mj-ea"/>
                </a:rPr>
                <a:t>※</a:t>
              </a:r>
              <a:r>
                <a:rPr kumimoji="1" lang="ja-JP" altLang="en-US" sz="1050" dirty="0">
                  <a:latin typeface="+mj-ea"/>
                  <a:ea typeface="+mj-ea"/>
                </a:rPr>
                <a:t>保健所一覧（府内</a:t>
              </a:r>
              <a:r>
                <a:rPr kumimoji="1" lang="en-US" altLang="ja-JP" sz="1050" dirty="0">
                  <a:latin typeface="+mj-ea"/>
                  <a:ea typeface="+mj-ea"/>
                </a:rPr>
                <a:t>18</a:t>
              </a:r>
              <a:r>
                <a:rPr kumimoji="1" lang="ja-JP" altLang="en-US" sz="1050" dirty="0">
                  <a:latin typeface="+mj-ea"/>
                  <a:ea typeface="+mj-ea"/>
                </a:rPr>
                <a:t>ヶ所）はこちら　　　　　　　</a:t>
              </a:r>
            </a:p>
          </p:txBody>
        </p:sp>
        <p:sp>
          <p:nvSpPr>
            <p:cNvPr id="18" name="二等辺三角形 17">
              <a:extLst>
                <a:ext uri="{FF2B5EF4-FFF2-40B4-BE49-F238E27FC236}">
                  <a16:creationId xmlns:a16="http://schemas.microsoft.com/office/drawing/2014/main" id="{3C18C1BC-912D-48F3-BB81-2FE98CA0EA49}"/>
                </a:ext>
              </a:extLst>
            </p:cNvPr>
            <p:cNvSpPr/>
            <p:nvPr/>
          </p:nvSpPr>
          <p:spPr>
            <a:xfrm rot="5400000">
              <a:off x="2657002" y="11309531"/>
              <a:ext cx="83396" cy="5735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二等辺三角形 62">
              <a:extLst>
                <a:ext uri="{FF2B5EF4-FFF2-40B4-BE49-F238E27FC236}">
                  <a16:creationId xmlns:a16="http://schemas.microsoft.com/office/drawing/2014/main" id="{50D7D8D9-4DAA-458E-9E2D-539C96BED43B}"/>
                </a:ext>
              </a:extLst>
            </p:cNvPr>
            <p:cNvSpPr/>
            <p:nvPr/>
          </p:nvSpPr>
          <p:spPr>
            <a:xfrm rot="5400000">
              <a:off x="2520363" y="11312784"/>
              <a:ext cx="83396" cy="5735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二等辺三角形 64">
              <a:extLst>
                <a:ext uri="{FF2B5EF4-FFF2-40B4-BE49-F238E27FC236}">
                  <a16:creationId xmlns:a16="http://schemas.microsoft.com/office/drawing/2014/main" id="{57D36C84-D7E1-4997-97CF-6EBD2FE2962E}"/>
                </a:ext>
              </a:extLst>
            </p:cNvPr>
            <p:cNvSpPr/>
            <p:nvPr/>
          </p:nvSpPr>
          <p:spPr>
            <a:xfrm rot="5400000">
              <a:off x="2779684" y="11312785"/>
              <a:ext cx="83396" cy="5735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B0FAA6FF-6456-46FF-BBB2-6B2B11CEA277}"/>
                </a:ext>
              </a:extLst>
            </p:cNvPr>
            <p:cNvSpPr/>
            <p:nvPr/>
          </p:nvSpPr>
          <p:spPr>
            <a:xfrm>
              <a:off x="2821382" y="11311207"/>
              <a:ext cx="3419553" cy="1543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800" dirty="0">
                  <a:solidFill>
                    <a:schemeClr val="tx1"/>
                  </a:solidFill>
                  <a:hlinkClick r:id="rId5"/>
                </a:rPr>
                <a:t>https://www.pref.osaka.lg.jp/o100010/chikikansen/hokensyo/syozaichi.html</a:t>
              </a:r>
              <a:endParaRPr kumimoji="1" lang="en-US" altLang="ja-JP" sz="800" dirty="0">
                <a:solidFill>
                  <a:schemeClr val="tx1"/>
                </a:solidFill>
              </a:endParaRPr>
            </a:p>
            <a:p>
              <a:pPr algn="ctr"/>
              <a:endParaRPr kumimoji="1" lang="en-US" altLang="ja-JP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2C25AF0-BBD0-4A00-BB33-1C9FF86B0A12}"/>
              </a:ext>
            </a:extLst>
          </p:cNvPr>
          <p:cNvGrpSpPr/>
          <p:nvPr/>
        </p:nvGrpSpPr>
        <p:grpSpPr>
          <a:xfrm>
            <a:off x="6407432" y="7626466"/>
            <a:ext cx="1546901" cy="1745218"/>
            <a:chOff x="4701622" y="8943773"/>
            <a:chExt cx="1546901" cy="1745218"/>
          </a:xfrm>
        </p:grpSpPr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0C5C3617-D2A0-47DC-A1F1-FA0AF6923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4871166" y="8943773"/>
              <a:ext cx="1154430" cy="1360170"/>
            </a:xfrm>
            <a:prstGeom prst="rect">
              <a:avLst/>
            </a:prstGeom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F261FC3B-146E-4AC5-8773-CCBBCDEACBA4}"/>
                </a:ext>
              </a:extLst>
            </p:cNvPr>
            <p:cNvSpPr/>
            <p:nvPr/>
          </p:nvSpPr>
          <p:spPr>
            <a:xfrm>
              <a:off x="4701622" y="10126284"/>
              <a:ext cx="1546901" cy="562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/>
                <a:t>Ⓒ</a:t>
              </a:r>
              <a:r>
                <a:rPr kumimoji="1" lang="en-US" altLang="ja-JP" sz="800" dirty="0"/>
                <a:t>2014 </a:t>
              </a:r>
              <a:r>
                <a:rPr kumimoji="1" lang="ja-JP" altLang="en-US" sz="800" dirty="0"/>
                <a:t>大阪府もずやん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F32002F9-3A7C-4137-8AB4-C0F02BC056C6}"/>
              </a:ext>
            </a:extLst>
          </p:cNvPr>
          <p:cNvGrpSpPr/>
          <p:nvPr/>
        </p:nvGrpSpPr>
        <p:grpSpPr>
          <a:xfrm>
            <a:off x="5136510" y="2222067"/>
            <a:ext cx="2353574" cy="1228600"/>
            <a:chOff x="7887761" y="1918706"/>
            <a:chExt cx="2353574" cy="1228600"/>
          </a:xfrm>
        </p:grpSpPr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7C799A52-AAE2-4DAF-A1DF-5D54B8EED166}"/>
                </a:ext>
              </a:extLst>
            </p:cNvPr>
            <p:cNvGrpSpPr/>
            <p:nvPr/>
          </p:nvGrpSpPr>
          <p:grpSpPr>
            <a:xfrm>
              <a:off x="9718115" y="2142713"/>
              <a:ext cx="523220" cy="780539"/>
              <a:chOff x="7442050" y="1645678"/>
              <a:chExt cx="523220" cy="780539"/>
            </a:xfrm>
          </p:grpSpPr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1C09B230-142D-4208-AAC5-A30F8D88DD77}"/>
                  </a:ext>
                </a:extLst>
              </p:cNvPr>
              <p:cNvSpPr/>
              <p:nvPr/>
            </p:nvSpPr>
            <p:spPr>
              <a:xfrm>
                <a:off x="7483830" y="1645678"/>
                <a:ext cx="389742" cy="78053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039AB96-0C07-4185-AF31-737E1A9FC766}"/>
                  </a:ext>
                </a:extLst>
              </p:cNvPr>
              <p:cNvSpPr txBox="1"/>
              <p:nvPr/>
            </p:nvSpPr>
            <p:spPr>
              <a:xfrm rot="5400000">
                <a:off x="7390112" y="1761012"/>
                <a:ext cx="6270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>
                    <a:solidFill>
                      <a:schemeClr val="bg1"/>
                    </a:solidFill>
                  </a:rPr>
                  <a:t>sat</a:t>
                </a:r>
                <a:endParaRPr kumimoji="1" lang="ja-JP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BE1C5F31-AB59-49A8-9865-6A2FB20FA2D6}"/>
                </a:ext>
              </a:extLst>
            </p:cNvPr>
            <p:cNvGrpSpPr/>
            <p:nvPr/>
          </p:nvGrpSpPr>
          <p:grpSpPr>
            <a:xfrm>
              <a:off x="7887761" y="1918706"/>
              <a:ext cx="1871182" cy="1228600"/>
              <a:chOff x="4724397" y="1335815"/>
              <a:chExt cx="1871182" cy="1228600"/>
            </a:xfrm>
          </p:grpSpPr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18B156B0-803F-4CC6-85F3-6BBFACE44970}"/>
                  </a:ext>
                </a:extLst>
              </p:cNvPr>
              <p:cNvSpPr txBox="1"/>
              <p:nvPr/>
            </p:nvSpPr>
            <p:spPr>
              <a:xfrm>
                <a:off x="4724397" y="1335815"/>
                <a:ext cx="11824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800" b="1" dirty="0">
                    <a:solidFill>
                      <a:schemeClr val="bg1"/>
                    </a:solidFill>
                  </a:rPr>
                  <a:t>11/</a:t>
                </a:r>
                <a:endParaRPr kumimoji="1" lang="ja-JP" altLang="en-US" sz="4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A17B366E-9D72-431A-B362-B7198E033DC3}"/>
                  </a:ext>
                </a:extLst>
              </p:cNvPr>
              <p:cNvSpPr txBox="1"/>
              <p:nvPr/>
            </p:nvSpPr>
            <p:spPr>
              <a:xfrm>
                <a:off x="5551703" y="1456419"/>
                <a:ext cx="104387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6600" b="1" dirty="0">
                    <a:solidFill>
                      <a:schemeClr val="bg1"/>
                    </a:solidFill>
                  </a:rPr>
                  <a:t>15</a:t>
                </a:r>
                <a:endParaRPr kumimoji="1" lang="ja-JP" altLang="en-US" sz="6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1418439D-8DF4-4604-BA65-A351DAB2C80D}"/>
                  </a:ext>
                </a:extLst>
              </p:cNvPr>
              <p:cNvSpPr txBox="1"/>
              <p:nvPr/>
            </p:nvSpPr>
            <p:spPr>
              <a:xfrm>
                <a:off x="4939740" y="2027142"/>
                <a:ext cx="835984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dirty="0">
                    <a:solidFill>
                      <a:schemeClr val="bg1"/>
                    </a:solidFill>
                  </a:rPr>
                  <a:t>2025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421BE071-C04F-438A-B2D0-076DA2B2470C}"/>
              </a:ext>
            </a:extLst>
          </p:cNvPr>
          <p:cNvSpPr txBox="1"/>
          <p:nvPr/>
        </p:nvSpPr>
        <p:spPr>
          <a:xfrm>
            <a:off x="174487" y="1462953"/>
            <a:ext cx="7198782" cy="1078821"/>
          </a:xfrm>
          <a:prstGeom prst="rect">
            <a:avLst/>
          </a:prstGeom>
          <a:noFill/>
          <a:effectLst>
            <a:glow rad="457200">
              <a:schemeClr val="accent3">
                <a:satMod val="175000"/>
                <a:alpha val="78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ja-JP" altLang="en-US" sz="14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災害時、自分やご家族などの安全が確保できたときに、近隣の人工呼吸器等医療機器を使用している患者さんの、ご自宅での避難の援助や状況確認に協力してくれる学生さん（</a:t>
            </a:r>
            <a:r>
              <a:rPr lang="en-US" altLang="ja-JP" sz="14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18</a:t>
            </a:r>
            <a:r>
              <a:rPr lang="ja-JP" altLang="en-US" sz="14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歳以上の大学生・専門学校生）を募集しています！</a:t>
            </a:r>
            <a:endParaRPr lang="en-US" altLang="ja-JP" sz="14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ja-JP" altLang="en-US" sz="14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地域の役に立ちたいと少しでも興味・関心のある方は、まずは</a:t>
            </a:r>
            <a:endParaRPr lang="ja-JP" altLang="en-US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70" name="角丸四角形 21">
            <a:extLst>
              <a:ext uri="{FF2B5EF4-FFF2-40B4-BE49-F238E27FC236}">
                <a16:creationId xmlns:a16="http://schemas.microsoft.com/office/drawing/2014/main" id="{918795B9-DA7D-4256-A82D-8232C0A58DE3}"/>
              </a:ext>
            </a:extLst>
          </p:cNvPr>
          <p:cNvSpPr/>
          <p:nvPr/>
        </p:nvSpPr>
        <p:spPr>
          <a:xfrm>
            <a:off x="130859" y="9763688"/>
            <a:ext cx="3322132" cy="31564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サポーターになるまでの流れ</a:t>
            </a:r>
          </a:p>
        </p:txBody>
      </p:sp>
      <p:sp>
        <p:nvSpPr>
          <p:cNvPr id="75" name="三角形 16">
            <a:extLst>
              <a:ext uri="{FF2B5EF4-FFF2-40B4-BE49-F238E27FC236}">
                <a16:creationId xmlns:a16="http://schemas.microsoft.com/office/drawing/2014/main" id="{41CE632D-2B87-4629-A80F-0A49A59AD6F1}"/>
              </a:ext>
            </a:extLst>
          </p:cNvPr>
          <p:cNvSpPr/>
          <p:nvPr/>
        </p:nvSpPr>
        <p:spPr>
          <a:xfrm rot="5400000">
            <a:off x="4966363" y="10291485"/>
            <a:ext cx="224698" cy="19617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51F27D4-981C-4AF7-8B21-C68D02B72550}"/>
              </a:ext>
            </a:extLst>
          </p:cNvPr>
          <p:cNvSpPr txBox="1"/>
          <p:nvPr/>
        </p:nvSpPr>
        <p:spPr>
          <a:xfrm>
            <a:off x="4568703" y="8965835"/>
            <a:ext cx="109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☞</a:t>
            </a:r>
            <a:endParaRPr kumimoji="1" lang="ja-JP" altLang="en-US" sz="36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2960" y="6586133"/>
            <a:ext cx="7305426" cy="349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sz="1400" b="1" dirty="0">
                <a:solidFill>
                  <a:srgbClr val="C0645A"/>
                </a:solidFill>
                <a:latin typeface="+mn-ea"/>
              </a:rPr>
              <a:t>■日時</a:t>
            </a:r>
            <a:r>
              <a:rPr lang="en-US" altLang="ja-JP" sz="1400" b="1" dirty="0">
                <a:solidFill>
                  <a:srgbClr val="006666"/>
                </a:solidFill>
                <a:latin typeface="+mn-ea"/>
              </a:rPr>
              <a:t>	</a:t>
            </a:r>
            <a:r>
              <a:rPr lang="ja-JP" altLang="en-US" sz="1400" b="1" dirty="0">
                <a:latin typeface="+mn-ea"/>
              </a:rPr>
              <a:t>令和７年</a:t>
            </a:r>
            <a:r>
              <a:rPr lang="en-US" altLang="ja-JP" sz="2000" b="1" dirty="0">
                <a:solidFill>
                  <a:srgbClr val="C0645A"/>
                </a:solidFill>
                <a:latin typeface="+mn-ea"/>
              </a:rPr>
              <a:t>11</a:t>
            </a:r>
            <a:r>
              <a:rPr lang="ja-JP" altLang="en-US" sz="1400" b="1" dirty="0">
                <a:latin typeface="+mn-ea"/>
              </a:rPr>
              <a:t>月</a:t>
            </a:r>
            <a:r>
              <a:rPr lang="en-US" altLang="ja-JP" sz="2000" b="1" dirty="0">
                <a:solidFill>
                  <a:srgbClr val="C0645A"/>
                </a:solidFill>
                <a:latin typeface="+mn-ea"/>
              </a:rPr>
              <a:t>15</a:t>
            </a:r>
            <a:r>
              <a:rPr lang="ja-JP" altLang="en-US" sz="1400" b="1" dirty="0">
                <a:latin typeface="+mn-ea"/>
              </a:rPr>
              <a:t>日（土）</a:t>
            </a:r>
            <a:r>
              <a:rPr lang="en-US" altLang="ja-JP" sz="1400" b="1" dirty="0">
                <a:latin typeface="+mn-ea"/>
              </a:rPr>
              <a:t>13</a:t>
            </a:r>
            <a:r>
              <a:rPr lang="ja-JP" altLang="en-US" sz="1400" b="1" dirty="0">
                <a:latin typeface="+mn-ea"/>
              </a:rPr>
              <a:t>：</a:t>
            </a:r>
            <a:r>
              <a:rPr lang="en-US" altLang="ja-JP" sz="1400" b="1" dirty="0">
                <a:latin typeface="+mn-ea"/>
              </a:rPr>
              <a:t>30</a:t>
            </a:r>
            <a:r>
              <a:rPr lang="ja-JP" altLang="en-US" sz="1400" b="1" dirty="0">
                <a:latin typeface="+mn-ea"/>
              </a:rPr>
              <a:t>～</a:t>
            </a:r>
            <a:r>
              <a:rPr lang="en-US" altLang="ja-JP" sz="1400" b="1" dirty="0">
                <a:latin typeface="+mn-ea"/>
              </a:rPr>
              <a:t>16</a:t>
            </a:r>
            <a:r>
              <a:rPr lang="ja-JP" altLang="en-US" sz="1400" b="1" dirty="0">
                <a:latin typeface="+mn-ea"/>
              </a:rPr>
              <a:t>：</a:t>
            </a:r>
            <a:r>
              <a:rPr lang="en-US" altLang="ja-JP" sz="1400" b="1" dirty="0">
                <a:latin typeface="+mn-ea"/>
              </a:rPr>
              <a:t>30</a:t>
            </a:r>
            <a:r>
              <a:rPr lang="ja-JP" altLang="en-US" sz="1400" b="1" dirty="0">
                <a:latin typeface="+mn-ea"/>
              </a:rPr>
              <a:t>　　　</a:t>
            </a:r>
            <a:endParaRPr lang="en-US" altLang="ja-JP" sz="14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ja-JP" altLang="en-US" sz="1400" b="1" dirty="0">
                <a:solidFill>
                  <a:srgbClr val="C0645A"/>
                </a:solidFill>
                <a:latin typeface="+mn-ea"/>
              </a:rPr>
              <a:t>■会場　</a:t>
            </a:r>
            <a:r>
              <a:rPr lang="en-US" altLang="ja-JP" sz="1400" b="1" dirty="0">
                <a:latin typeface="+mn-ea"/>
              </a:rPr>
              <a:t>	</a:t>
            </a:r>
            <a:r>
              <a:rPr lang="ja-JP" altLang="ja-JP" sz="1400" b="1" dirty="0">
                <a:latin typeface="+mn-ea"/>
              </a:rPr>
              <a:t>グラングリーン大阪　北館　</a:t>
            </a:r>
            <a:r>
              <a:rPr lang="ja-JP" altLang="en-US" sz="1400" b="1" dirty="0">
                <a:latin typeface="+mn-ea"/>
              </a:rPr>
              <a:t>７</a:t>
            </a:r>
            <a:r>
              <a:rPr lang="ja-JP" altLang="ja-JP" sz="1400" b="1" dirty="0">
                <a:latin typeface="+mn-ea"/>
              </a:rPr>
              <a:t>階</a:t>
            </a:r>
            <a:r>
              <a:rPr lang="ja-JP" altLang="en-US" sz="1400" b="1" dirty="0">
                <a:latin typeface="+mn-ea"/>
              </a:rPr>
              <a:t>　</a:t>
            </a:r>
            <a:endParaRPr lang="en-US" altLang="ja-JP" sz="14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ja-JP" altLang="en-US" sz="1400" b="1" dirty="0">
                <a:latin typeface="+mn-ea"/>
              </a:rPr>
              <a:t>　　　　　　　　　</a:t>
            </a:r>
            <a:r>
              <a:rPr lang="en-US" altLang="ja-JP" sz="1400" b="1" dirty="0">
                <a:latin typeface="+mn-ea"/>
              </a:rPr>
              <a:t>JAM BASE</a:t>
            </a:r>
            <a:r>
              <a:rPr lang="ja-JP" altLang="en-US" sz="1400" b="1" dirty="0">
                <a:latin typeface="+mn-ea"/>
              </a:rPr>
              <a:t>　</a:t>
            </a:r>
            <a:r>
              <a:rPr lang="ja-JP" altLang="ja-JP" sz="1400" b="1" dirty="0">
                <a:latin typeface="+mn-ea"/>
              </a:rPr>
              <a:t>カンファレンス</a:t>
            </a:r>
            <a:r>
              <a:rPr lang="en-US" altLang="ja-JP" sz="1400" b="1" dirty="0">
                <a:latin typeface="+mn-ea"/>
              </a:rPr>
              <a:t>7-2</a:t>
            </a:r>
          </a:p>
          <a:p>
            <a:pPr>
              <a:lnSpc>
                <a:spcPts val="1400"/>
              </a:lnSpc>
            </a:pPr>
            <a:r>
              <a:rPr lang="ja-JP" altLang="en-US" sz="1400" b="1" dirty="0">
                <a:latin typeface="+mn-ea"/>
              </a:rPr>
              <a:t>　　　　　　　　</a:t>
            </a:r>
            <a:r>
              <a:rPr lang="ja-JP" altLang="en-US" sz="1050" b="1" dirty="0">
                <a:latin typeface="+mn-ea"/>
              </a:rPr>
              <a:t>　　（会場アクセス ⇒</a:t>
            </a:r>
            <a:endParaRPr lang="en-US" altLang="ja-JP" sz="1050" b="1" dirty="0">
              <a:latin typeface="+mn-ea"/>
            </a:endParaRPr>
          </a:p>
          <a:p>
            <a:pPr>
              <a:lnSpc>
                <a:spcPts val="2100"/>
              </a:lnSpc>
              <a:spcAft>
                <a:spcPts val="400"/>
              </a:spcAft>
            </a:pPr>
            <a:r>
              <a:rPr lang="ja-JP" altLang="en-US" sz="1400" b="1" dirty="0">
                <a:solidFill>
                  <a:srgbClr val="C0645A"/>
                </a:solidFill>
                <a:latin typeface="+mn-ea"/>
              </a:rPr>
              <a:t>■対象者</a:t>
            </a:r>
            <a:r>
              <a:rPr lang="en-US" altLang="ja-JP" sz="1400" b="1" dirty="0">
                <a:latin typeface="+mn-ea"/>
              </a:rPr>
              <a:t>	</a:t>
            </a:r>
            <a:r>
              <a:rPr lang="ja-JP" altLang="en-US" sz="1400" b="1" dirty="0">
                <a:latin typeface="+mn-ea"/>
              </a:rPr>
              <a:t>大阪府内在住の大学生・専門学校生</a:t>
            </a:r>
            <a:r>
              <a:rPr lang="en-US" altLang="ja-JP" sz="1400" b="1" dirty="0">
                <a:latin typeface="+mn-ea"/>
              </a:rPr>
              <a:t>(18</a:t>
            </a:r>
            <a:r>
              <a:rPr lang="ja-JP" altLang="en-US" sz="1400" b="1" dirty="0">
                <a:latin typeface="+mn-ea"/>
              </a:rPr>
              <a:t>歳以上</a:t>
            </a:r>
            <a:r>
              <a:rPr lang="en-US" altLang="ja-JP" sz="1400" b="1" dirty="0">
                <a:latin typeface="+mn-ea"/>
              </a:rPr>
              <a:t>)</a:t>
            </a:r>
            <a:r>
              <a:rPr lang="ja-JP" altLang="en-US" sz="1400" b="1" dirty="0">
                <a:latin typeface="+mn-ea"/>
              </a:rPr>
              <a:t>　</a:t>
            </a:r>
            <a:r>
              <a:rPr lang="en-US" altLang="ja-JP" sz="1400" b="1" dirty="0">
                <a:latin typeface="+mn-ea"/>
              </a:rPr>
              <a:t>70</a:t>
            </a:r>
            <a:r>
              <a:rPr lang="ja-JP" altLang="en-US" sz="1400" b="1" dirty="0">
                <a:latin typeface="+mn-ea"/>
              </a:rPr>
              <a:t>名（要申込・先着順）</a:t>
            </a:r>
            <a:endParaRPr lang="en-US" altLang="ja-JP" sz="1400" b="1" dirty="0">
              <a:latin typeface="+mn-ea"/>
            </a:endParaRPr>
          </a:p>
          <a:p>
            <a:pPr>
              <a:spcAft>
                <a:spcPts val="400"/>
              </a:spcAft>
            </a:pPr>
            <a:r>
              <a:rPr lang="ja-JP" altLang="en-US" sz="1400" b="1" dirty="0">
                <a:solidFill>
                  <a:srgbClr val="C0645A"/>
                </a:solidFill>
                <a:latin typeface="+mn-ea"/>
              </a:rPr>
              <a:t>■</a:t>
            </a:r>
            <a:r>
              <a:rPr lang="ja-JP" altLang="en-US" sz="1400" b="1" dirty="0">
                <a:solidFill>
                  <a:srgbClr val="C0645A"/>
                </a:solidFill>
                <a:effectLst/>
                <a:latin typeface="+mn-ea"/>
              </a:rPr>
              <a:t>研修プログラム   </a:t>
            </a:r>
            <a:r>
              <a:rPr lang="ja-JP" altLang="en-US" sz="1400" b="1" dirty="0">
                <a:latin typeface="+mn-ea"/>
              </a:rPr>
              <a:t>・今後</a:t>
            </a:r>
            <a:r>
              <a:rPr lang="ja-JP" altLang="en-US" sz="1400" b="1" dirty="0">
                <a:effectLst/>
                <a:latin typeface="+mn-ea"/>
              </a:rPr>
              <a:t>想定される災害とは？</a:t>
            </a:r>
            <a:br>
              <a:rPr lang="en-US" altLang="ja-JP" sz="1400" b="1" dirty="0">
                <a:effectLst/>
                <a:latin typeface="+mn-ea"/>
              </a:rPr>
            </a:br>
            <a:r>
              <a:rPr lang="en-US" altLang="ja-JP" sz="1400" b="1" dirty="0">
                <a:latin typeface="+mn-ea"/>
              </a:rPr>
              <a:t>	</a:t>
            </a:r>
            <a:r>
              <a:rPr lang="ja-JP" altLang="en-US" sz="1400" b="1" dirty="0">
                <a:latin typeface="+mn-ea"/>
              </a:rPr>
              <a:t>　　　　</a:t>
            </a:r>
            <a:r>
              <a:rPr lang="ja-JP" altLang="en-US" sz="1400" b="1" dirty="0">
                <a:effectLst/>
                <a:latin typeface="+mn-ea"/>
              </a:rPr>
              <a:t>・難病患者さんてどんな生活を送っているの？</a:t>
            </a:r>
            <a:br>
              <a:rPr lang="en-US" altLang="ja-JP" sz="1400" b="1" dirty="0">
                <a:effectLst/>
                <a:latin typeface="+mn-ea"/>
              </a:rPr>
            </a:br>
            <a:r>
              <a:rPr lang="en-US" altLang="ja-JP" sz="1400" b="1" dirty="0">
                <a:latin typeface="+mn-ea"/>
              </a:rPr>
              <a:t>	</a:t>
            </a:r>
            <a:r>
              <a:rPr lang="ja-JP" altLang="en-US" sz="1400" b="1" dirty="0">
                <a:latin typeface="+mn-ea"/>
              </a:rPr>
              <a:t>　　　　</a:t>
            </a:r>
            <a:r>
              <a:rPr lang="ja-JP" altLang="en-US" sz="1400" b="1" dirty="0">
                <a:effectLst/>
                <a:latin typeface="+mn-ea"/>
              </a:rPr>
              <a:t>・災害支援の実際　　等　　</a:t>
            </a:r>
            <a:endParaRPr lang="en-US" altLang="ja-JP" sz="1400" b="1" dirty="0">
              <a:effectLst/>
              <a:latin typeface="+mn-ea"/>
            </a:endParaRPr>
          </a:p>
          <a:p>
            <a:pPr>
              <a:spcAft>
                <a:spcPts val="400"/>
              </a:spcAft>
            </a:pPr>
            <a:r>
              <a:rPr lang="ja-JP" altLang="en-US" sz="1400" b="1" dirty="0">
                <a:solidFill>
                  <a:srgbClr val="C0645A"/>
                </a:solidFill>
                <a:effectLst/>
                <a:latin typeface="+mn-ea"/>
              </a:rPr>
              <a:t>■講師</a:t>
            </a:r>
            <a:r>
              <a:rPr lang="en-US" altLang="ja-JP" sz="1400" b="1" dirty="0">
                <a:solidFill>
                  <a:srgbClr val="006666"/>
                </a:solidFill>
                <a:effectLst/>
                <a:latin typeface="+mn-ea"/>
              </a:rPr>
              <a:t>	</a:t>
            </a:r>
            <a:r>
              <a:rPr lang="ja-JP" altLang="en-US" sz="1400" b="1" dirty="0">
                <a:latin typeface="+mn-ea"/>
              </a:rPr>
              <a:t>・</a:t>
            </a:r>
            <a:r>
              <a:rPr lang="ja-JP" altLang="ja-JP" sz="1400" b="1" dirty="0">
                <a:latin typeface="+mn-ea"/>
              </a:rPr>
              <a:t>兵庫県立大学大学院減災復興政策研究科</a:t>
            </a:r>
            <a:r>
              <a:rPr lang="ja-JP" altLang="en-US" sz="1400" b="1" dirty="0">
                <a:latin typeface="+mn-ea"/>
              </a:rPr>
              <a:t>　准教授　紅谷　昇平　</a:t>
            </a:r>
            <a:r>
              <a:rPr lang="ja-JP" altLang="ja-JP" sz="1400" b="1" dirty="0">
                <a:latin typeface="+mn-ea"/>
              </a:rPr>
              <a:t>氏</a:t>
            </a:r>
            <a:br>
              <a:rPr lang="en-US" altLang="ja-JP" sz="1400" b="1" dirty="0">
                <a:latin typeface="+mn-ea"/>
              </a:rPr>
            </a:br>
            <a:r>
              <a:rPr lang="en-US" altLang="ja-JP" sz="1400" b="1" dirty="0">
                <a:latin typeface="+mn-ea"/>
              </a:rPr>
              <a:t>	</a:t>
            </a:r>
            <a:r>
              <a:rPr lang="ja-JP" altLang="en-US" sz="1400" b="1" dirty="0">
                <a:effectLst/>
                <a:latin typeface="+mn-ea"/>
              </a:rPr>
              <a:t>・大阪難病医療情報センター　難病医療コーディネーター　野正　佳余　氏</a:t>
            </a:r>
            <a:endParaRPr lang="en-US" altLang="ja-JP" sz="1400" b="1" dirty="0">
              <a:effectLst/>
              <a:latin typeface="+mn-ea"/>
            </a:endParaRPr>
          </a:p>
          <a:p>
            <a:pPr>
              <a:spcAft>
                <a:spcPts val="400"/>
              </a:spcAft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645A"/>
                </a:solidFill>
                <a:effectLst/>
                <a:uLnTx/>
                <a:uFillTx/>
                <a:latin typeface="+mn-ea"/>
              </a:rPr>
              <a:t>■申込方法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ea"/>
              </a:rPr>
              <a:t>	</a:t>
            </a:r>
            <a:r>
              <a:rPr lang="en-US" altLang="ja-JP" sz="2000" b="1" u="sng" dirty="0">
                <a:solidFill>
                  <a:srgbClr val="0033CC"/>
                </a:solidFill>
                <a:latin typeface="+mn-ea"/>
              </a:rPr>
              <a:t>11</a:t>
            </a: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ea"/>
              </a:rPr>
              <a:t>月</a:t>
            </a:r>
            <a:r>
              <a:rPr kumimoji="1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ea"/>
              </a:rPr>
              <a:t>14</a:t>
            </a: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ea"/>
              </a:rPr>
              <a:t>日</a:t>
            </a:r>
            <a:r>
              <a:rPr lang="ja-JP" altLang="en-US" sz="1400" b="1" u="sng" dirty="0">
                <a:solidFill>
                  <a:srgbClr val="0033CC"/>
                </a:solidFill>
                <a:latin typeface="+mn-ea"/>
              </a:rPr>
              <a:t>（金）</a:t>
            </a:r>
            <a:r>
              <a:rPr lang="ja-JP" altLang="en-US" sz="2000" b="1" u="sng" dirty="0">
                <a:solidFill>
                  <a:srgbClr val="0033CC"/>
                </a:solidFill>
                <a:latin typeface="+mn-ea"/>
              </a:rPr>
              <a:t>１７</a:t>
            </a:r>
            <a:r>
              <a:rPr lang="ja-JP" altLang="en-US" sz="1400" b="1" u="sng" dirty="0">
                <a:solidFill>
                  <a:srgbClr val="0033CC"/>
                </a:solidFill>
                <a:latin typeface="+mn-ea"/>
              </a:rPr>
              <a:t>時</a:t>
            </a: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ea"/>
              </a:rPr>
              <a:t>まで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に申込みフォーム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</a:b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	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よりお申込みください　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　　　　　　　　  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 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※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当日は取材が入る可能性があります。</a:t>
            </a:r>
          </a:p>
          <a:p>
            <a:pPr>
              <a:spcAft>
                <a:spcPts val="400"/>
              </a:spcAft>
            </a:pPr>
            <a:endParaRPr lang="en-US" altLang="ja-JP" sz="1400" b="1" dirty="0">
              <a:latin typeface="+mn-ea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6AA8B844-A36D-4476-9145-91B5099C47D0}"/>
              </a:ext>
            </a:extLst>
          </p:cNvPr>
          <p:cNvSpPr/>
          <p:nvPr/>
        </p:nvSpPr>
        <p:spPr>
          <a:xfrm>
            <a:off x="7731406" y="9608603"/>
            <a:ext cx="1800000" cy="412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800" dirty="0">
              <a:solidFill>
                <a:schemeClr val="tx1"/>
              </a:solidFill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7F9085A-9C88-42AD-AE9A-6360959E67DE}"/>
              </a:ext>
            </a:extLst>
          </p:cNvPr>
          <p:cNvSpPr txBox="1"/>
          <p:nvPr/>
        </p:nvSpPr>
        <p:spPr>
          <a:xfrm>
            <a:off x="4809474" y="4398228"/>
            <a:ext cx="3125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400" dirty="0">
              <a:effectLst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・患者さんのご自宅へ</a:t>
            </a:r>
            <a:r>
              <a:rPr lang="ja-JP" altLang="en-US" sz="1400" dirty="0">
                <a:solidFill>
                  <a:srgbClr val="C0645A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状況確認</a:t>
            </a:r>
            <a:endParaRPr lang="en-US" altLang="ja-JP" sz="1400" dirty="0">
              <a:solidFill>
                <a:srgbClr val="C0645A"/>
              </a:solidFill>
              <a:effectLst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400" dirty="0"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・避難の際の</a:t>
            </a:r>
            <a:r>
              <a:rPr lang="ja-JP" altLang="en-US" sz="1400" dirty="0">
                <a:solidFill>
                  <a:srgbClr val="C0645A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荷物運び</a:t>
            </a:r>
            <a:endParaRPr lang="en-US" altLang="ja-JP" sz="1400" dirty="0">
              <a:solidFill>
                <a:srgbClr val="C0645A"/>
              </a:solidFill>
              <a:effectLst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</a:t>
            </a:r>
            <a:r>
              <a:rPr lang="ja-JP" altLang="en-US" sz="1400" dirty="0"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移動車への</a:t>
            </a:r>
            <a:r>
              <a:rPr lang="ja-JP" altLang="en-US" sz="1400" dirty="0">
                <a:solidFill>
                  <a:srgbClr val="C0645A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乗り入れの補助</a:t>
            </a:r>
            <a:endParaRPr lang="en-US" altLang="ja-JP" sz="1400" dirty="0">
              <a:solidFill>
                <a:srgbClr val="C0645A"/>
              </a:solidFill>
              <a:effectLst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400" dirty="0"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・医療機器</a:t>
            </a:r>
            <a:r>
              <a:rPr lang="ja-JP" altLang="en-US" sz="1400" dirty="0">
                <a:solidFill>
                  <a:srgbClr val="C0645A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バッテリーの充電</a:t>
            </a:r>
            <a:r>
              <a:rPr lang="ja-JP" altLang="en-US" sz="1400" dirty="0"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支援</a:t>
            </a:r>
            <a:endParaRPr lang="en-US" altLang="ja-JP" sz="1400" dirty="0">
              <a:effectLst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・必要物資の</a:t>
            </a:r>
            <a:r>
              <a:rPr lang="ja-JP" altLang="en-US" sz="1400" dirty="0">
                <a:solidFill>
                  <a:srgbClr val="C0645A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配達</a:t>
            </a:r>
            <a:r>
              <a:rPr lang="ja-JP" altLang="en-US" sz="1400" dirty="0"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等</a:t>
            </a:r>
            <a:endParaRPr lang="en-US" altLang="ja-JP" sz="1400" dirty="0">
              <a:effectLst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E5852A8-450E-4B3F-9321-07BF00D5C96C}"/>
              </a:ext>
            </a:extLst>
          </p:cNvPr>
          <p:cNvSpPr/>
          <p:nvPr/>
        </p:nvSpPr>
        <p:spPr>
          <a:xfrm>
            <a:off x="4903170" y="5639880"/>
            <a:ext cx="2167507" cy="681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900" dirty="0">
                <a:latin typeface="+mj-ea"/>
                <a:ea typeface="+mj-ea"/>
              </a:rPr>
              <a:t>※</a:t>
            </a:r>
            <a:r>
              <a:rPr kumimoji="1" lang="ja-JP" altLang="en-US" sz="900" dirty="0">
                <a:latin typeface="+mj-ea"/>
                <a:ea typeface="+mj-ea"/>
              </a:rPr>
              <a:t>ボランティア活動保険に加入いただき</a:t>
            </a:r>
            <a:endParaRPr kumimoji="1" lang="en-US" altLang="ja-JP" sz="900" dirty="0">
              <a:latin typeface="+mj-ea"/>
              <a:ea typeface="+mj-ea"/>
            </a:endParaRPr>
          </a:p>
          <a:p>
            <a:r>
              <a:rPr lang="ja-JP" altLang="en-US" sz="900" dirty="0">
                <a:latin typeface="+mj-ea"/>
                <a:ea typeface="+mj-ea"/>
              </a:rPr>
              <a:t>　 </a:t>
            </a:r>
            <a:r>
              <a:rPr kumimoji="1" lang="ja-JP" altLang="en-US" sz="900" dirty="0">
                <a:latin typeface="+mj-ea"/>
                <a:ea typeface="+mj-ea"/>
              </a:rPr>
              <a:t>ます。</a:t>
            </a:r>
            <a:r>
              <a:rPr kumimoji="1" lang="en-US" altLang="ja-JP" sz="900" dirty="0">
                <a:latin typeface="+mj-ea"/>
                <a:ea typeface="+mj-ea"/>
              </a:rPr>
              <a:t>(</a:t>
            </a:r>
            <a:r>
              <a:rPr kumimoji="1" lang="ja-JP" altLang="en-US" sz="900" dirty="0">
                <a:latin typeface="+mj-ea"/>
                <a:ea typeface="+mj-ea"/>
              </a:rPr>
              <a:t>保険料は大阪府が負担</a:t>
            </a:r>
            <a:r>
              <a:rPr kumimoji="1" lang="en-US" altLang="ja-JP" sz="900" dirty="0">
                <a:latin typeface="+mj-ea"/>
                <a:ea typeface="+mj-ea"/>
              </a:rPr>
              <a:t>)</a:t>
            </a:r>
            <a:endParaRPr kumimoji="1" lang="ja-JP" altLang="en-US" sz="900" dirty="0">
              <a:latin typeface="+mj-ea"/>
              <a:ea typeface="+mj-ea"/>
            </a:endParaRPr>
          </a:p>
        </p:txBody>
      </p:sp>
      <p:pic>
        <p:nvPicPr>
          <p:cNvPr id="76" name="Picture 24" descr="9月新学期イラスト｜無料イラスト・フリー素材なら「イラストAC」">
            <a:extLst>
              <a:ext uri="{FF2B5EF4-FFF2-40B4-BE49-F238E27FC236}">
                <a16:creationId xmlns:a16="http://schemas.microsoft.com/office/drawing/2014/main" id="{DD299C2F-DF0A-48C3-A877-EBC3683B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83" y="2527438"/>
            <a:ext cx="1342612" cy="90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97EBED27-B6D1-4643-AEBA-4136B097CABE}"/>
              </a:ext>
            </a:extLst>
          </p:cNvPr>
          <p:cNvSpPr/>
          <p:nvPr/>
        </p:nvSpPr>
        <p:spPr>
          <a:xfrm>
            <a:off x="2551033" y="4268360"/>
            <a:ext cx="2728208" cy="359248"/>
          </a:xfrm>
          <a:prstGeom prst="wedgeRoundRectCallout">
            <a:avLst>
              <a:gd name="adj1" fmla="val -34220"/>
              <a:gd name="adj2" fmla="val 74073"/>
              <a:gd name="adj3" fmla="val 16667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050" dirty="0"/>
              <a:t>18</a:t>
            </a:r>
            <a:r>
              <a:rPr kumimoji="1" lang="ja-JP" altLang="en-US" sz="1050" dirty="0"/>
              <a:t>歳以上の大学生・専門学校生が対象</a:t>
            </a:r>
            <a:endParaRPr kumimoji="1" lang="en-US" altLang="ja-JP" sz="1050" dirty="0"/>
          </a:p>
          <a:p>
            <a:r>
              <a:rPr kumimoji="1" lang="ja-JP" altLang="en-US" sz="1050" dirty="0"/>
              <a:t>（満</a:t>
            </a:r>
            <a:r>
              <a:rPr kumimoji="1" lang="en-US" altLang="ja-JP" sz="1050" dirty="0"/>
              <a:t>30</a:t>
            </a:r>
            <a:r>
              <a:rPr kumimoji="1" lang="ja-JP" altLang="en-US" sz="1050" dirty="0"/>
              <a:t>歳になる年度末まで登録継続可能！</a:t>
            </a:r>
            <a:r>
              <a:rPr lang="ja-JP" altLang="en-US" sz="1050" dirty="0"/>
              <a:t>）</a:t>
            </a:r>
            <a:endParaRPr kumimoji="1" lang="ja-JP" altLang="en-US" sz="1050" dirty="0"/>
          </a:p>
        </p:txBody>
      </p:sp>
      <p:sp>
        <p:nvSpPr>
          <p:cNvPr id="20" name="AutoShape 2" descr="枫叶边角装饰PNG图片素材下载_图片编号9340029-PNG素材网">
            <a:extLst>
              <a:ext uri="{FF2B5EF4-FFF2-40B4-BE49-F238E27FC236}">
                <a16:creationId xmlns:a16="http://schemas.microsoft.com/office/drawing/2014/main" id="{F5E74432-CBD8-4447-9E48-F999DE5CD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5388" y="5300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AutoShape 4" descr="가을 나뭇잎 테두리 그래픽, 나뭇잎, 떨어지다, 가을 PNG 일러스트 및 이미지 에 대한 무료 다운로드 - Pngtree">
            <a:extLst>
              <a:ext uri="{FF2B5EF4-FFF2-40B4-BE49-F238E27FC236}">
                <a16:creationId xmlns:a16="http://schemas.microsoft.com/office/drawing/2014/main" id="{50D10C70-69AA-4ED2-8731-0584736297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7788" y="5453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4C2FEAE-A908-4279-A30E-A123BE0CBB9D}"/>
              </a:ext>
            </a:extLst>
          </p:cNvPr>
          <p:cNvSpPr txBox="1"/>
          <p:nvPr/>
        </p:nvSpPr>
        <p:spPr>
          <a:xfrm>
            <a:off x="2236632" y="7331481"/>
            <a:ext cx="381192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 dirty="0">
                <a:effectLst/>
                <a:latin typeface="游ゴシック" panose="020B0400000000000000" pitchFamily="50" charset="-128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https://jambase-space.com/access/</a:t>
            </a:r>
            <a:r>
              <a:rPr lang="ja-JP" altLang="en-US" sz="1050" b="1" dirty="0">
                <a:effectLst/>
                <a:latin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050" b="1" dirty="0">
                <a:latin typeface="游ゴシック" panose="020B0400000000000000" pitchFamily="50" charset="-128"/>
                <a:cs typeface="Times New Roman" panose="02020603050405020304" pitchFamily="18" charset="0"/>
              </a:rPr>
              <a:t>）</a:t>
            </a:r>
            <a:endParaRPr lang="ja-JP" altLang="en-US" sz="1050" b="1" dirty="0"/>
          </a:p>
        </p:txBody>
      </p:sp>
      <p:pic>
        <p:nvPicPr>
          <p:cNvPr id="80" name="Picture 6">
            <a:extLst>
              <a:ext uri="{FF2B5EF4-FFF2-40B4-BE49-F238E27FC236}">
                <a16:creationId xmlns:a16="http://schemas.microsoft.com/office/drawing/2014/main" id="{6FBBFE26-6815-4B92-9202-7A5AB453E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54" y="6780290"/>
            <a:ext cx="521323" cy="52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EB28E7E-678E-4284-8A7B-61016F072378}"/>
              </a:ext>
            </a:extLst>
          </p:cNvPr>
          <p:cNvSpPr/>
          <p:nvPr/>
        </p:nvSpPr>
        <p:spPr>
          <a:xfrm>
            <a:off x="4717260" y="7236732"/>
            <a:ext cx="1910443" cy="344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/>
              <a:t>会場アクセス</a:t>
            </a:r>
          </a:p>
        </p:txBody>
      </p:sp>
      <p:pic>
        <p:nvPicPr>
          <p:cNvPr id="3074" name="Picture 2" descr="落ち葉のフリーイラスト素材 - 無料のイラスト素材 タダ絵">
            <a:extLst>
              <a:ext uri="{FF2B5EF4-FFF2-40B4-BE49-F238E27FC236}">
                <a16:creationId xmlns:a16="http://schemas.microsoft.com/office/drawing/2014/main" id="{97733EF0-C3A6-4063-838B-8A6AA293D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3928">
            <a:off x="6287702" y="6461901"/>
            <a:ext cx="1133276" cy="104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E6618B1D-3DA6-4CCD-B8C4-16C6EFF77F1E}"/>
              </a:ext>
            </a:extLst>
          </p:cNvPr>
          <p:cNvSpPr txBox="1"/>
          <p:nvPr/>
        </p:nvSpPr>
        <p:spPr>
          <a:xfrm>
            <a:off x="6026242" y="9419771"/>
            <a:ext cx="16517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dirty="0">
                <a:hlinkClick r:id="rId18"/>
              </a:rPr>
              <a:t>https://lgpos.task-asp.net/cu/270008/ea/residents/procedures/apply/3ede6aeb-636c-4cda-841f-f9a7fcefea16/start</a:t>
            </a:r>
            <a:endParaRPr lang="en-US" altLang="ja-JP" sz="800" dirty="0"/>
          </a:p>
          <a:p>
            <a:endParaRPr lang="ja-JP" altLang="en-US" sz="800" dirty="0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160393D0-A98F-4E29-A4B7-A9890CE6E65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46" y="9157077"/>
            <a:ext cx="900776" cy="9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6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b="2603"/>
          <a:stretch/>
        </p:blipFill>
        <p:spPr>
          <a:xfrm rot="16200000">
            <a:off x="-1558667" y="1703957"/>
            <a:ext cx="10907715" cy="7803007"/>
          </a:xfrm>
          <a:prstGeom prst="rect">
            <a:avLst/>
          </a:prstGeom>
        </p:spPr>
      </p:pic>
      <p:sp>
        <p:nvSpPr>
          <p:cNvPr id="82" name="正方形/長方形 81"/>
          <p:cNvSpPr/>
          <p:nvPr/>
        </p:nvSpPr>
        <p:spPr>
          <a:xfrm>
            <a:off x="-6040" y="10431626"/>
            <a:ext cx="7775575" cy="747328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6283" y="10445998"/>
            <a:ext cx="279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</a:rPr>
              <a:t>お問い合わせ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19735" y="10468552"/>
            <a:ext cx="7311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600" dirty="0">
                <a:solidFill>
                  <a:schemeClr val="bg1"/>
                </a:solidFill>
              </a:rPr>
              <a:t>　　📞</a:t>
            </a:r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en-US" altLang="ja-JP" sz="1600" b="1" dirty="0">
                <a:solidFill>
                  <a:schemeClr val="bg1"/>
                </a:solidFill>
              </a:rPr>
              <a:t>06-6944-6697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　📧</a:t>
            </a:r>
            <a:r>
              <a:rPr kumimoji="1" lang="en-US" altLang="ja-JP" sz="1600" b="1" dirty="0">
                <a:solidFill>
                  <a:schemeClr val="bg1"/>
                </a:solidFill>
              </a:rPr>
              <a:t>chiikihoken-g01@gbox.pref.osaka.lg.jp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263093" y="10851930"/>
            <a:ext cx="44120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chemeClr val="bg1"/>
                </a:solidFill>
              </a:rPr>
              <a:t>主催：</a:t>
            </a:r>
            <a:r>
              <a:rPr kumimoji="1" lang="ja-JP" altLang="en-US" sz="1050" b="1" dirty="0">
                <a:solidFill>
                  <a:schemeClr val="bg1"/>
                </a:solidFill>
              </a:rPr>
              <a:t>大阪府健康医療部保健医療室地域保健課疾病対策・援護</a:t>
            </a:r>
            <a:r>
              <a:rPr lang="ja-JP" altLang="en-US" sz="1050" b="1" dirty="0">
                <a:solidFill>
                  <a:schemeClr val="bg1"/>
                </a:solidFill>
              </a:rPr>
              <a:t>グループ</a:t>
            </a:r>
            <a:endParaRPr kumimoji="1" lang="ja-JP" altLang="en-US" sz="1050" b="1" dirty="0">
              <a:solidFill>
                <a:schemeClr val="bg1"/>
              </a:solidFill>
            </a:endParaRPr>
          </a:p>
        </p:txBody>
      </p:sp>
      <p:cxnSp>
        <p:nvCxnSpPr>
          <p:cNvPr id="78" name="直線コネクタ 77"/>
          <p:cNvCxnSpPr>
            <a:cxnSpLocks/>
          </p:cNvCxnSpPr>
          <p:nvPr/>
        </p:nvCxnSpPr>
        <p:spPr>
          <a:xfrm>
            <a:off x="319735" y="10825297"/>
            <a:ext cx="7221149" cy="82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三角形 78"/>
          <p:cNvSpPr/>
          <p:nvPr/>
        </p:nvSpPr>
        <p:spPr>
          <a:xfrm rot="5400000">
            <a:off x="1846894" y="10560423"/>
            <a:ext cx="124982" cy="11851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三角形 79"/>
          <p:cNvSpPr/>
          <p:nvPr/>
        </p:nvSpPr>
        <p:spPr>
          <a:xfrm rot="5400000">
            <a:off x="1999704" y="10559642"/>
            <a:ext cx="124982" cy="11851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三角形 80"/>
          <p:cNvSpPr/>
          <p:nvPr/>
        </p:nvSpPr>
        <p:spPr>
          <a:xfrm rot="5400000">
            <a:off x="2144769" y="10562383"/>
            <a:ext cx="124982" cy="11851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D6CDF949-D863-49C6-AC38-DB4DACA5B281}"/>
              </a:ext>
            </a:extLst>
          </p:cNvPr>
          <p:cNvSpPr/>
          <p:nvPr/>
        </p:nvSpPr>
        <p:spPr>
          <a:xfrm>
            <a:off x="-6040" y="1"/>
            <a:ext cx="7802735" cy="5107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84F538B3-8F53-4334-B304-9BED9E3EDE16}"/>
              </a:ext>
            </a:extLst>
          </p:cNvPr>
          <p:cNvSpPr/>
          <p:nvPr/>
        </p:nvSpPr>
        <p:spPr>
          <a:xfrm>
            <a:off x="-6044" y="-22553"/>
            <a:ext cx="7802735" cy="5130175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33F7052-9565-4711-B678-0CD39A5CB4AC}"/>
              </a:ext>
            </a:extLst>
          </p:cNvPr>
          <p:cNvGrpSpPr/>
          <p:nvPr/>
        </p:nvGrpSpPr>
        <p:grpSpPr>
          <a:xfrm>
            <a:off x="526791" y="385206"/>
            <a:ext cx="7103947" cy="4231750"/>
            <a:chOff x="521420" y="720038"/>
            <a:chExt cx="6962422" cy="3482971"/>
          </a:xfrm>
        </p:grpSpPr>
        <p:sp>
          <p:nvSpPr>
            <p:cNvPr id="165" name="正方形/長方形 164">
              <a:extLst>
                <a:ext uri="{FF2B5EF4-FFF2-40B4-BE49-F238E27FC236}">
                  <a16:creationId xmlns:a16="http://schemas.microsoft.com/office/drawing/2014/main" id="{DDDC194F-DE48-4ACE-B9CF-8F748E21ADB4}"/>
                </a:ext>
              </a:extLst>
            </p:cNvPr>
            <p:cNvSpPr/>
            <p:nvPr/>
          </p:nvSpPr>
          <p:spPr>
            <a:xfrm>
              <a:off x="601645" y="2571722"/>
              <a:ext cx="6425586" cy="458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b="1" u="sng" dirty="0">
                  <a:solidFill>
                    <a:srgbClr val="C0645A"/>
                  </a:solidFill>
                </a:rPr>
                <a:t>大阪急性期・総合医療センター　大阪難病医療情報センター　</a:t>
              </a:r>
              <a:endParaRPr lang="en-US" altLang="ja-JP" sz="1600" b="1" u="sng" dirty="0">
                <a:solidFill>
                  <a:srgbClr val="C0645A"/>
                </a:solidFill>
              </a:endParaRPr>
            </a:p>
            <a:p>
              <a:r>
                <a:rPr lang="ja-JP" altLang="en-US" sz="1600" b="1" dirty="0">
                  <a:solidFill>
                    <a:srgbClr val="C0645A"/>
                  </a:solidFill>
                </a:rPr>
                <a:t>　</a:t>
              </a:r>
              <a:r>
                <a:rPr lang="ja-JP" altLang="en-US" sz="1600" b="1" u="sng" dirty="0">
                  <a:solidFill>
                    <a:srgbClr val="C0645A"/>
                  </a:solidFill>
                </a:rPr>
                <a:t>難病医療コーディネーター　野正　佳余　氏</a:t>
              </a:r>
            </a:p>
          </p:txBody>
        </p:sp>
        <p:sp>
          <p:nvSpPr>
            <p:cNvPr id="169" name="四角形: 角を丸くする 168">
              <a:extLst>
                <a:ext uri="{FF2B5EF4-FFF2-40B4-BE49-F238E27FC236}">
                  <a16:creationId xmlns:a16="http://schemas.microsoft.com/office/drawing/2014/main" id="{F3E1F85D-8B80-476A-B54D-C63E3E06B549}"/>
                </a:ext>
              </a:extLst>
            </p:cNvPr>
            <p:cNvSpPr/>
            <p:nvPr/>
          </p:nvSpPr>
          <p:spPr>
            <a:xfrm flipH="1">
              <a:off x="2055178" y="740598"/>
              <a:ext cx="45720" cy="458861"/>
            </a:xfrm>
            <a:prstGeom prst="roundRect">
              <a:avLst/>
            </a:prstGeom>
            <a:solidFill>
              <a:srgbClr val="C0645A"/>
            </a:solidFill>
            <a:ln>
              <a:solidFill>
                <a:srgbClr val="C06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四角形: 角を丸くする 170">
              <a:extLst>
                <a:ext uri="{FF2B5EF4-FFF2-40B4-BE49-F238E27FC236}">
                  <a16:creationId xmlns:a16="http://schemas.microsoft.com/office/drawing/2014/main" id="{10CB41C6-EA34-4D9D-B79B-47B04EB4695B}"/>
                </a:ext>
              </a:extLst>
            </p:cNvPr>
            <p:cNvSpPr/>
            <p:nvPr/>
          </p:nvSpPr>
          <p:spPr>
            <a:xfrm flipH="1">
              <a:off x="539752" y="2587305"/>
              <a:ext cx="45720" cy="458861"/>
            </a:xfrm>
            <a:prstGeom prst="roundRect">
              <a:avLst/>
            </a:prstGeom>
            <a:solidFill>
              <a:srgbClr val="C0645A"/>
            </a:solidFill>
            <a:ln>
              <a:solidFill>
                <a:srgbClr val="C06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正方形/長方形 161">
              <a:extLst>
                <a:ext uri="{FF2B5EF4-FFF2-40B4-BE49-F238E27FC236}">
                  <a16:creationId xmlns:a16="http://schemas.microsoft.com/office/drawing/2014/main" id="{C685FB5E-03C3-48D9-B5BE-1173C546A0CA}"/>
                </a:ext>
              </a:extLst>
            </p:cNvPr>
            <p:cNvSpPr/>
            <p:nvPr/>
          </p:nvSpPr>
          <p:spPr>
            <a:xfrm>
              <a:off x="2005968" y="1238933"/>
              <a:ext cx="5477874" cy="1144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dirty="0">
                  <a:solidFill>
                    <a:schemeClr val="tx1"/>
                  </a:solidFill>
                  <a:highlight>
                    <a:srgbClr val="FFFFFF"/>
                  </a:highlight>
                </a:rPr>
                <a:t>　自然災害から人々の暮らしの安全を守るために、大学で災害マネジメント、復興まちづくり等について、研究、教育を行っています。また、各地の地域防災活動や防災訓練のサポートなどにも取り組んでいます。</a:t>
              </a:r>
              <a:endParaRPr lang="en-US" altLang="ja-JP" sz="1200" dirty="0">
                <a:solidFill>
                  <a:schemeClr val="tx1"/>
                </a:solidFill>
                <a:highlight>
                  <a:srgbClr val="FFFFFF"/>
                </a:highlight>
              </a:endParaRPr>
            </a:p>
            <a:p>
              <a:r>
                <a:rPr lang="ja-JP" altLang="en-US" sz="1200" dirty="0">
                  <a:solidFill>
                    <a:schemeClr val="tx1"/>
                  </a:solidFill>
                  <a:highlight>
                    <a:srgbClr val="FFFFFF"/>
                  </a:highlight>
                </a:rPr>
                <a:t>◆講師コメント</a:t>
              </a:r>
              <a:endParaRPr lang="en-US" altLang="ja-JP" sz="1200" dirty="0">
                <a:solidFill>
                  <a:schemeClr val="tx1"/>
                </a:solidFill>
                <a:highlight>
                  <a:srgbClr val="FFFFFF"/>
                </a:highlight>
              </a:endParaRPr>
            </a:p>
            <a:p>
              <a:r>
                <a:rPr lang="ja-JP" altLang="en-US" sz="1200" dirty="0">
                  <a:solidFill>
                    <a:schemeClr val="tx1"/>
                  </a:solidFill>
                  <a:highlight>
                    <a:srgbClr val="FFFFFF"/>
                  </a:highlight>
                </a:rPr>
                <a:t>　大阪の自然災害リスクや、災害が起こった時の地域の助け合いの大切さ、地域防災活動の注意点などについてお話しします。</a:t>
              </a:r>
            </a:p>
          </p:txBody>
        </p:sp>
        <p:sp>
          <p:nvSpPr>
            <p:cNvPr id="164" name="正方形/長方形 163">
              <a:extLst>
                <a:ext uri="{FF2B5EF4-FFF2-40B4-BE49-F238E27FC236}">
                  <a16:creationId xmlns:a16="http://schemas.microsoft.com/office/drawing/2014/main" id="{37FBEF69-DD37-4769-944C-CE5C2FFE43FC}"/>
                </a:ext>
              </a:extLst>
            </p:cNvPr>
            <p:cNvSpPr/>
            <p:nvPr/>
          </p:nvSpPr>
          <p:spPr>
            <a:xfrm>
              <a:off x="2083790" y="720038"/>
              <a:ext cx="4971768" cy="458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b="1" u="sng" dirty="0">
                  <a:solidFill>
                    <a:srgbClr val="C0645A"/>
                  </a:solidFill>
                </a:rPr>
                <a:t>兵庫県立大学大学院　減災復興政策研究科　</a:t>
              </a:r>
              <a:endParaRPr lang="en-US" altLang="ja-JP" sz="1600" b="1" u="sng" dirty="0">
                <a:solidFill>
                  <a:srgbClr val="C0645A"/>
                </a:solidFill>
              </a:endParaRPr>
            </a:p>
            <a:p>
              <a:r>
                <a:rPr lang="ja-JP" altLang="en-US" sz="1600" b="1" dirty="0">
                  <a:solidFill>
                    <a:srgbClr val="C0645A"/>
                  </a:solidFill>
                </a:rPr>
                <a:t>　</a:t>
              </a:r>
              <a:r>
                <a:rPr lang="ja-JP" altLang="en-US" sz="1600" b="1" u="sng" dirty="0">
                  <a:solidFill>
                    <a:srgbClr val="C0645A"/>
                  </a:solidFill>
                </a:rPr>
                <a:t>准教授　紅谷　昇平　氏　</a:t>
              </a:r>
            </a:p>
          </p:txBody>
        </p:sp>
        <p:sp>
          <p:nvSpPr>
            <p:cNvPr id="161" name="正方形/長方形 160">
              <a:extLst>
                <a:ext uri="{FF2B5EF4-FFF2-40B4-BE49-F238E27FC236}">
                  <a16:creationId xmlns:a16="http://schemas.microsoft.com/office/drawing/2014/main" id="{4D1BE93F-381B-4ECD-B4CE-F491622B461E}"/>
                </a:ext>
              </a:extLst>
            </p:cNvPr>
            <p:cNvSpPr/>
            <p:nvPr/>
          </p:nvSpPr>
          <p:spPr>
            <a:xfrm>
              <a:off x="521420" y="3167421"/>
              <a:ext cx="6140312" cy="1035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dirty="0">
                  <a:solidFill>
                    <a:schemeClr val="tx1"/>
                  </a:solidFill>
                </a:rPr>
                <a:t>　難病医療コーディネーターとして、難病患者さんの支援だけでなく、保健所事業や府の難病医療提供体制に協力。日本難病医療ネットワーク学会や日本難病看護学会など、難病に関連する学会で活動しています。</a:t>
              </a:r>
              <a:endParaRPr lang="en-US" altLang="ja-JP" sz="1200" dirty="0">
                <a:solidFill>
                  <a:schemeClr val="tx1"/>
                </a:solidFill>
              </a:endParaRPr>
            </a:p>
            <a:p>
              <a:r>
                <a:rPr lang="ja-JP" altLang="en-US" sz="1200" dirty="0">
                  <a:solidFill>
                    <a:schemeClr val="tx1"/>
                  </a:solidFill>
                </a:rPr>
                <a:t>◆講師コメント</a:t>
              </a:r>
              <a:endParaRPr lang="en-US" altLang="ja-JP" sz="1200" dirty="0">
                <a:solidFill>
                  <a:schemeClr val="tx1"/>
                </a:solidFill>
              </a:endParaRPr>
            </a:p>
            <a:p>
              <a:r>
                <a:rPr lang="ja-JP" altLang="en-US" sz="1200" dirty="0">
                  <a:solidFill>
                    <a:schemeClr val="tx1"/>
                  </a:solidFill>
                </a:rPr>
                <a:t>　難病患者さんが日頃どのような生活を送り、災害時にどのような危険や困難があるかについてお話しします。</a:t>
              </a:r>
            </a:p>
          </p:txBody>
        </p:sp>
      </p:grpSp>
      <p:sp>
        <p:nvSpPr>
          <p:cNvPr id="22" name="AutoShape 14" descr="红色的枫叶PNG图片素材下载_图片编号qglnxvrg-免抠素材网">
            <a:extLst>
              <a:ext uri="{FF2B5EF4-FFF2-40B4-BE49-F238E27FC236}">
                <a16:creationId xmlns:a16="http://schemas.microsoft.com/office/drawing/2014/main" id="{C0E45DC8-EDA1-487D-B811-C080BBA454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7788" y="5453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AutoShape 16" descr="红色的枫叶PNG图片素材下载_图片编号qglnxvrg-免抠素材网">
            <a:extLst>
              <a:ext uri="{FF2B5EF4-FFF2-40B4-BE49-F238E27FC236}">
                <a16:creationId xmlns:a16="http://schemas.microsoft.com/office/drawing/2014/main" id="{4D2C96D0-C3C1-4895-9FF7-6D45313B9F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5500" y="5358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" name="AutoShape 22" descr="関連する画像の詳細をご覧ください。秋3cイラスト - No: 1612048／無料イラストなら「イラストAC」">
            <a:extLst>
              <a:ext uri="{FF2B5EF4-FFF2-40B4-BE49-F238E27FC236}">
                <a16:creationId xmlns:a16="http://schemas.microsoft.com/office/drawing/2014/main" id="{6BFCB364-96CD-4227-A845-1FB23D315E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7788" y="5453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48" name="Picture 24" descr="9月新学期イラスト｜無料イラスト・フリー素材なら「イラストAC」">
            <a:extLst>
              <a:ext uri="{FF2B5EF4-FFF2-40B4-BE49-F238E27FC236}">
                <a16:creationId xmlns:a16="http://schemas.microsoft.com/office/drawing/2014/main" id="{6A225E25-977B-428D-95F9-C3CE95AFB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67" y="6492459"/>
            <a:ext cx="1122827" cy="75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26" descr="枫叶边角装饰PNG图片素材下载_图片编号9340029-PNG素材网">
            <a:extLst>
              <a:ext uri="{FF2B5EF4-FFF2-40B4-BE49-F238E27FC236}">
                <a16:creationId xmlns:a16="http://schemas.microsoft.com/office/drawing/2014/main" id="{B56C6942-0428-4734-9715-43B923AF0B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40188" y="5605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56" name="Picture 32" descr="紅葉したもみじの葉と枝のイラスト | フリー素材 イラストミント">
            <a:extLst>
              <a:ext uri="{FF2B5EF4-FFF2-40B4-BE49-F238E27FC236}">
                <a16:creationId xmlns:a16="http://schemas.microsoft.com/office/drawing/2014/main" id="{057F4DDA-102A-49A4-B43C-94D04697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14" y="3916476"/>
            <a:ext cx="2344877" cy="18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角丸四角形 21">
            <a:extLst>
              <a:ext uri="{FF2B5EF4-FFF2-40B4-BE49-F238E27FC236}">
                <a16:creationId xmlns:a16="http://schemas.microsoft.com/office/drawing/2014/main" id="{C7A21C64-374D-4C07-8FC1-BF5B0A850DD4}"/>
              </a:ext>
            </a:extLst>
          </p:cNvPr>
          <p:cNvSpPr/>
          <p:nvPr/>
        </p:nvSpPr>
        <p:spPr>
          <a:xfrm>
            <a:off x="170097" y="5369317"/>
            <a:ext cx="2509449" cy="37860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１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回目研修会の様子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0ADC0841-CC97-4E3E-B0B5-2877F624904A}"/>
              </a:ext>
            </a:extLst>
          </p:cNvPr>
          <p:cNvSpPr/>
          <p:nvPr/>
        </p:nvSpPr>
        <p:spPr>
          <a:xfrm>
            <a:off x="928286" y="9549517"/>
            <a:ext cx="2424158" cy="648420"/>
          </a:xfrm>
          <a:prstGeom prst="wedgeRoundRectCallout">
            <a:avLst>
              <a:gd name="adj1" fmla="val 56526"/>
              <a:gd name="adj2" fmla="val 33332"/>
              <a:gd name="adj3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b="1" dirty="0"/>
              <a:t>難病患者さん</a:t>
            </a:r>
            <a:r>
              <a:rPr lang="ja-JP" altLang="en-US" sz="1200" b="1" dirty="0"/>
              <a:t>が災害時に</a:t>
            </a:r>
            <a:r>
              <a:rPr kumimoji="1" lang="ja-JP" altLang="en-US" sz="1200" b="1" dirty="0"/>
              <a:t>どのような支援が必要であるかを学ぶことができました。</a:t>
            </a:r>
          </a:p>
        </p:txBody>
      </p:sp>
      <p:sp>
        <p:nvSpPr>
          <p:cNvPr id="41" name="吹き出し: 角を丸めた四角形 40">
            <a:extLst>
              <a:ext uri="{FF2B5EF4-FFF2-40B4-BE49-F238E27FC236}">
                <a16:creationId xmlns:a16="http://schemas.microsoft.com/office/drawing/2014/main" id="{4EA4BAFD-5829-41EA-B688-B0652B0B44B2}"/>
              </a:ext>
            </a:extLst>
          </p:cNvPr>
          <p:cNvSpPr/>
          <p:nvPr/>
        </p:nvSpPr>
        <p:spPr>
          <a:xfrm>
            <a:off x="980439" y="8946452"/>
            <a:ext cx="2478487" cy="505778"/>
          </a:xfrm>
          <a:prstGeom prst="wedgeRoundRectCallout">
            <a:avLst>
              <a:gd name="adj1" fmla="val -55861"/>
              <a:gd name="adj2" fmla="val 791"/>
              <a:gd name="adj3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b="1" dirty="0"/>
              <a:t>写真や映像で難病患者さんの生活をイメージすることができました。</a:t>
            </a:r>
          </a:p>
        </p:txBody>
      </p:sp>
      <p:pic>
        <p:nvPicPr>
          <p:cNvPr id="7" name="Picture 6" descr="いろいろな話し合う人たちのイラスト | かわいいフリー素材集 いらすとや">
            <a:extLst>
              <a:ext uri="{FF2B5EF4-FFF2-40B4-BE49-F238E27FC236}">
                <a16:creationId xmlns:a16="http://schemas.microsoft.com/office/drawing/2014/main" id="{80BEF674-F173-457B-8317-33E15F08D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" y="8818157"/>
            <a:ext cx="864094" cy="10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アンパンマン ブロック お 菓子 子供の顔(男の子)の無料(フリー)イラスト | かわいい手描きの無料素 トレカ キーホルダー">
            <a:extLst>
              <a:ext uri="{FF2B5EF4-FFF2-40B4-BE49-F238E27FC236}">
                <a16:creationId xmlns:a16="http://schemas.microsoft.com/office/drawing/2014/main" id="{8FE6435C-0E68-43C6-94E0-E5C034ECD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63" y="9302501"/>
            <a:ext cx="1111367" cy="10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00033CDA-A810-4B6A-894E-5559C018B740}"/>
              </a:ext>
            </a:extLst>
          </p:cNvPr>
          <p:cNvSpPr/>
          <p:nvPr/>
        </p:nvSpPr>
        <p:spPr>
          <a:xfrm>
            <a:off x="4767261" y="5228052"/>
            <a:ext cx="2988290" cy="26730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 descr="湖イラスト - No: 753184｜無料イラスト・フリー素材なら「イラストAC」">
            <a:extLst>
              <a:ext uri="{FF2B5EF4-FFF2-40B4-BE49-F238E27FC236}">
                <a16:creationId xmlns:a16="http://schemas.microsoft.com/office/drawing/2014/main" id="{11D08AFA-F49D-4337-98E2-F50614090E8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85" y="6298760"/>
            <a:ext cx="1149178" cy="84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図 46" descr="バックバルブマスク - gumogumo フリー素材館">
            <a:extLst>
              <a:ext uri="{FF2B5EF4-FFF2-40B4-BE49-F238E27FC236}">
                <a16:creationId xmlns:a16="http://schemas.microsoft.com/office/drawing/2014/main" id="{D7B9B370-49E6-459C-8BEA-0ADE86A8BAF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193">
            <a:off x="5538581" y="5611986"/>
            <a:ext cx="1352655" cy="12726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utoShape 14" descr="酸素レベルの心拍数追跡のためのスマートパルスオキシメーターイラスト素材透過、PNGフリー画像ダウンロード - Pngtree">
            <a:extLst>
              <a:ext uri="{FF2B5EF4-FFF2-40B4-BE49-F238E27FC236}">
                <a16:creationId xmlns:a16="http://schemas.microsoft.com/office/drawing/2014/main" id="{77E295F9-B55E-48FC-A589-61A97D9AF8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2588" y="57578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40" name="Picture 16" descr="パルスオキシメーター（斜め）のイラスト｜商用可・フリーイラスト素材｜ソコスト">
            <a:extLst>
              <a:ext uri="{FF2B5EF4-FFF2-40B4-BE49-F238E27FC236}">
                <a16:creationId xmlns:a16="http://schemas.microsoft.com/office/drawing/2014/main" id="{DE2BA931-695C-4EE6-A73C-5157075F6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90" y="6677081"/>
            <a:ext cx="315181" cy="2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082D705-14D1-4F8D-946E-437527DCAD8A}"/>
              </a:ext>
            </a:extLst>
          </p:cNvPr>
          <p:cNvSpPr/>
          <p:nvPr/>
        </p:nvSpPr>
        <p:spPr>
          <a:xfrm>
            <a:off x="4305939" y="9064023"/>
            <a:ext cx="3324799" cy="1074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/>
              <a:t>会場には、ポータブル蓄電池や医療ケア物品など、難病患者さんの身の回りの物品を展示しています。実際に見て、手に取っていただけます！</a:t>
            </a:r>
          </a:p>
          <a:p>
            <a:endParaRPr kumimoji="1" lang="ja-JP" altLang="en-US" sz="1400" b="1" dirty="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304B8E4F-16D7-4E7A-9FD2-1011BEAE5499}"/>
              </a:ext>
            </a:extLst>
          </p:cNvPr>
          <p:cNvSpPr/>
          <p:nvPr/>
        </p:nvSpPr>
        <p:spPr>
          <a:xfrm>
            <a:off x="319735" y="5864303"/>
            <a:ext cx="4385328" cy="65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dirty="0"/>
              <a:t>令和７年８月２日に開催した第１回研修会では、</a:t>
            </a:r>
            <a:endParaRPr lang="en-US" altLang="ja-JP" sz="1600" b="1" dirty="0"/>
          </a:p>
          <a:p>
            <a:r>
              <a:rPr lang="ja-JP" altLang="en-US" sz="1600" b="1" dirty="0"/>
              <a:t>たくさんの学生さんにご参加いただきました！</a:t>
            </a:r>
            <a:endParaRPr kumimoji="1" lang="ja-JP" altLang="en-US" sz="1600" b="1" dirty="0"/>
          </a:p>
        </p:txBody>
      </p:sp>
      <p:pic>
        <p:nvPicPr>
          <p:cNvPr id="55" name="Picture 32" descr="紅葉したもみじの葉と枝のイラスト | フリー素材 イラストミント">
            <a:extLst>
              <a:ext uri="{FF2B5EF4-FFF2-40B4-BE49-F238E27FC236}">
                <a16:creationId xmlns:a16="http://schemas.microsoft.com/office/drawing/2014/main" id="{00ECE708-9FE9-4831-AA05-960163B01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4931">
            <a:off x="-129507" y="-309363"/>
            <a:ext cx="2199905" cy="17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1B14D8E-6B2D-45C8-B49D-724671AAD5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2" y="6517386"/>
            <a:ext cx="2985767" cy="172746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933992E-BD3B-40AC-B42A-961DF068A6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96" y="7346244"/>
            <a:ext cx="2634349" cy="1526289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0215581-A36E-461F-B218-B862FE22E663}"/>
              </a:ext>
            </a:extLst>
          </p:cNvPr>
          <p:cNvSpPr/>
          <p:nvPr/>
        </p:nvSpPr>
        <p:spPr>
          <a:xfrm>
            <a:off x="1210639" y="8418028"/>
            <a:ext cx="1874723" cy="479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latin typeface="+mj-ea"/>
                <a:ea typeface="+mj-ea"/>
              </a:rPr>
              <a:t>【</a:t>
            </a:r>
            <a:r>
              <a:rPr kumimoji="1" lang="ja-JP" altLang="en-US" sz="1400" b="1" dirty="0">
                <a:latin typeface="+mj-ea"/>
                <a:ea typeface="+mj-ea"/>
              </a:rPr>
              <a:t>参加者の声</a:t>
            </a:r>
            <a:r>
              <a:rPr kumimoji="1" lang="en-US" altLang="ja-JP" sz="1400" b="1" dirty="0">
                <a:latin typeface="+mj-ea"/>
                <a:ea typeface="+mj-ea"/>
              </a:rPr>
              <a:t>】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  <p:pic>
        <p:nvPicPr>
          <p:cNvPr id="11" name="図 10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54A34787-2440-1A1F-94C1-2323D020EA4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r="11215"/>
          <a:stretch>
            <a:fillRect/>
          </a:stretch>
        </p:blipFill>
        <p:spPr>
          <a:xfrm>
            <a:off x="916732" y="1113198"/>
            <a:ext cx="958832" cy="12784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07672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1.pptx" id="{D8CEF92E-E621-4889-A2C4-D44EA4896D94}" vid="{7BA0B976-7AA0-4750-86DE-53A6EBAC7E7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4597</TotalTime>
  <Words>858</Words>
  <Application>Microsoft Office PowerPoint</Application>
  <PresentationFormat>ユーザー設定</PresentationFormat>
  <Paragraphs>107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HGSｺﾞｼｯｸE</vt:lpstr>
      <vt:lpstr>ＭＳ Ｐゴシック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藤原　直子</dc:creator>
  <cp:lastModifiedBy>藤原　直子</cp:lastModifiedBy>
  <cp:revision>354</cp:revision>
  <cp:lastPrinted>2025-08-13T09:27:37Z</cp:lastPrinted>
  <dcterms:created xsi:type="dcterms:W3CDTF">2013-08-08T01:25:55Z</dcterms:created>
  <dcterms:modified xsi:type="dcterms:W3CDTF">2025-09-18T06:28:05Z</dcterms:modified>
</cp:coreProperties>
</file>