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sldIdLst>
    <p:sldId id="256" r:id="rId2"/>
    <p:sldId id="264" r:id="rId3"/>
    <p:sldId id="257" r:id="rId4"/>
    <p:sldId id="258" r:id="rId5"/>
    <p:sldId id="259" r:id="rId6"/>
    <p:sldId id="265" r:id="rId7"/>
    <p:sldId id="260" r:id="rId8"/>
    <p:sldId id="261" r:id="rId9"/>
    <p:sldId id="263" r:id="rId10"/>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07" autoAdjust="0"/>
    <p:restoredTop sz="82522" autoAdjust="0"/>
  </p:normalViewPr>
  <p:slideViewPr>
    <p:cSldViewPr snapToGrid="0">
      <p:cViewPr varScale="1">
        <p:scale>
          <a:sx n="79" d="100"/>
          <a:sy n="79" d="100"/>
        </p:scale>
        <p:origin x="69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F20E2434-EFD1-48AB-BA1E-C0090983183D}" type="datetimeFigureOut">
              <a:rPr kumimoji="1" lang="ja-JP" altLang="en-US" smtClean="0"/>
              <a:t>2026/2/3</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596FDE53-5E23-4283-9F89-6874541A82A5}" type="slidenum">
              <a:rPr kumimoji="1" lang="ja-JP" altLang="en-US" smtClean="0"/>
              <a:t>‹#›</a:t>
            </a:fld>
            <a:endParaRPr kumimoji="1" lang="ja-JP" altLang="en-US"/>
          </a:p>
        </p:txBody>
      </p:sp>
    </p:spTree>
    <p:extLst>
      <p:ext uri="{BB962C8B-B14F-4D97-AF65-F5344CB8AC3E}">
        <p14:creationId xmlns:p14="http://schemas.microsoft.com/office/powerpoint/2010/main" val="17811588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96FDE53-5E23-4283-9F89-6874541A82A5}" type="slidenum">
              <a:rPr kumimoji="1" lang="ja-JP" altLang="en-US" smtClean="0"/>
              <a:t>1</a:t>
            </a:fld>
            <a:endParaRPr kumimoji="1" lang="ja-JP" altLang="en-US"/>
          </a:p>
        </p:txBody>
      </p:sp>
    </p:spTree>
    <p:extLst>
      <p:ext uri="{BB962C8B-B14F-4D97-AF65-F5344CB8AC3E}">
        <p14:creationId xmlns:p14="http://schemas.microsoft.com/office/powerpoint/2010/main" val="2621839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96FDE53-5E23-4283-9F89-6874541A82A5}" type="slidenum">
              <a:rPr kumimoji="1" lang="ja-JP" altLang="en-US" smtClean="0"/>
              <a:t>2</a:t>
            </a:fld>
            <a:endParaRPr kumimoji="1" lang="ja-JP" altLang="en-US"/>
          </a:p>
        </p:txBody>
      </p:sp>
    </p:spTree>
    <p:extLst>
      <p:ext uri="{BB962C8B-B14F-4D97-AF65-F5344CB8AC3E}">
        <p14:creationId xmlns:p14="http://schemas.microsoft.com/office/powerpoint/2010/main" val="2885479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96FDE53-5E23-4283-9F89-6874541A82A5}" type="slidenum">
              <a:rPr kumimoji="1" lang="ja-JP" altLang="en-US" smtClean="0"/>
              <a:t>5</a:t>
            </a:fld>
            <a:endParaRPr kumimoji="1" lang="ja-JP" altLang="en-US"/>
          </a:p>
        </p:txBody>
      </p:sp>
    </p:spTree>
    <p:extLst>
      <p:ext uri="{BB962C8B-B14F-4D97-AF65-F5344CB8AC3E}">
        <p14:creationId xmlns:p14="http://schemas.microsoft.com/office/powerpoint/2010/main" val="26244516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96FDE53-5E23-4283-9F89-6874541A82A5}" type="slidenum">
              <a:rPr kumimoji="1" lang="ja-JP" altLang="en-US" smtClean="0"/>
              <a:t>9</a:t>
            </a:fld>
            <a:endParaRPr kumimoji="1" lang="ja-JP" altLang="en-US"/>
          </a:p>
        </p:txBody>
      </p:sp>
    </p:spTree>
    <p:extLst>
      <p:ext uri="{BB962C8B-B14F-4D97-AF65-F5344CB8AC3E}">
        <p14:creationId xmlns:p14="http://schemas.microsoft.com/office/powerpoint/2010/main" val="1765391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3740047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2792583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2959900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1478509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262912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1495055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2605920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1652475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4262976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1898328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71DC64-9C8A-40B8-BAF3-59DC0E04ADAB}"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2531030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71DC64-9C8A-40B8-BAF3-59DC0E04ADAB}" type="datetimeFigureOut">
              <a:rPr kumimoji="1" lang="ja-JP" altLang="en-US" smtClean="0"/>
              <a:t>2026/2/3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DB7FB-D9F5-48E7-8039-9E3CEB84DD4C}" type="slidenum">
              <a:rPr kumimoji="1" lang="ja-JP" altLang="en-US" smtClean="0"/>
              <a:t>‹#›</a:t>
            </a:fld>
            <a:endParaRPr kumimoji="1" lang="ja-JP" altLang="en-US"/>
          </a:p>
        </p:txBody>
      </p:sp>
    </p:spTree>
    <p:extLst>
      <p:ext uri="{BB962C8B-B14F-4D97-AF65-F5344CB8AC3E}">
        <p14:creationId xmlns:p14="http://schemas.microsoft.com/office/powerpoint/2010/main" val="21840361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13714B-9CBC-4BD0-9A0C-FD43EDE3E9ED}"/>
              </a:ext>
            </a:extLst>
          </p:cNvPr>
          <p:cNvSpPr>
            <a:spLocks noGrp="1"/>
          </p:cNvSpPr>
          <p:nvPr>
            <p:ph type="ctrTitle"/>
          </p:nvPr>
        </p:nvSpPr>
        <p:spPr/>
        <p:txBody>
          <a:bodyPr>
            <a:normAutofit/>
          </a:bodyPr>
          <a:lstStyle/>
          <a:p>
            <a:r>
              <a:rPr lang="ja-JP" altLang="en-US" sz="4400" dirty="0">
                <a:latin typeface="BIZ UDゴシック" panose="020B0400000000000000" pitchFamily="49" charset="-128"/>
                <a:ea typeface="BIZ UDゴシック" panose="020B0400000000000000" pitchFamily="49" charset="-128"/>
              </a:rPr>
              <a:t>令和６年度重症心身障がい児者実態把握調査の</a:t>
            </a:r>
            <a:br>
              <a:rPr lang="en-US" altLang="ja-JP" sz="4400" dirty="0">
                <a:latin typeface="BIZ UDゴシック" panose="020B0400000000000000" pitchFamily="49" charset="-128"/>
                <a:ea typeface="BIZ UDゴシック" panose="020B0400000000000000" pitchFamily="49" charset="-128"/>
              </a:rPr>
            </a:br>
            <a:r>
              <a:rPr lang="ja-JP" altLang="en-US" sz="4400" dirty="0">
                <a:latin typeface="BIZ UDゴシック" panose="020B0400000000000000" pitchFamily="49" charset="-128"/>
                <a:ea typeface="BIZ UDゴシック" panose="020B0400000000000000" pitchFamily="49" charset="-128"/>
              </a:rPr>
              <a:t>結果を踏まえた取組みについて</a:t>
            </a:r>
          </a:p>
        </p:txBody>
      </p:sp>
      <p:sp>
        <p:nvSpPr>
          <p:cNvPr id="3" name="字幕 2">
            <a:extLst>
              <a:ext uri="{FF2B5EF4-FFF2-40B4-BE49-F238E27FC236}">
                <a16:creationId xmlns:a16="http://schemas.microsoft.com/office/drawing/2014/main" id="{42CAC1F7-3297-488A-9CD3-13EB84226F0A}"/>
              </a:ext>
            </a:extLst>
          </p:cNvPr>
          <p:cNvSpPr>
            <a:spLocks noGrp="1"/>
          </p:cNvSpPr>
          <p:nvPr>
            <p:ph type="subTitle" idx="1"/>
          </p:nvPr>
        </p:nvSpPr>
        <p:spPr/>
        <p:txBody>
          <a:bodyPr/>
          <a:lstStyle/>
          <a:p>
            <a:r>
              <a:rPr kumimoji="1" lang="ja-JP" altLang="en-US" dirty="0">
                <a:latin typeface="BIZ UDゴシック" panose="020B0400000000000000" pitchFamily="49" charset="-128"/>
                <a:ea typeface="BIZ UDゴシック" panose="020B0400000000000000" pitchFamily="49" charset="-128"/>
              </a:rPr>
              <a:t>令和７年</a:t>
            </a:r>
            <a:r>
              <a:rPr kumimoji="1" lang="en-US" altLang="ja-JP" dirty="0">
                <a:latin typeface="BIZ UDゴシック" panose="020B0400000000000000" pitchFamily="49" charset="-128"/>
                <a:ea typeface="BIZ UDゴシック" panose="020B0400000000000000" pitchFamily="49" charset="-128"/>
              </a:rPr>
              <a:t>10</a:t>
            </a:r>
            <a:r>
              <a:rPr kumimoji="1" lang="ja-JP" altLang="en-US" dirty="0">
                <a:latin typeface="BIZ UDゴシック" panose="020B0400000000000000" pitchFamily="49" charset="-128"/>
                <a:ea typeface="BIZ UDゴシック" panose="020B0400000000000000" pitchFamily="49" charset="-128"/>
              </a:rPr>
              <a:t>月１日</a:t>
            </a:r>
            <a:endParaRPr kumimoji="1" lang="en-US" altLang="ja-JP" dirty="0">
              <a:latin typeface="BIZ UDゴシック" panose="020B0400000000000000" pitchFamily="49" charset="-128"/>
              <a:ea typeface="BIZ UDゴシック" panose="020B0400000000000000" pitchFamily="49" charset="-128"/>
            </a:endParaRPr>
          </a:p>
          <a:p>
            <a:r>
              <a:rPr lang="ja-JP" altLang="en-US">
                <a:latin typeface="BIZ UDゴシック" panose="020B0400000000000000" pitchFamily="49" charset="-128"/>
                <a:ea typeface="BIZ UDゴシック" panose="020B0400000000000000" pitchFamily="49" charset="-128"/>
              </a:rPr>
              <a:t>大阪府福祉部障がい福祉室地域生活支援課</a:t>
            </a:r>
            <a:endParaRPr kumimoji="1" lang="ja-JP" altLang="en-US" dirty="0">
              <a:latin typeface="BIZ UDゴシック" panose="020B0400000000000000" pitchFamily="49" charset="-128"/>
              <a:ea typeface="BIZ UDゴシック" panose="020B0400000000000000" pitchFamily="49" charset="-128"/>
            </a:endParaRPr>
          </a:p>
        </p:txBody>
      </p:sp>
      <p:sp>
        <p:nvSpPr>
          <p:cNvPr id="5" name="スライド番号プレースホルダー 3">
            <a:extLst>
              <a:ext uri="{FF2B5EF4-FFF2-40B4-BE49-F238E27FC236}">
                <a16:creationId xmlns:a16="http://schemas.microsoft.com/office/drawing/2014/main" id="{5D7AD1FA-EC11-44F5-927F-2DC1C85AF576}"/>
              </a:ext>
            </a:extLst>
          </p:cNvPr>
          <p:cNvSpPr>
            <a:spLocks noGrp="1"/>
          </p:cNvSpPr>
          <p:nvPr>
            <p:ph type="sldNum" sz="quarter" idx="12"/>
          </p:nvPr>
        </p:nvSpPr>
        <p:spPr>
          <a:xfrm>
            <a:off x="7533950" y="6320270"/>
            <a:ext cx="2228850" cy="365125"/>
          </a:xfrm>
        </p:spPr>
        <p:txBody>
          <a:bodyPr/>
          <a:lstStyle/>
          <a:p>
            <a:r>
              <a:rPr lang="en-US" altLang="ja-JP" sz="1400" dirty="0">
                <a:latin typeface="BIZ UDゴシック" panose="020B0400000000000000" pitchFamily="49" charset="-128"/>
                <a:ea typeface="BIZ UDゴシック" panose="020B0400000000000000" pitchFamily="49" charset="-128"/>
              </a:rPr>
              <a:t>-</a:t>
            </a:r>
            <a:fld id="{9063177C-706B-4989-9EED-EBCF02BB6695}" type="slidenum">
              <a:rPr lang="ja-JP" altLang="en-US" sz="1400">
                <a:latin typeface="BIZ UDゴシック" panose="020B0400000000000000" pitchFamily="49" charset="-128"/>
                <a:ea typeface="BIZ UDゴシック" panose="020B0400000000000000" pitchFamily="49" charset="-128"/>
              </a:rPr>
              <a:t>1</a:t>
            </a:fld>
            <a:r>
              <a:rPr lang="en-US" altLang="ja-JP" sz="1400" dirty="0">
                <a:latin typeface="BIZ UDゴシック" panose="020B0400000000000000" pitchFamily="49" charset="-128"/>
                <a:ea typeface="BIZ UDゴシック" panose="020B0400000000000000" pitchFamily="49" charset="-128"/>
              </a:rPr>
              <a:t>-</a:t>
            </a:r>
            <a:endParaRPr lang="ja-JP" altLang="en-US" sz="1400" dirty="0">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16562294-EBAB-40C8-BDD8-840A64D68DC8}"/>
              </a:ext>
            </a:extLst>
          </p:cNvPr>
          <p:cNvSpPr txBox="1"/>
          <p:nvPr/>
        </p:nvSpPr>
        <p:spPr>
          <a:xfrm>
            <a:off x="8825168" y="172605"/>
            <a:ext cx="937632" cy="292388"/>
          </a:xfrm>
          <a:prstGeom prst="rect">
            <a:avLst/>
          </a:prstGeom>
          <a:noFill/>
          <a:ln>
            <a:solidFill>
              <a:schemeClr val="tx1"/>
            </a:solidFill>
          </a:ln>
        </p:spPr>
        <p:txBody>
          <a:bodyPr wrap="square" rtlCol="0">
            <a:spAutoFit/>
          </a:bodyPr>
          <a:lstStyle/>
          <a:p>
            <a:pPr algn="ctr"/>
            <a:r>
              <a:rPr lang="ja-JP" altLang="en-US" sz="1300" dirty="0">
                <a:latin typeface="BIZ UDゴシック" panose="020B0400000000000000" pitchFamily="49" charset="-128"/>
                <a:ea typeface="BIZ UDゴシック" panose="020B0400000000000000" pitchFamily="49" charset="-128"/>
              </a:rPr>
              <a:t>資料２</a:t>
            </a:r>
          </a:p>
        </p:txBody>
      </p:sp>
    </p:spTree>
    <p:extLst>
      <p:ext uri="{BB962C8B-B14F-4D97-AF65-F5344CB8AC3E}">
        <p14:creationId xmlns:p14="http://schemas.microsoft.com/office/powerpoint/2010/main" val="1764219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テキスト ボックス 43">
            <a:extLst>
              <a:ext uri="{FF2B5EF4-FFF2-40B4-BE49-F238E27FC236}">
                <a16:creationId xmlns:a16="http://schemas.microsoft.com/office/drawing/2014/main" id="{50859271-2E2A-44B6-AAC6-D016AD4905B6}"/>
              </a:ext>
            </a:extLst>
          </p:cNvPr>
          <p:cNvSpPr txBox="1">
            <a:spLocks noChangeAspect="1"/>
          </p:cNvSpPr>
          <p:nvPr/>
        </p:nvSpPr>
        <p:spPr>
          <a:xfrm>
            <a:off x="125161" y="2483740"/>
            <a:ext cx="3269020" cy="333514"/>
          </a:xfrm>
          <a:prstGeom prst="rect">
            <a:avLst/>
          </a:prstGeom>
          <a:noFill/>
          <a:ln>
            <a:noFill/>
            <a:prstDash val="sysDash"/>
            <a:extLst>
              <a:ext uri="{C807C97D-BFC1-408E-A445-0C87EB9F89A2}">
                <ask:lineSketchStyleProps xmlns:ask="http://schemas.microsoft.com/office/drawing/2018/sketchyshapes">
                  <ask:type>
                    <ask:lineSketchNone/>
                  </ask:type>
                </ask:lineSketchStyleProps>
              </a:ext>
            </a:extLst>
          </a:ln>
        </p:spPr>
        <p:txBody>
          <a:bodyPr wrap="square" tIns="29250" bIns="29250" anchor="ctr">
            <a:noAutofit/>
          </a:bodyPr>
          <a:lstStyle/>
          <a:p>
            <a:r>
              <a:rPr lang="en-US" altLang="ja-JP" sz="1138" dirty="0">
                <a:solidFill>
                  <a:srgbClr val="222222"/>
                </a:solidFill>
                <a:latin typeface="BIZ UDゴシック" panose="020B0400000000000000" pitchFamily="49" charset="-128"/>
                <a:ea typeface="BIZ UDゴシック" panose="020B0400000000000000" pitchFamily="49" charset="-128"/>
              </a:rPr>
              <a:t>13</a:t>
            </a:r>
            <a:r>
              <a:rPr lang="ja-JP" altLang="en-US" sz="1138" dirty="0">
                <a:solidFill>
                  <a:srgbClr val="222222"/>
                </a:solidFill>
                <a:latin typeface="BIZ UDゴシック" panose="020B0400000000000000" pitchFamily="49" charset="-128"/>
                <a:ea typeface="BIZ UDゴシック" panose="020B0400000000000000" pitchFamily="49" charset="-128"/>
              </a:rPr>
              <a:t>　今後充実を希望するサービスや支援策</a:t>
            </a:r>
            <a:endParaRPr lang="ja-JP" altLang="en-US" sz="1138" dirty="0">
              <a:latin typeface="BIZ UDゴシック" panose="020B0400000000000000" pitchFamily="49" charset="-128"/>
              <a:ea typeface="BIZ UDゴシック" panose="020B0400000000000000" pitchFamily="49" charset="-128"/>
            </a:endParaRPr>
          </a:p>
        </p:txBody>
      </p:sp>
      <p:graphicFrame>
        <p:nvGraphicFramePr>
          <p:cNvPr id="227" name="表 226">
            <a:extLst>
              <a:ext uri="{FF2B5EF4-FFF2-40B4-BE49-F238E27FC236}">
                <a16:creationId xmlns:a16="http://schemas.microsoft.com/office/drawing/2014/main" id="{793D7482-E86A-457B-BB50-29253E36A1DD}"/>
              </a:ext>
            </a:extLst>
          </p:cNvPr>
          <p:cNvGraphicFramePr>
            <a:graphicFrameLocks noGrp="1"/>
          </p:cNvGraphicFramePr>
          <p:nvPr>
            <p:extLst>
              <p:ext uri="{D42A27DB-BD31-4B8C-83A1-F6EECF244321}">
                <p14:modId xmlns:p14="http://schemas.microsoft.com/office/powerpoint/2010/main" val="2890616991"/>
              </p:ext>
            </p:extLst>
          </p:nvPr>
        </p:nvGraphicFramePr>
        <p:xfrm>
          <a:off x="80757" y="2837703"/>
          <a:ext cx="1299093" cy="1469685"/>
        </p:xfrm>
        <a:graphic>
          <a:graphicData uri="http://schemas.openxmlformats.org/drawingml/2006/table">
            <a:tbl>
              <a:tblPr firstRow="1" bandRow="1">
                <a:tableStyleId>{5940675A-B579-460E-94D1-54222C63F5DA}</a:tableStyleId>
              </a:tblPr>
              <a:tblGrid>
                <a:gridCol w="263250">
                  <a:extLst>
                    <a:ext uri="{9D8B030D-6E8A-4147-A177-3AD203B41FA5}">
                      <a16:colId xmlns:a16="http://schemas.microsoft.com/office/drawing/2014/main" val="1079098742"/>
                    </a:ext>
                  </a:extLst>
                </a:gridCol>
                <a:gridCol w="345281">
                  <a:extLst>
                    <a:ext uri="{9D8B030D-6E8A-4147-A177-3AD203B41FA5}">
                      <a16:colId xmlns:a16="http://schemas.microsoft.com/office/drawing/2014/main" val="700866463"/>
                    </a:ext>
                  </a:extLst>
                </a:gridCol>
                <a:gridCol w="345281">
                  <a:extLst>
                    <a:ext uri="{9D8B030D-6E8A-4147-A177-3AD203B41FA5}">
                      <a16:colId xmlns:a16="http://schemas.microsoft.com/office/drawing/2014/main" val="1444165836"/>
                    </a:ext>
                  </a:extLst>
                </a:gridCol>
                <a:gridCol w="345281">
                  <a:extLst>
                    <a:ext uri="{9D8B030D-6E8A-4147-A177-3AD203B41FA5}">
                      <a16:colId xmlns:a16="http://schemas.microsoft.com/office/drawing/2014/main" val="1772498454"/>
                    </a:ext>
                  </a:extLst>
                </a:gridCol>
              </a:tblGrid>
              <a:tr h="347004">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74295" marR="74295" marT="37148" marB="37148">
                    <a:lnB w="12700" cap="flat" cmpd="sng" algn="ctr">
                      <a:solidFill>
                        <a:schemeClr val="tx1"/>
                      </a:solidFill>
                      <a:prstDash val="solid"/>
                      <a:round/>
                      <a:headEnd type="none" w="med" len="med"/>
                      <a:tailEnd type="none" w="med" len="med"/>
                    </a:lnB>
                  </a:tcPr>
                </a:tc>
                <a:tc gridSpan="3">
                  <a:txBody>
                    <a:bodyPr/>
                    <a:lstStyle/>
                    <a:p>
                      <a:pPr algn="ctr"/>
                      <a:r>
                        <a:rPr kumimoji="1" lang="ja-JP" altLang="en-US" sz="900" dirty="0">
                          <a:latin typeface="BIZ UDゴシック" panose="020B0400000000000000" pitchFamily="49" charset="-128"/>
                          <a:ea typeface="BIZ UDゴシック" panose="020B0400000000000000" pitchFamily="49" charset="-128"/>
                        </a:rPr>
                        <a:t>短期入所</a:t>
                      </a:r>
                      <a:endParaRPr kumimoji="1" lang="ja-JP" altLang="en-US" sz="800" dirty="0">
                        <a:latin typeface="BIZ UDゴシック" panose="020B0400000000000000" pitchFamily="49" charset="-128"/>
                        <a:ea typeface="BIZ UDゴシック" panose="020B0400000000000000" pitchFamily="49" charset="-128"/>
                      </a:endParaRPr>
                    </a:p>
                  </a:txBody>
                  <a:tcPr marL="74295" marR="74295" marT="37148" marB="37148" anchor="ctr">
                    <a:lnB w="12700" cap="flat" cmpd="sng" algn="ctr">
                      <a:solidFill>
                        <a:schemeClr val="tx1"/>
                      </a:solidFill>
                      <a:prstDash val="solid"/>
                      <a:round/>
                      <a:headEnd type="none" w="med" len="med"/>
                      <a:tailEnd type="none" w="med" len="med"/>
                    </a:lnB>
                    <a:solidFill>
                      <a:srgbClr val="FFFF00"/>
                    </a:solidFill>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1078335"/>
                  </a:ext>
                </a:extLst>
              </a:tr>
              <a:tr h="347004">
                <a:tc rowSpan="2">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74295" marR="74295" marT="37148" marB="37148">
                    <a:lnT w="12700" cap="flat" cmpd="sng" algn="ctr">
                      <a:solidFill>
                        <a:schemeClr val="tx1"/>
                      </a:solidFill>
                      <a:prstDash val="solid"/>
                      <a:round/>
                      <a:headEnd type="none" w="med" len="med"/>
                      <a:tailEnd type="none" w="med" len="med"/>
                    </a:lnT>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R6</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solidFill>
                      <a:srgbClr val="FFFF00"/>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noFill/>
                      <a:prstDash val="sysDash"/>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rgbClr val="FFFF00"/>
                    </a:solidFill>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H25</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T w="12700" cap="flat" cmpd="sng" algn="ctr">
                      <a:solidFill>
                        <a:schemeClr val="tx1"/>
                      </a:solidFill>
                      <a:prstDash val="solid"/>
                      <a:round/>
                      <a:headEnd type="none" w="med" len="med"/>
                      <a:tailEnd type="none" w="med" len="med"/>
                    </a:lnT>
                    <a:solidFill>
                      <a:srgbClr val="FFFF00"/>
                    </a:solidFill>
                  </a:tcPr>
                </a:tc>
                <a:extLst>
                  <a:ext uri="{0D108BD9-81ED-4DB2-BD59-A6C34878D82A}">
                    <a16:rowId xmlns:a16="http://schemas.microsoft.com/office/drawing/2014/main" val="2415370227"/>
                  </a:ext>
                </a:extLst>
              </a:tr>
              <a:tr h="173061">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600" dirty="0">
                          <a:latin typeface="BIZ UDゴシック" panose="020B0400000000000000" pitchFamily="49" charset="-128"/>
                          <a:ea typeface="BIZ UDゴシック" panose="020B0400000000000000" pitchFamily="49" charset="-128"/>
                        </a:rPr>
                        <a:t>動ける</a:t>
                      </a:r>
                    </a:p>
                  </a:txBody>
                  <a:tcPr marL="43875" marR="4387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solidFill>
                      <a:srgbClr val="FFFF00"/>
                    </a:solidFill>
                  </a:tcPr>
                </a:tc>
                <a:tc vMerge="1">
                  <a:txBody>
                    <a:bodyPr/>
                    <a:lstStyle/>
                    <a:p>
                      <a:endParaRPr kumimoji="1" lang="ja-JP" altLang="en-US"/>
                    </a:p>
                  </a:txBody>
                  <a:tcPr/>
                </a:tc>
                <a:extLst>
                  <a:ext uri="{0D108BD9-81ED-4DB2-BD59-A6C34878D82A}">
                    <a16:rowId xmlns:a16="http://schemas.microsoft.com/office/drawing/2014/main" val="2090262964"/>
                  </a:ext>
                </a:extLst>
              </a:tr>
              <a:tr h="301308">
                <a:tc>
                  <a:txBody>
                    <a:bodyPr/>
                    <a:lstStyle/>
                    <a:p>
                      <a:r>
                        <a:rPr kumimoji="1" lang="ja-JP" altLang="en-US" sz="900" dirty="0">
                          <a:latin typeface="BIZ UDゴシック" panose="020B0400000000000000" pitchFamily="49" charset="-128"/>
                          <a:ea typeface="BIZ UDゴシック" panose="020B0400000000000000" pitchFamily="49" charset="-128"/>
                        </a:rPr>
                        <a:t>児</a:t>
                      </a:r>
                    </a:p>
                  </a:txBody>
                  <a:tcPr marL="74295" marR="74295" marT="37148" marB="37148"/>
                </a:tc>
                <a:tc>
                  <a:txBody>
                    <a:bodyPr/>
                    <a:lstStyle/>
                    <a:p>
                      <a:pPr algn="ctr"/>
                      <a:r>
                        <a:rPr kumimoji="1" lang="en-US" altLang="ja-JP" sz="700" dirty="0">
                          <a:latin typeface="BIZ UDゴシック" panose="020B0400000000000000" pitchFamily="49" charset="-128"/>
                          <a:ea typeface="BIZ UDゴシック" panose="020B0400000000000000" pitchFamily="49" charset="-128"/>
                        </a:rPr>
                        <a:t>75.5%</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55.4%</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67.6%</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solidFill>
                      <a:srgbClr val="FFFF00"/>
                    </a:solidFill>
                  </a:tcPr>
                </a:tc>
                <a:extLst>
                  <a:ext uri="{0D108BD9-81ED-4DB2-BD59-A6C34878D82A}">
                    <a16:rowId xmlns:a16="http://schemas.microsoft.com/office/drawing/2014/main" val="3459238323"/>
                  </a:ext>
                </a:extLst>
              </a:tr>
              <a:tr h="301308">
                <a:tc>
                  <a:txBody>
                    <a:bodyPr/>
                    <a:lstStyle/>
                    <a:p>
                      <a:r>
                        <a:rPr kumimoji="1" lang="ja-JP" altLang="en-US" sz="900" dirty="0">
                          <a:latin typeface="BIZ UDゴシック" panose="020B0400000000000000" pitchFamily="49" charset="-128"/>
                          <a:ea typeface="BIZ UDゴシック" panose="020B0400000000000000" pitchFamily="49" charset="-128"/>
                        </a:rPr>
                        <a:t>者</a:t>
                      </a:r>
                    </a:p>
                  </a:txBody>
                  <a:tcPr marL="74295" marR="74295" marT="37148" marB="37148"/>
                </a:tc>
                <a:tc>
                  <a:txBody>
                    <a:bodyPr/>
                    <a:lstStyle/>
                    <a:p>
                      <a:pPr algn="ctr"/>
                      <a:r>
                        <a:rPr kumimoji="1" lang="en-US" altLang="ja-JP" sz="700" dirty="0">
                          <a:latin typeface="BIZ UDゴシック" panose="020B0400000000000000" pitchFamily="49" charset="-128"/>
                          <a:ea typeface="BIZ UDゴシック" panose="020B0400000000000000" pitchFamily="49" charset="-128"/>
                        </a:rPr>
                        <a:t>75.0%</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46.5%</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74.6% </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solidFill>
                      <a:srgbClr val="FFFF00"/>
                    </a:solidFill>
                  </a:tcPr>
                </a:tc>
                <a:extLst>
                  <a:ext uri="{0D108BD9-81ED-4DB2-BD59-A6C34878D82A}">
                    <a16:rowId xmlns:a16="http://schemas.microsoft.com/office/drawing/2014/main" val="769872402"/>
                  </a:ext>
                </a:extLst>
              </a:tr>
            </a:tbl>
          </a:graphicData>
        </a:graphic>
      </p:graphicFrame>
      <p:graphicFrame>
        <p:nvGraphicFramePr>
          <p:cNvPr id="228" name="表 227">
            <a:extLst>
              <a:ext uri="{FF2B5EF4-FFF2-40B4-BE49-F238E27FC236}">
                <a16:creationId xmlns:a16="http://schemas.microsoft.com/office/drawing/2014/main" id="{67BEB7F4-24F4-4F42-9082-E63792B7BEF6}"/>
              </a:ext>
            </a:extLst>
          </p:cNvPr>
          <p:cNvGraphicFramePr>
            <a:graphicFrameLocks noGrp="1"/>
          </p:cNvGraphicFramePr>
          <p:nvPr>
            <p:extLst>
              <p:ext uri="{D42A27DB-BD31-4B8C-83A1-F6EECF244321}">
                <p14:modId xmlns:p14="http://schemas.microsoft.com/office/powerpoint/2010/main" val="3422134362"/>
              </p:ext>
            </p:extLst>
          </p:nvPr>
        </p:nvGraphicFramePr>
        <p:xfrm>
          <a:off x="1380342" y="2836193"/>
          <a:ext cx="1035843" cy="1469685"/>
        </p:xfrm>
        <a:graphic>
          <a:graphicData uri="http://schemas.openxmlformats.org/drawingml/2006/table">
            <a:tbl>
              <a:tblPr firstRow="1" bandRow="1">
                <a:tableStyleId>{5940675A-B579-460E-94D1-54222C63F5DA}</a:tableStyleId>
              </a:tblPr>
              <a:tblGrid>
                <a:gridCol w="345281">
                  <a:extLst>
                    <a:ext uri="{9D8B030D-6E8A-4147-A177-3AD203B41FA5}">
                      <a16:colId xmlns:a16="http://schemas.microsoft.com/office/drawing/2014/main" val="700866463"/>
                    </a:ext>
                  </a:extLst>
                </a:gridCol>
                <a:gridCol w="345281">
                  <a:extLst>
                    <a:ext uri="{9D8B030D-6E8A-4147-A177-3AD203B41FA5}">
                      <a16:colId xmlns:a16="http://schemas.microsoft.com/office/drawing/2014/main" val="1444165836"/>
                    </a:ext>
                  </a:extLst>
                </a:gridCol>
                <a:gridCol w="345281">
                  <a:extLst>
                    <a:ext uri="{9D8B030D-6E8A-4147-A177-3AD203B41FA5}">
                      <a16:colId xmlns:a16="http://schemas.microsoft.com/office/drawing/2014/main" val="1772498454"/>
                    </a:ext>
                  </a:extLst>
                </a:gridCol>
              </a:tblGrid>
              <a:tr h="347004">
                <a:tc gridSpan="3">
                  <a:txBody>
                    <a:bodyPr/>
                    <a:lstStyle/>
                    <a:p>
                      <a:pPr algn="ctr"/>
                      <a:r>
                        <a:rPr kumimoji="1" lang="ja-JP" altLang="en-US" sz="900" dirty="0">
                          <a:latin typeface="BIZ UDゴシック" panose="020B0400000000000000" pitchFamily="49" charset="-128"/>
                          <a:ea typeface="BIZ UDゴシック" panose="020B0400000000000000" pitchFamily="49" charset="-128"/>
                        </a:rPr>
                        <a:t>訪問看護</a:t>
                      </a:r>
                    </a:p>
                  </a:txBody>
                  <a:tcPr marL="43875" marR="43875" marT="37148" marB="37148" anchor="ctr">
                    <a:lnB w="12700" cap="flat" cmpd="sng" algn="ctr">
                      <a:solidFill>
                        <a:schemeClr val="tx1"/>
                      </a:solidFill>
                      <a:prstDash val="solid"/>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1078335"/>
                  </a:ext>
                </a:extLst>
              </a:tr>
              <a:tr h="347004">
                <a:tc rowSpan="2">
                  <a:txBody>
                    <a:bodyPr/>
                    <a:lstStyle/>
                    <a:p>
                      <a:r>
                        <a:rPr kumimoji="1" lang="en-US" altLang="ja-JP" sz="900" dirty="0">
                          <a:latin typeface="BIZ UDゴシック" panose="020B0400000000000000" pitchFamily="49" charset="-128"/>
                          <a:ea typeface="BIZ UDゴシック" panose="020B0400000000000000" pitchFamily="49" charset="-128"/>
                        </a:rPr>
                        <a:t>R6</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noFill/>
                      <a:prstDash val="sysDash"/>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H25</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15370227"/>
                  </a:ext>
                </a:extLst>
              </a:tr>
              <a:tr h="173061">
                <a:tc vMerge="1">
                  <a:txBody>
                    <a:bodyPr/>
                    <a:lstStyle/>
                    <a:p>
                      <a:endParaRPr kumimoji="1" lang="ja-JP" altLang="en-US"/>
                    </a:p>
                  </a:txBody>
                  <a:tcPr/>
                </a:tc>
                <a:tc>
                  <a:txBody>
                    <a:bodyPr/>
                    <a:lstStyle/>
                    <a:p>
                      <a:pPr algn="ctr"/>
                      <a:r>
                        <a:rPr kumimoji="1" lang="ja-JP" altLang="en-US" sz="600" dirty="0">
                          <a:latin typeface="BIZ UDゴシック" panose="020B0400000000000000" pitchFamily="49" charset="-128"/>
                          <a:ea typeface="BIZ UDゴシック" panose="020B0400000000000000" pitchFamily="49" charset="-128"/>
                        </a:rPr>
                        <a:t>動ける</a:t>
                      </a:r>
                    </a:p>
                  </a:txBody>
                  <a:tcPr marL="43875" marR="4387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2090262964"/>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20.7%</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14.1%</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20.7%</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3459238323"/>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17.3%</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9.9%</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13.1% </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769872402"/>
                  </a:ext>
                </a:extLst>
              </a:tr>
            </a:tbl>
          </a:graphicData>
        </a:graphic>
      </p:graphicFrame>
      <p:graphicFrame>
        <p:nvGraphicFramePr>
          <p:cNvPr id="233" name="表 232">
            <a:extLst>
              <a:ext uri="{FF2B5EF4-FFF2-40B4-BE49-F238E27FC236}">
                <a16:creationId xmlns:a16="http://schemas.microsoft.com/office/drawing/2014/main" id="{4AED046B-E92E-489D-ABA5-35CF60DD8833}"/>
              </a:ext>
            </a:extLst>
          </p:cNvPr>
          <p:cNvGraphicFramePr>
            <a:graphicFrameLocks noGrp="1"/>
          </p:cNvGraphicFramePr>
          <p:nvPr>
            <p:extLst>
              <p:ext uri="{D42A27DB-BD31-4B8C-83A1-F6EECF244321}">
                <p14:modId xmlns:p14="http://schemas.microsoft.com/office/powerpoint/2010/main" val="4182967127"/>
              </p:ext>
            </p:extLst>
          </p:nvPr>
        </p:nvGraphicFramePr>
        <p:xfrm>
          <a:off x="2416675" y="2836738"/>
          <a:ext cx="1035843" cy="1471297"/>
        </p:xfrm>
        <a:graphic>
          <a:graphicData uri="http://schemas.openxmlformats.org/drawingml/2006/table">
            <a:tbl>
              <a:tblPr firstRow="1" bandRow="1">
                <a:tableStyleId>{5940675A-B579-460E-94D1-54222C63F5DA}</a:tableStyleId>
              </a:tblPr>
              <a:tblGrid>
                <a:gridCol w="345281">
                  <a:extLst>
                    <a:ext uri="{9D8B030D-6E8A-4147-A177-3AD203B41FA5}">
                      <a16:colId xmlns:a16="http://schemas.microsoft.com/office/drawing/2014/main" val="700866463"/>
                    </a:ext>
                  </a:extLst>
                </a:gridCol>
                <a:gridCol w="345281">
                  <a:extLst>
                    <a:ext uri="{9D8B030D-6E8A-4147-A177-3AD203B41FA5}">
                      <a16:colId xmlns:a16="http://schemas.microsoft.com/office/drawing/2014/main" val="1444165836"/>
                    </a:ext>
                  </a:extLst>
                </a:gridCol>
                <a:gridCol w="345281">
                  <a:extLst>
                    <a:ext uri="{9D8B030D-6E8A-4147-A177-3AD203B41FA5}">
                      <a16:colId xmlns:a16="http://schemas.microsoft.com/office/drawing/2014/main" val="1772498454"/>
                    </a:ext>
                  </a:extLst>
                </a:gridCol>
              </a:tblGrid>
              <a:tr h="347429">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生活介護・</a:t>
                      </a:r>
                      <a:endParaRPr kumimoji="1" lang="en-US" altLang="ja-JP" sz="900" dirty="0">
                        <a:latin typeface="BIZ UDゴシック" panose="020B0400000000000000" pitchFamily="49" charset="-128"/>
                        <a:ea typeface="BIZ UDゴシック" panose="020B0400000000000000" pitchFamily="49"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日中一時支援</a:t>
                      </a:r>
                      <a:endParaRPr kumimoji="1" lang="ja-JP" altLang="en-US" sz="800" dirty="0">
                        <a:latin typeface="BIZ UDゴシック" panose="020B0400000000000000" pitchFamily="49" charset="-128"/>
                        <a:ea typeface="BIZ UDゴシック" panose="020B0400000000000000" pitchFamily="49" charset="-128"/>
                      </a:endParaRPr>
                    </a:p>
                  </a:txBody>
                  <a:tcPr marL="43875" marR="43875" marT="37148" marB="37148" anchor="ctr">
                    <a:lnB w="12700" cap="flat" cmpd="sng" algn="ctr">
                      <a:solidFill>
                        <a:schemeClr val="tx1"/>
                      </a:solidFill>
                      <a:prstDash val="solid"/>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1078335"/>
                  </a:ext>
                </a:extLst>
              </a:tr>
              <a:tr h="347004">
                <a:tc rowSpan="2">
                  <a:txBody>
                    <a:bodyPr/>
                    <a:lstStyle/>
                    <a:p>
                      <a:r>
                        <a:rPr kumimoji="1" lang="en-US" altLang="ja-JP" sz="900" dirty="0">
                          <a:latin typeface="BIZ UDゴシック" panose="020B0400000000000000" pitchFamily="49" charset="-128"/>
                          <a:ea typeface="BIZ UDゴシック" panose="020B0400000000000000" pitchFamily="49" charset="-128"/>
                        </a:rPr>
                        <a:t>R6</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noFill/>
                      <a:prstDash val="sysDash"/>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H25</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15370227"/>
                  </a:ext>
                </a:extLst>
              </a:tr>
              <a:tr h="173061">
                <a:tc vMerge="1">
                  <a:txBody>
                    <a:bodyPr/>
                    <a:lstStyle/>
                    <a:p>
                      <a:endParaRPr kumimoji="1" lang="ja-JP" altLang="en-US"/>
                    </a:p>
                  </a:txBody>
                  <a:tcPr/>
                </a:tc>
                <a:tc>
                  <a:txBody>
                    <a:bodyPr/>
                    <a:lstStyle/>
                    <a:p>
                      <a:pPr algn="ctr"/>
                      <a:r>
                        <a:rPr kumimoji="1" lang="ja-JP" altLang="en-US" sz="600" dirty="0">
                          <a:latin typeface="BIZ UDゴシック" panose="020B0400000000000000" pitchFamily="49" charset="-128"/>
                          <a:ea typeface="BIZ UDゴシック" panose="020B0400000000000000" pitchFamily="49" charset="-128"/>
                        </a:rPr>
                        <a:t>動ける</a:t>
                      </a:r>
                    </a:p>
                  </a:txBody>
                  <a:tcPr marL="43875" marR="4387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2090262964"/>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38.6%</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22.8%</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61.1%</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3459238323"/>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37.2%</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22.5%</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32.0% </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769872402"/>
                  </a:ext>
                </a:extLst>
              </a:tr>
            </a:tbl>
          </a:graphicData>
        </a:graphic>
      </p:graphicFrame>
      <p:graphicFrame>
        <p:nvGraphicFramePr>
          <p:cNvPr id="234" name="表 233">
            <a:extLst>
              <a:ext uri="{FF2B5EF4-FFF2-40B4-BE49-F238E27FC236}">
                <a16:creationId xmlns:a16="http://schemas.microsoft.com/office/drawing/2014/main" id="{9515EDE4-A95B-4BA2-BE90-B65464CA6163}"/>
              </a:ext>
            </a:extLst>
          </p:cNvPr>
          <p:cNvGraphicFramePr>
            <a:graphicFrameLocks noGrp="1"/>
          </p:cNvGraphicFramePr>
          <p:nvPr>
            <p:extLst>
              <p:ext uri="{D42A27DB-BD31-4B8C-83A1-F6EECF244321}">
                <p14:modId xmlns:p14="http://schemas.microsoft.com/office/powerpoint/2010/main" val="2024266834"/>
              </p:ext>
            </p:extLst>
          </p:nvPr>
        </p:nvGraphicFramePr>
        <p:xfrm>
          <a:off x="3453009" y="2835107"/>
          <a:ext cx="1035843" cy="1469685"/>
        </p:xfrm>
        <a:graphic>
          <a:graphicData uri="http://schemas.openxmlformats.org/drawingml/2006/table">
            <a:tbl>
              <a:tblPr firstRow="1" bandRow="1">
                <a:tableStyleId>{5940675A-B579-460E-94D1-54222C63F5DA}</a:tableStyleId>
              </a:tblPr>
              <a:tblGrid>
                <a:gridCol w="345281">
                  <a:extLst>
                    <a:ext uri="{9D8B030D-6E8A-4147-A177-3AD203B41FA5}">
                      <a16:colId xmlns:a16="http://schemas.microsoft.com/office/drawing/2014/main" val="700866463"/>
                    </a:ext>
                  </a:extLst>
                </a:gridCol>
                <a:gridCol w="345281">
                  <a:extLst>
                    <a:ext uri="{9D8B030D-6E8A-4147-A177-3AD203B41FA5}">
                      <a16:colId xmlns:a16="http://schemas.microsoft.com/office/drawing/2014/main" val="1444165836"/>
                    </a:ext>
                  </a:extLst>
                </a:gridCol>
                <a:gridCol w="345281">
                  <a:extLst>
                    <a:ext uri="{9D8B030D-6E8A-4147-A177-3AD203B41FA5}">
                      <a16:colId xmlns:a16="http://schemas.microsoft.com/office/drawing/2014/main" val="1772498454"/>
                    </a:ext>
                  </a:extLst>
                </a:gridCol>
              </a:tblGrid>
              <a:tr h="347004">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地域の医療機関</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nchor="ctr">
                    <a:lnB w="12700" cap="flat" cmpd="sng" algn="ctr">
                      <a:solidFill>
                        <a:schemeClr val="tx1"/>
                      </a:solidFill>
                      <a:prstDash val="solid"/>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1078335"/>
                  </a:ext>
                </a:extLst>
              </a:tr>
              <a:tr h="347004">
                <a:tc rowSpan="2">
                  <a:txBody>
                    <a:bodyPr/>
                    <a:lstStyle/>
                    <a:p>
                      <a:r>
                        <a:rPr kumimoji="1" lang="en-US" altLang="ja-JP" sz="900" dirty="0">
                          <a:latin typeface="BIZ UDゴシック" panose="020B0400000000000000" pitchFamily="49" charset="-128"/>
                          <a:ea typeface="BIZ UDゴシック" panose="020B0400000000000000" pitchFamily="49" charset="-128"/>
                        </a:rPr>
                        <a:t>R6</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noFill/>
                      <a:prstDash val="sysDash"/>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H25</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15370227"/>
                  </a:ext>
                </a:extLst>
              </a:tr>
              <a:tr h="173061">
                <a:tc vMerge="1">
                  <a:txBody>
                    <a:bodyPr/>
                    <a:lstStyle/>
                    <a:p>
                      <a:endParaRPr kumimoji="1" lang="ja-JP" altLang="en-US"/>
                    </a:p>
                  </a:txBody>
                  <a:tcPr/>
                </a:tc>
                <a:tc>
                  <a:txBody>
                    <a:bodyPr/>
                    <a:lstStyle/>
                    <a:p>
                      <a:pPr algn="ctr"/>
                      <a:r>
                        <a:rPr kumimoji="1" lang="ja-JP" altLang="en-US" sz="600" dirty="0">
                          <a:latin typeface="BIZ UDゴシック" panose="020B0400000000000000" pitchFamily="49" charset="-128"/>
                          <a:ea typeface="BIZ UDゴシック" panose="020B0400000000000000" pitchFamily="49" charset="-128"/>
                        </a:rPr>
                        <a:t>動ける</a:t>
                      </a:r>
                    </a:p>
                  </a:txBody>
                  <a:tcPr marL="43875" marR="4387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2090262964"/>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29.6%</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21.7%</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28.1%</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3459238323"/>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24.4%</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16.9%</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30.3% </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769872402"/>
                  </a:ext>
                </a:extLst>
              </a:tr>
            </a:tbl>
          </a:graphicData>
        </a:graphic>
      </p:graphicFrame>
      <p:graphicFrame>
        <p:nvGraphicFramePr>
          <p:cNvPr id="235" name="表 234">
            <a:extLst>
              <a:ext uri="{FF2B5EF4-FFF2-40B4-BE49-F238E27FC236}">
                <a16:creationId xmlns:a16="http://schemas.microsoft.com/office/drawing/2014/main" id="{9D768745-2741-475F-998A-57942452A338}"/>
              </a:ext>
            </a:extLst>
          </p:cNvPr>
          <p:cNvGraphicFramePr>
            <a:graphicFrameLocks noGrp="1"/>
          </p:cNvGraphicFramePr>
          <p:nvPr>
            <p:extLst>
              <p:ext uri="{D42A27DB-BD31-4B8C-83A1-F6EECF244321}">
                <p14:modId xmlns:p14="http://schemas.microsoft.com/office/powerpoint/2010/main" val="1852762600"/>
              </p:ext>
            </p:extLst>
          </p:nvPr>
        </p:nvGraphicFramePr>
        <p:xfrm>
          <a:off x="4489342" y="2835650"/>
          <a:ext cx="1035843" cy="1469685"/>
        </p:xfrm>
        <a:graphic>
          <a:graphicData uri="http://schemas.openxmlformats.org/drawingml/2006/table">
            <a:tbl>
              <a:tblPr firstRow="1" bandRow="1">
                <a:tableStyleId>{5940675A-B579-460E-94D1-54222C63F5DA}</a:tableStyleId>
              </a:tblPr>
              <a:tblGrid>
                <a:gridCol w="345281">
                  <a:extLst>
                    <a:ext uri="{9D8B030D-6E8A-4147-A177-3AD203B41FA5}">
                      <a16:colId xmlns:a16="http://schemas.microsoft.com/office/drawing/2014/main" val="700866463"/>
                    </a:ext>
                  </a:extLst>
                </a:gridCol>
                <a:gridCol w="345281">
                  <a:extLst>
                    <a:ext uri="{9D8B030D-6E8A-4147-A177-3AD203B41FA5}">
                      <a16:colId xmlns:a16="http://schemas.microsoft.com/office/drawing/2014/main" val="1444165836"/>
                    </a:ext>
                  </a:extLst>
                </a:gridCol>
                <a:gridCol w="345281">
                  <a:extLst>
                    <a:ext uri="{9D8B030D-6E8A-4147-A177-3AD203B41FA5}">
                      <a16:colId xmlns:a16="http://schemas.microsoft.com/office/drawing/2014/main" val="1772498454"/>
                    </a:ext>
                  </a:extLst>
                </a:gridCol>
              </a:tblGrid>
              <a:tr h="347004">
                <a:tc gridSpan="3">
                  <a:txBody>
                    <a:bodyPr/>
                    <a:lstStyle/>
                    <a:p>
                      <a:pPr algn="ctr"/>
                      <a:r>
                        <a:rPr kumimoji="1" lang="ja-JP" altLang="en-US" sz="900" dirty="0">
                          <a:latin typeface="BIZ UDゴシック" panose="020B0400000000000000" pitchFamily="49" charset="-128"/>
                          <a:ea typeface="BIZ UDゴシック" panose="020B0400000000000000" pitchFamily="49" charset="-128"/>
                        </a:rPr>
                        <a:t>通所事業所</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nchor="ctr">
                    <a:lnB w="12700" cap="flat" cmpd="sng" algn="ctr">
                      <a:solidFill>
                        <a:schemeClr val="tx1"/>
                      </a:solidFill>
                      <a:prstDash val="solid"/>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1078335"/>
                  </a:ext>
                </a:extLst>
              </a:tr>
              <a:tr h="347004">
                <a:tc rowSpan="2">
                  <a:txBody>
                    <a:bodyPr/>
                    <a:lstStyle/>
                    <a:p>
                      <a:r>
                        <a:rPr kumimoji="1" lang="en-US" altLang="ja-JP" sz="900" dirty="0">
                          <a:latin typeface="BIZ UDゴシック" panose="020B0400000000000000" pitchFamily="49" charset="-128"/>
                          <a:ea typeface="BIZ UDゴシック" panose="020B0400000000000000" pitchFamily="49" charset="-128"/>
                        </a:rPr>
                        <a:t>R6</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noFill/>
                      <a:prstDash val="sysDash"/>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H25</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15370227"/>
                  </a:ext>
                </a:extLst>
              </a:tr>
              <a:tr h="173061">
                <a:tc vMerge="1">
                  <a:txBody>
                    <a:bodyPr/>
                    <a:lstStyle/>
                    <a:p>
                      <a:endParaRPr kumimoji="1" lang="ja-JP" altLang="en-US"/>
                    </a:p>
                  </a:txBody>
                  <a:tcPr/>
                </a:tc>
                <a:tc>
                  <a:txBody>
                    <a:bodyPr/>
                    <a:lstStyle/>
                    <a:p>
                      <a:pPr algn="ctr"/>
                      <a:r>
                        <a:rPr kumimoji="1" lang="ja-JP" altLang="en-US" sz="600" dirty="0">
                          <a:latin typeface="BIZ UDゴシック" panose="020B0400000000000000" pitchFamily="49" charset="-128"/>
                          <a:ea typeface="BIZ UDゴシック" panose="020B0400000000000000" pitchFamily="49" charset="-128"/>
                        </a:rPr>
                        <a:t>動ける</a:t>
                      </a:r>
                    </a:p>
                  </a:txBody>
                  <a:tcPr marL="43875" marR="4387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2090262964"/>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35.0%</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25.0%</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39.2%</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3459238323"/>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26.9%</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8.5%</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17.2% </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769872402"/>
                  </a:ext>
                </a:extLst>
              </a:tr>
            </a:tbl>
          </a:graphicData>
        </a:graphic>
      </p:graphicFrame>
      <p:graphicFrame>
        <p:nvGraphicFramePr>
          <p:cNvPr id="236" name="表 235">
            <a:extLst>
              <a:ext uri="{FF2B5EF4-FFF2-40B4-BE49-F238E27FC236}">
                <a16:creationId xmlns:a16="http://schemas.microsoft.com/office/drawing/2014/main" id="{4802AA5C-31E0-4D64-8230-F41168A26E3C}"/>
              </a:ext>
            </a:extLst>
          </p:cNvPr>
          <p:cNvGraphicFramePr>
            <a:graphicFrameLocks noGrp="1"/>
          </p:cNvGraphicFramePr>
          <p:nvPr>
            <p:extLst>
              <p:ext uri="{D42A27DB-BD31-4B8C-83A1-F6EECF244321}">
                <p14:modId xmlns:p14="http://schemas.microsoft.com/office/powerpoint/2010/main" val="32792725"/>
              </p:ext>
            </p:extLst>
          </p:nvPr>
        </p:nvGraphicFramePr>
        <p:xfrm>
          <a:off x="5525675" y="2838789"/>
          <a:ext cx="1035843" cy="1469685"/>
        </p:xfrm>
        <a:graphic>
          <a:graphicData uri="http://schemas.openxmlformats.org/drawingml/2006/table">
            <a:tbl>
              <a:tblPr firstRow="1" bandRow="1">
                <a:tableStyleId>{5940675A-B579-460E-94D1-54222C63F5DA}</a:tableStyleId>
              </a:tblPr>
              <a:tblGrid>
                <a:gridCol w="345281">
                  <a:extLst>
                    <a:ext uri="{9D8B030D-6E8A-4147-A177-3AD203B41FA5}">
                      <a16:colId xmlns:a16="http://schemas.microsoft.com/office/drawing/2014/main" val="700866463"/>
                    </a:ext>
                  </a:extLst>
                </a:gridCol>
                <a:gridCol w="345281">
                  <a:extLst>
                    <a:ext uri="{9D8B030D-6E8A-4147-A177-3AD203B41FA5}">
                      <a16:colId xmlns:a16="http://schemas.microsoft.com/office/drawing/2014/main" val="1444165836"/>
                    </a:ext>
                  </a:extLst>
                </a:gridCol>
                <a:gridCol w="345281">
                  <a:extLst>
                    <a:ext uri="{9D8B030D-6E8A-4147-A177-3AD203B41FA5}">
                      <a16:colId xmlns:a16="http://schemas.microsoft.com/office/drawing/2014/main" val="1772498454"/>
                    </a:ext>
                  </a:extLst>
                </a:gridCol>
              </a:tblGrid>
              <a:tr h="347004">
                <a:tc gridSpan="3">
                  <a:txBody>
                    <a:bodyPr/>
                    <a:lstStyle/>
                    <a:p>
                      <a:pPr algn="ctr"/>
                      <a:r>
                        <a:rPr kumimoji="1" lang="ja-JP" altLang="en-US" sz="900" dirty="0">
                          <a:latin typeface="BIZ UDゴシック" panose="020B0400000000000000" pitchFamily="49" charset="-128"/>
                          <a:ea typeface="BIZ UDゴシック" panose="020B0400000000000000" pitchFamily="49" charset="-128"/>
                        </a:rPr>
                        <a:t>相談支援事業所</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nchor="ctr">
                    <a:lnB w="12700" cap="flat" cmpd="sng" algn="ctr">
                      <a:solidFill>
                        <a:schemeClr val="tx1"/>
                      </a:solidFill>
                      <a:prstDash val="solid"/>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1078335"/>
                  </a:ext>
                </a:extLst>
              </a:tr>
              <a:tr h="347004">
                <a:tc rowSpan="2">
                  <a:txBody>
                    <a:bodyPr/>
                    <a:lstStyle/>
                    <a:p>
                      <a:r>
                        <a:rPr kumimoji="1" lang="en-US" altLang="ja-JP" sz="900" dirty="0">
                          <a:latin typeface="BIZ UDゴシック" panose="020B0400000000000000" pitchFamily="49" charset="-128"/>
                          <a:ea typeface="BIZ UDゴシック" panose="020B0400000000000000" pitchFamily="49" charset="-128"/>
                        </a:rPr>
                        <a:t>R6</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noFill/>
                      <a:prstDash val="sysDash"/>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H25</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15370227"/>
                  </a:ext>
                </a:extLst>
              </a:tr>
              <a:tr h="173061">
                <a:tc vMerge="1">
                  <a:txBody>
                    <a:bodyPr/>
                    <a:lstStyle/>
                    <a:p>
                      <a:endParaRPr kumimoji="1" lang="ja-JP" altLang="en-US"/>
                    </a:p>
                  </a:txBody>
                  <a:tcPr/>
                </a:tc>
                <a:tc>
                  <a:txBody>
                    <a:bodyPr/>
                    <a:lstStyle/>
                    <a:p>
                      <a:pPr algn="ctr"/>
                      <a:r>
                        <a:rPr kumimoji="1" lang="ja-JP" altLang="en-US" sz="600" dirty="0">
                          <a:latin typeface="BIZ UDゴシック" panose="020B0400000000000000" pitchFamily="49" charset="-128"/>
                          <a:ea typeface="BIZ UDゴシック" panose="020B0400000000000000" pitchFamily="49" charset="-128"/>
                        </a:rPr>
                        <a:t>動ける</a:t>
                      </a:r>
                    </a:p>
                  </a:txBody>
                  <a:tcPr marL="43875" marR="4387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2090262964"/>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13.8%</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9.8%</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20.1%</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3459238323"/>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12.8%</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12.7%</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6.6% </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769872402"/>
                  </a:ext>
                </a:extLst>
              </a:tr>
            </a:tbl>
          </a:graphicData>
        </a:graphic>
      </p:graphicFrame>
      <p:graphicFrame>
        <p:nvGraphicFramePr>
          <p:cNvPr id="237" name="表 236">
            <a:extLst>
              <a:ext uri="{FF2B5EF4-FFF2-40B4-BE49-F238E27FC236}">
                <a16:creationId xmlns:a16="http://schemas.microsoft.com/office/drawing/2014/main" id="{80297379-3644-454E-BEA6-20D2D4420745}"/>
              </a:ext>
            </a:extLst>
          </p:cNvPr>
          <p:cNvGraphicFramePr>
            <a:graphicFrameLocks noGrp="1"/>
          </p:cNvGraphicFramePr>
          <p:nvPr>
            <p:extLst>
              <p:ext uri="{D42A27DB-BD31-4B8C-83A1-F6EECF244321}">
                <p14:modId xmlns:p14="http://schemas.microsoft.com/office/powerpoint/2010/main" val="2664614281"/>
              </p:ext>
            </p:extLst>
          </p:nvPr>
        </p:nvGraphicFramePr>
        <p:xfrm>
          <a:off x="6562008" y="2839878"/>
          <a:ext cx="1035843" cy="1469685"/>
        </p:xfrm>
        <a:graphic>
          <a:graphicData uri="http://schemas.openxmlformats.org/drawingml/2006/table">
            <a:tbl>
              <a:tblPr firstRow="1" bandRow="1">
                <a:tableStyleId>{5940675A-B579-460E-94D1-54222C63F5DA}</a:tableStyleId>
              </a:tblPr>
              <a:tblGrid>
                <a:gridCol w="345281">
                  <a:extLst>
                    <a:ext uri="{9D8B030D-6E8A-4147-A177-3AD203B41FA5}">
                      <a16:colId xmlns:a16="http://schemas.microsoft.com/office/drawing/2014/main" val="700866463"/>
                    </a:ext>
                  </a:extLst>
                </a:gridCol>
                <a:gridCol w="345281">
                  <a:extLst>
                    <a:ext uri="{9D8B030D-6E8A-4147-A177-3AD203B41FA5}">
                      <a16:colId xmlns:a16="http://schemas.microsoft.com/office/drawing/2014/main" val="1444165836"/>
                    </a:ext>
                  </a:extLst>
                </a:gridCol>
                <a:gridCol w="345281">
                  <a:extLst>
                    <a:ext uri="{9D8B030D-6E8A-4147-A177-3AD203B41FA5}">
                      <a16:colId xmlns:a16="http://schemas.microsoft.com/office/drawing/2014/main" val="1772498454"/>
                    </a:ext>
                  </a:extLst>
                </a:gridCol>
              </a:tblGrid>
              <a:tr h="347004">
                <a:tc gridSpan="3">
                  <a:txBody>
                    <a:bodyPr/>
                    <a:lstStyle/>
                    <a:p>
                      <a:pPr algn="ctr"/>
                      <a:r>
                        <a:rPr kumimoji="1" lang="ja-JP" altLang="en-US" sz="900" dirty="0">
                          <a:latin typeface="BIZ UDゴシック" panose="020B0400000000000000" pitchFamily="49" charset="-128"/>
                          <a:ea typeface="BIZ UDゴシック" panose="020B0400000000000000" pitchFamily="49" charset="-128"/>
                        </a:rPr>
                        <a:t>グループホーム</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nchor="ctr">
                    <a:lnB w="12700" cap="flat" cmpd="sng" algn="ctr">
                      <a:solidFill>
                        <a:schemeClr val="tx1"/>
                      </a:solidFill>
                      <a:prstDash val="solid"/>
                      <a:round/>
                      <a:headEnd type="none" w="med" len="med"/>
                      <a:tailEnd type="none" w="med" len="med"/>
                    </a:lnB>
                    <a:solidFill>
                      <a:srgbClr val="FFFF00"/>
                    </a:solidFill>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1078335"/>
                  </a:ext>
                </a:extLst>
              </a:tr>
              <a:tr h="347004">
                <a:tc rowSpan="2">
                  <a:txBody>
                    <a:bodyPr/>
                    <a:lstStyle/>
                    <a:p>
                      <a:r>
                        <a:rPr kumimoji="1" lang="en-US" altLang="ja-JP" sz="900" dirty="0">
                          <a:latin typeface="BIZ UDゴシック" panose="020B0400000000000000" pitchFamily="49" charset="-128"/>
                          <a:ea typeface="BIZ UDゴシック" panose="020B0400000000000000" pitchFamily="49" charset="-128"/>
                        </a:rPr>
                        <a:t>R6</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solidFill>
                      <a:srgbClr val="FFFF00"/>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noFill/>
                      <a:prstDash val="sysDash"/>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rgbClr val="FFFF00"/>
                    </a:solidFill>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H25</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T w="12700" cap="flat" cmpd="sng" algn="ctr">
                      <a:solidFill>
                        <a:schemeClr val="tx1"/>
                      </a:solidFill>
                      <a:prstDash val="solid"/>
                      <a:round/>
                      <a:headEnd type="none" w="med" len="med"/>
                      <a:tailEnd type="none" w="med" len="med"/>
                    </a:lnT>
                    <a:solidFill>
                      <a:srgbClr val="FFFF00"/>
                    </a:solidFill>
                  </a:tcPr>
                </a:tc>
                <a:extLst>
                  <a:ext uri="{0D108BD9-81ED-4DB2-BD59-A6C34878D82A}">
                    <a16:rowId xmlns:a16="http://schemas.microsoft.com/office/drawing/2014/main" val="2415370227"/>
                  </a:ext>
                </a:extLst>
              </a:tr>
              <a:tr h="173061">
                <a:tc vMerge="1">
                  <a:txBody>
                    <a:bodyPr/>
                    <a:lstStyle/>
                    <a:p>
                      <a:endParaRPr kumimoji="1" lang="ja-JP" altLang="en-US"/>
                    </a:p>
                  </a:txBody>
                  <a:tcPr/>
                </a:tc>
                <a:tc>
                  <a:txBody>
                    <a:bodyPr/>
                    <a:lstStyle/>
                    <a:p>
                      <a:pPr algn="ctr"/>
                      <a:r>
                        <a:rPr kumimoji="1" lang="ja-JP" altLang="en-US" sz="600" dirty="0">
                          <a:latin typeface="BIZ UDゴシック" panose="020B0400000000000000" pitchFamily="49" charset="-128"/>
                          <a:ea typeface="BIZ UDゴシック" panose="020B0400000000000000" pitchFamily="49" charset="-128"/>
                        </a:rPr>
                        <a:t>動ける</a:t>
                      </a:r>
                    </a:p>
                  </a:txBody>
                  <a:tcPr marL="43875" marR="4387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solidFill>
                      <a:srgbClr val="FFFF00"/>
                    </a:solidFill>
                  </a:tcPr>
                </a:tc>
                <a:tc vMerge="1">
                  <a:txBody>
                    <a:bodyPr/>
                    <a:lstStyle/>
                    <a:p>
                      <a:endParaRPr kumimoji="1" lang="ja-JP" altLang="en-US"/>
                    </a:p>
                  </a:txBody>
                  <a:tcPr/>
                </a:tc>
                <a:extLst>
                  <a:ext uri="{0D108BD9-81ED-4DB2-BD59-A6C34878D82A}">
                    <a16:rowId xmlns:a16="http://schemas.microsoft.com/office/drawing/2014/main" val="2090262964"/>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32.3%</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25.0%</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18.8%</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solidFill>
                      <a:srgbClr val="FFFF00"/>
                    </a:solidFill>
                  </a:tcPr>
                </a:tc>
                <a:extLst>
                  <a:ext uri="{0D108BD9-81ED-4DB2-BD59-A6C34878D82A}">
                    <a16:rowId xmlns:a16="http://schemas.microsoft.com/office/drawing/2014/main" val="3459238323"/>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40.4%</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29.6%</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24.6% </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solidFill>
                      <a:srgbClr val="FFFF00"/>
                    </a:solidFill>
                  </a:tcPr>
                </a:tc>
                <a:extLst>
                  <a:ext uri="{0D108BD9-81ED-4DB2-BD59-A6C34878D82A}">
                    <a16:rowId xmlns:a16="http://schemas.microsoft.com/office/drawing/2014/main" val="769872402"/>
                  </a:ext>
                </a:extLst>
              </a:tr>
            </a:tbl>
          </a:graphicData>
        </a:graphic>
      </p:graphicFrame>
      <p:graphicFrame>
        <p:nvGraphicFramePr>
          <p:cNvPr id="238" name="表 237">
            <a:extLst>
              <a:ext uri="{FF2B5EF4-FFF2-40B4-BE49-F238E27FC236}">
                <a16:creationId xmlns:a16="http://schemas.microsoft.com/office/drawing/2014/main" id="{E05CA019-EDA1-4FB9-ABFD-3CA555F0A01A}"/>
              </a:ext>
            </a:extLst>
          </p:cNvPr>
          <p:cNvGraphicFramePr>
            <a:graphicFrameLocks noGrp="1"/>
          </p:cNvGraphicFramePr>
          <p:nvPr>
            <p:extLst>
              <p:ext uri="{D42A27DB-BD31-4B8C-83A1-F6EECF244321}">
                <p14:modId xmlns:p14="http://schemas.microsoft.com/office/powerpoint/2010/main" val="1573575279"/>
              </p:ext>
            </p:extLst>
          </p:nvPr>
        </p:nvGraphicFramePr>
        <p:xfrm>
          <a:off x="7598341" y="2839332"/>
          <a:ext cx="1035843" cy="1469685"/>
        </p:xfrm>
        <a:graphic>
          <a:graphicData uri="http://schemas.openxmlformats.org/drawingml/2006/table">
            <a:tbl>
              <a:tblPr firstRow="1" bandRow="1">
                <a:tableStyleId>{5940675A-B579-460E-94D1-54222C63F5DA}</a:tableStyleId>
              </a:tblPr>
              <a:tblGrid>
                <a:gridCol w="345281">
                  <a:extLst>
                    <a:ext uri="{9D8B030D-6E8A-4147-A177-3AD203B41FA5}">
                      <a16:colId xmlns:a16="http://schemas.microsoft.com/office/drawing/2014/main" val="700866463"/>
                    </a:ext>
                  </a:extLst>
                </a:gridCol>
                <a:gridCol w="345281">
                  <a:extLst>
                    <a:ext uri="{9D8B030D-6E8A-4147-A177-3AD203B41FA5}">
                      <a16:colId xmlns:a16="http://schemas.microsoft.com/office/drawing/2014/main" val="1444165836"/>
                    </a:ext>
                  </a:extLst>
                </a:gridCol>
                <a:gridCol w="345281">
                  <a:extLst>
                    <a:ext uri="{9D8B030D-6E8A-4147-A177-3AD203B41FA5}">
                      <a16:colId xmlns:a16="http://schemas.microsoft.com/office/drawing/2014/main" val="1772498454"/>
                    </a:ext>
                  </a:extLst>
                </a:gridCol>
              </a:tblGrid>
              <a:tr h="347004">
                <a:tc gridSpan="3">
                  <a:txBody>
                    <a:bodyPr/>
                    <a:lstStyle/>
                    <a:p>
                      <a:pPr algn="ctr"/>
                      <a:r>
                        <a:rPr kumimoji="1" lang="ja-JP" altLang="en-US" sz="900" dirty="0">
                          <a:latin typeface="BIZ UDゴシック" panose="020B0400000000000000" pitchFamily="49" charset="-128"/>
                          <a:ea typeface="BIZ UDゴシック" panose="020B0400000000000000" pitchFamily="49" charset="-128"/>
                        </a:rPr>
                        <a:t>施設</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nchor="ctr">
                    <a:lnB w="12700" cap="flat" cmpd="sng" algn="ctr">
                      <a:solidFill>
                        <a:schemeClr val="tx1"/>
                      </a:solidFill>
                      <a:prstDash val="solid"/>
                      <a:round/>
                      <a:headEnd type="none" w="med" len="med"/>
                      <a:tailEnd type="none" w="med" len="med"/>
                    </a:lnB>
                    <a:solidFill>
                      <a:srgbClr val="FFFF00"/>
                    </a:solidFill>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1078335"/>
                  </a:ext>
                </a:extLst>
              </a:tr>
              <a:tr h="347004">
                <a:tc rowSpan="2">
                  <a:txBody>
                    <a:bodyPr/>
                    <a:lstStyle/>
                    <a:p>
                      <a:r>
                        <a:rPr kumimoji="1" lang="en-US" altLang="ja-JP" sz="900" dirty="0">
                          <a:latin typeface="BIZ UDゴシック" panose="020B0400000000000000" pitchFamily="49" charset="-128"/>
                          <a:ea typeface="BIZ UDゴシック" panose="020B0400000000000000" pitchFamily="49" charset="-128"/>
                        </a:rPr>
                        <a:t>R6</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solidFill>
                      <a:srgbClr val="FFFF00"/>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noFill/>
                      <a:prstDash val="sysDash"/>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rgbClr val="FFFF00"/>
                    </a:solidFill>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H25</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T w="12700" cap="flat" cmpd="sng" algn="ctr">
                      <a:solidFill>
                        <a:schemeClr val="tx1"/>
                      </a:solidFill>
                      <a:prstDash val="solid"/>
                      <a:round/>
                      <a:headEnd type="none" w="med" len="med"/>
                      <a:tailEnd type="none" w="med" len="med"/>
                    </a:lnT>
                    <a:solidFill>
                      <a:srgbClr val="FFFF00"/>
                    </a:solidFill>
                  </a:tcPr>
                </a:tc>
                <a:extLst>
                  <a:ext uri="{0D108BD9-81ED-4DB2-BD59-A6C34878D82A}">
                    <a16:rowId xmlns:a16="http://schemas.microsoft.com/office/drawing/2014/main" val="2415370227"/>
                  </a:ext>
                </a:extLst>
              </a:tr>
              <a:tr h="173061">
                <a:tc vMerge="1">
                  <a:txBody>
                    <a:bodyPr/>
                    <a:lstStyle/>
                    <a:p>
                      <a:endParaRPr kumimoji="1" lang="ja-JP" altLang="en-US"/>
                    </a:p>
                  </a:txBody>
                  <a:tcPr/>
                </a:tc>
                <a:tc>
                  <a:txBody>
                    <a:bodyPr/>
                    <a:lstStyle/>
                    <a:p>
                      <a:pPr algn="ctr"/>
                      <a:r>
                        <a:rPr kumimoji="1" lang="ja-JP" altLang="en-US" sz="600" dirty="0">
                          <a:latin typeface="BIZ UDゴシック" panose="020B0400000000000000" pitchFamily="49" charset="-128"/>
                          <a:ea typeface="BIZ UDゴシック" panose="020B0400000000000000" pitchFamily="49" charset="-128"/>
                        </a:rPr>
                        <a:t>動ける</a:t>
                      </a:r>
                    </a:p>
                  </a:txBody>
                  <a:tcPr marL="43875" marR="4387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solidFill>
                      <a:srgbClr val="FFFF00"/>
                    </a:solidFill>
                  </a:tcPr>
                </a:tc>
                <a:tc vMerge="1">
                  <a:txBody>
                    <a:bodyPr/>
                    <a:lstStyle/>
                    <a:p>
                      <a:endParaRPr kumimoji="1" lang="ja-JP" altLang="en-US"/>
                    </a:p>
                  </a:txBody>
                  <a:tcPr/>
                </a:tc>
                <a:extLst>
                  <a:ext uri="{0D108BD9-81ED-4DB2-BD59-A6C34878D82A}">
                    <a16:rowId xmlns:a16="http://schemas.microsoft.com/office/drawing/2014/main" val="2090262964"/>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56.0%</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47.8%</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43.8%</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solidFill>
                      <a:srgbClr val="FFFF00"/>
                    </a:solidFill>
                  </a:tcPr>
                </a:tc>
                <a:extLst>
                  <a:ext uri="{0D108BD9-81ED-4DB2-BD59-A6C34878D82A}">
                    <a16:rowId xmlns:a16="http://schemas.microsoft.com/office/drawing/2014/main" val="3459238323"/>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68.6%</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54.9%</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solidFill>
                      <a:srgbClr val="FFFF00"/>
                    </a:solidFil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60.7% </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solidFill>
                      <a:srgbClr val="FFFF00"/>
                    </a:solidFill>
                  </a:tcPr>
                </a:tc>
                <a:extLst>
                  <a:ext uri="{0D108BD9-81ED-4DB2-BD59-A6C34878D82A}">
                    <a16:rowId xmlns:a16="http://schemas.microsoft.com/office/drawing/2014/main" val="769872402"/>
                  </a:ext>
                </a:extLst>
              </a:tr>
            </a:tbl>
          </a:graphicData>
        </a:graphic>
      </p:graphicFrame>
      <p:graphicFrame>
        <p:nvGraphicFramePr>
          <p:cNvPr id="239" name="表 238">
            <a:extLst>
              <a:ext uri="{FF2B5EF4-FFF2-40B4-BE49-F238E27FC236}">
                <a16:creationId xmlns:a16="http://schemas.microsoft.com/office/drawing/2014/main" id="{B761861E-31F8-4C25-989D-9ACDE3A493DB}"/>
              </a:ext>
            </a:extLst>
          </p:cNvPr>
          <p:cNvGraphicFramePr>
            <a:graphicFrameLocks noGrp="1"/>
          </p:cNvGraphicFramePr>
          <p:nvPr>
            <p:extLst>
              <p:ext uri="{D42A27DB-BD31-4B8C-83A1-F6EECF244321}">
                <p14:modId xmlns:p14="http://schemas.microsoft.com/office/powerpoint/2010/main" val="1384845525"/>
              </p:ext>
            </p:extLst>
          </p:nvPr>
        </p:nvGraphicFramePr>
        <p:xfrm>
          <a:off x="8634676" y="2839605"/>
          <a:ext cx="1035843" cy="1469685"/>
        </p:xfrm>
        <a:graphic>
          <a:graphicData uri="http://schemas.openxmlformats.org/drawingml/2006/table">
            <a:tbl>
              <a:tblPr firstRow="1" bandRow="1">
                <a:tableStyleId>{5940675A-B579-460E-94D1-54222C63F5DA}</a:tableStyleId>
              </a:tblPr>
              <a:tblGrid>
                <a:gridCol w="345281">
                  <a:extLst>
                    <a:ext uri="{9D8B030D-6E8A-4147-A177-3AD203B41FA5}">
                      <a16:colId xmlns:a16="http://schemas.microsoft.com/office/drawing/2014/main" val="700866463"/>
                    </a:ext>
                  </a:extLst>
                </a:gridCol>
                <a:gridCol w="345281">
                  <a:extLst>
                    <a:ext uri="{9D8B030D-6E8A-4147-A177-3AD203B41FA5}">
                      <a16:colId xmlns:a16="http://schemas.microsoft.com/office/drawing/2014/main" val="1444165836"/>
                    </a:ext>
                  </a:extLst>
                </a:gridCol>
                <a:gridCol w="345281">
                  <a:extLst>
                    <a:ext uri="{9D8B030D-6E8A-4147-A177-3AD203B41FA5}">
                      <a16:colId xmlns:a16="http://schemas.microsoft.com/office/drawing/2014/main" val="1772498454"/>
                    </a:ext>
                  </a:extLst>
                </a:gridCol>
              </a:tblGrid>
              <a:tr h="347004">
                <a:tc gridSpan="3">
                  <a:txBody>
                    <a:bodyPr/>
                    <a:lstStyle/>
                    <a:p>
                      <a:r>
                        <a:rPr kumimoji="1" lang="ja-JP" altLang="en-US" sz="700" dirty="0">
                          <a:latin typeface="BIZ UDゴシック" panose="020B0400000000000000" pitchFamily="49" charset="-128"/>
                          <a:ea typeface="BIZ UDゴシック" panose="020B0400000000000000" pitchFamily="49" charset="-128"/>
                        </a:rPr>
                        <a:t>職員・スタッフの知識や技術の向上</a:t>
                      </a:r>
                    </a:p>
                  </a:txBody>
                  <a:tcPr marL="43875" marR="43875" marT="37148" marB="37148">
                    <a:lnB w="12700" cap="flat" cmpd="sng" algn="ctr">
                      <a:solidFill>
                        <a:schemeClr val="tx1"/>
                      </a:solidFill>
                      <a:prstDash val="solid"/>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1078335"/>
                  </a:ext>
                </a:extLst>
              </a:tr>
              <a:tr h="347004">
                <a:tc rowSpan="2">
                  <a:txBody>
                    <a:bodyPr/>
                    <a:lstStyle/>
                    <a:p>
                      <a:r>
                        <a:rPr kumimoji="1" lang="en-US" altLang="ja-JP" sz="900" dirty="0">
                          <a:latin typeface="BIZ UDゴシック" panose="020B0400000000000000" pitchFamily="49" charset="-128"/>
                          <a:ea typeface="BIZ UDゴシック" panose="020B0400000000000000" pitchFamily="49" charset="-128"/>
                        </a:rPr>
                        <a:t>R6</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noFill/>
                      <a:prstDash val="sysDash"/>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rowSpan="2">
                  <a:txBody>
                    <a:bodyPr/>
                    <a:lstStyle/>
                    <a:p>
                      <a:r>
                        <a:rPr kumimoji="1" lang="en-US" altLang="ja-JP" sz="900" dirty="0">
                          <a:latin typeface="BIZ UDゴシック" panose="020B0400000000000000" pitchFamily="49" charset="-128"/>
                          <a:ea typeface="BIZ UDゴシック" panose="020B0400000000000000" pitchFamily="49" charset="-128"/>
                        </a:rPr>
                        <a:t>H25</a:t>
                      </a:r>
                      <a:endParaRPr kumimoji="1" lang="ja-JP" altLang="en-US" sz="900" dirty="0">
                        <a:latin typeface="BIZ UDゴシック" panose="020B0400000000000000" pitchFamily="49" charset="-128"/>
                        <a:ea typeface="BIZ UDゴシック" panose="020B0400000000000000" pitchFamily="49" charset="-128"/>
                      </a:endParaRPr>
                    </a:p>
                  </a:txBody>
                  <a:tcPr marL="43875" marR="43875" marT="37148" marB="37148">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15370227"/>
                  </a:ext>
                </a:extLst>
              </a:tr>
              <a:tr h="173061">
                <a:tc vMerge="1">
                  <a:txBody>
                    <a:bodyPr/>
                    <a:lstStyle/>
                    <a:p>
                      <a:endParaRPr kumimoji="1" lang="ja-JP" altLang="en-US"/>
                    </a:p>
                  </a:txBody>
                  <a:tcPr/>
                </a:tc>
                <a:tc>
                  <a:txBody>
                    <a:bodyPr/>
                    <a:lstStyle/>
                    <a:p>
                      <a:pPr algn="ctr"/>
                      <a:r>
                        <a:rPr kumimoji="1" lang="ja-JP" altLang="en-US" sz="600" dirty="0">
                          <a:latin typeface="BIZ UDゴシック" panose="020B0400000000000000" pitchFamily="49" charset="-128"/>
                          <a:ea typeface="BIZ UDゴシック" panose="020B0400000000000000" pitchFamily="49" charset="-128"/>
                        </a:rPr>
                        <a:t>動ける</a:t>
                      </a:r>
                    </a:p>
                  </a:txBody>
                  <a:tcPr marL="43875" marR="4387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2090262964"/>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29.3%</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13.0%</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33.3%</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3459238323"/>
                  </a:ext>
                </a:extLst>
              </a:tr>
              <a:tr h="301308">
                <a:tc>
                  <a:txBody>
                    <a:bodyPr/>
                    <a:lstStyle/>
                    <a:p>
                      <a:pPr algn="ctr"/>
                      <a:r>
                        <a:rPr kumimoji="1" lang="en-US" altLang="ja-JP" sz="700" dirty="0">
                          <a:latin typeface="BIZ UDゴシック" panose="020B0400000000000000" pitchFamily="49" charset="-128"/>
                          <a:ea typeface="BIZ UDゴシック" panose="020B0400000000000000" pitchFamily="49" charset="-128"/>
                        </a:rPr>
                        <a:t>30.1%</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12.7%</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700" dirty="0">
                          <a:latin typeface="BIZ UDゴシック" panose="020B0400000000000000" pitchFamily="49" charset="-128"/>
                          <a:ea typeface="BIZ UDゴシック" panose="020B0400000000000000" pitchFamily="49" charset="-128"/>
                        </a:rPr>
                        <a:t>19.7% </a:t>
                      </a:r>
                      <a:endParaRPr kumimoji="1" lang="ja-JP" altLang="en-US" sz="700" dirty="0">
                        <a:latin typeface="BIZ UDゴシック" panose="020B0400000000000000" pitchFamily="49" charset="-128"/>
                        <a:ea typeface="BIZ UDゴシック" panose="020B0400000000000000" pitchFamily="49" charset="-128"/>
                      </a:endParaRPr>
                    </a:p>
                  </a:txBody>
                  <a:tcPr marL="43875" marR="43875" marT="37148" marB="37148"/>
                </a:tc>
                <a:extLst>
                  <a:ext uri="{0D108BD9-81ED-4DB2-BD59-A6C34878D82A}">
                    <a16:rowId xmlns:a16="http://schemas.microsoft.com/office/drawing/2014/main" val="769872402"/>
                  </a:ext>
                </a:extLst>
              </a:tr>
            </a:tbl>
          </a:graphicData>
        </a:graphic>
      </p:graphicFrame>
      <p:graphicFrame>
        <p:nvGraphicFramePr>
          <p:cNvPr id="240" name="表 3">
            <a:extLst>
              <a:ext uri="{FF2B5EF4-FFF2-40B4-BE49-F238E27FC236}">
                <a16:creationId xmlns:a16="http://schemas.microsoft.com/office/drawing/2014/main" id="{0DC5E141-D8D1-4824-8FB8-2CC79ACE89FC}"/>
              </a:ext>
            </a:extLst>
          </p:cNvPr>
          <p:cNvGraphicFramePr>
            <a:graphicFrameLocks noGrp="1"/>
          </p:cNvGraphicFramePr>
          <p:nvPr>
            <p:extLst>
              <p:ext uri="{D42A27DB-BD31-4B8C-83A1-F6EECF244321}">
                <p14:modId xmlns:p14="http://schemas.microsoft.com/office/powerpoint/2010/main" val="401390405"/>
              </p:ext>
            </p:extLst>
          </p:nvPr>
        </p:nvGraphicFramePr>
        <p:xfrm>
          <a:off x="84145" y="1013782"/>
          <a:ext cx="2340000" cy="1197270"/>
        </p:xfrm>
        <a:graphic>
          <a:graphicData uri="http://schemas.openxmlformats.org/drawingml/2006/table">
            <a:tbl>
              <a:tblPr firstRow="1" bandRow="1">
                <a:tableStyleId>{5940675A-B579-460E-94D1-54222C63F5DA}</a:tableStyleId>
              </a:tblPr>
              <a:tblGrid>
                <a:gridCol w="585000">
                  <a:extLst>
                    <a:ext uri="{9D8B030D-6E8A-4147-A177-3AD203B41FA5}">
                      <a16:colId xmlns:a16="http://schemas.microsoft.com/office/drawing/2014/main" val="3233630057"/>
                    </a:ext>
                  </a:extLst>
                </a:gridCol>
                <a:gridCol w="585000">
                  <a:extLst>
                    <a:ext uri="{9D8B030D-6E8A-4147-A177-3AD203B41FA5}">
                      <a16:colId xmlns:a16="http://schemas.microsoft.com/office/drawing/2014/main" val="4277155178"/>
                    </a:ext>
                  </a:extLst>
                </a:gridCol>
                <a:gridCol w="585000">
                  <a:extLst>
                    <a:ext uri="{9D8B030D-6E8A-4147-A177-3AD203B41FA5}">
                      <a16:colId xmlns:a16="http://schemas.microsoft.com/office/drawing/2014/main" val="2201882704"/>
                    </a:ext>
                  </a:extLst>
                </a:gridCol>
                <a:gridCol w="585000">
                  <a:extLst>
                    <a:ext uri="{9D8B030D-6E8A-4147-A177-3AD203B41FA5}">
                      <a16:colId xmlns:a16="http://schemas.microsoft.com/office/drawing/2014/main" val="2351071500"/>
                    </a:ext>
                  </a:extLst>
                </a:gridCol>
              </a:tblGrid>
              <a:tr h="347004">
                <a:tc rowSpan="2">
                  <a:txBody>
                    <a:bodyPr/>
                    <a:lstStyle/>
                    <a:p>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tc rowSpan="2">
                  <a:txBody>
                    <a:bodyPr/>
                    <a:lstStyle/>
                    <a:p>
                      <a:r>
                        <a:rPr kumimoji="1" lang="en-US" altLang="ja-JP" sz="1100" dirty="0">
                          <a:latin typeface="BIZ UDゴシック" panose="020B0400000000000000" pitchFamily="49" charset="-128"/>
                          <a:ea typeface="BIZ UDゴシック" panose="020B0400000000000000" pitchFamily="49" charset="-128"/>
                        </a:rPr>
                        <a:t>R6</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noFill/>
                      <a:prstDash val="sysDash"/>
                      <a:round/>
                      <a:headEnd type="none" w="med" len="med"/>
                      <a:tailEnd type="none" w="med" len="med"/>
                    </a:lnR>
                  </a:tcPr>
                </a:tc>
                <a:tc>
                  <a:txBody>
                    <a:bodyPr/>
                    <a:lstStyle/>
                    <a:p>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rowSpan="2">
                  <a:txBody>
                    <a:bodyPr/>
                    <a:lstStyle/>
                    <a:p>
                      <a:r>
                        <a:rPr kumimoji="1" lang="en-US" altLang="ja-JP" sz="1100" dirty="0">
                          <a:latin typeface="BIZ UDゴシック" panose="020B0400000000000000" pitchFamily="49" charset="-128"/>
                          <a:ea typeface="BIZ UDゴシック" panose="020B0400000000000000" pitchFamily="49" charset="-128"/>
                        </a:rPr>
                        <a:t>H25</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2828521494"/>
                  </a:ext>
                </a:extLst>
              </a:tr>
              <a:tr h="24765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dirty="0">
                          <a:latin typeface="BIZ UDゴシック" panose="020B0400000000000000" pitchFamily="49" charset="-128"/>
                          <a:ea typeface="BIZ UDゴシック" panose="020B0400000000000000" pitchFamily="49" charset="-128"/>
                        </a:rPr>
                        <a:t>歩ける</a:t>
                      </a:r>
                    </a:p>
                  </a:txBody>
                  <a:tcPr marL="74295" marR="7429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3348001779"/>
                  </a:ext>
                </a:extLst>
              </a:tr>
              <a:tr h="301308">
                <a:tc>
                  <a:txBody>
                    <a:bodyPr/>
                    <a:lstStyle/>
                    <a:p>
                      <a:r>
                        <a:rPr kumimoji="1" lang="ja-JP" altLang="en-US" sz="1100" dirty="0">
                          <a:latin typeface="BIZ UDゴシック" panose="020B0400000000000000" pitchFamily="49" charset="-128"/>
                          <a:ea typeface="BIZ UDゴシック" panose="020B0400000000000000" pitchFamily="49" charset="-128"/>
                        </a:rPr>
                        <a:t>児</a:t>
                      </a:r>
                    </a:p>
                  </a:txBody>
                  <a:tcPr marL="74295" marR="74295" marT="37148" marB="37148"/>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77.1%</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73.9%</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solidFill>
                        <a:schemeClr val="tx1"/>
                      </a:solidFill>
                      <a:prstDash val="sysDash"/>
                      <a:round/>
                      <a:headEnd type="none" w="med" len="med"/>
                      <a:tailEnd type="none" w="med" len="med"/>
                    </a:lnL>
                  </a:tcPr>
                </a:tc>
                <a:tc>
                  <a:txBody>
                    <a:bodyPr/>
                    <a:lstStyle/>
                    <a:p>
                      <a:pPr algn="ctr"/>
                      <a:r>
                        <a:rPr kumimoji="1" lang="ja-JP" altLang="en-US" sz="1100" dirty="0">
                          <a:latin typeface="BIZ UDゴシック" panose="020B0400000000000000" pitchFamily="49" charset="-128"/>
                          <a:ea typeface="BIZ UDゴシック" panose="020B0400000000000000" pitchFamily="49" charset="-128"/>
                        </a:rPr>
                        <a:t>  </a:t>
                      </a:r>
                      <a:r>
                        <a:rPr kumimoji="1" lang="en-US" altLang="ja-JP" sz="1100" dirty="0">
                          <a:latin typeface="BIZ UDゴシック" panose="020B0400000000000000" pitchFamily="49" charset="-128"/>
                          <a:ea typeface="BIZ UDゴシック" panose="020B0400000000000000" pitchFamily="49" charset="-128"/>
                        </a:rPr>
                        <a:t>9.6%</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347582635"/>
                  </a:ext>
                </a:extLst>
              </a:tr>
              <a:tr h="301308">
                <a:tc>
                  <a:txBody>
                    <a:bodyPr/>
                    <a:lstStyle/>
                    <a:p>
                      <a:r>
                        <a:rPr kumimoji="1" lang="ja-JP" altLang="en-US" sz="1100" dirty="0">
                          <a:latin typeface="BIZ UDゴシック" panose="020B0400000000000000" pitchFamily="49" charset="-128"/>
                          <a:ea typeface="BIZ UDゴシック" panose="020B0400000000000000" pitchFamily="49" charset="-128"/>
                        </a:rPr>
                        <a:t>者</a:t>
                      </a:r>
                    </a:p>
                  </a:txBody>
                  <a:tcPr marL="74295" marR="74295" marT="37148" marB="37148"/>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78.5%</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63.4%</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20.3% </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1445451836"/>
                  </a:ext>
                </a:extLst>
              </a:tr>
            </a:tbl>
          </a:graphicData>
        </a:graphic>
      </p:graphicFrame>
      <p:sp>
        <p:nvSpPr>
          <p:cNvPr id="241" name="テキスト ボックス 240">
            <a:extLst>
              <a:ext uri="{FF2B5EF4-FFF2-40B4-BE49-F238E27FC236}">
                <a16:creationId xmlns:a16="http://schemas.microsoft.com/office/drawing/2014/main" id="{44511877-5AEB-4478-87AA-983AB2ABA63C}"/>
              </a:ext>
            </a:extLst>
          </p:cNvPr>
          <p:cNvSpPr txBox="1">
            <a:spLocks noChangeAspect="1"/>
          </p:cNvSpPr>
          <p:nvPr/>
        </p:nvSpPr>
        <p:spPr>
          <a:xfrm>
            <a:off x="51885" y="598037"/>
            <a:ext cx="2563524" cy="308595"/>
          </a:xfrm>
          <a:prstGeom prst="rect">
            <a:avLst/>
          </a:prstGeom>
          <a:noFill/>
          <a:ln>
            <a:noFill/>
            <a:prstDash val="sysDash"/>
            <a:extLst>
              <a:ext uri="{C807C97D-BFC1-408E-A445-0C87EB9F89A2}">
                <ask:lineSketchStyleProps xmlns:ask="http://schemas.microsoft.com/office/drawing/2018/sketchyshapes">
                  <ask:type>
                    <ask:lineSketchNone/>
                  </ask:type>
                </ask:lineSketchStyleProps>
              </a:ext>
            </a:extLst>
          </a:ln>
        </p:spPr>
        <p:txBody>
          <a:bodyPr wrap="square" tIns="29250" bIns="29250" anchor="ctr">
            <a:noAutofit/>
          </a:bodyPr>
          <a:lstStyle/>
          <a:p>
            <a:r>
              <a:rPr lang="en-US" altLang="ja-JP" sz="1138" dirty="0">
                <a:solidFill>
                  <a:srgbClr val="222222"/>
                </a:solidFill>
                <a:latin typeface="BIZ UDゴシック" panose="020B0400000000000000" pitchFamily="49" charset="-128"/>
                <a:ea typeface="BIZ UDゴシック" panose="020B0400000000000000" pitchFamily="49" charset="-128"/>
              </a:rPr>
              <a:t>10(12)</a:t>
            </a:r>
            <a:r>
              <a:rPr lang="ja-JP" altLang="en-US" sz="1138" dirty="0">
                <a:solidFill>
                  <a:srgbClr val="222222"/>
                </a:solidFill>
                <a:latin typeface="BIZ UDゴシック" panose="020B0400000000000000" pitchFamily="49" charset="-128"/>
                <a:ea typeface="BIZ UDゴシック" panose="020B0400000000000000" pitchFamily="49" charset="-128"/>
              </a:rPr>
              <a:t>　相談支援を利用しているか</a:t>
            </a:r>
            <a:endParaRPr lang="en-US" altLang="ja-JP" sz="1138" dirty="0">
              <a:solidFill>
                <a:srgbClr val="222222"/>
              </a:solidFill>
              <a:latin typeface="BIZ UDゴシック" panose="020B0400000000000000" pitchFamily="49" charset="-128"/>
              <a:ea typeface="BIZ UDゴシック" panose="020B0400000000000000" pitchFamily="49" charset="-128"/>
            </a:endParaRPr>
          </a:p>
          <a:p>
            <a:r>
              <a:rPr lang="ja-JP" altLang="en-US" sz="1138" dirty="0">
                <a:solidFill>
                  <a:srgbClr val="FF0000"/>
                </a:solidFill>
                <a:latin typeface="BIZ UDゴシック" panose="020B0400000000000000" pitchFamily="49" charset="-128"/>
                <a:ea typeface="BIZ UDゴシック" panose="020B0400000000000000" pitchFamily="49" charset="-128"/>
              </a:rPr>
              <a:t>「している」</a:t>
            </a:r>
            <a:r>
              <a:rPr lang="ja-JP" altLang="en-US" sz="1138" dirty="0">
                <a:solidFill>
                  <a:srgbClr val="222222"/>
                </a:solidFill>
                <a:latin typeface="BIZ UDゴシック" panose="020B0400000000000000" pitchFamily="49" charset="-128"/>
                <a:ea typeface="BIZ UDゴシック" panose="020B0400000000000000" pitchFamily="49" charset="-128"/>
              </a:rPr>
              <a:t>と回答した割合</a:t>
            </a:r>
            <a:endParaRPr lang="ja-JP" altLang="en-US" sz="1138" dirty="0">
              <a:latin typeface="BIZ UDゴシック" panose="020B0400000000000000" pitchFamily="49" charset="-128"/>
              <a:ea typeface="BIZ UDゴシック" panose="020B0400000000000000" pitchFamily="49" charset="-128"/>
            </a:endParaRPr>
          </a:p>
        </p:txBody>
      </p:sp>
      <p:graphicFrame>
        <p:nvGraphicFramePr>
          <p:cNvPr id="242" name="表 3">
            <a:extLst>
              <a:ext uri="{FF2B5EF4-FFF2-40B4-BE49-F238E27FC236}">
                <a16:creationId xmlns:a16="http://schemas.microsoft.com/office/drawing/2014/main" id="{C086D3D0-E304-48DC-AE01-05200E7720A9}"/>
              </a:ext>
            </a:extLst>
          </p:cNvPr>
          <p:cNvGraphicFramePr>
            <a:graphicFrameLocks noGrp="1"/>
          </p:cNvGraphicFramePr>
          <p:nvPr>
            <p:extLst>
              <p:ext uri="{D42A27DB-BD31-4B8C-83A1-F6EECF244321}">
                <p14:modId xmlns:p14="http://schemas.microsoft.com/office/powerpoint/2010/main" val="1437523925"/>
              </p:ext>
            </p:extLst>
          </p:nvPr>
        </p:nvGraphicFramePr>
        <p:xfrm>
          <a:off x="2518573" y="1005771"/>
          <a:ext cx="2340000" cy="1197270"/>
        </p:xfrm>
        <a:graphic>
          <a:graphicData uri="http://schemas.openxmlformats.org/drawingml/2006/table">
            <a:tbl>
              <a:tblPr firstRow="1" bandRow="1">
                <a:tableStyleId>{5940675A-B579-460E-94D1-54222C63F5DA}</a:tableStyleId>
              </a:tblPr>
              <a:tblGrid>
                <a:gridCol w="585000">
                  <a:extLst>
                    <a:ext uri="{9D8B030D-6E8A-4147-A177-3AD203B41FA5}">
                      <a16:colId xmlns:a16="http://schemas.microsoft.com/office/drawing/2014/main" val="3233630057"/>
                    </a:ext>
                  </a:extLst>
                </a:gridCol>
                <a:gridCol w="585000">
                  <a:extLst>
                    <a:ext uri="{9D8B030D-6E8A-4147-A177-3AD203B41FA5}">
                      <a16:colId xmlns:a16="http://schemas.microsoft.com/office/drawing/2014/main" val="4277155178"/>
                    </a:ext>
                  </a:extLst>
                </a:gridCol>
                <a:gridCol w="585000">
                  <a:extLst>
                    <a:ext uri="{9D8B030D-6E8A-4147-A177-3AD203B41FA5}">
                      <a16:colId xmlns:a16="http://schemas.microsoft.com/office/drawing/2014/main" val="2201882704"/>
                    </a:ext>
                  </a:extLst>
                </a:gridCol>
                <a:gridCol w="585000">
                  <a:extLst>
                    <a:ext uri="{9D8B030D-6E8A-4147-A177-3AD203B41FA5}">
                      <a16:colId xmlns:a16="http://schemas.microsoft.com/office/drawing/2014/main" val="2351071500"/>
                    </a:ext>
                  </a:extLst>
                </a:gridCol>
              </a:tblGrid>
              <a:tr h="347004">
                <a:tc rowSpan="2">
                  <a:txBody>
                    <a:bodyPr/>
                    <a:lstStyle/>
                    <a:p>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tc rowSpan="2">
                  <a:txBody>
                    <a:bodyPr/>
                    <a:lstStyle/>
                    <a:p>
                      <a:r>
                        <a:rPr kumimoji="1" lang="en-US" altLang="ja-JP" sz="1100" dirty="0">
                          <a:latin typeface="BIZ UDゴシック" panose="020B0400000000000000" pitchFamily="49" charset="-128"/>
                          <a:ea typeface="BIZ UDゴシック" panose="020B0400000000000000" pitchFamily="49" charset="-128"/>
                        </a:rPr>
                        <a:t>R6</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noFill/>
                      <a:prstDash val="sysDash"/>
                      <a:round/>
                      <a:headEnd type="none" w="med" len="med"/>
                      <a:tailEnd type="none" w="med" len="med"/>
                    </a:lnR>
                  </a:tcPr>
                </a:tc>
                <a:tc>
                  <a:txBody>
                    <a:bodyPr/>
                    <a:lstStyle/>
                    <a:p>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rowSpan="2">
                  <a:txBody>
                    <a:bodyPr/>
                    <a:lstStyle/>
                    <a:p>
                      <a:r>
                        <a:rPr kumimoji="1" lang="en-US" altLang="ja-JP" sz="1100" dirty="0">
                          <a:latin typeface="BIZ UDゴシック" panose="020B0400000000000000" pitchFamily="49" charset="-128"/>
                          <a:ea typeface="BIZ UDゴシック" panose="020B0400000000000000" pitchFamily="49" charset="-128"/>
                        </a:rPr>
                        <a:t>R3</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2828521494"/>
                  </a:ext>
                </a:extLst>
              </a:tr>
              <a:tr h="24765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dirty="0">
                          <a:latin typeface="BIZ UDゴシック" panose="020B0400000000000000" pitchFamily="49" charset="-128"/>
                          <a:ea typeface="BIZ UDゴシック" panose="020B0400000000000000" pitchFamily="49" charset="-128"/>
                        </a:rPr>
                        <a:t>歩ける</a:t>
                      </a:r>
                    </a:p>
                  </a:txBody>
                  <a:tcPr marL="74295" marR="7429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3348001779"/>
                  </a:ext>
                </a:extLst>
              </a:tr>
              <a:tr h="301308">
                <a:tc>
                  <a:txBody>
                    <a:bodyPr/>
                    <a:lstStyle/>
                    <a:p>
                      <a:r>
                        <a:rPr kumimoji="1" lang="ja-JP" altLang="en-US" sz="1100" dirty="0">
                          <a:latin typeface="BIZ UDゴシック" panose="020B0400000000000000" pitchFamily="49" charset="-128"/>
                          <a:ea typeface="BIZ UDゴシック" panose="020B0400000000000000" pitchFamily="49" charset="-128"/>
                        </a:rPr>
                        <a:t>児</a:t>
                      </a:r>
                    </a:p>
                  </a:txBody>
                  <a:tcPr marL="74295" marR="74295" marT="37148" marB="37148"/>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62.6%</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67.4%</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54.4%</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347582635"/>
                  </a:ext>
                </a:extLst>
              </a:tr>
              <a:tr h="301308">
                <a:tc>
                  <a:txBody>
                    <a:bodyPr/>
                    <a:lstStyle/>
                    <a:p>
                      <a:r>
                        <a:rPr kumimoji="1" lang="ja-JP" altLang="en-US" sz="1100" dirty="0">
                          <a:latin typeface="BIZ UDゴシック" panose="020B0400000000000000" pitchFamily="49" charset="-128"/>
                          <a:ea typeface="BIZ UDゴシック" panose="020B0400000000000000" pitchFamily="49" charset="-128"/>
                        </a:rPr>
                        <a:t>者</a:t>
                      </a:r>
                    </a:p>
                  </a:txBody>
                  <a:tcPr marL="74295" marR="74295" marT="37148" marB="37148"/>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58.8%</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62.0%</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52.1% </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1445451836"/>
                  </a:ext>
                </a:extLst>
              </a:tr>
            </a:tbl>
          </a:graphicData>
        </a:graphic>
      </p:graphicFrame>
      <p:sp>
        <p:nvSpPr>
          <p:cNvPr id="243" name="テキスト ボックス 242">
            <a:extLst>
              <a:ext uri="{FF2B5EF4-FFF2-40B4-BE49-F238E27FC236}">
                <a16:creationId xmlns:a16="http://schemas.microsoft.com/office/drawing/2014/main" id="{6FF01CAB-4914-4C8E-B632-52497E9D521E}"/>
              </a:ext>
            </a:extLst>
          </p:cNvPr>
          <p:cNvSpPr txBox="1">
            <a:spLocks noChangeAspect="1"/>
          </p:cNvSpPr>
          <p:nvPr/>
        </p:nvSpPr>
        <p:spPr>
          <a:xfrm>
            <a:off x="2518574" y="567124"/>
            <a:ext cx="2394797" cy="308595"/>
          </a:xfrm>
          <a:prstGeom prst="rect">
            <a:avLst/>
          </a:prstGeom>
          <a:noFill/>
          <a:ln>
            <a:noFill/>
            <a:prstDash val="sysDash"/>
            <a:extLst>
              <a:ext uri="{C807C97D-BFC1-408E-A445-0C87EB9F89A2}">
                <ask:lineSketchStyleProps xmlns:ask="http://schemas.microsoft.com/office/drawing/2018/sketchyshapes">
                  <ask:type>
                    <ask:lineSketchNone/>
                  </ask:type>
                </ask:lineSketchStyleProps>
              </a:ext>
            </a:extLst>
          </a:ln>
        </p:spPr>
        <p:txBody>
          <a:bodyPr wrap="square" tIns="29250" bIns="29250" anchor="ctr">
            <a:noAutofit/>
          </a:bodyPr>
          <a:lstStyle/>
          <a:p>
            <a:r>
              <a:rPr lang="en-US" altLang="ja-JP" sz="980" dirty="0">
                <a:solidFill>
                  <a:srgbClr val="222222"/>
                </a:solidFill>
                <a:latin typeface="BIZ UDゴシック" panose="020B0400000000000000" pitchFamily="49" charset="-128"/>
                <a:ea typeface="BIZ UDゴシック" panose="020B0400000000000000" pitchFamily="49" charset="-128"/>
              </a:rPr>
              <a:t>10(1)</a:t>
            </a:r>
            <a:r>
              <a:rPr lang="ja-JP" altLang="en-US" sz="980" dirty="0">
                <a:solidFill>
                  <a:srgbClr val="222222"/>
                </a:solidFill>
                <a:latin typeface="BIZ UDゴシック" panose="020B0400000000000000" pitchFamily="49" charset="-128"/>
                <a:ea typeface="BIZ UDゴシック" panose="020B0400000000000000" pitchFamily="49" charset="-128"/>
              </a:rPr>
              <a:t>　介護は無理なくできているか</a:t>
            </a:r>
            <a:endParaRPr lang="en-US" altLang="ja-JP" sz="980" dirty="0">
              <a:solidFill>
                <a:srgbClr val="222222"/>
              </a:solidFill>
              <a:latin typeface="BIZ UDゴシック" panose="020B0400000000000000" pitchFamily="49" charset="-128"/>
              <a:ea typeface="BIZ UDゴシック" panose="020B0400000000000000" pitchFamily="49" charset="-128"/>
            </a:endParaRPr>
          </a:p>
          <a:p>
            <a:r>
              <a:rPr lang="ja-JP" altLang="en-US" sz="1138" dirty="0">
                <a:solidFill>
                  <a:srgbClr val="FF0000"/>
                </a:solidFill>
                <a:latin typeface="BIZ UDゴシック" panose="020B0400000000000000" pitchFamily="49" charset="-128"/>
                <a:ea typeface="BIZ UDゴシック" panose="020B0400000000000000" pitchFamily="49" charset="-128"/>
              </a:rPr>
              <a:t>「できている」</a:t>
            </a:r>
            <a:r>
              <a:rPr lang="ja-JP" altLang="en-US" sz="1138" dirty="0">
                <a:solidFill>
                  <a:srgbClr val="222222"/>
                </a:solidFill>
                <a:latin typeface="BIZ UDゴシック" panose="020B0400000000000000" pitchFamily="49" charset="-128"/>
                <a:ea typeface="BIZ UDゴシック" panose="020B0400000000000000" pitchFamily="49" charset="-128"/>
              </a:rPr>
              <a:t>と回答した割合</a:t>
            </a:r>
            <a:endParaRPr lang="ja-JP" altLang="en-US" sz="1138" dirty="0">
              <a:latin typeface="BIZ UDゴシック" panose="020B0400000000000000" pitchFamily="49" charset="-128"/>
              <a:ea typeface="BIZ UDゴシック" panose="020B0400000000000000" pitchFamily="49" charset="-128"/>
            </a:endParaRPr>
          </a:p>
        </p:txBody>
      </p:sp>
      <p:graphicFrame>
        <p:nvGraphicFramePr>
          <p:cNvPr id="244" name="表 3">
            <a:extLst>
              <a:ext uri="{FF2B5EF4-FFF2-40B4-BE49-F238E27FC236}">
                <a16:creationId xmlns:a16="http://schemas.microsoft.com/office/drawing/2014/main" id="{1B91D322-47F2-471B-86B3-7CDA27B9B0B6}"/>
              </a:ext>
            </a:extLst>
          </p:cNvPr>
          <p:cNvGraphicFramePr>
            <a:graphicFrameLocks noGrp="1"/>
          </p:cNvGraphicFramePr>
          <p:nvPr>
            <p:extLst>
              <p:ext uri="{D42A27DB-BD31-4B8C-83A1-F6EECF244321}">
                <p14:modId xmlns:p14="http://schemas.microsoft.com/office/powerpoint/2010/main" val="4219213896"/>
              </p:ext>
            </p:extLst>
          </p:nvPr>
        </p:nvGraphicFramePr>
        <p:xfrm>
          <a:off x="4953001" y="1008862"/>
          <a:ext cx="2340000" cy="1197270"/>
        </p:xfrm>
        <a:graphic>
          <a:graphicData uri="http://schemas.openxmlformats.org/drawingml/2006/table">
            <a:tbl>
              <a:tblPr firstRow="1" bandRow="1">
                <a:tableStyleId>{5940675A-B579-460E-94D1-54222C63F5DA}</a:tableStyleId>
              </a:tblPr>
              <a:tblGrid>
                <a:gridCol w="585000">
                  <a:extLst>
                    <a:ext uri="{9D8B030D-6E8A-4147-A177-3AD203B41FA5}">
                      <a16:colId xmlns:a16="http://schemas.microsoft.com/office/drawing/2014/main" val="3233630057"/>
                    </a:ext>
                  </a:extLst>
                </a:gridCol>
                <a:gridCol w="585000">
                  <a:extLst>
                    <a:ext uri="{9D8B030D-6E8A-4147-A177-3AD203B41FA5}">
                      <a16:colId xmlns:a16="http://schemas.microsoft.com/office/drawing/2014/main" val="4277155178"/>
                    </a:ext>
                  </a:extLst>
                </a:gridCol>
                <a:gridCol w="585000">
                  <a:extLst>
                    <a:ext uri="{9D8B030D-6E8A-4147-A177-3AD203B41FA5}">
                      <a16:colId xmlns:a16="http://schemas.microsoft.com/office/drawing/2014/main" val="2201882704"/>
                    </a:ext>
                  </a:extLst>
                </a:gridCol>
                <a:gridCol w="585000">
                  <a:extLst>
                    <a:ext uri="{9D8B030D-6E8A-4147-A177-3AD203B41FA5}">
                      <a16:colId xmlns:a16="http://schemas.microsoft.com/office/drawing/2014/main" val="2351071500"/>
                    </a:ext>
                  </a:extLst>
                </a:gridCol>
              </a:tblGrid>
              <a:tr h="347004">
                <a:tc rowSpan="2">
                  <a:txBody>
                    <a:bodyPr/>
                    <a:lstStyle/>
                    <a:p>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tc rowSpan="2">
                  <a:txBody>
                    <a:bodyPr/>
                    <a:lstStyle/>
                    <a:p>
                      <a:r>
                        <a:rPr kumimoji="1" lang="en-US" altLang="ja-JP" sz="1100" dirty="0">
                          <a:latin typeface="BIZ UDゴシック" panose="020B0400000000000000" pitchFamily="49" charset="-128"/>
                          <a:ea typeface="BIZ UDゴシック" panose="020B0400000000000000" pitchFamily="49" charset="-128"/>
                        </a:rPr>
                        <a:t>R6</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noFill/>
                      <a:prstDash val="sysDash"/>
                      <a:round/>
                      <a:headEnd type="none" w="med" len="med"/>
                      <a:tailEnd type="none" w="med" len="med"/>
                    </a:lnR>
                  </a:tcPr>
                </a:tc>
                <a:tc>
                  <a:txBody>
                    <a:bodyPr/>
                    <a:lstStyle/>
                    <a:p>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rowSpan="2">
                  <a:txBody>
                    <a:bodyPr/>
                    <a:lstStyle/>
                    <a:p>
                      <a:r>
                        <a:rPr kumimoji="1" lang="en-US" altLang="ja-JP" sz="1100" dirty="0">
                          <a:latin typeface="BIZ UDゴシック" panose="020B0400000000000000" pitchFamily="49" charset="-128"/>
                          <a:ea typeface="BIZ UDゴシック" panose="020B0400000000000000" pitchFamily="49" charset="-128"/>
                        </a:rPr>
                        <a:t>R3</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2828521494"/>
                  </a:ext>
                </a:extLst>
              </a:tr>
              <a:tr h="24765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dirty="0">
                          <a:latin typeface="BIZ UDゴシック" panose="020B0400000000000000" pitchFamily="49" charset="-128"/>
                          <a:ea typeface="BIZ UDゴシック" panose="020B0400000000000000" pitchFamily="49" charset="-128"/>
                        </a:rPr>
                        <a:t>歩ける</a:t>
                      </a:r>
                    </a:p>
                  </a:txBody>
                  <a:tcPr marL="74295" marR="7429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3348001779"/>
                  </a:ext>
                </a:extLst>
              </a:tr>
              <a:tr h="301308">
                <a:tc>
                  <a:txBody>
                    <a:bodyPr/>
                    <a:lstStyle/>
                    <a:p>
                      <a:r>
                        <a:rPr kumimoji="1" lang="ja-JP" altLang="en-US" sz="1100" dirty="0">
                          <a:latin typeface="BIZ UDゴシック" panose="020B0400000000000000" pitchFamily="49" charset="-128"/>
                          <a:ea typeface="BIZ UDゴシック" panose="020B0400000000000000" pitchFamily="49" charset="-128"/>
                        </a:rPr>
                        <a:t>児</a:t>
                      </a:r>
                    </a:p>
                  </a:txBody>
                  <a:tcPr marL="74295" marR="74295" marT="37148" marB="37148"/>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35.6%</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47.8%</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35.5%</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347582635"/>
                  </a:ext>
                </a:extLst>
              </a:tr>
              <a:tr h="301308">
                <a:tc>
                  <a:txBody>
                    <a:bodyPr/>
                    <a:lstStyle/>
                    <a:p>
                      <a:r>
                        <a:rPr kumimoji="1" lang="ja-JP" altLang="en-US" sz="1100" dirty="0">
                          <a:latin typeface="BIZ UDゴシック" panose="020B0400000000000000" pitchFamily="49" charset="-128"/>
                          <a:ea typeface="BIZ UDゴシック" panose="020B0400000000000000" pitchFamily="49" charset="-128"/>
                        </a:rPr>
                        <a:t>者</a:t>
                      </a:r>
                    </a:p>
                  </a:txBody>
                  <a:tcPr marL="74295" marR="74295" marT="37148" marB="37148"/>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37.7%</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39.4%</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36.5% </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1445451836"/>
                  </a:ext>
                </a:extLst>
              </a:tr>
            </a:tbl>
          </a:graphicData>
        </a:graphic>
      </p:graphicFrame>
      <p:sp>
        <p:nvSpPr>
          <p:cNvPr id="245" name="テキスト ボックス 244">
            <a:extLst>
              <a:ext uri="{FF2B5EF4-FFF2-40B4-BE49-F238E27FC236}">
                <a16:creationId xmlns:a16="http://schemas.microsoft.com/office/drawing/2014/main" id="{94EF6FFA-A657-4D9A-930E-EE4D3F7D7F33}"/>
              </a:ext>
            </a:extLst>
          </p:cNvPr>
          <p:cNvSpPr txBox="1">
            <a:spLocks noChangeAspect="1"/>
          </p:cNvSpPr>
          <p:nvPr/>
        </p:nvSpPr>
        <p:spPr>
          <a:xfrm>
            <a:off x="4858574" y="570214"/>
            <a:ext cx="2563524" cy="308595"/>
          </a:xfrm>
          <a:prstGeom prst="rect">
            <a:avLst/>
          </a:prstGeom>
          <a:noFill/>
          <a:ln>
            <a:noFill/>
            <a:prstDash val="sysDash"/>
            <a:extLst>
              <a:ext uri="{C807C97D-BFC1-408E-A445-0C87EB9F89A2}">
                <ask:lineSketchStyleProps xmlns:ask="http://schemas.microsoft.com/office/drawing/2018/sketchyshapes">
                  <ask:type>
                    <ask:lineSketchNone/>
                  </ask:type>
                </ask:lineSketchStyleProps>
              </a:ext>
            </a:extLst>
          </a:ln>
        </p:spPr>
        <p:txBody>
          <a:bodyPr wrap="square" tIns="29250" bIns="29250" anchor="ctr">
            <a:noAutofit/>
          </a:bodyPr>
          <a:lstStyle/>
          <a:p>
            <a:r>
              <a:rPr lang="en-US" altLang="ja-JP" sz="1138" dirty="0">
                <a:solidFill>
                  <a:srgbClr val="222222"/>
                </a:solidFill>
                <a:latin typeface="BIZ UDゴシック" panose="020B0400000000000000" pitchFamily="49" charset="-128"/>
                <a:ea typeface="BIZ UDゴシック" panose="020B0400000000000000" pitchFamily="49" charset="-128"/>
              </a:rPr>
              <a:t>10(2)</a:t>
            </a:r>
            <a:r>
              <a:rPr lang="ja-JP" altLang="en-US" sz="975" dirty="0">
                <a:solidFill>
                  <a:srgbClr val="222222"/>
                </a:solidFill>
                <a:latin typeface="BIZ UDゴシック" panose="020B0400000000000000" pitchFamily="49" charset="-128"/>
                <a:ea typeface="BIZ UDゴシック" panose="020B0400000000000000" pitchFamily="49" charset="-128"/>
              </a:rPr>
              <a:t>家事・用事は無理なくできているか</a:t>
            </a:r>
            <a:endParaRPr lang="en-US" altLang="ja-JP" sz="1138" dirty="0">
              <a:solidFill>
                <a:srgbClr val="222222"/>
              </a:solidFill>
              <a:latin typeface="BIZ UDゴシック" panose="020B0400000000000000" pitchFamily="49" charset="-128"/>
              <a:ea typeface="BIZ UDゴシック" panose="020B0400000000000000" pitchFamily="49" charset="-128"/>
            </a:endParaRPr>
          </a:p>
          <a:p>
            <a:r>
              <a:rPr lang="ja-JP" altLang="en-US" sz="1138" dirty="0">
                <a:solidFill>
                  <a:srgbClr val="FF0000"/>
                </a:solidFill>
                <a:latin typeface="BIZ UDゴシック" panose="020B0400000000000000" pitchFamily="49" charset="-128"/>
                <a:ea typeface="BIZ UDゴシック" panose="020B0400000000000000" pitchFamily="49" charset="-128"/>
              </a:rPr>
              <a:t>「できている」</a:t>
            </a:r>
            <a:r>
              <a:rPr lang="ja-JP" altLang="en-US" sz="1138" dirty="0">
                <a:solidFill>
                  <a:srgbClr val="222222"/>
                </a:solidFill>
                <a:latin typeface="BIZ UDゴシック" panose="020B0400000000000000" pitchFamily="49" charset="-128"/>
                <a:ea typeface="BIZ UDゴシック" panose="020B0400000000000000" pitchFamily="49" charset="-128"/>
              </a:rPr>
              <a:t>と回答した割合</a:t>
            </a:r>
            <a:endParaRPr lang="ja-JP" altLang="en-US" sz="1138" dirty="0">
              <a:latin typeface="BIZ UDゴシック" panose="020B0400000000000000" pitchFamily="49" charset="-128"/>
              <a:ea typeface="BIZ UDゴシック" panose="020B0400000000000000" pitchFamily="49" charset="-128"/>
            </a:endParaRPr>
          </a:p>
        </p:txBody>
      </p:sp>
      <p:graphicFrame>
        <p:nvGraphicFramePr>
          <p:cNvPr id="246" name="表 3">
            <a:extLst>
              <a:ext uri="{FF2B5EF4-FFF2-40B4-BE49-F238E27FC236}">
                <a16:creationId xmlns:a16="http://schemas.microsoft.com/office/drawing/2014/main" id="{8178898D-3670-4878-8CDF-EF023F49BD04}"/>
              </a:ext>
            </a:extLst>
          </p:cNvPr>
          <p:cNvGraphicFramePr>
            <a:graphicFrameLocks noGrp="1"/>
          </p:cNvGraphicFramePr>
          <p:nvPr>
            <p:extLst>
              <p:ext uri="{D42A27DB-BD31-4B8C-83A1-F6EECF244321}">
                <p14:modId xmlns:p14="http://schemas.microsoft.com/office/powerpoint/2010/main" val="718919999"/>
              </p:ext>
            </p:extLst>
          </p:nvPr>
        </p:nvGraphicFramePr>
        <p:xfrm>
          <a:off x="7387429" y="1005771"/>
          <a:ext cx="2340000" cy="1197270"/>
        </p:xfrm>
        <a:graphic>
          <a:graphicData uri="http://schemas.openxmlformats.org/drawingml/2006/table">
            <a:tbl>
              <a:tblPr firstRow="1" bandRow="1">
                <a:tableStyleId>{5940675A-B579-460E-94D1-54222C63F5DA}</a:tableStyleId>
              </a:tblPr>
              <a:tblGrid>
                <a:gridCol w="585000">
                  <a:extLst>
                    <a:ext uri="{9D8B030D-6E8A-4147-A177-3AD203B41FA5}">
                      <a16:colId xmlns:a16="http://schemas.microsoft.com/office/drawing/2014/main" val="3233630057"/>
                    </a:ext>
                  </a:extLst>
                </a:gridCol>
                <a:gridCol w="585000">
                  <a:extLst>
                    <a:ext uri="{9D8B030D-6E8A-4147-A177-3AD203B41FA5}">
                      <a16:colId xmlns:a16="http://schemas.microsoft.com/office/drawing/2014/main" val="4277155178"/>
                    </a:ext>
                  </a:extLst>
                </a:gridCol>
                <a:gridCol w="585000">
                  <a:extLst>
                    <a:ext uri="{9D8B030D-6E8A-4147-A177-3AD203B41FA5}">
                      <a16:colId xmlns:a16="http://schemas.microsoft.com/office/drawing/2014/main" val="2201882704"/>
                    </a:ext>
                  </a:extLst>
                </a:gridCol>
                <a:gridCol w="585000">
                  <a:extLst>
                    <a:ext uri="{9D8B030D-6E8A-4147-A177-3AD203B41FA5}">
                      <a16:colId xmlns:a16="http://schemas.microsoft.com/office/drawing/2014/main" val="2351071500"/>
                    </a:ext>
                  </a:extLst>
                </a:gridCol>
              </a:tblGrid>
              <a:tr h="347004">
                <a:tc rowSpan="2">
                  <a:txBody>
                    <a:bodyPr/>
                    <a:lstStyle/>
                    <a:p>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tc rowSpan="2">
                  <a:txBody>
                    <a:bodyPr/>
                    <a:lstStyle/>
                    <a:p>
                      <a:r>
                        <a:rPr kumimoji="1" lang="en-US" altLang="ja-JP" sz="1100" dirty="0">
                          <a:latin typeface="BIZ UDゴシック" panose="020B0400000000000000" pitchFamily="49" charset="-128"/>
                          <a:ea typeface="BIZ UDゴシック" panose="020B0400000000000000" pitchFamily="49" charset="-128"/>
                        </a:rPr>
                        <a:t>R6</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noFill/>
                      <a:prstDash val="sysDash"/>
                      <a:round/>
                      <a:headEnd type="none" w="med" len="med"/>
                      <a:tailEnd type="none" w="med" len="med"/>
                    </a:lnR>
                  </a:tcPr>
                </a:tc>
                <a:tc>
                  <a:txBody>
                    <a:bodyPr/>
                    <a:lstStyle/>
                    <a:p>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no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rowSpan="2">
                  <a:txBody>
                    <a:bodyPr/>
                    <a:lstStyle/>
                    <a:p>
                      <a:r>
                        <a:rPr kumimoji="1" lang="en-US" altLang="ja-JP" sz="1100" dirty="0">
                          <a:latin typeface="BIZ UDゴシック" panose="020B0400000000000000" pitchFamily="49" charset="-128"/>
                          <a:ea typeface="BIZ UDゴシック" panose="020B0400000000000000" pitchFamily="49" charset="-128"/>
                        </a:rPr>
                        <a:t>R3</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2828521494"/>
                  </a:ext>
                </a:extLst>
              </a:tr>
              <a:tr h="24765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dirty="0">
                          <a:latin typeface="BIZ UDゴシック" panose="020B0400000000000000" pitchFamily="49" charset="-128"/>
                          <a:ea typeface="BIZ UDゴシック" panose="020B0400000000000000" pitchFamily="49" charset="-128"/>
                        </a:rPr>
                        <a:t>歩ける</a:t>
                      </a:r>
                    </a:p>
                  </a:txBody>
                  <a:tcPr marL="74295" marR="74295" marT="37148" marB="37148">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3348001779"/>
                  </a:ext>
                </a:extLst>
              </a:tr>
              <a:tr h="301308">
                <a:tc>
                  <a:txBody>
                    <a:bodyPr/>
                    <a:lstStyle/>
                    <a:p>
                      <a:r>
                        <a:rPr kumimoji="1" lang="ja-JP" altLang="en-US" sz="1100" dirty="0">
                          <a:latin typeface="BIZ UDゴシック" panose="020B0400000000000000" pitchFamily="49" charset="-128"/>
                          <a:ea typeface="BIZ UDゴシック" panose="020B0400000000000000" pitchFamily="49" charset="-128"/>
                        </a:rPr>
                        <a:t>児</a:t>
                      </a:r>
                    </a:p>
                  </a:txBody>
                  <a:tcPr marL="74295" marR="74295" marT="37148" marB="37148"/>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27.2%</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32.6%</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26.7%</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347582635"/>
                  </a:ext>
                </a:extLst>
              </a:tr>
              <a:tr h="301308">
                <a:tc>
                  <a:txBody>
                    <a:bodyPr/>
                    <a:lstStyle/>
                    <a:p>
                      <a:r>
                        <a:rPr kumimoji="1" lang="ja-JP" altLang="en-US" sz="1100" dirty="0">
                          <a:latin typeface="BIZ UDゴシック" panose="020B0400000000000000" pitchFamily="49" charset="-128"/>
                          <a:ea typeface="BIZ UDゴシック" panose="020B0400000000000000" pitchFamily="49" charset="-128"/>
                        </a:rPr>
                        <a:t>者</a:t>
                      </a:r>
                    </a:p>
                  </a:txBody>
                  <a:tcPr marL="74295" marR="74295" marT="37148" marB="37148"/>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31.0%</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R w="12700" cap="flat" cmpd="sng" algn="ctr">
                      <a:solidFill>
                        <a:schemeClr val="tx1"/>
                      </a:solidFill>
                      <a:prstDash val="sysDash"/>
                      <a:round/>
                      <a:headEnd type="none" w="med" len="med"/>
                      <a:tailEnd type="none" w="med" len="med"/>
                    </a:lnR>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42.3%</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lnL w="12700" cap="flat" cmpd="sng" algn="ctr">
                      <a:solidFill>
                        <a:schemeClr val="tx1"/>
                      </a:solidFill>
                      <a:prstDash val="sysDash"/>
                      <a:round/>
                      <a:headEnd type="none" w="med" len="med"/>
                      <a:tailEnd type="none" w="med" len="med"/>
                    </a:lnL>
                  </a:tcPr>
                </a:tc>
                <a:tc>
                  <a:txBody>
                    <a:bodyPr/>
                    <a:lstStyle/>
                    <a:p>
                      <a:pPr algn="ctr"/>
                      <a:r>
                        <a:rPr kumimoji="1" lang="en-US" altLang="ja-JP" sz="1100" dirty="0">
                          <a:latin typeface="BIZ UDゴシック" panose="020B0400000000000000" pitchFamily="49" charset="-128"/>
                          <a:ea typeface="BIZ UDゴシック" panose="020B0400000000000000" pitchFamily="49" charset="-128"/>
                        </a:rPr>
                        <a:t>25.8% </a:t>
                      </a:r>
                      <a:endParaRPr kumimoji="1" lang="ja-JP" altLang="en-US" sz="1100" dirty="0">
                        <a:latin typeface="BIZ UDゴシック" panose="020B0400000000000000" pitchFamily="49" charset="-128"/>
                        <a:ea typeface="BIZ UDゴシック" panose="020B0400000000000000" pitchFamily="49" charset="-128"/>
                      </a:endParaRPr>
                    </a:p>
                  </a:txBody>
                  <a:tcPr marL="74295" marR="74295" marT="37148" marB="37148"/>
                </a:tc>
                <a:extLst>
                  <a:ext uri="{0D108BD9-81ED-4DB2-BD59-A6C34878D82A}">
                    <a16:rowId xmlns:a16="http://schemas.microsoft.com/office/drawing/2014/main" val="1445451836"/>
                  </a:ext>
                </a:extLst>
              </a:tr>
            </a:tbl>
          </a:graphicData>
        </a:graphic>
      </p:graphicFrame>
      <p:sp>
        <p:nvSpPr>
          <p:cNvPr id="247" name="テキスト ボックス 246">
            <a:extLst>
              <a:ext uri="{FF2B5EF4-FFF2-40B4-BE49-F238E27FC236}">
                <a16:creationId xmlns:a16="http://schemas.microsoft.com/office/drawing/2014/main" id="{C03158DF-D252-4173-9DE6-4235836F2795}"/>
              </a:ext>
            </a:extLst>
          </p:cNvPr>
          <p:cNvSpPr txBox="1">
            <a:spLocks noChangeAspect="1"/>
          </p:cNvSpPr>
          <p:nvPr/>
        </p:nvSpPr>
        <p:spPr>
          <a:xfrm>
            <a:off x="7325263" y="554206"/>
            <a:ext cx="2491631" cy="308595"/>
          </a:xfrm>
          <a:prstGeom prst="rect">
            <a:avLst/>
          </a:prstGeom>
          <a:noFill/>
          <a:ln>
            <a:noFill/>
            <a:prstDash val="sysDash"/>
            <a:extLst>
              <a:ext uri="{C807C97D-BFC1-408E-A445-0C87EB9F89A2}">
                <ask:lineSketchStyleProps xmlns:ask="http://schemas.microsoft.com/office/drawing/2018/sketchyshapes">
                  <ask:type>
                    <ask:lineSketchNone/>
                  </ask:type>
                </ask:lineSketchStyleProps>
              </a:ext>
            </a:extLst>
          </a:ln>
        </p:spPr>
        <p:txBody>
          <a:bodyPr wrap="square" tIns="29250" bIns="29250" anchor="ctr">
            <a:noAutofit/>
          </a:bodyPr>
          <a:lstStyle/>
          <a:p>
            <a:r>
              <a:rPr lang="en-US" altLang="ja-JP" sz="1138" dirty="0">
                <a:solidFill>
                  <a:srgbClr val="222222"/>
                </a:solidFill>
                <a:latin typeface="BIZ UDゴシック" panose="020B0400000000000000" pitchFamily="49" charset="-128"/>
                <a:ea typeface="BIZ UDゴシック" panose="020B0400000000000000" pitchFamily="49" charset="-128"/>
              </a:rPr>
              <a:t>10(3)</a:t>
            </a:r>
            <a:r>
              <a:rPr lang="ja-JP" altLang="en-US" sz="1138" dirty="0">
                <a:solidFill>
                  <a:srgbClr val="222222"/>
                </a:solidFill>
                <a:latin typeface="BIZ UDゴシック" panose="020B0400000000000000" pitchFamily="49" charset="-128"/>
                <a:ea typeface="BIZ UDゴシック" panose="020B0400000000000000" pitchFamily="49" charset="-128"/>
              </a:rPr>
              <a:t>　介護者は休息できているか</a:t>
            </a:r>
            <a:endParaRPr lang="en-US" altLang="ja-JP" sz="1138" dirty="0">
              <a:solidFill>
                <a:srgbClr val="222222"/>
              </a:solidFill>
              <a:latin typeface="BIZ UDゴシック" panose="020B0400000000000000" pitchFamily="49" charset="-128"/>
              <a:ea typeface="BIZ UDゴシック" panose="020B0400000000000000" pitchFamily="49" charset="-128"/>
            </a:endParaRPr>
          </a:p>
          <a:p>
            <a:r>
              <a:rPr lang="ja-JP" altLang="en-US" sz="1138" dirty="0">
                <a:solidFill>
                  <a:srgbClr val="FF0000"/>
                </a:solidFill>
                <a:latin typeface="BIZ UDゴシック" panose="020B0400000000000000" pitchFamily="49" charset="-128"/>
                <a:ea typeface="BIZ UDゴシック" panose="020B0400000000000000" pitchFamily="49" charset="-128"/>
              </a:rPr>
              <a:t>「できている」</a:t>
            </a:r>
            <a:r>
              <a:rPr lang="ja-JP" altLang="en-US" sz="1138" dirty="0">
                <a:solidFill>
                  <a:srgbClr val="222222"/>
                </a:solidFill>
                <a:latin typeface="BIZ UDゴシック" panose="020B0400000000000000" pitchFamily="49" charset="-128"/>
                <a:ea typeface="BIZ UDゴシック" panose="020B0400000000000000" pitchFamily="49" charset="-128"/>
              </a:rPr>
              <a:t>と回答した割合</a:t>
            </a:r>
            <a:endParaRPr lang="ja-JP" altLang="en-US" sz="1138" dirty="0">
              <a:latin typeface="BIZ UDゴシック" panose="020B0400000000000000" pitchFamily="49" charset="-128"/>
              <a:ea typeface="BIZ UDゴシック" panose="020B0400000000000000" pitchFamily="49" charset="-128"/>
            </a:endParaRPr>
          </a:p>
        </p:txBody>
      </p:sp>
      <p:sp>
        <p:nvSpPr>
          <p:cNvPr id="248" name="テキスト ボックス 247">
            <a:extLst>
              <a:ext uri="{FF2B5EF4-FFF2-40B4-BE49-F238E27FC236}">
                <a16:creationId xmlns:a16="http://schemas.microsoft.com/office/drawing/2014/main" id="{BD415633-0ADE-4445-8252-B883128C7547}"/>
              </a:ext>
            </a:extLst>
          </p:cNvPr>
          <p:cNvSpPr txBox="1">
            <a:spLocks noChangeAspect="1"/>
          </p:cNvSpPr>
          <p:nvPr/>
        </p:nvSpPr>
        <p:spPr>
          <a:xfrm>
            <a:off x="309437" y="91440"/>
            <a:ext cx="6864448" cy="431853"/>
          </a:xfrm>
          <a:prstGeom prst="rect">
            <a:avLst/>
          </a:prstGeom>
          <a:noFill/>
          <a:ln>
            <a:solidFill>
              <a:schemeClr val="tx1"/>
            </a:solidFill>
            <a:prstDash val="sysDash"/>
            <a:extLst>
              <a:ext uri="{C807C97D-BFC1-408E-A445-0C87EB9F89A2}">
                <ask:lineSketchStyleProps xmlns:ask="http://schemas.microsoft.com/office/drawing/2018/sketchyshapes">
                  <ask:type>
                    <ask:lineSketchNone/>
                  </ask:type>
                </ask:lineSketchStyleProps>
              </a:ext>
            </a:extLst>
          </a:ln>
        </p:spPr>
        <p:txBody>
          <a:bodyPr wrap="square" tIns="29250" bIns="29250" anchor="ctr">
            <a:noAutofit/>
          </a:bodyPr>
          <a:lstStyle/>
          <a:p>
            <a:r>
              <a:rPr lang="ja-JP" altLang="en-US" dirty="0">
                <a:solidFill>
                  <a:srgbClr val="222222"/>
                </a:solidFill>
                <a:latin typeface="BIZ UDゴシック" panose="020B0400000000000000" pitchFamily="49" charset="-128"/>
                <a:ea typeface="BIZ UDゴシック" panose="020B0400000000000000" pitchFamily="49" charset="-128"/>
              </a:rPr>
              <a:t>令和６年度重症心身障がい児者実態把握調査　調査結果（概要）</a:t>
            </a:r>
            <a:endParaRPr lang="ja-JP" altLang="en-US" dirty="0">
              <a:latin typeface="BIZ UDゴシック" panose="020B0400000000000000" pitchFamily="49" charset="-128"/>
              <a:ea typeface="BIZ UDゴシック" panose="020B0400000000000000" pitchFamily="49" charset="-128"/>
            </a:endParaRPr>
          </a:p>
        </p:txBody>
      </p:sp>
      <p:sp>
        <p:nvSpPr>
          <p:cNvPr id="2" name="正方形/長方形 1">
            <a:extLst>
              <a:ext uri="{FF2B5EF4-FFF2-40B4-BE49-F238E27FC236}">
                <a16:creationId xmlns:a16="http://schemas.microsoft.com/office/drawing/2014/main" id="{D6E1C9E9-B6F5-4F9F-93B4-9495F88AF42B}"/>
              </a:ext>
            </a:extLst>
          </p:cNvPr>
          <p:cNvSpPr/>
          <p:nvPr/>
        </p:nvSpPr>
        <p:spPr>
          <a:xfrm>
            <a:off x="1222185" y="4563688"/>
            <a:ext cx="7570155" cy="20515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BIZ UDゴシック" panose="020B0400000000000000" pitchFamily="49" charset="-128"/>
                <a:ea typeface="BIZ UDゴシック" panose="020B0400000000000000" pitchFamily="49" charset="-128"/>
              </a:rPr>
              <a:t>○相談支援の利用は大幅に増加し、無理なく介護ができている割合も６割程度で</a:t>
            </a:r>
            <a:endParaRPr kumimoji="1" lang="en-US" altLang="ja-JP" sz="1600"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dirty="0">
                <a:solidFill>
                  <a:schemeClr val="tx1"/>
                </a:solidFill>
                <a:latin typeface="BIZ UDゴシック" panose="020B0400000000000000" pitchFamily="49" charset="-128"/>
                <a:ea typeface="BIZ UDゴシック" panose="020B0400000000000000" pitchFamily="49" charset="-128"/>
              </a:rPr>
              <a:t>　やや増加傾向にある一方、家事・用事や休息ができていると回答した割合は３</a:t>
            </a:r>
            <a:endParaRPr kumimoji="1" lang="en-US" altLang="ja-JP" sz="1600"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dirty="0">
                <a:solidFill>
                  <a:schemeClr val="tx1"/>
                </a:solidFill>
                <a:latin typeface="BIZ UDゴシック" panose="020B0400000000000000" pitchFamily="49" charset="-128"/>
                <a:ea typeface="BIZ UDゴシック" panose="020B0400000000000000" pitchFamily="49" charset="-128"/>
              </a:rPr>
              <a:t>　割前後で横ばいとなっている。</a:t>
            </a:r>
            <a:endParaRPr kumimoji="1" lang="en-US" altLang="ja-JP" sz="1600"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dirty="0">
                <a:solidFill>
                  <a:schemeClr val="tx1"/>
                </a:solidFill>
                <a:latin typeface="BIZ UDゴシック" panose="020B0400000000000000" pitchFamily="49" charset="-128"/>
                <a:ea typeface="BIZ UDゴシック" panose="020B0400000000000000" pitchFamily="49" charset="-128"/>
              </a:rPr>
              <a:t>○今後充実を希望するサービスや支援策においては、</a:t>
            </a:r>
            <a:r>
              <a:rPr kumimoji="1" lang="ja-JP" altLang="en-US" sz="1600" u="sng" dirty="0">
                <a:solidFill>
                  <a:schemeClr val="tx1"/>
                </a:solidFill>
                <a:latin typeface="BIZ UDゴシック" panose="020B0400000000000000" pitchFamily="49" charset="-128"/>
                <a:ea typeface="BIZ UDゴシック" panose="020B0400000000000000" pitchFamily="49" charset="-128"/>
              </a:rPr>
              <a:t>短期入所</a:t>
            </a:r>
            <a:r>
              <a:rPr kumimoji="1" lang="ja-JP" altLang="en-US" sz="1600" dirty="0">
                <a:solidFill>
                  <a:schemeClr val="tx1"/>
                </a:solidFill>
                <a:latin typeface="BIZ UDゴシック" panose="020B0400000000000000" pitchFamily="49" charset="-128"/>
                <a:ea typeface="BIZ UDゴシック" panose="020B0400000000000000" pitchFamily="49" charset="-128"/>
              </a:rPr>
              <a:t>が依然として高い</a:t>
            </a:r>
            <a:endParaRPr kumimoji="1" lang="en-US" altLang="ja-JP" sz="1600"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dirty="0">
                <a:solidFill>
                  <a:schemeClr val="tx1"/>
                </a:solidFill>
                <a:latin typeface="BIZ UDゴシック" panose="020B0400000000000000" pitchFamily="49" charset="-128"/>
                <a:ea typeface="BIZ UDゴシック" panose="020B0400000000000000" pitchFamily="49" charset="-128"/>
              </a:rPr>
              <a:t>　回答割合を示しており、次いで</a:t>
            </a:r>
            <a:r>
              <a:rPr kumimoji="1" lang="ja-JP" altLang="en-US" sz="1600" u="sng" dirty="0">
                <a:solidFill>
                  <a:schemeClr val="tx1"/>
                </a:solidFill>
                <a:latin typeface="BIZ UDゴシック" panose="020B0400000000000000" pitchFamily="49" charset="-128"/>
                <a:ea typeface="BIZ UDゴシック" panose="020B0400000000000000" pitchFamily="49" charset="-128"/>
              </a:rPr>
              <a:t>施設</a:t>
            </a:r>
            <a:r>
              <a:rPr kumimoji="1" lang="ja-JP" altLang="en-US" sz="1600" dirty="0">
                <a:solidFill>
                  <a:schemeClr val="tx1"/>
                </a:solidFill>
                <a:latin typeface="BIZ UDゴシック" panose="020B0400000000000000" pitchFamily="49" charset="-128"/>
                <a:ea typeface="BIZ UDゴシック" panose="020B0400000000000000" pitchFamily="49" charset="-128"/>
              </a:rPr>
              <a:t>が高くなっている。また</a:t>
            </a:r>
            <a:r>
              <a:rPr kumimoji="1" lang="ja-JP" altLang="en-US" sz="1600" u="sng" dirty="0">
                <a:solidFill>
                  <a:schemeClr val="tx1"/>
                </a:solidFill>
                <a:latin typeface="BIZ UDゴシック" panose="020B0400000000000000" pitchFamily="49" charset="-128"/>
                <a:ea typeface="BIZ UDゴシック" panose="020B0400000000000000" pitchFamily="49" charset="-128"/>
              </a:rPr>
              <a:t>グループホーム</a:t>
            </a:r>
            <a:r>
              <a:rPr kumimoji="1" lang="ja-JP" altLang="en-US" sz="1600" dirty="0">
                <a:solidFill>
                  <a:schemeClr val="tx1"/>
                </a:solidFill>
                <a:latin typeface="BIZ UDゴシック" panose="020B0400000000000000" pitchFamily="49" charset="-128"/>
                <a:ea typeface="BIZ UDゴシック" panose="020B0400000000000000" pitchFamily="49" charset="-128"/>
              </a:rPr>
              <a:t>の</a:t>
            </a:r>
            <a:endParaRPr kumimoji="1" lang="en-US" altLang="ja-JP" sz="1600"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dirty="0">
                <a:solidFill>
                  <a:schemeClr val="tx1"/>
                </a:solidFill>
                <a:latin typeface="BIZ UDゴシック" panose="020B0400000000000000" pitchFamily="49" charset="-128"/>
                <a:ea typeface="BIZ UDゴシック" panose="020B0400000000000000" pitchFamily="49" charset="-128"/>
              </a:rPr>
              <a:t>　ニーズが大きく増加している。</a:t>
            </a:r>
            <a:endParaRPr kumimoji="1" lang="en-US" altLang="ja-JP" sz="1600" dirty="0">
              <a:solidFill>
                <a:schemeClr val="tx1"/>
              </a:solidFill>
              <a:latin typeface="BIZ UDゴシック" panose="020B0400000000000000" pitchFamily="49" charset="-128"/>
              <a:ea typeface="BIZ UDゴシック" panose="020B0400000000000000" pitchFamily="49" charset="-128"/>
            </a:endParaRPr>
          </a:p>
          <a:p>
            <a:pPr marL="180000"/>
            <a:r>
              <a:rPr kumimoji="1" lang="ja-JP" altLang="en-US" sz="1600" dirty="0">
                <a:solidFill>
                  <a:schemeClr val="tx1"/>
                </a:solidFill>
                <a:latin typeface="BIZ UDゴシック" panose="020B0400000000000000" pitchFamily="49" charset="-128"/>
                <a:ea typeface="BIZ UDゴシック" panose="020B0400000000000000" pitchFamily="49" charset="-128"/>
              </a:rPr>
              <a:t>⇒医療型短期入所のさらなる拡充の必要性</a:t>
            </a:r>
            <a:endParaRPr kumimoji="1" lang="en-US" altLang="ja-JP" sz="1600" dirty="0">
              <a:solidFill>
                <a:schemeClr val="tx1"/>
              </a:solidFill>
              <a:latin typeface="BIZ UDゴシック" panose="020B0400000000000000" pitchFamily="49" charset="-128"/>
              <a:ea typeface="BIZ UDゴシック" panose="020B0400000000000000" pitchFamily="49" charset="-128"/>
            </a:endParaRPr>
          </a:p>
          <a:p>
            <a:pPr marL="180000"/>
            <a:r>
              <a:rPr kumimoji="1" lang="ja-JP" altLang="en-US" sz="1600" dirty="0">
                <a:solidFill>
                  <a:schemeClr val="tx1"/>
                </a:solidFill>
                <a:latin typeface="BIZ UDゴシック" panose="020B0400000000000000" pitchFamily="49" charset="-128"/>
                <a:ea typeface="BIZ UDゴシック" panose="020B0400000000000000" pitchFamily="49" charset="-128"/>
              </a:rPr>
              <a:t>⇒居住支援についての現状把握の必要性</a:t>
            </a:r>
          </a:p>
        </p:txBody>
      </p:sp>
      <p:sp>
        <p:nvSpPr>
          <p:cNvPr id="22" name="スライド番号プレースホルダー 3">
            <a:extLst>
              <a:ext uri="{FF2B5EF4-FFF2-40B4-BE49-F238E27FC236}">
                <a16:creationId xmlns:a16="http://schemas.microsoft.com/office/drawing/2014/main" id="{3DABBF9D-3D60-4E1F-9688-989D31973E06}"/>
              </a:ext>
            </a:extLst>
          </p:cNvPr>
          <p:cNvSpPr>
            <a:spLocks noGrp="1"/>
          </p:cNvSpPr>
          <p:nvPr>
            <p:ph type="sldNum" sz="quarter" idx="12"/>
          </p:nvPr>
        </p:nvSpPr>
        <p:spPr>
          <a:xfrm>
            <a:off x="7533950" y="6320270"/>
            <a:ext cx="2228850" cy="365125"/>
          </a:xfrm>
        </p:spPr>
        <p:txBody>
          <a:bodyPr/>
          <a:lstStyle/>
          <a:p>
            <a:r>
              <a:rPr lang="en-US" altLang="ja-JP" sz="1400" dirty="0">
                <a:latin typeface="BIZ UDゴシック" panose="020B0400000000000000" pitchFamily="49" charset="-128"/>
                <a:ea typeface="BIZ UDゴシック" panose="020B0400000000000000" pitchFamily="49" charset="-128"/>
              </a:rPr>
              <a:t>-</a:t>
            </a:r>
            <a:fld id="{9063177C-706B-4989-9EED-EBCF02BB6695}" type="slidenum">
              <a:rPr lang="ja-JP" altLang="en-US" sz="1400">
                <a:latin typeface="BIZ UDゴシック" panose="020B0400000000000000" pitchFamily="49" charset="-128"/>
                <a:ea typeface="BIZ UDゴシック" panose="020B0400000000000000" pitchFamily="49" charset="-128"/>
              </a:rPr>
              <a:t>2</a:t>
            </a:fld>
            <a:r>
              <a:rPr lang="en-US" altLang="ja-JP" sz="1400" dirty="0">
                <a:latin typeface="BIZ UDゴシック" panose="020B0400000000000000" pitchFamily="49" charset="-128"/>
                <a:ea typeface="BIZ UDゴシック" panose="020B0400000000000000" pitchFamily="49" charset="-128"/>
              </a:rPr>
              <a:t>-</a:t>
            </a:r>
            <a:endParaRPr lang="ja-JP" altLang="en-US"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13082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93F5F3A-CF07-4D8E-8073-1250A5FD4F31}"/>
              </a:ext>
            </a:extLst>
          </p:cNvPr>
          <p:cNvSpPr>
            <a:spLocks noGrp="1"/>
          </p:cNvSpPr>
          <p:nvPr>
            <p:ph idx="1"/>
          </p:nvPr>
        </p:nvSpPr>
        <p:spPr>
          <a:xfrm>
            <a:off x="294290" y="900000"/>
            <a:ext cx="9432000" cy="5168926"/>
          </a:xfrm>
        </p:spPr>
        <p:txBody>
          <a:bodyPr>
            <a:normAutofit lnSpcReduction="10000"/>
          </a:bodyPr>
          <a:lstStyle/>
          <a:p>
            <a:pPr marL="0" indent="0">
              <a:buNone/>
            </a:pPr>
            <a:r>
              <a:rPr lang="ja-JP" altLang="en-US" sz="2400" dirty="0">
                <a:latin typeface="BIZ UDゴシック" panose="020B0400000000000000" pitchFamily="49" charset="-128"/>
                <a:ea typeface="BIZ UDゴシック" panose="020B0400000000000000" pitchFamily="49" charset="-128"/>
              </a:rPr>
              <a:t>○医療的ケアに対応できる事業所等の基盤整備</a:t>
            </a:r>
            <a:endParaRPr lang="en-US" altLang="ja-JP" sz="2400" dirty="0">
              <a:latin typeface="BIZ UDゴシック" panose="020B0400000000000000" pitchFamily="49" charset="-128"/>
              <a:ea typeface="BIZ UDゴシック" panose="020B0400000000000000" pitchFamily="49" charset="-128"/>
            </a:endParaRPr>
          </a:p>
          <a:p>
            <a:pPr marL="0" indent="0">
              <a:buNone/>
            </a:pPr>
            <a:r>
              <a:rPr lang="en-US" altLang="ja-JP" sz="2000" dirty="0">
                <a:latin typeface="BIZ UDゴシック" panose="020B0400000000000000" pitchFamily="49" charset="-128"/>
                <a:ea typeface="BIZ UDゴシック" panose="020B0400000000000000" pitchFamily="49" charset="-128"/>
              </a:rPr>
              <a:t>【</a:t>
            </a:r>
            <a:r>
              <a:rPr lang="ja-JP" altLang="en-US" sz="2000" dirty="0">
                <a:latin typeface="BIZ UDゴシック" panose="020B0400000000000000" pitchFamily="49" charset="-128"/>
                <a:ea typeface="BIZ UDゴシック" panose="020B0400000000000000" pitchFamily="49" charset="-128"/>
              </a:rPr>
              <a:t>医療型短期入所</a:t>
            </a:r>
            <a:r>
              <a:rPr lang="en-US" altLang="ja-JP" sz="2000" dirty="0">
                <a:latin typeface="BIZ UDゴシック" panose="020B0400000000000000" pitchFamily="49" charset="-128"/>
                <a:ea typeface="BIZ UDゴシック" panose="020B0400000000000000" pitchFamily="49" charset="-128"/>
              </a:rPr>
              <a:t>】</a:t>
            </a:r>
          </a:p>
          <a:p>
            <a:r>
              <a:rPr lang="ja-JP" altLang="en-US" sz="2000" dirty="0">
                <a:latin typeface="BIZ UDゴシック" panose="020B0400000000000000" pitchFamily="49" charset="-128"/>
                <a:ea typeface="BIZ UDゴシック" panose="020B0400000000000000" pitchFamily="49" charset="-128"/>
              </a:rPr>
              <a:t>高度な医療的ケアが必要な重症心身障がい児者を短期入所で受け入れた場合に経費の一部を補助する医療型短期入所支援強化事業実施病院の開拓</a:t>
            </a:r>
          </a:p>
          <a:p>
            <a:r>
              <a:rPr lang="ja-JP" altLang="en-US" sz="2000" dirty="0">
                <a:latin typeface="BIZ UDゴシック" panose="020B0400000000000000" pitchFamily="49" charset="-128"/>
                <a:ea typeface="BIZ UDゴシック" panose="020B0400000000000000" pitchFamily="49" charset="-128"/>
              </a:rPr>
              <a:t>介護老人保健施設、介護医療院に対して医療型短期入所の実施に向けての働きかけ</a:t>
            </a:r>
            <a:endParaRPr lang="en-US" altLang="ja-JP" sz="2000" dirty="0">
              <a:latin typeface="BIZ UDゴシック" panose="020B0400000000000000" pitchFamily="49" charset="-128"/>
              <a:ea typeface="BIZ UDゴシック" panose="020B0400000000000000" pitchFamily="49" charset="-128"/>
            </a:endParaRPr>
          </a:p>
          <a:p>
            <a:pPr marL="0" indent="0">
              <a:buNone/>
            </a:pPr>
            <a:endParaRPr lang="en-US" altLang="ja-JP" sz="2000" dirty="0">
              <a:latin typeface="BIZ UDゴシック" panose="020B0400000000000000" pitchFamily="49" charset="-128"/>
              <a:ea typeface="BIZ UDゴシック" panose="020B0400000000000000" pitchFamily="49" charset="-128"/>
            </a:endParaRPr>
          </a:p>
          <a:p>
            <a:pPr marL="0" indent="0">
              <a:buNone/>
            </a:pPr>
            <a:r>
              <a:rPr lang="ja-JP" altLang="en-US" sz="2400" dirty="0">
                <a:latin typeface="BIZ UDゴシック" panose="020B0400000000000000" pitchFamily="49" charset="-128"/>
                <a:ea typeface="BIZ UDゴシック" panose="020B0400000000000000" pitchFamily="49" charset="-128"/>
              </a:rPr>
              <a:t>○医療的ケアを必要とする重症心身障がい者の居住支援に関するニーズ等の把握</a:t>
            </a:r>
            <a:endParaRPr lang="en-US" altLang="ja-JP" sz="2400" dirty="0">
              <a:latin typeface="BIZ UDゴシック" panose="020B0400000000000000" pitchFamily="49" charset="-128"/>
              <a:ea typeface="BIZ UDゴシック" panose="020B0400000000000000" pitchFamily="49" charset="-128"/>
            </a:endParaRPr>
          </a:p>
          <a:p>
            <a:pPr marL="0" indent="0">
              <a:buNone/>
            </a:pPr>
            <a:r>
              <a:rPr lang="en-US" altLang="ja-JP" sz="2000" dirty="0">
                <a:latin typeface="BIZ UDゴシック" panose="020B0400000000000000" pitchFamily="49" charset="-128"/>
                <a:ea typeface="BIZ UDゴシック" panose="020B0400000000000000" pitchFamily="49" charset="-128"/>
              </a:rPr>
              <a:t>【</a:t>
            </a:r>
            <a:r>
              <a:rPr lang="ja-JP" altLang="en-US" sz="2000" dirty="0">
                <a:latin typeface="BIZ UDゴシック" panose="020B0400000000000000" pitchFamily="49" charset="-128"/>
                <a:ea typeface="BIZ UDゴシック" panose="020B0400000000000000" pitchFamily="49" charset="-128"/>
              </a:rPr>
              <a:t>療養介護</a:t>
            </a:r>
            <a:r>
              <a:rPr lang="en-US" altLang="ja-JP" sz="2000" dirty="0">
                <a:latin typeface="BIZ UDゴシック" panose="020B0400000000000000" pitchFamily="49" charset="-128"/>
                <a:ea typeface="BIZ UDゴシック" panose="020B0400000000000000" pitchFamily="49" charset="-128"/>
              </a:rPr>
              <a:t>】</a:t>
            </a:r>
          </a:p>
          <a:p>
            <a:r>
              <a:rPr lang="ja-JP" altLang="en-US" sz="2000" dirty="0">
                <a:latin typeface="BIZ UDゴシック" panose="020B0400000000000000" pitchFamily="49" charset="-128"/>
                <a:ea typeface="BIZ UDゴシック" panose="020B0400000000000000" pitchFamily="49" charset="-128"/>
              </a:rPr>
              <a:t>市町村に対して、療養介護の待機者等の実態調査</a:t>
            </a:r>
            <a:endParaRPr lang="en-US" altLang="ja-JP" sz="2000" dirty="0">
              <a:latin typeface="BIZ UDゴシック" panose="020B0400000000000000" pitchFamily="49" charset="-128"/>
              <a:ea typeface="BIZ UDゴシック" panose="020B0400000000000000" pitchFamily="49" charset="-128"/>
            </a:endParaRPr>
          </a:p>
          <a:p>
            <a:pPr marL="0" indent="0">
              <a:buNone/>
            </a:pPr>
            <a:endParaRPr lang="en-US" altLang="ja-JP" sz="2000" dirty="0">
              <a:latin typeface="BIZ UDゴシック" panose="020B0400000000000000" pitchFamily="49" charset="-128"/>
              <a:ea typeface="BIZ UDゴシック" panose="020B0400000000000000" pitchFamily="49" charset="-128"/>
            </a:endParaRPr>
          </a:p>
          <a:p>
            <a:pPr marL="0" indent="0">
              <a:buNone/>
            </a:pPr>
            <a:r>
              <a:rPr lang="en-US" altLang="ja-JP" sz="2000" dirty="0">
                <a:latin typeface="BIZ UDゴシック" panose="020B0400000000000000" pitchFamily="49" charset="-128"/>
                <a:ea typeface="BIZ UDゴシック" panose="020B0400000000000000" pitchFamily="49" charset="-128"/>
              </a:rPr>
              <a:t>【</a:t>
            </a:r>
            <a:r>
              <a:rPr lang="ja-JP" altLang="en-US" sz="2000" dirty="0">
                <a:latin typeface="BIZ UDゴシック" panose="020B0400000000000000" pitchFamily="49" charset="-128"/>
                <a:ea typeface="BIZ UDゴシック" panose="020B0400000000000000" pitchFamily="49" charset="-128"/>
              </a:rPr>
              <a:t>グループホーム</a:t>
            </a:r>
            <a:r>
              <a:rPr lang="en-US" altLang="ja-JP" sz="2000" dirty="0">
                <a:latin typeface="BIZ UDゴシック" panose="020B0400000000000000" pitchFamily="49" charset="-128"/>
                <a:ea typeface="BIZ UDゴシック" panose="020B0400000000000000" pitchFamily="49" charset="-128"/>
              </a:rPr>
              <a:t>】</a:t>
            </a:r>
          </a:p>
          <a:p>
            <a:r>
              <a:rPr lang="ja-JP" altLang="en-US" sz="2000" dirty="0">
                <a:latin typeface="BIZ UDゴシック" panose="020B0400000000000000" pitchFamily="49" charset="-128"/>
                <a:ea typeface="BIZ UDゴシック" panose="020B0400000000000000" pitchFamily="49" charset="-128"/>
              </a:rPr>
              <a:t>医療的ケアに対応しているグループホームへのヒアリング</a:t>
            </a:r>
          </a:p>
        </p:txBody>
      </p:sp>
      <p:sp>
        <p:nvSpPr>
          <p:cNvPr id="4" name="タイトル 1">
            <a:extLst>
              <a:ext uri="{FF2B5EF4-FFF2-40B4-BE49-F238E27FC236}">
                <a16:creationId xmlns:a16="http://schemas.microsoft.com/office/drawing/2014/main" id="{21D3B187-B57E-4190-A0AC-00D5F38A986B}"/>
              </a:ext>
            </a:extLst>
          </p:cNvPr>
          <p:cNvSpPr txBox="1">
            <a:spLocks/>
          </p:cNvSpPr>
          <p:nvPr/>
        </p:nvSpPr>
        <p:spPr>
          <a:xfrm>
            <a:off x="294290" y="0"/>
            <a:ext cx="9432000" cy="900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dirty="0">
                <a:latin typeface="BIZ UDゴシック" panose="020B0400000000000000" pitchFamily="49" charset="-128"/>
                <a:ea typeface="BIZ UDゴシック" panose="020B0400000000000000" pitchFamily="49" charset="-128"/>
              </a:rPr>
              <a:t>医療的ケアに対応できる事業所等の基盤整備等</a:t>
            </a:r>
          </a:p>
        </p:txBody>
      </p:sp>
      <p:sp>
        <p:nvSpPr>
          <p:cNvPr id="5" name="スライド番号プレースホルダー 3">
            <a:extLst>
              <a:ext uri="{FF2B5EF4-FFF2-40B4-BE49-F238E27FC236}">
                <a16:creationId xmlns:a16="http://schemas.microsoft.com/office/drawing/2014/main" id="{988C0B92-C91D-4942-9BE3-ABE6B7AF8214}"/>
              </a:ext>
            </a:extLst>
          </p:cNvPr>
          <p:cNvSpPr>
            <a:spLocks noGrp="1"/>
          </p:cNvSpPr>
          <p:nvPr>
            <p:ph type="sldNum" sz="quarter" idx="12"/>
          </p:nvPr>
        </p:nvSpPr>
        <p:spPr>
          <a:xfrm>
            <a:off x="7533950" y="6320270"/>
            <a:ext cx="2228850" cy="365125"/>
          </a:xfrm>
        </p:spPr>
        <p:txBody>
          <a:bodyPr/>
          <a:lstStyle/>
          <a:p>
            <a:r>
              <a:rPr lang="en-US" altLang="ja-JP" sz="1400" dirty="0">
                <a:latin typeface="BIZ UDゴシック" panose="020B0400000000000000" pitchFamily="49" charset="-128"/>
                <a:ea typeface="BIZ UDゴシック" panose="020B0400000000000000" pitchFamily="49" charset="-128"/>
              </a:rPr>
              <a:t>-</a:t>
            </a:r>
            <a:fld id="{9063177C-706B-4989-9EED-EBCF02BB6695}" type="slidenum">
              <a:rPr lang="ja-JP" altLang="en-US" sz="1400">
                <a:latin typeface="BIZ UDゴシック" panose="020B0400000000000000" pitchFamily="49" charset="-128"/>
                <a:ea typeface="BIZ UDゴシック" panose="020B0400000000000000" pitchFamily="49" charset="-128"/>
              </a:rPr>
              <a:t>3</a:t>
            </a:fld>
            <a:r>
              <a:rPr lang="en-US" altLang="ja-JP" sz="1400" dirty="0">
                <a:latin typeface="BIZ UDゴシック" panose="020B0400000000000000" pitchFamily="49" charset="-128"/>
                <a:ea typeface="BIZ UDゴシック" panose="020B0400000000000000" pitchFamily="49" charset="-128"/>
              </a:rPr>
              <a:t>-</a:t>
            </a:r>
            <a:endParaRPr lang="ja-JP" altLang="en-US"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896571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0E3A75-28EC-409E-B3A5-8501D36D6C24}"/>
              </a:ext>
            </a:extLst>
          </p:cNvPr>
          <p:cNvSpPr>
            <a:spLocks noGrp="1"/>
          </p:cNvSpPr>
          <p:nvPr>
            <p:ph type="title"/>
          </p:nvPr>
        </p:nvSpPr>
        <p:spPr/>
        <p:txBody>
          <a:bodyPr>
            <a:normAutofit/>
          </a:bodyPr>
          <a:lstStyle/>
          <a:p>
            <a:r>
              <a:rPr lang="ja-JP" altLang="en-US" sz="4800" dirty="0">
                <a:latin typeface="BIZ UDゴシック" panose="020B0400000000000000" pitchFamily="49" charset="-128"/>
                <a:ea typeface="BIZ UDゴシック" panose="020B0400000000000000" pitchFamily="49" charset="-128"/>
              </a:rPr>
              <a:t>医療型短期入所事業所の</a:t>
            </a:r>
            <a:br>
              <a:rPr lang="en-US" altLang="ja-JP" sz="4800" dirty="0">
                <a:latin typeface="BIZ UDゴシック" panose="020B0400000000000000" pitchFamily="49" charset="-128"/>
                <a:ea typeface="BIZ UDゴシック" panose="020B0400000000000000" pitchFamily="49" charset="-128"/>
              </a:rPr>
            </a:br>
            <a:r>
              <a:rPr lang="ja-JP" altLang="en-US" sz="4800" dirty="0">
                <a:latin typeface="BIZ UDゴシック" panose="020B0400000000000000" pitchFamily="49" charset="-128"/>
                <a:ea typeface="BIZ UDゴシック" panose="020B0400000000000000" pitchFamily="49" charset="-128"/>
              </a:rPr>
              <a:t>整備について</a:t>
            </a:r>
          </a:p>
        </p:txBody>
      </p:sp>
      <p:sp>
        <p:nvSpPr>
          <p:cNvPr id="3" name="テキスト プレースホルダー 2">
            <a:extLst>
              <a:ext uri="{FF2B5EF4-FFF2-40B4-BE49-F238E27FC236}">
                <a16:creationId xmlns:a16="http://schemas.microsoft.com/office/drawing/2014/main" id="{7760429F-8FEE-468B-A3FA-61D33163554A}"/>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16323E-FBF8-4BB3-A7E6-AE6CDC3D331E}"/>
              </a:ext>
            </a:extLst>
          </p:cNvPr>
          <p:cNvSpPr>
            <a:spLocks noGrp="1"/>
          </p:cNvSpPr>
          <p:nvPr>
            <p:ph type="sldNum" sz="quarter" idx="12"/>
          </p:nvPr>
        </p:nvSpPr>
        <p:spPr>
          <a:xfrm>
            <a:off x="7533950" y="6320270"/>
            <a:ext cx="2228850" cy="365125"/>
          </a:xfrm>
        </p:spPr>
        <p:txBody>
          <a:bodyPr/>
          <a:lstStyle/>
          <a:p>
            <a:r>
              <a:rPr lang="en-US" altLang="ja-JP" sz="1400" dirty="0">
                <a:latin typeface="BIZ UDゴシック" panose="020B0400000000000000" pitchFamily="49" charset="-128"/>
                <a:ea typeface="BIZ UDゴシック" panose="020B0400000000000000" pitchFamily="49" charset="-128"/>
              </a:rPr>
              <a:t>-</a:t>
            </a:r>
            <a:fld id="{9063177C-706B-4989-9EED-EBCF02BB6695}" type="slidenum">
              <a:rPr lang="ja-JP" altLang="en-US" sz="1400">
                <a:latin typeface="BIZ UDゴシック" panose="020B0400000000000000" pitchFamily="49" charset="-128"/>
                <a:ea typeface="BIZ UDゴシック" panose="020B0400000000000000" pitchFamily="49" charset="-128"/>
              </a:rPr>
              <a:t>4</a:t>
            </a:fld>
            <a:r>
              <a:rPr lang="en-US" altLang="ja-JP" sz="1400" dirty="0">
                <a:latin typeface="BIZ UDゴシック" panose="020B0400000000000000" pitchFamily="49" charset="-128"/>
                <a:ea typeface="BIZ UDゴシック" panose="020B0400000000000000" pitchFamily="49" charset="-128"/>
              </a:rPr>
              <a:t>-</a:t>
            </a:r>
            <a:endParaRPr lang="ja-JP" altLang="en-US"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45832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ECE2C7-DCE0-4E37-B4EF-AD8689D050A1}"/>
              </a:ext>
            </a:extLst>
          </p:cNvPr>
          <p:cNvSpPr>
            <a:spLocks noGrp="1"/>
          </p:cNvSpPr>
          <p:nvPr>
            <p:ph type="title"/>
          </p:nvPr>
        </p:nvSpPr>
        <p:spPr>
          <a:xfrm>
            <a:off x="294290" y="0"/>
            <a:ext cx="9432000" cy="900000"/>
          </a:xfrm>
        </p:spPr>
        <p:txBody>
          <a:bodyPr>
            <a:normAutofit/>
          </a:bodyPr>
          <a:lstStyle/>
          <a:p>
            <a:r>
              <a:rPr lang="ja-JP" altLang="en-US" sz="2800" dirty="0">
                <a:latin typeface="BIZ UDゴシック" panose="020B0400000000000000" pitchFamily="49" charset="-128"/>
                <a:ea typeface="BIZ UDゴシック" panose="020B0400000000000000" pitchFamily="49" charset="-128"/>
              </a:rPr>
              <a:t>医療型短期入所事業所の整備</a:t>
            </a:r>
          </a:p>
        </p:txBody>
      </p:sp>
      <p:sp>
        <p:nvSpPr>
          <p:cNvPr id="4" name="テキスト ボックス 3">
            <a:extLst>
              <a:ext uri="{FF2B5EF4-FFF2-40B4-BE49-F238E27FC236}">
                <a16:creationId xmlns:a16="http://schemas.microsoft.com/office/drawing/2014/main" id="{6EFEEDAF-EE13-461F-9EF5-4D63392A5E6D}"/>
              </a:ext>
            </a:extLst>
          </p:cNvPr>
          <p:cNvSpPr txBox="1"/>
          <p:nvPr/>
        </p:nvSpPr>
        <p:spPr>
          <a:xfrm>
            <a:off x="0" y="996828"/>
            <a:ext cx="9784479" cy="4431983"/>
          </a:xfrm>
          <a:prstGeom prst="rect">
            <a:avLst/>
          </a:prstGeom>
          <a:noFill/>
        </p:spPr>
        <p:txBody>
          <a:bodyPr wrap="square">
            <a:spAutoFit/>
          </a:bodyPr>
          <a:lstStyle/>
          <a:p>
            <a:pPr algn="just"/>
            <a:r>
              <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（１）既存の医療型短期入所事業所への働きかけ</a:t>
            </a:r>
            <a:endPar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560705" indent="-560705" algn="just"/>
            <a:r>
              <a:rPr lang="ja-JP" alt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医療型短期入所を実施している以下の病院や施設に対して、医療型短期入所に要する病床・稼働率の拡大を働きかける。</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560705" indent="-560705" algn="just"/>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①　医療型短期入所を実施している療養介護施設や医療型障がい児入所施設（主に社会福祉法人で</a:t>
            </a:r>
            <a:b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実施</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6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560705" indent="-560705" algn="just"/>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②　「大阪府医療型短期入所支援強化事業」の実施病院（主に</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社会</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医療法人・社会福祉法人・</a:t>
            </a:r>
            <a:b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地方独立行政法人等で実施）</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016000" lvl="1" indent="-558800" algn="just"/>
            <a:endPar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a:t>
            </a:r>
            <a:r>
              <a:rPr lang="ja-JP" altLang="en-US"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既存施設等における</a:t>
            </a:r>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医療型短期入所事業所の新規開拓</a:t>
            </a:r>
            <a:endParaRPr lang="ja-JP" altLang="ja-JP" sz="2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医療型短期入所の実施にあたって、以下の医療提供施設等に事業実施を働きかける。</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①　病院及び有床診療所</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②　介護老人保健施設及び介護医療院</a:t>
            </a:r>
          </a:p>
          <a:p>
            <a:pPr algn="just"/>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p>
          <a:p>
            <a:pPr marL="558800" indent="-558800" algn="just"/>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（３）医療型短期入所事業所の</a:t>
            </a:r>
            <a:r>
              <a:rPr lang="ja-JP" altLang="en-US"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新設</a:t>
            </a:r>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にかかる支援</a:t>
            </a:r>
            <a:endParaRPr lang="en-US"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558800" indent="-558800" algn="just"/>
            <a:r>
              <a:rPr lang="ja-JP" altLang="en-US" sz="2000" b="1"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特例有床診療所制度を活用した新設のための支援を行う。</a:t>
            </a:r>
            <a:endParaRPr lang="en-US" altLang="ja-JP" sz="16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558800" indent="-558800" algn="just"/>
            <a:endParaRPr lang="ja-JP" altLang="ja-JP" strike="sngStrike"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3" name="正方形/長方形 2">
            <a:extLst>
              <a:ext uri="{FF2B5EF4-FFF2-40B4-BE49-F238E27FC236}">
                <a16:creationId xmlns:a16="http://schemas.microsoft.com/office/drawing/2014/main" id="{A6F85E40-BF5C-4B46-888D-199FB1000073}"/>
              </a:ext>
            </a:extLst>
          </p:cNvPr>
          <p:cNvSpPr/>
          <p:nvPr/>
        </p:nvSpPr>
        <p:spPr>
          <a:xfrm>
            <a:off x="604837" y="5570659"/>
            <a:ext cx="8696325" cy="734891"/>
          </a:xfrm>
          <a:prstGeom prst="rect">
            <a:avLst/>
          </a:prstGeom>
          <a:ln w="9525">
            <a:prstDash val="sysDash"/>
          </a:ln>
        </p:spPr>
        <p:style>
          <a:lnRef idx="2">
            <a:schemeClr val="dk1"/>
          </a:lnRef>
          <a:fillRef idx="1">
            <a:schemeClr val="lt1"/>
          </a:fillRef>
          <a:effectRef idx="0">
            <a:schemeClr val="dk1"/>
          </a:effectRef>
          <a:fontRef idx="minor">
            <a:schemeClr val="dk1"/>
          </a:fontRef>
        </p:style>
        <p:txBody>
          <a:bodyPr rtlCol="0" anchor="ctr"/>
          <a:lstStyle/>
          <a:p>
            <a:r>
              <a:rPr kumimoji="1" lang="ja-JP" altLang="en-US" dirty="0">
                <a:latin typeface="BIZ UDゴシック" panose="020B0400000000000000" pitchFamily="49" charset="-128"/>
                <a:ea typeface="BIZ UDゴシック" panose="020B0400000000000000" pitchFamily="49" charset="-128"/>
              </a:rPr>
              <a:t>大阪府の医療型短期入所事業所の整備に関して、</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a:t>
            </a:r>
            <a:r>
              <a:rPr kumimoji="1" lang="zh-TW" altLang="en-US" dirty="0">
                <a:latin typeface="BIZ UDゴシック" panose="020B0400000000000000" pitchFamily="49" charset="-128"/>
                <a:ea typeface="BIZ UDゴシック" panose="020B0400000000000000" pitchFamily="49" charset="-128"/>
              </a:rPr>
              <a:t>大阪府福祉部医療型短期入所事業整備基本方針</a:t>
            </a:r>
            <a:r>
              <a:rPr kumimoji="1" lang="ja-JP" altLang="en-US" dirty="0">
                <a:latin typeface="BIZ UDゴシック" panose="020B0400000000000000" pitchFamily="49" charset="-128"/>
                <a:ea typeface="BIZ UDゴシック" panose="020B0400000000000000" pitchFamily="49" charset="-128"/>
              </a:rPr>
              <a:t>」を策定し公表</a:t>
            </a:r>
          </a:p>
        </p:txBody>
      </p:sp>
      <p:sp>
        <p:nvSpPr>
          <p:cNvPr id="5" name="スライド番号プレースホルダー 3">
            <a:extLst>
              <a:ext uri="{FF2B5EF4-FFF2-40B4-BE49-F238E27FC236}">
                <a16:creationId xmlns:a16="http://schemas.microsoft.com/office/drawing/2014/main" id="{5220A5BA-0AEB-47B1-8D3B-2442D72CCDC1}"/>
              </a:ext>
            </a:extLst>
          </p:cNvPr>
          <p:cNvSpPr>
            <a:spLocks noGrp="1"/>
          </p:cNvSpPr>
          <p:nvPr>
            <p:ph type="sldNum" sz="quarter" idx="12"/>
          </p:nvPr>
        </p:nvSpPr>
        <p:spPr>
          <a:xfrm>
            <a:off x="7533950" y="6320270"/>
            <a:ext cx="2228850" cy="365125"/>
          </a:xfrm>
        </p:spPr>
        <p:txBody>
          <a:bodyPr/>
          <a:lstStyle/>
          <a:p>
            <a:r>
              <a:rPr lang="en-US" altLang="ja-JP" sz="1400" dirty="0">
                <a:latin typeface="BIZ UDゴシック" panose="020B0400000000000000" pitchFamily="49" charset="-128"/>
                <a:ea typeface="BIZ UDゴシック" panose="020B0400000000000000" pitchFamily="49" charset="-128"/>
              </a:rPr>
              <a:t>-</a:t>
            </a:r>
            <a:fld id="{9063177C-706B-4989-9EED-EBCF02BB6695}" type="slidenum">
              <a:rPr lang="ja-JP" altLang="en-US" sz="1400">
                <a:latin typeface="BIZ UDゴシック" panose="020B0400000000000000" pitchFamily="49" charset="-128"/>
                <a:ea typeface="BIZ UDゴシック" panose="020B0400000000000000" pitchFamily="49" charset="-128"/>
              </a:rPr>
              <a:t>5</a:t>
            </a:fld>
            <a:r>
              <a:rPr lang="en-US" altLang="ja-JP" sz="1400" dirty="0">
                <a:latin typeface="BIZ UDゴシック" panose="020B0400000000000000" pitchFamily="49" charset="-128"/>
                <a:ea typeface="BIZ UDゴシック" panose="020B0400000000000000" pitchFamily="49" charset="-128"/>
              </a:rPr>
              <a:t>-</a:t>
            </a:r>
            <a:endParaRPr lang="ja-JP" altLang="en-US"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032340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ECE2C7-DCE0-4E37-B4EF-AD8689D050A1}"/>
              </a:ext>
            </a:extLst>
          </p:cNvPr>
          <p:cNvSpPr>
            <a:spLocks noGrp="1"/>
          </p:cNvSpPr>
          <p:nvPr>
            <p:ph type="title"/>
          </p:nvPr>
        </p:nvSpPr>
        <p:spPr>
          <a:xfrm>
            <a:off x="294290" y="0"/>
            <a:ext cx="9432000" cy="900000"/>
          </a:xfrm>
        </p:spPr>
        <p:txBody>
          <a:bodyPr>
            <a:normAutofit/>
          </a:bodyPr>
          <a:lstStyle/>
          <a:p>
            <a:r>
              <a:rPr lang="ja-JP" altLang="en-US" sz="2800" dirty="0">
                <a:latin typeface="BIZ UDゴシック" panose="020B0400000000000000" pitchFamily="49" charset="-128"/>
                <a:ea typeface="BIZ UDゴシック" panose="020B0400000000000000" pitchFamily="49" charset="-128"/>
              </a:rPr>
              <a:t>医療型短期入所事業所の整備</a:t>
            </a:r>
          </a:p>
        </p:txBody>
      </p:sp>
      <p:sp>
        <p:nvSpPr>
          <p:cNvPr id="5" name="テキスト ボックス 4">
            <a:extLst>
              <a:ext uri="{FF2B5EF4-FFF2-40B4-BE49-F238E27FC236}">
                <a16:creationId xmlns:a16="http://schemas.microsoft.com/office/drawing/2014/main" id="{6455DC32-C0A1-4EFA-92EE-C61F27F8C3B8}"/>
              </a:ext>
            </a:extLst>
          </p:cNvPr>
          <p:cNvSpPr txBox="1"/>
          <p:nvPr/>
        </p:nvSpPr>
        <p:spPr>
          <a:xfrm>
            <a:off x="294290" y="1111660"/>
            <a:ext cx="1460769"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r>
              <a:rPr kumimoji="0" lang="ja-JP" altLang="en-US" sz="2000" b="1"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○進捗</a:t>
            </a:r>
            <a:endParaRPr lang="ja-JP" altLang="en-US" dirty="0"/>
          </a:p>
        </p:txBody>
      </p:sp>
      <p:sp>
        <p:nvSpPr>
          <p:cNvPr id="10" name="テキスト ボックス 9">
            <a:extLst>
              <a:ext uri="{FF2B5EF4-FFF2-40B4-BE49-F238E27FC236}">
                <a16:creationId xmlns:a16="http://schemas.microsoft.com/office/drawing/2014/main" id="{7E2A9B63-E2EB-4F88-96BB-ACC4BAF2978A}"/>
              </a:ext>
            </a:extLst>
          </p:cNvPr>
          <p:cNvSpPr txBox="1"/>
          <p:nvPr/>
        </p:nvSpPr>
        <p:spPr>
          <a:xfrm>
            <a:off x="169599" y="1630534"/>
            <a:ext cx="9432000" cy="1200329"/>
          </a:xfrm>
          <a:prstGeom prst="rect">
            <a:avLst/>
          </a:prstGeom>
          <a:noFill/>
        </p:spPr>
        <p:txBody>
          <a:bodyPr wrap="square">
            <a:spAutoFit/>
          </a:bodyPr>
          <a:lstStyle/>
          <a:p>
            <a:r>
              <a:rPr lang="ja-JP" altLang="en-US" sz="18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（２）既存施設等における医療型短期入所事業所の新規開拓</a:t>
            </a:r>
            <a:endParaRPr lang="en-US" altLang="zh-TW" sz="18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lvl="1"/>
            <a:r>
              <a:rPr lang="ja-JP" altLang="en-US"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他府県での実践を踏まえ、</a:t>
            </a:r>
            <a:r>
              <a:rPr lang="zh-TW" altLang="en-US"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介護老人保健施設</a:t>
            </a:r>
            <a:r>
              <a:rPr lang="ja-JP" altLang="en-US"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を対象とした新規開拓を進めるため</a:t>
            </a:r>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zh-TW" altLang="en-US"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大阪介護老人保健施設協会</a:t>
            </a:r>
            <a:r>
              <a:rPr lang="ja-JP" altLang="en-US"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のブロック長会議にて制度を告知し、事業への参入を働きかけた。</a:t>
            </a:r>
            <a:endParaRPr lang="ja-JP" altLang="en-US" dirty="0"/>
          </a:p>
        </p:txBody>
      </p:sp>
      <p:sp>
        <p:nvSpPr>
          <p:cNvPr id="11" name="テキスト ボックス 10">
            <a:extLst>
              <a:ext uri="{FF2B5EF4-FFF2-40B4-BE49-F238E27FC236}">
                <a16:creationId xmlns:a16="http://schemas.microsoft.com/office/drawing/2014/main" id="{E4409ED2-57E3-4BB8-B48D-489DD5464D91}"/>
              </a:ext>
            </a:extLst>
          </p:cNvPr>
          <p:cNvSpPr txBox="1"/>
          <p:nvPr/>
        </p:nvSpPr>
        <p:spPr>
          <a:xfrm>
            <a:off x="169599" y="2773479"/>
            <a:ext cx="9432000" cy="2862322"/>
          </a:xfrm>
          <a:prstGeom prst="rect">
            <a:avLst/>
          </a:prstGeom>
          <a:noFill/>
        </p:spPr>
        <p:txBody>
          <a:bodyPr wrap="square">
            <a:spAutoFit/>
          </a:bodyPr>
          <a:lstStyle/>
          <a:p>
            <a:r>
              <a:rPr lang="ja-JP" altLang="ja-JP" sz="18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（３）医療型短期入所事業所の</a:t>
            </a:r>
            <a:r>
              <a:rPr lang="ja-JP" altLang="en-US" sz="18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新設</a:t>
            </a:r>
            <a:r>
              <a:rPr lang="ja-JP" altLang="ja-JP" sz="18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にかかる支援</a:t>
            </a:r>
            <a:endParaRPr lang="en-US" altLang="ja-JP" sz="18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en-US" b="1" kern="100" dirty="0">
                <a:latin typeface="BIZ UDゴシック" panose="020B0400000000000000" pitchFamily="49" charset="-128"/>
                <a:ea typeface="BIZ UDゴシック" panose="020B0400000000000000" pitchFamily="49" charset="-128"/>
                <a:cs typeface="Times New Roman" panose="02020603050405020304" pitchFamily="18" charset="0"/>
              </a:rPr>
              <a:t>　　</a:t>
            </a:r>
            <a:endParaRPr lang="en-US" altLang="ja-JP"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　　特例有床診療所開設に係る大阪府基準の緩和</a:t>
            </a:r>
            <a:endParaRPr lang="en-US" altLang="ja-JP"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endParaRPr lang="en-US" altLang="ja-JP"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720000" lvl="2"/>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大阪府内は既存病床数が基準病床数を上回る「病床過剰」の状態にあるため、有床診療所の開設や増床は、原則できない</a:t>
            </a:r>
            <a:endParaRPr lang="en-US" altLang="ja-JP"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720000" lvl="2"/>
            <a:endParaRPr lang="en-US" altLang="ja-JP"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720000" lvl="2"/>
            <a:endParaRPr lang="en-US" altLang="ja-JP"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720000" lvl="2"/>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令和７年６月３日の大阪府医療審議会において、特例有床診療所開設に係る大阪府基準に「医療型短期入所を行うための病床を必要とする診療所」が追加された</a:t>
            </a:r>
            <a:endParaRPr lang="en-US" altLang="ja-JP"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3" name="二等辺三角形 2">
            <a:extLst>
              <a:ext uri="{FF2B5EF4-FFF2-40B4-BE49-F238E27FC236}">
                <a16:creationId xmlns:a16="http://schemas.microsoft.com/office/drawing/2014/main" id="{41EC26AA-6ED6-4DC3-B36C-68584F44CBC4}"/>
              </a:ext>
            </a:extLst>
          </p:cNvPr>
          <p:cNvSpPr/>
          <p:nvPr/>
        </p:nvSpPr>
        <p:spPr>
          <a:xfrm rot="10800000">
            <a:off x="3942999" y="4580309"/>
            <a:ext cx="2435629" cy="349134"/>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00478B03-441D-4E3B-AE85-07BB0CEDE09A}"/>
              </a:ext>
            </a:extLst>
          </p:cNvPr>
          <p:cNvSpPr txBox="1"/>
          <p:nvPr/>
        </p:nvSpPr>
        <p:spPr>
          <a:xfrm>
            <a:off x="906087" y="5855416"/>
            <a:ext cx="7797337" cy="369332"/>
          </a:xfrm>
          <a:prstGeom prst="rect">
            <a:avLst/>
          </a:prstGeom>
          <a:noFill/>
        </p:spPr>
        <p:txBody>
          <a:bodyPr wrap="square">
            <a:spAutoFit/>
          </a:bodyPr>
          <a:lstStyle/>
          <a:p>
            <a:r>
              <a:rPr kumimoji="0" lang="ja-JP" altLang="en-US" sz="180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今後は、事業者からの相談に応じて事業所の新設に向けた支援を行う</a:t>
            </a:r>
            <a:endParaRPr lang="ja-JP" altLang="en-US" dirty="0"/>
          </a:p>
        </p:txBody>
      </p:sp>
      <p:sp>
        <p:nvSpPr>
          <p:cNvPr id="8" name="スライド番号プレースホルダー 3">
            <a:extLst>
              <a:ext uri="{FF2B5EF4-FFF2-40B4-BE49-F238E27FC236}">
                <a16:creationId xmlns:a16="http://schemas.microsoft.com/office/drawing/2014/main" id="{2803A934-FC67-4BE0-A516-F46026949A0C}"/>
              </a:ext>
            </a:extLst>
          </p:cNvPr>
          <p:cNvSpPr>
            <a:spLocks noGrp="1"/>
          </p:cNvSpPr>
          <p:nvPr>
            <p:ph type="sldNum" sz="quarter" idx="12"/>
          </p:nvPr>
        </p:nvSpPr>
        <p:spPr>
          <a:xfrm>
            <a:off x="7533950" y="6320270"/>
            <a:ext cx="2228850" cy="365125"/>
          </a:xfrm>
        </p:spPr>
        <p:txBody>
          <a:bodyPr/>
          <a:lstStyle/>
          <a:p>
            <a:r>
              <a:rPr lang="en-US" altLang="ja-JP" sz="1400" dirty="0">
                <a:latin typeface="BIZ UDゴシック" panose="020B0400000000000000" pitchFamily="49" charset="-128"/>
                <a:ea typeface="BIZ UDゴシック" panose="020B0400000000000000" pitchFamily="49" charset="-128"/>
              </a:rPr>
              <a:t>-</a:t>
            </a:r>
            <a:fld id="{9063177C-706B-4989-9EED-EBCF02BB6695}" type="slidenum">
              <a:rPr lang="ja-JP" altLang="en-US" sz="1400">
                <a:latin typeface="BIZ UDゴシック" panose="020B0400000000000000" pitchFamily="49" charset="-128"/>
                <a:ea typeface="BIZ UDゴシック" panose="020B0400000000000000" pitchFamily="49" charset="-128"/>
              </a:rPr>
              <a:t>6</a:t>
            </a:fld>
            <a:r>
              <a:rPr lang="en-US" altLang="ja-JP" sz="1400" dirty="0">
                <a:latin typeface="BIZ UDゴシック" panose="020B0400000000000000" pitchFamily="49" charset="-128"/>
                <a:ea typeface="BIZ UDゴシック" panose="020B0400000000000000" pitchFamily="49" charset="-128"/>
              </a:rPr>
              <a:t>-</a:t>
            </a:r>
            <a:endParaRPr lang="ja-JP" altLang="en-US"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18807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0E3A75-28EC-409E-B3A5-8501D36D6C24}"/>
              </a:ext>
            </a:extLst>
          </p:cNvPr>
          <p:cNvSpPr>
            <a:spLocks noGrp="1"/>
          </p:cNvSpPr>
          <p:nvPr>
            <p:ph type="title"/>
          </p:nvPr>
        </p:nvSpPr>
        <p:spPr/>
        <p:txBody>
          <a:bodyPr>
            <a:normAutofit/>
          </a:bodyPr>
          <a:lstStyle/>
          <a:p>
            <a:r>
              <a:rPr lang="ja-JP" altLang="en-US" sz="4800" dirty="0">
                <a:latin typeface="BIZ UDゴシック" panose="020B0400000000000000" pitchFamily="49" charset="-128"/>
                <a:ea typeface="BIZ UDゴシック" panose="020B0400000000000000" pitchFamily="49" charset="-128"/>
              </a:rPr>
              <a:t>居住支援に関するニーズ等の把握について</a:t>
            </a:r>
          </a:p>
        </p:txBody>
      </p:sp>
      <p:sp>
        <p:nvSpPr>
          <p:cNvPr id="3" name="テキスト プレースホルダー 2">
            <a:extLst>
              <a:ext uri="{FF2B5EF4-FFF2-40B4-BE49-F238E27FC236}">
                <a16:creationId xmlns:a16="http://schemas.microsoft.com/office/drawing/2014/main" id="{7760429F-8FEE-468B-A3FA-61D33163554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E3690CA-60E4-4C93-85F5-0B18DE8D611F}"/>
              </a:ext>
            </a:extLst>
          </p:cNvPr>
          <p:cNvSpPr>
            <a:spLocks noGrp="1"/>
          </p:cNvSpPr>
          <p:nvPr>
            <p:ph type="sldNum" sz="quarter" idx="12"/>
          </p:nvPr>
        </p:nvSpPr>
        <p:spPr>
          <a:xfrm>
            <a:off x="7533950" y="6320270"/>
            <a:ext cx="2228850" cy="365125"/>
          </a:xfrm>
        </p:spPr>
        <p:txBody>
          <a:bodyPr/>
          <a:lstStyle/>
          <a:p>
            <a:r>
              <a:rPr lang="en-US" altLang="ja-JP" sz="1400" dirty="0">
                <a:latin typeface="BIZ UDゴシック" panose="020B0400000000000000" pitchFamily="49" charset="-128"/>
                <a:ea typeface="BIZ UDゴシック" panose="020B0400000000000000" pitchFamily="49" charset="-128"/>
              </a:rPr>
              <a:t>-</a:t>
            </a:r>
            <a:fld id="{9063177C-706B-4989-9EED-EBCF02BB6695}" type="slidenum">
              <a:rPr lang="ja-JP" altLang="en-US" sz="1400">
                <a:latin typeface="BIZ UDゴシック" panose="020B0400000000000000" pitchFamily="49" charset="-128"/>
                <a:ea typeface="BIZ UDゴシック" panose="020B0400000000000000" pitchFamily="49" charset="-128"/>
              </a:rPr>
              <a:t>7</a:t>
            </a:fld>
            <a:r>
              <a:rPr lang="en-US" altLang="ja-JP" sz="1400" dirty="0">
                <a:latin typeface="BIZ UDゴシック" panose="020B0400000000000000" pitchFamily="49" charset="-128"/>
                <a:ea typeface="BIZ UDゴシック" panose="020B0400000000000000" pitchFamily="49" charset="-128"/>
              </a:rPr>
              <a:t>-</a:t>
            </a:r>
            <a:endParaRPr lang="ja-JP" altLang="en-US"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969922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ECE2C7-DCE0-4E37-B4EF-AD8689D050A1}"/>
              </a:ext>
            </a:extLst>
          </p:cNvPr>
          <p:cNvSpPr>
            <a:spLocks noGrp="1"/>
          </p:cNvSpPr>
          <p:nvPr>
            <p:ph type="title"/>
          </p:nvPr>
        </p:nvSpPr>
        <p:spPr>
          <a:xfrm>
            <a:off x="294290" y="0"/>
            <a:ext cx="9432000" cy="900000"/>
          </a:xfrm>
        </p:spPr>
        <p:txBody>
          <a:bodyPr>
            <a:normAutofit/>
          </a:bodyPr>
          <a:lstStyle/>
          <a:p>
            <a:r>
              <a:rPr lang="ja-JP" altLang="en-US" sz="2800" dirty="0">
                <a:latin typeface="BIZ UDゴシック" panose="020B0400000000000000" pitchFamily="49" charset="-128"/>
                <a:ea typeface="BIZ UDゴシック" panose="020B0400000000000000" pitchFamily="49" charset="-128"/>
              </a:rPr>
              <a:t>療養介護の現状</a:t>
            </a:r>
          </a:p>
        </p:txBody>
      </p:sp>
      <p:sp>
        <p:nvSpPr>
          <p:cNvPr id="3" name="コンテンツ プレースホルダー 2">
            <a:extLst>
              <a:ext uri="{FF2B5EF4-FFF2-40B4-BE49-F238E27FC236}">
                <a16:creationId xmlns:a16="http://schemas.microsoft.com/office/drawing/2014/main" id="{F93F5F3A-CF07-4D8E-8073-1250A5FD4F31}"/>
              </a:ext>
            </a:extLst>
          </p:cNvPr>
          <p:cNvSpPr>
            <a:spLocks noGrp="1"/>
          </p:cNvSpPr>
          <p:nvPr>
            <p:ph idx="1"/>
          </p:nvPr>
        </p:nvSpPr>
        <p:spPr>
          <a:xfrm>
            <a:off x="294290" y="1124442"/>
            <a:ext cx="9432000" cy="5043601"/>
          </a:xfrm>
        </p:spPr>
        <p:txBody>
          <a:bodyPr>
            <a:normAutofit/>
          </a:bodyPr>
          <a:lstStyle/>
          <a:p>
            <a:pPr marL="0" indent="0">
              <a:buNone/>
            </a:pPr>
            <a:r>
              <a:rPr lang="ja-JP" altLang="en-US" sz="2000" dirty="0">
                <a:latin typeface="BIZ UDゴシック" panose="020B0400000000000000" pitchFamily="49" charset="-128"/>
                <a:ea typeface="BIZ UDゴシック" panose="020B0400000000000000" pitchFamily="49" charset="-128"/>
              </a:rPr>
              <a:t>○市町村に対する待機者調査</a:t>
            </a:r>
            <a:endParaRPr lang="en-US" altLang="ja-JP" sz="2000" dirty="0">
              <a:latin typeface="BIZ UDゴシック" panose="020B0400000000000000" pitchFamily="49" charset="-128"/>
              <a:ea typeface="BIZ UDゴシック" panose="020B0400000000000000" pitchFamily="49" charset="-128"/>
            </a:endParaRPr>
          </a:p>
          <a:p>
            <a:r>
              <a:rPr lang="ja-JP" altLang="en-US" sz="1800" dirty="0">
                <a:latin typeface="BIZ UDゴシック" panose="020B0400000000000000" pitchFamily="49" charset="-128"/>
                <a:ea typeface="BIZ UDゴシック" panose="020B0400000000000000" pitchFamily="49" charset="-128"/>
              </a:rPr>
              <a:t>令和６年度実施の実態把握調査において「身近な地域で入所できる施設の新設」が</a:t>
            </a:r>
            <a:br>
              <a:rPr lang="en-US" altLang="ja-JP" sz="1800" dirty="0">
                <a:latin typeface="BIZ UDゴシック" panose="020B0400000000000000" pitchFamily="49" charset="-128"/>
                <a:ea typeface="BIZ UDゴシック" panose="020B0400000000000000" pitchFamily="49" charset="-128"/>
              </a:rPr>
            </a:br>
            <a:r>
              <a:rPr lang="ja-JP" altLang="en-US" sz="1800" dirty="0">
                <a:latin typeface="BIZ UDゴシック" panose="020B0400000000000000" pitchFamily="49" charset="-128"/>
                <a:ea typeface="BIZ UDゴシック" panose="020B0400000000000000" pitchFamily="49" charset="-128"/>
              </a:rPr>
              <a:t>短期入所に次ぐニーズ（特に医療的ケア者において顕著）</a:t>
            </a:r>
            <a:endParaRPr lang="en-US" altLang="ja-JP" sz="1800" dirty="0">
              <a:latin typeface="BIZ UDゴシック" panose="020B0400000000000000" pitchFamily="49" charset="-128"/>
              <a:ea typeface="BIZ UDゴシック" panose="020B0400000000000000" pitchFamily="49" charset="-128"/>
            </a:endParaRPr>
          </a:p>
          <a:p>
            <a:r>
              <a:rPr lang="ja-JP" altLang="en-US" sz="1800" dirty="0">
                <a:latin typeface="BIZ UDゴシック" panose="020B0400000000000000" pitchFamily="49" charset="-128"/>
                <a:ea typeface="BIZ UDゴシック" panose="020B0400000000000000" pitchFamily="49" charset="-128"/>
              </a:rPr>
              <a:t>希望とする声は多いものの、具体的な不足量や希望する理由等については不明</a:t>
            </a:r>
            <a:endParaRPr lang="en-US" altLang="ja-JP" sz="1800" dirty="0">
              <a:latin typeface="BIZ UDゴシック" panose="020B0400000000000000" pitchFamily="49" charset="-128"/>
              <a:ea typeface="BIZ UDゴシック" panose="020B0400000000000000" pitchFamily="49" charset="-128"/>
            </a:endParaRPr>
          </a:p>
          <a:p>
            <a:pPr marL="0" indent="0">
              <a:buNone/>
            </a:pPr>
            <a:r>
              <a:rPr lang="ja-JP" altLang="en-US" sz="1800" dirty="0">
                <a:latin typeface="BIZ UDゴシック" panose="020B0400000000000000" pitchFamily="49" charset="-128"/>
                <a:ea typeface="BIZ UDゴシック" panose="020B0400000000000000" pitchFamily="49" charset="-128"/>
              </a:rPr>
              <a:t>⇒医療的ケアに対応しており、重症心身障がい者が対象となる療養介護の現状について</a:t>
            </a:r>
            <a:br>
              <a:rPr lang="en-US" altLang="ja-JP" sz="1800" dirty="0">
                <a:latin typeface="BIZ UDゴシック" panose="020B0400000000000000" pitchFamily="49" charset="-128"/>
                <a:ea typeface="BIZ UDゴシック" panose="020B0400000000000000" pitchFamily="49" charset="-128"/>
              </a:rPr>
            </a:br>
            <a:r>
              <a:rPr lang="ja-JP" altLang="en-US" sz="1800" dirty="0">
                <a:latin typeface="BIZ UDゴシック" panose="020B0400000000000000" pitchFamily="49" charset="-128"/>
                <a:ea typeface="BIZ UDゴシック" panose="020B0400000000000000" pitchFamily="49" charset="-128"/>
              </a:rPr>
              <a:t>　実態把握を行う</a:t>
            </a:r>
            <a:endParaRPr lang="en-US" altLang="ja-JP" sz="1800" dirty="0">
              <a:latin typeface="BIZ UDゴシック" panose="020B0400000000000000" pitchFamily="49" charset="-128"/>
              <a:ea typeface="BIZ UDゴシック" panose="020B0400000000000000" pitchFamily="49" charset="-128"/>
            </a:endParaRPr>
          </a:p>
          <a:p>
            <a:pPr marL="0" indent="0">
              <a:buNone/>
            </a:pPr>
            <a:endParaRPr lang="en-US" altLang="ja-JP" sz="1800" dirty="0">
              <a:latin typeface="BIZ UDゴシック" panose="020B0400000000000000" pitchFamily="49" charset="-128"/>
              <a:ea typeface="BIZ UDゴシック" panose="020B0400000000000000" pitchFamily="49" charset="-128"/>
            </a:endParaRPr>
          </a:p>
          <a:p>
            <a:pPr marL="0" indent="0">
              <a:buNone/>
            </a:pP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調査対象</a:t>
            </a: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府内</a:t>
            </a:r>
            <a:r>
              <a:rPr lang="en-US" altLang="ja-JP" sz="1800" dirty="0">
                <a:latin typeface="BIZ UDゴシック" panose="020B0400000000000000" pitchFamily="49" charset="-128"/>
                <a:ea typeface="BIZ UDゴシック" panose="020B0400000000000000" pitchFamily="49" charset="-128"/>
              </a:rPr>
              <a:t>43</a:t>
            </a:r>
            <a:r>
              <a:rPr lang="ja-JP" altLang="en-US" sz="1800" dirty="0">
                <a:latin typeface="BIZ UDゴシック" panose="020B0400000000000000" pitchFamily="49" charset="-128"/>
                <a:ea typeface="BIZ UDゴシック" panose="020B0400000000000000" pitchFamily="49" charset="-128"/>
              </a:rPr>
              <a:t>市町村</a:t>
            </a:r>
            <a:endParaRPr lang="en-US" altLang="ja-JP" sz="1800" dirty="0">
              <a:latin typeface="BIZ UDゴシック" panose="020B0400000000000000" pitchFamily="49" charset="-128"/>
              <a:ea typeface="BIZ UDゴシック" panose="020B0400000000000000" pitchFamily="49" charset="-128"/>
            </a:endParaRPr>
          </a:p>
          <a:p>
            <a:pPr marL="0" indent="0">
              <a:buNone/>
            </a:pP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調査目的</a:t>
            </a: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利用状況や待機者の実態を量的に検証するとともに、ニーズや利用の背景に</a:t>
            </a:r>
            <a:br>
              <a:rPr lang="en-US" altLang="ja-JP" sz="1800" dirty="0">
                <a:latin typeface="BIZ UDゴシック" panose="020B0400000000000000" pitchFamily="49" charset="-128"/>
                <a:ea typeface="BIZ UDゴシック" panose="020B0400000000000000" pitchFamily="49" charset="-128"/>
              </a:rPr>
            </a:br>
            <a:r>
              <a:rPr lang="ja-JP" altLang="en-US" sz="1800" dirty="0">
                <a:latin typeface="BIZ UDゴシック" panose="020B0400000000000000" pitchFamily="49" charset="-128"/>
                <a:ea typeface="BIZ UDゴシック" panose="020B0400000000000000" pitchFamily="49" charset="-128"/>
              </a:rPr>
              <a:t>　　　　　　ある医療的ケア者とその家族の状況を大まかに把握する</a:t>
            </a:r>
            <a:endParaRPr lang="en-US" altLang="ja-JP" sz="1800" dirty="0">
              <a:latin typeface="BIZ UDゴシック" panose="020B0400000000000000" pitchFamily="49" charset="-128"/>
              <a:ea typeface="BIZ UDゴシック" panose="020B0400000000000000" pitchFamily="49" charset="-128"/>
            </a:endParaRPr>
          </a:p>
          <a:p>
            <a:pPr marL="0" indent="0">
              <a:buNone/>
            </a:pP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調査内容</a:t>
            </a: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自市町村内の支給決定対象者における、療養介護の利用者数や利用希望者数、</a:t>
            </a:r>
            <a:br>
              <a:rPr lang="en-US" altLang="ja-JP" sz="1800" dirty="0">
                <a:latin typeface="BIZ UDゴシック" panose="020B0400000000000000" pitchFamily="49" charset="-128"/>
                <a:ea typeface="BIZ UDゴシック" panose="020B0400000000000000" pitchFamily="49" charset="-128"/>
              </a:rPr>
            </a:br>
            <a:r>
              <a:rPr lang="ja-JP" altLang="en-US" sz="1800" dirty="0">
                <a:latin typeface="BIZ UDゴシック" panose="020B0400000000000000" pitchFamily="49" charset="-128"/>
                <a:ea typeface="BIZ UDゴシック" panose="020B0400000000000000" pitchFamily="49" charset="-128"/>
              </a:rPr>
              <a:t>　　　　　　利用希望理由　など（全９問）</a:t>
            </a:r>
            <a:endParaRPr lang="en-US" altLang="ja-JP" sz="1800" dirty="0">
              <a:latin typeface="BIZ UDゴシック" panose="020B0400000000000000" pitchFamily="49" charset="-128"/>
              <a:ea typeface="BIZ UDゴシック" panose="020B0400000000000000" pitchFamily="49" charset="-128"/>
            </a:endParaRPr>
          </a:p>
          <a:p>
            <a:pPr marL="0" indent="0">
              <a:buNone/>
            </a:pP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実施時期</a:t>
            </a: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令和７年９月（現在回答回収中）</a:t>
            </a:r>
          </a:p>
        </p:txBody>
      </p:sp>
      <p:sp>
        <p:nvSpPr>
          <p:cNvPr id="4" name="スライド番号プレースホルダー 3">
            <a:extLst>
              <a:ext uri="{FF2B5EF4-FFF2-40B4-BE49-F238E27FC236}">
                <a16:creationId xmlns:a16="http://schemas.microsoft.com/office/drawing/2014/main" id="{4C50D1FA-4D69-4242-B878-3455D57BB0B9}"/>
              </a:ext>
            </a:extLst>
          </p:cNvPr>
          <p:cNvSpPr>
            <a:spLocks noGrp="1"/>
          </p:cNvSpPr>
          <p:nvPr>
            <p:ph type="sldNum" sz="quarter" idx="12"/>
          </p:nvPr>
        </p:nvSpPr>
        <p:spPr>
          <a:xfrm>
            <a:off x="7533950" y="6320270"/>
            <a:ext cx="2228850" cy="365125"/>
          </a:xfrm>
        </p:spPr>
        <p:txBody>
          <a:bodyPr/>
          <a:lstStyle/>
          <a:p>
            <a:r>
              <a:rPr lang="en-US" altLang="ja-JP" sz="1400" dirty="0">
                <a:latin typeface="BIZ UDゴシック" panose="020B0400000000000000" pitchFamily="49" charset="-128"/>
                <a:ea typeface="BIZ UDゴシック" panose="020B0400000000000000" pitchFamily="49" charset="-128"/>
              </a:rPr>
              <a:t>-</a:t>
            </a:r>
            <a:fld id="{9063177C-706B-4989-9EED-EBCF02BB6695}" type="slidenum">
              <a:rPr lang="ja-JP" altLang="en-US" sz="1400">
                <a:latin typeface="BIZ UDゴシック" panose="020B0400000000000000" pitchFamily="49" charset="-128"/>
                <a:ea typeface="BIZ UDゴシック" panose="020B0400000000000000" pitchFamily="49" charset="-128"/>
              </a:rPr>
              <a:t>8</a:t>
            </a:fld>
            <a:r>
              <a:rPr lang="en-US" altLang="ja-JP" sz="1400" dirty="0">
                <a:latin typeface="BIZ UDゴシック" panose="020B0400000000000000" pitchFamily="49" charset="-128"/>
                <a:ea typeface="BIZ UDゴシック" panose="020B0400000000000000" pitchFamily="49" charset="-128"/>
              </a:rPr>
              <a:t>-</a:t>
            </a:r>
            <a:endParaRPr lang="ja-JP" altLang="en-US"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19721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ECE2C7-DCE0-4E37-B4EF-AD8689D050A1}"/>
              </a:ext>
            </a:extLst>
          </p:cNvPr>
          <p:cNvSpPr>
            <a:spLocks noGrp="1"/>
          </p:cNvSpPr>
          <p:nvPr>
            <p:ph type="title"/>
          </p:nvPr>
        </p:nvSpPr>
        <p:spPr>
          <a:xfrm>
            <a:off x="294290" y="0"/>
            <a:ext cx="9432000" cy="900000"/>
          </a:xfrm>
        </p:spPr>
        <p:txBody>
          <a:bodyPr>
            <a:normAutofit/>
          </a:bodyPr>
          <a:lstStyle/>
          <a:p>
            <a:r>
              <a:rPr lang="ja-JP" altLang="en-US" sz="2800" dirty="0">
                <a:latin typeface="BIZ UDゴシック" panose="020B0400000000000000" pitchFamily="49" charset="-128"/>
                <a:ea typeface="BIZ UDゴシック" panose="020B0400000000000000" pitchFamily="49" charset="-128"/>
              </a:rPr>
              <a:t>グループホームの現状</a:t>
            </a:r>
          </a:p>
        </p:txBody>
      </p:sp>
      <p:sp>
        <p:nvSpPr>
          <p:cNvPr id="3" name="コンテンツ プレースホルダー 2">
            <a:extLst>
              <a:ext uri="{FF2B5EF4-FFF2-40B4-BE49-F238E27FC236}">
                <a16:creationId xmlns:a16="http://schemas.microsoft.com/office/drawing/2014/main" id="{F93F5F3A-CF07-4D8E-8073-1250A5FD4F31}"/>
              </a:ext>
            </a:extLst>
          </p:cNvPr>
          <p:cNvSpPr>
            <a:spLocks noGrp="1"/>
          </p:cNvSpPr>
          <p:nvPr>
            <p:ph idx="1"/>
          </p:nvPr>
        </p:nvSpPr>
        <p:spPr>
          <a:xfrm>
            <a:off x="294290" y="899998"/>
            <a:ext cx="9432000" cy="5658743"/>
          </a:xfrm>
        </p:spPr>
        <p:txBody>
          <a:bodyPr>
            <a:normAutofit/>
          </a:bodyPr>
          <a:lstStyle/>
          <a:p>
            <a:pPr marL="0" indent="0">
              <a:buNone/>
            </a:pPr>
            <a:r>
              <a:rPr lang="ja-JP" altLang="en-US" sz="2000" dirty="0">
                <a:latin typeface="BIZ UDゴシック" panose="020B0400000000000000" pitchFamily="49" charset="-128"/>
                <a:ea typeface="BIZ UDゴシック" panose="020B0400000000000000" pitchFamily="49" charset="-128"/>
              </a:rPr>
              <a:t>○事業所ヒアリング</a:t>
            </a:r>
            <a:endParaRPr lang="en-US" altLang="ja-JP" sz="20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800" dirty="0">
                <a:latin typeface="BIZ UDゴシック" panose="020B0400000000000000" pitchFamily="49" charset="-128"/>
                <a:ea typeface="BIZ UDゴシック" panose="020B0400000000000000" pitchFamily="49" charset="-128"/>
              </a:rPr>
              <a:t>グループホームにおいて、後天的に胃ろうが必要となった医療的ケア者を受け入れた事業者に対するヒアリング（令和７年７月実施）</a:t>
            </a:r>
            <a:endParaRPr lang="en-US" altLang="ja-JP" sz="1800" dirty="0">
              <a:latin typeface="BIZ UDゴシック" panose="020B0400000000000000" pitchFamily="49" charset="-128"/>
              <a:ea typeface="BIZ UDゴシック" panose="020B0400000000000000" pitchFamily="49" charset="-128"/>
            </a:endParaRPr>
          </a:p>
          <a:p>
            <a:pPr marL="0" indent="0">
              <a:buNone/>
            </a:pP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課題</a:t>
            </a:r>
            <a:r>
              <a:rPr lang="en-US" altLang="ja-JP" sz="1800" dirty="0">
                <a:latin typeface="BIZ UDゴシック" panose="020B0400000000000000" pitchFamily="49" charset="-128"/>
                <a:ea typeface="BIZ UDゴシック" panose="020B0400000000000000" pitchFamily="49" charset="-128"/>
              </a:rPr>
              <a:t>】</a:t>
            </a:r>
          </a:p>
          <a:p>
            <a:pPr marL="0" indent="0">
              <a:lnSpc>
                <a:spcPct val="100000"/>
              </a:lnSpc>
              <a:buNone/>
            </a:pPr>
            <a:r>
              <a:rPr lang="ja-JP" altLang="en-US" sz="1800" dirty="0">
                <a:latin typeface="BIZ UDゴシック" panose="020B0400000000000000" pitchFamily="49" charset="-128"/>
                <a:ea typeface="BIZ UDゴシック" panose="020B0400000000000000" pitchFamily="49" charset="-128"/>
              </a:rPr>
              <a:t>・知的障がいの方を対象としたグループホームであった</a:t>
            </a:r>
            <a:r>
              <a:rPr lang="ja-JP" altLang="en-US" sz="1800">
                <a:latin typeface="BIZ UDゴシック" panose="020B0400000000000000" pitchFamily="49" charset="-128"/>
                <a:ea typeface="BIZ UDゴシック" panose="020B0400000000000000" pitchFamily="49" charset="-128"/>
              </a:rPr>
              <a:t>ため、医療的ケアの経験のない職員</a:t>
            </a:r>
            <a:r>
              <a:rPr lang="ja-JP" altLang="en-US" sz="1800" dirty="0">
                <a:latin typeface="BIZ UDゴシック" panose="020B0400000000000000" pitchFamily="49" charset="-128"/>
                <a:ea typeface="BIZ UDゴシック" panose="020B0400000000000000" pitchFamily="49" charset="-128"/>
              </a:rPr>
              <a:t>が不安</a:t>
            </a:r>
            <a:r>
              <a:rPr lang="ja-JP" altLang="en-US" sz="1800">
                <a:latin typeface="BIZ UDゴシック" panose="020B0400000000000000" pitchFamily="49" charset="-128"/>
                <a:ea typeface="BIZ UDゴシック" panose="020B0400000000000000" pitchFamily="49" charset="-128"/>
              </a:rPr>
              <a:t>を感じた結果、</a:t>
            </a:r>
            <a:r>
              <a:rPr lang="ja-JP" altLang="en-US" sz="1800" dirty="0">
                <a:latin typeface="BIZ UDゴシック" panose="020B0400000000000000" pitchFamily="49" charset="-128"/>
                <a:ea typeface="BIZ UDゴシック" panose="020B0400000000000000" pitchFamily="49" charset="-128"/>
              </a:rPr>
              <a:t>１か月に複数人が退職することとなった。</a:t>
            </a:r>
            <a:endParaRPr lang="en-US" altLang="ja-JP" sz="18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800" dirty="0">
                <a:latin typeface="BIZ UDゴシック" panose="020B0400000000000000" pitchFamily="49" charset="-128"/>
                <a:ea typeface="BIZ UDゴシック" panose="020B0400000000000000" pitchFamily="49" charset="-128"/>
              </a:rPr>
              <a:t>・「重度」という言葉を聞くと、命にかかわるリスクを責任をもって受け入れることに対して不安を感じる支援者も少なくない。</a:t>
            </a:r>
            <a:endParaRPr lang="en-US" altLang="ja-JP" sz="1800" dirty="0">
              <a:latin typeface="BIZ UDゴシック" panose="020B0400000000000000" pitchFamily="49" charset="-128"/>
              <a:ea typeface="BIZ UDゴシック" panose="020B0400000000000000" pitchFamily="49" charset="-128"/>
            </a:endParaRPr>
          </a:p>
          <a:p>
            <a:pPr marL="0" indent="0">
              <a:buNone/>
            </a:pPr>
            <a:endParaRPr lang="en-US" altLang="ja-JP" sz="1800" dirty="0">
              <a:latin typeface="BIZ UDゴシック" panose="020B0400000000000000" pitchFamily="49" charset="-128"/>
              <a:ea typeface="BIZ UDゴシック" panose="020B0400000000000000" pitchFamily="49" charset="-128"/>
            </a:endParaRPr>
          </a:p>
          <a:p>
            <a:pPr marL="0" indent="0">
              <a:buNone/>
            </a:pP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工夫</a:t>
            </a:r>
            <a:r>
              <a:rPr lang="en-US" altLang="ja-JP" sz="1800" dirty="0">
                <a:latin typeface="BIZ UDゴシック" panose="020B0400000000000000" pitchFamily="49" charset="-128"/>
                <a:ea typeface="BIZ UDゴシック" panose="020B0400000000000000" pitchFamily="49" charset="-128"/>
              </a:rPr>
              <a:t>】</a:t>
            </a:r>
          </a:p>
          <a:p>
            <a:pPr marL="0" indent="0">
              <a:lnSpc>
                <a:spcPct val="100000"/>
              </a:lnSpc>
              <a:buNone/>
            </a:pPr>
            <a:r>
              <a:rPr lang="ja-JP" altLang="en-US" sz="1800" dirty="0">
                <a:latin typeface="BIZ UDゴシック" panose="020B0400000000000000" pitchFamily="49" charset="-128"/>
                <a:ea typeface="BIZ UDゴシック" panose="020B0400000000000000" pitchFamily="49" charset="-128"/>
              </a:rPr>
              <a:t>・市と調整のうえ重度訪問介護の特例措置を活用し、グループホームに一定期間ヘルパーを導入。世話人にケアの技能や声かけの方法を学んでもらうことで、スキルアップ及びモチベーション向上を図った。</a:t>
            </a:r>
            <a:endParaRPr lang="en-US" altLang="ja-JP" sz="18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800" dirty="0">
                <a:latin typeface="BIZ UDゴシック" panose="020B0400000000000000" pitchFamily="49" charset="-128"/>
                <a:ea typeface="BIZ UDゴシック" panose="020B0400000000000000" pitchFamily="49" charset="-128"/>
              </a:rPr>
              <a:t>・支援目標を「ご本人の自尊心を支える」ことに設定し、支援や活動を行った結果、障がい自体にも一定の回復傾向が見られた。</a:t>
            </a:r>
            <a:endParaRPr lang="en-US" altLang="ja-JP" sz="1800" dirty="0">
              <a:latin typeface="BIZ UDゴシック" panose="020B0400000000000000" pitchFamily="49" charset="-128"/>
              <a:ea typeface="BIZ UDゴシック" panose="020B0400000000000000" pitchFamily="49" charset="-128"/>
            </a:endParaRPr>
          </a:p>
          <a:p>
            <a:pPr marL="0" indent="0">
              <a:buNone/>
            </a:pPr>
            <a:endParaRPr lang="en-US" altLang="ja-JP" sz="1800" dirty="0">
              <a:latin typeface="BIZ UDゴシック" panose="020B0400000000000000" pitchFamily="49" charset="-128"/>
              <a:ea typeface="BIZ UDゴシック" panose="020B0400000000000000" pitchFamily="49" charset="-128"/>
            </a:endParaRPr>
          </a:p>
        </p:txBody>
      </p:sp>
      <p:sp>
        <p:nvSpPr>
          <p:cNvPr id="4" name="スライド番号プレースホルダー 3">
            <a:extLst>
              <a:ext uri="{FF2B5EF4-FFF2-40B4-BE49-F238E27FC236}">
                <a16:creationId xmlns:a16="http://schemas.microsoft.com/office/drawing/2014/main" id="{F48A5FA3-0835-4CB7-B91E-B0B62702791D}"/>
              </a:ext>
            </a:extLst>
          </p:cNvPr>
          <p:cNvSpPr>
            <a:spLocks noGrp="1"/>
          </p:cNvSpPr>
          <p:nvPr>
            <p:ph type="sldNum" sz="quarter" idx="12"/>
          </p:nvPr>
        </p:nvSpPr>
        <p:spPr>
          <a:xfrm>
            <a:off x="7533950" y="6320270"/>
            <a:ext cx="2228850" cy="365125"/>
          </a:xfrm>
        </p:spPr>
        <p:txBody>
          <a:bodyPr/>
          <a:lstStyle/>
          <a:p>
            <a:r>
              <a:rPr lang="en-US" altLang="ja-JP" sz="1400" dirty="0">
                <a:latin typeface="BIZ UDゴシック" panose="020B0400000000000000" pitchFamily="49" charset="-128"/>
                <a:ea typeface="BIZ UDゴシック" panose="020B0400000000000000" pitchFamily="49" charset="-128"/>
              </a:rPr>
              <a:t>-</a:t>
            </a:r>
            <a:fld id="{9063177C-706B-4989-9EED-EBCF02BB6695}" type="slidenum">
              <a:rPr lang="ja-JP" altLang="en-US" sz="1400">
                <a:latin typeface="BIZ UDゴシック" panose="020B0400000000000000" pitchFamily="49" charset="-128"/>
                <a:ea typeface="BIZ UDゴシック" panose="020B0400000000000000" pitchFamily="49" charset="-128"/>
              </a:rPr>
              <a:t>9</a:t>
            </a:fld>
            <a:r>
              <a:rPr lang="en-US" altLang="ja-JP" sz="1400" dirty="0">
                <a:latin typeface="BIZ UDゴシック" panose="020B0400000000000000" pitchFamily="49" charset="-128"/>
                <a:ea typeface="BIZ UDゴシック" panose="020B0400000000000000" pitchFamily="49" charset="-128"/>
              </a:rPr>
              <a:t>-</a:t>
            </a:r>
            <a:endParaRPr lang="ja-JP" altLang="en-US"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1697157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1480</Words>
  <Application>Microsoft Office PowerPoint</Application>
  <PresentationFormat>A4 210 x 297 mm</PresentationFormat>
  <Paragraphs>234</Paragraphs>
  <Slides>9</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BIZ UDゴシック</vt:lpstr>
      <vt:lpstr>游ゴシック</vt:lpstr>
      <vt:lpstr>Arial</vt:lpstr>
      <vt:lpstr>Calibri</vt:lpstr>
      <vt:lpstr>Calibri Light</vt:lpstr>
      <vt:lpstr>Office テーマ</vt:lpstr>
      <vt:lpstr>令和６年度重症心身障がい児者実態把握調査の 結果を踏まえた取組みについて</vt:lpstr>
      <vt:lpstr>PowerPoint プレゼンテーション</vt:lpstr>
      <vt:lpstr>PowerPoint プレゼンテーション</vt:lpstr>
      <vt:lpstr>医療型短期入所事業所の 整備について</vt:lpstr>
      <vt:lpstr>医療型短期入所事業所の整備</vt:lpstr>
      <vt:lpstr>医療型短期入所事業所の整備</vt:lpstr>
      <vt:lpstr>居住支援に関するニーズ等の把握について</vt:lpstr>
      <vt:lpstr>療養介護の現状</vt:lpstr>
      <vt:lpstr>グループホームの現状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2026-02-03T01:56:07Z</dcterms:created>
  <dcterms:modified xsi:type="dcterms:W3CDTF">2026-02-03T01:56:11Z</dcterms:modified>
</cp:coreProperties>
</file>