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 id="2147483684" r:id="rId2"/>
  </p:sldMasterIdLst>
  <p:notesMasterIdLst>
    <p:notesMasterId r:id="rId8"/>
  </p:notesMasterIdLst>
  <p:sldIdLst>
    <p:sldId id="256" r:id="rId3"/>
    <p:sldId id="262" r:id="rId4"/>
    <p:sldId id="263" r:id="rId5"/>
    <p:sldId id="264" r:id="rId6"/>
    <p:sldId id="265" r:id="rId7"/>
  </p:sldIdLst>
  <p:sldSz cx="9906000" cy="6858000" type="A4"/>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96" d="100"/>
          <a:sy n="96" d="100"/>
        </p:scale>
        <p:origin x="168"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DBDA7E-B9B2-4E5E-A158-CE148B161565}" type="datetimeFigureOut">
              <a:rPr kumimoji="1" lang="ja-JP" altLang="en-US" smtClean="0"/>
              <a:t>2026/2/3</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F369F1-2B35-423E-AAC3-9958D063C5F4}" type="slidenum">
              <a:rPr kumimoji="1" lang="ja-JP" altLang="en-US" smtClean="0"/>
              <a:t>‹#›</a:t>
            </a:fld>
            <a:endParaRPr kumimoji="1" lang="ja-JP" altLang="en-US"/>
          </a:p>
        </p:txBody>
      </p:sp>
    </p:spTree>
    <p:extLst>
      <p:ext uri="{BB962C8B-B14F-4D97-AF65-F5344CB8AC3E}">
        <p14:creationId xmlns:p14="http://schemas.microsoft.com/office/powerpoint/2010/main" val="76595108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まとめますと、これまでは各市町村の医療的ケア児等コーディネーターが相談を受け対応し、医療的ケア児支援センターもまた支援機関を通じて医療的ケア児とそのご家族、あるいはコーディネーターからの相談を受け、助言や情報提供を行っている左図のような体制となっていました。</a:t>
            </a:r>
            <a:endParaRPr kumimoji="1" lang="en-US" altLang="ja-JP" dirty="0"/>
          </a:p>
          <a:p>
            <a:r>
              <a:rPr kumimoji="1" lang="ja-JP" altLang="en-US" dirty="0"/>
              <a:t>これを、まず市町村の医療的ケア児等コーディネーターを、その市町村の相談窓口としたうえで、右図のようにセンターとコーディネーターとの間にコーディネーター支援拠点を設置し、二次医療圏域ごとに圏域内市町村のコーディネーターの交流・連携を促進しつつ、より地域性・個別性に基づいた後方支援を行います。これによりコーディネーターのコーディネートスキルを向上し、地域で相談を受けて調整や一次対応が可能となる体制を整えていきます。</a:t>
            </a:r>
            <a:endParaRPr kumimoji="1" lang="en-US" altLang="ja-JP" dirty="0"/>
          </a:p>
          <a:p>
            <a:r>
              <a:rPr kumimoji="1" lang="ja-JP" altLang="en-US" dirty="0"/>
              <a:t>また医療的ケア児支援センターにおいては、相談対応から徐々に府域単位及び都道府県域を超えた課題・好事例の吸い上げ・還元といった広域性の高い活動や、設置検討ワーキンググループにおいて提言された、相談以外に行うべき機能にシフトしていくことを想定しております。</a:t>
            </a:r>
          </a:p>
        </p:txBody>
      </p:sp>
      <p:sp>
        <p:nvSpPr>
          <p:cNvPr id="4" name="スライド番号プレースホルダー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35EAEE82-36C4-4616-B7B7-381ACA744B84}"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7007358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33563C6-7A04-48C9-94B9-28C7E4C5DDE7}" type="datetimeFigureOut">
              <a:rPr kumimoji="1" lang="ja-JP" altLang="en-US" smtClean="0"/>
              <a:t>2026/2/3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760AAB-A56C-44F1-8788-E124C16069A2}" type="slidenum">
              <a:rPr kumimoji="1" lang="ja-JP" altLang="en-US" smtClean="0"/>
              <a:t>‹#›</a:t>
            </a:fld>
            <a:endParaRPr kumimoji="1" lang="ja-JP" altLang="en-US"/>
          </a:p>
        </p:txBody>
      </p:sp>
    </p:spTree>
    <p:extLst>
      <p:ext uri="{BB962C8B-B14F-4D97-AF65-F5344CB8AC3E}">
        <p14:creationId xmlns:p14="http://schemas.microsoft.com/office/powerpoint/2010/main" val="9234181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33563C6-7A04-48C9-94B9-28C7E4C5DDE7}" type="datetimeFigureOut">
              <a:rPr kumimoji="1" lang="ja-JP" altLang="en-US" smtClean="0"/>
              <a:t>2026/2/3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760AAB-A56C-44F1-8788-E124C16069A2}" type="slidenum">
              <a:rPr kumimoji="1" lang="ja-JP" altLang="en-US" smtClean="0"/>
              <a:t>‹#›</a:t>
            </a:fld>
            <a:endParaRPr kumimoji="1" lang="ja-JP" altLang="en-US"/>
          </a:p>
        </p:txBody>
      </p:sp>
    </p:spTree>
    <p:extLst>
      <p:ext uri="{BB962C8B-B14F-4D97-AF65-F5344CB8AC3E}">
        <p14:creationId xmlns:p14="http://schemas.microsoft.com/office/powerpoint/2010/main" val="18482505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33563C6-7A04-48C9-94B9-28C7E4C5DDE7}" type="datetimeFigureOut">
              <a:rPr kumimoji="1" lang="ja-JP" altLang="en-US" smtClean="0"/>
              <a:t>2026/2/3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760AAB-A56C-44F1-8788-E124C16069A2}" type="slidenum">
              <a:rPr kumimoji="1" lang="ja-JP" altLang="en-US" smtClean="0"/>
              <a:t>‹#›</a:t>
            </a:fld>
            <a:endParaRPr kumimoji="1" lang="ja-JP" altLang="en-US"/>
          </a:p>
        </p:txBody>
      </p:sp>
    </p:spTree>
    <p:extLst>
      <p:ext uri="{BB962C8B-B14F-4D97-AF65-F5344CB8AC3E}">
        <p14:creationId xmlns:p14="http://schemas.microsoft.com/office/powerpoint/2010/main" val="24359843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4891D49-FBCB-4DD7-B00E-73AAFB44DF79}" type="datetime1">
              <a:rPr kumimoji="1" lang="ja-JP" altLang="en-US" smtClean="0"/>
              <a:t>2026/2/3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063177C-706B-4989-9EED-EBCF02BB6695}" type="slidenum">
              <a:rPr kumimoji="1" lang="ja-JP" altLang="en-US" smtClean="0"/>
              <a:t>‹#›</a:t>
            </a:fld>
            <a:endParaRPr kumimoji="1" lang="ja-JP" altLang="en-US"/>
          </a:p>
        </p:txBody>
      </p:sp>
    </p:spTree>
    <p:extLst>
      <p:ext uri="{BB962C8B-B14F-4D97-AF65-F5344CB8AC3E}">
        <p14:creationId xmlns:p14="http://schemas.microsoft.com/office/powerpoint/2010/main" val="40834900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BCDC24D-0870-449F-B20F-1C5E297897E2}" type="datetime1">
              <a:rPr kumimoji="1" lang="ja-JP" altLang="en-US" smtClean="0"/>
              <a:t>2026/2/3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063177C-706B-4989-9EED-EBCF02BB6695}" type="slidenum">
              <a:rPr kumimoji="1" lang="ja-JP" altLang="en-US" smtClean="0"/>
              <a:t>‹#›</a:t>
            </a:fld>
            <a:endParaRPr kumimoji="1" lang="ja-JP" altLang="en-US"/>
          </a:p>
        </p:txBody>
      </p:sp>
    </p:spTree>
    <p:extLst>
      <p:ext uri="{BB962C8B-B14F-4D97-AF65-F5344CB8AC3E}">
        <p14:creationId xmlns:p14="http://schemas.microsoft.com/office/powerpoint/2010/main" val="23223769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978B762-2EC2-48C3-9F8E-AB62CE594400}" type="datetime1">
              <a:rPr kumimoji="1" lang="ja-JP" altLang="en-US" smtClean="0"/>
              <a:t>2026/2/3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063177C-706B-4989-9EED-EBCF02BB6695}" type="slidenum">
              <a:rPr kumimoji="1" lang="ja-JP" altLang="en-US" smtClean="0"/>
              <a:t>‹#›</a:t>
            </a:fld>
            <a:endParaRPr kumimoji="1" lang="ja-JP" altLang="en-US"/>
          </a:p>
        </p:txBody>
      </p:sp>
    </p:spTree>
    <p:extLst>
      <p:ext uri="{BB962C8B-B14F-4D97-AF65-F5344CB8AC3E}">
        <p14:creationId xmlns:p14="http://schemas.microsoft.com/office/powerpoint/2010/main" val="28311688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4C38CA9-D209-4706-937D-8807981045D6}" type="datetime1">
              <a:rPr kumimoji="1" lang="ja-JP" altLang="en-US" smtClean="0"/>
              <a:t>2026/2/3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063177C-706B-4989-9EED-EBCF02BB6695}" type="slidenum">
              <a:rPr kumimoji="1" lang="ja-JP" altLang="en-US" smtClean="0"/>
              <a:t>‹#›</a:t>
            </a:fld>
            <a:endParaRPr kumimoji="1" lang="ja-JP" altLang="en-US"/>
          </a:p>
        </p:txBody>
      </p:sp>
    </p:spTree>
    <p:extLst>
      <p:ext uri="{BB962C8B-B14F-4D97-AF65-F5344CB8AC3E}">
        <p14:creationId xmlns:p14="http://schemas.microsoft.com/office/powerpoint/2010/main" val="64888941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B86D2B3-8C2A-4252-AB3F-4FC12BDDF774}" type="datetime1">
              <a:rPr kumimoji="1" lang="ja-JP" altLang="en-US" smtClean="0"/>
              <a:t>2026/2/3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063177C-706B-4989-9EED-EBCF02BB6695}" type="slidenum">
              <a:rPr kumimoji="1" lang="ja-JP" altLang="en-US" smtClean="0"/>
              <a:t>‹#›</a:t>
            </a:fld>
            <a:endParaRPr kumimoji="1" lang="ja-JP" altLang="en-US"/>
          </a:p>
        </p:txBody>
      </p:sp>
    </p:spTree>
    <p:extLst>
      <p:ext uri="{BB962C8B-B14F-4D97-AF65-F5344CB8AC3E}">
        <p14:creationId xmlns:p14="http://schemas.microsoft.com/office/powerpoint/2010/main" val="15878653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2405B88-F5A4-4F76-9D1A-3A8EA522CD71}" type="datetime1">
              <a:rPr kumimoji="1" lang="ja-JP" altLang="en-US" smtClean="0"/>
              <a:t>2026/2/3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063177C-706B-4989-9EED-EBCF02BB6695}" type="slidenum">
              <a:rPr kumimoji="1" lang="ja-JP" altLang="en-US" smtClean="0"/>
              <a:t>‹#›</a:t>
            </a:fld>
            <a:endParaRPr kumimoji="1" lang="ja-JP" altLang="en-US"/>
          </a:p>
        </p:txBody>
      </p:sp>
    </p:spTree>
    <p:extLst>
      <p:ext uri="{BB962C8B-B14F-4D97-AF65-F5344CB8AC3E}">
        <p14:creationId xmlns:p14="http://schemas.microsoft.com/office/powerpoint/2010/main" val="19526364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8ECF12-20A3-47AE-967C-B008DFDF56BC}" type="datetime1">
              <a:rPr kumimoji="1" lang="ja-JP" altLang="en-US" smtClean="0"/>
              <a:t>2026/2/3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063177C-706B-4989-9EED-EBCF02BB6695}" type="slidenum">
              <a:rPr kumimoji="1" lang="ja-JP" altLang="en-US" smtClean="0"/>
              <a:t>‹#›</a:t>
            </a:fld>
            <a:endParaRPr kumimoji="1" lang="ja-JP" altLang="en-US"/>
          </a:p>
        </p:txBody>
      </p:sp>
    </p:spTree>
    <p:extLst>
      <p:ext uri="{BB962C8B-B14F-4D97-AF65-F5344CB8AC3E}">
        <p14:creationId xmlns:p14="http://schemas.microsoft.com/office/powerpoint/2010/main" val="32315500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61E0B18-59EA-4FF8-A1B3-90AD6C00B80B}" type="datetime1">
              <a:rPr kumimoji="1" lang="ja-JP" altLang="en-US" smtClean="0"/>
              <a:t>2026/2/3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063177C-706B-4989-9EED-EBCF02BB6695}" type="slidenum">
              <a:rPr kumimoji="1" lang="ja-JP" altLang="en-US" smtClean="0"/>
              <a:t>‹#›</a:t>
            </a:fld>
            <a:endParaRPr kumimoji="1" lang="ja-JP" altLang="en-US"/>
          </a:p>
        </p:txBody>
      </p:sp>
    </p:spTree>
    <p:extLst>
      <p:ext uri="{BB962C8B-B14F-4D97-AF65-F5344CB8AC3E}">
        <p14:creationId xmlns:p14="http://schemas.microsoft.com/office/powerpoint/2010/main" val="42722693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33563C6-7A04-48C9-94B9-28C7E4C5DDE7}" type="datetimeFigureOut">
              <a:rPr kumimoji="1" lang="ja-JP" altLang="en-US" smtClean="0"/>
              <a:t>2026/2/3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760AAB-A56C-44F1-8788-E124C16069A2}" type="slidenum">
              <a:rPr kumimoji="1" lang="ja-JP" altLang="en-US" smtClean="0"/>
              <a:t>‹#›</a:t>
            </a:fld>
            <a:endParaRPr kumimoji="1" lang="ja-JP" altLang="en-US"/>
          </a:p>
        </p:txBody>
      </p:sp>
    </p:spTree>
    <p:extLst>
      <p:ext uri="{BB962C8B-B14F-4D97-AF65-F5344CB8AC3E}">
        <p14:creationId xmlns:p14="http://schemas.microsoft.com/office/powerpoint/2010/main" val="73442895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3AEF5FA-6BDB-47B1-B2A3-763C870137FB}" type="datetime1">
              <a:rPr kumimoji="1" lang="ja-JP" altLang="en-US" smtClean="0"/>
              <a:t>2026/2/3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063177C-706B-4989-9EED-EBCF02BB6695}" type="slidenum">
              <a:rPr kumimoji="1" lang="ja-JP" altLang="en-US" smtClean="0"/>
              <a:t>‹#›</a:t>
            </a:fld>
            <a:endParaRPr kumimoji="1" lang="ja-JP" altLang="en-US"/>
          </a:p>
        </p:txBody>
      </p:sp>
    </p:spTree>
    <p:extLst>
      <p:ext uri="{BB962C8B-B14F-4D97-AF65-F5344CB8AC3E}">
        <p14:creationId xmlns:p14="http://schemas.microsoft.com/office/powerpoint/2010/main" val="31188268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277BC6F-D68D-4CD5-B8CA-945B366BD5CD}" type="datetime1">
              <a:rPr kumimoji="1" lang="ja-JP" altLang="en-US" smtClean="0"/>
              <a:t>2026/2/3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063177C-706B-4989-9EED-EBCF02BB6695}" type="slidenum">
              <a:rPr kumimoji="1" lang="ja-JP" altLang="en-US" smtClean="0"/>
              <a:t>‹#›</a:t>
            </a:fld>
            <a:endParaRPr kumimoji="1" lang="ja-JP" altLang="en-US"/>
          </a:p>
        </p:txBody>
      </p:sp>
    </p:spTree>
    <p:extLst>
      <p:ext uri="{BB962C8B-B14F-4D97-AF65-F5344CB8AC3E}">
        <p14:creationId xmlns:p14="http://schemas.microsoft.com/office/powerpoint/2010/main" val="20914832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B5C4B08-BC05-4BD7-AD04-0A90984CB521}" type="datetime1">
              <a:rPr kumimoji="1" lang="ja-JP" altLang="en-US" smtClean="0"/>
              <a:t>2026/2/3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063177C-706B-4989-9EED-EBCF02BB6695}" type="slidenum">
              <a:rPr kumimoji="1" lang="ja-JP" altLang="en-US" smtClean="0"/>
              <a:t>‹#›</a:t>
            </a:fld>
            <a:endParaRPr kumimoji="1" lang="ja-JP" altLang="en-US"/>
          </a:p>
        </p:txBody>
      </p:sp>
    </p:spTree>
    <p:extLst>
      <p:ext uri="{BB962C8B-B14F-4D97-AF65-F5344CB8AC3E}">
        <p14:creationId xmlns:p14="http://schemas.microsoft.com/office/powerpoint/2010/main" val="1888828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33563C6-7A04-48C9-94B9-28C7E4C5DDE7}" type="datetimeFigureOut">
              <a:rPr kumimoji="1" lang="ja-JP" altLang="en-US" smtClean="0"/>
              <a:t>2026/2/3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2760AAB-A56C-44F1-8788-E124C16069A2}" type="slidenum">
              <a:rPr kumimoji="1" lang="ja-JP" altLang="en-US" smtClean="0"/>
              <a:t>‹#›</a:t>
            </a:fld>
            <a:endParaRPr kumimoji="1" lang="ja-JP" altLang="en-US"/>
          </a:p>
        </p:txBody>
      </p:sp>
    </p:spTree>
    <p:extLst>
      <p:ext uri="{BB962C8B-B14F-4D97-AF65-F5344CB8AC3E}">
        <p14:creationId xmlns:p14="http://schemas.microsoft.com/office/powerpoint/2010/main" val="1169837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33563C6-7A04-48C9-94B9-28C7E4C5DDE7}" type="datetimeFigureOut">
              <a:rPr kumimoji="1" lang="ja-JP" altLang="en-US" smtClean="0"/>
              <a:t>2026/2/3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2760AAB-A56C-44F1-8788-E124C16069A2}" type="slidenum">
              <a:rPr kumimoji="1" lang="ja-JP" altLang="en-US" smtClean="0"/>
              <a:t>‹#›</a:t>
            </a:fld>
            <a:endParaRPr kumimoji="1" lang="ja-JP" altLang="en-US"/>
          </a:p>
        </p:txBody>
      </p:sp>
    </p:spTree>
    <p:extLst>
      <p:ext uri="{BB962C8B-B14F-4D97-AF65-F5344CB8AC3E}">
        <p14:creationId xmlns:p14="http://schemas.microsoft.com/office/powerpoint/2010/main" val="1708639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33563C6-7A04-48C9-94B9-28C7E4C5DDE7}" type="datetimeFigureOut">
              <a:rPr kumimoji="1" lang="ja-JP" altLang="en-US" smtClean="0"/>
              <a:t>2026/2/3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2760AAB-A56C-44F1-8788-E124C16069A2}" type="slidenum">
              <a:rPr kumimoji="1" lang="ja-JP" altLang="en-US" smtClean="0"/>
              <a:t>‹#›</a:t>
            </a:fld>
            <a:endParaRPr kumimoji="1" lang="ja-JP" altLang="en-US"/>
          </a:p>
        </p:txBody>
      </p:sp>
    </p:spTree>
    <p:extLst>
      <p:ext uri="{BB962C8B-B14F-4D97-AF65-F5344CB8AC3E}">
        <p14:creationId xmlns:p14="http://schemas.microsoft.com/office/powerpoint/2010/main" val="40972994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33563C6-7A04-48C9-94B9-28C7E4C5DDE7}" type="datetimeFigureOut">
              <a:rPr kumimoji="1" lang="ja-JP" altLang="en-US" smtClean="0"/>
              <a:t>2026/2/3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2760AAB-A56C-44F1-8788-E124C16069A2}" type="slidenum">
              <a:rPr kumimoji="1" lang="ja-JP" altLang="en-US" smtClean="0"/>
              <a:t>‹#›</a:t>
            </a:fld>
            <a:endParaRPr kumimoji="1" lang="ja-JP" altLang="en-US"/>
          </a:p>
        </p:txBody>
      </p:sp>
    </p:spTree>
    <p:extLst>
      <p:ext uri="{BB962C8B-B14F-4D97-AF65-F5344CB8AC3E}">
        <p14:creationId xmlns:p14="http://schemas.microsoft.com/office/powerpoint/2010/main" val="876756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3563C6-7A04-48C9-94B9-28C7E4C5DDE7}" type="datetimeFigureOut">
              <a:rPr kumimoji="1" lang="ja-JP" altLang="en-US" smtClean="0"/>
              <a:t>2026/2/3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2760AAB-A56C-44F1-8788-E124C16069A2}" type="slidenum">
              <a:rPr kumimoji="1" lang="ja-JP" altLang="en-US" smtClean="0"/>
              <a:t>‹#›</a:t>
            </a:fld>
            <a:endParaRPr kumimoji="1" lang="ja-JP" altLang="en-US"/>
          </a:p>
        </p:txBody>
      </p:sp>
    </p:spTree>
    <p:extLst>
      <p:ext uri="{BB962C8B-B14F-4D97-AF65-F5344CB8AC3E}">
        <p14:creationId xmlns:p14="http://schemas.microsoft.com/office/powerpoint/2010/main" val="2975028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33563C6-7A04-48C9-94B9-28C7E4C5DDE7}" type="datetimeFigureOut">
              <a:rPr kumimoji="1" lang="ja-JP" altLang="en-US" smtClean="0"/>
              <a:t>2026/2/3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2760AAB-A56C-44F1-8788-E124C16069A2}" type="slidenum">
              <a:rPr kumimoji="1" lang="ja-JP" altLang="en-US" smtClean="0"/>
              <a:t>‹#›</a:t>
            </a:fld>
            <a:endParaRPr kumimoji="1" lang="ja-JP" altLang="en-US"/>
          </a:p>
        </p:txBody>
      </p:sp>
    </p:spTree>
    <p:extLst>
      <p:ext uri="{BB962C8B-B14F-4D97-AF65-F5344CB8AC3E}">
        <p14:creationId xmlns:p14="http://schemas.microsoft.com/office/powerpoint/2010/main" val="2440721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33563C6-7A04-48C9-94B9-28C7E4C5DDE7}" type="datetimeFigureOut">
              <a:rPr kumimoji="1" lang="ja-JP" altLang="en-US" smtClean="0"/>
              <a:t>2026/2/3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2760AAB-A56C-44F1-8788-E124C16069A2}" type="slidenum">
              <a:rPr kumimoji="1" lang="ja-JP" altLang="en-US" smtClean="0"/>
              <a:t>‹#›</a:t>
            </a:fld>
            <a:endParaRPr kumimoji="1" lang="ja-JP" altLang="en-US"/>
          </a:p>
        </p:txBody>
      </p:sp>
    </p:spTree>
    <p:extLst>
      <p:ext uri="{BB962C8B-B14F-4D97-AF65-F5344CB8AC3E}">
        <p14:creationId xmlns:p14="http://schemas.microsoft.com/office/powerpoint/2010/main" val="2822422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3563C6-7A04-48C9-94B9-28C7E4C5DDE7}" type="datetimeFigureOut">
              <a:rPr kumimoji="1" lang="ja-JP" altLang="en-US" smtClean="0"/>
              <a:t>2026/2/3</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760AAB-A56C-44F1-8788-E124C16069A2}" type="slidenum">
              <a:rPr kumimoji="1" lang="ja-JP" altLang="en-US" smtClean="0"/>
              <a:t>‹#›</a:t>
            </a:fld>
            <a:endParaRPr kumimoji="1" lang="ja-JP" altLang="en-US"/>
          </a:p>
        </p:txBody>
      </p:sp>
    </p:spTree>
    <p:extLst>
      <p:ext uri="{BB962C8B-B14F-4D97-AF65-F5344CB8AC3E}">
        <p14:creationId xmlns:p14="http://schemas.microsoft.com/office/powerpoint/2010/main" val="330922458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9EAEA1-A151-4D1C-B529-ACDE900ABB70}" type="datetime1">
              <a:rPr kumimoji="1" lang="ja-JP" altLang="en-US" smtClean="0"/>
              <a:t>2026/2/3</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63177C-706B-4989-9EED-EBCF02BB6695}" type="slidenum">
              <a:rPr kumimoji="1" lang="ja-JP" altLang="en-US" smtClean="0"/>
              <a:t>‹#›</a:t>
            </a:fld>
            <a:endParaRPr kumimoji="1" lang="ja-JP" altLang="en-US"/>
          </a:p>
        </p:txBody>
      </p:sp>
    </p:spTree>
    <p:extLst>
      <p:ext uri="{BB962C8B-B14F-4D97-AF65-F5344CB8AC3E}">
        <p14:creationId xmlns:p14="http://schemas.microsoft.com/office/powerpoint/2010/main" val="46933049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52A152D-0802-43C5-B560-788AF9ACBEBC}"/>
              </a:ext>
            </a:extLst>
          </p:cNvPr>
          <p:cNvSpPr>
            <a:spLocks noGrp="1"/>
          </p:cNvSpPr>
          <p:nvPr>
            <p:ph type="ctrTitle"/>
          </p:nvPr>
        </p:nvSpPr>
        <p:spPr/>
        <p:txBody>
          <a:bodyPr>
            <a:normAutofit/>
          </a:bodyPr>
          <a:lstStyle/>
          <a:p>
            <a:r>
              <a:rPr kumimoji="1" lang="ja-JP" altLang="en-US" sz="4000" dirty="0">
                <a:latin typeface="BIZ UDゴシック" panose="020B0400000000000000" pitchFamily="49" charset="-128"/>
                <a:ea typeface="BIZ UDゴシック" panose="020B0400000000000000" pitchFamily="49" charset="-128"/>
              </a:rPr>
              <a:t>医療的ケア児等コーディネーター</a:t>
            </a:r>
            <a:br>
              <a:rPr kumimoji="1" lang="en-US" altLang="ja-JP" sz="4000" dirty="0">
                <a:latin typeface="BIZ UDゴシック" panose="020B0400000000000000" pitchFamily="49" charset="-128"/>
                <a:ea typeface="BIZ UDゴシック" panose="020B0400000000000000" pitchFamily="49" charset="-128"/>
              </a:rPr>
            </a:br>
            <a:r>
              <a:rPr kumimoji="1" lang="ja-JP" altLang="en-US" sz="4000" dirty="0">
                <a:latin typeface="BIZ UDゴシック" panose="020B0400000000000000" pitchFamily="49" charset="-128"/>
                <a:ea typeface="BIZ UDゴシック" panose="020B0400000000000000" pitchFamily="49" charset="-128"/>
              </a:rPr>
              <a:t>支援拠点について</a:t>
            </a:r>
          </a:p>
        </p:txBody>
      </p:sp>
      <p:sp>
        <p:nvSpPr>
          <p:cNvPr id="3" name="字幕 2">
            <a:extLst>
              <a:ext uri="{FF2B5EF4-FFF2-40B4-BE49-F238E27FC236}">
                <a16:creationId xmlns:a16="http://schemas.microsoft.com/office/drawing/2014/main" id="{119673F7-AB53-4723-8D40-6ADFAE9C4205}"/>
              </a:ext>
            </a:extLst>
          </p:cNvPr>
          <p:cNvSpPr>
            <a:spLocks noGrp="1"/>
          </p:cNvSpPr>
          <p:nvPr>
            <p:ph type="subTitle" idx="1"/>
          </p:nvPr>
        </p:nvSpPr>
        <p:spPr/>
        <p:txBody>
          <a:bodyPr/>
          <a:lstStyle/>
          <a:p>
            <a:r>
              <a:rPr kumimoji="1" lang="ja-JP" altLang="en-US" dirty="0">
                <a:latin typeface="BIZ UDゴシック" panose="020B0400000000000000" pitchFamily="49" charset="-128"/>
                <a:ea typeface="BIZ UDゴシック" panose="020B0400000000000000" pitchFamily="49" charset="-128"/>
              </a:rPr>
              <a:t>令和７年</a:t>
            </a:r>
            <a:r>
              <a:rPr kumimoji="1" lang="en-US" altLang="ja-JP" dirty="0">
                <a:latin typeface="BIZ UDゴシック" panose="020B0400000000000000" pitchFamily="49" charset="-128"/>
                <a:ea typeface="BIZ UDゴシック" panose="020B0400000000000000" pitchFamily="49" charset="-128"/>
              </a:rPr>
              <a:t>10</a:t>
            </a:r>
            <a:r>
              <a:rPr kumimoji="1" lang="ja-JP" altLang="en-US" dirty="0">
                <a:latin typeface="BIZ UDゴシック" panose="020B0400000000000000" pitchFamily="49" charset="-128"/>
                <a:ea typeface="BIZ UDゴシック" panose="020B0400000000000000" pitchFamily="49" charset="-128"/>
              </a:rPr>
              <a:t>月１日</a:t>
            </a:r>
            <a:endParaRPr kumimoji="1" lang="en-US" altLang="ja-JP" dirty="0">
              <a:latin typeface="BIZ UDゴシック" panose="020B0400000000000000" pitchFamily="49" charset="-128"/>
              <a:ea typeface="BIZ UDゴシック" panose="020B0400000000000000" pitchFamily="49" charset="-128"/>
            </a:endParaRPr>
          </a:p>
          <a:p>
            <a:r>
              <a:rPr lang="ja-JP" altLang="en-US">
                <a:latin typeface="BIZ UDゴシック" panose="020B0400000000000000" pitchFamily="49" charset="-128"/>
                <a:ea typeface="BIZ UDゴシック" panose="020B0400000000000000" pitchFamily="49" charset="-128"/>
              </a:rPr>
              <a:t>大阪府福祉部障がい福祉室地域生活支援課</a:t>
            </a:r>
            <a:endParaRPr kumimoji="1" lang="ja-JP" altLang="en-US" dirty="0">
              <a:latin typeface="BIZ UDゴシック" panose="020B0400000000000000" pitchFamily="49" charset="-128"/>
              <a:ea typeface="BIZ UDゴシック" panose="020B0400000000000000" pitchFamily="49" charset="-128"/>
            </a:endParaRPr>
          </a:p>
        </p:txBody>
      </p:sp>
      <p:sp>
        <p:nvSpPr>
          <p:cNvPr id="4" name="テキスト ボックス 3">
            <a:extLst>
              <a:ext uri="{FF2B5EF4-FFF2-40B4-BE49-F238E27FC236}">
                <a16:creationId xmlns:a16="http://schemas.microsoft.com/office/drawing/2014/main" id="{3817E9AB-907D-4A32-86E3-D3CAB8256FD2}"/>
              </a:ext>
            </a:extLst>
          </p:cNvPr>
          <p:cNvSpPr txBox="1"/>
          <p:nvPr/>
        </p:nvSpPr>
        <p:spPr>
          <a:xfrm>
            <a:off x="8734687" y="211259"/>
            <a:ext cx="937632" cy="292388"/>
          </a:xfrm>
          <a:prstGeom prst="rect">
            <a:avLst/>
          </a:prstGeom>
          <a:noFill/>
          <a:ln>
            <a:solidFill>
              <a:schemeClr val="tx1"/>
            </a:solidFill>
          </a:ln>
        </p:spPr>
        <p:txBody>
          <a:bodyPr wrap="square" rtlCol="0">
            <a:spAutoFit/>
          </a:bodyPr>
          <a:lstStyle/>
          <a:p>
            <a:pPr algn="ctr"/>
            <a:r>
              <a:rPr kumimoji="1" lang="ja-JP" altLang="en-US" sz="1300" dirty="0">
                <a:latin typeface="BIZ UDゴシック" panose="020B0400000000000000" pitchFamily="49" charset="-128"/>
                <a:ea typeface="BIZ UDゴシック" panose="020B0400000000000000" pitchFamily="49" charset="-128"/>
              </a:rPr>
              <a:t>資料１</a:t>
            </a:r>
          </a:p>
        </p:txBody>
      </p:sp>
    </p:spTree>
    <p:extLst>
      <p:ext uri="{BB962C8B-B14F-4D97-AF65-F5344CB8AC3E}">
        <p14:creationId xmlns:p14="http://schemas.microsoft.com/office/powerpoint/2010/main" val="13772542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4E7CE06D-7E3F-48DF-8A10-268B0AE643C0}"/>
              </a:ext>
            </a:extLst>
          </p:cNvPr>
          <p:cNvSpPr txBox="1"/>
          <p:nvPr/>
        </p:nvSpPr>
        <p:spPr>
          <a:xfrm>
            <a:off x="160020" y="1196019"/>
            <a:ext cx="9631680" cy="739048"/>
          </a:xfrm>
          <a:prstGeom prst="rect">
            <a:avLst/>
          </a:prstGeom>
          <a:noFill/>
          <a:ln>
            <a:solidFill>
              <a:schemeClr val="tx1"/>
            </a:solidFill>
          </a:ln>
        </p:spPr>
        <p:txBody>
          <a:bodyPr wrap="square" rtlCol="0">
            <a:spAutoFit/>
          </a:bodyPr>
          <a:lstStyle/>
          <a:p>
            <a:pPr defTabSz="457211"/>
            <a:r>
              <a:rPr lang="ja-JP" altLang="en-US" sz="1401" dirty="0">
                <a:solidFill>
                  <a:prstClr val="black"/>
                </a:solidFill>
                <a:latin typeface="BIZ UDゴシック" panose="020B0400000000000000" pitchFamily="49" charset="-128"/>
                <a:ea typeface="BIZ UDゴシック" panose="020B0400000000000000" pitchFamily="49" charset="-128"/>
              </a:rPr>
              <a:t>　医療的ケア児支援センターにおける相談件数は、令和５年度と比べて増加。</a:t>
            </a:r>
            <a:endParaRPr lang="en-US" altLang="ja-JP" sz="1401" dirty="0">
              <a:solidFill>
                <a:prstClr val="black"/>
              </a:solidFill>
              <a:latin typeface="BIZ UDゴシック" panose="020B0400000000000000" pitchFamily="49" charset="-128"/>
              <a:ea typeface="BIZ UDゴシック" panose="020B0400000000000000" pitchFamily="49" charset="-128"/>
            </a:endParaRPr>
          </a:p>
          <a:p>
            <a:pPr defTabSz="457211"/>
            <a:r>
              <a:rPr lang="ja-JP" altLang="en-US" sz="1401" dirty="0">
                <a:solidFill>
                  <a:prstClr val="black"/>
                </a:solidFill>
                <a:latin typeface="BIZ UDゴシック" panose="020B0400000000000000" pitchFamily="49" charset="-128"/>
                <a:ea typeface="BIZ UDゴシック" panose="020B0400000000000000" pitchFamily="49" charset="-128"/>
              </a:rPr>
              <a:t>　相談内容をみると、サービス利用や制度説明といった、市町村や医療的ケア児等コーディネーターが関係機関と</a:t>
            </a:r>
            <a:endParaRPr lang="en-US" altLang="ja-JP" sz="1401" dirty="0">
              <a:solidFill>
                <a:prstClr val="black"/>
              </a:solidFill>
              <a:latin typeface="BIZ UDゴシック" panose="020B0400000000000000" pitchFamily="49" charset="-128"/>
              <a:ea typeface="BIZ UDゴシック" panose="020B0400000000000000" pitchFamily="49" charset="-128"/>
            </a:endParaRPr>
          </a:p>
          <a:p>
            <a:pPr defTabSz="457211"/>
            <a:r>
              <a:rPr lang="ja-JP" altLang="en-US" sz="1401" dirty="0">
                <a:solidFill>
                  <a:prstClr val="black"/>
                </a:solidFill>
                <a:latin typeface="BIZ UDゴシック" panose="020B0400000000000000" pitchFamily="49" charset="-128"/>
                <a:ea typeface="BIZ UDゴシック" panose="020B0400000000000000" pitchFamily="49" charset="-128"/>
              </a:rPr>
              <a:t>連携することで対応可能と思われる事例が約７割。</a:t>
            </a:r>
          </a:p>
        </p:txBody>
      </p:sp>
      <p:sp>
        <p:nvSpPr>
          <p:cNvPr id="3" name="テキスト ボックス 2">
            <a:extLst>
              <a:ext uri="{FF2B5EF4-FFF2-40B4-BE49-F238E27FC236}">
                <a16:creationId xmlns:a16="http://schemas.microsoft.com/office/drawing/2014/main" id="{95CA0F30-F2C9-4E9E-A9FE-A169B0DB910F}"/>
              </a:ext>
            </a:extLst>
          </p:cNvPr>
          <p:cNvSpPr txBox="1"/>
          <p:nvPr/>
        </p:nvSpPr>
        <p:spPr>
          <a:xfrm>
            <a:off x="160020" y="326004"/>
            <a:ext cx="9631680" cy="400110"/>
          </a:xfrm>
          <a:prstGeom prst="rect">
            <a:avLst/>
          </a:prstGeom>
          <a:solidFill>
            <a:schemeClr val="accent1">
              <a:lumMod val="20000"/>
              <a:lumOff val="80000"/>
            </a:schemeClr>
          </a:solidFill>
          <a:ln>
            <a:solidFill>
              <a:schemeClr val="tx1"/>
            </a:solidFill>
          </a:ln>
        </p:spPr>
        <p:txBody>
          <a:bodyPr wrap="square" rtlCol="0">
            <a:spAutoFit/>
          </a:bodyPr>
          <a:lstStyle/>
          <a:p>
            <a:pPr defTabSz="457211"/>
            <a:r>
              <a:rPr lang="ja-JP" altLang="en-US" sz="2000" dirty="0">
                <a:solidFill>
                  <a:prstClr val="black"/>
                </a:solidFill>
                <a:latin typeface="BIZ UDゴシック" panose="020B0400000000000000" pitchFamily="49" charset="-128"/>
                <a:ea typeface="BIZ UDゴシック" panose="020B0400000000000000" pitchFamily="49" charset="-128"/>
              </a:rPr>
              <a:t>令和７年度の医療的ケア児者支援のための取組みについて</a:t>
            </a:r>
          </a:p>
        </p:txBody>
      </p:sp>
      <p:sp>
        <p:nvSpPr>
          <p:cNvPr id="4" name="テキスト ボックス 3">
            <a:extLst>
              <a:ext uri="{FF2B5EF4-FFF2-40B4-BE49-F238E27FC236}">
                <a16:creationId xmlns:a16="http://schemas.microsoft.com/office/drawing/2014/main" id="{853E11B5-E0E6-4299-84DE-F6D456CEEFCA}"/>
              </a:ext>
            </a:extLst>
          </p:cNvPr>
          <p:cNvSpPr txBox="1"/>
          <p:nvPr/>
        </p:nvSpPr>
        <p:spPr>
          <a:xfrm>
            <a:off x="248223" y="2379769"/>
            <a:ext cx="9551670" cy="523477"/>
          </a:xfrm>
          <a:prstGeom prst="rect">
            <a:avLst/>
          </a:prstGeom>
          <a:noFill/>
          <a:ln>
            <a:solidFill>
              <a:schemeClr val="accent1"/>
            </a:solidFill>
          </a:ln>
        </p:spPr>
        <p:txBody>
          <a:bodyPr wrap="square">
            <a:spAutoFit/>
          </a:bodyPr>
          <a:lstStyle/>
          <a:p>
            <a:pPr algn="ctr" defTabSz="457211"/>
            <a:r>
              <a:rPr lang="ja-JP" altLang="en-US" sz="1401" dirty="0">
                <a:solidFill>
                  <a:prstClr val="black"/>
                </a:solidFill>
                <a:latin typeface="BIZ UDゴシック" panose="020B0400000000000000" pitchFamily="49" charset="-128"/>
                <a:ea typeface="BIZ UDゴシック" panose="020B0400000000000000" pitchFamily="49" charset="-128"/>
              </a:rPr>
              <a:t>医療的ケア児支援センターと医療的ケア児等コーディネーターとの</a:t>
            </a:r>
            <a:endParaRPr lang="en-US" altLang="ja-JP" sz="1401" dirty="0">
              <a:solidFill>
                <a:prstClr val="black"/>
              </a:solidFill>
              <a:latin typeface="BIZ UDゴシック" panose="020B0400000000000000" pitchFamily="49" charset="-128"/>
              <a:ea typeface="BIZ UDゴシック" panose="020B0400000000000000" pitchFamily="49" charset="-128"/>
            </a:endParaRPr>
          </a:p>
          <a:p>
            <a:pPr algn="ctr" defTabSz="457211"/>
            <a:r>
              <a:rPr lang="ja-JP" altLang="en-US" sz="1401" u="sng" dirty="0">
                <a:solidFill>
                  <a:srgbClr val="ED7D31"/>
                </a:solidFill>
                <a:latin typeface="BIZ UDゴシック" panose="020B0400000000000000" pitchFamily="49" charset="-128"/>
                <a:ea typeface="BIZ UDゴシック" panose="020B0400000000000000" pitchFamily="49" charset="-128"/>
              </a:rPr>
              <a:t>適切な役割分担のもと</a:t>
            </a:r>
            <a:r>
              <a:rPr lang="ja-JP" altLang="en-US" sz="1401" dirty="0">
                <a:solidFill>
                  <a:prstClr val="black"/>
                </a:solidFill>
                <a:latin typeface="BIZ UDゴシック" panose="020B0400000000000000" pitchFamily="49" charset="-128"/>
                <a:ea typeface="BIZ UDゴシック" panose="020B0400000000000000" pitchFamily="49" charset="-128"/>
              </a:rPr>
              <a:t>重層的な相談支援体制を構築することが必要</a:t>
            </a:r>
            <a:endParaRPr kumimoji="0" lang="ja-JP" altLang="en-US" sz="1401" dirty="0">
              <a:solidFill>
                <a:prstClr val="black"/>
              </a:solidFill>
              <a:latin typeface="BIZ UDゴシック" panose="020B0400000000000000" pitchFamily="49" charset="-128"/>
              <a:ea typeface="BIZ UDゴシック" panose="020B0400000000000000" pitchFamily="49" charset="-128"/>
            </a:endParaRPr>
          </a:p>
        </p:txBody>
      </p:sp>
      <p:sp>
        <p:nvSpPr>
          <p:cNvPr id="5" name="矢印: 右 4">
            <a:extLst>
              <a:ext uri="{FF2B5EF4-FFF2-40B4-BE49-F238E27FC236}">
                <a16:creationId xmlns:a16="http://schemas.microsoft.com/office/drawing/2014/main" id="{CD8F3A5E-668A-4695-873C-EA9355A8AB1F}"/>
              </a:ext>
            </a:extLst>
          </p:cNvPr>
          <p:cNvSpPr/>
          <p:nvPr/>
        </p:nvSpPr>
        <p:spPr>
          <a:xfrm rot="5400000">
            <a:off x="4795382" y="1665178"/>
            <a:ext cx="307042" cy="101237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11"/>
            <a:endParaRPr lang="ja-JP" altLang="en-US" sz="1801">
              <a:solidFill>
                <a:prstClr val="white"/>
              </a:solidFill>
              <a:latin typeface="Calibri" panose="020F0502020204030204"/>
              <a:ea typeface="游ゴシック" panose="020B0400000000000000" pitchFamily="50" charset="-128"/>
            </a:endParaRPr>
          </a:p>
        </p:txBody>
      </p:sp>
      <p:sp>
        <p:nvSpPr>
          <p:cNvPr id="7" name="テキスト ボックス 6">
            <a:extLst>
              <a:ext uri="{FF2B5EF4-FFF2-40B4-BE49-F238E27FC236}">
                <a16:creationId xmlns:a16="http://schemas.microsoft.com/office/drawing/2014/main" id="{E0224D78-9292-434E-A1FE-E7E663B02BE8}"/>
              </a:ext>
            </a:extLst>
          </p:cNvPr>
          <p:cNvSpPr txBox="1"/>
          <p:nvPr/>
        </p:nvSpPr>
        <p:spPr>
          <a:xfrm>
            <a:off x="240030" y="3067576"/>
            <a:ext cx="4720790" cy="307905"/>
          </a:xfrm>
          <a:prstGeom prst="rect">
            <a:avLst/>
          </a:prstGeom>
          <a:solidFill>
            <a:schemeClr val="accent2">
              <a:lumMod val="40000"/>
              <a:lumOff val="60000"/>
            </a:schemeClr>
          </a:solidFill>
        </p:spPr>
        <p:txBody>
          <a:bodyPr wrap="square" rtlCol="0">
            <a:spAutoFit/>
          </a:bodyPr>
          <a:lstStyle/>
          <a:p>
            <a:pPr defTabSz="457211"/>
            <a:r>
              <a:rPr lang="ja-JP" altLang="en-US" sz="1401" dirty="0">
                <a:solidFill>
                  <a:prstClr val="black"/>
                </a:solidFill>
                <a:latin typeface="BIZ UDゴシック" panose="020B0400000000000000" pitchFamily="49" charset="-128"/>
                <a:ea typeface="BIZ UDゴシック" panose="020B0400000000000000" pitchFamily="49" charset="-128"/>
              </a:rPr>
              <a:t>医療的ケア児等コーディネーターの機能強化</a:t>
            </a:r>
          </a:p>
        </p:txBody>
      </p:sp>
      <p:sp>
        <p:nvSpPr>
          <p:cNvPr id="22" name="テキスト ボックス 21">
            <a:extLst>
              <a:ext uri="{FF2B5EF4-FFF2-40B4-BE49-F238E27FC236}">
                <a16:creationId xmlns:a16="http://schemas.microsoft.com/office/drawing/2014/main" id="{7E4DDAD0-A586-443A-942D-2A408FF53832}"/>
              </a:ext>
            </a:extLst>
          </p:cNvPr>
          <p:cNvSpPr txBox="1"/>
          <p:nvPr/>
        </p:nvSpPr>
        <p:spPr>
          <a:xfrm>
            <a:off x="248226" y="3461074"/>
            <a:ext cx="2953199" cy="307905"/>
          </a:xfrm>
          <a:prstGeom prst="rect">
            <a:avLst/>
          </a:prstGeom>
          <a:solidFill>
            <a:schemeClr val="bg2"/>
          </a:solidFill>
          <a:ln>
            <a:solidFill>
              <a:schemeClr val="accent1"/>
            </a:solidFill>
          </a:ln>
        </p:spPr>
        <p:txBody>
          <a:bodyPr wrap="square">
            <a:spAutoFit/>
          </a:bodyPr>
          <a:lstStyle/>
          <a:p>
            <a:pPr algn="ctr" defTabSz="457211"/>
            <a:r>
              <a:rPr lang="ja-JP" altLang="en-US" sz="1401" dirty="0">
                <a:solidFill>
                  <a:prstClr val="black"/>
                </a:solidFill>
                <a:latin typeface="BIZ UDゴシック" panose="020B0400000000000000" pitchFamily="49" charset="-128"/>
                <a:ea typeface="BIZ UDゴシック" panose="020B0400000000000000" pitchFamily="49" charset="-128"/>
              </a:rPr>
              <a:t>配置促進</a:t>
            </a:r>
            <a:endParaRPr kumimoji="0" lang="ja-JP" altLang="en-US" sz="1401" dirty="0">
              <a:solidFill>
                <a:prstClr val="black"/>
              </a:solidFill>
              <a:latin typeface="BIZ UDゴシック" panose="020B0400000000000000" pitchFamily="49" charset="-128"/>
              <a:ea typeface="BIZ UDゴシック" panose="020B0400000000000000" pitchFamily="49" charset="-128"/>
            </a:endParaRPr>
          </a:p>
        </p:txBody>
      </p:sp>
      <p:sp>
        <p:nvSpPr>
          <p:cNvPr id="23" name="テキスト ボックス 22">
            <a:extLst>
              <a:ext uri="{FF2B5EF4-FFF2-40B4-BE49-F238E27FC236}">
                <a16:creationId xmlns:a16="http://schemas.microsoft.com/office/drawing/2014/main" id="{BEAE43D0-1451-4294-A66D-A4E9BE79F48F}"/>
              </a:ext>
            </a:extLst>
          </p:cNvPr>
          <p:cNvSpPr txBox="1"/>
          <p:nvPr/>
        </p:nvSpPr>
        <p:spPr>
          <a:xfrm>
            <a:off x="3453353" y="3474204"/>
            <a:ext cx="2987552" cy="307905"/>
          </a:xfrm>
          <a:prstGeom prst="rect">
            <a:avLst/>
          </a:prstGeom>
          <a:solidFill>
            <a:schemeClr val="bg2"/>
          </a:solidFill>
          <a:ln>
            <a:solidFill>
              <a:schemeClr val="accent1"/>
            </a:solidFill>
          </a:ln>
        </p:spPr>
        <p:txBody>
          <a:bodyPr wrap="square">
            <a:spAutoFit/>
          </a:bodyPr>
          <a:lstStyle/>
          <a:p>
            <a:pPr algn="ctr" defTabSz="457211"/>
            <a:r>
              <a:rPr lang="ja-JP" altLang="en-US" sz="1401" dirty="0">
                <a:solidFill>
                  <a:prstClr val="black"/>
                </a:solidFill>
                <a:latin typeface="BIZ UDゴシック" panose="020B0400000000000000" pitchFamily="49" charset="-128"/>
                <a:ea typeface="BIZ UDゴシック" panose="020B0400000000000000" pitchFamily="49" charset="-128"/>
              </a:rPr>
              <a:t>活動支援</a:t>
            </a:r>
            <a:endParaRPr kumimoji="0" lang="ja-JP" altLang="en-US" sz="1401" dirty="0">
              <a:solidFill>
                <a:prstClr val="black"/>
              </a:solidFill>
              <a:latin typeface="BIZ UDゴシック" panose="020B0400000000000000" pitchFamily="49" charset="-128"/>
              <a:ea typeface="BIZ UDゴシック" panose="020B0400000000000000" pitchFamily="49" charset="-128"/>
            </a:endParaRPr>
          </a:p>
        </p:txBody>
      </p:sp>
      <p:sp>
        <p:nvSpPr>
          <p:cNvPr id="24" name="テキスト ボックス 23">
            <a:extLst>
              <a:ext uri="{FF2B5EF4-FFF2-40B4-BE49-F238E27FC236}">
                <a16:creationId xmlns:a16="http://schemas.microsoft.com/office/drawing/2014/main" id="{112E0C82-0D92-4352-BC6E-C41F72FF4195}"/>
              </a:ext>
            </a:extLst>
          </p:cNvPr>
          <p:cNvSpPr txBox="1"/>
          <p:nvPr/>
        </p:nvSpPr>
        <p:spPr>
          <a:xfrm>
            <a:off x="6704576" y="3461073"/>
            <a:ext cx="2881385" cy="307905"/>
          </a:xfrm>
          <a:prstGeom prst="rect">
            <a:avLst/>
          </a:prstGeom>
          <a:solidFill>
            <a:schemeClr val="bg2"/>
          </a:solidFill>
          <a:ln>
            <a:solidFill>
              <a:schemeClr val="accent1"/>
            </a:solidFill>
          </a:ln>
        </p:spPr>
        <p:txBody>
          <a:bodyPr wrap="square">
            <a:spAutoFit/>
          </a:bodyPr>
          <a:lstStyle/>
          <a:p>
            <a:pPr algn="ctr" defTabSz="457211"/>
            <a:r>
              <a:rPr lang="ja-JP" altLang="en-US" sz="1401" dirty="0">
                <a:solidFill>
                  <a:prstClr val="black"/>
                </a:solidFill>
                <a:latin typeface="BIZ UDゴシック" panose="020B0400000000000000" pitchFamily="49" charset="-128"/>
                <a:ea typeface="BIZ UDゴシック" panose="020B0400000000000000" pitchFamily="49" charset="-128"/>
              </a:rPr>
              <a:t>周知徹底</a:t>
            </a:r>
            <a:endParaRPr kumimoji="0" lang="ja-JP" altLang="en-US" sz="1401" dirty="0">
              <a:solidFill>
                <a:prstClr val="black"/>
              </a:solidFill>
              <a:latin typeface="BIZ UDゴシック" panose="020B0400000000000000" pitchFamily="49" charset="-128"/>
              <a:ea typeface="BIZ UDゴシック" panose="020B0400000000000000" pitchFamily="49" charset="-128"/>
            </a:endParaRPr>
          </a:p>
        </p:txBody>
      </p:sp>
      <p:sp>
        <p:nvSpPr>
          <p:cNvPr id="25" name="テキスト ボックス 24">
            <a:extLst>
              <a:ext uri="{FF2B5EF4-FFF2-40B4-BE49-F238E27FC236}">
                <a16:creationId xmlns:a16="http://schemas.microsoft.com/office/drawing/2014/main" id="{AA4DE94A-920A-46F6-8B31-FA364C7DDCB5}"/>
              </a:ext>
            </a:extLst>
          </p:cNvPr>
          <p:cNvSpPr txBox="1"/>
          <p:nvPr/>
        </p:nvSpPr>
        <p:spPr>
          <a:xfrm>
            <a:off x="240030" y="3876036"/>
            <a:ext cx="2961396" cy="276999"/>
          </a:xfrm>
          <a:prstGeom prst="rect">
            <a:avLst/>
          </a:prstGeom>
          <a:noFill/>
          <a:ln>
            <a:solidFill>
              <a:schemeClr val="accent1"/>
            </a:solidFill>
          </a:ln>
        </p:spPr>
        <p:txBody>
          <a:bodyPr wrap="square">
            <a:spAutoFit/>
          </a:bodyPr>
          <a:lstStyle/>
          <a:p>
            <a:pPr defTabSz="457211"/>
            <a:r>
              <a:rPr kumimoji="0" lang="ja-JP" altLang="en-US" sz="1200" dirty="0">
                <a:solidFill>
                  <a:prstClr val="black"/>
                </a:solidFill>
                <a:latin typeface="BIZ UDゴシック" panose="020B0400000000000000" pitchFamily="49" charset="-128"/>
                <a:ea typeface="BIZ UDゴシック" panose="020B0400000000000000" pitchFamily="49" charset="-128"/>
              </a:rPr>
              <a:t>医療的ケア児等コーディネーターの養成</a:t>
            </a:r>
          </a:p>
        </p:txBody>
      </p:sp>
      <p:sp>
        <p:nvSpPr>
          <p:cNvPr id="26" name="テキスト ボックス 25">
            <a:extLst>
              <a:ext uri="{FF2B5EF4-FFF2-40B4-BE49-F238E27FC236}">
                <a16:creationId xmlns:a16="http://schemas.microsoft.com/office/drawing/2014/main" id="{4C130F70-A31C-4256-9F5D-E18EF012D178}"/>
              </a:ext>
            </a:extLst>
          </p:cNvPr>
          <p:cNvSpPr txBox="1"/>
          <p:nvPr/>
        </p:nvSpPr>
        <p:spPr>
          <a:xfrm>
            <a:off x="3453353" y="3887114"/>
            <a:ext cx="2987552" cy="615553"/>
          </a:xfrm>
          <a:prstGeom prst="rect">
            <a:avLst/>
          </a:prstGeom>
          <a:noFill/>
          <a:ln>
            <a:solidFill>
              <a:schemeClr val="accent1"/>
            </a:solidFill>
          </a:ln>
        </p:spPr>
        <p:txBody>
          <a:bodyPr wrap="square">
            <a:spAutoFit/>
          </a:bodyPr>
          <a:lstStyle/>
          <a:p>
            <a:pPr defTabSz="457211"/>
            <a:r>
              <a:rPr lang="ja-JP" altLang="en-US" sz="1200" dirty="0">
                <a:solidFill>
                  <a:prstClr val="black"/>
                </a:solidFill>
                <a:latin typeface="BIZ UDゴシック" panose="020B0400000000000000" pitchFamily="49" charset="-128"/>
                <a:ea typeface="BIZ UDゴシック" panose="020B0400000000000000" pitchFamily="49" charset="-128"/>
              </a:rPr>
              <a:t>連携会議の開催等による</a:t>
            </a:r>
            <a:endParaRPr lang="en-US" altLang="ja-JP" sz="1200" dirty="0">
              <a:solidFill>
                <a:prstClr val="black"/>
              </a:solidFill>
              <a:latin typeface="BIZ UDゴシック" panose="020B0400000000000000" pitchFamily="49" charset="-128"/>
              <a:ea typeface="BIZ UDゴシック" panose="020B0400000000000000" pitchFamily="49" charset="-128"/>
            </a:endParaRPr>
          </a:p>
          <a:p>
            <a:pPr defTabSz="457211"/>
            <a:r>
              <a:rPr lang="ja-JP" altLang="en-US" sz="1100" dirty="0">
                <a:solidFill>
                  <a:prstClr val="black"/>
                </a:solidFill>
                <a:latin typeface="BIZ UDゴシック" panose="020B0400000000000000" pitchFamily="49" charset="-128"/>
                <a:ea typeface="BIZ UDゴシック" panose="020B0400000000000000" pitchFamily="49" charset="-128"/>
              </a:rPr>
              <a:t>・連携の好事例の横展開</a:t>
            </a:r>
            <a:endParaRPr lang="en-US" altLang="ja-JP" sz="1100" dirty="0">
              <a:solidFill>
                <a:prstClr val="black"/>
              </a:solidFill>
              <a:latin typeface="BIZ UDゴシック" panose="020B0400000000000000" pitchFamily="49" charset="-128"/>
              <a:ea typeface="BIZ UDゴシック" panose="020B0400000000000000" pitchFamily="49" charset="-128"/>
            </a:endParaRPr>
          </a:p>
          <a:p>
            <a:pPr defTabSz="457211"/>
            <a:r>
              <a:rPr lang="ja-JP" altLang="en-US" sz="1100" dirty="0">
                <a:solidFill>
                  <a:prstClr val="black"/>
                </a:solidFill>
                <a:latin typeface="BIZ UDゴシック" panose="020B0400000000000000" pitchFamily="49" charset="-128"/>
                <a:ea typeface="BIZ UDゴシック" panose="020B0400000000000000" pitchFamily="49" charset="-128"/>
              </a:rPr>
              <a:t>・市町村域を超えた意見交換の場の提供</a:t>
            </a:r>
            <a:endParaRPr kumimoji="0" lang="ja-JP" altLang="en-US" sz="1401" dirty="0">
              <a:solidFill>
                <a:prstClr val="black"/>
              </a:solidFill>
              <a:latin typeface="BIZ UDゴシック" panose="020B0400000000000000" pitchFamily="49" charset="-128"/>
              <a:ea typeface="BIZ UDゴシック" panose="020B0400000000000000" pitchFamily="49" charset="-128"/>
            </a:endParaRPr>
          </a:p>
        </p:txBody>
      </p:sp>
      <p:sp>
        <p:nvSpPr>
          <p:cNvPr id="27" name="テキスト ボックス 26">
            <a:extLst>
              <a:ext uri="{FF2B5EF4-FFF2-40B4-BE49-F238E27FC236}">
                <a16:creationId xmlns:a16="http://schemas.microsoft.com/office/drawing/2014/main" id="{324627E1-45F8-4DB4-A4A5-B27ED2DD9E33}"/>
              </a:ext>
            </a:extLst>
          </p:cNvPr>
          <p:cNvSpPr txBox="1"/>
          <p:nvPr/>
        </p:nvSpPr>
        <p:spPr>
          <a:xfrm>
            <a:off x="6692833" y="3876037"/>
            <a:ext cx="2881385" cy="461665"/>
          </a:xfrm>
          <a:prstGeom prst="rect">
            <a:avLst/>
          </a:prstGeom>
          <a:noFill/>
          <a:ln>
            <a:solidFill>
              <a:schemeClr val="accent1"/>
            </a:solidFill>
          </a:ln>
        </p:spPr>
        <p:txBody>
          <a:bodyPr wrap="square">
            <a:spAutoFit/>
          </a:bodyPr>
          <a:lstStyle/>
          <a:p>
            <a:pPr defTabSz="457211"/>
            <a:r>
              <a:rPr lang="ja-JP" altLang="en-US" sz="1200" dirty="0">
                <a:solidFill>
                  <a:prstClr val="black"/>
                </a:solidFill>
                <a:latin typeface="BIZ UDゴシック" panose="020B0400000000000000" pitchFamily="49" charset="-128"/>
                <a:ea typeface="BIZ UDゴシック" panose="020B0400000000000000" pitchFamily="49" charset="-128"/>
              </a:rPr>
              <a:t>相談できる窓口（医療的ケア児等コーディネーター）の情報を発信</a:t>
            </a:r>
            <a:endParaRPr kumimoji="0" lang="ja-JP" altLang="en-US" sz="1200" dirty="0">
              <a:solidFill>
                <a:prstClr val="black"/>
              </a:solidFill>
              <a:latin typeface="BIZ UDゴシック" panose="020B0400000000000000" pitchFamily="49" charset="-128"/>
              <a:ea typeface="BIZ UDゴシック" panose="020B0400000000000000" pitchFamily="49" charset="-128"/>
            </a:endParaRPr>
          </a:p>
        </p:txBody>
      </p:sp>
      <p:sp>
        <p:nvSpPr>
          <p:cNvPr id="28" name="テキスト ボックス 27">
            <a:extLst>
              <a:ext uri="{FF2B5EF4-FFF2-40B4-BE49-F238E27FC236}">
                <a16:creationId xmlns:a16="http://schemas.microsoft.com/office/drawing/2014/main" id="{BEEB87B0-1882-41D7-9DAD-ABEAFFBA0BD3}"/>
              </a:ext>
            </a:extLst>
          </p:cNvPr>
          <p:cNvSpPr txBox="1"/>
          <p:nvPr/>
        </p:nvSpPr>
        <p:spPr>
          <a:xfrm>
            <a:off x="3460198" y="4607799"/>
            <a:ext cx="2987552" cy="784830"/>
          </a:xfrm>
          <a:prstGeom prst="rect">
            <a:avLst/>
          </a:prstGeom>
          <a:noFill/>
          <a:ln w="38100">
            <a:solidFill>
              <a:srgbClr val="FF0000"/>
            </a:solidFill>
          </a:ln>
        </p:spPr>
        <p:txBody>
          <a:bodyPr wrap="square">
            <a:spAutoFit/>
          </a:bodyPr>
          <a:lstStyle/>
          <a:p>
            <a:pPr defTabSz="457211"/>
            <a:r>
              <a:rPr kumimoji="0" lang="ja-JP" altLang="en-US" sz="1200" dirty="0">
                <a:solidFill>
                  <a:prstClr val="black"/>
                </a:solidFill>
                <a:latin typeface="BIZ UDゴシック" panose="020B0400000000000000" pitchFamily="49" charset="-128"/>
                <a:ea typeface="BIZ UDゴシック" panose="020B0400000000000000" pitchFamily="49" charset="-128"/>
              </a:rPr>
              <a:t>市町村コーディネーター支援</a:t>
            </a:r>
            <a:endParaRPr kumimoji="0" lang="en-US" altLang="ja-JP" sz="1200" dirty="0">
              <a:solidFill>
                <a:prstClr val="black"/>
              </a:solidFill>
              <a:latin typeface="BIZ UDゴシック" panose="020B0400000000000000" pitchFamily="49" charset="-128"/>
              <a:ea typeface="BIZ UDゴシック" panose="020B0400000000000000" pitchFamily="49" charset="-128"/>
            </a:endParaRPr>
          </a:p>
          <a:p>
            <a:pPr defTabSz="457211"/>
            <a:r>
              <a:rPr kumimoji="0" lang="ja-JP" altLang="en-US" sz="1100" dirty="0">
                <a:solidFill>
                  <a:prstClr val="black"/>
                </a:solidFill>
                <a:latin typeface="BIZ UDゴシック" panose="020B0400000000000000" pitchFamily="49" charset="-128"/>
                <a:ea typeface="BIZ UDゴシック" panose="020B0400000000000000" pitchFamily="49" charset="-128"/>
              </a:rPr>
              <a:t>・圏域におけるコーディネーターの意見交換</a:t>
            </a:r>
            <a:endParaRPr kumimoji="0" lang="en-US" altLang="ja-JP" sz="1100" dirty="0">
              <a:solidFill>
                <a:prstClr val="black"/>
              </a:solidFill>
              <a:latin typeface="BIZ UDゴシック" panose="020B0400000000000000" pitchFamily="49" charset="-128"/>
              <a:ea typeface="BIZ UDゴシック" panose="020B0400000000000000" pitchFamily="49" charset="-128"/>
            </a:endParaRPr>
          </a:p>
          <a:p>
            <a:pPr defTabSz="457211"/>
            <a:r>
              <a:rPr kumimoji="0" lang="ja-JP" altLang="en-US" sz="1100" dirty="0">
                <a:solidFill>
                  <a:prstClr val="black"/>
                </a:solidFill>
                <a:latin typeface="BIZ UDゴシック" panose="020B0400000000000000" pitchFamily="49" charset="-128"/>
                <a:ea typeface="BIZ UDゴシック" panose="020B0400000000000000" pitchFamily="49" charset="-128"/>
              </a:rPr>
              <a:t>　の場の支援</a:t>
            </a:r>
            <a:endParaRPr kumimoji="0" lang="en-US" altLang="ja-JP" sz="1100" dirty="0">
              <a:solidFill>
                <a:prstClr val="black"/>
              </a:solidFill>
              <a:latin typeface="BIZ UDゴシック" panose="020B0400000000000000" pitchFamily="49" charset="-128"/>
              <a:ea typeface="BIZ UDゴシック" panose="020B0400000000000000" pitchFamily="49" charset="-128"/>
            </a:endParaRPr>
          </a:p>
          <a:p>
            <a:pPr defTabSz="457211"/>
            <a:r>
              <a:rPr kumimoji="0" lang="ja-JP" altLang="en-US" sz="1100" dirty="0">
                <a:solidFill>
                  <a:prstClr val="black"/>
                </a:solidFill>
                <a:latin typeface="BIZ UDゴシック" panose="020B0400000000000000" pitchFamily="49" charset="-128"/>
                <a:ea typeface="BIZ UDゴシック" panose="020B0400000000000000" pitchFamily="49" charset="-128"/>
              </a:rPr>
              <a:t>・市町村コーディネーターに対する助言</a:t>
            </a:r>
          </a:p>
        </p:txBody>
      </p:sp>
      <p:sp>
        <p:nvSpPr>
          <p:cNvPr id="30" name="テキスト ボックス 29">
            <a:extLst>
              <a:ext uri="{FF2B5EF4-FFF2-40B4-BE49-F238E27FC236}">
                <a16:creationId xmlns:a16="http://schemas.microsoft.com/office/drawing/2014/main" id="{4B68B0E9-CA5C-4286-B53B-7E8A70AB4E84}"/>
              </a:ext>
            </a:extLst>
          </p:cNvPr>
          <p:cNvSpPr txBox="1"/>
          <p:nvPr/>
        </p:nvSpPr>
        <p:spPr>
          <a:xfrm>
            <a:off x="248224" y="4287617"/>
            <a:ext cx="2961392" cy="461665"/>
          </a:xfrm>
          <a:prstGeom prst="rect">
            <a:avLst/>
          </a:prstGeom>
          <a:noFill/>
          <a:ln>
            <a:solidFill>
              <a:schemeClr val="accent1"/>
            </a:solidFill>
          </a:ln>
        </p:spPr>
        <p:txBody>
          <a:bodyPr wrap="square">
            <a:spAutoFit/>
          </a:bodyPr>
          <a:lstStyle/>
          <a:p>
            <a:pPr defTabSz="457211"/>
            <a:r>
              <a:rPr lang="ja-JP" altLang="en-US" sz="1200" dirty="0">
                <a:solidFill>
                  <a:prstClr val="black"/>
                </a:solidFill>
                <a:latin typeface="BIZ UDゴシック" panose="020B0400000000000000" pitchFamily="49" charset="-128"/>
                <a:ea typeface="BIZ UDゴシック" panose="020B0400000000000000" pitchFamily="49" charset="-128"/>
              </a:rPr>
              <a:t>未配置自治体への配置の働きかけ</a:t>
            </a:r>
            <a:endParaRPr lang="en-US" altLang="ja-JP" sz="1200" dirty="0">
              <a:solidFill>
                <a:prstClr val="black"/>
              </a:solidFill>
              <a:latin typeface="BIZ UDゴシック" panose="020B0400000000000000" pitchFamily="49" charset="-128"/>
              <a:ea typeface="BIZ UDゴシック" panose="020B0400000000000000" pitchFamily="49" charset="-128"/>
            </a:endParaRPr>
          </a:p>
          <a:p>
            <a:pPr defTabSz="457211"/>
            <a:r>
              <a:rPr lang="ja-JP" altLang="en-US" sz="1200" dirty="0">
                <a:solidFill>
                  <a:prstClr val="black"/>
                </a:solidFill>
                <a:latin typeface="BIZ UDゴシック" panose="020B0400000000000000" pitchFamily="49" charset="-128"/>
                <a:ea typeface="BIZ UDゴシック" panose="020B0400000000000000" pitchFamily="49" charset="-128"/>
              </a:rPr>
              <a:t>（６自治体）</a:t>
            </a:r>
            <a:endParaRPr kumimoji="0" lang="ja-JP" altLang="en-US" sz="1401" dirty="0">
              <a:solidFill>
                <a:prstClr val="black"/>
              </a:solidFill>
              <a:latin typeface="BIZ UDゴシック" panose="020B0400000000000000" pitchFamily="49" charset="-128"/>
              <a:ea typeface="BIZ UDゴシック" panose="020B0400000000000000" pitchFamily="49" charset="-128"/>
            </a:endParaRPr>
          </a:p>
        </p:txBody>
      </p:sp>
      <p:sp>
        <p:nvSpPr>
          <p:cNvPr id="15" name="テキスト ボックス 14">
            <a:extLst>
              <a:ext uri="{FF2B5EF4-FFF2-40B4-BE49-F238E27FC236}">
                <a16:creationId xmlns:a16="http://schemas.microsoft.com/office/drawing/2014/main" id="{EA604155-08B2-4F9F-9EE2-F2F7721394C8}"/>
              </a:ext>
            </a:extLst>
          </p:cNvPr>
          <p:cNvSpPr txBox="1"/>
          <p:nvPr/>
        </p:nvSpPr>
        <p:spPr>
          <a:xfrm>
            <a:off x="3467047" y="5497764"/>
            <a:ext cx="2973861" cy="276999"/>
          </a:xfrm>
          <a:prstGeom prst="rect">
            <a:avLst/>
          </a:prstGeom>
          <a:noFill/>
          <a:ln>
            <a:solidFill>
              <a:schemeClr val="accent1"/>
            </a:solidFill>
          </a:ln>
        </p:spPr>
        <p:txBody>
          <a:bodyPr wrap="square">
            <a:spAutoFit/>
          </a:bodyPr>
          <a:lstStyle/>
          <a:p>
            <a:pPr defTabSz="457211"/>
            <a:r>
              <a:rPr lang="ja-JP" altLang="en-US" sz="1200" dirty="0">
                <a:solidFill>
                  <a:prstClr val="black"/>
                </a:solidFill>
                <a:latin typeface="BIZ UDゴシック" panose="020B0400000000000000" pitchFamily="49" charset="-128"/>
                <a:ea typeface="BIZ UDゴシック" panose="020B0400000000000000" pitchFamily="49" charset="-128"/>
              </a:rPr>
              <a:t>市町村にコーディネーターの役割を説明</a:t>
            </a:r>
            <a:endParaRPr kumimoji="0" lang="ja-JP" altLang="en-US" sz="1200" dirty="0">
              <a:solidFill>
                <a:prstClr val="black"/>
              </a:solidFill>
              <a:latin typeface="BIZ UDゴシック" panose="020B0400000000000000" pitchFamily="49" charset="-128"/>
              <a:ea typeface="BIZ UDゴシック" panose="020B0400000000000000" pitchFamily="49" charset="-128"/>
            </a:endParaRPr>
          </a:p>
        </p:txBody>
      </p:sp>
      <p:sp>
        <p:nvSpPr>
          <p:cNvPr id="16" name="テキスト ボックス 15">
            <a:extLst>
              <a:ext uri="{FF2B5EF4-FFF2-40B4-BE49-F238E27FC236}">
                <a16:creationId xmlns:a16="http://schemas.microsoft.com/office/drawing/2014/main" id="{376A27CB-306C-45D3-9933-93C8C0949E08}"/>
              </a:ext>
            </a:extLst>
          </p:cNvPr>
          <p:cNvSpPr txBox="1"/>
          <p:nvPr/>
        </p:nvSpPr>
        <p:spPr>
          <a:xfrm>
            <a:off x="248223" y="5879895"/>
            <a:ext cx="4792980" cy="307905"/>
          </a:xfrm>
          <a:prstGeom prst="rect">
            <a:avLst/>
          </a:prstGeom>
          <a:solidFill>
            <a:schemeClr val="accent2">
              <a:lumMod val="40000"/>
              <a:lumOff val="60000"/>
            </a:schemeClr>
          </a:solidFill>
        </p:spPr>
        <p:txBody>
          <a:bodyPr wrap="square" rtlCol="0">
            <a:spAutoFit/>
          </a:bodyPr>
          <a:lstStyle/>
          <a:p>
            <a:pPr defTabSz="457211"/>
            <a:r>
              <a:rPr lang="ja-JP" altLang="en-US" sz="1401" dirty="0">
                <a:solidFill>
                  <a:prstClr val="black"/>
                </a:solidFill>
                <a:latin typeface="BIZ UDゴシック" panose="020B0400000000000000" pitchFamily="49" charset="-128"/>
                <a:ea typeface="BIZ UDゴシック" panose="020B0400000000000000" pitchFamily="49" charset="-128"/>
              </a:rPr>
              <a:t>市町村の「協議の場」について</a:t>
            </a:r>
          </a:p>
        </p:txBody>
      </p:sp>
      <p:sp>
        <p:nvSpPr>
          <p:cNvPr id="6" name="テキスト ボックス 5">
            <a:extLst>
              <a:ext uri="{FF2B5EF4-FFF2-40B4-BE49-F238E27FC236}">
                <a16:creationId xmlns:a16="http://schemas.microsoft.com/office/drawing/2014/main" id="{903AB82B-68FC-49F2-B9B2-90D657200A46}"/>
              </a:ext>
            </a:extLst>
          </p:cNvPr>
          <p:cNvSpPr txBox="1"/>
          <p:nvPr/>
        </p:nvSpPr>
        <p:spPr>
          <a:xfrm>
            <a:off x="158631" y="6218450"/>
            <a:ext cx="9641265" cy="461665"/>
          </a:xfrm>
          <a:prstGeom prst="rect">
            <a:avLst/>
          </a:prstGeom>
          <a:noFill/>
        </p:spPr>
        <p:txBody>
          <a:bodyPr wrap="square" rtlCol="0">
            <a:spAutoFit/>
          </a:bodyPr>
          <a:lstStyle/>
          <a:p>
            <a:pPr defTabSz="457211"/>
            <a:r>
              <a:rPr lang="ja-JP" altLang="en-US" sz="1200" dirty="0">
                <a:solidFill>
                  <a:prstClr val="black"/>
                </a:solidFill>
                <a:latin typeface="BIZ UDゴシック" panose="020B0400000000000000" pitchFamily="49" charset="-128"/>
                <a:ea typeface="BIZ UDゴシック" panose="020B0400000000000000" pitchFamily="49" charset="-128"/>
              </a:rPr>
              <a:t>〇市町村の「協議の場」の未設置市へ設置の働きかけ</a:t>
            </a:r>
          </a:p>
          <a:p>
            <a:pPr defTabSz="457211"/>
            <a:r>
              <a:rPr lang="ja-JP" altLang="en-US" sz="1200" dirty="0">
                <a:solidFill>
                  <a:prstClr val="black"/>
                </a:solidFill>
                <a:latin typeface="BIZ UDゴシック" panose="020B0400000000000000" pitchFamily="49" charset="-128"/>
                <a:ea typeface="BIZ UDゴシック" panose="020B0400000000000000" pitchFamily="49" charset="-128"/>
              </a:rPr>
              <a:t>〇市町村の「協議の場」で議論された課題を調査及びヒアリング</a:t>
            </a:r>
            <a:endParaRPr lang="en-US" altLang="ja-JP" sz="1200" dirty="0">
              <a:solidFill>
                <a:prstClr val="black"/>
              </a:solidFill>
              <a:latin typeface="BIZ UDゴシック" panose="020B0400000000000000" pitchFamily="49" charset="-128"/>
              <a:ea typeface="BIZ UDゴシック" panose="020B0400000000000000" pitchFamily="49" charset="-128"/>
            </a:endParaRPr>
          </a:p>
        </p:txBody>
      </p:sp>
      <p:sp>
        <p:nvSpPr>
          <p:cNvPr id="8" name="スライド番号プレースホルダー 7">
            <a:extLst>
              <a:ext uri="{FF2B5EF4-FFF2-40B4-BE49-F238E27FC236}">
                <a16:creationId xmlns:a16="http://schemas.microsoft.com/office/drawing/2014/main" id="{4E0C599A-A0FB-4B0A-88A6-C7A8CDB23DCC}"/>
              </a:ext>
            </a:extLst>
          </p:cNvPr>
          <p:cNvSpPr>
            <a:spLocks noGrp="1"/>
          </p:cNvSpPr>
          <p:nvPr>
            <p:ph type="sldNum" sz="quarter" idx="12"/>
          </p:nvPr>
        </p:nvSpPr>
        <p:spPr>
          <a:xfrm>
            <a:off x="7518522" y="6345767"/>
            <a:ext cx="2228850" cy="365125"/>
          </a:xfrm>
        </p:spPr>
        <p:txBody>
          <a:bodyPr/>
          <a:lstStyle/>
          <a:p>
            <a:pPr defTabSz="457211"/>
            <a:r>
              <a:rPr lang="en-US" altLang="ja-JP" sz="1401" dirty="0">
                <a:solidFill>
                  <a:prstClr val="black">
                    <a:tint val="75000"/>
                  </a:prstClr>
                </a:solidFill>
                <a:latin typeface="BIZ UDゴシック" panose="020B0400000000000000" pitchFamily="49" charset="-128"/>
                <a:ea typeface="BIZ UDゴシック" panose="020B0400000000000000" pitchFamily="49" charset="-128"/>
              </a:rPr>
              <a:t>-</a:t>
            </a:r>
            <a:fld id="{9063177C-706B-4989-9EED-EBCF02BB6695}" type="slidenum">
              <a:rPr lang="ja-JP" altLang="en-US" sz="1401">
                <a:solidFill>
                  <a:prstClr val="black">
                    <a:tint val="75000"/>
                  </a:prstClr>
                </a:solidFill>
                <a:latin typeface="BIZ UDゴシック" panose="020B0400000000000000" pitchFamily="49" charset="-128"/>
                <a:ea typeface="BIZ UDゴシック" panose="020B0400000000000000" pitchFamily="49" charset="-128"/>
              </a:rPr>
              <a:pPr defTabSz="457211"/>
              <a:t>2</a:t>
            </a:fld>
            <a:r>
              <a:rPr lang="en-US" altLang="ja-JP" sz="1401" dirty="0">
                <a:solidFill>
                  <a:prstClr val="black">
                    <a:tint val="75000"/>
                  </a:prstClr>
                </a:solidFill>
                <a:latin typeface="BIZ UDゴシック" panose="020B0400000000000000" pitchFamily="49" charset="-128"/>
                <a:ea typeface="BIZ UDゴシック" panose="020B0400000000000000" pitchFamily="49" charset="-128"/>
              </a:rPr>
              <a:t>-</a:t>
            </a:r>
            <a:endParaRPr lang="ja-JP" altLang="en-US" sz="1401" dirty="0">
              <a:solidFill>
                <a:prstClr val="black">
                  <a:tint val="75000"/>
                </a:prstClr>
              </a:solidFill>
              <a:latin typeface="BIZ UDゴシック" panose="020B0400000000000000" pitchFamily="49" charset="-128"/>
              <a:ea typeface="BIZ UDゴシック" panose="020B0400000000000000" pitchFamily="49" charset="-128"/>
            </a:endParaRPr>
          </a:p>
        </p:txBody>
      </p:sp>
      <p:sp>
        <p:nvSpPr>
          <p:cNvPr id="9" name="矢印: 右 8">
            <a:extLst>
              <a:ext uri="{FF2B5EF4-FFF2-40B4-BE49-F238E27FC236}">
                <a16:creationId xmlns:a16="http://schemas.microsoft.com/office/drawing/2014/main" id="{02BDA174-0153-4DD2-BC10-BA8ECCCD34F9}"/>
              </a:ext>
            </a:extLst>
          </p:cNvPr>
          <p:cNvSpPr/>
          <p:nvPr/>
        </p:nvSpPr>
        <p:spPr>
          <a:xfrm>
            <a:off x="6440905" y="4612513"/>
            <a:ext cx="263671" cy="673997"/>
          </a:xfrm>
          <a:prstGeom prst="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四角形: 角を丸くする 10">
            <a:extLst>
              <a:ext uri="{FF2B5EF4-FFF2-40B4-BE49-F238E27FC236}">
                <a16:creationId xmlns:a16="http://schemas.microsoft.com/office/drawing/2014/main" id="{AD8F2909-D748-4772-9DEC-C265B6852277}"/>
              </a:ext>
            </a:extLst>
          </p:cNvPr>
          <p:cNvSpPr/>
          <p:nvPr/>
        </p:nvSpPr>
        <p:spPr>
          <a:xfrm>
            <a:off x="6692834" y="4518449"/>
            <a:ext cx="2988000" cy="1227766"/>
          </a:xfrm>
          <a:prstGeom prst="roundRect">
            <a:avLst/>
          </a:prstGeom>
          <a:ln w="28575"/>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400" dirty="0">
                <a:solidFill>
                  <a:schemeClr val="tx1"/>
                </a:solidFill>
                <a:latin typeface="BIZ UDゴシック" panose="020B0400000000000000" pitchFamily="49" charset="-128"/>
                <a:ea typeface="BIZ UDゴシック" panose="020B0400000000000000" pitchFamily="49" charset="-128"/>
              </a:rPr>
              <a:t>医療的ケア児等コーディネーターの後方支援を担う</a:t>
            </a:r>
            <a:endParaRPr kumimoji="1" lang="en-US" altLang="ja-JP" sz="1400" dirty="0">
              <a:solidFill>
                <a:schemeClr val="tx1"/>
              </a:solidFill>
              <a:latin typeface="BIZ UDゴシック" panose="020B0400000000000000" pitchFamily="49" charset="-128"/>
              <a:ea typeface="BIZ UDゴシック" panose="020B0400000000000000" pitchFamily="49" charset="-128"/>
            </a:endParaRPr>
          </a:p>
          <a:p>
            <a:pPr algn="ctr"/>
            <a:r>
              <a:rPr lang="ja-JP" altLang="en-US" sz="1400" dirty="0">
                <a:solidFill>
                  <a:srgbClr val="FF0000"/>
                </a:solidFill>
                <a:latin typeface="BIZ UDゴシック" panose="020B0400000000000000" pitchFamily="49" charset="-128"/>
                <a:ea typeface="BIZ UDゴシック" panose="020B0400000000000000" pitchFamily="49" charset="-128"/>
              </a:rPr>
              <a:t>医療的ケア児等コーディネーター支援拠点</a:t>
            </a:r>
            <a:r>
              <a:rPr lang="ja-JP" altLang="en-US" sz="1400" dirty="0">
                <a:solidFill>
                  <a:schemeClr val="tx1"/>
                </a:solidFill>
                <a:latin typeface="BIZ UDゴシック" panose="020B0400000000000000" pitchFamily="49" charset="-128"/>
                <a:ea typeface="BIZ UDゴシック" panose="020B0400000000000000" pitchFamily="49" charset="-128"/>
              </a:rPr>
              <a:t>の配置</a:t>
            </a:r>
            <a:endParaRPr kumimoji="1" lang="ja-JP" altLang="en-US" sz="1400" dirty="0">
              <a:solidFill>
                <a:schemeClr val="tx1"/>
              </a:solidFill>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13833198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709B75EB-A17D-4D28-9600-537BE8FE2418}"/>
              </a:ext>
            </a:extLst>
          </p:cNvPr>
          <p:cNvSpPr txBox="1"/>
          <p:nvPr/>
        </p:nvSpPr>
        <p:spPr>
          <a:xfrm>
            <a:off x="160020" y="957398"/>
            <a:ext cx="9633600" cy="5324535"/>
          </a:xfrm>
          <a:prstGeom prst="rect">
            <a:avLst/>
          </a:prstGeom>
          <a:solidFill>
            <a:sysClr val="window" lastClr="FFFFFF">
              <a:alpha val="80000"/>
            </a:sysClr>
          </a:solidFill>
          <a:ln>
            <a:solidFill>
              <a:sysClr val="windowText" lastClr="000000">
                <a:lumMod val="50000"/>
                <a:lumOff val="50000"/>
              </a:sysClr>
            </a:solidFill>
          </a:ln>
        </p:spPr>
        <p:txBody>
          <a:bodyPr wrap="square" rtlCol="0">
            <a:spAutoFit/>
          </a:bodyPr>
          <a:lstStyle/>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2000" b="1" i="0" u="sng"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医療的ケア児等コーディネーター支援拠点とは</a:t>
            </a:r>
            <a:endParaRPr kumimoji="0" lang="en-US" altLang="ja-JP" sz="2000" b="1" i="0" u="sng"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a:p>
            <a:pPr marL="285750" marR="0" lvl="0" indent="-285750" defTabSz="45720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ja-JP" altLang="en-US" sz="18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背景・目的</a:t>
            </a:r>
            <a:endParaRPr kumimoji="0" lang="en-US" altLang="ja-JP" sz="18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　これまで、連携会議のアンケートなどで、地域の医療的ケア児等コーディネーターが孤立感を抱いていることや近隣の医療的ケア児等コーディネーターと繋がりを持ちたいという声があった。地域の実情に通じた機関により、地域における市町村コーディネーター（以下、「コーディネーター」という。）の後方支援を行うことで、コーディネーターのスキルアップを目指す。</a:t>
            </a:r>
            <a:endParaRPr kumimoji="0" lang="en-US" altLang="ja-JP" sz="18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a:p>
            <a:pPr marL="0" marR="0" lvl="0" indent="0" defTabSz="457200" eaLnBrk="1" fontAlgn="auto" latinLnBrk="0" hangingPunct="1">
              <a:lnSpc>
                <a:spcPct val="100000"/>
              </a:lnSpc>
              <a:spcBef>
                <a:spcPts val="0"/>
              </a:spcBef>
              <a:spcAft>
                <a:spcPts val="0"/>
              </a:spcAft>
              <a:buClrTx/>
              <a:buSzTx/>
              <a:buFontTx/>
              <a:buNone/>
              <a:tabLst/>
              <a:defRPr/>
            </a:pPr>
            <a:endParaRPr kumimoji="0" lang="en-US" altLang="ja-JP" sz="16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a:p>
            <a:pPr marL="285750" marR="0" lvl="0" indent="-285750" defTabSz="45720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ja-JP" altLang="en-US" sz="18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事業内容</a:t>
            </a:r>
            <a:endParaRPr kumimoji="0" lang="en-US" altLang="ja-JP" sz="18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　二次医療圏域ごとに機関を選定・設置</a:t>
            </a:r>
            <a:r>
              <a:rPr kumimoji="0" lang="ja-JP" altLang="en-US" kern="0" dirty="0">
                <a:solidFill>
                  <a:prstClr val="black"/>
                </a:solidFill>
                <a:latin typeface="BIZ UDゴシック" panose="020B0400000000000000" pitchFamily="49" charset="-128"/>
                <a:ea typeface="BIZ UDゴシック" panose="020B0400000000000000" pitchFamily="49" charset="-128"/>
              </a:rPr>
              <a:t>することを目指す</a:t>
            </a:r>
            <a:r>
              <a:rPr kumimoji="0" lang="ja-JP" altLang="en-US" sz="18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。（令和７年度は北河内圏域・南河内圏域においてモデル実施）</a:t>
            </a:r>
            <a:endParaRPr kumimoji="0" lang="en-US" altLang="ja-JP" sz="18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a:p>
            <a:pPr marL="0" marR="0" lvl="0" indent="0" defTabSz="457200" eaLnBrk="1" fontAlgn="auto" latinLnBrk="0" hangingPunct="1">
              <a:lnSpc>
                <a:spcPct val="100000"/>
              </a:lnSpc>
              <a:spcBef>
                <a:spcPts val="0"/>
              </a:spcBef>
              <a:spcAft>
                <a:spcPts val="0"/>
              </a:spcAft>
              <a:buClrTx/>
              <a:buSzTx/>
              <a:buFontTx/>
              <a:buNone/>
              <a:tabLst/>
              <a:defRPr/>
            </a:pPr>
            <a:endParaRPr kumimoji="0" lang="en-US" altLang="ja-JP" sz="16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a:p>
            <a:pPr marL="285750" marR="0" lvl="0" indent="-285750" defTabSz="45720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ja-JP" altLang="en-US" sz="18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活動内容</a:t>
            </a:r>
            <a:endParaRPr kumimoji="0" lang="en-US" altLang="ja-JP" sz="18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a:p>
            <a:pPr marL="342900" marR="0" lvl="0" indent="-342900" defTabSz="457200" eaLnBrk="1" fontAlgn="auto" latinLnBrk="0" hangingPunct="1">
              <a:lnSpc>
                <a:spcPct val="100000"/>
              </a:lnSpc>
              <a:spcBef>
                <a:spcPts val="0"/>
              </a:spcBef>
              <a:spcAft>
                <a:spcPts val="0"/>
              </a:spcAft>
              <a:buClrTx/>
              <a:buSzTx/>
              <a:buFont typeface="+mj-lt"/>
              <a:buAutoNum type="arabicPeriod"/>
              <a:tabLst/>
              <a:defRPr/>
            </a:pPr>
            <a:r>
              <a:rPr kumimoji="0" lang="ja-JP" altLang="en-US" sz="18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圏域内のコーディネーターを対象とした連絡会の開催</a:t>
            </a:r>
            <a:endParaRPr kumimoji="0" lang="en-US" altLang="ja-JP" sz="18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→コーディネーター同士の顔の見える関係づくりを行い、</a:t>
            </a:r>
            <a:r>
              <a:rPr kumimoji="0" lang="ja-JP" altLang="en-US" sz="1800" b="0" i="0" u="sng"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コーディネーターが孤立しない</a:t>
            </a:r>
            <a:br>
              <a:rPr kumimoji="0" lang="en-US" altLang="ja-JP" sz="1800" b="0" i="0" u="sng"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br>
            <a:r>
              <a:rPr kumimoji="0" lang="ja-JP" altLang="en-US" sz="1800" b="0" i="0"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　</a:t>
            </a:r>
            <a:r>
              <a:rPr kumimoji="0" lang="ja-JP" altLang="en-US" sz="1800" b="0" i="0" u="sng"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体制を構築</a:t>
            </a:r>
            <a:r>
              <a:rPr kumimoji="0" lang="ja-JP" altLang="en-US" sz="18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するとともに、</a:t>
            </a:r>
            <a:r>
              <a:rPr kumimoji="0" lang="ja-JP" altLang="en-US" sz="1800" b="0" i="0" u="sng"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地域における課題検討や事例共有</a:t>
            </a:r>
            <a:r>
              <a:rPr kumimoji="0" lang="ja-JP" altLang="en-US" sz="18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を行う。</a:t>
            </a:r>
            <a:endParaRPr kumimoji="0" lang="en-US" altLang="ja-JP" sz="18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a:p>
            <a:pPr marL="342900" marR="0" lvl="0" indent="-342900" defTabSz="457200" eaLnBrk="1" fontAlgn="auto" latinLnBrk="0" hangingPunct="1">
              <a:lnSpc>
                <a:spcPct val="100000"/>
              </a:lnSpc>
              <a:spcBef>
                <a:spcPts val="0"/>
              </a:spcBef>
              <a:spcAft>
                <a:spcPts val="0"/>
              </a:spcAft>
              <a:buClrTx/>
              <a:buSzTx/>
              <a:buFont typeface="+mj-lt"/>
              <a:buAutoNum type="arabicPeriod" startAt="2"/>
              <a:tabLst/>
              <a:defRPr/>
            </a:pPr>
            <a:r>
              <a:rPr kumimoji="0" lang="ja-JP" altLang="en-US" sz="18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圏域内のコーディネーターからの相談対応・情報提供</a:t>
            </a:r>
            <a:endParaRPr kumimoji="0" lang="en-US" altLang="ja-JP" sz="18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a:t>
            </a:r>
            <a:r>
              <a:rPr kumimoji="0" lang="ja-JP" altLang="en-US" sz="1800" b="0" i="0" u="sng"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コーディネーター個人では対応が困難なケース</a:t>
            </a:r>
            <a:r>
              <a:rPr kumimoji="0" lang="ja-JP" altLang="en-US" sz="18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や</a:t>
            </a:r>
            <a:r>
              <a:rPr kumimoji="0" lang="ja-JP" altLang="en-US" sz="1800" b="0" i="0" u="sng"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市町村での支援体制整備</a:t>
            </a:r>
            <a:r>
              <a:rPr kumimoji="0" lang="ja-JP" altLang="en-US" sz="18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等に係る助言を</a:t>
            </a:r>
            <a:br>
              <a:rPr kumimoji="0" lang="en-US" altLang="ja-JP" sz="18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br>
            <a:r>
              <a:rPr kumimoji="0" lang="ja-JP" altLang="en-US" sz="18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　行う。</a:t>
            </a:r>
          </a:p>
        </p:txBody>
      </p:sp>
      <p:sp>
        <p:nvSpPr>
          <p:cNvPr id="5" name="テキスト ボックス 4">
            <a:extLst>
              <a:ext uri="{FF2B5EF4-FFF2-40B4-BE49-F238E27FC236}">
                <a16:creationId xmlns:a16="http://schemas.microsoft.com/office/drawing/2014/main" id="{EA72E3F7-5868-49CC-8F81-CE49C8A960AE}"/>
              </a:ext>
            </a:extLst>
          </p:cNvPr>
          <p:cNvSpPr txBox="1"/>
          <p:nvPr/>
        </p:nvSpPr>
        <p:spPr>
          <a:xfrm>
            <a:off x="160020" y="326004"/>
            <a:ext cx="9631680" cy="400110"/>
          </a:xfrm>
          <a:prstGeom prst="rect">
            <a:avLst/>
          </a:prstGeom>
          <a:solidFill>
            <a:schemeClr val="accent1">
              <a:lumMod val="20000"/>
              <a:lumOff val="80000"/>
            </a:schemeClr>
          </a:solidFill>
          <a:ln>
            <a:solidFill>
              <a:schemeClr val="tx1"/>
            </a:solidFill>
          </a:ln>
        </p:spPr>
        <p:txBody>
          <a:bodyPr wrap="square" rtlCol="0">
            <a:spAutoFit/>
          </a:bodyPr>
          <a:lstStyle/>
          <a:p>
            <a:pPr defTabSz="457211"/>
            <a:r>
              <a:rPr lang="ja-JP" altLang="en-US" sz="2000" dirty="0">
                <a:solidFill>
                  <a:prstClr val="black"/>
                </a:solidFill>
                <a:latin typeface="BIZ UDゴシック" panose="020B0400000000000000" pitchFamily="49" charset="-128"/>
                <a:ea typeface="BIZ UDゴシック" panose="020B0400000000000000" pitchFamily="49" charset="-128"/>
              </a:rPr>
              <a:t>医療的ケア児等コーディネーター支援拠点について</a:t>
            </a:r>
          </a:p>
        </p:txBody>
      </p:sp>
      <p:sp>
        <p:nvSpPr>
          <p:cNvPr id="6" name="スライド番号プレースホルダー 7">
            <a:extLst>
              <a:ext uri="{FF2B5EF4-FFF2-40B4-BE49-F238E27FC236}">
                <a16:creationId xmlns:a16="http://schemas.microsoft.com/office/drawing/2014/main" id="{4B8A9F35-8E53-4892-8319-A28F10C96E8D}"/>
              </a:ext>
            </a:extLst>
          </p:cNvPr>
          <p:cNvSpPr txBox="1">
            <a:spLocks/>
          </p:cNvSpPr>
          <p:nvPr/>
        </p:nvSpPr>
        <p:spPr>
          <a:xfrm>
            <a:off x="7518522" y="6345767"/>
            <a:ext cx="222885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defTabSz="457211"/>
            <a:r>
              <a:rPr lang="en-US" altLang="ja-JP" sz="1401">
                <a:solidFill>
                  <a:prstClr val="black">
                    <a:tint val="75000"/>
                  </a:prstClr>
                </a:solidFill>
                <a:latin typeface="BIZ UDゴシック" panose="020B0400000000000000" pitchFamily="49" charset="-128"/>
                <a:ea typeface="BIZ UDゴシック" panose="020B0400000000000000" pitchFamily="49" charset="-128"/>
              </a:rPr>
              <a:t>-</a:t>
            </a:r>
            <a:fld id="{9063177C-706B-4989-9EED-EBCF02BB6695}" type="slidenum">
              <a:rPr lang="ja-JP" altLang="en-US" sz="1401" smtClean="0">
                <a:solidFill>
                  <a:prstClr val="black">
                    <a:tint val="75000"/>
                  </a:prstClr>
                </a:solidFill>
                <a:latin typeface="BIZ UDゴシック" panose="020B0400000000000000" pitchFamily="49" charset="-128"/>
                <a:ea typeface="BIZ UDゴシック" panose="020B0400000000000000" pitchFamily="49" charset="-128"/>
              </a:rPr>
              <a:pPr defTabSz="457211"/>
              <a:t>3</a:t>
            </a:fld>
            <a:r>
              <a:rPr lang="en-US" altLang="ja-JP" sz="1401">
                <a:solidFill>
                  <a:prstClr val="black">
                    <a:tint val="75000"/>
                  </a:prstClr>
                </a:solidFill>
                <a:latin typeface="BIZ UDゴシック" panose="020B0400000000000000" pitchFamily="49" charset="-128"/>
                <a:ea typeface="BIZ UDゴシック" panose="020B0400000000000000" pitchFamily="49" charset="-128"/>
              </a:rPr>
              <a:t>-</a:t>
            </a:r>
            <a:endParaRPr lang="ja-JP" altLang="en-US" sz="1401" dirty="0">
              <a:solidFill>
                <a:prstClr val="black">
                  <a:tint val="75000"/>
                </a:prstClr>
              </a:solidFill>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39613746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楕円 3">
            <a:extLst>
              <a:ext uri="{FF2B5EF4-FFF2-40B4-BE49-F238E27FC236}">
                <a16:creationId xmlns:a16="http://schemas.microsoft.com/office/drawing/2014/main" id="{EFF9F0EE-3941-4C18-90F6-E8572A7487B8}"/>
              </a:ext>
            </a:extLst>
          </p:cNvPr>
          <p:cNvSpPr/>
          <p:nvPr/>
        </p:nvSpPr>
        <p:spPr>
          <a:xfrm rot="20368848">
            <a:off x="4966591" y="3390728"/>
            <a:ext cx="1951309" cy="1569845"/>
          </a:xfrm>
          <a:prstGeom prst="ellipse">
            <a:avLst/>
          </a:prstGeom>
          <a:solidFill>
            <a:srgbClr val="00B0F0"/>
          </a:solidFill>
          <a:ln>
            <a:noFill/>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BIZ UDゴシック" panose="020B0400000000000000" pitchFamily="49" charset="-128"/>
              <a:ea typeface="BIZ UDゴシック" panose="020B0400000000000000" pitchFamily="49" charset="-128"/>
            </a:endParaRPr>
          </a:p>
        </p:txBody>
      </p:sp>
      <p:sp>
        <p:nvSpPr>
          <p:cNvPr id="5" name="フローチャート: データ 4">
            <a:extLst>
              <a:ext uri="{FF2B5EF4-FFF2-40B4-BE49-F238E27FC236}">
                <a16:creationId xmlns:a16="http://schemas.microsoft.com/office/drawing/2014/main" id="{2FBDC229-FCE8-4EC5-B459-492EE1E279D1}"/>
              </a:ext>
            </a:extLst>
          </p:cNvPr>
          <p:cNvSpPr/>
          <p:nvPr/>
        </p:nvSpPr>
        <p:spPr>
          <a:xfrm>
            <a:off x="5116085" y="4243707"/>
            <a:ext cx="4054677" cy="1838438"/>
          </a:xfrm>
          <a:prstGeom prst="flowChartInputOutput">
            <a:avLst/>
          </a:prstGeom>
          <a:solidFill>
            <a:schemeClr val="accent6">
              <a:lumMod val="20000"/>
              <a:lumOff val="80000"/>
            </a:schemeClr>
          </a:solid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BIZ UDゴシック" panose="020B0400000000000000" pitchFamily="49" charset="-128"/>
              <a:ea typeface="BIZ UDゴシック" panose="020B0400000000000000" pitchFamily="49" charset="-128"/>
            </a:endParaRPr>
          </a:p>
        </p:txBody>
      </p:sp>
      <p:sp>
        <p:nvSpPr>
          <p:cNvPr id="7" name="フローチャート: 処理 6">
            <a:extLst>
              <a:ext uri="{FF2B5EF4-FFF2-40B4-BE49-F238E27FC236}">
                <a16:creationId xmlns:a16="http://schemas.microsoft.com/office/drawing/2014/main" id="{C3CABB93-8850-4F68-A2DC-60D6D9785503}"/>
              </a:ext>
            </a:extLst>
          </p:cNvPr>
          <p:cNvSpPr/>
          <p:nvPr/>
        </p:nvSpPr>
        <p:spPr>
          <a:xfrm>
            <a:off x="6222479" y="4297885"/>
            <a:ext cx="2468658" cy="372534"/>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BIZ UDゴシック" panose="020B0400000000000000" pitchFamily="49" charset="-128"/>
                <a:ea typeface="BIZ UDゴシック" panose="020B0400000000000000" pitchFamily="49" charset="-128"/>
              </a:rPr>
              <a:t>Ａ</a:t>
            </a:r>
            <a:r>
              <a:rPr kumimoji="1" lang="ja-JP" altLang="en-US" sz="12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市医ケアコーディネーター</a:t>
            </a:r>
            <a:endParaRPr kumimoji="1" lang="en-US" altLang="ja-JP" sz="12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p:txBody>
      </p:sp>
      <p:sp>
        <p:nvSpPr>
          <p:cNvPr id="8" name="フローチャート: 処理 7">
            <a:extLst>
              <a:ext uri="{FF2B5EF4-FFF2-40B4-BE49-F238E27FC236}">
                <a16:creationId xmlns:a16="http://schemas.microsoft.com/office/drawing/2014/main" id="{4E57967E-296E-4266-B152-A713854F63AE}"/>
              </a:ext>
            </a:extLst>
          </p:cNvPr>
          <p:cNvSpPr/>
          <p:nvPr/>
        </p:nvSpPr>
        <p:spPr>
          <a:xfrm>
            <a:off x="5985094" y="4930547"/>
            <a:ext cx="2421805" cy="372534"/>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BIZ UDゴシック" panose="020B0400000000000000" pitchFamily="49" charset="-128"/>
                <a:ea typeface="BIZ UDゴシック" panose="020B0400000000000000" pitchFamily="49" charset="-128"/>
              </a:rPr>
              <a:t>Ｂ</a:t>
            </a:r>
            <a:r>
              <a:rPr kumimoji="1" lang="ja-JP" altLang="en-US" sz="12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市医ケアコーディネーター</a:t>
            </a:r>
            <a:endParaRPr kumimoji="1" lang="en-US" altLang="ja-JP" sz="12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p:txBody>
      </p:sp>
      <p:sp>
        <p:nvSpPr>
          <p:cNvPr id="9" name="フローチャート: 処理 8">
            <a:extLst>
              <a:ext uri="{FF2B5EF4-FFF2-40B4-BE49-F238E27FC236}">
                <a16:creationId xmlns:a16="http://schemas.microsoft.com/office/drawing/2014/main" id="{CAE95F40-D2EA-42AA-BFD9-4A830C7DC3B5}"/>
              </a:ext>
            </a:extLst>
          </p:cNvPr>
          <p:cNvSpPr/>
          <p:nvPr/>
        </p:nvSpPr>
        <p:spPr>
          <a:xfrm>
            <a:off x="5551625" y="5593662"/>
            <a:ext cx="2508851" cy="372534"/>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BIZ UDゴシック" panose="020B0400000000000000" pitchFamily="49" charset="-128"/>
                <a:ea typeface="BIZ UDゴシック" panose="020B0400000000000000" pitchFamily="49" charset="-128"/>
              </a:rPr>
              <a:t>Ｃ</a:t>
            </a:r>
            <a:r>
              <a:rPr kumimoji="1" lang="ja-JP" altLang="en-US" sz="12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市医ケアコーディネーター</a:t>
            </a:r>
            <a:endParaRPr kumimoji="1" lang="en-US" altLang="ja-JP" sz="12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p:txBody>
      </p:sp>
      <p:sp>
        <p:nvSpPr>
          <p:cNvPr id="10" name="テキスト ボックス 9">
            <a:extLst>
              <a:ext uri="{FF2B5EF4-FFF2-40B4-BE49-F238E27FC236}">
                <a16:creationId xmlns:a16="http://schemas.microsoft.com/office/drawing/2014/main" id="{0A8B29D9-725A-42EB-9D24-8A2E0D2C6E10}"/>
              </a:ext>
            </a:extLst>
          </p:cNvPr>
          <p:cNvSpPr txBox="1"/>
          <p:nvPr/>
        </p:nvSpPr>
        <p:spPr>
          <a:xfrm>
            <a:off x="5425459" y="4331529"/>
            <a:ext cx="889486" cy="46166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圏域内の連絡会</a:t>
            </a:r>
          </a:p>
        </p:txBody>
      </p:sp>
      <p:sp>
        <p:nvSpPr>
          <p:cNvPr id="11" name="フローチャート: 処理 10">
            <a:extLst>
              <a:ext uri="{FF2B5EF4-FFF2-40B4-BE49-F238E27FC236}">
                <a16:creationId xmlns:a16="http://schemas.microsoft.com/office/drawing/2014/main" id="{5ABD0C5D-9F68-4E45-87BB-0EE751A7468E}"/>
              </a:ext>
            </a:extLst>
          </p:cNvPr>
          <p:cNvSpPr/>
          <p:nvPr/>
        </p:nvSpPr>
        <p:spPr>
          <a:xfrm>
            <a:off x="6254032" y="3161745"/>
            <a:ext cx="2573866" cy="372534"/>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BIZ UDゴシック" panose="020B0400000000000000" pitchFamily="49" charset="-128"/>
                <a:ea typeface="BIZ UDゴシック" panose="020B0400000000000000" pitchFamily="49" charset="-128"/>
              </a:rPr>
              <a:t>支援拠点</a:t>
            </a:r>
            <a:endParaRPr kumimoji="1" lang="en-US" altLang="ja-JP" sz="1400" b="1" i="0" u="none"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BIZ UDゴシック" panose="020B0400000000000000" pitchFamily="49" charset="-128"/>
              <a:ea typeface="BIZ UDゴシック" panose="020B0400000000000000" pitchFamily="49" charset="-128"/>
            </a:endParaRPr>
          </a:p>
        </p:txBody>
      </p:sp>
      <p:sp>
        <p:nvSpPr>
          <p:cNvPr id="12" name="矢印: 上向き折線 11">
            <a:extLst>
              <a:ext uri="{FF2B5EF4-FFF2-40B4-BE49-F238E27FC236}">
                <a16:creationId xmlns:a16="http://schemas.microsoft.com/office/drawing/2014/main" id="{F236F186-4F3A-48AC-A2C3-AF0F011742EA}"/>
              </a:ext>
            </a:extLst>
          </p:cNvPr>
          <p:cNvSpPr/>
          <p:nvPr/>
        </p:nvSpPr>
        <p:spPr>
          <a:xfrm rot="10800000">
            <a:off x="5500233" y="3303344"/>
            <a:ext cx="722246" cy="1090737"/>
          </a:xfrm>
          <a:prstGeom prst="bentUpArrow">
            <a:avLst>
              <a:gd name="adj1" fmla="val 27741"/>
              <a:gd name="adj2" fmla="val 25000"/>
              <a:gd name="adj3" fmla="val 25000"/>
            </a:avLst>
          </a:prstGeom>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BIZ UDゴシック" panose="020B0400000000000000" pitchFamily="49" charset="-128"/>
              <a:ea typeface="BIZ UDゴシック" panose="020B0400000000000000" pitchFamily="49" charset="-128"/>
            </a:endParaRPr>
          </a:p>
        </p:txBody>
      </p:sp>
      <p:sp>
        <p:nvSpPr>
          <p:cNvPr id="13" name="テキスト ボックス 12">
            <a:extLst>
              <a:ext uri="{FF2B5EF4-FFF2-40B4-BE49-F238E27FC236}">
                <a16:creationId xmlns:a16="http://schemas.microsoft.com/office/drawing/2014/main" id="{3C719E1F-E454-48DC-8FEC-6005708C7568}"/>
              </a:ext>
            </a:extLst>
          </p:cNvPr>
          <p:cNvSpPr txBox="1"/>
          <p:nvPr/>
        </p:nvSpPr>
        <p:spPr>
          <a:xfrm>
            <a:off x="5515619" y="3438722"/>
            <a:ext cx="304800" cy="41549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開催</a:t>
            </a:r>
          </a:p>
        </p:txBody>
      </p:sp>
      <p:cxnSp>
        <p:nvCxnSpPr>
          <p:cNvPr id="14" name="コネクタ: カギ線 13">
            <a:extLst>
              <a:ext uri="{FF2B5EF4-FFF2-40B4-BE49-F238E27FC236}">
                <a16:creationId xmlns:a16="http://schemas.microsoft.com/office/drawing/2014/main" id="{9F409698-BE36-4DD1-9CE1-7655D5183A53}"/>
              </a:ext>
            </a:extLst>
          </p:cNvPr>
          <p:cNvCxnSpPr>
            <a:cxnSpLocks/>
          </p:cNvCxnSpPr>
          <p:nvPr/>
        </p:nvCxnSpPr>
        <p:spPr>
          <a:xfrm rot="5400000" flipH="1" flipV="1">
            <a:off x="5724543" y="3696052"/>
            <a:ext cx="780319" cy="456774"/>
          </a:xfrm>
          <a:prstGeom prst="bentConnector3">
            <a:avLst>
              <a:gd name="adj1" fmla="val 73437"/>
            </a:avLst>
          </a:prstGeom>
          <a:ln w="12700">
            <a:tailEnd type="triangle"/>
          </a:ln>
        </p:spPr>
        <p:style>
          <a:lnRef idx="1">
            <a:schemeClr val="dk1"/>
          </a:lnRef>
          <a:fillRef idx="0">
            <a:schemeClr val="dk1"/>
          </a:fillRef>
          <a:effectRef idx="0">
            <a:schemeClr val="dk1"/>
          </a:effectRef>
          <a:fontRef idx="minor">
            <a:schemeClr val="tx1"/>
          </a:fontRef>
        </p:style>
      </p:cxnSp>
      <p:cxnSp>
        <p:nvCxnSpPr>
          <p:cNvPr id="15" name="直線矢印コネクタ 14">
            <a:extLst>
              <a:ext uri="{FF2B5EF4-FFF2-40B4-BE49-F238E27FC236}">
                <a16:creationId xmlns:a16="http://schemas.microsoft.com/office/drawing/2014/main" id="{36556DD2-D215-4BD5-806A-00E340670EA6}"/>
              </a:ext>
            </a:extLst>
          </p:cNvPr>
          <p:cNvCxnSpPr/>
          <p:nvPr/>
        </p:nvCxnSpPr>
        <p:spPr>
          <a:xfrm>
            <a:off x="6621488" y="3552501"/>
            <a:ext cx="0" cy="707769"/>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sp>
        <p:nvSpPr>
          <p:cNvPr id="16" name="テキスト ボックス 15">
            <a:extLst>
              <a:ext uri="{FF2B5EF4-FFF2-40B4-BE49-F238E27FC236}">
                <a16:creationId xmlns:a16="http://schemas.microsoft.com/office/drawing/2014/main" id="{71ABC195-E444-485C-B6DD-1ED46DB03A5F}"/>
              </a:ext>
            </a:extLst>
          </p:cNvPr>
          <p:cNvSpPr txBox="1"/>
          <p:nvPr/>
        </p:nvSpPr>
        <p:spPr>
          <a:xfrm>
            <a:off x="6560807" y="3704827"/>
            <a:ext cx="550899" cy="43088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課題解決</a:t>
            </a:r>
          </a:p>
        </p:txBody>
      </p:sp>
      <p:sp>
        <p:nvSpPr>
          <p:cNvPr id="17" name="矢印: 右 16">
            <a:extLst>
              <a:ext uri="{FF2B5EF4-FFF2-40B4-BE49-F238E27FC236}">
                <a16:creationId xmlns:a16="http://schemas.microsoft.com/office/drawing/2014/main" id="{0CE6B7D1-A854-4993-ADB0-7B57EC6F0CF7}"/>
              </a:ext>
            </a:extLst>
          </p:cNvPr>
          <p:cNvSpPr/>
          <p:nvPr/>
        </p:nvSpPr>
        <p:spPr>
          <a:xfrm rot="16200000">
            <a:off x="7180288" y="3611401"/>
            <a:ext cx="514773" cy="565572"/>
          </a:xfrm>
          <a:prstGeom prst="rightArrow">
            <a:avLst/>
          </a:prstGeom>
          <a:pattFill prst="wdUpDiag">
            <a:fgClr>
              <a:schemeClr val="accent6">
                <a:lumMod val="20000"/>
                <a:lumOff val="80000"/>
              </a:schemeClr>
            </a:fgClr>
            <a:bgClr>
              <a:schemeClr val="bg1"/>
            </a:bgClr>
          </a:patt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p:txBody>
      </p:sp>
      <p:sp>
        <p:nvSpPr>
          <p:cNvPr id="18" name="テキスト ボックス 17">
            <a:extLst>
              <a:ext uri="{FF2B5EF4-FFF2-40B4-BE49-F238E27FC236}">
                <a16:creationId xmlns:a16="http://schemas.microsoft.com/office/drawing/2014/main" id="{398BC67B-87CD-45D6-92D7-FA8EE45F1222}"/>
              </a:ext>
            </a:extLst>
          </p:cNvPr>
          <p:cNvSpPr txBox="1"/>
          <p:nvPr/>
        </p:nvSpPr>
        <p:spPr>
          <a:xfrm>
            <a:off x="7285274" y="3730607"/>
            <a:ext cx="304800" cy="43088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相談</a:t>
            </a:r>
          </a:p>
        </p:txBody>
      </p:sp>
      <p:sp>
        <p:nvSpPr>
          <p:cNvPr id="19" name="矢印: 右 18">
            <a:extLst>
              <a:ext uri="{FF2B5EF4-FFF2-40B4-BE49-F238E27FC236}">
                <a16:creationId xmlns:a16="http://schemas.microsoft.com/office/drawing/2014/main" id="{30FF4545-EAB3-4C7A-9308-502180D23043}"/>
              </a:ext>
            </a:extLst>
          </p:cNvPr>
          <p:cNvSpPr/>
          <p:nvPr/>
        </p:nvSpPr>
        <p:spPr>
          <a:xfrm rot="5400000">
            <a:off x="8131943" y="3630105"/>
            <a:ext cx="514773" cy="565572"/>
          </a:xfrm>
          <a:prstGeom prst="rightArrow">
            <a:avLst/>
          </a:prstGeom>
          <a:pattFill prst="wdUpDiag">
            <a:fgClr>
              <a:schemeClr val="accent6">
                <a:lumMod val="20000"/>
                <a:lumOff val="80000"/>
              </a:schemeClr>
            </a:fgClr>
            <a:bgClr>
              <a:schemeClr val="bg1"/>
            </a:bgClr>
          </a:patt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p:txBody>
      </p:sp>
      <p:sp>
        <p:nvSpPr>
          <p:cNvPr id="20" name="テキスト ボックス 19">
            <a:extLst>
              <a:ext uri="{FF2B5EF4-FFF2-40B4-BE49-F238E27FC236}">
                <a16:creationId xmlns:a16="http://schemas.microsoft.com/office/drawing/2014/main" id="{4F1BDDFA-D84E-4F72-8AB8-9DD6F656E43D}"/>
              </a:ext>
            </a:extLst>
          </p:cNvPr>
          <p:cNvSpPr txBox="1"/>
          <p:nvPr/>
        </p:nvSpPr>
        <p:spPr>
          <a:xfrm>
            <a:off x="8236929" y="3689909"/>
            <a:ext cx="304800" cy="43088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助言</a:t>
            </a:r>
          </a:p>
        </p:txBody>
      </p:sp>
      <p:sp>
        <p:nvSpPr>
          <p:cNvPr id="21" name="フローチャート: 処理 20">
            <a:extLst>
              <a:ext uri="{FF2B5EF4-FFF2-40B4-BE49-F238E27FC236}">
                <a16:creationId xmlns:a16="http://schemas.microsoft.com/office/drawing/2014/main" id="{6941F222-E739-4763-A880-0CFD11128D57}"/>
              </a:ext>
            </a:extLst>
          </p:cNvPr>
          <p:cNvSpPr/>
          <p:nvPr/>
        </p:nvSpPr>
        <p:spPr>
          <a:xfrm>
            <a:off x="6254032" y="2008893"/>
            <a:ext cx="2573866" cy="372534"/>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医療的ケア児支援センター</a:t>
            </a:r>
            <a:endPar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p:txBody>
      </p:sp>
      <p:sp>
        <p:nvSpPr>
          <p:cNvPr id="22" name="矢印: 右 21">
            <a:extLst>
              <a:ext uri="{FF2B5EF4-FFF2-40B4-BE49-F238E27FC236}">
                <a16:creationId xmlns:a16="http://schemas.microsoft.com/office/drawing/2014/main" id="{5A3FC2A0-F9A8-4098-9832-68A549B67221}"/>
              </a:ext>
            </a:extLst>
          </p:cNvPr>
          <p:cNvSpPr/>
          <p:nvPr/>
        </p:nvSpPr>
        <p:spPr>
          <a:xfrm rot="16200000">
            <a:off x="7173380" y="2483125"/>
            <a:ext cx="514773" cy="565572"/>
          </a:xfrm>
          <a:prstGeom prst="rightArrow">
            <a:avLst/>
          </a:prstGeom>
          <a:pattFill prst="wdUpDiag">
            <a:fgClr>
              <a:schemeClr val="accent6">
                <a:lumMod val="20000"/>
                <a:lumOff val="80000"/>
              </a:schemeClr>
            </a:fgClr>
            <a:bgClr>
              <a:schemeClr val="bg1"/>
            </a:bgClr>
          </a:patt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p:txBody>
      </p:sp>
      <p:sp>
        <p:nvSpPr>
          <p:cNvPr id="23" name="テキスト ボックス 22">
            <a:extLst>
              <a:ext uri="{FF2B5EF4-FFF2-40B4-BE49-F238E27FC236}">
                <a16:creationId xmlns:a16="http://schemas.microsoft.com/office/drawing/2014/main" id="{2AAFD252-2BC7-41E5-8C55-A875651A4C6E}"/>
              </a:ext>
            </a:extLst>
          </p:cNvPr>
          <p:cNvSpPr txBox="1"/>
          <p:nvPr/>
        </p:nvSpPr>
        <p:spPr>
          <a:xfrm>
            <a:off x="7278366" y="2602331"/>
            <a:ext cx="304800" cy="43088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相談</a:t>
            </a:r>
          </a:p>
        </p:txBody>
      </p:sp>
      <p:sp>
        <p:nvSpPr>
          <p:cNvPr id="24" name="矢印: 右 23">
            <a:extLst>
              <a:ext uri="{FF2B5EF4-FFF2-40B4-BE49-F238E27FC236}">
                <a16:creationId xmlns:a16="http://schemas.microsoft.com/office/drawing/2014/main" id="{672C4B53-4C50-4CBF-BA71-E671C6F1F5FE}"/>
              </a:ext>
            </a:extLst>
          </p:cNvPr>
          <p:cNvSpPr/>
          <p:nvPr/>
        </p:nvSpPr>
        <p:spPr>
          <a:xfrm rot="5400000">
            <a:off x="8125035" y="2501829"/>
            <a:ext cx="514773" cy="565572"/>
          </a:xfrm>
          <a:prstGeom prst="rightArrow">
            <a:avLst/>
          </a:prstGeom>
          <a:pattFill prst="wdUpDiag">
            <a:fgClr>
              <a:schemeClr val="accent6">
                <a:lumMod val="20000"/>
                <a:lumOff val="80000"/>
              </a:schemeClr>
            </a:fgClr>
            <a:bgClr>
              <a:schemeClr val="bg1"/>
            </a:bgClr>
          </a:pattFill>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p:txBody>
      </p:sp>
      <p:sp>
        <p:nvSpPr>
          <p:cNvPr id="25" name="テキスト ボックス 24">
            <a:extLst>
              <a:ext uri="{FF2B5EF4-FFF2-40B4-BE49-F238E27FC236}">
                <a16:creationId xmlns:a16="http://schemas.microsoft.com/office/drawing/2014/main" id="{3CF43C21-A8CD-49FC-A1E5-1CEC1ACB00B0}"/>
              </a:ext>
            </a:extLst>
          </p:cNvPr>
          <p:cNvSpPr txBox="1"/>
          <p:nvPr/>
        </p:nvSpPr>
        <p:spPr>
          <a:xfrm>
            <a:off x="8230021" y="2561633"/>
            <a:ext cx="304800" cy="43088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助言</a:t>
            </a:r>
          </a:p>
        </p:txBody>
      </p:sp>
      <p:sp>
        <p:nvSpPr>
          <p:cNvPr id="26" name="テキスト ボックス 25">
            <a:extLst>
              <a:ext uri="{FF2B5EF4-FFF2-40B4-BE49-F238E27FC236}">
                <a16:creationId xmlns:a16="http://schemas.microsoft.com/office/drawing/2014/main" id="{71346C1B-B403-4E63-9883-66AE13CCD65B}"/>
              </a:ext>
            </a:extLst>
          </p:cNvPr>
          <p:cNvSpPr txBox="1"/>
          <p:nvPr/>
        </p:nvSpPr>
        <p:spPr>
          <a:xfrm>
            <a:off x="5831162" y="3735772"/>
            <a:ext cx="730312" cy="553998"/>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課題</a:t>
            </a:r>
            <a:endParaRPr kumimoji="1" lang="en-US" altLang="ja-JP" sz="10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・取組の共有</a:t>
            </a:r>
          </a:p>
        </p:txBody>
      </p:sp>
      <p:sp>
        <p:nvSpPr>
          <p:cNvPr id="27" name="矢印: 下カーブ 26">
            <a:extLst>
              <a:ext uri="{FF2B5EF4-FFF2-40B4-BE49-F238E27FC236}">
                <a16:creationId xmlns:a16="http://schemas.microsoft.com/office/drawing/2014/main" id="{BC428532-5B89-4A27-9ABD-309EE52ABD4B}"/>
              </a:ext>
            </a:extLst>
          </p:cNvPr>
          <p:cNvSpPr/>
          <p:nvPr/>
        </p:nvSpPr>
        <p:spPr>
          <a:xfrm rot="16200000">
            <a:off x="5382854" y="2360256"/>
            <a:ext cx="1113680" cy="565573"/>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BIZ UDゴシック" panose="020B0400000000000000" pitchFamily="49" charset="-128"/>
              <a:ea typeface="BIZ UDゴシック" panose="020B0400000000000000" pitchFamily="49" charset="-128"/>
            </a:endParaRPr>
          </a:p>
        </p:txBody>
      </p:sp>
      <p:sp>
        <p:nvSpPr>
          <p:cNvPr id="28" name="テキスト ボックス 27">
            <a:extLst>
              <a:ext uri="{FF2B5EF4-FFF2-40B4-BE49-F238E27FC236}">
                <a16:creationId xmlns:a16="http://schemas.microsoft.com/office/drawing/2014/main" id="{263A0F77-4DAE-4211-A69F-8A28AA53CA72}"/>
              </a:ext>
            </a:extLst>
          </p:cNvPr>
          <p:cNvSpPr txBox="1"/>
          <p:nvPr/>
        </p:nvSpPr>
        <p:spPr>
          <a:xfrm>
            <a:off x="5097114" y="2291444"/>
            <a:ext cx="667511" cy="830997"/>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課題</a:t>
            </a:r>
            <a:endParaRPr kumimoji="1" lang="en-US" altLang="ja-JP" sz="12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a:t>
            </a:r>
            <a:r>
              <a:rPr kumimoji="0" lang="ja-JP" altLang="en-US" sz="12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好事例の吸い上げ</a:t>
            </a:r>
            <a:endParaRPr kumimoji="1" lang="ja-JP" altLang="en-US" sz="12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p:txBody>
      </p:sp>
      <p:cxnSp>
        <p:nvCxnSpPr>
          <p:cNvPr id="29" name="直線矢印コネクタ 28">
            <a:extLst>
              <a:ext uri="{FF2B5EF4-FFF2-40B4-BE49-F238E27FC236}">
                <a16:creationId xmlns:a16="http://schemas.microsoft.com/office/drawing/2014/main" id="{2CDDE55E-CCD6-47A9-BF71-4E1441DCA951}"/>
              </a:ext>
            </a:extLst>
          </p:cNvPr>
          <p:cNvCxnSpPr>
            <a:cxnSpLocks/>
          </p:cNvCxnSpPr>
          <p:nvPr/>
        </p:nvCxnSpPr>
        <p:spPr>
          <a:xfrm>
            <a:off x="6603422" y="2381427"/>
            <a:ext cx="0" cy="780318"/>
          </a:xfrm>
          <a:prstGeom prst="straightConnector1">
            <a:avLst/>
          </a:prstGeom>
          <a:ln w="12700">
            <a:tailEnd type="triangle"/>
          </a:ln>
        </p:spPr>
        <p:style>
          <a:lnRef idx="1">
            <a:schemeClr val="dk1"/>
          </a:lnRef>
          <a:fillRef idx="0">
            <a:schemeClr val="dk1"/>
          </a:fillRef>
          <a:effectRef idx="0">
            <a:schemeClr val="dk1"/>
          </a:effectRef>
          <a:fontRef idx="minor">
            <a:schemeClr val="tx1"/>
          </a:fontRef>
        </p:style>
      </p:cxnSp>
      <p:sp>
        <p:nvSpPr>
          <p:cNvPr id="30" name="テキスト ボックス 29">
            <a:extLst>
              <a:ext uri="{FF2B5EF4-FFF2-40B4-BE49-F238E27FC236}">
                <a16:creationId xmlns:a16="http://schemas.microsoft.com/office/drawing/2014/main" id="{174361FE-206C-4DFE-A1D8-2C46C8952B95}"/>
              </a:ext>
            </a:extLst>
          </p:cNvPr>
          <p:cNvSpPr txBox="1"/>
          <p:nvPr/>
        </p:nvSpPr>
        <p:spPr>
          <a:xfrm>
            <a:off x="6566885" y="2552977"/>
            <a:ext cx="286224" cy="46166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還元</a:t>
            </a:r>
          </a:p>
        </p:txBody>
      </p:sp>
      <p:sp>
        <p:nvSpPr>
          <p:cNvPr id="32" name="テキスト ボックス 31">
            <a:extLst>
              <a:ext uri="{FF2B5EF4-FFF2-40B4-BE49-F238E27FC236}">
                <a16:creationId xmlns:a16="http://schemas.microsoft.com/office/drawing/2014/main" id="{2FE68DD7-B727-48E8-BE44-196302A54D40}"/>
              </a:ext>
            </a:extLst>
          </p:cNvPr>
          <p:cNvSpPr txBox="1"/>
          <p:nvPr/>
        </p:nvSpPr>
        <p:spPr>
          <a:xfrm>
            <a:off x="6378261" y="3186280"/>
            <a:ext cx="743084" cy="246221"/>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ja-JP" sz="10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NEW</a:t>
            </a:r>
            <a:endParaRPr kumimoji="0" lang="ja-JP" altLang="en-US" sz="24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p:txBody>
      </p:sp>
      <p:sp>
        <p:nvSpPr>
          <p:cNvPr id="33" name="矢印: 左 32">
            <a:extLst>
              <a:ext uri="{FF2B5EF4-FFF2-40B4-BE49-F238E27FC236}">
                <a16:creationId xmlns:a16="http://schemas.microsoft.com/office/drawing/2014/main" id="{2C0419D8-6B59-435C-B770-41BF0BA827E5}"/>
              </a:ext>
            </a:extLst>
          </p:cNvPr>
          <p:cNvSpPr/>
          <p:nvPr/>
        </p:nvSpPr>
        <p:spPr>
          <a:xfrm>
            <a:off x="8522439" y="4520677"/>
            <a:ext cx="492845" cy="731929"/>
          </a:xfrm>
          <a:prstGeom prst="leftArrow">
            <a:avLst/>
          </a:prstGeom>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相談</a:t>
            </a:r>
          </a:p>
        </p:txBody>
      </p:sp>
      <p:sp>
        <p:nvSpPr>
          <p:cNvPr id="34" name="矢印: 左 33">
            <a:extLst>
              <a:ext uri="{FF2B5EF4-FFF2-40B4-BE49-F238E27FC236}">
                <a16:creationId xmlns:a16="http://schemas.microsoft.com/office/drawing/2014/main" id="{5BB82FD4-12B6-4FAB-91AF-322A6588CA01}"/>
              </a:ext>
            </a:extLst>
          </p:cNvPr>
          <p:cNvSpPr/>
          <p:nvPr/>
        </p:nvSpPr>
        <p:spPr>
          <a:xfrm flipH="1">
            <a:off x="8581475" y="5135544"/>
            <a:ext cx="492845" cy="731929"/>
          </a:xfrm>
          <a:prstGeom prst="leftArrow">
            <a:avLst/>
          </a:prstGeom>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対応</a:t>
            </a:r>
          </a:p>
        </p:txBody>
      </p:sp>
      <p:pic>
        <p:nvPicPr>
          <p:cNvPr id="35" name="図 34">
            <a:extLst>
              <a:ext uri="{FF2B5EF4-FFF2-40B4-BE49-F238E27FC236}">
                <a16:creationId xmlns:a16="http://schemas.microsoft.com/office/drawing/2014/main" id="{B3F128F4-BF35-4043-B090-4436A341BF9A}"/>
              </a:ext>
            </a:extLst>
          </p:cNvPr>
          <p:cNvPicPr>
            <a:picLocks noChangeAspect="1"/>
          </p:cNvPicPr>
          <p:nvPr/>
        </p:nvPicPr>
        <p:blipFill>
          <a:blip r:embed="rId3"/>
          <a:stretch>
            <a:fillRect/>
          </a:stretch>
        </p:blipFill>
        <p:spPr>
          <a:xfrm rot="21193767">
            <a:off x="6751291" y="5288071"/>
            <a:ext cx="316520" cy="316520"/>
          </a:xfrm>
          <a:prstGeom prst="rect">
            <a:avLst/>
          </a:prstGeom>
        </p:spPr>
      </p:pic>
      <p:pic>
        <p:nvPicPr>
          <p:cNvPr id="36" name="図 35">
            <a:extLst>
              <a:ext uri="{FF2B5EF4-FFF2-40B4-BE49-F238E27FC236}">
                <a16:creationId xmlns:a16="http://schemas.microsoft.com/office/drawing/2014/main" id="{05E98D01-068C-4470-B355-D79A6FB5EF81}"/>
              </a:ext>
            </a:extLst>
          </p:cNvPr>
          <p:cNvPicPr>
            <a:picLocks noChangeAspect="1"/>
          </p:cNvPicPr>
          <p:nvPr/>
        </p:nvPicPr>
        <p:blipFill>
          <a:blip r:embed="rId3"/>
          <a:stretch>
            <a:fillRect/>
          </a:stretch>
        </p:blipFill>
        <p:spPr>
          <a:xfrm rot="7587269">
            <a:off x="7029307" y="4588449"/>
            <a:ext cx="390571" cy="390571"/>
          </a:xfrm>
          <a:prstGeom prst="rect">
            <a:avLst/>
          </a:prstGeom>
        </p:spPr>
      </p:pic>
      <p:pic>
        <p:nvPicPr>
          <p:cNvPr id="37" name="図 36">
            <a:extLst>
              <a:ext uri="{FF2B5EF4-FFF2-40B4-BE49-F238E27FC236}">
                <a16:creationId xmlns:a16="http://schemas.microsoft.com/office/drawing/2014/main" id="{9A378DCD-725B-4FC3-AF8E-2FA552837245}"/>
              </a:ext>
            </a:extLst>
          </p:cNvPr>
          <p:cNvPicPr>
            <a:picLocks noChangeAspect="1"/>
          </p:cNvPicPr>
          <p:nvPr/>
        </p:nvPicPr>
        <p:blipFill>
          <a:blip r:embed="rId3"/>
          <a:stretch>
            <a:fillRect/>
          </a:stretch>
        </p:blipFill>
        <p:spPr>
          <a:xfrm rot="15241768">
            <a:off x="7357155" y="5297412"/>
            <a:ext cx="313690" cy="313690"/>
          </a:xfrm>
          <a:prstGeom prst="rect">
            <a:avLst/>
          </a:prstGeom>
        </p:spPr>
      </p:pic>
      <p:sp>
        <p:nvSpPr>
          <p:cNvPr id="3" name="テキスト ボックス 2">
            <a:extLst>
              <a:ext uri="{FF2B5EF4-FFF2-40B4-BE49-F238E27FC236}">
                <a16:creationId xmlns:a16="http://schemas.microsoft.com/office/drawing/2014/main" id="{090A1BA5-4EA5-4480-BF69-CCDA84A8313A}"/>
              </a:ext>
            </a:extLst>
          </p:cNvPr>
          <p:cNvSpPr txBox="1"/>
          <p:nvPr/>
        </p:nvSpPr>
        <p:spPr>
          <a:xfrm>
            <a:off x="9140996" y="4331529"/>
            <a:ext cx="461665" cy="1739271"/>
          </a:xfrm>
          <a:prstGeom prst="rect">
            <a:avLst/>
          </a:prstGeom>
          <a:solidFill>
            <a:srgbClr val="00B0F0"/>
          </a:solidFill>
          <a:ln>
            <a:solidFill>
              <a:srgbClr val="0070C0"/>
            </a:solidFill>
          </a:ln>
        </p:spPr>
        <p:txBody>
          <a:bodyPr vert="eaVert"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white"/>
                </a:solidFill>
                <a:effectLst/>
                <a:uLnTx/>
                <a:uFillTx/>
                <a:latin typeface="BIZ UDゴシック" panose="020B0400000000000000" pitchFamily="49" charset="-128"/>
                <a:ea typeface="BIZ UDゴシック" panose="020B0400000000000000" pitchFamily="49" charset="-128"/>
              </a:rPr>
              <a:t>医ケア児・家族</a:t>
            </a:r>
          </a:p>
        </p:txBody>
      </p:sp>
      <p:sp>
        <p:nvSpPr>
          <p:cNvPr id="40" name="正方形/長方形 39">
            <a:extLst>
              <a:ext uri="{FF2B5EF4-FFF2-40B4-BE49-F238E27FC236}">
                <a16:creationId xmlns:a16="http://schemas.microsoft.com/office/drawing/2014/main" id="{1D3C93CB-BB61-4C54-92EB-A27E7C7CDAF4}"/>
              </a:ext>
            </a:extLst>
          </p:cNvPr>
          <p:cNvSpPr/>
          <p:nvPr/>
        </p:nvSpPr>
        <p:spPr>
          <a:xfrm>
            <a:off x="306412" y="3704152"/>
            <a:ext cx="3130651" cy="2705369"/>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400" b="0" i="0" u="none" strike="noStrike" kern="1200" cap="none" spc="0" normalizeH="0" baseline="0" noProof="0">
              <a:ln>
                <a:noFill/>
              </a:ln>
              <a:solidFill>
                <a:prstClr val="white"/>
              </a:solidFill>
              <a:effectLst/>
              <a:uLnTx/>
              <a:uFillTx/>
              <a:latin typeface="BIZ UDゴシック" panose="020B0400000000000000" pitchFamily="49" charset="-128"/>
              <a:ea typeface="BIZ UDゴシック" panose="020B0400000000000000" pitchFamily="49" charset="-128"/>
            </a:endParaRPr>
          </a:p>
        </p:txBody>
      </p:sp>
      <p:sp>
        <p:nvSpPr>
          <p:cNvPr id="41" name="フローチャート: 処理 40">
            <a:extLst>
              <a:ext uri="{FF2B5EF4-FFF2-40B4-BE49-F238E27FC236}">
                <a16:creationId xmlns:a16="http://schemas.microsoft.com/office/drawing/2014/main" id="{1A8C7B1D-79DA-4606-B8AE-91D37309662D}"/>
              </a:ext>
            </a:extLst>
          </p:cNvPr>
          <p:cNvSpPr/>
          <p:nvPr/>
        </p:nvSpPr>
        <p:spPr>
          <a:xfrm>
            <a:off x="440066" y="4046964"/>
            <a:ext cx="2784407" cy="407597"/>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Ａ市医ケアコーディネーター</a:t>
            </a:r>
            <a:endParaRPr kumimoji="1" lang="en-US" altLang="ja-JP" sz="12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p:txBody>
      </p:sp>
      <p:sp>
        <p:nvSpPr>
          <p:cNvPr id="42" name="フローチャート: 処理 41">
            <a:extLst>
              <a:ext uri="{FF2B5EF4-FFF2-40B4-BE49-F238E27FC236}">
                <a16:creationId xmlns:a16="http://schemas.microsoft.com/office/drawing/2014/main" id="{C1DCE833-014B-40A0-B6C1-70165047816D}"/>
              </a:ext>
            </a:extLst>
          </p:cNvPr>
          <p:cNvSpPr/>
          <p:nvPr/>
        </p:nvSpPr>
        <p:spPr>
          <a:xfrm>
            <a:off x="441327" y="4775100"/>
            <a:ext cx="2783146" cy="407597"/>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Ｂ市医ケアコーディネーター</a:t>
            </a:r>
            <a:endParaRPr kumimoji="1" lang="en-US" altLang="ja-JP" sz="12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p:txBody>
      </p:sp>
      <p:sp>
        <p:nvSpPr>
          <p:cNvPr id="43" name="フローチャート: 処理 42">
            <a:extLst>
              <a:ext uri="{FF2B5EF4-FFF2-40B4-BE49-F238E27FC236}">
                <a16:creationId xmlns:a16="http://schemas.microsoft.com/office/drawing/2014/main" id="{EF6A7BED-A5F2-4A65-B1C1-20F46A4BA168}"/>
              </a:ext>
            </a:extLst>
          </p:cNvPr>
          <p:cNvSpPr/>
          <p:nvPr/>
        </p:nvSpPr>
        <p:spPr>
          <a:xfrm>
            <a:off x="440066" y="5462966"/>
            <a:ext cx="2784407" cy="407597"/>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BIZ UDゴシック" panose="020B0400000000000000" pitchFamily="49" charset="-128"/>
                <a:ea typeface="BIZ UDゴシック" panose="020B0400000000000000" pitchFamily="49" charset="-128"/>
              </a:rPr>
              <a:t>Ｃ</a:t>
            </a:r>
            <a:r>
              <a:rPr kumimoji="1" lang="ja-JP" altLang="en-US" sz="12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市医ケアコーディネーター</a:t>
            </a:r>
            <a:endParaRPr kumimoji="1" lang="en-US" altLang="ja-JP" sz="12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p:txBody>
      </p:sp>
      <p:sp>
        <p:nvSpPr>
          <p:cNvPr id="44" name="テキスト ボックス 43">
            <a:extLst>
              <a:ext uri="{FF2B5EF4-FFF2-40B4-BE49-F238E27FC236}">
                <a16:creationId xmlns:a16="http://schemas.microsoft.com/office/drawing/2014/main" id="{DF58BB59-C817-4ED3-9276-7BC274F45BD0}"/>
              </a:ext>
            </a:extLst>
          </p:cNvPr>
          <p:cNvSpPr txBox="1"/>
          <p:nvPr/>
        </p:nvSpPr>
        <p:spPr>
          <a:xfrm>
            <a:off x="1705461" y="5929492"/>
            <a:ext cx="552721" cy="52322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a:t>
            </a:r>
            <a:endPar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a:t>
            </a:r>
            <a:endParaRPr kumimoji="0"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p:txBody>
      </p:sp>
      <p:sp>
        <p:nvSpPr>
          <p:cNvPr id="45" name="フローチャート: 処理 44">
            <a:extLst>
              <a:ext uri="{FF2B5EF4-FFF2-40B4-BE49-F238E27FC236}">
                <a16:creationId xmlns:a16="http://schemas.microsoft.com/office/drawing/2014/main" id="{A08BC593-637E-4B9A-AFB9-8EA81262351A}"/>
              </a:ext>
            </a:extLst>
          </p:cNvPr>
          <p:cNvSpPr/>
          <p:nvPr/>
        </p:nvSpPr>
        <p:spPr>
          <a:xfrm>
            <a:off x="550882" y="1983947"/>
            <a:ext cx="2595230" cy="407597"/>
          </a:xfrm>
          <a:prstGeom prst="flowChart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医療的ケア児支援センター</a:t>
            </a:r>
            <a:endPar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p:txBody>
      </p:sp>
      <p:sp>
        <p:nvSpPr>
          <p:cNvPr id="46" name="矢印: 右 45">
            <a:extLst>
              <a:ext uri="{FF2B5EF4-FFF2-40B4-BE49-F238E27FC236}">
                <a16:creationId xmlns:a16="http://schemas.microsoft.com/office/drawing/2014/main" id="{4A27FB17-196F-4F27-A378-84CBF0078D36}"/>
              </a:ext>
            </a:extLst>
          </p:cNvPr>
          <p:cNvSpPr/>
          <p:nvPr/>
        </p:nvSpPr>
        <p:spPr>
          <a:xfrm rot="16200000">
            <a:off x="611097" y="2806350"/>
            <a:ext cx="1254953" cy="619765"/>
          </a:xfrm>
          <a:prstGeom prst="rightArrow">
            <a:avLst/>
          </a:prstGeom>
          <a:pattFill prst="wdUpDiag">
            <a:fgClr>
              <a:schemeClr val="accent6">
                <a:lumMod val="20000"/>
                <a:lumOff val="80000"/>
              </a:schemeClr>
            </a:fgClr>
            <a:bgClr>
              <a:schemeClr val="bg1"/>
            </a:bgClr>
          </a:pattFill>
        </p:spPr>
        <p:style>
          <a:lnRef idx="2">
            <a:schemeClr val="accent6"/>
          </a:lnRef>
          <a:fillRef idx="1">
            <a:schemeClr val="lt1"/>
          </a:fillRef>
          <a:effectRef idx="0">
            <a:schemeClr val="accent6"/>
          </a:effectRef>
          <a:fontRef idx="minor">
            <a:schemeClr val="dk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相談</a:t>
            </a:r>
          </a:p>
        </p:txBody>
      </p:sp>
      <p:sp>
        <p:nvSpPr>
          <p:cNvPr id="48" name="矢印: 右 47">
            <a:extLst>
              <a:ext uri="{FF2B5EF4-FFF2-40B4-BE49-F238E27FC236}">
                <a16:creationId xmlns:a16="http://schemas.microsoft.com/office/drawing/2014/main" id="{7DAE8D76-ECBB-4EB8-BDEF-998F41A2434B}"/>
              </a:ext>
            </a:extLst>
          </p:cNvPr>
          <p:cNvSpPr/>
          <p:nvPr/>
        </p:nvSpPr>
        <p:spPr>
          <a:xfrm rot="5400000">
            <a:off x="1583845" y="2830994"/>
            <a:ext cx="1254955" cy="619767"/>
          </a:xfrm>
          <a:prstGeom prst="rightArrow">
            <a:avLst/>
          </a:prstGeom>
          <a:pattFill prst="wdUpDiag">
            <a:fgClr>
              <a:schemeClr val="accent6">
                <a:lumMod val="20000"/>
                <a:lumOff val="80000"/>
              </a:schemeClr>
            </a:fgClr>
            <a:bgClr>
              <a:schemeClr val="bg1"/>
            </a:bgClr>
          </a:pattFill>
        </p:spPr>
        <p:style>
          <a:lnRef idx="2">
            <a:schemeClr val="accent6"/>
          </a:lnRef>
          <a:fillRef idx="1">
            <a:schemeClr val="lt1"/>
          </a:fillRef>
          <a:effectRef idx="0">
            <a:schemeClr val="accent6"/>
          </a:effectRef>
          <a:fontRef idx="minor">
            <a:schemeClr val="dk1"/>
          </a:fontRef>
        </p:style>
        <p:txBody>
          <a:bodyPr vert="vert27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助言</a:t>
            </a:r>
          </a:p>
        </p:txBody>
      </p:sp>
      <p:sp>
        <p:nvSpPr>
          <p:cNvPr id="49" name="矢印: 上向き折線 48">
            <a:extLst>
              <a:ext uri="{FF2B5EF4-FFF2-40B4-BE49-F238E27FC236}">
                <a16:creationId xmlns:a16="http://schemas.microsoft.com/office/drawing/2014/main" id="{8F25D9E3-B991-4D24-A993-2DD9CE437995}"/>
              </a:ext>
            </a:extLst>
          </p:cNvPr>
          <p:cNvSpPr/>
          <p:nvPr/>
        </p:nvSpPr>
        <p:spPr>
          <a:xfrm rot="16200000">
            <a:off x="2442905" y="2698311"/>
            <a:ext cx="2220924" cy="824689"/>
          </a:xfrm>
          <a:prstGeom prst="bentUpArrow">
            <a:avLst/>
          </a:prstGeom>
        </p:spPr>
        <p:style>
          <a:lnRef idx="2">
            <a:schemeClr val="accent6"/>
          </a:lnRef>
          <a:fillRef idx="1">
            <a:schemeClr val="lt1"/>
          </a:fillRef>
          <a:effectRef idx="0">
            <a:schemeClr val="accent6"/>
          </a:effectRef>
          <a:fontRef idx="minor">
            <a:schemeClr val="dk1"/>
          </a:fontRef>
        </p:style>
        <p:txBody>
          <a:bodyPr vert="eaVert"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相談</a:t>
            </a:r>
          </a:p>
        </p:txBody>
      </p:sp>
      <p:sp>
        <p:nvSpPr>
          <p:cNvPr id="50" name="矢印: 左 49">
            <a:extLst>
              <a:ext uri="{FF2B5EF4-FFF2-40B4-BE49-F238E27FC236}">
                <a16:creationId xmlns:a16="http://schemas.microsoft.com/office/drawing/2014/main" id="{BA3EB805-46B6-4364-AF5D-50CDA85C7D6A}"/>
              </a:ext>
            </a:extLst>
          </p:cNvPr>
          <p:cNvSpPr/>
          <p:nvPr/>
        </p:nvSpPr>
        <p:spPr>
          <a:xfrm>
            <a:off x="3247904" y="3897913"/>
            <a:ext cx="355878" cy="1108515"/>
          </a:xfrm>
          <a:prstGeom prst="leftArrow">
            <a:avLst/>
          </a:prstGeom>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相談</a:t>
            </a:r>
          </a:p>
        </p:txBody>
      </p:sp>
      <p:sp>
        <p:nvSpPr>
          <p:cNvPr id="51" name="矢印: 右 50">
            <a:extLst>
              <a:ext uri="{FF2B5EF4-FFF2-40B4-BE49-F238E27FC236}">
                <a16:creationId xmlns:a16="http://schemas.microsoft.com/office/drawing/2014/main" id="{733D08C5-208C-4AC6-AD54-314EC95B3145}"/>
              </a:ext>
            </a:extLst>
          </p:cNvPr>
          <p:cNvSpPr/>
          <p:nvPr/>
        </p:nvSpPr>
        <p:spPr>
          <a:xfrm>
            <a:off x="3238920" y="5141025"/>
            <a:ext cx="359380" cy="1108050"/>
          </a:xfrm>
          <a:prstGeom prst="rightArrow">
            <a:avLst/>
          </a:prstGeom>
          <a:ln>
            <a:prstDash val="solid"/>
          </a:ln>
        </p:spPr>
        <p:style>
          <a:lnRef idx="2">
            <a:schemeClr val="accent6"/>
          </a:lnRef>
          <a:fillRef idx="1">
            <a:schemeClr val="lt1"/>
          </a:fillRef>
          <a:effectRef idx="0">
            <a:schemeClr val="accent6"/>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対応</a:t>
            </a:r>
          </a:p>
        </p:txBody>
      </p:sp>
      <p:sp>
        <p:nvSpPr>
          <p:cNvPr id="52" name="テキスト ボックス 51">
            <a:extLst>
              <a:ext uri="{FF2B5EF4-FFF2-40B4-BE49-F238E27FC236}">
                <a16:creationId xmlns:a16="http://schemas.microsoft.com/office/drawing/2014/main" id="{2536391F-3DC7-49CA-83C9-F4058A29FD94}"/>
              </a:ext>
            </a:extLst>
          </p:cNvPr>
          <p:cNvSpPr txBox="1"/>
          <p:nvPr/>
        </p:nvSpPr>
        <p:spPr>
          <a:xfrm>
            <a:off x="3642063" y="4226925"/>
            <a:ext cx="461665" cy="1739271"/>
          </a:xfrm>
          <a:prstGeom prst="rect">
            <a:avLst/>
          </a:prstGeom>
          <a:solidFill>
            <a:srgbClr val="00B0F0"/>
          </a:solidFill>
          <a:ln>
            <a:solidFill>
              <a:srgbClr val="0070C0"/>
            </a:solidFill>
          </a:ln>
        </p:spPr>
        <p:txBody>
          <a:bodyPr vert="eaVert"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white"/>
                </a:solidFill>
                <a:effectLst/>
                <a:uLnTx/>
                <a:uFillTx/>
                <a:latin typeface="BIZ UDゴシック" panose="020B0400000000000000" pitchFamily="49" charset="-128"/>
                <a:ea typeface="BIZ UDゴシック" panose="020B0400000000000000" pitchFamily="49" charset="-128"/>
              </a:rPr>
              <a:t>医ケア児・家族</a:t>
            </a:r>
          </a:p>
        </p:txBody>
      </p:sp>
      <p:sp>
        <p:nvSpPr>
          <p:cNvPr id="2" name="二等辺三角形 1">
            <a:extLst>
              <a:ext uri="{FF2B5EF4-FFF2-40B4-BE49-F238E27FC236}">
                <a16:creationId xmlns:a16="http://schemas.microsoft.com/office/drawing/2014/main" id="{29A9B4AB-3A3B-4E38-A7CC-8CD9E0A007B5}"/>
              </a:ext>
            </a:extLst>
          </p:cNvPr>
          <p:cNvSpPr/>
          <p:nvPr/>
        </p:nvSpPr>
        <p:spPr>
          <a:xfrm rot="5400000">
            <a:off x="2775470" y="3886546"/>
            <a:ext cx="3669850" cy="299638"/>
          </a:xfrm>
          <a:prstGeom prst="triangle">
            <a:avLst/>
          </a:prstGeom>
          <a:solidFill>
            <a:srgbClr val="0070C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BIZ UDゴシック" panose="020B0400000000000000" pitchFamily="49" charset="-128"/>
              <a:ea typeface="BIZ UDゴシック" panose="020B0400000000000000" pitchFamily="49" charset="-128"/>
            </a:endParaRPr>
          </a:p>
        </p:txBody>
      </p:sp>
      <p:sp>
        <p:nvSpPr>
          <p:cNvPr id="54" name="テキスト ボックス 53">
            <a:extLst>
              <a:ext uri="{FF2B5EF4-FFF2-40B4-BE49-F238E27FC236}">
                <a16:creationId xmlns:a16="http://schemas.microsoft.com/office/drawing/2014/main" id="{C26DCD70-68B3-4F1D-A367-14C5E6F3943A}"/>
              </a:ext>
            </a:extLst>
          </p:cNvPr>
          <p:cNvSpPr txBox="1"/>
          <p:nvPr/>
        </p:nvSpPr>
        <p:spPr>
          <a:xfrm>
            <a:off x="1440856" y="1450691"/>
            <a:ext cx="4955626" cy="40011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000" b="1" i="0" u="sng"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従来</a:t>
            </a:r>
            <a:endParaRPr kumimoji="0" lang="ja-JP" altLang="en-US" sz="18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p:txBody>
      </p:sp>
      <p:cxnSp>
        <p:nvCxnSpPr>
          <p:cNvPr id="56" name="コネクタ: カギ線 55">
            <a:extLst>
              <a:ext uri="{FF2B5EF4-FFF2-40B4-BE49-F238E27FC236}">
                <a16:creationId xmlns:a16="http://schemas.microsoft.com/office/drawing/2014/main" id="{9B341325-AB3E-4FA8-870C-112946070B79}"/>
              </a:ext>
            </a:extLst>
          </p:cNvPr>
          <p:cNvCxnSpPr>
            <a:stCxn id="3" idx="0"/>
            <a:endCxn id="21" idx="3"/>
          </p:cNvCxnSpPr>
          <p:nvPr/>
        </p:nvCxnSpPr>
        <p:spPr>
          <a:xfrm rot="16200000" flipV="1">
            <a:off x="8031680" y="2991379"/>
            <a:ext cx="2136369" cy="543931"/>
          </a:xfrm>
          <a:prstGeom prst="bentConnector2">
            <a:avLst/>
          </a:prstGeom>
          <a:ln>
            <a:prstDash val="dash"/>
            <a:tailEnd type="triangle"/>
          </a:ln>
        </p:spPr>
        <p:style>
          <a:lnRef idx="1">
            <a:schemeClr val="dk1"/>
          </a:lnRef>
          <a:fillRef idx="0">
            <a:schemeClr val="dk1"/>
          </a:fillRef>
          <a:effectRef idx="0">
            <a:schemeClr val="dk1"/>
          </a:effectRef>
          <a:fontRef idx="minor">
            <a:schemeClr val="tx1"/>
          </a:fontRef>
        </p:style>
      </p:cxnSp>
      <p:sp>
        <p:nvSpPr>
          <p:cNvPr id="58" name="テキスト ボックス 57">
            <a:extLst>
              <a:ext uri="{FF2B5EF4-FFF2-40B4-BE49-F238E27FC236}">
                <a16:creationId xmlns:a16="http://schemas.microsoft.com/office/drawing/2014/main" id="{85C12557-323C-4300-A823-32CCBA96F37A}"/>
              </a:ext>
            </a:extLst>
          </p:cNvPr>
          <p:cNvSpPr txBox="1"/>
          <p:nvPr/>
        </p:nvSpPr>
        <p:spPr>
          <a:xfrm>
            <a:off x="9079878" y="2787655"/>
            <a:ext cx="400110" cy="568617"/>
          </a:xfrm>
          <a:prstGeom prst="rect">
            <a:avLst/>
          </a:prstGeom>
          <a:noFill/>
        </p:spPr>
        <p:txBody>
          <a:bodyPr vert="eaVert"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相談</a:t>
            </a:r>
          </a:p>
        </p:txBody>
      </p:sp>
      <p:sp>
        <p:nvSpPr>
          <p:cNvPr id="55" name="テキスト ボックス 54">
            <a:extLst>
              <a:ext uri="{FF2B5EF4-FFF2-40B4-BE49-F238E27FC236}">
                <a16:creationId xmlns:a16="http://schemas.microsoft.com/office/drawing/2014/main" id="{AA15D629-AB3E-4E3F-9DF6-AC7ED227AE18}"/>
              </a:ext>
            </a:extLst>
          </p:cNvPr>
          <p:cNvSpPr txBox="1"/>
          <p:nvPr/>
        </p:nvSpPr>
        <p:spPr>
          <a:xfrm>
            <a:off x="6384335" y="5321419"/>
            <a:ext cx="734650" cy="276999"/>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連携</a:t>
            </a:r>
            <a:endParaRPr kumimoji="0" lang="ja-JP" altLang="en-US" sz="18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p:txBody>
      </p:sp>
      <p:sp>
        <p:nvSpPr>
          <p:cNvPr id="31" name="円柱 30">
            <a:extLst>
              <a:ext uri="{FF2B5EF4-FFF2-40B4-BE49-F238E27FC236}">
                <a16:creationId xmlns:a16="http://schemas.microsoft.com/office/drawing/2014/main" id="{0AC94988-D4C5-4BEF-89B5-FA63A9344165}"/>
              </a:ext>
            </a:extLst>
          </p:cNvPr>
          <p:cNvSpPr/>
          <p:nvPr/>
        </p:nvSpPr>
        <p:spPr>
          <a:xfrm>
            <a:off x="3460601" y="3509864"/>
            <a:ext cx="780582" cy="598016"/>
          </a:xfrm>
          <a:prstGeom prst="can">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支援</a:t>
            </a:r>
            <a:endPar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機関</a:t>
            </a:r>
          </a:p>
        </p:txBody>
      </p:sp>
      <p:sp>
        <p:nvSpPr>
          <p:cNvPr id="57" name="円柱 56">
            <a:extLst>
              <a:ext uri="{FF2B5EF4-FFF2-40B4-BE49-F238E27FC236}">
                <a16:creationId xmlns:a16="http://schemas.microsoft.com/office/drawing/2014/main" id="{715BCD92-4D02-49C2-9C9A-A53412CC9746}"/>
              </a:ext>
            </a:extLst>
          </p:cNvPr>
          <p:cNvSpPr/>
          <p:nvPr/>
        </p:nvSpPr>
        <p:spPr>
          <a:xfrm>
            <a:off x="8930471" y="3434337"/>
            <a:ext cx="780582" cy="598016"/>
          </a:xfrm>
          <a:prstGeom prst="can">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支援</a:t>
            </a:r>
            <a:endParaRPr kumimoji="1" lang="en-US" altLang="ja-JP"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機関</a:t>
            </a:r>
          </a:p>
        </p:txBody>
      </p:sp>
      <p:sp>
        <p:nvSpPr>
          <p:cNvPr id="60" name="テキスト ボックス 59">
            <a:extLst>
              <a:ext uri="{FF2B5EF4-FFF2-40B4-BE49-F238E27FC236}">
                <a16:creationId xmlns:a16="http://schemas.microsoft.com/office/drawing/2014/main" id="{F41ECA47-3D76-4308-9787-D1D01ACED631}"/>
              </a:ext>
            </a:extLst>
          </p:cNvPr>
          <p:cNvSpPr txBox="1"/>
          <p:nvPr/>
        </p:nvSpPr>
        <p:spPr>
          <a:xfrm>
            <a:off x="160020" y="326004"/>
            <a:ext cx="9631680" cy="400110"/>
          </a:xfrm>
          <a:prstGeom prst="rect">
            <a:avLst/>
          </a:prstGeom>
          <a:solidFill>
            <a:schemeClr val="accent1">
              <a:lumMod val="20000"/>
              <a:lumOff val="80000"/>
            </a:schemeClr>
          </a:solidFill>
          <a:ln>
            <a:solidFill>
              <a:schemeClr val="tx1"/>
            </a:solidFill>
          </a:ln>
        </p:spPr>
        <p:txBody>
          <a:bodyPr wrap="square" rtlCol="0">
            <a:spAutoFit/>
          </a:bodyPr>
          <a:lstStyle/>
          <a:p>
            <a:pPr defTabSz="457211"/>
            <a:r>
              <a:rPr lang="ja-JP" altLang="en-US" sz="2000" dirty="0">
                <a:solidFill>
                  <a:prstClr val="black"/>
                </a:solidFill>
                <a:latin typeface="BIZ UDゴシック" panose="020B0400000000000000" pitchFamily="49" charset="-128"/>
                <a:ea typeface="BIZ UDゴシック" panose="020B0400000000000000" pitchFamily="49" charset="-128"/>
              </a:rPr>
              <a:t>医療的ケア児等コーディネーター支援拠点について</a:t>
            </a:r>
          </a:p>
        </p:txBody>
      </p:sp>
      <p:sp>
        <p:nvSpPr>
          <p:cNvPr id="61" name="スライド番号プレースホルダー 7">
            <a:extLst>
              <a:ext uri="{FF2B5EF4-FFF2-40B4-BE49-F238E27FC236}">
                <a16:creationId xmlns:a16="http://schemas.microsoft.com/office/drawing/2014/main" id="{2CC57BBA-13EE-4BD4-9296-581DE3AAFB34}"/>
              </a:ext>
            </a:extLst>
          </p:cNvPr>
          <p:cNvSpPr>
            <a:spLocks noGrp="1"/>
          </p:cNvSpPr>
          <p:nvPr>
            <p:ph type="sldNum" sz="quarter" idx="12"/>
          </p:nvPr>
        </p:nvSpPr>
        <p:spPr>
          <a:xfrm>
            <a:off x="7518522" y="6345767"/>
            <a:ext cx="2228850" cy="365125"/>
          </a:xfrm>
        </p:spPr>
        <p:txBody>
          <a:bodyPr/>
          <a:lstStyle/>
          <a:p>
            <a:pPr defTabSz="457211"/>
            <a:r>
              <a:rPr lang="en-US" altLang="ja-JP" sz="1401" dirty="0">
                <a:solidFill>
                  <a:prstClr val="black">
                    <a:tint val="75000"/>
                  </a:prstClr>
                </a:solidFill>
                <a:latin typeface="BIZ UDゴシック" panose="020B0400000000000000" pitchFamily="49" charset="-128"/>
                <a:ea typeface="BIZ UDゴシック" panose="020B0400000000000000" pitchFamily="49" charset="-128"/>
              </a:rPr>
              <a:t>-</a:t>
            </a:r>
            <a:fld id="{9063177C-706B-4989-9EED-EBCF02BB6695}" type="slidenum">
              <a:rPr lang="ja-JP" altLang="en-US" sz="1401">
                <a:solidFill>
                  <a:prstClr val="black">
                    <a:tint val="75000"/>
                  </a:prstClr>
                </a:solidFill>
                <a:latin typeface="BIZ UDゴシック" panose="020B0400000000000000" pitchFamily="49" charset="-128"/>
                <a:ea typeface="BIZ UDゴシック" panose="020B0400000000000000" pitchFamily="49" charset="-128"/>
              </a:rPr>
              <a:pPr defTabSz="457211"/>
              <a:t>4</a:t>
            </a:fld>
            <a:r>
              <a:rPr lang="en-US" altLang="ja-JP" sz="1401" dirty="0">
                <a:solidFill>
                  <a:prstClr val="black">
                    <a:tint val="75000"/>
                  </a:prstClr>
                </a:solidFill>
                <a:latin typeface="BIZ UDゴシック" panose="020B0400000000000000" pitchFamily="49" charset="-128"/>
                <a:ea typeface="BIZ UDゴシック" panose="020B0400000000000000" pitchFamily="49" charset="-128"/>
              </a:rPr>
              <a:t>-</a:t>
            </a:r>
            <a:endParaRPr lang="ja-JP" altLang="en-US" sz="1401" dirty="0">
              <a:solidFill>
                <a:prstClr val="black">
                  <a:tint val="75000"/>
                </a:prstClr>
              </a:solidFill>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24836695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EA72E3F7-5868-49CC-8F81-CE49C8A960AE}"/>
              </a:ext>
            </a:extLst>
          </p:cNvPr>
          <p:cNvSpPr txBox="1"/>
          <p:nvPr/>
        </p:nvSpPr>
        <p:spPr>
          <a:xfrm>
            <a:off x="160020" y="326004"/>
            <a:ext cx="9631680" cy="400110"/>
          </a:xfrm>
          <a:prstGeom prst="rect">
            <a:avLst/>
          </a:prstGeom>
          <a:solidFill>
            <a:schemeClr val="accent1">
              <a:lumMod val="20000"/>
              <a:lumOff val="80000"/>
            </a:schemeClr>
          </a:solidFill>
          <a:ln>
            <a:solidFill>
              <a:schemeClr val="tx1"/>
            </a:solidFill>
          </a:ln>
        </p:spPr>
        <p:txBody>
          <a:bodyPr wrap="square" rtlCol="0">
            <a:spAutoFit/>
          </a:bodyPr>
          <a:lstStyle/>
          <a:p>
            <a:pPr defTabSz="457211"/>
            <a:r>
              <a:rPr lang="ja-JP" altLang="en-US" sz="2000" dirty="0">
                <a:solidFill>
                  <a:prstClr val="black"/>
                </a:solidFill>
                <a:latin typeface="BIZ UDゴシック" panose="020B0400000000000000" pitchFamily="49" charset="-128"/>
                <a:ea typeface="BIZ UDゴシック" panose="020B0400000000000000" pitchFamily="49" charset="-128"/>
              </a:rPr>
              <a:t>拠点の活動報告－北河内圏域におけるコーディネーター連絡会</a:t>
            </a:r>
          </a:p>
        </p:txBody>
      </p:sp>
      <p:sp>
        <p:nvSpPr>
          <p:cNvPr id="6" name="スライド番号プレースホルダー 7">
            <a:extLst>
              <a:ext uri="{FF2B5EF4-FFF2-40B4-BE49-F238E27FC236}">
                <a16:creationId xmlns:a16="http://schemas.microsoft.com/office/drawing/2014/main" id="{4B8A9F35-8E53-4892-8319-A28F10C96E8D}"/>
              </a:ext>
            </a:extLst>
          </p:cNvPr>
          <p:cNvSpPr txBox="1">
            <a:spLocks/>
          </p:cNvSpPr>
          <p:nvPr/>
        </p:nvSpPr>
        <p:spPr>
          <a:xfrm>
            <a:off x="7518522" y="6345767"/>
            <a:ext cx="222885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defTabSz="457211"/>
            <a:r>
              <a:rPr lang="en-US" altLang="ja-JP" sz="1401">
                <a:solidFill>
                  <a:prstClr val="black">
                    <a:tint val="75000"/>
                  </a:prstClr>
                </a:solidFill>
                <a:latin typeface="BIZ UDゴシック" panose="020B0400000000000000" pitchFamily="49" charset="-128"/>
                <a:ea typeface="BIZ UDゴシック" panose="020B0400000000000000" pitchFamily="49" charset="-128"/>
              </a:rPr>
              <a:t>-</a:t>
            </a:r>
            <a:fld id="{9063177C-706B-4989-9EED-EBCF02BB6695}" type="slidenum">
              <a:rPr lang="ja-JP" altLang="en-US" sz="1401" smtClean="0">
                <a:solidFill>
                  <a:prstClr val="black">
                    <a:tint val="75000"/>
                  </a:prstClr>
                </a:solidFill>
                <a:latin typeface="BIZ UDゴシック" panose="020B0400000000000000" pitchFamily="49" charset="-128"/>
                <a:ea typeface="BIZ UDゴシック" panose="020B0400000000000000" pitchFamily="49" charset="-128"/>
              </a:rPr>
              <a:pPr defTabSz="457211"/>
              <a:t>5</a:t>
            </a:fld>
            <a:r>
              <a:rPr lang="en-US" altLang="ja-JP" sz="1401">
                <a:solidFill>
                  <a:prstClr val="black">
                    <a:tint val="75000"/>
                  </a:prstClr>
                </a:solidFill>
                <a:latin typeface="BIZ UDゴシック" panose="020B0400000000000000" pitchFamily="49" charset="-128"/>
                <a:ea typeface="BIZ UDゴシック" panose="020B0400000000000000" pitchFamily="49" charset="-128"/>
              </a:rPr>
              <a:t>-</a:t>
            </a:r>
            <a:endParaRPr lang="ja-JP" altLang="en-US" sz="1401" dirty="0">
              <a:solidFill>
                <a:prstClr val="black">
                  <a:tint val="75000"/>
                </a:prstClr>
              </a:solidFill>
              <a:latin typeface="BIZ UDゴシック" panose="020B0400000000000000" pitchFamily="49" charset="-128"/>
              <a:ea typeface="BIZ UDゴシック" panose="020B0400000000000000" pitchFamily="49" charset="-128"/>
            </a:endParaRPr>
          </a:p>
        </p:txBody>
      </p:sp>
      <p:sp>
        <p:nvSpPr>
          <p:cNvPr id="7" name="テキスト ボックス 6">
            <a:extLst>
              <a:ext uri="{FF2B5EF4-FFF2-40B4-BE49-F238E27FC236}">
                <a16:creationId xmlns:a16="http://schemas.microsoft.com/office/drawing/2014/main" id="{23398ACF-98B9-497C-B67A-96033A251F6F}"/>
              </a:ext>
            </a:extLst>
          </p:cNvPr>
          <p:cNvSpPr txBox="1"/>
          <p:nvPr/>
        </p:nvSpPr>
        <p:spPr>
          <a:xfrm>
            <a:off x="160020" y="942444"/>
            <a:ext cx="9633600" cy="3939540"/>
          </a:xfrm>
          <a:prstGeom prst="rect">
            <a:avLst/>
          </a:prstGeom>
          <a:solidFill>
            <a:sysClr val="window" lastClr="FFFFFF">
              <a:alpha val="80000"/>
            </a:sysClr>
          </a:solidFill>
          <a:ln>
            <a:solidFill>
              <a:sysClr val="windowText" lastClr="000000">
                <a:lumMod val="50000"/>
                <a:lumOff val="50000"/>
              </a:sysClr>
            </a:solidFill>
          </a:ln>
        </p:spPr>
        <p:txBody>
          <a:bodyPr wrap="square" rtlCol="0">
            <a:spAutoFit/>
          </a:bodyPr>
          <a:lstStyle/>
          <a:p>
            <a:pPr marL="285750" marR="0" lvl="0" indent="-285750" defTabSz="45720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ja-JP" altLang="en-US" kern="0" dirty="0">
                <a:solidFill>
                  <a:prstClr val="black"/>
                </a:solidFill>
                <a:latin typeface="BIZ UDゴシック" panose="020B0400000000000000" pitchFamily="49" charset="-128"/>
                <a:ea typeface="BIZ UDゴシック" panose="020B0400000000000000" pitchFamily="49" charset="-128"/>
              </a:rPr>
              <a:t>開催日・場所：９月５日（金）　枚方総合発達医療センター</a:t>
            </a:r>
            <a:endParaRPr kumimoji="0" lang="en-US" altLang="ja-JP" sz="18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a:p>
            <a:pPr marL="285750" marR="0" lvl="0" indent="-285750" defTabSz="45720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ja-JP" altLang="en-US" sz="18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参加者：北河内圏域全７市より、医療的ケア児等コーディネーター</a:t>
            </a:r>
            <a:r>
              <a:rPr kumimoji="0" lang="en-US" altLang="ja-JP" sz="18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11</a:t>
            </a:r>
            <a:r>
              <a:rPr kumimoji="0" lang="ja-JP" altLang="en-US" sz="18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名</a:t>
            </a:r>
            <a:endParaRPr kumimoji="0" lang="en-US" altLang="ja-JP" sz="18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a:p>
            <a:pPr marR="0" lvl="0" defTabSz="457200" eaLnBrk="1" fontAlgn="auto" latinLnBrk="0" hangingPunct="1">
              <a:lnSpc>
                <a:spcPct val="100000"/>
              </a:lnSpc>
              <a:spcBef>
                <a:spcPts val="0"/>
              </a:spcBef>
              <a:spcAft>
                <a:spcPts val="0"/>
              </a:spcAft>
              <a:buClrTx/>
              <a:buSzTx/>
              <a:tabLst/>
              <a:defRPr/>
            </a:pPr>
            <a:r>
              <a:rPr kumimoji="0" lang="ja-JP" altLang="en-US" sz="1600" kern="0" dirty="0">
                <a:solidFill>
                  <a:prstClr val="black"/>
                </a:solidFill>
                <a:latin typeface="BIZ UDゴシック" panose="020B0400000000000000" pitchFamily="49" charset="-128"/>
                <a:ea typeface="BIZ UDゴシック" panose="020B0400000000000000" pitchFamily="49" charset="-128"/>
              </a:rPr>
              <a:t>　　　</a:t>
            </a:r>
            <a:r>
              <a:rPr kumimoji="0" lang="ja-JP" altLang="en-US" sz="1400" kern="0" dirty="0">
                <a:solidFill>
                  <a:prstClr val="black"/>
                </a:solidFill>
                <a:latin typeface="BIZ UDゴシック" panose="020B0400000000000000" pitchFamily="49" charset="-128"/>
                <a:ea typeface="BIZ UDゴシック" panose="020B0400000000000000" pitchFamily="49" charset="-128"/>
              </a:rPr>
              <a:t>（参考）７市配置コーディネーター　全</a:t>
            </a:r>
            <a:r>
              <a:rPr kumimoji="0" lang="en-US" altLang="ja-JP" sz="1400" kern="0" dirty="0">
                <a:solidFill>
                  <a:prstClr val="black"/>
                </a:solidFill>
                <a:latin typeface="BIZ UDゴシック" panose="020B0400000000000000" pitchFamily="49" charset="-128"/>
                <a:ea typeface="BIZ UDゴシック" panose="020B0400000000000000" pitchFamily="49" charset="-128"/>
              </a:rPr>
              <a:t>13</a:t>
            </a:r>
            <a:r>
              <a:rPr kumimoji="0" lang="ja-JP" altLang="en-US" sz="1400" kern="0" dirty="0">
                <a:solidFill>
                  <a:prstClr val="black"/>
                </a:solidFill>
                <a:latin typeface="BIZ UDゴシック" panose="020B0400000000000000" pitchFamily="49" charset="-128"/>
                <a:ea typeface="BIZ UDゴシック" panose="020B0400000000000000" pitchFamily="49" charset="-128"/>
              </a:rPr>
              <a:t>名（令和７年４月１日時点）</a:t>
            </a:r>
            <a:endParaRPr kumimoji="0" lang="en-US" altLang="ja-JP" sz="14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a:p>
            <a:pPr marR="0" lvl="0" defTabSz="457200" eaLnBrk="1" fontAlgn="auto" latinLnBrk="0" hangingPunct="1">
              <a:lnSpc>
                <a:spcPct val="100000"/>
              </a:lnSpc>
              <a:spcBef>
                <a:spcPts val="0"/>
              </a:spcBef>
              <a:spcAft>
                <a:spcPts val="0"/>
              </a:spcAft>
              <a:buClrTx/>
              <a:buSzTx/>
              <a:tabLst/>
              <a:defRPr/>
            </a:pPr>
            <a:r>
              <a:rPr kumimoji="0" lang="ja-JP" altLang="en-US" kern="0" dirty="0">
                <a:solidFill>
                  <a:prstClr val="black"/>
                </a:solidFill>
                <a:latin typeface="BIZ UDゴシック" panose="020B0400000000000000" pitchFamily="49" charset="-128"/>
                <a:ea typeface="BIZ UDゴシック" panose="020B0400000000000000" pitchFamily="49" charset="-128"/>
              </a:rPr>
              <a:t>　●所属内訳：訪問看護ステーション、相談支援事業所、児童発達支援センター　など</a:t>
            </a:r>
            <a:endParaRPr kumimoji="0" lang="en-US" altLang="ja-JP" kern="0" dirty="0">
              <a:solidFill>
                <a:prstClr val="black"/>
              </a:solidFill>
              <a:latin typeface="BIZ UDゴシック" panose="020B0400000000000000" pitchFamily="49" charset="-128"/>
              <a:ea typeface="BIZ UDゴシック" panose="020B0400000000000000" pitchFamily="49" charset="-128"/>
            </a:endParaRPr>
          </a:p>
          <a:p>
            <a:pPr marR="0" lvl="0" defTabSz="457200" eaLnBrk="1" fontAlgn="auto" latinLnBrk="0" hangingPunct="1">
              <a:lnSpc>
                <a:spcPct val="100000"/>
              </a:lnSpc>
              <a:spcBef>
                <a:spcPts val="0"/>
              </a:spcBef>
              <a:spcAft>
                <a:spcPts val="0"/>
              </a:spcAft>
              <a:buClrTx/>
              <a:buSzTx/>
              <a:tabLst/>
              <a:defRPr/>
            </a:pPr>
            <a:r>
              <a:rPr kumimoji="0" lang="ja-JP" altLang="en-US" sz="18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　</a:t>
            </a:r>
            <a:r>
              <a:rPr kumimoji="0" lang="ja-JP" altLang="en-US" kern="0" dirty="0">
                <a:solidFill>
                  <a:prstClr val="black"/>
                </a:solidFill>
                <a:latin typeface="BIZ UDゴシック" panose="020B0400000000000000" pitchFamily="49" charset="-128"/>
                <a:ea typeface="BIZ UDゴシック" panose="020B0400000000000000" pitchFamily="49" charset="-128"/>
              </a:rPr>
              <a:t>●</a:t>
            </a:r>
            <a:r>
              <a:rPr kumimoji="0" lang="ja-JP" altLang="en-US" sz="18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職種・資格内訳：看護師、相談支援専門員、保育士　など</a:t>
            </a:r>
            <a:endParaRPr kumimoji="0" lang="en-US" altLang="ja-JP" sz="18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a:p>
            <a:pPr marR="0" lvl="0" defTabSz="457200" eaLnBrk="1" fontAlgn="auto" latinLnBrk="0" hangingPunct="1">
              <a:lnSpc>
                <a:spcPct val="100000"/>
              </a:lnSpc>
              <a:spcBef>
                <a:spcPts val="0"/>
              </a:spcBef>
              <a:spcAft>
                <a:spcPts val="0"/>
              </a:spcAft>
              <a:buClrTx/>
              <a:buSzTx/>
              <a:tabLst/>
              <a:defRPr/>
            </a:pPr>
            <a:r>
              <a:rPr kumimoji="0" lang="ja-JP" altLang="en-US" kern="0" dirty="0">
                <a:solidFill>
                  <a:prstClr val="black"/>
                </a:solidFill>
                <a:latin typeface="BIZ UDゴシック" panose="020B0400000000000000" pitchFamily="49" charset="-128"/>
                <a:ea typeface="BIZ UDゴシック" panose="020B0400000000000000" pitchFamily="49" charset="-128"/>
              </a:rPr>
              <a:t>（ほか、オブザーバーとして大阪府医療的ケア児支援センター、南河内拠点、大阪府地域</a:t>
            </a:r>
            <a:br>
              <a:rPr kumimoji="0" lang="en-US" altLang="ja-JP" kern="0" dirty="0">
                <a:solidFill>
                  <a:prstClr val="black"/>
                </a:solidFill>
                <a:latin typeface="BIZ UDゴシック" panose="020B0400000000000000" pitchFamily="49" charset="-128"/>
                <a:ea typeface="BIZ UDゴシック" panose="020B0400000000000000" pitchFamily="49" charset="-128"/>
              </a:rPr>
            </a:br>
            <a:r>
              <a:rPr kumimoji="0" lang="ja-JP" altLang="en-US" kern="0" dirty="0">
                <a:solidFill>
                  <a:prstClr val="black"/>
                </a:solidFill>
                <a:latin typeface="BIZ UDゴシック" panose="020B0400000000000000" pitchFamily="49" charset="-128"/>
                <a:ea typeface="BIZ UDゴシック" panose="020B0400000000000000" pitchFamily="49" charset="-128"/>
              </a:rPr>
              <a:t>生活支援課が出席）</a:t>
            </a:r>
            <a:endParaRPr kumimoji="0" lang="en-US" altLang="ja-JP" kern="0" dirty="0">
              <a:solidFill>
                <a:prstClr val="black"/>
              </a:solidFill>
              <a:latin typeface="BIZ UDゴシック" panose="020B0400000000000000" pitchFamily="49" charset="-128"/>
              <a:ea typeface="BIZ UDゴシック" panose="020B0400000000000000" pitchFamily="49" charset="-128"/>
            </a:endParaRPr>
          </a:p>
          <a:p>
            <a:pPr marR="0" lvl="0" defTabSz="457200" eaLnBrk="1" fontAlgn="auto" latinLnBrk="0" hangingPunct="1">
              <a:lnSpc>
                <a:spcPct val="100000"/>
              </a:lnSpc>
              <a:spcBef>
                <a:spcPts val="0"/>
              </a:spcBef>
              <a:spcAft>
                <a:spcPts val="0"/>
              </a:spcAft>
              <a:buClrTx/>
              <a:buSzTx/>
              <a:tabLst/>
              <a:defRPr/>
            </a:pPr>
            <a:endParaRPr kumimoji="0" lang="en-US" altLang="ja-JP" kern="0" dirty="0">
              <a:solidFill>
                <a:prstClr val="black"/>
              </a:solidFill>
              <a:latin typeface="BIZ UDゴシック" panose="020B0400000000000000" pitchFamily="49" charset="-128"/>
              <a:ea typeface="BIZ UDゴシック" panose="020B0400000000000000" pitchFamily="49" charset="-128"/>
            </a:endParaRPr>
          </a:p>
          <a:p>
            <a:pPr marL="285750" marR="0" lvl="0" indent="-285750" defTabSz="45720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ja-JP" altLang="en-US" sz="18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当日の内容</a:t>
            </a:r>
            <a:endParaRPr kumimoji="0" lang="en-US" altLang="ja-JP" sz="18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a:p>
            <a:pPr marR="0" lvl="0" defTabSz="457200" eaLnBrk="1" fontAlgn="auto" latinLnBrk="0" hangingPunct="1">
              <a:lnSpc>
                <a:spcPct val="100000"/>
              </a:lnSpc>
              <a:spcBef>
                <a:spcPts val="0"/>
              </a:spcBef>
              <a:spcAft>
                <a:spcPts val="0"/>
              </a:spcAft>
              <a:buClrTx/>
              <a:buSzTx/>
              <a:tabLst/>
              <a:defRPr/>
            </a:pPr>
            <a:r>
              <a:rPr kumimoji="0" lang="ja-JP" altLang="en-US" sz="18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１．拠点事業・連絡会の実施背景について共有</a:t>
            </a:r>
            <a:endParaRPr kumimoji="0" lang="en-US" altLang="ja-JP" sz="18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a:p>
            <a:pPr marR="0" lvl="0" defTabSz="457200" eaLnBrk="1" fontAlgn="auto" latinLnBrk="0" hangingPunct="1">
              <a:lnSpc>
                <a:spcPct val="100000"/>
              </a:lnSpc>
              <a:spcBef>
                <a:spcPts val="0"/>
              </a:spcBef>
              <a:spcAft>
                <a:spcPts val="0"/>
              </a:spcAft>
              <a:buClrTx/>
              <a:buSzTx/>
              <a:tabLst/>
              <a:defRPr/>
            </a:pPr>
            <a:r>
              <a:rPr kumimoji="0" lang="ja-JP" altLang="en-US" kern="0" dirty="0">
                <a:solidFill>
                  <a:prstClr val="black"/>
                </a:solidFill>
                <a:latin typeface="BIZ UDゴシック" panose="020B0400000000000000" pitchFamily="49" charset="-128"/>
                <a:ea typeface="BIZ UDゴシック" panose="020B0400000000000000" pitchFamily="49" charset="-128"/>
              </a:rPr>
              <a:t>２．各コーディネーターより自己紹介</a:t>
            </a:r>
            <a:endParaRPr kumimoji="0" lang="en-US" altLang="ja-JP" kern="0" dirty="0">
              <a:solidFill>
                <a:prstClr val="black"/>
              </a:solidFill>
              <a:latin typeface="BIZ UDゴシック" panose="020B0400000000000000" pitchFamily="49" charset="-128"/>
              <a:ea typeface="BIZ UDゴシック" panose="020B0400000000000000" pitchFamily="49" charset="-128"/>
            </a:endParaRPr>
          </a:p>
          <a:p>
            <a:pPr marR="0" lvl="0" defTabSz="457200" eaLnBrk="1" fontAlgn="auto" latinLnBrk="0" hangingPunct="1">
              <a:lnSpc>
                <a:spcPct val="100000"/>
              </a:lnSpc>
              <a:spcBef>
                <a:spcPts val="0"/>
              </a:spcBef>
              <a:spcAft>
                <a:spcPts val="0"/>
              </a:spcAft>
              <a:buClrTx/>
              <a:buSzTx/>
              <a:tabLst/>
              <a:defRPr/>
            </a:pPr>
            <a:r>
              <a:rPr kumimoji="0" lang="ja-JP" altLang="en-US" kern="0" dirty="0">
                <a:solidFill>
                  <a:prstClr val="black"/>
                </a:solidFill>
                <a:latin typeface="BIZ UDゴシック" panose="020B0400000000000000" pitchFamily="49" charset="-128"/>
                <a:ea typeface="BIZ UDゴシック" panose="020B0400000000000000" pitchFamily="49" charset="-128"/>
              </a:rPr>
              <a:t>　（現在の活動状況・所属自治体の現状及び課題について報告）</a:t>
            </a:r>
            <a:endParaRPr kumimoji="0" lang="en-US" altLang="ja-JP" sz="18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３．各自治体の実情・課題について、コーディネーター同士で意見交換</a:t>
            </a:r>
            <a:endParaRPr kumimoji="0" lang="en-US" altLang="ja-JP" sz="1800" b="0" i="0" u="none" strike="noStrike" kern="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a:p>
            <a:pPr marL="0" marR="0" lvl="0" indent="0" defTabSz="457200" eaLnBrk="1" fontAlgn="auto" latinLnBrk="0" hangingPunct="1">
              <a:lnSpc>
                <a:spcPct val="100000"/>
              </a:lnSpc>
              <a:spcBef>
                <a:spcPts val="0"/>
              </a:spcBef>
              <a:spcAft>
                <a:spcPts val="0"/>
              </a:spcAft>
              <a:buClrTx/>
              <a:buSzTx/>
              <a:buFontTx/>
              <a:buNone/>
              <a:tabLst/>
              <a:defRPr/>
            </a:pPr>
            <a:r>
              <a:rPr kumimoji="0" lang="ja-JP" altLang="en-US" kern="0" dirty="0">
                <a:solidFill>
                  <a:prstClr val="black"/>
                </a:solidFill>
                <a:latin typeface="BIZ UDゴシック" panose="020B0400000000000000" pitchFamily="49" charset="-128"/>
                <a:ea typeface="BIZ UDゴシック" panose="020B0400000000000000" pitchFamily="49" charset="-128"/>
              </a:rPr>
              <a:t>４．枚方総合発達医療センター内見学ツアー（希望者</a:t>
            </a:r>
            <a:r>
              <a:rPr kumimoji="0" lang="ja-JP" altLang="en-US" kern="0">
                <a:solidFill>
                  <a:prstClr val="black"/>
                </a:solidFill>
                <a:latin typeface="BIZ UDゴシック" panose="020B0400000000000000" pitchFamily="49" charset="-128"/>
                <a:ea typeface="BIZ UDゴシック" panose="020B0400000000000000" pitchFamily="49" charset="-128"/>
              </a:rPr>
              <a:t>のみ）</a:t>
            </a:r>
            <a:endParaRPr kumimoji="0" lang="en-US" altLang="ja-JP" kern="0" dirty="0">
              <a:solidFill>
                <a:prstClr val="black"/>
              </a:solidFill>
              <a:latin typeface="BIZ UDゴシック" panose="020B0400000000000000" pitchFamily="49" charset="-128"/>
              <a:ea typeface="BIZ UDゴシック" panose="020B0400000000000000" pitchFamily="49" charset="-128"/>
            </a:endParaRPr>
          </a:p>
        </p:txBody>
      </p:sp>
    </p:spTree>
    <p:extLst>
      <p:ext uri="{BB962C8B-B14F-4D97-AF65-F5344CB8AC3E}">
        <p14:creationId xmlns:p14="http://schemas.microsoft.com/office/powerpoint/2010/main" val="342744411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975</Words>
  <Application>Microsoft Office PowerPoint</Application>
  <PresentationFormat>A4 210 x 297 mm</PresentationFormat>
  <Paragraphs>107</Paragraphs>
  <Slides>5</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2</vt:i4>
      </vt:variant>
      <vt:variant>
        <vt:lpstr>スライド タイトル</vt:lpstr>
      </vt:variant>
      <vt:variant>
        <vt:i4>5</vt:i4>
      </vt:variant>
    </vt:vector>
  </HeadingPairs>
  <TitlesOfParts>
    <vt:vector size="13" baseType="lpstr">
      <vt:lpstr>BIZ UDゴシック</vt:lpstr>
      <vt:lpstr>游ゴシック</vt:lpstr>
      <vt:lpstr>Arial</vt:lpstr>
      <vt:lpstr>Calibri</vt:lpstr>
      <vt:lpstr>Calibri Light</vt:lpstr>
      <vt:lpstr>Wingdings</vt:lpstr>
      <vt:lpstr>Office テーマ</vt:lpstr>
      <vt:lpstr>1_Office テーマ</vt:lpstr>
      <vt:lpstr>医療的ケア児等コーディネーター 支援拠点について</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2026-02-03T01:55:46Z</dcterms:created>
  <dcterms:modified xsi:type="dcterms:W3CDTF">2026-02-03T01:55:50Z</dcterms:modified>
</cp:coreProperties>
</file>