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5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12E73-B512-4542-91EA-672A49C386C6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5A1EB-16DE-43D0-A66A-929C2BD18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54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E199-110A-4A54-BD56-7CD4A031A6EA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3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1A83-B6E9-4E66-9B25-0AE346E4F985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4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07B0-50B8-43DC-86A2-4B4293DBCF74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D034-BEDD-4CDB-BD87-9E7C3D973BCA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5740-4BFB-4076-B8D0-03EBEB907537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52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C174-6775-41F8-AD43-71227F5BB863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7B532-6B01-4C13-AEC6-4AEE35592516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96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90E7-A3B7-40C9-A0C1-90E0C7D63B18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84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B5AB-4757-44F1-9443-71EA1AA5F03E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0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746E-382D-4AE4-A687-DE727A3057BD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73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E7DA-E8A9-4BA7-B5FF-94BDA272E0C3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3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E092A-3ED1-464C-B921-7CCE3EAC7014}" type="datetime1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43EA-9E5D-4935-B5C6-2EFEFBA35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60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17039" cy="2387600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防災計画の進行管理の振り返りについて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令和４年３月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大阪府石油コンビナート等防災</a:t>
            </a:r>
            <a:r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本部事務局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6224" y="383828"/>
            <a:ext cx="172613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dist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z="1600" smtClean="0"/>
              <a:t>1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4954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大阪府内の特別防災区域における地震・津波対策について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2303" y="1371319"/>
            <a:ext cx="11027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防災本部では、平成</a:t>
            </a:r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年９月から平成</a:t>
            </a:r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２月の間「大阪府石油コンビナート等防災本部地震・津波被害想定等検討部会」において、消防庁「石油コンビナートの防災アセスメント指針」を活用した石油コンビナート区域の被害想定がされ、防災対策の方向性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を示した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82303" y="3206853"/>
            <a:ext cx="11104730" cy="2767563"/>
            <a:chOff x="582303" y="3629933"/>
            <a:chExt cx="11104730" cy="2767563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582303" y="3629933"/>
              <a:ext cx="11027391" cy="2767563"/>
              <a:chOff x="582303" y="3629933"/>
              <a:chExt cx="11027391" cy="2767563"/>
            </a:xfrm>
          </p:grpSpPr>
          <p:sp>
            <p:nvSpPr>
              <p:cNvPr id="5" name="テキスト ボックス 4"/>
              <p:cNvSpPr txBox="1"/>
              <p:nvPr/>
            </p:nvSpPr>
            <p:spPr>
              <a:xfrm>
                <a:off x="582303" y="4150727"/>
                <a:ext cx="11027391" cy="224676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kumimoji="1" lang="ja-JP" altLang="en-US" sz="2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従業員を含めて人命は損なわない、安全を確保することが原則</a:t>
                </a:r>
                <a:endParaRPr kumimoji="1" lang="en-US" altLang="ja-JP" sz="2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lang="ja-JP" altLang="en-US" sz="2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一般地域への影響の最小化を図る。</a:t>
                </a:r>
                <a:endParaRPr lang="en-US" altLang="ja-JP" sz="2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kumimoji="1"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我が国</a:t>
                </a:r>
                <a:r>
                  <a:rPr kumimoji="1" lang="ja-JP" altLang="en-US" sz="2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の社会経済</a:t>
                </a:r>
                <a:r>
                  <a:rPr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活動</a:t>
                </a:r>
                <a:r>
                  <a:rPr lang="ja-JP" altLang="en-US" sz="2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を機能不全に陥らせないよう、燃料やエネルギー等の供給能力を最低限確保するとともに早期の復旧・復興に貢献する。</a:t>
                </a:r>
                <a:endParaRPr kumimoji="1" lang="ja-JP" altLang="en-US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582303" y="3629933"/>
                <a:ext cx="3075297" cy="5232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基本目標（</a:t>
                </a:r>
                <a:r>
                  <a:rPr lang="ja-JP" altLang="en-US" sz="2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方針</a:t>
                </a:r>
                <a:r>
                  <a:rPr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</a:t>
                </a:r>
                <a:endParaRPr lang="en-US" altLang="ja-JP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8" name="正方形/長方形 7"/>
            <p:cNvSpPr/>
            <p:nvPr/>
          </p:nvSpPr>
          <p:spPr>
            <a:xfrm>
              <a:off x="3580261" y="3705664"/>
              <a:ext cx="81067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（地震</a:t>
              </a:r>
              <a:r>
                <a:rPr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・津波被害想定等検討部会報告（第一次）第２章防災・減災対策）</a:t>
              </a:r>
              <a:endPara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z="1600" smtClean="0"/>
              <a:t>2</a:t>
            </a:fld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890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464862"/>
              </p:ext>
            </p:extLst>
          </p:nvPr>
        </p:nvGraphicFramePr>
        <p:xfrm>
          <a:off x="436727" y="565150"/>
          <a:ext cx="11646090" cy="5791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23045">
                  <a:extLst>
                    <a:ext uri="{9D8B030D-6E8A-4147-A177-3AD203B41FA5}">
                      <a16:colId xmlns:a16="http://schemas.microsoft.com/office/drawing/2014/main" val="2719427762"/>
                    </a:ext>
                  </a:extLst>
                </a:gridCol>
                <a:gridCol w="5823045">
                  <a:extLst>
                    <a:ext uri="{9D8B030D-6E8A-4147-A177-3AD203B41FA5}">
                      <a16:colId xmlns:a16="http://schemas.microsoft.com/office/drawing/2014/main" val="1665417696"/>
                    </a:ext>
                  </a:extLst>
                </a:gridCol>
              </a:tblGrid>
              <a:tr h="50321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地震・津波被害想定等検討部会報告（第一次）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（平成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年２月）　抜粋・要約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地震・津波被害想定等検討部会報告（第二次）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（平成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年２月）　抜粋・要約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26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防災対策の方向性は、対策の目標について具体の被害想定等も踏まえつつ検討を加え、３つの基本目標（方針）を新たに設定した。さらに、事業者、関係防災機関にも意見を求めながら、想定被害に対応した主な対策案を検討し取りまとめを行った。</a:t>
                      </a:r>
                      <a:endParaRPr kumimoji="1" lang="en-US" altLang="ja-JP" sz="160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対策案</a:t>
                      </a:r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短周期地震動対策</a:t>
                      </a:r>
                      <a:endParaRPr kumimoji="1" lang="en-US" altLang="ja-JP" sz="160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長周期地震動対策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津波による災害対策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液状化対策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防災体制の充実強化、情報伝達・情報共有の徹底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防災施設・資機材等の整備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防災教育及び防災訓練の実施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これら対策については、重点化や優先順位付けを行って実施する必要があり、地域特性や施策の効果等にも十分配慮しなければならない。そして事業者それぞれの取り組みがコンビナート地区として合算され、地区全体として防災力が向上することが重要である。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○計画の実効性を高めることの重要性も指摘し、事業者、関係防災機関が緊密に連携した対策の検討体制を求めるとともに、計画策定後の定期的な進行管理などの提案をした。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○第一次報告で課題とした「地盤の液状化に伴う側方流動」、「高圧ガスタンク（可燃性）へ</a:t>
                      </a:r>
                      <a:r>
                        <a:rPr kumimoji="1" lang="ja-JP" altLang="en-US" sz="16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の対応」に</a:t>
                      </a: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ついて、被害想定を整理し、対策案が示された。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○また、事業所のための津波避難対策の基本的な考え方が示された。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○防災本部は、特定事業所の協力のもと、各事業所の設備改修の計画書を取りまとめ、毎年、その進捗状況を把握・公表するとともに、課題を抽出しながら、次期計画に向けた重点対策を検討する。　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405738"/>
                  </a:ext>
                </a:extLst>
              </a:tr>
            </a:tbl>
          </a:graphicData>
        </a:graphic>
      </p:graphicFrame>
      <p:sp>
        <p:nvSpPr>
          <p:cNvPr id="4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報告で示された主な防災対策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z="1600" smtClean="0"/>
              <a:t>3</a:t>
            </a:fld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413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防災計画の進行管理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6975" y="1353240"/>
            <a:ext cx="5363208" cy="5275001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354842" y="1437648"/>
            <a:ext cx="5691116" cy="5324613"/>
            <a:chOff x="354842" y="1210770"/>
            <a:chExt cx="5691116" cy="5324613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10008" y="1248205"/>
              <a:ext cx="5554980" cy="5202770"/>
              <a:chOff x="281261" y="1398896"/>
              <a:chExt cx="5554980" cy="5202770"/>
            </a:xfrm>
          </p:grpSpPr>
          <p:pic>
            <p:nvPicPr>
              <p:cNvPr id="2049" name="図 5"/>
              <p:cNvPicPr>
                <a:picLocks noChangeAspect="1" noChangeArrowheads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842" y="1398896"/>
                <a:ext cx="5297487" cy="442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テキスト ボックス 22"/>
              <p:cNvSpPr txBox="1"/>
              <p:nvPr/>
            </p:nvSpPr>
            <p:spPr>
              <a:xfrm>
                <a:off x="281261" y="5971256"/>
                <a:ext cx="5554980" cy="63041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① 特定事業所は３ヶ年の対策</a:t>
                </a:r>
                <a:r>
                  <a:rPr lang="ja-JP" sz="1050" kern="100" dirty="0" smtClean="0"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計画書を</a:t>
                </a:r>
                <a:r>
                  <a:rPr lang="ja-JP" sz="1050" kern="100" dirty="0"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立案し、防災本部へ提出</a:t>
                </a:r>
              </a:p>
              <a:p>
                <a:pPr algn="l"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② 防災本部では、対策計画書のとりまとめ結果を公表</a:t>
                </a:r>
              </a:p>
              <a:p>
                <a:pPr marL="200025" indent="-200025" algn="l">
                  <a:spcAft>
                    <a:spcPts val="0"/>
                  </a:spcAft>
                </a:pPr>
                <a:r>
                  <a:rPr lang="ja-JP" sz="1050" kern="100" dirty="0"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③ 防災本部では、毎年、特定事業所から提出される実績報告書をとりまとめ、対策の進捗状況を把握して公表</a:t>
                </a:r>
              </a:p>
            </p:txBody>
          </p:sp>
        </p:grpSp>
        <p:sp>
          <p:nvSpPr>
            <p:cNvPr id="27" name="正方形/長方形 26"/>
            <p:cNvSpPr/>
            <p:nvPr/>
          </p:nvSpPr>
          <p:spPr>
            <a:xfrm>
              <a:off x="354842" y="1210770"/>
              <a:ext cx="5691116" cy="53246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 flipH="1">
            <a:off x="6276975" y="1294945"/>
            <a:ext cx="567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○第１期、第２期、第３期対策計画期間の重点項目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9758" y="582208"/>
            <a:ext cx="1169241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第１期（平成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年度）、第２期（平成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から令和２年度）、第３期（令和３年度から５年度）で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特定事業所との意見交換や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を踏まえ重点項目を設定し、防災対策を実施している。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320283" y="6445678"/>
            <a:ext cx="2743200" cy="365125"/>
          </a:xfrm>
        </p:spPr>
        <p:txBody>
          <a:bodyPr/>
          <a:lstStyle/>
          <a:p>
            <a:fld id="{33D443EA-9E5D-4935-B5C6-2EFEFBA35EAA}" type="slidenum">
              <a:rPr kumimoji="1" lang="ja-JP" altLang="en-US" sz="1600" smtClean="0"/>
              <a:t>4</a:t>
            </a:fld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270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第１期対策計画期間（平成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年度）の取組み結果について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39331"/>
              </p:ext>
            </p:extLst>
          </p:nvPr>
        </p:nvGraphicFramePr>
        <p:xfrm>
          <a:off x="268407" y="745931"/>
          <a:ext cx="7510819" cy="38765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1008">
                  <a:extLst>
                    <a:ext uri="{9D8B030D-6E8A-4147-A177-3AD203B41FA5}">
                      <a16:colId xmlns:a16="http://schemas.microsoft.com/office/drawing/2014/main" val="1138539092"/>
                    </a:ext>
                  </a:extLst>
                </a:gridCol>
                <a:gridCol w="1048316">
                  <a:extLst>
                    <a:ext uri="{9D8B030D-6E8A-4147-A177-3AD203B41FA5}">
                      <a16:colId xmlns:a16="http://schemas.microsoft.com/office/drawing/2014/main" val="3531928883"/>
                    </a:ext>
                  </a:extLst>
                </a:gridCol>
                <a:gridCol w="3084394">
                  <a:extLst>
                    <a:ext uri="{9D8B030D-6E8A-4147-A177-3AD203B41FA5}">
                      <a16:colId xmlns:a16="http://schemas.microsoft.com/office/drawing/2014/main" val="1555835354"/>
                    </a:ext>
                  </a:extLst>
                </a:gridCol>
                <a:gridCol w="1132765">
                  <a:extLst>
                    <a:ext uri="{9D8B030D-6E8A-4147-A177-3AD203B41FA5}">
                      <a16:colId xmlns:a16="http://schemas.microsoft.com/office/drawing/2014/main" val="3167029419"/>
                    </a:ext>
                  </a:extLst>
                </a:gridCol>
                <a:gridCol w="1064525">
                  <a:extLst>
                    <a:ext uri="{9D8B030D-6E8A-4147-A177-3AD203B41FA5}">
                      <a16:colId xmlns:a16="http://schemas.microsoft.com/office/drawing/2014/main" val="2508310108"/>
                    </a:ext>
                  </a:extLst>
                </a:gridCol>
                <a:gridCol w="859811">
                  <a:extLst>
                    <a:ext uri="{9D8B030D-6E8A-4147-A177-3AD203B41FA5}">
                      <a16:colId xmlns:a16="http://schemas.microsoft.com/office/drawing/2014/main" val="2085982241"/>
                    </a:ext>
                  </a:extLst>
                </a:gridCol>
              </a:tblGrid>
              <a:tr h="326486">
                <a:tc rowSpan="2">
                  <a:txBody>
                    <a:bodyPr/>
                    <a:lstStyle/>
                    <a:p>
                      <a:pPr marL="266700" indent="7620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項目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対策済（適合）数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対象数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7745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計画当初（</a:t>
                      </a:r>
                      <a:r>
                        <a:rPr lang="en-US" sz="1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sz="1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末）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取組結果（</a:t>
                      </a: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末）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287127"/>
                  </a:ext>
                </a:extLst>
              </a:tr>
              <a:tr h="521757">
                <a:tc rowSpan="3">
                  <a:txBody>
                    <a:bodyPr/>
                    <a:lstStyle/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震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重点１（法定）　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浮き屋根式タンクの耐震</a:t>
                      </a:r>
                      <a:r>
                        <a:rPr lang="ja-JP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基準</a:t>
                      </a:r>
                      <a:r>
                        <a:rPr lang="ja-JP" alt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lang="en-US" altLang="ja-JP" sz="16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適合数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113</a:t>
                      </a:r>
                      <a:r>
                        <a:rPr lang="ja-JP" altLang="en-US" sz="1600" kern="100" baseline="300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＊</a:t>
                      </a:r>
                      <a:r>
                        <a:rPr lang="en-US" altLang="ja-JP" sz="1600" kern="100" baseline="300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lang="en-US" sz="1600" kern="100" baseline="300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114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1019374"/>
                  </a:ext>
                </a:extLst>
              </a:tr>
              <a:tr h="3264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重点２（法定）　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準特定タンクの耐震基準適合数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132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142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142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3845900"/>
                  </a:ext>
                </a:extLst>
              </a:tr>
              <a:tr h="5217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重点３（自主）　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球形高圧ガスタンクの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鋼管ブレースの耐震基準適合数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  <a:r>
                        <a:rPr lang="ja-JP" altLang="en-US" sz="1600" kern="100" baseline="300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＊</a:t>
                      </a:r>
                      <a:r>
                        <a:rPr lang="en-US" altLang="ja-JP" sz="1600" kern="100" baseline="300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lang="ja-JP" sz="1600" kern="100" baseline="300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592912"/>
                  </a:ext>
                </a:extLst>
              </a:tr>
              <a:tr h="369888">
                <a:tc rowSpan="3">
                  <a:txBody>
                    <a:bodyPr/>
                    <a:lstStyle/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津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波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</a:t>
                      </a:r>
                    </a:p>
                    <a:p>
                      <a:pPr marL="609600" indent="-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重点４（自主）　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緊急遮断弁の設置タンク数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162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170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348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8383972"/>
                  </a:ext>
                </a:extLst>
              </a:tr>
              <a:tr h="5217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重点５（自主）　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管理油高（下限値）の</a:t>
                      </a:r>
                      <a:r>
                        <a:rPr lang="ja-JP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見直しタンク数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126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126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1157696"/>
                  </a:ext>
                </a:extLst>
              </a:tr>
              <a:tr h="5217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重点６（自主）　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津波避難計画の</a:t>
                      </a:r>
                      <a:r>
                        <a:rPr lang="ja-JP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見直し〔</a:t>
                      </a: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事業所数〕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167949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45827" y="5681214"/>
            <a:ext cx="106472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ハード対策を中心に進捗した。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8407" y="4839635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＊１　休止中の１基を除く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9368448" y="6395987"/>
            <a:ext cx="2743200" cy="365125"/>
          </a:xfrm>
        </p:spPr>
        <p:txBody>
          <a:bodyPr/>
          <a:lstStyle/>
          <a:p>
            <a:fld id="{33D443EA-9E5D-4935-B5C6-2EFEFBA35EAA}" type="slidenum">
              <a:rPr kumimoji="1" lang="ja-JP" altLang="en-US" sz="1600" smtClean="0"/>
              <a:t>5</a:t>
            </a:fld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06813" y="4839635"/>
            <a:ext cx="5323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＊２　未対策の３基は、当面の間、液面を下げ荷重を軽くして対応。開放点検に合わせて耐震化の予定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00501" y="1587510"/>
            <a:ext cx="7547212" cy="486950"/>
            <a:chOff x="600501" y="1587510"/>
            <a:chExt cx="7547212" cy="486950"/>
          </a:xfrm>
        </p:grpSpPr>
        <p:sp>
          <p:nvSpPr>
            <p:cNvPr id="4" name="正方形/長方形 3"/>
            <p:cNvSpPr/>
            <p:nvPr/>
          </p:nvSpPr>
          <p:spPr>
            <a:xfrm>
              <a:off x="600501" y="1587510"/>
              <a:ext cx="7178725" cy="48695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矢印コネクタ 6"/>
            <p:cNvCxnSpPr>
              <a:stCxn id="4" idx="3"/>
            </p:cNvCxnSpPr>
            <p:nvPr/>
          </p:nvCxnSpPr>
          <p:spPr>
            <a:xfrm>
              <a:off x="7779226" y="1830985"/>
              <a:ext cx="36848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>
            <a:off x="600501" y="3104997"/>
            <a:ext cx="7568509" cy="486950"/>
            <a:chOff x="600501" y="3104997"/>
            <a:chExt cx="7568509" cy="486950"/>
          </a:xfrm>
        </p:grpSpPr>
        <p:sp>
          <p:nvSpPr>
            <p:cNvPr id="11" name="正方形/長方形 10"/>
            <p:cNvSpPr/>
            <p:nvPr/>
          </p:nvSpPr>
          <p:spPr>
            <a:xfrm>
              <a:off x="600501" y="3104997"/>
              <a:ext cx="7178725" cy="48695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>
              <a:off x="7800523" y="3348472"/>
              <a:ext cx="36848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9226" y="706699"/>
            <a:ext cx="2235411" cy="1636229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4627" y="658779"/>
            <a:ext cx="2029611" cy="173617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7131" y="2726609"/>
            <a:ext cx="3290877" cy="1878284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8550" y="2709022"/>
            <a:ext cx="3221023" cy="1861037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8816466" y="1571075"/>
            <a:ext cx="1170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対策済 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57%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94056" y="1533971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対策済 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9620541" y="1524813"/>
            <a:ext cx="44942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9739440" y="3625518"/>
            <a:ext cx="44942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9029692" y="3745745"/>
            <a:ext cx="1170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対策済 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961266" y="3709883"/>
            <a:ext cx="1170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対策済 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290518" y="2103135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248397" y="2103250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13127" y="43071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308990" y="432303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147713" y="754096"/>
            <a:ext cx="3963935" cy="2024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8158094" y="2949068"/>
            <a:ext cx="3963935" cy="21983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 flipH="1">
            <a:off x="8445813" y="4737834"/>
            <a:ext cx="350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期で重点項目として継続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56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716" y="267862"/>
            <a:ext cx="3819730" cy="216928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633" y="239626"/>
            <a:ext cx="3869449" cy="2197524"/>
          </a:xfrm>
          <a:prstGeom prst="rect">
            <a:avLst/>
          </a:prstGeom>
        </p:spPr>
      </p:pic>
      <p:sp>
        <p:nvSpPr>
          <p:cNvPr id="2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第２期対策計画期間（平成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年度から令和２年度）の取組み結果について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9358" y="554435"/>
            <a:ext cx="251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ja-JP" altLang="ja-JP" sz="1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ハード</a:t>
            </a:r>
            <a:r>
              <a:rPr kumimoji="0" lang="ja-JP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対策に関係する</a:t>
            </a:r>
            <a:r>
              <a:rPr kumimoji="0" lang="ja-JP" altLang="ja-JP" sz="14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もの</a:t>
            </a:r>
            <a:endParaRPr kumimoji="0" lang="ja-JP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9358" y="4339209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ソフト対策に関するもの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06980" y="6389160"/>
            <a:ext cx="2743200" cy="365125"/>
          </a:xfrm>
        </p:spPr>
        <p:txBody>
          <a:bodyPr/>
          <a:lstStyle/>
          <a:p>
            <a:fld id="{33D443EA-9E5D-4935-B5C6-2EFEFBA35EAA}" type="slidenum">
              <a:rPr kumimoji="1" lang="ja-JP" altLang="en-US" sz="1600" smtClean="0"/>
              <a:t>6</a:t>
            </a:fld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25853" y="5402669"/>
            <a:ext cx="5254388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ハード対策が引き続き進捗し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また、代替措置を含めたソフト対策も進捗した。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351026"/>
              </p:ext>
            </p:extLst>
          </p:nvPr>
        </p:nvGraphicFramePr>
        <p:xfrm>
          <a:off x="199358" y="840603"/>
          <a:ext cx="5860247" cy="3449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5566">
                  <a:extLst>
                    <a:ext uri="{9D8B030D-6E8A-4147-A177-3AD203B41FA5}">
                      <a16:colId xmlns:a16="http://schemas.microsoft.com/office/drawing/2014/main" val="1762068780"/>
                    </a:ext>
                  </a:extLst>
                </a:gridCol>
                <a:gridCol w="2508178">
                  <a:extLst>
                    <a:ext uri="{9D8B030D-6E8A-4147-A177-3AD203B41FA5}">
                      <a16:colId xmlns:a16="http://schemas.microsoft.com/office/drawing/2014/main" val="1120153101"/>
                    </a:ext>
                  </a:extLst>
                </a:gridCol>
                <a:gridCol w="533499">
                  <a:extLst>
                    <a:ext uri="{9D8B030D-6E8A-4147-A177-3AD203B41FA5}">
                      <a16:colId xmlns:a16="http://schemas.microsoft.com/office/drawing/2014/main" val="2396467208"/>
                    </a:ext>
                  </a:extLst>
                </a:gridCol>
                <a:gridCol w="536380">
                  <a:extLst>
                    <a:ext uri="{9D8B030D-6E8A-4147-A177-3AD203B41FA5}">
                      <a16:colId xmlns:a16="http://schemas.microsoft.com/office/drawing/2014/main" val="93245903"/>
                    </a:ext>
                  </a:extLst>
                </a:gridCol>
                <a:gridCol w="806370">
                  <a:extLst>
                    <a:ext uri="{9D8B030D-6E8A-4147-A177-3AD203B41FA5}">
                      <a16:colId xmlns:a16="http://schemas.microsoft.com/office/drawing/2014/main" val="97779518"/>
                    </a:ext>
                  </a:extLst>
                </a:gridCol>
                <a:gridCol w="800254">
                  <a:extLst>
                    <a:ext uri="{9D8B030D-6E8A-4147-A177-3AD203B41FA5}">
                      <a16:colId xmlns:a16="http://schemas.microsoft.com/office/drawing/2014/main" val="23874802"/>
                    </a:ext>
                  </a:extLst>
                </a:gridCol>
              </a:tblGrid>
              <a:tr h="674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　　目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計画時の状況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施設数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732026"/>
                  </a:ext>
                </a:extLst>
              </a:tr>
              <a:tr h="3047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時点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11733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重点１　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タンク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配管への緊急遮断弁の設置（許可容量：</a:t>
                      </a: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500kL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以上）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5577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すべての主要な配管への設置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99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117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122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366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5639991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代替措置（一部は弁を設置）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208686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代替措置（弁は未設置）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161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188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81753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一部は弁を設置、残りは未対策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2606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未対策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51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902"/>
                  </a:ext>
                </a:extLst>
              </a:tr>
              <a:tr h="48895">
                <a:tc gridSpan="6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重点２　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重要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施設等の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浸水対策</a:t>
                      </a:r>
                      <a:endParaRPr lang="ja-JP" sz="12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276111"/>
                  </a:ext>
                </a:extLst>
              </a:tr>
              <a:tr h="48895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浸水しない場所への移設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86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84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207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7801710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止水壁の設置、水密化、消防車両の移動場所の確保などの代替措置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758398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未対策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106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59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48548"/>
                  </a:ext>
                </a:extLst>
              </a:tr>
              <a:tr h="48895"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の地震・津波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対策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5355"/>
                  </a:ext>
                </a:extLst>
              </a:tr>
              <a:tr h="48895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建物の耐震化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145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185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171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224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7992404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耐震化済の建物への避難マップの掲示などの代替措置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832879"/>
                  </a:ext>
                </a:extLst>
              </a:tr>
              <a:tr h="488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未対策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64662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27954"/>
              </p:ext>
            </p:extLst>
          </p:nvPr>
        </p:nvGraphicFramePr>
        <p:xfrm>
          <a:off x="199358" y="4648428"/>
          <a:ext cx="5860248" cy="17573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30696">
                  <a:extLst>
                    <a:ext uri="{9D8B030D-6E8A-4147-A177-3AD203B41FA5}">
                      <a16:colId xmlns:a16="http://schemas.microsoft.com/office/drawing/2014/main" val="4180917921"/>
                    </a:ext>
                  </a:extLst>
                </a:gridCol>
                <a:gridCol w="548701">
                  <a:extLst>
                    <a:ext uri="{9D8B030D-6E8A-4147-A177-3AD203B41FA5}">
                      <a16:colId xmlns:a16="http://schemas.microsoft.com/office/drawing/2014/main" val="1638841803"/>
                    </a:ext>
                  </a:extLst>
                </a:gridCol>
                <a:gridCol w="335296">
                  <a:extLst>
                    <a:ext uri="{9D8B030D-6E8A-4147-A177-3AD203B41FA5}">
                      <a16:colId xmlns:a16="http://schemas.microsoft.com/office/drawing/2014/main" val="1399288156"/>
                    </a:ext>
                  </a:extLst>
                </a:gridCol>
                <a:gridCol w="563081">
                  <a:extLst>
                    <a:ext uri="{9D8B030D-6E8A-4147-A177-3AD203B41FA5}">
                      <a16:colId xmlns:a16="http://schemas.microsoft.com/office/drawing/2014/main" val="1782171224"/>
                    </a:ext>
                  </a:extLst>
                </a:gridCol>
                <a:gridCol w="544853">
                  <a:extLst>
                    <a:ext uri="{9D8B030D-6E8A-4147-A177-3AD203B41FA5}">
                      <a16:colId xmlns:a16="http://schemas.microsoft.com/office/drawing/2014/main" val="3124346290"/>
                    </a:ext>
                  </a:extLst>
                </a:gridCol>
                <a:gridCol w="737621">
                  <a:extLst>
                    <a:ext uri="{9D8B030D-6E8A-4147-A177-3AD203B41FA5}">
                      <a16:colId xmlns:a16="http://schemas.microsoft.com/office/drawing/2014/main" val="4222294768"/>
                    </a:ext>
                  </a:extLst>
                </a:gridCol>
              </a:tblGrid>
              <a:tr h="3386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　　目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計画時の状況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実績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事業所数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231135"/>
                  </a:ext>
                </a:extLst>
              </a:tr>
              <a:tr h="3740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時点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363955"/>
                  </a:ext>
                </a:extLst>
              </a:tr>
              <a:tr h="187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重点４</a:t>
                      </a: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</a:t>
                      </a: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安全に係る企業活動の再点検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43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677134285"/>
                  </a:ext>
                </a:extLst>
              </a:tr>
              <a:tr h="227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重点５ </a:t>
                      </a: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近隣事業所間の情報共有の強化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801952342"/>
                  </a:ext>
                </a:extLst>
              </a:tr>
              <a:tr h="260699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重点６   ＢＣＰの策定・見直し</a:t>
                      </a:r>
                    </a:p>
                    <a:p>
                      <a:pPr marL="133350" indent="4572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（防災関連項目）〔事業所数〕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0800" algn="l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策定済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2"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48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2">
                  <a:txBody>
                    <a:bodyPr/>
                    <a:lstStyle/>
                    <a:p>
                      <a:pPr marR="5207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131729802"/>
                  </a:ext>
                </a:extLst>
              </a:tr>
              <a:tr h="478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0800" algn="l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未策定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９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90933"/>
                  </a:ext>
                </a:extLst>
              </a:tr>
              <a:tr h="187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重点７</a:t>
                      </a: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津波避難計画の見直し〔事業所数〕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080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52070"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684392868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199358" y="4171924"/>
            <a:ext cx="6637194" cy="1382715"/>
            <a:chOff x="600501" y="-769695"/>
            <a:chExt cx="7899040" cy="2816356"/>
          </a:xfrm>
        </p:grpSpPr>
        <p:sp>
          <p:nvSpPr>
            <p:cNvPr id="13" name="正方形/長方形 12"/>
            <p:cNvSpPr/>
            <p:nvPr/>
          </p:nvSpPr>
          <p:spPr>
            <a:xfrm>
              <a:off x="600501" y="1587511"/>
              <a:ext cx="6973751" cy="45915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矢印コネクタ 13"/>
            <p:cNvCxnSpPr>
              <a:stCxn id="13" idx="3"/>
            </p:cNvCxnSpPr>
            <p:nvPr/>
          </p:nvCxnSpPr>
          <p:spPr>
            <a:xfrm flipV="1">
              <a:off x="7574252" y="-769695"/>
              <a:ext cx="925289" cy="258678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14"/>
          <p:cNvGrpSpPr/>
          <p:nvPr/>
        </p:nvGrpSpPr>
        <p:grpSpPr>
          <a:xfrm>
            <a:off x="199358" y="1384152"/>
            <a:ext cx="6638388" cy="1121192"/>
            <a:chOff x="600501" y="1587510"/>
            <a:chExt cx="8132673" cy="486950"/>
          </a:xfrm>
        </p:grpSpPr>
        <p:sp>
          <p:nvSpPr>
            <p:cNvPr id="16" name="正方形/長方形 15"/>
            <p:cNvSpPr/>
            <p:nvPr/>
          </p:nvSpPr>
          <p:spPr>
            <a:xfrm>
              <a:off x="600501" y="1587510"/>
              <a:ext cx="7178725" cy="48695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>
              <a:off x="7779226" y="1759801"/>
              <a:ext cx="95394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468" y="2631050"/>
            <a:ext cx="3565781" cy="203518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7970" y="2648910"/>
            <a:ext cx="3441915" cy="1988663"/>
          </a:xfrm>
          <a:prstGeom prst="rect">
            <a:avLst/>
          </a:prstGeom>
        </p:spPr>
      </p:pic>
      <p:cxnSp>
        <p:nvCxnSpPr>
          <p:cNvPr id="22" name="直線矢印コネクタ 21"/>
          <p:cNvCxnSpPr/>
          <p:nvPr/>
        </p:nvCxnSpPr>
        <p:spPr>
          <a:xfrm>
            <a:off x="8628333" y="1513645"/>
            <a:ext cx="44942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7228476" y="220447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615756" y="2246239"/>
            <a:ext cx="1351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令和２年度末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837746" y="602235"/>
            <a:ext cx="4969856" cy="23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7246806" y="2562856"/>
            <a:ext cx="3755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期で重点項目として継続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8628333" y="3689858"/>
            <a:ext cx="44942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7228476" y="4284720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357553" y="4273008"/>
            <a:ext cx="1351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令和２年度末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837746" y="2949523"/>
            <a:ext cx="4969856" cy="23796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70753" y="3691646"/>
            <a:ext cx="894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実施済 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88%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107836" y="3692414"/>
            <a:ext cx="894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実施済 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96%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flipH="1">
            <a:off x="6846414" y="4639360"/>
            <a:ext cx="4800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⇒取組み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が進んだため、今後は事例の提供を受け、事業所間での共有・活用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を促す。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433518" y="1973624"/>
            <a:ext cx="2263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全設置・代替措置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92%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022621" y="1927276"/>
            <a:ext cx="229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全設置・代替措置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80%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867134" y="86896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全設置</a:t>
            </a:r>
            <a:endParaRPr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10311075" y="104262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全設置</a:t>
            </a:r>
            <a:endParaRPr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338807" y="1487314"/>
            <a:ext cx="108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代替措置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9640104" y="1552963"/>
            <a:ext cx="108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代替措置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2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第３期対策計画</a:t>
            </a:r>
            <a:r>
              <a:rPr lang="ja-JP" altLang="en-US" sz="2400" b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期間（令和３年度から５年度）の重点項目について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29656"/>
              </p:ext>
            </p:extLst>
          </p:nvPr>
        </p:nvGraphicFramePr>
        <p:xfrm>
          <a:off x="1651379" y="678620"/>
          <a:ext cx="8461612" cy="42918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8079">
                  <a:extLst>
                    <a:ext uri="{9D8B030D-6E8A-4147-A177-3AD203B41FA5}">
                      <a16:colId xmlns:a16="http://schemas.microsoft.com/office/drawing/2014/main" val="998336277"/>
                    </a:ext>
                  </a:extLst>
                </a:gridCol>
                <a:gridCol w="7603533">
                  <a:extLst>
                    <a:ext uri="{9D8B030D-6E8A-4147-A177-3AD203B41FA5}">
                      <a16:colId xmlns:a16="http://schemas.microsoft.com/office/drawing/2014/main" val="2680375319"/>
                    </a:ext>
                  </a:extLst>
                </a:gridCol>
              </a:tblGrid>
              <a:tr h="2932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重点項目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805265"/>
                  </a:ext>
                </a:extLst>
              </a:tr>
              <a:tr h="461243">
                <a:tc rowSpan="3">
                  <a:txBody>
                    <a:bodyPr/>
                    <a:lstStyle/>
                    <a:p>
                      <a:pPr marL="133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ハード対策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vert="eaVert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　タンク配管への緊急遮断弁</a:t>
                      </a:r>
                      <a:r>
                        <a:rPr lang="ja-JP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の設置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（許可容量：</a:t>
                      </a:r>
                      <a:r>
                        <a:rPr lang="en-US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500kL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以上）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1885731629"/>
                  </a:ext>
                </a:extLst>
              </a:tr>
              <a:tr h="463341">
                <a:tc v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　重要施設等の浸水対策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4178490602"/>
                  </a:ext>
                </a:extLst>
              </a:tr>
              <a:tr h="464571">
                <a:tc vMerge="1">
                  <a:txBody>
                    <a:bodyPr/>
                    <a:lstStyle/>
                    <a:p>
                      <a:pPr marL="25908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　小規模タンクの</a:t>
                      </a:r>
                      <a:r>
                        <a:rPr lang="ja-JP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漂流対策（許可容量：</a:t>
                      </a:r>
                      <a:r>
                        <a:rPr lang="en-US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</a:t>
                      </a:r>
                      <a:r>
                        <a:rPr lang="ja-JP" sz="1600" kern="100" spc="-30" dirty="0" err="1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ｋ</a:t>
                      </a:r>
                      <a:r>
                        <a:rPr lang="en-US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L</a:t>
                      </a:r>
                      <a:r>
                        <a:rPr lang="ja-JP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以上</a:t>
                      </a:r>
                      <a:r>
                        <a:rPr lang="en-US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500kL</a:t>
                      </a:r>
                      <a:r>
                        <a:rPr lang="ja-JP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未満）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3214325175"/>
                  </a:ext>
                </a:extLst>
              </a:tr>
              <a:tr h="573206">
                <a:tc rowSpan="5">
                  <a:txBody>
                    <a:bodyPr/>
                    <a:lstStyle/>
                    <a:p>
                      <a:pPr indent="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ソフト対策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vert="eaVert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　有害な化学物質の漏えい等</a:t>
                      </a:r>
                      <a:r>
                        <a:rPr lang="ja-JP" sz="1600" kern="100" spc="-3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に備えた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初動体制の整備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2516094235"/>
                  </a:ext>
                </a:extLst>
              </a:tr>
              <a:tr h="507919">
                <a:tc v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　津波避難計画の見直し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1286817178"/>
                  </a:ext>
                </a:extLst>
              </a:tr>
              <a:tr h="517495">
                <a:tc vMerge="1"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　</a:t>
                      </a:r>
                      <a:r>
                        <a:rPr lang="en-US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L2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（想定最大規模）高潮（地震・津波を除く）に備えたソフト対策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3372602021"/>
                  </a:ext>
                </a:extLst>
              </a:tr>
              <a:tr h="499921">
                <a:tc vMerge="1"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　近隣事業所等への情報共有の強化、事故時の広報・連絡手段の整備</a:t>
                      </a:r>
                      <a:endParaRPr lang="ja-JP" sz="1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2463943802"/>
                  </a:ext>
                </a:extLst>
              </a:tr>
              <a:tr h="510828">
                <a:tc vMerge="1"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　プラント保安等における</a:t>
                      </a:r>
                      <a:r>
                        <a:rPr lang="en-US" sz="1600" kern="100" spc="-30" dirty="0" err="1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IoT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r>
                        <a:rPr lang="en-US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AI</a:t>
                      </a:r>
                      <a:r>
                        <a:rPr lang="ja-JP" sz="1600" kern="100" spc="-30" dirty="0" err="1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の利</a:t>
                      </a:r>
                      <a:r>
                        <a:rPr lang="ja-JP" sz="1600" kern="100" spc="-3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活用</a:t>
                      </a:r>
                      <a:endParaRPr lang="ja-JP" sz="1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5662" marR="65662" marT="0" marB="0" anchor="ctr"/>
                </a:tc>
                <a:extLst>
                  <a:ext uri="{0D108BD9-81ED-4DB2-BD59-A6C34878D82A}">
                    <a16:rowId xmlns:a16="http://schemas.microsoft.com/office/drawing/2014/main" val="15756860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16340" y="5131488"/>
            <a:ext cx="1073169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ソフト対策の比率が高まっている。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また第２期対策計画のソフト対策（安全に係る企業活動の再点検など）は事例の共有・活用を実施する。</a:t>
            </a:r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9248633" y="6492875"/>
            <a:ext cx="2743200" cy="365125"/>
          </a:xfrm>
        </p:spPr>
        <p:txBody>
          <a:bodyPr/>
          <a:lstStyle/>
          <a:p>
            <a:fld id="{33D443EA-9E5D-4935-B5C6-2EFEFBA35EAA}" type="slidenum">
              <a:rPr kumimoji="1" lang="ja-JP" altLang="en-US" sz="1600" smtClean="0"/>
              <a:t>7</a:t>
            </a:fld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273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6217641" y="1143163"/>
            <a:ext cx="5749905" cy="47955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1781" y="1172795"/>
            <a:ext cx="5943200" cy="48184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訓練による実効性の確保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6265" y="932741"/>
            <a:ext cx="12054007" cy="519979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4971" y="1214498"/>
            <a:ext cx="529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大阪府石油コンビナート防災本部における取組み</a:t>
            </a:r>
            <a:endParaRPr kumimoji="1" lang="ja-JP" altLang="en-US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996" y="1143163"/>
            <a:ext cx="343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協議会・事業所における取組み</a:t>
            </a:r>
            <a:endParaRPr kumimoji="1" lang="ja-JP" altLang="en-US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17585" y="1610385"/>
            <a:ext cx="536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年度から関係機関（市、消防機関、事業所等）と図上訓練を実施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3757" y="1551396"/>
            <a:ext cx="5359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大阪北港、堺・泉北、関西国際空港の各地区で協議会等が防災訓練実施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（堺・泉北地区では、府と協議会が共催で実施）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また、各事業所でも防災訓練を実施している。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8422" y="3070529"/>
            <a:ext cx="1880344" cy="12574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700" y="3102505"/>
            <a:ext cx="1638136" cy="12286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4208378" y="4429091"/>
            <a:ext cx="2009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ウエブ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会議システム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で堺泉北地区と図上訓練実施（令和３年度）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35308" y="4470359"/>
            <a:ext cx="1813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堺泉北地区の現地の訓練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（平成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2991" y="3089541"/>
            <a:ext cx="1771895" cy="13289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4111" y="3102504"/>
            <a:ext cx="1838089" cy="13785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108" y="3113134"/>
            <a:ext cx="1754608" cy="13159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テキスト ボックス 21"/>
          <p:cNvSpPr txBox="1"/>
          <p:nvPr/>
        </p:nvSpPr>
        <p:spPr>
          <a:xfrm>
            <a:off x="10275224" y="4481071"/>
            <a:ext cx="1692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ウエブ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会議システム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で高石市役所と図上訓練実施（令和３年度）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96483" y="4520859"/>
            <a:ext cx="290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現地本部設置を想定した図上訓練（令和元年度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z="1600" smtClean="0"/>
              <a:t>8</a:t>
            </a:fld>
            <a:endParaRPr kumimoji="1" lang="ja-JP" altLang="en-US" sz="1600" dirty="0"/>
          </a:p>
        </p:txBody>
      </p:sp>
      <p:pic>
        <p:nvPicPr>
          <p:cNvPr id="24" name="コンテンツ プレースホルダー 3">
            <a:extLst>
              <a:ext uri="{FF2B5EF4-FFF2-40B4-BE49-F238E27FC236}">
                <a16:creationId xmlns:a16="http://schemas.microsoft.com/office/drawing/2014/main" id="{28F42F70-2785-423E-9938-5EECBB93219E}"/>
              </a:ext>
            </a:extLst>
          </p:cNvPr>
          <p:cNvPicPr>
            <a:picLocks noGrp="1"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70" y="3065613"/>
            <a:ext cx="2100192" cy="12918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テキスト ボックス 24"/>
          <p:cNvSpPr txBox="1"/>
          <p:nvPr/>
        </p:nvSpPr>
        <p:spPr>
          <a:xfrm>
            <a:off x="395654" y="4429091"/>
            <a:ext cx="1813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大阪和歌山広域共同防災組織　大容量泡放射システム実放水訓練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（令和３年度）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70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600500" y="852057"/>
            <a:ext cx="11041039" cy="717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今後に向けた意見交換</a:t>
            </a:r>
            <a:endParaRPr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タイトル 3"/>
          <p:cNvSpPr txBox="1">
            <a:spLocks/>
          </p:cNvSpPr>
          <p:nvPr/>
        </p:nvSpPr>
        <p:spPr>
          <a:xfrm>
            <a:off x="0" y="0"/>
            <a:ext cx="12192000" cy="528781"/>
          </a:xfrm>
          <a:prstGeom prst="rect">
            <a:avLst/>
          </a:prstGeom>
          <a:solidFill>
            <a:srgbClr val="111987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安全・安心な石油コンビナート地区に向けて</a:t>
            </a:r>
            <a:endParaRPr lang="en-US" altLang="ja-JP" sz="24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43EA-9E5D-4935-B5C6-2EFEFBA35EAA}" type="slidenum">
              <a:rPr kumimoji="1" lang="ja-JP" altLang="en-US" sz="1600" smtClean="0"/>
              <a:t>9</a:t>
            </a:fld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 flipH="1">
            <a:off x="946471" y="2183642"/>
            <a:ext cx="106950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n"/>
            </a:pP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防災・減災対策の見える化・情報発信</a:t>
            </a:r>
            <a:endParaRPr kumimoji="1"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71500" indent="-571500">
              <a:buFont typeface="Wingdings" panose="05000000000000000000" pitchFamily="2" charset="2"/>
              <a:buChar char="n"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防災・減災対策の実行性・実効性の持続的・継続的な維持・確保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71500" indent="-571500">
              <a:buFont typeface="Wingdings" panose="05000000000000000000" pitchFamily="2" charset="2"/>
              <a:buChar char="n"/>
            </a:pP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ソフト対策の充実のための訓練の実施</a:t>
            </a:r>
            <a:endParaRPr kumimoji="1"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9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1689</Words>
  <Application>Microsoft Office PowerPoint</Application>
  <PresentationFormat>ワイド画面</PresentationFormat>
  <Paragraphs>254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HGｺﾞｼｯｸM</vt:lpstr>
      <vt:lpstr>ＭＳ Ｐゴシック</vt:lpstr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防災計画の進行管理の振り返りについて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第３期対策計画期間（令和６年度）以後の石油コンビナート防災対策の検討について</dc:title>
  <dc:creator/>
  <cp:lastModifiedBy>消防保安</cp:lastModifiedBy>
  <cp:revision>174</cp:revision>
  <cp:lastPrinted>2022-03-17T09:19:48Z</cp:lastPrinted>
  <dcterms:created xsi:type="dcterms:W3CDTF">2022-02-16T06:05:05Z</dcterms:created>
  <dcterms:modified xsi:type="dcterms:W3CDTF">2022-03-18T05:14:32Z</dcterms:modified>
</cp:coreProperties>
</file>