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71" r:id="rId2"/>
    <p:sldId id="260" r:id="rId3"/>
    <p:sldId id="278" r:id="rId4"/>
    <p:sldId id="258" r:id="rId5"/>
    <p:sldId id="261" r:id="rId6"/>
    <p:sldId id="275" r:id="rId7"/>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19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64F964F3-801B-4176-8905-21AA5D35EBD5}" type="datetimeFigureOut">
              <a:rPr kumimoji="1" lang="ja-JP" altLang="en-US" smtClean="0"/>
              <a:t>2022/3/14</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2D7091B2-C03B-449E-B18E-CD8D59F5FBCE}" type="slidenum">
              <a:rPr kumimoji="1" lang="ja-JP" altLang="en-US" smtClean="0"/>
              <a:t>‹#›</a:t>
            </a:fld>
            <a:endParaRPr kumimoji="1" lang="ja-JP" altLang="en-US"/>
          </a:p>
        </p:txBody>
      </p:sp>
    </p:spTree>
    <p:extLst>
      <p:ext uri="{BB962C8B-B14F-4D97-AF65-F5344CB8AC3E}">
        <p14:creationId xmlns:p14="http://schemas.microsoft.com/office/powerpoint/2010/main" val="33338208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6BE3D6D-168C-4E6C-BE0E-BA8282BF4CB6}" type="datetime1">
              <a:rPr kumimoji="1" lang="ja-JP" altLang="en-US" smtClean="0"/>
              <a:t>2022/3/14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DA4CE6-C082-438E-9596-D8D07566D3AF}" type="slidenum">
              <a:rPr kumimoji="1" lang="ja-JP" altLang="en-US" smtClean="0"/>
              <a:t>‹#›</a:t>
            </a:fld>
            <a:endParaRPr kumimoji="1" lang="ja-JP" altLang="en-US"/>
          </a:p>
        </p:txBody>
      </p:sp>
    </p:spTree>
    <p:extLst>
      <p:ext uri="{BB962C8B-B14F-4D97-AF65-F5344CB8AC3E}">
        <p14:creationId xmlns:p14="http://schemas.microsoft.com/office/powerpoint/2010/main" val="3783854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CA1DD39-1051-4FE8-8CDD-9403EE20AB0A}" type="datetime1">
              <a:rPr kumimoji="1" lang="ja-JP" altLang="en-US" smtClean="0"/>
              <a:t>2022/3/14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DA4CE6-C082-438E-9596-D8D07566D3AF}" type="slidenum">
              <a:rPr kumimoji="1" lang="ja-JP" altLang="en-US" smtClean="0"/>
              <a:t>‹#›</a:t>
            </a:fld>
            <a:endParaRPr kumimoji="1" lang="ja-JP" altLang="en-US"/>
          </a:p>
        </p:txBody>
      </p:sp>
    </p:spTree>
    <p:extLst>
      <p:ext uri="{BB962C8B-B14F-4D97-AF65-F5344CB8AC3E}">
        <p14:creationId xmlns:p14="http://schemas.microsoft.com/office/powerpoint/2010/main" val="2788713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C0D7583-5843-43F9-9274-A336D7869BDE}" type="datetime1">
              <a:rPr kumimoji="1" lang="ja-JP" altLang="en-US" smtClean="0"/>
              <a:t>2022/3/14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DA4CE6-C082-438E-9596-D8D07566D3AF}" type="slidenum">
              <a:rPr kumimoji="1" lang="ja-JP" altLang="en-US" smtClean="0"/>
              <a:t>‹#›</a:t>
            </a:fld>
            <a:endParaRPr kumimoji="1" lang="ja-JP" altLang="en-US"/>
          </a:p>
        </p:txBody>
      </p:sp>
    </p:spTree>
    <p:extLst>
      <p:ext uri="{BB962C8B-B14F-4D97-AF65-F5344CB8AC3E}">
        <p14:creationId xmlns:p14="http://schemas.microsoft.com/office/powerpoint/2010/main" val="887893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423C22F-7BCD-4C4E-9ACA-A8DDF35A7F21}" type="datetime1">
              <a:rPr kumimoji="1" lang="ja-JP" altLang="en-US" smtClean="0"/>
              <a:t>2022/3/14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DA4CE6-C082-438E-9596-D8D07566D3AF}" type="slidenum">
              <a:rPr kumimoji="1" lang="ja-JP" altLang="en-US" smtClean="0"/>
              <a:t>‹#›</a:t>
            </a:fld>
            <a:endParaRPr kumimoji="1" lang="ja-JP" altLang="en-US"/>
          </a:p>
        </p:txBody>
      </p:sp>
    </p:spTree>
    <p:extLst>
      <p:ext uri="{BB962C8B-B14F-4D97-AF65-F5344CB8AC3E}">
        <p14:creationId xmlns:p14="http://schemas.microsoft.com/office/powerpoint/2010/main" val="1387727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9B6D409-F954-4AEC-BF1D-01F1FB36074E}" type="datetime1">
              <a:rPr kumimoji="1" lang="ja-JP" altLang="en-US" smtClean="0"/>
              <a:t>2022/3/14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DA4CE6-C082-438E-9596-D8D07566D3AF}" type="slidenum">
              <a:rPr kumimoji="1" lang="ja-JP" altLang="en-US" smtClean="0"/>
              <a:t>‹#›</a:t>
            </a:fld>
            <a:endParaRPr kumimoji="1" lang="ja-JP" altLang="en-US"/>
          </a:p>
        </p:txBody>
      </p:sp>
    </p:spTree>
    <p:extLst>
      <p:ext uri="{BB962C8B-B14F-4D97-AF65-F5344CB8AC3E}">
        <p14:creationId xmlns:p14="http://schemas.microsoft.com/office/powerpoint/2010/main" val="3828581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EAB49E3-1E65-4FAC-9A39-801EE6E7C70A}" type="datetime1">
              <a:rPr kumimoji="1" lang="ja-JP" altLang="en-US" smtClean="0"/>
              <a:t>2022/3/14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DA4CE6-C082-438E-9596-D8D07566D3AF}" type="slidenum">
              <a:rPr kumimoji="1" lang="ja-JP" altLang="en-US" smtClean="0"/>
              <a:t>‹#›</a:t>
            </a:fld>
            <a:endParaRPr kumimoji="1" lang="ja-JP" altLang="en-US"/>
          </a:p>
        </p:txBody>
      </p:sp>
    </p:spTree>
    <p:extLst>
      <p:ext uri="{BB962C8B-B14F-4D97-AF65-F5344CB8AC3E}">
        <p14:creationId xmlns:p14="http://schemas.microsoft.com/office/powerpoint/2010/main" val="4044820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2FD7BF5-BF7B-43A0-8469-7C4F3607B9C3}" type="datetime1">
              <a:rPr kumimoji="1" lang="ja-JP" altLang="en-US" smtClean="0"/>
              <a:t>2022/3/14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3DA4CE6-C082-438E-9596-D8D07566D3AF}" type="slidenum">
              <a:rPr kumimoji="1" lang="ja-JP" altLang="en-US" smtClean="0"/>
              <a:t>‹#›</a:t>
            </a:fld>
            <a:endParaRPr kumimoji="1" lang="ja-JP" altLang="en-US"/>
          </a:p>
        </p:txBody>
      </p:sp>
    </p:spTree>
    <p:extLst>
      <p:ext uri="{BB962C8B-B14F-4D97-AF65-F5344CB8AC3E}">
        <p14:creationId xmlns:p14="http://schemas.microsoft.com/office/powerpoint/2010/main" val="861154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3965758-7404-45AD-9FD5-584CD0F8121D}" type="datetime1">
              <a:rPr kumimoji="1" lang="ja-JP" altLang="en-US" smtClean="0"/>
              <a:t>2022/3/14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3DA4CE6-C082-438E-9596-D8D07566D3AF}" type="slidenum">
              <a:rPr kumimoji="1" lang="ja-JP" altLang="en-US" smtClean="0"/>
              <a:t>‹#›</a:t>
            </a:fld>
            <a:endParaRPr kumimoji="1" lang="ja-JP" altLang="en-US"/>
          </a:p>
        </p:txBody>
      </p:sp>
    </p:spTree>
    <p:extLst>
      <p:ext uri="{BB962C8B-B14F-4D97-AF65-F5344CB8AC3E}">
        <p14:creationId xmlns:p14="http://schemas.microsoft.com/office/powerpoint/2010/main" val="60014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13A5D34-5D93-4735-A474-EEE7C8190AC4}" type="datetime1">
              <a:rPr kumimoji="1" lang="ja-JP" altLang="en-US" smtClean="0"/>
              <a:t>2022/3/14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3DA4CE6-C082-438E-9596-D8D07566D3AF}" type="slidenum">
              <a:rPr kumimoji="1" lang="ja-JP" altLang="en-US" smtClean="0"/>
              <a:t>‹#›</a:t>
            </a:fld>
            <a:endParaRPr kumimoji="1" lang="ja-JP" altLang="en-US"/>
          </a:p>
        </p:txBody>
      </p:sp>
    </p:spTree>
    <p:extLst>
      <p:ext uri="{BB962C8B-B14F-4D97-AF65-F5344CB8AC3E}">
        <p14:creationId xmlns:p14="http://schemas.microsoft.com/office/powerpoint/2010/main" val="3355402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1804C24-43AA-45ED-82D4-97E9304B20AE}" type="datetime1">
              <a:rPr kumimoji="1" lang="ja-JP" altLang="en-US" smtClean="0"/>
              <a:t>2022/3/14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DA4CE6-C082-438E-9596-D8D07566D3AF}" type="slidenum">
              <a:rPr kumimoji="1" lang="ja-JP" altLang="en-US" smtClean="0"/>
              <a:t>‹#›</a:t>
            </a:fld>
            <a:endParaRPr kumimoji="1" lang="ja-JP" altLang="en-US"/>
          </a:p>
        </p:txBody>
      </p:sp>
    </p:spTree>
    <p:extLst>
      <p:ext uri="{BB962C8B-B14F-4D97-AF65-F5344CB8AC3E}">
        <p14:creationId xmlns:p14="http://schemas.microsoft.com/office/powerpoint/2010/main" val="1625915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EB63D76-1A12-43D2-9FB7-AEB951FAB934}" type="datetime1">
              <a:rPr kumimoji="1" lang="ja-JP" altLang="en-US" smtClean="0"/>
              <a:t>2022/3/14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DA4CE6-C082-438E-9596-D8D07566D3AF}" type="slidenum">
              <a:rPr kumimoji="1" lang="ja-JP" altLang="en-US" smtClean="0"/>
              <a:t>‹#›</a:t>
            </a:fld>
            <a:endParaRPr kumimoji="1" lang="ja-JP" altLang="en-US"/>
          </a:p>
        </p:txBody>
      </p:sp>
    </p:spTree>
    <p:extLst>
      <p:ext uri="{BB962C8B-B14F-4D97-AF65-F5344CB8AC3E}">
        <p14:creationId xmlns:p14="http://schemas.microsoft.com/office/powerpoint/2010/main" val="3495601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2B3CAF-A772-47CD-9F27-2BC5619173E5}" type="datetime1">
              <a:rPr kumimoji="1" lang="ja-JP" altLang="en-US" smtClean="0"/>
              <a:t>2022/3/14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DA4CE6-C082-438E-9596-D8D07566D3AF}" type="slidenum">
              <a:rPr kumimoji="1" lang="ja-JP" altLang="en-US" smtClean="0"/>
              <a:t>‹#›</a:t>
            </a:fld>
            <a:endParaRPr kumimoji="1" lang="ja-JP" altLang="en-US"/>
          </a:p>
        </p:txBody>
      </p:sp>
    </p:spTree>
    <p:extLst>
      <p:ext uri="{BB962C8B-B14F-4D97-AF65-F5344CB8AC3E}">
        <p14:creationId xmlns:p14="http://schemas.microsoft.com/office/powerpoint/2010/main" val="2540728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23081" y="1122363"/>
            <a:ext cx="10930719" cy="2387600"/>
          </a:xfrm>
        </p:spPr>
        <p:txBody>
          <a:bodyPr>
            <a:normAutofit fontScale="90000"/>
          </a:bodyPr>
          <a:lstStyle/>
          <a:p>
            <a:r>
              <a:rPr lang="ja-JP" altLang="en-US" sz="4400" dirty="0" smtClean="0">
                <a:latin typeface="ＭＳ ゴシック" panose="020B0609070205080204" pitchFamily="49" charset="-128"/>
                <a:ea typeface="ＭＳ ゴシック" panose="020B0609070205080204" pitchFamily="49" charset="-128"/>
              </a:rPr>
              <a:t>第３期対策計画期間（令和３年度から５年度）の「</a:t>
            </a:r>
            <a:r>
              <a:rPr lang="ja-JP" altLang="ja-JP" sz="4400" dirty="0" smtClean="0">
                <a:latin typeface="ＭＳ ゴシック" panose="020B0609070205080204" pitchFamily="49" charset="-128"/>
                <a:ea typeface="ＭＳ ゴシック" panose="020B0609070205080204" pitchFamily="49" charset="-128"/>
              </a:rPr>
              <a:t>自主的</a:t>
            </a:r>
            <a:r>
              <a:rPr lang="ja-JP" altLang="ja-JP" sz="4400" dirty="0">
                <a:latin typeface="ＭＳ ゴシック" panose="020B0609070205080204" pitchFamily="49" charset="-128"/>
                <a:ea typeface="ＭＳ ゴシック" panose="020B0609070205080204" pitchFamily="49" charset="-128"/>
              </a:rPr>
              <a:t>な防災・減災対策に関する取組みを事業所間で共有し、活用を促す</a:t>
            </a:r>
            <a:r>
              <a:rPr lang="ja-JP" altLang="ja-JP" sz="4400" dirty="0" smtClean="0">
                <a:latin typeface="ＭＳ ゴシック" panose="020B0609070205080204" pitchFamily="49" charset="-128"/>
                <a:ea typeface="ＭＳ ゴシック" panose="020B0609070205080204" pitchFamily="49" charset="-128"/>
              </a:rPr>
              <a:t>仕組み</a:t>
            </a:r>
            <a:r>
              <a:rPr lang="ja-JP" altLang="en-US" sz="4400" dirty="0" smtClean="0">
                <a:latin typeface="ＭＳ ゴシック" panose="020B0609070205080204" pitchFamily="49" charset="-128"/>
                <a:ea typeface="ＭＳ ゴシック" panose="020B0609070205080204" pitchFamily="49" charset="-128"/>
              </a:rPr>
              <a:t>」（案）について</a:t>
            </a:r>
            <a:endParaRPr kumimoji="1" lang="ja-JP" altLang="en-US" sz="4400" b="1" dirty="0">
              <a:latin typeface="ＭＳ ゴシック" panose="020B0609070205080204" pitchFamily="49" charset="-128"/>
              <a:ea typeface="ＭＳ ゴシック" panose="020B0609070205080204" pitchFamily="49" charset="-128"/>
            </a:endParaRPr>
          </a:p>
        </p:txBody>
      </p:sp>
      <p:sp>
        <p:nvSpPr>
          <p:cNvPr id="3" name="サブタイトル 2"/>
          <p:cNvSpPr>
            <a:spLocks noGrp="1"/>
          </p:cNvSpPr>
          <p:nvPr>
            <p:ph type="subTitle" idx="1"/>
          </p:nvPr>
        </p:nvSpPr>
        <p:spPr/>
        <p:txBody>
          <a:bodyPr/>
          <a:lstStyle/>
          <a:p>
            <a:r>
              <a:rPr kumimoji="1" lang="ja-JP" altLang="en-US" dirty="0" smtClean="0"/>
              <a:t>令和４年</a:t>
            </a:r>
            <a:r>
              <a:rPr lang="ja-JP" altLang="en-US" dirty="0" smtClean="0"/>
              <a:t>３</a:t>
            </a:r>
            <a:r>
              <a:rPr kumimoji="1" lang="ja-JP" altLang="en-US" dirty="0" smtClean="0"/>
              <a:t>月</a:t>
            </a:r>
            <a:r>
              <a:rPr lang="en-US" altLang="ja-JP" dirty="0"/>
              <a:t>22</a:t>
            </a:r>
            <a:r>
              <a:rPr kumimoji="1" lang="ja-JP" altLang="en-US" dirty="0" smtClean="0"/>
              <a:t>日（火）　</a:t>
            </a:r>
            <a:endParaRPr kumimoji="1" lang="en-US" altLang="ja-JP" dirty="0" smtClean="0"/>
          </a:p>
          <a:p>
            <a:r>
              <a:rPr lang="ja-JP" altLang="en-US" dirty="0"/>
              <a:t>大阪府石油コンビナート等防災</a:t>
            </a:r>
            <a:r>
              <a:rPr lang="ja-JP" altLang="en-US" smtClean="0"/>
              <a:t>本部</a:t>
            </a:r>
            <a:r>
              <a:rPr lang="ja-JP" altLang="en-US" smtClean="0"/>
              <a:t>事務局</a:t>
            </a:r>
            <a:endParaRPr kumimoji="1" lang="en-US" altLang="ja-JP" dirty="0" smtClean="0"/>
          </a:p>
        </p:txBody>
      </p:sp>
      <p:sp>
        <p:nvSpPr>
          <p:cNvPr id="4" name="スライド番号プレースホルダー 3"/>
          <p:cNvSpPr>
            <a:spLocks noGrp="1"/>
          </p:cNvSpPr>
          <p:nvPr>
            <p:ph type="sldNum" sz="quarter" idx="12"/>
          </p:nvPr>
        </p:nvSpPr>
        <p:spPr>
          <a:xfrm>
            <a:off x="8610600" y="6369998"/>
            <a:ext cx="2743200" cy="365125"/>
          </a:xfrm>
        </p:spPr>
        <p:txBody>
          <a:bodyPr/>
          <a:lstStyle/>
          <a:p>
            <a:fld id="{B3DA4CE6-C082-438E-9596-D8D07566D3AF}" type="slidenum">
              <a:rPr kumimoji="1" lang="ja-JP" altLang="en-US" sz="1600" smtClean="0"/>
              <a:t>1</a:t>
            </a:fld>
            <a:endParaRPr kumimoji="1" lang="ja-JP" altLang="en-US" sz="1600"/>
          </a:p>
        </p:txBody>
      </p:sp>
      <p:sp>
        <p:nvSpPr>
          <p:cNvPr id="5" name="テキスト ボックス 4"/>
          <p:cNvSpPr txBox="1"/>
          <p:nvPr/>
        </p:nvSpPr>
        <p:spPr>
          <a:xfrm>
            <a:off x="10142806" y="253218"/>
            <a:ext cx="1723549"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2400" dirty="0" smtClean="0">
                <a:latin typeface="ＭＳ ゴシック" panose="020B0609070205080204" pitchFamily="49" charset="-128"/>
                <a:ea typeface="ＭＳ ゴシック" panose="020B0609070205080204" pitchFamily="49" charset="-128"/>
              </a:rPr>
              <a:t>資料１</a:t>
            </a:r>
            <a:r>
              <a:rPr lang="en-US" altLang="ja-JP" sz="2400" dirty="0" smtClean="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１</a:t>
            </a:r>
            <a:endParaRPr kumimoji="1" lang="ja-JP" altLang="en-US" sz="2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355451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図 100"/>
          <p:cNvPicPr>
            <a:picLocks noChangeAspect="1"/>
          </p:cNvPicPr>
          <p:nvPr/>
        </p:nvPicPr>
        <p:blipFill>
          <a:blip r:embed="rId2"/>
          <a:stretch>
            <a:fillRect/>
          </a:stretch>
        </p:blipFill>
        <p:spPr>
          <a:xfrm>
            <a:off x="6660107" y="896643"/>
            <a:ext cx="5504038" cy="5830618"/>
          </a:xfrm>
          <a:prstGeom prst="rect">
            <a:avLst/>
          </a:prstGeom>
        </p:spPr>
      </p:pic>
      <p:pic>
        <p:nvPicPr>
          <p:cNvPr id="103" name="図 102"/>
          <p:cNvPicPr>
            <a:picLocks noChangeAspect="1"/>
          </p:cNvPicPr>
          <p:nvPr/>
        </p:nvPicPr>
        <p:blipFill>
          <a:blip r:embed="rId3"/>
          <a:stretch>
            <a:fillRect/>
          </a:stretch>
        </p:blipFill>
        <p:spPr>
          <a:xfrm>
            <a:off x="832515" y="3842353"/>
            <a:ext cx="4899546" cy="2644221"/>
          </a:xfrm>
          <a:prstGeom prst="rect">
            <a:avLst/>
          </a:prstGeom>
        </p:spPr>
      </p:pic>
      <p:sp>
        <p:nvSpPr>
          <p:cNvPr id="2" name="テキスト ボックス 1"/>
          <p:cNvSpPr txBox="1"/>
          <p:nvPr/>
        </p:nvSpPr>
        <p:spPr>
          <a:xfrm>
            <a:off x="464025" y="1419368"/>
            <a:ext cx="5418159" cy="193899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sz="2000" dirty="0" smtClean="0">
                <a:latin typeface="ＭＳ ゴシック" panose="020B0609070205080204" pitchFamily="49" charset="-128"/>
                <a:ea typeface="ＭＳ ゴシック" panose="020B0609070205080204" pitchFamily="49" charset="-128"/>
              </a:rPr>
              <a:t>第３期対策計画（令和３年度から５年度）は、これまでの重点項目の設定に加え、防災本部が事業所の自主的な防災・減災対策に関する取組みを事業所間で共有、活用を促す仕組みを整え、区域全体の防災・減災対策を促進する。</a:t>
            </a:r>
            <a:endParaRPr kumimoji="1" lang="ja-JP" altLang="en-US" sz="2000" dirty="0">
              <a:latin typeface="ＭＳ ゴシック" panose="020B0609070205080204" pitchFamily="49" charset="-128"/>
              <a:ea typeface="ＭＳ ゴシック" panose="020B0609070205080204" pitchFamily="49" charset="-128"/>
            </a:endParaRPr>
          </a:p>
        </p:txBody>
      </p:sp>
      <p:sp>
        <p:nvSpPr>
          <p:cNvPr id="7" name="正方形/長方形 6"/>
          <p:cNvSpPr/>
          <p:nvPr/>
        </p:nvSpPr>
        <p:spPr>
          <a:xfrm>
            <a:off x="0" y="0"/>
            <a:ext cx="12192000" cy="944100"/>
          </a:xfrm>
          <a:prstGeom prst="rect">
            <a:avLst/>
          </a:prstGeom>
          <a:solidFill>
            <a:srgbClr val="111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schemeClr val="bg1"/>
                </a:solidFill>
                <a:latin typeface="ＭＳ ゴシック" panose="020B0609070205080204" pitchFamily="49" charset="-128"/>
                <a:ea typeface="ＭＳ ゴシック" panose="020B0609070205080204" pitchFamily="49" charset="-128"/>
              </a:rPr>
              <a:t>自主的な防災・減災対策に関する取組みを事業所間で共有し、</a:t>
            </a:r>
            <a:endParaRPr lang="en-US" altLang="ja-JP" sz="3200" b="1" dirty="0" smtClean="0">
              <a:solidFill>
                <a:schemeClr val="bg1"/>
              </a:solidFill>
              <a:latin typeface="ＭＳ ゴシック" panose="020B0609070205080204" pitchFamily="49" charset="-128"/>
              <a:ea typeface="ＭＳ ゴシック" panose="020B0609070205080204" pitchFamily="49" charset="-128"/>
            </a:endParaRPr>
          </a:p>
          <a:p>
            <a:pPr algn="ctr"/>
            <a:r>
              <a:rPr lang="ja-JP" altLang="en-US" sz="3200" b="1" dirty="0" smtClean="0">
                <a:solidFill>
                  <a:schemeClr val="bg1"/>
                </a:solidFill>
                <a:latin typeface="ＭＳ ゴシック" panose="020B0609070205080204" pitchFamily="49" charset="-128"/>
                <a:ea typeface="ＭＳ ゴシック" panose="020B0609070205080204" pitchFamily="49" charset="-128"/>
              </a:rPr>
              <a:t>活用を促す仕組み</a:t>
            </a:r>
            <a:endParaRPr lang="en-US" altLang="ja-JP" sz="3200" b="1" dirty="0" smtClean="0">
              <a:solidFill>
                <a:schemeClr val="bg1"/>
              </a:solidFill>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p:txBody>
          <a:bodyPr/>
          <a:lstStyle/>
          <a:p>
            <a:fld id="{B3DA4CE6-C082-438E-9596-D8D07566D3AF}" type="slidenum">
              <a:rPr kumimoji="1" lang="ja-JP" altLang="en-US" sz="1600" smtClean="0"/>
              <a:t>2</a:t>
            </a:fld>
            <a:endParaRPr kumimoji="1" lang="ja-JP" altLang="en-US" sz="1600" dirty="0"/>
          </a:p>
        </p:txBody>
      </p:sp>
    </p:spTree>
    <p:extLst>
      <p:ext uri="{BB962C8B-B14F-4D97-AF65-F5344CB8AC3E}">
        <p14:creationId xmlns:p14="http://schemas.microsoft.com/office/powerpoint/2010/main" val="2079486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3DA4CE6-C082-438E-9596-D8D07566D3AF}" type="slidenum">
              <a:rPr kumimoji="1" lang="ja-JP" altLang="en-US" sz="1600" smtClean="0"/>
              <a:t>3</a:t>
            </a:fld>
            <a:endParaRPr kumimoji="1" lang="ja-JP" altLang="en-US" sz="1600"/>
          </a:p>
        </p:txBody>
      </p:sp>
      <p:sp>
        <p:nvSpPr>
          <p:cNvPr id="3" name="正方形/長方形 2"/>
          <p:cNvSpPr/>
          <p:nvPr/>
        </p:nvSpPr>
        <p:spPr>
          <a:xfrm>
            <a:off x="261921" y="2518030"/>
            <a:ext cx="4542090" cy="861774"/>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lvl="0">
              <a:defRPr/>
            </a:pPr>
            <a:r>
              <a:rPr lang="ja-JP" altLang="en-US" sz="1600" dirty="0" smtClean="0">
                <a:latin typeface="ＭＳ ゴシック" panose="020B0609070205080204" pitchFamily="49" charset="-128"/>
                <a:ea typeface="ＭＳ ゴシック" panose="020B0609070205080204" pitchFamily="49" charset="-128"/>
              </a:rPr>
              <a:t>○有用な情報の選択の難しさ</a:t>
            </a:r>
            <a:endParaRPr lang="en-US" altLang="ja-JP" sz="1600" dirty="0" smtClean="0">
              <a:latin typeface="ＭＳ ゴシック" panose="020B0609070205080204" pitchFamily="49" charset="-128"/>
              <a:ea typeface="ＭＳ ゴシック" panose="020B0609070205080204" pitchFamily="49" charset="-128"/>
            </a:endParaRPr>
          </a:p>
          <a:p>
            <a:pPr lvl="0">
              <a:defRPr/>
            </a:pPr>
            <a:r>
              <a:rPr lang="en-US" altLang="ja-JP" sz="1600" dirty="0">
                <a:latin typeface="ＭＳ ゴシック" panose="020B0609070205080204" pitchFamily="49" charset="-128"/>
                <a:ea typeface="ＭＳ ゴシック" panose="020B0609070205080204" pitchFamily="49" charset="-128"/>
              </a:rPr>
              <a:t>…</a:t>
            </a:r>
            <a:r>
              <a:rPr lang="ja-JP" altLang="en-US" sz="1600" dirty="0" smtClean="0">
                <a:latin typeface="ＭＳ ゴシック" panose="020B0609070205080204" pitchFamily="49" charset="-128"/>
                <a:ea typeface="ＭＳ ゴシック" panose="020B0609070205080204" pitchFamily="49" charset="-128"/>
              </a:rPr>
              <a:t>類似の情報が提供された場合、既存の</a:t>
            </a:r>
            <a:endParaRPr lang="en-US" altLang="ja-JP" sz="1600" dirty="0" smtClean="0">
              <a:latin typeface="ＭＳ ゴシック" panose="020B0609070205080204" pitchFamily="49" charset="-128"/>
              <a:ea typeface="ＭＳ ゴシック" panose="020B0609070205080204" pitchFamily="49" charset="-128"/>
            </a:endParaRPr>
          </a:p>
          <a:p>
            <a:pPr lvl="0">
              <a:defRPr/>
            </a:pPr>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有用な情報が埋もれてしまうおそれ</a:t>
            </a:r>
            <a:endParaRPr lang="en-US" altLang="ja-JP" sz="1600" dirty="0" smtClean="0">
              <a:latin typeface="ＭＳ ゴシック" panose="020B0609070205080204" pitchFamily="49" charset="-128"/>
              <a:ea typeface="ＭＳ ゴシック" panose="020B0609070205080204" pitchFamily="49" charset="-128"/>
            </a:endParaRPr>
          </a:p>
        </p:txBody>
      </p:sp>
      <p:sp>
        <p:nvSpPr>
          <p:cNvPr id="4" name="正方形/長方形 3"/>
          <p:cNvSpPr/>
          <p:nvPr/>
        </p:nvSpPr>
        <p:spPr>
          <a:xfrm>
            <a:off x="261922" y="1563132"/>
            <a:ext cx="4542089" cy="861774"/>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defRPr/>
            </a:pPr>
            <a:r>
              <a:rPr lang="ja-JP" altLang="en-US" sz="1600" dirty="0" smtClean="0">
                <a:latin typeface="ＭＳ ゴシック" panose="020B0609070205080204" pitchFamily="49" charset="-128"/>
                <a:ea typeface="ＭＳ ゴシック" panose="020B0609070205080204" pitchFamily="49" charset="-128"/>
              </a:rPr>
              <a:t>○既存の情報共有制度との重複</a:t>
            </a:r>
            <a:endParaRPr lang="en-US" altLang="ja-JP" sz="1600" dirty="0" smtClean="0">
              <a:latin typeface="ＭＳ ゴシック" panose="020B0609070205080204" pitchFamily="49" charset="-128"/>
              <a:ea typeface="ＭＳ ゴシック" panose="020B0609070205080204" pitchFamily="49" charset="-128"/>
            </a:endParaRPr>
          </a:p>
          <a:p>
            <a:pPr>
              <a:defRPr/>
            </a:pPr>
            <a:r>
              <a:rPr lang="en-US" altLang="ja-JP" sz="1600" dirty="0" smtClean="0">
                <a:latin typeface="ＭＳ ゴシック" panose="020B0609070205080204" pitchFamily="49" charset="-128"/>
                <a:ea typeface="ＭＳ ゴシック" panose="020B0609070205080204" pitchFamily="49" charset="-128"/>
              </a:rPr>
              <a:t>…</a:t>
            </a:r>
            <a:r>
              <a:rPr lang="ja-JP" altLang="en-US" sz="1600" dirty="0" smtClean="0">
                <a:latin typeface="ＭＳ ゴシック" panose="020B0609070205080204" pitchFamily="49" charset="-128"/>
                <a:ea typeface="ＭＳ ゴシック" panose="020B0609070205080204" pitchFamily="49" charset="-128"/>
              </a:rPr>
              <a:t>新たな報告を依頼すると、業務負荷が</a:t>
            </a:r>
            <a:endParaRPr lang="en-US" altLang="ja-JP" sz="1600" dirty="0" smtClean="0">
              <a:latin typeface="ＭＳ ゴシック" panose="020B0609070205080204" pitchFamily="49" charset="-128"/>
              <a:ea typeface="ＭＳ ゴシック" panose="020B0609070205080204" pitchFamily="49" charset="-128"/>
            </a:endParaRPr>
          </a:p>
          <a:p>
            <a:pPr>
              <a:defRPr/>
            </a:pPr>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増加</a:t>
            </a:r>
            <a:endParaRPr lang="ja-JP" altLang="en-US" sz="1600" dirty="0">
              <a:latin typeface="ＭＳ ゴシック" panose="020B0609070205080204" pitchFamily="49" charset="-128"/>
              <a:ea typeface="ＭＳ ゴシック" panose="020B0609070205080204" pitchFamily="49" charset="-128"/>
            </a:endParaRPr>
          </a:p>
        </p:txBody>
      </p:sp>
      <p:sp>
        <p:nvSpPr>
          <p:cNvPr id="5" name="正方形/長方形 4"/>
          <p:cNvSpPr/>
          <p:nvPr/>
        </p:nvSpPr>
        <p:spPr>
          <a:xfrm>
            <a:off x="261920" y="4427826"/>
            <a:ext cx="4542090" cy="830997"/>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lvl="0">
              <a:defRPr/>
            </a:pPr>
            <a:r>
              <a:rPr lang="ja-JP" altLang="en-US" sz="1600" dirty="0" smtClean="0">
                <a:latin typeface="ＭＳ ゴシック" panose="020B0609070205080204" pitchFamily="49" charset="-128"/>
                <a:ea typeface="ＭＳ ゴシック" panose="020B0609070205080204" pitchFamily="49" charset="-128"/>
              </a:rPr>
              <a:t>○専門用語のチェックにマンパワーが必要</a:t>
            </a:r>
            <a:endParaRPr lang="en-US" altLang="ja-JP" sz="1600" dirty="0" smtClean="0">
              <a:latin typeface="ＭＳ ゴシック" panose="020B0609070205080204" pitchFamily="49" charset="-128"/>
              <a:ea typeface="ＭＳ ゴシック" panose="020B0609070205080204" pitchFamily="49" charset="-128"/>
            </a:endParaRPr>
          </a:p>
          <a:p>
            <a:pPr lvl="0">
              <a:defRPr/>
            </a:pPr>
            <a:r>
              <a:rPr lang="en-US" altLang="ja-JP" sz="1600" dirty="0" smtClean="0">
                <a:latin typeface="ＭＳ ゴシック" panose="020B0609070205080204" pitchFamily="49" charset="-128"/>
                <a:ea typeface="ＭＳ ゴシック" panose="020B0609070205080204" pitchFamily="49" charset="-128"/>
              </a:rPr>
              <a:t>…</a:t>
            </a:r>
            <a:r>
              <a:rPr lang="ja-JP" altLang="en-US" sz="1600" dirty="0" smtClean="0">
                <a:latin typeface="ＭＳ ゴシック" panose="020B0609070205080204" pitchFamily="49" charset="-128"/>
                <a:ea typeface="ＭＳ ゴシック" panose="020B0609070205080204" pitchFamily="49" charset="-128"/>
              </a:rPr>
              <a:t>業種が異なると、詳細な情報の理解が非常に困難</a:t>
            </a:r>
            <a:endParaRPr lang="en-US" altLang="ja-JP" sz="1600" dirty="0" smtClean="0">
              <a:latin typeface="ＭＳ ゴシック" panose="020B0609070205080204" pitchFamily="49" charset="-128"/>
              <a:ea typeface="ＭＳ ゴシック" panose="020B0609070205080204" pitchFamily="49" charset="-128"/>
            </a:endParaRPr>
          </a:p>
        </p:txBody>
      </p:sp>
      <p:sp>
        <p:nvSpPr>
          <p:cNvPr id="6" name="正方形/長方形 5"/>
          <p:cNvSpPr/>
          <p:nvPr/>
        </p:nvSpPr>
        <p:spPr>
          <a:xfrm>
            <a:off x="0" y="-16052"/>
            <a:ext cx="12192000" cy="914404"/>
          </a:xfrm>
          <a:prstGeom prst="rect">
            <a:avLst/>
          </a:prstGeom>
          <a:solidFill>
            <a:srgbClr val="111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latin typeface="ＭＳ ゴシック" panose="020B0609070205080204" pitchFamily="49" charset="-128"/>
                <a:ea typeface="ＭＳ ゴシック" panose="020B0609070205080204" pitchFamily="49" charset="-128"/>
              </a:rPr>
              <a:t>事例の共有・活用に係る事務局検討課題</a:t>
            </a:r>
            <a:r>
              <a:rPr lang="ja-JP" altLang="en-US" sz="3200" b="1" dirty="0">
                <a:latin typeface="ＭＳ ゴシック" panose="020B0609070205080204" pitchFamily="49" charset="-128"/>
                <a:ea typeface="ＭＳ ゴシック" panose="020B0609070205080204" pitchFamily="49" charset="-128"/>
              </a:rPr>
              <a:t>・</a:t>
            </a:r>
            <a:r>
              <a:rPr lang="ja-JP" altLang="en-US" sz="3200" b="1" dirty="0" smtClean="0">
                <a:latin typeface="ＭＳ ゴシック" panose="020B0609070205080204" pitchFamily="49" charset="-128"/>
                <a:ea typeface="ＭＳ ゴシック" panose="020B0609070205080204" pitchFamily="49" charset="-128"/>
              </a:rPr>
              <a:t>三地区の御意見と</a:t>
            </a:r>
            <a:endParaRPr lang="en-US" altLang="ja-JP" sz="3200" b="1" dirty="0" smtClean="0">
              <a:latin typeface="ＭＳ ゴシック" panose="020B0609070205080204" pitchFamily="49" charset="-128"/>
              <a:ea typeface="ＭＳ ゴシック" panose="020B0609070205080204" pitchFamily="49" charset="-128"/>
            </a:endParaRPr>
          </a:p>
          <a:p>
            <a:pPr algn="ctr"/>
            <a:r>
              <a:rPr lang="ja-JP" altLang="en-US" sz="3200" b="1" dirty="0" smtClean="0">
                <a:latin typeface="ＭＳ ゴシック" panose="020B0609070205080204" pitchFamily="49" charset="-128"/>
                <a:ea typeface="ＭＳ ゴシック" panose="020B0609070205080204" pitchFamily="49" charset="-128"/>
              </a:rPr>
              <a:t>第３期対策計画期間での進め方（案）について</a:t>
            </a:r>
            <a:endParaRPr lang="ja-JP" altLang="ja-JP" sz="3200" b="1" dirty="0">
              <a:latin typeface="ＭＳ ゴシック" panose="020B0609070205080204" pitchFamily="49" charset="-128"/>
              <a:ea typeface="ＭＳ ゴシック" panose="020B0609070205080204" pitchFamily="49" charset="-128"/>
            </a:endParaRPr>
          </a:p>
        </p:txBody>
      </p:sp>
      <p:sp>
        <p:nvSpPr>
          <p:cNvPr id="7" name="正方形/長方形 6"/>
          <p:cNvSpPr/>
          <p:nvPr/>
        </p:nvSpPr>
        <p:spPr>
          <a:xfrm>
            <a:off x="261921" y="3472928"/>
            <a:ext cx="4542090" cy="861774"/>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lvl="0">
              <a:defRPr/>
            </a:pPr>
            <a:r>
              <a:rPr lang="ja-JP" altLang="en-US" sz="1600" dirty="0" smtClean="0">
                <a:latin typeface="ＭＳ ゴシック" panose="020B0609070205080204" pitchFamily="49" charset="-128"/>
                <a:ea typeface="ＭＳ ゴシック" panose="020B0609070205080204" pitchFamily="49" charset="-128"/>
              </a:rPr>
              <a:t>○情報の偏り</a:t>
            </a:r>
            <a:endParaRPr lang="en-US" altLang="ja-JP" sz="1600" dirty="0" smtClean="0">
              <a:latin typeface="ＭＳ ゴシック" panose="020B0609070205080204" pitchFamily="49" charset="-128"/>
              <a:ea typeface="ＭＳ ゴシック" panose="020B0609070205080204" pitchFamily="49" charset="-128"/>
            </a:endParaRPr>
          </a:p>
          <a:p>
            <a:pPr lvl="0">
              <a:defRPr/>
            </a:pPr>
            <a:r>
              <a:rPr lang="en-US" altLang="ja-JP" sz="1600" dirty="0" smtClean="0">
                <a:latin typeface="ＭＳ ゴシック" panose="020B0609070205080204" pitchFamily="49" charset="-128"/>
                <a:ea typeface="ＭＳ ゴシック" panose="020B0609070205080204" pitchFamily="49" charset="-128"/>
              </a:rPr>
              <a:t>…</a:t>
            </a:r>
            <a:r>
              <a:rPr lang="ja-JP" altLang="en-US" sz="1600" dirty="0" smtClean="0">
                <a:latin typeface="ＭＳ ゴシック" panose="020B0609070205080204" pitchFamily="49" charset="-128"/>
                <a:ea typeface="ＭＳ ゴシック" panose="020B0609070205080204" pitchFamily="49" charset="-128"/>
              </a:rPr>
              <a:t>一部の業種・事業所からの情報提供と</a:t>
            </a:r>
            <a:endParaRPr lang="en-US" altLang="ja-JP" sz="1600" dirty="0" smtClean="0">
              <a:latin typeface="ＭＳ ゴシック" panose="020B0609070205080204" pitchFamily="49" charset="-128"/>
              <a:ea typeface="ＭＳ ゴシック" panose="020B0609070205080204" pitchFamily="49" charset="-128"/>
            </a:endParaRPr>
          </a:p>
          <a:p>
            <a:pPr lvl="0">
              <a:defRPr/>
            </a:pPr>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なる可能性</a:t>
            </a:r>
            <a:endParaRPr lang="en-US" altLang="ja-JP" sz="1600" dirty="0" smtClean="0">
              <a:latin typeface="ＭＳ ゴシック" panose="020B0609070205080204" pitchFamily="49" charset="-128"/>
              <a:ea typeface="ＭＳ ゴシック" panose="020B0609070205080204" pitchFamily="49" charset="-128"/>
            </a:endParaRPr>
          </a:p>
        </p:txBody>
      </p:sp>
      <p:sp>
        <p:nvSpPr>
          <p:cNvPr id="8" name="正方形/長方形 7"/>
          <p:cNvSpPr/>
          <p:nvPr/>
        </p:nvSpPr>
        <p:spPr>
          <a:xfrm>
            <a:off x="261920" y="5356416"/>
            <a:ext cx="4542089" cy="338554"/>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lvl="0">
              <a:defRPr/>
            </a:pPr>
            <a:r>
              <a:rPr lang="ja-JP" altLang="en-US" sz="1600" dirty="0" smtClean="0">
                <a:latin typeface="ＭＳ ゴシック" panose="020B0609070205080204" pitchFamily="49" charset="-128"/>
                <a:ea typeface="ＭＳ ゴシック" panose="020B0609070205080204" pitchFamily="49" charset="-128"/>
              </a:rPr>
              <a:t>○事業所が特定されない工夫が必要</a:t>
            </a:r>
            <a:endParaRPr lang="en-US" altLang="ja-JP" sz="1600" dirty="0" smtClean="0">
              <a:latin typeface="ＭＳ ゴシック" panose="020B0609070205080204" pitchFamily="49" charset="-128"/>
              <a:ea typeface="ＭＳ ゴシック" panose="020B0609070205080204" pitchFamily="49" charset="-128"/>
            </a:endParaRPr>
          </a:p>
        </p:txBody>
      </p:sp>
      <p:sp>
        <p:nvSpPr>
          <p:cNvPr id="9" name="テキスト ボックス 8"/>
          <p:cNvSpPr txBox="1"/>
          <p:nvPr/>
        </p:nvSpPr>
        <p:spPr>
          <a:xfrm>
            <a:off x="6446290" y="1022341"/>
            <a:ext cx="5063319" cy="646331"/>
          </a:xfrm>
          <a:prstGeom prst="rect">
            <a:avLst/>
          </a:prstGeom>
          <a:noFill/>
        </p:spPr>
        <p:txBody>
          <a:bodyPr wrap="square" rtlCol="0">
            <a:spAutoFit/>
          </a:bodyPr>
          <a:lstStyle/>
          <a:p>
            <a:r>
              <a:rPr kumimoji="1" lang="ja-JP" altLang="en-US" dirty="0" smtClean="0">
                <a:latin typeface="ＭＳ ゴシック" panose="020B0609070205080204" pitchFamily="49" charset="-128"/>
                <a:ea typeface="ＭＳ ゴシック" panose="020B0609070205080204" pitchFamily="49" charset="-128"/>
              </a:rPr>
              <a:t>三地区の協議会等の御意見</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（令和３年</a:t>
            </a:r>
            <a:r>
              <a:rPr lang="ja-JP" altLang="en-US" dirty="0" smtClean="0">
                <a:latin typeface="ＭＳ ゴシック" panose="020B0609070205080204" pitchFamily="49" charset="-128"/>
                <a:ea typeface="ＭＳ ゴシック" panose="020B0609070205080204" pitchFamily="49" charset="-128"/>
              </a:rPr>
              <a:t>９月～</a:t>
            </a:r>
            <a:r>
              <a:rPr lang="en-US" altLang="ja-JP" dirty="0" smtClean="0">
                <a:latin typeface="ＭＳ ゴシック" panose="020B0609070205080204" pitchFamily="49" charset="-128"/>
                <a:ea typeface="ＭＳ ゴシック" panose="020B0609070205080204" pitchFamily="49" charset="-128"/>
              </a:rPr>
              <a:t>10</a:t>
            </a:r>
            <a:r>
              <a:rPr lang="ja-JP" altLang="en-US" dirty="0" smtClean="0">
                <a:latin typeface="ＭＳ ゴシック" panose="020B0609070205080204" pitchFamily="49" charset="-128"/>
                <a:ea typeface="ＭＳ ゴシック" panose="020B0609070205080204" pitchFamily="49" charset="-128"/>
              </a:rPr>
              <a:t>月にヒアリング実施）</a:t>
            </a:r>
            <a:endParaRPr kumimoji="1" lang="ja-JP" altLang="en-US" dirty="0">
              <a:latin typeface="ＭＳ ゴシック" panose="020B0609070205080204" pitchFamily="49" charset="-128"/>
              <a:ea typeface="ＭＳ ゴシック" panose="020B0609070205080204" pitchFamily="49" charset="-128"/>
            </a:endParaRPr>
          </a:p>
        </p:txBody>
      </p:sp>
      <p:sp>
        <p:nvSpPr>
          <p:cNvPr id="10" name="テキスト ボックス 9"/>
          <p:cNvSpPr txBox="1"/>
          <p:nvPr/>
        </p:nvSpPr>
        <p:spPr>
          <a:xfrm>
            <a:off x="6095998" y="1750792"/>
            <a:ext cx="5763904"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600" dirty="0" smtClean="0">
                <a:latin typeface="ＭＳ ゴシック" panose="020B0609070205080204" pitchFamily="49" charset="-128"/>
                <a:ea typeface="ＭＳ ゴシック" panose="020B0609070205080204" pitchFamily="49" charset="-128"/>
              </a:rPr>
              <a:t>○事業所は、ヒヤリハットや事故事例などネガティブな提供はしにくいと思われる。</a:t>
            </a:r>
            <a:endParaRPr lang="en-US" altLang="ja-JP" sz="1600" dirty="0" smtClean="0">
              <a:latin typeface="ＭＳ ゴシック" panose="020B0609070205080204" pitchFamily="49" charset="-128"/>
              <a:ea typeface="ＭＳ ゴシック" panose="020B0609070205080204" pitchFamily="49" charset="-128"/>
            </a:endParaRPr>
          </a:p>
          <a:p>
            <a:r>
              <a:rPr kumimoji="1" lang="ja-JP" altLang="en-US" sz="1600" dirty="0" smtClean="0">
                <a:latin typeface="ＭＳ ゴシック" panose="020B0609070205080204" pitchFamily="49" charset="-128"/>
                <a:ea typeface="ＭＳ ゴシック" panose="020B0609070205080204" pitchFamily="49" charset="-128"/>
              </a:rPr>
              <a:t>○詳細な事故事例があっても、異業種には理解されにくい。</a:t>
            </a:r>
            <a:endParaRPr kumimoji="1" lang="en-US" altLang="ja-JP" sz="1600" dirty="0" smtClean="0">
              <a:latin typeface="ＭＳ ゴシック" panose="020B0609070205080204" pitchFamily="49" charset="-128"/>
              <a:ea typeface="ＭＳ ゴシック" panose="020B0609070205080204" pitchFamily="49" charset="-128"/>
            </a:endParaRPr>
          </a:p>
        </p:txBody>
      </p:sp>
      <p:sp>
        <p:nvSpPr>
          <p:cNvPr id="11" name="テキスト ボックス 10"/>
          <p:cNvSpPr txBox="1"/>
          <p:nvPr/>
        </p:nvSpPr>
        <p:spPr>
          <a:xfrm>
            <a:off x="6095998" y="2666493"/>
            <a:ext cx="5763904"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600" dirty="0" smtClean="0">
                <a:latin typeface="ＭＳ ゴシック" panose="020B0609070205080204" pitchFamily="49" charset="-128"/>
                <a:ea typeface="ＭＳ ゴシック" panose="020B0609070205080204" pitchFamily="49" charset="-128"/>
              </a:rPr>
              <a:t>○取組み事例の報告書への記入について、どういった内容を求めているか具体的に示してほしい。</a:t>
            </a:r>
            <a:endParaRPr lang="en-US" altLang="ja-JP" sz="1600" dirty="0" smtClean="0">
              <a:latin typeface="ＭＳ ゴシック" panose="020B0609070205080204" pitchFamily="49" charset="-128"/>
              <a:ea typeface="ＭＳ ゴシック" panose="020B0609070205080204" pitchFamily="49" charset="-128"/>
            </a:endParaRPr>
          </a:p>
        </p:txBody>
      </p:sp>
      <p:sp>
        <p:nvSpPr>
          <p:cNvPr id="12" name="テキスト ボックス 11"/>
          <p:cNvSpPr txBox="1"/>
          <p:nvPr/>
        </p:nvSpPr>
        <p:spPr>
          <a:xfrm>
            <a:off x="6095998" y="3335972"/>
            <a:ext cx="5763904"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600" dirty="0" smtClean="0">
                <a:latin typeface="ＭＳ ゴシック" panose="020B0609070205080204" pitchFamily="49" charset="-128"/>
                <a:ea typeface="ＭＳ ゴシック" panose="020B0609070205080204" pitchFamily="49" charset="-128"/>
              </a:rPr>
              <a:t>○良い取組みの情報提供を</a:t>
            </a:r>
            <a:r>
              <a:rPr lang="ja-JP" altLang="en-US" sz="1600" dirty="0">
                <a:latin typeface="ＭＳ ゴシック" panose="020B0609070205080204" pitchFamily="49" charset="-128"/>
                <a:ea typeface="ＭＳ ゴシック" panose="020B0609070205080204" pitchFamily="49" charset="-128"/>
              </a:rPr>
              <a:t>依頼して</a:t>
            </a:r>
            <a:r>
              <a:rPr lang="ja-JP" altLang="en-US" sz="1600" dirty="0" smtClean="0">
                <a:latin typeface="ＭＳ ゴシック" panose="020B0609070205080204" pitchFamily="49" charset="-128"/>
                <a:ea typeface="ＭＳ ゴシック" panose="020B0609070205080204" pitchFamily="49" charset="-128"/>
              </a:rPr>
              <a:t>も、なかなか提供されないと思われる。</a:t>
            </a:r>
            <a:endParaRPr lang="en-US" altLang="ja-JP" sz="1600" dirty="0" smtClean="0">
              <a:latin typeface="ＭＳ ゴシック" panose="020B0609070205080204" pitchFamily="49" charset="-128"/>
              <a:ea typeface="ＭＳ ゴシック" panose="020B0609070205080204" pitchFamily="49" charset="-128"/>
            </a:endParaRPr>
          </a:p>
        </p:txBody>
      </p:sp>
      <p:sp>
        <p:nvSpPr>
          <p:cNvPr id="13" name="テキスト ボックス 12"/>
          <p:cNvSpPr txBox="1"/>
          <p:nvPr/>
        </p:nvSpPr>
        <p:spPr>
          <a:xfrm>
            <a:off x="261920" y="916801"/>
            <a:ext cx="4650306" cy="646331"/>
          </a:xfrm>
          <a:prstGeom prst="rect">
            <a:avLst/>
          </a:prstGeom>
          <a:noFill/>
        </p:spPr>
        <p:txBody>
          <a:bodyPr wrap="square" rtlCol="0">
            <a:spAutoFit/>
          </a:bodyPr>
          <a:lstStyle/>
          <a:p>
            <a:r>
              <a:rPr lang="ja-JP" altLang="en-US" dirty="0" smtClean="0">
                <a:latin typeface="ＭＳ ゴシック" panose="020B0609070205080204" pitchFamily="49" charset="-128"/>
                <a:ea typeface="ＭＳ ゴシック" panose="020B0609070205080204" pitchFamily="49" charset="-128"/>
              </a:rPr>
              <a:t>検討に当たっての課題</a:t>
            </a:r>
            <a:endParaRPr lang="en-US" altLang="ja-JP" dirty="0" smtClean="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（令和３年７月の検討部会で提示）</a:t>
            </a:r>
            <a:endParaRPr kumimoji="1" lang="ja-JP" altLang="en-US" dirty="0">
              <a:latin typeface="ＭＳ ゴシック" panose="020B0609070205080204" pitchFamily="49" charset="-128"/>
              <a:ea typeface="ＭＳ ゴシック" panose="020B0609070205080204" pitchFamily="49" charset="-128"/>
            </a:endParaRPr>
          </a:p>
        </p:txBody>
      </p:sp>
      <p:sp>
        <p:nvSpPr>
          <p:cNvPr id="14" name="右矢印 13"/>
          <p:cNvSpPr/>
          <p:nvPr/>
        </p:nvSpPr>
        <p:spPr>
          <a:xfrm rot="5400000">
            <a:off x="5225889" y="5290233"/>
            <a:ext cx="398389" cy="5597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778122" y="5843647"/>
            <a:ext cx="10165649" cy="914400"/>
          </a:xfrm>
          <a:prstGeom prst="roundRect">
            <a:avLst/>
          </a:prstGeom>
          <a:ln w="19050" cmpd="dbl"/>
        </p:spPr>
        <p:style>
          <a:lnRef idx="2">
            <a:schemeClr val="dk1"/>
          </a:lnRef>
          <a:fillRef idx="1">
            <a:schemeClr val="lt1"/>
          </a:fillRef>
          <a:effectRef idx="0">
            <a:schemeClr val="dk1"/>
          </a:effectRef>
          <a:fontRef idx="minor">
            <a:schemeClr val="dk1"/>
          </a:fontRef>
        </p:style>
        <p:txBody>
          <a:bodyPr rtlCol="0" anchor="ctr"/>
          <a:lstStyle/>
          <a:p>
            <a:r>
              <a:rPr lang="ja-JP" altLang="en-US" sz="2000" dirty="0">
                <a:latin typeface="ＭＳ ゴシック" panose="020B0609070205080204" pitchFamily="49" charset="-128"/>
                <a:ea typeface="ＭＳ ゴシック" panose="020B0609070205080204" pitchFamily="49" charset="-128"/>
              </a:rPr>
              <a:t>第３期対策計画期間（令和３年度から令和５年度）では</a:t>
            </a:r>
            <a:r>
              <a:rPr lang="ja-JP" altLang="en-US" sz="2000" dirty="0" smtClean="0">
                <a:latin typeface="ＭＳ ゴシック" panose="020B0609070205080204" pitchFamily="49" charset="-128"/>
                <a:ea typeface="ＭＳ ゴシック" panose="020B0609070205080204" pitchFamily="49" charset="-128"/>
              </a:rPr>
              <a:t>、①</a:t>
            </a:r>
            <a:r>
              <a:rPr lang="ja-JP" altLang="en-US" sz="2000" u="sng" dirty="0" smtClean="0">
                <a:latin typeface="ＭＳ ゴシック" panose="020B0609070205080204" pitchFamily="49" charset="-128"/>
                <a:ea typeface="ＭＳ ゴシック" panose="020B0609070205080204" pitchFamily="49" charset="-128"/>
              </a:rPr>
              <a:t>既存の情報・仕組み</a:t>
            </a:r>
            <a:r>
              <a:rPr lang="ja-JP" altLang="en-US" sz="2000" u="sng" dirty="0">
                <a:latin typeface="ＭＳ ゴシック" panose="020B0609070205080204" pitchFamily="49" charset="-128"/>
                <a:ea typeface="ＭＳ ゴシック" panose="020B0609070205080204" pitchFamily="49" charset="-128"/>
              </a:rPr>
              <a:t>の活用</a:t>
            </a:r>
            <a:r>
              <a:rPr lang="ja-JP" altLang="en-US" sz="2000" dirty="0" smtClean="0">
                <a:latin typeface="ＭＳ ゴシック" panose="020B0609070205080204" pitchFamily="49" charset="-128"/>
                <a:ea typeface="ＭＳ ゴシック" panose="020B0609070205080204" pitchFamily="49" charset="-128"/>
              </a:rPr>
              <a:t>と②</a:t>
            </a:r>
            <a:r>
              <a:rPr lang="ja-JP" altLang="en-US" sz="2000" u="sng" dirty="0" smtClean="0">
                <a:latin typeface="ＭＳ ゴシック" panose="020B0609070205080204" pitchFamily="49" charset="-128"/>
                <a:ea typeface="ＭＳ ゴシック" panose="020B0609070205080204" pitchFamily="49" charset="-128"/>
              </a:rPr>
              <a:t>実績報告書</a:t>
            </a:r>
            <a:r>
              <a:rPr lang="ja-JP" altLang="en-US" sz="2000" u="sng" dirty="0">
                <a:latin typeface="ＭＳ ゴシック" panose="020B0609070205080204" pitchFamily="49" charset="-128"/>
                <a:ea typeface="ＭＳ ゴシック" panose="020B0609070205080204" pitchFamily="49" charset="-128"/>
              </a:rPr>
              <a:t>様式を見直し</a:t>
            </a:r>
            <a:r>
              <a:rPr lang="ja-JP" altLang="en-US" sz="2000" dirty="0">
                <a:latin typeface="ＭＳ ゴシック" panose="020B0609070205080204" pitchFamily="49" charset="-128"/>
                <a:ea typeface="ＭＳ ゴシック" panose="020B0609070205080204" pitchFamily="49" charset="-128"/>
              </a:rPr>
              <a:t>、事例の共有・活用を進めていく。</a:t>
            </a:r>
          </a:p>
        </p:txBody>
      </p:sp>
    </p:spTree>
    <p:extLst>
      <p:ext uri="{BB962C8B-B14F-4D97-AF65-F5344CB8AC3E}">
        <p14:creationId xmlns:p14="http://schemas.microsoft.com/office/powerpoint/2010/main" val="1658235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3648" y="-16052"/>
            <a:ext cx="12192000" cy="944100"/>
          </a:xfrm>
          <a:prstGeom prst="rect">
            <a:avLst/>
          </a:prstGeom>
          <a:solidFill>
            <a:srgbClr val="111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latin typeface="ＭＳ ゴシック" panose="020B0609070205080204" pitchFamily="49" charset="-128"/>
                <a:ea typeface="ＭＳ ゴシック" panose="020B0609070205080204" pitchFamily="49" charset="-128"/>
              </a:rPr>
              <a:t>①既存の情報・仕組みの活用について</a:t>
            </a:r>
            <a:endParaRPr lang="ja-JP" altLang="ja-JP" sz="3200" b="1" dirty="0">
              <a:latin typeface="ＭＳ ゴシック" panose="020B0609070205080204" pitchFamily="49" charset="-128"/>
              <a:ea typeface="ＭＳ ゴシック" panose="020B0609070205080204" pitchFamily="49" charset="-128"/>
            </a:endParaRPr>
          </a:p>
        </p:txBody>
      </p:sp>
      <p:sp>
        <p:nvSpPr>
          <p:cNvPr id="15" name="正方形/長方形 14"/>
          <p:cNvSpPr/>
          <p:nvPr/>
        </p:nvSpPr>
        <p:spPr>
          <a:xfrm>
            <a:off x="218363" y="1723284"/>
            <a:ext cx="4067034" cy="646331"/>
          </a:xfrm>
          <a:prstGeom prst="rect">
            <a:avLst/>
          </a:prstGeom>
          <a:ln w="19050"/>
        </p:spPr>
        <p:style>
          <a:lnRef idx="2">
            <a:schemeClr val="accent1"/>
          </a:lnRef>
          <a:fillRef idx="1">
            <a:schemeClr val="lt1"/>
          </a:fillRef>
          <a:effectRef idx="0">
            <a:schemeClr val="accent1"/>
          </a:effectRef>
          <a:fontRef idx="minor">
            <a:schemeClr val="dk1"/>
          </a:fontRef>
        </p:style>
        <p:txBody>
          <a:bodyPr wrap="square">
            <a:spAutoFit/>
          </a:bodyPr>
          <a:lstStyle/>
          <a:p>
            <a:pPr lvl="0">
              <a:defRPr/>
            </a:pPr>
            <a:r>
              <a:rPr lang="ja-JP" altLang="en-US" dirty="0" smtClean="0">
                <a:latin typeface="ＭＳ ゴシック" panose="020B0609070205080204" pitchFamily="49" charset="-128"/>
                <a:ea typeface="ＭＳ ゴシック" panose="020B0609070205080204" pitchFamily="49" charset="-128"/>
              </a:rPr>
              <a:t>○各法令の団体等で</a:t>
            </a:r>
            <a:r>
              <a:rPr lang="ja-JP" altLang="en-US" dirty="0">
                <a:latin typeface="ＭＳ ゴシック" panose="020B0609070205080204" pitchFamily="49" charset="-128"/>
                <a:ea typeface="ＭＳ ゴシック" panose="020B0609070205080204" pitchFamily="49" charset="-128"/>
              </a:rPr>
              <a:t>多くの事故事例</a:t>
            </a:r>
            <a:r>
              <a:rPr lang="ja-JP" altLang="en-US" dirty="0" smtClean="0">
                <a:latin typeface="ＭＳ ゴシック" panose="020B0609070205080204" pitchFamily="49" charset="-128"/>
                <a:ea typeface="ＭＳ ゴシック" panose="020B0609070205080204" pitchFamily="49" charset="-128"/>
              </a:rPr>
              <a:t>が紹介され共有済</a:t>
            </a:r>
            <a:endParaRPr lang="en-US" altLang="ja-JP" dirty="0">
              <a:latin typeface="ＭＳ ゴシック" panose="020B0609070205080204" pitchFamily="49" charset="-128"/>
              <a:ea typeface="ＭＳ ゴシック" panose="020B0609070205080204" pitchFamily="49" charset="-128"/>
            </a:endParaRPr>
          </a:p>
        </p:txBody>
      </p:sp>
      <p:sp>
        <p:nvSpPr>
          <p:cNvPr id="16" name="正方形/長方形 15"/>
          <p:cNvSpPr/>
          <p:nvPr/>
        </p:nvSpPr>
        <p:spPr>
          <a:xfrm>
            <a:off x="218363" y="4125889"/>
            <a:ext cx="3931427" cy="369332"/>
          </a:xfrm>
          <a:prstGeom prst="rect">
            <a:avLst/>
          </a:prstGeom>
          <a:ln w="19050"/>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ja-JP" altLang="en-US" dirty="0" smtClean="0">
                <a:latin typeface="ＭＳ ゴシック" panose="020B0609070205080204" pitchFamily="49" charset="-128"/>
                <a:ea typeface="ＭＳ ゴシック" panose="020B0609070205080204" pitchFamily="49" charset="-128"/>
              </a:rPr>
              <a:t>○法令</a:t>
            </a:r>
            <a:r>
              <a:rPr lang="ja-JP" altLang="en-US" dirty="0">
                <a:latin typeface="ＭＳ ゴシック" panose="020B0609070205080204" pitchFamily="49" charset="-128"/>
                <a:ea typeface="ＭＳ ゴシック" panose="020B0609070205080204" pitchFamily="49" charset="-128"/>
              </a:rPr>
              <a:t>に基づく事故報告が義務付け</a:t>
            </a:r>
          </a:p>
        </p:txBody>
      </p:sp>
      <p:grpSp>
        <p:nvGrpSpPr>
          <p:cNvPr id="20" name="グループ化 19"/>
          <p:cNvGrpSpPr/>
          <p:nvPr/>
        </p:nvGrpSpPr>
        <p:grpSpPr>
          <a:xfrm>
            <a:off x="1121321" y="2554382"/>
            <a:ext cx="1880022" cy="1337847"/>
            <a:chOff x="1565600" y="2823400"/>
            <a:chExt cx="1880022" cy="1337847"/>
          </a:xfrm>
        </p:grpSpPr>
        <p:pic>
          <p:nvPicPr>
            <p:cNvPr id="3" name="図 2"/>
            <p:cNvPicPr>
              <a:picLocks noChangeAspect="1"/>
            </p:cNvPicPr>
            <p:nvPr/>
          </p:nvPicPr>
          <p:blipFill>
            <a:blip r:embed="rId2"/>
            <a:stretch>
              <a:fillRect/>
            </a:stretch>
          </p:blipFill>
          <p:spPr>
            <a:xfrm>
              <a:off x="1565600" y="2823400"/>
              <a:ext cx="1695964" cy="977309"/>
            </a:xfrm>
            <a:prstGeom prst="rect">
              <a:avLst/>
            </a:prstGeom>
          </p:spPr>
        </p:pic>
        <p:sp>
          <p:nvSpPr>
            <p:cNvPr id="18" name="テキスト ボックス 17"/>
            <p:cNvSpPr txBox="1"/>
            <p:nvPr/>
          </p:nvSpPr>
          <p:spPr>
            <a:xfrm>
              <a:off x="1606543" y="3853470"/>
              <a:ext cx="1839079" cy="307777"/>
            </a:xfrm>
            <a:prstGeom prst="rect">
              <a:avLst/>
            </a:prstGeom>
            <a:noFill/>
          </p:spPr>
          <p:txBody>
            <a:bodyPr wrap="square" rtlCol="0">
              <a:spAutoFit/>
            </a:bodyPr>
            <a:lstStyle/>
            <a:p>
              <a:r>
                <a:rPr kumimoji="1" lang="ja-JP" altLang="en-US" sz="1400" smtClean="0">
                  <a:latin typeface="ＭＳ ゴシック" panose="020B0609070205080204" pitchFamily="49" charset="-128"/>
                  <a:ea typeface="ＭＳ ゴシック" panose="020B0609070205080204" pitchFamily="49" charset="-128"/>
                </a:rPr>
                <a:t>高圧ガス保安協会</a:t>
              </a:r>
              <a:r>
                <a:rPr kumimoji="1" lang="en-US" altLang="ja-JP" sz="1400" dirty="0" smtClean="0">
                  <a:latin typeface="ＭＳ ゴシック" panose="020B0609070205080204" pitchFamily="49" charset="-128"/>
                  <a:ea typeface="ＭＳ ゴシック" panose="020B0609070205080204" pitchFamily="49" charset="-128"/>
                </a:rPr>
                <a:t>HP</a:t>
              </a:r>
              <a:endParaRPr kumimoji="1" lang="ja-JP" altLang="en-US" sz="1400" dirty="0">
                <a:latin typeface="ＭＳ ゴシック" panose="020B0609070205080204" pitchFamily="49" charset="-128"/>
                <a:ea typeface="ＭＳ ゴシック" panose="020B0609070205080204" pitchFamily="49" charset="-128"/>
              </a:endParaRPr>
            </a:p>
          </p:txBody>
        </p:sp>
      </p:grpSp>
      <p:grpSp>
        <p:nvGrpSpPr>
          <p:cNvPr id="22" name="グループ化 21"/>
          <p:cNvGrpSpPr/>
          <p:nvPr/>
        </p:nvGrpSpPr>
        <p:grpSpPr>
          <a:xfrm>
            <a:off x="294254" y="4669025"/>
            <a:ext cx="2887281" cy="1527462"/>
            <a:chOff x="389785" y="5000333"/>
            <a:chExt cx="2887281" cy="1527462"/>
          </a:xfrm>
        </p:grpSpPr>
        <p:pic>
          <p:nvPicPr>
            <p:cNvPr id="17" name="図 16"/>
            <p:cNvPicPr>
              <a:picLocks noChangeAspect="1"/>
            </p:cNvPicPr>
            <p:nvPr/>
          </p:nvPicPr>
          <p:blipFill>
            <a:blip r:embed="rId3"/>
            <a:stretch>
              <a:fillRect/>
            </a:stretch>
          </p:blipFill>
          <p:spPr>
            <a:xfrm>
              <a:off x="642616" y="5000333"/>
              <a:ext cx="1541022" cy="925194"/>
            </a:xfrm>
            <a:prstGeom prst="rect">
              <a:avLst/>
            </a:prstGeom>
          </p:spPr>
        </p:pic>
        <p:sp>
          <p:nvSpPr>
            <p:cNvPr id="19" name="テキスト ボックス 18"/>
            <p:cNvSpPr txBox="1"/>
            <p:nvPr/>
          </p:nvSpPr>
          <p:spPr>
            <a:xfrm>
              <a:off x="389785" y="6004575"/>
              <a:ext cx="2887281" cy="523220"/>
            </a:xfrm>
            <a:prstGeom prst="rect">
              <a:avLst/>
            </a:prstGeom>
            <a:noFill/>
          </p:spPr>
          <p:txBody>
            <a:bodyPr wrap="square" rtlCol="0">
              <a:spAutoFit/>
            </a:bodyPr>
            <a:lstStyle/>
            <a:p>
              <a:r>
                <a:rPr lang="ja-JP" altLang="en-US" sz="1400" dirty="0">
                  <a:latin typeface="ＭＳ ゴシック" panose="020B0609070205080204" pitchFamily="49" charset="-128"/>
                  <a:ea typeface="ＭＳ ゴシック" panose="020B0609070205080204" pitchFamily="49" charset="-128"/>
                </a:rPr>
                <a:t>石油コンビナート等災害防止</a:t>
              </a:r>
              <a:r>
                <a:rPr lang="en-US" altLang="ja-JP" sz="1400" dirty="0">
                  <a:latin typeface="ＭＳ ゴシック" panose="020B0609070205080204" pitchFamily="49" charset="-128"/>
                  <a:ea typeface="ＭＳ ゴシック" panose="020B0609070205080204" pitchFamily="49" charset="-128"/>
                </a:rPr>
                <a:t>3</a:t>
              </a:r>
              <a:r>
                <a:rPr lang="ja-JP" altLang="en-US" sz="1400" dirty="0">
                  <a:latin typeface="ＭＳ ゴシック" panose="020B0609070205080204" pitchFamily="49" charset="-128"/>
                  <a:ea typeface="ＭＳ ゴシック" panose="020B0609070205080204" pitchFamily="49" charset="-128"/>
                </a:rPr>
                <a:t>省連絡会議</a:t>
              </a:r>
              <a:r>
                <a:rPr lang="en-US" altLang="ja-JP" sz="1400" dirty="0">
                  <a:latin typeface="ＭＳ ゴシック" panose="020B0609070205080204" pitchFamily="49" charset="-128"/>
                  <a:ea typeface="ＭＳ ゴシック" panose="020B0609070205080204" pitchFamily="49" charset="-128"/>
                </a:rPr>
                <a:t>3</a:t>
              </a:r>
              <a:r>
                <a:rPr lang="ja-JP" altLang="en-US" sz="1400" dirty="0">
                  <a:latin typeface="ＭＳ ゴシック" panose="020B0609070205080204" pitchFamily="49" charset="-128"/>
                  <a:ea typeface="ＭＳ ゴシック" panose="020B0609070205080204" pitchFamily="49" charset="-128"/>
                </a:rPr>
                <a:t>省共同運営サイト</a:t>
              </a:r>
              <a:endParaRPr kumimoji="1" lang="ja-JP" altLang="en-US" sz="1400" dirty="0">
                <a:latin typeface="ＭＳ ゴシック" panose="020B0609070205080204" pitchFamily="49" charset="-128"/>
                <a:ea typeface="ＭＳ ゴシック" panose="020B0609070205080204" pitchFamily="49" charset="-128"/>
              </a:endParaRPr>
            </a:p>
          </p:txBody>
        </p:sp>
      </p:grpSp>
      <p:sp>
        <p:nvSpPr>
          <p:cNvPr id="23" name="テキスト ボックス 22"/>
          <p:cNvSpPr txBox="1"/>
          <p:nvPr/>
        </p:nvSpPr>
        <p:spPr>
          <a:xfrm>
            <a:off x="450587" y="1106641"/>
            <a:ext cx="3877985" cy="461665"/>
          </a:xfrm>
          <a:prstGeom prst="rect">
            <a:avLst/>
          </a:prstGeom>
          <a:noFill/>
        </p:spPr>
        <p:txBody>
          <a:bodyPr wrap="none" rtlCol="0">
            <a:spAutoFit/>
          </a:bodyPr>
          <a:lstStyle/>
          <a:p>
            <a:r>
              <a:rPr kumimoji="1" lang="ja-JP" altLang="en-US" sz="2400" dirty="0" smtClean="0">
                <a:latin typeface="ＭＳ ゴシック" panose="020B0609070205080204" pitchFamily="49" charset="-128"/>
                <a:ea typeface="ＭＳ ゴシック" panose="020B0609070205080204" pitchFamily="49" charset="-128"/>
              </a:rPr>
              <a:t>事故事例</a:t>
            </a:r>
            <a:r>
              <a:rPr lang="ja-JP" altLang="en-US" sz="2400" dirty="0" smtClean="0">
                <a:latin typeface="ＭＳ ゴシック" panose="020B0609070205080204" pitchFamily="49" charset="-128"/>
                <a:ea typeface="ＭＳ ゴシック" panose="020B0609070205080204" pitchFamily="49" charset="-128"/>
              </a:rPr>
              <a:t>等の報告等の現状</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fld id="{B3DA4CE6-C082-438E-9596-D8D07566D3AF}" type="slidenum">
              <a:rPr kumimoji="1" lang="ja-JP" altLang="en-US" sz="1600" smtClean="0"/>
              <a:t>4</a:t>
            </a:fld>
            <a:endParaRPr kumimoji="1" lang="ja-JP" altLang="en-US" sz="1600"/>
          </a:p>
        </p:txBody>
      </p:sp>
      <p:sp>
        <p:nvSpPr>
          <p:cNvPr id="5" name="角丸四角形吹き出し 4"/>
          <p:cNvSpPr/>
          <p:nvPr/>
        </p:nvSpPr>
        <p:spPr>
          <a:xfrm>
            <a:off x="2448653" y="4710966"/>
            <a:ext cx="2025430" cy="807320"/>
          </a:xfrm>
          <a:prstGeom prst="wedgeRoundRectCallout">
            <a:avLst>
              <a:gd name="adj1" fmla="val -58501"/>
              <a:gd name="adj2" fmla="val 1723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400">
                <a:latin typeface="ＭＳ ゴシック" panose="020B0609070205080204" pitchFamily="49" charset="-128"/>
                <a:ea typeface="ＭＳ ゴシック" panose="020B0609070205080204" pitchFamily="49" charset="-128"/>
              </a:rPr>
              <a:t>法令に基づく事故報告事例などのリンクが掲載されている。</a:t>
            </a:r>
            <a:endParaRPr lang="ja-JP" altLang="en-US" sz="1400" dirty="0">
              <a:latin typeface="ＭＳ ゴシック" panose="020B0609070205080204" pitchFamily="49" charset="-128"/>
              <a:ea typeface="ＭＳ ゴシック" panose="020B0609070205080204" pitchFamily="49" charset="-128"/>
            </a:endParaRPr>
          </a:p>
        </p:txBody>
      </p:sp>
      <p:sp>
        <p:nvSpPr>
          <p:cNvPr id="28" name="テキスト ボックス 27"/>
          <p:cNvSpPr txBox="1"/>
          <p:nvPr/>
        </p:nvSpPr>
        <p:spPr>
          <a:xfrm>
            <a:off x="7065694" y="1049400"/>
            <a:ext cx="3570208" cy="461665"/>
          </a:xfrm>
          <a:prstGeom prst="rect">
            <a:avLst/>
          </a:prstGeom>
          <a:noFill/>
        </p:spPr>
        <p:txBody>
          <a:bodyPr wrap="none" rtlCol="0">
            <a:spAutoFit/>
          </a:bodyPr>
          <a:lstStyle/>
          <a:p>
            <a:r>
              <a:rPr lang="ja-JP" altLang="en-US" sz="2400" dirty="0">
                <a:latin typeface="ＭＳ ゴシック" panose="020B0609070205080204" pitchFamily="49" charset="-128"/>
                <a:ea typeface="ＭＳ ゴシック" panose="020B0609070205080204" pitchFamily="49" charset="-128"/>
              </a:rPr>
              <a:t>防災</a:t>
            </a:r>
            <a:r>
              <a:rPr lang="ja-JP" altLang="en-US" sz="2400" dirty="0" smtClean="0">
                <a:latin typeface="ＭＳ ゴシック" panose="020B0609070205080204" pitchFamily="49" charset="-128"/>
                <a:ea typeface="ＭＳ ゴシック" panose="020B0609070205080204" pitchFamily="49" charset="-128"/>
              </a:rPr>
              <a:t>本部事務局の取組み</a:t>
            </a:r>
            <a:endParaRPr kumimoji="1" lang="ja-JP" altLang="en-US" sz="2400" dirty="0">
              <a:latin typeface="ＭＳ ゴシック" panose="020B0609070205080204" pitchFamily="49" charset="-128"/>
              <a:ea typeface="ＭＳ ゴシック" panose="020B0609070205080204" pitchFamily="49" charset="-128"/>
            </a:endParaRPr>
          </a:p>
        </p:txBody>
      </p:sp>
      <p:pic>
        <p:nvPicPr>
          <p:cNvPr id="29" name="図 28"/>
          <p:cNvPicPr>
            <a:picLocks noChangeAspect="1"/>
          </p:cNvPicPr>
          <p:nvPr/>
        </p:nvPicPr>
        <p:blipFill>
          <a:blip r:embed="rId4"/>
          <a:stretch>
            <a:fillRect/>
          </a:stretch>
        </p:blipFill>
        <p:spPr>
          <a:xfrm>
            <a:off x="6887158" y="1685622"/>
            <a:ext cx="3927280" cy="2406521"/>
          </a:xfrm>
          <a:prstGeom prst="rect">
            <a:avLst/>
          </a:prstGeom>
        </p:spPr>
      </p:pic>
      <p:sp>
        <p:nvSpPr>
          <p:cNvPr id="30" name="正方形/長方形 29"/>
          <p:cNvSpPr/>
          <p:nvPr/>
        </p:nvSpPr>
        <p:spPr>
          <a:xfrm>
            <a:off x="4474083" y="5867129"/>
            <a:ext cx="7668168" cy="338554"/>
          </a:xfrm>
          <a:prstGeom prst="rect">
            <a:avLst/>
          </a:prstGeom>
        </p:spPr>
        <p:txBody>
          <a:bodyPr wrap="square">
            <a:spAutoFit/>
          </a:bodyPr>
          <a:lstStyle/>
          <a:p>
            <a:r>
              <a:rPr lang="ja-JP" altLang="en-US" sz="1600" dirty="0">
                <a:latin typeface="ＭＳ ゴシック" panose="020B0609070205080204" pitchFamily="49" charset="-128"/>
                <a:ea typeface="ＭＳ ゴシック" panose="020B0609070205080204" pitchFamily="49" charset="-128"/>
              </a:rPr>
              <a:t>https://www.pref.osaka.lg.jp/hoantaisaku/bousaikeikaku/sekikonlink.html</a:t>
            </a:r>
          </a:p>
        </p:txBody>
      </p:sp>
      <p:sp>
        <p:nvSpPr>
          <p:cNvPr id="31" name="テキスト ボックス 30"/>
          <p:cNvSpPr txBox="1"/>
          <p:nvPr/>
        </p:nvSpPr>
        <p:spPr>
          <a:xfrm>
            <a:off x="6109648" y="4267119"/>
            <a:ext cx="5715361" cy="1569660"/>
          </a:xfrm>
          <a:prstGeom prst="rect">
            <a:avLst/>
          </a:prstGeom>
          <a:noFill/>
        </p:spPr>
        <p:txBody>
          <a:bodyPr wrap="square" rtlCol="0">
            <a:spAutoFit/>
          </a:bodyPr>
          <a:lstStyle/>
          <a:p>
            <a:r>
              <a:rPr lang="ja-JP" altLang="en-US" sz="1600" dirty="0">
                <a:latin typeface="ＭＳ ゴシック" panose="020B0609070205080204" pitchFamily="49" charset="-128"/>
                <a:ea typeface="ＭＳ ゴシック" panose="020B0609070205080204" pitchFamily="49" charset="-128"/>
              </a:rPr>
              <a:t>「石油コンビナート等防災関連</a:t>
            </a:r>
            <a:r>
              <a:rPr lang="ja-JP" altLang="en-US" sz="1600" dirty="0" smtClean="0">
                <a:latin typeface="ＭＳ ゴシック" panose="020B0609070205080204" pitchFamily="49" charset="-128"/>
                <a:ea typeface="ＭＳ ゴシック" panose="020B0609070205080204" pitchFamily="49" charset="-128"/>
              </a:rPr>
              <a:t>リンク集」に、</a:t>
            </a:r>
            <a:endParaRPr lang="en-US" altLang="ja-JP" sz="1600" dirty="0" smtClean="0">
              <a:latin typeface="ＭＳ ゴシック" panose="020B0609070205080204" pitchFamily="49" charset="-128"/>
              <a:ea typeface="ＭＳ ゴシック" panose="020B0609070205080204" pitchFamily="49" charset="-128"/>
            </a:endParaRPr>
          </a:p>
          <a:p>
            <a:pPr marL="342900" indent="-342900">
              <a:buFont typeface="Arial" panose="020B0604020202020204" pitchFamily="34" charset="0"/>
              <a:buChar char="•"/>
            </a:pPr>
            <a:r>
              <a:rPr lang="ja-JP" altLang="en-US" sz="1600" dirty="0" smtClean="0">
                <a:latin typeface="ＭＳ ゴシック" panose="020B0609070205080204" pitchFamily="49" charset="-128"/>
                <a:ea typeface="ＭＳ ゴシック" panose="020B0609070205080204" pitchFamily="49" charset="-128"/>
              </a:rPr>
              <a:t>石油</a:t>
            </a:r>
            <a:r>
              <a:rPr lang="ja-JP" altLang="en-US" sz="1600" dirty="0">
                <a:latin typeface="ＭＳ ゴシック" panose="020B0609070205080204" pitchFamily="49" charset="-128"/>
                <a:ea typeface="ＭＳ ゴシック" panose="020B0609070205080204" pitchFamily="49" charset="-128"/>
              </a:rPr>
              <a:t>コンビナート等災害防止３省連絡会議３省共同運営サイト　</a:t>
            </a:r>
            <a:endParaRPr lang="en-US" altLang="ja-JP" sz="1600" dirty="0" smtClean="0">
              <a:latin typeface="ＭＳ ゴシック" panose="020B0609070205080204" pitchFamily="49" charset="-128"/>
              <a:ea typeface="ＭＳ ゴシック" panose="020B0609070205080204" pitchFamily="49" charset="-128"/>
            </a:endParaRPr>
          </a:p>
          <a:p>
            <a:pPr marL="342900" indent="-342900">
              <a:buFont typeface="Arial" panose="020B0604020202020204" pitchFamily="34" charset="0"/>
              <a:buChar char="•"/>
            </a:pPr>
            <a:r>
              <a:rPr lang="ja-JP" altLang="en-US" sz="1600" dirty="0" smtClean="0">
                <a:latin typeface="ＭＳ ゴシック" panose="020B0609070205080204" pitchFamily="49" charset="-128"/>
                <a:ea typeface="ＭＳ ゴシック" panose="020B0609070205080204" pitchFamily="49" charset="-128"/>
              </a:rPr>
              <a:t>事故</a:t>
            </a:r>
            <a:r>
              <a:rPr lang="ja-JP" altLang="en-US" sz="1600" dirty="0">
                <a:latin typeface="ＭＳ ゴシック" panose="020B0609070205080204" pitchFamily="49" charset="-128"/>
                <a:ea typeface="ＭＳ ゴシック" panose="020B0609070205080204" pitchFamily="49" charset="-128"/>
              </a:rPr>
              <a:t>事例・事故統計</a:t>
            </a:r>
            <a:r>
              <a:rPr lang="ja-JP" altLang="en-US" sz="1600" dirty="0" smtClean="0">
                <a:latin typeface="ＭＳ ゴシック" panose="020B0609070205080204" pitchFamily="49" charset="-128"/>
                <a:ea typeface="ＭＳ ゴシック" panose="020B0609070205080204" pitchFamily="49" charset="-128"/>
              </a:rPr>
              <a:t>資料</a:t>
            </a:r>
            <a:r>
              <a:rPr lang="en-US" altLang="ja-JP" sz="1600" dirty="0" smtClean="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事故情報（高圧ガス保安協会</a:t>
            </a:r>
            <a:r>
              <a:rPr lang="ja-JP" altLang="en-US" sz="1600" dirty="0" smtClean="0">
                <a:latin typeface="ＭＳ ゴシック" panose="020B0609070205080204" pitchFamily="49" charset="-128"/>
                <a:ea typeface="ＭＳ ゴシック" panose="020B0609070205080204" pitchFamily="49" charset="-128"/>
              </a:rPr>
              <a:t>）</a:t>
            </a:r>
            <a:endParaRPr lang="en-US" altLang="ja-JP" sz="1600" dirty="0">
              <a:latin typeface="ＭＳ ゴシック" panose="020B0609070205080204" pitchFamily="49" charset="-128"/>
              <a:ea typeface="ＭＳ ゴシック" panose="020B0609070205080204" pitchFamily="49" charset="-128"/>
            </a:endParaRPr>
          </a:p>
          <a:p>
            <a:pPr marL="342900" indent="-342900">
              <a:buFont typeface="Arial" panose="020B0604020202020204" pitchFamily="34" charset="0"/>
              <a:buChar char="•"/>
            </a:pPr>
            <a:r>
              <a:rPr lang="ja-JP" altLang="en-US" sz="1600" dirty="0" smtClean="0">
                <a:latin typeface="ＭＳ ゴシック" panose="020B0609070205080204" pitchFamily="49" charset="-128"/>
                <a:ea typeface="ＭＳ ゴシック" panose="020B0609070205080204" pitchFamily="49" charset="-128"/>
              </a:rPr>
              <a:t>職場</a:t>
            </a:r>
            <a:r>
              <a:rPr lang="ja-JP" altLang="en-US" sz="1600" dirty="0">
                <a:latin typeface="ＭＳ ゴシック" panose="020B0609070205080204" pitchFamily="49" charset="-128"/>
                <a:ea typeface="ＭＳ ゴシック" panose="020B0609070205080204" pitchFamily="49" charset="-128"/>
              </a:rPr>
              <a:t>のあんぜんサイト　労働災害</a:t>
            </a:r>
            <a:r>
              <a:rPr lang="ja-JP" altLang="en-US" sz="1600" dirty="0" smtClean="0">
                <a:latin typeface="ＭＳ ゴシック" panose="020B0609070205080204" pitchFamily="49" charset="-128"/>
                <a:ea typeface="ＭＳ ゴシック" panose="020B0609070205080204" pitchFamily="49" charset="-128"/>
              </a:rPr>
              <a:t>事例</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のリンクを公開</a:t>
            </a:r>
            <a:endParaRPr lang="en-US" altLang="ja-JP" sz="1600" dirty="0">
              <a:latin typeface="ＭＳ ゴシック" panose="020B0609070205080204" pitchFamily="49" charset="-128"/>
              <a:ea typeface="ＭＳ ゴシック" panose="020B0609070205080204" pitchFamily="49" charset="-128"/>
            </a:endParaRPr>
          </a:p>
        </p:txBody>
      </p:sp>
      <p:sp>
        <p:nvSpPr>
          <p:cNvPr id="32" name="右矢印 31"/>
          <p:cNvSpPr/>
          <p:nvPr/>
        </p:nvSpPr>
        <p:spPr>
          <a:xfrm>
            <a:off x="5002376" y="3304571"/>
            <a:ext cx="398389" cy="5597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40232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3648" y="-16052"/>
            <a:ext cx="12192000" cy="821270"/>
          </a:xfrm>
          <a:prstGeom prst="rect">
            <a:avLst/>
          </a:prstGeom>
          <a:solidFill>
            <a:srgbClr val="111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latin typeface="ＭＳ ゴシック" panose="020B0609070205080204" pitchFamily="49" charset="-128"/>
                <a:ea typeface="ＭＳ ゴシック" panose="020B0609070205080204" pitchFamily="49" charset="-128"/>
              </a:rPr>
              <a:t>②実績報告書様式の見直しについて</a:t>
            </a:r>
            <a:endParaRPr lang="ja-JP" altLang="ja-JP" sz="3200" dirty="0">
              <a:latin typeface="ＭＳ ゴシック" panose="020B0609070205080204" pitchFamily="49" charset="-128"/>
              <a:ea typeface="ＭＳ ゴシック" panose="020B0609070205080204" pitchFamily="49" charset="-128"/>
            </a:endParaRPr>
          </a:p>
        </p:txBody>
      </p:sp>
      <p:graphicFrame>
        <p:nvGraphicFramePr>
          <p:cNvPr id="5" name="表 4"/>
          <p:cNvGraphicFramePr>
            <a:graphicFrameLocks noGrp="1"/>
          </p:cNvGraphicFramePr>
          <p:nvPr>
            <p:extLst>
              <p:ext uri="{D42A27DB-BD31-4B8C-83A1-F6EECF244321}">
                <p14:modId xmlns:p14="http://schemas.microsoft.com/office/powerpoint/2010/main" val="424241164"/>
              </p:ext>
            </p:extLst>
          </p:nvPr>
        </p:nvGraphicFramePr>
        <p:xfrm>
          <a:off x="302525" y="2830283"/>
          <a:ext cx="11439531" cy="2377440"/>
        </p:xfrm>
        <a:graphic>
          <a:graphicData uri="http://schemas.openxmlformats.org/drawingml/2006/table">
            <a:tbl>
              <a:tblPr firstRow="1" bandRow="1">
                <a:tableStyleId>{5940675A-B579-460E-94D1-54222C63F5DA}</a:tableStyleId>
              </a:tblPr>
              <a:tblGrid>
                <a:gridCol w="3813177">
                  <a:extLst>
                    <a:ext uri="{9D8B030D-6E8A-4147-A177-3AD203B41FA5}">
                      <a16:colId xmlns:a16="http://schemas.microsoft.com/office/drawing/2014/main" val="3698994582"/>
                    </a:ext>
                  </a:extLst>
                </a:gridCol>
                <a:gridCol w="3813177">
                  <a:extLst>
                    <a:ext uri="{9D8B030D-6E8A-4147-A177-3AD203B41FA5}">
                      <a16:colId xmlns:a16="http://schemas.microsoft.com/office/drawing/2014/main" val="2336136908"/>
                    </a:ext>
                  </a:extLst>
                </a:gridCol>
                <a:gridCol w="3813177">
                  <a:extLst>
                    <a:ext uri="{9D8B030D-6E8A-4147-A177-3AD203B41FA5}">
                      <a16:colId xmlns:a16="http://schemas.microsoft.com/office/drawing/2014/main" val="3806496387"/>
                    </a:ext>
                  </a:extLst>
                </a:gridCol>
              </a:tblGrid>
              <a:tr h="140145">
                <a:tc>
                  <a:txBody>
                    <a:bodyPr/>
                    <a:lstStyle/>
                    <a:p>
                      <a:pPr algn="ctr"/>
                      <a:r>
                        <a:rPr kumimoji="1" lang="ja-JP" altLang="en-US" sz="2400" dirty="0" smtClean="0">
                          <a:latin typeface="ＭＳ ゴシック" panose="020B0609070205080204" pitchFamily="49" charset="-128"/>
                          <a:ea typeface="ＭＳ ゴシック" panose="020B0609070205080204" pitchFamily="49" charset="-128"/>
                        </a:rPr>
                        <a:t>現在の実績報告書</a:t>
                      </a:r>
                      <a:endParaRPr kumimoji="1" lang="ja-JP" altLang="en-US" sz="2400"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ja-JP" altLang="en-US" sz="2400" dirty="0" smtClean="0">
                          <a:latin typeface="ＭＳ ゴシック" panose="020B0609070205080204" pitchFamily="49" charset="-128"/>
                          <a:ea typeface="ＭＳ ゴシック" panose="020B0609070205080204" pitchFamily="49" charset="-128"/>
                        </a:rPr>
                        <a:t>課題</a:t>
                      </a:r>
                      <a:endParaRPr kumimoji="1" lang="ja-JP" altLang="en-US" sz="2400"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ja-JP" altLang="en-US" sz="2400" dirty="0" smtClean="0">
                          <a:latin typeface="ＭＳ ゴシック" panose="020B0609070205080204" pitchFamily="49" charset="-128"/>
                          <a:ea typeface="ＭＳ ゴシック" panose="020B0609070205080204" pitchFamily="49" charset="-128"/>
                        </a:rPr>
                        <a:t>実績報告書様式の見直し（案）</a:t>
                      </a:r>
                      <a:endParaRPr kumimoji="1" lang="ja-JP" altLang="en-US" sz="24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3074301189"/>
                  </a:ext>
                </a:extLst>
              </a:tr>
              <a:tr h="1366067">
                <a:tc>
                  <a:txBody>
                    <a:bodyPr/>
                    <a:lstStyle/>
                    <a:p>
                      <a:r>
                        <a:rPr kumimoji="1" lang="ja-JP" altLang="en-US" sz="2400" dirty="0" smtClean="0">
                          <a:latin typeface="ＭＳ ゴシック" panose="020B0609070205080204" pitchFamily="49" charset="-128"/>
                          <a:ea typeface="ＭＳ ゴシック" panose="020B0609070205080204" pitchFamily="49" charset="-128"/>
                        </a:rPr>
                        <a:t>年度末の実績報告書の作成依頼時に、自由記述で取組み概要の提供を依頼している。</a:t>
                      </a:r>
                      <a:endParaRPr kumimoji="1" lang="ja-JP" altLang="en-US" sz="2400" dirty="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2400" dirty="0" smtClean="0">
                          <a:latin typeface="ＭＳ ゴシック" panose="020B0609070205080204" pitchFamily="49" charset="-128"/>
                          <a:ea typeface="ＭＳ ゴシック" panose="020B0609070205080204" pitchFamily="49" charset="-128"/>
                        </a:rPr>
                        <a:t>自由記述のため、具体的な記入内容について事業所担当者が悩み、結果、負担感が増してしまう。</a:t>
                      </a:r>
                      <a:endParaRPr kumimoji="1" lang="en-US" altLang="ja-JP" sz="2400" dirty="0" smtClean="0">
                        <a:latin typeface="ＭＳ ゴシック" panose="020B0609070205080204" pitchFamily="49" charset="-128"/>
                        <a:ea typeface="ＭＳ ゴシック" panose="020B0609070205080204" pitchFamily="49" charset="-128"/>
                      </a:endParaRPr>
                    </a:p>
                  </a:txBody>
                  <a:tcPr>
                    <a:lnB w="12700" cap="flat" cmpd="sng" algn="ctr">
                      <a:solidFill>
                        <a:schemeClr val="tx1"/>
                      </a:solidFill>
                      <a:prstDash val="solid"/>
                      <a:round/>
                      <a:headEnd type="none" w="med" len="med"/>
                      <a:tailEnd type="none" w="med" len="med"/>
                    </a:lnB>
                  </a:tcPr>
                </a:tc>
                <a:tc>
                  <a:txBody>
                    <a:bodyPr/>
                    <a:lstStyle/>
                    <a:p>
                      <a:r>
                        <a:rPr kumimoji="1" lang="ja-JP" altLang="en-US" sz="2400" smtClean="0">
                          <a:latin typeface="ＭＳ ゴシック" panose="020B0609070205080204" pitchFamily="49" charset="-128"/>
                          <a:ea typeface="ＭＳ ゴシック" panose="020B0609070205080204" pitchFamily="49" charset="-128"/>
                        </a:rPr>
                        <a:t>実績</a:t>
                      </a:r>
                      <a:r>
                        <a:rPr kumimoji="1" lang="ja-JP" altLang="en-US" sz="2400" dirty="0" smtClean="0">
                          <a:latin typeface="ＭＳ ゴシック" panose="020B0609070205080204" pitchFamily="49" charset="-128"/>
                          <a:ea typeface="ＭＳ ゴシック" panose="020B0609070205080204" pitchFamily="49" charset="-128"/>
                        </a:rPr>
                        <a:t>報告書の取組み概要欄に記入をお願いする項目や記載例を示す。</a:t>
                      </a:r>
                      <a:endParaRPr kumimoji="1" lang="en-US" altLang="ja-JP" sz="2400" dirty="0" smtClean="0">
                        <a:latin typeface="ＭＳ ゴシック" panose="020B0609070205080204" pitchFamily="49" charset="-128"/>
                        <a:ea typeface="ＭＳ ゴシック" panose="020B0609070205080204" pitchFamily="49" charset="-128"/>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1746825"/>
                  </a:ext>
                </a:extLst>
              </a:tr>
            </a:tbl>
          </a:graphicData>
        </a:graphic>
      </p:graphicFrame>
      <p:sp>
        <p:nvSpPr>
          <p:cNvPr id="2" name="スライド番号プレースホルダー 1"/>
          <p:cNvSpPr>
            <a:spLocks noGrp="1"/>
          </p:cNvSpPr>
          <p:nvPr>
            <p:ph type="sldNum" sz="quarter" idx="12"/>
          </p:nvPr>
        </p:nvSpPr>
        <p:spPr/>
        <p:txBody>
          <a:bodyPr/>
          <a:lstStyle/>
          <a:p>
            <a:fld id="{B3DA4CE6-C082-438E-9596-D8D07566D3AF}" type="slidenum">
              <a:rPr kumimoji="1" lang="ja-JP" altLang="en-US" sz="1600" smtClean="0"/>
              <a:t>5</a:t>
            </a:fld>
            <a:endParaRPr kumimoji="1" lang="ja-JP" altLang="en-US" sz="1600" dirty="0"/>
          </a:p>
        </p:txBody>
      </p:sp>
      <p:sp>
        <p:nvSpPr>
          <p:cNvPr id="3" name="テキスト ボックス 2"/>
          <p:cNvSpPr txBox="1"/>
          <p:nvPr/>
        </p:nvSpPr>
        <p:spPr>
          <a:xfrm>
            <a:off x="302525" y="1446013"/>
            <a:ext cx="11614245" cy="1015663"/>
          </a:xfrm>
          <a:prstGeom prst="rect">
            <a:avLst/>
          </a:prstGeom>
          <a:noFill/>
        </p:spPr>
        <p:txBody>
          <a:bodyPr wrap="square" rtlCol="0">
            <a:spAutoFit/>
          </a:bodyPr>
          <a:lstStyle/>
          <a:p>
            <a:pPr marL="342900" indent="-342900">
              <a:buFont typeface="Wingdings" panose="05000000000000000000" pitchFamily="2" charset="2"/>
              <a:buChar char="l"/>
            </a:pPr>
            <a:r>
              <a:rPr lang="ja-JP" altLang="en-US" sz="2000" dirty="0" smtClean="0">
                <a:latin typeface="ＭＳ ゴシック" panose="020B0609070205080204" pitchFamily="49" charset="-128"/>
                <a:ea typeface="ＭＳ ゴシック" panose="020B0609070205080204" pitchFamily="49" charset="-128"/>
              </a:rPr>
              <a:t>各年度の実績報告の際に各社に取組み事例を提供いただき、毎年、進行管理の報告書の巻末で紹介をしている。</a:t>
            </a:r>
            <a:endParaRPr lang="en-US" altLang="ja-JP" sz="2000" dirty="0" smtClean="0">
              <a:latin typeface="ＭＳ ゴシック" panose="020B0609070205080204" pitchFamily="49" charset="-128"/>
              <a:ea typeface="ＭＳ ゴシック" panose="020B0609070205080204" pitchFamily="49" charset="-128"/>
            </a:endParaRPr>
          </a:p>
          <a:p>
            <a:pPr marL="342900" indent="-342900">
              <a:buFont typeface="Wingdings" panose="05000000000000000000" pitchFamily="2" charset="2"/>
              <a:buChar char="l"/>
            </a:pPr>
            <a:r>
              <a:rPr lang="ja-JP" altLang="en-US" sz="2000" dirty="0" smtClean="0">
                <a:latin typeface="ＭＳ ゴシック" panose="020B0609070205080204" pitchFamily="49" charset="-128"/>
                <a:ea typeface="ＭＳ ゴシック" panose="020B0609070205080204" pitchFamily="49" charset="-128"/>
              </a:rPr>
              <a:t>これまでの取組みを踏まえた第３期対策計画期間での検討事項と取組み（案）は以下のとおり</a:t>
            </a:r>
            <a:endParaRPr kumimoji="1" lang="ja-JP" altLang="en-US" sz="2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78817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3DA4CE6-C082-438E-9596-D8D07566D3AF}" type="slidenum">
              <a:rPr kumimoji="1" lang="ja-JP" altLang="en-US" smtClean="0"/>
              <a:t>6</a:t>
            </a:fld>
            <a:endParaRPr kumimoji="1" lang="ja-JP" altLang="en-US"/>
          </a:p>
        </p:txBody>
      </p:sp>
      <p:sp>
        <p:nvSpPr>
          <p:cNvPr id="4" name="正方形/長方形 3"/>
          <p:cNvSpPr/>
          <p:nvPr/>
        </p:nvSpPr>
        <p:spPr>
          <a:xfrm>
            <a:off x="13648" y="-16052"/>
            <a:ext cx="12192000" cy="944100"/>
          </a:xfrm>
          <a:prstGeom prst="rect">
            <a:avLst/>
          </a:prstGeom>
          <a:solidFill>
            <a:srgbClr val="111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latin typeface="ＭＳ ゴシック" panose="020B0609070205080204" pitchFamily="49" charset="-128"/>
                <a:ea typeface="ＭＳ ゴシック" panose="020B0609070205080204" pitchFamily="49" charset="-128"/>
              </a:rPr>
              <a:t>事例の共有・活用の仕組みの今後の進め方について</a:t>
            </a:r>
            <a:endParaRPr lang="ja-JP" altLang="ja-JP" sz="3200" dirty="0">
              <a:latin typeface="ＭＳ ゴシック" panose="020B0609070205080204" pitchFamily="49" charset="-128"/>
              <a:ea typeface="ＭＳ ゴシック" panose="020B0609070205080204" pitchFamily="49" charset="-128"/>
            </a:endParaRPr>
          </a:p>
        </p:txBody>
      </p:sp>
      <p:sp>
        <p:nvSpPr>
          <p:cNvPr id="12" name="スライド番号プレースホルダー 11"/>
          <p:cNvSpPr txBox="1">
            <a:spLocks/>
          </p:cNvSpPr>
          <p:nvPr/>
        </p:nvSpPr>
        <p:spPr>
          <a:xfrm>
            <a:off x="8610600" y="635635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3DA4CE6-C082-438E-9596-D8D07566D3AF}" type="slidenum">
              <a:rPr lang="ja-JP" altLang="en-US" sz="1600" smtClean="0"/>
              <a:pPr/>
              <a:t>6</a:t>
            </a:fld>
            <a:endParaRPr lang="ja-JP" altLang="en-US" sz="1600"/>
          </a:p>
        </p:txBody>
      </p:sp>
      <p:sp>
        <p:nvSpPr>
          <p:cNvPr id="40" name="正方形/長方形 39"/>
          <p:cNvSpPr/>
          <p:nvPr/>
        </p:nvSpPr>
        <p:spPr>
          <a:xfrm>
            <a:off x="515446" y="1387053"/>
            <a:ext cx="11188403" cy="2062103"/>
          </a:xfrm>
          <a:prstGeom prst="rect">
            <a:avLst/>
          </a:prstGeom>
        </p:spPr>
        <p:txBody>
          <a:bodyPr wrap="square">
            <a:spAutoFit/>
          </a:bodyPr>
          <a:lstStyle/>
          <a:p>
            <a:r>
              <a:rPr lang="ja-JP" altLang="en-US" sz="3200" dirty="0" smtClean="0">
                <a:latin typeface="ＭＳ ゴシック" panose="020B0609070205080204" pitchFamily="49" charset="-128"/>
                <a:ea typeface="ＭＳ ゴシック" panose="020B0609070205080204" pitchFamily="49" charset="-128"/>
              </a:rPr>
              <a:t>第３期対策計画期間中に、</a:t>
            </a:r>
            <a:r>
              <a:rPr lang="ja-JP" altLang="en-US" sz="3200" smtClean="0">
                <a:latin typeface="ＭＳ ゴシック" panose="020B0609070205080204" pitchFamily="49" charset="-128"/>
                <a:ea typeface="ＭＳ ゴシック" panose="020B0609070205080204" pitchFamily="49" charset="-128"/>
              </a:rPr>
              <a:t>特定事業所の</a:t>
            </a:r>
            <a:r>
              <a:rPr lang="ja-JP" altLang="en-US" sz="3200" dirty="0" smtClean="0">
                <a:latin typeface="ＭＳ ゴシック" panose="020B0609070205080204" pitchFamily="49" charset="-128"/>
                <a:ea typeface="ＭＳ ゴシック" panose="020B0609070205080204" pitchFamily="49" charset="-128"/>
              </a:rPr>
              <a:t>御意見や大阪府石油コンビナート等防災計画進行管理検討部会の御議論等を参考にしながら、事例の共有・活用の仕組みづくりを進めていきます。</a:t>
            </a:r>
            <a:endParaRPr lang="en-US" altLang="ja-JP" sz="3200" dirty="0">
              <a:latin typeface="ＭＳ ゴシック" panose="020B0609070205080204" pitchFamily="49" charset="-128"/>
              <a:ea typeface="ＭＳ ゴシック" panose="020B0609070205080204" pitchFamily="49" charset="-128"/>
            </a:endParaRPr>
          </a:p>
        </p:txBody>
      </p:sp>
      <p:sp>
        <p:nvSpPr>
          <p:cNvPr id="3" name="左中かっこ 2"/>
          <p:cNvSpPr/>
          <p:nvPr/>
        </p:nvSpPr>
        <p:spPr>
          <a:xfrm>
            <a:off x="3862316" y="3790659"/>
            <a:ext cx="532263" cy="232012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テキスト ボックス 4"/>
          <p:cNvSpPr txBox="1"/>
          <p:nvPr/>
        </p:nvSpPr>
        <p:spPr>
          <a:xfrm>
            <a:off x="4394579" y="3864010"/>
            <a:ext cx="6692858" cy="2246769"/>
          </a:xfrm>
          <a:prstGeom prst="rect">
            <a:avLst/>
          </a:prstGeom>
          <a:noFill/>
        </p:spPr>
        <p:txBody>
          <a:bodyPr wrap="none" rtlCol="0">
            <a:spAutoFit/>
          </a:bodyPr>
          <a:lstStyle/>
          <a:p>
            <a:pPr marL="514350" indent="-514350">
              <a:buFont typeface="+mj-ea"/>
              <a:buAutoNum type="circleNumDbPlain"/>
            </a:pPr>
            <a:r>
              <a:rPr kumimoji="1" lang="ja-JP" altLang="en-US" sz="2800" dirty="0" smtClean="0">
                <a:latin typeface="ＭＳ ゴシック" panose="020B0609070205080204" pitchFamily="49" charset="-128"/>
                <a:ea typeface="ＭＳ ゴシック" panose="020B0609070205080204" pitchFamily="49" charset="-128"/>
              </a:rPr>
              <a:t>建物の地震・津波対策</a:t>
            </a:r>
            <a:endParaRPr kumimoji="1" lang="en-US" altLang="ja-JP" sz="2800" dirty="0" smtClean="0">
              <a:latin typeface="ＭＳ ゴシック" panose="020B0609070205080204" pitchFamily="49" charset="-128"/>
              <a:ea typeface="ＭＳ ゴシック" panose="020B0609070205080204" pitchFamily="49" charset="-128"/>
            </a:endParaRPr>
          </a:p>
          <a:p>
            <a:pPr marL="514350" indent="-514350">
              <a:buFont typeface="+mj-ea"/>
              <a:buAutoNum type="circleNumDbPlain"/>
            </a:pPr>
            <a:r>
              <a:rPr lang="ja-JP" altLang="en-US" sz="2800" dirty="0" smtClean="0">
                <a:latin typeface="ＭＳ ゴシック" panose="020B0609070205080204" pitchFamily="49" charset="-128"/>
                <a:ea typeface="ＭＳ ゴシック" panose="020B0609070205080204" pitchFamily="49" charset="-128"/>
              </a:rPr>
              <a:t>安全に係る企業活動の再点検</a:t>
            </a:r>
            <a:endParaRPr lang="en-US" altLang="ja-JP" sz="2800" dirty="0" smtClean="0">
              <a:latin typeface="ＭＳ ゴシック" panose="020B0609070205080204" pitchFamily="49" charset="-128"/>
              <a:ea typeface="ＭＳ ゴシック" panose="020B0609070205080204" pitchFamily="49" charset="-128"/>
            </a:endParaRPr>
          </a:p>
          <a:p>
            <a:pPr marL="514350" indent="-514350">
              <a:buFont typeface="+mj-ea"/>
              <a:buAutoNum type="circleNumDbPlain"/>
            </a:pPr>
            <a:r>
              <a:rPr kumimoji="1" lang="en-US" altLang="ja-JP" sz="2800" dirty="0" smtClean="0">
                <a:latin typeface="ＭＳ ゴシック" panose="020B0609070205080204" pitchFamily="49" charset="-128"/>
                <a:ea typeface="ＭＳ ゴシック" panose="020B0609070205080204" pitchFamily="49" charset="-128"/>
              </a:rPr>
              <a:t>BCP</a:t>
            </a:r>
            <a:r>
              <a:rPr kumimoji="1" lang="ja-JP" altLang="en-US" sz="2800" dirty="0" smtClean="0">
                <a:latin typeface="ＭＳ ゴシック" panose="020B0609070205080204" pitchFamily="49" charset="-128"/>
                <a:ea typeface="ＭＳ ゴシック" panose="020B0609070205080204" pitchFamily="49" charset="-128"/>
              </a:rPr>
              <a:t>の策定・見直し（防災関連項目）</a:t>
            </a:r>
            <a:endParaRPr kumimoji="1" lang="en-US" altLang="ja-JP" sz="2800" dirty="0" smtClean="0">
              <a:latin typeface="ＭＳ ゴシック" panose="020B0609070205080204" pitchFamily="49" charset="-128"/>
              <a:ea typeface="ＭＳ ゴシック" panose="020B0609070205080204" pitchFamily="49" charset="-128"/>
            </a:endParaRPr>
          </a:p>
          <a:p>
            <a:endParaRPr kumimoji="1" lang="en-US" altLang="ja-JP" sz="2800" dirty="0" smtClean="0">
              <a:latin typeface="ＭＳ ゴシック" panose="020B0609070205080204" pitchFamily="49" charset="-128"/>
              <a:ea typeface="ＭＳ ゴシック" panose="020B0609070205080204" pitchFamily="49" charset="-128"/>
            </a:endParaRPr>
          </a:p>
          <a:p>
            <a:pPr algn="r"/>
            <a:r>
              <a:rPr lang="ja-JP" altLang="en-US" sz="2800" dirty="0">
                <a:latin typeface="ＭＳ ゴシック" panose="020B0609070205080204" pitchFamily="49" charset="-128"/>
                <a:ea typeface="ＭＳ ゴシック" panose="020B0609070205080204" pitchFamily="49" charset="-128"/>
              </a:rPr>
              <a:t>など</a:t>
            </a:r>
            <a:endParaRPr kumimoji="1" lang="ja-JP" altLang="en-US" sz="2800" dirty="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1086261" y="4473665"/>
            <a:ext cx="2776055" cy="95410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800" dirty="0" smtClean="0">
                <a:latin typeface="ＭＳ ゴシック" panose="020B0609070205080204" pitchFamily="49" charset="-128"/>
                <a:ea typeface="ＭＳ ゴシック" panose="020B0609070205080204" pitchFamily="49" charset="-128"/>
              </a:rPr>
              <a:t>事例の共有活用を進める項目</a:t>
            </a:r>
            <a:endParaRPr kumimoji="1" lang="ja-JP" altLang="en-US" sz="28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534582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970</TotalTime>
  <Words>778</Words>
  <Application>Microsoft Office PowerPoint</Application>
  <PresentationFormat>ワイド画面</PresentationFormat>
  <Paragraphs>68</Paragraphs>
  <Slides>6</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6</vt:i4>
      </vt:variant>
    </vt:vector>
  </HeadingPairs>
  <TitlesOfParts>
    <vt:vector size="12" baseType="lpstr">
      <vt:lpstr>ＭＳ ゴシック</vt:lpstr>
      <vt:lpstr>游ゴシック</vt:lpstr>
      <vt:lpstr>游ゴシック Light</vt:lpstr>
      <vt:lpstr>Arial</vt:lpstr>
      <vt:lpstr>Wingdings</vt:lpstr>
      <vt:lpstr>Office テーマ</vt:lpstr>
      <vt:lpstr>第３期対策計画期間（令和３年度から５年度）の「自主的な防災・減災対策に関する取組みを事業所間で共有し、活用を促す仕組み」（案）について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消防保安</cp:lastModifiedBy>
  <cp:revision>215</cp:revision>
  <cp:lastPrinted>2022-01-12T04:33:51Z</cp:lastPrinted>
  <dcterms:created xsi:type="dcterms:W3CDTF">2021-09-17T04:32:34Z</dcterms:created>
  <dcterms:modified xsi:type="dcterms:W3CDTF">2022-03-14T00:28:17Z</dcterms:modified>
</cp:coreProperties>
</file>