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48" r:id="rId1"/>
  </p:sldMasterIdLst>
  <p:notesMasterIdLst>
    <p:notesMasterId r:id="rId4"/>
  </p:notesMasterIdLst>
  <p:sldIdLst>
    <p:sldId id="278" r:id="rId2"/>
    <p:sldId id="275" r:id="rId3"/>
  </p:sldIdLst>
  <p:sldSz cx="12801600" cy="9601200" type="A3"/>
  <p:notesSz cx="9939338" cy="6807200"/>
  <p:defaultTextStyle>
    <a:defPPr>
      <a:defRPr lang="ja-JP"/>
    </a:defPPr>
    <a:lvl1pPr marL="0" algn="l" defTabSz="1300172" rtl="0" eaLnBrk="1" latinLnBrk="0" hangingPunct="1">
      <a:defRPr kumimoji="1" sz="2539" kern="1200">
        <a:solidFill>
          <a:schemeClr val="tx1"/>
        </a:solidFill>
        <a:latin typeface="+mn-lt"/>
        <a:ea typeface="+mn-ea"/>
        <a:cs typeface="+mn-cs"/>
      </a:defRPr>
    </a:lvl1pPr>
    <a:lvl2pPr marL="650086" algn="l" defTabSz="1300172" rtl="0" eaLnBrk="1" latinLnBrk="0" hangingPunct="1">
      <a:defRPr kumimoji="1" sz="2539" kern="1200">
        <a:solidFill>
          <a:schemeClr val="tx1"/>
        </a:solidFill>
        <a:latin typeface="+mn-lt"/>
        <a:ea typeface="+mn-ea"/>
        <a:cs typeface="+mn-cs"/>
      </a:defRPr>
    </a:lvl2pPr>
    <a:lvl3pPr marL="1300172" algn="l" defTabSz="1300172" rtl="0" eaLnBrk="1" latinLnBrk="0" hangingPunct="1">
      <a:defRPr kumimoji="1" sz="2539" kern="1200">
        <a:solidFill>
          <a:schemeClr val="tx1"/>
        </a:solidFill>
        <a:latin typeface="+mn-lt"/>
        <a:ea typeface="+mn-ea"/>
        <a:cs typeface="+mn-cs"/>
      </a:defRPr>
    </a:lvl3pPr>
    <a:lvl4pPr marL="1950259" algn="l" defTabSz="1300172" rtl="0" eaLnBrk="1" latinLnBrk="0" hangingPunct="1">
      <a:defRPr kumimoji="1" sz="2539" kern="1200">
        <a:solidFill>
          <a:schemeClr val="tx1"/>
        </a:solidFill>
        <a:latin typeface="+mn-lt"/>
        <a:ea typeface="+mn-ea"/>
        <a:cs typeface="+mn-cs"/>
      </a:defRPr>
    </a:lvl4pPr>
    <a:lvl5pPr marL="2600345" algn="l" defTabSz="1300172" rtl="0" eaLnBrk="1" latinLnBrk="0" hangingPunct="1">
      <a:defRPr kumimoji="1" sz="2539" kern="1200">
        <a:solidFill>
          <a:schemeClr val="tx1"/>
        </a:solidFill>
        <a:latin typeface="+mn-lt"/>
        <a:ea typeface="+mn-ea"/>
        <a:cs typeface="+mn-cs"/>
      </a:defRPr>
    </a:lvl5pPr>
    <a:lvl6pPr marL="3250431" algn="l" defTabSz="1300172" rtl="0" eaLnBrk="1" latinLnBrk="0" hangingPunct="1">
      <a:defRPr kumimoji="1" sz="2539" kern="1200">
        <a:solidFill>
          <a:schemeClr val="tx1"/>
        </a:solidFill>
        <a:latin typeface="+mn-lt"/>
        <a:ea typeface="+mn-ea"/>
        <a:cs typeface="+mn-cs"/>
      </a:defRPr>
    </a:lvl6pPr>
    <a:lvl7pPr marL="3900518" algn="l" defTabSz="1300172" rtl="0" eaLnBrk="1" latinLnBrk="0" hangingPunct="1">
      <a:defRPr kumimoji="1" sz="2539" kern="1200">
        <a:solidFill>
          <a:schemeClr val="tx1"/>
        </a:solidFill>
        <a:latin typeface="+mn-lt"/>
        <a:ea typeface="+mn-ea"/>
        <a:cs typeface="+mn-cs"/>
      </a:defRPr>
    </a:lvl7pPr>
    <a:lvl8pPr marL="4550605" algn="l" defTabSz="1300172" rtl="0" eaLnBrk="1" latinLnBrk="0" hangingPunct="1">
      <a:defRPr kumimoji="1" sz="2539" kern="1200">
        <a:solidFill>
          <a:schemeClr val="tx1"/>
        </a:solidFill>
        <a:latin typeface="+mn-lt"/>
        <a:ea typeface="+mn-ea"/>
        <a:cs typeface="+mn-cs"/>
      </a:defRPr>
    </a:lvl8pPr>
    <a:lvl9pPr marL="5200691" algn="l" defTabSz="1300172" rtl="0" eaLnBrk="1" latinLnBrk="0" hangingPunct="1">
      <a:defRPr kumimoji="1" sz="253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61" userDrawn="1">
          <p15:clr>
            <a:srgbClr val="A4A3A4"/>
          </p15:clr>
        </p15:guide>
        <p15:guide id="3" pos="-5" userDrawn="1">
          <p15:clr>
            <a:srgbClr val="A4A3A4"/>
          </p15:clr>
        </p15:guide>
        <p15:guide id="4" orient="horz" pos="144" userDrawn="1">
          <p15:clr>
            <a:srgbClr val="A4A3A4"/>
          </p15:clr>
        </p15:guide>
        <p15:guide id="5" orient="horz" pos="1008" userDrawn="1">
          <p15:clr>
            <a:srgbClr val="A4A3A4"/>
          </p15:clr>
        </p15:guide>
        <p15:guide id="6" orient="horz" pos="1404" userDrawn="1">
          <p15:clr>
            <a:srgbClr val="A4A3A4"/>
          </p15:clr>
        </p15:guide>
        <p15:guide id="7" pos="1197" userDrawn="1">
          <p15:clr>
            <a:srgbClr val="A4A3A4"/>
          </p15:clr>
        </p15:guide>
        <p15:guide id="8" orient="horz" pos="1482" userDrawn="1">
          <p15:clr>
            <a:srgbClr val="A4A3A4"/>
          </p15:clr>
        </p15:guide>
        <p15:guide id="9" orient="horz" pos="2634" userDrawn="1">
          <p15:clr>
            <a:srgbClr val="A4A3A4"/>
          </p15:clr>
        </p15:guide>
        <p15:guide id="10" orient="horz" pos="1626" userDrawn="1">
          <p15:clr>
            <a:srgbClr val="A4A3A4"/>
          </p15:clr>
        </p15:guide>
        <p15:guide id="11" orient="horz" pos="2843" userDrawn="1">
          <p15:clr>
            <a:srgbClr val="A4A3A4"/>
          </p15:clr>
        </p15:guide>
        <p15:guide id="12" orient="horz" pos="2071" userDrawn="1">
          <p15:clr>
            <a:srgbClr val="A4A3A4"/>
          </p15:clr>
        </p15:guide>
        <p15:guide id="13" orient="horz" pos="1890" userDrawn="1">
          <p15:clr>
            <a:srgbClr val="A4A3A4"/>
          </p15:clr>
        </p15:guide>
        <p15:guide id="16" pos="721" userDrawn="1">
          <p15:clr>
            <a:srgbClr val="A4A3A4"/>
          </p15:clr>
        </p15:guide>
        <p15:guide id="17" orient="horz" pos="2888" userDrawn="1">
          <p15:clr>
            <a:srgbClr val="A4A3A4"/>
          </p15:clr>
        </p15:guide>
        <p15:guide id="18" orient="horz" pos="5504" userDrawn="1">
          <p15:clr>
            <a:srgbClr val="A4A3A4"/>
          </p15:clr>
        </p15:guide>
        <p15:guide id="29" pos="1168" userDrawn="1">
          <p15:clr>
            <a:srgbClr val="A4A3A4"/>
          </p15:clr>
        </p15:guide>
        <p15:guide id="31" pos="3100" userDrawn="1">
          <p15:clr>
            <a:srgbClr val="A4A3A4"/>
          </p15:clr>
        </p15:guide>
        <p15:guide id="33" orient="horz" pos="3054" userDrawn="1">
          <p15:clr>
            <a:srgbClr val="A4A3A4"/>
          </p15:clr>
        </p15:guide>
        <p15:guide id="38" orient="horz" pos="1098" userDrawn="1">
          <p15:clr>
            <a:srgbClr val="A4A3A4"/>
          </p15:clr>
        </p15:guide>
        <p15:guide id="41" pos="10" userDrawn="1">
          <p15:clr>
            <a:srgbClr val="A4A3A4"/>
          </p15:clr>
        </p15:guide>
        <p15:guide id="42" orient="horz" pos="5309" userDrawn="1">
          <p15:clr>
            <a:srgbClr val="A4A3A4"/>
          </p15:clr>
        </p15:guide>
        <p15:guide id="43" orient="horz" pos="5026" userDrawn="1">
          <p15:clr>
            <a:srgbClr val="A4A3A4"/>
          </p15:clr>
        </p15:guide>
        <p15:guide id="44" orient="horz" pos="4944" userDrawn="1">
          <p15:clr>
            <a:srgbClr val="A4A3A4"/>
          </p15:clr>
        </p15:guide>
        <p15:guide id="46" orient="horz" pos="4294" userDrawn="1">
          <p15:clr>
            <a:srgbClr val="A4A3A4"/>
          </p15:clr>
        </p15:guide>
        <p15:guide id="48" orient="horz" pos="3912" userDrawn="1">
          <p15:clr>
            <a:srgbClr val="A4A3A4"/>
          </p15:clr>
        </p15:guide>
        <p15:guide id="49" orient="horz" pos="3886" userDrawn="1">
          <p15:clr>
            <a:srgbClr val="A4A3A4"/>
          </p15:clr>
        </p15:guide>
        <p15:guide id="50" orient="horz" pos="3514" userDrawn="1">
          <p15:clr>
            <a:srgbClr val="A4A3A4"/>
          </p15:clr>
        </p15:guide>
        <p15:guide id="51" orient="horz" pos="6030" userDrawn="1">
          <p15:clr>
            <a:srgbClr val="A4A3A4"/>
          </p15:clr>
        </p15:guide>
        <p15:guide id="53" orient="horz" pos="3402" userDrawn="1">
          <p15:clr>
            <a:srgbClr val="A4A3A4"/>
          </p15:clr>
        </p15:guide>
        <p15:guide id="56" pos="7978" userDrawn="1">
          <p15:clr>
            <a:srgbClr val="A4A3A4"/>
          </p15:clr>
        </p15:guide>
        <p15:guide id="57" pos="5892" userDrawn="1">
          <p15:clr>
            <a:srgbClr val="A4A3A4"/>
          </p15:clr>
        </p15:guide>
        <p15:guide id="58" pos="6427" userDrawn="1">
          <p15:clr>
            <a:srgbClr val="A4A3A4"/>
          </p15:clr>
        </p15:guide>
        <p15:guide id="59" pos="6576" userDrawn="1">
          <p15:clr>
            <a:srgbClr val="A4A3A4"/>
          </p15:clr>
        </p15:guide>
        <p15:guide id="61" pos="6139" userDrawn="1">
          <p15:clr>
            <a:srgbClr val="A4A3A4"/>
          </p15:clr>
        </p15:guide>
        <p15:guide id="62" pos="6355" userDrawn="1">
          <p15:clr>
            <a:srgbClr val="A4A3A4"/>
          </p15:clr>
        </p15:guide>
        <p15:guide id="67" pos="6230" userDrawn="1">
          <p15:clr>
            <a:srgbClr val="A4A3A4"/>
          </p15:clr>
        </p15:guide>
        <p15:guide id="68" orient="horz" pos="3552" userDrawn="1">
          <p15:clr>
            <a:srgbClr val="A4A3A4"/>
          </p15:clr>
        </p15:guide>
        <p15:guide id="69" orient="horz" pos="3636" userDrawn="1">
          <p15:clr>
            <a:srgbClr val="A4A3A4"/>
          </p15:clr>
        </p15:guide>
        <p15:guide id="70" pos="5256" userDrawn="1">
          <p15:clr>
            <a:srgbClr val="A4A3A4"/>
          </p15:clr>
        </p15:guide>
        <p15:guide id="72" pos="6702" userDrawn="1">
          <p15:clr>
            <a:srgbClr val="A4A3A4"/>
          </p15:clr>
        </p15:guide>
        <p15:guide id="74" orient="horz" pos="4353" userDrawn="1">
          <p15:clr>
            <a:srgbClr val="A4A3A4"/>
          </p15:clr>
        </p15:guide>
        <p15:guide id="75" orient="horz" pos="5539" userDrawn="1">
          <p15:clr>
            <a:srgbClr val="A4A3A4"/>
          </p15:clr>
        </p15:guide>
        <p15:guide id="78" orient="horz" pos="6042" userDrawn="1">
          <p15:clr>
            <a:srgbClr val="A4A3A4"/>
          </p15:clr>
        </p15:guide>
        <p15:guide id="79" pos="6562" userDrawn="1">
          <p15:clr>
            <a:srgbClr val="A4A3A4"/>
          </p15:clr>
        </p15:guide>
        <p15:guide id="81" orient="horz" pos="3543" userDrawn="1">
          <p15:clr>
            <a:srgbClr val="A4A3A4"/>
          </p15:clr>
        </p15:guide>
        <p15:guide id="82" orient="horz" pos="4718" userDrawn="1">
          <p15:clr>
            <a:srgbClr val="A4A3A4"/>
          </p15:clr>
        </p15:guide>
        <p15:guide id="83" orient="horz" pos="5140" userDrawn="1">
          <p15:clr>
            <a:srgbClr val="A4A3A4"/>
          </p15:clr>
        </p15:guide>
        <p15:guide id="84" pos="3533" userDrawn="1">
          <p15:clr>
            <a:srgbClr val="A4A3A4"/>
          </p15:clr>
        </p15:guide>
        <p15:guide id="85" orient="horz" pos="439" userDrawn="1">
          <p15:clr>
            <a:srgbClr val="A4A3A4"/>
          </p15:clr>
        </p15:guide>
        <p15:guide id="86" pos="7389" userDrawn="1">
          <p15:clr>
            <a:srgbClr val="A4A3A4"/>
          </p15:clr>
        </p15:guide>
        <p15:guide id="87" pos="3710" userDrawn="1">
          <p15:clr>
            <a:srgbClr val="A4A3A4"/>
          </p15:clr>
        </p15:guide>
        <p15:guide id="88" orient="horz" pos="3006" userDrawn="1">
          <p15:clr>
            <a:srgbClr val="A4A3A4"/>
          </p15:clr>
        </p15:guide>
        <p15:guide id="89" pos="8052" userDrawn="1">
          <p15:clr>
            <a:srgbClr val="A4A3A4"/>
          </p15:clr>
        </p15:guide>
        <p15:guide id="90" pos="5529" userDrawn="1">
          <p15:clr>
            <a:srgbClr val="A4A3A4"/>
          </p15:clr>
        </p15:guide>
        <p15:guide id="91" orient="horz" pos="5172" userDrawn="1">
          <p15:clr>
            <a:srgbClr val="A4A3A4"/>
          </p15:clr>
        </p15:guide>
        <p15:guide id="92" orient="horz" pos="4749" userDrawn="1">
          <p15:clr>
            <a:srgbClr val="A4A3A4"/>
          </p15:clr>
        </p15:guide>
        <p15:guide id="93" orient="horz" pos="3953" userDrawn="1">
          <p15:clr>
            <a:srgbClr val="A4A3A4"/>
          </p15:clr>
        </p15:guide>
        <p15:guide id="94" orient="horz" pos="5595" userDrawn="1">
          <p15:clr>
            <a:srgbClr val="A4A3A4"/>
          </p15:clr>
        </p15:guide>
        <p15:guide id="95" pos="3008" userDrawn="1">
          <p15:clr>
            <a:srgbClr val="A4A3A4"/>
          </p15:clr>
        </p15:guide>
        <p15:guide id="96" pos="5390" userDrawn="1">
          <p15:clr>
            <a:srgbClr val="A4A3A4"/>
          </p15:clr>
        </p15:guide>
        <p15:guide id="97" pos="5410" userDrawn="1">
          <p15:clr>
            <a:srgbClr val="A4A3A4"/>
          </p15:clr>
        </p15:guide>
        <p15:guide id="98" orient="horz" pos="3595" userDrawn="1">
          <p15:clr>
            <a:srgbClr val="A4A3A4"/>
          </p15:clr>
        </p15:guide>
        <p15:guide id="99" pos="8004" userDrawn="1">
          <p15:clr>
            <a:srgbClr val="A4A3A4"/>
          </p15:clr>
        </p15:guide>
        <p15:guide id="100" pos="2995" userDrawn="1">
          <p15:clr>
            <a:srgbClr val="A4A3A4"/>
          </p15:clr>
        </p15:guide>
        <p15:guide id="101" orient="horz" pos="373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00CC"/>
    <a:srgbClr val="3366FF"/>
    <a:srgbClr val="3399FF"/>
    <a:srgbClr val="2F5597"/>
    <a:srgbClr val="B7DEE8"/>
    <a:srgbClr val="FFFF99"/>
    <a:srgbClr val="9999FF"/>
    <a:srgbClr val="CC99FF"/>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91" autoAdjust="0"/>
    <p:restoredTop sz="95194" autoAdjust="0"/>
  </p:normalViewPr>
  <p:slideViewPr>
    <p:cSldViewPr>
      <p:cViewPr varScale="1">
        <p:scale>
          <a:sx n="67" d="100"/>
          <a:sy n="67" d="100"/>
        </p:scale>
        <p:origin x="1018" y="82"/>
      </p:cViewPr>
      <p:guideLst>
        <p:guide orient="horz" pos="2661"/>
        <p:guide pos="-5"/>
        <p:guide orient="horz" pos="144"/>
        <p:guide orient="horz" pos="1008"/>
        <p:guide orient="horz" pos="1404"/>
        <p:guide pos="1197"/>
        <p:guide orient="horz" pos="1482"/>
        <p:guide orient="horz" pos="2634"/>
        <p:guide orient="horz" pos="1626"/>
        <p:guide orient="horz" pos="2843"/>
        <p:guide orient="horz" pos="2071"/>
        <p:guide orient="horz" pos="1890"/>
        <p:guide pos="721"/>
        <p:guide orient="horz" pos="2888"/>
        <p:guide orient="horz" pos="5504"/>
        <p:guide pos="1168"/>
        <p:guide pos="3100"/>
        <p:guide orient="horz" pos="3054"/>
        <p:guide orient="horz" pos="1098"/>
        <p:guide pos="10"/>
        <p:guide orient="horz" pos="5309"/>
        <p:guide orient="horz" pos="5026"/>
        <p:guide orient="horz" pos="4944"/>
        <p:guide orient="horz" pos="4294"/>
        <p:guide orient="horz" pos="3912"/>
        <p:guide orient="horz" pos="3886"/>
        <p:guide orient="horz" pos="3514"/>
        <p:guide orient="horz" pos="6030"/>
        <p:guide orient="horz" pos="3402"/>
        <p:guide pos="7978"/>
        <p:guide pos="5892"/>
        <p:guide pos="6427"/>
        <p:guide pos="6576"/>
        <p:guide pos="6139"/>
        <p:guide pos="6355"/>
        <p:guide pos="6230"/>
        <p:guide orient="horz" pos="3552"/>
        <p:guide orient="horz" pos="3636"/>
        <p:guide pos="5256"/>
        <p:guide pos="6702"/>
        <p:guide orient="horz" pos="4353"/>
        <p:guide orient="horz" pos="5539"/>
        <p:guide orient="horz" pos="6042"/>
        <p:guide pos="6562"/>
        <p:guide orient="horz" pos="3543"/>
        <p:guide orient="horz" pos="4718"/>
        <p:guide orient="horz" pos="5140"/>
        <p:guide pos="3533"/>
        <p:guide orient="horz" pos="439"/>
        <p:guide pos="7389"/>
        <p:guide pos="3710"/>
        <p:guide orient="horz" pos="3006"/>
        <p:guide pos="8052"/>
        <p:guide pos="5529"/>
        <p:guide orient="horz" pos="5172"/>
        <p:guide orient="horz" pos="4749"/>
        <p:guide orient="horz" pos="3953"/>
        <p:guide orient="horz" pos="5595"/>
        <p:guide pos="3008"/>
        <p:guide pos="5390"/>
        <p:guide pos="5410"/>
        <p:guide orient="horz" pos="3595"/>
        <p:guide pos="8004"/>
        <p:guide pos="2995"/>
        <p:guide orient="horz" pos="373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10.19.162.31\disk\000%20&#12464;&#12523;&#12540;&#12503;&#20849;&#26377;\30-2%20&#20381;&#23384;&#30151;&#23550;&#31574;\R5\&#9733;&#12450;&#12523;&#12467;&#12540;&#12523;&#20581;&#24247;&#38556;&#12364;&#12356;&#23550;&#31574;\&#35336;&#30011;&#31574;&#23450;&#20316;&#26989;&#12501;&#12457;&#12523;&#12480;\&#22823;&#38442;&#24220;&#12398;&#29694;&#29366;&#12487;&#12540;&#12479;\1(1)&#39154;&#37202;&#32722;&#24931;&#12398;&#12354;&#12427;&#32773;&#12398;&#29366;&#27841;&#12288;(2)&#29983;&#27963;&#32722;&#24931;&#30149;&#12398;&#12522;&#12473;&#12463;&#12434;&#39640;&#12417;&#12427;&#37327;&#12434;&#39154;&#37202;&#12375;&#12390;&#12356;&#12427;&#32773;&#12398;&#21106;&#21512;\&#20581;&#24247;&#12389;&#12367;&#12426;&#35506;&#23455;&#24907;&#35519;&#26619;&#38306;&#20418;\&#12304;&#26356;&#26032;&#12414;&#12392;&#12417;&#65306;&#12464;&#12521;&#12501;&#34920;&#12305;&#24220;&#27665;&#12398;&#20581;&#24247;&#12434;&#12417;&#12368;&#12427;&#29366;&#2784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10.19.162.31\disk\000%20&#12464;&#12523;&#12540;&#12503;&#20849;&#26377;\30-2%20&#20381;&#23384;&#30151;&#23550;&#31574;\R5\&#9733;&#12450;&#12523;&#12467;&#12540;&#12523;&#20581;&#24247;&#38556;&#12364;&#12356;&#23550;&#31574;\&#35336;&#30011;&#31574;&#23450;&#20316;&#26989;&#12501;&#12457;&#12523;&#12480;\&#22823;&#38442;&#24220;&#12398;&#29694;&#29366;&#12487;&#12540;&#12479;\7&#12288;&#22823;&#38442;&#24220;&#12395;&#12362;&#12369;&#12427;&#12450;&#12523;&#12467;&#12540;&#12523;&#12395;&#38306;&#12377;&#12427;&#21839;&#38988;&#12398;&#30456;&#35527;&#29366;&#27841;\&#65288;&#32232;&#38598;&#20013;&#65289;&#20445;&#20581;&#25152;&#31561;&#30456;&#35527;&#20214;&#25968;&#25512;&#31227;.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2211988336424036E-2"/>
          <c:y val="0.13335197350026151"/>
          <c:w val="0.89594002040809884"/>
          <c:h val="0.60802821024792508"/>
        </c:manualLayout>
      </c:layout>
      <c:barChart>
        <c:barDir val="col"/>
        <c:grouping val="clustered"/>
        <c:varyColors val="0"/>
        <c:ser>
          <c:idx val="0"/>
          <c:order val="0"/>
          <c:tx>
            <c:strRef>
              <c:f>図表54!$B$1</c:f>
              <c:strCache>
                <c:ptCount val="1"/>
                <c:pt idx="0">
                  <c:v>男性</c:v>
                </c:pt>
              </c:strCache>
            </c:strRef>
          </c:tx>
          <c:spPr>
            <a:pattFill prst="dkDnDiag">
              <a:fgClr>
                <a:schemeClr val="accent1"/>
              </a:fgClr>
              <a:bgClr>
                <a:schemeClr val="bg1"/>
              </a:bgClr>
            </a:pattFill>
            <a:ln w="3175">
              <a:solidFill>
                <a:sysClr val="windowText" lastClr="000000"/>
              </a:solidFill>
            </a:ln>
            <a:effectLst/>
          </c:spPr>
          <c:invertIfNegative val="0"/>
          <c:dPt>
            <c:idx val="0"/>
            <c:invertIfNegative val="0"/>
            <c:bubble3D val="0"/>
            <c:spPr>
              <a:pattFill prst="dkDnDiag">
                <a:fgClr>
                  <a:schemeClr val="accent1"/>
                </a:fgClr>
                <a:bgClr>
                  <a:schemeClr val="bg1"/>
                </a:bgClr>
              </a:pattFill>
              <a:ln w="3175">
                <a:solidFill>
                  <a:sysClr val="windowText" lastClr="000000"/>
                </a:solidFill>
              </a:ln>
              <a:effectLst/>
            </c:spPr>
            <c:extLst>
              <c:ext xmlns:c16="http://schemas.microsoft.com/office/drawing/2014/chart" uri="{C3380CC4-5D6E-409C-BE32-E72D297353CC}">
                <c16:uniqueId val="{00000001-9BBE-4717-874F-90CBD6168CAF}"/>
              </c:ext>
            </c:extLst>
          </c:dPt>
          <c:dLbls>
            <c:dLbl>
              <c:idx val="0"/>
              <c:layout>
                <c:manualLayout>
                  <c:x val="-9.2081278570548646E-3"/>
                  <c:y val="4.832233223322332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BBE-4717-874F-90CBD6168CAF}"/>
                </c:ext>
              </c:extLst>
            </c:dLbl>
            <c:dLbl>
              <c:idx val="1"/>
              <c:layout>
                <c:manualLayout>
                  <c:x val="-8.386354374314859E-3"/>
                  <c:y val="4.065377966368065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BBE-4717-874F-90CBD6168CAF}"/>
                </c:ext>
              </c:extLst>
            </c:dLbl>
            <c:dLbl>
              <c:idx val="2"/>
              <c:layout>
                <c:manualLayout>
                  <c:x val="0"/>
                  <c:y val="5.063334904919063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BBE-4717-874F-90CBD6168CAF}"/>
                </c:ext>
              </c:extLst>
            </c:dLbl>
            <c:dLbl>
              <c:idx val="3"/>
              <c:layout>
                <c:manualLayout>
                  <c:x val="4.1929797403811829E-3"/>
                  <c:y val="4.065377966368061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BBE-4717-874F-90CBD6168CAF}"/>
                </c:ext>
              </c:extLst>
            </c:dLbl>
            <c:dLbl>
              <c:idx val="4"/>
              <c:layout>
                <c:manualLayout>
                  <c:x val="0"/>
                  <c:y val="4.832233223322332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BBE-4717-874F-90CBD6168CAF}"/>
                </c:ext>
              </c:extLst>
            </c:dLbl>
            <c:dLbl>
              <c:idx val="5"/>
              <c:layout>
                <c:manualLayout>
                  <c:x val="4.1929797403812748E-3"/>
                  <c:y val="2.069464089266069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BBE-4717-874F-90CBD6168CAF}"/>
                </c:ext>
              </c:extLst>
            </c:dLbl>
            <c:dLbl>
              <c:idx val="6"/>
              <c:layout>
                <c:manualLayout>
                  <c:x val="-6.2896985633073841E-3"/>
                  <c:y val="3.4508431469515669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10111755232005684"/>
                      <c:h val="9.0105348837068874E-2"/>
                    </c:manualLayout>
                  </c15:layout>
                </c:ext>
                <c:ext xmlns:c16="http://schemas.microsoft.com/office/drawing/2014/chart" uri="{C3380CC4-5D6E-409C-BE32-E72D297353CC}">
                  <c16:uniqueId val="{00000010-9BBE-4717-874F-90CBD6168CAF}"/>
                </c:ext>
              </c:extLst>
            </c:dLbl>
            <c:spPr>
              <a:noFill/>
              <a:ln>
                <a:noFill/>
              </a:ln>
              <a:effectLst/>
            </c:spPr>
            <c:txPr>
              <a:bodyPr rot="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図表54!$A$2:$A$8</c:f>
              <c:strCache>
                <c:ptCount val="7"/>
                <c:pt idx="0">
                  <c:v>20－29歳</c:v>
                </c:pt>
                <c:pt idx="1">
                  <c:v>30－39歳</c:v>
                </c:pt>
                <c:pt idx="2">
                  <c:v>40－49歳</c:v>
                </c:pt>
                <c:pt idx="3">
                  <c:v>50－59歳</c:v>
                </c:pt>
                <c:pt idx="4">
                  <c:v>60－69歳</c:v>
                </c:pt>
                <c:pt idx="5">
                  <c:v>70－79歳</c:v>
                </c:pt>
                <c:pt idx="6">
                  <c:v>80歳以上</c:v>
                </c:pt>
              </c:strCache>
            </c:strRef>
          </c:cat>
          <c:val>
            <c:numRef>
              <c:f>図表54!$B$2:$B$8</c:f>
              <c:numCache>
                <c:formatCode>0.0%</c:formatCode>
                <c:ptCount val="7"/>
                <c:pt idx="0">
                  <c:v>3.4000000000000002E-2</c:v>
                </c:pt>
                <c:pt idx="1">
                  <c:v>7.9000000000000001E-2</c:v>
                </c:pt>
                <c:pt idx="2">
                  <c:v>0.14699999999999999</c:v>
                </c:pt>
                <c:pt idx="3">
                  <c:v>0.20199999999999999</c:v>
                </c:pt>
                <c:pt idx="4">
                  <c:v>0.20699999999999999</c:v>
                </c:pt>
                <c:pt idx="5">
                  <c:v>0.114</c:v>
                </c:pt>
                <c:pt idx="6">
                  <c:v>0.04</c:v>
                </c:pt>
              </c:numCache>
            </c:numRef>
          </c:val>
          <c:extLst>
            <c:ext xmlns:c16="http://schemas.microsoft.com/office/drawing/2014/chart" uri="{C3380CC4-5D6E-409C-BE32-E72D297353CC}">
              <c16:uniqueId val="{00000002-9BBE-4717-874F-90CBD6168CAF}"/>
            </c:ext>
          </c:extLst>
        </c:ser>
        <c:ser>
          <c:idx val="1"/>
          <c:order val="1"/>
          <c:tx>
            <c:strRef>
              <c:f>図表54!$C$1</c:f>
              <c:strCache>
                <c:ptCount val="1"/>
                <c:pt idx="0">
                  <c:v>女性</c:v>
                </c:pt>
              </c:strCache>
            </c:strRef>
          </c:tx>
          <c:spPr>
            <a:solidFill>
              <a:schemeClr val="accent1"/>
            </a:solidFill>
            <a:ln w="3175">
              <a:solidFill>
                <a:sysClr val="windowText" lastClr="000000"/>
              </a:solidFill>
            </a:ln>
            <a:effectLst/>
          </c:spPr>
          <c:invertIfNegative val="0"/>
          <c:dLbls>
            <c:dLbl>
              <c:idx val="0"/>
              <c:layout>
                <c:manualLayout>
                  <c:x val="-8.221683762925096E-4"/>
                  <c:y val="4.601131541725601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BBE-4717-874F-90CBD6168CAF}"/>
                </c:ext>
              </c:extLst>
            </c:dLbl>
            <c:dLbl>
              <c:idx val="1"/>
              <c:layout>
                <c:manualLayout>
                  <c:x val="8.3862647510765127E-3"/>
                  <c:y val="3.067416130623614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BBE-4717-874F-90CBD6168CAF}"/>
                </c:ext>
              </c:extLst>
            </c:dLbl>
            <c:dLbl>
              <c:idx val="2"/>
              <c:layout>
                <c:manualLayout>
                  <c:x val="1.3401502490988529E-2"/>
                  <c:y val="4.832233223322332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BBE-4717-874F-90CBD6168CAF}"/>
                </c:ext>
              </c:extLst>
            </c:dLbl>
            <c:dLbl>
              <c:idx val="3"/>
              <c:layout>
                <c:manualLayout>
                  <c:x val="1.2579334114696042E-2"/>
                  <c:y val="5.830190161873325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BBE-4717-874F-90CBD6168CAF}"/>
                </c:ext>
              </c:extLst>
            </c:dLbl>
            <c:dLbl>
              <c:idx val="4"/>
              <c:layout>
                <c:manualLayout>
                  <c:x val="1.2579397126614692E-2"/>
                  <c:y val="3.834270163279526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9BBE-4717-874F-90CBD6168CAF}"/>
                </c:ext>
              </c:extLst>
            </c:dLbl>
            <c:dLbl>
              <c:idx val="5"/>
              <c:layout>
                <c:manualLayout>
                  <c:x val="1.3401502490988437E-2"/>
                  <c:y val="4.832233223322332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BBE-4717-874F-90CBD6168CAF}"/>
                </c:ext>
              </c:extLst>
            </c:dLbl>
            <c:dLbl>
              <c:idx val="6"/>
              <c:layout>
                <c:manualLayout>
                  <c:x val="-1.537464110114097E-16"/>
                  <c:y val="3.067416130623628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9BBE-4717-874F-90CBD6168CAF}"/>
                </c:ext>
              </c:extLst>
            </c:dLbl>
            <c:spPr>
              <a:noFill/>
              <a:ln>
                <a:noFill/>
              </a:ln>
              <a:effectLst/>
            </c:spPr>
            <c:txPr>
              <a:bodyPr rot="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図表54!$A$2:$A$8</c:f>
              <c:strCache>
                <c:ptCount val="7"/>
                <c:pt idx="0">
                  <c:v>20－29歳</c:v>
                </c:pt>
                <c:pt idx="1">
                  <c:v>30－39歳</c:v>
                </c:pt>
                <c:pt idx="2">
                  <c:v>40－49歳</c:v>
                </c:pt>
                <c:pt idx="3">
                  <c:v>50－59歳</c:v>
                </c:pt>
                <c:pt idx="4">
                  <c:v>60－69歳</c:v>
                </c:pt>
                <c:pt idx="5">
                  <c:v>70－79歳</c:v>
                </c:pt>
                <c:pt idx="6">
                  <c:v>80歳以上</c:v>
                </c:pt>
              </c:strCache>
            </c:strRef>
          </c:cat>
          <c:val>
            <c:numRef>
              <c:f>図表54!$C$2:$C$8</c:f>
              <c:numCache>
                <c:formatCode>0.0%</c:formatCode>
                <c:ptCount val="7"/>
                <c:pt idx="0">
                  <c:v>9.9000000000000005E-2</c:v>
                </c:pt>
                <c:pt idx="1">
                  <c:v>8.900000000000001E-2</c:v>
                </c:pt>
                <c:pt idx="2">
                  <c:v>9.9000000000000005E-2</c:v>
                </c:pt>
                <c:pt idx="3">
                  <c:v>0.13</c:v>
                </c:pt>
                <c:pt idx="4">
                  <c:v>0.10099999999999999</c:v>
                </c:pt>
                <c:pt idx="5">
                  <c:v>8.900000000000001E-2</c:v>
                </c:pt>
                <c:pt idx="6">
                  <c:v>0.05</c:v>
                </c:pt>
              </c:numCache>
            </c:numRef>
          </c:val>
          <c:extLst>
            <c:ext xmlns:c16="http://schemas.microsoft.com/office/drawing/2014/chart" uri="{C3380CC4-5D6E-409C-BE32-E72D297353CC}">
              <c16:uniqueId val="{00000003-9BBE-4717-874F-90CBD6168CAF}"/>
            </c:ext>
          </c:extLst>
        </c:ser>
        <c:dLbls>
          <c:dLblPos val="outEnd"/>
          <c:showLegendKey val="0"/>
          <c:showVal val="1"/>
          <c:showCatName val="0"/>
          <c:showSerName val="0"/>
          <c:showPercent val="0"/>
          <c:showBubbleSize val="0"/>
        </c:dLbls>
        <c:gapWidth val="50"/>
        <c:axId val="551187808"/>
        <c:axId val="551180736"/>
      </c:barChart>
      <c:catAx>
        <c:axId val="551187808"/>
        <c:scaling>
          <c:orientation val="minMax"/>
        </c:scaling>
        <c:delete val="0"/>
        <c:axPos val="b"/>
        <c:numFmt formatCode="General" sourceLinked="1"/>
        <c:majorTickMark val="out"/>
        <c:minorTickMark val="none"/>
        <c:tickLblPos val="nextTo"/>
        <c:spPr>
          <a:noFill/>
          <a:ln w="9525" cap="flat" cmpd="sng" algn="ctr">
            <a:solidFill>
              <a:schemeClr val="bg1">
                <a:lumMod val="85000"/>
              </a:schemeClr>
            </a:solidFill>
            <a:round/>
          </a:ln>
          <a:effectLst/>
        </c:spPr>
        <c:txPr>
          <a:bodyPr rot="-6000000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551180736"/>
        <c:crosses val="autoZero"/>
        <c:auto val="1"/>
        <c:lblAlgn val="ctr"/>
        <c:lblOffset val="100"/>
        <c:noMultiLvlLbl val="0"/>
      </c:catAx>
      <c:valAx>
        <c:axId val="5511807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551187808"/>
        <c:crosses val="autoZero"/>
        <c:crossBetween val="between"/>
      </c:valAx>
      <c:spPr>
        <a:noFill/>
        <a:ln>
          <a:solidFill>
            <a:schemeClr val="bg1">
              <a:lumMod val="85000"/>
            </a:schemeClr>
          </a:solidFill>
        </a:ln>
        <a:effectLst/>
      </c:spPr>
    </c:plotArea>
    <c:legend>
      <c:legendPos val="b"/>
      <c:layout>
        <c:manualLayout>
          <c:xMode val="edge"/>
          <c:yMode val="edge"/>
          <c:x val="0.34475241039078014"/>
          <c:y val="0.88722233996752642"/>
          <c:w val="0.29372297988419033"/>
          <c:h val="7.1885487157555786E-2"/>
        </c:manualLayout>
      </c:layout>
      <c:overlay val="0"/>
      <c:spPr>
        <a:noFill/>
        <a:ln>
          <a:noFill/>
        </a:ln>
        <a:effectLst/>
      </c:spPr>
      <c:txPr>
        <a:bodyPr rot="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sz="500" b="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'★府保健所・こころ・政令・中核市 (2)'!$B$18:$B$27</c:f>
              <c:strCache>
                <c:ptCount val="10"/>
                <c:pt idx="0">
                  <c:v>平成25年度</c:v>
                </c:pt>
                <c:pt idx="1">
                  <c:v>26年度</c:v>
                </c:pt>
                <c:pt idx="2">
                  <c:v>27年度</c:v>
                </c:pt>
                <c:pt idx="3">
                  <c:v>28年度</c:v>
                </c:pt>
                <c:pt idx="4">
                  <c:v>29年度</c:v>
                </c:pt>
                <c:pt idx="5">
                  <c:v>30年度</c:v>
                </c:pt>
                <c:pt idx="6">
                  <c:v>令和元年度</c:v>
                </c:pt>
                <c:pt idx="7">
                  <c:v>2年度</c:v>
                </c:pt>
                <c:pt idx="8">
                  <c:v>3年度</c:v>
                </c:pt>
                <c:pt idx="9">
                  <c:v>4年度</c:v>
                </c:pt>
              </c:strCache>
            </c:strRef>
          </c:cat>
          <c:val>
            <c:numRef>
              <c:f>'★府保健所・こころ・政令・中核市 (2)'!$C$18:$C$27</c:f>
              <c:numCache>
                <c:formatCode>#,##0</c:formatCode>
                <c:ptCount val="10"/>
                <c:pt idx="0">
                  <c:v>1543</c:v>
                </c:pt>
                <c:pt idx="1">
                  <c:v>1548</c:v>
                </c:pt>
                <c:pt idx="2">
                  <c:v>1595</c:v>
                </c:pt>
                <c:pt idx="3">
                  <c:v>1730</c:v>
                </c:pt>
                <c:pt idx="4">
                  <c:v>1782</c:v>
                </c:pt>
                <c:pt idx="5">
                  <c:v>2066</c:v>
                </c:pt>
                <c:pt idx="6">
                  <c:v>2010</c:v>
                </c:pt>
                <c:pt idx="7">
                  <c:v>1661</c:v>
                </c:pt>
                <c:pt idx="8">
                  <c:v>1749</c:v>
                </c:pt>
                <c:pt idx="9">
                  <c:v>1911</c:v>
                </c:pt>
              </c:numCache>
            </c:numRef>
          </c:val>
          <c:extLst>
            <c:ext xmlns:c16="http://schemas.microsoft.com/office/drawing/2014/chart" uri="{C3380CC4-5D6E-409C-BE32-E72D297353CC}">
              <c16:uniqueId val="{00000000-6588-4936-AACC-DB3CE8E49FC1}"/>
            </c:ext>
          </c:extLst>
        </c:ser>
        <c:dLbls>
          <c:dLblPos val="outEnd"/>
          <c:showLegendKey val="0"/>
          <c:showVal val="1"/>
          <c:showCatName val="0"/>
          <c:showSerName val="0"/>
          <c:showPercent val="0"/>
          <c:showBubbleSize val="0"/>
        </c:dLbls>
        <c:gapWidth val="219"/>
        <c:overlap val="-27"/>
        <c:axId val="1906041568"/>
        <c:axId val="1983933936"/>
      </c:barChart>
      <c:catAx>
        <c:axId val="1906041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1983933936"/>
        <c:crosses val="autoZero"/>
        <c:auto val="1"/>
        <c:lblAlgn val="ctr"/>
        <c:lblOffset val="100"/>
        <c:noMultiLvlLbl val="0"/>
      </c:catAx>
      <c:valAx>
        <c:axId val="19839339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1906041568"/>
        <c:crosses val="autoZero"/>
        <c:crossBetween val="between"/>
      </c:valAx>
      <c:spPr>
        <a:noFill/>
        <a:ln>
          <a:solidFill>
            <a:schemeClr val="bg1">
              <a:lumMod val="85000"/>
            </a:schemeClr>
          </a:solidFill>
        </a:ln>
        <a:effectLst/>
      </c:spPr>
    </c:plotArea>
    <c:plotVisOnly val="1"/>
    <c:dispBlanksAs val="gap"/>
    <c:showDLblsOverMax val="0"/>
  </c:chart>
  <c:spPr>
    <a:noFill/>
    <a:ln>
      <a:noFill/>
    </a:ln>
    <a:effectLst/>
  </c:spPr>
  <c:txPr>
    <a:bodyPr/>
    <a:lstStyle/>
    <a:p>
      <a:pPr>
        <a:defRPr sz="600" baseline="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11"/>
            <a:ext cx="4306937" cy="341393"/>
          </a:xfrm>
          <a:prstGeom prst="rect">
            <a:avLst/>
          </a:prstGeom>
        </p:spPr>
        <p:txBody>
          <a:bodyPr vert="horz" lIns="62923" tIns="31461" rIns="62923" bIns="31461" rtlCol="0"/>
          <a:lstStyle>
            <a:lvl1pPr algn="l">
              <a:defRPr sz="800"/>
            </a:lvl1pPr>
          </a:lstStyle>
          <a:p>
            <a:endParaRPr kumimoji="1" lang="ja-JP" altLang="en-US"/>
          </a:p>
        </p:txBody>
      </p:sp>
      <p:sp>
        <p:nvSpPr>
          <p:cNvPr id="3" name="日付プレースホルダー 2"/>
          <p:cNvSpPr>
            <a:spLocks noGrp="1"/>
          </p:cNvSpPr>
          <p:nvPr>
            <p:ph type="dt" idx="1"/>
          </p:nvPr>
        </p:nvSpPr>
        <p:spPr>
          <a:xfrm>
            <a:off x="5630214" y="11"/>
            <a:ext cx="4306937" cy="341393"/>
          </a:xfrm>
          <a:prstGeom prst="rect">
            <a:avLst/>
          </a:prstGeom>
        </p:spPr>
        <p:txBody>
          <a:bodyPr vert="horz" lIns="62923" tIns="31461" rIns="62923" bIns="31461" rtlCol="0"/>
          <a:lstStyle>
            <a:lvl1pPr algn="r">
              <a:defRPr sz="800"/>
            </a:lvl1pPr>
          </a:lstStyle>
          <a:p>
            <a:fld id="{5B872779-CD27-4F01-AFF1-5A055514F71A}" type="datetimeFigureOut">
              <a:rPr kumimoji="1" lang="ja-JP" altLang="en-US" smtClean="0"/>
              <a:t>2025/9/4</a:t>
            </a:fld>
            <a:endParaRPr kumimoji="1" lang="ja-JP" altLang="en-US"/>
          </a:p>
        </p:txBody>
      </p:sp>
      <p:sp>
        <p:nvSpPr>
          <p:cNvPr id="4" name="スライド イメージ プレースホルダー 3"/>
          <p:cNvSpPr>
            <a:spLocks noGrp="1" noRot="1" noChangeAspect="1"/>
          </p:cNvSpPr>
          <p:nvPr>
            <p:ph type="sldImg" idx="2"/>
          </p:nvPr>
        </p:nvSpPr>
        <p:spPr>
          <a:xfrm>
            <a:off x="3438525" y="852488"/>
            <a:ext cx="3062288" cy="2295525"/>
          </a:xfrm>
          <a:prstGeom prst="rect">
            <a:avLst/>
          </a:prstGeom>
          <a:noFill/>
          <a:ln w="12700">
            <a:solidFill>
              <a:prstClr val="black"/>
            </a:solidFill>
          </a:ln>
        </p:spPr>
        <p:txBody>
          <a:bodyPr vert="horz" lIns="62923" tIns="31461" rIns="62923" bIns="31461" rtlCol="0" anchor="ctr"/>
          <a:lstStyle/>
          <a:p>
            <a:endParaRPr lang="ja-JP" altLang="en-US"/>
          </a:p>
        </p:txBody>
      </p:sp>
      <p:sp>
        <p:nvSpPr>
          <p:cNvPr id="5" name="ノート プレースホルダー 4"/>
          <p:cNvSpPr>
            <a:spLocks noGrp="1"/>
          </p:cNvSpPr>
          <p:nvPr>
            <p:ph type="body" sz="quarter" idx="3"/>
          </p:nvPr>
        </p:nvSpPr>
        <p:spPr>
          <a:xfrm>
            <a:off x="993832" y="3275856"/>
            <a:ext cx="7951689" cy="2680043"/>
          </a:xfrm>
          <a:prstGeom prst="rect">
            <a:avLst/>
          </a:prstGeom>
        </p:spPr>
        <p:txBody>
          <a:bodyPr vert="horz" lIns="62923" tIns="31461" rIns="62923" bIns="3146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8" y="6465817"/>
            <a:ext cx="4306937" cy="341393"/>
          </a:xfrm>
          <a:prstGeom prst="rect">
            <a:avLst/>
          </a:prstGeom>
        </p:spPr>
        <p:txBody>
          <a:bodyPr vert="horz" lIns="62923" tIns="31461" rIns="62923" bIns="31461"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5630214" y="6465817"/>
            <a:ext cx="4306937" cy="341393"/>
          </a:xfrm>
          <a:prstGeom prst="rect">
            <a:avLst/>
          </a:prstGeom>
        </p:spPr>
        <p:txBody>
          <a:bodyPr vert="horz" lIns="62923" tIns="31461" rIns="62923" bIns="31461" rtlCol="0" anchor="b"/>
          <a:lstStyle>
            <a:lvl1pPr algn="r">
              <a:defRPr sz="800"/>
            </a:lvl1pPr>
          </a:lstStyle>
          <a:p>
            <a:fld id="{37AE3EDA-F932-4D18-AD58-58AAD04158A0}" type="slidenum">
              <a:rPr kumimoji="1" lang="ja-JP" altLang="en-US" smtClean="0"/>
              <a:t>‹#›</a:t>
            </a:fld>
            <a:endParaRPr kumimoji="1" lang="ja-JP" altLang="en-US"/>
          </a:p>
        </p:txBody>
      </p:sp>
    </p:spTree>
    <p:extLst>
      <p:ext uri="{BB962C8B-B14F-4D97-AF65-F5344CB8AC3E}">
        <p14:creationId xmlns:p14="http://schemas.microsoft.com/office/powerpoint/2010/main" val="15177844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7AE3EDA-F932-4D18-AD58-58AAD04158A0}" type="slidenum">
              <a:rPr kumimoji="1" lang="ja-JP" altLang="en-US" smtClean="0"/>
              <a:t>1</a:t>
            </a:fld>
            <a:endParaRPr kumimoji="1" lang="ja-JP" altLang="en-US"/>
          </a:p>
        </p:txBody>
      </p:sp>
    </p:spTree>
    <p:extLst>
      <p:ext uri="{BB962C8B-B14F-4D97-AF65-F5344CB8AC3E}">
        <p14:creationId xmlns:p14="http://schemas.microsoft.com/office/powerpoint/2010/main" val="28981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2" y="5440681"/>
            <a:ext cx="8961120" cy="2453640"/>
          </a:xfrm>
        </p:spPr>
        <p:txBody>
          <a:bodyPr/>
          <a:lstStyle>
            <a:lvl1pPr marL="0" indent="0" algn="ctr">
              <a:buNone/>
              <a:defRPr>
                <a:solidFill>
                  <a:schemeClr val="tx1">
                    <a:tint val="75000"/>
                  </a:schemeClr>
                </a:solidFill>
              </a:defRPr>
            </a:lvl1pPr>
            <a:lvl2pPr marL="640073" indent="0" algn="ctr">
              <a:buNone/>
              <a:defRPr>
                <a:solidFill>
                  <a:schemeClr val="tx1">
                    <a:tint val="75000"/>
                  </a:schemeClr>
                </a:solidFill>
              </a:defRPr>
            </a:lvl2pPr>
            <a:lvl3pPr marL="1280146" indent="0" algn="ctr">
              <a:buNone/>
              <a:defRPr>
                <a:solidFill>
                  <a:schemeClr val="tx1">
                    <a:tint val="75000"/>
                  </a:schemeClr>
                </a:solidFill>
              </a:defRPr>
            </a:lvl3pPr>
            <a:lvl4pPr marL="1920218" indent="0" algn="ctr">
              <a:buNone/>
              <a:defRPr>
                <a:solidFill>
                  <a:schemeClr val="tx1">
                    <a:tint val="75000"/>
                  </a:schemeClr>
                </a:solidFill>
              </a:defRPr>
            </a:lvl4pPr>
            <a:lvl5pPr marL="2560292" indent="0" algn="ctr">
              <a:buNone/>
              <a:defRPr>
                <a:solidFill>
                  <a:schemeClr val="tx1">
                    <a:tint val="75000"/>
                  </a:schemeClr>
                </a:solidFill>
              </a:defRPr>
            </a:lvl5pPr>
            <a:lvl6pPr marL="3200364" indent="0" algn="ctr">
              <a:buNone/>
              <a:defRPr>
                <a:solidFill>
                  <a:schemeClr val="tx1">
                    <a:tint val="75000"/>
                  </a:schemeClr>
                </a:solidFill>
              </a:defRPr>
            </a:lvl6pPr>
            <a:lvl7pPr marL="3840439" indent="0" algn="ctr">
              <a:buNone/>
              <a:defRPr>
                <a:solidFill>
                  <a:schemeClr val="tx1">
                    <a:tint val="75000"/>
                  </a:schemeClr>
                </a:solidFill>
              </a:defRPr>
            </a:lvl7pPr>
            <a:lvl8pPr marL="4480512" indent="0" algn="ctr">
              <a:buNone/>
              <a:defRPr>
                <a:solidFill>
                  <a:schemeClr val="tx1">
                    <a:tint val="75000"/>
                  </a:schemeClr>
                </a:solidFill>
              </a:defRPr>
            </a:lvl8pPr>
            <a:lvl9pPr marL="5120585"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2025/9/4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2025/9/4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2" y="384495"/>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5"/>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2025/9/4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2025/9/4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2"/>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401"/>
            <a:ext cx="10881360" cy="2100262"/>
          </a:xfrm>
        </p:spPr>
        <p:txBody>
          <a:bodyPr anchor="b"/>
          <a:lstStyle>
            <a:lvl1pPr marL="0" indent="0">
              <a:buNone/>
              <a:defRPr sz="2799">
                <a:solidFill>
                  <a:schemeClr val="tx1">
                    <a:tint val="75000"/>
                  </a:schemeClr>
                </a:solidFill>
              </a:defRPr>
            </a:lvl1pPr>
            <a:lvl2pPr marL="640073" indent="0">
              <a:buNone/>
              <a:defRPr sz="2500">
                <a:solidFill>
                  <a:schemeClr val="tx1">
                    <a:tint val="75000"/>
                  </a:schemeClr>
                </a:solidFill>
              </a:defRPr>
            </a:lvl2pPr>
            <a:lvl3pPr marL="1280146" indent="0">
              <a:buNone/>
              <a:defRPr sz="2200">
                <a:solidFill>
                  <a:schemeClr val="tx1">
                    <a:tint val="75000"/>
                  </a:schemeClr>
                </a:solidFill>
              </a:defRPr>
            </a:lvl3pPr>
            <a:lvl4pPr marL="1920218" indent="0">
              <a:buNone/>
              <a:defRPr sz="1999">
                <a:solidFill>
                  <a:schemeClr val="tx1">
                    <a:tint val="75000"/>
                  </a:schemeClr>
                </a:solidFill>
              </a:defRPr>
            </a:lvl4pPr>
            <a:lvl5pPr marL="2560292" indent="0">
              <a:buNone/>
              <a:defRPr sz="1999">
                <a:solidFill>
                  <a:schemeClr val="tx1">
                    <a:tint val="75000"/>
                  </a:schemeClr>
                </a:solidFill>
              </a:defRPr>
            </a:lvl5pPr>
            <a:lvl6pPr marL="3200364" indent="0">
              <a:buNone/>
              <a:defRPr sz="1999">
                <a:solidFill>
                  <a:schemeClr val="tx1">
                    <a:tint val="75000"/>
                  </a:schemeClr>
                </a:solidFill>
              </a:defRPr>
            </a:lvl6pPr>
            <a:lvl7pPr marL="3840439" indent="0">
              <a:buNone/>
              <a:defRPr sz="1999">
                <a:solidFill>
                  <a:schemeClr val="tx1">
                    <a:tint val="75000"/>
                  </a:schemeClr>
                </a:solidFill>
              </a:defRPr>
            </a:lvl7pPr>
            <a:lvl8pPr marL="4480512" indent="0">
              <a:buNone/>
              <a:defRPr sz="1999">
                <a:solidFill>
                  <a:schemeClr val="tx1">
                    <a:tint val="75000"/>
                  </a:schemeClr>
                </a:solidFill>
              </a:defRPr>
            </a:lvl8pPr>
            <a:lvl9pPr marL="5120585" indent="0">
              <a:buNone/>
              <a:defRPr sz="199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2025/9/4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2" y="2240282"/>
            <a:ext cx="5654040" cy="6336348"/>
          </a:xfrm>
        </p:spPr>
        <p:txBody>
          <a:bodyPr/>
          <a:lstStyle>
            <a:lvl1pPr>
              <a:defRPr sz="3900"/>
            </a:lvl1pPr>
            <a:lvl2pPr>
              <a:defRPr sz="3400"/>
            </a:lvl2pPr>
            <a:lvl3pPr>
              <a:defRPr sz="2799"/>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2" y="2240282"/>
            <a:ext cx="5654040" cy="6336348"/>
          </a:xfrm>
        </p:spPr>
        <p:txBody>
          <a:bodyPr/>
          <a:lstStyle>
            <a:lvl1pPr>
              <a:defRPr sz="3900"/>
            </a:lvl1pPr>
            <a:lvl2pPr>
              <a:defRPr sz="3400"/>
            </a:lvl2pPr>
            <a:lvl3pPr>
              <a:defRPr sz="2799"/>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2025/9/4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2" y="2149159"/>
            <a:ext cx="5656263" cy="895667"/>
          </a:xfrm>
        </p:spPr>
        <p:txBody>
          <a:bodyPr anchor="b"/>
          <a:lstStyle>
            <a:lvl1pPr marL="0" indent="0">
              <a:buNone/>
              <a:defRPr sz="3400" b="1"/>
            </a:lvl1pPr>
            <a:lvl2pPr marL="640073" indent="0">
              <a:buNone/>
              <a:defRPr sz="2799" b="1"/>
            </a:lvl2pPr>
            <a:lvl3pPr marL="1280146" indent="0">
              <a:buNone/>
              <a:defRPr sz="2500" b="1"/>
            </a:lvl3pPr>
            <a:lvl4pPr marL="1920218" indent="0">
              <a:buNone/>
              <a:defRPr sz="2200" b="1"/>
            </a:lvl4pPr>
            <a:lvl5pPr marL="2560292" indent="0">
              <a:buNone/>
              <a:defRPr sz="2200" b="1"/>
            </a:lvl5pPr>
            <a:lvl6pPr marL="3200364" indent="0">
              <a:buNone/>
              <a:defRPr sz="2200" b="1"/>
            </a:lvl6pPr>
            <a:lvl7pPr marL="3840439" indent="0">
              <a:buNone/>
              <a:defRPr sz="2200" b="1"/>
            </a:lvl7pPr>
            <a:lvl8pPr marL="4480512" indent="0">
              <a:buNone/>
              <a:defRPr sz="2200" b="1"/>
            </a:lvl8pPr>
            <a:lvl9pPr marL="5120585"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2" y="3044826"/>
            <a:ext cx="5656263" cy="5531803"/>
          </a:xfrm>
        </p:spPr>
        <p:txBody>
          <a:bodyPr/>
          <a:lstStyle>
            <a:lvl1pPr>
              <a:defRPr sz="3400"/>
            </a:lvl1pPr>
            <a:lvl2pPr>
              <a:defRPr sz="2799"/>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8" y="2149159"/>
            <a:ext cx="5658484" cy="895667"/>
          </a:xfrm>
        </p:spPr>
        <p:txBody>
          <a:bodyPr anchor="b"/>
          <a:lstStyle>
            <a:lvl1pPr marL="0" indent="0">
              <a:buNone/>
              <a:defRPr sz="3400" b="1"/>
            </a:lvl1pPr>
            <a:lvl2pPr marL="640073" indent="0">
              <a:buNone/>
              <a:defRPr sz="2799" b="1"/>
            </a:lvl2pPr>
            <a:lvl3pPr marL="1280146" indent="0">
              <a:buNone/>
              <a:defRPr sz="2500" b="1"/>
            </a:lvl3pPr>
            <a:lvl4pPr marL="1920218" indent="0">
              <a:buNone/>
              <a:defRPr sz="2200" b="1"/>
            </a:lvl4pPr>
            <a:lvl5pPr marL="2560292" indent="0">
              <a:buNone/>
              <a:defRPr sz="2200" b="1"/>
            </a:lvl5pPr>
            <a:lvl6pPr marL="3200364" indent="0">
              <a:buNone/>
              <a:defRPr sz="2200" b="1"/>
            </a:lvl6pPr>
            <a:lvl7pPr marL="3840439" indent="0">
              <a:buNone/>
              <a:defRPr sz="2200" b="1"/>
            </a:lvl7pPr>
            <a:lvl8pPr marL="4480512" indent="0">
              <a:buNone/>
              <a:defRPr sz="2200" b="1"/>
            </a:lvl8pPr>
            <a:lvl9pPr marL="5120585"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8" y="3044826"/>
            <a:ext cx="5658484" cy="5531803"/>
          </a:xfrm>
        </p:spPr>
        <p:txBody>
          <a:bodyPr/>
          <a:lstStyle>
            <a:lvl1pPr>
              <a:defRPr sz="3400"/>
            </a:lvl1pPr>
            <a:lvl2pPr>
              <a:defRPr sz="2799"/>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2025/9/4</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2025/9/4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2025/9/4</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2" y="382272"/>
            <a:ext cx="4211638" cy="1626870"/>
          </a:xfrm>
        </p:spPr>
        <p:txBody>
          <a:bodyPr anchor="b"/>
          <a:lstStyle>
            <a:lvl1pPr algn="l">
              <a:defRPr sz="2799"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2"/>
            <a:ext cx="7156449" cy="8194359"/>
          </a:xfrm>
        </p:spPr>
        <p:txBody>
          <a:bodyPr/>
          <a:lstStyle>
            <a:lvl1pPr>
              <a:defRPr sz="4499"/>
            </a:lvl1pPr>
            <a:lvl2pPr>
              <a:defRPr sz="3900"/>
            </a:lvl2pPr>
            <a:lvl3pPr>
              <a:defRPr sz="3400"/>
            </a:lvl3pPr>
            <a:lvl4pPr>
              <a:defRPr sz="2799"/>
            </a:lvl4pPr>
            <a:lvl5pPr>
              <a:defRPr sz="2799"/>
            </a:lvl5pPr>
            <a:lvl6pPr>
              <a:defRPr sz="2799"/>
            </a:lvl6pPr>
            <a:lvl7pPr>
              <a:defRPr sz="2799"/>
            </a:lvl7pPr>
            <a:lvl8pPr>
              <a:defRPr sz="2799"/>
            </a:lvl8pPr>
            <a:lvl9pPr>
              <a:defRPr sz="279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2" y="2009141"/>
            <a:ext cx="4211638" cy="6567489"/>
          </a:xfrm>
        </p:spPr>
        <p:txBody>
          <a:bodyPr/>
          <a:lstStyle>
            <a:lvl1pPr marL="0" indent="0">
              <a:buNone/>
              <a:defRPr sz="1999"/>
            </a:lvl1pPr>
            <a:lvl2pPr marL="640073" indent="0">
              <a:buNone/>
              <a:defRPr sz="1700"/>
            </a:lvl2pPr>
            <a:lvl3pPr marL="1280146" indent="0">
              <a:buNone/>
              <a:defRPr sz="1401"/>
            </a:lvl3pPr>
            <a:lvl4pPr marL="1920218" indent="0">
              <a:buNone/>
              <a:defRPr sz="1300"/>
            </a:lvl4pPr>
            <a:lvl5pPr marL="2560292" indent="0">
              <a:buNone/>
              <a:defRPr sz="1300"/>
            </a:lvl5pPr>
            <a:lvl6pPr marL="3200364" indent="0">
              <a:buNone/>
              <a:defRPr sz="1300"/>
            </a:lvl6pPr>
            <a:lvl7pPr marL="3840439" indent="0">
              <a:buNone/>
              <a:defRPr sz="1300"/>
            </a:lvl7pPr>
            <a:lvl8pPr marL="4480512" indent="0">
              <a:buNone/>
              <a:defRPr sz="1300"/>
            </a:lvl8pPr>
            <a:lvl9pPr marL="5120585"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2025/9/4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799"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6"/>
            <a:ext cx="7680960" cy="5760720"/>
          </a:xfrm>
        </p:spPr>
        <p:txBody>
          <a:bodyPr/>
          <a:lstStyle>
            <a:lvl1pPr marL="0" indent="0">
              <a:buNone/>
              <a:defRPr sz="4499"/>
            </a:lvl1pPr>
            <a:lvl2pPr marL="640073" indent="0">
              <a:buNone/>
              <a:defRPr sz="3900"/>
            </a:lvl2pPr>
            <a:lvl3pPr marL="1280146" indent="0">
              <a:buNone/>
              <a:defRPr sz="3400"/>
            </a:lvl3pPr>
            <a:lvl4pPr marL="1920218" indent="0">
              <a:buNone/>
              <a:defRPr sz="2799"/>
            </a:lvl4pPr>
            <a:lvl5pPr marL="2560292" indent="0">
              <a:buNone/>
              <a:defRPr sz="2799"/>
            </a:lvl5pPr>
            <a:lvl6pPr marL="3200364" indent="0">
              <a:buNone/>
              <a:defRPr sz="2799"/>
            </a:lvl6pPr>
            <a:lvl7pPr marL="3840439" indent="0">
              <a:buNone/>
              <a:defRPr sz="2799"/>
            </a:lvl7pPr>
            <a:lvl8pPr marL="4480512" indent="0">
              <a:buNone/>
              <a:defRPr sz="2799"/>
            </a:lvl8pPr>
            <a:lvl9pPr marL="5120585" indent="0">
              <a:buNone/>
              <a:defRPr sz="2799"/>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99"/>
            </a:lvl1pPr>
            <a:lvl2pPr marL="640073" indent="0">
              <a:buNone/>
              <a:defRPr sz="1700"/>
            </a:lvl2pPr>
            <a:lvl3pPr marL="1280146" indent="0">
              <a:buNone/>
              <a:defRPr sz="1401"/>
            </a:lvl3pPr>
            <a:lvl4pPr marL="1920218" indent="0">
              <a:buNone/>
              <a:defRPr sz="1300"/>
            </a:lvl4pPr>
            <a:lvl5pPr marL="2560292" indent="0">
              <a:buNone/>
              <a:defRPr sz="1300"/>
            </a:lvl5pPr>
            <a:lvl6pPr marL="3200364" indent="0">
              <a:buNone/>
              <a:defRPr sz="1300"/>
            </a:lvl6pPr>
            <a:lvl7pPr marL="3840439" indent="0">
              <a:buNone/>
              <a:defRPr sz="1300"/>
            </a:lvl7pPr>
            <a:lvl8pPr marL="4480512" indent="0">
              <a:buNone/>
              <a:defRPr sz="1300"/>
            </a:lvl8pPr>
            <a:lvl9pPr marL="5120585"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2025/9/4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3" y="384494"/>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3" y="2240282"/>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2025/9/4</a:t>
            </a:fld>
            <a:endParaRPr kumimoji="1" lang="ja-JP" altLang="en-US" dirty="0"/>
          </a:p>
        </p:txBody>
      </p:sp>
      <p:sp>
        <p:nvSpPr>
          <p:cNvPr id="5" name="フッター プレースホルダー 4"/>
          <p:cNvSpPr>
            <a:spLocks noGrp="1"/>
          </p:cNvSpPr>
          <p:nvPr>
            <p:ph type="ftr" sz="quarter" idx="3"/>
          </p:nvPr>
        </p:nvSpPr>
        <p:spPr>
          <a:xfrm>
            <a:off x="4373883"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46" rtl="0" eaLnBrk="1" latinLnBrk="0" hangingPunct="1">
        <a:spcBef>
          <a:spcPct val="0"/>
        </a:spcBef>
        <a:buNone/>
        <a:defRPr kumimoji="1" sz="6199" kern="1200">
          <a:solidFill>
            <a:schemeClr val="tx1"/>
          </a:solidFill>
          <a:latin typeface="+mj-lt"/>
          <a:ea typeface="+mj-ea"/>
          <a:cs typeface="+mj-cs"/>
        </a:defRPr>
      </a:lvl1pPr>
    </p:titleStyle>
    <p:bodyStyle>
      <a:lvl1pPr marL="480055" indent="-480055" algn="l" defTabSz="1280146" rtl="0" eaLnBrk="1" latinLnBrk="0" hangingPunct="1">
        <a:spcBef>
          <a:spcPct val="20000"/>
        </a:spcBef>
        <a:buFont typeface="Arial" panose="020B0604020202020204" pitchFamily="34" charset="0"/>
        <a:buChar char="•"/>
        <a:defRPr kumimoji="1" sz="4499" kern="1200">
          <a:solidFill>
            <a:schemeClr val="tx1"/>
          </a:solidFill>
          <a:latin typeface="+mn-lt"/>
          <a:ea typeface="+mn-ea"/>
          <a:cs typeface="+mn-cs"/>
        </a:defRPr>
      </a:lvl1pPr>
      <a:lvl2pPr marL="1040119" indent="-400046" algn="l" defTabSz="1280146"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183" indent="-320036" algn="l" defTabSz="128014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55"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4pPr>
      <a:lvl5pPr marL="2880329"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5pPr>
      <a:lvl6pPr marL="3520402"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6pPr>
      <a:lvl7pPr marL="4160475"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7pPr>
      <a:lvl8pPr marL="4800548"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8pPr>
      <a:lvl9pPr marL="5440622"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9pPr>
    </p:bodyStyle>
    <p:otherStyle>
      <a:defPPr>
        <a:defRPr lang="ja-JP"/>
      </a:defPPr>
      <a:lvl1pPr marL="0" algn="l" defTabSz="1280146" rtl="0" eaLnBrk="1" latinLnBrk="0" hangingPunct="1">
        <a:defRPr kumimoji="1" sz="2500" kern="1200">
          <a:solidFill>
            <a:schemeClr val="tx1"/>
          </a:solidFill>
          <a:latin typeface="+mn-lt"/>
          <a:ea typeface="+mn-ea"/>
          <a:cs typeface="+mn-cs"/>
        </a:defRPr>
      </a:lvl1pPr>
      <a:lvl2pPr marL="640073" algn="l" defTabSz="1280146" rtl="0" eaLnBrk="1" latinLnBrk="0" hangingPunct="1">
        <a:defRPr kumimoji="1" sz="2500" kern="1200">
          <a:solidFill>
            <a:schemeClr val="tx1"/>
          </a:solidFill>
          <a:latin typeface="+mn-lt"/>
          <a:ea typeface="+mn-ea"/>
          <a:cs typeface="+mn-cs"/>
        </a:defRPr>
      </a:lvl2pPr>
      <a:lvl3pPr marL="1280146" algn="l" defTabSz="1280146" rtl="0" eaLnBrk="1" latinLnBrk="0" hangingPunct="1">
        <a:defRPr kumimoji="1" sz="2500" kern="1200">
          <a:solidFill>
            <a:schemeClr val="tx1"/>
          </a:solidFill>
          <a:latin typeface="+mn-lt"/>
          <a:ea typeface="+mn-ea"/>
          <a:cs typeface="+mn-cs"/>
        </a:defRPr>
      </a:lvl3pPr>
      <a:lvl4pPr marL="1920218" algn="l" defTabSz="1280146" rtl="0" eaLnBrk="1" latinLnBrk="0" hangingPunct="1">
        <a:defRPr kumimoji="1" sz="2500" kern="1200">
          <a:solidFill>
            <a:schemeClr val="tx1"/>
          </a:solidFill>
          <a:latin typeface="+mn-lt"/>
          <a:ea typeface="+mn-ea"/>
          <a:cs typeface="+mn-cs"/>
        </a:defRPr>
      </a:lvl4pPr>
      <a:lvl5pPr marL="2560292" algn="l" defTabSz="1280146" rtl="0" eaLnBrk="1" latinLnBrk="0" hangingPunct="1">
        <a:defRPr kumimoji="1" sz="2500" kern="1200">
          <a:solidFill>
            <a:schemeClr val="tx1"/>
          </a:solidFill>
          <a:latin typeface="+mn-lt"/>
          <a:ea typeface="+mn-ea"/>
          <a:cs typeface="+mn-cs"/>
        </a:defRPr>
      </a:lvl5pPr>
      <a:lvl6pPr marL="3200364" algn="l" defTabSz="1280146" rtl="0" eaLnBrk="1" latinLnBrk="0" hangingPunct="1">
        <a:defRPr kumimoji="1" sz="2500" kern="1200">
          <a:solidFill>
            <a:schemeClr val="tx1"/>
          </a:solidFill>
          <a:latin typeface="+mn-lt"/>
          <a:ea typeface="+mn-ea"/>
          <a:cs typeface="+mn-cs"/>
        </a:defRPr>
      </a:lvl6pPr>
      <a:lvl7pPr marL="3840439" algn="l" defTabSz="1280146" rtl="0" eaLnBrk="1" latinLnBrk="0" hangingPunct="1">
        <a:defRPr kumimoji="1" sz="2500" kern="1200">
          <a:solidFill>
            <a:schemeClr val="tx1"/>
          </a:solidFill>
          <a:latin typeface="+mn-lt"/>
          <a:ea typeface="+mn-ea"/>
          <a:cs typeface="+mn-cs"/>
        </a:defRPr>
      </a:lvl7pPr>
      <a:lvl8pPr marL="4480512" algn="l" defTabSz="1280146" rtl="0" eaLnBrk="1" latinLnBrk="0" hangingPunct="1">
        <a:defRPr kumimoji="1" sz="2500" kern="1200">
          <a:solidFill>
            <a:schemeClr val="tx1"/>
          </a:solidFill>
          <a:latin typeface="+mn-lt"/>
          <a:ea typeface="+mn-ea"/>
          <a:cs typeface="+mn-cs"/>
        </a:defRPr>
      </a:lvl8pPr>
      <a:lvl9pPr marL="5120585" algn="l" defTabSz="1280146"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chart" Target="../charts/chart1.xm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chart" Target="../charts/chart2.xml"/><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正方形/長方形 207">
            <a:extLst>
              <a:ext uri="{FF2B5EF4-FFF2-40B4-BE49-F238E27FC236}">
                <a16:creationId xmlns:a16="http://schemas.microsoft.com/office/drawing/2014/main" id="{C76FE256-D37A-4FCC-B8E9-7DEF2463E3F2}"/>
              </a:ext>
            </a:extLst>
          </p:cNvPr>
          <p:cNvSpPr/>
          <p:nvPr/>
        </p:nvSpPr>
        <p:spPr>
          <a:xfrm>
            <a:off x="0" y="8027654"/>
            <a:ext cx="12816000" cy="1575241"/>
          </a:xfrm>
          <a:prstGeom prst="rect">
            <a:avLst/>
          </a:prstGeom>
          <a:solidFill>
            <a:schemeClr val="accent5">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86" name="表 185">
            <a:extLst>
              <a:ext uri="{FF2B5EF4-FFF2-40B4-BE49-F238E27FC236}">
                <a16:creationId xmlns:a16="http://schemas.microsoft.com/office/drawing/2014/main" id="{BA72B614-6CDB-4DE1-8AC8-782728FAE03C}"/>
              </a:ext>
            </a:extLst>
          </p:cNvPr>
          <p:cNvGraphicFramePr>
            <a:graphicFrameLocks noGrp="1"/>
          </p:cNvGraphicFramePr>
          <p:nvPr>
            <p:extLst>
              <p:ext uri="{D42A27DB-BD31-4B8C-83A1-F6EECF244321}">
                <p14:modId xmlns:p14="http://schemas.microsoft.com/office/powerpoint/2010/main" val="3902084341"/>
              </p:ext>
            </p:extLst>
          </p:nvPr>
        </p:nvGraphicFramePr>
        <p:xfrm>
          <a:off x="6276251" y="4040980"/>
          <a:ext cx="6480000" cy="3878636"/>
        </p:xfrm>
        <a:graphic>
          <a:graphicData uri="http://schemas.openxmlformats.org/drawingml/2006/table">
            <a:tbl>
              <a:tblPr>
                <a:tableStyleId>{073A0DAA-6AF3-43AB-8588-CEC1D06C72B9}</a:tableStyleId>
              </a:tblPr>
              <a:tblGrid>
                <a:gridCol w="136459">
                  <a:extLst>
                    <a:ext uri="{9D8B030D-6E8A-4147-A177-3AD203B41FA5}">
                      <a16:colId xmlns:a16="http://schemas.microsoft.com/office/drawing/2014/main" val="2375738016"/>
                    </a:ext>
                  </a:extLst>
                </a:gridCol>
                <a:gridCol w="6343541">
                  <a:extLst>
                    <a:ext uri="{9D8B030D-6E8A-4147-A177-3AD203B41FA5}">
                      <a16:colId xmlns:a16="http://schemas.microsoft.com/office/drawing/2014/main" val="4208928748"/>
                    </a:ext>
                  </a:extLst>
                </a:gridCol>
              </a:tblGrid>
              <a:tr h="278636">
                <a:tc>
                  <a:txBody>
                    <a:bodyPr/>
                    <a:lstStyle/>
                    <a:p>
                      <a:r>
                        <a:rPr kumimoji="1" lang="ja-JP" altLang="en-US" sz="100" dirty="0">
                          <a:latin typeface="Meiryo UI" panose="020B0604030504040204" pitchFamily="50" charset="-128"/>
                          <a:ea typeface="Meiryo UI" panose="020B0604030504040204" pitchFamily="50" charset="-128"/>
                        </a:rPr>
                        <a:t>ｖ</a:t>
                      </a: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lgn="l" defTabSz="1280146" rtl="0" eaLnBrk="1" latinLnBrk="0" hangingPunct="1">
                        <a:buFont typeface="Wingdings" panose="05000000000000000000" pitchFamily="2" charset="2"/>
                        <a:buNone/>
                      </a:pPr>
                      <a:r>
                        <a:rPr kumimoji="1" lang="ja-JP" altLang="en-US" sz="1100" b="1" kern="1200" dirty="0">
                          <a:solidFill>
                            <a:schemeClr val="bg1"/>
                          </a:solidFill>
                          <a:latin typeface="Meiryo UI" panose="020B0604030504040204" pitchFamily="50" charset="-128"/>
                          <a:ea typeface="Meiryo UI" panose="020B0604030504040204" pitchFamily="50" charset="-128"/>
                          <a:cs typeface="+mn-cs"/>
                        </a:rPr>
                        <a:t>（１）基本的な考え方</a:t>
                      </a:r>
                    </a:p>
                  </a:txBody>
                  <a:tcPr marL="97286" marR="97286" marT="48643" marB="48643">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3600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txBody>
                  <a:tcPr marL="0" marR="0" marT="38305" marB="76606">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646150861"/>
              </p:ext>
            </p:extLst>
          </p:nvPr>
        </p:nvGraphicFramePr>
        <p:xfrm>
          <a:off x="0" y="510412"/>
          <a:ext cx="6192000" cy="1160154"/>
        </p:xfrm>
        <a:graphic>
          <a:graphicData uri="http://schemas.openxmlformats.org/drawingml/2006/table">
            <a:tbl>
              <a:tblPr>
                <a:tableStyleId>{073A0DAA-6AF3-43AB-8588-CEC1D06C72B9}</a:tableStyleId>
              </a:tblPr>
              <a:tblGrid>
                <a:gridCol w="130388">
                  <a:extLst>
                    <a:ext uri="{9D8B030D-6E8A-4147-A177-3AD203B41FA5}">
                      <a16:colId xmlns:a16="http://schemas.microsoft.com/office/drawing/2014/main" val="2375738016"/>
                    </a:ext>
                  </a:extLst>
                </a:gridCol>
                <a:gridCol w="6061612">
                  <a:extLst>
                    <a:ext uri="{9D8B030D-6E8A-4147-A177-3AD203B41FA5}">
                      <a16:colId xmlns:a16="http://schemas.microsoft.com/office/drawing/2014/main" val="4208928748"/>
                    </a:ext>
                  </a:extLst>
                </a:gridCol>
              </a:tblGrid>
              <a:tr h="28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71450" indent="-171450">
                        <a:buFont typeface="Wingdings" panose="05000000000000000000" pitchFamily="2" charset="2"/>
                        <a:buChar char="u"/>
                      </a:pPr>
                      <a:r>
                        <a:rPr kumimoji="1" lang="ja-JP" altLang="en-US" sz="1100" b="1" dirty="0">
                          <a:solidFill>
                            <a:schemeClr val="bg1"/>
                          </a:solidFill>
                          <a:latin typeface="Meiryo UI" panose="020B0604030504040204" pitchFamily="50" charset="-128"/>
                          <a:ea typeface="Meiryo UI" panose="020B0604030504040204" pitchFamily="50" charset="-128"/>
                        </a:rPr>
                        <a:t>基本理念</a:t>
                      </a:r>
                    </a:p>
                  </a:txBody>
                  <a:tcPr marL="45720" marR="45720">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872154">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algn="l"/>
                      <a:r>
                        <a:rPr kumimoji="1" lang="ja-JP" altLang="en-US" sz="9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endParaRPr kumimoji="1" lang="ja-JP" altLang="en-US" sz="900" b="0" dirty="0">
                        <a:latin typeface="Meiryo UI" panose="020B0604030504040204" pitchFamily="50" charset="-128"/>
                        <a:ea typeface="Meiryo UI" panose="020B0604030504040204" pitchFamily="50" charset="-128"/>
                      </a:endParaRPr>
                    </a:p>
                  </a:txBody>
                  <a:tcPr marL="0" marR="0" marT="36000" marB="72000">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graphicFrame>
        <p:nvGraphicFramePr>
          <p:cNvPr id="103" name="表 102">
            <a:extLst>
              <a:ext uri="{FF2B5EF4-FFF2-40B4-BE49-F238E27FC236}">
                <a16:creationId xmlns:a16="http://schemas.microsoft.com/office/drawing/2014/main" id="{CBE8937B-2C32-4E9A-B590-D959DC6B2B5A}"/>
              </a:ext>
            </a:extLst>
          </p:cNvPr>
          <p:cNvGraphicFramePr>
            <a:graphicFrameLocks noGrp="1"/>
          </p:cNvGraphicFramePr>
          <p:nvPr>
            <p:extLst>
              <p:ext uri="{D42A27DB-BD31-4B8C-83A1-F6EECF244321}">
                <p14:modId xmlns:p14="http://schemas.microsoft.com/office/powerpoint/2010/main" val="2622929370"/>
              </p:ext>
            </p:extLst>
          </p:nvPr>
        </p:nvGraphicFramePr>
        <p:xfrm>
          <a:off x="-29164" y="4019969"/>
          <a:ext cx="6192000" cy="3888000"/>
        </p:xfrm>
        <a:graphic>
          <a:graphicData uri="http://schemas.openxmlformats.org/drawingml/2006/table">
            <a:tbl>
              <a:tblPr>
                <a:tableStyleId>{073A0DAA-6AF3-43AB-8588-CEC1D06C72B9}</a:tableStyleId>
              </a:tblPr>
              <a:tblGrid>
                <a:gridCol w="130389">
                  <a:extLst>
                    <a:ext uri="{9D8B030D-6E8A-4147-A177-3AD203B41FA5}">
                      <a16:colId xmlns:a16="http://schemas.microsoft.com/office/drawing/2014/main" val="2375738016"/>
                    </a:ext>
                  </a:extLst>
                </a:gridCol>
                <a:gridCol w="6061611">
                  <a:extLst>
                    <a:ext uri="{9D8B030D-6E8A-4147-A177-3AD203B41FA5}">
                      <a16:colId xmlns:a16="http://schemas.microsoft.com/office/drawing/2014/main" val="4208928748"/>
                    </a:ext>
                  </a:extLst>
                </a:gridCol>
              </a:tblGrid>
              <a:tr h="28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None/>
                      </a:pPr>
                      <a:r>
                        <a:rPr kumimoji="1" lang="ja-JP" altLang="en-US" sz="1100" b="1" dirty="0">
                          <a:solidFill>
                            <a:schemeClr val="bg1"/>
                          </a:solidFill>
                          <a:latin typeface="Meiryo UI" panose="020B0604030504040204" pitchFamily="50" charset="-128"/>
                          <a:ea typeface="Meiryo UI" panose="020B0604030504040204" pitchFamily="50" charset="-128"/>
                        </a:rPr>
                        <a:t>（１）大阪府のアルコール健康障がいをめぐる現状</a:t>
                      </a: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3600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txBody>
                  <a:tcPr marL="0" marR="0" marT="36000" marB="72000">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graphicFrame>
        <p:nvGraphicFramePr>
          <p:cNvPr id="58" name="グラフ 57">
            <a:extLst>
              <a:ext uri="{FF2B5EF4-FFF2-40B4-BE49-F238E27FC236}">
                <a16:creationId xmlns:a16="http://schemas.microsoft.com/office/drawing/2014/main" id="{7B0438DC-5F61-4AC2-9934-7E908C4A17EF}"/>
              </a:ext>
            </a:extLst>
          </p:cNvPr>
          <p:cNvGraphicFramePr>
            <a:graphicFrameLocks/>
          </p:cNvGraphicFramePr>
          <p:nvPr>
            <p:extLst>
              <p:ext uri="{D42A27DB-BD31-4B8C-83A1-F6EECF244321}">
                <p14:modId xmlns:p14="http://schemas.microsoft.com/office/powerpoint/2010/main" val="2761943898"/>
              </p:ext>
            </p:extLst>
          </p:nvPr>
        </p:nvGraphicFramePr>
        <p:xfrm>
          <a:off x="3733088" y="4890753"/>
          <a:ext cx="2532328" cy="1272600"/>
        </p:xfrm>
        <a:graphic>
          <a:graphicData uri="http://schemas.openxmlformats.org/drawingml/2006/chart">
            <c:chart xmlns:c="http://schemas.openxmlformats.org/drawingml/2006/chart" xmlns:r="http://schemas.openxmlformats.org/officeDocument/2006/relationships" r:id="rId3"/>
          </a:graphicData>
        </a:graphic>
      </p:graphicFrame>
      <p:sp>
        <p:nvSpPr>
          <p:cNvPr id="149" name="正方形/長方形 148">
            <a:extLst>
              <a:ext uri="{FF2B5EF4-FFF2-40B4-BE49-F238E27FC236}">
                <a16:creationId xmlns:a16="http://schemas.microsoft.com/office/drawing/2014/main" id="{780C6439-FBC3-4FBB-BDB6-90A62F0E2E21}"/>
              </a:ext>
            </a:extLst>
          </p:cNvPr>
          <p:cNvSpPr/>
          <p:nvPr/>
        </p:nvSpPr>
        <p:spPr>
          <a:xfrm>
            <a:off x="165761" y="792979"/>
            <a:ext cx="5879987" cy="8302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lnSpc>
                <a:spcPts val="1400"/>
              </a:lnSpc>
              <a:buClr>
                <a:srgbClr val="0000CC"/>
              </a:buClr>
            </a:pP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飲酒運転、暴力、虐待、自殺等の問題に関する施策との有機的な連携を図りつつ、アルコール健康障がいの発生、進行、再発の各段階に応じた防止対策を適切に実施し、アルコール健康障がいを有する者やその家族等が健やかな日常生活及び社会生活を送れるよう支援する。</a:t>
            </a:r>
            <a:endPar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defTabSz="1280146">
              <a:lnSpc>
                <a:spcPts val="1400"/>
              </a:lnSpc>
              <a:buClr>
                <a:srgbClr val="0000CC"/>
              </a:buClr>
            </a:pPr>
            <a:r>
              <a:rPr lang="zh-CN"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（基本法</a:t>
            </a:r>
            <a:r>
              <a:rPr lang="en-US" altLang="zh-CN"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zh-CN"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第３条）　　</a:t>
            </a: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kumimoji="1" lang="en-US" altLang="ja-JP" sz="900" b="0" dirty="0">
                <a:solidFill>
                  <a:schemeClr val="tx1"/>
                </a:solidFill>
                <a:latin typeface="Meiryo UI" panose="020B0604030504040204" pitchFamily="50" charset="-128"/>
                <a:ea typeface="Meiryo UI" panose="020B0604030504040204" pitchFamily="50" charset="-128"/>
              </a:rPr>
              <a:t>※</a:t>
            </a:r>
            <a:r>
              <a:rPr kumimoji="1" lang="ja-JP" altLang="en-US" sz="900" b="0" dirty="0">
                <a:solidFill>
                  <a:schemeClr val="tx1"/>
                </a:solidFill>
                <a:latin typeface="Meiryo UI" panose="020B0604030504040204" pitchFamily="50" charset="-128"/>
                <a:ea typeface="Meiryo UI" panose="020B0604030504040204" pitchFamily="50" charset="-128"/>
              </a:rPr>
              <a:t> 基本法とは、「アルコール健康障害対策基本法」をさす。</a:t>
            </a:r>
            <a:endPar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2" name="サブタイトル 2"/>
          <p:cNvSpPr txBox="1">
            <a:spLocks/>
          </p:cNvSpPr>
          <p:nvPr/>
        </p:nvSpPr>
        <p:spPr>
          <a:xfrm>
            <a:off x="264" y="199"/>
            <a:ext cx="12801073" cy="288000"/>
          </a:xfrm>
          <a:prstGeom prst="rect">
            <a:avLst/>
          </a:prstGeom>
          <a:solidFill>
            <a:srgbClr val="000099"/>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80975" indent="0">
              <a:buNone/>
            </a:pPr>
            <a:r>
              <a:rPr lang="ja-JP" altLang="en-US" sz="1800" b="1" dirty="0">
                <a:solidFill>
                  <a:schemeClr val="bg1"/>
                </a:solidFill>
                <a:latin typeface="Meiryo UI" panose="020B0604030504040204" pitchFamily="50" charset="-128"/>
                <a:ea typeface="Meiryo UI" panose="020B0604030504040204" pitchFamily="50" charset="-128"/>
              </a:rPr>
              <a:t>■「第２期大阪府アルコール健康障がい対策推進計画」の概要</a:t>
            </a:r>
          </a:p>
        </p:txBody>
      </p:sp>
      <p:graphicFrame>
        <p:nvGraphicFramePr>
          <p:cNvPr id="54" name="表 53"/>
          <p:cNvGraphicFramePr>
            <a:graphicFrameLocks noGrp="1"/>
          </p:cNvGraphicFramePr>
          <p:nvPr>
            <p:extLst>
              <p:ext uri="{D42A27DB-BD31-4B8C-83A1-F6EECF244321}">
                <p14:modId xmlns:p14="http://schemas.microsoft.com/office/powerpoint/2010/main" val="292417870"/>
              </p:ext>
            </p:extLst>
          </p:nvPr>
        </p:nvGraphicFramePr>
        <p:xfrm>
          <a:off x="0" y="1686825"/>
          <a:ext cx="6192000" cy="2087980"/>
        </p:xfrm>
        <a:graphic>
          <a:graphicData uri="http://schemas.openxmlformats.org/drawingml/2006/table">
            <a:tbl>
              <a:tblPr>
                <a:tableStyleId>{073A0DAA-6AF3-43AB-8588-CEC1D06C72B9}</a:tableStyleId>
              </a:tblPr>
              <a:tblGrid>
                <a:gridCol w="127924">
                  <a:extLst>
                    <a:ext uri="{9D8B030D-6E8A-4147-A177-3AD203B41FA5}">
                      <a16:colId xmlns:a16="http://schemas.microsoft.com/office/drawing/2014/main" val="2375738016"/>
                    </a:ext>
                  </a:extLst>
                </a:gridCol>
                <a:gridCol w="6064076">
                  <a:extLst>
                    <a:ext uri="{9D8B030D-6E8A-4147-A177-3AD203B41FA5}">
                      <a16:colId xmlns:a16="http://schemas.microsoft.com/office/drawing/2014/main" val="4208928748"/>
                    </a:ext>
                  </a:extLst>
                </a:gridCol>
              </a:tblGrid>
              <a:tr h="288000">
                <a:tc>
                  <a:txBody>
                    <a:bodyPr/>
                    <a:lstStyle/>
                    <a:p>
                      <a:endParaRPr kumimoji="1" lang="ja-JP" altLang="en-US" sz="1000" dirty="0">
                        <a:latin typeface="Meiryo UI" panose="020B0604030504040204" pitchFamily="50" charset="-128"/>
                        <a:ea typeface="Meiryo UI" panose="020B0604030504040204" pitchFamily="50" charset="-128"/>
                      </a:endParaRPr>
                    </a:p>
                  </a:txBody>
                  <a:tcPr marL="0" marR="0" marT="0" marB="0">
                    <a:lnR w="12700" cap="flat" cmpd="sng" algn="ctr">
                      <a:solidFill>
                        <a:srgbClr val="558ED5"/>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71450" indent="-171450" algn="l" defTabSz="1280146" rtl="0" eaLnBrk="1" latinLnBrk="0" hangingPunct="1">
                        <a:lnSpc>
                          <a:spcPts val="1200"/>
                        </a:lnSpc>
                        <a:buFont typeface="Wingdings" panose="05000000000000000000" pitchFamily="2" charset="2"/>
                        <a:buChar char="u"/>
                      </a:pPr>
                      <a:r>
                        <a:rPr kumimoji="1" lang="ja-JP" altLang="en-US" sz="1100" b="1" kern="1200" dirty="0">
                          <a:solidFill>
                            <a:schemeClr val="bg1"/>
                          </a:solidFill>
                          <a:latin typeface="Meiryo UI" panose="020B0604030504040204" pitchFamily="50" charset="-128"/>
                          <a:ea typeface="Meiryo UI" panose="020B0604030504040204" pitchFamily="50" charset="-128"/>
                          <a:cs typeface="+mn-cs"/>
                        </a:rPr>
                        <a:t>計画の位置付け</a:t>
                      </a:r>
                    </a:p>
                  </a:txBody>
                  <a:tcPr marL="45720" marR="45720">
                    <a:lnL w="12700" cap="flat" cmpd="sng" algn="ctr">
                      <a:solidFill>
                        <a:srgbClr val="558ED5"/>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solidFill>
                      <a:srgbClr val="558ED5"/>
                    </a:solidFill>
                  </a:tcPr>
                </a:tc>
                <a:extLst>
                  <a:ext uri="{0D108BD9-81ED-4DB2-BD59-A6C34878D82A}">
                    <a16:rowId xmlns:a16="http://schemas.microsoft.com/office/drawing/2014/main" val="1260485754"/>
                  </a:ext>
                </a:extLst>
              </a:tr>
              <a:tr h="359980">
                <a:tc>
                  <a:txBody>
                    <a:bodyPr/>
                    <a:lstStyle/>
                    <a:p>
                      <a:endParaRPr kumimoji="1" lang="ja-JP" altLang="en-US" sz="10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80975" marR="0" lvl="0" indent="-95250" algn="l" defTabSz="1280146" rtl="0" eaLnBrk="1" fontAlgn="auto" latinLnBrk="0" hangingPunct="1">
                        <a:lnSpc>
                          <a:spcPts val="1200"/>
                        </a:lnSpc>
                        <a:spcBef>
                          <a:spcPts val="0"/>
                        </a:spcBef>
                        <a:spcAft>
                          <a:spcPts val="0"/>
                        </a:spcAft>
                        <a:buClrTx/>
                        <a:buSzTx/>
                        <a:buFont typeface="Arial" panose="020B0604020202020204" pitchFamily="34" charset="0"/>
                        <a:buChar char="•"/>
                        <a:tabLst/>
                        <a:defRPr/>
                      </a:pPr>
                      <a:endParaRPr kumimoji="1" lang="ja-JP" altLang="ja-JP" sz="900" kern="1200" dirty="0">
                        <a:solidFill>
                          <a:schemeClr val="dk1"/>
                        </a:solidFill>
                        <a:effectLst/>
                        <a:latin typeface="Meiryo UI" panose="020B0604030504040204" pitchFamily="50" charset="-128"/>
                        <a:ea typeface="Meiryo UI" panose="020B0604030504040204" pitchFamily="50" charset="-128"/>
                        <a:cs typeface="+mn-cs"/>
                      </a:endParaRPr>
                    </a:p>
                  </a:txBody>
                  <a:tcPr marL="0" marR="0" marT="36000" marB="72000">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1891530302"/>
                  </a:ext>
                </a:extLst>
              </a:tr>
              <a:tr h="28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71450" indent="-171450" algn="l" defTabSz="1280146" rtl="0" eaLnBrk="1" latinLnBrk="0" hangingPunct="1">
                        <a:buFont typeface="Wingdings" panose="05000000000000000000" pitchFamily="2" charset="2"/>
                        <a:buChar char="u"/>
                      </a:pPr>
                      <a:r>
                        <a:rPr kumimoji="1" lang="en-US" altLang="ja-JP" sz="1100" b="1" kern="1200" dirty="0">
                          <a:solidFill>
                            <a:schemeClr val="bg1"/>
                          </a:solidFill>
                          <a:latin typeface="Meiryo UI" panose="020B0604030504040204" pitchFamily="50" charset="-128"/>
                          <a:ea typeface="Meiryo UI" panose="020B0604030504040204" pitchFamily="50" charset="-128"/>
                          <a:cs typeface="+mn-cs"/>
                        </a:rPr>
                        <a:t>2</a:t>
                      </a:r>
                      <a:r>
                        <a:rPr kumimoji="1" lang="ja-JP" altLang="en-US" sz="1100" b="1" kern="1200" dirty="0">
                          <a:solidFill>
                            <a:schemeClr val="bg1"/>
                          </a:solidFill>
                          <a:latin typeface="Meiryo UI" panose="020B0604030504040204" pitchFamily="50" charset="-128"/>
                          <a:ea typeface="Meiryo UI" panose="020B0604030504040204" pitchFamily="50" charset="-128"/>
                          <a:cs typeface="+mn-cs"/>
                        </a:rPr>
                        <a:t>期計画の期間</a:t>
                      </a:r>
                    </a:p>
                  </a:txBody>
                  <a:tcPr marL="45720" marR="45720">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2070405657"/>
                  </a:ext>
                </a:extLst>
              </a:tr>
              <a:tr h="1152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bg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a:txBody>
                    <a:bodyPr/>
                    <a:lstStyle/>
                    <a:p>
                      <a:pPr marL="180975" indent="-95250">
                        <a:lnSpc>
                          <a:spcPts val="1200"/>
                        </a:lnSpc>
                        <a:buFont typeface="Arial" panose="020B0604020202020204" pitchFamily="34" charset="0"/>
                        <a:buChar char="•"/>
                      </a:pPr>
                      <a:endParaRPr kumimoji="1" lang="en-US" altLang="ja-JP" sz="1000" dirty="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dirty="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dirty="0">
                        <a:latin typeface="Meiryo UI" panose="020B0604030504040204" pitchFamily="50" charset="-128"/>
                        <a:ea typeface="Meiryo UI" panose="020B0604030504040204" pitchFamily="50" charset="-128"/>
                      </a:endParaRPr>
                    </a:p>
                  </a:txBody>
                  <a:tcPr marL="0" marR="0" marT="36000" marB="72000">
                    <a:lnL w="12700" cap="flat" cmpd="sng" algn="ctr">
                      <a:solidFill>
                        <a:schemeClr val="bg1"/>
                      </a:solidFill>
                      <a:prstDash val="solid"/>
                      <a:round/>
                      <a:headEnd type="none" w="med" len="med"/>
                      <a:tailEnd type="none" w="med" len="med"/>
                    </a:lnL>
                    <a:noFill/>
                  </a:tcPr>
                </a:tc>
                <a:extLst>
                  <a:ext uri="{0D108BD9-81ED-4DB2-BD59-A6C34878D82A}">
                    <a16:rowId xmlns:a16="http://schemas.microsoft.com/office/drawing/2014/main" val="189515527"/>
                  </a:ext>
                </a:extLst>
              </a:tr>
            </a:tbl>
          </a:graphicData>
        </a:graphic>
      </p:graphicFrame>
      <p:sp>
        <p:nvSpPr>
          <p:cNvPr id="55" name="正方形/長方形 54"/>
          <p:cNvSpPr/>
          <p:nvPr/>
        </p:nvSpPr>
        <p:spPr>
          <a:xfrm>
            <a:off x="0" y="270768"/>
            <a:ext cx="4464496" cy="2933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1.</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基本的事項</a:t>
            </a:r>
          </a:p>
        </p:txBody>
      </p:sp>
      <p:sp>
        <p:nvSpPr>
          <p:cNvPr id="5" name="四角形: 対角を切り取る 4">
            <a:extLst>
              <a:ext uri="{FF2B5EF4-FFF2-40B4-BE49-F238E27FC236}">
                <a16:creationId xmlns:a16="http://schemas.microsoft.com/office/drawing/2014/main" id="{C8C86BBD-741E-450A-A75D-2E2C34420F0F}"/>
              </a:ext>
            </a:extLst>
          </p:cNvPr>
          <p:cNvSpPr/>
          <p:nvPr/>
        </p:nvSpPr>
        <p:spPr>
          <a:xfrm>
            <a:off x="136104" y="4921434"/>
            <a:ext cx="3492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①生活習慣病のリスクを高める量を飲酒している者の状況</a:t>
            </a:r>
          </a:p>
        </p:txBody>
      </p:sp>
      <p:sp>
        <p:nvSpPr>
          <p:cNvPr id="6" name="テキスト ボックス 5">
            <a:extLst>
              <a:ext uri="{FF2B5EF4-FFF2-40B4-BE49-F238E27FC236}">
                <a16:creationId xmlns:a16="http://schemas.microsoft.com/office/drawing/2014/main" id="{D8E8D022-F6AA-4C32-9B39-7222D4354C22}"/>
              </a:ext>
            </a:extLst>
          </p:cNvPr>
          <p:cNvSpPr txBox="1"/>
          <p:nvPr/>
        </p:nvSpPr>
        <p:spPr>
          <a:xfrm>
            <a:off x="144358" y="5092097"/>
            <a:ext cx="3935636" cy="392415"/>
          </a:xfrm>
          <a:prstGeom prst="rect">
            <a:avLst/>
          </a:prstGeom>
          <a:noFill/>
        </p:spPr>
        <p:txBody>
          <a:bodyPr wrap="square" rtlCol="0">
            <a:spAutoFit/>
          </a:bodyPr>
          <a:lstStyle/>
          <a:p>
            <a:r>
              <a:rPr kumimoji="1" lang="ja-JP" altLang="en-US" sz="1050" dirty="0">
                <a:latin typeface="BIZ UDPゴシック" panose="020B0400000000000000" pitchFamily="50" charset="-128"/>
                <a:ea typeface="BIZ UDPゴシック" panose="020B0400000000000000" pitchFamily="50" charset="-128"/>
              </a:rPr>
              <a:t>男性　</a:t>
            </a:r>
            <a:r>
              <a:rPr kumimoji="1" lang="en-US" altLang="ja-JP" sz="1050" dirty="0">
                <a:latin typeface="BIZ UDPゴシック" panose="020B0400000000000000" pitchFamily="50" charset="-128"/>
                <a:ea typeface="BIZ UDPゴシック" panose="020B0400000000000000" pitchFamily="50" charset="-128"/>
              </a:rPr>
              <a:t>13.6%</a:t>
            </a:r>
            <a:r>
              <a:rPr lang="ja-JP" altLang="en-US" sz="1050" dirty="0">
                <a:latin typeface="BIZ UDPゴシック" panose="020B0400000000000000" pitchFamily="50" charset="-128"/>
                <a:ea typeface="BIZ UDPゴシック" panose="020B0400000000000000" pitchFamily="50" charset="-128"/>
              </a:rPr>
              <a:t>　</a:t>
            </a:r>
            <a:r>
              <a:rPr kumimoji="1" lang="ja-JP" altLang="en-US" sz="1050" dirty="0">
                <a:latin typeface="BIZ UDPゴシック" panose="020B0400000000000000" pitchFamily="50" charset="-128"/>
                <a:ea typeface="BIZ UDPゴシック" panose="020B0400000000000000" pitchFamily="50" charset="-128"/>
              </a:rPr>
              <a:t>女性 </a:t>
            </a:r>
            <a:r>
              <a:rPr kumimoji="1" lang="en-US" altLang="ja-JP" sz="1050" dirty="0">
                <a:latin typeface="BIZ UDPゴシック" panose="020B0400000000000000" pitchFamily="50" charset="-128"/>
                <a:ea typeface="BIZ UDPゴシック" panose="020B0400000000000000" pitchFamily="50" charset="-128"/>
              </a:rPr>
              <a:t>9.6</a:t>
            </a:r>
            <a:r>
              <a:rPr lang="en-US" altLang="ja-JP" sz="1050" dirty="0">
                <a:latin typeface="BIZ UDPゴシック" panose="020B0400000000000000" pitchFamily="50" charset="-128"/>
                <a:ea typeface="BIZ UDPゴシック" panose="020B0400000000000000" pitchFamily="50" charset="-128"/>
              </a:rPr>
              <a:t>% (R4</a:t>
            </a:r>
            <a:r>
              <a:rPr lang="ja-JP" altLang="en-US" sz="1050" dirty="0">
                <a:latin typeface="BIZ UDPゴシック" panose="020B0400000000000000" pitchFamily="50" charset="-128"/>
                <a:ea typeface="BIZ UDPゴシック" panose="020B0400000000000000" pitchFamily="50" charset="-128"/>
              </a:rPr>
              <a:t>）　　　　　　　</a:t>
            </a:r>
            <a:endParaRPr lang="en-US" altLang="ja-JP" sz="1050" dirty="0">
              <a:latin typeface="BIZ UDPゴシック" panose="020B0400000000000000" pitchFamily="50" charset="-128"/>
              <a:ea typeface="BIZ UDPゴシック" panose="020B0400000000000000" pitchFamily="50" charset="-128"/>
            </a:endParaRPr>
          </a:p>
          <a:p>
            <a:r>
              <a:rPr lang="ja-JP" altLang="en-US" sz="900" spc="-60" dirty="0">
                <a:latin typeface="BIZ UDPゴシック" panose="020B0400000000000000" pitchFamily="50" charset="-128"/>
                <a:ea typeface="BIZ UDPゴシック" panose="020B0400000000000000" pitchFamily="50" charset="-128"/>
              </a:rPr>
              <a:t>＜参考</a:t>
            </a:r>
            <a:r>
              <a:rPr lang="en-US" altLang="ja-JP" sz="900" spc="-60" dirty="0">
                <a:latin typeface="BIZ UDPゴシック" panose="020B0400000000000000" pitchFamily="50" charset="-128"/>
                <a:ea typeface="BIZ UDPゴシック" panose="020B0400000000000000" pitchFamily="50" charset="-128"/>
              </a:rPr>
              <a:t>(H30)</a:t>
            </a:r>
            <a:r>
              <a:rPr lang="ja-JP" altLang="en-US" sz="900" spc="-60" dirty="0">
                <a:latin typeface="BIZ UDPゴシック" panose="020B0400000000000000" pitchFamily="50" charset="-128"/>
                <a:ea typeface="BIZ UDPゴシック" panose="020B0400000000000000" pitchFamily="50" charset="-128"/>
              </a:rPr>
              <a:t>＞　男性</a:t>
            </a:r>
            <a:r>
              <a:rPr lang="en-US" altLang="ja-JP" sz="900" spc="-60" dirty="0">
                <a:latin typeface="BIZ UDPゴシック" panose="020B0400000000000000" pitchFamily="50" charset="-128"/>
                <a:ea typeface="BIZ UDPゴシック" panose="020B0400000000000000" pitchFamily="50" charset="-128"/>
              </a:rPr>
              <a:t>19.6</a:t>
            </a:r>
            <a:r>
              <a:rPr lang="ja-JP" altLang="en-US" sz="900" spc="-60" dirty="0">
                <a:latin typeface="BIZ UDPゴシック" panose="020B0400000000000000" pitchFamily="50" charset="-128"/>
                <a:ea typeface="BIZ UDPゴシック" panose="020B0400000000000000" pitchFamily="50" charset="-128"/>
              </a:rPr>
              <a:t>％（全国</a:t>
            </a:r>
            <a:r>
              <a:rPr lang="en-US" altLang="ja-JP" sz="900" spc="-60" dirty="0">
                <a:latin typeface="BIZ UDPゴシック" panose="020B0400000000000000" pitchFamily="50" charset="-128"/>
                <a:ea typeface="BIZ UDPゴシック" panose="020B0400000000000000" pitchFamily="50" charset="-128"/>
              </a:rPr>
              <a:t>15.0</a:t>
            </a:r>
            <a:r>
              <a:rPr lang="ja-JP" altLang="en-US" sz="900" spc="-60" dirty="0">
                <a:latin typeface="BIZ UDPゴシック" panose="020B0400000000000000" pitchFamily="50" charset="-128"/>
                <a:ea typeface="BIZ UDPゴシック" panose="020B0400000000000000" pitchFamily="50" charset="-128"/>
              </a:rPr>
              <a:t>％）　女性</a:t>
            </a:r>
            <a:r>
              <a:rPr lang="en-US" altLang="ja-JP" sz="900" spc="-60" dirty="0">
                <a:latin typeface="BIZ UDPゴシック" panose="020B0400000000000000" pitchFamily="50" charset="-128"/>
                <a:ea typeface="BIZ UDPゴシック" panose="020B0400000000000000" pitchFamily="50" charset="-128"/>
              </a:rPr>
              <a:t>10.9</a:t>
            </a:r>
            <a:r>
              <a:rPr lang="ja-JP" altLang="en-US" sz="900" spc="-60" dirty="0">
                <a:latin typeface="BIZ UDPゴシック" panose="020B0400000000000000" pitchFamily="50" charset="-128"/>
                <a:ea typeface="BIZ UDPゴシック" panose="020B0400000000000000" pitchFamily="50" charset="-128"/>
              </a:rPr>
              <a:t>％（同</a:t>
            </a:r>
            <a:r>
              <a:rPr lang="en-US" altLang="ja-JP" sz="900" spc="-60" dirty="0">
                <a:latin typeface="BIZ UDPゴシック" panose="020B0400000000000000" pitchFamily="50" charset="-128"/>
                <a:ea typeface="BIZ UDPゴシック" panose="020B0400000000000000" pitchFamily="50" charset="-128"/>
              </a:rPr>
              <a:t>8.7</a:t>
            </a:r>
            <a:r>
              <a:rPr lang="ja-JP" altLang="en-US" sz="900" spc="-60" dirty="0">
                <a:latin typeface="BIZ UDPゴシック" panose="020B0400000000000000" pitchFamily="50" charset="-128"/>
                <a:ea typeface="BIZ UDPゴシック" panose="020B0400000000000000" pitchFamily="50" charset="-128"/>
              </a:rPr>
              <a:t>％）</a:t>
            </a:r>
            <a:endParaRPr lang="en-US" altLang="ja-JP" sz="900" spc="-60" dirty="0">
              <a:latin typeface="BIZ UDPゴシック" panose="020B0400000000000000" pitchFamily="50" charset="-128"/>
              <a:ea typeface="BIZ UDPゴシック" panose="020B0400000000000000" pitchFamily="50" charset="-128"/>
            </a:endParaRPr>
          </a:p>
        </p:txBody>
      </p:sp>
      <p:sp>
        <p:nvSpPr>
          <p:cNvPr id="50" name="正方形/長方形 49">
            <a:extLst>
              <a:ext uri="{FF2B5EF4-FFF2-40B4-BE49-F238E27FC236}">
                <a16:creationId xmlns:a16="http://schemas.microsoft.com/office/drawing/2014/main" id="{F7904290-EE1E-4AB1-A3EB-D3E8C90EF7C4}"/>
              </a:ext>
            </a:extLst>
          </p:cNvPr>
          <p:cNvSpPr/>
          <p:nvPr/>
        </p:nvSpPr>
        <p:spPr>
          <a:xfrm>
            <a:off x="10363139" y="7070103"/>
            <a:ext cx="2388676" cy="72397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a:extLst>
              <a:ext uri="{FF2B5EF4-FFF2-40B4-BE49-F238E27FC236}">
                <a16:creationId xmlns:a16="http://schemas.microsoft.com/office/drawing/2014/main" id="{76323526-26B8-41E4-A342-0ED334DB19B5}"/>
              </a:ext>
            </a:extLst>
          </p:cNvPr>
          <p:cNvSpPr txBox="1"/>
          <p:nvPr/>
        </p:nvSpPr>
        <p:spPr>
          <a:xfrm>
            <a:off x="6339926" y="7777582"/>
            <a:ext cx="5400430" cy="215444"/>
          </a:xfrm>
          <a:prstGeom prst="rect">
            <a:avLst/>
          </a:prstGeom>
          <a:noFill/>
        </p:spPr>
        <p:txBody>
          <a:bodyPr wrap="square" rtlCol="0">
            <a:spAutoFit/>
          </a:bodyPr>
          <a:lstStyle/>
          <a:p>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出典</a:t>
            </a: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H30</a:t>
            </a:r>
            <a:r>
              <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「アルコール依存症の実態把握、地域連携による早期介入・回復プログラムに関する研究」</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AMED</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60" name="グラフ 59">
            <a:extLst>
              <a:ext uri="{FF2B5EF4-FFF2-40B4-BE49-F238E27FC236}">
                <a16:creationId xmlns:a16="http://schemas.microsoft.com/office/drawing/2014/main" id="{00000000-0008-0000-0100-000007000000}"/>
              </a:ext>
            </a:extLst>
          </p:cNvPr>
          <p:cNvGraphicFramePr>
            <a:graphicFrameLocks/>
          </p:cNvGraphicFramePr>
          <p:nvPr>
            <p:extLst>
              <p:ext uri="{D42A27DB-BD31-4B8C-83A1-F6EECF244321}">
                <p14:modId xmlns:p14="http://schemas.microsoft.com/office/powerpoint/2010/main" val="979169092"/>
              </p:ext>
            </p:extLst>
          </p:nvPr>
        </p:nvGraphicFramePr>
        <p:xfrm>
          <a:off x="3705976" y="6440662"/>
          <a:ext cx="2624820" cy="1395118"/>
        </p:xfrm>
        <a:graphic>
          <a:graphicData uri="http://schemas.openxmlformats.org/drawingml/2006/chart">
            <c:chart xmlns:c="http://schemas.openxmlformats.org/drawingml/2006/chart" xmlns:r="http://schemas.openxmlformats.org/officeDocument/2006/relationships" r:id="rId4"/>
          </a:graphicData>
        </a:graphic>
      </p:graphicFrame>
      <p:sp>
        <p:nvSpPr>
          <p:cNvPr id="18" name="テキスト ボックス 17">
            <a:extLst>
              <a:ext uri="{FF2B5EF4-FFF2-40B4-BE49-F238E27FC236}">
                <a16:creationId xmlns:a16="http://schemas.microsoft.com/office/drawing/2014/main" id="{5E13BDAE-5E00-4391-BF9F-D97CA20674EE}"/>
              </a:ext>
            </a:extLst>
          </p:cNvPr>
          <p:cNvSpPr txBox="1"/>
          <p:nvPr/>
        </p:nvSpPr>
        <p:spPr>
          <a:xfrm>
            <a:off x="3892142" y="6060576"/>
            <a:ext cx="2198397" cy="184666"/>
          </a:xfrm>
          <a:prstGeom prst="rect">
            <a:avLst/>
          </a:prstGeom>
          <a:noFill/>
        </p:spPr>
        <p:txBody>
          <a:bodyPr wrap="square" rtlCol="0">
            <a:spAutoFit/>
          </a:bodyPr>
          <a:lstStyle/>
          <a:p>
            <a:r>
              <a:rPr lang="ja-JP" altLang="ja-JP" sz="600" kern="100" dirty="0">
                <a:effectLst/>
                <a:latin typeface="Meiryo UI" panose="020B0604030504040204" pitchFamily="50" charset="-128"/>
                <a:ea typeface="Meiryo UI" panose="020B0604030504040204" pitchFamily="50" charset="-128"/>
                <a:cs typeface="Times New Roman" panose="02020603050405020304" pitchFamily="18" charset="0"/>
              </a:rPr>
              <a:t>【出典】</a:t>
            </a:r>
            <a:r>
              <a:rPr lang="ja-JP" altLang="en-US" sz="600" kern="100" dirty="0">
                <a:effectLst/>
                <a:latin typeface="Meiryo UI" panose="020B0604030504040204" pitchFamily="50" charset="-128"/>
                <a:ea typeface="Meiryo UI" panose="020B0604030504040204" pitchFamily="50" charset="-128"/>
                <a:cs typeface="Times New Roman" panose="02020603050405020304" pitchFamily="18" charset="0"/>
              </a:rPr>
              <a:t>大阪府健康づくり実態調査（令和４年）</a:t>
            </a:r>
            <a:endParaRPr lang="ja-JP" alt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 name="テキスト ボックス 9">
            <a:extLst>
              <a:ext uri="{FF2B5EF4-FFF2-40B4-BE49-F238E27FC236}">
                <a16:creationId xmlns:a16="http://schemas.microsoft.com/office/drawing/2014/main" id="{507CD94D-3361-4DAD-8BA1-4E5268B60067}"/>
              </a:ext>
            </a:extLst>
          </p:cNvPr>
          <p:cNvSpPr txBox="1"/>
          <p:nvPr/>
        </p:nvSpPr>
        <p:spPr>
          <a:xfrm>
            <a:off x="3649864" y="7339004"/>
            <a:ext cx="384304" cy="169277"/>
          </a:xfrm>
          <a:prstGeom prst="rect">
            <a:avLst/>
          </a:prstGeom>
          <a:noFill/>
        </p:spPr>
        <p:txBody>
          <a:bodyPr wrap="square" rtlCol="0">
            <a:spAutoFit/>
          </a:bodyPr>
          <a:lstStyle/>
          <a:p>
            <a:r>
              <a:rPr lang="ja-JP" altLang="en-US" sz="500" dirty="0">
                <a:latin typeface="Meiryo UI" panose="020B0604030504040204" pitchFamily="50" charset="-128"/>
                <a:ea typeface="Meiryo UI" panose="020B0604030504040204" pitchFamily="50" charset="-128"/>
              </a:rPr>
              <a:t>（人）</a:t>
            </a:r>
            <a:endParaRPr kumimoji="1" lang="ja-JP" altLang="en-US" sz="500" dirty="0">
              <a:latin typeface="Meiryo UI" panose="020B0604030504040204" pitchFamily="50" charset="-128"/>
              <a:ea typeface="Meiryo UI" panose="020B0604030504040204" pitchFamily="50" charset="-128"/>
            </a:endParaRPr>
          </a:p>
        </p:txBody>
      </p:sp>
      <p:sp>
        <p:nvSpPr>
          <p:cNvPr id="29" name="四角形: 角を丸くする 28">
            <a:extLst>
              <a:ext uri="{FF2B5EF4-FFF2-40B4-BE49-F238E27FC236}">
                <a16:creationId xmlns:a16="http://schemas.microsoft.com/office/drawing/2014/main" id="{9DDE5CAA-ECBF-40E1-A0EB-82A7CB2D11F3}"/>
              </a:ext>
            </a:extLst>
          </p:cNvPr>
          <p:cNvSpPr/>
          <p:nvPr/>
        </p:nvSpPr>
        <p:spPr>
          <a:xfrm>
            <a:off x="2882063" y="5117072"/>
            <a:ext cx="702535" cy="175483"/>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改善傾向</a:t>
            </a:r>
          </a:p>
        </p:txBody>
      </p:sp>
      <p:graphicFrame>
        <p:nvGraphicFramePr>
          <p:cNvPr id="216" name="表 215">
            <a:extLst>
              <a:ext uri="{FF2B5EF4-FFF2-40B4-BE49-F238E27FC236}">
                <a16:creationId xmlns:a16="http://schemas.microsoft.com/office/drawing/2014/main" id="{4277768F-CD78-4C9D-A563-8E10024D8D95}"/>
              </a:ext>
            </a:extLst>
          </p:cNvPr>
          <p:cNvGraphicFramePr>
            <a:graphicFrameLocks noGrp="1"/>
          </p:cNvGraphicFramePr>
          <p:nvPr>
            <p:extLst>
              <p:ext uri="{D42A27DB-BD31-4B8C-83A1-F6EECF244321}">
                <p14:modId xmlns:p14="http://schemas.microsoft.com/office/powerpoint/2010/main" val="3945964196"/>
              </p:ext>
            </p:extLst>
          </p:nvPr>
        </p:nvGraphicFramePr>
        <p:xfrm>
          <a:off x="6276251" y="518098"/>
          <a:ext cx="6480000" cy="3257199"/>
        </p:xfrm>
        <a:graphic>
          <a:graphicData uri="http://schemas.openxmlformats.org/drawingml/2006/table">
            <a:tbl>
              <a:tblPr>
                <a:tableStyleId>{073A0DAA-6AF3-43AB-8588-CEC1D06C72B9}</a:tableStyleId>
              </a:tblPr>
              <a:tblGrid>
                <a:gridCol w="136459">
                  <a:extLst>
                    <a:ext uri="{9D8B030D-6E8A-4147-A177-3AD203B41FA5}">
                      <a16:colId xmlns:a16="http://schemas.microsoft.com/office/drawing/2014/main" val="2375738016"/>
                    </a:ext>
                  </a:extLst>
                </a:gridCol>
                <a:gridCol w="6343541">
                  <a:extLst>
                    <a:ext uri="{9D8B030D-6E8A-4147-A177-3AD203B41FA5}">
                      <a16:colId xmlns:a16="http://schemas.microsoft.com/office/drawing/2014/main" val="4208928748"/>
                    </a:ext>
                  </a:extLst>
                </a:gridCol>
              </a:tblGrid>
              <a:tr h="288000">
                <a:tc>
                  <a:txBody>
                    <a:bodyPr/>
                    <a:lstStyle/>
                    <a:p>
                      <a:r>
                        <a:rPr kumimoji="1" lang="ja-JP" altLang="en-US" sz="100" dirty="0">
                          <a:latin typeface="Meiryo UI" panose="020B0604030504040204" pitchFamily="50" charset="-128"/>
                          <a:ea typeface="Meiryo UI" panose="020B0604030504040204" pitchFamily="50" charset="-128"/>
                        </a:rPr>
                        <a:t>ｖ</a:t>
                      </a: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lgn="l" defTabSz="1280146" rtl="0" eaLnBrk="1" latinLnBrk="0" hangingPunct="1">
                        <a:buFont typeface="Wingdings" panose="05000000000000000000" pitchFamily="2" charset="2"/>
                        <a:buNone/>
                      </a:pPr>
                      <a:r>
                        <a:rPr kumimoji="1" lang="ja-JP" altLang="en-US" sz="1100" b="1" kern="1200" dirty="0">
                          <a:solidFill>
                            <a:schemeClr val="bg1"/>
                          </a:solidFill>
                          <a:latin typeface="Meiryo UI" panose="020B0604030504040204" pitchFamily="50" charset="-128"/>
                          <a:ea typeface="Meiryo UI" panose="020B0604030504040204" pitchFamily="50" charset="-128"/>
                          <a:cs typeface="+mn-cs"/>
                        </a:rPr>
                        <a:t>（２）第１期計画の目標達成状況及び課題</a:t>
                      </a:r>
                    </a:p>
                  </a:txBody>
                  <a:tcPr marL="97286" marR="97286" marT="48643" marB="48643">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2969199">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txBody>
                  <a:tcPr marL="0" marR="0" marT="38305" marB="76606">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sp>
        <p:nvSpPr>
          <p:cNvPr id="8" name="テキスト ボックス 7">
            <a:extLst>
              <a:ext uri="{FF2B5EF4-FFF2-40B4-BE49-F238E27FC236}">
                <a16:creationId xmlns:a16="http://schemas.microsoft.com/office/drawing/2014/main" id="{6F104EBF-6844-4EAB-86A9-22DF19071310}"/>
              </a:ext>
            </a:extLst>
          </p:cNvPr>
          <p:cNvSpPr txBox="1"/>
          <p:nvPr/>
        </p:nvSpPr>
        <p:spPr>
          <a:xfrm>
            <a:off x="3584598" y="4762306"/>
            <a:ext cx="2829424" cy="230832"/>
          </a:xfrm>
          <a:prstGeom prst="rect">
            <a:avLst/>
          </a:prstGeom>
          <a:noFill/>
        </p:spPr>
        <p:txBody>
          <a:bodyPr wrap="square" rtlCol="0">
            <a:spAutoFit/>
          </a:bodyPr>
          <a:lstStyle/>
          <a:p>
            <a:r>
              <a:rPr lang="ja-JP" altLang="en-US" sz="900" b="1" spc="-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900" b="1" spc="-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生活習慣病リスクを高める量</a:t>
            </a:r>
            <a:r>
              <a:rPr lang="ja-JP" altLang="en-US" sz="900" b="1" spc="-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を</a:t>
            </a:r>
            <a:r>
              <a:rPr lang="ja-JP" altLang="ja-JP" sz="900" b="1" spc="-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飲酒</a:t>
            </a:r>
            <a:r>
              <a:rPr lang="ja-JP" altLang="en-US" sz="900" b="1" spc="-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する</a:t>
            </a:r>
            <a:r>
              <a:rPr lang="ja-JP" altLang="ja-JP" sz="900" b="1" spc="-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者の割合</a:t>
            </a:r>
            <a:r>
              <a:rPr lang="ja-JP" altLang="en-US" sz="900" b="1" spc="-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（年代別）</a:t>
            </a:r>
            <a:endParaRPr kumimoji="1" lang="ja-JP" altLang="en-US" sz="900" b="1" spc="-100" dirty="0">
              <a:solidFill>
                <a:srgbClr val="002060"/>
              </a:solidFill>
              <a:latin typeface="Meiryo UI" panose="020B0604030504040204" pitchFamily="50" charset="-128"/>
              <a:ea typeface="Meiryo UI" panose="020B0604030504040204" pitchFamily="50" charset="-128"/>
            </a:endParaRPr>
          </a:p>
        </p:txBody>
      </p:sp>
      <p:sp>
        <p:nvSpPr>
          <p:cNvPr id="27" name="四角形: 角を丸くする 26">
            <a:extLst>
              <a:ext uri="{FF2B5EF4-FFF2-40B4-BE49-F238E27FC236}">
                <a16:creationId xmlns:a16="http://schemas.microsoft.com/office/drawing/2014/main" id="{5FAF300D-C9C8-4BC9-B823-EB48EE40A6B6}"/>
              </a:ext>
            </a:extLst>
          </p:cNvPr>
          <p:cNvSpPr/>
          <p:nvPr/>
        </p:nvSpPr>
        <p:spPr>
          <a:xfrm>
            <a:off x="6434291" y="4355246"/>
            <a:ext cx="6201548" cy="578704"/>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正方形/長方形 141">
            <a:extLst>
              <a:ext uri="{FF2B5EF4-FFF2-40B4-BE49-F238E27FC236}">
                <a16:creationId xmlns:a16="http://schemas.microsoft.com/office/drawing/2014/main" id="{80D62216-ADF3-4AA9-B924-30E7D698F5A3}"/>
              </a:ext>
            </a:extLst>
          </p:cNvPr>
          <p:cNvSpPr/>
          <p:nvPr/>
        </p:nvSpPr>
        <p:spPr>
          <a:xfrm>
            <a:off x="10383594" y="300738"/>
            <a:ext cx="2376264" cy="261610"/>
          </a:xfrm>
          <a:prstGeom prst="rect">
            <a:avLst/>
          </a:prstGeom>
        </p:spPr>
        <p:txBody>
          <a:bodyPr wrap="square">
            <a:spAutoFit/>
          </a:bodyPr>
          <a:lstStyle/>
          <a:p>
            <a:pPr algn="r"/>
            <a:r>
              <a:rPr lang="en-US" altLang="ja-JP" sz="1100" b="1" dirty="0">
                <a:latin typeface="メイリオ" panose="020B0604030504040204" pitchFamily="50" charset="-128"/>
                <a:ea typeface="メイリオ" panose="020B0604030504040204" pitchFamily="50" charset="-128"/>
              </a:rPr>
              <a:t>1/2</a:t>
            </a:r>
            <a:endParaRPr lang="ja-JP" altLang="en-US" sz="1100" b="1" dirty="0">
              <a:latin typeface="メイリオ" panose="020B0604030504040204" pitchFamily="50" charset="-128"/>
              <a:ea typeface="メイリオ" panose="020B0604030504040204" pitchFamily="50" charset="-128"/>
            </a:endParaRPr>
          </a:p>
        </p:txBody>
      </p:sp>
      <p:sp>
        <p:nvSpPr>
          <p:cNvPr id="150" name="正方形/長方形 149">
            <a:extLst>
              <a:ext uri="{FF2B5EF4-FFF2-40B4-BE49-F238E27FC236}">
                <a16:creationId xmlns:a16="http://schemas.microsoft.com/office/drawing/2014/main" id="{F971E68B-ADE8-4092-BE43-BCA16FC97045}"/>
              </a:ext>
            </a:extLst>
          </p:cNvPr>
          <p:cNvSpPr/>
          <p:nvPr/>
        </p:nvSpPr>
        <p:spPr>
          <a:xfrm>
            <a:off x="7824228" y="2743528"/>
            <a:ext cx="4464495" cy="2660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特に配慮を要する</a:t>
            </a:r>
            <a:r>
              <a:rPr lang="en-US" altLang="ja-JP"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a:t>
            </a: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歳未満の者や妊産婦、女性、高齢者等の飲酒に関する啓発強化</a:t>
            </a:r>
          </a:p>
        </p:txBody>
      </p:sp>
      <p:sp>
        <p:nvSpPr>
          <p:cNvPr id="151" name="正方形/長方形 150">
            <a:extLst>
              <a:ext uri="{FF2B5EF4-FFF2-40B4-BE49-F238E27FC236}">
                <a16:creationId xmlns:a16="http://schemas.microsoft.com/office/drawing/2014/main" id="{60D20C98-C98C-41CA-B117-95D822704F8F}"/>
              </a:ext>
            </a:extLst>
          </p:cNvPr>
          <p:cNvSpPr/>
          <p:nvPr/>
        </p:nvSpPr>
        <p:spPr>
          <a:xfrm>
            <a:off x="165761" y="1988963"/>
            <a:ext cx="6019015" cy="2982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基本</a:t>
            </a:r>
            <a:r>
              <a:rPr kumimoji="1" lang="ja-JP" altLang="ja-JP" sz="1050" kern="1200" dirty="0">
                <a:solidFill>
                  <a:schemeClr val="dk1"/>
                </a:solidFill>
                <a:effectLst/>
                <a:latin typeface="Meiryo UI" panose="020B0604030504040204" pitchFamily="50" charset="-128"/>
                <a:ea typeface="Meiryo UI" panose="020B0604030504040204" pitchFamily="50" charset="-128"/>
                <a:cs typeface="+mn-cs"/>
              </a:rPr>
              <a:t>法第</a:t>
            </a:r>
            <a:r>
              <a:rPr kumimoji="1" lang="en-US" altLang="ja-JP" sz="1050" kern="1200" dirty="0">
                <a:solidFill>
                  <a:schemeClr val="dk1"/>
                </a:solidFill>
                <a:effectLst/>
                <a:latin typeface="Meiryo UI" panose="020B0604030504040204" pitchFamily="50" charset="-128"/>
                <a:ea typeface="Meiryo UI" panose="020B0604030504040204" pitchFamily="50" charset="-128"/>
                <a:cs typeface="+mn-cs"/>
              </a:rPr>
              <a:t>14</a:t>
            </a:r>
            <a:r>
              <a:rPr kumimoji="1" lang="ja-JP" altLang="ja-JP" sz="1050" kern="1200" dirty="0">
                <a:solidFill>
                  <a:schemeClr val="dk1"/>
                </a:solidFill>
                <a:effectLst/>
                <a:latin typeface="Meiryo UI" panose="020B0604030504040204" pitchFamily="50" charset="-128"/>
                <a:ea typeface="Meiryo UI" panose="020B0604030504040204" pitchFamily="50" charset="-128"/>
                <a:cs typeface="+mn-cs"/>
              </a:rPr>
              <a:t>条第１項に定める「アルコール健康障害対策推進計画」として策定する。</a:t>
            </a:r>
            <a:endPar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52" name="正方形/長方形 151">
            <a:extLst>
              <a:ext uri="{FF2B5EF4-FFF2-40B4-BE49-F238E27FC236}">
                <a16:creationId xmlns:a16="http://schemas.microsoft.com/office/drawing/2014/main" id="{F4CF8F4E-9C9D-4C2C-81C3-2EDC6CFA5708}"/>
              </a:ext>
            </a:extLst>
          </p:cNvPr>
          <p:cNvSpPr/>
          <p:nvPr/>
        </p:nvSpPr>
        <p:spPr>
          <a:xfrm>
            <a:off x="165761" y="2627637"/>
            <a:ext cx="4968552" cy="278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年度から令和</a:t>
            </a:r>
            <a:r>
              <a:rPr kumimoji="1" lang="en-US" altLang="ja-JP" sz="1050" dirty="0">
                <a:solidFill>
                  <a:schemeClr val="tx1"/>
                </a:solidFill>
                <a:latin typeface="Meiryo UI" panose="020B0604030504040204" pitchFamily="50" charset="-128"/>
                <a:ea typeface="Meiryo UI" panose="020B0604030504040204" pitchFamily="50" charset="-128"/>
              </a:rPr>
              <a:t>8</a:t>
            </a:r>
            <a:r>
              <a:rPr kumimoji="1" lang="ja-JP" altLang="en-US" sz="1050" dirty="0">
                <a:solidFill>
                  <a:schemeClr val="tx1"/>
                </a:solidFill>
                <a:latin typeface="Meiryo UI" panose="020B0604030504040204" pitchFamily="50" charset="-128"/>
                <a:ea typeface="Meiryo UI" panose="020B0604030504040204" pitchFamily="50" charset="-128"/>
              </a:rPr>
              <a:t>年度までの３年間</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153" name="正方形/長方形 152">
            <a:extLst>
              <a:ext uri="{FF2B5EF4-FFF2-40B4-BE49-F238E27FC236}">
                <a16:creationId xmlns:a16="http://schemas.microsoft.com/office/drawing/2014/main" id="{20C3E545-BE9F-454D-9381-5FA4284E38B3}"/>
              </a:ext>
            </a:extLst>
          </p:cNvPr>
          <p:cNvSpPr/>
          <p:nvPr/>
        </p:nvSpPr>
        <p:spPr>
          <a:xfrm>
            <a:off x="-7912" y="3786869"/>
            <a:ext cx="2251953" cy="265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2.</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現状と課題</a:t>
            </a:r>
            <a:endPar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54" name="正方形/長方形 153">
            <a:extLst>
              <a:ext uri="{FF2B5EF4-FFF2-40B4-BE49-F238E27FC236}">
                <a16:creationId xmlns:a16="http://schemas.microsoft.com/office/drawing/2014/main" id="{EE7DF26B-FB55-4191-862D-8E5B7D8D093D}"/>
              </a:ext>
            </a:extLst>
          </p:cNvPr>
          <p:cNvSpPr/>
          <p:nvPr/>
        </p:nvSpPr>
        <p:spPr>
          <a:xfrm>
            <a:off x="165761" y="4337982"/>
            <a:ext cx="6019015" cy="4577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lnSpc>
                <a:spcPts val="1400"/>
              </a:lnSpc>
              <a:buClr>
                <a:srgbClr val="0000CC"/>
              </a:buClr>
              <a:buFont typeface="Wingdings" panose="05000000000000000000" pitchFamily="2" charset="2"/>
              <a:buChar char="Ø"/>
            </a:pP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アルコール健康障がいをめぐる現状について、改善傾向にある項目もあるが、感染症拡大に伴う外食自粛等</a:t>
            </a:r>
            <a:b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b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生活様態の変化等を考慮する必要があり、引き続き対策を推進する必要がある。</a:t>
            </a:r>
          </a:p>
        </p:txBody>
      </p:sp>
      <p:sp>
        <p:nvSpPr>
          <p:cNvPr id="155" name="四角形: 対角を切り取る 154">
            <a:extLst>
              <a:ext uri="{FF2B5EF4-FFF2-40B4-BE49-F238E27FC236}">
                <a16:creationId xmlns:a16="http://schemas.microsoft.com/office/drawing/2014/main" id="{686D0F94-30FD-498E-BDC1-90B1DB544750}"/>
              </a:ext>
            </a:extLst>
          </p:cNvPr>
          <p:cNvSpPr/>
          <p:nvPr/>
        </p:nvSpPr>
        <p:spPr>
          <a:xfrm>
            <a:off x="136104" y="5719667"/>
            <a:ext cx="3492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②妊娠中の者の飲酒状況</a:t>
            </a:r>
          </a:p>
        </p:txBody>
      </p:sp>
      <p:sp>
        <p:nvSpPr>
          <p:cNvPr id="156" name="テキスト ボックス 155">
            <a:extLst>
              <a:ext uri="{FF2B5EF4-FFF2-40B4-BE49-F238E27FC236}">
                <a16:creationId xmlns:a16="http://schemas.microsoft.com/office/drawing/2014/main" id="{9D5AE8E3-096B-48CC-BB11-6AAB46B8C97C}"/>
              </a:ext>
            </a:extLst>
          </p:cNvPr>
          <p:cNvSpPr txBox="1"/>
          <p:nvPr/>
        </p:nvSpPr>
        <p:spPr>
          <a:xfrm>
            <a:off x="144358" y="5878668"/>
            <a:ext cx="2662763" cy="253916"/>
          </a:xfrm>
          <a:prstGeom prst="rect">
            <a:avLst/>
          </a:prstGeom>
          <a:noFill/>
        </p:spPr>
        <p:txBody>
          <a:bodyPr wrap="square" rtlCol="0">
            <a:spAutoFit/>
          </a:bodyPr>
          <a:lstStyle/>
          <a:p>
            <a:r>
              <a:rPr kumimoji="1" lang="en-US" altLang="ja-JP" sz="1050" dirty="0">
                <a:latin typeface="BIZ UDPゴシック" panose="020B0400000000000000" pitchFamily="50" charset="-128"/>
                <a:ea typeface="BIZ UDPゴシック" panose="020B0400000000000000" pitchFamily="50" charset="-128"/>
              </a:rPr>
              <a:t>2.3%</a:t>
            </a:r>
            <a:r>
              <a:rPr kumimoji="1" lang="ja-JP" altLang="en-US" sz="1050" dirty="0">
                <a:latin typeface="BIZ UDPゴシック" panose="020B0400000000000000" pitchFamily="50" charset="-128"/>
                <a:ea typeface="BIZ UDPゴシック" panose="020B0400000000000000" pitchFamily="50" charset="-128"/>
              </a:rPr>
              <a:t>（</a:t>
            </a:r>
            <a:r>
              <a:rPr kumimoji="1" lang="en-US" altLang="ja-JP" sz="1050" dirty="0">
                <a:latin typeface="BIZ UDPゴシック" panose="020B0400000000000000" pitchFamily="50" charset="-128"/>
                <a:ea typeface="BIZ UDPゴシック" panose="020B0400000000000000" pitchFamily="50" charset="-128"/>
              </a:rPr>
              <a:t>R4</a:t>
            </a:r>
            <a:r>
              <a:rPr kumimoji="1" lang="ja-JP" altLang="en-US" sz="105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p:txBody>
      </p:sp>
      <p:sp>
        <p:nvSpPr>
          <p:cNvPr id="157" name="四角形: 角を丸くする 156">
            <a:extLst>
              <a:ext uri="{FF2B5EF4-FFF2-40B4-BE49-F238E27FC236}">
                <a16:creationId xmlns:a16="http://schemas.microsoft.com/office/drawing/2014/main" id="{5E1E41B6-5D24-4856-BFC4-D68A98A392AD}"/>
              </a:ext>
            </a:extLst>
          </p:cNvPr>
          <p:cNvSpPr/>
          <p:nvPr/>
        </p:nvSpPr>
        <p:spPr>
          <a:xfrm>
            <a:off x="2867316" y="5932058"/>
            <a:ext cx="702535" cy="175483"/>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bg1"/>
                </a:solidFill>
                <a:latin typeface="Meiryo UI" panose="020B0604030504040204" pitchFamily="50" charset="-128"/>
                <a:ea typeface="Meiryo UI" panose="020B0604030504040204" pitchFamily="50" charset="-128"/>
              </a:rPr>
              <a:t>増加</a:t>
            </a:r>
            <a:r>
              <a:rPr kumimoji="1" lang="ja-JP" altLang="en-US" sz="900" b="1" dirty="0">
                <a:solidFill>
                  <a:schemeClr val="bg1"/>
                </a:solidFill>
                <a:latin typeface="Meiryo UI" panose="020B0604030504040204" pitchFamily="50" charset="-128"/>
                <a:ea typeface="Meiryo UI" panose="020B0604030504040204" pitchFamily="50" charset="-128"/>
              </a:rPr>
              <a:t>傾向</a:t>
            </a:r>
          </a:p>
        </p:txBody>
      </p:sp>
      <p:sp>
        <p:nvSpPr>
          <p:cNvPr id="158" name="四角形: 対角を切り取る 157">
            <a:extLst>
              <a:ext uri="{FF2B5EF4-FFF2-40B4-BE49-F238E27FC236}">
                <a16:creationId xmlns:a16="http://schemas.microsoft.com/office/drawing/2014/main" id="{E9837BB3-387D-4456-8AC1-39759EC96AD9}"/>
              </a:ext>
            </a:extLst>
          </p:cNvPr>
          <p:cNvSpPr/>
          <p:nvPr/>
        </p:nvSpPr>
        <p:spPr>
          <a:xfrm>
            <a:off x="136104" y="6348608"/>
            <a:ext cx="3492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③飲酒に起因する身体症状での救急搬送数の状況</a:t>
            </a:r>
          </a:p>
        </p:txBody>
      </p:sp>
      <p:sp>
        <p:nvSpPr>
          <p:cNvPr id="159" name="テキスト ボックス 158">
            <a:extLst>
              <a:ext uri="{FF2B5EF4-FFF2-40B4-BE49-F238E27FC236}">
                <a16:creationId xmlns:a16="http://schemas.microsoft.com/office/drawing/2014/main" id="{120D2303-E761-4C8D-8AC1-DA2454187A05}"/>
              </a:ext>
            </a:extLst>
          </p:cNvPr>
          <p:cNvSpPr txBox="1"/>
          <p:nvPr/>
        </p:nvSpPr>
        <p:spPr>
          <a:xfrm>
            <a:off x="144358" y="6554670"/>
            <a:ext cx="3935636" cy="415498"/>
          </a:xfrm>
          <a:prstGeom prst="rect">
            <a:avLst/>
          </a:prstGeom>
          <a:noFill/>
        </p:spPr>
        <p:txBody>
          <a:bodyPr wrap="square" rtlCol="0">
            <a:spAutoFit/>
          </a:bodyPr>
          <a:lstStyle/>
          <a:p>
            <a:r>
              <a:rPr kumimoji="1" lang="zh-CN" altLang="en-US" sz="1050" dirty="0">
                <a:latin typeface="BIZ UDPゴシック" panose="020B0400000000000000" pitchFamily="50" charset="-128"/>
                <a:ea typeface="BIZ UDPゴシック" panose="020B0400000000000000" pitchFamily="50" charset="-128"/>
              </a:rPr>
              <a:t>総数 </a:t>
            </a:r>
            <a:r>
              <a:rPr kumimoji="1" lang="en-US" altLang="zh-CN" sz="1050" dirty="0">
                <a:latin typeface="BIZ UDPゴシック" panose="020B0400000000000000" pitchFamily="50" charset="-128"/>
                <a:ea typeface="BIZ UDPゴシック" panose="020B0400000000000000" pitchFamily="50" charset="-128"/>
              </a:rPr>
              <a:t>6,090</a:t>
            </a:r>
            <a:r>
              <a:rPr kumimoji="1" lang="zh-CN" altLang="en-US" sz="1050" dirty="0">
                <a:latin typeface="BIZ UDPゴシック" panose="020B0400000000000000" pitchFamily="50" charset="-128"/>
                <a:ea typeface="BIZ UDPゴシック" panose="020B0400000000000000" pitchFamily="50" charset="-128"/>
              </a:rPr>
              <a:t>件（</a:t>
            </a:r>
            <a:r>
              <a:rPr kumimoji="1" lang="en-US" altLang="zh-CN" sz="1050" dirty="0">
                <a:latin typeface="BIZ UDPゴシック" panose="020B0400000000000000" pitchFamily="50" charset="-128"/>
                <a:ea typeface="BIZ UDPゴシック" panose="020B0400000000000000" pitchFamily="50" charset="-128"/>
              </a:rPr>
              <a:t>R4</a:t>
            </a:r>
            <a:r>
              <a:rPr kumimoji="1" lang="zh-CN" altLang="en-US" sz="1050" dirty="0">
                <a:latin typeface="BIZ UDPゴシック" panose="020B0400000000000000" pitchFamily="50" charset="-128"/>
                <a:ea typeface="BIZ UDPゴシック" panose="020B0400000000000000" pitchFamily="50" charset="-128"/>
              </a:rPr>
              <a:t>）</a:t>
            </a:r>
            <a:br>
              <a:rPr kumimoji="1" lang="en-US" altLang="zh-CN" sz="1050" dirty="0">
                <a:latin typeface="BIZ UDPゴシック" panose="020B0400000000000000" pitchFamily="50" charset="-128"/>
                <a:ea typeface="BIZ UDPゴシック" panose="020B0400000000000000" pitchFamily="50" charset="-128"/>
              </a:rPr>
            </a:br>
            <a:r>
              <a:rPr kumimoji="1" lang="ja-JP" altLang="en-US" sz="1050" dirty="0">
                <a:latin typeface="BIZ UDPゴシック" panose="020B0400000000000000" pitchFamily="50" charset="-128"/>
                <a:ea typeface="BIZ UDPゴシック" panose="020B0400000000000000" pitchFamily="50" charset="-128"/>
              </a:rPr>
              <a:t>うち数　</a:t>
            </a:r>
            <a:r>
              <a:rPr kumimoji="1" lang="en-US" altLang="zh-CN" sz="1050" dirty="0">
                <a:latin typeface="BIZ UDPゴシック" panose="020B0400000000000000" pitchFamily="50" charset="-128"/>
                <a:ea typeface="BIZ UDPゴシック" panose="020B0400000000000000" pitchFamily="50" charset="-128"/>
              </a:rPr>
              <a:t>20</a:t>
            </a:r>
            <a:r>
              <a:rPr kumimoji="1" lang="zh-CN" altLang="en-US" sz="1050" dirty="0">
                <a:latin typeface="BIZ UDPゴシック" panose="020B0400000000000000" pitchFamily="50" charset="-128"/>
                <a:ea typeface="BIZ UDPゴシック" panose="020B0400000000000000" pitchFamily="50" charset="-128"/>
              </a:rPr>
              <a:t>歳未満 </a:t>
            </a:r>
            <a:r>
              <a:rPr kumimoji="1" lang="en-US" altLang="zh-CN" sz="1050" dirty="0">
                <a:latin typeface="BIZ UDPゴシック" panose="020B0400000000000000" pitchFamily="50" charset="-128"/>
                <a:ea typeface="BIZ UDPゴシック" panose="020B0400000000000000" pitchFamily="50" charset="-128"/>
              </a:rPr>
              <a:t>285</a:t>
            </a:r>
            <a:r>
              <a:rPr kumimoji="1" lang="zh-CN" altLang="en-US" sz="1050" dirty="0">
                <a:latin typeface="BIZ UDPゴシック" panose="020B0400000000000000" pitchFamily="50" charset="-128"/>
                <a:ea typeface="BIZ UDPゴシック" panose="020B0400000000000000" pitchFamily="50" charset="-128"/>
              </a:rPr>
              <a:t>件</a:t>
            </a:r>
            <a:r>
              <a:rPr kumimoji="1" lang="ja-JP" altLang="en-US" sz="1050" dirty="0">
                <a:latin typeface="BIZ UDPゴシック" panose="020B0400000000000000" pitchFamily="50" charset="-128"/>
                <a:ea typeface="BIZ UDPゴシック" panose="020B0400000000000000" pitchFamily="50" charset="-128"/>
              </a:rPr>
              <a:t>　</a:t>
            </a:r>
            <a:r>
              <a:rPr kumimoji="1" lang="en-US" altLang="zh-CN" sz="1050" dirty="0">
                <a:latin typeface="BIZ UDPゴシック" panose="020B0400000000000000" pitchFamily="50" charset="-128"/>
                <a:ea typeface="BIZ UDPゴシック" panose="020B0400000000000000" pitchFamily="50" charset="-128"/>
              </a:rPr>
              <a:t>20</a:t>
            </a:r>
            <a:r>
              <a:rPr kumimoji="1" lang="zh-CN" altLang="en-US" sz="1050" dirty="0">
                <a:latin typeface="BIZ UDPゴシック" panose="020B0400000000000000" pitchFamily="50" charset="-128"/>
                <a:ea typeface="BIZ UDPゴシック" panose="020B0400000000000000" pitchFamily="50" charset="-128"/>
              </a:rPr>
              <a:t>歳代 </a:t>
            </a:r>
            <a:r>
              <a:rPr kumimoji="1" lang="en-US" altLang="zh-CN" sz="1050" dirty="0">
                <a:latin typeface="BIZ UDPゴシック" panose="020B0400000000000000" pitchFamily="50" charset="-128"/>
                <a:ea typeface="BIZ UDPゴシック" panose="020B0400000000000000" pitchFamily="50" charset="-128"/>
              </a:rPr>
              <a:t>2,622</a:t>
            </a:r>
            <a:r>
              <a:rPr kumimoji="1" lang="zh-CN" altLang="en-US" sz="1050" dirty="0">
                <a:latin typeface="BIZ UDPゴシック" panose="020B0400000000000000" pitchFamily="50" charset="-128"/>
                <a:ea typeface="BIZ UDPゴシック" panose="020B0400000000000000" pitchFamily="50" charset="-128"/>
              </a:rPr>
              <a:t>件</a:t>
            </a:r>
          </a:p>
        </p:txBody>
      </p:sp>
      <p:sp>
        <p:nvSpPr>
          <p:cNvPr id="160" name="四角形: 角を丸くする 159">
            <a:extLst>
              <a:ext uri="{FF2B5EF4-FFF2-40B4-BE49-F238E27FC236}">
                <a16:creationId xmlns:a16="http://schemas.microsoft.com/office/drawing/2014/main" id="{C5437DEB-29FE-429F-91F0-9317FD7C863A}"/>
              </a:ext>
            </a:extLst>
          </p:cNvPr>
          <p:cNvSpPr/>
          <p:nvPr/>
        </p:nvSpPr>
        <p:spPr>
          <a:xfrm>
            <a:off x="2867316" y="6559920"/>
            <a:ext cx="702535" cy="175483"/>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改善傾向</a:t>
            </a:r>
          </a:p>
        </p:txBody>
      </p:sp>
      <p:sp>
        <p:nvSpPr>
          <p:cNvPr id="161" name="四角形: 対角を切り取る 160">
            <a:extLst>
              <a:ext uri="{FF2B5EF4-FFF2-40B4-BE49-F238E27FC236}">
                <a16:creationId xmlns:a16="http://schemas.microsoft.com/office/drawing/2014/main" id="{650F5C9E-9A26-4D36-9A61-A36BA96A6A8B}"/>
              </a:ext>
            </a:extLst>
          </p:cNvPr>
          <p:cNvSpPr/>
          <p:nvPr/>
        </p:nvSpPr>
        <p:spPr>
          <a:xfrm>
            <a:off x="136104" y="7214064"/>
            <a:ext cx="3492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④保健所等における相談人数</a:t>
            </a:r>
          </a:p>
        </p:txBody>
      </p:sp>
      <p:sp>
        <p:nvSpPr>
          <p:cNvPr id="162" name="テキスト ボックス 161">
            <a:extLst>
              <a:ext uri="{FF2B5EF4-FFF2-40B4-BE49-F238E27FC236}">
                <a16:creationId xmlns:a16="http://schemas.microsoft.com/office/drawing/2014/main" id="{1C7DC3C3-D3B1-412F-B835-85BB46740732}"/>
              </a:ext>
            </a:extLst>
          </p:cNvPr>
          <p:cNvSpPr txBox="1"/>
          <p:nvPr/>
        </p:nvSpPr>
        <p:spPr>
          <a:xfrm>
            <a:off x="144358" y="7390836"/>
            <a:ext cx="2662763" cy="253916"/>
          </a:xfrm>
          <a:prstGeom prst="rect">
            <a:avLst/>
          </a:prstGeom>
          <a:noFill/>
        </p:spPr>
        <p:txBody>
          <a:bodyPr wrap="square" rtlCol="0">
            <a:spAutoFit/>
          </a:bodyPr>
          <a:lstStyle/>
          <a:p>
            <a:r>
              <a:rPr kumimoji="1" lang="en-US" altLang="ja-JP" sz="1050" dirty="0">
                <a:latin typeface="BIZ UDPゴシック" panose="020B0400000000000000" pitchFamily="50" charset="-128"/>
                <a:ea typeface="BIZ UDPゴシック" panose="020B0400000000000000" pitchFamily="50" charset="-128"/>
              </a:rPr>
              <a:t>1,911</a:t>
            </a:r>
            <a:r>
              <a:rPr kumimoji="1" lang="ja-JP" altLang="en-US" sz="1050" dirty="0">
                <a:latin typeface="BIZ UDPゴシック" panose="020B0400000000000000" pitchFamily="50" charset="-128"/>
                <a:ea typeface="BIZ UDPゴシック" panose="020B0400000000000000" pitchFamily="50" charset="-128"/>
              </a:rPr>
              <a:t>人（</a:t>
            </a:r>
            <a:r>
              <a:rPr kumimoji="1" lang="en-US" altLang="ja-JP" sz="1050" dirty="0">
                <a:latin typeface="BIZ UDPゴシック" panose="020B0400000000000000" pitchFamily="50" charset="-128"/>
                <a:ea typeface="BIZ UDPゴシック" panose="020B0400000000000000" pitchFamily="50" charset="-128"/>
              </a:rPr>
              <a:t>R4</a:t>
            </a:r>
            <a:r>
              <a:rPr kumimoji="1" lang="ja-JP" altLang="en-US" sz="1050" dirty="0">
                <a:latin typeface="BIZ UDPゴシック" panose="020B0400000000000000" pitchFamily="50" charset="-128"/>
                <a:ea typeface="BIZ UDPゴシック" panose="020B0400000000000000" pitchFamily="50" charset="-128"/>
              </a:rPr>
              <a:t>）</a:t>
            </a:r>
          </a:p>
        </p:txBody>
      </p:sp>
      <p:sp>
        <p:nvSpPr>
          <p:cNvPr id="163" name="四角形: 角を丸くする 162">
            <a:extLst>
              <a:ext uri="{FF2B5EF4-FFF2-40B4-BE49-F238E27FC236}">
                <a16:creationId xmlns:a16="http://schemas.microsoft.com/office/drawing/2014/main" id="{278F9D5C-7CD4-4031-AA74-1D44F1EC1F35}"/>
              </a:ext>
            </a:extLst>
          </p:cNvPr>
          <p:cNvSpPr/>
          <p:nvPr/>
        </p:nvSpPr>
        <p:spPr>
          <a:xfrm>
            <a:off x="2857791" y="7416246"/>
            <a:ext cx="702535" cy="175483"/>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増加傾向</a:t>
            </a:r>
          </a:p>
        </p:txBody>
      </p:sp>
      <p:sp>
        <p:nvSpPr>
          <p:cNvPr id="164" name="テキスト ボックス 163">
            <a:extLst>
              <a:ext uri="{FF2B5EF4-FFF2-40B4-BE49-F238E27FC236}">
                <a16:creationId xmlns:a16="http://schemas.microsoft.com/office/drawing/2014/main" id="{59DE15B5-A8D1-4BC0-899D-731DBB910983}"/>
              </a:ext>
            </a:extLst>
          </p:cNvPr>
          <p:cNvSpPr txBox="1"/>
          <p:nvPr/>
        </p:nvSpPr>
        <p:spPr>
          <a:xfrm>
            <a:off x="3584598" y="6243092"/>
            <a:ext cx="2829424" cy="230832"/>
          </a:xfrm>
          <a:prstGeom prst="rect">
            <a:avLst/>
          </a:prstGeom>
          <a:noFill/>
        </p:spPr>
        <p:txBody>
          <a:bodyPr wrap="square" rtlCol="0">
            <a:spAutoFit/>
          </a:bodyPr>
          <a:lstStyle/>
          <a:p>
            <a:r>
              <a:rPr lang="ja-JP" altLang="en-US" sz="900" b="1" spc="8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■保健所等における相談人数</a:t>
            </a:r>
          </a:p>
        </p:txBody>
      </p:sp>
      <p:sp>
        <p:nvSpPr>
          <p:cNvPr id="165" name="テキスト ボックス 164">
            <a:extLst>
              <a:ext uri="{FF2B5EF4-FFF2-40B4-BE49-F238E27FC236}">
                <a16:creationId xmlns:a16="http://schemas.microsoft.com/office/drawing/2014/main" id="{56B8A299-1A80-4F85-BD54-CA8D893B3657}"/>
              </a:ext>
            </a:extLst>
          </p:cNvPr>
          <p:cNvSpPr txBox="1"/>
          <p:nvPr/>
        </p:nvSpPr>
        <p:spPr>
          <a:xfrm>
            <a:off x="3892142" y="7676110"/>
            <a:ext cx="2198397" cy="184666"/>
          </a:xfrm>
          <a:prstGeom prst="rect">
            <a:avLst/>
          </a:prstGeom>
          <a:noFill/>
        </p:spPr>
        <p:txBody>
          <a:bodyPr wrap="square" rtlCol="0">
            <a:spAutoFit/>
          </a:bodyPr>
          <a:lstStyle/>
          <a:p>
            <a:r>
              <a:rPr lang="en-US" altLang="ja-JP" sz="6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600" kern="100" dirty="0">
                <a:effectLst/>
                <a:latin typeface="Meiryo UI" panose="020B0604030504040204" pitchFamily="50" charset="-128"/>
                <a:ea typeface="Meiryo UI" panose="020B0604030504040204" pitchFamily="50" charset="-128"/>
                <a:cs typeface="Times New Roman" panose="02020603050405020304" pitchFamily="18" charset="0"/>
              </a:rPr>
              <a:t>出典</a:t>
            </a:r>
            <a:r>
              <a:rPr lang="en-US" altLang="ja-JP" sz="6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600" kern="100" dirty="0">
                <a:effectLst/>
                <a:latin typeface="Meiryo UI" panose="020B0604030504040204" pitchFamily="50" charset="-128"/>
                <a:ea typeface="Meiryo UI" panose="020B0604030504040204" pitchFamily="50" charset="-128"/>
                <a:cs typeface="Times New Roman" panose="02020603050405020304" pitchFamily="18" charset="0"/>
              </a:rPr>
              <a:t>大阪府地域保健課調べ</a:t>
            </a:r>
          </a:p>
        </p:txBody>
      </p:sp>
      <p:sp>
        <p:nvSpPr>
          <p:cNvPr id="166" name="四角形: 対角を切り取る 165">
            <a:extLst>
              <a:ext uri="{FF2B5EF4-FFF2-40B4-BE49-F238E27FC236}">
                <a16:creationId xmlns:a16="http://schemas.microsoft.com/office/drawing/2014/main" id="{2595AA53-5A03-409A-8735-EA7B2D2F6BDB}"/>
              </a:ext>
            </a:extLst>
          </p:cNvPr>
          <p:cNvSpPr/>
          <p:nvPr/>
        </p:nvSpPr>
        <p:spPr>
          <a:xfrm>
            <a:off x="6444376" y="820749"/>
            <a:ext cx="2124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■第１期計画の目標達成状況</a:t>
            </a:r>
          </a:p>
        </p:txBody>
      </p:sp>
      <p:sp>
        <p:nvSpPr>
          <p:cNvPr id="168" name="四角形: 対角を切り取る 167">
            <a:extLst>
              <a:ext uri="{FF2B5EF4-FFF2-40B4-BE49-F238E27FC236}">
                <a16:creationId xmlns:a16="http://schemas.microsoft.com/office/drawing/2014/main" id="{19CD75FB-F12B-4D5D-A4E0-82766BFC750B}"/>
              </a:ext>
            </a:extLst>
          </p:cNvPr>
          <p:cNvSpPr/>
          <p:nvPr/>
        </p:nvSpPr>
        <p:spPr>
          <a:xfrm>
            <a:off x="6444376" y="2575440"/>
            <a:ext cx="2124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■第１期計画の課題</a:t>
            </a:r>
          </a:p>
        </p:txBody>
      </p:sp>
      <p:sp>
        <p:nvSpPr>
          <p:cNvPr id="169" name="サブタイトル 2">
            <a:extLst>
              <a:ext uri="{FF2B5EF4-FFF2-40B4-BE49-F238E27FC236}">
                <a16:creationId xmlns:a16="http://schemas.microsoft.com/office/drawing/2014/main" id="{123C2996-34C6-4AF6-920A-E476E838EEBC}"/>
              </a:ext>
            </a:extLst>
          </p:cNvPr>
          <p:cNvSpPr txBox="1">
            <a:spLocks/>
          </p:cNvSpPr>
          <p:nvPr/>
        </p:nvSpPr>
        <p:spPr>
          <a:xfrm>
            <a:off x="6511734" y="2786688"/>
            <a:ext cx="1045937" cy="169485"/>
          </a:xfrm>
          <a:prstGeom prst="rect">
            <a:avLst/>
          </a:prstGeom>
          <a:solidFill>
            <a:srgbClr val="000099"/>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050" b="1" spc="-40" dirty="0">
                <a:solidFill>
                  <a:schemeClr val="bg1"/>
                </a:solidFill>
                <a:latin typeface="Meiryo UI" panose="020B0604030504040204" pitchFamily="50" charset="-128"/>
                <a:ea typeface="Meiryo UI" panose="020B0604030504040204" pitchFamily="50" charset="-128"/>
              </a:rPr>
              <a:t>普及啓発</a:t>
            </a:r>
          </a:p>
        </p:txBody>
      </p:sp>
      <p:sp>
        <p:nvSpPr>
          <p:cNvPr id="170" name="正方形/長方形 169">
            <a:extLst>
              <a:ext uri="{FF2B5EF4-FFF2-40B4-BE49-F238E27FC236}">
                <a16:creationId xmlns:a16="http://schemas.microsoft.com/office/drawing/2014/main" id="{1D9428CA-4ABF-4358-A8B0-13FA1916C7EC}"/>
              </a:ext>
            </a:extLst>
          </p:cNvPr>
          <p:cNvSpPr/>
          <p:nvPr/>
        </p:nvSpPr>
        <p:spPr>
          <a:xfrm>
            <a:off x="7824228" y="2993906"/>
            <a:ext cx="4464495" cy="2660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若年層等、</a:t>
            </a:r>
            <a:r>
              <a:rPr lang="en-US" altLang="ja-JP"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SNS</a:t>
            </a: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の活用になじみがある人にも対応できるような相談体制の充実</a:t>
            </a:r>
          </a:p>
        </p:txBody>
      </p:sp>
      <p:sp>
        <p:nvSpPr>
          <p:cNvPr id="171" name="正方形/長方形 170">
            <a:extLst>
              <a:ext uri="{FF2B5EF4-FFF2-40B4-BE49-F238E27FC236}">
                <a16:creationId xmlns:a16="http://schemas.microsoft.com/office/drawing/2014/main" id="{67E64E94-205A-4321-B944-E01FDC43ED60}"/>
              </a:ext>
            </a:extLst>
          </p:cNvPr>
          <p:cNvSpPr/>
          <p:nvPr/>
        </p:nvSpPr>
        <p:spPr>
          <a:xfrm>
            <a:off x="7839511" y="3212991"/>
            <a:ext cx="3842952" cy="2660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いわゆるトリートメントギャップの解消に向けた医療機関連携の強化</a:t>
            </a:r>
          </a:p>
        </p:txBody>
      </p:sp>
      <p:sp>
        <p:nvSpPr>
          <p:cNvPr id="172" name="正方形/長方形 171">
            <a:extLst>
              <a:ext uri="{FF2B5EF4-FFF2-40B4-BE49-F238E27FC236}">
                <a16:creationId xmlns:a16="http://schemas.microsoft.com/office/drawing/2014/main" id="{2266FF64-6637-4FAD-B32B-FA2FFF8DD564}"/>
              </a:ext>
            </a:extLst>
          </p:cNvPr>
          <p:cNvSpPr/>
          <p:nvPr/>
        </p:nvSpPr>
        <p:spPr>
          <a:xfrm>
            <a:off x="7839511" y="3468754"/>
            <a:ext cx="4903945" cy="2660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相談者数に占める自助グループ・民間団体等への紹介率や、研修・普及啓発事業に占める自助グループ・</a:t>
            </a:r>
            <a:endParaRPr lang="en-US" altLang="ja-JP"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defTabSz="1280146">
              <a:buClr>
                <a:srgbClr val="0000CC"/>
              </a:buClr>
            </a:pP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民間団体等と連携して取り組んだ事業の割合の向上</a:t>
            </a:r>
          </a:p>
        </p:txBody>
      </p:sp>
      <p:sp>
        <p:nvSpPr>
          <p:cNvPr id="173" name="サブタイトル 2">
            <a:extLst>
              <a:ext uri="{FF2B5EF4-FFF2-40B4-BE49-F238E27FC236}">
                <a16:creationId xmlns:a16="http://schemas.microsoft.com/office/drawing/2014/main" id="{D58A93DC-659C-4BEC-B9B5-A76A104E62D7}"/>
              </a:ext>
            </a:extLst>
          </p:cNvPr>
          <p:cNvSpPr txBox="1">
            <a:spLocks/>
          </p:cNvSpPr>
          <p:nvPr/>
        </p:nvSpPr>
        <p:spPr>
          <a:xfrm>
            <a:off x="6511734" y="3013494"/>
            <a:ext cx="1045937" cy="169485"/>
          </a:xfrm>
          <a:prstGeom prst="rect">
            <a:avLst/>
          </a:prstGeom>
          <a:solidFill>
            <a:srgbClr val="000099"/>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050" b="1" spc="-40" dirty="0">
                <a:solidFill>
                  <a:schemeClr val="bg1"/>
                </a:solidFill>
                <a:latin typeface="Meiryo UI" panose="020B0604030504040204" pitchFamily="50" charset="-128"/>
                <a:ea typeface="Meiryo UI" panose="020B0604030504040204" pitchFamily="50" charset="-128"/>
              </a:rPr>
              <a:t>相談支援体制</a:t>
            </a:r>
          </a:p>
        </p:txBody>
      </p:sp>
      <p:sp>
        <p:nvSpPr>
          <p:cNvPr id="174" name="サブタイトル 2">
            <a:extLst>
              <a:ext uri="{FF2B5EF4-FFF2-40B4-BE49-F238E27FC236}">
                <a16:creationId xmlns:a16="http://schemas.microsoft.com/office/drawing/2014/main" id="{7101F7F6-0518-44E7-99AC-8CFFBD75645A}"/>
              </a:ext>
            </a:extLst>
          </p:cNvPr>
          <p:cNvSpPr txBox="1">
            <a:spLocks/>
          </p:cNvSpPr>
          <p:nvPr/>
        </p:nvSpPr>
        <p:spPr>
          <a:xfrm>
            <a:off x="6511734" y="3244361"/>
            <a:ext cx="1045937" cy="169485"/>
          </a:xfrm>
          <a:prstGeom prst="rect">
            <a:avLst/>
          </a:prstGeom>
          <a:solidFill>
            <a:srgbClr val="000099"/>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050" b="1" spc="-40" dirty="0">
                <a:solidFill>
                  <a:schemeClr val="bg1"/>
                </a:solidFill>
                <a:latin typeface="Meiryo UI" panose="020B0604030504040204" pitchFamily="50" charset="-128"/>
                <a:ea typeface="Meiryo UI" panose="020B0604030504040204" pitchFamily="50" charset="-128"/>
              </a:rPr>
              <a:t>治療体制</a:t>
            </a:r>
          </a:p>
        </p:txBody>
      </p:sp>
      <p:sp>
        <p:nvSpPr>
          <p:cNvPr id="175" name="サブタイトル 2">
            <a:extLst>
              <a:ext uri="{FF2B5EF4-FFF2-40B4-BE49-F238E27FC236}">
                <a16:creationId xmlns:a16="http://schemas.microsoft.com/office/drawing/2014/main" id="{84D310F6-ADFB-48CD-8217-28FA6C35AD90}"/>
              </a:ext>
            </a:extLst>
          </p:cNvPr>
          <p:cNvSpPr txBox="1">
            <a:spLocks/>
          </p:cNvSpPr>
          <p:nvPr/>
        </p:nvSpPr>
        <p:spPr>
          <a:xfrm>
            <a:off x="6511734" y="3499530"/>
            <a:ext cx="1045937" cy="169485"/>
          </a:xfrm>
          <a:prstGeom prst="rect">
            <a:avLst/>
          </a:prstGeom>
          <a:solidFill>
            <a:srgbClr val="000099"/>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050" b="1" spc="-40" dirty="0">
                <a:solidFill>
                  <a:schemeClr val="bg1"/>
                </a:solidFill>
                <a:latin typeface="Meiryo UI" panose="020B0604030504040204" pitchFamily="50" charset="-128"/>
                <a:ea typeface="Meiryo UI" panose="020B0604030504040204" pitchFamily="50" charset="-128"/>
              </a:rPr>
              <a:t>回復支援体制</a:t>
            </a:r>
          </a:p>
        </p:txBody>
      </p:sp>
      <p:sp>
        <p:nvSpPr>
          <p:cNvPr id="26" name="二等辺三角形 25">
            <a:extLst>
              <a:ext uri="{FF2B5EF4-FFF2-40B4-BE49-F238E27FC236}">
                <a16:creationId xmlns:a16="http://schemas.microsoft.com/office/drawing/2014/main" id="{99E7697D-6F02-4AEB-BC04-41C415A77837}"/>
              </a:ext>
            </a:extLst>
          </p:cNvPr>
          <p:cNvSpPr/>
          <p:nvPr/>
        </p:nvSpPr>
        <p:spPr>
          <a:xfrm rot="5400000">
            <a:off x="7577977" y="2804869"/>
            <a:ext cx="180000" cy="144000"/>
          </a:xfrm>
          <a:prstGeom prst="triangle">
            <a:avLst/>
          </a:prstGeom>
          <a:gradFill flip="none" rotWithShape="1">
            <a:gsLst>
              <a:gs pos="0">
                <a:schemeClr val="accent1">
                  <a:lumMod val="0"/>
                  <a:lumOff val="100000"/>
                </a:schemeClr>
              </a:gs>
              <a:gs pos="35000">
                <a:schemeClr val="bg1">
                  <a:lumMod val="75000"/>
                </a:schemeClr>
              </a:gs>
              <a:gs pos="100000">
                <a:schemeClr val="bg1">
                  <a:lumMod val="5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1" name="二等辺三角形 180">
            <a:extLst>
              <a:ext uri="{FF2B5EF4-FFF2-40B4-BE49-F238E27FC236}">
                <a16:creationId xmlns:a16="http://schemas.microsoft.com/office/drawing/2014/main" id="{CA24096A-D7C6-4584-B8F5-999CB95220A1}"/>
              </a:ext>
            </a:extLst>
          </p:cNvPr>
          <p:cNvSpPr/>
          <p:nvPr/>
        </p:nvSpPr>
        <p:spPr>
          <a:xfrm rot="5400000">
            <a:off x="7577977" y="3041289"/>
            <a:ext cx="180000" cy="144000"/>
          </a:xfrm>
          <a:prstGeom prst="triangle">
            <a:avLst/>
          </a:prstGeom>
          <a:gradFill flip="none" rotWithShape="1">
            <a:gsLst>
              <a:gs pos="0">
                <a:schemeClr val="accent1">
                  <a:lumMod val="0"/>
                  <a:lumOff val="100000"/>
                </a:schemeClr>
              </a:gs>
              <a:gs pos="35000">
                <a:schemeClr val="bg1">
                  <a:lumMod val="75000"/>
                </a:schemeClr>
              </a:gs>
              <a:gs pos="100000">
                <a:schemeClr val="bg1">
                  <a:lumMod val="5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二等辺三角形 181">
            <a:extLst>
              <a:ext uri="{FF2B5EF4-FFF2-40B4-BE49-F238E27FC236}">
                <a16:creationId xmlns:a16="http://schemas.microsoft.com/office/drawing/2014/main" id="{74932FC1-0665-43E9-8BE6-F28CE279CD12}"/>
              </a:ext>
            </a:extLst>
          </p:cNvPr>
          <p:cNvSpPr/>
          <p:nvPr/>
        </p:nvSpPr>
        <p:spPr>
          <a:xfrm rot="5400000">
            <a:off x="7577977" y="3268495"/>
            <a:ext cx="180000" cy="144000"/>
          </a:xfrm>
          <a:prstGeom prst="triangle">
            <a:avLst/>
          </a:prstGeom>
          <a:gradFill flip="none" rotWithShape="1">
            <a:gsLst>
              <a:gs pos="0">
                <a:schemeClr val="accent1">
                  <a:lumMod val="0"/>
                  <a:lumOff val="100000"/>
                </a:schemeClr>
              </a:gs>
              <a:gs pos="35000">
                <a:schemeClr val="bg1">
                  <a:lumMod val="75000"/>
                </a:schemeClr>
              </a:gs>
              <a:gs pos="100000">
                <a:schemeClr val="bg1">
                  <a:lumMod val="5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 name="二等辺三角形 182">
            <a:extLst>
              <a:ext uri="{FF2B5EF4-FFF2-40B4-BE49-F238E27FC236}">
                <a16:creationId xmlns:a16="http://schemas.microsoft.com/office/drawing/2014/main" id="{13E23C73-B1F3-4159-AB9E-8D8D56C84AAF}"/>
              </a:ext>
            </a:extLst>
          </p:cNvPr>
          <p:cNvSpPr/>
          <p:nvPr/>
        </p:nvSpPr>
        <p:spPr>
          <a:xfrm rot="5400000">
            <a:off x="7577977" y="3526678"/>
            <a:ext cx="180000" cy="144000"/>
          </a:xfrm>
          <a:prstGeom prst="triangle">
            <a:avLst/>
          </a:prstGeom>
          <a:gradFill flip="none" rotWithShape="1">
            <a:gsLst>
              <a:gs pos="0">
                <a:schemeClr val="accent1">
                  <a:lumMod val="0"/>
                  <a:lumOff val="100000"/>
                </a:schemeClr>
              </a:gs>
              <a:gs pos="35000">
                <a:schemeClr val="bg1">
                  <a:lumMod val="75000"/>
                </a:schemeClr>
              </a:gs>
              <a:gs pos="100000">
                <a:schemeClr val="bg1">
                  <a:lumMod val="5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正方形/長方形 184">
            <a:extLst>
              <a:ext uri="{FF2B5EF4-FFF2-40B4-BE49-F238E27FC236}">
                <a16:creationId xmlns:a16="http://schemas.microsoft.com/office/drawing/2014/main" id="{43CAA589-AFCC-4B17-A646-709917B7610D}"/>
              </a:ext>
            </a:extLst>
          </p:cNvPr>
          <p:cNvSpPr/>
          <p:nvPr/>
        </p:nvSpPr>
        <p:spPr>
          <a:xfrm>
            <a:off x="6308991" y="3812026"/>
            <a:ext cx="4674736" cy="265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3.</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第２期計画の基本的な考え方と具体的な取組み</a:t>
            </a:r>
          </a:p>
        </p:txBody>
      </p:sp>
      <p:sp>
        <p:nvSpPr>
          <p:cNvPr id="194" name="正方形/長方形 193">
            <a:extLst>
              <a:ext uri="{FF2B5EF4-FFF2-40B4-BE49-F238E27FC236}">
                <a16:creationId xmlns:a16="http://schemas.microsoft.com/office/drawing/2014/main" id="{486160C2-492F-436C-88E4-8E59647F18DA}"/>
              </a:ext>
            </a:extLst>
          </p:cNvPr>
          <p:cNvSpPr/>
          <p:nvPr/>
        </p:nvSpPr>
        <p:spPr>
          <a:xfrm>
            <a:off x="6527436" y="4338058"/>
            <a:ext cx="6274163" cy="5681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lnSpc>
                <a:spcPts val="1300"/>
              </a:lnSpc>
              <a:buClr>
                <a:srgbClr val="0000CC"/>
              </a:buClr>
              <a:buFont typeface="Wingdings" panose="05000000000000000000" pitchFamily="2" charset="2"/>
              <a:buChar char="Ø"/>
            </a:pP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基本理念や現状・課題等を踏まえ、第２期計画では、新たに「</a:t>
            </a:r>
            <a: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Ⅰ </a:t>
            </a: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普及啓発の強化」「</a:t>
            </a:r>
            <a: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Ⅱ </a:t>
            </a: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相談支援体制</a:t>
            </a:r>
            <a:b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b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の強化」「</a:t>
            </a:r>
            <a: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Ⅲ </a:t>
            </a: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治療体制の強化」「</a:t>
            </a:r>
            <a: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Ⅳ </a:t>
            </a: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切れ目のない回復支援体制の強化」の４つの基本方針を設定。</a:t>
            </a:r>
            <a:endPar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85725" indent="-85725" defTabSz="1280146">
              <a:lnSpc>
                <a:spcPts val="1300"/>
              </a:lnSpc>
              <a:buClr>
                <a:srgbClr val="0000CC"/>
              </a:buClr>
              <a:buFont typeface="Wingdings" panose="05000000000000000000" pitchFamily="2" charset="2"/>
              <a:buChar char="Ø"/>
            </a:pP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また、基本方針に沿って、９項目の取組施策ごとに指標と目標値を設定。（個別目標は２ページ参照）</a:t>
            </a:r>
          </a:p>
        </p:txBody>
      </p:sp>
      <p:sp>
        <p:nvSpPr>
          <p:cNvPr id="195" name="四角形: 対角を切り取る 194">
            <a:extLst>
              <a:ext uri="{FF2B5EF4-FFF2-40B4-BE49-F238E27FC236}">
                <a16:creationId xmlns:a16="http://schemas.microsoft.com/office/drawing/2014/main" id="{869AA360-114D-47E3-A607-90A50782E5CB}"/>
              </a:ext>
            </a:extLst>
          </p:cNvPr>
          <p:cNvSpPr/>
          <p:nvPr/>
        </p:nvSpPr>
        <p:spPr>
          <a:xfrm>
            <a:off x="6434851" y="4978524"/>
            <a:ext cx="3636000" cy="180000"/>
          </a:xfrm>
          <a:prstGeom prst="snip2Diag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■アルコール健康障がいのリスクに応じた施策体系のイメージ　</a:t>
            </a:r>
          </a:p>
        </p:txBody>
      </p:sp>
      <p:sp>
        <p:nvSpPr>
          <p:cNvPr id="199" name="四角形: 対角を切り取る 198">
            <a:extLst>
              <a:ext uri="{FF2B5EF4-FFF2-40B4-BE49-F238E27FC236}">
                <a16:creationId xmlns:a16="http://schemas.microsoft.com/office/drawing/2014/main" id="{C4F92B03-336F-43D0-B5E6-483890FAF44F}"/>
              </a:ext>
            </a:extLst>
          </p:cNvPr>
          <p:cNvSpPr/>
          <p:nvPr/>
        </p:nvSpPr>
        <p:spPr>
          <a:xfrm>
            <a:off x="6444376" y="6899880"/>
            <a:ext cx="3636000" cy="180000"/>
          </a:xfrm>
          <a:prstGeom prst="snip2Diag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■アルコール依存症が疑われる人等の推計</a:t>
            </a:r>
          </a:p>
        </p:txBody>
      </p:sp>
      <p:sp>
        <p:nvSpPr>
          <p:cNvPr id="12" name="テキスト ボックス 11">
            <a:extLst>
              <a:ext uri="{FF2B5EF4-FFF2-40B4-BE49-F238E27FC236}">
                <a16:creationId xmlns:a16="http://schemas.microsoft.com/office/drawing/2014/main" id="{FF01EFA1-B55A-4237-94EC-411B35087AE3}"/>
              </a:ext>
            </a:extLst>
          </p:cNvPr>
          <p:cNvSpPr txBox="1"/>
          <p:nvPr/>
        </p:nvSpPr>
        <p:spPr>
          <a:xfrm>
            <a:off x="10308594" y="7042656"/>
            <a:ext cx="2493005" cy="784830"/>
          </a:xfrm>
          <a:prstGeom prst="rect">
            <a:avLst/>
          </a:prstGeom>
          <a:noFill/>
        </p:spPr>
        <p:txBody>
          <a:bodyPr wrap="square" rtlCol="0">
            <a:spAutoFit/>
          </a:bodyPr>
          <a:lstStyle/>
          <a:p>
            <a:pPr>
              <a:lnSpc>
                <a:spcPts val="900"/>
              </a:lnSpc>
            </a:pPr>
            <a:r>
              <a:rPr kumimoji="1" lang="en-US" altLang="ja-JP" sz="800" spc="-40" dirty="0">
                <a:latin typeface="Meiryo UI" panose="020B0604030504040204" pitchFamily="50" charset="-128"/>
                <a:ea typeface="Meiryo UI" panose="020B0604030504040204" pitchFamily="50" charset="-128"/>
              </a:rPr>
              <a:t>※1</a:t>
            </a:r>
            <a:r>
              <a:rPr kumimoji="1" lang="ja-JP" altLang="en-US" sz="800" spc="-40" dirty="0">
                <a:latin typeface="Meiryo UI" panose="020B0604030504040204" pitchFamily="50" charset="-128"/>
                <a:ea typeface="Meiryo UI" panose="020B0604030504040204" pitchFamily="50" charset="-128"/>
              </a:rPr>
              <a:t>　</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アルコール問題スクリーニングテスト（</a:t>
            </a: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AUDIT※2</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）で</a:t>
            </a:r>
            <a:b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b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         15</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点以上</a:t>
            </a:r>
            <a:r>
              <a:rPr lang="ja-JP" altLang="en-US" sz="800" spc="-40" dirty="0">
                <a:effectLst/>
                <a:latin typeface="Meiryo UI" panose="020B0604030504040204" pitchFamily="50" charset="-128"/>
                <a:ea typeface="Meiryo UI" panose="020B0604030504040204" pitchFamily="50" charset="-128"/>
                <a:cs typeface="ＭＳ Ｐゴシック" panose="020B0600070205080204" pitchFamily="50" charset="-128"/>
              </a:rPr>
              <a:t>に該当すると推計される人（直近</a:t>
            </a: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1</a:t>
            </a:r>
            <a:r>
              <a:rPr lang="ja-JP" altLang="en-US" sz="800" spc="-40" dirty="0">
                <a:effectLst/>
                <a:latin typeface="Meiryo UI" panose="020B0604030504040204" pitchFamily="50" charset="-128"/>
                <a:ea typeface="Meiryo UI" panose="020B0604030504040204" pitchFamily="50" charset="-128"/>
                <a:cs typeface="ＭＳ Ｐゴシック" panose="020B0600070205080204" pitchFamily="50" charset="-128"/>
              </a:rPr>
              <a:t>年間）</a:t>
            </a:r>
            <a:endPar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900"/>
              </a:lnSpc>
            </a:pPr>
            <a:r>
              <a:rPr lang="en-US"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t>※2  </a:t>
            </a:r>
            <a:r>
              <a:rPr lang="ja-JP"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t>ＷＨＯが問題飲酒を早期に発見する目的で作成した</a:t>
            </a:r>
            <a:br>
              <a:rPr lang="en-US"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br>
            <a:r>
              <a:rPr lang="en-US"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t>アルコール問題</a:t>
            </a:r>
            <a:r>
              <a:rPr lang="ja-JP" altLang="en-US" sz="800" kern="100" spc="-40" dirty="0">
                <a:latin typeface="Meiryo UI" panose="020B0604030504040204" pitchFamily="50" charset="-128"/>
                <a:ea typeface="Meiryo UI" panose="020B0604030504040204" pitchFamily="50" charset="-128"/>
                <a:cs typeface="Times New Roman" panose="02020603050405020304" pitchFamily="18" charset="0"/>
              </a:rPr>
              <a:t>の</a:t>
            </a:r>
            <a:r>
              <a:rPr lang="ja-JP"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t>スクリーニング</a:t>
            </a:r>
            <a:r>
              <a:rPr lang="ja-JP" altLang="en-US" sz="800" kern="100" spc="-40" dirty="0">
                <a:effectLst/>
                <a:latin typeface="Meiryo UI" panose="020B0604030504040204" pitchFamily="50" charset="-128"/>
                <a:ea typeface="Meiryo UI" panose="020B0604030504040204" pitchFamily="50" charset="-128"/>
                <a:cs typeface="Times New Roman" panose="02020603050405020304" pitchFamily="18" charset="0"/>
              </a:rPr>
              <a:t>テスト</a:t>
            </a:r>
            <a:endParaRPr lang="en-US"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900"/>
              </a:lnSpc>
            </a:pP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a:t>
            </a: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3  WHO</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が定めた国際診断基準</a:t>
            </a: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ICD-10</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に該当すると</a:t>
            </a:r>
            <a:b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b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         </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推計される人</a:t>
            </a:r>
            <a:r>
              <a:rPr lang="ja-JP" altLang="en-US" sz="800" spc="-40" dirty="0">
                <a:effectLst/>
                <a:latin typeface="Meiryo UI" panose="020B0604030504040204" pitchFamily="50" charset="-128"/>
                <a:ea typeface="Meiryo UI" panose="020B0604030504040204" pitchFamily="50" charset="-128"/>
                <a:cs typeface="ＭＳ Ｐゴシック" panose="020B0600070205080204" pitchFamily="50" charset="-128"/>
              </a:rPr>
              <a:t>（直近</a:t>
            </a: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1</a:t>
            </a:r>
            <a:r>
              <a:rPr lang="ja-JP" altLang="en-US" sz="800" spc="-40" dirty="0">
                <a:effectLst/>
                <a:latin typeface="Meiryo UI" panose="020B0604030504040204" pitchFamily="50" charset="-128"/>
                <a:ea typeface="Meiryo UI" panose="020B0604030504040204" pitchFamily="50" charset="-128"/>
                <a:cs typeface="ＭＳ Ｐゴシック" panose="020B0600070205080204" pitchFamily="50" charset="-128"/>
              </a:rPr>
              <a:t>年間）</a:t>
            </a:r>
            <a:endParaRPr kumimoji="1" lang="en-US" altLang="ja-JP" sz="800" spc="-40" dirty="0">
              <a:latin typeface="Meiryo UI" panose="020B0604030504040204" pitchFamily="50" charset="-128"/>
              <a:ea typeface="Meiryo UI" panose="020B0604030504040204" pitchFamily="50" charset="-128"/>
            </a:endParaRPr>
          </a:p>
        </p:txBody>
      </p:sp>
      <p:pic>
        <p:nvPicPr>
          <p:cNvPr id="39" name="図 38">
            <a:extLst>
              <a:ext uri="{FF2B5EF4-FFF2-40B4-BE49-F238E27FC236}">
                <a16:creationId xmlns:a16="http://schemas.microsoft.com/office/drawing/2014/main" id="{396CE3E6-2A69-4316-AC03-671D6CD928FE}"/>
              </a:ext>
            </a:extLst>
          </p:cNvPr>
          <p:cNvPicPr>
            <a:picLocks noChangeAspect="1"/>
          </p:cNvPicPr>
          <p:nvPr/>
        </p:nvPicPr>
        <p:blipFill>
          <a:blip r:embed="rId5"/>
          <a:stretch>
            <a:fillRect/>
          </a:stretch>
        </p:blipFill>
        <p:spPr>
          <a:xfrm>
            <a:off x="6444211" y="7102568"/>
            <a:ext cx="3883746" cy="713341"/>
          </a:xfrm>
          <a:prstGeom prst="rect">
            <a:avLst/>
          </a:prstGeom>
        </p:spPr>
      </p:pic>
      <p:sp>
        <p:nvSpPr>
          <p:cNvPr id="201" name="テキスト ボックス 200">
            <a:extLst>
              <a:ext uri="{FF2B5EF4-FFF2-40B4-BE49-F238E27FC236}">
                <a16:creationId xmlns:a16="http://schemas.microsoft.com/office/drawing/2014/main" id="{CC7F6DEF-9200-4CED-91A4-B038DDA404D4}"/>
              </a:ext>
            </a:extLst>
          </p:cNvPr>
          <p:cNvSpPr txBox="1"/>
          <p:nvPr/>
        </p:nvSpPr>
        <p:spPr>
          <a:xfrm>
            <a:off x="8309420" y="7281745"/>
            <a:ext cx="502639" cy="184666"/>
          </a:xfrm>
          <a:prstGeom prst="rect">
            <a:avLst/>
          </a:prstGeom>
          <a:noFill/>
        </p:spPr>
        <p:txBody>
          <a:bodyPr wrap="square" rtlCol="0">
            <a:spAutoFit/>
          </a:bodyPr>
          <a:lstStyle/>
          <a:p>
            <a:pPr algn="ctr"/>
            <a:r>
              <a:rPr kumimoji="1" lang="en-US" altLang="ja-JP" sz="600" b="1" dirty="0">
                <a:latin typeface="Meiryo UI" panose="020B0604030504040204" pitchFamily="50" charset="-128"/>
                <a:ea typeface="Meiryo UI" panose="020B0604030504040204" pitchFamily="50" charset="-128"/>
              </a:rPr>
              <a:t>※</a:t>
            </a:r>
            <a:r>
              <a:rPr kumimoji="1" lang="ja-JP" altLang="en-US" sz="600" b="1" dirty="0">
                <a:latin typeface="Meiryo UI" panose="020B0604030504040204" pitchFamily="50" charset="-128"/>
                <a:ea typeface="Meiryo UI" panose="020B0604030504040204" pitchFamily="50" charset="-128"/>
              </a:rPr>
              <a:t>１</a:t>
            </a:r>
          </a:p>
        </p:txBody>
      </p:sp>
      <p:sp>
        <p:nvSpPr>
          <p:cNvPr id="203" name="テキスト ボックス 202">
            <a:extLst>
              <a:ext uri="{FF2B5EF4-FFF2-40B4-BE49-F238E27FC236}">
                <a16:creationId xmlns:a16="http://schemas.microsoft.com/office/drawing/2014/main" id="{0F9FC882-7035-42CA-B991-26BC0285DC52}"/>
              </a:ext>
            </a:extLst>
          </p:cNvPr>
          <p:cNvSpPr txBox="1"/>
          <p:nvPr/>
        </p:nvSpPr>
        <p:spPr>
          <a:xfrm>
            <a:off x="8242426" y="7518349"/>
            <a:ext cx="502639" cy="184666"/>
          </a:xfrm>
          <a:prstGeom prst="rect">
            <a:avLst/>
          </a:prstGeom>
          <a:noFill/>
        </p:spPr>
        <p:txBody>
          <a:bodyPr wrap="square" rtlCol="0">
            <a:spAutoFit/>
          </a:bodyPr>
          <a:lstStyle/>
          <a:p>
            <a:pPr algn="ctr"/>
            <a:r>
              <a:rPr kumimoji="1" lang="en-US" altLang="ja-JP" sz="600" b="1" dirty="0">
                <a:latin typeface="Meiryo UI" panose="020B0604030504040204" pitchFamily="50" charset="-128"/>
                <a:ea typeface="Meiryo UI" panose="020B0604030504040204" pitchFamily="50" charset="-128"/>
              </a:rPr>
              <a:t>※</a:t>
            </a:r>
            <a:r>
              <a:rPr kumimoji="1" lang="ja-JP" altLang="en-US" sz="600" b="1" dirty="0">
                <a:latin typeface="Meiryo UI" panose="020B0604030504040204" pitchFamily="50" charset="-128"/>
                <a:ea typeface="Meiryo UI" panose="020B0604030504040204" pitchFamily="50" charset="-128"/>
              </a:rPr>
              <a:t>３</a:t>
            </a:r>
          </a:p>
        </p:txBody>
      </p:sp>
      <p:sp>
        <p:nvSpPr>
          <p:cNvPr id="204" name="テキスト ボックス 203">
            <a:extLst>
              <a:ext uri="{FF2B5EF4-FFF2-40B4-BE49-F238E27FC236}">
                <a16:creationId xmlns:a16="http://schemas.microsoft.com/office/drawing/2014/main" id="{97BF32A2-B857-4015-B94A-E97653852D1C}"/>
              </a:ext>
            </a:extLst>
          </p:cNvPr>
          <p:cNvSpPr txBox="1"/>
          <p:nvPr/>
        </p:nvSpPr>
        <p:spPr>
          <a:xfrm>
            <a:off x="10299464" y="6946870"/>
            <a:ext cx="2493005" cy="130257"/>
          </a:xfrm>
          <a:prstGeom prst="rect">
            <a:avLst/>
          </a:prstGeom>
          <a:noFill/>
        </p:spPr>
        <p:txBody>
          <a:bodyPr wrap="square" lIns="7200" tIns="7200" rIns="7200" bIns="7200" rtlCol="0">
            <a:noAutofit/>
          </a:bodyPr>
          <a:lstStyle/>
          <a:p>
            <a:pPr>
              <a:lnSpc>
                <a:spcPts val="900"/>
              </a:lnSpc>
            </a:pPr>
            <a:r>
              <a:rPr kumimoji="1" lang="ja-JP" altLang="en-US" sz="800" spc="-40" dirty="0">
                <a:latin typeface="Meiryo UI" panose="020B0604030504040204" pitchFamily="50" charset="-128"/>
                <a:ea typeface="Meiryo UI" panose="020B0604030504040204" pitchFamily="50" charset="-128"/>
              </a:rPr>
              <a:t>＜注釈＞</a:t>
            </a:r>
            <a:endParaRPr kumimoji="1" lang="en-US" altLang="ja-JP" sz="800" spc="-40" dirty="0">
              <a:latin typeface="Meiryo UI" panose="020B0604030504040204" pitchFamily="50" charset="-128"/>
              <a:ea typeface="Meiryo UI" panose="020B0604030504040204" pitchFamily="50" charset="-128"/>
            </a:endParaRPr>
          </a:p>
        </p:txBody>
      </p:sp>
      <p:sp>
        <p:nvSpPr>
          <p:cNvPr id="206" name="サブタイトル 2">
            <a:extLst>
              <a:ext uri="{FF2B5EF4-FFF2-40B4-BE49-F238E27FC236}">
                <a16:creationId xmlns:a16="http://schemas.microsoft.com/office/drawing/2014/main" id="{25E1F331-975C-427C-8FA0-84368E962D06}"/>
              </a:ext>
            </a:extLst>
          </p:cNvPr>
          <p:cNvSpPr txBox="1">
            <a:spLocks/>
          </p:cNvSpPr>
          <p:nvPr/>
        </p:nvSpPr>
        <p:spPr>
          <a:xfrm>
            <a:off x="-131749" y="8119649"/>
            <a:ext cx="12816000" cy="245882"/>
          </a:xfrm>
          <a:prstGeom prst="rect">
            <a:avLst/>
          </a:prstGeom>
          <a:no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80975" indent="0">
              <a:buNone/>
            </a:pPr>
            <a:r>
              <a:rPr lang="ja-JP" altLang="en-US" sz="1600" b="1" dirty="0">
                <a:solidFill>
                  <a:srgbClr val="002060"/>
                </a:solidFill>
                <a:latin typeface="Meiryo UI" panose="020B0604030504040204" pitchFamily="50" charset="-128"/>
                <a:ea typeface="Meiryo UI" panose="020B0604030504040204" pitchFamily="50" charset="-128"/>
              </a:rPr>
              <a:t>＜参考＞アルコール関連問題等について</a:t>
            </a:r>
          </a:p>
        </p:txBody>
      </p:sp>
      <p:sp>
        <p:nvSpPr>
          <p:cNvPr id="209" name="四角形: 対角を切り取る 208">
            <a:extLst>
              <a:ext uri="{FF2B5EF4-FFF2-40B4-BE49-F238E27FC236}">
                <a16:creationId xmlns:a16="http://schemas.microsoft.com/office/drawing/2014/main" id="{6A781B95-3650-49AB-9CB5-2CE0FB63ECF8}"/>
              </a:ext>
            </a:extLst>
          </p:cNvPr>
          <p:cNvSpPr/>
          <p:nvPr/>
        </p:nvSpPr>
        <p:spPr>
          <a:xfrm>
            <a:off x="213380" y="8461960"/>
            <a:ext cx="2628000" cy="180000"/>
          </a:xfrm>
          <a:prstGeom prst="snip2DiagRect">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 ■アルコール健康障がいとは</a:t>
            </a:r>
          </a:p>
        </p:txBody>
      </p:sp>
      <p:sp>
        <p:nvSpPr>
          <p:cNvPr id="212" name="四角形: 対角を切り取る 211">
            <a:extLst>
              <a:ext uri="{FF2B5EF4-FFF2-40B4-BE49-F238E27FC236}">
                <a16:creationId xmlns:a16="http://schemas.microsoft.com/office/drawing/2014/main" id="{5938E41C-7C9A-45C1-A1B3-CF8D55524793}"/>
              </a:ext>
            </a:extLst>
          </p:cNvPr>
          <p:cNvSpPr/>
          <p:nvPr/>
        </p:nvSpPr>
        <p:spPr>
          <a:xfrm>
            <a:off x="213380" y="9040482"/>
            <a:ext cx="2628000" cy="180000"/>
          </a:xfrm>
          <a:prstGeom prst="snip2DiagRect">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■生活習慣病のリスクを高める飲酒について</a:t>
            </a:r>
          </a:p>
        </p:txBody>
      </p:sp>
      <p:sp>
        <p:nvSpPr>
          <p:cNvPr id="214" name="四角形: 対角を切り取る 213">
            <a:extLst>
              <a:ext uri="{FF2B5EF4-FFF2-40B4-BE49-F238E27FC236}">
                <a16:creationId xmlns:a16="http://schemas.microsoft.com/office/drawing/2014/main" id="{FE3B0540-43A6-4CCA-A71A-80A080854D00}"/>
              </a:ext>
            </a:extLst>
          </p:cNvPr>
          <p:cNvSpPr/>
          <p:nvPr/>
        </p:nvSpPr>
        <p:spPr>
          <a:xfrm>
            <a:off x="5092380" y="8461960"/>
            <a:ext cx="2628000" cy="180000"/>
          </a:xfrm>
          <a:prstGeom prst="snip2DiagRect">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■アルコール関連問題とは</a:t>
            </a:r>
          </a:p>
        </p:txBody>
      </p:sp>
      <p:sp>
        <p:nvSpPr>
          <p:cNvPr id="217" name="四角形: 対角を切り取る 216">
            <a:extLst>
              <a:ext uri="{FF2B5EF4-FFF2-40B4-BE49-F238E27FC236}">
                <a16:creationId xmlns:a16="http://schemas.microsoft.com/office/drawing/2014/main" id="{BC1E2EAC-DCF2-4D05-B072-7BEB2F3F84A6}"/>
              </a:ext>
            </a:extLst>
          </p:cNvPr>
          <p:cNvSpPr/>
          <p:nvPr/>
        </p:nvSpPr>
        <p:spPr>
          <a:xfrm>
            <a:off x="5092380" y="9040482"/>
            <a:ext cx="2628000" cy="180000"/>
          </a:xfrm>
          <a:prstGeom prst="snip2DiagRect">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a:t>
            </a:r>
            <a:r>
              <a:rPr lang="ja-JP" altLang="en-US" sz="1050" b="1" dirty="0">
                <a:solidFill>
                  <a:schemeClr val="bg1"/>
                </a:solidFill>
                <a:latin typeface="Meiryo UI" panose="020B0604030504040204" pitchFamily="50" charset="-128"/>
                <a:ea typeface="Meiryo UI" panose="020B0604030504040204" pitchFamily="50" charset="-128"/>
              </a:rPr>
              <a:t>アルコールの身体への影響</a:t>
            </a:r>
            <a:endParaRPr kumimoji="1" lang="ja-JP" altLang="en-US" sz="1050" b="1" dirty="0">
              <a:solidFill>
                <a:schemeClr val="bg1"/>
              </a:solidFill>
              <a:latin typeface="Meiryo UI" panose="020B0604030504040204" pitchFamily="50" charset="-128"/>
              <a:ea typeface="Meiryo UI" panose="020B0604030504040204" pitchFamily="50" charset="-128"/>
            </a:endParaRPr>
          </a:p>
        </p:txBody>
      </p:sp>
      <p:sp>
        <p:nvSpPr>
          <p:cNvPr id="218" name="正方形/長方形 217">
            <a:extLst>
              <a:ext uri="{FF2B5EF4-FFF2-40B4-BE49-F238E27FC236}">
                <a16:creationId xmlns:a16="http://schemas.microsoft.com/office/drawing/2014/main" id="{8D599CB5-5839-42D1-8F9D-CD604271526A}"/>
              </a:ext>
            </a:extLst>
          </p:cNvPr>
          <p:cNvSpPr/>
          <p:nvPr/>
        </p:nvSpPr>
        <p:spPr>
          <a:xfrm>
            <a:off x="213380" y="8681544"/>
            <a:ext cx="4591941" cy="278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buClr>
                <a:schemeClr val="tx1">
                  <a:lumMod val="75000"/>
                  <a:lumOff val="25000"/>
                </a:schemeClr>
              </a:buClr>
              <a:buFont typeface="Wingdings" panose="05000000000000000000" pitchFamily="2" charset="2"/>
              <a:buChar char="Ø"/>
            </a:pP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「アルコール依存症その他の多量の飲酒、</a:t>
            </a:r>
            <a:r>
              <a:rPr kumimoji="1" lang="en-US" altLang="ja-JP" sz="1050" kern="1200" dirty="0">
                <a:solidFill>
                  <a:schemeClr val="dk1"/>
                </a:solidFill>
                <a:effectLst/>
                <a:latin typeface="Meiryo UI" panose="020B0604030504040204" pitchFamily="50" charset="-128"/>
                <a:ea typeface="Meiryo UI" panose="020B0604030504040204" pitchFamily="50" charset="-128"/>
                <a:cs typeface="+mn-cs"/>
              </a:rPr>
              <a:t>20</a:t>
            </a: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歳未満の者の飲酒、妊婦の飲酒等の不適切な飲酒の影響による心身の健康障がい」をさす。</a:t>
            </a:r>
          </a:p>
        </p:txBody>
      </p:sp>
      <p:sp>
        <p:nvSpPr>
          <p:cNvPr id="220" name="正方形/長方形 219">
            <a:extLst>
              <a:ext uri="{FF2B5EF4-FFF2-40B4-BE49-F238E27FC236}">
                <a16:creationId xmlns:a16="http://schemas.microsoft.com/office/drawing/2014/main" id="{CB6D88F2-4A99-4E16-80A6-06CB22BFCE78}"/>
              </a:ext>
            </a:extLst>
          </p:cNvPr>
          <p:cNvSpPr/>
          <p:nvPr/>
        </p:nvSpPr>
        <p:spPr>
          <a:xfrm>
            <a:off x="198726" y="9179725"/>
            <a:ext cx="4735958" cy="278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buClr>
                <a:schemeClr val="tx1">
                  <a:lumMod val="75000"/>
                  <a:lumOff val="25000"/>
                </a:schemeClr>
              </a:buClr>
              <a:buFont typeface="Wingdings" panose="05000000000000000000" pitchFamily="2" charset="2"/>
              <a:buChar char="Ø"/>
            </a:pP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１日当たりの純アルコール摂取量が男性で</a:t>
            </a:r>
            <a:r>
              <a:rPr kumimoji="1" lang="en-US" altLang="ja-JP" sz="1050" kern="1200" dirty="0">
                <a:solidFill>
                  <a:schemeClr val="dk1"/>
                </a:solidFill>
                <a:effectLst/>
                <a:latin typeface="Meiryo UI" panose="020B0604030504040204" pitchFamily="50" charset="-128"/>
                <a:ea typeface="Meiryo UI" panose="020B0604030504040204" pitchFamily="50" charset="-128"/>
                <a:cs typeface="+mn-cs"/>
              </a:rPr>
              <a:t>40g</a:t>
            </a: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以上、女性</a:t>
            </a:r>
            <a:r>
              <a:rPr kumimoji="1" lang="ja-JP" altLang="en-US" sz="1050" kern="1200" dirty="0">
                <a:solidFill>
                  <a:schemeClr val="tx1"/>
                </a:solidFill>
                <a:effectLst/>
                <a:latin typeface="Meiryo UI" panose="020B0604030504040204" pitchFamily="50" charset="-128"/>
                <a:ea typeface="Meiryo UI" panose="020B0604030504040204" pitchFamily="50" charset="-128"/>
                <a:cs typeface="+mn-cs"/>
              </a:rPr>
              <a:t>や高齢者は</a:t>
            </a:r>
            <a:r>
              <a:rPr kumimoji="1" lang="en-US" altLang="ja-JP" sz="1050" kern="1200" dirty="0">
                <a:solidFill>
                  <a:schemeClr val="tx1"/>
                </a:solidFill>
                <a:effectLst/>
                <a:latin typeface="Meiryo UI" panose="020B0604030504040204" pitchFamily="50" charset="-128"/>
                <a:ea typeface="Meiryo UI" panose="020B0604030504040204" pitchFamily="50" charset="-128"/>
                <a:cs typeface="+mn-cs"/>
              </a:rPr>
              <a:t>20g</a:t>
            </a:r>
            <a:r>
              <a:rPr kumimoji="1" lang="ja-JP" altLang="en-US" sz="1050" kern="1200" dirty="0">
                <a:solidFill>
                  <a:schemeClr val="tx1"/>
                </a:solidFill>
                <a:effectLst/>
                <a:latin typeface="Meiryo UI" panose="020B0604030504040204" pitchFamily="50" charset="-128"/>
                <a:ea typeface="Meiryo UI" panose="020B0604030504040204" pitchFamily="50" charset="-128"/>
                <a:cs typeface="+mn-cs"/>
              </a:rPr>
              <a:t>以上</a:t>
            </a: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をさす。</a:t>
            </a:r>
          </a:p>
        </p:txBody>
      </p:sp>
      <p:sp>
        <p:nvSpPr>
          <p:cNvPr id="221" name="正方形/長方形 220">
            <a:extLst>
              <a:ext uri="{FF2B5EF4-FFF2-40B4-BE49-F238E27FC236}">
                <a16:creationId xmlns:a16="http://schemas.microsoft.com/office/drawing/2014/main" id="{ABA764BC-3CD4-47FE-A352-F5DEF8461954}"/>
              </a:ext>
            </a:extLst>
          </p:cNvPr>
          <p:cNvSpPr/>
          <p:nvPr/>
        </p:nvSpPr>
        <p:spPr>
          <a:xfrm>
            <a:off x="5197627" y="8621342"/>
            <a:ext cx="4591941" cy="278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buClr>
                <a:schemeClr val="tx1">
                  <a:lumMod val="75000"/>
                  <a:lumOff val="25000"/>
                </a:schemeClr>
              </a:buClr>
              <a:buFont typeface="Wingdings" panose="05000000000000000000" pitchFamily="2" charset="2"/>
              <a:buChar char="Ø"/>
            </a:pP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アルコール健康障がい及びこれに関連して生ずる飲酒運転、自殺等の問題をさす。</a:t>
            </a:r>
          </a:p>
        </p:txBody>
      </p:sp>
      <p:sp>
        <p:nvSpPr>
          <p:cNvPr id="223" name="正方形/長方形 222">
            <a:extLst>
              <a:ext uri="{FF2B5EF4-FFF2-40B4-BE49-F238E27FC236}">
                <a16:creationId xmlns:a16="http://schemas.microsoft.com/office/drawing/2014/main" id="{AD6A0DC9-0102-42D1-974E-D1AA11A082E2}"/>
              </a:ext>
            </a:extLst>
          </p:cNvPr>
          <p:cNvSpPr/>
          <p:nvPr/>
        </p:nvSpPr>
        <p:spPr>
          <a:xfrm>
            <a:off x="5197627" y="9167639"/>
            <a:ext cx="5163613" cy="433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buClr>
                <a:schemeClr val="tx1">
                  <a:lumMod val="75000"/>
                  <a:lumOff val="25000"/>
                </a:schemeClr>
              </a:buClr>
              <a:buFont typeface="Wingdings" panose="05000000000000000000" pitchFamily="2" charset="2"/>
              <a:buChar char="Ø"/>
            </a:pP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長時間の多量飲酒は、アルコール依存症や生活習慣病のリスクを高め、さまざまな</a:t>
            </a:r>
            <a:endParaRPr kumimoji="1" lang="en-US" altLang="ja-JP" sz="1050" kern="1200" dirty="0">
              <a:solidFill>
                <a:schemeClr val="dk1"/>
              </a:solidFill>
              <a:effectLst/>
              <a:latin typeface="Meiryo UI" panose="020B0604030504040204" pitchFamily="50" charset="-128"/>
              <a:ea typeface="Meiryo UI" panose="020B0604030504040204" pitchFamily="50" charset="-128"/>
              <a:cs typeface="+mn-cs"/>
            </a:endParaRPr>
          </a:p>
          <a:p>
            <a:pPr defTabSz="1280146">
              <a:buClr>
                <a:schemeClr val="tx1">
                  <a:lumMod val="75000"/>
                  <a:lumOff val="25000"/>
                </a:schemeClr>
              </a:buClr>
            </a:pPr>
            <a:r>
              <a:rPr lang="en-US" altLang="ja-JP" sz="1050" dirty="0">
                <a:solidFill>
                  <a:schemeClr val="dk1"/>
                </a:solidFill>
                <a:latin typeface="Meiryo UI" panose="020B0604030504040204" pitchFamily="50" charset="-128"/>
                <a:ea typeface="Meiryo UI" panose="020B0604030504040204" pitchFamily="50" charset="-128"/>
              </a:rPr>
              <a:t>  </a:t>
            </a: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内臓疾患の原因となる。</a:t>
            </a:r>
            <a:r>
              <a:rPr lang="ja-JP" altLang="en-US" sz="1050" dirty="0">
                <a:solidFill>
                  <a:schemeClr val="dk1"/>
                </a:solidFill>
                <a:latin typeface="Meiryo UI" panose="020B0604030504040204" pitchFamily="50" charset="-128"/>
                <a:ea typeface="Meiryo UI" panose="020B0604030504040204" pitchFamily="50" charset="-128"/>
              </a:rPr>
              <a:t>（右図参照）</a:t>
            </a:r>
            <a:endParaRPr kumimoji="1" lang="ja-JP" altLang="en-US" sz="1050" kern="1200" dirty="0">
              <a:solidFill>
                <a:schemeClr val="dk1"/>
              </a:solidFill>
              <a:effectLst/>
              <a:latin typeface="Meiryo UI" panose="020B0604030504040204" pitchFamily="50" charset="-128"/>
              <a:ea typeface="Meiryo UI" panose="020B0604030504040204" pitchFamily="50" charset="-128"/>
              <a:cs typeface="+mn-cs"/>
            </a:endParaRPr>
          </a:p>
        </p:txBody>
      </p:sp>
      <p:sp>
        <p:nvSpPr>
          <p:cNvPr id="225" name="正方形/長方形 224">
            <a:extLst>
              <a:ext uri="{FF2B5EF4-FFF2-40B4-BE49-F238E27FC236}">
                <a16:creationId xmlns:a16="http://schemas.microsoft.com/office/drawing/2014/main" id="{1CAE91EE-AABC-4432-8A3E-F16EA65C6A99}"/>
              </a:ext>
            </a:extLst>
          </p:cNvPr>
          <p:cNvSpPr/>
          <p:nvPr/>
        </p:nvSpPr>
        <p:spPr>
          <a:xfrm flipV="1">
            <a:off x="-7912" y="8019360"/>
            <a:ext cx="12780000" cy="21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5" name="図 14">
            <a:extLst>
              <a:ext uri="{FF2B5EF4-FFF2-40B4-BE49-F238E27FC236}">
                <a16:creationId xmlns:a16="http://schemas.microsoft.com/office/drawing/2014/main" id="{15980E56-CF27-433D-AF82-B00E5EB97323}"/>
              </a:ext>
            </a:extLst>
          </p:cNvPr>
          <p:cNvPicPr>
            <a:picLocks noChangeAspect="1"/>
          </p:cNvPicPr>
          <p:nvPr/>
        </p:nvPicPr>
        <p:blipFill>
          <a:blip r:embed="rId6"/>
          <a:stretch>
            <a:fillRect/>
          </a:stretch>
        </p:blipFill>
        <p:spPr>
          <a:xfrm>
            <a:off x="121725" y="2895017"/>
            <a:ext cx="6143691" cy="700287"/>
          </a:xfrm>
          <a:prstGeom prst="rect">
            <a:avLst/>
          </a:prstGeom>
        </p:spPr>
      </p:pic>
      <p:pic>
        <p:nvPicPr>
          <p:cNvPr id="77" name="図 76">
            <a:extLst>
              <a:ext uri="{FF2B5EF4-FFF2-40B4-BE49-F238E27FC236}">
                <a16:creationId xmlns:a16="http://schemas.microsoft.com/office/drawing/2014/main" id="{7E7E7B60-78A6-4741-81F2-6A07CAEEDD49}"/>
              </a:ext>
            </a:extLst>
          </p:cNvPr>
          <p:cNvPicPr>
            <a:picLocks noChangeAspect="1"/>
          </p:cNvPicPr>
          <p:nvPr/>
        </p:nvPicPr>
        <p:blipFill>
          <a:blip r:embed="rId7"/>
          <a:stretch>
            <a:fillRect/>
          </a:stretch>
        </p:blipFill>
        <p:spPr>
          <a:xfrm>
            <a:off x="6444211" y="5191485"/>
            <a:ext cx="5238252" cy="1683632"/>
          </a:xfrm>
          <a:prstGeom prst="rect">
            <a:avLst/>
          </a:prstGeom>
        </p:spPr>
      </p:pic>
      <p:pic>
        <p:nvPicPr>
          <p:cNvPr id="9" name="図 8">
            <a:extLst>
              <a:ext uri="{FF2B5EF4-FFF2-40B4-BE49-F238E27FC236}">
                <a16:creationId xmlns:a16="http://schemas.microsoft.com/office/drawing/2014/main" id="{37513874-2131-4E90-A789-F10E081B12CE}"/>
              </a:ext>
            </a:extLst>
          </p:cNvPr>
          <p:cNvPicPr>
            <a:picLocks noChangeAspect="1"/>
          </p:cNvPicPr>
          <p:nvPr/>
        </p:nvPicPr>
        <p:blipFill>
          <a:blip r:embed="rId8"/>
          <a:stretch>
            <a:fillRect/>
          </a:stretch>
        </p:blipFill>
        <p:spPr>
          <a:xfrm>
            <a:off x="10274739" y="8062101"/>
            <a:ext cx="2120730" cy="1514494"/>
          </a:xfrm>
          <a:prstGeom prst="rect">
            <a:avLst/>
          </a:prstGeom>
        </p:spPr>
      </p:pic>
      <p:pic>
        <p:nvPicPr>
          <p:cNvPr id="7" name="図 6">
            <a:extLst>
              <a:ext uri="{FF2B5EF4-FFF2-40B4-BE49-F238E27FC236}">
                <a16:creationId xmlns:a16="http://schemas.microsoft.com/office/drawing/2014/main" id="{6B20909B-AA6D-4306-A4B0-B15D4DE517C4}"/>
              </a:ext>
            </a:extLst>
          </p:cNvPr>
          <p:cNvPicPr>
            <a:picLocks noChangeAspect="1"/>
          </p:cNvPicPr>
          <p:nvPr/>
        </p:nvPicPr>
        <p:blipFill>
          <a:blip r:embed="rId9"/>
          <a:stretch>
            <a:fillRect/>
          </a:stretch>
        </p:blipFill>
        <p:spPr>
          <a:xfrm>
            <a:off x="6451332" y="1033366"/>
            <a:ext cx="6232919" cy="1514329"/>
          </a:xfrm>
          <a:prstGeom prst="rect">
            <a:avLst/>
          </a:prstGeom>
        </p:spPr>
      </p:pic>
      <p:sp>
        <p:nvSpPr>
          <p:cNvPr id="75" name="テキスト ボックス 74">
            <a:extLst>
              <a:ext uri="{FF2B5EF4-FFF2-40B4-BE49-F238E27FC236}">
                <a16:creationId xmlns:a16="http://schemas.microsoft.com/office/drawing/2014/main" id="{3D340A33-56FB-4CE3-B4CF-85E74A6054FC}"/>
              </a:ext>
            </a:extLst>
          </p:cNvPr>
          <p:cNvSpPr txBox="1"/>
          <p:nvPr/>
        </p:nvSpPr>
        <p:spPr>
          <a:xfrm>
            <a:off x="10983727" y="-2444"/>
            <a:ext cx="1411742" cy="369332"/>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800" dirty="0">
                <a:latin typeface="Meiryo UI" panose="020B0604030504040204" pitchFamily="50" charset="-128"/>
                <a:ea typeface="Meiryo UI" panose="020B0604030504040204" pitchFamily="50" charset="-128"/>
              </a:rPr>
              <a:t>参考資料４</a:t>
            </a:r>
          </a:p>
        </p:txBody>
      </p:sp>
    </p:spTree>
    <p:extLst>
      <p:ext uri="{BB962C8B-B14F-4D97-AF65-F5344CB8AC3E}">
        <p14:creationId xmlns:p14="http://schemas.microsoft.com/office/powerpoint/2010/main" val="2227533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 name="グループ化 336">
            <a:extLst>
              <a:ext uri="{FF2B5EF4-FFF2-40B4-BE49-F238E27FC236}">
                <a16:creationId xmlns:a16="http://schemas.microsoft.com/office/drawing/2014/main" id="{443A063A-28C4-4DE7-A7B7-BCF001920109}"/>
              </a:ext>
            </a:extLst>
          </p:cNvPr>
          <p:cNvGrpSpPr/>
          <p:nvPr/>
        </p:nvGrpSpPr>
        <p:grpSpPr>
          <a:xfrm>
            <a:off x="76726" y="821542"/>
            <a:ext cx="12683132" cy="7867490"/>
            <a:chOff x="50974" y="1461780"/>
            <a:chExt cx="12683132" cy="8079693"/>
          </a:xfrm>
        </p:grpSpPr>
        <p:sp>
          <p:nvSpPr>
            <p:cNvPr id="302" name="正方形/長方形 301">
              <a:extLst>
                <a:ext uri="{FF2B5EF4-FFF2-40B4-BE49-F238E27FC236}">
                  <a16:creationId xmlns:a16="http://schemas.microsoft.com/office/drawing/2014/main" id="{31E4759D-1D8F-459A-BD85-51F23F495570}"/>
                </a:ext>
              </a:extLst>
            </p:cNvPr>
            <p:cNvSpPr/>
            <p:nvPr/>
          </p:nvSpPr>
          <p:spPr>
            <a:xfrm>
              <a:off x="7462482" y="8785473"/>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301" name="正方形/長方形 300">
              <a:extLst>
                <a:ext uri="{FF2B5EF4-FFF2-40B4-BE49-F238E27FC236}">
                  <a16:creationId xmlns:a16="http://schemas.microsoft.com/office/drawing/2014/main" id="{24FE64A8-8888-4B29-A15E-6BDEEB7E406D}"/>
                </a:ext>
              </a:extLst>
            </p:cNvPr>
            <p:cNvSpPr/>
            <p:nvPr/>
          </p:nvSpPr>
          <p:spPr>
            <a:xfrm>
              <a:off x="7462482" y="7870093"/>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300" name="正方形/長方形 299">
              <a:extLst>
                <a:ext uri="{FF2B5EF4-FFF2-40B4-BE49-F238E27FC236}">
                  <a16:creationId xmlns:a16="http://schemas.microsoft.com/office/drawing/2014/main" id="{F1C0A770-068F-4190-8C68-C50174ECAC65}"/>
                </a:ext>
              </a:extLst>
            </p:cNvPr>
            <p:cNvSpPr/>
            <p:nvPr/>
          </p:nvSpPr>
          <p:spPr>
            <a:xfrm>
              <a:off x="7462482" y="7013583"/>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9" name="正方形/長方形 298">
              <a:extLst>
                <a:ext uri="{FF2B5EF4-FFF2-40B4-BE49-F238E27FC236}">
                  <a16:creationId xmlns:a16="http://schemas.microsoft.com/office/drawing/2014/main" id="{6BE8FBB2-CF65-44BE-A349-8934BCEED446}"/>
                </a:ext>
              </a:extLst>
            </p:cNvPr>
            <p:cNvSpPr/>
            <p:nvPr/>
          </p:nvSpPr>
          <p:spPr>
            <a:xfrm>
              <a:off x="7478106" y="6129084"/>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8" name="正方形/長方形 297">
              <a:extLst>
                <a:ext uri="{FF2B5EF4-FFF2-40B4-BE49-F238E27FC236}">
                  <a16:creationId xmlns:a16="http://schemas.microsoft.com/office/drawing/2014/main" id="{3B1688A3-0F44-4982-860D-0225DD59ACE4}"/>
                </a:ext>
              </a:extLst>
            </p:cNvPr>
            <p:cNvSpPr/>
            <p:nvPr/>
          </p:nvSpPr>
          <p:spPr>
            <a:xfrm>
              <a:off x="7478106" y="5268010"/>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7" name="正方形/長方形 296">
              <a:extLst>
                <a:ext uri="{FF2B5EF4-FFF2-40B4-BE49-F238E27FC236}">
                  <a16:creationId xmlns:a16="http://schemas.microsoft.com/office/drawing/2014/main" id="{03B881CC-6586-4931-9533-A67EDE4A7809}"/>
                </a:ext>
              </a:extLst>
            </p:cNvPr>
            <p:cNvSpPr/>
            <p:nvPr/>
          </p:nvSpPr>
          <p:spPr>
            <a:xfrm>
              <a:off x="7465140" y="4392038"/>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6" name="正方形/長方形 295">
              <a:extLst>
                <a:ext uri="{FF2B5EF4-FFF2-40B4-BE49-F238E27FC236}">
                  <a16:creationId xmlns:a16="http://schemas.microsoft.com/office/drawing/2014/main" id="{B05B2492-5812-44A1-A186-E75EFA34354C}"/>
                </a:ext>
              </a:extLst>
            </p:cNvPr>
            <p:cNvSpPr/>
            <p:nvPr/>
          </p:nvSpPr>
          <p:spPr>
            <a:xfrm>
              <a:off x="7465140" y="3510339"/>
              <a:ext cx="5256000" cy="75750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5" name="正方形/長方形 294">
              <a:extLst>
                <a:ext uri="{FF2B5EF4-FFF2-40B4-BE49-F238E27FC236}">
                  <a16:creationId xmlns:a16="http://schemas.microsoft.com/office/drawing/2014/main" id="{43941FB3-DFF0-4AEB-AA0B-628B81F659CE}"/>
                </a:ext>
              </a:extLst>
            </p:cNvPr>
            <p:cNvSpPr/>
            <p:nvPr/>
          </p:nvSpPr>
          <p:spPr>
            <a:xfrm>
              <a:off x="7465140" y="2623211"/>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4" name="正方形/長方形 293">
              <a:extLst>
                <a:ext uri="{FF2B5EF4-FFF2-40B4-BE49-F238E27FC236}">
                  <a16:creationId xmlns:a16="http://schemas.microsoft.com/office/drawing/2014/main" id="{83B1020C-5CA9-4B34-942A-71997601A1F1}"/>
                </a:ext>
              </a:extLst>
            </p:cNvPr>
            <p:cNvSpPr/>
            <p:nvPr/>
          </p:nvSpPr>
          <p:spPr>
            <a:xfrm>
              <a:off x="7478106" y="1770134"/>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93" name="正方形/長方形 92">
              <a:extLst>
                <a:ext uri="{FF2B5EF4-FFF2-40B4-BE49-F238E27FC236}">
                  <a16:creationId xmlns:a16="http://schemas.microsoft.com/office/drawing/2014/main" id="{CA824CA4-A216-43F3-A227-2BB5C804D50C}"/>
                </a:ext>
              </a:extLst>
            </p:cNvPr>
            <p:cNvSpPr/>
            <p:nvPr/>
          </p:nvSpPr>
          <p:spPr>
            <a:xfrm>
              <a:off x="50974" y="1461780"/>
              <a:ext cx="660887" cy="25834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基本理念</a:t>
              </a:r>
            </a:p>
          </p:txBody>
        </p:sp>
        <p:sp>
          <p:nvSpPr>
            <p:cNvPr id="94" name="正方形/長方形 93">
              <a:extLst>
                <a:ext uri="{FF2B5EF4-FFF2-40B4-BE49-F238E27FC236}">
                  <a16:creationId xmlns:a16="http://schemas.microsoft.com/office/drawing/2014/main" id="{7B5FEEB6-0BDC-46A8-ABB5-1C4F19A0E7BE}"/>
                </a:ext>
              </a:extLst>
            </p:cNvPr>
            <p:cNvSpPr/>
            <p:nvPr/>
          </p:nvSpPr>
          <p:spPr>
            <a:xfrm>
              <a:off x="1929252" y="1471464"/>
              <a:ext cx="1980001" cy="25834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取組施策</a:t>
              </a:r>
            </a:p>
          </p:txBody>
        </p:sp>
        <p:sp>
          <p:nvSpPr>
            <p:cNvPr id="96" name="正方形/長方形 95">
              <a:extLst>
                <a:ext uri="{FF2B5EF4-FFF2-40B4-BE49-F238E27FC236}">
                  <a16:creationId xmlns:a16="http://schemas.microsoft.com/office/drawing/2014/main" id="{A08F3900-E4BC-459F-AF9B-252A8EF428C3}"/>
                </a:ext>
              </a:extLst>
            </p:cNvPr>
            <p:cNvSpPr/>
            <p:nvPr/>
          </p:nvSpPr>
          <p:spPr>
            <a:xfrm>
              <a:off x="50974" y="1793571"/>
              <a:ext cx="648000" cy="7706102"/>
            </a:xfrm>
            <a:prstGeom prst="rect">
              <a:avLst/>
            </a:prstGeom>
            <a:solidFill>
              <a:schemeClr val="accent1">
                <a:lumMod val="20000"/>
                <a:lumOff val="80000"/>
              </a:schemeClr>
            </a:solidFill>
            <a:ln w="38100" cmpd="dbl">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endParaRPr lang="en-US" altLang="ja-JP" sz="9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algn="ctr"/>
              <a:r>
                <a:rPr lang="ja-JP" altLang="en-US"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飲酒運転、暴力</a:t>
              </a:r>
              <a:r>
                <a:rPr lang="ja-JP" altLang="ja-JP"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、虐待、自殺等の問題に関する施策との有機的な連携を図りつつ、アルコール健康障がいの発生、進行、再発の各段階に</a:t>
              </a:r>
              <a:endParaRPr lang="en-US" altLang="ja-JP"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algn="ctr"/>
              <a:r>
                <a:rPr lang="ja-JP" altLang="ja-JP"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応じた防止対策を適切に実施し、アルコール健康障がいを有する者や</a:t>
              </a:r>
              <a:r>
                <a:rPr lang="ja-JP" altLang="en-US"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その</a:t>
              </a:r>
              <a:r>
                <a:rPr lang="ja-JP" altLang="ja-JP"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家族</a:t>
              </a:r>
              <a:r>
                <a:rPr lang="ja-JP" altLang="en-US"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等</a:t>
              </a:r>
              <a:r>
                <a:rPr lang="ja-JP" altLang="ja-JP"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が健やかな日常生活及び社会生活を送れるよう支援</a:t>
              </a:r>
              <a:r>
                <a:rPr lang="ja-JP" alt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する</a:t>
              </a:r>
              <a:r>
                <a:rPr lang="ja-JP" altLang="en-US"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9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p>
              <a:pPr algn="ct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97" name="正方形/長方形 96">
              <a:extLst>
                <a:ext uri="{FF2B5EF4-FFF2-40B4-BE49-F238E27FC236}">
                  <a16:creationId xmlns:a16="http://schemas.microsoft.com/office/drawing/2014/main" id="{D87CEE82-F50E-485B-A893-F73583390721}"/>
                </a:ext>
              </a:extLst>
            </p:cNvPr>
            <p:cNvSpPr/>
            <p:nvPr/>
          </p:nvSpPr>
          <p:spPr>
            <a:xfrm>
              <a:off x="1002077" y="7925123"/>
              <a:ext cx="648000" cy="1555997"/>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切れ目のない回復</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支援体制の強化</a:t>
              </a:r>
            </a:p>
          </p:txBody>
        </p:sp>
        <p:sp>
          <p:nvSpPr>
            <p:cNvPr id="107" name="正方形/長方形 106">
              <a:extLst>
                <a:ext uri="{FF2B5EF4-FFF2-40B4-BE49-F238E27FC236}">
                  <a16:creationId xmlns:a16="http://schemas.microsoft.com/office/drawing/2014/main" id="{5B8E4E19-6218-4F89-B048-85ECFE3CB332}"/>
                </a:ext>
              </a:extLst>
            </p:cNvPr>
            <p:cNvSpPr/>
            <p:nvPr/>
          </p:nvSpPr>
          <p:spPr>
            <a:xfrm>
              <a:off x="1002077" y="1462909"/>
              <a:ext cx="648000" cy="25834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基本方針</a:t>
              </a:r>
            </a:p>
          </p:txBody>
        </p:sp>
        <p:sp>
          <p:nvSpPr>
            <p:cNvPr id="108" name="正方形/長方形 107">
              <a:extLst>
                <a:ext uri="{FF2B5EF4-FFF2-40B4-BE49-F238E27FC236}">
                  <a16:creationId xmlns:a16="http://schemas.microsoft.com/office/drawing/2014/main" id="{99732CB7-A519-43AD-8B56-718E5E7ADAA8}"/>
                </a:ext>
              </a:extLst>
            </p:cNvPr>
            <p:cNvSpPr/>
            <p:nvPr/>
          </p:nvSpPr>
          <p:spPr>
            <a:xfrm>
              <a:off x="1002077" y="1775018"/>
              <a:ext cx="648000" cy="2501739"/>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普及啓発の</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強化</a:t>
              </a:r>
            </a:p>
          </p:txBody>
        </p:sp>
        <p:sp>
          <p:nvSpPr>
            <p:cNvPr id="109" name="正方形/長方形 108">
              <a:extLst>
                <a:ext uri="{FF2B5EF4-FFF2-40B4-BE49-F238E27FC236}">
                  <a16:creationId xmlns:a16="http://schemas.microsoft.com/office/drawing/2014/main" id="{CBC02F8B-A000-4F60-8A37-81AE0BA991B8}"/>
                </a:ext>
              </a:extLst>
            </p:cNvPr>
            <p:cNvSpPr/>
            <p:nvPr/>
          </p:nvSpPr>
          <p:spPr>
            <a:xfrm>
              <a:off x="1002077" y="4322116"/>
              <a:ext cx="648000" cy="2551696"/>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　相談支援体制の</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強化</a:t>
              </a:r>
            </a:p>
          </p:txBody>
        </p:sp>
        <p:sp>
          <p:nvSpPr>
            <p:cNvPr id="110" name="正方形/長方形 109">
              <a:extLst>
                <a:ext uri="{FF2B5EF4-FFF2-40B4-BE49-F238E27FC236}">
                  <a16:creationId xmlns:a16="http://schemas.microsoft.com/office/drawing/2014/main" id="{CCCFCE11-A5E5-447B-9CD4-B38AFB2FB9FF}"/>
                </a:ext>
              </a:extLst>
            </p:cNvPr>
            <p:cNvSpPr/>
            <p:nvPr/>
          </p:nvSpPr>
          <p:spPr>
            <a:xfrm>
              <a:off x="1002077" y="6919171"/>
              <a:ext cx="648000" cy="95219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 治療体制の</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強化</a:t>
              </a:r>
            </a:p>
          </p:txBody>
        </p:sp>
        <p:sp>
          <p:nvSpPr>
            <p:cNvPr id="111" name="正方形/長方形 110">
              <a:extLst>
                <a:ext uri="{FF2B5EF4-FFF2-40B4-BE49-F238E27FC236}">
                  <a16:creationId xmlns:a16="http://schemas.microsoft.com/office/drawing/2014/main" id="{DFAF224E-7E84-4AB7-9B3E-6C280FEA1388}"/>
                </a:ext>
              </a:extLst>
            </p:cNvPr>
            <p:cNvSpPr/>
            <p:nvPr/>
          </p:nvSpPr>
          <p:spPr>
            <a:xfrm>
              <a:off x="1929253" y="1809608"/>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メイリオ" panose="020B0604030504040204" pitchFamily="50" charset="-128"/>
                  <a:ea typeface="メイリオ" panose="020B0604030504040204" pitchFamily="50" charset="-128"/>
                </a:rPr>
                <a:t>　</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メイリオ" panose="020B0604030504040204" pitchFamily="50" charset="-128"/>
                  <a:ea typeface="メイリオ" panose="020B0604030504040204" pitchFamily="50" charset="-128"/>
                </a:rPr>
                <a:t>　（１）アルコール依存症に</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メイリオ" panose="020B0604030504040204" pitchFamily="50" charset="-128"/>
                  <a:ea typeface="メイリオ" panose="020B0604030504040204" pitchFamily="50" charset="-128"/>
                </a:rPr>
                <a:t>　　　   悩む本人やその家族</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メイリオ" panose="020B0604030504040204" pitchFamily="50" charset="-128"/>
                  <a:ea typeface="メイリオ" panose="020B0604030504040204" pitchFamily="50" charset="-128"/>
                </a:rPr>
                <a:t>　　　　等への情報発信</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indent="-360000"/>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12" name="正方形/長方形 111">
              <a:extLst>
                <a:ext uri="{FF2B5EF4-FFF2-40B4-BE49-F238E27FC236}">
                  <a16:creationId xmlns:a16="http://schemas.microsoft.com/office/drawing/2014/main" id="{E3279EEE-7B4D-4A71-8412-191498534444}"/>
                </a:ext>
              </a:extLst>
            </p:cNvPr>
            <p:cNvSpPr/>
            <p:nvPr/>
          </p:nvSpPr>
          <p:spPr>
            <a:xfrm>
              <a:off x="1929253" y="2670716"/>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1" dirty="0">
                <a:latin typeface="メイリオ" panose="020B0604030504040204" pitchFamily="50" charset="-128"/>
                <a:ea typeface="メイリオ" panose="020B0604030504040204" pitchFamily="50" charset="-128"/>
              </a:endParaRPr>
            </a:p>
            <a:p>
              <a:pPr defTabSz="914400">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（２）広報・啓発の推進</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defTabSz="914400">
                <a:defRPr/>
              </a:pPr>
              <a:r>
                <a:rPr kumimoji="1" lang="ja-JP" altLang="en-US" sz="900" b="1" dirty="0">
                  <a:solidFill>
                    <a:schemeClr val="tx1"/>
                  </a:solidFill>
                  <a:latin typeface="メイリオ" panose="020B0604030504040204" pitchFamily="50" charset="-128"/>
                  <a:ea typeface="メイリオ" panose="020B0604030504040204" pitchFamily="50" charset="-128"/>
                </a:rPr>
                <a:t>　　　</a:t>
              </a:r>
            </a:p>
          </p:txBody>
        </p:sp>
        <p:sp>
          <p:nvSpPr>
            <p:cNvPr id="113" name="正方形/長方形 112">
              <a:extLst>
                <a:ext uri="{FF2B5EF4-FFF2-40B4-BE49-F238E27FC236}">
                  <a16:creationId xmlns:a16="http://schemas.microsoft.com/office/drawing/2014/main" id="{B921F7EB-2806-4511-AD01-188D1334F07B}"/>
                </a:ext>
              </a:extLst>
            </p:cNvPr>
            <p:cNvSpPr/>
            <p:nvPr/>
          </p:nvSpPr>
          <p:spPr>
            <a:xfrm>
              <a:off x="1929253" y="3553221"/>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defTabSz="914400">
                <a:defRPr/>
              </a:pPr>
              <a:r>
                <a:rPr kumimoji="1" lang="ja-JP" altLang="en-US" sz="900" b="1" dirty="0">
                  <a:solidFill>
                    <a:schemeClr val="tx1"/>
                  </a:solidFill>
                  <a:latin typeface="メイリオ" panose="020B0604030504040204" pitchFamily="50" charset="-128"/>
                  <a:ea typeface="メイリオ" panose="020B0604030504040204" pitchFamily="50" charset="-128"/>
                </a:rPr>
                <a:t>   </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defTabSz="914400">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（３）不適切な飲酒への対策</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indent="-360000"/>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14" name="正方形/長方形 113">
              <a:extLst>
                <a:ext uri="{FF2B5EF4-FFF2-40B4-BE49-F238E27FC236}">
                  <a16:creationId xmlns:a16="http://schemas.microsoft.com/office/drawing/2014/main" id="{4F578E3B-7624-45A0-9298-0F1C98E403DB}"/>
                </a:ext>
              </a:extLst>
            </p:cNvPr>
            <p:cNvSpPr/>
            <p:nvPr/>
          </p:nvSpPr>
          <p:spPr>
            <a:xfrm>
              <a:off x="1929253" y="5318231"/>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（５）相談支援の充実</a:t>
              </a:r>
              <a:endParaRPr kumimoji="1" lang="en-US" altLang="ja-JP" sz="900" b="1" dirty="0">
                <a:solidFill>
                  <a:schemeClr val="tx1"/>
                </a:solidFill>
                <a:latin typeface="メイリオ" panose="020B0604030504040204" pitchFamily="50" charset="-128"/>
                <a:ea typeface="メイリオ" panose="020B0604030504040204" pitchFamily="50" charset="-128"/>
              </a:endParaRPr>
            </a:p>
          </p:txBody>
        </p:sp>
        <p:sp>
          <p:nvSpPr>
            <p:cNvPr id="115" name="正方形/長方形 114">
              <a:extLst>
                <a:ext uri="{FF2B5EF4-FFF2-40B4-BE49-F238E27FC236}">
                  <a16:creationId xmlns:a16="http://schemas.microsoft.com/office/drawing/2014/main" id="{40EB8898-B8A1-4318-A1EC-0240C5A58BA8}"/>
                </a:ext>
              </a:extLst>
            </p:cNvPr>
            <p:cNvSpPr/>
            <p:nvPr/>
          </p:nvSpPr>
          <p:spPr>
            <a:xfrm>
              <a:off x="1929253" y="6200736"/>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（６）人材育成</a:t>
              </a:r>
            </a:p>
          </p:txBody>
        </p:sp>
        <p:sp>
          <p:nvSpPr>
            <p:cNvPr id="116" name="正方形/長方形 115">
              <a:extLst>
                <a:ext uri="{FF2B5EF4-FFF2-40B4-BE49-F238E27FC236}">
                  <a16:creationId xmlns:a16="http://schemas.microsoft.com/office/drawing/2014/main" id="{EC00E256-4D48-48FB-AD4B-6C59737044B7}"/>
                </a:ext>
              </a:extLst>
            </p:cNvPr>
            <p:cNvSpPr/>
            <p:nvPr/>
          </p:nvSpPr>
          <p:spPr>
            <a:xfrm>
              <a:off x="1929253" y="7078830"/>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（７）アルコール健康</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障がいに係る医療の</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推進と連携強化</a:t>
              </a:r>
            </a:p>
          </p:txBody>
        </p:sp>
        <p:sp>
          <p:nvSpPr>
            <p:cNvPr id="117" name="正方形/長方形 116">
              <a:extLst>
                <a:ext uri="{FF2B5EF4-FFF2-40B4-BE49-F238E27FC236}">
                  <a16:creationId xmlns:a16="http://schemas.microsoft.com/office/drawing/2014/main" id="{9CADC386-0061-458C-AD06-651EDFA30714}"/>
                </a:ext>
              </a:extLst>
            </p:cNvPr>
            <p:cNvSpPr/>
            <p:nvPr/>
          </p:nvSpPr>
          <p:spPr>
            <a:xfrm>
              <a:off x="1929253" y="7964103"/>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ja-JP" altLang="en-US" sz="900" b="1" dirty="0">
                  <a:solidFill>
                    <a:schemeClr val="tx1"/>
                  </a:solidFill>
                  <a:latin typeface="メイリオ" panose="020B0604030504040204" pitchFamily="50" charset="-128"/>
                  <a:ea typeface="メイリオ" panose="020B0604030504040204" pitchFamily="50" charset="-128"/>
                </a:rPr>
                <a:t>   （８）社会復帰の支援</a:t>
              </a:r>
              <a:endParaRPr kumimoji="1" lang="en-US" altLang="ja-JP" sz="900" b="1" dirty="0">
                <a:solidFill>
                  <a:schemeClr val="tx1"/>
                </a:solidFill>
                <a:latin typeface="メイリオ" panose="020B0604030504040204" pitchFamily="50" charset="-128"/>
                <a:ea typeface="メイリオ" panose="020B0604030504040204" pitchFamily="50" charset="-128"/>
              </a:endParaRPr>
            </a:p>
          </p:txBody>
        </p:sp>
        <p:sp>
          <p:nvSpPr>
            <p:cNvPr id="118" name="正方形/長方形 117">
              <a:extLst>
                <a:ext uri="{FF2B5EF4-FFF2-40B4-BE49-F238E27FC236}">
                  <a16:creationId xmlns:a16="http://schemas.microsoft.com/office/drawing/2014/main" id="{38C32A96-8599-438D-9577-3BAD3A48214F}"/>
                </a:ext>
              </a:extLst>
            </p:cNvPr>
            <p:cNvSpPr/>
            <p:nvPr/>
          </p:nvSpPr>
          <p:spPr>
            <a:xfrm>
              <a:off x="1929253" y="8830667"/>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メイリオ" panose="020B0604030504040204" pitchFamily="50" charset="-128"/>
                  <a:ea typeface="メイリオ" panose="020B0604030504040204" pitchFamily="50" charset="-128"/>
                </a:rPr>
                <a:t>   （９）自助グループや回復支援</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施設、民間支援団体等の</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活動の充実</a:t>
              </a:r>
            </a:p>
          </p:txBody>
        </p:sp>
        <p:sp>
          <p:nvSpPr>
            <p:cNvPr id="119" name="正方形/長方形 118">
              <a:extLst>
                <a:ext uri="{FF2B5EF4-FFF2-40B4-BE49-F238E27FC236}">
                  <a16:creationId xmlns:a16="http://schemas.microsoft.com/office/drawing/2014/main" id="{D7094401-4B76-4CF9-AFE8-0A95CB881BEA}"/>
                </a:ext>
              </a:extLst>
            </p:cNvPr>
            <p:cNvSpPr/>
            <p:nvPr/>
          </p:nvSpPr>
          <p:spPr>
            <a:xfrm>
              <a:off x="1929253" y="4435726"/>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defTabSz="914400">
                <a:defRPr/>
              </a:pPr>
              <a:r>
                <a:rPr kumimoji="1" lang="ja-JP" altLang="en-US" sz="900" b="1" dirty="0">
                  <a:solidFill>
                    <a:schemeClr val="tx1"/>
                  </a:solidFill>
                  <a:latin typeface="メイリオ" panose="020B0604030504040204" pitchFamily="50" charset="-128"/>
                  <a:ea typeface="メイリオ" panose="020B0604030504040204" pitchFamily="50" charset="-128"/>
                </a:rPr>
                <a:t>   </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defTabSz="914400">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（４）健康診断及び保健指導</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defTabSz="914400">
                <a:defRPr/>
              </a:pPr>
              <a:r>
                <a:rPr kumimoji="1" lang="ja-JP" altLang="en-US" sz="900" b="1" dirty="0">
                  <a:solidFill>
                    <a:schemeClr val="tx1"/>
                  </a:solidFill>
                  <a:latin typeface="メイリオ" panose="020B0604030504040204" pitchFamily="50" charset="-128"/>
                  <a:ea typeface="メイリオ" panose="020B0604030504040204" pitchFamily="50" charset="-128"/>
                </a:rPr>
                <a:t>　　　　でのつなぎの促進</a:t>
              </a:r>
            </a:p>
            <a:p>
              <a:pPr indent="-360000"/>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20" name="正方形/長方形 119">
              <a:extLst>
                <a:ext uri="{FF2B5EF4-FFF2-40B4-BE49-F238E27FC236}">
                  <a16:creationId xmlns:a16="http://schemas.microsoft.com/office/drawing/2014/main" id="{ECA5563A-1D96-435B-B593-1378795C070A}"/>
                </a:ext>
              </a:extLst>
            </p:cNvPr>
            <p:cNvSpPr/>
            <p:nvPr/>
          </p:nvSpPr>
          <p:spPr>
            <a:xfrm>
              <a:off x="1290105" y="2534528"/>
              <a:ext cx="228600" cy="16273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Ⅰ</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121" name="正方形/長方形 120">
              <a:extLst>
                <a:ext uri="{FF2B5EF4-FFF2-40B4-BE49-F238E27FC236}">
                  <a16:creationId xmlns:a16="http://schemas.microsoft.com/office/drawing/2014/main" id="{4088E9A6-5B19-4D91-8A6F-0EB56547772B}"/>
                </a:ext>
              </a:extLst>
            </p:cNvPr>
            <p:cNvSpPr/>
            <p:nvPr/>
          </p:nvSpPr>
          <p:spPr>
            <a:xfrm>
              <a:off x="1331971" y="5080940"/>
              <a:ext cx="150288" cy="139345"/>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Ⅱ</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122" name="正方形/長方形 121">
              <a:extLst>
                <a:ext uri="{FF2B5EF4-FFF2-40B4-BE49-F238E27FC236}">
                  <a16:creationId xmlns:a16="http://schemas.microsoft.com/office/drawing/2014/main" id="{300F5A63-3C20-4376-BC9D-4785057FEE2C}"/>
                </a:ext>
              </a:extLst>
            </p:cNvPr>
            <p:cNvSpPr/>
            <p:nvPr/>
          </p:nvSpPr>
          <p:spPr>
            <a:xfrm>
              <a:off x="1308853" y="6980010"/>
              <a:ext cx="191104" cy="14021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Ⅲ</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123" name="正方形/長方形 122">
              <a:extLst>
                <a:ext uri="{FF2B5EF4-FFF2-40B4-BE49-F238E27FC236}">
                  <a16:creationId xmlns:a16="http://schemas.microsoft.com/office/drawing/2014/main" id="{C31C93A4-26DB-49C5-B066-69C62C35882D}"/>
                </a:ext>
              </a:extLst>
            </p:cNvPr>
            <p:cNvSpPr/>
            <p:nvPr/>
          </p:nvSpPr>
          <p:spPr>
            <a:xfrm>
              <a:off x="1308853" y="8060157"/>
              <a:ext cx="191104" cy="11812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ⅳ</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cxnSp>
          <p:nvCxnSpPr>
            <p:cNvPr id="124" name="直線コネクタ 123">
              <a:extLst>
                <a:ext uri="{FF2B5EF4-FFF2-40B4-BE49-F238E27FC236}">
                  <a16:creationId xmlns:a16="http://schemas.microsoft.com/office/drawing/2014/main" id="{69733834-3A26-4184-9789-D451BECE1638}"/>
                </a:ext>
              </a:extLst>
            </p:cNvPr>
            <p:cNvCxnSpPr>
              <a:cxnSpLocks/>
              <a:stCxn id="96" idx="3"/>
            </p:cNvCxnSpPr>
            <p:nvPr/>
          </p:nvCxnSpPr>
          <p:spPr>
            <a:xfrm flipV="1">
              <a:off x="698974" y="5623258"/>
              <a:ext cx="135246"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a:extLst>
                <a:ext uri="{FF2B5EF4-FFF2-40B4-BE49-F238E27FC236}">
                  <a16:creationId xmlns:a16="http://schemas.microsoft.com/office/drawing/2014/main" id="{18ED420C-B7B2-44AF-9AD6-A450F181B0D0}"/>
                </a:ext>
              </a:extLst>
            </p:cNvPr>
            <p:cNvCxnSpPr>
              <a:cxnSpLocks/>
            </p:cNvCxnSpPr>
            <p:nvPr/>
          </p:nvCxnSpPr>
          <p:spPr>
            <a:xfrm flipV="1">
              <a:off x="834221" y="3025887"/>
              <a:ext cx="0" cy="2578818"/>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6" name="直線矢印コネクタ 125">
              <a:extLst>
                <a:ext uri="{FF2B5EF4-FFF2-40B4-BE49-F238E27FC236}">
                  <a16:creationId xmlns:a16="http://schemas.microsoft.com/office/drawing/2014/main" id="{22CD01E3-83DA-4085-BBC7-7C57540E0571}"/>
                </a:ext>
              </a:extLst>
            </p:cNvPr>
            <p:cNvCxnSpPr>
              <a:cxnSpLocks/>
            </p:cNvCxnSpPr>
            <p:nvPr/>
          </p:nvCxnSpPr>
          <p:spPr>
            <a:xfrm>
              <a:off x="834221" y="3025887"/>
              <a:ext cx="167856"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7" name="直線矢印コネクタ 126">
              <a:extLst>
                <a:ext uri="{FF2B5EF4-FFF2-40B4-BE49-F238E27FC236}">
                  <a16:creationId xmlns:a16="http://schemas.microsoft.com/office/drawing/2014/main" id="{8856E16D-ABE2-479A-9E80-2FF59A154C88}"/>
                </a:ext>
              </a:extLst>
            </p:cNvPr>
            <p:cNvCxnSpPr/>
            <p:nvPr/>
          </p:nvCxnSpPr>
          <p:spPr>
            <a:xfrm>
              <a:off x="834220" y="5624472"/>
              <a:ext cx="167856"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8" name="直線コネクタ 127">
              <a:extLst>
                <a:ext uri="{FF2B5EF4-FFF2-40B4-BE49-F238E27FC236}">
                  <a16:creationId xmlns:a16="http://schemas.microsoft.com/office/drawing/2014/main" id="{0699238F-D3FA-491A-AFCF-FED34947D064}"/>
                </a:ext>
              </a:extLst>
            </p:cNvPr>
            <p:cNvCxnSpPr>
              <a:cxnSpLocks/>
            </p:cNvCxnSpPr>
            <p:nvPr/>
          </p:nvCxnSpPr>
          <p:spPr>
            <a:xfrm>
              <a:off x="834221" y="5604705"/>
              <a:ext cx="0" cy="3099457"/>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9" name="直線矢印コネクタ 128">
              <a:extLst>
                <a:ext uri="{FF2B5EF4-FFF2-40B4-BE49-F238E27FC236}">
                  <a16:creationId xmlns:a16="http://schemas.microsoft.com/office/drawing/2014/main" id="{B30D1F3B-897D-429A-AE13-88856ECB940F}"/>
                </a:ext>
              </a:extLst>
            </p:cNvPr>
            <p:cNvCxnSpPr>
              <a:endCxn id="110" idx="1"/>
            </p:cNvCxnSpPr>
            <p:nvPr/>
          </p:nvCxnSpPr>
          <p:spPr>
            <a:xfrm>
              <a:off x="834221" y="7391372"/>
              <a:ext cx="167856"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直線矢印コネクタ 129">
              <a:extLst>
                <a:ext uri="{FF2B5EF4-FFF2-40B4-BE49-F238E27FC236}">
                  <a16:creationId xmlns:a16="http://schemas.microsoft.com/office/drawing/2014/main" id="{3C84E840-0E51-48E0-A49A-38D90FF4FBD0}"/>
                </a:ext>
              </a:extLst>
            </p:cNvPr>
            <p:cNvCxnSpPr>
              <a:endCxn id="97" idx="1"/>
            </p:cNvCxnSpPr>
            <p:nvPr/>
          </p:nvCxnSpPr>
          <p:spPr>
            <a:xfrm flipV="1">
              <a:off x="834221" y="8703122"/>
              <a:ext cx="167856" cy="1041"/>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1" name="直線コネクタ 130">
              <a:extLst>
                <a:ext uri="{FF2B5EF4-FFF2-40B4-BE49-F238E27FC236}">
                  <a16:creationId xmlns:a16="http://schemas.microsoft.com/office/drawing/2014/main" id="{54413483-C981-42BE-AC2C-B0FF1043013C}"/>
                </a:ext>
              </a:extLst>
            </p:cNvPr>
            <p:cNvCxnSpPr>
              <a:cxnSpLocks/>
              <a:stCxn id="108" idx="3"/>
            </p:cNvCxnSpPr>
            <p:nvPr/>
          </p:nvCxnSpPr>
          <p:spPr>
            <a:xfrm>
              <a:off x="1650077" y="3025887"/>
              <a:ext cx="136644"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a:extLst>
                <a:ext uri="{FF2B5EF4-FFF2-40B4-BE49-F238E27FC236}">
                  <a16:creationId xmlns:a16="http://schemas.microsoft.com/office/drawing/2014/main" id="{A2333EF9-474B-4E76-89A4-94332C7A5C0C}"/>
                </a:ext>
              </a:extLst>
            </p:cNvPr>
            <p:cNvCxnSpPr>
              <a:cxnSpLocks/>
            </p:cNvCxnSpPr>
            <p:nvPr/>
          </p:nvCxnSpPr>
          <p:spPr>
            <a:xfrm flipV="1">
              <a:off x="1786721" y="2113420"/>
              <a:ext cx="0" cy="912468"/>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3" name="直線矢印コネクタ 132">
              <a:extLst>
                <a:ext uri="{FF2B5EF4-FFF2-40B4-BE49-F238E27FC236}">
                  <a16:creationId xmlns:a16="http://schemas.microsoft.com/office/drawing/2014/main" id="{D0BF4397-00F0-4D26-B9BC-20833A8A37EC}"/>
                </a:ext>
              </a:extLst>
            </p:cNvPr>
            <p:cNvCxnSpPr>
              <a:endCxn id="111" idx="1"/>
            </p:cNvCxnSpPr>
            <p:nvPr/>
          </p:nvCxnSpPr>
          <p:spPr>
            <a:xfrm>
              <a:off x="1786721" y="2113420"/>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4" name="直線コネクタ 133">
              <a:extLst>
                <a:ext uri="{FF2B5EF4-FFF2-40B4-BE49-F238E27FC236}">
                  <a16:creationId xmlns:a16="http://schemas.microsoft.com/office/drawing/2014/main" id="{7C9AE366-2B0B-4AF7-9BD8-1EEF1B45DC22}"/>
                </a:ext>
              </a:extLst>
            </p:cNvPr>
            <p:cNvCxnSpPr>
              <a:cxnSpLocks/>
            </p:cNvCxnSpPr>
            <p:nvPr/>
          </p:nvCxnSpPr>
          <p:spPr>
            <a:xfrm>
              <a:off x="1786721" y="3025888"/>
              <a:ext cx="0" cy="843769"/>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5" name="直線矢印コネクタ 134">
              <a:extLst>
                <a:ext uri="{FF2B5EF4-FFF2-40B4-BE49-F238E27FC236}">
                  <a16:creationId xmlns:a16="http://schemas.microsoft.com/office/drawing/2014/main" id="{C3D22A67-64AB-4AEC-BF1A-9FFFA2856591}"/>
                </a:ext>
              </a:extLst>
            </p:cNvPr>
            <p:cNvCxnSpPr>
              <a:cxnSpLocks/>
            </p:cNvCxnSpPr>
            <p:nvPr/>
          </p:nvCxnSpPr>
          <p:spPr>
            <a:xfrm>
              <a:off x="1786721" y="3025887"/>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直線矢印コネクタ 135">
              <a:extLst>
                <a:ext uri="{FF2B5EF4-FFF2-40B4-BE49-F238E27FC236}">
                  <a16:creationId xmlns:a16="http://schemas.microsoft.com/office/drawing/2014/main" id="{2CB53925-37B1-4A8F-A3DD-8B6F37EE68B5}"/>
                </a:ext>
              </a:extLst>
            </p:cNvPr>
            <p:cNvCxnSpPr>
              <a:endCxn id="113" idx="1"/>
            </p:cNvCxnSpPr>
            <p:nvPr/>
          </p:nvCxnSpPr>
          <p:spPr>
            <a:xfrm flipV="1">
              <a:off x="1786721" y="3869658"/>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7" name="直線コネクタ 136">
              <a:extLst>
                <a:ext uri="{FF2B5EF4-FFF2-40B4-BE49-F238E27FC236}">
                  <a16:creationId xmlns:a16="http://schemas.microsoft.com/office/drawing/2014/main" id="{A854A83D-1B5D-4A25-904B-2EC6992E9441}"/>
                </a:ext>
              </a:extLst>
            </p:cNvPr>
            <p:cNvCxnSpPr>
              <a:cxnSpLocks/>
            </p:cNvCxnSpPr>
            <p:nvPr/>
          </p:nvCxnSpPr>
          <p:spPr>
            <a:xfrm>
              <a:off x="1650077" y="5600867"/>
              <a:ext cx="136644"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a:extLst>
                <a:ext uri="{FF2B5EF4-FFF2-40B4-BE49-F238E27FC236}">
                  <a16:creationId xmlns:a16="http://schemas.microsoft.com/office/drawing/2014/main" id="{CF1A72AB-8106-4AEC-A22B-0D71563B274B}"/>
                </a:ext>
              </a:extLst>
            </p:cNvPr>
            <p:cNvCxnSpPr>
              <a:cxnSpLocks/>
            </p:cNvCxnSpPr>
            <p:nvPr/>
          </p:nvCxnSpPr>
          <p:spPr>
            <a:xfrm flipV="1">
              <a:off x="1786721" y="4752163"/>
              <a:ext cx="0" cy="848704"/>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9" name="直線矢印コネクタ 138">
              <a:extLst>
                <a:ext uri="{FF2B5EF4-FFF2-40B4-BE49-F238E27FC236}">
                  <a16:creationId xmlns:a16="http://schemas.microsoft.com/office/drawing/2014/main" id="{E59583F2-265F-4E7D-B31C-7B59399E41E0}"/>
                </a:ext>
              </a:extLst>
            </p:cNvPr>
            <p:cNvCxnSpPr>
              <a:cxnSpLocks/>
              <a:endCxn id="119" idx="1"/>
            </p:cNvCxnSpPr>
            <p:nvPr/>
          </p:nvCxnSpPr>
          <p:spPr>
            <a:xfrm>
              <a:off x="1786721" y="4752163"/>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コネクタ 139">
              <a:extLst>
                <a:ext uri="{FF2B5EF4-FFF2-40B4-BE49-F238E27FC236}">
                  <a16:creationId xmlns:a16="http://schemas.microsoft.com/office/drawing/2014/main" id="{18045B70-80CA-4DA9-9A74-EB2700104249}"/>
                </a:ext>
              </a:extLst>
            </p:cNvPr>
            <p:cNvCxnSpPr/>
            <p:nvPr/>
          </p:nvCxnSpPr>
          <p:spPr>
            <a:xfrm>
              <a:off x="1786721" y="5600867"/>
              <a:ext cx="0" cy="926475"/>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1" name="直線矢印コネクタ 140">
              <a:extLst>
                <a:ext uri="{FF2B5EF4-FFF2-40B4-BE49-F238E27FC236}">
                  <a16:creationId xmlns:a16="http://schemas.microsoft.com/office/drawing/2014/main" id="{52472E51-6B02-4E8B-B083-1CA93518907F}"/>
                </a:ext>
              </a:extLst>
            </p:cNvPr>
            <p:cNvCxnSpPr>
              <a:cxnSpLocks/>
            </p:cNvCxnSpPr>
            <p:nvPr/>
          </p:nvCxnSpPr>
          <p:spPr>
            <a:xfrm flipV="1">
              <a:off x="1786721" y="6527342"/>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2" name="直線矢印コネクタ 141">
              <a:extLst>
                <a:ext uri="{FF2B5EF4-FFF2-40B4-BE49-F238E27FC236}">
                  <a16:creationId xmlns:a16="http://schemas.microsoft.com/office/drawing/2014/main" id="{5A1AF39B-0081-4F56-A352-5632FF7B3EEC}"/>
                </a:ext>
              </a:extLst>
            </p:cNvPr>
            <p:cNvCxnSpPr>
              <a:endCxn id="114" idx="1"/>
            </p:cNvCxnSpPr>
            <p:nvPr/>
          </p:nvCxnSpPr>
          <p:spPr>
            <a:xfrm>
              <a:off x="1786721" y="5600867"/>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3" name="直線コネクタ 142">
              <a:extLst>
                <a:ext uri="{FF2B5EF4-FFF2-40B4-BE49-F238E27FC236}">
                  <a16:creationId xmlns:a16="http://schemas.microsoft.com/office/drawing/2014/main" id="{E31A1E1E-CA2F-4DBB-B550-E65E0EC3FC6B}"/>
                </a:ext>
              </a:extLst>
            </p:cNvPr>
            <p:cNvCxnSpPr>
              <a:stCxn id="97" idx="3"/>
            </p:cNvCxnSpPr>
            <p:nvPr/>
          </p:nvCxnSpPr>
          <p:spPr>
            <a:xfrm>
              <a:off x="1650077" y="8703122"/>
              <a:ext cx="136644" cy="1041"/>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4" name="直線コネクタ 143">
              <a:extLst>
                <a:ext uri="{FF2B5EF4-FFF2-40B4-BE49-F238E27FC236}">
                  <a16:creationId xmlns:a16="http://schemas.microsoft.com/office/drawing/2014/main" id="{2539A53C-024F-46DF-B9D7-E7A1A72431E1}"/>
                </a:ext>
              </a:extLst>
            </p:cNvPr>
            <p:cNvCxnSpPr/>
            <p:nvPr/>
          </p:nvCxnSpPr>
          <p:spPr>
            <a:xfrm flipV="1">
              <a:off x="1786721" y="8275496"/>
              <a:ext cx="0" cy="427625"/>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CD829E81-F8A6-4503-911F-3700A8123EF9}"/>
                </a:ext>
              </a:extLst>
            </p:cNvPr>
            <p:cNvCxnSpPr>
              <a:endCxn id="117" idx="1"/>
            </p:cNvCxnSpPr>
            <p:nvPr/>
          </p:nvCxnSpPr>
          <p:spPr>
            <a:xfrm>
              <a:off x="1786721" y="8275496"/>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6" name="直線コネクタ 145">
              <a:extLst>
                <a:ext uri="{FF2B5EF4-FFF2-40B4-BE49-F238E27FC236}">
                  <a16:creationId xmlns:a16="http://schemas.microsoft.com/office/drawing/2014/main" id="{FB272C78-3FCE-4F10-8BF1-6F425B97A4A5}"/>
                </a:ext>
              </a:extLst>
            </p:cNvPr>
            <p:cNvCxnSpPr>
              <a:cxnSpLocks/>
            </p:cNvCxnSpPr>
            <p:nvPr/>
          </p:nvCxnSpPr>
          <p:spPr>
            <a:xfrm>
              <a:off x="1786721" y="8703122"/>
              <a:ext cx="0" cy="443982"/>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7" name="直線矢印コネクタ 146">
              <a:extLst>
                <a:ext uri="{FF2B5EF4-FFF2-40B4-BE49-F238E27FC236}">
                  <a16:creationId xmlns:a16="http://schemas.microsoft.com/office/drawing/2014/main" id="{259CFB2D-4C1D-4010-AB44-38624EB50CCF}"/>
                </a:ext>
              </a:extLst>
            </p:cNvPr>
            <p:cNvCxnSpPr>
              <a:endCxn id="118" idx="1"/>
            </p:cNvCxnSpPr>
            <p:nvPr/>
          </p:nvCxnSpPr>
          <p:spPr>
            <a:xfrm flipV="1">
              <a:off x="1786721" y="9147104"/>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7" name="直線コネクタ 156">
              <a:extLst>
                <a:ext uri="{FF2B5EF4-FFF2-40B4-BE49-F238E27FC236}">
                  <a16:creationId xmlns:a16="http://schemas.microsoft.com/office/drawing/2014/main" id="{FAF5CDBF-05AE-4163-B1ED-3C6B923DAF43}"/>
                </a:ext>
              </a:extLst>
            </p:cNvPr>
            <p:cNvCxnSpPr>
              <a:stCxn id="110" idx="3"/>
              <a:endCxn id="116" idx="1"/>
            </p:cNvCxnSpPr>
            <p:nvPr/>
          </p:nvCxnSpPr>
          <p:spPr>
            <a:xfrm>
              <a:off x="1650077" y="7395266"/>
              <a:ext cx="279176"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58" name="正方形/長方形 157">
              <a:extLst>
                <a:ext uri="{FF2B5EF4-FFF2-40B4-BE49-F238E27FC236}">
                  <a16:creationId xmlns:a16="http://schemas.microsoft.com/office/drawing/2014/main" id="{365EA2DB-A828-4B5E-ADDD-27FB160EA7C7}"/>
                </a:ext>
              </a:extLst>
            </p:cNvPr>
            <p:cNvSpPr/>
            <p:nvPr/>
          </p:nvSpPr>
          <p:spPr>
            <a:xfrm>
              <a:off x="4023617" y="1471783"/>
              <a:ext cx="3150082" cy="25834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メイリオ" panose="020B0604030504040204" pitchFamily="50" charset="-128"/>
                  <a:ea typeface="メイリオ" panose="020B0604030504040204" pitchFamily="50" charset="-128"/>
                </a:rPr>
                <a:t>取組み</a:t>
              </a:r>
              <a:endParaRPr kumimoji="1" lang="ja-JP" altLang="en-US" sz="900" b="1" dirty="0">
                <a:latin typeface="メイリオ" panose="020B0604030504040204" pitchFamily="50" charset="-128"/>
                <a:ea typeface="メイリオ" panose="020B0604030504040204" pitchFamily="50" charset="-128"/>
              </a:endParaRPr>
            </a:p>
          </p:txBody>
        </p:sp>
        <p:sp>
          <p:nvSpPr>
            <p:cNvPr id="194" name="正方形/長方形 193">
              <a:extLst>
                <a:ext uri="{FF2B5EF4-FFF2-40B4-BE49-F238E27FC236}">
                  <a16:creationId xmlns:a16="http://schemas.microsoft.com/office/drawing/2014/main" id="{122E6F6E-5AEA-426E-8B28-5323CA9E9E89}"/>
                </a:ext>
              </a:extLst>
            </p:cNvPr>
            <p:cNvSpPr/>
            <p:nvPr/>
          </p:nvSpPr>
          <p:spPr>
            <a:xfrm>
              <a:off x="7478105" y="1478296"/>
              <a:ext cx="2092879" cy="259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solidFill>
                    <a:schemeClr val="bg1"/>
                  </a:solidFill>
                  <a:latin typeface="Meiryo UI" panose="020B0604030504040204" pitchFamily="50" charset="-128"/>
                  <a:ea typeface="Meiryo UI" panose="020B0604030504040204" pitchFamily="50" charset="-128"/>
                </a:rPr>
                <a:t>指　　　標</a:t>
              </a:r>
            </a:p>
          </p:txBody>
        </p:sp>
        <p:sp>
          <p:nvSpPr>
            <p:cNvPr id="195" name="正方形/長方形 194">
              <a:extLst>
                <a:ext uri="{FF2B5EF4-FFF2-40B4-BE49-F238E27FC236}">
                  <a16:creationId xmlns:a16="http://schemas.microsoft.com/office/drawing/2014/main" id="{A3D9A5AE-C7EE-4968-98ED-453F54C4E7D9}"/>
                </a:ext>
              </a:extLst>
            </p:cNvPr>
            <p:cNvSpPr/>
            <p:nvPr/>
          </p:nvSpPr>
          <p:spPr>
            <a:xfrm>
              <a:off x="11229513" y="1478297"/>
              <a:ext cx="1488970" cy="259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solidFill>
                    <a:schemeClr val="bg1"/>
                  </a:solidFill>
                  <a:latin typeface="Meiryo UI" panose="020B0604030504040204" pitchFamily="50" charset="-128"/>
                  <a:ea typeface="Meiryo UI" panose="020B0604030504040204" pitchFamily="50" charset="-128"/>
                </a:rPr>
                <a:t>目　標</a:t>
              </a:r>
            </a:p>
          </p:txBody>
        </p:sp>
        <p:sp>
          <p:nvSpPr>
            <p:cNvPr id="196" name="正方形/長方形 195">
              <a:extLst>
                <a:ext uri="{FF2B5EF4-FFF2-40B4-BE49-F238E27FC236}">
                  <a16:creationId xmlns:a16="http://schemas.microsoft.com/office/drawing/2014/main" id="{CA654712-AD9C-48C2-8608-65575B3A6979}"/>
                </a:ext>
              </a:extLst>
            </p:cNvPr>
            <p:cNvSpPr/>
            <p:nvPr/>
          </p:nvSpPr>
          <p:spPr>
            <a:xfrm>
              <a:off x="9641160" y="1480579"/>
              <a:ext cx="1526352" cy="259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solidFill>
                    <a:schemeClr val="bg1"/>
                  </a:solidFill>
                  <a:latin typeface="Meiryo UI" panose="020B0604030504040204" pitchFamily="50" charset="-128"/>
                  <a:ea typeface="Meiryo UI" panose="020B0604030504040204" pitchFamily="50" charset="-128"/>
                </a:rPr>
                <a:t>現　状</a:t>
              </a:r>
            </a:p>
          </p:txBody>
        </p:sp>
        <p:sp>
          <p:nvSpPr>
            <p:cNvPr id="292" name="正方形/長方形 291">
              <a:extLst>
                <a:ext uri="{FF2B5EF4-FFF2-40B4-BE49-F238E27FC236}">
                  <a16:creationId xmlns:a16="http://schemas.microsoft.com/office/drawing/2014/main" id="{026705DB-CFED-4F8F-84A8-CC5E911EB35C}"/>
                </a:ext>
              </a:extLst>
            </p:cNvPr>
            <p:cNvSpPr/>
            <p:nvPr/>
          </p:nvSpPr>
          <p:spPr>
            <a:xfrm>
              <a:off x="7578175" y="1906597"/>
              <a:ext cx="1969200" cy="468146"/>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lnSpc>
                  <a:spcPts val="1000"/>
                </a:lnSpc>
              </a:pPr>
              <a:r>
                <a:rPr kumimoji="1" lang="ja-JP" altLang="en-US" sz="800" b="1"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lnSpc>
                  <a:spcPts val="1000"/>
                </a:lnSpc>
              </a:pPr>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依存症ポータルサイトのアクセス数</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nSpc>
                  <a:spcPts val="1000"/>
                </a:lnSpc>
              </a:pP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46" name="正方形/長方形 245">
              <a:extLst>
                <a:ext uri="{FF2B5EF4-FFF2-40B4-BE49-F238E27FC236}">
                  <a16:creationId xmlns:a16="http://schemas.microsoft.com/office/drawing/2014/main" id="{1D5108D9-620E-491D-9DEF-9B8610F6AA64}"/>
                </a:ext>
              </a:extLst>
            </p:cNvPr>
            <p:cNvSpPr/>
            <p:nvPr/>
          </p:nvSpPr>
          <p:spPr>
            <a:xfrm>
              <a:off x="9716234" y="1906670"/>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7,663</a:t>
              </a:r>
              <a:r>
                <a:rPr lang="ja-JP"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件</a:t>
              </a: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r>
                <a:rPr kumimoji="1" lang="en-US" altLang="ja-JP" sz="700" b="1"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R4</a:t>
              </a:r>
              <a:r>
                <a:rPr kumimoji="1" lang="ja-JP" altLang="en-US" sz="700" b="1"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p:txBody>
        </p:sp>
        <p:sp>
          <p:nvSpPr>
            <p:cNvPr id="247" name="正方形/長方形 246">
              <a:extLst>
                <a:ext uri="{FF2B5EF4-FFF2-40B4-BE49-F238E27FC236}">
                  <a16:creationId xmlns:a16="http://schemas.microsoft.com/office/drawing/2014/main" id="{D87F2174-04C3-48AF-9407-82385F4BB09E}"/>
                </a:ext>
              </a:extLst>
            </p:cNvPr>
            <p:cNvSpPr/>
            <p:nvPr/>
          </p:nvSpPr>
          <p:spPr>
            <a:xfrm>
              <a:off x="11277923" y="1897474"/>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毎年度２万件以上</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R6-8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lang="en-US" altLang="ja-JP" sz="700" b="1" dirty="0">
                <a:solidFill>
                  <a:schemeClr val="tx1"/>
                </a:solidFill>
                <a:latin typeface="メイリオ" panose="020B0604030504040204" pitchFamily="50" charset="-128"/>
                <a:ea typeface="メイリオ" panose="020B0604030504040204" pitchFamily="50" charset="-128"/>
              </a:endParaRPr>
            </a:p>
          </p:txBody>
        </p:sp>
        <p:sp>
          <p:nvSpPr>
            <p:cNvPr id="248" name="正方形/長方形 247">
              <a:extLst>
                <a:ext uri="{FF2B5EF4-FFF2-40B4-BE49-F238E27FC236}">
                  <a16:creationId xmlns:a16="http://schemas.microsoft.com/office/drawing/2014/main" id="{3BF943E7-B738-4E32-85F3-4F6F9D8F3C18}"/>
                </a:ext>
              </a:extLst>
            </p:cNvPr>
            <p:cNvSpPr/>
            <p:nvPr/>
          </p:nvSpPr>
          <p:spPr>
            <a:xfrm>
              <a:off x="7581714" y="2759534"/>
              <a:ext cx="1969200" cy="46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kumimoji="1" lang="ja-JP" altLang="en-US" sz="800" b="1" dirty="0">
                  <a:solidFill>
                    <a:schemeClr val="tx1"/>
                  </a:solidFill>
                  <a:latin typeface="メイリオ" panose="020B0604030504040204" pitchFamily="50" charset="-128"/>
                  <a:ea typeface="メイリオ" panose="020B0604030504040204" pitchFamily="50" charset="-128"/>
                </a:rPr>
                <a:t>      生活習慣病のリスクを高める量を</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b="1" dirty="0">
                  <a:solidFill>
                    <a:schemeClr val="tx1"/>
                  </a:solidFill>
                  <a:latin typeface="メイリオ" panose="020B0604030504040204" pitchFamily="50" charset="-128"/>
                  <a:ea typeface="メイリオ" panose="020B0604030504040204" pitchFamily="50" charset="-128"/>
                </a:rPr>
                <a:t>      飲酒している者</a:t>
              </a:r>
              <a:r>
                <a:rPr lang="ja-JP" altLang="en-US" sz="800" b="1" dirty="0">
                  <a:solidFill>
                    <a:schemeClr val="tx1"/>
                  </a:solidFill>
                  <a:latin typeface="メイリオ" panose="020B0604030504040204" pitchFamily="50" charset="-128"/>
                  <a:ea typeface="メイリオ" panose="020B0604030504040204" pitchFamily="50" charset="-128"/>
                </a:rPr>
                <a:t>の割合</a:t>
              </a:r>
            </a:p>
          </p:txBody>
        </p:sp>
        <p:sp>
          <p:nvSpPr>
            <p:cNvPr id="249" name="正方形/長方形 248">
              <a:extLst>
                <a:ext uri="{FF2B5EF4-FFF2-40B4-BE49-F238E27FC236}">
                  <a16:creationId xmlns:a16="http://schemas.microsoft.com/office/drawing/2014/main" id="{51E1E3BF-E987-4EFA-B022-EC1FFBA94674}"/>
                </a:ext>
              </a:extLst>
            </p:cNvPr>
            <p:cNvSpPr/>
            <p:nvPr/>
          </p:nvSpPr>
          <p:spPr>
            <a:xfrm>
              <a:off x="9709825" y="2755802"/>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男性</a:t>
              </a:r>
              <a:r>
                <a:rPr kumimoji="1" lang="en-US" altLang="ja-JP" sz="700" b="1" dirty="0">
                  <a:solidFill>
                    <a:schemeClr val="tx1"/>
                  </a:solidFill>
                  <a:latin typeface="メイリオ" panose="020B0604030504040204" pitchFamily="50" charset="-128"/>
                  <a:ea typeface="メイリオ" panose="020B0604030504040204" pitchFamily="50" charset="-128"/>
                </a:rPr>
                <a:t>13.6</a:t>
              </a:r>
              <a:r>
                <a:rPr lang="ja-JP" altLang="en-US" sz="700" b="1" dirty="0">
                  <a:solidFill>
                    <a:schemeClr val="tx1"/>
                  </a:solidFill>
                  <a:latin typeface="メイリオ" panose="020B0604030504040204" pitchFamily="50" charset="-128"/>
                  <a:ea typeface="メイリオ" panose="020B0604030504040204" pitchFamily="50" charset="-128"/>
                </a:rPr>
                <a:t>％、女性</a:t>
              </a:r>
              <a:r>
                <a:rPr lang="en-US" altLang="ja-JP" sz="700" b="1" dirty="0">
                  <a:solidFill>
                    <a:schemeClr val="tx1"/>
                  </a:solidFill>
                  <a:latin typeface="メイリオ" panose="020B0604030504040204" pitchFamily="50" charset="-128"/>
                  <a:ea typeface="メイリオ" panose="020B0604030504040204" pitchFamily="50" charset="-128"/>
                </a:rPr>
                <a:t>9.6</a:t>
              </a:r>
              <a:r>
                <a:rPr lang="ja-JP" altLang="en-US" sz="700" b="1" dirty="0">
                  <a:solidFill>
                    <a:schemeClr val="tx1"/>
                  </a:solidFill>
                  <a:latin typeface="メイリオ" panose="020B0604030504040204" pitchFamily="50" charset="-128"/>
                  <a:ea typeface="メイリオ" panose="020B0604030504040204" pitchFamily="50" charset="-128"/>
                </a:rPr>
                <a:t>％</a:t>
              </a:r>
              <a:r>
                <a:rPr kumimoji="1" lang="ja-JP" altLang="en-US" sz="700" b="1" dirty="0">
                  <a:solidFill>
                    <a:schemeClr val="tx1"/>
                  </a:solidFill>
                  <a:latin typeface="メイリオ" panose="020B0604030504040204" pitchFamily="50" charset="-128"/>
                  <a:ea typeface="メイリオ" panose="020B0604030504040204" pitchFamily="50" charset="-128"/>
                </a:rPr>
                <a:t>　　</a:t>
              </a:r>
              <a:r>
                <a:rPr lang="ja-JP" altLang="en-US" sz="700" b="1" dirty="0">
                  <a:solidFill>
                    <a:schemeClr val="tx1"/>
                  </a:solidFill>
                  <a:latin typeface="メイリオ" panose="020B0604030504040204" pitchFamily="50" charset="-128"/>
                  <a:ea typeface="メイリオ" panose="020B0604030504040204" pitchFamily="50" charset="-128"/>
                </a:rPr>
                <a:t>　　　</a:t>
              </a: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a:t>
              </a: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0" name="正方形/長方形 249">
              <a:extLst>
                <a:ext uri="{FF2B5EF4-FFF2-40B4-BE49-F238E27FC236}">
                  <a16:creationId xmlns:a16="http://schemas.microsoft.com/office/drawing/2014/main" id="{0B99A948-E9D6-4A89-BF98-620DE985DBAC}"/>
                </a:ext>
              </a:extLst>
            </p:cNvPr>
            <p:cNvSpPr/>
            <p:nvPr/>
          </p:nvSpPr>
          <p:spPr>
            <a:xfrm>
              <a:off x="11273554" y="2754370"/>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男性</a:t>
              </a:r>
              <a:r>
                <a:rPr lang="en-US" altLang="ja-JP" sz="700" b="1" dirty="0">
                  <a:solidFill>
                    <a:schemeClr val="tx1"/>
                  </a:solidFill>
                  <a:latin typeface="メイリオ" panose="020B0604030504040204" pitchFamily="50" charset="-128"/>
                  <a:ea typeface="メイリオ" panose="020B0604030504040204" pitchFamily="50" charset="-128"/>
                </a:rPr>
                <a:t>13.0</a:t>
              </a:r>
              <a:r>
                <a:rPr lang="ja-JP" altLang="en-US" sz="700" b="1" dirty="0">
                  <a:solidFill>
                    <a:schemeClr val="tx1"/>
                  </a:solidFill>
                  <a:latin typeface="メイリオ" panose="020B0604030504040204" pitchFamily="50" charset="-128"/>
                  <a:ea typeface="メイリオ" panose="020B0604030504040204" pitchFamily="50" charset="-128"/>
                </a:rPr>
                <a:t>％、女性</a:t>
              </a:r>
              <a:r>
                <a:rPr lang="en-US" altLang="ja-JP" sz="700" b="1" dirty="0">
                  <a:solidFill>
                    <a:schemeClr val="tx1"/>
                  </a:solidFill>
                  <a:latin typeface="メイリオ" panose="020B0604030504040204" pitchFamily="50" charset="-128"/>
                  <a:ea typeface="メイリオ" panose="020B0604030504040204" pitchFamily="50" charset="-128"/>
                </a:rPr>
                <a:t>6.4</a:t>
              </a:r>
              <a:r>
                <a:rPr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1" name="正方形/長方形 250">
              <a:extLst>
                <a:ext uri="{FF2B5EF4-FFF2-40B4-BE49-F238E27FC236}">
                  <a16:creationId xmlns:a16="http://schemas.microsoft.com/office/drawing/2014/main" id="{ADCC66E5-7A49-4F2B-8B3F-785FF211E5ED}"/>
                </a:ext>
              </a:extLst>
            </p:cNvPr>
            <p:cNvSpPr/>
            <p:nvPr/>
          </p:nvSpPr>
          <p:spPr>
            <a:xfrm>
              <a:off x="7585908" y="3562702"/>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20</a:t>
              </a:r>
              <a:r>
                <a:rPr kumimoji="1" lang="ja-JP" altLang="en-US" sz="800" b="1" dirty="0">
                  <a:solidFill>
                    <a:schemeClr val="tx1"/>
                  </a:solidFill>
                  <a:latin typeface="メイリオ" panose="020B0604030504040204" pitchFamily="50" charset="-128"/>
                  <a:ea typeface="メイリオ" panose="020B0604030504040204" pitchFamily="50" charset="-128"/>
                </a:rPr>
                <a:t>歳未満の飲酒</a:t>
              </a:r>
              <a:r>
                <a:rPr lang="ja-JP" altLang="en-US" sz="800" b="1" dirty="0">
                  <a:solidFill>
                    <a:schemeClr val="tx1"/>
                  </a:solidFill>
                  <a:latin typeface="メイリオ" panose="020B0604030504040204" pitchFamily="50" charset="-128"/>
                  <a:ea typeface="メイリオ" panose="020B0604030504040204" pitchFamily="50" charset="-128"/>
                </a:rPr>
                <a:t>の割合</a:t>
              </a:r>
            </a:p>
          </p:txBody>
        </p:sp>
        <p:sp>
          <p:nvSpPr>
            <p:cNvPr id="252" name="正方形/長方形 251">
              <a:extLst>
                <a:ext uri="{FF2B5EF4-FFF2-40B4-BE49-F238E27FC236}">
                  <a16:creationId xmlns:a16="http://schemas.microsoft.com/office/drawing/2014/main" id="{83FE2294-0AA0-4B19-96FD-12EB70D8550F}"/>
                </a:ext>
              </a:extLst>
            </p:cNvPr>
            <p:cNvSpPr/>
            <p:nvPr/>
          </p:nvSpPr>
          <p:spPr>
            <a:xfrm>
              <a:off x="9724316" y="3565486"/>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nSpc>
                  <a:spcPts val="1000"/>
                </a:lnSpc>
              </a:pPr>
              <a:r>
                <a:rPr kumimoji="1" lang="ja-JP" altLang="en-US" sz="600" b="1" dirty="0">
                  <a:solidFill>
                    <a:schemeClr val="tx1"/>
                  </a:solidFill>
                  <a:latin typeface="メイリオ" panose="020B0604030504040204" pitchFamily="50" charset="-128"/>
                  <a:ea typeface="メイリオ" panose="020B0604030504040204" pitchFamily="50" charset="-128"/>
                </a:rPr>
                <a:t>　</a:t>
              </a:r>
              <a:endParaRPr kumimoji="1" lang="en-US" altLang="ja-JP" sz="600" b="1" dirty="0">
                <a:solidFill>
                  <a:schemeClr val="tx1"/>
                </a:solidFill>
                <a:latin typeface="メイリオ" panose="020B0604030504040204" pitchFamily="50" charset="-128"/>
                <a:ea typeface="メイリオ" panose="020B0604030504040204" pitchFamily="50" charset="-128"/>
              </a:endParaRPr>
            </a:p>
            <a:p>
              <a:pPr algn="ctr"/>
              <a:endParaRPr lang="en-US" altLang="ja-JP" sz="600" b="1" dirty="0">
                <a:solidFill>
                  <a:schemeClr val="tx1"/>
                </a:solidFill>
                <a:latin typeface="メイリオ" panose="020B0604030504040204" pitchFamily="50" charset="-128"/>
                <a:ea typeface="メイリオ" panose="020B0604030504040204" pitchFamily="50" charset="-128"/>
              </a:endParaRPr>
            </a:p>
            <a:p>
              <a:pPr algn="ctr"/>
              <a:r>
                <a:rPr lang="ja-JP" altLang="en-US" sz="600" b="1" dirty="0">
                  <a:solidFill>
                    <a:schemeClr val="tx1"/>
                  </a:solidFill>
                  <a:latin typeface="メイリオ" panose="020B0604030504040204" pitchFamily="50" charset="-128"/>
                  <a:ea typeface="メイリオ" panose="020B0604030504040204" pitchFamily="50" charset="-128"/>
                </a:rPr>
                <a:t> 中学</a:t>
              </a:r>
              <a:r>
                <a:rPr lang="en-US" altLang="ja-JP" sz="600" b="1" dirty="0">
                  <a:solidFill>
                    <a:schemeClr val="tx1"/>
                  </a:solidFill>
                  <a:latin typeface="メイリオ" panose="020B0604030504040204" pitchFamily="50" charset="-128"/>
                  <a:ea typeface="メイリオ" panose="020B0604030504040204" pitchFamily="50" charset="-128"/>
                </a:rPr>
                <a:t>3</a:t>
              </a:r>
              <a:r>
                <a:rPr lang="ja-JP" altLang="en-US" sz="600" b="1" dirty="0">
                  <a:solidFill>
                    <a:schemeClr val="tx1"/>
                  </a:solidFill>
                  <a:latin typeface="メイリオ" panose="020B0604030504040204" pitchFamily="50" charset="-128"/>
                  <a:ea typeface="メイリオ" panose="020B0604030504040204" pitchFamily="50" charset="-128"/>
                </a:rPr>
                <a:t>年：男子</a:t>
              </a:r>
              <a:r>
                <a:rPr lang="en-US" altLang="ja-JP" sz="600" b="1" dirty="0">
                  <a:solidFill>
                    <a:schemeClr val="tx1"/>
                  </a:solidFill>
                  <a:latin typeface="メイリオ" panose="020B0604030504040204" pitchFamily="50" charset="-128"/>
                  <a:ea typeface="メイリオ" panose="020B0604030504040204" pitchFamily="50" charset="-128"/>
                </a:rPr>
                <a:t>3.8</a:t>
              </a:r>
              <a:r>
                <a:rPr lang="ja-JP" altLang="en-US" sz="600" b="1" dirty="0">
                  <a:solidFill>
                    <a:schemeClr val="tx1"/>
                  </a:solidFill>
                  <a:latin typeface="メイリオ" panose="020B0604030504040204" pitchFamily="50" charset="-128"/>
                  <a:ea typeface="メイリオ" panose="020B0604030504040204" pitchFamily="50" charset="-128"/>
                </a:rPr>
                <a:t>％、女子</a:t>
              </a:r>
              <a:r>
                <a:rPr lang="en-US" altLang="ja-JP" sz="600" b="1" dirty="0">
                  <a:solidFill>
                    <a:schemeClr val="tx1"/>
                  </a:solidFill>
                  <a:latin typeface="メイリオ" panose="020B0604030504040204" pitchFamily="50" charset="-128"/>
                  <a:ea typeface="メイリオ" panose="020B0604030504040204" pitchFamily="50" charset="-128"/>
                </a:rPr>
                <a:t>2.7%</a:t>
              </a:r>
            </a:p>
            <a:p>
              <a:pPr algn="ctr"/>
              <a:r>
                <a:rPr lang="ja-JP" altLang="en-US" sz="600" b="1" dirty="0">
                  <a:solidFill>
                    <a:schemeClr val="tx1"/>
                  </a:solidFill>
                  <a:latin typeface="メイリオ" panose="020B0604030504040204" pitchFamily="50" charset="-128"/>
                  <a:ea typeface="メイリオ" panose="020B0604030504040204" pitchFamily="50" charset="-128"/>
                </a:rPr>
                <a:t> 高校</a:t>
              </a:r>
              <a:r>
                <a:rPr lang="en-US" altLang="ja-JP" sz="600" b="1" dirty="0">
                  <a:solidFill>
                    <a:schemeClr val="tx1"/>
                  </a:solidFill>
                  <a:latin typeface="メイリオ" panose="020B0604030504040204" pitchFamily="50" charset="-128"/>
                  <a:ea typeface="メイリオ" panose="020B0604030504040204" pitchFamily="50" charset="-128"/>
                </a:rPr>
                <a:t>3</a:t>
              </a:r>
              <a:r>
                <a:rPr lang="ja-JP" altLang="en-US" sz="600" b="1" dirty="0">
                  <a:solidFill>
                    <a:schemeClr val="tx1"/>
                  </a:solidFill>
                  <a:latin typeface="メイリオ" panose="020B0604030504040204" pitchFamily="50" charset="-128"/>
                  <a:ea typeface="メイリオ" panose="020B0604030504040204" pitchFamily="50" charset="-128"/>
                </a:rPr>
                <a:t>年：男子</a:t>
              </a:r>
              <a:r>
                <a:rPr lang="en-US" altLang="ja-JP" sz="600" b="1" dirty="0">
                  <a:solidFill>
                    <a:schemeClr val="tx1"/>
                  </a:solidFill>
                  <a:latin typeface="メイリオ" panose="020B0604030504040204" pitchFamily="50" charset="-128"/>
                  <a:ea typeface="メイリオ" panose="020B0604030504040204" pitchFamily="50" charset="-128"/>
                </a:rPr>
                <a:t>10.7</a:t>
              </a:r>
              <a:r>
                <a:rPr lang="ja-JP" altLang="en-US" sz="600" b="1" dirty="0">
                  <a:solidFill>
                    <a:schemeClr val="tx1"/>
                  </a:solidFill>
                  <a:latin typeface="メイリオ" panose="020B0604030504040204" pitchFamily="50" charset="-128"/>
                  <a:ea typeface="メイリオ" panose="020B0604030504040204" pitchFamily="50" charset="-128"/>
                </a:rPr>
                <a:t>％、女子</a:t>
              </a:r>
              <a:r>
                <a:rPr lang="en-US" altLang="ja-JP" sz="600" b="1" dirty="0">
                  <a:solidFill>
                    <a:schemeClr val="tx1"/>
                  </a:solidFill>
                  <a:latin typeface="メイリオ" panose="020B0604030504040204" pitchFamily="50" charset="-128"/>
                  <a:ea typeface="メイリオ" panose="020B0604030504040204" pitchFamily="50" charset="-128"/>
                </a:rPr>
                <a:t>8.1% </a:t>
              </a:r>
            </a:p>
            <a:p>
              <a:pPr algn="ctr"/>
              <a:r>
                <a:rPr lang="en-US" altLang="ja-JP" sz="600" b="1" dirty="0">
                  <a:solidFill>
                    <a:schemeClr val="tx1"/>
                  </a:solidFill>
                  <a:latin typeface="メイリオ" panose="020B0604030504040204" pitchFamily="50" charset="-128"/>
                  <a:ea typeface="メイリオ" panose="020B0604030504040204" pitchFamily="50" charset="-128"/>
                </a:rPr>
                <a:t> </a:t>
              </a:r>
              <a:r>
                <a:rPr lang="ja-JP" altLang="en-US" sz="600" b="1" dirty="0">
                  <a:solidFill>
                    <a:schemeClr val="tx1"/>
                  </a:solidFill>
                  <a:latin typeface="メイリオ" panose="020B0604030504040204" pitchFamily="50" charset="-128"/>
                  <a:ea typeface="メイリオ" panose="020B0604030504040204" pitchFamily="50" charset="-128"/>
                </a:rPr>
                <a:t>（</a:t>
              </a:r>
              <a:r>
                <a:rPr lang="en-US" altLang="ja-JP" sz="600" b="1" dirty="0">
                  <a:solidFill>
                    <a:schemeClr val="tx1"/>
                  </a:solidFill>
                  <a:latin typeface="メイリオ" panose="020B0604030504040204" pitchFamily="50" charset="-128"/>
                  <a:ea typeface="メイリオ" panose="020B0604030504040204" pitchFamily="50" charset="-128"/>
                </a:rPr>
                <a:t>H29</a:t>
              </a:r>
              <a:r>
                <a:rPr lang="ja-JP" altLang="en-US" sz="600" b="1" dirty="0">
                  <a:solidFill>
                    <a:schemeClr val="tx1"/>
                  </a:solidFill>
                  <a:latin typeface="メイリオ" panose="020B0604030504040204" pitchFamily="50" charset="-128"/>
                  <a:ea typeface="メイリオ" panose="020B0604030504040204" pitchFamily="50" charset="-128"/>
                </a:rPr>
                <a:t>年度）</a:t>
              </a:r>
              <a:endParaRPr lang="en-US" altLang="ja-JP" sz="6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3" name="正方形/長方形 252">
              <a:extLst>
                <a:ext uri="{FF2B5EF4-FFF2-40B4-BE49-F238E27FC236}">
                  <a16:creationId xmlns:a16="http://schemas.microsoft.com/office/drawing/2014/main" id="{83A7AA08-BE31-458C-938C-16EECC2C81FC}"/>
                </a:ext>
              </a:extLst>
            </p:cNvPr>
            <p:cNvSpPr/>
            <p:nvPr/>
          </p:nvSpPr>
          <p:spPr>
            <a:xfrm>
              <a:off x="11273554" y="3568550"/>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0</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4" name="正方形/長方形 253">
              <a:extLst>
                <a:ext uri="{FF2B5EF4-FFF2-40B4-BE49-F238E27FC236}">
                  <a16:creationId xmlns:a16="http://schemas.microsoft.com/office/drawing/2014/main" id="{1D05C17B-8F6B-4AA0-9FAD-5D03B3253CF6}"/>
                </a:ext>
              </a:extLst>
            </p:cNvPr>
            <p:cNvSpPr/>
            <p:nvPr/>
          </p:nvSpPr>
          <p:spPr>
            <a:xfrm>
              <a:off x="7585908" y="3912357"/>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kumimoji="1" lang="ja-JP" altLang="en-US" sz="800" b="1" dirty="0">
                  <a:solidFill>
                    <a:schemeClr val="tx1"/>
                  </a:solidFill>
                  <a:latin typeface="メイリオ" panose="020B0604030504040204" pitchFamily="50" charset="-128"/>
                  <a:ea typeface="メイリオ" panose="020B0604030504040204" pitchFamily="50" charset="-128"/>
                </a:rPr>
                <a:t>妊娠中の飲酒</a:t>
              </a:r>
              <a:r>
                <a:rPr lang="ja-JP" altLang="en-US" sz="800" b="1" dirty="0">
                  <a:solidFill>
                    <a:schemeClr val="tx1"/>
                  </a:solidFill>
                  <a:latin typeface="メイリオ" panose="020B0604030504040204" pitchFamily="50" charset="-128"/>
                  <a:ea typeface="メイリオ" panose="020B0604030504040204" pitchFamily="50" charset="-128"/>
                </a:rPr>
                <a:t>の割合</a:t>
              </a:r>
            </a:p>
          </p:txBody>
        </p:sp>
        <p:sp>
          <p:nvSpPr>
            <p:cNvPr id="255" name="正方形/長方形 254">
              <a:extLst>
                <a:ext uri="{FF2B5EF4-FFF2-40B4-BE49-F238E27FC236}">
                  <a16:creationId xmlns:a16="http://schemas.microsoft.com/office/drawing/2014/main" id="{6ADF91B1-A9FA-41A8-8603-B0024083EC54}"/>
                </a:ext>
              </a:extLst>
            </p:cNvPr>
            <p:cNvSpPr/>
            <p:nvPr/>
          </p:nvSpPr>
          <p:spPr>
            <a:xfrm>
              <a:off x="9724316" y="3912357"/>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2.3</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6" name="正方形/長方形 255">
              <a:extLst>
                <a:ext uri="{FF2B5EF4-FFF2-40B4-BE49-F238E27FC236}">
                  <a16:creationId xmlns:a16="http://schemas.microsoft.com/office/drawing/2014/main" id="{C22D8365-DF5C-44DD-BB2B-5B8ED63930DD}"/>
                </a:ext>
              </a:extLst>
            </p:cNvPr>
            <p:cNvSpPr/>
            <p:nvPr/>
          </p:nvSpPr>
          <p:spPr>
            <a:xfrm>
              <a:off x="11273554" y="3914295"/>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0</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7" name="正方形/長方形 256">
              <a:extLst>
                <a:ext uri="{FF2B5EF4-FFF2-40B4-BE49-F238E27FC236}">
                  <a16:creationId xmlns:a16="http://schemas.microsoft.com/office/drawing/2014/main" id="{13446496-2B20-4722-98CF-E0EC2646A72B}"/>
                </a:ext>
              </a:extLst>
            </p:cNvPr>
            <p:cNvSpPr/>
            <p:nvPr/>
          </p:nvSpPr>
          <p:spPr>
            <a:xfrm>
              <a:off x="7601785" y="4550133"/>
              <a:ext cx="1969200" cy="46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0" marR="0" lvl="0" indent="0"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800" b="1" dirty="0">
                  <a:solidFill>
                    <a:schemeClr val="tx1"/>
                  </a:solidFill>
                  <a:latin typeface="メイリオ" panose="020B0604030504040204" pitchFamily="50" charset="-128"/>
                  <a:ea typeface="メイリオ" panose="020B0604030504040204" pitchFamily="50" charset="-128"/>
                </a:rPr>
                <a:t>      アルコール健康障がいに関する</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800" b="1" dirty="0">
                  <a:solidFill>
                    <a:schemeClr val="tx1"/>
                  </a:solidFill>
                  <a:latin typeface="メイリオ" panose="020B0604030504040204" pitchFamily="50" charset="-128"/>
                  <a:ea typeface="メイリオ" panose="020B0604030504040204" pitchFamily="50" charset="-128"/>
                </a:rPr>
                <a:t>　   研修の</a:t>
              </a:r>
              <a:r>
                <a:rPr lang="ja-JP" altLang="en-US" sz="800" b="1" dirty="0">
                  <a:solidFill>
                    <a:schemeClr val="tx1"/>
                  </a:solidFill>
                  <a:latin typeface="メイリオ" panose="020B0604030504040204" pitchFamily="50" charset="-128"/>
                  <a:ea typeface="メイリオ" panose="020B0604030504040204" pitchFamily="50" charset="-128"/>
                </a:rPr>
                <a:t>開催回数</a:t>
              </a: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58" name="正方形/長方形 257">
              <a:extLst>
                <a:ext uri="{FF2B5EF4-FFF2-40B4-BE49-F238E27FC236}">
                  <a16:creationId xmlns:a16="http://schemas.microsoft.com/office/drawing/2014/main" id="{E28924E5-E8BF-4945-8B8B-7D562545F21D}"/>
                </a:ext>
              </a:extLst>
            </p:cNvPr>
            <p:cNvSpPr/>
            <p:nvPr/>
          </p:nvSpPr>
          <p:spPr>
            <a:xfrm>
              <a:off x="9724316" y="4550133"/>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7</a:t>
              </a:r>
              <a:r>
                <a:rPr kumimoji="1" lang="ja-JP" altLang="en-US" sz="700" b="1" dirty="0">
                  <a:solidFill>
                    <a:schemeClr val="tx1"/>
                  </a:solidFill>
                  <a:latin typeface="メイリオ" panose="020B0604030504040204" pitchFamily="50" charset="-128"/>
                  <a:ea typeface="メイリオ" panose="020B0604030504040204" pitchFamily="50" charset="-128"/>
                </a:rPr>
                <a:t>回</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9" name="正方形/長方形 258">
              <a:extLst>
                <a:ext uri="{FF2B5EF4-FFF2-40B4-BE49-F238E27FC236}">
                  <a16:creationId xmlns:a16="http://schemas.microsoft.com/office/drawing/2014/main" id="{FEF46974-F15C-42D6-B5E0-5605395FE3E4}"/>
                </a:ext>
              </a:extLst>
            </p:cNvPr>
            <p:cNvSpPr/>
            <p:nvPr/>
          </p:nvSpPr>
          <p:spPr>
            <a:xfrm>
              <a:off x="11273554" y="4539256"/>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計</a:t>
              </a:r>
              <a:r>
                <a:rPr kumimoji="1" lang="en-US" altLang="ja-JP" sz="700" b="1" dirty="0">
                  <a:solidFill>
                    <a:schemeClr val="tx1"/>
                  </a:solidFill>
                  <a:latin typeface="メイリオ" panose="020B0604030504040204" pitchFamily="50" charset="-128"/>
                  <a:ea typeface="メイリオ" panose="020B0604030504040204" pitchFamily="50" charset="-128"/>
                </a:rPr>
                <a:t>18</a:t>
              </a:r>
              <a:r>
                <a:rPr kumimoji="1" lang="ja-JP" altLang="en-US" sz="700" b="1" dirty="0">
                  <a:solidFill>
                    <a:schemeClr val="tx1"/>
                  </a:solidFill>
                  <a:latin typeface="メイリオ" panose="020B0604030504040204" pitchFamily="50" charset="-128"/>
                  <a:ea typeface="メイリオ" panose="020B0604030504040204" pitchFamily="50" charset="-128"/>
                </a:rPr>
                <a:t>回</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R6-8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0" name="正方形/長方形 259">
              <a:extLst>
                <a:ext uri="{FF2B5EF4-FFF2-40B4-BE49-F238E27FC236}">
                  <a16:creationId xmlns:a16="http://schemas.microsoft.com/office/drawing/2014/main" id="{E0B54936-1738-43DA-8810-EC79B540BC49}"/>
                </a:ext>
              </a:extLst>
            </p:cNvPr>
            <p:cNvSpPr/>
            <p:nvPr/>
          </p:nvSpPr>
          <p:spPr>
            <a:xfrm>
              <a:off x="7585908" y="5674728"/>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連携会議等の開催回数</a:t>
              </a:r>
              <a:endParaRPr lang="ja-JP" altLang="en-US"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61" name="正方形/長方形 260">
              <a:extLst>
                <a:ext uri="{FF2B5EF4-FFF2-40B4-BE49-F238E27FC236}">
                  <a16:creationId xmlns:a16="http://schemas.microsoft.com/office/drawing/2014/main" id="{DB3DAC6A-1930-4940-84E5-47AEF35CE72E}"/>
                </a:ext>
              </a:extLst>
            </p:cNvPr>
            <p:cNvSpPr/>
            <p:nvPr/>
          </p:nvSpPr>
          <p:spPr>
            <a:xfrm>
              <a:off x="9763512" y="5676585"/>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28</a:t>
              </a:r>
              <a:r>
                <a:rPr kumimoji="1" lang="ja-JP" altLang="en-US" sz="700" b="1" dirty="0">
                  <a:solidFill>
                    <a:schemeClr val="tx1"/>
                  </a:solidFill>
                  <a:latin typeface="メイリオ" panose="020B0604030504040204" pitchFamily="50" charset="-128"/>
                  <a:ea typeface="メイリオ" panose="020B0604030504040204" pitchFamily="50" charset="-128"/>
                </a:rPr>
                <a:t>回</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2" name="正方形/長方形 261">
              <a:extLst>
                <a:ext uri="{FF2B5EF4-FFF2-40B4-BE49-F238E27FC236}">
                  <a16:creationId xmlns:a16="http://schemas.microsoft.com/office/drawing/2014/main" id="{8B4C99F9-B8EB-4809-9847-0D431EB34748}"/>
                </a:ext>
              </a:extLst>
            </p:cNvPr>
            <p:cNvSpPr/>
            <p:nvPr/>
          </p:nvSpPr>
          <p:spPr>
            <a:xfrm>
              <a:off x="11288292" y="5675113"/>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毎年度</a:t>
              </a:r>
              <a:r>
                <a:rPr kumimoji="1" lang="en-US" altLang="ja-JP" sz="700" b="1" dirty="0">
                  <a:solidFill>
                    <a:schemeClr val="tx1"/>
                  </a:solidFill>
                  <a:latin typeface="メイリオ" panose="020B0604030504040204" pitchFamily="50" charset="-128"/>
                  <a:ea typeface="メイリオ" panose="020B0604030504040204" pitchFamily="50" charset="-128"/>
                </a:rPr>
                <a:t>20</a:t>
              </a:r>
              <a:r>
                <a:rPr kumimoji="1" lang="ja-JP" altLang="en-US" sz="700" b="1" dirty="0">
                  <a:solidFill>
                    <a:schemeClr val="tx1"/>
                  </a:solidFill>
                  <a:latin typeface="メイリオ" panose="020B0604030504040204" pitchFamily="50" charset="-128"/>
                  <a:ea typeface="メイリオ" panose="020B0604030504040204" pitchFamily="50" charset="-128"/>
                </a:rPr>
                <a:t>回以上</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R6-8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3" name="正方形/長方形 262">
              <a:extLst>
                <a:ext uri="{FF2B5EF4-FFF2-40B4-BE49-F238E27FC236}">
                  <a16:creationId xmlns:a16="http://schemas.microsoft.com/office/drawing/2014/main" id="{7A03E745-DF37-4F02-B92F-718665636D0E}"/>
                </a:ext>
              </a:extLst>
            </p:cNvPr>
            <p:cNvSpPr/>
            <p:nvPr/>
          </p:nvSpPr>
          <p:spPr>
            <a:xfrm>
              <a:off x="7585908" y="5328961"/>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b="1" baseline="0" dirty="0">
                  <a:solidFill>
                    <a:schemeClr val="tx1"/>
                  </a:solidFill>
                  <a:latin typeface="メイリオ" panose="020B0604030504040204" pitchFamily="50" charset="-128"/>
                  <a:ea typeface="メイリオ" panose="020B0604030504040204" pitchFamily="50" charset="-128"/>
                </a:rPr>
                <a:t>     相談拠点等及び「大阪依存症ほっと</a:t>
              </a: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r>
                <a:rPr lang="ja-JP" altLang="en-US" sz="800" b="1" dirty="0">
                  <a:solidFill>
                    <a:schemeClr val="tx1"/>
                  </a:solidFill>
                  <a:latin typeface="メイリオ" panose="020B0604030504040204" pitchFamily="50" charset="-128"/>
                  <a:ea typeface="メイリオ" panose="020B0604030504040204" pitchFamily="50" charset="-128"/>
                </a:rPr>
                <a:t>　  </a:t>
              </a:r>
              <a:r>
                <a:rPr kumimoji="1" lang="ja-JP" altLang="en-US" sz="800" b="1" baseline="0" dirty="0">
                  <a:solidFill>
                    <a:schemeClr val="tx1"/>
                  </a:solidFill>
                  <a:latin typeface="メイリオ" panose="020B0604030504040204" pitchFamily="50" charset="-128"/>
                  <a:ea typeface="メイリオ" panose="020B0604030504040204" pitchFamily="50" charset="-128"/>
                </a:rPr>
                <a:t>ライン（</a:t>
              </a:r>
              <a:r>
                <a:rPr kumimoji="1" lang="en-US" altLang="ja-JP" sz="800" b="1" baseline="0" dirty="0">
                  <a:solidFill>
                    <a:schemeClr val="tx1"/>
                  </a:solidFill>
                  <a:latin typeface="メイリオ" panose="020B0604030504040204" pitchFamily="50" charset="-128"/>
                  <a:ea typeface="メイリオ" panose="020B0604030504040204" pitchFamily="50" charset="-128"/>
                </a:rPr>
                <a:t>SNS</a:t>
              </a:r>
              <a:r>
                <a:rPr kumimoji="1" lang="ja-JP" altLang="en-US" sz="800" b="1" baseline="0" dirty="0">
                  <a:solidFill>
                    <a:schemeClr val="tx1"/>
                  </a:solidFill>
                  <a:latin typeface="メイリオ" panose="020B0604030504040204" pitchFamily="50" charset="-128"/>
                  <a:ea typeface="メイリオ" panose="020B0604030504040204" pitchFamily="50" charset="-128"/>
                </a:rPr>
                <a:t>相談）」の相談数</a:t>
              </a:r>
              <a:endParaRPr lang="ja-JP" altLang="en-US" sz="8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r>
                <a:rPr lang="ja-JP" altLang="en-US" sz="800" b="1" dirty="0">
                  <a:solidFill>
                    <a:schemeClr val="tx1"/>
                  </a:solidFill>
                  <a:latin typeface="メイリオ" panose="020B0604030504040204" pitchFamily="50" charset="-128"/>
                  <a:ea typeface="メイリオ" panose="020B0604030504040204" pitchFamily="50" charset="-128"/>
                </a:rPr>
                <a:t> </a:t>
              </a:r>
            </a:p>
          </p:txBody>
        </p:sp>
        <p:sp>
          <p:nvSpPr>
            <p:cNvPr id="264" name="正方形/長方形 263">
              <a:extLst>
                <a:ext uri="{FF2B5EF4-FFF2-40B4-BE49-F238E27FC236}">
                  <a16:creationId xmlns:a16="http://schemas.microsoft.com/office/drawing/2014/main" id="{8EC03BBE-6726-474F-B5D1-96674CA458AE}"/>
                </a:ext>
              </a:extLst>
            </p:cNvPr>
            <p:cNvSpPr/>
            <p:nvPr/>
          </p:nvSpPr>
          <p:spPr>
            <a:xfrm>
              <a:off x="9763512" y="5333540"/>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2,069</a:t>
              </a:r>
              <a:r>
                <a:rPr kumimoji="1" lang="ja-JP" altLang="en-US" sz="700" b="1" dirty="0">
                  <a:solidFill>
                    <a:schemeClr val="tx1"/>
                  </a:solidFill>
                  <a:latin typeface="メイリオ" panose="020B0604030504040204" pitchFamily="50" charset="-128"/>
                  <a:ea typeface="メイリオ" panose="020B0604030504040204" pitchFamily="50" charset="-128"/>
                </a:rPr>
                <a:t>件</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5" name="正方形/長方形 264">
              <a:extLst>
                <a:ext uri="{FF2B5EF4-FFF2-40B4-BE49-F238E27FC236}">
                  <a16:creationId xmlns:a16="http://schemas.microsoft.com/office/drawing/2014/main" id="{92EAA0E4-B3A6-4F22-AF86-65E72840E747}"/>
                </a:ext>
              </a:extLst>
            </p:cNvPr>
            <p:cNvSpPr/>
            <p:nvPr/>
          </p:nvSpPr>
          <p:spPr>
            <a:xfrm>
              <a:off x="11288292" y="5334998"/>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1.5</a:t>
              </a:r>
              <a:r>
                <a:rPr kumimoji="1" lang="ja-JP" altLang="en-US" sz="700" b="1" dirty="0">
                  <a:solidFill>
                    <a:schemeClr val="tx1"/>
                  </a:solidFill>
                  <a:latin typeface="メイリオ" panose="020B0604030504040204" pitchFamily="50" charset="-128"/>
                  <a:ea typeface="メイリオ" panose="020B0604030504040204" pitchFamily="50" charset="-128"/>
                </a:rPr>
                <a:t>倍</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6" name="正方形/長方形 265">
              <a:extLst>
                <a:ext uri="{FF2B5EF4-FFF2-40B4-BE49-F238E27FC236}">
                  <a16:creationId xmlns:a16="http://schemas.microsoft.com/office/drawing/2014/main" id="{60662163-2D50-4F3C-A6C0-DC4856923C52}"/>
                </a:ext>
              </a:extLst>
            </p:cNvPr>
            <p:cNvSpPr/>
            <p:nvPr/>
          </p:nvSpPr>
          <p:spPr>
            <a:xfrm>
              <a:off x="7578175" y="6291995"/>
              <a:ext cx="1969200" cy="46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関係機関職員専門研修により</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養成した相談員数 </a:t>
              </a:r>
              <a:endParaRPr lang="ja-JP" altLang="en-US" sz="8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67" name="正方形/長方形 266">
              <a:extLst>
                <a:ext uri="{FF2B5EF4-FFF2-40B4-BE49-F238E27FC236}">
                  <a16:creationId xmlns:a16="http://schemas.microsoft.com/office/drawing/2014/main" id="{FBB4CC31-3637-4A46-AA1D-EC2FDADE17E9}"/>
                </a:ext>
              </a:extLst>
            </p:cNvPr>
            <p:cNvSpPr/>
            <p:nvPr/>
          </p:nvSpPr>
          <p:spPr>
            <a:xfrm>
              <a:off x="9763512" y="6299492"/>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519</a:t>
              </a:r>
              <a:r>
                <a:rPr kumimoji="1" lang="ja-JP" altLang="en-US" sz="700" b="1" dirty="0">
                  <a:solidFill>
                    <a:schemeClr val="tx1"/>
                  </a:solidFill>
                  <a:latin typeface="メイリオ" panose="020B0604030504040204" pitchFamily="50" charset="-128"/>
                  <a:ea typeface="メイリオ" panose="020B0604030504040204" pitchFamily="50" charset="-128"/>
                </a:rPr>
                <a:t>人</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8" name="正方形/長方形 267">
              <a:extLst>
                <a:ext uri="{FF2B5EF4-FFF2-40B4-BE49-F238E27FC236}">
                  <a16:creationId xmlns:a16="http://schemas.microsoft.com/office/drawing/2014/main" id="{502ABC0A-E8DE-45F1-8DA7-351856278051}"/>
                </a:ext>
              </a:extLst>
            </p:cNvPr>
            <p:cNvSpPr/>
            <p:nvPr/>
          </p:nvSpPr>
          <p:spPr>
            <a:xfrm>
              <a:off x="11288292" y="6299492"/>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   </a:t>
              </a:r>
            </a:p>
            <a:p>
              <a:pPr marL="36000">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      </a:t>
              </a:r>
              <a:r>
                <a:rPr kumimoji="1" lang="ja-JP" altLang="en-US" sz="700" b="1" dirty="0">
                  <a:solidFill>
                    <a:schemeClr val="tx1"/>
                  </a:solidFill>
                  <a:latin typeface="メイリオ" panose="020B0604030504040204" pitchFamily="50" charset="-128"/>
                  <a:ea typeface="メイリオ" panose="020B0604030504040204" pitchFamily="50" charset="-128"/>
                </a:rPr>
                <a:t>　 毎年度</a:t>
              </a:r>
              <a:r>
                <a:rPr kumimoji="1" lang="en-US" altLang="ja-JP" sz="700" b="1" dirty="0">
                  <a:solidFill>
                    <a:schemeClr val="tx1"/>
                  </a:solidFill>
                  <a:latin typeface="メイリオ" panose="020B0604030504040204" pitchFamily="50" charset="-128"/>
                  <a:ea typeface="メイリオ" panose="020B0604030504040204" pitchFamily="50" charset="-128"/>
                </a:rPr>
                <a:t>500</a:t>
              </a:r>
              <a:r>
                <a:rPr kumimoji="1" lang="ja-JP" altLang="en-US" sz="700" b="1" dirty="0">
                  <a:solidFill>
                    <a:schemeClr val="tx1"/>
                  </a:solidFill>
                  <a:latin typeface="メイリオ" panose="020B0604030504040204" pitchFamily="50" charset="-128"/>
                  <a:ea typeface="メイリオ" panose="020B0604030504040204" pitchFamily="50" charset="-128"/>
                </a:rPr>
                <a:t>人以上</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r>
                <a:rPr kumimoji="1" lang="en-US" altLang="ja-JP" sz="700" b="1" dirty="0">
                  <a:solidFill>
                    <a:schemeClr val="tx1"/>
                  </a:solidFill>
                  <a:latin typeface="メイリオ" panose="020B0604030504040204" pitchFamily="50" charset="-128"/>
                  <a:ea typeface="メイリオ" panose="020B0604030504040204" pitchFamily="50" charset="-128"/>
                </a:rPr>
                <a:t>R6-8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9" name="正方形/長方形 268">
              <a:extLst>
                <a:ext uri="{FF2B5EF4-FFF2-40B4-BE49-F238E27FC236}">
                  <a16:creationId xmlns:a16="http://schemas.microsoft.com/office/drawing/2014/main" id="{C21FB540-6F59-4AC8-A11F-FC5801C30495}"/>
                </a:ext>
              </a:extLst>
            </p:cNvPr>
            <p:cNvSpPr/>
            <p:nvPr/>
          </p:nvSpPr>
          <p:spPr>
            <a:xfrm>
              <a:off x="7578175" y="7070632"/>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アルコール専門医療機関における</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身体科からの紹介数</a:t>
              </a:r>
              <a:endParaRPr lang="ja-JP" altLang="en-US" sz="800" b="1"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70" name="正方形/長方形 269">
              <a:extLst>
                <a:ext uri="{FF2B5EF4-FFF2-40B4-BE49-F238E27FC236}">
                  <a16:creationId xmlns:a16="http://schemas.microsoft.com/office/drawing/2014/main" id="{80CEBEC1-CD6F-42F4-A211-2C4DFEE64D1B}"/>
                </a:ext>
              </a:extLst>
            </p:cNvPr>
            <p:cNvSpPr/>
            <p:nvPr/>
          </p:nvSpPr>
          <p:spPr>
            <a:xfrm>
              <a:off x="9763512" y="7064999"/>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新規のため、現状値なし</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1" name="正方形/長方形 270">
              <a:extLst>
                <a:ext uri="{FF2B5EF4-FFF2-40B4-BE49-F238E27FC236}">
                  <a16:creationId xmlns:a16="http://schemas.microsoft.com/office/drawing/2014/main" id="{E17ADA76-4A55-4B71-A44A-E26FDB8810F4}"/>
                </a:ext>
              </a:extLst>
            </p:cNvPr>
            <p:cNvSpPr/>
            <p:nvPr/>
          </p:nvSpPr>
          <p:spPr>
            <a:xfrm>
              <a:off x="11273554" y="7070850"/>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  </a:t>
              </a:r>
              <a:r>
                <a:rPr kumimoji="1" lang="ja-JP" altLang="en-US" sz="700" b="1" dirty="0">
                  <a:solidFill>
                    <a:schemeClr val="tx1"/>
                  </a:solidFill>
                  <a:latin typeface="メイリオ" panose="020B0604030504040204" pitchFamily="50" charset="-128"/>
                  <a:ea typeface="メイリオ" panose="020B0604030504040204" pitchFamily="50" charset="-128"/>
                </a:rPr>
                <a:t>増加</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2" name="正方形/長方形 271">
              <a:extLst>
                <a:ext uri="{FF2B5EF4-FFF2-40B4-BE49-F238E27FC236}">
                  <a16:creationId xmlns:a16="http://schemas.microsoft.com/office/drawing/2014/main" id="{613A7F78-153C-4C0E-9C75-09446BC8A879}"/>
                </a:ext>
              </a:extLst>
            </p:cNvPr>
            <p:cNvSpPr/>
            <p:nvPr/>
          </p:nvSpPr>
          <p:spPr>
            <a:xfrm>
              <a:off x="7578175" y="7415564"/>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依存症の診察ができる医療機関数</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73" name="正方形/長方形 272">
              <a:extLst>
                <a:ext uri="{FF2B5EF4-FFF2-40B4-BE49-F238E27FC236}">
                  <a16:creationId xmlns:a16="http://schemas.microsoft.com/office/drawing/2014/main" id="{CBBEFAEE-D924-4CB4-AF56-7A07F42E158D}"/>
                </a:ext>
              </a:extLst>
            </p:cNvPr>
            <p:cNvSpPr/>
            <p:nvPr/>
          </p:nvSpPr>
          <p:spPr>
            <a:xfrm>
              <a:off x="9763512" y="7409566"/>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109</a:t>
              </a:r>
              <a:r>
                <a:rPr kumimoji="1" lang="ja-JP" altLang="en-US" sz="700" b="1" dirty="0">
                  <a:solidFill>
                    <a:schemeClr val="tx1"/>
                  </a:solidFill>
                  <a:latin typeface="メイリオ" panose="020B0604030504040204" pitchFamily="50" charset="-128"/>
                  <a:ea typeface="メイリオ" panose="020B0604030504040204" pitchFamily="50" charset="-128"/>
                </a:rPr>
                <a:t>機関</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4" name="正方形/長方形 273">
              <a:extLst>
                <a:ext uri="{FF2B5EF4-FFF2-40B4-BE49-F238E27FC236}">
                  <a16:creationId xmlns:a16="http://schemas.microsoft.com/office/drawing/2014/main" id="{B8C46FD8-A82F-42CF-9606-ADA636693976}"/>
                </a:ext>
              </a:extLst>
            </p:cNvPr>
            <p:cNvSpPr/>
            <p:nvPr/>
          </p:nvSpPr>
          <p:spPr>
            <a:xfrm>
              <a:off x="11273999" y="7418468"/>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増加</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5" name="正方形/長方形 274">
              <a:extLst>
                <a:ext uri="{FF2B5EF4-FFF2-40B4-BE49-F238E27FC236}">
                  <a16:creationId xmlns:a16="http://schemas.microsoft.com/office/drawing/2014/main" id="{D6A221F3-2E82-46CD-853B-B769DE64AFA5}"/>
                </a:ext>
              </a:extLst>
            </p:cNvPr>
            <p:cNvSpPr/>
            <p:nvPr/>
          </p:nvSpPr>
          <p:spPr>
            <a:xfrm>
              <a:off x="7578175" y="8038455"/>
              <a:ext cx="1969200" cy="46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r>
                <a:rPr kumimoji="1" lang="ja-JP" altLang="en-US" sz="800" b="1"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相談拠点等の相談者数に占める自助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グループ・民間団体等への紹介率</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76" name="正方形/長方形 275">
              <a:extLst>
                <a:ext uri="{FF2B5EF4-FFF2-40B4-BE49-F238E27FC236}">
                  <a16:creationId xmlns:a16="http://schemas.microsoft.com/office/drawing/2014/main" id="{FB821534-0741-4207-95FD-6905F1CF2DA8}"/>
                </a:ext>
              </a:extLst>
            </p:cNvPr>
            <p:cNvSpPr/>
            <p:nvPr/>
          </p:nvSpPr>
          <p:spPr>
            <a:xfrm>
              <a:off x="9750531" y="8034540"/>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20</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7" name="正方形/長方形 276">
              <a:extLst>
                <a:ext uri="{FF2B5EF4-FFF2-40B4-BE49-F238E27FC236}">
                  <a16:creationId xmlns:a16="http://schemas.microsoft.com/office/drawing/2014/main" id="{AE89C2F4-9860-4117-8E32-D4C6EF3F7B86}"/>
                </a:ext>
              </a:extLst>
            </p:cNvPr>
            <p:cNvSpPr/>
            <p:nvPr/>
          </p:nvSpPr>
          <p:spPr>
            <a:xfrm>
              <a:off x="11265379" y="8034540"/>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50</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8" name="正方形/長方形 277">
              <a:extLst>
                <a:ext uri="{FF2B5EF4-FFF2-40B4-BE49-F238E27FC236}">
                  <a16:creationId xmlns:a16="http://schemas.microsoft.com/office/drawing/2014/main" id="{AE8DB9AD-989E-4001-BFE2-97E72925F2B3}"/>
                </a:ext>
              </a:extLst>
            </p:cNvPr>
            <p:cNvSpPr/>
            <p:nvPr/>
          </p:nvSpPr>
          <p:spPr>
            <a:xfrm>
              <a:off x="7578175" y="8939354"/>
              <a:ext cx="1976933" cy="46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r>
                <a:rPr kumimoji="1" lang="ja-JP" altLang="en-US" sz="800" b="1"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自助グループ・民間団体等と連携</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して取り組んだ事業の割合</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79" name="正方形/長方形 278">
              <a:extLst>
                <a:ext uri="{FF2B5EF4-FFF2-40B4-BE49-F238E27FC236}">
                  <a16:creationId xmlns:a16="http://schemas.microsoft.com/office/drawing/2014/main" id="{B921EEB1-10FC-4506-B752-2D00F6A46C04}"/>
                </a:ext>
              </a:extLst>
            </p:cNvPr>
            <p:cNvSpPr/>
            <p:nvPr/>
          </p:nvSpPr>
          <p:spPr>
            <a:xfrm>
              <a:off x="9750531" y="8929473"/>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38</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80" name="正方形/長方形 279">
              <a:extLst>
                <a:ext uri="{FF2B5EF4-FFF2-40B4-BE49-F238E27FC236}">
                  <a16:creationId xmlns:a16="http://schemas.microsoft.com/office/drawing/2014/main" id="{8B1ACD8F-B6CC-43B6-8268-9FA7436C9C05}"/>
                </a:ext>
              </a:extLst>
            </p:cNvPr>
            <p:cNvSpPr/>
            <p:nvPr/>
          </p:nvSpPr>
          <p:spPr>
            <a:xfrm>
              <a:off x="11273554" y="8922600"/>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50</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05" name="二等辺三角形 304">
              <a:extLst>
                <a:ext uri="{FF2B5EF4-FFF2-40B4-BE49-F238E27FC236}">
                  <a16:creationId xmlns:a16="http://schemas.microsoft.com/office/drawing/2014/main" id="{F321D490-877B-4C74-89E6-26A2CB7F94B2}"/>
                </a:ext>
              </a:extLst>
            </p:cNvPr>
            <p:cNvSpPr/>
            <p:nvPr/>
          </p:nvSpPr>
          <p:spPr>
            <a:xfrm rot="5400000" flipH="1">
              <a:off x="7101687" y="2031695"/>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306" name="正方形/長方形 305">
              <a:extLst>
                <a:ext uri="{FF2B5EF4-FFF2-40B4-BE49-F238E27FC236}">
                  <a16:creationId xmlns:a16="http://schemas.microsoft.com/office/drawing/2014/main" id="{45A5F18C-F082-47EA-AB0C-13B951804755}"/>
                </a:ext>
              </a:extLst>
            </p:cNvPr>
            <p:cNvSpPr/>
            <p:nvPr/>
          </p:nvSpPr>
          <p:spPr>
            <a:xfrm>
              <a:off x="4041698" y="1804612"/>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07" name="テキスト ボックス 306">
              <a:extLst>
                <a:ext uri="{FF2B5EF4-FFF2-40B4-BE49-F238E27FC236}">
                  <a16:creationId xmlns:a16="http://schemas.microsoft.com/office/drawing/2014/main" id="{DCB0C09B-9656-4DDC-8011-CA96796D033A}"/>
                </a:ext>
              </a:extLst>
            </p:cNvPr>
            <p:cNvSpPr txBox="1"/>
            <p:nvPr/>
          </p:nvSpPr>
          <p:spPr>
            <a:xfrm>
              <a:off x="4025317" y="1927963"/>
              <a:ext cx="3132000" cy="633600"/>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■アルコール専門医療機関・相談機関の情報提供</a:t>
              </a:r>
              <a:endParaRPr kumimoji="1"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■アルコール健康障がいに関する情報の発信</a:t>
              </a:r>
              <a:endParaRPr kumimoji="1" lang="ja-JP" altLang="en-US" sz="900" dirty="0">
                <a:latin typeface="メイリオ" panose="020B0604030504040204" pitchFamily="50" charset="-128"/>
                <a:ea typeface="メイリオ" panose="020B0604030504040204" pitchFamily="50" charset="-128"/>
              </a:endParaRPr>
            </a:p>
          </p:txBody>
        </p:sp>
        <p:sp>
          <p:nvSpPr>
            <p:cNvPr id="308" name="正方形/長方形 307">
              <a:extLst>
                <a:ext uri="{FF2B5EF4-FFF2-40B4-BE49-F238E27FC236}">
                  <a16:creationId xmlns:a16="http://schemas.microsoft.com/office/drawing/2014/main" id="{9CC486D6-0D7D-4B05-A285-95560A6A4048}"/>
                </a:ext>
              </a:extLst>
            </p:cNvPr>
            <p:cNvSpPr/>
            <p:nvPr/>
          </p:nvSpPr>
          <p:spPr>
            <a:xfrm>
              <a:off x="4025708" y="2671231"/>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10" name="テキスト ボックス 309">
              <a:extLst>
                <a:ext uri="{FF2B5EF4-FFF2-40B4-BE49-F238E27FC236}">
                  <a16:creationId xmlns:a16="http://schemas.microsoft.com/office/drawing/2014/main" id="{77D0B4DC-CDF3-4111-BEB9-8F8F5424F6E3}"/>
                </a:ext>
              </a:extLst>
            </p:cNvPr>
            <p:cNvSpPr txBox="1"/>
            <p:nvPr/>
          </p:nvSpPr>
          <p:spPr>
            <a:xfrm>
              <a:off x="3992524" y="2754988"/>
              <a:ext cx="3433019" cy="507831"/>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■学校教育等の推進（</a:t>
              </a:r>
              <a:r>
                <a:rPr kumimoji="1" lang="en-US" altLang="ja-JP" sz="900" dirty="0">
                  <a:latin typeface="メイリオ" panose="020B0604030504040204" pitchFamily="50" charset="-128"/>
                  <a:ea typeface="メイリオ" panose="020B0604030504040204" pitchFamily="50" charset="-128"/>
                </a:rPr>
                <a:t>20</a:t>
              </a:r>
              <a:r>
                <a:rPr kumimoji="1" lang="ja-JP" altLang="en-US" sz="900" dirty="0">
                  <a:latin typeface="メイリオ" panose="020B0604030504040204" pitchFamily="50" charset="-128"/>
                  <a:ea typeface="メイリオ" panose="020B0604030504040204" pitchFamily="50" charset="-128"/>
                </a:rPr>
                <a:t>歳未満の飲酒防止に関する啓発等）</a:t>
              </a:r>
              <a:endParaRPr kumimoji="1"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■府民への啓発の推進（アルコール関連問題啓発週間での</a:t>
              </a:r>
              <a:endParaRPr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　正しい知識の普及）</a:t>
              </a:r>
              <a:endParaRPr kumimoji="1" lang="ja-JP" altLang="en-US" sz="900" dirty="0">
                <a:latin typeface="メイリオ" panose="020B0604030504040204" pitchFamily="50" charset="-128"/>
                <a:ea typeface="メイリオ" panose="020B0604030504040204" pitchFamily="50" charset="-128"/>
              </a:endParaRPr>
            </a:p>
          </p:txBody>
        </p:sp>
        <p:sp>
          <p:nvSpPr>
            <p:cNvPr id="311" name="正方形/長方形 310">
              <a:extLst>
                <a:ext uri="{FF2B5EF4-FFF2-40B4-BE49-F238E27FC236}">
                  <a16:creationId xmlns:a16="http://schemas.microsoft.com/office/drawing/2014/main" id="{AAF66D6A-DBB8-40E5-967E-54CB79AB29A6}"/>
                </a:ext>
              </a:extLst>
            </p:cNvPr>
            <p:cNvSpPr/>
            <p:nvPr/>
          </p:nvSpPr>
          <p:spPr>
            <a:xfrm>
              <a:off x="4025708" y="3553220"/>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12" name="テキスト ボックス 311">
              <a:extLst>
                <a:ext uri="{FF2B5EF4-FFF2-40B4-BE49-F238E27FC236}">
                  <a16:creationId xmlns:a16="http://schemas.microsoft.com/office/drawing/2014/main" id="{B333708F-5A9C-438A-90A6-FE46443AA8C0}"/>
                </a:ext>
              </a:extLst>
            </p:cNvPr>
            <p:cNvSpPr txBox="1"/>
            <p:nvPr/>
          </p:nvSpPr>
          <p:spPr>
            <a:xfrm>
              <a:off x="3987895" y="3615741"/>
              <a:ext cx="3433019" cy="521528"/>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■特に配慮を要する者（</a:t>
              </a:r>
              <a:r>
                <a:rPr kumimoji="1" lang="en-US" altLang="ja-JP" sz="900" dirty="0">
                  <a:latin typeface="メイリオ" panose="020B0604030504040204" pitchFamily="50" charset="-128"/>
                  <a:ea typeface="メイリオ" panose="020B0604030504040204" pitchFamily="50" charset="-128"/>
                </a:rPr>
                <a:t>20</a:t>
              </a:r>
              <a:r>
                <a:rPr kumimoji="1" lang="ja-JP" altLang="en-US" sz="900" dirty="0">
                  <a:latin typeface="メイリオ" panose="020B0604030504040204" pitchFamily="50" charset="-128"/>
                  <a:ea typeface="メイリオ" panose="020B0604030504040204" pitchFamily="50" charset="-128"/>
                </a:rPr>
                <a:t>歳未満の者・妊産婦・若い世代</a:t>
              </a:r>
              <a:endParaRPr kumimoji="1"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　</a:t>
              </a:r>
              <a:r>
                <a:rPr kumimoji="1" lang="ja-JP" altLang="en-US" sz="900" dirty="0">
                  <a:latin typeface="メイリオ" panose="020B0604030504040204" pitchFamily="50" charset="-128"/>
                  <a:ea typeface="メイリオ" panose="020B0604030504040204" pitchFamily="50" charset="-128"/>
                </a:rPr>
                <a:t>・高齢者等）への飲酒に関する啓発</a:t>
              </a:r>
              <a:endParaRPr kumimoji="1"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■飲酒運転対策等（飲酒運転をした者に対する指導）</a:t>
              </a:r>
              <a:endParaRPr kumimoji="1" lang="ja-JP" altLang="en-US" sz="900" dirty="0">
                <a:latin typeface="メイリオ" panose="020B0604030504040204" pitchFamily="50" charset="-128"/>
                <a:ea typeface="メイリオ" panose="020B0604030504040204" pitchFamily="50" charset="-128"/>
              </a:endParaRPr>
            </a:p>
          </p:txBody>
        </p:sp>
        <p:sp>
          <p:nvSpPr>
            <p:cNvPr id="313" name="正方形/長方形 312">
              <a:extLst>
                <a:ext uri="{FF2B5EF4-FFF2-40B4-BE49-F238E27FC236}">
                  <a16:creationId xmlns:a16="http://schemas.microsoft.com/office/drawing/2014/main" id="{320BF127-58BA-47F1-B7B9-BF5EDF4A9C72}"/>
                </a:ext>
              </a:extLst>
            </p:cNvPr>
            <p:cNvSpPr/>
            <p:nvPr/>
          </p:nvSpPr>
          <p:spPr>
            <a:xfrm>
              <a:off x="4025708" y="4431286"/>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15" name="テキスト ボックス 314">
              <a:extLst>
                <a:ext uri="{FF2B5EF4-FFF2-40B4-BE49-F238E27FC236}">
                  <a16:creationId xmlns:a16="http://schemas.microsoft.com/office/drawing/2014/main" id="{57864213-D74C-459B-BABA-FB61597F71C8}"/>
                </a:ext>
              </a:extLst>
            </p:cNvPr>
            <p:cNvSpPr txBox="1"/>
            <p:nvPr/>
          </p:nvSpPr>
          <p:spPr>
            <a:xfrm>
              <a:off x="3987895" y="4574239"/>
              <a:ext cx="3433019" cy="369332"/>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■健康診断及び保健指導に関わる医師や保健師への正しい</a:t>
              </a:r>
              <a:endParaRPr kumimoji="1" lang="en-US" altLang="ja-JP" sz="900" dirty="0">
                <a:latin typeface="メイリオ" panose="020B0604030504040204" pitchFamily="50" charset="-128"/>
                <a:ea typeface="メイリオ" panose="020B0604030504040204" pitchFamily="50" charset="-128"/>
              </a:endParaRPr>
            </a:p>
            <a:p>
              <a:r>
                <a:rPr lang="en-US" altLang="ja-JP" sz="900" dirty="0">
                  <a:latin typeface="メイリオ" panose="020B0604030504040204" pitchFamily="50" charset="-128"/>
                  <a:ea typeface="メイリオ" panose="020B0604030504040204" pitchFamily="50" charset="-128"/>
                </a:rPr>
                <a:t>   </a:t>
              </a:r>
              <a:r>
                <a:rPr kumimoji="1" lang="ja-JP" altLang="en-US" sz="900" dirty="0">
                  <a:latin typeface="メイリオ" panose="020B0604030504040204" pitchFamily="50" charset="-128"/>
                  <a:ea typeface="メイリオ" panose="020B0604030504040204" pitchFamily="50" charset="-128"/>
                </a:rPr>
                <a:t>知識の普及</a:t>
              </a:r>
            </a:p>
          </p:txBody>
        </p:sp>
        <p:sp>
          <p:nvSpPr>
            <p:cNvPr id="316" name="正方形/長方形 315">
              <a:extLst>
                <a:ext uri="{FF2B5EF4-FFF2-40B4-BE49-F238E27FC236}">
                  <a16:creationId xmlns:a16="http://schemas.microsoft.com/office/drawing/2014/main" id="{150473A3-5DAD-47BA-91EA-C722381965ED}"/>
                </a:ext>
              </a:extLst>
            </p:cNvPr>
            <p:cNvSpPr/>
            <p:nvPr/>
          </p:nvSpPr>
          <p:spPr>
            <a:xfrm>
              <a:off x="4021236" y="5316856"/>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17" name="テキスト ボックス 316">
              <a:extLst>
                <a:ext uri="{FF2B5EF4-FFF2-40B4-BE49-F238E27FC236}">
                  <a16:creationId xmlns:a16="http://schemas.microsoft.com/office/drawing/2014/main" id="{5D6F5BBF-6F6E-4C8C-9C0F-486825D2875C}"/>
                </a:ext>
              </a:extLst>
            </p:cNvPr>
            <p:cNvSpPr txBox="1"/>
            <p:nvPr/>
          </p:nvSpPr>
          <p:spPr>
            <a:xfrm>
              <a:off x="3980002" y="5362615"/>
              <a:ext cx="3433019" cy="646331"/>
            </a:xfrm>
            <a:prstGeom prst="rect">
              <a:avLst/>
            </a:prstGeom>
            <a:noFill/>
          </p:spPr>
          <p:txBody>
            <a:bodyPr wrap="square" rtlCol="0">
              <a:spAutoFit/>
            </a:bodyPr>
            <a:lstStyle/>
            <a:p>
              <a:pPr indent="-360000"/>
              <a:r>
                <a:rPr lang="ja-JP" altLang="en-US" sz="900" dirty="0">
                  <a:latin typeface="メイリオ" panose="020B0604030504040204" pitchFamily="50" charset="-128"/>
                  <a:ea typeface="メイリオ" panose="020B0604030504040204" pitchFamily="50" charset="-128"/>
                </a:rPr>
                <a:t>■</a:t>
              </a:r>
              <a:r>
                <a:rPr kumimoji="1" lang="ja-JP" altLang="en-US" sz="900" dirty="0">
                  <a:solidFill>
                    <a:schemeClr val="tx1"/>
                  </a:solidFill>
                  <a:latin typeface="メイリオ" panose="020B0604030504040204" pitchFamily="50" charset="-128"/>
                  <a:ea typeface="メイリオ" panose="020B0604030504040204" pitchFamily="50" charset="-128"/>
                </a:rPr>
                <a:t>相談機能の充実（</a:t>
              </a:r>
              <a:r>
                <a:rPr kumimoji="1" lang="en-US" altLang="ja-JP" sz="900" dirty="0">
                  <a:solidFill>
                    <a:schemeClr val="tx1"/>
                  </a:solidFill>
                  <a:latin typeface="メイリオ" panose="020B0604030504040204" pitchFamily="50" charset="-128"/>
                  <a:ea typeface="メイリオ" panose="020B0604030504040204" pitchFamily="50" charset="-128"/>
                </a:rPr>
                <a:t>SNS</a:t>
              </a:r>
              <a:r>
                <a:rPr lang="ja-JP" altLang="en-US" sz="900" dirty="0">
                  <a:latin typeface="メイリオ" panose="020B0604030504040204" pitchFamily="50" charset="-128"/>
                  <a:ea typeface="メイリオ" panose="020B0604030504040204" pitchFamily="50" charset="-128"/>
                </a:rPr>
                <a:t>等</a:t>
              </a:r>
              <a:r>
                <a:rPr kumimoji="1" lang="ja-JP" altLang="en-US" sz="900" dirty="0">
                  <a:solidFill>
                    <a:schemeClr val="tx1"/>
                  </a:solidFill>
                  <a:latin typeface="メイリオ" panose="020B0604030504040204" pitchFamily="50" charset="-128"/>
                  <a:ea typeface="メイリオ" panose="020B0604030504040204" pitchFamily="50" charset="-128"/>
                </a:rPr>
                <a:t>を活用した相談体制の充実）</a:t>
              </a:r>
              <a:endParaRPr kumimoji="1" lang="en-US" altLang="ja-JP" sz="900" dirty="0">
                <a:solidFill>
                  <a:schemeClr val="tx1"/>
                </a:solidFill>
                <a:latin typeface="メイリオ" panose="020B0604030504040204" pitchFamily="50" charset="-128"/>
                <a:ea typeface="メイリオ" panose="020B0604030504040204" pitchFamily="50" charset="-128"/>
              </a:endParaRPr>
            </a:p>
            <a:p>
              <a:pPr indent="-360000"/>
              <a:r>
                <a:rPr kumimoji="1" lang="ja-JP" altLang="en-US" sz="900" dirty="0">
                  <a:solidFill>
                    <a:schemeClr val="tx1"/>
                  </a:solidFill>
                  <a:latin typeface="メイリオ" panose="020B0604030504040204" pitchFamily="50" charset="-128"/>
                  <a:ea typeface="メイリオ" panose="020B0604030504040204" pitchFamily="50" charset="-128"/>
                </a:rPr>
                <a:t>■連携体制の充実（連携会議や事例検討会の開催）</a:t>
              </a:r>
              <a:endParaRPr kumimoji="1" lang="en-US" altLang="ja-JP" sz="900" dirty="0">
                <a:solidFill>
                  <a:schemeClr val="tx1"/>
                </a:solidFill>
                <a:latin typeface="メイリオ" panose="020B0604030504040204" pitchFamily="50" charset="-128"/>
                <a:ea typeface="メイリオ" panose="020B0604030504040204" pitchFamily="50" charset="-128"/>
              </a:endParaRPr>
            </a:p>
            <a:p>
              <a:pPr indent="-360000"/>
              <a:r>
                <a:rPr kumimoji="1" lang="ja-JP" altLang="en-US" sz="900" dirty="0">
                  <a:solidFill>
                    <a:schemeClr val="tx1"/>
                  </a:solidFill>
                  <a:latin typeface="メイリオ" panose="020B0604030504040204" pitchFamily="50" charset="-128"/>
                  <a:ea typeface="メイリオ" panose="020B0604030504040204" pitchFamily="50" charset="-128"/>
                </a:rPr>
                <a:t>■自殺対策との連携</a:t>
              </a:r>
            </a:p>
            <a:p>
              <a:endParaRPr kumimoji="1" lang="ja-JP" altLang="en-US" sz="900" dirty="0">
                <a:latin typeface="メイリオ" panose="020B0604030504040204" pitchFamily="50" charset="-128"/>
                <a:ea typeface="メイリオ" panose="020B0604030504040204" pitchFamily="50" charset="-128"/>
              </a:endParaRPr>
            </a:p>
          </p:txBody>
        </p:sp>
        <p:sp>
          <p:nvSpPr>
            <p:cNvPr id="319" name="正方形/長方形 318">
              <a:extLst>
                <a:ext uri="{FF2B5EF4-FFF2-40B4-BE49-F238E27FC236}">
                  <a16:creationId xmlns:a16="http://schemas.microsoft.com/office/drawing/2014/main" id="{41555E16-4DDB-4446-8A53-3AC6ADA4E5D9}"/>
                </a:ext>
              </a:extLst>
            </p:cNvPr>
            <p:cNvSpPr/>
            <p:nvPr/>
          </p:nvSpPr>
          <p:spPr>
            <a:xfrm>
              <a:off x="4015085" y="6216692"/>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20" name="テキスト ボックス 319">
              <a:extLst>
                <a:ext uri="{FF2B5EF4-FFF2-40B4-BE49-F238E27FC236}">
                  <a16:creationId xmlns:a16="http://schemas.microsoft.com/office/drawing/2014/main" id="{79406807-6CA7-4803-AD04-927D423ACB1F}"/>
                </a:ext>
              </a:extLst>
            </p:cNvPr>
            <p:cNvSpPr txBox="1"/>
            <p:nvPr/>
          </p:nvSpPr>
          <p:spPr>
            <a:xfrm>
              <a:off x="3974792" y="6342676"/>
              <a:ext cx="3433019" cy="369332"/>
            </a:xfrm>
            <a:prstGeom prst="rect">
              <a:avLst/>
            </a:prstGeom>
            <a:noFill/>
          </p:spPr>
          <p:txBody>
            <a:bodyPr wrap="square" rtlCol="0">
              <a:spAutoFit/>
            </a:bodyPr>
            <a:lstStyle/>
            <a:p>
              <a:pPr indent="-360000"/>
              <a:r>
                <a:rPr lang="ja-JP" altLang="en-US" sz="900" dirty="0">
                  <a:latin typeface="メイリオ" panose="020B0604030504040204" pitchFamily="50" charset="-128"/>
                  <a:ea typeface="メイリオ" panose="020B0604030504040204" pitchFamily="50" charset="-128"/>
                </a:rPr>
                <a:t>■様々な相談窓口等での対応力の向上（関係機関職員を</a:t>
              </a:r>
              <a:endParaRPr lang="en-US" altLang="ja-JP" sz="900" dirty="0">
                <a:latin typeface="メイリオ" panose="020B0604030504040204" pitchFamily="50" charset="-128"/>
                <a:ea typeface="メイリオ" panose="020B0604030504040204" pitchFamily="50" charset="-128"/>
              </a:endParaRPr>
            </a:p>
            <a:p>
              <a:pPr indent="-360000"/>
              <a:r>
                <a:rPr lang="en-US" altLang="ja-JP" sz="900" dirty="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対象とした研修の実施）</a:t>
              </a:r>
              <a:endParaRPr kumimoji="1" lang="ja-JP" altLang="en-US" sz="900" dirty="0">
                <a:latin typeface="メイリオ" panose="020B0604030504040204" pitchFamily="50" charset="-128"/>
                <a:ea typeface="メイリオ" panose="020B0604030504040204" pitchFamily="50" charset="-128"/>
              </a:endParaRPr>
            </a:p>
          </p:txBody>
        </p:sp>
        <p:sp>
          <p:nvSpPr>
            <p:cNvPr id="321" name="正方形/長方形 320">
              <a:extLst>
                <a:ext uri="{FF2B5EF4-FFF2-40B4-BE49-F238E27FC236}">
                  <a16:creationId xmlns:a16="http://schemas.microsoft.com/office/drawing/2014/main" id="{5E552101-2BD6-4E06-849A-917DC6AEB57D}"/>
                </a:ext>
              </a:extLst>
            </p:cNvPr>
            <p:cNvSpPr/>
            <p:nvPr/>
          </p:nvSpPr>
          <p:spPr>
            <a:xfrm>
              <a:off x="4015085" y="7074247"/>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22" name="テキスト ボックス 321">
              <a:extLst>
                <a:ext uri="{FF2B5EF4-FFF2-40B4-BE49-F238E27FC236}">
                  <a16:creationId xmlns:a16="http://schemas.microsoft.com/office/drawing/2014/main" id="{DC2390C0-6601-4817-BD9E-449C7AFCDFF4}"/>
                </a:ext>
              </a:extLst>
            </p:cNvPr>
            <p:cNvSpPr txBox="1"/>
            <p:nvPr/>
          </p:nvSpPr>
          <p:spPr>
            <a:xfrm>
              <a:off x="3980002" y="7156120"/>
              <a:ext cx="3175613" cy="521528"/>
            </a:xfrm>
            <a:prstGeom prst="rect">
              <a:avLst/>
            </a:prstGeom>
            <a:noFill/>
          </p:spPr>
          <p:txBody>
            <a:bodyPr wrap="square" rtlCol="0">
              <a:spAutoFit/>
            </a:bodyPr>
            <a:lstStyle/>
            <a:p>
              <a:pPr indent="-360000"/>
              <a:r>
                <a:rPr lang="ja-JP" altLang="en-US" sz="900" dirty="0">
                  <a:latin typeface="メイリオ" panose="020B0604030504040204" pitchFamily="50" charset="-128"/>
                  <a:ea typeface="メイリオ" panose="020B0604030504040204" pitchFamily="50" charset="-128"/>
                </a:rPr>
                <a:t>■関係機関における連携体制の構築（身体科・精神科医療</a:t>
              </a:r>
              <a:endParaRPr lang="en-US" altLang="ja-JP" sz="900" dirty="0">
                <a:latin typeface="メイリオ" panose="020B0604030504040204" pitchFamily="50" charset="-128"/>
                <a:ea typeface="メイリオ" panose="020B0604030504040204" pitchFamily="50" charset="-128"/>
              </a:endParaRPr>
            </a:p>
            <a:p>
              <a:pPr indent="-360000"/>
              <a:r>
                <a:rPr lang="en-US" altLang="ja-JP" sz="900" dirty="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機関とアルコール専門医療機関の連携推進を図るための　</a:t>
              </a:r>
              <a:endParaRPr lang="en-US" altLang="ja-JP" sz="900" dirty="0">
                <a:latin typeface="メイリオ" panose="020B0604030504040204" pitchFamily="50" charset="-128"/>
                <a:ea typeface="メイリオ" panose="020B0604030504040204" pitchFamily="50" charset="-128"/>
              </a:endParaRPr>
            </a:p>
            <a:p>
              <a:pPr indent="-360000"/>
              <a:r>
                <a:rPr lang="ja-JP" altLang="en-US" sz="900" dirty="0">
                  <a:latin typeface="メイリオ" panose="020B0604030504040204" pitchFamily="50" charset="-128"/>
                  <a:ea typeface="メイリオ" panose="020B0604030504040204" pitchFamily="50" charset="-128"/>
                </a:rPr>
                <a:t>　研修の実施）</a:t>
              </a:r>
              <a:endParaRPr kumimoji="1" lang="ja-JP" altLang="en-US" sz="900" dirty="0">
                <a:latin typeface="メイリオ" panose="020B0604030504040204" pitchFamily="50" charset="-128"/>
                <a:ea typeface="メイリオ" panose="020B0604030504040204" pitchFamily="50" charset="-128"/>
              </a:endParaRPr>
            </a:p>
          </p:txBody>
        </p:sp>
        <p:sp>
          <p:nvSpPr>
            <p:cNvPr id="323" name="正方形/長方形 322">
              <a:extLst>
                <a:ext uri="{FF2B5EF4-FFF2-40B4-BE49-F238E27FC236}">
                  <a16:creationId xmlns:a16="http://schemas.microsoft.com/office/drawing/2014/main" id="{91CA6984-6A52-49CC-A050-D24BFCB06151}"/>
                </a:ext>
              </a:extLst>
            </p:cNvPr>
            <p:cNvSpPr/>
            <p:nvPr/>
          </p:nvSpPr>
          <p:spPr>
            <a:xfrm>
              <a:off x="4023616" y="7958371"/>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24" name="テキスト ボックス 323">
              <a:extLst>
                <a:ext uri="{FF2B5EF4-FFF2-40B4-BE49-F238E27FC236}">
                  <a16:creationId xmlns:a16="http://schemas.microsoft.com/office/drawing/2014/main" id="{3ED43E75-97C2-47B4-B4AB-240EA288D024}"/>
                </a:ext>
              </a:extLst>
            </p:cNvPr>
            <p:cNvSpPr txBox="1"/>
            <p:nvPr/>
          </p:nvSpPr>
          <p:spPr>
            <a:xfrm>
              <a:off x="3987895" y="8038455"/>
              <a:ext cx="3433019" cy="521528"/>
            </a:xfrm>
            <a:prstGeom prst="rect">
              <a:avLst/>
            </a:prstGeom>
            <a:noFill/>
          </p:spPr>
          <p:txBody>
            <a:bodyPr wrap="square" rtlCol="0">
              <a:spAutoFit/>
            </a:bodyPr>
            <a:lstStyle/>
            <a:p>
              <a:pPr indent="-360000"/>
              <a:r>
                <a:rPr kumimoji="1" lang="ja-JP" altLang="en-US" sz="900" dirty="0">
                  <a:latin typeface="メイリオ" panose="020B0604030504040204" pitchFamily="50" charset="-128"/>
                  <a:ea typeface="メイリオ" panose="020B0604030504040204" pitchFamily="50" charset="-128"/>
                </a:rPr>
                <a:t>■啓発及び相談の充実（医療・福祉・自助グループ等と</a:t>
              </a:r>
              <a:endParaRPr kumimoji="1" lang="en-US" altLang="ja-JP" sz="900" dirty="0">
                <a:latin typeface="メイリオ" panose="020B0604030504040204" pitchFamily="50" charset="-128"/>
                <a:ea typeface="メイリオ" panose="020B0604030504040204" pitchFamily="50" charset="-128"/>
              </a:endParaRPr>
            </a:p>
            <a:p>
              <a:pPr indent="-360000"/>
              <a:r>
                <a:rPr lang="en-US" altLang="ja-JP" sz="900" dirty="0">
                  <a:latin typeface="メイリオ" panose="020B0604030504040204" pitchFamily="50" charset="-128"/>
                  <a:ea typeface="メイリオ" panose="020B0604030504040204" pitchFamily="50" charset="-128"/>
                </a:rPr>
                <a:t>   </a:t>
              </a:r>
              <a:r>
                <a:rPr kumimoji="1" lang="ja-JP" altLang="en-US" sz="900" dirty="0">
                  <a:latin typeface="メイリオ" panose="020B0604030504040204" pitchFamily="50" charset="-128"/>
                  <a:ea typeface="メイリオ" panose="020B0604030504040204" pitchFamily="50" charset="-128"/>
                </a:rPr>
                <a:t>連携</a:t>
              </a:r>
              <a:r>
                <a:rPr lang="ja-JP" altLang="en-US" sz="900" dirty="0">
                  <a:latin typeface="メイリオ" panose="020B0604030504040204" pitchFamily="50" charset="-128"/>
                  <a:ea typeface="メイリオ" panose="020B0604030504040204" pitchFamily="50" charset="-128"/>
                </a:rPr>
                <a:t>した回復支援）</a:t>
              </a:r>
              <a:endParaRPr kumimoji="1" lang="en-US" altLang="ja-JP" sz="900" dirty="0">
                <a:latin typeface="メイリオ" panose="020B0604030504040204" pitchFamily="50" charset="-128"/>
                <a:ea typeface="メイリオ" panose="020B0604030504040204" pitchFamily="50" charset="-128"/>
              </a:endParaRPr>
            </a:p>
            <a:p>
              <a:pPr indent="-360000"/>
              <a:r>
                <a:rPr lang="ja-JP" altLang="en-US" sz="900" dirty="0">
                  <a:latin typeface="メイリオ" panose="020B0604030504040204" pitchFamily="50" charset="-128"/>
                  <a:ea typeface="メイリオ" panose="020B0604030504040204" pitchFamily="50" charset="-128"/>
                </a:rPr>
                <a:t>■就労支援（関係機関との連携による就業・定着支援等）</a:t>
              </a:r>
              <a:endParaRPr kumimoji="1" lang="ja-JP" altLang="en-US" sz="900" dirty="0">
                <a:latin typeface="メイリオ" panose="020B0604030504040204" pitchFamily="50" charset="-128"/>
                <a:ea typeface="メイリオ" panose="020B0604030504040204" pitchFamily="50" charset="-128"/>
              </a:endParaRPr>
            </a:p>
          </p:txBody>
        </p:sp>
        <p:sp>
          <p:nvSpPr>
            <p:cNvPr id="325" name="正方形/長方形 324">
              <a:extLst>
                <a:ext uri="{FF2B5EF4-FFF2-40B4-BE49-F238E27FC236}">
                  <a16:creationId xmlns:a16="http://schemas.microsoft.com/office/drawing/2014/main" id="{E24E9FEC-A113-4765-A46A-0AE26AF8E86F}"/>
                </a:ext>
              </a:extLst>
            </p:cNvPr>
            <p:cNvSpPr/>
            <p:nvPr/>
          </p:nvSpPr>
          <p:spPr>
            <a:xfrm>
              <a:off x="4006958" y="8828349"/>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26" name="テキスト ボックス 325">
              <a:extLst>
                <a:ext uri="{FF2B5EF4-FFF2-40B4-BE49-F238E27FC236}">
                  <a16:creationId xmlns:a16="http://schemas.microsoft.com/office/drawing/2014/main" id="{C4BE89FA-0A41-4955-85BE-68991B27ACEA}"/>
                </a:ext>
              </a:extLst>
            </p:cNvPr>
            <p:cNvSpPr txBox="1"/>
            <p:nvPr/>
          </p:nvSpPr>
          <p:spPr>
            <a:xfrm>
              <a:off x="3992523" y="8882769"/>
              <a:ext cx="3433019" cy="521528"/>
            </a:xfrm>
            <a:prstGeom prst="rect">
              <a:avLst/>
            </a:prstGeom>
            <a:noFill/>
          </p:spPr>
          <p:txBody>
            <a:bodyPr wrap="square" rtlCol="0">
              <a:spAutoFit/>
            </a:bodyPr>
            <a:lstStyle/>
            <a:p>
              <a:pPr indent="-360000"/>
              <a:r>
                <a:rPr kumimoji="1" lang="ja-JP" altLang="en-US" sz="900" dirty="0">
                  <a:latin typeface="メイリオ" panose="020B0604030504040204" pitchFamily="50" charset="-128"/>
                  <a:ea typeface="メイリオ" panose="020B0604030504040204" pitchFamily="50" charset="-128"/>
                </a:rPr>
                <a:t>■自助グループや回復支援施設、民間支援団体等が行う</a:t>
              </a:r>
              <a:endParaRPr kumimoji="1" lang="en-US" altLang="ja-JP" sz="900" dirty="0">
                <a:latin typeface="メイリオ" panose="020B0604030504040204" pitchFamily="50" charset="-128"/>
                <a:ea typeface="メイリオ" panose="020B0604030504040204" pitchFamily="50" charset="-128"/>
              </a:endParaRPr>
            </a:p>
            <a:p>
              <a:pPr indent="-360000"/>
              <a:r>
                <a:rPr lang="ja-JP" altLang="en-US" sz="900" dirty="0">
                  <a:latin typeface="メイリオ" panose="020B0604030504040204" pitchFamily="50" charset="-128"/>
                  <a:ea typeface="メイリオ" panose="020B0604030504040204" pitchFamily="50" charset="-128"/>
                </a:rPr>
                <a:t>　</a:t>
              </a:r>
              <a:r>
                <a:rPr kumimoji="1" lang="ja-JP" altLang="en-US" sz="900" dirty="0">
                  <a:latin typeface="メイリオ" panose="020B0604030504040204" pitchFamily="50" charset="-128"/>
                  <a:ea typeface="メイリオ" panose="020B0604030504040204" pitchFamily="50" charset="-128"/>
                </a:rPr>
                <a:t>活動への</a:t>
              </a:r>
              <a:r>
                <a:rPr lang="ja-JP" altLang="en-US" sz="900" dirty="0">
                  <a:latin typeface="メイリオ" panose="020B0604030504040204" pitchFamily="50" charset="-128"/>
                  <a:ea typeface="メイリオ" panose="020B0604030504040204" pitchFamily="50" charset="-128"/>
                </a:rPr>
                <a:t>支援</a:t>
              </a:r>
              <a:endParaRPr lang="en-US" altLang="ja-JP" sz="900" dirty="0">
                <a:latin typeface="メイリオ" panose="020B0604030504040204" pitchFamily="50" charset="-128"/>
                <a:ea typeface="メイリオ" panose="020B0604030504040204" pitchFamily="50" charset="-128"/>
              </a:endParaRPr>
            </a:p>
            <a:p>
              <a:pPr indent="-360000"/>
              <a:r>
                <a:rPr kumimoji="1" lang="ja-JP" altLang="en-US" sz="900" dirty="0">
                  <a:latin typeface="メイリオ" panose="020B0604030504040204" pitchFamily="50" charset="-128"/>
                  <a:ea typeface="メイリオ" panose="020B0604030504040204" pitchFamily="50" charset="-128"/>
                </a:rPr>
                <a:t>■自助グループや回復支援施設、民間支援団体等との協働</a:t>
              </a:r>
            </a:p>
          </p:txBody>
        </p:sp>
        <p:pic>
          <p:nvPicPr>
            <p:cNvPr id="329" name="図 328">
              <a:extLst>
                <a:ext uri="{FF2B5EF4-FFF2-40B4-BE49-F238E27FC236}">
                  <a16:creationId xmlns:a16="http://schemas.microsoft.com/office/drawing/2014/main" id="{123E1D42-3E65-46C5-B41E-46FF0289EF36}"/>
                </a:ext>
              </a:extLst>
            </p:cNvPr>
            <p:cNvPicPr>
              <a:picLocks noChangeAspect="1"/>
            </p:cNvPicPr>
            <p:nvPr/>
          </p:nvPicPr>
          <p:blipFill>
            <a:blip r:embed="rId2"/>
            <a:stretch>
              <a:fillRect/>
            </a:stretch>
          </p:blipFill>
          <p:spPr>
            <a:xfrm>
              <a:off x="7234316" y="2784573"/>
              <a:ext cx="164606" cy="432854"/>
            </a:xfrm>
            <a:prstGeom prst="rect">
              <a:avLst/>
            </a:prstGeom>
          </p:spPr>
        </p:pic>
        <p:pic>
          <p:nvPicPr>
            <p:cNvPr id="330" name="図 329">
              <a:extLst>
                <a:ext uri="{FF2B5EF4-FFF2-40B4-BE49-F238E27FC236}">
                  <a16:creationId xmlns:a16="http://schemas.microsoft.com/office/drawing/2014/main" id="{EFE7639F-5A3A-4DBC-8709-CF610A930D3E}"/>
                </a:ext>
              </a:extLst>
            </p:cNvPr>
            <p:cNvPicPr>
              <a:picLocks noChangeAspect="1"/>
            </p:cNvPicPr>
            <p:nvPr/>
          </p:nvPicPr>
          <p:blipFill>
            <a:blip r:embed="rId2"/>
            <a:stretch>
              <a:fillRect/>
            </a:stretch>
          </p:blipFill>
          <p:spPr>
            <a:xfrm>
              <a:off x="7234316" y="3636471"/>
              <a:ext cx="164606" cy="432854"/>
            </a:xfrm>
            <a:prstGeom prst="rect">
              <a:avLst/>
            </a:prstGeom>
          </p:spPr>
        </p:pic>
        <p:pic>
          <p:nvPicPr>
            <p:cNvPr id="331" name="図 330">
              <a:extLst>
                <a:ext uri="{FF2B5EF4-FFF2-40B4-BE49-F238E27FC236}">
                  <a16:creationId xmlns:a16="http://schemas.microsoft.com/office/drawing/2014/main" id="{3CC6C4E0-6470-4205-9027-439FD89A92EB}"/>
                </a:ext>
              </a:extLst>
            </p:cNvPr>
            <p:cNvPicPr>
              <a:picLocks noChangeAspect="1"/>
            </p:cNvPicPr>
            <p:nvPr/>
          </p:nvPicPr>
          <p:blipFill>
            <a:blip r:embed="rId2"/>
            <a:stretch>
              <a:fillRect/>
            </a:stretch>
          </p:blipFill>
          <p:spPr>
            <a:xfrm>
              <a:off x="7231630" y="4534635"/>
              <a:ext cx="164606" cy="432854"/>
            </a:xfrm>
            <a:prstGeom prst="rect">
              <a:avLst/>
            </a:prstGeom>
          </p:spPr>
        </p:pic>
        <p:pic>
          <p:nvPicPr>
            <p:cNvPr id="332" name="図 331">
              <a:extLst>
                <a:ext uri="{FF2B5EF4-FFF2-40B4-BE49-F238E27FC236}">
                  <a16:creationId xmlns:a16="http://schemas.microsoft.com/office/drawing/2014/main" id="{0D77C2C4-5386-4BBA-B467-E2C134B77008}"/>
                </a:ext>
              </a:extLst>
            </p:cNvPr>
            <p:cNvPicPr>
              <a:picLocks noChangeAspect="1"/>
            </p:cNvPicPr>
            <p:nvPr/>
          </p:nvPicPr>
          <p:blipFill>
            <a:blip r:embed="rId2"/>
            <a:stretch>
              <a:fillRect/>
            </a:stretch>
          </p:blipFill>
          <p:spPr>
            <a:xfrm>
              <a:off x="7231630" y="5422646"/>
              <a:ext cx="164606" cy="432854"/>
            </a:xfrm>
            <a:prstGeom prst="rect">
              <a:avLst/>
            </a:prstGeom>
          </p:spPr>
        </p:pic>
        <p:pic>
          <p:nvPicPr>
            <p:cNvPr id="333" name="図 332">
              <a:extLst>
                <a:ext uri="{FF2B5EF4-FFF2-40B4-BE49-F238E27FC236}">
                  <a16:creationId xmlns:a16="http://schemas.microsoft.com/office/drawing/2014/main" id="{78EA5003-55F2-4381-AF21-D3AFEBEB79DD}"/>
                </a:ext>
              </a:extLst>
            </p:cNvPr>
            <p:cNvPicPr>
              <a:picLocks noChangeAspect="1"/>
            </p:cNvPicPr>
            <p:nvPr/>
          </p:nvPicPr>
          <p:blipFill>
            <a:blip r:embed="rId2"/>
            <a:stretch>
              <a:fillRect/>
            </a:stretch>
          </p:blipFill>
          <p:spPr>
            <a:xfrm>
              <a:off x="7233680" y="6300745"/>
              <a:ext cx="164606" cy="432854"/>
            </a:xfrm>
            <a:prstGeom prst="rect">
              <a:avLst/>
            </a:prstGeom>
          </p:spPr>
        </p:pic>
        <p:pic>
          <p:nvPicPr>
            <p:cNvPr id="334" name="図 333">
              <a:extLst>
                <a:ext uri="{FF2B5EF4-FFF2-40B4-BE49-F238E27FC236}">
                  <a16:creationId xmlns:a16="http://schemas.microsoft.com/office/drawing/2014/main" id="{CE34D071-1F46-4061-B052-5F51147EDB31}"/>
                </a:ext>
              </a:extLst>
            </p:cNvPr>
            <p:cNvPicPr>
              <a:picLocks noChangeAspect="1"/>
            </p:cNvPicPr>
            <p:nvPr/>
          </p:nvPicPr>
          <p:blipFill>
            <a:blip r:embed="rId2"/>
            <a:stretch>
              <a:fillRect/>
            </a:stretch>
          </p:blipFill>
          <p:spPr>
            <a:xfrm>
              <a:off x="7231630" y="7180817"/>
              <a:ext cx="164606" cy="432854"/>
            </a:xfrm>
            <a:prstGeom prst="rect">
              <a:avLst/>
            </a:prstGeom>
          </p:spPr>
        </p:pic>
        <p:pic>
          <p:nvPicPr>
            <p:cNvPr id="335" name="図 334">
              <a:extLst>
                <a:ext uri="{FF2B5EF4-FFF2-40B4-BE49-F238E27FC236}">
                  <a16:creationId xmlns:a16="http://schemas.microsoft.com/office/drawing/2014/main" id="{6A036E5F-9F4E-4707-BF05-73D820C50C65}"/>
                </a:ext>
              </a:extLst>
            </p:cNvPr>
            <p:cNvPicPr>
              <a:picLocks noChangeAspect="1"/>
            </p:cNvPicPr>
            <p:nvPr/>
          </p:nvPicPr>
          <p:blipFill>
            <a:blip r:embed="rId2"/>
            <a:stretch>
              <a:fillRect/>
            </a:stretch>
          </p:blipFill>
          <p:spPr>
            <a:xfrm>
              <a:off x="7233680" y="8082480"/>
              <a:ext cx="164606" cy="432854"/>
            </a:xfrm>
            <a:prstGeom prst="rect">
              <a:avLst/>
            </a:prstGeom>
          </p:spPr>
        </p:pic>
        <p:pic>
          <p:nvPicPr>
            <p:cNvPr id="336" name="図 335">
              <a:extLst>
                <a:ext uri="{FF2B5EF4-FFF2-40B4-BE49-F238E27FC236}">
                  <a16:creationId xmlns:a16="http://schemas.microsoft.com/office/drawing/2014/main" id="{27962ECF-706A-47CB-94F3-94A9B85DAAAF}"/>
                </a:ext>
              </a:extLst>
            </p:cNvPr>
            <p:cNvPicPr>
              <a:picLocks noChangeAspect="1"/>
            </p:cNvPicPr>
            <p:nvPr/>
          </p:nvPicPr>
          <p:blipFill>
            <a:blip r:embed="rId2"/>
            <a:stretch>
              <a:fillRect/>
            </a:stretch>
          </p:blipFill>
          <p:spPr>
            <a:xfrm>
              <a:off x="7238365" y="8956927"/>
              <a:ext cx="164606" cy="432854"/>
            </a:xfrm>
            <a:prstGeom prst="rect">
              <a:avLst/>
            </a:prstGeom>
          </p:spPr>
        </p:pic>
      </p:grpSp>
      <p:sp>
        <p:nvSpPr>
          <p:cNvPr id="338" name="正方形/長方形 337">
            <a:extLst>
              <a:ext uri="{FF2B5EF4-FFF2-40B4-BE49-F238E27FC236}">
                <a16:creationId xmlns:a16="http://schemas.microsoft.com/office/drawing/2014/main" id="{DEBBCAF6-5C6D-43EE-9445-61AEE4A808B0}"/>
              </a:ext>
            </a:extLst>
          </p:cNvPr>
          <p:cNvSpPr/>
          <p:nvPr/>
        </p:nvSpPr>
        <p:spPr>
          <a:xfrm>
            <a:off x="-84112" y="8727132"/>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４</a:t>
            </a:r>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第２期計画の推進体制等</a:t>
            </a:r>
            <a:endPar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48" name="正方形/長方形 147">
            <a:extLst>
              <a:ext uri="{FF2B5EF4-FFF2-40B4-BE49-F238E27FC236}">
                <a16:creationId xmlns:a16="http://schemas.microsoft.com/office/drawing/2014/main" id="{794CFA5A-B893-4E49-A4C3-80F3956823CF}"/>
              </a:ext>
            </a:extLst>
          </p:cNvPr>
          <p:cNvSpPr/>
          <p:nvPr/>
        </p:nvSpPr>
        <p:spPr>
          <a:xfrm>
            <a:off x="10395824" y="100533"/>
            <a:ext cx="2376264" cy="261610"/>
          </a:xfrm>
          <a:prstGeom prst="rect">
            <a:avLst/>
          </a:prstGeom>
        </p:spPr>
        <p:txBody>
          <a:bodyPr wrap="square">
            <a:spAutoFit/>
          </a:bodyPr>
          <a:lstStyle/>
          <a:p>
            <a:pPr algn="r"/>
            <a:r>
              <a:rPr lang="en-US" altLang="ja-JP" sz="1100" b="1" dirty="0">
                <a:latin typeface="メイリオ" panose="020B0604030504040204" pitchFamily="50" charset="-128"/>
                <a:ea typeface="メイリオ" panose="020B0604030504040204" pitchFamily="50" charset="-128"/>
              </a:rPr>
              <a:t>2/2</a:t>
            </a:r>
            <a:endParaRPr lang="ja-JP" altLang="en-US" sz="1100" b="1" dirty="0">
              <a:latin typeface="メイリオ" panose="020B0604030504040204" pitchFamily="50" charset="-128"/>
              <a:ea typeface="メイリオ" panose="020B0604030504040204" pitchFamily="50" charset="-128"/>
            </a:endParaRPr>
          </a:p>
        </p:txBody>
      </p:sp>
      <p:sp>
        <p:nvSpPr>
          <p:cNvPr id="149" name="正方形/長方形 148">
            <a:extLst>
              <a:ext uri="{FF2B5EF4-FFF2-40B4-BE49-F238E27FC236}">
                <a16:creationId xmlns:a16="http://schemas.microsoft.com/office/drawing/2014/main" id="{F2FE464A-E314-4371-BB45-C3DA40B75CA9}"/>
              </a:ext>
            </a:extLst>
          </p:cNvPr>
          <p:cNvSpPr/>
          <p:nvPr/>
        </p:nvSpPr>
        <p:spPr>
          <a:xfrm>
            <a:off x="39186" y="51343"/>
            <a:ext cx="4674736" cy="265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3.</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第２期計画の基本的な考え方と具体的な取組み</a:t>
            </a:r>
          </a:p>
        </p:txBody>
      </p:sp>
      <p:sp>
        <p:nvSpPr>
          <p:cNvPr id="151" name="四角形: 対角を切り取る 150">
            <a:extLst>
              <a:ext uri="{FF2B5EF4-FFF2-40B4-BE49-F238E27FC236}">
                <a16:creationId xmlns:a16="http://schemas.microsoft.com/office/drawing/2014/main" id="{97E8024B-4A3E-4822-858E-2AF73191203E}"/>
              </a:ext>
            </a:extLst>
          </p:cNvPr>
          <p:cNvSpPr/>
          <p:nvPr/>
        </p:nvSpPr>
        <p:spPr>
          <a:xfrm>
            <a:off x="57236" y="586974"/>
            <a:ext cx="3492000" cy="216000"/>
          </a:xfrm>
          <a:prstGeom prst="snip2Diag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b="1" dirty="0">
                <a:solidFill>
                  <a:schemeClr val="bg1"/>
                </a:solidFill>
                <a:latin typeface="Meiryo UI" panose="020B0604030504040204" pitchFamily="50" charset="-128"/>
                <a:ea typeface="Meiryo UI" panose="020B0604030504040204" pitchFamily="50" charset="-128"/>
              </a:rPr>
              <a:t>■基本方針に基づく施策体系と個別目標</a:t>
            </a:r>
          </a:p>
        </p:txBody>
      </p:sp>
      <p:graphicFrame>
        <p:nvGraphicFramePr>
          <p:cNvPr id="150" name="表 149">
            <a:extLst>
              <a:ext uri="{FF2B5EF4-FFF2-40B4-BE49-F238E27FC236}">
                <a16:creationId xmlns:a16="http://schemas.microsoft.com/office/drawing/2014/main" id="{3A3645CD-30B4-47B8-A47B-8DE0F16CDA70}"/>
              </a:ext>
            </a:extLst>
          </p:cNvPr>
          <p:cNvGraphicFramePr>
            <a:graphicFrameLocks noGrp="1"/>
          </p:cNvGraphicFramePr>
          <p:nvPr>
            <p:extLst>
              <p:ext uri="{D42A27DB-BD31-4B8C-83A1-F6EECF244321}">
                <p14:modId xmlns:p14="http://schemas.microsoft.com/office/powerpoint/2010/main" val="3768533089"/>
              </p:ext>
            </p:extLst>
          </p:nvPr>
        </p:nvGraphicFramePr>
        <p:xfrm>
          <a:off x="-3901" y="298552"/>
          <a:ext cx="12799181" cy="8292926"/>
        </p:xfrm>
        <a:graphic>
          <a:graphicData uri="http://schemas.openxmlformats.org/drawingml/2006/table">
            <a:tbl>
              <a:tblPr>
                <a:tableStyleId>{073A0DAA-6AF3-43AB-8588-CEC1D06C72B9}</a:tableStyleId>
              </a:tblPr>
              <a:tblGrid>
                <a:gridCol w="12799181">
                  <a:extLst>
                    <a:ext uri="{9D8B030D-6E8A-4147-A177-3AD203B41FA5}">
                      <a16:colId xmlns:a16="http://schemas.microsoft.com/office/drawing/2014/main" val="4208928748"/>
                    </a:ext>
                  </a:extLst>
                </a:gridCol>
              </a:tblGrid>
              <a:tr h="126675">
                <a:tc>
                  <a:txBody>
                    <a:bodyPr/>
                    <a:lstStyle/>
                    <a:p>
                      <a:pPr marL="0" indent="0" algn="l" defTabSz="1280146" rtl="0" eaLnBrk="1" latinLnBrk="0" hangingPunct="1">
                        <a:buFont typeface="Wingdings" panose="05000000000000000000" pitchFamily="2" charset="2"/>
                        <a:buNone/>
                      </a:pPr>
                      <a:r>
                        <a:rPr kumimoji="1" lang="ja-JP" altLang="en-US" sz="1100" b="1" kern="1200" dirty="0">
                          <a:solidFill>
                            <a:schemeClr val="bg1"/>
                          </a:solidFill>
                          <a:latin typeface="Meiryo UI" panose="020B0604030504040204" pitchFamily="50" charset="-128"/>
                          <a:ea typeface="Meiryo UI" panose="020B0604030504040204" pitchFamily="50" charset="-128"/>
                          <a:cs typeface="+mn-cs"/>
                        </a:rPr>
                        <a:t>（２）具体的な取組み</a:t>
                      </a:r>
                    </a:p>
                  </a:txBody>
                  <a:tcPr marL="97286" marR="97286" marT="48643" marB="48643">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8028000">
                <a:tc>
                  <a:txBody>
                    <a:bodyPr/>
                    <a:lstStyle/>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txBody>
                  <a:tcPr marL="0" marR="0" marT="38305" marB="76606">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sp>
        <p:nvSpPr>
          <p:cNvPr id="152" name="サブタイトル 2">
            <a:extLst>
              <a:ext uri="{FF2B5EF4-FFF2-40B4-BE49-F238E27FC236}">
                <a16:creationId xmlns:a16="http://schemas.microsoft.com/office/drawing/2014/main" id="{F3966161-0181-4CE5-B402-88A9B44EBB74}"/>
              </a:ext>
            </a:extLst>
          </p:cNvPr>
          <p:cNvSpPr txBox="1">
            <a:spLocks/>
          </p:cNvSpPr>
          <p:nvPr/>
        </p:nvSpPr>
        <p:spPr>
          <a:xfrm>
            <a:off x="2083941" y="9033702"/>
            <a:ext cx="4104000" cy="252000"/>
          </a:xfrm>
          <a:prstGeom prst="rect">
            <a:avLst/>
          </a:prstGeom>
          <a:solidFill>
            <a:srgbClr val="0070C0"/>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100" b="1" spc="-40" dirty="0">
                <a:solidFill>
                  <a:schemeClr val="bg1"/>
                </a:solidFill>
                <a:latin typeface="Meiryo UI" panose="020B0604030504040204" pitchFamily="50" charset="-128"/>
                <a:ea typeface="Meiryo UI" panose="020B0604030504040204" pitchFamily="50" charset="-128"/>
              </a:rPr>
              <a:t>大阪府精神保健福祉審議会アルコール健康障がい対策推進部会　　　　</a:t>
            </a:r>
          </a:p>
        </p:txBody>
      </p:sp>
      <p:sp>
        <p:nvSpPr>
          <p:cNvPr id="153" name="サブタイトル 2">
            <a:extLst>
              <a:ext uri="{FF2B5EF4-FFF2-40B4-BE49-F238E27FC236}">
                <a16:creationId xmlns:a16="http://schemas.microsoft.com/office/drawing/2014/main" id="{9A582FF5-47D0-4F20-A834-EE37F1ADCC48}"/>
              </a:ext>
            </a:extLst>
          </p:cNvPr>
          <p:cNvSpPr txBox="1">
            <a:spLocks/>
          </p:cNvSpPr>
          <p:nvPr/>
        </p:nvSpPr>
        <p:spPr>
          <a:xfrm>
            <a:off x="6700864" y="9034623"/>
            <a:ext cx="4104000" cy="252000"/>
          </a:xfrm>
          <a:prstGeom prst="rect">
            <a:avLst/>
          </a:prstGeom>
          <a:solidFill>
            <a:srgbClr val="0070C0"/>
          </a:solidFill>
        </p:spPr>
        <p:txBody>
          <a:bodyPr vert="horz" lIns="18000" tIns="18000" rIns="18000" bIns="18000" rtlCol="0" anchor="ctr">
            <a:noAutofit/>
          </a:bodyPr>
          <a:lstStyle>
            <a:defPPr>
              <a:defRPr lang="ja-JP"/>
            </a:defPPr>
            <a:lvl1pPr indent="0" algn="ctr" defTabSz="914400">
              <a:lnSpc>
                <a:spcPct val="90000"/>
              </a:lnSpc>
              <a:spcBef>
                <a:spcPts val="1000"/>
              </a:spcBef>
              <a:buFont typeface="Arial" panose="020B0604020202020204" pitchFamily="34" charset="0"/>
              <a:buNone/>
              <a:defRPr sz="1050" b="1" spc="-40">
                <a:solidFill>
                  <a:schemeClr val="bg1"/>
                </a:solidFill>
                <a:latin typeface="Meiryo UI" panose="020B0604030504040204" pitchFamily="50" charset="-128"/>
                <a:ea typeface="Meiryo UI" panose="020B0604030504040204" pitchFamily="50" charset="-128"/>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defRPr sz="1800"/>
            </a:lvl4pPr>
            <a:lvl5pPr marL="2057400" indent="-228600" defTabSz="914400">
              <a:lnSpc>
                <a:spcPct val="90000"/>
              </a:lnSpc>
              <a:spcBef>
                <a:spcPts val="500"/>
              </a:spcBef>
              <a:buFont typeface="Arial" panose="020B0604020202020204" pitchFamily="34" charset="0"/>
              <a:buChar char="•"/>
              <a:defRPr sz="1800"/>
            </a:lvl5pPr>
            <a:lvl6pPr marL="2514600" indent="-228600" defTabSz="914400">
              <a:lnSpc>
                <a:spcPct val="90000"/>
              </a:lnSpc>
              <a:spcBef>
                <a:spcPts val="500"/>
              </a:spcBef>
              <a:buFont typeface="Arial" panose="020B0604020202020204" pitchFamily="34" charset="0"/>
              <a:buChar char="•"/>
              <a:defRPr sz="1800"/>
            </a:lvl6pPr>
            <a:lvl7pPr marL="2971800" indent="-228600" defTabSz="914400">
              <a:lnSpc>
                <a:spcPct val="90000"/>
              </a:lnSpc>
              <a:spcBef>
                <a:spcPts val="500"/>
              </a:spcBef>
              <a:buFont typeface="Arial" panose="020B0604020202020204" pitchFamily="34" charset="0"/>
              <a:buChar char="•"/>
              <a:defRPr sz="1800"/>
            </a:lvl7pPr>
            <a:lvl8pPr marL="3429000" indent="-228600" defTabSz="914400">
              <a:lnSpc>
                <a:spcPct val="90000"/>
              </a:lnSpc>
              <a:spcBef>
                <a:spcPts val="500"/>
              </a:spcBef>
              <a:buFont typeface="Arial" panose="020B0604020202020204" pitchFamily="34" charset="0"/>
              <a:buChar char="•"/>
              <a:defRPr sz="1800"/>
            </a:lvl8pPr>
            <a:lvl9pPr marL="3886200" indent="-228600" defTabSz="914400">
              <a:lnSpc>
                <a:spcPct val="90000"/>
              </a:lnSpc>
              <a:spcBef>
                <a:spcPts val="500"/>
              </a:spcBef>
              <a:buFont typeface="Arial" panose="020B0604020202020204" pitchFamily="34" charset="0"/>
              <a:buChar char="•"/>
              <a:defRPr sz="1800"/>
            </a:lvl9pPr>
          </a:lstStyle>
          <a:p>
            <a:r>
              <a:rPr lang="zh-TW" altLang="en-US" sz="1100" dirty="0"/>
              <a:t>大阪府精神保健福祉審議会</a:t>
            </a:r>
          </a:p>
        </p:txBody>
      </p:sp>
      <p:sp>
        <p:nvSpPr>
          <p:cNvPr id="154" name="サブタイトル 2">
            <a:extLst>
              <a:ext uri="{FF2B5EF4-FFF2-40B4-BE49-F238E27FC236}">
                <a16:creationId xmlns:a16="http://schemas.microsoft.com/office/drawing/2014/main" id="{3741A6EC-032D-4719-817A-02FB05E514BD}"/>
              </a:ext>
            </a:extLst>
          </p:cNvPr>
          <p:cNvSpPr txBox="1">
            <a:spLocks/>
          </p:cNvSpPr>
          <p:nvPr/>
        </p:nvSpPr>
        <p:spPr>
          <a:xfrm>
            <a:off x="2083941" y="9301128"/>
            <a:ext cx="4104000" cy="252000"/>
          </a:xfrm>
          <a:prstGeom prst="rect">
            <a:avLst/>
          </a:prstGeom>
          <a:solidFill>
            <a:srgbClr val="0070C0"/>
          </a:solidFill>
        </p:spPr>
        <p:txBody>
          <a:bodyPr vert="horz" lIns="18000" tIns="18000" rIns="18000" bIns="18000" rtlCol="0" anchor="ctr">
            <a:noAutofit/>
          </a:bodyPr>
          <a:lstStyle>
            <a:defPPr>
              <a:defRPr lang="ja-JP"/>
            </a:defPPr>
            <a:lvl1pPr indent="0" algn="ctr" defTabSz="914400">
              <a:lnSpc>
                <a:spcPct val="90000"/>
              </a:lnSpc>
              <a:spcBef>
                <a:spcPts val="1000"/>
              </a:spcBef>
              <a:buFont typeface="Arial" panose="020B0604020202020204" pitchFamily="34" charset="0"/>
              <a:buNone/>
              <a:defRPr sz="1050" b="1" spc="-40">
                <a:solidFill>
                  <a:schemeClr val="bg1"/>
                </a:solidFill>
                <a:latin typeface="Meiryo UI" panose="020B0604030504040204" pitchFamily="50" charset="-128"/>
                <a:ea typeface="Meiryo UI" panose="020B0604030504040204" pitchFamily="50" charset="-128"/>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defRPr sz="1800"/>
            </a:lvl4pPr>
            <a:lvl5pPr marL="2057400" indent="-228600" defTabSz="914400">
              <a:lnSpc>
                <a:spcPct val="90000"/>
              </a:lnSpc>
              <a:spcBef>
                <a:spcPts val="500"/>
              </a:spcBef>
              <a:buFont typeface="Arial" panose="020B0604020202020204" pitchFamily="34" charset="0"/>
              <a:buChar char="•"/>
              <a:defRPr sz="1800"/>
            </a:lvl5pPr>
            <a:lvl6pPr marL="2514600" indent="-228600" defTabSz="914400">
              <a:lnSpc>
                <a:spcPct val="90000"/>
              </a:lnSpc>
              <a:spcBef>
                <a:spcPts val="500"/>
              </a:spcBef>
              <a:buFont typeface="Arial" panose="020B0604020202020204" pitchFamily="34" charset="0"/>
              <a:buChar char="•"/>
              <a:defRPr sz="1800"/>
            </a:lvl6pPr>
            <a:lvl7pPr marL="2971800" indent="-228600" defTabSz="914400">
              <a:lnSpc>
                <a:spcPct val="90000"/>
              </a:lnSpc>
              <a:spcBef>
                <a:spcPts val="500"/>
              </a:spcBef>
              <a:buFont typeface="Arial" panose="020B0604020202020204" pitchFamily="34" charset="0"/>
              <a:buChar char="•"/>
              <a:defRPr sz="1800"/>
            </a:lvl7pPr>
            <a:lvl8pPr marL="3429000" indent="-228600" defTabSz="914400">
              <a:lnSpc>
                <a:spcPct val="90000"/>
              </a:lnSpc>
              <a:spcBef>
                <a:spcPts val="500"/>
              </a:spcBef>
              <a:buFont typeface="Arial" panose="020B0604020202020204" pitchFamily="34" charset="0"/>
              <a:buChar char="•"/>
              <a:defRPr sz="1800"/>
            </a:lvl8pPr>
            <a:lvl9pPr marL="3886200" indent="-228600" defTabSz="914400">
              <a:lnSpc>
                <a:spcPct val="90000"/>
              </a:lnSpc>
              <a:spcBef>
                <a:spcPts val="500"/>
              </a:spcBef>
              <a:buFont typeface="Arial" panose="020B0604020202020204" pitchFamily="34" charset="0"/>
              <a:buChar char="•"/>
              <a:defRPr sz="1800"/>
            </a:lvl9pPr>
          </a:lstStyle>
          <a:p>
            <a:r>
              <a:rPr lang="zh-TW" altLang="en-US" sz="1100" dirty="0"/>
              <a:t>大阪府依存症関連機関連携会議　　　　　　　　　　　　　　　　　　　　　　　</a:t>
            </a:r>
          </a:p>
        </p:txBody>
      </p:sp>
      <p:sp>
        <p:nvSpPr>
          <p:cNvPr id="159" name="サブタイトル 2">
            <a:extLst>
              <a:ext uri="{FF2B5EF4-FFF2-40B4-BE49-F238E27FC236}">
                <a16:creationId xmlns:a16="http://schemas.microsoft.com/office/drawing/2014/main" id="{717BE76D-46AC-4FD0-AB9A-3459CE62D191}"/>
              </a:ext>
            </a:extLst>
          </p:cNvPr>
          <p:cNvSpPr txBox="1">
            <a:spLocks/>
          </p:cNvSpPr>
          <p:nvPr/>
        </p:nvSpPr>
        <p:spPr>
          <a:xfrm>
            <a:off x="6700864" y="9301128"/>
            <a:ext cx="4104000" cy="252000"/>
          </a:xfrm>
          <a:prstGeom prst="rect">
            <a:avLst/>
          </a:prstGeom>
          <a:solidFill>
            <a:srgbClr val="0070C0"/>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zh-TW" altLang="en-US" sz="1100" b="1" spc="-40" dirty="0">
                <a:solidFill>
                  <a:schemeClr val="bg1"/>
                </a:solidFill>
                <a:latin typeface="Meiryo UI" panose="020B0604030504040204" pitchFamily="50" charset="-128"/>
                <a:ea typeface="Meiryo UI" panose="020B0604030504040204" pitchFamily="50" charset="-128"/>
              </a:rPr>
              <a:t>大阪府依存症対策庁内連携会議</a:t>
            </a:r>
            <a:endParaRPr lang="ja-JP" altLang="en-US" sz="1100" b="1" spc="-40" dirty="0">
              <a:solidFill>
                <a:schemeClr val="bg1"/>
              </a:solidFill>
              <a:latin typeface="Meiryo UI" panose="020B0604030504040204" pitchFamily="50" charset="-128"/>
              <a:ea typeface="Meiryo UI" panose="020B0604030504040204" pitchFamily="50" charset="-128"/>
            </a:endParaRPr>
          </a:p>
        </p:txBody>
      </p:sp>
      <p:sp>
        <p:nvSpPr>
          <p:cNvPr id="160" name="正方形/長方形 159">
            <a:extLst>
              <a:ext uri="{FF2B5EF4-FFF2-40B4-BE49-F238E27FC236}">
                <a16:creationId xmlns:a16="http://schemas.microsoft.com/office/drawing/2014/main" id="{F06E2AD1-BFB6-474A-8009-C1B68590693D}"/>
              </a:ext>
            </a:extLst>
          </p:cNvPr>
          <p:cNvSpPr/>
          <p:nvPr/>
        </p:nvSpPr>
        <p:spPr>
          <a:xfrm flipV="1">
            <a:off x="-7912" y="8957187"/>
            <a:ext cx="12780000" cy="21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四角形: 対角を切り取る 160">
            <a:extLst>
              <a:ext uri="{FF2B5EF4-FFF2-40B4-BE49-F238E27FC236}">
                <a16:creationId xmlns:a16="http://schemas.microsoft.com/office/drawing/2014/main" id="{86C512C5-7140-4D5D-BAFF-996284643A75}"/>
              </a:ext>
            </a:extLst>
          </p:cNvPr>
          <p:cNvSpPr/>
          <p:nvPr/>
        </p:nvSpPr>
        <p:spPr>
          <a:xfrm>
            <a:off x="215031" y="9007417"/>
            <a:ext cx="1597441" cy="252000"/>
          </a:xfrm>
          <a:prstGeom prst="snip2Diag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bg1"/>
                </a:solidFill>
                <a:latin typeface="Meiryo UI" panose="020B0604030504040204" pitchFamily="50" charset="-128"/>
                <a:ea typeface="Meiryo UI" panose="020B0604030504040204" pitchFamily="50" charset="-128"/>
              </a:rPr>
              <a:t>■関係会議等</a:t>
            </a:r>
          </a:p>
        </p:txBody>
      </p:sp>
    </p:spTree>
    <p:extLst>
      <p:ext uri="{BB962C8B-B14F-4D97-AF65-F5344CB8AC3E}">
        <p14:creationId xmlns:p14="http://schemas.microsoft.com/office/powerpoint/2010/main" val="4211074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1872</Words>
  <Application>Microsoft Office PowerPoint</Application>
  <PresentationFormat>A3 297x420 mm</PresentationFormat>
  <Paragraphs>366</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UDPゴシック</vt:lpstr>
      <vt:lpstr>Meiryo UI</vt:lpstr>
      <vt:lpstr>メイリオ</vt:lpstr>
      <vt:lpstr>游ゴシック</vt:lpstr>
      <vt:lpstr>Arial</vt:lpstr>
      <vt:lpstr>Calibri</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2025-09-04T10:10:35Z</dcterms:created>
  <dcterms:modified xsi:type="dcterms:W3CDTF">2025-09-04T10:10:42Z</dcterms:modified>
</cp:coreProperties>
</file>