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48" r:id="rId1"/>
  </p:sldMasterIdLst>
  <p:notesMasterIdLst>
    <p:notesMasterId r:id="rId4"/>
  </p:notesMasterIdLst>
  <p:sldIdLst>
    <p:sldId id="269" r:id="rId2"/>
    <p:sldId id="268" r:id="rId3"/>
  </p:sldIdLst>
  <p:sldSz cx="12801600" cy="9601200" type="A3"/>
  <p:notesSz cx="9939338" cy="6807200"/>
  <p:defaultTextStyle>
    <a:defPPr>
      <a:defRPr lang="ja-JP"/>
    </a:defPPr>
    <a:lvl1pPr marL="0" algn="l" defTabSz="1300172" rtl="0" eaLnBrk="1" latinLnBrk="0" hangingPunct="1">
      <a:defRPr kumimoji="1" sz="2539" kern="1200">
        <a:solidFill>
          <a:schemeClr val="tx1"/>
        </a:solidFill>
        <a:latin typeface="+mn-lt"/>
        <a:ea typeface="+mn-ea"/>
        <a:cs typeface="+mn-cs"/>
      </a:defRPr>
    </a:lvl1pPr>
    <a:lvl2pPr marL="650086" algn="l" defTabSz="1300172" rtl="0" eaLnBrk="1" latinLnBrk="0" hangingPunct="1">
      <a:defRPr kumimoji="1" sz="2539" kern="1200">
        <a:solidFill>
          <a:schemeClr val="tx1"/>
        </a:solidFill>
        <a:latin typeface="+mn-lt"/>
        <a:ea typeface="+mn-ea"/>
        <a:cs typeface="+mn-cs"/>
      </a:defRPr>
    </a:lvl2pPr>
    <a:lvl3pPr marL="1300172" algn="l" defTabSz="1300172" rtl="0" eaLnBrk="1" latinLnBrk="0" hangingPunct="1">
      <a:defRPr kumimoji="1" sz="2539" kern="1200">
        <a:solidFill>
          <a:schemeClr val="tx1"/>
        </a:solidFill>
        <a:latin typeface="+mn-lt"/>
        <a:ea typeface="+mn-ea"/>
        <a:cs typeface="+mn-cs"/>
      </a:defRPr>
    </a:lvl3pPr>
    <a:lvl4pPr marL="1950259" algn="l" defTabSz="1300172" rtl="0" eaLnBrk="1" latinLnBrk="0" hangingPunct="1">
      <a:defRPr kumimoji="1" sz="2539" kern="1200">
        <a:solidFill>
          <a:schemeClr val="tx1"/>
        </a:solidFill>
        <a:latin typeface="+mn-lt"/>
        <a:ea typeface="+mn-ea"/>
        <a:cs typeface="+mn-cs"/>
      </a:defRPr>
    </a:lvl4pPr>
    <a:lvl5pPr marL="2600345" algn="l" defTabSz="1300172" rtl="0" eaLnBrk="1" latinLnBrk="0" hangingPunct="1">
      <a:defRPr kumimoji="1" sz="2539" kern="1200">
        <a:solidFill>
          <a:schemeClr val="tx1"/>
        </a:solidFill>
        <a:latin typeface="+mn-lt"/>
        <a:ea typeface="+mn-ea"/>
        <a:cs typeface="+mn-cs"/>
      </a:defRPr>
    </a:lvl5pPr>
    <a:lvl6pPr marL="3250431" algn="l" defTabSz="1300172" rtl="0" eaLnBrk="1" latinLnBrk="0" hangingPunct="1">
      <a:defRPr kumimoji="1" sz="2539" kern="1200">
        <a:solidFill>
          <a:schemeClr val="tx1"/>
        </a:solidFill>
        <a:latin typeface="+mn-lt"/>
        <a:ea typeface="+mn-ea"/>
        <a:cs typeface="+mn-cs"/>
      </a:defRPr>
    </a:lvl6pPr>
    <a:lvl7pPr marL="3900518" algn="l" defTabSz="1300172" rtl="0" eaLnBrk="1" latinLnBrk="0" hangingPunct="1">
      <a:defRPr kumimoji="1" sz="2539" kern="1200">
        <a:solidFill>
          <a:schemeClr val="tx1"/>
        </a:solidFill>
        <a:latin typeface="+mn-lt"/>
        <a:ea typeface="+mn-ea"/>
        <a:cs typeface="+mn-cs"/>
      </a:defRPr>
    </a:lvl7pPr>
    <a:lvl8pPr marL="4550605" algn="l" defTabSz="1300172" rtl="0" eaLnBrk="1" latinLnBrk="0" hangingPunct="1">
      <a:defRPr kumimoji="1" sz="2539" kern="1200">
        <a:solidFill>
          <a:schemeClr val="tx1"/>
        </a:solidFill>
        <a:latin typeface="+mn-lt"/>
        <a:ea typeface="+mn-ea"/>
        <a:cs typeface="+mn-cs"/>
      </a:defRPr>
    </a:lvl8pPr>
    <a:lvl9pPr marL="5200691" algn="l" defTabSz="1300172" rtl="0" eaLnBrk="1" latinLnBrk="0" hangingPunct="1">
      <a:defRPr kumimoji="1" sz="253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61" userDrawn="1">
          <p15:clr>
            <a:srgbClr val="A4A3A4"/>
          </p15:clr>
        </p15:guide>
        <p15:guide id="3" pos="-5" userDrawn="1">
          <p15:clr>
            <a:srgbClr val="A4A3A4"/>
          </p15:clr>
        </p15:guide>
        <p15:guide id="4" orient="horz" pos="144" userDrawn="1">
          <p15:clr>
            <a:srgbClr val="A4A3A4"/>
          </p15:clr>
        </p15:guide>
        <p15:guide id="5" orient="horz" pos="1008" userDrawn="1">
          <p15:clr>
            <a:srgbClr val="A4A3A4"/>
          </p15:clr>
        </p15:guide>
        <p15:guide id="6" orient="horz" pos="1404" userDrawn="1">
          <p15:clr>
            <a:srgbClr val="A4A3A4"/>
          </p15:clr>
        </p15:guide>
        <p15:guide id="7" pos="1197" userDrawn="1">
          <p15:clr>
            <a:srgbClr val="A4A3A4"/>
          </p15:clr>
        </p15:guide>
        <p15:guide id="8" orient="horz" pos="1482" userDrawn="1">
          <p15:clr>
            <a:srgbClr val="A4A3A4"/>
          </p15:clr>
        </p15:guide>
        <p15:guide id="9" orient="horz" pos="2634" userDrawn="1">
          <p15:clr>
            <a:srgbClr val="A4A3A4"/>
          </p15:clr>
        </p15:guide>
        <p15:guide id="10" orient="horz" pos="1626" userDrawn="1">
          <p15:clr>
            <a:srgbClr val="A4A3A4"/>
          </p15:clr>
        </p15:guide>
        <p15:guide id="11" orient="horz" pos="2843" userDrawn="1">
          <p15:clr>
            <a:srgbClr val="A4A3A4"/>
          </p15:clr>
        </p15:guide>
        <p15:guide id="12" orient="horz" pos="2071" userDrawn="1">
          <p15:clr>
            <a:srgbClr val="A4A3A4"/>
          </p15:clr>
        </p15:guide>
        <p15:guide id="13" orient="horz" pos="1890" userDrawn="1">
          <p15:clr>
            <a:srgbClr val="A4A3A4"/>
          </p15:clr>
        </p15:guide>
        <p15:guide id="16" pos="721" userDrawn="1">
          <p15:clr>
            <a:srgbClr val="A4A3A4"/>
          </p15:clr>
        </p15:guide>
        <p15:guide id="17" orient="horz" pos="2888" userDrawn="1">
          <p15:clr>
            <a:srgbClr val="A4A3A4"/>
          </p15:clr>
        </p15:guide>
        <p15:guide id="18" orient="horz" pos="5504" userDrawn="1">
          <p15:clr>
            <a:srgbClr val="A4A3A4"/>
          </p15:clr>
        </p15:guide>
        <p15:guide id="29" pos="1168" userDrawn="1">
          <p15:clr>
            <a:srgbClr val="A4A3A4"/>
          </p15:clr>
        </p15:guide>
        <p15:guide id="31" pos="3100" userDrawn="1">
          <p15:clr>
            <a:srgbClr val="A4A3A4"/>
          </p15:clr>
        </p15:guide>
        <p15:guide id="33" orient="horz" pos="3054" userDrawn="1">
          <p15:clr>
            <a:srgbClr val="A4A3A4"/>
          </p15:clr>
        </p15:guide>
        <p15:guide id="38" orient="horz" pos="1098" userDrawn="1">
          <p15:clr>
            <a:srgbClr val="A4A3A4"/>
          </p15:clr>
        </p15:guide>
        <p15:guide id="41" pos="10" userDrawn="1">
          <p15:clr>
            <a:srgbClr val="A4A3A4"/>
          </p15:clr>
        </p15:guide>
        <p15:guide id="42" orient="horz" pos="5309" userDrawn="1">
          <p15:clr>
            <a:srgbClr val="A4A3A4"/>
          </p15:clr>
        </p15:guide>
        <p15:guide id="43" orient="horz" pos="5026" userDrawn="1">
          <p15:clr>
            <a:srgbClr val="A4A3A4"/>
          </p15:clr>
        </p15:guide>
        <p15:guide id="44" orient="horz" pos="4944" userDrawn="1">
          <p15:clr>
            <a:srgbClr val="A4A3A4"/>
          </p15:clr>
        </p15:guide>
        <p15:guide id="46" orient="horz" pos="4294" userDrawn="1">
          <p15:clr>
            <a:srgbClr val="A4A3A4"/>
          </p15:clr>
        </p15:guide>
        <p15:guide id="48" orient="horz" pos="3912" userDrawn="1">
          <p15:clr>
            <a:srgbClr val="A4A3A4"/>
          </p15:clr>
        </p15:guide>
        <p15:guide id="49" orient="horz" pos="3886" userDrawn="1">
          <p15:clr>
            <a:srgbClr val="A4A3A4"/>
          </p15:clr>
        </p15:guide>
        <p15:guide id="50" orient="horz" pos="3514" userDrawn="1">
          <p15:clr>
            <a:srgbClr val="A4A3A4"/>
          </p15:clr>
        </p15:guide>
        <p15:guide id="51" orient="horz" pos="6030" userDrawn="1">
          <p15:clr>
            <a:srgbClr val="A4A3A4"/>
          </p15:clr>
        </p15:guide>
        <p15:guide id="53" orient="horz" pos="3402" userDrawn="1">
          <p15:clr>
            <a:srgbClr val="A4A3A4"/>
          </p15:clr>
        </p15:guide>
        <p15:guide id="56" pos="7978" userDrawn="1">
          <p15:clr>
            <a:srgbClr val="A4A3A4"/>
          </p15:clr>
        </p15:guide>
        <p15:guide id="57" pos="5892" userDrawn="1">
          <p15:clr>
            <a:srgbClr val="A4A3A4"/>
          </p15:clr>
        </p15:guide>
        <p15:guide id="58" pos="6427" userDrawn="1">
          <p15:clr>
            <a:srgbClr val="A4A3A4"/>
          </p15:clr>
        </p15:guide>
        <p15:guide id="59" pos="6576" userDrawn="1">
          <p15:clr>
            <a:srgbClr val="A4A3A4"/>
          </p15:clr>
        </p15:guide>
        <p15:guide id="61" pos="6139" userDrawn="1">
          <p15:clr>
            <a:srgbClr val="A4A3A4"/>
          </p15:clr>
        </p15:guide>
        <p15:guide id="62" pos="6355" userDrawn="1">
          <p15:clr>
            <a:srgbClr val="A4A3A4"/>
          </p15:clr>
        </p15:guide>
        <p15:guide id="67" pos="6230" userDrawn="1">
          <p15:clr>
            <a:srgbClr val="A4A3A4"/>
          </p15:clr>
        </p15:guide>
        <p15:guide id="68" orient="horz" pos="3552" userDrawn="1">
          <p15:clr>
            <a:srgbClr val="A4A3A4"/>
          </p15:clr>
        </p15:guide>
        <p15:guide id="69" orient="horz" pos="3636" userDrawn="1">
          <p15:clr>
            <a:srgbClr val="A4A3A4"/>
          </p15:clr>
        </p15:guide>
        <p15:guide id="70" pos="5256" userDrawn="1">
          <p15:clr>
            <a:srgbClr val="A4A3A4"/>
          </p15:clr>
        </p15:guide>
        <p15:guide id="72" pos="6702" userDrawn="1">
          <p15:clr>
            <a:srgbClr val="A4A3A4"/>
          </p15:clr>
        </p15:guide>
        <p15:guide id="74" orient="horz" pos="4353" userDrawn="1">
          <p15:clr>
            <a:srgbClr val="A4A3A4"/>
          </p15:clr>
        </p15:guide>
        <p15:guide id="75" orient="horz" pos="5539" userDrawn="1">
          <p15:clr>
            <a:srgbClr val="A4A3A4"/>
          </p15:clr>
        </p15:guide>
        <p15:guide id="78" orient="horz" pos="6042" userDrawn="1">
          <p15:clr>
            <a:srgbClr val="A4A3A4"/>
          </p15:clr>
        </p15:guide>
        <p15:guide id="79" pos="6562" userDrawn="1">
          <p15:clr>
            <a:srgbClr val="A4A3A4"/>
          </p15:clr>
        </p15:guide>
        <p15:guide id="81" orient="horz" pos="3543" userDrawn="1">
          <p15:clr>
            <a:srgbClr val="A4A3A4"/>
          </p15:clr>
        </p15:guide>
        <p15:guide id="82" orient="horz" pos="4718" userDrawn="1">
          <p15:clr>
            <a:srgbClr val="A4A3A4"/>
          </p15:clr>
        </p15:guide>
        <p15:guide id="83" orient="horz" pos="5140" userDrawn="1">
          <p15:clr>
            <a:srgbClr val="A4A3A4"/>
          </p15:clr>
        </p15:guide>
        <p15:guide id="84" pos="3533" userDrawn="1">
          <p15:clr>
            <a:srgbClr val="A4A3A4"/>
          </p15:clr>
        </p15:guide>
        <p15:guide id="85" orient="horz" pos="439" userDrawn="1">
          <p15:clr>
            <a:srgbClr val="A4A3A4"/>
          </p15:clr>
        </p15:guide>
        <p15:guide id="86" pos="7389" userDrawn="1">
          <p15:clr>
            <a:srgbClr val="A4A3A4"/>
          </p15:clr>
        </p15:guide>
        <p15:guide id="87" pos="3710" userDrawn="1">
          <p15:clr>
            <a:srgbClr val="A4A3A4"/>
          </p15:clr>
        </p15:guide>
        <p15:guide id="88" orient="horz" pos="3006" userDrawn="1">
          <p15:clr>
            <a:srgbClr val="A4A3A4"/>
          </p15:clr>
        </p15:guide>
        <p15:guide id="89" pos="8052" userDrawn="1">
          <p15:clr>
            <a:srgbClr val="A4A3A4"/>
          </p15:clr>
        </p15:guide>
        <p15:guide id="90" pos="5529" userDrawn="1">
          <p15:clr>
            <a:srgbClr val="A4A3A4"/>
          </p15:clr>
        </p15:guide>
        <p15:guide id="91" orient="horz" pos="5172" userDrawn="1">
          <p15:clr>
            <a:srgbClr val="A4A3A4"/>
          </p15:clr>
        </p15:guide>
        <p15:guide id="92" orient="horz" pos="4749" userDrawn="1">
          <p15:clr>
            <a:srgbClr val="A4A3A4"/>
          </p15:clr>
        </p15:guide>
        <p15:guide id="93" orient="horz" pos="3953" userDrawn="1">
          <p15:clr>
            <a:srgbClr val="A4A3A4"/>
          </p15:clr>
        </p15:guide>
        <p15:guide id="94" orient="horz" pos="5595" userDrawn="1">
          <p15:clr>
            <a:srgbClr val="A4A3A4"/>
          </p15:clr>
        </p15:guide>
        <p15:guide id="95" pos="3008" userDrawn="1">
          <p15:clr>
            <a:srgbClr val="A4A3A4"/>
          </p15:clr>
        </p15:guide>
        <p15:guide id="96" pos="5390" userDrawn="1">
          <p15:clr>
            <a:srgbClr val="A4A3A4"/>
          </p15:clr>
        </p15:guide>
        <p15:guide id="97" pos="5410" userDrawn="1">
          <p15:clr>
            <a:srgbClr val="A4A3A4"/>
          </p15:clr>
        </p15:guide>
        <p15:guide id="98" orient="horz" pos="3595" userDrawn="1">
          <p15:clr>
            <a:srgbClr val="A4A3A4"/>
          </p15:clr>
        </p15:guide>
        <p15:guide id="99" pos="8004" userDrawn="1">
          <p15:clr>
            <a:srgbClr val="A4A3A4"/>
          </p15:clr>
        </p15:guide>
        <p15:guide id="100" pos="2995" userDrawn="1">
          <p15:clr>
            <a:srgbClr val="A4A3A4"/>
          </p15:clr>
        </p15:guide>
        <p15:guide id="101" orient="horz" pos="373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DEE8"/>
    <a:srgbClr val="2F5597"/>
    <a:srgbClr val="0000CC"/>
    <a:srgbClr val="FFFF99"/>
    <a:srgbClr val="3333FF"/>
    <a:srgbClr val="9999FF"/>
    <a:srgbClr val="CC99FF"/>
    <a:srgbClr val="9966FF"/>
    <a:srgbClr val="FFFF00"/>
    <a:srgbClr val="93C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620" autoAdjust="0"/>
    <p:restoredTop sz="93874" autoAdjust="0"/>
  </p:normalViewPr>
  <p:slideViewPr>
    <p:cSldViewPr>
      <p:cViewPr varScale="1">
        <p:scale>
          <a:sx n="67" d="100"/>
          <a:sy n="67" d="100"/>
        </p:scale>
        <p:origin x="1555" y="82"/>
      </p:cViewPr>
      <p:guideLst>
        <p:guide orient="horz" pos="2661"/>
        <p:guide pos="-5"/>
        <p:guide orient="horz" pos="144"/>
        <p:guide orient="horz" pos="1008"/>
        <p:guide orient="horz" pos="1404"/>
        <p:guide pos="1197"/>
        <p:guide orient="horz" pos="1482"/>
        <p:guide orient="horz" pos="2634"/>
        <p:guide orient="horz" pos="1626"/>
        <p:guide orient="horz" pos="2843"/>
        <p:guide orient="horz" pos="2071"/>
        <p:guide orient="horz" pos="1890"/>
        <p:guide pos="721"/>
        <p:guide orient="horz" pos="2888"/>
        <p:guide orient="horz" pos="5504"/>
        <p:guide pos="1168"/>
        <p:guide pos="3100"/>
        <p:guide orient="horz" pos="3054"/>
        <p:guide orient="horz" pos="1098"/>
        <p:guide pos="10"/>
        <p:guide orient="horz" pos="5309"/>
        <p:guide orient="horz" pos="5026"/>
        <p:guide orient="horz" pos="4944"/>
        <p:guide orient="horz" pos="4294"/>
        <p:guide orient="horz" pos="3912"/>
        <p:guide orient="horz" pos="3886"/>
        <p:guide orient="horz" pos="3514"/>
        <p:guide orient="horz" pos="6030"/>
        <p:guide orient="horz" pos="3402"/>
        <p:guide pos="7978"/>
        <p:guide pos="5892"/>
        <p:guide pos="6427"/>
        <p:guide pos="6576"/>
        <p:guide pos="6139"/>
        <p:guide pos="6355"/>
        <p:guide pos="6230"/>
        <p:guide orient="horz" pos="3552"/>
        <p:guide orient="horz" pos="3636"/>
        <p:guide pos="5256"/>
        <p:guide pos="6702"/>
        <p:guide orient="horz" pos="4353"/>
        <p:guide orient="horz" pos="5539"/>
        <p:guide orient="horz" pos="6042"/>
        <p:guide pos="6562"/>
        <p:guide orient="horz" pos="3543"/>
        <p:guide orient="horz" pos="4718"/>
        <p:guide orient="horz" pos="5140"/>
        <p:guide pos="3533"/>
        <p:guide orient="horz" pos="439"/>
        <p:guide pos="7389"/>
        <p:guide pos="3710"/>
        <p:guide orient="horz" pos="3006"/>
        <p:guide pos="8052"/>
        <p:guide pos="5529"/>
        <p:guide orient="horz" pos="5172"/>
        <p:guide orient="horz" pos="4749"/>
        <p:guide orient="horz" pos="3953"/>
        <p:guide orient="horz" pos="5595"/>
        <p:guide pos="3008"/>
        <p:guide pos="5390"/>
        <p:guide pos="5410"/>
        <p:guide orient="horz" pos="3595"/>
        <p:guide pos="8004"/>
        <p:guide pos="2995"/>
        <p:guide orient="horz" pos="373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8"/>
            <a:ext cx="4306937" cy="341393"/>
          </a:xfrm>
          <a:prstGeom prst="rect">
            <a:avLst/>
          </a:prstGeom>
        </p:spPr>
        <p:txBody>
          <a:bodyPr vert="horz" lIns="62937" tIns="31468" rIns="62937" bIns="31468" rtlCol="0"/>
          <a:lstStyle>
            <a:lvl1pPr algn="l">
              <a:defRPr sz="800"/>
            </a:lvl1pPr>
          </a:lstStyle>
          <a:p>
            <a:endParaRPr kumimoji="1" lang="ja-JP" altLang="en-US"/>
          </a:p>
        </p:txBody>
      </p:sp>
      <p:sp>
        <p:nvSpPr>
          <p:cNvPr id="3" name="日付プレースホルダー 2"/>
          <p:cNvSpPr>
            <a:spLocks noGrp="1"/>
          </p:cNvSpPr>
          <p:nvPr>
            <p:ph type="dt" idx="1"/>
          </p:nvPr>
        </p:nvSpPr>
        <p:spPr>
          <a:xfrm>
            <a:off x="5630211" y="8"/>
            <a:ext cx="4306937" cy="341393"/>
          </a:xfrm>
          <a:prstGeom prst="rect">
            <a:avLst/>
          </a:prstGeom>
        </p:spPr>
        <p:txBody>
          <a:bodyPr vert="horz" lIns="62937" tIns="31468" rIns="62937" bIns="31468" rtlCol="0"/>
          <a:lstStyle>
            <a:lvl1pPr algn="r">
              <a:defRPr sz="800"/>
            </a:lvl1pPr>
          </a:lstStyle>
          <a:p>
            <a:fld id="{5B872779-CD27-4F01-AFF1-5A055514F71A}" type="datetimeFigureOut">
              <a:rPr kumimoji="1" lang="ja-JP" altLang="en-US" smtClean="0"/>
              <a:t>2025/9/4</a:t>
            </a:fld>
            <a:endParaRPr kumimoji="1" lang="ja-JP" altLang="en-US"/>
          </a:p>
        </p:txBody>
      </p:sp>
      <p:sp>
        <p:nvSpPr>
          <p:cNvPr id="4" name="スライド イメージ プレースホルダー 3"/>
          <p:cNvSpPr>
            <a:spLocks noGrp="1" noRot="1" noChangeAspect="1"/>
          </p:cNvSpPr>
          <p:nvPr>
            <p:ph type="sldImg" idx="2"/>
          </p:nvPr>
        </p:nvSpPr>
        <p:spPr>
          <a:xfrm>
            <a:off x="3438525" y="852488"/>
            <a:ext cx="3062288" cy="2295525"/>
          </a:xfrm>
          <a:prstGeom prst="rect">
            <a:avLst/>
          </a:prstGeom>
          <a:noFill/>
          <a:ln w="12700">
            <a:solidFill>
              <a:prstClr val="black"/>
            </a:solidFill>
          </a:ln>
        </p:spPr>
        <p:txBody>
          <a:bodyPr vert="horz" lIns="62937" tIns="31468" rIns="62937" bIns="31468" rtlCol="0" anchor="ctr"/>
          <a:lstStyle/>
          <a:p>
            <a:endParaRPr lang="ja-JP" altLang="en-US"/>
          </a:p>
        </p:txBody>
      </p:sp>
      <p:sp>
        <p:nvSpPr>
          <p:cNvPr id="5" name="ノート プレースホルダー 4"/>
          <p:cNvSpPr>
            <a:spLocks noGrp="1"/>
          </p:cNvSpPr>
          <p:nvPr>
            <p:ph type="body" sz="quarter" idx="3"/>
          </p:nvPr>
        </p:nvSpPr>
        <p:spPr>
          <a:xfrm>
            <a:off x="993832" y="3275854"/>
            <a:ext cx="7951689" cy="2680043"/>
          </a:xfrm>
          <a:prstGeom prst="rect">
            <a:avLst/>
          </a:prstGeom>
        </p:spPr>
        <p:txBody>
          <a:bodyPr vert="horz" lIns="62937" tIns="31468" rIns="62937" bIns="3146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6465814"/>
            <a:ext cx="4306937" cy="341393"/>
          </a:xfrm>
          <a:prstGeom prst="rect">
            <a:avLst/>
          </a:prstGeom>
        </p:spPr>
        <p:txBody>
          <a:bodyPr vert="horz" lIns="62937" tIns="31468" rIns="62937" bIns="31468"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30211" y="6465814"/>
            <a:ext cx="4306937" cy="341393"/>
          </a:xfrm>
          <a:prstGeom prst="rect">
            <a:avLst/>
          </a:prstGeom>
        </p:spPr>
        <p:txBody>
          <a:bodyPr vert="horz" lIns="62937" tIns="31468" rIns="62937" bIns="31468" rtlCol="0" anchor="b"/>
          <a:lstStyle>
            <a:lvl1pPr algn="r">
              <a:defRPr sz="800"/>
            </a:lvl1pPr>
          </a:lstStyle>
          <a:p>
            <a:fld id="{37AE3EDA-F932-4D18-AD58-58AAD04158A0}" type="slidenum">
              <a:rPr kumimoji="1" lang="ja-JP" altLang="en-US" smtClean="0"/>
              <a:t>‹#›</a:t>
            </a:fld>
            <a:endParaRPr kumimoji="1" lang="ja-JP" altLang="en-US"/>
          </a:p>
        </p:txBody>
      </p:sp>
    </p:spTree>
    <p:extLst>
      <p:ext uri="{BB962C8B-B14F-4D97-AF65-F5344CB8AC3E}">
        <p14:creationId xmlns:p14="http://schemas.microsoft.com/office/powerpoint/2010/main" val="15177844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2" y="5440681"/>
            <a:ext cx="8961120" cy="2453640"/>
          </a:xfrm>
        </p:spPr>
        <p:txBody>
          <a:bodyPr/>
          <a:lstStyle>
            <a:lvl1pPr marL="0" indent="0" algn="ctr">
              <a:buNone/>
              <a:defRPr>
                <a:solidFill>
                  <a:schemeClr val="tx1">
                    <a:tint val="75000"/>
                  </a:schemeClr>
                </a:solidFill>
              </a:defRPr>
            </a:lvl1pPr>
            <a:lvl2pPr marL="640073" indent="0" algn="ctr">
              <a:buNone/>
              <a:defRPr>
                <a:solidFill>
                  <a:schemeClr val="tx1">
                    <a:tint val="75000"/>
                  </a:schemeClr>
                </a:solidFill>
              </a:defRPr>
            </a:lvl2pPr>
            <a:lvl3pPr marL="1280146" indent="0" algn="ctr">
              <a:buNone/>
              <a:defRPr>
                <a:solidFill>
                  <a:schemeClr val="tx1">
                    <a:tint val="75000"/>
                  </a:schemeClr>
                </a:solidFill>
              </a:defRPr>
            </a:lvl3pPr>
            <a:lvl4pPr marL="1920218" indent="0" algn="ctr">
              <a:buNone/>
              <a:defRPr>
                <a:solidFill>
                  <a:schemeClr val="tx1">
                    <a:tint val="75000"/>
                  </a:schemeClr>
                </a:solidFill>
              </a:defRPr>
            </a:lvl4pPr>
            <a:lvl5pPr marL="2560292" indent="0" algn="ctr">
              <a:buNone/>
              <a:defRPr>
                <a:solidFill>
                  <a:schemeClr val="tx1">
                    <a:tint val="75000"/>
                  </a:schemeClr>
                </a:solidFill>
              </a:defRPr>
            </a:lvl5pPr>
            <a:lvl6pPr marL="3200364" indent="0" algn="ctr">
              <a:buNone/>
              <a:defRPr>
                <a:solidFill>
                  <a:schemeClr val="tx1">
                    <a:tint val="75000"/>
                  </a:schemeClr>
                </a:solidFill>
              </a:defRPr>
            </a:lvl6pPr>
            <a:lvl7pPr marL="3840439" indent="0" algn="ctr">
              <a:buNone/>
              <a:defRPr>
                <a:solidFill>
                  <a:schemeClr val="tx1">
                    <a:tint val="75000"/>
                  </a:schemeClr>
                </a:solidFill>
              </a:defRPr>
            </a:lvl7pPr>
            <a:lvl8pPr marL="4480512" indent="0" algn="ctr">
              <a:buNone/>
              <a:defRPr>
                <a:solidFill>
                  <a:schemeClr val="tx1">
                    <a:tint val="75000"/>
                  </a:schemeClr>
                </a:solidFill>
              </a:defRPr>
            </a:lvl8pPr>
            <a:lvl9pPr marL="512058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2" y="384495"/>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2799">
                <a:solidFill>
                  <a:schemeClr val="tx1">
                    <a:tint val="75000"/>
                  </a:schemeClr>
                </a:solidFill>
              </a:defRPr>
            </a:lvl1pPr>
            <a:lvl2pPr marL="640073" indent="0">
              <a:buNone/>
              <a:defRPr sz="2500">
                <a:solidFill>
                  <a:schemeClr val="tx1">
                    <a:tint val="75000"/>
                  </a:schemeClr>
                </a:solidFill>
              </a:defRPr>
            </a:lvl2pPr>
            <a:lvl3pPr marL="1280146" indent="0">
              <a:buNone/>
              <a:defRPr sz="2200">
                <a:solidFill>
                  <a:schemeClr val="tx1">
                    <a:tint val="75000"/>
                  </a:schemeClr>
                </a:solidFill>
              </a:defRPr>
            </a:lvl3pPr>
            <a:lvl4pPr marL="1920218" indent="0">
              <a:buNone/>
              <a:defRPr sz="1999">
                <a:solidFill>
                  <a:schemeClr val="tx1">
                    <a:tint val="75000"/>
                  </a:schemeClr>
                </a:solidFill>
              </a:defRPr>
            </a:lvl4pPr>
            <a:lvl5pPr marL="2560292" indent="0">
              <a:buNone/>
              <a:defRPr sz="1999">
                <a:solidFill>
                  <a:schemeClr val="tx1">
                    <a:tint val="75000"/>
                  </a:schemeClr>
                </a:solidFill>
              </a:defRPr>
            </a:lvl5pPr>
            <a:lvl6pPr marL="3200364" indent="0">
              <a:buNone/>
              <a:defRPr sz="1999">
                <a:solidFill>
                  <a:schemeClr val="tx1">
                    <a:tint val="75000"/>
                  </a:schemeClr>
                </a:solidFill>
              </a:defRPr>
            </a:lvl6pPr>
            <a:lvl7pPr marL="3840439" indent="0">
              <a:buNone/>
              <a:defRPr sz="1999">
                <a:solidFill>
                  <a:schemeClr val="tx1">
                    <a:tint val="75000"/>
                  </a:schemeClr>
                </a:solidFill>
              </a:defRPr>
            </a:lvl7pPr>
            <a:lvl8pPr marL="4480512" indent="0">
              <a:buNone/>
              <a:defRPr sz="1999">
                <a:solidFill>
                  <a:schemeClr val="tx1">
                    <a:tint val="75000"/>
                  </a:schemeClr>
                </a:solidFill>
              </a:defRPr>
            </a:lvl8pPr>
            <a:lvl9pPr marL="5120585" indent="0">
              <a:buNone/>
              <a:defRPr sz="199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2" y="2149159"/>
            <a:ext cx="5656263"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2" y="3044826"/>
            <a:ext cx="5656263"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8" y="2149159"/>
            <a:ext cx="5658484"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8" y="3044826"/>
            <a:ext cx="5658484"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2272"/>
            <a:ext cx="4211638" cy="1626870"/>
          </a:xfrm>
        </p:spPr>
        <p:txBody>
          <a:bodyPr anchor="b"/>
          <a:lstStyle>
            <a:lvl1pPr algn="l">
              <a:defRPr sz="279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2"/>
            <a:ext cx="7156449" cy="8194359"/>
          </a:xfrm>
        </p:spPr>
        <p:txBody>
          <a:bodyPr/>
          <a:lstStyle>
            <a:lvl1pPr>
              <a:defRPr sz="4499"/>
            </a:lvl1pPr>
            <a:lvl2pPr>
              <a:defRPr sz="3900"/>
            </a:lvl2pPr>
            <a:lvl3pPr>
              <a:defRPr sz="3400"/>
            </a:lvl3pPr>
            <a:lvl4pPr>
              <a:defRPr sz="2799"/>
            </a:lvl4pPr>
            <a:lvl5pPr>
              <a:defRPr sz="2799"/>
            </a:lvl5pPr>
            <a:lvl6pPr>
              <a:defRPr sz="2799"/>
            </a:lvl6pPr>
            <a:lvl7pPr>
              <a:defRPr sz="2799"/>
            </a:lvl7pPr>
            <a:lvl8pPr>
              <a:defRPr sz="2799"/>
            </a:lvl8pPr>
            <a:lvl9pPr>
              <a:defRPr sz="279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2" y="2009141"/>
            <a:ext cx="4211638" cy="6567489"/>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799"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6"/>
            <a:ext cx="7680960" cy="5760720"/>
          </a:xfrm>
        </p:spPr>
        <p:txBody>
          <a:bodyPr/>
          <a:lstStyle>
            <a:lvl1pPr marL="0" indent="0">
              <a:buNone/>
              <a:defRPr sz="4499"/>
            </a:lvl1pPr>
            <a:lvl2pPr marL="640073" indent="0">
              <a:buNone/>
              <a:defRPr sz="3900"/>
            </a:lvl2pPr>
            <a:lvl3pPr marL="1280146" indent="0">
              <a:buNone/>
              <a:defRPr sz="3400"/>
            </a:lvl3pPr>
            <a:lvl4pPr marL="1920218" indent="0">
              <a:buNone/>
              <a:defRPr sz="2799"/>
            </a:lvl4pPr>
            <a:lvl5pPr marL="2560292" indent="0">
              <a:buNone/>
              <a:defRPr sz="2799"/>
            </a:lvl5pPr>
            <a:lvl6pPr marL="3200364" indent="0">
              <a:buNone/>
              <a:defRPr sz="2799"/>
            </a:lvl6pPr>
            <a:lvl7pPr marL="3840439" indent="0">
              <a:buNone/>
              <a:defRPr sz="2799"/>
            </a:lvl7pPr>
            <a:lvl8pPr marL="4480512" indent="0">
              <a:buNone/>
              <a:defRPr sz="2799"/>
            </a:lvl8pPr>
            <a:lvl9pPr marL="5120585" indent="0">
              <a:buNone/>
              <a:defRPr sz="2799"/>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2025/9/4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3" y="384494"/>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3" y="2240282"/>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2025/9/4</a:t>
            </a:fld>
            <a:endParaRPr kumimoji="1" lang="ja-JP" altLang="en-US" dirty="0"/>
          </a:p>
        </p:txBody>
      </p:sp>
      <p:sp>
        <p:nvSpPr>
          <p:cNvPr id="5" name="フッター プレースホルダー 4"/>
          <p:cNvSpPr>
            <a:spLocks noGrp="1"/>
          </p:cNvSpPr>
          <p:nvPr>
            <p:ph type="ftr" sz="quarter" idx="3"/>
          </p:nvPr>
        </p:nvSpPr>
        <p:spPr>
          <a:xfrm>
            <a:off x="4373883"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46" rtl="0" eaLnBrk="1" latinLnBrk="0" hangingPunct="1">
        <a:spcBef>
          <a:spcPct val="0"/>
        </a:spcBef>
        <a:buNone/>
        <a:defRPr kumimoji="1" sz="6199" kern="1200">
          <a:solidFill>
            <a:schemeClr val="tx1"/>
          </a:solidFill>
          <a:latin typeface="+mj-lt"/>
          <a:ea typeface="+mj-ea"/>
          <a:cs typeface="+mj-cs"/>
        </a:defRPr>
      </a:lvl1pPr>
    </p:titleStyle>
    <p:bodyStyle>
      <a:lvl1pPr marL="480055" indent="-480055" algn="l" defTabSz="1280146" rtl="0" eaLnBrk="1" latinLnBrk="0" hangingPunct="1">
        <a:spcBef>
          <a:spcPct val="20000"/>
        </a:spcBef>
        <a:buFont typeface="Arial" panose="020B0604020202020204" pitchFamily="34" charset="0"/>
        <a:buChar char="•"/>
        <a:defRPr kumimoji="1" sz="4499" kern="1200">
          <a:solidFill>
            <a:schemeClr val="tx1"/>
          </a:solidFill>
          <a:latin typeface="+mn-lt"/>
          <a:ea typeface="+mn-ea"/>
          <a:cs typeface="+mn-cs"/>
        </a:defRPr>
      </a:lvl1pPr>
      <a:lvl2pPr marL="1040119" indent="-400046" algn="l" defTabSz="1280146"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183" indent="-320036" algn="l" defTabSz="128014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5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4pPr>
      <a:lvl5pPr marL="2880329"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5pPr>
      <a:lvl6pPr marL="352040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6pPr>
      <a:lvl7pPr marL="416047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7pPr>
      <a:lvl8pPr marL="4800548"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8pPr>
      <a:lvl9pPr marL="544062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9pPr>
    </p:bodyStyle>
    <p:otherStyle>
      <a:defPPr>
        <a:defRPr lang="ja-JP"/>
      </a:defPPr>
      <a:lvl1pPr marL="0" algn="l" defTabSz="1280146" rtl="0" eaLnBrk="1" latinLnBrk="0" hangingPunct="1">
        <a:defRPr kumimoji="1" sz="2500" kern="1200">
          <a:solidFill>
            <a:schemeClr val="tx1"/>
          </a:solidFill>
          <a:latin typeface="+mn-lt"/>
          <a:ea typeface="+mn-ea"/>
          <a:cs typeface="+mn-cs"/>
        </a:defRPr>
      </a:lvl1pPr>
      <a:lvl2pPr marL="640073" algn="l" defTabSz="1280146" rtl="0" eaLnBrk="1" latinLnBrk="0" hangingPunct="1">
        <a:defRPr kumimoji="1" sz="2500" kern="1200">
          <a:solidFill>
            <a:schemeClr val="tx1"/>
          </a:solidFill>
          <a:latin typeface="+mn-lt"/>
          <a:ea typeface="+mn-ea"/>
          <a:cs typeface="+mn-cs"/>
        </a:defRPr>
      </a:lvl2pPr>
      <a:lvl3pPr marL="1280146" algn="l" defTabSz="1280146" rtl="0" eaLnBrk="1" latinLnBrk="0" hangingPunct="1">
        <a:defRPr kumimoji="1" sz="2500" kern="1200">
          <a:solidFill>
            <a:schemeClr val="tx1"/>
          </a:solidFill>
          <a:latin typeface="+mn-lt"/>
          <a:ea typeface="+mn-ea"/>
          <a:cs typeface="+mn-cs"/>
        </a:defRPr>
      </a:lvl3pPr>
      <a:lvl4pPr marL="1920218" algn="l" defTabSz="1280146" rtl="0" eaLnBrk="1" latinLnBrk="0" hangingPunct="1">
        <a:defRPr kumimoji="1" sz="2500" kern="1200">
          <a:solidFill>
            <a:schemeClr val="tx1"/>
          </a:solidFill>
          <a:latin typeface="+mn-lt"/>
          <a:ea typeface="+mn-ea"/>
          <a:cs typeface="+mn-cs"/>
        </a:defRPr>
      </a:lvl4pPr>
      <a:lvl5pPr marL="2560292" algn="l" defTabSz="1280146" rtl="0" eaLnBrk="1" latinLnBrk="0" hangingPunct="1">
        <a:defRPr kumimoji="1" sz="2500" kern="1200">
          <a:solidFill>
            <a:schemeClr val="tx1"/>
          </a:solidFill>
          <a:latin typeface="+mn-lt"/>
          <a:ea typeface="+mn-ea"/>
          <a:cs typeface="+mn-cs"/>
        </a:defRPr>
      </a:lvl5pPr>
      <a:lvl6pPr marL="3200364" algn="l" defTabSz="1280146" rtl="0" eaLnBrk="1" latinLnBrk="0" hangingPunct="1">
        <a:defRPr kumimoji="1" sz="2500" kern="1200">
          <a:solidFill>
            <a:schemeClr val="tx1"/>
          </a:solidFill>
          <a:latin typeface="+mn-lt"/>
          <a:ea typeface="+mn-ea"/>
          <a:cs typeface="+mn-cs"/>
        </a:defRPr>
      </a:lvl6pPr>
      <a:lvl7pPr marL="3840439" algn="l" defTabSz="1280146" rtl="0" eaLnBrk="1" latinLnBrk="0" hangingPunct="1">
        <a:defRPr kumimoji="1" sz="2500" kern="1200">
          <a:solidFill>
            <a:schemeClr val="tx1"/>
          </a:solidFill>
          <a:latin typeface="+mn-lt"/>
          <a:ea typeface="+mn-ea"/>
          <a:cs typeface="+mn-cs"/>
        </a:defRPr>
      </a:lvl7pPr>
      <a:lvl8pPr marL="4480512" algn="l" defTabSz="1280146" rtl="0" eaLnBrk="1" latinLnBrk="0" hangingPunct="1">
        <a:defRPr kumimoji="1" sz="2500" kern="1200">
          <a:solidFill>
            <a:schemeClr val="tx1"/>
          </a:solidFill>
          <a:latin typeface="+mn-lt"/>
          <a:ea typeface="+mn-ea"/>
          <a:cs typeface="+mn-cs"/>
        </a:defRPr>
      </a:lvl8pPr>
      <a:lvl9pPr marL="5120585" algn="l" defTabSz="1280146"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サブタイトル 2"/>
          <p:cNvSpPr txBox="1">
            <a:spLocks/>
          </p:cNvSpPr>
          <p:nvPr/>
        </p:nvSpPr>
        <p:spPr>
          <a:xfrm>
            <a:off x="264" y="199"/>
            <a:ext cx="12801073" cy="380801"/>
          </a:xfrm>
          <a:prstGeom prst="rect">
            <a:avLst/>
          </a:prstGeom>
          <a:solidFill>
            <a:srgbClr val="000099"/>
          </a:solidFill>
        </p:spPr>
        <p:txBody>
          <a:bodyPr vert="horz" lIns="86398" tIns="43199" rIns="86398" bIns="43199"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0975" indent="0">
              <a:buNone/>
            </a:pPr>
            <a:r>
              <a:rPr lang="ja-JP" altLang="en-US" sz="1800" b="1">
                <a:solidFill>
                  <a:schemeClr val="bg1"/>
                </a:solidFill>
                <a:latin typeface="Meiryo UI" panose="020B0604030504040204" pitchFamily="50" charset="-128"/>
                <a:ea typeface="Meiryo UI" panose="020B0604030504040204" pitchFamily="50" charset="-128"/>
              </a:rPr>
              <a:t>■「</a:t>
            </a:r>
            <a:r>
              <a:rPr lang="ja-JP" altLang="en-US" sz="1800" b="1" dirty="0">
                <a:solidFill>
                  <a:schemeClr val="bg1"/>
                </a:solidFill>
                <a:latin typeface="Meiryo UI" panose="020B0604030504040204" pitchFamily="50" charset="-128"/>
                <a:ea typeface="Meiryo UI" panose="020B0604030504040204" pitchFamily="50" charset="-128"/>
              </a:rPr>
              <a:t>第２期大阪府ギャンブル等依存症対策推進</a:t>
            </a:r>
            <a:r>
              <a:rPr lang="ja-JP" altLang="en-US" sz="1800" b="1">
                <a:solidFill>
                  <a:schemeClr val="bg1"/>
                </a:solidFill>
                <a:latin typeface="Meiryo UI" panose="020B0604030504040204" pitchFamily="50" charset="-128"/>
                <a:ea typeface="Meiryo UI" panose="020B0604030504040204" pitchFamily="50" charset="-128"/>
              </a:rPr>
              <a:t>計画」の概要</a:t>
            </a:r>
            <a:endParaRPr lang="ja-JP" altLang="en-US" sz="1800" b="1" dirty="0">
              <a:solidFill>
                <a:schemeClr val="bg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671484284"/>
              </p:ext>
            </p:extLst>
          </p:nvPr>
        </p:nvGraphicFramePr>
        <p:xfrm>
          <a:off x="0" y="749866"/>
          <a:ext cx="6588000" cy="971460"/>
        </p:xfrm>
        <a:graphic>
          <a:graphicData uri="http://schemas.openxmlformats.org/drawingml/2006/table">
            <a:tbl>
              <a:tblPr>
                <a:tableStyleId>{073A0DAA-6AF3-43AB-8588-CEC1D06C72B9}</a:tableStyleId>
              </a:tblPr>
              <a:tblGrid>
                <a:gridCol w="138727">
                  <a:extLst>
                    <a:ext uri="{9D8B030D-6E8A-4147-A177-3AD203B41FA5}">
                      <a16:colId xmlns:a16="http://schemas.microsoft.com/office/drawing/2014/main" val="2375738016"/>
                    </a:ext>
                  </a:extLst>
                </a:gridCol>
                <a:gridCol w="6449273">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ja-JP" altLang="en-US" sz="1050" b="1" dirty="0">
                          <a:solidFill>
                            <a:schemeClr val="bg1"/>
                          </a:solidFill>
                          <a:latin typeface="Meiryo UI" panose="020B0604030504040204" pitchFamily="50" charset="-128"/>
                          <a:ea typeface="Meiryo UI" panose="020B0604030504040204" pitchFamily="50" charset="-128"/>
                        </a:rPr>
                        <a:t>基本理念</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72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indent="-95250">
                        <a:lnSpc>
                          <a:spcPts val="1400"/>
                        </a:lnSpc>
                        <a:buFont typeface="Arial" panose="020B0604020202020204" pitchFamily="34" charset="0"/>
                        <a:buChar char="•"/>
                      </a:pPr>
                      <a:r>
                        <a:rPr kumimoji="1" lang="ja-JP" altLang="en-US" sz="1000" b="0" dirty="0">
                          <a:latin typeface="Meiryo UI" panose="020B0604030504040204" pitchFamily="50" charset="-128"/>
                          <a:ea typeface="Meiryo UI" panose="020B0604030504040204" pitchFamily="50" charset="-128"/>
                        </a:rPr>
                        <a:t>アルコール、薬物等に対する依存に関する施策等との有機的な連携を図りつつ、防止及び回復に必要な対策を講ずるとともに、ギャンブル等依存症の本人及びその家族等が日常生活及び社会生活を円滑に営むことができるように支援する。</a:t>
                      </a:r>
                      <a:br>
                        <a:rPr kumimoji="1" lang="en-US" altLang="ja-JP" sz="1000" b="0" dirty="0">
                          <a:latin typeface="Meiryo UI" panose="020B0604030504040204" pitchFamily="50" charset="-128"/>
                          <a:ea typeface="Meiryo UI" panose="020B0604030504040204" pitchFamily="50" charset="-128"/>
                        </a:rPr>
                      </a:br>
                      <a:r>
                        <a:rPr kumimoji="1" lang="ja-JP" altLang="en-US" sz="1000" b="0" dirty="0">
                          <a:latin typeface="Meiryo UI" panose="020B0604030504040204" pitchFamily="50" charset="-128"/>
                          <a:ea typeface="Meiryo UI" panose="020B0604030504040204" pitchFamily="50" charset="-128"/>
                        </a:rPr>
                        <a:t>（基本法第３条・第４条、基本条例第３条）</a:t>
                      </a: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53" name="表 52"/>
          <p:cNvGraphicFramePr>
            <a:graphicFrameLocks noGrp="1"/>
          </p:cNvGraphicFramePr>
          <p:nvPr>
            <p:extLst>
              <p:ext uri="{D42A27DB-BD31-4B8C-83A1-F6EECF244321}">
                <p14:modId xmlns:p14="http://schemas.microsoft.com/office/powerpoint/2010/main" val="1441741055"/>
              </p:ext>
            </p:extLst>
          </p:nvPr>
        </p:nvGraphicFramePr>
        <p:xfrm>
          <a:off x="6688832" y="2064296"/>
          <a:ext cx="6100068" cy="7534740"/>
        </p:xfrm>
        <a:graphic>
          <a:graphicData uri="http://schemas.openxmlformats.org/drawingml/2006/table">
            <a:tbl>
              <a:tblPr>
                <a:tableStyleId>{073A0DAA-6AF3-43AB-8588-CEC1D06C72B9}</a:tableStyleId>
              </a:tblPr>
              <a:tblGrid>
                <a:gridCol w="120947">
                  <a:extLst>
                    <a:ext uri="{9D8B030D-6E8A-4147-A177-3AD203B41FA5}">
                      <a16:colId xmlns:a16="http://schemas.microsoft.com/office/drawing/2014/main" val="2375738016"/>
                    </a:ext>
                  </a:extLst>
                </a:gridCol>
                <a:gridCol w="5979121">
                  <a:extLst>
                    <a:ext uri="{9D8B030D-6E8A-4147-A177-3AD203B41FA5}">
                      <a16:colId xmlns:a16="http://schemas.microsoft.com/office/drawing/2014/main" val="4208928748"/>
                    </a:ext>
                  </a:extLst>
                </a:gridCol>
              </a:tblGrid>
              <a:tr h="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solidFill>
                      <a:srgbClr val="002060"/>
                    </a:solidFill>
                  </a:tcPr>
                </a:tc>
                <a:tc>
                  <a:txBody>
                    <a:bodyPr/>
                    <a:lstStyle/>
                    <a:p>
                      <a:pPr marL="171450" indent="-171450">
                        <a:buFont typeface="Meiryo UI" panose="020B0604030504040204" pitchFamily="50" charset="-128"/>
                        <a:buChar char="⑵"/>
                      </a:pPr>
                      <a:r>
                        <a:rPr kumimoji="1" lang="ja-JP" altLang="en-US" sz="1050" b="1" dirty="0">
                          <a:solidFill>
                            <a:schemeClr val="bg1"/>
                          </a:solidFill>
                          <a:latin typeface="Meiryo UI" panose="020B0604030504040204" pitchFamily="50" charset="-128"/>
                          <a:ea typeface="Meiryo UI" panose="020B0604030504040204" pitchFamily="50" charset="-128"/>
                        </a:rPr>
                        <a:t>ギャンブル等依存が疑われる人等の推計</a:t>
                      </a:r>
                      <a:r>
                        <a:rPr kumimoji="1" lang="ja-JP" altLang="en-US" sz="1050" b="1" spc="-40" baseline="0" dirty="0">
                          <a:solidFill>
                            <a:schemeClr val="bg1"/>
                          </a:solidFill>
                          <a:latin typeface="Meiryo UI" panose="020B0604030504040204" pitchFamily="50" charset="-128"/>
                          <a:ea typeface="Meiryo UI" panose="020B0604030504040204" pitchFamily="50" charset="-128"/>
                        </a:rPr>
                        <a:t> </a:t>
                      </a:r>
                      <a:endParaRPr kumimoji="1" lang="en-US" altLang="ja-JP" sz="800" b="1" spc="-40" baseline="0"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694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mpd="sng">
                      <a:noFill/>
                    </a:lnR>
                    <a:lnT w="9525"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lvl="1" indent="-95250" algn="l" defTabSz="1280146" rtl="0" eaLnBrk="1" latinLnBrk="0" hangingPunct="1">
                        <a:lnSpc>
                          <a:spcPts val="1600"/>
                        </a:lnSpc>
                        <a:buFont typeface="Arial" panose="020B0604020202020204" pitchFamily="34" charset="0"/>
                        <a:buChar char="•"/>
                      </a:pPr>
                      <a:r>
                        <a:rPr kumimoji="1" lang="en-US" altLang="ja-JP" sz="1000" kern="1200" spc="-30" dirty="0">
                          <a:solidFill>
                            <a:schemeClr val="dk1"/>
                          </a:solidFill>
                          <a:latin typeface="Meiryo UI" panose="020B0604030504040204" pitchFamily="50" charset="-128"/>
                          <a:ea typeface="Meiryo UI" panose="020B0604030504040204" pitchFamily="50" charset="-128"/>
                          <a:cs typeface="+mn-cs"/>
                        </a:rPr>
                        <a:t>SOGS5</a:t>
                      </a:r>
                      <a:r>
                        <a:rPr kumimoji="1" lang="ja-JP" altLang="en-US" sz="1000" kern="1200" spc="-30" dirty="0">
                          <a:solidFill>
                            <a:schemeClr val="dk1"/>
                          </a:solidFill>
                          <a:latin typeface="Meiryo UI" panose="020B0604030504040204" pitchFamily="50" charset="-128"/>
                          <a:ea typeface="Meiryo UI" panose="020B0604030504040204" pitchFamily="50" charset="-128"/>
                          <a:cs typeface="+mn-cs"/>
                        </a:rPr>
                        <a:t>点以上で、過去１年以内にギャンブル等依存が疑われる人の割合は成人の</a:t>
                      </a:r>
                      <a:r>
                        <a:rPr kumimoji="1" lang="en-US" altLang="ja-JP" sz="1000" kern="1200" spc="-30" dirty="0">
                          <a:solidFill>
                            <a:schemeClr val="dk1"/>
                          </a:solidFill>
                          <a:latin typeface="Meiryo UI" panose="020B0604030504040204" pitchFamily="50" charset="-128"/>
                          <a:ea typeface="Meiryo UI" panose="020B0604030504040204" pitchFamily="50" charset="-128"/>
                          <a:cs typeface="+mn-cs"/>
                        </a:rPr>
                        <a:t>1.9</a:t>
                      </a:r>
                      <a:r>
                        <a:rPr kumimoji="1" lang="ja-JP" altLang="en-US" sz="1000" kern="1200" spc="-30" dirty="0">
                          <a:solidFill>
                            <a:schemeClr val="dk1"/>
                          </a:solidFill>
                          <a:latin typeface="Meiryo UI" panose="020B0604030504040204" pitchFamily="50" charset="-128"/>
                          <a:ea typeface="Meiryo UI" panose="020B0604030504040204" pitchFamily="50" charset="-128"/>
                          <a:cs typeface="+mn-cs"/>
                        </a:rPr>
                        <a:t>％、府の成人人口</a:t>
                      </a:r>
                      <a:r>
                        <a:rPr kumimoji="1" lang="ja-JP" altLang="en-US" sz="1000" kern="1200" spc="-60" baseline="0" dirty="0">
                          <a:solidFill>
                            <a:schemeClr val="dk1"/>
                          </a:solidFill>
                          <a:latin typeface="Meiryo UI" panose="020B0604030504040204" pitchFamily="50" charset="-128"/>
                          <a:ea typeface="Meiryo UI" panose="020B0604030504040204" pitchFamily="50" charset="-128"/>
                          <a:cs typeface="+mn-cs"/>
                        </a:rPr>
                        <a:t>（令和４年</a:t>
                      </a:r>
                      <a:r>
                        <a:rPr kumimoji="1" lang="en-US" altLang="ja-JP" sz="1000" kern="1200" spc="-60" baseline="0" dirty="0">
                          <a:solidFill>
                            <a:schemeClr val="dk1"/>
                          </a:solidFill>
                          <a:latin typeface="Meiryo UI" panose="020B0604030504040204" pitchFamily="50" charset="-128"/>
                          <a:ea typeface="Meiryo UI" panose="020B0604030504040204" pitchFamily="50" charset="-128"/>
                          <a:cs typeface="+mn-cs"/>
                        </a:rPr>
                        <a:t>12</a:t>
                      </a:r>
                      <a:r>
                        <a:rPr kumimoji="1" lang="ja-JP" altLang="en-US" sz="1000" kern="1200" spc="-60" baseline="0" dirty="0">
                          <a:solidFill>
                            <a:schemeClr val="dk1"/>
                          </a:solidFill>
                          <a:latin typeface="Meiryo UI" panose="020B0604030504040204" pitchFamily="50" charset="-128"/>
                          <a:ea typeface="Meiryo UI" panose="020B0604030504040204" pitchFamily="50" charset="-128"/>
                          <a:cs typeface="+mn-cs"/>
                        </a:rPr>
                        <a:t>月現在：</a:t>
                      </a:r>
                      <a:r>
                        <a:rPr kumimoji="1" lang="en-US" altLang="ja-JP" sz="1000" kern="1200" spc="-60" baseline="0" dirty="0">
                          <a:solidFill>
                            <a:schemeClr val="dk1"/>
                          </a:solidFill>
                          <a:latin typeface="Meiryo UI" panose="020B0604030504040204" pitchFamily="50" charset="-128"/>
                          <a:ea typeface="Meiryo UI" panose="020B0604030504040204" pitchFamily="50" charset="-128"/>
                          <a:cs typeface="+mn-cs"/>
                        </a:rPr>
                        <a:t>750</a:t>
                      </a:r>
                      <a:r>
                        <a:rPr kumimoji="1" lang="ja-JP" altLang="en-US" sz="1000" kern="1200" spc="-60" baseline="0" dirty="0">
                          <a:solidFill>
                            <a:schemeClr val="dk1"/>
                          </a:solidFill>
                          <a:latin typeface="Meiryo UI" panose="020B0604030504040204" pitchFamily="50" charset="-128"/>
                          <a:ea typeface="Meiryo UI" panose="020B0604030504040204" pitchFamily="50" charset="-128"/>
                          <a:cs typeface="+mn-cs"/>
                        </a:rPr>
                        <a:t>万人）</a:t>
                      </a:r>
                      <a:r>
                        <a:rPr kumimoji="1" lang="ja-JP" altLang="en-US" sz="1000" kern="1200" spc="-30" dirty="0">
                          <a:solidFill>
                            <a:schemeClr val="dk1"/>
                          </a:solidFill>
                          <a:latin typeface="Meiryo UI" panose="020B0604030504040204" pitchFamily="50" charset="-128"/>
                          <a:ea typeface="Meiryo UI" panose="020B0604030504040204" pitchFamily="50" charset="-128"/>
                          <a:cs typeface="+mn-cs"/>
                        </a:rPr>
                        <a:t>にあてはめると約</a:t>
                      </a:r>
                      <a:r>
                        <a:rPr kumimoji="1" lang="en-US" altLang="ja-JP" sz="1000" kern="1200" spc="-30" dirty="0">
                          <a:solidFill>
                            <a:schemeClr val="dk1"/>
                          </a:solidFill>
                          <a:latin typeface="Meiryo UI" panose="020B0604030504040204" pitchFamily="50" charset="-128"/>
                          <a:ea typeface="Meiryo UI" panose="020B0604030504040204" pitchFamily="50" charset="-128"/>
                          <a:cs typeface="+mn-cs"/>
                        </a:rPr>
                        <a:t>14</a:t>
                      </a:r>
                      <a:r>
                        <a:rPr kumimoji="1" lang="ja-JP" altLang="en-US" sz="1000" kern="1200" spc="-30" dirty="0">
                          <a:solidFill>
                            <a:schemeClr val="dk1"/>
                          </a:solidFill>
                          <a:latin typeface="Meiryo UI" panose="020B0604030504040204" pitchFamily="50" charset="-128"/>
                          <a:ea typeface="Meiryo UI" panose="020B0604030504040204" pitchFamily="50" charset="-128"/>
                          <a:cs typeface="+mn-cs"/>
                        </a:rPr>
                        <a:t>万</a:t>
                      </a:r>
                      <a:r>
                        <a:rPr kumimoji="1" lang="en-US" altLang="ja-JP" sz="1000" kern="1200" spc="-30" dirty="0">
                          <a:solidFill>
                            <a:schemeClr val="dk1"/>
                          </a:solidFill>
                          <a:latin typeface="Meiryo UI" panose="020B0604030504040204" pitchFamily="50" charset="-128"/>
                          <a:ea typeface="Meiryo UI" panose="020B0604030504040204" pitchFamily="50" charset="-128"/>
                          <a:cs typeface="+mn-cs"/>
                        </a:rPr>
                        <a:t>3</a:t>
                      </a:r>
                      <a:r>
                        <a:rPr kumimoji="1" lang="ja-JP" altLang="en-US" sz="1000" kern="1200" spc="-30" dirty="0">
                          <a:solidFill>
                            <a:schemeClr val="dk1"/>
                          </a:solidFill>
                          <a:latin typeface="Meiryo UI" panose="020B0604030504040204" pitchFamily="50" charset="-128"/>
                          <a:ea typeface="Meiryo UI" panose="020B0604030504040204" pitchFamily="50" charset="-128"/>
                          <a:cs typeface="+mn-cs"/>
                        </a:rPr>
                        <a:t>千人と推計され、うちギャンブル障害に該当する人は約半数と推定。</a:t>
                      </a:r>
                      <a:endParaRPr kumimoji="1" lang="en-US" altLang="ja-JP" sz="1000" kern="1200" spc="-3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600"/>
                        </a:lnSpc>
                        <a:buFont typeface="Arial" panose="020B0604020202020204" pitchFamily="34" charset="0"/>
                        <a:buChar char="•"/>
                      </a:pPr>
                      <a:r>
                        <a:rPr kumimoji="1" lang="ja-JP" altLang="en-US" sz="1000" kern="1200" dirty="0">
                          <a:solidFill>
                            <a:schemeClr val="dk1"/>
                          </a:solidFill>
                          <a:latin typeface="Meiryo UI" panose="020B0604030504040204" pitchFamily="50" charset="-128"/>
                          <a:ea typeface="Meiryo UI" panose="020B0604030504040204" pitchFamily="50" charset="-128"/>
                          <a:cs typeface="+mn-cs"/>
                        </a:rPr>
                        <a:t>また、</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SOGS3</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4</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点の割合は成人の</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1.5</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％、府の成人人口にあてはめると約</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11</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万</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3</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千人と推計。府では、これに該当する層を、過去１年間のギャンブル等行動から将来「ギャンブル等依存のリスクがある人」と捉え、発生予防の観点から、</a:t>
                      </a:r>
                      <a:r>
                        <a:rPr kumimoji="1" lang="ja-JP" altLang="en-US" sz="1000" b="1" u="sng" kern="1200" dirty="0">
                          <a:solidFill>
                            <a:schemeClr val="dk1"/>
                          </a:solidFill>
                          <a:latin typeface="Meiryo UI" panose="020B0604030504040204" pitchFamily="50" charset="-128"/>
                          <a:ea typeface="Meiryo UI" panose="020B0604030504040204" pitchFamily="50" charset="-128"/>
                          <a:cs typeface="+mn-cs"/>
                        </a:rPr>
                        <a:t>上記のギャンブル等依存が疑われる人と</a:t>
                      </a:r>
                      <a:r>
                        <a:rPr kumimoji="1" lang="ja-JP" altLang="en-US" sz="1000" b="1" u="sng" kern="1200" dirty="0" err="1">
                          <a:solidFill>
                            <a:schemeClr val="dk1"/>
                          </a:solidFill>
                          <a:latin typeface="Meiryo UI" panose="020B0604030504040204" pitchFamily="50" charset="-128"/>
                          <a:ea typeface="Meiryo UI" panose="020B0604030504040204" pitchFamily="50" charset="-128"/>
                          <a:cs typeface="+mn-cs"/>
                        </a:rPr>
                        <a:t>合わせたの</a:t>
                      </a:r>
                      <a:r>
                        <a:rPr kumimoji="1" lang="ja-JP" altLang="en-US" sz="1000" b="1" u="sng" kern="1200" dirty="0">
                          <a:solidFill>
                            <a:schemeClr val="dk1"/>
                          </a:solidFill>
                          <a:latin typeface="Meiryo UI" panose="020B0604030504040204" pitchFamily="50" charset="-128"/>
                          <a:ea typeface="Meiryo UI" panose="020B0604030504040204" pitchFamily="50" charset="-128"/>
                          <a:cs typeface="+mn-cs"/>
                        </a:rPr>
                        <a:t>割合（</a:t>
                      </a:r>
                      <a:r>
                        <a:rPr kumimoji="1" lang="en-US" altLang="ja-JP" sz="1000" b="1" u="sng" kern="1200" dirty="0">
                          <a:solidFill>
                            <a:schemeClr val="dk1"/>
                          </a:solidFill>
                          <a:latin typeface="Meiryo UI" panose="020B0604030504040204" pitchFamily="50" charset="-128"/>
                          <a:ea typeface="Meiryo UI" panose="020B0604030504040204" pitchFamily="50" charset="-128"/>
                          <a:cs typeface="+mn-cs"/>
                        </a:rPr>
                        <a:t>3.4</a:t>
                      </a:r>
                      <a:r>
                        <a:rPr kumimoji="1" lang="ja-JP" altLang="en-US" sz="1000" b="1" u="sng" kern="1200" dirty="0">
                          <a:solidFill>
                            <a:schemeClr val="dk1"/>
                          </a:solidFill>
                          <a:latin typeface="Meiryo UI" panose="020B0604030504040204" pitchFamily="50" charset="-128"/>
                          <a:ea typeface="Meiryo UI" panose="020B0604030504040204" pitchFamily="50" charset="-128"/>
                          <a:cs typeface="+mn-cs"/>
                        </a:rPr>
                        <a:t>％）について、今後の推移を把握</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していく。</a:t>
                      </a: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txBody>
                  <a:tcPr marL="0" marR="0" marT="0" marB="0">
                    <a:lnL w="12700" cmpd="sng">
                      <a:noFill/>
                    </a:lnL>
                    <a:lnR w="28575" cap="flat" cmpd="sng" algn="ctr">
                      <a:solidFill>
                        <a:schemeClr val="bg1"/>
                      </a:solidFill>
                      <a:prstDash val="solid"/>
                      <a:round/>
                      <a:headEnd type="none" w="med" len="med"/>
                      <a:tailEnd type="none" w="med" len="med"/>
                    </a:lnR>
                    <a:lnB w="12700" cap="flat" cmpd="sng" algn="ctr">
                      <a:noFill/>
                      <a:prstDash val="solid"/>
                      <a:round/>
                      <a:headEnd type="none" w="med" len="med"/>
                      <a:tailEnd type="none" w="med" len="med"/>
                    </a:lnB>
                    <a:noFill/>
                  </a:tcPr>
                </a:tc>
                <a:extLst>
                  <a:ext uri="{0D108BD9-81ED-4DB2-BD59-A6C34878D82A}">
                    <a16:rowId xmlns:a16="http://schemas.microsoft.com/office/drawing/2014/main" val="2305717086"/>
                  </a:ext>
                </a:extLst>
              </a:tr>
              <a:tr h="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endParaRPr kumimoji="1" lang="en-US" altLang="ja-JP" sz="800" b="1" dirty="0">
                        <a:solidFill>
                          <a:schemeClr val="bg1"/>
                        </a:solidFill>
                        <a:latin typeface="Meiryo UI" panose="020B0604030504040204" pitchFamily="50" charset="-128"/>
                        <a:ea typeface="Meiryo UI" panose="020B0604030504040204" pitchFamily="50" charset="-128"/>
                      </a:endParaRPr>
                    </a:p>
                    <a:p>
                      <a:pPr marL="0" indent="0">
                        <a:buFont typeface="Wingdings" panose="05000000000000000000" pitchFamily="2" charset="2"/>
                        <a:buChar char="l"/>
                      </a:pP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mpd="sng">
                      <a:noFill/>
                    </a:lnB>
                    <a:solidFill>
                      <a:schemeClr val="bg1"/>
                    </a:solidFill>
                  </a:tcPr>
                </a:tc>
                <a:extLst>
                  <a:ext uri="{0D108BD9-81ED-4DB2-BD59-A6C34878D82A}">
                    <a16:rowId xmlns:a16="http://schemas.microsoft.com/office/drawing/2014/main" val="98828972"/>
                  </a:ext>
                </a:extLst>
              </a:tr>
            </a:tbl>
          </a:graphicData>
        </a:graphic>
      </p:graphicFrame>
      <p:graphicFrame>
        <p:nvGraphicFramePr>
          <p:cNvPr id="172" name="表 171"/>
          <p:cNvGraphicFramePr>
            <a:graphicFrameLocks noGrp="1"/>
          </p:cNvGraphicFramePr>
          <p:nvPr>
            <p:extLst>
              <p:ext uri="{D42A27DB-BD31-4B8C-83A1-F6EECF244321}">
                <p14:modId xmlns:p14="http://schemas.microsoft.com/office/powerpoint/2010/main" val="2197360592"/>
              </p:ext>
            </p:extLst>
          </p:nvPr>
        </p:nvGraphicFramePr>
        <p:xfrm>
          <a:off x="6839092" y="3354362"/>
          <a:ext cx="5965092" cy="2467490"/>
        </p:xfrm>
        <a:graphic>
          <a:graphicData uri="http://schemas.openxmlformats.org/drawingml/2006/table">
            <a:tbl>
              <a:tblPr/>
              <a:tblGrid>
                <a:gridCol w="205092">
                  <a:extLst>
                    <a:ext uri="{9D8B030D-6E8A-4147-A177-3AD203B41FA5}">
                      <a16:colId xmlns:a16="http://schemas.microsoft.com/office/drawing/2014/main" val="4024171942"/>
                    </a:ext>
                  </a:extLst>
                </a:gridCol>
                <a:gridCol w="792000">
                  <a:extLst>
                    <a:ext uri="{9D8B030D-6E8A-4147-A177-3AD203B41FA5}">
                      <a16:colId xmlns:a16="http://schemas.microsoft.com/office/drawing/2014/main" val="1514483698"/>
                    </a:ext>
                  </a:extLst>
                </a:gridCol>
                <a:gridCol w="3060000">
                  <a:extLst>
                    <a:ext uri="{9D8B030D-6E8A-4147-A177-3AD203B41FA5}">
                      <a16:colId xmlns:a16="http://schemas.microsoft.com/office/drawing/2014/main" val="3533719708"/>
                    </a:ext>
                  </a:extLst>
                </a:gridCol>
                <a:gridCol w="972000">
                  <a:extLst>
                    <a:ext uri="{9D8B030D-6E8A-4147-A177-3AD203B41FA5}">
                      <a16:colId xmlns:a16="http://schemas.microsoft.com/office/drawing/2014/main" val="2867014325"/>
                    </a:ext>
                  </a:extLst>
                </a:gridCol>
                <a:gridCol w="936000">
                  <a:extLst>
                    <a:ext uri="{9D8B030D-6E8A-4147-A177-3AD203B41FA5}">
                      <a16:colId xmlns:a16="http://schemas.microsoft.com/office/drawing/2014/main" val="3069363958"/>
                    </a:ext>
                  </a:extLst>
                </a:gridCol>
              </a:tblGrid>
              <a:tr h="216000">
                <a:tc gridSpan="5">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r>
                        <a:rPr kumimoji="1" lang="ja-JP" altLang="en-US" sz="1000" b="1" dirty="0">
                          <a:solidFill>
                            <a:schemeClr val="bg1"/>
                          </a:solidFill>
                          <a:latin typeface="メイリオ" panose="020B0604030504040204" pitchFamily="50" charset="-128"/>
                          <a:ea typeface="メイリオ" panose="020B0604030504040204" pitchFamily="50" charset="-128"/>
                        </a:rPr>
                        <a:t>＜推 計＞</a:t>
                      </a:r>
                      <a:endParaRPr kumimoji="1" lang="en-US" altLang="ja-JP" sz="1000" b="1" dirty="0">
                        <a:solidFill>
                          <a:schemeClr val="bg1"/>
                        </a:solidFill>
                        <a:latin typeface="メイリオ" panose="020B0604030504040204" pitchFamily="50" charset="-128"/>
                        <a:ea typeface="メイリオ" panose="020B0604030504040204" pitchFamily="50" charset="-128"/>
                      </a:endParaRPr>
                    </a:p>
                  </a:txBody>
                  <a:tcPr marL="89732" marR="89732" marT="44866" marB="44866">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558ED5"/>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45630909"/>
                  </a:ext>
                </a:extLst>
              </a:tr>
              <a:tr h="252000">
                <a:tc>
                  <a:txBody>
                    <a:bodyPr/>
                    <a:lstStyle/>
                    <a:p>
                      <a:pPr algn="ctr"/>
                      <a:endParaRPr kumimoji="1" lang="ja-JP" altLang="en-US" sz="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89732" marR="89732" marT="44866" marB="44866"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rgbClr val="558ED5"/>
                      </a:solidFill>
                      <a:prstDash val="solid"/>
                      <a:round/>
                      <a:headEnd type="none" w="med" len="med"/>
                      <a:tailEnd type="none" w="med" len="med"/>
                    </a:lnT>
                    <a:lnB w="12700" cap="flat" cmpd="sng" algn="ctr">
                      <a:solidFill>
                        <a:srgbClr val="558ED5"/>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a:txBody>
                    <a:bodyPr/>
                    <a:lstStyle/>
                    <a:p>
                      <a:pPr marL="0" algn="ctr" defTabSz="914400" rtl="0" eaLnBrk="1" latinLnBrk="0" hangingPunct="1"/>
                      <a:r>
                        <a:rPr kumimoji="1" lang="en-US" altLang="ja-JP" sz="1000" b="1" kern="1200" baseline="0" dirty="0">
                          <a:solidFill>
                            <a:schemeClr val="bg1"/>
                          </a:solidFill>
                          <a:effectLst/>
                          <a:latin typeface="メイリオ" panose="020B0604030504040204" pitchFamily="50" charset="-128"/>
                          <a:ea typeface="メイリオ" panose="020B0604030504040204" pitchFamily="50" charset="-128"/>
                          <a:cs typeface="+mn-cs"/>
                        </a:rPr>
                        <a:t>SOGS</a:t>
                      </a:r>
                      <a:endParaRPr kumimoji="1" lang="ja-JP" altLang="en-US" sz="1000" b="1" kern="1200" baseline="0" dirty="0">
                        <a:solidFill>
                          <a:schemeClr val="bg1"/>
                        </a:solidFill>
                        <a:effectLst/>
                        <a:latin typeface="メイリオ" panose="020B0604030504040204" pitchFamily="50" charset="-128"/>
                        <a:ea typeface="メイリオ" panose="020B0604030504040204" pitchFamily="50" charset="-128"/>
                        <a:cs typeface="+mn-cs"/>
                      </a:endParaRP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tc gridSpan="2">
                  <a:txBody>
                    <a:bodyPr/>
                    <a:lstStyle/>
                    <a:p>
                      <a:pPr algn="ctr"/>
                      <a:r>
                        <a:rPr kumimoji="1" lang="ja-JP" altLang="en-US" sz="1000" b="1" u="none" dirty="0">
                          <a:solidFill>
                            <a:schemeClr val="bg1"/>
                          </a:solidFill>
                          <a:effectLst/>
                          <a:latin typeface="メイリオ" panose="020B0604030504040204" pitchFamily="50" charset="-128"/>
                          <a:ea typeface="メイリオ" panose="020B0604030504040204" pitchFamily="50" charset="-128"/>
                        </a:rPr>
                        <a:t>割　合</a:t>
                      </a:r>
                      <a:endParaRPr kumimoji="1" lang="zh-TW" altLang="en-US" sz="1000" b="1" u="none" dirty="0">
                        <a:solidFill>
                          <a:schemeClr val="bg1"/>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tc hMerge="1">
                  <a:txBody>
                    <a:bodyPr/>
                    <a:lstStyle/>
                    <a:p>
                      <a:pPr algn="ctr"/>
                      <a:endParaRPr kumimoji="1" lang="ja-JP" altLang="en-US" sz="800" b="1" dirty="0">
                        <a:solidFill>
                          <a:schemeClr val="bg1"/>
                        </a:solidFill>
                        <a:latin typeface="メイリオ" panose="020B0604030504040204" pitchFamily="50" charset="-128"/>
                        <a:ea typeface="メイリオ" panose="020B0604030504040204" pitchFamily="50" charset="-128"/>
                      </a:endParaRPr>
                    </a:p>
                  </a:txBody>
                  <a:tcPr marL="89732" marR="89732" marT="44866" marB="44866">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effectLst/>
                          <a:latin typeface="メイリオ" panose="020B0604030504040204" pitchFamily="50" charset="-128"/>
                          <a:ea typeface="メイリオ" panose="020B0604030504040204" pitchFamily="50" charset="-128"/>
                        </a:rPr>
                        <a:t>参考推計値</a:t>
                      </a:r>
                      <a:endParaRPr kumimoji="1" lang="zh-TW" altLang="en-US" sz="1000" b="1" dirty="0">
                        <a:solidFill>
                          <a:schemeClr val="bg1"/>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extLst>
                  <a:ext uri="{0D108BD9-81ED-4DB2-BD59-A6C34878D82A}">
                    <a16:rowId xmlns:a16="http://schemas.microsoft.com/office/drawing/2014/main" val="3629568587"/>
                  </a:ext>
                </a:extLst>
              </a:tr>
              <a:tr h="370313">
                <a:tc>
                  <a:txBody>
                    <a:bodyPr/>
                    <a:lstStyle/>
                    <a:p>
                      <a:pPr algn="ctr"/>
                      <a:endParaRPr kumimoji="1" lang="ja-JP" altLang="en-US" sz="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89732" marR="89732" marT="44866" marB="44866"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rgbClr val="558ED5"/>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a:txBody>
                    <a:bodyPr/>
                    <a:lstStyle/>
                    <a:p>
                      <a:pPr marL="0" algn="ctr" defTabSz="914400" rtl="0" eaLnBrk="1" latinLnBrk="0" hangingPunct="1"/>
                      <a:r>
                        <a:rPr kumimoji="1" lang="ja-JP" altLang="en-US" sz="1000" b="0" kern="1200" baseline="0" dirty="0">
                          <a:solidFill>
                            <a:schemeClr val="tx1"/>
                          </a:solidFill>
                          <a:effectLst/>
                          <a:latin typeface="メイリオ" panose="020B0604030504040204" pitchFamily="50" charset="-128"/>
                          <a:ea typeface="メイリオ" panose="020B0604030504040204" pitchFamily="50" charset="-128"/>
                          <a:cs typeface="+mn-cs"/>
                        </a:rPr>
                        <a:t>５点以上</a:t>
                      </a: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kumimoji="1" lang="ja-JP" altLang="en-US" sz="1000" b="0" u="none" dirty="0">
                          <a:solidFill>
                            <a:schemeClr val="tx1"/>
                          </a:solidFill>
                          <a:effectLst/>
                          <a:latin typeface="メイリオ" panose="020B0604030504040204" pitchFamily="50" charset="-128"/>
                          <a:ea typeface="メイリオ" panose="020B0604030504040204" pitchFamily="50" charset="-128"/>
                        </a:rPr>
                        <a:t>ギャンブル等依存が疑われる人 ⇒ 成人の</a:t>
                      </a:r>
                      <a:r>
                        <a:rPr kumimoji="1" lang="en-US" altLang="ja-JP" sz="1000" b="1" u="sng" dirty="0">
                          <a:solidFill>
                            <a:schemeClr val="tx1"/>
                          </a:solidFill>
                          <a:effectLst/>
                          <a:latin typeface="メイリオ" panose="020B0604030504040204" pitchFamily="50" charset="-128"/>
                          <a:ea typeface="メイリオ" panose="020B0604030504040204" pitchFamily="50" charset="-128"/>
                        </a:rPr>
                        <a:t>1.9</a:t>
                      </a:r>
                      <a:r>
                        <a:rPr kumimoji="1" lang="ja-JP" altLang="en-US" sz="1000" b="1" u="sng" dirty="0">
                          <a:solidFill>
                            <a:schemeClr val="tx1"/>
                          </a:solidFill>
                          <a:effectLst/>
                          <a:latin typeface="メイリオ" panose="020B0604030504040204" pitchFamily="50" charset="-128"/>
                          <a:ea typeface="メイリオ" panose="020B0604030504040204" pitchFamily="50" charset="-128"/>
                        </a:rPr>
                        <a:t>％</a:t>
                      </a:r>
                      <a:endParaRPr kumimoji="1" lang="zh-TW" altLang="en-US" sz="1000" b="0" u="sng" dirty="0">
                        <a:solidFill>
                          <a:schemeClr val="tx1"/>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ysClr val="window" lastClr="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rowSpan="2">
                  <a:txBody>
                    <a:bodyPr/>
                    <a:lstStyle/>
                    <a:p>
                      <a:pPr algn="ctr"/>
                      <a:r>
                        <a:rPr kumimoji="1" lang="ja-JP" altLang="en-US" sz="1000" b="0" dirty="0">
                          <a:solidFill>
                            <a:schemeClr val="tx1"/>
                          </a:solidFill>
                          <a:latin typeface="メイリオ" panose="020B0604030504040204" pitchFamily="50" charset="-128"/>
                          <a:ea typeface="メイリオ" panose="020B0604030504040204" pitchFamily="50" charset="-128"/>
                        </a:rPr>
                        <a:t>成人の</a:t>
                      </a:r>
                      <a:endParaRPr kumimoji="1" lang="en-US" altLang="ja-JP" sz="1000" b="0" dirty="0">
                        <a:solidFill>
                          <a:schemeClr val="tx1"/>
                        </a:solidFill>
                        <a:latin typeface="メイリオ" panose="020B0604030504040204" pitchFamily="50" charset="-128"/>
                        <a:ea typeface="メイリオ" panose="020B0604030504040204" pitchFamily="50" charset="-128"/>
                      </a:endParaRPr>
                    </a:p>
                    <a:p>
                      <a:pPr algn="ctr"/>
                      <a:r>
                        <a:rPr kumimoji="1" lang="en-US" altLang="ja-JP" sz="1100" b="1" u="sng" dirty="0">
                          <a:solidFill>
                            <a:schemeClr val="tx1"/>
                          </a:solidFill>
                          <a:latin typeface="メイリオ" panose="020B0604030504040204" pitchFamily="50" charset="-128"/>
                          <a:ea typeface="メイリオ" panose="020B0604030504040204" pitchFamily="50" charset="-128"/>
                        </a:rPr>
                        <a:t>3.4%</a:t>
                      </a:r>
                      <a:endParaRPr kumimoji="1" lang="ja-JP" altLang="en-US" sz="1100" b="1" u="sng" dirty="0">
                        <a:solidFill>
                          <a:schemeClr val="tx1"/>
                        </a:solidFill>
                        <a:latin typeface="メイリオ" panose="020B0604030504040204" pitchFamily="50" charset="-128"/>
                        <a:ea typeface="メイリオ" panose="020B0604030504040204" pitchFamily="50" charset="-128"/>
                      </a:endParaRPr>
                    </a:p>
                  </a:txBody>
                  <a:tcPr marL="89732" marR="89732" marT="44866" marB="4486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7DEE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effectLst/>
                          <a:latin typeface="メイリオ" panose="020B0604030504040204" pitchFamily="50" charset="-128"/>
                          <a:ea typeface="メイリオ" panose="020B0604030504040204" pitchFamily="50" charset="-128"/>
                        </a:rPr>
                        <a:t>約</a:t>
                      </a:r>
                      <a:r>
                        <a:rPr kumimoji="1" lang="en-US" altLang="ja-JP" sz="1000" b="0" dirty="0">
                          <a:solidFill>
                            <a:schemeClr val="tx1"/>
                          </a:solidFill>
                          <a:effectLst/>
                          <a:latin typeface="メイリオ" panose="020B0604030504040204" pitchFamily="50" charset="-128"/>
                          <a:ea typeface="メイリオ" panose="020B0604030504040204" pitchFamily="50" charset="-128"/>
                        </a:rPr>
                        <a:t>14.3</a:t>
                      </a:r>
                      <a:r>
                        <a:rPr kumimoji="1" lang="ja-JP" altLang="en-US" sz="1000" b="0" dirty="0">
                          <a:solidFill>
                            <a:schemeClr val="tx1"/>
                          </a:solidFill>
                          <a:effectLst/>
                          <a:latin typeface="メイリオ" panose="020B0604030504040204" pitchFamily="50" charset="-128"/>
                          <a:ea typeface="メイリオ" panose="020B0604030504040204" pitchFamily="50" charset="-128"/>
                        </a:rPr>
                        <a:t>万人</a:t>
                      </a:r>
                      <a:endParaRPr kumimoji="1" lang="zh-TW" altLang="en-US" sz="1000" b="0" dirty="0">
                        <a:solidFill>
                          <a:schemeClr val="tx1"/>
                        </a:solidFill>
                        <a:effectLst/>
                        <a:latin typeface="メイリオ" panose="020B0604030504040204" pitchFamily="50" charset="-128"/>
                        <a:ea typeface="メイリオ" panose="020B0604030504040204" pitchFamily="50" charset="-128"/>
                      </a:endParaRPr>
                    </a:p>
                  </a:txBody>
                  <a:tcPr marL="45720" marR="45720" anchor="ctr">
                    <a:lnL w="28575"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301562727"/>
                  </a:ext>
                </a:extLst>
              </a:tr>
              <a:tr h="370313">
                <a:tc>
                  <a:txBody>
                    <a:bodyPr/>
                    <a:lstStyle/>
                    <a:p>
                      <a:pPr algn="ctr"/>
                      <a:endParaRPr kumimoji="1" lang="ja-JP" altLang="en-US" sz="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89732" marR="89732" marT="44866" marB="44866"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a:txBody>
                    <a:bodyPr/>
                    <a:lstStyle/>
                    <a:p>
                      <a:pPr marL="0" algn="ctr" defTabSz="914400" rtl="0" eaLnBrk="1" latinLnBrk="0" hangingPunct="1"/>
                      <a:r>
                        <a:rPr kumimoji="1" lang="ja-JP" altLang="en-US" sz="1000" b="0" kern="1200" baseline="0" dirty="0">
                          <a:solidFill>
                            <a:schemeClr val="tx1"/>
                          </a:solidFill>
                          <a:effectLst/>
                          <a:latin typeface="メイリオ" panose="020B0604030504040204" pitchFamily="50" charset="-128"/>
                          <a:ea typeface="メイリオ" panose="020B0604030504040204" pitchFamily="50" charset="-128"/>
                          <a:cs typeface="+mn-cs"/>
                        </a:rPr>
                        <a:t>３</a:t>
                      </a:r>
                      <a:r>
                        <a:rPr kumimoji="1" lang="en-US" altLang="ja-JP" sz="1000" b="0" kern="1200" baseline="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000" b="0" kern="1200" baseline="0" dirty="0">
                          <a:solidFill>
                            <a:schemeClr val="tx1"/>
                          </a:solidFill>
                          <a:effectLst/>
                          <a:latin typeface="メイリオ" panose="020B0604030504040204" pitchFamily="50" charset="-128"/>
                          <a:ea typeface="メイリオ" panose="020B0604030504040204" pitchFamily="50" charset="-128"/>
                          <a:cs typeface="+mn-cs"/>
                        </a:rPr>
                        <a:t>４点</a:t>
                      </a: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kumimoji="1" lang="ja-JP" altLang="en-US" sz="1000" b="0" u="none" spc="-60" baseline="0" dirty="0">
                          <a:solidFill>
                            <a:schemeClr val="tx1"/>
                          </a:solidFill>
                          <a:effectLst/>
                          <a:latin typeface="メイリオ" panose="020B0604030504040204" pitchFamily="50" charset="-128"/>
                          <a:ea typeface="メイリオ" panose="020B0604030504040204" pitchFamily="50" charset="-128"/>
                        </a:rPr>
                        <a:t>ギャンブル等依存のリスクが</a:t>
                      </a:r>
                      <a:r>
                        <a:rPr kumimoji="1" lang="ja-JP" altLang="en-US" sz="1000" b="0" u="none" spc="-60" baseline="0">
                          <a:solidFill>
                            <a:schemeClr val="tx1"/>
                          </a:solidFill>
                          <a:effectLst/>
                          <a:latin typeface="メイリオ" panose="020B0604030504040204" pitchFamily="50" charset="-128"/>
                          <a:ea typeface="メイリオ" panose="020B0604030504040204" pitchFamily="50" charset="-128"/>
                        </a:rPr>
                        <a:t>ある人 ⇒ </a:t>
                      </a:r>
                      <a:r>
                        <a:rPr kumimoji="1" lang="ja-JP" altLang="en-US" sz="1000" b="0" u="none">
                          <a:solidFill>
                            <a:schemeClr val="tx1"/>
                          </a:solidFill>
                          <a:effectLst/>
                          <a:latin typeface="メイリオ" panose="020B0604030504040204" pitchFamily="50" charset="-128"/>
                          <a:ea typeface="メイリオ" panose="020B0604030504040204" pitchFamily="50" charset="-128"/>
                        </a:rPr>
                        <a:t>成人</a:t>
                      </a:r>
                      <a:r>
                        <a:rPr kumimoji="1" lang="ja-JP" altLang="en-US" sz="1000" b="0" u="none" dirty="0">
                          <a:solidFill>
                            <a:schemeClr val="tx1"/>
                          </a:solidFill>
                          <a:effectLst/>
                          <a:latin typeface="メイリオ" panose="020B0604030504040204" pitchFamily="50" charset="-128"/>
                          <a:ea typeface="メイリオ" panose="020B0604030504040204" pitchFamily="50" charset="-128"/>
                        </a:rPr>
                        <a:t>の</a:t>
                      </a:r>
                      <a:r>
                        <a:rPr kumimoji="1" lang="en-US" altLang="ja-JP" sz="1000" b="1" u="sng" dirty="0">
                          <a:solidFill>
                            <a:schemeClr val="tx1"/>
                          </a:solidFill>
                          <a:effectLst/>
                          <a:latin typeface="メイリオ" panose="020B0604030504040204" pitchFamily="50" charset="-128"/>
                          <a:ea typeface="メイリオ" panose="020B0604030504040204" pitchFamily="50" charset="-128"/>
                        </a:rPr>
                        <a:t>1.5</a:t>
                      </a:r>
                      <a:r>
                        <a:rPr kumimoji="1" lang="ja-JP" altLang="en-US" sz="1000" b="1" u="sng" dirty="0">
                          <a:solidFill>
                            <a:schemeClr val="tx1"/>
                          </a:solidFill>
                          <a:effectLst/>
                          <a:latin typeface="メイリオ" panose="020B0604030504040204" pitchFamily="50" charset="-128"/>
                          <a:ea typeface="メイリオ" panose="020B0604030504040204" pitchFamily="50" charset="-128"/>
                        </a:rPr>
                        <a:t>％</a:t>
                      </a:r>
                    </a:p>
                  </a:txBody>
                  <a:tcPr marL="45720" marR="45720" anchor="ctr">
                    <a:lnL w="12700" cap="flat" cmpd="sng" algn="ctr">
                      <a:solidFill>
                        <a:sysClr val="window" lastClr="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vMerge="1">
                  <a:txBody>
                    <a:bodyPr/>
                    <a:lstStyle/>
                    <a:p>
                      <a:pPr algn="ctr"/>
                      <a:endParaRPr kumimoji="1" lang="ja-JP" altLang="en-US" sz="800" b="0" dirty="0">
                        <a:solidFill>
                          <a:schemeClr val="tx1"/>
                        </a:solidFill>
                        <a:latin typeface="メイリオ" panose="020B0604030504040204" pitchFamily="50" charset="-128"/>
                        <a:ea typeface="メイリオ" panose="020B0604030504040204" pitchFamily="50" charset="-128"/>
                      </a:endParaRPr>
                    </a:p>
                  </a:txBody>
                  <a:tcPr marL="89732" marR="89732" marT="44866" marB="44866">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effectLst/>
                          <a:latin typeface="メイリオ" panose="020B0604030504040204" pitchFamily="50" charset="-128"/>
                          <a:ea typeface="メイリオ" panose="020B0604030504040204" pitchFamily="50" charset="-128"/>
                        </a:rPr>
                        <a:t>約</a:t>
                      </a:r>
                      <a:r>
                        <a:rPr kumimoji="1" lang="en-US" altLang="ja-JP" sz="1000" b="0" dirty="0">
                          <a:solidFill>
                            <a:schemeClr val="tx1"/>
                          </a:solidFill>
                          <a:effectLst/>
                          <a:latin typeface="メイリオ" panose="020B0604030504040204" pitchFamily="50" charset="-128"/>
                          <a:ea typeface="メイリオ" panose="020B0604030504040204" pitchFamily="50" charset="-128"/>
                        </a:rPr>
                        <a:t>11.3</a:t>
                      </a:r>
                      <a:r>
                        <a:rPr kumimoji="1" lang="ja-JP" altLang="en-US" sz="1000" b="0" dirty="0">
                          <a:solidFill>
                            <a:schemeClr val="tx1"/>
                          </a:solidFill>
                          <a:effectLst/>
                          <a:latin typeface="メイリオ" panose="020B0604030504040204" pitchFamily="50" charset="-128"/>
                          <a:ea typeface="メイリオ" panose="020B0604030504040204" pitchFamily="50" charset="-128"/>
                        </a:rPr>
                        <a:t>万人</a:t>
                      </a:r>
                      <a:endParaRPr kumimoji="1" lang="zh-TW" altLang="en-US" sz="1000" b="0" dirty="0">
                        <a:solidFill>
                          <a:schemeClr val="tx1"/>
                        </a:solidFill>
                        <a:effectLst/>
                        <a:latin typeface="メイリオ" panose="020B0604030504040204" pitchFamily="50" charset="-128"/>
                        <a:ea typeface="メイリオ" panose="020B0604030504040204" pitchFamily="50" charset="-128"/>
                      </a:endParaRPr>
                    </a:p>
                  </a:txBody>
                  <a:tcPr marL="45720" marR="45720" anchor="ctr">
                    <a:lnL w="28575"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100816059"/>
                  </a:ext>
                </a:extLst>
              </a:tr>
              <a:tr h="1159193">
                <a:tc gridSpan="5">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pPr marL="171450" indent="-79375">
                        <a:lnSpc>
                          <a:spcPts val="1000"/>
                        </a:lnSpc>
                        <a:spcBef>
                          <a:spcPts val="0"/>
                        </a:spcBef>
                        <a:buClr>
                          <a:schemeClr val="accent1"/>
                        </a:buClr>
                        <a:buFont typeface="Arial" panose="020B0604020202020204" pitchFamily="34" charset="0"/>
                        <a:buChar char="♦"/>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171450" indent="-79375">
                        <a:lnSpc>
                          <a:spcPts val="1000"/>
                        </a:lnSpc>
                        <a:spcBef>
                          <a:spcPts val="0"/>
                        </a:spcBef>
                        <a:buClr>
                          <a:schemeClr val="accent1"/>
                        </a:buClr>
                        <a:buFont typeface="Arial" panose="020B0604020202020204" pitchFamily="34" charset="0"/>
                        <a:buChar char="♦"/>
                      </a:pPr>
                      <a:r>
                        <a:rPr kumimoji="1" lang="ja-JP" altLang="en-US" sz="750" b="1" dirty="0">
                          <a:solidFill>
                            <a:schemeClr val="tx1"/>
                          </a:solidFill>
                          <a:latin typeface="メイリオ" panose="020B0604030504040204" pitchFamily="50" charset="-128"/>
                          <a:ea typeface="メイリオ" panose="020B0604030504040204" pitchFamily="50" charset="-128"/>
                        </a:rPr>
                        <a:t>府実態調査は、大阪府内の住民基本台帳から無作為に抽出した</a:t>
                      </a:r>
                      <a:r>
                        <a:rPr kumimoji="1" lang="en-US" altLang="ja-JP" sz="750" b="1" dirty="0">
                          <a:solidFill>
                            <a:schemeClr val="tx1"/>
                          </a:solidFill>
                          <a:latin typeface="メイリオ" panose="020B0604030504040204" pitchFamily="50" charset="-128"/>
                          <a:ea typeface="メイリオ" panose="020B0604030504040204" pitchFamily="50" charset="-128"/>
                        </a:rPr>
                        <a:t>18</a:t>
                      </a:r>
                      <a:r>
                        <a:rPr kumimoji="1" lang="ja-JP" altLang="en-US" sz="750" b="1" dirty="0">
                          <a:solidFill>
                            <a:schemeClr val="tx1"/>
                          </a:solidFill>
                          <a:latin typeface="メイリオ" panose="020B0604030504040204" pitchFamily="50" charset="-128"/>
                          <a:ea typeface="メイリオ" panose="020B0604030504040204" pitchFamily="50" charset="-128"/>
                        </a:rPr>
                        <a:t>歳以上の</a:t>
                      </a:r>
                      <a:r>
                        <a:rPr kumimoji="1" lang="en-US" altLang="ja-JP" sz="750" b="1" dirty="0">
                          <a:solidFill>
                            <a:schemeClr val="tx1"/>
                          </a:solidFill>
                          <a:latin typeface="メイリオ" panose="020B0604030504040204" pitchFamily="50" charset="-128"/>
                          <a:ea typeface="メイリオ" panose="020B0604030504040204" pitchFamily="50" charset="-128"/>
                        </a:rPr>
                        <a:t>18,000</a:t>
                      </a:r>
                      <a:r>
                        <a:rPr kumimoji="1" lang="ja-JP" altLang="en-US" sz="750" b="1" dirty="0">
                          <a:solidFill>
                            <a:schemeClr val="tx1"/>
                          </a:solidFill>
                          <a:latin typeface="メイリオ" panose="020B0604030504040204" pitchFamily="50" charset="-128"/>
                          <a:ea typeface="メイリオ" panose="020B0604030504040204" pitchFamily="50" charset="-128"/>
                        </a:rPr>
                        <a:t>名を対象に、</a:t>
                      </a:r>
                      <a:r>
                        <a:rPr kumimoji="1" lang="en-US" altLang="ja-JP" sz="750" b="1" dirty="0">
                          <a:solidFill>
                            <a:schemeClr val="tx1"/>
                          </a:solidFill>
                          <a:latin typeface="メイリオ" panose="020B0604030504040204" pitchFamily="50" charset="-128"/>
                          <a:ea typeface="メイリオ" panose="020B0604030504040204" pitchFamily="50" charset="-128"/>
                        </a:rPr>
                        <a:t>3,886</a:t>
                      </a:r>
                      <a:r>
                        <a:rPr kumimoji="1" lang="ja-JP" altLang="en-US" sz="750" b="1" dirty="0">
                          <a:solidFill>
                            <a:schemeClr val="tx1"/>
                          </a:solidFill>
                          <a:latin typeface="メイリオ" panose="020B0604030504040204" pitchFamily="50" charset="-128"/>
                          <a:ea typeface="メイリオ" panose="020B0604030504040204" pitchFamily="50" charset="-128"/>
                        </a:rPr>
                        <a:t>人（回収率</a:t>
                      </a:r>
                      <a:r>
                        <a:rPr kumimoji="1" lang="en-US" altLang="ja-JP" sz="750" b="1" dirty="0">
                          <a:solidFill>
                            <a:schemeClr val="tx1"/>
                          </a:solidFill>
                          <a:latin typeface="メイリオ" panose="020B0604030504040204" pitchFamily="50" charset="-128"/>
                          <a:ea typeface="メイリオ" panose="020B0604030504040204" pitchFamily="50" charset="-128"/>
                        </a:rPr>
                        <a:t>21.6</a:t>
                      </a:r>
                      <a:r>
                        <a:rPr kumimoji="1" lang="ja-JP" altLang="en-US" sz="750" b="1" dirty="0">
                          <a:solidFill>
                            <a:schemeClr val="tx1"/>
                          </a:solidFill>
                          <a:latin typeface="メイリオ" panose="020B0604030504040204" pitchFamily="50" charset="-128"/>
                          <a:ea typeface="メイリオ" panose="020B0604030504040204" pitchFamily="50" charset="-128"/>
                        </a:rPr>
                        <a:t>％）より</a:t>
                      </a:r>
                      <a:br>
                        <a:rPr kumimoji="1" lang="en-US" altLang="ja-JP" sz="750" b="1" dirty="0">
                          <a:solidFill>
                            <a:schemeClr val="tx1"/>
                          </a:solidFill>
                          <a:latin typeface="メイリオ" panose="020B0604030504040204" pitchFamily="50" charset="-128"/>
                          <a:ea typeface="メイリオ" panose="020B0604030504040204" pitchFamily="50" charset="-128"/>
                        </a:rPr>
                      </a:br>
                      <a:r>
                        <a:rPr kumimoji="1" lang="ja-JP" altLang="en-US" sz="750" b="1" dirty="0">
                          <a:solidFill>
                            <a:schemeClr val="tx1"/>
                          </a:solidFill>
                          <a:latin typeface="メイリオ" panose="020B0604030504040204" pitchFamily="50" charset="-128"/>
                          <a:ea typeface="メイリオ" panose="020B0604030504040204" pitchFamily="50" charset="-128"/>
                        </a:rPr>
                        <a:t>回答を得、有効票は</a:t>
                      </a:r>
                      <a:r>
                        <a:rPr kumimoji="1" lang="en-US" altLang="ja-JP" sz="750" b="1" dirty="0">
                          <a:solidFill>
                            <a:schemeClr val="tx1"/>
                          </a:solidFill>
                          <a:latin typeface="メイリオ" panose="020B0604030504040204" pitchFamily="50" charset="-128"/>
                          <a:ea typeface="メイリオ" panose="020B0604030504040204" pitchFamily="50" charset="-128"/>
                        </a:rPr>
                        <a:t>3,785</a:t>
                      </a:r>
                      <a:r>
                        <a:rPr kumimoji="1" lang="ja-JP" altLang="en-US" sz="750" b="1" dirty="0">
                          <a:solidFill>
                            <a:schemeClr val="tx1"/>
                          </a:solidFill>
                          <a:latin typeface="メイリオ" panose="020B0604030504040204" pitchFamily="50" charset="-128"/>
                          <a:ea typeface="メイリオ" panose="020B0604030504040204" pitchFamily="50" charset="-128"/>
                        </a:rPr>
                        <a:t>票（有効回答率</a:t>
                      </a:r>
                      <a:r>
                        <a:rPr kumimoji="1" lang="en-US" altLang="ja-JP" sz="750" b="1" dirty="0">
                          <a:solidFill>
                            <a:schemeClr val="tx1"/>
                          </a:solidFill>
                          <a:latin typeface="メイリオ" panose="020B0604030504040204" pitchFamily="50" charset="-128"/>
                          <a:ea typeface="メイリオ" panose="020B0604030504040204" pitchFamily="50" charset="-128"/>
                        </a:rPr>
                        <a:t>21.0</a:t>
                      </a:r>
                      <a:r>
                        <a:rPr kumimoji="1" lang="ja-JP" altLang="en-US" sz="750" b="1" dirty="0">
                          <a:solidFill>
                            <a:schemeClr val="tx1"/>
                          </a:solidFill>
                          <a:latin typeface="メイリオ" panose="020B0604030504040204" pitchFamily="50" charset="-128"/>
                          <a:ea typeface="メイリオ" panose="020B0604030504040204" pitchFamily="50" charset="-128"/>
                        </a:rPr>
                        <a:t>％）であった。</a:t>
                      </a:r>
                      <a:endParaRPr kumimoji="1" lang="en-US" altLang="ja-JP" sz="750" b="1" dirty="0">
                        <a:solidFill>
                          <a:schemeClr val="tx1"/>
                        </a:solidFill>
                        <a:latin typeface="メイリオ" panose="020B0604030504040204" pitchFamily="50" charset="-128"/>
                        <a:ea typeface="メイリオ" panose="020B0604030504040204" pitchFamily="50" charset="-128"/>
                      </a:endParaRPr>
                    </a:p>
                    <a:p>
                      <a:pPr marL="171450" indent="-79375">
                        <a:lnSpc>
                          <a:spcPts val="1000"/>
                        </a:lnSpc>
                        <a:spcBef>
                          <a:spcPts val="0"/>
                        </a:spcBef>
                        <a:buClr>
                          <a:schemeClr val="accent1"/>
                        </a:buClr>
                        <a:buFont typeface="Arial" panose="020B0604020202020204" pitchFamily="34" charset="0"/>
                        <a:buChar char="♦"/>
                      </a:pPr>
                      <a:r>
                        <a:rPr kumimoji="1" lang="ja-JP" altLang="en-US" sz="750" b="1" dirty="0">
                          <a:solidFill>
                            <a:schemeClr val="tx1"/>
                          </a:solidFill>
                          <a:latin typeface="メイリオ" panose="020B0604030504040204" pitchFamily="50" charset="-128"/>
                          <a:ea typeface="メイリオ" panose="020B0604030504040204" pitchFamily="50" charset="-128"/>
                        </a:rPr>
                        <a:t>国実態調査 の報告書（</a:t>
                      </a:r>
                      <a:r>
                        <a:rPr kumimoji="1" lang="en-US" altLang="ja-JP" sz="750" b="1" dirty="0">
                          <a:solidFill>
                            <a:schemeClr val="tx1"/>
                          </a:solidFill>
                          <a:latin typeface="メイリオ" panose="020B0604030504040204" pitchFamily="50" charset="-128"/>
                          <a:ea typeface="メイリオ" panose="020B0604030504040204" pitchFamily="50" charset="-128"/>
                        </a:rPr>
                        <a:t>R3.8</a:t>
                      </a:r>
                      <a:r>
                        <a:rPr kumimoji="1" lang="ja-JP" altLang="en-US" sz="750" b="1" dirty="0">
                          <a:solidFill>
                            <a:schemeClr val="tx1"/>
                          </a:solidFill>
                          <a:latin typeface="メイリオ" panose="020B0604030504040204" pitchFamily="50" charset="-128"/>
                          <a:ea typeface="メイリオ" panose="020B0604030504040204" pitchFamily="50" charset="-128"/>
                        </a:rPr>
                        <a:t>公表）における、過去１年間にギャンブル等依存が疑われる者の割合は</a:t>
                      </a:r>
                      <a:r>
                        <a:rPr kumimoji="1" lang="en-US" altLang="ja-JP" sz="750" b="1" dirty="0">
                          <a:solidFill>
                            <a:schemeClr val="tx1"/>
                          </a:solidFill>
                          <a:latin typeface="メイリオ" panose="020B0604030504040204" pitchFamily="50" charset="-128"/>
                          <a:ea typeface="メイリオ" panose="020B0604030504040204" pitchFamily="50" charset="-128"/>
                        </a:rPr>
                        <a:t>2.2</a:t>
                      </a:r>
                      <a:r>
                        <a:rPr kumimoji="1" lang="ja-JP" altLang="en-US" sz="750" b="1" dirty="0">
                          <a:solidFill>
                            <a:schemeClr val="tx1"/>
                          </a:solidFill>
                          <a:latin typeface="メイリオ" panose="020B0604030504040204" pitchFamily="50" charset="-128"/>
                          <a:ea typeface="メイリオ" panose="020B0604030504040204" pitchFamily="50" charset="-128"/>
                        </a:rPr>
                        <a:t>％であった。</a:t>
                      </a:r>
                      <a:endParaRPr kumimoji="1" lang="en-US" altLang="ja-JP" sz="750" b="1" dirty="0">
                        <a:solidFill>
                          <a:schemeClr val="tx1"/>
                        </a:solidFill>
                        <a:latin typeface="メイリオ" panose="020B0604030504040204" pitchFamily="50" charset="-128"/>
                        <a:ea typeface="メイリオ" panose="020B0604030504040204" pitchFamily="50" charset="-128"/>
                      </a:endParaRPr>
                    </a:p>
                    <a:p>
                      <a:pPr marL="171450" indent="-79375">
                        <a:lnSpc>
                          <a:spcPts val="1000"/>
                        </a:lnSpc>
                        <a:spcBef>
                          <a:spcPts val="0"/>
                        </a:spcBef>
                        <a:buClr>
                          <a:schemeClr val="accent1"/>
                        </a:buClr>
                        <a:buFont typeface="Arial" panose="020B0604020202020204" pitchFamily="34" charset="0"/>
                        <a:buChar char="♦"/>
                      </a:pPr>
                      <a:r>
                        <a:rPr kumimoji="1" lang="ja-JP" altLang="en-US" sz="750" b="1" dirty="0">
                          <a:solidFill>
                            <a:schemeClr val="tx1"/>
                          </a:solidFill>
                          <a:latin typeface="メイリオ" panose="020B0604030504040204" pitchFamily="50" charset="-128"/>
                          <a:ea typeface="メイリオ" panose="020B0604030504040204" pitchFamily="50" charset="-128"/>
                        </a:rPr>
                        <a:t>また、同報告書では、</a:t>
                      </a:r>
                      <a:r>
                        <a:rPr kumimoji="1" lang="en-US" altLang="ja-JP" sz="750" b="1" dirty="0">
                          <a:solidFill>
                            <a:schemeClr val="tx1"/>
                          </a:solidFill>
                          <a:latin typeface="メイリオ" panose="020B0604030504040204" pitchFamily="50" charset="-128"/>
                          <a:ea typeface="メイリオ" panose="020B0604030504040204" pitchFamily="50" charset="-128"/>
                        </a:rPr>
                        <a:t>SOGS</a:t>
                      </a:r>
                      <a:r>
                        <a:rPr kumimoji="1" lang="ja-JP" altLang="en-US" sz="750" b="1" dirty="0">
                          <a:solidFill>
                            <a:schemeClr val="tx1"/>
                          </a:solidFill>
                          <a:latin typeface="メイリオ" panose="020B0604030504040204" pitchFamily="50" charset="-128"/>
                          <a:ea typeface="メイリオ" panose="020B0604030504040204" pitchFamily="50" charset="-128"/>
                        </a:rPr>
                        <a:t>を用いた推計値は、国際的診断基準である</a:t>
                      </a:r>
                      <a:r>
                        <a:rPr kumimoji="1" lang="en-US" altLang="ja-JP" sz="750" b="1" dirty="0">
                          <a:solidFill>
                            <a:schemeClr val="tx1"/>
                          </a:solidFill>
                          <a:latin typeface="メイリオ" panose="020B0604030504040204" pitchFamily="50" charset="-128"/>
                          <a:ea typeface="メイリオ" panose="020B0604030504040204" pitchFamily="50" charset="-128"/>
                        </a:rPr>
                        <a:t>DSM</a:t>
                      </a:r>
                      <a:r>
                        <a:rPr kumimoji="1" lang="ja-JP" altLang="en-US" sz="750" b="1" dirty="0">
                          <a:solidFill>
                            <a:schemeClr val="tx1"/>
                          </a:solidFill>
                          <a:latin typeface="メイリオ" panose="020B0604030504040204" pitchFamily="50" charset="-128"/>
                          <a:ea typeface="メイリオ" panose="020B0604030504040204" pitchFamily="50" charset="-128"/>
                        </a:rPr>
                        <a:t>を用いた割合より高くなることが報告されているほか、</a:t>
                      </a:r>
                      <a:r>
                        <a:rPr kumimoji="1" lang="en-US" altLang="ja-JP" sz="750" b="1" dirty="0">
                          <a:solidFill>
                            <a:schemeClr val="tx1"/>
                          </a:solidFill>
                          <a:latin typeface="メイリオ" panose="020B0604030504040204" pitchFamily="50" charset="-128"/>
                          <a:ea typeface="メイリオ" panose="020B0604030504040204" pitchFamily="50" charset="-128"/>
                        </a:rPr>
                        <a:t>SOGS</a:t>
                      </a:r>
                      <a:r>
                        <a:rPr kumimoji="1" lang="ja-JP" altLang="en-US" sz="750" b="1" dirty="0">
                          <a:solidFill>
                            <a:schemeClr val="tx1"/>
                          </a:solidFill>
                          <a:latin typeface="メイリオ" panose="020B0604030504040204" pitchFamily="50" charset="-128"/>
                          <a:ea typeface="メイリオ" panose="020B0604030504040204" pitchFamily="50" charset="-128"/>
                        </a:rPr>
                        <a:t>と</a:t>
                      </a:r>
                      <a:r>
                        <a:rPr kumimoji="1" lang="en-US" altLang="ja-JP" sz="750" b="1" dirty="0">
                          <a:solidFill>
                            <a:schemeClr val="tx1"/>
                          </a:solidFill>
                          <a:latin typeface="メイリオ" panose="020B0604030504040204" pitchFamily="50" charset="-128"/>
                          <a:ea typeface="メイリオ" panose="020B0604030504040204" pitchFamily="50" charset="-128"/>
                        </a:rPr>
                        <a:t>DSM-5</a:t>
                      </a:r>
                      <a:r>
                        <a:rPr kumimoji="1" lang="ja-JP" altLang="en-US" sz="750" b="1" dirty="0">
                          <a:solidFill>
                            <a:schemeClr val="tx1"/>
                          </a:solidFill>
                          <a:latin typeface="メイリオ" panose="020B0604030504040204" pitchFamily="50" charset="-128"/>
                          <a:ea typeface="メイリオ" panose="020B0604030504040204" pitchFamily="50" charset="-128"/>
                        </a:rPr>
                        <a:t>の基準による診断結果を比較すると、「</a:t>
                      </a:r>
                      <a:r>
                        <a:rPr kumimoji="1" lang="en-US" altLang="ja-JP" sz="750" b="1" dirty="0">
                          <a:solidFill>
                            <a:schemeClr val="tx1"/>
                          </a:solidFill>
                          <a:latin typeface="メイリオ" panose="020B0604030504040204" pitchFamily="50" charset="-128"/>
                          <a:ea typeface="メイリオ" panose="020B0604030504040204" pitchFamily="50" charset="-128"/>
                        </a:rPr>
                        <a:t>SOGS</a:t>
                      </a:r>
                      <a:r>
                        <a:rPr kumimoji="1" lang="ja-JP" altLang="en-US" sz="750" b="1" dirty="0">
                          <a:solidFill>
                            <a:schemeClr val="tx1"/>
                          </a:solidFill>
                          <a:latin typeface="メイリオ" panose="020B0604030504040204" pitchFamily="50" charset="-128"/>
                          <a:ea typeface="メイリオ" panose="020B0604030504040204" pitchFamily="50" charset="-128"/>
                        </a:rPr>
                        <a:t>５点以上でギャンブル障害が疑われた者の</a:t>
                      </a:r>
                      <a:r>
                        <a:rPr kumimoji="1" lang="en-US" altLang="ja-JP" sz="750" b="1" dirty="0">
                          <a:solidFill>
                            <a:schemeClr val="tx1"/>
                          </a:solidFill>
                          <a:latin typeface="メイリオ" panose="020B0604030504040204" pitchFamily="50" charset="-128"/>
                          <a:ea typeface="メイリオ" panose="020B0604030504040204" pitchFamily="50" charset="-128"/>
                        </a:rPr>
                        <a:t>53%</a:t>
                      </a:r>
                      <a:r>
                        <a:rPr kumimoji="1" lang="ja-JP" altLang="en-US" sz="750" b="1" dirty="0">
                          <a:solidFill>
                            <a:schemeClr val="tx1"/>
                          </a:solidFill>
                          <a:latin typeface="メイリオ" panose="020B0604030504040204" pitchFamily="50" charset="-128"/>
                          <a:ea typeface="メイリオ" panose="020B0604030504040204" pitchFamily="50" charset="-128"/>
                        </a:rPr>
                        <a:t>は、</a:t>
                      </a:r>
                      <a:r>
                        <a:rPr kumimoji="1" lang="en-US" altLang="ja-JP" sz="750" b="1" dirty="0">
                          <a:solidFill>
                            <a:schemeClr val="tx1"/>
                          </a:solidFill>
                          <a:latin typeface="メイリオ" panose="020B0604030504040204" pitchFamily="50" charset="-128"/>
                          <a:ea typeface="メイリオ" panose="020B0604030504040204" pitchFamily="50" charset="-128"/>
                        </a:rPr>
                        <a:t>DSM-5</a:t>
                      </a:r>
                      <a:r>
                        <a:rPr kumimoji="1" lang="ja-JP" altLang="en-US" sz="750" b="1" dirty="0">
                          <a:solidFill>
                            <a:schemeClr val="tx1"/>
                          </a:solidFill>
                          <a:latin typeface="メイリオ" panose="020B0604030504040204" pitchFamily="50" charset="-128"/>
                          <a:ea typeface="メイリオ" panose="020B0604030504040204" pitchFamily="50" charset="-128"/>
                        </a:rPr>
                        <a:t>の</a:t>
                      </a:r>
                      <a:br>
                        <a:rPr kumimoji="1" lang="en-US" altLang="ja-JP" sz="750" b="1" dirty="0">
                          <a:solidFill>
                            <a:schemeClr val="tx1"/>
                          </a:solidFill>
                          <a:latin typeface="メイリオ" panose="020B0604030504040204" pitchFamily="50" charset="-128"/>
                          <a:ea typeface="メイリオ" panose="020B0604030504040204" pitchFamily="50" charset="-128"/>
                        </a:rPr>
                      </a:br>
                      <a:r>
                        <a:rPr kumimoji="1" lang="ja-JP" altLang="en-US" sz="750" b="1" dirty="0">
                          <a:solidFill>
                            <a:schemeClr val="tx1"/>
                          </a:solidFill>
                          <a:latin typeface="メイリオ" panose="020B0604030504040204" pitchFamily="50" charset="-128"/>
                          <a:ea typeface="メイリオ" panose="020B0604030504040204" pitchFamily="50" charset="-128"/>
                        </a:rPr>
                        <a:t>ギャンブル障害には該当しない」とする研究が紹介されている。</a:t>
                      </a:r>
                    </a:p>
                    <a:p>
                      <a:pPr marL="171450" indent="-79375">
                        <a:lnSpc>
                          <a:spcPts val="1000"/>
                        </a:lnSpc>
                        <a:spcBef>
                          <a:spcPts val="0"/>
                        </a:spcBef>
                        <a:buClr>
                          <a:schemeClr val="accent1"/>
                        </a:buClr>
                        <a:buFont typeface="Arial" panose="020B0604020202020204" pitchFamily="34" charset="0"/>
                        <a:buChar char="♦"/>
                      </a:pPr>
                      <a:r>
                        <a:rPr kumimoji="1" lang="ja-JP" altLang="en-US" sz="750" b="1" dirty="0">
                          <a:solidFill>
                            <a:schemeClr val="tx1"/>
                          </a:solidFill>
                          <a:latin typeface="メイリオ" panose="020B0604030504040204" pitchFamily="50" charset="-128"/>
                          <a:ea typeface="メイリオ" panose="020B0604030504040204" pitchFamily="50" charset="-128"/>
                        </a:rPr>
                        <a:t>なお、上記割合は、</a:t>
                      </a:r>
                      <a:r>
                        <a:rPr kumimoji="1" lang="en-US" altLang="ja-JP" sz="750" b="1" dirty="0">
                          <a:solidFill>
                            <a:schemeClr val="tx1"/>
                          </a:solidFill>
                          <a:latin typeface="メイリオ" panose="020B0604030504040204" pitchFamily="50" charset="-128"/>
                          <a:ea typeface="メイリオ" panose="020B0604030504040204" pitchFamily="50" charset="-128"/>
                        </a:rPr>
                        <a:t>95</a:t>
                      </a:r>
                      <a:r>
                        <a:rPr kumimoji="1" lang="ja-JP" altLang="en-US" sz="750" b="1" dirty="0">
                          <a:solidFill>
                            <a:schemeClr val="tx1"/>
                          </a:solidFill>
                          <a:latin typeface="メイリオ" panose="020B0604030504040204" pitchFamily="50" charset="-128"/>
                          <a:ea typeface="メイリオ" panose="020B0604030504040204" pitchFamily="50" charset="-128"/>
                        </a:rPr>
                        <a:t>％信頼区間（同じ調査を</a:t>
                      </a:r>
                      <a:r>
                        <a:rPr kumimoji="1" lang="en-US" altLang="ja-JP" sz="750" b="1" dirty="0">
                          <a:solidFill>
                            <a:schemeClr val="tx1"/>
                          </a:solidFill>
                          <a:latin typeface="メイリオ" panose="020B0604030504040204" pitchFamily="50" charset="-128"/>
                          <a:ea typeface="メイリオ" panose="020B0604030504040204" pitchFamily="50" charset="-128"/>
                        </a:rPr>
                        <a:t>100</a:t>
                      </a:r>
                      <a:r>
                        <a:rPr kumimoji="1" lang="ja-JP" altLang="en-US" sz="750" b="1" dirty="0">
                          <a:solidFill>
                            <a:schemeClr val="tx1"/>
                          </a:solidFill>
                          <a:latin typeface="メイリオ" panose="020B0604030504040204" pitchFamily="50" charset="-128"/>
                          <a:ea typeface="メイリオ" panose="020B0604030504040204" pitchFamily="50" charset="-128"/>
                        </a:rPr>
                        <a:t>回実施した場合、</a:t>
                      </a:r>
                      <a:r>
                        <a:rPr kumimoji="1" lang="en-US" altLang="ja-JP" sz="750" b="1" dirty="0">
                          <a:solidFill>
                            <a:schemeClr val="tx1"/>
                          </a:solidFill>
                          <a:latin typeface="メイリオ" panose="020B0604030504040204" pitchFamily="50" charset="-128"/>
                          <a:ea typeface="メイリオ" panose="020B0604030504040204" pitchFamily="50" charset="-128"/>
                        </a:rPr>
                        <a:t>95</a:t>
                      </a:r>
                      <a:r>
                        <a:rPr kumimoji="1" lang="ja-JP" altLang="en-US" sz="750" b="1" dirty="0">
                          <a:solidFill>
                            <a:schemeClr val="tx1"/>
                          </a:solidFill>
                          <a:latin typeface="メイリオ" panose="020B0604030504040204" pitchFamily="50" charset="-128"/>
                          <a:ea typeface="メイリオ" panose="020B0604030504040204" pitchFamily="50" charset="-128"/>
                        </a:rPr>
                        <a:t>回はその区間内になることを意味する。国実態調査では</a:t>
                      </a:r>
                      <a:r>
                        <a:rPr kumimoji="1" lang="en-US" altLang="ja-JP" sz="750" b="1" dirty="0">
                          <a:solidFill>
                            <a:schemeClr val="tx1"/>
                          </a:solidFill>
                          <a:latin typeface="メイリオ" panose="020B0604030504040204" pitchFamily="50" charset="-128"/>
                          <a:ea typeface="メイリオ" panose="020B0604030504040204" pitchFamily="50" charset="-128"/>
                        </a:rPr>
                        <a:t>1.9-2.5</a:t>
                      </a:r>
                      <a:r>
                        <a:rPr kumimoji="1" lang="ja-JP" altLang="en-US" sz="750" b="1" dirty="0" err="1">
                          <a:solidFill>
                            <a:schemeClr val="tx1"/>
                          </a:solidFill>
                          <a:latin typeface="メイリオ" panose="020B0604030504040204" pitchFamily="50" charset="-128"/>
                          <a:ea typeface="メイリオ" panose="020B0604030504040204" pitchFamily="50" charset="-128"/>
                        </a:rPr>
                        <a:t>、</a:t>
                      </a:r>
                      <a:r>
                        <a:rPr kumimoji="1" lang="ja-JP" altLang="en-US" sz="750" b="1" dirty="0">
                          <a:solidFill>
                            <a:schemeClr val="tx1"/>
                          </a:solidFill>
                          <a:latin typeface="メイリオ" panose="020B0604030504040204" pitchFamily="50" charset="-128"/>
                          <a:ea typeface="メイリオ" panose="020B0604030504040204" pitchFamily="50" charset="-128"/>
                        </a:rPr>
                        <a:t>府実態調査</a:t>
                      </a:r>
                      <a:r>
                        <a:rPr kumimoji="1" lang="en-US" altLang="ja-JP" sz="750" b="1" dirty="0">
                          <a:solidFill>
                            <a:schemeClr val="tx1"/>
                          </a:solidFill>
                          <a:latin typeface="メイリオ" panose="020B0604030504040204" pitchFamily="50" charset="-128"/>
                          <a:ea typeface="メイリオ" panose="020B0604030504040204" pitchFamily="50" charset="-128"/>
                        </a:rPr>
                        <a:t>(SOGS</a:t>
                      </a:r>
                      <a:r>
                        <a:rPr kumimoji="1" lang="ja-JP" altLang="en-US" sz="750" b="1" dirty="0">
                          <a:solidFill>
                            <a:schemeClr val="tx1"/>
                          </a:solidFill>
                          <a:latin typeface="メイリオ" panose="020B0604030504040204" pitchFamily="50" charset="-128"/>
                          <a:ea typeface="メイリオ" panose="020B0604030504040204" pitchFamily="50" charset="-128"/>
                        </a:rPr>
                        <a:t>５点</a:t>
                      </a:r>
                      <a:r>
                        <a:rPr kumimoji="1" lang="en-US" altLang="ja-JP" sz="750" b="1" dirty="0">
                          <a:solidFill>
                            <a:schemeClr val="tx1"/>
                          </a:solidFill>
                          <a:latin typeface="メイリオ" panose="020B0604030504040204" pitchFamily="50" charset="-128"/>
                          <a:ea typeface="メイリオ" panose="020B0604030504040204" pitchFamily="50" charset="-128"/>
                        </a:rPr>
                        <a:t>~)</a:t>
                      </a:r>
                      <a:r>
                        <a:rPr kumimoji="1" lang="ja-JP" altLang="en-US" sz="750" b="1" dirty="0">
                          <a:solidFill>
                            <a:schemeClr val="tx1"/>
                          </a:solidFill>
                          <a:latin typeface="メイリオ" panose="020B0604030504040204" pitchFamily="50" charset="-128"/>
                          <a:ea typeface="メイリオ" panose="020B0604030504040204" pitchFamily="50" charset="-128"/>
                        </a:rPr>
                        <a:t>では</a:t>
                      </a:r>
                      <a:r>
                        <a:rPr kumimoji="1" lang="en-US" altLang="ja-JP" sz="750" b="1" dirty="0">
                          <a:solidFill>
                            <a:schemeClr val="tx1"/>
                          </a:solidFill>
                          <a:latin typeface="メイリオ" panose="020B0604030504040204" pitchFamily="50" charset="-128"/>
                          <a:ea typeface="メイリオ" panose="020B0604030504040204" pitchFamily="50" charset="-128"/>
                        </a:rPr>
                        <a:t>1.5-2.3</a:t>
                      </a:r>
                      <a:r>
                        <a:rPr kumimoji="1" lang="ja-JP" altLang="en-US" sz="750" b="1" dirty="0" err="1">
                          <a:solidFill>
                            <a:schemeClr val="tx1"/>
                          </a:solidFill>
                          <a:latin typeface="メイリオ" panose="020B0604030504040204" pitchFamily="50" charset="-128"/>
                          <a:ea typeface="メイリオ" panose="020B0604030504040204" pitchFamily="50" charset="-128"/>
                        </a:rPr>
                        <a:t>。</a:t>
                      </a:r>
                      <a:r>
                        <a:rPr kumimoji="1" lang="ja-JP" altLang="en-US" sz="750" b="1" dirty="0">
                          <a:solidFill>
                            <a:schemeClr val="tx1"/>
                          </a:solidFill>
                          <a:latin typeface="メイリオ" panose="020B0604030504040204" pitchFamily="50" charset="-128"/>
                          <a:ea typeface="メイリオ" panose="020B0604030504040204" pitchFamily="50" charset="-128"/>
                        </a:rPr>
                        <a:t>）の間で変動する可能性がある。</a:t>
                      </a:r>
                      <a:endParaRPr kumimoji="1" lang="en-US" altLang="ja-JP" sz="750" b="1" dirty="0">
                        <a:solidFill>
                          <a:schemeClr val="tx1"/>
                        </a:solidFill>
                        <a:latin typeface="メイリオ" panose="020B0604030504040204" pitchFamily="50" charset="-128"/>
                        <a:ea typeface="メイリオ" panose="020B0604030504040204" pitchFamily="50" charset="-128"/>
                      </a:endParaRPr>
                    </a:p>
                  </a:txBody>
                  <a:tcPr marL="89732" marR="89732" marT="44866" marB="44866"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marL="171450" indent="-171450">
                        <a:buClr>
                          <a:schemeClr val="accent1"/>
                        </a:buClr>
                        <a:buFont typeface="Wingdings" panose="05000000000000000000" pitchFamily="2" charset="2"/>
                        <a:buChar char="l"/>
                      </a:pPr>
                      <a:endParaRPr kumimoji="1" lang="ja-JP" altLang="en-US" sz="900" b="0" baseline="30000" dirty="0">
                        <a:solidFill>
                          <a:schemeClr val="tx1"/>
                        </a:solidFill>
                        <a:effectLst/>
                        <a:latin typeface="メイリオ" panose="020B0604030504040204" pitchFamily="50" charset="-128"/>
                        <a:ea typeface="メイリオ" panose="020B0604030504040204" pitchFamily="50" charset="-128"/>
                      </a:endParaRPr>
                    </a:p>
                  </a:txBody>
                  <a:tcPr/>
                </a:tc>
                <a:tc hMerge="1">
                  <a:txBody>
                    <a:bodyPr/>
                    <a:lstStyle/>
                    <a:p>
                      <a:pPr algn="l"/>
                      <a:endParaRPr kumimoji="1" lang="zh-TW" altLang="en-US" sz="900" b="0" dirty="0">
                        <a:solidFill>
                          <a:schemeClr val="tx1"/>
                        </a:solidFill>
                        <a:effectLst/>
                        <a:latin typeface="メイリオ" panose="020B0604030504040204" pitchFamily="50" charset="-128"/>
                        <a:ea typeface="メイリオ" panose="020B0604030504040204" pitchFamily="50" charset="-128"/>
                      </a:endParaRPr>
                    </a:p>
                  </a:txBody>
                  <a:tcPr/>
                </a:tc>
                <a:tc hMerge="1">
                  <a:txBody>
                    <a:bodyPr/>
                    <a:lstStyle/>
                    <a:p>
                      <a:pPr marL="92075" indent="-92075"/>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89732" marR="89732" marT="44866" marB="44866" anchor="ctr">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a:endParaRPr kumimoji="1" lang="zh-TW" altLang="en-US" sz="900" b="0" dirty="0">
                        <a:solidFill>
                          <a:schemeClr val="tx1"/>
                        </a:solidFill>
                        <a:effectLst/>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993230408"/>
                  </a:ext>
                </a:extLst>
              </a:tr>
            </a:tbl>
          </a:graphicData>
        </a:graphic>
      </p:graphicFrame>
      <p:sp>
        <p:nvSpPr>
          <p:cNvPr id="241" name="正方形/長方形 240"/>
          <p:cNvSpPr/>
          <p:nvPr/>
        </p:nvSpPr>
        <p:spPr>
          <a:xfrm>
            <a:off x="10440491" y="408112"/>
            <a:ext cx="2376264" cy="261610"/>
          </a:xfrm>
          <a:prstGeom prst="rect">
            <a:avLst/>
          </a:prstGeom>
        </p:spPr>
        <p:txBody>
          <a:bodyPr wrap="square">
            <a:spAutoFit/>
          </a:bodyPr>
          <a:lstStyle/>
          <a:p>
            <a:pPr algn="r"/>
            <a:r>
              <a:rPr lang="en-US" altLang="ja-JP" sz="1100" b="1" dirty="0">
                <a:latin typeface="メイリオ" panose="020B0604030504040204" pitchFamily="50" charset="-128"/>
                <a:ea typeface="メイリオ" panose="020B0604030504040204" pitchFamily="50" charset="-128"/>
              </a:rPr>
              <a:t>1/2</a:t>
            </a:r>
            <a:endParaRPr lang="ja-JP" altLang="en-US" sz="1100" b="1" dirty="0">
              <a:latin typeface="メイリオ" panose="020B0604030504040204" pitchFamily="50" charset="-128"/>
              <a:ea typeface="メイリオ" panose="020B0604030504040204" pitchFamily="50" charset="-128"/>
            </a:endParaRPr>
          </a:p>
        </p:txBody>
      </p:sp>
      <p:graphicFrame>
        <p:nvGraphicFramePr>
          <p:cNvPr id="65" name="表 64"/>
          <p:cNvGraphicFramePr>
            <a:graphicFrameLocks noGrp="1"/>
          </p:cNvGraphicFramePr>
          <p:nvPr>
            <p:extLst>
              <p:ext uri="{D42A27DB-BD31-4B8C-83A1-F6EECF244321}">
                <p14:modId xmlns:p14="http://schemas.microsoft.com/office/powerpoint/2010/main" val="671814684"/>
              </p:ext>
            </p:extLst>
          </p:nvPr>
        </p:nvGraphicFramePr>
        <p:xfrm>
          <a:off x="0" y="2064296"/>
          <a:ext cx="6571673" cy="7523460"/>
        </p:xfrm>
        <a:graphic>
          <a:graphicData uri="http://schemas.openxmlformats.org/drawingml/2006/table">
            <a:tbl>
              <a:tblPr>
                <a:tableStyleId>{073A0DAA-6AF3-43AB-8588-CEC1D06C72B9}</a:tableStyleId>
              </a:tblPr>
              <a:tblGrid>
                <a:gridCol w="122400">
                  <a:extLst>
                    <a:ext uri="{9D8B030D-6E8A-4147-A177-3AD203B41FA5}">
                      <a16:colId xmlns:a16="http://schemas.microsoft.com/office/drawing/2014/main" val="2375738016"/>
                    </a:ext>
                  </a:extLst>
                </a:gridCol>
                <a:gridCol w="6449273">
                  <a:extLst>
                    <a:ext uri="{9D8B030D-6E8A-4147-A177-3AD203B41FA5}">
                      <a16:colId xmlns:a16="http://schemas.microsoft.com/office/drawing/2014/main" val="4208928748"/>
                    </a:ext>
                  </a:extLst>
                </a:gridCol>
              </a:tblGrid>
              <a:tr h="247366">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buFont typeface="Meiryo UI" panose="020B0604030504040204" pitchFamily="50" charset="-128"/>
                        <a:buChar char="⑴"/>
                      </a:pPr>
                      <a:r>
                        <a:rPr kumimoji="1" lang="ja-JP" altLang="en-US" sz="1050" b="1" dirty="0">
                          <a:solidFill>
                            <a:schemeClr val="bg1"/>
                          </a:solidFill>
                          <a:latin typeface="Meiryo UI" panose="020B0604030504040204" pitchFamily="50" charset="-128"/>
                          <a:ea typeface="Meiryo UI" panose="020B0604030504040204" pitchFamily="50" charset="-128"/>
                        </a:rPr>
                        <a:t>ギャンブル等依存症を巡る状況 </a:t>
                      </a:r>
                      <a:r>
                        <a:rPr kumimoji="1" lang="en-US" altLang="ja-JP" sz="800" b="1" dirty="0">
                          <a:solidFill>
                            <a:schemeClr val="bg1"/>
                          </a:solidFill>
                          <a:latin typeface="Meiryo UI" panose="020B0604030504040204" pitchFamily="50" charset="-128"/>
                          <a:ea typeface="Meiryo UI" panose="020B0604030504040204" pitchFamily="50" charset="-128"/>
                        </a:rPr>
                        <a:t>【</a:t>
                      </a:r>
                      <a:r>
                        <a:rPr kumimoji="1" lang="ja-JP" altLang="en-US" sz="800" b="1" dirty="0">
                          <a:solidFill>
                            <a:schemeClr val="bg1"/>
                          </a:solidFill>
                          <a:latin typeface="Meiryo UI" panose="020B0604030504040204" pitchFamily="50" charset="-128"/>
                          <a:ea typeface="Meiryo UI" panose="020B0604030504040204" pitchFamily="50" charset="-128"/>
                        </a:rPr>
                        <a:t>「ギャンブル等と健康に関する調査」（令和３年２月実施）等より</a:t>
                      </a:r>
                      <a:r>
                        <a:rPr kumimoji="1" lang="en-US" altLang="ja-JP" sz="800" b="1" dirty="0">
                          <a:solidFill>
                            <a:schemeClr val="bg1"/>
                          </a:solidFill>
                          <a:latin typeface="Meiryo UI" panose="020B0604030504040204" pitchFamily="50" charset="-128"/>
                          <a:ea typeface="Meiryo UI" panose="020B0604030504040204" pitchFamily="50" charset="-128"/>
                        </a:rPr>
                        <a:t>】</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7272000">
                <a:tc>
                  <a:txBody>
                    <a:bodyPr/>
                    <a:lstStyle/>
                    <a:p>
                      <a:r>
                        <a:rPr kumimoji="1" lang="ja-JP" altLang="en-US" sz="100" dirty="0">
                          <a:latin typeface="Meiryo UI" panose="020B0604030504040204" pitchFamily="50" charset="-128"/>
                          <a:ea typeface="Meiryo UI" panose="020B0604030504040204" pitchFamily="50" charset="-128"/>
                        </a:rPr>
                        <a:t>　</a:t>
                      </a:r>
                    </a:p>
                  </a:txBody>
                  <a:tcPr marL="0" marR="0" marT="0" marB="0">
                    <a:lnT w="12700"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solidFill>
                      <a:srgbClr val="002060"/>
                    </a:solidFill>
                  </a:tcPr>
                </a:tc>
                <a:tc>
                  <a:txBody>
                    <a:bodyPr/>
                    <a:lstStyle/>
                    <a:p>
                      <a:pPr marL="180975" indent="-95250">
                        <a:lnSpc>
                          <a:spcPts val="1200"/>
                        </a:lnSpc>
                        <a:buFont typeface="Arial" panose="020B0604020202020204" pitchFamily="34" charset="0"/>
                        <a:buChar char="•"/>
                      </a:pPr>
                      <a:endParaRPr kumimoji="1" lang="en-US" altLang="ja-JP" sz="1000" b="0" dirty="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sp>
        <p:nvSpPr>
          <p:cNvPr id="66" name="正方形/長方形 65"/>
          <p:cNvSpPr/>
          <p:nvPr/>
        </p:nvSpPr>
        <p:spPr>
          <a:xfrm>
            <a:off x="6832848" y="4584576"/>
            <a:ext cx="36004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en-US" altLang="ja-JP" sz="700" b="1" dirty="0">
                <a:solidFill>
                  <a:schemeClr val="tx1">
                    <a:lumMod val="95000"/>
                    <a:lumOff val="5000"/>
                  </a:schemeClr>
                </a:solidFill>
                <a:latin typeface="メイリオ" panose="020B0604030504040204" pitchFamily="50" charset="-128"/>
                <a:ea typeface="メイリオ" panose="020B0604030504040204" pitchFamily="50" charset="-128"/>
              </a:rPr>
              <a:t>&lt;</a:t>
            </a:r>
            <a:r>
              <a:rPr lang="ja-JP" altLang="en-US" sz="700" b="1" dirty="0">
                <a:solidFill>
                  <a:schemeClr val="tx1">
                    <a:lumMod val="95000"/>
                    <a:lumOff val="5000"/>
                  </a:schemeClr>
                </a:solidFill>
                <a:latin typeface="メイリオ" panose="020B0604030504040204" pitchFamily="50" charset="-128"/>
                <a:ea typeface="メイリオ" panose="020B0604030504040204" pitchFamily="50" charset="-128"/>
              </a:rPr>
              <a:t>注釈</a:t>
            </a:r>
            <a:r>
              <a:rPr lang="en-US" altLang="ja-JP" sz="700" b="1" dirty="0">
                <a:solidFill>
                  <a:schemeClr val="tx1">
                    <a:lumMod val="95000"/>
                    <a:lumOff val="5000"/>
                  </a:schemeClr>
                </a:solidFill>
                <a:latin typeface="メイリオ" panose="020B0604030504040204" pitchFamily="50" charset="-128"/>
                <a:ea typeface="メイリオ" panose="020B0604030504040204" pitchFamily="50" charset="-128"/>
              </a:rPr>
              <a:t>&gt;</a:t>
            </a:r>
          </a:p>
        </p:txBody>
      </p:sp>
      <p:sp>
        <p:nvSpPr>
          <p:cNvPr id="62" name="正方形/長方形 61"/>
          <p:cNvSpPr/>
          <p:nvPr/>
        </p:nvSpPr>
        <p:spPr>
          <a:xfrm>
            <a:off x="158964" y="4349487"/>
            <a:ext cx="4680520" cy="54255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indent="-85725">
              <a:buFont typeface="メイリオ" panose="020B0604030504040204" pitchFamily="50" charset="-128"/>
              <a:buChar char="○"/>
            </a:pPr>
            <a:r>
              <a:rPr lang="ja-JP" altLang="en-US" sz="1000" b="1" u="sng" dirty="0">
                <a:latin typeface="メイリオ" panose="020B0604030504040204" pitchFamily="50" charset="-128"/>
                <a:ea typeface="メイリオ" panose="020B0604030504040204" pitchFamily="50" charset="-128"/>
              </a:rPr>
              <a:t>ギャンブル等の種類</a:t>
            </a:r>
            <a:r>
              <a:rPr lang="en-US" altLang="ja-JP" sz="1000" b="1" u="sng"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図２</a:t>
            </a:r>
            <a:r>
              <a:rPr lang="en-US" altLang="ja-JP" sz="1000" b="1" u="sng" dirty="0">
                <a:latin typeface="メイリオ" panose="020B0604030504040204" pitchFamily="50" charset="-128"/>
                <a:ea typeface="メイリオ" panose="020B0604030504040204" pitchFamily="50" charset="-128"/>
              </a:rPr>
              <a:t>】</a:t>
            </a:r>
          </a:p>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過去１年での経験：「パチンコ」</a:t>
            </a:r>
            <a:r>
              <a:rPr lang="en-US" altLang="ja-JP" sz="1000" dirty="0">
                <a:latin typeface="メイリオ" panose="020B0604030504040204" pitchFamily="50" charset="-128"/>
                <a:ea typeface="メイリオ" panose="020B0604030504040204" pitchFamily="50" charset="-128"/>
              </a:rPr>
              <a:t>60.9%</a:t>
            </a:r>
            <a:r>
              <a:rPr lang="ja-JP" altLang="en-US" sz="1000" dirty="0">
                <a:latin typeface="メイリオ" panose="020B0604030504040204" pitchFamily="50" charset="-128"/>
                <a:ea typeface="メイリオ" panose="020B0604030504040204" pitchFamily="50" charset="-128"/>
              </a:rPr>
              <a:t>　「パチスロ」</a:t>
            </a:r>
            <a:r>
              <a:rPr lang="en-US" altLang="ja-JP" sz="1000" dirty="0">
                <a:latin typeface="メイリオ" panose="020B0604030504040204" pitchFamily="50" charset="-128"/>
                <a:ea typeface="メイリオ" panose="020B0604030504040204" pitchFamily="50" charset="-128"/>
              </a:rPr>
              <a:t>50.0%</a:t>
            </a:r>
          </a:p>
          <a:p>
            <a:pPr marL="85725">
              <a:lnSpc>
                <a:spcPts val="1000"/>
              </a:lnSpc>
            </a:pPr>
            <a:r>
              <a:rPr lang="ja-JP" altLang="en-US" sz="1000" dirty="0">
                <a:latin typeface="メイリオ" panose="020B0604030504040204" pitchFamily="50" charset="-128"/>
                <a:ea typeface="メイリオ" panose="020B0604030504040204" pitchFamily="50" charset="-128"/>
              </a:rPr>
              <a:t> （最もお金を使用：「パチンコ」</a:t>
            </a:r>
            <a:r>
              <a:rPr lang="en-US" altLang="ja-JP" sz="1000" dirty="0">
                <a:latin typeface="メイリオ" panose="020B0604030504040204" pitchFamily="50" charset="-128"/>
                <a:ea typeface="メイリオ" panose="020B0604030504040204" pitchFamily="50" charset="-128"/>
              </a:rPr>
              <a:t>50.0%</a:t>
            </a:r>
            <a:r>
              <a:rPr lang="ja-JP" altLang="en-US" sz="1000" dirty="0">
                <a:latin typeface="メイリオ" panose="020B0604030504040204" pitchFamily="50" charset="-128"/>
                <a:ea typeface="メイリオ" panose="020B0604030504040204" pitchFamily="50" charset="-128"/>
              </a:rPr>
              <a:t>　「パチスロ」</a:t>
            </a:r>
            <a:r>
              <a:rPr lang="en-US" altLang="ja-JP" sz="1000" dirty="0">
                <a:latin typeface="メイリオ" panose="020B0604030504040204" pitchFamily="50" charset="-128"/>
                <a:ea typeface="メイリオ" panose="020B0604030504040204" pitchFamily="50" charset="-128"/>
              </a:rPr>
              <a:t>31.8%</a:t>
            </a:r>
            <a:r>
              <a:rPr lang="ja-JP" altLang="en-US" sz="1000" dirty="0">
                <a:latin typeface="メイリオ" panose="020B0604030504040204" pitchFamily="50" charset="-128"/>
                <a:ea typeface="メイリオ" panose="020B0604030504040204" pitchFamily="50" charset="-128"/>
              </a:rPr>
              <a:t>）</a:t>
            </a:r>
          </a:p>
        </p:txBody>
      </p:sp>
      <p:sp>
        <p:nvSpPr>
          <p:cNvPr id="64" name="正方形/長方形 63"/>
          <p:cNvSpPr/>
          <p:nvPr/>
        </p:nvSpPr>
        <p:spPr>
          <a:xfrm>
            <a:off x="284694" y="4853938"/>
            <a:ext cx="3744416" cy="29412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800" dirty="0">
                <a:latin typeface="メイリオ" panose="020B0604030504040204" pitchFamily="50" charset="-128"/>
                <a:ea typeface="メイリオ" panose="020B0604030504040204" pitchFamily="50" charset="-128"/>
              </a:rPr>
              <a:t>※SOGS</a:t>
            </a:r>
            <a:r>
              <a:rPr lang="ja-JP" altLang="en-US" sz="800" spc="-100" dirty="0">
                <a:latin typeface="メイリオ" panose="020B0604030504040204" pitchFamily="50" charset="-128"/>
                <a:ea typeface="メイリオ" panose="020B0604030504040204" pitchFamily="50" charset="-128"/>
              </a:rPr>
              <a:t>（</a:t>
            </a:r>
            <a:r>
              <a:rPr lang="en-US" altLang="ja-JP" sz="800" spc="-100" dirty="0">
                <a:latin typeface="メイリオ" panose="020B0604030504040204" pitchFamily="50" charset="-128"/>
                <a:ea typeface="メイリオ" panose="020B0604030504040204" pitchFamily="50" charset="-128"/>
              </a:rPr>
              <a:t>South Oaks Gambling Screen</a:t>
            </a:r>
            <a:r>
              <a:rPr lang="ja-JP" altLang="en-US" sz="800" spc="-1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とは、アメリカのサウスオークス財団が</a:t>
            </a:r>
            <a:br>
              <a:rPr lang="en-US" altLang="ja-JP" sz="800" dirty="0">
                <a:latin typeface="メイリオ" panose="020B0604030504040204" pitchFamily="50" charset="-128"/>
                <a:ea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rPr>
              <a:t>　開発したギャンブル等依存症の診断のための質問票。</a:t>
            </a:r>
          </a:p>
        </p:txBody>
      </p:sp>
      <p:sp>
        <p:nvSpPr>
          <p:cNvPr id="73" name="対角する 2 つの角を切り取った四角形 72"/>
          <p:cNvSpPr/>
          <p:nvPr/>
        </p:nvSpPr>
        <p:spPr>
          <a:xfrm>
            <a:off x="208112" y="2496344"/>
            <a:ext cx="3744000" cy="212648"/>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a:latin typeface="メイリオ" panose="020B0604030504040204" pitchFamily="50" charset="-128"/>
                <a:ea typeface="メイリオ" panose="020B0604030504040204" pitchFamily="50" charset="-128"/>
              </a:rPr>
              <a:t>⓵経験したギャンブル等の種類</a:t>
            </a:r>
            <a:endParaRPr lang="en-US" altLang="ja-JP" sz="1000" b="1" dirty="0">
              <a:latin typeface="メイリオ" panose="020B0604030504040204" pitchFamily="50" charset="-128"/>
              <a:ea typeface="メイリオ" panose="020B0604030504040204" pitchFamily="50" charset="-128"/>
            </a:endParaRPr>
          </a:p>
        </p:txBody>
      </p:sp>
      <p:sp>
        <p:nvSpPr>
          <p:cNvPr id="74" name="対角する 2 つの角を切り取った四角形 73"/>
          <p:cNvSpPr/>
          <p:nvPr/>
        </p:nvSpPr>
        <p:spPr>
          <a:xfrm>
            <a:off x="208112" y="3432448"/>
            <a:ext cx="3744000" cy="212648"/>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a:latin typeface="メイリオ" panose="020B0604030504040204" pitchFamily="50" charset="-128"/>
                <a:ea typeface="メイリオ" panose="020B0604030504040204" pitchFamily="50" charset="-128"/>
              </a:rPr>
              <a:t>②初めてギャンブル等をするようになった年齢</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図１</a:t>
            </a:r>
            <a:r>
              <a:rPr lang="en-US" altLang="ja-JP" sz="1000" b="1" dirty="0">
                <a:latin typeface="メイリオ" panose="020B0604030504040204" pitchFamily="50" charset="-128"/>
                <a:ea typeface="メイリオ" panose="020B0604030504040204" pitchFamily="50" charset="-128"/>
              </a:rPr>
              <a:t>】</a:t>
            </a:r>
          </a:p>
        </p:txBody>
      </p:sp>
      <p:sp>
        <p:nvSpPr>
          <p:cNvPr id="77" name="正方形/長方形 76"/>
          <p:cNvSpPr/>
          <p:nvPr/>
        </p:nvSpPr>
        <p:spPr>
          <a:xfrm>
            <a:off x="105242" y="2746658"/>
            <a:ext cx="3847286" cy="68579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生涯での経験</a:t>
            </a:r>
            <a:br>
              <a:rPr lang="en-US" altLang="ja-JP"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：「宝くじ</a:t>
            </a:r>
            <a:r>
              <a:rPr lang="en-US" altLang="ja-JP" sz="6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60.5%</a:t>
            </a:r>
            <a:r>
              <a:rPr lang="ja-JP" altLang="en-US" sz="1000" dirty="0">
                <a:latin typeface="メイリオ" panose="020B0604030504040204" pitchFamily="50" charset="-128"/>
                <a:ea typeface="メイリオ" panose="020B0604030504040204" pitchFamily="50" charset="-128"/>
              </a:rPr>
              <a:t>「パチンコ」</a:t>
            </a:r>
            <a:r>
              <a:rPr lang="en-US" altLang="ja-JP" sz="1000" dirty="0">
                <a:latin typeface="メイリオ" panose="020B0604030504040204" pitchFamily="50" charset="-128"/>
                <a:ea typeface="メイリオ" panose="020B0604030504040204" pitchFamily="50" charset="-128"/>
              </a:rPr>
              <a:t>51.2%</a:t>
            </a:r>
            <a:r>
              <a:rPr lang="ja-JP" altLang="en-US" sz="1000" dirty="0">
                <a:latin typeface="メイリオ" panose="020B0604030504040204" pitchFamily="50" charset="-128"/>
                <a:ea typeface="メイリオ" panose="020B0604030504040204" pitchFamily="50" charset="-128"/>
              </a:rPr>
              <a:t>「競馬」</a:t>
            </a:r>
            <a:r>
              <a:rPr lang="en-US" altLang="ja-JP" sz="1000" dirty="0">
                <a:latin typeface="メイリオ" panose="020B0604030504040204" pitchFamily="50" charset="-128"/>
                <a:ea typeface="メイリオ" panose="020B0604030504040204" pitchFamily="50" charset="-128"/>
              </a:rPr>
              <a:t>33.2%</a:t>
            </a:r>
            <a:endParaRPr lang="ja-JP" altLang="en-US"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過去１年での経験</a:t>
            </a:r>
            <a:br>
              <a:rPr lang="en-US" altLang="ja-JP"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：「宝くじ</a:t>
            </a:r>
            <a:r>
              <a:rPr lang="en-US" altLang="ja-JP" sz="6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47.6%</a:t>
            </a:r>
            <a:r>
              <a:rPr lang="ja-JP" altLang="en-US" sz="1000" dirty="0">
                <a:latin typeface="メイリオ" panose="020B0604030504040204" pitchFamily="50" charset="-128"/>
                <a:ea typeface="メイリオ" panose="020B0604030504040204" pitchFamily="50" charset="-128"/>
              </a:rPr>
              <a:t>「競馬」</a:t>
            </a:r>
            <a:r>
              <a:rPr lang="en-US" altLang="ja-JP" sz="1000" dirty="0">
                <a:latin typeface="メイリオ" panose="020B0604030504040204" pitchFamily="50" charset="-128"/>
                <a:ea typeface="メイリオ" panose="020B0604030504040204" pitchFamily="50" charset="-128"/>
              </a:rPr>
              <a:t>15.5%</a:t>
            </a:r>
            <a:r>
              <a:rPr lang="ja-JP" altLang="en-US" sz="1000" dirty="0">
                <a:latin typeface="メイリオ" panose="020B0604030504040204" pitchFamily="50" charset="-128"/>
                <a:ea typeface="メイリオ" panose="020B0604030504040204" pitchFamily="50" charset="-128"/>
              </a:rPr>
              <a:t> 「パチンコ」</a:t>
            </a:r>
            <a:r>
              <a:rPr lang="en-US" altLang="ja-JP" sz="1000" dirty="0">
                <a:latin typeface="メイリオ" panose="020B0604030504040204" pitchFamily="50" charset="-128"/>
                <a:ea typeface="メイリオ" panose="020B0604030504040204" pitchFamily="50" charset="-128"/>
              </a:rPr>
              <a:t>14.7%</a:t>
            </a:r>
            <a:endParaRPr lang="ja-JP" altLang="en-US" sz="1000" dirty="0">
              <a:latin typeface="メイリオ" panose="020B0604030504040204" pitchFamily="50" charset="-128"/>
              <a:ea typeface="メイリオ" panose="020B0604030504040204" pitchFamily="50" charset="-128"/>
            </a:endParaRPr>
          </a:p>
        </p:txBody>
      </p:sp>
      <p:sp>
        <p:nvSpPr>
          <p:cNvPr id="84" name="正方形/長方形 83"/>
          <p:cNvSpPr/>
          <p:nvPr/>
        </p:nvSpPr>
        <p:spPr>
          <a:xfrm>
            <a:off x="83563" y="3637434"/>
            <a:ext cx="2267644" cy="2457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0-19</a:t>
            </a:r>
            <a:r>
              <a:rPr lang="ja-JP" altLang="en-US" sz="1000" dirty="0">
                <a:latin typeface="メイリオ" panose="020B0604030504040204" pitchFamily="50" charset="-128"/>
                <a:ea typeface="メイリオ" panose="020B0604030504040204" pitchFamily="50" charset="-128"/>
              </a:rPr>
              <a:t>歳」：</a:t>
            </a:r>
            <a:r>
              <a:rPr lang="en-US" altLang="ja-JP" sz="1000" dirty="0">
                <a:latin typeface="メイリオ" panose="020B0604030504040204" pitchFamily="50" charset="-128"/>
                <a:ea typeface="メイリオ" panose="020B0604030504040204" pitchFamily="50" charset="-128"/>
              </a:rPr>
              <a:t>31.9%</a:t>
            </a:r>
          </a:p>
        </p:txBody>
      </p:sp>
      <p:sp>
        <p:nvSpPr>
          <p:cNvPr id="85" name="対角する 2 つの角を切り取った四角形 84"/>
          <p:cNvSpPr/>
          <p:nvPr/>
        </p:nvSpPr>
        <p:spPr>
          <a:xfrm>
            <a:off x="196681" y="4080520"/>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spc="-150" dirty="0">
                <a:latin typeface="メイリオ" panose="020B0604030504040204" pitchFamily="50" charset="-128"/>
                <a:ea typeface="メイリオ" panose="020B0604030504040204" pitchFamily="50" charset="-128"/>
              </a:rPr>
              <a:t>③ギャンブル等依存が疑われる人（</a:t>
            </a:r>
            <a:r>
              <a:rPr lang="en-US" altLang="ja-JP" sz="1000" b="1" spc="-150" dirty="0">
                <a:latin typeface="メイリオ" panose="020B0604030504040204" pitchFamily="50" charset="-128"/>
                <a:ea typeface="メイリオ" panose="020B0604030504040204" pitchFamily="50" charset="-128"/>
              </a:rPr>
              <a:t>SOGS</a:t>
            </a:r>
            <a:r>
              <a:rPr lang="en-US" altLang="ja-JP" sz="600" b="1" spc="-150" dirty="0">
                <a:latin typeface="メイリオ" panose="020B0604030504040204" pitchFamily="50" charset="-128"/>
                <a:ea typeface="メイリオ" panose="020B0604030504040204" pitchFamily="50" charset="-128"/>
              </a:rPr>
              <a:t>※</a:t>
            </a:r>
            <a:r>
              <a:rPr lang="en-US" altLang="ja-JP" sz="1000" b="1" spc="-150" dirty="0">
                <a:latin typeface="メイリオ" panose="020B0604030504040204" pitchFamily="50" charset="-128"/>
                <a:ea typeface="メイリオ" panose="020B0604030504040204" pitchFamily="50" charset="-128"/>
              </a:rPr>
              <a:t>5</a:t>
            </a:r>
            <a:r>
              <a:rPr lang="ja-JP" altLang="en-US" sz="1000" b="1" spc="-150" dirty="0">
                <a:latin typeface="メイリオ" panose="020B0604030504040204" pitchFamily="50" charset="-128"/>
                <a:ea typeface="メイリオ" panose="020B0604030504040204" pitchFamily="50" charset="-128"/>
              </a:rPr>
              <a:t>点以上 ）のギャンブル等行動</a:t>
            </a:r>
          </a:p>
        </p:txBody>
      </p:sp>
      <p:sp>
        <p:nvSpPr>
          <p:cNvPr id="91" name="正方形/長方形 90"/>
          <p:cNvSpPr/>
          <p:nvPr/>
        </p:nvSpPr>
        <p:spPr>
          <a:xfrm>
            <a:off x="3895378" y="2458283"/>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図１</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97" name="正方形/長方形 96"/>
          <p:cNvSpPr/>
          <p:nvPr/>
        </p:nvSpPr>
        <p:spPr>
          <a:xfrm>
            <a:off x="3929668" y="4118582"/>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図２</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100" name="対角する 2 つの角を切り取った四角形 99"/>
          <p:cNvSpPr/>
          <p:nvPr/>
        </p:nvSpPr>
        <p:spPr>
          <a:xfrm>
            <a:off x="184195" y="5965304"/>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5"/>
            </a:pPr>
            <a:r>
              <a:rPr lang="ja-JP" altLang="en-US" sz="1000" b="1" dirty="0">
                <a:latin typeface="メイリオ" panose="020B0604030504040204" pitchFamily="50" charset="-128"/>
                <a:ea typeface="メイリオ" panose="020B0604030504040204" pitchFamily="50" charset="-128"/>
              </a:rPr>
              <a:t>ギャンブル等依存の相談者の借金額</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図４</a:t>
            </a:r>
            <a:r>
              <a:rPr lang="en-US" altLang="ja-JP" sz="1000" b="1" dirty="0">
                <a:latin typeface="メイリオ" panose="020B0604030504040204" pitchFamily="50" charset="-128"/>
                <a:ea typeface="メイリオ" panose="020B0604030504040204" pitchFamily="50" charset="-128"/>
              </a:rPr>
              <a:t>】</a:t>
            </a:r>
          </a:p>
        </p:txBody>
      </p:sp>
      <p:sp>
        <p:nvSpPr>
          <p:cNvPr id="101" name="正方形/長方形 100"/>
          <p:cNvSpPr/>
          <p:nvPr/>
        </p:nvSpPr>
        <p:spPr>
          <a:xfrm>
            <a:off x="136104" y="6229330"/>
            <a:ext cx="1944216"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「１００万円以上」：</a:t>
            </a:r>
            <a:r>
              <a:rPr lang="en-US" altLang="ja-JP" sz="1000" dirty="0">
                <a:latin typeface="メイリオ" panose="020B0604030504040204" pitchFamily="50" charset="-128"/>
                <a:ea typeface="メイリオ" panose="020B0604030504040204" pitchFamily="50" charset="-128"/>
              </a:rPr>
              <a:t>55%</a:t>
            </a:r>
            <a:endParaRPr lang="ja-JP" altLang="en-US"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endParaRPr lang="en-US" altLang="ja-JP" sz="1000" dirty="0">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2"/>
          <a:stretch>
            <a:fillRect/>
          </a:stretch>
        </p:blipFill>
        <p:spPr>
          <a:xfrm>
            <a:off x="136104" y="7896944"/>
            <a:ext cx="2088232" cy="1584176"/>
          </a:xfrm>
          <a:prstGeom prst="rect">
            <a:avLst/>
          </a:prstGeom>
        </p:spPr>
      </p:pic>
      <p:sp>
        <p:nvSpPr>
          <p:cNvPr id="102" name="正方形/長方形 101"/>
          <p:cNvSpPr/>
          <p:nvPr/>
        </p:nvSpPr>
        <p:spPr>
          <a:xfrm>
            <a:off x="3952528" y="5751218"/>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図３</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a:blip r:embed="rId3"/>
          <a:stretch>
            <a:fillRect/>
          </a:stretch>
        </p:blipFill>
        <p:spPr>
          <a:xfrm>
            <a:off x="4253136" y="5808712"/>
            <a:ext cx="2356626" cy="1728192"/>
          </a:xfrm>
          <a:prstGeom prst="rect">
            <a:avLst/>
          </a:prstGeom>
        </p:spPr>
      </p:pic>
      <p:sp>
        <p:nvSpPr>
          <p:cNvPr id="108" name="正方形/長方形 107"/>
          <p:cNvSpPr/>
          <p:nvPr/>
        </p:nvSpPr>
        <p:spPr>
          <a:xfrm>
            <a:off x="136104" y="5534015"/>
            <a:ext cx="3024336" cy="3600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「浪費、借金による経済的困難」：</a:t>
            </a:r>
            <a:r>
              <a:rPr lang="en-US" altLang="ja-JP" sz="1000" dirty="0">
                <a:latin typeface="メイリオ" panose="020B0604030504040204" pitchFamily="50" charset="-128"/>
                <a:ea typeface="メイリオ" panose="020B0604030504040204" pitchFamily="50" charset="-128"/>
              </a:rPr>
              <a:t>37</a:t>
            </a:r>
            <a:r>
              <a:rPr lang="ja-JP" altLang="en-US" sz="1000" dirty="0">
                <a:latin typeface="メイリオ" panose="020B0604030504040204" pitchFamily="50" charset="-128"/>
                <a:ea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「借金の肩代わり」：</a:t>
            </a:r>
            <a:r>
              <a:rPr lang="en-US" altLang="ja-JP" sz="1000" dirty="0">
                <a:latin typeface="メイリオ" panose="020B0604030504040204" pitchFamily="50" charset="-128"/>
                <a:ea typeface="メイリオ" panose="020B0604030504040204" pitchFamily="50" charset="-128"/>
              </a:rPr>
              <a:t>16%</a:t>
            </a:r>
            <a:endParaRPr lang="ja-JP" altLang="en-US" sz="1000" dirty="0">
              <a:latin typeface="メイリオ" panose="020B0604030504040204" pitchFamily="50" charset="-128"/>
              <a:ea typeface="メイリオ" panose="020B0604030504040204" pitchFamily="50" charset="-128"/>
            </a:endParaRPr>
          </a:p>
        </p:txBody>
      </p:sp>
      <p:sp>
        <p:nvSpPr>
          <p:cNvPr id="109" name="対角する 2 つの角を切り取った四角形 108"/>
          <p:cNvSpPr/>
          <p:nvPr/>
        </p:nvSpPr>
        <p:spPr>
          <a:xfrm>
            <a:off x="196681" y="5245983"/>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a:latin typeface="メイリオ" panose="020B0604030504040204" pitchFamily="50" charset="-128"/>
                <a:ea typeface="メイリオ" panose="020B0604030504040204" pitchFamily="50" charset="-128"/>
              </a:rPr>
              <a:t>④家族等がギャンブル問題から受けた影響</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図３</a:t>
            </a:r>
            <a:r>
              <a:rPr lang="en-US" altLang="ja-JP" sz="1000" b="1" dirty="0">
                <a:latin typeface="メイリオ" panose="020B0604030504040204" pitchFamily="50" charset="-128"/>
                <a:ea typeface="メイリオ" panose="020B0604030504040204" pitchFamily="50" charset="-128"/>
              </a:rPr>
              <a:t>】</a:t>
            </a:r>
            <a:endParaRPr lang="ja-JP" altLang="en-US" sz="1000" b="1" dirty="0">
              <a:latin typeface="メイリオ" panose="020B0604030504040204" pitchFamily="50" charset="-128"/>
              <a:ea typeface="メイリオ" panose="020B0604030504040204" pitchFamily="50" charset="-128"/>
            </a:endParaRPr>
          </a:p>
        </p:txBody>
      </p:sp>
      <p:sp>
        <p:nvSpPr>
          <p:cNvPr id="112" name="正方形/長方形 111"/>
          <p:cNvSpPr/>
          <p:nvPr/>
        </p:nvSpPr>
        <p:spPr>
          <a:xfrm>
            <a:off x="2368352" y="7762751"/>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図５</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117" name="正方形/長方形 116"/>
          <p:cNvSpPr/>
          <p:nvPr/>
        </p:nvSpPr>
        <p:spPr>
          <a:xfrm>
            <a:off x="136104" y="6798098"/>
            <a:ext cx="3672408" cy="21602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「精神科の受診・治療・病気に関するもの」：</a:t>
            </a:r>
            <a:r>
              <a:rPr lang="en-US" altLang="ja-JP" sz="1000" dirty="0">
                <a:latin typeface="メイリオ" panose="020B0604030504040204" pitchFamily="50" charset="-128"/>
                <a:ea typeface="メイリオ" panose="020B0604030504040204" pitchFamily="50" charset="-128"/>
              </a:rPr>
              <a:t>46</a:t>
            </a:r>
            <a:r>
              <a:rPr lang="ja-JP" altLang="en-US" sz="1000" dirty="0">
                <a:latin typeface="メイリオ" panose="020B0604030504040204" pitchFamily="50" charset="-128"/>
                <a:ea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endParaRPr>
          </a:p>
        </p:txBody>
      </p:sp>
      <p:pic>
        <p:nvPicPr>
          <p:cNvPr id="9" name="図 8"/>
          <p:cNvPicPr>
            <a:picLocks noChangeAspect="1"/>
          </p:cNvPicPr>
          <p:nvPr/>
        </p:nvPicPr>
        <p:blipFill>
          <a:blip r:embed="rId4"/>
          <a:stretch>
            <a:fillRect/>
          </a:stretch>
        </p:blipFill>
        <p:spPr>
          <a:xfrm>
            <a:off x="2224336" y="7896944"/>
            <a:ext cx="2232249" cy="1539574"/>
          </a:xfrm>
          <a:prstGeom prst="rect">
            <a:avLst/>
          </a:prstGeom>
        </p:spPr>
      </p:pic>
      <p:sp>
        <p:nvSpPr>
          <p:cNvPr id="119" name="対角する 2 つの角を切り取った四角形 118"/>
          <p:cNvSpPr/>
          <p:nvPr/>
        </p:nvSpPr>
        <p:spPr>
          <a:xfrm>
            <a:off x="177310" y="7079684"/>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7"/>
            </a:pPr>
            <a:r>
              <a:rPr lang="en-US" altLang="ja-JP" sz="1000" b="1" dirty="0">
                <a:latin typeface="メイリオ" panose="020B0604030504040204" pitchFamily="50" charset="-128"/>
                <a:ea typeface="メイリオ" panose="020B0604030504040204" pitchFamily="50" charset="-128"/>
              </a:rPr>
              <a:t>OAC</a:t>
            </a:r>
            <a:r>
              <a:rPr lang="ja-JP" altLang="en-US" sz="1000" b="1" dirty="0">
                <a:latin typeface="メイリオ" panose="020B0604030504040204" pitchFamily="50" charset="-128"/>
                <a:ea typeface="メイリオ" panose="020B0604030504040204" pitchFamily="50" charset="-128"/>
              </a:rPr>
              <a:t>加盟機関・団体への補助実績</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図６</a:t>
            </a:r>
            <a:r>
              <a:rPr lang="en-US" altLang="ja-JP" sz="1000" b="1" dirty="0">
                <a:latin typeface="メイリオ" panose="020B0604030504040204" pitchFamily="50" charset="-128"/>
                <a:ea typeface="メイリオ" panose="020B0604030504040204" pitchFamily="50" charset="-128"/>
              </a:rPr>
              <a:t>】</a:t>
            </a:r>
            <a:endParaRPr lang="ja-JP" altLang="en-US" sz="1000" b="1" dirty="0">
              <a:latin typeface="メイリオ" panose="020B0604030504040204" pitchFamily="50" charset="-128"/>
              <a:ea typeface="メイリオ" panose="020B0604030504040204" pitchFamily="50" charset="-128"/>
            </a:endParaRPr>
          </a:p>
        </p:txBody>
      </p:sp>
      <p:sp>
        <p:nvSpPr>
          <p:cNvPr id="120" name="正方形/長方形 119"/>
          <p:cNvSpPr/>
          <p:nvPr/>
        </p:nvSpPr>
        <p:spPr>
          <a:xfrm>
            <a:off x="208112" y="7333456"/>
            <a:ext cx="3672408"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indent="-85725">
              <a:buFont typeface="メイリオ" panose="020B0604030504040204" pitchFamily="50" charset="-128"/>
              <a:buChar char="○"/>
            </a:pPr>
            <a:r>
              <a:rPr lang="ja-JP" altLang="en-US" sz="1000" b="1" u="sng" dirty="0">
                <a:latin typeface="メイリオ" panose="020B0604030504040204" pitchFamily="50" charset="-128"/>
                <a:ea typeface="メイリオ" panose="020B0604030504040204" pitchFamily="50" charset="-128"/>
              </a:rPr>
              <a:t>早期介入・回復継続支援事業参画団体数</a:t>
            </a:r>
            <a:endParaRPr lang="en-US" altLang="ja-JP"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R1-R3</a:t>
            </a:r>
            <a:r>
              <a:rPr lang="ja-JP" altLang="en-US" sz="1000" dirty="0">
                <a:latin typeface="メイリオ" panose="020B0604030504040204" pitchFamily="50" charset="-128"/>
                <a:ea typeface="メイリオ" panose="020B0604030504040204" pitchFamily="50" charset="-128"/>
              </a:rPr>
              <a:t>団体数」：４団体（横這い）</a:t>
            </a:r>
            <a:endParaRPr lang="en-US" altLang="ja-JP" sz="1000" dirty="0">
              <a:latin typeface="メイリオ" panose="020B0604030504040204" pitchFamily="50" charset="-128"/>
              <a:ea typeface="メイリオ" panose="020B0604030504040204" pitchFamily="50" charset="-128"/>
            </a:endParaRPr>
          </a:p>
        </p:txBody>
      </p:sp>
      <p:pic>
        <p:nvPicPr>
          <p:cNvPr id="10" name="図 9"/>
          <p:cNvPicPr>
            <a:picLocks noChangeAspect="1"/>
          </p:cNvPicPr>
          <p:nvPr/>
        </p:nvPicPr>
        <p:blipFill>
          <a:blip r:embed="rId5"/>
          <a:stretch>
            <a:fillRect/>
          </a:stretch>
        </p:blipFill>
        <p:spPr>
          <a:xfrm>
            <a:off x="4312568" y="7991812"/>
            <a:ext cx="2352796" cy="1539662"/>
          </a:xfrm>
          <a:prstGeom prst="rect">
            <a:avLst/>
          </a:prstGeom>
        </p:spPr>
      </p:pic>
      <p:sp>
        <p:nvSpPr>
          <p:cNvPr id="121" name="正方形/長方形 120"/>
          <p:cNvSpPr/>
          <p:nvPr/>
        </p:nvSpPr>
        <p:spPr>
          <a:xfrm>
            <a:off x="117054" y="7762453"/>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図４</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graphicFrame>
        <p:nvGraphicFramePr>
          <p:cNvPr id="54" name="表 53"/>
          <p:cNvGraphicFramePr>
            <a:graphicFrameLocks noGrp="1"/>
          </p:cNvGraphicFramePr>
          <p:nvPr>
            <p:extLst>
              <p:ext uri="{D42A27DB-BD31-4B8C-83A1-F6EECF244321}">
                <p14:modId xmlns:p14="http://schemas.microsoft.com/office/powerpoint/2010/main" val="318127286"/>
              </p:ext>
            </p:extLst>
          </p:nvPr>
        </p:nvGraphicFramePr>
        <p:xfrm>
          <a:off x="6683881" y="749866"/>
          <a:ext cx="6120000" cy="1008480"/>
        </p:xfrm>
        <a:graphic>
          <a:graphicData uri="http://schemas.openxmlformats.org/drawingml/2006/table">
            <a:tbl>
              <a:tblPr>
                <a:tableStyleId>{073A0DAA-6AF3-43AB-8588-CEC1D06C72B9}</a:tableStyleId>
              </a:tblPr>
              <a:tblGrid>
                <a:gridCol w="128873">
                  <a:extLst>
                    <a:ext uri="{9D8B030D-6E8A-4147-A177-3AD203B41FA5}">
                      <a16:colId xmlns:a16="http://schemas.microsoft.com/office/drawing/2014/main" val="2375738016"/>
                    </a:ext>
                  </a:extLst>
                </a:gridCol>
                <a:gridCol w="5991127">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rgbClr val="558ED5"/>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lgn="l" defTabSz="1280146" rtl="0" eaLnBrk="1" latinLnBrk="0" hangingPunct="1">
                        <a:lnSpc>
                          <a:spcPts val="1200"/>
                        </a:lnSpc>
                        <a:buFont typeface="Wingdings" panose="05000000000000000000" pitchFamily="2" charset="2"/>
                        <a:buChar char="l"/>
                      </a:pPr>
                      <a:r>
                        <a:rPr kumimoji="1" lang="ja-JP" altLang="en-US" sz="1050" b="1" kern="1200" dirty="0">
                          <a:solidFill>
                            <a:schemeClr val="bg1"/>
                          </a:solidFill>
                          <a:latin typeface="Meiryo UI" panose="020B0604030504040204" pitchFamily="50" charset="-128"/>
                          <a:ea typeface="Meiryo UI" panose="020B0604030504040204" pitchFamily="50" charset="-128"/>
                          <a:cs typeface="+mn-cs"/>
                        </a:rPr>
                        <a:t>計画の位置付け</a:t>
                      </a:r>
                    </a:p>
                  </a:txBody>
                  <a:tcPr>
                    <a:lnL w="12700" cap="flat" cmpd="sng" algn="ctr">
                      <a:solidFill>
                        <a:srgbClr val="558ED5"/>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solidFill>
                      <a:srgbClr val="558ED5"/>
                    </a:solidFill>
                  </a:tcPr>
                </a:tc>
                <a:extLst>
                  <a:ext uri="{0D108BD9-81ED-4DB2-BD59-A6C34878D82A}">
                    <a16:rowId xmlns:a16="http://schemas.microsoft.com/office/drawing/2014/main" val="1260485754"/>
                  </a:ext>
                </a:extLst>
              </a:tr>
              <a:tr h="252487">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indent="-95250" algn="l" defTabSz="1280146" rtl="0" eaLnBrk="1" latinLnBrk="0" hangingPunct="1">
                        <a:lnSpc>
                          <a:spcPts val="1200"/>
                        </a:lnSpc>
                        <a:buFont typeface="Arial" panose="020B0604020202020204" pitchFamily="34" charset="0"/>
                        <a:buChar char="•"/>
                      </a:pPr>
                      <a:r>
                        <a:rPr kumimoji="1" lang="ja-JP" altLang="en-US" sz="1000" kern="1200" dirty="0">
                          <a:solidFill>
                            <a:schemeClr val="dk1"/>
                          </a:solidFill>
                          <a:latin typeface="Meiryo UI" panose="020B0604030504040204" pitchFamily="50" charset="-128"/>
                          <a:ea typeface="Meiryo UI" panose="020B0604030504040204" pitchFamily="50" charset="-128"/>
                          <a:cs typeface="+mn-cs"/>
                        </a:rPr>
                        <a:t>基本法第</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13</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条第１項 及び基本条例第７条第１項に定める「ギャンブル等依存症対策推進計画」として策定。</a:t>
                      </a:r>
                    </a:p>
                  </a:txBody>
                  <a:tcPr marL="0" marR="0" marT="36000" marB="72000">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891530302"/>
                  </a:ext>
                </a:extLst>
              </a:tr>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en-US" altLang="ja-JP" sz="1000" b="1" dirty="0">
                          <a:solidFill>
                            <a:schemeClr val="bg1"/>
                          </a:solidFill>
                          <a:latin typeface="Meiryo UI" panose="020B0604030504040204" pitchFamily="50" charset="-128"/>
                          <a:ea typeface="Meiryo UI" panose="020B0604030504040204" pitchFamily="50" charset="-128"/>
                        </a:rPr>
                        <a:t>2</a:t>
                      </a:r>
                      <a:r>
                        <a:rPr kumimoji="1" lang="ja-JP" altLang="en-US" sz="1000" b="1" dirty="0">
                          <a:solidFill>
                            <a:schemeClr val="bg1"/>
                          </a:solidFill>
                          <a:latin typeface="Meiryo UI" panose="020B0604030504040204" pitchFamily="50" charset="-128"/>
                          <a:ea typeface="Meiryo UI" panose="020B0604030504040204" pitchFamily="50" charset="-128"/>
                        </a:rPr>
                        <a:t>期計画の期間</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2070405657"/>
                  </a:ext>
                </a:extLst>
              </a:tr>
              <a:tr h="252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bg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marL="180975" indent="-95250">
                        <a:lnSpc>
                          <a:spcPts val="1200"/>
                        </a:lnSpc>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令和５年度から令和７年度までの３年間</a:t>
                      </a:r>
                    </a:p>
                  </a:txBody>
                  <a:tcPr marL="0" marR="0" marT="36000" marB="72000">
                    <a:lnL w="12700" cap="flat" cmpd="sng" algn="ctr">
                      <a:solidFill>
                        <a:schemeClr val="bg1"/>
                      </a:solidFill>
                      <a:prstDash val="solid"/>
                      <a:round/>
                      <a:headEnd type="none" w="med" len="med"/>
                      <a:tailEnd type="none" w="med" len="med"/>
                    </a:lnL>
                    <a:noFill/>
                  </a:tcPr>
                </a:tc>
                <a:extLst>
                  <a:ext uri="{0D108BD9-81ED-4DB2-BD59-A6C34878D82A}">
                    <a16:rowId xmlns:a16="http://schemas.microsoft.com/office/drawing/2014/main" val="189515527"/>
                  </a:ext>
                </a:extLst>
              </a:tr>
            </a:tbl>
          </a:graphicData>
        </a:graphic>
      </p:graphicFrame>
      <p:sp>
        <p:nvSpPr>
          <p:cNvPr id="55" name="正方形/長方形 54"/>
          <p:cNvSpPr/>
          <p:nvPr/>
        </p:nvSpPr>
        <p:spPr>
          <a:xfrm>
            <a:off x="-18296" y="436687"/>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a:t>
            </a:r>
            <a:r>
              <a:rPr lang="ja-JP" altLang="en-US" sz="1400" b="1" dirty="0" err="1">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基本的事項</a:t>
            </a:r>
          </a:p>
        </p:txBody>
      </p:sp>
      <p:sp>
        <p:nvSpPr>
          <p:cNvPr id="56" name="正方形/長方形 55"/>
          <p:cNvSpPr/>
          <p:nvPr/>
        </p:nvSpPr>
        <p:spPr>
          <a:xfrm flipV="1">
            <a:off x="19422" y="652711"/>
            <a:ext cx="12747888"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6832848" y="5643778"/>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endPar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59" name="正方形/長方形 58"/>
          <p:cNvSpPr/>
          <p:nvPr/>
        </p:nvSpPr>
        <p:spPr>
          <a:xfrm flipV="1">
            <a:off x="19422" y="1958380"/>
            <a:ext cx="12747888"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1144588" y="2784376"/>
            <a:ext cx="2016224" cy="14401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a:solidFill>
                  <a:schemeClr val="tx1"/>
                </a:solidFill>
                <a:latin typeface="メイリオ" panose="020B0604030504040204" pitchFamily="50" charset="-128"/>
                <a:ea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rPr>
              <a:t>ロト・ナンバーズ等を含む</a:t>
            </a:r>
            <a:endParaRPr lang="ja-JP" altLang="en-US" sz="900" dirty="0">
              <a:solidFill>
                <a:schemeClr val="tx1"/>
              </a:solidFill>
              <a:latin typeface="メイリオ" panose="020B0604030504040204" pitchFamily="50" charset="-128"/>
              <a:ea typeface="メイリオ" panose="020B0604030504040204" pitchFamily="50" charset="-128"/>
            </a:endParaRPr>
          </a:p>
        </p:txBody>
      </p:sp>
      <p:sp>
        <p:nvSpPr>
          <p:cNvPr id="67" name="対角する 2 つの角を切り取った四角形 66"/>
          <p:cNvSpPr/>
          <p:nvPr/>
        </p:nvSpPr>
        <p:spPr>
          <a:xfrm>
            <a:off x="184195" y="6510066"/>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6"/>
            </a:pPr>
            <a:r>
              <a:rPr lang="ja-JP" altLang="en-US" sz="1000" b="1" dirty="0">
                <a:latin typeface="メイリオ" panose="020B0604030504040204" pitchFamily="50" charset="-128"/>
                <a:ea typeface="メイリオ" panose="020B0604030504040204" pitchFamily="50" charset="-128"/>
              </a:rPr>
              <a:t>専門相談における主訴の内容</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図５</a:t>
            </a:r>
            <a:r>
              <a:rPr lang="en-US" altLang="ja-JP" sz="1000" b="1" dirty="0">
                <a:latin typeface="メイリオ" panose="020B0604030504040204" pitchFamily="50" charset="-128"/>
                <a:ea typeface="メイリオ" panose="020B0604030504040204" pitchFamily="50" charset="-128"/>
              </a:rPr>
              <a:t>】</a:t>
            </a:r>
          </a:p>
        </p:txBody>
      </p:sp>
      <p:sp>
        <p:nvSpPr>
          <p:cNvPr id="68" name="正方形/長方形 67"/>
          <p:cNvSpPr/>
          <p:nvPr/>
        </p:nvSpPr>
        <p:spPr>
          <a:xfrm>
            <a:off x="4456584" y="7752928"/>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a:t>
            </a:r>
            <a:r>
              <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rPr>
              <a:t>6</a:t>
            </a:r>
          </a:p>
        </p:txBody>
      </p:sp>
      <p:sp>
        <p:nvSpPr>
          <p:cNvPr id="63" name="正方形/長方形 62"/>
          <p:cNvSpPr/>
          <p:nvPr/>
        </p:nvSpPr>
        <p:spPr>
          <a:xfrm>
            <a:off x="-18296" y="1757214"/>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現状と課題</a:t>
            </a:r>
            <a:endPar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9" name="正方形/長方形 68"/>
          <p:cNvSpPr/>
          <p:nvPr/>
        </p:nvSpPr>
        <p:spPr>
          <a:xfrm>
            <a:off x="83563" y="3815348"/>
            <a:ext cx="2267644" cy="2457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20</a:t>
            </a:r>
            <a:r>
              <a:rPr lang="ja-JP" altLang="en-US" sz="1000" dirty="0">
                <a:latin typeface="メイリオ" panose="020B0604030504040204" pitchFamily="50" charset="-128"/>
                <a:ea typeface="メイリオ" panose="020B0604030504040204" pitchFamily="50" charset="-128"/>
              </a:rPr>
              <a:t>歳代」：</a:t>
            </a:r>
            <a:r>
              <a:rPr lang="en-US" altLang="ja-JP" sz="1000" dirty="0">
                <a:latin typeface="メイリオ" panose="020B0604030504040204" pitchFamily="50" charset="-128"/>
                <a:ea typeface="メイリオ" panose="020B0604030504040204" pitchFamily="50" charset="-128"/>
              </a:rPr>
              <a:t>56.1%</a:t>
            </a:r>
          </a:p>
        </p:txBody>
      </p:sp>
      <p:pic>
        <p:nvPicPr>
          <p:cNvPr id="3" name="図 2"/>
          <p:cNvPicPr>
            <a:picLocks noChangeAspect="1"/>
          </p:cNvPicPr>
          <p:nvPr/>
        </p:nvPicPr>
        <p:blipFill>
          <a:blip r:embed="rId6"/>
          <a:stretch>
            <a:fillRect/>
          </a:stretch>
        </p:blipFill>
        <p:spPr>
          <a:xfrm>
            <a:off x="4240560" y="2568352"/>
            <a:ext cx="2377155" cy="1584176"/>
          </a:xfrm>
          <a:prstGeom prst="rect">
            <a:avLst/>
          </a:prstGeom>
        </p:spPr>
      </p:pic>
      <p:sp>
        <p:nvSpPr>
          <p:cNvPr id="58" name="正方形/長方形 57"/>
          <p:cNvSpPr/>
          <p:nvPr/>
        </p:nvSpPr>
        <p:spPr>
          <a:xfrm>
            <a:off x="6844278" y="5918438"/>
            <a:ext cx="3384376" cy="21602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1000" b="1" spc="100" dirty="0">
                <a:latin typeface="メイリオ" panose="020B0604030504040204" pitchFamily="50" charset="-128"/>
                <a:ea typeface="メイリオ" panose="020B0604030504040204" pitchFamily="50" charset="-128"/>
              </a:rPr>
              <a:t>ギャンブル等依存が疑われる人等のイメージ</a:t>
            </a:r>
            <a:endParaRPr lang="en-US" altLang="ja-JP" sz="1000" b="1" spc="100" dirty="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7"/>
          <a:stretch>
            <a:fillRect/>
          </a:stretch>
        </p:blipFill>
        <p:spPr>
          <a:xfrm>
            <a:off x="6904856" y="5772150"/>
            <a:ext cx="5735180" cy="3813445"/>
          </a:xfrm>
          <a:prstGeom prst="rect">
            <a:avLst/>
          </a:prstGeom>
        </p:spPr>
      </p:pic>
      <p:pic>
        <p:nvPicPr>
          <p:cNvPr id="5" name="図 4">
            <a:extLst>
              <a:ext uri="{FF2B5EF4-FFF2-40B4-BE49-F238E27FC236}">
                <a16:creationId xmlns:a16="http://schemas.microsoft.com/office/drawing/2014/main" id="{D7E9664A-D0B7-4A21-8048-557C366EF8DB}"/>
              </a:ext>
            </a:extLst>
          </p:cNvPr>
          <p:cNvPicPr>
            <a:picLocks noChangeAspect="1"/>
          </p:cNvPicPr>
          <p:nvPr/>
        </p:nvPicPr>
        <p:blipFill>
          <a:blip r:embed="rId8"/>
          <a:stretch>
            <a:fillRect/>
          </a:stretch>
        </p:blipFill>
        <p:spPr>
          <a:xfrm>
            <a:off x="4096544" y="4152528"/>
            <a:ext cx="2508853" cy="1671941"/>
          </a:xfrm>
          <a:prstGeom prst="rect">
            <a:avLst/>
          </a:prstGeom>
        </p:spPr>
      </p:pic>
      <p:sp>
        <p:nvSpPr>
          <p:cNvPr id="46" name="正方形/長方形 45">
            <a:extLst>
              <a:ext uri="{FF2B5EF4-FFF2-40B4-BE49-F238E27FC236}">
                <a16:creationId xmlns:a16="http://schemas.microsoft.com/office/drawing/2014/main" id="{2A55D0A2-AE68-4C14-A741-033796A81B2B}"/>
              </a:ext>
            </a:extLst>
          </p:cNvPr>
          <p:cNvSpPr/>
          <p:nvPr/>
        </p:nvSpPr>
        <p:spPr>
          <a:xfrm>
            <a:off x="2310418" y="4371975"/>
            <a:ext cx="1872000" cy="18742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700" dirty="0">
                <a:solidFill>
                  <a:schemeClr val="tx1"/>
                </a:solidFill>
                <a:latin typeface="メイリオ" panose="020B0604030504040204" pitchFamily="50" charset="-128"/>
                <a:ea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rPr>
              <a:t>数字誤りにつき、一部訂正（</a:t>
            </a:r>
            <a:r>
              <a:rPr lang="en-US" altLang="ja-JP" sz="700" dirty="0">
                <a:solidFill>
                  <a:schemeClr val="tx1"/>
                </a:solidFill>
                <a:latin typeface="メイリオ" panose="020B0604030504040204" pitchFamily="50" charset="-128"/>
                <a:ea typeface="メイリオ" panose="020B0604030504040204" pitchFamily="50" charset="-128"/>
              </a:rPr>
              <a:t>R6.3</a:t>
            </a:r>
            <a:r>
              <a:rPr lang="ja-JP" altLang="en-US" sz="700" dirty="0">
                <a:solidFill>
                  <a:schemeClr val="tx1"/>
                </a:solidFill>
                <a:latin typeface="メイリオ" panose="020B0604030504040204" pitchFamily="50" charset="-128"/>
                <a:ea typeface="メイリオ" panose="020B0604030504040204" pitchFamily="50" charset="-128"/>
              </a:rPr>
              <a:t>末）</a:t>
            </a:r>
          </a:p>
        </p:txBody>
      </p:sp>
      <p:sp>
        <p:nvSpPr>
          <p:cNvPr id="6" name="テキスト ボックス 5">
            <a:extLst>
              <a:ext uri="{FF2B5EF4-FFF2-40B4-BE49-F238E27FC236}">
                <a16:creationId xmlns:a16="http://schemas.microsoft.com/office/drawing/2014/main" id="{DCA82E42-B199-477D-976E-79B9C7D0155C}"/>
              </a:ext>
            </a:extLst>
          </p:cNvPr>
          <p:cNvSpPr txBox="1"/>
          <p:nvPr/>
        </p:nvSpPr>
        <p:spPr>
          <a:xfrm>
            <a:off x="11145097" y="42893"/>
            <a:ext cx="1494939" cy="369332"/>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800" dirty="0">
                <a:latin typeface="Meiryo UI" panose="020B0604030504040204" pitchFamily="50" charset="-128"/>
                <a:ea typeface="Meiryo UI" panose="020B0604030504040204" pitchFamily="50" charset="-128"/>
              </a:rPr>
              <a:t>参考資料３</a:t>
            </a:r>
          </a:p>
        </p:txBody>
      </p:sp>
    </p:spTree>
    <p:extLst>
      <p:ext uri="{BB962C8B-B14F-4D97-AF65-F5344CB8AC3E}">
        <p14:creationId xmlns:p14="http://schemas.microsoft.com/office/powerpoint/2010/main" val="3416271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258" y="0"/>
            <a:ext cx="588962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3</a:t>
            </a:r>
            <a:r>
              <a:rPr lang="ja-JP" altLang="en-US" sz="1400" b="1" dirty="0" err="1">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基本的な考え方と具体的な取組み</a:t>
            </a:r>
            <a:endPar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 name="正方形/長方形 5"/>
          <p:cNvSpPr/>
          <p:nvPr/>
        </p:nvSpPr>
        <p:spPr>
          <a:xfrm>
            <a:off x="10432092" y="11430"/>
            <a:ext cx="2376264" cy="261610"/>
          </a:xfrm>
          <a:prstGeom prst="rect">
            <a:avLst/>
          </a:prstGeom>
        </p:spPr>
        <p:txBody>
          <a:bodyPr wrap="square">
            <a:spAutoFit/>
          </a:bodyPr>
          <a:lstStyle/>
          <a:p>
            <a:pPr algn="r"/>
            <a:r>
              <a:rPr lang="en-US" altLang="ja-JP" sz="1100" b="1" dirty="0">
                <a:latin typeface="メイリオ" panose="020B0604030504040204" pitchFamily="50" charset="-128"/>
                <a:ea typeface="メイリオ" panose="020B0604030504040204" pitchFamily="50" charset="-128"/>
              </a:rPr>
              <a:t>2/2</a:t>
            </a:r>
            <a:endParaRPr lang="ja-JP" altLang="en-US" sz="1100" b="1" dirty="0">
              <a:latin typeface="メイリオ" panose="020B0604030504040204" pitchFamily="50" charset="-128"/>
              <a:ea typeface="メイリオ" panose="020B0604030504040204" pitchFamily="50" charset="-128"/>
            </a:endParaRPr>
          </a:p>
        </p:txBody>
      </p:sp>
      <p:graphicFrame>
        <p:nvGraphicFramePr>
          <p:cNvPr id="64" name="表 63"/>
          <p:cNvGraphicFramePr>
            <a:graphicFrameLocks noGrp="1"/>
          </p:cNvGraphicFramePr>
          <p:nvPr>
            <p:extLst>
              <p:ext uri="{D42A27DB-BD31-4B8C-83A1-F6EECF244321}">
                <p14:modId xmlns:p14="http://schemas.microsoft.com/office/powerpoint/2010/main" val="2868265398"/>
              </p:ext>
            </p:extLst>
          </p:nvPr>
        </p:nvGraphicFramePr>
        <p:xfrm>
          <a:off x="2679" y="264096"/>
          <a:ext cx="6904856" cy="936000"/>
        </p:xfrm>
        <a:graphic>
          <a:graphicData uri="http://schemas.openxmlformats.org/drawingml/2006/table">
            <a:tbl>
              <a:tblPr>
                <a:tableStyleId>{073A0DAA-6AF3-43AB-8588-CEC1D06C72B9}</a:tableStyleId>
              </a:tblPr>
              <a:tblGrid>
                <a:gridCol w="95468">
                  <a:extLst>
                    <a:ext uri="{9D8B030D-6E8A-4147-A177-3AD203B41FA5}">
                      <a16:colId xmlns:a16="http://schemas.microsoft.com/office/drawing/2014/main" val="2375738016"/>
                    </a:ext>
                  </a:extLst>
                </a:gridCol>
                <a:gridCol w="6809388">
                  <a:extLst>
                    <a:ext uri="{9D8B030D-6E8A-4147-A177-3AD203B41FA5}">
                      <a16:colId xmlns:a16="http://schemas.microsoft.com/office/drawing/2014/main" val="4208928748"/>
                    </a:ext>
                  </a:extLst>
                </a:gridCol>
              </a:tblGrid>
              <a:tr h="195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ja-JP" altLang="en-US" sz="1000" b="1" dirty="0">
                          <a:solidFill>
                            <a:schemeClr val="bg1"/>
                          </a:solidFill>
                          <a:latin typeface="Meiryo UI" panose="020B0604030504040204" pitchFamily="50" charset="-128"/>
                          <a:ea typeface="Meiryo UI" panose="020B0604030504040204" pitchFamily="50" charset="-128"/>
                        </a:rPr>
                        <a:t>基本的な考え方</a:t>
                      </a:r>
                    </a:p>
                  </a:txBody>
                  <a:tcPr marL="0" marR="0" marT="0" marB="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741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2563" lvl="1" indent="-96838">
                        <a:lnSpc>
                          <a:spcPts val="1600"/>
                        </a:lnSpc>
                        <a:buFont typeface="Wingdings" panose="05000000000000000000" pitchFamily="2" charset="2"/>
                        <a:buChar char="Ø"/>
                      </a:pPr>
                      <a:r>
                        <a:rPr kumimoji="1" lang="ja-JP" altLang="en-US" sz="1050" b="1" dirty="0">
                          <a:latin typeface="Meiryo UI" panose="020B0604030504040204" pitchFamily="50" charset="-128"/>
                          <a:ea typeface="Meiryo UI" panose="020B0604030504040204" pitchFamily="50" charset="-128"/>
                        </a:rPr>
                        <a:t>基本理念や現状と課題等を踏まえ、第１期計画での５つの基本方針に、調査・分析の推進と人材の養成を加えた</a:t>
                      </a:r>
                      <a:br>
                        <a:rPr kumimoji="1" lang="en-US" altLang="ja-JP" sz="1050" b="1" dirty="0">
                          <a:latin typeface="Meiryo UI" panose="020B0604030504040204" pitchFamily="50" charset="-128"/>
                          <a:ea typeface="Meiryo UI" panose="020B0604030504040204" pitchFamily="50" charset="-128"/>
                        </a:rPr>
                      </a:br>
                      <a:r>
                        <a:rPr kumimoji="1" lang="ja-JP" altLang="en-US" sz="1050" b="1" dirty="0">
                          <a:latin typeface="Meiryo UI" panose="020B0604030504040204" pitchFamily="50" charset="-128"/>
                          <a:ea typeface="Meiryo UI" panose="020B0604030504040204" pitchFamily="50" charset="-128"/>
                        </a:rPr>
                        <a:t>７つの基本方針に沿って、９つの重点施策を展開し、ギャンブル等依存症対策の更なる強化を図る。</a:t>
                      </a:r>
                    </a:p>
                  </a:txBody>
                  <a:tcPr marL="0" marR="0" marT="0" marB="0" anchor="ctr">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sp>
        <p:nvSpPr>
          <p:cNvPr id="260" name="正方形/長方形 259"/>
          <p:cNvSpPr/>
          <p:nvPr/>
        </p:nvSpPr>
        <p:spPr>
          <a:xfrm>
            <a:off x="46946" y="1452248"/>
            <a:ext cx="576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基本理念</a:t>
            </a:r>
          </a:p>
        </p:txBody>
      </p:sp>
      <p:sp>
        <p:nvSpPr>
          <p:cNvPr id="262" name="正方形/長方形 261"/>
          <p:cNvSpPr/>
          <p:nvPr/>
        </p:nvSpPr>
        <p:spPr>
          <a:xfrm>
            <a:off x="1360240" y="1452248"/>
            <a:ext cx="1476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重点施策</a:t>
            </a:r>
          </a:p>
        </p:txBody>
      </p:sp>
      <p:sp>
        <p:nvSpPr>
          <p:cNvPr id="263" name="正方形/長方形 262"/>
          <p:cNvSpPr/>
          <p:nvPr/>
        </p:nvSpPr>
        <p:spPr>
          <a:xfrm>
            <a:off x="2932494" y="1452248"/>
            <a:ext cx="4140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lnSpc>
                <a:spcPct val="150000"/>
              </a:lnSpc>
            </a:pPr>
            <a:r>
              <a:rPr kumimoji="1" lang="ja-JP" altLang="en-US" sz="900" b="1" dirty="0">
                <a:solidFill>
                  <a:schemeClr val="bg1"/>
                </a:solidFill>
                <a:latin typeface="メイリオ" panose="020B0604030504040204" pitchFamily="50" charset="-128"/>
                <a:ea typeface="メイリオ" panose="020B0604030504040204" pitchFamily="50" charset="-128"/>
              </a:rPr>
              <a:t>取組</a:t>
            </a:r>
            <a:r>
              <a:rPr lang="ja-JP" altLang="en-US" sz="900" b="1" dirty="0">
                <a:solidFill>
                  <a:schemeClr val="bg1"/>
                </a:solidFill>
                <a:latin typeface="メイリオ" panose="020B0604030504040204" pitchFamily="50" charset="-128"/>
                <a:ea typeface="メイリオ" panose="020B0604030504040204" pitchFamily="50" charset="-128"/>
              </a:rPr>
              <a:t>み</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12" name="正方形/長方形 311"/>
          <p:cNvSpPr/>
          <p:nvPr/>
        </p:nvSpPr>
        <p:spPr>
          <a:xfrm>
            <a:off x="712224" y="1452248"/>
            <a:ext cx="504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基本方針</a:t>
            </a:r>
          </a:p>
        </p:txBody>
      </p:sp>
      <p:sp>
        <p:nvSpPr>
          <p:cNvPr id="318" name="正方形/長方形 317"/>
          <p:cNvSpPr/>
          <p:nvPr/>
        </p:nvSpPr>
        <p:spPr>
          <a:xfrm>
            <a:off x="1351668" y="1801230"/>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重点❶</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92075"/>
            <a:r>
              <a:rPr lang="ja-JP" altLang="en-US" sz="800" b="1" dirty="0">
                <a:solidFill>
                  <a:schemeClr val="tx1"/>
                </a:solidFill>
                <a:latin typeface="メイリオ" panose="020B0604030504040204" pitchFamily="50" charset="-128"/>
                <a:ea typeface="メイリオ" panose="020B0604030504040204" pitchFamily="50" charset="-128"/>
              </a:rPr>
              <a:t>若年層</a:t>
            </a:r>
            <a:r>
              <a:rPr kumimoji="1" lang="ja-JP" altLang="en-US" sz="800" b="1" dirty="0">
                <a:solidFill>
                  <a:schemeClr val="tx1"/>
                </a:solidFill>
                <a:latin typeface="メイリオ" panose="020B0604030504040204" pitchFamily="50" charset="-128"/>
                <a:ea typeface="メイリオ" panose="020B0604030504040204" pitchFamily="50" charset="-128"/>
              </a:rPr>
              <a:t>を対象とした</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予防啓発の強化</a:t>
            </a:r>
          </a:p>
        </p:txBody>
      </p:sp>
      <p:sp>
        <p:nvSpPr>
          <p:cNvPr id="319" name="正方形/長方形 318"/>
          <p:cNvSpPr/>
          <p:nvPr/>
        </p:nvSpPr>
        <p:spPr>
          <a:xfrm>
            <a:off x="1353097" y="2473063"/>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重点❷</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92075" indent="-6350"/>
            <a:r>
              <a:rPr lang="ja-JP" altLang="en-US" sz="800" b="1" dirty="0">
                <a:solidFill>
                  <a:schemeClr val="tx1"/>
                </a:solidFill>
                <a:latin typeface="メイリオ" panose="020B0604030504040204" pitchFamily="50" charset="-128"/>
                <a:ea typeface="メイリオ" panose="020B0604030504040204" pitchFamily="50" charset="-128"/>
              </a:rPr>
              <a:t>依存症に関する正しい知識</a:t>
            </a:r>
            <a:br>
              <a:rPr lang="en-US" altLang="ja-JP" sz="800" b="1" dirty="0">
                <a:solidFill>
                  <a:schemeClr val="tx1"/>
                </a:solidFill>
                <a:latin typeface="メイリオ" panose="020B0604030504040204" pitchFamily="50" charset="-128"/>
                <a:ea typeface="メイリオ" panose="020B0604030504040204" pitchFamily="50" charset="-128"/>
              </a:rPr>
            </a:br>
            <a:r>
              <a:rPr lang="ja-JP" altLang="en-US" sz="800" b="1" dirty="0">
                <a:solidFill>
                  <a:schemeClr val="tx1"/>
                </a:solidFill>
                <a:latin typeface="メイリオ" panose="020B0604030504040204" pitchFamily="50" charset="-128"/>
                <a:ea typeface="メイリオ" panose="020B0604030504040204" pitchFamily="50" charset="-128"/>
              </a:rPr>
              <a:t>の普及と理解の促進</a:t>
            </a:r>
          </a:p>
        </p:txBody>
      </p:sp>
      <p:sp>
        <p:nvSpPr>
          <p:cNvPr id="320" name="正方形/長方形 319"/>
          <p:cNvSpPr/>
          <p:nvPr/>
        </p:nvSpPr>
        <p:spPr>
          <a:xfrm>
            <a:off x="1354526" y="3167476"/>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重点❸</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lvl="1"/>
            <a:r>
              <a:rPr kumimoji="1" lang="ja-JP" altLang="en-US" sz="800" b="1" dirty="0">
                <a:solidFill>
                  <a:schemeClr val="tx1"/>
                </a:solidFill>
                <a:latin typeface="メイリオ" panose="020B0604030504040204" pitchFamily="50" charset="-128"/>
                <a:ea typeface="メイリオ" panose="020B0604030504040204" pitchFamily="50" charset="-128"/>
              </a:rPr>
              <a:t>依存症の本人及びその家族等</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err="1">
                <a:solidFill>
                  <a:schemeClr val="tx1"/>
                </a:solidFill>
                <a:latin typeface="メイリオ" panose="020B0604030504040204" pitchFamily="50" charset="-128"/>
                <a:ea typeface="メイリオ" panose="020B0604030504040204" pitchFamily="50" charset="-128"/>
              </a:rPr>
              <a:t>への</a:t>
            </a:r>
            <a:r>
              <a:rPr kumimoji="1" lang="ja-JP" altLang="en-US" sz="800" b="1" dirty="0">
                <a:solidFill>
                  <a:schemeClr val="tx1"/>
                </a:solidFill>
                <a:latin typeface="メイリオ" panose="020B0604030504040204" pitchFamily="50" charset="-128"/>
                <a:ea typeface="メイリオ" panose="020B0604030504040204" pitchFamily="50" charset="-128"/>
              </a:rPr>
              <a:t>相談支援体制の充実</a:t>
            </a:r>
          </a:p>
        </p:txBody>
      </p:sp>
      <p:sp>
        <p:nvSpPr>
          <p:cNvPr id="321" name="正方形/長方形 320"/>
          <p:cNvSpPr/>
          <p:nvPr/>
        </p:nvSpPr>
        <p:spPr>
          <a:xfrm>
            <a:off x="1348810" y="4731322"/>
            <a:ext cx="1476000" cy="579376"/>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重点❺</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a:r>
              <a:rPr kumimoji="1" lang="ja-JP" altLang="en-US" sz="800" b="1" dirty="0">
                <a:solidFill>
                  <a:schemeClr val="tx1"/>
                </a:solidFill>
                <a:latin typeface="メイリオ" panose="020B0604030504040204" pitchFamily="50" charset="-128"/>
                <a:ea typeface="メイリオ" panose="020B0604030504040204" pitchFamily="50" charset="-128"/>
              </a:rPr>
              <a:t>関係機関等との協働による</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切れ目のない支援の推進</a:t>
            </a:r>
          </a:p>
        </p:txBody>
      </p:sp>
      <p:sp>
        <p:nvSpPr>
          <p:cNvPr id="322" name="正方形/長方形 321"/>
          <p:cNvSpPr/>
          <p:nvPr/>
        </p:nvSpPr>
        <p:spPr>
          <a:xfrm>
            <a:off x="1350239" y="5364770"/>
            <a:ext cx="1476000" cy="638579"/>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重点❻</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a:r>
              <a:rPr kumimoji="1" lang="ja-JP" altLang="en-US" sz="800" b="1" dirty="0">
                <a:solidFill>
                  <a:schemeClr val="tx1"/>
                </a:solidFill>
                <a:latin typeface="メイリオ" panose="020B0604030504040204" pitchFamily="50" charset="-128"/>
                <a:ea typeface="メイリオ" panose="020B0604030504040204" pitchFamily="50" charset="-128"/>
              </a:rPr>
              <a:t>自助グループ・民間団体等</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の活動の充実</a:t>
            </a:r>
          </a:p>
        </p:txBody>
      </p:sp>
      <p:sp>
        <p:nvSpPr>
          <p:cNvPr id="323" name="正方形/長方形 322"/>
          <p:cNvSpPr/>
          <p:nvPr/>
        </p:nvSpPr>
        <p:spPr>
          <a:xfrm>
            <a:off x="1357384" y="6180377"/>
            <a:ext cx="1476000" cy="588087"/>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重点❼</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a:r>
              <a:rPr kumimoji="1" lang="ja-JP" altLang="en-US" sz="800" b="1" dirty="0">
                <a:solidFill>
                  <a:schemeClr val="tx1"/>
                </a:solidFill>
                <a:latin typeface="メイリオ" panose="020B0604030504040204" pitchFamily="50" charset="-128"/>
                <a:ea typeface="メイリオ" panose="020B0604030504040204" pitchFamily="50" charset="-128"/>
              </a:rPr>
              <a:t>予防から相談、治療及び</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回復支援体制の推進</a:t>
            </a:r>
          </a:p>
        </p:txBody>
      </p:sp>
      <p:sp>
        <p:nvSpPr>
          <p:cNvPr id="324" name="正方形/長方形 323"/>
          <p:cNvSpPr/>
          <p:nvPr/>
        </p:nvSpPr>
        <p:spPr>
          <a:xfrm>
            <a:off x="1358813" y="7066570"/>
            <a:ext cx="1476000" cy="586804"/>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重点❽</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a:r>
              <a:rPr kumimoji="1" lang="ja-JP" altLang="en-US" sz="800" b="1" dirty="0">
                <a:solidFill>
                  <a:schemeClr val="tx1"/>
                </a:solidFill>
                <a:latin typeface="メイリオ" panose="020B0604030504040204" pitchFamily="50" charset="-128"/>
                <a:ea typeface="メイリオ" panose="020B0604030504040204" pitchFamily="50" charset="-128"/>
              </a:rPr>
              <a:t>ギャンブル等依存症に</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関する調査・分析の推進</a:t>
            </a:r>
          </a:p>
        </p:txBody>
      </p:sp>
      <p:sp>
        <p:nvSpPr>
          <p:cNvPr id="325" name="正方形/長方形 324"/>
          <p:cNvSpPr/>
          <p:nvPr/>
        </p:nvSpPr>
        <p:spPr>
          <a:xfrm>
            <a:off x="1360240" y="7897898"/>
            <a:ext cx="1476000" cy="567921"/>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重点❾</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a:r>
              <a:rPr kumimoji="1" lang="ja-JP" altLang="en-US" sz="800" b="1" dirty="0">
                <a:solidFill>
                  <a:schemeClr val="tx1"/>
                </a:solidFill>
                <a:latin typeface="メイリオ" panose="020B0604030504040204" pitchFamily="50" charset="-128"/>
                <a:ea typeface="メイリオ" panose="020B0604030504040204" pitchFamily="50" charset="-128"/>
              </a:rPr>
              <a:t>相談支援等を担う</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人材の養成</a:t>
            </a:r>
          </a:p>
        </p:txBody>
      </p:sp>
      <p:sp>
        <p:nvSpPr>
          <p:cNvPr id="326" name="正方形/長方形 325"/>
          <p:cNvSpPr/>
          <p:nvPr/>
        </p:nvSpPr>
        <p:spPr>
          <a:xfrm>
            <a:off x="1355955" y="4000329"/>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重点❹</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lvl="1"/>
            <a:r>
              <a:rPr kumimoji="1" lang="ja-JP" altLang="en-US" sz="800" b="1" dirty="0">
                <a:solidFill>
                  <a:schemeClr val="tx1"/>
                </a:solidFill>
                <a:latin typeface="メイリオ" panose="020B0604030504040204" pitchFamily="50" charset="-128"/>
                <a:ea typeface="メイリオ" panose="020B0604030504040204" pitchFamily="50" charset="-128"/>
              </a:rPr>
              <a:t>治療可能な医療機関の拡充</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と治療体制の構築</a:t>
            </a:r>
          </a:p>
        </p:txBody>
      </p:sp>
      <p:grpSp>
        <p:nvGrpSpPr>
          <p:cNvPr id="110" name="グループ化 109"/>
          <p:cNvGrpSpPr/>
          <p:nvPr/>
        </p:nvGrpSpPr>
        <p:grpSpPr>
          <a:xfrm>
            <a:off x="727325" y="1761944"/>
            <a:ext cx="468000" cy="1247955"/>
            <a:chOff x="712168" y="1632247"/>
            <a:chExt cx="576064" cy="1347737"/>
          </a:xfrm>
        </p:grpSpPr>
        <p:sp>
          <p:nvSpPr>
            <p:cNvPr id="313" name="正方形/長方形 312"/>
            <p:cNvSpPr/>
            <p:nvPr/>
          </p:nvSpPr>
          <p:spPr>
            <a:xfrm>
              <a:off x="712168" y="1632247"/>
              <a:ext cx="576064" cy="1347737"/>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普及啓発の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327" name="正方形/長方形 326"/>
            <p:cNvSpPr/>
            <p:nvPr/>
          </p:nvSpPr>
          <p:spPr>
            <a:xfrm>
              <a:off x="1072208" y="1704256"/>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Ⅰ</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5" name="グループ化 334"/>
          <p:cNvGrpSpPr/>
          <p:nvPr/>
        </p:nvGrpSpPr>
        <p:grpSpPr>
          <a:xfrm>
            <a:off x="727325" y="3044849"/>
            <a:ext cx="468000" cy="790550"/>
            <a:chOff x="712168" y="2990423"/>
            <a:chExt cx="576064" cy="847681"/>
          </a:xfrm>
        </p:grpSpPr>
        <p:sp>
          <p:nvSpPr>
            <p:cNvPr id="314" name="正方形/長方形 313"/>
            <p:cNvSpPr/>
            <p:nvPr/>
          </p:nvSpPr>
          <p:spPr>
            <a:xfrm>
              <a:off x="712168" y="2993800"/>
              <a:ext cx="576064" cy="844304"/>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相談支援体制</a:t>
              </a:r>
              <a:br>
                <a:rPr kumimoji="1" lang="en-US" altLang="ja-JP" sz="900" b="1" dirty="0">
                  <a:solidFill>
                    <a:schemeClr val="bg1"/>
                  </a:solidFill>
                  <a:latin typeface="メイリオ" panose="020B0604030504040204" pitchFamily="50" charset="-128"/>
                  <a:ea typeface="メイリオ" panose="020B0604030504040204" pitchFamily="50" charset="-128"/>
                </a:rPr>
              </a:br>
              <a:r>
                <a:rPr kumimoji="1" lang="ja-JP" altLang="en-US" sz="900" b="1" dirty="0">
                  <a:solidFill>
                    <a:schemeClr val="bg1"/>
                  </a:solidFill>
                  <a:latin typeface="メイリオ" panose="020B0604030504040204" pitchFamily="50" charset="-128"/>
                  <a:ea typeface="メイリオ" panose="020B0604030504040204" pitchFamily="50" charset="-128"/>
                </a:rPr>
                <a:t>の強化</a:t>
              </a:r>
            </a:p>
          </p:txBody>
        </p:sp>
        <p:sp>
          <p:nvSpPr>
            <p:cNvPr id="328" name="正方形/長方形 327"/>
            <p:cNvSpPr/>
            <p:nvPr/>
          </p:nvSpPr>
          <p:spPr>
            <a:xfrm>
              <a:off x="1079622" y="2990423"/>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Ⅱ</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6" name="グループ化 335"/>
          <p:cNvGrpSpPr/>
          <p:nvPr/>
        </p:nvGrpSpPr>
        <p:grpSpPr>
          <a:xfrm>
            <a:off x="727325" y="3870834"/>
            <a:ext cx="468000" cy="836672"/>
            <a:chOff x="712168" y="3967923"/>
            <a:chExt cx="576064" cy="936104"/>
          </a:xfrm>
        </p:grpSpPr>
        <p:sp>
          <p:nvSpPr>
            <p:cNvPr id="315" name="正方形/長方形 314"/>
            <p:cNvSpPr/>
            <p:nvPr/>
          </p:nvSpPr>
          <p:spPr>
            <a:xfrm>
              <a:off x="712168" y="3967923"/>
              <a:ext cx="576064" cy="936104"/>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 治療体制の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329" name="正方形/長方形 328"/>
            <p:cNvSpPr/>
            <p:nvPr/>
          </p:nvSpPr>
          <p:spPr>
            <a:xfrm>
              <a:off x="1072208" y="4008512"/>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Ⅲ</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8" name="グループ化 337"/>
          <p:cNvGrpSpPr/>
          <p:nvPr/>
        </p:nvGrpSpPr>
        <p:grpSpPr>
          <a:xfrm>
            <a:off x="727325" y="6019799"/>
            <a:ext cx="468000" cy="894707"/>
            <a:chOff x="712168" y="6466578"/>
            <a:chExt cx="576064" cy="966191"/>
          </a:xfrm>
        </p:grpSpPr>
        <p:sp>
          <p:nvSpPr>
            <p:cNvPr id="265" name="正方形/長方形 264"/>
            <p:cNvSpPr/>
            <p:nvPr/>
          </p:nvSpPr>
          <p:spPr>
            <a:xfrm>
              <a:off x="712168" y="6466578"/>
              <a:ext cx="576064" cy="96619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a:solidFill>
                    <a:schemeClr val="bg1"/>
                  </a:solidFill>
                  <a:latin typeface="メイリオ" panose="020B0604030504040204" pitchFamily="50" charset="-128"/>
                  <a:ea typeface="メイリオ" panose="020B0604030504040204" pitchFamily="50" charset="-128"/>
                </a:rPr>
                <a:t>　大阪</a:t>
              </a:r>
              <a:r>
                <a:rPr kumimoji="1" lang="ja-JP" altLang="en-US" sz="900" b="1" dirty="0">
                  <a:solidFill>
                    <a:schemeClr val="bg1"/>
                  </a:solidFill>
                  <a:latin typeface="メイリオ" panose="020B0604030504040204" pitchFamily="50" charset="-128"/>
                  <a:ea typeface="メイリオ" panose="020B0604030504040204" pitchFamily="50" charset="-128"/>
                </a:rPr>
                <a:t>独自の支援体制の推進</a:t>
              </a:r>
            </a:p>
          </p:txBody>
        </p:sp>
        <p:sp>
          <p:nvSpPr>
            <p:cNvPr id="330" name="正方形/長方形 329"/>
            <p:cNvSpPr/>
            <p:nvPr/>
          </p:nvSpPr>
          <p:spPr>
            <a:xfrm>
              <a:off x="1072208" y="6481471"/>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Ⅴ</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9" name="グループ化 338"/>
          <p:cNvGrpSpPr/>
          <p:nvPr/>
        </p:nvGrpSpPr>
        <p:grpSpPr>
          <a:xfrm>
            <a:off x="727325" y="6954147"/>
            <a:ext cx="468000" cy="763568"/>
            <a:chOff x="712168" y="7663095"/>
            <a:chExt cx="576064" cy="867618"/>
          </a:xfrm>
        </p:grpSpPr>
        <p:sp>
          <p:nvSpPr>
            <p:cNvPr id="284" name="正方形/長方形 283"/>
            <p:cNvSpPr/>
            <p:nvPr/>
          </p:nvSpPr>
          <p:spPr>
            <a:xfrm>
              <a:off x="712168" y="7663095"/>
              <a:ext cx="576064" cy="867618"/>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a:solidFill>
                    <a:schemeClr val="bg1"/>
                  </a:solidFill>
                  <a:latin typeface="メイリオ" panose="020B0604030504040204" pitchFamily="50" charset="-128"/>
                  <a:ea typeface="メイリオ" panose="020B0604030504040204" pitchFamily="50" charset="-128"/>
                </a:rPr>
                <a:t>　調査</a:t>
              </a:r>
              <a:r>
                <a:rPr kumimoji="1" lang="ja-JP" altLang="en-US" sz="900" b="1" dirty="0">
                  <a:solidFill>
                    <a:schemeClr val="bg1"/>
                  </a:solidFill>
                  <a:latin typeface="メイリオ" panose="020B0604030504040204" pitchFamily="50" charset="-128"/>
                  <a:ea typeface="メイリオ" panose="020B0604030504040204" pitchFamily="50" charset="-128"/>
                </a:rPr>
                <a:t>・分析の推進</a:t>
              </a:r>
            </a:p>
          </p:txBody>
        </p:sp>
        <p:sp>
          <p:nvSpPr>
            <p:cNvPr id="331" name="正方形/長方形 330"/>
            <p:cNvSpPr/>
            <p:nvPr/>
          </p:nvSpPr>
          <p:spPr>
            <a:xfrm>
              <a:off x="1072208" y="7680920"/>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Ⅵ</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7" name="グループ化 336"/>
          <p:cNvGrpSpPr/>
          <p:nvPr/>
        </p:nvGrpSpPr>
        <p:grpSpPr>
          <a:xfrm>
            <a:off x="725420" y="4741435"/>
            <a:ext cx="468000" cy="1255506"/>
            <a:chOff x="712168" y="4902642"/>
            <a:chExt cx="554719" cy="1236891"/>
          </a:xfrm>
        </p:grpSpPr>
        <p:sp>
          <p:nvSpPr>
            <p:cNvPr id="264" name="正方形/長方形 263"/>
            <p:cNvSpPr/>
            <p:nvPr/>
          </p:nvSpPr>
          <p:spPr>
            <a:xfrm>
              <a:off x="712168" y="4902642"/>
              <a:ext cx="554719" cy="123689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切れ目のない回復</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支援体制の強化</a:t>
              </a:r>
            </a:p>
          </p:txBody>
        </p:sp>
        <p:sp>
          <p:nvSpPr>
            <p:cNvPr id="332" name="正方形/長方形 331"/>
            <p:cNvSpPr/>
            <p:nvPr/>
          </p:nvSpPr>
          <p:spPr>
            <a:xfrm>
              <a:off x="1087301" y="4943371"/>
              <a:ext cx="144001"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Ⅳ</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40" name="グループ化 339"/>
          <p:cNvGrpSpPr/>
          <p:nvPr/>
        </p:nvGrpSpPr>
        <p:grpSpPr>
          <a:xfrm>
            <a:off x="727325" y="7742117"/>
            <a:ext cx="468000" cy="746009"/>
            <a:chOff x="712168" y="8761040"/>
            <a:chExt cx="576064" cy="840160"/>
          </a:xfrm>
        </p:grpSpPr>
        <p:sp>
          <p:nvSpPr>
            <p:cNvPr id="285" name="正方形/長方形 284"/>
            <p:cNvSpPr/>
            <p:nvPr/>
          </p:nvSpPr>
          <p:spPr>
            <a:xfrm>
              <a:off x="712168" y="8761040"/>
              <a:ext cx="576064" cy="84016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144000" tIns="7200" rIns="7200" bIns="14400" rtlCol="0" anchor="b"/>
            <a:lstStyle/>
            <a:p>
              <a:pPr algn="ctr"/>
              <a:r>
                <a:rPr kumimoji="1" lang="ja-JP" altLang="en-US" sz="900" b="1">
                  <a:solidFill>
                    <a:schemeClr val="bg1"/>
                  </a:solidFill>
                  <a:latin typeface="メイリオ" panose="020B0604030504040204" pitchFamily="50" charset="-128"/>
                  <a:ea typeface="メイリオ" panose="020B0604030504040204" pitchFamily="50" charset="-128"/>
                </a:rPr>
                <a:t>　人材</a:t>
              </a:r>
              <a:r>
                <a:rPr kumimoji="1" lang="ja-JP" altLang="en-US" sz="900" b="1" dirty="0">
                  <a:solidFill>
                    <a:schemeClr val="bg1"/>
                  </a:solidFill>
                  <a:latin typeface="メイリオ" panose="020B0604030504040204" pitchFamily="50" charset="-128"/>
                  <a:ea typeface="メイリオ" panose="020B0604030504040204" pitchFamily="50" charset="-128"/>
                </a:rPr>
                <a:t>の養成</a:t>
              </a:r>
            </a:p>
          </p:txBody>
        </p:sp>
        <p:sp>
          <p:nvSpPr>
            <p:cNvPr id="333" name="正方形/長方形 332"/>
            <p:cNvSpPr/>
            <p:nvPr/>
          </p:nvSpPr>
          <p:spPr>
            <a:xfrm>
              <a:off x="1072208" y="8833048"/>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Ⅶ</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sp>
        <p:nvSpPr>
          <p:cNvPr id="261" name="正方形/長方形 260"/>
          <p:cNvSpPr/>
          <p:nvPr/>
        </p:nvSpPr>
        <p:spPr>
          <a:xfrm>
            <a:off x="72008" y="1758174"/>
            <a:ext cx="540000" cy="6720800"/>
          </a:xfrm>
          <a:prstGeom prst="rect">
            <a:avLst/>
          </a:prstGeom>
          <a:solidFill>
            <a:srgbClr val="002060"/>
          </a:solidFill>
          <a:ln w="38100" cmpd="dbl">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lang="ja-JP" altLang="en-US" sz="900" b="1" dirty="0">
                <a:solidFill>
                  <a:schemeClr val="bg1"/>
                </a:solidFill>
                <a:latin typeface="メイリオ" panose="020B0604030504040204" pitchFamily="50" charset="-128"/>
                <a:ea typeface="メイリオ" panose="020B0604030504040204" pitchFamily="50" charset="-128"/>
              </a:rPr>
              <a:t>アルコール、薬物等に対する依存に</a:t>
            </a:r>
            <a:r>
              <a:rPr lang="ja-JP" altLang="en-US" sz="900" b="1">
                <a:solidFill>
                  <a:schemeClr val="bg1"/>
                </a:solidFill>
                <a:latin typeface="メイリオ" panose="020B0604030504040204" pitchFamily="50" charset="-128"/>
                <a:ea typeface="メイリオ" panose="020B0604030504040204" pitchFamily="50" charset="-128"/>
              </a:rPr>
              <a:t>関する施策と</a:t>
            </a:r>
            <a:r>
              <a:rPr lang="ja-JP" altLang="en-US" sz="900" b="1" dirty="0">
                <a:solidFill>
                  <a:schemeClr val="bg1"/>
                </a:solidFill>
                <a:latin typeface="メイリオ" panose="020B0604030504040204" pitchFamily="50" charset="-128"/>
                <a:ea typeface="メイリオ" panose="020B0604030504040204" pitchFamily="50" charset="-128"/>
              </a:rPr>
              <a:t>の有機的な連携を図りつつ、防止及び回復に必要な対策を講ずるとともに、</a:t>
            </a:r>
            <a:endParaRPr lang="en-US" altLang="ja-JP" sz="900" b="1" dirty="0">
              <a:solidFill>
                <a:schemeClr val="bg1"/>
              </a:solidFill>
              <a:latin typeface="メイリオ" panose="020B0604030504040204" pitchFamily="50" charset="-128"/>
              <a:ea typeface="メイリオ" panose="020B0604030504040204" pitchFamily="50" charset="-128"/>
            </a:endParaRPr>
          </a:p>
          <a:p>
            <a:pPr algn="ctr"/>
            <a:r>
              <a:rPr lang="ja-JP" altLang="en-US" sz="900" b="1" dirty="0">
                <a:solidFill>
                  <a:schemeClr val="bg1"/>
                </a:solidFill>
                <a:latin typeface="メイリオ" panose="020B0604030504040204" pitchFamily="50" charset="-128"/>
                <a:ea typeface="メイリオ" panose="020B0604030504040204" pitchFamily="50" charset="-128"/>
              </a:rPr>
              <a:t>ギャンブル等依存症の本人及びその家族等が日常生活及び社会生活を円滑に営むことができるように支援する</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486" name="正方形/長方形 485"/>
          <p:cNvSpPr/>
          <p:nvPr/>
        </p:nvSpPr>
        <p:spPr>
          <a:xfrm>
            <a:off x="2938311" y="1801231"/>
            <a:ext cx="4140000" cy="540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80" name="正方形/長方形 479"/>
          <p:cNvSpPr/>
          <p:nvPr/>
        </p:nvSpPr>
        <p:spPr>
          <a:xfrm>
            <a:off x="2941364" y="2472672"/>
            <a:ext cx="4140000" cy="540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85" name="正方形/長方形 484"/>
          <p:cNvSpPr/>
          <p:nvPr/>
        </p:nvSpPr>
        <p:spPr>
          <a:xfrm>
            <a:off x="3016424" y="2513626"/>
            <a:ext cx="468052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府民への普及啓発</a:t>
            </a:r>
          </a:p>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多様な関係機関と連携した啓発月間における普及啓発</a:t>
            </a:r>
          </a:p>
        </p:txBody>
      </p:sp>
      <p:sp>
        <p:nvSpPr>
          <p:cNvPr id="474" name="正方形/長方形 473"/>
          <p:cNvSpPr/>
          <p:nvPr/>
        </p:nvSpPr>
        <p:spPr>
          <a:xfrm>
            <a:off x="2944416" y="3154518"/>
            <a:ext cx="4140000" cy="540000"/>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79" name="正方形/長方形 478"/>
          <p:cNvSpPr/>
          <p:nvPr/>
        </p:nvSpPr>
        <p:spPr>
          <a:xfrm>
            <a:off x="3016424" y="3144416"/>
            <a:ext cx="4712800" cy="5522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相談窓口</a:t>
            </a:r>
            <a:r>
              <a:rPr lang="ja-JP" altLang="en-US" sz="900" b="1" u="sng">
                <a:solidFill>
                  <a:schemeClr val="tx1"/>
                </a:solidFill>
                <a:latin typeface="メイリオ" panose="020B0604030504040204" pitchFamily="50" charset="-128"/>
                <a:ea typeface="メイリオ" panose="020B0604030504040204" pitchFamily="50" charset="-128"/>
              </a:rPr>
              <a:t>の整備</a:t>
            </a:r>
            <a:r>
              <a:rPr lang="ja-JP" altLang="en-US" sz="900" b="1">
                <a:solidFill>
                  <a:schemeClr val="tx1"/>
                </a:solidFill>
                <a:latin typeface="メイリオ" panose="020B0604030504040204" pitchFamily="50" charset="-128"/>
                <a:ea typeface="メイリオ" panose="020B0604030504040204" pitchFamily="50" charset="-128"/>
              </a:rPr>
              <a:t>　　　</a:t>
            </a:r>
            <a:r>
              <a:rPr lang="ja-JP" altLang="en-US" sz="900">
                <a:solidFill>
                  <a:schemeClr val="tx1"/>
                </a:solidFill>
                <a:latin typeface="メイリオ" panose="020B0604030504040204" pitchFamily="50" charset="-128"/>
                <a:ea typeface="メイリオ" panose="020B0604030504040204" pitchFamily="50" charset="-128"/>
              </a:rPr>
              <a:t>　　</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本人及び家族等への相談支援の充実</a:t>
            </a: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回復支援の充実</a:t>
            </a:r>
          </a:p>
        </p:txBody>
      </p:sp>
      <p:sp>
        <p:nvSpPr>
          <p:cNvPr id="468" name="正方形/長方形 467"/>
          <p:cNvSpPr/>
          <p:nvPr/>
        </p:nvSpPr>
        <p:spPr>
          <a:xfrm>
            <a:off x="2929152" y="3991975"/>
            <a:ext cx="4140000" cy="540000"/>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62" name="正方形/長方形 461"/>
          <p:cNvSpPr/>
          <p:nvPr/>
        </p:nvSpPr>
        <p:spPr>
          <a:xfrm>
            <a:off x="2935258" y="4728592"/>
            <a:ext cx="4140000" cy="579376"/>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67" name="正方形/長方形 466"/>
          <p:cNvSpPr/>
          <p:nvPr/>
        </p:nvSpPr>
        <p:spPr>
          <a:xfrm>
            <a:off x="3016424" y="4872608"/>
            <a:ext cx="461586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ネットワーク</a:t>
            </a:r>
            <a:r>
              <a:rPr lang="ja-JP" altLang="en-US" sz="900" b="1" u="sng">
                <a:solidFill>
                  <a:schemeClr val="tx1"/>
                </a:solidFill>
                <a:latin typeface="メイリオ" panose="020B0604030504040204" pitchFamily="50" charset="-128"/>
                <a:ea typeface="メイリオ" panose="020B0604030504040204" pitchFamily="50" charset="-128"/>
              </a:rPr>
              <a:t>の強化</a:t>
            </a:r>
            <a:r>
              <a:rPr lang="ja-JP" altLang="en-US" sz="900" b="1">
                <a:solidFill>
                  <a:schemeClr val="tx1"/>
                </a:solidFill>
                <a:latin typeface="メイリオ" panose="020B0604030504040204" pitchFamily="50" charset="-128"/>
                <a:ea typeface="メイリオ" panose="020B0604030504040204" pitchFamily="50" charset="-128"/>
              </a:rPr>
              <a:t>　　　　　</a:t>
            </a:r>
            <a:endParaRPr lang="en-US" altLang="ja-JP" sz="900" b="1"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円滑な連携支援の実施</a:t>
            </a:r>
          </a:p>
        </p:txBody>
      </p:sp>
      <p:sp>
        <p:nvSpPr>
          <p:cNvPr id="456" name="正方形/長方形 455"/>
          <p:cNvSpPr/>
          <p:nvPr/>
        </p:nvSpPr>
        <p:spPr>
          <a:xfrm>
            <a:off x="2926099" y="5364480"/>
            <a:ext cx="4140000" cy="638579"/>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61" name="正方形/長方形 460"/>
          <p:cNvSpPr/>
          <p:nvPr/>
        </p:nvSpPr>
        <p:spPr>
          <a:xfrm>
            <a:off x="3016424" y="5532492"/>
            <a:ext cx="377986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自助グループ・民間団体等が行う活動への支援</a:t>
            </a: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自助グループ・民間団体等との協働</a:t>
            </a:r>
          </a:p>
        </p:txBody>
      </p:sp>
      <p:sp>
        <p:nvSpPr>
          <p:cNvPr id="450" name="正方形/長方形 449"/>
          <p:cNvSpPr/>
          <p:nvPr/>
        </p:nvSpPr>
        <p:spPr>
          <a:xfrm>
            <a:off x="2919993" y="6178472"/>
            <a:ext cx="4140000" cy="588087"/>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55" name="正方形/長方形 454"/>
          <p:cNvSpPr/>
          <p:nvPr/>
        </p:nvSpPr>
        <p:spPr>
          <a:xfrm>
            <a:off x="3016424" y="6312768"/>
            <a:ext cx="460851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en-US" altLang="ja-JP" sz="900" dirty="0">
                <a:solidFill>
                  <a:schemeClr val="tx1"/>
                </a:solidFill>
                <a:latin typeface="メイリオ" panose="020B0604030504040204" pitchFamily="50" charset="-128"/>
                <a:ea typeface="メイリオ" panose="020B0604030504040204" pitchFamily="50" charset="-128"/>
              </a:rPr>
              <a:t>OATIS</a:t>
            </a:r>
            <a:r>
              <a:rPr lang="ja-JP" altLang="en-US" sz="900" dirty="0">
                <a:solidFill>
                  <a:schemeClr val="tx1"/>
                </a:solidFill>
                <a:latin typeface="メイリオ" panose="020B0604030504040204" pitchFamily="50" charset="-128"/>
                <a:ea typeface="メイリオ" panose="020B0604030504040204" pitchFamily="50" charset="-128"/>
              </a:rPr>
              <a:t>による取組みの推進</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「（仮称）大阪依存症センター」の整備</a:t>
            </a:r>
            <a:endParaRPr lang="en-US" altLang="ja-JP" sz="900" u="sng" dirty="0">
              <a:solidFill>
                <a:schemeClr val="tx1"/>
              </a:solidFill>
              <a:latin typeface="メイリオ" panose="020B0604030504040204" pitchFamily="50" charset="-128"/>
              <a:ea typeface="メイリオ" panose="020B0604030504040204" pitchFamily="50" charset="-128"/>
            </a:endParaRPr>
          </a:p>
        </p:txBody>
      </p:sp>
      <p:sp>
        <p:nvSpPr>
          <p:cNvPr id="444" name="正方形/長方形 443"/>
          <p:cNvSpPr/>
          <p:nvPr/>
        </p:nvSpPr>
        <p:spPr>
          <a:xfrm>
            <a:off x="2923046" y="7071296"/>
            <a:ext cx="4140000" cy="586804"/>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49" name="正方形/長方形 448"/>
          <p:cNvSpPr/>
          <p:nvPr/>
        </p:nvSpPr>
        <p:spPr>
          <a:xfrm>
            <a:off x="3016424" y="7206244"/>
            <a:ext cx="464174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ギャンブル等依存症に関する実態調査</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ギャンブル等依存症の本人及びその家族等の実状把握</a:t>
            </a:r>
          </a:p>
        </p:txBody>
      </p:sp>
      <p:sp>
        <p:nvSpPr>
          <p:cNvPr id="438" name="正方形/長方形 437"/>
          <p:cNvSpPr/>
          <p:nvPr/>
        </p:nvSpPr>
        <p:spPr>
          <a:xfrm>
            <a:off x="2932205" y="7883016"/>
            <a:ext cx="4140000" cy="582803"/>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43" name="正方形/長方形 442"/>
          <p:cNvSpPr/>
          <p:nvPr/>
        </p:nvSpPr>
        <p:spPr>
          <a:xfrm>
            <a:off x="3016424" y="7968951"/>
            <a:ext cx="4280450" cy="4417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段階的養成プログラムの作成</a:t>
            </a:r>
            <a:endParaRPr lang="en-US" altLang="ja-JP" sz="900" b="1" u="sng" dirty="0">
              <a:solidFill>
                <a:schemeClr val="tx1"/>
              </a:solidFill>
              <a:latin typeface="メイリオ" panose="020B0604030504040204" pitchFamily="50" charset="-128"/>
              <a:ea typeface="メイリオ" panose="020B0604030504040204" pitchFamily="50" charset="-128"/>
            </a:endParaRPr>
          </a:p>
          <a:p>
            <a:pPr marL="85725" indent="-85725">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様々な相談窓口等での相談対応力の向上</a:t>
            </a:r>
            <a:endParaRPr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272" name="正方形/長方形 271"/>
          <p:cNvSpPr/>
          <p:nvPr/>
        </p:nvSpPr>
        <p:spPr>
          <a:xfrm>
            <a:off x="7458140" y="7071296"/>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7" name="正方形/長方形 186"/>
          <p:cNvSpPr/>
          <p:nvPr/>
        </p:nvSpPr>
        <p:spPr>
          <a:xfrm>
            <a:off x="7556310" y="7184694"/>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 ギャンブル等依存症に関する実態調査の実施回数</a:t>
            </a:r>
          </a:p>
        </p:txBody>
      </p:sp>
      <p:sp>
        <p:nvSpPr>
          <p:cNvPr id="202" name="正方形/長方形 201"/>
          <p:cNvSpPr/>
          <p:nvPr/>
        </p:nvSpPr>
        <p:spPr>
          <a:xfrm>
            <a:off x="10712264" y="718469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１回</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a:solidFill>
                  <a:schemeClr val="tx1"/>
                </a:solidFill>
                <a:latin typeface="Meiryo UI" panose="020B0604030504040204" pitchFamily="50" charset="-128"/>
                <a:ea typeface="Meiryo UI" panose="020B0604030504040204" pitchFamily="50" charset="-128"/>
              </a:rPr>
              <a:t>年度）</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03" name="正方形/長方形 202"/>
          <p:cNvSpPr/>
          <p:nvPr/>
        </p:nvSpPr>
        <p:spPr>
          <a:xfrm>
            <a:off x="11729496" y="718469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毎年度</a:t>
            </a:r>
            <a:r>
              <a:rPr lang="en-US" altLang="ja-JP" sz="700" b="1" spc="-60" dirty="0">
                <a:solidFill>
                  <a:schemeClr val="tx1"/>
                </a:solidFill>
                <a:latin typeface="Meiryo UI" panose="020B0604030504040204" pitchFamily="50" charset="-128"/>
                <a:ea typeface="Meiryo UI" panose="020B0604030504040204" pitchFamily="50" charset="-128"/>
              </a:rPr>
              <a:t>1</a:t>
            </a:r>
            <a:r>
              <a:rPr lang="ja-JP" altLang="en-US" sz="700" b="1" spc="-60" dirty="0">
                <a:solidFill>
                  <a:schemeClr val="tx1"/>
                </a:solidFill>
                <a:latin typeface="Meiryo UI" panose="020B0604030504040204" pitchFamily="50" charset="-128"/>
                <a:ea typeface="Meiryo UI" panose="020B0604030504040204" pitchFamily="50" charset="-128"/>
              </a:rPr>
              <a:t>回</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(R5-7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73" name="正方形/長方形 272"/>
          <p:cNvSpPr/>
          <p:nvPr/>
        </p:nvSpPr>
        <p:spPr>
          <a:xfrm>
            <a:off x="7458140" y="7886856"/>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8" name="正方形/長方形 187"/>
          <p:cNvSpPr/>
          <p:nvPr/>
        </p:nvSpPr>
        <p:spPr>
          <a:xfrm>
            <a:off x="7556310" y="7977914"/>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 関係機関職員専門研修により養成した相談員数</a:t>
            </a:r>
          </a:p>
        </p:txBody>
      </p:sp>
      <p:sp>
        <p:nvSpPr>
          <p:cNvPr id="204" name="正方形/長方形 203"/>
          <p:cNvSpPr/>
          <p:nvPr/>
        </p:nvSpPr>
        <p:spPr>
          <a:xfrm>
            <a:off x="10712264" y="797791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461</a:t>
            </a:r>
            <a:r>
              <a:rPr lang="ja-JP" altLang="en-US" sz="700" b="1" spc="-60" dirty="0">
                <a:solidFill>
                  <a:schemeClr val="tx1"/>
                </a:solidFill>
                <a:latin typeface="Meiryo UI" panose="020B0604030504040204" pitchFamily="50" charset="-128"/>
                <a:ea typeface="Meiryo UI" panose="020B0604030504040204" pitchFamily="50" charset="-128"/>
              </a:rPr>
              <a:t>人</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05" name="正方形/長方形 204"/>
          <p:cNvSpPr/>
          <p:nvPr/>
        </p:nvSpPr>
        <p:spPr>
          <a:xfrm>
            <a:off x="11729496" y="797791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毎年度</a:t>
            </a:r>
            <a:r>
              <a:rPr lang="en-US" altLang="ja-JP" sz="700" b="1" spc="-60" dirty="0">
                <a:solidFill>
                  <a:schemeClr val="tx1"/>
                </a:solidFill>
                <a:latin typeface="Meiryo UI" panose="020B0604030504040204" pitchFamily="50" charset="-128"/>
                <a:ea typeface="Meiryo UI" panose="020B0604030504040204" pitchFamily="50" charset="-128"/>
              </a:rPr>
              <a:t>500</a:t>
            </a:r>
            <a:r>
              <a:rPr lang="ja-JP" altLang="en-US" sz="700" b="1" spc="-60" dirty="0">
                <a:solidFill>
                  <a:schemeClr val="tx1"/>
                </a:solidFill>
                <a:latin typeface="Meiryo UI" panose="020B0604030504040204" pitchFamily="50" charset="-128"/>
                <a:ea typeface="Meiryo UI" panose="020B0604030504040204" pitchFamily="50" charset="-128"/>
              </a:rPr>
              <a:t>人以上</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(R5-7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53" name="正方形/長方形 252"/>
          <p:cNvSpPr/>
          <p:nvPr/>
        </p:nvSpPr>
        <p:spPr>
          <a:xfrm>
            <a:off x="7458140" y="1749114"/>
            <a:ext cx="5256000" cy="612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9" name="正方形/長方形 188"/>
          <p:cNvSpPr/>
          <p:nvPr/>
        </p:nvSpPr>
        <p:spPr>
          <a:xfrm>
            <a:off x="10712264" y="206757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133</a:t>
            </a:r>
            <a:r>
              <a:rPr lang="ja-JP" altLang="en-US" sz="700" b="1" spc="-60" dirty="0">
                <a:solidFill>
                  <a:schemeClr val="tx1"/>
                </a:solidFill>
                <a:latin typeface="Meiryo UI" panose="020B0604030504040204" pitchFamily="50" charset="-128"/>
                <a:ea typeface="Meiryo UI" panose="020B0604030504040204" pitchFamily="50" charset="-128"/>
              </a:rPr>
              <a:t>名</a:t>
            </a:r>
            <a:r>
              <a:rPr lang="en-US" altLang="ja-JP" sz="600" b="1" spc="-60" dirty="0">
                <a:solidFill>
                  <a:schemeClr val="tx1"/>
                </a:solidFill>
                <a:latin typeface="Meiryo UI" panose="020B0604030504040204" pitchFamily="50" charset="-128"/>
                <a:ea typeface="Meiryo UI" panose="020B0604030504040204" pitchFamily="50" charset="-128"/>
              </a:rPr>
              <a:t>※3</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2" name="正方形/長方形 191"/>
          <p:cNvSpPr/>
          <p:nvPr/>
        </p:nvSpPr>
        <p:spPr>
          <a:xfrm>
            <a:off x="11729496" y="206757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pt-BR" sz="700" b="1" spc="-60" dirty="0">
                <a:solidFill>
                  <a:schemeClr val="tx1"/>
                </a:solidFill>
                <a:latin typeface="Meiryo UI" panose="020B0604030504040204" pitchFamily="50" charset="-128"/>
                <a:ea typeface="Meiryo UI" panose="020B0604030504040204" pitchFamily="50" charset="-128"/>
              </a:rPr>
              <a:t>毎年度</a:t>
            </a:r>
            <a:r>
              <a:rPr lang="pt-BR" altLang="ja-JP" sz="700" b="1" spc="-60" dirty="0">
                <a:solidFill>
                  <a:schemeClr val="tx1"/>
                </a:solidFill>
                <a:latin typeface="Meiryo UI" panose="020B0604030504040204" pitchFamily="50" charset="-128"/>
                <a:ea typeface="Meiryo UI" panose="020B0604030504040204" pitchFamily="50" charset="-128"/>
              </a:rPr>
              <a:t>100</a:t>
            </a:r>
            <a:r>
              <a:rPr lang="ja-JP" altLang="pt-BR" sz="700" b="1" spc="-60" dirty="0">
                <a:solidFill>
                  <a:schemeClr val="tx1"/>
                </a:solidFill>
                <a:latin typeface="Meiryo UI" panose="020B0604030504040204" pitchFamily="50" charset="-128"/>
                <a:ea typeface="Meiryo UI" panose="020B0604030504040204" pitchFamily="50" charset="-128"/>
              </a:rPr>
              <a:t>名以上</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(R5-7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206" name="正方形/長方形 205"/>
          <p:cNvSpPr/>
          <p:nvPr/>
        </p:nvSpPr>
        <p:spPr>
          <a:xfrm>
            <a:off x="10712264" y="178370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４校</a:t>
            </a:r>
            <a:r>
              <a:rPr lang="pt-BR" altLang="ja-JP" sz="600" b="1" spc="-60" dirty="0">
                <a:solidFill>
                  <a:schemeClr val="tx1"/>
                </a:solidFill>
                <a:latin typeface="Meiryo UI" panose="020B0604030504040204" pitchFamily="50" charset="-128"/>
                <a:ea typeface="Meiryo UI" panose="020B0604030504040204" pitchFamily="50" charset="-128"/>
              </a:rPr>
              <a:t>※1</a:t>
            </a:r>
            <a:endParaRPr lang="ja-JP" altLang="en-US" sz="6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07" name="正方形/長方形 206"/>
          <p:cNvSpPr/>
          <p:nvPr/>
        </p:nvSpPr>
        <p:spPr>
          <a:xfrm>
            <a:off x="11729496" y="178370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pt-BR" sz="700" b="1" spc="-60" dirty="0">
                <a:solidFill>
                  <a:schemeClr val="tx1"/>
                </a:solidFill>
                <a:latin typeface="Meiryo UI" panose="020B0604030504040204" pitchFamily="50" charset="-128"/>
                <a:ea typeface="Meiryo UI" panose="020B0604030504040204" pitchFamily="50" charset="-128"/>
              </a:rPr>
              <a:t>毎年度</a:t>
            </a:r>
            <a:r>
              <a:rPr lang="pt-BR" altLang="ja-JP" sz="700" b="1" spc="-60" dirty="0">
                <a:solidFill>
                  <a:schemeClr val="tx1"/>
                </a:solidFill>
                <a:latin typeface="Meiryo UI" panose="020B0604030504040204" pitchFamily="50" charset="-128"/>
                <a:ea typeface="Meiryo UI" panose="020B0604030504040204" pitchFamily="50" charset="-128"/>
              </a:rPr>
              <a:t>100</a:t>
            </a:r>
            <a:r>
              <a:rPr lang="ja-JP" altLang="pt-BR" sz="700" b="1" spc="-60" dirty="0">
                <a:solidFill>
                  <a:schemeClr val="tx1"/>
                </a:solidFill>
                <a:latin typeface="Meiryo UI" panose="020B0604030504040204" pitchFamily="50" charset="-128"/>
                <a:ea typeface="Meiryo UI" panose="020B0604030504040204" pitchFamily="50" charset="-128"/>
              </a:rPr>
              <a:t>％</a:t>
            </a:r>
            <a:r>
              <a:rPr lang="pt-BR" altLang="ja-JP" sz="600" b="1" spc="-60" dirty="0">
                <a:solidFill>
                  <a:schemeClr val="tx1"/>
                </a:solidFill>
                <a:latin typeface="Meiryo UI" panose="020B0604030504040204" pitchFamily="50" charset="-128"/>
                <a:ea typeface="Meiryo UI" panose="020B0604030504040204" pitchFamily="50" charset="-128"/>
              </a:rPr>
              <a:t>※2</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(R5-7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208" name="正方形/長方形 207"/>
          <p:cNvSpPr/>
          <p:nvPr/>
        </p:nvSpPr>
        <p:spPr>
          <a:xfrm>
            <a:off x="7556310" y="1783703"/>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92075" indent="-92075">
              <a:lnSpc>
                <a:spcPts val="900"/>
              </a:lnSpc>
              <a:buFont typeface="+mj-ea"/>
              <a:buAutoNum type="circleNumDbPlain"/>
            </a:pPr>
            <a:r>
              <a:rPr lang="ja-JP" altLang="en-US" sz="800" b="1" dirty="0">
                <a:solidFill>
                  <a:schemeClr val="tx1"/>
                </a:solidFill>
                <a:latin typeface="Meiryo UI" panose="020B0604030504040204" pitchFamily="50" charset="-128"/>
                <a:ea typeface="Meiryo UI" panose="020B0604030504040204" pitchFamily="50" charset="-128"/>
              </a:rPr>
              <a:t>高等学校等における予防啓発授業等の実施率</a:t>
            </a:r>
          </a:p>
        </p:txBody>
      </p:sp>
      <p:sp>
        <p:nvSpPr>
          <p:cNvPr id="209" name="正方形/長方形 208"/>
          <p:cNvSpPr/>
          <p:nvPr/>
        </p:nvSpPr>
        <p:spPr>
          <a:xfrm>
            <a:off x="7556310" y="2067573"/>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1000"/>
              </a:lnSpc>
              <a:buFont typeface="+mj-ea"/>
              <a:buAutoNum type="circleNumDbPlain" startAt="2"/>
            </a:pPr>
            <a:r>
              <a:rPr lang="ja-JP" altLang="en-US" sz="800" b="1" dirty="0">
                <a:solidFill>
                  <a:schemeClr val="tx1"/>
                </a:solidFill>
                <a:latin typeface="Meiryo UI" panose="020B0604030504040204" pitchFamily="50" charset="-128"/>
                <a:ea typeface="Meiryo UI" panose="020B0604030504040204" pitchFamily="50" charset="-128"/>
              </a:rPr>
              <a:t>教員向け研修会の参加者数（対面での研修を基本とする）</a:t>
            </a:r>
          </a:p>
        </p:txBody>
      </p:sp>
      <p:sp>
        <p:nvSpPr>
          <p:cNvPr id="288" name="正方形/長方形 287"/>
          <p:cNvSpPr/>
          <p:nvPr/>
        </p:nvSpPr>
        <p:spPr>
          <a:xfrm>
            <a:off x="7458140" y="3139132"/>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4" name="正方形/長方形 183"/>
          <p:cNvSpPr/>
          <p:nvPr/>
        </p:nvSpPr>
        <p:spPr>
          <a:xfrm>
            <a:off x="7556310" y="3253432"/>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相談拠点及び「依存症ほっとライン（</a:t>
            </a:r>
            <a:r>
              <a:rPr lang="en-US" altLang="ja-JP" sz="800" b="1" dirty="0">
                <a:solidFill>
                  <a:schemeClr val="tx1"/>
                </a:solidFill>
                <a:latin typeface="Meiryo UI" panose="020B0604030504040204" pitchFamily="50" charset="-128"/>
                <a:ea typeface="Meiryo UI" panose="020B0604030504040204" pitchFamily="50" charset="-128"/>
              </a:rPr>
              <a:t>SNS</a:t>
            </a:r>
            <a:r>
              <a:rPr lang="ja-JP" altLang="en-US" sz="800" b="1" dirty="0">
                <a:solidFill>
                  <a:schemeClr val="tx1"/>
                </a:solidFill>
                <a:latin typeface="Meiryo UI" panose="020B0604030504040204" pitchFamily="50" charset="-128"/>
                <a:ea typeface="Meiryo UI" panose="020B0604030504040204" pitchFamily="50" charset="-128"/>
              </a:rPr>
              <a:t>相談）」の相談数</a:t>
            </a:r>
          </a:p>
        </p:txBody>
      </p:sp>
      <p:sp>
        <p:nvSpPr>
          <p:cNvPr id="212" name="正方形/長方形 211"/>
          <p:cNvSpPr/>
          <p:nvPr/>
        </p:nvSpPr>
        <p:spPr>
          <a:xfrm>
            <a:off x="10712264" y="3253432"/>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3,244</a:t>
            </a:r>
            <a:r>
              <a:rPr lang="ja-JP" altLang="en-US" sz="700" b="1" spc="-60">
                <a:solidFill>
                  <a:schemeClr val="tx1"/>
                </a:solidFill>
                <a:latin typeface="Meiryo UI" panose="020B0604030504040204" pitchFamily="50" charset="-128"/>
                <a:ea typeface="Meiryo UI" panose="020B0604030504040204" pitchFamily="50" charset="-128"/>
              </a:rPr>
              <a:t>人件</a:t>
            </a:r>
            <a:endParaRPr lang="ja-JP" altLang="en-US"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(R4</a:t>
            </a:r>
            <a:r>
              <a:rPr lang="ja-JP" altLang="en-US" sz="700" b="1" spc="-60" dirty="0">
                <a:solidFill>
                  <a:schemeClr val="tx1"/>
                </a:solidFill>
                <a:latin typeface="Meiryo UI" panose="020B0604030504040204" pitchFamily="50" charset="-128"/>
                <a:ea typeface="Meiryo UI" panose="020B0604030504040204" pitchFamily="50" charset="-128"/>
              </a:rPr>
              <a:t>年度末見込）</a:t>
            </a:r>
          </a:p>
        </p:txBody>
      </p:sp>
      <p:sp>
        <p:nvSpPr>
          <p:cNvPr id="213" name="正方形/長方形 212"/>
          <p:cNvSpPr/>
          <p:nvPr/>
        </p:nvSpPr>
        <p:spPr>
          <a:xfrm>
            <a:off x="11729496" y="3253432"/>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1.5</a:t>
            </a:r>
            <a:r>
              <a:rPr lang="ja-JP" altLang="en-US" sz="700" b="1" spc="-60" dirty="0">
                <a:solidFill>
                  <a:schemeClr val="tx1"/>
                </a:solidFill>
                <a:latin typeface="Meiryo UI" panose="020B0604030504040204" pitchFamily="50" charset="-128"/>
                <a:ea typeface="Meiryo UI" panose="020B0604030504040204" pitchFamily="50" charset="-128"/>
              </a:rPr>
              <a:t>倍</a:t>
            </a: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87" name="正方形/長方形 286"/>
          <p:cNvSpPr/>
          <p:nvPr/>
        </p:nvSpPr>
        <p:spPr>
          <a:xfrm>
            <a:off x="7458140" y="3979193"/>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5" name="正方形/長方形 184"/>
          <p:cNvSpPr/>
          <p:nvPr/>
        </p:nvSpPr>
        <p:spPr>
          <a:xfrm>
            <a:off x="7556310" y="4090246"/>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 ギャンブル等依存症を診ることができる精神科医療機関数</a:t>
            </a:r>
          </a:p>
        </p:txBody>
      </p:sp>
      <p:sp>
        <p:nvSpPr>
          <p:cNvPr id="214" name="正方形/長方形 213"/>
          <p:cNvSpPr/>
          <p:nvPr/>
        </p:nvSpPr>
        <p:spPr>
          <a:xfrm>
            <a:off x="10712264" y="4090246"/>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25</a:t>
            </a:r>
            <a:r>
              <a:rPr lang="ja-JP" altLang="en-US" sz="700" b="1" spc="-60" dirty="0">
                <a:solidFill>
                  <a:schemeClr val="tx1"/>
                </a:solidFill>
                <a:latin typeface="Meiryo UI" panose="020B0604030504040204" pitchFamily="50" charset="-128"/>
                <a:ea typeface="Meiryo UI" panose="020B0604030504040204" pitchFamily="50" charset="-128"/>
              </a:rPr>
              <a:t>機関</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15" name="正方形/長方形 214"/>
          <p:cNvSpPr/>
          <p:nvPr/>
        </p:nvSpPr>
        <p:spPr>
          <a:xfrm>
            <a:off x="11729496" y="4090246"/>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60</a:t>
            </a:r>
            <a:r>
              <a:rPr lang="ja-JP" altLang="en-US" sz="700" b="1" spc="-60" dirty="0">
                <a:solidFill>
                  <a:schemeClr val="tx1"/>
                </a:solidFill>
                <a:latin typeface="Meiryo UI" panose="020B0604030504040204" pitchFamily="50" charset="-128"/>
                <a:ea typeface="Meiryo UI" panose="020B0604030504040204" pitchFamily="50" charset="-128"/>
              </a:rPr>
              <a:t>機関</a:t>
            </a: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56" name="正方形/長方形 255"/>
          <p:cNvSpPr/>
          <p:nvPr/>
        </p:nvSpPr>
        <p:spPr>
          <a:xfrm>
            <a:off x="7458140" y="4720590"/>
            <a:ext cx="5256000" cy="55245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59" name="正方形/長方形 258"/>
          <p:cNvSpPr/>
          <p:nvPr/>
        </p:nvSpPr>
        <p:spPr>
          <a:xfrm>
            <a:off x="7458140" y="5326380"/>
            <a:ext cx="5256000" cy="69257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6" name="正方形/長方形 185"/>
          <p:cNvSpPr/>
          <p:nvPr/>
        </p:nvSpPr>
        <p:spPr>
          <a:xfrm>
            <a:off x="7556310" y="4798540"/>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相談拠点の相談者数に占める自助グループ・民間団体等への紹介率</a:t>
            </a:r>
          </a:p>
        </p:txBody>
      </p:sp>
      <p:sp>
        <p:nvSpPr>
          <p:cNvPr id="191" name="正方形/長方形 190"/>
          <p:cNvSpPr/>
          <p:nvPr/>
        </p:nvSpPr>
        <p:spPr>
          <a:xfrm>
            <a:off x="7556310" y="5361743"/>
            <a:ext cx="3060000" cy="28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900"/>
              </a:lnSpc>
            </a:pPr>
            <a:r>
              <a:rPr lang="ja-JP" altLang="en-US" sz="800" b="1" dirty="0">
                <a:solidFill>
                  <a:schemeClr val="tx1"/>
                </a:solidFill>
                <a:latin typeface="Meiryo UI" panose="020B0604030504040204" pitchFamily="50" charset="-128"/>
                <a:ea typeface="Meiryo UI" panose="020B0604030504040204" pitchFamily="50" charset="-128"/>
              </a:rPr>
              <a:t>①補助金・基金を利用したギャンブル等依存症の本人及びその家族等の支援にあたる自助</a:t>
            </a:r>
            <a:r>
              <a:rPr lang="ja-JP" altLang="en-US" sz="800" b="1" spc="-30" dirty="0">
                <a:solidFill>
                  <a:schemeClr val="tx1"/>
                </a:solidFill>
                <a:latin typeface="Meiryo UI" panose="020B0604030504040204" pitchFamily="50" charset="-128"/>
                <a:ea typeface="Meiryo UI" panose="020B0604030504040204" pitchFamily="50" charset="-128"/>
              </a:rPr>
              <a:t>ｸﾞﾙｰﾌﾟ</a:t>
            </a:r>
            <a:r>
              <a:rPr lang="ja-JP" altLang="en-US" sz="800" b="1" dirty="0">
                <a:solidFill>
                  <a:schemeClr val="tx1"/>
                </a:solidFill>
                <a:latin typeface="Meiryo UI" panose="020B0604030504040204" pitchFamily="50" charset="-128"/>
                <a:ea typeface="Meiryo UI" panose="020B0604030504040204" pitchFamily="50" charset="-128"/>
              </a:rPr>
              <a:t>・民間団体数</a:t>
            </a:r>
          </a:p>
        </p:txBody>
      </p:sp>
      <p:sp>
        <p:nvSpPr>
          <p:cNvPr id="193" name="正方形/長方形 192"/>
          <p:cNvSpPr/>
          <p:nvPr/>
        </p:nvSpPr>
        <p:spPr>
          <a:xfrm>
            <a:off x="10712264" y="4798540"/>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約</a:t>
            </a:r>
            <a:r>
              <a:rPr lang="en-US" altLang="ja-JP" sz="700" b="1" spc="-60" dirty="0">
                <a:solidFill>
                  <a:schemeClr val="tx1"/>
                </a:solidFill>
                <a:latin typeface="Meiryo UI" panose="020B0604030504040204" pitchFamily="50" charset="-128"/>
                <a:ea typeface="Meiryo UI" panose="020B0604030504040204" pitchFamily="50" charset="-128"/>
              </a:rPr>
              <a:t>25</a:t>
            </a:r>
            <a:r>
              <a:rPr lang="ja-JP" altLang="en-US" sz="700" b="1" spc="-60" dirty="0">
                <a:solidFill>
                  <a:schemeClr val="tx1"/>
                </a:solidFill>
                <a:latin typeface="Meiryo UI" panose="020B0604030504040204" pitchFamily="50" charset="-128"/>
                <a:ea typeface="Meiryo UI" panose="020B0604030504040204" pitchFamily="50" charset="-128"/>
              </a:rPr>
              <a:t>％</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a:t>
            </a: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4" name="正方形/長方形 193"/>
          <p:cNvSpPr/>
          <p:nvPr/>
        </p:nvSpPr>
        <p:spPr>
          <a:xfrm>
            <a:off x="11729496" y="4798540"/>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50</a:t>
            </a:r>
            <a:r>
              <a:rPr lang="ja-JP" altLang="en-US" sz="700" b="1" spc="-60" dirty="0">
                <a:solidFill>
                  <a:schemeClr val="tx1"/>
                </a:solidFill>
                <a:latin typeface="Meiryo UI" panose="020B0604030504040204" pitchFamily="50" charset="-128"/>
                <a:ea typeface="Meiryo UI" panose="020B0604030504040204" pitchFamily="50" charset="-128"/>
              </a:rPr>
              <a:t>％程度</a:t>
            </a:r>
            <a:r>
              <a:rPr lang="en-US" altLang="ja-JP" sz="600" b="1" spc="-60" dirty="0">
                <a:solidFill>
                  <a:schemeClr val="tx1"/>
                </a:solidFill>
                <a:latin typeface="Meiryo UI" panose="020B0604030504040204" pitchFamily="50" charset="-128"/>
                <a:ea typeface="Meiryo UI" panose="020B0604030504040204" pitchFamily="50" charset="-128"/>
              </a:rPr>
              <a:t>※5</a:t>
            </a:r>
            <a:endParaRPr lang="ja-JP" altLang="pt-BR"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pt-BR" altLang="ja-JP" sz="700" b="1" spc="-60" dirty="0">
                <a:solidFill>
                  <a:schemeClr val="tx1"/>
                </a:solidFill>
                <a:latin typeface="Meiryo UI" panose="020B0604030504040204" pitchFamily="50" charset="-128"/>
                <a:ea typeface="Meiryo UI" panose="020B0604030504040204" pitchFamily="50" charset="-128"/>
              </a:rPr>
              <a:t>(R7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195" name="正方形/長方形 194"/>
          <p:cNvSpPr/>
          <p:nvPr/>
        </p:nvSpPr>
        <p:spPr>
          <a:xfrm>
            <a:off x="10712264" y="5361743"/>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4</a:t>
            </a:r>
            <a:r>
              <a:rPr lang="ja-JP" altLang="en-US" sz="700" b="1" spc="-60" dirty="0">
                <a:solidFill>
                  <a:schemeClr val="tx1"/>
                </a:solidFill>
                <a:latin typeface="Meiryo UI" panose="020B0604030504040204" pitchFamily="50" charset="-128"/>
                <a:ea typeface="Meiryo UI" panose="020B0604030504040204" pitchFamily="50" charset="-128"/>
              </a:rPr>
              <a:t>団体</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6" name="正方形/長方形 195"/>
          <p:cNvSpPr/>
          <p:nvPr/>
        </p:nvSpPr>
        <p:spPr>
          <a:xfrm>
            <a:off x="11729496" y="5361743"/>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増加</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7" name="正方形/長方形 196"/>
          <p:cNvSpPr/>
          <p:nvPr/>
        </p:nvSpPr>
        <p:spPr>
          <a:xfrm>
            <a:off x="10712264" y="5695208"/>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約</a:t>
            </a:r>
            <a:r>
              <a:rPr lang="en-US" altLang="ja-JP" sz="700" b="1" spc="-60" dirty="0">
                <a:solidFill>
                  <a:schemeClr val="tx1"/>
                </a:solidFill>
                <a:latin typeface="Meiryo UI" panose="020B0604030504040204" pitchFamily="50" charset="-128"/>
                <a:ea typeface="Meiryo UI" panose="020B0604030504040204" pitchFamily="50" charset="-128"/>
              </a:rPr>
              <a:t>33</a:t>
            </a:r>
            <a:r>
              <a:rPr lang="ja-JP" altLang="en-US" sz="700" b="1" spc="-60" dirty="0">
                <a:solidFill>
                  <a:schemeClr val="tx1"/>
                </a:solidFill>
                <a:latin typeface="Meiryo UI" panose="020B0604030504040204" pitchFamily="50" charset="-128"/>
                <a:ea typeface="Meiryo UI" panose="020B0604030504040204" pitchFamily="50" charset="-128"/>
              </a:rPr>
              <a:t>％</a:t>
            </a: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8" name="正方形/長方形 197"/>
          <p:cNvSpPr/>
          <p:nvPr/>
        </p:nvSpPr>
        <p:spPr>
          <a:xfrm>
            <a:off x="7556310" y="5695208"/>
            <a:ext cx="3060000" cy="28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1000"/>
              </a:lnSpc>
              <a:buFont typeface="+mj-ea"/>
              <a:buAutoNum type="circleNumDbPlain" startAt="2"/>
            </a:pPr>
            <a:r>
              <a:rPr lang="ja-JP" altLang="en-US" sz="800" b="1" spc="-30" dirty="0">
                <a:solidFill>
                  <a:schemeClr val="tx1"/>
                </a:solidFill>
                <a:latin typeface="Meiryo UI" panose="020B0604030504040204" pitchFamily="50" charset="-128"/>
                <a:ea typeface="Meiryo UI" panose="020B0604030504040204" pitchFamily="50" charset="-128"/>
              </a:rPr>
              <a:t>相談拠点が実施する研修・普及啓発事業に占める、自助グループ・民間団体等と連携して取り組んだ事業の割合</a:t>
            </a:r>
          </a:p>
        </p:txBody>
      </p:sp>
      <p:sp>
        <p:nvSpPr>
          <p:cNvPr id="216" name="正方形/長方形 215"/>
          <p:cNvSpPr/>
          <p:nvPr/>
        </p:nvSpPr>
        <p:spPr>
          <a:xfrm>
            <a:off x="11729496" y="5695208"/>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50</a:t>
            </a:r>
            <a:r>
              <a:rPr lang="ja-JP" altLang="pt-BR" sz="700" b="1" spc="-60" dirty="0">
                <a:solidFill>
                  <a:schemeClr val="tx1"/>
                </a:solidFill>
                <a:latin typeface="Meiryo UI" panose="020B0604030504040204" pitchFamily="50" charset="-128"/>
                <a:ea typeface="Meiryo UI" panose="020B0604030504040204" pitchFamily="50" charset="-128"/>
              </a:rPr>
              <a:t>％程度</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218" name="正方形/長方形 217"/>
          <p:cNvSpPr/>
          <p:nvPr/>
        </p:nvSpPr>
        <p:spPr>
          <a:xfrm>
            <a:off x="7556310" y="1452248"/>
            <a:ext cx="3060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a:solidFill>
                  <a:schemeClr val="bg1"/>
                </a:solidFill>
                <a:latin typeface="Meiryo UI" panose="020B0604030504040204" pitchFamily="50" charset="-128"/>
                <a:ea typeface="Meiryo UI" panose="020B0604030504040204" pitchFamily="50" charset="-128"/>
              </a:rPr>
              <a:t>指　　　標</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219" name="正方形/長方形 218"/>
          <p:cNvSpPr/>
          <p:nvPr/>
        </p:nvSpPr>
        <p:spPr>
          <a:xfrm>
            <a:off x="11729496" y="1452248"/>
            <a:ext cx="936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a:solidFill>
                  <a:schemeClr val="bg1"/>
                </a:solidFill>
                <a:latin typeface="Meiryo UI" panose="020B0604030504040204" pitchFamily="50" charset="-128"/>
                <a:ea typeface="Meiryo UI" panose="020B0604030504040204" pitchFamily="50" charset="-128"/>
              </a:rPr>
              <a:t>目　標</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221" name="正方形/長方形 220"/>
          <p:cNvSpPr/>
          <p:nvPr/>
        </p:nvSpPr>
        <p:spPr>
          <a:xfrm>
            <a:off x="10712264" y="1452248"/>
            <a:ext cx="936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a:solidFill>
                  <a:schemeClr val="bg1"/>
                </a:solidFill>
                <a:latin typeface="Meiryo UI" panose="020B0604030504040204" pitchFamily="50" charset="-128"/>
                <a:ea typeface="Meiryo UI" panose="020B0604030504040204" pitchFamily="50" charset="-128"/>
              </a:rPr>
              <a:t>現　状</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232" name="二等辺三角形 231"/>
          <p:cNvSpPr/>
          <p:nvPr/>
        </p:nvSpPr>
        <p:spPr>
          <a:xfrm rot="5400000" flipH="1">
            <a:off x="7058587" y="1985717"/>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350" name="正方形/長方形 349"/>
          <p:cNvSpPr/>
          <p:nvPr/>
        </p:nvSpPr>
        <p:spPr>
          <a:xfrm>
            <a:off x="12660" y="1252447"/>
            <a:ext cx="2715731" cy="163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marL="171450" indent="-171450">
              <a:buFont typeface="Wingdings" panose="05000000000000000000" pitchFamily="2" charset="2"/>
              <a:buChar char="u"/>
            </a:pPr>
            <a:r>
              <a:rPr kumimoji="1" lang="ja-JP" altLang="en-US" sz="1200" b="1" dirty="0">
                <a:solidFill>
                  <a:srgbClr val="002060"/>
                </a:solidFill>
                <a:latin typeface="Meiryo UI" panose="020B0604030504040204" pitchFamily="50" charset="-128"/>
                <a:ea typeface="Meiryo UI" panose="020B0604030504040204" pitchFamily="50" charset="-128"/>
              </a:rPr>
              <a:t>基本方針に基づく施策体系</a:t>
            </a:r>
            <a:r>
              <a:rPr lang="ja-JP" altLang="en-US" sz="1200" b="1" dirty="0">
                <a:solidFill>
                  <a:srgbClr val="002060"/>
                </a:solidFill>
                <a:latin typeface="Meiryo UI" panose="020B0604030504040204" pitchFamily="50" charset="-128"/>
                <a:ea typeface="Meiryo UI" panose="020B0604030504040204" pitchFamily="50" charset="-128"/>
              </a:rPr>
              <a:t>と個別目標</a:t>
            </a:r>
            <a:endParaRPr kumimoji="1" lang="ja-JP" altLang="en-US" sz="1200" b="1" dirty="0">
              <a:solidFill>
                <a:srgbClr val="002060"/>
              </a:solidFill>
              <a:latin typeface="Meiryo UI" panose="020B0604030504040204" pitchFamily="50" charset="-128"/>
              <a:ea typeface="Meiryo UI" panose="020B0604030504040204" pitchFamily="50" charset="-128"/>
            </a:endParaRPr>
          </a:p>
        </p:txBody>
      </p:sp>
      <p:sp>
        <p:nvSpPr>
          <p:cNvPr id="353" name="正方形/長方形 352"/>
          <p:cNvSpPr/>
          <p:nvPr/>
        </p:nvSpPr>
        <p:spPr>
          <a:xfrm>
            <a:off x="-35526" y="8593568"/>
            <a:ext cx="481797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4</a:t>
            </a:r>
            <a:r>
              <a:rPr lang="ja-JP" altLang="en-US" sz="1400" b="1" dirty="0" err="1">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第２期計画の推進体制等</a:t>
            </a:r>
            <a:endParaRPr kumimoji="1" lang="zh-TW" altLang="en-US" sz="1050"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61" name="正方形/長方形 360"/>
          <p:cNvSpPr/>
          <p:nvPr/>
        </p:nvSpPr>
        <p:spPr>
          <a:xfrm>
            <a:off x="3085059" y="9164141"/>
            <a:ext cx="488152" cy="13596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 規</a:t>
            </a:r>
          </a:p>
        </p:txBody>
      </p:sp>
      <p:sp>
        <p:nvSpPr>
          <p:cNvPr id="271" name="正方形/長方形 270"/>
          <p:cNvSpPr/>
          <p:nvPr/>
        </p:nvSpPr>
        <p:spPr>
          <a:xfrm>
            <a:off x="7458140" y="6181725"/>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99" name="正方形/長方形 198"/>
          <p:cNvSpPr/>
          <p:nvPr/>
        </p:nvSpPr>
        <p:spPr>
          <a:xfrm>
            <a:off x="7556310" y="6290868"/>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ワンストップ支援を提供できる機能を整備</a:t>
            </a:r>
          </a:p>
        </p:txBody>
      </p:sp>
      <p:sp>
        <p:nvSpPr>
          <p:cNvPr id="200" name="正方形/長方形 199"/>
          <p:cNvSpPr/>
          <p:nvPr/>
        </p:nvSpPr>
        <p:spPr>
          <a:xfrm>
            <a:off x="10712264" y="6290868"/>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a:t>
            </a:r>
            <a:endParaRPr lang="en-US" altLang="ja-JP" sz="700" b="1" spc="-60" dirty="0">
              <a:solidFill>
                <a:schemeClr val="tx1"/>
              </a:solidFill>
              <a:latin typeface="Meiryo UI" panose="020B0604030504040204" pitchFamily="50" charset="-128"/>
              <a:ea typeface="Meiryo UI" panose="020B0604030504040204" pitchFamily="50" charset="-128"/>
            </a:endParaRPr>
          </a:p>
        </p:txBody>
      </p:sp>
      <p:sp>
        <p:nvSpPr>
          <p:cNvPr id="201" name="正方形/長方形 200"/>
          <p:cNvSpPr/>
          <p:nvPr/>
        </p:nvSpPr>
        <p:spPr>
          <a:xfrm>
            <a:off x="11729496" y="6290868"/>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整備完了</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(IR</a:t>
            </a:r>
            <a:r>
              <a:rPr lang="ja-JP" altLang="en-US" sz="700" b="1" spc="-60" dirty="0">
                <a:solidFill>
                  <a:schemeClr val="tx1"/>
                </a:solidFill>
                <a:latin typeface="Meiryo UI" panose="020B0604030504040204" pitchFamily="50" charset="-128"/>
                <a:ea typeface="Meiryo UI" panose="020B0604030504040204" pitchFamily="50" charset="-128"/>
              </a:rPr>
              <a:t>開業まで</a:t>
            </a:r>
            <a:r>
              <a:rPr lang="en-US" altLang="ja-JP" sz="600" b="1" spc="-60" dirty="0">
                <a:solidFill>
                  <a:schemeClr val="tx1"/>
                </a:solidFill>
                <a:latin typeface="Meiryo UI" panose="020B0604030504040204" pitchFamily="50" charset="-128"/>
                <a:ea typeface="Meiryo UI" panose="020B0604030504040204" pitchFamily="50" charset="-128"/>
              </a:rPr>
              <a:t>※6</a:t>
            </a:r>
            <a:r>
              <a:rPr lang="ja-JP" altLang="en-US" sz="700" b="1" spc="-60" dirty="0">
                <a:solidFill>
                  <a:schemeClr val="tx1"/>
                </a:solidFill>
                <a:latin typeface="Meiryo UI" panose="020B0604030504040204" pitchFamily="50" charset="-128"/>
                <a:ea typeface="Meiryo UI" panose="020B0604030504040204" pitchFamily="50" charset="-128"/>
              </a:rPr>
              <a:t>）</a:t>
            </a:r>
          </a:p>
        </p:txBody>
      </p:sp>
      <p:graphicFrame>
        <p:nvGraphicFramePr>
          <p:cNvPr id="170" name="表 169"/>
          <p:cNvGraphicFramePr>
            <a:graphicFrameLocks noGrp="1"/>
          </p:cNvGraphicFramePr>
          <p:nvPr>
            <p:extLst>
              <p:ext uri="{D42A27DB-BD31-4B8C-83A1-F6EECF244321}">
                <p14:modId xmlns:p14="http://schemas.microsoft.com/office/powerpoint/2010/main" val="3294445699"/>
              </p:ext>
            </p:extLst>
          </p:nvPr>
        </p:nvGraphicFramePr>
        <p:xfrm>
          <a:off x="7192888" y="264096"/>
          <a:ext cx="5570612" cy="1116000"/>
        </p:xfrm>
        <a:graphic>
          <a:graphicData uri="http://schemas.openxmlformats.org/drawingml/2006/table">
            <a:tbl>
              <a:tblPr>
                <a:tableStyleId>{073A0DAA-6AF3-43AB-8588-CEC1D06C72B9}</a:tableStyleId>
              </a:tblPr>
              <a:tblGrid>
                <a:gridCol w="77019">
                  <a:extLst>
                    <a:ext uri="{9D8B030D-6E8A-4147-A177-3AD203B41FA5}">
                      <a16:colId xmlns:a16="http://schemas.microsoft.com/office/drawing/2014/main" val="2375738016"/>
                    </a:ext>
                  </a:extLst>
                </a:gridCol>
                <a:gridCol w="5493593">
                  <a:extLst>
                    <a:ext uri="{9D8B030D-6E8A-4147-A177-3AD203B41FA5}">
                      <a16:colId xmlns:a16="http://schemas.microsoft.com/office/drawing/2014/main" val="4208928748"/>
                    </a:ext>
                  </a:extLst>
                </a:gridCol>
              </a:tblGrid>
              <a:tr h="18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a:solidFill>
                            <a:schemeClr val="bg1"/>
                          </a:solidFill>
                          <a:latin typeface="Meiryo UI" panose="020B0604030504040204" pitchFamily="50" charset="-128"/>
                          <a:ea typeface="Meiryo UI" panose="020B0604030504040204" pitchFamily="50" charset="-128"/>
                        </a:rPr>
                        <a:t>全体目標</a:t>
                      </a:r>
                    </a:p>
                  </a:txBody>
                  <a:tcPr marL="0" marR="0" marT="0" marB="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93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44000" lvl="1" indent="-90488">
                        <a:lnSpc>
                          <a:spcPts val="1100"/>
                        </a:lnSpc>
                        <a:buFont typeface="Wingdings" panose="05000000000000000000" pitchFamily="2" charset="2"/>
                        <a:buChar char="Ø"/>
                      </a:pPr>
                      <a:r>
                        <a:rPr kumimoji="1" lang="ja-JP" altLang="en-US" sz="1000" b="0" dirty="0">
                          <a:latin typeface="Meiryo UI" panose="020B0604030504040204" pitchFamily="50" charset="-128"/>
                          <a:ea typeface="Meiryo UI" panose="020B0604030504040204" pitchFamily="50" charset="-128"/>
                        </a:rPr>
                        <a:t>ギャンブル等依存症対策を総合的かつ計画的に推進することで、</a:t>
                      </a:r>
                      <a:r>
                        <a:rPr kumimoji="1" lang="ja-JP" altLang="en-US" sz="1000" b="0" u="heavy" baseline="0" dirty="0">
                          <a:latin typeface="Meiryo UI" panose="020B0604030504040204" pitchFamily="50" charset="-128"/>
                          <a:ea typeface="Meiryo UI" panose="020B0604030504040204" pitchFamily="50" charset="-128"/>
                        </a:rPr>
                        <a:t>「府民の健全な生活の確保を図るとともに、府民が安心して暮らすことができる社会の実現に寄与する」</a:t>
                      </a:r>
                      <a:r>
                        <a:rPr kumimoji="1" lang="ja-JP" altLang="en-US" sz="1000" b="0" dirty="0">
                          <a:latin typeface="Meiryo UI" panose="020B0604030504040204" pitchFamily="50" charset="-128"/>
                          <a:ea typeface="Meiryo UI" panose="020B0604030504040204" pitchFamily="50" charset="-128"/>
                        </a:rPr>
                        <a:t>ことを目標とする。</a:t>
                      </a:r>
                    </a:p>
                    <a:p>
                      <a:pPr marL="144000" lvl="1" indent="-90488">
                        <a:lnSpc>
                          <a:spcPts val="1100"/>
                        </a:lnSpc>
                        <a:spcBef>
                          <a:spcPts val="300"/>
                        </a:spcBef>
                        <a:buFont typeface="Wingdings" panose="05000000000000000000" pitchFamily="2" charset="2"/>
                        <a:buChar char="Ø"/>
                      </a:pPr>
                      <a:r>
                        <a:rPr kumimoji="1" lang="ja-JP" altLang="en-US" sz="1000" b="0" dirty="0">
                          <a:latin typeface="Meiryo UI" panose="020B0604030504040204" pitchFamily="50" charset="-128"/>
                          <a:ea typeface="Meiryo UI" panose="020B0604030504040204" pitchFamily="50" charset="-128"/>
                        </a:rPr>
                        <a:t>府実態調査結果を基に、令和７年度における以下の数値について、計画作成時点の令和４年度の数値からの増減をめざす。</a:t>
                      </a:r>
                      <a:endParaRPr kumimoji="1" lang="en-US" altLang="ja-JP" sz="1000" b="0" dirty="0">
                        <a:latin typeface="Meiryo UI" panose="020B0604030504040204" pitchFamily="50" charset="-128"/>
                        <a:ea typeface="Meiryo UI" panose="020B0604030504040204" pitchFamily="50" charset="-128"/>
                      </a:endParaRPr>
                    </a:p>
                    <a:p>
                      <a:pPr marL="85725" lvl="1" indent="0">
                        <a:lnSpc>
                          <a:spcPts val="400"/>
                        </a:lnSpc>
                        <a:spcBef>
                          <a:spcPts val="300"/>
                        </a:spcBef>
                        <a:buFont typeface="Wingdings" panose="05000000000000000000" pitchFamily="2" charset="2"/>
                        <a:buNone/>
                      </a:pPr>
                      <a:endParaRPr kumimoji="1" lang="en-US" altLang="ja-JP" sz="1000" b="0" dirty="0">
                        <a:latin typeface="Meiryo UI" panose="020B0604030504040204" pitchFamily="50" charset="-128"/>
                        <a:ea typeface="Meiryo UI" panose="020B0604030504040204" pitchFamily="50" charset="-128"/>
                      </a:endParaRPr>
                    </a:p>
                    <a:p>
                      <a:pPr marL="85725" lvl="1" indent="0">
                        <a:lnSpc>
                          <a:spcPts val="400"/>
                        </a:lnSpc>
                        <a:spcBef>
                          <a:spcPts val="300"/>
                        </a:spcBef>
                        <a:buFont typeface="Wingdings" panose="05000000000000000000" pitchFamily="2" charset="2"/>
                        <a:buNone/>
                      </a:pPr>
                      <a:endParaRPr kumimoji="1" lang="en-US" altLang="ja-JP" sz="1000" b="0" dirty="0">
                        <a:latin typeface="Meiryo UI" panose="020B0604030504040204" pitchFamily="50" charset="-128"/>
                        <a:ea typeface="Meiryo UI" panose="020B0604030504040204" pitchFamily="50" charset="-128"/>
                      </a:endParaRPr>
                    </a:p>
                    <a:p>
                      <a:pPr marL="85725" lvl="1" indent="0">
                        <a:lnSpc>
                          <a:spcPts val="400"/>
                        </a:lnSpc>
                        <a:spcBef>
                          <a:spcPts val="300"/>
                        </a:spcBef>
                        <a:buFont typeface="Wingdings" panose="05000000000000000000" pitchFamily="2" charset="2"/>
                        <a:buNone/>
                      </a:pPr>
                      <a:endParaRPr kumimoji="1" lang="ja-JP" altLang="en-US" sz="1000" b="0" dirty="0">
                        <a:latin typeface="Meiryo UI" panose="020B0604030504040204" pitchFamily="50" charset="-128"/>
                        <a:ea typeface="Meiryo UI" panose="020B0604030504040204" pitchFamily="50" charset="-128"/>
                      </a:endParaRP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pSp>
        <p:nvGrpSpPr>
          <p:cNvPr id="17" name="グループ化 16"/>
          <p:cNvGrpSpPr/>
          <p:nvPr/>
        </p:nvGrpSpPr>
        <p:grpSpPr>
          <a:xfrm>
            <a:off x="3017680" y="1885072"/>
            <a:ext cx="4782359" cy="403140"/>
            <a:chOff x="3017680" y="1837447"/>
            <a:chExt cx="4782359" cy="403140"/>
          </a:xfrm>
        </p:grpSpPr>
        <p:sp>
          <p:nvSpPr>
            <p:cNvPr id="491" name="正方形/長方形 490"/>
            <p:cNvSpPr/>
            <p:nvPr/>
          </p:nvSpPr>
          <p:spPr>
            <a:xfrm>
              <a:off x="3017680" y="1871969"/>
              <a:ext cx="4782359" cy="3686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児童・生徒への</a:t>
              </a:r>
              <a:r>
                <a:rPr lang="ja-JP" altLang="en-US" sz="900" b="1" u="sng">
                  <a:solidFill>
                    <a:schemeClr val="tx1"/>
                  </a:solidFill>
                  <a:latin typeface="メイリオ" panose="020B0604030504040204" pitchFamily="50" charset="-128"/>
                  <a:ea typeface="メイリオ" panose="020B0604030504040204" pitchFamily="50" charset="-128"/>
                </a:rPr>
                <a:t>普及啓発</a:t>
              </a:r>
              <a:r>
                <a:rPr lang="ja-JP" altLang="en-US" sz="900">
                  <a:solidFill>
                    <a:schemeClr val="tx1"/>
                  </a:solidFill>
                  <a:latin typeface="メイリオ" panose="020B0604030504040204" pitchFamily="50" charset="-128"/>
                  <a:ea typeface="メイリオ" panose="020B0604030504040204" pitchFamily="50" charset="-128"/>
                </a:rPr>
                <a:t>　           </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大学・専修学校等への普及啓発</a:t>
              </a:r>
            </a:p>
            <a:p>
              <a:pPr marL="85725" indent="-85725">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若年層にかかわる機会がある人たちへの普及啓発</a:t>
              </a:r>
            </a:p>
          </p:txBody>
        </p:sp>
        <p:sp>
          <p:nvSpPr>
            <p:cNvPr id="178" name="正方形/長方形 177"/>
            <p:cNvSpPr/>
            <p:nvPr/>
          </p:nvSpPr>
          <p:spPr>
            <a:xfrm>
              <a:off x="4446752" y="1837447"/>
              <a:ext cx="657904"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 ・拡充</a:t>
              </a:r>
              <a:endParaRPr lang="en-US" altLang="ja-JP" sz="900" b="1" dirty="0">
                <a:latin typeface="Meiryo UI" panose="020B0604030504040204" pitchFamily="50" charset="-128"/>
                <a:ea typeface="Meiryo UI" panose="020B0604030504040204" pitchFamily="50" charset="-128"/>
              </a:endParaRPr>
            </a:p>
          </p:txBody>
        </p:sp>
      </p:grpSp>
      <p:sp>
        <p:nvSpPr>
          <p:cNvPr id="179" name="正方形/長方形 178"/>
          <p:cNvSpPr/>
          <p:nvPr/>
        </p:nvSpPr>
        <p:spPr>
          <a:xfrm>
            <a:off x="4074348" y="2528866"/>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sp>
        <p:nvSpPr>
          <p:cNvPr id="180" name="正方形/長方形 179"/>
          <p:cNvSpPr/>
          <p:nvPr/>
        </p:nvSpPr>
        <p:spPr>
          <a:xfrm>
            <a:off x="5910883" y="2724176"/>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a:latin typeface="Meiryo UI" panose="020B0604030504040204" pitchFamily="50" charset="-128"/>
              <a:ea typeface="Meiryo UI" panose="020B0604030504040204" pitchFamily="50" charset="-128"/>
            </a:endParaRPr>
          </a:p>
        </p:txBody>
      </p:sp>
      <p:sp>
        <p:nvSpPr>
          <p:cNvPr id="181" name="正方形/長方形 180"/>
          <p:cNvSpPr/>
          <p:nvPr/>
        </p:nvSpPr>
        <p:spPr>
          <a:xfrm>
            <a:off x="3997972" y="3193548"/>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grpSp>
        <p:nvGrpSpPr>
          <p:cNvPr id="18" name="グループ化 17"/>
          <p:cNvGrpSpPr/>
          <p:nvPr/>
        </p:nvGrpSpPr>
        <p:grpSpPr>
          <a:xfrm>
            <a:off x="3027205" y="4051567"/>
            <a:ext cx="4760425" cy="467508"/>
            <a:chOff x="3027205" y="4022992"/>
            <a:chExt cx="4760425" cy="467508"/>
          </a:xfrm>
        </p:grpSpPr>
        <p:sp>
          <p:nvSpPr>
            <p:cNvPr id="473" name="正方形/長方形 472"/>
            <p:cNvSpPr/>
            <p:nvPr/>
          </p:nvSpPr>
          <p:spPr>
            <a:xfrm>
              <a:off x="3027205" y="4022992"/>
              <a:ext cx="4760425" cy="467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ギャンブル等依存症の治療が可能な医療機関の充実</a:t>
              </a: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専門治療プログラムの普及</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受診したギャンブル等依存症の本人等への支援</a:t>
              </a:r>
            </a:p>
          </p:txBody>
        </p:sp>
        <p:sp>
          <p:nvSpPr>
            <p:cNvPr id="182" name="正方形/長方形 181"/>
            <p:cNvSpPr/>
            <p:nvPr/>
          </p:nvSpPr>
          <p:spPr>
            <a:xfrm>
              <a:off x="5825354" y="4033490"/>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grpSp>
      <p:sp>
        <p:nvSpPr>
          <p:cNvPr id="183" name="正方形/長方形 182"/>
          <p:cNvSpPr/>
          <p:nvPr/>
        </p:nvSpPr>
        <p:spPr>
          <a:xfrm>
            <a:off x="4332335" y="5011757"/>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sp>
        <p:nvSpPr>
          <p:cNvPr id="220" name="正方形/長方形 219"/>
          <p:cNvSpPr/>
          <p:nvPr/>
        </p:nvSpPr>
        <p:spPr>
          <a:xfrm>
            <a:off x="4242048" y="4858784"/>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sp>
        <p:nvSpPr>
          <p:cNvPr id="222" name="正方形/長方形 221"/>
          <p:cNvSpPr/>
          <p:nvPr/>
        </p:nvSpPr>
        <p:spPr>
          <a:xfrm>
            <a:off x="5582419" y="5595553"/>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a:latin typeface="Meiryo UI" panose="020B0604030504040204" pitchFamily="50" charset="-128"/>
              <a:ea typeface="Meiryo UI" panose="020B0604030504040204" pitchFamily="50" charset="-128"/>
            </a:endParaRPr>
          </a:p>
        </p:txBody>
      </p:sp>
      <p:sp>
        <p:nvSpPr>
          <p:cNvPr id="223" name="正方形/長方形 222"/>
          <p:cNvSpPr/>
          <p:nvPr/>
        </p:nvSpPr>
        <p:spPr>
          <a:xfrm>
            <a:off x="5251496" y="6437659"/>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sp>
        <p:nvSpPr>
          <p:cNvPr id="224" name="正方形/長方形 223"/>
          <p:cNvSpPr/>
          <p:nvPr/>
        </p:nvSpPr>
        <p:spPr>
          <a:xfrm>
            <a:off x="5971800" y="7323257"/>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a:latin typeface="Meiryo UI" panose="020B0604030504040204" pitchFamily="50" charset="-128"/>
              <a:ea typeface="Meiryo UI" panose="020B0604030504040204" pitchFamily="50" charset="-128"/>
            </a:endParaRPr>
          </a:p>
        </p:txBody>
      </p:sp>
      <p:sp>
        <p:nvSpPr>
          <p:cNvPr id="225" name="正方形/長方形 224"/>
          <p:cNvSpPr/>
          <p:nvPr/>
        </p:nvSpPr>
        <p:spPr>
          <a:xfrm>
            <a:off x="4672608" y="8040960"/>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graphicFrame>
        <p:nvGraphicFramePr>
          <p:cNvPr id="227" name="表 226"/>
          <p:cNvGraphicFramePr>
            <a:graphicFrameLocks noGrp="1"/>
          </p:cNvGraphicFramePr>
          <p:nvPr>
            <p:extLst>
              <p:ext uri="{D42A27DB-BD31-4B8C-83A1-F6EECF244321}">
                <p14:modId xmlns:p14="http://schemas.microsoft.com/office/powerpoint/2010/main" val="3754663346"/>
              </p:ext>
            </p:extLst>
          </p:nvPr>
        </p:nvGraphicFramePr>
        <p:xfrm>
          <a:off x="25918" y="8900160"/>
          <a:ext cx="3736504" cy="701040"/>
        </p:xfrm>
        <a:graphic>
          <a:graphicData uri="http://schemas.openxmlformats.org/drawingml/2006/table">
            <a:tbl>
              <a:tblPr>
                <a:tableStyleId>{073A0DAA-6AF3-43AB-8588-CEC1D06C72B9}</a:tableStyleId>
              </a:tblPr>
              <a:tblGrid>
                <a:gridCol w="51661">
                  <a:extLst>
                    <a:ext uri="{9D8B030D-6E8A-4147-A177-3AD203B41FA5}">
                      <a16:colId xmlns:a16="http://schemas.microsoft.com/office/drawing/2014/main" val="2375738016"/>
                    </a:ext>
                  </a:extLst>
                </a:gridCol>
                <a:gridCol w="3684843">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a:solidFill>
                            <a:schemeClr val="bg1"/>
                          </a:solidFill>
                          <a:latin typeface="Meiryo UI" panose="020B0604030504040204" pitchFamily="50" charset="-128"/>
                          <a:ea typeface="Meiryo UI" panose="020B0604030504040204" pitchFamily="50" charset="-128"/>
                        </a:rPr>
                        <a:t>推進会議等</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39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1" dirty="0">
                          <a:latin typeface="Meiryo UI" panose="020B0604030504040204" pitchFamily="50" charset="-128"/>
                          <a:ea typeface="Meiryo UI" panose="020B0604030504040204" pitchFamily="50" charset="-128"/>
                        </a:rPr>
                        <a:t>大阪府ギャンブル等依存症対策推進本部・推進会議</a:t>
                      </a:r>
                      <a:endParaRPr kumimoji="1" lang="en-US" altLang="ja-JP" sz="1000" b="1" dirty="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zh-TW" altLang="en-US" sz="1000" b="0" dirty="0">
                          <a:latin typeface="Meiryo UI" panose="020B0604030504040204" pitchFamily="50" charset="-128"/>
                          <a:ea typeface="Meiryo UI" panose="020B0604030504040204" pitchFamily="50" charset="-128"/>
                        </a:rPr>
                        <a:t>大阪府依存症関連機関連携会議</a:t>
                      </a:r>
                      <a:r>
                        <a:rPr kumimoji="1" lang="ja-JP" altLang="en-US" sz="1000" b="0" dirty="0">
                          <a:latin typeface="Meiryo UI" panose="020B0604030504040204" pitchFamily="50" charset="-128"/>
                          <a:ea typeface="Meiryo UI" panose="020B0604030504040204" pitchFamily="50" charset="-128"/>
                        </a:rPr>
                        <a:t>・専門部会</a:t>
                      </a:r>
                      <a:endParaRPr kumimoji="1" lang="en-US" altLang="ja-JP" sz="1000" b="0" dirty="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zh-CN" altLang="en-US" sz="1000" b="0" dirty="0">
                          <a:latin typeface="Meiryo UI" panose="020B0604030504040204" pitchFamily="50" charset="-128"/>
                          <a:ea typeface="Meiryo UI" panose="020B0604030504040204" pitchFamily="50" charset="-128"/>
                        </a:rPr>
                        <a:t>大阪府依存症対策庁内連携会議</a:t>
                      </a:r>
                      <a:endParaRPr kumimoji="1" lang="ja-JP" altLang="en-US" sz="1000" b="0" dirty="0">
                        <a:latin typeface="Meiryo UI" panose="020B0604030504040204" pitchFamily="50" charset="-128"/>
                        <a:ea typeface="Meiryo UI" panose="020B0604030504040204" pitchFamily="50" charset="-128"/>
                      </a:endParaRP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aphicFrame>
        <p:nvGraphicFramePr>
          <p:cNvPr id="228" name="表 227"/>
          <p:cNvGraphicFramePr>
            <a:graphicFrameLocks noGrp="1"/>
          </p:cNvGraphicFramePr>
          <p:nvPr>
            <p:extLst>
              <p:ext uri="{D42A27DB-BD31-4B8C-83A1-F6EECF244321}">
                <p14:modId xmlns:p14="http://schemas.microsoft.com/office/powerpoint/2010/main" val="2158965808"/>
              </p:ext>
            </p:extLst>
          </p:nvPr>
        </p:nvGraphicFramePr>
        <p:xfrm>
          <a:off x="3836977" y="8900160"/>
          <a:ext cx="4608512" cy="701040"/>
        </p:xfrm>
        <a:graphic>
          <a:graphicData uri="http://schemas.openxmlformats.org/drawingml/2006/table">
            <a:tbl>
              <a:tblPr>
                <a:tableStyleId>{073A0DAA-6AF3-43AB-8588-CEC1D06C72B9}</a:tableStyleId>
              </a:tblPr>
              <a:tblGrid>
                <a:gridCol w="63717">
                  <a:extLst>
                    <a:ext uri="{9D8B030D-6E8A-4147-A177-3AD203B41FA5}">
                      <a16:colId xmlns:a16="http://schemas.microsoft.com/office/drawing/2014/main" val="2375738016"/>
                    </a:ext>
                  </a:extLst>
                </a:gridCol>
                <a:gridCol w="4544795">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a:solidFill>
                            <a:schemeClr val="bg1"/>
                          </a:solidFill>
                          <a:latin typeface="Meiryo UI" panose="020B0604030504040204" pitchFamily="50" charset="-128"/>
                          <a:ea typeface="Meiryo UI" panose="020B0604030504040204" pitchFamily="50" charset="-128"/>
                        </a:rPr>
                        <a:t>進捗管理等</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355175">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0" spc="-20" baseline="0" dirty="0">
                          <a:latin typeface="Meiryo UI" panose="020B0604030504040204" pitchFamily="50" charset="-128"/>
                          <a:ea typeface="Meiryo UI" panose="020B0604030504040204" pitchFamily="50" charset="-128"/>
                        </a:rPr>
                        <a:t>本計画については、推進本部において、計画に基づき実施する施策の実施状況の評価を行うとともに、その結果の取りまとめを行う際には、推進会議の意見を聴取する。</a:t>
                      </a:r>
                      <a:endParaRPr kumimoji="1" lang="en-US" altLang="ja-JP" sz="1000" b="0" spc="-20" baseline="0" dirty="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ja-JP" altLang="en-US" sz="1000" b="0" dirty="0">
                          <a:latin typeface="Meiryo UI" panose="020B0604030504040204" pitchFamily="50" charset="-128"/>
                          <a:ea typeface="Meiryo UI" panose="020B0604030504040204" pitchFamily="50" charset="-128"/>
                        </a:rPr>
                        <a:t>本計画の進捗等の状況変化により、必要が生じた場合は、計画の見直しを行う。</a:t>
                      </a: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aphicFrame>
        <p:nvGraphicFramePr>
          <p:cNvPr id="229" name="表 228"/>
          <p:cNvGraphicFramePr>
            <a:graphicFrameLocks noGrp="1"/>
          </p:cNvGraphicFramePr>
          <p:nvPr>
            <p:extLst>
              <p:ext uri="{D42A27DB-BD31-4B8C-83A1-F6EECF244321}">
                <p14:modId xmlns:p14="http://schemas.microsoft.com/office/powerpoint/2010/main" val="1639553220"/>
              </p:ext>
            </p:extLst>
          </p:nvPr>
        </p:nvGraphicFramePr>
        <p:xfrm>
          <a:off x="8561040" y="8900160"/>
          <a:ext cx="4240560" cy="701040"/>
        </p:xfrm>
        <a:graphic>
          <a:graphicData uri="http://schemas.openxmlformats.org/drawingml/2006/table">
            <a:tbl>
              <a:tblPr>
                <a:tableStyleId>{073A0DAA-6AF3-43AB-8588-CEC1D06C72B9}</a:tableStyleId>
              </a:tblPr>
              <a:tblGrid>
                <a:gridCol w="58630">
                  <a:extLst>
                    <a:ext uri="{9D8B030D-6E8A-4147-A177-3AD203B41FA5}">
                      <a16:colId xmlns:a16="http://schemas.microsoft.com/office/drawing/2014/main" val="2375738016"/>
                    </a:ext>
                  </a:extLst>
                </a:gridCol>
                <a:gridCol w="4181930">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a:solidFill>
                            <a:schemeClr val="bg1"/>
                          </a:solidFill>
                          <a:latin typeface="Meiryo UI" panose="020B0604030504040204" pitchFamily="50" charset="-128"/>
                          <a:ea typeface="Meiryo UI" panose="020B0604030504040204" pitchFamily="50" charset="-128"/>
                        </a:rPr>
                        <a:t>ギャンブル等依存症対策基金</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0" dirty="0">
                          <a:latin typeface="Meiryo UI" panose="020B0604030504040204" pitchFamily="50" charset="-128"/>
                          <a:ea typeface="Meiryo UI" panose="020B0604030504040204" pitchFamily="50" charset="-128"/>
                        </a:rPr>
                        <a:t>ギャンブル等依存症対策の推進に資するための資金を積み立てるため設置。</a:t>
                      </a:r>
                      <a:endParaRPr kumimoji="1" lang="en-US" altLang="ja-JP" sz="1000" b="0" dirty="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ja-JP" altLang="en-US" sz="1000" b="0" dirty="0">
                          <a:latin typeface="Meiryo UI" panose="020B0604030504040204" pitchFamily="50" charset="-128"/>
                          <a:ea typeface="Meiryo UI" panose="020B0604030504040204" pitchFamily="50" charset="-128"/>
                        </a:rPr>
                        <a:t>本基金を活用し、府民と協働し、府民が安心して健康的に暮らせる社会の実現を目的とするギャンブル等依存症対策の取組みを推進。</a:t>
                      </a: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pSp>
        <p:nvGrpSpPr>
          <p:cNvPr id="13" name="グループ化 12"/>
          <p:cNvGrpSpPr/>
          <p:nvPr/>
        </p:nvGrpSpPr>
        <p:grpSpPr>
          <a:xfrm>
            <a:off x="2422456" y="1670348"/>
            <a:ext cx="4664566" cy="134918"/>
            <a:chOff x="2656384" y="1632248"/>
            <a:chExt cx="4664566" cy="134918"/>
          </a:xfrm>
        </p:grpSpPr>
        <p:sp>
          <p:nvSpPr>
            <p:cNvPr id="226" name="正方形/長方形 225"/>
            <p:cNvSpPr/>
            <p:nvPr/>
          </p:nvSpPr>
          <p:spPr>
            <a:xfrm>
              <a:off x="2656384" y="1632248"/>
              <a:ext cx="4664566" cy="1349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r"/>
              <a:r>
                <a:rPr lang="en-US" altLang="ja-JP" sz="700" b="1" spc="-9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700" b="1" spc="-90">
                  <a:solidFill>
                    <a:schemeClr val="tx1">
                      <a:lumMod val="85000"/>
                      <a:lumOff val="15000"/>
                    </a:schemeClr>
                  </a:solidFill>
                  <a:latin typeface="メイリオ" panose="020B0604030504040204" pitchFamily="50" charset="-128"/>
                  <a:ea typeface="メイリオ" panose="020B0604030504040204" pitchFamily="50" charset="-128"/>
                </a:rPr>
                <a:t>　　　　：</a:t>
              </a:r>
              <a:r>
                <a:rPr lang="ja-JP" altLang="en-US" sz="700" b="1" spc="-90" dirty="0">
                  <a:solidFill>
                    <a:schemeClr val="tx1">
                      <a:lumMod val="85000"/>
                      <a:lumOff val="15000"/>
                    </a:schemeClr>
                  </a:solidFill>
                  <a:latin typeface="メイリオ" panose="020B0604030504040204" pitchFamily="50" charset="-128"/>
                  <a:ea typeface="メイリオ" panose="020B0604030504040204" pitchFamily="50" charset="-128"/>
                </a:rPr>
                <a:t>具体的な取組みとして新規事業を考えて</a:t>
              </a:r>
              <a:r>
                <a:rPr lang="ja-JP" altLang="en-US" sz="700" b="1" spc="-90">
                  <a:solidFill>
                    <a:schemeClr val="tx1">
                      <a:lumMod val="85000"/>
                      <a:lumOff val="15000"/>
                    </a:schemeClr>
                  </a:solidFill>
                  <a:latin typeface="メイリオ" panose="020B0604030504040204" pitchFamily="50" charset="-128"/>
                  <a:ea typeface="メイリオ" panose="020B0604030504040204" pitchFamily="50" charset="-128"/>
                </a:rPr>
                <a:t>いるもの　　　　　：</a:t>
              </a:r>
              <a:r>
                <a:rPr lang="ja-JP" altLang="en-US" sz="700" b="1" spc="-90" dirty="0">
                  <a:solidFill>
                    <a:schemeClr val="tx1">
                      <a:lumMod val="85000"/>
                      <a:lumOff val="15000"/>
                    </a:schemeClr>
                  </a:solidFill>
                  <a:latin typeface="メイリオ" panose="020B0604030504040204" pitchFamily="50" charset="-128"/>
                  <a:ea typeface="メイリオ" panose="020B0604030504040204" pitchFamily="50" charset="-128"/>
                </a:rPr>
                <a:t>具体的な取組みとして事業の拡充等を考えているもの</a:t>
              </a:r>
            </a:p>
          </p:txBody>
        </p:sp>
        <p:sp>
          <p:nvSpPr>
            <p:cNvPr id="231" name="正方形/長方形 230"/>
            <p:cNvSpPr/>
            <p:nvPr/>
          </p:nvSpPr>
          <p:spPr>
            <a:xfrm>
              <a:off x="2960320" y="1634158"/>
              <a:ext cx="272128" cy="10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700" b="1" dirty="0">
                  <a:latin typeface="Meiryo UI" panose="020B0604030504040204" pitchFamily="50" charset="-128"/>
                  <a:ea typeface="Meiryo UI" panose="020B0604030504040204" pitchFamily="50" charset="-128"/>
                </a:rPr>
                <a:t>新規</a:t>
              </a:r>
              <a:endParaRPr lang="en-US" altLang="ja-JP" sz="700" b="1" dirty="0">
                <a:latin typeface="Meiryo UI" panose="020B0604030504040204" pitchFamily="50" charset="-128"/>
                <a:ea typeface="Meiryo UI" panose="020B0604030504040204" pitchFamily="50" charset="-128"/>
              </a:endParaRPr>
            </a:p>
          </p:txBody>
        </p:sp>
        <p:sp>
          <p:nvSpPr>
            <p:cNvPr id="233" name="正方形/長方形 232"/>
            <p:cNvSpPr/>
            <p:nvPr/>
          </p:nvSpPr>
          <p:spPr>
            <a:xfrm>
              <a:off x="5104656" y="1634158"/>
              <a:ext cx="272128" cy="10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700" b="1" dirty="0">
                  <a:latin typeface="Meiryo UI" panose="020B0604030504040204" pitchFamily="50" charset="-128"/>
                  <a:ea typeface="Meiryo UI" panose="020B0604030504040204" pitchFamily="50" charset="-128"/>
                </a:rPr>
                <a:t>拡充</a:t>
              </a:r>
              <a:endParaRPr lang="en-US" altLang="ja-JP" sz="700" b="1" dirty="0">
                <a:latin typeface="Meiryo UI" panose="020B0604030504040204" pitchFamily="50" charset="-128"/>
                <a:ea typeface="Meiryo UI" panose="020B0604030504040204" pitchFamily="50" charset="-128"/>
              </a:endParaRPr>
            </a:p>
          </p:txBody>
        </p:sp>
      </p:grpSp>
      <p:sp>
        <p:nvSpPr>
          <p:cNvPr id="236" name="正方形/長方形 235"/>
          <p:cNvSpPr/>
          <p:nvPr/>
        </p:nvSpPr>
        <p:spPr>
          <a:xfrm flipV="1">
            <a:off x="-7912" y="210600"/>
            <a:ext cx="12780000" cy="216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7" name="二等辺三角形 236"/>
          <p:cNvSpPr/>
          <p:nvPr/>
        </p:nvSpPr>
        <p:spPr>
          <a:xfrm rot="5400000" flipH="1">
            <a:off x="7058587" y="2676365"/>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38" name="二等辺三角形 237"/>
          <p:cNvSpPr/>
          <p:nvPr/>
        </p:nvSpPr>
        <p:spPr>
          <a:xfrm rot="5400000" flipH="1">
            <a:off x="7058587" y="3350725"/>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39" name="二等辺三角形 238"/>
          <p:cNvSpPr/>
          <p:nvPr/>
        </p:nvSpPr>
        <p:spPr>
          <a:xfrm rot="5400000" flipH="1">
            <a:off x="7058587" y="414281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0" name="二等辺三角形 239"/>
          <p:cNvSpPr/>
          <p:nvPr/>
        </p:nvSpPr>
        <p:spPr>
          <a:xfrm rot="5400000" flipH="1">
            <a:off x="7058587" y="4934901"/>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1" name="二等辺三角形 240"/>
          <p:cNvSpPr/>
          <p:nvPr/>
        </p:nvSpPr>
        <p:spPr>
          <a:xfrm rot="5400000" flipH="1">
            <a:off x="7058587" y="566679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2" name="二等辺三角形 241"/>
          <p:cNvSpPr/>
          <p:nvPr/>
        </p:nvSpPr>
        <p:spPr>
          <a:xfrm rot="5400000" flipH="1">
            <a:off x="7058587" y="6375061"/>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3" name="二等辺三角形 242"/>
          <p:cNvSpPr/>
          <p:nvPr/>
        </p:nvSpPr>
        <p:spPr>
          <a:xfrm rot="5400000" flipH="1">
            <a:off x="7058587" y="7239157"/>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4" name="二等辺三角形 243"/>
          <p:cNvSpPr/>
          <p:nvPr/>
        </p:nvSpPr>
        <p:spPr>
          <a:xfrm rot="5400000" flipH="1">
            <a:off x="7058587" y="810325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cxnSp>
        <p:nvCxnSpPr>
          <p:cNvPr id="5" name="カギ線コネクタ 4"/>
          <p:cNvCxnSpPr>
            <a:stCxn id="264" idx="3"/>
            <a:endCxn id="321" idx="1"/>
          </p:cNvCxnSpPr>
          <p:nvPr/>
        </p:nvCxnSpPr>
        <p:spPr>
          <a:xfrm flipV="1">
            <a:off x="1193420" y="5021010"/>
            <a:ext cx="155390" cy="348177"/>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56" name="カギ線コネクタ 155"/>
          <p:cNvCxnSpPr>
            <a:stCxn id="313" idx="3"/>
            <a:endCxn id="319" idx="1"/>
          </p:cNvCxnSpPr>
          <p:nvPr/>
        </p:nvCxnSpPr>
        <p:spPr>
          <a:xfrm>
            <a:off x="1195325" y="2385922"/>
            <a:ext cx="157772" cy="357141"/>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63" name="カギ線コネクタ 162"/>
          <p:cNvCxnSpPr>
            <a:stCxn id="313" idx="3"/>
            <a:endCxn id="318" idx="1"/>
          </p:cNvCxnSpPr>
          <p:nvPr/>
        </p:nvCxnSpPr>
        <p:spPr>
          <a:xfrm flipV="1">
            <a:off x="1195325" y="2071230"/>
            <a:ext cx="156343" cy="314692"/>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68" name="カギ線コネクタ 167"/>
          <p:cNvCxnSpPr>
            <a:stCxn id="264" idx="3"/>
            <a:endCxn id="322" idx="1"/>
          </p:cNvCxnSpPr>
          <p:nvPr/>
        </p:nvCxnSpPr>
        <p:spPr>
          <a:xfrm>
            <a:off x="1193420" y="5369188"/>
            <a:ext cx="156819" cy="314872"/>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sp>
        <p:nvSpPr>
          <p:cNvPr id="2" name="テキスト ボックス 1"/>
          <p:cNvSpPr txBox="1"/>
          <p:nvPr/>
        </p:nvSpPr>
        <p:spPr>
          <a:xfrm>
            <a:off x="8578814" y="984176"/>
            <a:ext cx="4184685" cy="425524"/>
          </a:xfrm>
          <a:prstGeom prst="rect">
            <a:avLst/>
          </a:prstGeom>
          <a:solidFill>
            <a:srgbClr val="FFFF99"/>
          </a:solidFill>
        </p:spPr>
        <p:txBody>
          <a:bodyPr wrap="square" lIns="7200" tIns="36000" rIns="7200" bIns="36000" rtlCol="0" anchor="ctr">
            <a:noAutofit/>
          </a:bodyPr>
          <a:lstStyle/>
          <a:p>
            <a:pPr>
              <a:lnSpc>
                <a:spcPts val="1200"/>
              </a:lnSpc>
            </a:pPr>
            <a:r>
              <a:rPr lang="ja-JP" altLang="en-US"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a:t>
            </a:r>
            <a:r>
              <a:rPr lang="ja-JP" altLang="en-US"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ギャンブル等依存が疑われる人等</a:t>
            </a:r>
            <a:r>
              <a:rPr lang="en-US" altLang="ja-JP"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の割合」の低減</a:t>
            </a:r>
            <a:endParaRPr lang="en-US" altLang="ja-JP"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nSpc>
                <a:spcPts val="1200"/>
              </a:lnSpc>
            </a:pPr>
            <a:r>
              <a:rPr lang="ja-JP" altLang="en-US"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a:t>
            </a:r>
            <a:r>
              <a:rPr lang="ja-JP" altLang="en-US"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ギャンブル等依存症は病気であることを知っている</a:t>
            </a:r>
            <a:r>
              <a:rPr lang="en-US" altLang="ja-JP"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と回答した府民の割合」の増加</a:t>
            </a:r>
            <a:endParaRPr lang="en-US" altLang="ja-JP"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64" name="二等辺三角形 163"/>
          <p:cNvSpPr/>
          <p:nvPr/>
        </p:nvSpPr>
        <p:spPr>
          <a:xfrm rot="5400000" flipH="1">
            <a:off x="8306916" y="1128192"/>
            <a:ext cx="360040" cy="148208"/>
          </a:xfrm>
          <a:prstGeom prst="triangle">
            <a:avLst/>
          </a:prstGeom>
          <a:gradFill>
            <a:gsLst>
              <a:gs pos="29000">
                <a:srgbClr val="3333FF"/>
              </a:gs>
              <a:gs pos="3000">
                <a:srgbClr val="0000CC"/>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159" name="正方形/長方形 158"/>
          <p:cNvSpPr/>
          <p:nvPr/>
        </p:nvSpPr>
        <p:spPr>
          <a:xfrm>
            <a:off x="7458140" y="2393856"/>
            <a:ext cx="5256000" cy="623664"/>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60" name="正方形/長方形 159"/>
          <p:cNvSpPr/>
          <p:nvPr/>
        </p:nvSpPr>
        <p:spPr>
          <a:xfrm>
            <a:off x="10712264" y="271993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473</a:t>
            </a:r>
            <a:r>
              <a:rPr lang="ja-JP" altLang="en-US" sz="700" b="1" spc="-60" dirty="0">
                <a:solidFill>
                  <a:schemeClr val="tx1"/>
                </a:solidFill>
                <a:latin typeface="Meiryo UI" panose="020B0604030504040204" pitchFamily="50" charset="-128"/>
                <a:ea typeface="Meiryo UI" panose="020B0604030504040204" pitchFamily="50" charset="-128"/>
              </a:rPr>
              <a:t>名</a:t>
            </a: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61" name="正方形/長方形 160"/>
          <p:cNvSpPr/>
          <p:nvPr/>
        </p:nvSpPr>
        <p:spPr>
          <a:xfrm>
            <a:off x="11729496" y="271993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pt-BR" sz="700" b="1" spc="-60" dirty="0">
                <a:solidFill>
                  <a:schemeClr val="tx1"/>
                </a:solidFill>
                <a:latin typeface="Meiryo UI" panose="020B0604030504040204" pitchFamily="50" charset="-128"/>
                <a:ea typeface="Meiryo UI" panose="020B0604030504040204" pitchFamily="50" charset="-128"/>
              </a:rPr>
              <a:t>毎年度</a:t>
            </a:r>
            <a:r>
              <a:rPr lang="pt-BR" altLang="ja-JP" sz="700" b="1" spc="-60" dirty="0">
                <a:solidFill>
                  <a:schemeClr val="tx1"/>
                </a:solidFill>
                <a:latin typeface="Meiryo UI" panose="020B0604030504040204" pitchFamily="50" charset="-128"/>
                <a:ea typeface="Meiryo UI" panose="020B0604030504040204" pitchFamily="50" charset="-128"/>
              </a:rPr>
              <a:t>2,000</a:t>
            </a:r>
            <a:r>
              <a:rPr lang="ja-JP" altLang="pt-BR" sz="700" b="1" spc="-60" dirty="0">
                <a:solidFill>
                  <a:schemeClr val="tx1"/>
                </a:solidFill>
                <a:latin typeface="Meiryo UI" panose="020B0604030504040204" pitchFamily="50" charset="-128"/>
                <a:ea typeface="Meiryo UI" panose="020B0604030504040204" pitchFamily="50" charset="-128"/>
              </a:rPr>
              <a:t>名以上</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(R5-7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162" name="正方形/長方形 161"/>
          <p:cNvSpPr/>
          <p:nvPr/>
        </p:nvSpPr>
        <p:spPr>
          <a:xfrm>
            <a:off x="10712264" y="242844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5,606</a:t>
            </a:r>
            <a:r>
              <a:rPr lang="ja-JP" altLang="en-US" sz="700" b="1" spc="-60" dirty="0">
                <a:solidFill>
                  <a:schemeClr val="tx1"/>
                </a:solidFill>
                <a:latin typeface="Meiryo UI" panose="020B0604030504040204" pitchFamily="50" charset="-128"/>
                <a:ea typeface="Meiryo UI" panose="020B0604030504040204" pitchFamily="50" charset="-128"/>
              </a:rPr>
              <a:t>件</a:t>
            </a: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65" name="正方形/長方形 164"/>
          <p:cNvSpPr/>
          <p:nvPr/>
        </p:nvSpPr>
        <p:spPr>
          <a:xfrm>
            <a:off x="11729496" y="242844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毎年度</a:t>
            </a:r>
            <a:r>
              <a:rPr lang="en-US" altLang="ja-JP" sz="700" b="1" spc="-60" dirty="0">
                <a:solidFill>
                  <a:schemeClr val="tx1"/>
                </a:solidFill>
                <a:latin typeface="Meiryo UI" panose="020B0604030504040204" pitchFamily="50" charset="-128"/>
                <a:ea typeface="Meiryo UI" panose="020B0604030504040204" pitchFamily="50" charset="-128"/>
              </a:rPr>
              <a:t>2</a:t>
            </a:r>
            <a:r>
              <a:rPr lang="ja-JP" altLang="en-US" sz="700" b="1" spc="-60" dirty="0">
                <a:solidFill>
                  <a:schemeClr val="tx1"/>
                </a:solidFill>
                <a:latin typeface="Meiryo UI" panose="020B0604030504040204" pitchFamily="50" charset="-128"/>
                <a:ea typeface="Meiryo UI" panose="020B0604030504040204" pitchFamily="50" charset="-128"/>
              </a:rPr>
              <a:t>万件以上</a:t>
            </a:r>
            <a:r>
              <a:rPr lang="en-US" altLang="ja-JP" sz="600" b="1" spc="-60" dirty="0">
                <a:solidFill>
                  <a:schemeClr val="tx1"/>
                </a:solidFill>
                <a:latin typeface="Meiryo UI" panose="020B0604030504040204" pitchFamily="50" charset="-128"/>
                <a:ea typeface="Meiryo UI" panose="020B0604030504040204" pitchFamily="50" charset="-128"/>
              </a:rPr>
              <a:t>※4</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(R5-7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66" name="正方形/長方形 165"/>
          <p:cNvSpPr/>
          <p:nvPr/>
        </p:nvSpPr>
        <p:spPr>
          <a:xfrm>
            <a:off x="7556310" y="2428445"/>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92075" indent="-92075">
              <a:lnSpc>
                <a:spcPts val="900"/>
              </a:lnSpc>
              <a:buFont typeface="+mj-ea"/>
              <a:buAutoNum type="circleNumDbPlain"/>
            </a:pPr>
            <a:r>
              <a:rPr lang="ja-JP" altLang="en-US" sz="800" b="1" dirty="0">
                <a:solidFill>
                  <a:schemeClr val="tx1"/>
                </a:solidFill>
                <a:latin typeface="Meiryo UI" panose="020B0604030504040204" pitchFamily="50" charset="-128"/>
                <a:ea typeface="Meiryo UI" panose="020B0604030504040204" pitchFamily="50" charset="-128"/>
              </a:rPr>
              <a:t>依存症総合ポータルサイトのアクセス数</a:t>
            </a:r>
          </a:p>
        </p:txBody>
      </p:sp>
      <p:sp>
        <p:nvSpPr>
          <p:cNvPr id="167" name="正方形/長方形 166"/>
          <p:cNvSpPr/>
          <p:nvPr/>
        </p:nvSpPr>
        <p:spPr>
          <a:xfrm>
            <a:off x="7556310" y="2719935"/>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1000"/>
              </a:lnSpc>
              <a:buFont typeface="+mj-ea"/>
              <a:buAutoNum type="circleNumDbPlain" startAt="2"/>
            </a:pPr>
            <a:r>
              <a:rPr lang="ja-JP" altLang="en-US" sz="800" b="1" dirty="0">
                <a:solidFill>
                  <a:schemeClr val="tx1"/>
                </a:solidFill>
                <a:latin typeface="Meiryo UI" panose="020B0604030504040204" pitchFamily="50" charset="-128"/>
                <a:ea typeface="Meiryo UI" panose="020B0604030504040204" pitchFamily="50" charset="-128"/>
              </a:rPr>
              <a:t>府民セミナー・シンポジウムの参加者数</a:t>
            </a:r>
          </a:p>
        </p:txBody>
      </p:sp>
      <p:sp>
        <p:nvSpPr>
          <p:cNvPr id="247" name="正方形/長方形 246"/>
          <p:cNvSpPr/>
          <p:nvPr/>
        </p:nvSpPr>
        <p:spPr>
          <a:xfrm>
            <a:off x="7328168" y="1097712"/>
            <a:ext cx="1008112" cy="177924"/>
          </a:xfrm>
          <a:prstGeom prst="rect">
            <a:avLst/>
          </a:prstGeom>
          <a:no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800" b="1" dirty="0">
                <a:solidFill>
                  <a:schemeClr val="tx1"/>
                </a:solidFill>
                <a:latin typeface="Meiryo UI" panose="020B0604030504040204" pitchFamily="50" charset="-128"/>
                <a:ea typeface="Meiryo UI" panose="020B0604030504040204" pitchFamily="50" charset="-128"/>
              </a:rPr>
              <a:t>全体目標に対する指標</a:t>
            </a:r>
            <a:endParaRPr lang="en-US" altLang="ja-JP" sz="800" b="1" dirty="0">
              <a:solidFill>
                <a:schemeClr val="tx1"/>
              </a:solidFill>
              <a:latin typeface="Meiryo UI" panose="020B0604030504040204" pitchFamily="50" charset="-128"/>
              <a:ea typeface="Meiryo UI" panose="020B0604030504040204" pitchFamily="50" charset="-128"/>
            </a:endParaRPr>
          </a:p>
        </p:txBody>
      </p:sp>
      <p:sp>
        <p:nvSpPr>
          <p:cNvPr id="362" name="正方形/長方形 361"/>
          <p:cNvSpPr/>
          <p:nvPr/>
        </p:nvSpPr>
        <p:spPr>
          <a:xfrm>
            <a:off x="9353128" y="8639884"/>
            <a:ext cx="2592288" cy="1471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※6</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IR</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区域整備計画の認定等の進捗に合わせ計画的に推進</a:t>
            </a:r>
            <a:endPar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49" name="正方形/長方形 148"/>
          <p:cNvSpPr/>
          <p:nvPr/>
        </p:nvSpPr>
        <p:spPr>
          <a:xfrm>
            <a:off x="9353128" y="8538919"/>
            <a:ext cx="2592288" cy="11963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※4</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R5</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年度は運用時期が下半期となるため半数の</a:t>
            </a:r>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1</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万件</a:t>
            </a:r>
          </a:p>
          <a:p>
            <a:pPr marL="85725" algn="r"/>
            <a:endPar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50" name="正方形/長方形 149"/>
          <p:cNvSpPr/>
          <p:nvPr/>
        </p:nvSpPr>
        <p:spPr>
          <a:xfrm>
            <a:off x="6976864" y="8535491"/>
            <a:ext cx="2592288" cy="1471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※3</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Web</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研修のみの参加者数であるため参考値</a:t>
            </a:r>
          </a:p>
        </p:txBody>
      </p:sp>
      <p:sp>
        <p:nvSpPr>
          <p:cNvPr id="151" name="正方形/長方形 150"/>
          <p:cNvSpPr/>
          <p:nvPr/>
        </p:nvSpPr>
        <p:spPr>
          <a:xfrm>
            <a:off x="9137104" y="8428038"/>
            <a:ext cx="3728592" cy="18898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spc="-30" dirty="0">
                <a:solidFill>
                  <a:schemeClr val="tx1">
                    <a:lumMod val="85000"/>
                    <a:lumOff val="15000"/>
                  </a:schemeClr>
                </a:solidFill>
                <a:latin typeface="メイリオ" panose="020B0604030504040204" pitchFamily="50" charset="-128"/>
                <a:ea typeface="メイリオ" panose="020B0604030504040204" pitchFamily="50" charset="-128"/>
              </a:rPr>
              <a:t>※2</a:t>
            </a:r>
            <a:r>
              <a:rPr lang="ja-JP" altLang="en-US" sz="700" spc="-30" dirty="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spc="-30" dirty="0">
                <a:solidFill>
                  <a:schemeClr val="tx1">
                    <a:lumMod val="85000"/>
                    <a:lumOff val="15000"/>
                  </a:schemeClr>
                </a:solidFill>
                <a:latin typeface="メイリオ" panose="020B0604030504040204" pitchFamily="50" charset="-128"/>
                <a:ea typeface="メイリオ" panose="020B0604030504040204" pitchFamily="50" charset="-128"/>
              </a:rPr>
              <a:t>R5</a:t>
            </a:r>
            <a:r>
              <a:rPr lang="ja-JP" altLang="en-US" sz="700" spc="-30" dirty="0">
                <a:solidFill>
                  <a:schemeClr val="tx1">
                    <a:lumMod val="85000"/>
                    <a:lumOff val="15000"/>
                  </a:schemeClr>
                </a:solidFill>
                <a:latin typeface="メイリオ" panose="020B0604030504040204" pitchFamily="50" charset="-128"/>
                <a:ea typeface="メイリオ" panose="020B0604030504040204" pitchFamily="50" charset="-128"/>
              </a:rPr>
              <a:t>年度は実施時期が下半期となるため半数の</a:t>
            </a:r>
            <a:r>
              <a:rPr lang="en-US" altLang="ja-JP" sz="700" spc="-30" dirty="0">
                <a:solidFill>
                  <a:schemeClr val="tx1">
                    <a:lumMod val="85000"/>
                    <a:lumOff val="15000"/>
                  </a:schemeClr>
                </a:solidFill>
                <a:latin typeface="メイリオ" panose="020B0604030504040204" pitchFamily="50" charset="-128"/>
                <a:ea typeface="メイリオ" panose="020B0604030504040204" pitchFamily="50" charset="-128"/>
              </a:rPr>
              <a:t>50</a:t>
            </a:r>
            <a:r>
              <a:rPr lang="ja-JP" altLang="en-US" sz="700" spc="-30" dirty="0">
                <a:solidFill>
                  <a:schemeClr val="tx1">
                    <a:lumMod val="85000"/>
                    <a:lumOff val="15000"/>
                  </a:schemeClr>
                </a:solidFill>
                <a:latin typeface="メイリオ" panose="020B0604030504040204" pitchFamily="50" charset="-128"/>
                <a:ea typeface="メイリオ" panose="020B0604030504040204" pitchFamily="50" charset="-128"/>
              </a:rPr>
              <a:t>％　実施状況は府立高校を対象に把握</a:t>
            </a:r>
          </a:p>
        </p:txBody>
      </p:sp>
      <p:sp>
        <p:nvSpPr>
          <p:cNvPr id="152" name="正方形/長方形 151"/>
          <p:cNvSpPr/>
          <p:nvPr/>
        </p:nvSpPr>
        <p:spPr>
          <a:xfrm>
            <a:off x="6976864" y="8428038"/>
            <a:ext cx="2592288" cy="15029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※1</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 府立高校における出前授業の実施数のため参考値</a:t>
            </a:r>
          </a:p>
        </p:txBody>
      </p:sp>
      <p:sp>
        <p:nvSpPr>
          <p:cNvPr id="153" name="正方形/長方形 152"/>
          <p:cNvSpPr/>
          <p:nvPr/>
        </p:nvSpPr>
        <p:spPr>
          <a:xfrm flipV="1">
            <a:off x="29512" y="8796338"/>
            <a:ext cx="12780000" cy="288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正方形/長方形 153"/>
          <p:cNvSpPr/>
          <p:nvPr/>
        </p:nvSpPr>
        <p:spPr>
          <a:xfrm>
            <a:off x="6976864" y="8639884"/>
            <a:ext cx="2592288" cy="1471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※5</a:t>
            </a:r>
            <a:r>
              <a:rPr lang="ja-JP" altLang="en-US" sz="700">
                <a:solidFill>
                  <a:schemeClr val="tx1">
                    <a:lumMod val="85000"/>
                    <a:lumOff val="15000"/>
                  </a:schemeClr>
                </a:solidFill>
                <a:latin typeface="メイリオ" panose="020B0604030504040204" pitchFamily="50" charset="-128"/>
                <a:ea typeface="メイリオ" panose="020B0604030504040204" pitchFamily="50" charset="-128"/>
              </a:rPr>
              <a:t> 新規の相談に</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は全て自助</a:t>
            </a:r>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G</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等を紹介・情報提供する</a:t>
            </a:r>
            <a:endPar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712068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2225</Words>
  <Application>Microsoft Office PowerPoint</Application>
  <PresentationFormat>A3 297x420 mm</PresentationFormat>
  <Paragraphs>299</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メイリオ</vt:lpstr>
      <vt:lpstr>游ゴシック</vt:lpstr>
      <vt:lpstr>Arial</vt:lpstr>
      <vt:lpstr>Calibri</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2025-09-04T10:08:54Z</dcterms:created>
  <dcterms:modified xsi:type="dcterms:W3CDTF">2025-09-04T10:08:58Z</dcterms:modified>
</cp:coreProperties>
</file>