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60" r:id="rId3"/>
    <p:sldId id="258" r:id="rId4"/>
    <p:sldId id="259" r:id="rId5"/>
    <p:sldId id="263" r:id="rId6"/>
    <p:sldId id="262" r:id="rId7"/>
    <p:sldId id="261" r:id="rId8"/>
    <p:sldId id="257" r:id="rId9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05571-0C54-41A8-8DEE-A41007AEBE76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685CA-A1D7-4820-8708-F7FEB8C0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864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16F0-23CC-4A9E-AF23-3532A975E3CD}" type="datetime1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011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05D0D-2F18-436C-8AD0-0C0658007E39}" type="datetime1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44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305EB-E1C9-4FCC-83A3-B8C2BE367AAE}" type="datetime1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79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E362-B128-4E25-B78C-835C5A2D9890}" type="datetime1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60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6C50-FC8E-49EE-8345-85FE09203D4B}" type="datetime1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32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FE33-0728-4A78-AEF3-2535431E4162}" type="datetime1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64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4DD5-2D38-4D23-A271-DA3D1BF1497E}" type="datetime1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62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DAD29-C6E8-439D-BCDE-39A05FA01FB0}" type="datetime1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729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FAAF2-C6F0-43FC-827E-9B7B5F8077B9}" type="datetime1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50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C418-020A-4CBB-8975-1135DB29E486}" type="datetime1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24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C3B81-08F6-49AC-AD05-D66958C360EF}" type="datetime1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53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2D82F-4A9E-4865-87E0-1816B1367EFC}" type="datetime1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8415C-4ED0-4CEC-9B37-0720E5BD40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72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36477" y="693641"/>
            <a:ext cx="11928143" cy="127163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石油</a:t>
            </a:r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コンビナート等特別防災区域における防災</a:t>
            </a:r>
            <a:r>
              <a:rPr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対策の</a:t>
            </a:r>
            <a:endParaRPr lang="en-US" altLang="ja-JP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</a:t>
            </a:r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方向性について</a:t>
            </a:r>
            <a:endParaRPr lang="ja-JP" altLang="en-US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46118" y="2708014"/>
            <a:ext cx="11441082" cy="339253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36000" bIns="144000" rtlCol="0" anchor="t" anchorCtr="0"/>
          <a:lstStyle/>
          <a:p>
            <a:pPr lvl="0">
              <a:lnSpc>
                <a:spcPts val="1700"/>
              </a:lnSpc>
            </a:pP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37767" y="3174117"/>
            <a:ext cx="11131069" cy="2612535"/>
          </a:xfrm>
          <a:prstGeom prst="roundRect">
            <a:avLst>
              <a:gd name="adj" fmla="val 4255"/>
            </a:avLst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lvl="0"/>
            <a:r>
              <a:rPr lang="ja-JP" altLang="en-US" sz="28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●目　的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特防区域に係る災害から府民の生命、身体及び財産を保護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28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28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●目　標</a:t>
            </a:r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従業員を含めて人命は損なわない、安全を確保する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 　②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一般地域への影響の最小化を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図る　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 ③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社会経済活動の機能不全を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防止</a:t>
            </a:r>
            <a:endParaRPr lang="ja-JP" altLang="en-US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78576" y="2431380"/>
            <a:ext cx="4884994" cy="5246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0401" rIns="36000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防災対策の目的と取組み目標</a:t>
            </a:r>
            <a:endParaRPr lang="ja-JP" altLang="en-US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935570" y="136478"/>
            <a:ext cx="173326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資料　２－１</a:t>
            </a:r>
            <a:endParaRPr kumimoji="1" lang="ja-JP" altLang="en-US" sz="2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755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22984" y="4398754"/>
            <a:ext cx="11035955" cy="1819489"/>
          </a:xfrm>
          <a:prstGeom prst="rect">
            <a:avLst/>
          </a:prstGeom>
        </p:spPr>
        <p:txBody>
          <a:bodyPr wrap="square" lIns="95012" tIns="47506" rIns="95012" bIns="47506">
            <a:spAutoFit/>
          </a:bodyPr>
          <a:lstStyle/>
          <a:p>
            <a:r>
              <a:rPr lang="ja-JP" altLang="en-US" sz="2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第１期（平成</a:t>
            </a:r>
            <a:r>
              <a:rPr lang="en-US" altLang="ja-JP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27~29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年度）、第２期（平成</a:t>
            </a:r>
            <a:r>
              <a:rPr lang="en-US" altLang="ja-JP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30~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令和２年度）対策計画による進行管理の取組み</a:t>
            </a:r>
            <a:r>
              <a:rPr lang="ja-JP" altLang="en-US" sz="2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成果</a:t>
            </a:r>
            <a:endParaRPr lang="en-US" altLang="ja-JP" sz="28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ほとんどの重点項目で、ハード・ソフト対策とも着実に進展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地震・津波による石油類のタンクからの想定流出量が大幅減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約９割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522985" y="2033132"/>
            <a:ext cx="11059415" cy="2250376"/>
          </a:xfrm>
          <a:prstGeom prst="rect">
            <a:avLst/>
          </a:prstGeom>
        </p:spPr>
        <p:txBody>
          <a:bodyPr wrap="square" lIns="95012" tIns="47506" rIns="95012" bIns="47506">
            <a:spAutoFit/>
          </a:bodyPr>
          <a:lstStyle/>
          <a:p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●事業者の自主的な防災</a:t>
            </a:r>
            <a:r>
              <a:rPr lang="ja-JP" altLang="en-US" sz="2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対策の進行管理</a:t>
            </a:r>
          </a:p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本部と事業者の協議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により、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３ヶ年ごとに重点項目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を設定し、事業者は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対策計画を策定。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本部は、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の進行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と水平展開等を行い、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事業者の自主的な対策を　</a:t>
            </a:r>
            <a:endParaRPr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36477" y="93140"/>
            <a:ext cx="11928143" cy="127163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石油コンビナート等特別防災区域における防災対策の</a:t>
            </a:r>
            <a:endParaRPr lang="en-US" altLang="ja-JP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今後の方向性について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428663" y="1894952"/>
            <a:ext cx="11343769" cy="4451257"/>
          </a:xfrm>
          <a:prstGeom prst="roundRect">
            <a:avLst>
              <a:gd name="adj" fmla="val 11349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36000" bIns="144000" rtlCol="0" anchor="t" anchorCtr="0"/>
          <a:lstStyle/>
          <a:p>
            <a:pPr lvl="0">
              <a:lnSpc>
                <a:spcPts val="500"/>
              </a:lnSpc>
            </a:pP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24583" y="1466373"/>
            <a:ext cx="3847765" cy="5072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0401" rIns="36000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取組み内容と成果</a:t>
            </a:r>
            <a:endParaRPr lang="ja-JP" altLang="en-US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0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523591" y="1962680"/>
            <a:ext cx="11177517" cy="4924348"/>
          </a:xfrm>
          <a:prstGeom prst="rect">
            <a:avLst/>
          </a:prstGeom>
        </p:spPr>
        <p:txBody>
          <a:bodyPr wrap="square" lIns="95012" tIns="47506" rIns="95012" bIns="47506">
            <a:noAutofit/>
          </a:bodyPr>
          <a:lstStyle/>
          <a:p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●第３期（令和３</a:t>
            </a:r>
            <a:r>
              <a:rPr lang="en-US" altLang="ja-JP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~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５年度）の取組みの到達見込み</a:t>
            </a:r>
            <a:endParaRPr lang="en-US" altLang="ja-JP" sz="28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重点項目１「緊急遮断弁の設置」</a:t>
            </a:r>
          </a:p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未対策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が５基残るものの、定期修理等の時期に併せて緊急遮断弁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を設置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することとしており、</a:t>
            </a:r>
            <a:r>
              <a:rPr lang="ja-JP" altLang="en-US" sz="2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将来的には代替措置を含めて全て対策が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実施される予定</a:t>
            </a:r>
            <a:endParaRPr lang="ja-JP" altLang="en-US" sz="28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重点項目２「重要施設等の浸水対策」</a:t>
            </a:r>
          </a:p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未対策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の施設が約４割減少し、着実に対策が進む予定だが、想定浸水深が浅い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ため移設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の必要がないと判断された施設、移設不可能な施設等もあり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、未対策の施設が完全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にはなくならないと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考えられる。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設備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更新時や、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工場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将来構想の中に耐震・津波対策を盛り込むなど、</a:t>
            </a:r>
            <a:r>
              <a:rPr lang="ja-JP" altLang="en-US" sz="2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長期的な計画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に位置付けられて</a:t>
            </a:r>
            <a:r>
              <a:rPr lang="ja-JP" altLang="en-US" sz="2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おり、長期的には進展が見込まれる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28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28663" y="1894952"/>
            <a:ext cx="11343769" cy="4972720"/>
          </a:xfrm>
          <a:prstGeom prst="roundRect">
            <a:avLst>
              <a:gd name="adj" fmla="val 11349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36000" bIns="144000" rtlCol="0" anchor="t" anchorCtr="0"/>
          <a:lstStyle/>
          <a:p>
            <a:pPr lvl="0">
              <a:lnSpc>
                <a:spcPts val="500"/>
              </a:lnSpc>
            </a:pP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24583" y="1466373"/>
            <a:ext cx="3847765" cy="5072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0401" rIns="36000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取組み内容と成果</a:t>
            </a:r>
            <a:endParaRPr lang="ja-JP" altLang="en-US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36477" y="93140"/>
            <a:ext cx="11928143" cy="127163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石油コンビナート等特別防災区域における防災対策の</a:t>
            </a:r>
            <a:endParaRPr lang="en-US" altLang="ja-JP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今後の方向性について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870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523601" y="1962679"/>
            <a:ext cx="11177517" cy="4383530"/>
          </a:xfrm>
          <a:prstGeom prst="rect">
            <a:avLst/>
          </a:prstGeom>
        </p:spPr>
        <p:txBody>
          <a:bodyPr wrap="square" lIns="95012" tIns="47506" rIns="95012" bIns="47506">
            <a:noAutofit/>
          </a:bodyPr>
          <a:lstStyle/>
          <a:p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●第３期（令和３</a:t>
            </a:r>
            <a:r>
              <a:rPr lang="en-US" altLang="ja-JP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~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５年度）の取組みの到達見込み</a:t>
            </a:r>
            <a:endParaRPr lang="en-US" altLang="ja-JP" sz="28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重点項目３「小規模タンクの漂流対策」</a:t>
            </a:r>
          </a:p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未対策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の施設が約７割減少し、着実に対策が進む予定。残りのタンクに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ついても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、滑動しないことをシミュレーション済みのため対策をとらないものや、アンカーにより固定はしているが強度計算ができないもの、通常時は使用していないものであり、</a:t>
            </a:r>
            <a:r>
              <a:rPr lang="ja-JP" altLang="en-US" sz="2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現段階で取り得る対策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ja-JP" altLang="en-US" sz="2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全て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r>
              <a:rPr lang="ja-JP" altLang="en-US" sz="2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される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予定</a:t>
            </a:r>
            <a:endParaRPr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重点項目４～６のソフト対策</a:t>
            </a:r>
          </a:p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一部の、対策不要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と判断している事業所を除き、</a:t>
            </a:r>
            <a:r>
              <a:rPr lang="ja-JP" altLang="en-US" sz="2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ほとんどの事業所で対策が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r>
              <a:rPr lang="ja-JP" altLang="en-US" sz="2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される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予定</a:t>
            </a:r>
            <a:endParaRPr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28663" y="1894952"/>
            <a:ext cx="11343769" cy="4601382"/>
          </a:xfrm>
          <a:prstGeom prst="roundRect">
            <a:avLst>
              <a:gd name="adj" fmla="val 11349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36000" bIns="144000" rtlCol="0" anchor="t" anchorCtr="0"/>
          <a:lstStyle/>
          <a:p>
            <a:pPr lvl="0">
              <a:lnSpc>
                <a:spcPts val="500"/>
              </a:lnSpc>
            </a:pP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24583" y="1466373"/>
            <a:ext cx="3847765" cy="5072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0401" rIns="36000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取組み内容と成果</a:t>
            </a:r>
            <a:endParaRPr lang="ja-JP" altLang="en-US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36477" y="93140"/>
            <a:ext cx="11928143" cy="127163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石油コンビナート等特別防災区域における防災対策の</a:t>
            </a:r>
            <a:endParaRPr lang="en-US" altLang="ja-JP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今後の方向性について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610600" y="6233518"/>
            <a:ext cx="2743200" cy="365125"/>
          </a:xfrm>
        </p:spPr>
        <p:txBody>
          <a:bodyPr/>
          <a:lstStyle/>
          <a:p>
            <a:fld id="{9EC8415C-4ED0-4CEC-9B37-0720E5BD40BD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3858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03024" y="1392071"/>
            <a:ext cx="7372564" cy="4884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0401" rIns="36000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第１期から第３期対策計画の重点項目の関係</a:t>
            </a:r>
            <a:endParaRPr lang="ja-JP" altLang="en-US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581035"/>
              </p:ext>
            </p:extLst>
          </p:nvPr>
        </p:nvGraphicFramePr>
        <p:xfrm>
          <a:off x="304797" y="1909528"/>
          <a:ext cx="11759823" cy="48792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7151">
                  <a:extLst>
                    <a:ext uri="{9D8B030D-6E8A-4147-A177-3AD203B41FA5}">
                      <a16:colId xmlns:a16="http://schemas.microsoft.com/office/drawing/2014/main" val="1709067303"/>
                    </a:ext>
                  </a:extLst>
                </a:gridCol>
                <a:gridCol w="6226851">
                  <a:extLst>
                    <a:ext uri="{9D8B030D-6E8A-4147-A177-3AD203B41FA5}">
                      <a16:colId xmlns:a16="http://schemas.microsoft.com/office/drawing/2014/main" val="345445905"/>
                    </a:ext>
                  </a:extLst>
                </a:gridCol>
                <a:gridCol w="1718607">
                  <a:extLst>
                    <a:ext uri="{9D8B030D-6E8A-4147-A177-3AD203B41FA5}">
                      <a16:colId xmlns:a16="http://schemas.microsoft.com/office/drawing/2014/main" val="2526710195"/>
                    </a:ext>
                  </a:extLst>
                </a:gridCol>
                <a:gridCol w="1718607">
                  <a:extLst>
                    <a:ext uri="{9D8B030D-6E8A-4147-A177-3AD203B41FA5}">
                      <a16:colId xmlns:a16="http://schemas.microsoft.com/office/drawing/2014/main" val="1438198528"/>
                    </a:ext>
                  </a:extLst>
                </a:gridCol>
                <a:gridCol w="1718607">
                  <a:extLst>
                    <a:ext uri="{9D8B030D-6E8A-4147-A177-3AD203B41FA5}">
                      <a16:colId xmlns:a16="http://schemas.microsoft.com/office/drawing/2014/main" val="3596705235"/>
                    </a:ext>
                  </a:extLst>
                </a:gridCol>
              </a:tblGrid>
              <a:tr h="289204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対策項目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第１期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第２期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第３期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extLst>
                  <a:ext uri="{0D108BD9-81ED-4DB2-BD59-A6C34878D82A}">
                    <a16:rowId xmlns:a16="http://schemas.microsoft.com/office/drawing/2014/main" val="3197466225"/>
                  </a:ext>
                </a:extLst>
              </a:tr>
              <a:tr h="306000">
                <a:tc rowSpan="6">
                  <a:txBody>
                    <a:bodyPr/>
                    <a:lstStyle/>
                    <a:p>
                      <a:pPr marL="71755" marR="71755"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ハード対策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vert="eaVert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浮き屋根式タンクの耐震化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達成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</a:rPr>
                        <a:t>継続なし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extLst>
                  <a:ext uri="{0D108BD9-81ED-4DB2-BD59-A6C34878D82A}">
                    <a16:rowId xmlns:a16="http://schemas.microsoft.com/office/drawing/2014/main" val="798096191"/>
                  </a:ext>
                </a:extLst>
              </a:tr>
              <a:tr h="30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準特定タンクの耐震化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達成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継続なし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extLst>
                  <a:ext uri="{0D108BD9-81ED-4DB2-BD59-A6C34878D82A}">
                    <a16:rowId xmlns:a16="http://schemas.microsoft.com/office/drawing/2014/main" val="2743378327"/>
                  </a:ext>
                </a:extLst>
              </a:tr>
              <a:tr h="30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球形高圧ガスタンクの鋼管ブレースの耐震化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達成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継続なし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extLst>
                  <a:ext uri="{0D108BD9-81ED-4DB2-BD59-A6C34878D82A}">
                    <a16:rowId xmlns:a16="http://schemas.microsoft.com/office/drawing/2014/main" val="1405429846"/>
                  </a:ext>
                </a:extLst>
              </a:tr>
              <a:tr h="30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タンク配管への緊急遮断弁の設置（許可容量：</a:t>
                      </a:r>
                      <a:r>
                        <a:rPr lang="en-US" sz="1400" kern="100" dirty="0">
                          <a:effectLst/>
                        </a:rPr>
                        <a:t>500kL</a:t>
                      </a:r>
                      <a:r>
                        <a:rPr lang="ja-JP" sz="1400" kern="100" dirty="0">
                          <a:effectLst/>
                        </a:rPr>
                        <a:t>以上）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引続き取組む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引続き取組む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継続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20904"/>
                  </a:ext>
                </a:extLst>
              </a:tr>
              <a:tr h="30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重要施設等の浸水対策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引続き取組む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継続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844971"/>
                  </a:ext>
                </a:extLst>
              </a:tr>
              <a:tr h="30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建物の地震・津波対策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一定</a:t>
                      </a:r>
                      <a:r>
                        <a:rPr lang="ja-JP" sz="1400" kern="100" dirty="0" smtClean="0">
                          <a:effectLst/>
                        </a:rPr>
                        <a:t>の成果あ</a:t>
                      </a:r>
                      <a:r>
                        <a:rPr lang="ja-JP" altLang="en-US" sz="1400" kern="100" dirty="0" smtClean="0">
                          <a:effectLst/>
                        </a:rPr>
                        <a:t>り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事例</a:t>
                      </a:r>
                      <a:r>
                        <a:rPr lang="ja-JP" sz="1400" kern="100" dirty="0" smtClean="0">
                          <a:effectLst/>
                        </a:rPr>
                        <a:t>の共有</a:t>
                      </a:r>
                      <a:r>
                        <a:rPr lang="ja-JP" sz="1400" kern="100" dirty="0">
                          <a:effectLst/>
                        </a:rPr>
                        <a:t>・活用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extLst>
                  <a:ext uri="{0D108BD9-81ED-4DB2-BD59-A6C34878D82A}">
                    <a16:rowId xmlns:a16="http://schemas.microsoft.com/office/drawing/2014/main" val="3106127374"/>
                  </a:ext>
                </a:extLst>
              </a:tr>
              <a:tr h="306000">
                <a:tc rowSpan="9">
                  <a:txBody>
                    <a:bodyPr/>
                    <a:lstStyle/>
                    <a:p>
                      <a:pPr marL="71755" marR="71755"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ソフト対策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vert="eaVert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管理油高（下限値）の</a:t>
                      </a:r>
                      <a:r>
                        <a:rPr lang="ja-JP" sz="1400" kern="100" dirty="0" smtClean="0">
                          <a:effectLst/>
                        </a:rPr>
                        <a:t>見直し（</a:t>
                      </a:r>
                      <a:r>
                        <a:rPr lang="ja-JP" sz="1400" kern="100" dirty="0">
                          <a:effectLst/>
                        </a:rPr>
                        <a:t>許可容量：</a:t>
                      </a:r>
                      <a:r>
                        <a:rPr lang="en-US" sz="1400" kern="100" dirty="0">
                          <a:effectLst/>
                        </a:rPr>
                        <a:t>500kL</a:t>
                      </a:r>
                      <a:r>
                        <a:rPr lang="ja-JP" sz="1400" kern="100" dirty="0">
                          <a:effectLst/>
                        </a:rPr>
                        <a:t>以上）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達成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継続なし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extLst>
                  <a:ext uri="{0D108BD9-81ED-4DB2-BD59-A6C34878D82A}">
                    <a16:rowId xmlns:a16="http://schemas.microsoft.com/office/drawing/2014/main" val="2404330624"/>
                  </a:ext>
                </a:extLst>
              </a:tr>
              <a:tr h="30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小規模タンクの漂流対策（許可容量：</a:t>
                      </a:r>
                      <a:r>
                        <a:rPr lang="en-US" sz="1400" kern="100" dirty="0">
                          <a:effectLst/>
                        </a:rPr>
                        <a:t>100</a:t>
                      </a:r>
                      <a:r>
                        <a:rPr lang="ja-JP" sz="1400" kern="100" dirty="0">
                          <a:effectLst/>
                        </a:rPr>
                        <a:t>～</a:t>
                      </a:r>
                      <a:r>
                        <a:rPr lang="en-US" sz="1400" kern="100" dirty="0">
                          <a:effectLst/>
                        </a:rPr>
                        <a:t>500kL</a:t>
                      </a:r>
                      <a:r>
                        <a:rPr lang="ja-JP" sz="1400" kern="100" dirty="0">
                          <a:effectLst/>
                        </a:rPr>
                        <a:t>）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新規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778749"/>
                  </a:ext>
                </a:extLst>
              </a:tr>
              <a:tr h="30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有害な化学物質の漏えいに備えた初動体制の整備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新規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467115"/>
                  </a:ext>
                </a:extLst>
              </a:tr>
              <a:tr h="30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津波避難計画の見直し（第３期：協力会社や一時的な作業員増の考慮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</a:rPr>
                        <a:t>引続き取組む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引続き取組む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継続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835441"/>
                  </a:ext>
                </a:extLst>
              </a:tr>
              <a:tr h="30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安全に係る企業活動の再点検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一定</a:t>
                      </a:r>
                      <a:r>
                        <a:rPr lang="ja-JP" sz="1400" kern="100" dirty="0" smtClean="0">
                          <a:effectLst/>
                        </a:rPr>
                        <a:t>の成果あり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事例</a:t>
                      </a:r>
                      <a:r>
                        <a:rPr lang="ja-JP" sz="1400" kern="100" dirty="0" smtClean="0">
                          <a:effectLst/>
                        </a:rPr>
                        <a:t>の共有</a:t>
                      </a:r>
                      <a:r>
                        <a:rPr lang="ja-JP" sz="1400" kern="100" dirty="0">
                          <a:effectLst/>
                        </a:rPr>
                        <a:t>・活用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extLst>
                  <a:ext uri="{0D108BD9-81ED-4DB2-BD59-A6C34878D82A}">
                    <a16:rowId xmlns:a16="http://schemas.microsoft.com/office/drawing/2014/main" val="613691735"/>
                  </a:ext>
                </a:extLst>
              </a:tr>
              <a:tr h="30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BCP</a:t>
                      </a:r>
                      <a:r>
                        <a:rPr lang="ja-JP" sz="1400" kern="100" dirty="0">
                          <a:effectLst/>
                        </a:rPr>
                        <a:t>の策定・見直し（防災関連項目）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一定</a:t>
                      </a:r>
                      <a:r>
                        <a:rPr lang="ja-JP" sz="1400" kern="100" dirty="0" smtClean="0">
                          <a:effectLst/>
                        </a:rPr>
                        <a:t>の成果</a:t>
                      </a:r>
                      <a:r>
                        <a:rPr lang="ja-JP" sz="1400" kern="100" dirty="0">
                          <a:effectLst/>
                        </a:rPr>
                        <a:t>あり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事例</a:t>
                      </a:r>
                      <a:r>
                        <a:rPr lang="ja-JP" sz="1400" kern="100" dirty="0" smtClean="0">
                          <a:effectLst/>
                        </a:rPr>
                        <a:t>の共有</a:t>
                      </a:r>
                      <a:r>
                        <a:rPr lang="ja-JP" sz="1400" kern="100" dirty="0">
                          <a:effectLst/>
                        </a:rPr>
                        <a:t>・活用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extLst>
                  <a:ext uri="{0D108BD9-81ED-4DB2-BD59-A6C34878D82A}">
                    <a16:rowId xmlns:a16="http://schemas.microsoft.com/office/drawing/2014/main" val="317670183"/>
                  </a:ext>
                </a:extLst>
              </a:tr>
              <a:tr h="30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L2</a:t>
                      </a:r>
                      <a:r>
                        <a:rPr lang="ja-JP" sz="1400" kern="100" dirty="0">
                          <a:effectLst/>
                        </a:rPr>
                        <a:t>（想定最大規模）の高潮（地震・津波を除く）に備えたソフト対策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新規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741633"/>
                  </a:ext>
                </a:extLst>
              </a:tr>
              <a:tr h="30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近隣事業所間の情報共有の強化（第３期：事故時の広報・連絡手段の整備）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引続き取組む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継続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942311"/>
                  </a:ext>
                </a:extLst>
              </a:tr>
              <a:tr h="30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プラント保安における</a:t>
                      </a:r>
                      <a:r>
                        <a:rPr lang="en-US" sz="1400" kern="100" dirty="0" err="1">
                          <a:effectLst/>
                        </a:rPr>
                        <a:t>IoT</a:t>
                      </a:r>
                      <a:r>
                        <a:rPr lang="ja-JP" sz="1400" kern="100" dirty="0">
                          <a:effectLst/>
                        </a:rPr>
                        <a:t>・</a:t>
                      </a:r>
                      <a:r>
                        <a:rPr lang="en-US" sz="1400" kern="100" dirty="0">
                          <a:effectLst/>
                        </a:rPr>
                        <a:t>AI</a:t>
                      </a:r>
                      <a:r>
                        <a:rPr lang="ja-JP" sz="1400" kern="100" dirty="0" err="1">
                          <a:effectLst/>
                        </a:rPr>
                        <a:t>の利</a:t>
                      </a:r>
                      <a:r>
                        <a:rPr lang="ja-JP" sz="1400" kern="100" dirty="0">
                          <a:effectLst/>
                        </a:rPr>
                        <a:t>活用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新規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653" marR="59653" marT="15466" marB="1546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940242"/>
                  </a:ext>
                </a:extLst>
              </a:tr>
            </a:tbl>
          </a:graphicData>
        </a:graphic>
      </p:graphicFrame>
      <p:sp>
        <p:nvSpPr>
          <p:cNvPr id="5" name="右矢印 4"/>
          <p:cNvSpPr/>
          <p:nvPr/>
        </p:nvSpPr>
        <p:spPr>
          <a:xfrm>
            <a:off x="8513535" y="3197902"/>
            <a:ext cx="250825" cy="10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6" name="右矢印 5"/>
          <p:cNvSpPr/>
          <p:nvPr/>
        </p:nvSpPr>
        <p:spPr>
          <a:xfrm>
            <a:off x="10228413" y="3197901"/>
            <a:ext cx="252413" cy="10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" name="右矢印 6"/>
          <p:cNvSpPr/>
          <p:nvPr/>
        </p:nvSpPr>
        <p:spPr>
          <a:xfrm>
            <a:off x="10228413" y="3511253"/>
            <a:ext cx="250825" cy="10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8" name="右矢印 7"/>
          <p:cNvSpPr/>
          <p:nvPr/>
        </p:nvSpPr>
        <p:spPr>
          <a:xfrm>
            <a:off x="10228412" y="5037687"/>
            <a:ext cx="250825" cy="10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8513535" y="5027936"/>
            <a:ext cx="252413" cy="10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136477" y="93140"/>
            <a:ext cx="11928143" cy="127163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石油コンビナート等特別防災区域における防災対策の</a:t>
            </a:r>
            <a:endParaRPr lang="en-US" altLang="ja-JP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今後の方向性について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998880" y="6424930"/>
            <a:ext cx="2743200" cy="365125"/>
          </a:xfrm>
        </p:spPr>
        <p:txBody>
          <a:bodyPr/>
          <a:lstStyle/>
          <a:p>
            <a:fld id="{9EC8415C-4ED0-4CEC-9B37-0720E5BD40BD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9764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83701" y="1889843"/>
            <a:ext cx="11858171" cy="172833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36000" bIns="144000" rtlCol="0" anchor="t" anchorCtr="0"/>
          <a:lstStyle/>
          <a:p>
            <a:pPr lvl="0"/>
            <a:r>
              <a:rPr lang="ja-JP" altLang="en-US" sz="2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2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2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期の重点項目は、ハード・ソフト対策ともおおむね達成する見込み</a:t>
            </a:r>
            <a:endParaRPr lang="en-US" altLang="ja-JP" sz="28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●重点項目の設定や、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達成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状況の数値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での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進行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を継続するか検討が必要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●進行管理以外の取組みをする場合、どのように進めていくか検討が必要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80489" y="1542439"/>
            <a:ext cx="5970181" cy="5109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0401" rIns="36000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第３期対策計画終了後について</a:t>
            </a:r>
            <a:endParaRPr lang="ja-JP" altLang="en-US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83701" y="3965579"/>
            <a:ext cx="10724917" cy="244134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36000" bIns="144000" rtlCol="0" anchor="t" anchorCtr="0"/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●コンビナート保安を取り巻く状況の変化へ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の対応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・スマート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保安（</a:t>
            </a:r>
            <a:r>
              <a:rPr lang="en-US" altLang="ja-JP" sz="28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AI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など先新技術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導入など）の推進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業者の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保安⼒に応じた規制体系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への移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⾏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●自主的な取組みの継続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が必要と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80489" y="3739490"/>
            <a:ext cx="4721953" cy="4357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0401" rIns="36000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今後対応がもとめられる課題等</a:t>
            </a:r>
            <a:endParaRPr lang="ja-JP" altLang="en-US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36477" y="93140"/>
            <a:ext cx="11928143" cy="127163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石油コンビナート等特別防災区域における防災対策の</a:t>
            </a:r>
            <a:endParaRPr lang="en-US" altLang="ja-JP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今後の方向性について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852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856987" y="4091705"/>
            <a:ext cx="10739926" cy="265849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36000" bIns="144000" rtlCol="0" anchor="t" anchorCtr="0"/>
          <a:lstStyle/>
          <a:p>
            <a:pPr lvl="0"/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事業所間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の自主的な防災・減災に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取組みの共有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・活用を促す仕組みの充実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2)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他の地域や住民への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情報発信の充実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(3)</a:t>
            </a:r>
            <a:r>
              <a:rPr lang="en-US" altLang="ja-JP" sz="28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AI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などの先進技術の活用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事業者が必要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する取組み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20903" y="3671250"/>
            <a:ext cx="5784966" cy="5106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0401" rIns="36000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今後の取組みの方向性（イメージ）</a:t>
            </a:r>
            <a:endParaRPr lang="ja-JP" altLang="en-US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856988" y="1811844"/>
            <a:ext cx="10739926" cy="170066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36000" bIns="144000" rtlCol="0" anchor="t" anchorCtr="0"/>
          <a:lstStyle/>
          <a:p>
            <a:pPr lvl="0">
              <a:lnSpc>
                <a:spcPts val="600"/>
              </a:lnSpc>
            </a:pP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●素晴らしい取組み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なので、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広く情報発信するべき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周辺住民との情報交流を進めるべき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先進技術の活用について議論が必要、訓練等にも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導入して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いくべき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20903" y="1437327"/>
            <a:ext cx="6666868" cy="4793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0401" rIns="36000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ja-JP" altLang="en-US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検討部会</a:t>
            </a:r>
            <a:r>
              <a:rPr lang="en-US" altLang="ja-JP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(R4.3</a:t>
            </a:r>
            <a:r>
              <a:rPr lang="en-US" altLang="ja-JP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dirty="0" err="1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での</a:t>
            </a:r>
            <a:r>
              <a:rPr lang="ja-JP" altLang="en-US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</a:t>
            </a:r>
            <a:r>
              <a:rPr lang="ja-JP" altLang="en-US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</a:t>
            </a:r>
            <a:endParaRPr lang="ja-JP" altLang="en-US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雲形吹き出し 6"/>
          <p:cNvSpPr/>
          <p:nvPr/>
        </p:nvSpPr>
        <p:spPr>
          <a:xfrm>
            <a:off x="7375205" y="4236444"/>
            <a:ext cx="4167116" cy="2459165"/>
          </a:xfrm>
          <a:prstGeom prst="cloudCallout">
            <a:avLst>
              <a:gd name="adj1" fmla="val -68442"/>
              <a:gd name="adj2" fmla="val -6497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事業者の皆様と協議を進め、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具体化していく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36477" y="93140"/>
            <a:ext cx="11928143" cy="127163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石油コンビナート等特別防災区域における防災対策の</a:t>
            </a:r>
            <a:endParaRPr lang="en-US" altLang="ja-JP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今後の方向性について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146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856988" y="1880083"/>
            <a:ext cx="10739926" cy="382815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36000" bIns="144000" rtlCol="0" anchor="t" anchorCtr="0"/>
          <a:lstStyle/>
          <a:p>
            <a:pPr lvl="0">
              <a:lnSpc>
                <a:spcPct val="150000"/>
              </a:lnSpc>
            </a:pP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月頃　　特定事業者へアンケート調査、ヒアリング等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●年内　　　アンケート結果等のまとめと情報共有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月頃　　今後の方向性の骨子を進行管理検討部会で議論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具体的内容の検討、決定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R6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新しい取組みの開始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20903" y="1637734"/>
            <a:ext cx="3299554" cy="456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0401" rIns="36000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スケジュール</a:t>
            </a:r>
            <a:endParaRPr lang="ja-JP" altLang="en-US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36477" y="93140"/>
            <a:ext cx="11928143" cy="127163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石油コンビナート等特別防災区域における防災対策の</a:t>
            </a:r>
            <a:endParaRPr lang="en-US" altLang="ja-JP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今後の方向性について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415C-4ED0-4CEC-9B37-0720E5BD40B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311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1236</Words>
  <Application>Microsoft Office PowerPoint</Application>
  <PresentationFormat>ワイド画面</PresentationFormat>
  <Paragraphs>152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8" baseType="lpstr">
      <vt:lpstr>Meiryo UI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小穴　倫久</dc:creator>
  <cp:lastModifiedBy>三島　博樹</cp:lastModifiedBy>
  <cp:revision>15</cp:revision>
  <cp:lastPrinted>2022-08-03T07:41:21Z</cp:lastPrinted>
  <dcterms:created xsi:type="dcterms:W3CDTF">2022-06-29T09:26:51Z</dcterms:created>
  <dcterms:modified xsi:type="dcterms:W3CDTF">2022-08-03T07:41:23Z</dcterms:modified>
</cp:coreProperties>
</file>