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3"/>
  </p:notesMasterIdLst>
  <p:sldIdLst>
    <p:sldId id="259" r:id="rId2"/>
  </p:sldIdLst>
  <p:sldSz cx="6858000" cy="9906000" type="A4"/>
  <p:notesSz cx="6807200" cy="99393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55" autoAdjust="0"/>
    <p:restoredTop sz="92806" autoAdjust="0"/>
  </p:normalViewPr>
  <p:slideViewPr>
    <p:cSldViewPr snapToGrid="0">
      <p:cViewPr varScale="1">
        <p:scale>
          <a:sx n="63" d="100"/>
          <a:sy n="63" d="100"/>
        </p:scale>
        <p:origin x="2957" y="62"/>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7D219EB-ECA0-4BA6-9086-85202E4E3F91}" type="datetimeFigureOut">
              <a:rPr kumimoji="1" lang="ja-JP" altLang="en-US" smtClean="0"/>
              <a:t>2025/9/3</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BD99455-3252-40E9-9BC2-8E43E7D0E459}" type="slidenum">
              <a:rPr kumimoji="1" lang="ja-JP" altLang="en-US" smtClean="0"/>
              <a:t>‹#›</a:t>
            </a:fld>
            <a:endParaRPr kumimoji="1" lang="ja-JP" altLang="en-US"/>
          </a:p>
        </p:txBody>
      </p:sp>
    </p:spTree>
    <p:extLst>
      <p:ext uri="{BB962C8B-B14F-4D97-AF65-F5344CB8AC3E}">
        <p14:creationId xmlns:p14="http://schemas.microsoft.com/office/powerpoint/2010/main" val="2420260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BD99455-3252-40E9-9BC2-8E43E7D0E459}" type="slidenum">
              <a:rPr kumimoji="1" lang="ja-JP" altLang="en-US" smtClean="0"/>
              <a:t>1</a:t>
            </a:fld>
            <a:endParaRPr kumimoji="1" lang="ja-JP" altLang="en-US"/>
          </a:p>
        </p:txBody>
      </p:sp>
    </p:spTree>
    <p:extLst>
      <p:ext uri="{BB962C8B-B14F-4D97-AF65-F5344CB8AC3E}">
        <p14:creationId xmlns:p14="http://schemas.microsoft.com/office/powerpoint/2010/main" val="4099201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7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12362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2709550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61586" y="554920"/>
            <a:ext cx="2159794" cy="1183446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9822" y="554920"/>
            <a:ext cx="6367463" cy="1183446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2964244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2136038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2139501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9823" y="3235502"/>
            <a:ext cx="4263628" cy="9153878"/>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857750" y="3235502"/>
            <a:ext cx="4263629" cy="9153878"/>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3147930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6"/>
            <a:ext cx="3030141" cy="924101"/>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7"/>
            <a:ext cx="3030141" cy="5707416"/>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6"/>
            <a:ext cx="3031331" cy="924101"/>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7"/>
            <a:ext cx="3031331" cy="5707416"/>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2019866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1965345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389839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7"/>
            <a:ext cx="3833813" cy="8454497"/>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1795877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20"/>
            <a:ext cx="4114800" cy="59436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1164713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5782" tIns="47891" rIns="95782" bIns="47891" rtlCol="0" anchor="ctr"/>
          <a:lstStyle>
            <a:lvl1pPr algn="l">
              <a:defRPr sz="1300">
                <a:solidFill>
                  <a:schemeClr val="tx1">
                    <a:tint val="75000"/>
                  </a:schemeClr>
                </a:solidFill>
              </a:defRPr>
            </a:lvl1pPr>
          </a:lstStyle>
          <a:p>
            <a:fld id="{23F4FFF1-B2E7-4730-840C-4A8E4B6CF361}" type="datetimeFigureOut">
              <a:rPr kumimoji="1" lang="ja-JP" altLang="en-US" smtClean="0"/>
              <a:t>2025/9/3</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5782" tIns="47891" rIns="95782" bIns="47891" rtlCol="0" anchor="ctr"/>
          <a:lstStyle>
            <a:lvl1pPr algn="r">
              <a:defRPr sz="1300">
                <a:solidFill>
                  <a:schemeClr val="tx1">
                    <a:tint val="75000"/>
                  </a:schemeClr>
                </a:solidFill>
              </a:defRPr>
            </a:lvl1p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145813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66675" y="9061587"/>
            <a:ext cx="6727074" cy="5949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66675" y="1571248"/>
            <a:ext cx="6728486" cy="73106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654"/>
            <a:ext cx="6858000" cy="5949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地方独立行政法人大阪産業技術研究所</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令和６事業年度の業務実績に関する評価結果の概要</a:t>
            </a:r>
          </a:p>
        </p:txBody>
      </p:sp>
      <p:sp>
        <p:nvSpPr>
          <p:cNvPr id="18" name="正方形/長方形 17"/>
          <p:cNvSpPr/>
          <p:nvPr/>
        </p:nvSpPr>
        <p:spPr>
          <a:xfrm>
            <a:off x="87136" y="1570234"/>
            <a:ext cx="6708025" cy="7037824"/>
          </a:xfrm>
          <a:prstGeom prst="rect">
            <a:avLst/>
          </a:prstGeom>
        </p:spPr>
        <p:txBody>
          <a:bodyPr wrap="square">
            <a:spAutoFit/>
          </a:bodyPr>
          <a:lstStyle/>
          <a:p>
            <a:pPr eaLnBrk="0" fontAlgn="ctr">
              <a:lnSpc>
                <a:spcPts val="1600"/>
              </a:lnSpc>
            </a:pPr>
            <a:endParaRPr lang="en-US" altLang="ja-JP" sz="500" dirty="0">
              <a:latin typeface="+mj-ea"/>
              <a:ea typeface="+mj-ea"/>
            </a:endParaRPr>
          </a:p>
          <a:p>
            <a:pPr eaLnBrk="0" fontAlgn="ctr">
              <a:lnSpc>
                <a:spcPts val="1600"/>
              </a:lnSpc>
              <a:spcAft>
                <a:spcPts val="300"/>
              </a:spcAft>
            </a:pPr>
            <a:r>
              <a:rPr lang="ja-JP" altLang="en-US" sz="1200" dirty="0">
                <a:latin typeface="+mj-ea"/>
                <a:ea typeface="+mj-ea"/>
              </a:rPr>
              <a:t>■</a:t>
            </a:r>
            <a:r>
              <a:rPr lang="ja-JP" altLang="en-US" sz="1200" b="1" dirty="0">
                <a:latin typeface="+mj-ea"/>
                <a:ea typeface="+mj-ea"/>
              </a:rPr>
              <a:t>令和６事業年度の業務実績に関する評価結果</a:t>
            </a:r>
            <a:endParaRPr lang="en-US" altLang="ja-JP" sz="1200" b="1" dirty="0">
              <a:latin typeface="+mj-ea"/>
              <a:ea typeface="+mj-ea"/>
            </a:endParaRPr>
          </a:p>
          <a:p>
            <a:pPr eaLnBrk="0" fontAlgn="ctr">
              <a:lnSpc>
                <a:spcPts val="1600"/>
              </a:lnSpc>
            </a:pPr>
            <a:r>
              <a:rPr lang="ja-JP" altLang="en-US" sz="1000" dirty="0">
                <a:latin typeface="+mj-ea"/>
                <a:ea typeface="+mj-ea"/>
              </a:rPr>
              <a:t>　 </a:t>
            </a:r>
            <a:r>
              <a:rPr lang="ja-JP" altLang="en-US" sz="1200" b="1" u="sng" dirty="0">
                <a:latin typeface="+mj-ea"/>
                <a:ea typeface="+mj-ea"/>
              </a:rPr>
              <a:t>全体評価　 「全体として年度計画及び中期計画のとおりに進捗している」</a:t>
            </a:r>
            <a:endParaRPr lang="en-US" altLang="ja-JP" sz="1200" b="1" u="sng" dirty="0">
              <a:latin typeface="+mj-ea"/>
              <a:ea typeface="+mj-ea"/>
            </a:endParaRPr>
          </a:p>
          <a:p>
            <a:pPr eaLnBrk="0" fontAlgn="ctr">
              <a:lnSpc>
                <a:spcPts val="1600"/>
              </a:lnSpc>
              <a:spcAft>
                <a:spcPts val="300"/>
              </a:spcAft>
            </a:pPr>
            <a:r>
              <a:rPr lang="ja-JP" altLang="en-US" sz="1050" dirty="0">
                <a:latin typeface="+mj-ea"/>
                <a:ea typeface="+mj-ea"/>
              </a:rPr>
              <a:t>　</a:t>
            </a:r>
            <a:r>
              <a:rPr lang="en-US" altLang="ja-JP" sz="1050" dirty="0">
                <a:latin typeface="+mj-ea"/>
                <a:ea typeface="+mj-ea"/>
              </a:rPr>
              <a:t>【</a:t>
            </a:r>
            <a:r>
              <a:rPr lang="ja-JP" altLang="en-US" sz="1050" dirty="0">
                <a:latin typeface="+mj-ea"/>
                <a:ea typeface="+mj-ea"/>
              </a:rPr>
              <a:t>主な評価等</a:t>
            </a:r>
            <a:r>
              <a:rPr lang="en-US" altLang="ja-JP" sz="1050" dirty="0">
                <a:latin typeface="+mj-ea"/>
                <a:ea typeface="+mj-ea"/>
              </a:rPr>
              <a:t>】</a:t>
            </a:r>
          </a:p>
          <a:p>
            <a:pPr eaLnBrk="0" fontAlgn="ctr">
              <a:lnSpc>
                <a:spcPts val="1500"/>
              </a:lnSpc>
            </a:pPr>
            <a:endParaRPr lang="en-US" altLang="ja-JP" sz="1050" dirty="0">
              <a:latin typeface="+mj-ea"/>
              <a:ea typeface="+mj-ea"/>
            </a:endParaRPr>
          </a:p>
          <a:p>
            <a:pPr eaLnBrk="0" fontAlgn="ctr">
              <a:lnSpc>
                <a:spcPts val="1500"/>
              </a:lnSpc>
            </a:pPr>
            <a:endParaRPr lang="en-US" altLang="ja-JP" sz="1050" dirty="0">
              <a:latin typeface="+mj-ea"/>
              <a:ea typeface="+mj-ea"/>
            </a:endParaRPr>
          </a:p>
          <a:p>
            <a:pPr eaLnBrk="0" fontAlgn="ctr">
              <a:lnSpc>
                <a:spcPts val="1500"/>
              </a:lnSpc>
            </a:pPr>
            <a:endParaRPr lang="en-US" altLang="ja-JP" sz="1050" dirty="0">
              <a:latin typeface="+mj-ea"/>
              <a:ea typeface="+mj-ea"/>
            </a:endParaRPr>
          </a:p>
          <a:p>
            <a:pPr eaLnBrk="0" fontAlgn="ctr">
              <a:lnSpc>
                <a:spcPts val="1500"/>
              </a:lnSpc>
            </a:pPr>
            <a:endParaRPr lang="en-US" altLang="ja-JP" sz="105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marL="5019675" eaLnBrk="0" fontAlgn="ctr"/>
            <a:r>
              <a:rPr lang="ja-JP" altLang="en-US" sz="1000" dirty="0">
                <a:latin typeface="+mj-ea"/>
                <a:ea typeface="+mj-ea"/>
              </a:rPr>
              <a:t>　</a:t>
            </a: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spcAft>
                <a:spcPts val="600"/>
              </a:spcAft>
            </a:pPr>
            <a:endParaRPr lang="en-US" altLang="ja-JP" sz="1000" dirty="0">
              <a:latin typeface="ＭＳ ゴシック" panose="020B0609070205080204" pitchFamily="49" charset="-128"/>
              <a:ea typeface="ＭＳ ゴシック" panose="020B0609070205080204" pitchFamily="49" charset="-128"/>
            </a:endParaRPr>
          </a:p>
          <a:p>
            <a:pPr eaLnBrk="0" fontAlgn="ctr">
              <a:spcAft>
                <a:spcPts val="600"/>
              </a:spcAft>
            </a:pPr>
            <a:endParaRPr lang="en-US" altLang="ja-JP" sz="1000" dirty="0">
              <a:latin typeface="ＭＳ ゴシック" panose="020B0609070205080204" pitchFamily="49" charset="-128"/>
              <a:ea typeface="ＭＳ ゴシック" panose="020B0609070205080204" pitchFamily="49" charset="-128"/>
            </a:endParaRPr>
          </a:p>
          <a:p>
            <a:pPr eaLnBrk="0" fontAlgn="ctr">
              <a:spcAft>
                <a:spcPts val="600"/>
              </a:spcAft>
            </a:pPr>
            <a:endParaRPr lang="en-US" altLang="ja-JP" sz="1000" dirty="0">
              <a:latin typeface="ＭＳ ゴシック" panose="020B0609070205080204" pitchFamily="49" charset="-128"/>
              <a:ea typeface="ＭＳ ゴシック" panose="020B0609070205080204" pitchFamily="49" charset="-128"/>
            </a:endParaRPr>
          </a:p>
          <a:p>
            <a:pPr eaLnBrk="0" fontAlgn="ctr">
              <a:spcAft>
                <a:spcPts val="600"/>
              </a:spcAft>
            </a:pPr>
            <a:endParaRPr lang="en-US" altLang="ja-JP" sz="1000" dirty="0">
              <a:latin typeface="ＭＳ ゴシック" panose="020B0609070205080204" pitchFamily="49" charset="-128"/>
              <a:ea typeface="ＭＳ ゴシック" panose="020B0609070205080204" pitchFamily="49" charset="-128"/>
            </a:endParaRPr>
          </a:p>
          <a:p>
            <a:pPr eaLnBrk="0" fontAlgn="ctr">
              <a:spcAft>
                <a:spcPts val="600"/>
              </a:spcAft>
            </a:pPr>
            <a:endParaRPr lang="en-US" altLang="ja-JP" sz="1000" dirty="0">
              <a:latin typeface="ＭＳ ゴシック" panose="020B0609070205080204" pitchFamily="49" charset="-128"/>
              <a:ea typeface="ＭＳ ゴシック" panose="020B0609070205080204" pitchFamily="49" charset="-128"/>
            </a:endParaRPr>
          </a:p>
          <a:p>
            <a:pPr eaLnBrk="0" fontAlgn="ctr">
              <a:spcAft>
                <a:spcPts val="600"/>
              </a:spcAft>
            </a:pPr>
            <a:endParaRPr lang="en-US" altLang="ja-JP" sz="1000" dirty="0">
              <a:latin typeface="ＭＳ ゴシック" panose="020B0609070205080204" pitchFamily="49" charset="-128"/>
              <a:ea typeface="ＭＳ ゴシック" panose="020B0609070205080204" pitchFamily="49" charset="-128"/>
            </a:endParaRPr>
          </a:p>
          <a:p>
            <a:pPr eaLnBrk="0" fontAlgn="ctr">
              <a:spcAft>
                <a:spcPts val="600"/>
              </a:spcAft>
            </a:pPr>
            <a:endParaRPr lang="en-US" altLang="ja-JP" sz="1000" dirty="0">
              <a:latin typeface="ＭＳ ゴシック" panose="020B0609070205080204" pitchFamily="49" charset="-128"/>
              <a:ea typeface="ＭＳ ゴシック" panose="020B0609070205080204" pitchFamily="49" charset="-128"/>
            </a:endParaRPr>
          </a:p>
          <a:p>
            <a:pPr eaLnBrk="0" fontAlgn="ctr">
              <a:spcAft>
                <a:spcPts val="600"/>
              </a:spcAft>
            </a:pPr>
            <a:endParaRPr lang="en-US" altLang="ja-JP" sz="1000" dirty="0">
              <a:latin typeface="ＭＳ ゴシック" panose="020B0609070205080204" pitchFamily="49" charset="-128"/>
              <a:ea typeface="ＭＳ ゴシック" panose="020B0609070205080204" pitchFamily="49" charset="-128"/>
            </a:endParaRPr>
          </a:p>
          <a:p>
            <a:pPr eaLnBrk="0" fontAlgn="ctr"/>
            <a:endParaRPr lang="en-US" altLang="ja-JP" sz="1100" b="1" dirty="0">
              <a:latin typeface="ＭＳ ゴシック" panose="020B0609070205080204" pitchFamily="49" charset="-128"/>
              <a:ea typeface="ＭＳ ゴシック" panose="020B0609070205080204" pitchFamily="49" charset="-128"/>
            </a:endParaRPr>
          </a:p>
          <a:p>
            <a:pPr eaLnBrk="0" fontAlgn="ctr"/>
            <a:endParaRPr lang="en-US" altLang="ja-JP" sz="1100" b="1" dirty="0">
              <a:latin typeface="ＭＳ ゴシック" panose="020B0609070205080204" pitchFamily="49" charset="-128"/>
              <a:ea typeface="ＭＳ ゴシック" panose="020B0609070205080204" pitchFamily="49" charset="-128"/>
            </a:endParaRPr>
          </a:p>
          <a:p>
            <a:pPr eaLnBrk="0" fontAlgn="ctr"/>
            <a:r>
              <a:rPr lang="ja-JP" altLang="en-US" sz="1100" b="1" dirty="0">
                <a:latin typeface="ＭＳ ゴシック" panose="020B0609070205080204" pitchFamily="49" charset="-128"/>
                <a:ea typeface="ＭＳ ゴシック" panose="020B0609070205080204" pitchFamily="49" charset="-128"/>
              </a:rPr>
              <a:t> </a:t>
            </a:r>
            <a:r>
              <a:rPr lang="ja-JP" altLang="en-US" sz="1100" b="1" dirty="0">
                <a:latin typeface="+mn-ea"/>
              </a:rPr>
              <a:t>　</a:t>
            </a:r>
            <a:endParaRPr lang="en-US" altLang="ja-JP" sz="1000" dirty="0">
              <a:latin typeface="ＭＳ Ｐゴシック" panose="020B0600070205080204" pitchFamily="50" charset="-128"/>
              <a:ea typeface="ＭＳ Ｐゴシック" panose="020B0600070205080204" pitchFamily="50" charset="-128"/>
            </a:endParaRPr>
          </a:p>
        </p:txBody>
      </p:sp>
      <p:graphicFrame>
        <p:nvGraphicFramePr>
          <p:cNvPr id="28" name="表 27"/>
          <p:cNvGraphicFramePr>
            <a:graphicFrameLocks noGrp="1"/>
          </p:cNvGraphicFramePr>
          <p:nvPr>
            <p:extLst>
              <p:ext uri="{D42A27DB-BD31-4B8C-83A1-F6EECF244321}">
                <p14:modId xmlns:p14="http://schemas.microsoft.com/office/powerpoint/2010/main" val="2323517610"/>
              </p:ext>
            </p:extLst>
          </p:nvPr>
        </p:nvGraphicFramePr>
        <p:xfrm>
          <a:off x="239547" y="2503013"/>
          <a:ext cx="6378906" cy="6122593"/>
        </p:xfrm>
        <a:graphic>
          <a:graphicData uri="http://schemas.openxmlformats.org/drawingml/2006/table">
            <a:tbl>
              <a:tblPr/>
              <a:tblGrid>
                <a:gridCol w="739555">
                  <a:extLst>
                    <a:ext uri="{9D8B030D-6E8A-4147-A177-3AD203B41FA5}">
                      <a16:colId xmlns:a16="http://schemas.microsoft.com/office/drawing/2014/main" val="20000"/>
                    </a:ext>
                  </a:extLst>
                </a:gridCol>
                <a:gridCol w="587138">
                  <a:extLst>
                    <a:ext uri="{9D8B030D-6E8A-4147-A177-3AD203B41FA5}">
                      <a16:colId xmlns:a16="http://schemas.microsoft.com/office/drawing/2014/main" val="3953861346"/>
                    </a:ext>
                  </a:extLst>
                </a:gridCol>
                <a:gridCol w="652102">
                  <a:extLst>
                    <a:ext uri="{9D8B030D-6E8A-4147-A177-3AD203B41FA5}">
                      <a16:colId xmlns:a16="http://schemas.microsoft.com/office/drawing/2014/main" val="20001"/>
                    </a:ext>
                  </a:extLst>
                </a:gridCol>
                <a:gridCol w="4400111">
                  <a:extLst>
                    <a:ext uri="{9D8B030D-6E8A-4147-A177-3AD203B41FA5}">
                      <a16:colId xmlns:a16="http://schemas.microsoft.com/office/drawing/2014/main" val="20002"/>
                    </a:ext>
                  </a:extLst>
                </a:gridCol>
              </a:tblGrid>
              <a:tr h="245005">
                <a:tc gridSpan="2">
                  <a:txBody>
                    <a:bodyPr/>
                    <a:lstStyle/>
                    <a:p>
                      <a:pPr marL="0" marR="0" lvl="0" indent="0" algn="ctr" defTabSz="914400" rtl="0" eaLnBrk="0"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itchFamily="50" charset="-128"/>
                        </a:rPr>
                        <a:t>評価項目</a:t>
                      </a:r>
                    </a:p>
                  </a:txBody>
                  <a:tcPr marL="68594" marR="6859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a:txBody>
                    <a:bodyPr/>
                    <a:lstStyle/>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itchFamily="50" charset="-128"/>
                        </a:rPr>
                        <a:t>評価</a:t>
                      </a:r>
                    </a:p>
                  </a:txBody>
                  <a:tcPr marL="68594" marR="6859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itchFamily="50" charset="-128"/>
                        </a:rPr>
                        <a:t>主な評価内容</a:t>
                      </a:r>
                    </a:p>
                  </a:txBody>
                  <a:tcPr marL="68594" marR="6859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10000"/>
                  </a:ext>
                </a:extLst>
              </a:tr>
              <a:tr h="405144">
                <a:tc rowSpan="6">
                  <a:txBody>
                    <a:bodyPr/>
                    <a:lstStyle/>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住民に対し</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err="1">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て提</a:t>
                      </a: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供する</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サービス</a:t>
                      </a:r>
                      <a:r>
                        <a:rPr kumimoji="1" lang="ja-JP" altLang="en-US" sz="1050" b="0" i="0" u="none" strike="noStrike" cap="none" normalizeH="0" baseline="0" dirty="0" err="1">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そ</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の他の業務</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の質の向上</a:t>
                      </a: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多様な技術分野における技術支援</a:t>
                      </a: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Ｂ</a:t>
                      </a:r>
                      <a:endPar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おおむね</a:t>
                      </a:r>
                      <a:endPar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計画どおり</a:t>
                      </a: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1">
                        <a:lnSpc>
                          <a:spcPts val="14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・利用者の利用満足度　　　　　目標：</a:t>
                      </a:r>
                      <a:r>
                        <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90</a:t>
                      </a: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％以上⇒ 実績：</a:t>
                      </a:r>
                      <a:r>
                        <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97.3</a:t>
                      </a: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 　　　　　　　</a:t>
                      </a:r>
                    </a:p>
                    <a:p>
                      <a:pPr marL="0" marR="0" lvl="0" indent="0" algn="l" defTabSz="914400" rtl="0" eaLnBrk="0" fontAlgn="base" latinLnBrk="0" hangingPunct="1">
                        <a:lnSpc>
                          <a:spcPts val="14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・企業支援研究実施件数　　　　目標： 　</a:t>
                      </a:r>
                      <a:r>
                        <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128</a:t>
                      </a: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件⇒ 実績： </a:t>
                      </a:r>
                      <a:r>
                        <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100</a:t>
                      </a: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件</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6249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eaLnBrk="0" fontAlgn="ctr">
                        <a:lnSpc>
                          <a:spcPts val="1400"/>
                        </a:lnSpc>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　</a:t>
                      </a:r>
                      <a:r>
                        <a:rPr kumimoji="1" lang="zh-TW"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大阪産業技術研究所</a:t>
                      </a: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が有する知見やノウハウに基づく技術支援の提供により企業の課題解決に貢献し、高い満足度を維持するとともに、国際規格に対応した電波暗室を備えたＥＭＣ技術開発支援センターの利用拡大、３Ｄ造形技術イノベーションセンターや先進電子材料評価センター等を活用した企業伴走型の研究に積極的に取り組んだ。</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20062133"/>
                  </a:ext>
                </a:extLst>
              </a:tr>
              <a:tr h="411713">
                <a:tc vMerge="1">
                  <a:txBody>
                    <a:bodyPr/>
                    <a:lstStyle/>
                    <a:p>
                      <a:endParaRPr kumimoji="1" lang="ja-JP" altLang="en-US"/>
                    </a:p>
                  </a:txBody>
                  <a:tcPr/>
                </a:tc>
                <a:tc rowSpan="2">
                  <a:txBody>
                    <a:bodyPr/>
                    <a:lstStyle/>
                    <a:p>
                      <a:pPr marL="0" marR="0" lvl="0" indent="0" algn="l" defTabSz="914400" rtl="0" eaLnBrk="0"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研究開発の推進・産業人材の育成</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Ａ</a:t>
                      </a:r>
                      <a:endPar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計画どおり</a:t>
                      </a: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1">
                        <a:lnSpc>
                          <a:spcPts val="14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・競争的研究実施件数　　　　　目標：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100</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　⇒ 実績：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111</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a:t>
                      </a:r>
                      <a:endPar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l" defTabSz="914400" rtl="0" eaLnBrk="0" fontAlgn="base" latinLnBrk="0" hangingPunct="1">
                        <a:lnSpc>
                          <a:spcPts val="14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・人材育成延べ人数　　　　　　目標：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520</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人　⇒ 実績：</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1,269</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人</a:t>
                      </a:r>
                      <a:endPar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lnTlToBr>
                      <a:noFill/>
                    </a:lnTlToBr>
                    <a:lnBlToTr>
                      <a:noFill/>
                    </a:lnBlToTr>
                    <a:noFill/>
                  </a:tcPr>
                </a:tc>
                <a:extLst>
                  <a:ext uri="{0D108BD9-81ED-4DB2-BD59-A6C34878D82A}">
                    <a16:rowId xmlns:a16="http://schemas.microsoft.com/office/drawing/2014/main" val="2004967815"/>
                  </a:ext>
                </a:extLst>
              </a:tr>
              <a:tr h="6998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0" fontAlgn="base" latinLnBrk="0" hangingPunct="1">
                        <a:lnSpc>
                          <a:spcPts val="14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国際規格の策定に貢献した「各種材料の海洋生分解性評価法の開発」など時代のニーズに対応するプロジェクト研究をはじめとした研究開発を推進するとともに、企業ニーズを踏まえた技術者研修の実施など人材育成の支援に積極的に取り組んだ。</a:t>
                      </a:r>
                      <a:endParaRPr kumimoji="1" lang="ja-JP" altLang="en-US" sz="1900" b="0" i="0" u="none" strike="noStrike" kern="1200" cap="none" spc="0" normalizeH="0" baseline="0" noProof="0" dirty="0">
                        <a:ln>
                          <a:noFill/>
                        </a:ln>
                        <a:solidFill>
                          <a:schemeClr val="tx1"/>
                        </a:solidFill>
                        <a:effectLst/>
                        <a:uLnTx/>
                        <a:uFillTx/>
                        <a:latin typeface="+mn-lt"/>
                        <a:ea typeface="+mn-ea"/>
                        <a:cs typeface="+mn-cs"/>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44763305"/>
                  </a:ext>
                </a:extLst>
              </a:tr>
              <a:tr h="757091">
                <a:tc vMerge="1">
                  <a:txBody>
                    <a:bodyPr/>
                    <a:lstStyle/>
                    <a:p>
                      <a:endParaRPr kumimoji="1" lang="ja-JP" altLang="en-US"/>
                    </a:p>
                  </a:txBody>
                  <a:tcPr/>
                </a:tc>
                <a:tc rowSpan="2">
                  <a:txBody>
                    <a:bodyPr/>
                    <a:lstStyle/>
                    <a:p>
                      <a:pPr marL="0" marR="0" lvl="0" indent="0" algn="l" defTabSz="914400" rtl="0" eaLnBrk="0"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事業化までの一気通貫の企業支援</a:t>
                      </a: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Ａ</a:t>
                      </a:r>
                      <a:endPar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計画どおり</a:t>
                      </a: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1">
                        <a:lnSpc>
                          <a:spcPts val="14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・製品化・成果事例件数　　　　目標：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33</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　⇒ 実績：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38</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a:t>
                      </a:r>
                      <a:endPar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l" defTabSz="914400" rtl="0" eaLnBrk="0" fontAlgn="base" latinLnBrk="0" hangingPunct="1">
                        <a:lnSpc>
                          <a:spcPts val="14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・技術情報の発信件数　　　　　目標：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987</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　⇒ 実績：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898</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a:t>
                      </a:r>
                      <a:endPar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l" defTabSz="914400" rtl="0" eaLnBrk="0" fontAlgn="base" latinLnBrk="0" hangingPunct="1">
                        <a:lnSpc>
                          <a:spcPts val="14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・研究論文の発表件数　　　　</a:t>
                      </a:r>
                      <a:r>
                        <a:rPr kumimoji="1" lang="zh-TW"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目標：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100</a:t>
                      </a:r>
                      <a:r>
                        <a:rPr kumimoji="1" lang="zh-TW"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　⇒ 実績：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99</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a:t>
                      </a:r>
                      <a:endParaRPr kumimoji="1" lang="zh-TW"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l" defTabSz="914400" rtl="0" eaLnBrk="0" fontAlgn="base" latinLnBrk="0" hangingPunct="1">
                        <a:lnSpc>
                          <a:spcPts val="14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・知的財産出願・秘匿化件数　</a:t>
                      </a:r>
                      <a:r>
                        <a:rPr kumimoji="1" lang="zh-TW"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目標：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35</a:t>
                      </a:r>
                      <a:r>
                        <a:rPr kumimoji="1" lang="zh-TW"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　⇒ 実績：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30</a:t>
                      </a:r>
                      <a:r>
                        <a:rPr kumimoji="1" lang="zh-TW"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a:t>
                      </a:r>
                      <a:endParaRPr kumimoji="1" lang="en-US" altLang="zh-TW"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lnTlToBr>
                      <a:noFill/>
                    </a:lnTlToBr>
                    <a:lnBlToTr>
                      <a:noFill/>
                    </a:lnBlToTr>
                    <a:noFill/>
                  </a:tcPr>
                </a:tc>
                <a:extLst>
                  <a:ext uri="{0D108BD9-81ED-4DB2-BD59-A6C34878D82A}">
                    <a16:rowId xmlns:a16="http://schemas.microsoft.com/office/drawing/2014/main" val="2321549211"/>
                  </a:ext>
                </a:extLst>
              </a:tr>
              <a:tr h="99518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0" fontAlgn="base" latinLnBrk="0" hangingPunct="1">
                        <a:lnSpc>
                          <a:spcPts val="14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大阪・関西万博における「リボーンチャレンジ」事業として、中小企業・スタートアップとの共同開発等を実施するなど、府市の施策と連動した取組を実施するとともに、先端技術分野に関し企業等で構成されるワーキンググループを立ち上げる等、産学官連携に関する様々な取組を実施した。</a:t>
                      </a:r>
                      <a:endParaRPr kumimoji="1" lang="ja-JP" altLang="en-US" dirty="0">
                        <a:solidFill>
                          <a:schemeClr val="tx1"/>
                        </a:solidFill>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08896745"/>
                  </a:ext>
                </a:extLst>
              </a:tr>
              <a:tr h="792012">
                <a:tc gridSpan="2">
                  <a:txBody>
                    <a:bodyPr/>
                    <a:lstStyle/>
                    <a:p>
                      <a:pPr marL="0" marR="0" lvl="0" indent="0" algn="l"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業務運営の改善</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l"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及び効率化</a:t>
                      </a: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Ａ</a:t>
                      </a:r>
                      <a:endPar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計画どおり</a:t>
                      </a:r>
                      <a:endParaRPr kumimoji="1" lang="ja-JP"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1">
                        <a:lnSpc>
                          <a:spcPts val="14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　法人経営本部による企画立案・意思決定機能を強化する等、本部機能の一層の充実や管理部門業務の更なる効率化を推し進めるとともに、機器の計画的な保守等により使用停止期間を減少させ、依頼試験・装置使用等収入を大幅に増加させた。</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9909">
                <a:tc rowSpan="2" gridSpan="2">
                  <a:txBody>
                    <a:bodyPr/>
                    <a:lstStyle/>
                    <a:p>
                      <a:pPr marL="0" marR="0" lvl="0" indent="0" algn="l"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財務内容の改善、</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l"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その他業務運営に関する重要事項</a:t>
                      </a: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1">
                        <a:lnSpc>
                          <a:spcPct val="100000"/>
                        </a:lnSpc>
                        <a:spcBef>
                          <a:spcPct val="0"/>
                        </a:spcBef>
                        <a:spcAft>
                          <a:spcPct val="0"/>
                        </a:spcAft>
                        <a:buClrTx/>
                        <a:buSzTx/>
                        <a:buFontTx/>
                        <a:buNone/>
                        <a:tabLst/>
                        <a:defRPr/>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Ａ</a:t>
                      </a:r>
                      <a:endPar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計画どおり</a:t>
                      </a:r>
                      <a:endParaRPr kumimoji="1" lang="ja-JP"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・事業収入額（競争的資金を除く）目標：</a:t>
                      </a:r>
                      <a:r>
                        <a:rPr kumimoji="1" lang="en-US" altLang="ja-JP" sz="1050" b="0" i="0" u="none" strike="noStrike" cap="none" normalizeH="0" baseline="0" dirty="0">
                          <a:ln>
                            <a:noFill/>
                          </a:ln>
                          <a:solidFill>
                            <a:schemeClr val="tx1"/>
                          </a:solidFill>
                          <a:effectLst/>
                          <a:latin typeface="+mn-ea"/>
                          <a:ea typeface="+mn-ea"/>
                          <a:cs typeface="Meiryo UI" panose="020B0604030504040204" pitchFamily="50" charset="-128"/>
                        </a:rPr>
                        <a:t>611</a:t>
                      </a:r>
                      <a:r>
                        <a:rPr kumimoji="1" lang="ja-JP" altLang="en-US" sz="1050" b="0" i="0" u="none" strike="noStrike" cap="none" normalizeH="0" baseline="0" dirty="0">
                          <a:ln>
                            <a:noFill/>
                          </a:ln>
                          <a:solidFill>
                            <a:schemeClr val="tx1"/>
                          </a:solidFill>
                          <a:effectLst/>
                          <a:latin typeface="+mn-ea"/>
                          <a:ea typeface="+mn-ea"/>
                          <a:cs typeface="Meiryo UI" panose="020B0604030504040204" pitchFamily="50" charset="-128"/>
                        </a:rPr>
                        <a:t>百万円⇒</a:t>
                      </a: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実績：</a:t>
                      </a:r>
                      <a:r>
                        <a:rPr kumimoji="1" lang="en-US" altLang="ja-JP" sz="105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644</a:t>
                      </a:r>
                      <a:r>
                        <a:rPr kumimoji="1" lang="ja-JP" altLang="en-US" sz="105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百万円 </a:t>
                      </a:r>
                      <a:endParaRPr kumimoji="1" lang="en-US" altLang="ja-JP" sz="105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4203">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事業収入の確保、財務基盤の強化と効率的な予算執行等に計画的に取　り組んだほか、「財務内容の改善」「その他業務運営に関する重要事項」等に関する計画を順調に実施した。</a:t>
                      </a:r>
                      <a:r>
                        <a:rPr kumimoji="1" lang="ja-JP" altLang="en-US" sz="500" b="0" i="0" u="none" strike="noStrike" cap="none" normalizeH="0" baseline="0" dirty="0">
                          <a:ln>
                            <a:noFill/>
                          </a:ln>
                          <a:solidFill>
                            <a:schemeClr val="tx1"/>
                          </a:solidFill>
                          <a:effectLst/>
                          <a:latin typeface="ＭＳ Ｐゴシック" panose="020B0600070205080204" pitchFamily="50" charset="-128"/>
                          <a:ea typeface="+mn-ea"/>
                          <a:cs typeface="Meiryo UI" panose="020B0604030504040204" pitchFamily="50" charset="-128"/>
                        </a:rPr>
                        <a:t>　</a:t>
                      </a:r>
                      <a:endParaRPr kumimoji="1" lang="ja-JP" altLang="en-US" sz="400" b="0" i="0" u="none" strike="noStrike" cap="none" normalizeH="0" baseline="0" dirty="0">
                        <a:ln>
                          <a:noFill/>
                        </a:ln>
                        <a:solidFill>
                          <a:schemeClr val="tx1"/>
                        </a:solidFill>
                        <a:effectLst/>
                        <a:latin typeface="ＭＳ Ｐゴシック" panose="020B0600070205080204" pitchFamily="50" charset="-128"/>
                        <a:ea typeface="+mn-ea"/>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44652620"/>
                  </a:ext>
                </a:extLst>
              </a:tr>
            </a:tbl>
          </a:graphicData>
        </a:graphic>
      </p:graphicFrame>
      <p:sp>
        <p:nvSpPr>
          <p:cNvPr id="11" name="正方形/長方形 10">
            <a:extLst>
              <a:ext uri="{FF2B5EF4-FFF2-40B4-BE49-F238E27FC236}">
                <a16:creationId xmlns:a16="http://schemas.microsoft.com/office/drawing/2014/main" id="{D0F27251-30BC-4714-B5CE-3984CE5C58E0}"/>
              </a:ext>
            </a:extLst>
          </p:cNvPr>
          <p:cNvSpPr/>
          <p:nvPr/>
        </p:nvSpPr>
        <p:spPr>
          <a:xfrm>
            <a:off x="94523" y="817520"/>
            <a:ext cx="6693250" cy="580534"/>
          </a:xfrm>
          <a:prstGeom prst="rect">
            <a:avLst/>
          </a:prstGeom>
        </p:spPr>
        <p:txBody>
          <a:bodyPr wrap="square" tIns="36000" bIns="36000">
            <a:spAutoFit/>
          </a:bodyPr>
          <a:lstStyle/>
          <a:p>
            <a:pPr eaLnBrk="0"/>
            <a:r>
              <a:rPr lang="ja-JP" altLang="en-US" sz="1100" dirty="0">
                <a:latin typeface="+mn-ea"/>
              </a:rPr>
              <a:t>　法人の毎事業年度の業務実績については、地方独立行政法人法に基づき、知事（設立団体の長）の評価を受けることとなり、令和７年７月</a:t>
            </a:r>
            <a:r>
              <a:rPr lang="en-US" altLang="ja-JP" sz="1100" dirty="0">
                <a:latin typeface="+mn-ea"/>
              </a:rPr>
              <a:t>22</a:t>
            </a:r>
            <a:r>
              <a:rPr lang="ja-JP" altLang="en-US" sz="1100" dirty="0">
                <a:latin typeface="+mn-ea"/>
              </a:rPr>
              <a:t>日開催の評価委員会の意見を踏まえ、大阪市長と協議の上、令和６事業年度の業務実績の評価を以下のとおり決定した。</a:t>
            </a:r>
            <a:endParaRPr lang="en-US" altLang="ja-JP" sz="1100" dirty="0">
              <a:latin typeface="+mn-ea"/>
            </a:endParaRPr>
          </a:p>
        </p:txBody>
      </p:sp>
      <p:sp>
        <p:nvSpPr>
          <p:cNvPr id="10" name="正方形/長方形 9">
            <a:extLst>
              <a:ext uri="{FF2B5EF4-FFF2-40B4-BE49-F238E27FC236}">
                <a16:creationId xmlns:a16="http://schemas.microsoft.com/office/drawing/2014/main" id="{72F4F4D1-AD63-4DE9-BF80-F09F3C62136B}"/>
              </a:ext>
            </a:extLst>
          </p:cNvPr>
          <p:cNvSpPr/>
          <p:nvPr/>
        </p:nvSpPr>
        <p:spPr>
          <a:xfrm>
            <a:off x="101911" y="9153445"/>
            <a:ext cx="6693250" cy="411257"/>
          </a:xfrm>
          <a:prstGeom prst="rect">
            <a:avLst/>
          </a:prstGeom>
        </p:spPr>
        <p:txBody>
          <a:bodyPr wrap="square" tIns="36000" bIns="36000">
            <a:spAutoFit/>
          </a:bodyPr>
          <a:lstStyle/>
          <a:p>
            <a:pPr eaLnBrk="0"/>
            <a:r>
              <a:rPr lang="ja-JP" altLang="en-US" sz="1100" dirty="0">
                <a:latin typeface="+mn-ea"/>
              </a:rPr>
              <a:t>　＜評価区分＞</a:t>
            </a:r>
            <a:endParaRPr lang="en-US" altLang="ja-JP" sz="1100" dirty="0">
              <a:latin typeface="+mn-ea"/>
            </a:endParaRPr>
          </a:p>
          <a:p>
            <a:pPr eaLnBrk="0"/>
            <a:r>
              <a:rPr lang="ja-JP" altLang="en-US" sz="1100" dirty="0">
                <a:latin typeface="+mn-ea"/>
              </a:rPr>
              <a:t>Ｓ：特筆すべき進捗状況　Ａ：計画どおり　Ｂ：おおむね計画どおり　Ｃ：やや遅れている　Ｄ：重大な改善事項あり</a:t>
            </a:r>
            <a:endParaRPr lang="en-US" altLang="ja-JP" sz="1100" dirty="0">
              <a:latin typeface="+mn-ea"/>
            </a:endParaRPr>
          </a:p>
        </p:txBody>
      </p:sp>
    </p:spTree>
    <p:extLst>
      <p:ext uri="{BB962C8B-B14F-4D97-AF65-F5344CB8AC3E}">
        <p14:creationId xmlns:p14="http://schemas.microsoft.com/office/powerpoint/2010/main" val="14423163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tailEnd type="arrow"/>
        </a:ln>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705</Words>
  <Application>Microsoft Office PowerPoint</Application>
  <PresentationFormat>A4 210 x 297 mm</PresentationFormat>
  <Paragraphs>84</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ゴシック</vt:lpstr>
      <vt:lpstr>游ゴシック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2024-09-06T02:21:05Z</dcterms:created>
  <dcterms:modified xsi:type="dcterms:W3CDTF">2025-09-03T05:31:29Z</dcterms:modified>
</cp:coreProperties>
</file>