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2021/8/20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CFC5970-17BD-4CB0-959D-99E94C2C9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02715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2021/8/20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2" tIns="46616" rIns="93232" bIns="466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83276"/>
            <a:ext cx="5444784" cy="3913443"/>
          </a:xfrm>
          <a:prstGeom prst="rect">
            <a:avLst/>
          </a:prstGeom>
        </p:spPr>
        <p:txBody>
          <a:bodyPr vert="horz" lIns="93232" tIns="46616" rIns="93232" bIns="466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FA719613-EF86-455A-B060-DD2F1947A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136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13165" y="5605100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 smtClean="0"/>
              <a:t>令和○年○月○日</a:t>
            </a:r>
            <a:endParaRPr kumimoji="1" lang="ja-JP" altLang="en-US" sz="36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1815" y="1566427"/>
            <a:ext cx="8208911" cy="3528393"/>
          </a:xfrm>
        </p:spPr>
        <p:txBody>
          <a:bodyPr/>
          <a:lstStyle/>
          <a:p>
            <a:pPr marL="182880" indent="0" algn="ctr">
              <a:buNone/>
            </a:pPr>
            <a:r>
              <a:rPr kumimoji="1" lang="ja-JP" altLang="en-US" dirty="0" smtClean="0"/>
              <a:t>令和３年度評価委員会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○○公園について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588224" y="188640"/>
            <a:ext cx="2412776" cy="6530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ja-JP" altLang="en-US" sz="3600" b="1" dirty="0" smtClean="0">
                <a:solidFill>
                  <a:schemeClr val="tx1"/>
                </a:solidFill>
              </a:rPr>
              <a:t>資料６</a:t>
            </a:r>
            <a:endParaRPr lang="en-US" altLang="ja-JP" sz="3600" b="1" dirty="0" smtClean="0">
              <a:solidFill>
                <a:schemeClr val="tx1"/>
              </a:solidFill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619672" y="4941168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/>
              <a:t>○○○土木事務所</a:t>
            </a:r>
            <a:endParaRPr lang="ja-JP" altLang="en-US" sz="3600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51520" y="332656"/>
            <a:ext cx="5688632" cy="723492"/>
          </a:xfrm>
          <a:prstGeom prst="wedgeRoundRectCallout">
            <a:avLst>
              <a:gd name="adj1" fmla="val -2052"/>
              <a:gd name="adj2" fmla="val 10160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評価委員会で土木事務所がプレゼン（５分）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8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kumimoji="1" lang="ja-JP" altLang="en-US" sz="4400" dirty="0" smtClean="0"/>
              <a:t>○○公園について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835696" y="2115009"/>
            <a:ext cx="5976664" cy="295232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ja-JP" altLang="en-US" sz="4400" dirty="0"/>
              <a:t>１</a:t>
            </a:r>
            <a:r>
              <a:rPr lang="ja-JP" altLang="en-US" sz="4400" dirty="0" smtClean="0"/>
              <a:t>．公園の概要</a:t>
            </a:r>
            <a:endParaRPr lang="en-US" altLang="ja-JP" sz="4400" dirty="0" smtClean="0"/>
          </a:p>
          <a:p>
            <a:pPr marL="45720" indent="0">
              <a:buNone/>
            </a:pPr>
            <a:r>
              <a:rPr kumimoji="1" lang="ja-JP" altLang="en-US" sz="4400" dirty="0" smtClean="0"/>
              <a:t>２．履行確認状況</a:t>
            </a:r>
            <a:endParaRPr kumimoji="1" lang="en-US" altLang="ja-JP" sz="4400" dirty="0" smtClean="0"/>
          </a:p>
          <a:p>
            <a:pPr marL="45720" indent="0">
              <a:buNone/>
            </a:pPr>
            <a:r>
              <a:rPr lang="ja-JP" altLang="en-US" sz="4400" dirty="0" smtClean="0"/>
              <a:t>３．特筆すべき点</a:t>
            </a:r>
            <a:endParaRPr lang="en-US" altLang="ja-JP" sz="4400" dirty="0" smtClean="0"/>
          </a:p>
        </p:txBody>
      </p:sp>
      <p:sp>
        <p:nvSpPr>
          <p:cNvPr id="4" name="左大かっこ 3"/>
          <p:cNvSpPr/>
          <p:nvPr/>
        </p:nvSpPr>
        <p:spPr>
          <a:xfrm>
            <a:off x="1544774" y="2276872"/>
            <a:ext cx="288032" cy="216024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09676" y="2276872"/>
            <a:ext cx="72008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作成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土木事務所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6372200" y="148699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40141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 smtClean="0"/>
              <a:t>１</a:t>
            </a:r>
            <a:r>
              <a:rPr lang="en-US" altLang="ja-JP" sz="4400" dirty="0" smtClean="0"/>
              <a:t>. </a:t>
            </a:r>
            <a:r>
              <a:rPr lang="ja-JP" altLang="en-US" sz="4400" dirty="0" smtClean="0"/>
              <a:t>公園の概要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539552" y="1457400"/>
            <a:ext cx="3888432" cy="54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■公園の位置付け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■規模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■整備の経緯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■主要施設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■利用状況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372200" y="148699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73771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 smtClean="0"/>
              <a:t>指定管理者について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79512" y="836712"/>
            <a:ext cx="8784976" cy="59046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指定</a:t>
            </a:r>
            <a:r>
              <a:rPr lang="ja-JP" altLang="en-US" sz="2400" dirty="0" smtClean="0">
                <a:solidFill>
                  <a:schemeClr val="tx1"/>
                </a:solidFill>
              </a:rPr>
              <a:t>管理者に関する情報を記載してください。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■公園管理者の変遷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Font typeface="Georgia" pitchFamily="18" charset="0"/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～Ｈ１７　　　大阪府直接管理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Font typeface="Georgia" pitchFamily="18" charset="0"/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Ｈ１８　　　　指定管理者制度導入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Font typeface="Georgia" pitchFamily="18" charset="0"/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Ｈ１８～２０　〇〇〇〇〇〇〇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Ｈ２１～２３</a:t>
            </a:r>
            <a:r>
              <a:rPr lang="ja-JP" altLang="en-US" sz="2800" dirty="0">
                <a:solidFill>
                  <a:schemeClr val="tx1"/>
                </a:solidFill>
              </a:rPr>
              <a:t>　〇〇〇〇〇〇〇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Ｈ２４～２８　</a:t>
            </a:r>
            <a:r>
              <a:rPr lang="ja-JP" altLang="en-US" sz="2800" dirty="0">
                <a:solidFill>
                  <a:schemeClr val="tx1"/>
                </a:solidFill>
              </a:rPr>
              <a:t>〇〇〇〇〇〇〇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（Ｈ２５～２９）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None/>
            </a:pPr>
            <a:r>
              <a:rPr lang="en-US" altLang="zh-TW" sz="2800" dirty="0">
                <a:solidFill>
                  <a:schemeClr val="tx1"/>
                </a:solidFill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</a:rPr>
              <a:t>  </a:t>
            </a:r>
            <a:r>
              <a:rPr lang="zh-TW" altLang="en-US" sz="2800" dirty="0" smtClean="0">
                <a:solidFill>
                  <a:schemeClr val="tx1"/>
                </a:solidFill>
              </a:rPr>
              <a:t>Ｈ２</a:t>
            </a:r>
            <a:r>
              <a:rPr lang="ja-JP" altLang="en-US" sz="2800" dirty="0">
                <a:solidFill>
                  <a:schemeClr val="tx1"/>
                </a:solidFill>
              </a:rPr>
              <a:t>９</a:t>
            </a:r>
            <a:r>
              <a:rPr lang="zh-TW" altLang="en-US" sz="2800" dirty="0" smtClean="0">
                <a:solidFill>
                  <a:schemeClr val="tx1"/>
                </a:solidFill>
              </a:rPr>
              <a:t>～</a:t>
            </a:r>
            <a:r>
              <a:rPr lang="ja-JP" altLang="en-US" sz="2800" dirty="0" smtClean="0">
                <a:solidFill>
                  <a:schemeClr val="tx1"/>
                </a:solidFill>
              </a:rPr>
              <a:t>　　</a:t>
            </a:r>
            <a:r>
              <a:rPr lang="zh-TW" altLang="en-US" sz="2800" dirty="0">
                <a:solidFill>
                  <a:schemeClr val="tx1"/>
                </a:solidFill>
              </a:rPr>
              <a:t>　現指定管理者　</a:t>
            </a:r>
            <a:r>
              <a:rPr lang="zh-TW" altLang="en-US" sz="2800" dirty="0" smtClean="0">
                <a:solidFill>
                  <a:schemeClr val="tx1"/>
                </a:solidFill>
              </a:rPr>
              <a:t>管理</a:t>
            </a:r>
            <a:r>
              <a:rPr lang="ja-JP" altLang="en-US" sz="2800" dirty="0" smtClean="0">
                <a:solidFill>
                  <a:schemeClr val="tx1"/>
                </a:solidFill>
              </a:rPr>
              <a:t>期間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lnSpc>
                <a:spcPts val="3700"/>
              </a:lnSpc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（</a:t>
            </a:r>
            <a:r>
              <a:rPr lang="zh-TW" altLang="en-US" sz="2800" dirty="0" smtClean="0">
                <a:solidFill>
                  <a:schemeClr val="tx1"/>
                </a:solidFill>
              </a:rPr>
              <a:t>Ｈ</a:t>
            </a:r>
            <a:r>
              <a:rPr lang="ja-JP" altLang="en-US" sz="2800" dirty="0" smtClean="0">
                <a:solidFill>
                  <a:schemeClr val="tx1"/>
                </a:solidFill>
              </a:rPr>
              <a:t>３０</a:t>
            </a:r>
            <a:r>
              <a:rPr lang="zh-TW" altLang="en-US" sz="2800" dirty="0" smtClean="0">
                <a:solidFill>
                  <a:schemeClr val="tx1"/>
                </a:solidFill>
              </a:rPr>
              <a:t>～</a:t>
            </a:r>
            <a:r>
              <a:rPr lang="ja-JP" altLang="en-US" sz="2800" dirty="0">
                <a:solidFill>
                  <a:schemeClr val="tx1"/>
                </a:solidFill>
              </a:rPr>
              <a:t>）</a:t>
            </a:r>
            <a:r>
              <a:rPr lang="ja-JP" altLang="en-US" sz="2800" dirty="0" smtClean="0">
                <a:solidFill>
                  <a:schemeClr val="tx1"/>
                </a:solidFill>
              </a:rPr>
              <a:t>　　　</a:t>
            </a:r>
            <a:r>
              <a:rPr lang="ja-JP" altLang="en-US" sz="2800" dirty="0">
                <a:solidFill>
                  <a:schemeClr val="tx1"/>
                </a:solidFill>
              </a:rPr>
              <a:t>　　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372200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53518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 smtClean="0"/>
              <a:t>指定管理者について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79512" y="1430242"/>
            <a:ext cx="8784976" cy="59046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現指定管理者に関する情報を記載してください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■現指定管理者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　◇管理団体名（構成員名）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　〇〇〇〇〇〇〇団体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　（　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</a:rPr>
              <a:t>株</a:t>
            </a:r>
            <a:r>
              <a:rPr lang="en-US" altLang="ja-JP" sz="2400" dirty="0" smtClean="0">
                <a:solidFill>
                  <a:schemeClr val="tx1"/>
                </a:solidFill>
              </a:rPr>
              <a:t>)</a:t>
            </a:r>
            <a:r>
              <a:rPr lang="ja-JP" altLang="en-US" sz="2400" dirty="0" smtClean="0">
                <a:solidFill>
                  <a:schemeClr val="tx1"/>
                </a:solidFill>
              </a:rPr>
              <a:t>●●、□□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</a:rPr>
              <a:t>株</a:t>
            </a:r>
            <a:r>
              <a:rPr lang="en-US" altLang="ja-JP" sz="2400" dirty="0" smtClean="0">
                <a:solidFill>
                  <a:schemeClr val="tx1"/>
                </a:solidFill>
              </a:rPr>
              <a:t>)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、</a:t>
            </a:r>
            <a:r>
              <a:rPr lang="ja-JP" altLang="en-US" sz="2400" dirty="0" smtClean="0">
                <a:solidFill>
                  <a:schemeClr val="tx1"/>
                </a:solidFill>
              </a:rPr>
              <a:t>▲▲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</a:rPr>
              <a:t>株</a:t>
            </a:r>
            <a:r>
              <a:rPr lang="en-US" altLang="ja-JP" sz="2400" dirty="0" smtClean="0">
                <a:solidFill>
                  <a:schemeClr val="tx1"/>
                </a:solidFill>
              </a:rPr>
              <a:t>)</a:t>
            </a:r>
            <a:r>
              <a:rPr lang="ja-JP" altLang="en-US" sz="2400" dirty="0" smtClean="0">
                <a:solidFill>
                  <a:schemeClr val="tx1"/>
                </a:solidFill>
              </a:rPr>
              <a:t>　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　◇各構成員の役割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　◇指定管理期間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（</a:t>
            </a:r>
            <a:r>
              <a:rPr lang="en-US" altLang="ja-JP" sz="2400" dirty="0" smtClean="0">
                <a:solidFill>
                  <a:schemeClr val="tx1"/>
                </a:solidFill>
              </a:rPr>
              <a:t>H</a:t>
            </a:r>
            <a:r>
              <a:rPr lang="ja-JP" altLang="en-US" sz="2400" dirty="0" smtClean="0">
                <a:solidFill>
                  <a:schemeClr val="tx1"/>
                </a:solidFill>
              </a:rPr>
              <a:t>○年○月○日～</a:t>
            </a:r>
            <a:r>
              <a:rPr lang="en-US" altLang="ja-JP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R</a:t>
            </a:r>
            <a:r>
              <a:rPr lang="ja-JP" altLang="en-US" sz="2400" dirty="0" smtClean="0">
                <a:solidFill>
                  <a:schemeClr val="tx1"/>
                </a:solidFill>
              </a:rPr>
              <a:t>○年</a:t>
            </a:r>
            <a:r>
              <a:rPr lang="ja-JP" altLang="en-US" sz="2400" dirty="0">
                <a:solidFill>
                  <a:schemeClr val="tx1"/>
                </a:solidFill>
              </a:rPr>
              <a:t>○月○日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Font typeface="Georgia" pitchFamily="18" charset="0"/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◇その他　何かあれば記載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372200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87479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kumimoji="1" lang="ja-JP" altLang="en-US" sz="4400" dirty="0" smtClean="0"/>
              <a:t>前年度の評価結果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496944" cy="47525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（例）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■Ｓ評価　○個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（主な項目）◇草地、芝生地、樹木、花壇管理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　　　　　◇特殊庭園管理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■Ａ評価　○個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（主な項目）◇園内清掃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　　　　◇提案事項以外の業務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■Ｂ評価　なし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444208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10511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en-US" altLang="ja-JP" sz="4400" dirty="0" smtClean="0"/>
              <a:t>2. </a:t>
            </a:r>
            <a:r>
              <a:rPr lang="ja-JP" altLang="en-US" sz="4400" dirty="0" smtClean="0"/>
              <a:t>履行確認状況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07504" y="1484784"/>
            <a:ext cx="8928992" cy="51845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■日常管理の履行確認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・管理要領・管理マニュアル・事業実施計画書に基づき、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適切な時期に、適切な管理・運営を行っているか。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■管理運営の履行確認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・今年度の提案の実施予定</a:t>
            </a:r>
            <a:r>
              <a:rPr lang="ja-JP" altLang="en-US" sz="2400" dirty="0">
                <a:solidFill>
                  <a:schemeClr val="tx1"/>
                </a:solidFill>
              </a:rPr>
              <a:t>及</a:t>
            </a:r>
            <a:r>
              <a:rPr lang="ja-JP" altLang="en-US" sz="2400" dirty="0" smtClean="0">
                <a:solidFill>
                  <a:schemeClr val="tx1"/>
                </a:solidFill>
              </a:rPr>
              <a:t>び実施状況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■特殊庭園の履行確認状況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・良好な維持管理を行っていることを確認しているか。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444208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956594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 smtClean="0"/>
              <a:t>３</a:t>
            </a:r>
            <a:r>
              <a:rPr lang="en-US" altLang="ja-JP" sz="4400" dirty="0" smtClean="0"/>
              <a:t>. </a:t>
            </a:r>
            <a:r>
              <a:rPr lang="ja-JP" altLang="en-US" sz="4400" dirty="0" smtClean="0"/>
              <a:t>今年度の特筆すべき点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50006" y="1340768"/>
            <a:ext cx="8426450" cy="504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土木事務所が</a:t>
            </a:r>
            <a:r>
              <a:rPr lang="ja-JP" altLang="en-US" sz="2800" dirty="0">
                <a:solidFill>
                  <a:schemeClr val="tx1"/>
                </a:solidFill>
              </a:rPr>
              <a:t>評価すべき取組（良い点）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　　　　　　把握している</a:t>
            </a:r>
            <a:r>
              <a:rPr lang="ja-JP" altLang="en-US" sz="2800" dirty="0" smtClean="0">
                <a:solidFill>
                  <a:schemeClr val="tx1"/>
                </a:solidFill>
              </a:rPr>
              <a:t>課題（悪い点）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■（良い点）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公園利用者の利便性向上につながる取組等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・（具体的に記載）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■（悪い点）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収益事業の実施状況等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・（具体的に記載）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588722" y="149025"/>
            <a:ext cx="255527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土木事務</a:t>
            </a:r>
            <a:r>
              <a:rPr lang="ja-JP" altLang="en-US" sz="2000" b="1" dirty="0">
                <a:solidFill>
                  <a:schemeClr val="tx1"/>
                </a:solidFill>
              </a:rPr>
              <a:t>所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089100063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525</Words>
  <Application>Microsoft Office PowerPoint</Application>
  <PresentationFormat>画面に合わせる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HGｺﾞｼｯｸM</vt:lpstr>
      <vt:lpstr>微軟正黑體</vt:lpstr>
      <vt:lpstr>游ゴシック</vt:lpstr>
      <vt:lpstr>Georgia</vt:lpstr>
      <vt:lpstr>Trebuchet MS</vt:lpstr>
      <vt:lpstr>スリップストリーム</vt:lpstr>
      <vt:lpstr>令和３年度評価委員会   ○○公園について</vt:lpstr>
      <vt:lpstr>○○公園について</vt:lpstr>
      <vt:lpstr>１. 公園の概要</vt:lpstr>
      <vt:lpstr>指定管理者について</vt:lpstr>
      <vt:lpstr>指定管理者について</vt:lpstr>
      <vt:lpstr>前年度の評価結果</vt:lpstr>
      <vt:lpstr>2. 履行確認状況</vt:lpstr>
      <vt:lpstr>３. 今年度の特筆すべき点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2022-06-13T09:36:21Z</dcterms:created>
  <dcterms:modified xsi:type="dcterms:W3CDTF">2022-06-13T09:36:26Z</dcterms:modified>
</cp:coreProperties>
</file>